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notesMasterIdLst>
    <p:notesMasterId r:id="rId13"/>
  </p:notesMasterIdLst>
  <p:handoutMasterIdLst>
    <p:handoutMasterId r:id="rId14"/>
  </p:handoutMasterIdLst>
  <p:sldIdLst>
    <p:sldId id="257" r:id="rId2"/>
    <p:sldId id="263" r:id="rId3"/>
    <p:sldId id="2076138931" r:id="rId4"/>
    <p:sldId id="2076138932" r:id="rId5"/>
    <p:sldId id="2076138934" r:id="rId6"/>
    <p:sldId id="303" r:id="rId7"/>
    <p:sldId id="2076138933" r:id="rId8"/>
    <p:sldId id="2076138935" r:id="rId9"/>
    <p:sldId id="2076138936" r:id="rId10"/>
    <p:sldId id="2076138937" r:id="rId11"/>
    <p:sldId id="259" r:id="rId12"/>
  </p:sldIdLst>
  <p:sldSz cx="12192000" cy="6858000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6AFE"/>
    <a:srgbClr val="2C40FA"/>
    <a:srgbClr val="F04E45"/>
    <a:srgbClr val="6F7288"/>
    <a:srgbClr val="22A16E"/>
    <a:srgbClr val="7F6000"/>
    <a:srgbClr val="525252"/>
    <a:srgbClr val="1F4E79"/>
    <a:srgbClr val="0471A7"/>
    <a:srgbClr val="DDF9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5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0F26162-8FAE-4C88-AC5B-E1D5BAB0F4B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53E46F-4546-46CF-9247-C9C070777C9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C14112-0647-4A82-81E6-5C1207365CA6}" type="datetimeFigureOut">
              <a:rPr lang="en-IN" smtClean="0"/>
              <a:t>12/04/23</a:t>
            </a:fld>
            <a:endParaRPr lang="en-IN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0CA065-61C5-4899-8354-8DBBE25FF1F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82437B-B685-40EE-B0FC-90923275381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029F74-6553-4A96-823B-CFCEB16AA727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18621519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DD7D45-5159-444D-8D1B-A339CC9C2261}" type="datetimeFigureOut">
              <a:rPr lang="en-IN" smtClean="0"/>
              <a:t>12/04/23</a:t>
            </a:fld>
            <a:endParaRPr lang="en-IN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A7B309-2DF0-449A-BA8E-3B5AAD751770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5175159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C7AA43B2-9B6F-4748-9682-B1E05C31C8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9FB6E85-E9A6-4765-AD7A-0B99B5D6A2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5" y="2438397"/>
            <a:ext cx="9144000" cy="1463449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rgbClr val="342A66"/>
                </a:solidFill>
                <a:latin typeface="IBM Plex Sans" panose="020B050305020300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IN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09A827F-9251-48B0-A7B9-79FAD963E0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5" y="3993922"/>
            <a:ext cx="9144000" cy="752246"/>
          </a:xfrm>
        </p:spPr>
        <p:txBody>
          <a:bodyPr/>
          <a:lstStyle>
            <a:lvl1pPr marL="0" indent="0" algn="l">
              <a:buNone/>
              <a:defRPr sz="2400">
                <a:latin typeface="IBM Plex Sans" panose="020B050305020300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EBEA18-E98E-4E93-96B7-142918796D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IBM Plex Sans" panose="020B0503050203000203" pitchFamily="34" charset="0"/>
              </a:defRPr>
            </a:lvl1pPr>
          </a:lstStyle>
          <a:p>
            <a:fld id="{9EDCD540-A7AD-42D2-A085-367E2C57AB02}" type="slidenum">
              <a:rPr lang="en-IN" smtClean="0"/>
              <a:pPr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7820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low confidence">
            <a:extLst>
              <a:ext uri="{FF2B5EF4-FFF2-40B4-BE49-F238E27FC236}">
                <a16:creationId xmlns:a16="http://schemas.microsoft.com/office/drawing/2014/main" id="{F8AA1D84-5DB6-4CF8-A105-3B18B31CD7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8692EC1-9CA2-4367-BE08-3671F6F8B4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E03FA1-A92D-4759-AE09-E608635720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D6DFE5-D67A-4C07-A823-73CF8EB14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CD540-A7AD-42D2-A085-367E2C57AB02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218321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low confidence">
            <a:extLst>
              <a:ext uri="{FF2B5EF4-FFF2-40B4-BE49-F238E27FC236}">
                <a16:creationId xmlns:a16="http://schemas.microsoft.com/office/drawing/2014/main" id="{8AB77386-EE9A-449D-89A9-58D4429075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>
            <a:extLst>
              <a:ext uri="{FF2B5EF4-FFF2-40B4-BE49-F238E27FC236}">
                <a16:creationId xmlns:a16="http://schemas.microsoft.com/office/drawing/2014/main" id="{1B9F03AC-975C-451E-B27A-1B6FEAF04D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0F2227-7FDA-4A21-8110-F58C7E782D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1713E6-BB54-4FAC-A04A-FE608E554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CD540-A7AD-42D2-A085-367E2C57AB02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3589035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B8705B3A-9625-4D5D-AE2F-D9D52CFFB3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9FB6E85-E9A6-4765-AD7A-0B99B5D6A29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14405" y="2438397"/>
            <a:ext cx="9144000" cy="1463449"/>
          </a:xfrm>
        </p:spPr>
        <p:txBody>
          <a:bodyPr anchor="b">
            <a:normAutofit/>
          </a:bodyPr>
          <a:lstStyle>
            <a:lvl1pPr algn="l">
              <a:defRPr sz="4800">
                <a:latin typeface="IBM Plex Sans" panose="020B0503050203000203" pitchFamily="34" charset="0"/>
              </a:defRPr>
            </a:lvl1pPr>
          </a:lstStyle>
          <a:p>
            <a:r>
              <a:rPr lang="en-US" dirty="0"/>
              <a:t>Thank you</a:t>
            </a:r>
            <a:endParaRPr lang="en-IN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EBEA18-E98E-4E93-96B7-142918796D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IBM Plex Sans" panose="020B0503050203000203" pitchFamily="34" charset="0"/>
              </a:defRPr>
            </a:lvl1pPr>
          </a:lstStyle>
          <a:p>
            <a:fld id="{9EDCD540-A7AD-42D2-A085-367E2C57AB02}" type="slidenum">
              <a:rPr lang="en-IN" smtClean="0"/>
              <a:pPr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551863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low confidence">
            <a:extLst>
              <a:ext uri="{FF2B5EF4-FFF2-40B4-BE49-F238E27FC236}">
                <a16:creationId xmlns:a16="http://schemas.microsoft.com/office/drawing/2014/main" id="{90E55F54-1089-41E8-8735-F3B2DB95701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3D78A8F-84CD-469A-B5BC-21A4BDFC4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8F7939-F679-4386-84EA-E3AD3840F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CD540-A7AD-42D2-A085-367E2C57AB02}" type="slidenum">
              <a:rPr lang="en-IN" smtClean="0"/>
              <a:t>‹#›</a:t>
            </a:fld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4A69D0-B21A-4E15-807D-4D69CAED31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08972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low confidence">
            <a:extLst>
              <a:ext uri="{FF2B5EF4-FFF2-40B4-BE49-F238E27FC236}">
                <a16:creationId xmlns:a16="http://schemas.microsoft.com/office/drawing/2014/main" id="{32A785FA-CEE7-4DE2-A04C-8E6FB1D1E24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04CD85-E463-402D-A454-3ECD4F616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IN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0F08C5-0A7D-48D3-9A38-69BA1C24C9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41DC1C-B156-4651-8A80-FFCEDCAF0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CD540-A7AD-42D2-A085-367E2C57AB02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865266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hape&#10;&#10;Description automatically generated with low confidence">
            <a:extLst>
              <a:ext uri="{FF2B5EF4-FFF2-40B4-BE49-F238E27FC236}">
                <a16:creationId xmlns:a16="http://schemas.microsoft.com/office/drawing/2014/main" id="{43CE30EC-164E-4E89-9641-EE73B36B0A8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37611E-2129-4AA1-BAF4-69D53EC6BD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80C0AA-D764-4CDF-94C1-8B17973026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FBB1DB-C2F0-4AEF-ABD8-3CC609BB0E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B6CFB7-7684-4B93-BDB9-45EAAE880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CD540-A7AD-42D2-A085-367E2C57AB02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538906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hape&#10;&#10;Description automatically generated with low confidence">
            <a:extLst>
              <a:ext uri="{FF2B5EF4-FFF2-40B4-BE49-F238E27FC236}">
                <a16:creationId xmlns:a16="http://schemas.microsoft.com/office/drawing/2014/main" id="{5F3446B4-C490-42AD-895C-FEEF7074AA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848EA46-646E-4B50-B8E1-679941A530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4A7D1A-08EC-414E-9701-D90CDDC082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D5EEA8-FB32-43DB-BE74-8F00CAC3F1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91A3B11-486D-4840-ADA8-C6DD295ECC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D2A8CEE-3836-46AA-BDB1-04C7136CF3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A1D0F75-5BC8-476B-8B01-5AC7B5C444B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DCD540-A7AD-42D2-A085-367E2C57AB02}" type="slidenum">
              <a:rPr lang="en-IN" smtClean="0"/>
              <a:pPr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649073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hape&#10;&#10;Description automatically generated with low confidence">
            <a:extLst>
              <a:ext uri="{FF2B5EF4-FFF2-40B4-BE49-F238E27FC236}">
                <a16:creationId xmlns:a16="http://schemas.microsoft.com/office/drawing/2014/main" id="{6A78C32A-206B-4371-A101-E2C9225F069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31E6B3A-BDDC-4C56-85F8-BF4B5FCF6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EF06920-D25F-4DF0-9DD5-81E0E56BC8D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DCD540-A7AD-42D2-A085-367E2C57AB02}" type="slidenum">
              <a:rPr lang="en-IN" smtClean="0"/>
              <a:pPr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527415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&#10;&#10;Description automatically generated with low confidence">
            <a:extLst>
              <a:ext uri="{FF2B5EF4-FFF2-40B4-BE49-F238E27FC236}">
                <a16:creationId xmlns:a16="http://schemas.microsoft.com/office/drawing/2014/main" id="{F9A211EF-B6A2-4609-A968-51583B25E78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4910A9-F639-4459-9DE1-230EB46F8C5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DCD540-A7AD-42D2-A085-367E2C57AB02}" type="slidenum">
              <a:rPr lang="en-IN" smtClean="0"/>
              <a:pPr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806985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hape&#10;&#10;Description automatically generated with low confidence">
            <a:extLst>
              <a:ext uri="{FF2B5EF4-FFF2-40B4-BE49-F238E27FC236}">
                <a16:creationId xmlns:a16="http://schemas.microsoft.com/office/drawing/2014/main" id="{0B985222-0DE1-4E69-926C-EE731474751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23993D0-2E7A-4927-BDC2-63CDAED2FD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6E2735-35FE-4EE9-A399-B558ADE22C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E89999-A504-4D33-B8D4-1F6898CE15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92A3503-0BEA-4FF5-A0BD-054BC93A48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DCD540-A7AD-42D2-A085-367E2C57AB02}" type="slidenum">
              <a:rPr lang="en-IN" smtClean="0"/>
              <a:pPr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505311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hape&#10;&#10;Description automatically generated with low confidence">
            <a:extLst>
              <a:ext uri="{FF2B5EF4-FFF2-40B4-BE49-F238E27FC236}">
                <a16:creationId xmlns:a16="http://schemas.microsoft.com/office/drawing/2014/main" id="{17688F70-D93F-46CC-A1C1-7A79A9B1A8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3C48A95-F550-4FE1-91DC-57A8A83A87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71DAA76-A378-46F7-94EA-90F91BF15F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  <a:endParaRPr lang="en-IN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8B45B3-001D-4201-A832-592C525F3F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5367060-BAAB-4C51-BAD2-2C4799B3250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DCD540-A7AD-42D2-A085-367E2C57AB02}" type="slidenum">
              <a:rPr lang="en-IN" smtClean="0"/>
              <a:pPr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178174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5690EAC-1C1D-474A-94D7-C50F268AA8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669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8931D0-55C7-47F7-9738-CA09ED0C37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407886"/>
            <a:ext cx="10515600" cy="47690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8E859-FB4C-4291-8D70-E2CDDB3F3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IBM Plex Sans" panose="020B0503050203000203" pitchFamily="34" charset="0"/>
              </a:defRPr>
            </a:lvl1pPr>
          </a:lstStyle>
          <a:p>
            <a:fld id="{9EDCD540-A7AD-42D2-A085-367E2C57AB02}" type="slidenum">
              <a:rPr lang="en-IN" smtClean="0"/>
              <a:pPr/>
              <a:t>‹#›</a:t>
            </a:fld>
            <a:endParaRPr lang="en-IN" dirty="0"/>
          </a:p>
        </p:txBody>
      </p:sp>
      <p:sp>
        <p:nvSpPr>
          <p:cNvPr id="4" name="MSIPCMContentMarking" descr="{&quot;HashCode&quot;:-1520812918,&quot;Placement&quot;:&quot;Footer&quot;,&quot;Top&quot;:519.343,&quot;Left&quot;:444.2841,&quot;SlideWidth&quot;:960,&quot;SlideHeight&quot;:540}">
            <a:extLst>
              <a:ext uri="{FF2B5EF4-FFF2-40B4-BE49-F238E27FC236}">
                <a16:creationId xmlns:a16="http://schemas.microsoft.com/office/drawing/2014/main" id="{F2E13C9C-B892-4D2F-AE60-05F0ED78B988}"/>
              </a:ext>
            </a:extLst>
          </p:cNvPr>
          <p:cNvSpPr txBox="1"/>
          <p:nvPr userDrawn="1"/>
        </p:nvSpPr>
        <p:spPr>
          <a:xfrm>
            <a:off x="5642408" y="6595656"/>
            <a:ext cx="90718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A80000"/>
                </a:solidFill>
                <a:latin typeface="Calibri" panose="020F0502020204030204" pitchFamily="34" charset="0"/>
              </a:rPr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197176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5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rgbClr val="342A66"/>
          </a:solidFill>
          <a:latin typeface="IBM Plex Sans" panose="020B050305020300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342A66"/>
          </a:solidFill>
          <a:latin typeface="IBM Plex Sans" panose="020B050305020300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342A66"/>
          </a:solidFill>
          <a:latin typeface="IBM Plex Sans" panose="020B050305020300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342A66"/>
          </a:solidFill>
          <a:latin typeface="IBM Plex Sans" panose="020B0503050203000203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342A66"/>
          </a:solidFill>
          <a:latin typeface="IBM Plex Sans" panose="020B0503050203000203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342A66"/>
          </a:solidFill>
          <a:latin typeface="IBM Plex Sans" panose="020B050305020300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270BC2-5491-4277-9A41-F9345E46A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CD540-A7AD-42D2-A085-367E2C57AB02}" type="slidenum">
              <a:rPr lang="en-IN" smtClean="0"/>
              <a:pPr/>
              <a:t>1</a:t>
            </a:fld>
            <a:endParaRPr lang="en-IN" dirty="0"/>
          </a:p>
        </p:txBody>
      </p:sp>
      <p:sp>
        <p:nvSpPr>
          <p:cNvPr id="10" name="Subtitle 9">
            <a:extLst>
              <a:ext uri="{FF2B5EF4-FFF2-40B4-BE49-F238E27FC236}">
                <a16:creationId xmlns:a16="http://schemas.microsoft.com/office/drawing/2014/main" id="{2536AD65-5B77-3CED-BA95-C3681C3158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136" y="2676754"/>
            <a:ext cx="9144000" cy="752246"/>
          </a:xfrm>
        </p:spPr>
        <p:txBody>
          <a:bodyPr>
            <a:normAutofit/>
          </a:bodyPr>
          <a:lstStyle/>
          <a:p>
            <a:r>
              <a:rPr lang="en-IN" sz="4000" dirty="0"/>
              <a:t>Digital Transformation of BFSI Industry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70355BC-DCB0-4C26-C3F7-E581913BF3AC}"/>
              </a:ext>
            </a:extLst>
          </p:cNvPr>
          <p:cNvSpPr txBox="1"/>
          <p:nvPr/>
        </p:nvSpPr>
        <p:spPr>
          <a:xfrm>
            <a:off x="795136" y="3949147"/>
            <a:ext cx="50888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dirty="0"/>
              <a:t>Shiv Kumar Bhasin</a:t>
            </a:r>
          </a:p>
        </p:txBody>
      </p:sp>
    </p:spTree>
    <p:extLst>
      <p:ext uri="{BB962C8B-B14F-4D97-AF65-F5344CB8AC3E}">
        <p14:creationId xmlns:p14="http://schemas.microsoft.com/office/powerpoint/2010/main" val="28156252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C084D4-6E77-1888-D079-6E7782978E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Key Takeaways for BFSI Industry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1909780-4DDA-806E-BF60-3D62CA657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CD540-A7AD-42D2-A085-367E2C57AB02}" type="slidenum">
              <a:rPr lang="en-IN" smtClean="0"/>
              <a:t>10</a:t>
            </a:fld>
            <a:endParaRPr lang="en-IN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34D73F9-9168-025D-7EF1-162A0501FC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9" y="1669775"/>
            <a:ext cx="10515599" cy="3935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9174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F2B03DB-5467-477E-B8A3-508497513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CD540-A7AD-42D2-A085-367E2C57AB02}" type="slidenum">
              <a:rPr lang="en-IN" smtClean="0"/>
              <a:pPr/>
              <a:t>11</a:t>
            </a:fld>
            <a:endParaRPr lang="en-IN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400C7A9-46F7-43FD-1E33-AB64B12EAACD}"/>
              </a:ext>
            </a:extLst>
          </p:cNvPr>
          <p:cNvSpPr txBox="1"/>
          <p:nvPr/>
        </p:nvSpPr>
        <p:spPr>
          <a:xfrm>
            <a:off x="1683835" y="2877014"/>
            <a:ext cx="253742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682847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146991-2C3A-BCD8-6A67-3BE853A32D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Agenda</a:t>
            </a:r>
            <a:endParaRPr lang="en-US" sz="27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027AA1-3607-48FE-FCAD-56DC8C2C4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CD540-A7AD-42D2-A085-367E2C57AB02}" type="slidenum">
              <a:rPr lang="en-IN" smtClean="0"/>
              <a:t>2</a:t>
            </a:fld>
            <a:endParaRPr lang="en-IN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623932F-AC32-6C97-5019-92BC7460F9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7409" y="1285576"/>
            <a:ext cx="9991782" cy="4286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209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3A1F29-3858-4AE0-BCF5-AE0FA862E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CD540-A7AD-42D2-A085-367E2C57AB02}" type="slidenum">
              <a:rPr lang="en-IN" smtClean="0"/>
              <a:t>3</a:t>
            </a:fld>
            <a:endParaRPr lang="en-IN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36B19CC-9438-87EB-69CB-690389B28C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029" y="980662"/>
            <a:ext cx="11073119" cy="5168348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42CCC322-DD82-C167-0A3D-C4D180CB4F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029" y="213673"/>
            <a:ext cx="10515600" cy="76698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KEY Technology Trends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2722324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0E236-3FC7-16D1-8C04-1A58D04644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739510" cy="76698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7 of the Trends are more applicable to BFSI over the next 5 years</a:t>
            </a:r>
            <a:endParaRPr lang="en-IN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1AEFDB9-BBDE-1D06-CC6B-6599512121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CD540-A7AD-42D2-A085-367E2C57AB02}" type="slidenum">
              <a:rPr lang="en-IN" smtClean="0"/>
              <a:t>4</a:t>
            </a:fld>
            <a:endParaRPr lang="en-IN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C36BF85-4A9B-4BD1-C1B3-DA1094889B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571" y="1132114"/>
            <a:ext cx="11043139" cy="4677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2197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70B67-7C5B-DA6C-8788-C175B4282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810" y="365125"/>
            <a:ext cx="8615394" cy="842065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Public cloud provides capacity on demand </a:t>
            </a:r>
            <a:br>
              <a:rPr lang="en-US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and access to the state-of-the-art software</a:t>
            </a:r>
            <a:br>
              <a:rPr lang="en-US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 construction</a:t>
            </a:r>
            <a:endParaRPr lang="en-IN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FA14F5E-6C04-8EBE-729E-D144C62388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CD540-A7AD-42D2-A085-367E2C57AB02}" type="slidenum">
              <a:rPr lang="en-IN" smtClean="0"/>
              <a:t>5</a:t>
            </a:fld>
            <a:endParaRPr lang="en-IN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403DDA4-B5DC-F5AF-F7D2-95CE1B0B59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598" y="1572315"/>
            <a:ext cx="8216172" cy="478403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9C730DA-7AA0-3F0E-F2C2-AE14FDDE36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73203" y="0"/>
            <a:ext cx="3218797" cy="616201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4F5EAFE-D0A0-983E-38DE-9606B27CAA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73203" y="1590227"/>
            <a:ext cx="3218797" cy="4571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3332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485278-3D07-466F-8351-667A2EBEAB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744200" cy="1325563"/>
          </a:xfrm>
        </p:spPr>
        <p:txBody>
          <a:bodyPr>
            <a:normAutofit/>
          </a:bodyPr>
          <a:lstStyle/>
          <a:p>
            <a:r>
              <a:rPr lang="en-US" dirty="0"/>
              <a:t>The Cocktail Napkin Cloud Strategy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55FF1C-3CBD-419A-9DE4-7A8AA6371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D8DA9DAA-006C-4F4B-980E-E3DF019B24E2}" type="slidenum">
              <a:rPr lang="en-US" b="1" cap="all" spc="100" smtClean="0">
                <a:solidFill>
                  <a:schemeClr val="accent2"/>
                </a:solidFill>
              </a:rPr>
              <a:pPr>
                <a:spcAft>
                  <a:spcPts val="600"/>
                </a:spcAft>
              </a:pPr>
              <a:t>6</a:t>
            </a:fld>
            <a:endParaRPr lang="en-US" b="1" cap="all" spc="100" dirty="0">
              <a:solidFill>
                <a:schemeClr val="accent2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7724AFE-F3AA-C293-8E9F-C798A57317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6278" y="1497497"/>
            <a:ext cx="8415131" cy="5223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2886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31DEC2-BED6-1EFE-4045-BC867FB20A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826" y="352001"/>
            <a:ext cx="8388627" cy="766989"/>
          </a:xfrm>
        </p:spPr>
        <p:txBody>
          <a:bodyPr>
            <a:normAutofit fontScale="90000"/>
          </a:bodyPr>
          <a:lstStyle/>
          <a:p>
            <a:r>
              <a:rPr lang="en-US" dirty="0"/>
              <a:t>Private data centers will continue to evolve</a:t>
            </a:r>
            <a:endParaRPr lang="en-IN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642FA44-0E54-CF9D-7424-69A90668A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CD540-A7AD-42D2-A085-367E2C57AB02}" type="slidenum">
              <a:rPr lang="en-IN" smtClean="0"/>
              <a:t>7</a:t>
            </a:fld>
            <a:endParaRPr lang="en-IN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E4A0C1E-EA44-61D6-0A0B-4FE3BC816A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826" y="1409418"/>
            <a:ext cx="8256104" cy="471308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726FFE9-EC27-A446-46F0-B0C21BFE23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52453" y="0"/>
            <a:ext cx="3339548" cy="612250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EDC933D-0F21-602F-5190-201CA4D56C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52453" y="1671392"/>
            <a:ext cx="3339547" cy="4451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0908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F1B744-F4FC-221B-7C6D-462E6D8773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044" y="285741"/>
            <a:ext cx="8083827" cy="766989"/>
          </a:xfrm>
        </p:spPr>
        <p:txBody>
          <a:bodyPr>
            <a:normAutofit fontScale="90000"/>
          </a:bodyPr>
          <a:lstStyle/>
          <a:p>
            <a:r>
              <a:rPr lang="en-US" sz="3200" dirty="0">
                <a:solidFill>
                  <a:schemeClr val="accent5">
                    <a:lumMod val="75000"/>
                  </a:schemeClr>
                </a:solidFill>
              </a:rPr>
              <a:t>Continued innovations in Big Data processing will create new opportunities</a:t>
            </a:r>
            <a:endParaRPr lang="en-IN" sz="3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6986C38-D64D-642C-E611-B74133709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CD540-A7AD-42D2-A085-367E2C57AB02}" type="slidenum">
              <a:rPr lang="en-IN" smtClean="0"/>
              <a:t>8</a:t>
            </a:fld>
            <a:endParaRPr lang="en-IN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BF8D1B4-99EC-8707-5EFD-95F623EAF2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044" y="1351722"/>
            <a:ext cx="7924800" cy="483704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1859033-07CA-3F6C-53AC-0FF1E8BD8F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8871" y="-1"/>
            <a:ext cx="3843130" cy="618876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BEFDAEC-EE95-A3C9-406D-2B72F0E219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48871" y="1655874"/>
            <a:ext cx="3697356" cy="4532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5666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1F3A4-FDEA-651B-BB9D-6CFDA6AC90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383136"/>
            <a:ext cx="7987747" cy="766989"/>
          </a:xfrm>
        </p:spPr>
        <p:txBody>
          <a:bodyPr>
            <a:normAutofit fontScale="90000"/>
          </a:bodyPr>
          <a:lstStyle/>
          <a:p>
            <a:r>
              <a:rPr lang="en-US" sz="2900" dirty="0">
                <a:solidFill>
                  <a:schemeClr val="accent5">
                    <a:lumMod val="75000"/>
                  </a:schemeClr>
                </a:solidFill>
              </a:rPr>
              <a:t>Machine Learning is probably the fastest-moving field in all of computing</a:t>
            </a:r>
            <a:endParaRPr lang="en-IN" sz="29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456805D-1EFD-AE24-010F-E7FFB84D5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CD540-A7AD-42D2-A085-367E2C57AB02}" type="slidenum">
              <a:rPr lang="en-IN" smtClean="0"/>
              <a:t>9</a:t>
            </a:fld>
            <a:endParaRPr lang="en-IN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542D948-70F5-15E8-7974-422F6083C4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371" y="1533260"/>
            <a:ext cx="8200029" cy="469526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D17F09D-0C3A-FABA-D368-9B48075294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4399" y="0"/>
            <a:ext cx="3657601" cy="622852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5E40C49-666C-7824-B472-BD1790F844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21147" y="1723786"/>
            <a:ext cx="3657600" cy="450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592709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3A407A0-09D3-468A-893C-A35C2F1CE571}" vid="{CDDD36E7-9605-4CE0-B354-824C0808C23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12452</TotalTime>
  <Words>93</Words>
  <Application>Microsoft Macintosh PowerPoint</Application>
  <PresentationFormat>Widescreen</PresentationFormat>
  <Paragraphs>23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IBM Plex Sans</vt:lpstr>
      <vt:lpstr>Custom Design</vt:lpstr>
      <vt:lpstr>PowerPoint Presentation</vt:lpstr>
      <vt:lpstr>Agenda</vt:lpstr>
      <vt:lpstr>KEY Technology Trends</vt:lpstr>
      <vt:lpstr>7 of the Trends are more applicable to BFSI over the next 5 years</vt:lpstr>
      <vt:lpstr>Public cloud provides capacity on demand  and access to the state-of-the-art software  construction</vt:lpstr>
      <vt:lpstr>The Cocktail Napkin Cloud Strategy</vt:lpstr>
      <vt:lpstr>Private data centers will continue to evolve</vt:lpstr>
      <vt:lpstr>Continued innovations in Big Data processing will create new opportunities</vt:lpstr>
      <vt:lpstr>Machine Learning is probably the fastest-moving field in all of computing</vt:lpstr>
      <vt:lpstr>Key Takeaways for BFSI Industry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Cloud and Data Services</dc:title>
  <dc:creator>Manjunath Kashi (IT-PROJ)</dc:creator>
  <cp:lastModifiedBy>Anjali Gupta</cp:lastModifiedBy>
  <cp:revision>74</cp:revision>
  <cp:lastPrinted>2022-11-29T08:36:39Z</cp:lastPrinted>
  <dcterms:created xsi:type="dcterms:W3CDTF">2022-10-07T06:33:23Z</dcterms:created>
  <dcterms:modified xsi:type="dcterms:W3CDTF">2023-04-12T01:48:41Z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4479928-bf72-407d-92c0-68909117d533_Enabled">
    <vt:lpwstr>true</vt:lpwstr>
  </property>
  <property fmtid="{D5CDD505-2E9C-101B-9397-08002B2CF9AE}" pid="3" name="MSIP_Label_f4479928-bf72-407d-92c0-68909117d533_SetDate">
    <vt:lpwstr>2023-01-11T11:55:42Z</vt:lpwstr>
  </property>
  <property fmtid="{D5CDD505-2E9C-101B-9397-08002B2CF9AE}" pid="4" name="MSIP_Label_f4479928-bf72-407d-92c0-68909117d533_Method">
    <vt:lpwstr>Standard</vt:lpwstr>
  </property>
  <property fmtid="{D5CDD505-2E9C-101B-9397-08002B2CF9AE}" pid="5" name="MSIP_Label_f4479928-bf72-407d-92c0-68909117d533_Name">
    <vt:lpwstr>f4479928-bf72-407d-92c0-68909117d533</vt:lpwstr>
  </property>
  <property fmtid="{D5CDD505-2E9C-101B-9397-08002B2CF9AE}" pid="6" name="MSIP_Label_f4479928-bf72-407d-92c0-68909117d533_SiteId">
    <vt:lpwstr>fb8ed654-3195-4846-ac37-491dc8a2349e</vt:lpwstr>
  </property>
  <property fmtid="{D5CDD505-2E9C-101B-9397-08002B2CF9AE}" pid="7" name="MSIP_Label_f4479928-bf72-407d-92c0-68909117d533_ActionId">
    <vt:lpwstr>24ebd804-9fe1-4765-9e95-c9be98dfc47e</vt:lpwstr>
  </property>
  <property fmtid="{D5CDD505-2E9C-101B-9397-08002B2CF9AE}" pid="8" name="MSIP_Label_f4479928-bf72-407d-92c0-68909117d533_ContentBits">
    <vt:lpwstr>2</vt:lpwstr>
  </property>
</Properties>
</file>