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5" r:id="rId9"/>
    <p:sldId id="275" r:id="rId10"/>
    <p:sldId id="27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4F9B"/>
    <a:srgbClr val="E84C86"/>
    <a:srgbClr val="0185CB"/>
    <a:srgbClr val="70AD47"/>
    <a:srgbClr val="2F5597"/>
    <a:srgbClr val="0070C0"/>
    <a:srgbClr val="FDBC17"/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A1C437-7BC0-4EE5-9787-ECBF96DA3B88}" v="1" dt="2023-04-12T05:11:22.320"/>
  </p1510:revLst>
</p1510:revInfo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BDB99F-F654-5C4F-93B6-B578B8F8D61E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270F4-F731-7A47-895D-AB0FA2EE2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006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560B7-A1DE-49F4-307C-9E37F8AABE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A5A86B-4B4E-24BF-27D6-564844F0E7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4CDE0-E27E-FF13-CEAC-3FD272369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2F2F-68AB-D749-A143-1B56045A7BEB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8A756-A9CF-2998-FE18-BAE8F72AD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857260-AA4E-FC56-232D-49AFF0EED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FFE31-536F-874A-ABCA-0E819C02E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5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D484C-448D-E3D7-0369-062BC1079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643891-B63B-63A0-0035-1B41C2A2C5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0BDB1-766D-B801-E2D5-4200E7762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2F2F-68AB-D749-A143-1B56045A7BEB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B4F4EF-4F1C-2CA2-9E1D-83E25DAA4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DDA36-208B-6B06-E621-EDAF5051A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FFE31-536F-874A-ABCA-0E819C02E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029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306917-933F-C838-5986-A118310FB7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C83F68-716B-28E0-0E7B-BC640B42B4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9D544E-4566-2784-2086-BFC81E1E1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2F2F-68AB-D749-A143-1B56045A7BEB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FCAD2-1A2E-56F2-D2D6-A009C8EB0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8F11E-7BD1-E023-DD61-A901A867C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FFE31-536F-874A-ABCA-0E819C02E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946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ED074-9514-E0AE-6826-EB6173943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541540-517C-EA76-CD58-95CD614939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8E8A5A-D51A-EAEE-0162-E6418D159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2F2F-68AB-D749-A143-1B56045A7BEB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7E008E-4E5C-42C3-49D8-E39DF460B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A6A624-2E01-08C8-8232-0E700393C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FFE31-536F-874A-ABCA-0E819C02E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873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555A2-6310-1959-0451-7C7F8037C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4682C6-8508-A5EE-F1DB-23D658B02A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BB1027-95F0-3888-4350-545D504DE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2F2F-68AB-D749-A143-1B56045A7BEB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DD3AB2-9E69-D42B-DEEF-665C5A0E3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6F61-FAB7-6398-DBCF-1C82D5550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FFE31-536F-874A-ABCA-0E819C02E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707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C2ADD-78AA-11CE-4999-CB9F01CD8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D8507-C758-B28F-43BF-B878406BE9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B06E87-9174-AA6F-092E-5023BDB51A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623113-A214-9018-07E7-DF3F0304D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2F2F-68AB-D749-A143-1B56045A7BEB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2DE9A4-7B70-2C2B-CDD5-13FF38F7B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052B7B-A93F-2A81-5BCF-D7F57F50F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FFE31-536F-874A-ABCA-0E819C02E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043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DE0AE-426E-60BB-724C-9B12F99D5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498ED8-0900-78AC-1B68-2C070E3428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662926-C798-AD04-8C0F-AB1501720B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0E4C59-99D6-713B-528B-EEDB66BB1C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5011C3-D4AE-2A44-9C78-97DE473CCD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9CD9A3-7C76-8F70-E899-CDBDBA252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2F2F-68AB-D749-A143-1B56045A7BEB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598BA8-56ED-E51F-1DFC-50FC62816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278B08-992C-BA17-581F-284B8107A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FFE31-536F-874A-ABCA-0E819C02E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576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017AD-5278-E53A-9DFC-BD870E965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C65201-D739-972B-9C4C-337173739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2F2F-68AB-D749-A143-1B56045A7BEB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95FF6E-158E-9AF2-5BC5-065CA7967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1C509F-39FE-1DBF-5164-B9776472B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FFE31-536F-874A-ABCA-0E819C02E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108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316289-980A-9E33-9FCB-820654A24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2F2F-68AB-D749-A143-1B56045A7BEB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1D73DA-17A8-3FF4-29CA-0301CFCD5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B5C442-741E-C074-2180-D0E12121C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FFE31-536F-874A-ABCA-0E819C02E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39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284E8-DDC0-3086-69F6-4614A3B69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3FDCB-D312-F3A4-2C9E-5681282A1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1AC5CE-CC9B-C0AD-391F-754E42D5DB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A5458E-5F29-6A06-A821-ED49E8C42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2F2F-68AB-D749-A143-1B56045A7BEB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A8B9A7-3278-8B47-C1E7-3D1A082ED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90EDBF-8A05-56F8-9B47-BB8DB1E0A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FFE31-536F-874A-ABCA-0E819C02E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192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4DA14-0796-448A-C0EA-FE9D64F69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C84F05-3090-7ABD-C5C5-6C2D0D3D32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478DA7-F53C-0CAF-B5F2-F4EE74F621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A35EFE-0695-B1AB-AA8D-C6E683D50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2F2F-68AB-D749-A143-1B56045A7BEB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183460-5B71-3F1D-86BB-0773E1DFD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AA344C-DFA5-A909-6528-2D129FBDA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FFE31-536F-874A-ABCA-0E819C02E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008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5D6065-8E57-7AE9-C547-E51D16049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D85A4A-4585-ACDB-327A-65E7EEBAF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40B4AB-BB5C-C6A5-D588-630A097880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A2F2F-68AB-D749-A143-1B56045A7BEB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B91AF-503F-83F4-A5BC-8D1FC5E54C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F9461F-7C38-2DC8-D5F5-AD9A96192C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FFE31-536F-874A-ABCA-0E819C02E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774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7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6.png"/><Relationship Id="rId5" Type="http://schemas.openxmlformats.org/officeDocument/2006/relationships/image" Target="../media/image21.png"/><Relationship Id="rId10" Type="http://schemas.openxmlformats.org/officeDocument/2006/relationships/image" Target="../media/image8.png"/><Relationship Id="rId4" Type="http://schemas.openxmlformats.org/officeDocument/2006/relationships/image" Target="../media/image20.png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35B02E02-C82E-A12E-EE4D-AFF2CA7443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20" t="169" b="-169"/>
          <a:stretch/>
        </p:blipFill>
        <p:spPr>
          <a:xfrm>
            <a:off x="-1" y="0"/>
            <a:ext cx="12192001" cy="688124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0CB132B-C5A6-2C6E-6181-12CEDD123599}"/>
              </a:ext>
            </a:extLst>
          </p:cNvPr>
          <p:cNvSpPr/>
          <p:nvPr/>
        </p:nvSpPr>
        <p:spPr>
          <a:xfrm>
            <a:off x="2302782" y="1872342"/>
            <a:ext cx="7447568" cy="200297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83674" sx="110640" sy="110640" algn="ctr" rotWithShape="0">
              <a:prstClr val="black">
                <a:alpha val="11923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C318245-4904-7A3E-67CE-6A3293ECAB52}"/>
              </a:ext>
            </a:extLst>
          </p:cNvPr>
          <p:cNvSpPr/>
          <p:nvPr/>
        </p:nvSpPr>
        <p:spPr>
          <a:xfrm>
            <a:off x="6049207" y="1868264"/>
            <a:ext cx="3701143" cy="20029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EE726C2-93CF-6D93-8108-317CE75901FD}"/>
              </a:ext>
            </a:extLst>
          </p:cNvPr>
          <p:cNvGrpSpPr/>
          <p:nvPr/>
        </p:nvGrpSpPr>
        <p:grpSpPr>
          <a:xfrm>
            <a:off x="2253341" y="6206857"/>
            <a:ext cx="9803166" cy="661595"/>
            <a:chOff x="3546438" y="6196405"/>
            <a:chExt cx="7544415" cy="66159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17F68B6-F588-182D-A77C-B16EA8B48E23}"/>
                </a:ext>
              </a:extLst>
            </p:cNvPr>
            <p:cNvSpPr/>
            <p:nvPr/>
          </p:nvSpPr>
          <p:spPr>
            <a:xfrm>
              <a:off x="3546438" y="6201784"/>
              <a:ext cx="2549562" cy="656216"/>
            </a:xfrm>
            <a:prstGeom prst="rect">
              <a:avLst/>
            </a:prstGeom>
            <a:solidFill>
              <a:srgbClr val="0185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13447C4-F53B-D785-5FD5-C51AB826151E}"/>
                </a:ext>
              </a:extLst>
            </p:cNvPr>
            <p:cNvSpPr/>
            <p:nvPr/>
          </p:nvSpPr>
          <p:spPr>
            <a:xfrm>
              <a:off x="8541291" y="6201784"/>
              <a:ext cx="2549562" cy="656216"/>
            </a:xfrm>
            <a:prstGeom prst="rect">
              <a:avLst/>
            </a:prstGeom>
            <a:solidFill>
              <a:srgbClr val="E84C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C4E2D5-BDFA-98CE-9216-18BD04F21390}"/>
                </a:ext>
              </a:extLst>
            </p:cNvPr>
            <p:cNvSpPr/>
            <p:nvPr/>
          </p:nvSpPr>
          <p:spPr>
            <a:xfrm>
              <a:off x="6089624" y="6196405"/>
              <a:ext cx="2549562" cy="656216"/>
            </a:xfrm>
            <a:prstGeom prst="rect">
              <a:avLst/>
            </a:prstGeom>
            <a:solidFill>
              <a:srgbClr val="FDBC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0" name="Picture 2" descr="Best Cancer Hospital in Jaipur | HCG Cancer Centre Jaipur, Rajasthan">
            <a:extLst>
              <a:ext uri="{FF2B5EF4-FFF2-40B4-BE49-F238E27FC236}">
                <a16:creationId xmlns:a16="http://schemas.microsoft.com/office/drawing/2014/main" id="{1CEF732A-1282-B3F0-38D5-D887419606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478" y="2531196"/>
            <a:ext cx="2825750" cy="71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98A6AC9-7276-64EF-F899-3D5F0CDA9005}"/>
              </a:ext>
            </a:extLst>
          </p:cNvPr>
          <p:cNvSpPr txBox="1"/>
          <p:nvPr/>
        </p:nvSpPr>
        <p:spPr>
          <a:xfrm>
            <a:off x="6348037" y="2313130"/>
            <a:ext cx="31034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HCG</a:t>
            </a:r>
            <a:b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Journey Last Year</a:t>
            </a:r>
          </a:p>
        </p:txBody>
      </p:sp>
    </p:spTree>
    <p:extLst>
      <p:ext uri="{BB962C8B-B14F-4D97-AF65-F5344CB8AC3E}">
        <p14:creationId xmlns:p14="http://schemas.microsoft.com/office/powerpoint/2010/main" val="3173132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3BF0FE-9C7B-72CF-0FE2-6D4F9F5BE9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</a:extLst>
          </a:blip>
          <a:srcRect l="6836" t="169" b="-169"/>
          <a:stretch/>
        </p:blipFill>
        <p:spPr>
          <a:xfrm>
            <a:off x="203200" y="201932"/>
            <a:ext cx="11785600" cy="6481967"/>
          </a:xfrm>
          <a:prstGeom prst="rect">
            <a:avLst/>
          </a:prstGeom>
        </p:spPr>
      </p:pic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4FC97E7-11B8-1A25-4589-8A07BFBA4A19}"/>
              </a:ext>
            </a:extLst>
          </p:cNvPr>
          <p:cNvSpPr txBox="1">
            <a:spLocks/>
          </p:cNvSpPr>
          <p:nvPr/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4BA3E84-B439-C143-5477-09EF37239F19}"/>
              </a:ext>
            </a:extLst>
          </p:cNvPr>
          <p:cNvGrpSpPr/>
          <p:nvPr/>
        </p:nvGrpSpPr>
        <p:grpSpPr>
          <a:xfrm>
            <a:off x="3281941" y="2163095"/>
            <a:ext cx="5649889" cy="2541921"/>
            <a:chOff x="2942142" y="1868264"/>
            <a:chExt cx="5649889" cy="254192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E9F3FE4-AACF-382E-0385-6FAC5FB66D85}"/>
                </a:ext>
              </a:extLst>
            </p:cNvPr>
            <p:cNvSpPr/>
            <p:nvPr/>
          </p:nvSpPr>
          <p:spPr>
            <a:xfrm>
              <a:off x="2942142" y="1872342"/>
              <a:ext cx="5628117" cy="25192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83674" sx="110640" sy="110640" algn="ctr" rotWithShape="0">
                <a:prstClr val="black">
                  <a:alpha val="11923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BEA4EFF-59C2-22A0-4379-139567AD75B0}"/>
                </a:ext>
              </a:extLst>
            </p:cNvPr>
            <p:cNvGrpSpPr/>
            <p:nvPr/>
          </p:nvGrpSpPr>
          <p:grpSpPr>
            <a:xfrm>
              <a:off x="2942142" y="3871233"/>
              <a:ext cx="5649889" cy="538952"/>
              <a:chOff x="3546438" y="6196405"/>
              <a:chExt cx="7678274" cy="679729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683175F-7DC8-279D-C590-1F6991F70118}"/>
                  </a:ext>
                </a:extLst>
              </p:cNvPr>
              <p:cNvSpPr/>
              <p:nvPr/>
            </p:nvSpPr>
            <p:spPr>
              <a:xfrm>
                <a:off x="3546438" y="6201784"/>
                <a:ext cx="2549562" cy="656216"/>
              </a:xfrm>
              <a:prstGeom prst="rect">
                <a:avLst/>
              </a:prstGeom>
              <a:solidFill>
                <a:srgbClr val="0185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3BCCF2D-1477-6768-54A0-3AF558A6D639}"/>
                  </a:ext>
                </a:extLst>
              </p:cNvPr>
              <p:cNvSpPr/>
              <p:nvPr/>
            </p:nvSpPr>
            <p:spPr>
              <a:xfrm>
                <a:off x="8675150" y="6219918"/>
                <a:ext cx="2549562" cy="656216"/>
              </a:xfrm>
              <a:prstGeom prst="rect">
                <a:avLst/>
              </a:prstGeom>
              <a:solidFill>
                <a:srgbClr val="E84C8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E2D9572-E91B-D8C5-D671-65DFDA6B8576}"/>
                  </a:ext>
                </a:extLst>
              </p:cNvPr>
              <p:cNvSpPr/>
              <p:nvPr/>
            </p:nvSpPr>
            <p:spPr>
              <a:xfrm>
                <a:off x="6085950" y="6196405"/>
                <a:ext cx="2549562" cy="656216"/>
              </a:xfrm>
              <a:prstGeom prst="rect">
                <a:avLst/>
              </a:prstGeom>
              <a:solidFill>
                <a:srgbClr val="FDBC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122D82-43D6-8548-AFAD-76A61776C8F4}"/>
                </a:ext>
              </a:extLst>
            </p:cNvPr>
            <p:cNvSpPr/>
            <p:nvPr/>
          </p:nvSpPr>
          <p:spPr>
            <a:xfrm>
              <a:off x="5752703" y="1868264"/>
              <a:ext cx="2817557" cy="200297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 descr="Best Cancer Hospital in Jaipur | HCG Cancer Centre Jaipur, Rajasthan">
              <a:extLst>
                <a:ext uri="{FF2B5EF4-FFF2-40B4-BE49-F238E27FC236}">
                  <a16:creationId xmlns:a16="http://schemas.microsoft.com/office/drawing/2014/main" id="{6BB233C4-8B31-1D36-E0D6-FE2063FA06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4522" y="2531196"/>
              <a:ext cx="2065801" cy="5245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itle 1">
              <a:extLst>
                <a:ext uri="{FF2B5EF4-FFF2-40B4-BE49-F238E27FC236}">
                  <a16:creationId xmlns:a16="http://schemas.microsoft.com/office/drawing/2014/main" id="{C0D00889-3FC6-4301-2083-FB63E179ECB5}"/>
                </a:ext>
              </a:extLst>
            </p:cNvPr>
            <p:cNvSpPr txBox="1">
              <a:spLocks/>
            </p:cNvSpPr>
            <p:nvPr/>
          </p:nvSpPr>
          <p:spPr>
            <a:xfrm>
              <a:off x="5921136" y="2630964"/>
              <a:ext cx="2065801" cy="380768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00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Thank You</a:t>
              </a:r>
              <a:endParaRPr lang="en-IN" sz="9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1104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52B47560-E7B1-09C1-6C71-F203C43CE5B7}"/>
              </a:ext>
            </a:extLst>
          </p:cNvPr>
          <p:cNvSpPr/>
          <p:nvPr/>
        </p:nvSpPr>
        <p:spPr>
          <a:xfrm>
            <a:off x="6727296" y="2126897"/>
            <a:ext cx="4468518" cy="48918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25946DC5-143E-23BD-FBA2-0E96E3750B96}"/>
              </a:ext>
            </a:extLst>
          </p:cNvPr>
          <p:cNvSpPr/>
          <p:nvPr/>
        </p:nvSpPr>
        <p:spPr>
          <a:xfrm>
            <a:off x="1057561" y="3331045"/>
            <a:ext cx="4449703" cy="48918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1401021C-3A14-7E9E-3CA3-FDECB0CD5763}"/>
              </a:ext>
            </a:extLst>
          </p:cNvPr>
          <p:cNvSpPr/>
          <p:nvPr/>
        </p:nvSpPr>
        <p:spPr>
          <a:xfrm>
            <a:off x="1057561" y="4554008"/>
            <a:ext cx="4449703" cy="48918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15B017B-21FD-B969-C337-4AD9D93BD6AE}"/>
              </a:ext>
            </a:extLst>
          </p:cNvPr>
          <p:cNvGrpSpPr/>
          <p:nvPr/>
        </p:nvGrpSpPr>
        <p:grpSpPr>
          <a:xfrm>
            <a:off x="1889001" y="-9958"/>
            <a:ext cx="10315699" cy="498435"/>
            <a:chOff x="1876301" y="688476"/>
            <a:chExt cx="10315699" cy="498435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D626C75-1467-F46D-5DD1-F29535DBA4B6}"/>
                </a:ext>
              </a:extLst>
            </p:cNvPr>
            <p:cNvSpPr/>
            <p:nvPr/>
          </p:nvSpPr>
          <p:spPr>
            <a:xfrm>
              <a:off x="1876301" y="692528"/>
              <a:ext cx="6455063" cy="494383"/>
            </a:xfrm>
            <a:prstGeom prst="rect">
              <a:avLst/>
            </a:prstGeom>
            <a:solidFill>
              <a:srgbClr val="0185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6580CAF-1E20-A192-7B85-58867279814E}"/>
                </a:ext>
              </a:extLst>
            </p:cNvPr>
            <p:cNvSpPr/>
            <p:nvPr/>
          </p:nvSpPr>
          <p:spPr>
            <a:xfrm>
              <a:off x="8331364" y="692528"/>
              <a:ext cx="1984335" cy="49438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F90C35C-1B8E-7D18-52BA-4EA30A5BD40F}"/>
                </a:ext>
              </a:extLst>
            </p:cNvPr>
            <p:cNvSpPr/>
            <p:nvPr/>
          </p:nvSpPr>
          <p:spPr>
            <a:xfrm>
              <a:off x="10315699" y="688476"/>
              <a:ext cx="1876301" cy="494383"/>
            </a:xfrm>
            <a:prstGeom prst="rect">
              <a:avLst/>
            </a:prstGeom>
            <a:solidFill>
              <a:srgbClr val="E84C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8E67601-76F9-15AF-5DD0-4951090E57DE}"/>
              </a:ext>
            </a:extLst>
          </p:cNvPr>
          <p:cNvSpPr/>
          <p:nvPr/>
        </p:nvSpPr>
        <p:spPr>
          <a:xfrm>
            <a:off x="1057561" y="2108082"/>
            <a:ext cx="4449703" cy="48918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A0E29D7-4C87-4309-A42A-27B7B74991AE}"/>
              </a:ext>
            </a:extLst>
          </p:cNvPr>
          <p:cNvSpPr txBox="1">
            <a:spLocks/>
          </p:cNvSpPr>
          <p:nvPr/>
        </p:nvSpPr>
        <p:spPr>
          <a:xfrm>
            <a:off x="189669" y="1949479"/>
            <a:ext cx="4848701" cy="32977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r">
              <a:lnSpc>
                <a:spcPct val="200000"/>
              </a:lnSpc>
            </a:pPr>
            <a:r>
              <a:rPr lang="en-US" sz="1800" b="1">
                <a:latin typeface="Calibri" panose="020F0502020204030204" pitchFamily="34" charset="0"/>
                <a:cs typeface="Calibri" panose="020F0502020204030204" pitchFamily="34" charset="0"/>
              </a:rPr>
              <a:t>Vision for HCG IT</a:t>
            </a:r>
          </a:p>
          <a:p>
            <a:pPr lvl="1" algn="r">
              <a:lnSpc>
                <a:spcPct val="200000"/>
              </a:lnSpc>
            </a:pPr>
            <a:endParaRPr lang="en-US" sz="1800" b="1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r">
              <a:lnSpc>
                <a:spcPct val="200000"/>
              </a:lnSpc>
            </a:pPr>
            <a:r>
              <a:rPr lang="en-US" sz="1800" b="1">
                <a:latin typeface="Calibri" panose="020F0502020204030204" pitchFamily="34" charset="0"/>
                <a:cs typeface="Calibri" panose="020F0502020204030204" pitchFamily="34" charset="0"/>
              </a:rPr>
              <a:t>How do we start?...Stakeholders Analysis</a:t>
            </a:r>
          </a:p>
          <a:p>
            <a:pPr lvl="1" algn="r">
              <a:lnSpc>
                <a:spcPct val="200000"/>
              </a:lnSpc>
            </a:pPr>
            <a:endParaRPr lang="en-US" sz="1800" b="1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r">
              <a:lnSpc>
                <a:spcPct val="200000"/>
              </a:lnSpc>
            </a:pPr>
            <a:r>
              <a:rPr lang="en-US" sz="1800" b="1">
                <a:latin typeface="Calibri" panose="020F0502020204030204" pitchFamily="34" charset="0"/>
                <a:cs typeface="Calibri" panose="020F0502020204030204" pitchFamily="34" charset="0"/>
              </a:rPr>
              <a:t>What should we know?...HCG SWOT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F1D8BE0-ECD8-6082-61C1-7079A02C2195}"/>
              </a:ext>
            </a:extLst>
          </p:cNvPr>
          <p:cNvGrpSpPr/>
          <p:nvPr/>
        </p:nvGrpSpPr>
        <p:grpSpPr>
          <a:xfrm>
            <a:off x="273249" y="54240"/>
            <a:ext cx="3322335" cy="398282"/>
            <a:chOff x="273249" y="54240"/>
            <a:chExt cx="3322335" cy="398282"/>
          </a:xfrm>
        </p:grpSpPr>
        <p:sp>
          <p:nvSpPr>
            <p:cNvPr id="4" name="Title 1">
              <a:extLst>
                <a:ext uri="{FF2B5EF4-FFF2-40B4-BE49-F238E27FC236}">
                  <a16:creationId xmlns:a16="http://schemas.microsoft.com/office/drawing/2014/main" id="{F0A75269-FD1E-6326-DAEE-92F8C870E438}"/>
                </a:ext>
              </a:extLst>
            </p:cNvPr>
            <p:cNvSpPr txBox="1">
              <a:spLocks/>
            </p:cNvSpPr>
            <p:nvPr/>
          </p:nvSpPr>
          <p:spPr>
            <a:xfrm>
              <a:off x="2070219" y="54240"/>
              <a:ext cx="1525365" cy="380768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 fontAlgn="base">
                <a:spcAft>
                  <a:spcPct val="0"/>
                </a:spcAft>
                <a:defRPr/>
              </a:pPr>
              <a:r>
                <a:rPr lang="en-US" sz="2000" b="1">
                  <a:solidFill>
                    <a:schemeClr val="bg1"/>
                  </a:solidFill>
                  <a:latin typeface="Calibri"/>
                  <a:cs typeface="Calibri"/>
                </a:rPr>
                <a:t>Agenda </a:t>
              </a:r>
            </a:p>
          </p:txBody>
        </p:sp>
        <p:pic>
          <p:nvPicPr>
            <p:cNvPr id="14" name="Picture 2" descr="Best Cancer Hospital in Jaipur | HCG Cancer Centre Jaipur, Rajasthan">
              <a:extLst>
                <a:ext uri="{FF2B5EF4-FFF2-40B4-BE49-F238E27FC236}">
                  <a16:creationId xmlns:a16="http://schemas.microsoft.com/office/drawing/2014/main" id="{1B9E7DAF-B01D-ED14-A7A8-3169B5E8B5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249" y="71754"/>
              <a:ext cx="1499484" cy="380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8" name="Oval 27">
            <a:extLst>
              <a:ext uri="{FF2B5EF4-FFF2-40B4-BE49-F238E27FC236}">
                <a16:creationId xmlns:a16="http://schemas.microsoft.com/office/drawing/2014/main" id="{24CA293E-ADED-BDE7-CE04-162206526611}"/>
              </a:ext>
            </a:extLst>
          </p:cNvPr>
          <p:cNvSpPr/>
          <p:nvPr/>
        </p:nvSpPr>
        <p:spPr>
          <a:xfrm>
            <a:off x="5108408" y="1958081"/>
            <a:ext cx="720000" cy="720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cs typeface="Calibri"/>
              </a:rPr>
              <a:t>01</a:t>
            </a:r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2C84630-E009-CA28-C2A0-53C9F1C8CE5C}"/>
              </a:ext>
            </a:extLst>
          </p:cNvPr>
          <p:cNvSpPr/>
          <p:nvPr/>
        </p:nvSpPr>
        <p:spPr>
          <a:xfrm>
            <a:off x="5144084" y="4432185"/>
            <a:ext cx="720000" cy="72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cs typeface="Calibri"/>
              </a:rPr>
              <a:t>03</a:t>
            </a:r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03C338D-40E0-1FF0-0203-5BBC5572724B}"/>
              </a:ext>
            </a:extLst>
          </p:cNvPr>
          <p:cNvSpPr/>
          <p:nvPr/>
        </p:nvSpPr>
        <p:spPr>
          <a:xfrm>
            <a:off x="5150121" y="3219276"/>
            <a:ext cx="720000" cy="720000"/>
          </a:xfrm>
          <a:prstGeom prst="ellipse">
            <a:avLst/>
          </a:prstGeom>
          <a:solidFill>
            <a:srgbClr val="E84C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cs typeface="Calibri"/>
              </a:rPr>
              <a:t>02</a:t>
            </a:r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19D38B3-59C0-1F52-5433-A0D042EABCBD}"/>
              </a:ext>
            </a:extLst>
          </p:cNvPr>
          <p:cNvSpPr/>
          <p:nvPr/>
        </p:nvSpPr>
        <p:spPr>
          <a:xfrm>
            <a:off x="6375476" y="1976895"/>
            <a:ext cx="720000" cy="720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cs typeface="Calibri"/>
              </a:rPr>
              <a:t>04</a:t>
            </a:r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ED4C0EA0-03F8-D588-4563-372E810C7495}"/>
              </a:ext>
            </a:extLst>
          </p:cNvPr>
          <p:cNvSpPr/>
          <p:nvPr/>
        </p:nvSpPr>
        <p:spPr>
          <a:xfrm>
            <a:off x="6764926" y="3349860"/>
            <a:ext cx="4468518" cy="48918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BAA1A7F-7DAB-BD9C-C3DC-4570689D787D}"/>
              </a:ext>
            </a:extLst>
          </p:cNvPr>
          <p:cNvSpPr/>
          <p:nvPr/>
        </p:nvSpPr>
        <p:spPr>
          <a:xfrm>
            <a:off x="6417189" y="3238090"/>
            <a:ext cx="720000" cy="7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cs typeface="Calibri"/>
              </a:rPr>
              <a:t>05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05EA725-3587-9364-4E30-E3DA938D5883}"/>
              </a:ext>
            </a:extLst>
          </p:cNvPr>
          <p:cNvSpPr txBox="1">
            <a:spLocks/>
          </p:cNvSpPr>
          <p:nvPr/>
        </p:nvSpPr>
        <p:spPr>
          <a:xfrm>
            <a:off x="6696222" y="1968294"/>
            <a:ext cx="4467184" cy="21928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lnSpc>
                <a:spcPct val="200000"/>
              </a:lnSpc>
            </a:pP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Our Goals  </a:t>
            </a:r>
          </a:p>
          <a:p>
            <a:pPr lvl="1" algn="l">
              <a:lnSpc>
                <a:spcPct val="200000"/>
              </a:lnSpc>
            </a:pP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l">
              <a:lnSpc>
                <a:spcPct val="200000"/>
              </a:lnSpc>
            </a:pP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Where we were and where we are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l">
              <a:lnSpc>
                <a:spcPct val="200000"/>
              </a:lnSpc>
            </a:pP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381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D39267C-FCA0-C08F-4682-0AD3F65D99AB}"/>
              </a:ext>
            </a:extLst>
          </p:cNvPr>
          <p:cNvGrpSpPr/>
          <p:nvPr/>
        </p:nvGrpSpPr>
        <p:grpSpPr>
          <a:xfrm>
            <a:off x="1889001" y="-9260"/>
            <a:ext cx="10315699" cy="498435"/>
            <a:chOff x="1876301" y="688476"/>
            <a:chExt cx="10315699" cy="49843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E180EB3-615A-3229-F793-0F869F6189BC}"/>
                </a:ext>
              </a:extLst>
            </p:cNvPr>
            <p:cNvSpPr/>
            <p:nvPr/>
          </p:nvSpPr>
          <p:spPr>
            <a:xfrm>
              <a:off x="1876301" y="692528"/>
              <a:ext cx="6455063" cy="494383"/>
            </a:xfrm>
            <a:prstGeom prst="rect">
              <a:avLst/>
            </a:prstGeom>
            <a:solidFill>
              <a:srgbClr val="0185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B8D2629-BD3E-469A-03D0-3FCDB24F8D11}"/>
                </a:ext>
              </a:extLst>
            </p:cNvPr>
            <p:cNvSpPr/>
            <p:nvPr/>
          </p:nvSpPr>
          <p:spPr>
            <a:xfrm>
              <a:off x="8331364" y="692528"/>
              <a:ext cx="1984335" cy="49438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7B23495-B553-36CE-38C3-476F7FE51361}"/>
                </a:ext>
              </a:extLst>
            </p:cNvPr>
            <p:cNvSpPr/>
            <p:nvPr/>
          </p:nvSpPr>
          <p:spPr>
            <a:xfrm>
              <a:off x="10315699" y="688476"/>
              <a:ext cx="1876301" cy="494383"/>
            </a:xfrm>
            <a:prstGeom prst="rect">
              <a:avLst/>
            </a:prstGeom>
            <a:solidFill>
              <a:srgbClr val="E84C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988049C-7425-4B96-E217-6A0F3FA04152}"/>
              </a:ext>
            </a:extLst>
          </p:cNvPr>
          <p:cNvGrpSpPr/>
          <p:nvPr/>
        </p:nvGrpSpPr>
        <p:grpSpPr>
          <a:xfrm>
            <a:off x="273249" y="54240"/>
            <a:ext cx="6495851" cy="398282"/>
            <a:chOff x="273249" y="54240"/>
            <a:chExt cx="6495851" cy="398282"/>
          </a:xfrm>
        </p:grpSpPr>
        <p:sp>
          <p:nvSpPr>
            <p:cNvPr id="46" name="Title 1">
              <a:extLst>
                <a:ext uri="{FF2B5EF4-FFF2-40B4-BE49-F238E27FC236}">
                  <a16:creationId xmlns:a16="http://schemas.microsoft.com/office/drawing/2014/main" id="{2F0A1313-4264-7C51-495C-B5518537B320}"/>
                </a:ext>
              </a:extLst>
            </p:cNvPr>
            <p:cNvSpPr txBox="1">
              <a:spLocks/>
            </p:cNvSpPr>
            <p:nvPr/>
          </p:nvSpPr>
          <p:spPr>
            <a:xfrm>
              <a:off x="2070219" y="54240"/>
              <a:ext cx="4698881" cy="380768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 fontAlgn="base">
                <a:spcAft>
                  <a:spcPct val="0"/>
                </a:spcAft>
                <a:defRPr/>
              </a:pPr>
              <a:r>
                <a:rPr lang="en-US" sz="2000" b="1">
                  <a:solidFill>
                    <a:schemeClr val="bg1"/>
                  </a:solidFill>
                  <a:latin typeface="Calibri"/>
                  <a:cs typeface="Calibri"/>
                </a:rPr>
                <a:t>Vision For HCG - IT   </a:t>
              </a:r>
            </a:p>
          </p:txBody>
        </p:sp>
        <p:pic>
          <p:nvPicPr>
            <p:cNvPr id="47" name="Picture 2" descr="Best Cancer Hospital in Jaipur | HCG Cancer Centre Jaipur, Rajasthan">
              <a:extLst>
                <a:ext uri="{FF2B5EF4-FFF2-40B4-BE49-F238E27FC236}">
                  <a16:creationId xmlns:a16="http://schemas.microsoft.com/office/drawing/2014/main" id="{C2B6AAFF-D1F7-2C2E-0B86-68C78F9552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249" y="71754"/>
              <a:ext cx="1499484" cy="380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6BA9F69-BAD6-A408-AB85-9A0E57A91DF3}"/>
              </a:ext>
            </a:extLst>
          </p:cNvPr>
          <p:cNvSpPr txBox="1"/>
          <p:nvPr/>
        </p:nvSpPr>
        <p:spPr>
          <a:xfrm>
            <a:off x="1914939" y="4008636"/>
            <a:ext cx="24492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3S Operations</a:t>
            </a:r>
            <a:endParaRPr lang="en-IN" sz="2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2E4BFA5-3E6F-2CEE-E92A-42F891CBC980}"/>
              </a:ext>
            </a:extLst>
          </p:cNvPr>
          <p:cNvSpPr txBox="1"/>
          <p:nvPr/>
        </p:nvSpPr>
        <p:spPr>
          <a:xfrm>
            <a:off x="8108390" y="4008636"/>
            <a:ext cx="2943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>
                <a:solidFill>
                  <a:srgbClr val="FF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Reinvigorate IT</a:t>
            </a:r>
            <a:endParaRPr lang="en-IN" sz="2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4ADF61-37A7-913C-C605-65A622993251}"/>
              </a:ext>
            </a:extLst>
          </p:cNvPr>
          <p:cNvSpPr txBox="1"/>
          <p:nvPr/>
        </p:nvSpPr>
        <p:spPr>
          <a:xfrm>
            <a:off x="5016628" y="4765802"/>
            <a:ext cx="28684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Partner and Lead the journey to become an Oncology Knowledge</a:t>
            </a:r>
            <a:r>
              <a:rPr lang="en-IN" u="sng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IN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Company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8D04B2D-DCE1-8229-BA7F-5C9F40196195}"/>
              </a:ext>
            </a:extLst>
          </p:cNvPr>
          <p:cNvSpPr txBox="1"/>
          <p:nvPr/>
        </p:nvSpPr>
        <p:spPr>
          <a:xfrm>
            <a:off x="1914939" y="4765802"/>
            <a:ext cx="25221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Smooth, Secure and Scalable Business Operations </a:t>
            </a:r>
          </a:p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Moto – </a:t>
            </a:r>
            <a:r>
              <a:rPr lang="en-IN" b="1" dirty="0">
                <a:solidFill>
                  <a:srgbClr val="0185C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as an Enabler </a:t>
            </a:r>
          </a:p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96ADFB3-9248-A635-2D41-E23391A5472D}"/>
              </a:ext>
            </a:extLst>
          </p:cNvPr>
          <p:cNvSpPr txBox="1"/>
          <p:nvPr/>
        </p:nvSpPr>
        <p:spPr>
          <a:xfrm>
            <a:off x="4987852" y="4008636"/>
            <a:ext cx="24492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err="1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eVOLVE</a:t>
            </a:r>
            <a:endParaRPr lang="en-IN" sz="2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525992-5D54-C4A5-E89A-BCD1E6A0C2B2}"/>
              </a:ext>
            </a:extLst>
          </p:cNvPr>
          <p:cNvSpPr txBox="1"/>
          <p:nvPr/>
        </p:nvSpPr>
        <p:spPr>
          <a:xfrm>
            <a:off x="8108391" y="4765802"/>
            <a:ext cx="2220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Partner, Consolidate and Collaborate better</a:t>
            </a:r>
          </a:p>
          <a:p>
            <a:r>
              <a:rPr lang="en-IN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Moto – </a:t>
            </a:r>
            <a:r>
              <a:rPr lang="en-IN" b="1" dirty="0">
                <a:solidFill>
                  <a:srgbClr val="E84C8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Fit for Future 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BC5C994-ECEC-0F38-3B7F-AD9FD224C378}"/>
              </a:ext>
            </a:extLst>
          </p:cNvPr>
          <p:cNvGrpSpPr/>
          <p:nvPr/>
        </p:nvGrpSpPr>
        <p:grpSpPr>
          <a:xfrm>
            <a:off x="1152551" y="1325381"/>
            <a:ext cx="2863903" cy="2312983"/>
            <a:chOff x="1152551" y="791981"/>
            <a:chExt cx="2863903" cy="2312983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27359F7-7C33-248C-B613-4732817158EC}"/>
                </a:ext>
              </a:extLst>
            </p:cNvPr>
            <p:cNvSpPr/>
            <p:nvPr/>
          </p:nvSpPr>
          <p:spPr>
            <a:xfrm>
              <a:off x="1772733" y="861243"/>
              <a:ext cx="2243721" cy="2243721"/>
            </a:xfrm>
            <a:prstGeom prst="ellipse">
              <a:avLst/>
            </a:prstGeom>
            <a:solidFill>
              <a:srgbClr val="0185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377B473-4994-D9AD-D88C-94987BEE8CD1}"/>
                </a:ext>
              </a:extLst>
            </p:cNvPr>
            <p:cNvGrpSpPr/>
            <p:nvPr/>
          </p:nvGrpSpPr>
          <p:grpSpPr>
            <a:xfrm>
              <a:off x="1152551" y="791981"/>
              <a:ext cx="1472899" cy="1151091"/>
              <a:chOff x="2508365" y="1307939"/>
              <a:chExt cx="708970" cy="554070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51E3D3DA-4975-5E4E-056D-93378523B28F}"/>
                  </a:ext>
                </a:extLst>
              </p:cNvPr>
              <p:cNvSpPr/>
              <p:nvPr/>
            </p:nvSpPr>
            <p:spPr>
              <a:xfrm>
                <a:off x="2621358" y="1307939"/>
                <a:ext cx="554070" cy="554070"/>
              </a:xfrm>
              <a:prstGeom prst="ellipse">
                <a:avLst/>
              </a:prstGeom>
              <a:solidFill>
                <a:srgbClr val="0185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F7795B0-6237-17A6-44A8-06A40A7AA736}"/>
                  </a:ext>
                </a:extLst>
              </p:cNvPr>
              <p:cNvSpPr txBox="1"/>
              <p:nvPr/>
            </p:nvSpPr>
            <p:spPr>
              <a:xfrm>
                <a:off x="2508365" y="1399935"/>
                <a:ext cx="708970" cy="340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400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</p:grpSp>
        <p:pic>
          <p:nvPicPr>
            <p:cNvPr id="7" name="Picture 7" descr="Icon&#10;&#10;Description automatically generated">
              <a:extLst>
                <a:ext uri="{FF2B5EF4-FFF2-40B4-BE49-F238E27FC236}">
                  <a16:creationId xmlns:a16="http://schemas.microsoft.com/office/drawing/2014/main" id="{303BEB37-1CB9-CC00-97A3-FA7EFE2262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14274" y="1490147"/>
              <a:ext cx="1155723" cy="1155723"/>
            </a:xfrm>
            <a:prstGeom prst="rect">
              <a:avLst/>
            </a:prstGeom>
          </p:spPr>
        </p:pic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7BF656DF-6088-757D-CDD4-09DC4002BAFE}"/>
              </a:ext>
            </a:extLst>
          </p:cNvPr>
          <p:cNvGrpSpPr/>
          <p:nvPr/>
        </p:nvGrpSpPr>
        <p:grpSpPr>
          <a:xfrm>
            <a:off x="7572077" y="1371440"/>
            <a:ext cx="2628303" cy="2266516"/>
            <a:chOff x="7572077" y="838040"/>
            <a:chExt cx="2628303" cy="226651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1D1CFF8-59D7-1140-DE25-AF2DE52E5EB3}"/>
                </a:ext>
              </a:extLst>
            </p:cNvPr>
            <p:cNvSpPr/>
            <p:nvPr/>
          </p:nvSpPr>
          <p:spPr>
            <a:xfrm>
              <a:off x="7956659" y="860835"/>
              <a:ext cx="2243721" cy="2243721"/>
            </a:xfrm>
            <a:prstGeom prst="ellipse">
              <a:avLst/>
            </a:prstGeom>
            <a:solidFill>
              <a:srgbClr val="E84C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7AE18F6-D237-CE5A-25B8-49DAB2C8F15D}"/>
                </a:ext>
              </a:extLst>
            </p:cNvPr>
            <p:cNvGrpSpPr/>
            <p:nvPr/>
          </p:nvGrpSpPr>
          <p:grpSpPr>
            <a:xfrm>
              <a:off x="7572077" y="838040"/>
              <a:ext cx="1472899" cy="1151091"/>
              <a:chOff x="2528115" y="1307939"/>
              <a:chExt cx="708970" cy="554070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A87D16AC-7B2A-85BD-14DF-5928CE95E3B1}"/>
                  </a:ext>
                </a:extLst>
              </p:cNvPr>
              <p:cNvSpPr/>
              <p:nvPr/>
            </p:nvSpPr>
            <p:spPr>
              <a:xfrm>
                <a:off x="2621358" y="1307939"/>
                <a:ext cx="554070" cy="554070"/>
              </a:xfrm>
              <a:prstGeom prst="ellipse">
                <a:avLst/>
              </a:prstGeom>
              <a:solidFill>
                <a:srgbClr val="E84C8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867EEE2-53B9-372C-EA31-7BD3390AC75A}"/>
                  </a:ext>
                </a:extLst>
              </p:cNvPr>
              <p:cNvSpPr txBox="1"/>
              <p:nvPr/>
            </p:nvSpPr>
            <p:spPr>
              <a:xfrm>
                <a:off x="2528115" y="1365985"/>
                <a:ext cx="708970" cy="340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400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</p:grpSp>
        <p:pic>
          <p:nvPicPr>
            <p:cNvPr id="9" name="Picture 9" descr="Icon&#10;&#10;Description automatically generated">
              <a:extLst>
                <a:ext uri="{FF2B5EF4-FFF2-40B4-BE49-F238E27FC236}">
                  <a16:creationId xmlns:a16="http://schemas.microsoft.com/office/drawing/2014/main" id="{D77BC09F-F7B1-21BA-3191-C526DE803A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29550" y="1557750"/>
              <a:ext cx="1230851" cy="1256296"/>
            </a:xfrm>
            <a:prstGeom prst="rect">
              <a:avLst/>
            </a:prstGeom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C850268-5D75-D2B5-0177-CDF1230B9D30}"/>
              </a:ext>
            </a:extLst>
          </p:cNvPr>
          <p:cNvGrpSpPr/>
          <p:nvPr/>
        </p:nvGrpSpPr>
        <p:grpSpPr>
          <a:xfrm>
            <a:off x="4383535" y="1355786"/>
            <a:ext cx="2724882" cy="2318793"/>
            <a:chOff x="4383535" y="822386"/>
            <a:chExt cx="2724882" cy="2318793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2FA4080-1BB3-D2A8-147F-4C377A335238}"/>
                </a:ext>
              </a:extLst>
            </p:cNvPr>
            <p:cNvSpPr/>
            <p:nvPr/>
          </p:nvSpPr>
          <p:spPr>
            <a:xfrm>
              <a:off x="4864696" y="897458"/>
              <a:ext cx="2243721" cy="2243721"/>
            </a:xfrm>
            <a:prstGeom prst="ellipse">
              <a:avLst/>
            </a:prstGeom>
            <a:solidFill>
              <a:srgbClr val="FDBC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73E576D-9404-5C1B-CC2D-258CAD15340F}"/>
                </a:ext>
              </a:extLst>
            </p:cNvPr>
            <p:cNvGrpSpPr/>
            <p:nvPr/>
          </p:nvGrpSpPr>
          <p:grpSpPr>
            <a:xfrm>
              <a:off x="4383535" y="822386"/>
              <a:ext cx="1472899" cy="1151091"/>
              <a:chOff x="2518122" y="1307939"/>
              <a:chExt cx="708970" cy="554070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6F5CB394-A7CC-75A1-0A91-30F54C3FC13D}"/>
                  </a:ext>
                </a:extLst>
              </p:cNvPr>
              <p:cNvSpPr/>
              <p:nvPr/>
            </p:nvSpPr>
            <p:spPr>
              <a:xfrm>
                <a:off x="2621358" y="1307939"/>
                <a:ext cx="554070" cy="554070"/>
              </a:xfrm>
              <a:prstGeom prst="ellipse">
                <a:avLst/>
              </a:prstGeom>
              <a:solidFill>
                <a:srgbClr val="FDBC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4DBD70C-3046-D2BB-1107-397DF38839F5}"/>
                  </a:ext>
                </a:extLst>
              </p:cNvPr>
              <p:cNvSpPr txBox="1"/>
              <p:nvPr/>
            </p:nvSpPr>
            <p:spPr>
              <a:xfrm>
                <a:off x="2518122" y="1373520"/>
                <a:ext cx="708970" cy="3407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N" sz="400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</p:grpSp>
        <p:pic>
          <p:nvPicPr>
            <p:cNvPr id="10" name="Picture 10" descr="Icon&#10;&#10;Description automatically generated">
              <a:extLst>
                <a:ext uri="{FF2B5EF4-FFF2-40B4-BE49-F238E27FC236}">
                  <a16:creationId xmlns:a16="http://schemas.microsoft.com/office/drawing/2014/main" id="{4A33BDA9-A220-CD22-318B-7FE3381737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28356" y="1459494"/>
              <a:ext cx="1327822" cy="1303844"/>
            </a:xfrm>
            <a:prstGeom prst="rect">
              <a:avLst/>
            </a:prstGeom>
          </p:spPr>
        </p:pic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7173749-DF89-3AF7-0246-6F3531A58773}"/>
              </a:ext>
            </a:extLst>
          </p:cNvPr>
          <p:cNvCxnSpPr>
            <a:cxnSpLocks/>
          </p:cNvCxnSpPr>
          <p:nvPr/>
        </p:nvCxnSpPr>
        <p:spPr>
          <a:xfrm>
            <a:off x="4497613" y="2945502"/>
            <a:ext cx="0" cy="248915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D0EB372-A1D2-A455-0807-2D26A92A54FB}"/>
              </a:ext>
            </a:extLst>
          </p:cNvPr>
          <p:cNvCxnSpPr>
            <a:cxnSpLocks/>
          </p:cNvCxnSpPr>
          <p:nvPr/>
        </p:nvCxnSpPr>
        <p:spPr>
          <a:xfrm>
            <a:off x="7650387" y="2945502"/>
            <a:ext cx="0" cy="248915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7745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6" descr="Related image">
            <a:extLst>
              <a:ext uri="{FF2B5EF4-FFF2-40B4-BE49-F238E27FC236}">
                <a16:creationId xmlns:a16="http://schemas.microsoft.com/office/drawing/2014/main" id="{062AEA51-6DBC-49AA-4F5F-5B58C76FF58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54326" y="3863726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9D8842A-8F86-4CE8-649A-7A3672AD98E2}"/>
              </a:ext>
            </a:extLst>
          </p:cNvPr>
          <p:cNvSpPr/>
          <p:nvPr/>
        </p:nvSpPr>
        <p:spPr>
          <a:xfrm>
            <a:off x="4612351" y="1555209"/>
            <a:ext cx="720000" cy="720000"/>
          </a:xfrm>
          <a:prstGeom prst="ellipse">
            <a:avLst/>
          </a:prstGeom>
          <a:solidFill>
            <a:srgbClr val="E84C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248FB2-FDF7-615B-E670-0722B1DC6743}"/>
              </a:ext>
            </a:extLst>
          </p:cNvPr>
          <p:cNvSpPr txBox="1"/>
          <p:nvPr/>
        </p:nvSpPr>
        <p:spPr>
          <a:xfrm>
            <a:off x="4563845" y="2341913"/>
            <a:ext cx="2108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B4F9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Gov. &amp; Regulators </a:t>
            </a:r>
            <a:endParaRPr lang="en-IN" sz="2400" dirty="0">
              <a:solidFill>
                <a:srgbClr val="1B4F9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6B7A93F-EEE8-4F19-F294-735999B11812}"/>
              </a:ext>
            </a:extLst>
          </p:cNvPr>
          <p:cNvCxnSpPr>
            <a:cxnSpLocks/>
          </p:cNvCxnSpPr>
          <p:nvPr/>
        </p:nvCxnSpPr>
        <p:spPr>
          <a:xfrm>
            <a:off x="4670687" y="3241835"/>
            <a:ext cx="0" cy="248915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C0E02A5A-A379-9DFD-1B09-8BF81A2A3E87}"/>
              </a:ext>
            </a:extLst>
          </p:cNvPr>
          <p:cNvSpPr txBox="1"/>
          <p:nvPr/>
        </p:nvSpPr>
        <p:spPr>
          <a:xfrm>
            <a:off x="4725985" y="3320299"/>
            <a:ext cx="1587076" cy="2313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ts val="1800"/>
              </a:lnSpc>
              <a:spcBef>
                <a:spcPts val="1200"/>
              </a:spcBef>
              <a:defRPr sz="1400"/>
            </a:lvl1pPr>
          </a:lstStyle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Price Controls </a:t>
            </a:r>
          </a:p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Regulations</a:t>
            </a:r>
          </a:p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Collaborations </a:t>
            </a:r>
          </a:p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Patient and Citizen Rights </a:t>
            </a:r>
          </a:p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Standards based Operations  </a:t>
            </a:r>
            <a:endParaRPr lang="en-IN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DFF76B9-D9AB-08BD-E9FC-FD773373524D}"/>
              </a:ext>
            </a:extLst>
          </p:cNvPr>
          <p:cNvGrpSpPr/>
          <p:nvPr/>
        </p:nvGrpSpPr>
        <p:grpSpPr>
          <a:xfrm>
            <a:off x="4597579" y="3422035"/>
            <a:ext cx="143280" cy="1885301"/>
            <a:chOff x="1244137" y="3965882"/>
            <a:chExt cx="143280" cy="1885301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C2EDA961-3F87-5FEE-5184-F08CD96D04EC}"/>
                </a:ext>
              </a:extLst>
            </p:cNvPr>
            <p:cNvSpPr/>
            <p:nvPr/>
          </p:nvSpPr>
          <p:spPr>
            <a:xfrm>
              <a:off x="1244143" y="3965882"/>
              <a:ext cx="143274" cy="143274"/>
            </a:xfrm>
            <a:prstGeom prst="ellipse">
              <a:avLst/>
            </a:prstGeom>
            <a:solidFill>
              <a:srgbClr val="E84C86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5FFBBCE4-60FB-C696-6CFB-1F21DB29F3FB}"/>
                </a:ext>
              </a:extLst>
            </p:cNvPr>
            <p:cNvSpPr/>
            <p:nvPr/>
          </p:nvSpPr>
          <p:spPr>
            <a:xfrm>
              <a:off x="1244143" y="4711253"/>
              <a:ext cx="143274" cy="143274"/>
            </a:xfrm>
            <a:prstGeom prst="ellipse">
              <a:avLst/>
            </a:prstGeom>
            <a:solidFill>
              <a:srgbClr val="E84C86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80CCA020-5C4D-9AD3-1430-903F11784B33}"/>
                </a:ext>
              </a:extLst>
            </p:cNvPr>
            <p:cNvSpPr/>
            <p:nvPr/>
          </p:nvSpPr>
          <p:spPr>
            <a:xfrm>
              <a:off x="1244143" y="4354173"/>
              <a:ext cx="143274" cy="143274"/>
            </a:xfrm>
            <a:prstGeom prst="ellipse">
              <a:avLst/>
            </a:prstGeom>
            <a:solidFill>
              <a:srgbClr val="E84C86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45508945-32CA-34A0-54A8-C537684F3088}"/>
                </a:ext>
              </a:extLst>
            </p:cNvPr>
            <p:cNvSpPr/>
            <p:nvPr/>
          </p:nvSpPr>
          <p:spPr>
            <a:xfrm>
              <a:off x="1244140" y="5093233"/>
              <a:ext cx="143274" cy="143274"/>
            </a:xfrm>
            <a:prstGeom prst="ellipse">
              <a:avLst/>
            </a:prstGeom>
            <a:solidFill>
              <a:srgbClr val="E84C86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7B84EA85-DE90-3F81-6A40-ECB22A5FCEFA}"/>
                </a:ext>
              </a:extLst>
            </p:cNvPr>
            <p:cNvSpPr/>
            <p:nvPr/>
          </p:nvSpPr>
          <p:spPr>
            <a:xfrm>
              <a:off x="1244137" y="5707909"/>
              <a:ext cx="143274" cy="143274"/>
            </a:xfrm>
            <a:prstGeom prst="ellipse">
              <a:avLst/>
            </a:prstGeom>
            <a:solidFill>
              <a:srgbClr val="E84C86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C9A7789-D898-82E6-9743-14BA914E01AD}"/>
              </a:ext>
            </a:extLst>
          </p:cNvPr>
          <p:cNvGrpSpPr/>
          <p:nvPr/>
        </p:nvGrpSpPr>
        <p:grpSpPr>
          <a:xfrm>
            <a:off x="285949" y="-11875"/>
            <a:ext cx="11918751" cy="498435"/>
            <a:chOff x="273249" y="-11875"/>
            <a:chExt cx="11918751" cy="49843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CFCC999-08FE-E7BA-9F5B-50B8DB13B7BE}"/>
                </a:ext>
              </a:extLst>
            </p:cNvPr>
            <p:cNvSpPr/>
            <p:nvPr/>
          </p:nvSpPr>
          <p:spPr>
            <a:xfrm>
              <a:off x="1876301" y="-7823"/>
              <a:ext cx="6455063" cy="494383"/>
            </a:xfrm>
            <a:prstGeom prst="rect">
              <a:avLst/>
            </a:prstGeom>
            <a:solidFill>
              <a:srgbClr val="0185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F7C1AA8-E61F-9B17-44BF-3712F04032F1}"/>
                </a:ext>
              </a:extLst>
            </p:cNvPr>
            <p:cNvSpPr/>
            <p:nvPr/>
          </p:nvSpPr>
          <p:spPr>
            <a:xfrm>
              <a:off x="8331364" y="-7823"/>
              <a:ext cx="1984335" cy="494383"/>
            </a:xfrm>
            <a:prstGeom prst="rect">
              <a:avLst/>
            </a:prstGeom>
            <a:solidFill>
              <a:srgbClr val="FDBC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F2B2A4C-87F6-78BC-3438-0D7295596861}"/>
                </a:ext>
              </a:extLst>
            </p:cNvPr>
            <p:cNvSpPr/>
            <p:nvPr/>
          </p:nvSpPr>
          <p:spPr>
            <a:xfrm>
              <a:off x="10315699" y="-11875"/>
              <a:ext cx="1876301" cy="494383"/>
            </a:xfrm>
            <a:prstGeom prst="rect">
              <a:avLst/>
            </a:prstGeom>
            <a:solidFill>
              <a:srgbClr val="E84C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" descr="Best Cancer Hospital in Jaipur | HCG Cancer Centre Jaipur, Rajasthan">
              <a:extLst>
                <a:ext uri="{FF2B5EF4-FFF2-40B4-BE49-F238E27FC236}">
                  <a16:creationId xmlns:a16="http://schemas.microsoft.com/office/drawing/2014/main" id="{C2414087-9BD4-C887-E91D-DB36F2FB49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249" y="71754"/>
              <a:ext cx="1499484" cy="380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148" name="Title 1">
            <a:extLst>
              <a:ext uri="{FF2B5EF4-FFF2-40B4-BE49-F238E27FC236}">
                <a16:creationId xmlns:a16="http://schemas.microsoft.com/office/drawing/2014/main" id="{02AE2232-45F7-9AFB-730C-F330348F28DF}"/>
              </a:ext>
            </a:extLst>
          </p:cNvPr>
          <p:cNvSpPr txBox="1">
            <a:spLocks/>
          </p:cNvSpPr>
          <p:nvPr/>
        </p:nvSpPr>
        <p:spPr>
          <a:xfrm>
            <a:off x="1990557" y="37814"/>
            <a:ext cx="2947691" cy="3807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base">
              <a:spcAft>
                <a:spcPct val="0"/>
              </a:spcAft>
              <a:defRPr/>
            </a:pPr>
            <a:r>
              <a:rPr lang="en-US" sz="1800">
                <a:solidFill>
                  <a:schemeClr val="bg1"/>
                </a:solidFill>
                <a:latin typeface="Calibri"/>
                <a:cs typeface="Calibri"/>
              </a:rPr>
              <a:t>How Do We Start?</a:t>
            </a:r>
          </a:p>
        </p:txBody>
      </p:sp>
      <p:sp>
        <p:nvSpPr>
          <p:cNvPr id="5149" name="Title 1">
            <a:extLst>
              <a:ext uri="{FF2B5EF4-FFF2-40B4-BE49-F238E27FC236}">
                <a16:creationId xmlns:a16="http://schemas.microsoft.com/office/drawing/2014/main" id="{BAEEEABF-2BC1-54D1-B322-CE875850C840}"/>
              </a:ext>
            </a:extLst>
          </p:cNvPr>
          <p:cNvSpPr txBox="1">
            <a:spLocks/>
          </p:cNvSpPr>
          <p:nvPr/>
        </p:nvSpPr>
        <p:spPr>
          <a:xfrm>
            <a:off x="2880786" y="37093"/>
            <a:ext cx="5193811" cy="3807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2" algn="l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>
                <a:solidFill>
                  <a:srgbClr val="FFFFFF"/>
                </a:solidFill>
              </a:rPr>
              <a:t>Stakeholder Analysis  </a:t>
            </a:r>
            <a:endParaRPr lang="en-US" sz="2000" b="1">
              <a:solidFill>
                <a:srgbClr val="FFFFFF"/>
              </a:solidFill>
              <a:cs typeface="Calibri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45E34B0-F28C-9CFA-FF77-FF4ED2997026}"/>
              </a:ext>
            </a:extLst>
          </p:cNvPr>
          <p:cNvSpPr/>
          <p:nvPr/>
        </p:nvSpPr>
        <p:spPr>
          <a:xfrm>
            <a:off x="800398" y="1550109"/>
            <a:ext cx="720000" cy="720000"/>
          </a:xfrm>
          <a:prstGeom prst="ellipse">
            <a:avLst/>
          </a:prstGeom>
          <a:solidFill>
            <a:srgbClr val="0185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3F6E17-592F-3090-6597-B3F40BF086EC}"/>
              </a:ext>
            </a:extLst>
          </p:cNvPr>
          <p:cNvSpPr txBox="1"/>
          <p:nvPr/>
        </p:nvSpPr>
        <p:spPr>
          <a:xfrm>
            <a:off x="741305" y="2351780"/>
            <a:ext cx="1324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rgbClr val="1B4F9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Patients </a:t>
            </a:r>
            <a:endParaRPr lang="en-IN" sz="2400">
              <a:solidFill>
                <a:srgbClr val="1B4F9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C901A0D-D291-DEB8-7179-95594AC18ED1}"/>
              </a:ext>
            </a:extLst>
          </p:cNvPr>
          <p:cNvSpPr txBox="1"/>
          <p:nvPr/>
        </p:nvSpPr>
        <p:spPr>
          <a:xfrm>
            <a:off x="901330" y="2908435"/>
            <a:ext cx="1632968" cy="2236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1800"/>
              </a:lnSpc>
              <a:spcBef>
                <a:spcPts val="1200"/>
              </a:spcBef>
            </a:pPr>
            <a:r>
              <a:rPr lang="en-US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Very Aware and Rising Expectations  </a:t>
            </a:r>
          </a:p>
          <a:p>
            <a:pPr lvl="0" algn="l">
              <a:lnSpc>
                <a:spcPts val="1800"/>
              </a:lnSpc>
              <a:spcBef>
                <a:spcPts val="1200"/>
              </a:spcBef>
            </a:pPr>
            <a:r>
              <a:rPr lang="en-US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Demands  Value for Money and Outcomes</a:t>
            </a:r>
          </a:p>
          <a:p>
            <a:pPr lvl="0" algn="l">
              <a:lnSpc>
                <a:spcPts val="1800"/>
              </a:lnSpc>
              <a:spcBef>
                <a:spcPts val="1200"/>
              </a:spcBef>
            </a:pPr>
            <a:r>
              <a:rPr lang="en-US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Rise in Alternate Care Delivery Platforms 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CD648C7-F416-FE56-3AF8-0E5E88EF1818}"/>
              </a:ext>
            </a:extLst>
          </p:cNvPr>
          <p:cNvCxnSpPr>
            <a:cxnSpLocks/>
          </p:cNvCxnSpPr>
          <p:nvPr/>
        </p:nvCxnSpPr>
        <p:spPr>
          <a:xfrm>
            <a:off x="836943" y="2804037"/>
            <a:ext cx="0" cy="248915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76AD79F-F0FC-0E35-11D3-34033EC60DED}"/>
              </a:ext>
            </a:extLst>
          </p:cNvPr>
          <p:cNvGrpSpPr/>
          <p:nvPr/>
        </p:nvGrpSpPr>
        <p:grpSpPr>
          <a:xfrm>
            <a:off x="765306" y="2965286"/>
            <a:ext cx="143274" cy="1560280"/>
            <a:chOff x="1244143" y="3965882"/>
            <a:chExt cx="143274" cy="1560280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DF3C241-ABFB-F77D-2588-AE4B2F324D85}"/>
                </a:ext>
              </a:extLst>
            </p:cNvPr>
            <p:cNvSpPr/>
            <p:nvPr/>
          </p:nvSpPr>
          <p:spPr>
            <a:xfrm>
              <a:off x="1244143" y="3965882"/>
              <a:ext cx="143274" cy="143274"/>
            </a:xfrm>
            <a:prstGeom prst="ellipse">
              <a:avLst/>
            </a:prstGeom>
            <a:solidFill>
              <a:srgbClr val="E84C86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6660A37D-C570-5EC3-BE80-77DED75C5E20}"/>
                </a:ext>
              </a:extLst>
            </p:cNvPr>
            <p:cNvSpPr/>
            <p:nvPr/>
          </p:nvSpPr>
          <p:spPr>
            <a:xfrm>
              <a:off x="1244143" y="5382888"/>
              <a:ext cx="143274" cy="143274"/>
            </a:xfrm>
            <a:prstGeom prst="ellipse">
              <a:avLst/>
            </a:prstGeom>
            <a:solidFill>
              <a:srgbClr val="E84C86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0091D428-6188-129E-562B-641E82C92EA9}"/>
                </a:ext>
              </a:extLst>
            </p:cNvPr>
            <p:cNvSpPr/>
            <p:nvPr/>
          </p:nvSpPr>
          <p:spPr>
            <a:xfrm>
              <a:off x="1244143" y="4602748"/>
              <a:ext cx="143274" cy="143274"/>
            </a:xfrm>
            <a:prstGeom prst="ellipse">
              <a:avLst/>
            </a:prstGeom>
            <a:solidFill>
              <a:srgbClr val="E84C86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25" name="Picture 26" descr="Icon&#10;&#10;Description automatically generated">
            <a:extLst>
              <a:ext uri="{FF2B5EF4-FFF2-40B4-BE49-F238E27FC236}">
                <a16:creationId xmlns:a16="http://schemas.microsoft.com/office/drawing/2014/main" id="{7D99599A-233B-07FC-E953-C65530ACDF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693" y="1575758"/>
            <a:ext cx="623619" cy="666751"/>
          </a:xfrm>
          <a:prstGeom prst="rect">
            <a:avLst/>
          </a:prstGeom>
        </p:spPr>
      </p:pic>
      <p:sp>
        <p:nvSpPr>
          <p:cNvPr id="45" name="Oval 44">
            <a:extLst>
              <a:ext uri="{FF2B5EF4-FFF2-40B4-BE49-F238E27FC236}">
                <a16:creationId xmlns:a16="http://schemas.microsoft.com/office/drawing/2014/main" id="{1295D025-00E8-ACB2-2ACB-C500D889A35E}"/>
              </a:ext>
            </a:extLst>
          </p:cNvPr>
          <p:cNvSpPr/>
          <p:nvPr/>
        </p:nvSpPr>
        <p:spPr>
          <a:xfrm>
            <a:off x="6419826" y="1628005"/>
            <a:ext cx="720000" cy="720000"/>
          </a:xfrm>
          <a:prstGeom prst="ellipse">
            <a:avLst/>
          </a:prstGeom>
          <a:solidFill>
            <a:srgbClr val="0185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FE4D89-E667-C3AE-F2C8-3A7688B54693}"/>
              </a:ext>
            </a:extLst>
          </p:cNvPr>
          <p:cNvSpPr txBox="1"/>
          <p:nvPr/>
        </p:nvSpPr>
        <p:spPr>
          <a:xfrm>
            <a:off x="6308753" y="2464061"/>
            <a:ext cx="1500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rgbClr val="1B4F9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Employee</a:t>
            </a:r>
            <a:endParaRPr lang="en-IN" sz="2400">
              <a:solidFill>
                <a:srgbClr val="1B4F9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FBA6D27-1472-E7C2-F3BF-86D451B3FD36}"/>
              </a:ext>
            </a:extLst>
          </p:cNvPr>
          <p:cNvCxnSpPr>
            <a:cxnSpLocks/>
          </p:cNvCxnSpPr>
          <p:nvPr/>
        </p:nvCxnSpPr>
        <p:spPr>
          <a:xfrm>
            <a:off x="6459763" y="2964552"/>
            <a:ext cx="0" cy="248915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B3B584B-2723-300A-1973-3D226DFAD3A9}"/>
              </a:ext>
            </a:extLst>
          </p:cNvPr>
          <p:cNvSpPr txBox="1"/>
          <p:nvPr/>
        </p:nvSpPr>
        <p:spPr>
          <a:xfrm>
            <a:off x="6551549" y="3096841"/>
            <a:ext cx="1541180" cy="928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ts val="1800"/>
              </a:lnSpc>
              <a:spcBef>
                <a:spcPts val="1200"/>
              </a:spcBef>
              <a:defRPr sz="1400"/>
            </a:lvl1pPr>
          </a:lstStyle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Skill Variety</a:t>
            </a:r>
          </a:p>
          <a:p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Age Information needs</a:t>
            </a:r>
            <a:endParaRPr lang="en-IN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E6E1C4C-AEF4-09A9-F98E-6609C7CDB82D}"/>
              </a:ext>
            </a:extLst>
          </p:cNvPr>
          <p:cNvGrpSpPr/>
          <p:nvPr/>
        </p:nvGrpSpPr>
        <p:grpSpPr>
          <a:xfrm>
            <a:off x="6388123" y="3161065"/>
            <a:ext cx="143274" cy="543473"/>
            <a:chOff x="1244143" y="3965882"/>
            <a:chExt cx="143274" cy="543473"/>
          </a:xfrm>
          <a:solidFill>
            <a:srgbClr val="0185CB"/>
          </a:solidFill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4550BFA9-AFAB-10B3-2C43-137249421609}"/>
                </a:ext>
              </a:extLst>
            </p:cNvPr>
            <p:cNvSpPr/>
            <p:nvPr/>
          </p:nvSpPr>
          <p:spPr>
            <a:xfrm>
              <a:off x="1244143" y="3965882"/>
              <a:ext cx="143274" cy="14327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121" name="Oval 5120">
              <a:extLst>
                <a:ext uri="{FF2B5EF4-FFF2-40B4-BE49-F238E27FC236}">
                  <a16:creationId xmlns:a16="http://schemas.microsoft.com/office/drawing/2014/main" id="{F86F07C6-93E4-5762-127B-3DF0D49F802A}"/>
                </a:ext>
              </a:extLst>
            </p:cNvPr>
            <p:cNvSpPr/>
            <p:nvPr/>
          </p:nvSpPr>
          <p:spPr>
            <a:xfrm>
              <a:off x="1244143" y="4366081"/>
              <a:ext cx="143274" cy="14327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27" name="Picture 30" descr="Icon&#10;&#10;Description automatically generated">
            <a:extLst>
              <a:ext uri="{FF2B5EF4-FFF2-40B4-BE49-F238E27FC236}">
                <a16:creationId xmlns:a16="http://schemas.microsoft.com/office/drawing/2014/main" id="{6FEB769E-E7AA-4C27-F5A8-2298FA4C91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8974" y="1611818"/>
            <a:ext cx="781769" cy="68112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138FE2B-27D9-D143-E475-5E98023426F2}"/>
              </a:ext>
            </a:extLst>
          </p:cNvPr>
          <p:cNvSpPr txBox="1"/>
          <p:nvPr/>
        </p:nvSpPr>
        <p:spPr>
          <a:xfrm>
            <a:off x="2679568" y="2394702"/>
            <a:ext cx="1170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rgbClr val="1B4F9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Market </a:t>
            </a:r>
            <a:endParaRPr lang="en-IN" sz="2400">
              <a:solidFill>
                <a:srgbClr val="1B4F9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015A44E-A58B-2E14-8B67-1F3B756287B2}"/>
              </a:ext>
            </a:extLst>
          </p:cNvPr>
          <p:cNvCxnSpPr>
            <a:cxnSpLocks/>
          </p:cNvCxnSpPr>
          <p:nvPr/>
        </p:nvCxnSpPr>
        <p:spPr>
          <a:xfrm>
            <a:off x="2840219" y="2846959"/>
            <a:ext cx="0" cy="248915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55B6C21-DCC7-34A3-D9C7-40678CB4315F}"/>
              </a:ext>
            </a:extLst>
          </p:cNvPr>
          <p:cNvSpPr txBox="1"/>
          <p:nvPr/>
        </p:nvSpPr>
        <p:spPr>
          <a:xfrm>
            <a:off x="2911854" y="2978650"/>
            <a:ext cx="1653117" cy="1697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1800"/>
              </a:lnSpc>
              <a:spcBef>
                <a:spcPts val="1200"/>
              </a:spcBef>
            </a:pPr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Intense Competition  </a:t>
            </a:r>
          </a:p>
          <a:p>
            <a:pPr lvl="0" algn="l">
              <a:lnSpc>
                <a:spcPts val="1800"/>
              </a:lnSpc>
              <a:spcBef>
                <a:spcPts val="1200"/>
              </a:spcBef>
            </a:pPr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Variety of Players </a:t>
            </a:r>
          </a:p>
          <a:p>
            <a:pPr lvl="0" algn="l">
              <a:lnSpc>
                <a:spcPts val="1800"/>
              </a:lnSpc>
              <a:spcBef>
                <a:spcPts val="1200"/>
              </a:spcBef>
            </a:pPr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Partnerships</a:t>
            </a:r>
          </a:p>
          <a:p>
            <a:pPr lvl="0" algn="l">
              <a:lnSpc>
                <a:spcPts val="1800"/>
              </a:lnSpc>
              <a:spcBef>
                <a:spcPts val="1200"/>
              </a:spcBef>
            </a:pPr>
            <a:r>
              <a:rPr lang="en-US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3D525D3-84B3-8456-801A-096816CD3417}"/>
              </a:ext>
            </a:extLst>
          </p:cNvPr>
          <p:cNvGrpSpPr/>
          <p:nvPr/>
        </p:nvGrpSpPr>
        <p:grpSpPr>
          <a:xfrm>
            <a:off x="2768580" y="3025010"/>
            <a:ext cx="143274" cy="1186430"/>
            <a:chOff x="1244143" y="3965882"/>
            <a:chExt cx="143274" cy="1186430"/>
          </a:xfrm>
          <a:solidFill>
            <a:srgbClr val="0185CB"/>
          </a:solidFill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71DB74DB-17A3-E31F-0BF4-1F7DD9F72806}"/>
                </a:ext>
              </a:extLst>
            </p:cNvPr>
            <p:cNvSpPr/>
            <p:nvPr/>
          </p:nvSpPr>
          <p:spPr>
            <a:xfrm>
              <a:off x="1244143" y="3965882"/>
              <a:ext cx="143274" cy="14327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5D2C6E2-F03D-8AB0-DB68-DC0CCFD0E343}"/>
                </a:ext>
              </a:extLst>
            </p:cNvPr>
            <p:cNvSpPr/>
            <p:nvPr/>
          </p:nvSpPr>
          <p:spPr>
            <a:xfrm>
              <a:off x="1244143" y="5009038"/>
              <a:ext cx="143274" cy="14327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8354FB7-305B-E484-66F1-507D49705B90}"/>
                </a:ext>
              </a:extLst>
            </p:cNvPr>
            <p:cNvSpPr/>
            <p:nvPr/>
          </p:nvSpPr>
          <p:spPr>
            <a:xfrm>
              <a:off x="1244143" y="4597030"/>
              <a:ext cx="143274" cy="14327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30283F05-A262-5C72-2A40-3A0F5F0B7968}"/>
              </a:ext>
            </a:extLst>
          </p:cNvPr>
          <p:cNvSpPr/>
          <p:nvPr/>
        </p:nvSpPr>
        <p:spPr>
          <a:xfrm>
            <a:off x="2704497" y="1546639"/>
            <a:ext cx="720000" cy="720000"/>
          </a:xfrm>
          <a:prstGeom prst="ellipse">
            <a:avLst/>
          </a:prstGeom>
          <a:solidFill>
            <a:srgbClr val="FDBC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1" name="Picture 33">
            <a:extLst>
              <a:ext uri="{FF2B5EF4-FFF2-40B4-BE49-F238E27FC236}">
                <a16:creationId xmlns:a16="http://schemas.microsoft.com/office/drawing/2014/main" id="{0A1F60FC-66F4-25B4-91E9-9B271C86A0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4946" y="1620329"/>
            <a:ext cx="615351" cy="644105"/>
          </a:xfrm>
          <a:prstGeom prst="rect">
            <a:avLst/>
          </a:prstGeom>
        </p:spPr>
      </p:pic>
      <p:sp>
        <p:nvSpPr>
          <p:cNvPr id="46" name="Oval 45">
            <a:extLst>
              <a:ext uri="{FF2B5EF4-FFF2-40B4-BE49-F238E27FC236}">
                <a16:creationId xmlns:a16="http://schemas.microsoft.com/office/drawing/2014/main" id="{E8BB81E0-DBA9-5E82-09B4-37C43B781FBC}"/>
              </a:ext>
            </a:extLst>
          </p:cNvPr>
          <p:cNvSpPr/>
          <p:nvPr/>
        </p:nvSpPr>
        <p:spPr>
          <a:xfrm>
            <a:off x="8209908" y="1627321"/>
            <a:ext cx="720000" cy="720000"/>
          </a:xfrm>
          <a:prstGeom prst="ellipse">
            <a:avLst/>
          </a:prstGeom>
          <a:solidFill>
            <a:srgbClr val="FDBC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FB39B2-8090-41AC-FD42-8ACDF6D87A61}"/>
              </a:ext>
            </a:extLst>
          </p:cNvPr>
          <p:cNvSpPr txBox="1"/>
          <p:nvPr/>
        </p:nvSpPr>
        <p:spPr>
          <a:xfrm>
            <a:off x="8163136" y="2451382"/>
            <a:ext cx="1351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rgbClr val="1B4F9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Investors</a:t>
            </a:r>
            <a:endParaRPr lang="en-IN" sz="2400">
              <a:solidFill>
                <a:srgbClr val="1B4F9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61ED55D-BCCA-8E63-EBD8-0A77747DCC10}"/>
              </a:ext>
            </a:extLst>
          </p:cNvPr>
          <p:cNvCxnSpPr>
            <a:cxnSpLocks/>
          </p:cNvCxnSpPr>
          <p:nvPr/>
        </p:nvCxnSpPr>
        <p:spPr>
          <a:xfrm>
            <a:off x="8287880" y="2913047"/>
            <a:ext cx="0" cy="248915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CAA19387-B233-BEF2-0549-C0F6653498BC}"/>
              </a:ext>
            </a:extLst>
          </p:cNvPr>
          <p:cNvSpPr txBox="1"/>
          <p:nvPr/>
        </p:nvSpPr>
        <p:spPr>
          <a:xfrm>
            <a:off x="8350522" y="3061532"/>
            <a:ext cx="1570322" cy="928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ts val="1800"/>
              </a:lnSpc>
              <a:spcBef>
                <a:spcPts val="1200"/>
              </a:spcBef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Growth </a:t>
            </a:r>
          </a:p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Cost Effective Operations</a:t>
            </a:r>
          </a:p>
        </p:txBody>
      </p:sp>
      <p:grpSp>
        <p:nvGrpSpPr>
          <p:cNvPr id="5123" name="Group 5122">
            <a:extLst>
              <a:ext uri="{FF2B5EF4-FFF2-40B4-BE49-F238E27FC236}">
                <a16:creationId xmlns:a16="http://schemas.microsoft.com/office/drawing/2014/main" id="{0EB9C935-6FD1-7A7B-6E49-01FFA5B5E3AB}"/>
              </a:ext>
            </a:extLst>
          </p:cNvPr>
          <p:cNvGrpSpPr/>
          <p:nvPr/>
        </p:nvGrpSpPr>
        <p:grpSpPr>
          <a:xfrm>
            <a:off x="8228315" y="3153327"/>
            <a:ext cx="143274" cy="543473"/>
            <a:chOff x="1244143" y="3965882"/>
            <a:chExt cx="143274" cy="543473"/>
          </a:xfrm>
          <a:solidFill>
            <a:srgbClr val="E84C86"/>
          </a:solidFill>
        </p:grpSpPr>
        <p:sp>
          <p:nvSpPr>
            <p:cNvPr id="5125" name="Oval 5124">
              <a:extLst>
                <a:ext uri="{FF2B5EF4-FFF2-40B4-BE49-F238E27FC236}">
                  <a16:creationId xmlns:a16="http://schemas.microsoft.com/office/drawing/2014/main" id="{8BB799FA-F3B3-74CD-25B8-07B47A7E32C5}"/>
                </a:ext>
              </a:extLst>
            </p:cNvPr>
            <p:cNvSpPr/>
            <p:nvPr/>
          </p:nvSpPr>
          <p:spPr>
            <a:xfrm>
              <a:off x="1244143" y="3965882"/>
              <a:ext cx="143274" cy="14327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127" name="Oval 5126">
              <a:extLst>
                <a:ext uri="{FF2B5EF4-FFF2-40B4-BE49-F238E27FC236}">
                  <a16:creationId xmlns:a16="http://schemas.microsoft.com/office/drawing/2014/main" id="{71F52723-3419-B87D-591C-BAE9C24CF7E3}"/>
                </a:ext>
              </a:extLst>
            </p:cNvPr>
            <p:cNvSpPr/>
            <p:nvPr/>
          </p:nvSpPr>
          <p:spPr>
            <a:xfrm>
              <a:off x="1244143" y="4366081"/>
              <a:ext cx="143274" cy="14327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34" name="Picture 39" descr="Icon&#10;&#10;Description automatically generated">
            <a:extLst>
              <a:ext uri="{FF2B5EF4-FFF2-40B4-BE49-F238E27FC236}">
                <a16:creationId xmlns:a16="http://schemas.microsoft.com/office/drawing/2014/main" id="{409DD632-EC9D-F2CC-490E-969309549D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6571" y="1553113"/>
            <a:ext cx="859767" cy="859767"/>
          </a:xfrm>
          <a:prstGeom prst="rect">
            <a:avLst/>
          </a:prstGeom>
        </p:spPr>
      </p:pic>
      <p:sp>
        <p:nvSpPr>
          <p:cNvPr id="44" name="Oval 43">
            <a:extLst>
              <a:ext uri="{FF2B5EF4-FFF2-40B4-BE49-F238E27FC236}">
                <a16:creationId xmlns:a16="http://schemas.microsoft.com/office/drawing/2014/main" id="{ECF17CB9-CE13-C087-3580-8750E89F8CC3}"/>
              </a:ext>
            </a:extLst>
          </p:cNvPr>
          <p:cNvSpPr/>
          <p:nvPr/>
        </p:nvSpPr>
        <p:spPr>
          <a:xfrm>
            <a:off x="10005546" y="1624516"/>
            <a:ext cx="720000" cy="720000"/>
          </a:xfrm>
          <a:prstGeom prst="ellipse">
            <a:avLst/>
          </a:prstGeom>
          <a:solidFill>
            <a:srgbClr val="E84C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19A10B4-3B6A-0E45-01BA-E1419FE66544}"/>
              </a:ext>
            </a:extLst>
          </p:cNvPr>
          <p:cNvSpPr txBox="1"/>
          <p:nvPr/>
        </p:nvSpPr>
        <p:spPr>
          <a:xfrm>
            <a:off x="9971797" y="2483014"/>
            <a:ext cx="1723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solidFill>
                  <a:srgbClr val="1B4F9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Technology</a:t>
            </a:r>
            <a:endParaRPr lang="en-IN" sz="2400">
              <a:solidFill>
                <a:srgbClr val="1B4F9B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5CD89E8-C756-7D5D-ECD1-8283B3CCEFA9}"/>
              </a:ext>
            </a:extLst>
          </p:cNvPr>
          <p:cNvCxnSpPr>
            <a:cxnSpLocks/>
          </p:cNvCxnSpPr>
          <p:nvPr/>
        </p:nvCxnSpPr>
        <p:spPr>
          <a:xfrm>
            <a:off x="10126227" y="2935271"/>
            <a:ext cx="0" cy="248915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8729043D-38BA-E800-CBAE-BAD76067A932}"/>
              </a:ext>
            </a:extLst>
          </p:cNvPr>
          <p:cNvSpPr txBox="1"/>
          <p:nvPr/>
        </p:nvSpPr>
        <p:spPr>
          <a:xfrm>
            <a:off x="10188868" y="3109360"/>
            <a:ext cx="1570322" cy="1697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ts val="1800"/>
              </a:lnSpc>
              <a:spcBef>
                <a:spcPts val="1200"/>
              </a:spcBef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Rapid Innovations </a:t>
            </a:r>
          </a:p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Robust and Reliable  </a:t>
            </a:r>
          </a:p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Data Dependent </a:t>
            </a:r>
          </a:p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Cyber Security</a:t>
            </a:r>
          </a:p>
        </p:txBody>
      </p:sp>
      <p:grpSp>
        <p:nvGrpSpPr>
          <p:cNvPr id="5129" name="Group 5128">
            <a:extLst>
              <a:ext uri="{FF2B5EF4-FFF2-40B4-BE49-F238E27FC236}">
                <a16:creationId xmlns:a16="http://schemas.microsoft.com/office/drawing/2014/main" id="{E3394616-CD5C-1071-2005-CD81B557390D}"/>
              </a:ext>
            </a:extLst>
          </p:cNvPr>
          <p:cNvGrpSpPr/>
          <p:nvPr/>
        </p:nvGrpSpPr>
        <p:grpSpPr>
          <a:xfrm>
            <a:off x="10067951" y="3177259"/>
            <a:ext cx="143280" cy="1519909"/>
            <a:chOff x="1244137" y="3965882"/>
            <a:chExt cx="143280" cy="1519909"/>
          </a:xfrm>
          <a:solidFill>
            <a:srgbClr val="0185CB"/>
          </a:solidFill>
        </p:grpSpPr>
        <p:sp>
          <p:nvSpPr>
            <p:cNvPr id="5131" name="Oval 5130">
              <a:extLst>
                <a:ext uri="{FF2B5EF4-FFF2-40B4-BE49-F238E27FC236}">
                  <a16:creationId xmlns:a16="http://schemas.microsoft.com/office/drawing/2014/main" id="{A9B05FE7-4794-9CBA-EA2E-0B46E426F7F2}"/>
                </a:ext>
              </a:extLst>
            </p:cNvPr>
            <p:cNvSpPr/>
            <p:nvPr/>
          </p:nvSpPr>
          <p:spPr>
            <a:xfrm>
              <a:off x="1244143" y="3965882"/>
              <a:ext cx="143274" cy="14327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133" name="Oval 5132">
              <a:extLst>
                <a:ext uri="{FF2B5EF4-FFF2-40B4-BE49-F238E27FC236}">
                  <a16:creationId xmlns:a16="http://schemas.microsoft.com/office/drawing/2014/main" id="{724268CE-82DB-2392-CCE3-4482E3AF76D0}"/>
                </a:ext>
              </a:extLst>
            </p:cNvPr>
            <p:cNvSpPr/>
            <p:nvPr/>
          </p:nvSpPr>
          <p:spPr>
            <a:xfrm>
              <a:off x="1244143" y="4368691"/>
              <a:ext cx="143274" cy="14327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137" name="Oval 5136">
              <a:extLst>
                <a:ext uri="{FF2B5EF4-FFF2-40B4-BE49-F238E27FC236}">
                  <a16:creationId xmlns:a16="http://schemas.microsoft.com/office/drawing/2014/main" id="{1DD84766-A376-365A-26FE-C0375BBC1E24}"/>
                </a:ext>
              </a:extLst>
            </p:cNvPr>
            <p:cNvSpPr/>
            <p:nvPr/>
          </p:nvSpPr>
          <p:spPr>
            <a:xfrm>
              <a:off x="1244140" y="4966663"/>
              <a:ext cx="143274" cy="14327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139" name="Oval 5138">
              <a:extLst>
                <a:ext uri="{FF2B5EF4-FFF2-40B4-BE49-F238E27FC236}">
                  <a16:creationId xmlns:a16="http://schemas.microsoft.com/office/drawing/2014/main" id="{A95CF507-A5B9-1335-1442-3734ED25ECF7}"/>
                </a:ext>
              </a:extLst>
            </p:cNvPr>
            <p:cNvSpPr/>
            <p:nvPr/>
          </p:nvSpPr>
          <p:spPr>
            <a:xfrm>
              <a:off x="1244137" y="5342517"/>
              <a:ext cx="143274" cy="143274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40" name="Picture 47" descr="A picture containing text, building, clipart, window&#10;&#10;Description automatically generated">
            <a:extLst>
              <a:ext uri="{FF2B5EF4-FFF2-40B4-BE49-F238E27FC236}">
                <a16:creationId xmlns:a16="http://schemas.microsoft.com/office/drawing/2014/main" id="{377C54EB-FF53-D64E-F6E1-2E02194AD5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97397" y="1667054"/>
            <a:ext cx="551732" cy="580486"/>
          </a:xfrm>
          <a:prstGeom prst="rect">
            <a:avLst/>
          </a:prstGeom>
        </p:spPr>
      </p:pic>
      <p:pic>
        <p:nvPicPr>
          <p:cNvPr id="48" name="Picture 5119">
            <a:extLst>
              <a:ext uri="{FF2B5EF4-FFF2-40B4-BE49-F238E27FC236}">
                <a16:creationId xmlns:a16="http://schemas.microsoft.com/office/drawing/2014/main" id="{B9E1C332-3C03-160A-69AE-44CBC2486C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03707" y="1491110"/>
            <a:ext cx="888522" cy="816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236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71F8F4A-4BA7-180A-BD24-6680FB7B5F88}"/>
              </a:ext>
            </a:extLst>
          </p:cNvPr>
          <p:cNvSpPr/>
          <p:nvPr/>
        </p:nvSpPr>
        <p:spPr>
          <a:xfrm>
            <a:off x="1525638" y="5881176"/>
            <a:ext cx="9415117" cy="58512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# </a:t>
            </a: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According to BCG Study - Health Care’s New Reality Is Dynamic, Digital —and Here to Stay – Dec 2021</a:t>
            </a:r>
          </a:p>
          <a:p>
            <a:pPr algn="ctr">
              <a:lnSpc>
                <a:spcPct val="150000"/>
              </a:lnSpc>
            </a:pPr>
            <a:r>
              <a:rPr lang="en-US" sz="120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 </a:t>
            </a:r>
            <a:r>
              <a:rPr lang="en-US" sz="12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FBI -</a:t>
            </a:r>
            <a:r>
              <a:rPr lang="en-US" sz="120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Healthcare Devices and Systems are the most attacked Devices and vulnerable devices in the world - Sep 2022 </a:t>
            </a:r>
            <a:r>
              <a:rPr lang="en-US" sz="120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IN" sz="120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FC69B4-489A-7DF2-C612-282ACDD2E6DB}"/>
              </a:ext>
            </a:extLst>
          </p:cNvPr>
          <p:cNvSpPr txBox="1"/>
          <p:nvPr/>
        </p:nvSpPr>
        <p:spPr>
          <a:xfrm>
            <a:off x="2494539" y="1483227"/>
            <a:ext cx="4180439" cy="1755224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Clinical Excellence</a:t>
            </a:r>
            <a:endParaRPr 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IN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Keen and Empowering Leadership </a:t>
            </a:r>
          </a:p>
          <a:p>
            <a:pPr>
              <a:lnSpc>
                <a:spcPts val="2200"/>
              </a:lnSpc>
            </a:pPr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Treatment Outcomes</a:t>
            </a:r>
          </a:p>
          <a:p>
            <a:pPr>
              <a:lnSpc>
                <a:spcPts val="2200"/>
              </a:lnSpc>
            </a:pPr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State of Art Medical Equipment and Clinical Partnerships </a:t>
            </a:r>
          </a:p>
          <a:p>
            <a:pPr>
              <a:lnSpc>
                <a:spcPts val="2200"/>
              </a:lnSpc>
            </a:pPr>
            <a:endParaRPr lang="en-US" sz="140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BC2805-1EA5-E6A1-5592-2065364526CB}"/>
              </a:ext>
            </a:extLst>
          </p:cNvPr>
          <p:cNvSpPr txBox="1"/>
          <p:nvPr/>
        </p:nvSpPr>
        <p:spPr>
          <a:xfrm>
            <a:off x="7418404" y="1481542"/>
            <a:ext cx="4421239" cy="14798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Patient Engagement 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ts val="22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Complex Operations </a:t>
            </a:r>
          </a:p>
          <a:p>
            <a:pPr>
              <a:lnSpc>
                <a:spcPts val="22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Aging IT Infrastructure and Operational Systems</a:t>
            </a:r>
          </a:p>
          <a:p>
            <a:pPr>
              <a:lnSpc>
                <a:spcPts val="22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Partner Management </a:t>
            </a:r>
          </a:p>
          <a:p>
            <a:pPr>
              <a:lnSpc>
                <a:spcPts val="22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Segregated Systems and Processes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1C93BB-8ED4-D86C-EB3C-D8B22CE768B4}"/>
              </a:ext>
            </a:extLst>
          </p:cNvPr>
          <p:cNvSpPr txBox="1"/>
          <p:nvPr/>
        </p:nvSpPr>
        <p:spPr>
          <a:xfrm>
            <a:off x="2173179" y="3461401"/>
            <a:ext cx="24102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1B4F9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Threats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F92546C-B9A3-0FD5-6BE1-7CE3BE148432}"/>
              </a:ext>
            </a:extLst>
          </p:cNvPr>
          <p:cNvSpPr txBox="1"/>
          <p:nvPr/>
        </p:nvSpPr>
        <p:spPr>
          <a:xfrm>
            <a:off x="7297576" y="3871295"/>
            <a:ext cx="3965643" cy="20440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en-I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Digital</a:t>
            </a:r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as a KEY Initiative</a:t>
            </a:r>
            <a:r>
              <a:rPr lang="en-IN" sz="14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#</a:t>
            </a:r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ts val="2200"/>
              </a:lnSpc>
            </a:pPr>
            <a:r>
              <a:rPr lang="en-US" sz="1400" b="1" dirty="0"/>
              <a:t>Integrate</a:t>
            </a:r>
            <a:r>
              <a:rPr lang="en-US" sz="1400" b="0" dirty="0"/>
              <a:t> Clinical Systems</a:t>
            </a:r>
          </a:p>
          <a:p>
            <a:pPr>
              <a:lnSpc>
                <a:spcPts val="2200"/>
              </a:lnSpc>
            </a:pPr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Focus on Building and Utilizing Data</a:t>
            </a:r>
          </a:p>
          <a:p>
            <a:pPr>
              <a:lnSpc>
                <a:spcPts val="2200"/>
              </a:lnSpc>
            </a:pPr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Focus on Information Security  </a:t>
            </a:r>
          </a:p>
          <a:p>
            <a:pPr>
              <a:lnSpc>
                <a:spcPts val="2200"/>
              </a:lnSpc>
            </a:pPr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Investments in IT Infra </a:t>
            </a:r>
          </a:p>
          <a:p>
            <a:pPr>
              <a:lnSpc>
                <a:spcPts val="2200"/>
              </a:lnSpc>
            </a:pPr>
            <a:r>
              <a:rPr lang="en-I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Mover Advantage</a:t>
            </a:r>
          </a:p>
          <a:p>
            <a:pPr>
              <a:lnSpc>
                <a:spcPts val="2200"/>
              </a:lnSpc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268D15-581B-0936-A6B3-F97F10743D85}"/>
              </a:ext>
            </a:extLst>
          </p:cNvPr>
          <p:cNvSpPr txBox="1"/>
          <p:nvPr/>
        </p:nvSpPr>
        <p:spPr>
          <a:xfrm>
            <a:off x="2502439" y="3969771"/>
            <a:ext cx="4180439" cy="147309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2200"/>
              </a:lnSpc>
            </a:pPr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Players </a:t>
            </a:r>
            <a:endParaRPr lang="en-US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ts val="2200"/>
              </a:lnSpc>
            </a:pPr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 Security Threats</a:t>
            </a:r>
            <a:r>
              <a:rPr lang="en-US" sz="1400" baseline="3000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</a:t>
            </a:r>
          </a:p>
          <a:p>
            <a:pPr>
              <a:lnSpc>
                <a:spcPts val="2200"/>
              </a:lnSpc>
            </a:pPr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Downtime Threats </a:t>
            </a:r>
          </a:p>
          <a:p>
            <a:pPr>
              <a:lnSpc>
                <a:spcPts val="2200"/>
              </a:lnSpc>
            </a:pPr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Availability of Quality Manpower </a:t>
            </a:r>
          </a:p>
          <a:p>
            <a:pPr>
              <a:lnSpc>
                <a:spcPts val="2200"/>
              </a:lnSpc>
            </a:pPr>
            <a:endParaRPr lang="en-US" sz="140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6D61AA-2F91-BD48-9B7D-880AFE4BA8AE}"/>
              </a:ext>
            </a:extLst>
          </p:cNvPr>
          <p:cNvSpPr txBox="1"/>
          <p:nvPr/>
        </p:nvSpPr>
        <p:spPr>
          <a:xfrm>
            <a:off x="7080887" y="976846"/>
            <a:ext cx="24102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1B4F9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Weakness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F6E2F58-F49F-C173-DDAE-C7F881789CD4}"/>
              </a:ext>
            </a:extLst>
          </p:cNvPr>
          <p:cNvSpPr txBox="1"/>
          <p:nvPr/>
        </p:nvSpPr>
        <p:spPr>
          <a:xfrm>
            <a:off x="2173181" y="976846"/>
            <a:ext cx="24102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B4F9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Strength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150C708-8775-1A58-331A-03C4D91E711B}"/>
              </a:ext>
            </a:extLst>
          </p:cNvPr>
          <p:cNvSpPr txBox="1"/>
          <p:nvPr/>
        </p:nvSpPr>
        <p:spPr>
          <a:xfrm>
            <a:off x="7036526" y="3461401"/>
            <a:ext cx="3914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1B4F9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Opportunities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AA16AC2-9C13-B3CA-E4FC-D5F54493D892}"/>
              </a:ext>
            </a:extLst>
          </p:cNvPr>
          <p:cNvCxnSpPr>
            <a:cxnSpLocks/>
          </p:cNvCxnSpPr>
          <p:nvPr/>
        </p:nvCxnSpPr>
        <p:spPr>
          <a:xfrm>
            <a:off x="6434531" y="2002187"/>
            <a:ext cx="1" cy="1183516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77CF2E7-2217-AA77-D2E6-E1C4F4E882C0}"/>
              </a:ext>
            </a:extLst>
          </p:cNvPr>
          <p:cNvCxnSpPr>
            <a:cxnSpLocks/>
          </p:cNvCxnSpPr>
          <p:nvPr/>
        </p:nvCxnSpPr>
        <p:spPr>
          <a:xfrm>
            <a:off x="6434531" y="4349747"/>
            <a:ext cx="0" cy="1098067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21FEA24-FB54-0A52-7929-98DF74B6E281}"/>
              </a:ext>
            </a:extLst>
          </p:cNvPr>
          <p:cNvCxnSpPr>
            <a:cxnSpLocks/>
          </p:cNvCxnSpPr>
          <p:nvPr/>
        </p:nvCxnSpPr>
        <p:spPr>
          <a:xfrm>
            <a:off x="1489084" y="3364471"/>
            <a:ext cx="4529129" cy="6377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BC16DCA-E9D0-5D9C-D7C3-679160F48216}"/>
              </a:ext>
            </a:extLst>
          </p:cNvPr>
          <p:cNvCxnSpPr>
            <a:cxnSpLocks/>
          </p:cNvCxnSpPr>
          <p:nvPr/>
        </p:nvCxnSpPr>
        <p:spPr>
          <a:xfrm>
            <a:off x="6850850" y="3370848"/>
            <a:ext cx="4290234" cy="25652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350C464-AA2A-48AD-AA06-15F5A6D01AC3}"/>
              </a:ext>
            </a:extLst>
          </p:cNvPr>
          <p:cNvCxnSpPr>
            <a:cxnSpLocks/>
          </p:cNvCxnSpPr>
          <p:nvPr/>
        </p:nvCxnSpPr>
        <p:spPr>
          <a:xfrm>
            <a:off x="1044317" y="5676929"/>
            <a:ext cx="984911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48">
            <a:extLst>
              <a:ext uri="{FF2B5EF4-FFF2-40B4-BE49-F238E27FC236}">
                <a16:creationId xmlns:a16="http://schemas.microsoft.com/office/drawing/2014/main" id="{9EA6F5E6-8062-8993-06B3-34DD999D2196}"/>
              </a:ext>
            </a:extLst>
          </p:cNvPr>
          <p:cNvSpPr/>
          <p:nvPr/>
        </p:nvSpPr>
        <p:spPr>
          <a:xfrm>
            <a:off x="5845768" y="3185703"/>
            <a:ext cx="1177527" cy="1177527"/>
          </a:xfrm>
          <a:prstGeom prst="ellipse">
            <a:avLst/>
          </a:prstGeom>
          <a:solidFill>
            <a:srgbClr val="0185CB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6764B7E2-375C-CD5F-8625-6A6F67B1A4DB}"/>
              </a:ext>
            </a:extLst>
          </p:cNvPr>
          <p:cNvSpPr/>
          <p:nvPr/>
        </p:nvSpPr>
        <p:spPr>
          <a:xfrm>
            <a:off x="955464" y="3193592"/>
            <a:ext cx="1177527" cy="1177527"/>
          </a:xfrm>
          <a:prstGeom prst="ellipse">
            <a:avLst/>
          </a:prstGeom>
          <a:solidFill>
            <a:srgbClr val="1B4F9B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4E571D3-370A-F953-38BD-4AF733041602}"/>
              </a:ext>
            </a:extLst>
          </p:cNvPr>
          <p:cNvSpPr/>
          <p:nvPr/>
        </p:nvSpPr>
        <p:spPr>
          <a:xfrm>
            <a:off x="955464" y="916921"/>
            <a:ext cx="1177527" cy="1177527"/>
          </a:xfrm>
          <a:prstGeom prst="ellipse">
            <a:avLst/>
          </a:prstGeom>
          <a:solidFill>
            <a:schemeClr val="accent4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5EBB727-BFB2-13DF-5B59-13B882E12F3B}"/>
              </a:ext>
            </a:extLst>
          </p:cNvPr>
          <p:cNvCxnSpPr>
            <a:cxnSpLocks/>
          </p:cNvCxnSpPr>
          <p:nvPr/>
        </p:nvCxnSpPr>
        <p:spPr>
          <a:xfrm>
            <a:off x="3930620" y="1306500"/>
            <a:ext cx="2043840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D85CB30-0DFA-0EEC-912C-A08B278856D4}"/>
              </a:ext>
            </a:extLst>
          </p:cNvPr>
          <p:cNvCxnSpPr>
            <a:cxnSpLocks/>
          </p:cNvCxnSpPr>
          <p:nvPr/>
        </p:nvCxnSpPr>
        <p:spPr>
          <a:xfrm>
            <a:off x="9152572" y="1312041"/>
            <a:ext cx="1988512" cy="1189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9D88BA51-3B01-31CF-5330-57A0269E4F82}"/>
              </a:ext>
            </a:extLst>
          </p:cNvPr>
          <p:cNvSpPr/>
          <p:nvPr/>
        </p:nvSpPr>
        <p:spPr>
          <a:xfrm>
            <a:off x="5845768" y="839331"/>
            <a:ext cx="1177527" cy="1177527"/>
          </a:xfrm>
          <a:prstGeom prst="ellipse">
            <a:avLst/>
          </a:prstGeom>
          <a:solidFill>
            <a:schemeClr val="accent2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889CFDF-9540-E24D-A912-A16C8F455702}"/>
              </a:ext>
            </a:extLst>
          </p:cNvPr>
          <p:cNvGrpSpPr/>
          <p:nvPr/>
        </p:nvGrpSpPr>
        <p:grpSpPr>
          <a:xfrm>
            <a:off x="129475" y="-1201144"/>
            <a:ext cx="8480186" cy="494383"/>
            <a:chOff x="273249" y="-7823"/>
            <a:chExt cx="8480186" cy="494383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7F7E6A5C-01F6-A10A-657B-00E4AE67C8DF}"/>
                </a:ext>
              </a:extLst>
            </p:cNvPr>
            <p:cNvSpPr/>
            <p:nvPr/>
          </p:nvSpPr>
          <p:spPr>
            <a:xfrm>
              <a:off x="1876301" y="-7823"/>
              <a:ext cx="3438567" cy="494383"/>
            </a:xfrm>
            <a:prstGeom prst="rect">
              <a:avLst/>
            </a:prstGeom>
            <a:solidFill>
              <a:srgbClr val="0185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D515CD7D-7FC3-3E4D-70CF-3A7C3FD32DFD}"/>
                </a:ext>
              </a:extLst>
            </p:cNvPr>
            <p:cNvSpPr/>
            <p:nvPr/>
          </p:nvSpPr>
          <p:spPr>
            <a:xfrm>
              <a:off x="5314868" y="-7823"/>
              <a:ext cx="3438567" cy="494383"/>
            </a:xfrm>
            <a:prstGeom prst="rect">
              <a:avLst/>
            </a:prstGeom>
            <a:solidFill>
              <a:srgbClr val="E84C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8" name="Picture 2" descr="Best Cancer Hospital in Jaipur | HCG Cancer Centre Jaipur, Rajasthan">
              <a:extLst>
                <a:ext uri="{FF2B5EF4-FFF2-40B4-BE49-F238E27FC236}">
                  <a16:creationId xmlns:a16="http://schemas.microsoft.com/office/drawing/2014/main" id="{06D2ED7E-905D-8260-C20E-D11CB3F80E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249" y="71754"/>
              <a:ext cx="1499484" cy="380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0" name="Title 1">
            <a:extLst>
              <a:ext uri="{FF2B5EF4-FFF2-40B4-BE49-F238E27FC236}">
                <a16:creationId xmlns:a16="http://schemas.microsoft.com/office/drawing/2014/main" id="{C77ACB02-18BF-4CC2-7C05-0A9DF708E174}"/>
              </a:ext>
            </a:extLst>
          </p:cNvPr>
          <p:cNvSpPr txBox="1">
            <a:spLocks/>
          </p:cNvSpPr>
          <p:nvPr/>
        </p:nvSpPr>
        <p:spPr>
          <a:xfrm>
            <a:off x="5475807" y="-725"/>
            <a:ext cx="3550119" cy="3807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base">
              <a:spcAft>
                <a:spcPct val="0"/>
              </a:spcAft>
              <a:defRPr/>
            </a:pPr>
            <a:r>
              <a:rPr lang="en-US" sz="1600" spc="3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HCG SWOT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0A59AFD-B08F-3C56-3211-B5C651C7CA31}"/>
              </a:ext>
            </a:extLst>
          </p:cNvPr>
          <p:cNvGrpSpPr/>
          <p:nvPr/>
        </p:nvGrpSpPr>
        <p:grpSpPr>
          <a:xfrm>
            <a:off x="273249" y="-11875"/>
            <a:ext cx="11918751" cy="498435"/>
            <a:chOff x="273249" y="-11875"/>
            <a:chExt cx="11918751" cy="49843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C366E29-BC31-FCC5-CAC2-D959DC8B5ED3}"/>
                </a:ext>
              </a:extLst>
            </p:cNvPr>
            <p:cNvSpPr/>
            <p:nvPr/>
          </p:nvSpPr>
          <p:spPr>
            <a:xfrm>
              <a:off x="1876301" y="-7823"/>
              <a:ext cx="6455063" cy="494383"/>
            </a:xfrm>
            <a:prstGeom prst="rect">
              <a:avLst/>
            </a:prstGeom>
            <a:solidFill>
              <a:srgbClr val="0185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75C3198-C58E-03AC-2021-E04E3A30F740}"/>
                </a:ext>
              </a:extLst>
            </p:cNvPr>
            <p:cNvSpPr/>
            <p:nvPr/>
          </p:nvSpPr>
          <p:spPr>
            <a:xfrm>
              <a:off x="8331364" y="-7823"/>
              <a:ext cx="1984335" cy="49438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3C996F7-5CAD-EF75-A0DE-D6B973AEB6AB}"/>
                </a:ext>
              </a:extLst>
            </p:cNvPr>
            <p:cNvSpPr/>
            <p:nvPr/>
          </p:nvSpPr>
          <p:spPr>
            <a:xfrm>
              <a:off x="10315699" y="-11875"/>
              <a:ext cx="1876301" cy="494383"/>
            </a:xfrm>
            <a:prstGeom prst="rect">
              <a:avLst/>
            </a:prstGeom>
            <a:solidFill>
              <a:srgbClr val="E84C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2" descr="Best Cancer Hospital in Jaipur | HCG Cancer Centre Jaipur, Rajasthan">
              <a:extLst>
                <a:ext uri="{FF2B5EF4-FFF2-40B4-BE49-F238E27FC236}">
                  <a16:creationId xmlns:a16="http://schemas.microsoft.com/office/drawing/2014/main" id="{EE3FD149-EF3D-63C8-9407-B0066EDE87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249" y="71754"/>
              <a:ext cx="1499484" cy="380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9" name="Title 1">
            <a:extLst>
              <a:ext uri="{FF2B5EF4-FFF2-40B4-BE49-F238E27FC236}">
                <a16:creationId xmlns:a16="http://schemas.microsoft.com/office/drawing/2014/main" id="{E6902E07-6CA3-12C3-9EB7-8ABB9001C083}"/>
              </a:ext>
            </a:extLst>
          </p:cNvPr>
          <p:cNvSpPr txBox="1">
            <a:spLocks/>
          </p:cNvSpPr>
          <p:nvPr/>
        </p:nvSpPr>
        <p:spPr>
          <a:xfrm>
            <a:off x="2026329" y="55324"/>
            <a:ext cx="3550119" cy="38076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base">
              <a:spcAft>
                <a:spcPct val="0"/>
              </a:spcAft>
              <a:defRPr/>
            </a:pPr>
            <a:r>
              <a:rPr lang="en-US" sz="2000">
                <a:solidFill>
                  <a:schemeClr val="bg1"/>
                </a:solidFill>
                <a:latin typeface="Calibri"/>
                <a:cs typeface="Calibri"/>
              </a:rPr>
              <a:t>What Should We Know ?</a:t>
            </a:r>
            <a:r>
              <a:rPr lang="en-US" sz="2000" b="1">
                <a:solidFill>
                  <a:schemeClr val="bg1"/>
                </a:solidFill>
                <a:latin typeface="Calibri"/>
                <a:cs typeface="Calibri"/>
              </a:rPr>
              <a:t> </a:t>
            </a:r>
            <a:r>
              <a:rPr lang="en-US" sz="2000" b="1">
                <a:solidFill>
                  <a:schemeClr val="bg1"/>
                </a:solidFill>
                <a:ea typeface="+mj-lt"/>
                <a:cs typeface="+mj-lt"/>
              </a:rPr>
              <a:t>HCG SWOT</a:t>
            </a:r>
            <a:r>
              <a:rPr lang="en-US" sz="2000">
                <a:ea typeface="+mj-lt"/>
                <a:cs typeface="+mj-lt"/>
              </a:rPr>
              <a:t> </a:t>
            </a:r>
            <a:endParaRPr lang="en-US" sz="2000" b="1">
              <a:solidFill>
                <a:schemeClr val="bg1"/>
              </a:solidFill>
              <a:latin typeface="Calibri"/>
              <a:cs typeface="Calibri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81356B0-1815-F35F-BBB4-2EEA207D4013}"/>
              </a:ext>
            </a:extLst>
          </p:cNvPr>
          <p:cNvGrpSpPr/>
          <p:nvPr/>
        </p:nvGrpSpPr>
        <p:grpSpPr>
          <a:xfrm>
            <a:off x="2360165" y="1584874"/>
            <a:ext cx="143277" cy="987706"/>
            <a:chOff x="3036440" y="1708699"/>
            <a:chExt cx="143277" cy="98770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7E0AC81-31F4-79F9-2F9F-C4033C540CCD}"/>
                </a:ext>
              </a:extLst>
            </p:cNvPr>
            <p:cNvSpPr/>
            <p:nvPr/>
          </p:nvSpPr>
          <p:spPr>
            <a:xfrm>
              <a:off x="3036443" y="1708699"/>
              <a:ext cx="143274" cy="143274"/>
            </a:xfrm>
            <a:prstGeom prst="ellipse">
              <a:avLst/>
            </a:prstGeom>
            <a:solidFill>
              <a:srgbClr val="FFC000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6994670-4D89-26A2-4668-1E297B8355E7}"/>
                </a:ext>
              </a:extLst>
            </p:cNvPr>
            <p:cNvSpPr/>
            <p:nvPr/>
          </p:nvSpPr>
          <p:spPr>
            <a:xfrm>
              <a:off x="3036442" y="2005878"/>
              <a:ext cx="143274" cy="143274"/>
            </a:xfrm>
            <a:prstGeom prst="ellipse">
              <a:avLst/>
            </a:prstGeom>
            <a:solidFill>
              <a:srgbClr val="FFC000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921D667F-65CD-75E7-7EF5-57D39B80B285}"/>
                </a:ext>
              </a:extLst>
            </p:cNvPr>
            <p:cNvSpPr/>
            <p:nvPr/>
          </p:nvSpPr>
          <p:spPr>
            <a:xfrm>
              <a:off x="3036441" y="2287817"/>
              <a:ext cx="143274" cy="143274"/>
            </a:xfrm>
            <a:prstGeom prst="ellipse">
              <a:avLst/>
            </a:prstGeom>
            <a:solidFill>
              <a:srgbClr val="FFC000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4C2D536-EAC8-0F44-C1A4-F903379722D9}"/>
                </a:ext>
              </a:extLst>
            </p:cNvPr>
            <p:cNvSpPr/>
            <p:nvPr/>
          </p:nvSpPr>
          <p:spPr>
            <a:xfrm>
              <a:off x="3036440" y="2553131"/>
              <a:ext cx="143274" cy="143274"/>
            </a:xfrm>
            <a:prstGeom prst="ellipse">
              <a:avLst/>
            </a:prstGeom>
            <a:solidFill>
              <a:srgbClr val="FFC000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E16DE88-9727-ED94-1CAF-562B045E0811}"/>
              </a:ext>
            </a:extLst>
          </p:cNvPr>
          <p:cNvGrpSpPr/>
          <p:nvPr/>
        </p:nvGrpSpPr>
        <p:grpSpPr>
          <a:xfrm>
            <a:off x="2360164" y="4093412"/>
            <a:ext cx="143277" cy="987706"/>
            <a:chOff x="3036440" y="1708699"/>
            <a:chExt cx="143277" cy="987706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D53B6052-484C-AA11-1012-2E0033861DC2}"/>
                </a:ext>
              </a:extLst>
            </p:cNvPr>
            <p:cNvSpPr/>
            <p:nvPr/>
          </p:nvSpPr>
          <p:spPr>
            <a:xfrm>
              <a:off x="3036443" y="1708699"/>
              <a:ext cx="143274" cy="143274"/>
            </a:xfrm>
            <a:prstGeom prst="ellipse">
              <a:avLst/>
            </a:prstGeom>
            <a:solidFill>
              <a:srgbClr val="1B4F9B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BBE9043-76E9-7962-0138-0FF2F39187DF}"/>
                </a:ext>
              </a:extLst>
            </p:cNvPr>
            <p:cNvSpPr/>
            <p:nvPr/>
          </p:nvSpPr>
          <p:spPr>
            <a:xfrm>
              <a:off x="3036442" y="2005878"/>
              <a:ext cx="143274" cy="143274"/>
            </a:xfrm>
            <a:prstGeom prst="ellipse">
              <a:avLst/>
            </a:prstGeom>
            <a:solidFill>
              <a:srgbClr val="1B4F9B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EE87CC3-645A-3AFA-0F46-0D62F287DD7D}"/>
                </a:ext>
              </a:extLst>
            </p:cNvPr>
            <p:cNvSpPr/>
            <p:nvPr/>
          </p:nvSpPr>
          <p:spPr>
            <a:xfrm>
              <a:off x="3036441" y="2287817"/>
              <a:ext cx="143274" cy="143274"/>
            </a:xfrm>
            <a:prstGeom prst="ellipse">
              <a:avLst/>
            </a:prstGeom>
            <a:solidFill>
              <a:srgbClr val="1B4F9B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9871D4F-EE97-F6A2-545F-7D06A9D64BBA}"/>
                </a:ext>
              </a:extLst>
            </p:cNvPr>
            <p:cNvSpPr/>
            <p:nvPr/>
          </p:nvSpPr>
          <p:spPr>
            <a:xfrm>
              <a:off x="3036440" y="2553131"/>
              <a:ext cx="143274" cy="143274"/>
            </a:xfrm>
            <a:prstGeom prst="ellipse">
              <a:avLst/>
            </a:prstGeom>
            <a:solidFill>
              <a:srgbClr val="1B4F9B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9C7F73F5-5475-528B-E65A-D68EAEABEBDC}"/>
              </a:ext>
            </a:extLst>
          </p:cNvPr>
          <p:cNvGrpSpPr/>
          <p:nvPr/>
        </p:nvGrpSpPr>
        <p:grpSpPr>
          <a:xfrm>
            <a:off x="7179227" y="3997493"/>
            <a:ext cx="143277" cy="1278651"/>
            <a:chOff x="7927093" y="4112461"/>
            <a:chExt cx="143277" cy="1278651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C807174B-9EE3-D9EE-667A-CE1BF6331DDD}"/>
                </a:ext>
              </a:extLst>
            </p:cNvPr>
            <p:cNvGrpSpPr/>
            <p:nvPr/>
          </p:nvGrpSpPr>
          <p:grpSpPr>
            <a:xfrm>
              <a:off x="7927093" y="4112461"/>
              <a:ext cx="143277" cy="987706"/>
              <a:chOff x="3036440" y="1708699"/>
              <a:chExt cx="143277" cy="987706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83A83751-472E-BCEB-B1E1-F736788D8444}"/>
                  </a:ext>
                </a:extLst>
              </p:cNvPr>
              <p:cNvSpPr/>
              <p:nvPr/>
            </p:nvSpPr>
            <p:spPr>
              <a:xfrm>
                <a:off x="3036443" y="1708699"/>
                <a:ext cx="143274" cy="143274"/>
              </a:xfrm>
              <a:prstGeom prst="ellipse">
                <a:avLst/>
              </a:prstGeom>
              <a:solidFill>
                <a:srgbClr val="0185CB"/>
              </a:solidFill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DB166968-BA20-CF91-4FFC-C8A76651BF8B}"/>
                  </a:ext>
                </a:extLst>
              </p:cNvPr>
              <p:cNvSpPr/>
              <p:nvPr/>
            </p:nvSpPr>
            <p:spPr>
              <a:xfrm>
                <a:off x="3036442" y="2005878"/>
                <a:ext cx="143274" cy="143274"/>
              </a:xfrm>
              <a:prstGeom prst="ellipse">
                <a:avLst/>
              </a:prstGeom>
              <a:solidFill>
                <a:srgbClr val="0185CB"/>
              </a:solidFill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FCECD12E-C0A2-DDBC-1E5D-E591CE64D1EB}"/>
                  </a:ext>
                </a:extLst>
              </p:cNvPr>
              <p:cNvSpPr/>
              <p:nvPr/>
            </p:nvSpPr>
            <p:spPr>
              <a:xfrm>
                <a:off x="3036441" y="2287817"/>
                <a:ext cx="143274" cy="143274"/>
              </a:xfrm>
              <a:prstGeom prst="ellipse">
                <a:avLst/>
              </a:prstGeom>
              <a:solidFill>
                <a:srgbClr val="0185CB"/>
              </a:solidFill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4D013FCF-FADF-C12A-033B-ECDDB8914FA6}"/>
                  </a:ext>
                </a:extLst>
              </p:cNvPr>
              <p:cNvSpPr/>
              <p:nvPr/>
            </p:nvSpPr>
            <p:spPr>
              <a:xfrm>
                <a:off x="3036440" y="2553131"/>
                <a:ext cx="143274" cy="143274"/>
              </a:xfrm>
              <a:prstGeom prst="ellipse">
                <a:avLst/>
              </a:prstGeom>
              <a:solidFill>
                <a:srgbClr val="0185CB"/>
              </a:solidFill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41D5CFD4-EAF5-AF23-DFB2-48572AED2F7A}"/>
                </a:ext>
              </a:extLst>
            </p:cNvPr>
            <p:cNvSpPr/>
            <p:nvPr/>
          </p:nvSpPr>
          <p:spPr>
            <a:xfrm>
              <a:off x="7927093" y="5247838"/>
              <a:ext cx="143274" cy="143274"/>
            </a:xfrm>
            <a:prstGeom prst="ellipse">
              <a:avLst/>
            </a:prstGeom>
            <a:solidFill>
              <a:srgbClr val="0185CB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9108946-630C-75BC-531D-CACF6661DAA2}"/>
              </a:ext>
            </a:extLst>
          </p:cNvPr>
          <p:cNvGrpSpPr/>
          <p:nvPr/>
        </p:nvGrpSpPr>
        <p:grpSpPr>
          <a:xfrm>
            <a:off x="7297576" y="1604788"/>
            <a:ext cx="143277" cy="1271724"/>
            <a:chOff x="7927093" y="4112461"/>
            <a:chExt cx="143277" cy="1271724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9B8640AE-65DE-65B8-0D5E-9A1C01D78E8D}"/>
                </a:ext>
              </a:extLst>
            </p:cNvPr>
            <p:cNvGrpSpPr/>
            <p:nvPr/>
          </p:nvGrpSpPr>
          <p:grpSpPr>
            <a:xfrm>
              <a:off x="7927093" y="4112461"/>
              <a:ext cx="143277" cy="987706"/>
              <a:chOff x="3036440" y="1708699"/>
              <a:chExt cx="143277" cy="987706"/>
            </a:xfrm>
          </p:grpSpPr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B626E38A-B8B4-B57C-AE3E-4512653E5AD9}"/>
                  </a:ext>
                </a:extLst>
              </p:cNvPr>
              <p:cNvSpPr/>
              <p:nvPr/>
            </p:nvSpPr>
            <p:spPr>
              <a:xfrm>
                <a:off x="3036443" y="1708699"/>
                <a:ext cx="143274" cy="143274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3585E244-92FB-6D18-277E-36EB42381686}"/>
                  </a:ext>
                </a:extLst>
              </p:cNvPr>
              <p:cNvSpPr/>
              <p:nvPr/>
            </p:nvSpPr>
            <p:spPr>
              <a:xfrm>
                <a:off x="3036442" y="1992023"/>
                <a:ext cx="143274" cy="143274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9A392AF8-CDFB-C575-B01F-975EF1D97871}"/>
                  </a:ext>
                </a:extLst>
              </p:cNvPr>
              <p:cNvSpPr/>
              <p:nvPr/>
            </p:nvSpPr>
            <p:spPr>
              <a:xfrm>
                <a:off x="3036441" y="2280890"/>
                <a:ext cx="143274" cy="143274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5AD1A22E-7C2B-C0A9-A111-2E4347CB3B12}"/>
                  </a:ext>
                </a:extLst>
              </p:cNvPr>
              <p:cNvSpPr/>
              <p:nvPr/>
            </p:nvSpPr>
            <p:spPr>
              <a:xfrm>
                <a:off x="3036440" y="2553131"/>
                <a:ext cx="143274" cy="143274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5C111B87-8482-E33E-AAF5-5A3284D1A297}"/>
                </a:ext>
              </a:extLst>
            </p:cNvPr>
            <p:cNvSpPr/>
            <p:nvPr/>
          </p:nvSpPr>
          <p:spPr>
            <a:xfrm>
              <a:off x="7927093" y="5240911"/>
              <a:ext cx="143274" cy="143274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6" name="Picture 73" descr="A picture containing hanger, cookie cutter&#10;&#10;Description automatically generated">
            <a:extLst>
              <a:ext uri="{FF2B5EF4-FFF2-40B4-BE49-F238E27FC236}">
                <a16:creationId xmlns:a16="http://schemas.microsoft.com/office/drawing/2014/main" id="{402E4264-C63E-B1AA-89AA-8E1FB5B1B1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927" y="1046851"/>
            <a:ext cx="824901" cy="868033"/>
          </a:xfrm>
          <a:prstGeom prst="rect">
            <a:avLst/>
          </a:prstGeom>
        </p:spPr>
      </p:pic>
      <p:pic>
        <p:nvPicPr>
          <p:cNvPr id="76" name="Picture 76" descr="Icon&#10;&#10;Description automatically generated">
            <a:extLst>
              <a:ext uri="{FF2B5EF4-FFF2-40B4-BE49-F238E27FC236}">
                <a16:creationId xmlns:a16="http://schemas.microsoft.com/office/drawing/2014/main" id="{A57CF727-80AE-B2BC-2EBA-E8610B8A69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2396" y="918534"/>
            <a:ext cx="1162947" cy="995272"/>
          </a:xfrm>
          <a:prstGeom prst="rect">
            <a:avLst/>
          </a:prstGeom>
        </p:spPr>
      </p:pic>
      <p:pic>
        <p:nvPicPr>
          <p:cNvPr id="2" name="Picture 7" descr="Icon&#10;&#10;Description automatically generated">
            <a:extLst>
              <a:ext uri="{FF2B5EF4-FFF2-40B4-BE49-F238E27FC236}">
                <a16:creationId xmlns:a16="http://schemas.microsoft.com/office/drawing/2014/main" id="{67F4F789-64B1-32A6-7419-C364B8BAAE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777" y="3135703"/>
            <a:ext cx="1247955" cy="1262331"/>
          </a:xfrm>
          <a:prstGeom prst="rect">
            <a:avLst/>
          </a:prstGeom>
        </p:spPr>
      </p:pic>
      <p:pic>
        <p:nvPicPr>
          <p:cNvPr id="8" name="Picture 8" descr="Icon&#10;&#10;Description automatically generated">
            <a:extLst>
              <a:ext uri="{FF2B5EF4-FFF2-40B4-BE49-F238E27FC236}">
                <a16:creationId xmlns:a16="http://schemas.microsoft.com/office/drawing/2014/main" id="{3E011466-956D-0EEE-51FE-9330EF141F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9570" y="3135702"/>
            <a:ext cx="1362974" cy="1334219"/>
          </a:xfrm>
          <a:prstGeom prst="rect">
            <a:avLst/>
          </a:prstGeom>
        </p:spPr>
      </p:pic>
      <p:sp>
        <p:nvSpPr>
          <p:cNvPr id="74" name="Oval 73">
            <a:extLst>
              <a:ext uri="{FF2B5EF4-FFF2-40B4-BE49-F238E27FC236}">
                <a16:creationId xmlns:a16="http://schemas.microsoft.com/office/drawing/2014/main" id="{A8DBAD10-06B9-CC3B-5392-396A96DBA967}"/>
              </a:ext>
            </a:extLst>
          </p:cNvPr>
          <p:cNvSpPr/>
          <p:nvPr/>
        </p:nvSpPr>
        <p:spPr>
          <a:xfrm flipH="1" flipV="1">
            <a:off x="7172798" y="5385293"/>
            <a:ext cx="161281" cy="153059"/>
          </a:xfrm>
          <a:prstGeom prst="ellipse">
            <a:avLst/>
          </a:prstGeom>
          <a:solidFill>
            <a:srgbClr val="0185CB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183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EC11366-B07F-C517-E330-D4E7CF84E60F}"/>
              </a:ext>
            </a:extLst>
          </p:cNvPr>
          <p:cNvSpPr txBox="1"/>
          <p:nvPr/>
        </p:nvSpPr>
        <p:spPr>
          <a:xfrm>
            <a:off x="7196213" y="1604302"/>
            <a:ext cx="4518174" cy="5226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20"/>
              </a:lnSpc>
              <a:spcBef>
                <a:spcPts val="1800"/>
              </a:spcBef>
            </a:pP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Simplified</a:t>
            </a:r>
            <a:r>
              <a:rPr lang="en-US" sz="1600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b="1" dirty="0">
                <a:solidFill>
                  <a:srgbClr val="0185C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Architecture and</a:t>
            </a:r>
            <a:r>
              <a:rPr lang="en-US" sz="1600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Steady</a:t>
            </a:r>
            <a:r>
              <a:rPr lang="en-US" sz="1600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b="1" dirty="0">
                <a:solidFill>
                  <a:srgbClr val="0185C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Roadmap</a:t>
            </a:r>
            <a:r>
              <a:rPr lang="en-US" sz="1600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>
              <a:lnSpc>
                <a:spcPts val="2120"/>
              </a:lnSpc>
              <a:spcBef>
                <a:spcPts val="1800"/>
              </a:spcBef>
            </a:pP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Build </a:t>
            </a:r>
            <a:r>
              <a:rPr lang="en-US" sz="1600" b="1" dirty="0">
                <a:solidFill>
                  <a:srgbClr val="0185C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Security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into Design not as an explicit of Design</a:t>
            </a:r>
          </a:p>
          <a:p>
            <a:pPr>
              <a:lnSpc>
                <a:spcPts val="2120"/>
              </a:lnSpc>
              <a:spcBef>
                <a:spcPts val="1800"/>
              </a:spcBef>
            </a:pP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Restructure IT Function and make it </a:t>
            </a:r>
            <a:r>
              <a:rPr lang="en-US" sz="1600" b="1" dirty="0">
                <a:solidFill>
                  <a:srgbClr val="0185C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Proactive, Transparent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r>
              <a:rPr lang="en-US" sz="1600" b="1" dirty="0">
                <a:solidFill>
                  <a:srgbClr val="0185C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Accountable</a:t>
            </a:r>
          </a:p>
          <a:p>
            <a:pPr lvl="1">
              <a:lnSpc>
                <a:spcPts val="2120"/>
              </a:lnSpc>
              <a:spcBef>
                <a:spcPts val="1800"/>
              </a:spcBef>
            </a:pP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To operate </a:t>
            </a:r>
            <a:r>
              <a:rPr lang="en-US" sz="1600" b="1" dirty="0">
                <a:solidFill>
                  <a:srgbClr val="0185C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 Speed IT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; </a:t>
            </a:r>
            <a:b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i.e., 1 For Transformation and 2 For Sustenance </a:t>
            </a:r>
          </a:p>
          <a:p>
            <a:pPr lvl="1">
              <a:lnSpc>
                <a:spcPts val="2120"/>
              </a:lnSpc>
              <a:spcBef>
                <a:spcPts val="1800"/>
              </a:spcBef>
            </a:pP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Fostering </a:t>
            </a:r>
            <a:r>
              <a:rPr lang="en-US" sz="1600" b="1" dirty="0">
                <a:solidFill>
                  <a:srgbClr val="0185C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Stronger</a:t>
            </a:r>
            <a:r>
              <a:rPr lang="en-US" sz="1600" b="1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b="1" dirty="0">
                <a:solidFill>
                  <a:srgbClr val="0185C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Productive Relations</a:t>
            </a:r>
            <a:r>
              <a:rPr lang="en-US" sz="1600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with Key Partners</a:t>
            </a:r>
            <a:r>
              <a:rPr lang="en-US" sz="1600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</a:t>
            </a:r>
          </a:p>
          <a:p>
            <a:pPr lvl="1">
              <a:lnSpc>
                <a:spcPts val="2120"/>
              </a:lnSpc>
              <a:spcBef>
                <a:spcPts val="1800"/>
              </a:spcBef>
            </a:pP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Driving </a:t>
            </a:r>
            <a:r>
              <a:rPr lang="en-US" sz="1600" b="1" dirty="0">
                <a:solidFill>
                  <a:srgbClr val="0185C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Citizen led digital initiatives 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for an organization wide enablement and adoption. </a:t>
            </a:r>
          </a:p>
          <a:p>
            <a:pPr lvl="1">
              <a:lnSpc>
                <a:spcPts val="2120"/>
              </a:lnSpc>
              <a:spcBef>
                <a:spcPts val="1800"/>
              </a:spcBef>
            </a:pPr>
            <a:endParaRPr lang="en-US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5A8B25-8E2C-EC65-09CD-9C5EC189CEF4}"/>
              </a:ext>
            </a:extLst>
          </p:cNvPr>
          <p:cNvSpPr/>
          <p:nvPr/>
        </p:nvSpPr>
        <p:spPr>
          <a:xfrm>
            <a:off x="0" y="6277366"/>
            <a:ext cx="12191999" cy="59233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l" rtl="0"/>
            <a:r>
              <a:rPr lang="en-IN">
                <a:solidFill>
                  <a:srgbClr val="0185CB"/>
                </a:solidFill>
              </a:rPr>
              <a:t>*</a:t>
            </a:r>
            <a:r>
              <a:rPr lang="en-IN" sz="1200" i="1">
                <a:solidFill>
                  <a:schemeClr val="tx1">
                    <a:lumMod val="75000"/>
                    <a:lumOff val="25000"/>
                  </a:schemeClr>
                </a:solidFill>
              </a:rPr>
              <a:t>According Bain 2021 Study – </a:t>
            </a:r>
            <a:r>
              <a:rPr lang="en-IN" sz="1200" i="1" u="sng">
                <a:solidFill>
                  <a:schemeClr val="tx1">
                    <a:lumMod val="75000"/>
                    <a:lumOff val="25000"/>
                  </a:schemeClr>
                </a:solidFill>
              </a:rPr>
              <a:t>90 Percent </a:t>
            </a:r>
            <a:r>
              <a:rPr lang="en-US" sz="1200" b="0" i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inherit"/>
              </a:rPr>
              <a:t>Asia-Pacific patients want a single touchpoint for their healthcare needs</a:t>
            </a:r>
            <a:endParaRPr lang="en-US" sz="1200" b="0" i="1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B603A8-4838-48A6-5C5D-6FC3B04EFE30}"/>
              </a:ext>
            </a:extLst>
          </p:cNvPr>
          <p:cNvSpPr txBox="1"/>
          <p:nvPr/>
        </p:nvSpPr>
        <p:spPr>
          <a:xfrm>
            <a:off x="7592535" y="1001127"/>
            <a:ext cx="3224515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Segoe UI"/>
              </a:rPr>
              <a:t>Technology Goals  </a:t>
            </a:r>
            <a:endParaRPr lang="en-US" sz="240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Segoe UI" panose="020B0502040204020203" pitchFamily="34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3BDF5BD-EF74-E34A-A261-BF28519EA990}"/>
              </a:ext>
            </a:extLst>
          </p:cNvPr>
          <p:cNvGrpSpPr/>
          <p:nvPr/>
        </p:nvGrpSpPr>
        <p:grpSpPr>
          <a:xfrm>
            <a:off x="6995679" y="1721377"/>
            <a:ext cx="143274" cy="1707884"/>
            <a:chOff x="7200202" y="1563919"/>
            <a:chExt cx="143274" cy="170788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AF7AE9F-9B88-8048-111B-D5B1F2CFAEB2}"/>
                </a:ext>
              </a:extLst>
            </p:cNvPr>
            <p:cNvSpPr/>
            <p:nvPr/>
          </p:nvSpPr>
          <p:spPr>
            <a:xfrm>
              <a:off x="7200202" y="1563919"/>
              <a:ext cx="143274" cy="143274"/>
            </a:xfrm>
            <a:prstGeom prst="ellipse">
              <a:avLst/>
            </a:prstGeom>
            <a:solidFill>
              <a:srgbClr val="0185CB"/>
            </a:soli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6712BD1-D311-AA2F-11E8-B2AFA7DC358E}"/>
                </a:ext>
              </a:extLst>
            </p:cNvPr>
            <p:cNvSpPr/>
            <p:nvPr/>
          </p:nvSpPr>
          <p:spPr>
            <a:xfrm>
              <a:off x="7200202" y="2356704"/>
              <a:ext cx="143274" cy="143274"/>
            </a:xfrm>
            <a:prstGeom prst="ellipse">
              <a:avLst/>
            </a:prstGeom>
            <a:solidFill>
              <a:srgbClr val="0185CB"/>
            </a:soli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71AC6D94-BFD5-0D2F-1DF2-512B521C5C44}"/>
                </a:ext>
              </a:extLst>
            </p:cNvPr>
            <p:cNvSpPr/>
            <p:nvPr/>
          </p:nvSpPr>
          <p:spPr>
            <a:xfrm>
              <a:off x="7200202" y="3128529"/>
              <a:ext cx="143274" cy="143274"/>
            </a:xfrm>
            <a:prstGeom prst="ellipse">
              <a:avLst/>
            </a:prstGeom>
            <a:solidFill>
              <a:srgbClr val="0185CB"/>
            </a:soli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ABB52E4-75F1-2E6B-DA84-C25F4B307837}"/>
              </a:ext>
            </a:extLst>
          </p:cNvPr>
          <p:cNvSpPr txBox="1"/>
          <p:nvPr/>
        </p:nvSpPr>
        <p:spPr>
          <a:xfrm>
            <a:off x="1151312" y="1633703"/>
            <a:ext cx="3698013" cy="422647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2120"/>
              </a:lnSpc>
              <a:spcBef>
                <a:spcPts val="1800"/>
              </a:spcBef>
            </a:pPr>
            <a:r>
              <a: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/>
                <a:cs typeface="Segoe UI Semilight"/>
              </a:rPr>
              <a:t>Simplifying</a:t>
            </a:r>
            <a:r>
              <a:rPr lang="en-US" sz="1600">
                <a:latin typeface="Segoe UI Semilight"/>
                <a:cs typeface="Segoe UI Semilight"/>
              </a:rPr>
              <a:t> </a:t>
            </a:r>
            <a:r>
              <a:rPr lang="en-US" sz="1600" b="1">
                <a:solidFill>
                  <a:srgbClr val="FF3399"/>
                </a:solidFill>
                <a:latin typeface="Segoe UI"/>
                <a:cs typeface="Segoe UI"/>
              </a:rPr>
              <a:t>Patient Journey and</a:t>
            </a:r>
            <a:r>
              <a:rPr lang="en-US" sz="1600">
                <a:solidFill>
                  <a:srgbClr val="FF3399"/>
                </a:solidFill>
                <a:latin typeface="Segoe UI Semilight"/>
                <a:cs typeface="Segoe UI Semilight"/>
              </a:rPr>
              <a:t> </a:t>
            </a:r>
            <a:r>
              <a: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/>
                <a:cs typeface="Segoe UI Semilight"/>
              </a:rPr>
              <a:t>provide a</a:t>
            </a:r>
            <a:r>
              <a:rPr lang="en-US" sz="1600">
                <a:latin typeface="Segoe UI Semilight"/>
                <a:cs typeface="Segoe UI Semilight"/>
              </a:rPr>
              <a:t> </a:t>
            </a:r>
            <a:r>
              <a:rPr lang="en-US" sz="1600" b="1">
                <a:solidFill>
                  <a:srgbClr val="FF3399"/>
                </a:solidFill>
                <a:latin typeface="Segoe UI"/>
                <a:cs typeface="Segoe UI"/>
              </a:rPr>
              <a:t>Single Touch Point</a:t>
            </a:r>
            <a:r>
              <a:rPr lang="en-US" sz="1600">
                <a:solidFill>
                  <a:srgbClr val="FF3399"/>
                </a:solidFill>
                <a:latin typeface="Segoe UI Semilight"/>
                <a:cs typeface="Segoe UI Semilight"/>
              </a:rPr>
              <a:t> </a:t>
            </a:r>
            <a:r>
              <a: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/>
                <a:cs typeface="Segoe UI Semilight"/>
              </a:rPr>
              <a:t>for all</a:t>
            </a:r>
            <a:r>
              <a:rPr lang="en-US" sz="1600">
                <a:latin typeface="Segoe UI Semilight"/>
                <a:cs typeface="Segoe UI Semilight"/>
              </a:rPr>
              <a:t> </a:t>
            </a:r>
            <a:r>
              <a: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/>
                <a:cs typeface="Segoe UI Semilight"/>
              </a:rPr>
              <a:t>Healthcare needs</a:t>
            </a:r>
            <a:r>
              <a:rPr lang="en-US" sz="1600">
                <a:solidFill>
                  <a:schemeClr val="bg1"/>
                </a:solidFill>
                <a:latin typeface="Segoe UI Semilight"/>
                <a:cs typeface="Segoe UI Semilight"/>
              </a:rPr>
              <a:t> </a:t>
            </a:r>
            <a:r>
              <a:rPr lang="en-US" sz="1600">
                <a:solidFill>
                  <a:srgbClr val="0185CB"/>
                </a:solidFill>
                <a:latin typeface="Segoe UI Semilight"/>
                <a:cs typeface="Segoe UI Semilight"/>
              </a:rPr>
              <a:t>*</a:t>
            </a:r>
          </a:p>
          <a:p>
            <a:pPr>
              <a:lnSpc>
                <a:spcPts val="2120"/>
              </a:lnSpc>
              <a:spcBef>
                <a:spcPts val="1800"/>
              </a:spcBef>
            </a:pPr>
            <a:r>
              <a: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/>
                <a:cs typeface="Segoe UI Semilight"/>
              </a:rPr>
              <a:t>Improve the</a:t>
            </a:r>
            <a:r>
              <a:rPr lang="en-US" sz="1600">
                <a:solidFill>
                  <a:schemeClr val="bg1"/>
                </a:solidFill>
                <a:latin typeface="Segoe UI Semilight"/>
                <a:cs typeface="Segoe UI Semilight"/>
              </a:rPr>
              <a:t> </a:t>
            </a:r>
            <a:r>
              <a:rPr lang="en-US" sz="1600" b="1">
                <a:solidFill>
                  <a:srgbClr val="FF3399"/>
                </a:solidFill>
                <a:latin typeface="Segoe UI"/>
                <a:cs typeface="Segoe UI"/>
              </a:rPr>
              <a:t>Patient Treatment Outcome</a:t>
            </a:r>
            <a:r>
              <a:rPr lang="en-US" sz="1600">
                <a:latin typeface="Segoe UI Semilight"/>
                <a:cs typeface="Segoe UI Semilight"/>
              </a:rPr>
              <a:t> </a:t>
            </a:r>
            <a:r>
              <a: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/>
                <a:cs typeface="Segoe UI Semilight"/>
              </a:rPr>
              <a:t>and</a:t>
            </a:r>
            <a:r>
              <a:rPr lang="en-US" sz="1600">
                <a:latin typeface="Segoe UI Semilight"/>
                <a:cs typeface="Segoe UI Semilight"/>
              </a:rPr>
              <a:t> </a:t>
            </a:r>
            <a:r>
              <a:rPr lang="en-US" sz="1600" b="1">
                <a:solidFill>
                  <a:srgbClr val="FF3399"/>
                </a:solidFill>
                <a:latin typeface="Segoe UI"/>
                <a:cs typeface="Segoe UI"/>
              </a:rPr>
              <a:t>Build Trust</a:t>
            </a:r>
            <a:r>
              <a:rPr lang="en-US" sz="1600">
                <a:solidFill>
                  <a:srgbClr val="FF3399"/>
                </a:solidFill>
                <a:latin typeface="Segoe UI Semilight"/>
                <a:cs typeface="Segoe UI Semilight"/>
              </a:rPr>
              <a:t>  </a:t>
            </a:r>
            <a:r>
              <a: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/>
                <a:cs typeface="Segoe UI Semilight"/>
              </a:rPr>
              <a:t>amongst all stakeholders</a:t>
            </a:r>
          </a:p>
          <a:p>
            <a:pPr>
              <a:lnSpc>
                <a:spcPts val="2120"/>
              </a:lnSpc>
              <a:spcBef>
                <a:spcPts val="1800"/>
              </a:spcBef>
            </a:pPr>
            <a:r>
              <a:rPr lang="en-US" sz="1600" b="1">
                <a:solidFill>
                  <a:srgbClr val="FF3399"/>
                </a:solidFill>
                <a:latin typeface="Segoe UI"/>
                <a:cs typeface="Segoe UI"/>
              </a:rPr>
              <a:t>Productive</a:t>
            </a:r>
            <a:r>
              <a:rPr lang="en-US" sz="1600">
                <a:latin typeface="Segoe UI Semilight"/>
                <a:cs typeface="Segoe UI Semilight"/>
              </a:rPr>
              <a:t>, </a:t>
            </a:r>
            <a:r>
              <a:rPr lang="en-US" sz="1600" b="1">
                <a:solidFill>
                  <a:srgbClr val="FF3399"/>
                </a:solidFill>
                <a:latin typeface="Segoe UI"/>
                <a:cs typeface="Segoe UI"/>
              </a:rPr>
              <a:t>Secure Environment</a:t>
            </a:r>
            <a:r>
              <a:rPr lang="en-US" sz="1600">
                <a:latin typeface="Segoe UI Semilight"/>
                <a:cs typeface="Segoe UI Semilight"/>
              </a:rPr>
              <a:t> and </a:t>
            </a:r>
            <a:r>
              <a:rPr lang="en-US" sz="1600" b="1">
                <a:solidFill>
                  <a:srgbClr val="FF3399"/>
                </a:solidFill>
                <a:latin typeface="Segoe UI"/>
                <a:cs typeface="Segoe UI"/>
              </a:rPr>
              <a:t>Accessible</a:t>
            </a:r>
            <a:r>
              <a:rPr lang="en-US" sz="1600">
                <a:latin typeface="Segoe UI Semilight"/>
                <a:cs typeface="Segoe UI Semilight"/>
              </a:rPr>
              <a:t> </a:t>
            </a:r>
            <a:r>
              <a: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/>
                <a:cs typeface="Segoe UI Semilight"/>
              </a:rPr>
              <a:t>Landscape for Employees to work</a:t>
            </a:r>
          </a:p>
          <a:p>
            <a:pPr>
              <a:lnSpc>
                <a:spcPts val="2120"/>
              </a:lnSpc>
              <a:spcBef>
                <a:spcPts val="1800"/>
              </a:spcBef>
            </a:pPr>
            <a:r>
              <a: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/>
                <a:cs typeface="Segoe UI Semilight"/>
              </a:rPr>
              <a:t>Dynamic model for managing both</a:t>
            </a:r>
            <a:r>
              <a:rPr lang="en-US" sz="1600">
                <a:solidFill>
                  <a:schemeClr val="bg1"/>
                </a:solidFill>
                <a:latin typeface="Segoe UI Semilight"/>
                <a:cs typeface="Segoe UI Semilight"/>
              </a:rPr>
              <a:t> </a:t>
            </a:r>
            <a:r>
              <a:rPr lang="en-US" sz="1600" b="1">
                <a:solidFill>
                  <a:srgbClr val="FF3399"/>
                </a:solidFill>
                <a:latin typeface="Segoe UI"/>
                <a:cs typeface="Segoe UI"/>
              </a:rPr>
              <a:t>Risk</a:t>
            </a:r>
            <a:r>
              <a:rPr lang="en-US" sz="1600">
                <a:latin typeface="Segoe UI Semilight"/>
                <a:cs typeface="Segoe UI Semilight"/>
              </a:rPr>
              <a:t> </a:t>
            </a:r>
            <a:r>
              <a: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/>
                <a:cs typeface="Segoe UI Semilight"/>
              </a:rPr>
              <a:t>and</a:t>
            </a:r>
            <a:r>
              <a:rPr lang="en-US" sz="1600">
                <a:latin typeface="Segoe UI Semilight"/>
                <a:cs typeface="Segoe UI Semilight"/>
              </a:rPr>
              <a:t> </a:t>
            </a:r>
            <a:r>
              <a:rPr lang="en-US" sz="1600" b="1">
                <a:solidFill>
                  <a:srgbClr val="FF3399"/>
                </a:solidFill>
                <a:latin typeface="Segoe UI"/>
                <a:cs typeface="Segoe UI"/>
              </a:rPr>
              <a:t>Compliance</a:t>
            </a:r>
            <a:endParaRPr lang="en-US" sz="1600" b="1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ts val="2120"/>
              </a:lnSpc>
              <a:spcBef>
                <a:spcPts val="1800"/>
              </a:spcBef>
            </a:pPr>
            <a:r>
              <a: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Segoe UI Semilight"/>
                <a:cs typeface="Segoe UI Semilight"/>
              </a:rPr>
              <a:t>Unlock the Potential of</a:t>
            </a:r>
            <a:r>
              <a:rPr lang="en-US" sz="1600">
                <a:latin typeface="Segoe UI Semilight"/>
                <a:cs typeface="Segoe UI Semilight"/>
              </a:rPr>
              <a:t> </a:t>
            </a:r>
            <a:r>
              <a:rPr lang="en-US" sz="1600" b="1">
                <a:solidFill>
                  <a:srgbClr val="FF3399"/>
                </a:solidFill>
                <a:latin typeface="Segoe UI"/>
                <a:cs typeface="Segoe UI"/>
              </a:rPr>
              <a:t>Data</a:t>
            </a:r>
            <a:r>
              <a:rPr lang="en-US" sz="1600" b="1">
                <a:latin typeface="Segoe UI"/>
                <a:cs typeface="Segoe UI"/>
              </a:rPr>
              <a:t> </a:t>
            </a:r>
            <a:endParaRPr lang="en-US" sz="1600" b="1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9A5FEA-16E6-4934-80FE-1AB3A7D2002E}"/>
              </a:ext>
            </a:extLst>
          </p:cNvPr>
          <p:cNvSpPr txBox="1"/>
          <p:nvPr/>
        </p:nvSpPr>
        <p:spPr>
          <a:xfrm>
            <a:off x="1633132" y="978966"/>
            <a:ext cx="2735685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Segoe UI"/>
              </a:rPr>
              <a:t>Business Goals </a:t>
            </a:r>
            <a:endParaRPr lang="en-US" sz="240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Segoe UI" panose="020B0502040204020203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D9821CA-B2E0-33A1-C08E-7240C5D41D20}"/>
              </a:ext>
            </a:extLst>
          </p:cNvPr>
          <p:cNvGrpSpPr/>
          <p:nvPr/>
        </p:nvGrpSpPr>
        <p:grpSpPr>
          <a:xfrm>
            <a:off x="937744" y="1741657"/>
            <a:ext cx="143274" cy="3984240"/>
            <a:chOff x="3162314" y="1563919"/>
            <a:chExt cx="143274" cy="3984240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C0B5880-CC99-7815-3F42-7145B86A2953}"/>
                </a:ext>
              </a:extLst>
            </p:cNvPr>
            <p:cNvSpPr/>
            <p:nvPr/>
          </p:nvSpPr>
          <p:spPr>
            <a:xfrm>
              <a:off x="3162314" y="1563919"/>
              <a:ext cx="143274" cy="143274"/>
            </a:xfrm>
            <a:prstGeom prst="ellipse">
              <a:avLst/>
            </a:prstGeom>
            <a:solidFill>
              <a:srgbClr val="E84C86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0EC5B63-B6D4-CE4E-BB04-1ED123A239FC}"/>
                </a:ext>
              </a:extLst>
            </p:cNvPr>
            <p:cNvSpPr/>
            <p:nvPr/>
          </p:nvSpPr>
          <p:spPr>
            <a:xfrm>
              <a:off x="3162314" y="2616351"/>
              <a:ext cx="143274" cy="143274"/>
            </a:xfrm>
            <a:prstGeom prst="ellipse">
              <a:avLst/>
            </a:prstGeom>
            <a:solidFill>
              <a:srgbClr val="E84C86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FD69F89-3BE9-8FDF-E063-A5ADC3538DC1}"/>
                </a:ext>
              </a:extLst>
            </p:cNvPr>
            <p:cNvSpPr/>
            <p:nvPr/>
          </p:nvSpPr>
          <p:spPr>
            <a:xfrm>
              <a:off x="3162314" y="3580089"/>
              <a:ext cx="143274" cy="143274"/>
            </a:xfrm>
            <a:prstGeom prst="ellipse">
              <a:avLst/>
            </a:prstGeom>
            <a:solidFill>
              <a:srgbClr val="E84C86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0D395F4-762B-C978-A754-64BB7BFF46D4}"/>
                </a:ext>
              </a:extLst>
            </p:cNvPr>
            <p:cNvSpPr/>
            <p:nvPr/>
          </p:nvSpPr>
          <p:spPr>
            <a:xfrm>
              <a:off x="3162314" y="4658178"/>
              <a:ext cx="143274" cy="143274"/>
            </a:xfrm>
            <a:prstGeom prst="ellipse">
              <a:avLst/>
            </a:prstGeom>
            <a:solidFill>
              <a:srgbClr val="E84C86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65D9C9A-80EE-BD06-FEFB-2DE71FD32F8E}"/>
                </a:ext>
              </a:extLst>
            </p:cNvPr>
            <p:cNvSpPr/>
            <p:nvPr/>
          </p:nvSpPr>
          <p:spPr>
            <a:xfrm>
              <a:off x="3162314" y="5404885"/>
              <a:ext cx="143274" cy="143274"/>
            </a:xfrm>
            <a:prstGeom prst="ellipse">
              <a:avLst/>
            </a:prstGeom>
            <a:solidFill>
              <a:srgbClr val="E84C86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6E3E196-8D2C-64B3-A152-164409DF3356}"/>
              </a:ext>
            </a:extLst>
          </p:cNvPr>
          <p:cNvGrpSpPr/>
          <p:nvPr/>
        </p:nvGrpSpPr>
        <p:grpSpPr>
          <a:xfrm flipV="1">
            <a:off x="7406078" y="3914574"/>
            <a:ext cx="144000" cy="1151683"/>
            <a:chOff x="7200202" y="4308219"/>
            <a:chExt cx="127355" cy="1136555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0804975-DF03-E747-ABC1-BBEAA9714A86}"/>
                </a:ext>
              </a:extLst>
            </p:cNvPr>
            <p:cNvSpPr/>
            <p:nvPr/>
          </p:nvSpPr>
          <p:spPr>
            <a:xfrm>
              <a:off x="7200202" y="4308219"/>
              <a:ext cx="127355" cy="143274"/>
            </a:xfrm>
            <a:prstGeom prst="ellipse">
              <a:avLst/>
            </a:prstGeom>
            <a:solidFill>
              <a:srgbClr val="1B4F9B"/>
            </a:soli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D238CB64-1D31-CF73-DFEF-95D6ED710765}"/>
                </a:ext>
              </a:extLst>
            </p:cNvPr>
            <p:cNvSpPr/>
            <p:nvPr/>
          </p:nvSpPr>
          <p:spPr>
            <a:xfrm>
              <a:off x="7200202" y="5301500"/>
              <a:ext cx="127355" cy="143274"/>
            </a:xfrm>
            <a:prstGeom prst="ellipse">
              <a:avLst/>
            </a:prstGeom>
            <a:solidFill>
              <a:srgbClr val="1B4F9B"/>
            </a:solidFill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D6824D9-E3FE-A208-F473-A1E1FA332CDE}"/>
              </a:ext>
            </a:extLst>
          </p:cNvPr>
          <p:cNvGrpSpPr/>
          <p:nvPr/>
        </p:nvGrpSpPr>
        <p:grpSpPr>
          <a:xfrm>
            <a:off x="273249" y="-11875"/>
            <a:ext cx="11918751" cy="498435"/>
            <a:chOff x="273249" y="-11875"/>
            <a:chExt cx="11918751" cy="498435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96A35BA-1B49-E019-B405-0D06344D6DDD}"/>
                </a:ext>
              </a:extLst>
            </p:cNvPr>
            <p:cNvSpPr/>
            <p:nvPr/>
          </p:nvSpPr>
          <p:spPr>
            <a:xfrm>
              <a:off x="1876301" y="-7823"/>
              <a:ext cx="6455063" cy="494383"/>
            </a:xfrm>
            <a:prstGeom prst="rect">
              <a:avLst/>
            </a:prstGeom>
            <a:solidFill>
              <a:srgbClr val="0185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56139DDB-5F72-98F9-88E5-B69CC3DEA9FC}"/>
                </a:ext>
              </a:extLst>
            </p:cNvPr>
            <p:cNvSpPr/>
            <p:nvPr/>
          </p:nvSpPr>
          <p:spPr>
            <a:xfrm>
              <a:off x="8331364" y="-7823"/>
              <a:ext cx="1984335" cy="494383"/>
            </a:xfrm>
            <a:prstGeom prst="rect">
              <a:avLst/>
            </a:prstGeom>
            <a:solidFill>
              <a:srgbClr val="FDBC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DCA825B-ACEB-7588-53C4-2123560B9F73}"/>
                </a:ext>
              </a:extLst>
            </p:cNvPr>
            <p:cNvSpPr/>
            <p:nvPr/>
          </p:nvSpPr>
          <p:spPr>
            <a:xfrm>
              <a:off x="10315699" y="-11875"/>
              <a:ext cx="1876301" cy="494383"/>
            </a:xfrm>
            <a:prstGeom prst="rect">
              <a:avLst/>
            </a:prstGeom>
            <a:solidFill>
              <a:srgbClr val="E84C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1" name="Picture 2" descr="Best Cancer Hospital in Jaipur | HCG Cancer Centre Jaipur, Rajasthan">
              <a:extLst>
                <a:ext uri="{FF2B5EF4-FFF2-40B4-BE49-F238E27FC236}">
                  <a16:creationId xmlns:a16="http://schemas.microsoft.com/office/drawing/2014/main" id="{A85B36A8-8322-EEF0-C517-06C67B0DB5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249" y="71754"/>
              <a:ext cx="1499484" cy="380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2" name="Title 1">
            <a:extLst>
              <a:ext uri="{FF2B5EF4-FFF2-40B4-BE49-F238E27FC236}">
                <a16:creationId xmlns:a16="http://schemas.microsoft.com/office/drawing/2014/main" id="{9E7AFC20-B9FC-BFFA-2F21-D844C107F321}"/>
              </a:ext>
            </a:extLst>
          </p:cNvPr>
          <p:cNvSpPr txBox="1">
            <a:spLocks/>
          </p:cNvSpPr>
          <p:nvPr/>
        </p:nvSpPr>
        <p:spPr>
          <a:xfrm>
            <a:off x="1946352" y="39655"/>
            <a:ext cx="4152548" cy="3807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base">
              <a:spcAft>
                <a:spcPct val="0"/>
              </a:spcAft>
              <a:defRPr/>
            </a:pPr>
            <a:r>
              <a:rPr lang="en-US" sz="2000" b="1">
                <a:solidFill>
                  <a:schemeClr val="bg1"/>
                </a:solidFill>
                <a:latin typeface="Calibri"/>
                <a:cs typeface="Calibri"/>
              </a:rPr>
              <a:t>Our Primary Goals . . . 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8A69742-9D4E-3AD7-CC1A-273F6242BA78}"/>
              </a:ext>
            </a:extLst>
          </p:cNvPr>
          <p:cNvSpPr/>
          <p:nvPr/>
        </p:nvSpPr>
        <p:spPr>
          <a:xfrm>
            <a:off x="622269" y="749424"/>
            <a:ext cx="918735" cy="918735"/>
          </a:xfrm>
          <a:prstGeom prst="ellipse">
            <a:avLst/>
          </a:prstGeom>
          <a:solidFill>
            <a:srgbClr val="E84C86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EEAA71C-7C0B-639A-4AD1-D46142E9F04C}"/>
              </a:ext>
            </a:extLst>
          </p:cNvPr>
          <p:cNvSpPr/>
          <p:nvPr/>
        </p:nvSpPr>
        <p:spPr>
          <a:xfrm>
            <a:off x="6651953" y="794054"/>
            <a:ext cx="889980" cy="889980"/>
          </a:xfrm>
          <a:prstGeom prst="ellipse">
            <a:avLst/>
          </a:prstGeom>
          <a:solidFill>
            <a:schemeClr val="accent5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70B10D1-BA80-F14C-8CD1-5C0A47B49F14}"/>
              </a:ext>
            </a:extLst>
          </p:cNvPr>
          <p:cNvCxnSpPr>
            <a:cxnSpLocks/>
          </p:cNvCxnSpPr>
          <p:nvPr/>
        </p:nvCxnSpPr>
        <p:spPr>
          <a:xfrm>
            <a:off x="6282131" y="983012"/>
            <a:ext cx="9526" cy="5003041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6" descr="Icon&#10;&#10;Description automatically generated">
            <a:extLst>
              <a:ext uri="{FF2B5EF4-FFF2-40B4-BE49-F238E27FC236}">
                <a16:creationId xmlns:a16="http://schemas.microsoft.com/office/drawing/2014/main" id="{5B7C063E-7B99-62B0-C303-A409F2E907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845" y="874253"/>
            <a:ext cx="680345" cy="680345"/>
          </a:xfrm>
          <a:prstGeom prst="rect">
            <a:avLst/>
          </a:prstGeom>
        </p:spPr>
      </p:pic>
      <p:pic>
        <p:nvPicPr>
          <p:cNvPr id="7" name="Picture 7" descr="Text, icon&#10;&#10;Description automatically generated">
            <a:extLst>
              <a:ext uri="{FF2B5EF4-FFF2-40B4-BE49-F238E27FC236}">
                <a16:creationId xmlns:a16="http://schemas.microsoft.com/office/drawing/2014/main" id="{83D319B5-0BF0-18F9-9268-55A500196E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3198" y="754587"/>
            <a:ext cx="976244" cy="968913"/>
          </a:xfrm>
          <a:prstGeom prst="rect">
            <a:avLst/>
          </a:prstGeom>
        </p:spPr>
      </p:pic>
      <p:sp>
        <p:nvSpPr>
          <p:cNvPr id="31" name="Oval 30">
            <a:extLst>
              <a:ext uri="{FF2B5EF4-FFF2-40B4-BE49-F238E27FC236}">
                <a16:creationId xmlns:a16="http://schemas.microsoft.com/office/drawing/2014/main" id="{295EA1B9-A2E0-4EB3-BB2E-C583639DAE66}"/>
              </a:ext>
            </a:extLst>
          </p:cNvPr>
          <p:cNvSpPr/>
          <p:nvPr/>
        </p:nvSpPr>
        <p:spPr>
          <a:xfrm flipV="1">
            <a:off x="7397933" y="5548747"/>
            <a:ext cx="144000" cy="145181"/>
          </a:xfrm>
          <a:prstGeom prst="ellipse">
            <a:avLst/>
          </a:prstGeom>
          <a:solidFill>
            <a:srgbClr val="1B4F9B"/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827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9">
            <a:extLst>
              <a:ext uri="{FF2B5EF4-FFF2-40B4-BE49-F238E27FC236}">
                <a16:creationId xmlns:a16="http://schemas.microsoft.com/office/drawing/2014/main" id="{03220474-918E-63C8-56F4-B593E04384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3395"/>
            <a:ext cx="12192000" cy="328041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F5E432A8-8479-B339-41BD-C3177C58CFD7}"/>
              </a:ext>
            </a:extLst>
          </p:cNvPr>
          <p:cNvSpPr/>
          <p:nvPr/>
        </p:nvSpPr>
        <p:spPr>
          <a:xfrm>
            <a:off x="-9777" y="3210059"/>
            <a:ext cx="12201525" cy="36480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884294-3222-433F-C964-1F30043045DA}"/>
              </a:ext>
            </a:extLst>
          </p:cNvPr>
          <p:cNvSpPr/>
          <p:nvPr/>
        </p:nvSpPr>
        <p:spPr>
          <a:xfrm>
            <a:off x="0" y="485775"/>
            <a:ext cx="12201525" cy="2724150"/>
          </a:xfrm>
          <a:prstGeom prst="rect">
            <a:avLst/>
          </a:prstGeom>
          <a:solidFill>
            <a:srgbClr val="2F559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972CD15-47FC-3BC1-71CA-275BA7786A6D}"/>
              </a:ext>
            </a:extLst>
          </p:cNvPr>
          <p:cNvGrpSpPr/>
          <p:nvPr/>
        </p:nvGrpSpPr>
        <p:grpSpPr>
          <a:xfrm>
            <a:off x="1889001" y="-9958"/>
            <a:ext cx="10315699" cy="498435"/>
            <a:chOff x="1876301" y="688476"/>
            <a:chExt cx="10315699" cy="49843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1C2F811-8883-A33E-3889-44D34F5F56D8}"/>
                </a:ext>
              </a:extLst>
            </p:cNvPr>
            <p:cNvSpPr/>
            <p:nvPr/>
          </p:nvSpPr>
          <p:spPr>
            <a:xfrm>
              <a:off x="1876301" y="692528"/>
              <a:ext cx="6455063" cy="494383"/>
            </a:xfrm>
            <a:prstGeom prst="rect">
              <a:avLst/>
            </a:prstGeom>
            <a:solidFill>
              <a:srgbClr val="0185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C17DA4-10D5-E207-33E7-63A22DAB217A}"/>
                </a:ext>
              </a:extLst>
            </p:cNvPr>
            <p:cNvSpPr/>
            <p:nvPr/>
          </p:nvSpPr>
          <p:spPr>
            <a:xfrm>
              <a:off x="8331364" y="692528"/>
              <a:ext cx="1984335" cy="494383"/>
            </a:xfrm>
            <a:prstGeom prst="rect">
              <a:avLst/>
            </a:prstGeom>
            <a:solidFill>
              <a:srgbClr val="FDBC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855612B-35B3-91CC-CB2C-DB56B46D7FE8}"/>
                </a:ext>
              </a:extLst>
            </p:cNvPr>
            <p:cNvSpPr/>
            <p:nvPr/>
          </p:nvSpPr>
          <p:spPr>
            <a:xfrm>
              <a:off x="10315699" y="688476"/>
              <a:ext cx="1876301" cy="494383"/>
            </a:xfrm>
            <a:prstGeom prst="rect">
              <a:avLst/>
            </a:prstGeom>
            <a:solidFill>
              <a:srgbClr val="E84C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6" name="Rectangle 85">
            <a:extLst>
              <a:ext uri="{FF2B5EF4-FFF2-40B4-BE49-F238E27FC236}">
                <a16:creationId xmlns:a16="http://schemas.microsoft.com/office/drawing/2014/main" id="{BD8A59EE-739A-BAC0-DB3E-3E0ADF2F68A3}"/>
              </a:ext>
            </a:extLst>
          </p:cNvPr>
          <p:cNvSpPr/>
          <p:nvPr/>
        </p:nvSpPr>
        <p:spPr>
          <a:xfrm>
            <a:off x="0" y="6481327"/>
            <a:ext cx="12192000" cy="37667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CEF993-5FFB-5735-4663-8540335D9E23}"/>
              </a:ext>
            </a:extLst>
          </p:cNvPr>
          <p:cNvSpPr txBox="1"/>
          <p:nvPr/>
        </p:nvSpPr>
        <p:spPr bwMode="gray">
          <a:xfrm>
            <a:off x="1652714" y="642815"/>
            <a:ext cx="8704983" cy="492289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 eaLnBrk="0" hangingPunct="0">
              <a:defRPr/>
            </a:pPr>
            <a:r>
              <a:rPr lang="en-US" sz="2000" spc="300">
                <a:solidFill>
                  <a:srgbClr val="FFFFFF"/>
                </a:solidFill>
                <a:latin typeface="Calibri"/>
                <a:cs typeface="Segoe UI Light"/>
              </a:rPr>
              <a:t>KEY DIGITAL TRANSFORMATION</a:t>
            </a:r>
          </a:p>
          <a:p>
            <a:pPr algn="ctr" eaLnBrk="0" hangingPunct="0">
              <a:defRPr/>
            </a:pPr>
            <a:r>
              <a:rPr lang="en-US" sz="2000" spc="300">
                <a:solidFill>
                  <a:srgbClr val="FFFFFF"/>
                </a:solidFill>
                <a:latin typeface="Calibri"/>
                <a:cs typeface="Segoe UI Light"/>
              </a:rPr>
              <a:t>IMPERATIVES FOR HCG 2.0</a:t>
            </a:r>
            <a:endParaRPr lang="en-US" sz="2000" spc="300">
              <a:solidFill>
                <a:srgbClr val="FFFFFF"/>
              </a:solidFill>
              <a:highlight>
                <a:srgbClr val="FFFF00"/>
              </a:highlight>
              <a:latin typeface="Calibri"/>
              <a:cs typeface="Segoe UI Light"/>
            </a:endParaRPr>
          </a:p>
        </p:txBody>
      </p:sp>
      <p:sp>
        <p:nvSpPr>
          <p:cNvPr id="13" name="Round Diagonal Corner Rectangle 32">
            <a:extLst>
              <a:ext uri="{FF2B5EF4-FFF2-40B4-BE49-F238E27FC236}">
                <a16:creationId xmlns:a16="http://schemas.microsoft.com/office/drawing/2014/main" id="{FC1BBAE0-131F-6A40-5CAF-8EEFF892D374}"/>
              </a:ext>
            </a:extLst>
          </p:cNvPr>
          <p:cNvSpPr/>
          <p:nvPr/>
        </p:nvSpPr>
        <p:spPr bwMode="gray">
          <a:xfrm>
            <a:off x="1332242" y="2196128"/>
            <a:ext cx="1553229" cy="52129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>
              <a:lnSpc>
                <a:spcPct val="110000"/>
              </a:lnSpc>
              <a:buClr>
                <a:schemeClr val="accent4"/>
              </a:buClr>
            </a:pPr>
            <a:r>
              <a:rPr lang="en-US" altLang="zh-CN" sz="1050" b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Increasing reach and awareness</a:t>
            </a:r>
          </a:p>
        </p:txBody>
      </p:sp>
      <p:sp>
        <p:nvSpPr>
          <p:cNvPr id="14" name="Round Diagonal Corner Rectangle 32">
            <a:extLst>
              <a:ext uri="{FF2B5EF4-FFF2-40B4-BE49-F238E27FC236}">
                <a16:creationId xmlns:a16="http://schemas.microsoft.com/office/drawing/2014/main" id="{4E2C8798-D83C-CB1F-E0B2-ECC8CCF04994}"/>
              </a:ext>
            </a:extLst>
          </p:cNvPr>
          <p:cNvSpPr/>
          <p:nvPr/>
        </p:nvSpPr>
        <p:spPr bwMode="gray">
          <a:xfrm>
            <a:off x="2850459" y="2227367"/>
            <a:ext cx="1629815" cy="52129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>
              <a:lnSpc>
                <a:spcPct val="110000"/>
              </a:lnSpc>
              <a:buClr>
                <a:schemeClr val="accent4"/>
              </a:buClr>
            </a:pPr>
            <a:r>
              <a:rPr lang="en-US" altLang="zh-CN" sz="1050" b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Omnichannel patient engagement</a:t>
            </a:r>
          </a:p>
        </p:txBody>
      </p:sp>
      <p:sp>
        <p:nvSpPr>
          <p:cNvPr id="15" name="Round Diagonal Corner Rectangle 32">
            <a:extLst>
              <a:ext uri="{FF2B5EF4-FFF2-40B4-BE49-F238E27FC236}">
                <a16:creationId xmlns:a16="http://schemas.microsoft.com/office/drawing/2014/main" id="{39EF6158-AB8B-A52A-27D4-BF6C0A171654}"/>
              </a:ext>
            </a:extLst>
          </p:cNvPr>
          <p:cNvSpPr/>
          <p:nvPr/>
        </p:nvSpPr>
        <p:spPr bwMode="gray">
          <a:xfrm>
            <a:off x="4457160" y="2227367"/>
            <a:ext cx="1587625" cy="52129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>
              <a:lnSpc>
                <a:spcPct val="110000"/>
              </a:lnSpc>
              <a:buClr>
                <a:schemeClr val="accent4"/>
              </a:buClr>
            </a:pPr>
            <a:r>
              <a:rPr lang="en-US" altLang="zh-CN" sz="1050" b="1">
                <a:solidFill>
                  <a:srgbClr val="FFFFFF"/>
                </a:solidFill>
                <a:latin typeface="Calibri" panose="020F0502020204030204" pitchFamily="34" charset="0"/>
                <a:ea typeface="等线"/>
                <a:cs typeface="Calibri" panose="020F0502020204030204" pitchFamily="34" charset="0"/>
              </a:rPr>
              <a:t>Ecosystem of digital healthcare</a:t>
            </a:r>
            <a:endParaRPr lang="en-US" altLang="zh-CN" sz="1050" b="1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ound Diagonal Corner Rectangle 32">
            <a:extLst>
              <a:ext uri="{FF2B5EF4-FFF2-40B4-BE49-F238E27FC236}">
                <a16:creationId xmlns:a16="http://schemas.microsoft.com/office/drawing/2014/main" id="{1D45CA70-6AF0-ECC8-80D1-124F4151EC55}"/>
              </a:ext>
            </a:extLst>
          </p:cNvPr>
          <p:cNvSpPr/>
          <p:nvPr/>
        </p:nvSpPr>
        <p:spPr bwMode="gray">
          <a:xfrm>
            <a:off x="5998568" y="2227367"/>
            <a:ext cx="1629813" cy="52129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>
              <a:lnSpc>
                <a:spcPct val="110000"/>
              </a:lnSpc>
              <a:buClr>
                <a:schemeClr val="accent4"/>
              </a:buClr>
            </a:pPr>
            <a:r>
              <a:rPr lang="en-US" altLang="zh-CN" sz="1050" b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Integrated patient-lifecycle management</a:t>
            </a:r>
          </a:p>
        </p:txBody>
      </p:sp>
      <p:sp>
        <p:nvSpPr>
          <p:cNvPr id="17" name="Round Diagonal Corner Rectangle 32">
            <a:extLst>
              <a:ext uri="{FF2B5EF4-FFF2-40B4-BE49-F238E27FC236}">
                <a16:creationId xmlns:a16="http://schemas.microsoft.com/office/drawing/2014/main" id="{AA2E1ACA-8069-1518-179B-62B0817C8CA5}"/>
              </a:ext>
            </a:extLst>
          </p:cNvPr>
          <p:cNvSpPr/>
          <p:nvPr/>
        </p:nvSpPr>
        <p:spPr bwMode="gray">
          <a:xfrm>
            <a:off x="7586186" y="2227367"/>
            <a:ext cx="1560483" cy="52129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>
              <a:lnSpc>
                <a:spcPct val="110000"/>
              </a:lnSpc>
              <a:buClr>
                <a:schemeClr val="accent4"/>
              </a:buClr>
            </a:pPr>
            <a:r>
              <a:rPr lang="en-US" altLang="zh-CN" sz="1050" b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Improving patient convenience </a:t>
            </a:r>
          </a:p>
        </p:txBody>
      </p:sp>
      <p:sp>
        <p:nvSpPr>
          <p:cNvPr id="18" name="Round Diagonal Corner Rectangle 32">
            <a:extLst>
              <a:ext uri="{FF2B5EF4-FFF2-40B4-BE49-F238E27FC236}">
                <a16:creationId xmlns:a16="http://schemas.microsoft.com/office/drawing/2014/main" id="{2A659B27-62BA-AE3E-910D-3DAFB96C6208}"/>
              </a:ext>
            </a:extLst>
          </p:cNvPr>
          <p:cNvSpPr/>
          <p:nvPr/>
        </p:nvSpPr>
        <p:spPr bwMode="gray">
          <a:xfrm>
            <a:off x="9101074" y="2227367"/>
            <a:ext cx="1691373" cy="52129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/>
          <a:lstStyle/>
          <a:p>
            <a:pPr algn="ctr">
              <a:lnSpc>
                <a:spcPct val="110000"/>
              </a:lnSpc>
              <a:buClr>
                <a:schemeClr val="accent4"/>
              </a:buClr>
            </a:pPr>
            <a:r>
              <a:rPr lang="en-US" altLang="zh-CN" sz="1050" b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Digitalized post discharge engagement</a:t>
            </a:r>
          </a:p>
        </p:txBody>
      </p:sp>
      <p:sp>
        <p:nvSpPr>
          <p:cNvPr id="25" name="AutoShape 4" descr="Related image">
            <a:extLst>
              <a:ext uri="{FF2B5EF4-FFF2-40B4-BE49-F238E27FC236}">
                <a16:creationId xmlns:a16="http://schemas.microsoft.com/office/drawing/2014/main" id="{7C8D43D2-EABB-5FD4-DE4E-A62D45A6F5B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532473" y="2578779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AutoShape 6" descr="Related image">
            <a:extLst>
              <a:ext uri="{FF2B5EF4-FFF2-40B4-BE49-F238E27FC236}">
                <a16:creationId xmlns:a16="http://schemas.microsoft.com/office/drawing/2014/main" id="{051502BD-DF0F-98F2-9683-3B840BBEC12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684873" y="2731179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8BDF674-D183-B799-81B0-1F76A5C80DB7}"/>
              </a:ext>
            </a:extLst>
          </p:cNvPr>
          <p:cNvSpPr txBox="1"/>
          <p:nvPr/>
        </p:nvSpPr>
        <p:spPr bwMode="gray">
          <a:xfrm>
            <a:off x="1299483" y="5105123"/>
            <a:ext cx="2035745" cy="1077859"/>
          </a:xfrm>
          <a:prstGeom prst="rect">
            <a:avLst/>
          </a:prstGeom>
          <a:noFill/>
          <a:ln w="6350">
            <a:noFill/>
            <a:prstDash val="sysDash"/>
          </a:ln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</a:pPr>
            <a:r>
              <a:rPr lang="en-US" sz="1400" b="1" dirty="0">
                <a:solidFill>
                  <a:srgbClr val="C61E5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Patient Application</a:t>
            </a:r>
          </a:p>
          <a:p>
            <a:pPr>
              <a:lnSpc>
                <a:spcPct val="110000"/>
              </a:lnSpc>
              <a:spcAft>
                <a:spcPts val="300"/>
              </a:spcAft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Self service tool for appointments, consultations, medicines and patient engagement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35D7767-282B-0D1E-2635-C422465081C4}"/>
              </a:ext>
            </a:extLst>
          </p:cNvPr>
          <p:cNvSpPr txBox="1"/>
          <p:nvPr/>
        </p:nvSpPr>
        <p:spPr bwMode="gray">
          <a:xfrm>
            <a:off x="1299483" y="3685274"/>
            <a:ext cx="2278635" cy="881716"/>
          </a:xfrm>
          <a:prstGeom prst="rect">
            <a:avLst/>
          </a:prstGeom>
          <a:noFill/>
          <a:ln w="6350">
            <a:noFill/>
            <a:prstDash val="sysDash"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</a:pPr>
            <a:r>
              <a:rPr lang="en-US" sz="1400" b="1">
                <a:solidFill>
                  <a:srgbClr val="0085C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Cloud Telephony</a:t>
            </a:r>
          </a:p>
          <a:p>
            <a:pPr>
              <a:lnSpc>
                <a:spcPct val="110000"/>
              </a:lnSpc>
              <a:spcBef>
                <a:spcPts val="100"/>
              </a:spcBef>
              <a:spcAft>
                <a:spcPts val="300"/>
              </a:spcAft>
              <a:buClr>
                <a:schemeClr val="tx2"/>
              </a:buClr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Seamless tracking of offline leads; auto-dialer for lower TAT; controls for handling missed calls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D4E47FF-86FF-2579-9238-D52BCF1AE98E}"/>
              </a:ext>
            </a:extLst>
          </p:cNvPr>
          <p:cNvSpPr txBox="1"/>
          <p:nvPr/>
        </p:nvSpPr>
        <p:spPr bwMode="gray">
          <a:xfrm>
            <a:off x="3994253" y="5593723"/>
            <a:ext cx="3550888" cy="678584"/>
          </a:xfrm>
          <a:prstGeom prst="rect">
            <a:avLst/>
          </a:prstGeom>
          <a:noFill/>
          <a:ln w="6350">
            <a:noFill/>
            <a:prstDash val="sysDash"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spcAft>
                <a:spcPts val="300"/>
              </a:spcAft>
            </a:pPr>
            <a:r>
              <a:rPr lang="en-US" sz="1400" b="1">
                <a:solidFill>
                  <a:srgbClr val="FBBA1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CRM</a:t>
            </a:r>
          </a:p>
          <a:p>
            <a:pPr algn="ctr">
              <a:lnSpc>
                <a:spcPct val="110000"/>
              </a:lnSpc>
              <a:spcBef>
                <a:spcPts val="100"/>
              </a:spcBef>
              <a:spcAft>
                <a:spcPts val="300"/>
              </a:spcAft>
              <a:buClr>
                <a:schemeClr val="tx2"/>
              </a:buClr>
            </a:pPr>
            <a:r>
              <a:rPr lang="en-IN" sz="1200">
                <a:latin typeface="Calibri" panose="020F0502020204030204" pitchFamily="34" charset="0"/>
                <a:cs typeface="Calibri" panose="020F0502020204030204" pitchFamily="34" charset="0"/>
              </a:rPr>
              <a:t>360° patient view; omni-channel interface;</a:t>
            </a:r>
            <a:br>
              <a:rPr lang="en-IN" sz="120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IN" sz="1200">
                <a:latin typeface="Calibri" panose="020F0502020204030204" pitchFamily="34" charset="0"/>
                <a:cs typeface="Calibri" panose="020F0502020204030204" pitchFamily="34" charset="0"/>
              </a:rPr>
              <a:t>real time lead visibility; better lead management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F325568-544B-77DF-BB20-BDB8E0F89416}"/>
              </a:ext>
            </a:extLst>
          </p:cNvPr>
          <p:cNvSpPr txBox="1"/>
          <p:nvPr/>
        </p:nvSpPr>
        <p:spPr bwMode="gray">
          <a:xfrm>
            <a:off x="8694133" y="3685274"/>
            <a:ext cx="2039112" cy="887551"/>
          </a:xfrm>
          <a:prstGeom prst="rect">
            <a:avLst/>
          </a:prstGeom>
          <a:noFill/>
          <a:ln w="6350">
            <a:noFill/>
            <a:prstDash val="sysDash"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</a:pPr>
            <a:r>
              <a:rPr lang="en-US" sz="1400" b="1">
                <a:solidFill>
                  <a:srgbClr val="E94D8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Doctor Platform</a:t>
            </a:r>
          </a:p>
          <a:p>
            <a:pPr>
              <a:lnSpc>
                <a:spcPct val="110000"/>
              </a:lnSpc>
              <a:spcBef>
                <a:spcPts val="100"/>
              </a:spcBef>
              <a:spcAft>
                <a:spcPts val="300"/>
              </a:spcAft>
              <a:buClr>
                <a:schemeClr val="tx2"/>
              </a:buClr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Doctor platform; access to medical history; captures chief complaints, diagnosis etc.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EFE8133-A56C-2069-B25B-CD2D245DD28A}"/>
              </a:ext>
            </a:extLst>
          </p:cNvPr>
          <p:cNvSpPr txBox="1"/>
          <p:nvPr/>
        </p:nvSpPr>
        <p:spPr bwMode="gray">
          <a:xfrm>
            <a:off x="8694133" y="5105123"/>
            <a:ext cx="2039112" cy="874727"/>
          </a:xfrm>
          <a:prstGeom prst="rect">
            <a:avLst/>
          </a:prstGeom>
          <a:noFill/>
          <a:ln w="6350">
            <a:noFill/>
            <a:prstDash val="sysDash"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Aft>
                <a:spcPts val="300"/>
              </a:spcAft>
            </a:pPr>
            <a:r>
              <a:rPr lang="en-US" sz="1400" b="1">
                <a:solidFill>
                  <a:srgbClr val="045F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Business Intelligence</a:t>
            </a:r>
          </a:p>
          <a:p>
            <a:pPr>
              <a:lnSpc>
                <a:spcPct val="110000"/>
              </a:lnSpc>
              <a:spcAft>
                <a:spcPts val="300"/>
              </a:spcAft>
            </a:pPr>
            <a:r>
              <a:rPr lang="en-US" sz="1200">
                <a:latin typeface="Calibri" panose="020F0502020204030204" pitchFamily="34" charset="0"/>
                <a:cs typeface="Calibri" panose="020F0502020204030204" pitchFamily="34" charset="0"/>
              </a:rPr>
              <a:t>Unified single data repository; analytical models; real time insights into the business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F0A6F479-7E16-8512-11AF-E8AE47493BED}"/>
              </a:ext>
            </a:extLst>
          </p:cNvPr>
          <p:cNvGrpSpPr/>
          <p:nvPr/>
        </p:nvGrpSpPr>
        <p:grpSpPr>
          <a:xfrm>
            <a:off x="3961248" y="3771125"/>
            <a:ext cx="3590517" cy="1543462"/>
            <a:chOff x="3911714" y="3687045"/>
            <a:chExt cx="3590517" cy="1543462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E1CB9DDB-D342-7372-1FDB-3E8541EE6F9B}"/>
                </a:ext>
              </a:extLst>
            </p:cNvPr>
            <p:cNvSpPr/>
            <p:nvPr/>
          </p:nvSpPr>
          <p:spPr>
            <a:xfrm>
              <a:off x="4733769" y="3853009"/>
              <a:ext cx="553212" cy="553212"/>
            </a:xfrm>
            <a:prstGeom prst="roundRect">
              <a:avLst/>
            </a:prstGeom>
            <a:solidFill>
              <a:schemeClr val="bg1"/>
            </a:solidFill>
            <a:ln w="19050"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4A4FC0DD-99C4-FB76-1E91-488D16AAA52D}"/>
                </a:ext>
              </a:extLst>
            </p:cNvPr>
            <p:cNvSpPr/>
            <p:nvPr/>
          </p:nvSpPr>
          <p:spPr>
            <a:xfrm>
              <a:off x="4077678" y="4511331"/>
              <a:ext cx="553212" cy="553212"/>
            </a:xfrm>
            <a:prstGeom prst="roundRect">
              <a:avLst/>
            </a:prstGeom>
            <a:solidFill>
              <a:schemeClr val="bg1"/>
            </a:solidFill>
            <a:ln w="19050"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FDF2CB81-20D2-5947-C59A-99D316E9481E}"/>
                </a:ext>
              </a:extLst>
            </p:cNvPr>
            <p:cNvSpPr/>
            <p:nvPr/>
          </p:nvSpPr>
          <p:spPr>
            <a:xfrm>
              <a:off x="4567805" y="3687045"/>
              <a:ext cx="885139" cy="885139"/>
            </a:xfrm>
            <a:prstGeom prst="roundRect">
              <a:avLst/>
            </a:prstGeom>
            <a:noFill/>
            <a:ln w="38100">
              <a:solidFill>
                <a:srgbClr val="0085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B271DE2E-0AC0-9E12-355A-93D77B82A0DE}"/>
                </a:ext>
              </a:extLst>
            </p:cNvPr>
            <p:cNvSpPr/>
            <p:nvPr/>
          </p:nvSpPr>
          <p:spPr>
            <a:xfrm>
              <a:off x="3911714" y="4345368"/>
              <a:ext cx="885139" cy="885139"/>
            </a:xfrm>
            <a:prstGeom prst="roundRect">
              <a:avLst/>
            </a:prstGeom>
            <a:noFill/>
            <a:ln w="38100">
              <a:solidFill>
                <a:srgbClr val="C61E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BEEA4D0E-DD69-C41F-A2E0-7D5C33E4EBF2}"/>
                </a:ext>
              </a:extLst>
            </p:cNvPr>
            <p:cNvSpPr/>
            <p:nvPr/>
          </p:nvSpPr>
          <p:spPr>
            <a:xfrm>
              <a:off x="4689086" y="4517048"/>
              <a:ext cx="215537" cy="110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F957706A-D3D0-D088-5160-5E9AA9857B30}"/>
                </a:ext>
              </a:extLst>
            </p:cNvPr>
            <p:cNvSpPr/>
            <p:nvPr/>
          </p:nvSpPr>
          <p:spPr>
            <a:xfrm>
              <a:off x="6099648" y="3853009"/>
              <a:ext cx="553212" cy="553212"/>
            </a:xfrm>
            <a:prstGeom prst="roundRect">
              <a:avLst/>
            </a:prstGeom>
            <a:solidFill>
              <a:schemeClr val="bg1"/>
            </a:solidFill>
            <a:ln w="19050"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4E15692D-8400-46EF-69FF-58AA91ACC47A}"/>
                </a:ext>
              </a:extLst>
            </p:cNvPr>
            <p:cNvSpPr/>
            <p:nvPr/>
          </p:nvSpPr>
          <p:spPr>
            <a:xfrm>
              <a:off x="5443557" y="4511331"/>
              <a:ext cx="553212" cy="553212"/>
            </a:xfrm>
            <a:prstGeom prst="roundRect">
              <a:avLst/>
            </a:prstGeom>
            <a:solidFill>
              <a:schemeClr val="bg1"/>
            </a:solidFill>
            <a:ln w="19050"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505B930F-98AB-7648-DCED-54E8A01B2416}"/>
                </a:ext>
              </a:extLst>
            </p:cNvPr>
            <p:cNvSpPr/>
            <p:nvPr/>
          </p:nvSpPr>
          <p:spPr>
            <a:xfrm>
              <a:off x="5933685" y="3687045"/>
              <a:ext cx="885139" cy="885139"/>
            </a:xfrm>
            <a:prstGeom prst="roundRect">
              <a:avLst/>
            </a:prstGeom>
            <a:noFill/>
            <a:ln w="38100">
              <a:solidFill>
                <a:srgbClr val="E94D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E0CB7EF-8540-6AB5-F839-9558792498B5}"/>
                </a:ext>
              </a:extLst>
            </p:cNvPr>
            <p:cNvSpPr/>
            <p:nvPr/>
          </p:nvSpPr>
          <p:spPr>
            <a:xfrm>
              <a:off x="5825915" y="4299161"/>
              <a:ext cx="215537" cy="110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2BF2F0EA-330F-7346-10C5-DAB91FC15472}"/>
                </a:ext>
              </a:extLst>
            </p:cNvPr>
            <p:cNvSpPr/>
            <p:nvPr/>
          </p:nvSpPr>
          <p:spPr>
            <a:xfrm>
              <a:off x="5277594" y="4345368"/>
              <a:ext cx="885139" cy="885139"/>
            </a:xfrm>
            <a:prstGeom prst="roundRect">
              <a:avLst/>
            </a:prstGeom>
            <a:noFill/>
            <a:ln w="38100">
              <a:solidFill>
                <a:srgbClr val="FBBA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38E7B057-C085-6E92-7D1B-5A5D068252C1}"/>
                </a:ext>
              </a:extLst>
            </p:cNvPr>
            <p:cNvSpPr/>
            <p:nvPr/>
          </p:nvSpPr>
          <p:spPr>
            <a:xfrm>
              <a:off x="6054966" y="4517048"/>
              <a:ext cx="215537" cy="110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C5A2A137-2301-188F-5F53-7C2B138C1B6C}"/>
                </a:ext>
              </a:extLst>
            </p:cNvPr>
            <p:cNvSpPr/>
            <p:nvPr/>
          </p:nvSpPr>
          <p:spPr>
            <a:xfrm>
              <a:off x="5402269" y="4294976"/>
              <a:ext cx="215537" cy="110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F2B8E698-93D0-2A52-E0E4-78E47C17CCEE}"/>
                </a:ext>
              </a:extLst>
            </p:cNvPr>
            <p:cNvSpPr/>
            <p:nvPr/>
          </p:nvSpPr>
          <p:spPr>
            <a:xfrm>
              <a:off x="5118812" y="4520139"/>
              <a:ext cx="215537" cy="110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E9E60850-C420-2284-2DA3-7E43A1E0C3C4}"/>
                </a:ext>
              </a:extLst>
            </p:cNvPr>
            <p:cNvSpPr/>
            <p:nvPr/>
          </p:nvSpPr>
          <p:spPr>
            <a:xfrm>
              <a:off x="6783055" y="4511331"/>
              <a:ext cx="553212" cy="553212"/>
            </a:xfrm>
            <a:prstGeom prst="roundRect">
              <a:avLst/>
            </a:prstGeom>
            <a:solidFill>
              <a:schemeClr val="bg1"/>
            </a:solidFill>
            <a:ln w="19050">
              <a:noFill/>
              <a:prstDash val="sysDot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BA0358C-C222-3402-875E-4F607C126DA4}"/>
                </a:ext>
              </a:extLst>
            </p:cNvPr>
            <p:cNvSpPr/>
            <p:nvPr/>
          </p:nvSpPr>
          <p:spPr>
            <a:xfrm>
              <a:off x="7165413" y="4299161"/>
              <a:ext cx="215537" cy="110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32828B7E-B002-ABFC-FF6C-2329367EE186}"/>
                </a:ext>
              </a:extLst>
            </p:cNvPr>
            <p:cNvSpPr/>
            <p:nvPr/>
          </p:nvSpPr>
          <p:spPr>
            <a:xfrm>
              <a:off x="6617092" y="4345368"/>
              <a:ext cx="885139" cy="885139"/>
            </a:xfrm>
            <a:prstGeom prst="roundRect">
              <a:avLst/>
            </a:prstGeom>
            <a:noFill/>
            <a:ln w="38100">
              <a:solidFill>
                <a:srgbClr val="045F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BFDD1D1E-0488-D96B-A8F9-1CAE9965979A}"/>
                </a:ext>
              </a:extLst>
            </p:cNvPr>
            <p:cNvSpPr/>
            <p:nvPr/>
          </p:nvSpPr>
          <p:spPr>
            <a:xfrm>
              <a:off x="6741767" y="4294976"/>
              <a:ext cx="215537" cy="110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6293BA43-7395-42E9-6B52-96D077CB0C8B}"/>
                </a:ext>
              </a:extLst>
            </p:cNvPr>
            <p:cNvSpPr/>
            <p:nvPr/>
          </p:nvSpPr>
          <p:spPr>
            <a:xfrm>
              <a:off x="6458310" y="4520139"/>
              <a:ext cx="215537" cy="110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CB0A316-C5BC-1193-029D-2DAEB1A377E8}"/>
                </a:ext>
              </a:extLst>
            </p:cNvPr>
            <p:cNvSpPr/>
            <p:nvPr/>
          </p:nvSpPr>
          <p:spPr>
            <a:xfrm>
              <a:off x="6147654" y="3901014"/>
              <a:ext cx="457200" cy="4572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000" b="1">
                  <a:solidFill>
                    <a:srgbClr val="E94D85"/>
                  </a:solidFill>
                </a:rPr>
                <a:t>04</a:t>
              </a:r>
              <a:endParaRPr lang="en-IN" sz="2000" b="1">
                <a:solidFill>
                  <a:srgbClr val="E94D85"/>
                </a:solidFill>
              </a:endParaRP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73087054-52CC-3529-4F14-84B4BAA9E74A}"/>
                </a:ext>
              </a:extLst>
            </p:cNvPr>
            <p:cNvSpPr/>
            <p:nvPr/>
          </p:nvSpPr>
          <p:spPr>
            <a:xfrm>
              <a:off x="4125683" y="4559337"/>
              <a:ext cx="457200" cy="4572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000" b="1">
                  <a:solidFill>
                    <a:srgbClr val="C61E5A"/>
                  </a:solidFill>
                </a:rPr>
                <a:t>01</a:t>
              </a:r>
              <a:endParaRPr lang="en-IN" sz="2000" b="1">
                <a:solidFill>
                  <a:srgbClr val="C61E5A"/>
                </a:solidFill>
              </a:endParaRP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962BEB7-AEC4-14AA-4CCB-6091E8EB7287}"/>
                </a:ext>
              </a:extLst>
            </p:cNvPr>
            <p:cNvSpPr/>
            <p:nvPr/>
          </p:nvSpPr>
          <p:spPr>
            <a:xfrm>
              <a:off x="4781774" y="3901014"/>
              <a:ext cx="457200" cy="4572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000" b="1">
                  <a:solidFill>
                    <a:srgbClr val="0085CB"/>
                  </a:solidFill>
                </a:rPr>
                <a:t>02</a:t>
              </a:r>
              <a:endParaRPr lang="en-IN" sz="2000" b="1">
                <a:solidFill>
                  <a:srgbClr val="0085CB"/>
                </a:solidFill>
              </a:endParaRP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975B752D-262E-1BA1-3B91-D291DD47868B}"/>
                </a:ext>
              </a:extLst>
            </p:cNvPr>
            <p:cNvSpPr/>
            <p:nvPr/>
          </p:nvSpPr>
          <p:spPr>
            <a:xfrm>
              <a:off x="5491563" y="4559337"/>
              <a:ext cx="457200" cy="4572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000" b="1">
                  <a:solidFill>
                    <a:srgbClr val="FBBA18"/>
                  </a:solidFill>
                </a:rPr>
                <a:t>03</a:t>
              </a:r>
              <a:endParaRPr lang="en-IN" sz="2000" b="1">
                <a:solidFill>
                  <a:srgbClr val="FBBA18"/>
                </a:solidFill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F615F074-8AF6-2316-FCCA-E35B7B925D68}"/>
                </a:ext>
              </a:extLst>
            </p:cNvPr>
            <p:cNvSpPr/>
            <p:nvPr/>
          </p:nvSpPr>
          <p:spPr>
            <a:xfrm>
              <a:off x="6831061" y="4559337"/>
              <a:ext cx="457200" cy="4572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000" b="1">
                  <a:solidFill>
                    <a:srgbClr val="045F92"/>
                  </a:solidFill>
                </a:rPr>
                <a:t>05</a:t>
              </a:r>
              <a:endParaRPr lang="en-IN" sz="2000" b="1">
                <a:solidFill>
                  <a:srgbClr val="045F92"/>
                </a:solidFill>
              </a:endParaRPr>
            </a:p>
          </p:txBody>
        </p:sp>
      </p:grpSp>
      <p:sp>
        <p:nvSpPr>
          <p:cNvPr id="80" name="Rectangle 79">
            <a:extLst>
              <a:ext uri="{FF2B5EF4-FFF2-40B4-BE49-F238E27FC236}">
                <a16:creationId xmlns:a16="http://schemas.microsoft.com/office/drawing/2014/main" id="{04C16944-94A2-6259-2017-193497F0EE36}"/>
              </a:ext>
            </a:extLst>
          </p:cNvPr>
          <p:cNvSpPr/>
          <p:nvPr/>
        </p:nvSpPr>
        <p:spPr>
          <a:xfrm>
            <a:off x="1421993" y="6528360"/>
            <a:ext cx="9359584" cy="2923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en-IN" sz="1200" b="1" i="1">
                <a:solidFill>
                  <a:srgbClr val="000000"/>
                </a:solidFill>
              </a:rPr>
              <a:t># </a:t>
            </a:r>
            <a:r>
              <a:rPr lang="en-IN" sz="1200" i="1">
                <a:solidFill>
                  <a:srgbClr val="000000"/>
                </a:solidFill>
              </a:rPr>
              <a:t>According Bain 2021 Study – </a:t>
            </a:r>
            <a:r>
              <a:rPr lang="en-IN" sz="1200" i="1" u="sng">
                <a:solidFill>
                  <a:srgbClr val="000000"/>
                </a:solidFill>
              </a:rPr>
              <a:t>Equal Percentage of Patients </a:t>
            </a:r>
            <a:r>
              <a:rPr lang="en-IN" sz="1200" i="1">
                <a:solidFill>
                  <a:srgbClr val="000000"/>
                </a:solidFill>
              </a:rPr>
              <a:t>want</a:t>
            </a:r>
            <a:r>
              <a:rPr lang="en-US" sz="1200" b="0" i="1">
                <a:solidFill>
                  <a:srgbClr val="000000"/>
                </a:solidFill>
                <a:effectLst/>
                <a:latin typeface="inherit"/>
              </a:rPr>
              <a:t> Virtual vs Physical touch point for their healthcare needs</a:t>
            </a:r>
            <a:endParaRPr lang="en-US" sz="1200" b="0" i="1">
              <a:solidFill>
                <a:srgbClr val="000000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91CF8BF-B313-DCBD-E7CF-F28D1604EA3B}"/>
              </a:ext>
            </a:extLst>
          </p:cNvPr>
          <p:cNvSpPr/>
          <p:nvPr/>
        </p:nvSpPr>
        <p:spPr>
          <a:xfrm>
            <a:off x="1312430" y="3031489"/>
            <a:ext cx="9425816" cy="503912"/>
          </a:xfrm>
          <a:prstGeom prst="rect">
            <a:avLst/>
          </a:prstGeom>
          <a:solidFill>
            <a:srgbClr val="E84C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FDEE4EF-5E33-74E0-FEAD-F4BEF5C4CC3A}"/>
              </a:ext>
            </a:extLst>
          </p:cNvPr>
          <p:cNvSpPr txBox="1"/>
          <p:nvPr/>
        </p:nvSpPr>
        <p:spPr bwMode="gray">
          <a:xfrm>
            <a:off x="1693327" y="3052466"/>
            <a:ext cx="8704983" cy="44705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2000" spc="12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Transforming Patient Journey - Optimizing Engagement</a:t>
            </a:r>
            <a:endParaRPr lang="en-US" sz="2000" spc="120" baseline="300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7F5C6F34-BC23-E03E-965E-39EF97E7725D}"/>
              </a:ext>
            </a:extLst>
          </p:cNvPr>
          <p:cNvCxnSpPr>
            <a:cxnSpLocks/>
          </p:cNvCxnSpPr>
          <p:nvPr/>
        </p:nvCxnSpPr>
        <p:spPr>
          <a:xfrm>
            <a:off x="2798976" y="3842734"/>
            <a:ext cx="172047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1DAF83D9-6DDB-BE8E-8415-D122AB40B87C}"/>
              </a:ext>
            </a:extLst>
          </p:cNvPr>
          <p:cNvCxnSpPr>
            <a:cxnSpLocks/>
          </p:cNvCxnSpPr>
          <p:nvPr/>
        </p:nvCxnSpPr>
        <p:spPr>
          <a:xfrm>
            <a:off x="6985195" y="3842734"/>
            <a:ext cx="161226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6C17CC91-F985-D3EC-0D94-4F556E856B82}"/>
              </a:ext>
            </a:extLst>
          </p:cNvPr>
          <p:cNvCxnSpPr>
            <a:cxnSpLocks/>
          </p:cNvCxnSpPr>
          <p:nvPr/>
        </p:nvCxnSpPr>
        <p:spPr>
          <a:xfrm>
            <a:off x="2969287" y="5299452"/>
            <a:ext cx="87749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0BE81E45-13D6-074B-A418-703741F35D6B}"/>
              </a:ext>
            </a:extLst>
          </p:cNvPr>
          <p:cNvCxnSpPr>
            <a:cxnSpLocks/>
          </p:cNvCxnSpPr>
          <p:nvPr/>
        </p:nvCxnSpPr>
        <p:spPr>
          <a:xfrm>
            <a:off x="7651531" y="5299452"/>
            <a:ext cx="95785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3E247243-0A21-0EC0-1CC0-1EFA827912EC}"/>
              </a:ext>
            </a:extLst>
          </p:cNvPr>
          <p:cNvCxnSpPr>
            <a:cxnSpLocks/>
            <a:endCxn id="55" idx="0"/>
          </p:cNvCxnSpPr>
          <p:nvPr/>
        </p:nvCxnSpPr>
        <p:spPr>
          <a:xfrm>
            <a:off x="5769697" y="5403566"/>
            <a:ext cx="0" cy="190157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8" name="Picture 107" descr="Icon&#10;&#10;Description automatically generated">
            <a:extLst>
              <a:ext uri="{FF2B5EF4-FFF2-40B4-BE49-F238E27FC236}">
                <a16:creationId xmlns:a16="http://schemas.microsoft.com/office/drawing/2014/main" id="{9D8AD68C-F125-6506-C656-E7719EC545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325" y="1431542"/>
            <a:ext cx="553661" cy="719759"/>
          </a:xfrm>
          <a:prstGeom prst="rect">
            <a:avLst/>
          </a:prstGeom>
        </p:spPr>
      </p:pic>
      <p:pic>
        <p:nvPicPr>
          <p:cNvPr id="110" name="Picture 109" descr="A picture containing text, monitor, electronics, computer&#10;&#10;Description automatically generated">
            <a:extLst>
              <a:ext uri="{FF2B5EF4-FFF2-40B4-BE49-F238E27FC236}">
                <a16:creationId xmlns:a16="http://schemas.microsoft.com/office/drawing/2014/main" id="{3E3AFC15-1D40-B58A-F8A4-80E7C1A9B0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3125" y="1534164"/>
            <a:ext cx="922393" cy="536827"/>
          </a:xfrm>
          <a:prstGeom prst="rect">
            <a:avLst/>
          </a:prstGeom>
        </p:spPr>
      </p:pic>
      <p:pic>
        <p:nvPicPr>
          <p:cNvPr id="112" name="Picture 111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C5435EF-ED24-EB04-8059-D3702F87F2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2187" y="1483629"/>
            <a:ext cx="553662" cy="615585"/>
          </a:xfrm>
          <a:prstGeom prst="rect">
            <a:avLst/>
          </a:prstGeom>
        </p:spPr>
      </p:pic>
      <p:pic>
        <p:nvPicPr>
          <p:cNvPr id="114" name="Picture 113" descr="Icon&#10;&#10;Description automatically generated">
            <a:extLst>
              <a:ext uri="{FF2B5EF4-FFF2-40B4-BE49-F238E27FC236}">
                <a16:creationId xmlns:a16="http://schemas.microsoft.com/office/drawing/2014/main" id="{DBDC0F24-DCD1-8956-BFA3-06B196B6D5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8270" y="1485810"/>
            <a:ext cx="731462" cy="611222"/>
          </a:xfrm>
          <a:prstGeom prst="rect">
            <a:avLst/>
          </a:prstGeom>
        </p:spPr>
      </p:pic>
      <p:pic>
        <p:nvPicPr>
          <p:cNvPr id="116" name="Picture 11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8815797-A770-749C-0D76-E22E549225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13808" y="1479801"/>
            <a:ext cx="504356" cy="623240"/>
          </a:xfrm>
          <a:prstGeom prst="rect">
            <a:avLst/>
          </a:prstGeom>
        </p:spPr>
      </p:pic>
      <p:pic>
        <p:nvPicPr>
          <p:cNvPr id="118" name="Picture 117" descr="Icon&#10;&#10;Description automatically generated">
            <a:extLst>
              <a:ext uri="{FF2B5EF4-FFF2-40B4-BE49-F238E27FC236}">
                <a16:creationId xmlns:a16="http://schemas.microsoft.com/office/drawing/2014/main" id="{7F43C499-888B-DA63-37F1-5721EA40CBE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91554" y="1468406"/>
            <a:ext cx="721054" cy="646031"/>
          </a:xfrm>
          <a:prstGeom prst="rect">
            <a:avLst/>
          </a:prstGeom>
        </p:spPr>
      </p:pic>
      <p:grpSp>
        <p:nvGrpSpPr>
          <p:cNvPr id="8193" name="Group 8192">
            <a:extLst>
              <a:ext uri="{FF2B5EF4-FFF2-40B4-BE49-F238E27FC236}">
                <a16:creationId xmlns:a16="http://schemas.microsoft.com/office/drawing/2014/main" id="{B2BF0418-B4C9-7B87-6BC8-FE0139A0626F}"/>
              </a:ext>
            </a:extLst>
          </p:cNvPr>
          <p:cNvGrpSpPr/>
          <p:nvPr/>
        </p:nvGrpSpPr>
        <p:grpSpPr>
          <a:xfrm>
            <a:off x="2894679" y="1551583"/>
            <a:ext cx="6258052" cy="1205170"/>
            <a:chOff x="2904204" y="1723033"/>
            <a:chExt cx="6258052" cy="1205170"/>
          </a:xfrm>
        </p:grpSpPr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4021E8C4-60E1-9722-BBF6-DEFFEBD2799D}"/>
                </a:ext>
              </a:extLst>
            </p:cNvPr>
            <p:cNvCxnSpPr>
              <a:cxnSpLocks/>
            </p:cNvCxnSpPr>
            <p:nvPr/>
          </p:nvCxnSpPr>
          <p:spPr>
            <a:xfrm>
              <a:off x="2904204" y="1723033"/>
              <a:ext cx="0" cy="1160546"/>
            </a:xfrm>
            <a:prstGeom prst="line">
              <a:avLst/>
            </a:prstGeom>
            <a:solidFill>
              <a:schemeClr val="tx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B3C0215A-79D7-1DB0-B0A1-760971638E96}"/>
                </a:ext>
              </a:extLst>
            </p:cNvPr>
            <p:cNvCxnSpPr>
              <a:cxnSpLocks/>
            </p:cNvCxnSpPr>
            <p:nvPr/>
          </p:nvCxnSpPr>
          <p:spPr>
            <a:xfrm>
              <a:off x="4468717" y="1734189"/>
              <a:ext cx="0" cy="11605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8F4C20CA-A42A-0C9D-B553-E38FD03D56FC}"/>
                </a:ext>
              </a:extLst>
            </p:cNvPr>
            <p:cNvCxnSpPr>
              <a:cxnSpLocks/>
            </p:cNvCxnSpPr>
            <p:nvPr/>
          </p:nvCxnSpPr>
          <p:spPr>
            <a:xfrm>
              <a:off x="6033230" y="1745345"/>
              <a:ext cx="0" cy="11605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E985B326-7FF5-6D47-F217-D4A688F4C1BA}"/>
                </a:ext>
              </a:extLst>
            </p:cNvPr>
            <p:cNvCxnSpPr>
              <a:cxnSpLocks/>
            </p:cNvCxnSpPr>
            <p:nvPr/>
          </p:nvCxnSpPr>
          <p:spPr>
            <a:xfrm>
              <a:off x="7597743" y="1756501"/>
              <a:ext cx="0" cy="11605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68CEC546-285A-264B-FFB4-F2FB7DC241AB}"/>
                </a:ext>
              </a:extLst>
            </p:cNvPr>
            <p:cNvCxnSpPr>
              <a:cxnSpLocks/>
            </p:cNvCxnSpPr>
            <p:nvPr/>
          </p:nvCxnSpPr>
          <p:spPr>
            <a:xfrm>
              <a:off x="9162256" y="1767657"/>
              <a:ext cx="0" cy="1160546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199" name="Picture 2" descr="Best Cancer Hospital in Jaipur | HCG Cancer Centre Jaipur, Rajasthan">
            <a:extLst>
              <a:ext uri="{FF2B5EF4-FFF2-40B4-BE49-F238E27FC236}">
                <a16:creationId xmlns:a16="http://schemas.microsoft.com/office/drawing/2014/main" id="{C87B0ECE-DFD6-C03B-D61A-345B6DDC44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49" y="71754"/>
            <a:ext cx="1499484" cy="38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0" name="Title 1">
            <a:extLst>
              <a:ext uri="{FF2B5EF4-FFF2-40B4-BE49-F238E27FC236}">
                <a16:creationId xmlns:a16="http://schemas.microsoft.com/office/drawing/2014/main" id="{4F26585D-3E02-F224-49AA-C959C7AB5875}"/>
              </a:ext>
            </a:extLst>
          </p:cNvPr>
          <p:cNvSpPr txBox="1">
            <a:spLocks/>
          </p:cNvSpPr>
          <p:nvPr/>
        </p:nvSpPr>
        <p:spPr>
          <a:xfrm>
            <a:off x="1946352" y="-11145"/>
            <a:ext cx="8257636" cy="3807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base">
              <a:spcAft>
                <a:spcPct val="0"/>
              </a:spcAft>
              <a:defRPr/>
            </a:pPr>
            <a:r>
              <a:rPr lang="en-US" sz="1500" b="1">
                <a:solidFill>
                  <a:schemeClr val="bg1"/>
                </a:solidFill>
                <a:latin typeface="Calibri"/>
                <a:cs typeface="Segoe UI"/>
              </a:rPr>
              <a:t>Leveraging Digital Transformation to Reshape Patient and Partner Engagement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49F72765-8FD1-EB97-49A9-105EC7D76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48285" y="595222"/>
            <a:ext cx="1350082" cy="6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9pPr>
          </a:lstStyle>
          <a:p>
            <a:pPr eaLnBrk="1" hangingPunct="1">
              <a:defRPr/>
            </a:pPr>
            <a:r>
              <a:rPr lang="en-US" sz="1800" b="1">
                <a:solidFill>
                  <a:srgbClr val="FFFFFF"/>
                </a:solidFill>
                <a:latin typeface="Calibri"/>
                <a:cs typeface="Segoe UI"/>
              </a:rPr>
              <a:t>Year 1</a:t>
            </a:r>
            <a:r>
              <a:rPr lang="en-US" sz="1600" b="1">
                <a:solidFill>
                  <a:srgbClr val="FFFFFF"/>
                </a:solidFill>
                <a:latin typeface="Calibri"/>
                <a:cs typeface="Segoe UI"/>
              </a:rPr>
              <a:t> </a:t>
            </a:r>
            <a:br>
              <a:rPr lang="en-US" sz="1600">
                <a:solidFill>
                  <a:srgbClr val="FFFFFF"/>
                </a:solidFill>
                <a:latin typeface="Calibri"/>
                <a:cs typeface="Segoe UI" panose="020B0502040204020203" pitchFamily="34" charset="0"/>
              </a:rPr>
            </a:br>
            <a:r>
              <a:rPr lang="en-US" sz="1200">
                <a:solidFill>
                  <a:srgbClr val="FFFFFF"/>
                </a:solidFill>
                <a:latin typeface="Calibri"/>
                <a:cs typeface="Segoe UI"/>
              </a:rPr>
              <a:t>CRM and Patient</a:t>
            </a:r>
          </a:p>
          <a:p>
            <a:pPr eaLnBrk="1" hangingPunct="1">
              <a:defRPr/>
            </a:pPr>
            <a:r>
              <a:rPr lang="en-US" sz="1200">
                <a:solidFill>
                  <a:srgbClr val="FFFFFF"/>
                </a:solidFill>
                <a:latin typeface="Calibri"/>
                <a:cs typeface="Segoe UI"/>
              </a:rPr>
              <a:t>Engagement Suite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4E9906C4-EA6E-42E9-B156-74743B0A89B6}"/>
              </a:ext>
            </a:extLst>
          </p:cNvPr>
          <p:cNvSpPr/>
          <p:nvPr/>
        </p:nvSpPr>
        <p:spPr>
          <a:xfrm>
            <a:off x="150881" y="3408434"/>
            <a:ext cx="450637" cy="461122"/>
          </a:xfrm>
          <a:prstGeom prst="ellipse">
            <a:avLst/>
          </a:prstGeom>
          <a:solidFill>
            <a:srgbClr val="FDBC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4" name="Picture 33">
            <a:extLst>
              <a:ext uri="{FF2B5EF4-FFF2-40B4-BE49-F238E27FC236}">
                <a16:creationId xmlns:a16="http://schemas.microsoft.com/office/drawing/2014/main" id="{E2FE693D-4855-498F-A577-F5548EEE372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9559" y="3460352"/>
            <a:ext cx="394100" cy="412515"/>
          </a:xfrm>
          <a:prstGeom prst="rect">
            <a:avLst/>
          </a:prstGeom>
        </p:spPr>
      </p:pic>
      <p:sp>
        <p:nvSpPr>
          <p:cNvPr id="75" name="Oval 74">
            <a:extLst>
              <a:ext uri="{FF2B5EF4-FFF2-40B4-BE49-F238E27FC236}">
                <a16:creationId xmlns:a16="http://schemas.microsoft.com/office/drawing/2014/main" id="{74DBDEF8-462A-46AA-911B-0E4B0878D303}"/>
              </a:ext>
            </a:extLst>
          </p:cNvPr>
          <p:cNvSpPr/>
          <p:nvPr/>
        </p:nvSpPr>
        <p:spPr>
          <a:xfrm>
            <a:off x="168233" y="3963720"/>
            <a:ext cx="455008" cy="421064"/>
          </a:xfrm>
          <a:prstGeom prst="ellipse">
            <a:avLst/>
          </a:prstGeom>
          <a:solidFill>
            <a:srgbClr val="0185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6" name="Picture 26" descr="Icon&#10;&#10;Description automatically generated">
            <a:extLst>
              <a:ext uri="{FF2B5EF4-FFF2-40B4-BE49-F238E27FC236}">
                <a16:creationId xmlns:a16="http://schemas.microsoft.com/office/drawing/2014/main" id="{3DD236BC-912F-4C5B-AE5D-1E7F8DBBD5F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6097" y="3967597"/>
            <a:ext cx="467615" cy="499958"/>
          </a:xfrm>
          <a:prstGeom prst="rect">
            <a:avLst/>
          </a:prstGeom>
        </p:spPr>
      </p:pic>
      <p:sp>
        <p:nvSpPr>
          <p:cNvPr id="79" name="Oval 78">
            <a:extLst>
              <a:ext uri="{FF2B5EF4-FFF2-40B4-BE49-F238E27FC236}">
                <a16:creationId xmlns:a16="http://schemas.microsoft.com/office/drawing/2014/main" id="{66351DF6-8F64-48B9-B433-1AF213F9039B}"/>
              </a:ext>
            </a:extLst>
          </p:cNvPr>
          <p:cNvSpPr/>
          <p:nvPr/>
        </p:nvSpPr>
        <p:spPr>
          <a:xfrm>
            <a:off x="148461" y="4499012"/>
            <a:ext cx="474780" cy="456667"/>
          </a:xfrm>
          <a:prstGeom prst="ellipse">
            <a:avLst/>
          </a:prstGeom>
          <a:solidFill>
            <a:srgbClr val="0185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1" name="Picture 30" descr="Icon&#10;&#10;Description automatically generated">
            <a:extLst>
              <a:ext uri="{FF2B5EF4-FFF2-40B4-BE49-F238E27FC236}">
                <a16:creationId xmlns:a16="http://schemas.microsoft.com/office/drawing/2014/main" id="{71BF35DE-06E6-4261-9ADA-43689007448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2295" y="4484255"/>
            <a:ext cx="506884" cy="44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033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2" descr="A picture containing text&#10;&#10;Description automatically generated">
            <a:extLst>
              <a:ext uri="{FF2B5EF4-FFF2-40B4-BE49-F238E27FC236}">
                <a16:creationId xmlns:a16="http://schemas.microsoft.com/office/drawing/2014/main" id="{9263369E-C62C-CF41-84B4-E38D3757D8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4814" y="3735905"/>
            <a:ext cx="2037402" cy="960008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4BCA6E31-A673-8990-D3B9-D98AD6CB9799}"/>
              </a:ext>
            </a:extLst>
          </p:cNvPr>
          <p:cNvGrpSpPr/>
          <p:nvPr/>
        </p:nvGrpSpPr>
        <p:grpSpPr>
          <a:xfrm>
            <a:off x="1889001" y="-9958"/>
            <a:ext cx="10315699" cy="498435"/>
            <a:chOff x="1876301" y="688476"/>
            <a:chExt cx="10315699" cy="49843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6A5EAF2-FD13-07B8-6E02-D8042BC45FB8}"/>
                </a:ext>
              </a:extLst>
            </p:cNvPr>
            <p:cNvSpPr/>
            <p:nvPr/>
          </p:nvSpPr>
          <p:spPr>
            <a:xfrm>
              <a:off x="1876301" y="692528"/>
              <a:ext cx="6455063" cy="494383"/>
            </a:xfrm>
            <a:prstGeom prst="rect">
              <a:avLst/>
            </a:prstGeom>
            <a:solidFill>
              <a:srgbClr val="0185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E7607C8-B276-5D65-165E-8E976F95E45E}"/>
                </a:ext>
              </a:extLst>
            </p:cNvPr>
            <p:cNvSpPr/>
            <p:nvPr/>
          </p:nvSpPr>
          <p:spPr>
            <a:xfrm>
              <a:off x="8331364" y="692528"/>
              <a:ext cx="1984335" cy="494383"/>
            </a:xfrm>
            <a:prstGeom prst="rect">
              <a:avLst/>
            </a:prstGeom>
            <a:solidFill>
              <a:srgbClr val="FDBC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0D0BD4F-27F6-6269-0998-A5026B065490}"/>
                </a:ext>
              </a:extLst>
            </p:cNvPr>
            <p:cNvSpPr/>
            <p:nvPr/>
          </p:nvSpPr>
          <p:spPr>
            <a:xfrm>
              <a:off x="10315699" y="688476"/>
              <a:ext cx="1876301" cy="494383"/>
            </a:xfrm>
            <a:prstGeom prst="rect">
              <a:avLst/>
            </a:prstGeom>
            <a:solidFill>
              <a:srgbClr val="E84C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" descr="Best Cancer Hospital in Jaipur | HCG Cancer Centre Jaipur, Rajasthan">
            <a:extLst>
              <a:ext uri="{FF2B5EF4-FFF2-40B4-BE49-F238E27FC236}">
                <a16:creationId xmlns:a16="http://schemas.microsoft.com/office/drawing/2014/main" id="{B510644D-BFB2-C9C8-7AEE-A36D7EF185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49" y="71754"/>
            <a:ext cx="1499484" cy="38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itle 1">
            <a:extLst>
              <a:ext uri="{FF2B5EF4-FFF2-40B4-BE49-F238E27FC236}">
                <a16:creationId xmlns:a16="http://schemas.microsoft.com/office/drawing/2014/main" id="{9D3CBA57-3695-E722-8BA8-BFD95844B372}"/>
              </a:ext>
            </a:extLst>
          </p:cNvPr>
          <p:cNvSpPr txBox="1">
            <a:spLocks/>
          </p:cNvSpPr>
          <p:nvPr/>
        </p:nvSpPr>
        <p:spPr>
          <a:xfrm>
            <a:off x="1963278" y="79769"/>
            <a:ext cx="9800312" cy="33314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base">
              <a:spcAft>
                <a:spcPct val="0"/>
              </a:spcAft>
              <a:defRPr/>
            </a:pPr>
            <a:r>
              <a:rPr lang="en-US" sz="1800" b="1">
                <a:solidFill>
                  <a:schemeClr val="bg1"/>
                </a:solidFill>
                <a:latin typeface="Calibri"/>
                <a:cs typeface="Segoe UI"/>
              </a:rPr>
              <a:t>View Of Clinical Solutions Landscape </a:t>
            </a:r>
            <a:endParaRPr lang="en-US" sz="1800" b="1">
              <a:solidFill>
                <a:schemeClr val="bg1"/>
              </a:solidFill>
              <a:latin typeface="Calibri"/>
              <a:cs typeface="Segoe UI" panose="020B050204020402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9111DA0-6D23-6238-7DC7-97CEB1B59CA0}"/>
              </a:ext>
            </a:extLst>
          </p:cNvPr>
          <p:cNvSpPr/>
          <p:nvPr/>
        </p:nvSpPr>
        <p:spPr>
          <a:xfrm>
            <a:off x="-125" y="6090674"/>
            <a:ext cx="12201649" cy="7694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 rtl="0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Both Siemens and Illumina have Cloud AI Platforms on Microsoft and Amazon Web Services which provide Reporting Assistance to Clinical Teams</a:t>
            </a:r>
            <a:endParaRPr lang="en-US" sz="1400" b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" panose="02000000000000000000" pitchFamily="2" charset="0"/>
              <a:ea typeface="Roboto"/>
              <a:cs typeface="Roboto"/>
            </a:endParaRPr>
          </a:p>
        </p:txBody>
      </p:sp>
      <p:sp>
        <p:nvSpPr>
          <p:cNvPr id="6" name="Flowchart: Off-page Connector 5">
            <a:extLst>
              <a:ext uri="{FF2B5EF4-FFF2-40B4-BE49-F238E27FC236}">
                <a16:creationId xmlns:a16="http://schemas.microsoft.com/office/drawing/2014/main" id="{4DB4146B-F0FB-A4F0-6E0C-761EC3E91A26}"/>
              </a:ext>
            </a:extLst>
          </p:cNvPr>
          <p:cNvSpPr/>
          <p:nvPr/>
        </p:nvSpPr>
        <p:spPr>
          <a:xfrm rot="16200000">
            <a:off x="3048015" y="244588"/>
            <a:ext cx="1378048" cy="3219450"/>
          </a:xfrm>
          <a:prstGeom prst="flowChartOffpageConnector">
            <a:avLst/>
          </a:prstGeom>
          <a:solidFill>
            <a:srgbClr val="E84C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2CBEE2-3E44-1297-99C5-EF85339949FC}"/>
              </a:ext>
            </a:extLst>
          </p:cNvPr>
          <p:cNvSpPr txBox="1"/>
          <p:nvPr/>
        </p:nvSpPr>
        <p:spPr>
          <a:xfrm>
            <a:off x="2239097" y="1434483"/>
            <a:ext cx="3103485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800" dirty="0">
                <a:solidFill>
                  <a:srgbClr val="FFFFFF"/>
                </a:solidFill>
                <a:ea typeface="+mn-lt"/>
                <a:cs typeface="+mn-lt"/>
              </a:rPr>
              <a:t>HIS and LIS Data Integrations 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Flowchart: Off-page Connector 8">
            <a:extLst>
              <a:ext uri="{FF2B5EF4-FFF2-40B4-BE49-F238E27FC236}">
                <a16:creationId xmlns:a16="http://schemas.microsoft.com/office/drawing/2014/main" id="{01A507ED-7A19-3936-7B84-EF8102D44F5D}"/>
              </a:ext>
            </a:extLst>
          </p:cNvPr>
          <p:cNvSpPr/>
          <p:nvPr/>
        </p:nvSpPr>
        <p:spPr>
          <a:xfrm rot="16200000">
            <a:off x="3194695" y="1511899"/>
            <a:ext cx="1057275" cy="3238500"/>
          </a:xfrm>
          <a:prstGeom prst="flowChartOffpageConnector">
            <a:avLst/>
          </a:prstGeom>
          <a:solidFill>
            <a:srgbClr val="0185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55C93E-B054-7F57-4992-09DBF5432648}"/>
              </a:ext>
            </a:extLst>
          </p:cNvPr>
          <p:cNvSpPr txBox="1"/>
          <p:nvPr/>
        </p:nvSpPr>
        <p:spPr>
          <a:xfrm>
            <a:off x="2239097" y="2895872"/>
            <a:ext cx="3103485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ea typeface="+mn-lt"/>
                <a:cs typeface="+mn-lt"/>
              </a:rPr>
              <a:t>Future Integrations </a:t>
            </a:r>
            <a:endParaRPr lang="en-US" sz="2400" dirty="0">
              <a:solidFill>
                <a:srgbClr val="FFFFFF"/>
              </a:solidFill>
              <a:cs typeface="Calibri"/>
            </a:endParaRP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0F3EEF4D-C1C3-A024-2D9C-86173F1661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4272" y="3726801"/>
            <a:ext cx="1905966" cy="278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9pPr>
          </a:lstStyle>
          <a:p>
            <a:pPr eaLnBrk="1" hangingPunct="1">
              <a:defRPr/>
            </a:pPr>
            <a:r>
              <a:rPr 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RIS-PACS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2CBE82A-F665-9219-C675-2B75F1D64ADA}"/>
              </a:ext>
            </a:extLst>
          </p:cNvPr>
          <p:cNvSpPr/>
          <p:nvPr/>
        </p:nvSpPr>
        <p:spPr>
          <a:xfrm>
            <a:off x="2447210" y="3740607"/>
            <a:ext cx="143274" cy="143274"/>
          </a:xfrm>
          <a:prstGeom prst="ellipse">
            <a:avLst/>
          </a:prstGeom>
          <a:solidFill>
            <a:srgbClr val="0185CB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2B4368B9-DA97-7B95-DB1A-7429268842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3556" y="4536520"/>
            <a:ext cx="2461952" cy="278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9pPr>
          </a:lstStyle>
          <a:p>
            <a:pPr eaLnBrk="1" hangingPunct="1">
              <a:defRPr/>
            </a:pPr>
            <a:r>
              <a:rPr 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Genomics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4DA64EE-B339-8ED8-9FB9-65F957CC9CD3}"/>
              </a:ext>
            </a:extLst>
          </p:cNvPr>
          <p:cNvSpPr/>
          <p:nvPr/>
        </p:nvSpPr>
        <p:spPr>
          <a:xfrm>
            <a:off x="2397040" y="4555524"/>
            <a:ext cx="143274" cy="143274"/>
          </a:xfrm>
          <a:prstGeom prst="ellipse">
            <a:avLst/>
          </a:prstGeom>
          <a:solidFill>
            <a:srgbClr val="0185CB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C07F11-3BE6-755B-B1DC-1BA757B78F2C}"/>
              </a:ext>
            </a:extLst>
          </p:cNvPr>
          <p:cNvSpPr/>
          <p:nvPr/>
        </p:nvSpPr>
        <p:spPr>
          <a:xfrm>
            <a:off x="5638800" y="1104900"/>
            <a:ext cx="4114800" cy="771525"/>
          </a:xfrm>
          <a:prstGeom prst="rect">
            <a:avLst/>
          </a:prstGeom>
          <a:solidFill>
            <a:srgbClr val="FFC000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B7282E-5E2E-DA7C-F807-31C74B9315C9}"/>
              </a:ext>
            </a:extLst>
          </p:cNvPr>
          <p:cNvSpPr txBox="1"/>
          <p:nvPr/>
        </p:nvSpPr>
        <p:spPr>
          <a:xfrm>
            <a:off x="6195637" y="1265379"/>
            <a:ext cx="3103485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>
                <a:solidFill>
                  <a:srgbClr val="FFFFFF"/>
                </a:solidFill>
                <a:ea typeface="+mn-lt"/>
                <a:cs typeface="+mn-lt"/>
              </a:rPr>
              <a:t>Elekta EMR Repository 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15" name="Picture 2" descr="Patient data management system - MOSAIQ® - Elekta - information / medical /  clinical">
            <a:extLst>
              <a:ext uri="{FF2B5EF4-FFF2-40B4-BE49-F238E27FC236}">
                <a16:creationId xmlns:a16="http://schemas.microsoft.com/office/drawing/2014/main" id="{14BA209F-ABDC-C58F-E6DA-5A863B752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61" y="2267425"/>
            <a:ext cx="2160288" cy="166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object 40">
            <a:extLst>
              <a:ext uri="{FF2B5EF4-FFF2-40B4-BE49-F238E27FC236}">
                <a16:creationId xmlns:a16="http://schemas.microsoft.com/office/drawing/2014/main" id="{BC49AC7C-8ED2-FD36-28EC-3E35AFB0AD22}"/>
              </a:ext>
            </a:extLst>
          </p:cNvPr>
          <p:cNvSpPr txBox="1"/>
          <p:nvPr/>
        </p:nvSpPr>
        <p:spPr>
          <a:xfrm>
            <a:off x="5638674" y="1878062"/>
            <a:ext cx="4113607" cy="3989968"/>
          </a:xfrm>
          <a:prstGeom prst="rect">
            <a:avLst/>
          </a:prstGeom>
          <a:noFill/>
          <a:ln>
            <a:solidFill>
              <a:srgbClr val="FDBC17"/>
            </a:solidFill>
          </a:ln>
        </p:spPr>
        <p:txBody>
          <a:bodyPr vert="horz" wrap="square" lIns="0" tIns="0" rIns="0" bIns="0" rtlCol="0" anchor="ctr">
            <a:noAutofit/>
          </a:bodyPr>
          <a:lstStyle>
            <a:defPPr>
              <a:defRPr lang="en-US"/>
            </a:defPPr>
            <a:lvl1pPr marL="12700" marR="5080">
              <a:lnSpc>
                <a:spcPct val="102400"/>
              </a:lnSpc>
              <a:defRPr sz="1100" spc="70">
                <a:solidFill>
                  <a:srgbClr val="1D1D1D"/>
                </a:solidFill>
                <a:cs typeface="Calibri"/>
              </a:defRPr>
            </a:lvl1pPr>
          </a:lstStyle>
          <a:p>
            <a:pPr algn="ctr"/>
            <a:endParaRPr lang="en-US" sz="700" b="1" spc="120" baseline="30000">
              <a:solidFill>
                <a:schemeClr val="bg1"/>
              </a:solidFill>
            </a:endParaRPr>
          </a:p>
        </p:txBody>
      </p:sp>
      <p:pic>
        <p:nvPicPr>
          <p:cNvPr id="21" name="Picture 4" descr="Databases &amp; Database Management">
            <a:extLst>
              <a:ext uri="{FF2B5EF4-FFF2-40B4-BE49-F238E27FC236}">
                <a16:creationId xmlns:a16="http://schemas.microsoft.com/office/drawing/2014/main" id="{4F893291-6ACF-70BF-986D-F6B3FA835C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977" y="4108243"/>
            <a:ext cx="1771161" cy="10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20F3047-E765-56BD-9374-CA818FC1BB87}"/>
              </a:ext>
            </a:extLst>
          </p:cNvPr>
          <p:cNvSpPr txBox="1"/>
          <p:nvPr/>
        </p:nvSpPr>
        <p:spPr>
          <a:xfrm>
            <a:off x="10453262" y="70660"/>
            <a:ext cx="1731705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alibri"/>
                <a:cs typeface="Calibri"/>
              </a:rPr>
              <a:t>( Year 1 Horizon)</a:t>
            </a:r>
            <a:endParaRPr lang="en-US" dirty="0"/>
          </a:p>
        </p:txBody>
      </p:sp>
      <p:pic>
        <p:nvPicPr>
          <p:cNvPr id="1028" name="Picture 4" descr="illumina logo">
            <a:extLst>
              <a:ext uri="{FF2B5EF4-FFF2-40B4-BE49-F238E27FC236}">
                <a16:creationId xmlns:a16="http://schemas.microsoft.com/office/drawing/2014/main" id="{8615AB9F-96CF-D408-BBED-671EEF2BE3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891" y="4828951"/>
            <a:ext cx="858538" cy="32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hilips Logo - Philips Healthcare Logo Vector, HD Png Download ,  Transparent Png Image - PNGitem">
            <a:extLst>
              <a:ext uri="{FF2B5EF4-FFF2-40B4-BE49-F238E27FC236}">
                <a16:creationId xmlns:a16="http://schemas.microsoft.com/office/drawing/2014/main" id="{D9AD0AC8-B5C8-7EE4-0A16-6FC8F92F74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959" y="5480778"/>
            <a:ext cx="809363" cy="38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07E206B5-EE67-339C-CCE0-9896C2C7E701}"/>
              </a:ext>
            </a:extLst>
          </p:cNvPr>
          <p:cNvSpPr/>
          <p:nvPr/>
        </p:nvSpPr>
        <p:spPr>
          <a:xfrm>
            <a:off x="2379652" y="5249407"/>
            <a:ext cx="173361" cy="157601"/>
          </a:xfrm>
          <a:prstGeom prst="ellipse">
            <a:avLst/>
          </a:prstGeom>
          <a:solidFill>
            <a:srgbClr val="0185CB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1DD2D6C2-3E8B-3488-E20E-CD89F31FC9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5280" y="5237557"/>
            <a:ext cx="2461952" cy="278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Bookman Old Style" pitchFamily="18" charset="0"/>
              </a:defRPr>
            </a:lvl9pPr>
          </a:lstStyle>
          <a:p>
            <a:pPr eaLnBrk="1" hangingPunct="1">
              <a:defRPr/>
            </a:pPr>
            <a:r>
              <a:rPr lang="en-US" sz="1800" b="1" dirty="0">
                <a:solidFill>
                  <a:srgbClr val="000000"/>
                </a:solidFill>
                <a:latin typeface="Calibri" panose="020F0502020204030204" pitchFamily="34" charset="0"/>
              </a:rPr>
              <a:t>Digital Pathology </a:t>
            </a:r>
          </a:p>
        </p:txBody>
      </p:sp>
      <p:sp>
        <p:nvSpPr>
          <p:cNvPr id="20" name="Flowchart: Off-page Connector 19">
            <a:extLst>
              <a:ext uri="{FF2B5EF4-FFF2-40B4-BE49-F238E27FC236}">
                <a16:creationId xmlns:a16="http://schemas.microsoft.com/office/drawing/2014/main" id="{4AE4FF9A-0C15-5CEE-71C7-B818FADF4606}"/>
              </a:ext>
            </a:extLst>
          </p:cNvPr>
          <p:cNvSpPr/>
          <p:nvPr/>
        </p:nvSpPr>
        <p:spPr>
          <a:xfrm rot="5400000">
            <a:off x="10156524" y="2063809"/>
            <a:ext cx="1525690" cy="2259794"/>
          </a:xfrm>
          <a:prstGeom prst="flowChartOffpageConnector">
            <a:avLst/>
          </a:prstGeom>
          <a:solidFill>
            <a:srgbClr val="0185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Treatment Planning Solution </a:t>
            </a:r>
          </a:p>
        </p:txBody>
      </p:sp>
    </p:spTree>
    <p:extLst>
      <p:ext uri="{BB962C8B-B14F-4D97-AF65-F5344CB8AC3E}">
        <p14:creationId xmlns:p14="http://schemas.microsoft.com/office/powerpoint/2010/main" val="2545530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EC11366-B07F-C517-E330-D4E7CF84E60F}"/>
              </a:ext>
            </a:extLst>
          </p:cNvPr>
          <p:cNvSpPr txBox="1"/>
          <p:nvPr/>
        </p:nvSpPr>
        <p:spPr>
          <a:xfrm>
            <a:off x="1217444" y="1575288"/>
            <a:ext cx="4518174" cy="5380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120"/>
              </a:lnSpc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2 Cloud </a:t>
            </a:r>
            <a:r>
              <a:rPr lang="en-US" sz="1600" b="1" dirty="0">
                <a:solidFill>
                  <a:srgbClr val="1B4F9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Environments</a:t>
            </a:r>
          </a:p>
          <a:p>
            <a:pPr marL="285750" indent="-285750">
              <a:lnSpc>
                <a:spcPts val="2120"/>
              </a:lnSpc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3 Different Enterprise Software </a:t>
            </a:r>
            <a:r>
              <a:rPr lang="en-US" sz="1600" b="1" dirty="0">
                <a:solidFill>
                  <a:srgbClr val="1B4F9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sparingly 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connected </a:t>
            </a:r>
          </a:p>
          <a:p>
            <a:pPr marL="285750" indent="-285750">
              <a:lnSpc>
                <a:spcPts val="2120"/>
              </a:lnSpc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US" sz="1600" b="1" dirty="0">
                <a:solidFill>
                  <a:srgbClr val="1B4F9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Challenges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on Network Services </a:t>
            </a:r>
          </a:p>
          <a:p>
            <a:pPr marL="285750" indent="-285750">
              <a:lnSpc>
                <a:spcPts val="2120"/>
              </a:lnSpc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Tedious </a:t>
            </a:r>
            <a:r>
              <a:rPr lang="en-US" sz="1600" b="1" dirty="0">
                <a:solidFill>
                  <a:srgbClr val="1B4F9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Visibility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and </a:t>
            </a:r>
            <a:r>
              <a:rPr lang="en-US" sz="1600" b="1" dirty="0">
                <a:solidFill>
                  <a:srgbClr val="1B4F9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Monitoring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of Services </a:t>
            </a:r>
          </a:p>
          <a:p>
            <a:pPr marL="285750" indent="-285750">
              <a:lnSpc>
                <a:spcPts val="2120"/>
              </a:lnSpc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Infrastructure Challenges  </a:t>
            </a:r>
          </a:p>
          <a:p>
            <a:pPr marL="285750" indent="-285750">
              <a:lnSpc>
                <a:spcPts val="2120"/>
              </a:lnSpc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Operational Challenges </a:t>
            </a:r>
          </a:p>
          <a:p>
            <a:pPr>
              <a:lnSpc>
                <a:spcPts val="2120"/>
              </a:lnSpc>
              <a:spcBef>
                <a:spcPts val="1800"/>
              </a:spcBef>
            </a:pPr>
            <a:endParaRPr lang="en-US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ts val="2120"/>
              </a:lnSpc>
              <a:spcBef>
                <a:spcPts val="1800"/>
              </a:spcBef>
            </a:pPr>
            <a:endParaRPr lang="en-US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ts val="2120"/>
              </a:lnSpc>
              <a:spcBef>
                <a:spcPts val="1800"/>
              </a:spcBef>
            </a:pPr>
            <a:endParaRPr lang="en-US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ts val="2120"/>
              </a:lnSpc>
              <a:spcBef>
                <a:spcPts val="1800"/>
              </a:spcBef>
            </a:pPr>
            <a:endParaRPr lang="en-US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D6824D9-E3FE-A208-F473-A1E1FA332CDE}"/>
              </a:ext>
            </a:extLst>
          </p:cNvPr>
          <p:cNvGrpSpPr/>
          <p:nvPr/>
        </p:nvGrpSpPr>
        <p:grpSpPr>
          <a:xfrm>
            <a:off x="273249" y="-11875"/>
            <a:ext cx="11918751" cy="498435"/>
            <a:chOff x="273249" y="-11875"/>
            <a:chExt cx="11918751" cy="498435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96A35BA-1B49-E019-B405-0D06344D6DDD}"/>
                </a:ext>
              </a:extLst>
            </p:cNvPr>
            <p:cNvSpPr/>
            <p:nvPr/>
          </p:nvSpPr>
          <p:spPr>
            <a:xfrm>
              <a:off x="1876301" y="-7823"/>
              <a:ext cx="6455063" cy="494383"/>
            </a:xfrm>
            <a:prstGeom prst="rect">
              <a:avLst/>
            </a:prstGeom>
            <a:solidFill>
              <a:srgbClr val="0185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56139DDB-5F72-98F9-88E5-B69CC3DEA9FC}"/>
                </a:ext>
              </a:extLst>
            </p:cNvPr>
            <p:cNvSpPr/>
            <p:nvPr/>
          </p:nvSpPr>
          <p:spPr>
            <a:xfrm>
              <a:off x="8331364" y="-7823"/>
              <a:ext cx="1984335" cy="494383"/>
            </a:xfrm>
            <a:prstGeom prst="rect">
              <a:avLst/>
            </a:prstGeom>
            <a:solidFill>
              <a:srgbClr val="FDBC1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DCA825B-ACEB-7588-53C4-2123560B9F73}"/>
                </a:ext>
              </a:extLst>
            </p:cNvPr>
            <p:cNvSpPr/>
            <p:nvPr/>
          </p:nvSpPr>
          <p:spPr>
            <a:xfrm>
              <a:off x="10315699" y="-11875"/>
              <a:ext cx="1876301" cy="494383"/>
            </a:xfrm>
            <a:prstGeom prst="rect">
              <a:avLst/>
            </a:prstGeom>
            <a:solidFill>
              <a:srgbClr val="E84C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1" name="Picture 2" descr="Best Cancer Hospital in Jaipur | HCG Cancer Centre Jaipur, Rajasthan">
              <a:extLst>
                <a:ext uri="{FF2B5EF4-FFF2-40B4-BE49-F238E27FC236}">
                  <a16:creationId xmlns:a16="http://schemas.microsoft.com/office/drawing/2014/main" id="{A85B36A8-8322-EEF0-C517-06C67B0DB5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249" y="71754"/>
              <a:ext cx="1499484" cy="380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2" name="Title 1">
            <a:extLst>
              <a:ext uri="{FF2B5EF4-FFF2-40B4-BE49-F238E27FC236}">
                <a16:creationId xmlns:a16="http://schemas.microsoft.com/office/drawing/2014/main" id="{9E7AFC20-B9FC-BFFA-2F21-D844C107F321}"/>
              </a:ext>
            </a:extLst>
          </p:cNvPr>
          <p:cNvSpPr txBox="1">
            <a:spLocks/>
          </p:cNvSpPr>
          <p:nvPr/>
        </p:nvSpPr>
        <p:spPr>
          <a:xfrm>
            <a:off x="1946352" y="39655"/>
            <a:ext cx="4152548" cy="3807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base">
              <a:spcAft>
                <a:spcPct val="0"/>
              </a:spcAft>
              <a:defRPr/>
            </a:pPr>
            <a:r>
              <a:rPr lang="en-US" sz="2000" b="1" dirty="0">
                <a:solidFill>
                  <a:schemeClr val="bg1"/>
                </a:solidFill>
                <a:latin typeface="Calibri"/>
                <a:cs typeface="Calibri"/>
              </a:rPr>
              <a:t>Where we were . . .where we are  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28FA04-98AE-CA34-DA50-0E763D96F431}"/>
              </a:ext>
            </a:extLst>
          </p:cNvPr>
          <p:cNvSpPr txBox="1"/>
          <p:nvPr/>
        </p:nvSpPr>
        <p:spPr>
          <a:xfrm>
            <a:off x="6754219" y="1575288"/>
            <a:ext cx="4518174" cy="4880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120"/>
              </a:lnSpc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IN" sz="1600" b="1" dirty="0">
                <a:solidFill>
                  <a:srgbClr val="E84C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  <a:r>
              <a:rPr lang="en-IN" sz="1600" dirty="0">
                <a:latin typeface="Segoe UI" panose="020B0502040204020203" pitchFamily="34" charset="0"/>
                <a:cs typeface="Segoe UI" panose="020B0502040204020203" pitchFamily="34" charset="0"/>
              </a:rPr>
              <a:t> Cloud Environments </a:t>
            </a:r>
          </a:p>
          <a:p>
            <a:pPr marL="285750" indent="-285750">
              <a:lnSpc>
                <a:spcPts val="2120"/>
              </a:lnSpc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IN" sz="1600" dirty="0">
                <a:latin typeface="Segoe UI" panose="020B0502040204020203" pitchFamily="34" charset="0"/>
                <a:cs typeface="Segoe UI" panose="020B0502040204020203" pitchFamily="34" charset="0"/>
              </a:rPr>
              <a:t>6 Different Business Solutions (3 state of the art) </a:t>
            </a:r>
            <a:r>
              <a:rPr lang="en-IN" sz="1600" b="1" dirty="0">
                <a:solidFill>
                  <a:srgbClr val="E84C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fully integrated </a:t>
            </a:r>
            <a:r>
              <a:rPr lang="en-IN" sz="1600" dirty="0">
                <a:latin typeface="Segoe UI" panose="020B0502040204020203" pitchFamily="34" charset="0"/>
                <a:cs typeface="Segoe UI" panose="020B0502040204020203" pitchFamily="34" charset="0"/>
              </a:rPr>
              <a:t>with latest stack software</a:t>
            </a:r>
          </a:p>
          <a:p>
            <a:pPr marL="285750" indent="-285750">
              <a:lnSpc>
                <a:spcPts val="2120"/>
              </a:lnSpc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IN" sz="1600" dirty="0">
                <a:latin typeface="Segoe UI" panose="020B0502040204020203" pitchFamily="34" charset="0"/>
                <a:cs typeface="Segoe UI" panose="020B0502040204020203" pitchFamily="34" charset="0"/>
              </a:rPr>
              <a:t>3 Different Clinical Solutions in WIP   </a:t>
            </a:r>
          </a:p>
          <a:p>
            <a:pPr marL="285750" indent="-285750">
              <a:lnSpc>
                <a:spcPts val="2120"/>
              </a:lnSpc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IN" sz="1600" b="1" dirty="0">
                <a:solidFill>
                  <a:srgbClr val="E84C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Consolidated</a:t>
            </a:r>
            <a:r>
              <a:rPr lang="en-IN" sz="1600" dirty="0">
                <a:latin typeface="Segoe UI" panose="020B0502040204020203" pitchFamily="34" charset="0"/>
                <a:cs typeface="Segoe UI" panose="020B0502040204020203" pitchFamily="34" charset="0"/>
              </a:rPr>
              <a:t> Network Services </a:t>
            </a:r>
          </a:p>
          <a:p>
            <a:pPr marL="285750" indent="-285750">
              <a:lnSpc>
                <a:spcPts val="2120"/>
              </a:lnSpc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IN" sz="1600" b="1" dirty="0">
                <a:solidFill>
                  <a:srgbClr val="E84C8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24 x 7</a:t>
            </a:r>
            <a:r>
              <a:rPr lang="en-IN" sz="1600" dirty="0">
                <a:latin typeface="Segoe UI" panose="020B0502040204020203" pitchFamily="34" charset="0"/>
                <a:cs typeface="Segoe UI" panose="020B0502040204020203" pitchFamily="34" charset="0"/>
              </a:rPr>
              <a:t> Monitoring </a:t>
            </a:r>
          </a:p>
          <a:p>
            <a:pPr marL="285750" indent="-285750">
              <a:lnSpc>
                <a:spcPts val="2120"/>
              </a:lnSpc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IN" sz="1600" dirty="0">
                <a:latin typeface="Segoe UI" panose="020B0502040204020203" pitchFamily="34" charset="0"/>
                <a:cs typeface="Segoe UI" panose="020B0502040204020203" pitchFamily="34" charset="0"/>
              </a:rPr>
              <a:t>Updated Infrastructure and Software</a:t>
            </a:r>
          </a:p>
          <a:p>
            <a:pPr marL="285750" indent="-285750">
              <a:lnSpc>
                <a:spcPts val="2120"/>
              </a:lnSpc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IN" sz="1600" dirty="0">
                <a:latin typeface="Segoe UI" panose="020B0502040204020203" pitchFamily="34" charset="0"/>
                <a:cs typeface="Segoe UI" panose="020B0502040204020203" pitchFamily="34" charset="0"/>
              </a:rPr>
              <a:t>Standardized Operations  </a:t>
            </a:r>
          </a:p>
          <a:p>
            <a:pPr>
              <a:lnSpc>
                <a:spcPts val="2120"/>
              </a:lnSpc>
              <a:spcBef>
                <a:spcPts val="1800"/>
              </a:spcBef>
            </a:pPr>
            <a:endParaRPr lang="en-IN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>
              <a:lnSpc>
                <a:spcPts val="2120"/>
              </a:lnSpc>
              <a:spcBef>
                <a:spcPts val="1800"/>
              </a:spcBef>
            </a:pPr>
            <a:endParaRPr lang="en-IN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AFA307-A671-720E-28C1-8E16349C721C}"/>
              </a:ext>
            </a:extLst>
          </p:cNvPr>
          <p:cNvSpPr txBox="1"/>
          <p:nvPr/>
        </p:nvSpPr>
        <p:spPr>
          <a:xfrm>
            <a:off x="1217444" y="768712"/>
            <a:ext cx="2410282" cy="461665"/>
          </a:xfrm>
          <a:prstGeom prst="rect">
            <a:avLst/>
          </a:prstGeom>
          <a:noFill/>
          <a:ln>
            <a:solidFill>
              <a:srgbClr val="1B4F9B"/>
            </a:solidFill>
          </a:ln>
        </p:spPr>
        <p:txBody>
          <a:bodyPr wrap="square" rtlCol="0">
            <a:spAutoFit/>
          </a:bodyPr>
          <a:lstStyle/>
          <a:p>
            <a:r>
              <a:rPr lang="en-IN" sz="2400" dirty="0">
                <a:solidFill>
                  <a:srgbClr val="1B4F9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2400" dirty="0">
                <a:solidFill>
                  <a:srgbClr val="1B4F9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 21 - 22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1B96A3-BDE0-6102-13AD-153CEE045898}"/>
              </a:ext>
            </a:extLst>
          </p:cNvPr>
          <p:cNvSpPr txBox="1"/>
          <p:nvPr/>
        </p:nvSpPr>
        <p:spPr>
          <a:xfrm>
            <a:off x="6603024" y="738233"/>
            <a:ext cx="2410282" cy="461665"/>
          </a:xfrm>
          <a:prstGeom prst="rect">
            <a:avLst/>
          </a:prstGeom>
          <a:noFill/>
          <a:ln>
            <a:solidFill>
              <a:srgbClr val="E84C86"/>
            </a:solidFill>
          </a:ln>
        </p:spPr>
        <p:txBody>
          <a:bodyPr wrap="square" rtlCol="0">
            <a:spAutoFit/>
          </a:bodyPr>
          <a:lstStyle/>
          <a:p>
            <a:r>
              <a:rPr lang="en-IN" sz="2400" dirty="0">
                <a:solidFill>
                  <a:srgbClr val="E84C8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2400" dirty="0">
                <a:solidFill>
                  <a:srgbClr val="E84C8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 22 - 23</a:t>
            </a:r>
          </a:p>
        </p:txBody>
      </p:sp>
    </p:spTree>
    <p:extLst>
      <p:ext uri="{BB962C8B-B14F-4D97-AF65-F5344CB8AC3E}">
        <p14:creationId xmlns:p14="http://schemas.microsoft.com/office/powerpoint/2010/main" val="787645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715</Words>
  <Application>Microsoft Office PowerPoint</Application>
  <PresentationFormat>Widescreen</PresentationFormat>
  <Paragraphs>155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inherit</vt:lpstr>
      <vt:lpstr>Roboto</vt:lpstr>
      <vt:lpstr>Segoe UI</vt:lpstr>
      <vt:lpstr>Segoe UI Semilight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Sudeep Dey</dc:creator>
  <cp:lastModifiedBy>Roshan A</cp:lastModifiedBy>
  <cp:revision>11</cp:revision>
  <dcterms:created xsi:type="dcterms:W3CDTF">2022-10-27T07:58:16Z</dcterms:created>
  <dcterms:modified xsi:type="dcterms:W3CDTF">2023-04-12T05:13:14Z</dcterms:modified>
</cp:coreProperties>
</file>