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1" r:id="rId3"/>
    <p:sldId id="286" r:id="rId4"/>
    <p:sldId id="276" r:id="rId5"/>
    <p:sldId id="288" r:id="rId6"/>
    <p:sldId id="282" r:id="rId7"/>
    <p:sldId id="277" r:id="rId8"/>
    <p:sldId id="287" r:id="rId9"/>
    <p:sldId id="278" r:id="rId10"/>
    <p:sldId id="279" r:id="rId11"/>
    <p:sldId id="280" r:id="rId12"/>
    <p:sldId id="285" r:id="rId13"/>
    <p:sldId id="28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51" autoAdjust="0"/>
    <p:restoredTop sz="94660"/>
  </p:normalViewPr>
  <p:slideViewPr>
    <p:cSldViewPr>
      <p:cViewPr varScale="1">
        <p:scale>
          <a:sx n="113" d="100"/>
          <a:sy n="113" d="100"/>
        </p:scale>
        <p:origin x="600" y="184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n-US"/>
              <a:t>4/11/23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n-US"/>
              <a:t>4/11/23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640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759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963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6131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8871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9462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9038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3217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4416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0762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BDAE-10FC-491F-9A25-6F60BDE8B169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EF52-A8D6-424C-9036-7BE25AE1F0DF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7248-C72B-49F4-817B-58CBA7AC61A1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0070A-0965-433E-ADAF-5A6E14B82F01}" type="datetime3">
              <a:rPr lang="en-US" smtClean="0"/>
              <a:t>11 April 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0B870-2FAD-4B86-A435-A551BE50F52C}" type="datetime3">
              <a:rPr lang="en-US" smtClean="0"/>
              <a:t>11 April 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CABC-19B1-47D6-80E1-3CBE18CECDC9}" type="datetime3">
              <a:rPr lang="en-US" smtClean="0"/>
              <a:t>11 April 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951-A103-4A4F-B197-AF75E1BA2384}" type="datetime3">
              <a:rPr lang="en-US" smtClean="0"/>
              <a:t>11 April 2023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CF3D-BA10-438F-8995-DFD76E4CE07E}" type="datetime3">
              <a:rPr lang="en-US" smtClean="0"/>
              <a:t>11 April 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 descr="An empty placeholder to add an image. Click on the placeholder and select the image that you wish to add.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42D2E-67DA-4D64-89FC-7677C988EE0C}" type="datetime3">
              <a:rPr lang="en-US" smtClean="0"/>
              <a:t>11 April 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5440A159-65D6-45F2-9D68-67F69FAE6134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f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fi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Digital Transformation Vision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BFSI – General Insurance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 fontScale="90000"/>
          </a:bodyPr>
          <a:lstStyle/>
          <a:p>
            <a:r>
              <a:rPr lang="en-IN" dirty="0"/>
              <a:t>Digital Transformation strategy should be holistic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10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27068" y="2037725"/>
            <a:ext cx="3643872" cy="3558837"/>
            <a:chOff x="827068" y="2037725"/>
            <a:chExt cx="3643872" cy="3558837"/>
          </a:xfrm>
        </p:grpSpPr>
        <p:grpSp>
          <p:nvGrpSpPr>
            <p:cNvPr id="61" name="Group 60"/>
            <p:cNvGrpSpPr/>
            <p:nvPr/>
          </p:nvGrpSpPr>
          <p:grpSpPr>
            <a:xfrm>
              <a:off x="827068" y="2037725"/>
              <a:ext cx="3643872" cy="3558837"/>
              <a:chOff x="465141" y="2037725"/>
              <a:chExt cx="3643872" cy="3558837"/>
            </a:xfrm>
          </p:grpSpPr>
          <p:sp>
            <p:nvSpPr>
              <p:cNvPr id="62" name="Rounded Rectangle 61"/>
              <p:cNvSpPr/>
              <p:nvPr/>
            </p:nvSpPr>
            <p:spPr>
              <a:xfrm>
                <a:off x="465141" y="2037725"/>
                <a:ext cx="3643871" cy="3558837"/>
              </a:xfrm>
              <a:prstGeom prst="roundRect">
                <a:avLst>
                  <a:gd name="adj" fmla="val 1869"/>
                </a:avLst>
              </a:prstGeom>
              <a:solidFill>
                <a:srgbClr val="FFFFFF">
                  <a:lumMod val="95000"/>
                </a:srgb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bIns="274320" rtlCol="0" anchor="b"/>
              <a:lstStyle/>
              <a:p>
                <a:pPr marL="0" marR="0" lvl="1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itchFamily="34" charset="0"/>
                  </a:rPr>
                  <a:t>Journey from Monolithic to a Modular &amp; scalable core</a:t>
                </a:r>
              </a:p>
            </p:txBody>
          </p:sp>
          <p:sp>
            <p:nvSpPr>
              <p:cNvPr id="63" name="TextBox 62"/>
              <p:cNvSpPr txBox="1">
                <a:spLocks/>
              </p:cNvSpPr>
              <p:nvPr/>
            </p:nvSpPr>
            <p:spPr>
              <a:xfrm>
                <a:off x="465141" y="2037788"/>
                <a:ext cx="3643872" cy="566592"/>
              </a:xfrm>
              <a:custGeom>
                <a:avLst/>
                <a:gdLst>
                  <a:gd name="connsiteX0" fmla="*/ 128835 w 5575301"/>
                  <a:gd name="connsiteY0" fmla="*/ 0 h 796973"/>
                  <a:gd name="connsiteX1" fmla="*/ 5446466 w 5575301"/>
                  <a:gd name="connsiteY1" fmla="*/ 0 h 796973"/>
                  <a:gd name="connsiteX2" fmla="*/ 5575301 w 5575301"/>
                  <a:gd name="connsiteY2" fmla="*/ 128835 h 796973"/>
                  <a:gd name="connsiteX3" fmla="*/ 5575301 w 5575301"/>
                  <a:gd name="connsiteY3" fmla="*/ 796973 h 796973"/>
                  <a:gd name="connsiteX4" fmla="*/ 0 w 5575301"/>
                  <a:gd name="connsiteY4" fmla="*/ 796973 h 796973"/>
                  <a:gd name="connsiteX5" fmla="*/ 0 w 5575301"/>
                  <a:gd name="connsiteY5" fmla="*/ 128835 h 796973"/>
                  <a:gd name="connsiteX6" fmla="*/ 128835 w 5575301"/>
                  <a:gd name="connsiteY6" fmla="*/ 0 h 796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5301" h="796973">
                    <a:moveTo>
                      <a:pt x="128835" y="0"/>
                    </a:moveTo>
                    <a:lnTo>
                      <a:pt x="5446466" y="0"/>
                    </a:lnTo>
                    <a:cubicBezTo>
                      <a:pt x="5517620" y="0"/>
                      <a:pt x="5575301" y="57681"/>
                      <a:pt x="5575301" y="128835"/>
                    </a:cubicBezTo>
                    <a:lnTo>
                      <a:pt x="5575301" y="796973"/>
                    </a:lnTo>
                    <a:lnTo>
                      <a:pt x="0" y="796973"/>
                    </a:lnTo>
                    <a:lnTo>
                      <a:pt x="0" y="128835"/>
                    </a:lnTo>
                    <a:cubicBezTo>
                      <a:pt x="0" y="57681"/>
                      <a:pt x="57681" y="0"/>
                      <a:pt x="128835" y="0"/>
                    </a:cubicBezTo>
                    <a:close/>
                  </a:path>
                </a:pathLst>
              </a:custGeom>
              <a:solidFill>
                <a:srgbClr val="3F60A4"/>
              </a:solidFill>
              <a:effectLst>
                <a:innerShdw blurRad="25400" dist="25400" dir="5400000">
                  <a:prstClr val="black">
                    <a:alpha val="15000"/>
                  </a:prstClr>
                </a:innerShdw>
              </a:effectLst>
            </p:spPr>
            <p:txBody>
              <a:bodyPr vert="horz" wrap="square" lIns="91461" tIns="51215" rIns="91461" bIns="51215" rtlCol="0" anchor="ctr">
                <a:noAutofit/>
              </a:bodyPr>
              <a:lstStyle>
                <a:lvl1pPr marL="153371" indent="-153371" algn="l" rtl="0" eaLnBrk="1" fontAlgn="base" hangingPunct="1">
                  <a:lnSpc>
                    <a:spcPct val="90000"/>
                  </a:lnSpc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lang="en-US" sz="2000" kern="1200" spc="-17" baseline="0" dirty="0" smtClean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lvl1pPr>
                <a:lvl2pPr marL="377426" indent="-224055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2pPr>
                <a:lvl3pPr marL="525462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tabLst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3pPr>
                <a:lvl4pPr marL="754851" indent="-229389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4pPr>
                <a:lvl5pPr marL="902887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5pPr>
                <a:lvl6pPr marL="2816194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2823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840265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35230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72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GB" sz="1800" b="1" i="0" u="none" strike="noStrike" kern="1200" cap="none" spc="-17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  <a:cs typeface="Arial"/>
                  </a:rPr>
                  <a:t>System of Records</a:t>
                </a: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125" y="3191907"/>
              <a:ext cx="1728400" cy="1250471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234754" y="2037725"/>
            <a:ext cx="3965040" cy="3558837"/>
            <a:chOff x="4234754" y="2037725"/>
            <a:chExt cx="3965040" cy="3558837"/>
          </a:xfrm>
        </p:grpSpPr>
        <p:grpSp>
          <p:nvGrpSpPr>
            <p:cNvPr id="65" name="Group 64"/>
            <p:cNvGrpSpPr/>
            <p:nvPr/>
          </p:nvGrpSpPr>
          <p:grpSpPr>
            <a:xfrm>
              <a:off x="4555922" y="2037725"/>
              <a:ext cx="3643872" cy="3558837"/>
              <a:chOff x="465141" y="2037725"/>
              <a:chExt cx="3643872" cy="3558837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465141" y="2037725"/>
                <a:ext cx="3643871" cy="3558837"/>
              </a:xfrm>
              <a:prstGeom prst="roundRect">
                <a:avLst>
                  <a:gd name="adj" fmla="val 1869"/>
                </a:avLst>
              </a:prstGeom>
              <a:solidFill>
                <a:srgbClr val="FFFFFF">
                  <a:lumMod val="95000"/>
                </a:srgb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bIns="274320" rtlCol="0" anchor="b"/>
              <a:lstStyle/>
              <a:p>
                <a:pPr marL="0" marR="0" lvl="1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itchFamily="34" charset="0"/>
                  </a:rPr>
                  <a:t>Transform Total Experience(TX)</a:t>
                </a: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itchFamily="34" charset="0"/>
                  </a:rPr>
                  <a:t> </a:t>
                </a:r>
              </a:p>
              <a:p>
                <a:pPr marL="0" marR="0" lvl="1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itchFamily="34" charset="0"/>
                  </a:rPr>
                  <a:t>{CX+EX+UX}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cs typeface="Arial" pitchFamily="34" charset="0"/>
                </a:endParaRPr>
              </a:p>
            </p:txBody>
          </p:sp>
          <p:sp>
            <p:nvSpPr>
              <p:cNvPr id="67" name="TextBox 66"/>
              <p:cNvSpPr txBox="1">
                <a:spLocks/>
              </p:cNvSpPr>
              <p:nvPr/>
            </p:nvSpPr>
            <p:spPr>
              <a:xfrm>
                <a:off x="465141" y="2037788"/>
                <a:ext cx="3643872" cy="566592"/>
              </a:xfrm>
              <a:custGeom>
                <a:avLst/>
                <a:gdLst>
                  <a:gd name="connsiteX0" fmla="*/ 128835 w 5575301"/>
                  <a:gd name="connsiteY0" fmla="*/ 0 h 796973"/>
                  <a:gd name="connsiteX1" fmla="*/ 5446466 w 5575301"/>
                  <a:gd name="connsiteY1" fmla="*/ 0 h 796973"/>
                  <a:gd name="connsiteX2" fmla="*/ 5575301 w 5575301"/>
                  <a:gd name="connsiteY2" fmla="*/ 128835 h 796973"/>
                  <a:gd name="connsiteX3" fmla="*/ 5575301 w 5575301"/>
                  <a:gd name="connsiteY3" fmla="*/ 796973 h 796973"/>
                  <a:gd name="connsiteX4" fmla="*/ 0 w 5575301"/>
                  <a:gd name="connsiteY4" fmla="*/ 796973 h 796973"/>
                  <a:gd name="connsiteX5" fmla="*/ 0 w 5575301"/>
                  <a:gd name="connsiteY5" fmla="*/ 128835 h 796973"/>
                  <a:gd name="connsiteX6" fmla="*/ 128835 w 5575301"/>
                  <a:gd name="connsiteY6" fmla="*/ 0 h 796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5301" h="796973">
                    <a:moveTo>
                      <a:pt x="128835" y="0"/>
                    </a:moveTo>
                    <a:lnTo>
                      <a:pt x="5446466" y="0"/>
                    </a:lnTo>
                    <a:cubicBezTo>
                      <a:pt x="5517620" y="0"/>
                      <a:pt x="5575301" y="57681"/>
                      <a:pt x="5575301" y="128835"/>
                    </a:cubicBezTo>
                    <a:lnTo>
                      <a:pt x="5575301" y="796973"/>
                    </a:lnTo>
                    <a:lnTo>
                      <a:pt x="0" y="796973"/>
                    </a:lnTo>
                    <a:lnTo>
                      <a:pt x="0" y="128835"/>
                    </a:lnTo>
                    <a:cubicBezTo>
                      <a:pt x="0" y="57681"/>
                      <a:pt x="57681" y="0"/>
                      <a:pt x="128835" y="0"/>
                    </a:cubicBezTo>
                    <a:close/>
                  </a:path>
                </a:pathLst>
              </a:custGeom>
              <a:solidFill>
                <a:srgbClr val="69CA08"/>
              </a:solidFill>
              <a:effectLst>
                <a:innerShdw blurRad="25400" dist="25400" dir="5400000">
                  <a:prstClr val="black">
                    <a:alpha val="15000"/>
                  </a:prstClr>
                </a:innerShdw>
              </a:effectLst>
            </p:spPr>
            <p:txBody>
              <a:bodyPr vert="horz" wrap="square" lIns="91461" tIns="51215" rIns="91461" bIns="51215" rtlCol="0" anchor="ctr">
                <a:noAutofit/>
              </a:bodyPr>
              <a:lstStyle>
                <a:lvl1pPr marL="153371" indent="-153371" algn="l" rtl="0" eaLnBrk="1" fontAlgn="base" hangingPunct="1">
                  <a:lnSpc>
                    <a:spcPct val="90000"/>
                  </a:lnSpc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lang="en-US" sz="2000" kern="1200" spc="-17" baseline="0" dirty="0" smtClean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lvl1pPr>
                <a:lvl2pPr marL="377426" indent="-224055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2pPr>
                <a:lvl3pPr marL="525462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tabLst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3pPr>
                <a:lvl4pPr marL="754851" indent="-229389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4pPr>
                <a:lvl5pPr marL="902887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5pPr>
                <a:lvl6pPr marL="2816194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2823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840265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35230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72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GB" sz="1800" b="1" i="0" u="none" strike="noStrike" kern="1200" cap="none" spc="-17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  <a:cs typeface="Arial"/>
                  </a:rPr>
                  <a:t>System of Engagements</a:t>
                </a:r>
              </a:p>
            </p:txBody>
          </p:sp>
        </p:grpSp>
        <p:pic>
          <p:nvPicPr>
            <p:cNvPr id="72" name="Picture 3" descr="S:\StudioJobs\Clients\Presentations\Accenture\Amy V Sagues - 15-0273 - Future of Applications POV\Working Files\Final Images\Icons\ECOSYSTEM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448760" y="3028650"/>
              <a:ext cx="1618204" cy="1618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3" name="Group 72"/>
            <p:cNvGrpSpPr/>
            <p:nvPr/>
          </p:nvGrpSpPr>
          <p:grpSpPr>
            <a:xfrm>
              <a:off x="4234754" y="2801714"/>
              <a:ext cx="536500" cy="2363728"/>
              <a:chOff x="5716590" y="2474913"/>
              <a:chExt cx="752475" cy="3315272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5716590" y="2474913"/>
                <a:ext cx="752475" cy="259556"/>
                <a:chOff x="5716590" y="2474913"/>
                <a:chExt cx="752475" cy="259556"/>
              </a:xfrm>
            </p:grpSpPr>
            <p:sp>
              <p:nvSpPr>
                <p:cNvPr id="81" name="Oval 80"/>
                <p:cNvSpPr/>
                <p:nvPr/>
              </p:nvSpPr>
              <p:spPr>
                <a:xfrm>
                  <a:off x="5716590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6209509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3" name="Group 82"/>
                <p:cNvGrpSpPr/>
                <p:nvPr/>
              </p:nvGrpSpPr>
              <p:grpSpPr>
                <a:xfrm>
                  <a:off x="5772944" y="2522555"/>
                  <a:ext cx="628650" cy="173020"/>
                  <a:chOff x="5726114" y="2851475"/>
                  <a:chExt cx="628650" cy="173020"/>
                </a:xfrm>
              </p:grpSpPr>
              <p:sp>
                <p:nvSpPr>
                  <p:cNvPr id="84" name="Rounded Rectangle 83"/>
                  <p:cNvSpPr/>
                  <p:nvPr/>
                </p:nvSpPr>
                <p:spPr>
                  <a:xfrm>
                    <a:off x="5726114" y="2851475"/>
                    <a:ext cx="628650" cy="173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5" name="Rounded Rectangle 84"/>
                  <p:cNvSpPr/>
                  <p:nvPr/>
                </p:nvSpPr>
                <p:spPr>
                  <a:xfrm>
                    <a:off x="5742783" y="2851475"/>
                    <a:ext cx="595312" cy="173020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75000"/>
                        </a:srgbClr>
                      </a:gs>
                      <a:gs pos="99115">
                        <a:srgbClr val="FFFFFF">
                          <a:lumMod val="75000"/>
                        </a:srgbClr>
                      </a:gs>
                      <a:gs pos="47000">
                        <a:srgbClr val="FFFFFF">
                          <a:lumMod val="9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75" name="Group 74"/>
              <p:cNvGrpSpPr/>
              <p:nvPr/>
            </p:nvGrpSpPr>
            <p:grpSpPr>
              <a:xfrm>
                <a:off x="5716590" y="5530629"/>
                <a:ext cx="752475" cy="259556"/>
                <a:chOff x="5716590" y="2474913"/>
                <a:chExt cx="752475" cy="259556"/>
              </a:xfrm>
            </p:grpSpPr>
            <p:sp>
              <p:nvSpPr>
                <p:cNvPr id="76" name="Oval 75"/>
                <p:cNvSpPr/>
                <p:nvPr/>
              </p:nvSpPr>
              <p:spPr>
                <a:xfrm>
                  <a:off x="5716590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6209509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78" name="Group 77"/>
                <p:cNvGrpSpPr/>
                <p:nvPr/>
              </p:nvGrpSpPr>
              <p:grpSpPr>
                <a:xfrm>
                  <a:off x="5772944" y="2522555"/>
                  <a:ext cx="628650" cy="173020"/>
                  <a:chOff x="5726114" y="2851475"/>
                  <a:chExt cx="628650" cy="173020"/>
                </a:xfrm>
              </p:grpSpPr>
              <p:sp>
                <p:nvSpPr>
                  <p:cNvPr id="79" name="Rounded Rectangle 78"/>
                  <p:cNvSpPr/>
                  <p:nvPr/>
                </p:nvSpPr>
                <p:spPr>
                  <a:xfrm>
                    <a:off x="5726114" y="2851475"/>
                    <a:ext cx="628650" cy="173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80" name="Rounded Rectangle 79"/>
                  <p:cNvSpPr/>
                  <p:nvPr/>
                </p:nvSpPr>
                <p:spPr>
                  <a:xfrm>
                    <a:off x="5742783" y="2851475"/>
                    <a:ext cx="595312" cy="173020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75000"/>
                        </a:srgbClr>
                      </a:gs>
                      <a:gs pos="99115">
                        <a:srgbClr val="FFFFFF">
                          <a:lumMod val="75000"/>
                        </a:srgbClr>
                      </a:gs>
                      <a:gs pos="47000">
                        <a:srgbClr val="FFFFFF">
                          <a:lumMod val="9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  <p:grpSp>
        <p:nvGrpSpPr>
          <p:cNvPr id="9" name="Group 8"/>
          <p:cNvGrpSpPr/>
          <p:nvPr/>
        </p:nvGrpSpPr>
        <p:grpSpPr>
          <a:xfrm>
            <a:off x="7973377" y="2037725"/>
            <a:ext cx="3955271" cy="3558837"/>
            <a:chOff x="7973377" y="2037725"/>
            <a:chExt cx="3955271" cy="3558837"/>
          </a:xfrm>
        </p:grpSpPr>
        <p:grpSp>
          <p:nvGrpSpPr>
            <p:cNvPr id="69" name="Group 68"/>
            <p:cNvGrpSpPr/>
            <p:nvPr/>
          </p:nvGrpSpPr>
          <p:grpSpPr>
            <a:xfrm>
              <a:off x="8284776" y="2037725"/>
              <a:ext cx="3643872" cy="3558837"/>
              <a:chOff x="465141" y="2037725"/>
              <a:chExt cx="3643872" cy="3558837"/>
            </a:xfrm>
          </p:grpSpPr>
          <p:sp>
            <p:nvSpPr>
              <p:cNvPr id="70" name="Rounded Rectangle 69"/>
              <p:cNvSpPr/>
              <p:nvPr/>
            </p:nvSpPr>
            <p:spPr>
              <a:xfrm>
                <a:off x="465141" y="2037725"/>
                <a:ext cx="3643871" cy="3558837"/>
              </a:xfrm>
              <a:prstGeom prst="roundRect">
                <a:avLst>
                  <a:gd name="adj" fmla="val 1869"/>
                </a:avLst>
              </a:prstGeom>
              <a:solidFill>
                <a:srgbClr val="FFFFFF">
                  <a:lumMod val="95000"/>
                </a:srgbClr>
              </a:solidFill>
              <a:ln w="254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18000"/>
                  </a:prstClr>
                </a:outerShdw>
              </a:effectLst>
            </p:spPr>
            <p:txBody>
              <a:bodyPr bIns="274320" rtlCol="0" anchor="b"/>
              <a:lstStyle/>
              <a:p>
                <a:pPr marL="0" marR="0" lvl="1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cs typeface="Arial" pitchFamily="34" charset="0"/>
                  </a:rPr>
                  <a:t>Enable Insights-based decision making with Advanced Analytics</a:t>
                </a:r>
              </a:p>
            </p:txBody>
          </p:sp>
          <p:sp>
            <p:nvSpPr>
              <p:cNvPr id="71" name="TextBox 70"/>
              <p:cNvSpPr txBox="1">
                <a:spLocks/>
              </p:cNvSpPr>
              <p:nvPr/>
            </p:nvSpPr>
            <p:spPr>
              <a:xfrm>
                <a:off x="465141" y="2037788"/>
                <a:ext cx="3643872" cy="566592"/>
              </a:xfrm>
              <a:custGeom>
                <a:avLst/>
                <a:gdLst>
                  <a:gd name="connsiteX0" fmla="*/ 128835 w 5575301"/>
                  <a:gd name="connsiteY0" fmla="*/ 0 h 796973"/>
                  <a:gd name="connsiteX1" fmla="*/ 5446466 w 5575301"/>
                  <a:gd name="connsiteY1" fmla="*/ 0 h 796973"/>
                  <a:gd name="connsiteX2" fmla="*/ 5575301 w 5575301"/>
                  <a:gd name="connsiteY2" fmla="*/ 128835 h 796973"/>
                  <a:gd name="connsiteX3" fmla="*/ 5575301 w 5575301"/>
                  <a:gd name="connsiteY3" fmla="*/ 796973 h 796973"/>
                  <a:gd name="connsiteX4" fmla="*/ 0 w 5575301"/>
                  <a:gd name="connsiteY4" fmla="*/ 796973 h 796973"/>
                  <a:gd name="connsiteX5" fmla="*/ 0 w 5575301"/>
                  <a:gd name="connsiteY5" fmla="*/ 128835 h 796973"/>
                  <a:gd name="connsiteX6" fmla="*/ 128835 w 5575301"/>
                  <a:gd name="connsiteY6" fmla="*/ 0 h 796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5301" h="796973">
                    <a:moveTo>
                      <a:pt x="128835" y="0"/>
                    </a:moveTo>
                    <a:lnTo>
                      <a:pt x="5446466" y="0"/>
                    </a:lnTo>
                    <a:cubicBezTo>
                      <a:pt x="5517620" y="0"/>
                      <a:pt x="5575301" y="57681"/>
                      <a:pt x="5575301" y="128835"/>
                    </a:cubicBezTo>
                    <a:lnTo>
                      <a:pt x="5575301" y="796973"/>
                    </a:lnTo>
                    <a:lnTo>
                      <a:pt x="0" y="796973"/>
                    </a:lnTo>
                    <a:lnTo>
                      <a:pt x="0" y="128835"/>
                    </a:lnTo>
                    <a:cubicBezTo>
                      <a:pt x="0" y="57681"/>
                      <a:pt x="57681" y="0"/>
                      <a:pt x="128835" y="0"/>
                    </a:cubicBezTo>
                    <a:close/>
                  </a:path>
                </a:pathLst>
              </a:custGeom>
              <a:solidFill>
                <a:srgbClr val="C52F73"/>
              </a:solidFill>
              <a:effectLst>
                <a:innerShdw blurRad="25400" dist="25400" dir="5400000">
                  <a:prstClr val="black">
                    <a:alpha val="15000"/>
                  </a:prstClr>
                </a:innerShdw>
              </a:effectLst>
            </p:spPr>
            <p:txBody>
              <a:bodyPr vert="horz" wrap="square" lIns="91461" tIns="51215" rIns="91461" bIns="51215" rtlCol="0" anchor="ctr">
                <a:noAutofit/>
              </a:bodyPr>
              <a:lstStyle>
                <a:lvl1pPr marL="153371" indent="-153371" algn="l" rtl="0" eaLnBrk="1" fontAlgn="base" hangingPunct="1">
                  <a:lnSpc>
                    <a:spcPct val="90000"/>
                  </a:lnSpc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lang="en-US" sz="2000" kern="1200" spc="-17" baseline="0" dirty="0" smtClean="0">
                    <a:solidFill>
                      <a:schemeClr val="accent1"/>
                    </a:solidFill>
                    <a:latin typeface="Arial"/>
                    <a:ea typeface="Arial"/>
                    <a:cs typeface="Arial"/>
                  </a:defRPr>
                </a:lvl1pPr>
                <a:lvl2pPr marL="377426" indent="-224055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2pPr>
                <a:lvl3pPr marL="525462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tabLst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3pPr>
                <a:lvl4pPr marL="754851" indent="-229389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–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4pPr>
                <a:lvl5pPr marL="902887" indent="-148037" algn="l" rtl="0" eaLnBrk="1" fontAlgn="base" hangingPunct="1">
                  <a:spcBef>
                    <a:spcPts val="672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300" kern="1200">
                    <a:solidFill>
                      <a:schemeClr val="tx2"/>
                    </a:solidFill>
                    <a:latin typeface="Arial"/>
                    <a:ea typeface="Arial"/>
                    <a:cs typeface="Arial"/>
                  </a:defRPr>
                </a:lvl5pPr>
                <a:lvl6pPr marL="2816194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32823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840265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352300" indent="-256018" algn="l" defTabSz="1024071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72"/>
                  </a:spcBef>
                  <a:spcAft>
                    <a:spcPct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GB" sz="1800" b="1" i="0" u="none" strike="noStrike" kern="1200" cap="none" spc="-17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+mn-lt"/>
                    <a:cs typeface="Arial"/>
                  </a:rPr>
                  <a:t>System of Intelligence</a:t>
                </a:r>
              </a:p>
            </p:txBody>
          </p:sp>
        </p:grpSp>
        <p:pic>
          <p:nvPicPr>
            <p:cNvPr id="68" name="Picture 4" descr="S:\StudioJobs\Clients\Presentations\Accenture\Amy V Sagues - 15-0273 - Future of Applications POV\Working Files\Final Images\Icons\HEAD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9327297" y="2955762"/>
              <a:ext cx="1558828" cy="1558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6" name="Group 85"/>
            <p:cNvGrpSpPr/>
            <p:nvPr/>
          </p:nvGrpSpPr>
          <p:grpSpPr>
            <a:xfrm>
              <a:off x="7973377" y="2801714"/>
              <a:ext cx="536500" cy="2363728"/>
              <a:chOff x="5716590" y="2474913"/>
              <a:chExt cx="752475" cy="3315272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5716590" y="2474913"/>
                <a:ext cx="752475" cy="259556"/>
                <a:chOff x="5716590" y="2474913"/>
                <a:chExt cx="752475" cy="259556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5716590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6209509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6" name="Group 95"/>
                <p:cNvGrpSpPr/>
                <p:nvPr/>
              </p:nvGrpSpPr>
              <p:grpSpPr>
                <a:xfrm>
                  <a:off x="5772944" y="2522555"/>
                  <a:ext cx="628650" cy="173020"/>
                  <a:chOff x="5726114" y="2851475"/>
                  <a:chExt cx="628650" cy="173020"/>
                </a:xfrm>
              </p:grpSpPr>
              <p:sp>
                <p:nvSpPr>
                  <p:cNvPr id="97" name="Rounded Rectangle 96"/>
                  <p:cNvSpPr/>
                  <p:nvPr/>
                </p:nvSpPr>
                <p:spPr>
                  <a:xfrm>
                    <a:off x="5726114" y="2851475"/>
                    <a:ext cx="628650" cy="173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8" name="Rounded Rectangle 97"/>
                  <p:cNvSpPr/>
                  <p:nvPr/>
                </p:nvSpPr>
                <p:spPr>
                  <a:xfrm>
                    <a:off x="5742783" y="2851475"/>
                    <a:ext cx="595312" cy="173020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75000"/>
                        </a:srgbClr>
                      </a:gs>
                      <a:gs pos="99115">
                        <a:srgbClr val="FFFFFF">
                          <a:lumMod val="75000"/>
                        </a:srgbClr>
                      </a:gs>
                      <a:gs pos="47000">
                        <a:srgbClr val="FFFFFF">
                          <a:lumMod val="9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88" name="Group 87"/>
              <p:cNvGrpSpPr/>
              <p:nvPr/>
            </p:nvGrpSpPr>
            <p:grpSpPr>
              <a:xfrm>
                <a:off x="5716590" y="5530629"/>
                <a:ext cx="752475" cy="259556"/>
                <a:chOff x="5716590" y="2474913"/>
                <a:chExt cx="752475" cy="259556"/>
              </a:xfrm>
            </p:grpSpPr>
            <p:sp>
              <p:nvSpPr>
                <p:cNvPr id="89" name="Oval 88"/>
                <p:cNvSpPr/>
                <p:nvPr/>
              </p:nvSpPr>
              <p:spPr>
                <a:xfrm>
                  <a:off x="5716590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6209509" y="2474913"/>
                  <a:ext cx="259556" cy="259556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innerShdw blurRad="38100">
                    <a:prstClr val="black">
                      <a:alpha val="73000"/>
                    </a:prstClr>
                  </a:inn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91" name="Group 90"/>
                <p:cNvGrpSpPr/>
                <p:nvPr/>
              </p:nvGrpSpPr>
              <p:grpSpPr>
                <a:xfrm>
                  <a:off x="5772944" y="2522555"/>
                  <a:ext cx="628650" cy="173020"/>
                  <a:chOff x="5726114" y="2851475"/>
                  <a:chExt cx="628650" cy="173020"/>
                </a:xfrm>
              </p:grpSpPr>
              <p:sp>
                <p:nvSpPr>
                  <p:cNvPr id="92" name="Rounded Rectangle 91"/>
                  <p:cNvSpPr/>
                  <p:nvPr/>
                </p:nvSpPr>
                <p:spPr>
                  <a:xfrm>
                    <a:off x="5726114" y="2851475"/>
                    <a:ext cx="628650" cy="173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FFFF">
                      <a:lumMod val="95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93" name="Rounded Rectangle 92"/>
                  <p:cNvSpPr/>
                  <p:nvPr/>
                </p:nvSpPr>
                <p:spPr>
                  <a:xfrm>
                    <a:off x="5742783" y="2851475"/>
                    <a:ext cx="595312" cy="173020"/>
                  </a:xfrm>
                  <a:prstGeom prst="roundRect">
                    <a:avLst>
                      <a:gd name="adj" fmla="val 50000"/>
                    </a:avLst>
                  </a:prstGeom>
                  <a:gradFill flip="none" rotWithShape="1">
                    <a:gsLst>
                      <a:gs pos="0">
                        <a:srgbClr val="FFFFFF">
                          <a:lumMod val="75000"/>
                        </a:srgbClr>
                      </a:gs>
                      <a:gs pos="99115">
                        <a:srgbClr val="FFFFFF">
                          <a:lumMod val="75000"/>
                        </a:srgbClr>
                      </a:gs>
                      <a:gs pos="47000">
                        <a:srgbClr val="FFFFFF">
                          <a:lumMod val="95000"/>
                        </a:srgbClr>
                      </a:gs>
                    </a:gsLst>
                    <a:lin ang="0" scaled="1"/>
                    <a:tileRect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85238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/>
          </a:bodyPr>
          <a:lstStyle/>
          <a:p>
            <a:r>
              <a:rPr lang="en-IN" dirty="0"/>
              <a:t>Key Pillars of “Digital-First” Strategy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11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86883" y="1627174"/>
            <a:ext cx="9275599" cy="721078"/>
            <a:chOff x="1286883" y="1627174"/>
            <a:chExt cx="9275599" cy="721078"/>
          </a:xfrm>
        </p:grpSpPr>
        <p:sp>
          <p:nvSpPr>
            <p:cNvPr id="48" name="Rectangle 47"/>
            <p:cNvSpPr/>
            <p:nvPr/>
          </p:nvSpPr>
          <p:spPr>
            <a:xfrm>
              <a:off x="1291730" y="1627174"/>
              <a:ext cx="1866177" cy="721078"/>
            </a:xfrm>
            <a:prstGeom prst="rect">
              <a:avLst/>
            </a:prstGeom>
            <a:solidFill>
              <a:srgbClr val="003344"/>
            </a:solidFill>
            <a:ln w="38100" cap="rnd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2000" kern="0">
                <a:solidFill>
                  <a:srgbClr val="FFFFFF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9" name="Rounded Rectangle 4"/>
            <p:cNvSpPr/>
            <p:nvPr/>
          </p:nvSpPr>
          <p:spPr>
            <a:xfrm>
              <a:off x="1286883" y="1656098"/>
              <a:ext cx="1964617" cy="663229"/>
            </a:xfrm>
            <a:prstGeom prst="rect">
              <a:avLst/>
            </a:prstGeom>
            <a:noFill/>
            <a:ln w="57150" cmpd="sng">
              <a:noFill/>
            </a:ln>
            <a:effectLst/>
          </p:spPr>
          <p:txBody>
            <a:bodyPr spcFirstLastPara="0" vert="horz" wrap="square" lIns="76170" tIns="38085" rIns="76170" bIns="38085" numCol="1" spcCol="1270" anchor="ctr" anchorCtr="0">
              <a:noAutofit/>
            </a:bodyPr>
            <a:lstStyle/>
            <a:p>
              <a:pPr defTabSz="88864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  <a:latin typeface="Candara" panose="020E0502030303020204" pitchFamily="34" charset="0"/>
                  <a:cs typeface="Arial"/>
                </a:rPr>
                <a:t>Core Insurance Software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250139" y="1656098"/>
              <a:ext cx="7312343" cy="663229"/>
            </a:xfrm>
            <a:prstGeom prst="rect">
              <a:avLst/>
            </a:prstGeom>
            <a:solidFill>
              <a:srgbClr val="FFFFFF"/>
            </a:solidFill>
            <a:ln w="38100" cap="rnd" cmpd="sng" algn="ctr">
              <a:solidFill>
                <a:srgbClr val="003344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034">
                <a:spcBef>
                  <a:spcPts val="252"/>
                </a:spcBef>
                <a:defRPr/>
              </a:pP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Upgrades | API | </a:t>
              </a:r>
              <a:r>
                <a:rPr lang="en-US" sz="1600" kern="0" dirty="0" err="1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Microservices</a:t>
              </a: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 | </a:t>
              </a:r>
              <a:r>
                <a:rPr lang="en-US" sz="1600" kern="0" dirty="0" err="1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PaaS</a:t>
              </a:r>
              <a:endParaRPr lang="en-US" sz="1600" kern="0" dirty="0">
                <a:solidFill>
                  <a:srgbClr val="666666"/>
                </a:solidFill>
                <a:latin typeface="Candara" panose="020E0502030303020204" pitchFamily="34" charset="0"/>
                <a:cs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285523" y="3997079"/>
            <a:ext cx="9278198" cy="721078"/>
            <a:chOff x="1285523" y="3997079"/>
            <a:chExt cx="9278198" cy="721078"/>
          </a:xfrm>
        </p:grpSpPr>
        <p:sp>
          <p:nvSpPr>
            <p:cNvPr id="45" name="Rectangle 44"/>
            <p:cNvSpPr/>
            <p:nvPr/>
          </p:nvSpPr>
          <p:spPr>
            <a:xfrm>
              <a:off x="1291730" y="3997079"/>
              <a:ext cx="1866177" cy="721078"/>
            </a:xfrm>
            <a:prstGeom prst="rect">
              <a:avLst/>
            </a:prstGeom>
            <a:solidFill>
              <a:srgbClr val="00A000"/>
            </a:solidFill>
            <a:ln w="38100" cap="rnd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2000" kern="0" dirty="0">
                <a:solidFill>
                  <a:srgbClr val="FFFFFF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2" name="Rounded Rectangle 4"/>
            <p:cNvSpPr/>
            <p:nvPr/>
          </p:nvSpPr>
          <p:spPr>
            <a:xfrm>
              <a:off x="1285523" y="4028624"/>
              <a:ext cx="1964617" cy="663229"/>
            </a:xfrm>
            <a:prstGeom prst="rect">
              <a:avLst/>
            </a:prstGeom>
            <a:noFill/>
            <a:ln w="57150" cmpd="sng">
              <a:noFill/>
            </a:ln>
            <a:effectLst/>
          </p:spPr>
          <p:txBody>
            <a:bodyPr spcFirstLastPara="0" vert="horz" wrap="square" lIns="76170" tIns="38085" rIns="76170" bIns="38085" numCol="1" spcCol="1270" anchor="ctr" anchorCtr="0">
              <a:noAutofit/>
            </a:bodyPr>
            <a:lstStyle/>
            <a:p>
              <a:pPr defTabSz="88864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  <a:latin typeface="Candara" panose="020E0502030303020204" pitchFamily="34" charset="0"/>
                  <a:cs typeface="Arial"/>
                </a:rPr>
                <a:t>Cloud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251378" y="4028624"/>
              <a:ext cx="7312343" cy="663229"/>
            </a:xfrm>
            <a:prstGeom prst="rect">
              <a:avLst/>
            </a:prstGeom>
            <a:solidFill>
              <a:srgbClr val="FFFFFF"/>
            </a:solidFill>
            <a:ln w="38100" cap="rnd" cmpd="sng" algn="ctr">
              <a:solidFill>
                <a:srgbClr val="00A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400" kern="0" dirty="0">
                <a:solidFill>
                  <a:srgbClr val="666666"/>
                </a:solidFill>
                <a:latin typeface="Candara" panose="020E0502030303020204" pitchFamily="34" charset="0"/>
                <a:cs typeface="Arial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Cloud Migration | Co-Existence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00330" y="4787302"/>
            <a:ext cx="9274215" cy="721078"/>
            <a:chOff x="1300330" y="4787302"/>
            <a:chExt cx="9274215" cy="721078"/>
          </a:xfrm>
        </p:grpSpPr>
        <p:sp>
          <p:nvSpPr>
            <p:cNvPr id="44" name="Rectangle 43"/>
            <p:cNvSpPr/>
            <p:nvPr/>
          </p:nvSpPr>
          <p:spPr>
            <a:xfrm>
              <a:off x="1300330" y="4787302"/>
              <a:ext cx="1866177" cy="721078"/>
            </a:xfrm>
            <a:prstGeom prst="rect">
              <a:avLst/>
            </a:prstGeom>
            <a:solidFill>
              <a:srgbClr val="666666"/>
            </a:solidFill>
            <a:ln w="38100" cap="rnd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2000" kern="0">
                <a:solidFill>
                  <a:srgbClr val="FFFFFF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4" name="Rounded Rectangle 4"/>
            <p:cNvSpPr/>
            <p:nvPr/>
          </p:nvSpPr>
          <p:spPr>
            <a:xfrm>
              <a:off x="1338138" y="4816226"/>
              <a:ext cx="1924184" cy="663229"/>
            </a:xfrm>
            <a:prstGeom prst="rect">
              <a:avLst/>
            </a:prstGeom>
            <a:noFill/>
            <a:ln w="57150" cmpd="sng">
              <a:noFill/>
            </a:ln>
            <a:effectLst/>
          </p:spPr>
          <p:txBody>
            <a:bodyPr spcFirstLastPara="0" vert="horz" wrap="square" lIns="76170" tIns="38085" rIns="76170" bIns="38085" numCol="1" spcCol="1270" anchor="ctr" anchorCtr="0">
              <a:noAutofit/>
            </a:bodyPr>
            <a:lstStyle/>
            <a:p>
              <a:pPr defTabSz="88864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  <a:latin typeface="Candara" panose="020E0502030303020204" pitchFamily="34" charset="0"/>
                  <a:cs typeface="Arial"/>
                </a:rPr>
                <a:t>Differentiated Digital Capabilities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62202" y="4816226"/>
              <a:ext cx="7312343" cy="663229"/>
            </a:xfrm>
            <a:prstGeom prst="rect">
              <a:avLst/>
            </a:prstGeom>
            <a:solidFill>
              <a:srgbClr val="FFFFFF"/>
            </a:solidFill>
            <a:ln w="38100" cap="rnd" cmpd="sng" algn="ctr">
              <a:solidFill>
                <a:srgbClr val="666666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034">
                <a:defRPr/>
              </a:pP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API | Advanced Analytics | AI/ML | Total Experience Design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84127" y="2419344"/>
            <a:ext cx="9275598" cy="721078"/>
            <a:chOff x="1284127" y="2419344"/>
            <a:chExt cx="9275598" cy="721078"/>
          </a:xfrm>
        </p:grpSpPr>
        <p:sp>
          <p:nvSpPr>
            <p:cNvPr id="47" name="Rectangle 46"/>
            <p:cNvSpPr/>
            <p:nvPr/>
          </p:nvSpPr>
          <p:spPr>
            <a:xfrm>
              <a:off x="1293269" y="2419344"/>
              <a:ext cx="1866177" cy="721078"/>
            </a:xfrm>
            <a:prstGeom prst="rect">
              <a:avLst/>
            </a:prstGeom>
            <a:solidFill>
              <a:srgbClr val="FF9900"/>
            </a:solidFill>
            <a:ln w="38100" cap="rnd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2000" kern="0">
                <a:solidFill>
                  <a:srgbClr val="FFFFFF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6" name="Rounded Rectangle 4"/>
            <p:cNvSpPr/>
            <p:nvPr/>
          </p:nvSpPr>
          <p:spPr>
            <a:xfrm>
              <a:off x="1284127" y="2448268"/>
              <a:ext cx="1964617" cy="663229"/>
            </a:xfrm>
            <a:prstGeom prst="rect">
              <a:avLst/>
            </a:prstGeom>
            <a:noFill/>
            <a:ln w="57150" cmpd="sng">
              <a:noFill/>
            </a:ln>
            <a:effectLst/>
          </p:spPr>
          <p:txBody>
            <a:bodyPr spcFirstLastPara="0" vert="horz" wrap="square" lIns="76170" tIns="38085" rIns="76170" bIns="38085" numCol="1" spcCol="1270" anchor="ctr" anchorCtr="0">
              <a:noAutofit/>
            </a:bodyPr>
            <a:lstStyle/>
            <a:p>
              <a:pPr defTabSz="88864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  <a:latin typeface="Candara" panose="020E0502030303020204" pitchFamily="34" charset="0"/>
                  <a:cs typeface="Arial"/>
                </a:rPr>
                <a:t>Non-Core Applications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247382" y="2448268"/>
              <a:ext cx="7312343" cy="663229"/>
            </a:xfrm>
            <a:prstGeom prst="rect">
              <a:avLst/>
            </a:prstGeom>
            <a:solidFill>
              <a:srgbClr val="FFFFFF"/>
            </a:solidFill>
            <a:ln w="38100" cap="rnd" cmpd="sng" algn="ctr">
              <a:solidFill>
                <a:srgbClr val="FF99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1600" kern="0" dirty="0">
                <a:solidFill>
                  <a:srgbClr val="666666"/>
                </a:solidFill>
                <a:latin typeface="Candara" panose="020E0502030303020204" pitchFamily="34" charset="0"/>
                <a:cs typeface="Arial"/>
              </a:endParaRPr>
            </a:p>
            <a:p>
              <a:pPr defTabSz="914034">
                <a:spcBef>
                  <a:spcPts val="252"/>
                </a:spcBef>
                <a:defRPr/>
              </a:pP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Upgrades | Mobility | Cloud Migrations</a:t>
              </a:r>
            </a:p>
            <a:p>
              <a:pPr algn="ctr" defTabSz="914034">
                <a:defRPr/>
              </a:pPr>
              <a:endParaRPr lang="en-US" sz="1600" kern="0" dirty="0">
                <a:solidFill>
                  <a:srgbClr val="666666"/>
                </a:solidFill>
                <a:latin typeface="Candara" panose="020E0502030303020204" pitchFamily="34" charset="0"/>
                <a:cs typeface="Arial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82886" y="3211514"/>
            <a:ext cx="9276839" cy="721078"/>
            <a:chOff x="1282886" y="3211514"/>
            <a:chExt cx="9276839" cy="721078"/>
          </a:xfrm>
        </p:grpSpPr>
        <p:sp>
          <p:nvSpPr>
            <p:cNvPr id="46" name="Rectangle 45"/>
            <p:cNvSpPr/>
            <p:nvPr/>
          </p:nvSpPr>
          <p:spPr>
            <a:xfrm>
              <a:off x="1291730" y="3211514"/>
              <a:ext cx="1866177" cy="721078"/>
            </a:xfrm>
            <a:prstGeom prst="rect">
              <a:avLst/>
            </a:prstGeom>
            <a:solidFill>
              <a:srgbClr val="6688BB"/>
            </a:solidFill>
            <a:ln w="38100" cap="rnd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en-US" sz="2000" kern="0">
                <a:solidFill>
                  <a:srgbClr val="FFFFFF"/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247382" y="3240439"/>
              <a:ext cx="7312343" cy="663229"/>
            </a:xfrm>
            <a:prstGeom prst="rect">
              <a:avLst/>
            </a:prstGeom>
            <a:solidFill>
              <a:srgbClr val="FFFFFF"/>
            </a:solidFill>
            <a:ln w="38100" cap="rnd" cmpd="sng" algn="ctr">
              <a:solidFill>
                <a:srgbClr val="6688BB"/>
              </a:solidFill>
              <a:prstDash val="solid"/>
            </a:ln>
            <a:effectLst/>
          </p:spPr>
          <p:txBody>
            <a:bodyPr rtlCol="0" anchor="ctr"/>
            <a:lstStyle/>
            <a:p>
              <a:pPr defTabSz="914034">
                <a:spcBef>
                  <a:spcPts val="252"/>
                </a:spcBef>
                <a:defRPr/>
              </a:pPr>
              <a:r>
                <a:rPr lang="en-US" sz="1600" kern="0" dirty="0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Open Source DB | Cloud DB | DB as a Service | </a:t>
              </a:r>
              <a:r>
                <a:rPr lang="en-US" sz="1600" kern="0" dirty="0" err="1">
                  <a:solidFill>
                    <a:srgbClr val="666666"/>
                  </a:solidFill>
                  <a:latin typeface="Candara" panose="020E0502030303020204" pitchFamily="34" charset="0"/>
                  <a:cs typeface="Arial"/>
                </a:rPr>
                <a:t>IaaS</a:t>
              </a:r>
              <a:endParaRPr lang="en-US" sz="1600" kern="0" dirty="0">
                <a:solidFill>
                  <a:srgbClr val="666666"/>
                </a:solidFill>
                <a:latin typeface="Candara" panose="020E0502030303020204" pitchFamily="34" charset="0"/>
                <a:cs typeface="Arial"/>
              </a:endParaRPr>
            </a:p>
          </p:txBody>
        </p:sp>
        <p:sp>
          <p:nvSpPr>
            <p:cNvPr id="58" name="Rounded Rectangle 4"/>
            <p:cNvSpPr/>
            <p:nvPr/>
          </p:nvSpPr>
          <p:spPr>
            <a:xfrm>
              <a:off x="1282886" y="3230283"/>
              <a:ext cx="1964617" cy="663229"/>
            </a:xfrm>
            <a:prstGeom prst="rect">
              <a:avLst/>
            </a:prstGeom>
            <a:noFill/>
            <a:ln w="57150" cmpd="sng">
              <a:noFill/>
            </a:ln>
            <a:effectLst/>
          </p:spPr>
          <p:txBody>
            <a:bodyPr spcFirstLastPara="0" vert="horz" wrap="square" lIns="76170" tIns="38085" rIns="76170" bIns="38085" numCol="1" spcCol="1270" anchor="ctr" anchorCtr="0">
              <a:noAutofit/>
            </a:bodyPr>
            <a:lstStyle/>
            <a:p>
              <a:pPr defTabSz="888644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kern="0" dirty="0">
                  <a:solidFill>
                    <a:srgbClr val="FFFFFF"/>
                  </a:solidFill>
                  <a:latin typeface="Candara" panose="020E0502030303020204" pitchFamily="34" charset="0"/>
                  <a:cs typeface="Arial"/>
                </a:rPr>
                <a:t>Infrastructure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489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 fontScale="90000"/>
          </a:bodyPr>
          <a:lstStyle/>
          <a:p>
            <a:r>
              <a:rPr lang="en-IN" dirty="0"/>
              <a:t>Transforming the Core – what are the options?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12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2936760" y="2519185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24" name="Group 23"/>
          <p:cNvGrpSpPr/>
          <p:nvPr/>
        </p:nvGrpSpPr>
        <p:grpSpPr>
          <a:xfrm>
            <a:off x="1511929" y="1628800"/>
            <a:ext cx="2867950" cy="4104456"/>
            <a:chOff x="1511929" y="1628800"/>
            <a:chExt cx="2867950" cy="4104456"/>
          </a:xfrm>
        </p:grpSpPr>
        <p:sp>
          <p:nvSpPr>
            <p:cNvPr id="7" name="Rounded Rectangle 6"/>
            <p:cNvSpPr/>
            <p:nvPr/>
          </p:nvSpPr>
          <p:spPr>
            <a:xfrm>
              <a:off x="1524000" y="1628800"/>
              <a:ext cx="2843808" cy="4104456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11929" y="1867202"/>
              <a:ext cx="28679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N" sz="2400"/>
                <a:t>Modernize the Legacy Core</a:t>
              </a:r>
              <a:endParaRPr lang="en-IN" sz="24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067300" y="1628800"/>
            <a:ext cx="2843808" cy="4104456"/>
            <a:chOff x="5067300" y="1628800"/>
            <a:chExt cx="2843808" cy="4104456"/>
          </a:xfrm>
        </p:grpSpPr>
        <p:sp>
          <p:nvSpPr>
            <p:cNvPr id="14" name="Rounded Rectangle 13"/>
            <p:cNvSpPr/>
            <p:nvPr/>
          </p:nvSpPr>
          <p:spPr>
            <a:xfrm>
              <a:off x="5067300" y="1628800"/>
              <a:ext cx="2843808" cy="4104456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79370" y="1865959"/>
              <a:ext cx="28317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IN" sz="2400" dirty="0"/>
                <a:t>Buy a Proven COTS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610600" y="1628800"/>
            <a:ext cx="2867950" cy="4104456"/>
            <a:chOff x="8610600" y="1628800"/>
            <a:chExt cx="2867950" cy="4104456"/>
          </a:xfrm>
        </p:grpSpPr>
        <p:sp>
          <p:nvSpPr>
            <p:cNvPr id="15" name="Rounded Rectangle 14"/>
            <p:cNvSpPr/>
            <p:nvPr/>
          </p:nvSpPr>
          <p:spPr>
            <a:xfrm>
              <a:off x="8610600" y="1628800"/>
              <a:ext cx="2843808" cy="4104456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10600" y="1855929"/>
              <a:ext cx="2867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IN" sz="2400" dirty="0"/>
                <a:t>Build a new platform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56154" y="2297233"/>
            <a:ext cx="9922395" cy="1638590"/>
            <a:chOff x="1556154" y="2297233"/>
            <a:chExt cx="9922395" cy="1638590"/>
          </a:xfrm>
        </p:grpSpPr>
        <p:sp>
          <p:nvSpPr>
            <p:cNvPr id="18" name="Shape 17"/>
            <p:cNvSpPr/>
            <p:nvPr/>
          </p:nvSpPr>
          <p:spPr>
            <a:xfrm>
              <a:off x="1556154" y="2297233"/>
              <a:ext cx="9922395" cy="1638590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bg2"/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N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217624" y="2768928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/>
                <a:t>Risk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511929" y="3195949"/>
            <a:ext cx="9922395" cy="1638590"/>
            <a:chOff x="1511929" y="3195949"/>
            <a:chExt cx="9922395" cy="1638590"/>
          </a:xfrm>
        </p:grpSpPr>
        <p:sp>
          <p:nvSpPr>
            <p:cNvPr id="19" name="Shape 18"/>
            <p:cNvSpPr/>
            <p:nvPr/>
          </p:nvSpPr>
          <p:spPr>
            <a:xfrm>
              <a:off x="1511929" y="3195949"/>
              <a:ext cx="9922395" cy="1638590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bg2"/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N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58272" y="3654796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/>
                <a:t>TCO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65127" y="4094666"/>
            <a:ext cx="9669198" cy="1638590"/>
            <a:chOff x="1765127" y="4094666"/>
            <a:chExt cx="9669198" cy="1638590"/>
          </a:xfrm>
        </p:grpSpPr>
        <p:sp>
          <p:nvSpPr>
            <p:cNvPr id="20" name="Shape 19"/>
            <p:cNvSpPr/>
            <p:nvPr/>
          </p:nvSpPr>
          <p:spPr>
            <a:xfrm>
              <a:off x="1765127" y="4094666"/>
              <a:ext cx="9669198" cy="1638590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bg2"/>
            </a:solidFill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IN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168008" y="4509120"/>
              <a:ext cx="17546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2000" dirty="0"/>
                <a:t>Fit-for-Future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129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 fontScale="90000"/>
          </a:bodyPr>
          <a:lstStyle/>
          <a:p>
            <a:r>
              <a:rPr lang="en-IN" dirty="0"/>
              <a:t>Ensure a robust Security framework for Network/ Applications/ Data/ End Points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13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12936760" y="2519185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8" y="1240791"/>
            <a:ext cx="6768752" cy="492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7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4002704" cy="1828800"/>
          </a:xfrm>
        </p:spPr>
        <p:txBody>
          <a:bodyPr>
            <a:normAutofit/>
          </a:bodyPr>
          <a:lstStyle/>
          <a:p>
            <a:r>
              <a:rPr lang="en-US" dirty="0"/>
              <a:t>CTO – National Insurance Company Limited</a:t>
            </a:r>
            <a:endParaRPr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7" b="1110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4653136"/>
            <a:ext cx="3127248" cy="604664"/>
          </a:xfrm>
        </p:spPr>
        <p:txBody>
          <a:bodyPr>
            <a:noAutofit/>
          </a:bodyPr>
          <a:lstStyle/>
          <a:p>
            <a:r>
              <a:rPr lang="en-IN" sz="4400" dirty="0"/>
              <a:t>Thank You</a:t>
            </a:r>
            <a:endParaRPr sz="4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0E745-7F3F-401B-B2AC-33242738AF47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4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343472" y="90090"/>
            <a:ext cx="9144000" cy="667544"/>
          </a:xfrm>
        </p:spPr>
        <p:txBody>
          <a:bodyPr>
            <a:normAutofit fontScale="90000"/>
          </a:bodyPr>
          <a:lstStyle/>
          <a:p>
            <a:r>
              <a:rPr lang="en-IN" dirty="0"/>
              <a:t>Introduction : about me &amp; my Organization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200944" y="1124744"/>
            <a:ext cx="6226690" cy="1656184"/>
            <a:chOff x="1200944" y="1124744"/>
            <a:chExt cx="6226690" cy="1656184"/>
          </a:xfrm>
        </p:grpSpPr>
        <p:sp>
          <p:nvSpPr>
            <p:cNvPr id="12" name="TextBox 11"/>
            <p:cNvSpPr txBox="1"/>
            <p:nvPr/>
          </p:nvSpPr>
          <p:spPr>
            <a:xfrm>
              <a:off x="3163078" y="1402228"/>
              <a:ext cx="4264556" cy="1180699"/>
            </a:xfrm>
            <a:prstGeom prst="rect">
              <a:avLst/>
            </a:prstGeom>
            <a:noFill/>
          </p:spPr>
          <p:txBody>
            <a:bodyPr wrap="none" lIns="36000" tIns="36000" rIns="36000" bIns="36000" rtlCol="0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008000"/>
                  </a:solidFill>
                </a:rPr>
                <a:t>Kallol Basu</a:t>
              </a:r>
              <a:endParaRPr lang="en-US" b="1" dirty="0">
                <a:solidFill>
                  <a:srgbClr val="008000"/>
                </a:solidFill>
              </a:endParaRPr>
            </a:p>
            <a:p>
              <a:pPr algn="l"/>
              <a:endParaRPr lang="en-US" sz="1200" dirty="0"/>
            </a:p>
            <a:p>
              <a:r>
                <a:rPr lang="it-IT" dirty="0"/>
                <a:t>CTO – National Insurance Company Limited</a:t>
              </a:r>
            </a:p>
            <a:p>
              <a:r>
                <a:rPr lang="it-IT" dirty="0"/>
                <a:t>Kolkata, India</a:t>
              </a:r>
              <a:endParaRPr lang="en-US" dirty="0" err="1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00" r="3037"/>
            <a:stretch/>
          </p:blipFill>
          <p:spPr>
            <a:xfrm>
              <a:off x="1200944" y="1124744"/>
              <a:ext cx="1850275" cy="16561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19" name="Group 18"/>
          <p:cNvGrpSpPr/>
          <p:nvPr/>
        </p:nvGrpSpPr>
        <p:grpSpPr>
          <a:xfrm>
            <a:off x="914400" y="2564904"/>
            <a:ext cx="10294168" cy="3744416"/>
            <a:chOff x="914400" y="2564904"/>
            <a:chExt cx="10294168" cy="3744416"/>
          </a:xfrm>
        </p:grpSpPr>
        <p:sp>
          <p:nvSpPr>
            <p:cNvPr id="15" name="Rounded Rectangle 14"/>
            <p:cNvSpPr/>
            <p:nvPr/>
          </p:nvSpPr>
          <p:spPr bwMode="gray">
            <a:xfrm>
              <a:off x="914400" y="3153747"/>
              <a:ext cx="10294168" cy="3155573"/>
            </a:xfrm>
            <a:prstGeom prst="roundRect">
              <a:avLst/>
            </a:prstGeom>
            <a:solidFill>
              <a:srgbClr val="778888">
                <a:lumMod val="20000"/>
                <a:lumOff val="80000"/>
              </a:srgbClr>
            </a:solidFill>
            <a:ln w="6350">
              <a:solidFill>
                <a:srgbClr val="778888">
                  <a:lumMod val="20000"/>
                  <a:lumOff val="80000"/>
                </a:srgbClr>
              </a:solidFill>
              <a:miter lim="800000"/>
              <a:headEnd/>
              <a:tailEnd/>
            </a:ln>
            <a:effectLst/>
          </p:spPr>
          <p:txBody>
            <a:bodyPr vert="horz" wrap="square" lIns="72000" tIns="72000" rIns="72000" bIns="720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0"/>
                </a:spcBef>
                <a:spcAft>
                  <a:spcPts val="300"/>
                </a:spcAft>
              </a:pPr>
              <a:endPara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138" y="2564904"/>
              <a:ext cx="2098564" cy="977865"/>
            </a:xfrm>
            <a:prstGeom prst="rect">
              <a:avLst/>
            </a:prstGeom>
          </p:spPr>
        </p:pic>
      </p:grpSp>
      <p:sp>
        <p:nvSpPr>
          <p:cNvPr id="17" name="Content Placeholder 13"/>
          <p:cNvSpPr>
            <a:spLocks noGrp="1"/>
          </p:cNvSpPr>
          <p:nvPr>
            <p:ph idx="1"/>
          </p:nvPr>
        </p:nvSpPr>
        <p:spPr>
          <a:xfrm>
            <a:off x="914400" y="3597867"/>
            <a:ext cx="10294168" cy="2711453"/>
          </a:xfrm>
        </p:spPr>
        <p:txBody>
          <a:bodyPr>
            <a:normAutofit/>
          </a:bodyPr>
          <a:lstStyle/>
          <a:p>
            <a:r>
              <a:rPr lang="en-IN" sz="1400" dirty="0">
                <a:solidFill>
                  <a:schemeClr val="bg1"/>
                </a:solidFill>
              </a:rPr>
              <a:t>National Insurance Company Limited is India’s oldest Insurance company incorporated in 1906 in Kolkata, West Bengal. </a:t>
            </a:r>
            <a:endParaRPr sz="1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From 1972, we were one of the 4 subsidiaries of GIC. On Aug 7, 2002, National insurance was delinked from its holding Company GIC and was formed as an independent insurance company</a:t>
            </a:r>
            <a:endParaRPr sz="1400" dirty="0">
              <a:solidFill>
                <a:schemeClr val="bg1"/>
              </a:solidFill>
            </a:endParaRPr>
          </a:p>
          <a:p>
            <a:r>
              <a:rPr lang="en-IN" sz="1400" dirty="0">
                <a:solidFill>
                  <a:schemeClr val="bg1"/>
                </a:solidFill>
              </a:rPr>
              <a:t>We have 880+ offices, ~9,000 employees and ~50,000 agents across our network</a:t>
            </a:r>
          </a:p>
          <a:p>
            <a:r>
              <a:rPr lang="en-IN" sz="1400" dirty="0">
                <a:solidFill>
                  <a:schemeClr val="bg1"/>
                </a:solidFill>
              </a:rPr>
              <a:t>Our Vision</a:t>
            </a:r>
          </a:p>
          <a:p>
            <a:pPr lvl="1"/>
            <a:r>
              <a:rPr lang="en-US" sz="1400" dirty="0">
                <a:solidFill>
                  <a:schemeClr val="bg1"/>
                </a:solidFill>
              </a:rPr>
              <a:t>Leveraging technology to integrate people and processes</a:t>
            </a:r>
          </a:p>
          <a:p>
            <a:pPr lvl="1"/>
            <a:r>
              <a:rPr lang="en-US" sz="1400" dirty="0">
                <a:solidFill>
                  <a:schemeClr val="bg1"/>
                </a:solidFill>
              </a:rPr>
              <a:t>To excel in service and performance</a:t>
            </a:r>
          </a:p>
          <a:p>
            <a:pPr lvl="1"/>
            <a:r>
              <a:rPr lang="en-US" sz="1400" dirty="0">
                <a:solidFill>
                  <a:schemeClr val="bg1"/>
                </a:solidFill>
              </a:rPr>
              <a:t>To uphold the highest ethical standards in conducting our business</a:t>
            </a:r>
            <a:endParaRPr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9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Agenda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Prologue – a Born-Digital Insurer story</a:t>
            </a:r>
          </a:p>
          <a:p>
            <a:r>
              <a:rPr lang="en-IN" dirty="0"/>
              <a:t>Headwinds/ Tailwinds for Insurance IT/ Technology units</a:t>
            </a:r>
          </a:p>
          <a:p>
            <a:r>
              <a:rPr lang="en-IN" dirty="0"/>
              <a:t>Technology Investment trends</a:t>
            </a:r>
          </a:p>
          <a:p>
            <a:r>
              <a:rPr lang="en-IN" dirty="0"/>
              <a:t>Key Challenges &amp; Opportunities</a:t>
            </a:r>
          </a:p>
          <a:p>
            <a:r>
              <a:rPr lang="en-IN" dirty="0"/>
              <a:t>Digital Transformation Strategy – Key considerations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7248-C72B-49F4-817B-58CBA7AC61A1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929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/>
          </a:bodyPr>
          <a:lstStyle/>
          <a:p>
            <a:r>
              <a:rPr lang="en-IN" dirty="0"/>
              <a:t>Prologue – A Born-Digital Story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475087" y="1340768"/>
            <a:ext cx="2171499" cy="2134637"/>
            <a:chOff x="5475087" y="1340768"/>
            <a:chExt cx="2171499" cy="2134637"/>
          </a:xfrm>
        </p:grpSpPr>
        <p:grpSp>
          <p:nvGrpSpPr>
            <p:cNvPr id="6" name="Group 5"/>
            <p:cNvGrpSpPr/>
            <p:nvPr/>
          </p:nvGrpSpPr>
          <p:grpSpPr>
            <a:xfrm>
              <a:off x="5475087" y="1340768"/>
              <a:ext cx="954138" cy="2134637"/>
              <a:chOff x="5475087" y="1340768"/>
              <a:chExt cx="954138" cy="2134637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577926" y="1351653"/>
                <a:ext cx="724296" cy="575542"/>
                <a:chOff x="1471158" y="1598489"/>
                <a:chExt cx="724296" cy="575542"/>
              </a:xfrm>
            </p:grpSpPr>
            <p:sp>
              <p:nvSpPr>
                <p:cNvPr id="43" name="Rectangle 42"/>
                <p:cNvSpPr/>
                <p:nvPr/>
              </p:nvSpPr>
              <p:spPr bwMode="gray">
                <a:xfrm>
                  <a:off x="1535345" y="1598489"/>
                  <a:ext cx="603388" cy="56784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rgbClr val="778888">
                      <a:lumMod val="20000"/>
                      <a:lumOff val="80000"/>
                    </a:srgbClr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72000" tIns="72000" rIns="72000" bIns="7200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3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71158" y="1672407"/>
                  <a:ext cx="724296" cy="501624"/>
                </a:xfrm>
                <a:prstGeom prst="rect">
                  <a:avLst/>
                </a:prstGeom>
              </p:spPr>
            </p:pic>
          </p:grpSp>
          <p:grpSp>
            <p:nvGrpSpPr>
              <p:cNvPr id="45" name="Group 44"/>
              <p:cNvGrpSpPr/>
              <p:nvPr/>
            </p:nvGrpSpPr>
            <p:grpSpPr>
              <a:xfrm>
                <a:off x="5534771" y="1340768"/>
                <a:ext cx="849261" cy="990947"/>
                <a:chOff x="513348" y="915047"/>
                <a:chExt cx="1653499" cy="1929358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532161" y="915047"/>
                  <a:ext cx="1540104" cy="1925130"/>
                </a:xfrm>
                <a:custGeom>
                  <a:avLst/>
                  <a:gdLst>
                    <a:gd name="connsiteX0" fmla="*/ 1051560 w 2103120"/>
                    <a:gd name="connsiteY0" fmla="*/ 271221 h 2628900"/>
                    <a:gd name="connsiteX1" fmla="*/ 356946 w 2103120"/>
                    <a:gd name="connsiteY1" fmla="*/ 965835 h 2628900"/>
                    <a:gd name="connsiteX2" fmla="*/ 1051560 w 2103120"/>
                    <a:gd name="connsiteY2" fmla="*/ 1660449 h 2628900"/>
                    <a:gd name="connsiteX3" fmla="*/ 1746174 w 2103120"/>
                    <a:gd name="connsiteY3" fmla="*/ 965835 h 2628900"/>
                    <a:gd name="connsiteX4" fmla="*/ 1051560 w 2103120"/>
                    <a:gd name="connsiteY4" fmla="*/ 271221 h 2628900"/>
                    <a:gd name="connsiteX5" fmla="*/ 0 w 2103120"/>
                    <a:gd name="connsiteY5" fmla="*/ 0 h 2628900"/>
                    <a:gd name="connsiteX6" fmla="*/ 2103120 w 2103120"/>
                    <a:gd name="connsiteY6" fmla="*/ 0 h 2628900"/>
                    <a:gd name="connsiteX7" fmla="*/ 2103120 w 2103120"/>
                    <a:gd name="connsiteY7" fmla="*/ 2628900 h 2628900"/>
                    <a:gd name="connsiteX8" fmla="*/ 0 w 2103120"/>
                    <a:gd name="connsiteY8" fmla="*/ 2628900 h 262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03120" h="2628900">
                      <a:moveTo>
                        <a:pt x="1051560" y="271221"/>
                      </a:moveTo>
                      <a:cubicBezTo>
                        <a:pt x="667935" y="271221"/>
                        <a:pt x="356946" y="582210"/>
                        <a:pt x="356946" y="965835"/>
                      </a:cubicBezTo>
                      <a:cubicBezTo>
                        <a:pt x="356946" y="1349460"/>
                        <a:pt x="667935" y="1660449"/>
                        <a:pt x="1051560" y="1660449"/>
                      </a:cubicBezTo>
                      <a:cubicBezTo>
                        <a:pt x="1435185" y="1660449"/>
                        <a:pt x="1746174" y="1349460"/>
                        <a:pt x="1746174" y="965835"/>
                      </a:cubicBezTo>
                      <a:cubicBezTo>
                        <a:pt x="1746174" y="582210"/>
                        <a:pt x="1435185" y="271221"/>
                        <a:pt x="1051560" y="271221"/>
                      </a:cubicBezTo>
                      <a:close/>
                      <a:moveTo>
                        <a:pt x="0" y="0"/>
                      </a:moveTo>
                      <a:lnTo>
                        <a:pt x="2103120" y="0"/>
                      </a:lnTo>
                      <a:lnTo>
                        <a:pt x="2103120" y="2628900"/>
                      </a:lnTo>
                      <a:lnTo>
                        <a:pt x="0" y="2628900"/>
                      </a:lnTo>
                      <a:close/>
                    </a:path>
                  </a:pathLst>
                </a:custGeom>
                <a:solidFill>
                  <a:srgbClr val="005D77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rot="5400000">
                  <a:off x="337873" y="1283982"/>
                  <a:ext cx="1925130" cy="1195716"/>
                </a:xfrm>
                <a:custGeom>
                  <a:avLst/>
                  <a:gdLst>
                    <a:gd name="connsiteX0" fmla="*/ 2536955 w 2628900"/>
                    <a:gd name="connsiteY0" fmla="*/ 461791 h 1632834"/>
                    <a:gd name="connsiteX1" fmla="*/ 2546986 w 2628900"/>
                    <a:gd name="connsiteY1" fmla="*/ 471822 h 1632834"/>
                    <a:gd name="connsiteX2" fmla="*/ 2557017 w 2628900"/>
                    <a:gd name="connsiteY2" fmla="*/ 461791 h 1632834"/>
                    <a:gd name="connsiteX3" fmla="*/ 2546986 w 2628900"/>
                    <a:gd name="connsiteY3" fmla="*/ 451760 h 1632834"/>
                    <a:gd name="connsiteX4" fmla="*/ 2536955 w 2628900"/>
                    <a:gd name="connsiteY4" fmla="*/ 461791 h 1632834"/>
                    <a:gd name="connsiteX5" fmla="*/ 2536955 w 2628900"/>
                    <a:gd name="connsiteY5" fmla="*/ 1171043 h 1632834"/>
                    <a:gd name="connsiteX6" fmla="*/ 2546986 w 2628900"/>
                    <a:gd name="connsiteY6" fmla="*/ 1181074 h 1632834"/>
                    <a:gd name="connsiteX7" fmla="*/ 2557017 w 2628900"/>
                    <a:gd name="connsiteY7" fmla="*/ 1171043 h 1632834"/>
                    <a:gd name="connsiteX8" fmla="*/ 2546986 w 2628900"/>
                    <a:gd name="connsiteY8" fmla="*/ 1161012 h 1632834"/>
                    <a:gd name="connsiteX9" fmla="*/ 2536955 w 2628900"/>
                    <a:gd name="connsiteY9" fmla="*/ 1171043 h 1632834"/>
                    <a:gd name="connsiteX10" fmla="*/ 2457435 w 2628900"/>
                    <a:gd name="connsiteY10" fmla="*/ 211093 h 1632834"/>
                    <a:gd name="connsiteX11" fmla="*/ 2467466 w 2628900"/>
                    <a:gd name="connsiteY11" fmla="*/ 221124 h 1632834"/>
                    <a:gd name="connsiteX12" fmla="*/ 2477497 w 2628900"/>
                    <a:gd name="connsiteY12" fmla="*/ 211093 h 1632834"/>
                    <a:gd name="connsiteX13" fmla="*/ 2467466 w 2628900"/>
                    <a:gd name="connsiteY13" fmla="*/ 201062 h 1632834"/>
                    <a:gd name="connsiteX14" fmla="*/ 2457435 w 2628900"/>
                    <a:gd name="connsiteY14" fmla="*/ 211093 h 1632834"/>
                    <a:gd name="connsiteX15" fmla="*/ 2457435 w 2628900"/>
                    <a:gd name="connsiteY15" fmla="*/ 1421740 h 1632834"/>
                    <a:gd name="connsiteX16" fmla="*/ 2467466 w 2628900"/>
                    <a:gd name="connsiteY16" fmla="*/ 1431772 h 1632834"/>
                    <a:gd name="connsiteX17" fmla="*/ 2477497 w 2628900"/>
                    <a:gd name="connsiteY17" fmla="*/ 1421740 h 1632834"/>
                    <a:gd name="connsiteX18" fmla="*/ 2467466 w 2628900"/>
                    <a:gd name="connsiteY18" fmla="*/ 1411710 h 1632834"/>
                    <a:gd name="connsiteX19" fmla="*/ 2457435 w 2628900"/>
                    <a:gd name="connsiteY19" fmla="*/ 1421740 h 1632834"/>
                    <a:gd name="connsiteX20" fmla="*/ 2381120 w 2628900"/>
                    <a:gd name="connsiteY20" fmla="*/ 17152 h 1632834"/>
                    <a:gd name="connsiteX21" fmla="*/ 2391151 w 2628900"/>
                    <a:gd name="connsiteY21" fmla="*/ 27183 h 1632834"/>
                    <a:gd name="connsiteX22" fmla="*/ 2401182 w 2628900"/>
                    <a:gd name="connsiteY22" fmla="*/ 17152 h 1632834"/>
                    <a:gd name="connsiteX23" fmla="*/ 2391151 w 2628900"/>
                    <a:gd name="connsiteY23" fmla="*/ 7121 h 1632834"/>
                    <a:gd name="connsiteX24" fmla="*/ 2381120 w 2628900"/>
                    <a:gd name="connsiteY24" fmla="*/ 17152 h 1632834"/>
                    <a:gd name="connsiteX25" fmla="*/ 2381120 w 2628900"/>
                    <a:gd name="connsiteY25" fmla="*/ 1615682 h 1632834"/>
                    <a:gd name="connsiteX26" fmla="*/ 2391151 w 2628900"/>
                    <a:gd name="connsiteY26" fmla="*/ 1625713 h 1632834"/>
                    <a:gd name="connsiteX27" fmla="*/ 2401182 w 2628900"/>
                    <a:gd name="connsiteY27" fmla="*/ 1615682 h 1632834"/>
                    <a:gd name="connsiteX28" fmla="*/ 2391151 w 2628900"/>
                    <a:gd name="connsiteY28" fmla="*/ 1605651 h 1632834"/>
                    <a:gd name="connsiteX29" fmla="*/ 2381120 w 2628900"/>
                    <a:gd name="connsiteY29" fmla="*/ 1615682 h 1632834"/>
                    <a:gd name="connsiteX30" fmla="*/ 1770026 w 2628900"/>
                    <a:gd name="connsiteY30" fmla="*/ 744527 h 1632834"/>
                    <a:gd name="connsiteX31" fmla="*/ 1780057 w 2628900"/>
                    <a:gd name="connsiteY31" fmla="*/ 754558 h 1632834"/>
                    <a:gd name="connsiteX32" fmla="*/ 1790088 w 2628900"/>
                    <a:gd name="connsiteY32" fmla="*/ 744527 h 1632834"/>
                    <a:gd name="connsiteX33" fmla="*/ 1780057 w 2628900"/>
                    <a:gd name="connsiteY33" fmla="*/ 734496 h 1632834"/>
                    <a:gd name="connsiteX34" fmla="*/ 1770026 w 2628900"/>
                    <a:gd name="connsiteY34" fmla="*/ 744527 h 1632834"/>
                    <a:gd name="connsiteX35" fmla="*/ 1770026 w 2628900"/>
                    <a:gd name="connsiteY35" fmla="*/ 888307 h 1632834"/>
                    <a:gd name="connsiteX36" fmla="*/ 1780057 w 2628900"/>
                    <a:gd name="connsiteY36" fmla="*/ 898338 h 1632834"/>
                    <a:gd name="connsiteX37" fmla="*/ 1790088 w 2628900"/>
                    <a:gd name="connsiteY37" fmla="*/ 888307 h 1632834"/>
                    <a:gd name="connsiteX38" fmla="*/ 1780057 w 2628900"/>
                    <a:gd name="connsiteY38" fmla="*/ 878276 h 1632834"/>
                    <a:gd name="connsiteX39" fmla="*/ 1770026 w 2628900"/>
                    <a:gd name="connsiteY39" fmla="*/ 888307 h 1632834"/>
                    <a:gd name="connsiteX40" fmla="*/ 1762905 w 2628900"/>
                    <a:gd name="connsiteY40" fmla="*/ 744527 h 1632834"/>
                    <a:gd name="connsiteX41" fmla="*/ 1780057 w 2628900"/>
                    <a:gd name="connsiteY41" fmla="*/ 727375 h 1632834"/>
                    <a:gd name="connsiteX42" fmla="*/ 1792185 w 2628900"/>
                    <a:gd name="connsiteY42" fmla="*/ 732399 h 1632834"/>
                    <a:gd name="connsiteX43" fmla="*/ 1795349 w 2628900"/>
                    <a:gd name="connsiteY43" fmla="*/ 740037 h 1632834"/>
                    <a:gd name="connsiteX44" fmla="*/ 2420152 w 2628900"/>
                    <a:gd name="connsiteY44" fmla="*/ 740037 h 1632834"/>
                    <a:gd name="connsiteX45" fmla="*/ 2542073 w 2628900"/>
                    <a:gd name="connsiteY45" fmla="*/ 618115 h 1632834"/>
                    <a:gd name="connsiteX46" fmla="*/ 2542073 w 2628900"/>
                    <a:gd name="connsiteY46" fmla="*/ 476908 h 1632834"/>
                    <a:gd name="connsiteX47" fmla="*/ 2534858 w 2628900"/>
                    <a:gd name="connsiteY47" fmla="*/ 473919 h 1632834"/>
                    <a:gd name="connsiteX48" fmla="*/ 2529834 w 2628900"/>
                    <a:gd name="connsiteY48" fmla="*/ 461791 h 1632834"/>
                    <a:gd name="connsiteX49" fmla="*/ 2546986 w 2628900"/>
                    <a:gd name="connsiteY49" fmla="*/ 444639 h 1632834"/>
                    <a:gd name="connsiteX50" fmla="*/ 2564138 w 2628900"/>
                    <a:gd name="connsiteY50" fmla="*/ 461791 h 1632834"/>
                    <a:gd name="connsiteX51" fmla="*/ 2559115 w 2628900"/>
                    <a:gd name="connsiteY51" fmla="*/ 473919 h 1632834"/>
                    <a:gd name="connsiteX52" fmla="*/ 2551054 w 2628900"/>
                    <a:gd name="connsiteY52" fmla="*/ 477258 h 1632834"/>
                    <a:gd name="connsiteX53" fmla="*/ 2551054 w 2628900"/>
                    <a:gd name="connsiteY53" fmla="*/ 622034 h 1632834"/>
                    <a:gd name="connsiteX54" fmla="*/ 2550856 w 2628900"/>
                    <a:gd name="connsiteY54" fmla="*/ 622034 h 1632834"/>
                    <a:gd name="connsiteX55" fmla="*/ 2423885 w 2628900"/>
                    <a:gd name="connsiteY55" fmla="*/ 749005 h 1632834"/>
                    <a:gd name="connsiteX56" fmla="*/ 2423885 w 2628900"/>
                    <a:gd name="connsiteY56" fmla="*/ 749018 h 1632834"/>
                    <a:gd name="connsiteX57" fmla="*/ 2423872 w 2628900"/>
                    <a:gd name="connsiteY57" fmla="*/ 749018 h 1632834"/>
                    <a:gd name="connsiteX58" fmla="*/ 2423871 w 2628900"/>
                    <a:gd name="connsiteY58" fmla="*/ 749018 h 1632834"/>
                    <a:gd name="connsiteX59" fmla="*/ 1795349 w 2628900"/>
                    <a:gd name="connsiteY59" fmla="*/ 749018 h 1632834"/>
                    <a:gd name="connsiteX60" fmla="*/ 1792185 w 2628900"/>
                    <a:gd name="connsiteY60" fmla="*/ 756655 h 1632834"/>
                    <a:gd name="connsiteX61" fmla="*/ 1780057 w 2628900"/>
                    <a:gd name="connsiteY61" fmla="*/ 761679 h 1632834"/>
                    <a:gd name="connsiteX62" fmla="*/ 1762905 w 2628900"/>
                    <a:gd name="connsiteY62" fmla="*/ 744527 h 1632834"/>
                    <a:gd name="connsiteX63" fmla="*/ 1762905 w 2628900"/>
                    <a:gd name="connsiteY63" fmla="*/ 888307 h 1632834"/>
                    <a:gd name="connsiteX64" fmla="*/ 1780057 w 2628900"/>
                    <a:gd name="connsiteY64" fmla="*/ 871155 h 1632834"/>
                    <a:gd name="connsiteX65" fmla="*/ 1792185 w 2628900"/>
                    <a:gd name="connsiteY65" fmla="*/ 876179 h 1632834"/>
                    <a:gd name="connsiteX66" fmla="*/ 1795349 w 2628900"/>
                    <a:gd name="connsiteY66" fmla="*/ 883816 h 1632834"/>
                    <a:gd name="connsiteX67" fmla="*/ 2423885 w 2628900"/>
                    <a:gd name="connsiteY67" fmla="*/ 883816 h 1632834"/>
                    <a:gd name="connsiteX68" fmla="*/ 2423885 w 2628900"/>
                    <a:gd name="connsiteY68" fmla="*/ 883830 h 1632834"/>
                    <a:gd name="connsiteX69" fmla="*/ 2550855 w 2628900"/>
                    <a:gd name="connsiteY69" fmla="*/ 1010800 h 1632834"/>
                    <a:gd name="connsiteX70" fmla="*/ 2551054 w 2628900"/>
                    <a:gd name="connsiteY70" fmla="*/ 1010800 h 1632834"/>
                    <a:gd name="connsiteX71" fmla="*/ 2551054 w 2628900"/>
                    <a:gd name="connsiteY71" fmla="*/ 1155576 h 1632834"/>
                    <a:gd name="connsiteX72" fmla="*/ 2559115 w 2628900"/>
                    <a:gd name="connsiteY72" fmla="*/ 1158915 h 1632834"/>
                    <a:gd name="connsiteX73" fmla="*/ 2564138 w 2628900"/>
                    <a:gd name="connsiteY73" fmla="*/ 1171043 h 1632834"/>
                    <a:gd name="connsiteX74" fmla="*/ 2546986 w 2628900"/>
                    <a:gd name="connsiteY74" fmla="*/ 1188195 h 1632834"/>
                    <a:gd name="connsiteX75" fmla="*/ 2529834 w 2628900"/>
                    <a:gd name="connsiteY75" fmla="*/ 1171043 h 1632834"/>
                    <a:gd name="connsiteX76" fmla="*/ 2534858 w 2628900"/>
                    <a:gd name="connsiteY76" fmla="*/ 1158915 h 1632834"/>
                    <a:gd name="connsiteX77" fmla="*/ 2542073 w 2628900"/>
                    <a:gd name="connsiteY77" fmla="*/ 1155926 h 1632834"/>
                    <a:gd name="connsiteX78" fmla="*/ 2542073 w 2628900"/>
                    <a:gd name="connsiteY78" fmla="*/ 1014720 h 1632834"/>
                    <a:gd name="connsiteX79" fmla="*/ 2420150 w 2628900"/>
                    <a:gd name="connsiteY79" fmla="*/ 892797 h 1632834"/>
                    <a:gd name="connsiteX80" fmla="*/ 1795349 w 2628900"/>
                    <a:gd name="connsiteY80" fmla="*/ 892797 h 1632834"/>
                    <a:gd name="connsiteX81" fmla="*/ 1792185 w 2628900"/>
                    <a:gd name="connsiteY81" fmla="*/ 900435 h 1632834"/>
                    <a:gd name="connsiteX82" fmla="*/ 1780057 w 2628900"/>
                    <a:gd name="connsiteY82" fmla="*/ 905459 h 1632834"/>
                    <a:gd name="connsiteX83" fmla="*/ 1762905 w 2628900"/>
                    <a:gd name="connsiteY83" fmla="*/ 888307 h 1632834"/>
                    <a:gd name="connsiteX84" fmla="*/ 1710957 w 2628900"/>
                    <a:gd name="connsiteY84" fmla="*/ 682494 h 1632834"/>
                    <a:gd name="connsiteX85" fmla="*/ 1720988 w 2628900"/>
                    <a:gd name="connsiteY85" fmla="*/ 692525 h 1632834"/>
                    <a:gd name="connsiteX86" fmla="*/ 1731019 w 2628900"/>
                    <a:gd name="connsiteY86" fmla="*/ 682494 h 1632834"/>
                    <a:gd name="connsiteX87" fmla="*/ 1720988 w 2628900"/>
                    <a:gd name="connsiteY87" fmla="*/ 672463 h 1632834"/>
                    <a:gd name="connsiteX88" fmla="*/ 1710957 w 2628900"/>
                    <a:gd name="connsiteY88" fmla="*/ 682494 h 1632834"/>
                    <a:gd name="connsiteX89" fmla="*/ 1710957 w 2628900"/>
                    <a:gd name="connsiteY89" fmla="*/ 950339 h 1632834"/>
                    <a:gd name="connsiteX90" fmla="*/ 1720988 w 2628900"/>
                    <a:gd name="connsiteY90" fmla="*/ 960370 h 1632834"/>
                    <a:gd name="connsiteX91" fmla="*/ 1731019 w 2628900"/>
                    <a:gd name="connsiteY91" fmla="*/ 950339 h 1632834"/>
                    <a:gd name="connsiteX92" fmla="*/ 1720988 w 2628900"/>
                    <a:gd name="connsiteY92" fmla="*/ 940308 h 1632834"/>
                    <a:gd name="connsiteX93" fmla="*/ 1710957 w 2628900"/>
                    <a:gd name="connsiteY93" fmla="*/ 950339 h 1632834"/>
                    <a:gd name="connsiteX94" fmla="*/ 1707069 w 2628900"/>
                    <a:gd name="connsiteY94" fmla="*/ 817217 h 1632834"/>
                    <a:gd name="connsiteX95" fmla="*/ 1717100 w 2628900"/>
                    <a:gd name="connsiteY95" fmla="*/ 827248 h 1632834"/>
                    <a:gd name="connsiteX96" fmla="*/ 1727131 w 2628900"/>
                    <a:gd name="connsiteY96" fmla="*/ 817217 h 1632834"/>
                    <a:gd name="connsiteX97" fmla="*/ 1717100 w 2628900"/>
                    <a:gd name="connsiteY97" fmla="*/ 807186 h 1632834"/>
                    <a:gd name="connsiteX98" fmla="*/ 1707069 w 2628900"/>
                    <a:gd name="connsiteY98" fmla="*/ 817217 h 1632834"/>
                    <a:gd name="connsiteX99" fmla="*/ 1703836 w 2628900"/>
                    <a:gd name="connsiteY99" fmla="*/ 682494 h 1632834"/>
                    <a:gd name="connsiteX100" fmla="*/ 1720988 w 2628900"/>
                    <a:gd name="connsiteY100" fmla="*/ 665342 h 1632834"/>
                    <a:gd name="connsiteX101" fmla="*/ 1733116 w 2628900"/>
                    <a:gd name="connsiteY101" fmla="*/ 670366 h 1632834"/>
                    <a:gd name="connsiteX102" fmla="*/ 1736280 w 2628900"/>
                    <a:gd name="connsiteY102" fmla="*/ 678004 h 1632834"/>
                    <a:gd name="connsiteX103" fmla="*/ 2361082 w 2628900"/>
                    <a:gd name="connsiteY103" fmla="*/ 678004 h 1632834"/>
                    <a:gd name="connsiteX104" fmla="*/ 2462553 w 2628900"/>
                    <a:gd name="connsiteY104" fmla="*/ 576533 h 1632834"/>
                    <a:gd name="connsiteX105" fmla="*/ 2462553 w 2628900"/>
                    <a:gd name="connsiteY105" fmla="*/ 226210 h 1632834"/>
                    <a:gd name="connsiteX106" fmla="*/ 2455338 w 2628900"/>
                    <a:gd name="connsiteY106" fmla="*/ 223221 h 1632834"/>
                    <a:gd name="connsiteX107" fmla="*/ 2450314 w 2628900"/>
                    <a:gd name="connsiteY107" fmla="*/ 211093 h 1632834"/>
                    <a:gd name="connsiteX108" fmla="*/ 2467466 w 2628900"/>
                    <a:gd name="connsiteY108" fmla="*/ 193941 h 1632834"/>
                    <a:gd name="connsiteX109" fmla="*/ 2484618 w 2628900"/>
                    <a:gd name="connsiteY109" fmla="*/ 211093 h 1632834"/>
                    <a:gd name="connsiteX110" fmla="*/ 2479594 w 2628900"/>
                    <a:gd name="connsiteY110" fmla="*/ 223221 h 1632834"/>
                    <a:gd name="connsiteX111" fmla="*/ 2471534 w 2628900"/>
                    <a:gd name="connsiteY111" fmla="*/ 226560 h 1632834"/>
                    <a:gd name="connsiteX112" fmla="*/ 2471534 w 2628900"/>
                    <a:gd name="connsiteY112" fmla="*/ 580531 h 1632834"/>
                    <a:gd name="connsiteX113" fmla="*/ 2470034 w 2628900"/>
                    <a:gd name="connsiteY113" fmla="*/ 580531 h 1632834"/>
                    <a:gd name="connsiteX114" fmla="*/ 2470645 w 2628900"/>
                    <a:gd name="connsiteY114" fmla="*/ 581142 h 1632834"/>
                    <a:gd name="connsiteX115" fmla="*/ 2364815 w 2628900"/>
                    <a:gd name="connsiteY115" fmla="*/ 686972 h 1632834"/>
                    <a:gd name="connsiteX116" fmla="*/ 2364815 w 2628900"/>
                    <a:gd name="connsiteY116" fmla="*/ 686985 h 1632834"/>
                    <a:gd name="connsiteX117" fmla="*/ 1736280 w 2628900"/>
                    <a:gd name="connsiteY117" fmla="*/ 686985 h 1632834"/>
                    <a:gd name="connsiteX118" fmla="*/ 1733116 w 2628900"/>
                    <a:gd name="connsiteY118" fmla="*/ 694622 h 1632834"/>
                    <a:gd name="connsiteX119" fmla="*/ 1720988 w 2628900"/>
                    <a:gd name="connsiteY119" fmla="*/ 699646 h 1632834"/>
                    <a:gd name="connsiteX120" fmla="*/ 1703836 w 2628900"/>
                    <a:gd name="connsiteY120" fmla="*/ 682494 h 1632834"/>
                    <a:gd name="connsiteX121" fmla="*/ 1703836 w 2628900"/>
                    <a:gd name="connsiteY121" fmla="*/ 950339 h 1632834"/>
                    <a:gd name="connsiteX122" fmla="*/ 1720988 w 2628900"/>
                    <a:gd name="connsiteY122" fmla="*/ 933187 h 1632834"/>
                    <a:gd name="connsiteX123" fmla="*/ 1733116 w 2628900"/>
                    <a:gd name="connsiteY123" fmla="*/ 938211 h 1632834"/>
                    <a:gd name="connsiteX124" fmla="*/ 1736280 w 2628900"/>
                    <a:gd name="connsiteY124" fmla="*/ 945849 h 1632834"/>
                    <a:gd name="connsiteX125" fmla="*/ 2364815 w 2628900"/>
                    <a:gd name="connsiteY125" fmla="*/ 945849 h 1632834"/>
                    <a:gd name="connsiteX126" fmla="*/ 2364815 w 2628900"/>
                    <a:gd name="connsiteY126" fmla="*/ 945862 h 1632834"/>
                    <a:gd name="connsiteX127" fmla="*/ 2470645 w 2628900"/>
                    <a:gd name="connsiteY127" fmla="*/ 1051692 h 1632834"/>
                    <a:gd name="connsiteX128" fmla="*/ 2470034 w 2628900"/>
                    <a:gd name="connsiteY128" fmla="*/ 1052303 h 1632834"/>
                    <a:gd name="connsiteX129" fmla="*/ 2471534 w 2628900"/>
                    <a:gd name="connsiteY129" fmla="*/ 1052303 h 1632834"/>
                    <a:gd name="connsiteX130" fmla="*/ 2471534 w 2628900"/>
                    <a:gd name="connsiteY130" fmla="*/ 1406274 h 1632834"/>
                    <a:gd name="connsiteX131" fmla="*/ 2479594 w 2628900"/>
                    <a:gd name="connsiteY131" fmla="*/ 1409613 h 1632834"/>
                    <a:gd name="connsiteX132" fmla="*/ 2484618 w 2628900"/>
                    <a:gd name="connsiteY132" fmla="*/ 1421740 h 1632834"/>
                    <a:gd name="connsiteX133" fmla="*/ 2467466 w 2628900"/>
                    <a:gd name="connsiteY133" fmla="*/ 1438893 h 1632834"/>
                    <a:gd name="connsiteX134" fmla="*/ 2450314 w 2628900"/>
                    <a:gd name="connsiteY134" fmla="*/ 1421740 h 1632834"/>
                    <a:gd name="connsiteX135" fmla="*/ 2455338 w 2628900"/>
                    <a:gd name="connsiteY135" fmla="*/ 1409613 h 1632834"/>
                    <a:gd name="connsiteX136" fmla="*/ 2462553 w 2628900"/>
                    <a:gd name="connsiteY136" fmla="*/ 1406624 h 1632834"/>
                    <a:gd name="connsiteX137" fmla="*/ 2462553 w 2628900"/>
                    <a:gd name="connsiteY137" fmla="*/ 1056301 h 1632834"/>
                    <a:gd name="connsiteX138" fmla="*/ 2361082 w 2628900"/>
                    <a:gd name="connsiteY138" fmla="*/ 954830 h 1632834"/>
                    <a:gd name="connsiteX139" fmla="*/ 1736280 w 2628900"/>
                    <a:gd name="connsiteY139" fmla="*/ 954830 h 1632834"/>
                    <a:gd name="connsiteX140" fmla="*/ 1733116 w 2628900"/>
                    <a:gd name="connsiteY140" fmla="*/ 962467 h 1632834"/>
                    <a:gd name="connsiteX141" fmla="*/ 1720988 w 2628900"/>
                    <a:gd name="connsiteY141" fmla="*/ 967491 h 1632834"/>
                    <a:gd name="connsiteX142" fmla="*/ 1703836 w 2628900"/>
                    <a:gd name="connsiteY142" fmla="*/ 950339 h 1632834"/>
                    <a:gd name="connsiteX143" fmla="*/ 1699948 w 2628900"/>
                    <a:gd name="connsiteY143" fmla="*/ 817217 h 1632834"/>
                    <a:gd name="connsiteX144" fmla="*/ 1717100 w 2628900"/>
                    <a:gd name="connsiteY144" fmla="*/ 800065 h 1632834"/>
                    <a:gd name="connsiteX145" fmla="*/ 1729229 w 2628900"/>
                    <a:gd name="connsiteY145" fmla="*/ 805089 h 1632834"/>
                    <a:gd name="connsiteX146" fmla="*/ 1732392 w 2628900"/>
                    <a:gd name="connsiteY146" fmla="*/ 812727 h 1632834"/>
                    <a:gd name="connsiteX147" fmla="*/ 2628900 w 2628900"/>
                    <a:gd name="connsiteY147" fmla="*/ 812727 h 1632834"/>
                    <a:gd name="connsiteX148" fmla="*/ 2628900 w 2628900"/>
                    <a:gd name="connsiteY148" fmla="*/ 821708 h 1632834"/>
                    <a:gd name="connsiteX149" fmla="*/ 1732392 w 2628900"/>
                    <a:gd name="connsiteY149" fmla="*/ 821708 h 1632834"/>
                    <a:gd name="connsiteX150" fmla="*/ 1729229 w 2628900"/>
                    <a:gd name="connsiteY150" fmla="*/ 829345 h 1632834"/>
                    <a:gd name="connsiteX151" fmla="*/ 1717100 w 2628900"/>
                    <a:gd name="connsiteY151" fmla="*/ 834369 h 1632834"/>
                    <a:gd name="connsiteX152" fmla="*/ 1699948 w 2628900"/>
                    <a:gd name="connsiteY152" fmla="*/ 817217 h 1632834"/>
                    <a:gd name="connsiteX153" fmla="*/ 1656997 w 2628900"/>
                    <a:gd name="connsiteY153" fmla="*/ 621771 h 1632834"/>
                    <a:gd name="connsiteX154" fmla="*/ 1667028 w 2628900"/>
                    <a:gd name="connsiteY154" fmla="*/ 631802 h 1632834"/>
                    <a:gd name="connsiteX155" fmla="*/ 1677059 w 2628900"/>
                    <a:gd name="connsiteY155" fmla="*/ 621771 h 1632834"/>
                    <a:gd name="connsiteX156" fmla="*/ 1667028 w 2628900"/>
                    <a:gd name="connsiteY156" fmla="*/ 611740 h 1632834"/>
                    <a:gd name="connsiteX157" fmla="*/ 1656997 w 2628900"/>
                    <a:gd name="connsiteY157" fmla="*/ 621771 h 1632834"/>
                    <a:gd name="connsiteX158" fmla="*/ 1656997 w 2628900"/>
                    <a:gd name="connsiteY158" fmla="*/ 1011063 h 1632834"/>
                    <a:gd name="connsiteX159" fmla="*/ 1667028 w 2628900"/>
                    <a:gd name="connsiteY159" fmla="*/ 1021094 h 1632834"/>
                    <a:gd name="connsiteX160" fmla="*/ 1677059 w 2628900"/>
                    <a:gd name="connsiteY160" fmla="*/ 1011063 h 1632834"/>
                    <a:gd name="connsiteX161" fmla="*/ 1667028 w 2628900"/>
                    <a:gd name="connsiteY161" fmla="*/ 1001032 h 1632834"/>
                    <a:gd name="connsiteX162" fmla="*/ 1656997 w 2628900"/>
                    <a:gd name="connsiteY162" fmla="*/ 1011063 h 1632834"/>
                    <a:gd name="connsiteX163" fmla="*/ 1649876 w 2628900"/>
                    <a:gd name="connsiteY163" fmla="*/ 621771 h 1632834"/>
                    <a:gd name="connsiteX164" fmla="*/ 1667028 w 2628900"/>
                    <a:gd name="connsiteY164" fmla="*/ 604619 h 1632834"/>
                    <a:gd name="connsiteX165" fmla="*/ 1679156 w 2628900"/>
                    <a:gd name="connsiteY165" fmla="*/ 609643 h 1632834"/>
                    <a:gd name="connsiteX166" fmla="*/ 1682320 w 2628900"/>
                    <a:gd name="connsiteY166" fmla="*/ 617280 h 1632834"/>
                    <a:gd name="connsiteX167" fmla="*/ 2307124 w 2628900"/>
                    <a:gd name="connsiteY167" fmla="*/ 617280 h 1632834"/>
                    <a:gd name="connsiteX168" fmla="*/ 2386661 w 2628900"/>
                    <a:gd name="connsiteY168" fmla="*/ 537742 h 1632834"/>
                    <a:gd name="connsiteX169" fmla="*/ 2386661 w 2628900"/>
                    <a:gd name="connsiteY169" fmla="*/ 32444 h 1632834"/>
                    <a:gd name="connsiteX170" fmla="*/ 2379023 w 2628900"/>
                    <a:gd name="connsiteY170" fmla="*/ 29280 h 1632834"/>
                    <a:gd name="connsiteX171" fmla="*/ 2373999 w 2628900"/>
                    <a:gd name="connsiteY171" fmla="*/ 17152 h 1632834"/>
                    <a:gd name="connsiteX172" fmla="*/ 2391151 w 2628900"/>
                    <a:gd name="connsiteY172" fmla="*/ 0 h 1632834"/>
                    <a:gd name="connsiteX173" fmla="*/ 2408303 w 2628900"/>
                    <a:gd name="connsiteY173" fmla="*/ 17152 h 1632834"/>
                    <a:gd name="connsiteX174" fmla="*/ 2403280 w 2628900"/>
                    <a:gd name="connsiteY174" fmla="*/ 29280 h 1632834"/>
                    <a:gd name="connsiteX175" fmla="*/ 2395642 w 2628900"/>
                    <a:gd name="connsiteY175" fmla="*/ 32444 h 1632834"/>
                    <a:gd name="connsiteX176" fmla="*/ 2395642 w 2628900"/>
                    <a:gd name="connsiteY176" fmla="*/ 540555 h 1632834"/>
                    <a:gd name="connsiteX177" fmla="*/ 2394484 w 2628900"/>
                    <a:gd name="connsiteY177" fmla="*/ 540555 h 1632834"/>
                    <a:gd name="connsiteX178" fmla="*/ 2395517 w 2628900"/>
                    <a:gd name="connsiteY178" fmla="*/ 541588 h 1632834"/>
                    <a:gd name="connsiteX179" fmla="*/ 2310856 w 2628900"/>
                    <a:gd name="connsiteY179" fmla="*/ 626248 h 1632834"/>
                    <a:gd name="connsiteX180" fmla="*/ 2310856 w 2628900"/>
                    <a:gd name="connsiteY180" fmla="*/ 626261 h 1632834"/>
                    <a:gd name="connsiteX181" fmla="*/ 2310844 w 2628900"/>
                    <a:gd name="connsiteY181" fmla="*/ 626261 h 1632834"/>
                    <a:gd name="connsiteX182" fmla="*/ 2310843 w 2628900"/>
                    <a:gd name="connsiteY182" fmla="*/ 626262 h 1632834"/>
                    <a:gd name="connsiteX183" fmla="*/ 2310842 w 2628900"/>
                    <a:gd name="connsiteY183" fmla="*/ 626261 h 1632834"/>
                    <a:gd name="connsiteX184" fmla="*/ 1682320 w 2628900"/>
                    <a:gd name="connsiteY184" fmla="*/ 626261 h 1632834"/>
                    <a:gd name="connsiteX185" fmla="*/ 1679156 w 2628900"/>
                    <a:gd name="connsiteY185" fmla="*/ 633899 h 1632834"/>
                    <a:gd name="connsiteX186" fmla="*/ 1667028 w 2628900"/>
                    <a:gd name="connsiteY186" fmla="*/ 638923 h 1632834"/>
                    <a:gd name="connsiteX187" fmla="*/ 1649876 w 2628900"/>
                    <a:gd name="connsiteY187" fmla="*/ 621771 h 1632834"/>
                    <a:gd name="connsiteX188" fmla="*/ 1649876 w 2628900"/>
                    <a:gd name="connsiteY188" fmla="*/ 1011063 h 1632834"/>
                    <a:gd name="connsiteX189" fmla="*/ 1667028 w 2628900"/>
                    <a:gd name="connsiteY189" fmla="*/ 993911 h 1632834"/>
                    <a:gd name="connsiteX190" fmla="*/ 1679156 w 2628900"/>
                    <a:gd name="connsiteY190" fmla="*/ 998935 h 1632834"/>
                    <a:gd name="connsiteX191" fmla="*/ 1682320 w 2628900"/>
                    <a:gd name="connsiteY191" fmla="*/ 1006572 h 1632834"/>
                    <a:gd name="connsiteX192" fmla="*/ 2310856 w 2628900"/>
                    <a:gd name="connsiteY192" fmla="*/ 1006572 h 1632834"/>
                    <a:gd name="connsiteX193" fmla="*/ 2310856 w 2628900"/>
                    <a:gd name="connsiteY193" fmla="*/ 1006586 h 1632834"/>
                    <a:gd name="connsiteX194" fmla="*/ 2395517 w 2628900"/>
                    <a:gd name="connsiteY194" fmla="*/ 1091246 h 1632834"/>
                    <a:gd name="connsiteX195" fmla="*/ 2394485 w 2628900"/>
                    <a:gd name="connsiteY195" fmla="*/ 1092278 h 1632834"/>
                    <a:gd name="connsiteX196" fmla="*/ 2395642 w 2628900"/>
                    <a:gd name="connsiteY196" fmla="*/ 1092278 h 1632834"/>
                    <a:gd name="connsiteX197" fmla="*/ 2395642 w 2628900"/>
                    <a:gd name="connsiteY197" fmla="*/ 1600390 h 1632834"/>
                    <a:gd name="connsiteX198" fmla="*/ 2403280 w 2628900"/>
                    <a:gd name="connsiteY198" fmla="*/ 1603554 h 1632834"/>
                    <a:gd name="connsiteX199" fmla="*/ 2408303 w 2628900"/>
                    <a:gd name="connsiteY199" fmla="*/ 1615682 h 1632834"/>
                    <a:gd name="connsiteX200" fmla="*/ 2391151 w 2628900"/>
                    <a:gd name="connsiteY200" fmla="*/ 1632834 h 1632834"/>
                    <a:gd name="connsiteX201" fmla="*/ 2373999 w 2628900"/>
                    <a:gd name="connsiteY201" fmla="*/ 1615682 h 1632834"/>
                    <a:gd name="connsiteX202" fmla="*/ 2379023 w 2628900"/>
                    <a:gd name="connsiteY202" fmla="*/ 1603554 h 1632834"/>
                    <a:gd name="connsiteX203" fmla="*/ 2386661 w 2628900"/>
                    <a:gd name="connsiteY203" fmla="*/ 1600390 h 1632834"/>
                    <a:gd name="connsiteX204" fmla="*/ 2386661 w 2628900"/>
                    <a:gd name="connsiteY204" fmla="*/ 1095092 h 1632834"/>
                    <a:gd name="connsiteX205" fmla="*/ 2307123 w 2628900"/>
                    <a:gd name="connsiteY205" fmla="*/ 1015553 h 1632834"/>
                    <a:gd name="connsiteX206" fmla="*/ 1682320 w 2628900"/>
                    <a:gd name="connsiteY206" fmla="*/ 1015553 h 1632834"/>
                    <a:gd name="connsiteX207" fmla="*/ 1679156 w 2628900"/>
                    <a:gd name="connsiteY207" fmla="*/ 1023191 h 1632834"/>
                    <a:gd name="connsiteX208" fmla="*/ 1667028 w 2628900"/>
                    <a:gd name="connsiteY208" fmla="*/ 1028215 h 1632834"/>
                    <a:gd name="connsiteX209" fmla="*/ 1649876 w 2628900"/>
                    <a:gd name="connsiteY209" fmla="*/ 1011063 h 1632834"/>
                    <a:gd name="connsiteX210" fmla="*/ 490577 w 2628900"/>
                    <a:gd name="connsiteY210" fmla="*/ 817217 h 1632834"/>
                    <a:gd name="connsiteX211" fmla="*/ 500608 w 2628900"/>
                    <a:gd name="connsiteY211" fmla="*/ 827248 h 1632834"/>
                    <a:gd name="connsiteX212" fmla="*/ 510639 w 2628900"/>
                    <a:gd name="connsiteY212" fmla="*/ 817217 h 1632834"/>
                    <a:gd name="connsiteX213" fmla="*/ 500608 w 2628900"/>
                    <a:gd name="connsiteY213" fmla="*/ 807186 h 1632834"/>
                    <a:gd name="connsiteX214" fmla="*/ 490577 w 2628900"/>
                    <a:gd name="connsiteY214" fmla="*/ 817217 h 1632834"/>
                    <a:gd name="connsiteX215" fmla="*/ 244605 w 2628900"/>
                    <a:gd name="connsiteY215" fmla="*/ 461791 h 1632834"/>
                    <a:gd name="connsiteX216" fmla="*/ 254636 w 2628900"/>
                    <a:gd name="connsiteY216" fmla="*/ 471822 h 1632834"/>
                    <a:gd name="connsiteX217" fmla="*/ 264667 w 2628900"/>
                    <a:gd name="connsiteY217" fmla="*/ 461791 h 1632834"/>
                    <a:gd name="connsiteX218" fmla="*/ 254636 w 2628900"/>
                    <a:gd name="connsiteY218" fmla="*/ 451760 h 1632834"/>
                    <a:gd name="connsiteX219" fmla="*/ 244605 w 2628900"/>
                    <a:gd name="connsiteY219" fmla="*/ 461791 h 1632834"/>
                    <a:gd name="connsiteX220" fmla="*/ 244605 w 2628900"/>
                    <a:gd name="connsiteY220" fmla="*/ 1171043 h 1632834"/>
                    <a:gd name="connsiteX221" fmla="*/ 254636 w 2628900"/>
                    <a:gd name="connsiteY221" fmla="*/ 1181074 h 1632834"/>
                    <a:gd name="connsiteX222" fmla="*/ 264667 w 2628900"/>
                    <a:gd name="connsiteY222" fmla="*/ 1171043 h 1632834"/>
                    <a:gd name="connsiteX223" fmla="*/ 254636 w 2628900"/>
                    <a:gd name="connsiteY223" fmla="*/ 1161012 h 1632834"/>
                    <a:gd name="connsiteX224" fmla="*/ 244605 w 2628900"/>
                    <a:gd name="connsiteY224" fmla="*/ 1171043 h 1632834"/>
                    <a:gd name="connsiteX225" fmla="*/ 165084 w 2628900"/>
                    <a:gd name="connsiteY225" fmla="*/ 211093 h 1632834"/>
                    <a:gd name="connsiteX226" fmla="*/ 175115 w 2628900"/>
                    <a:gd name="connsiteY226" fmla="*/ 221124 h 1632834"/>
                    <a:gd name="connsiteX227" fmla="*/ 185147 w 2628900"/>
                    <a:gd name="connsiteY227" fmla="*/ 211093 h 1632834"/>
                    <a:gd name="connsiteX228" fmla="*/ 175115 w 2628900"/>
                    <a:gd name="connsiteY228" fmla="*/ 201062 h 1632834"/>
                    <a:gd name="connsiteX229" fmla="*/ 165084 w 2628900"/>
                    <a:gd name="connsiteY229" fmla="*/ 211093 h 1632834"/>
                    <a:gd name="connsiteX230" fmla="*/ 165084 w 2628900"/>
                    <a:gd name="connsiteY230" fmla="*/ 1421740 h 1632834"/>
                    <a:gd name="connsiteX231" fmla="*/ 175115 w 2628900"/>
                    <a:gd name="connsiteY231" fmla="*/ 1431772 h 1632834"/>
                    <a:gd name="connsiteX232" fmla="*/ 185147 w 2628900"/>
                    <a:gd name="connsiteY232" fmla="*/ 1421740 h 1632834"/>
                    <a:gd name="connsiteX233" fmla="*/ 175115 w 2628900"/>
                    <a:gd name="connsiteY233" fmla="*/ 1411710 h 1632834"/>
                    <a:gd name="connsiteX234" fmla="*/ 165084 w 2628900"/>
                    <a:gd name="connsiteY234" fmla="*/ 1421740 h 1632834"/>
                    <a:gd name="connsiteX235" fmla="*/ 88770 w 2628900"/>
                    <a:gd name="connsiteY235" fmla="*/ 17152 h 1632834"/>
                    <a:gd name="connsiteX236" fmla="*/ 98801 w 2628900"/>
                    <a:gd name="connsiteY236" fmla="*/ 27183 h 1632834"/>
                    <a:gd name="connsiteX237" fmla="*/ 108831 w 2628900"/>
                    <a:gd name="connsiteY237" fmla="*/ 17152 h 1632834"/>
                    <a:gd name="connsiteX238" fmla="*/ 98801 w 2628900"/>
                    <a:gd name="connsiteY238" fmla="*/ 7121 h 1632834"/>
                    <a:gd name="connsiteX239" fmla="*/ 88770 w 2628900"/>
                    <a:gd name="connsiteY239" fmla="*/ 17152 h 1632834"/>
                    <a:gd name="connsiteX240" fmla="*/ 88770 w 2628900"/>
                    <a:gd name="connsiteY240" fmla="*/ 1615682 h 1632834"/>
                    <a:gd name="connsiteX241" fmla="*/ 98801 w 2628900"/>
                    <a:gd name="connsiteY241" fmla="*/ 1625713 h 1632834"/>
                    <a:gd name="connsiteX242" fmla="*/ 108831 w 2628900"/>
                    <a:gd name="connsiteY242" fmla="*/ 1615682 h 1632834"/>
                    <a:gd name="connsiteX243" fmla="*/ 98801 w 2628900"/>
                    <a:gd name="connsiteY243" fmla="*/ 1605651 h 1632834"/>
                    <a:gd name="connsiteX244" fmla="*/ 88770 w 2628900"/>
                    <a:gd name="connsiteY244" fmla="*/ 1615682 h 1632834"/>
                    <a:gd name="connsiteX245" fmla="*/ 0 w 2628900"/>
                    <a:gd name="connsiteY245" fmla="*/ 626261 h 1632834"/>
                    <a:gd name="connsiteX246" fmla="*/ 0 w 2628900"/>
                    <a:gd name="connsiteY246" fmla="*/ 617280 h 1632834"/>
                    <a:gd name="connsiteX247" fmla="*/ 14772 w 2628900"/>
                    <a:gd name="connsiteY247" fmla="*/ 617280 h 1632834"/>
                    <a:gd name="connsiteX248" fmla="*/ 94311 w 2628900"/>
                    <a:gd name="connsiteY248" fmla="*/ 537742 h 1632834"/>
                    <a:gd name="connsiteX249" fmla="*/ 94311 w 2628900"/>
                    <a:gd name="connsiteY249" fmla="*/ 32444 h 1632834"/>
                    <a:gd name="connsiteX250" fmla="*/ 86673 w 2628900"/>
                    <a:gd name="connsiteY250" fmla="*/ 29280 h 1632834"/>
                    <a:gd name="connsiteX251" fmla="*/ 81649 w 2628900"/>
                    <a:gd name="connsiteY251" fmla="*/ 17152 h 1632834"/>
                    <a:gd name="connsiteX252" fmla="*/ 98801 w 2628900"/>
                    <a:gd name="connsiteY252" fmla="*/ 0 h 1632834"/>
                    <a:gd name="connsiteX253" fmla="*/ 115952 w 2628900"/>
                    <a:gd name="connsiteY253" fmla="*/ 17152 h 1632834"/>
                    <a:gd name="connsiteX254" fmla="*/ 110928 w 2628900"/>
                    <a:gd name="connsiteY254" fmla="*/ 29280 h 1632834"/>
                    <a:gd name="connsiteX255" fmla="*/ 103291 w 2628900"/>
                    <a:gd name="connsiteY255" fmla="*/ 32444 h 1632834"/>
                    <a:gd name="connsiteX256" fmla="*/ 103291 w 2628900"/>
                    <a:gd name="connsiteY256" fmla="*/ 540555 h 1632834"/>
                    <a:gd name="connsiteX257" fmla="*/ 102133 w 2628900"/>
                    <a:gd name="connsiteY257" fmla="*/ 540555 h 1632834"/>
                    <a:gd name="connsiteX258" fmla="*/ 103167 w 2628900"/>
                    <a:gd name="connsiteY258" fmla="*/ 541588 h 1632834"/>
                    <a:gd name="connsiteX259" fmla="*/ 18506 w 2628900"/>
                    <a:gd name="connsiteY259" fmla="*/ 626248 h 1632834"/>
                    <a:gd name="connsiteX260" fmla="*/ 18506 w 2628900"/>
                    <a:gd name="connsiteY260" fmla="*/ 626261 h 1632834"/>
                    <a:gd name="connsiteX261" fmla="*/ 18493 w 2628900"/>
                    <a:gd name="connsiteY261" fmla="*/ 626261 h 1632834"/>
                    <a:gd name="connsiteX262" fmla="*/ 18493 w 2628900"/>
                    <a:gd name="connsiteY262" fmla="*/ 626262 h 1632834"/>
                    <a:gd name="connsiteX263" fmla="*/ 18492 w 2628900"/>
                    <a:gd name="connsiteY263" fmla="*/ 626261 h 1632834"/>
                    <a:gd name="connsiteX264" fmla="*/ 0 w 2628900"/>
                    <a:gd name="connsiteY264" fmla="*/ 686985 h 1632834"/>
                    <a:gd name="connsiteX265" fmla="*/ 0 w 2628900"/>
                    <a:gd name="connsiteY265" fmla="*/ 678004 h 1632834"/>
                    <a:gd name="connsiteX266" fmla="*/ 68731 w 2628900"/>
                    <a:gd name="connsiteY266" fmla="*/ 678004 h 1632834"/>
                    <a:gd name="connsiteX267" fmla="*/ 170202 w 2628900"/>
                    <a:gd name="connsiteY267" fmla="*/ 576533 h 1632834"/>
                    <a:gd name="connsiteX268" fmla="*/ 170202 w 2628900"/>
                    <a:gd name="connsiteY268" fmla="*/ 226210 h 1632834"/>
                    <a:gd name="connsiteX269" fmla="*/ 162987 w 2628900"/>
                    <a:gd name="connsiteY269" fmla="*/ 223221 h 1632834"/>
                    <a:gd name="connsiteX270" fmla="*/ 157964 w 2628900"/>
                    <a:gd name="connsiteY270" fmla="*/ 211093 h 1632834"/>
                    <a:gd name="connsiteX271" fmla="*/ 175115 w 2628900"/>
                    <a:gd name="connsiteY271" fmla="*/ 193941 h 1632834"/>
                    <a:gd name="connsiteX272" fmla="*/ 192268 w 2628900"/>
                    <a:gd name="connsiteY272" fmla="*/ 211093 h 1632834"/>
                    <a:gd name="connsiteX273" fmla="*/ 187244 w 2628900"/>
                    <a:gd name="connsiteY273" fmla="*/ 223221 h 1632834"/>
                    <a:gd name="connsiteX274" fmla="*/ 179184 w 2628900"/>
                    <a:gd name="connsiteY274" fmla="*/ 226560 h 1632834"/>
                    <a:gd name="connsiteX275" fmla="*/ 179184 w 2628900"/>
                    <a:gd name="connsiteY275" fmla="*/ 580531 h 1632834"/>
                    <a:gd name="connsiteX276" fmla="*/ 177683 w 2628900"/>
                    <a:gd name="connsiteY276" fmla="*/ 580531 h 1632834"/>
                    <a:gd name="connsiteX277" fmla="*/ 178294 w 2628900"/>
                    <a:gd name="connsiteY277" fmla="*/ 581142 h 1632834"/>
                    <a:gd name="connsiteX278" fmla="*/ 72465 w 2628900"/>
                    <a:gd name="connsiteY278" fmla="*/ 686972 h 1632834"/>
                    <a:gd name="connsiteX279" fmla="*/ 72465 w 2628900"/>
                    <a:gd name="connsiteY279" fmla="*/ 686985 h 1632834"/>
                    <a:gd name="connsiteX280" fmla="*/ 0 w 2628900"/>
                    <a:gd name="connsiteY280" fmla="*/ 749018 h 1632834"/>
                    <a:gd name="connsiteX281" fmla="*/ 0 w 2628900"/>
                    <a:gd name="connsiteY281" fmla="*/ 740037 h 1632834"/>
                    <a:gd name="connsiteX282" fmla="*/ 127802 w 2628900"/>
                    <a:gd name="connsiteY282" fmla="*/ 740037 h 1632834"/>
                    <a:gd name="connsiteX283" fmla="*/ 249722 w 2628900"/>
                    <a:gd name="connsiteY283" fmla="*/ 618115 h 1632834"/>
                    <a:gd name="connsiteX284" fmla="*/ 249722 w 2628900"/>
                    <a:gd name="connsiteY284" fmla="*/ 476908 h 1632834"/>
                    <a:gd name="connsiteX285" fmla="*/ 242508 w 2628900"/>
                    <a:gd name="connsiteY285" fmla="*/ 473919 h 1632834"/>
                    <a:gd name="connsiteX286" fmla="*/ 237483 w 2628900"/>
                    <a:gd name="connsiteY286" fmla="*/ 461791 h 1632834"/>
                    <a:gd name="connsiteX287" fmla="*/ 254636 w 2628900"/>
                    <a:gd name="connsiteY287" fmla="*/ 444639 h 1632834"/>
                    <a:gd name="connsiteX288" fmla="*/ 271787 w 2628900"/>
                    <a:gd name="connsiteY288" fmla="*/ 461791 h 1632834"/>
                    <a:gd name="connsiteX289" fmla="*/ 266765 w 2628900"/>
                    <a:gd name="connsiteY289" fmla="*/ 473919 h 1632834"/>
                    <a:gd name="connsiteX290" fmla="*/ 258704 w 2628900"/>
                    <a:gd name="connsiteY290" fmla="*/ 477258 h 1632834"/>
                    <a:gd name="connsiteX291" fmla="*/ 258704 w 2628900"/>
                    <a:gd name="connsiteY291" fmla="*/ 622034 h 1632834"/>
                    <a:gd name="connsiteX292" fmla="*/ 258505 w 2628900"/>
                    <a:gd name="connsiteY292" fmla="*/ 622034 h 1632834"/>
                    <a:gd name="connsiteX293" fmla="*/ 131535 w 2628900"/>
                    <a:gd name="connsiteY293" fmla="*/ 749004 h 1632834"/>
                    <a:gd name="connsiteX294" fmla="*/ 131535 w 2628900"/>
                    <a:gd name="connsiteY294" fmla="*/ 749018 h 1632834"/>
                    <a:gd name="connsiteX295" fmla="*/ 131521 w 2628900"/>
                    <a:gd name="connsiteY295" fmla="*/ 749018 h 1632834"/>
                    <a:gd name="connsiteX296" fmla="*/ 131520 w 2628900"/>
                    <a:gd name="connsiteY296" fmla="*/ 749018 h 1632834"/>
                    <a:gd name="connsiteX297" fmla="*/ 0 w 2628900"/>
                    <a:gd name="connsiteY297" fmla="*/ 821708 h 1632834"/>
                    <a:gd name="connsiteX298" fmla="*/ 0 w 2628900"/>
                    <a:gd name="connsiteY298" fmla="*/ 812727 h 1632834"/>
                    <a:gd name="connsiteX299" fmla="*/ 485316 w 2628900"/>
                    <a:gd name="connsiteY299" fmla="*/ 812727 h 1632834"/>
                    <a:gd name="connsiteX300" fmla="*/ 488480 w 2628900"/>
                    <a:gd name="connsiteY300" fmla="*/ 805089 h 1632834"/>
                    <a:gd name="connsiteX301" fmla="*/ 500608 w 2628900"/>
                    <a:gd name="connsiteY301" fmla="*/ 800065 h 1632834"/>
                    <a:gd name="connsiteX302" fmla="*/ 517760 w 2628900"/>
                    <a:gd name="connsiteY302" fmla="*/ 817217 h 1632834"/>
                    <a:gd name="connsiteX303" fmla="*/ 500608 w 2628900"/>
                    <a:gd name="connsiteY303" fmla="*/ 834369 h 1632834"/>
                    <a:gd name="connsiteX304" fmla="*/ 488480 w 2628900"/>
                    <a:gd name="connsiteY304" fmla="*/ 829345 h 1632834"/>
                    <a:gd name="connsiteX305" fmla="*/ 485316 w 2628900"/>
                    <a:gd name="connsiteY305" fmla="*/ 821708 h 1632834"/>
                    <a:gd name="connsiteX306" fmla="*/ 0 w 2628900"/>
                    <a:gd name="connsiteY306" fmla="*/ 892797 h 1632834"/>
                    <a:gd name="connsiteX307" fmla="*/ 0 w 2628900"/>
                    <a:gd name="connsiteY307" fmla="*/ 883816 h 1632834"/>
                    <a:gd name="connsiteX308" fmla="*/ 131535 w 2628900"/>
                    <a:gd name="connsiteY308" fmla="*/ 883816 h 1632834"/>
                    <a:gd name="connsiteX309" fmla="*/ 131535 w 2628900"/>
                    <a:gd name="connsiteY309" fmla="*/ 883831 h 1632834"/>
                    <a:gd name="connsiteX310" fmla="*/ 258505 w 2628900"/>
                    <a:gd name="connsiteY310" fmla="*/ 1010800 h 1632834"/>
                    <a:gd name="connsiteX311" fmla="*/ 258704 w 2628900"/>
                    <a:gd name="connsiteY311" fmla="*/ 1010800 h 1632834"/>
                    <a:gd name="connsiteX312" fmla="*/ 258704 w 2628900"/>
                    <a:gd name="connsiteY312" fmla="*/ 1155576 h 1632834"/>
                    <a:gd name="connsiteX313" fmla="*/ 266765 w 2628900"/>
                    <a:gd name="connsiteY313" fmla="*/ 1158915 h 1632834"/>
                    <a:gd name="connsiteX314" fmla="*/ 271787 w 2628900"/>
                    <a:gd name="connsiteY314" fmla="*/ 1171043 h 1632834"/>
                    <a:gd name="connsiteX315" fmla="*/ 254636 w 2628900"/>
                    <a:gd name="connsiteY315" fmla="*/ 1188195 h 1632834"/>
                    <a:gd name="connsiteX316" fmla="*/ 237483 w 2628900"/>
                    <a:gd name="connsiteY316" fmla="*/ 1171043 h 1632834"/>
                    <a:gd name="connsiteX317" fmla="*/ 242508 w 2628900"/>
                    <a:gd name="connsiteY317" fmla="*/ 1158915 h 1632834"/>
                    <a:gd name="connsiteX318" fmla="*/ 249724 w 2628900"/>
                    <a:gd name="connsiteY318" fmla="*/ 1155926 h 1632834"/>
                    <a:gd name="connsiteX319" fmla="*/ 249724 w 2628900"/>
                    <a:gd name="connsiteY319" fmla="*/ 1014720 h 1632834"/>
                    <a:gd name="connsiteX320" fmla="*/ 127801 w 2628900"/>
                    <a:gd name="connsiteY320" fmla="*/ 892797 h 1632834"/>
                    <a:gd name="connsiteX321" fmla="*/ 0 w 2628900"/>
                    <a:gd name="connsiteY321" fmla="*/ 954830 h 1632834"/>
                    <a:gd name="connsiteX322" fmla="*/ 0 w 2628900"/>
                    <a:gd name="connsiteY322" fmla="*/ 945849 h 1632834"/>
                    <a:gd name="connsiteX323" fmla="*/ 72465 w 2628900"/>
                    <a:gd name="connsiteY323" fmla="*/ 945849 h 1632834"/>
                    <a:gd name="connsiteX324" fmla="*/ 72465 w 2628900"/>
                    <a:gd name="connsiteY324" fmla="*/ 945862 h 1632834"/>
                    <a:gd name="connsiteX325" fmla="*/ 178294 w 2628900"/>
                    <a:gd name="connsiteY325" fmla="*/ 1051692 h 1632834"/>
                    <a:gd name="connsiteX326" fmla="*/ 177683 w 2628900"/>
                    <a:gd name="connsiteY326" fmla="*/ 1052303 h 1632834"/>
                    <a:gd name="connsiteX327" fmla="*/ 179184 w 2628900"/>
                    <a:gd name="connsiteY327" fmla="*/ 1052303 h 1632834"/>
                    <a:gd name="connsiteX328" fmla="*/ 179184 w 2628900"/>
                    <a:gd name="connsiteY328" fmla="*/ 1406274 h 1632834"/>
                    <a:gd name="connsiteX329" fmla="*/ 187244 w 2628900"/>
                    <a:gd name="connsiteY329" fmla="*/ 1409613 h 1632834"/>
                    <a:gd name="connsiteX330" fmla="*/ 192268 w 2628900"/>
                    <a:gd name="connsiteY330" fmla="*/ 1421740 h 1632834"/>
                    <a:gd name="connsiteX331" fmla="*/ 175115 w 2628900"/>
                    <a:gd name="connsiteY331" fmla="*/ 1438893 h 1632834"/>
                    <a:gd name="connsiteX332" fmla="*/ 157964 w 2628900"/>
                    <a:gd name="connsiteY332" fmla="*/ 1421740 h 1632834"/>
                    <a:gd name="connsiteX333" fmla="*/ 162987 w 2628900"/>
                    <a:gd name="connsiteY333" fmla="*/ 1409613 h 1632834"/>
                    <a:gd name="connsiteX334" fmla="*/ 170202 w 2628900"/>
                    <a:gd name="connsiteY334" fmla="*/ 1406624 h 1632834"/>
                    <a:gd name="connsiteX335" fmla="*/ 170202 w 2628900"/>
                    <a:gd name="connsiteY335" fmla="*/ 1056301 h 1632834"/>
                    <a:gd name="connsiteX336" fmla="*/ 68731 w 2628900"/>
                    <a:gd name="connsiteY336" fmla="*/ 954830 h 1632834"/>
                    <a:gd name="connsiteX337" fmla="*/ 0 w 2628900"/>
                    <a:gd name="connsiteY337" fmla="*/ 1015553 h 1632834"/>
                    <a:gd name="connsiteX338" fmla="*/ 0 w 2628900"/>
                    <a:gd name="connsiteY338" fmla="*/ 1006572 h 1632834"/>
                    <a:gd name="connsiteX339" fmla="*/ 18506 w 2628900"/>
                    <a:gd name="connsiteY339" fmla="*/ 1006572 h 1632834"/>
                    <a:gd name="connsiteX340" fmla="*/ 18506 w 2628900"/>
                    <a:gd name="connsiteY340" fmla="*/ 1006586 h 1632834"/>
                    <a:gd name="connsiteX341" fmla="*/ 103167 w 2628900"/>
                    <a:gd name="connsiteY341" fmla="*/ 1091246 h 1632834"/>
                    <a:gd name="connsiteX342" fmla="*/ 102134 w 2628900"/>
                    <a:gd name="connsiteY342" fmla="*/ 1092278 h 1632834"/>
                    <a:gd name="connsiteX343" fmla="*/ 103291 w 2628900"/>
                    <a:gd name="connsiteY343" fmla="*/ 1092278 h 1632834"/>
                    <a:gd name="connsiteX344" fmla="*/ 103291 w 2628900"/>
                    <a:gd name="connsiteY344" fmla="*/ 1600390 h 1632834"/>
                    <a:gd name="connsiteX345" fmla="*/ 110928 w 2628900"/>
                    <a:gd name="connsiteY345" fmla="*/ 1603554 h 1632834"/>
                    <a:gd name="connsiteX346" fmla="*/ 115952 w 2628900"/>
                    <a:gd name="connsiteY346" fmla="*/ 1615682 h 1632834"/>
                    <a:gd name="connsiteX347" fmla="*/ 98801 w 2628900"/>
                    <a:gd name="connsiteY347" fmla="*/ 1632834 h 1632834"/>
                    <a:gd name="connsiteX348" fmla="*/ 81649 w 2628900"/>
                    <a:gd name="connsiteY348" fmla="*/ 1615682 h 1632834"/>
                    <a:gd name="connsiteX349" fmla="*/ 86673 w 2628900"/>
                    <a:gd name="connsiteY349" fmla="*/ 1603554 h 1632834"/>
                    <a:gd name="connsiteX350" fmla="*/ 94311 w 2628900"/>
                    <a:gd name="connsiteY350" fmla="*/ 1600390 h 1632834"/>
                    <a:gd name="connsiteX351" fmla="*/ 94311 w 2628900"/>
                    <a:gd name="connsiteY351" fmla="*/ 1095092 h 1632834"/>
                    <a:gd name="connsiteX352" fmla="*/ 14772 w 2628900"/>
                    <a:gd name="connsiteY352" fmla="*/ 1015553 h 163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</a:cxnLst>
                  <a:rect l="l" t="t" r="r" b="b"/>
                  <a:pathLst>
                    <a:path w="2628900" h="1632834">
                      <a:moveTo>
                        <a:pt x="2536955" y="461791"/>
                      </a:moveTo>
                      <a:cubicBezTo>
                        <a:pt x="2536955" y="467331"/>
                        <a:pt x="2541446" y="471822"/>
                        <a:pt x="2546986" y="471822"/>
                      </a:cubicBezTo>
                      <a:cubicBezTo>
                        <a:pt x="2552526" y="471822"/>
                        <a:pt x="2557017" y="467331"/>
                        <a:pt x="2557017" y="461791"/>
                      </a:cubicBezTo>
                      <a:cubicBezTo>
                        <a:pt x="2557017" y="456251"/>
                        <a:pt x="2552526" y="451760"/>
                        <a:pt x="2546986" y="451760"/>
                      </a:cubicBezTo>
                      <a:cubicBezTo>
                        <a:pt x="2541446" y="451760"/>
                        <a:pt x="2536955" y="456251"/>
                        <a:pt x="2536955" y="461791"/>
                      </a:cubicBezTo>
                      <a:close/>
                      <a:moveTo>
                        <a:pt x="2536955" y="1171043"/>
                      </a:moveTo>
                      <a:cubicBezTo>
                        <a:pt x="2536955" y="1176583"/>
                        <a:pt x="2541446" y="1181074"/>
                        <a:pt x="2546986" y="1181074"/>
                      </a:cubicBezTo>
                      <a:cubicBezTo>
                        <a:pt x="2552526" y="1181074"/>
                        <a:pt x="2557017" y="1176583"/>
                        <a:pt x="2557017" y="1171043"/>
                      </a:cubicBezTo>
                      <a:cubicBezTo>
                        <a:pt x="2557017" y="1165503"/>
                        <a:pt x="2552526" y="1161012"/>
                        <a:pt x="2546986" y="1161012"/>
                      </a:cubicBezTo>
                      <a:cubicBezTo>
                        <a:pt x="2541446" y="1161012"/>
                        <a:pt x="2536955" y="1165503"/>
                        <a:pt x="2536955" y="1171043"/>
                      </a:cubicBezTo>
                      <a:close/>
                      <a:moveTo>
                        <a:pt x="2457435" y="211093"/>
                      </a:moveTo>
                      <a:cubicBezTo>
                        <a:pt x="2457435" y="216633"/>
                        <a:pt x="2461926" y="221124"/>
                        <a:pt x="2467466" y="221124"/>
                      </a:cubicBezTo>
                      <a:cubicBezTo>
                        <a:pt x="2473006" y="221124"/>
                        <a:pt x="2477497" y="216633"/>
                        <a:pt x="2477497" y="211093"/>
                      </a:cubicBezTo>
                      <a:cubicBezTo>
                        <a:pt x="2477497" y="205553"/>
                        <a:pt x="2473006" y="201062"/>
                        <a:pt x="2467466" y="201062"/>
                      </a:cubicBezTo>
                      <a:cubicBezTo>
                        <a:pt x="2461926" y="201062"/>
                        <a:pt x="2457435" y="205553"/>
                        <a:pt x="2457435" y="211093"/>
                      </a:cubicBezTo>
                      <a:close/>
                      <a:moveTo>
                        <a:pt x="2457435" y="1421740"/>
                      </a:moveTo>
                      <a:cubicBezTo>
                        <a:pt x="2457435" y="1427280"/>
                        <a:pt x="2461926" y="1431772"/>
                        <a:pt x="2467466" y="1431772"/>
                      </a:cubicBezTo>
                      <a:cubicBezTo>
                        <a:pt x="2473006" y="1431772"/>
                        <a:pt x="2477497" y="1427280"/>
                        <a:pt x="2477497" y="1421740"/>
                      </a:cubicBezTo>
                      <a:cubicBezTo>
                        <a:pt x="2477497" y="1416200"/>
                        <a:pt x="2473006" y="1411710"/>
                        <a:pt x="2467466" y="1411710"/>
                      </a:cubicBezTo>
                      <a:cubicBezTo>
                        <a:pt x="2461926" y="1411710"/>
                        <a:pt x="2457435" y="1416200"/>
                        <a:pt x="2457435" y="1421740"/>
                      </a:cubicBezTo>
                      <a:close/>
                      <a:moveTo>
                        <a:pt x="2381120" y="17152"/>
                      </a:moveTo>
                      <a:cubicBezTo>
                        <a:pt x="2381120" y="22692"/>
                        <a:pt x="2385611" y="27183"/>
                        <a:pt x="2391151" y="27183"/>
                      </a:cubicBezTo>
                      <a:cubicBezTo>
                        <a:pt x="2396691" y="27183"/>
                        <a:pt x="2401182" y="22692"/>
                        <a:pt x="2401182" y="17152"/>
                      </a:cubicBezTo>
                      <a:cubicBezTo>
                        <a:pt x="2401182" y="11612"/>
                        <a:pt x="2396691" y="7121"/>
                        <a:pt x="2391151" y="7121"/>
                      </a:cubicBezTo>
                      <a:cubicBezTo>
                        <a:pt x="2385611" y="7121"/>
                        <a:pt x="2381120" y="11612"/>
                        <a:pt x="2381120" y="17152"/>
                      </a:cubicBezTo>
                      <a:close/>
                      <a:moveTo>
                        <a:pt x="2381120" y="1615682"/>
                      </a:moveTo>
                      <a:cubicBezTo>
                        <a:pt x="2381120" y="1621222"/>
                        <a:pt x="2385611" y="1625713"/>
                        <a:pt x="2391151" y="1625713"/>
                      </a:cubicBezTo>
                      <a:cubicBezTo>
                        <a:pt x="2396691" y="1625713"/>
                        <a:pt x="2401182" y="1621222"/>
                        <a:pt x="2401182" y="1615682"/>
                      </a:cubicBezTo>
                      <a:cubicBezTo>
                        <a:pt x="2401182" y="1610141"/>
                        <a:pt x="2396691" y="1605651"/>
                        <a:pt x="2391151" y="1605651"/>
                      </a:cubicBezTo>
                      <a:cubicBezTo>
                        <a:pt x="2385611" y="1605651"/>
                        <a:pt x="2381120" y="1610141"/>
                        <a:pt x="2381120" y="1615682"/>
                      </a:cubicBezTo>
                      <a:close/>
                      <a:moveTo>
                        <a:pt x="1770026" y="744527"/>
                      </a:moveTo>
                      <a:cubicBezTo>
                        <a:pt x="1770026" y="750067"/>
                        <a:pt x="1774517" y="754558"/>
                        <a:pt x="1780057" y="754558"/>
                      </a:cubicBezTo>
                      <a:cubicBezTo>
                        <a:pt x="1785597" y="754558"/>
                        <a:pt x="1790088" y="750067"/>
                        <a:pt x="1790088" y="744527"/>
                      </a:cubicBezTo>
                      <a:cubicBezTo>
                        <a:pt x="1790088" y="738987"/>
                        <a:pt x="1785597" y="734496"/>
                        <a:pt x="1780057" y="734496"/>
                      </a:cubicBezTo>
                      <a:cubicBezTo>
                        <a:pt x="1774517" y="734496"/>
                        <a:pt x="1770026" y="738987"/>
                        <a:pt x="1770026" y="744527"/>
                      </a:cubicBezTo>
                      <a:close/>
                      <a:moveTo>
                        <a:pt x="1770026" y="888307"/>
                      </a:moveTo>
                      <a:cubicBezTo>
                        <a:pt x="1770026" y="893847"/>
                        <a:pt x="1774517" y="898338"/>
                        <a:pt x="1780057" y="898338"/>
                      </a:cubicBezTo>
                      <a:cubicBezTo>
                        <a:pt x="1785597" y="898338"/>
                        <a:pt x="1790088" y="893847"/>
                        <a:pt x="1790088" y="888307"/>
                      </a:cubicBezTo>
                      <a:cubicBezTo>
                        <a:pt x="1790088" y="882767"/>
                        <a:pt x="1785597" y="878276"/>
                        <a:pt x="1780057" y="878276"/>
                      </a:cubicBezTo>
                      <a:cubicBezTo>
                        <a:pt x="1774517" y="878276"/>
                        <a:pt x="1770026" y="882767"/>
                        <a:pt x="1770026" y="888307"/>
                      </a:cubicBezTo>
                      <a:close/>
                      <a:moveTo>
                        <a:pt x="1762905" y="744527"/>
                      </a:moveTo>
                      <a:cubicBezTo>
                        <a:pt x="1762905" y="735054"/>
                        <a:pt x="1770584" y="727375"/>
                        <a:pt x="1780057" y="727375"/>
                      </a:cubicBezTo>
                      <a:cubicBezTo>
                        <a:pt x="1784793" y="727375"/>
                        <a:pt x="1789081" y="729295"/>
                        <a:pt x="1792185" y="732399"/>
                      </a:cubicBezTo>
                      <a:lnTo>
                        <a:pt x="1795349" y="740037"/>
                      </a:lnTo>
                      <a:lnTo>
                        <a:pt x="2420152" y="740037"/>
                      </a:lnTo>
                      <a:lnTo>
                        <a:pt x="2542073" y="618115"/>
                      </a:lnTo>
                      <a:lnTo>
                        <a:pt x="2542073" y="476908"/>
                      </a:lnTo>
                      <a:lnTo>
                        <a:pt x="2534858" y="473919"/>
                      </a:lnTo>
                      <a:cubicBezTo>
                        <a:pt x="2531754" y="470815"/>
                        <a:pt x="2529834" y="466527"/>
                        <a:pt x="2529834" y="461791"/>
                      </a:cubicBezTo>
                      <a:cubicBezTo>
                        <a:pt x="2529834" y="452318"/>
                        <a:pt x="2537513" y="444639"/>
                        <a:pt x="2546986" y="444639"/>
                      </a:cubicBezTo>
                      <a:cubicBezTo>
                        <a:pt x="2556459" y="444639"/>
                        <a:pt x="2564138" y="452318"/>
                        <a:pt x="2564138" y="461791"/>
                      </a:cubicBezTo>
                      <a:cubicBezTo>
                        <a:pt x="2564138" y="466527"/>
                        <a:pt x="2562218" y="470815"/>
                        <a:pt x="2559115" y="473919"/>
                      </a:cubicBezTo>
                      <a:lnTo>
                        <a:pt x="2551054" y="477258"/>
                      </a:lnTo>
                      <a:lnTo>
                        <a:pt x="2551054" y="622034"/>
                      </a:lnTo>
                      <a:lnTo>
                        <a:pt x="2550856" y="622034"/>
                      </a:lnTo>
                      <a:lnTo>
                        <a:pt x="2423885" y="749005"/>
                      </a:lnTo>
                      <a:lnTo>
                        <a:pt x="2423885" y="749018"/>
                      </a:lnTo>
                      <a:lnTo>
                        <a:pt x="2423872" y="749018"/>
                      </a:lnTo>
                      <a:lnTo>
                        <a:pt x="2423871" y="749018"/>
                      </a:lnTo>
                      <a:lnTo>
                        <a:pt x="1795349" y="749018"/>
                      </a:lnTo>
                      <a:lnTo>
                        <a:pt x="1792185" y="756655"/>
                      </a:lnTo>
                      <a:cubicBezTo>
                        <a:pt x="1789081" y="759759"/>
                        <a:pt x="1784793" y="761679"/>
                        <a:pt x="1780057" y="761679"/>
                      </a:cubicBezTo>
                      <a:cubicBezTo>
                        <a:pt x="1770584" y="761679"/>
                        <a:pt x="1762905" y="754000"/>
                        <a:pt x="1762905" y="744527"/>
                      </a:cubicBezTo>
                      <a:close/>
                      <a:moveTo>
                        <a:pt x="1762905" y="888307"/>
                      </a:moveTo>
                      <a:cubicBezTo>
                        <a:pt x="1762905" y="878834"/>
                        <a:pt x="1770584" y="871155"/>
                        <a:pt x="1780057" y="871155"/>
                      </a:cubicBezTo>
                      <a:cubicBezTo>
                        <a:pt x="1784793" y="871155"/>
                        <a:pt x="1789081" y="873075"/>
                        <a:pt x="1792185" y="876179"/>
                      </a:cubicBezTo>
                      <a:lnTo>
                        <a:pt x="1795349" y="883816"/>
                      </a:lnTo>
                      <a:lnTo>
                        <a:pt x="2423885" y="883816"/>
                      </a:lnTo>
                      <a:lnTo>
                        <a:pt x="2423885" y="883830"/>
                      </a:lnTo>
                      <a:lnTo>
                        <a:pt x="2550855" y="1010800"/>
                      </a:lnTo>
                      <a:lnTo>
                        <a:pt x="2551054" y="1010800"/>
                      </a:lnTo>
                      <a:lnTo>
                        <a:pt x="2551054" y="1155576"/>
                      </a:lnTo>
                      <a:lnTo>
                        <a:pt x="2559115" y="1158915"/>
                      </a:lnTo>
                      <a:cubicBezTo>
                        <a:pt x="2562218" y="1162019"/>
                        <a:pt x="2564138" y="1166307"/>
                        <a:pt x="2564138" y="1171043"/>
                      </a:cubicBezTo>
                      <a:cubicBezTo>
                        <a:pt x="2564138" y="1180516"/>
                        <a:pt x="2556459" y="1188195"/>
                        <a:pt x="2546986" y="1188195"/>
                      </a:cubicBezTo>
                      <a:cubicBezTo>
                        <a:pt x="2537513" y="1188195"/>
                        <a:pt x="2529834" y="1180516"/>
                        <a:pt x="2529834" y="1171043"/>
                      </a:cubicBezTo>
                      <a:cubicBezTo>
                        <a:pt x="2529834" y="1166307"/>
                        <a:pt x="2531754" y="1162019"/>
                        <a:pt x="2534858" y="1158915"/>
                      </a:cubicBezTo>
                      <a:lnTo>
                        <a:pt x="2542073" y="1155926"/>
                      </a:lnTo>
                      <a:lnTo>
                        <a:pt x="2542073" y="1014720"/>
                      </a:lnTo>
                      <a:lnTo>
                        <a:pt x="2420150" y="892797"/>
                      </a:lnTo>
                      <a:lnTo>
                        <a:pt x="1795349" y="892797"/>
                      </a:lnTo>
                      <a:lnTo>
                        <a:pt x="1792185" y="900435"/>
                      </a:lnTo>
                      <a:cubicBezTo>
                        <a:pt x="1789081" y="903539"/>
                        <a:pt x="1784793" y="905459"/>
                        <a:pt x="1780057" y="905459"/>
                      </a:cubicBezTo>
                      <a:cubicBezTo>
                        <a:pt x="1770584" y="905459"/>
                        <a:pt x="1762905" y="897780"/>
                        <a:pt x="1762905" y="888307"/>
                      </a:cubicBezTo>
                      <a:close/>
                      <a:moveTo>
                        <a:pt x="1710957" y="682494"/>
                      </a:moveTo>
                      <a:cubicBezTo>
                        <a:pt x="1710957" y="688034"/>
                        <a:pt x="1715448" y="692525"/>
                        <a:pt x="1720988" y="692525"/>
                      </a:cubicBezTo>
                      <a:cubicBezTo>
                        <a:pt x="1726528" y="692525"/>
                        <a:pt x="1731019" y="688034"/>
                        <a:pt x="1731019" y="682494"/>
                      </a:cubicBezTo>
                      <a:cubicBezTo>
                        <a:pt x="1731019" y="676954"/>
                        <a:pt x="1726528" y="672463"/>
                        <a:pt x="1720988" y="672463"/>
                      </a:cubicBezTo>
                      <a:cubicBezTo>
                        <a:pt x="1715448" y="672463"/>
                        <a:pt x="1710957" y="676954"/>
                        <a:pt x="1710957" y="682494"/>
                      </a:cubicBezTo>
                      <a:close/>
                      <a:moveTo>
                        <a:pt x="1710957" y="950339"/>
                      </a:moveTo>
                      <a:cubicBezTo>
                        <a:pt x="1710957" y="955879"/>
                        <a:pt x="1715448" y="960370"/>
                        <a:pt x="1720988" y="960370"/>
                      </a:cubicBezTo>
                      <a:cubicBezTo>
                        <a:pt x="1726528" y="960370"/>
                        <a:pt x="1731019" y="955879"/>
                        <a:pt x="1731019" y="950339"/>
                      </a:cubicBezTo>
                      <a:cubicBezTo>
                        <a:pt x="1731019" y="944799"/>
                        <a:pt x="1726528" y="940308"/>
                        <a:pt x="1720988" y="940308"/>
                      </a:cubicBezTo>
                      <a:cubicBezTo>
                        <a:pt x="1715448" y="940308"/>
                        <a:pt x="1710957" y="944799"/>
                        <a:pt x="1710957" y="950339"/>
                      </a:cubicBezTo>
                      <a:close/>
                      <a:moveTo>
                        <a:pt x="1707069" y="817217"/>
                      </a:moveTo>
                      <a:cubicBezTo>
                        <a:pt x="1707069" y="822757"/>
                        <a:pt x="1711560" y="827248"/>
                        <a:pt x="1717100" y="827248"/>
                      </a:cubicBezTo>
                      <a:cubicBezTo>
                        <a:pt x="1722640" y="827248"/>
                        <a:pt x="1727131" y="822757"/>
                        <a:pt x="1727131" y="817217"/>
                      </a:cubicBezTo>
                      <a:cubicBezTo>
                        <a:pt x="1727131" y="811677"/>
                        <a:pt x="1722640" y="807186"/>
                        <a:pt x="1717100" y="807186"/>
                      </a:cubicBezTo>
                      <a:cubicBezTo>
                        <a:pt x="1711560" y="807186"/>
                        <a:pt x="1707069" y="811677"/>
                        <a:pt x="1707069" y="817217"/>
                      </a:cubicBezTo>
                      <a:close/>
                      <a:moveTo>
                        <a:pt x="1703836" y="682494"/>
                      </a:moveTo>
                      <a:cubicBezTo>
                        <a:pt x="1703836" y="673021"/>
                        <a:pt x="1711515" y="665342"/>
                        <a:pt x="1720988" y="665342"/>
                      </a:cubicBezTo>
                      <a:cubicBezTo>
                        <a:pt x="1725724" y="665342"/>
                        <a:pt x="1730012" y="667262"/>
                        <a:pt x="1733116" y="670366"/>
                      </a:cubicBezTo>
                      <a:lnTo>
                        <a:pt x="1736280" y="678004"/>
                      </a:lnTo>
                      <a:lnTo>
                        <a:pt x="2361082" y="678004"/>
                      </a:lnTo>
                      <a:lnTo>
                        <a:pt x="2462553" y="576533"/>
                      </a:lnTo>
                      <a:lnTo>
                        <a:pt x="2462553" y="226210"/>
                      </a:lnTo>
                      <a:lnTo>
                        <a:pt x="2455338" y="223221"/>
                      </a:lnTo>
                      <a:cubicBezTo>
                        <a:pt x="2452234" y="220117"/>
                        <a:pt x="2450314" y="215829"/>
                        <a:pt x="2450314" y="211093"/>
                      </a:cubicBezTo>
                      <a:cubicBezTo>
                        <a:pt x="2450314" y="201620"/>
                        <a:pt x="2457993" y="193941"/>
                        <a:pt x="2467466" y="193941"/>
                      </a:cubicBezTo>
                      <a:cubicBezTo>
                        <a:pt x="2476939" y="193941"/>
                        <a:pt x="2484618" y="201620"/>
                        <a:pt x="2484618" y="211093"/>
                      </a:cubicBezTo>
                      <a:cubicBezTo>
                        <a:pt x="2484618" y="215829"/>
                        <a:pt x="2482698" y="220117"/>
                        <a:pt x="2479594" y="223221"/>
                      </a:cubicBezTo>
                      <a:lnTo>
                        <a:pt x="2471534" y="226560"/>
                      </a:lnTo>
                      <a:lnTo>
                        <a:pt x="2471534" y="580531"/>
                      </a:lnTo>
                      <a:lnTo>
                        <a:pt x="2470034" y="580531"/>
                      </a:lnTo>
                      <a:lnTo>
                        <a:pt x="2470645" y="581142"/>
                      </a:lnTo>
                      <a:lnTo>
                        <a:pt x="2364815" y="686972"/>
                      </a:lnTo>
                      <a:lnTo>
                        <a:pt x="2364815" y="686985"/>
                      </a:lnTo>
                      <a:lnTo>
                        <a:pt x="1736280" y="686985"/>
                      </a:lnTo>
                      <a:lnTo>
                        <a:pt x="1733116" y="694622"/>
                      </a:lnTo>
                      <a:cubicBezTo>
                        <a:pt x="1730012" y="697726"/>
                        <a:pt x="1725724" y="699646"/>
                        <a:pt x="1720988" y="699646"/>
                      </a:cubicBezTo>
                      <a:cubicBezTo>
                        <a:pt x="1711515" y="699646"/>
                        <a:pt x="1703836" y="691967"/>
                        <a:pt x="1703836" y="682494"/>
                      </a:cubicBezTo>
                      <a:close/>
                      <a:moveTo>
                        <a:pt x="1703836" y="950339"/>
                      </a:moveTo>
                      <a:cubicBezTo>
                        <a:pt x="1703836" y="940866"/>
                        <a:pt x="1711515" y="933187"/>
                        <a:pt x="1720988" y="933187"/>
                      </a:cubicBezTo>
                      <a:cubicBezTo>
                        <a:pt x="1725724" y="933187"/>
                        <a:pt x="1730012" y="935107"/>
                        <a:pt x="1733116" y="938211"/>
                      </a:cubicBezTo>
                      <a:lnTo>
                        <a:pt x="1736280" y="945849"/>
                      </a:lnTo>
                      <a:lnTo>
                        <a:pt x="2364815" y="945849"/>
                      </a:lnTo>
                      <a:lnTo>
                        <a:pt x="2364815" y="945862"/>
                      </a:lnTo>
                      <a:lnTo>
                        <a:pt x="2470645" y="1051692"/>
                      </a:lnTo>
                      <a:lnTo>
                        <a:pt x="2470034" y="1052303"/>
                      </a:lnTo>
                      <a:lnTo>
                        <a:pt x="2471534" y="1052303"/>
                      </a:lnTo>
                      <a:lnTo>
                        <a:pt x="2471534" y="1406274"/>
                      </a:lnTo>
                      <a:lnTo>
                        <a:pt x="2479594" y="1409613"/>
                      </a:lnTo>
                      <a:cubicBezTo>
                        <a:pt x="2482698" y="1412717"/>
                        <a:pt x="2484618" y="1417003"/>
                        <a:pt x="2484618" y="1421740"/>
                      </a:cubicBezTo>
                      <a:cubicBezTo>
                        <a:pt x="2484618" y="1431213"/>
                        <a:pt x="2476939" y="1438893"/>
                        <a:pt x="2467466" y="1438893"/>
                      </a:cubicBezTo>
                      <a:cubicBezTo>
                        <a:pt x="2457993" y="1438893"/>
                        <a:pt x="2450314" y="1431213"/>
                        <a:pt x="2450314" y="1421740"/>
                      </a:cubicBezTo>
                      <a:cubicBezTo>
                        <a:pt x="2450314" y="1417003"/>
                        <a:pt x="2452234" y="1412717"/>
                        <a:pt x="2455338" y="1409613"/>
                      </a:cubicBezTo>
                      <a:lnTo>
                        <a:pt x="2462553" y="1406624"/>
                      </a:lnTo>
                      <a:lnTo>
                        <a:pt x="2462553" y="1056301"/>
                      </a:lnTo>
                      <a:lnTo>
                        <a:pt x="2361082" y="954830"/>
                      </a:lnTo>
                      <a:lnTo>
                        <a:pt x="1736280" y="954830"/>
                      </a:lnTo>
                      <a:lnTo>
                        <a:pt x="1733116" y="962467"/>
                      </a:lnTo>
                      <a:cubicBezTo>
                        <a:pt x="1730012" y="965571"/>
                        <a:pt x="1725724" y="967491"/>
                        <a:pt x="1720988" y="967491"/>
                      </a:cubicBezTo>
                      <a:cubicBezTo>
                        <a:pt x="1711515" y="967491"/>
                        <a:pt x="1703836" y="959812"/>
                        <a:pt x="1703836" y="950339"/>
                      </a:cubicBezTo>
                      <a:close/>
                      <a:moveTo>
                        <a:pt x="1699948" y="817217"/>
                      </a:moveTo>
                      <a:cubicBezTo>
                        <a:pt x="1699948" y="807744"/>
                        <a:pt x="1707627" y="800065"/>
                        <a:pt x="1717100" y="800065"/>
                      </a:cubicBezTo>
                      <a:cubicBezTo>
                        <a:pt x="1721837" y="800065"/>
                        <a:pt x="1726125" y="801985"/>
                        <a:pt x="1729229" y="805089"/>
                      </a:cubicBezTo>
                      <a:lnTo>
                        <a:pt x="1732392" y="812727"/>
                      </a:lnTo>
                      <a:lnTo>
                        <a:pt x="2628900" y="812727"/>
                      </a:lnTo>
                      <a:lnTo>
                        <a:pt x="2628900" y="821708"/>
                      </a:lnTo>
                      <a:lnTo>
                        <a:pt x="1732392" y="821708"/>
                      </a:lnTo>
                      <a:lnTo>
                        <a:pt x="1729229" y="829345"/>
                      </a:lnTo>
                      <a:cubicBezTo>
                        <a:pt x="1726125" y="832449"/>
                        <a:pt x="1721837" y="834369"/>
                        <a:pt x="1717100" y="834369"/>
                      </a:cubicBezTo>
                      <a:cubicBezTo>
                        <a:pt x="1707627" y="834369"/>
                        <a:pt x="1699948" y="826690"/>
                        <a:pt x="1699948" y="817217"/>
                      </a:cubicBezTo>
                      <a:close/>
                      <a:moveTo>
                        <a:pt x="1656997" y="621771"/>
                      </a:moveTo>
                      <a:cubicBezTo>
                        <a:pt x="1656997" y="627311"/>
                        <a:pt x="1661488" y="631802"/>
                        <a:pt x="1667028" y="631802"/>
                      </a:cubicBezTo>
                      <a:cubicBezTo>
                        <a:pt x="1672568" y="631802"/>
                        <a:pt x="1677059" y="627311"/>
                        <a:pt x="1677059" y="621771"/>
                      </a:cubicBezTo>
                      <a:cubicBezTo>
                        <a:pt x="1677059" y="616231"/>
                        <a:pt x="1672568" y="611740"/>
                        <a:pt x="1667028" y="611740"/>
                      </a:cubicBezTo>
                      <a:cubicBezTo>
                        <a:pt x="1661488" y="611740"/>
                        <a:pt x="1656997" y="616231"/>
                        <a:pt x="1656997" y="621771"/>
                      </a:cubicBezTo>
                      <a:close/>
                      <a:moveTo>
                        <a:pt x="1656997" y="1011063"/>
                      </a:moveTo>
                      <a:cubicBezTo>
                        <a:pt x="1656997" y="1016603"/>
                        <a:pt x="1661488" y="1021094"/>
                        <a:pt x="1667028" y="1021094"/>
                      </a:cubicBezTo>
                      <a:cubicBezTo>
                        <a:pt x="1672568" y="1021094"/>
                        <a:pt x="1677059" y="1016603"/>
                        <a:pt x="1677059" y="1011063"/>
                      </a:cubicBezTo>
                      <a:cubicBezTo>
                        <a:pt x="1677059" y="1005523"/>
                        <a:pt x="1672568" y="1001032"/>
                        <a:pt x="1667028" y="1001032"/>
                      </a:cubicBezTo>
                      <a:cubicBezTo>
                        <a:pt x="1661488" y="1001032"/>
                        <a:pt x="1656997" y="1005523"/>
                        <a:pt x="1656997" y="1011063"/>
                      </a:cubicBezTo>
                      <a:close/>
                      <a:moveTo>
                        <a:pt x="1649876" y="621771"/>
                      </a:moveTo>
                      <a:cubicBezTo>
                        <a:pt x="1649876" y="612298"/>
                        <a:pt x="1657555" y="604619"/>
                        <a:pt x="1667028" y="604619"/>
                      </a:cubicBezTo>
                      <a:cubicBezTo>
                        <a:pt x="1671764" y="604619"/>
                        <a:pt x="1676052" y="606539"/>
                        <a:pt x="1679156" y="609643"/>
                      </a:cubicBezTo>
                      <a:lnTo>
                        <a:pt x="1682320" y="617280"/>
                      </a:lnTo>
                      <a:lnTo>
                        <a:pt x="2307124" y="617280"/>
                      </a:lnTo>
                      <a:lnTo>
                        <a:pt x="2386661" y="537742"/>
                      </a:lnTo>
                      <a:lnTo>
                        <a:pt x="2386661" y="32444"/>
                      </a:lnTo>
                      <a:lnTo>
                        <a:pt x="2379023" y="29280"/>
                      </a:lnTo>
                      <a:cubicBezTo>
                        <a:pt x="2375919" y="26176"/>
                        <a:pt x="2373999" y="21888"/>
                        <a:pt x="2373999" y="17152"/>
                      </a:cubicBezTo>
                      <a:cubicBezTo>
                        <a:pt x="2373999" y="7679"/>
                        <a:pt x="2381678" y="0"/>
                        <a:pt x="2391151" y="0"/>
                      </a:cubicBezTo>
                      <a:cubicBezTo>
                        <a:pt x="2400624" y="0"/>
                        <a:pt x="2408303" y="7679"/>
                        <a:pt x="2408303" y="17152"/>
                      </a:cubicBezTo>
                      <a:cubicBezTo>
                        <a:pt x="2408303" y="21888"/>
                        <a:pt x="2406383" y="26176"/>
                        <a:pt x="2403280" y="29280"/>
                      </a:cubicBezTo>
                      <a:lnTo>
                        <a:pt x="2395642" y="32444"/>
                      </a:lnTo>
                      <a:lnTo>
                        <a:pt x="2395642" y="540555"/>
                      </a:lnTo>
                      <a:lnTo>
                        <a:pt x="2394484" y="540555"/>
                      </a:lnTo>
                      <a:lnTo>
                        <a:pt x="2395517" y="541588"/>
                      </a:lnTo>
                      <a:lnTo>
                        <a:pt x="2310856" y="626248"/>
                      </a:lnTo>
                      <a:lnTo>
                        <a:pt x="2310856" y="626261"/>
                      </a:lnTo>
                      <a:lnTo>
                        <a:pt x="2310844" y="626261"/>
                      </a:lnTo>
                      <a:lnTo>
                        <a:pt x="2310843" y="626262"/>
                      </a:lnTo>
                      <a:lnTo>
                        <a:pt x="2310842" y="626261"/>
                      </a:lnTo>
                      <a:lnTo>
                        <a:pt x="1682320" y="626261"/>
                      </a:lnTo>
                      <a:lnTo>
                        <a:pt x="1679156" y="633899"/>
                      </a:lnTo>
                      <a:cubicBezTo>
                        <a:pt x="1676052" y="637003"/>
                        <a:pt x="1671764" y="638923"/>
                        <a:pt x="1667028" y="638923"/>
                      </a:cubicBezTo>
                      <a:cubicBezTo>
                        <a:pt x="1657555" y="638923"/>
                        <a:pt x="1649876" y="631244"/>
                        <a:pt x="1649876" y="621771"/>
                      </a:cubicBezTo>
                      <a:close/>
                      <a:moveTo>
                        <a:pt x="1649876" y="1011063"/>
                      </a:moveTo>
                      <a:cubicBezTo>
                        <a:pt x="1649876" y="1001590"/>
                        <a:pt x="1657555" y="993911"/>
                        <a:pt x="1667028" y="993911"/>
                      </a:cubicBezTo>
                      <a:cubicBezTo>
                        <a:pt x="1671764" y="993911"/>
                        <a:pt x="1676052" y="995831"/>
                        <a:pt x="1679156" y="998935"/>
                      </a:cubicBezTo>
                      <a:lnTo>
                        <a:pt x="1682320" y="1006572"/>
                      </a:lnTo>
                      <a:lnTo>
                        <a:pt x="2310856" y="1006572"/>
                      </a:lnTo>
                      <a:lnTo>
                        <a:pt x="2310856" y="1006586"/>
                      </a:lnTo>
                      <a:lnTo>
                        <a:pt x="2395517" y="1091246"/>
                      </a:lnTo>
                      <a:lnTo>
                        <a:pt x="2394485" y="1092278"/>
                      </a:lnTo>
                      <a:lnTo>
                        <a:pt x="2395642" y="1092278"/>
                      </a:lnTo>
                      <a:lnTo>
                        <a:pt x="2395642" y="1600390"/>
                      </a:lnTo>
                      <a:lnTo>
                        <a:pt x="2403280" y="1603554"/>
                      </a:lnTo>
                      <a:cubicBezTo>
                        <a:pt x="2406383" y="1606657"/>
                        <a:pt x="2408303" y="1610944"/>
                        <a:pt x="2408303" y="1615682"/>
                      </a:cubicBezTo>
                      <a:cubicBezTo>
                        <a:pt x="2408303" y="1625155"/>
                        <a:pt x="2400624" y="1632834"/>
                        <a:pt x="2391151" y="1632834"/>
                      </a:cubicBezTo>
                      <a:cubicBezTo>
                        <a:pt x="2381678" y="1632834"/>
                        <a:pt x="2373999" y="1625155"/>
                        <a:pt x="2373999" y="1615682"/>
                      </a:cubicBezTo>
                      <a:cubicBezTo>
                        <a:pt x="2373999" y="1610944"/>
                        <a:pt x="2375919" y="1606657"/>
                        <a:pt x="2379023" y="1603554"/>
                      </a:cubicBezTo>
                      <a:lnTo>
                        <a:pt x="2386661" y="1600390"/>
                      </a:lnTo>
                      <a:lnTo>
                        <a:pt x="2386661" y="1095092"/>
                      </a:lnTo>
                      <a:lnTo>
                        <a:pt x="2307123" y="1015553"/>
                      </a:lnTo>
                      <a:lnTo>
                        <a:pt x="1682320" y="1015553"/>
                      </a:lnTo>
                      <a:lnTo>
                        <a:pt x="1679156" y="1023191"/>
                      </a:lnTo>
                      <a:cubicBezTo>
                        <a:pt x="1676052" y="1026295"/>
                        <a:pt x="1671764" y="1028215"/>
                        <a:pt x="1667028" y="1028215"/>
                      </a:cubicBezTo>
                      <a:cubicBezTo>
                        <a:pt x="1657555" y="1028215"/>
                        <a:pt x="1649876" y="1020536"/>
                        <a:pt x="1649876" y="1011063"/>
                      </a:cubicBezTo>
                      <a:close/>
                      <a:moveTo>
                        <a:pt x="490577" y="817217"/>
                      </a:moveTo>
                      <a:cubicBezTo>
                        <a:pt x="490577" y="822757"/>
                        <a:pt x="495068" y="827248"/>
                        <a:pt x="500608" y="827248"/>
                      </a:cubicBezTo>
                      <a:cubicBezTo>
                        <a:pt x="506148" y="827248"/>
                        <a:pt x="510639" y="822757"/>
                        <a:pt x="510639" y="817217"/>
                      </a:cubicBezTo>
                      <a:cubicBezTo>
                        <a:pt x="510639" y="811677"/>
                        <a:pt x="506148" y="807186"/>
                        <a:pt x="500608" y="807186"/>
                      </a:cubicBezTo>
                      <a:cubicBezTo>
                        <a:pt x="495068" y="807186"/>
                        <a:pt x="490577" y="811677"/>
                        <a:pt x="490577" y="817217"/>
                      </a:cubicBezTo>
                      <a:close/>
                      <a:moveTo>
                        <a:pt x="244605" y="461791"/>
                      </a:moveTo>
                      <a:cubicBezTo>
                        <a:pt x="244605" y="467331"/>
                        <a:pt x="249096" y="471822"/>
                        <a:pt x="254636" y="471822"/>
                      </a:cubicBezTo>
                      <a:cubicBezTo>
                        <a:pt x="260176" y="471822"/>
                        <a:pt x="264667" y="467331"/>
                        <a:pt x="264667" y="461791"/>
                      </a:cubicBezTo>
                      <a:cubicBezTo>
                        <a:pt x="264667" y="456251"/>
                        <a:pt x="260176" y="451760"/>
                        <a:pt x="254636" y="451760"/>
                      </a:cubicBezTo>
                      <a:cubicBezTo>
                        <a:pt x="249096" y="451760"/>
                        <a:pt x="244605" y="456251"/>
                        <a:pt x="244605" y="461791"/>
                      </a:cubicBezTo>
                      <a:close/>
                      <a:moveTo>
                        <a:pt x="244605" y="1171043"/>
                      </a:moveTo>
                      <a:cubicBezTo>
                        <a:pt x="244605" y="1176583"/>
                        <a:pt x="249096" y="1181074"/>
                        <a:pt x="254636" y="1181074"/>
                      </a:cubicBezTo>
                      <a:cubicBezTo>
                        <a:pt x="260176" y="1181074"/>
                        <a:pt x="264667" y="1176583"/>
                        <a:pt x="264667" y="1171043"/>
                      </a:cubicBezTo>
                      <a:cubicBezTo>
                        <a:pt x="264667" y="1165503"/>
                        <a:pt x="260176" y="1161012"/>
                        <a:pt x="254636" y="1161012"/>
                      </a:cubicBezTo>
                      <a:cubicBezTo>
                        <a:pt x="249096" y="1161012"/>
                        <a:pt x="244605" y="1165503"/>
                        <a:pt x="244605" y="1171043"/>
                      </a:cubicBezTo>
                      <a:close/>
                      <a:moveTo>
                        <a:pt x="165084" y="211093"/>
                      </a:moveTo>
                      <a:cubicBezTo>
                        <a:pt x="165084" y="216633"/>
                        <a:pt x="169575" y="221124"/>
                        <a:pt x="175115" y="221124"/>
                      </a:cubicBezTo>
                      <a:cubicBezTo>
                        <a:pt x="180655" y="221124"/>
                        <a:pt x="185147" y="216633"/>
                        <a:pt x="185147" y="211093"/>
                      </a:cubicBezTo>
                      <a:cubicBezTo>
                        <a:pt x="185147" y="205553"/>
                        <a:pt x="180655" y="201062"/>
                        <a:pt x="175115" y="201062"/>
                      </a:cubicBezTo>
                      <a:cubicBezTo>
                        <a:pt x="169575" y="201062"/>
                        <a:pt x="165084" y="205553"/>
                        <a:pt x="165084" y="211093"/>
                      </a:cubicBezTo>
                      <a:close/>
                      <a:moveTo>
                        <a:pt x="165084" y="1421740"/>
                      </a:moveTo>
                      <a:cubicBezTo>
                        <a:pt x="165084" y="1427280"/>
                        <a:pt x="169575" y="1431772"/>
                        <a:pt x="175115" y="1431772"/>
                      </a:cubicBezTo>
                      <a:cubicBezTo>
                        <a:pt x="180655" y="1431772"/>
                        <a:pt x="185147" y="1427280"/>
                        <a:pt x="185147" y="1421740"/>
                      </a:cubicBezTo>
                      <a:cubicBezTo>
                        <a:pt x="185147" y="1416200"/>
                        <a:pt x="180655" y="1411710"/>
                        <a:pt x="175115" y="1411710"/>
                      </a:cubicBezTo>
                      <a:cubicBezTo>
                        <a:pt x="169575" y="1411710"/>
                        <a:pt x="165084" y="1416200"/>
                        <a:pt x="165084" y="1421740"/>
                      </a:cubicBezTo>
                      <a:close/>
                      <a:moveTo>
                        <a:pt x="88770" y="17152"/>
                      </a:moveTo>
                      <a:cubicBezTo>
                        <a:pt x="88770" y="22692"/>
                        <a:pt x="93260" y="27183"/>
                        <a:pt x="98801" y="27183"/>
                      </a:cubicBezTo>
                      <a:cubicBezTo>
                        <a:pt x="104341" y="27183"/>
                        <a:pt x="108831" y="22692"/>
                        <a:pt x="108831" y="17152"/>
                      </a:cubicBezTo>
                      <a:cubicBezTo>
                        <a:pt x="108831" y="11612"/>
                        <a:pt x="104341" y="7121"/>
                        <a:pt x="98801" y="7121"/>
                      </a:cubicBezTo>
                      <a:cubicBezTo>
                        <a:pt x="93260" y="7121"/>
                        <a:pt x="88770" y="11612"/>
                        <a:pt x="88770" y="17152"/>
                      </a:cubicBezTo>
                      <a:close/>
                      <a:moveTo>
                        <a:pt x="88770" y="1615682"/>
                      </a:moveTo>
                      <a:cubicBezTo>
                        <a:pt x="88770" y="1621222"/>
                        <a:pt x="93260" y="1625713"/>
                        <a:pt x="98801" y="1625713"/>
                      </a:cubicBezTo>
                      <a:cubicBezTo>
                        <a:pt x="104341" y="1625713"/>
                        <a:pt x="108831" y="1621222"/>
                        <a:pt x="108831" y="1615682"/>
                      </a:cubicBezTo>
                      <a:cubicBezTo>
                        <a:pt x="108831" y="1610141"/>
                        <a:pt x="104341" y="1605651"/>
                        <a:pt x="98801" y="1605651"/>
                      </a:cubicBezTo>
                      <a:cubicBezTo>
                        <a:pt x="93260" y="1605651"/>
                        <a:pt x="88770" y="1610141"/>
                        <a:pt x="88770" y="1615682"/>
                      </a:cubicBezTo>
                      <a:close/>
                      <a:moveTo>
                        <a:pt x="0" y="626261"/>
                      </a:moveTo>
                      <a:lnTo>
                        <a:pt x="0" y="617280"/>
                      </a:lnTo>
                      <a:lnTo>
                        <a:pt x="14772" y="617280"/>
                      </a:lnTo>
                      <a:lnTo>
                        <a:pt x="94311" y="537742"/>
                      </a:lnTo>
                      <a:lnTo>
                        <a:pt x="94311" y="32444"/>
                      </a:lnTo>
                      <a:lnTo>
                        <a:pt x="86673" y="29280"/>
                      </a:lnTo>
                      <a:cubicBezTo>
                        <a:pt x="83569" y="26176"/>
                        <a:pt x="81649" y="21888"/>
                        <a:pt x="81649" y="17152"/>
                      </a:cubicBezTo>
                      <a:cubicBezTo>
                        <a:pt x="81649" y="7679"/>
                        <a:pt x="89328" y="0"/>
                        <a:pt x="98801" y="0"/>
                      </a:cubicBezTo>
                      <a:cubicBezTo>
                        <a:pt x="108273" y="0"/>
                        <a:pt x="115952" y="7679"/>
                        <a:pt x="115952" y="17152"/>
                      </a:cubicBezTo>
                      <a:cubicBezTo>
                        <a:pt x="115952" y="21888"/>
                        <a:pt x="114033" y="26176"/>
                        <a:pt x="110928" y="29280"/>
                      </a:cubicBezTo>
                      <a:lnTo>
                        <a:pt x="103291" y="32444"/>
                      </a:lnTo>
                      <a:lnTo>
                        <a:pt x="103291" y="540555"/>
                      </a:lnTo>
                      <a:lnTo>
                        <a:pt x="102133" y="540555"/>
                      </a:lnTo>
                      <a:lnTo>
                        <a:pt x="103167" y="541588"/>
                      </a:lnTo>
                      <a:lnTo>
                        <a:pt x="18506" y="626248"/>
                      </a:lnTo>
                      <a:lnTo>
                        <a:pt x="18506" y="626261"/>
                      </a:lnTo>
                      <a:lnTo>
                        <a:pt x="18493" y="626261"/>
                      </a:lnTo>
                      <a:lnTo>
                        <a:pt x="18493" y="626262"/>
                      </a:lnTo>
                      <a:lnTo>
                        <a:pt x="18492" y="626261"/>
                      </a:lnTo>
                      <a:close/>
                      <a:moveTo>
                        <a:pt x="0" y="686985"/>
                      </a:moveTo>
                      <a:lnTo>
                        <a:pt x="0" y="678004"/>
                      </a:lnTo>
                      <a:lnTo>
                        <a:pt x="68731" y="678004"/>
                      </a:lnTo>
                      <a:lnTo>
                        <a:pt x="170202" y="576533"/>
                      </a:lnTo>
                      <a:lnTo>
                        <a:pt x="170202" y="226210"/>
                      </a:lnTo>
                      <a:lnTo>
                        <a:pt x="162987" y="223221"/>
                      </a:lnTo>
                      <a:cubicBezTo>
                        <a:pt x="159884" y="220117"/>
                        <a:pt x="157964" y="215829"/>
                        <a:pt x="157964" y="211093"/>
                      </a:cubicBezTo>
                      <a:cubicBezTo>
                        <a:pt x="157964" y="201620"/>
                        <a:pt x="165642" y="193941"/>
                        <a:pt x="175115" y="193941"/>
                      </a:cubicBezTo>
                      <a:cubicBezTo>
                        <a:pt x="184589" y="193941"/>
                        <a:pt x="192268" y="201620"/>
                        <a:pt x="192268" y="211093"/>
                      </a:cubicBezTo>
                      <a:cubicBezTo>
                        <a:pt x="192268" y="215829"/>
                        <a:pt x="190348" y="220117"/>
                        <a:pt x="187244" y="223221"/>
                      </a:cubicBezTo>
                      <a:lnTo>
                        <a:pt x="179184" y="226560"/>
                      </a:lnTo>
                      <a:lnTo>
                        <a:pt x="179184" y="580531"/>
                      </a:lnTo>
                      <a:lnTo>
                        <a:pt x="177683" y="580531"/>
                      </a:lnTo>
                      <a:lnTo>
                        <a:pt x="178294" y="581142"/>
                      </a:lnTo>
                      <a:lnTo>
                        <a:pt x="72465" y="686972"/>
                      </a:lnTo>
                      <a:lnTo>
                        <a:pt x="72465" y="686985"/>
                      </a:lnTo>
                      <a:close/>
                      <a:moveTo>
                        <a:pt x="0" y="749018"/>
                      </a:moveTo>
                      <a:lnTo>
                        <a:pt x="0" y="740037"/>
                      </a:lnTo>
                      <a:lnTo>
                        <a:pt x="127802" y="740037"/>
                      </a:lnTo>
                      <a:lnTo>
                        <a:pt x="249722" y="618115"/>
                      </a:lnTo>
                      <a:lnTo>
                        <a:pt x="249722" y="476908"/>
                      </a:lnTo>
                      <a:lnTo>
                        <a:pt x="242508" y="473919"/>
                      </a:lnTo>
                      <a:cubicBezTo>
                        <a:pt x="239403" y="470815"/>
                        <a:pt x="237483" y="466527"/>
                        <a:pt x="237483" y="461791"/>
                      </a:cubicBezTo>
                      <a:cubicBezTo>
                        <a:pt x="237483" y="452318"/>
                        <a:pt x="245163" y="444639"/>
                        <a:pt x="254636" y="444639"/>
                      </a:cubicBezTo>
                      <a:cubicBezTo>
                        <a:pt x="264109" y="444639"/>
                        <a:pt x="271787" y="452318"/>
                        <a:pt x="271787" y="461791"/>
                      </a:cubicBezTo>
                      <a:cubicBezTo>
                        <a:pt x="271787" y="466527"/>
                        <a:pt x="269867" y="470815"/>
                        <a:pt x="266765" y="473919"/>
                      </a:cubicBezTo>
                      <a:lnTo>
                        <a:pt x="258704" y="477258"/>
                      </a:lnTo>
                      <a:lnTo>
                        <a:pt x="258704" y="622034"/>
                      </a:lnTo>
                      <a:lnTo>
                        <a:pt x="258505" y="622034"/>
                      </a:lnTo>
                      <a:lnTo>
                        <a:pt x="131535" y="749004"/>
                      </a:lnTo>
                      <a:lnTo>
                        <a:pt x="131535" y="749018"/>
                      </a:lnTo>
                      <a:lnTo>
                        <a:pt x="131521" y="749018"/>
                      </a:lnTo>
                      <a:lnTo>
                        <a:pt x="131520" y="749018"/>
                      </a:lnTo>
                      <a:close/>
                      <a:moveTo>
                        <a:pt x="0" y="821708"/>
                      </a:moveTo>
                      <a:lnTo>
                        <a:pt x="0" y="812727"/>
                      </a:lnTo>
                      <a:lnTo>
                        <a:pt x="485316" y="812727"/>
                      </a:lnTo>
                      <a:lnTo>
                        <a:pt x="488480" y="805089"/>
                      </a:lnTo>
                      <a:cubicBezTo>
                        <a:pt x="491584" y="801985"/>
                        <a:pt x="495872" y="800065"/>
                        <a:pt x="500608" y="800065"/>
                      </a:cubicBezTo>
                      <a:cubicBezTo>
                        <a:pt x="510081" y="800065"/>
                        <a:pt x="517760" y="807744"/>
                        <a:pt x="517760" y="817217"/>
                      </a:cubicBezTo>
                      <a:cubicBezTo>
                        <a:pt x="517760" y="826690"/>
                        <a:pt x="510081" y="834369"/>
                        <a:pt x="500608" y="834369"/>
                      </a:cubicBezTo>
                      <a:cubicBezTo>
                        <a:pt x="495872" y="834369"/>
                        <a:pt x="491584" y="832449"/>
                        <a:pt x="488480" y="829345"/>
                      </a:cubicBezTo>
                      <a:lnTo>
                        <a:pt x="485316" y="821708"/>
                      </a:lnTo>
                      <a:close/>
                      <a:moveTo>
                        <a:pt x="0" y="892797"/>
                      </a:moveTo>
                      <a:lnTo>
                        <a:pt x="0" y="883816"/>
                      </a:lnTo>
                      <a:lnTo>
                        <a:pt x="131535" y="883816"/>
                      </a:lnTo>
                      <a:lnTo>
                        <a:pt x="131535" y="883831"/>
                      </a:lnTo>
                      <a:lnTo>
                        <a:pt x="258505" y="1010800"/>
                      </a:lnTo>
                      <a:lnTo>
                        <a:pt x="258704" y="1010800"/>
                      </a:lnTo>
                      <a:lnTo>
                        <a:pt x="258704" y="1155576"/>
                      </a:lnTo>
                      <a:lnTo>
                        <a:pt x="266765" y="1158915"/>
                      </a:lnTo>
                      <a:cubicBezTo>
                        <a:pt x="269867" y="1162019"/>
                        <a:pt x="271787" y="1166307"/>
                        <a:pt x="271787" y="1171043"/>
                      </a:cubicBezTo>
                      <a:cubicBezTo>
                        <a:pt x="271787" y="1180516"/>
                        <a:pt x="264109" y="1188195"/>
                        <a:pt x="254636" y="1188195"/>
                      </a:cubicBezTo>
                      <a:cubicBezTo>
                        <a:pt x="245163" y="1188195"/>
                        <a:pt x="237483" y="1180516"/>
                        <a:pt x="237483" y="1171043"/>
                      </a:cubicBezTo>
                      <a:cubicBezTo>
                        <a:pt x="237483" y="1166307"/>
                        <a:pt x="239403" y="1162019"/>
                        <a:pt x="242508" y="1158915"/>
                      </a:cubicBezTo>
                      <a:lnTo>
                        <a:pt x="249724" y="1155926"/>
                      </a:lnTo>
                      <a:lnTo>
                        <a:pt x="249724" y="1014720"/>
                      </a:lnTo>
                      <a:lnTo>
                        <a:pt x="127801" y="892797"/>
                      </a:lnTo>
                      <a:close/>
                      <a:moveTo>
                        <a:pt x="0" y="954830"/>
                      </a:moveTo>
                      <a:lnTo>
                        <a:pt x="0" y="945849"/>
                      </a:lnTo>
                      <a:lnTo>
                        <a:pt x="72465" y="945849"/>
                      </a:lnTo>
                      <a:lnTo>
                        <a:pt x="72465" y="945862"/>
                      </a:lnTo>
                      <a:lnTo>
                        <a:pt x="178294" y="1051692"/>
                      </a:lnTo>
                      <a:lnTo>
                        <a:pt x="177683" y="1052303"/>
                      </a:lnTo>
                      <a:lnTo>
                        <a:pt x="179184" y="1052303"/>
                      </a:lnTo>
                      <a:lnTo>
                        <a:pt x="179184" y="1406274"/>
                      </a:lnTo>
                      <a:lnTo>
                        <a:pt x="187244" y="1409613"/>
                      </a:lnTo>
                      <a:cubicBezTo>
                        <a:pt x="190348" y="1412717"/>
                        <a:pt x="192268" y="1417003"/>
                        <a:pt x="192268" y="1421740"/>
                      </a:cubicBezTo>
                      <a:cubicBezTo>
                        <a:pt x="192268" y="1431213"/>
                        <a:pt x="184589" y="1438893"/>
                        <a:pt x="175115" y="1438893"/>
                      </a:cubicBezTo>
                      <a:cubicBezTo>
                        <a:pt x="165642" y="1438893"/>
                        <a:pt x="157964" y="1431213"/>
                        <a:pt x="157964" y="1421740"/>
                      </a:cubicBezTo>
                      <a:cubicBezTo>
                        <a:pt x="157964" y="1417003"/>
                        <a:pt x="159884" y="1412717"/>
                        <a:pt x="162987" y="1409613"/>
                      </a:cubicBezTo>
                      <a:lnTo>
                        <a:pt x="170202" y="1406624"/>
                      </a:lnTo>
                      <a:lnTo>
                        <a:pt x="170202" y="1056301"/>
                      </a:lnTo>
                      <a:lnTo>
                        <a:pt x="68731" y="954830"/>
                      </a:lnTo>
                      <a:close/>
                      <a:moveTo>
                        <a:pt x="0" y="1015553"/>
                      </a:moveTo>
                      <a:lnTo>
                        <a:pt x="0" y="1006572"/>
                      </a:lnTo>
                      <a:lnTo>
                        <a:pt x="18506" y="1006572"/>
                      </a:lnTo>
                      <a:lnTo>
                        <a:pt x="18506" y="1006586"/>
                      </a:lnTo>
                      <a:lnTo>
                        <a:pt x="103167" y="1091246"/>
                      </a:lnTo>
                      <a:lnTo>
                        <a:pt x="102134" y="1092278"/>
                      </a:lnTo>
                      <a:lnTo>
                        <a:pt x="103291" y="1092278"/>
                      </a:lnTo>
                      <a:lnTo>
                        <a:pt x="103291" y="1600390"/>
                      </a:lnTo>
                      <a:lnTo>
                        <a:pt x="110928" y="1603554"/>
                      </a:lnTo>
                      <a:cubicBezTo>
                        <a:pt x="114033" y="1606657"/>
                        <a:pt x="115952" y="1610944"/>
                        <a:pt x="115952" y="1615682"/>
                      </a:cubicBezTo>
                      <a:cubicBezTo>
                        <a:pt x="115952" y="1625155"/>
                        <a:pt x="108273" y="1632834"/>
                        <a:pt x="98801" y="1632834"/>
                      </a:cubicBezTo>
                      <a:cubicBezTo>
                        <a:pt x="89328" y="1632834"/>
                        <a:pt x="81649" y="1625155"/>
                        <a:pt x="81649" y="1615682"/>
                      </a:cubicBezTo>
                      <a:cubicBezTo>
                        <a:pt x="81649" y="1610944"/>
                        <a:pt x="83569" y="1606657"/>
                        <a:pt x="86673" y="1603554"/>
                      </a:cubicBezTo>
                      <a:lnTo>
                        <a:pt x="94311" y="1600390"/>
                      </a:lnTo>
                      <a:lnTo>
                        <a:pt x="94311" y="1095092"/>
                      </a:lnTo>
                      <a:lnTo>
                        <a:pt x="14772" y="1015553"/>
                      </a:lnTo>
                      <a:close/>
                    </a:path>
                  </a:pathLst>
                </a:custGeom>
                <a:solidFill>
                  <a:srgbClr val="FFFF60">
                    <a:alpha val="36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13348" y="1984126"/>
                  <a:ext cx="1653499" cy="727021"/>
                </a:xfrm>
                <a:prstGeom prst="rect">
                  <a:avLst/>
                </a:prstGeom>
                <a:noFill/>
              </p:spPr>
              <p:txBody>
                <a:bodyPr wrap="square" lIns="68564" tIns="68564" rIns="68564" bIns="68564" rtlCol="0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Maya</a:t>
                  </a:r>
                  <a:endPara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501" t="2860" r="14744" b="29229"/>
              <a:stretch/>
            </p:blipFill>
            <p:spPr>
              <a:xfrm>
                <a:off x="5633597" y="2510152"/>
                <a:ext cx="652948" cy="707776"/>
              </a:xfrm>
              <a:prstGeom prst="rect">
                <a:avLst/>
              </a:prstGeom>
            </p:spPr>
          </p:pic>
          <p:grpSp>
            <p:nvGrpSpPr>
              <p:cNvPr id="55" name="Group 54"/>
              <p:cNvGrpSpPr/>
              <p:nvPr/>
            </p:nvGrpSpPr>
            <p:grpSpPr>
              <a:xfrm>
                <a:off x="5475087" y="2420888"/>
                <a:ext cx="954138" cy="1054517"/>
                <a:chOff x="5331371" y="2923878"/>
                <a:chExt cx="1745704" cy="1929359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5436842" y="2923878"/>
                  <a:ext cx="1540104" cy="1925130"/>
                </a:xfrm>
                <a:custGeom>
                  <a:avLst/>
                  <a:gdLst>
                    <a:gd name="connsiteX0" fmla="*/ 1051560 w 2103120"/>
                    <a:gd name="connsiteY0" fmla="*/ 271221 h 2628900"/>
                    <a:gd name="connsiteX1" fmla="*/ 356946 w 2103120"/>
                    <a:gd name="connsiteY1" fmla="*/ 965835 h 2628900"/>
                    <a:gd name="connsiteX2" fmla="*/ 1051560 w 2103120"/>
                    <a:gd name="connsiteY2" fmla="*/ 1660449 h 2628900"/>
                    <a:gd name="connsiteX3" fmla="*/ 1746174 w 2103120"/>
                    <a:gd name="connsiteY3" fmla="*/ 965835 h 2628900"/>
                    <a:gd name="connsiteX4" fmla="*/ 1051560 w 2103120"/>
                    <a:gd name="connsiteY4" fmla="*/ 271221 h 2628900"/>
                    <a:gd name="connsiteX5" fmla="*/ 0 w 2103120"/>
                    <a:gd name="connsiteY5" fmla="*/ 0 h 2628900"/>
                    <a:gd name="connsiteX6" fmla="*/ 2103120 w 2103120"/>
                    <a:gd name="connsiteY6" fmla="*/ 0 h 2628900"/>
                    <a:gd name="connsiteX7" fmla="*/ 2103120 w 2103120"/>
                    <a:gd name="connsiteY7" fmla="*/ 2628900 h 2628900"/>
                    <a:gd name="connsiteX8" fmla="*/ 0 w 2103120"/>
                    <a:gd name="connsiteY8" fmla="*/ 2628900 h 262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03120" h="2628900">
                      <a:moveTo>
                        <a:pt x="1051560" y="271221"/>
                      </a:moveTo>
                      <a:cubicBezTo>
                        <a:pt x="667935" y="271221"/>
                        <a:pt x="356946" y="582210"/>
                        <a:pt x="356946" y="965835"/>
                      </a:cubicBezTo>
                      <a:cubicBezTo>
                        <a:pt x="356946" y="1349460"/>
                        <a:pt x="667935" y="1660449"/>
                        <a:pt x="1051560" y="1660449"/>
                      </a:cubicBezTo>
                      <a:cubicBezTo>
                        <a:pt x="1435185" y="1660449"/>
                        <a:pt x="1746174" y="1349460"/>
                        <a:pt x="1746174" y="965835"/>
                      </a:cubicBezTo>
                      <a:cubicBezTo>
                        <a:pt x="1746174" y="582210"/>
                        <a:pt x="1435185" y="271221"/>
                        <a:pt x="1051560" y="271221"/>
                      </a:cubicBezTo>
                      <a:close/>
                      <a:moveTo>
                        <a:pt x="0" y="0"/>
                      </a:moveTo>
                      <a:lnTo>
                        <a:pt x="2103120" y="0"/>
                      </a:lnTo>
                      <a:lnTo>
                        <a:pt x="2103120" y="2628900"/>
                      </a:lnTo>
                      <a:lnTo>
                        <a:pt x="0" y="2628900"/>
                      </a:lnTo>
                      <a:close/>
                    </a:path>
                  </a:pathLst>
                </a:custGeom>
                <a:solidFill>
                  <a:srgbClr val="00715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5400000">
                  <a:off x="5242554" y="3292814"/>
                  <a:ext cx="1925130" cy="1195716"/>
                </a:xfrm>
                <a:custGeom>
                  <a:avLst/>
                  <a:gdLst>
                    <a:gd name="connsiteX0" fmla="*/ 2536955 w 2628900"/>
                    <a:gd name="connsiteY0" fmla="*/ 461791 h 1632834"/>
                    <a:gd name="connsiteX1" fmla="*/ 2546986 w 2628900"/>
                    <a:gd name="connsiteY1" fmla="*/ 471822 h 1632834"/>
                    <a:gd name="connsiteX2" fmla="*/ 2557017 w 2628900"/>
                    <a:gd name="connsiteY2" fmla="*/ 461791 h 1632834"/>
                    <a:gd name="connsiteX3" fmla="*/ 2546986 w 2628900"/>
                    <a:gd name="connsiteY3" fmla="*/ 451760 h 1632834"/>
                    <a:gd name="connsiteX4" fmla="*/ 2536955 w 2628900"/>
                    <a:gd name="connsiteY4" fmla="*/ 461791 h 1632834"/>
                    <a:gd name="connsiteX5" fmla="*/ 2536955 w 2628900"/>
                    <a:gd name="connsiteY5" fmla="*/ 1171043 h 1632834"/>
                    <a:gd name="connsiteX6" fmla="*/ 2546986 w 2628900"/>
                    <a:gd name="connsiteY6" fmla="*/ 1181074 h 1632834"/>
                    <a:gd name="connsiteX7" fmla="*/ 2557017 w 2628900"/>
                    <a:gd name="connsiteY7" fmla="*/ 1171043 h 1632834"/>
                    <a:gd name="connsiteX8" fmla="*/ 2546986 w 2628900"/>
                    <a:gd name="connsiteY8" fmla="*/ 1161012 h 1632834"/>
                    <a:gd name="connsiteX9" fmla="*/ 2536955 w 2628900"/>
                    <a:gd name="connsiteY9" fmla="*/ 1171043 h 1632834"/>
                    <a:gd name="connsiteX10" fmla="*/ 2457435 w 2628900"/>
                    <a:gd name="connsiteY10" fmla="*/ 211093 h 1632834"/>
                    <a:gd name="connsiteX11" fmla="*/ 2467466 w 2628900"/>
                    <a:gd name="connsiteY11" fmla="*/ 221124 h 1632834"/>
                    <a:gd name="connsiteX12" fmla="*/ 2477497 w 2628900"/>
                    <a:gd name="connsiteY12" fmla="*/ 211093 h 1632834"/>
                    <a:gd name="connsiteX13" fmla="*/ 2467466 w 2628900"/>
                    <a:gd name="connsiteY13" fmla="*/ 201062 h 1632834"/>
                    <a:gd name="connsiteX14" fmla="*/ 2457435 w 2628900"/>
                    <a:gd name="connsiteY14" fmla="*/ 211093 h 1632834"/>
                    <a:gd name="connsiteX15" fmla="*/ 2457435 w 2628900"/>
                    <a:gd name="connsiteY15" fmla="*/ 1421740 h 1632834"/>
                    <a:gd name="connsiteX16" fmla="*/ 2467466 w 2628900"/>
                    <a:gd name="connsiteY16" fmla="*/ 1431772 h 1632834"/>
                    <a:gd name="connsiteX17" fmla="*/ 2477497 w 2628900"/>
                    <a:gd name="connsiteY17" fmla="*/ 1421740 h 1632834"/>
                    <a:gd name="connsiteX18" fmla="*/ 2467466 w 2628900"/>
                    <a:gd name="connsiteY18" fmla="*/ 1411710 h 1632834"/>
                    <a:gd name="connsiteX19" fmla="*/ 2457435 w 2628900"/>
                    <a:gd name="connsiteY19" fmla="*/ 1421740 h 1632834"/>
                    <a:gd name="connsiteX20" fmla="*/ 2381120 w 2628900"/>
                    <a:gd name="connsiteY20" fmla="*/ 17152 h 1632834"/>
                    <a:gd name="connsiteX21" fmla="*/ 2391151 w 2628900"/>
                    <a:gd name="connsiteY21" fmla="*/ 27183 h 1632834"/>
                    <a:gd name="connsiteX22" fmla="*/ 2401182 w 2628900"/>
                    <a:gd name="connsiteY22" fmla="*/ 17152 h 1632834"/>
                    <a:gd name="connsiteX23" fmla="*/ 2391151 w 2628900"/>
                    <a:gd name="connsiteY23" fmla="*/ 7121 h 1632834"/>
                    <a:gd name="connsiteX24" fmla="*/ 2381120 w 2628900"/>
                    <a:gd name="connsiteY24" fmla="*/ 17152 h 1632834"/>
                    <a:gd name="connsiteX25" fmla="*/ 2381120 w 2628900"/>
                    <a:gd name="connsiteY25" fmla="*/ 1615682 h 1632834"/>
                    <a:gd name="connsiteX26" fmla="*/ 2391151 w 2628900"/>
                    <a:gd name="connsiteY26" fmla="*/ 1625713 h 1632834"/>
                    <a:gd name="connsiteX27" fmla="*/ 2401182 w 2628900"/>
                    <a:gd name="connsiteY27" fmla="*/ 1615682 h 1632834"/>
                    <a:gd name="connsiteX28" fmla="*/ 2391151 w 2628900"/>
                    <a:gd name="connsiteY28" fmla="*/ 1605651 h 1632834"/>
                    <a:gd name="connsiteX29" fmla="*/ 2381120 w 2628900"/>
                    <a:gd name="connsiteY29" fmla="*/ 1615682 h 1632834"/>
                    <a:gd name="connsiteX30" fmla="*/ 1770026 w 2628900"/>
                    <a:gd name="connsiteY30" fmla="*/ 744527 h 1632834"/>
                    <a:gd name="connsiteX31" fmla="*/ 1780057 w 2628900"/>
                    <a:gd name="connsiteY31" fmla="*/ 754558 h 1632834"/>
                    <a:gd name="connsiteX32" fmla="*/ 1790088 w 2628900"/>
                    <a:gd name="connsiteY32" fmla="*/ 744527 h 1632834"/>
                    <a:gd name="connsiteX33" fmla="*/ 1780057 w 2628900"/>
                    <a:gd name="connsiteY33" fmla="*/ 734496 h 1632834"/>
                    <a:gd name="connsiteX34" fmla="*/ 1770026 w 2628900"/>
                    <a:gd name="connsiteY34" fmla="*/ 744527 h 1632834"/>
                    <a:gd name="connsiteX35" fmla="*/ 1770026 w 2628900"/>
                    <a:gd name="connsiteY35" fmla="*/ 888307 h 1632834"/>
                    <a:gd name="connsiteX36" fmla="*/ 1780057 w 2628900"/>
                    <a:gd name="connsiteY36" fmla="*/ 898338 h 1632834"/>
                    <a:gd name="connsiteX37" fmla="*/ 1790088 w 2628900"/>
                    <a:gd name="connsiteY37" fmla="*/ 888307 h 1632834"/>
                    <a:gd name="connsiteX38" fmla="*/ 1780057 w 2628900"/>
                    <a:gd name="connsiteY38" fmla="*/ 878276 h 1632834"/>
                    <a:gd name="connsiteX39" fmla="*/ 1770026 w 2628900"/>
                    <a:gd name="connsiteY39" fmla="*/ 888307 h 1632834"/>
                    <a:gd name="connsiteX40" fmla="*/ 1762905 w 2628900"/>
                    <a:gd name="connsiteY40" fmla="*/ 744527 h 1632834"/>
                    <a:gd name="connsiteX41" fmla="*/ 1780057 w 2628900"/>
                    <a:gd name="connsiteY41" fmla="*/ 727375 h 1632834"/>
                    <a:gd name="connsiteX42" fmla="*/ 1792185 w 2628900"/>
                    <a:gd name="connsiteY42" fmla="*/ 732399 h 1632834"/>
                    <a:gd name="connsiteX43" fmla="*/ 1795349 w 2628900"/>
                    <a:gd name="connsiteY43" fmla="*/ 740037 h 1632834"/>
                    <a:gd name="connsiteX44" fmla="*/ 2420152 w 2628900"/>
                    <a:gd name="connsiteY44" fmla="*/ 740037 h 1632834"/>
                    <a:gd name="connsiteX45" fmla="*/ 2542073 w 2628900"/>
                    <a:gd name="connsiteY45" fmla="*/ 618115 h 1632834"/>
                    <a:gd name="connsiteX46" fmla="*/ 2542073 w 2628900"/>
                    <a:gd name="connsiteY46" fmla="*/ 476908 h 1632834"/>
                    <a:gd name="connsiteX47" fmla="*/ 2534858 w 2628900"/>
                    <a:gd name="connsiteY47" fmla="*/ 473919 h 1632834"/>
                    <a:gd name="connsiteX48" fmla="*/ 2529834 w 2628900"/>
                    <a:gd name="connsiteY48" fmla="*/ 461791 h 1632834"/>
                    <a:gd name="connsiteX49" fmla="*/ 2546986 w 2628900"/>
                    <a:gd name="connsiteY49" fmla="*/ 444639 h 1632834"/>
                    <a:gd name="connsiteX50" fmla="*/ 2564138 w 2628900"/>
                    <a:gd name="connsiteY50" fmla="*/ 461791 h 1632834"/>
                    <a:gd name="connsiteX51" fmla="*/ 2559115 w 2628900"/>
                    <a:gd name="connsiteY51" fmla="*/ 473919 h 1632834"/>
                    <a:gd name="connsiteX52" fmla="*/ 2551054 w 2628900"/>
                    <a:gd name="connsiteY52" fmla="*/ 477258 h 1632834"/>
                    <a:gd name="connsiteX53" fmla="*/ 2551054 w 2628900"/>
                    <a:gd name="connsiteY53" fmla="*/ 622034 h 1632834"/>
                    <a:gd name="connsiteX54" fmla="*/ 2550856 w 2628900"/>
                    <a:gd name="connsiteY54" fmla="*/ 622034 h 1632834"/>
                    <a:gd name="connsiteX55" fmla="*/ 2423885 w 2628900"/>
                    <a:gd name="connsiteY55" fmla="*/ 749005 h 1632834"/>
                    <a:gd name="connsiteX56" fmla="*/ 2423885 w 2628900"/>
                    <a:gd name="connsiteY56" fmla="*/ 749018 h 1632834"/>
                    <a:gd name="connsiteX57" fmla="*/ 2423872 w 2628900"/>
                    <a:gd name="connsiteY57" fmla="*/ 749018 h 1632834"/>
                    <a:gd name="connsiteX58" fmla="*/ 2423871 w 2628900"/>
                    <a:gd name="connsiteY58" fmla="*/ 749018 h 1632834"/>
                    <a:gd name="connsiteX59" fmla="*/ 1795349 w 2628900"/>
                    <a:gd name="connsiteY59" fmla="*/ 749018 h 1632834"/>
                    <a:gd name="connsiteX60" fmla="*/ 1792185 w 2628900"/>
                    <a:gd name="connsiteY60" fmla="*/ 756655 h 1632834"/>
                    <a:gd name="connsiteX61" fmla="*/ 1780057 w 2628900"/>
                    <a:gd name="connsiteY61" fmla="*/ 761679 h 1632834"/>
                    <a:gd name="connsiteX62" fmla="*/ 1762905 w 2628900"/>
                    <a:gd name="connsiteY62" fmla="*/ 744527 h 1632834"/>
                    <a:gd name="connsiteX63" fmla="*/ 1762905 w 2628900"/>
                    <a:gd name="connsiteY63" fmla="*/ 888307 h 1632834"/>
                    <a:gd name="connsiteX64" fmla="*/ 1780057 w 2628900"/>
                    <a:gd name="connsiteY64" fmla="*/ 871155 h 1632834"/>
                    <a:gd name="connsiteX65" fmla="*/ 1792185 w 2628900"/>
                    <a:gd name="connsiteY65" fmla="*/ 876179 h 1632834"/>
                    <a:gd name="connsiteX66" fmla="*/ 1795349 w 2628900"/>
                    <a:gd name="connsiteY66" fmla="*/ 883816 h 1632834"/>
                    <a:gd name="connsiteX67" fmla="*/ 2423885 w 2628900"/>
                    <a:gd name="connsiteY67" fmla="*/ 883816 h 1632834"/>
                    <a:gd name="connsiteX68" fmla="*/ 2423885 w 2628900"/>
                    <a:gd name="connsiteY68" fmla="*/ 883830 h 1632834"/>
                    <a:gd name="connsiteX69" fmla="*/ 2550855 w 2628900"/>
                    <a:gd name="connsiteY69" fmla="*/ 1010800 h 1632834"/>
                    <a:gd name="connsiteX70" fmla="*/ 2551054 w 2628900"/>
                    <a:gd name="connsiteY70" fmla="*/ 1010800 h 1632834"/>
                    <a:gd name="connsiteX71" fmla="*/ 2551054 w 2628900"/>
                    <a:gd name="connsiteY71" fmla="*/ 1155576 h 1632834"/>
                    <a:gd name="connsiteX72" fmla="*/ 2559115 w 2628900"/>
                    <a:gd name="connsiteY72" fmla="*/ 1158915 h 1632834"/>
                    <a:gd name="connsiteX73" fmla="*/ 2564138 w 2628900"/>
                    <a:gd name="connsiteY73" fmla="*/ 1171043 h 1632834"/>
                    <a:gd name="connsiteX74" fmla="*/ 2546986 w 2628900"/>
                    <a:gd name="connsiteY74" fmla="*/ 1188195 h 1632834"/>
                    <a:gd name="connsiteX75" fmla="*/ 2529834 w 2628900"/>
                    <a:gd name="connsiteY75" fmla="*/ 1171043 h 1632834"/>
                    <a:gd name="connsiteX76" fmla="*/ 2534858 w 2628900"/>
                    <a:gd name="connsiteY76" fmla="*/ 1158915 h 1632834"/>
                    <a:gd name="connsiteX77" fmla="*/ 2542073 w 2628900"/>
                    <a:gd name="connsiteY77" fmla="*/ 1155926 h 1632834"/>
                    <a:gd name="connsiteX78" fmla="*/ 2542073 w 2628900"/>
                    <a:gd name="connsiteY78" fmla="*/ 1014720 h 1632834"/>
                    <a:gd name="connsiteX79" fmla="*/ 2420150 w 2628900"/>
                    <a:gd name="connsiteY79" fmla="*/ 892797 h 1632834"/>
                    <a:gd name="connsiteX80" fmla="*/ 1795349 w 2628900"/>
                    <a:gd name="connsiteY80" fmla="*/ 892797 h 1632834"/>
                    <a:gd name="connsiteX81" fmla="*/ 1792185 w 2628900"/>
                    <a:gd name="connsiteY81" fmla="*/ 900435 h 1632834"/>
                    <a:gd name="connsiteX82" fmla="*/ 1780057 w 2628900"/>
                    <a:gd name="connsiteY82" fmla="*/ 905459 h 1632834"/>
                    <a:gd name="connsiteX83" fmla="*/ 1762905 w 2628900"/>
                    <a:gd name="connsiteY83" fmla="*/ 888307 h 1632834"/>
                    <a:gd name="connsiteX84" fmla="*/ 1710957 w 2628900"/>
                    <a:gd name="connsiteY84" fmla="*/ 682494 h 1632834"/>
                    <a:gd name="connsiteX85" fmla="*/ 1720988 w 2628900"/>
                    <a:gd name="connsiteY85" fmla="*/ 692525 h 1632834"/>
                    <a:gd name="connsiteX86" fmla="*/ 1731019 w 2628900"/>
                    <a:gd name="connsiteY86" fmla="*/ 682494 h 1632834"/>
                    <a:gd name="connsiteX87" fmla="*/ 1720988 w 2628900"/>
                    <a:gd name="connsiteY87" fmla="*/ 672463 h 1632834"/>
                    <a:gd name="connsiteX88" fmla="*/ 1710957 w 2628900"/>
                    <a:gd name="connsiteY88" fmla="*/ 682494 h 1632834"/>
                    <a:gd name="connsiteX89" fmla="*/ 1710957 w 2628900"/>
                    <a:gd name="connsiteY89" fmla="*/ 950339 h 1632834"/>
                    <a:gd name="connsiteX90" fmla="*/ 1720988 w 2628900"/>
                    <a:gd name="connsiteY90" fmla="*/ 960370 h 1632834"/>
                    <a:gd name="connsiteX91" fmla="*/ 1731019 w 2628900"/>
                    <a:gd name="connsiteY91" fmla="*/ 950339 h 1632834"/>
                    <a:gd name="connsiteX92" fmla="*/ 1720988 w 2628900"/>
                    <a:gd name="connsiteY92" fmla="*/ 940308 h 1632834"/>
                    <a:gd name="connsiteX93" fmla="*/ 1710957 w 2628900"/>
                    <a:gd name="connsiteY93" fmla="*/ 950339 h 1632834"/>
                    <a:gd name="connsiteX94" fmla="*/ 1707069 w 2628900"/>
                    <a:gd name="connsiteY94" fmla="*/ 817217 h 1632834"/>
                    <a:gd name="connsiteX95" fmla="*/ 1717100 w 2628900"/>
                    <a:gd name="connsiteY95" fmla="*/ 827248 h 1632834"/>
                    <a:gd name="connsiteX96" fmla="*/ 1727131 w 2628900"/>
                    <a:gd name="connsiteY96" fmla="*/ 817217 h 1632834"/>
                    <a:gd name="connsiteX97" fmla="*/ 1717100 w 2628900"/>
                    <a:gd name="connsiteY97" fmla="*/ 807186 h 1632834"/>
                    <a:gd name="connsiteX98" fmla="*/ 1707069 w 2628900"/>
                    <a:gd name="connsiteY98" fmla="*/ 817217 h 1632834"/>
                    <a:gd name="connsiteX99" fmla="*/ 1703836 w 2628900"/>
                    <a:gd name="connsiteY99" fmla="*/ 682494 h 1632834"/>
                    <a:gd name="connsiteX100" fmla="*/ 1720988 w 2628900"/>
                    <a:gd name="connsiteY100" fmla="*/ 665342 h 1632834"/>
                    <a:gd name="connsiteX101" fmla="*/ 1733116 w 2628900"/>
                    <a:gd name="connsiteY101" fmla="*/ 670366 h 1632834"/>
                    <a:gd name="connsiteX102" fmla="*/ 1736280 w 2628900"/>
                    <a:gd name="connsiteY102" fmla="*/ 678004 h 1632834"/>
                    <a:gd name="connsiteX103" fmla="*/ 2361082 w 2628900"/>
                    <a:gd name="connsiteY103" fmla="*/ 678004 h 1632834"/>
                    <a:gd name="connsiteX104" fmla="*/ 2462553 w 2628900"/>
                    <a:gd name="connsiteY104" fmla="*/ 576533 h 1632834"/>
                    <a:gd name="connsiteX105" fmla="*/ 2462553 w 2628900"/>
                    <a:gd name="connsiteY105" fmla="*/ 226210 h 1632834"/>
                    <a:gd name="connsiteX106" fmla="*/ 2455338 w 2628900"/>
                    <a:gd name="connsiteY106" fmla="*/ 223221 h 1632834"/>
                    <a:gd name="connsiteX107" fmla="*/ 2450314 w 2628900"/>
                    <a:gd name="connsiteY107" fmla="*/ 211093 h 1632834"/>
                    <a:gd name="connsiteX108" fmla="*/ 2467466 w 2628900"/>
                    <a:gd name="connsiteY108" fmla="*/ 193941 h 1632834"/>
                    <a:gd name="connsiteX109" fmla="*/ 2484618 w 2628900"/>
                    <a:gd name="connsiteY109" fmla="*/ 211093 h 1632834"/>
                    <a:gd name="connsiteX110" fmla="*/ 2479594 w 2628900"/>
                    <a:gd name="connsiteY110" fmla="*/ 223221 h 1632834"/>
                    <a:gd name="connsiteX111" fmla="*/ 2471534 w 2628900"/>
                    <a:gd name="connsiteY111" fmla="*/ 226560 h 1632834"/>
                    <a:gd name="connsiteX112" fmla="*/ 2471534 w 2628900"/>
                    <a:gd name="connsiteY112" fmla="*/ 580531 h 1632834"/>
                    <a:gd name="connsiteX113" fmla="*/ 2470034 w 2628900"/>
                    <a:gd name="connsiteY113" fmla="*/ 580531 h 1632834"/>
                    <a:gd name="connsiteX114" fmla="*/ 2470645 w 2628900"/>
                    <a:gd name="connsiteY114" fmla="*/ 581142 h 1632834"/>
                    <a:gd name="connsiteX115" fmla="*/ 2364815 w 2628900"/>
                    <a:gd name="connsiteY115" fmla="*/ 686972 h 1632834"/>
                    <a:gd name="connsiteX116" fmla="*/ 2364815 w 2628900"/>
                    <a:gd name="connsiteY116" fmla="*/ 686985 h 1632834"/>
                    <a:gd name="connsiteX117" fmla="*/ 1736280 w 2628900"/>
                    <a:gd name="connsiteY117" fmla="*/ 686985 h 1632834"/>
                    <a:gd name="connsiteX118" fmla="*/ 1733116 w 2628900"/>
                    <a:gd name="connsiteY118" fmla="*/ 694622 h 1632834"/>
                    <a:gd name="connsiteX119" fmla="*/ 1720988 w 2628900"/>
                    <a:gd name="connsiteY119" fmla="*/ 699646 h 1632834"/>
                    <a:gd name="connsiteX120" fmla="*/ 1703836 w 2628900"/>
                    <a:gd name="connsiteY120" fmla="*/ 682494 h 1632834"/>
                    <a:gd name="connsiteX121" fmla="*/ 1703836 w 2628900"/>
                    <a:gd name="connsiteY121" fmla="*/ 950339 h 1632834"/>
                    <a:gd name="connsiteX122" fmla="*/ 1720988 w 2628900"/>
                    <a:gd name="connsiteY122" fmla="*/ 933187 h 1632834"/>
                    <a:gd name="connsiteX123" fmla="*/ 1733116 w 2628900"/>
                    <a:gd name="connsiteY123" fmla="*/ 938211 h 1632834"/>
                    <a:gd name="connsiteX124" fmla="*/ 1736280 w 2628900"/>
                    <a:gd name="connsiteY124" fmla="*/ 945849 h 1632834"/>
                    <a:gd name="connsiteX125" fmla="*/ 2364815 w 2628900"/>
                    <a:gd name="connsiteY125" fmla="*/ 945849 h 1632834"/>
                    <a:gd name="connsiteX126" fmla="*/ 2364815 w 2628900"/>
                    <a:gd name="connsiteY126" fmla="*/ 945862 h 1632834"/>
                    <a:gd name="connsiteX127" fmla="*/ 2470645 w 2628900"/>
                    <a:gd name="connsiteY127" fmla="*/ 1051692 h 1632834"/>
                    <a:gd name="connsiteX128" fmla="*/ 2470034 w 2628900"/>
                    <a:gd name="connsiteY128" fmla="*/ 1052303 h 1632834"/>
                    <a:gd name="connsiteX129" fmla="*/ 2471534 w 2628900"/>
                    <a:gd name="connsiteY129" fmla="*/ 1052303 h 1632834"/>
                    <a:gd name="connsiteX130" fmla="*/ 2471534 w 2628900"/>
                    <a:gd name="connsiteY130" fmla="*/ 1406274 h 1632834"/>
                    <a:gd name="connsiteX131" fmla="*/ 2479594 w 2628900"/>
                    <a:gd name="connsiteY131" fmla="*/ 1409613 h 1632834"/>
                    <a:gd name="connsiteX132" fmla="*/ 2484618 w 2628900"/>
                    <a:gd name="connsiteY132" fmla="*/ 1421740 h 1632834"/>
                    <a:gd name="connsiteX133" fmla="*/ 2467466 w 2628900"/>
                    <a:gd name="connsiteY133" fmla="*/ 1438893 h 1632834"/>
                    <a:gd name="connsiteX134" fmla="*/ 2450314 w 2628900"/>
                    <a:gd name="connsiteY134" fmla="*/ 1421740 h 1632834"/>
                    <a:gd name="connsiteX135" fmla="*/ 2455338 w 2628900"/>
                    <a:gd name="connsiteY135" fmla="*/ 1409613 h 1632834"/>
                    <a:gd name="connsiteX136" fmla="*/ 2462553 w 2628900"/>
                    <a:gd name="connsiteY136" fmla="*/ 1406624 h 1632834"/>
                    <a:gd name="connsiteX137" fmla="*/ 2462553 w 2628900"/>
                    <a:gd name="connsiteY137" fmla="*/ 1056301 h 1632834"/>
                    <a:gd name="connsiteX138" fmla="*/ 2361082 w 2628900"/>
                    <a:gd name="connsiteY138" fmla="*/ 954830 h 1632834"/>
                    <a:gd name="connsiteX139" fmla="*/ 1736280 w 2628900"/>
                    <a:gd name="connsiteY139" fmla="*/ 954830 h 1632834"/>
                    <a:gd name="connsiteX140" fmla="*/ 1733116 w 2628900"/>
                    <a:gd name="connsiteY140" fmla="*/ 962467 h 1632834"/>
                    <a:gd name="connsiteX141" fmla="*/ 1720988 w 2628900"/>
                    <a:gd name="connsiteY141" fmla="*/ 967491 h 1632834"/>
                    <a:gd name="connsiteX142" fmla="*/ 1703836 w 2628900"/>
                    <a:gd name="connsiteY142" fmla="*/ 950339 h 1632834"/>
                    <a:gd name="connsiteX143" fmla="*/ 1699948 w 2628900"/>
                    <a:gd name="connsiteY143" fmla="*/ 817217 h 1632834"/>
                    <a:gd name="connsiteX144" fmla="*/ 1717100 w 2628900"/>
                    <a:gd name="connsiteY144" fmla="*/ 800065 h 1632834"/>
                    <a:gd name="connsiteX145" fmla="*/ 1729229 w 2628900"/>
                    <a:gd name="connsiteY145" fmla="*/ 805089 h 1632834"/>
                    <a:gd name="connsiteX146" fmla="*/ 1732392 w 2628900"/>
                    <a:gd name="connsiteY146" fmla="*/ 812727 h 1632834"/>
                    <a:gd name="connsiteX147" fmla="*/ 2628900 w 2628900"/>
                    <a:gd name="connsiteY147" fmla="*/ 812727 h 1632834"/>
                    <a:gd name="connsiteX148" fmla="*/ 2628900 w 2628900"/>
                    <a:gd name="connsiteY148" fmla="*/ 821708 h 1632834"/>
                    <a:gd name="connsiteX149" fmla="*/ 1732392 w 2628900"/>
                    <a:gd name="connsiteY149" fmla="*/ 821708 h 1632834"/>
                    <a:gd name="connsiteX150" fmla="*/ 1729229 w 2628900"/>
                    <a:gd name="connsiteY150" fmla="*/ 829345 h 1632834"/>
                    <a:gd name="connsiteX151" fmla="*/ 1717100 w 2628900"/>
                    <a:gd name="connsiteY151" fmla="*/ 834369 h 1632834"/>
                    <a:gd name="connsiteX152" fmla="*/ 1699948 w 2628900"/>
                    <a:gd name="connsiteY152" fmla="*/ 817217 h 1632834"/>
                    <a:gd name="connsiteX153" fmla="*/ 1656997 w 2628900"/>
                    <a:gd name="connsiteY153" fmla="*/ 621771 h 1632834"/>
                    <a:gd name="connsiteX154" fmla="*/ 1667028 w 2628900"/>
                    <a:gd name="connsiteY154" fmla="*/ 631802 h 1632834"/>
                    <a:gd name="connsiteX155" fmla="*/ 1677059 w 2628900"/>
                    <a:gd name="connsiteY155" fmla="*/ 621771 h 1632834"/>
                    <a:gd name="connsiteX156" fmla="*/ 1667028 w 2628900"/>
                    <a:gd name="connsiteY156" fmla="*/ 611740 h 1632834"/>
                    <a:gd name="connsiteX157" fmla="*/ 1656997 w 2628900"/>
                    <a:gd name="connsiteY157" fmla="*/ 621771 h 1632834"/>
                    <a:gd name="connsiteX158" fmla="*/ 1656997 w 2628900"/>
                    <a:gd name="connsiteY158" fmla="*/ 1011063 h 1632834"/>
                    <a:gd name="connsiteX159" fmla="*/ 1667028 w 2628900"/>
                    <a:gd name="connsiteY159" fmla="*/ 1021094 h 1632834"/>
                    <a:gd name="connsiteX160" fmla="*/ 1677059 w 2628900"/>
                    <a:gd name="connsiteY160" fmla="*/ 1011063 h 1632834"/>
                    <a:gd name="connsiteX161" fmla="*/ 1667028 w 2628900"/>
                    <a:gd name="connsiteY161" fmla="*/ 1001032 h 1632834"/>
                    <a:gd name="connsiteX162" fmla="*/ 1656997 w 2628900"/>
                    <a:gd name="connsiteY162" fmla="*/ 1011063 h 1632834"/>
                    <a:gd name="connsiteX163" fmla="*/ 1649876 w 2628900"/>
                    <a:gd name="connsiteY163" fmla="*/ 621771 h 1632834"/>
                    <a:gd name="connsiteX164" fmla="*/ 1667028 w 2628900"/>
                    <a:gd name="connsiteY164" fmla="*/ 604619 h 1632834"/>
                    <a:gd name="connsiteX165" fmla="*/ 1679156 w 2628900"/>
                    <a:gd name="connsiteY165" fmla="*/ 609643 h 1632834"/>
                    <a:gd name="connsiteX166" fmla="*/ 1682320 w 2628900"/>
                    <a:gd name="connsiteY166" fmla="*/ 617280 h 1632834"/>
                    <a:gd name="connsiteX167" fmla="*/ 2307124 w 2628900"/>
                    <a:gd name="connsiteY167" fmla="*/ 617280 h 1632834"/>
                    <a:gd name="connsiteX168" fmla="*/ 2386661 w 2628900"/>
                    <a:gd name="connsiteY168" fmla="*/ 537742 h 1632834"/>
                    <a:gd name="connsiteX169" fmla="*/ 2386661 w 2628900"/>
                    <a:gd name="connsiteY169" fmla="*/ 32444 h 1632834"/>
                    <a:gd name="connsiteX170" fmla="*/ 2379023 w 2628900"/>
                    <a:gd name="connsiteY170" fmla="*/ 29280 h 1632834"/>
                    <a:gd name="connsiteX171" fmla="*/ 2373999 w 2628900"/>
                    <a:gd name="connsiteY171" fmla="*/ 17152 h 1632834"/>
                    <a:gd name="connsiteX172" fmla="*/ 2391151 w 2628900"/>
                    <a:gd name="connsiteY172" fmla="*/ 0 h 1632834"/>
                    <a:gd name="connsiteX173" fmla="*/ 2408303 w 2628900"/>
                    <a:gd name="connsiteY173" fmla="*/ 17152 h 1632834"/>
                    <a:gd name="connsiteX174" fmla="*/ 2403280 w 2628900"/>
                    <a:gd name="connsiteY174" fmla="*/ 29280 h 1632834"/>
                    <a:gd name="connsiteX175" fmla="*/ 2395642 w 2628900"/>
                    <a:gd name="connsiteY175" fmla="*/ 32444 h 1632834"/>
                    <a:gd name="connsiteX176" fmla="*/ 2395642 w 2628900"/>
                    <a:gd name="connsiteY176" fmla="*/ 540555 h 1632834"/>
                    <a:gd name="connsiteX177" fmla="*/ 2394484 w 2628900"/>
                    <a:gd name="connsiteY177" fmla="*/ 540555 h 1632834"/>
                    <a:gd name="connsiteX178" fmla="*/ 2395517 w 2628900"/>
                    <a:gd name="connsiteY178" fmla="*/ 541588 h 1632834"/>
                    <a:gd name="connsiteX179" fmla="*/ 2310856 w 2628900"/>
                    <a:gd name="connsiteY179" fmla="*/ 626248 h 1632834"/>
                    <a:gd name="connsiteX180" fmla="*/ 2310856 w 2628900"/>
                    <a:gd name="connsiteY180" fmla="*/ 626261 h 1632834"/>
                    <a:gd name="connsiteX181" fmla="*/ 2310844 w 2628900"/>
                    <a:gd name="connsiteY181" fmla="*/ 626261 h 1632834"/>
                    <a:gd name="connsiteX182" fmla="*/ 2310843 w 2628900"/>
                    <a:gd name="connsiteY182" fmla="*/ 626262 h 1632834"/>
                    <a:gd name="connsiteX183" fmla="*/ 2310842 w 2628900"/>
                    <a:gd name="connsiteY183" fmla="*/ 626261 h 1632834"/>
                    <a:gd name="connsiteX184" fmla="*/ 1682320 w 2628900"/>
                    <a:gd name="connsiteY184" fmla="*/ 626261 h 1632834"/>
                    <a:gd name="connsiteX185" fmla="*/ 1679156 w 2628900"/>
                    <a:gd name="connsiteY185" fmla="*/ 633899 h 1632834"/>
                    <a:gd name="connsiteX186" fmla="*/ 1667028 w 2628900"/>
                    <a:gd name="connsiteY186" fmla="*/ 638923 h 1632834"/>
                    <a:gd name="connsiteX187" fmla="*/ 1649876 w 2628900"/>
                    <a:gd name="connsiteY187" fmla="*/ 621771 h 1632834"/>
                    <a:gd name="connsiteX188" fmla="*/ 1649876 w 2628900"/>
                    <a:gd name="connsiteY188" fmla="*/ 1011063 h 1632834"/>
                    <a:gd name="connsiteX189" fmla="*/ 1667028 w 2628900"/>
                    <a:gd name="connsiteY189" fmla="*/ 993911 h 1632834"/>
                    <a:gd name="connsiteX190" fmla="*/ 1679156 w 2628900"/>
                    <a:gd name="connsiteY190" fmla="*/ 998935 h 1632834"/>
                    <a:gd name="connsiteX191" fmla="*/ 1682320 w 2628900"/>
                    <a:gd name="connsiteY191" fmla="*/ 1006572 h 1632834"/>
                    <a:gd name="connsiteX192" fmla="*/ 2310856 w 2628900"/>
                    <a:gd name="connsiteY192" fmla="*/ 1006572 h 1632834"/>
                    <a:gd name="connsiteX193" fmla="*/ 2310856 w 2628900"/>
                    <a:gd name="connsiteY193" fmla="*/ 1006586 h 1632834"/>
                    <a:gd name="connsiteX194" fmla="*/ 2395517 w 2628900"/>
                    <a:gd name="connsiteY194" fmla="*/ 1091246 h 1632834"/>
                    <a:gd name="connsiteX195" fmla="*/ 2394485 w 2628900"/>
                    <a:gd name="connsiteY195" fmla="*/ 1092278 h 1632834"/>
                    <a:gd name="connsiteX196" fmla="*/ 2395642 w 2628900"/>
                    <a:gd name="connsiteY196" fmla="*/ 1092278 h 1632834"/>
                    <a:gd name="connsiteX197" fmla="*/ 2395642 w 2628900"/>
                    <a:gd name="connsiteY197" fmla="*/ 1600390 h 1632834"/>
                    <a:gd name="connsiteX198" fmla="*/ 2403280 w 2628900"/>
                    <a:gd name="connsiteY198" fmla="*/ 1603554 h 1632834"/>
                    <a:gd name="connsiteX199" fmla="*/ 2408303 w 2628900"/>
                    <a:gd name="connsiteY199" fmla="*/ 1615682 h 1632834"/>
                    <a:gd name="connsiteX200" fmla="*/ 2391151 w 2628900"/>
                    <a:gd name="connsiteY200" fmla="*/ 1632834 h 1632834"/>
                    <a:gd name="connsiteX201" fmla="*/ 2373999 w 2628900"/>
                    <a:gd name="connsiteY201" fmla="*/ 1615682 h 1632834"/>
                    <a:gd name="connsiteX202" fmla="*/ 2379023 w 2628900"/>
                    <a:gd name="connsiteY202" fmla="*/ 1603554 h 1632834"/>
                    <a:gd name="connsiteX203" fmla="*/ 2386661 w 2628900"/>
                    <a:gd name="connsiteY203" fmla="*/ 1600390 h 1632834"/>
                    <a:gd name="connsiteX204" fmla="*/ 2386661 w 2628900"/>
                    <a:gd name="connsiteY204" fmla="*/ 1095092 h 1632834"/>
                    <a:gd name="connsiteX205" fmla="*/ 2307123 w 2628900"/>
                    <a:gd name="connsiteY205" fmla="*/ 1015553 h 1632834"/>
                    <a:gd name="connsiteX206" fmla="*/ 1682320 w 2628900"/>
                    <a:gd name="connsiteY206" fmla="*/ 1015553 h 1632834"/>
                    <a:gd name="connsiteX207" fmla="*/ 1679156 w 2628900"/>
                    <a:gd name="connsiteY207" fmla="*/ 1023191 h 1632834"/>
                    <a:gd name="connsiteX208" fmla="*/ 1667028 w 2628900"/>
                    <a:gd name="connsiteY208" fmla="*/ 1028215 h 1632834"/>
                    <a:gd name="connsiteX209" fmla="*/ 1649876 w 2628900"/>
                    <a:gd name="connsiteY209" fmla="*/ 1011063 h 1632834"/>
                    <a:gd name="connsiteX210" fmla="*/ 490577 w 2628900"/>
                    <a:gd name="connsiteY210" fmla="*/ 817217 h 1632834"/>
                    <a:gd name="connsiteX211" fmla="*/ 500608 w 2628900"/>
                    <a:gd name="connsiteY211" fmla="*/ 827248 h 1632834"/>
                    <a:gd name="connsiteX212" fmla="*/ 510639 w 2628900"/>
                    <a:gd name="connsiteY212" fmla="*/ 817217 h 1632834"/>
                    <a:gd name="connsiteX213" fmla="*/ 500608 w 2628900"/>
                    <a:gd name="connsiteY213" fmla="*/ 807186 h 1632834"/>
                    <a:gd name="connsiteX214" fmla="*/ 490577 w 2628900"/>
                    <a:gd name="connsiteY214" fmla="*/ 817217 h 1632834"/>
                    <a:gd name="connsiteX215" fmla="*/ 244605 w 2628900"/>
                    <a:gd name="connsiteY215" fmla="*/ 461791 h 1632834"/>
                    <a:gd name="connsiteX216" fmla="*/ 254636 w 2628900"/>
                    <a:gd name="connsiteY216" fmla="*/ 471822 h 1632834"/>
                    <a:gd name="connsiteX217" fmla="*/ 264667 w 2628900"/>
                    <a:gd name="connsiteY217" fmla="*/ 461791 h 1632834"/>
                    <a:gd name="connsiteX218" fmla="*/ 254636 w 2628900"/>
                    <a:gd name="connsiteY218" fmla="*/ 451760 h 1632834"/>
                    <a:gd name="connsiteX219" fmla="*/ 244605 w 2628900"/>
                    <a:gd name="connsiteY219" fmla="*/ 461791 h 1632834"/>
                    <a:gd name="connsiteX220" fmla="*/ 244605 w 2628900"/>
                    <a:gd name="connsiteY220" fmla="*/ 1171043 h 1632834"/>
                    <a:gd name="connsiteX221" fmla="*/ 254636 w 2628900"/>
                    <a:gd name="connsiteY221" fmla="*/ 1181074 h 1632834"/>
                    <a:gd name="connsiteX222" fmla="*/ 264667 w 2628900"/>
                    <a:gd name="connsiteY222" fmla="*/ 1171043 h 1632834"/>
                    <a:gd name="connsiteX223" fmla="*/ 254636 w 2628900"/>
                    <a:gd name="connsiteY223" fmla="*/ 1161012 h 1632834"/>
                    <a:gd name="connsiteX224" fmla="*/ 244605 w 2628900"/>
                    <a:gd name="connsiteY224" fmla="*/ 1171043 h 1632834"/>
                    <a:gd name="connsiteX225" fmla="*/ 165084 w 2628900"/>
                    <a:gd name="connsiteY225" fmla="*/ 211093 h 1632834"/>
                    <a:gd name="connsiteX226" fmla="*/ 175115 w 2628900"/>
                    <a:gd name="connsiteY226" fmla="*/ 221124 h 1632834"/>
                    <a:gd name="connsiteX227" fmla="*/ 185147 w 2628900"/>
                    <a:gd name="connsiteY227" fmla="*/ 211093 h 1632834"/>
                    <a:gd name="connsiteX228" fmla="*/ 175115 w 2628900"/>
                    <a:gd name="connsiteY228" fmla="*/ 201062 h 1632834"/>
                    <a:gd name="connsiteX229" fmla="*/ 165084 w 2628900"/>
                    <a:gd name="connsiteY229" fmla="*/ 211093 h 1632834"/>
                    <a:gd name="connsiteX230" fmla="*/ 165084 w 2628900"/>
                    <a:gd name="connsiteY230" fmla="*/ 1421740 h 1632834"/>
                    <a:gd name="connsiteX231" fmla="*/ 175115 w 2628900"/>
                    <a:gd name="connsiteY231" fmla="*/ 1431772 h 1632834"/>
                    <a:gd name="connsiteX232" fmla="*/ 185147 w 2628900"/>
                    <a:gd name="connsiteY232" fmla="*/ 1421740 h 1632834"/>
                    <a:gd name="connsiteX233" fmla="*/ 175115 w 2628900"/>
                    <a:gd name="connsiteY233" fmla="*/ 1411710 h 1632834"/>
                    <a:gd name="connsiteX234" fmla="*/ 165084 w 2628900"/>
                    <a:gd name="connsiteY234" fmla="*/ 1421740 h 1632834"/>
                    <a:gd name="connsiteX235" fmla="*/ 88770 w 2628900"/>
                    <a:gd name="connsiteY235" fmla="*/ 17152 h 1632834"/>
                    <a:gd name="connsiteX236" fmla="*/ 98801 w 2628900"/>
                    <a:gd name="connsiteY236" fmla="*/ 27183 h 1632834"/>
                    <a:gd name="connsiteX237" fmla="*/ 108831 w 2628900"/>
                    <a:gd name="connsiteY237" fmla="*/ 17152 h 1632834"/>
                    <a:gd name="connsiteX238" fmla="*/ 98801 w 2628900"/>
                    <a:gd name="connsiteY238" fmla="*/ 7121 h 1632834"/>
                    <a:gd name="connsiteX239" fmla="*/ 88770 w 2628900"/>
                    <a:gd name="connsiteY239" fmla="*/ 17152 h 1632834"/>
                    <a:gd name="connsiteX240" fmla="*/ 88770 w 2628900"/>
                    <a:gd name="connsiteY240" fmla="*/ 1615682 h 1632834"/>
                    <a:gd name="connsiteX241" fmla="*/ 98801 w 2628900"/>
                    <a:gd name="connsiteY241" fmla="*/ 1625713 h 1632834"/>
                    <a:gd name="connsiteX242" fmla="*/ 108831 w 2628900"/>
                    <a:gd name="connsiteY242" fmla="*/ 1615682 h 1632834"/>
                    <a:gd name="connsiteX243" fmla="*/ 98801 w 2628900"/>
                    <a:gd name="connsiteY243" fmla="*/ 1605651 h 1632834"/>
                    <a:gd name="connsiteX244" fmla="*/ 88770 w 2628900"/>
                    <a:gd name="connsiteY244" fmla="*/ 1615682 h 1632834"/>
                    <a:gd name="connsiteX245" fmla="*/ 0 w 2628900"/>
                    <a:gd name="connsiteY245" fmla="*/ 626261 h 1632834"/>
                    <a:gd name="connsiteX246" fmla="*/ 0 w 2628900"/>
                    <a:gd name="connsiteY246" fmla="*/ 617280 h 1632834"/>
                    <a:gd name="connsiteX247" fmla="*/ 14772 w 2628900"/>
                    <a:gd name="connsiteY247" fmla="*/ 617280 h 1632834"/>
                    <a:gd name="connsiteX248" fmla="*/ 94311 w 2628900"/>
                    <a:gd name="connsiteY248" fmla="*/ 537742 h 1632834"/>
                    <a:gd name="connsiteX249" fmla="*/ 94311 w 2628900"/>
                    <a:gd name="connsiteY249" fmla="*/ 32444 h 1632834"/>
                    <a:gd name="connsiteX250" fmla="*/ 86673 w 2628900"/>
                    <a:gd name="connsiteY250" fmla="*/ 29280 h 1632834"/>
                    <a:gd name="connsiteX251" fmla="*/ 81649 w 2628900"/>
                    <a:gd name="connsiteY251" fmla="*/ 17152 h 1632834"/>
                    <a:gd name="connsiteX252" fmla="*/ 98801 w 2628900"/>
                    <a:gd name="connsiteY252" fmla="*/ 0 h 1632834"/>
                    <a:gd name="connsiteX253" fmla="*/ 115952 w 2628900"/>
                    <a:gd name="connsiteY253" fmla="*/ 17152 h 1632834"/>
                    <a:gd name="connsiteX254" fmla="*/ 110928 w 2628900"/>
                    <a:gd name="connsiteY254" fmla="*/ 29280 h 1632834"/>
                    <a:gd name="connsiteX255" fmla="*/ 103291 w 2628900"/>
                    <a:gd name="connsiteY255" fmla="*/ 32444 h 1632834"/>
                    <a:gd name="connsiteX256" fmla="*/ 103291 w 2628900"/>
                    <a:gd name="connsiteY256" fmla="*/ 540555 h 1632834"/>
                    <a:gd name="connsiteX257" fmla="*/ 102133 w 2628900"/>
                    <a:gd name="connsiteY257" fmla="*/ 540555 h 1632834"/>
                    <a:gd name="connsiteX258" fmla="*/ 103167 w 2628900"/>
                    <a:gd name="connsiteY258" fmla="*/ 541588 h 1632834"/>
                    <a:gd name="connsiteX259" fmla="*/ 18506 w 2628900"/>
                    <a:gd name="connsiteY259" fmla="*/ 626248 h 1632834"/>
                    <a:gd name="connsiteX260" fmla="*/ 18506 w 2628900"/>
                    <a:gd name="connsiteY260" fmla="*/ 626261 h 1632834"/>
                    <a:gd name="connsiteX261" fmla="*/ 18493 w 2628900"/>
                    <a:gd name="connsiteY261" fmla="*/ 626261 h 1632834"/>
                    <a:gd name="connsiteX262" fmla="*/ 18493 w 2628900"/>
                    <a:gd name="connsiteY262" fmla="*/ 626262 h 1632834"/>
                    <a:gd name="connsiteX263" fmla="*/ 18492 w 2628900"/>
                    <a:gd name="connsiteY263" fmla="*/ 626261 h 1632834"/>
                    <a:gd name="connsiteX264" fmla="*/ 0 w 2628900"/>
                    <a:gd name="connsiteY264" fmla="*/ 686985 h 1632834"/>
                    <a:gd name="connsiteX265" fmla="*/ 0 w 2628900"/>
                    <a:gd name="connsiteY265" fmla="*/ 678004 h 1632834"/>
                    <a:gd name="connsiteX266" fmla="*/ 68731 w 2628900"/>
                    <a:gd name="connsiteY266" fmla="*/ 678004 h 1632834"/>
                    <a:gd name="connsiteX267" fmla="*/ 170202 w 2628900"/>
                    <a:gd name="connsiteY267" fmla="*/ 576533 h 1632834"/>
                    <a:gd name="connsiteX268" fmla="*/ 170202 w 2628900"/>
                    <a:gd name="connsiteY268" fmla="*/ 226210 h 1632834"/>
                    <a:gd name="connsiteX269" fmla="*/ 162987 w 2628900"/>
                    <a:gd name="connsiteY269" fmla="*/ 223221 h 1632834"/>
                    <a:gd name="connsiteX270" fmla="*/ 157964 w 2628900"/>
                    <a:gd name="connsiteY270" fmla="*/ 211093 h 1632834"/>
                    <a:gd name="connsiteX271" fmla="*/ 175115 w 2628900"/>
                    <a:gd name="connsiteY271" fmla="*/ 193941 h 1632834"/>
                    <a:gd name="connsiteX272" fmla="*/ 192268 w 2628900"/>
                    <a:gd name="connsiteY272" fmla="*/ 211093 h 1632834"/>
                    <a:gd name="connsiteX273" fmla="*/ 187244 w 2628900"/>
                    <a:gd name="connsiteY273" fmla="*/ 223221 h 1632834"/>
                    <a:gd name="connsiteX274" fmla="*/ 179184 w 2628900"/>
                    <a:gd name="connsiteY274" fmla="*/ 226560 h 1632834"/>
                    <a:gd name="connsiteX275" fmla="*/ 179184 w 2628900"/>
                    <a:gd name="connsiteY275" fmla="*/ 580531 h 1632834"/>
                    <a:gd name="connsiteX276" fmla="*/ 177683 w 2628900"/>
                    <a:gd name="connsiteY276" fmla="*/ 580531 h 1632834"/>
                    <a:gd name="connsiteX277" fmla="*/ 178294 w 2628900"/>
                    <a:gd name="connsiteY277" fmla="*/ 581142 h 1632834"/>
                    <a:gd name="connsiteX278" fmla="*/ 72465 w 2628900"/>
                    <a:gd name="connsiteY278" fmla="*/ 686972 h 1632834"/>
                    <a:gd name="connsiteX279" fmla="*/ 72465 w 2628900"/>
                    <a:gd name="connsiteY279" fmla="*/ 686985 h 1632834"/>
                    <a:gd name="connsiteX280" fmla="*/ 0 w 2628900"/>
                    <a:gd name="connsiteY280" fmla="*/ 749018 h 1632834"/>
                    <a:gd name="connsiteX281" fmla="*/ 0 w 2628900"/>
                    <a:gd name="connsiteY281" fmla="*/ 740037 h 1632834"/>
                    <a:gd name="connsiteX282" fmla="*/ 127802 w 2628900"/>
                    <a:gd name="connsiteY282" fmla="*/ 740037 h 1632834"/>
                    <a:gd name="connsiteX283" fmla="*/ 249722 w 2628900"/>
                    <a:gd name="connsiteY283" fmla="*/ 618115 h 1632834"/>
                    <a:gd name="connsiteX284" fmla="*/ 249722 w 2628900"/>
                    <a:gd name="connsiteY284" fmla="*/ 476908 h 1632834"/>
                    <a:gd name="connsiteX285" fmla="*/ 242508 w 2628900"/>
                    <a:gd name="connsiteY285" fmla="*/ 473919 h 1632834"/>
                    <a:gd name="connsiteX286" fmla="*/ 237483 w 2628900"/>
                    <a:gd name="connsiteY286" fmla="*/ 461791 h 1632834"/>
                    <a:gd name="connsiteX287" fmla="*/ 254636 w 2628900"/>
                    <a:gd name="connsiteY287" fmla="*/ 444639 h 1632834"/>
                    <a:gd name="connsiteX288" fmla="*/ 271787 w 2628900"/>
                    <a:gd name="connsiteY288" fmla="*/ 461791 h 1632834"/>
                    <a:gd name="connsiteX289" fmla="*/ 266765 w 2628900"/>
                    <a:gd name="connsiteY289" fmla="*/ 473919 h 1632834"/>
                    <a:gd name="connsiteX290" fmla="*/ 258704 w 2628900"/>
                    <a:gd name="connsiteY290" fmla="*/ 477258 h 1632834"/>
                    <a:gd name="connsiteX291" fmla="*/ 258704 w 2628900"/>
                    <a:gd name="connsiteY291" fmla="*/ 622034 h 1632834"/>
                    <a:gd name="connsiteX292" fmla="*/ 258505 w 2628900"/>
                    <a:gd name="connsiteY292" fmla="*/ 622034 h 1632834"/>
                    <a:gd name="connsiteX293" fmla="*/ 131535 w 2628900"/>
                    <a:gd name="connsiteY293" fmla="*/ 749004 h 1632834"/>
                    <a:gd name="connsiteX294" fmla="*/ 131535 w 2628900"/>
                    <a:gd name="connsiteY294" fmla="*/ 749018 h 1632834"/>
                    <a:gd name="connsiteX295" fmla="*/ 131521 w 2628900"/>
                    <a:gd name="connsiteY295" fmla="*/ 749018 h 1632834"/>
                    <a:gd name="connsiteX296" fmla="*/ 131520 w 2628900"/>
                    <a:gd name="connsiteY296" fmla="*/ 749018 h 1632834"/>
                    <a:gd name="connsiteX297" fmla="*/ 0 w 2628900"/>
                    <a:gd name="connsiteY297" fmla="*/ 821708 h 1632834"/>
                    <a:gd name="connsiteX298" fmla="*/ 0 w 2628900"/>
                    <a:gd name="connsiteY298" fmla="*/ 812727 h 1632834"/>
                    <a:gd name="connsiteX299" fmla="*/ 485316 w 2628900"/>
                    <a:gd name="connsiteY299" fmla="*/ 812727 h 1632834"/>
                    <a:gd name="connsiteX300" fmla="*/ 488480 w 2628900"/>
                    <a:gd name="connsiteY300" fmla="*/ 805089 h 1632834"/>
                    <a:gd name="connsiteX301" fmla="*/ 500608 w 2628900"/>
                    <a:gd name="connsiteY301" fmla="*/ 800065 h 1632834"/>
                    <a:gd name="connsiteX302" fmla="*/ 517760 w 2628900"/>
                    <a:gd name="connsiteY302" fmla="*/ 817217 h 1632834"/>
                    <a:gd name="connsiteX303" fmla="*/ 500608 w 2628900"/>
                    <a:gd name="connsiteY303" fmla="*/ 834369 h 1632834"/>
                    <a:gd name="connsiteX304" fmla="*/ 488480 w 2628900"/>
                    <a:gd name="connsiteY304" fmla="*/ 829345 h 1632834"/>
                    <a:gd name="connsiteX305" fmla="*/ 485316 w 2628900"/>
                    <a:gd name="connsiteY305" fmla="*/ 821708 h 1632834"/>
                    <a:gd name="connsiteX306" fmla="*/ 0 w 2628900"/>
                    <a:gd name="connsiteY306" fmla="*/ 892797 h 1632834"/>
                    <a:gd name="connsiteX307" fmla="*/ 0 w 2628900"/>
                    <a:gd name="connsiteY307" fmla="*/ 883816 h 1632834"/>
                    <a:gd name="connsiteX308" fmla="*/ 131535 w 2628900"/>
                    <a:gd name="connsiteY308" fmla="*/ 883816 h 1632834"/>
                    <a:gd name="connsiteX309" fmla="*/ 131535 w 2628900"/>
                    <a:gd name="connsiteY309" fmla="*/ 883831 h 1632834"/>
                    <a:gd name="connsiteX310" fmla="*/ 258505 w 2628900"/>
                    <a:gd name="connsiteY310" fmla="*/ 1010800 h 1632834"/>
                    <a:gd name="connsiteX311" fmla="*/ 258704 w 2628900"/>
                    <a:gd name="connsiteY311" fmla="*/ 1010800 h 1632834"/>
                    <a:gd name="connsiteX312" fmla="*/ 258704 w 2628900"/>
                    <a:gd name="connsiteY312" fmla="*/ 1155576 h 1632834"/>
                    <a:gd name="connsiteX313" fmla="*/ 266765 w 2628900"/>
                    <a:gd name="connsiteY313" fmla="*/ 1158915 h 1632834"/>
                    <a:gd name="connsiteX314" fmla="*/ 271787 w 2628900"/>
                    <a:gd name="connsiteY314" fmla="*/ 1171043 h 1632834"/>
                    <a:gd name="connsiteX315" fmla="*/ 254636 w 2628900"/>
                    <a:gd name="connsiteY315" fmla="*/ 1188195 h 1632834"/>
                    <a:gd name="connsiteX316" fmla="*/ 237483 w 2628900"/>
                    <a:gd name="connsiteY316" fmla="*/ 1171043 h 1632834"/>
                    <a:gd name="connsiteX317" fmla="*/ 242508 w 2628900"/>
                    <a:gd name="connsiteY317" fmla="*/ 1158915 h 1632834"/>
                    <a:gd name="connsiteX318" fmla="*/ 249724 w 2628900"/>
                    <a:gd name="connsiteY318" fmla="*/ 1155926 h 1632834"/>
                    <a:gd name="connsiteX319" fmla="*/ 249724 w 2628900"/>
                    <a:gd name="connsiteY319" fmla="*/ 1014720 h 1632834"/>
                    <a:gd name="connsiteX320" fmla="*/ 127801 w 2628900"/>
                    <a:gd name="connsiteY320" fmla="*/ 892797 h 1632834"/>
                    <a:gd name="connsiteX321" fmla="*/ 0 w 2628900"/>
                    <a:gd name="connsiteY321" fmla="*/ 954830 h 1632834"/>
                    <a:gd name="connsiteX322" fmla="*/ 0 w 2628900"/>
                    <a:gd name="connsiteY322" fmla="*/ 945849 h 1632834"/>
                    <a:gd name="connsiteX323" fmla="*/ 72465 w 2628900"/>
                    <a:gd name="connsiteY323" fmla="*/ 945849 h 1632834"/>
                    <a:gd name="connsiteX324" fmla="*/ 72465 w 2628900"/>
                    <a:gd name="connsiteY324" fmla="*/ 945862 h 1632834"/>
                    <a:gd name="connsiteX325" fmla="*/ 178294 w 2628900"/>
                    <a:gd name="connsiteY325" fmla="*/ 1051692 h 1632834"/>
                    <a:gd name="connsiteX326" fmla="*/ 177683 w 2628900"/>
                    <a:gd name="connsiteY326" fmla="*/ 1052303 h 1632834"/>
                    <a:gd name="connsiteX327" fmla="*/ 179184 w 2628900"/>
                    <a:gd name="connsiteY327" fmla="*/ 1052303 h 1632834"/>
                    <a:gd name="connsiteX328" fmla="*/ 179184 w 2628900"/>
                    <a:gd name="connsiteY328" fmla="*/ 1406274 h 1632834"/>
                    <a:gd name="connsiteX329" fmla="*/ 187244 w 2628900"/>
                    <a:gd name="connsiteY329" fmla="*/ 1409613 h 1632834"/>
                    <a:gd name="connsiteX330" fmla="*/ 192268 w 2628900"/>
                    <a:gd name="connsiteY330" fmla="*/ 1421740 h 1632834"/>
                    <a:gd name="connsiteX331" fmla="*/ 175115 w 2628900"/>
                    <a:gd name="connsiteY331" fmla="*/ 1438893 h 1632834"/>
                    <a:gd name="connsiteX332" fmla="*/ 157964 w 2628900"/>
                    <a:gd name="connsiteY332" fmla="*/ 1421740 h 1632834"/>
                    <a:gd name="connsiteX333" fmla="*/ 162987 w 2628900"/>
                    <a:gd name="connsiteY333" fmla="*/ 1409613 h 1632834"/>
                    <a:gd name="connsiteX334" fmla="*/ 170202 w 2628900"/>
                    <a:gd name="connsiteY334" fmla="*/ 1406624 h 1632834"/>
                    <a:gd name="connsiteX335" fmla="*/ 170202 w 2628900"/>
                    <a:gd name="connsiteY335" fmla="*/ 1056301 h 1632834"/>
                    <a:gd name="connsiteX336" fmla="*/ 68731 w 2628900"/>
                    <a:gd name="connsiteY336" fmla="*/ 954830 h 1632834"/>
                    <a:gd name="connsiteX337" fmla="*/ 0 w 2628900"/>
                    <a:gd name="connsiteY337" fmla="*/ 1015553 h 1632834"/>
                    <a:gd name="connsiteX338" fmla="*/ 0 w 2628900"/>
                    <a:gd name="connsiteY338" fmla="*/ 1006572 h 1632834"/>
                    <a:gd name="connsiteX339" fmla="*/ 18506 w 2628900"/>
                    <a:gd name="connsiteY339" fmla="*/ 1006572 h 1632834"/>
                    <a:gd name="connsiteX340" fmla="*/ 18506 w 2628900"/>
                    <a:gd name="connsiteY340" fmla="*/ 1006586 h 1632834"/>
                    <a:gd name="connsiteX341" fmla="*/ 103167 w 2628900"/>
                    <a:gd name="connsiteY341" fmla="*/ 1091246 h 1632834"/>
                    <a:gd name="connsiteX342" fmla="*/ 102134 w 2628900"/>
                    <a:gd name="connsiteY342" fmla="*/ 1092278 h 1632834"/>
                    <a:gd name="connsiteX343" fmla="*/ 103291 w 2628900"/>
                    <a:gd name="connsiteY343" fmla="*/ 1092278 h 1632834"/>
                    <a:gd name="connsiteX344" fmla="*/ 103291 w 2628900"/>
                    <a:gd name="connsiteY344" fmla="*/ 1600390 h 1632834"/>
                    <a:gd name="connsiteX345" fmla="*/ 110928 w 2628900"/>
                    <a:gd name="connsiteY345" fmla="*/ 1603554 h 1632834"/>
                    <a:gd name="connsiteX346" fmla="*/ 115952 w 2628900"/>
                    <a:gd name="connsiteY346" fmla="*/ 1615682 h 1632834"/>
                    <a:gd name="connsiteX347" fmla="*/ 98801 w 2628900"/>
                    <a:gd name="connsiteY347" fmla="*/ 1632834 h 1632834"/>
                    <a:gd name="connsiteX348" fmla="*/ 81649 w 2628900"/>
                    <a:gd name="connsiteY348" fmla="*/ 1615682 h 1632834"/>
                    <a:gd name="connsiteX349" fmla="*/ 86673 w 2628900"/>
                    <a:gd name="connsiteY349" fmla="*/ 1603554 h 1632834"/>
                    <a:gd name="connsiteX350" fmla="*/ 94311 w 2628900"/>
                    <a:gd name="connsiteY350" fmla="*/ 1600390 h 1632834"/>
                    <a:gd name="connsiteX351" fmla="*/ 94311 w 2628900"/>
                    <a:gd name="connsiteY351" fmla="*/ 1095092 h 1632834"/>
                    <a:gd name="connsiteX352" fmla="*/ 14772 w 2628900"/>
                    <a:gd name="connsiteY352" fmla="*/ 1015553 h 163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</a:cxnLst>
                  <a:rect l="l" t="t" r="r" b="b"/>
                  <a:pathLst>
                    <a:path w="2628900" h="1632834">
                      <a:moveTo>
                        <a:pt x="2536955" y="461791"/>
                      </a:moveTo>
                      <a:cubicBezTo>
                        <a:pt x="2536955" y="467331"/>
                        <a:pt x="2541446" y="471822"/>
                        <a:pt x="2546986" y="471822"/>
                      </a:cubicBezTo>
                      <a:cubicBezTo>
                        <a:pt x="2552526" y="471822"/>
                        <a:pt x="2557017" y="467331"/>
                        <a:pt x="2557017" y="461791"/>
                      </a:cubicBezTo>
                      <a:cubicBezTo>
                        <a:pt x="2557017" y="456251"/>
                        <a:pt x="2552526" y="451760"/>
                        <a:pt x="2546986" y="451760"/>
                      </a:cubicBezTo>
                      <a:cubicBezTo>
                        <a:pt x="2541446" y="451760"/>
                        <a:pt x="2536955" y="456251"/>
                        <a:pt x="2536955" y="461791"/>
                      </a:cubicBezTo>
                      <a:close/>
                      <a:moveTo>
                        <a:pt x="2536955" y="1171043"/>
                      </a:moveTo>
                      <a:cubicBezTo>
                        <a:pt x="2536955" y="1176583"/>
                        <a:pt x="2541446" y="1181074"/>
                        <a:pt x="2546986" y="1181074"/>
                      </a:cubicBezTo>
                      <a:cubicBezTo>
                        <a:pt x="2552526" y="1181074"/>
                        <a:pt x="2557017" y="1176583"/>
                        <a:pt x="2557017" y="1171043"/>
                      </a:cubicBezTo>
                      <a:cubicBezTo>
                        <a:pt x="2557017" y="1165503"/>
                        <a:pt x="2552526" y="1161012"/>
                        <a:pt x="2546986" y="1161012"/>
                      </a:cubicBezTo>
                      <a:cubicBezTo>
                        <a:pt x="2541446" y="1161012"/>
                        <a:pt x="2536955" y="1165503"/>
                        <a:pt x="2536955" y="1171043"/>
                      </a:cubicBezTo>
                      <a:close/>
                      <a:moveTo>
                        <a:pt x="2457435" y="211093"/>
                      </a:moveTo>
                      <a:cubicBezTo>
                        <a:pt x="2457435" y="216633"/>
                        <a:pt x="2461926" y="221124"/>
                        <a:pt x="2467466" y="221124"/>
                      </a:cubicBezTo>
                      <a:cubicBezTo>
                        <a:pt x="2473006" y="221124"/>
                        <a:pt x="2477497" y="216633"/>
                        <a:pt x="2477497" y="211093"/>
                      </a:cubicBezTo>
                      <a:cubicBezTo>
                        <a:pt x="2477497" y="205553"/>
                        <a:pt x="2473006" y="201062"/>
                        <a:pt x="2467466" y="201062"/>
                      </a:cubicBezTo>
                      <a:cubicBezTo>
                        <a:pt x="2461926" y="201062"/>
                        <a:pt x="2457435" y="205553"/>
                        <a:pt x="2457435" y="211093"/>
                      </a:cubicBezTo>
                      <a:close/>
                      <a:moveTo>
                        <a:pt x="2457435" y="1421740"/>
                      </a:moveTo>
                      <a:cubicBezTo>
                        <a:pt x="2457435" y="1427280"/>
                        <a:pt x="2461926" y="1431772"/>
                        <a:pt x="2467466" y="1431772"/>
                      </a:cubicBezTo>
                      <a:cubicBezTo>
                        <a:pt x="2473006" y="1431772"/>
                        <a:pt x="2477497" y="1427280"/>
                        <a:pt x="2477497" y="1421740"/>
                      </a:cubicBezTo>
                      <a:cubicBezTo>
                        <a:pt x="2477497" y="1416200"/>
                        <a:pt x="2473006" y="1411710"/>
                        <a:pt x="2467466" y="1411710"/>
                      </a:cubicBezTo>
                      <a:cubicBezTo>
                        <a:pt x="2461926" y="1411710"/>
                        <a:pt x="2457435" y="1416200"/>
                        <a:pt x="2457435" y="1421740"/>
                      </a:cubicBezTo>
                      <a:close/>
                      <a:moveTo>
                        <a:pt x="2381120" y="17152"/>
                      </a:moveTo>
                      <a:cubicBezTo>
                        <a:pt x="2381120" y="22692"/>
                        <a:pt x="2385611" y="27183"/>
                        <a:pt x="2391151" y="27183"/>
                      </a:cubicBezTo>
                      <a:cubicBezTo>
                        <a:pt x="2396691" y="27183"/>
                        <a:pt x="2401182" y="22692"/>
                        <a:pt x="2401182" y="17152"/>
                      </a:cubicBezTo>
                      <a:cubicBezTo>
                        <a:pt x="2401182" y="11612"/>
                        <a:pt x="2396691" y="7121"/>
                        <a:pt x="2391151" y="7121"/>
                      </a:cubicBezTo>
                      <a:cubicBezTo>
                        <a:pt x="2385611" y="7121"/>
                        <a:pt x="2381120" y="11612"/>
                        <a:pt x="2381120" y="17152"/>
                      </a:cubicBezTo>
                      <a:close/>
                      <a:moveTo>
                        <a:pt x="2381120" y="1615682"/>
                      </a:moveTo>
                      <a:cubicBezTo>
                        <a:pt x="2381120" y="1621222"/>
                        <a:pt x="2385611" y="1625713"/>
                        <a:pt x="2391151" y="1625713"/>
                      </a:cubicBezTo>
                      <a:cubicBezTo>
                        <a:pt x="2396691" y="1625713"/>
                        <a:pt x="2401182" y="1621222"/>
                        <a:pt x="2401182" y="1615682"/>
                      </a:cubicBezTo>
                      <a:cubicBezTo>
                        <a:pt x="2401182" y="1610141"/>
                        <a:pt x="2396691" y="1605651"/>
                        <a:pt x="2391151" y="1605651"/>
                      </a:cubicBezTo>
                      <a:cubicBezTo>
                        <a:pt x="2385611" y="1605651"/>
                        <a:pt x="2381120" y="1610141"/>
                        <a:pt x="2381120" y="1615682"/>
                      </a:cubicBezTo>
                      <a:close/>
                      <a:moveTo>
                        <a:pt x="1770026" y="744527"/>
                      </a:moveTo>
                      <a:cubicBezTo>
                        <a:pt x="1770026" y="750067"/>
                        <a:pt x="1774517" y="754558"/>
                        <a:pt x="1780057" y="754558"/>
                      </a:cubicBezTo>
                      <a:cubicBezTo>
                        <a:pt x="1785597" y="754558"/>
                        <a:pt x="1790088" y="750067"/>
                        <a:pt x="1790088" y="744527"/>
                      </a:cubicBezTo>
                      <a:cubicBezTo>
                        <a:pt x="1790088" y="738987"/>
                        <a:pt x="1785597" y="734496"/>
                        <a:pt x="1780057" y="734496"/>
                      </a:cubicBezTo>
                      <a:cubicBezTo>
                        <a:pt x="1774517" y="734496"/>
                        <a:pt x="1770026" y="738987"/>
                        <a:pt x="1770026" y="744527"/>
                      </a:cubicBezTo>
                      <a:close/>
                      <a:moveTo>
                        <a:pt x="1770026" y="888307"/>
                      </a:moveTo>
                      <a:cubicBezTo>
                        <a:pt x="1770026" y="893847"/>
                        <a:pt x="1774517" y="898338"/>
                        <a:pt x="1780057" y="898338"/>
                      </a:cubicBezTo>
                      <a:cubicBezTo>
                        <a:pt x="1785597" y="898338"/>
                        <a:pt x="1790088" y="893847"/>
                        <a:pt x="1790088" y="888307"/>
                      </a:cubicBezTo>
                      <a:cubicBezTo>
                        <a:pt x="1790088" y="882767"/>
                        <a:pt x="1785597" y="878276"/>
                        <a:pt x="1780057" y="878276"/>
                      </a:cubicBezTo>
                      <a:cubicBezTo>
                        <a:pt x="1774517" y="878276"/>
                        <a:pt x="1770026" y="882767"/>
                        <a:pt x="1770026" y="888307"/>
                      </a:cubicBezTo>
                      <a:close/>
                      <a:moveTo>
                        <a:pt x="1762905" y="744527"/>
                      </a:moveTo>
                      <a:cubicBezTo>
                        <a:pt x="1762905" y="735054"/>
                        <a:pt x="1770584" y="727375"/>
                        <a:pt x="1780057" y="727375"/>
                      </a:cubicBezTo>
                      <a:cubicBezTo>
                        <a:pt x="1784793" y="727375"/>
                        <a:pt x="1789081" y="729295"/>
                        <a:pt x="1792185" y="732399"/>
                      </a:cubicBezTo>
                      <a:lnTo>
                        <a:pt x="1795349" y="740037"/>
                      </a:lnTo>
                      <a:lnTo>
                        <a:pt x="2420152" y="740037"/>
                      </a:lnTo>
                      <a:lnTo>
                        <a:pt x="2542073" y="618115"/>
                      </a:lnTo>
                      <a:lnTo>
                        <a:pt x="2542073" y="476908"/>
                      </a:lnTo>
                      <a:lnTo>
                        <a:pt x="2534858" y="473919"/>
                      </a:lnTo>
                      <a:cubicBezTo>
                        <a:pt x="2531754" y="470815"/>
                        <a:pt x="2529834" y="466527"/>
                        <a:pt x="2529834" y="461791"/>
                      </a:cubicBezTo>
                      <a:cubicBezTo>
                        <a:pt x="2529834" y="452318"/>
                        <a:pt x="2537513" y="444639"/>
                        <a:pt x="2546986" y="444639"/>
                      </a:cubicBezTo>
                      <a:cubicBezTo>
                        <a:pt x="2556459" y="444639"/>
                        <a:pt x="2564138" y="452318"/>
                        <a:pt x="2564138" y="461791"/>
                      </a:cubicBezTo>
                      <a:cubicBezTo>
                        <a:pt x="2564138" y="466527"/>
                        <a:pt x="2562218" y="470815"/>
                        <a:pt x="2559115" y="473919"/>
                      </a:cubicBezTo>
                      <a:lnTo>
                        <a:pt x="2551054" y="477258"/>
                      </a:lnTo>
                      <a:lnTo>
                        <a:pt x="2551054" y="622034"/>
                      </a:lnTo>
                      <a:lnTo>
                        <a:pt x="2550856" y="622034"/>
                      </a:lnTo>
                      <a:lnTo>
                        <a:pt x="2423885" y="749005"/>
                      </a:lnTo>
                      <a:lnTo>
                        <a:pt x="2423885" y="749018"/>
                      </a:lnTo>
                      <a:lnTo>
                        <a:pt x="2423872" y="749018"/>
                      </a:lnTo>
                      <a:lnTo>
                        <a:pt x="2423871" y="749018"/>
                      </a:lnTo>
                      <a:lnTo>
                        <a:pt x="1795349" y="749018"/>
                      </a:lnTo>
                      <a:lnTo>
                        <a:pt x="1792185" y="756655"/>
                      </a:lnTo>
                      <a:cubicBezTo>
                        <a:pt x="1789081" y="759759"/>
                        <a:pt x="1784793" y="761679"/>
                        <a:pt x="1780057" y="761679"/>
                      </a:cubicBezTo>
                      <a:cubicBezTo>
                        <a:pt x="1770584" y="761679"/>
                        <a:pt x="1762905" y="754000"/>
                        <a:pt x="1762905" y="744527"/>
                      </a:cubicBezTo>
                      <a:close/>
                      <a:moveTo>
                        <a:pt x="1762905" y="888307"/>
                      </a:moveTo>
                      <a:cubicBezTo>
                        <a:pt x="1762905" y="878834"/>
                        <a:pt x="1770584" y="871155"/>
                        <a:pt x="1780057" y="871155"/>
                      </a:cubicBezTo>
                      <a:cubicBezTo>
                        <a:pt x="1784793" y="871155"/>
                        <a:pt x="1789081" y="873075"/>
                        <a:pt x="1792185" y="876179"/>
                      </a:cubicBezTo>
                      <a:lnTo>
                        <a:pt x="1795349" y="883816"/>
                      </a:lnTo>
                      <a:lnTo>
                        <a:pt x="2423885" y="883816"/>
                      </a:lnTo>
                      <a:lnTo>
                        <a:pt x="2423885" y="883830"/>
                      </a:lnTo>
                      <a:lnTo>
                        <a:pt x="2550855" y="1010800"/>
                      </a:lnTo>
                      <a:lnTo>
                        <a:pt x="2551054" y="1010800"/>
                      </a:lnTo>
                      <a:lnTo>
                        <a:pt x="2551054" y="1155576"/>
                      </a:lnTo>
                      <a:lnTo>
                        <a:pt x="2559115" y="1158915"/>
                      </a:lnTo>
                      <a:cubicBezTo>
                        <a:pt x="2562218" y="1162019"/>
                        <a:pt x="2564138" y="1166307"/>
                        <a:pt x="2564138" y="1171043"/>
                      </a:cubicBezTo>
                      <a:cubicBezTo>
                        <a:pt x="2564138" y="1180516"/>
                        <a:pt x="2556459" y="1188195"/>
                        <a:pt x="2546986" y="1188195"/>
                      </a:cubicBezTo>
                      <a:cubicBezTo>
                        <a:pt x="2537513" y="1188195"/>
                        <a:pt x="2529834" y="1180516"/>
                        <a:pt x="2529834" y="1171043"/>
                      </a:cubicBezTo>
                      <a:cubicBezTo>
                        <a:pt x="2529834" y="1166307"/>
                        <a:pt x="2531754" y="1162019"/>
                        <a:pt x="2534858" y="1158915"/>
                      </a:cubicBezTo>
                      <a:lnTo>
                        <a:pt x="2542073" y="1155926"/>
                      </a:lnTo>
                      <a:lnTo>
                        <a:pt x="2542073" y="1014720"/>
                      </a:lnTo>
                      <a:lnTo>
                        <a:pt x="2420150" y="892797"/>
                      </a:lnTo>
                      <a:lnTo>
                        <a:pt x="1795349" y="892797"/>
                      </a:lnTo>
                      <a:lnTo>
                        <a:pt x="1792185" y="900435"/>
                      </a:lnTo>
                      <a:cubicBezTo>
                        <a:pt x="1789081" y="903539"/>
                        <a:pt x="1784793" y="905459"/>
                        <a:pt x="1780057" y="905459"/>
                      </a:cubicBezTo>
                      <a:cubicBezTo>
                        <a:pt x="1770584" y="905459"/>
                        <a:pt x="1762905" y="897780"/>
                        <a:pt x="1762905" y="888307"/>
                      </a:cubicBezTo>
                      <a:close/>
                      <a:moveTo>
                        <a:pt x="1710957" y="682494"/>
                      </a:moveTo>
                      <a:cubicBezTo>
                        <a:pt x="1710957" y="688034"/>
                        <a:pt x="1715448" y="692525"/>
                        <a:pt x="1720988" y="692525"/>
                      </a:cubicBezTo>
                      <a:cubicBezTo>
                        <a:pt x="1726528" y="692525"/>
                        <a:pt x="1731019" y="688034"/>
                        <a:pt x="1731019" y="682494"/>
                      </a:cubicBezTo>
                      <a:cubicBezTo>
                        <a:pt x="1731019" y="676954"/>
                        <a:pt x="1726528" y="672463"/>
                        <a:pt x="1720988" y="672463"/>
                      </a:cubicBezTo>
                      <a:cubicBezTo>
                        <a:pt x="1715448" y="672463"/>
                        <a:pt x="1710957" y="676954"/>
                        <a:pt x="1710957" y="682494"/>
                      </a:cubicBezTo>
                      <a:close/>
                      <a:moveTo>
                        <a:pt x="1710957" y="950339"/>
                      </a:moveTo>
                      <a:cubicBezTo>
                        <a:pt x="1710957" y="955879"/>
                        <a:pt x="1715448" y="960370"/>
                        <a:pt x="1720988" y="960370"/>
                      </a:cubicBezTo>
                      <a:cubicBezTo>
                        <a:pt x="1726528" y="960370"/>
                        <a:pt x="1731019" y="955879"/>
                        <a:pt x="1731019" y="950339"/>
                      </a:cubicBezTo>
                      <a:cubicBezTo>
                        <a:pt x="1731019" y="944799"/>
                        <a:pt x="1726528" y="940308"/>
                        <a:pt x="1720988" y="940308"/>
                      </a:cubicBezTo>
                      <a:cubicBezTo>
                        <a:pt x="1715448" y="940308"/>
                        <a:pt x="1710957" y="944799"/>
                        <a:pt x="1710957" y="950339"/>
                      </a:cubicBezTo>
                      <a:close/>
                      <a:moveTo>
                        <a:pt x="1707069" y="817217"/>
                      </a:moveTo>
                      <a:cubicBezTo>
                        <a:pt x="1707069" y="822757"/>
                        <a:pt x="1711560" y="827248"/>
                        <a:pt x="1717100" y="827248"/>
                      </a:cubicBezTo>
                      <a:cubicBezTo>
                        <a:pt x="1722640" y="827248"/>
                        <a:pt x="1727131" y="822757"/>
                        <a:pt x="1727131" y="817217"/>
                      </a:cubicBezTo>
                      <a:cubicBezTo>
                        <a:pt x="1727131" y="811677"/>
                        <a:pt x="1722640" y="807186"/>
                        <a:pt x="1717100" y="807186"/>
                      </a:cubicBezTo>
                      <a:cubicBezTo>
                        <a:pt x="1711560" y="807186"/>
                        <a:pt x="1707069" y="811677"/>
                        <a:pt x="1707069" y="817217"/>
                      </a:cubicBezTo>
                      <a:close/>
                      <a:moveTo>
                        <a:pt x="1703836" y="682494"/>
                      </a:moveTo>
                      <a:cubicBezTo>
                        <a:pt x="1703836" y="673021"/>
                        <a:pt x="1711515" y="665342"/>
                        <a:pt x="1720988" y="665342"/>
                      </a:cubicBezTo>
                      <a:cubicBezTo>
                        <a:pt x="1725724" y="665342"/>
                        <a:pt x="1730012" y="667262"/>
                        <a:pt x="1733116" y="670366"/>
                      </a:cubicBezTo>
                      <a:lnTo>
                        <a:pt x="1736280" y="678004"/>
                      </a:lnTo>
                      <a:lnTo>
                        <a:pt x="2361082" y="678004"/>
                      </a:lnTo>
                      <a:lnTo>
                        <a:pt x="2462553" y="576533"/>
                      </a:lnTo>
                      <a:lnTo>
                        <a:pt x="2462553" y="226210"/>
                      </a:lnTo>
                      <a:lnTo>
                        <a:pt x="2455338" y="223221"/>
                      </a:lnTo>
                      <a:cubicBezTo>
                        <a:pt x="2452234" y="220117"/>
                        <a:pt x="2450314" y="215829"/>
                        <a:pt x="2450314" y="211093"/>
                      </a:cubicBezTo>
                      <a:cubicBezTo>
                        <a:pt x="2450314" y="201620"/>
                        <a:pt x="2457993" y="193941"/>
                        <a:pt x="2467466" y="193941"/>
                      </a:cubicBezTo>
                      <a:cubicBezTo>
                        <a:pt x="2476939" y="193941"/>
                        <a:pt x="2484618" y="201620"/>
                        <a:pt x="2484618" y="211093"/>
                      </a:cubicBezTo>
                      <a:cubicBezTo>
                        <a:pt x="2484618" y="215829"/>
                        <a:pt x="2482698" y="220117"/>
                        <a:pt x="2479594" y="223221"/>
                      </a:cubicBezTo>
                      <a:lnTo>
                        <a:pt x="2471534" y="226560"/>
                      </a:lnTo>
                      <a:lnTo>
                        <a:pt x="2471534" y="580531"/>
                      </a:lnTo>
                      <a:lnTo>
                        <a:pt x="2470034" y="580531"/>
                      </a:lnTo>
                      <a:lnTo>
                        <a:pt x="2470645" y="581142"/>
                      </a:lnTo>
                      <a:lnTo>
                        <a:pt x="2364815" y="686972"/>
                      </a:lnTo>
                      <a:lnTo>
                        <a:pt x="2364815" y="686985"/>
                      </a:lnTo>
                      <a:lnTo>
                        <a:pt x="1736280" y="686985"/>
                      </a:lnTo>
                      <a:lnTo>
                        <a:pt x="1733116" y="694622"/>
                      </a:lnTo>
                      <a:cubicBezTo>
                        <a:pt x="1730012" y="697726"/>
                        <a:pt x="1725724" y="699646"/>
                        <a:pt x="1720988" y="699646"/>
                      </a:cubicBezTo>
                      <a:cubicBezTo>
                        <a:pt x="1711515" y="699646"/>
                        <a:pt x="1703836" y="691967"/>
                        <a:pt x="1703836" y="682494"/>
                      </a:cubicBezTo>
                      <a:close/>
                      <a:moveTo>
                        <a:pt x="1703836" y="950339"/>
                      </a:moveTo>
                      <a:cubicBezTo>
                        <a:pt x="1703836" y="940866"/>
                        <a:pt x="1711515" y="933187"/>
                        <a:pt x="1720988" y="933187"/>
                      </a:cubicBezTo>
                      <a:cubicBezTo>
                        <a:pt x="1725724" y="933187"/>
                        <a:pt x="1730012" y="935107"/>
                        <a:pt x="1733116" y="938211"/>
                      </a:cubicBezTo>
                      <a:lnTo>
                        <a:pt x="1736280" y="945849"/>
                      </a:lnTo>
                      <a:lnTo>
                        <a:pt x="2364815" y="945849"/>
                      </a:lnTo>
                      <a:lnTo>
                        <a:pt x="2364815" y="945862"/>
                      </a:lnTo>
                      <a:lnTo>
                        <a:pt x="2470645" y="1051692"/>
                      </a:lnTo>
                      <a:lnTo>
                        <a:pt x="2470034" y="1052303"/>
                      </a:lnTo>
                      <a:lnTo>
                        <a:pt x="2471534" y="1052303"/>
                      </a:lnTo>
                      <a:lnTo>
                        <a:pt x="2471534" y="1406274"/>
                      </a:lnTo>
                      <a:lnTo>
                        <a:pt x="2479594" y="1409613"/>
                      </a:lnTo>
                      <a:cubicBezTo>
                        <a:pt x="2482698" y="1412717"/>
                        <a:pt x="2484618" y="1417003"/>
                        <a:pt x="2484618" y="1421740"/>
                      </a:cubicBezTo>
                      <a:cubicBezTo>
                        <a:pt x="2484618" y="1431213"/>
                        <a:pt x="2476939" y="1438893"/>
                        <a:pt x="2467466" y="1438893"/>
                      </a:cubicBezTo>
                      <a:cubicBezTo>
                        <a:pt x="2457993" y="1438893"/>
                        <a:pt x="2450314" y="1431213"/>
                        <a:pt x="2450314" y="1421740"/>
                      </a:cubicBezTo>
                      <a:cubicBezTo>
                        <a:pt x="2450314" y="1417003"/>
                        <a:pt x="2452234" y="1412717"/>
                        <a:pt x="2455338" y="1409613"/>
                      </a:cubicBezTo>
                      <a:lnTo>
                        <a:pt x="2462553" y="1406624"/>
                      </a:lnTo>
                      <a:lnTo>
                        <a:pt x="2462553" y="1056301"/>
                      </a:lnTo>
                      <a:lnTo>
                        <a:pt x="2361082" y="954830"/>
                      </a:lnTo>
                      <a:lnTo>
                        <a:pt x="1736280" y="954830"/>
                      </a:lnTo>
                      <a:lnTo>
                        <a:pt x="1733116" y="962467"/>
                      </a:lnTo>
                      <a:cubicBezTo>
                        <a:pt x="1730012" y="965571"/>
                        <a:pt x="1725724" y="967491"/>
                        <a:pt x="1720988" y="967491"/>
                      </a:cubicBezTo>
                      <a:cubicBezTo>
                        <a:pt x="1711515" y="967491"/>
                        <a:pt x="1703836" y="959812"/>
                        <a:pt x="1703836" y="950339"/>
                      </a:cubicBezTo>
                      <a:close/>
                      <a:moveTo>
                        <a:pt x="1699948" y="817217"/>
                      </a:moveTo>
                      <a:cubicBezTo>
                        <a:pt x="1699948" y="807744"/>
                        <a:pt x="1707627" y="800065"/>
                        <a:pt x="1717100" y="800065"/>
                      </a:cubicBezTo>
                      <a:cubicBezTo>
                        <a:pt x="1721837" y="800065"/>
                        <a:pt x="1726125" y="801985"/>
                        <a:pt x="1729229" y="805089"/>
                      </a:cubicBezTo>
                      <a:lnTo>
                        <a:pt x="1732392" y="812727"/>
                      </a:lnTo>
                      <a:lnTo>
                        <a:pt x="2628900" y="812727"/>
                      </a:lnTo>
                      <a:lnTo>
                        <a:pt x="2628900" y="821708"/>
                      </a:lnTo>
                      <a:lnTo>
                        <a:pt x="1732392" y="821708"/>
                      </a:lnTo>
                      <a:lnTo>
                        <a:pt x="1729229" y="829345"/>
                      </a:lnTo>
                      <a:cubicBezTo>
                        <a:pt x="1726125" y="832449"/>
                        <a:pt x="1721837" y="834369"/>
                        <a:pt x="1717100" y="834369"/>
                      </a:cubicBezTo>
                      <a:cubicBezTo>
                        <a:pt x="1707627" y="834369"/>
                        <a:pt x="1699948" y="826690"/>
                        <a:pt x="1699948" y="817217"/>
                      </a:cubicBezTo>
                      <a:close/>
                      <a:moveTo>
                        <a:pt x="1656997" y="621771"/>
                      </a:moveTo>
                      <a:cubicBezTo>
                        <a:pt x="1656997" y="627311"/>
                        <a:pt x="1661488" y="631802"/>
                        <a:pt x="1667028" y="631802"/>
                      </a:cubicBezTo>
                      <a:cubicBezTo>
                        <a:pt x="1672568" y="631802"/>
                        <a:pt x="1677059" y="627311"/>
                        <a:pt x="1677059" y="621771"/>
                      </a:cubicBezTo>
                      <a:cubicBezTo>
                        <a:pt x="1677059" y="616231"/>
                        <a:pt x="1672568" y="611740"/>
                        <a:pt x="1667028" y="611740"/>
                      </a:cubicBezTo>
                      <a:cubicBezTo>
                        <a:pt x="1661488" y="611740"/>
                        <a:pt x="1656997" y="616231"/>
                        <a:pt x="1656997" y="621771"/>
                      </a:cubicBezTo>
                      <a:close/>
                      <a:moveTo>
                        <a:pt x="1656997" y="1011063"/>
                      </a:moveTo>
                      <a:cubicBezTo>
                        <a:pt x="1656997" y="1016603"/>
                        <a:pt x="1661488" y="1021094"/>
                        <a:pt x="1667028" y="1021094"/>
                      </a:cubicBezTo>
                      <a:cubicBezTo>
                        <a:pt x="1672568" y="1021094"/>
                        <a:pt x="1677059" y="1016603"/>
                        <a:pt x="1677059" y="1011063"/>
                      </a:cubicBezTo>
                      <a:cubicBezTo>
                        <a:pt x="1677059" y="1005523"/>
                        <a:pt x="1672568" y="1001032"/>
                        <a:pt x="1667028" y="1001032"/>
                      </a:cubicBezTo>
                      <a:cubicBezTo>
                        <a:pt x="1661488" y="1001032"/>
                        <a:pt x="1656997" y="1005523"/>
                        <a:pt x="1656997" y="1011063"/>
                      </a:cubicBezTo>
                      <a:close/>
                      <a:moveTo>
                        <a:pt x="1649876" y="621771"/>
                      </a:moveTo>
                      <a:cubicBezTo>
                        <a:pt x="1649876" y="612298"/>
                        <a:pt x="1657555" y="604619"/>
                        <a:pt x="1667028" y="604619"/>
                      </a:cubicBezTo>
                      <a:cubicBezTo>
                        <a:pt x="1671764" y="604619"/>
                        <a:pt x="1676052" y="606539"/>
                        <a:pt x="1679156" y="609643"/>
                      </a:cubicBezTo>
                      <a:lnTo>
                        <a:pt x="1682320" y="617280"/>
                      </a:lnTo>
                      <a:lnTo>
                        <a:pt x="2307124" y="617280"/>
                      </a:lnTo>
                      <a:lnTo>
                        <a:pt x="2386661" y="537742"/>
                      </a:lnTo>
                      <a:lnTo>
                        <a:pt x="2386661" y="32444"/>
                      </a:lnTo>
                      <a:lnTo>
                        <a:pt x="2379023" y="29280"/>
                      </a:lnTo>
                      <a:cubicBezTo>
                        <a:pt x="2375919" y="26176"/>
                        <a:pt x="2373999" y="21888"/>
                        <a:pt x="2373999" y="17152"/>
                      </a:cubicBezTo>
                      <a:cubicBezTo>
                        <a:pt x="2373999" y="7679"/>
                        <a:pt x="2381678" y="0"/>
                        <a:pt x="2391151" y="0"/>
                      </a:cubicBezTo>
                      <a:cubicBezTo>
                        <a:pt x="2400624" y="0"/>
                        <a:pt x="2408303" y="7679"/>
                        <a:pt x="2408303" y="17152"/>
                      </a:cubicBezTo>
                      <a:cubicBezTo>
                        <a:pt x="2408303" y="21888"/>
                        <a:pt x="2406383" y="26176"/>
                        <a:pt x="2403280" y="29280"/>
                      </a:cubicBezTo>
                      <a:lnTo>
                        <a:pt x="2395642" y="32444"/>
                      </a:lnTo>
                      <a:lnTo>
                        <a:pt x="2395642" y="540555"/>
                      </a:lnTo>
                      <a:lnTo>
                        <a:pt x="2394484" y="540555"/>
                      </a:lnTo>
                      <a:lnTo>
                        <a:pt x="2395517" y="541588"/>
                      </a:lnTo>
                      <a:lnTo>
                        <a:pt x="2310856" y="626248"/>
                      </a:lnTo>
                      <a:lnTo>
                        <a:pt x="2310856" y="626261"/>
                      </a:lnTo>
                      <a:lnTo>
                        <a:pt x="2310844" y="626261"/>
                      </a:lnTo>
                      <a:lnTo>
                        <a:pt x="2310843" y="626262"/>
                      </a:lnTo>
                      <a:lnTo>
                        <a:pt x="2310842" y="626261"/>
                      </a:lnTo>
                      <a:lnTo>
                        <a:pt x="1682320" y="626261"/>
                      </a:lnTo>
                      <a:lnTo>
                        <a:pt x="1679156" y="633899"/>
                      </a:lnTo>
                      <a:cubicBezTo>
                        <a:pt x="1676052" y="637003"/>
                        <a:pt x="1671764" y="638923"/>
                        <a:pt x="1667028" y="638923"/>
                      </a:cubicBezTo>
                      <a:cubicBezTo>
                        <a:pt x="1657555" y="638923"/>
                        <a:pt x="1649876" y="631244"/>
                        <a:pt x="1649876" y="621771"/>
                      </a:cubicBezTo>
                      <a:close/>
                      <a:moveTo>
                        <a:pt x="1649876" y="1011063"/>
                      </a:moveTo>
                      <a:cubicBezTo>
                        <a:pt x="1649876" y="1001590"/>
                        <a:pt x="1657555" y="993911"/>
                        <a:pt x="1667028" y="993911"/>
                      </a:cubicBezTo>
                      <a:cubicBezTo>
                        <a:pt x="1671764" y="993911"/>
                        <a:pt x="1676052" y="995831"/>
                        <a:pt x="1679156" y="998935"/>
                      </a:cubicBezTo>
                      <a:lnTo>
                        <a:pt x="1682320" y="1006572"/>
                      </a:lnTo>
                      <a:lnTo>
                        <a:pt x="2310856" y="1006572"/>
                      </a:lnTo>
                      <a:lnTo>
                        <a:pt x="2310856" y="1006586"/>
                      </a:lnTo>
                      <a:lnTo>
                        <a:pt x="2395517" y="1091246"/>
                      </a:lnTo>
                      <a:lnTo>
                        <a:pt x="2394485" y="1092278"/>
                      </a:lnTo>
                      <a:lnTo>
                        <a:pt x="2395642" y="1092278"/>
                      </a:lnTo>
                      <a:lnTo>
                        <a:pt x="2395642" y="1600390"/>
                      </a:lnTo>
                      <a:lnTo>
                        <a:pt x="2403280" y="1603554"/>
                      </a:lnTo>
                      <a:cubicBezTo>
                        <a:pt x="2406383" y="1606657"/>
                        <a:pt x="2408303" y="1610944"/>
                        <a:pt x="2408303" y="1615682"/>
                      </a:cubicBezTo>
                      <a:cubicBezTo>
                        <a:pt x="2408303" y="1625155"/>
                        <a:pt x="2400624" y="1632834"/>
                        <a:pt x="2391151" y="1632834"/>
                      </a:cubicBezTo>
                      <a:cubicBezTo>
                        <a:pt x="2381678" y="1632834"/>
                        <a:pt x="2373999" y="1625155"/>
                        <a:pt x="2373999" y="1615682"/>
                      </a:cubicBezTo>
                      <a:cubicBezTo>
                        <a:pt x="2373999" y="1610944"/>
                        <a:pt x="2375919" y="1606657"/>
                        <a:pt x="2379023" y="1603554"/>
                      </a:cubicBezTo>
                      <a:lnTo>
                        <a:pt x="2386661" y="1600390"/>
                      </a:lnTo>
                      <a:lnTo>
                        <a:pt x="2386661" y="1095092"/>
                      </a:lnTo>
                      <a:lnTo>
                        <a:pt x="2307123" y="1015553"/>
                      </a:lnTo>
                      <a:lnTo>
                        <a:pt x="1682320" y="1015553"/>
                      </a:lnTo>
                      <a:lnTo>
                        <a:pt x="1679156" y="1023191"/>
                      </a:lnTo>
                      <a:cubicBezTo>
                        <a:pt x="1676052" y="1026295"/>
                        <a:pt x="1671764" y="1028215"/>
                        <a:pt x="1667028" y="1028215"/>
                      </a:cubicBezTo>
                      <a:cubicBezTo>
                        <a:pt x="1657555" y="1028215"/>
                        <a:pt x="1649876" y="1020536"/>
                        <a:pt x="1649876" y="1011063"/>
                      </a:cubicBezTo>
                      <a:close/>
                      <a:moveTo>
                        <a:pt x="490577" y="817217"/>
                      </a:moveTo>
                      <a:cubicBezTo>
                        <a:pt x="490577" y="822757"/>
                        <a:pt x="495068" y="827248"/>
                        <a:pt x="500608" y="827248"/>
                      </a:cubicBezTo>
                      <a:cubicBezTo>
                        <a:pt x="506148" y="827248"/>
                        <a:pt x="510639" y="822757"/>
                        <a:pt x="510639" y="817217"/>
                      </a:cubicBezTo>
                      <a:cubicBezTo>
                        <a:pt x="510639" y="811677"/>
                        <a:pt x="506148" y="807186"/>
                        <a:pt x="500608" y="807186"/>
                      </a:cubicBezTo>
                      <a:cubicBezTo>
                        <a:pt x="495068" y="807186"/>
                        <a:pt x="490577" y="811677"/>
                        <a:pt x="490577" y="817217"/>
                      </a:cubicBezTo>
                      <a:close/>
                      <a:moveTo>
                        <a:pt x="244605" y="461791"/>
                      </a:moveTo>
                      <a:cubicBezTo>
                        <a:pt x="244605" y="467331"/>
                        <a:pt x="249096" y="471822"/>
                        <a:pt x="254636" y="471822"/>
                      </a:cubicBezTo>
                      <a:cubicBezTo>
                        <a:pt x="260176" y="471822"/>
                        <a:pt x="264667" y="467331"/>
                        <a:pt x="264667" y="461791"/>
                      </a:cubicBezTo>
                      <a:cubicBezTo>
                        <a:pt x="264667" y="456251"/>
                        <a:pt x="260176" y="451760"/>
                        <a:pt x="254636" y="451760"/>
                      </a:cubicBezTo>
                      <a:cubicBezTo>
                        <a:pt x="249096" y="451760"/>
                        <a:pt x="244605" y="456251"/>
                        <a:pt x="244605" y="461791"/>
                      </a:cubicBezTo>
                      <a:close/>
                      <a:moveTo>
                        <a:pt x="244605" y="1171043"/>
                      </a:moveTo>
                      <a:cubicBezTo>
                        <a:pt x="244605" y="1176583"/>
                        <a:pt x="249096" y="1181074"/>
                        <a:pt x="254636" y="1181074"/>
                      </a:cubicBezTo>
                      <a:cubicBezTo>
                        <a:pt x="260176" y="1181074"/>
                        <a:pt x="264667" y="1176583"/>
                        <a:pt x="264667" y="1171043"/>
                      </a:cubicBezTo>
                      <a:cubicBezTo>
                        <a:pt x="264667" y="1165503"/>
                        <a:pt x="260176" y="1161012"/>
                        <a:pt x="254636" y="1161012"/>
                      </a:cubicBezTo>
                      <a:cubicBezTo>
                        <a:pt x="249096" y="1161012"/>
                        <a:pt x="244605" y="1165503"/>
                        <a:pt x="244605" y="1171043"/>
                      </a:cubicBezTo>
                      <a:close/>
                      <a:moveTo>
                        <a:pt x="165084" y="211093"/>
                      </a:moveTo>
                      <a:cubicBezTo>
                        <a:pt x="165084" y="216633"/>
                        <a:pt x="169575" y="221124"/>
                        <a:pt x="175115" y="221124"/>
                      </a:cubicBezTo>
                      <a:cubicBezTo>
                        <a:pt x="180655" y="221124"/>
                        <a:pt x="185147" y="216633"/>
                        <a:pt x="185147" y="211093"/>
                      </a:cubicBezTo>
                      <a:cubicBezTo>
                        <a:pt x="185147" y="205553"/>
                        <a:pt x="180655" y="201062"/>
                        <a:pt x="175115" y="201062"/>
                      </a:cubicBezTo>
                      <a:cubicBezTo>
                        <a:pt x="169575" y="201062"/>
                        <a:pt x="165084" y="205553"/>
                        <a:pt x="165084" y="211093"/>
                      </a:cubicBezTo>
                      <a:close/>
                      <a:moveTo>
                        <a:pt x="165084" y="1421740"/>
                      </a:moveTo>
                      <a:cubicBezTo>
                        <a:pt x="165084" y="1427280"/>
                        <a:pt x="169575" y="1431772"/>
                        <a:pt x="175115" y="1431772"/>
                      </a:cubicBezTo>
                      <a:cubicBezTo>
                        <a:pt x="180655" y="1431772"/>
                        <a:pt x="185147" y="1427280"/>
                        <a:pt x="185147" y="1421740"/>
                      </a:cubicBezTo>
                      <a:cubicBezTo>
                        <a:pt x="185147" y="1416200"/>
                        <a:pt x="180655" y="1411710"/>
                        <a:pt x="175115" y="1411710"/>
                      </a:cubicBezTo>
                      <a:cubicBezTo>
                        <a:pt x="169575" y="1411710"/>
                        <a:pt x="165084" y="1416200"/>
                        <a:pt x="165084" y="1421740"/>
                      </a:cubicBezTo>
                      <a:close/>
                      <a:moveTo>
                        <a:pt x="88770" y="17152"/>
                      </a:moveTo>
                      <a:cubicBezTo>
                        <a:pt x="88770" y="22692"/>
                        <a:pt x="93260" y="27183"/>
                        <a:pt x="98801" y="27183"/>
                      </a:cubicBezTo>
                      <a:cubicBezTo>
                        <a:pt x="104341" y="27183"/>
                        <a:pt x="108831" y="22692"/>
                        <a:pt x="108831" y="17152"/>
                      </a:cubicBezTo>
                      <a:cubicBezTo>
                        <a:pt x="108831" y="11612"/>
                        <a:pt x="104341" y="7121"/>
                        <a:pt x="98801" y="7121"/>
                      </a:cubicBezTo>
                      <a:cubicBezTo>
                        <a:pt x="93260" y="7121"/>
                        <a:pt x="88770" y="11612"/>
                        <a:pt x="88770" y="17152"/>
                      </a:cubicBezTo>
                      <a:close/>
                      <a:moveTo>
                        <a:pt x="88770" y="1615682"/>
                      </a:moveTo>
                      <a:cubicBezTo>
                        <a:pt x="88770" y="1621222"/>
                        <a:pt x="93260" y="1625713"/>
                        <a:pt x="98801" y="1625713"/>
                      </a:cubicBezTo>
                      <a:cubicBezTo>
                        <a:pt x="104341" y="1625713"/>
                        <a:pt x="108831" y="1621222"/>
                        <a:pt x="108831" y="1615682"/>
                      </a:cubicBezTo>
                      <a:cubicBezTo>
                        <a:pt x="108831" y="1610141"/>
                        <a:pt x="104341" y="1605651"/>
                        <a:pt x="98801" y="1605651"/>
                      </a:cubicBezTo>
                      <a:cubicBezTo>
                        <a:pt x="93260" y="1605651"/>
                        <a:pt x="88770" y="1610141"/>
                        <a:pt x="88770" y="1615682"/>
                      </a:cubicBezTo>
                      <a:close/>
                      <a:moveTo>
                        <a:pt x="0" y="626261"/>
                      </a:moveTo>
                      <a:lnTo>
                        <a:pt x="0" y="617280"/>
                      </a:lnTo>
                      <a:lnTo>
                        <a:pt x="14772" y="617280"/>
                      </a:lnTo>
                      <a:lnTo>
                        <a:pt x="94311" y="537742"/>
                      </a:lnTo>
                      <a:lnTo>
                        <a:pt x="94311" y="32444"/>
                      </a:lnTo>
                      <a:lnTo>
                        <a:pt x="86673" y="29280"/>
                      </a:lnTo>
                      <a:cubicBezTo>
                        <a:pt x="83569" y="26176"/>
                        <a:pt x="81649" y="21888"/>
                        <a:pt x="81649" y="17152"/>
                      </a:cubicBezTo>
                      <a:cubicBezTo>
                        <a:pt x="81649" y="7679"/>
                        <a:pt x="89328" y="0"/>
                        <a:pt x="98801" y="0"/>
                      </a:cubicBezTo>
                      <a:cubicBezTo>
                        <a:pt x="108273" y="0"/>
                        <a:pt x="115952" y="7679"/>
                        <a:pt x="115952" y="17152"/>
                      </a:cubicBezTo>
                      <a:cubicBezTo>
                        <a:pt x="115952" y="21888"/>
                        <a:pt x="114033" y="26176"/>
                        <a:pt x="110928" y="29280"/>
                      </a:cubicBezTo>
                      <a:lnTo>
                        <a:pt x="103291" y="32444"/>
                      </a:lnTo>
                      <a:lnTo>
                        <a:pt x="103291" y="540555"/>
                      </a:lnTo>
                      <a:lnTo>
                        <a:pt x="102133" y="540555"/>
                      </a:lnTo>
                      <a:lnTo>
                        <a:pt x="103167" y="541588"/>
                      </a:lnTo>
                      <a:lnTo>
                        <a:pt x="18506" y="626248"/>
                      </a:lnTo>
                      <a:lnTo>
                        <a:pt x="18506" y="626261"/>
                      </a:lnTo>
                      <a:lnTo>
                        <a:pt x="18493" y="626261"/>
                      </a:lnTo>
                      <a:lnTo>
                        <a:pt x="18493" y="626262"/>
                      </a:lnTo>
                      <a:lnTo>
                        <a:pt x="18492" y="626261"/>
                      </a:lnTo>
                      <a:close/>
                      <a:moveTo>
                        <a:pt x="0" y="686985"/>
                      </a:moveTo>
                      <a:lnTo>
                        <a:pt x="0" y="678004"/>
                      </a:lnTo>
                      <a:lnTo>
                        <a:pt x="68731" y="678004"/>
                      </a:lnTo>
                      <a:lnTo>
                        <a:pt x="170202" y="576533"/>
                      </a:lnTo>
                      <a:lnTo>
                        <a:pt x="170202" y="226210"/>
                      </a:lnTo>
                      <a:lnTo>
                        <a:pt x="162987" y="223221"/>
                      </a:lnTo>
                      <a:cubicBezTo>
                        <a:pt x="159884" y="220117"/>
                        <a:pt x="157964" y="215829"/>
                        <a:pt x="157964" y="211093"/>
                      </a:cubicBezTo>
                      <a:cubicBezTo>
                        <a:pt x="157964" y="201620"/>
                        <a:pt x="165642" y="193941"/>
                        <a:pt x="175115" y="193941"/>
                      </a:cubicBezTo>
                      <a:cubicBezTo>
                        <a:pt x="184589" y="193941"/>
                        <a:pt x="192268" y="201620"/>
                        <a:pt x="192268" y="211093"/>
                      </a:cubicBezTo>
                      <a:cubicBezTo>
                        <a:pt x="192268" y="215829"/>
                        <a:pt x="190348" y="220117"/>
                        <a:pt x="187244" y="223221"/>
                      </a:cubicBezTo>
                      <a:lnTo>
                        <a:pt x="179184" y="226560"/>
                      </a:lnTo>
                      <a:lnTo>
                        <a:pt x="179184" y="580531"/>
                      </a:lnTo>
                      <a:lnTo>
                        <a:pt x="177683" y="580531"/>
                      </a:lnTo>
                      <a:lnTo>
                        <a:pt x="178294" y="581142"/>
                      </a:lnTo>
                      <a:lnTo>
                        <a:pt x="72465" y="686972"/>
                      </a:lnTo>
                      <a:lnTo>
                        <a:pt x="72465" y="686985"/>
                      </a:lnTo>
                      <a:close/>
                      <a:moveTo>
                        <a:pt x="0" y="749018"/>
                      </a:moveTo>
                      <a:lnTo>
                        <a:pt x="0" y="740037"/>
                      </a:lnTo>
                      <a:lnTo>
                        <a:pt x="127802" y="740037"/>
                      </a:lnTo>
                      <a:lnTo>
                        <a:pt x="249722" y="618115"/>
                      </a:lnTo>
                      <a:lnTo>
                        <a:pt x="249722" y="476908"/>
                      </a:lnTo>
                      <a:lnTo>
                        <a:pt x="242508" y="473919"/>
                      </a:lnTo>
                      <a:cubicBezTo>
                        <a:pt x="239403" y="470815"/>
                        <a:pt x="237483" y="466527"/>
                        <a:pt x="237483" y="461791"/>
                      </a:cubicBezTo>
                      <a:cubicBezTo>
                        <a:pt x="237483" y="452318"/>
                        <a:pt x="245163" y="444639"/>
                        <a:pt x="254636" y="444639"/>
                      </a:cubicBezTo>
                      <a:cubicBezTo>
                        <a:pt x="264109" y="444639"/>
                        <a:pt x="271787" y="452318"/>
                        <a:pt x="271787" y="461791"/>
                      </a:cubicBezTo>
                      <a:cubicBezTo>
                        <a:pt x="271787" y="466527"/>
                        <a:pt x="269867" y="470815"/>
                        <a:pt x="266765" y="473919"/>
                      </a:cubicBezTo>
                      <a:lnTo>
                        <a:pt x="258704" y="477258"/>
                      </a:lnTo>
                      <a:lnTo>
                        <a:pt x="258704" y="622034"/>
                      </a:lnTo>
                      <a:lnTo>
                        <a:pt x="258505" y="622034"/>
                      </a:lnTo>
                      <a:lnTo>
                        <a:pt x="131535" y="749004"/>
                      </a:lnTo>
                      <a:lnTo>
                        <a:pt x="131535" y="749018"/>
                      </a:lnTo>
                      <a:lnTo>
                        <a:pt x="131521" y="749018"/>
                      </a:lnTo>
                      <a:lnTo>
                        <a:pt x="131520" y="749018"/>
                      </a:lnTo>
                      <a:close/>
                      <a:moveTo>
                        <a:pt x="0" y="821708"/>
                      </a:moveTo>
                      <a:lnTo>
                        <a:pt x="0" y="812727"/>
                      </a:lnTo>
                      <a:lnTo>
                        <a:pt x="485316" y="812727"/>
                      </a:lnTo>
                      <a:lnTo>
                        <a:pt x="488480" y="805089"/>
                      </a:lnTo>
                      <a:cubicBezTo>
                        <a:pt x="491584" y="801985"/>
                        <a:pt x="495872" y="800065"/>
                        <a:pt x="500608" y="800065"/>
                      </a:cubicBezTo>
                      <a:cubicBezTo>
                        <a:pt x="510081" y="800065"/>
                        <a:pt x="517760" y="807744"/>
                        <a:pt x="517760" y="817217"/>
                      </a:cubicBezTo>
                      <a:cubicBezTo>
                        <a:pt x="517760" y="826690"/>
                        <a:pt x="510081" y="834369"/>
                        <a:pt x="500608" y="834369"/>
                      </a:cubicBezTo>
                      <a:cubicBezTo>
                        <a:pt x="495872" y="834369"/>
                        <a:pt x="491584" y="832449"/>
                        <a:pt x="488480" y="829345"/>
                      </a:cubicBezTo>
                      <a:lnTo>
                        <a:pt x="485316" y="821708"/>
                      </a:lnTo>
                      <a:close/>
                      <a:moveTo>
                        <a:pt x="0" y="892797"/>
                      </a:moveTo>
                      <a:lnTo>
                        <a:pt x="0" y="883816"/>
                      </a:lnTo>
                      <a:lnTo>
                        <a:pt x="131535" y="883816"/>
                      </a:lnTo>
                      <a:lnTo>
                        <a:pt x="131535" y="883831"/>
                      </a:lnTo>
                      <a:lnTo>
                        <a:pt x="258505" y="1010800"/>
                      </a:lnTo>
                      <a:lnTo>
                        <a:pt x="258704" y="1010800"/>
                      </a:lnTo>
                      <a:lnTo>
                        <a:pt x="258704" y="1155576"/>
                      </a:lnTo>
                      <a:lnTo>
                        <a:pt x="266765" y="1158915"/>
                      </a:lnTo>
                      <a:cubicBezTo>
                        <a:pt x="269867" y="1162019"/>
                        <a:pt x="271787" y="1166307"/>
                        <a:pt x="271787" y="1171043"/>
                      </a:cubicBezTo>
                      <a:cubicBezTo>
                        <a:pt x="271787" y="1180516"/>
                        <a:pt x="264109" y="1188195"/>
                        <a:pt x="254636" y="1188195"/>
                      </a:cubicBezTo>
                      <a:cubicBezTo>
                        <a:pt x="245163" y="1188195"/>
                        <a:pt x="237483" y="1180516"/>
                        <a:pt x="237483" y="1171043"/>
                      </a:cubicBezTo>
                      <a:cubicBezTo>
                        <a:pt x="237483" y="1166307"/>
                        <a:pt x="239403" y="1162019"/>
                        <a:pt x="242508" y="1158915"/>
                      </a:cubicBezTo>
                      <a:lnTo>
                        <a:pt x="249724" y="1155926"/>
                      </a:lnTo>
                      <a:lnTo>
                        <a:pt x="249724" y="1014720"/>
                      </a:lnTo>
                      <a:lnTo>
                        <a:pt x="127801" y="892797"/>
                      </a:lnTo>
                      <a:close/>
                      <a:moveTo>
                        <a:pt x="0" y="954830"/>
                      </a:moveTo>
                      <a:lnTo>
                        <a:pt x="0" y="945849"/>
                      </a:lnTo>
                      <a:lnTo>
                        <a:pt x="72465" y="945849"/>
                      </a:lnTo>
                      <a:lnTo>
                        <a:pt x="72465" y="945862"/>
                      </a:lnTo>
                      <a:lnTo>
                        <a:pt x="178294" y="1051692"/>
                      </a:lnTo>
                      <a:lnTo>
                        <a:pt x="177683" y="1052303"/>
                      </a:lnTo>
                      <a:lnTo>
                        <a:pt x="179184" y="1052303"/>
                      </a:lnTo>
                      <a:lnTo>
                        <a:pt x="179184" y="1406274"/>
                      </a:lnTo>
                      <a:lnTo>
                        <a:pt x="187244" y="1409613"/>
                      </a:lnTo>
                      <a:cubicBezTo>
                        <a:pt x="190348" y="1412717"/>
                        <a:pt x="192268" y="1417003"/>
                        <a:pt x="192268" y="1421740"/>
                      </a:cubicBezTo>
                      <a:cubicBezTo>
                        <a:pt x="192268" y="1431213"/>
                        <a:pt x="184589" y="1438893"/>
                        <a:pt x="175115" y="1438893"/>
                      </a:cubicBezTo>
                      <a:cubicBezTo>
                        <a:pt x="165642" y="1438893"/>
                        <a:pt x="157964" y="1431213"/>
                        <a:pt x="157964" y="1421740"/>
                      </a:cubicBezTo>
                      <a:cubicBezTo>
                        <a:pt x="157964" y="1417003"/>
                        <a:pt x="159884" y="1412717"/>
                        <a:pt x="162987" y="1409613"/>
                      </a:cubicBezTo>
                      <a:lnTo>
                        <a:pt x="170202" y="1406624"/>
                      </a:lnTo>
                      <a:lnTo>
                        <a:pt x="170202" y="1056301"/>
                      </a:lnTo>
                      <a:lnTo>
                        <a:pt x="68731" y="954830"/>
                      </a:lnTo>
                      <a:close/>
                      <a:moveTo>
                        <a:pt x="0" y="1015553"/>
                      </a:moveTo>
                      <a:lnTo>
                        <a:pt x="0" y="1006572"/>
                      </a:lnTo>
                      <a:lnTo>
                        <a:pt x="18506" y="1006572"/>
                      </a:lnTo>
                      <a:lnTo>
                        <a:pt x="18506" y="1006586"/>
                      </a:lnTo>
                      <a:lnTo>
                        <a:pt x="103167" y="1091246"/>
                      </a:lnTo>
                      <a:lnTo>
                        <a:pt x="102134" y="1092278"/>
                      </a:lnTo>
                      <a:lnTo>
                        <a:pt x="103291" y="1092278"/>
                      </a:lnTo>
                      <a:lnTo>
                        <a:pt x="103291" y="1600390"/>
                      </a:lnTo>
                      <a:lnTo>
                        <a:pt x="110928" y="1603554"/>
                      </a:lnTo>
                      <a:cubicBezTo>
                        <a:pt x="114033" y="1606657"/>
                        <a:pt x="115952" y="1610944"/>
                        <a:pt x="115952" y="1615682"/>
                      </a:cubicBezTo>
                      <a:cubicBezTo>
                        <a:pt x="115952" y="1625155"/>
                        <a:pt x="108273" y="1632834"/>
                        <a:pt x="98801" y="1632834"/>
                      </a:cubicBezTo>
                      <a:cubicBezTo>
                        <a:pt x="89328" y="1632834"/>
                        <a:pt x="81649" y="1625155"/>
                        <a:pt x="81649" y="1615682"/>
                      </a:cubicBezTo>
                      <a:cubicBezTo>
                        <a:pt x="81649" y="1610944"/>
                        <a:pt x="83569" y="1606657"/>
                        <a:pt x="86673" y="1603554"/>
                      </a:cubicBezTo>
                      <a:lnTo>
                        <a:pt x="94311" y="1600390"/>
                      </a:lnTo>
                      <a:lnTo>
                        <a:pt x="94311" y="1095092"/>
                      </a:lnTo>
                      <a:lnTo>
                        <a:pt x="14772" y="1015553"/>
                      </a:lnTo>
                      <a:close/>
                    </a:path>
                  </a:pathLst>
                </a:custGeom>
                <a:solidFill>
                  <a:srgbClr val="FFFF60">
                    <a:alpha val="36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5331371" y="4016330"/>
                  <a:ext cx="1745704" cy="727021"/>
                </a:xfrm>
                <a:prstGeom prst="rect">
                  <a:avLst/>
                </a:prstGeom>
                <a:noFill/>
              </p:spPr>
              <p:txBody>
                <a:bodyPr wrap="square" lIns="68564" tIns="68564" rIns="68564" bIns="68564" rtlCol="0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Jim</a:t>
                  </a:r>
                </a:p>
              </p:txBody>
            </p:sp>
          </p:grpSp>
        </p:grpSp>
        <p:sp>
          <p:nvSpPr>
            <p:cNvPr id="7" name="TextBox 6"/>
            <p:cNvSpPr txBox="1"/>
            <p:nvPr/>
          </p:nvSpPr>
          <p:spPr>
            <a:xfrm>
              <a:off x="6429225" y="1366374"/>
              <a:ext cx="11789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dirty="0"/>
                <a:t>Buy/ Endorse policies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467643" y="2531492"/>
              <a:ext cx="11789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600" dirty="0"/>
                <a:t>Claim Handling</a:t>
              </a:r>
            </a:p>
          </p:txBody>
        </p:sp>
      </p:grpSp>
      <p:sp>
        <p:nvSpPr>
          <p:cNvPr id="9" name="Right Arrow 8"/>
          <p:cNvSpPr/>
          <p:nvPr/>
        </p:nvSpPr>
        <p:spPr>
          <a:xfrm>
            <a:off x="4727848" y="1919493"/>
            <a:ext cx="747239" cy="944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Right Arrow 59"/>
          <p:cNvSpPr/>
          <p:nvPr/>
        </p:nvSpPr>
        <p:spPr>
          <a:xfrm>
            <a:off x="7739730" y="1984618"/>
            <a:ext cx="747239" cy="9445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TextBox 60"/>
          <p:cNvSpPr txBox="1"/>
          <p:nvPr/>
        </p:nvSpPr>
        <p:spPr>
          <a:xfrm>
            <a:off x="8544272" y="1412776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Primary Target</a:t>
            </a:r>
          </a:p>
          <a:p>
            <a:endParaRPr lang="en-IN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600" dirty="0"/>
              <a:t>First Time Insurance buyers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600" dirty="0"/>
              <a:t>Millennial</a:t>
            </a:r>
          </a:p>
          <a:p>
            <a:endParaRPr lang="en-IN" sz="16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4925766" y="3526996"/>
            <a:ext cx="2304256" cy="892010"/>
            <a:chOff x="5015880" y="3473094"/>
            <a:chExt cx="2304256" cy="892010"/>
          </a:xfrm>
        </p:grpSpPr>
        <p:sp>
          <p:nvSpPr>
            <p:cNvPr id="14" name="Rectangle 13"/>
            <p:cNvSpPr/>
            <p:nvPr/>
          </p:nvSpPr>
          <p:spPr>
            <a:xfrm>
              <a:off x="5015880" y="3789040"/>
              <a:ext cx="2304256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>
                  <a:solidFill>
                    <a:schemeClr val="bg1"/>
                  </a:solidFill>
                </a:rPr>
                <a:t>AI-powered decision making layer</a:t>
              </a:r>
            </a:p>
          </p:txBody>
        </p:sp>
        <p:sp>
          <p:nvSpPr>
            <p:cNvPr id="26" name="Up Arrow 25"/>
            <p:cNvSpPr/>
            <p:nvPr/>
          </p:nvSpPr>
          <p:spPr>
            <a:xfrm>
              <a:off x="5735960" y="3473094"/>
              <a:ext cx="203071" cy="3159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2" name="Up Arrow 61"/>
            <p:cNvSpPr/>
            <p:nvPr/>
          </p:nvSpPr>
          <p:spPr>
            <a:xfrm>
              <a:off x="5964937" y="3473094"/>
              <a:ext cx="203071" cy="3159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Up Arrow 62"/>
            <p:cNvSpPr/>
            <p:nvPr/>
          </p:nvSpPr>
          <p:spPr>
            <a:xfrm>
              <a:off x="6180961" y="3473094"/>
              <a:ext cx="203071" cy="315946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2234" y="3769798"/>
            <a:ext cx="3816414" cy="2465077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055440" y="1268760"/>
            <a:ext cx="3601077" cy="2745596"/>
            <a:chOff x="1055440" y="1268760"/>
            <a:chExt cx="3601077" cy="27455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5440" y="1268760"/>
              <a:ext cx="3601077" cy="2376264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1434074" y="3645024"/>
              <a:ext cx="2843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dirty="0"/>
                <a:t>Insurance Market Disruptor</a:t>
              </a:r>
            </a:p>
          </p:txBody>
        </p:sp>
      </p:grpSp>
      <p:sp>
        <p:nvSpPr>
          <p:cNvPr id="64" name="Rectangle 63"/>
          <p:cNvSpPr/>
          <p:nvPr/>
        </p:nvSpPr>
        <p:spPr>
          <a:xfrm>
            <a:off x="1127448" y="5002336"/>
            <a:ext cx="6840760" cy="1232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“….older, legacy insurers are in danger of long-term disruption if they fail to change swiftly…” – </a:t>
            </a:r>
            <a:r>
              <a:rPr lang="en-US" sz="2400" dirty="0" err="1"/>
              <a:t>Mckinsey</a:t>
            </a:r>
            <a:r>
              <a:rPr lang="en-US" sz="2400" dirty="0"/>
              <a:t> Report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58895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0" grpId="0" animBg="1"/>
      <p:bldP spid="61" grpId="0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/>
          </a:bodyPr>
          <a:lstStyle/>
          <a:p>
            <a:r>
              <a:rPr lang="en-IN" dirty="0"/>
              <a:t>Headwinds/ Tailwinds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5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4638328" y="1900614"/>
            <a:ext cx="3101804" cy="4003286"/>
            <a:chOff x="4638328" y="1900614"/>
            <a:chExt cx="3101804" cy="400328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2345" y="2524254"/>
              <a:ext cx="3087787" cy="3087787"/>
            </a:xfrm>
            <a:prstGeom prst="rect">
              <a:avLst/>
            </a:prstGeom>
          </p:spPr>
        </p:pic>
        <p:sp>
          <p:nvSpPr>
            <p:cNvPr id="22" name="Cloud 21"/>
            <p:cNvSpPr/>
            <p:nvPr/>
          </p:nvSpPr>
          <p:spPr>
            <a:xfrm>
              <a:off x="6600056" y="1900614"/>
              <a:ext cx="979882" cy="634653"/>
            </a:xfrm>
            <a:prstGeom prst="cloud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>
                <a:solidFill>
                  <a:schemeClr val="bg1"/>
                </a:solidFill>
              </a:endParaRPr>
            </a:p>
          </p:txBody>
        </p:sp>
        <p:sp>
          <p:nvSpPr>
            <p:cNvPr id="25" name="Cloud 24"/>
            <p:cNvSpPr/>
            <p:nvPr/>
          </p:nvSpPr>
          <p:spPr>
            <a:xfrm>
              <a:off x="4638328" y="5269247"/>
              <a:ext cx="979882" cy="634653"/>
            </a:xfrm>
            <a:prstGeom prst="cloud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07368" y="2240474"/>
            <a:ext cx="3524897" cy="3708806"/>
            <a:chOff x="407368" y="2240474"/>
            <a:chExt cx="3524897" cy="3708806"/>
          </a:xfrm>
        </p:grpSpPr>
        <p:sp>
          <p:nvSpPr>
            <p:cNvPr id="11" name="Right Arrow 10"/>
            <p:cNvSpPr/>
            <p:nvPr/>
          </p:nvSpPr>
          <p:spPr>
            <a:xfrm>
              <a:off x="1880545" y="3244334"/>
              <a:ext cx="2051720" cy="5760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1880545" y="3940411"/>
              <a:ext cx="2051720" cy="5760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1880545" y="4636488"/>
              <a:ext cx="2051720" cy="5760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1880545" y="5332566"/>
              <a:ext cx="2051720" cy="5760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Oval 22"/>
            <p:cNvSpPr/>
            <p:nvPr/>
          </p:nvSpPr>
          <p:spPr>
            <a:xfrm>
              <a:off x="1775520" y="2240474"/>
              <a:ext cx="2156745" cy="7878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2000" dirty="0"/>
                <a:t>Tailwinds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 flipH="1">
              <a:off x="407368" y="3388350"/>
              <a:ext cx="14731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Innovation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flipH="1">
              <a:off x="407368" y="4108430"/>
              <a:ext cx="14731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Strategic Alliances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flipH="1">
              <a:off x="407368" y="4792714"/>
              <a:ext cx="14731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Adoption of Digital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 flipH="1">
              <a:off x="407368" y="5487615"/>
              <a:ext cx="14731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Simplified Operating Model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108729" y="1216817"/>
            <a:ext cx="3963935" cy="3751457"/>
            <a:chOff x="8108729" y="1216817"/>
            <a:chExt cx="3963935" cy="3751457"/>
          </a:xfrm>
        </p:grpSpPr>
        <p:sp>
          <p:nvSpPr>
            <p:cNvPr id="18" name="Left Arrow 17"/>
            <p:cNvSpPr/>
            <p:nvPr/>
          </p:nvSpPr>
          <p:spPr>
            <a:xfrm>
              <a:off x="8112224" y="2240474"/>
              <a:ext cx="2088232" cy="648072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Left Arrow 18"/>
            <p:cNvSpPr/>
            <p:nvPr/>
          </p:nvSpPr>
          <p:spPr>
            <a:xfrm>
              <a:off x="8112224" y="2933717"/>
              <a:ext cx="2088232" cy="648072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Left Arrow 19"/>
            <p:cNvSpPr/>
            <p:nvPr/>
          </p:nvSpPr>
          <p:spPr>
            <a:xfrm>
              <a:off x="8108729" y="3626960"/>
              <a:ext cx="2088232" cy="648072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Left Arrow 20"/>
            <p:cNvSpPr/>
            <p:nvPr/>
          </p:nvSpPr>
          <p:spPr>
            <a:xfrm>
              <a:off x="8108729" y="4320202"/>
              <a:ext cx="2088232" cy="648072"/>
            </a:xfrm>
            <a:prstGeom prst="lef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/>
            <p:cNvSpPr/>
            <p:nvPr/>
          </p:nvSpPr>
          <p:spPr>
            <a:xfrm>
              <a:off x="8129058" y="1216817"/>
              <a:ext cx="2156745" cy="78783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sz="2000" dirty="0"/>
                <a:t>Headwinds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 flipH="1">
              <a:off x="10200456" y="2308230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Born-in-the Cloud Insurance Providers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flipH="1">
              <a:off x="10200456" y="3028310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Legacy systems provide limited agility/ scalability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flipH="1">
              <a:off x="10200456" y="3718773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Increasing regulatory Requirements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flipH="1">
              <a:off x="10200456" y="4479503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/>
                <a:t>Pressure to optimize IT cost per policy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92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/>
          </a:bodyPr>
          <a:lstStyle/>
          <a:p>
            <a:r>
              <a:rPr lang="en-IN" dirty="0"/>
              <a:t>Technology Investment Trends in Insurance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6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509564" y="1340768"/>
            <a:ext cx="7700707" cy="4960377"/>
            <a:chOff x="1509564" y="1340768"/>
            <a:chExt cx="7700707" cy="49603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1340768"/>
              <a:ext cx="7686271" cy="44787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509564" y="5993368"/>
              <a:ext cx="7596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/>
                <a:t>Source : Gartner CIO and Technology Executive Survey January, 2023</a:t>
              </a:r>
              <a:endParaRPr lang="en-IN" sz="1400" i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9264352" y="1340768"/>
            <a:ext cx="2808312" cy="4478799"/>
            <a:chOff x="9264352" y="1340768"/>
            <a:chExt cx="2808312" cy="4478799"/>
          </a:xfrm>
        </p:grpSpPr>
        <p:sp>
          <p:nvSpPr>
            <p:cNvPr id="8" name="Rectangle 7"/>
            <p:cNvSpPr/>
            <p:nvPr/>
          </p:nvSpPr>
          <p:spPr>
            <a:xfrm>
              <a:off x="9264352" y="1340768"/>
              <a:ext cx="2808312" cy="4478799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335852" y="1412776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b="1" dirty="0">
                  <a:solidFill>
                    <a:srgbClr val="FFFF00"/>
                  </a:solidFill>
                </a:rPr>
                <a:t>Key Focus Areas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36360" y="1979548"/>
              <a:ext cx="266429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Modernize App &amp; Infra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Improve Total Experience (TX)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Advanced Analytics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Hybrid Cloud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IN" dirty="0"/>
                <a:t>AI/ ML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87257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 fontScale="90000"/>
          </a:bodyPr>
          <a:lstStyle/>
          <a:p>
            <a:r>
              <a:rPr lang="en-IN" dirty="0"/>
              <a:t>Transforming Technology – Key Challenges &amp; Opportunities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7</a:t>
            </a:fld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61904" y="1511073"/>
            <a:ext cx="6038244" cy="3656106"/>
            <a:chOff x="61904" y="1511073"/>
            <a:chExt cx="6038244" cy="3656106"/>
          </a:xfrm>
        </p:grpSpPr>
        <p:sp>
          <p:nvSpPr>
            <p:cNvPr id="37" name="Rounded Rectangle 36"/>
            <p:cNvSpPr/>
            <p:nvPr/>
          </p:nvSpPr>
          <p:spPr>
            <a:xfrm>
              <a:off x="1504974" y="1772816"/>
              <a:ext cx="4595174" cy="144641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00A000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17362" y="1772817"/>
              <a:ext cx="3582786" cy="14315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Aging Technology Platforms</a:t>
              </a:r>
              <a:r>
                <a:rPr lang="en-US" sz="1400" dirty="0">
                  <a:solidFill>
                    <a:prstClr val="black"/>
                  </a:solidFill>
                  <a:cs typeface="Arial" charset="0"/>
                </a:rPr>
                <a:t>, especially monolithic core insurance system offers limited agility to meet customer &amp; business expectations. This contributes to longer time to market and higher maintenance cost.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1499431" y="3720765"/>
              <a:ext cx="4595174" cy="144641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00A000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11819" y="3720766"/>
              <a:ext cx="3582786" cy="14315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Non-core areas in need of upgrade – </a:t>
              </a:r>
              <a:r>
                <a:rPr lang="en-US" sz="1400" dirty="0">
                  <a:solidFill>
                    <a:prstClr val="black"/>
                  </a:solidFill>
                  <a:cs typeface="Arial" charset="0"/>
                </a:rPr>
                <a:t>application and underlying infrastructure need upgrade.</a:t>
              </a: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47" t="7966" r="21031" b="5271"/>
            <a:stretch/>
          </p:blipFill>
          <p:spPr>
            <a:xfrm>
              <a:off x="1789969" y="2090707"/>
              <a:ext cx="442399" cy="628997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8" t="15380" r="20501" b="19284"/>
            <a:stretch/>
          </p:blipFill>
          <p:spPr>
            <a:xfrm>
              <a:off x="1545655" y="3972556"/>
              <a:ext cx="931025" cy="637752"/>
            </a:xfrm>
            <a:prstGeom prst="rect">
              <a:avLst/>
            </a:prstGeom>
          </p:spPr>
        </p:pic>
        <p:sp>
          <p:nvSpPr>
            <p:cNvPr id="49" name="TextBox 48"/>
            <p:cNvSpPr txBox="1">
              <a:spLocks/>
            </p:cNvSpPr>
            <p:nvPr/>
          </p:nvSpPr>
          <p:spPr>
            <a:xfrm rot="20092605">
              <a:off x="61904" y="1511073"/>
              <a:ext cx="2234652" cy="566592"/>
            </a:xfrm>
            <a:custGeom>
              <a:avLst/>
              <a:gdLst>
                <a:gd name="connsiteX0" fmla="*/ 128835 w 5575301"/>
                <a:gd name="connsiteY0" fmla="*/ 0 h 796973"/>
                <a:gd name="connsiteX1" fmla="*/ 5446466 w 5575301"/>
                <a:gd name="connsiteY1" fmla="*/ 0 h 796973"/>
                <a:gd name="connsiteX2" fmla="*/ 5575301 w 5575301"/>
                <a:gd name="connsiteY2" fmla="*/ 128835 h 796973"/>
                <a:gd name="connsiteX3" fmla="*/ 5575301 w 5575301"/>
                <a:gd name="connsiteY3" fmla="*/ 796973 h 796973"/>
                <a:gd name="connsiteX4" fmla="*/ 0 w 5575301"/>
                <a:gd name="connsiteY4" fmla="*/ 796973 h 796973"/>
                <a:gd name="connsiteX5" fmla="*/ 0 w 5575301"/>
                <a:gd name="connsiteY5" fmla="*/ 128835 h 796973"/>
                <a:gd name="connsiteX6" fmla="*/ 128835 w 5575301"/>
                <a:gd name="connsiteY6" fmla="*/ 0 h 79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5301" h="796973">
                  <a:moveTo>
                    <a:pt x="128835" y="0"/>
                  </a:moveTo>
                  <a:lnTo>
                    <a:pt x="5446466" y="0"/>
                  </a:lnTo>
                  <a:cubicBezTo>
                    <a:pt x="5517620" y="0"/>
                    <a:pt x="5575301" y="57681"/>
                    <a:pt x="5575301" y="128835"/>
                  </a:cubicBezTo>
                  <a:lnTo>
                    <a:pt x="5575301" y="796973"/>
                  </a:lnTo>
                  <a:lnTo>
                    <a:pt x="0" y="796973"/>
                  </a:lnTo>
                  <a:lnTo>
                    <a:pt x="0" y="128835"/>
                  </a:lnTo>
                  <a:cubicBezTo>
                    <a:pt x="0" y="57681"/>
                    <a:pt x="57681" y="0"/>
                    <a:pt x="128835" y="0"/>
                  </a:cubicBezTo>
                  <a:close/>
                </a:path>
              </a:pathLst>
            </a:custGeom>
            <a:solidFill>
              <a:srgbClr val="3F60A4"/>
            </a:solidFill>
            <a:effectLst>
              <a:innerShdw blurRad="25400" dist="25400" dir="5400000">
                <a:prstClr val="black">
                  <a:alpha val="15000"/>
                </a:prstClr>
              </a:innerShdw>
            </a:effectLst>
          </p:spPr>
          <p:txBody>
            <a:bodyPr vert="horz" wrap="square" lIns="91461" tIns="51215" rIns="91461" bIns="51215" rtlCol="0" anchor="ctr">
              <a:noAutofit/>
            </a:bodyPr>
            <a:lstStyle>
              <a:lvl1pPr marL="153371" indent="-153371" algn="l" rtl="0" eaLnBrk="1" fontAlgn="base" hangingPunct="1">
                <a:lnSpc>
                  <a:spcPct val="90000"/>
                </a:lnSpc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defRPr lang="en-US" sz="2000" kern="1200" spc="-17" baseline="0" dirty="0" smtClean="0">
                  <a:solidFill>
                    <a:schemeClr val="accent1"/>
                  </a:solidFill>
                  <a:latin typeface="Arial"/>
                  <a:ea typeface="Arial"/>
                  <a:cs typeface="Arial"/>
                </a:defRPr>
              </a:lvl1pPr>
              <a:lvl2pPr marL="377426" indent="-224055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–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2pPr>
              <a:lvl3pPr marL="525462" indent="-148037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tabLst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3pPr>
              <a:lvl4pPr marL="754851" indent="-229389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–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4pPr>
              <a:lvl5pPr marL="902887" indent="-148037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5pPr>
              <a:lvl6pPr marL="2816194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28230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40265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2300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672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GB" sz="1800" b="1" i="0" u="none" strike="noStrike" kern="1200" cap="none" spc="-17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Arial"/>
                </a:rPr>
                <a:t>Challenges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99100" y="1140275"/>
            <a:ext cx="5201556" cy="4032445"/>
            <a:chOff x="6799100" y="1140275"/>
            <a:chExt cx="5201556" cy="4032445"/>
          </a:xfrm>
        </p:grpSpPr>
        <p:sp>
          <p:nvSpPr>
            <p:cNvPr id="43" name="Rounded Rectangle 42"/>
            <p:cNvSpPr/>
            <p:nvPr/>
          </p:nvSpPr>
          <p:spPr>
            <a:xfrm>
              <a:off x="7402709" y="1775588"/>
              <a:ext cx="4595174" cy="1446414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00A000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415097" y="1775589"/>
              <a:ext cx="3582786" cy="14315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Emerging Platform Ecosystems</a:t>
              </a:r>
              <a:r>
                <a:rPr lang="en-US" sz="1400" dirty="0">
                  <a:solidFill>
                    <a:prstClr val="black"/>
                  </a:solidFill>
                  <a:cs typeface="Arial" charset="0"/>
                </a:rPr>
                <a:t> increasingly feature plug-and-play integrations so we can retire bespoke interfaces and move to an API-first model.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7405482" y="3723535"/>
              <a:ext cx="4595174" cy="1449185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solidFill>
                <a:srgbClr val="00A000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417870" y="3723537"/>
              <a:ext cx="3582786" cy="143150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prstClr val="black"/>
                  </a:solidFill>
                  <a:cs typeface="Arial" charset="0"/>
                </a:rPr>
                <a:t>Commoditized Cloud services</a:t>
              </a:r>
              <a:r>
                <a:rPr lang="en-US" sz="1400" dirty="0">
                  <a:solidFill>
                    <a:prstClr val="black"/>
                  </a:solidFill>
                  <a:cs typeface="Arial" charset="0"/>
                </a:rPr>
                <a:t> present an alternative to many of our existing platforms which have become complex and expensive to maintain.</a:t>
              </a: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0133" y="1988936"/>
              <a:ext cx="730768" cy="730768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29" t="10822" r="13251" b="21383"/>
            <a:stretch/>
          </p:blipFill>
          <p:spPr>
            <a:xfrm>
              <a:off x="7526908" y="3855599"/>
              <a:ext cx="857217" cy="871665"/>
            </a:xfrm>
            <a:prstGeom prst="rect">
              <a:avLst/>
            </a:prstGeom>
          </p:spPr>
        </p:pic>
        <p:sp>
          <p:nvSpPr>
            <p:cNvPr id="50" name="TextBox 49"/>
            <p:cNvSpPr txBox="1">
              <a:spLocks/>
            </p:cNvSpPr>
            <p:nvPr/>
          </p:nvSpPr>
          <p:spPr>
            <a:xfrm rot="20092605">
              <a:off x="6799100" y="1140275"/>
              <a:ext cx="2234652" cy="566592"/>
            </a:xfrm>
            <a:custGeom>
              <a:avLst/>
              <a:gdLst>
                <a:gd name="connsiteX0" fmla="*/ 128835 w 5575301"/>
                <a:gd name="connsiteY0" fmla="*/ 0 h 796973"/>
                <a:gd name="connsiteX1" fmla="*/ 5446466 w 5575301"/>
                <a:gd name="connsiteY1" fmla="*/ 0 h 796973"/>
                <a:gd name="connsiteX2" fmla="*/ 5575301 w 5575301"/>
                <a:gd name="connsiteY2" fmla="*/ 128835 h 796973"/>
                <a:gd name="connsiteX3" fmla="*/ 5575301 w 5575301"/>
                <a:gd name="connsiteY3" fmla="*/ 796973 h 796973"/>
                <a:gd name="connsiteX4" fmla="*/ 0 w 5575301"/>
                <a:gd name="connsiteY4" fmla="*/ 796973 h 796973"/>
                <a:gd name="connsiteX5" fmla="*/ 0 w 5575301"/>
                <a:gd name="connsiteY5" fmla="*/ 128835 h 796973"/>
                <a:gd name="connsiteX6" fmla="*/ 128835 w 5575301"/>
                <a:gd name="connsiteY6" fmla="*/ 0 h 796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575301" h="796973">
                  <a:moveTo>
                    <a:pt x="128835" y="0"/>
                  </a:moveTo>
                  <a:lnTo>
                    <a:pt x="5446466" y="0"/>
                  </a:lnTo>
                  <a:cubicBezTo>
                    <a:pt x="5517620" y="0"/>
                    <a:pt x="5575301" y="57681"/>
                    <a:pt x="5575301" y="128835"/>
                  </a:cubicBezTo>
                  <a:lnTo>
                    <a:pt x="5575301" y="796973"/>
                  </a:lnTo>
                  <a:lnTo>
                    <a:pt x="0" y="796973"/>
                  </a:lnTo>
                  <a:lnTo>
                    <a:pt x="0" y="128835"/>
                  </a:lnTo>
                  <a:cubicBezTo>
                    <a:pt x="0" y="57681"/>
                    <a:pt x="57681" y="0"/>
                    <a:pt x="12883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effectLst>
              <a:innerShdw blurRad="25400" dist="25400" dir="5400000">
                <a:prstClr val="black">
                  <a:alpha val="15000"/>
                </a:prstClr>
              </a:innerShdw>
            </a:effectLst>
          </p:spPr>
          <p:txBody>
            <a:bodyPr vert="horz" wrap="square" lIns="91461" tIns="51215" rIns="91461" bIns="51215" rtlCol="0" anchor="ctr">
              <a:noAutofit/>
            </a:bodyPr>
            <a:lstStyle>
              <a:lvl1pPr marL="153371" indent="-153371" algn="l" rtl="0" eaLnBrk="1" fontAlgn="base" hangingPunct="1">
                <a:lnSpc>
                  <a:spcPct val="90000"/>
                </a:lnSpc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defRPr lang="en-US" sz="2000" kern="1200" spc="-17" baseline="0" dirty="0" smtClean="0">
                  <a:solidFill>
                    <a:schemeClr val="accent1"/>
                  </a:solidFill>
                  <a:latin typeface="Arial"/>
                  <a:ea typeface="Arial"/>
                  <a:cs typeface="Arial"/>
                </a:defRPr>
              </a:lvl1pPr>
              <a:lvl2pPr marL="377426" indent="-224055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–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2pPr>
              <a:lvl3pPr marL="525462" indent="-148037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tabLst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3pPr>
              <a:lvl4pPr marL="754851" indent="-229389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–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4pPr>
              <a:lvl5pPr marL="902887" indent="-148037" algn="l" rtl="0" eaLnBrk="1" fontAlgn="base" hangingPunct="1">
                <a:spcBef>
                  <a:spcPts val="672"/>
                </a:spcBef>
                <a:spcAft>
                  <a:spcPct val="0"/>
                </a:spcAft>
                <a:buFont typeface="Arial" pitchFamily="34" charset="0"/>
                <a:buChar char="•"/>
                <a:defRPr sz="1300" kern="1200">
                  <a:solidFill>
                    <a:schemeClr val="tx2"/>
                  </a:solidFill>
                  <a:latin typeface="Arial"/>
                  <a:ea typeface="Arial"/>
                  <a:cs typeface="Arial"/>
                </a:defRPr>
              </a:lvl5pPr>
              <a:lvl6pPr marL="2816194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328230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840265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352300" indent="-256018" algn="l" defTabSz="1024071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672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GB" sz="1800" b="1" i="0" u="none" strike="noStrike" kern="1200" cap="none" spc="-17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Arial"/>
                </a:rPr>
                <a:t>Opportunities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672064" y="908720"/>
            <a:ext cx="72008" cy="5328592"/>
            <a:chOff x="6672064" y="908720"/>
            <a:chExt cx="72008" cy="5328592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6672064" y="908720"/>
              <a:ext cx="0" cy="496855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744072" y="1268760"/>
              <a:ext cx="0" cy="496855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544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Digital Transformation Strategy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Key Elements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62700"/>
            <a:ext cx="6881813" cy="257175"/>
          </a:xfrm>
        </p:spPr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1201400" y="6362700"/>
            <a:ext cx="990600" cy="257175"/>
          </a:xfrm>
        </p:spPr>
        <p:txBody>
          <a:bodyPr/>
          <a:lstStyle/>
          <a:p>
            <a:fld id="{53077248-C72B-49F4-817B-58CBA7AC61A1}" type="datetime3">
              <a:rPr lang="en-US" smtClean="0"/>
              <a:t>11 April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353800" y="6362700"/>
            <a:ext cx="838200" cy="257175"/>
          </a:xfrm>
        </p:spPr>
        <p:txBody>
          <a:bodyPr/>
          <a:lstStyle/>
          <a:p>
            <a:fld id="{E31375A4-56A4-47D6-9801-1991572033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65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524000" y="361256"/>
            <a:ext cx="10404648" cy="691480"/>
          </a:xfrm>
        </p:spPr>
        <p:txBody>
          <a:bodyPr>
            <a:normAutofit fontScale="90000"/>
          </a:bodyPr>
          <a:lstStyle/>
          <a:p>
            <a:r>
              <a:rPr lang="en-IN" dirty="0"/>
              <a:t>Our Transformation plan follows a Bi-Modal / Two-Speed approach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2AC3E-A5F5-48F5-ADC0-EFEFA6140FD1}" type="datetime3">
              <a:rPr lang="en-US" smtClean="0"/>
              <a:t>11 April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Insurance - Digital Transformation Vision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9</a:t>
            </a:fld>
            <a:endParaRPr lang="en-US"/>
          </a:p>
        </p:txBody>
      </p:sp>
      <p:sp>
        <p:nvSpPr>
          <p:cNvPr id="14" name="object 4"/>
          <p:cNvSpPr txBox="1"/>
          <p:nvPr/>
        </p:nvSpPr>
        <p:spPr>
          <a:xfrm>
            <a:off x="8328248" y="1541180"/>
            <a:ext cx="3235585" cy="2419719"/>
          </a:xfrm>
          <a:prstGeom prst="rect">
            <a:avLst/>
          </a:prstGeom>
        </p:spPr>
        <p:txBody>
          <a:bodyPr vert="horz" wrap="square" lIns="0" tIns="118064" rIns="0" bIns="0" rtlCol="0">
            <a:spAutoFit/>
          </a:bodyPr>
          <a:lstStyle/>
          <a:p>
            <a:pPr marL="12695">
              <a:spcBef>
                <a:spcPts val="930"/>
              </a:spcBef>
            </a:pPr>
            <a:r>
              <a:rPr sz="1999" b="1" spc="-5" dirty="0">
                <a:solidFill>
                  <a:srgbClr val="FFFF00"/>
                </a:solidFill>
                <a:latin typeface="+mn-lt"/>
                <a:cs typeface="Arial"/>
              </a:rPr>
              <a:t>Pivot</a:t>
            </a:r>
            <a:r>
              <a:rPr sz="1999" b="1" spc="-20" dirty="0">
                <a:solidFill>
                  <a:srgbClr val="FFFF00"/>
                </a:solidFill>
                <a:latin typeface="+mn-lt"/>
                <a:cs typeface="Arial"/>
              </a:rPr>
              <a:t> </a:t>
            </a:r>
            <a:r>
              <a:rPr sz="1999" b="1" dirty="0">
                <a:solidFill>
                  <a:srgbClr val="FFFF00"/>
                </a:solidFill>
                <a:latin typeface="+mn-lt"/>
                <a:cs typeface="Arial"/>
              </a:rPr>
              <a:t>to</a:t>
            </a:r>
            <a:r>
              <a:rPr sz="1999" b="1" spc="-40" dirty="0">
                <a:solidFill>
                  <a:srgbClr val="FFFF00"/>
                </a:solidFill>
                <a:latin typeface="+mn-lt"/>
                <a:cs typeface="Arial"/>
              </a:rPr>
              <a:t> </a:t>
            </a:r>
            <a:r>
              <a:rPr sz="1999" b="1" spc="-5" dirty="0">
                <a:solidFill>
                  <a:srgbClr val="FFFF00"/>
                </a:solidFill>
                <a:latin typeface="+mn-lt"/>
                <a:cs typeface="Arial"/>
              </a:rPr>
              <a:t>Digital</a:t>
            </a:r>
            <a:endParaRPr sz="1999" dirty="0">
              <a:solidFill>
                <a:srgbClr val="FFFF00"/>
              </a:solidFill>
              <a:latin typeface="+mn-lt"/>
              <a:cs typeface="Arial"/>
            </a:endParaRPr>
          </a:p>
          <a:p>
            <a:pPr marL="12695" marR="5078" algn="just">
              <a:lnSpc>
                <a:spcPct val="123100"/>
              </a:lnSpc>
              <a:spcBef>
                <a:spcPts val="225"/>
              </a:spcBef>
            </a:pPr>
            <a:r>
              <a:rPr lang="en-US" sz="1299" spc="15" dirty="0">
                <a:latin typeface="+mn-lt"/>
                <a:cs typeface="Arial MT"/>
              </a:rPr>
              <a:t>I</a:t>
            </a:r>
            <a:r>
              <a:rPr sz="1299" spc="10" dirty="0">
                <a:latin typeface="+mn-lt"/>
                <a:cs typeface="Arial MT"/>
              </a:rPr>
              <a:t>ntroduc</a:t>
            </a:r>
            <a:r>
              <a:rPr lang="en-US" sz="1299" spc="10" dirty="0">
                <a:latin typeface="+mn-lt"/>
                <a:cs typeface="Arial MT"/>
              </a:rPr>
              <a:t>e</a:t>
            </a:r>
            <a:r>
              <a:rPr sz="1299" spc="10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new </a:t>
            </a:r>
            <a:r>
              <a:rPr sz="1299" spc="10" dirty="0">
                <a:latin typeface="+mn-lt"/>
                <a:cs typeface="Arial MT"/>
              </a:rPr>
              <a:t>services </a:t>
            </a:r>
            <a:r>
              <a:rPr sz="1299" spc="15" dirty="0">
                <a:latin typeface="+mn-lt"/>
                <a:cs typeface="Arial MT"/>
              </a:rPr>
              <a:t>and deepen </a:t>
            </a:r>
            <a:r>
              <a:rPr sz="1299" spc="-350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existing</a:t>
            </a:r>
            <a:r>
              <a:rPr sz="1299" spc="50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capabilities</a:t>
            </a:r>
            <a:r>
              <a:rPr sz="1299" spc="35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that</a:t>
            </a:r>
            <a:r>
              <a:rPr sz="1299" spc="75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are</a:t>
            </a:r>
            <a:r>
              <a:rPr sz="1299" spc="70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focused </a:t>
            </a:r>
            <a:r>
              <a:rPr sz="1299" spc="20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on </a:t>
            </a:r>
            <a:r>
              <a:rPr sz="1299" spc="10" dirty="0">
                <a:latin typeface="+mn-lt"/>
                <a:cs typeface="Arial MT"/>
              </a:rPr>
              <a:t>“</a:t>
            </a:r>
            <a:r>
              <a:rPr sz="1299" i="1" spc="10" dirty="0">
                <a:uFill>
                  <a:solidFill>
                    <a:srgbClr val="000000"/>
                  </a:solidFill>
                </a:uFill>
                <a:latin typeface="+mn-lt"/>
                <a:cs typeface="Arial MT"/>
              </a:rPr>
              <a:t>Digitalization </a:t>
            </a:r>
            <a:r>
              <a:rPr sz="1299" i="1" spc="15" dirty="0">
                <a:uFill>
                  <a:solidFill>
                    <a:srgbClr val="000000"/>
                  </a:solidFill>
                </a:uFill>
                <a:latin typeface="+mn-lt"/>
                <a:cs typeface="Arial MT"/>
              </a:rPr>
              <a:t>and Paperless </a:t>
            </a:r>
            <a:r>
              <a:rPr sz="1299" i="1" spc="20" dirty="0">
                <a:latin typeface="+mn-lt"/>
                <a:cs typeface="Arial MT"/>
              </a:rPr>
              <a:t> </a:t>
            </a:r>
            <a:r>
              <a:rPr sz="1299" i="1" spc="10" dirty="0">
                <a:uFill>
                  <a:solidFill>
                    <a:srgbClr val="000000"/>
                  </a:solidFill>
                </a:uFill>
                <a:latin typeface="+mn-lt"/>
                <a:cs typeface="Arial MT"/>
              </a:rPr>
              <a:t>Office</a:t>
            </a:r>
            <a:r>
              <a:rPr sz="1299" spc="10" dirty="0">
                <a:latin typeface="+mn-lt"/>
                <a:cs typeface="Arial MT"/>
              </a:rPr>
              <a:t>”</a:t>
            </a:r>
            <a:r>
              <a:rPr sz="1299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agenda</a:t>
            </a:r>
            <a:r>
              <a:rPr sz="1299" spc="-15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–</a:t>
            </a:r>
            <a:r>
              <a:rPr sz="1299" spc="10" dirty="0">
                <a:latin typeface="+mn-lt"/>
                <a:cs typeface="Arial MT"/>
              </a:rPr>
              <a:t> to </a:t>
            </a:r>
            <a:r>
              <a:rPr sz="1299" spc="15" dirty="0">
                <a:latin typeface="+mn-lt"/>
                <a:cs typeface="Arial MT"/>
              </a:rPr>
              <a:t>help</a:t>
            </a:r>
            <a:r>
              <a:rPr sz="1299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bring</a:t>
            </a:r>
            <a:r>
              <a:rPr sz="1299" dirty="0">
                <a:latin typeface="+mn-lt"/>
                <a:cs typeface="Arial MT"/>
              </a:rPr>
              <a:t> </a:t>
            </a:r>
            <a:r>
              <a:rPr sz="1299" spc="15" dirty="0">
                <a:latin typeface="+mn-lt"/>
                <a:cs typeface="Arial MT"/>
              </a:rPr>
              <a:t>new</a:t>
            </a:r>
            <a:r>
              <a:rPr sz="1299" spc="-10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and </a:t>
            </a:r>
            <a:r>
              <a:rPr sz="1299" spc="-345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improved capabilities to </a:t>
            </a:r>
            <a:r>
              <a:rPr sz="1299" spc="15" dirty="0">
                <a:latin typeface="+mn-lt"/>
                <a:cs typeface="Arial MT"/>
              </a:rPr>
              <a:t>the </a:t>
            </a:r>
            <a:r>
              <a:rPr sz="1299" spc="10" dirty="0">
                <a:latin typeface="+mn-lt"/>
                <a:cs typeface="Arial MT"/>
              </a:rPr>
              <a:t>market </a:t>
            </a:r>
            <a:r>
              <a:rPr sz="1299" spc="15" dirty="0">
                <a:latin typeface="+mn-lt"/>
                <a:cs typeface="Arial MT"/>
              </a:rPr>
              <a:t> </a:t>
            </a:r>
            <a:r>
              <a:rPr sz="1299" spc="10" dirty="0">
                <a:latin typeface="+mn-lt"/>
                <a:cs typeface="Arial MT"/>
              </a:rPr>
              <a:t>faster </a:t>
            </a:r>
            <a:r>
              <a:rPr sz="1299" spc="20" dirty="0">
                <a:latin typeface="+mn-lt"/>
                <a:cs typeface="Arial MT"/>
              </a:rPr>
              <a:t>&amp; </a:t>
            </a:r>
            <a:r>
              <a:rPr sz="1299" spc="10" dirty="0">
                <a:latin typeface="+mn-lt"/>
                <a:cs typeface="Arial MT"/>
              </a:rPr>
              <a:t>with more </a:t>
            </a:r>
            <a:r>
              <a:rPr lang="en-US" sz="1299" spc="10" dirty="0">
                <a:latin typeface="+mn-lt"/>
                <a:cs typeface="Arial MT"/>
              </a:rPr>
              <a:t>innovation rigor</a:t>
            </a:r>
            <a:r>
              <a:rPr sz="1299" spc="10" dirty="0">
                <a:latin typeface="+mn-lt"/>
                <a:cs typeface="Arial MT"/>
              </a:rPr>
              <a:t>.</a:t>
            </a:r>
            <a:r>
              <a:rPr lang="en-US" sz="1299" spc="10" dirty="0">
                <a:latin typeface="+mn-lt"/>
                <a:cs typeface="Arial MT"/>
              </a:rPr>
              <a:t> This includes implementing AI, Total Experience, analytics and shift to a hybrid-cloud model.</a:t>
            </a:r>
            <a:endParaRPr sz="1299" dirty="0">
              <a:latin typeface="+mn-lt"/>
              <a:cs typeface="Arial MT"/>
            </a:endParaRPr>
          </a:p>
        </p:txBody>
      </p:sp>
      <p:sp>
        <p:nvSpPr>
          <p:cNvPr id="15" name="object 5"/>
          <p:cNvSpPr txBox="1"/>
          <p:nvPr/>
        </p:nvSpPr>
        <p:spPr>
          <a:xfrm>
            <a:off x="772335" y="2654422"/>
            <a:ext cx="3053487" cy="2137206"/>
          </a:xfrm>
          <a:prstGeom prst="rect">
            <a:avLst/>
          </a:prstGeom>
        </p:spPr>
        <p:txBody>
          <a:bodyPr vert="horz" wrap="square" lIns="0" tIns="113620" rIns="0" bIns="0" rtlCol="0">
            <a:spAutoFit/>
          </a:bodyPr>
          <a:lstStyle/>
          <a:p>
            <a:pPr marL="445592">
              <a:spcBef>
                <a:spcPts val="894"/>
              </a:spcBef>
            </a:pPr>
            <a:r>
              <a:rPr lang="en-US" sz="1999" b="1" dirty="0">
                <a:solidFill>
                  <a:srgbClr val="FFFF00"/>
                </a:solidFill>
                <a:latin typeface="+mn-lt"/>
                <a:cs typeface="Arial"/>
              </a:rPr>
              <a:t>Renovate</a:t>
            </a:r>
            <a:r>
              <a:rPr sz="1999" b="1" spc="-75" dirty="0">
                <a:solidFill>
                  <a:srgbClr val="FFFF00"/>
                </a:solidFill>
                <a:latin typeface="+mn-lt"/>
                <a:cs typeface="Arial"/>
              </a:rPr>
              <a:t> </a:t>
            </a:r>
            <a:r>
              <a:rPr sz="1999" b="1" dirty="0">
                <a:solidFill>
                  <a:srgbClr val="FFFF00"/>
                </a:solidFill>
                <a:latin typeface="+mn-lt"/>
                <a:cs typeface="Arial"/>
              </a:rPr>
              <a:t>the</a:t>
            </a:r>
            <a:r>
              <a:rPr sz="1999" b="1" spc="-65" dirty="0">
                <a:solidFill>
                  <a:srgbClr val="FFFF00"/>
                </a:solidFill>
                <a:latin typeface="+mn-lt"/>
                <a:cs typeface="Arial"/>
              </a:rPr>
              <a:t> </a:t>
            </a:r>
            <a:r>
              <a:rPr sz="1999" b="1" spc="-5" dirty="0">
                <a:solidFill>
                  <a:srgbClr val="FFFF00"/>
                </a:solidFill>
                <a:latin typeface="+mn-lt"/>
                <a:cs typeface="Arial"/>
              </a:rPr>
              <a:t>core</a:t>
            </a:r>
            <a:r>
              <a:rPr lang="en-US" sz="1999" b="1" spc="-5" dirty="0">
                <a:solidFill>
                  <a:srgbClr val="FFFF00"/>
                </a:solidFill>
                <a:latin typeface="+mn-lt"/>
                <a:cs typeface="Arial"/>
              </a:rPr>
              <a:t> IT </a:t>
            </a:r>
          </a:p>
          <a:p>
            <a:pPr marL="445592" algn="just">
              <a:spcBef>
                <a:spcPts val="894"/>
              </a:spcBef>
            </a:pPr>
            <a:r>
              <a:rPr lang="en-US" sz="1299" spc="25" dirty="0">
                <a:latin typeface="+mn-lt"/>
                <a:cs typeface="Arial MT"/>
              </a:rPr>
              <a:t>Improve efficiency and control of core and non-core systems and the underlying infrastructure. This</a:t>
            </a:r>
            <a:r>
              <a:rPr lang="en-US" sz="1299" spc="10" dirty="0">
                <a:latin typeface="+mn-lt"/>
                <a:cs typeface="Arial MT"/>
              </a:rPr>
              <a:t>  includes targeted application and infrastructure refresh / re-implementation. Iteratively advance BAU processes with focus on productivity.</a:t>
            </a:r>
            <a:endParaRPr sz="1299" dirty="0">
              <a:latin typeface="+mn-lt"/>
              <a:cs typeface="Arial M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05355" y="1693288"/>
            <a:ext cx="4218561" cy="3286007"/>
            <a:chOff x="3905355" y="1693288"/>
            <a:chExt cx="4218561" cy="3286007"/>
          </a:xfrm>
        </p:grpSpPr>
        <p:sp>
          <p:nvSpPr>
            <p:cNvPr id="11" name="object 3"/>
            <p:cNvSpPr/>
            <p:nvPr/>
          </p:nvSpPr>
          <p:spPr>
            <a:xfrm>
              <a:off x="4624403" y="1726627"/>
              <a:ext cx="2963022" cy="3042366"/>
            </a:xfrm>
            <a:custGeom>
              <a:avLst/>
              <a:gdLst/>
              <a:ahLst/>
              <a:cxnLst/>
              <a:rect l="l" t="t" r="r" b="b"/>
              <a:pathLst>
                <a:path w="2964179" h="3043554">
                  <a:moveTo>
                    <a:pt x="2964180" y="1521714"/>
                  </a:moveTo>
                  <a:lnTo>
                    <a:pt x="2963418" y="1472476"/>
                  </a:lnTo>
                  <a:lnTo>
                    <a:pt x="2961144" y="1423619"/>
                  </a:lnTo>
                  <a:lnTo>
                    <a:pt x="2957385" y="1375181"/>
                  </a:lnTo>
                  <a:lnTo>
                    <a:pt x="2952178" y="1327175"/>
                  </a:lnTo>
                  <a:lnTo>
                    <a:pt x="2945523" y="1279639"/>
                  </a:lnTo>
                  <a:lnTo>
                    <a:pt x="2937446" y="1232573"/>
                  </a:lnTo>
                  <a:lnTo>
                    <a:pt x="2927985" y="1186027"/>
                  </a:lnTo>
                  <a:lnTo>
                    <a:pt x="2917152" y="1140015"/>
                  </a:lnTo>
                  <a:lnTo>
                    <a:pt x="2904972" y="1094549"/>
                  </a:lnTo>
                  <a:lnTo>
                    <a:pt x="2891472" y="1049667"/>
                  </a:lnTo>
                  <a:lnTo>
                    <a:pt x="2876664" y="1005395"/>
                  </a:lnTo>
                  <a:lnTo>
                    <a:pt x="2860586" y="961732"/>
                  </a:lnTo>
                  <a:lnTo>
                    <a:pt x="2843250" y="918743"/>
                  </a:lnTo>
                  <a:lnTo>
                    <a:pt x="2824683" y="876414"/>
                  </a:lnTo>
                  <a:lnTo>
                    <a:pt x="2804909" y="834783"/>
                  </a:lnTo>
                  <a:lnTo>
                    <a:pt x="2783941" y="793877"/>
                  </a:lnTo>
                  <a:lnTo>
                    <a:pt x="2761818" y="753706"/>
                  </a:lnTo>
                  <a:lnTo>
                    <a:pt x="2738551" y="714311"/>
                  </a:lnTo>
                  <a:lnTo>
                    <a:pt x="2714180" y="675716"/>
                  </a:lnTo>
                  <a:lnTo>
                    <a:pt x="2688704" y="637921"/>
                  </a:lnTo>
                  <a:lnTo>
                    <a:pt x="2662161" y="600976"/>
                  </a:lnTo>
                  <a:lnTo>
                    <a:pt x="2634564" y="564896"/>
                  </a:lnTo>
                  <a:lnTo>
                    <a:pt x="2605951" y="529691"/>
                  </a:lnTo>
                  <a:lnTo>
                    <a:pt x="2576322" y="495401"/>
                  </a:lnTo>
                  <a:lnTo>
                    <a:pt x="2545727" y="462051"/>
                  </a:lnTo>
                  <a:lnTo>
                    <a:pt x="2514181" y="429653"/>
                  </a:lnTo>
                  <a:lnTo>
                    <a:pt x="2481694" y="398233"/>
                  </a:lnTo>
                  <a:lnTo>
                    <a:pt x="2448293" y="367830"/>
                  </a:lnTo>
                  <a:lnTo>
                    <a:pt x="2414016" y="338442"/>
                  </a:lnTo>
                  <a:lnTo>
                    <a:pt x="2378875" y="310108"/>
                  </a:lnTo>
                  <a:lnTo>
                    <a:pt x="2342883" y="282854"/>
                  </a:lnTo>
                  <a:lnTo>
                    <a:pt x="2306078" y="256692"/>
                  </a:lnTo>
                  <a:lnTo>
                    <a:pt x="2268486" y="231660"/>
                  </a:lnTo>
                  <a:lnTo>
                    <a:pt x="2230120" y="207784"/>
                  </a:lnTo>
                  <a:lnTo>
                    <a:pt x="2190991" y="185064"/>
                  </a:lnTo>
                  <a:lnTo>
                    <a:pt x="2151151" y="163537"/>
                  </a:lnTo>
                  <a:lnTo>
                    <a:pt x="2110600" y="143230"/>
                  </a:lnTo>
                  <a:lnTo>
                    <a:pt x="2069376" y="124167"/>
                  </a:lnTo>
                  <a:lnTo>
                    <a:pt x="2027504" y="106362"/>
                  </a:lnTo>
                  <a:lnTo>
                    <a:pt x="1984984" y="89852"/>
                  </a:lnTo>
                  <a:lnTo>
                    <a:pt x="1941855" y="74650"/>
                  </a:lnTo>
                  <a:lnTo>
                    <a:pt x="1898142" y="60794"/>
                  </a:lnTo>
                  <a:lnTo>
                    <a:pt x="1853869" y="48285"/>
                  </a:lnTo>
                  <a:lnTo>
                    <a:pt x="1809051" y="37160"/>
                  </a:lnTo>
                  <a:lnTo>
                    <a:pt x="1763712" y="27444"/>
                  </a:lnTo>
                  <a:lnTo>
                    <a:pt x="1717878" y="19164"/>
                  </a:lnTo>
                  <a:lnTo>
                    <a:pt x="1671574" y="12331"/>
                  </a:lnTo>
                  <a:lnTo>
                    <a:pt x="1624812" y="6972"/>
                  </a:lnTo>
                  <a:lnTo>
                    <a:pt x="1577632" y="3124"/>
                  </a:lnTo>
                  <a:lnTo>
                    <a:pt x="1530045" y="787"/>
                  </a:lnTo>
                  <a:lnTo>
                    <a:pt x="1482090" y="0"/>
                  </a:lnTo>
                  <a:lnTo>
                    <a:pt x="1434122" y="787"/>
                  </a:lnTo>
                  <a:lnTo>
                    <a:pt x="1386535" y="3124"/>
                  </a:lnTo>
                  <a:lnTo>
                    <a:pt x="1339354" y="6972"/>
                  </a:lnTo>
                  <a:lnTo>
                    <a:pt x="1292593" y="12331"/>
                  </a:lnTo>
                  <a:lnTo>
                    <a:pt x="1246289" y="19164"/>
                  </a:lnTo>
                  <a:lnTo>
                    <a:pt x="1200454" y="27444"/>
                  </a:lnTo>
                  <a:lnTo>
                    <a:pt x="1155115" y="37160"/>
                  </a:lnTo>
                  <a:lnTo>
                    <a:pt x="1110297" y="48285"/>
                  </a:lnTo>
                  <a:lnTo>
                    <a:pt x="1066025" y="60794"/>
                  </a:lnTo>
                  <a:lnTo>
                    <a:pt x="1022311" y="74650"/>
                  </a:lnTo>
                  <a:lnTo>
                    <a:pt x="979182" y="89852"/>
                  </a:lnTo>
                  <a:lnTo>
                    <a:pt x="936663" y="106362"/>
                  </a:lnTo>
                  <a:lnTo>
                    <a:pt x="894791" y="124167"/>
                  </a:lnTo>
                  <a:lnTo>
                    <a:pt x="853567" y="143230"/>
                  </a:lnTo>
                  <a:lnTo>
                    <a:pt x="813015" y="163537"/>
                  </a:lnTo>
                  <a:lnTo>
                    <a:pt x="773176" y="185064"/>
                  </a:lnTo>
                  <a:lnTo>
                    <a:pt x="734060" y="207772"/>
                  </a:lnTo>
                  <a:lnTo>
                    <a:pt x="695680" y="231660"/>
                  </a:lnTo>
                  <a:lnTo>
                    <a:pt x="658088" y="256692"/>
                  </a:lnTo>
                  <a:lnTo>
                    <a:pt x="621284" y="282854"/>
                  </a:lnTo>
                  <a:lnTo>
                    <a:pt x="585292" y="310108"/>
                  </a:lnTo>
                  <a:lnTo>
                    <a:pt x="550151" y="338442"/>
                  </a:lnTo>
                  <a:lnTo>
                    <a:pt x="515874" y="367830"/>
                  </a:lnTo>
                  <a:lnTo>
                    <a:pt x="482473" y="398233"/>
                  </a:lnTo>
                  <a:lnTo>
                    <a:pt x="449986" y="429653"/>
                  </a:lnTo>
                  <a:lnTo>
                    <a:pt x="418439" y="462051"/>
                  </a:lnTo>
                  <a:lnTo>
                    <a:pt x="387845" y="495401"/>
                  </a:lnTo>
                  <a:lnTo>
                    <a:pt x="358216" y="529691"/>
                  </a:lnTo>
                  <a:lnTo>
                    <a:pt x="329603" y="564896"/>
                  </a:lnTo>
                  <a:lnTo>
                    <a:pt x="302006" y="600976"/>
                  </a:lnTo>
                  <a:lnTo>
                    <a:pt x="275463" y="637921"/>
                  </a:lnTo>
                  <a:lnTo>
                    <a:pt x="249986" y="675716"/>
                  </a:lnTo>
                  <a:lnTo>
                    <a:pt x="225615" y="714311"/>
                  </a:lnTo>
                  <a:lnTo>
                    <a:pt x="202349" y="753706"/>
                  </a:lnTo>
                  <a:lnTo>
                    <a:pt x="180225" y="793877"/>
                  </a:lnTo>
                  <a:lnTo>
                    <a:pt x="159258" y="834783"/>
                  </a:lnTo>
                  <a:lnTo>
                    <a:pt x="139484" y="876414"/>
                  </a:lnTo>
                  <a:lnTo>
                    <a:pt x="120916" y="918743"/>
                  </a:lnTo>
                  <a:lnTo>
                    <a:pt x="103581" y="961732"/>
                  </a:lnTo>
                  <a:lnTo>
                    <a:pt x="87503" y="1005395"/>
                  </a:lnTo>
                  <a:lnTo>
                    <a:pt x="72694" y="1049667"/>
                  </a:lnTo>
                  <a:lnTo>
                    <a:pt x="59194" y="1094549"/>
                  </a:lnTo>
                  <a:lnTo>
                    <a:pt x="47015" y="1140015"/>
                  </a:lnTo>
                  <a:lnTo>
                    <a:pt x="36182" y="1186027"/>
                  </a:lnTo>
                  <a:lnTo>
                    <a:pt x="26720" y="1232573"/>
                  </a:lnTo>
                  <a:lnTo>
                    <a:pt x="18643" y="1279639"/>
                  </a:lnTo>
                  <a:lnTo>
                    <a:pt x="11988" y="1327175"/>
                  </a:lnTo>
                  <a:lnTo>
                    <a:pt x="6781" y="1375181"/>
                  </a:lnTo>
                  <a:lnTo>
                    <a:pt x="3022" y="1423619"/>
                  </a:lnTo>
                  <a:lnTo>
                    <a:pt x="749" y="1472476"/>
                  </a:lnTo>
                  <a:lnTo>
                    <a:pt x="0" y="1521714"/>
                  </a:lnTo>
                  <a:lnTo>
                    <a:pt x="749" y="1570964"/>
                  </a:lnTo>
                  <a:lnTo>
                    <a:pt x="3022" y="1619821"/>
                  </a:lnTo>
                  <a:lnTo>
                    <a:pt x="6781" y="1668259"/>
                  </a:lnTo>
                  <a:lnTo>
                    <a:pt x="11988" y="1716265"/>
                  </a:lnTo>
                  <a:lnTo>
                    <a:pt x="18643" y="1763801"/>
                  </a:lnTo>
                  <a:lnTo>
                    <a:pt x="26720" y="1810867"/>
                  </a:lnTo>
                  <a:lnTo>
                    <a:pt x="36182" y="1857413"/>
                  </a:lnTo>
                  <a:lnTo>
                    <a:pt x="47015" y="1903425"/>
                  </a:lnTo>
                  <a:lnTo>
                    <a:pt x="59194" y="1948891"/>
                  </a:lnTo>
                  <a:lnTo>
                    <a:pt x="72694" y="1993773"/>
                  </a:lnTo>
                  <a:lnTo>
                    <a:pt x="87503" y="2038045"/>
                  </a:lnTo>
                  <a:lnTo>
                    <a:pt x="103581" y="2081707"/>
                  </a:lnTo>
                  <a:lnTo>
                    <a:pt x="120916" y="2124697"/>
                  </a:lnTo>
                  <a:lnTo>
                    <a:pt x="139484" y="2167026"/>
                  </a:lnTo>
                  <a:lnTo>
                    <a:pt x="159258" y="2208657"/>
                  </a:lnTo>
                  <a:lnTo>
                    <a:pt x="180225" y="2249563"/>
                  </a:lnTo>
                  <a:lnTo>
                    <a:pt x="202349" y="2289733"/>
                  </a:lnTo>
                  <a:lnTo>
                    <a:pt x="225615" y="2329129"/>
                  </a:lnTo>
                  <a:lnTo>
                    <a:pt x="249986" y="2367724"/>
                  </a:lnTo>
                  <a:lnTo>
                    <a:pt x="275463" y="2405519"/>
                  </a:lnTo>
                  <a:lnTo>
                    <a:pt x="302006" y="2442464"/>
                  </a:lnTo>
                  <a:lnTo>
                    <a:pt x="329603" y="2478544"/>
                  </a:lnTo>
                  <a:lnTo>
                    <a:pt x="358216" y="2513749"/>
                  </a:lnTo>
                  <a:lnTo>
                    <a:pt x="387845" y="2548039"/>
                  </a:lnTo>
                  <a:lnTo>
                    <a:pt x="418439" y="2581389"/>
                  </a:lnTo>
                  <a:lnTo>
                    <a:pt x="449986" y="2613787"/>
                  </a:lnTo>
                  <a:lnTo>
                    <a:pt x="482473" y="2645206"/>
                  </a:lnTo>
                  <a:lnTo>
                    <a:pt x="515874" y="2675610"/>
                  </a:lnTo>
                  <a:lnTo>
                    <a:pt x="550151" y="2704998"/>
                  </a:lnTo>
                  <a:lnTo>
                    <a:pt x="585292" y="2733332"/>
                  </a:lnTo>
                  <a:lnTo>
                    <a:pt x="621284" y="2760586"/>
                  </a:lnTo>
                  <a:lnTo>
                    <a:pt x="658088" y="2786748"/>
                  </a:lnTo>
                  <a:lnTo>
                    <a:pt x="695680" y="2811780"/>
                  </a:lnTo>
                  <a:lnTo>
                    <a:pt x="734047" y="2835656"/>
                  </a:lnTo>
                  <a:lnTo>
                    <a:pt x="773176" y="2858376"/>
                  </a:lnTo>
                  <a:lnTo>
                    <a:pt x="813015" y="2879902"/>
                  </a:lnTo>
                  <a:lnTo>
                    <a:pt x="853567" y="2900210"/>
                  </a:lnTo>
                  <a:lnTo>
                    <a:pt x="894791" y="2919272"/>
                  </a:lnTo>
                  <a:lnTo>
                    <a:pt x="936663" y="2937078"/>
                  </a:lnTo>
                  <a:lnTo>
                    <a:pt x="979182" y="2953588"/>
                  </a:lnTo>
                  <a:lnTo>
                    <a:pt x="1022311" y="2968790"/>
                  </a:lnTo>
                  <a:lnTo>
                    <a:pt x="1066025" y="2982645"/>
                  </a:lnTo>
                  <a:lnTo>
                    <a:pt x="1110297" y="2995155"/>
                  </a:lnTo>
                  <a:lnTo>
                    <a:pt x="1155115" y="3006280"/>
                  </a:lnTo>
                  <a:lnTo>
                    <a:pt x="1200454" y="3015996"/>
                  </a:lnTo>
                  <a:lnTo>
                    <a:pt x="1246289" y="3024276"/>
                  </a:lnTo>
                  <a:lnTo>
                    <a:pt x="1292593" y="3031109"/>
                  </a:lnTo>
                  <a:lnTo>
                    <a:pt x="1339354" y="3036468"/>
                  </a:lnTo>
                  <a:lnTo>
                    <a:pt x="1386535" y="3040316"/>
                  </a:lnTo>
                  <a:lnTo>
                    <a:pt x="1434122" y="3042653"/>
                  </a:lnTo>
                  <a:lnTo>
                    <a:pt x="1482090" y="3043428"/>
                  </a:lnTo>
                  <a:lnTo>
                    <a:pt x="1530045" y="3042653"/>
                  </a:lnTo>
                  <a:lnTo>
                    <a:pt x="1577632" y="3040316"/>
                  </a:lnTo>
                  <a:lnTo>
                    <a:pt x="1624812" y="3036468"/>
                  </a:lnTo>
                  <a:lnTo>
                    <a:pt x="1671574" y="3031109"/>
                  </a:lnTo>
                  <a:lnTo>
                    <a:pt x="1717878" y="3024276"/>
                  </a:lnTo>
                  <a:lnTo>
                    <a:pt x="1763712" y="3015996"/>
                  </a:lnTo>
                  <a:lnTo>
                    <a:pt x="1809051" y="3006280"/>
                  </a:lnTo>
                  <a:lnTo>
                    <a:pt x="1853869" y="2995155"/>
                  </a:lnTo>
                  <a:lnTo>
                    <a:pt x="1898142" y="2982645"/>
                  </a:lnTo>
                  <a:lnTo>
                    <a:pt x="1941855" y="2968790"/>
                  </a:lnTo>
                  <a:lnTo>
                    <a:pt x="1984984" y="2953588"/>
                  </a:lnTo>
                  <a:lnTo>
                    <a:pt x="2027504" y="2937078"/>
                  </a:lnTo>
                  <a:lnTo>
                    <a:pt x="2069376" y="2919272"/>
                  </a:lnTo>
                  <a:lnTo>
                    <a:pt x="2110600" y="2900210"/>
                  </a:lnTo>
                  <a:lnTo>
                    <a:pt x="2151151" y="2879902"/>
                  </a:lnTo>
                  <a:lnTo>
                    <a:pt x="2190991" y="2858376"/>
                  </a:lnTo>
                  <a:lnTo>
                    <a:pt x="2230107" y="2835656"/>
                  </a:lnTo>
                  <a:lnTo>
                    <a:pt x="2268486" y="2811780"/>
                  </a:lnTo>
                  <a:lnTo>
                    <a:pt x="2306078" y="2786748"/>
                  </a:lnTo>
                  <a:lnTo>
                    <a:pt x="2342883" y="2760586"/>
                  </a:lnTo>
                  <a:lnTo>
                    <a:pt x="2378875" y="2733332"/>
                  </a:lnTo>
                  <a:lnTo>
                    <a:pt x="2414016" y="2704998"/>
                  </a:lnTo>
                  <a:lnTo>
                    <a:pt x="2448293" y="2675610"/>
                  </a:lnTo>
                  <a:lnTo>
                    <a:pt x="2481694" y="2645206"/>
                  </a:lnTo>
                  <a:lnTo>
                    <a:pt x="2514181" y="2613787"/>
                  </a:lnTo>
                  <a:lnTo>
                    <a:pt x="2545727" y="2581389"/>
                  </a:lnTo>
                  <a:lnTo>
                    <a:pt x="2576322" y="2548039"/>
                  </a:lnTo>
                  <a:lnTo>
                    <a:pt x="2605951" y="2513749"/>
                  </a:lnTo>
                  <a:lnTo>
                    <a:pt x="2634564" y="2478544"/>
                  </a:lnTo>
                  <a:lnTo>
                    <a:pt x="2662161" y="2442464"/>
                  </a:lnTo>
                  <a:lnTo>
                    <a:pt x="2688704" y="2405519"/>
                  </a:lnTo>
                  <a:lnTo>
                    <a:pt x="2714180" y="2367724"/>
                  </a:lnTo>
                  <a:lnTo>
                    <a:pt x="2738551" y="2329129"/>
                  </a:lnTo>
                  <a:lnTo>
                    <a:pt x="2761818" y="2289733"/>
                  </a:lnTo>
                  <a:lnTo>
                    <a:pt x="2783941" y="2249563"/>
                  </a:lnTo>
                  <a:lnTo>
                    <a:pt x="2804909" y="2208657"/>
                  </a:lnTo>
                  <a:lnTo>
                    <a:pt x="2824683" y="2167026"/>
                  </a:lnTo>
                  <a:lnTo>
                    <a:pt x="2843250" y="2124697"/>
                  </a:lnTo>
                  <a:lnTo>
                    <a:pt x="2860586" y="2081707"/>
                  </a:lnTo>
                  <a:lnTo>
                    <a:pt x="2876664" y="2038045"/>
                  </a:lnTo>
                  <a:lnTo>
                    <a:pt x="2891472" y="1993773"/>
                  </a:lnTo>
                  <a:lnTo>
                    <a:pt x="2904972" y="1948891"/>
                  </a:lnTo>
                  <a:lnTo>
                    <a:pt x="2917152" y="1903425"/>
                  </a:lnTo>
                  <a:lnTo>
                    <a:pt x="2927985" y="1857413"/>
                  </a:lnTo>
                  <a:lnTo>
                    <a:pt x="2937446" y="1810867"/>
                  </a:lnTo>
                  <a:lnTo>
                    <a:pt x="2945523" y="1763801"/>
                  </a:lnTo>
                  <a:lnTo>
                    <a:pt x="2952178" y="1716265"/>
                  </a:lnTo>
                  <a:lnTo>
                    <a:pt x="2957385" y="1668259"/>
                  </a:lnTo>
                  <a:lnTo>
                    <a:pt x="2961144" y="1619821"/>
                  </a:lnTo>
                  <a:lnTo>
                    <a:pt x="2963418" y="1570964"/>
                  </a:lnTo>
                  <a:lnTo>
                    <a:pt x="2964180" y="1521714"/>
                  </a:lnTo>
                  <a:close/>
                </a:path>
              </a:pathLst>
            </a:custGeom>
            <a:solidFill>
              <a:srgbClr val="0033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04122" y="1693288"/>
              <a:ext cx="4119794" cy="3286007"/>
            </a:xfrm>
            <a:prstGeom prst="rect">
              <a:avLst/>
            </a:prstGeom>
          </p:spPr>
        </p:pic>
        <p:pic>
          <p:nvPicPr>
            <p:cNvPr id="1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62054" y="2529442"/>
              <a:ext cx="921660" cy="92381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905355" y="2641194"/>
              <a:ext cx="265326" cy="266963"/>
            </a:xfrm>
            <a:custGeom>
              <a:avLst/>
              <a:gdLst/>
              <a:ahLst/>
              <a:cxnLst/>
              <a:rect l="l" t="t" r="r" b="b"/>
              <a:pathLst>
                <a:path w="265429" h="273050">
                  <a:moveTo>
                    <a:pt x="132587" y="0"/>
                  </a:moveTo>
                  <a:lnTo>
                    <a:pt x="90659" y="6955"/>
                  </a:lnTo>
                  <a:lnTo>
                    <a:pt x="54260" y="26322"/>
                  </a:lnTo>
                  <a:lnTo>
                    <a:pt x="25566" y="55851"/>
                  </a:lnTo>
                  <a:lnTo>
                    <a:pt x="6754" y="93293"/>
                  </a:lnTo>
                  <a:lnTo>
                    <a:pt x="0" y="136398"/>
                  </a:lnTo>
                  <a:lnTo>
                    <a:pt x="6754" y="179502"/>
                  </a:lnTo>
                  <a:lnTo>
                    <a:pt x="25566" y="216944"/>
                  </a:lnTo>
                  <a:lnTo>
                    <a:pt x="54260" y="246473"/>
                  </a:lnTo>
                  <a:lnTo>
                    <a:pt x="90659" y="265840"/>
                  </a:lnTo>
                  <a:lnTo>
                    <a:pt x="132587" y="272796"/>
                  </a:lnTo>
                  <a:lnTo>
                    <a:pt x="174516" y="265840"/>
                  </a:lnTo>
                  <a:lnTo>
                    <a:pt x="210915" y="246473"/>
                  </a:lnTo>
                  <a:lnTo>
                    <a:pt x="239609" y="216944"/>
                  </a:lnTo>
                  <a:lnTo>
                    <a:pt x="258421" y="179502"/>
                  </a:lnTo>
                  <a:lnTo>
                    <a:pt x="265175" y="136398"/>
                  </a:lnTo>
                  <a:lnTo>
                    <a:pt x="258421" y="93293"/>
                  </a:lnTo>
                  <a:lnTo>
                    <a:pt x="239609" y="55851"/>
                  </a:lnTo>
                  <a:lnTo>
                    <a:pt x="210915" y="26322"/>
                  </a:lnTo>
                  <a:lnTo>
                    <a:pt x="174516" y="6955"/>
                  </a:lnTo>
                  <a:lnTo>
                    <a:pt x="132587" y="0"/>
                  </a:lnTo>
                  <a:close/>
                </a:path>
              </a:pathLst>
            </a:custGeom>
            <a:solidFill>
              <a:srgbClr val="0033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0"/>
            <p:cNvSpPr/>
            <p:nvPr/>
          </p:nvSpPr>
          <p:spPr>
            <a:xfrm>
              <a:off x="3905355" y="2641194"/>
              <a:ext cx="265326" cy="266963"/>
            </a:xfrm>
            <a:custGeom>
              <a:avLst/>
              <a:gdLst/>
              <a:ahLst/>
              <a:cxnLst/>
              <a:rect l="l" t="t" r="r" b="b"/>
              <a:pathLst>
                <a:path w="265429" h="273050">
                  <a:moveTo>
                    <a:pt x="0" y="136398"/>
                  </a:moveTo>
                  <a:lnTo>
                    <a:pt x="6754" y="93293"/>
                  </a:lnTo>
                  <a:lnTo>
                    <a:pt x="25566" y="55851"/>
                  </a:lnTo>
                  <a:lnTo>
                    <a:pt x="54260" y="26322"/>
                  </a:lnTo>
                  <a:lnTo>
                    <a:pt x="90659" y="6955"/>
                  </a:lnTo>
                  <a:lnTo>
                    <a:pt x="132587" y="0"/>
                  </a:lnTo>
                  <a:lnTo>
                    <a:pt x="174516" y="6955"/>
                  </a:lnTo>
                  <a:lnTo>
                    <a:pt x="210915" y="26322"/>
                  </a:lnTo>
                  <a:lnTo>
                    <a:pt x="239609" y="55851"/>
                  </a:lnTo>
                  <a:lnTo>
                    <a:pt x="258421" y="93293"/>
                  </a:lnTo>
                  <a:lnTo>
                    <a:pt x="265175" y="136398"/>
                  </a:lnTo>
                  <a:lnTo>
                    <a:pt x="258421" y="179502"/>
                  </a:lnTo>
                  <a:lnTo>
                    <a:pt x="239609" y="216944"/>
                  </a:lnTo>
                  <a:lnTo>
                    <a:pt x="210915" y="246473"/>
                  </a:lnTo>
                  <a:lnTo>
                    <a:pt x="174516" y="265840"/>
                  </a:lnTo>
                  <a:lnTo>
                    <a:pt x="132587" y="272796"/>
                  </a:lnTo>
                  <a:lnTo>
                    <a:pt x="90659" y="265840"/>
                  </a:lnTo>
                  <a:lnTo>
                    <a:pt x="54260" y="246473"/>
                  </a:lnTo>
                  <a:lnTo>
                    <a:pt x="25566" y="216944"/>
                  </a:lnTo>
                  <a:lnTo>
                    <a:pt x="6754" y="179502"/>
                  </a:lnTo>
                  <a:lnTo>
                    <a:pt x="0" y="136398"/>
                  </a:lnTo>
                  <a:close/>
                </a:path>
              </a:pathLst>
            </a:custGeom>
            <a:ln w="12700">
              <a:solidFill>
                <a:srgbClr val="0033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1"/>
            <p:cNvSpPr/>
            <p:nvPr/>
          </p:nvSpPr>
          <p:spPr>
            <a:xfrm>
              <a:off x="7622464" y="2712714"/>
              <a:ext cx="265326" cy="266963"/>
            </a:xfrm>
            <a:custGeom>
              <a:avLst/>
              <a:gdLst/>
              <a:ahLst/>
              <a:cxnLst/>
              <a:rect l="l" t="t" r="r" b="b"/>
              <a:pathLst>
                <a:path w="265429" h="273050">
                  <a:moveTo>
                    <a:pt x="132587" y="0"/>
                  </a:moveTo>
                  <a:lnTo>
                    <a:pt x="90659" y="6955"/>
                  </a:lnTo>
                  <a:lnTo>
                    <a:pt x="54260" y="26322"/>
                  </a:lnTo>
                  <a:lnTo>
                    <a:pt x="25566" y="55851"/>
                  </a:lnTo>
                  <a:lnTo>
                    <a:pt x="6754" y="93293"/>
                  </a:lnTo>
                  <a:lnTo>
                    <a:pt x="0" y="136398"/>
                  </a:lnTo>
                  <a:lnTo>
                    <a:pt x="6754" y="179502"/>
                  </a:lnTo>
                  <a:lnTo>
                    <a:pt x="25566" y="216944"/>
                  </a:lnTo>
                  <a:lnTo>
                    <a:pt x="54260" y="246473"/>
                  </a:lnTo>
                  <a:lnTo>
                    <a:pt x="90659" y="265840"/>
                  </a:lnTo>
                  <a:lnTo>
                    <a:pt x="132587" y="272796"/>
                  </a:lnTo>
                  <a:lnTo>
                    <a:pt x="174516" y="265840"/>
                  </a:lnTo>
                  <a:lnTo>
                    <a:pt x="210915" y="246473"/>
                  </a:lnTo>
                  <a:lnTo>
                    <a:pt x="239609" y="216944"/>
                  </a:lnTo>
                  <a:lnTo>
                    <a:pt x="258421" y="179502"/>
                  </a:lnTo>
                  <a:lnTo>
                    <a:pt x="265175" y="136398"/>
                  </a:lnTo>
                  <a:lnTo>
                    <a:pt x="258421" y="93293"/>
                  </a:lnTo>
                  <a:lnTo>
                    <a:pt x="239609" y="55851"/>
                  </a:lnTo>
                  <a:lnTo>
                    <a:pt x="210915" y="26322"/>
                  </a:lnTo>
                  <a:lnTo>
                    <a:pt x="174516" y="6955"/>
                  </a:lnTo>
                  <a:lnTo>
                    <a:pt x="132587" y="0"/>
                  </a:lnTo>
                  <a:close/>
                </a:path>
              </a:pathLst>
            </a:custGeom>
            <a:solidFill>
              <a:srgbClr val="00006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12"/>
            <p:cNvSpPr/>
            <p:nvPr/>
          </p:nvSpPr>
          <p:spPr>
            <a:xfrm>
              <a:off x="7622464" y="2712714"/>
              <a:ext cx="265326" cy="266963"/>
            </a:xfrm>
            <a:custGeom>
              <a:avLst/>
              <a:gdLst/>
              <a:ahLst/>
              <a:cxnLst/>
              <a:rect l="l" t="t" r="r" b="b"/>
              <a:pathLst>
                <a:path w="265429" h="273050">
                  <a:moveTo>
                    <a:pt x="0" y="136398"/>
                  </a:moveTo>
                  <a:lnTo>
                    <a:pt x="6754" y="93293"/>
                  </a:lnTo>
                  <a:lnTo>
                    <a:pt x="25566" y="55851"/>
                  </a:lnTo>
                  <a:lnTo>
                    <a:pt x="54260" y="26322"/>
                  </a:lnTo>
                  <a:lnTo>
                    <a:pt x="90659" y="6955"/>
                  </a:lnTo>
                  <a:lnTo>
                    <a:pt x="132587" y="0"/>
                  </a:lnTo>
                  <a:lnTo>
                    <a:pt x="174516" y="6955"/>
                  </a:lnTo>
                  <a:lnTo>
                    <a:pt x="210915" y="26322"/>
                  </a:lnTo>
                  <a:lnTo>
                    <a:pt x="239609" y="55851"/>
                  </a:lnTo>
                  <a:lnTo>
                    <a:pt x="258421" y="93293"/>
                  </a:lnTo>
                  <a:lnTo>
                    <a:pt x="265175" y="136398"/>
                  </a:lnTo>
                  <a:lnTo>
                    <a:pt x="258421" y="179502"/>
                  </a:lnTo>
                  <a:lnTo>
                    <a:pt x="239609" y="216944"/>
                  </a:lnTo>
                  <a:lnTo>
                    <a:pt x="210915" y="246473"/>
                  </a:lnTo>
                  <a:lnTo>
                    <a:pt x="174516" y="265840"/>
                  </a:lnTo>
                  <a:lnTo>
                    <a:pt x="132587" y="272796"/>
                  </a:lnTo>
                  <a:lnTo>
                    <a:pt x="90659" y="265840"/>
                  </a:lnTo>
                  <a:lnTo>
                    <a:pt x="54260" y="246473"/>
                  </a:lnTo>
                  <a:lnTo>
                    <a:pt x="25566" y="216944"/>
                  </a:lnTo>
                  <a:lnTo>
                    <a:pt x="6754" y="179502"/>
                  </a:lnTo>
                  <a:lnTo>
                    <a:pt x="0" y="136398"/>
                  </a:lnTo>
                  <a:close/>
                </a:path>
              </a:pathLst>
            </a:custGeom>
            <a:ln w="12700">
              <a:solidFill>
                <a:srgbClr val="2C2C2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54445" y="3372796"/>
              <a:ext cx="1013064" cy="10161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204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theme1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901026.potx" id="{FD85E87A-7813-4F67-9E59-69B5487A1910}" vid="{BDF94C36-3ACF-4CF1-939F-F4211E6D666F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technology circuit board design presentation (widescreen)</Template>
  <TotalTime>4241</TotalTime>
  <Words>721</Words>
  <Application>Microsoft Macintosh PowerPoint</Application>
  <PresentationFormat>Widescreen</PresentationFormat>
  <Paragraphs>145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Candara</vt:lpstr>
      <vt:lpstr>Consolas</vt:lpstr>
      <vt:lpstr>Tech Computer 16x9</vt:lpstr>
      <vt:lpstr>Digital Transformation Vision</vt:lpstr>
      <vt:lpstr>Introduction : about me &amp; my Organization</vt:lpstr>
      <vt:lpstr>Agenda</vt:lpstr>
      <vt:lpstr>Prologue – A Born-Digital Story</vt:lpstr>
      <vt:lpstr>Headwinds/ Tailwinds</vt:lpstr>
      <vt:lpstr>Technology Investment Trends in Insurance</vt:lpstr>
      <vt:lpstr>Transforming Technology – Key Challenges &amp; Opportunities</vt:lpstr>
      <vt:lpstr>Digital Transformation Strategy </vt:lpstr>
      <vt:lpstr>Our Transformation plan follows a Bi-Modal / Two-Speed approach</vt:lpstr>
      <vt:lpstr>Digital Transformation strategy should be holistic</vt:lpstr>
      <vt:lpstr>Key Pillars of “Digital-First” Strategy</vt:lpstr>
      <vt:lpstr>Transforming the Core – what are the options?</vt:lpstr>
      <vt:lpstr>Ensure a robust Security framework for Network/ Applications/ Data/ End Points</vt:lpstr>
      <vt:lpstr>CTO – National Insurance Company Limited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Transformation Vision</dc:title>
  <dc:creator>Kallol Basu 76615</dc:creator>
  <cp:lastModifiedBy>Anjali Gupta</cp:lastModifiedBy>
  <cp:revision>63</cp:revision>
  <dcterms:created xsi:type="dcterms:W3CDTF">2023-04-08T10:43:27Z</dcterms:created>
  <dcterms:modified xsi:type="dcterms:W3CDTF">2023-04-11T17:07:24Z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TitusGUID">
    <vt:lpwstr>295162c2-175d-4c4a-a661-0bd86497cf44</vt:lpwstr>
  </property>
  <property fmtid="{D5CDD505-2E9C-101B-9397-08002B2CF9AE}" pid="9" name="Classification">
    <vt:lpwstr>NIC_PUBL1C</vt:lpwstr>
  </property>
</Properties>
</file>