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59" r:id="rId1"/>
  </p:sldMasterIdLst>
  <p:notesMasterIdLst>
    <p:notesMasterId r:id="rId13"/>
  </p:notesMasterIdLst>
  <p:sldIdLst>
    <p:sldId id="2147311274" r:id="rId2"/>
    <p:sldId id="2145705714" r:id="rId3"/>
    <p:sldId id="2145705722" r:id="rId4"/>
    <p:sldId id="2145705693" r:id="rId5"/>
    <p:sldId id="2147311269" r:id="rId6"/>
    <p:sldId id="2147311271" r:id="rId7"/>
    <p:sldId id="2145705736" r:id="rId8"/>
    <p:sldId id="2145705716" r:id="rId9"/>
    <p:sldId id="2145705715" r:id="rId10"/>
    <p:sldId id="2145705723" r:id="rId11"/>
    <p:sldId id="2145705724" r:id="rId12"/>
  </p:sldIdLst>
  <p:sldSz cx="9144000" cy="5143500" type="screen16x9"/>
  <p:notesSz cx="6858000" cy="9144000"/>
  <p:defaultTextStyle>
    <a:defPPr>
      <a:defRPr lang="en-US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BED730"/>
    <a:srgbClr val="B0C727"/>
    <a:srgbClr val="04060D"/>
    <a:srgbClr val="556677"/>
    <a:srgbClr val="FFFFFF"/>
    <a:srgbClr val="CDCDCD"/>
    <a:srgbClr val="5D6165"/>
    <a:srgbClr val="EBF1DE"/>
    <a:srgbClr val="F2F2F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878" autoAdjust="0"/>
    <p:restoredTop sz="95884" autoAdjust="0"/>
  </p:normalViewPr>
  <p:slideViewPr>
    <p:cSldViewPr snapToGrid="0">
      <p:cViewPr varScale="1">
        <p:scale>
          <a:sx n="151" d="100"/>
          <a:sy n="151" d="100"/>
        </p:scale>
        <p:origin x="560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A4E909-3849-9949-A84C-FEC72CEF75AF}" type="datetimeFigureOut">
              <a:rPr lang="en-US" smtClean="0"/>
              <a:t>4/28/23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40693C9-8E6B-0C40-8E59-5A96D754653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5619087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40693C9-8E6B-0C40-8E59-5A96D7546536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4434475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40693C9-8E6B-0C40-8E59-5A96D7546536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87193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="0" i="0" dirty="0">
              <a:solidFill>
                <a:srgbClr val="FF00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40693C9-8E6B-0C40-8E59-5A96D7546536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2747218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28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CC0C7FB-05A3-4118-86D5-E4ADFF43D7FA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28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6336669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AH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40693C9-8E6B-0C40-8E59-5A96D7546536}" type="slidenum">
              <a:rPr lang="en-US" smtClean="0"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2936709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40693C9-8E6B-0C40-8E59-5A96D7546536}" type="slidenum">
              <a:rPr lang="en-US" smtClean="0"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0262087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40693C9-8E6B-0C40-8E59-5A96D7546536}" type="slidenum">
              <a:rPr lang="en-US" smtClean="0"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087208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jp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13.png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4.jp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5.png"/><Relationship Id="rId5" Type="http://schemas.microsoft.com/office/2007/relationships/hdphoto" Target="../media/hdphoto1.wdp"/><Relationship Id="rId4" Type="http://schemas.openxmlformats.org/officeDocument/2006/relationships/image" Target="../media/image13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13.png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4.jp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png"/><Relationship Id="rId4" Type="http://schemas.openxmlformats.org/officeDocument/2006/relationships/image" Target="../media/image15.png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6.jp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png"/><Relationship Id="rId4" Type="http://schemas.openxmlformats.org/officeDocument/2006/relationships/image" Target="../media/image15.png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>
            <a:extLst>
              <a:ext uri="{FF2B5EF4-FFF2-40B4-BE49-F238E27FC236}">
                <a16:creationId xmlns:a16="http://schemas.microsoft.com/office/drawing/2014/main" id="{669B1578-6875-4FE4-99AE-450C6FFB423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-18193"/>
            <a:ext cx="9144000" cy="51435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0EFE246B-E024-F02D-1A07-FD6218BDDC6B}"/>
              </a:ext>
            </a:extLst>
          </p:cNvPr>
          <p:cNvSpPr/>
          <p:nvPr userDrawn="1"/>
        </p:nvSpPr>
        <p:spPr>
          <a:xfrm>
            <a:off x="0" y="0"/>
            <a:ext cx="9144001" cy="5143500"/>
          </a:xfrm>
          <a:prstGeom prst="rect">
            <a:avLst/>
          </a:prstGeom>
          <a:solidFill>
            <a:srgbClr val="000000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pic>
        <p:nvPicPr>
          <p:cNvPr id="18" name="Picture 2" descr="Image result for sify logo">
            <a:extLst>
              <a:ext uri="{FF2B5EF4-FFF2-40B4-BE49-F238E27FC236}">
                <a16:creationId xmlns:a16="http://schemas.microsoft.com/office/drawing/2014/main" id="{7E477AC7-F05E-40F6-892D-1033110209FF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14"/>
          <a:stretch/>
        </p:blipFill>
        <p:spPr bwMode="auto">
          <a:xfrm>
            <a:off x="7971586" y="234500"/>
            <a:ext cx="905357" cy="512966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8" name="Text Placeholder 16">
            <a:extLst>
              <a:ext uri="{FF2B5EF4-FFF2-40B4-BE49-F238E27FC236}">
                <a16:creationId xmlns:a16="http://schemas.microsoft.com/office/drawing/2014/main" id="{A0043FE2-98C6-40A8-A25D-C92BA3A47DC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34098" y="987426"/>
            <a:ext cx="4417289" cy="1566132"/>
          </a:xfrm>
        </p:spPr>
        <p:txBody>
          <a:bodyPr>
            <a:noAutofit/>
          </a:bodyPr>
          <a:lstStyle>
            <a:lvl1pPr marL="0" indent="0" algn="l">
              <a:lnSpc>
                <a:spcPts val="3400"/>
              </a:lnSpc>
              <a:spcBef>
                <a:spcPts val="0"/>
              </a:spcBef>
              <a:buNone/>
              <a:defRPr sz="3200" b="1" cap="all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TITLE OF THE SLIDE - LINE ONE</a:t>
            </a:r>
            <a:endParaRPr lang="en-IN" dirty="0"/>
          </a:p>
        </p:txBody>
      </p:sp>
      <p:sp>
        <p:nvSpPr>
          <p:cNvPr id="29" name="Text Placeholder 16">
            <a:extLst>
              <a:ext uri="{FF2B5EF4-FFF2-40B4-BE49-F238E27FC236}">
                <a16:creationId xmlns:a16="http://schemas.microsoft.com/office/drawing/2014/main" id="{AB770F6E-1524-4A33-82FC-93CB64C2692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34099" y="2571750"/>
            <a:ext cx="7316314" cy="341072"/>
          </a:xfrm>
        </p:spPr>
        <p:txBody>
          <a:bodyPr>
            <a:noAutofit/>
          </a:bodyPr>
          <a:lstStyle>
            <a:lvl1pPr marL="0" indent="0">
              <a:lnSpc>
                <a:spcPts val="2000"/>
              </a:lnSpc>
              <a:spcBef>
                <a:spcPts val="0"/>
              </a:spcBef>
              <a:buNone/>
              <a:defRPr sz="1800" b="1" cap="none" baseline="0">
                <a:solidFill>
                  <a:srgbClr val="BED730"/>
                </a:solidFill>
              </a:defRPr>
            </a:lvl1pPr>
          </a:lstStyle>
          <a:p>
            <a:pPr lvl="0"/>
            <a:r>
              <a:rPr lang="en-US" dirty="0"/>
              <a:t>Sub Title </a:t>
            </a:r>
          </a:p>
        </p:txBody>
      </p:sp>
      <p:sp>
        <p:nvSpPr>
          <p:cNvPr id="30" name="Text Placeholder 16">
            <a:extLst>
              <a:ext uri="{FF2B5EF4-FFF2-40B4-BE49-F238E27FC236}">
                <a16:creationId xmlns:a16="http://schemas.microsoft.com/office/drawing/2014/main" id="{155CA787-D36C-48A9-A94B-D13C3645EBA1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34099" y="2996460"/>
            <a:ext cx="5112246" cy="277103"/>
          </a:xfrm>
        </p:spPr>
        <p:txBody>
          <a:bodyPr anchor="t">
            <a:noAutofit/>
          </a:bodyPr>
          <a:lstStyle>
            <a:lvl1pPr marL="0" indent="0">
              <a:lnSpc>
                <a:spcPts val="1800"/>
              </a:lnSpc>
              <a:buNone/>
              <a:defRPr sz="1200" b="0"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pPr lvl="0"/>
            <a:r>
              <a:rPr lang="en-US" dirty="0"/>
              <a:t>Month 2023</a:t>
            </a:r>
          </a:p>
        </p:txBody>
      </p:sp>
    </p:spTree>
    <p:extLst>
      <p:ext uri="{BB962C8B-B14F-4D97-AF65-F5344CB8AC3E}">
        <p14:creationId xmlns:p14="http://schemas.microsoft.com/office/powerpoint/2010/main" val="38766223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recognitions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DE8F71F-4755-EF6B-7086-DC614D25ED3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D286D9F2-E638-44D4-8E5E-7D3A3E917C44}"/>
              </a:ext>
            </a:extLst>
          </p:cNvPr>
          <p:cNvSpPr/>
          <p:nvPr userDrawn="1"/>
        </p:nvSpPr>
        <p:spPr>
          <a:xfrm>
            <a:off x="-6505" y="0"/>
            <a:ext cx="9144001" cy="5143500"/>
          </a:xfrm>
          <a:prstGeom prst="rect">
            <a:avLst/>
          </a:prstGeom>
          <a:solidFill>
            <a:srgbClr val="000000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9" name="Flowchart: Connector 8">
            <a:extLst>
              <a:ext uri="{FF2B5EF4-FFF2-40B4-BE49-F238E27FC236}">
                <a16:creationId xmlns:a16="http://schemas.microsoft.com/office/drawing/2014/main" id="{27F25071-BBB9-47AC-A5E5-4FA1422313E0}"/>
              </a:ext>
            </a:extLst>
          </p:cNvPr>
          <p:cNvSpPr/>
          <p:nvPr userDrawn="1"/>
        </p:nvSpPr>
        <p:spPr>
          <a:xfrm>
            <a:off x="6195272" y="2015775"/>
            <a:ext cx="394916" cy="394916"/>
          </a:xfrm>
          <a:prstGeom prst="flowChartConnector">
            <a:avLst/>
          </a:prstGeom>
          <a:solidFill>
            <a:srgbClr val="FFFFFF">
              <a:alpha val="392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10" name="Flowchart: Connector 9">
            <a:extLst>
              <a:ext uri="{FF2B5EF4-FFF2-40B4-BE49-F238E27FC236}">
                <a16:creationId xmlns:a16="http://schemas.microsoft.com/office/drawing/2014/main" id="{14FA2173-C01F-499E-9EC4-47F068652B3F}"/>
              </a:ext>
            </a:extLst>
          </p:cNvPr>
          <p:cNvSpPr/>
          <p:nvPr userDrawn="1"/>
        </p:nvSpPr>
        <p:spPr>
          <a:xfrm>
            <a:off x="6240114" y="2444897"/>
            <a:ext cx="305232" cy="305232"/>
          </a:xfrm>
          <a:prstGeom prst="flowChartConnector">
            <a:avLst/>
          </a:prstGeom>
          <a:solidFill>
            <a:srgbClr val="FFFFFF">
              <a:alpha val="392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99D3431D-4776-4E72-8183-E70F4FBB8B40}"/>
              </a:ext>
            </a:extLst>
          </p:cNvPr>
          <p:cNvSpPr/>
          <p:nvPr userDrawn="1"/>
        </p:nvSpPr>
        <p:spPr>
          <a:xfrm>
            <a:off x="-6505" y="3822827"/>
            <a:ext cx="9150505" cy="1320673"/>
          </a:xfrm>
          <a:prstGeom prst="rect">
            <a:avLst/>
          </a:prstGeom>
          <a:solidFill>
            <a:srgbClr val="000000">
              <a:alpha val="60000"/>
            </a:srgbClr>
          </a:solidFill>
          <a:ln w="63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26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1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rebuchet MS"/>
              <a:ea typeface="+mn-ea"/>
              <a:cs typeface="+mn-cs"/>
              <a:sym typeface="Arial"/>
              <a:rtl val="0"/>
            </a:endParaRPr>
          </a:p>
        </p:txBody>
      </p:sp>
      <p:pic>
        <p:nvPicPr>
          <p:cNvPr id="16" name="Picture 2" descr="Image result for sify logo">
            <a:extLst>
              <a:ext uri="{FF2B5EF4-FFF2-40B4-BE49-F238E27FC236}">
                <a16:creationId xmlns:a16="http://schemas.microsoft.com/office/drawing/2014/main" id="{1EE9F260-C274-4C84-B741-C5A278EF8BB3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14"/>
          <a:stretch/>
        </p:blipFill>
        <p:spPr bwMode="auto">
          <a:xfrm>
            <a:off x="7971586" y="234500"/>
            <a:ext cx="905357" cy="512966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Text Placeholder 3">
            <a:extLst>
              <a:ext uri="{FF2B5EF4-FFF2-40B4-BE49-F238E27FC236}">
                <a16:creationId xmlns:a16="http://schemas.microsoft.com/office/drawing/2014/main" id="{F20C6DDB-ECD9-4134-AD1E-3F734F69447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20596" y="3822825"/>
            <a:ext cx="8499553" cy="1251183"/>
          </a:xfrm>
        </p:spPr>
        <p:txBody>
          <a:bodyPr anchor="ctr">
            <a:normAutofit/>
          </a:bodyPr>
          <a:lstStyle>
            <a:lvl1pPr marL="0" indent="0" algn="ctr">
              <a:lnSpc>
                <a:spcPts val="3000"/>
              </a:lnSpc>
              <a:spcBef>
                <a:spcPts val="0"/>
              </a:spcBef>
              <a:buNone/>
              <a:defRPr sz="2400" b="1" cap="all" baseline="0">
                <a:solidFill>
                  <a:srgbClr val="BED730"/>
                </a:solidFill>
              </a:defRPr>
            </a:lvl1pPr>
          </a:lstStyle>
          <a:p>
            <a:pPr lvl="0"/>
            <a:r>
              <a:rPr lang="en-US" dirty="0"/>
              <a:t>Section separator</a:t>
            </a:r>
          </a:p>
        </p:txBody>
      </p:sp>
    </p:spTree>
    <p:extLst>
      <p:ext uri="{BB962C8B-B14F-4D97-AF65-F5344CB8AC3E}">
        <p14:creationId xmlns:p14="http://schemas.microsoft.com/office/powerpoint/2010/main" val="33055762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hank You N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people, building, group&#10;&#10;Description automatically generated">
            <a:extLst>
              <a:ext uri="{FF2B5EF4-FFF2-40B4-BE49-F238E27FC236}">
                <a16:creationId xmlns:a16="http://schemas.microsoft.com/office/drawing/2014/main" id="{7B83F388-8DA6-F3FF-548C-922930AEE28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6FE68ACB-2593-4C7C-7E2A-EF7DBD15124A}"/>
              </a:ext>
            </a:extLst>
          </p:cNvPr>
          <p:cNvSpPr/>
          <p:nvPr userDrawn="1"/>
        </p:nvSpPr>
        <p:spPr>
          <a:xfrm>
            <a:off x="0" y="0"/>
            <a:ext cx="9144001" cy="5143500"/>
          </a:xfrm>
          <a:prstGeom prst="rect">
            <a:avLst/>
          </a:prstGeom>
          <a:solidFill>
            <a:srgbClr val="00000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pic>
        <p:nvPicPr>
          <p:cNvPr id="27" name="Picture 26">
            <a:extLst>
              <a:ext uri="{FF2B5EF4-FFF2-40B4-BE49-F238E27FC236}">
                <a16:creationId xmlns:a16="http://schemas.microsoft.com/office/drawing/2014/main" id="{52031C83-E40D-4038-958F-45A64DCB1F4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biLevel thresh="2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3850" y="116214"/>
            <a:ext cx="905358" cy="759938"/>
          </a:xfrm>
          <a:prstGeom prst="rect">
            <a:avLst/>
          </a:prstGeom>
        </p:spPr>
      </p:pic>
      <p:pic>
        <p:nvPicPr>
          <p:cNvPr id="32" name="Picture 2" descr="Image result for sify logo">
            <a:extLst>
              <a:ext uri="{FF2B5EF4-FFF2-40B4-BE49-F238E27FC236}">
                <a16:creationId xmlns:a16="http://schemas.microsoft.com/office/drawing/2014/main" id="{EF7730B0-F0D3-40D4-85DE-A669BD4AEE70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4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100000" contras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814"/>
          <a:stretch/>
        </p:blipFill>
        <p:spPr bwMode="auto">
          <a:xfrm>
            <a:off x="7971586" y="234500"/>
            <a:ext cx="905357" cy="5129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3" name="Text Placeholder 3">
            <a:extLst>
              <a:ext uri="{FF2B5EF4-FFF2-40B4-BE49-F238E27FC236}">
                <a16:creationId xmlns:a16="http://schemas.microsoft.com/office/drawing/2014/main" id="{E3F7BAE5-2A5E-4224-915A-CAA7C538369A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535992" y="2571750"/>
            <a:ext cx="4072016" cy="817336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4800" b="1" cap="all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THANK YOU</a:t>
            </a:r>
          </a:p>
        </p:txBody>
      </p:sp>
    </p:spTree>
    <p:extLst>
      <p:ext uri="{BB962C8B-B14F-4D97-AF65-F5344CB8AC3E}">
        <p14:creationId xmlns:p14="http://schemas.microsoft.com/office/powerpoint/2010/main" val="390181296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hank You N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7B83F388-8DA6-F3FF-548C-922930AEE28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6FE68ACB-2593-4C7C-7E2A-EF7DBD15124A}"/>
              </a:ext>
            </a:extLst>
          </p:cNvPr>
          <p:cNvSpPr/>
          <p:nvPr userDrawn="1"/>
        </p:nvSpPr>
        <p:spPr>
          <a:xfrm>
            <a:off x="0" y="0"/>
            <a:ext cx="9144001" cy="5143500"/>
          </a:xfrm>
          <a:prstGeom prst="rect">
            <a:avLst/>
          </a:prstGeom>
          <a:solidFill>
            <a:srgbClr val="00000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pic>
        <p:nvPicPr>
          <p:cNvPr id="27" name="Picture 26">
            <a:extLst>
              <a:ext uri="{FF2B5EF4-FFF2-40B4-BE49-F238E27FC236}">
                <a16:creationId xmlns:a16="http://schemas.microsoft.com/office/drawing/2014/main" id="{52031C83-E40D-4038-958F-45A64DCB1F4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biLevel thresh="2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3850" y="116214"/>
            <a:ext cx="905358" cy="759938"/>
          </a:xfrm>
          <a:prstGeom prst="rect">
            <a:avLst/>
          </a:prstGeom>
        </p:spPr>
      </p:pic>
      <p:pic>
        <p:nvPicPr>
          <p:cNvPr id="32" name="Picture 2" descr="Image result for sify logo">
            <a:extLst>
              <a:ext uri="{FF2B5EF4-FFF2-40B4-BE49-F238E27FC236}">
                <a16:creationId xmlns:a16="http://schemas.microsoft.com/office/drawing/2014/main" id="{EF7730B0-F0D3-40D4-85DE-A669BD4AEE70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4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100000" contras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814"/>
          <a:stretch/>
        </p:blipFill>
        <p:spPr bwMode="auto">
          <a:xfrm>
            <a:off x="7971586" y="234500"/>
            <a:ext cx="905357" cy="5129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E2DCD772-99C7-8F41-F311-6E8AB6D05A8F}"/>
              </a:ext>
            </a:extLst>
          </p:cNvPr>
          <p:cNvCxnSpPr>
            <a:cxnSpLocks/>
          </p:cNvCxnSpPr>
          <p:nvPr userDrawn="1"/>
        </p:nvCxnSpPr>
        <p:spPr>
          <a:xfrm>
            <a:off x="0" y="2719567"/>
            <a:ext cx="4392611" cy="0"/>
          </a:xfrm>
          <a:prstGeom prst="line">
            <a:avLst/>
          </a:prstGeom>
          <a:ln w="9525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Picture 4">
            <a:extLst>
              <a:ext uri="{FF2B5EF4-FFF2-40B4-BE49-F238E27FC236}">
                <a16:creationId xmlns:a16="http://schemas.microsoft.com/office/drawing/2014/main" id="{F6B712CD-B155-BA00-9933-CE6891B875A0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screen">
            <a:biLevel thresh="2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5979" y="2869973"/>
            <a:ext cx="4044502" cy="358107"/>
          </a:xfrm>
          <a:prstGeom prst="rect">
            <a:avLst/>
          </a:prstGeom>
        </p:spPr>
      </p:pic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38B56D2C-FECD-4402-FDB5-45A80136C27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20597" y="2071255"/>
            <a:ext cx="4072016" cy="497908"/>
          </a:xfrm>
        </p:spPr>
        <p:txBody>
          <a:bodyPr anchor="ctr">
            <a:normAutofit/>
          </a:bodyPr>
          <a:lstStyle>
            <a:lvl1pPr marL="0" indent="0" algn="ctr">
              <a:lnSpc>
                <a:spcPts val="3000"/>
              </a:lnSpc>
              <a:spcBef>
                <a:spcPts val="0"/>
              </a:spcBef>
              <a:buNone/>
              <a:defRPr sz="2400" b="1" cap="all" baseline="0">
                <a:solidFill>
                  <a:srgbClr val="BED730"/>
                </a:solidFill>
              </a:defRPr>
            </a:lvl1pPr>
          </a:lstStyle>
          <a:p>
            <a:pPr lvl="0"/>
            <a:r>
              <a:rPr lang="en-US" dirty="0"/>
              <a:t>THANK YOU</a:t>
            </a:r>
          </a:p>
        </p:txBody>
      </p:sp>
    </p:spTree>
    <p:extLst>
      <p:ext uri="{BB962C8B-B14F-4D97-AF65-F5344CB8AC3E}">
        <p14:creationId xmlns:p14="http://schemas.microsoft.com/office/powerpoint/2010/main" val="273448434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recognitions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DE8F71F-4755-EF6B-7086-DC614D25ED3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D286D9F2-E638-44D4-8E5E-7D3A3E917C44}"/>
              </a:ext>
            </a:extLst>
          </p:cNvPr>
          <p:cNvSpPr/>
          <p:nvPr userDrawn="1"/>
        </p:nvSpPr>
        <p:spPr>
          <a:xfrm>
            <a:off x="0" y="0"/>
            <a:ext cx="9144001" cy="5143500"/>
          </a:xfrm>
          <a:prstGeom prst="rect">
            <a:avLst/>
          </a:prstGeom>
          <a:solidFill>
            <a:srgbClr val="000000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9" name="Flowchart: Connector 8">
            <a:extLst>
              <a:ext uri="{FF2B5EF4-FFF2-40B4-BE49-F238E27FC236}">
                <a16:creationId xmlns:a16="http://schemas.microsoft.com/office/drawing/2014/main" id="{27F25071-BBB9-47AC-A5E5-4FA1422313E0}"/>
              </a:ext>
            </a:extLst>
          </p:cNvPr>
          <p:cNvSpPr/>
          <p:nvPr userDrawn="1"/>
        </p:nvSpPr>
        <p:spPr>
          <a:xfrm>
            <a:off x="6195272" y="2015775"/>
            <a:ext cx="394916" cy="394916"/>
          </a:xfrm>
          <a:prstGeom prst="flowChartConnector">
            <a:avLst/>
          </a:prstGeom>
          <a:solidFill>
            <a:srgbClr val="FFFFFF">
              <a:alpha val="392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10" name="Flowchart: Connector 9">
            <a:extLst>
              <a:ext uri="{FF2B5EF4-FFF2-40B4-BE49-F238E27FC236}">
                <a16:creationId xmlns:a16="http://schemas.microsoft.com/office/drawing/2014/main" id="{14FA2173-C01F-499E-9EC4-47F068652B3F}"/>
              </a:ext>
            </a:extLst>
          </p:cNvPr>
          <p:cNvSpPr/>
          <p:nvPr userDrawn="1"/>
        </p:nvSpPr>
        <p:spPr>
          <a:xfrm>
            <a:off x="6240114" y="2444897"/>
            <a:ext cx="305232" cy="305232"/>
          </a:xfrm>
          <a:prstGeom prst="flowChartConnector">
            <a:avLst/>
          </a:prstGeom>
          <a:solidFill>
            <a:srgbClr val="FFFFFF">
              <a:alpha val="392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99D3431D-4776-4E72-8183-E70F4FBB8B40}"/>
              </a:ext>
            </a:extLst>
          </p:cNvPr>
          <p:cNvSpPr/>
          <p:nvPr userDrawn="1"/>
        </p:nvSpPr>
        <p:spPr>
          <a:xfrm>
            <a:off x="-6505" y="3822827"/>
            <a:ext cx="9150505" cy="1320673"/>
          </a:xfrm>
          <a:prstGeom prst="rect">
            <a:avLst/>
          </a:prstGeom>
          <a:solidFill>
            <a:srgbClr val="000000">
              <a:alpha val="60000"/>
            </a:srgbClr>
          </a:solidFill>
          <a:ln w="63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26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1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rebuchet MS"/>
              <a:ea typeface="+mn-ea"/>
              <a:cs typeface="+mn-cs"/>
              <a:sym typeface="Arial"/>
              <a:rtl val="0"/>
            </a:endParaRPr>
          </a:p>
        </p:txBody>
      </p:sp>
      <p:pic>
        <p:nvPicPr>
          <p:cNvPr id="16" name="Picture 2" descr="Image result for sify logo">
            <a:extLst>
              <a:ext uri="{FF2B5EF4-FFF2-40B4-BE49-F238E27FC236}">
                <a16:creationId xmlns:a16="http://schemas.microsoft.com/office/drawing/2014/main" id="{1EE9F260-C274-4C84-B741-C5A278EF8BB3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14"/>
          <a:stretch/>
        </p:blipFill>
        <p:spPr bwMode="auto">
          <a:xfrm>
            <a:off x="7971586" y="234500"/>
            <a:ext cx="905357" cy="512966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Text Placeholder 3">
            <a:extLst>
              <a:ext uri="{FF2B5EF4-FFF2-40B4-BE49-F238E27FC236}">
                <a16:creationId xmlns:a16="http://schemas.microsoft.com/office/drawing/2014/main" id="{F20C6DDB-ECD9-4134-AD1E-3F734F69447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20596" y="3822825"/>
            <a:ext cx="8499553" cy="1251183"/>
          </a:xfrm>
        </p:spPr>
        <p:txBody>
          <a:bodyPr anchor="ctr">
            <a:normAutofit/>
          </a:bodyPr>
          <a:lstStyle>
            <a:lvl1pPr marL="0" indent="0" algn="ctr">
              <a:lnSpc>
                <a:spcPts val="3000"/>
              </a:lnSpc>
              <a:spcBef>
                <a:spcPts val="0"/>
              </a:spcBef>
              <a:buNone/>
              <a:defRPr sz="2400" b="1" cap="all" baseline="0">
                <a:solidFill>
                  <a:srgbClr val="BED730"/>
                </a:solidFill>
              </a:defRPr>
            </a:lvl1pPr>
          </a:lstStyle>
          <a:p>
            <a:pPr lvl="0"/>
            <a:r>
              <a:rPr lang="en-US" dirty="0"/>
              <a:t>Section separator</a:t>
            </a:r>
          </a:p>
        </p:txBody>
      </p:sp>
    </p:spTree>
    <p:extLst>
      <p:ext uri="{BB962C8B-B14F-4D97-AF65-F5344CB8AC3E}">
        <p14:creationId xmlns:p14="http://schemas.microsoft.com/office/powerpoint/2010/main" val="335177464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hank You N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people, building, group&#10;&#10;Description automatically generated">
            <a:extLst>
              <a:ext uri="{FF2B5EF4-FFF2-40B4-BE49-F238E27FC236}">
                <a16:creationId xmlns:a16="http://schemas.microsoft.com/office/drawing/2014/main" id="{7B83F388-8DA6-F3FF-548C-922930AEE28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6FE68ACB-2593-4C7C-7E2A-EF7DBD15124A}"/>
              </a:ext>
            </a:extLst>
          </p:cNvPr>
          <p:cNvSpPr/>
          <p:nvPr userDrawn="1"/>
        </p:nvSpPr>
        <p:spPr>
          <a:xfrm>
            <a:off x="0" y="0"/>
            <a:ext cx="9144001" cy="5143500"/>
          </a:xfrm>
          <a:prstGeom prst="rect">
            <a:avLst/>
          </a:prstGeom>
          <a:solidFill>
            <a:srgbClr val="00000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pic>
        <p:nvPicPr>
          <p:cNvPr id="27" name="Picture 26">
            <a:extLst>
              <a:ext uri="{FF2B5EF4-FFF2-40B4-BE49-F238E27FC236}">
                <a16:creationId xmlns:a16="http://schemas.microsoft.com/office/drawing/2014/main" id="{52031C83-E40D-4038-958F-45A64DCB1F4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biLevel thresh="2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3850" y="116214"/>
            <a:ext cx="905358" cy="759938"/>
          </a:xfrm>
          <a:prstGeom prst="rect">
            <a:avLst/>
          </a:prstGeom>
        </p:spPr>
      </p:pic>
      <p:pic>
        <p:nvPicPr>
          <p:cNvPr id="32" name="Picture 2" descr="Image result for sify logo">
            <a:extLst>
              <a:ext uri="{FF2B5EF4-FFF2-40B4-BE49-F238E27FC236}">
                <a16:creationId xmlns:a16="http://schemas.microsoft.com/office/drawing/2014/main" id="{EF7730B0-F0D3-40D4-85DE-A669BD4AEE70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4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100000" contras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814"/>
          <a:stretch/>
        </p:blipFill>
        <p:spPr bwMode="auto">
          <a:xfrm>
            <a:off x="7971586" y="234500"/>
            <a:ext cx="905357" cy="5129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3" name="Text Placeholder 3">
            <a:extLst>
              <a:ext uri="{FF2B5EF4-FFF2-40B4-BE49-F238E27FC236}">
                <a16:creationId xmlns:a16="http://schemas.microsoft.com/office/drawing/2014/main" id="{E3F7BAE5-2A5E-4224-915A-CAA7C538369A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535992" y="2571750"/>
            <a:ext cx="4072016" cy="817336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4800" b="1" cap="all" baseline="0">
                <a:solidFill>
                  <a:srgbClr val="BED730"/>
                </a:solidFill>
              </a:defRPr>
            </a:lvl1pPr>
          </a:lstStyle>
          <a:p>
            <a:pPr lvl="0"/>
            <a:r>
              <a:rPr lang="en-US" dirty="0"/>
              <a:t>THANK YOU</a:t>
            </a:r>
          </a:p>
        </p:txBody>
      </p:sp>
    </p:spTree>
    <p:extLst>
      <p:ext uri="{BB962C8B-B14F-4D97-AF65-F5344CB8AC3E}">
        <p14:creationId xmlns:p14="http://schemas.microsoft.com/office/powerpoint/2010/main" val="118214689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hank You N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7B83F388-8DA6-F3FF-548C-922930AEE28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6FE68ACB-2593-4C7C-7E2A-EF7DBD15124A}"/>
              </a:ext>
            </a:extLst>
          </p:cNvPr>
          <p:cNvSpPr/>
          <p:nvPr userDrawn="1"/>
        </p:nvSpPr>
        <p:spPr>
          <a:xfrm>
            <a:off x="0" y="0"/>
            <a:ext cx="9144001" cy="5143500"/>
          </a:xfrm>
          <a:prstGeom prst="rect">
            <a:avLst/>
          </a:prstGeom>
          <a:solidFill>
            <a:srgbClr val="00000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pic>
        <p:nvPicPr>
          <p:cNvPr id="27" name="Picture 26">
            <a:extLst>
              <a:ext uri="{FF2B5EF4-FFF2-40B4-BE49-F238E27FC236}">
                <a16:creationId xmlns:a16="http://schemas.microsoft.com/office/drawing/2014/main" id="{52031C83-E40D-4038-958F-45A64DCB1F4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biLevel thresh="2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3850" y="116214"/>
            <a:ext cx="905358" cy="759938"/>
          </a:xfrm>
          <a:prstGeom prst="rect">
            <a:avLst/>
          </a:prstGeom>
        </p:spPr>
      </p:pic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E2DCD772-99C7-8F41-F311-6E8AB6D05A8F}"/>
              </a:ext>
            </a:extLst>
          </p:cNvPr>
          <p:cNvCxnSpPr>
            <a:cxnSpLocks/>
          </p:cNvCxnSpPr>
          <p:nvPr userDrawn="1"/>
        </p:nvCxnSpPr>
        <p:spPr>
          <a:xfrm>
            <a:off x="0" y="2719567"/>
            <a:ext cx="4392611" cy="0"/>
          </a:xfrm>
          <a:prstGeom prst="line">
            <a:avLst/>
          </a:prstGeom>
          <a:ln w="9525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Picture 4">
            <a:extLst>
              <a:ext uri="{FF2B5EF4-FFF2-40B4-BE49-F238E27FC236}">
                <a16:creationId xmlns:a16="http://schemas.microsoft.com/office/drawing/2014/main" id="{F6B712CD-B155-BA00-9933-CE6891B875A0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biLevel thresh="2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5979" y="2869973"/>
            <a:ext cx="4044502" cy="358107"/>
          </a:xfrm>
          <a:prstGeom prst="rect">
            <a:avLst/>
          </a:prstGeom>
        </p:spPr>
      </p:pic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38B56D2C-FECD-4402-FDB5-45A80136C27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20597" y="2071255"/>
            <a:ext cx="4072016" cy="497908"/>
          </a:xfrm>
        </p:spPr>
        <p:txBody>
          <a:bodyPr anchor="ctr">
            <a:normAutofit/>
          </a:bodyPr>
          <a:lstStyle>
            <a:lvl1pPr marL="0" indent="0" algn="ctr">
              <a:lnSpc>
                <a:spcPts val="3000"/>
              </a:lnSpc>
              <a:spcBef>
                <a:spcPts val="0"/>
              </a:spcBef>
              <a:buNone/>
              <a:defRPr sz="2400" b="1" cap="all" baseline="0">
                <a:solidFill>
                  <a:srgbClr val="BED730"/>
                </a:solidFill>
              </a:defRPr>
            </a:lvl1pPr>
          </a:lstStyle>
          <a:p>
            <a:pPr lvl="0"/>
            <a:r>
              <a:rPr lang="en-US" dirty="0"/>
              <a:t>THANK YOU</a:t>
            </a:r>
          </a:p>
        </p:txBody>
      </p:sp>
      <p:pic>
        <p:nvPicPr>
          <p:cNvPr id="7" name="Picture 2" descr="Image result for sify logo">
            <a:extLst>
              <a:ext uri="{FF2B5EF4-FFF2-40B4-BE49-F238E27FC236}">
                <a16:creationId xmlns:a16="http://schemas.microsoft.com/office/drawing/2014/main" id="{74B075DA-52F1-B8EB-30D9-2A31D0B2AA24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14"/>
          <a:stretch/>
        </p:blipFill>
        <p:spPr bwMode="auto">
          <a:xfrm>
            <a:off x="7971586" y="234500"/>
            <a:ext cx="905357" cy="512966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3348721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hank You N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7B83F388-8DA6-F3FF-548C-922930AEE28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6FE68ACB-2593-4C7C-7E2A-EF7DBD15124A}"/>
              </a:ext>
            </a:extLst>
          </p:cNvPr>
          <p:cNvSpPr/>
          <p:nvPr userDrawn="1"/>
        </p:nvSpPr>
        <p:spPr>
          <a:xfrm>
            <a:off x="0" y="0"/>
            <a:ext cx="9144001" cy="5143500"/>
          </a:xfrm>
          <a:prstGeom prst="rect">
            <a:avLst/>
          </a:prstGeom>
          <a:solidFill>
            <a:srgbClr val="00000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pic>
        <p:nvPicPr>
          <p:cNvPr id="27" name="Picture 26">
            <a:extLst>
              <a:ext uri="{FF2B5EF4-FFF2-40B4-BE49-F238E27FC236}">
                <a16:creationId xmlns:a16="http://schemas.microsoft.com/office/drawing/2014/main" id="{52031C83-E40D-4038-958F-45A64DCB1F4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biLevel thresh="2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3850" y="116214"/>
            <a:ext cx="905358" cy="759938"/>
          </a:xfrm>
          <a:prstGeom prst="rect">
            <a:avLst/>
          </a:prstGeom>
        </p:spPr>
      </p:pic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E2DCD772-99C7-8F41-F311-6E8AB6D05A8F}"/>
              </a:ext>
            </a:extLst>
          </p:cNvPr>
          <p:cNvCxnSpPr>
            <a:cxnSpLocks/>
          </p:cNvCxnSpPr>
          <p:nvPr userDrawn="1"/>
        </p:nvCxnSpPr>
        <p:spPr>
          <a:xfrm>
            <a:off x="0" y="2719567"/>
            <a:ext cx="4392611" cy="0"/>
          </a:xfrm>
          <a:prstGeom prst="line">
            <a:avLst/>
          </a:prstGeom>
          <a:ln w="9525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Picture 4">
            <a:extLst>
              <a:ext uri="{FF2B5EF4-FFF2-40B4-BE49-F238E27FC236}">
                <a16:creationId xmlns:a16="http://schemas.microsoft.com/office/drawing/2014/main" id="{F6B712CD-B155-BA00-9933-CE6891B875A0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biLevel thresh="2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5979" y="2869973"/>
            <a:ext cx="4044502" cy="358107"/>
          </a:xfrm>
          <a:prstGeom prst="rect">
            <a:avLst/>
          </a:prstGeom>
        </p:spPr>
      </p:pic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38B56D2C-FECD-4402-FDB5-45A80136C27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20597" y="2071255"/>
            <a:ext cx="4072016" cy="497908"/>
          </a:xfrm>
        </p:spPr>
        <p:txBody>
          <a:bodyPr anchor="ctr">
            <a:normAutofit/>
          </a:bodyPr>
          <a:lstStyle>
            <a:lvl1pPr marL="0" indent="0" algn="ctr">
              <a:lnSpc>
                <a:spcPts val="3000"/>
              </a:lnSpc>
              <a:spcBef>
                <a:spcPts val="0"/>
              </a:spcBef>
              <a:buNone/>
              <a:defRPr sz="2400" b="1" cap="all" baseline="0">
                <a:solidFill>
                  <a:srgbClr val="BED730"/>
                </a:solidFill>
              </a:defRPr>
            </a:lvl1pPr>
          </a:lstStyle>
          <a:p>
            <a:pPr lvl="0"/>
            <a:r>
              <a:rPr lang="en-US" dirty="0"/>
              <a:t>THANK YOU</a:t>
            </a:r>
          </a:p>
        </p:txBody>
      </p:sp>
      <p:pic>
        <p:nvPicPr>
          <p:cNvPr id="7" name="Picture 2" descr="Image result for sify logo">
            <a:extLst>
              <a:ext uri="{FF2B5EF4-FFF2-40B4-BE49-F238E27FC236}">
                <a16:creationId xmlns:a16="http://schemas.microsoft.com/office/drawing/2014/main" id="{A4398FB8-9481-9027-CA35-CB662E8C3B3F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14"/>
          <a:stretch/>
        </p:blipFill>
        <p:spPr bwMode="auto">
          <a:xfrm>
            <a:off x="7971586" y="234500"/>
            <a:ext cx="905357" cy="512966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547983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2DA715-CF26-4BFF-8B3F-894401EBA0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40AB2D9E-1078-4956-B9B7-FC9341E2588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AB342A-830E-438F-A6A8-BEDF509AB0A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995673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55155"/>
            <a:ext cx="6858000" cy="1477317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A6761-74F5-594B-A83C-4E8B2933C61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5257368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1_innern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ackground pattern&#10;&#10;Description automatically generated">
            <a:extLst>
              <a:ext uri="{FF2B5EF4-FFF2-40B4-BE49-F238E27FC236}">
                <a16:creationId xmlns:a16="http://schemas.microsoft.com/office/drawing/2014/main" id="{166EA793-8EF2-E390-1762-B66CB4D80EC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529CE6D2-4B7E-FB47-25F9-EE1F7D550953}"/>
              </a:ext>
            </a:extLst>
          </p:cNvPr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000000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19729228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465BA79F-C34F-D564-54A0-3C52CFA5D91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0"/>
            <a:ext cx="9143999" cy="51435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3E794680-026D-525E-495F-3EE907F68862}"/>
              </a:ext>
            </a:extLst>
          </p:cNvPr>
          <p:cNvSpPr/>
          <p:nvPr userDrawn="1"/>
        </p:nvSpPr>
        <p:spPr>
          <a:xfrm>
            <a:off x="1" y="0"/>
            <a:ext cx="9143999" cy="5143500"/>
          </a:xfrm>
          <a:prstGeom prst="rect">
            <a:avLst/>
          </a:prstGeom>
          <a:solidFill>
            <a:srgbClr val="000000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>
              <a:latin typeface="TheSansOffice" panose="020B050304030206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9F9AD19-9D39-BF4F-73A5-2DC9F6550DEE}"/>
              </a:ext>
            </a:extLst>
          </p:cNvPr>
          <p:cNvSpPr txBox="1"/>
          <p:nvPr userDrawn="1"/>
        </p:nvSpPr>
        <p:spPr>
          <a:xfrm>
            <a:off x="243840" y="4887674"/>
            <a:ext cx="102108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>
                <a:solidFill>
                  <a:schemeClr val="bg1"/>
                </a:solidFill>
              </a:rPr>
              <a:t>cloud@core</a:t>
            </a:r>
            <a:r>
              <a:rPr lang="en-US" sz="800" baseline="30000" dirty="0">
                <a:solidFill>
                  <a:schemeClr val="bg1"/>
                </a:solidFill>
              </a:rPr>
              <a:t>TM</a:t>
            </a:r>
            <a:endParaRPr lang="en-US" sz="1050" baseline="30000" dirty="0">
              <a:solidFill>
                <a:schemeClr val="bg1"/>
              </a:solidFill>
            </a:endParaRPr>
          </a:p>
        </p:txBody>
      </p:sp>
      <p:pic>
        <p:nvPicPr>
          <p:cNvPr id="9" name="Picture 2" descr="Image result for sify logo">
            <a:extLst>
              <a:ext uri="{FF2B5EF4-FFF2-40B4-BE49-F238E27FC236}">
                <a16:creationId xmlns:a16="http://schemas.microsoft.com/office/drawing/2014/main" id="{7F2D3FE4-6492-8334-39F6-B655E8F847ED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14"/>
          <a:stretch/>
        </p:blipFill>
        <p:spPr bwMode="auto">
          <a:xfrm>
            <a:off x="31564" y="4928479"/>
            <a:ext cx="317690" cy="18000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itle 4">
            <a:extLst>
              <a:ext uri="{FF2B5EF4-FFF2-40B4-BE49-F238E27FC236}">
                <a16:creationId xmlns:a16="http://schemas.microsoft.com/office/drawing/2014/main" id="{289692E0-75EA-3CC9-02A2-875AE46836F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24000" y="211570"/>
            <a:ext cx="7537450" cy="461655"/>
          </a:xfrm>
        </p:spPr>
        <p:txBody>
          <a:bodyPr/>
          <a:lstStyle>
            <a:lvl1pPr>
              <a:defRPr sz="2400" baseline="0">
                <a:solidFill>
                  <a:srgbClr val="BED730"/>
                </a:solidFill>
                <a:latin typeface="TheSansOffice" panose="020B0503040302060204" pitchFamily="34" charset="0"/>
              </a:defRPr>
            </a:lvl1pPr>
          </a:lstStyle>
          <a:p>
            <a:r>
              <a:rPr lang="en-US" dirty="0"/>
              <a:t>TITLE OF THE SLIDE GOES HERE</a:t>
            </a:r>
          </a:p>
        </p:txBody>
      </p:sp>
    </p:spTree>
    <p:extLst>
      <p:ext uri="{BB962C8B-B14F-4D97-AF65-F5344CB8AC3E}">
        <p14:creationId xmlns:p14="http://schemas.microsoft.com/office/powerpoint/2010/main" val="29180722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with Title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D8B2F7CF-481F-CD39-0C15-A1D021C8A5D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0"/>
            <a:ext cx="9143999" cy="514350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D257DB89-CFDA-370A-F43F-545BC20B5C25}"/>
              </a:ext>
            </a:extLst>
          </p:cNvPr>
          <p:cNvSpPr/>
          <p:nvPr userDrawn="1"/>
        </p:nvSpPr>
        <p:spPr>
          <a:xfrm>
            <a:off x="1" y="0"/>
            <a:ext cx="9143999" cy="5143500"/>
          </a:xfrm>
          <a:prstGeom prst="rect">
            <a:avLst/>
          </a:prstGeom>
          <a:solidFill>
            <a:srgbClr val="000000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>
              <a:latin typeface="TheSansOffice" panose="020B050304030206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56202C7-073A-C292-DD0B-416A36D2070F}"/>
              </a:ext>
            </a:extLst>
          </p:cNvPr>
          <p:cNvSpPr txBox="1"/>
          <p:nvPr userDrawn="1"/>
        </p:nvSpPr>
        <p:spPr>
          <a:xfrm>
            <a:off x="243840" y="4887674"/>
            <a:ext cx="102108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>
                <a:solidFill>
                  <a:schemeClr val="bg1"/>
                </a:solidFill>
              </a:rPr>
              <a:t>cloud@core</a:t>
            </a:r>
            <a:r>
              <a:rPr lang="en-US" sz="800" baseline="30000" dirty="0">
                <a:solidFill>
                  <a:schemeClr val="bg1"/>
                </a:solidFill>
              </a:rPr>
              <a:t>TM</a:t>
            </a:r>
            <a:endParaRPr lang="en-US" sz="1050" baseline="30000" dirty="0">
              <a:solidFill>
                <a:schemeClr val="bg1"/>
              </a:solidFill>
            </a:endParaRPr>
          </a:p>
        </p:txBody>
      </p:sp>
      <p:pic>
        <p:nvPicPr>
          <p:cNvPr id="11" name="Picture 2" descr="Image result for sify logo">
            <a:extLst>
              <a:ext uri="{FF2B5EF4-FFF2-40B4-BE49-F238E27FC236}">
                <a16:creationId xmlns:a16="http://schemas.microsoft.com/office/drawing/2014/main" id="{87D755DB-7A82-D018-B1B5-6018D6D44D38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14"/>
          <a:stretch/>
        </p:blipFill>
        <p:spPr bwMode="auto">
          <a:xfrm>
            <a:off x="31564" y="4928479"/>
            <a:ext cx="317690" cy="18000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itle 4">
            <a:extLst>
              <a:ext uri="{FF2B5EF4-FFF2-40B4-BE49-F238E27FC236}">
                <a16:creationId xmlns:a16="http://schemas.microsoft.com/office/drawing/2014/main" id="{CCE68003-E007-481A-83D1-DBB6D223AC5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24000" y="211570"/>
            <a:ext cx="7537450" cy="461655"/>
          </a:xfrm>
        </p:spPr>
        <p:txBody>
          <a:bodyPr/>
          <a:lstStyle>
            <a:lvl1pPr>
              <a:defRPr sz="2400" baseline="0">
                <a:solidFill>
                  <a:srgbClr val="BED730"/>
                </a:solidFill>
                <a:latin typeface="TheSansOffice" panose="020B0503040302060204" pitchFamily="34" charset="0"/>
              </a:defRPr>
            </a:lvl1pPr>
          </a:lstStyle>
          <a:p>
            <a:r>
              <a:rPr lang="en-US" dirty="0"/>
              <a:t>TITLE OF THE SLIDE GOES HERE</a:t>
            </a:r>
          </a:p>
        </p:txBody>
      </p:sp>
    </p:spTree>
    <p:extLst>
      <p:ext uri="{BB962C8B-B14F-4D97-AF65-F5344CB8AC3E}">
        <p14:creationId xmlns:p14="http://schemas.microsoft.com/office/powerpoint/2010/main" val="10387331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Full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658DCF0-1ED5-4F76-942B-A19560D269A4}"/>
              </a:ext>
            </a:extLst>
          </p:cNvPr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CC54D60-252F-F612-EF8F-A74CAFA7E47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-18193"/>
            <a:ext cx="9144000" cy="5143500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C56680C3-01B3-5FA0-8C80-ECC82269C489}"/>
              </a:ext>
            </a:extLst>
          </p:cNvPr>
          <p:cNvSpPr/>
          <p:nvPr userDrawn="1"/>
        </p:nvSpPr>
        <p:spPr>
          <a:xfrm>
            <a:off x="-10258" y="0"/>
            <a:ext cx="9164516" cy="5143500"/>
          </a:xfrm>
          <a:prstGeom prst="rect">
            <a:avLst/>
          </a:prstGeom>
          <a:solidFill>
            <a:srgbClr val="000000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>
              <a:latin typeface="TheSansOffice" panose="020B050304030206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230415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rvic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DE8F71F-4755-EF6B-7086-DC614D25ED3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D286D9F2-E638-44D4-8E5E-7D3A3E917C44}"/>
              </a:ext>
            </a:extLst>
          </p:cNvPr>
          <p:cNvSpPr/>
          <p:nvPr userDrawn="1"/>
        </p:nvSpPr>
        <p:spPr>
          <a:xfrm>
            <a:off x="0" y="0"/>
            <a:ext cx="9144001" cy="5143500"/>
          </a:xfrm>
          <a:prstGeom prst="rect">
            <a:avLst/>
          </a:prstGeom>
          <a:solidFill>
            <a:srgbClr val="00000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9" name="Flowchart: Connector 8">
            <a:extLst>
              <a:ext uri="{FF2B5EF4-FFF2-40B4-BE49-F238E27FC236}">
                <a16:creationId xmlns:a16="http://schemas.microsoft.com/office/drawing/2014/main" id="{27F25071-BBB9-47AC-A5E5-4FA1422313E0}"/>
              </a:ext>
            </a:extLst>
          </p:cNvPr>
          <p:cNvSpPr/>
          <p:nvPr userDrawn="1"/>
        </p:nvSpPr>
        <p:spPr>
          <a:xfrm>
            <a:off x="6195272" y="2015775"/>
            <a:ext cx="394916" cy="394916"/>
          </a:xfrm>
          <a:prstGeom prst="flowChartConnector">
            <a:avLst/>
          </a:prstGeom>
          <a:solidFill>
            <a:srgbClr val="FFFFFF">
              <a:alpha val="392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10" name="Flowchart: Connector 9">
            <a:extLst>
              <a:ext uri="{FF2B5EF4-FFF2-40B4-BE49-F238E27FC236}">
                <a16:creationId xmlns:a16="http://schemas.microsoft.com/office/drawing/2014/main" id="{14FA2173-C01F-499E-9EC4-47F068652B3F}"/>
              </a:ext>
            </a:extLst>
          </p:cNvPr>
          <p:cNvSpPr/>
          <p:nvPr userDrawn="1"/>
        </p:nvSpPr>
        <p:spPr>
          <a:xfrm>
            <a:off x="6240114" y="2444897"/>
            <a:ext cx="305232" cy="305232"/>
          </a:xfrm>
          <a:prstGeom prst="flowChartConnector">
            <a:avLst/>
          </a:prstGeom>
          <a:solidFill>
            <a:srgbClr val="FFFFFF">
              <a:alpha val="392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99D3431D-4776-4E72-8183-E70F4FBB8B40}"/>
              </a:ext>
            </a:extLst>
          </p:cNvPr>
          <p:cNvSpPr/>
          <p:nvPr userDrawn="1"/>
        </p:nvSpPr>
        <p:spPr>
          <a:xfrm>
            <a:off x="-6505" y="3822827"/>
            <a:ext cx="9150505" cy="1320673"/>
          </a:xfrm>
          <a:prstGeom prst="rect">
            <a:avLst/>
          </a:prstGeom>
          <a:solidFill>
            <a:srgbClr val="000000">
              <a:alpha val="60000"/>
            </a:srgbClr>
          </a:solidFill>
          <a:ln w="63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26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1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rebuchet MS"/>
              <a:ea typeface="+mn-ea"/>
              <a:cs typeface="+mn-cs"/>
              <a:sym typeface="Arial"/>
              <a:rtl val="0"/>
            </a:endParaRPr>
          </a:p>
        </p:txBody>
      </p:sp>
      <p:pic>
        <p:nvPicPr>
          <p:cNvPr id="16" name="Picture 2" descr="Image result for sify logo">
            <a:extLst>
              <a:ext uri="{FF2B5EF4-FFF2-40B4-BE49-F238E27FC236}">
                <a16:creationId xmlns:a16="http://schemas.microsoft.com/office/drawing/2014/main" id="{1EE9F260-C274-4C84-B741-C5A278EF8BB3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14"/>
          <a:stretch/>
        </p:blipFill>
        <p:spPr bwMode="auto">
          <a:xfrm>
            <a:off x="7971586" y="234500"/>
            <a:ext cx="905357" cy="512966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Text Placeholder 3">
            <a:extLst>
              <a:ext uri="{FF2B5EF4-FFF2-40B4-BE49-F238E27FC236}">
                <a16:creationId xmlns:a16="http://schemas.microsoft.com/office/drawing/2014/main" id="{F20C6DDB-ECD9-4134-AD1E-3F734F69447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20596" y="3822825"/>
            <a:ext cx="8499553" cy="1251183"/>
          </a:xfrm>
        </p:spPr>
        <p:txBody>
          <a:bodyPr anchor="ctr">
            <a:normAutofit/>
          </a:bodyPr>
          <a:lstStyle>
            <a:lvl1pPr marL="0" indent="0" algn="ctr">
              <a:lnSpc>
                <a:spcPts val="3000"/>
              </a:lnSpc>
              <a:spcBef>
                <a:spcPts val="0"/>
              </a:spcBef>
              <a:buNone/>
              <a:defRPr sz="2400" b="1" cap="all" baseline="0">
                <a:solidFill>
                  <a:srgbClr val="BED730"/>
                </a:solidFill>
              </a:defRPr>
            </a:lvl1pPr>
          </a:lstStyle>
          <a:p>
            <a:pPr lvl="0"/>
            <a:r>
              <a:rPr lang="en-US" dirty="0"/>
              <a:t>Section separator</a:t>
            </a:r>
          </a:p>
        </p:txBody>
      </p:sp>
    </p:spTree>
    <p:extLst>
      <p:ext uri="{BB962C8B-B14F-4D97-AF65-F5344CB8AC3E}">
        <p14:creationId xmlns:p14="http://schemas.microsoft.com/office/powerpoint/2010/main" val="16986189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i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DE8F71F-4755-EF6B-7086-DC614D25ED3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D286D9F2-E638-44D4-8E5E-7D3A3E917C44}"/>
              </a:ext>
            </a:extLst>
          </p:cNvPr>
          <p:cNvSpPr/>
          <p:nvPr userDrawn="1"/>
        </p:nvSpPr>
        <p:spPr>
          <a:xfrm>
            <a:off x="0" y="0"/>
            <a:ext cx="9144001" cy="5143500"/>
          </a:xfrm>
          <a:prstGeom prst="rect">
            <a:avLst/>
          </a:prstGeom>
          <a:solidFill>
            <a:srgbClr val="000000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9" name="Flowchart: Connector 8">
            <a:extLst>
              <a:ext uri="{FF2B5EF4-FFF2-40B4-BE49-F238E27FC236}">
                <a16:creationId xmlns:a16="http://schemas.microsoft.com/office/drawing/2014/main" id="{27F25071-BBB9-47AC-A5E5-4FA1422313E0}"/>
              </a:ext>
            </a:extLst>
          </p:cNvPr>
          <p:cNvSpPr/>
          <p:nvPr userDrawn="1"/>
        </p:nvSpPr>
        <p:spPr>
          <a:xfrm>
            <a:off x="6195272" y="2015775"/>
            <a:ext cx="394916" cy="394916"/>
          </a:xfrm>
          <a:prstGeom prst="flowChartConnector">
            <a:avLst/>
          </a:prstGeom>
          <a:solidFill>
            <a:srgbClr val="FFFFFF">
              <a:alpha val="392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10" name="Flowchart: Connector 9">
            <a:extLst>
              <a:ext uri="{FF2B5EF4-FFF2-40B4-BE49-F238E27FC236}">
                <a16:creationId xmlns:a16="http://schemas.microsoft.com/office/drawing/2014/main" id="{14FA2173-C01F-499E-9EC4-47F068652B3F}"/>
              </a:ext>
            </a:extLst>
          </p:cNvPr>
          <p:cNvSpPr/>
          <p:nvPr userDrawn="1"/>
        </p:nvSpPr>
        <p:spPr>
          <a:xfrm>
            <a:off x="6240114" y="2444897"/>
            <a:ext cx="305232" cy="305232"/>
          </a:xfrm>
          <a:prstGeom prst="flowChartConnector">
            <a:avLst/>
          </a:prstGeom>
          <a:solidFill>
            <a:srgbClr val="FFFFFF">
              <a:alpha val="392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99D3431D-4776-4E72-8183-E70F4FBB8B40}"/>
              </a:ext>
            </a:extLst>
          </p:cNvPr>
          <p:cNvSpPr/>
          <p:nvPr userDrawn="1"/>
        </p:nvSpPr>
        <p:spPr>
          <a:xfrm>
            <a:off x="-6505" y="3822827"/>
            <a:ext cx="9150505" cy="1320673"/>
          </a:xfrm>
          <a:prstGeom prst="rect">
            <a:avLst/>
          </a:prstGeom>
          <a:solidFill>
            <a:srgbClr val="000000">
              <a:alpha val="60000"/>
            </a:srgbClr>
          </a:solidFill>
          <a:ln w="63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26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1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rebuchet MS"/>
              <a:ea typeface="+mn-ea"/>
              <a:cs typeface="+mn-cs"/>
              <a:sym typeface="Arial"/>
              <a:rtl val="0"/>
            </a:endParaRPr>
          </a:p>
        </p:txBody>
      </p:sp>
      <p:pic>
        <p:nvPicPr>
          <p:cNvPr id="16" name="Picture 2" descr="Image result for sify logo">
            <a:extLst>
              <a:ext uri="{FF2B5EF4-FFF2-40B4-BE49-F238E27FC236}">
                <a16:creationId xmlns:a16="http://schemas.microsoft.com/office/drawing/2014/main" id="{1EE9F260-C274-4C84-B741-C5A278EF8BB3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14"/>
          <a:stretch/>
        </p:blipFill>
        <p:spPr bwMode="auto">
          <a:xfrm>
            <a:off x="7971586" y="234500"/>
            <a:ext cx="905357" cy="512966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Text Placeholder 3">
            <a:extLst>
              <a:ext uri="{FF2B5EF4-FFF2-40B4-BE49-F238E27FC236}">
                <a16:creationId xmlns:a16="http://schemas.microsoft.com/office/drawing/2014/main" id="{F20C6DDB-ECD9-4134-AD1E-3F734F69447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20596" y="3822825"/>
            <a:ext cx="8499553" cy="1251183"/>
          </a:xfrm>
        </p:spPr>
        <p:txBody>
          <a:bodyPr anchor="ctr">
            <a:normAutofit/>
          </a:bodyPr>
          <a:lstStyle>
            <a:lvl1pPr marL="0" indent="0" algn="ctr">
              <a:lnSpc>
                <a:spcPts val="3000"/>
              </a:lnSpc>
              <a:spcBef>
                <a:spcPts val="0"/>
              </a:spcBef>
              <a:buNone/>
              <a:defRPr sz="2400" b="1" cap="all" baseline="0">
                <a:solidFill>
                  <a:srgbClr val="BED730"/>
                </a:solidFill>
              </a:defRPr>
            </a:lvl1pPr>
          </a:lstStyle>
          <a:p>
            <a:pPr lvl="0"/>
            <a:r>
              <a:rPr lang="en-US" dirty="0"/>
              <a:t>Section separator</a:t>
            </a:r>
          </a:p>
        </p:txBody>
      </p:sp>
    </p:spTree>
    <p:extLst>
      <p:ext uri="{BB962C8B-B14F-4D97-AF65-F5344CB8AC3E}">
        <p14:creationId xmlns:p14="http://schemas.microsoft.com/office/powerpoint/2010/main" val="36783296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ucess stori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DE8F71F-4755-EF6B-7086-DC614D25ED3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D286D9F2-E638-44D4-8E5E-7D3A3E917C44}"/>
              </a:ext>
            </a:extLst>
          </p:cNvPr>
          <p:cNvSpPr/>
          <p:nvPr userDrawn="1"/>
        </p:nvSpPr>
        <p:spPr>
          <a:xfrm>
            <a:off x="0" y="0"/>
            <a:ext cx="9144001" cy="5143500"/>
          </a:xfrm>
          <a:prstGeom prst="rect">
            <a:avLst/>
          </a:prstGeom>
          <a:solidFill>
            <a:srgbClr val="000000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9" name="Flowchart: Connector 8">
            <a:extLst>
              <a:ext uri="{FF2B5EF4-FFF2-40B4-BE49-F238E27FC236}">
                <a16:creationId xmlns:a16="http://schemas.microsoft.com/office/drawing/2014/main" id="{27F25071-BBB9-47AC-A5E5-4FA1422313E0}"/>
              </a:ext>
            </a:extLst>
          </p:cNvPr>
          <p:cNvSpPr/>
          <p:nvPr userDrawn="1"/>
        </p:nvSpPr>
        <p:spPr>
          <a:xfrm>
            <a:off x="6195272" y="2015775"/>
            <a:ext cx="394916" cy="394916"/>
          </a:xfrm>
          <a:prstGeom prst="flowChartConnector">
            <a:avLst/>
          </a:prstGeom>
          <a:solidFill>
            <a:srgbClr val="FFFFFF">
              <a:alpha val="392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10" name="Flowchart: Connector 9">
            <a:extLst>
              <a:ext uri="{FF2B5EF4-FFF2-40B4-BE49-F238E27FC236}">
                <a16:creationId xmlns:a16="http://schemas.microsoft.com/office/drawing/2014/main" id="{14FA2173-C01F-499E-9EC4-47F068652B3F}"/>
              </a:ext>
            </a:extLst>
          </p:cNvPr>
          <p:cNvSpPr/>
          <p:nvPr userDrawn="1"/>
        </p:nvSpPr>
        <p:spPr>
          <a:xfrm>
            <a:off x="6240114" y="2444897"/>
            <a:ext cx="305232" cy="305232"/>
          </a:xfrm>
          <a:prstGeom prst="flowChartConnector">
            <a:avLst/>
          </a:prstGeom>
          <a:solidFill>
            <a:srgbClr val="FFFFFF">
              <a:alpha val="392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99D3431D-4776-4E72-8183-E70F4FBB8B40}"/>
              </a:ext>
            </a:extLst>
          </p:cNvPr>
          <p:cNvSpPr/>
          <p:nvPr userDrawn="1"/>
        </p:nvSpPr>
        <p:spPr>
          <a:xfrm>
            <a:off x="-6505" y="3822827"/>
            <a:ext cx="9150505" cy="1320673"/>
          </a:xfrm>
          <a:prstGeom prst="rect">
            <a:avLst/>
          </a:prstGeom>
          <a:solidFill>
            <a:srgbClr val="000000">
              <a:alpha val="60000"/>
            </a:srgbClr>
          </a:solidFill>
          <a:ln w="63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26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1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rebuchet MS"/>
              <a:ea typeface="+mn-ea"/>
              <a:cs typeface="+mn-cs"/>
              <a:sym typeface="Arial"/>
              <a:rtl val="0"/>
            </a:endParaRPr>
          </a:p>
        </p:txBody>
      </p:sp>
      <p:pic>
        <p:nvPicPr>
          <p:cNvPr id="16" name="Picture 2" descr="Image result for sify logo">
            <a:extLst>
              <a:ext uri="{FF2B5EF4-FFF2-40B4-BE49-F238E27FC236}">
                <a16:creationId xmlns:a16="http://schemas.microsoft.com/office/drawing/2014/main" id="{1EE9F260-C274-4C84-B741-C5A278EF8BB3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14"/>
          <a:stretch/>
        </p:blipFill>
        <p:spPr bwMode="auto">
          <a:xfrm>
            <a:off x="7971586" y="234500"/>
            <a:ext cx="905357" cy="512966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Text Placeholder 3">
            <a:extLst>
              <a:ext uri="{FF2B5EF4-FFF2-40B4-BE49-F238E27FC236}">
                <a16:creationId xmlns:a16="http://schemas.microsoft.com/office/drawing/2014/main" id="{F20C6DDB-ECD9-4134-AD1E-3F734F69447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20596" y="3822825"/>
            <a:ext cx="8499553" cy="1251183"/>
          </a:xfrm>
        </p:spPr>
        <p:txBody>
          <a:bodyPr anchor="ctr">
            <a:normAutofit/>
          </a:bodyPr>
          <a:lstStyle>
            <a:lvl1pPr marL="0" indent="0" algn="ctr">
              <a:lnSpc>
                <a:spcPts val="3000"/>
              </a:lnSpc>
              <a:spcBef>
                <a:spcPts val="0"/>
              </a:spcBef>
              <a:buNone/>
              <a:defRPr sz="2400" b="1" cap="all" baseline="0">
                <a:solidFill>
                  <a:srgbClr val="BED730"/>
                </a:solidFill>
              </a:defRPr>
            </a:lvl1pPr>
          </a:lstStyle>
          <a:p>
            <a:pPr lvl="0"/>
            <a:r>
              <a:rPr lang="en-US" dirty="0"/>
              <a:t>Section separator</a:t>
            </a:r>
          </a:p>
        </p:txBody>
      </p:sp>
    </p:spTree>
    <p:extLst>
      <p:ext uri="{BB962C8B-B14F-4D97-AF65-F5344CB8AC3E}">
        <p14:creationId xmlns:p14="http://schemas.microsoft.com/office/powerpoint/2010/main" val="1060044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cognitions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DE8F71F-4755-EF6B-7086-DC614D25ED3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D286D9F2-E638-44D4-8E5E-7D3A3E917C44}"/>
              </a:ext>
            </a:extLst>
          </p:cNvPr>
          <p:cNvSpPr/>
          <p:nvPr userDrawn="1"/>
        </p:nvSpPr>
        <p:spPr>
          <a:xfrm>
            <a:off x="0" y="0"/>
            <a:ext cx="9144001" cy="5143500"/>
          </a:xfrm>
          <a:prstGeom prst="rect">
            <a:avLst/>
          </a:prstGeom>
          <a:solidFill>
            <a:srgbClr val="000000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9" name="Flowchart: Connector 8">
            <a:extLst>
              <a:ext uri="{FF2B5EF4-FFF2-40B4-BE49-F238E27FC236}">
                <a16:creationId xmlns:a16="http://schemas.microsoft.com/office/drawing/2014/main" id="{27F25071-BBB9-47AC-A5E5-4FA1422313E0}"/>
              </a:ext>
            </a:extLst>
          </p:cNvPr>
          <p:cNvSpPr/>
          <p:nvPr userDrawn="1"/>
        </p:nvSpPr>
        <p:spPr>
          <a:xfrm>
            <a:off x="6195272" y="2015775"/>
            <a:ext cx="394916" cy="394916"/>
          </a:xfrm>
          <a:prstGeom prst="flowChartConnector">
            <a:avLst/>
          </a:prstGeom>
          <a:solidFill>
            <a:srgbClr val="FFFFFF">
              <a:alpha val="392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10" name="Flowchart: Connector 9">
            <a:extLst>
              <a:ext uri="{FF2B5EF4-FFF2-40B4-BE49-F238E27FC236}">
                <a16:creationId xmlns:a16="http://schemas.microsoft.com/office/drawing/2014/main" id="{14FA2173-C01F-499E-9EC4-47F068652B3F}"/>
              </a:ext>
            </a:extLst>
          </p:cNvPr>
          <p:cNvSpPr/>
          <p:nvPr userDrawn="1"/>
        </p:nvSpPr>
        <p:spPr>
          <a:xfrm>
            <a:off x="6240114" y="2444897"/>
            <a:ext cx="305232" cy="305232"/>
          </a:xfrm>
          <a:prstGeom prst="flowChartConnector">
            <a:avLst/>
          </a:prstGeom>
          <a:solidFill>
            <a:srgbClr val="FFFFFF">
              <a:alpha val="392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99D3431D-4776-4E72-8183-E70F4FBB8B40}"/>
              </a:ext>
            </a:extLst>
          </p:cNvPr>
          <p:cNvSpPr/>
          <p:nvPr userDrawn="1"/>
        </p:nvSpPr>
        <p:spPr>
          <a:xfrm>
            <a:off x="-6505" y="3822827"/>
            <a:ext cx="9150505" cy="1320673"/>
          </a:xfrm>
          <a:prstGeom prst="rect">
            <a:avLst/>
          </a:prstGeom>
          <a:solidFill>
            <a:srgbClr val="000000">
              <a:alpha val="60000"/>
            </a:srgbClr>
          </a:solidFill>
          <a:ln w="63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26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1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rebuchet MS"/>
              <a:ea typeface="+mn-ea"/>
              <a:cs typeface="+mn-cs"/>
              <a:sym typeface="Arial"/>
              <a:rtl val="0"/>
            </a:endParaRPr>
          </a:p>
        </p:txBody>
      </p:sp>
      <p:pic>
        <p:nvPicPr>
          <p:cNvPr id="16" name="Picture 2" descr="Image result for sify logo">
            <a:extLst>
              <a:ext uri="{FF2B5EF4-FFF2-40B4-BE49-F238E27FC236}">
                <a16:creationId xmlns:a16="http://schemas.microsoft.com/office/drawing/2014/main" id="{1EE9F260-C274-4C84-B741-C5A278EF8BB3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14"/>
          <a:stretch/>
        </p:blipFill>
        <p:spPr bwMode="auto">
          <a:xfrm>
            <a:off x="7971586" y="234500"/>
            <a:ext cx="905357" cy="512966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Text Placeholder 3">
            <a:extLst>
              <a:ext uri="{FF2B5EF4-FFF2-40B4-BE49-F238E27FC236}">
                <a16:creationId xmlns:a16="http://schemas.microsoft.com/office/drawing/2014/main" id="{F20C6DDB-ECD9-4134-AD1E-3F734F69447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20596" y="3822825"/>
            <a:ext cx="8499553" cy="1251183"/>
          </a:xfrm>
        </p:spPr>
        <p:txBody>
          <a:bodyPr anchor="ctr">
            <a:normAutofit/>
          </a:bodyPr>
          <a:lstStyle>
            <a:lvl1pPr marL="0" indent="0" algn="ctr">
              <a:lnSpc>
                <a:spcPts val="3000"/>
              </a:lnSpc>
              <a:spcBef>
                <a:spcPts val="0"/>
              </a:spcBef>
              <a:buNone/>
              <a:defRPr sz="2400" b="1" cap="all" baseline="0">
                <a:solidFill>
                  <a:srgbClr val="BED730"/>
                </a:solidFill>
              </a:defRPr>
            </a:lvl1pPr>
          </a:lstStyle>
          <a:p>
            <a:pPr lvl="0"/>
            <a:r>
              <a:rPr lang="en-US" dirty="0"/>
              <a:t>Section separator</a:t>
            </a:r>
          </a:p>
        </p:txBody>
      </p:sp>
    </p:spTree>
    <p:extLst>
      <p:ext uri="{BB962C8B-B14F-4D97-AF65-F5344CB8AC3E}">
        <p14:creationId xmlns:p14="http://schemas.microsoft.com/office/powerpoint/2010/main" val="149740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recognitions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DE8F71F-4755-EF6B-7086-DC614D25ED3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D286D9F2-E638-44D4-8E5E-7D3A3E917C44}"/>
              </a:ext>
            </a:extLst>
          </p:cNvPr>
          <p:cNvSpPr/>
          <p:nvPr userDrawn="1"/>
        </p:nvSpPr>
        <p:spPr>
          <a:xfrm>
            <a:off x="0" y="0"/>
            <a:ext cx="9144001" cy="5143500"/>
          </a:xfrm>
          <a:prstGeom prst="rect">
            <a:avLst/>
          </a:prstGeom>
          <a:solidFill>
            <a:srgbClr val="000000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9" name="Flowchart: Connector 8">
            <a:extLst>
              <a:ext uri="{FF2B5EF4-FFF2-40B4-BE49-F238E27FC236}">
                <a16:creationId xmlns:a16="http://schemas.microsoft.com/office/drawing/2014/main" id="{27F25071-BBB9-47AC-A5E5-4FA1422313E0}"/>
              </a:ext>
            </a:extLst>
          </p:cNvPr>
          <p:cNvSpPr/>
          <p:nvPr userDrawn="1"/>
        </p:nvSpPr>
        <p:spPr>
          <a:xfrm>
            <a:off x="6195272" y="2015775"/>
            <a:ext cx="394916" cy="394916"/>
          </a:xfrm>
          <a:prstGeom prst="flowChartConnector">
            <a:avLst/>
          </a:prstGeom>
          <a:solidFill>
            <a:srgbClr val="FFFFFF">
              <a:alpha val="392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10" name="Flowchart: Connector 9">
            <a:extLst>
              <a:ext uri="{FF2B5EF4-FFF2-40B4-BE49-F238E27FC236}">
                <a16:creationId xmlns:a16="http://schemas.microsoft.com/office/drawing/2014/main" id="{14FA2173-C01F-499E-9EC4-47F068652B3F}"/>
              </a:ext>
            </a:extLst>
          </p:cNvPr>
          <p:cNvSpPr/>
          <p:nvPr userDrawn="1"/>
        </p:nvSpPr>
        <p:spPr>
          <a:xfrm>
            <a:off x="6240114" y="2444897"/>
            <a:ext cx="305232" cy="305232"/>
          </a:xfrm>
          <a:prstGeom prst="flowChartConnector">
            <a:avLst/>
          </a:prstGeom>
          <a:solidFill>
            <a:srgbClr val="FFFFFF">
              <a:alpha val="392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99D3431D-4776-4E72-8183-E70F4FBB8B40}"/>
              </a:ext>
            </a:extLst>
          </p:cNvPr>
          <p:cNvSpPr/>
          <p:nvPr userDrawn="1"/>
        </p:nvSpPr>
        <p:spPr>
          <a:xfrm>
            <a:off x="-6505" y="3822827"/>
            <a:ext cx="9150505" cy="1320673"/>
          </a:xfrm>
          <a:prstGeom prst="rect">
            <a:avLst/>
          </a:prstGeom>
          <a:solidFill>
            <a:srgbClr val="000000">
              <a:alpha val="60000"/>
            </a:srgbClr>
          </a:solidFill>
          <a:ln w="63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26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1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rebuchet MS"/>
              <a:ea typeface="+mn-ea"/>
              <a:cs typeface="+mn-cs"/>
              <a:sym typeface="Arial"/>
              <a:rtl val="0"/>
            </a:endParaRPr>
          </a:p>
        </p:txBody>
      </p:sp>
      <p:pic>
        <p:nvPicPr>
          <p:cNvPr id="16" name="Picture 2" descr="Image result for sify logo">
            <a:extLst>
              <a:ext uri="{FF2B5EF4-FFF2-40B4-BE49-F238E27FC236}">
                <a16:creationId xmlns:a16="http://schemas.microsoft.com/office/drawing/2014/main" id="{1EE9F260-C274-4C84-B741-C5A278EF8BB3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14"/>
          <a:stretch/>
        </p:blipFill>
        <p:spPr bwMode="auto">
          <a:xfrm>
            <a:off x="7971586" y="234500"/>
            <a:ext cx="905357" cy="512966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Text Placeholder 3">
            <a:extLst>
              <a:ext uri="{FF2B5EF4-FFF2-40B4-BE49-F238E27FC236}">
                <a16:creationId xmlns:a16="http://schemas.microsoft.com/office/drawing/2014/main" id="{F20C6DDB-ECD9-4134-AD1E-3F734F69447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20596" y="3822825"/>
            <a:ext cx="8499553" cy="1251183"/>
          </a:xfrm>
        </p:spPr>
        <p:txBody>
          <a:bodyPr anchor="ctr">
            <a:normAutofit/>
          </a:bodyPr>
          <a:lstStyle>
            <a:lvl1pPr marL="0" indent="0" algn="ctr">
              <a:lnSpc>
                <a:spcPts val="3000"/>
              </a:lnSpc>
              <a:spcBef>
                <a:spcPts val="0"/>
              </a:spcBef>
              <a:buNone/>
              <a:defRPr sz="2400" b="1" cap="all" baseline="0">
                <a:solidFill>
                  <a:srgbClr val="BED730"/>
                </a:solidFill>
              </a:defRPr>
            </a:lvl1pPr>
          </a:lstStyle>
          <a:p>
            <a:pPr lvl="0"/>
            <a:r>
              <a:rPr lang="en-US" dirty="0"/>
              <a:t>Section separator</a:t>
            </a:r>
          </a:p>
        </p:txBody>
      </p:sp>
    </p:spTree>
    <p:extLst>
      <p:ext uri="{BB962C8B-B14F-4D97-AF65-F5344CB8AC3E}">
        <p14:creationId xmlns:p14="http://schemas.microsoft.com/office/powerpoint/2010/main" val="30454167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24000" y="987425"/>
            <a:ext cx="8496150" cy="3744913"/>
          </a:xfrm>
          <a:prstGeom prst="rect">
            <a:avLst/>
          </a:prstGeom>
        </p:spPr>
        <p:txBody>
          <a:bodyPr vert="horz" lIns="0" tIns="0" rIns="91428" bIns="45715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86433" y="4767264"/>
            <a:ext cx="487680" cy="274637"/>
          </a:xfrm>
          <a:prstGeom prst="rect">
            <a:avLst/>
          </a:prstGeom>
        </p:spPr>
        <p:txBody>
          <a:bodyPr vert="horz" lIns="91428" tIns="45715" rIns="0" bIns="45715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  <a:latin typeface="TheSansOffice" panose="020B0503040302060204" pitchFamily="34" charset="0"/>
              </a:defRPr>
            </a:lvl1pPr>
          </a:lstStyle>
          <a:p>
            <a:fld id="{D6AB342A-830E-438F-A6A8-BEDF509AB0A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3" name="Title Placeholder 11"/>
          <p:cNvSpPr>
            <a:spLocks noGrp="1"/>
          </p:cNvSpPr>
          <p:nvPr>
            <p:ph type="title"/>
          </p:nvPr>
        </p:nvSpPr>
        <p:spPr>
          <a:xfrm>
            <a:off x="324000" y="257731"/>
            <a:ext cx="8496150" cy="369332"/>
          </a:xfrm>
          <a:prstGeom prst="rect">
            <a:avLst/>
          </a:prstGeom>
        </p:spPr>
        <p:txBody>
          <a:bodyPr vert="horz" wrap="square" lIns="0" tIns="45715" rIns="91428" bIns="45715" rtlCol="0" anchor="ctr">
            <a:spAutoFit/>
          </a:bodyPr>
          <a:lstStyle/>
          <a:p>
            <a:pPr marL="0" marR="0" lvl="0" indent="0" algn="l" defTabSz="91428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TITLE OF THE SLIDE GOES HERE</a:t>
            </a:r>
          </a:p>
        </p:txBody>
      </p:sp>
    </p:spTree>
    <p:extLst>
      <p:ext uri="{BB962C8B-B14F-4D97-AF65-F5344CB8AC3E}">
        <p14:creationId xmlns:p14="http://schemas.microsoft.com/office/powerpoint/2010/main" val="25756450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0" r:id="rId1"/>
    <p:sldLayoutId id="2147483761" r:id="rId2"/>
    <p:sldLayoutId id="2147483765" r:id="rId3"/>
    <p:sldLayoutId id="2147483769" r:id="rId4"/>
    <p:sldLayoutId id="2147483770" r:id="rId5"/>
    <p:sldLayoutId id="2147483771" r:id="rId6"/>
    <p:sldLayoutId id="2147483772" r:id="rId7"/>
    <p:sldLayoutId id="2147483773" r:id="rId8"/>
    <p:sldLayoutId id="2147483774" r:id="rId9"/>
    <p:sldLayoutId id="2147483775" r:id="rId10"/>
    <p:sldLayoutId id="2147483776" r:id="rId11"/>
    <p:sldLayoutId id="2147483777" r:id="rId12"/>
    <p:sldLayoutId id="2147483778" r:id="rId13"/>
    <p:sldLayoutId id="2147483779" r:id="rId14"/>
    <p:sldLayoutId id="2147483780" r:id="rId15"/>
    <p:sldLayoutId id="2147483781" r:id="rId16"/>
    <p:sldLayoutId id="2147483782" r:id="rId17"/>
    <p:sldLayoutId id="2147483784" r:id="rId18"/>
    <p:sldLayoutId id="2147483785" r:id="rId19"/>
  </p:sldLayoutIdLst>
  <p:txStyles>
    <p:titleStyle>
      <a:lvl1pPr algn="l" defTabSz="914286" rtl="0" eaLnBrk="1" latinLnBrk="0" hangingPunct="1">
        <a:spcBef>
          <a:spcPct val="0"/>
        </a:spcBef>
        <a:buNone/>
        <a:defRPr kumimoji="0" lang="en-US" sz="1800" b="1" i="0" u="none" strike="noStrike" kern="1200" cap="all" spc="0" normalizeH="0" baseline="0" noProof="0" dirty="0" smtClean="0">
          <a:ln>
            <a:noFill/>
          </a:ln>
          <a:solidFill>
            <a:schemeClr val="tx2">
              <a:lumMod val="75000"/>
            </a:schemeClr>
          </a:solidFill>
          <a:effectLst/>
          <a:uLnTx/>
          <a:uFillTx/>
          <a:latin typeface="TheSansOffice" panose="020B0503040302060204" pitchFamily="34" charset="0"/>
          <a:ea typeface="+mj-ea"/>
          <a:cs typeface="+mj-cs"/>
        </a:defRPr>
      </a:lvl1pPr>
    </p:titleStyle>
    <p:bodyStyle>
      <a:lvl1pPr marL="226772" indent="-226772" algn="l" defTabSz="914286" rtl="0" eaLnBrk="1" latinLnBrk="0" hangingPunct="1">
        <a:lnSpc>
          <a:spcPct val="90000"/>
        </a:lnSpc>
        <a:spcBef>
          <a:spcPts val="600"/>
        </a:spcBef>
        <a:buFont typeface="Arial" pitchFamily="34" charset="0"/>
        <a:buChar char="•"/>
        <a:defRPr sz="1600" kern="1200">
          <a:solidFill>
            <a:srgbClr val="595959"/>
          </a:solidFill>
          <a:latin typeface="TheSansOffice" panose="020B0503040302060204" pitchFamily="34" charset="0"/>
          <a:ea typeface="+mn-ea"/>
          <a:cs typeface="+mn-cs"/>
        </a:defRPr>
      </a:lvl1pPr>
      <a:lvl2pPr marL="568729" indent="-285714" algn="l" defTabSz="914286" rtl="0" eaLnBrk="1" latinLnBrk="0" hangingPunct="1">
        <a:lnSpc>
          <a:spcPct val="90000"/>
        </a:lnSpc>
        <a:spcBef>
          <a:spcPts val="600"/>
        </a:spcBef>
        <a:buFont typeface="Arial" pitchFamily="34" charset="0"/>
        <a:buChar char="–"/>
        <a:defRPr sz="1400" kern="1200">
          <a:solidFill>
            <a:srgbClr val="595959"/>
          </a:solidFill>
          <a:latin typeface="TheSansOffice" panose="020B0503040302060204" pitchFamily="34" charset="0"/>
          <a:ea typeface="+mn-ea"/>
          <a:cs typeface="+mn-cs"/>
        </a:defRPr>
      </a:lvl2pPr>
      <a:lvl3pPr marL="1142857" indent="-228571" algn="l" defTabSz="914286" rtl="0" eaLnBrk="1" latinLnBrk="0" hangingPunct="1">
        <a:lnSpc>
          <a:spcPct val="90000"/>
        </a:lnSpc>
        <a:spcBef>
          <a:spcPts val="600"/>
        </a:spcBef>
        <a:buFont typeface="Arial" pitchFamily="34" charset="0"/>
        <a:buChar char="•"/>
        <a:defRPr sz="1200" kern="1200">
          <a:solidFill>
            <a:srgbClr val="595959"/>
          </a:solidFill>
          <a:latin typeface="Trebuchet MS" pitchFamily="34" charset="0"/>
          <a:ea typeface="+mn-ea"/>
          <a:cs typeface="+mn-cs"/>
        </a:defRPr>
      </a:lvl3pPr>
      <a:lvl4pPr marL="1600000" indent="-228571" algn="l" defTabSz="914286" rtl="0" eaLnBrk="1" latinLnBrk="0" hangingPunct="1">
        <a:lnSpc>
          <a:spcPct val="90000"/>
        </a:lnSpc>
        <a:spcBef>
          <a:spcPts val="600"/>
        </a:spcBef>
        <a:buFont typeface="Arial" pitchFamily="34" charset="0"/>
        <a:buChar char="–"/>
        <a:defRPr sz="1100" kern="1200">
          <a:solidFill>
            <a:srgbClr val="595959"/>
          </a:solidFill>
          <a:latin typeface="Trebuchet MS" pitchFamily="34" charset="0"/>
          <a:ea typeface="+mn-ea"/>
          <a:cs typeface="+mn-cs"/>
        </a:defRPr>
      </a:lvl4pPr>
      <a:lvl5pPr marL="2057143" indent="-228571" algn="l" defTabSz="914286" rtl="0" eaLnBrk="1" latinLnBrk="0" hangingPunct="1">
        <a:lnSpc>
          <a:spcPct val="90000"/>
        </a:lnSpc>
        <a:spcBef>
          <a:spcPts val="600"/>
        </a:spcBef>
        <a:buFont typeface="Arial" pitchFamily="34" charset="0"/>
        <a:buChar char="»"/>
        <a:defRPr sz="1100" kern="1200">
          <a:solidFill>
            <a:srgbClr val="595959"/>
          </a:solidFill>
          <a:latin typeface="Trebuchet MS" pitchFamily="34" charset="0"/>
          <a:ea typeface="+mn-ea"/>
          <a:cs typeface="+mn-cs"/>
        </a:defRPr>
      </a:lvl5pPr>
      <a:lvl6pPr marL="2514286" indent="-228571" algn="l" defTabSz="91428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29" indent="-228571" algn="l" defTabSz="91428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572" indent="-228571" algn="l" defTabSz="91428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15" indent="-228571" algn="l" defTabSz="91428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28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3" algn="l" defTabSz="91428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86" algn="l" defTabSz="91428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29" algn="l" defTabSz="91428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72" algn="l" defTabSz="91428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15" algn="l" defTabSz="91428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57" algn="l" defTabSz="91428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01" algn="l" defTabSz="91428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43" algn="l" defTabSz="91428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2880">
          <p15:clr>
            <a:srgbClr val="F26B43"/>
          </p15:clr>
        </p15:guide>
        <p15:guide id="2" orient="horz" pos="1620">
          <p15:clr>
            <a:srgbClr val="F26B43"/>
          </p15:clr>
        </p15:guide>
        <p15:guide id="3" pos="2767">
          <p15:clr>
            <a:srgbClr val="F26B43"/>
          </p15:clr>
        </p15:guide>
        <p15:guide id="4" pos="2993">
          <p15:clr>
            <a:srgbClr val="F26B43"/>
          </p15:clr>
        </p15:guide>
        <p15:guide id="5" pos="204">
          <p15:clr>
            <a:srgbClr val="F26B43"/>
          </p15:clr>
        </p15:guide>
        <p15:guide id="6" pos="5556">
          <p15:clr>
            <a:srgbClr val="F26B43"/>
          </p15:clr>
        </p15:guide>
        <p15:guide id="7" orient="horz" pos="2981">
          <p15:clr>
            <a:srgbClr val="F26B43"/>
          </p15:clr>
        </p15:guide>
        <p15:guide id="8" orient="horz" pos="622">
          <p15:clr>
            <a:srgbClr val="F26B43"/>
          </p15:clr>
        </p15:guide>
        <p15:guide id="9" orient="horz" pos="395">
          <p15:clr>
            <a:srgbClr val="F26B43"/>
          </p15:clr>
        </p15:guide>
        <p15:guide id="10">
          <p15:clr>
            <a:srgbClr val="F26B43"/>
          </p15:clr>
        </p15:guide>
        <p15:guide id="11" pos="5760">
          <p15:clr>
            <a:srgbClr val="F26B43"/>
          </p15:clr>
        </p15:guide>
        <p15:guide id="12" orient="horz" pos="3240">
          <p15:clr>
            <a:srgbClr val="F26B43"/>
          </p15:clr>
        </p15:guide>
        <p15:guide id="13" orient="horz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18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7" Type="http://schemas.openxmlformats.org/officeDocument/2006/relationships/image" Target="../media/image5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9.xml"/><Relationship Id="rId6" Type="http://schemas.openxmlformats.org/officeDocument/2006/relationships/image" Target="../media/image51.png"/><Relationship Id="rId5" Type="http://schemas.openxmlformats.org/officeDocument/2006/relationships/image" Target="../media/image50.png"/><Relationship Id="rId4" Type="http://schemas.openxmlformats.org/officeDocument/2006/relationships/image" Target="../media/image4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g"/><Relationship Id="rId7" Type="http://schemas.openxmlformats.org/officeDocument/2006/relationships/image" Target="../media/image5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9.xml"/><Relationship Id="rId6" Type="http://schemas.openxmlformats.org/officeDocument/2006/relationships/image" Target="../media/image56.png"/><Relationship Id="rId5" Type="http://schemas.openxmlformats.org/officeDocument/2006/relationships/image" Target="../media/image55.png"/><Relationship Id="rId4" Type="http://schemas.openxmlformats.org/officeDocument/2006/relationships/image" Target="../media/image5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7" Type="http://schemas.openxmlformats.org/officeDocument/2006/relationships/image" Target="../media/image2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image" Target="../media/image24.png"/><Relationship Id="rId7" Type="http://schemas.openxmlformats.org/officeDocument/2006/relationships/image" Target="../media/image2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7.png"/><Relationship Id="rId11" Type="http://schemas.openxmlformats.org/officeDocument/2006/relationships/image" Target="../media/image32.png"/><Relationship Id="rId5" Type="http://schemas.openxmlformats.org/officeDocument/2006/relationships/image" Target="../media/image26.png"/><Relationship Id="rId10" Type="http://schemas.openxmlformats.org/officeDocument/2006/relationships/image" Target="../media/image31.png"/><Relationship Id="rId4" Type="http://schemas.openxmlformats.org/officeDocument/2006/relationships/image" Target="../media/image25.svg"/><Relationship Id="rId9" Type="http://schemas.openxmlformats.org/officeDocument/2006/relationships/image" Target="../media/image30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6.png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9.xml"/><Relationship Id="rId6" Type="http://schemas.openxmlformats.org/officeDocument/2006/relationships/image" Target="../media/image40.png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9.xml"/><Relationship Id="rId4" Type="http://schemas.openxmlformats.org/officeDocument/2006/relationships/image" Target="../media/image4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9.xml"/><Relationship Id="rId6" Type="http://schemas.openxmlformats.org/officeDocument/2006/relationships/image" Target="../media/image47.png"/><Relationship Id="rId5" Type="http://schemas.openxmlformats.org/officeDocument/2006/relationships/image" Target="../media/image46.png"/><Relationship Id="rId4" Type="http://schemas.openxmlformats.org/officeDocument/2006/relationships/image" Target="../media/image4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55B88BEF-3131-60B1-F974-9B5024161350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4933E0A9-4EC0-CE67-B025-44D951FA2CD5}"/>
              </a:ext>
            </a:extLst>
          </p:cNvPr>
          <p:cNvSpPr/>
          <p:nvPr/>
        </p:nvSpPr>
        <p:spPr>
          <a:xfrm>
            <a:off x="0" y="0"/>
            <a:ext cx="9144000" cy="5205185"/>
          </a:xfrm>
          <a:prstGeom prst="rect">
            <a:avLst/>
          </a:prstGeom>
          <a:solidFill>
            <a:srgbClr val="00000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80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6C4CA18-7EA0-4E02-665F-515996BB13C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94127" y="3782496"/>
            <a:ext cx="6098723" cy="927898"/>
          </a:xfrm>
        </p:spPr>
        <p:txBody>
          <a:bodyPr>
            <a:normAutofit/>
          </a:bodyPr>
          <a:lstStyle/>
          <a:p>
            <a:pPr algn="l"/>
            <a:r>
              <a:rPr lang="en-US" sz="3200" b="1" dirty="0">
                <a:solidFill>
                  <a:schemeClr val="bg1"/>
                </a:solidFill>
                <a:latin typeface="Trebuchet MS" panose="020B0603020202020204" pitchFamily="34" charset="0"/>
              </a:rPr>
              <a:t>An evening with you…</a:t>
            </a:r>
            <a:br>
              <a:rPr lang="en-US" sz="3200" b="1" dirty="0">
                <a:solidFill>
                  <a:schemeClr val="bg1"/>
                </a:solidFill>
                <a:latin typeface="Trebuchet MS" panose="020B0603020202020204" pitchFamily="34" charset="0"/>
              </a:rPr>
            </a:br>
            <a:r>
              <a:rPr lang="en-US" sz="1800" b="1" dirty="0">
                <a:solidFill>
                  <a:schemeClr val="bg1"/>
                </a:solidFill>
                <a:latin typeface="Trebuchet MS" panose="020B0603020202020204" pitchFamily="34" charset="0"/>
              </a:rPr>
              <a:t>CIO Klub, Bangalore Chapter</a:t>
            </a:r>
            <a:endParaRPr lang="en-IN" sz="3200" b="1" dirty="0">
              <a:solidFill>
                <a:schemeClr val="bg1"/>
              </a:solidFill>
              <a:latin typeface="Trebuchet MS" panose="020B0603020202020204" pitchFamily="34" charset="0"/>
            </a:endParaRPr>
          </a:p>
        </p:txBody>
      </p:sp>
      <p:pic>
        <p:nvPicPr>
          <p:cNvPr id="3" name="Picture 2" descr="Logo&#10;&#10;Description automatically generated">
            <a:extLst>
              <a:ext uri="{FF2B5EF4-FFF2-40B4-BE49-F238E27FC236}">
                <a16:creationId xmlns:a16="http://schemas.microsoft.com/office/drawing/2014/main" id="{6C0F211C-7A7A-55CA-7A46-A0856CAB7AB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7779" y="231845"/>
            <a:ext cx="1012500" cy="675000"/>
          </a:xfrm>
          <a:prstGeom prst="rect">
            <a:avLst/>
          </a:prstGeom>
        </p:spPr>
      </p:pic>
      <p:sp>
        <p:nvSpPr>
          <p:cNvPr id="27" name="Title 1">
            <a:extLst>
              <a:ext uri="{FF2B5EF4-FFF2-40B4-BE49-F238E27FC236}">
                <a16:creationId xmlns:a16="http://schemas.microsoft.com/office/drawing/2014/main" id="{5A50634B-9DBA-0F21-9F1F-9AF9108C8648}"/>
              </a:ext>
            </a:extLst>
          </p:cNvPr>
          <p:cNvSpPr txBox="1">
            <a:spLocks/>
          </p:cNvSpPr>
          <p:nvPr/>
        </p:nvSpPr>
        <p:spPr>
          <a:xfrm>
            <a:off x="473528" y="3071642"/>
            <a:ext cx="3230964" cy="755164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endParaRPr lang="en-IN" sz="1800" b="1" dirty="0">
              <a:solidFill>
                <a:srgbClr val="B0C727"/>
              </a:solidFill>
              <a:latin typeface="Trebuchet MS" panose="020B06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512571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B8B0E4-EC6B-30F3-DFF6-2B1338B53AFD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323850" y="211138"/>
            <a:ext cx="7524750" cy="776287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en-IN" sz="2000" b="1" dirty="0">
                <a:solidFill>
                  <a:schemeClr val="bg1"/>
                </a:solidFill>
                <a:latin typeface="Trebuchet MS" panose="020B0603020202020204" pitchFamily="34" charset="0"/>
              </a:rPr>
              <a:t>Recalibrating </a:t>
            </a:r>
            <a:br>
              <a:rPr lang="en-IN" sz="2000" b="1" dirty="0">
                <a:solidFill>
                  <a:schemeClr val="bg1"/>
                </a:solidFill>
                <a:latin typeface="Trebuchet MS" panose="020B0603020202020204" pitchFamily="34" charset="0"/>
              </a:rPr>
            </a:br>
            <a:r>
              <a:rPr lang="en-IN" sz="2000" b="1" i="1" dirty="0">
                <a:solidFill>
                  <a:schemeClr val="bg1"/>
                </a:solidFill>
                <a:latin typeface="Trebuchet MS" panose="020B0603020202020204" pitchFamily="34" charset="0"/>
              </a:rPr>
              <a:t>… the </a:t>
            </a:r>
            <a:r>
              <a:rPr lang="en-IN" sz="2000" b="1" i="1" dirty="0">
                <a:solidFill>
                  <a:srgbClr val="BED730"/>
                </a:solidFill>
                <a:latin typeface="Trebuchet MS" panose="020B0603020202020204" pitchFamily="34" charset="0"/>
              </a:rPr>
              <a:t>edge strategy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F97F44D-885F-228B-A19B-9590EFF7DE59}"/>
              </a:ext>
            </a:extLst>
          </p:cNvPr>
          <p:cNvSpPr txBox="1"/>
          <p:nvPr/>
        </p:nvSpPr>
        <p:spPr>
          <a:xfrm>
            <a:off x="323850" y="1316972"/>
            <a:ext cx="406876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solidFill>
                  <a:srgbClr val="BED730"/>
                </a:solidFill>
                <a:latin typeface="Trebuchet MS" panose="020B0603020202020204" pitchFamily="34" charset="0"/>
              </a:rPr>
              <a:t>PRE-PANDEMIC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79230FB-B6A0-9458-FF62-D258D1216541}"/>
              </a:ext>
            </a:extLst>
          </p:cNvPr>
          <p:cNvSpPr txBox="1"/>
          <p:nvPr/>
        </p:nvSpPr>
        <p:spPr>
          <a:xfrm>
            <a:off x="4751387" y="1316972"/>
            <a:ext cx="406876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solidFill>
                  <a:srgbClr val="BED730"/>
                </a:solidFill>
                <a:latin typeface="Trebuchet MS" panose="020B0603020202020204" pitchFamily="34" charset="0"/>
              </a:rPr>
              <a:t>DURING &amp; POST PANDEMIC </a:t>
            </a: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BC7EC1E8-B39B-2682-CDEE-6A45E87B4DB0}"/>
              </a:ext>
            </a:extLst>
          </p:cNvPr>
          <p:cNvCxnSpPr/>
          <p:nvPr/>
        </p:nvCxnSpPr>
        <p:spPr>
          <a:xfrm>
            <a:off x="4572000" y="987425"/>
            <a:ext cx="0" cy="3744913"/>
          </a:xfrm>
          <a:prstGeom prst="line">
            <a:avLst/>
          </a:prstGeom>
          <a:ln w="9525">
            <a:solidFill>
              <a:schemeClr val="accent1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>
            <a:extLst>
              <a:ext uri="{FF2B5EF4-FFF2-40B4-BE49-F238E27FC236}">
                <a16:creationId xmlns:a16="http://schemas.microsoft.com/office/drawing/2014/main" id="{5289A08F-12CF-473E-E5A6-F38132D0215D}"/>
              </a:ext>
            </a:extLst>
          </p:cNvPr>
          <p:cNvSpPr txBox="1"/>
          <p:nvPr/>
        </p:nvSpPr>
        <p:spPr>
          <a:xfrm>
            <a:off x="5113668" y="4209118"/>
            <a:ext cx="334420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  <a:latin typeface="Trebuchet MS" panose="020B0603020202020204" pitchFamily="34" charset="0"/>
              </a:rPr>
              <a:t>Connecting </a:t>
            </a:r>
          </a:p>
          <a:p>
            <a:pPr algn="ctr"/>
            <a:r>
              <a:rPr lang="en-US" sz="1400" dirty="0">
                <a:solidFill>
                  <a:schemeClr val="bg1"/>
                </a:solidFill>
                <a:latin typeface="Trebuchet MS" panose="020B0603020202020204" pitchFamily="34" charset="0"/>
              </a:rPr>
              <a:t>IT/OT &amp; End-user devices with </a:t>
            </a:r>
          </a:p>
          <a:p>
            <a:pPr algn="ctr"/>
            <a:r>
              <a:rPr lang="en-US" sz="1400" dirty="0">
                <a:solidFill>
                  <a:schemeClr val="bg1"/>
                </a:solidFill>
                <a:latin typeface="Trebuchet MS" panose="020B0603020202020204" pitchFamily="34" charset="0"/>
              </a:rPr>
              <a:t>security at the core 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E800B28-5B1C-D72B-0A22-7FFD47EEF146}"/>
              </a:ext>
            </a:extLst>
          </p:cNvPr>
          <p:cNvSpPr txBox="1"/>
          <p:nvPr/>
        </p:nvSpPr>
        <p:spPr>
          <a:xfrm>
            <a:off x="686129" y="4209118"/>
            <a:ext cx="33442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  <a:latin typeface="Trebuchet MS" panose="020B0603020202020204" pitchFamily="34" charset="0"/>
              </a:rPr>
              <a:t>Connecting </a:t>
            </a:r>
          </a:p>
          <a:p>
            <a:pPr algn="ctr"/>
            <a:r>
              <a:rPr lang="en-US" sz="1400" dirty="0">
                <a:solidFill>
                  <a:schemeClr val="bg1"/>
                </a:solidFill>
                <a:latin typeface="Trebuchet MS" panose="020B0603020202020204" pitchFamily="34" charset="0"/>
              </a:rPr>
              <a:t>End-user devices</a:t>
            </a: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C323011C-3062-F489-D368-180CDCEAE4F0}"/>
              </a:ext>
            </a:extLst>
          </p:cNvPr>
          <p:cNvGrpSpPr/>
          <p:nvPr/>
        </p:nvGrpSpPr>
        <p:grpSpPr>
          <a:xfrm>
            <a:off x="1199219" y="2013754"/>
            <a:ext cx="958787" cy="1011275"/>
            <a:chOff x="553016" y="1798459"/>
            <a:chExt cx="1440000" cy="1518833"/>
          </a:xfrm>
        </p:grpSpPr>
        <p:sp>
          <p:nvSpPr>
            <p:cNvPr id="11" name="Rectangle: Rounded Corners 10">
              <a:extLst>
                <a:ext uri="{FF2B5EF4-FFF2-40B4-BE49-F238E27FC236}">
                  <a16:creationId xmlns:a16="http://schemas.microsoft.com/office/drawing/2014/main" id="{3D5F1E43-A977-3DE7-55A0-90FBF66E14CF}"/>
                </a:ext>
              </a:extLst>
            </p:cNvPr>
            <p:cNvSpPr>
              <a:spLocks noChangeAspect="1"/>
            </p:cNvSpPr>
            <p:nvPr/>
          </p:nvSpPr>
          <p:spPr>
            <a:xfrm rot="2700000">
              <a:off x="553017" y="1877293"/>
              <a:ext cx="1439998" cy="1440000"/>
            </a:xfrm>
            <a:prstGeom prst="roundRect">
              <a:avLst>
                <a:gd name="adj" fmla="val 20180"/>
              </a:avLst>
            </a:prstGeom>
            <a:solidFill>
              <a:srgbClr val="556677"/>
            </a:solidFill>
            <a:ln w="12700">
              <a:solidFill>
                <a:schemeClr val="tx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dirty="0">
                <a:latin typeface="Trebuchet MS" panose="020B0603020202020204" pitchFamily="34" charset="0"/>
              </a:endParaRPr>
            </a:p>
          </p:txBody>
        </p:sp>
        <p:sp>
          <p:nvSpPr>
            <p:cNvPr id="12" name="Rectangle: Rounded Corners 11">
              <a:extLst>
                <a:ext uri="{FF2B5EF4-FFF2-40B4-BE49-F238E27FC236}">
                  <a16:creationId xmlns:a16="http://schemas.microsoft.com/office/drawing/2014/main" id="{5FE8DD2D-3D2D-92FA-C79D-E08A837EB690}"/>
                </a:ext>
              </a:extLst>
            </p:cNvPr>
            <p:cNvSpPr>
              <a:spLocks noChangeAspect="1"/>
            </p:cNvSpPr>
            <p:nvPr/>
          </p:nvSpPr>
          <p:spPr>
            <a:xfrm rot="2700000">
              <a:off x="553017" y="1798458"/>
              <a:ext cx="1439998" cy="1440000"/>
            </a:xfrm>
            <a:prstGeom prst="roundRect">
              <a:avLst>
                <a:gd name="adj" fmla="val 20180"/>
              </a:avLst>
            </a:prstGeom>
            <a:solidFill>
              <a:srgbClr val="BED730"/>
            </a:solidFill>
            <a:ln w="12700">
              <a:solidFill>
                <a:schemeClr val="bg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dirty="0">
                <a:latin typeface="Trebuchet MS" panose="020B0603020202020204" pitchFamily="34" charset="0"/>
              </a:endParaRPr>
            </a:p>
          </p:txBody>
        </p: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D724AAB5-60F1-ACAB-1AAD-F66FF122E37D}"/>
              </a:ext>
            </a:extLst>
          </p:cNvPr>
          <p:cNvGrpSpPr/>
          <p:nvPr/>
        </p:nvGrpSpPr>
        <p:grpSpPr>
          <a:xfrm>
            <a:off x="2599677" y="2013754"/>
            <a:ext cx="958787" cy="1011275"/>
            <a:chOff x="553016" y="1798459"/>
            <a:chExt cx="1440000" cy="1518833"/>
          </a:xfrm>
        </p:grpSpPr>
        <p:sp>
          <p:nvSpPr>
            <p:cNvPr id="15" name="Rectangle: Rounded Corners 14">
              <a:extLst>
                <a:ext uri="{FF2B5EF4-FFF2-40B4-BE49-F238E27FC236}">
                  <a16:creationId xmlns:a16="http://schemas.microsoft.com/office/drawing/2014/main" id="{792BFC7A-CE50-701E-FFD8-EE7A1CBBFBFA}"/>
                </a:ext>
              </a:extLst>
            </p:cNvPr>
            <p:cNvSpPr>
              <a:spLocks noChangeAspect="1"/>
            </p:cNvSpPr>
            <p:nvPr/>
          </p:nvSpPr>
          <p:spPr>
            <a:xfrm rot="2700000">
              <a:off x="553017" y="1877293"/>
              <a:ext cx="1439998" cy="1440000"/>
            </a:xfrm>
            <a:prstGeom prst="roundRect">
              <a:avLst>
                <a:gd name="adj" fmla="val 20180"/>
              </a:avLst>
            </a:prstGeom>
            <a:solidFill>
              <a:srgbClr val="556677"/>
            </a:solidFill>
            <a:ln w="12700">
              <a:solidFill>
                <a:schemeClr val="tx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dirty="0">
                <a:latin typeface="Trebuchet MS" panose="020B0603020202020204" pitchFamily="34" charset="0"/>
              </a:endParaRPr>
            </a:p>
          </p:txBody>
        </p:sp>
        <p:sp>
          <p:nvSpPr>
            <p:cNvPr id="16" name="Rectangle: Rounded Corners 15">
              <a:extLst>
                <a:ext uri="{FF2B5EF4-FFF2-40B4-BE49-F238E27FC236}">
                  <a16:creationId xmlns:a16="http://schemas.microsoft.com/office/drawing/2014/main" id="{6FCA3155-EB20-608E-29E3-2484F4C77FAD}"/>
                </a:ext>
              </a:extLst>
            </p:cNvPr>
            <p:cNvSpPr>
              <a:spLocks noChangeAspect="1"/>
            </p:cNvSpPr>
            <p:nvPr/>
          </p:nvSpPr>
          <p:spPr>
            <a:xfrm rot="2700000">
              <a:off x="553017" y="1798458"/>
              <a:ext cx="1439998" cy="1440000"/>
            </a:xfrm>
            <a:prstGeom prst="roundRect">
              <a:avLst>
                <a:gd name="adj" fmla="val 20180"/>
              </a:avLst>
            </a:prstGeom>
            <a:solidFill>
              <a:srgbClr val="BED730"/>
            </a:solidFill>
            <a:ln w="12700">
              <a:solidFill>
                <a:schemeClr val="bg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dirty="0">
                <a:latin typeface="Trebuchet MS" panose="020B0603020202020204" pitchFamily="34" charset="0"/>
              </a:endParaRPr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375FF5E9-FC48-8C47-8D72-B986173654BC}"/>
              </a:ext>
            </a:extLst>
          </p:cNvPr>
          <p:cNvGrpSpPr/>
          <p:nvPr/>
        </p:nvGrpSpPr>
        <p:grpSpPr>
          <a:xfrm>
            <a:off x="1899185" y="2963850"/>
            <a:ext cx="958787" cy="1011275"/>
            <a:chOff x="553016" y="1798459"/>
            <a:chExt cx="1440000" cy="1518833"/>
          </a:xfrm>
          <a:solidFill>
            <a:srgbClr val="556677"/>
          </a:solidFill>
        </p:grpSpPr>
        <p:sp>
          <p:nvSpPr>
            <p:cNvPr id="18" name="Rectangle: Rounded Corners 17">
              <a:extLst>
                <a:ext uri="{FF2B5EF4-FFF2-40B4-BE49-F238E27FC236}">
                  <a16:creationId xmlns:a16="http://schemas.microsoft.com/office/drawing/2014/main" id="{2BC97354-91B0-40CE-F5B2-6B0BF9E46A73}"/>
                </a:ext>
              </a:extLst>
            </p:cNvPr>
            <p:cNvSpPr>
              <a:spLocks noChangeAspect="1"/>
            </p:cNvSpPr>
            <p:nvPr/>
          </p:nvSpPr>
          <p:spPr>
            <a:xfrm rot="2700000">
              <a:off x="553017" y="1877293"/>
              <a:ext cx="1439998" cy="1440000"/>
            </a:xfrm>
            <a:prstGeom prst="roundRect">
              <a:avLst>
                <a:gd name="adj" fmla="val 20180"/>
              </a:avLst>
            </a:prstGeom>
            <a:grpFill/>
            <a:ln w="12700">
              <a:solidFill>
                <a:schemeClr val="tx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dirty="0">
                <a:latin typeface="Trebuchet MS" panose="020B0603020202020204" pitchFamily="34" charset="0"/>
              </a:endParaRPr>
            </a:p>
          </p:txBody>
        </p:sp>
        <p:sp>
          <p:nvSpPr>
            <p:cNvPr id="19" name="Rectangle: Rounded Corners 18">
              <a:extLst>
                <a:ext uri="{FF2B5EF4-FFF2-40B4-BE49-F238E27FC236}">
                  <a16:creationId xmlns:a16="http://schemas.microsoft.com/office/drawing/2014/main" id="{17F3A420-EA7D-F7A1-C2BE-57EC3299F217}"/>
                </a:ext>
              </a:extLst>
            </p:cNvPr>
            <p:cNvSpPr>
              <a:spLocks noChangeAspect="1"/>
            </p:cNvSpPr>
            <p:nvPr/>
          </p:nvSpPr>
          <p:spPr>
            <a:xfrm rot="2700000">
              <a:off x="553017" y="1798458"/>
              <a:ext cx="1439998" cy="1440000"/>
            </a:xfrm>
            <a:prstGeom prst="roundRect">
              <a:avLst>
                <a:gd name="adj" fmla="val 20180"/>
              </a:avLst>
            </a:prstGeom>
            <a:grpFill/>
            <a:ln w="12700">
              <a:solidFill>
                <a:schemeClr val="bg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dirty="0">
                <a:latin typeface="Trebuchet MS" panose="020B0603020202020204" pitchFamily="34" charset="0"/>
              </a:endParaRPr>
            </a:p>
          </p:txBody>
        </p:sp>
      </p:grpSp>
      <p:pic>
        <p:nvPicPr>
          <p:cNvPr id="30" name="Picture 29" descr="Shape&#10;&#10;Description automatically generated with low confidence">
            <a:extLst>
              <a:ext uri="{FF2B5EF4-FFF2-40B4-BE49-F238E27FC236}">
                <a16:creationId xmlns:a16="http://schemas.microsoft.com/office/drawing/2014/main" id="{8C43ED93-4A59-9C6F-2C5D-115DE3522F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7961" y="2077893"/>
            <a:ext cx="781303" cy="781303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BD951E2D-ED07-1737-40F9-6319A76514CC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2688418" y="2113559"/>
            <a:ext cx="781303" cy="781303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id="{13C5E8EA-1FB3-D3FF-3E6F-7C255AE3234D}"/>
              </a:ext>
            </a:extLst>
          </p:cNvPr>
          <p:cNvPicPr>
            <a:picLocks noChangeAspect="1"/>
          </p:cNvPicPr>
          <p:nvPr/>
        </p:nvPicPr>
        <p:blipFill>
          <a:blip r:embed="rId5">
            <a:lum bright="70000" contrast="-70000"/>
          </a:blip>
          <a:srcRect/>
          <a:stretch/>
        </p:blipFill>
        <p:spPr>
          <a:xfrm>
            <a:off x="2036759" y="3101422"/>
            <a:ext cx="683640" cy="683640"/>
          </a:xfrm>
          <a:prstGeom prst="rect">
            <a:avLst/>
          </a:prstGeom>
        </p:spPr>
      </p:pic>
      <p:grpSp>
        <p:nvGrpSpPr>
          <p:cNvPr id="20" name="Group 19">
            <a:extLst>
              <a:ext uri="{FF2B5EF4-FFF2-40B4-BE49-F238E27FC236}">
                <a16:creationId xmlns:a16="http://schemas.microsoft.com/office/drawing/2014/main" id="{76F752A0-A922-3584-3C90-E4502BE560F5}"/>
              </a:ext>
            </a:extLst>
          </p:cNvPr>
          <p:cNvGrpSpPr/>
          <p:nvPr/>
        </p:nvGrpSpPr>
        <p:grpSpPr>
          <a:xfrm>
            <a:off x="5521135" y="2917121"/>
            <a:ext cx="947452" cy="999320"/>
            <a:chOff x="553016" y="1798459"/>
            <a:chExt cx="1440000" cy="1518833"/>
          </a:xfrm>
        </p:grpSpPr>
        <p:sp>
          <p:nvSpPr>
            <p:cNvPr id="21" name="Rectangle: Rounded Corners 20">
              <a:extLst>
                <a:ext uri="{FF2B5EF4-FFF2-40B4-BE49-F238E27FC236}">
                  <a16:creationId xmlns:a16="http://schemas.microsoft.com/office/drawing/2014/main" id="{4D263C64-1C85-B324-4EDD-E9C68F4CA980}"/>
                </a:ext>
              </a:extLst>
            </p:cNvPr>
            <p:cNvSpPr>
              <a:spLocks noChangeAspect="1"/>
            </p:cNvSpPr>
            <p:nvPr/>
          </p:nvSpPr>
          <p:spPr>
            <a:xfrm rot="2700000">
              <a:off x="553017" y="1877293"/>
              <a:ext cx="1439998" cy="1440000"/>
            </a:xfrm>
            <a:prstGeom prst="roundRect">
              <a:avLst>
                <a:gd name="adj" fmla="val 20180"/>
              </a:avLst>
            </a:prstGeom>
            <a:solidFill>
              <a:srgbClr val="556677"/>
            </a:solidFill>
            <a:ln w="12700">
              <a:solidFill>
                <a:schemeClr val="tx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dirty="0">
                <a:latin typeface="Trebuchet MS" panose="020B0603020202020204" pitchFamily="34" charset="0"/>
              </a:endParaRPr>
            </a:p>
          </p:txBody>
        </p:sp>
        <p:sp>
          <p:nvSpPr>
            <p:cNvPr id="22" name="Rectangle: Rounded Corners 21">
              <a:extLst>
                <a:ext uri="{FF2B5EF4-FFF2-40B4-BE49-F238E27FC236}">
                  <a16:creationId xmlns:a16="http://schemas.microsoft.com/office/drawing/2014/main" id="{31F416BC-D83D-7268-D29A-EB6DB32F13A3}"/>
                </a:ext>
              </a:extLst>
            </p:cNvPr>
            <p:cNvSpPr>
              <a:spLocks noChangeAspect="1"/>
            </p:cNvSpPr>
            <p:nvPr/>
          </p:nvSpPr>
          <p:spPr>
            <a:xfrm rot="2700000">
              <a:off x="553017" y="1798458"/>
              <a:ext cx="1439998" cy="1440000"/>
            </a:xfrm>
            <a:prstGeom prst="roundRect">
              <a:avLst>
                <a:gd name="adj" fmla="val 20180"/>
              </a:avLst>
            </a:prstGeom>
            <a:solidFill>
              <a:srgbClr val="BED730"/>
            </a:solidFill>
            <a:ln w="12700">
              <a:solidFill>
                <a:schemeClr val="bg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dirty="0">
                <a:latin typeface="Trebuchet MS" panose="020B0603020202020204" pitchFamily="34" charset="0"/>
              </a:endParaRP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91884789-1B01-6C8D-6B28-04B6D0402713}"/>
              </a:ext>
            </a:extLst>
          </p:cNvPr>
          <p:cNvGrpSpPr/>
          <p:nvPr/>
        </p:nvGrpSpPr>
        <p:grpSpPr>
          <a:xfrm>
            <a:off x="6905037" y="2917121"/>
            <a:ext cx="947452" cy="999320"/>
            <a:chOff x="553016" y="1798459"/>
            <a:chExt cx="1440000" cy="1518833"/>
          </a:xfrm>
        </p:grpSpPr>
        <p:sp>
          <p:nvSpPr>
            <p:cNvPr id="24" name="Rectangle: Rounded Corners 23">
              <a:extLst>
                <a:ext uri="{FF2B5EF4-FFF2-40B4-BE49-F238E27FC236}">
                  <a16:creationId xmlns:a16="http://schemas.microsoft.com/office/drawing/2014/main" id="{F4A80C4F-3A76-0C5A-6197-3DC71E5447EE}"/>
                </a:ext>
              </a:extLst>
            </p:cNvPr>
            <p:cNvSpPr>
              <a:spLocks noChangeAspect="1"/>
            </p:cNvSpPr>
            <p:nvPr/>
          </p:nvSpPr>
          <p:spPr>
            <a:xfrm rot="2700000">
              <a:off x="553017" y="1877293"/>
              <a:ext cx="1439998" cy="1440000"/>
            </a:xfrm>
            <a:prstGeom prst="roundRect">
              <a:avLst>
                <a:gd name="adj" fmla="val 20180"/>
              </a:avLst>
            </a:prstGeom>
            <a:solidFill>
              <a:srgbClr val="556677"/>
            </a:solidFill>
            <a:ln w="12700">
              <a:solidFill>
                <a:schemeClr val="tx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dirty="0">
                <a:latin typeface="Trebuchet MS" panose="020B0603020202020204" pitchFamily="34" charset="0"/>
              </a:endParaRPr>
            </a:p>
          </p:txBody>
        </p:sp>
        <p:sp>
          <p:nvSpPr>
            <p:cNvPr id="25" name="Rectangle: Rounded Corners 24">
              <a:extLst>
                <a:ext uri="{FF2B5EF4-FFF2-40B4-BE49-F238E27FC236}">
                  <a16:creationId xmlns:a16="http://schemas.microsoft.com/office/drawing/2014/main" id="{26879D4D-7300-35FE-1898-A052A990836B}"/>
                </a:ext>
              </a:extLst>
            </p:cNvPr>
            <p:cNvSpPr>
              <a:spLocks noChangeAspect="1"/>
            </p:cNvSpPr>
            <p:nvPr/>
          </p:nvSpPr>
          <p:spPr>
            <a:xfrm rot="2700000">
              <a:off x="553017" y="1798458"/>
              <a:ext cx="1439998" cy="1440000"/>
            </a:xfrm>
            <a:prstGeom prst="roundRect">
              <a:avLst>
                <a:gd name="adj" fmla="val 20180"/>
              </a:avLst>
            </a:prstGeom>
            <a:solidFill>
              <a:srgbClr val="BED730"/>
            </a:solidFill>
            <a:ln w="12700">
              <a:solidFill>
                <a:schemeClr val="bg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dirty="0">
                <a:latin typeface="Trebuchet MS" panose="020B0603020202020204" pitchFamily="34" charset="0"/>
              </a:endParaRPr>
            </a:p>
          </p:txBody>
        </p:sp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EB06A785-B487-46C5-305B-552580572531}"/>
              </a:ext>
            </a:extLst>
          </p:cNvPr>
          <p:cNvGrpSpPr/>
          <p:nvPr/>
        </p:nvGrpSpPr>
        <p:grpSpPr>
          <a:xfrm>
            <a:off x="6244981" y="1976817"/>
            <a:ext cx="947452" cy="999320"/>
            <a:chOff x="553016" y="1798459"/>
            <a:chExt cx="1440000" cy="1518833"/>
          </a:xfrm>
          <a:solidFill>
            <a:srgbClr val="556677"/>
          </a:solidFill>
        </p:grpSpPr>
        <p:sp>
          <p:nvSpPr>
            <p:cNvPr id="27" name="Rectangle: Rounded Corners 26">
              <a:extLst>
                <a:ext uri="{FF2B5EF4-FFF2-40B4-BE49-F238E27FC236}">
                  <a16:creationId xmlns:a16="http://schemas.microsoft.com/office/drawing/2014/main" id="{67E6F565-5DAB-13DD-034B-2BAB12490E02}"/>
                </a:ext>
              </a:extLst>
            </p:cNvPr>
            <p:cNvSpPr>
              <a:spLocks noChangeAspect="1"/>
            </p:cNvSpPr>
            <p:nvPr/>
          </p:nvSpPr>
          <p:spPr>
            <a:xfrm rot="2700000">
              <a:off x="553017" y="1877293"/>
              <a:ext cx="1439998" cy="1440000"/>
            </a:xfrm>
            <a:prstGeom prst="roundRect">
              <a:avLst>
                <a:gd name="adj" fmla="val 20180"/>
              </a:avLst>
            </a:prstGeom>
            <a:grpFill/>
            <a:ln w="12700">
              <a:solidFill>
                <a:schemeClr val="tx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dirty="0">
                <a:latin typeface="Trebuchet MS" panose="020B0603020202020204" pitchFamily="34" charset="0"/>
              </a:endParaRPr>
            </a:p>
          </p:txBody>
        </p:sp>
        <p:sp>
          <p:nvSpPr>
            <p:cNvPr id="28" name="Rectangle: Rounded Corners 27">
              <a:extLst>
                <a:ext uri="{FF2B5EF4-FFF2-40B4-BE49-F238E27FC236}">
                  <a16:creationId xmlns:a16="http://schemas.microsoft.com/office/drawing/2014/main" id="{B1E1869A-D597-DD8D-8B23-E514AF7A7BAC}"/>
                </a:ext>
              </a:extLst>
            </p:cNvPr>
            <p:cNvSpPr>
              <a:spLocks noChangeAspect="1"/>
            </p:cNvSpPr>
            <p:nvPr/>
          </p:nvSpPr>
          <p:spPr>
            <a:xfrm rot="2700000">
              <a:off x="553017" y="1798458"/>
              <a:ext cx="1439998" cy="1440000"/>
            </a:xfrm>
            <a:prstGeom prst="roundRect">
              <a:avLst>
                <a:gd name="adj" fmla="val 20180"/>
              </a:avLst>
            </a:prstGeom>
            <a:grpFill/>
            <a:ln w="12700">
              <a:solidFill>
                <a:schemeClr val="bg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dirty="0">
                <a:latin typeface="Trebuchet MS" panose="020B0603020202020204" pitchFamily="34" charset="0"/>
              </a:endParaRPr>
            </a:p>
          </p:txBody>
        </p:sp>
      </p:grpSp>
      <p:pic>
        <p:nvPicPr>
          <p:cNvPr id="33" name="Picture 32" descr="Shape&#10;&#10;Description automatically generated with low confidence">
            <a:extLst>
              <a:ext uri="{FF2B5EF4-FFF2-40B4-BE49-F238E27FC236}">
                <a16:creationId xmlns:a16="http://schemas.microsoft.com/office/drawing/2014/main" id="{72700530-6C33-CA6E-2B38-34A2AC20F45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08828" y="2980502"/>
            <a:ext cx="772067" cy="772067"/>
          </a:xfrm>
          <a:prstGeom prst="rect">
            <a:avLst/>
          </a:prstGeom>
        </p:spPr>
      </p:pic>
      <p:pic>
        <p:nvPicPr>
          <p:cNvPr id="34" name="Picture 33">
            <a:extLst>
              <a:ext uri="{FF2B5EF4-FFF2-40B4-BE49-F238E27FC236}">
                <a16:creationId xmlns:a16="http://schemas.microsoft.com/office/drawing/2014/main" id="{583A36D1-44AA-1FF0-75EF-A42D3B1FD865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/>
          <a:stretch/>
        </p:blipFill>
        <p:spPr>
          <a:xfrm>
            <a:off x="7040984" y="2976137"/>
            <a:ext cx="675559" cy="675559"/>
          </a:xfrm>
          <a:prstGeom prst="rect">
            <a:avLst/>
          </a:prstGeom>
        </p:spPr>
      </p:pic>
      <p:pic>
        <p:nvPicPr>
          <p:cNvPr id="35" name="Picture 34">
            <a:extLst>
              <a:ext uri="{FF2B5EF4-FFF2-40B4-BE49-F238E27FC236}">
                <a16:creationId xmlns:a16="http://schemas.microsoft.com/office/drawing/2014/main" id="{06525564-C08A-30A5-D085-3A9A3437AFC7}"/>
              </a:ext>
            </a:extLst>
          </p:cNvPr>
          <p:cNvPicPr>
            <a:picLocks noChangeAspect="1"/>
          </p:cNvPicPr>
          <p:nvPr/>
        </p:nvPicPr>
        <p:blipFill>
          <a:blip r:embed="rId7">
            <a:lum bright="70000" contrast="-70000"/>
          </a:blip>
          <a:srcRect/>
          <a:stretch/>
        </p:blipFill>
        <p:spPr>
          <a:xfrm>
            <a:off x="6335250" y="2040198"/>
            <a:ext cx="772067" cy="7720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03388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B2F2BB60-E095-46E6-1E3D-0E131567BA5D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1EA267C6-A6FE-E649-95C9-79F1B15D2B3C}"/>
              </a:ext>
            </a:extLst>
          </p:cNvPr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000000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800" dirty="0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BC8F9E4-6F7D-78CA-481F-9C82DAE5F24D}"/>
              </a:ext>
            </a:extLst>
          </p:cNvPr>
          <p:cNvSpPr txBox="1">
            <a:spLocks/>
          </p:cNvSpPr>
          <p:nvPr/>
        </p:nvSpPr>
        <p:spPr>
          <a:xfrm>
            <a:off x="323850" y="211138"/>
            <a:ext cx="7848600" cy="77628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IN" sz="2000" b="1" dirty="0">
                <a:solidFill>
                  <a:schemeClr val="bg1"/>
                </a:solidFill>
                <a:latin typeface="Trebuchet MS" panose="020B0603020202020204" pitchFamily="34" charset="0"/>
              </a:rPr>
              <a:t>RECALIBRATING</a:t>
            </a:r>
            <a:br>
              <a:rPr lang="en-IN" sz="2000" b="1" dirty="0">
                <a:solidFill>
                  <a:schemeClr val="bg1"/>
                </a:solidFill>
                <a:latin typeface="Trebuchet MS" panose="020B0603020202020204" pitchFamily="34" charset="0"/>
              </a:rPr>
            </a:br>
            <a:r>
              <a:rPr lang="en-IN" sz="2000" b="1" i="1" dirty="0">
                <a:solidFill>
                  <a:schemeClr val="bg1"/>
                </a:solidFill>
                <a:latin typeface="Trebuchet MS" panose="020B0603020202020204" pitchFamily="34" charset="0"/>
              </a:rPr>
              <a:t>… THE </a:t>
            </a:r>
            <a:r>
              <a:rPr lang="en-IN" sz="2000" b="1" i="1" cap="all" dirty="0">
                <a:solidFill>
                  <a:srgbClr val="BED730"/>
                </a:solidFill>
                <a:latin typeface="Trebuchet MS" panose="020B0603020202020204" pitchFamily="34" charset="0"/>
              </a:rPr>
              <a:t>SECURITY STRATEGY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F8DD1B8F-885F-2C89-6274-F69047315928}"/>
              </a:ext>
            </a:extLst>
          </p:cNvPr>
          <p:cNvSpPr>
            <a:spLocks noChangeAspect="1"/>
          </p:cNvSpPr>
          <p:nvPr/>
        </p:nvSpPr>
        <p:spPr>
          <a:xfrm rot="2700000">
            <a:off x="2221846" y="1311703"/>
            <a:ext cx="1619998" cy="1620000"/>
          </a:xfrm>
          <a:prstGeom prst="roundRect">
            <a:avLst>
              <a:gd name="adj" fmla="val 20180"/>
            </a:avLst>
          </a:prstGeom>
          <a:solidFill>
            <a:srgbClr val="556677"/>
          </a:solidFill>
          <a:ln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dirty="0">
              <a:latin typeface="Trebuchet MS" panose="020B0603020202020204" pitchFamily="34" charset="0"/>
            </a:endParaRPr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1F468A3C-8867-ED15-C369-AFD8171B33E6}"/>
              </a:ext>
            </a:extLst>
          </p:cNvPr>
          <p:cNvSpPr>
            <a:spLocks noChangeAspect="1"/>
          </p:cNvSpPr>
          <p:nvPr/>
        </p:nvSpPr>
        <p:spPr>
          <a:xfrm rot="2700000">
            <a:off x="2221846" y="1223013"/>
            <a:ext cx="1619998" cy="1620000"/>
          </a:xfrm>
          <a:prstGeom prst="roundRect">
            <a:avLst>
              <a:gd name="adj" fmla="val 20180"/>
            </a:avLst>
          </a:prstGeom>
          <a:solidFill>
            <a:srgbClr val="BED730"/>
          </a:solidFill>
          <a:ln w="12700">
            <a:solidFill>
              <a:schemeClr val="bg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dirty="0">
              <a:latin typeface="Trebuchet MS" panose="020B060302020202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6290E38-1E75-7FA2-5D9F-D84ABE2F91B9}"/>
              </a:ext>
            </a:extLst>
          </p:cNvPr>
          <p:cNvSpPr txBox="1"/>
          <p:nvPr/>
        </p:nvSpPr>
        <p:spPr>
          <a:xfrm>
            <a:off x="2266089" y="1874925"/>
            <a:ext cx="153151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atin typeface="Trebuchet MS" panose="020B0603020202020204" pitchFamily="34" charset="0"/>
              </a:rPr>
              <a:t>Shared responsibility</a:t>
            </a:r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67DCD7AF-6FBE-27E3-8B51-CFA80DFB4CA2}"/>
              </a:ext>
            </a:extLst>
          </p:cNvPr>
          <p:cNvSpPr>
            <a:spLocks noChangeAspect="1"/>
          </p:cNvSpPr>
          <p:nvPr/>
        </p:nvSpPr>
        <p:spPr>
          <a:xfrm rot="2700000">
            <a:off x="4378149" y="1311703"/>
            <a:ext cx="1619998" cy="1620000"/>
          </a:xfrm>
          <a:prstGeom prst="roundRect">
            <a:avLst>
              <a:gd name="adj" fmla="val 20180"/>
            </a:avLst>
          </a:prstGeom>
          <a:solidFill>
            <a:srgbClr val="556677"/>
          </a:solidFill>
          <a:ln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dirty="0">
              <a:latin typeface="Trebuchet MS" panose="020B0603020202020204" pitchFamily="34" charset="0"/>
            </a:endParaRPr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8021035D-7152-34F8-1184-FC5B195079B9}"/>
              </a:ext>
            </a:extLst>
          </p:cNvPr>
          <p:cNvSpPr>
            <a:spLocks noChangeAspect="1"/>
          </p:cNvSpPr>
          <p:nvPr/>
        </p:nvSpPr>
        <p:spPr>
          <a:xfrm rot="2700000">
            <a:off x="4378149" y="1223013"/>
            <a:ext cx="1619998" cy="1620000"/>
          </a:xfrm>
          <a:prstGeom prst="roundRect">
            <a:avLst>
              <a:gd name="adj" fmla="val 20180"/>
            </a:avLst>
          </a:prstGeom>
          <a:solidFill>
            <a:srgbClr val="556677"/>
          </a:solidFill>
          <a:ln w="12700">
            <a:solidFill>
              <a:schemeClr val="bg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dirty="0">
              <a:latin typeface="Trebuchet MS" panose="020B0603020202020204" pitchFamily="34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AD7518E5-9025-3D39-0815-B929585E9E35}"/>
              </a:ext>
            </a:extLst>
          </p:cNvPr>
          <p:cNvSpPr txBox="1"/>
          <p:nvPr/>
        </p:nvSpPr>
        <p:spPr>
          <a:xfrm>
            <a:off x="4422392" y="1874925"/>
            <a:ext cx="153151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solidFill>
                  <a:schemeClr val="bg1"/>
                </a:solidFill>
                <a:latin typeface="Trebuchet MS" panose="020B0603020202020204" pitchFamily="34" charset="0"/>
              </a:rPr>
              <a:t>DevSecOps</a:t>
            </a:r>
            <a:endParaRPr lang="en-US" sz="1400" dirty="0">
              <a:solidFill>
                <a:schemeClr val="bg1"/>
              </a:solidFill>
              <a:latin typeface="Trebuchet MS" panose="020B0603020202020204" pitchFamily="34" charset="0"/>
            </a:endParaRPr>
          </a:p>
        </p:txBody>
      </p: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FEB3E03F-390F-73C4-0A36-75CAE283E574}"/>
              </a:ext>
            </a:extLst>
          </p:cNvPr>
          <p:cNvSpPr>
            <a:spLocks noChangeAspect="1"/>
          </p:cNvSpPr>
          <p:nvPr/>
        </p:nvSpPr>
        <p:spPr>
          <a:xfrm rot="2700000">
            <a:off x="3311463" y="2932113"/>
            <a:ext cx="1619998" cy="1620000"/>
          </a:xfrm>
          <a:prstGeom prst="roundRect">
            <a:avLst>
              <a:gd name="adj" fmla="val 20180"/>
            </a:avLst>
          </a:prstGeom>
          <a:solidFill>
            <a:srgbClr val="556677"/>
          </a:solidFill>
          <a:ln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dirty="0">
              <a:latin typeface="Trebuchet MS" panose="020B0603020202020204" pitchFamily="34" charset="0"/>
            </a:endParaRPr>
          </a:p>
        </p:txBody>
      </p: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28791DAC-3714-2B7F-09D5-40967AF459A9}"/>
              </a:ext>
            </a:extLst>
          </p:cNvPr>
          <p:cNvSpPr>
            <a:spLocks noChangeAspect="1"/>
          </p:cNvSpPr>
          <p:nvPr/>
        </p:nvSpPr>
        <p:spPr>
          <a:xfrm rot="2700000">
            <a:off x="3311463" y="2843423"/>
            <a:ext cx="1619998" cy="1620000"/>
          </a:xfrm>
          <a:prstGeom prst="roundRect">
            <a:avLst>
              <a:gd name="adj" fmla="val 20180"/>
            </a:avLst>
          </a:prstGeom>
          <a:solidFill>
            <a:srgbClr val="556677"/>
          </a:solidFill>
          <a:ln w="12700">
            <a:solidFill>
              <a:schemeClr val="bg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dirty="0">
              <a:latin typeface="Trebuchet MS" panose="020B0603020202020204" pitchFamily="34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73F4A73D-A25F-30EA-C1A7-ECB02FD7447B}"/>
              </a:ext>
            </a:extLst>
          </p:cNvPr>
          <p:cNvSpPr txBox="1"/>
          <p:nvPr/>
        </p:nvSpPr>
        <p:spPr>
          <a:xfrm>
            <a:off x="3355706" y="3503734"/>
            <a:ext cx="153151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solidFill>
                  <a:schemeClr val="bg1"/>
                </a:solidFill>
                <a:latin typeface="Trebuchet MS" panose="020B0603020202020204" pitchFamily="34" charset="0"/>
              </a:rPr>
              <a:t>Data protection</a:t>
            </a:r>
            <a:endParaRPr lang="en-US" sz="1400" dirty="0">
              <a:solidFill>
                <a:schemeClr val="bg1"/>
              </a:solidFill>
              <a:latin typeface="Trebuchet MS" panose="020B0603020202020204" pitchFamily="34" charset="0"/>
            </a:endParaRPr>
          </a:p>
        </p:txBody>
      </p:sp>
      <p:sp>
        <p:nvSpPr>
          <p:cNvPr id="20" name="Rectangle: Rounded Corners 19">
            <a:extLst>
              <a:ext uri="{FF2B5EF4-FFF2-40B4-BE49-F238E27FC236}">
                <a16:creationId xmlns:a16="http://schemas.microsoft.com/office/drawing/2014/main" id="{77FEE8BE-2CBE-574E-D570-03920E515E9B}"/>
              </a:ext>
            </a:extLst>
          </p:cNvPr>
          <p:cNvSpPr>
            <a:spLocks noChangeAspect="1"/>
          </p:cNvSpPr>
          <p:nvPr/>
        </p:nvSpPr>
        <p:spPr>
          <a:xfrm rot="2700000">
            <a:off x="5467766" y="2932113"/>
            <a:ext cx="1619998" cy="1620000"/>
          </a:xfrm>
          <a:prstGeom prst="roundRect">
            <a:avLst>
              <a:gd name="adj" fmla="val 20180"/>
            </a:avLst>
          </a:prstGeom>
          <a:solidFill>
            <a:srgbClr val="556677"/>
          </a:solidFill>
          <a:ln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dirty="0">
              <a:latin typeface="Trebuchet MS" panose="020B0603020202020204" pitchFamily="34" charset="0"/>
            </a:endParaRPr>
          </a:p>
        </p:txBody>
      </p:sp>
      <p:sp>
        <p:nvSpPr>
          <p:cNvPr id="21" name="Rectangle: Rounded Corners 20">
            <a:extLst>
              <a:ext uri="{FF2B5EF4-FFF2-40B4-BE49-F238E27FC236}">
                <a16:creationId xmlns:a16="http://schemas.microsoft.com/office/drawing/2014/main" id="{233072F9-4B2F-51A8-4B45-8897FB10EFC6}"/>
              </a:ext>
            </a:extLst>
          </p:cNvPr>
          <p:cNvSpPr>
            <a:spLocks noChangeAspect="1"/>
          </p:cNvSpPr>
          <p:nvPr/>
        </p:nvSpPr>
        <p:spPr>
          <a:xfrm rot="2700000">
            <a:off x="5467766" y="2843423"/>
            <a:ext cx="1619998" cy="1620000"/>
          </a:xfrm>
          <a:prstGeom prst="roundRect">
            <a:avLst>
              <a:gd name="adj" fmla="val 20180"/>
            </a:avLst>
          </a:prstGeom>
          <a:solidFill>
            <a:srgbClr val="BED730"/>
          </a:solidFill>
          <a:ln w="12700">
            <a:solidFill>
              <a:schemeClr val="bg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dirty="0">
              <a:latin typeface="Trebuchet MS" panose="020B0603020202020204" pitchFamily="34" charset="0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F7A82837-B8F6-C4BB-C581-79377198C2EC}"/>
              </a:ext>
            </a:extLst>
          </p:cNvPr>
          <p:cNvSpPr txBox="1"/>
          <p:nvPr/>
        </p:nvSpPr>
        <p:spPr>
          <a:xfrm>
            <a:off x="5512009" y="3503734"/>
            <a:ext cx="153151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atin typeface="Trebuchet MS" panose="020B0603020202020204" pitchFamily="34" charset="0"/>
              </a:rPr>
              <a:t>Zero-trust network access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7D20DDD8-D23C-FC7F-7693-CE6BE1E18C47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2815845" y="1363853"/>
            <a:ext cx="432000" cy="4320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15C7591F-A8AA-013E-8332-968B12D050A6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6052440" y="3027389"/>
            <a:ext cx="432000" cy="432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B7E69F6-6599-3E00-85B3-88C17BF4E82C}"/>
              </a:ext>
            </a:extLst>
          </p:cNvPr>
          <p:cNvPicPr>
            <a:picLocks noChangeAspect="1"/>
          </p:cNvPicPr>
          <p:nvPr/>
        </p:nvPicPr>
        <p:blipFill>
          <a:blip r:embed="rId6">
            <a:lum bright="70000" contrast="-70000"/>
          </a:blip>
          <a:srcRect/>
          <a:stretch/>
        </p:blipFill>
        <p:spPr>
          <a:xfrm>
            <a:off x="3924517" y="2999734"/>
            <a:ext cx="504000" cy="50400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DF656F08-23EB-370B-8353-5149A2840840}"/>
              </a:ext>
            </a:extLst>
          </p:cNvPr>
          <p:cNvPicPr>
            <a:picLocks noChangeAspect="1"/>
          </p:cNvPicPr>
          <p:nvPr/>
        </p:nvPicPr>
        <p:blipFill>
          <a:blip r:embed="rId7">
            <a:lum bright="70000" contrast="-70000"/>
          </a:blip>
          <a:srcRect/>
          <a:stretch/>
        </p:blipFill>
        <p:spPr>
          <a:xfrm>
            <a:off x="4886462" y="1360012"/>
            <a:ext cx="603373" cy="43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41859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Group 21">
            <a:extLst>
              <a:ext uri="{FF2B5EF4-FFF2-40B4-BE49-F238E27FC236}">
                <a16:creationId xmlns:a16="http://schemas.microsoft.com/office/drawing/2014/main" id="{BB261D6F-88EC-D409-DA80-1281C250A5B1}"/>
              </a:ext>
            </a:extLst>
          </p:cNvPr>
          <p:cNvGrpSpPr/>
          <p:nvPr/>
        </p:nvGrpSpPr>
        <p:grpSpPr>
          <a:xfrm>
            <a:off x="324000" y="4192338"/>
            <a:ext cx="8496150" cy="540000"/>
            <a:chOff x="324000" y="4192338"/>
            <a:chExt cx="8496150" cy="540000"/>
          </a:xfrm>
        </p:grpSpPr>
        <p:sp>
          <p:nvSpPr>
            <p:cNvPr id="20" name="Rectangle: Rounded Corners 19">
              <a:extLst>
                <a:ext uri="{FF2B5EF4-FFF2-40B4-BE49-F238E27FC236}">
                  <a16:creationId xmlns:a16="http://schemas.microsoft.com/office/drawing/2014/main" id="{D716E301-FAB3-63B4-F40A-7AB598BB3315}"/>
                </a:ext>
              </a:extLst>
            </p:cNvPr>
            <p:cNvSpPr/>
            <p:nvPr/>
          </p:nvSpPr>
          <p:spPr>
            <a:xfrm>
              <a:off x="324000" y="4192338"/>
              <a:ext cx="8496150" cy="540000"/>
            </a:xfrm>
            <a:prstGeom prst="roundRect">
              <a:avLst>
                <a:gd name="adj" fmla="val 50000"/>
              </a:avLst>
            </a:prstGeom>
            <a:solidFill>
              <a:srgbClr val="000000">
                <a:alpha val="49804"/>
              </a:srgbClr>
            </a:solidFill>
            <a:ln w="6350">
              <a:solidFill>
                <a:srgbClr val="FFFFFF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dirty="0"/>
            </a:p>
          </p:txBody>
        </p:sp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4AFDA356-0370-93D1-E6DA-1A887FB37682}"/>
                </a:ext>
              </a:extLst>
            </p:cNvPr>
            <p:cNvSpPr txBox="1"/>
            <p:nvPr/>
          </p:nvSpPr>
          <p:spPr>
            <a:xfrm>
              <a:off x="884206" y="4277672"/>
              <a:ext cx="737558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800" dirty="0">
                  <a:solidFill>
                    <a:srgbClr val="BED730"/>
                  </a:solidFill>
                  <a:latin typeface="Trebuchet MS" panose="020B0603020202020204" pitchFamily="34" charset="0"/>
                </a:rPr>
                <a:t>NEED FOR PERSONALIZATION &amp; IMMEDIATE GRATIFICATION</a:t>
              </a:r>
              <a:endParaRPr lang="en-IN" sz="1800" dirty="0">
                <a:solidFill>
                  <a:srgbClr val="BED730"/>
                </a:solidFill>
                <a:latin typeface="Trebuchet MS" panose="020B0603020202020204" pitchFamily="34" charset="0"/>
              </a:endParaRPr>
            </a:p>
          </p:txBody>
        </p:sp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3B603FF3-CCE0-FB3D-2617-43EB37D8B3E5}"/>
              </a:ext>
            </a:extLst>
          </p:cNvPr>
          <p:cNvGrpSpPr/>
          <p:nvPr/>
        </p:nvGrpSpPr>
        <p:grpSpPr>
          <a:xfrm>
            <a:off x="1571800" y="959212"/>
            <a:ext cx="1676666" cy="1612361"/>
            <a:chOff x="1571800" y="959212"/>
            <a:chExt cx="1676666" cy="1612361"/>
          </a:xfrm>
        </p:grpSpPr>
        <p:sp>
          <p:nvSpPr>
            <p:cNvPr id="3" name="Rectangle: Rounded Corners 2">
              <a:extLst>
                <a:ext uri="{FF2B5EF4-FFF2-40B4-BE49-F238E27FC236}">
                  <a16:creationId xmlns:a16="http://schemas.microsoft.com/office/drawing/2014/main" id="{F7426BF5-0FBA-A1C6-C642-49BEC2ECF70D}"/>
                </a:ext>
              </a:extLst>
            </p:cNvPr>
            <p:cNvSpPr>
              <a:spLocks noChangeAspect="1"/>
            </p:cNvSpPr>
            <p:nvPr/>
          </p:nvSpPr>
          <p:spPr>
            <a:xfrm rot="2700000">
              <a:off x="1645798" y="1042902"/>
              <a:ext cx="1528671" cy="1528671"/>
            </a:xfrm>
            <a:prstGeom prst="roundRect">
              <a:avLst>
                <a:gd name="adj" fmla="val 20180"/>
              </a:avLst>
            </a:prstGeom>
            <a:solidFill>
              <a:srgbClr val="556677"/>
            </a:solidFill>
            <a:ln>
              <a:noFill/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dirty="0">
                <a:latin typeface="Trebuchet MS" panose="020B0603020202020204" pitchFamily="34" charset="0"/>
              </a:endParaRPr>
            </a:p>
          </p:txBody>
        </p:sp>
        <p:sp>
          <p:nvSpPr>
            <p:cNvPr id="5" name="Rectangle: Rounded Corners 4">
              <a:extLst>
                <a:ext uri="{FF2B5EF4-FFF2-40B4-BE49-F238E27FC236}">
                  <a16:creationId xmlns:a16="http://schemas.microsoft.com/office/drawing/2014/main" id="{CA335FFA-3A79-ED9E-1CDB-DDA040C9B1EB}"/>
                </a:ext>
              </a:extLst>
            </p:cNvPr>
            <p:cNvSpPr>
              <a:spLocks noChangeAspect="1"/>
            </p:cNvSpPr>
            <p:nvPr/>
          </p:nvSpPr>
          <p:spPr>
            <a:xfrm rot="2700000">
              <a:off x="1645798" y="959212"/>
              <a:ext cx="1528671" cy="1528671"/>
            </a:xfrm>
            <a:prstGeom prst="roundRect">
              <a:avLst>
                <a:gd name="adj" fmla="val 20180"/>
              </a:avLst>
            </a:prstGeom>
            <a:solidFill>
              <a:srgbClr val="BED730"/>
            </a:solidFill>
            <a:ln w="9525">
              <a:solidFill>
                <a:schemeClr val="bg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dirty="0">
                <a:latin typeface="Trebuchet MS" panose="020B0603020202020204" pitchFamily="34" charset="0"/>
              </a:endParaRP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280C7E3C-1A03-339C-76EF-BD1637788E03}"/>
                </a:ext>
              </a:extLst>
            </p:cNvPr>
            <p:cNvSpPr txBox="1"/>
            <p:nvPr/>
          </p:nvSpPr>
          <p:spPr>
            <a:xfrm>
              <a:off x="1571800" y="1657553"/>
              <a:ext cx="167666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b="1" dirty="0">
                  <a:latin typeface="Trebuchet MS" panose="020B0603020202020204" pitchFamily="34" charset="0"/>
                </a:rPr>
                <a:t>ENABLING USER</a:t>
              </a:r>
            </a:p>
          </p:txBody>
        </p:sp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4AF5D7BB-8A13-047D-5D96-EB887274318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rcRect/>
            <a:stretch/>
          </p:blipFill>
          <p:spPr>
            <a:xfrm>
              <a:off x="2180833" y="1175139"/>
              <a:ext cx="458601" cy="458601"/>
            </a:xfrm>
            <a:prstGeom prst="rect">
              <a:avLst/>
            </a:prstGeom>
          </p:spPr>
        </p:pic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12DC77D3-C43D-61ED-4F73-0267376E86F1}"/>
                </a:ext>
              </a:extLst>
            </p:cNvPr>
            <p:cNvSpPr txBox="1"/>
            <p:nvPr/>
          </p:nvSpPr>
          <p:spPr>
            <a:xfrm>
              <a:off x="1759806" y="1879729"/>
              <a:ext cx="1300655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100" dirty="0">
                  <a:latin typeface="Trebuchet MS" panose="020B0603020202020204" pitchFamily="34" charset="0"/>
                </a:rPr>
                <a:t>with self-service discovery</a:t>
              </a:r>
            </a:p>
          </p:txBody>
        </p:sp>
      </p:grpSp>
      <p:grpSp>
        <p:nvGrpSpPr>
          <p:cNvPr id="25" name="Group 24">
            <a:extLst>
              <a:ext uri="{FF2B5EF4-FFF2-40B4-BE49-F238E27FC236}">
                <a16:creationId xmlns:a16="http://schemas.microsoft.com/office/drawing/2014/main" id="{1C686293-6089-9763-B16A-E177FF682787}"/>
              </a:ext>
            </a:extLst>
          </p:cNvPr>
          <p:cNvGrpSpPr/>
          <p:nvPr/>
        </p:nvGrpSpPr>
        <p:grpSpPr>
          <a:xfrm>
            <a:off x="3688882" y="959213"/>
            <a:ext cx="1741756" cy="1612360"/>
            <a:chOff x="3688882" y="959213"/>
            <a:chExt cx="1741756" cy="1612360"/>
          </a:xfrm>
        </p:grpSpPr>
        <p:sp>
          <p:nvSpPr>
            <p:cNvPr id="8" name="Rectangle: Rounded Corners 7">
              <a:extLst>
                <a:ext uri="{FF2B5EF4-FFF2-40B4-BE49-F238E27FC236}">
                  <a16:creationId xmlns:a16="http://schemas.microsoft.com/office/drawing/2014/main" id="{960B2057-C93C-C4B9-17C4-2BE7F73DD620}"/>
                </a:ext>
              </a:extLst>
            </p:cNvPr>
            <p:cNvSpPr>
              <a:spLocks noChangeAspect="1"/>
            </p:cNvSpPr>
            <p:nvPr/>
          </p:nvSpPr>
          <p:spPr>
            <a:xfrm rot="2700000">
              <a:off x="3786675" y="1042902"/>
              <a:ext cx="1528671" cy="1528671"/>
            </a:xfrm>
            <a:prstGeom prst="roundRect">
              <a:avLst>
                <a:gd name="adj" fmla="val 20180"/>
              </a:avLst>
            </a:prstGeom>
            <a:solidFill>
              <a:srgbClr val="556677"/>
            </a:solidFill>
            <a:ln>
              <a:noFill/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dirty="0">
                <a:latin typeface="Trebuchet MS" panose="020B0603020202020204" pitchFamily="34" charset="0"/>
              </a:endParaRPr>
            </a:p>
          </p:txBody>
        </p:sp>
        <p:grpSp>
          <p:nvGrpSpPr>
            <p:cNvPr id="21" name="Group 20">
              <a:extLst>
                <a:ext uri="{FF2B5EF4-FFF2-40B4-BE49-F238E27FC236}">
                  <a16:creationId xmlns:a16="http://schemas.microsoft.com/office/drawing/2014/main" id="{3B18543F-FE08-8A03-5A8A-58FDD9728A88}"/>
                </a:ext>
              </a:extLst>
            </p:cNvPr>
            <p:cNvGrpSpPr/>
            <p:nvPr/>
          </p:nvGrpSpPr>
          <p:grpSpPr>
            <a:xfrm>
              <a:off x="3688882" y="959213"/>
              <a:ext cx="1741756" cy="1528671"/>
              <a:chOff x="3688882" y="959213"/>
              <a:chExt cx="1741756" cy="1528671"/>
            </a:xfrm>
          </p:grpSpPr>
          <p:sp>
            <p:nvSpPr>
              <p:cNvPr id="9" name="Rectangle: Rounded Corners 8">
                <a:extLst>
                  <a:ext uri="{FF2B5EF4-FFF2-40B4-BE49-F238E27FC236}">
                    <a16:creationId xmlns:a16="http://schemas.microsoft.com/office/drawing/2014/main" id="{34A19C4F-8138-19CD-815C-400D6E48AF41}"/>
                  </a:ext>
                </a:extLst>
              </p:cNvPr>
              <p:cNvSpPr>
                <a:spLocks noChangeAspect="1"/>
              </p:cNvSpPr>
              <p:nvPr/>
            </p:nvSpPr>
            <p:spPr>
              <a:xfrm rot="2700000">
                <a:off x="3786675" y="959213"/>
                <a:ext cx="1528671" cy="1528671"/>
              </a:xfrm>
              <a:prstGeom prst="roundRect">
                <a:avLst>
                  <a:gd name="adj" fmla="val 20180"/>
                </a:avLst>
              </a:prstGeom>
              <a:solidFill>
                <a:srgbClr val="556677"/>
              </a:solidFill>
              <a:ln w="9525">
                <a:solidFill>
                  <a:schemeClr val="bg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N" dirty="0">
                  <a:latin typeface="Trebuchet MS" panose="020B0603020202020204" pitchFamily="34" charset="0"/>
                </a:endParaRPr>
              </a:p>
            </p:txBody>
          </p:sp>
          <p:pic>
            <p:nvPicPr>
              <p:cNvPr id="14" name="Picture 13">
                <a:extLst>
                  <a:ext uri="{FF2B5EF4-FFF2-40B4-BE49-F238E27FC236}">
                    <a16:creationId xmlns:a16="http://schemas.microsoft.com/office/drawing/2014/main" id="{9BB7D5B9-D29B-46A9-F829-F37610C0EBD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lum bright="70000" contrast="-70000"/>
              </a:blip>
              <a:srcRect/>
              <a:stretch/>
            </p:blipFill>
            <p:spPr>
              <a:xfrm>
                <a:off x="4342699" y="1175139"/>
                <a:ext cx="458601" cy="458601"/>
              </a:xfrm>
              <a:prstGeom prst="rect">
                <a:avLst/>
              </a:prstGeom>
            </p:spPr>
          </p:pic>
          <p:sp>
            <p:nvSpPr>
              <p:cNvPr id="33" name="TextBox 32">
                <a:extLst>
                  <a:ext uri="{FF2B5EF4-FFF2-40B4-BE49-F238E27FC236}">
                    <a16:creationId xmlns:a16="http://schemas.microsoft.com/office/drawing/2014/main" id="{13EFD4DE-D782-815F-8828-B37EC8C4CD8D}"/>
                  </a:ext>
                </a:extLst>
              </p:cNvPr>
              <p:cNvSpPr txBox="1"/>
              <p:nvPr/>
            </p:nvSpPr>
            <p:spPr>
              <a:xfrm>
                <a:off x="3688882" y="1657553"/>
                <a:ext cx="1741756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400" b="1" dirty="0">
                    <a:solidFill>
                      <a:schemeClr val="bg1"/>
                    </a:solidFill>
                    <a:latin typeface="Trebuchet MS" panose="020B0603020202020204" pitchFamily="34" charset="0"/>
                  </a:rPr>
                  <a:t>ENCHANTING USER</a:t>
                </a:r>
              </a:p>
            </p:txBody>
          </p:sp>
          <p:sp>
            <p:nvSpPr>
              <p:cNvPr id="34" name="TextBox 33">
                <a:extLst>
                  <a:ext uri="{FF2B5EF4-FFF2-40B4-BE49-F238E27FC236}">
                    <a16:creationId xmlns:a16="http://schemas.microsoft.com/office/drawing/2014/main" id="{5E57F6C5-B69A-B910-2842-C0BBD57430EC}"/>
                  </a:ext>
                </a:extLst>
              </p:cNvPr>
              <p:cNvSpPr txBox="1"/>
              <p:nvPr/>
            </p:nvSpPr>
            <p:spPr>
              <a:xfrm>
                <a:off x="3911177" y="1879729"/>
                <a:ext cx="1300655" cy="43088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100" dirty="0">
                    <a:solidFill>
                      <a:schemeClr val="bg1"/>
                    </a:solidFill>
                    <a:latin typeface="Trebuchet MS" panose="020B0603020202020204" pitchFamily="34" charset="0"/>
                  </a:rPr>
                  <a:t>with immersive</a:t>
                </a:r>
              </a:p>
              <a:p>
                <a:pPr algn="ctr"/>
                <a:r>
                  <a:rPr lang="en-US" sz="1100" dirty="0">
                    <a:solidFill>
                      <a:schemeClr val="bg1"/>
                    </a:solidFill>
                    <a:latin typeface="Trebuchet MS" panose="020B0603020202020204" pitchFamily="34" charset="0"/>
                  </a:rPr>
                  <a:t>experience</a:t>
                </a:r>
              </a:p>
            </p:txBody>
          </p:sp>
        </p:grp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87CF0704-A1F0-58DE-1438-BC5430E98411}"/>
              </a:ext>
            </a:extLst>
          </p:cNvPr>
          <p:cNvGrpSpPr/>
          <p:nvPr/>
        </p:nvGrpSpPr>
        <p:grpSpPr>
          <a:xfrm>
            <a:off x="5797838" y="959213"/>
            <a:ext cx="1830079" cy="1612360"/>
            <a:chOff x="5797838" y="959213"/>
            <a:chExt cx="1830079" cy="1612360"/>
          </a:xfrm>
        </p:grpSpPr>
        <p:sp>
          <p:nvSpPr>
            <p:cNvPr id="11" name="Rectangle: Rounded Corners 10">
              <a:extLst>
                <a:ext uri="{FF2B5EF4-FFF2-40B4-BE49-F238E27FC236}">
                  <a16:creationId xmlns:a16="http://schemas.microsoft.com/office/drawing/2014/main" id="{2559DDBF-D3B0-BE92-277E-B20D0CAD71E7}"/>
                </a:ext>
              </a:extLst>
            </p:cNvPr>
            <p:cNvSpPr>
              <a:spLocks noChangeAspect="1"/>
            </p:cNvSpPr>
            <p:nvPr/>
          </p:nvSpPr>
          <p:spPr>
            <a:xfrm rot="2700000">
              <a:off x="5948540" y="1042902"/>
              <a:ext cx="1528671" cy="1528671"/>
            </a:xfrm>
            <a:prstGeom prst="roundRect">
              <a:avLst>
                <a:gd name="adj" fmla="val 20180"/>
              </a:avLst>
            </a:prstGeom>
            <a:solidFill>
              <a:srgbClr val="556677"/>
            </a:solidFill>
            <a:ln>
              <a:noFill/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dirty="0">
                <a:latin typeface="Trebuchet MS" panose="020B0603020202020204" pitchFamily="34" charset="0"/>
              </a:endParaRPr>
            </a:p>
          </p:txBody>
        </p:sp>
        <p:sp>
          <p:nvSpPr>
            <p:cNvPr id="12" name="Rectangle: Rounded Corners 11">
              <a:extLst>
                <a:ext uri="{FF2B5EF4-FFF2-40B4-BE49-F238E27FC236}">
                  <a16:creationId xmlns:a16="http://schemas.microsoft.com/office/drawing/2014/main" id="{CC77A636-1BF3-95E0-F8A8-B5F46C3E0A28}"/>
                </a:ext>
              </a:extLst>
            </p:cNvPr>
            <p:cNvSpPr>
              <a:spLocks noChangeAspect="1"/>
            </p:cNvSpPr>
            <p:nvPr/>
          </p:nvSpPr>
          <p:spPr>
            <a:xfrm rot="2700000">
              <a:off x="5948540" y="959213"/>
              <a:ext cx="1528671" cy="1528671"/>
            </a:xfrm>
            <a:prstGeom prst="roundRect">
              <a:avLst>
                <a:gd name="adj" fmla="val 20180"/>
              </a:avLst>
            </a:prstGeom>
            <a:solidFill>
              <a:srgbClr val="BED730"/>
            </a:solidFill>
            <a:ln w="9525">
              <a:solidFill>
                <a:schemeClr val="bg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dirty="0">
                <a:latin typeface="Trebuchet MS" panose="020B0603020202020204" pitchFamily="34" charset="0"/>
              </a:endParaRPr>
            </a:p>
          </p:txBody>
        </p:sp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25328F6B-7E41-A836-0EF1-D59025D289DD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rcRect/>
            <a:stretch/>
          </p:blipFill>
          <p:spPr>
            <a:xfrm>
              <a:off x="6483576" y="1177393"/>
              <a:ext cx="458601" cy="458601"/>
            </a:xfrm>
            <a:prstGeom prst="rect">
              <a:avLst/>
            </a:prstGeom>
          </p:spPr>
        </p:pic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6809AC1C-885F-FA40-10BF-F52123E49776}"/>
                </a:ext>
              </a:extLst>
            </p:cNvPr>
            <p:cNvSpPr txBox="1"/>
            <p:nvPr/>
          </p:nvSpPr>
          <p:spPr>
            <a:xfrm>
              <a:off x="5797838" y="1657553"/>
              <a:ext cx="183007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b="1" dirty="0">
                  <a:latin typeface="Trebuchet MS" panose="020B0603020202020204" pitchFamily="34" charset="0"/>
                </a:rPr>
                <a:t>EMPOWERING USER</a:t>
              </a:r>
            </a:p>
          </p:txBody>
        </p: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258EE37F-F78D-60DB-E37E-AD4303BBD385}"/>
                </a:ext>
              </a:extLst>
            </p:cNvPr>
            <p:cNvSpPr txBox="1"/>
            <p:nvPr/>
          </p:nvSpPr>
          <p:spPr>
            <a:xfrm>
              <a:off x="6073046" y="1879729"/>
              <a:ext cx="1300655" cy="6001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100" dirty="0">
                  <a:latin typeface="Trebuchet MS" panose="020B0603020202020204" pitchFamily="34" charset="0"/>
                </a:rPr>
                <a:t>with empathy and contextual insights</a:t>
              </a:r>
            </a:p>
          </p:txBody>
        </p: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1D2F1108-71A8-5071-4825-ED7569EB2369}"/>
              </a:ext>
            </a:extLst>
          </p:cNvPr>
          <p:cNvGrpSpPr/>
          <p:nvPr/>
        </p:nvGrpSpPr>
        <p:grpSpPr>
          <a:xfrm>
            <a:off x="2524373" y="2462668"/>
            <a:ext cx="1926135" cy="1671261"/>
            <a:chOff x="2524373" y="2462668"/>
            <a:chExt cx="1926135" cy="1671261"/>
          </a:xfrm>
        </p:grpSpPr>
        <p:sp>
          <p:nvSpPr>
            <p:cNvPr id="23" name="Rectangle: Rounded Corners 22">
              <a:extLst>
                <a:ext uri="{FF2B5EF4-FFF2-40B4-BE49-F238E27FC236}">
                  <a16:creationId xmlns:a16="http://schemas.microsoft.com/office/drawing/2014/main" id="{E2AACE8A-494D-318D-7909-B307CFB2943B}"/>
                </a:ext>
              </a:extLst>
            </p:cNvPr>
            <p:cNvSpPr>
              <a:spLocks noChangeAspect="1"/>
            </p:cNvSpPr>
            <p:nvPr/>
          </p:nvSpPr>
          <p:spPr>
            <a:xfrm rot="2700000">
              <a:off x="2726733" y="2605258"/>
              <a:ext cx="1528671" cy="1528671"/>
            </a:xfrm>
            <a:prstGeom prst="roundRect">
              <a:avLst>
                <a:gd name="adj" fmla="val 20180"/>
              </a:avLst>
            </a:prstGeom>
            <a:solidFill>
              <a:srgbClr val="556677"/>
            </a:solidFill>
            <a:ln>
              <a:noFill/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dirty="0">
                <a:latin typeface="Trebuchet MS" panose="020B0603020202020204" pitchFamily="34" charset="0"/>
              </a:endParaRPr>
            </a:p>
          </p:txBody>
        </p:sp>
        <p:sp>
          <p:nvSpPr>
            <p:cNvPr id="24" name="Rectangle: Rounded Corners 23">
              <a:extLst>
                <a:ext uri="{FF2B5EF4-FFF2-40B4-BE49-F238E27FC236}">
                  <a16:creationId xmlns:a16="http://schemas.microsoft.com/office/drawing/2014/main" id="{0438120D-E03E-A5E7-2BDA-EAFD21735C9E}"/>
                </a:ext>
              </a:extLst>
            </p:cNvPr>
            <p:cNvSpPr>
              <a:spLocks noChangeAspect="1"/>
            </p:cNvSpPr>
            <p:nvPr/>
          </p:nvSpPr>
          <p:spPr>
            <a:xfrm rot="2700000">
              <a:off x="2726733" y="2521569"/>
              <a:ext cx="1528671" cy="1528671"/>
            </a:xfrm>
            <a:prstGeom prst="roundRect">
              <a:avLst>
                <a:gd name="adj" fmla="val 20180"/>
              </a:avLst>
            </a:prstGeom>
            <a:solidFill>
              <a:srgbClr val="556677"/>
            </a:solidFill>
            <a:ln w="9525">
              <a:solidFill>
                <a:schemeClr val="bg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dirty="0">
                <a:latin typeface="Trebuchet MS" panose="020B0603020202020204" pitchFamily="34" charset="0"/>
              </a:endParaRPr>
            </a:p>
          </p:txBody>
        </p:sp>
        <p:pic>
          <p:nvPicPr>
            <p:cNvPr id="29" name="Picture 28">
              <a:extLst>
                <a:ext uri="{FF2B5EF4-FFF2-40B4-BE49-F238E27FC236}">
                  <a16:creationId xmlns:a16="http://schemas.microsoft.com/office/drawing/2014/main" id="{3BAA100E-3616-7388-215C-3C7A2792A875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lum bright="70000" contrast="-70000"/>
            </a:blip>
            <a:srcRect/>
            <a:stretch/>
          </p:blipFill>
          <p:spPr>
            <a:xfrm>
              <a:off x="3240775" y="2462668"/>
              <a:ext cx="458601" cy="458601"/>
            </a:xfrm>
            <a:prstGeom prst="rect">
              <a:avLst/>
            </a:prstGeom>
          </p:spPr>
        </p:pic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36680202-1EE5-BF93-3764-BCCA29FE09D3}"/>
                </a:ext>
              </a:extLst>
            </p:cNvPr>
            <p:cNvSpPr txBox="1"/>
            <p:nvPr/>
          </p:nvSpPr>
          <p:spPr>
            <a:xfrm>
              <a:off x="2524373" y="2972187"/>
              <a:ext cx="192613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b="1" dirty="0">
                  <a:solidFill>
                    <a:schemeClr val="bg1"/>
                  </a:solidFill>
                  <a:latin typeface="Trebuchet MS" panose="020B0603020202020204" pitchFamily="34" charset="0"/>
                </a:rPr>
                <a:t>ENRICHING USER</a:t>
              </a:r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01208ACA-7D1B-92C6-B02B-B69E9A32E596}"/>
                </a:ext>
              </a:extLst>
            </p:cNvPr>
            <p:cNvSpPr txBox="1"/>
            <p:nvPr/>
          </p:nvSpPr>
          <p:spPr>
            <a:xfrm>
              <a:off x="2810198" y="3235553"/>
              <a:ext cx="1327572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100" dirty="0">
                  <a:solidFill>
                    <a:schemeClr val="bg1"/>
                  </a:solidFill>
                  <a:latin typeface="Trebuchet MS" panose="020B0603020202020204" pitchFamily="34" charset="0"/>
                </a:rPr>
                <a:t>processes with real-time</a:t>
              </a:r>
            </a:p>
            <a:p>
              <a:pPr algn="ctr"/>
              <a:r>
                <a:rPr lang="en-US" sz="1100" dirty="0">
                  <a:solidFill>
                    <a:schemeClr val="bg1"/>
                  </a:solidFill>
                  <a:latin typeface="Trebuchet MS" panose="020B0603020202020204" pitchFamily="34" charset="0"/>
                </a:rPr>
                <a:t>omni-channel data</a:t>
              </a:r>
            </a:p>
          </p:txBody>
        </p: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4B1E4BAD-8525-5E3F-1219-3892B157CDBE}"/>
              </a:ext>
            </a:extLst>
          </p:cNvPr>
          <p:cNvGrpSpPr/>
          <p:nvPr/>
        </p:nvGrpSpPr>
        <p:grpSpPr>
          <a:xfrm>
            <a:off x="4671963" y="2464922"/>
            <a:ext cx="1919955" cy="1669007"/>
            <a:chOff x="4671963" y="2464922"/>
            <a:chExt cx="1919955" cy="1669007"/>
          </a:xfrm>
        </p:grpSpPr>
        <p:sp>
          <p:nvSpPr>
            <p:cNvPr id="26" name="Rectangle: Rounded Corners 25">
              <a:extLst>
                <a:ext uri="{FF2B5EF4-FFF2-40B4-BE49-F238E27FC236}">
                  <a16:creationId xmlns:a16="http://schemas.microsoft.com/office/drawing/2014/main" id="{6317BBAE-8A15-3447-A729-3C5F387ECA0B}"/>
                </a:ext>
              </a:extLst>
            </p:cNvPr>
            <p:cNvSpPr>
              <a:spLocks noChangeAspect="1"/>
            </p:cNvSpPr>
            <p:nvPr/>
          </p:nvSpPr>
          <p:spPr>
            <a:xfrm rot="2700000">
              <a:off x="4888598" y="2605258"/>
              <a:ext cx="1528671" cy="1528671"/>
            </a:xfrm>
            <a:prstGeom prst="roundRect">
              <a:avLst>
                <a:gd name="adj" fmla="val 20180"/>
              </a:avLst>
            </a:prstGeom>
            <a:solidFill>
              <a:srgbClr val="556677"/>
            </a:solidFill>
            <a:ln>
              <a:noFill/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dirty="0">
                <a:latin typeface="Trebuchet MS" panose="020B0603020202020204" pitchFamily="34" charset="0"/>
              </a:endParaRPr>
            </a:p>
          </p:txBody>
        </p:sp>
        <p:sp>
          <p:nvSpPr>
            <p:cNvPr id="27" name="Rectangle: Rounded Corners 26">
              <a:extLst>
                <a:ext uri="{FF2B5EF4-FFF2-40B4-BE49-F238E27FC236}">
                  <a16:creationId xmlns:a16="http://schemas.microsoft.com/office/drawing/2014/main" id="{6A1DE9DF-1056-B142-A2B5-97384D7EAFD5}"/>
                </a:ext>
              </a:extLst>
            </p:cNvPr>
            <p:cNvSpPr>
              <a:spLocks noChangeAspect="1"/>
            </p:cNvSpPr>
            <p:nvPr/>
          </p:nvSpPr>
          <p:spPr>
            <a:xfrm rot="2700000">
              <a:off x="4888598" y="2521569"/>
              <a:ext cx="1528671" cy="1528671"/>
            </a:xfrm>
            <a:prstGeom prst="roundRect">
              <a:avLst>
                <a:gd name="adj" fmla="val 20180"/>
              </a:avLst>
            </a:prstGeom>
            <a:solidFill>
              <a:srgbClr val="556677"/>
            </a:solidFill>
            <a:ln w="9525">
              <a:solidFill>
                <a:schemeClr val="bg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dirty="0">
                <a:latin typeface="Trebuchet MS" panose="020B0603020202020204" pitchFamily="34" charset="0"/>
              </a:endParaRPr>
            </a:p>
          </p:txBody>
        </p:sp>
        <p:pic>
          <p:nvPicPr>
            <p:cNvPr id="30" name="Picture 29">
              <a:extLst>
                <a:ext uri="{FF2B5EF4-FFF2-40B4-BE49-F238E27FC236}">
                  <a16:creationId xmlns:a16="http://schemas.microsoft.com/office/drawing/2014/main" id="{3FAAC269-381E-F7AE-0984-6EB5BD2E63A3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lum bright="70000" contrast="-70000"/>
            </a:blip>
            <a:srcRect/>
            <a:stretch/>
          </p:blipFill>
          <p:spPr>
            <a:xfrm>
              <a:off x="5413139" y="2464922"/>
              <a:ext cx="458601" cy="458601"/>
            </a:xfrm>
            <a:prstGeom prst="rect">
              <a:avLst/>
            </a:prstGeom>
          </p:spPr>
        </p:pic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F25A1307-3C45-088D-49D1-1275F24B8C5A}"/>
                </a:ext>
              </a:extLst>
            </p:cNvPr>
            <p:cNvSpPr txBox="1"/>
            <p:nvPr/>
          </p:nvSpPr>
          <p:spPr>
            <a:xfrm>
              <a:off x="4671963" y="3054567"/>
              <a:ext cx="191995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b="1" dirty="0">
                  <a:solidFill>
                    <a:schemeClr val="bg1"/>
                  </a:solidFill>
                  <a:latin typeface="Trebuchet MS" panose="020B0603020202020204" pitchFamily="34" charset="0"/>
                </a:rPr>
                <a:t>ENCOURAGING USER</a:t>
              </a:r>
            </a:p>
          </p:txBody>
        </p:sp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4A6DF488-0AB4-3AD2-A46C-694BFA5F63C3}"/>
                </a:ext>
              </a:extLst>
            </p:cNvPr>
            <p:cNvSpPr txBox="1"/>
            <p:nvPr/>
          </p:nvSpPr>
          <p:spPr>
            <a:xfrm>
              <a:off x="5059044" y="3260267"/>
              <a:ext cx="1166792" cy="6001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100" dirty="0">
                  <a:solidFill>
                    <a:schemeClr val="bg1"/>
                  </a:solidFill>
                  <a:latin typeface="Trebuchet MS" panose="020B0603020202020204" pitchFamily="34" charset="0"/>
                </a:rPr>
                <a:t>towards mobile-first engagement</a:t>
              </a:r>
            </a:p>
          </p:txBody>
        </p:sp>
      </p:grpSp>
      <p:sp>
        <p:nvSpPr>
          <p:cNvPr id="4" name="Title 14">
            <a:extLst>
              <a:ext uri="{FF2B5EF4-FFF2-40B4-BE49-F238E27FC236}">
                <a16:creationId xmlns:a16="http://schemas.microsoft.com/office/drawing/2014/main" id="{80A78E74-2A40-9DAE-0631-568D9358BA31}"/>
              </a:ext>
            </a:extLst>
          </p:cNvPr>
          <p:cNvSpPr txBox="1">
            <a:spLocks/>
          </p:cNvSpPr>
          <p:nvPr/>
        </p:nvSpPr>
        <p:spPr>
          <a:xfrm>
            <a:off x="323850" y="211138"/>
            <a:ext cx="7524750" cy="4159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000" b="1" dirty="0">
                <a:solidFill>
                  <a:schemeClr val="bg1"/>
                </a:solidFill>
                <a:latin typeface="Trebuchet MS" panose="020B0603020202020204" pitchFamily="34" charset="0"/>
              </a:rPr>
              <a:t>Consumerization of business interactions</a:t>
            </a:r>
            <a:endParaRPr lang="en-IN" sz="2000" b="1" dirty="0">
              <a:solidFill>
                <a:schemeClr val="bg1"/>
              </a:solidFill>
              <a:latin typeface="Trebuchet MS" panose="020B06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052359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" name="Graphic 55">
            <a:extLst>
              <a:ext uri="{FF2B5EF4-FFF2-40B4-BE49-F238E27FC236}">
                <a16:creationId xmlns:a16="http://schemas.microsoft.com/office/drawing/2014/main" id="{B2A3A6B4-3377-1391-A43A-76D04A41E42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723124" y="987425"/>
            <a:ext cx="5683516" cy="3597507"/>
          </a:xfrm>
          <a:prstGeom prst="rect">
            <a:avLst/>
          </a:prstGeom>
        </p:spPr>
      </p:pic>
      <p:grpSp>
        <p:nvGrpSpPr>
          <p:cNvPr id="38" name="Group 37">
            <a:extLst>
              <a:ext uri="{FF2B5EF4-FFF2-40B4-BE49-F238E27FC236}">
                <a16:creationId xmlns:a16="http://schemas.microsoft.com/office/drawing/2014/main" id="{87374063-4EF3-4507-6549-38F78ACAFC63}"/>
              </a:ext>
            </a:extLst>
          </p:cNvPr>
          <p:cNvGrpSpPr/>
          <p:nvPr/>
        </p:nvGrpSpPr>
        <p:grpSpPr>
          <a:xfrm>
            <a:off x="451080" y="2754946"/>
            <a:ext cx="1531513" cy="1531752"/>
            <a:chOff x="823701" y="2754946"/>
            <a:chExt cx="1531513" cy="1531752"/>
          </a:xfrm>
        </p:grpSpPr>
        <p:sp>
          <p:nvSpPr>
            <p:cNvPr id="27" name="Rectangle: Rounded Corners 26">
              <a:extLst>
                <a:ext uri="{FF2B5EF4-FFF2-40B4-BE49-F238E27FC236}">
                  <a16:creationId xmlns:a16="http://schemas.microsoft.com/office/drawing/2014/main" id="{6C7651E6-2936-5130-53EE-8EE7D613AA6D}"/>
                </a:ext>
              </a:extLst>
            </p:cNvPr>
            <p:cNvSpPr/>
            <p:nvPr/>
          </p:nvSpPr>
          <p:spPr>
            <a:xfrm rot="2700000">
              <a:off x="869458" y="2846698"/>
              <a:ext cx="1440000" cy="1440000"/>
            </a:xfrm>
            <a:prstGeom prst="roundRect">
              <a:avLst>
                <a:gd name="adj" fmla="val 20180"/>
              </a:avLst>
            </a:prstGeom>
            <a:solidFill>
              <a:srgbClr val="556677"/>
            </a:solidFill>
            <a:ln w="12700">
              <a:noFill/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dirty="0"/>
            </a:p>
          </p:txBody>
        </p:sp>
        <p:sp>
          <p:nvSpPr>
            <p:cNvPr id="19" name="Rectangle: Rounded Corners 18">
              <a:extLst>
                <a:ext uri="{FF2B5EF4-FFF2-40B4-BE49-F238E27FC236}">
                  <a16:creationId xmlns:a16="http://schemas.microsoft.com/office/drawing/2014/main" id="{62897C9F-0B5C-4F3F-E1F2-099AAA39587F}"/>
                </a:ext>
              </a:extLst>
            </p:cNvPr>
            <p:cNvSpPr/>
            <p:nvPr/>
          </p:nvSpPr>
          <p:spPr>
            <a:xfrm rot="2700000">
              <a:off x="869458" y="2754946"/>
              <a:ext cx="1440000" cy="1440000"/>
            </a:xfrm>
            <a:prstGeom prst="roundRect">
              <a:avLst>
                <a:gd name="adj" fmla="val 20180"/>
              </a:avLst>
            </a:prstGeom>
            <a:solidFill>
              <a:srgbClr val="BED730"/>
            </a:solidFill>
            <a:ln w="12700">
              <a:solidFill>
                <a:schemeClr val="bg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dirty="0"/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48562FAC-37C4-6AC5-0B75-7E3C80E9573C}"/>
                </a:ext>
              </a:extLst>
            </p:cNvPr>
            <p:cNvSpPr txBox="1"/>
            <p:nvPr/>
          </p:nvSpPr>
          <p:spPr>
            <a:xfrm>
              <a:off x="823701" y="3326794"/>
              <a:ext cx="153151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b="1" dirty="0">
                  <a:latin typeface="Trebuchet MS" panose="020B0603020202020204" pitchFamily="34" charset="0"/>
                </a:rPr>
                <a:t>Business Continuity </a:t>
              </a:r>
            </a:p>
          </p:txBody>
        </p:sp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39EEB466-0F60-510E-8648-CC7CB5C12CB6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duotone>
                <a:prstClr val="black"/>
                <a:schemeClr val="tx2">
                  <a:tint val="45000"/>
                  <a:satMod val="400000"/>
                </a:schemeClr>
              </a:duotone>
            </a:blip>
            <a:srcRect/>
            <a:stretch/>
          </p:blipFill>
          <p:spPr>
            <a:xfrm>
              <a:off x="1371590" y="2947047"/>
              <a:ext cx="360000" cy="360000"/>
            </a:xfrm>
            <a:prstGeom prst="rect">
              <a:avLst/>
            </a:prstGeom>
          </p:spPr>
        </p:pic>
      </p:grpSp>
      <p:grpSp>
        <p:nvGrpSpPr>
          <p:cNvPr id="44" name="Group 43">
            <a:extLst>
              <a:ext uri="{FF2B5EF4-FFF2-40B4-BE49-F238E27FC236}">
                <a16:creationId xmlns:a16="http://schemas.microsoft.com/office/drawing/2014/main" id="{3474724E-C978-1D1E-3EE4-10994DE0167F}"/>
              </a:ext>
            </a:extLst>
          </p:cNvPr>
          <p:cNvGrpSpPr/>
          <p:nvPr/>
        </p:nvGrpSpPr>
        <p:grpSpPr>
          <a:xfrm>
            <a:off x="2693736" y="2754946"/>
            <a:ext cx="1531513" cy="1531752"/>
            <a:chOff x="2783263" y="2754946"/>
            <a:chExt cx="1531513" cy="1531752"/>
          </a:xfrm>
        </p:grpSpPr>
        <p:sp>
          <p:nvSpPr>
            <p:cNvPr id="25" name="Rectangle: Rounded Corners 24">
              <a:extLst>
                <a:ext uri="{FF2B5EF4-FFF2-40B4-BE49-F238E27FC236}">
                  <a16:creationId xmlns:a16="http://schemas.microsoft.com/office/drawing/2014/main" id="{194282C0-E066-0595-17BA-DC073528B9AD}"/>
                </a:ext>
              </a:extLst>
            </p:cNvPr>
            <p:cNvSpPr/>
            <p:nvPr/>
          </p:nvSpPr>
          <p:spPr>
            <a:xfrm rot="2700000">
              <a:off x="2829020" y="2846698"/>
              <a:ext cx="1440000" cy="1440000"/>
            </a:xfrm>
            <a:prstGeom prst="roundRect">
              <a:avLst>
                <a:gd name="adj" fmla="val 20180"/>
              </a:avLst>
            </a:prstGeom>
            <a:solidFill>
              <a:srgbClr val="556677"/>
            </a:solidFill>
            <a:ln w="12700">
              <a:noFill/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dirty="0"/>
            </a:p>
          </p:txBody>
        </p:sp>
        <p:sp>
          <p:nvSpPr>
            <p:cNvPr id="18" name="Rectangle: Rounded Corners 17">
              <a:extLst>
                <a:ext uri="{FF2B5EF4-FFF2-40B4-BE49-F238E27FC236}">
                  <a16:creationId xmlns:a16="http://schemas.microsoft.com/office/drawing/2014/main" id="{8984825D-5927-384B-EDB5-143CE6B5EA99}"/>
                </a:ext>
              </a:extLst>
            </p:cNvPr>
            <p:cNvSpPr/>
            <p:nvPr/>
          </p:nvSpPr>
          <p:spPr>
            <a:xfrm rot="2700000">
              <a:off x="2829020" y="2754946"/>
              <a:ext cx="1440000" cy="1440000"/>
            </a:xfrm>
            <a:prstGeom prst="roundRect">
              <a:avLst>
                <a:gd name="adj" fmla="val 20180"/>
              </a:avLst>
            </a:prstGeom>
            <a:solidFill>
              <a:srgbClr val="556677"/>
            </a:solidFill>
            <a:ln w="12700">
              <a:solidFill>
                <a:schemeClr val="bg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dirty="0"/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EA93CE47-4465-17B2-2BD6-16D196BB3F1F}"/>
                </a:ext>
              </a:extLst>
            </p:cNvPr>
            <p:cNvSpPr txBox="1"/>
            <p:nvPr/>
          </p:nvSpPr>
          <p:spPr>
            <a:xfrm>
              <a:off x="2783263" y="3326794"/>
              <a:ext cx="1531513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b="1" dirty="0">
                  <a:solidFill>
                    <a:schemeClr val="bg1"/>
                  </a:solidFill>
                  <a:latin typeface="Trebuchet MS" panose="020B0603020202020204" pitchFamily="34" charset="0"/>
                </a:rPr>
                <a:t>Bringing Innovation to the core</a:t>
              </a:r>
            </a:p>
          </p:txBody>
        </p:sp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987DDF86-C4C1-AF28-8F7F-085E6DB81B0A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lum bright="70000" contrast="-70000"/>
            </a:blip>
            <a:srcRect/>
            <a:stretch/>
          </p:blipFill>
          <p:spPr>
            <a:xfrm>
              <a:off x="3329678" y="2947047"/>
              <a:ext cx="360000" cy="360000"/>
            </a:xfrm>
            <a:prstGeom prst="rect">
              <a:avLst/>
            </a:prstGeom>
          </p:spPr>
        </p:pic>
      </p:grpSp>
      <p:grpSp>
        <p:nvGrpSpPr>
          <p:cNvPr id="43" name="Group 42">
            <a:extLst>
              <a:ext uri="{FF2B5EF4-FFF2-40B4-BE49-F238E27FC236}">
                <a16:creationId xmlns:a16="http://schemas.microsoft.com/office/drawing/2014/main" id="{2E38DFF4-2E3E-5EF9-C33D-CBDD0C2A3A1A}"/>
              </a:ext>
            </a:extLst>
          </p:cNvPr>
          <p:cNvGrpSpPr/>
          <p:nvPr/>
        </p:nvGrpSpPr>
        <p:grpSpPr>
          <a:xfrm>
            <a:off x="4936392" y="2754946"/>
            <a:ext cx="1531513" cy="1531752"/>
            <a:chOff x="4742825" y="2754946"/>
            <a:chExt cx="1531513" cy="1531752"/>
          </a:xfrm>
        </p:grpSpPr>
        <p:sp>
          <p:nvSpPr>
            <p:cNvPr id="23" name="Rectangle: Rounded Corners 22">
              <a:extLst>
                <a:ext uri="{FF2B5EF4-FFF2-40B4-BE49-F238E27FC236}">
                  <a16:creationId xmlns:a16="http://schemas.microsoft.com/office/drawing/2014/main" id="{EFA52A0E-F2AF-4BF8-E532-D9FF7901259D}"/>
                </a:ext>
              </a:extLst>
            </p:cNvPr>
            <p:cNvSpPr/>
            <p:nvPr/>
          </p:nvSpPr>
          <p:spPr>
            <a:xfrm rot="2700000">
              <a:off x="4788582" y="2846698"/>
              <a:ext cx="1440000" cy="1440000"/>
            </a:xfrm>
            <a:prstGeom prst="roundRect">
              <a:avLst>
                <a:gd name="adj" fmla="val 20180"/>
              </a:avLst>
            </a:prstGeom>
            <a:solidFill>
              <a:srgbClr val="556677"/>
            </a:solidFill>
            <a:ln w="12700">
              <a:noFill/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dirty="0"/>
            </a:p>
          </p:txBody>
        </p:sp>
        <p:sp>
          <p:nvSpPr>
            <p:cNvPr id="17" name="Rectangle: Rounded Corners 16">
              <a:extLst>
                <a:ext uri="{FF2B5EF4-FFF2-40B4-BE49-F238E27FC236}">
                  <a16:creationId xmlns:a16="http://schemas.microsoft.com/office/drawing/2014/main" id="{8AA9A49F-9892-0667-1CEA-8C57BD0F3295}"/>
                </a:ext>
              </a:extLst>
            </p:cNvPr>
            <p:cNvSpPr/>
            <p:nvPr/>
          </p:nvSpPr>
          <p:spPr>
            <a:xfrm rot="2700000">
              <a:off x="4788582" y="2754946"/>
              <a:ext cx="1440000" cy="1440000"/>
            </a:xfrm>
            <a:prstGeom prst="roundRect">
              <a:avLst>
                <a:gd name="adj" fmla="val 20180"/>
              </a:avLst>
            </a:prstGeom>
            <a:solidFill>
              <a:srgbClr val="556677"/>
            </a:solidFill>
            <a:ln w="12700">
              <a:solidFill>
                <a:schemeClr val="bg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dirty="0"/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CDDF6052-229C-897B-461B-728BDB0006E7}"/>
                </a:ext>
              </a:extLst>
            </p:cNvPr>
            <p:cNvSpPr txBox="1"/>
            <p:nvPr/>
          </p:nvSpPr>
          <p:spPr>
            <a:xfrm>
              <a:off x="4742825" y="3326794"/>
              <a:ext cx="1531513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b="1" dirty="0">
                  <a:solidFill>
                    <a:schemeClr val="bg1"/>
                  </a:solidFill>
                  <a:latin typeface="Trebuchet MS" panose="020B0603020202020204" pitchFamily="34" charset="0"/>
                </a:rPr>
                <a:t>Change Management at scale</a:t>
              </a:r>
            </a:p>
          </p:txBody>
        </p:sp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3E1DFB65-CF70-6D4F-5375-755E49317A53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lum bright="70000" contrast="-70000"/>
            </a:blip>
            <a:srcRect/>
            <a:stretch/>
          </p:blipFill>
          <p:spPr>
            <a:xfrm>
              <a:off x="5294072" y="2947047"/>
              <a:ext cx="360000" cy="360000"/>
            </a:xfrm>
            <a:prstGeom prst="rect">
              <a:avLst/>
            </a:prstGeom>
          </p:spPr>
        </p:pic>
      </p:grpSp>
      <p:grpSp>
        <p:nvGrpSpPr>
          <p:cNvPr id="42" name="Group 41">
            <a:extLst>
              <a:ext uri="{FF2B5EF4-FFF2-40B4-BE49-F238E27FC236}">
                <a16:creationId xmlns:a16="http://schemas.microsoft.com/office/drawing/2014/main" id="{597F3A47-64D5-1BC2-13E7-A562E61BFC87}"/>
              </a:ext>
            </a:extLst>
          </p:cNvPr>
          <p:cNvGrpSpPr/>
          <p:nvPr/>
        </p:nvGrpSpPr>
        <p:grpSpPr>
          <a:xfrm>
            <a:off x="7179047" y="2754946"/>
            <a:ext cx="1531513" cy="1531752"/>
            <a:chOff x="6702387" y="2754946"/>
            <a:chExt cx="1531513" cy="1531752"/>
          </a:xfrm>
        </p:grpSpPr>
        <p:sp>
          <p:nvSpPr>
            <p:cNvPr id="16" name="Rectangle: Rounded Corners 15">
              <a:extLst>
                <a:ext uri="{FF2B5EF4-FFF2-40B4-BE49-F238E27FC236}">
                  <a16:creationId xmlns:a16="http://schemas.microsoft.com/office/drawing/2014/main" id="{841E3C0A-CC0F-D00B-1987-40C2C4117D00}"/>
                </a:ext>
              </a:extLst>
            </p:cNvPr>
            <p:cNvSpPr/>
            <p:nvPr/>
          </p:nvSpPr>
          <p:spPr>
            <a:xfrm rot="2700000">
              <a:off x="6748144" y="2846698"/>
              <a:ext cx="1440000" cy="1440000"/>
            </a:xfrm>
            <a:prstGeom prst="roundRect">
              <a:avLst>
                <a:gd name="adj" fmla="val 20180"/>
              </a:avLst>
            </a:prstGeom>
            <a:solidFill>
              <a:srgbClr val="556677"/>
            </a:solidFill>
            <a:ln w="12700">
              <a:noFill/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dirty="0"/>
            </a:p>
          </p:txBody>
        </p:sp>
        <p:sp>
          <p:nvSpPr>
            <p:cNvPr id="11" name="Rectangle: Rounded Corners 10">
              <a:extLst>
                <a:ext uri="{FF2B5EF4-FFF2-40B4-BE49-F238E27FC236}">
                  <a16:creationId xmlns:a16="http://schemas.microsoft.com/office/drawing/2014/main" id="{4BA5989B-3612-C5AA-1A09-D06E1EE63734}"/>
                </a:ext>
              </a:extLst>
            </p:cNvPr>
            <p:cNvSpPr/>
            <p:nvPr/>
          </p:nvSpPr>
          <p:spPr>
            <a:xfrm rot="2700000">
              <a:off x="6748144" y="2754946"/>
              <a:ext cx="1440000" cy="1440000"/>
            </a:xfrm>
            <a:prstGeom prst="roundRect">
              <a:avLst>
                <a:gd name="adj" fmla="val 20180"/>
              </a:avLst>
            </a:prstGeom>
            <a:solidFill>
              <a:srgbClr val="BED730"/>
            </a:solidFill>
            <a:ln w="12700">
              <a:solidFill>
                <a:schemeClr val="bg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dirty="0"/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CA82C98D-2FA7-BE32-94CF-F0D5B2669A18}"/>
                </a:ext>
              </a:extLst>
            </p:cNvPr>
            <p:cNvSpPr txBox="1"/>
            <p:nvPr/>
          </p:nvSpPr>
          <p:spPr>
            <a:xfrm>
              <a:off x="6702387" y="3326794"/>
              <a:ext cx="153151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b="1" dirty="0">
                  <a:latin typeface="Trebuchet MS" panose="020B0603020202020204" pitchFamily="34" charset="0"/>
                </a:rPr>
                <a:t>Partner Selection</a:t>
              </a:r>
            </a:p>
          </p:txBody>
        </p:sp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FA1F83C7-69A8-C5E2-6A5C-9FE7E601DFB2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rcRect/>
            <a:stretch/>
          </p:blipFill>
          <p:spPr>
            <a:xfrm>
              <a:off x="7270492" y="2947047"/>
              <a:ext cx="360000" cy="360000"/>
            </a:xfrm>
            <a:prstGeom prst="rect">
              <a:avLst/>
            </a:prstGeom>
          </p:spPr>
        </p:pic>
      </p:grpSp>
      <p:grpSp>
        <p:nvGrpSpPr>
          <p:cNvPr id="40" name="Group 39">
            <a:extLst>
              <a:ext uri="{FF2B5EF4-FFF2-40B4-BE49-F238E27FC236}">
                <a16:creationId xmlns:a16="http://schemas.microsoft.com/office/drawing/2014/main" id="{4DE14132-6F79-9AC5-5400-96A4118466AB}"/>
              </a:ext>
            </a:extLst>
          </p:cNvPr>
          <p:cNvGrpSpPr/>
          <p:nvPr/>
        </p:nvGrpSpPr>
        <p:grpSpPr>
          <a:xfrm>
            <a:off x="3798329" y="1353773"/>
            <a:ext cx="1531513" cy="1531752"/>
            <a:chOff x="3798329" y="1353773"/>
            <a:chExt cx="1531513" cy="1531752"/>
          </a:xfrm>
        </p:grpSpPr>
        <p:sp>
          <p:nvSpPr>
            <p:cNvPr id="14" name="Rectangle: Rounded Corners 13">
              <a:extLst>
                <a:ext uri="{FF2B5EF4-FFF2-40B4-BE49-F238E27FC236}">
                  <a16:creationId xmlns:a16="http://schemas.microsoft.com/office/drawing/2014/main" id="{FFF26C13-4896-A1BA-3451-2B4BF009E744}"/>
                </a:ext>
              </a:extLst>
            </p:cNvPr>
            <p:cNvSpPr/>
            <p:nvPr/>
          </p:nvSpPr>
          <p:spPr>
            <a:xfrm rot="2700000">
              <a:off x="3847254" y="1445525"/>
              <a:ext cx="1440000" cy="1440000"/>
            </a:xfrm>
            <a:prstGeom prst="roundRect">
              <a:avLst>
                <a:gd name="adj" fmla="val 20180"/>
              </a:avLst>
            </a:prstGeom>
            <a:solidFill>
              <a:srgbClr val="556677"/>
            </a:solidFill>
            <a:ln w="12700">
              <a:noFill/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dirty="0"/>
            </a:p>
          </p:txBody>
        </p:sp>
        <p:sp>
          <p:nvSpPr>
            <p:cNvPr id="29" name="Rectangle: Rounded Corners 28">
              <a:extLst>
                <a:ext uri="{FF2B5EF4-FFF2-40B4-BE49-F238E27FC236}">
                  <a16:creationId xmlns:a16="http://schemas.microsoft.com/office/drawing/2014/main" id="{27E59984-1521-61B6-EC2B-8FEF74A36403}"/>
                </a:ext>
              </a:extLst>
            </p:cNvPr>
            <p:cNvSpPr/>
            <p:nvPr/>
          </p:nvSpPr>
          <p:spPr>
            <a:xfrm rot="2700000">
              <a:off x="3847254" y="1353773"/>
              <a:ext cx="1440000" cy="1440000"/>
            </a:xfrm>
            <a:prstGeom prst="roundRect">
              <a:avLst>
                <a:gd name="adj" fmla="val 20180"/>
              </a:avLst>
            </a:prstGeom>
            <a:solidFill>
              <a:srgbClr val="556677"/>
            </a:solidFill>
            <a:ln w="12700">
              <a:solidFill>
                <a:schemeClr val="bg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dirty="0"/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ACBD5CA9-98C0-CC18-E0D9-6A566FA9D071}"/>
                </a:ext>
              </a:extLst>
            </p:cNvPr>
            <p:cNvSpPr txBox="1"/>
            <p:nvPr/>
          </p:nvSpPr>
          <p:spPr>
            <a:xfrm>
              <a:off x="3798329" y="1826882"/>
              <a:ext cx="1531513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b="1" dirty="0">
                  <a:solidFill>
                    <a:schemeClr val="bg1"/>
                  </a:solidFill>
                  <a:latin typeface="Trebuchet MS" panose="020B0603020202020204" pitchFamily="34" charset="0"/>
                </a:rPr>
                <a:t>Building business-aligned digital models</a:t>
              </a:r>
            </a:p>
          </p:txBody>
        </p:sp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8836F5CA-2E96-BC85-6AF6-CEC9722A9EA5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lum bright="70000" contrast="-70000"/>
            </a:blip>
            <a:srcRect/>
            <a:stretch/>
          </p:blipFill>
          <p:spPr>
            <a:xfrm>
              <a:off x="4354000" y="1412295"/>
              <a:ext cx="360000" cy="360000"/>
            </a:xfrm>
            <a:prstGeom prst="rect">
              <a:avLst/>
            </a:prstGeom>
          </p:spPr>
        </p:pic>
      </p:grpSp>
      <p:grpSp>
        <p:nvGrpSpPr>
          <p:cNvPr id="41" name="Group 40">
            <a:extLst>
              <a:ext uri="{FF2B5EF4-FFF2-40B4-BE49-F238E27FC236}">
                <a16:creationId xmlns:a16="http://schemas.microsoft.com/office/drawing/2014/main" id="{06238200-36DB-7C27-9D1C-713A6142D7FA}"/>
              </a:ext>
            </a:extLst>
          </p:cNvPr>
          <p:cNvGrpSpPr/>
          <p:nvPr/>
        </p:nvGrpSpPr>
        <p:grpSpPr>
          <a:xfrm>
            <a:off x="6084262" y="1353773"/>
            <a:ext cx="1531513" cy="1531752"/>
            <a:chOff x="5764228" y="1353773"/>
            <a:chExt cx="1531513" cy="1531752"/>
          </a:xfrm>
        </p:grpSpPr>
        <p:sp>
          <p:nvSpPr>
            <p:cNvPr id="13" name="Rectangle: Rounded Corners 12">
              <a:extLst>
                <a:ext uri="{FF2B5EF4-FFF2-40B4-BE49-F238E27FC236}">
                  <a16:creationId xmlns:a16="http://schemas.microsoft.com/office/drawing/2014/main" id="{7A7D1C1A-667B-4B2A-3F87-D9B04D5252C6}"/>
                </a:ext>
              </a:extLst>
            </p:cNvPr>
            <p:cNvSpPr/>
            <p:nvPr/>
          </p:nvSpPr>
          <p:spPr>
            <a:xfrm rot="2700000">
              <a:off x="5806816" y="1445525"/>
              <a:ext cx="1440000" cy="1440000"/>
            </a:xfrm>
            <a:prstGeom prst="roundRect">
              <a:avLst>
                <a:gd name="adj" fmla="val 20180"/>
              </a:avLst>
            </a:prstGeom>
            <a:solidFill>
              <a:srgbClr val="556677"/>
            </a:solidFill>
            <a:ln w="12700">
              <a:noFill/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dirty="0"/>
            </a:p>
          </p:txBody>
        </p:sp>
        <p:sp>
          <p:nvSpPr>
            <p:cNvPr id="28" name="Rectangle: Rounded Corners 27">
              <a:extLst>
                <a:ext uri="{FF2B5EF4-FFF2-40B4-BE49-F238E27FC236}">
                  <a16:creationId xmlns:a16="http://schemas.microsoft.com/office/drawing/2014/main" id="{E900B902-2C68-4056-4DA7-A3ECEA0C229B}"/>
                </a:ext>
              </a:extLst>
            </p:cNvPr>
            <p:cNvSpPr/>
            <p:nvPr/>
          </p:nvSpPr>
          <p:spPr>
            <a:xfrm rot="2700000">
              <a:off x="5806816" y="1353773"/>
              <a:ext cx="1440000" cy="1440000"/>
            </a:xfrm>
            <a:prstGeom prst="roundRect">
              <a:avLst>
                <a:gd name="adj" fmla="val 20180"/>
              </a:avLst>
            </a:prstGeom>
            <a:solidFill>
              <a:srgbClr val="BED730"/>
            </a:solidFill>
            <a:ln w="12700">
              <a:solidFill>
                <a:schemeClr val="bg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dirty="0"/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7709D7D4-8F48-9EAB-95FE-63D0E0CEBDC5}"/>
                </a:ext>
              </a:extLst>
            </p:cNvPr>
            <p:cNvSpPr txBox="1"/>
            <p:nvPr/>
          </p:nvSpPr>
          <p:spPr>
            <a:xfrm>
              <a:off x="5764228" y="1826882"/>
              <a:ext cx="153151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b="1" dirty="0">
                  <a:latin typeface="Trebuchet MS" panose="020B0603020202020204" pitchFamily="34" charset="0"/>
                </a:rPr>
                <a:t>Security Risks mitigation</a:t>
              </a:r>
            </a:p>
          </p:txBody>
        </p:sp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FDC9EA18-B36A-196A-0D22-979293F5E068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rcRect/>
            <a:stretch/>
          </p:blipFill>
          <p:spPr>
            <a:xfrm>
              <a:off x="6348253" y="1414993"/>
              <a:ext cx="354603" cy="354603"/>
            </a:xfrm>
            <a:prstGeom prst="rect">
              <a:avLst/>
            </a:prstGeom>
          </p:spPr>
        </p:pic>
      </p:grpSp>
      <p:grpSp>
        <p:nvGrpSpPr>
          <p:cNvPr id="39" name="Group 38">
            <a:extLst>
              <a:ext uri="{FF2B5EF4-FFF2-40B4-BE49-F238E27FC236}">
                <a16:creationId xmlns:a16="http://schemas.microsoft.com/office/drawing/2014/main" id="{B137C4DC-8129-94A4-5EA6-2BF9A232EB05}"/>
              </a:ext>
            </a:extLst>
          </p:cNvPr>
          <p:cNvGrpSpPr/>
          <p:nvPr/>
        </p:nvGrpSpPr>
        <p:grpSpPr>
          <a:xfrm>
            <a:off x="1528225" y="1285659"/>
            <a:ext cx="1531513" cy="1531752"/>
            <a:chOff x="1781312" y="1285659"/>
            <a:chExt cx="1531513" cy="1531752"/>
          </a:xfrm>
        </p:grpSpPr>
        <p:sp>
          <p:nvSpPr>
            <p:cNvPr id="30" name="Rectangle: Rounded Corners 18">
              <a:extLst>
                <a:ext uri="{FF2B5EF4-FFF2-40B4-BE49-F238E27FC236}">
                  <a16:creationId xmlns:a16="http://schemas.microsoft.com/office/drawing/2014/main" id="{09519072-9862-6B47-3B5B-8296A05CE403}"/>
                </a:ext>
              </a:extLst>
            </p:cNvPr>
            <p:cNvSpPr/>
            <p:nvPr/>
          </p:nvSpPr>
          <p:spPr>
            <a:xfrm rot="2700000">
              <a:off x="1859151" y="1377411"/>
              <a:ext cx="1440000" cy="1440000"/>
            </a:xfrm>
            <a:prstGeom prst="roundRect">
              <a:avLst>
                <a:gd name="adj" fmla="val 20180"/>
              </a:avLst>
            </a:prstGeom>
            <a:solidFill>
              <a:srgbClr val="556677"/>
            </a:solidFill>
            <a:ln w="12700">
              <a:noFill/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dirty="0"/>
            </a:p>
          </p:txBody>
        </p:sp>
        <p:sp>
          <p:nvSpPr>
            <p:cNvPr id="2" name="Rectangle: Rounded Corners 18">
              <a:extLst>
                <a:ext uri="{FF2B5EF4-FFF2-40B4-BE49-F238E27FC236}">
                  <a16:creationId xmlns:a16="http://schemas.microsoft.com/office/drawing/2014/main" id="{38B1479B-39B2-629D-395D-EF76CAE104C0}"/>
                </a:ext>
              </a:extLst>
            </p:cNvPr>
            <p:cNvSpPr/>
            <p:nvPr/>
          </p:nvSpPr>
          <p:spPr>
            <a:xfrm rot="2700000">
              <a:off x="1859151" y="1285659"/>
              <a:ext cx="1440000" cy="1440000"/>
            </a:xfrm>
            <a:prstGeom prst="roundRect">
              <a:avLst>
                <a:gd name="adj" fmla="val 20180"/>
              </a:avLst>
            </a:prstGeom>
            <a:solidFill>
              <a:srgbClr val="BED730"/>
            </a:solidFill>
            <a:ln w="12700">
              <a:solidFill>
                <a:schemeClr val="bg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dirty="0"/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1F86AEAC-E7E7-A2C2-919F-35AED1099DBD}"/>
                </a:ext>
              </a:extLst>
            </p:cNvPr>
            <p:cNvSpPr txBox="1"/>
            <p:nvPr/>
          </p:nvSpPr>
          <p:spPr>
            <a:xfrm>
              <a:off x="1781312" y="1812162"/>
              <a:ext cx="153151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b="1" dirty="0">
                  <a:latin typeface="Trebuchet MS" panose="020B0603020202020204" pitchFamily="34" charset="0"/>
                </a:rPr>
                <a:t>Enhanced end-user experience</a:t>
              </a:r>
            </a:p>
          </p:txBody>
        </p:sp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700515D2-9CF7-C454-9B20-0D0DF749DC48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duotone>
                <a:prstClr val="black"/>
                <a:schemeClr val="tx2">
                  <a:tint val="45000"/>
                  <a:satMod val="400000"/>
                </a:schemeClr>
              </a:duotone>
            </a:blip>
            <a:srcRect/>
            <a:stretch/>
          </p:blipFill>
          <p:spPr>
            <a:xfrm>
              <a:off x="2367068" y="1440420"/>
              <a:ext cx="360000" cy="360000"/>
            </a:xfrm>
            <a:prstGeom prst="rect">
              <a:avLst/>
            </a:prstGeom>
          </p:spPr>
        </p:pic>
      </p:grpSp>
      <p:sp>
        <p:nvSpPr>
          <p:cNvPr id="33" name="Title 14">
            <a:extLst>
              <a:ext uri="{FF2B5EF4-FFF2-40B4-BE49-F238E27FC236}">
                <a16:creationId xmlns:a16="http://schemas.microsoft.com/office/drawing/2014/main" id="{CFAB9B93-6C55-946D-A34C-34638C99CE4C}"/>
              </a:ext>
            </a:extLst>
          </p:cNvPr>
          <p:cNvSpPr txBox="1">
            <a:spLocks/>
          </p:cNvSpPr>
          <p:nvPr/>
        </p:nvSpPr>
        <p:spPr>
          <a:xfrm>
            <a:off x="323850" y="211138"/>
            <a:ext cx="7524750" cy="4159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000" b="1" dirty="0">
                <a:solidFill>
                  <a:schemeClr val="bg1"/>
                </a:solidFill>
                <a:latin typeface="Trebuchet MS" panose="020B0603020202020204" pitchFamily="34" charset="0"/>
              </a:rPr>
              <a:t>Priorities</a:t>
            </a:r>
            <a:endParaRPr lang="en-IN" sz="2000" b="1" dirty="0">
              <a:solidFill>
                <a:schemeClr val="bg1"/>
              </a:solidFill>
              <a:latin typeface="Trebuchet MS" panose="020B06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227567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1" name="Rectangle 1030">
            <a:extLst>
              <a:ext uri="{FF2B5EF4-FFF2-40B4-BE49-F238E27FC236}">
                <a16:creationId xmlns:a16="http://schemas.microsoft.com/office/drawing/2014/main" id="{3D70156C-B171-478A-BD1D-356A091855F6}"/>
              </a:ext>
            </a:extLst>
          </p:cNvPr>
          <p:cNvSpPr/>
          <p:nvPr/>
        </p:nvSpPr>
        <p:spPr>
          <a:xfrm>
            <a:off x="0" y="3778137"/>
            <a:ext cx="9164516" cy="1365364"/>
          </a:xfrm>
          <a:prstGeom prst="rect">
            <a:avLst/>
          </a:prstGeom>
          <a:solidFill>
            <a:srgbClr val="0B192B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28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heSansOffice" panose="020B0503040302060204" pitchFamily="34" charset="0"/>
              <a:ea typeface="+mn-ea"/>
              <a:cs typeface="+mn-cs"/>
            </a:endParaRPr>
          </a:p>
        </p:txBody>
      </p:sp>
      <p:cxnSp>
        <p:nvCxnSpPr>
          <p:cNvPr id="1027" name="Straight Connector 1026">
            <a:extLst>
              <a:ext uri="{FF2B5EF4-FFF2-40B4-BE49-F238E27FC236}">
                <a16:creationId xmlns:a16="http://schemas.microsoft.com/office/drawing/2014/main" id="{724D7E3F-CE9A-4500-9F29-AC6B23C46A80}"/>
              </a:ext>
            </a:extLst>
          </p:cNvPr>
          <p:cNvCxnSpPr>
            <a:cxnSpLocks/>
          </p:cNvCxnSpPr>
          <p:nvPr/>
        </p:nvCxnSpPr>
        <p:spPr>
          <a:xfrm>
            <a:off x="0" y="3786750"/>
            <a:ext cx="9144000" cy="0"/>
          </a:xfrm>
          <a:prstGeom prst="line">
            <a:avLst/>
          </a:prstGeom>
          <a:ln w="3810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" name="Group 9">
            <a:extLst>
              <a:ext uri="{FF2B5EF4-FFF2-40B4-BE49-F238E27FC236}">
                <a16:creationId xmlns:a16="http://schemas.microsoft.com/office/drawing/2014/main" id="{F307E6FF-E8A3-C67B-B04F-3993BB80EB51}"/>
              </a:ext>
            </a:extLst>
          </p:cNvPr>
          <p:cNvGrpSpPr/>
          <p:nvPr/>
        </p:nvGrpSpPr>
        <p:grpSpPr>
          <a:xfrm>
            <a:off x="1900161" y="993604"/>
            <a:ext cx="1914807" cy="2865146"/>
            <a:chOff x="1900161" y="993604"/>
            <a:chExt cx="1914807" cy="2865146"/>
          </a:xfrm>
        </p:grpSpPr>
        <p:sp>
          <p:nvSpPr>
            <p:cNvPr id="141" name="Teardrop 140">
              <a:extLst>
                <a:ext uri="{FF2B5EF4-FFF2-40B4-BE49-F238E27FC236}">
                  <a16:creationId xmlns:a16="http://schemas.microsoft.com/office/drawing/2014/main" id="{9B755A42-0EB0-4C64-A4DB-B9C6B973340F}"/>
                </a:ext>
              </a:extLst>
            </p:cNvPr>
            <p:cNvSpPr/>
            <p:nvPr/>
          </p:nvSpPr>
          <p:spPr>
            <a:xfrm rot="8100000">
              <a:off x="2020379" y="993604"/>
              <a:ext cx="901188" cy="901188"/>
            </a:xfrm>
            <a:prstGeom prst="teardrop">
              <a:avLst/>
            </a:prstGeom>
            <a:solidFill>
              <a:srgbClr val="BED730"/>
            </a:solidFill>
            <a:ln w="9525">
              <a:solidFill>
                <a:schemeClr val="bg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28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heSansOffice" panose="020B0503040302060204" pitchFamily="34" charset="0"/>
                <a:ea typeface="+mn-ea"/>
                <a:cs typeface="+mn-cs"/>
              </a:endParaRPr>
            </a:p>
          </p:txBody>
        </p:sp>
        <p:cxnSp>
          <p:nvCxnSpPr>
            <p:cNvPr id="142" name="Straight Connector 141">
              <a:extLst>
                <a:ext uri="{FF2B5EF4-FFF2-40B4-BE49-F238E27FC236}">
                  <a16:creationId xmlns:a16="http://schemas.microsoft.com/office/drawing/2014/main" id="{C7AF6E8A-3D45-4331-97E4-21C0E4FEC75C}"/>
                </a:ext>
              </a:extLst>
            </p:cNvPr>
            <p:cNvCxnSpPr>
              <a:cxnSpLocks/>
              <a:stCxn id="141" idx="7"/>
              <a:endCxn id="143" idx="0"/>
            </p:cNvCxnSpPr>
            <p:nvPr/>
          </p:nvCxnSpPr>
          <p:spPr>
            <a:xfrm flipH="1">
              <a:off x="2450797" y="2081434"/>
              <a:ext cx="20176" cy="1633316"/>
            </a:xfrm>
            <a:prstGeom prst="line">
              <a:avLst/>
            </a:prstGeom>
            <a:ln w="9525">
              <a:solidFill>
                <a:schemeClr val="accent3">
                  <a:lumMod val="7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3" name="Oval 142">
              <a:extLst>
                <a:ext uri="{FF2B5EF4-FFF2-40B4-BE49-F238E27FC236}">
                  <a16:creationId xmlns:a16="http://schemas.microsoft.com/office/drawing/2014/main" id="{26A62682-5EC4-411B-8B39-1899D72F0EC8}"/>
                </a:ext>
              </a:extLst>
            </p:cNvPr>
            <p:cNvSpPr/>
            <p:nvPr/>
          </p:nvSpPr>
          <p:spPr>
            <a:xfrm>
              <a:off x="2378797" y="3714750"/>
              <a:ext cx="144000" cy="144000"/>
            </a:xfrm>
            <a:prstGeom prst="ellipse">
              <a:avLst/>
            </a:prstGeom>
            <a:solidFill>
              <a:schemeClr val="tx1"/>
            </a:solidFill>
            <a:ln w="19050">
              <a:solidFill>
                <a:schemeClr val="bg1">
                  <a:lumMod val="85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28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heSansOffice" panose="020B0503040302060204" pitchFamily="34" charset="0"/>
                <a:ea typeface="+mn-ea"/>
                <a:cs typeface="+mn-cs"/>
              </a:endParaRPr>
            </a:p>
          </p:txBody>
        </p:sp>
        <p:sp>
          <p:nvSpPr>
            <p:cNvPr id="155" name="Rectangle 154">
              <a:extLst>
                <a:ext uri="{FF2B5EF4-FFF2-40B4-BE49-F238E27FC236}">
                  <a16:creationId xmlns:a16="http://schemas.microsoft.com/office/drawing/2014/main" id="{B96B71BF-56F9-42A5-8E7A-7E08FBBC56E4}"/>
                </a:ext>
              </a:extLst>
            </p:cNvPr>
            <p:cNvSpPr/>
            <p:nvPr/>
          </p:nvSpPr>
          <p:spPr>
            <a:xfrm>
              <a:off x="1900161" y="1445612"/>
              <a:ext cx="1107016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28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9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eSansOffice" panose="020B0503040302060204" pitchFamily="34" charset="0"/>
                  <a:ea typeface="+mn-ea"/>
                  <a:cs typeface="Calibri"/>
                  <a:sym typeface="Arial"/>
                </a:rPr>
                <a:t>Enterprise </a:t>
              </a:r>
              <a:br>
                <a:rPr kumimoji="0" lang="en-US" sz="9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eSansOffice" panose="020B0503040302060204" pitchFamily="34" charset="0"/>
                  <a:ea typeface="+mn-ea"/>
                  <a:cs typeface="Calibri"/>
                  <a:sym typeface="Arial"/>
                </a:rPr>
              </a:br>
              <a:r>
                <a:rPr kumimoji="0" lang="en-US" sz="9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eSansOffice" panose="020B0503040302060204" pitchFamily="34" charset="0"/>
                  <a:ea typeface="+mn-ea"/>
                  <a:cs typeface="Calibri"/>
                  <a:sym typeface="Arial"/>
                </a:rPr>
                <a:t>internet </a:t>
              </a: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eSansOffice" panose="020B0503040302060204" pitchFamily="34" charset="0"/>
                <a:ea typeface="+mn-ea"/>
                <a:cs typeface="+mn-cs"/>
              </a:endParaRPr>
            </a:p>
          </p:txBody>
        </p:sp>
        <p:sp>
          <p:nvSpPr>
            <p:cNvPr id="159" name="TextBox 158">
              <a:extLst>
                <a:ext uri="{FF2B5EF4-FFF2-40B4-BE49-F238E27FC236}">
                  <a16:creationId xmlns:a16="http://schemas.microsoft.com/office/drawing/2014/main" id="{ED8508F0-952B-4CDC-B272-A2399768CBB0}"/>
                </a:ext>
              </a:extLst>
            </p:cNvPr>
            <p:cNvSpPr txBox="1"/>
            <p:nvPr/>
          </p:nvSpPr>
          <p:spPr>
            <a:xfrm>
              <a:off x="2075706" y="1172687"/>
              <a:ext cx="764953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28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eSansOffice" panose="020B0503040302060204" pitchFamily="34" charset="0"/>
                  <a:ea typeface="+mn-ea"/>
                  <a:cs typeface="+mn-cs"/>
                </a:rPr>
                <a:t>Sify 2.0</a:t>
              </a:r>
            </a:p>
          </p:txBody>
        </p:sp>
        <p:sp>
          <p:nvSpPr>
            <p:cNvPr id="166" name="TextBox 165">
              <a:extLst>
                <a:ext uri="{FF2B5EF4-FFF2-40B4-BE49-F238E27FC236}">
                  <a16:creationId xmlns:a16="http://schemas.microsoft.com/office/drawing/2014/main" id="{86B8B036-9507-4830-911F-FE302D8713AE}"/>
                </a:ext>
              </a:extLst>
            </p:cNvPr>
            <p:cNvSpPr txBox="1"/>
            <p:nvPr/>
          </p:nvSpPr>
          <p:spPr>
            <a:xfrm>
              <a:off x="2463286" y="2196460"/>
              <a:ext cx="1351682" cy="745912"/>
            </a:xfrm>
            <a:prstGeom prst="rect">
              <a:avLst/>
            </a:prstGeom>
            <a:noFill/>
          </p:spPr>
          <p:txBody>
            <a:bodyPr wrap="square" lIns="68137" tIns="34069" rIns="68137" bIns="34069" rtlCol="0">
              <a:spAutoFit/>
            </a:bodyPr>
            <a:lstStyle/>
            <a:p>
              <a:pPr marL="0" marR="0" lvl="0" indent="0" algn="l" defTabSz="68451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00" b="1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heSansOffice" panose="020B0503040302060204" pitchFamily="34" charset="0"/>
                  <a:ea typeface="+mn-ea"/>
                  <a:cs typeface="+mn-cs"/>
                </a:rPr>
                <a:t>SHIFT TO AN ENTERPRISE SERVICES COMPANY</a:t>
              </a:r>
              <a:endParaRPr kumimoji="0" 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heSansOffice" panose="020B0503040302060204" pitchFamily="34" charset="0"/>
                <a:ea typeface="+mn-ea"/>
                <a:cs typeface="+mn-cs"/>
              </a:endParaRPr>
            </a:p>
          </p:txBody>
        </p:sp>
        <p:sp>
          <p:nvSpPr>
            <p:cNvPr id="168" name="TextBox 167">
              <a:extLst>
                <a:ext uri="{FF2B5EF4-FFF2-40B4-BE49-F238E27FC236}">
                  <a16:creationId xmlns:a16="http://schemas.microsoft.com/office/drawing/2014/main" id="{C5650E8F-6CBD-4C2E-9714-61EF40513CFD}"/>
                </a:ext>
              </a:extLst>
            </p:cNvPr>
            <p:cNvSpPr txBox="1"/>
            <p:nvPr/>
          </p:nvSpPr>
          <p:spPr>
            <a:xfrm>
              <a:off x="2463981" y="2942675"/>
              <a:ext cx="1289446" cy="484302"/>
            </a:xfrm>
            <a:prstGeom prst="rect">
              <a:avLst/>
            </a:prstGeom>
            <a:noFill/>
          </p:spPr>
          <p:txBody>
            <a:bodyPr wrap="square" lIns="68137" tIns="34069" rIns="68137" bIns="34069" rtlCol="0">
              <a:spAutoFit/>
            </a:bodyPr>
            <a:lstStyle/>
            <a:p>
              <a:pPr marL="0" marR="0" lvl="0" indent="0" algn="l" defTabSz="68451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900" b="0" i="0" u="none" strike="noStrike" kern="1200" cap="none" spc="0" normalizeH="0" baseline="0" noProof="0">
                  <a:ln>
                    <a:noFill/>
                  </a:ln>
                  <a:solidFill>
                    <a:prstClr val="white">
                      <a:lumMod val="85000"/>
                    </a:prstClr>
                  </a:solidFill>
                  <a:effectLst/>
                  <a:uLnTx/>
                  <a:uFillTx/>
                  <a:latin typeface="TheSansOffice" panose="020B0503040302060204" pitchFamily="34" charset="0"/>
                  <a:ea typeface="+mn-ea"/>
                  <a:cs typeface="+mn-cs"/>
                </a:rPr>
                <a:t>Launch of </a:t>
              </a:r>
              <a:r>
                <a:rPr kumimoji="0" lang="en-US" sz="900" b="1" i="0" u="none" strike="noStrike" kern="1200" cap="none" spc="0" normalizeH="0" baseline="0" noProof="0">
                  <a:ln>
                    <a:noFill/>
                  </a:ln>
                  <a:solidFill>
                    <a:prstClr val="white">
                      <a:lumMod val="85000"/>
                    </a:prstClr>
                  </a:solidFill>
                  <a:effectLst/>
                  <a:uLnTx/>
                  <a:uFillTx/>
                  <a:latin typeface="TheSansOffice" panose="020B0503040302060204" pitchFamily="34" charset="0"/>
                  <a:ea typeface="+mn-ea"/>
                  <a:cs typeface="+mn-cs"/>
                </a:rPr>
                <a:t>MPLS &amp; Data Center services</a:t>
              </a:r>
            </a:p>
            <a:p>
              <a:pPr marL="0" marR="0" lvl="0" indent="0" algn="l" defTabSz="68451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900" b="0" i="0" u="none" strike="noStrike" kern="1200" cap="none" spc="0" normalizeH="0" baseline="0" noProof="0">
                  <a:ln>
                    <a:noFill/>
                  </a:ln>
                  <a:solidFill>
                    <a:prstClr val="white">
                      <a:lumMod val="85000"/>
                    </a:prstClr>
                  </a:solidFill>
                  <a:effectLst/>
                  <a:uLnTx/>
                  <a:uFillTx/>
                  <a:latin typeface="TheSansOffice" panose="020B0503040302060204" pitchFamily="34" charset="0"/>
                  <a:ea typeface="+mn-ea"/>
                  <a:cs typeface="+mn-cs"/>
                </a:rPr>
                <a:t> in India</a:t>
              </a:r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40672774-C2F5-02F9-F4B9-8F45349F87D4}"/>
              </a:ext>
            </a:extLst>
          </p:cNvPr>
          <p:cNvGrpSpPr/>
          <p:nvPr/>
        </p:nvGrpSpPr>
        <p:grpSpPr>
          <a:xfrm>
            <a:off x="543590" y="1539193"/>
            <a:ext cx="1767049" cy="2319557"/>
            <a:chOff x="543590" y="1539193"/>
            <a:chExt cx="1767049" cy="2319557"/>
          </a:xfrm>
        </p:grpSpPr>
        <p:sp>
          <p:nvSpPr>
            <p:cNvPr id="138" name="Teardrop 137">
              <a:extLst>
                <a:ext uri="{FF2B5EF4-FFF2-40B4-BE49-F238E27FC236}">
                  <a16:creationId xmlns:a16="http://schemas.microsoft.com/office/drawing/2014/main" id="{1FF13278-3CAB-4E2D-826A-74DBFAEE5F8D}"/>
                </a:ext>
              </a:extLst>
            </p:cNvPr>
            <p:cNvSpPr/>
            <p:nvPr/>
          </p:nvSpPr>
          <p:spPr>
            <a:xfrm rot="8100000">
              <a:off x="543590" y="1539193"/>
              <a:ext cx="901188" cy="901188"/>
            </a:xfrm>
            <a:prstGeom prst="teardrop">
              <a:avLst/>
            </a:prstGeom>
            <a:solidFill>
              <a:srgbClr val="BED730"/>
            </a:solidFill>
            <a:ln w="9525">
              <a:solidFill>
                <a:schemeClr val="bg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28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heSansOffice" panose="020B0503040302060204" pitchFamily="34" charset="0"/>
                <a:ea typeface="+mn-ea"/>
                <a:cs typeface="+mn-cs"/>
              </a:endParaRPr>
            </a:p>
          </p:txBody>
        </p:sp>
        <p:cxnSp>
          <p:nvCxnSpPr>
            <p:cNvPr id="139" name="Straight Connector 138">
              <a:extLst>
                <a:ext uri="{FF2B5EF4-FFF2-40B4-BE49-F238E27FC236}">
                  <a16:creationId xmlns:a16="http://schemas.microsoft.com/office/drawing/2014/main" id="{71A1C880-FA72-4FCF-A981-61F34C917DD3}"/>
                </a:ext>
              </a:extLst>
            </p:cNvPr>
            <p:cNvCxnSpPr>
              <a:cxnSpLocks/>
              <a:stCxn id="138" idx="7"/>
              <a:endCxn id="140" idx="0"/>
            </p:cNvCxnSpPr>
            <p:nvPr/>
          </p:nvCxnSpPr>
          <p:spPr>
            <a:xfrm flipH="1">
              <a:off x="976608" y="2627023"/>
              <a:ext cx="17576" cy="1087727"/>
            </a:xfrm>
            <a:prstGeom prst="line">
              <a:avLst/>
            </a:prstGeom>
            <a:ln w="9525">
              <a:solidFill>
                <a:schemeClr val="accent3">
                  <a:lumMod val="7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0" name="Oval 139">
              <a:extLst>
                <a:ext uri="{FF2B5EF4-FFF2-40B4-BE49-F238E27FC236}">
                  <a16:creationId xmlns:a16="http://schemas.microsoft.com/office/drawing/2014/main" id="{C9EABAAD-768C-41F8-AE1A-56449A707330}"/>
                </a:ext>
              </a:extLst>
            </p:cNvPr>
            <p:cNvSpPr/>
            <p:nvPr/>
          </p:nvSpPr>
          <p:spPr>
            <a:xfrm>
              <a:off x="904608" y="3714750"/>
              <a:ext cx="144000" cy="144000"/>
            </a:xfrm>
            <a:prstGeom prst="ellipse">
              <a:avLst/>
            </a:prstGeom>
            <a:solidFill>
              <a:schemeClr val="tx1"/>
            </a:solidFill>
            <a:ln w="19050">
              <a:solidFill>
                <a:schemeClr val="bg1">
                  <a:lumMod val="85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28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heSansOffice" panose="020B0503040302060204" pitchFamily="34" charset="0"/>
                <a:ea typeface="+mn-ea"/>
                <a:cs typeface="+mn-cs"/>
              </a:endParaRPr>
            </a:p>
          </p:txBody>
        </p:sp>
        <p:sp>
          <p:nvSpPr>
            <p:cNvPr id="153" name="TextBox 152">
              <a:extLst>
                <a:ext uri="{FF2B5EF4-FFF2-40B4-BE49-F238E27FC236}">
                  <a16:creationId xmlns:a16="http://schemas.microsoft.com/office/drawing/2014/main" id="{48DED3FB-704B-4F48-9810-2B0CAFC49357}"/>
                </a:ext>
              </a:extLst>
            </p:cNvPr>
            <p:cNvSpPr txBox="1"/>
            <p:nvPr/>
          </p:nvSpPr>
          <p:spPr>
            <a:xfrm>
              <a:off x="623265" y="1709972"/>
              <a:ext cx="764953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28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eSansOffice" panose="020B0503040302060204" pitchFamily="34" charset="0"/>
                  <a:ea typeface="+mn-ea"/>
                  <a:cs typeface="+mn-cs"/>
                </a:rPr>
                <a:t>Sify 1.0</a:t>
              </a:r>
            </a:p>
          </p:txBody>
        </p:sp>
        <p:sp>
          <p:nvSpPr>
            <p:cNvPr id="154" name="Rectangle 153">
              <a:extLst>
                <a:ext uri="{FF2B5EF4-FFF2-40B4-BE49-F238E27FC236}">
                  <a16:creationId xmlns:a16="http://schemas.microsoft.com/office/drawing/2014/main" id="{03F3BA1B-D4F7-474A-8393-BEFB7542BC09}"/>
                </a:ext>
              </a:extLst>
            </p:cNvPr>
            <p:cNvSpPr/>
            <p:nvPr/>
          </p:nvSpPr>
          <p:spPr>
            <a:xfrm>
              <a:off x="600035" y="2001662"/>
              <a:ext cx="786862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28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9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eSansOffice" panose="020B0503040302060204" pitchFamily="34" charset="0"/>
                  <a:ea typeface="+mn-ea"/>
                  <a:cs typeface="Calibri"/>
                  <a:sym typeface="Arial"/>
                </a:rPr>
                <a:t>Consumer internet</a:t>
              </a:r>
              <a:endPara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eSansOffice" panose="020B0503040302060204" pitchFamily="34" charset="0"/>
                <a:ea typeface="+mn-ea"/>
                <a:cs typeface="+mn-cs"/>
              </a:endParaRPr>
            </a:p>
          </p:txBody>
        </p:sp>
        <p:sp>
          <p:nvSpPr>
            <p:cNvPr id="163" name="TextBox 162">
              <a:extLst>
                <a:ext uri="{FF2B5EF4-FFF2-40B4-BE49-F238E27FC236}">
                  <a16:creationId xmlns:a16="http://schemas.microsoft.com/office/drawing/2014/main" id="{579D21C4-F5B7-4888-916C-788D1D2CF169}"/>
                </a:ext>
              </a:extLst>
            </p:cNvPr>
            <p:cNvSpPr txBox="1"/>
            <p:nvPr/>
          </p:nvSpPr>
          <p:spPr>
            <a:xfrm>
              <a:off x="1002662" y="2647950"/>
              <a:ext cx="1307977" cy="407358"/>
            </a:xfrm>
            <a:prstGeom prst="rect">
              <a:avLst/>
            </a:prstGeom>
            <a:noFill/>
          </p:spPr>
          <p:txBody>
            <a:bodyPr wrap="square" lIns="68137" tIns="34069" rIns="68137" bIns="34069" rtlCol="0">
              <a:spAutoFit/>
            </a:bodyPr>
            <a:lstStyle/>
            <a:p>
              <a:pPr marL="0" marR="0" lvl="0" indent="0" algn="l" defTabSz="68451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heSansOffice" panose="020B0503040302060204" pitchFamily="34" charset="0"/>
                  <a:ea typeface="+mn-ea"/>
                  <a:cs typeface="+mn-cs"/>
                </a:rPr>
                <a:t>CONSUMER FACING ISP</a:t>
              </a:r>
              <a:endPara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heSansOffice" panose="020B0503040302060204" pitchFamily="34" charset="0"/>
                <a:ea typeface="+mn-ea"/>
                <a:cs typeface="+mn-cs"/>
              </a:endParaRPr>
            </a:p>
          </p:txBody>
        </p:sp>
        <p:sp>
          <p:nvSpPr>
            <p:cNvPr id="169" name="TextBox 168">
              <a:extLst>
                <a:ext uri="{FF2B5EF4-FFF2-40B4-BE49-F238E27FC236}">
                  <a16:creationId xmlns:a16="http://schemas.microsoft.com/office/drawing/2014/main" id="{2A1F1685-E878-45C0-8234-7403FF824DFC}"/>
                </a:ext>
              </a:extLst>
            </p:cNvPr>
            <p:cNvSpPr txBox="1"/>
            <p:nvPr/>
          </p:nvSpPr>
          <p:spPr>
            <a:xfrm>
              <a:off x="1003666" y="3042374"/>
              <a:ext cx="1302477" cy="345802"/>
            </a:xfrm>
            <a:prstGeom prst="rect">
              <a:avLst/>
            </a:prstGeom>
            <a:noFill/>
          </p:spPr>
          <p:txBody>
            <a:bodyPr wrap="square" lIns="68137" tIns="34069" rIns="68137" bIns="34069" rtlCol="0">
              <a:spAutoFit/>
            </a:bodyPr>
            <a:lstStyle/>
            <a:p>
              <a:pPr marL="0" marR="0" lvl="0" indent="0" algn="l" defTabSz="68451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9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85000"/>
                    </a:prstClr>
                  </a:solidFill>
                  <a:effectLst/>
                  <a:uLnTx/>
                  <a:uFillTx/>
                  <a:latin typeface="TheSansOffice" panose="020B0503040302060204" pitchFamily="34" charset="0"/>
                  <a:ea typeface="+mn-ea"/>
                  <a:cs typeface="+mn-cs"/>
                </a:rPr>
                <a:t>First private ISP</a:t>
              </a:r>
              <a:r>
                <a:rPr kumimoji="0" lang="en-US" sz="9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85000"/>
                    </a:prstClr>
                  </a:solidFill>
                  <a:effectLst/>
                  <a:uLnTx/>
                  <a:uFillTx/>
                  <a:latin typeface="TheSansOffice" panose="020B0503040302060204" pitchFamily="34" charset="0"/>
                  <a:ea typeface="+mn-ea"/>
                  <a:cs typeface="+mn-cs"/>
                </a:rPr>
                <a:t> </a:t>
              </a:r>
            </a:p>
            <a:p>
              <a:pPr marL="0" marR="0" lvl="0" indent="0" algn="l" defTabSz="68451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9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85000"/>
                    </a:prstClr>
                  </a:solidFill>
                  <a:effectLst/>
                  <a:uLnTx/>
                  <a:uFillTx/>
                  <a:latin typeface="TheSansOffice" panose="020B0503040302060204" pitchFamily="34" charset="0"/>
                  <a:ea typeface="+mn-ea"/>
                  <a:cs typeface="+mn-cs"/>
                </a:rPr>
                <a:t>in India</a:t>
              </a:r>
            </a:p>
          </p:txBody>
        </p:sp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66EE9A12-7D1E-053B-F763-183A97E156DD}"/>
              </a:ext>
            </a:extLst>
          </p:cNvPr>
          <p:cNvGrpSpPr/>
          <p:nvPr/>
        </p:nvGrpSpPr>
        <p:grpSpPr>
          <a:xfrm>
            <a:off x="3538818" y="1539193"/>
            <a:ext cx="1869261" cy="2319557"/>
            <a:chOff x="3538818" y="1539193"/>
            <a:chExt cx="1869261" cy="2319557"/>
          </a:xfrm>
        </p:grpSpPr>
        <p:sp>
          <p:nvSpPr>
            <p:cNvPr id="144" name="Teardrop 143">
              <a:extLst>
                <a:ext uri="{FF2B5EF4-FFF2-40B4-BE49-F238E27FC236}">
                  <a16:creationId xmlns:a16="http://schemas.microsoft.com/office/drawing/2014/main" id="{ECEC5C5F-DD5C-4C74-8781-F9C90151E53F}"/>
                </a:ext>
              </a:extLst>
            </p:cNvPr>
            <p:cNvSpPr/>
            <p:nvPr/>
          </p:nvSpPr>
          <p:spPr>
            <a:xfrm rot="8100000">
              <a:off x="3602476" y="1539193"/>
              <a:ext cx="901188" cy="901188"/>
            </a:xfrm>
            <a:prstGeom prst="teardrop">
              <a:avLst/>
            </a:prstGeom>
            <a:solidFill>
              <a:srgbClr val="BED730"/>
            </a:solidFill>
            <a:ln w="9525">
              <a:solidFill>
                <a:schemeClr val="bg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28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heSansOffice" panose="020B0503040302060204" pitchFamily="34" charset="0"/>
                <a:ea typeface="+mn-ea"/>
                <a:cs typeface="+mn-cs"/>
              </a:endParaRPr>
            </a:p>
          </p:txBody>
        </p:sp>
        <p:cxnSp>
          <p:nvCxnSpPr>
            <p:cNvPr id="145" name="Straight Connector 144">
              <a:extLst>
                <a:ext uri="{FF2B5EF4-FFF2-40B4-BE49-F238E27FC236}">
                  <a16:creationId xmlns:a16="http://schemas.microsoft.com/office/drawing/2014/main" id="{FBFE1B80-E398-4BB6-8D97-AFD64590AA4A}"/>
                </a:ext>
              </a:extLst>
            </p:cNvPr>
            <p:cNvCxnSpPr>
              <a:cxnSpLocks/>
              <a:stCxn id="144" idx="7"/>
              <a:endCxn id="146" idx="0"/>
            </p:cNvCxnSpPr>
            <p:nvPr/>
          </p:nvCxnSpPr>
          <p:spPr>
            <a:xfrm flipH="1">
              <a:off x="4040389" y="2627023"/>
              <a:ext cx="12681" cy="1087727"/>
            </a:xfrm>
            <a:prstGeom prst="line">
              <a:avLst/>
            </a:prstGeom>
            <a:ln w="9525">
              <a:solidFill>
                <a:schemeClr val="accent3">
                  <a:lumMod val="7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6" name="Oval 145">
              <a:extLst>
                <a:ext uri="{FF2B5EF4-FFF2-40B4-BE49-F238E27FC236}">
                  <a16:creationId xmlns:a16="http://schemas.microsoft.com/office/drawing/2014/main" id="{49D5B90E-10DE-4171-9A72-7FB730D5E4F0}"/>
                </a:ext>
              </a:extLst>
            </p:cNvPr>
            <p:cNvSpPr/>
            <p:nvPr/>
          </p:nvSpPr>
          <p:spPr>
            <a:xfrm>
              <a:off x="3968389" y="3714750"/>
              <a:ext cx="144000" cy="144000"/>
            </a:xfrm>
            <a:prstGeom prst="ellipse">
              <a:avLst/>
            </a:prstGeom>
            <a:solidFill>
              <a:schemeClr val="tx1"/>
            </a:solidFill>
            <a:ln w="19050">
              <a:solidFill>
                <a:schemeClr val="bg1">
                  <a:lumMod val="85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28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heSansOffice" panose="020B0503040302060204" pitchFamily="34" charset="0"/>
                <a:ea typeface="+mn-ea"/>
                <a:cs typeface="+mn-cs"/>
              </a:endParaRPr>
            </a:p>
          </p:txBody>
        </p:sp>
        <p:sp>
          <p:nvSpPr>
            <p:cNvPr id="156" name="Rectangle 155">
              <a:extLst>
                <a:ext uri="{FF2B5EF4-FFF2-40B4-BE49-F238E27FC236}">
                  <a16:creationId xmlns:a16="http://schemas.microsoft.com/office/drawing/2014/main" id="{F8254558-6490-47FB-9149-B583FABC4116}"/>
                </a:ext>
              </a:extLst>
            </p:cNvPr>
            <p:cNvSpPr/>
            <p:nvPr/>
          </p:nvSpPr>
          <p:spPr>
            <a:xfrm>
              <a:off x="3538818" y="2001662"/>
              <a:ext cx="1053698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28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9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eSansOffice" panose="020B0503040302060204" pitchFamily="34" charset="0"/>
                  <a:ea typeface="+mn-ea"/>
                  <a:cs typeface="Calibri"/>
                  <a:sym typeface="Arial"/>
                </a:rPr>
                <a:t>Social &amp; Mobile </a:t>
              </a:r>
              <a:br>
                <a:rPr kumimoji="0" lang="en-US" sz="9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eSansOffice" panose="020B0503040302060204" pitchFamily="34" charset="0"/>
                  <a:ea typeface="+mn-ea"/>
                  <a:cs typeface="Calibri"/>
                  <a:sym typeface="Arial"/>
                </a:rPr>
              </a:br>
              <a:r>
                <a:rPr kumimoji="0" lang="en-US" sz="9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eSansOffice" panose="020B0503040302060204" pitchFamily="34" charset="0"/>
                  <a:ea typeface="+mn-ea"/>
                  <a:cs typeface="Calibri"/>
                  <a:sym typeface="Arial"/>
                </a:rPr>
                <a:t>on cloud</a:t>
              </a: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eSansOffice" panose="020B0503040302060204" pitchFamily="34" charset="0"/>
                <a:ea typeface="+mn-ea"/>
                <a:cs typeface="+mn-cs"/>
              </a:endParaRPr>
            </a:p>
          </p:txBody>
        </p:sp>
        <p:sp>
          <p:nvSpPr>
            <p:cNvPr id="160" name="TextBox 159">
              <a:extLst>
                <a:ext uri="{FF2B5EF4-FFF2-40B4-BE49-F238E27FC236}">
                  <a16:creationId xmlns:a16="http://schemas.microsoft.com/office/drawing/2014/main" id="{1DC54F49-0D66-43E6-9AD4-DD5B102A0C74}"/>
                </a:ext>
              </a:extLst>
            </p:cNvPr>
            <p:cNvSpPr txBox="1"/>
            <p:nvPr/>
          </p:nvSpPr>
          <p:spPr>
            <a:xfrm>
              <a:off x="3671528" y="1709972"/>
              <a:ext cx="764953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28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eSansOffice" panose="020B0503040302060204" pitchFamily="34" charset="0"/>
                  <a:ea typeface="+mn-ea"/>
                  <a:cs typeface="+mn-cs"/>
                </a:rPr>
                <a:t>Sify 3.0</a:t>
              </a:r>
            </a:p>
          </p:txBody>
        </p:sp>
        <p:sp>
          <p:nvSpPr>
            <p:cNvPr id="167" name="TextBox 166">
              <a:extLst>
                <a:ext uri="{FF2B5EF4-FFF2-40B4-BE49-F238E27FC236}">
                  <a16:creationId xmlns:a16="http://schemas.microsoft.com/office/drawing/2014/main" id="{F1E2EF0D-C8B2-4481-8534-98652C38D39C}"/>
                </a:ext>
              </a:extLst>
            </p:cNvPr>
            <p:cNvSpPr txBox="1"/>
            <p:nvPr/>
          </p:nvSpPr>
          <p:spPr>
            <a:xfrm>
              <a:off x="4053071" y="2647950"/>
              <a:ext cx="1355008" cy="576635"/>
            </a:xfrm>
            <a:prstGeom prst="rect">
              <a:avLst/>
            </a:prstGeom>
            <a:noFill/>
          </p:spPr>
          <p:txBody>
            <a:bodyPr wrap="square" lIns="68137" tIns="34069" rIns="68137" bIns="34069" rtlCol="0">
              <a:spAutoFit/>
            </a:bodyPr>
            <a:lstStyle/>
            <a:p>
              <a:pPr marL="0" marR="0" lvl="0" indent="0" algn="l" defTabSz="68451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00" b="1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heSansOffice" panose="020B0503040302060204" pitchFamily="34" charset="0"/>
                  <a:ea typeface="+mn-ea"/>
                  <a:cs typeface="+mn-cs"/>
                </a:rPr>
                <a:t>TRANSFORMATION INTO ICT SERVICES COMPANY</a:t>
              </a:r>
              <a:endParaRPr kumimoji="0" 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heSansOffice" panose="020B0503040302060204" pitchFamily="34" charset="0"/>
                <a:ea typeface="+mn-ea"/>
                <a:cs typeface="+mn-cs"/>
              </a:endParaRPr>
            </a:p>
          </p:txBody>
        </p:sp>
        <p:sp>
          <p:nvSpPr>
            <p:cNvPr id="170" name="TextBox 169">
              <a:extLst>
                <a:ext uri="{FF2B5EF4-FFF2-40B4-BE49-F238E27FC236}">
                  <a16:creationId xmlns:a16="http://schemas.microsoft.com/office/drawing/2014/main" id="{137199B6-3C78-438F-B036-FAE7E3BAC7DC}"/>
                </a:ext>
              </a:extLst>
            </p:cNvPr>
            <p:cNvSpPr txBox="1"/>
            <p:nvPr/>
          </p:nvSpPr>
          <p:spPr>
            <a:xfrm>
              <a:off x="4053070" y="3201501"/>
              <a:ext cx="1289259" cy="345802"/>
            </a:xfrm>
            <a:prstGeom prst="rect">
              <a:avLst/>
            </a:prstGeom>
            <a:noFill/>
          </p:spPr>
          <p:txBody>
            <a:bodyPr wrap="square" lIns="68137" tIns="34069" rIns="68137" bIns="34069" rtlCol="0">
              <a:spAutoFit/>
            </a:bodyPr>
            <a:lstStyle/>
            <a:p>
              <a:pPr marL="0" marR="0" lvl="0" indent="0" algn="l" defTabSz="68451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900" b="0" i="0" u="none" strike="noStrike" kern="1200" cap="none" spc="0" normalizeH="0" baseline="0" noProof="0">
                  <a:ln>
                    <a:noFill/>
                  </a:ln>
                  <a:solidFill>
                    <a:prstClr val="white">
                      <a:lumMod val="85000"/>
                    </a:prstClr>
                  </a:solidFill>
                  <a:effectLst/>
                  <a:uLnTx/>
                  <a:uFillTx/>
                  <a:latin typeface="TheSansOffice" panose="020B0503040302060204" pitchFamily="34" charset="0"/>
                  <a:ea typeface="+mn-ea"/>
                  <a:cs typeface="+mn-cs"/>
                </a:rPr>
                <a:t>Launch of Enterprise </a:t>
              </a:r>
              <a:r>
                <a:rPr kumimoji="0" lang="en-US" sz="900" b="1" i="0" u="none" strike="noStrike" kern="1200" cap="none" spc="0" normalizeH="0" baseline="0" noProof="0">
                  <a:ln>
                    <a:noFill/>
                  </a:ln>
                  <a:solidFill>
                    <a:prstClr val="white">
                      <a:lumMod val="85000"/>
                    </a:prstClr>
                  </a:solidFill>
                  <a:effectLst/>
                  <a:uLnTx/>
                  <a:uFillTx/>
                  <a:latin typeface="TheSansOffice" panose="020B0503040302060204" pitchFamily="34" charset="0"/>
                  <a:ea typeface="+mn-ea"/>
                  <a:cs typeface="+mn-cs"/>
                </a:rPr>
                <a:t>Cloud </a:t>
              </a:r>
              <a:r>
                <a:rPr kumimoji="0" lang="en-US" sz="900" b="0" i="0" u="none" strike="noStrike" kern="1200" cap="none" spc="0" normalizeH="0" baseline="0" noProof="0">
                  <a:ln>
                    <a:noFill/>
                  </a:ln>
                  <a:solidFill>
                    <a:prstClr val="white">
                      <a:lumMod val="85000"/>
                    </a:prstClr>
                  </a:solidFill>
                  <a:effectLst/>
                  <a:uLnTx/>
                  <a:uFillTx/>
                  <a:latin typeface="TheSansOffice" panose="020B0503040302060204" pitchFamily="34" charset="0"/>
                  <a:ea typeface="+mn-ea"/>
                  <a:cs typeface="+mn-cs"/>
                </a:rPr>
                <a:t>services</a:t>
              </a:r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9CC0FF85-62E9-3123-8144-BD86771D627E}"/>
              </a:ext>
            </a:extLst>
          </p:cNvPr>
          <p:cNvGrpSpPr/>
          <p:nvPr/>
        </p:nvGrpSpPr>
        <p:grpSpPr>
          <a:xfrm>
            <a:off x="5018787" y="993604"/>
            <a:ext cx="1868225" cy="2865146"/>
            <a:chOff x="5018787" y="993604"/>
            <a:chExt cx="1868225" cy="2865146"/>
          </a:xfrm>
        </p:grpSpPr>
        <p:sp>
          <p:nvSpPr>
            <p:cNvPr id="147" name="Teardrop 146">
              <a:extLst>
                <a:ext uri="{FF2B5EF4-FFF2-40B4-BE49-F238E27FC236}">
                  <a16:creationId xmlns:a16="http://schemas.microsoft.com/office/drawing/2014/main" id="{DFA1D8E0-4E12-4717-BB37-46E70D739A46}"/>
                </a:ext>
              </a:extLst>
            </p:cNvPr>
            <p:cNvSpPr/>
            <p:nvPr/>
          </p:nvSpPr>
          <p:spPr>
            <a:xfrm rot="8100000">
              <a:off x="5061787" y="993604"/>
              <a:ext cx="901188" cy="901188"/>
            </a:xfrm>
            <a:prstGeom prst="teardrop">
              <a:avLst/>
            </a:prstGeom>
            <a:solidFill>
              <a:srgbClr val="BED730"/>
            </a:solidFill>
            <a:ln w="9525">
              <a:solidFill>
                <a:schemeClr val="bg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28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heSansOffice" panose="020B0503040302060204" pitchFamily="34" charset="0"/>
                <a:ea typeface="+mn-ea"/>
                <a:cs typeface="+mn-cs"/>
              </a:endParaRPr>
            </a:p>
          </p:txBody>
        </p:sp>
        <p:cxnSp>
          <p:nvCxnSpPr>
            <p:cNvPr id="148" name="Straight Connector 147">
              <a:extLst>
                <a:ext uri="{FF2B5EF4-FFF2-40B4-BE49-F238E27FC236}">
                  <a16:creationId xmlns:a16="http://schemas.microsoft.com/office/drawing/2014/main" id="{20EE0356-A90D-4041-A2E6-AE1EE1BE804F}"/>
                </a:ext>
              </a:extLst>
            </p:cNvPr>
            <p:cNvCxnSpPr>
              <a:cxnSpLocks/>
              <a:stCxn id="147" idx="7"/>
              <a:endCxn id="149" idx="0"/>
            </p:cNvCxnSpPr>
            <p:nvPr/>
          </p:nvCxnSpPr>
          <p:spPr>
            <a:xfrm flipH="1">
              <a:off x="5499700" y="2081434"/>
              <a:ext cx="12681" cy="1633316"/>
            </a:xfrm>
            <a:prstGeom prst="line">
              <a:avLst/>
            </a:prstGeom>
            <a:ln w="9525">
              <a:solidFill>
                <a:schemeClr val="accent3">
                  <a:lumMod val="7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9" name="Oval 148">
              <a:extLst>
                <a:ext uri="{FF2B5EF4-FFF2-40B4-BE49-F238E27FC236}">
                  <a16:creationId xmlns:a16="http://schemas.microsoft.com/office/drawing/2014/main" id="{26097D12-038D-4B28-874A-8067004DBBB5}"/>
                </a:ext>
              </a:extLst>
            </p:cNvPr>
            <p:cNvSpPr/>
            <p:nvPr/>
          </p:nvSpPr>
          <p:spPr>
            <a:xfrm>
              <a:off x="5427700" y="3714750"/>
              <a:ext cx="144000" cy="144000"/>
            </a:xfrm>
            <a:prstGeom prst="ellipse">
              <a:avLst/>
            </a:prstGeom>
            <a:solidFill>
              <a:schemeClr val="tx1"/>
            </a:solidFill>
            <a:ln w="19050">
              <a:solidFill>
                <a:schemeClr val="bg1">
                  <a:lumMod val="85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28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heSansOffice" panose="020B0503040302060204" pitchFamily="34" charset="0"/>
                <a:ea typeface="+mn-ea"/>
                <a:cs typeface="+mn-cs"/>
              </a:endParaRPr>
            </a:p>
          </p:txBody>
        </p:sp>
        <p:sp>
          <p:nvSpPr>
            <p:cNvPr id="157" name="Rectangle 156">
              <a:extLst>
                <a:ext uri="{FF2B5EF4-FFF2-40B4-BE49-F238E27FC236}">
                  <a16:creationId xmlns:a16="http://schemas.microsoft.com/office/drawing/2014/main" id="{2892C645-EA39-45C4-9811-09D0CD152F04}"/>
                </a:ext>
              </a:extLst>
            </p:cNvPr>
            <p:cNvSpPr/>
            <p:nvPr/>
          </p:nvSpPr>
          <p:spPr>
            <a:xfrm>
              <a:off x="5018787" y="1445612"/>
              <a:ext cx="987187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28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9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eSansOffice" panose="020B0503040302060204" pitchFamily="34" charset="0"/>
                  <a:ea typeface="+mn-ea"/>
                  <a:cs typeface="Calibri"/>
                  <a:sym typeface="Arial"/>
                </a:rPr>
                <a:t>Cloud </a:t>
              </a:r>
            </a:p>
            <a:p>
              <a:pPr marL="0" marR="0" lvl="0" indent="0" algn="ctr" defTabSz="91428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9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eSansOffice" panose="020B0503040302060204" pitchFamily="34" charset="0"/>
                  <a:ea typeface="+mn-ea"/>
                  <a:cs typeface="Calibri"/>
                  <a:sym typeface="Arial"/>
                </a:rPr>
                <a:t>First</a:t>
              </a: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eSansOffice" panose="020B0503040302060204" pitchFamily="34" charset="0"/>
                <a:ea typeface="+mn-ea"/>
                <a:cs typeface="+mn-cs"/>
              </a:endParaRPr>
            </a:p>
          </p:txBody>
        </p:sp>
        <p:sp>
          <p:nvSpPr>
            <p:cNvPr id="161" name="TextBox 160">
              <a:extLst>
                <a:ext uri="{FF2B5EF4-FFF2-40B4-BE49-F238E27FC236}">
                  <a16:creationId xmlns:a16="http://schemas.microsoft.com/office/drawing/2014/main" id="{D708CA4A-1F66-426A-AD23-295D082F2665}"/>
                </a:ext>
              </a:extLst>
            </p:cNvPr>
            <p:cNvSpPr txBox="1"/>
            <p:nvPr/>
          </p:nvSpPr>
          <p:spPr>
            <a:xfrm>
              <a:off x="5083225" y="1172687"/>
              <a:ext cx="86433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28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eSansOffice" panose="020B0503040302060204" pitchFamily="34" charset="0"/>
                  <a:ea typeface="+mn-ea"/>
                  <a:cs typeface="+mn-cs"/>
                </a:rPr>
                <a:t>Sify 3.0+</a:t>
              </a:r>
            </a:p>
          </p:txBody>
        </p:sp>
        <p:sp>
          <p:nvSpPr>
            <p:cNvPr id="164" name="TextBox 163">
              <a:extLst>
                <a:ext uri="{FF2B5EF4-FFF2-40B4-BE49-F238E27FC236}">
                  <a16:creationId xmlns:a16="http://schemas.microsoft.com/office/drawing/2014/main" id="{00F15116-E850-4303-AEB7-586F1B86C8E8}"/>
                </a:ext>
              </a:extLst>
            </p:cNvPr>
            <p:cNvSpPr txBox="1"/>
            <p:nvPr/>
          </p:nvSpPr>
          <p:spPr>
            <a:xfrm>
              <a:off x="5512381" y="2196460"/>
              <a:ext cx="1374631" cy="576635"/>
            </a:xfrm>
            <a:prstGeom prst="rect">
              <a:avLst/>
            </a:prstGeom>
            <a:noFill/>
          </p:spPr>
          <p:txBody>
            <a:bodyPr wrap="square" lIns="68137" tIns="34069" rIns="68137" bIns="34069" rtlCol="0" anchor="t">
              <a:spAutoFit/>
            </a:bodyPr>
            <a:lstStyle/>
            <a:p>
              <a:pPr marL="0" marR="0" lvl="0" indent="0" algn="l" defTabSz="68451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00" b="1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heSansOffice" panose="020B0503040302060204" pitchFamily="34" charset="0"/>
                  <a:ea typeface="+mn-ea"/>
                  <a:cs typeface="+mn-cs"/>
                </a:rPr>
                <a:t>DIGITAL ICT SERVICES PROVIDER</a:t>
              </a:r>
            </a:p>
            <a:p>
              <a:pPr marL="0" marR="0" lvl="0" indent="0" algn="l" defTabSz="68451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heSansOffice" panose="020B0503040302060204" pitchFamily="34" charset="0"/>
                  <a:ea typeface="+mn-ea"/>
                  <a:cs typeface="+mn-cs"/>
                </a:rPr>
                <a:t>(cloud@core)</a:t>
              </a:r>
            </a:p>
          </p:txBody>
        </p:sp>
        <p:sp>
          <p:nvSpPr>
            <p:cNvPr id="171" name="TextBox 170">
              <a:extLst>
                <a:ext uri="{FF2B5EF4-FFF2-40B4-BE49-F238E27FC236}">
                  <a16:creationId xmlns:a16="http://schemas.microsoft.com/office/drawing/2014/main" id="{BF3241BB-1898-4D31-81A4-D4251E5F6300}"/>
                </a:ext>
              </a:extLst>
            </p:cNvPr>
            <p:cNvSpPr txBox="1"/>
            <p:nvPr/>
          </p:nvSpPr>
          <p:spPr>
            <a:xfrm>
              <a:off x="5512382" y="2754775"/>
              <a:ext cx="1307929" cy="345802"/>
            </a:xfrm>
            <a:prstGeom prst="rect">
              <a:avLst/>
            </a:prstGeom>
            <a:noFill/>
          </p:spPr>
          <p:txBody>
            <a:bodyPr wrap="square" lIns="68137" tIns="34069" rIns="68137" bIns="34069" rtlCol="0">
              <a:spAutoFit/>
            </a:bodyPr>
            <a:lstStyle/>
            <a:p>
              <a:pPr marL="0" marR="0" lvl="0" indent="0" algn="l" defTabSz="684516" rtl="0" eaLnBrk="1" fontAlgn="auto" latinLnBrk="0" hangingPunct="1">
                <a:lnSpc>
                  <a:spcPct val="100000"/>
                </a:lnSpc>
                <a:spcBef>
                  <a:spcPts val="296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900" b="0" i="0" u="none" strike="noStrike" kern="1200" cap="none" spc="0" normalizeH="0" baseline="0" noProof="0">
                  <a:ln>
                    <a:noFill/>
                  </a:ln>
                  <a:solidFill>
                    <a:prstClr val="white">
                      <a:lumMod val="85000"/>
                    </a:prstClr>
                  </a:solidFill>
                  <a:effectLst/>
                  <a:uLnTx/>
                  <a:uFillTx/>
                  <a:latin typeface="TheSansOffice" panose="020B0503040302060204" pitchFamily="34" charset="0"/>
                  <a:ea typeface="+mn-ea"/>
                  <a:cs typeface="+mn-cs"/>
                </a:rPr>
                <a:t>Launch of </a:t>
              </a:r>
              <a:r>
                <a:rPr kumimoji="0" lang="en-US" sz="900" b="1" i="0" u="none" strike="noStrike" kern="1200" cap="none" spc="0" normalizeH="0" baseline="0" noProof="0">
                  <a:ln>
                    <a:noFill/>
                  </a:ln>
                  <a:solidFill>
                    <a:prstClr val="white">
                      <a:lumMod val="85000"/>
                    </a:prstClr>
                  </a:solidFill>
                  <a:effectLst/>
                  <a:uLnTx/>
                  <a:uFillTx/>
                  <a:latin typeface="TheSansOffice" panose="020B0503040302060204" pitchFamily="34" charset="0"/>
                  <a:ea typeface="+mn-ea"/>
                  <a:cs typeface="+mn-cs"/>
                </a:rPr>
                <a:t>private and hybrid cloud services</a:t>
              </a: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85000"/>
                  </a:prstClr>
                </a:solidFill>
                <a:effectLst/>
                <a:uLnTx/>
                <a:uFillTx/>
                <a:latin typeface="TheSansOffice" panose="020B0503040302060204" pitchFamily="34" charset="0"/>
                <a:ea typeface="+mn-ea"/>
                <a:cs typeface="+mn-cs"/>
              </a:endParaRPr>
            </a:p>
          </p:txBody>
        </p:sp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762AB515-064C-0C42-74CB-901201DDCA3D}"/>
              </a:ext>
            </a:extLst>
          </p:cNvPr>
          <p:cNvGrpSpPr/>
          <p:nvPr/>
        </p:nvGrpSpPr>
        <p:grpSpPr>
          <a:xfrm>
            <a:off x="6713975" y="1539193"/>
            <a:ext cx="2106175" cy="2319557"/>
            <a:chOff x="6713975" y="1539193"/>
            <a:chExt cx="2106175" cy="2319557"/>
          </a:xfrm>
        </p:grpSpPr>
        <p:sp>
          <p:nvSpPr>
            <p:cNvPr id="150" name="Teardrop 149">
              <a:extLst>
                <a:ext uri="{FF2B5EF4-FFF2-40B4-BE49-F238E27FC236}">
                  <a16:creationId xmlns:a16="http://schemas.microsoft.com/office/drawing/2014/main" id="{5D06A27D-0C11-48DD-9EA6-16C7D35FBE25}"/>
                </a:ext>
              </a:extLst>
            </p:cNvPr>
            <p:cNvSpPr/>
            <p:nvPr/>
          </p:nvSpPr>
          <p:spPr>
            <a:xfrm rot="8100000">
              <a:off x="6821400" y="1539193"/>
              <a:ext cx="901188" cy="901188"/>
            </a:xfrm>
            <a:prstGeom prst="teardrop">
              <a:avLst/>
            </a:prstGeom>
            <a:solidFill>
              <a:srgbClr val="BED730"/>
            </a:solidFill>
            <a:ln w="9525">
              <a:solidFill>
                <a:schemeClr val="bg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28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heSansOffice" panose="020B0503040302060204" pitchFamily="34" charset="0"/>
                <a:ea typeface="+mn-ea"/>
                <a:cs typeface="+mn-cs"/>
              </a:endParaRPr>
            </a:p>
          </p:txBody>
        </p:sp>
        <p:cxnSp>
          <p:nvCxnSpPr>
            <p:cNvPr id="151" name="Straight Connector 150">
              <a:extLst>
                <a:ext uri="{FF2B5EF4-FFF2-40B4-BE49-F238E27FC236}">
                  <a16:creationId xmlns:a16="http://schemas.microsoft.com/office/drawing/2014/main" id="{1DA04626-485D-4C1B-A6E9-B9EE8FBB9894}"/>
                </a:ext>
              </a:extLst>
            </p:cNvPr>
            <p:cNvCxnSpPr>
              <a:cxnSpLocks/>
              <a:stCxn id="150" idx="7"/>
              <a:endCxn id="152" idx="0"/>
            </p:cNvCxnSpPr>
            <p:nvPr/>
          </p:nvCxnSpPr>
          <p:spPr>
            <a:xfrm flipH="1">
              <a:off x="7259313" y="2627023"/>
              <a:ext cx="12681" cy="1087727"/>
            </a:xfrm>
            <a:prstGeom prst="line">
              <a:avLst/>
            </a:prstGeom>
            <a:ln w="9525">
              <a:solidFill>
                <a:schemeClr val="accent3">
                  <a:lumMod val="7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2" name="Oval 151">
              <a:extLst>
                <a:ext uri="{FF2B5EF4-FFF2-40B4-BE49-F238E27FC236}">
                  <a16:creationId xmlns:a16="http://schemas.microsoft.com/office/drawing/2014/main" id="{500DE27B-854B-4193-9BF2-EACEAADAB748}"/>
                </a:ext>
              </a:extLst>
            </p:cNvPr>
            <p:cNvSpPr/>
            <p:nvPr/>
          </p:nvSpPr>
          <p:spPr>
            <a:xfrm>
              <a:off x="7187313" y="3714750"/>
              <a:ext cx="144000" cy="144000"/>
            </a:xfrm>
            <a:prstGeom prst="ellipse">
              <a:avLst/>
            </a:prstGeom>
            <a:solidFill>
              <a:schemeClr val="tx1"/>
            </a:solidFill>
            <a:ln w="19050">
              <a:solidFill>
                <a:schemeClr val="bg1">
                  <a:lumMod val="85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28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heSansOffice" panose="020B0503040302060204" pitchFamily="34" charset="0"/>
                <a:ea typeface="+mn-ea"/>
                <a:cs typeface="+mn-cs"/>
              </a:endParaRPr>
            </a:p>
          </p:txBody>
        </p:sp>
        <p:sp>
          <p:nvSpPr>
            <p:cNvPr id="158" name="Rectangle 157">
              <a:extLst>
                <a:ext uri="{FF2B5EF4-FFF2-40B4-BE49-F238E27FC236}">
                  <a16:creationId xmlns:a16="http://schemas.microsoft.com/office/drawing/2014/main" id="{F63902E2-EF3E-4E65-AF9B-8923DD2EE3B7}"/>
                </a:ext>
              </a:extLst>
            </p:cNvPr>
            <p:cNvSpPr/>
            <p:nvPr/>
          </p:nvSpPr>
          <p:spPr>
            <a:xfrm>
              <a:off x="6713975" y="2001662"/>
              <a:ext cx="1089176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28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9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eSansOffice" panose="020B0503040302060204" pitchFamily="34" charset="0"/>
                  <a:ea typeface="+mn-ea"/>
                  <a:cs typeface="Calibri"/>
                  <a:sym typeface="Arial"/>
                </a:rPr>
                <a:t>Digital </a:t>
              </a:r>
            </a:p>
            <a:p>
              <a:pPr marL="0" marR="0" lvl="0" indent="0" algn="ctr" defTabSz="91428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9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eSansOffice" panose="020B0503040302060204" pitchFamily="34" charset="0"/>
                  <a:ea typeface="+mn-ea"/>
                  <a:cs typeface="Calibri"/>
                  <a:sym typeface="Arial"/>
                </a:rPr>
                <a:t>First</a:t>
              </a: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eSansOffice" panose="020B0503040302060204" pitchFamily="34" charset="0"/>
                <a:ea typeface="+mn-ea"/>
                <a:cs typeface="+mn-cs"/>
              </a:endParaRPr>
            </a:p>
          </p:txBody>
        </p:sp>
        <p:sp>
          <p:nvSpPr>
            <p:cNvPr id="162" name="TextBox 161">
              <a:extLst>
                <a:ext uri="{FF2B5EF4-FFF2-40B4-BE49-F238E27FC236}">
                  <a16:creationId xmlns:a16="http://schemas.microsoft.com/office/drawing/2014/main" id="{E23B73DE-C8C9-4FFF-8895-D1B3AB23F89B}"/>
                </a:ext>
              </a:extLst>
            </p:cNvPr>
            <p:cNvSpPr txBox="1"/>
            <p:nvPr/>
          </p:nvSpPr>
          <p:spPr>
            <a:xfrm>
              <a:off x="6886399" y="1709972"/>
              <a:ext cx="764953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28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eSansOffice" panose="020B0503040302060204" pitchFamily="34" charset="0"/>
                  <a:ea typeface="+mn-ea"/>
                  <a:cs typeface="+mn-cs"/>
                </a:rPr>
                <a:t>Sify 4.0</a:t>
              </a:r>
            </a:p>
          </p:txBody>
        </p:sp>
        <p:sp>
          <p:nvSpPr>
            <p:cNvPr id="172" name="TextBox 171">
              <a:extLst>
                <a:ext uri="{FF2B5EF4-FFF2-40B4-BE49-F238E27FC236}">
                  <a16:creationId xmlns:a16="http://schemas.microsoft.com/office/drawing/2014/main" id="{60BF99F3-2D16-4108-906F-4A48C79C6F34}"/>
                </a:ext>
              </a:extLst>
            </p:cNvPr>
            <p:cNvSpPr txBox="1"/>
            <p:nvPr/>
          </p:nvSpPr>
          <p:spPr>
            <a:xfrm>
              <a:off x="7271495" y="3180435"/>
              <a:ext cx="1466870" cy="345802"/>
            </a:xfrm>
            <a:prstGeom prst="rect">
              <a:avLst/>
            </a:prstGeom>
            <a:noFill/>
          </p:spPr>
          <p:txBody>
            <a:bodyPr wrap="square" lIns="68137" tIns="34069" rIns="68137" bIns="34069" rtlCol="0">
              <a:spAutoFit/>
            </a:bodyPr>
            <a:lstStyle/>
            <a:p>
              <a:pPr marL="0" marR="0" lvl="0" indent="0" algn="l" defTabSz="68451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9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85000"/>
                    </a:prstClr>
                  </a:solidFill>
                  <a:effectLst/>
                  <a:uLnTx/>
                  <a:uFillTx/>
                  <a:latin typeface="TheSansOffice" panose="020B0503040302060204" pitchFamily="34" charset="0"/>
                  <a:ea typeface="+mn-ea"/>
                  <a:cs typeface="+mn-cs"/>
                </a:rPr>
                <a:t>Launch of end-to-end </a:t>
              </a:r>
              <a:r>
                <a:rPr kumimoji="0" lang="en-US" sz="9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85000"/>
                    </a:prstClr>
                  </a:solidFill>
                  <a:effectLst/>
                  <a:uLnTx/>
                  <a:uFillTx/>
                  <a:latin typeface="TheSansOffice" panose="020B0503040302060204" pitchFamily="34" charset="0"/>
                  <a:ea typeface="+mn-ea"/>
                  <a:cs typeface="+mn-cs"/>
                </a:rPr>
                <a:t>digital services</a:t>
              </a:r>
            </a:p>
          </p:txBody>
        </p:sp>
        <p:sp>
          <p:nvSpPr>
            <p:cNvPr id="191" name="TextBox 190">
              <a:extLst>
                <a:ext uri="{FF2B5EF4-FFF2-40B4-BE49-F238E27FC236}">
                  <a16:creationId xmlns:a16="http://schemas.microsoft.com/office/drawing/2014/main" id="{91DB2B64-199D-4D92-9B26-0F765C81B5D2}"/>
                </a:ext>
              </a:extLst>
            </p:cNvPr>
            <p:cNvSpPr txBox="1"/>
            <p:nvPr/>
          </p:nvSpPr>
          <p:spPr>
            <a:xfrm>
              <a:off x="7268875" y="2647950"/>
              <a:ext cx="1551275" cy="745912"/>
            </a:xfrm>
            <a:prstGeom prst="rect">
              <a:avLst/>
            </a:prstGeom>
            <a:noFill/>
          </p:spPr>
          <p:txBody>
            <a:bodyPr wrap="square" lIns="68137" tIns="34069" rIns="68137" bIns="34069" rtlCol="0" anchor="t">
              <a:spAutoFit/>
            </a:bodyPr>
            <a:lstStyle/>
            <a:p>
              <a:pPr marL="0" marR="0" lvl="0" indent="0" algn="l" defTabSz="68451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heSansOffice" panose="020B0503040302060204" pitchFamily="34" charset="0"/>
                  <a:ea typeface="+mn-ea"/>
                  <a:cs typeface="+mn-cs"/>
                </a:rPr>
                <a:t>DIGITAL TRANSFORMATION  SERVICES PROVIDER</a:t>
              </a:r>
            </a:p>
            <a:p>
              <a:pPr marL="0" marR="0" lvl="0" indent="0" algn="l" defTabSz="68451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heSansOffice" panose="020B0503040302060204" pitchFamily="34" charset="0"/>
                <a:ea typeface="+mn-ea"/>
                <a:cs typeface="+mn-cs"/>
              </a:endParaRPr>
            </a:p>
          </p:txBody>
        </p:sp>
      </p:grpSp>
      <p:sp>
        <p:nvSpPr>
          <p:cNvPr id="201" name="TextBox 200">
            <a:extLst>
              <a:ext uri="{FF2B5EF4-FFF2-40B4-BE49-F238E27FC236}">
                <a16:creationId xmlns:a16="http://schemas.microsoft.com/office/drawing/2014/main" id="{1378F33C-D4A4-4875-8FFC-230467855857}"/>
              </a:ext>
            </a:extLst>
          </p:cNvPr>
          <p:cNvSpPr txBox="1"/>
          <p:nvPr/>
        </p:nvSpPr>
        <p:spPr>
          <a:xfrm>
            <a:off x="405634" y="3942090"/>
            <a:ext cx="1808704" cy="30008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0" marR="0" lvl="0" indent="0" algn="ctr" defTabSz="68449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200" b="1" i="0" u="none" strike="noStrike" kern="1200" cap="none" spc="0" normalizeH="0" baseline="0" noProof="0" dirty="0">
                <a:ln>
                  <a:noFill/>
                </a:ln>
                <a:solidFill>
                  <a:srgbClr val="BED730"/>
                </a:solidFill>
                <a:effectLst/>
                <a:uLnTx/>
                <a:uFillTx/>
                <a:latin typeface="TheSansOffice" panose="020B0503040302060204" pitchFamily="34" charset="0"/>
                <a:ea typeface="+mn-ea"/>
                <a:cs typeface="Arial" pitchFamily="34" charset="0"/>
              </a:rPr>
              <a:t>RELEVANCE</a:t>
            </a:r>
            <a:endParaRPr kumimoji="0" lang="ko-KR" altLang="en-US" sz="1200" b="1" i="0" u="none" strike="noStrike" kern="1200" cap="none" spc="0" normalizeH="0" baseline="0" noProof="0" dirty="0">
              <a:ln>
                <a:noFill/>
              </a:ln>
              <a:solidFill>
                <a:srgbClr val="BED730"/>
              </a:solidFill>
              <a:effectLst/>
              <a:uLnTx/>
              <a:uFillTx/>
              <a:latin typeface="TheSansOffice" panose="020B0503040302060204" pitchFamily="34" charset="0"/>
              <a:ea typeface="+mn-ea"/>
              <a:cs typeface="Arial" pitchFamily="34" charset="0"/>
            </a:endParaRPr>
          </a:p>
        </p:txBody>
      </p:sp>
      <p:sp>
        <p:nvSpPr>
          <p:cNvPr id="202" name="TextBox 201">
            <a:extLst>
              <a:ext uri="{FF2B5EF4-FFF2-40B4-BE49-F238E27FC236}">
                <a16:creationId xmlns:a16="http://schemas.microsoft.com/office/drawing/2014/main" id="{C66B2FBD-2958-46A8-B00D-9980ABDB056E}"/>
              </a:ext>
            </a:extLst>
          </p:cNvPr>
          <p:cNvSpPr txBox="1"/>
          <p:nvPr/>
        </p:nvSpPr>
        <p:spPr>
          <a:xfrm>
            <a:off x="405634" y="4170690"/>
            <a:ext cx="1808704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28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85000"/>
                  </a:prstClr>
                </a:solidFill>
                <a:effectLst/>
                <a:uLnTx/>
                <a:uFillTx/>
                <a:latin typeface="TheSansOffice" panose="020B0503040302060204" pitchFamily="34" charset="0"/>
                <a:ea typeface="+mn-ea"/>
                <a:cs typeface="+mn-cs"/>
              </a:rPr>
              <a:t>Products and Services always aligned to market trends and customer need</a:t>
            </a:r>
          </a:p>
        </p:txBody>
      </p:sp>
      <p:sp>
        <p:nvSpPr>
          <p:cNvPr id="203" name="TextBox 202">
            <a:extLst>
              <a:ext uri="{FF2B5EF4-FFF2-40B4-BE49-F238E27FC236}">
                <a16:creationId xmlns:a16="http://schemas.microsoft.com/office/drawing/2014/main" id="{536123D9-F99B-4464-B4B0-87E1F2FB4FB2}"/>
              </a:ext>
            </a:extLst>
          </p:cNvPr>
          <p:cNvSpPr txBox="1"/>
          <p:nvPr/>
        </p:nvSpPr>
        <p:spPr>
          <a:xfrm>
            <a:off x="2605871" y="3942090"/>
            <a:ext cx="1680527" cy="30008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0" marR="0" lvl="0" indent="0" algn="ctr" defTabSz="68449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200" b="1" i="0" u="none" strike="noStrike" kern="1200" cap="none" spc="0" normalizeH="0" baseline="0" noProof="0" dirty="0">
                <a:ln>
                  <a:noFill/>
                </a:ln>
                <a:solidFill>
                  <a:srgbClr val="BED730"/>
                </a:solidFill>
                <a:effectLst/>
                <a:uLnTx/>
                <a:uFillTx/>
                <a:latin typeface="TheSansOffice" panose="020B0503040302060204" pitchFamily="34" charset="0"/>
                <a:ea typeface="+mn-ea"/>
                <a:cs typeface="Arial" pitchFamily="34" charset="0"/>
              </a:rPr>
              <a:t>INVESTMENTS</a:t>
            </a:r>
            <a:endParaRPr kumimoji="0" lang="ko-KR" altLang="en-US" sz="1200" b="1" i="0" u="none" strike="noStrike" kern="1200" cap="none" spc="0" normalizeH="0" baseline="0" noProof="0" dirty="0">
              <a:ln>
                <a:noFill/>
              </a:ln>
              <a:solidFill>
                <a:srgbClr val="BED730"/>
              </a:solidFill>
              <a:effectLst/>
              <a:uLnTx/>
              <a:uFillTx/>
              <a:latin typeface="TheSansOffice" panose="020B0503040302060204" pitchFamily="34" charset="0"/>
              <a:ea typeface="+mn-ea"/>
              <a:cs typeface="Arial" pitchFamily="34" charset="0"/>
            </a:endParaRPr>
          </a:p>
        </p:txBody>
      </p:sp>
      <p:sp>
        <p:nvSpPr>
          <p:cNvPr id="204" name="TextBox 203">
            <a:extLst>
              <a:ext uri="{FF2B5EF4-FFF2-40B4-BE49-F238E27FC236}">
                <a16:creationId xmlns:a16="http://schemas.microsoft.com/office/drawing/2014/main" id="{CDE2C8EB-23BA-44FA-BEC6-1390382BD13D}"/>
              </a:ext>
            </a:extLst>
          </p:cNvPr>
          <p:cNvSpPr txBox="1"/>
          <p:nvPr/>
        </p:nvSpPr>
        <p:spPr>
          <a:xfrm>
            <a:off x="2605872" y="4170690"/>
            <a:ext cx="1680526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28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85000"/>
                  </a:prstClr>
                </a:solidFill>
                <a:effectLst/>
                <a:uLnTx/>
                <a:uFillTx/>
                <a:latin typeface="TheSansOffice" panose="020B0503040302060204" pitchFamily="34" charset="0"/>
                <a:ea typeface="+mn-ea"/>
                <a:cs typeface="+mn-cs"/>
              </a:rPr>
              <a:t>Investments in line with market trend and strategic objectives </a:t>
            </a:r>
          </a:p>
        </p:txBody>
      </p:sp>
      <p:sp>
        <p:nvSpPr>
          <p:cNvPr id="205" name="TextBox 204">
            <a:extLst>
              <a:ext uri="{FF2B5EF4-FFF2-40B4-BE49-F238E27FC236}">
                <a16:creationId xmlns:a16="http://schemas.microsoft.com/office/drawing/2014/main" id="{F9D9F03F-5359-43FA-9453-9C48E60086F2}"/>
              </a:ext>
            </a:extLst>
          </p:cNvPr>
          <p:cNvSpPr txBox="1"/>
          <p:nvPr/>
        </p:nvSpPr>
        <p:spPr>
          <a:xfrm>
            <a:off x="6953453" y="3942090"/>
            <a:ext cx="1784912" cy="30008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0" marR="0" lvl="0" indent="0" algn="ctr" defTabSz="68449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200" b="1" i="0" u="none" strike="noStrike" kern="1200" cap="none" spc="0" normalizeH="0" baseline="0" noProof="0">
                <a:ln>
                  <a:noFill/>
                </a:ln>
                <a:solidFill>
                  <a:srgbClr val="BED730"/>
                </a:solidFill>
                <a:effectLst/>
                <a:uLnTx/>
                <a:uFillTx/>
                <a:latin typeface="TheSansOffice" panose="020B0503040302060204" pitchFamily="34" charset="0"/>
                <a:ea typeface="+mn-ea"/>
                <a:cs typeface="Arial" pitchFamily="34" charset="0"/>
              </a:rPr>
              <a:t>GROWTH</a:t>
            </a:r>
            <a:endParaRPr kumimoji="0" lang="ko-KR" altLang="en-US" sz="1200" b="1" i="0" u="none" strike="noStrike" kern="1200" cap="none" spc="0" normalizeH="0" baseline="0" noProof="0">
              <a:ln>
                <a:noFill/>
              </a:ln>
              <a:solidFill>
                <a:srgbClr val="BED730"/>
              </a:solidFill>
              <a:effectLst/>
              <a:uLnTx/>
              <a:uFillTx/>
              <a:latin typeface="TheSansOffice" panose="020B0503040302060204" pitchFamily="34" charset="0"/>
              <a:ea typeface="+mn-ea"/>
              <a:cs typeface="Arial" pitchFamily="34" charset="0"/>
            </a:endParaRPr>
          </a:p>
        </p:txBody>
      </p:sp>
      <p:sp>
        <p:nvSpPr>
          <p:cNvPr id="206" name="TextBox 205">
            <a:extLst>
              <a:ext uri="{FF2B5EF4-FFF2-40B4-BE49-F238E27FC236}">
                <a16:creationId xmlns:a16="http://schemas.microsoft.com/office/drawing/2014/main" id="{CEB74876-C7F1-4F32-853A-73C59FE92231}"/>
              </a:ext>
            </a:extLst>
          </p:cNvPr>
          <p:cNvSpPr txBox="1"/>
          <p:nvPr/>
        </p:nvSpPr>
        <p:spPr>
          <a:xfrm>
            <a:off x="6953452" y="4170690"/>
            <a:ext cx="1784913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28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85000"/>
                  </a:prstClr>
                </a:solidFill>
                <a:effectLst/>
                <a:uLnTx/>
                <a:uFillTx/>
                <a:latin typeface="TheSansOffice" panose="020B0503040302060204" pitchFamily="34" charset="0"/>
                <a:ea typeface="+mn-ea"/>
                <a:cs typeface="+mn-cs"/>
              </a:rPr>
              <a:t>Consistent growth through investments and customer engagements</a:t>
            </a:r>
          </a:p>
        </p:txBody>
      </p:sp>
      <p:sp>
        <p:nvSpPr>
          <p:cNvPr id="207" name="TextBox 206">
            <a:extLst>
              <a:ext uri="{FF2B5EF4-FFF2-40B4-BE49-F238E27FC236}">
                <a16:creationId xmlns:a16="http://schemas.microsoft.com/office/drawing/2014/main" id="{5C5E5C36-E9D5-4E0A-8E90-39CBA0AA7847}"/>
              </a:ext>
            </a:extLst>
          </p:cNvPr>
          <p:cNvSpPr txBox="1"/>
          <p:nvPr/>
        </p:nvSpPr>
        <p:spPr>
          <a:xfrm>
            <a:off x="4795867" y="3942090"/>
            <a:ext cx="1760695" cy="30008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0" marR="0" lvl="0" indent="0" algn="ctr" defTabSz="68449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200" b="1" i="0" u="none" strike="noStrike" kern="1200" cap="none" spc="0" normalizeH="0" baseline="0" noProof="0" dirty="0">
                <a:ln>
                  <a:noFill/>
                </a:ln>
                <a:solidFill>
                  <a:srgbClr val="BED730"/>
                </a:solidFill>
                <a:effectLst/>
                <a:uLnTx/>
                <a:uFillTx/>
                <a:latin typeface="TheSansOffice" panose="020B0503040302060204" pitchFamily="34" charset="0"/>
                <a:ea typeface="+mn-ea"/>
                <a:cs typeface="Arial" pitchFamily="34" charset="0"/>
              </a:rPr>
              <a:t>ACHIEVEMENTS</a:t>
            </a:r>
          </a:p>
        </p:txBody>
      </p:sp>
      <p:sp>
        <p:nvSpPr>
          <p:cNvPr id="208" name="TextBox 207">
            <a:extLst>
              <a:ext uri="{FF2B5EF4-FFF2-40B4-BE49-F238E27FC236}">
                <a16:creationId xmlns:a16="http://schemas.microsoft.com/office/drawing/2014/main" id="{1DEBB739-42AC-4FEC-9BE0-84D099F58188}"/>
              </a:ext>
            </a:extLst>
          </p:cNvPr>
          <p:cNvSpPr txBox="1"/>
          <p:nvPr/>
        </p:nvSpPr>
        <p:spPr>
          <a:xfrm>
            <a:off x="4795867" y="4170690"/>
            <a:ext cx="1760696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28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85000"/>
                  </a:prstClr>
                </a:solidFill>
                <a:effectLst/>
                <a:uLnTx/>
                <a:uFillTx/>
                <a:latin typeface="TheSansOffice" panose="020B0503040302060204" pitchFamily="34" charset="0"/>
                <a:ea typeface="+mn-ea"/>
                <a:cs typeface="+mn-cs"/>
              </a:rPr>
              <a:t>Recognized as a trend setter or leader in multiple lines of business</a:t>
            </a:r>
          </a:p>
        </p:txBody>
      </p:sp>
      <p:grpSp>
        <p:nvGrpSpPr>
          <p:cNvPr id="1032" name="Group 1031">
            <a:extLst>
              <a:ext uri="{FF2B5EF4-FFF2-40B4-BE49-F238E27FC236}">
                <a16:creationId xmlns:a16="http://schemas.microsoft.com/office/drawing/2014/main" id="{46DADD4E-F311-48D6-B85D-99B996117BDF}"/>
              </a:ext>
            </a:extLst>
          </p:cNvPr>
          <p:cNvGrpSpPr/>
          <p:nvPr/>
        </p:nvGrpSpPr>
        <p:grpSpPr>
          <a:xfrm>
            <a:off x="2286000" y="4002729"/>
            <a:ext cx="4572000" cy="916180"/>
            <a:chOff x="2286000" y="4377128"/>
            <a:chExt cx="4572000" cy="766372"/>
          </a:xfrm>
        </p:grpSpPr>
        <p:cxnSp>
          <p:nvCxnSpPr>
            <p:cNvPr id="1030" name="Straight Connector 1029">
              <a:extLst>
                <a:ext uri="{FF2B5EF4-FFF2-40B4-BE49-F238E27FC236}">
                  <a16:creationId xmlns:a16="http://schemas.microsoft.com/office/drawing/2014/main" id="{46C6F95A-7905-4F48-B45A-9327E45BD42C}"/>
                </a:ext>
              </a:extLst>
            </p:cNvPr>
            <p:cNvCxnSpPr/>
            <p:nvPr/>
          </p:nvCxnSpPr>
          <p:spPr>
            <a:xfrm>
              <a:off x="2286000" y="4377128"/>
              <a:ext cx="0" cy="766372"/>
            </a:xfrm>
            <a:prstGeom prst="line">
              <a:avLst/>
            </a:prstGeom>
            <a:ln w="6350">
              <a:solidFill>
                <a:schemeClr val="accent3">
                  <a:lumMod val="7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2" name="Straight Connector 211">
              <a:extLst>
                <a:ext uri="{FF2B5EF4-FFF2-40B4-BE49-F238E27FC236}">
                  <a16:creationId xmlns:a16="http://schemas.microsoft.com/office/drawing/2014/main" id="{979B3002-4FA8-4375-ADF2-7F4815AF5B13}"/>
                </a:ext>
              </a:extLst>
            </p:cNvPr>
            <p:cNvCxnSpPr/>
            <p:nvPr/>
          </p:nvCxnSpPr>
          <p:spPr>
            <a:xfrm>
              <a:off x="6858000" y="4377128"/>
              <a:ext cx="0" cy="766372"/>
            </a:xfrm>
            <a:prstGeom prst="line">
              <a:avLst/>
            </a:prstGeom>
            <a:ln w="6350">
              <a:solidFill>
                <a:schemeClr val="accent3">
                  <a:lumMod val="7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3" name="Straight Connector 212">
              <a:extLst>
                <a:ext uri="{FF2B5EF4-FFF2-40B4-BE49-F238E27FC236}">
                  <a16:creationId xmlns:a16="http://schemas.microsoft.com/office/drawing/2014/main" id="{46DF370A-EBEF-4084-8E63-9D5764B411B1}"/>
                </a:ext>
              </a:extLst>
            </p:cNvPr>
            <p:cNvCxnSpPr/>
            <p:nvPr/>
          </p:nvCxnSpPr>
          <p:spPr>
            <a:xfrm>
              <a:off x="4572000" y="4377128"/>
              <a:ext cx="0" cy="766372"/>
            </a:xfrm>
            <a:prstGeom prst="line">
              <a:avLst/>
            </a:prstGeom>
            <a:ln w="6350">
              <a:solidFill>
                <a:schemeClr val="accent3">
                  <a:lumMod val="7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Title 14">
            <a:extLst>
              <a:ext uri="{FF2B5EF4-FFF2-40B4-BE49-F238E27FC236}">
                <a16:creationId xmlns:a16="http://schemas.microsoft.com/office/drawing/2014/main" id="{18C9DC54-FF57-B042-AF7B-CEB2816A4499}"/>
              </a:ext>
            </a:extLst>
          </p:cNvPr>
          <p:cNvSpPr txBox="1">
            <a:spLocks/>
          </p:cNvSpPr>
          <p:nvPr/>
        </p:nvSpPr>
        <p:spPr>
          <a:xfrm>
            <a:off x="323850" y="211138"/>
            <a:ext cx="7524750" cy="4159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000" b="1" dirty="0">
                <a:solidFill>
                  <a:schemeClr val="bg1"/>
                </a:solidFill>
                <a:latin typeface="Trebuchet MS" panose="020B0603020202020204" pitchFamily="34" charset="0"/>
              </a:rPr>
              <a:t>25 years of transformation</a:t>
            </a:r>
            <a:endParaRPr lang="en-IN" sz="2000" b="1" dirty="0">
              <a:solidFill>
                <a:schemeClr val="bg1"/>
              </a:solidFill>
              <a:latin typeface="Trebuchet MS" panose="020B06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938838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Logo&#10;&#10;Description automatically generated">
            <a:extLst>
              <a:ext uri="{FF2B5EF4-FFF2-40B4-BE49-F238E27FC236}">
                <a16:creationId xmlns:a16="http://schemas.microsoft.com/office/drawing/2014/main" id="{87E3920C-573C-EF26-1700-0F885319F8F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955" t="16557" r="18221" b="27150"/>
          <a:stretch/>
        </p:blipFill>
        <p:spPr>
          <a:xfrm>
            <a:off x="1692000" y="1264302"/>
            <a:ext cx="5760000" cy="26148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08268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Arrow: Pentagon 5">
            <a:extLst>
              <a:ext uri="{FF2B5EF4-FFF2-40B4-BE49-F238E27FC236}">
                <a16:creationId xmlns:a16="http://schemas.microsoft.com/office/drawing/2014/main" id="{3B123CD6-CBB7-DC4B-9F98-552CB8FC3CAF}"/>
              </a:ext>
            </a:extLst>
          </p:cNvPr>
          <p:cNvSpPr/>
          <p:nvPr/>
        </p:nvSpPr>
        <p:spPr>
          <a:xfrm rot="16200000" flipV="1">
            <a:off x="6633708" y="1444460"/>
            <a:ext cx="1877456" cy="2457383"/>
          </a:xfrm>
          <a:prstGeom prst="roundRect">
            <a:avLst>
              <a:gd name="adj" fmla="val 8975"/>
            </a:avLst>
          </a:prstGeom>
          <a:solidFill>
            <a:schemeClr val="tx2">
              <a:lumMod val="50000"/>
              <a:alpha val="50196"/>
            </a:schemeClr>
          </a:solidFill>
          <a:ln w="6350">
            <a:solidFill>
              <a:schemeClr val="accent1">
                <a:lumMod val="7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783"/>
            <a:endParaRPr lang="en-IN" sz="1013">
              <a:solidFill>
                <a:prstClr val="white"/>
              </a:solidFill>
              <a:latin typeface="Trebuchet MS" panose="020B0603020202020204" pitchFamily="34" charset="0"/>
            </a:endParaRPr>
          </a:p>
        </p:txBody>
      </p:sp>
      <p:sp>
        <p:nvSpPr>
          <p:cNvPr id="31" name="Arrow: Pentagon 5">
            <a:extLst>
              <a:ext uri="{FF2B5EF4-FFF2-40B4-BE49-F238E27FC236}">
                <a16:creationId xmlns:a16="http://schemas.microsoft.com/office/drawing/2014/main" id="{2DF0C744-125A-8611-2611-38099B086C6D}"/>
              </a:ext>
            </a:extLst>
          </p:cNvPr>
          <p:cNvSpPr/>
          <p:nvPr/>
        </p:nvSpPr>
        <p:spPr>
          <a:xfrm rot="16200000" flipV="1">
            <a:off x="4377610" y="1908731"/>
            <a:ext cx="948913" cy="2457383"/>
          </a:xfrm>
          <a:prstGeom prst="roundRect">
            <a:avLst/>
          </a:prstGeom>
          <a:solidFill>
            <a:schemeClr val="tx2">
              <a:lumMod val="50000"/>
              <a:alpha val="50196"/>
            </a:schemeClr>
          </a:solidFill>
          <a:ln w="6350">
            <a:solidFill>
              <a:schemeClr val="accent1">
                <a:lumMod val="7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783"/>
            <a:endParaRPr lang="en-IN" sz="1013">
              <a:solidFill>
                <a:prstClr val="white"/>
              </a:solidFill>
              <a:latin typeface="Trebuchet MS" panose="020B0603020202020204" pitchFamily="34" charset="0"/>
            </a:endParaRPr>
          </a:p>
        </p:txBody>
      </p:sp>
      <p:sp>
        <p:nvSpPr>
          <p:cNvPr id="30" name="Arrow: Pentagon 5">
            <a:extLst>
              <a:ext uri="{FF2B5EF4-FFF2-40B4-BE49-F238E27FC236}">
                <a16:creationId xmlns:a16="http://schemas.microsoft.com/office/drawing/2014/main" id="{31363D99-E567-35C0-1862-5D932C66E698}"/>
              </a:ext>
            </a:extLst>
          </p:cNvPr>
          <p:cNvSpPr/>
          <p:nvPr/>
        </p:nvSpPr>
        <p:spPr>
          <a:xfrm rot="16200000" flipV="1">
            <a:off x="4420067" y="937733"/>
            <a:ext cx="864000" cy="2457383"/>
          </a:xfrm>
          <a:prstGeom prst="roundRect">
            <a:avLst/>
          </a:prstGeom>
          <a:solidFill>
            <a:schemeClr val="tx2">
              <a:lumMod val="75000"/>
              <a:alpha val="50196"/>
            </a:schemeClr>
          </a:solidFill>
          <a:ln w="6350">
            <a:solidFill>
              <a:schemeClr val="accent1">
                <a:lumMod val="7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783"/>
            <a:endParaRPr lang="en-IN" sz="1013">
              <a:solidFill>
                <a:prstClr val="white"/>
              </a:solidFill>
              <a:latin typeface="Trebuchet MS" panose="020B0603020202020204" pitchFamily="34" charset="0"/>
            </a:endParaRPr>
          </a:p>
        </p:txBody>
      </p:sp>
      <p:sp>
        <p:nvSpPr>
          <p:cNvPr id="28" name="Arrow: Pentagon 5">
            <a:extLst>
              <a:ext uri="{FF2B5EF4-FFF2-40B4-BE49-F238E27FC236}">
                <a16:creationId xmlns:a16="http://schemas.microsoft.com/office/drawing/2014/main" id="{BDE32701-720B-DD98-7322-4C70373F7276}"/>
              </a:ext>
            </a:extLst>
          </p:cNvPr>
          <p:cNvSpPr/>
          <p:nvPr/>
        </p:nvSpPr>
        <p:spPr>
          <a:xfrm rot="16200000" flipV="1">
            <a:off x="1553362" y="2697423"/>
            <a:ext cx="576000" cy="3022875"/>
          </a:xfrm>
          <a:prstGeom prst="roundRect">
            <a:avLst/>
          </a:prstGeom>
          <a:solidFill>
            <a:schemeClr val="tx2">
              <a:lumMod val="50000"/>
              <a:alpha val="50196"/>
            </a:schemeClr>
          </a:solidFill>
          <a:ln w="6350">
            <a:solidFill>
              <a:schemeClr val="accent1">
                <a:lumMod val="7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783"/>
            <a:endParaRPr lang="en-IN" sz="1013">
              <a:solidFill>
                <a:prstClr val="white"/>
              </a:solidFill>
              <a:latin typeface="Trebuchet MS" panose="020B0603020202020204" pitchFamily="34" charset="0"/>
            </a:endParaRPr>
          </a:p>
        </p:txBody>
      </p:sp>
      <p:sp>
        <p:nvSpPr>
          <p:cNvPr id="27" name="Arrow: Pentagon 5">
            <a:extLst>
              <a:ext uri="{FF2B5EF4-FFF2-40B4-BE49-F238E27FC236}">
                <a16:creationId xmlns:a16="http://schemas.microsoft.com/office/drawing/2014/main" id="{D1BCA267-FBF9-B695-BFD8-AC241D7220C1}"/>
              </a:ext>
            </a:extLst>
          </p:cNvPr>
          <p:cNvSpPr/>
          <p:nvPr/>
        </p:nvSpPr>
        <p:spPr>
          <a:xfrm rot="16200000" flipV="1">
            <a:off x="1409362" y="1943103"/>
            <a:ext cx="864000" cy="3022875"/>
          </a:xfrm>
          <a:prstGeom prst="roundRect">
            <a:avLst/>
          </a:prstGeom>
          <a:solidFill>
            <a:schemeClr val="tx2">
              <a:lumMod val="75000"/>
              <a:alpha val="50196"/>
            </a:schemeClr>
          </a:solidFill>
          <a:ln w="6350">
            <a:solidFill>
              <a:schemeClr val="accent1">
                <a:lumMod val="7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783"/>
            <a:endParaRPr lang="en-IN" sz="1013">
              <a:solidFill>
                <a:prstClr val="white"/>
              </a:solidFill>
              <a:latin typeface="Trebuchet MS" panose="020B0603020202020204" pitchFamily="34" charset="0"/>
            </a:endParaRPr>
          </a:p>
        </p:txBody>
      </p:sp>
      <p:sp>
        <p:nvSpPr>
          <p:cNvPr id="25" name="Arrow: Pentagon 5">
            <a:extLst>
              <a:ext uri="{FF2B5EF4-FFF2-40B4-BE49-F238E27FC236}">
                <a16:creationId xmlns:a16="http://schemas.microsoft.com/office/drawing/2014/main" id="{D98C3C2C-C594-ACC7-5ABA-1803F42537F0}"/>
              </a:ext>
            </a:extLst>
          </p:cNvPr>
          <p:cNvSpPr/>
          <p:nvPr/>
        </p:nvSpPr>
        <p:spPr>
          <a:xfrm rot="16200000" flipV="1">
            <a:off x="1211363" y="846783"/>
            <a:ext cx="1260000" cy="3022875"/>
          </a:xfrm>
          <a:prstGeom prst="roundRect">
            <a:avLst/>
          </a:prstGeom>
          <a:solidFill>
            <a:schemeClr val="tx2">
              <a:lumMod val="50000"/>
              <a:alpha val="50196"/>
            </a:schemeClr>
          </a:solidFill>
          <a:ln w="6350">
            <a:solidFill>
              <a:schemeClr val="accent1">
                <a:lumMod val="7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783"/>
            <a:endParaRPr lang="en-IN" sz="1013">
              <a:solidFill>
                <a:prstClr val="white"/>
              </a:solidFill>
              <a:latin typeface="Trebuchet MS" panose="020B0603020202020204" pitchFamily="34" charset="0"/>
            </a:endParaRPr>
          </a:p>
        </p:txBody>
      </p:sp>
      <p:grpSp>
        <p:nvGrpSpPr>
          <p:cNvPr id="32" name="Group 31">
            <a:extLst>
              <a:ext uri="{FF2B5EF4-FFF2-40B4-BE49-F238E27FC236}">
                <a16:creationId xmlns:a16="http://schemas.microsoft.com/office/drawing/2014/main" id="{BEAEF48E-BC3B-C05C-7EDB-DCEBEED2B9C3}"/>
              </a:ext>
            </a:extLst>
          </p:cNvPr>
          <p:cNvGrpSpPr/>
          <p:nvPr/>
        </p:nvGrpSpPr>
        <p:grpSpPr>
          <a:xfrm>
            <a:off x="94343" y="4552338"/>
            <a:ext cx="8890000" cy="360000"/>
            <a:chOff x="94343" y="4552338"/>
            <a:chExt cx="8890000" cy="360000"/>
          </a:xfrm>
        </p:grpSpPr>
        <p:sp>
          <p:nvSpPr>
            <p:cNvPr id="5" name="Rectangle: Rounded Corners 4">
              <a:extLst>
                <a:ext uri="{FF2B5EF4-FFF2-40B4-BE49-F238E27FC236}">
                  <a16:creationId xmlns:a16="http://schemas.microsoft.com/office/drawing/2014/main" id="{0D2B8A1D-09EB-D2A3-D519-1B38FECBBF54}"/>
                </a:ext>
              </a:extLst>
            </p:cNvPr>
            <p:cNvSpPr/>
            <p:nvPr/>
          </p:nvSpPr>
          <p:spPr>
            <a:xfrm>
              <a:off x="94343" y="4552338"/>
              <a:ext cx="8890000" cy="360000"/>
            </a:xfrm>
            <a:prstGeom prst="roundRect">
              <a:avLst>
                <a:gd name="adj" fmla="val 50000"/>
              </a:avLst>
            </a:prstGeom>
            <a:solidFill>
              <a:srgbClr val="BED730"/>
            </a:solidFill>
            <a:ln w="9525">
              <a:solidFill>
                <a:schemeClr val="bg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dirty="0"/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18ED0D10-11D3-C7F5-B1EE-DF5B7CE214F9}"/>
                </a:ext>
              </a:extLst>
            </p:cNvPr>
            <p:cNvSpPr txBox="1"/>
            <p:nvPr/>
          </p:nvSpPr>
          <p:spPr>
            <a:xfrm>
              <a:off x="159657" y="4609228"/>
              <a:ext cx="8759372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241">
                <a:defRPr/>
              </a:pPr>
              <a:r>
                <a:rPr lang="en-US" sz="1000" b="1" kern="0" dirty="0">
                  <a:latin typeface="Trebuchet MS" panose="020B0603020202020204" pitchFamily="34" charset="0"/>
                  <a:cs typeface="Arial"/>
                  <a:sym typeface="Arial"/>
                  <a:rtl val="0"/>
                </a:rPr>
                <a:t>Sify 4.0 is your digital bridge for transformation, built on our world class digital IT infrastructure, digitalized services &amp; core digital platforms. </a:t>
              </a:r>
              <a:endParaRPr lang="en-US" sz="1000" b="1" kern="0" spc="-57" dirty="0">
                <a:latin typeface="Trebuchet MS" panose="020B0603020202020204" pitchFamily="34" charset="0"/>
                <a:cs typeface="Arial" panose="020B0604020202020204" pitchFamily="34" charset="0"/>
                <a:sym typeface="Arial"/>
                <a:rtl val="0"/>
              </a:endParaRPr>
            </a:p>
          </p:txBody>
        </p:sp>
      </p:grpSp>
      <p:pic>
        <p:nvPicPr>
          <p:cNvPr id="8" name="Picture 7">
            <a:extLst>
              <a:ext uri="{FF2B5EF4-FFF2-40B4-BE49-F238E27FC236}">
                <a16:creationId xmlns:a16="http://schemas.microsoft.com/office/drawing/2014/main" id="{E860D53D-2B01-5743-88C1-CD245F34B5CE}"/>
              </a:ext>
            </a:extLst>
          </p:cNvPr>
          <p:cNvPicPr>
            <a:picLocks noChangeAspect="1"/>
          </p:cNvPicPr>
          <p:nvPr/>
        </p:nvPicPr>
        <p:blipFill>
          <a:blip r:embed="rId2">
            <a:lum bright="70000" contrast="-70000"/>
          </a:blip>
          <a:srcRect/>
          <a:stretch/>
        </p:blipFill>
        <p:spPr>
          <a:xfrm>
            <a:off x="428510" y="1068628"/>
            <a:ext cx="432000" cy="432000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3C73CDE3-7253-DE42-BDC9-2E741115CAE9}"/>
              </a:ext>
            </a:extLst>
          </p:cNvPr>
          <p:cNvSpPr txBox="1"/>
          <p:nvPr/>
        </p:nvSpPr>
        <p:spPr>
          <a:xfrm>
            <a:off x="860510" y="1023018"/>
            <a:ext cx="183637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174">
              <a:defRPr/>
            </a:pPr>
            <a:r>
              <a:rPr lang="en-US" sz="1400" b="1" dirty="0">
                <a:solidFill>
                  <a:srgbClr val="BED730"/>
                </a:solidFill>
                <a:latin typeface="Trebuchet MS" panose="020B0603020202020204" pitchFamily="34" charset="0"/>
                <a:cs typeface="Calibri" panose="020F0502020204030204" pitchFamily="34" charset="0"/>
              </a:rPr>
              <a:t>Infrastructure for Digital IT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17C1B2D9-985A-47D7-63E9-760D1EFCCCE9}"/>
              </a:ext>
            </a:extLst>
          </p:cNvPr>
          <p:cNvSpPr txBox="1"/>
          <p:nvPr/>
        </p:nvSpPr>
        <p:spPr>
          <a:xfrm>
            <a:off x="391442" y="1811917"/>
            <a:ext cx="2835564" cy="10926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 defTabSz="914129">
              <a:spcAft>
                <a:spcPts val="600"/>
              </a:spcAft>
              <a:buFont typeface="Wingdings" panose="05000000000000000000" pitchFamily="2" charset="2"/>
              <a:buChar char="§"/>
              <a:defRPr/>
            </a:pPr>
            <a:r>
              <a:rPr lang="en-IN" sz="1000" dirty="0">
                <a:solidFill>
                  <a:schemeClr val="bg1">
                    <a:lumMod val="85000"/>
                  </a:schemeClr>
                </a:solidFill>
                <a:latin typeface="Trebuchet MS" panose="020B0603020202020204" pitchFamily="34" charset="0"/>
                <a:ea typeface="Geneva" panose="020B0503030404040204" pitchFamily="34" charset="0"/>
                <a:cs typeface="Calibri" panose="020F0502020204030204" pitchFamily="34" charset="0"/>
              </a:rPr>
              <a:t>Cloud adjacent Data Centers</a:t>
            </a:r>
          </a:p>
          <a:p>
            <a:pPr marL="171450" indent="-171450" defTabSz="914129">
              <a:spcAft>
                <a:spcPts val="600"/>
              </a:spcAft>
              <a:buFont typeface="Wingdings" panose="05000000000000000000" pitchFamily="2" charset="2"/>
              <a:buChar char="§"/>
              <a:defRPr/>
            </a:pPr>
            <a:r>
              <a:rPr lang="en-IN" sz="1000" dirty="0">
                <a:solidFill>
                  <a:schemeClr val="bg1">
                    <a:lumMod val="85000"/>
                  </a:schemeClr>
                </a:solidFill>
                <a:latin typeface="Trebuchet MS" panose="020B0603020202020204" pitchFamily="34" charset="0"/>
                <a:ea typeface="Geneva" panose="020B0503030404040204" pitchFamily="34" charset="0"/>
                <a:cs typeface="Calibri" panose="020F0502020204030204" pitchFamily="34" charset="0"/>
              </a:rPr>
              <a:t>Hosted Private Cloud as a Service</a:t>
            </a:r>
          </a:p>
          <a:p>
            <a:pPr marL="171450" indent="-171450" defTabSz="914129">
              <a:spcAft>
                <a:spcPts val="600"/>
              </a:spcAft>
              <a:buFont typeface="Wingdings" panose="05000000000000000000" pitchFamily="2" charset="2"/>
              <a:buChar char="§"/>
              <a:defRPr/>
            </a:pPr>
            <a:r>
              <a:rPr lang="en-IN" sz="1000" dirty="0">
                <a:solidFill>
                  <a:schemeClr val="bg1">
                    <a:lumMod val="85000"/>
                  </a:schemeClr>
                </a:solidFill>
                <a:latin typeface="Trebuchet MS" panose="020B0603020202020204" pitchFamily="34" charset="0"/>
                <a:ea typeface="Geneva" panose="020B0503030404040204" pitchFamily="34" charset="0"/>
                <a:cs typeface="Calibri" panose="020F0502020204030204" pitchFamily="34" charset="0"/>
              </a:rPr>
              <a:t>Hyperscale Cloud Services</a:t>
            </a:r>
          </a:p>
          <a:p>
            <a:pPr marL="171450" indent="-171450" defTabSz="914129">
              <a:spcAft>
                <a:spcPts val="600"/>
              </a:spcAft>
              <a:buFont typeface="Wingdings" panose="05000000000000000000" pitchFamily="2" charset="2"/>
              <a:buChar char="§"/>
              <a:defRPr/>
            </a:pPr>
            <a:r>
              <a:rPr lang="en-IN" sz="1000" dirty="0">
                <a:solidFill>
                  <a:schemeClr val="bg1">
                    <a:lumMod val="85000"/>
                  </a:schemeClr>
                </a:solidFill>
                <a:latin typeface="Trebuchet MS" panose="020B0603020202020204" pitchFamily="34" charset="0"/>
                <a:ea typeface="Geneva" panose="020B0503030404040204" pitchFamily="34" charset="0"/>
                <a:cs typeface="Calibri" panose="020F0502020204030204" pitchFamily="34" charset="0"/>
              </a:rPr>
              <a:t>Hosted AI Platform (Multi Instance GPU)   as a Service 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16E2DB00-36AC-9517-7698-BF51AE66031A}"/>
              </a:ext>
            </a:extLst>
          </p:cNvPr>
          <p:cNvPicPr>
            <a:picLocks noChangeAspect="1"/>
          </p:cNvPicPr>
          <p:nvPr/>
        </p:nvPicPr>
        <p:blipFill>
          <a:blip r:embed="rId3">
            <a:lum bright="70000" contrast="-70000"/>
          </a:blip>
          <a:srcRect/>
          <a:stretch/>
        </p:blipFill>
        <p:spPr>
          <a:xfrm>
            <a:off x="3624033" y="1068628"/>
            <a:ext cx="432000" cy="432000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30C7B2FA-1660-7F2D-636B-B4A1AEC87145}"/>
              </a:ext>
            </a:extLst>
          </p:cNvPr>
          <p:cNvSpPr txBox="1"/>
          <p:nvPr/>
        </p:nvSpPr>
        <p:spPr>
          <a:xfrm>
            <a:off x="4056033" y="1038407"/>
            <a:ext cx="1891025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174">
              <a:defRPr/>
            </a:pPr>
            <a:r>
              <a:rPr lang="en-US" sz="1400" b="1" dirty="0">
                <a:solidFill>
                  <a:srgbClr val="BED730"/>
                </a:solidFill>
                <a:latin typeface="Trebuchet MS" panose="020B0603020202020204" pitchFamily="34" charset="0"/>
                <a:cs typeface="Calibri" panose="020F0502020204030204" pitchFamily="34" charset="0"/>
              </a:rPr>
              <a:t>Digitalized Services</a:t>
            </a:r>
          </a:p>
          <a:p>
            <a:pPr defTabSz="914174">
              <a:defRPr/>
            </a:pPr>
            <a:r>
              <a:rPr lang="en-US" sz="1100" b="1" dirty="0">
                <a:solidFill>
                  <a:srgbClr val="BED730"/>
                </a:solidFill>
                <a:latin typeface="Trebuchet MS" panose="020B0603020202020204" pitchFamily="34" charset="0"/>
                <a:cs typeface="Calibri" panose="020F0502020204030204" pitchFamily="34" charset="0"/>
              </a:rPr>
              <a:t>(AI/ ML powered)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8A30AB22-2C15-1916-5799-F482043A67B1}"/>
              </a:ext>
            </a:extLst>
          </p:cNvPr>
          <p:cNvSpPr txBox="1"/>
          <p:nvPr/>
        </p:nvSpPr>
        <p:spPr>
          <a:xfrm>
            <a:off x="3740887" y="1812481"/>
            <a:ext cx="220617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 defTabSz="914129">
              <a:spcAft>
                <a:spcPts val="600"/>
              </a:spcAft>
              <a:buFont typeface="Wingdings" panose="05000000000000000000" pitchFamily="2" charset="2"/>
              <a:buChar char="§"/>
              <a:defRPr/>
            </a:pPr>
            <a:r>
              <a:rPr lang="en-US" sz="1000" dirty="0">
                <a:solidFill>
                  <a:srgbClr val="BED730"/>
                </a:solidFill>
                <a:latin typeface="Trebuchet MS" panose="020B0603020202020204" pitchFamily="34" charset="0"/>
                <a:ea typeface="Geneva" panose="020B0503030404040204" pitchFamily="34" charset="0"/>
                <a:cs typeface="Calibri" panose="020F0502020204030204" pitchFamily="34" charset="0"/>
              </a:rPr>
              <a:t>IT Managed Services</a:t>
            </a:r>
          </a:p>
          <a:p>
            <a:pPr marL="171450" indent="-171450" defTabSz="914129">
              <a:spcAft>
                <a:spcPts val="600"/>
              </a:spcAft>
              <a:buFont typeface="Wingdings" panose="05000000000000000000" pitchFamily="2" charset="2"/>
              <a:buChar char="§"/>
              <a:defRPr/>
            </a:pPr>
            <a:r>
              <a:rPr lang="en-US" sz="1000" dirty="0">
                <a:solidFill>
                  <a:srgbClr val="BED730"/>
                </a:solidFill>
                <a:latin typeface="Trebuchet MS" panose="020B0603020202020204" pitchFamily="34" charset="0"/>
                <a:ea typeface="Geneva" panose="020B0503030404040204" pitchFamily="34" charset="0"/>
                <a:cs typeface="Calibri" panose="020F0502020204030204" pitchFamily="34" charset="0"/>
              </a:rPr>
              <a:t>Network Managed Services </a:t>
            </a:r>
          </a:p>
          <a:p>
            <a:pPr marL="171450" indent="-171450" defTabSz="914129">
              <a:spcAft>
                <a:spcPts val="600"/>
              </a:spcAft>
              <a:buFont typeface="Wingdings" panose="05000000000000000000" pitchFamily="2" charset="2"/>
              <a:buChar char="§"/>
              <a:defRPr/>
            </a:pPr>
            <a:r>
              <a:rPr lang="en-US" sz="1000" dirty="0">
                <a:solidFill>
                  <a:srgbClr val="BED730"/>
                </a:solidFill>
                <a:latin typeface="Trebuchet MS" panose="020B0603020202020204" pitchFamily="34" charset="0"/>
                <a:ea typeface="Geneva" panose="020B0503030404040204" pitchFamily="34" charset="0"/>
                <a:cs typeface="Calibri" panose="020F0502020204030204" pitchFamily="34" charset="0"/>
              </a:rPr>
              <a:t>Security Managed Services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05FD937A-898D-7F3B-337C-96F2FE352E0C}"/>
              </a:ext>
            </a:extLst>
          </p:cNvPr>
          <p:cNvPicPr>
            <a:picLocks noChangeAspect="1"/>
          </p:cNvPicPr>
          <p:nvPr/>
        </p:nvPicPr>
        <p:blipFill>
          <a:blip r:embed="rId4">
            <a:lum bright="70000" contrast="-70000"/>
          </a:blip>
          <a:srcRect/>
          <a:stretch/>
        </p:blipFill>
        <p:spPr>
          <a:xfrm>
            <a:off x="6339935" y="1068628"/>
            <a:ext cx="432000" cy="432000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94A80282-E9E5-ADB4-E5E4-199D0C4DE35F}"/>
              </a:ext>
            </a:extLst>
          </p:cNvPr>
          <p:cNvSpPr txBox="1"/>
          <p:nvPr/>
        </p:nvSpPr>
        <p:spPr>
          <a:xfrm>
            <a:off x="6771935" y="1130740"/>
            <a:ext cx="187465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174">
              <a:defRPr/>
            </a:pPr>
            <a:r>
              <a:rPr lang="en-US" sz="1400" b="1" dirty="0">
                <a:solidFill>
                  <a:srgbClr val="BED730"/>
                </a:solidFill>
                <a:latin typeface="Trebuchet MS" panose="020B0603020202020204" pitchFamily="34" charset="0"/>
                <a:cs typeface="Calibri" panose="020F0502020204030204" pitchFamily="34" charset="0"/>
              </a:rPr>
              <a:t>Core Digital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90C41002-C8C0-0844-4C3C-6E8A0DC3A9B1}"/>
              </a:ext>
            </a:extLst>
          </p:cNvPr>
          <p:cNvSpPr txBox="1"/>
          <p:nvPr/>
        </p:nvSpPr>
        <p:spPr>
          <a:xfrm>
            <a:off x="6469446" y="1890928"/>
            <a:ext cx="2177143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 defTabSz="914129">
              <a:spcAft>
                <a:spcPts val="600"/>
              </a:spcAft>
              <a:buFont typeface="Wingdings" panose="05000000000000000000" pitchFamily="2" charset="2"/>
              <a:buChar char="§"/>
              <a:defRPr/>
            </a:pPr>
            <a:r>
              <a:rPr lang="en-IN" sz="1000" dirty="0">
                <a:solidFill>
                  <a:schemeClr val="bg1">
                    <a:lumMod val="85000"/>
                  </a:schemeClr>
                </a:solidFill>
                <a:latin typeface="Trebuchet MS" panose="020B0603020202020204" pitchFamily="34" charset="0"/>
                <a:ea typeface="Geneva" panose="020B0503030404040204" pitchFamily="34" charset="0"/>
                <a:cs typeface="Calibri" panose="020F0502020204030204" pitchFamily="34" charset="0"/>
              </a:rPr>
              <a:t>Digital Asset Management Platform</a:t>
            </a:r>
          </a:p>
          <a:p>
            <a:pPr marL="171450" indent="-171450" defTabSz="914129">
              <a:spcAft>
                <a:spcPts val="600"/>
              </a:spcAft>
              <a:buFont typeface="Wingdings" panose="05000000000000000000" pitchFamily="2" charset="2"/>
              <a:buChar char="§"/>
              <a:defRPr/>
            </a:pPr>
            <a:r>
              <a:rPr lang="en-IN" sz="1000" dirty="0">
                <a:solidFill>
                  <a:schemeClr val="bg1">
                    <a:lumMod val="85000"/>
                  </a:schemeClr>
                </a:solidFill>
                <a:latin typeface="Trebuchet MS" panose="020B0603020202020204" pitchFamily="34" charset="0"/>
                <a:ea typeface="Geneva" panose="020B0503030404040204" pitchFamily="34" charset="0"/>
                <a:cs typeface="Calibri" panose="020F0502020204030204" pitchFamily="34" charset="0"/>
              </a:rPr>
              <a:t>Intelligent Retail Management Platform</a:t>
            </a:r>
          </a:p>
          <a:p>
            <a:pPr marL="171450" indent="-171450" defTabSz="914129">
              <a:spcAft>
                <a:spcPts val="600"/>
              </a:spcAft>
              <a:buFont typeface="Wingdings" panose="05000000000000000000" pitchFamily="2" charset="2"/>
              <a:buChar char="§"/>
              <a:defRPr/>
            </a:pPr>
            <a:r>
              <a:rPr lang="en-IN" sz="1000" dirty="0">
                <a:solidFill>
                  <a:schemeClr val="bg1">
                    <a:lumMod val="85000"/>
                  </a:schemeClr>
                </a:solidFill>
                <a:latin typeface="Trebuchet MS" panose="020B0603020202020204" pitchFamily="34" charset="0"/>
                <a:ea typeface="Geneva" panose="020B0503030404040204" pitchFamily="34" charset="0"/>
                <a:cs typeface="Calibri" panose="020F0502020204030204" pitchFamily="34" charset="0"/>
              </a:rPr>
              <a:t>Digital Content Platform (AR/VR)</a:t>
            </a:r>
          </a:p>
          <a:p>
            <a:pPr marL="171450" indent="-171450" defTabSz="914129">
              <a:spcAft>
                <a:spcPts val="600"/>
              </a:spcAft>
              <a:buFont typeface="Wingdings" panose="05000000000000000000" pitchFamily="2" charset="2"/>
              <a:buChar char="§"/>
              <a:defRPr/>
            </a:pPr>
            <a:r>
              <a:rPr lang="en-IN" sz="1000" dirty="0">
                <a:solidFill>
                  <a:schemeClr val="bg1">
                    <a:lumMod val="85000"/>
                  </a:schemeClr>
                </a:solidFill>
                <a:latin typeface="Trebuchet MS" panose="020B0603020202020204" pitchFamily="34" charset="0"/>
                <a:ea typeface="Geneva" panose="020B0503030404040204" pitchFamily="34" charset="0"/>
                <a:cs typeface="Calibri" panose="020F0502020204030204" pitchFamily="34" charset="0"/>
              </a:rPr>
              <a:t>Digital e-Learning Platform</a:t>
            </a:r>
          </a:p>
          <a:p>
            <a:pPr marL="171450" indent="-171450" defTabSz="914129">
              <a:spcAft>
                <a:spcPts val="600"/>
              </a:spcAft>
              <a:buFont typeface="Wingdings" panose="05000000000000000000" pitchFamily="2" charset="2"/>
              <a:buChar char="§"/>
              <a:defRPr/>
            </a:pPr>
            <a:r>
              <a:rPr lang="en-IN" sz="1000" dirty="0">
                <a:solidFill>
                  <a:schemeClr val="bg1">
                    <a:lumMod val="85000"/>
                  </a:schemeClr>
                </a:solidFill>
                <a:latin typeface="Trebuchet MS" panose="020B0603020202020204" pitchFamily="34" charset="0"/>
                <a:ea typeface="Geneva" panose="020B0503030404040204" pitchFamily="34" charset="0"/>
                <a:cs typeface="Calibri" panose="020F0502020204030204" pitchFamily="34" charset="0"/>
              </a:rPr>
              <a:t>Digital Assessment Platform</a:t>
            </a:r>
            <a:endParaRPr lang="en-US" sz="1000" dirty="0">
              <a:solidFill>
                <a:schemeClr val="bg1">
                  <a:lumMod val="85000"/>
                </a:schemeClr>
              </a:solidFill>
              <a:latin typeface="Trebuchet MS" panose="020B0603020202020204" pitchFamily="34" charset="0"/>
            </a:endParaRPr>
          </a:p>
        </p:txBody>
      </p:sp>
      <p:sp>
        <p:nvSpPr>
          <p:cNvPr id="23" name="Title 14">
            <a:extLst>
              <a:ext uri="{FF2B5EF4-FFF2-40B4-BE49-F238E27FC236}">
                <a16:creationId xmlns:a16="http://schemas.microsoft.com/office/drawing/2014/main" id="{C4156F95-C3A9-A804-E6A6-3990BE504A7D}"/>
              </a:ext>
            </a:extLst>
          </p:cNvPr>
          <p:cNvSpPr txBox="1">
            <a:spLocks/>
          </p:cNvSpPr>
          <p:nvPr/>
        </p:nvSpPr>
        <p:spPr>
          <a:xfrm>
            <a:off x="323850" y="211138"/>
            <a:ext cx="7524750" cy="4159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000" b="1" dirty="0">
                <a:solidFill>
                  <a:srgbClr val="BED730"/>
                </a:solidFill>
                <a:latin typeface="Trebuchet MS" panose="020B0603020202020204" pitchFamily="34" charset="0"/>
              </a:rPr>
              <a:t>Sify 4.0 </a:t>
            </a:r>
            <a:r>
              <a:rPr lang="en-US" sz="2000" b="1" dirty="0">
                <a:solidFill>
                  <a:schemeClr val="bg1"/>
                </a:solidFill>
                <a:latin typeface="Trebuchet MS" panose="020B0603020202020204" pitchFamily="34" charset="0"/>
              </a:rPr>
              <a:t>– Your digital bridge for transformation</a:t>
            </a:r>
            <a:endParaRPr lang="en-IN" sz="2000" b="1" dirty="0">
              <a:solidFill>
                <a:schemeClr val="bg1"/>
              </a:solidFill>
              <a:latin typeface="Trebuchet MS" panose="020B0603020202020204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475E859-F414-2EFE-9E67-EA0767918802}"/>
              </a:ext>
            </a:extLst>
          </p:cNvPr>
          <p:cNvSpPr txBox="1"/>
          <p:nvPr/>
        </p:nvSpPr>
        <p:spPr>
          <a:xfrm>
            <a:off x="391442" y="3100598"/>
            <a:ext cx="28355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 defTabSz="914129">
              <a:spcAft>
                <a:spcPts val="600"/>
              </a:spcAft>
              <a:buFont typeface="Wingdings" panose="05000000000000000000" pitchFamily="2" charset="2"/>
              <a:buChar char="§"/>
              <a:defRPr/>
            </a:pPr>
            <a:r>
              <a:rPr lang="en-IN" sz="1000" dirty="0">
                <a:solidFill>
                  <a:srgbClr val="BED730"/>
                </a:solidFill>
                <a:latin typeface="Trebuchet MS" panose="020B0603020202020204" pitchFamily="34" charset="0"/>
                <a:ea typeface="Geneva" panose="020B0503030404040204" pitchFamily="34" charset="0"/>
                <a:cs typeface="Calibri" panose="020F0502020204030204" pitchFamily="34" charset="0"/>
              </a:rPr>
              <a:t>On Demand Customer Provisioned Network</a:t>
            </a:r>
          </a:p>
          <a:p>
            <a:pPr marL="171450" indent="-171450" defTabSz="914129">
              <a:spcAft>
                <a:spcPts val="600"/>
              </a:spcAft>
              <a:buFont typeface="Wingdings" panose="05000000000000000000" pitchFamily="2" charset="2"/>
              <a:buChar char="§"/>
              <a:defRPr/>
            </a:pPr>
            <a:r>
              <a:rPr lang="en-IN" sz="1000" dirty="0">
                <a:solidFill>
                  <a:srgbClr val="BED730"/>
                </a:solidFill>
                <a:latin typeface="Trebuchet MS" panose="020B0603020202020204" pitchFamily="34" charset="0"/>
                <a:ea typeface="Geneva" panose="020B0503030404040204" pitchFamily="34" charset="0"/>
                <a:cs typeface="Calibri" panose="020F0502020204030204" pitchFamily="34" charset="0"/>
              </a:rPr>
              <a:t>Hyperscale Cloud Interconnects</a:t>
            </a:r>
          </a:p>
          <a:p>
            <a:pPr marL="171450" indent="-171450" defTabSz="914129">
              <a:spcAft>
                <a:spcPts val="600"/>
              </a:spcAft>
              <a:buFont typeface="Wingdings" panose="05000000000000000000" pitchFamily="2" charset="2"/>
              <a:buChar char="§"/>
              <a:defRPr/>
            </a:pPr>
            <a:r>
              <a:rPr lang="en-IN" sz="1000" dirty="0">
                <a:solidFill>
                  <a:srgbClr val="BED730"/>
                </a:solidFill>
                <a:latin typeface="Trebuchet MS" panose="020B0603020202020204" pitchFamily="34" charset="0"/>
                <a:ea typeface="Geneva" panose="020B0503030404040204" pitchFamily="34" charset="0"/>
                <a:cs typeface="Calibri" panose="020F0502020204030204" pitchFamily="34" charset="0"/>
              </a:rPr>
              <a:t>Edge Connect Services – Pvt 5G &amp; </a:t>
            </a:r>
            <a:r>
              <a:rPr lang="en-IN" sz="1000" dirty="0" err="1">
                <a:solidFill>
                  <a:srgbClr val="BED730"/>
                </a:solidFill>
                <a:latin typeface="Trebuchet MS" panose="020B0603020202020204" pitchFamily="34" charset="0"/>
                <a:ea typeface="Geneva" panose="020B0503030404040204" pitchFamily="34" charset="0"/>
                <a:cs typeface="Calibri" panose="020F0502020204030204" pitchFamily="34" charset="0"/>
              </a:rPr>
              <a:t>Wifi</a:t>
            </a:r>
            <a:endParaRPr lang="en-IN" sz="1000" dirty="0">
              <a:solidFill>
                <a:srgbClr val="BED730"/>
              </a:solidFill>
              <a:latin typeface="Trebuchet MS" panose="020B0603020202020204" pitchFamily="34" charset="0"/>
              <a:ea typeface="Geneva" panose="020B050303040404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9102315-ACB4-39A0-AB4C-7D7C4AA79E3D}"/>
              </a:ext>
            </a:extLst>
          </p:cNvPr>
          <p:cNvSpPr txBox="1"/>
          <p:nvPr/>
        </p:nvSpPr>
        <p:spPr>
          <a:xfrm>
            <a:off x="391442" y="3970334"/>
            <a:ext cx="283556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 defTabSz="914129">
              <a:spcAft>
                <a:spcPts val="600"/>
              </a:spcAft>
              <a:buFont typeface="Wingdings" panose="05000000000000000000" pitchFamily="2" charset="2"/>
              <a:buChar char="§"/>
              <a:defRPr/>
            </a:pPr>
            <a:r>
              <a:rPr lang="en-IN" sz="1000" dirty="0">
                <a:solidFill>
                  <a:schemeClr val="bg1">
                    <a:lumMod val="85000"/>
                  </a:schemeClr>
                </a:solidFill>
                <a:latin typeface="Trebuchet MS" panose="020B0603020202020204" pitchFamily="34" charset="0"/>
                <a:ea typeface="Geneva" panose="020B0503030404040204" pitchFamily="34" charset="0"/>
                <a:cs typeface="Calibri" panose="020F0502020204030204" pitchFamily="34" charset="0"/>
              </a:rPr>
              <a:t>Zero Trust Security </a:t>
            </a:r>
          </a:p>
          <a:p>
            <a:pPr marL="171450" indent="-171450" defTabSz="914129">
              <a:spcAft>
                <a:spcPts val="600"/>
              </a:spcAft>
              <a:buFont typeface="Wingdings" panose="05000000000000000000" pitchFamily="2" charset="2"/>
              <a:buChar char="§"/>
              <a:defRPr/>
            </a:pPr>
            <a:r>
              <a:rPr lang="en-IN" sz="1000" dirty="0">
                <a:solidFill>
                  <a:schemeClr val="bg1">
                    <a:lumMod val="85000"/>
                  </a:schemeClr>
                </a:solidFill>
                <a:latin typeface="Trebuchet MS" panose="020B0603020202020204" pitchFamily="34" charset="0"/>
                <a:ea typeface="Geneva" panose="020B0503030404040204" pitchFamily="34" charset="0"/>
                <a:cs typeface="Calibri" panose="020F0502020204030204" pitchFamily="34" charset="0"/>
              </a:rPr>
              <a:t>SD WAN &amp; SASE</a:t>
            </a:r>
            <a:endParaRPr lang="en-US" sz="1000" dirty="0">
              <a:solidFill>
                <a:schemeClr val="bg1">
                  <a:lumMod val="85000"/>
                </a:schemeClr>
              </a:solidFill>
              <a:latin typeface="Trebuchet MS" panose="020B060302020202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6896950-11F0-68D5-1F83-7523CAE8796D}"/>
              </a:ext>
            </a:extLst>
          </p:cNvPr>
          <p:cNvSpPr txBox="1"/>
          <p:nvPr/>
        </p:nvSpPr>
        <p:spPr>
          <a:xfrm>
            <a:off x="3740887" y="2706536"/>
            <a:ext cx="2206171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 defTabSz="914129">
              <a:spcAft>
                <a:spcPts val="600"/>
              </a:spcAft>
              <a:buFont typeface="Wingdings" panose="05000000000000000000" pitchFamily="2" charset="2"/>
              <a:buChar char="§"/>
              <a:defRPr/>
            </a:pPr>
            <a:r>
              <a:rPr lang="en-US" sz="1000" dirty="0">
                <a:solidFill>
                  <a:schemeClr val="bg1">
                    <a:lumMod val="85000"/>
                  </a:schemeClr>
                </a:solidFill>
                <a:latin typeface="Trebuchet MS" panose="020B0603020202020204" pitchFamily="34" charset="0"/>
                <a:ea typeface="Geneva" panose="020B0503030404040204" pitchFamily="34" charset="0"/>
                <a:cs typeface="Calibri" panose="020F0502020204030204" pitchFamily="34" charset="0"/>
              </a:rPr>
              <a:t>Multi-Cloud Platform </a:t>
            </a:r>
          </a:p>
          <a:p>
            <a:pPr marL="171450" indent="-171450" defTabSz="914129">
              <a:spcAft>
                <a:spcPts val="600"/>
              </a:spcAft>
              <a:buFont typeface="Wingdings" panose="05000000000000000000" pitchFamily="2" charset="2"/>
              <a:buChar char="§"/>
              <a:defRPr/>
            </a:pPr>
            <a:r>
              <a:rPr lang="en-US" sz="1000" dirty="0">
                <a:solidFill>
                  <a:schemeClr val="bg1">
                    <a:lumMod val="85000"/>
                  </a:schemeClr>
                </a:solidFill>
                <a:latin typeface="Trebuchet MS" panose="020B0603020202020204" pitchFamily="34" charset="0"/>
                <a:ea typeface="Geneva" panose="020B0503030404040204" pitchFamily="34" charset="0"/>
                <a:cs typeface="Calibri" panose="020F0502020204030204" pitchFamily="34" charset="0"/>
              </a:rPr>
              <a:t>App Modernization</a:t>
            </a:r>
          </a:p>
          <a:p>
            <a:pPr marL="171450" indent="-171450" defTabSz="914129">
              <a:spcAft>
                <a:spcPts val="600"/>
              </a:spcAft>
              <a:buFont typeface="Wingdings" panose="05000000000000000000" pitchFamily="2" charset="2"/>
              <a:buChar char="§"/>
              <a:defRPr/>
            </a:pPr>
            <a:r>
              <a:rPr lang="en-US" sz="1000" dirty="0">
                <a:solidFill>
                  <a:schemeClr val="bg1">
                    <a:lumMod val="85000"/>
                  </a:schemeClr>
                </a:solidFill>
                <a:latin typeface="Trebuchet MS" panose="020B0603020202020204" pitchFamily="34" charset="0"/>
                <a:ea typeface="Geneva" panose="020B0503030404040204" pitchFamily="34" charset="0"/>
                <a:cs typeface="Calibri" panose="020F0502020204030204" pitchFamily="34" charset="0"/>
              </a:rPr>
              <a:t>Full Stack Observability Platform</a:t>
            </a:r>
            <a:endParaRPr lang="en-US" sz="1000" dirty="0">
              <a:solidFill>
                <a:schemeClr val="bg1">
                  <a:lumMod val="85000"/>
                </a:schemeClr>
              </a:solidFill>
              <a:latin typeface="Trebuchet MS" panose="020B0603020202020204" pitchFamily="34" charset="0"/>
            </a:endParaRPr>
          </a:p>
        </p:txBody>
      </p: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1054A316-5138-591A-4DF0-673F55984C5C}"/>
              </a:ext>
            </a:extLst>
          </p:cNvPr>
          <p:cNvCxnSpPr/>
          <p:nvPr/>
        </p:nvCxnSpPr>
        <p:spPr>
          <a:xfrm>
            <a:off x="3497580" y="987425"/>
            <a:ext cx="0" cy="3564913"/>
          </a:xfrm>
          <a:prstGeom prst="line">
            <a:avLst/>
          </a:prstGeom>
          <a:ln w="9525">
            <a:solidFill>
              <a:schemeClr val="accent1">
                <a:lumMod val="50000"/>
              </a:schemeClr>
            </a:solidFill>
            <a:prstDash val="sysDot"/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4BB07A57-186E-0E39-3324-0BE68A8B8EFE}"/>
              </a:ext>
            </a:extLst>
          </p:cNvPr>
          <p:cNvCxnSpPr/>
          <p:nvPr/>
        </p:nvCxnSpPr>
        <p:spPr>
          <a:xfrm>
            <a:off x="6198870" y="987425"/>
            <a:ext cx="0" cy="3564913"/>
          </a:xfrm>
          <a:prstGeom prst="line">
            <a:avLst/>
          </a:prstGeom>
          <a:ln w="9525">
            <a:solidFill>
              <a:schemeClr val="accent1">
                <a:lumMod val="50000"/>
              </a:schemeClr>
            </a:solidFill>
            <a:prstDash val="sysDot"/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41848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: Rounded Corners 19">
            <a:extLst>
              <a:ext uri="{FF2B5EF4-FFF2-40B4-BE49-F238E27FC236}">
                <a16:creationId xmlns:a16="http://schemas.microsoft.com/office/drawing/2014/main" id="{D716E301-FAB3-63B4-F40A-7AB598BB3315}"/>
              </a:ext>
            </a:extLst>
          </p:cNvPr>
          <p:cNvSpPr/>
          <p:nvPr/>
        </p:nvSpPr>
        <p:spPr>
          <a:xfrm>
            <a:off x="324000" y="4192338"/>
            <a:ext cx="8496150" cy="540000"/>
          </a:xfrm>
          <a:prstGeom prst="roundRect">
            <a:avLst>
              <a:gd name="adj" fmla="val 50000"/>
            </a:avLst>
          </a:prstGeom>
          <a:solidFill>
            <a:srgbClr val="000000">
              <a:alpha val="49804"/>
            </a:srgbClr>
          </a:solidFill>
          <a:ln w="6350">
            <a:solidFill>
              <a:srgbClr val="FFFFFF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FB8B0E4-EC6B-30F3-DFF6-2B1338B53AFD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323850" y="197654"/>
            <a:ext cx="7848450" cy="776287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en-IN" sz="2000" b="1" dirty="0">
                <a:solidFill>
                  <a:schemeClr val="bg1"/>
                </a:solidFill>
                <a:latin typeface="Trebuchet MS" panose="020B0603020202020204" pitchFamily="34" charset="0"/>
              </a:rPr>
              <a:t>Recalibrating</a:t>
            </a:r>
            <a:br>
              <a:rPr lang="en-IN" sz="2000" b="1" dirty="0">
                <a:solidFill>
                  <a:schemeClr val="bg1"/>
                </a:solidFill>
                <a:latin typeface="Trebuchet MS" panose="020B0603020202020204" pitchFamily="34" charset="0"/>
              </a:rPr>
            </a:br>
            <a:r>
              <a:rPr lang="en-IN" sz="2000" b="1" i="1" dirty="0">
                <a:solidFill>
                  <a:schemeClr val="bg1"/>
                </a:solidFill>
                <a:latin typeface="Trebuchet MS" panose="020B0603020202020204" pitchFamily="34" charset="0"/>
              </a:rPr>
              <a:t>… the </a:t>
            </a:r>
            <a:r>
              <a:rPr lang="en-IN" sz="2000" b="1" i="1" dirty="0">
                <a:solidFill>
                  <a:srgbClr val="BED730"/>
                </a:solidFill>
                <a:latin typeface="Trebuchet MS" panose="020B0603020202020204" pitchFamily="34" charset="0"/>
              </a:rPr>
              <a:t>app strategy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1340CAE2-11E4-925F-8E42-1A901CA44C2C}"/>
              </a:ext>
            </a:extLst>
          </p:cNvPr>
          <p:cNvSpPr txBox="1"/>
          <p:nvPr/>
        </p:nvSpPr>
        <p:spPr>
          <a:xfrm>
            <a:off x="884206" y="4277672"/>
            <a:ext cx="73755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dirty="0">
                <a:solidFill>
                  <a:schemeClr val="bg1"/>
                </a:solidFill>
                <a:latin typeface="Trebuchet MS" panose="020B0603020202020204" pitchFamily="34" charset="0"/>
              </a:rPr>
              <a:t>AGILE, ELASTIC &amp; HIGHLY AVAILABLE AT A PREDICTABLE COST</a:t>
            </a:r>
            <a:endParaRPr lang="en-IN" sz="1800" dirty="0">
              <a:solidFill>
                <a:schemeClr val="bg1"/>
              </a:solidFill>
              <a:latin typeface="Trebuchet MS" panose="020B0603020202020204" pitchFamily="34" charset="0"/>
            </a:endParaRP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AF8CE563-887D-E787-DA9A-74028633D265}"/>
              </a:ext>
            </a:extLst>
          </p:cNvPr>
          <p:cNvSpPr>
            <a:spLocks noChangeAspect="1"/>
          </p:cNvSpPr>
          <p:nvPr/>
        </p:nvSpPr>
        <p:spPr>
          <a:xfrm rot="2700000">
            <a:off x="2712709" y="1887145"/>
            <a:ext cx="1619998" cy="1620000"/>
          </a:xfrm>
          <a:prstGeom prst="roundRect">
            <a:avLst>
              <a:gd name="adj" fmla="val 20180"/>
            </a:avLst>
          </a:prstGeom>
          <a:solidFill>
            <a:srgbClr val="556677"/>
          </a:solidFill>
          <a:ln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dirty="0">
              <a:latin typeface="Trebuchet MS" panose="020B0603020202020204" pitchFamily="34" charset="0"/>
            </a:endParaRPr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BC4E03AE-0715-DAC6-A53C-1B417C122355}"/>
              </a:ext>
            </a:extLst>
          </p:cNvPr>
          <p:cNvSpPr>
            <a:spLocks noChangeAspect="1"/>
          </p:cNvSpPr>
          <p:nvPr/>
        </p:nvSpPr>
        <p:spPr>
          <a:xfrm rot="2700000">
            <a:off x="2712709" y="1798455"/>
            <a:ext cx="1619998" cy="1620000"/>
          </a:xfrm>
          <a:prstGeom prst="roundRect">
            <a:avLst>
              <a:gd name="adj" fmla="val 20180"/>
            </a:avLst>
          </a:prstGeom>
          <a:solidFill>
            <a:srgbClr val="556677"/>
          </a:solidFill>
          <a:ln w="12700">
            <a:solidFill>
              <a:schemeClr val="bg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dirty="0">
              <a:latin typeface="Trebuchet MS" panose="020B060302020202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04672F1-C3AA-2A9C-F0B7-D53F389ED965}"/>
              </a:ext>
            </a:extLst>
          </p:cNvPr>
          <p:cNvSpPr txBox="1"/>
          <p:nvPr/>
        </p:nvSpPr>
        <p:spPr>
          <a:xfrm>
            <a:off x="2756952" y="2418581"/>
            <a:ext cx="153151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solidFill>
                  <a:schemeClr val="bg1"/>
                </a:solidFill>
                <a:latin typeface="Trebuchet MS" panose="020B0603020202020204" pitchFamily="34" charset="0"/>
              </a:rPr>
              <a:t>Serverless/ Cloud Native</a:t>
            </a:r>
          </a:p>
        </p:txBody>
      </p:sp>
      <p:pic>
        <p:nvPicPr>
          <p:cNvPr id="25" name="Picture 24">
            <a:extLst>
              <a:ext uri="{FF2B5EF4-FFF2-40B4-BE49-F238E27FC236}">
                <a16:creationId xmlns:a16="http://schemas.microsoft.com/office/drawing/2014/main" id="{3DED1100-408C-4662-37F3-3D7DBEB53358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11200"/>
                    </a14:imgEffect>
                  </a14:imgLayer>
                </a14:imgProps>
              </a:ext>
            </a:extLst>
          </a:blip>
          <a:srcRect/>
          <a:stretch/>
        </p:blipFill>
        <p:spPr>
          <a:xfrm>
            <a:off x="3293149" y="1950580"/>
            <a:ext cx="457935" cy="468000"/>
          </a:xfrm>
          <a:prstGeom prst="rect">
            <a:avLst/>
          </a:prstGeom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69927B53-7746-A795-0AAC-342AA344040A}"/>
              </a:ext>
            </a:extLst>
          </p:cNvPr>
          <p:cNvSpPr>
            <a:spLocks noChangeAspect="1"/>
          </p:cNvSpPr>
          <p:nvPr/>
        </p:nvSpPr>
        <p:spPr>
          <a:xfrm rot="2700000">
            <a:off x="576235" y="1887146"/>
            <a:ext cx="1619998" cy="1620000"/>
          </a:xfrm>
          <a:prstGeom prst="roundRect">
            <a:avLst>
              <a:gd name="adj" fmla="val 20180"/>
            </a:avLst>
          </a:prstGeom>
          <a:solidFill>
            <a:srgbClr val="556677"/>
          </a:solidFill>
          <a:ln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dirty="0">
              <a:latin typeface="Trebuchet MS" panose="020B0603020202020204" pitchFamily="34" charset="0"/>
            </a:endParaRPr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AF867843-6BD8-B051-BEA5-4C9E2EBD1920}"/>
              </a:ext>
            </a:extLst>
          </p:cNvPr>
          <p:cNvSpPr>
            <a:spLocks noChangeAspect="1"/>
          </p:cNvSpPr>
          <p:nvPr/>
        </p:nvSpPr>
        <p:spPr>
          <a:xfrm rot="2700000">
            <a:off x="545890" y="1798456"/>
            <a:ext cx="1619998" cy="1620000"/>
          </a:xfrm>
          <a:prstGeom prst="roundRect">
            <a:avLst>
              <a:gd name="adj" fmla="val 20180"/>
            </a:avLst>
          </a:prstGeom>
          <a:solidFill>
            <a:srgbClr val="BED730"/>
          </a:solidFill>
          <a:ln w="12700">
            <a:solidFill>
              <a:schemeClr val="bg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dirty="0">
              <a:latin typeface="Trebuchet MS" panose="020B060302020202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6E96499-66F5-97AC-2021-681FB05529A2}"/>
              </a:ext>
            </a:extLst>
          </p:cNvPr>
          <p:cNvSpPr txBox="1"/>
          <p:nvPr/>
        </p:nvSpPr>
        <p:spPr>
          <a:xfrm>
            <a:off x="571624" y="2418582"/>
            <a:ext cx="1531513" cy="8463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atin typeface="Trebuchet MS" panose="020B0603020202020204" pitchFamily="34" charset="0"/>
              </a:rPr>
              <a:t>App driven cloud migration </a:t>
            </a:r>
            <a:r>
              <a:rPr lang="en-US" sz="1050" dirty="0">
                <a:latin typeface="Trebuchet MS" panose="020B0603020202020204" pitchFamily="34" charset="0"/>
              </a:rPr>
              <a:t>(Rearchitecting to be cloud native)</a:t>
            </a:r>
            <a:endParaRPr lang="en-US" sz="1400" dirty="0">
              <a:latin typeface="Trebuchet MS" panose="020B0603020202020204" pitchFamily="34" charset="0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9E7D953C-18F0-3E16-66EE-C313C269A8F0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prstClr val="black"/>
              <a:schemeClr val="tx2">
                <a:tint val="45000"/>
                <a:satMod val="400000"/>
              </a:schemeClr>
            </a:duotone>
          </a:blip>
          <a:srcRect/>
          <a:stretch/>
        </p:blipFill>
        <p:spPr>
          <a:xfrm>
            <a:off x="1135350" y="2010489"/>
            <a:ext cx="396000" cy="396000"/>
          </a:xfrm>
          <a:prstGeom prst="rect">
            <a:avLst/>
          </a:prstGeom>
        </p:spPr>
      </p:pic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2430839F-56BF-3933-A8B3-180A165DB445}"/>
              </a:ext>
            </a:extLst>
          </p:cNvPr>
          <p:cNvSpPr>
            <a:spLocks noChangeAspect="1"/>
          </p:cNvSpPr>
          <p:nvPr/>
        </p:nvSpPr>
        <p:spPr>
          <a:xfrm rot="2700000">
            <a:off x="4849183" y="1887145"/>
            <a:ext cx="1619998" cy="1620000"/>
          </a:xfrm>
          <a:prstGeom prst="roundRect">
            <a:avLst>
              <a:gd name="adj" fmla="val 20180"/>
            </a:avLst>
          </a:prstGeom>
          <a:solidFill>
            <a:srgbClr val="556677"/>
          </a:solidFill>
          <a:ln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dirty="0">
              <a:latin typeface="Trebuchet MS" panose="020B0603020202020204" pitchFamily="34" charset="0"/>
            </a:endParaRPr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3D988610-E632-518D-836E-22CA6FEC97E0}"/>
              </a:ext>
            </a:extLst>
          </p:cNvPr>
          <p:cNvSpPr>
            <a:spLocks noChangeAspect="1"/>
          </p:cNvSpPr>
          <p:nvPr/>
        </p:nvSpPr>
        <p:spPr>
          <a:xfrm rot="2700000">
            <a:off x="4849183" y="1798455"/>
            <a:ext cx="1619998" cy="1620000"/>
          </a:xfrm>
          <a:prstGeom prst="roundRect">
            <a:avLst>
              <a:gd name="adj" fmla="val 20180"/>
            </a:avLst>
          </a:prstGeom>
          <a:solidFill>
            <a:srgbClr val="BED730"/>
          </a:solidFill>
          <a:ln w="12700">
            <a:solidFill>
              <a:schemeClr val="bg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dirty="0">
              <a:latin typeface="Trebuchet MS" panose="020B0603020202020204" pitchFamily="34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CA542411-0A73-FC02-2DDD-EB9D74BE44A2}"/>
              </a:ext>
            </a:extLst>
          </p:cNvPr>
          <p:cNvSpPr txBox="1"/>
          <p:nvPr/>
        </p:nvSpPr>
        <p:spPr>
          <a:xfrm>
            <a:off x="4893426" y="2418581"/>
            <a:ext cx="153151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atin typeface="Trebuchet MS" panose="020B0603020202020204" pitchFamily="34" charset="0"/>
              </a:rPr>
              <a:t>Modernization &amp; DevOps</a:t>
            </a: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B2941DB5-1AF2-BE29-934C-46904CB1C1E2}"/>
              </a:ext>
            </a:extLst>
          </p:cNvPr>
          <p:cNvPicPr>
            <a:picLocks noChangeAspect="1"/>
          </p:cNvPicPr>
          <p:nvPr/>
        </p:nvPicPr>
        <p:blipFill>
          <a:blip r:embed="rId5">
            <a:duotone>
              <a:prstClr val="black"/>
              <a:schemeClr val="tx2">
                <a:tint val="45000"/>
                <a:satMod val="400000"/>
              </a:schemeClr>
            </a:duotone>
          </a:blip>
          <a:srcRect/>
          <a:stretch/>
        </p:blipFill>
        <p:spPr>
          <a:xfrm>
            <a:off x="5461182" y="2010488"/>
            <a:ext cx="396000" cy="396000"/>
          </a:xfrm>
          <a:prstGeom prst="rect">
            <a:avLst/>
          </a:prstGeom>
        </p:spPr>
      </p:pic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661AD8B5-8C6C-EF13-E453-EE36DE823BDE}"/>
              </a:ext>
            </a:extLst>
          </p:cNvPr>
          <p:cNvSpPr>
            <a:spLocks noChangeAspect="1"/>
          </p:cNvSpPr>
          <p:nvPr/>
        </p:nvSpPr>
        <p:spPr>
          <a:xfrm rot="2700000">
            <a:off x="6999047" y="1887145"/>
            <a:ext cx="1619998" cy="1620000"/>
          </a:xfrm>
          <a:prstGeom prst="roundRect">
            <a:avLst>
              <a:gd name="adj" fmla="val 20180"/>
            </a:avLst>
          </a:prstGeom>
          <a:solidFill>
            <a:srgbClr val="556677"/>
          </a:solidFill>
          <a:ln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dirty="0">
              <a:latin typeface="Trebuchet MS" panose="020B0603020202020204" pitchFamily="34" charset="0"/>
            </a:endParaRPr>
          </a:p>
        </p:txBody>
      </p:sp>
      <p:sp>
        <p:nvSpPr>
          <p:cNvPr id="21" name="Rectangle: Rounded Corners 20">
            <a:extLst>
              <a:ext uri="{FF2B5EF4-FFF2-40B4-BE49-F238E27FC236}">
                <a16:creationId xmlns:a16="http://schemas.microsoft.com/office/drawing/2014/main" id="{A5A68BAA-0656-D7C4-372B-80099B5E7598}"/>
              </a:ext>
            </a:extLst>
          </p:cNvPr>
          <p:cNvSpPr>
            <a:spLocks noChangeAspect="1"/>
          </p:cNvSpPr>
          <p:nvPr/>
        </p:nvSpPr>
        <p:spPr>
          <a:xfrm rot="2700000">
            <a:off x="6999047" y="1798455"/>
            <a:ext cx="1619998" cy="1620000"/>
          </a:xfrm>
          <a:prstGeom prst="roundRect">
            <a:avLst>
              <a:gd name="adj" fmla="val 20180"/>
            </a:avLst>
          </a:prstGeom>
          <a:solidFill>
            <a:srgbClr val="556677"/>
          </a:solidFill>
          <a:ln w="12700">
            <a:solidFill>
              <a:schemeClr val="bg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dirty="0">
              <a:latin typeface="Trebuchet MS" panose="020B0603020202020204" pitchFamily="34" charset="0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1230657C-5EB5-193A-E281-AAD9944E1B38}"/>
              </a:ext>
            </a:extLst>
          </p:cNvPr>
          <p:cNvSpPr txBox="1"/>
          <p:nvPr/>
        </p:nvSpPr>
        <p:spPr>
          <a:xfrm>
            <a:off x="6985655" y="2418581"/>
            <a:ext cx="164678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solidFill>
                  <a:schemeClr val="bg1"/>
                </a:solidFill>
                <a:latin typeface="Trebuchet MS" panose="020B0603020202020204" pitchFamily="34" charset="0"/>
              </a:rPr>
              <a:t>AI &amp; ML for faster time to value</a:t>
            </a:r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id="{44E489A2-48A6-49E1-D330-478F57F6CA56}"/>
              </a:ext>
            </a:extLst>
          </p:cNvPr>
          <p:cNvPicPr>
            <a:picLocks noChangeAspect="1"/>
          </p:cNvPicPr>
          <p:nvPr/>
        </p:nvPicPr>
        <p:blipFill>
          <a:blip r:embed="rId6">
            <a:lum bright="70000" contrast="-70000"/>
          </a:blip>
          <a:srcRect/>
          <a:stretch/>
        </p:blipFill>
        <p:spPr>
          <a:xfrm>
            <a:off x="7611046" y="2010488"/>
            <a:ext cx="396000" cy="3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31805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AF8CE563-887D-E787-DA9A-74028633D265}"/>
              </a:ext>
            </a:extLst>
          </p:cNvPr>
          <p:cNvSpPr>
            <a:spLocks noChangeAspect="1"/>
          </p:cNvSpPr>
          <p:nvPr/>
        </p:nvSpPr>
        <p:spPr>
          <a:xfrm rot="2700000">
            <a:off x="1138774" y="1898162"/>
            <a:ext cx="1800000" cy="1800000"/>
          </a:xfrm>
          <a:prstGeom prst="roundRect">
            <a:avLst>
              <a:gd name="adj" fmla="val 20180"/>
            </a:avLst>
          </a:prstGeom>
          <a:solidFill>
            <a:srgbClr val="556677"/>
          </a:solidFill>
          <a:ln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dirty="0">
              <a:latin typeface="Trebuchet MS" panose="020B0603020202020204" pitchFamily="34" charset="0"/>
            </a:endParaRPr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BC4E03AE-0715-DAC6-A53C-1B417C122355}"/>
              </a:ext>
            </a:extLst>
          </p:cNvPr>
          <p:cNvSpPr>
            <a:spLocks noChangeAspect="1"/>
          </p:cNvSpPr>
          <p:nvPr/>
        </p:nvSpPr>
        <p:spPr>
          <a:xfrm rot="2700000">
            <a:off x="1138774" y="1799618"/>
            <a:ext cx="1800000" cy="1800000"/>
          </a:xfrm>
          <a:prstGeom prst="roundRect">
            <a:avLst>
              <a:gd name="adj" fmla="val 20180"/>
            </a:avLst>
          </a:prstGeom>
          <a:solidFill>
            <a:srgbClr val="BED730"/>
          </a:solidFill>
          <a:ln>
            <a:solidFill>
              <a:schemeClr val="bg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dirty="0">
              <a:latin typeface="Trebuchet MS" panose="020B060302020202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04672F1-C3AA-2A9C-F0B7-D53F389ED965}"/>
              </a:ext>
            </a:extLst>
          </p:cNvPr>
          <p:cNvSpPr txBox="1"/>
          <p:nvPr/>
        </p:nvSpPr>
        <p:spPr>
          <a:xfrm>
            <a:off x="1273017" y="2699618"/>
            <a:ext cx="153151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atin typeface="Trebuchet MS" panose="020B0603020202020204" pitchFamily="34" charset="0"/>
              </a:rPr>
              <a:t>Horses for Courses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DF2877BC-4901-4BE0-8DAF-205848931998}"/>
              </a:ext>
            </a:extLst>
          </p:cNvPr>
          <p:cNvSpPr>
            <a:spLocks noChangeAspect="1"/>
          </p:cNvSpPr>
          <p:nvPr/>
        </p:nvSpPr>
        <p:spPr>
          <a:xfrm rot="2700000">
            <a:off x="3659643" y="1898163"/>
            <a:ext cx="1800000" cy="1800000"/>
          </a:xfrm>
          <a:prstGeom prst="roundRect">
            <a:avLst>
              <a:gd name="adj" fmla="val 20180"/>
            </a:avLst>
          </a:prstGeom>
          <a:solidFill>
            <a:srgbClr val="556677"/>
          </a:solidFill>
          <a:ln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dirty="0">
              <a:latin typeface="Trebuchet MS" panose="020B0603020202020204" pitchFamily="34" charset="0"/>
            </a:endParaRPr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911ACEEA-C7F3-E390-FD11-E57F0A0E70AC}"/>
              </a:ext>
            </a:extLst>
          </p:cNvPr>
          <p:cNvSpPr>
            <a:spLocks noChangeAspect="1"/>
          </p:cNvSpPr>
          <p:nvPr/>
        </p:nvSpPr>
        <p:spPr>
          <a:xfrm rot="2700000">
            <a:off x="3659643" y="1799619"/>
            <a:ext cx="1800000" cy="1800000"/>
          </a:xfrm>
          <a:prstGeom prst="roundRect">
            <a:avLst>
              <a:gd name="adj" fmla="val 20180"/>
            </a:avLst>
          </a:prstGeom>
          <a:solidFill>
            <a:srgbClr val="556677"/>
          </a:solidFill>
          <a:ln>
            <a:solidFill>
              <a:schemeClr val="bg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dirty="0">
              <a:latin typeface="Trebuchet MS" panose="020B060302020202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48D86D2-8319-A4FD-CF08-2B8BB5C1ADB6}"/>
              </a:ext>
            </a:extLst>
          </p:cNvPr>
          <p:cNvSpPr txBox="1"/>
          <p:nvPr/>
        </p:nvSpPr>
        <p:spPr>
          <a:xfrm>
            <a:off x="3793886" y="2699619"/>
            <a:ext cx="153151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solidFill>
                  <a:schemeClr val="bg1"/>
                </a:solidFill>
                <a:latin typeface="Trebuchet MS" panose="020B0603020202020204" pitchFamily="34" charset="0"/>
              </a:rPr>
              <a:t>Hybrid Model</a:t>
            </a:r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9EF1DF40-F545-164E-4B6C-1521E8650343}"/>
              </a:ext>
            </a:extLst>
          </p:cNvPr>
          <p:cNvSpPr>
            <a:spLocks noChangeAspect="1"/>
          </p:cNvSpPr>
          <p:nvPr/>
        </p:nvSpPr>
        <p:spPr>
          <a:xfrm rot="2700000">
            <a:off x="6205226" y="1898163"/>
            <a:ext cx="1800000" cy="1800000"/>
          </a:xfrm>
          <a:prstGeom prst="roundRect">
            <a:avLst>
              <a:gd name="adj" fmla="val 20180"/>
            </a:avLst>
          </a:prstGeom>
          <a:solidFill>
            <a:srgbClr val="556677"/>
          </a:solidFill>
          <a:ln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dirty="0">
              <a:latin typeface="Trebuchet MS" panose="020B0603020202020204" pitchFamily="34" charset="0"/>
            </a:endParaRPr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0EF94AD4-506A-B272-DCE6-6CA995E306B0}"/>
              </a:ext>
            </a:extLst>
          </p:cNvPr>
          <p:cNvSpPr>
            <a:spLocks noChangeAspect="1"/>
          </p:cNvSpPr>
          <p:nvPr/>
        </p:nvSpPr>
        <p:spPr>
          <a:xfrm rot="2700000">
            <a:off x="6205226" y="1799619"/>
            <a:ext cx="1800000" cy="1800000"/>
          </a:xfrm>
          <a:prstGeom prst="roundRect">
            <a:avLst>
              <a:gd name="adj" fmla="val 20180"/>
            </a:avLst>
          </a:prstGeom>
          <a:solidFill>
            <a:srgbClr val="BED730"/>
          </a:solidFill>
          <a:ln>
            <a:solidFill>
              <a:schemeClr val="bg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dirty="0">
              <a:latin typeface="Trebuchet MS" panose="020B0603020202020204" pitchFamily="34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8E73CEDE-E977-CC15-A4CE-A78C57927159}"/>
              </a:ext>
            </a:extLst>
          </p:cNvPr>
          <p:cNvSpPr txBox="1"/>
          <p:nvPr/>
        </p:nvSpPr>
        <p:spPr>
          <a:xfrm>
            <a:off x="6339469" y="2699619"/>
            <a:ext cx="153151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atin typeface="Trebuchet MS" panose="020B0603020202020204" pitchFamily="34" charset="0"/>
              </a:rPr>
              <a:t>Predictable Cost</a:t>
            </a:r>
          </a:p>
        </p:txBody>
      </p:sp>
      <p:pic>
        <p:nvPicPr>
          <p:cNvPr id="22" name="Picture 21" descr="Shape&#10;&#10;Description automatically generated with low confidence">
            <a:extLst>
              <a:ext uri="{FF2B5EF4-FFF2-40B4-BE49-F238E27FC236}">
                <a16:creationId xmlns:a16="http://schemas.microsoft.com/office/drawing/2014/main" id="{9D5FB419-BB97-95B2-206E-032E0CFD1A58}"/>
              </a:ext>
            </a:extLst>
          </p:cNvPr>
          <p:cNvPicPr>
            <a:picLocks noChangeAspect="1"/>
          </p:cNvPicPr>
          <p:nvPr/>
        </p:nvPicPr>
        <p:blipFill>
          <a:blip r:embed="rId2">
            <a:lum bright="70000" contrast="-70000"/>
          </a:blip>
          <a:stretch>
            <a:fillRect/>
          </a:stretch>
        </p:blipFill>
        <p:spPr>
          <a:xfrm>
            <a:off x="4314358" y="2053871"/>
            <a:ext cx="540000" cy="540000"/>
          </a:xfrm>
          <a:prstGeom prst="rect">
            <a:avLst/>
          </a:prstGeom>
        </p:spPr>
      </p:pic>
      <p:pic>
        <p:nvPicPr>
          <p:cNvPr id="24" name="Picture 23" descr="Shape&#10;&#10;Description automatically generated with low confidence">
            <a:extLst>
              <a:ext uri="{FF2B5EF4-FFF2-40B4-BE49-F238E27FC236}">
                <a16:creationId xmlns:a16="http://schemas.microsoft.com/office/drawing/2014/main" id="{8368FEB7-1F01-01C5-58C4-799B2DD584B6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tx2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6835227" y="2056525"/>
            <a:ext cx="540000" cy="540000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3DED1100-408C-4662-37F3-3D7DBEB53358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prstClr val="black"/>
              <a:schemeClr val="tx2">
                <a:tint val="45000"/>
                <a:satMod val="400000"/>
              </a:schemeClr>
            </a:duotone>
          </a:blip>
          <a:srcRect/>
          <a:stretch/>
        </p:blipFill>
        <p:spPr>
          <a:xfrm>
            <a:off x="1744058" y="2053871"/>
            <a:ext cx="540000" cy="540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5CD36F4A-DB6F-BCA6-C963-104941F9598C}"/>
              </a:ext>
            </a:extLst>
          </p:cNvPr>
          <p:cNvSpPr txBox="1">
            <a:spLocks/>
          </p:cNvSpPr>
          <p:nvPr/>
        </p:nvSpPr>
        <p:spPr>
          <a:xfrm>
            <a:off x="324000" y="211571"/>
            <a:ext cx="8496150" cy="77585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1800" b="1" kern="1200" baseline="0">
                <a:solidFill>
                  <a:schemeClr val="tx1"/>
                </a:solidFill>
                <a:latin typeface="Trebuchet MS" panose="020B0603020202020204" pitchFamily="34" charset="0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IN" sz="2000" dirty="0">
                <a:solidFill>
                  <a:schemeClr val="bg1"/>
                </a:solidFill>
              </a:rPr>
              <a:t>RECALIBRATING</a:t>
            </a:r>
            <a:br>
              <a:rPr lang="en-IN" sz="2000" dirty="0">
                <a:solidFill>
                  <a:schemeClr val="bg1"/>
                </a:solidFill>
              </a:rPr>
            </a:br>
            <a:r>
              <a:rPr lang="en-IN" sz="2000" i="1" dirty="0">
                <a:solidFill>
                  <a:schemeClr val="bg1"/>
                </a:solidFill>
              </a:rPr>
              <a:t>… THE </a:t>
            </a:r>
            <a:r>
              <a:rPr lang="en-IN" sz="2100" i="1" cap="all" dirty="0">
                <a:solidFill>
                  <a:srgbClr val="BED730"/>
                </a:solidFill>
              </a:rPr>
              <a:t>CLOUD STRATEGY</a:t>
            </a:r>
          </a:p>
        </p:txBody>
      </p:sp>
    </p:spTree>
    <p:extLst>
      <p:ext uri="{BB962C8B-B14F-4D97-AF65-F5344CB8AC3E}">
        <p14:creationId xmlns:p14="http://schemas.microsoft.com/office/powerpoint/2010/main" val="32960527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: Rounded Corners 19">
            <a:extLst>
              <a:ext uri="{FF2B5EF4-FFF2-40B4-BE49-F238E27FC236}">
                <a16:creationId xmlns:a16="http://schemas.microsoft.com/office/drawing/2014/main" id="{D716E301-FAB3-63B4-F40A-7AB598BB3315}"/>
              </a:ext>
            </a:extLst>
          </p:cNvPr>
          <p:cNvSpPr/>
          <p:nvPr/>
        </p:nvSpPr>
        <p:spPr>
          <a:xfrm>
            <a:off x="324000" y="4169778"/>
            <a:ext cx="8496150" cy="540000"/>
          </a:xfrm>
          <a:prstGeom prst="roundRect">
            <a:avLst>
              <a:gd name="adj" fmla="val 50000"/>
            </a:avLst>
          </a:prstGeom>
          <a:solidFill>
            <a:srgbClr val="000000">
              <a:alpha val="49804"/>
            </a:srgbClr>
          </a:solidFill>
          <a:ln w="6350">
            <a:solidFill>
              <a:srgbClr val="FFFFFF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FB8B0E4-EC6B-30F3-DFF6-2B1338B53AFD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323850" y="211138"/>
            <a:ext cx="7524750" cy="776287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en-IN" sz="2000" b="1" dirty="0">
                <a:solidFill>
                  <a:schemeClr val="bg1"/>
                </a:solidFill>
                <a:latin typeface="Trebuchet MS" panose="020B0603020202020204" pitchFamily="34" charset="0"/>
              </a:rPr>
              <a:t>Recalibrating</a:t>
            </a:r>
            <a:br>
              <a:rPr lang="en-IN" sz="2000" b="1" dirty="0">
                <a:solidFill>
                  <a:schemeClr val="bg1"/>
                </a:solidFill>
                <a:latin typeface="Trebuchet MS" panose="020B0603020202020204" pitchFamily="34" charset="0"/>
              </a:rPr>
            </a:br>
            <a:r>
              <a:rPr lang="en-IN" sz="2000" b="1" i="1" dirty="0">
                <a:solidFill>
                  <a:schemeClr val="bg1"/>
                </a:solidFill>
                <a:latin typeface="Trebuchet MS" panose="020B0603020202020204" pitchFamily="34" charset="0"/>
              </a:rPr>
              <a:t>… the </a:t>
            </a:r>
            <a:r>
              <a:rPr lang="en-IN" sz="2000" b="1" i="1" dirty="0">
                <a:solidFill>
                  <a:srgbClr val="BED730"/>
                </a:solidFill>
                <a:latin typeface="Trebuchet MS" panose="020B0603020202020204" pitchFamily="34" charset="0"/>
              </a:rPr>
              <a:t>IT operations strategy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1340CAE2-11E4-925F-8E42-1A901CA44C2C}"/>
              </a:ext>
            </a:extLst>
          </p:cNvPr>
          <p:cNvSpPr txBox="1"/>
          <p:nvPr/>
        </p:nvSpPr>
        <p:spPr>
          <a:xfrm>
            <a:off x="884206" y="4255112"/>
            <a:ext cx="73755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dirty="0">
                <a:solidFill>
                  <a:schemeClr val="bg1"/>
                </a:solidFill>
                <a:latin typeface="Trebuchet MS" panose="020B0603020202020204" pitchFamily="34" charset="0"/>
              </a:rPr>
              <a:t>MANAGED SERVICES MODEL ALIGNED TO BUSINESS OUTCOME</a:t>
            </a:r>
            <a:endParaRPr lang="en-IN" sz="1800" dirty="0">
              <a:solidFill>
                <a:schemeClr val="bg1"/>
              </a:solidFill>
              <a:latin typeface="Trebuchet MS" panose="020B0603020202020204" pitchFamily="34" charset="0"/>
            </a:endParaRP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AF8CE563-887D-E787-DA9A-74028633D265}"/>
              </a:ext>
            </a:extLst>
          </p:cNvPr>
          <p:cNvSpPr>
            <a:spLocks noChangeAspect="1"/>
          </p:cNvSpPr>
          <p:nvPr/>
        </p:nvSpPr>
        <p:spPr>
          <a:xfrm rot="2700000">
            <a:off x="7074319" y="1877293"/>
            <a:ext cx="1439998" cy="1440001"/>
          </a:xfrm>
          <a:prstGeom prst="roundRect">
            <a:avLst>
              <a:gd name="adj" fmla="val 20180"/>
            </a:avLst>
          </a:prstGeom>
          <a:solidFill>
            <a:srgbClr val="556677"/>
          </a:solidFill>
          <a:ln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dirty="0">
              <a:latin typeface="Trebuchet MS" panose="020B0603020202020204" pitchFamily="34" charset="0"/>
            </a:endParaRPr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BC4E03AE-0715-DAC6-A53C-1B417C122355}"/>
              </a:ext>
            </a:extLst>
          </p:cNvPr>
          <p:cNvSpPr>
            <a:spLocks noChangeAspect="1"/>
          </p:cNvSpPr>
          <p:nvPr/>
        </p:nvSpPr>
        <p:spPr>
          <a:xfrm rot="2700000">
            <a:off x="7074319" y="1798458"/>
            <a:ext cx="1439998" cy="1440001"/>
          </a:xfrm>
          <a:prstGeom prst="roundRect">
            <a:avLst>
              <a:gd name="adj" fmla="val 20180"/>
            </a:avLst>
          </a:prstGeom>
          <a:solidFill>
            <a:srgbClr val="BED730"/>
          </a:solidFill>
          <a:ln w="12700">
            <a:solidFill>
              <a:schemeClr val="bg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dirty="0">
              <a:latin typeface="Trebuchet MS" panose="020B060302020202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04672F1-C3AA-2A9C-F0B7-D53F389ED965}"/>
              </a:ext>
            </a:extLst>
          </p:cNvPr>
          <p:cNvSpPr txBox="1"/>
          <p:nvPr/>
        </p:nvSpPr>
        <p:spPr>
          <a:xfrm>
            <a:off x="7028562" y="2482145"/>
            <a:ext cx="153151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atin typeface="Trebuchet MS" panose="020B0603020202020204" pitchFamily="34" charset="0"/>
              </a:rPr>
              <a:t>Service </a:t>
            </a:r>
          </a:p>
          <a:p>
            <a:pPr algn="ctr"/>
            <a:r>
              <a:rPr lang="en-US" sz="1400" b="1" dirty="0">
                <a:latin typeface="Trebuchet MS" panose="020B0603020202020204" pitchFamily="34" charset="0"/>
              </a:rPr>
              <a:t>catalog-based metrics</a:t>
            </a:r>
          </a:p>
        </p:txBody>
      </p:sp>
      <p:pic>
        <p:nvPicPr>
          <p:cNvPr id="25" name="Picture 24">
            <a:extLst>
              <a:ext uri="{FF2B5EF4-FFF2-40B4-BE49-F238E27FC236}">
                <a16:creationId xmlns:a16="http://schemas.microsoft.com/office/drawing/2014/main" id="{3DED1100-408C-4662-37F3-3D7DBEB53358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7596319" y="2046779"/>
            <a:ext cx="396000" cy="396000"/>
          </a:xfrm>
          <a:prstGeom prst="rect">
            <a:avLst/>
          </a:prstGeom>
        </p:spPr>
      </p:pic>
      <p:sp>
        <p:nvSpPr>
          <p:cNvPr id="26" name="Rectangle: Rounded Corners 25">
            <a:extLst>
              <a:ext uri="{FF2B5EF4-FFF2-40B4-BE49-F238E27FC236}">
                <a16:creationId xmlns:a16="http://schemas.microsoft.com/office/drawing/2014/main" id="{EE5883D1-C15A-DF2F-35CE-D96F7EB0E012}"/>
              </a:ext>
            </a:extLst>
          </p:cNvPr>
          <p:cNvSpPr>
            <a:spLocks noChangeAspect="1"/>
          </p:cNvSpPr>
          <p:nvPr/>
        </p:nvSpPr>
        <p:spPr>
          <a:xfrm rot="2700000">
            <a:off x="4926108" y="1877293"/>
            <a:ext cx="1439998" cy="1440001"/>
          </a:xfrm>
          <a:prstGeom prst="roundRect">
            <a:avLst>
              <a:gd name="adj" fmla="val 20180"/>
            </a:avLst>
          </a:prstGeom>
          <a:solidFill>
            <a:srgbClr val="556677"/>
          </a:solidFill>
          <a:ln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dirty="0">
              <a:latin typeface="Trebuchet MS" panose="020B0603020202020204" pitchFamily="34" charset="0"/>
            </a:endParaRPr>
          </a:p>
        </p:txBody>
      </p:sp>
      <p:sp>
        <p:nvSpPr>
          <p:cNvPr id="27" name="Rectangle: Rounded Corners 26">
            <a:extLst>
              <a:ext uri="{FF2B5EF4-FFF2-40B4-BE49-F238E27FC236}">
                <a16:creationId xmlns:a16="http://schemas.microsoft.com/office/drawing/2014/main" id="{C6BBAB3F-0424-7073-8A6B-63B443330E03}"/>
              </a:ext>
            </a:extLst>
          </p:cNvPr>
          <p:cNvSpPr>
            <a:spLocks noChangeAspect="1"/>
          </p:cNvSpPr>
          <p:nvPr/>
        </p:nvSpPr>
        <p:spPr>
          <a:xfrm rot="2700000">
            <a:off x="4926108" y="1798458"/>
            <a:ext cx="1439998" cy="1440001"/>
          </a:xfrm>
          <a:prstGeom prst="roundRect">
            <a:avLst>
              <a:gd name="adj" fmla="val 20180"/>
            </a:avLst>
          </a:prstGeom>
          <a:solidFill>
            <a:srgbClr val="556677"/>
          </a:solidFill>
          <a:ln w="12700">
            <a:solidFill>
              <a:schemeClr val="bg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dirty="0">
              <a:latin typeface="Trebuchet MS" panose="020B0603020202020204" pitchFamily="34" charset="0"/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E76FCA7D-F5DE-6695-9336-E962CF931735}"/>
              </a:ext>
            </a:extLst>
          </p:cNvPr>
          <p:cNvSpPr txBox="1"/>
          <p:nvPr/>
        </p:nvSpPr>
        <p:spPr>
          <a:xfrm>
            <a:off x="4880349" y="2482145"/>
            <a:ext cx="1531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solidFill>
                  <a:schemeClr val="bg1"/>
                </a:solidFill>
                <a:latin typeface="Trebuchet MS" panose="020B0603020202020204" pitchFamily="34" charset="0"/>
              </a:rPr>
              <a:t>Self-service</a:t>
            </a:r>
          </a:p>
        </p:txBody>
      </p:sp>
      <p:pic>
        <p:nvPicPr>
          <p:cNvPr id="38" name="Picture 37">
            <a:extLst>
              <a:ext uri="{FF2B5EF4-FFF2-40B4-BE49-F238E27FC236}">
                <a16:creationId xmlns:a16="http://schemas.microsoft.com/office/drawing/2014/main" id="{01BF6116-64EB-9D9E-988D-40ACFA35EFE8}"/>
              </a:ext>
            </a:extLst>
          </p:cNvPr>
          <p:cNvPicPr>
            <a:picLocks noChangeAspect="1"/>
          </p:cNvPicPr>
          <p:nvPr/>
        </p:nvPicPr>
        <p:blipFill>
          <a:blip r:embed="rId4">
            <a:lum bright="70000" contrast="-70000"/>
          </a:blip>
          <a:srcRect/>
          <a:stretch/>
        </p:blipFill>
        <p:spPr>
          <a:xfrm>
            <a:off x="5448106" y="2046779"/>
            <a:ext cx="396000" cy="396000"/>
          </a:xfrm>
          <a:prstGeom prst="rect">
            <a:avLst/>
          </a:prstGeom>
        </p:spPr>
      </p:pic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DC2855A5-C893-6220-36FE-C321B6A31E43}"/>
              </a:ext>
            </a:extLst>
          </p:cNvPr>
          <p:cNvSpPr>
            <a:spLocks noChangeAspect="1"/>
          </p:cNvSpPr>
          <p:nvPr/>
        </p:nvSpPr>
        <p:spPr>
          <a:xfrm rot="2700000">
            <a:off x="2777892" y="1877293"/>
            <a:ext cx="1439998" cy="1440001"/>
          </a:xfrm>
          <a:prstGeom prst="roundRect">
            <a:avLst>
              <a:gd name="adj" fmla="val 20180"/>
            </a:avLst>
          </a:prstGeom>
          <a:solidFill>
            <a:srgbClr val="556677"/>
          </a:solidFill>
          <a:ln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dirty="0">
              <a:latin typeface="Trebuchet MS" panose="020B0603020202020204" pitchFamily="34" charset="0"/>
            </a:endParaRPr>
          </a:p>
        </p:txBody>
      </p:sp>
      <p:sp>
        <p:nvSpPr>
          <p:cNvPr id="33" name="Rectangle: Rounded Corners 32">
            <a:extLst>
              <a:ext uri="{FF2B5EF4-FFF2-40B4-BE49-F238E27FC236}">
                <a16:creationId xmlns:a16="http://schemas.microsoft.com/office/drawing/2014/main" id="{8892C9F4-8C40-297D-2E2B-1D9107CFB4D2}"/>
              </a:ext>
            </a:extLst>
          </p:cNvPr>
          <p:cNvSpPr>
            <a:spLocks noChangeAspect="1"/>
          </p:cNvSpPr>
          <p:nvPr/>
        </p:nvSpPr>
        <p:spPr>
          <a:xfrm rot="2700000">
            <a:off x="2777892" y="1798458"/>
            <a:ext cx="1439998" cy="1440001"/>
          </a:xfrm>
          <a:prstGeom prst="roundRect">
            <a:avLst>
              <a:gd name="adj" fmla="val 20180"/>
            </a:avLst>
          </a:prstGeom>
          <a:solidFill>
            <a:srgbClr val="556677"/>
          </a:solidFill>
          <a:ln w="12700">
            <a:solidFill>
              <a:schemeClr val="bg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dirty="0">
              <a:latin typeface="Trebuchet MS" panose="020B0603020202020204" pitchFamily="34" charset="0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4AC11B4B-F81F-E325-8204-7A9E34F23CEB}"/>
              </a:ext>
            </a:extLst>
          </p:cNvPr>
          <p:cNvSpPr txBox="1"/>
          <p:nvPr/>
        </p:nvSpPr>
        <p:spPr>
          <a:xfrm>
            <a:off x="2732136" y="2482145"/>
            <a:ext cx="153151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solidFill>
                  <a:schemeClr val="bg1"/>
                </a:solidFill>
                <a:latin typeface="Trebuchet MS" panose="020B0603020202020204" pitchFamily="34" charset="0"/>
              </a:rPr>
              <a:t>End-user experience</a:t>
            </a:r>
          </a:p>
        </p:txBody>
      </p:sp>
      <p:pic>
        <p:nvPicPr>
          <p:cNvPr id="42" name="Picture 41">
            <a:extLst>
              <a:ext uri="{FF2B5EF4-FFF2-40B4-BE49-F238E27FC236}">
                <a16:creationId xmlns:a16="http://schemas.microsoft.com/office/drawing/2014/main" id="{A6578CE5-1388-9F53-A855-1510D8A34EE0}"/>
              </a:ext>
            </a:extLst>
          </p:cNvPr>
          <p:cNvPicPr>
            <a:picLocks noChangeAspect="1"/>
          </p:cNvPicPr>
          <p:nvPr/>
        </p:nvPicPr>
        <p:blipFill>
          <a:blip r:embed="rId5">
            <a:lum bright="70000" contrast="-70000"/>
          </a:blip>
          <a:srcRect/>
          <a:stretch/>
        </p:blipFill>
        <p:spPr>
          <a:xfrm>
            <a:off x="3299893" y="2046779"/>
            <a:ext cx="396000" cy="396000"/>
          </a:xfrm>
          <a:prstGeom prst="rect">
            <a:avLst/>
          </a:prstGeom>
        </p:spPr>
      </p:pic>
      <p:sp>
        <p:nvSpPr>
          <p:cNvPr id="35" name="Rectangle: Rounded Corners 34">
            <a:extLst>
              <a:ext uri="{FF2B5EF4-FFF2-40B4-BE49-F238E27FC236}">
                <a16:creationId xmlns:a16="http://schemas.microsoft.com/office/drawing/2014/main" id="{4660D008-B808-1836-AA32-B301D93EF74E}"/>
              </a:ext>
            </a:extLst>
          </p:cNvPr>
          <p:cNvSpPr>
            <a:spLocks noChangeAspect="1"/>
          </p:cNvSpPr>
          <p:nvPr/>
        </p:nvSpPr>
        <p:spPr>
          <a:xfrm rot="2700000">
            <a:off x="629677" y="1877293"/>
            <a:ext cx="1439998" cy="1440001"/>
          </a:xfrm>
          <a:prstGeom prst="roundRect">
            <a:avLst>
              <a:gd name="adj" fmla="val 20180"/>
            </a:avLst>
          </a:prstGeom>
          <a:solidFill>
            <a:srgbClr val="556677"/>
          </a:solidFill>
          <a:ln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dirty="0">
              <a:latin typeface="Trebuchet MS" panose="020B0603020202020204" pitchFamily="34" charset="0"/>
            </a:endParaRPr>
          </a:p>
        </p:txBody>
      </p:sp>
      <p:sp>
        <p:nvSpPr>
          <p:cNvPr id="36" name="Rectangle: Rounded Corners 35">
            <a:extLst>
              <a:ext uri="{FF2B5EF4-FFF2-40B4-BE49-F238E27FC236}">
                <a16:creationId xmlns:a16="http://schemas.microsoft.com/office/drawing/2014/main" id="{A42BEB11-0197-CC11-2C66-69CBFEB4073B}"/>
              </a:ext>
            </a:extLst>
          </p:cNvPr>
          <p:cNvSpPr>
            <a:spLocks noChangeAspect="1"/>
          </p:cNvSpPr>
          <p:nvPr/>
        </p:nvSpPr>
        <p:spPr>
          <a:xfrm rot="2700000">
            <a:off x="629677" y="1798458"/>
            <a:ext cx="1439998" cy="1440001"/>
          </a:xfrm>
          <a:prstGeom prst="roundRect">
            <a:avLst>
              <a:gd name="adj" fmla="val 20180"/>
            </a:avLst>
          </a:prstGeom>
          <a:solidFill>
            <a:srgbClr val="BED730"/>
          </a:solidFill>
          <a:ln w="12700">
            <a:solidFill>
              <a:schemeClr val="bg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dirty="0">
              <a:latin typeface="Trebuchet MS" panose="020B0603020202020204" pitchFamily="34" charset="0"/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6BFD9092-6AD7-FCA3-8AA1-2F1474D4F8DF}"/>
              </a:ext>
            </a:extLst>
          </p:cNvPr>
          <p:cNvSpPr txBox="1"/>
          <p:nvPr/>
        </p:nvSpPr>
        <p:spPr>
          <a:xfrm>
            <a:off x="583923" y="2482145"/>
            <a:ext cx="153151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atin typeface="Trebuchet MS" panose="020B0603020202020204" pitchFamily="34" charset="0"/>
              </a:rPr>
              <a:t>Site </a:t>
            </a:r>
          </a:p>
          <a:p>
            <a:pPr algn="ctr"/>
            <a:r>
              <a:rPr lang="en-US" sz="1400" b="1" dirty="0">
                <a:latin typeface="Trebuchet MS" panose="020B0603020202020204" pitchFamily="34" charset="0"/>
              </a:rPr>
              <a:t>Reliability</a:t>
            </a:r>
          </a:p>
        </p:txBody>
      </p:sp>
      <p:pic>
        <p:nvPicPr>
          <p:cNvPr id="44" name="Picture 43">
            <a:extLst>
              <a:ext uri="{FF2B5EF4-FFF2-40B4-BE49-F238E27FC236}">
                <a16:creationId xmlns:a16="http://schemas.microsoft.com/office/drawing/2014/main" id="{35659A69-11A8-E764-DBFA-A6A4F4204B13}"/>
              </a:ext>
            </a:extLst>
          </p:cNvPr>
          <p:cNvPicPr>
            <a:picLocks noChangeAspect="1"/>
          </p:cNvPicPr>
          <p:nvPr/>
        </p:nvPicPr>
        <p:blipFill>
          <a:blip r:embed="rId6">
            <a:duotone>
              <a:prstClr val="black"/>
              <a:schemeClr val="tx2">
                <a:tint val="45000"/>
                <a:satMod val="400000"/>
              </a:schemeClr>
            </a:duotone>
          </a:blip>
          <a:srcRect/>
          <a:stretch/>
        </p:blipFill>
        <p:spPr>
          <a:xfrm>
            <a:off x="1151680" y="2046779"/>
            <a:ext cx="396000" cy="3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73552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2_Sify Theme Nov20">
  <a:themeElements>
    <a:clrScheme name="Office 2007-2010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ify New Theme">
      <a:majorFont>
        <a:latin typeface="Trebuchet MS"/>
        <a:ea typeface=""/>
        <a:cs typeface=""/>
      </a:majorFont>
      <a:minorFont>
        <a:latin typeface="Trebuchet M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ify Theme 11102018" id="{5D34ADB0-9B4B-4AC9-89EB-6B867DA4F5E7}" vid="{13943DAD-321F-49F1-803A-50B168C71F3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11148</TotalTime>
  <Words>464</Words>
  <Application>Microsoft Macintosh PowerPoint</Application>
  <PresentationFormat>On-screen Show (16:9)</PresentationFormat>
  <Paragraphs>122</Paragraphs>
  <Slides>11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7" baseType="lpstr">
      <vt:lpstr>Arial</vt:lpstr>
      <vt:lpstr>Calibri</vt:lpstr>
      <vt:lpstr>TheSansOffice</vt:lpstr>
      <vt:lpstr>Trebuchet MS</vt:lpstr>
      <vt:lpstr>Wingdings</vt:lpstr>
      <vt:lpstr>2_Sify Theme Nov20</vt:lpstr>
      <vt:lpstr>An evening with you… CIO Klub, Bangalore Chapter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Recalibrating … the app strategy</vt:lpstr>
      <vt:lpstr>PowerPoint Presentation</vt:lpstr>
      <vt:lpstr>Recalibrating … the IT operations strategy</vt:lpstr>
      <vt:lpstr>Recalibrating  … the edge strategy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Recalibrating for the​ Digital-first world:</dc:title>
  <dc:creator>Anjali Gupta</dc:creator>
  <cp:lastModifiedBy>Anjali Gupta</cp:lastModifiedBy>
  <cp:revision>251</cp:revision>
  <dcterms:created xsi:type="dcterms:W3CDTF">2022-10-10T10:49:17Z</dcterms:created>
  <dcterms:modified xsi:type="dcterms:W3CDTF">2023-04-28T12:43:07Z</dcterms:modified>
</cp:coreProperties>
</file>