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8"/>
  </p:notesMasterIdLst>
  <p:sldIdLst>
    <p:sldId id="2147482652" r:id="rId2"/>
    <p:sldId id="2147482653" r:id="rId3"/>
    <p:sldId id="2147482666" r:id="rId4"/>
    <p:sldId id="2147482668" r:id="rId5"/>
    <p:sldId id="2147482667" r:id="rId6"/>
    <p:sldId id="2147482664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4D9CD0"/>
    <a:srgbClr val="2E3193"/>
    <a:srgbClr val="6C6FB3"/>
    <a:srgbClr val="8ED2C3"/>
    <a:srgbClr val="2AABE3"/>
    <a:srgbClr val="BED730"/>
    <a:srgbClr val="0171BC"/>
    <a:srgbClr val="1025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4A2BB-0F91-2443-8D2A-75EB1A63F246}" v="10" dt="2025-05-12T09:05:14.276"/>
    <p1510:client id="{CE7EF6EF-15F2-F748-A34B-17EA38A1FF2A}" v="15" dt="2025-05-12T10:09:58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/>
    <p:restoredTop sz="94658"/>
  </p:normalViewPr>
  <p:slideViewPr>
    <p:cSldViewPr snapToGrid="0" showGuides="1">
      <p:cViewPr varScale="1">
        <p:scale>
          <a:sx n="154" d="100"/>
          <a:sy n="154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A0150-6484-4445-90E4-EB6C50161844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10E2D-F0F3-4A2F-A9EA-2F10C5044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7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10E2D-F0F3-4A2F-A9EA-2F10C5044E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3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512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3" y="1291640"/>
            <a:ext cx="5729812" cy="10467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4" y="2339677"/>
            <a:ext cx="5729812" cy="491319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105" y="3161522"/>
            <a:ext cx="2517377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Month 2024</a:t>
            </a:r>
          </a:p>
        </p:txBody>
      </p:sp>
    </p:spTree>
    <p:extLst>
      <p:ext uri="{BB962C8B-B14F-4D97-AF65-F5344CB8AC3E}">
        <p14:creationId xmlns:p14="http://schemas.microsoft.com/office/powerpoint/2010/main" val="136525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DC21E752-D648-41B6-DE28-294BE36B9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375576"/>
            <a:ext cx="5809162" cy="8622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7A12016-9A79-1732-D765-09981F5CA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2459728"/>
            <a:ext cx="5435173" cy="44284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0542FC3-60D7-B1D5-1FEA-0AFB6860CD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1" y="2996932"/>
            <a:ext cx="2527631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231868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BA79F-C34F-D564-54A0-3C52CFA5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9" cy="5143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794680-026D-525E-495F-3EE907F68862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89692E0-75EA-3CC9-02A2-875AE4683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76952"/>
            <a:ext cx="84961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CDB42-8393-6EA3-90C2-9DB88F25CC6F}"/>
              </a:ext>
            </a:extLst>
          </p:cNvPr>
          <p:cNvSpPr txBox="1"/>
          <p:nvPr userDrawn="1"/>
        </p:nvSpPr>
        <p:spPr>
          <a:xfrm>
            <a:off x="230861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BA79F-C34F-D564-54A0-3C52CFA5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9" cy="5143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794680-026D-525E-495F-3EE907F68862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BFBFF-4ED7-5746-ACE9-9D679E9B0858}"/>
              </a:ext>
            </a:extLst>
          </p:cNvPr>
          <p:cNvSpPr txBox="1"/>
          <p:nvPr userDrawn="1"/>
        </p:nvSpPr>
        <p:spPr>
          <a:xfrm>
            <a:off x="230861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4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3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0425" y="3396343"/>
            <a:ext cx="9204850" cy="17471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396343"/>
            <a:ext cx="8496300" cy="1335995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5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D6C9F0A-EE65-56E2-5D6B-516FA757FB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6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5BB7FC-46A2-DF93-1B83-435422E047DF}"/>
              </a:ext>
            </a:extLst>
          </p:cNvPr>
          <p:cNvSpPr/>
          <p:nvPr userDrawn="1"/>
        </p:nvSpPr>
        <p:spPr>
          <a:xfrm>
            <a:off x="0" y="-5171"/>
            <a:ext cx="9144000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30">
              <a:defRPr/>
            </a:pPr>
            <a:endParaRPr lang="en-IN" sz="18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348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D6C9F0A-EE65-56E2-5D6B-516FA757FB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5BB7FC-46A2-DF93-1B83-435422E047DF}"/>
              </a:ext>
            </a:extLst>
          </p:cNvPr>
          <p:cNvSpPr/>
          <p:nvPr userDrawn="1"/>
        </p:nvSpPr>
        <p:spPr>
          <a:xfrm>
            <a:off x="0" y="-5171"/>
            <a:ext cx="9144000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30">
              <a:defRPr/>
            </a:pPr>
            <a:endParaRPr lang="en-IN" sz="18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1221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987426"/>
            <a:ext cx="8496300" cy="3744914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8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3850" y="234660"/>
            <a:ext cx="8496300" cy="400099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063274-8EF9-DCCD-29A5-EF766D83A230}"/>
              </a:ext>
            </a:extLst>
          </p:cNvPr>
          <p:cNvSpPr txBox="1"/>
          <p:nvPr userDrawn="1"/>
        </p:nvSpPr>
        <p:spPr>
          <a:xfrm>
            <a:off x="244221" y="4862677"/>
            <a:ext cx="13373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93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1" r:id="rId3"/>
    <p:sldLayoutId id="2147484505" r:id="rId4"/>
    <p:sldLayoutId id="2147484349" r:id="rId5"/>
    <p:sldLayoutId id="2147484495" r:id="rId6"/>
    <p:sldLayoutId id="2147484499" r:id="rId7"/>
  </p:sldLayoutIdLst>
  <p:txStyles>
    <p:titleStyle>
      <a:lvl1pPr algn="l" defTabSz="914196" rtl="0" eaLnBrk="1" latinLnBrk="0" hangingPunct="1">
        <a:spcBef>
          <a:spcPct val="0"/>
        </a:spcBef>
        <a:buNone/>
        <a:defRPr kumimoji="0" lang="en-US" sz="20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48" indent="-2267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673" indent="-285686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743" indent="-2285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840" indent="-2285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6939" indent="-2285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035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3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3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1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1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93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2767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  <p15:guide id="11" pos="5556" userDrawn="1">
          <p15:clr>
            <a:srgbClr val="F26B43"/>
          </p15:clr>
        </p15:guide>
        <p15:guide id="12" orient="horz" pos="2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1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image" Target="../media/image15.svg"/><Relationship Id="rId12" Type="http://schemas.microsoft.com/office/2007/relationships/hdphoto" Target="../media/hdphoto1.wdp"/><Relationship Id="rId17" Type="http://schemas.openxmlformats.org/officeDocument/2006/relationships/image" Target="../media/image24.jpeg"/><Relationship Id="rId25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29.jpe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10" Type="http://schemas.openxmlformats.org/officeDocument/2006/relationships/image" Target="../media/image18.png"/><Relationship Id="rId19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svg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1ED59-CAF0-CADB-DABC-F185C17FE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16474AF4-7AF3-895B-FC27-F96AFED7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5889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3935532-05A3-9C99-E534-99F418C401A2}"/>
              </a:ext>
            </a:extLst>
          </p:cNvPr>
          <p:cNvSpPr/>
          <p:nvPr/>
        </p:nvSpPr>
        <p:spPr>
          <a:xfrm>
            <a:off x="-2232" y="3378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772BD313-68A6-0F3F-4279-746C1368B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5E00C4A5-609E-1FE9-683E-F8E48C35D6F6}"/>
              </a:ext>
            </a:extLst>
          </p:cNvPr>
          <p:cNvSpPr txBox="1">
            <a:spLocks/>
          </p:cNvSpPr>
          <p:nvPr/>
        </p:nvSpPr>
        <p:spPr>
          <a:xfrm>
            <a:off x="469127" y="2758440"/>
            <a:ext cx="4282261" cy="442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196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1" kern="1200" baseline="0">
                <a:solidFill>
                  <a:srgbClr val="BED730"/>
                </a:solidFill>
                <a:latin typeface="TheSansOffice" panose="020B0503040302060204" pitchFamily="34" charset="0"/>
                <a:ea typeface="+mn-ea"/>
                <a:cs typeface="+mn-cs"/>
              </a:defRPr>
            </a:lvl1pPr>
            <a:lvl2pPr marL="568673" indent="-285686" algn="l" defTabSz="91419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TheSansOffice" panose="020B0503040302060204" pitchFamily="34" charset="0"/>
                <a:ea typeface="+mn-ea"/>
                <a:cs typeface="+mn-cs"/>
              </a:defRPr>
            </a:lvl2pPr>
            <a:lvl3pPr marL="1142743" indent="-228548" algn="l" defTabSz="91419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840" indent="-228548" algn="l" defTabSz="91419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1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939" indent="-228548" algn="l" defTabSz="91419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1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035" indent="-228548" algn="l" defTabSz="914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33" indent="-228548" algn="l" defTabSz="914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9" indent="-228548" algn="l" defTabSz="914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27" indent="-228548" algn="l" defTabSz="9141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Presented by Sify Technologies</a:t>
            </a:r>
            <a:endParaRPr lang="en-IN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F141AE-5DFC-F7C5-AD69-3874EB742D68}"/>
              </a:ext>
            </a:extLst>
          </p:cNvPr>
          <p:cNvGrpSpPr/>
          <p:nvPr/>
        </p:nvGrpSpPr>
        <p:grpSpPr>
          <a:xfrm>
            <a:off x="323850" y="4156075"/>
            <a:ext cx="8496299" cy="557598"/>
            <a:chOff x="323850" y="4156075"/>
            <a:chExt cx="8496299" cy="557598"/>
          </a:xfrm>
        </p:grpSpPr>
        <p:sp>
          <p:nvSpPr>
            <p:cNvPr id="18" name="Alternate Process 6">
              <a:extLst>
                <a:ext uri="{FF2B5EF4-FFF2-40B4-BE49-F238E27FC236}">
                  <a16:creationId xmlns:a16="http://schemas.microsoft.com/office/drawing/2014/main" id="{A99F3E38-1A3C-57B0-6FA4-125D3D927F06}"/>
                </a:ext>
              </a:extLst>
            </p:cNvPr>
            <p:cNvSpPr/>
            <p:nvPr/>
          </p:nvSpPr>
          <p:spPr>
            <a:xfrm>
              <a:off x="323853" y="4156075"/>
              <a:ext cx="1555452" cy="557598"/>
            </a:xfrm>
            <a:prstGeom prst="flowChartAlternateProcess">
              <a:avLst/>
            </a:prstGeom>
            <a:solidFill>
              <a:srgbClr val="BBD42F"/>
            </a:solidFill>
            <a:ln w="3175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48B343-FD2D-0F67-71DF-2A952CA57403}"/>
                </a:ext>
              </a:extLst>
            </p:cNvPr>
            <p:cNvSpPr txBox="1"/>
            <p:nvPr/>
          </p:nvSpPr>
          <p:spPr>
            <a:xfrm>
              <a:off x="323850" y="4219431"/>
              <a:ext cx="1555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/>
                <a:t>Mission Critical Networks</a:t>
              </a:r>
              <a:endParaRPr lang="en-IN" sz="1100" b="1"/>
            </a:p>
          </p:txBody>
        </p:sp>
        <p:sp>
          <p:nvSpPr>
            <p:cNvPr id="7" name="Alternate Process 6">
              <a:extLst>
                <a:ext uri="{FF2B5EF4-FFF2-40B4-BE49-F238E27FC236}">
                  <a16:creationId xmlns:a16="http://schemas.microsoft.com/office/drawing/2014/main" id="{9D5D2D16-D181-F17E-2F58-60B5E4127C03}"/>
                </a:ext>
              </a:extLst>
            </p:cNvPr>
            <p:cNvSpPr/>
            <p:nvPr/>
          </p:nvSpPr>
          <p:spPr>
            <a:xfrm>
              <a:off x="2070555" y="4156075"/>
              <a:ext cx="1555452" cy="557598"/>
            </a:xfrm>
            <a:prstGeom prst="flowChartAlternateProcess">
              <a:avLst/>
            </a:prstGeom>
            <a:solidFill>
              <a:srgbClr val="BBD42F"/>
            </a:solidFill>
            <a:ln w="3175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Alternate Process 6">
              <a:extLst>
                <a:ext uri="{FF2B5EF4-FFF2-40B4-BE49-F238E27FC236}">
                  <a16:creationId xmlns:a16="http://schemas.microsoft.com/office/drawing/2014/main" id="{48B8DEFE-D4B7-A009-E2EA-1A85DA56DC17}"/>
                </a:ext>
              </a:extLst>
            </p:cNvPr>
            <p:cNvSpPr/>
            <p:nvPr/>
          </p:nvSpPr>
          <p:spPr>
            <a:xfrm>
              <a:off x="3817259" y="4156075"/>
              <a:ext cx="1555452" cy="557598"/>
            </a:xfrm>
            <a:prstGeom prst="flowChartAlternateProcess">
              <a:avLst/>
            </a:prstGeom>
            <a:solidFill>
              <a:srgbClr val="BBD42F"/>
            </a:solidFill>
            <a:ln w="3175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Alternate Process 6">
              <a:extLst>
                <a:ext uri="{FF2B5EF4-FFF2-40B4-BE49-F238E27FC236}">
                  <a16:creationId xmlns:a16="http://schemas.microsoft.com/office/drawing/2014/main" id="{07DB6B01-D3FB-AD7A-5EA6-AA89FF3C1E0A}"/>
                </a:ext>
              </a:extLst>
            </p:cNvPr>
            <p:cNvSpPr/>
            <p:nvPr/>
          </p:nvSpPr>
          <p:spPr>
            <a:xfrm>
              <a:off x="7264697" y="4156075"/>
              <a:ext cx="1555452" cy="557598"/>
            </a:xfrm>
            <a:prstGeom prst="flowChartAlternateProcess">
              <a:avLst/>
            </a:prstGeom>
            <a:solidFill>
              <a:srgbClr val="BBD42F"/>
            </a:solidFill>
            <a:ln w="3175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Alternate Process 6">
              <a:extLst>
                <a:ext uri="{FF2B5EF4-FFF2-40B4-BE49-F238E27FC236}">
                  <a16:creationId xmlns:a16="http://schemas.microsoft.com/office/drawing/2014/main" id="{8D69091C-5891-E049-1AC5-35E85E6EB1AF}"/>
                </a:ext>
              </a:extLst>
            </p:cNvPr>
            <p:cNvSpPr/>
            <p:nvPr/>
          </p:nvSpPr>
          <p:spPr>
            <a:xfrm>
              <a:off x="5540978" y="4156075"/>
              <a:ext cx="1555452" cy="557598"/>
            </a:xfrm>
            <a:prstGeom prst="flowChartAlternateProcess">
              <a:avLst/>
            </a:prstGeom>
            <a:solidFill>
              <a:srgbClr val="BBD42F"/>
            </a:solidFill>
            <a:ln w="3175">
              <a:solidFill>
                <a:schemeClr val="bg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504773-5F31-F542-4077-3FBDD80B5A83}"/>
                </a:ext>
              </a:extLst>
            </p:cNvPr>
            <p:cNvSpPr txBox="1"/>
            <p:nvPr/>
          </p:nvSpPr>
          <p:spPr>
            <a:xfrm>
              <a:off x="2070553" y="4219431"/>
              <a:ext cx="1555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/>
                <a:t>Hyperscale AI-ready Data Centers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4D0B25-BBD4-30D9-3748-726C6C28BF15}"/>
                </a:ext>
              </a:extLst>
            </p:cNvPr>
            <p:cNvSpPr txBox="1"/>
            <p:nvPr/>
          </p:nvSpPr>
          <p:spPr>
            <a:xfrm>
              <a:off x="3817257" y="4219431"/>
              <a:ext cx="15554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/>
                <a:t>AI Cloud, </a:t>
              </a:r>
            </a:p>
            <a:p>
              <a:pPr algn="ctr"/>
              <a:r>
                <a:rPr lang="en-US" sz="1100" b="1"/>
                <a:t>Hybrid IT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E3F28D-1862-294A-02FE-40A0EE6D4A91}"/>
                </a:ext>
              </a:extLst>
            </p:cNvPr>
            <p:cNvSpPr txBox="1"/>
            <p:nvPr/>
          </p:nvSpPr>
          <p:spPr>
            <a:xfrm>
              <a:off x="7310663" y="4219431"/>
              <a:ext cx="1469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/>
                <a:t>Robust</a:t>
              </a:r>
            </a:p>
            <a:p>
              <a:pPr algn="ctr"/>
              <a:r>
                <a:rPr lang="en-US" sz="1100" b="1"/>
                <a:t> Security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8F4D2-79A2-DC31-EFC1-3832037AE5AE}"/>
                </a:ext>
              </a:extLst>
            </p:cNvPr>
            <p:cNvSpPr txBox="1"/>
            <p:nvPr/>
          </p:nvSpPr>
          <p:spPr>
            <a:xfrm>
              <a:off x="5584070" y="4219431"/>
              <a:ext cx="1469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/>
                <a:t>Digital </a:t>
              </a:r>
            </a:p>
            <a:p>
              <a:pPr algn="ctr"/>
              <a:r>
                <a:rPr lang="en-US" sz="1100" b="1"/>
                <a:t>Services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630FA0-CD5E-7DFF-F9CC-E7D1ED74A126}"/>
              </a:ext>
            </a:extLst>
          </p:cNvPr>
          <p:cNvSpPr txBox="1"/>
          <p:nvPr/>
        </p:nvSpPr>
        <p:spPr>
          <a:xfrm>
            <a:off x="469127" y="987425"/>
            <a:ext cx="37038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heSansOffice" panose="020B0503040302060204" pitchFamily="34" charset="77"/>
              </a:rPr>
              <a:t>INDIA: </a:t>
            </a:r>
          </a:p>
          <a:p>
            <a:r>
              <a:rPr lang="en-US" sz="2800" dirty="0">
                <a:solidFill>
                  <a:schemeClr val="bg1"/>
                </a:solidFill>
                <a:latin typeface="TheSansOffice" panose="020B0503040302060204" pitchFamily="34" charset="77"/>
              </a:rPr>
              <a:t>The Global Epicenter of GCC 4.0</a:t>
            </a:r>
            <a:endParaRPr lang="en-IN" sz="2800" dirty="0">
              <a:solidFill>
                <a:schemeClr val="bg1"/>
              </a:solidFill>
              <a:latin typeface="TheSansOffice" panose="020B0503040302060204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5F5718-22B3-774E-E906-DC67386E5F1A}"/>
              </a:ext>
            </a:extLst>
          </p:cNvPr>
          <p:cNvSpPr/>
          <p:nvPr/>
        </p:nvSpPr>
        <p:spPr>
          <a:xfrm>
            <a:off x="323851" y="987422"/>
            <a:ext cx="72000" cy="2160000"/>
          </a:xfrm>
          <a:prstGeom prst="rect">
            <a:avLst/>
          </a:prstGeom>
          <a:solidFill>
            <a:srgbClr val="BBD4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23FC82A6-9E07-9C90-1325-7E983DBD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2BC868-E9BD-3FBA-C587-B3476C6ACA5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A529D-0806-1603-0217-AF3F375EA73F}"/>
              </a:ext>
            </a:extLst>
          </p:cNvPr>
          <p:cNvSpPr txBox="1"/>
          <p:nvPr/>
        </p:nvSpPr>
        <p:spPr>
          <a:xfrm>
            <a:off x="619125" y="1644573"/>
            <a:ext cx="7905750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4800" b="1" dirty="0">
                <a:solidFill>
                  <a:schemeClr val="bg1"/>
                </a:solidFill>
                <a:latin typeface="TheSansOffice" panose="020B0503040302060204" pitchFamily="34" charset="77"/>
              </a:rPr>
              <a:t>GCCs in India</a:t>
            </a:r>
          </a:p>
          <a:p>
            <a:pPr algn="ctr"/>
            <a:r>
              <a:rPr lang="en-US" sz="3600" i="1" dirty="0">
                <a:solidFill>
                  <a:srgbClr val="BED730"/>
                </a:solidFill>
                <a:latin typeface="TheSansOffice" panose="020B0503040302060204" pitchFamily="34" charset="77"/>
              </a:rPr>
              <a:t>Where the world’s ideas are built, refined and scaled. </a:t>
            </a:r>
            <a:endParaRPr lang="en-IN" sz="3600" i="1" dirty="0">
              <a:solidFill>
                <a:srgbClr val="BED730"/>
              </a:solidFill>
              <a:latin typeface="TheSansOffice" panose="020B05030403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722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E8AB9FD-1D7C-8F19-204F-F7AE5331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32543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3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287B5-4EF0-B956-4F19-163489AC8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245836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E32C9A-3950-1E5A-5BBD-4D42C3F39A21}"/>
              </a:ext>
            </a:extLst>
          </p:cNvPr>
          <p:cNvSpPr txBox="1"/>
          <p:nvPr/>
        </p:nvSpPr>
        <p:spPr>
          <a:xfrm>
            <a:off x="1767119" y="4093804"/>
            <a:ext cx="570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Thank You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0A5927-F0A3-9D94-3524-6ACA9E6F517A}"/>
              </a:ext>
            </a:extLst>
          </p:cNvPr>
          <p:cNvGrpSpPr/>
          <p:nvPr/>
        </p:nvGrpSpPr>
        <p:grpSpPr>
          <a:xfrm>
            <a:off x="1705649" y="1847076"/>
            <a:ext cx="5732705" cy="948743"/>
            <a:chOff x="323850" y="2753261"/>
            <a:chExt cx="8496300" cy="1406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AB60B1-3325-27EA-2F3F-BEC7F0EF10AC}"/>
                </a:ext>
              </a:extLst>
            </p:cNvPr>
            <p:cNvSpPr txBox="1"/>
            <p:nvPr/>
          </p:nvSpPr>
          <p:spPr>
            <a:xfrm>
              <a:off x="323850" y="2753261"/>
              <a:ext cx="8496300" cy="10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BED73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Tried  Tested  Trusted</a:t>
              </a:r>
              <a:endParaRPr kumimoji="0" lang="en-IN" sz="4000" b="1" i="0" u="none" strike="noStrike" kern="1200" cap="none" spc="0" normalizeH="0" baseline="0" noProof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198489-A54F-9DE7-3B74-4C2422284570}"/>
                </a:ext>
              </a:extLst>
            </p:cNvPr>
            <p:cNvSpPr txBox="1"/>
            <p:nvPr/>
          </p:nvSpPr>
          <p:spPr>
            <a:xfrm>
              <a:off x="489373" y="3657608"/>
              <a:ext cx="8330777" cy="50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Your digital infrastructure partner for over 25 years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18B5EA-73D3-1DFE-E9AB-2C0724B83566}"/>
                </a:ext>
              </a:extLst>
            </p:cNvPr>
            <p:cNvSpPr/>
            <p:nvPr/>
          </p:nvSpPr>
          <p:spPr>
            <a:xfrm>
              <a:off x="228984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CC286C-0C55-6539-0A6A-16706C54AE86}"/>
                </a:ext>
              </a:extLst>
            </p:cNvPr>
            <p:cNvSpPr/>
            <p:nvPr/>
          </p:nvSpPr>
          <p:spPr>
            <a:xfrm>
              <a:off x="5027976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A024D9-4A9D-9349-7CF1-DFEFE490C776}"/>
                </a:ext>
              </a:extLst>
            </p:cNvPr>
            <p:cNvSpPr/>
            <p:nvPr/>
          </p:nvSpPr>
          <p:spPr>
            <a:xfrm>
              <a:off x="8128425" y="3451067"/>
              <a:ext cx="113113" cy="10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37" name="Picture 2" descr="Image result for sify logo">
            <a:extLst>
              <a:ext uri="{FF2B5EF4-FFF2-40B4-BE49-F238E27FC236}">
                <a16:creationId xmlns:a16="http://schemas.microsoft.com/office/drawing/2014/main" id="{EC67CE75-B098-BA2C-AEB6-ED420B2DF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94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1D39C2-E8D4-0F3B-DB14-03D006D78D5F}"/>
              </a:ext>
            </a:extLst>
          </p:cNvPr>
          <p:cNvGrpSpPr/>
          <p:nvPr/>
        </p:nvGrpSpPr>
        <p:grpSpPr>
          <a:xfrm>
            <a:off x="478503" y="2981243"/>
            <a:ext cx="8186996" cy="894286"/>
            <a:chOff x="483929" y="2565721"/>
            <a:chExt cx="8186996" cy="89428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172AB10-2064-77EC-B5AD-6A162D606387}"/>
                </a:ext>
              </a:extLst>
            </p:cNvPr>
            <p:cNvGrpSpPr/>
            <p:nvPr/>
          </p:nvGrpSpPr>
          <p:grpSpPr>
            <a:xfrm>
              <a:off x="483929" y="2565721"/>
              <a:ext cx="945000" cy="894286"/>
              <a:chOff x="444173" y="2556318"/>
              <a:chExt cx="945000" cy="894286"/>
            </a:xfrm>
          </p:grpSpPr>
          <p:sp>
            <p:nvSpPr>
              <p:cNvPr id="7" name="Flowchart: Connector 3">
                <a:extLst>
                  <a:ext uri="{FF2B5EF4-FFF2-40B4-BE49-F238E27FC236}">
                    <a16:creationId xmlns:a16="http://schemas.microsoft.com/office/drawing/2014/main" id="{B6DDA099-8BEE-BB84-2E44-A57A4A328DF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48960" y="2556318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9D187E-BE58-D3C3-D950-8587F89C002E}"/>
                  </a:ext>
                </a:extLst>
              </p:cNvPr>
              <p:cNvSpPr txBox="1"/>
              <p:nvPr/>
            </p:nvSpPr>
            <p:spPr>
              <a:xfrm>
                <a:off x="444173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Network</a:t>
                </a:r>
              </a:p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Infra Services</a:t>
                </a:r>
                <a:endPara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DD6C9173-E925-B8E8-EAEA-29D72BEF2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68540" y="2664164"/>
                <a:ext cx="296267" cy="334642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A2BBF5-3296-7BEC-AAA1-4B5BC250F0C2}"/>
                </a:ext>
              </a:extLst>
            </p:cNvPr>
            <p:cNvGrpSpPr/>
            <p:nvPr/>
          </p:nvGrpSpPr>
          <p:grpSpPr>
            <a:xfrm>
              <a:off x="5656784" y="2565721"/>
              <a:ext cx="945000" cy="886833"/>
              <a:chOff x="5726469" y="2563772"/>
              <a:chExt cx="945000" cy="886832"/>
            </a:xfrm>
          </p:grpSpPr>
          <p:sp>
            <p:nvSpPr>
              <p:cNvPr id="17" name="Flowchart: Connector 19">
                <a:extLst>
                  <a:ext uri="{FF2B5EF4-FFF2-40B4-BE49-F238E27FC236}">
                    <a16:creationId xmlns:a16="http://schemas.microsoft.com/office/drawing/2014/main" id="{1E6BA7D2-269F-8266-37AB-2B4DB75D4CA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931256" y="2563772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265CCB-1060-75F6-747E-4D3AC4AC5B5E}"/>
                  </a:ext>
                </a:extLst>
              </p:cNvPr>
              <p:cNvSpPr txBox="1"/>
              <p:nvPr/>
            </p:nvSpPr>
            <p:spPr>
              <a:xfrm>
                <a:off x="5726469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Digital Apps</a:t>
                </a:r>
              </a:p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8DEBFA4B-A71C-2F7B-B8CB-215CB2F7A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32617" y="2671618"/>
                <a:ext cx="332707" cy="334642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A696BCE-DD40-9C3B-EDCB-8A47889FC960}"/>
                </a:ext>
              </a:extLst>
            </p:cNvPr>
            <p:cNvGrpSpPr/>
            <p:nvPr/>
          </p:nvGrpSpPr>
          <p:grpSpPr>
            <a:xfrm>
              <a:off x="6691355" y="2565727"/>
              <a:ext cx="945000" cy="886833"/>
              <a:chOff x="6784264" y="2563771"/>
              <a:chExt cx="945000" cy="886833"/>
            </a:xfrm>
          </p:grpSpPr>
          <p:sp>
            <p:nvSpPr>
              <p:cNvPr id="19" name="Flowchart: Connector 21">
                <a:extLst>
                  <a:ext uri="{FF2B5EF4-FFF2-40B4-BE49-F238E27FC236}">
                    <a16:creationId xmlns:a16="http://schemas.microsoft.com/office/drawing/2014/main" id="{A1D0A54F-5C45-9EED-1439-01FD150A8D0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989051" y="2563771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7647D1-76A1-EA24-D385-0B6FA2E95AF7}"/>
                  </a:ext>
                </a:extLst>
              </p:cNvPr>
              <p:cNvSpPr txBox="1"/>
              <p:nvPr/>
            </p:nvSpPr>
            <p:spPr>
              <a:xfrm>
                <a:off x="6784264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Industry Apps</a:t>
                </a:r>
              </a:p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7" name="Picture 2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7DE3FCA9-2F98-1C63-BD50-BA65C2F05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4416" y="2686424"/>
                <a:ext cx="404697" cy="346379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161EA61-BEEF-5EA9-48A3-9C469BA043A2}"/>
                </a:ext>
              </a:extLst>
            </p:cNvPr>
            <p:cNvGrpSpPr/>
            <p:nvPr/>
          </p:nvGrpSpPr>
          <p:grpSpPr>
            <a:xfrm>
              <a:off x="4622213" y="2565721"/>
              <a:ext cx="945000" cy="892360"/>
              <a:chOff x="4675343" y="2558244"/>
              <a:chExt cx="945000" cy="892360"/>
            </a:xfrm>
          </p:grpSpPr>
          <p:sp>
            <p:nvSpPr>
              <p:cNvPr id="13" name="Flowchart: Connector 13">
                <a:extLst>
                  <a:ext uri="{FF2B5EF4-FFF2-40B4-BE49-F238E27FC236}">
                    <a16:creationId xmlns:a16="http://schemas.microsoft.com/office/drawing/2014/main" id="{60CF8CE0-C886-9125-545B-024F154502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80130" y="2558244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6F55AB-1E6E-D050-40F0-751A6A94EC1B}"/>
                  </a:ext>
                </a:extLst>
              </p:cNvPr>
              <p:cNvSpPr txBox="1"/>
              <p:nvPr/>
            </p:nvSpPr>
            <p:spPr>
              <a:xfrm>
                <a:off x="4675343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Cloud &amp; IT</a:t>
                </a:r>
              </a:p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29" name="Picture 2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F9D569C8-7CA3-2DA2-28A0-0320D5606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5648" y="2648839"/>
                <a:ext cx="384392" cy="369318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94A6B21-06EE-0C61-C912-530259C05D1B}"/>
                </a:ext>
              </a:extLst>
            </p:cNvPr>
            <p:cNvGrpSpPr/>
            <p:nvPr/>
          </p:nvGrpSpPr>
          <p:grpSpPr>
            <a:xfrm>
              <a:off x="2553071" y="2565727"/>
              <a:ext cx="945000" cy="879378"/>
              <a:chOff x="2568712" y="2571226"/>
              <a:chExt cx="945000" cy="879378"/>
            </a:xfrm>
          </p:grpSpPr>
          <p:sp>
            <p:nvSpPr>
              <p:cNvPr id="9" name="Flowchart: Connector 7">
                <a:extLst>
                  <a:ext uri="{FF2B5EF4-FFF2-40B4-BE49-F238E27FC236}">
                    <a16:creationId xmlns:a16="http://schemas.microsoft.com/office/drawing/2014/main" id="{74F58237-A978-E081-987A-A2BB03A2ABE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2773498" y="2571226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0831A9-B8C8-4D2B-C1B5-3E6FD55410E8}"/>
                  </a:ext>
                </a:extLst>
              </p:cNvPr>
              <p:cNvSpPr txBox="1"/>
              <p:nvPr/>
            </p:nvSpPr>
            <p:spPr>
              <a:xfrm>
                <a:off x="2568712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Data Center</a:t>
                </a:r>
              </a:p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Colo Services</a:t>
                </a:r>
                <a:endPara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30" name="Picture 2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89E55E8B-806B-EC65-A0F1-C0A91EC08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180" y="2639048"/>
                <a:ext cx="342065" cy="356621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1240F7B-D242-AD24-D938-010189C2EE9B}"/>
                </a:ext>
              </a:extLst>
            </p:cNvPr>
            <p:cNvGrpSpPr/>
            <p:nvPr/>
          </p:nvGrpSpPr>
          <p:grpSpPr>
            <a:xfrm>
              <a:off x="3587642" y="2565722"/>
              <a:ext cx="945000" cy="892361"/>
              <a:chOff x="4099500" y="2558244"/>
              <a:chExt cx="945000" cy="892360"/>
            </a:xfrm>
          </p:grpSpPr>
          <p:sp>
            <p:nvSpPr>
              <p:cNvPr id="25" name="Flowchart: Connector 43">
                <a:extLst>
                  <a:ext uri="{FF2B5EF4-FFF2-40B4-BE49-F238E27FC236}">
                    <a16:creationId xmlns:a16="http://schemas.microsoft.com/office/drawing/2014/main" id="{D62CC28D-5A88-3B65-18A9-47E447ECBB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304287" y="2558244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6FB86-314A-B782-D769-C1E8F62EC723}"/>
                  </a:ext>
                </a:extLst>
              </p:cNvPr>
              <p:cNvSpPr txBox="1"/>
              <p:nvPr/>
            </p:nvSpPr>
            <p:spPr>
              <a:xfrm>
                <a:off x="4099500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CloudInfinit</a:t>
                </a:r>
                <a:r>
                  <a:rPr kumimoji="0" lang="en-IN" sz="750" b="0" i="0" u="none" strike="noStrike" kern="1200" cap="none" spc="0" normalizeH="0" baseline="30000" noProof="0">
                    <a:ln>
                      <a:noFill/>
                    </a:ln>
                    <a:solidFill>
                      <a:srgbClr val="BBD42F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+AI</a:t>
                </a: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GPU Cloud</a:t>
                </a:r>
                <a:endPara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185BF58-EB01-1F36-4E40-BBBD04184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-5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369911" y="2688163"/>
                <a:ext cx="404178" cy="254943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8CF1548-6C19-20C9-32FE-3A32C9EF182F}"/>
                </a:ext>
              </a:extLst>
            </p:cNvPr>
            <p:cNvGrpSpPr/>
            <p:nvPr/>
          </p:nvGrpSpPr>
          <p:grpSpPr>
            <a:xfrm>
              <a:off x="1518500" y="2565721"/>
              <a:ext cx="945000" cy="869614"/>
              <a:chOff x="1508631" y="2580990"/>
              <a:chExt cx="945000" cy="869614"/>
            </a:xfrm>
          </p:grpSpPr>
          <p:sp>
            <p:nvSpPr>
              <p:cNvPr id="6" name="Flowchart: Connector 11">
                <a:extLst>
                  <a:ext uri="{FF2B5EF4-FFF2-40B4-BE49-F238E27FC236}">
                    <a16:creationId xmlns:a16="http://schemas.microsoft.com/office/drawing/2014/main" id="{E72D2A5C-A44C-AA19-F472-418C1B4E53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1713418" y="2580990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075E7D-EE06-B640-FC4E-B6592E6A0A4E}"/>
                  </a:ext>
                </a:extLst>
              </p:cNvPr>
              <p:cNvSpPr txBox="1"/>
              <p:nvPr/>
            </p:nvSpPr>
            <p:spPr>
              <a:xfrm>
                <a:off x="1508631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Network Digital </a:t>
                </a:r>
              </a:p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CD0ADC3-22CF-23AB-5FB3-818F9FB59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776109" y="2665997"/>
                <a:ext cx="410045" cy="374389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FCCD0EF-B7F8-8C8F-3127-BDF1B71AAFBB}"/>
                </a:ext>
              </a:extLst>
            </p:cNvPr>
            <p:cNvGrpSpPr/>
            <p:nvPr/>
          </p:nvGrpSpPr>
          <p:grpSpPr>
            <a:xfrm>
              <a:off x="7725925" y="2565721"/>
              <a:ext cx="945000" cy="862162"/>
              <a:chOff x="7837240" y="2588442"/>
              <a:chExt cx="945000" cy="862162"/>
            </a:xfrm>
          </p:grpSpPr>
          <p:sp>
            <p:nvSpPr>
              <p:cNvPr id="39" name="Flowchart: Connector 15">
                <a:extLst>
                  <a:ext uri="{FF2B5EF4-FFF2-40B4-BE49-F238E27FC236}">
                    <a16:creationId xmlns:a16="http://schemas.microsoft.com/office/drawing/2014/main" id="{EF5804E3-F30F-9533-8F76-8160B0C28D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8042026" y="2588442"/>
                <a:ext cx="535427" cy="535427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08E0DD-D43B-C955-C1A4-7F33670D93AE}"/>
                  </a:ext>
                </a:extLst>
              </p:cNvPr>
              <p:cNvSpPr txBox="1"/>
              <p:nvPr/>
            </p:nvSpPr>
            <p:spPr>
              <a:xfrm>
                <a:off x="7837240" y="3127439"/>
                <a:ext cx="94500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Security </a:t>
                </a:r>
              </a:p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7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eSansOffice" panose="020B0503040302060204"/>
                    <a:ea typeface="+mn-ea"/>
                    <a:cs typeface="+mn-cs"/>
                  </a:rPr>
                  <a:t>Managed Services</a:t>
                </a:r>
                <a:endPara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endParaRPr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1DD9D8F3-3354-E27C-DEA2-C96D393F7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184046" y="2703288"/>
                <a:ext cx="251389" cy="334642"/>
              </a:xfrm>
              <a:prstGeom prst="rect">
                <a:avLst/>
              </a:prstGeom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8A14E9-02DC-0BB4-CE7B-3934368656E2}"/>
              </a:ext>
            </a:extLst>
          </p:cNvPr>
          <p:cNvGrpSpPr/>
          <p:nvPr/>
        </p:nvGrpSpPr>
        <p:grpSpPr>
          <a:xfrm>
            <a:off x="738317" y="744619"/>
            <a:ext cx="7667369" cy="900670"/>
            <a:chOff x="405362" y="318692"/>
            <a:chExt cx="7667369" cy="90066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0C3085-C98C-4490-F3E1-60989DBD82C8}"/>
                </a:ext>
              </a:extLst>
            </p:cNvPr>
            <p:cNvSpPr txBox="1"/>
            <p:nvPr/>
          </p:nvSpPr>
          <p:spPr>
            <a:xfrm>
              <a:off x="2515669" y="759250"/>
              <a:ext cx="9810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Award for Sustainability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DC3DD2-F5C8-7CC2-B40E-5AB7B192C698}"/>
                </a:ext>
              </a:extLst>
            </p:cNvPr>
            <p:cNvSpPr txBox="1"/>
            <p:nvPr/>
          </p:nvSpPr>
          <p:spPr>
            <a:xfrm>
              <a:off x="3327106" y="746406"/>
              <a:ext cx="867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Innovation in Data Center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FA783B9-1ABB-2365-8B9D-CC85D219BAD5}"/>
                </a:ext>
              </a:extLst>
            </p:cNvPr>
            <p:cNvSpPr txBox="1"/>
            <p:nvPr/>
          </p:nvSpPr>
          <p:spPr>
            <a:xfrm>
              <a:off x="5081696" y="729759"/>
              <a:ext cx="106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Best in </a:t>
              </a:r>
            </a:p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Services Industry</a:t>
              </a:r>
            </a:p>
          </p:txBody>
        </p:sp>
        <p:pic>
          <p:nvPicPr>
            <p:cNvPr id="45" name="Picture 44" descr="A logo with a sun&#10;&#10;Description automatically generated">
              <a:extLst>
                <a:ext uri="{FF2B5EF4-FFF2-40B4-BE49-F238E27FC236}">
                  <a16:creationId xmlns:a16="http://schemas.microsoft.com/office/drawing/2014/main" id="{E0ACB252-53EC-8845-34D4-BCC3DFD20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2027" y="488244"/>
              <a:ext cx="496691" cy="233600"/>
            </a:xfrm>
            <a:prstGeom prst="rect">
              <a:avLst/>
            </a:prstGeom>
          </p:spPr>
        </p:pic>
        <p:pic>
          <p:nvPicPr>
            <p:cNvPr id="52" name="Picture 51" descr="A blue and black logo&#10;&#10;Description automatically generated">
              <a:extLst>
                <a:ext uri="{FF2B5EF4-FFF2-40B4-BE49-F238E27FC236}">
                  <a16:creationId xmlns:a16="http://schemas.microsoft.com/office/drawing/2014/main" id="{61F6B167-7B12-75BE-BFAB-BE496966F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609" y="401068"/>
              <a:ext cx="434385" cy="320776"/>
            </a:xfrm>
            <a:prstGeom prst="rect">
              <a:avLst/>
            </a:prstGeom>
          </p:spPr>
        </p:pic>
        <p:pic>
          <p:nvPicPr>
            <p:cNvPr id="53" name="Picture 52" descr="A red white and blue sign&#10;&#10;Description automatically generated">
              <a:extLst>
                <a:ext uri="{FF2B5EF4-FFF2-40B4-BE49-F238E27FC236}">
                  <a16:creationId xmlns:a16="http://schemas.microsoft.com/office/drawing/2014/main" id="{83ADAD85-30A6-A069-EE36-B942D0D2C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133" y="488245"/>
              <a:ext cx="500100" cy="233599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1B3BFE-084C-A81C-8440-2AA63E6F5A54}"/>
                </a:ext>
              </a:extLst>
            </p:cNvPr>
            <p:cNvSpPr txBox="1"/>
            <p:nvPr/>
          </p:nvSpPr>
          <p:spPr>
            <a:xfrm>
              <a:off x="7010837" y="716213"/>
              <a:ext cx="1061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Managed Network Services - MQ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6D6C1DA-D90E-C2D5-29E2-FB4E59917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8663" y="570272"/>
              <a:ext cx="659013" cy="151572"/>
            </a:xfrm>
            <a:prstGeom prst="rect">
              <a:avLst/>
            </a:prstGeom>
          </p:spPr>
        </p:pic>
        <p:pic>
          <p:nvPicPr>
            <p:cNvPr id="15" name="Picture 14" descr="Logos &amp; Brand Guidelines | NVIDIA">
              <a:extLst>
                <a:ext uri="{FF2B5EF4-FFF2-40B4-BE49-F238E27FC236}">
                  <a16:creationId xmlns:a16="http://schemas.microsoft.com/office/drawing/2014/main" id="{D157B8E9-CCE0-490A-5626-628235B6D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46" y="385452"/>
              <a:ext cx="600700" cy="33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D66AFA-648F-DD04-552E-23BEE82611AD}"/>
                </a:ext>
              </a:extLst>
            </p:cNvPr>
            <p:cNvSpPr txBox="1"/>
            <p:nvPr/>
          </p:nvSpPr>
          <p:spPr>
            <a:xfrm>
              <a:off x="3965209" y="757697"/>
              <a:ext cx="1393480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India’s 1</a:t>
              </a:r>
              <a:r>
                <a:rPr kumimoji="0" lang="en-US" sz="800" b="0" i="0" u="none" strike="noStrike" kern="1200" cap="none" spc="0" normalizeH="0" baseline="30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st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Nvidia </a:t>
              </a:r>
            </a:p>
            <a:p>
              <a:pPr marL="0" marR="0" lvl="0" indent="0" algn="ctr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DGX Ready Liquid &amp; </a:t>
              </a:r>
            </a:p>
            <a:p>
              <a:pPr marL="0" marR="0" lvl="0" indent="0" algn="ctr" defTabSz="6095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Air Cooled DCs</a:t>
              </a:r>
              <a:endParaRPr kumimoji="0" lang="en-IN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57" name="Picture 2" descr="India Primetime', ET BrandEquity">
              <a:extLst>
                <a:ext uri="{FF2B5EF4-FFF2-40B4-BE49-F238E27FC236}">
                  <a16:creationId xmlns:a16="http://schemas.microsoft.com/office/drawing/2014/main" id="{CBA89BB5-AAD4-0319-D207-73301072D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493" y="406031"/>
              <a:ext cx="294965" cy="31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6094B7F-354B-9797-57BB-487DEF5B7A0B}"/>
                </a:ext>
              </a:extLst>
            </p:cNvPr>
            <p:cNvSpPr txBox="1"/>
            <p:nvPr/>
          </p:nvSpPr>
          <p:spPr>
            <a:xfrm>
              <a:off x="1518500" y="758907"/>
              <a:ext cx="1208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Best Future-Proof Data Center Project</a:t>
              </a:r>
            </a:p>
          </p:txBody>
        </p:sp>
        <p:pic>
          <p:nvPicPr>
            <p:cNvPr id="1026" name="Picture 2" descr="Partner Content - IDC European Utilities Summit 2021">
              <a:extLst>
                <a:ext uri="{FF2B5EF4-FFF2-40B4-BE49-F238E27FC236}">
                  <a16:creationId xmlns:a16="http://schemas.microsoft.com/office/drawing/2014/main" id="{AD547B04-6A11-39CC-1536-07CD23458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577" y="475514"/>
              <a:ext cx="847482" cy="25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0FC0E6F-7A9A-595A-6FE1-139D0FDABC1F}"/>
                </a:ext>
              </a:extLst>
            </p:cNvPr>
            <p:cNvSpPr txBox="1"/>
            <p:nvPr/>
          </p:nvSpPr>
          <p:spPr>
            <a:xfrm>
              <a:off x="6030245" y="727327"/>
              <a:ext cx="1061894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DC Services India &amp; ​Managed Cloud Services APAC ​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8A6BE3A-717D-A366-D5A6-1A6DE8427D4B}"/>
                </a:ext>
              </a:extLst>
            </p:cNvPr>
            <p:cNvSpPr txBox="1"/>
            <p:nvPr/>
          </p:nvSpPr>
          <p:spPr>
            <a:xfrm>
              <a:off x="405362" y="758907"/>
              <a:ext cx="12081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685783">
                <a:defRPr sz="800">
                  <a:solidFill>
                    <a:prstClr val="white"/>
                  </a:solidFill>
                  <a:latin typeface="Trebuchet MS"/>
                </a:defRPr>
              </a:lvl1pPr>
            </a:lstStyle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CIO Choice 2025 for </a:t>
              </a:r>
            </a:p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AI Ready Data Centers</a:t>
              </a:r>
            </a:p>
          </p:txBody>
        </p:sp>
        <p:pic>
          <p:nvPicPr>
            <p:cNvPr id="61" name="Picture 60" descr="A gold medal with a red strap&#10;&#10;AI-generated content may be incorrect.">
              <a:extLst>
                <a:ext uri="{FF2B5EF4-FFF2-40B4-BE49-F238E27FC236}">
                  <a16:creationId xmlns:a16="http://schemas.microsoft.com/office/drawing/2014/main" id="{C4A7F1F2-A196-B9D2-A0ED-69D34B535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527" y="318692"/>
              <a:ext cx="403152" cy="403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0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CC Theme 2025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144</Words>
  <Application>Microsoft Macintosh PowerPoint</Application>
  <PresentationFormat>On-screen Show (16:9)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TheSansOffice</vt:lpstr>
      <vt:lpstr>Trebuchet MS</vt:lpstr>
      <vt:lpstr>GCC Theme 2025</vt:lpstr>
      <vt:lpstr>PowerPoint Presentation</vt:lpstr>
      <vt:lpstr>PowerPoint Presentation</vt:lpstr>
      <vt:lpstr>SLIDE TITLE COMES HERE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Shombit Roy</dc:creator>
  <cp:lastModifiedBy>Nizar Ahamed A R</cp:lastModifiedBy>
  <cp:revision>5</cp:revision>
  <dcterms:created xsi:type="dcterms:W3CDTF">2024-10-05T08:11:00Z</dcterms:created>
  <dcterms:modified xsi:type="dcterms:W3CDTF">2025-06-02T11:35:56Z</dcterms:modified>
</cp:coreProperties>
</file>