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2"/>
  </p:notesMasterIdLst>
  <p:sldIdLst>
    <p:sldId id="256" r:id="rId5"/>
    <p:sldId id="16670114" r:id="rId6"/>
    <p:sldId id="16670116" r:id="rId7"/>
    <p:sldId id="16670117" r:id="rId8"/>
    <p:sldId id="16770793" r:id="rId9"/>
    <p:sldId id="16773416" r:id="rId10"/>
    <p:sldId id="16773422" r:id="rId11"/>
    <p:sldId id="16773417" r:id="rId12"/>
    <p:sldId id="16140366" r:id="rId13"/>
    <p:sldId id="16140362" r:id="rId14"/>
    <p:sldId id="16773495" r:id="rId15"/>
    <p:sldId id="16773452" r:id="rId16"/>
    <p:sldId id="16773455" r:id="rId17"/>
    <p:sldId id="16773453" r:id="rId18"/>
    <p:sldId id="16773456" r:id="rId19"/>
    <p:sldId id="16773457" r:id="rId20"/>
    <p:sldId id="16773458" r:id="rId21"/>
    <p:sldId id="16773459" r:id="rId22"/>
    <p:sldId id="16773460" r:id="rId23"/>
    <p:sldId id="12539643" r:id="rId24"/>
    <p:sldId id="16773316" r:id="rId25"/>
    <p:sldId id="16140340" r:id="rId26"/>
    <p:sldId id="16773468" r:id="rId27"/>
    <p:sldId id="16773472" r:id="rId28"/>
    <p:sldId id="16773471" r:id="rId29"/>
    <p:sldId id="271" r:id="rId30"/>
    <p:sldId id="257" r:id="rId31"/>
    <p:sldId id="16140333" r:id="rId32"/>
    <p:sldId id="268" r:id="rId33"/>
    <p:sldId id="16773464" r:id="rId34"/>
    <p:sldId id="260" r:id="rId35"/>
    <p:sldId id="12539491" r:id="rId36"/>
    <p:sldId id="12539492" r:id="rId37"/>
    <p:sldId id="12539493" r:id="rId38"/>
    <p:sldId id="16773315" r:id="rId39"/>
    <p:sldId id="14999238" r:id="rId40"/>
    <p:sldId id="16773415" r:id="rId41"/>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p15:clr>
            <a:srgbClr val="A4A3A4"/>
          </p15:clr>
        </p15:guide>
        <p15:guide id="2" pos="216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ha Bhasin Chawla" initials="NB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730"/>
    <a:srgbClr val="10253F"/>
    <a:srgbClr val="376092"/>
    <a:srgbClr val="00B0F0"/>
    <a:srgbClr val="ABC674"/>
    <a:srgbClr val="4F81BD"/>
    <a:srgbClr val="0070C0"/>
    <a:srgbClr val="FFFFFF"/>
    <a:srgbClr val="EEEAF7"/>
    <a:srgbClr val="DC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8"/>
    <p:restoredTop sz="94719"/>
  </p:normalViewPr>
  <p:slideViewPr>
    <p:cSldViewPr snapToGrid="0">
      <p:cViewPr varScale="1">
        <p:scale>
          <a:sx n="80" d="100"/>
          <a:sy n="80" d="100"/>
        </p:scale>
        <p:origin x="966" y="8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16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ombit Roy" userId="c756c23c-bc98-4e37-a5fe-728e205ffcc6" providerId="ADAL" clId="{602CE299-50B7-4041-B69E-88F1B0ED6060}"/>
    <pc:docChg chg="modSld">
      <pc:chgData name="Shombit Roy" userId="c756c23c-bc98-4e37-a5fe-728e205ffcc6" providerId="ADAL" clId="{602CE299-50B7-4041-B69E-88F1B0ED6060}" dt="2025-03-23T17:29:18.961" v="7" actId="20577"/>
      <pc:docMkLst>
        <pc:docMk/>
      </pc:docMkLst>
      <pc:sldChg chg="modSp mod">
        <pc:chgData name="Shombit Roy" userId="c756c23c-bc98-4e37-a5fe-728e205ffcc6" providerId="ADAL" clId="{602CE299-50B7-4041-B69E-88F1B0ED6060}" dt="2025-03-23T17:29:18.961" v="7" actId="20577"/>
        <pc:sldMkLst>
          <pc:docMk/>
          <pc:sldMk cId="0" sldId="256"/>
        </pc:sldMkLst>
        <pc:spChg chg="mod">
          <ac:chgData name="Shombit Roy" userId="c756c23c-bc98-4e37-a5fe-728e205ffcc6" providerId="ADAL" clId="{602CE299-50B7-4041-B69E-88F1B0ED6060}" dt="2025-03-23T17:29:18.961" v="7" actId="20577"/>
          <ac:spMkLst>
            <pc:docMk/>
            <pc:sldMk cId="0" sldId="256"/>
            <ac:spMk id="6"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E4F6100-46BB-C046-9A52-55055468D53A}" type="doc">
      <dgm:prSet loTypeId="urn:microsoft.com/office/officeart/2005/8/layout/default#2" loCatId="list" qsTypeId="urn:microsoft.com/office/officeart/2005/8/quickstyle/simple1#2" qsCatId="simple" csTypeId="urn:microsoft.com/office/officeart/2005/8/colors/accent1_2#1" csCatId="accent1" phldr="1"/>
      <dgm:spPr/>
      <dgm:t>
        <a:bodyPr/>
        <a:lstStyle/>
        <a:p>
          <a:endParaRPr lang="en-US"/>
        </a:p>
      </dgm:t>
    </dgm:pt>
    <dgm:pt modelId="{031A5A1B-5BB7-DF41-B09C-BA9EC3C17917}">
      <dgm:prSet custT="1"/>
      <dgm:spPr>
        <a:solidFill>
          <a:srgbClr val="00B0F0">
            <a:alpha val="29804"/>
          </a:srgbClr>
        </a:solidFill>
        <a:ln w="6350">
          <a:solidFill>
            <a:schemeClr val="accent5">
              <a:lumMod val="75000"/>
            </a:schemeClr>
          </a:solidFill>
        </a:ln>
      </dgm:spPr>
      <dgm:t>
        <a:bodyPr/>
        <a:lstStyle/>
        <a:p>
          <a:pPr>
            <a:lnSpc>
              <a:spcPct val="100000"/>
            </a:lnSpc>
            <a:spcAft>
              <a:spcPts val="0"/>
            </a:spcAft>
          </a:pPr>
          <a:r>
            <a:rPr lang="en-US" sz="1000" i="0" dirty="0">
              <a:solidFill>
                <a:schemeClr val="bg1"/>
              </a:solidFill>
            </a:rPr>
            <a:t>A globally-accessible knowledge base of adversary tactics and techniques, categorized into an easily-consumable model.</a:t>
          </a:r>
          <a:endParaRPr lang="en-IN" sz="1000" i="0" dirty="0">
            <a:solidFill>
              <a:schemeClr val="bg1"/>
            </a:solidFill>
          </a:endParaRPr>
        </a:p>
      </dgm:t>
    </dgm:pt>
    <dgm:pt modelId="{3F43B0C1-E023-2340-82E4-A2DED4B8FECE}" type="parTrans" cxnId="{B7ABAACB-D535-1742-861C-875CFBCE3684}">
      <dgm:prSet/>
      <dgm:spPr/>
      <dgm:t>
        <a:bodyPr/>
        <a:lstStyle/>
        <a:p>
          <a:endParaRPr lang="en-US"/>
        </a:p>
      </dgm:t>
    </dgm:pt>
    <dgm:pt modelId="{5FED2AB5-DFA6-8B4C-829A-F2FF6DF10118}" type="sibTrans" cxnId="{B7ABAACB-D535-1742-861C-875CFBCE3684}">
      <dgm:prSet/>
      <dgm:spPr/>
      <dgm:t>
        <a:bodyPr/>
        <a:lstStyle/>
        <a:p>
          <a:endParaRPr lang="en-US"/>
        </a:p>
      </dgm:t>
    </dgm:pt>
    <dgm:pt modelId="{8D777983-766A-F441-BF14-87D21B34FF6A}">
      <dgm:prSet custT="1"/>
      <dgm:spPr>
        <a:solidFill>
          <a:srgbClr val="00B0F0">
            <a:alpha val="29804"/>
          </a:srgbClr>
        </a:solidFill>
        <a:ln w="6350">
          <a:solidFill>
            <a:schemeClr val="accent5">
              <a:lumMod val="75000"/>
            </a:schemeClr>
          </a:solidFill>
        </a:ln>
      </dgm:spPr>
      <dgm:t>
        <a:bodyPr/>
        <a:lstStyle/>
        <a:p>
          <a:pPr>
            <a:lnSpc>
              <a:spcPct val="100000"/>
            </a:lnSpc>
            <a:spcAft>
              <a:spcPts val="0"/>
            </a:spcAft>
          </a:pPr>
          <a:r>
            <a:rPr lang="en-US" sz="1000" i="0" dirty="0">
              <a:solidFill>
                <a:schemeClr val="bg1"/>
              </a:solidFill>
            </a:rPr>
            <a:t>Based on real-world in-the-wild observations of actual adversary behavior.</a:t>
          </a:r>
          <a:endParaRPr lang="en-IN" sz="1000" i="0" dirty="0">
            <a:solidFill>
              <a:schemeClr val="bg1"/>
            </a:solidFill>
          </a:endParaRPr>
        </a:p>
      </dgm:t>
    </dgm:pt>
    <dgm:pt modelId="{C77E5B50-EB86-EE42-841E-FDDAC457423F}" type="parTrans" cxnId="{A4E38C09-243B-844B-9196-DF485011422A}">
      <dgm:prSet/>
      <dgm:spPr/>
      <dgm:t>
        <a:bodyPr/>
        <a:lstStyle/>
        <a:p>
          <a:endParaRPr lang="en-US"/>
        </a:p>
      </dgm:t>
    </dgm:pt>
    <dgm:pt modelId="{26F9B84E-22ED-814E-81F2-C7BDA277FA77}" type="sibTrans" cxnId="{A4E38C09-243B-844B-9196-DF485011422A}">
      <dgm:prSet/>
      <dgm:spPr/>
      <dgm:t>
        <a:bodyPr/>
        <a:lstStyle/>
        <a:p>
          <a:endParaRPr lang="en-US"/>
        </a:p>
      </dgm:t>
    </dgm:pt>
    <dgm:pt modelId="{5492394F-7FA0-0D4B-B8BD-7EA90E9C11D3}">
      <dgm:prSet custT="1"/>
      <dgm:spPr>
        <a:solidFill>
          <a:srgbClr val="00B0F0">
            <a:alpha val="29804"/>
          </a:srgbClr>
        </a:solidFill>
        <a:ln w="6350">
          <a:solidFill>
            <a:schemeClr val="accent5">
              <a:lumMod val="75000"/>
            </a:schemeClr>
          </a:solidFill>
        </a:ln>
      </dgm:spPr>
      <dgm:t>
        <a:bodyPr/>
        <a:lstStyle/>
        <a:p>
          <a:pPr>
            <a:lnSpc>
              <a:spcPct val="100000"/>
            </a:lnSpc>
            <a:spcAft>
              <a:spcPts val="0"/>
            </a:spcAft>
          </a:pPr>
          <a:r>
            <a:rPr lang="en-US" sz="1000" i="0" dirty="0">
              <a:solidFill>
                <a:schemeClr val="bg1"/>
              </a:solidFill>
            </a:rPr>
            <a:t>Purposefully focused on the adversary and the behaviors they exhibit, tools they use, and actions they perform. </a:t>
          </a:r>
          <a:endParaRPr lang="en-IN" sz="1000" i="0" dirty="0">
            <a:solidFill>
              <a:schemeClr val="bg1"/>
            </a:solidFill>
          </a:endParaRPr>
        </a:p>
      </dgm:t>
    </dgm:pt>
    <dgm:pt modelId="{61812568-3F4A-DB48-9E70-8592DB34207A}" type="parTrans" cxnId="{65A49749-692D-CC48-827B-0B7EF24AD3F1}">
      <dgm:prSet/>
      <dgm:spPr/>
      <dgm:t>
        <a:bodyPr/>
        <a:lstStyle/>
        <a:p>
          <a:endParaRPr lang="en-US"/>
        </a:p>
      </dgm:t>
    </dgm:pt>
    <dgm:pt modelId="{D7435E6D-D091-0048-9FCE-C2D4C8B401C2}" type="sibTrans" cxnId="{65A49749-692D-CC48-827B-0B7EF24AD3F1}">
      <dgm:prSet/>
      <dgm:spPr/>
      <dgm:t>
        <a:bodyPr/>
        <a:lstStyle/>
        <a:p>
          <a:endParaRPr lang="en-US"/>
        </a:p>
      </dgm:t>
    </dgm:pt>
    <dgm:pt modelId="{3A63C052-34BB-2746-85C4-DF963E21A9F4}">
      <dgm:prSet custT="1"/>
      <dgm:spPr>
        <a:solidFill>
          <a:srgbClr val="00B0F0">
            <a:alpha val="29804"/>
          </a:srgbClr>
        </a:solidFill>
        <a:ln w="6350">
          <a:solidFill>
            <a:schemeClr val="accent5">
              <a:lumMod val="75000"/>
            </a:schemeClr>
          </a:solidFill>
        </a:ln>
      </dgm:spPr>
      <dgm:t>
        <a:bodyPr/>
        <a:lstStyle/>
        <a:p>
          <a:pPr>
            <a:lnSpc>
              <a:spcPct val="100000"/>
            </a:lnSpc>
            <a:spcAft>
              <a:spcPts val="0"/>
            </a:spcAft>
          </a:pPr>
          <a:r>
            <a:rPr lang="en-US" sz="1000" i="0" dirty="0">
              <a:solidFill>
                <a:schemeClr val="bg1"/>
              </a:solidFill>
            </a:rPr>
            <a:t>Community driven and updated by MITRE quarterly based on new things being seen and reported in the wild.</a:t>
          </a:r>
          <a:endParaRPr lang="en-IN" sz="1000" i="0" dirty="0">
            <a:solidFill>
              <a:schemeClr val="bg1"/>
            </a:solidFill>
          </a:endParaRPr>
        </a:p>
      </dgm:t>
    </dgm:pt>
    <dgm:pt modelId="{018A8EE9-9648-4E40-913B-0C9B574723DB}" type="parTrans" cxnId="{C70509F0-3955-0E4F-B287-F251DD1EA35D}">
      <dgm:prSet/>
      <dgm:spPr/>
      <dgm:t>
        <a:bodyPr/>
        <a:lstStyle/>
        <a:p>
          <a:endParaRPr lang="en-US"/>
        </a:p>
      </dgm:t>
    </dgm:pt>
    <dgm:pt modelId="{95D1D325-BEBE-FE47-85DC-4A5BF3ACDF8A}" type="sibTrans" cxnId="{C70509F0-3955-0E4F-B287-F251DD1EA35D}">
      <dgm:prSet/>
      <dgm:spPr/>
      <dgm:t>
        <a:bodyPr/>
        <a:lstStyle/>
        <a:p>
          <a:endParaRPr lang="en-US"/>
        </a:p>
      </dgm:t>
    </dgm:pt>
    <dgm:pt modelId="{5D94EF21-55B0-3042-905D-50B8E96AFBA0}" type="pres">
      <dgm:prSet presAssocID="{6E4F6100-46BB-C046-9A52-55055468D53A}" presName="diagram" presStyleCnt="0">
        <dgm:presLayoutVars>
          <dgm:dir/>
          <dgm:resizeHandles val="exact"/>
        </dgm:presLayoutVars>
      </dgm:prSet>
      <dgm:spPr/>
    </dgm:pt>
    <dgm:pt modelId="{C4331E35-B5C9-6540-98D8-B9CEA2D1362F}" type="pres">
      <dgm:prSet presAssocID="{031A5A1B-5BB7-DF41-B09C-BA9EC3C17917}" presName="node" presStyleLbl="node1" presStyleIdx="0" presStyleCnt="4" custScaleX="118365" custScaleY="97276">
        <dgm:presLayoutVars>
          <dgm:bulletEnabled val="1"/>
        </dgm:presLayoutVars>
      </dgm:prSet>
      <dgm:spPr>
        <a:prstGeom prst="trapezoid">
          <a:avLst/>
        </a:prstGeom>
      </dgm:spPr>
    </dgm:pt>
    <dgm:pt modelId="{336EE97B-B88C-4E49-9FEA-07308369629A}" type="pres">
      <dgm:prSet presAssocID="{5FED2AB5-DFA6-8B4C-829A-F2FF6DF10118}" presName="sibTrans" presStyleCnt="0"/>
      <dgm:spPr/>
    </dgm:pt>
    <dgm:pt modelId="{571A2749-E2A6-BF43-AAA6-F29BC255CF91}" type="pres">
      <dgm:prSet presAssocID="{8D777983-766A-F441-BF14-87D21B34FF6A}" presName="node" presStyleLbl="node1" presStyleIdx="1" presStyleCnt="4" custScaleX="102228" custScaleY="97276">
        <dgm:presLayoutVars>
          <dgm:bulletEnabled val="1"/>
        </dgm:presLayoutVars>
      </dgm:prSet>
      <dgm:spPr>
        <a:prstGeom prst="trapezoid">
          <a:avLst/>
        </a:prstGeom>
      </dgm:spPr>
    </dgm:pt>
    <dgm:pt modelId="{4231E286-5D67-014B-AEAE-2D36FDAEDC59}" type="pres">
      <dgm:prSet presAssocID="{26F9B84E-22ED-814E-81F2-C7BDA277FA77}" presName="sibTrans" presStyleCnt="0"/>
      <dgm:spPr/>
    </dgm:pt>
    <dgm:pt modelId="{09A3C106-B11B-3F4F-9978-AAE0C52ACB42}" type="pres">
      <dgm:prSet presAssocID="{5492394F-7FA0-0D4B-B8BD-7EA90E9C11D3}" presName="node" presStyleLbl="node1" presStyleIdx="2" presStyleCnt="4" custScaleX="118365" custScaleY="97276">
        <dgm:presLayoutVars>
          <dgm:bulletEnabled val="1"/>
        </dgm:presLayoutVars>
      </dgm:prSet>
      <dgm:spPr>
        <a:prstGeom prst="trapezoid">
          <a:avLst/>
        </a:prstGeom>
      </dgm:spPr>
    </dgm:pt>
    <dgm:pt modelId="{6FFC60EA-689C-574F-9EE0-A801D02FA046}" type="pres">
      <dgm:prSet presAssocID="{D7435E6D-D091-0048-9FCE-C2D4C8B401C2}" presName="sibTrans" presStyleCnt="0"/>
      <dgm:spPr/>
    </dgm:pt>
    <dgm:pt modelId="{50C230FB-A423-F649-806E-FC437A4F812F}" type="pres">
      <dgm:prSet presAssocID="{3A63C052-34BB-2746-85C4-DF963E21A9F4}" presName="node" presStyleLbl="node1" presStyleIdx="3" presStyleCnt="4" custScaleX="102228" custScaleY="97276">
        <dgm:presLayoutVars>
          <dgm:bulletEnabled val="1"/>
        </dgm:presLayoutVars>
      </dgm:prSet>
      <dgm:spPr>
        <a:prstGeom prst="trapezoid">
          <a:avLst/>
        </a:prstGeom>
      </dgm:spPr>
    </dgm:pt>
  </dgm:ptLst>
  <dgm:cxnLst>
    <dgm:cxn modelId="{A4E38C09-243B-844B-9196-DF485011422A}" srcId="{6E4F6100-46BB-C046-9A52-55055468D53A}" destId="{8D777983-766A-F441-BF14-87D21B34FF6A}" srcOrd="1" destOrd="0" parTransId="{C77E5B50-EB86-EE42-841E-FDDAC457423F}" sibTransId="{26F9B84E-22ED-814E-81F2-C7BDA277FA77}"/>
    <dgm:cxn modelId="{EB798B40-CD14-454E-80DD-97C974F96FC3}" type="presOf" srcId="{3A63C052-34BB-2746-85C4-DF963E21A9F4}" destId="{50C230FB-A423-F649-806E-FC437A4F812F}" srcOrd="0" destOrd="0" presId="urn:microsoft.com/office/officeart/2005/8/layout/default#2"/>
    <dgm:cxn modelId="{37933A60-D12B-EE4F-8587-F6A4295F49B2}" type="presOf" srcId="{6E4F6100-46BB-C046-9A52-55055468D53A}" destId="{5D94EF21-55B0-3042-905D-50B8E96AFBA0}" srcOrd="0" destOrd="0" presId="urn:microsoft.com/office/officeart/2005/8/layout/default#2"/>
    <dgm:cxn modelId="{F5A18D41-DBF5-F34A-857E-95883CA2C756}" type="presOf" srcId="{031A5A1B-5BB7-DF41-B09C-BA9EC3C17917}" destId="{C4331E35-B5C9-6540-98D8-B9CEA2D1362F}" srcOrd="0" destOrd="0" presId="urn:microsoft.com/office/officeart/2005/8/layout/default#2"/>
    <dgm:cxn modelId="{65A49749-692D-CC48-827B-0B7EF24AD3F1}" srcId="{6E4F6100-46BB-C046-9A52-55055468D53A}" destId="{5492394F-7FA0-0D4B-B8BD-7EA90E9C11D3}" srcOrd="2" destOrd="0" parTransId="{61812568-3F4A-DB48-9E70-8592DB34207A}" sibTransId="{D7435E6D-D091-0048-9FCE-C2D4C8B401C2}"/>
    <dgm:cxn modelId="{CE64E875-1361-E64E-BB08-DFC88AC3C436}" type="presOf" srcId="{5492394F-7FA0-0D4B-B8BD-7EA90E9C11D3}" destId="{09A3C106-B11B-3F4F-9978-AAE0C52ACB42}" srcOrd="0" destOrd="0" presId="urn:microsoft.com/office/officeart/2005/8/layout/default#2"/>
    <dgm:cxn modelId="{B7ABAACB-D535-1742-861C-875CFBCE3684}" srcId="{6E4F6100-46BB-C046-9A52-55055468D53A}" destId="{031A5A1B-5BB7-DF41-B09C-BA9EC3C17917}" srcOrd="0" destOrd="0" parTransId="{3F43B0C1-E023-2340-82E4-A2DED4B8FECE}" sibTransId="{5FED2AB5-DFA6-8B4C-829A-F2FF6DF10118}"/>
    <dgm:cxn modelId="{7F68F0D5-110C-5C46-BBEC-3B3076687F11}" type="presOf" srcId="{8D777983-766A-F441-BF14-87D21B34FF6A}" destId="{571A2749-E2A6-BF43-AAA6-F29BC255CF91}" srcOrd="0" destOrd="0" presId="urn:microsoft.com/office/officeart/2005/8/layout/default#2"/>
    <dgm:cxn modelId="{C70509F0-3955-0E4F-B287-F251DD1EA35D}" srcId="{6E4F6100-46BB-C046-9A52-55055468D53A}" destId="{3A63C052-34BB-2746-85C4-DF963E21A9F4}" srcOrd="3" destOrd="0" parTransId="{018A8EE9-9648-4E40-913B-0C9B574723DB}" sibTransId="{95D1D325-BEBE-FE47-85DC-4A5BF3ACDF8A}"/>
    <dgm:cxn modelId="{01CBC811-DFC6-9A4C-8354-145CF8C38860}" type="presParOf" srcId="{5D94EF21-55B0-3042-905D-50B8E96AFBA0}" destId="{C4331E35-B5C9-6540-98D8-B9CEA2D1362F}" srcOrd="0" destOrd="0" presId="urn:microsoft.com/office/officeart/2005/8/layout/default#2"/>
    <dgm:cxn modelId="{6C044936-D136-C44D-A0C8-6D6FC7525014}" type="presParOf" srcId="{5D94EF21-55B0-3042-905D-50B8E96AFBA0}" destId="{336EE97B-B88C-4E49-9FEA-07308369629A}" srcOrd="1" destOrd="0" presId="urn:microsoft.com/office/officeart/2005/8/layout/default#2"/>
    <dgm:cxn modelId="{60CBBCCE-3E13-0F4D-B5B5-DF48D1F9A1F1}" type="presParOf" srcId="{5D94EF21-55B0-3042-905D-50B8E96AFBA0}" destId="{571A2749-E2A6-BF43-AAA6-F29BC255CF91}" srcOrd="2" destOrd="0" presId="urn:microsoft.com/office/officeart/2005/8/layout/default#2"/>
    <dgm:cxn modelId="{4943238D-B32E-2349-B44C-F96D67377DC8}" type="presParOf" srcId="{5D94EF21-55B0-3042-905D-50B8E96AFBA0}" destId="{4231E286-5D67-014B-AEAE-2D36FDAEDC59}" srcOrd="3" destOrd="0" presId="urn:microsoft.com/office/officeart/2005/8/layout/default#2"/>
    <dgm:cxn modelId="{A460C707-2BDD-C04F-B59E-76A82BCC1369}" type="presParOf" srcId="{5D94EF21-55B0-3042-905D-50B8E96AFBA0}" destId="{09A3C106-B11B-3F4F-9978-AAE0C52ACB42}" srcOrd="4" destOrd="0" presId="urn:microsoft.com/office/officeart/2005/8/layout/default#2"/>
    <dgm:cxn modelId="{4F60590E-5F58-5549-A9E2-7486B49217EF}" type="presParOf" srcId="{5D94EF21-55B0-3042-905D-50B8E96AFBA0}" destId="{6FFC60EA-689C-574F-9EE0-A801D02FA046}" srcOrd="5" destOrd="0" presId="urn:microsoft.com/office/officeart/2005/8/layout/default#2"/>
    <dgm:cxn modelId="{799EF535-8393-8A48-83A9-10D72CAE459B}" type="presParOf" srcId="{5D94EF21-55B0-3042-905D-50B8E96AFBA0}" destId="{50C230FB-A423-F649-806E-FC437A4F812F}" srcOrd="6"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CE6C8C-0C85-614B-AA9B-AAD4CEFC7FD3}" type="doc">
      <dgm:prSet loTypeId="urn:microsoft.com/office/officeart/2005/8/layout/list1#1" loCatId="list" qsTypeId="urn:microsoft.com/office/officeart/2005/8/quickstyle/simple1#3" qsCatId="simple" csTypeId="urn:microsoft.com/office/officeart/2005/8/colors/accent1_2#2" csCatId="accent1" phldr="1"/>
      <dgm:spPr/>
      <dgm:t>
        <a:bodyPr/>
        <a:lstStyle/>
        <a:p>
          <a:endParaRPr lang="en-US"/>
        </a:p>
      </dgm:t>
    </dgm:pt>
    <dgm:pt modelId="{15AC2DC2-242A-614E-BC98-F087411FE8E8}">
      <dgm:prSet custT="1"/>
      <dgm:spPr>
        <a:solidFill>
          <a:schemeClr val="tx2">
            <a:lumMod val="50000"/>
          </a:schemeClr>
        </a:solidFill>
        <a:ln w="6350">
          <a:solidFill>
            <a:schemeClr val="accent1">
              <a:lumMod val="75000"/>
            </a:schemeClr>
          </a:solidFill>
        </a:ln>
      </dgm:spPr>
      <dgm:t>
        <a:bodyPr/>
        <a:lstStyle/>
        <a:p>
          <a:pPr>
            <a:lnSpc>
              <a:spcPct val="100000"/>
            </a:lnSpc>
          </a:pPr>
          <a:r>
            <a:rPr lang="en-US" sz="800" b="1" dirty="0">
              <a:solidFill>
                <a:srgbClr val="BED730"/>
              </a:solidFill>
            </a:rPr>
            <a:t>Comprehensive Managed Security Services from Edge to Cloud Deployments</a:t>
          </a:r>
          <a:endParaRPr lang="en-IN" sz="800" b="1" dirty="0">
            <a:solidFill>
              <a:srgbClr val="BED730"/>
            </a:solidFill>
          </a:endParaRPr>
        </a:p>
      </dgm:t>
    </dgm:pt>
    <dgm:pt modelId="{89C7DC9B-5381-6042-9EF8-747A0CE6CBDC}" type="parTrans" cxnId="{EF96737C-76A7-AA42-827A-428B9C8114A3}">
      <dgm:prSet/>
      <dgm:spPr/>
      <dgm:t>
        <a:bodyPr/>
        <a:lstStyle/>
        <a:p>
          <a:endParaRPr lang="en-US"/>
        </a:p>
      </dgm:t>
    </dgm:pt>
    <dgm:pt modelId="{4B9C80D1-4912-BA43-8382-20444C6C1803}" type="sibTrans" cxnId="{EF96737C-76A7-AA42-827A-428B9C8114A3}">
      <dgm:prSet/>
      <dgm:spPr/>
      <dgm:t>
        <a:bodyPr/>
        <a:lstStyle/>
        <a:p>
          <a:endParaRPr lang="en-US"/>
        </a:p>
      </dgm:t>
    </dgm:pt>
    <dgm:pt modelId="{F8DC1CB7-A4E7-5C40-93BC-24D3ADC865AD}">
      <dgm:prSet custT="1"/>
      <dgm:spPr>
        <a:noFill/>
        <a:ln w="3175">
          <a:solidFill>
            <a:schemeClr val="tx1"/>
          </a:solidFill>
          <a:prstDash val="sysDot"/>
        </a:ln>
      </dgm:spPr>
      <dgm:t>
        <a:bodyPr/>
        <a:lstStyle/>
        <a:p>
          <a:pPr marL="95250" indent="-87630">
            <a:lnSpc>
              <a:spcPct val="100000"/>
            </a:lnSpc>
          </a:pPr>
          <a:r>
            <a:rPr lang="en-US" sz="700" dirty="0">
              <a:solidFill>
                <a:schemeClr val="bg1">
                  <a:lumMod val="85000"/>
                </a:schemeClr>
              </a:solidFill>
            </a:rPr>
            <a:t>Single solution provider covering DC, Network, Cloud, App, Hosts and Data </a:t>
          </a:r>
          <a:endParaRPr lang="en-IN" sz="700" dirty="0">
            <a:solidFill>
              <a:schemeClr val="bg1">
                <a:lumMod val="85000"/>
              </a:schemeClr>
            </a:solidFill>
          </a:endParaRPr>
        </a:p>
      </dgm:t>
    </dgm:pt>
    <dgm:pt modelId="{616261C9-5F7A-804A-A3F7-8D55B30F5640}" type="parTrans" cxnId="{AF4C0808-2066-1E48-99C1-9283FBCB9935}">
      <dgm:prSet/>
      <dgm:spPr/>
      <dgm:t>
        <a:bodyPr/>
        <a:lstStyle/>
        <a:p>
          <a:endParaRPr lang="en-US"/>
        </a:p>
      </dgm:t>
    </dgm:pt>
    <dgm:pt modelId="{2C605E2C-CA94-084B-89B9-4B9190E7FBB1}" type="sibTrans" cxnId="{AF4C0808-2066-1E48-99C1-9283FBCB9935}">
      <dgm:prSet/>
      <dgm:spPr/>
      <dgm:t>
        <a:bodyPr/>
        <a:lstStyle/>
        <a:p>
          <a:endParaRPr lang="en-US"/>
        </a:p>
      </dgm:t>
    </dgm:pt>
    <dgm:pt modelId="{697710D3-303A-E84F-836C-F06A7AB11901}">
      <dgm:prSet custT="1"/>
      <dgm:spPr>
        <a:noFill/>
        <a:ln w="3175">
          <a:solidFill>
            <a:schemeClr val="tx1"/>
          </a:solidFill>
          <a:prstDash val="sysDot"/>
        </a:ln>
      </dgm:spPr>
      <dgm:t>
        <a:bodyPr/>
        <a:lstStyle/>
        <a:p>
          <a:pPr marL="95250" indent="-87630">
            <a:lnSpc>
              <a:spcPct val="100000"/>
            </a:lnSpc>
          </a:pPr>
          <a:r>
            <a:rPr lang="en-US" sz="700" dirty="0">
              <a:solidFill>
                <a:schemeClr val="bg1">
                  <a:lumMod val="85000"/>
                </a:schemeClr>
              </a:solidFill>
            </a:rPr>
            <a:t>Offering Shared/On site/Hybrid Services to manage diverse solution portfolio with customized support models  </a:t>
          </a:r>
          <a:endParaRPr lang="en-IN" sz="700" dirty="0">
            <a:solidFill>
              <a:schemeClr val="bg1">
                <a:lumMod val="85000"/>
              </a:schemeClr>
            </a:solidFill>
          </a:endParaRPr>
        </a:p>
      </dgm:t>
    </dgm:pt>
    <dgm:pt modelId="{C87C1E1D-6D2A-2340-A533-CA794BA5333D}" type="parTrans" cxnId="{D1397039-7C25-E441-80A8-A9DC5F8EDD9E}">
      <dgm:prSet/>
      <dgm:spPr/>
      <dgm:t>
        <a:bodyPr/>
        <a:lstStyle/>
        <a:p>
          <a:endParaRPr lang="en-US"/>
        </a:p>
      </dgm:t>
    </dgm:pt>
    <dgm:pt modelId="{F08CDD02-112E-8148-9A26-FE4CF3468C0F}" type="sibTrans" cxnId="{D1397039-7C25-E441-80A8-A9DC5F8EDD9E}">
      <dgm:prSet/>
      <dgm:spPr/>
      <dgm:t>
        <a:bodyPr/>
        <a:lstStyle/>
        <a:p>
          <a:endParaRPr lang="en-US"/>
        </a:p>
      </dgm:t>
    </dgm:pt>
    <dgm:pt modelId="{A892ECA6-3B5C-1F4D-8F56-EF6041E0D60B}">
      <dgm:prSet custT="1"/>
      <dgm:spPr>
        <a:noFill/>
        <a:ln w="3175">
          <a:solidFill>
            <a:schemeClr val="tx1"/>
          </a:solidFill>
          <a:prstDash val="sysDot"/>
        </a:ln>
      </dgm:spPr>
      <dgm:t>
        <a:bodyPr/>
        <a:lstStyle/>
        <a:p>
          <a:pPr marL="95250" indent="-87630">
            <a:lnSpc>
              <a:spcPct val="100000"/>
            </a:lnSpc>
          </a:pPr>
          <a:r>
            <a:rPr lang="en-US" sz="700" dirty="0">
              <a:solidFill>
                <a:schemeClr val="bg1">
                  <a:lumMod val="85000"/>
                </a:schemeClr>
              </a:solidFill>
            </a:rPr>
            <a:t>Integrated seamlessly with other managed services in the ITSM platform to provide a unified view with  faster ticket resolution</a:t>
          </a:r>
          <a:endParaRPr lang="en-IN" sz="700" dirty="0">
            <a:solidFill>
              <a:schemeClr val="bg1">
                <a:lumMod val="85000"/>
              </a:schemeClr>
            </a:solidFill>
          </a:endParaRPr>
        </a:p>
      </dgm:t>
    </dgm:pt>
    <dgm:pt modelId="{ABB996FE-4CAC-7F4D-821E-C1415C9F7FB2}" type="parTrans" cxnId="{9736AE8D-9E9A-4643-A8A6-C46C394136C0}">
      <dgm:prSet/>
      <dgm:spPr/>
      <dgm:t>
        <a:bodyPr/>
        <a:lstStyle/>
        <a:p>
          <a:endParaRPr lang="en-US"/>
        </a:p>
      </dgm:t>
    </dgm:pt>
    <dgm:pt modelId="{D2D90AD9-B382-F344-8885-EAC547F8AE92}" type="sibTrans" cxnId="{9736AE8D-9E9A-4643-A8A6-C46C394136C0}">
      <dgm:prSet/>
      <dgm:spPr/>
      <dgm:t>
        <a:bodyPr/>
        <a:lstStyle/>
        <a:p>
          <a:endParaRPr lang="en-US"/>
        </a:p>
      </dgm:t>
    </dgm:pt>
    <dgm:pt modelId="{A3F72ACE-C428-2349-93E1-671448DCE901}">
      <dgm:prSet custT="1"/>
      <dgm:spPr>
        <a:noFill/>
        <a:ln w="3175">
          <a:solidFill>
            <a:schemeClr val="tx1"/>
          </a:solidFill>
          <a:prstDash val="sysDot"/>
        </a:ln>
      </dgm:spPr>
      <dgm:t>
        <a:bodyPr/>
        <a:lstStyle/>
        <a:p>
          <a:pPr marL="95250" indent="-87630">
            <a:lnSpc>
              <a:spcPct val="100000"/>
            </a:lnSpc>
          </a:pPr>
          <a:r>
            <a:rPr lang="en-US" sz="700" dirty="0">
              <a:solidFill>
                <a:schemeClr val="bg1">
                  <a:lumMod val="85000"/>
                </a:schemeClr>
              </a:solidFill>
            </a:rPr>
            <a:t>SLA driven Security Services by virtue of SASE &amp; Security providers hosted in Sify DCs </a:t>
          </a:r>
          <a:endParaRPr lang="en-IN" sz="700" dirty="0">
            <a:solidFill>
              <a:schemeClr val="bg1">
                <a:lumMod val="85000"/>
              </a:schemeClr>
            </a:solidFill>
          </a:endParaRPr>
        </a:p>
      </dgm:t>
    </dgm:pt>
    <dgm:pt modelId="{84AF15A1-36C8-CF4E-9905-732B9F3A13B3}" type="parTrans" cxnId="{4C4FA00D-5883-5148-BC30-FC1A4B13ABEA}">
      <dgm:prSet/>
      <dgm:spPr/>
      <dgm:t>
        <a:bodyPr/>
        <a:lstStyle/>
        <a:p>
          <a:endParaRPr lang="en-US"/>
        </a:p>
      </dgm:t>
    </dgm:pt>
    <dgm:pt modelId="{03426F6E-FE0B-9E43-A861-36F03B5D3C82}" type="sibTrans" cxnId="{4C4FA00D-5883-5148-BC30-FC1A4B13ABEA}">
      <dgm:prSet/>
      <dgm:spPr/>
      <dgm:t>
        <a:bodyPr/>
        <a:lstStyle/>
        <a:p>
          <a:endParaRPr lang="en-US"/>
        </a:p>
      </dgm:t>
    </dgm:pt>
    <dgm:pt modelId="{E2E47053-15BC-4B46-9A9A-B3F5329DE4F5}">
      <dgm:prSet custT="1"/>
      <dgm:spPr>
        <a:solidFill>
          <a:schemeClr val="tx2">
            <a:lumMod val="50000"/>
          </a:schemeClr>
        </a:solidFill>
        <a:ln w="6350">
          <a:solidFill>
            <a:schemeClr val="accent1">
              <a:lumMod val="75000"/>
            </a:schemeClr>
          </a:solidFill>
        </a:ln>
      </dgm:spPr>
      <dgm:t>
        <a:bodyPr/>
        <a:lstStyle/>
        <a:p>
          <a:pPr>
            <a:lnSpc>
              <a:spcPct val="100000"/>
            </a:lnSpc>
          </a:pPr>
          <a:r>
            <a:rPr lang="en-US" sz="800" b="1" dirty="0">
              <a:solidFill>
                <a:srgbClr val="BED730"/>
              </a:solidFill>
            </a:rPr>
            <a:t>AI/ML driven continuous Security Assurance Monitoring, &amp; Automated Incident Management</a:t>
          </a:r>
          <a:endParaRPr lang="en-IN" sz="800" b="1" dirty="0">
            <a:solidFill>
              <a:srgbClr val="BED730"/>
            </a:solidFill>
          </a:endParaRPr>
        </a:p>
      </dgm:t>
    </dgm:pt>
    <dgm:pt modelId="{2F4FC964-A24D-BE4C-B531-B16E1F37D1A9}" type="parTrans" cxnId="{FA4D89E7-2BC1-544B-B794-9EB52E89928D}">
      <dgm:prSet/>
      <dgm:spPr/>
      <dgm:t>
        <a:bodyPr/>
        <a:lstStyle/>
        <a:p>
          <a:endParaRPr lang="en-US"/>
        </a:p>
      </dgm:t>
    </dgm:pt>
    <dgm:pt modelId="{749397FF-AD92-7E40-9807-467991B04229}" type="sibTrans" cxnId="{FA4D89E7-2BC1-544B-B794-9EB52E89928D}">
      <dgm:prSet/>
      <dgm:spPr/>
      <dgm:t>
        <a:bodyPr/>
        <a:lstStyle/>
        <a:p>
          <a:endParaRPr lang="en-US"/>
        </a:p>
      </dgm:t>
    </dgm:pt>
    <dgm:pt modelId="{3819C97E-1263-A047-8215-4BEF7B97827F}">
      <dgm:prSet custT="1"/>
      <dgm:spPr>
        <a:noFill/>
        <a:ln w="3175">
          <a:solidFill>
            <a:schemeClr val="tx1"/>
          </a:solidFill>
          <a:prstDash val="sysDot"/>
        </a:ln>
      </dgm:spPr>
      <dgm:t>
        <a:bodyPr/>
        <a:lstStyle/>
        <a:p>
          <a:pPr marL="95250" indent="-87630">
            <a:lnSpc>
              <a:spcPct val="100000"/>
            </a:lnSpc>
          </a:pPr>
          <a:r>
            <a:rPr lang="en-US" sz="700" dirty="0">
              <a:solidFill>
                <a:schemeClr val="bg1">
                  <a:lumMod val="85000"/>
                </a:schemeClr>
              </a:solidFill>
            </a:rPr>
            <a:t>Real-time monitoring through multiple feeds, to safeguard all the systems and sensitive information</a:t>
          </a:r>
          <a:endParaRPr lang="en-IN" sz="700" dirty="0">
            <a:solidFill>
              <a:schemeClr val="bg1">
                <a:lumMod val="85000"/>
              </a:schemeClr>
            </a:solidFill>
          </a:endParaRPr>
        </a:p>
      </dgm:t>
    </dgm:pt>
    <dgm:pt modelId="{98E57DC2-05A1-0D41-8974-EB39A1727E03}" type="parTrans" cxnId="{47C3ACF5-A1B7-4543-B9F3-6A4315E17E6E}">
      <dgm:prSet/>
      <dgm:spPr/>
      <dgm:t>
        <a:bodyPr/>
        <a:lstStyle/>
        <a:p>
          <a:endParaRPr lang="en-US"/>
        </a:p>
      </dgm:t>
    </dgm:pt>
    <dgm:pt modelId="{B17761C0-3B2F-464F-8EB9-902C45EC20DB}" type="sibTrans" cxnId="{47C3ACF5-A1B7-4543-B9F3-6A4315E17E6E}">
      <dgm:prSet/>
      <dgm:spPr/>
      <dgm:t>
        <a:bodyPr/>
        <a:lstStyle/>
        <a:p>
          <a:endParaRPr lang="en-US"/>
        </a:p>
      </dgm:t>
    </dgm:pt>
    <dgm:pt modelId="{6AB6B397-9531-CE4E-AEFB-790FA4D548FD}">
      <dgm:prSet custT="1"/>
      <dgm:spPr>
        <a:noFill/>
        <a:ln w="3175">
          <a:solidFill>
            <a:schemeClr val="tx1"/>
          </a:solidFill>
          <a:prstDash val="sysDot"/>
        </a:ln>
      </dgm:spPr>
      <dgm:t>
        <a:bodyPr/>
        <a:lstStyle/>
        <a:p>
          <a:pPr marL="95250" indent="-87630">
            <a:lnSpc>
              <a:spcPct val="100000"/>
            </a:lnSpc>
          </a:pPr>
          <a:r>
            <a:rPr lang="en-US" sz="700" dirty="0">
              <a:solidFill>
                <a:schemeClr val="bg1">
                  <a:lumMod val="85000"/>
                </a:schemeClr>
              </a:solidFill>
            </a:rPr>
            <a:t>Correlate security inputs to business context and current threat insights for Auto remediation </a:t>
          </a:r>
          <a:endParaRPr lang="en-IN" sz="700" dirty="0">
            <a:solidFill>
              <a:schemeClr val="bg1">
                <a:lumMod val="85000"/>
              </a:schemeClr>
            </a:solidFill>
          </a:endParaRPr>
        </a:p>
      </dgm:t>
    </dgm:pt>
    <dgm:pt modelId="{B7D2347F-ECC5-FE42-BFDA-5964666C6C98}" type="parTrans" cxnId="{AF435F4B-EA0C-8E49-A69A-2E2A4A7B37B8}">
      <dgm:prSet/>
      <dgm:spPr/>
      <dgm:t>
        <a:bodyPr/>
        <a:lstStyle/>
        <a:p>
          <a:endParaRPr lang="en-US"/>
        </a:p>
      </dgm:t>
    </dgm:pt>
    <dgm:pt modelId="{E27110C1-FCF1-AE42-9702-D46235F14C02}" type="sibTrans" cxnId="{AF435F4B-EA0C-8E49-A69A-2E2A4A7B37B8}">
      <dgm:prSet/>
      <dgm:spPr/>
      <dgm:t>
        <a:bodyPr/>
        <a:lstStyle/>
        <a:p>
          <a:endParaRPr lang="en-US"/>
        </a:p>
      </dgm:t>
    </dgm:pt>
    <dgm:pt modelId="{A1D564B1-DE87-6447-9C8F-1E7081BF7137}">
      <dgm:prSet custT="1"/>
      <dgm:spPr>
        <a:solidFill>
          <a:schemeClr val="tx2">
            <a:lumMod val="50000"/>
          </a:schemeClr>
        </a:solidFill>
        <a:ln w="6350">
          <a:solidFill>
            <a:schemeClr val="accent1">
              <a:lumMod val="75000"/>
            </a:schemeClr>
          </a:solidFill>
        </a:ln>
      </dgm:spPr>
      <dgm:t>
        <a:bodyPr/>
        <a:lstStyle/>
        <a:p>
          <a:pPr>
            <a:lnSpc>
              <a:spcPct val="100000"/>
            </a:lnSpc>
          </a:pPr>
          <a:r>
            <a:rPr lang="en-US" sz="800" b="1" dirty="0">
              <a:solidFill>
                <a:srgbClr val="BED730"/>
              </a:solidFill>
            </a:rPr>
            <a:t>Governance, Risk &amp; Compliance Assurance </a:t>
          </a:r>
          <a:endParaRPr lang="en-IN" sz="800" b="1" dirty="0">
            <a:solidFill>
              <a:srgbClr val="BED730"/>
            </a:solidFill>
          </a:endParaRPr>
        </a:p>
      </dgm:t>
    </dgm:pt>
    <dgm:pt modelId="{8F4AA91B-D0B4-E340-8F95-4FF9FAC5382A}" type="parTrans" cxnId="{3B4A173C-574B-DD45-8503-8B394CE01B80}">
      <dgm:prSet/>
      <dgm:spPr/>
      <dgm:t>
        <a:bodyPr/>
        <a:lstStyle/>
        <a:p>
          <a:endParaRPr lang="en-US"/>
        </a:p>
      </dgm:t>
    </dgm:pt>
    <dgm:pt modelId="{182CF2DE-B89D-5F40-9CCC-6013ED1742C9}" type="sibTrans" cxnId="{3B4A173C-574B-DD45-8503-8B394CE01B80}">
      <dgm:prSet/>
      <dgm:spPr/>
      <dgm:t>
        <a:bodyPr/>
        <a:lstStyle/>
        <a:p>
          <a:endParaRPr lang="en-US"/>
        </a:p>
      </dgm:t>
    </dgm:pt>
    <dgm:pt modelId="{2AF613FC-172C-3A4C-9F05-DB7F0E8FBFBF}">
      <dgm:prSet custT="1"/>
      <dgm:spPr>
        <a:noFill/>
        <a:ln w="3175">
          <a:solidFill>
            <a:schemeClr val="tx1"/>
          </a:solidFill>
          <a:prstDash val="sysDot"/>
        </a:ln>
      </dgm:spPr>
      <dgm:t>
        <a:bodyPr/>
        <a:lstStyle/>
        <a:p>
          <a:pPr marL="95250" indent="-95250">
            <a:lnSpc>
              <a:spcPct val="100000"/>
            </a:lnSpc>
          </a:pPr>
          <a:r>
            <a:rPr lang="en-US" sz="700" dirty="0">
              <a:solidFill>
                <a:schemeClr val="bg1">
                  <a:lumMod val="85000"/>
                </a:schemeClr>
              </a:solidFill>
            </a:rPr>
            <a:t>Identify security vulnerabilities across your digital IT infrastructure and remediate with Sify’s advanced managed services  </a:t>
          </a:r>
          <a:endParaRPr lang="en-IN" sz="700" dirty="0">
            <a:solidFill>
              <a:schemeClr val="bg1">
                <a:lumMod val="85000"/>
              </a:schemeClr>
            </a:solidFill>
          </a:endParaRPr>
        </a:p>
      </dgm:t>
    </dgm:pt>
    <dgm:pt modelId="{E1DB2FF0-F1E8-944A-869E-6DF2B4E4EA66}" type="parTrans" cxnId="{C28E5CDF-3E5F-6340-8AFF-17646A006BB9}">
      <dgm:prSet/>
      <dgm:spPr/>
      <dgm:t>
        <a:bodyPr/>
        <a:lstStyle/>
        <a:p>
          <a:endParaRPr lang="en-US"/>
        </a:p>
      </dgm:t>
    </dgm:pt>
    <dgm:pt modelId="{A15A06BA-1C89-3943-B703-29B268E70991}" type="sibTrans" cxnId="{C28E5CDF-3E5F-6340-8AFF-17646A006BB9}">
      <dgm:prSet/>
      <dgm:spPr/>
      <dgm:t>
        <a:bodyPr/>
        <a:lstStyle/>
        <a:p>
          <a:endParaRPr lang="en-US"/>
        </a:p>
      </dgm:t>
    </dgm:pt>
    <dgm:pt modelId="{664EAC29-7822-D44A-894C-BA6A8D67D7DE}">
      <dgm:prSet custT="1"/>
      <dgm:spPr>
        <a:noFill/>
        <a:ln w="3175">
          <a:solidFill>
            <a:schemeClr val="tx1"/>
          </a:solidFill>
          <a:prstDash val="sysDot"/>
        </a:ln>
      </dgm:spPr>
      <dgm:t>
        <a:bodyPr/>
        <a:lstStyle/>
        <a:p>
          <a:pPr marL="95250" indent="-95250">
            <a:lnSpc>
              <a:spcPct val="100000"/>
            </a:lnSpc>
          </a:pPr>
          <a:r>
            <a:rPr lang="en-US" sz="700" dirty="0">
              <a:solidFill>
                <a:schemeClr val="bg1">
                  <a:lumMod val="85000"/>
                </a:schemeClr>
              </a:solidFill>
            </a:rPr>
            <a:t>Enable organizations to meet regulatory and compliance requirements: SEBI, RBI, IRDA, ISO27001…</a:t>
          </a:r>
          <a:endParaRPr lang="en-IN" sz="700" dirty="0">
            <a:solidFill>
              <a:schemeClr val="bg1">
                <a:lumMod val="85000"/>
              </a:schemeClr>
            </a:solidFill>
          </a:endParaRPr>
        </a:p>
      </dgm:t>
    </dgm:pt>
    <dgm:pt modelId="{9056EB14-13D2-4146-A3F7-A4D0CCB2D8F0}" type="parTrans" cxnId="{42F9CB8B-4192-734C-B01D-CDF2441BC5E5}">
      <dgm:prSet/>
      <dgm:spPr/>
      <dgm:t>
        <a:bodyPr/>
        <a:lstStyle/>
        <a:p>
          <a:endParaRPr lang="en-US"/>
        </a:p>
      </dgm:t>
    </dgm:pt>
    <dgm:pt modelId="{EAD3C4CB-C9E4-034C-BF8A-920DEBDF515B}" type="sibTrans" cxnId="{42F9CB8B-4192-734C-B01D-CDF2441BC5E5}">
      <dgm:prSet/>
      <dgm:spPr/>
      <dgm:t>
        <a:bodyPr/>
        <a:lstStyle/>
        <a:p>
          <a:endParaRPr lang="en-US"/>
        </a:p>
      </dgm:t>
    </dgm:pt>
    <dgm:pt modelId="{84D4E503-B515-D84D-806B-03B3818B7AD6}" type="pres">
      <dgm:prSet presAssocID="{EECE6C8C-0C85-614B-AA9B-AAD4CEFC7FD3}" presName="linear" presStyleCnt="0">
        <dgm:presLayoutVars>
          <dgm:dir/>
          <dgm:animLvl val="lvl"/>
          <dgm:resizeHandles val="exact"/>
        </dgm:presLayoutVars>
      </dgm:prSet>
      <dgm:spPr/>
    </dgm:pt>
    <dgm:pt modelId="{0ECEDAF0-17F0-9E45-AD48-E3D700A45B4C}" type="pres">
      <dgm:prSet presAssocID="{15AC2DC2-242A-614E-BC98-F087411FE8E8}" presName="parentLin" presStyleCnt="0"/>
      <dgm:spPr/>
    </dgm:pt>
    <dgm:pt modelId="{0DD82E10-5D7F-5049-B371-8758C3145F90}" type="pres">
      <dgm:prSet presAssocID="{15AC2DC2-242A-614E-BC98-F087411FE8E8}" presName="parentLeftMargin" presStyleLbl="node1" presStyleIdx="0" presStyleCnt="3"/>
      <dgm:spPr/>
    </dgm:pt>
    <dgm:pt modelId="{6D9E3C04-0B58-AA48-A389-A633F08563AF}" type="pres">
      <dgm:prSet presAssocID="{15AC2DC2-242A-614E-BC98-F087411FE8E8}" presName="parentText" presStyleLbl="node1" presStyleIdx="0" presStyleCnt="3" custScaleX="126493" custScaleY="146342">
        <dgm:presLayoutVars>
          <dgm:chMax val="0"/>
          <dgm:bulletEnabled val="1"/>
        </dgm:presLayoutVars>
      </dgm:prSet>
      <dgm:spPr/>
    </dgm:pt>
    <dgm:pt modelId="{81997A32-D01D-FA4B-BF3C-C0B7970A18D5}" type="pres">
      <dgm:prSet presAssocID="{15AC2DC2-242A-614E-BC98-F087411FE8E8}" presName="negativeSpace" presStyleCnt="0"/>
      <dgm:spPr/>
    </dgm:pt>
    <dgm:pt modelId="{720ED978-48F1-1F43-A10F-A258F3D5185F}" type="pres">
      <dgm:prSet presAssocID="{15AC2DC2-242A-614E-BC98-F087411FE8E8}" presName="childText" presStyleLbl="conFgAcc1" presStyleIdx="0" presStyleCnt="3">
        <dgm:presLayoutVars>
          <dgm:bulletEnabled val="1"/>
        </dgm:presLayoutVars>
      </dgm:prSet>
      <dgm:spPr/>
    </dgm:pt>
    <dgm:pt modelId="{577B8C8E-B147-DD46-A665-404B3246092F}" type="pres">
      <dgm:prSet presAssocID="{4B9C80D1-4912-BA43-8382-20444C6C1803}" presName="spaceBetweenRectangles" presStyleCnt="0"/>
      <dgm:spPr/>
    </dgm:pt>
    <dgm:pt modelId="{EF125533-EA78-2A4B-A3C1-156E81339437}" type="pres">
      <dgm:prSet presAssocID="{E2E47053-15BC-4B46-9A9A-B3F5329DE4F5}" presName="parentLin" presStyleCnt="0"/>
      <dgm:spPr/>
    </dgm:pt>
    <dgm:pt modelId="{6EA67FB0-A386-204C-9D0F-EECBF1926D9F}" type="pres">
      <dgm:prSet presAssocID="{E2E47053-15BC-4B46-9A9A-B3F5329DE4F5}" presName="parentLeftMargin" presStyleLbl="node1" presStyleIdx="0" presStyleCnt="3"/>
      <dgm:spPr/>
    </dgm:pt>
    <dgm:pt modelId="{1A6A4D70-C82E-AD40-AA01-BBFF09F5811A}" type="pres">
      <dgm:prSet presAssocID="{E2E47053-15BC-4B46-9A9A-B3F5329DE4F5}" presName="parentText" presStyleLbl="node1" presStyleIdx="1" presStyleCnt="3" custScaleX="126493" custScaleY="176152">
        <dgm:presLayoutVars>
          <dgm:chMax val="0"/>
          <dgm:bulletEnabled val="1"/>
        </dgm:presLayoutVars>
      </dgm:prSet>
      <dgm:spPr/>
    </dgm:pt>
    <dgm:pt modelId="{08CA7B74-9C75-3647-B9CB-A4FF3E93EB48}" type="pres">
      <dgm:prSet presAssocID="{E2E47053-15BC-4B46-9A9A-B3F5329DE4F5}" presName="negativeSpace" presStyleCnt="0"/>
      <dgm:spPr/>
    </dgm:pt>
    <dgm:pt modelId="{AF1BC528-E894-1640-AC16-046501CE6E48}" type="pres">
      <dgm:prSet presAssocID="{E2E47053-15BC-4B46-9A9A-B3F5329DE4F5}" presName="childText" presStyleLbl="conFgAcc1" presStyleIdx="1" presStyleCnt="3">
        <dgm:presLayoutVars>
          <dgm:bulletEnabled val="1"/>
        </dgm:presLayoutVars>
      </dgm:prSet>
      <dgm:spPr/>
    </dgm:pt>
    <dgm:pt modelId="{FA43F762-DD07-ED40-B30F-EF23CBF6B372}" type="pres">
      <dgm:prSet presAssocID="{749397FF-AD92-7E40-9807-467991B04229}" presName="spaceBetweenRectangles" presStyleCnt="0"/>
      <dgm:spPr/>
    </dgm:pt>
    <dgm:pt modelId="{48A0858C-69B2-F54B-A8EE-7BB571F922E2}" type="pres">
      <dgm:prSet presAssocID="{A1D564B1-DE87-6447-9C8F-1E7081BF7137}" presName="parentLin" presStyleCnt="0"/>
      <dgm:spPr/>
    </dgm:pt>
    <dgm:pt modelId="{7F716E29-752E-1649-882D-0CB97DDC965A}" type="pres">
      <dgm:prSet presAssocID="{A1D564B1-DE87-6447-9C8F-1E7081BF7137}" presName="parentLeftMargin" presStyleLbl="node1" presStyleIdx="1" presStyleCnt="3"/>
      <dgm:spPr/>
    </dgm:pt>
    <dgm:pt modelId="{15D59C0A-F7ED-3544-A758-567606456B23}" type="pres">
      <dgm:prSet presAssocID="{A1D564B1-DE87-6447-9C8F-1E7081BF7137}" presName="parentText" presStyleLbl="node1" presStyleIdx="2" presStyleCnt="3" custScaleX="126493">
        <dgm:presLayoutVars>
          <dgm:chMax val="0"/>
          <dgm:bulletEnabled val="1"/>
        </dgm:presLayoutVars>
      </dgm:prSet>
      <dgm:spPr/>
    </dgm:pt>
    <dgm:pt modelId="{080015B5-9FBA-C547-B055-BC22D4AB87BE}" type="pres">
      <dgm:prSet presAssocID="{A1D564B1-DE87-6447-9C8F-1E7081BF7137}" presName="negativeSpace" presStyleCnt="0"/>
      <dgm:spPr/>
    </dgm:pt>
    <dgm:pt modelId="{5B021FD4-4E43-6243-A56D-B741DF71D9D5}" type="pres">
      <dgm:prSet presAssocID="{A1D564B1-DE87-6447-9C8F-1E7081BF7137}" presName="childText" presStyleLbl="conFgAcc1" presStyleIdx="2" presStyleCnt="3">
        <dgm:presLayoutVars>
          <dgm:bulletEnabled val="1"/>
        </dgm:presLayoutVars>
      </dgm:prSet>
      <dgm:spPr/>
    </dgm:pt>
  </dgm:ptLst>
  <dgm:cxnLst>
    <dgm:cxn modelId="{653F0905-651A-5448-85A5-F6A01FA65263}" type="presOf" srcId="{664EAC29-7822-D44A-894C-BA6A8D67D7DE}" destId="{5B021FD4-4E43-6243-A56D-B741DF71D9D5}" srcOrd="0" destOrd="1" presId="urn:microsoft.com/office/officeart/2005/8/layout/list1#1"/>
    <dgm:cxn modelId="{AF4C0808-2066-1E48-99C1-9283FBCB9935}" srcId="{15AC2DC2-242A-614E-BC98-F087411FE8E8}" destId="{F8DC1CB7-A4E7-5C40-93BC-24D3ADC865AD}" srcOrd="0" destOrd="0" parTransId="{616261C9-5F7A-804A-A3F7-8D55B30F5640}" sibTransId="{2C605E2C-CA94-084B-89B9-4B9190E7FBB1}"/>
    <dgm:cxn modelId="{2E3AA10B-71F9-524D-A683-0598D467F83F}" type="presOf" srcId="{A1D564B1-DE87-6447-9C8F-1E7081BF7137}" destId="{7F716E29-752E-1649-882D-0CB97DDC965A}" srcOrd="0" destOrd="0" presId="urn:microsoft.com/office/officeart/2005/8/layout/list1#1"/>
    <dgm:cxn modelId="{4C4FA00D-5883-5148-BC30-FC1A4B13ABEA}" srcId="{15AC2DC2-242A-614E-BC98-F087411FE8E8}" destId="{A3F72ACE-C428-2349-93E1-671448DCE901}" srcOrd="3" destOrd="0" parTransId="{84AF15A1-36C8-CF4E-9905-732B9F3A13B3}" sibTransId="{03426F6E-FE0B-9E43-A861-36F03B5D3C82}"/>
    <dgm:cxn modelId="{4A3FFC14-10CF-074E-BA56-9C5DCB3E3ADA}" type="presOf" srcId="{2AF613FC-172C-3A4C-9F05-DB7F0E8FBFBF}" destId="{5B021FD4-4E43-6243-A56D-B741DF71D9D5}" srcOrd="0" destOrd="0" presId="urn:microsoft.com/office/officeart/2005/8/layout/list1#1"/>
    <dgm:cxn modelId="{F24DCB38-966B-EE49-98A8-259649562675}" type="presOf" srcId="{A3F72ACE-C428-2349-93E1-671448DCE901}" destId="{720ED978-48F1-1F43-A10F-A258F3D5185F}" srcOrd="0" destOrd="3" presId="urn:microsoft.com/office/officeart/2005/8/layout/list1#1"/>
    <dgm:cxn modelId="{D1397039-7C25-E441-80A8-A9DC5F8EDD9E}" srcId="{15AC2DC2-242A-614E-BC98-F087411FE8E8}" destId="{697710D3-303A-E84F-836C-F06A7AB11901}" srcOrd="1" destOrd="0" parTransId="{C87C1E1D-6D2A-2340-A533-CA794BA5333D}" sibTransId="{F08CDD02-112E-8148-9A26-FE4CF3468C0F}"/>
    <dgm:cxn modelId="{3B4A173C-574B-DD45-8503-8B394CE01B80}" srcId="{EECE6C8C-0C85-614B-AA9B-AAD4CEFC7FD3}" destId="{A1D564B1-DE87-6447-9C8F-1E7081BF7137}" srcOrd="2" destOrd="0" parTransId="{8F4AA91B-D0B4-E340-8F95-4FF9FAC5382A}" sibTransId="{182CF2DE-B89D-5F40-9CCC-6013ED1742C9}"/>
    <dgm:cxn modelId="{D7A9D34A-2F8D-BF4F-AB57-73C42DC37EB3}" type="presOf" srcId="{E2E47053-15BC-4B46-9A9A-B3F5329DE4F5}" destId="{6EA67FB0-A386-204C-9D0F-EECBF1926D9F}" srcOrd="0" destOrd="0" presId="urn:microsoft.com/office/officeart/2005/8/layout/list1#1"/>
    <dgm:cxn modelId="{AF435F4B-EA0C-8E49-A69A-2E2A4A7B37B8}" srcId="{E2E47053-15BC-4B46-9A9A-B3F5329DE4F5}" destId="{6AB6B397-9531-CE4E-AEFB-790FA4D548FD}" srcOrd="1" destOrd="0" parTransId="{B7D2347F-ECC5-FE42-BFDA-5964666C6C98}" sibTransId="{E27110C1-FCF1-AE42-9702-D46235F14C02}"/>
    <dgm:cxn modelId="{BA68946E-4634-B141-B77B-E92F163B70F2}" type="presOf" srcId="{15AC2DC2-242A-614E-BC98-F087411FE8E8}" destId="{6D9E3C04-0B58-AA48-A389-A633F08563AF}" srcOrd="1" destOrd="0" presId="urn:microsoft.com/office/officeart/2005/8/layout/list1#1"/>
    <dgm:cxn modelId="{EF96737C-76A7-AA42-827A-428B9C8114A3}" srcId="{EECE6C8C-0C85-614B-AA9B-AAD4CEFC7FD3}" destId="{15AC2DC2-242A-614E-BC98-F087411FE8E8}" srcOrd="0" destOrd="0" parTransId="{89C7DC9B-5381-6042-9EF8-747A0CE6CBDC}" sibTransId="{4B9C80D1-4912-BA43-8382-20444C6C1803}"/>
    <dgm:cxn modelId="{17B8DD84-D092-7542-AF19-727013C0E6B8}" type="presOf" srcId="{EECE6C8C-0C85-614B-AA9B-AAD4CEFC7FD3}" destId="{84D4E503-B515-D84D-806B-03B3818B7AD6}" srcOrd="0" destOrd="0" presId="urn:microsoft.com/office/officeart/2005/8/layout/list1#1"/>
    <dgm:cxn modelId="{42F9CB8B-4192-734C-B01D-CDF2441BC5E5}" srcId="{A1D564B1-DE87-6447-9C8F-1E7081BF7137}" destId="{664EAC29-7822-D44A-894C-BA6A8D67D7DE}" srcOrd="1" destOrd="0" parTransId="{9056EB14-13D2-4146-A3F7-A4D0CCB2D8F0}" sibTransId="{EAD3C4CB-C9E4-034C-BF8A-920DEBDF515B}"/>
    <dgm:cxn modelId="{F575538D-CB50-234E-9FDB-D0C27F1457A4}" type="presOf" srcId="{3819C97E-1263-A047-8215-4BEF7B97827F}" destId="{AF1BC528-E894-1640-AC16-046501CE6E48}" srcOrd="0" destOrd="0" presId="urn:microsoft.com/office/officeart/2005/8/layout/list1#1"/>
    <dgm:cxn modelId="{9736AE8D-9E9A-4643-A8A6-C46C394136C0}" srcId="{15AC2DC2-242A-614E-BC98-F087411FE8E8}" destId="{A892ECA6-3B5C-1F4D-8F56-EF6041E0D60B}" srcOrd="2" destOrd="0" parTransId="{ABB996FE-4CAC-7F4D-821E-C1415C9F7FB2}" sibTransId="{D2D90AD9-B382-F344-8885-EAC547F8AE92}"/>
    <dgm:cxn modelId="{DA7DCBA0-0EED-CE4D-9C7E-68A456B429D2}" type="presOf" srcId="{F8DC1CB7-A4E7-5C40-93BC-24D3ADC865AD}" destId="{720ED978-48F1-1F43-A10F-A258F3D5185F}" srcOrd="0" destOrd="0" presId="urn:microsoft.com/office/officeart/2005/8/layout/list1#1"/>
    <dgm:cxn modelId="{908A69AD-39AF-C34D-9893-19DD2514C7CF}" type="presOf" srcId="{E2E47053-15BC-4B46-9A9A-B3F5329DE4F5}" destId="{1A6A4D70-C82E-AD40-AA01-BBFF09F5811A}" srcOrd="1" destOrd="0" presId="urn:microsoft.com/office/officeart/2005/8/layout/list1#1"/>
    <dgm:cxn modelId="{E11F3FAE-E0F0-A047-84B1-CD7146ADF75C}" type="presOf" srcId="{6AB6B397-9531-CE4E-AEFB-790FA4D548FD}" destId="{AF1BC528-E894-1640-AC16-046501CE6E48}" srcOrd="0" destOrd="1" presId="urn:microsoft.com/office/officeart/2005/8/layout/list1#1"/>
    <dgm:cxn modelId="{2DA58AC5-2088-CC4B-AF78-552310213077}" type="presOf" srcId="{697710D3-303A-E84F-836C-F06A7AB11901}" destId="{720ED978-48F1-1F43-A10F-A258F3D5185F}" srcOrd="0" destOrd="1" presId="urn:microsoft.com/office/officeart/2005/8/layout/list1#1"/>
    <dgm:cxn modelId="{F4F1A1C6-6B67-634C-B9A7-B014F280567E}" type="presOf" srcId="{15AC2DC2-242A-614E-BC98-F087411FE8E8}" destId="{0DD82E10-5D7F-5049-B371-8758C3145F90}" srcOrd="0" destOrd="0" presId="urn:microsoft.com/office/officeart/2005/8/layout/list1#1"/>
    <dgm:cxn modelId="{C28E5CDF-3E5F-6340-8AFF-17646A006BB9}" srcId="{A1D564B1-DE87-6447-9C8F-1E7081BF7137}" destId="{2AF613FC-172C-3A4C-9F05-DB7F0E8FBFBF}" srcOrd="0" destOrd="0" parTransId="{E1DB2FF0-F1E8-944A-869E-6DF2B4E4EA66}" sibTransId="{A15A06BA-1C89-3943-B703-29B268E70991}"/>
    <dgm:cxn modelId="{FA4D89E7-2BC1-544B-B794-9EB52E89928D}" srcId="{EECE6C8C-0C85-614B-AA9B-AAD4CEFC7FD3}" destId="{E2E47053-15BC-4B46-9A9A-B3F5329DE4F5}" srcOrd="1" destOrd="0" parTransId="{2F4FC964-A24D-BE4C-B531-B16E1F37D1A9}" sibTransId="{749397FF-AD92-7E40-9807-467991B04229}"/>
    <dgm:cxn modelId="{5EAB0DEF-A3F5-8445-B2C2-0A094DDD2173}" type="presOf" srcId="{A892ECA6-3B5C-1F4D-8F56-EF6041E0D60B}" destId="{720ED978-48F1-1F43-A10F-A258F3D5185F}" srcOrd="0" destOrd="2" presId="urn:microsoft.com/office/officeart/2005/8/layout/list1#1"/>
    <dgm:cxn modelId="{A30611F4-C206-7644-9330-075E5827435E}" type="presOf" srcId="{A1D564B1-DE87-6447-9C8F-1E7081BF7137}" destId="{15D59C0A-F7ED-3544-A758-567606456B23}" srcOrd="1" destOrd="0" presId="urn:microsoft.com/office/officeart/2005/8/layout/list1#1"/>
    <dgm:cxn modelId="{47C3ACF5-A1B7-4543-B9F3-6A4315E17E6E}" srcId="{E2E47053-15BC-4B46-9A9A-B3F5329DE4F5}" destId="{3819C97E-1263-A047-8215-4BEF7B97827F}" srcOrd="0" destOrd="0" parTransId="{98E57DC2-05A1-0D41-8974-EB39A1727E03}" sibTransId="{B17761C0-3B2F-464F-8EB9-902C45EC20DB}"/>
    <dgm:cxn modelId="{D698F353-6653-3F43-A399-4E800F990D11}" type="presParOf" srcId="{84D4E503-B515-D84D-806B-03B3818B7AD6}" destId="{0ECEDAF0-17F0-9E45-AD48-E3D700A45B4C}" srcOrd="0" destOrd="0" presId="urn:microsoft.com/office/officeart/2005/8/layout/list1#1"/>
    <dgm:cxn modelId="{5AFA26D5-4D91-964C-89C7-8728BD4A0385}" type="presParOf" srcId="{0ECEDAF0-17F0-9E45-AD48-E3D700A45B4C}" destId="{0DD82E10-5D7F-5049-B371-8758C3145F90}" srcOrd="0" destOrd="0" presId="urn:microsoft.com/office/officeart/2005/8/layout/list1#1"/>
    <dgm:cxn modelId="{7DF48754-7F12-9B49-9CF0-ED534A4971EB}" type="presParOf" srcId="{0ECEDAF0-17F0-9E45-AD48-E3D700A45B4C}" destId="{6D9E3C04-0B58-AA48-A389-A633F08563AF}" srcOrd="1" destOrd="0" presId="urn:microsoft.com/office/officeart/2005/8/layout/list1#1"/>
    <dgm:cxn modelId="{9F940A58-6947-D240-A99B-D73B3B7F2A6A}" type="presParOf" srcId="{84D4E503-B515-D84D-806B-03B3818B7AD6}" destId="{81997A32-D01D-FA4B-BF3C-C0B7970A18D5}" srcOrd="1" destOrd="0" presId="urn:microsoft.com/office/officeart/2005/8/layout/list1#1"/>
    <dgm:cxn modelId="{6E1C7E6A-CC02-B54D-8A01-A4EA37C0956C}" type="presParOf" srcId="{84D4E503-B515-D84D-806B-03B3818B7AD6}" destId="{720ED978-48F1-1F43-A10F-A258F3D5185F}" srcOrd="2" destOrd="0" presId="urn:microsoft.com/office/officeart/2005/8/layout/list1#1"/>
    <dgm:cxn modelId="{F14B7F0C-FDB8-6A47-B050-A974F926A2EC}" type="presParOf" srcId="{84D4E503-B515-D84D-806B-03B3818B7AD6}" destId="{577B8C8E-B147-DD46-A665-404B3246092F}" srcOrd="3" destOrd="0" presId="urn:microsoft.com/office/officeart/2005/8/layout/list1#1"/>
    <dgm:cxn modelId="{64A023BC-D40A-2549-B9BF-4D7A976CF40E}" type="presParOf" srcId="{84D4E503-B515-D84D-806B-03B3818B7AD6}" destId="{EF125533-EA78-2A4B-A3C1-156E81339437}" srcOrd="4" destOrd="0" presId="urn:microsoft.com/office/officeart/2005/8/layout/list1#1"/>
    <dgm:cxn modelId="{BD541E72-30E4-0945-BE02-5C930394C075}" type="presParOf" srcId="{EF125533-EA78-2A4B-A3C1-156E81339437}" destId="{6EA67FB0-A386-204C-9D0F-EECBF1926D9F}" srcOrd="0" destOrd="0" presId="urn:microsoft.com/office/officeart/2005/8/layout/list1#1"/>
    <dgm:cxn modelId="{17A58BA2-2A95-4B40-A7F6-A69E3521EFFE}" type="presParOf" srcId="{EF125533-EA78-2A4B-A3C1-156E81339437}" destId="{1A6A4D70-C82E-AD40-AA01-BBFF09F5811A}" srcOrd="1" destOrd="0" presId="urn:microsoft.com/office/officeart/2005/8/layout/list1#1"/>
    <dgm:cxn modelId="{07FBD26C-30CE-B449-9FFA-B358A5BE752E}" type="presParOf" srcId="{84D4E503-B515-D84D-806B-03B3818B7AD6}" destId="{08CA7B74-9C75-3647-B9CB-A4FF3E93EB48}" srcOrd="5" destOrd="0" presId="urn:microsoft.com/office/officeart/2005/8/layout/list1#1"/>
    <dgm:cxn modelId="{1086897E-7CBF-BC4D-9658-7CEA6B096558}" type="presParOf" srcId="{84D4E503-B515-D84D-806B-03B3818B7AD6}" destId="{AF1BC528-E894-1640-AC16-046501CE6E48}" srcOrd="6" destOrd="0" presId="urn:microsoft.com/office/officeart/2005/8/layout/list1#1"/>
    <dgm:cxn modelId="{D8CBB4F4-CD2D-1F43-96F8-43BD352C2316}" type="presParOf" srcId="{84D4E503-B515-D84D-806B-03B3818B7AD6}" destId="{FA43F762-DD07-ED40-B30F-EF23CBF6B372}" srcOrd="7" destOrd="0" presId="urn:microsoft.com/office/officeart/2005/8/layout/list1#1"/>
    <dgm:cxn modelId="{63D25F2C-845F-F041-9A8E-9217F86153C7}" type="presParOf" srcId="{84D4E503-B515-D84D-806B-03B3818B7AD6}" destId="{48A0858C-69B2-F54B-A8EE-7BB571F922E2}" srcOrd="8" destOrd="0" presId="urn:microsoft.com/office/officeart/2005/8/layout/list1#1"/>
    <dgm:cxn modelId="{672A5E53-385B-BD4E-B84C-451B42345A9F}" type="presParOf" srcId="{48A0858C-69B2-F54B-A8EE-7BB571F922E2}" destId="{7F716E29-752E-1649-882D-0CB97DDC965A}" srcOrd="0" destOrd="0" presId="urn:microsoft.com/office/officeart/2005/8/layout/list1#1"/>
    <dgm:cxn modelId="{B8E3D6F6-F075-2B42-8B76-FF19D5A41ED4}" type="presParOf" srcId="{48A0858C-69B2-F54B-A8EE-7BB571F922E2}" destId="{15D59C0A-F7ED-3544-A758-567606456B23}" srcOrd="1" destOrd="0" presId="urn:microsoft.com/office/officeart/2005/8/layout/list1#1"/>
    <dgm:cxn modelId="{C12E643E-5DB2-9D48-983F-FB9457DC8E9B}" type="presParOf" srcId="{84D4E503-B515-D84D-806B-03B3818B7AD6}" destId="{080015B5-9FBA-C547-B055-BC22D4AB87BE}" srcOrd="9" destOrd="0" presId="urn:microsoft.com/office/officeart/2005/8/layout/list1#1"/>
    <dgm:cxn modelId="{B1186B3C-9FD8-454A-972A-4569506A100F}" type="presParOf" srcId="{84D4E503-B515-D84D-806B-03B3818B7AD6}" destId="{5B021FD4-4E43-6243-A56D-B741DF71D9D5}" srcOrd="10" destOrd="0" presId="urn:microsoft.com/office/officeart/2005/8/layout/list1#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60B8C-0C37-0744-B8AC-66B53CEB4C6B}" type="doc">
      <dgm:prSet loTypeId="urn:microsoft.com/office/officeart/2005/8/layout/hProcess9#1" loCatId="" qsTypeId="urn:microsoft.com/office/officeart/2005/8/quickstyle/simple1#4" qsCatId="simple" csTypeId="urn:microsoft.com/office/officeart/2005/8/colors/accent0_3#1" csCatId="mainScheme" phldr="1"/>
      <dgm:spPr/>
    </dgm:pt>
    <dgm:pt modelId="{457618F3-EE8D-6340-B84F-8EFFD615A9D2}">
      <dgm:prSet phldrT="[Text]" custT="1"/>
      <dgm:spPr>
        <a:solidFill>
          <a:srgbClr val="376092"/>
        </a:solidFill>
        <a:ln w="6350">
          <a:solidFill>
            <a:schemeClr val="accent1">
              <a:lumMod val="75000"/>
            </a:schemeClr>
          </a:solidFill>
          <a:prstDash val="sysDot"/>
        </a:ln>
      </dgm:spPr>
      <dgm:t>
        <a:bodyPr/>
        <a:lstStyle/>
        <a:p>
          <a:r>
            <a:rPr lang="en-US" sz="1200" b="1" dirty="0">
              <a:solidFill>
                <a:schemeClr val="bg1"/>
              </a:solidFill>
            </a:rPr>
            <a:t>Collect &amp; Normalize</a:t>
          </a:r>
        </a:p>
      </dgm:t>
    </dgm:pt>
    <dgm:pt modelId="{EC2B924B-ADD5-6440-8C47-AE2531FA226E}" type="parTrans" cxnId="{850D8223-9D08-A244-8AC2-074D267234C1}">
      <dgm:prSet/>
      <dgm:spPr/>
      <dgm:t>
        <a:bodyPr/>
        <a:lstStyle/>
        <a:p>
          <a:endParaRPr lang="en-US"/>
        </a:p>
      </dgm:t>
    </dgm:pt>
    <dgm:pt modelId="{4F277F40-DFE6-7744-BEDA-580495E230BE}" type="sibTrans" cxnId="{850D8223-9D08-A244-8AC2-074D267234C1}">
      <dgm:prSet/>
      <dgm:spPr/>
      <dgm:t>
        <a:bodyPr/>
        <a:lstStyle/>
        <a:p>
          <a:endParaRPr lang="en-US"/>
        </a:p>
      </dgm:t>
    </dgm:pt>
    <dgm:pt modelId="{609B6B32-701C-C940-B997-2BABE883FCF9}">
      <dgm:prSet phldrT="[Text]" custT="1"/>
      <dgm:spPr>
        <a:solidFill>
          <a:srgbClr val="376092"/>
        </a:solidFill>
        <a:ln w="6350">
          <a:solidFill>
            <a:schemeClr val="accent1">
              <a:lumMod val="75000"/>
            </a:schemeClr>
          </a:solidFill>
          <a:prstDash val="sysDot"/>
        </a:ln>
      </dgm:spPr>
      <dgm:t>
        <a:bodyPr/>
        <a:lstStyle/>
        <a:p>
          <a:r>
            <a:rPr lang="en-US" sz="1200" b="1" dirty="0">
              <a:solidFill>
                <a:schemeClr val="bg1"/>
              </a:solidFill>
            </a:rPr>
            <a:t>Classify</a:t>
          </a:r>
          <a:br>
            <a:rPr lang="en-US" sz="1200" b="1" dirty="0">
              <a:solidFill>
                <a:schemeClr val="bg1"/>
              </a:solidFill>
            </a:rPr>
          </a:br>
          <a:r>
            <a:rPr lang="en-US" sz="1200" b="1" dirty="0">
              <a:solidFill>
                <a:schemeClr val="bg1"/>
              </a:solidFill>
            </a:rPr>
            <a:t>&amp; Enrich</a:t>
          </a:r>
        </a:p>
      </dgm:t>
    </dgm:pt>
    <dgm:pt modelId="{1EEF12FA-587F-FE40-8E06-7AC9D5FD3087}" type="parTrans" cxnId="{7613E9FE-DB89-7B4E-8B9E-52965B322555}">
      <dgm:prSet/>
      <dgm:spPr/>
      <dgm:t>
        <a:bodyPr/>
        <a:lstStyle/>
        <a:p>
          <a:endParaRPr lang="en-US"/>
        </a:p>
      </dgm:t>
    </dgm:pt>
    <dgm:pt modelId="{2D6E1DA3-F934-344B-B979-638E059EB5F6}" type="sibTrans" cxnId="{7613E9FE-DB89-7B4E-8B9E-52965B322555}">
      <dgm:prSet/>
      <dgm:spPr/>
      <dgm:t>
        <a:bodyPr/>
        <a:lstStyle/>
        <a:p>
          <a:endParaRPr lang="en-US"/>
        </a:p>
      </dgm:t>
    </dgm:pt>
    <dgm:pt modelId="{F93DCC9D-EABE-4940-A981-5F5A435DC35C}">
      <dgm:prSet phldrT="[Text]" custT="1"/>
      <dgm:spPr>
        <a:solidFill>
          <a:srgbClr val="376092"/>
        </a:solidFill>
        <a:ln w="6350">
          <a:solidFill>
            <a:schemeClr val="accent1">
              <a:lumMod val="75000"/>
            </a:schemeClr>
          </a:solidFill>
          <a:prstDash val="sysDot"/>
        </a:ln>
      </dgm:spPr>
      <dgm:t>
        <a:bodyPr/>
        <a:lstStyle/>
        <a:p>
          <a:r>
            <a:rPr lang="en-US" sz="1200" b="1" dirty="0">
              <a:solidFill>
                <a:schemeClr val="bg1"/>
              </a:solidFill>
            </a:rPr>
            <a:t>Detect &amp; Correlate</a:t>
          </a:r>
        </a:p>
      </dgm:t>
    </dgm:pt>
    <dgm:pt modelId="{A0DAC1FD-2676-314F-8F36-50FDDDB93A3D}" type="parTrans" cxnId="{908F3A20-739A-BD4F-AE37-411B00D26234}">
      <dgm:prSet/>
      <dgm:spPr/>
      <dgm:t>
        <a:bodyPr/>
        <a:lstStyle/>
        <a:p>
          <a:endParaRPr lang="en-US"/>
        </a:p>
      </dgm:t>
    </dgm:pt>
    <dgm:pt modelId="{720CFAD7-5D49-AF4A-84E5-5DB6F8801758}" type="sibTrans" cxnId="{908F3A20-739A-BD4F-AE37-411B00D26234}">
      <dgm:prSet/>
      <dgm:spPr/>
      <dgm:t>
        <a:bodyPr/>
        <a:lstStyle/>
        <a:p>
          <a:endParaRPr lang="en-US"/>
        </a:p>
      </dgm:t>
    </dgm:pt>
    <dgm:pt modelId="{82181F57-7DB7-7B44-BA1E-1308AF340686}">
      <dgm:prSet phldrT="[Text]" custT="1"/>
      <dgm:spPr>
        <a:solidFill>
          <a:srgbClr val="376092"/>
        </a:solidFill>
        <a:ln w="6350">
          <a:solidFill>
            <a:schemeClr val="accent1">
              <a:lumMod val="75000"/>
            </a:schemeClr>
          </a:solidFill>
          <a:prstDash val="sysDot"/>
        </a:ln>
      </dgm:spPr>
      <dgm:t>
        <a:bodyPr/>
        <a:lstStyle/>
        <a:p>
          <a:r>
            <a:rPr lang="en-US" sz="1200" b="1" dirty="0">
              <a:solidFill>
                <a:schemeClr val="bg1"/>
              </a:solidFill>
            </a:rPr>
            <a:t>Investigate &amp; Respond </a:t>
          </a:r>
        </a:p>
      </dgm:t>
    </dgm:pt>
    <dgm:pt modelId="{F011334B-89E1-D948-9250-1853061702F7}" type="parTrans" cxnId="{C19059AD-F71A-E742-A94D-583DEF753370}">
      <dgm:prSet/>
      <dgm:spPr/>
      <dgm:t>
        <a:bodyPr/>
        <a:lstStyle/>
        <a:p>
          <a:endParaRPr lang="en-US"/>
        </a:p>
      </dgm:t>
    </dgm:pt>
    <dgm:pt modelId="{39EFB428-AEE1-804D-9101-3D13D92E3220}" type="sibTrans" cxnId="{C19059AD-F71A-E742-A94D-583DEF753370}">
      <dgm:prSet/>
      <dgm:spPr/>
      <dgm:t>
        <a:bodyPr/>
        <a:lstStyle/>
        <a:p>
          <a:endParaRPr lang="en-US"/>
        </a:p>
      </dgm:t>
    </dgm:pt>
    <dgm:pt modelId="{A85D7422-005D-BB40-A4AE-79B1AE45F1A7}" type="pres">
      <dgm:prSet presAssocID="{FD460B8C-0C37-0744-B8AC-66B53CEB4C6B}" presName="CompostProcess" presStyleCnt="0">
        <dgm:presLayoutVars>
          <dgm:dir/>
          <dgm:resizeHandles val="exact"/>
        </dgm:presLayoutVars>
      </dgm:prSet>
      <dgm:spPr/>
    </dgm:pt>
    <dgm:pt modelId="{35DB0B4F-553A-D84B-90CC-9687DC3531B9}" type="pres">
      <dgm:prSet presAssocID="{FD460B8C-0C37-0744-B8AC-66B53CEB4C6B}" presName="arrow" presStyleLbl="bgShp" presStyleIdx="0" presStyleCnt="1"/>
      <dgm:spPr>
        <a:solidFill>
          <a:schemeClr val="accent4">
            <a:lumMod val="20000"/>
            <a:lumOff val="80000"/>
          </a:schemeClr>
        </a:solidFill>
      </dgm:spPr>
    </dgm:pt>
    <dgm:pt modelId="{C6409504-EF38-2A4E-B7D1-D499B78AC0F2}" type="pres">
      <dgm:prSet presAssocID="{FD460B8C-0C37-0744-B8AC-66B53CEB4C6B}" presName="linearProcess" presStyleCnt="0"/>
      <dgm:spPr/>
    </dgm:pt>
    <dgm:pt modelId="{8D624CC2-19EE-6542-B2A0-611B0F1E2792}" type="pres">
      <dgm:prSet presAssocID="{457618F3-EE8D-6340-B84F-8EFFD615A9D2}" presName="textNode" presStyleLbl="node1" presStyleIdx="0" presStyleCnt="4">
        <dgm:presLayoutVars>
          <dgm:bulletEnabled val="1"/>
        </dgm:presLayoutVars>
      </dgm:prSet>
      <dgm:spPr/>
    </dgm:pt>
    <dgm:pt modelId="{C8DB4D67-6DDB-DB4D-80A0-638D31168B37}" type="pres">
      <dgm:prSet presAssocID="{4F277F40-DFE6-7744-BEDA-580495E230BE}" presName="sibTrans" presStyleCnt="0"/>
      <dgm:spPr/>
    </dgm:pt>
    <dgm:pt modelId="{37979945-EA5E-7949-A38C-182E1BD0B838}" type="pres">
      <dgm:prSet presAssocID="{609B6B32-701C-C940-B997-2BABE883FCF9}" presName="textNode" presStyleLbl="node1" presStyleIdx="1" presStyleCnt="4">
        <dgm:presLayoutVars>
          <dgm:bulletEnabled val="1"/>
        </dgm:presLayoutVars>
      </dgm:prSet>
      <dgm:spPr/>
    </dgm:pt>
    <dgm:pt modelId="{9497B0C2-D7CA-7D41-B4BC-A4498B86293E}" type="pres">
      <dgm:prSet presAssocID="{2D6E1DA3-F934-344B-B979-638E059EB5F6}" presName="sibTrans" presStyleCnt="0"/>
      <dgm:spPr/>
    </dgm:pt>
    <dgm:pt modelId="{D8976D2B-437C-9041-B2B8-CE6415A84F36}" type="pres">
      <dgm:prSet presAssocID="{F93DCC9D-EABE-4940-A981-5F5A435DC35C}" presName="textNode" presStyleLbl="node1" presStyleIdx="2" presStyleCnt="4">
        <dgm:presLayoutVars>
          <dgm:bulletEnabled val="1"/>
        </dgm:presLayoutVars>
      </dgm:prSet>
      <dgm:spPr/>
    </dgm:pt>
    <dgm:pt modelId="{5F7979C3-99C8-3145-B8BC-A6D1F47FBF60}" type="pres">
      <dgm:prSet presAssocID="{720CFAD7-5D49-AF4A-84E5-5DB6F8801758}" presName="sibTrans" presStyleCnt="0"/>
      <dgm:spPr/>
    </dgm:pt>
    <dgm:pt modelId="{ADF12ADA-BE98-CD48-B870-576A0AA6323F}" type="pres">
      <dgm:prSet presAssocID="{82181F57-7DB7-7B44-BA1E-1308AF340686}" presName="textNode" presStyleLbl="node1" presStyleIdx="3" presStyleCnt="4">
        <dgm:presLayoutVars>
          <dgm:bulletEnabled val="1"/>
        </dgm:presLayoutVars>
      </dgm:prSet>
      <dgm:spPr/>
    </dgm:pt>
  </dgm:ptLst>
  <dgm:cxnLst>
    <dgm:cxn modelId="{2530AA1F-EBBF-B642-84E9-C4D077566B40}" type="presOf" srcId="{609B6B32-701C-C940-B997-2BABE883FCF9}" destId="{37979945-EA5E-7949-A38C-182E1BD0B838}" srcOrd="0" destOrd="0" presId="urn:microsoft.com/office/officeart/2005/8/layout/hProcess9#1"/>
    <dgm:cxn modelId="{908F3A20-739A-BD4F-AE37-411B00D26234}" srcId="{FD460B8C-0C37-0744-B8AC-66B53CEB4C6B}" destId="{F93DCC9D-EABE-4940-A981-5F5A435DC35C}" srcOrd="2" destOrd="0" parTransId="{A0DAC1FD-2676-314F-8F36-50FDDDB93A3D}" sibTransId="{720CFAD7-5D49-AF4A-84E5-5DB6F8801758}"/>
    <dgm:cxn modelId="{850D8223-9D08-A244-8AC2-074D267234C1}" srcId="{FD460B8C-0C37-0744-B8AC-66B53CEB4C6B}" destId="{457618F3-EE8D-6340-B84F-8EFFD615A9D2}" srcOrd="0" destOrd="0" parTransId="{EC2B924B-ADD5-6440-8C47-AE2531FA226E}" sibTransId="{4F277F40-DFE6-7744-BEDA-580495E230BE}"/>
    <dgm:cxn modelId="{7512ED60-7E86-034E-9A6A-F2CAA41300DB}" type="presOf" srcId="{457618F3-EE8D-6340-B84F-8EFFD615A9D2}" destId="{8D624CC2-19EE-6542-B2A0-611B0F1E2792}" srcOrd="0" destOrd="0" presId="urn:microsoft.com/office/officeart/2005/8/layout/hProcess9#1"/>
    <dgm:cxn modelId="{082CC34F-F95A-284C-B198-7509823E1A6E}" type="presOf" srcId="{F93DCC9D-EABE-4940-A981-5F5A435DC35C}" destId="{D8976D2B-437C-9041-B2B8-CE6415A84F36}" srcOrd="0" destOrd="0" presId="urn:microsoft.com/office/officeart/2005/8/layout/hProcess9#1"/>
    <dgm:cxn modelId="{C020ED76-0B06-0A4B-91EF-3E2864C8A471}" type="presOf" srcId="{FD460B8C-0C37-0744-B8AC-66B53CEB4C6B}" destId="{A85D7422-005D-BB40-A4AE-79B1AE45F1A7}" srcOrd="0" destOrd="0" presId="urn:microsoft.com/office/officeart/2005/8/layout/hProcess9#1"/>
    <dgm:cxn modelId="{C19059AD-F71A-E742-A94D-583DEF753370}" srcId="{FD460B8C-0C37-0744-B8AC-66B53CEB4C6B}" destId="{82181F57-7DB7-7B44-BA1E-1308AF340686}" srcOrd="3" destOrd="0" parTransId="{F011334B-89E1-D948-9250-1853061702F7}" sibTransId="{39EFB428-AEE1-804D-9101-3D13D92E3220}"/>
    <dgm:cxn modelId="{663205DB-2659-CB4A-80F5-2EDFB29F51F0}" type="presOf" srcId="{82181F57-7DB7-7B44-BA1E-1308AF340686}" destId="{ADF12ADA-BE98-CD48-B870-576A0AA6323F}" srcOrd="0" destOrd="0" presId="urn:microsoft.com/office/officeart/2005/8/layout/hProcess9#1"/>
    <dgm:cxn modelId="{7613E9FE-DB89-7B4E-8B9E-52965B322555}" srcId="{FD460B8C-0C37-0744-B8AC-66B53CEB4C6B}" destId="{609B6B32-701C-C940-B997-2BABE883FCF9}" srcOrd="1" destOrd="0" parTransId="{1EEF12FA-587F-FE40-8E06-7AC9D5FD3087}" sibTransId="{2D6E1DA3-F934-344B-B979-638E059EB5F6}"/>
    <dgm:cxn modelId="{42969BC3-BF30-4742-925C-77734F0C02EF}" type="presParOf" srcId="{A85D7422-005D-BB40-A4AE-79B1AE45F1A7}" destId="{35DB0B4F-553A-D84B-90CC-9687DC3531B9}" srcOrd="0" destOrd="0" presId="urn:microsoft.com/office/officeart/2005/8/layout/hProcess9#1"/>
    <dgm:cxn modelId="{24551D28-EAFD-874C-AEAB-DA441B15835F}" type="presParOf" srcId="{A85D7422-005D-BB40-A4AE-79B1AE45F1A7}" destId="{C6409504-EF38-2A4E-B7D1-D499B78AC0F2}" srcOrd="1" destOrd="0" presId="urn:microsoft.com/office/officeart/2005/8/layout/hProcess9#1"/>
    <dgm:cxn modelId="{67C1BE94-811D-0448-A9CA-55860888D1D6}" type="presParOf" srcId="{C6409504-EF38-2A4E-B7D1-D499B78AC0F2}" destId="{8D624CC2-19EE-6542-B2A0-611B0F1E2792}" srcOrd="0" destOrd="0" presId="urn:microsoft.com/office/officeart/2005/8/layout/hProcess9#1"/>
    <dgm:cxn modelId="{E8B80352-F07B-4641-8F9A-2061BE15152C}" type="presParOf" srcId="{C6409504-EF38-2A4E-B7D1-D499B78AC0F2}" destId="{C8DB4D67-6DDB-DB4D-80A0-638D31168B37}" srcOrd="1" destOrd="0" presId="urn:microsoft.com/office/officeart/2005/8/layout/hProcess9#1"/>
    <dgm:cxn modelId="{268F2DA9-BE6C-744B-AEBB-E8EA59AD8C26}" type="presParOf" srcId="{C6409504-EF38-2A4E-B7D1-D499B78AC0F2}" destId="{37979945-EA5E-7949-A38C-182E1BD0B838}" srcOrd="2" destOrd="0" presId="urn:microsoft.com/office/officeart/2005/8/layout/hProcess9#1"/>
    <dgm:cxn modelId="{94903FE0-C810-6A4F-A85C-E76117D82D45}" type="presParOf" srcId="{C6409504-EF38-2A4E-B7D1-D499B78AC0F2}" destId="{9497B0C2-D7CA-7D41-B4BC-A4498B86293E}" srcOrd="3" destOrd="0" presId="urn:microsoft.com/office/officeart/2005/8/layout/hProcess9#1"/>
    <dgm:cxn modelId="{FB6D819E-4075-2645-AFAF-6962C927329C}" type="presParOf" srcId="{C6409504-EF38-2A4E-B7D1-D499B78AC0F2}" destId="{D8976D2B-437C-9041-B2B8-CE6415A84F36}" srcOrd="4" destOrd="0" presId="urn:microsoft.com/office/officeart/2005/8/layout/hProcess9#1"/>
    <dgm:cxn modelId="{28436685-FF65-5746-BF21-A90EDBC21975}" type="presParOf" srcId="{C6409504-EF38-2A4E-B7D1-D499B78AC0F2}" destId="{5F7979C3-99C8-3145-B8BC-A6D1F47FBF60}" srcOrd="5" destOrd="0" presId="urn:microsoft.com/office/officeart/2005/8/layout/hProcess9#1"/>
    <dgm:cxn modelId="{5E6532B1-4FE4-BC42-AA51-23EE065577BF}" type="presParOf" srcId="{C6409504-EF38-2A4E-B7D1-D499B78AC0F2}" destId="{ADF12ADA-BE98-CD48-B870-576A0AA6323F}" srcOrd="6" destOrd="0" presId="urn:microsoft.com/office/officeart/2005/8/layout/hProcess9#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1DF020-9341-4515-B87D-D3B9569C9C8F}" type="doc">
      <dgm:prSet loTypeId="urn:microsoft.com/office/officeart/2005/8/layout/list1#2" loCatId="list" qsTypeId="urn:microsoft.com/office/officeart/2005/8/quickstyle/simple1#5" qsCatId="simple" csTypeId="urn:microsoft.com/office/officeart/2005/8/colors/colorful4#1" csCatId="colorful" phldr="1"/>
      <dgm:spPr/>
      <dgm:t>
        <a:bodyPr/>
        <a:lstStyle/>
        <a:p>
          <a:endParaRPr lang="en-IN"/>
        </a:p>
      </dgm:t>
    </dgm:pt>
    <dgm:pt modelId="{2CFE51FE-37D7-4399-88A7-396D6A836A42}">
      <dgm:prSet custT="1"/>
      <dgm:spPr>
        <a:solidFill>
          <a:srgbClr val="10253F">
            <a:alpha val="60000"/>
          </a:srgbClr>
        </a:solidFill>
        <a:ln w="6350">
          <a:solidFill>
            <a:schemeClr val="accent1">
              <a:lumMod val="75000"/>
            </a:schemeClr>
          </a:solidFill>
        </a:ln>
      </dgm:spPr>
      <dgm:t>
        <a:bodyPr/>
        <a:lstStyle/>
        <a:p>
          <a:pPr>
            <a:lnSpc>
              <a:spcPct val="100000"/>
            </a:lnSpc>
            <a:spcAft>
              <a:spcPts val="0"/>
            </a:spcAft>
          </a:pPr>
          <a:r>
            <a:rPr lang="en-IN" sz="1200" b="1" dirty="0">
              <a:solidFill>
                <a:srgbClr val="BED730"/>
              </a:solidFill>
              <a:latin typeface="+mj-lt"/>
            </a:rPr>
            <a:t>Scale-as-you-grow architecture and licensing</a:t>
          </a:r>
        </a:p>
      </dgm:t>
    </dgm:pt>
    <dgm:pt modelId="{F07DDA89-59C2-4960-92EF-F849319DBF93}" type="parTrans" cxnId="{D645DCA0-9A70-4B24-915D-680A53370D37}">
      <dgm:prSet/>
      <dgm:spPr/>
      <dgm:t>
        <a:bodyPr/>
        <a:lstStyle/>
        <a:p>
          <a:endParaRPr lang="en-IN" sz="1800"/>
        </a:p>
      </dgm:t>
    </dgm:pt>
    <dgm:pt modelId="{DA103198-AF4A-4F1F-8173-A238044FBF20}" type="sibTrans" cxnId="{D645DCA0-9A70-4B24-915D-680A53370D37}">
      <dgm:prSet/>
      <dgm:spPr/>
      <dgm:t>
        <a:bodyPr/>
        <a:lstStyle/>
        <a:p>
          <a:endParaRPr lang="en-IN" sz="1800"/>
        </a:p>
      </dgm:t>
    </dgm:pt>
    <dgm:pt modelId="{BCBE9103-C254-4534-95B6-FC04213D0B08}">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IN" sz="800" b="1" kern="1200" dirty="0">
              <a:solidFill>
                <a:schemeClr val="bg1">
                  <a:lumMod val="85000"/>
                </a:schemeClr>
              </a:solidFill>
              <a:latin typeface="+mj-lt"/>
            </a:rPr>
            <a:t>Device based licensing with unlimited EPS</a:t>
          </a:r>
        </a:p>
      </dgm:t>
    </dgm:pt>
    <dgm:pt modelId="{D9A5F9DF-D088-4395-8DD4-078B87236FF0}" type="parTrans" cxnId="{03A6B8FA-20EC-4C79-A255-E1130C202E89}">
      <dgm:prSet/>
      <dgm:spPr/>
      <dgm:t>
        <a:bodyPr/>
        <a:lstStyle/>
        <a:p>
          <a:endParaRPr lang="en-IN" sz="1800"/>
        </a:p>
      </dgm:t>
    </dgm:pt>
    <dgm:pt modelId="{EC3C40E4-C7B4-4AE3-B7A3-52C219A407CA}" type="sibTrans" cxnId="{03A6B8FA-20EC-4C79-A255-E1130C202E89}">
      <dgm:prSet/>
      <dgm:spPr/>
      <dgm:t>
        <a:bodyPr/>
        <a:lstStyle/>
        <a:p>
          <a:endParaRPr lang="en-IN" sz="1800"/>
        </a:p>
      </dgm:t>
    </dgm:pt>
    <dgm:pt modelId="{BCDC83C5-7001-4380-8E54-A636FBD12465}">
      <dgm:prSet custT="1"/>
      <dgm:spPr>
        <a:solidFill>
          <a:srgbClr val="10253F">
            <a:alpha val="60000"/>
          </a:srgbClr>
        </a:solidFill>
        <a:ln w="6350">
          <a:solidFill>
            <a:schemeClr val="accent1">
              <a:lumMod val="75000"/>
            </a:schemeClr>
          </a:solidFill>
        </a:ln>
      </dgm:spPr>
      <dgm:t>
        <a:bodyPr/>
        <a:lstStyle/>
        <a:p>
          <a:pPr>
            <a:lnSpc>
              <a:spcPct val="100000"/>
            </a:lnSpc>
            <a:spcAft>
              <a:spcPts val="0"/>
            </a:spcAft>
          </a:pPr>
          <a:r>
            <a:rPr lang="en-IN" sz="1200" b="1" dirty="0">
              <a:solidFill>
                <a:srgbClr val="BED730"/>
              </a:solidFill>
              <a:latin typeface="+mj-lt"/>
            </a:rPr>
            <a:t>Single-pane-of-glass management and control</a:t>
          </a:r>
        </a:p>
      </dgm:t>
    </dgm:pt>
    <dgm:pt modelId="{DCBB2018-A09B-4702-A99B-276DA1FF776C}" type="parTrans" cxnId="{C36DFFE3-2D9C-4DD3-A4C7-E90C961B32F6}">
      <dgm:prSet/>
      <dgm:spPr/>
      <dgm:t>
        <a:bodyPr/>
        <a:lstStyle/>
        <a:p>
          <a:endParaRPr lang="en-IN" sz="1800"/>
        </a:p>
      </dgm:t>
    </dgm:pt>
    <dgm:pt modelId="{AAE65826-0532-49C9-8420-7A5607CC9D6C}" type="sibTrans" cxnId="{C36DFFE3-2D9C-4DD3-A4C7-E90C961B32F6}">
      <dgm:prSet/>
      <dgm:spPr/>
      <dgm:t>
        <a:bodyPr/>
        <a:lstStyle/>
        <a:p>
          <a:endParaRPr lang="en-IN" sz="1800"/>
        </a:p>
      </dgm:t>
    </dgm:pt>
    <dgm:pt modelId="{A1EB915B-7CEC-46C5-A803-D0785DF20911}">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IN" sz="800" dirty="0">
              <a:solidFill>
                <a:schemeClr val="bg1">
                  <a:lumMod val="85000"/>
                </a:schemeClr>
              </a:solidFill>
              <a:latin typeface="+mj-lt"/>
            </a:rPr>
            <a:t>Features including dashboards, analytics, incidents, configuration management database (CMDB), and administration are accessed via an intuitive, web-based GUI.</a:t>
          </a:r>
        </a:p>
      </dgm:t>
    </dgm:pt>
    <dgm:pt modelId="{2ECDA7ED-652D-4E26-AC52-89841D9B90D0}" type="parTrans" cxnId="{42EC702D-9E77-4F3F-B1BF-313CDEA01D7D}">
      <dgm:prSet/>
      <dgm:spPr/>
      <dgm:t>
        <a:bodyPr/>
        <a:lstStyle/>
        <a:p>
          <a:endParaRPr lang="en-IN" sz="1800"/>
        </a:p>
      </dgm:t>
    </dgm:pt>
    <dgm:pt modelId="{CCCE0B74-2A64-4604-9630-A9D43E7B2D17}" type="sibTrans" cxnId="{42EC702D-9E77-4F3F-B1BF-313CDEA01D7D}">
      <dgm:prSet/>
      <dgm:spPr/>
      <dgm:t>
        <a:bodyPr/>
        <a:lstStyle/>
        <a:p>
          <a:endParaRPr lang="en-IN" sz="1800"/>
        </a:p>
      </dgm:t>
    </dgm:pt>
    <dgm:pt modelId="{ACEDC3C5-D036-4431-8B9C-36AEB5A9F555}">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IN" sz="800" dirty="0">
              <a:solidFill>
                <a:schemeClr val="bg1">
                  <a:lumMod val="85000"/>
                </a:schemeClr>
              </a:solidFill>
              <a:latin typeface="+mj-lt"/>
            </a:rPr>
            <a:t>Performance and availability monitoring, such as CPU, memory, storage, and configuration changes extend the functionality of the platform and deliver additional contextual data for use-case correlation.</a:t>
          </a:r>
        </a:p>
      </dgm:t>
    </dgm:pt>
    <dgm:pt modelId="{85DCC147-3CD5-4FA2-B766-28845B152C88}" type="parTrans" cxnId="{07721C48-36F7-4241-A6B4-98F68B48FCB4}">
      <dgm:prSet/>
      <dgm:spPr/>
      <dgm:t>
        <a:bodyPr/>
        <a:lstStyle/>
        <a:p>
          <a:endParaRPr lang="en-IN" sz="1800"/>
        </a:p>
      </dgm:t>
    </dgm:pt>
    <dgm:pt modelId="{D006B88C-64C0-491C-B63C-8BE27684ECEB}" type="sibTrans" cxnId="{07721C48-36F7-4241-A6B4-98F68B48FCB4}">
      <dgm:prSet/>
      <dgm:spPr/>
      <dgm:t>
        <a:bodyPr/>
        <a:lstStyle/>
        <a:p>
          <a:endParaRPr lang="en-IN" sz="1800"/>
        </a:p>
      </dgm:t>
    </dgm:pt>
    <dgm:pt modelId="{A55F63D4-2C1D-4E0B-A67A-20180AEADF69}">
      <dgm:prSet custT="1"/>
      <dgm:spPr>
        <a:solidFill>
          <a:srgbClr val="10253F">
            <a:alpha val="60000"/>
          </a:srgbClr>
        </a:solidFill>
        <a:ln w="6350">
          <a:solidFill>
            <a:schemeClr val="accent1">
              <a:lumMod val="75000"/>
            </a:schemeClr>
          </a:solidFill>
        </a:ln>
      </dgm:spPr>
      <dgm:t>
        <a:bodyPr/>
        <a:lstStyle/>
        <a:p>
          <a:pPr>
            <a:lnSpc>
              <a:spcPct val="100000"/>
            </a:lnSpc>
            <a:spcAft>
              <a:spcPts val="0"/>
            </a:spcAft>
          </a:pPr>
          <a:r>
            <a:rPr lang="en-IN" sz="1200" b="1" dirty="0">
              <a:solidFill>
                <a:srgbClr val="BED730"/>
              </a:solidFill>
              <a:latin typeface="+mj-lt"/>
            </a:rPr>
            <a:t>Better incident detection with reduced incident impact</a:t>
          </a:r>
        </a:p>
      </dgm:t>
    </dgm:pt>
    <dgm:pt modelId="{64E40197-B907-4953-8C3E-72527E1D11A0}" type="parTrans" cxnId="{FE00D4F9-37AD-4924-A364-0F6200A452C8}">
      <dgm:prSet/>
      <dgm:spPr/>
      <dgm:t>
        <a:bodyPr/>
        <a:lstStyle/>
        <a:p>
          <a:endParaRPr lang="en-IN" sz="1800"/>
        </a:p>
      </dgm:t>
    </dgm:pt>
    <dgm:pt modelId="{38E5DB2A-D641-4ED6-940F-1E21390C99AF}" type="sibTrans" cxnId="{FE00D4F9-37AD-4924-A364-0F6200A452C8}">
      <dgm:prSet/>
      <dgm:spPr/>
      <dgm:t>
        <a:bodyPr/>
        <a:lstStyle/>
        <a:p>
          <a:endParaRPr lang="en-IN" sz="1800"/>
        </a:p>
      </dgm:t>
    </dgm:pt>
    <dgm:pt modelId="{A8B8C299-7EA0-47DB-A14F-632A1D8F7058}">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US" sz="800" kern="1200" dirty="0">
              <a:solidFill>
                <a:schemeClr val="bg1">
                  <a:lumMod val="85000"/>
                </a:schemeClr>
              </a:solidFill>
              <a:latin typeface="+mj-lt"/>
              <a:ea typeface="+mn-ea"/>
              <a:cs typeface="+mn-cs"/>
            </a:rPr>
            <a:t>800+ Out of the Box Correlation Rules</a:t>
          </a:r>
          <a:endParaRPr lang="en-IN" sz="800" kern="1200" dirty="0">
            <a:solidFill>
              <a:schemeClr val="bg1">
                <a:lumMod val="85000"/>
              </a:schemeClr>
            </a:solidFill>
            <a:latin typeface="+mj-lt"/>
            <a:ea typeface="+mn-ea"/>
            <a:cs typeface="+mn-cs"/>
          </a:endParaRPr>
        </a:p>
      </dgm:t>
    </dgm:pt>
    <dgm:pt modelId="{39E44736-1431-40AF-9449-A176C1B83713}" type="parTrans" cxnId="{8104D3AE-4E79-4281-A5FB-32E510259E1A}">
      <dgm:prSet/>
      <dgm:spPr/>
      <dgm:t>
        <a:bodyPr/>
        <a:lstStyle/>
        <a:p>
          <a:endParaRPr lang="en-IN" sz="1800"/>
        </a:p>
      </dgm:t>
    </dgm:pt>
    <dgm:pt modelId="{C7986FA2-8391-43D1-8A85-ED521800E507}" type="sibTrans" cxnId="{8104D3AE-4E79-4281-A5FB-32E510259E1A}">
      <dgm:prSet/>
      <dgm:spPr/>
      <dgm:t>
        <a:bodyPr/>
        <a:lstStyle/>
        <a:p>
          <a:endParaRPr lang="en-IN" sz="1800"/>
        </a:p>
      </dgm:t>
    </dgm:pt>
    <dgm:pt modelId="{1758FE19-D71E-4CE7-8B2F-F36F63B63531}">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IN" sz="800" kern="1200" dirty="0">
              <a:solidFill>
                <a:schemeClr val="bg1">
                  <a:lumMod val="85000"/>
                </a:schemeClr>
              </a:solidFill>
              <a:latin typeface="+mj-lt"/>
            </a:rPr>
            <a:t>Reduced Mean Time to Detect (MTTD) and Mean Time to Respond (MTTR).</a:t>
          </a:r>
        </a:p>
      </dgm:t>
    </dgm:pt>
    <dgm:pt modelId="{A7292762-09FA-497B-BD87-BF696563DFF7}" type="parTrans" cxnId="{B9181678-5AA0-4F18-8297-E1922A223E8D}">
      <dgm:prSet/>
      <dgm:spPr/>
      <dgm:t>
        <a:bodyPr/>
        <a:lstStyle/>
        <a:p>
          <a:endParaRPr lang="en-IN" sz="1800"/>
        </a:p>
      </dgm:t>
    </dgm:pt>
    <dgm:pt modelId="{1490AFE7-7B8C-44FC-8136-13726E18F374}" type="sibTrans" cxnId="{B9181678-5AA0-4F18-8297-E1922A223E8D}">
      <dgm:prSet/>
      <dgm:spPr/>
      <dgm:t>
        <a:bodyPr/>
        <a:lstStyle/>
        <a:p>
          <a:endParaRPr lang="en-IN" sz="1800"/>
        </a:p>
      </dgm:t>
    </dgm:pt>
    <dgm:pt modelId="{C00DDC13-0259-46E0-86FB-F3BBD881E33F}">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IN" sz="800" kern="1200" dirty="0">
              <a:solidFill>
                <a:schemeClr val="bg1">
                  <a:lumMod val="85000"/>
                </a:schemeClr>
              </a:solidFill>
              <a:latin typeface="+mj-lt"/>
            </a:rPr>
            <a:t>Security Analytics helps hunt for threats and indicators of compromise (IOC).</a:t>
          </a:r>
        </a:p>
      </dgm:t>
    </dgm:pt>
    <dgm:pt modelId="{36AEC815-847F-4B6F-BFE1-5F5D40087FCC}" type="parTrans" cxnId="{4C22C3F4-D80B-4C83-A72B-7804D9DC40B0}">
      <dgm:prSet/>
      <dgm:spPr/>
      <dgm:t>
        <a:bodyPr/>
        <a:lstStyle/>
        <a:p>
          <a:endParaRPr lang="en-IN" sz="1800"/>
        </a:p>
      </dgm:t>
    </dgm:pt>
    <dgm:pt modelId="{16C0EB05-3084-4527-BD74-5A2D0BBC6321}" type="sibTrans" cxnId="{4C22C3F4-D80B-4C83-A72B-7804D9DC40B0}">
      <dgm:prSet/>
      <dgm:spPr/>
      <dgm:t>
        <a:bodyPr/>
        <a:lstStyle/>
        <a:p>
          <a:endParaRPr lang="en-IN" sz="1800"/>
        </a:p>
      </dgm:t>
    </dgm:pt>
    <dgm:pt modelId="{D8DC78EB-8F69-C941-8AB3-31FD5D37B866}">
      <dgm:prSet custT="1"/>
      <dgm:spPr>
        <a:noFill/>
        <a:ln w="3175">
          <a:solidFill>
            <a:schemeClr val="accent1">
              <a:lumMod val="75000"/>
            </a:schemeClr>
          </a:solidFill>
          <a:prstDash val="sysDot"/>
        </a:ln>
      </dgm:spPr>
      <dgm:t>
        <a:bodyPr/>
        <a:lstStyle/>
        <a:p>
          <a:pPr marL="182880" indent="-182880">
            <a:lnSpc>
              <a:spcPct val="100000"/>
            </a:lnSpc>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Cloud Scale Architecture</a:t>
          </a:r>
        </a:p>
      </dgm:t>
    </dgm:pt>
    <dgm:pt modelId="{F2DEACDA-47B4-2744-9B49-1062383DE66A}" type="parTrans" cxnId="{9921018D-CA94-374C-ADF5-F74D2F0A0B18}">
      <dgm:prSet/>
      <dgm:spPr/>
      <dgm:t>
        <a:bodyPr/>
        <a:lstStyle/>
        <a:p>
          <a:endParaRPr lang="en-GB"/>
        </a:p>
      </dgm:t>
    </dgm:pt>
    <dgm:pt modelId="{07337D24-1750-8742-ADA4-7E72F23ED6F3}" type="sibTrans" cxnId="{9921018D-CA94-374C-ADF5-F74D2F0A0B18}">
      <dgm:prSet/>
      <dgm:spPr/>
      <dgm:t>
        <a:bodyPr/>
        <a:lstStyle/>
        <a:p>
          <a:endParaRPr lang="en-GB"/>
        </a:p>
      </dgm:t>
    </dgm:pt>
    <dgm:pt modelId="{DCFCDEAB-CF05-5F4F-B338-43688089AD6D}">
      <dgm:prSet custT="1"/>
      <dgm:spPr>
        <a:noFill/>
        <a:ln w="3175">
          <a:solidFill>
            <a:schemeClr val="accent1">
              <a:lumMod val="75000"/>
            </a:schemeClr>
          </a:solidFill>
          <a:prstDash val="sysDot"/>
        </a:ln>
      </dgm:spPr>
      <dgm:t>
        <a:bodyPr/>
        <a:lstStyle/>
        <a:p>
          <a:pPr marL="182880" indent="-182880">
            <a:lnSpc>
              <a:spcPct val="100000"/>
            </a:lnSpc>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Real-Time Event Correlation and Analytics</a:t>
          </a:r>
        </a:p>
      </dgm:t>
    </dgm:pt>
    <dgm:pt modelId="{7585B5C0-9193-F74E-B082-ED042BCB64C3}" type="parTrans" cxnId="{018898DF-E0CE-AF4A-A136-BA2B1323FFE7}">
      <dgm:prSet/>
      <dgm:spPr/>
      <dgm:t>
        <a:bodyPr/>
        <a:lstStyle/>
        <a:p>
          <a:endParaRPr lang="en-GB"/>
        </a:p>
      </dgm:t>
    </dgm:pt>
    <dgm:pt modelId="{94ECD6D0-AD48-314A-BDEF-67CF9D911AA3}" type="sibTrans" cxnId="{018898DF-E0CE-AF4A-A136-BA2B1323FFE7}">
      <dgm:prSet/>
      <dgm:spPr/>
      <dgm:t>
        <a:bodyPr/>
        <a:lstStyle/>
        <a:p>
          <a:endParaRPr lang="en-GB"/>
        </a:p>
      </dgm:t>
    </dgm:pt>
    <dgm:pt modelId="{78F5EC02-7F08-714F-8BFC-1521CB338BE1}">
      <dgm:prSet custT="1"/>
      <dgm:spPr>
        <a:noFill/>
        <a:ln w="3175">
          <a:solidFill>
            <a:schemeClr val="accent1">
              <a:lumMod val="75000"/>
            </a:schemeClr>
          </a:solidFill>
          <a:prstDash val="sysDot"/>
        </a:ln>
      </dgm:spPr>
      <dgm:t>
        <a:bodyPr/>
        <a:lstStyle/>
        <a:p>
          <a:pPr marL="182880" indent="-182880">
            <a:lnSpc>
              <a:spcPct val="100000"/>
            </a:lnSpc>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Real-Time Configuration Change Monitoring</a:t>
          </a:r>
        </a:p>
      </dgm:t>
    </dgm:pt>
    <dgm:pt modelId="{EF52779B-1262-F543-A790-14B2A372FB1C}" type="parTrans" cxnId="{375BBA6A-216E-E14D-95F0-0C34302605FF}">
      <dgm:prSet/>
      <dgm:spPr/>
      <dgm:t>
        <a:bodyPr/>
        <a:lstStyle/>
        <a:p>
          <a:endParaRPr lang="en-GB"/>
        </a:p>
      </dgm:t>
    </dgm:pt>
    <dgm:pt modelId="{FF087C02-867F-6A43-8852-97EE7EC2621E}" type="sibTrans" cxnId="{375BBA6A-216E-E14D-95F0-0C34302605FF}">
      <dgm:prSet/>
      <dgm:spPr/>
      <dgm:t>
        <a:bodyPr/>
        <a:lstStyle/>
        <a:p>
          <a:endParaRPr lang="en-GB"/>
        </a:p>
      </dgm:t>
    </dgm:pt>
    <dgm:pt modelId="{CE805332-BF42-FB44-BE7A-1E37C0A99821}">
      <dgm:prSet custT="1"/>
      <dgm:spPr>
        <a:noFill/>
        <a:ln w="3175">
          <a:solidFill>
            <a:schemeClr val="accent1">
              <a:lumMod val="75000"/>
            </a:schemeClr>
          </a:solidFill>
          <a:prstDash val="sysDot"/>
        </a:ln>
      </dgm:spPr>
      <dgm:t>
        <a:bodyPr/>
        <a:lstStyle/>
        <a:p>
          <a:pPr marL="182880" indent="-182880">
            <a:lnSpc>
              <a:spcPct val="100000"/>
            </a:lnSpc>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Cross Correlation of SOC and NOC Analytics</a:t>
          </a:r>
        </a:p>
      </dgm:t>
    </dgm:pt>
    <dgm:pt modelId="{25DFA6E5-90AA-5A4D-B029-680CD31898FC}" type="parTrans" cxnId="{2E80C11E-59C2-D34A-A1C9-227C40759E91}">
      <dgm:prSet/>
      <dgm:spPr/>
      <dgm:t>
        <a:bodyPr/>
        <a:lstStyle/>
        <a:p>
          <a:endParaRPr lang="en-GB"/>
        </a:p>
      </dgm:t>
    </dgm:pt>
    <dgm:pt modelId="{A7A1FA74-3588-1B47-A4EB-DC9FF6C1F82C}" type="sibTrans" cxnId="{2E80C11E-59C2-D34A-A1C9-227C40759E91}">
      <dgm:prSet/>
      <dgm:spPr/>
      <dgm:t>
        <a:bodyPr/>
        <a:lstStyle/>
        <a:p>
          <a:endParaRPr lang="en-GB"/>
        </a:p>
      </dgm:t>
    </dgm:pt>
    <dgm:pt modelId="{56C5C3C0-4166-5042-BCCE-AC777EFC1C3D}">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IN" sz="800" kern="1200" dirty="0">
              <a:solidFill>
                <a:schemeClr val="bg1">
                  <a:lumMod val="85000"/>
                </a:schemeClr>
              </a:solidFill>
              <a:latin typeface="+mj-lt"/>
            </a:rPr>
            <a:t>Identifies external and internal threats faster and enables threat hunting and compliance monitoring.</a:t>
          </a:r>
        </a:p>
      </dgm:t>
    </dgm:pt>
    <dgm:pt modelId="{2A5E890C-B248-BD4B-A3B5-8F731E85FAC8}" type="parTrans" cxnId="{388F2D56-9073-C347-A988-C1891ECCA039}">
      <dgm:prSet/>
      <dgm:spPr/>
      <dgm:t>
        <a:bodyPr/>
        <a:lstStyle/>
        <a:p>
          <a:endParaRPr lang="en-GB"/>
        </a:p>
      </dgm:t>
    </dgm:pt>
    <dgm:pt modelId="{9D3A2342-42A5-FA46-8F77-488E121B41DD}" type="sibTrans" cxnId="{388F2D56-9073-C347-A988-C1891ECCA039}">
      <dgm:prSet/>
      <dgm:spPr/>
      <dgm:t>
        <a:bodyPr/>
        <a:lstStyle/>
        <a:p>
          <a:endParaRPr lang="en-GB"/>
        </a:p>
      </dgm:t>
    </dgm:pt>
    <dgm:pt modelId="{06F06B98-A899-0E40-B49B-A9FC10BABC5B}">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US" sz="800" kern="1200" dirty="0">
              <a:solidFill>
                <a:schemeClr val="bg1">
                  <a:lumMod val="85000"/>
                </a:schemeClr>
              </a:solidFill>
              <a:latin typeface="+mj-lt"/>
              <a:cs typeface="Arial" panose="020B0604020202020204" pitchFamily="34" charset="0"/>
            </a:rPr>
            <a:t>450+ out of the box connectors for devices and applications integration</a:t>
          </a:r>
          <a:endParaRPr lang="en-IN" sz="800" kern="1200" dirty="0">
            <a:solidFill>
              <a:schemeClr val="bg1">
                <a:lumMod val="85000"/>
              </a:schemeClr>
            </a:solidFill>
            <a:latin typeface="+mj-lt"/>
            <a:ea typeface="+mn-ea"/>
            <a:cs typeface="+mn-cs"/>
          </a:endParaRPr>
        </a:p>
      </dgm:t>
    </dgm:pt>
    <dgm:pt modelId="{FAED9A71-189E-0648-953E-6D8783BC89A4}" type="parTrans" cxnId="{411661A8-A896-F147-B6B2-125FF6E78A85}">
      <dgm:prSet/>
      <dgm:spPr/>
      <dgm:t>
        <a:bodyPr/>
        <a:lstStyle/>
        <a:p>
          <a:endParaRPr lang="en-GB"/>
        </a:p>
      </dgm:t>
    </dgm:pt>
    <dgm:pt modelId="{A25F7E98-68E6-AA49-A1B8-18BC88AF1A8B}" type="sibTrans" cxnId="{411661A8-A896-F147-B6B2-125FF6E78A85}">
      <dgm:prSet/>
      <dgm:spPr/>
      <dgm:t>
        <a:bodyPr/>
        <a:lstStyle/>
        <a:p>
          <a:endParaRPr lang="en-GB"/>
        </a:p>
      </dgm:t>
    </dgm:pt>
    <dgm:pt modelId="{5840FA35-5719-40BA-8AC6-67C2DB51D7D7}" type="pres">
      <dgm:prSet presAssocID="{661DF020-9341-4515-B87D-D3B9569C9C8F}" presName="linear" presStyleCnt="0">
        <dgm:presLayoutVars>
          <dgm:dir/>
          <dgm:animLvl val="lvl"/>
          <dgm:resizeHandles val="exact"/>
        </dgm:presLayoutVars>
      </dgm:prSet>
      <dgm:spPr/>
    </dgm:pt>
    <dgm:pt modelId="{3D51E9A5-9CBD-4747-98F8-2A35E61ED4FC}" type="pres">
      <dgm:prSet presAssocID="{2CFE51FE-37D7-4399-88A7-396D6A836A42}" presName="parentLin" presStyleCnt="0"/>
      <dgm:spPr/>
    </dgm:pt>
    <dgm:pt modelId="{D765FEF6-0B17-45FA-8214-CBEB813E62C4}" type="pres">
      <dgm:prSet presAssocID="{2CFE51FE-37D7-4399-88A7-396D6A836A42}" presName="parentLeftMargin" presStyleLbl="node1" presStyleIdx="0" presStyleCnt="3"/>
      <dgm:spPr/>
    </dgm:pt>
    <dgm:pt modelId="{E94F8216-DCF4-413C-85AC-83F05D093133}" type="pres">
      <dgm:prSet presAssocID="{2CFE51FE-37D7-4399-88A7-396D6A836A42}" presName="parentText" presStyleLbl="node1" presStyleIdx="0" presStyleCnt="3">
        <dgm:presLayoutVars>
          <dgm:chMax val="0"/>
          <dgm:bulletEnabled val="1"/>
        </dgm:presLayoutVars>
      </dgm:prSet>
      <dgm:spPr/>
    </dgm:pt>
    <dgm:pt modelId="{5C6D97C4-F5A6-4097-B367-3E0D94FA2B99}" type="pres">
      <dgm:prSet presAssocID="{2CFE51FE-37D7-4399-88A7-396D6A836A42}" presName="negativeSpace" presStyleCnt="0"/>
      <dgm:spPr/>
    </dgm:pt>
    <dgm:pt modelId="{3C3566CA-2530-485E-973F-FD5FC504699A}" type="pres">
      <dgm:prSet presAssocID="{2CFE51FE-37D7-4399-88A7-396D6A836A42}" presName="childText" presStyleLbl="conFgAcc1" presStyleIdx="0" presStyleCnt="3">
        <dgm:presLayoutVars>
          <dgm:bulletEnabled val="1"/>
        </dgm:presLayoutVars>
      </dgm:prSet>
      <dgm:spPr/>
    </dgm:pt>
    <dgm:pt modelId="{07FE7618-AFD4-4027-8FF1-676CC339A23B}" type="pres">
      <dgm:prSet presAssocID="{DA103198-AF4A-4F1F-8173-A238044FBF20}" presName="spaceBetweenRectangles" presStyleCnt="0"/>
      <dgm:spPr/>
    </dgm:pt>
    <dgm:pt modelId="{7990BEC9-372E-4AB5-A713-DFE7DA268798}" type="pres">
      <dgm:prSet presAssocID="{BCDC83C5-7001-4380-8E54-A636FBD12465}" presName="parentLin" presStyleCnt="0"/>
      <dgm:spPr/>
    </dgm:pt>
    <dgm:pt modelId="{F02D1A51-EFA8-4059-B860-EB94D015FF46}" type="pres">
      <dgm:prSet presAssocID="{BCDC83C5-7001-4380-8E54-A636FBD12465}" presName="parentLeftMargin" presStyleLbl="node1" presStyleIdx="0" presStyleCnt="3"/>
      <dgm:spPr/>
    </dgm:pt>
    <dgm:pt modelId="{9B714FE7-F1EE-40A9-91E4-1685A5557CF5}" type="pres">
      <dgm:prSet presAssocID="{BCDC83C5-7001-4380-8E54-A636FBD12465}" presName="parentText" presStyleLbl="node1" presStyleIdx="1" presStyleCnt="3">
        <dgm:presLayoutVars>
          <dgm:chMax val="0"/>
          <dgm:bulletEnabled val="1"/>
        </dgm:presLayoutVars>
      </dgm:prSet>
      <dgm:spPr/>
    </dgm:pt>
    <dgm:pt modelId="{7096A9F3-29AD-411D-9E73-BD0950B13B4F}" type="pres">
      <dgm:prSet presAssocID="{BCDC83C5-7001-4380-8E54-A636FBD12465}" presName="negativeSpace" presStyleCnt="0"/>
      <dgm:spPr/>
    </dgm:pt>
    <dgm:pt modelId="{FBABC1BB-8552-4E78-96F6-28CD716A6E40}" type="pres">
      <dgm:prSet presAssocID="{BCDC83C5-7001-4380-8E54-A636FBD12465}" presName="childText" presStyleLbl="conFgAcc1" presStyleIdx="1" presStyleCnt="3">
        <dgm:presLayoutVars>
          <dgm:bulletEnabled val="1"/>
        </dgm:presLayoutVars>
      </dgm:prSet>
      <dgm:spPr/>
    </dgm:pt>
    <dgm:pt modelId="{6E99DB0F-193D-4D2A-87DD-D73DDBB33E8B}" type="pres">
      <dgm:prSet presAssocID="{AAE65826-0532-49C9-8420-7A5607CC9D6C}" presName="spaceBetweenRectangles" presStyleCnt="0"/>
      <dgm:spPr/>
    </dgm:pt>
    <dgm:pt modelId="{4FE3C1B7-03A4-41F9-A69F-124063492754}" type="pres">
      <dgm:prSet presAssocID="{A55F63D4-2C1D-4E0B-A67A-20180AEADF69}" presName="parentLin" presStyleCnt="0"/>
      <dgm:spPr/>
    </dgm:pt>
    <dgm:pt modelId="{F9065322-FD79-477A-90DA-B31D0D9C96F9}" type="pres">
      <dgm:prSet presAssocID="{A55F63D4-2C1D-4E0B-A67A-20180AEADF69}" presName="parentLeftMargin" presStyleLbl="node1" presStyleIdx="1" presStyleCnt="3"/>
      <dgm:spPr/>
    </dgm:pt>
    <dgm:pt modelId="{B4A77FA5-9109-4726-B1AA-7B09CC698336}" type="pres">
      <dgm:prSet presAssocID="{A55F63D4-2C1D-4E0B-A67A-20180AEADF69}" presName="parentText" presStyleLbl="node1" presStyleIdx="2" presStyleCnt="3">
        <dgm:presLayoutVars>
          <dgm:chMax val="0"/>
          <dgm:bulletEnabled val="1"/>
        </dgm:presLayoutVars>
      </dgm:prSet>
      <dgm:spPr/>
    </dgm:pt>
    <dgm:pt modelId="{787C57B6-B2AE-4C03-A5A3-58A1EFCF236F}" type="pres">
      <dgm:prSet presAssocID="{A55F63D4-2C1D-4E0B-A67A-20180AEADF69}" presName="negativeSpace" presStyleCnt="0"/>
      <dgm:spPr/>
    </dgm:pt>
    <dgm:pt modelId="{0958FFF6-415C-43A0-8CDF-AD2E869655A5}" type="pres">
      <dgm:prSet presAssocID="{A55F63D4-2C1D-4E0B-A67A-20180AEADF69}" presName="childText" presStyleLbl="conFgAcc1" presStyleIdx="2" presStyleCnt="3">
        <dgm:presLayoutVars>
          <dgm:bulletEnabled val="1"/>
        </dgm:presLayoutVars>
      </dgm:prSet>
      <dgm:spPr/>
    </dgm:pt>
  </dgm:ptLst>
  <dgm:cxnLst>
    <dgm:cxn modelId="{C5609B02-B475-4491-9DBE-A8F12758A4CF}" type="presOf" srcId="{BCDC83C5-7001-4380-8E54-A636FBD12465}" destId="{9B714FE7-F1EE-40A9-91E4-1685A5557CF5}" srcOrd="1" destOrd="0" presId="urn:microsoft.com/office/officeart/2005/8/layout/list1#2"/>
    <dgm:cxn modelId="{EFDC8609-10AC-45D1-B8A0-BF9ED1C6D8A1}" type="presOf" srcId="{A8B8C299-7EA0-47DB-A14F-632A1D8F7058}" destId="{0958FFF6-415C-43A0-8CDF-AD2E869655A5}" srcOrd="0" destOrd="0" presId="urn:microsoft.com/office/officeart/2005/8/layout/list1#2"/>
    <dgm:cxn modelId="{B8850814-5F2A-40FE-AD96-ADF9F0CC72AD}" type="presOf" srcId="{2CFE51FE-37D7-4399-88A7-396D6A836A42}" destId="{E94F8216-DCF4-413C-85AC-83F05D093133}" srcOrd="1" destOrd="0" presId="urn:microsoft.com/office/officeart/2005/8/layout/list1#2"/>
    <dgm:cxn modelId="{2E80C11E-59C2-D34A-A1C9-227C40759E91}" srcId="{A55F63D4-2C1D-4E0B-A67A-20180AEADF69}" destId="{CE805332-BF42-FB44-BE7A-1E37C0A99821}" srcOrd="7" destOrd="0" parTransId="{25DFA6E5-90AA-5A4D-B029-680CD31898FC}" sibTransId="{A7A1FA74-3588-1B47-A4EB-DC9FF6C1F82C}"/>
    <dgm:cxn modelId="{B5D9D622-C864-458C-8A10-2543B22466D3}" type="presOf" srcId="{CE805332-BF42-FB44-BE7A-1E37C0A99821}" destId="{0958FFF6-415C-43A0-8CDF-AD2E869655A5}" srcOrd="0" destOrd="7" presId="urn:microsoft.com/office/officeart/2005/8/layout/list1#2"/>
    <dgm:cxn modelId="{42EC702D-9E77-4F3F-B1BF-313CDEA01D7D}" srcId="{BCDC83C5-7001-4380-8E54-A636FBD12465}" destId="{A1EB915B-7CEC-46C5-A803-D0785DF20911}" srcOrd="0" destOrd="0" parTransId="{2ECDA7ED-652D-4E26-AC52-89841D9B90D0}" sibTransId="{CCCE0B74-2A64-4604-9630-A9D43E7B2D17}"/>
    <dgm:cxn modelId="{6D4B8C38-9B39-4674-9932-781BDB15BF27}" type="presOf" srcId="{A55F63D4-2C1D-4E0B-A67A-20180AEADF69}" destId="{B4A77FA5-9109-4726-B1AA-7B09CC698336}" srcOrd="1" destOrd="0" presId="urn:microsoft.com/office/officeart/2005/8/layout/list1#2"/>
    <dgm:cxn modelId="{9A1E965E-9A55-478A-A03D-5925D177C4BB}" type="presOf" srcId="{06F06B98-A899-0E40-B49B-A9FC10BABC5B}" destId="{0958FFF6-415C-43A0-8CDF-AD2E869655A5}" srcOrd="0" destOrd="1" presId="urn:microsoft.com/office/officeart/2005/8/layout/list1#2"/>
    <dgm:cxn modelId="{ED24BA62-712D-4321-B2E6-9985F3DD407C}" type="presOf" srcId="{DCFCDEAB-CF05-5F4F-B338-43688089AD6D}" destId="{0958FFF6-415C-43A0-8CDF-AD2E869655A5}" srcOrd="0" destOrd="5" presId="urn:microsoft.com/office/officeart/2005/8/layout/list1#2"/>
    <dgm:cxn modelId="{E3930C66-80B5-4FE0-89EF-4E9A2F5C06C7}" type="presOf" srcId="{1758FE19-D71E-4CE7-8B2F-F36F63B63531}" destId="{0958FFF6-415C-43A0-8CDF-AD2E869655A5}" srcOrd="0" destOrd="3" presId="urn:microsoft.com/office/officeart/2005/8/layout/list1#2"/>
    <dgm:cxn modelId="{B7667446-55D1-4FE5-A14F-55EE1E1C7DAE}" type="presOf" srcId="{BCDC83C5-7001-4380-8E54-A636FBD12465}" destId="{F02D1A51-EFA8-4059-B860-EB94D015FF46}" srcOrd="0" destOrd="0" presId="urn:microsoft.com/office/officeart/2005/8/layout/list1#2"/>
    <dgm:cxn modelId="{E9C9DA46-553D-46A4-92A8-7C24BD607517}" type="presOf" srcId="{C00DDC13-0259-46E0-86FB-F3BBD881E33F}" destId="{0958FFF6-415C-43A0-8CDF-AD2E869655A5}" srcOrd="0" destOrd="4" presId="urn:microsoft.com/office/officeart/2005/8/layout/list1#2"/>
    <dgm:cxn modelId="{07721C48-36F7-4241-A6B4-98F68B48FCB4}" srcId="{BCDC83C5-7001-4380-8E54-A636FBD12465}" destId="{ACEDC3C5-D036-4431-8B9C-36AEB5A9F555}" srcOrd="1" destOrd="0" parTransId="{85DCC147-3CD5-4FA2-B766-28845B152C88}" sibTransId="{D006B88C-64C0-491C-B63C-8BE27684ECEB}"/>
    <dgm:cxn modelId="{3C700A4A-436A-4A8E-98F2-94A65F3ED022}" type="presOf" srcId="{56C5C3C0-4166-5042-BCCE-AC777EFC1C3D}" destId="{0958FFF6-415C-43A0-8CDF-AD2E869655A5}" srcOrd="0" destOrd="2" presId="urn:microsoft.com/office/officeart/2005/8/layout/list1#2"/>
    <dgm:cxn modelId="{375BBA6A-216E-E14D-95F0-0C34302605FF}" srcId="{A55F63D4-2C1D-4E0B-A67A-20180AEADF69}" destId="{78F5EC02-7F08-714F-8BFC-1521CB338BE1}" srcOrd="6" destOrd="0" parTransId="{EF52779B-1262-F543-A790-14B2A372FB1C}" sibTransId="{FF087C02-867F-6A43-8852-97EE7EC2621E}"/>
    <dgm:cxn modelId="{275EA54F-CECA-439E-8FF5-6C6D6E998B99}" type="presOf" srcId="{D8DC78EB-8F69-C941-8AB3-31FD5D37B866}" destId="{3C3566CA-2530-485E-973F-FD5FC504699A}" srcOrd="0" destOrd="1" presId="urn:microsoft.com/office/officeart/2005/8/layout/list1#2"/>
    <dgm:cxn modelId="{21D69850-F7BA-467F-A11B-6294F42E2896}" type="presOf" srcId="{661DF020-9341-4515-B87D-D3B9569C9C8F}" destId="{5840FA35-5719-40BA-8AC6-67C2DB51D7D7}" srcOrd="0" destOrd="0" presId="urn:microsoft.com/office/officeart/2005/8/layout/list1#2"/>
    <dgm:cxn modelId="{388F2D56-9073-C347-A988-C1891ECCA039}" srcId="{A55F63D4-2C1D-4E0B-A67A-20180AEADF69}" destId="{56C5C3C0-4166-5042-BCCE-AC777EFC1C3D}" srcOrd="2" destOrd="0" parTransId="{2A5E890C-B248-BD4B-A3B5-8F731E85FAC8}" sibTransId="{9D3A2342-42A5-FA46-8F77-488E121B41DD}"/>
    <dgm:cxn modelId="{71088657-0B14-4748-9C82-A7AC41F1EC87}" type="presOf" srcId="{A1EB915B-7CEC-46C5-A803-D0785DF20911}" destId="{FBABC1BB-8552-4E78-96F6-28CD716A6E40}" srcOrd="0" destOrd="0" presId="urn:microsoft.com/office/officeart/2005/8/layout/list1#2"/>
    <dgm:cxn modelId="{B9181678-5AA0-4F18-8297-E1922A223E8D}" srcId="{A55F63D4-2C1D-4E0B-A67A-20180AEADF69}" destId="{1758FE19-D71E-4CE7-8B2F-F36F63B63531}" srcOrd="3" destOrd="0" parTransId="{A7292762-09FA-497B-BD87-BF696563DFF7}" sibTransId="{1490AFE7-7B8C-44FC-8136-13726E18F374}"/>
    <dgm:cxn modelId="{9921018D-CA94-374C-ADF5-F74D2F0A0B18}" srcId="{2CFE51FE-37D7-4399-88A7-396D6A836A42}" destId="{D8DC78EB-8F69-C941-8AB3-31FD5D37B866}" srcOrd="1" destOrd="0" parTransId="{F2DEACDA-47B4-2744-9B49-1062383DE66A}" sibTransId="{07337D24-1750-8742-ADA4-7E72F23ED6F3}"/>
    <dgm:cxn modelId="{D645DCA0-9A70-4B24-915D-680A53370D37}" srcId="{661DF020-9341-4515-B87D-D3B9569C9C8F}" destId="{2CFE51FE-37D7-4399-88A7-396D6A836A42}" srcOrd="0" destOrd="0" parTransId="{F07DDA89-59C2-4960-92EF-F849319DBF93}" sibTransId="{DA103198-AF4A-4F1F-8173-A238044FBF20}"/>
    <dgm:cxn modelId="{54D1E5A0-2DCF-4499-BE87-3A31966F21B4}" type="presOf" srcId="{BCBE9103-C254-4534-95B6-FC04213D0B08}" destId="{3C3566CA-2530-485E-973F-FD5FC504699A}" srcOrd="0" destOrd="0" presId="urn:microsoft.com/office/officeart/2005/8/layout/list1#2"/>
    <dgm:cxn modelId="{411661A8-A896-F147-B6B2-125FF6E78A85}" srcId="{A55F63D4-2C1D-4E0B-A67A-20180AEADF69}" destId="{06F06B98-A899-0E40-B49B-A9FC10BABC5B}" srcOrd="1" destOrd="0" parTransId="{FAED9A71-189E-0648-953E-6D8783BC89A4}" sibTransId="{A25F7E98-68E6-AA49-A1B8-18BC88AF1A8B}"/>
    <dgm:cxn modelId="{B17C98A8-5E88-4203-A49E-F86DAA218AEE}" type="presOf" srcId="{78F5EC02-7F08-714F-8BFC-1521CB338BE1}" destId="{0958FFF6-415C-43A0-8CDF-AD2E869655A5}" srcOrd="0" destOrd="6" presId="urn:microsoft.com/office/officeart/2005/8/layout/list1#2"/>
    <dgm:cxn modelId="{8104D3AE-4E79-4281-A5FB-32E510259E1A}" srcId="{A55F63D4-2C1D-4E0B-A67A-20180AEADF69}" destId="{A8B8C299-7EA0-47DB-A14F-632A1D8F7058}" srcOrd="0" destOrd="0" parTransId="{39E44736-1431-40AF-9449-A176C1B83713}" sibTransId="{C7986FA2-8391-43D1-8A85-ED521800E507}"/>
    <dgm:cxn modelId="{1F27A6BA-5063-4AD3-AE00-EFE09BF950E8}" type="presOf" srcId="{2CFE51FE-37D7-4399-88A7-396D6A836A42}" destId="{D765FEF6-0B17-45FA-8214-CBEB813E62C4}" srcOrd="0" destOrd="0" presId="urn:microsoft.com/office/officeart/2005/8/layout/list1#2"/>
    <dgm:cxn modelId="{2F0CC8C4-128B-4D91-B340-EF4C808D99EB}" type="presOf" srcId="{ACEDC3C5-D036-4431-8B9C-36AEB5A9F555}" destId="{FBABC1BB-8552-4E78-96F6-28CD716A6E40}" srcOrd="0" destOrd="1" presId="urn:microsoft.com/office/officeart/2005/8/layout/list1#2"/>
    <dgm:cxn modelId="{018898DF-E0CE-AF4A-A136-BA2B1323FFE7}" srcId="{A55F63D4-2C1D-4E0B-A67A-20180AEADF69}" destId="{DCFCDEAB-CF05-5F4F-B338-43688089AD6D}" srcOrd="5" destOrd="0" parTransId="{7585B5C0-9193-F74E-B082-ED042BCB64C3}" sibTransId="{94ECD6D0-AD48-314A-BDEF-67CF9D911AA3}"/>
    <dgm:cxn modelId="{C36DFFE3-2D9C-4DD3-A4C7-E90C961B32F6}" srcId="{661DF020-9341-4515-B87D-D3B9569C9C8F}" destId="{BCDC83C5-7001-4380-8E54-A636FBD12465}" srcOrd="1" destOrd="0" parTransId="{DCBB2018-A09B-4702-A99B-276DA1FF776C}" sibTransId="{AAE65826-0532-49C9-8420-7A5607CC9D6C}"/>
    <dgm:cxn modelId="{4C22C3F4-D80B-4C83-A72B-7804D9DC40B0}" srcId="{A55F63D4-2C1D-4E0B-A67A-20180AEADF69}" destId="{C00DDC13-0259-46E0-86FB-F3BBD881E33F}" srcOrd="4" destOrd="0" parTransId="{36AEC815-847F-4B6F-BFE1-5F5D40087FCC}" sibTransId="{16C0EB05-3084-4527-BD74-5A2D0BBC6321}"/>
    <dgm:cxn modelId="{4CDF61F7-EDC6-48E8-B6A4-5545EF324892}" type="presOf" srcId="{A55F63D4-2C1D-4E0B-A67A-20180AEADF69}" destId="{F9065322-FD79-477A-90DA-B31D0D9C96F9}" srcOrd="0" destOrd="0" presId="urn:microsoft.com/office/officeart/2005/8/layout/list1#2"/>
    <dgm:cxn modelId="{FE00D4F9-37AD-4924-A364-0F6200A452C8}" srcId="{661DF020-9341-4515-B87D-D3B9569C9C8F}" destId="{A55F63D4-2C1D-4E0B-A67A-20180AEADF69}" srcOrd="2" destOrd="0" parTransId="{64E40197-B907-4953-8C3E-72527E1D11A0}" sibTransId="{38E5DB2A-D641-4ED6-940F-1E21390C99AF}"/>
    <dgm:cxn modelId="{03A6B8FA-20EC-4C79-A255-E1130C202E89}" srcId="{2CFE51FE-37D7-4399-88A7-396D6A836A42}" destId="{BCBE9103-C254-4534-95B6-FC04213D0B08}" srcOrd="0" destOrd="0" parTransId="{D9A5F9DF-D088-4395-8DD4-078B87236FF0}" sibTransId="{EC3C40E4-C7B4-4AE3-B7A3-52C219A407CA}"/>
    <dgm:cxn modelId="{1C0AB2FC-F3BC-444B-9FA0-FEE50D1A0394}" type="presParOf" srcId="{5840FA35-5719-40BA-8AC6-67C2DB51D7D7}" destId="{3D51E9A5-9CBD-4747-98F8-2A35E61ED4FC}" srcOrd="0" destOrd="0" presId="urn:microsoft.com/office/officeart/2005/8/layout/list1#2"/>
    <dgm:cxn modelId="{6DAE7956-9849-4FCA-9FCC-1107A9C971FA}" type="presParOf" srcId="{3D51E9A5-9CBD-4747-98F8-2A35E61ED4FC}" destId="{D765FEF6-0B17-45FA-8214-CBEB813E62C4}" srcOrd="0" destOrd="0" presId="urn:microsoft.com/office/officeart/2005/8/layout/list1#2"/>
    <dgm:cxn modelId="{722EBCF8-EA5D-44BF-A7ED-E1B590E0AE44}" type="presParOf" srcId="{3D51E9A5-9CBD-4747-98F8-2A35E61ED4FC}" destId="{E94F8216-DCF4-413C-85AC-83F05D093133}" srcOrd="1" destOrd="0" presId="urn:microsoft.com/office/officeart/2005/8/layout/list1#2"/>
    <dgm:cxn modelId="{A0723374-96FA-4284-9DC5-ABE615CC93CC}" type="presParOf" srcId="{5840FA35-5719-40BA-8AC6-67C2DB51D7D7}" destId="{5C6D97C4-F5A6-4097-B367-3E0D94FA2B99}" srcOrd="1" destOrd="0" presId="urn:microsoft.com/office/officeart/2005/8/layout/list1#2"/>
    <dgm:cxn modelId="{3F302FE1-8126-485E-BC74-EBE56305B3A9}" type="presParOf" srcId="{5840FA35-5719-40BA-8AC6-67C2DB51D7D7}" destId="{3C3566CA-2530-485E-973F-FD5FC504699A}" srcOrd="2" destOrd="0" presId="urn:microsoft.com/office/officeart/2005/8/layout/list1#2"/>
    <dgm:cxn modelId="{0B67B34C-799B-4773-9C66-4B08862EE1E1}" type="presParOf" srcId="{5840FA35-5719-40BA-8AC6-67C2DB51D7D7}" destId="{07FE7618-AFD4-4027-8FF1-676CC339A23B}" srcOrd="3" destOrd="0" presId="urn:microsoft.com/office/officeart/2005/8/layout/list1#2"/>
    <dgm:cxn modelId="{D9F9E084-3F85-4C9E-8B80-940A36FDD7F2}" type="presParOf" srcId="{5840FA35-5719-40BA-8AC6-67C2DB51D7D7}" destId="{7990BEC9-372E-4AB5-A713-DFE7DA268798}" srcOrd="4" destOrd="0" presId="urn:microsoft.com/office/officeart/2005/8/layout/list1#2"/>
    <dgm:cxn modelId="{CA2A14EA-D20D-4452-98CE-80776203B988}" type="presParOf" srcId="{7990BEC9-372E-4AB5-A713-DFE7DA268798}" destId="{F02D1A51-EFA8-4059-B860-EB94D015FF46}" srcOrd="0" destOrd="0" presId="urn:microsoft.com/office/officeart/2005/8/layout/list1#2"/>
    <dgm:cxn modelId="{8AE94FFA-7D8A-4AB1-8DDF-B0522D3146AD}" type="presParOf" srcId="{7990BEC9-372E-4AB5-A713-DFE7DA268798}" destId="{9B714FE7-F1EE-40A9-91E4-1685A5557CF5}" srcOrd="1" destOrd="0" presId="urn:microsoft.com/office/officeart/2005/8/layout/list1#2"/>
    <dgm:cxn modelId="{5033DF3A-A88D-4C02-8CB3-3D4C20ED8430}" type="presParOf" srcId="{5840FA35-5719-40BA-8AC6-67C2DB51D7D7}" destId="{7096A9F3-29AD-411D-9E73-BD0950B13B4F}" srcOrd="5" destOrd="0" presId="urn:microsoft.com/office/officeart/2005/8/layout/list1#2"/>
    <dgm:cxn modelId="{14964294-82CE-46B4-A29D-A2C750BA699A}" type="presParOf" srcId="{5840FA35-5719-40BA-8AC6-67C2DB51D7D7}" destId="{FBABC1BB-8552-4E78-96F6-28CD716A6E40}" srcOrd="6" destOrd="0" presId="urn:microsoft.com/office/officeart/2005/8/layout/list1#2"/>
    <dgm:cxn modelId="{0721845A-3D22-4E36-8204-1725F40402DB}" type="presParOf" srcId="{5840FA35-5719-40BA-8AC6-67C2DB51D7D7}" destId="{6E99DB0F-193D-4D2A-87DD-D73DDBB33E8B}" srcOrd="7" destOrd="0" presId="urn:microsoft.com/office/officeart/2005/8/layout/list1#2"/>
    <dgm:cxn modelId="{8034C438-0B4B-43B9-9169-0F0582B28117}" type="presParOf" srcId="{5840FA35-5719-40BA-8AC6-67C2DB51D7D7}" destId="{4FE3C1B7-03A4-41F9-A69F-124063492754}" srcOrd="8" destOrd="0" presId="urn:microsoft.com/office/officeart/2005/8/layout/list1#2"/>
    <dgm:cxn modelId="{E72C62D0-2D36-413B-BAEF-EBF4B5F3AB2A}" type="presParOf" srcId="{4FE3C1B7-03A4-41F9-A69F-124063492754}" destId="{F9065322-FD79-477A-90DA-B31D0D9C96F9}" srcOrd="0" destOrd="0" presId="urn:microsoft.com/office/officeart/2005/8/layout/list1#2"/>
    <dgm:cxn modelId="{334426A2-EBB8-4CD6-A991-CB4C1C9821A1}" type="presParOf" srcId="{4FE3C1B7-03A4-41F9-A69F-124063492754}" destId="{B4A77FA5-9109-4726-B1AA-7B09CC698336}" srcOrd="1" destOrd="0" presId="urn:microsoft.com/office/officeart/2005/8/layout/list1#2"/>
    <dgm:cxn modelId="{06858E4C-E6AC-4716-BD90-86CAE76621F1}" type="presParOf" srcId="{5840FA35-5719-40BA-8AC6-67C2DB51D7D7}" destId="{787C57B6-B2AE-4C03-A5A3-58A1EFCF236F}" srcOrd="9" destOrd="0" presId="urn:microsoft.com/office/officeart/2005/8/layout/list1#2"/>
    <dgm:cxn modelId="{837A185B-EE0B-4492-97E4-F5AB5E7A1B71}" type="presParOf" srcId="{5840FA35-5719-40BA-8AC6-67C2DB51D7D7}" destId="{0958FFF6-415C-43A0-8CDF-AD2E869655A5}" srcOrd="10" destOrd="0" presId="urn:microsoft.com/office/officeart/2005/8/layout/list1#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A3C5FB-56F6-4AA6-B0C0-D4E655E978A1}" type="doc">
      <dgm:prSet loTypeId="urn:microsoft.com/office/officeart/2005/8/layout/list1#3" loCatId="list" qsTypeId="urn:microsoft.com/office/officeart/2005/8/quickstyle/simple4#2" qsCatId="simple" csTypeId="urn:microsoft.com/office/officeart/2005/8/colors/accent1_2#3" csCatId="accent1" phldr="1"/>
      <dgm:spPr/>
      <dgm:t>
        <a:bodyPr/>
        <a:lstStyle/>
        <a:p>
          <a:endParaRPr lang="en-IN"/>
        </a:p>
      </dgm:t>
    </dgm:pt>
    <dgm:pt modelId="{498E9EFF-30F4-4F4B-9E71-503D4CAD6351}">
      <dgm:prSet custT="1"/>
      <dgm:spPr>
        <a:solidFill>
          <a:srgbClr val="10253F">
            <a:alpha val="60000"/>
          </a:srgbClr>
        </a:solidFill>
        <a:ln w="6350" cap="flat" cmpd="sng" algn="ctr">
          <a:solidFill>
            <a:srgbClr val="4F81BD">
              <a:lumMod val="75000"/>
            </a:srgbClr>
          </a:solidFill>
          <a:prstDash val="solid"/>
        </a:ln>
        <a:effectLst/>
      </dgm:spPr>
      <dgm:t>
        <a:bodyPr spcFirstLastPara="0" vert="horz" wrap="square" lIns="224798" tIns="0" rIns="224798" bIns="0" numCol="1" spcCol="1270" anchor="ctr" anchorCtr="0"/>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Reporting</a:t>
          </a:r>
        </a:p>
      </dgm:t>
    </dgm:pt>
    <dgm:pt modelId="{9F9CD154-064F-477F-B8B6-35B9785A3406}" type="parTrans" cxnId="{3D4C6C1B-5F07-432A-976E-49A6F9F3B915}">
      <dgm:prSet/>
      <dgm:spPr/>
      <dgm:t>
        <a:bodyPr/>
        <a:lstStyle/>
        <a:p>
          <a:endParaRPr lang="en-IN" sz="1100"/>
        </a:p>
      </dgm:t>
    </dgm:pt>
    <dgm:pt modelId="{C45E7CAE-9793-40C1-A5E1-6F236F46EEC8}" type="sibTrans" cxnId="{3D4C6C1B-5F07-432A-976E-49A6F9F3B915}">
      <dgm:prSet/>
      <dgm:spPr/>
      <dgm:t>
        <a:bodyPr/>
        <a:lstStyle/>
        <a:p>
          <a:endParaRPr lang="en-IN" sz="1100"/>
        </a:p>
      </dgm:t>
    </dgm:pt>
    <dgm:pt modelId="{5109B13D-E5F3-4443-89B6-16B2412B8968}">
      <dgm:prSet custT="1"/>
      <dgm:spPr>
        <a:noFill/>
        <a:ln w="3175">
          <a:solidFill>
            <a:schemeClr val="accent1">
              <a:lumMod val="75000"/>
            </a:schemeClr>
          </a:solidFill>
        </a:ln>
      </dgm:spPr>
      <dgm:t>
        <a:bodyPr anchor="ctr"/>
        <a:lstStyle/>
        <a:p>
          <a:pPr marL="182880" indent="-182880">
            <a:lnSpc>
              <a:spcPct val="100000"/>
            </a:lnSpc>
            <a:spcAft>
              <a:spcPts val="0"/>
            </a:spcAft>
          </a:pPr>
          <a:r>
            <a:rPr lang="en-IN" sz="800" dirty="0">
              <a:solidFill>
                <a:schemeClr val="bg1">
                  <a:lumMod val="85000"/>
                </a:schemeClr>
              </a:solidFill>
              <a:latin typeface="+mj-lt"/>
            </a:rPr>
            <a:t>NetFlow Collection and Analysis</a:t>
          </a:r>
        </a:p>
      </dgm:t>
    </dgm:pt>
    <dgm:pt modelId="{3EF45ADD-2792-4C64-ACCA-BE0E0BE7C431}" type="parTrans" cxnId="{23B34CAC-9770-491A-98DF-0A648F61F036}">
      <dgm:prSet/>
      <dgm:spPr/>
      <dgm:t>
        <a:bodyPr/>
        <a:lstStyle/>
        <a:p>
          <a:endParaRPr lang="en-IN" sz="1100"/>
        </a:p>
      </dgm:t>
    </dgm:pt>
    <dgm:pt modelId="{E780BCD5-419D-4527-BE0D-701A69658A1F}" type="sibTrans" cxnId="{23B34CAC-9770-491A-98DF-0A648F61F036}">
      <dgm:prSet/>
      <dgm:spPr/>
      <dgm:t>
        <a:bodyPr/>
        <a:lstStyle/>
        <a:p>
          <a:endParaRPr lang="en-IN" sz="1100"/>
        </a:p>
      </dgm:t>
    </dgm:pt>
    <dgm:pt modelId="{01825BEF-2D0A-4412-9FC3-334473620087}">
      <dgm:prSet custT="1"/>
      <dgm:spPr>
        <a:solidFill>
          <a:srgbClr val="10253F">
            <a:alpha val="60000"/>
          </a:srgbClr>
        </a:solidFill>
        <a:ln w="6350" cap="flat" cmpd="sng" algn="ctr">
          <a:solidFill>
            <a:srgbClr val="4F81BD">
              <a:lumMod val="75000"/>
            </a:srgbClr>
          </a:solidFill>
          <a:prstDash val="solid"/>
        </a:ln>
        <a:effectLst/>
      </dgm:spPr>
      <dgm:t>
        <a:bodyPr spcFirstLastPara="0" vert="horz" wrap="square" lIns="224798" tIns="0" rIns="224798" bIns="0" numCol="1" spcCol="1270" anchor="ctr" anchorCtr="0"/>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Advanced Features</a:t>
          </a:r>
        </a:p>
      </dgm:t>
    </dgm:pt>
    <dgm:pt modelId="{B8851FE6-27A1-4F06-8318-17240B2D28E6}" type="parTrans" cxnId="{E6EEFAAA-86E5-4857-87C3-3B050F6D2E20}">
      <dgm:prSet/>
      <dgm:spPr/>
      <dgm:t>
        <a:bodyPr/>
        <a:lstStyle/>
        <a:p>
          <a:endParaRPr lang="en-IN" sz="1100"/>
        </a:p>
      </dgm:t>
    </dgm:pt>
    <dgm:pt modelId="{BC2093F0-4576-4F9D-A0E0-514682996612}" type="sibTrans" cxnId="{E6EEFAAA-86E5-4857-87C3-3B050F6D2E20}">
      <dgm:prSet/>
      <dgm:spPr/>
      <dgm:t>
        <a:bodyPr/>
        <a:lstStyle/>
        <a:p>
          <a:endParaRPr lang="en-IN" sz="1100"/>
        </a:p>
      </dgm:t>
    </dgm:pt>
    <dgm:pt modelId="{EF76D97C-288A-4ACF-BEB9-9CBB3B3EDB63}">
      <dgm:prSet custT="1"/>
      <dgm:spPr>
        <a:noFill/>
        <a:ln w="3175">
          <a:solidFill>
            <a:schemeClr val="accent1">
              <a:lumMod val="75000"/>
            </a:schemeClr>
          </a:solidFill>
        </a:ln>
      </dgm:spPr>
      <dgm:t>
        <a:bodyPr anchor="ctr"/>
        <a:lstStyle/>
        <a:p>
          <a:pPr marL="182880" indent="-182880">
            <a:lnSpc>
              <a:spcPct val="100000"/>
            </a:lnSpc>
            <a:spcAft>
              <a:spcPts val="0"/>
            </a:spcAft>
          </a:pPr>
          <a:r>
            <a:rPr lang="en-IN" sz="800" kern="1200" dirty="0">
              <a:solidFill>
                <a:schemeClr val="bg1">
                  <a:lumMod val="85000"/>
                </a:schemeClr>
              </a:solidFill>
              <a:latin typeface="+mj-lt"/>
              <a:ea typeface="+mn-ea"/>
              <a:cs typeface="+mn-cs"/>
            </a:rPr>
            <a:t>Advanced Application Log Monitoring</a:t>
          </a:r>
        </a:p>
      </dgm:t>
    </dgm:pt>
    <dgm:pt modelId="{9D4CEF02-3C5F-4062-BB9A-27D5ED1014DF}" type="parTrans" cxnId="{7D5307DB-BA6D-401E-9A6E-6A180873C7CE}">
      <dgm:prSet/>
      <dgm:spPr/>
      <dgm:t>
        <a:bodyPr/>
        <a:lstStyle/>
        <a:p>
          <a:endParaRPr lang="en-IN" sz="1100"/>
        </a:p>
      </dgm:t>
    </dgm:pt>
    <dgm:pt modelId="{F9D19264-64E8-4557-9F0C-42899A31059A}" type="sibTrans" cxnId="{7D5307DB-BA6D-401E-9A6E-6A180873C7CE}">
      <dgm:prSet/>
      <dgm:spPr/>
      <dgm:t>
        <a:bodyPr/>
        <a:lstStyle/>
        <a:p>
          <a:endParaRPr lang="en-IN" sz="1100"/>
        </a:p>
      </dgm:t>
    </dgm:pt>
    <dgm:pt modelId="{1B447E41-72EE-459F-976C-195E47D21BF8}">
      <dgm:prSet custT="1"/>
      <dgm:spPr>
        <a:noFill/>
        <a:ln w="3175">
          <a:solidFill>
            <a:schemeClr val="accent1">
              <a:lumMod val="75000"/>
            </a:schemeClr>
          </a:solidFill>
        </a:ln>
      </dgm:spPr>
      <dgm:t>
        <a:bodyPr anchor="ctr"/>
        <a:lstStyle/>
        <a:p>
          <a:pPr marL="182880" indent="-182880">
            <a:lnSpc>
              <a:spcPct val="100000"/>
            </a:lnSpc>
            <a:spcAft>
              <a:spcPts val="0"/>
            </a:spcAft>
          </a:pPr>
          <a:r>
            <a:rPr lang="en-IN" sz="800" kern="1200" dirty="0">
              <a:solidFill>
                <a:schemeClr val="bg1">
                  <a:lumMod val="85000"/>
                </a:schemeClr>
              </a:solidFill>
              <a:latin typeface="+mj-lt"/>
              <a:ea typeface="+mn-ea"/>
              <a:cs typeface="+mn-cs"/>
            </a:rPr>
            <a:t>Registry Change Monitoring</a:t>
          </a:r>
        </a:p>
      </dgm:t>
    </dgm:pt>
    <dgm:pt modelId="{8F84E289-6ADD-427C-839D-4DD271279134}" type="parTrans" cxnId="{F3095509-DA26-4504-A7BD-C46E4519C028}">
      <dgm:prSet/>
      <dgm:spPr/>
      <dgm:t>
        <a:bodyPr/>
        <a:lstStyle/>
        <a:p>
          <a:endParaRPr lang="en-IN" sz="1100"/>
        </a:p>
      </dgm:t>
    </dgm:pt>
    <dgm:pt modelId="{3CF740D5-EE86-470F-AA36-423B143F6442}" type="sibTrans" cxnId="{F3095509-DA26-4504-A7BD-C46E4519C028}">
      <dgm:prSet/>
      <dgm:spPr/>
      <dgm:t>
        <a:bodyPr/>
        <a:lstStyle/>
        <a:p>
          <a:endParaRPr lang="en-IN" sz="1100"/>
        </a:p>
      </dgm:t>
    </dgm:pt>
    <dgm:pt modelId="{F435DAE0-B9D4-4EB5-AEC8-35E78C59440A}">
      <dgm:prSet custT="1"/>
      <dgm:spPr>
        <a:noFill/>
        <a:ln w="3175">
          <a:solidFill>
            <a:schemeClr val="accent1">
              <a:lumMod val="75000"/>
            </a:schemeClr>
          </a:solidFill>
        </a:ln>
      </dgm:spPr>
      <dgm:t>
        <a:bodyPr anchor="ctr"/>
        <a:lstStyle/>
        <a:p>
          <a:pPr marL="182880" indent="-182880">
            <a:lnSpc>
              <a:spcPct val="100000"/>
            </a:lnSpc>
            <a:spcAft>
              <a:spcPts val="0"/>
            </a:spcAft>
          </a:pPr>
          <a:r>
            <a:rPr lang="en-IN" sz="800" kern="1200" dirty="0">
              <a:solidFill>
                <a:schemeClr val="bg1">
                  <a:lumMod val="85000"/>
                </a:schemeClr>
              </a:solidFill>
              <a:latin typeface="+mj-lt"/>
              <a:ea typeface="+mn-ea"/>
              <a:cs typeface="+mn-cs"/>
            </a:rPr>
            <a:t>File Integrity Monitoring</a:t>
          </a:r>
        </a:p>
      </dgm:t>
    </dgm:pt>
    <dgm:pt modelId="{EF583B5C-3AE5-4FD4-86E8-30B4137B364F}" type="parTrans" cxnId="{FAFEC90C-B5CF-4591-96D0-D430A6B5E747}">
      <dgm:prSet/>
      <dgm:spPr/>
      <dgm:t>
        <a:bodyPr/>
        <a:lstStyle/>
        <a:p>
          <a:endParaRPr lang="en-IN" sz="1100"/>
        </a:p>
      </dgm:t>
    </dgm:pt>
    <dgm:pt modelId="{0295AF5D-B260-4C55-9629-5825C3CD3076}" type="sibTrans" cxnId="{FAFEC90C-B5CF-4591-96D0-D430A6B5E747}">
      <dgm:prSet/>
      <dgm:spPr/>
      <dgm:t>
        <a:bodyPr/>
        <a:lstStyle/>
        <a:p>
          <a:endParaRPr lang="en-IN" sz="1100"/>
        </a:p>
      </dgm:t>
    </dgm:pt>
    <dgm:pt modelId="{7AC0719F-EED2-4C30-ABCD-E99888DA299B}">
      <dgm:prSet custT="1"/>
      <dgm:spPr>
        <a:noFill/>
        <a:ln w="3175">
          <a:solidFill>
            <a:schemeClr val="accent1">
              <a:lumMod val="75000"/>
            </a:schemeClr>
          </a:solidFill>
        </a:ln>
      </dgm:spPr>
      <dgm:t>
        <a:bodyPr anchor="ctr"/>
        <a:lstStyle/>
        <a:p>
          <a:pPr marL="182880" indent="-182880">
            <a:lnSpc>
              <a:spcPct val="100000"/>
            </a:lnSpc>
            <a:spcAft>
              <a:spcPts val="0"/>
            </a:spcAft>
          </a:pPr>
          <a:r>
            <a:rPr lang="en-IN" sz="800" kern="1200" dirty="0">
              <a:solidFill>
                <a:schemeClr val="bg1">
                  <a:lumMod val="85000"/>
                </a:schemeClr>
              </a:solidFill>
              <a:latin typeface="+mj-lt"/>
              <a:ea typeface="+mn-ea"/>
              <a:cs typeface="+mn-cs"/>
            </a:rPr>
            <a:t>Installed New Software Detection</a:t>
          </a:r>
        </a:p>
      </dgm:t>
    </dgm:pt>
    <dgm:pt modelId="{E5E6156A-5057-4468-B7DF-E3A06F752DA2}" type="parTrans" cxnId="{CE0C5F38-BE0C-403B-8390-C14F80FEF486}">
      <dgm:prSet/>
      <dgm:spPr/>
      <dgm:t>
        <a:bodyPr/>
        <a:lstStyle/>
        <a:p>
          <a:endParaRPr lang="en-IN" sz="1100"/>
        </a:p>
      </dgm:t>
    </dgm:pt>
    <dgm:pt modelId="{3E1510CC-F094-47AD-8FF3-86FD3ABDD1BF}" type="sibTrans" cxnId="{CE0C5F38-BE0C-403B-8390-C14F80FEF486}">
      <dgm:prSet/>
      <dgm:spPr/>
      <dgm:t>
        <a:bodyPr/>
        <a:lstStyle/>
        <a:p>
          <a:endParaRPr lang="en-IN" sz="1100"/>
        </a:p>
      </dgm:t>
    </dgm:pt>
    <dgm:pt modelId="{1F1E08D8-89F0-4F6C-BFF3-ED32A7F7DE1A}">
      <dgm:prSet custT="1"/>
      <dgm:spPr>
        <a:solidFill>
          <a:srgbClr val="10253F">
            <a:alpha val="60000"/>
          </a:srgbClr>
        </a:solidFill>
        <a:ln w="6350" cap="flat" cmpd="sng" algn="ctr">
          <a:solidFill>
            <a:srgbClr val="4F81BD">
              <a:lumMod val="75000"/>
            </a:srgbClr>
          </a:solidFill>
          <a:prstDash val="solid"/>
        </a:ln>
        <a:effectLst/>
      </dgm:spPr>
      <dgm:t>
        <a:bodyPr spcFirstLastPara="0" vert="horz" wrap="square" lIns="224798" tIns="0" rIns="224798" bIns="0" numCol="1" spcCol="1270" anchor="ctr" anchorCtr="0"/>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Threat Intelligence</a:t>
          </a:r>
        </a:p>
      </dgm:t>
    </dgm:pt>
    <dgm:pt modelId="{28352703-6590-4F04-AFC4-F8174D66C451}" type="parTrans" cxnId="{5B4B4434-A74A-481C-A45F-4BD39F8C2078}">
      <dgm:prSet/>
      <dgm:spPr/>
      <dgm:t>
        <a:bodyPr/>
        <a:lstStyle/>
        <a:p>
          <a:endParaRPr lang="en-IN" sz="1100"/>
        </a:p>
      </dgm:t>
    </dgm:pt>
    <dgm:pt modelId="{B4D658F9-79F6-470C-9500-FF11B1434251}" type="sibTrans" cxnId="{5B4B4434-A74A-481C-A45F-4BD39F8C2078}">
      <dgm:prSet/>
      <dgm:spPr/>
      <dgm:t>
        <a:bodyPr/>
        <a:lstStyle/>
        <a:p>
          <a:endParaRPr lang="en-IN" sz="1100"/>
        </a:p>
      </dgm:t>
    </dgm:pt>
    <dgm:pt modelId="{81B598DB-7056-4B91-A953-076DAA4A9236}">
      <dgm:prSet custT="1"/>
      <dgm:spPr>
        <a:noFill/>
        <a:ln w="3175">
          <a:solidFill>
            <a:schemeClr val="accent1">
              <a:lumMod val="75000"/>
            </a:schemeClr>
          </a:solidFill>
        </a:ln>
      </dgm:spPr>
      <dgm:t>
        <a:bodyPr anchor="ct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Integrated commercial and open-source threat intel feeds</a:t>
          </a:r>
        </a:p>
      </dgm:t>
    </dgm:pt>
    <dgm:pt modelId="{EDFBD0E2-9F96-4AB4-9A31-8FF50F4127FB}" type="parTrans" cxnId="{0126F213-17D7-4599-94E0-829A02283F90}">
      <dgm:prSet/>
      <dgm:spPr/>
      <dgm:t>
        <a:bodyPr/>
        <a:lstStyle/>
        <a:p>
          <a:endParaRPr lang="en-IN" sz="1100"/>
        </a:p>
      </dgm:t>
    </dgm:pt>
    <dgm:pt modelId="{45652C38-CAD1-42A7-9DA2-F1191A2A7E16}" type="sibTrans" cxnId="{0126F213-17D7-4599-94E0-829A02283F90}">
      <dgm:prSet/>
      <dgm:spPr/>
      <dgm:t>
        <a:bodyPr/>
        <a:lstStyle/>
        <a:p>
          <a:endParaRPr lang="en-IN" sz="1100"/>
        </a:p>
      </dgm:t>
    </dgm:pt>
    <dgm:pt modelId="{0E41A495-9293-4854-9D88-E31AD33D20DA}">
      <dgm:prSet custT="1"/>
      <dgm:spPr>
        <a:noFill/>
        <a:ln w="3175">
          <a:solidFill>
            <a:schemeClr val="accent1">
              <a:lumMod val="75000"/>
            </a:schemeClr>
          </a:solidFill>
        </a:ln>
      </dgm:spPr>
      <dgm:t>
        <a:bodyPr anchor="ct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Security Advisories bulletin</a:t>
          </a:r>
        </a:p>
      </dgm:t>
    </dgm:pt>
    <dgm:pt modelId="{9B509342-5B49-4A59-8441-E8F4C8CF5199}" type="parTrans" cxnId="{47E42309-09C4-46C7-BAB6-D5FC5826FF43}">
      <dgm:prSet/>
      <dgm:spPr/>
      <dgm:t>
        <a:bodyPr/>
        <a:lstStyle/>
        <a:p>
          <a:endParaRPr lang="en-IN" sz="1100"/>
        </a:p>
      </dgm:t>
    </dgm:pt>
    <dgm:pt modelId="{E9962417-DB88-4F09-821B-39ED67EDBE90}" type="sibTrans" cxnId="{47E42309-09C4-46C7-BAB6-D5FC5826FF43}">
      <dgm:prSet/>
      <dgm:spPr/>
      <dgm:t>
        <a:bodyPr/>
        <a:lstStyle/>
        <a:p>
          <a:endParaRPr lang="en-IN" sz="1100"/>
        </a:p>
      </dgm:t>
    </dgm:pt>
    <dgm:pt modelId="{9049B3FC-BCB0-422D-A9E7-970573CF262A}">
      <dgm:prSet custT="1"/>
      <dgm:spPr>
        <a:solidFill>
          <a:srgbClr val="10253F">
            <a:alpha val="60000"/>
          </a:srgbClr>
        </a:solidFill>
        <a:ln w="6350" cap="flat" cmpd="sng" algn="ctr">
          <a:solidFill>
            <a:srgbClr val="4F81BD">
              <a:lumMod val="75000"/>
            </a:srgbClr>
          </a:solidFill>
          <a:prstDash val="solid"/>
        </a:ln>
        <a:effectLst/>
      </dgm:spPr>
      <dgm:t>
        <a:bodyPr spcFirstLastPara="0" vert="horz" wrap="square" lIns="224798" tIns="0" rIns="224798" bIns="0" numCol="1" spcCol="1270" anchor="ctr" anchorCtr="0"/>
        <a:lstStyle/>
        <a:p>
          <a:pPr marL="0" lvl="0" indent="0" algn="l" defTabSz="533400">
            <a:lnSpc>
              <a:spcPct val="100000"/>
            </a:lnSpc>
            <a:spcBef>
              <a:spcPct val="0"/>
            </a:spcBef>
            <a:spcAft>
              <a:spcPts val="0"/>
            </a:spcAft>
            <a:buNone/>
          </a:pPr>
          <a:r>
            <a:rPr lang="en-US" sz="1100" b="1" kern="1200" dirty="0">
              <a:solidFill>
                <a:srgbClr val="BED730"/>
              </a:solidFill>
              <a:latin typeface="Trebuchet MS" panose="020B0603020202020204"/>
              <a:ea typeface="+mn-ea"/>
              <a:cs typeface="+mn-cs"/>
            </a:rPr>
            <a:t>Security Orchestration, Automation and Response (SOAR)</a:t>
          </a:r>
          <a:endParaRPr lang="en-IN" sz="1100" b="1" kern="1200" dirty="0">
            <a:solidFill>
              <a:srgbClr val="BED730"/>
            </a:solidFill>
            <a:latin typeface="Trebuchet MS" panose="020B0603020202020204"/>
            <a:ea typeface="+mn-ea"/>
            <a:cs typeface="+mn-cs"/>
          </a:endParaRPr>
        </a:p>
      </dgm:t>
    </dgm:pt>
    <dgm:pt modelId="{A32ECCF0-1D94-4CC5-94D1-28FDE3DE2DA8}" type="parTrans" cxnId="{B9C60A02-B068-481A-A7B3-BFFA249EBB53}">
      <dgm:prSet/>
      <dgm:spPr/>
      <dgm:t>
        <a:bodyPr/>
        <a:lstStyle/>
        <a:p>
          <a:endParaRPr lang="en-IN"/>
        </a:p>
      </dgm:t>
    </dgm:pt>
    <dgm:pt modelId="{0732E925-19FB-416F-8B58-CAA5C60410BF}" type="sibTrans" cxnId="{B9C60A02-B068-481A-A7B3-BFFA249EBB53}">
      <dgm:prSet/>
      <dgm:spPr/>
      <dgm:t>
        <a:bodyPr/>
        <a:lstStyle/>
        <a:p>
          <a:endParaRPr lang="en-IN"/>
        </a:p>
      </dgm:t>
    </dgm:pt>
    <dgm:pt modelId="{C2F2D5B3-4969-454A-A6E0-1F6D746806A2}">
      <dgm:prSet custT="1"/>
      <dgm:spPr>
        <a:noFill/>
        <a:ln w="3175">
          <a:solidFill>
            <a:schemeClr val="accent1">
              <a:lumMod val="75000"/>
            </a:schemeClr>
          </a:solidFill>
        </a:ln>
      </dgm:spPr>
      <dgm:t>
        <a:bodyPr anchor="ct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Automated incident response management </a:t>
          </a:r>
        </a:p>
      </dgm:t>
    </dgm:pt>
    <dgm:pt modelId="{7A2B8911-CEE3-442D-BCCD-54E487A85C0B}" type="parTrans" cxnId="{B31A2685-57BA-433D-AB3B-8CACE9802BB5}">
      <dgm:prSet/>
      <dgm:spPr/>
      <dgm:t>
        <a:bodyPr/>
        <a:lstStyle/>
        <a:p>
          <a:endParaRPr lang="en-IN"/>
        </a:p>
      </dgm:t>
    </dgm:pt>
    <dgm:pt modelId="{6FDBCAF9-1B10-4B3E-93BE-213465E10A2B}" type="sibTrans" cxnId="{B31A2685-57BA-433D-AB3B-8CACE9802BB5}">
      <dgm:prSet/>
      <dgm:spPr/>
      <dgm:t>
        <a:bodyPr/>
        <a:lstStyle/>
        <a:p>
          <a:endParaRPr lang="en-IN"/>
        </a:p>
      </dgm:t>
    </dgm:pt>
    <dgm:pt modelId="{CA2CC0CD-A94B-4B18-AF4C-D0649C885F91}">
      <dgm:prSet custT="1"/>
      <dgm:spPr>
        <a:noFill/>
        <a:ln w="3175">
          <a:solidFill>
            <a:schemeClr val="accent1">
              <a:lumMod val="75000"/>
            </a:schemeClr>
          </a:solidFill>
        </a:ln>
      </dgm:spPr>
      <dgm:t>
        <a:bodyPr anchor="ct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Alert Triage automation</a:t>
          </a:r>
        </a:p>
      </dgm:t>
    </dgm:pt>
    <dgm:pt modelId="{6EEBCAA8-6748-4851-A15C-CA1A081DDC5E}" type="parTrans" cxnId="{46CE5890-53D0-419B-A6E9-878497BDECBA}">
      <dgm:prSet/>
      <dgm:spPr/>
      <dgm:t>
        <a:bodyPr/>
        <a:lstStyle/>
        <a:p>
          <a:endParaRPr lang="en-IN"/>
        </a:p>
      </dgm:t>
    </dgm:pt>
    <dgm:pt modelId="{0A6662BB-70AC-429A-8039-66B557B22140}" type="sibTrans" cxnId="{46CE5890-53D0-419B-A6E9-878497BDECBA}">
      <dgm:prSet/>
      <dgm:spPr/>
      <dgm:t>
        <a:bodyPr/>
        <a:lstStyle/>
        <a:p>
          <a:endParaRPr lang="en-IN"/>
        </a:p>
      </dgm:t>
    </dgm:pt>
    <dgm:pt modelId="{418B336E-BE72-4AA7-B69C-BE2232FC8EF7}">
      <dgm:prSet custT="1"/>
      <dgm:spPr>
        <a:noFill/>
        <a:ln w="3175">
          <a:solidFill>
            <a:schemeClr val="accent1">
              <a:lumMod val="75000"/>
            </a:schemeClr>
          </a:solidFill>
        </a:ln>
      </dgm:spPr>
      <dgm:t>
        <a:bodyPr anchor="ct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Automated workflows &amp; remediations</a:t>
          </a:r>
        </a:p>
      </dgm:t>
    </dgm:pt>
    <dgm:pt modelId="{0ACE6E40-E004-4FE9-AF18-DD3D4DE35509}" type="parTrans" cxnId="{660570A3-EA5B-4A84-9233-BEFB5B09C743}">
      <dgm:prSet/>
      <dgm:spPr/>
      <dgm:t>
        <a:bodyPr/>
        <a:lstStyle/>
        <a:p>
          <a:endParaRPr lang="en-IN"/>
        </a:p>
      </dgm:t>
    </dgm:pt>
    <dgm:pt modelId="{D6855044-BA8D-49BD-847E-3050618D31A0}" type="sibTrans" cxnId="{660570A3-EA5B-4A84-9233-BEFB5B09C743}">
      <dgm:prSet/>
      <dgm:spPr/>
      <dgm:t>
        <a:bodyPr/>
        <a:lstStyle/>
        <a:p>
          <a:endParaRPr lang="en-IN"/>
        </a:p>
      </dgm:t>
    </dgm:pt>
    <dgm:pt modelId="{8970F813-F1AE-684C-958A-AE657925B5BF}">
      <dgm:prSet custT="1"/>
      <dgm:spPr>
        <a:solidFill>
          <a:srgbClr val="10253F">
            <a:alpha val="60000"/>
          </a:srgbClr>
        </a:solidFill>
        <a:ln w="6350" cap="flat" cmpd="sng" algn="ctr">
          <a:solidFill>
            <a:srgbClr val="4F81BD">
              <a:lumMod val="75000"/>
            </a:srgbClr>
          </a:solidFill>
          <a:prstDash val="solid"/>
        </a:ln>
        <a:effectLst/>
      </dgm:spPr>
      <dgm:t>
        <a:bodyPr spcFirstLastPara="0" vert="horz" wrap="square" lIns="224798" tIns="0" rIns="224798" bIns="0" numCol="1" spcCol="1270" anchor="ctr" anchorCtr="0"/>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Network Detection &amp; Response</a:t>
          </a:r>
        </a:p>
      </dgm:t>
    </dgm:pt>
    <dgm:pt modelId="{D6AF68E5-2CB2-8545-8638-C97523F1215D}" type="parTrans" cxnId="{B9C0C6DA-46F0-FA4C-8F6B-C259DF0BE24D}">
      <dgm:prSet/>
      <dgm:spPr/>
      <dgm:t>
        <a:bodyPr/>
        <a:lstStyle/>
        <a:p>
          <a:endParaRPr lang="en-GB"/>
        </a:p>
      </dgm:t>
    </dgm:pt>
    <dgm:pt modelId="{92D50ACE-1CE5-B94F-817C-14B88D749314}" type="sibTrans" cxnId="{B9C0C6DA-46F0-FA4C-8F6B-C259DF0BE24D}">
      <dgm:prSet/>
      <dgm:spPr/>
      <dgm:t>
        <a:bodyPr/>
        <a:lstStyle/>
        <a:p>
          <a:endParaRPr lang="en-GB"/>
        </a:p>
      </dgm:t>
    </dgm:pt>
    <dgm:pt modelId="{F9512C7E-1EE0-4F4B-99DF-26B79E348E73}">
      <dgm:prSet custT="1"/>
      <dgm:spPr>
        <a:noFill/>
        <a:ln w="3175">
          <a:solidFill>
            <a:schemeClr val="accent1">
              <a:lumMod val="75000"/>
            </a:schemeClr>
          </a:solidFill>
        </a:ln>
      </dgm:spPr>
      <dgm:t>
        <a:bodyPr anchor="ctr"/>
        <a:lstStyle/>
        <a:p>
          <a:pPr marL="180975" indent="-180975">
            <a:lnSpc>
              <a:spcPct val="100000"/>
            </a:lnSpc>
            <a:spcAft>
              <a:spcPts val="0"/>
            </a:spcAft>
          </a:pPr>
          <a:r>
            <a:rPr lang="en-US" sz="800" kern="1200" dirty="0">
              <a:solidFill>
                <a:schemeClr val="bg1">
                  <a:lumMod val="85000"/>
                </a:schemeClr>
              </a:solidFill>
              <a:latin typeface="+mj-lt"/>
              <a:ea typeface="+mn-ea"/>
              <a:cs typeface="+mn-cs"/>
            </a:rPr>
            <a:t>3000+ Out of the Box Reports includes wide range of compliance auditing and management reports including PCI-DSS, HIPAA, SOX etc. and </a:t>
          </a:r>
          <a:r>
            <a:rPr lang="en-IN" sz="800" kern="1200" dirty="0">
              <a:solidFill>
                <a:schemeClr val="bg1">
                  <a:lumMod val="85000"/>
                </a:schemeClr>
              </a:solidFill>
              <a:latin typeface="+mj-lt"/>
              <a:ea typeface="+mn-ea"/>
              <a:cs typeface="+mn-cs"/>
            </a:rPr>
            <a:t>MITRE ATT&amp;CK framework-based reports.</a:t>
          </a:r>
        </a:p>
      </dgm:t>
    </dgm:pt>
    <dgm:pt modelId="{7AE8A5E3-A0B1-5947-9391-8EBDF2F873AC}" type="parTrans" cxnId="{8BF94EE6-BC25-F24B-B75A-53E0FAC8868D}">
      <dgm:prSet/>
      <dgm:spPr/>
      <dgm:t>
        <a:bodyPr/>
        <a:lstStyle/>
        <a:p>
          <a:endParaRPr lang="en-GB"/>
        </a:p>
      </dgm:t>
    </dgm:pt>
    <dgm:pt modelId="{187062DC-2661-9F46-8634-38ADC1F2E79D}" type="sibTrans" cxnId="{8BF94EE6-BC25-F24B-B75A-53E0FAC8868D}">
      <dgm:prSet/>
      <dgm:spPr/>
      <dgm:t>
        <a:bodyPr/>
        <a:lstStyle/>
        <a:p>
          <a:endParaRPr lang="en-GB"/>
        </a:p>
      </dgm:t>
    </dgm:pt>
    <dgm:pt modelId="{05050F54-93B8-9A45-9DE7-42A1700561F6}">
      <dgm:prSet custT="1"/>
      <dgm:spPr>
        <a:noFill/>
        <a:ln w="3175">
          <a:solidFill>
            <a:schemeClr val="accent1">
              <a:lumMod val="75000"/>
            </a:schemeClr>
          </a:solidFill>
        </a:ln>
      </dgm:spPr>
      <dgm:t>
        <a:bodyPr anchor="ctr"/>
        <a:lstStyle/>
        <a:p>
          <a:pPr marL="180975" indent="-180975">
            <a:lnSpc>
              <a:spcPct val="100000"/>
            </a:lnSpc>
            <a:spcAft>
              <a:spcPts val="0"/>
            </a:spcAft>
          </a:pPr>
          <a:r>
            <a:rPr lang="en-IN" sz="800" kern="1200" dirty="0">
              <a:solidFill>
                <a:schemeClr val="bg1">
                  <a:lumMod val="85000"/>
                </a:schemeClr>
              </a:solidFill>
              <a:latin typeface="+mj-lt"/>
              <a:ea typeface="+mn-ea"/>
              <a:cs typeface="+mn-cs"/>
            </a:rPr>
            <a:t>User and Device Risk Scoring</a:t>
          </a:r>
        </a:p>
      </dgm:t>
    </dgm:pt>
    <dgm:pt modelId="{DEB8DE8D-D9BE-B64A-A8C2-6DC76EFC2ED7}" type="parTrans" cxnId="{D2E34700-F781-B64B-9B49-1B629B7D6B30}">
      <dgm:prSet/>
      <dgm:spPr/>
      <dgm:t>
        <a:bodyPr/>
        <a:lstStyle/>
        <a:p>
          <a:endParaRPr lang="en-GB"/>
        </a:p>
      </dgm:t>
    </dgm:pt>
    <dgm:pt modelId="{877E09CB-BE40-D244-A521-28941287244E}" type="sibTrans" cxnId="{D2E34700-F781-B64B-9B49-1B629B7D6B30}">
      <dgm:prSet/>
      <dgm:spPr/>
      <dgm:t>
        <a:bodyPr/>
        <a:lstStyle/>
        <a:p>
          <a:endParaRPr lang="en-GB"/>
        </a:p>
      </dgm:t>
    </dgm:pt>
    <dgm:pt modelId="{C6DE7DA8-3227-AB44-8B04-5EFD7FC6B8F4}">
      <dgm:prSet custT="1"/>
      <dgm:spPr>
        <a:noFill/>
        <a:ln w="3175">
          <a:solidFill>
            <a:schemeClr val="accent1">
              <a:lumMod val="75000"/>
            </a:schemeClr>
          </a:solidFill>
        </a:ln>
      </dgm:spPr>
      <dgm:t>
        <a:bodyPr anchor="ctr"/>
        <a:lstStyle/>
        <a:p>
          <a:pPr marL="180975" indent="-180975">
            <a:lnSpc>
              <a:spcPct val="100000"/>
            </a:lnSpc>
            <a:spcAft>
              <a:spcPts val="0"/>
            </a:spcAft>
          </a:pPr>
          <a:r>
            <a:rPr lang="en-IN" sz="800" kern="1200" dirty="0">
              <a:solidFill>
                <a:schemeClr val="bg1">
                  <a:lumMod val="85000"/>
                </a:schemeClr>
              </a:solidFill>
              <a:latin typeface="+mj-lt"/>
              <a:ea typeface="+mn-ea"/>
              <a:cs typeface="+mn-cs"/>
            </a:rPr>
            <a:t>Business Services Dashboard</a:t>
          </a:r>
        </a:p>
      </dgm:t>
    </dgm:pt>
    <dgm:pt modelId="{AC7977CF-9CC6-4940-A222-18E9AE9DAD40}" type="parTrans" cxnId="{61986932-9113-B143-B613-B5FB4F24EA6C}">
      <dgm:prSet/>
      <dgm:spPr/>
      <dgm:t>
        <a:bodyPr/>
        <a:lstStyle/>
        <a:p>
          <a:endParaRPr lang="en-GB"/>
        </a:p>
      </dgm:t>
    </dgm:pt>
    <dgm:pt modelId="{B65F7C82-B68D-C44D-A560-3FD7BAF44723}" type="sibTrans" cxnId="{61986932-9113-B143-B613-B5FB4F24EA6C}">
      <dgm:prSet/>
      <dgm:spPr/>
      <dgm:t>
        <a:bodyPr/>
        <a:lstStyle/>
        <a:p>
          <a:endParaRPr lang="en-GB"/>
        </a:p>
      </dgm:t>
    </dgm:pt>
    <dgm:pt modelId="{B2CD605F-00ED-4A96-AAB8-0DAE48AC3CB7}" type="pres">
      <dgm:prSet presAssocID="{1FA3C5FB-56F6-4AA6-B0C0-D4E655E978A1}" presName="linear" presStyleCnt="0">
        <dgm:presLayoutVars>
          <dgm:dir/>
          <dgm:animLvl val="lvl"/>
          <dgm:resizeHandles val="exact"/>
        </dgm:presLayoutVars>
      </dgm:prSet>
      <dgm:spPr/>
    </dgm:pt>
    <dgm:pt modelId="{C40C0F32-BD0F-4929-9614-9ED5A8B52659}" type="pres">
      <dgm:prSet presAssocID="{498E9EFF-30F4-4F4B-9E71-503D4CAD6351}" presName="parentLin" presStyleCnt="0"/>
      <dgm:spPr/>
    </dgm:pt>
    <dgm:pt modelId="{2FC137A7-D351-418E-AB0C-F94B72FC696C}" type="pres">
      <dgm:prSet presAssocID="{498E9EFF-30F4-4F4B-9E71-503D4CAD6351}" presName="parentLeftMargin" presStyleLbl="node1" presStyleIdx="0" presStyleCnt="5"/>
      <dgm:spPr/>
    </dgm:pt>
    <dgm:pt modelId="{6F7DA318-C9B5-466A-B321-7FDEDC9A4DCD}" type="pres">
      <dgm:prSet presAssocID="{498E9EFF-30F4-4F4B-9E71-503D4CAD6351}" presName="parentText" presStyleLbl="node1" presStyleIdx="0" presStyleCnt="5" custScaleY="180281">
        <dgm:presLayoutVars>
          <dgm:chMax val="0"/>
          <dgm:bulletEnabled val="1"/>
        </dgm:presLayoutVars>
      </dgm:prSet>
      <dgm:spPr>
        <a:xfrm>
          <a:off x="424815" y="37923"/>
          <a:ext cx="5947409" cy="216000"/>
        </a:xfrm>
        <a:prstGeom prst="roundRect">
          <a:avLst/>
        </a:prstGeom>
      </dgm:spPr>
    </dgm:pt>
    <dgm:pt modelId="{D5EBAC09-3C8A-455C-BB5F-8E91BB0977DC}" type="pres">
      <dgm:prSet presAssocID="{498E9EFF-30F4-4F4B-9E71-503D4CAD6351}" presName="negativeSpace" presStyleCnt="0"/>
      <dgm:spPr/>
    </dgm:pt>
    <dgm:pt modelId="{17A029B4-F71A-4355-A803-ABD62DB41FE2}" type="pres">
      <dgm:prSet presAssocID="{498E9EFF-30F4-4F4B-9E71-503D4CAD6351}" presName="childText" presStyleLbl="conFgAcc1" presStyleIdx="0" presStyleCnt="5" custScaleY="96540">
        <dgm:presLayoutVars>
          <dgm:bulletEnabled val="1"/>
        </dgm:presLayoutVars>
      </dgm:prSet>
      <dgm:spPr/>
    </dgm:pt>
    <dgm:pt modelId="{38F18372-16C2-4696-A5B4-62BF72639DCD}" type="pres">
      <dgm:prSet presAssocID="{C45E7CAE-9793-40C1-A5E1-6F236F46EEC8}" presName="spaceBetweenRectangles" presStyleCnt="0"/>
      <dgm:spPr/>
    </dgm:pt>
    <dgm:pt modelId="{65A46974-9FC9-6442-81C9-4A41DCBC2E05}" type="pres">
      <dgm:prSet presAssocID="{8970F813-F1AE-684C-958A-AE657925B5BF}" presName="parentLin" presStyleCnt="0"/>
      <dgm:spPr/>
    </dgm:pt>
    <dgm:pt modelId="{05B9C096-D287-9441-B679-8A9426B5C05D}" type="pres">
      <dgm:prSet presAssocID="{8970F813-F1AE-684C-958A-AE657925B5BF}" presName="parentLeftMargin" presStyleLbl="node1" presStyleIdx="0" presStyleCnt="5"/>
      <dgm:spPr/>
    </dgm:pt>
    <dgm:pt modelId="{C9353889-331B-8F47-BEF5-DA7E69A952C1}" type="pres">
      <dgm:prSet presAssocID="{8970F813-F1AE-684C-958A-AE657925B5BF}" presName="parentText" presStyleLbl="node1" presStyleIdx="1" presStyleCnt="5" custScaleY="180281">
        <dgm:presLayoutVars>
          <dgm:chMax val="0"/>
          <dgm:bulletEnabled val="1"/>
        </dgm:presLayoutVars>
      </dgm:prSet>
      <dgm:spPr>
        <a:xfrm>
          <a:off x="424815" y="890615"/>
          <a:ext cx="5947409" cy="216000"/>
        </a:xfrm>
        <a:prstGeom prst="roundRect">
          <a:avLst/>
        </a:prstGeom>
      </dgm:spPr>
    </dgm:pt>
    <dgm:pt modelId="{7C63BA10-7C48-874A-81C6-231517FD6BC4}" type="pres">
      <dgm:prSet presAssocID="{8970F813-F1AE-684C-958A-AE657925B5BF}" presName="negativeSpace" presStyleCnt="0"/>
      <dgm:spPr/>
    </dgm:pt>
    <dgm:pt modelId="{3119A53E-7E1D-E649-91B4-37395391A93C}" type="pres">
      <dgm:prSet presAssocID="{8970F813-F1AE-684C-958A-AE657925B5BF}" presName="childText" presStyleLbl="conFgAcc1" presStyleIdx="1" presStyleCnt="5">
        <dgm:presLayoutVars>
          <dgm:bulletEnabled val="1"/>
        </dgm:presLayoutVars>
      </dgm:prSet>
      <dgm:spPr/>
    </dgm:pt>
    <dgm:pt modelId="{73FE34D5-B7F1-034D-A133-A2F757F85677}" type="pres">
      <dgm:prSet presAssocID="{92D50ACE-1CE5-B94F-817C-14B88D749314}" presName="spaceBetweenRectangles" presStyleCnt="0"/>
      <dgm:spPr/>
    </dgm:pt>
    <dgm:pt modelId="{9BDAF6CC-386A-4B7F-AC39-16E8DB778181}" type="pres">
      <dgm:prSet presAssocID="{01825BEF-2D0A-4412-9FC3-334473620087}" presName="parentLin" presStyleCnt="0"/>
      <dgm:spPr/>
    </dgm:pt>
    <dgm:pt modelId="{3D19F4C1-CE34-4763-8FF2-997A5020EB34}" type="pres">
      <dgm:prSet presAssocID="{01825BEF-2D0A-4412-9FC3-334473620087}" presName="parentLeftMargin" presStyleLbl="node1" presStyleIdx="1" presStyleCnt="5"/>
      <dgm:spPr/>
    </dgm:pt>
    <dgm:pt modelId="{4F64AEDF-5100-46F7-9B5F-601C8FDC446D}" type="pres">
      <dgm:prSet presAssocID="{01825BEF-2D0A-4412-9FC3-334473620087}" presName="parentText" presStyleLbl="node1" presStyleIdx="2" presStyleCnt="5" custScaleY="180281">
        <dgm:presLayoutVars>
          <dgm:chMax val="0"/>
          <dgm:bulletEnabled val="1"/>
        </dgm:presLayoutVars>
      </dgm:prSet>
      <dgm:spPr>
        <a:xfrm>
          <a:off x="424815" y="1366687"/>
          <a:ext cx="5947409" cy="216000"/>
        </a:xfrm>
        <a:prstGeom prst="roundRect">
          <a:avLst/>
        </a:prstGeom>
      </dgm:spPr>
    </dgm:pt>
    <dgm:pt modelId="{6114BB82-0336-4D01-823A-563BFE18045A}" type="pres">
      <dgm:prSet presAssocID="{01825BEF-2D0A-4412-9FC3-334473620087}" presName="negativeSpace" presStyleCnt="0"/>
      <dgm:spPr/>
    </dgm:pt>
    <dgm:pt modelId="{4A877C5B-7E7E-4D35-A791-642FEDC4898D}" type="pres">
      <dgm:prSet presAssocID="{01825BEF-2D0A-4412-9FC3-334473620087}" presName="childText" presStyleLbl="conFgAcc1" presStyleIdx="2" presStyleCnt="5">
        <dgm:presLayoutVars>
          <dgm:bulletEnabled val="1"/>
        </dgm:presLayoutVars>
      </dgm:prSet>
      <dgm:spPr/>
    </dgm:pt>
    <dgm:pt modelId="{3F07D305-A2A9-45F8-9A99-D07405F79FE0}" type="pres">
      <dgm:prSet presAssocID="{BC2093F0-4576-4F9D-A0E0-514682996612}" presName="spaceBetweenRectangles" presStyleCnt="0"/>
      <dgm:spPr/>
    </dgm:pt>
    <dgm:pt modelId="{6B288C68-F2FB-4BDB-BF92-44987A03F8DE}" type="pres">
      <dgm:prSet presAssocID="{1F1E08D8-89F0-4F6C-BFF3-ED32A7F7DE1A}" presName="parentLin" presStyleCnt="0"/>
      <dgm:spPr/>
    </dgm:pt>
    <dgm:pt modelId="{7F67CAD1-369E-4E28-8B4A-6898C93B9C77}" type="pres">
      <dgm:prSet presAssocID="{1F1E08D8-89F0-4F6C-BFF3-ED32A7F7DE1A}" presName="parentLeftMargin" presStyleLbl="node1" presStyleIdx="2" presStyleCnt="5"/>
      <dgm:spPr/>
    </dgm:pt>
    <dgm:pt modelId="{35893A53-A876-4A33-84C3-63E9A0CBACF2}" type="pres">
      <dgm:prSet presAssocID="{1F1E08D8-89F0-4F6C-BFF3-ED32A7F7DE1A}" presName="parentText" presStyleLbl="node1" presStyleIdx="3" presStyleCnt="5" custScaleY="180281">
        <dgm:presLayoutVars>
          <dgm:chMax val="0"/>
          <dgm:bulletEnabled val="1"/>
        </dgm:presLayoutVars>
      </dgm:prSet>
      <dgm:spPr>
        <a:xfrm>
          <a:off x="424815" y="2243991"/>
          <a:ext cx="5947409" cy="216000"/>
        </a:xfrm>
        <a:prstGeom prst="roundRect">
          <a:avLst/>
        </a:prstGeom>
      </dgm:spPr>
    </dgm:pt>
    <dgm:pt modelId="{157CABBD-11DB-477C-96F5-37C8D53CA1E7}" type="pres">
      <dgm:prSet presAssocID="{1F1E08D8-89F0-4F6C-BFF3-ED32A7F7DE1A}" presName="negativeSpace" presStyleCnt="0"/>
      <dgm:spPr/>
    </dgm:pt>
    <dgm:pt modelId="{D9455B4C-077B-4296-8522-3F97846D815C}" type="pres">
      <dgm:prSet presAssocID="{1F1E08D8-89F0-4F6C-BFF3-ED32A7F7DE1A}" presName="childText" presStyleLbl="conFgAcc1" presStyleIdx="3" presStyleCnt="5">
        <dgm:presLayoutVars>
          <dgm:bulletEnabled val="1"/>
        </dgm:presLayoutVars>
      </dgm:prSet>
      <dgm:spPr/>
    </dgm:pt>
    <dgm:pt modelId="{B26BF10A-3D5D-4099-B168-7906DD529B15}" type="pres">
      <dgm:prSet presAssocID="{B4D658F9-79F6-470C-9500-FF11B1434251}" presName="spaceBetweenRectangles" presStyleCnt="0"/>
      <dgm:spPr/>
    </dgm:pt>
    <dgm:pt modelId="{CF68E66C-FA20-46AE-BA42-C37FF7C75DEE}" type="pres">
      <dgm:prSet presAssocID="{9049B3FC-BCB0-422D-A9E7-970573CF262A}" presName="parentLin" presStyleCnt="0"/>
      <dgm:spPr/>
    </dgm:pt>
    <dgm:pt modelId="{A4F5D599-108C-4919-A085-D61C42A5441B}" type="pres">
      <dgm:prSet presAssocID="{9049B3FC-BCB0-422D-A9E7-970573CF262A}" presName="parentLeftMargin" presStyleLbl="node1" presStyleIdx="3" presStyleCnt="5"/>
      <dgm:spPr/>
    </dgm:pt>
    <dgm:pt modelId="{7FD8548C-6F56-4013-9537-1AF0A9F75ACE}" type="pres">
      <dgm:prSet presAssocID="{9049B3FC-BCB0-422D-A9E7-970573CF262A}" presName="parentText" presStyleLbl="node1" presStyleIdx="4" presStyleCnt="5" custScaleY="180281">
        <dgm:presLayoutVars>
          <dgm:chMax val="0"/>
          <dgm:bulletEnabled val="1"/>
        </dgm:presLayoutVars>
      </dgm:prSet>
      <dgm:spPr>
        <a:xfrm>
          <a:off x="424815" y="2853807"/>
          <a:ext cx="5947409" cy="216000"/>
        </a:xfrm>
        <a:prstGeom prst="roundRect">
          <a:avLst/>
        </a:prstGeom>
      </dgm:spPr>
    </dgm:pt>
    <dgm:pt modelId="{93C63AE8-72DB-4750-BFC1-045739F6CB3A}" type="pres">
      <dgm:prSet presAssocID="{9049B3FC-BCB0-422D-A9E7-970573CF262A}" presName="negativeSpace" presStyleCnt="0"/>
      <dgm:spPr/>
    </dgm:pt>
    <dgm:pt modelId="{0988E26A-C8B7-4F5F-9B7E-19190760B198}" type="pres">
      <dgm:prSet presAssocID="{9049B3FC-BCB0-422D-A9E7-970573CF262A}" presName="childText" presStyleLbl="conFgAcc1" presStyleIdx="4" presStyleCnt="5">
        <dgm:presLayoutVars>
          <dgm:bulletEnabled val="1"/>
        </dgm:presLayoutVars>
      </dgm:prSet>
      <dgm:spPr/>
    </dgm:pt>
  </dgm:ptLst>
  <dgm:cxnLst>
    <dgm:cxn modelId="{D2E34700-F781-B64B-9B49-1B629B7D6B30}" srcId="{498E9EFF-30F4-4F4B-9E71-503D4CAD6351}" destId="{05050F54-93B8-9A45-9DE7-42A1700561F6}" srcOrd="1" destOrd="0" parTransId="{DEB8DE8D-D9BE-B64A-A8C2-6DC76EFC2ED7}" sibTransId="{877E09CB-BE40-D244-A521-28941287244E}"/>
    <dgm:cxn modelId="{B9C60A02-B068-481A-A7B3-BFFA249EBB53}" srcId="{1FA3C5FB-56F6-4AA6-B0C0-D4E655E978A1}" destId="{9049B3FC-BCB0-422D-A9E7-970573CF262A}" srcOrd="4" destOrd="0" parTransId="{A32ECCF0-1D94-4CC5-94D1-28FDE3DE2DA8}" sibTransId="{0732E925-19FB-416F-8B58-CAA5C60410BF}"/>
    <dgm:cxn modelId="{47E42309-09C4-46C7-BAB6-D5FC5826FF43}" srcId="{1F1E08D8-89F0-4F6C-BFF3-ED32A7F7DE1A}" destId="{0E41A495-9293-4854-9D88-E31AD33D20DA}" srcOrd="1" destOrd="0" parTransId="{9B509342-5B49-4A59-8441-E8F4C8CF5199}" sibTransId="{E9962417-DB88-4F09-821B-39ED67EDBE90}"/>
    <dgm:cxn modelId="{F3095509-DA26-4504-A7BD-C46E4519C028}" srcId="{01825BEF-2D0A-4412-9FC3-334473620087}" destId="{1B447E41-72EE-459F-976C-195E47D21BF8}" srcOrd="1" destOrd="0" parTransId="{8F84E289-6ADD-427C-839D-4DD271279134}" sibTransId="{3CF740D5-EE86-470F-AA36-423B143F6442}"/>
    <dgm:cxn modelId="{FAFEC90C-B5CF-4591-96D0-D430A6B5E747}" srcId="{01825BEF-2D0A-4412-9FC3-334473620087}" destId="{F435DAE0-B9D4-4EB5-AEC8-35E78C59440A}" srcOrd="2" destOrd="0" parTransId="{EF583B5C-3AE5-4FD4-86E8-30B4137B364F}" sibTransId="{0295AF5D-B260-4C55-9629-5825C3CD3076}"/>
    <dgm:cxn modelId="{4C20340D-D6D2-4ACF-BDFA-3267795FD255}" type="presOf" srcId="{1F1E08D8-89F0-4F6C-BFF3-ED32A7F7DE1A}" destId="{7F67CAD1-369E-4E28-8B4A-6898C93B9C77}" srcOrd="0" destOrd="0" presId="urn:microsoft.com/office/officeart/2005/8/layout/list1#3"/>
    <dgm:cxn modelId="{2CF2F70F-9727-486E-A270-69D499E3BF6E}" type="presOf" srcId="{01825BEF-2D0A-4412-9FC3-334473620087}" destId="{3D19F4C1-CE34-4763-8FF2-997A5020EB34}" srcOrd="0" destOrd="0" presId="urn:microsoft.com/office/officeart/2005/8/layout/list1#3"/>
    <dgm:cxn modelId="{20650410-CAC1-4738-B464-94EBD4F18435}" type="presOf" srcId="{C6DE7DA8-3227-AB44-8B04-5EFD7FC6B8F4}" destId="{17A029B4-F71A-4355-A803-ABD62DB41FE2}" srcOrd="0" destOrd="2" presId="urn:microsoft.com/office/officeart/2005/8/layout/list1#3"/>
    <dgm:cxn modelId="{0126F213-17D7-4599-94E0-829A02283F90}" srcId="{1F1E08D8-89F0-4F6C-BFF3-ED32A7F7DE1A}" destId="{81B598DB-7056-4B91-A953-076DAA4A9236}" srcOrd="0" destOrd="0" parTransId="{EDFBD0E2-9F96-4AB4-9A31-8FF50F4127FB}" sibTransId="{45652C38-CAD1-42A7-9DA2-F1191A2A7E16}"/>
    <dgm:cxn modelId="{3D4C6C1B-5F07-432A-976E-49A6F9F3B915}" srcId="{1FA3C5FB-56F6-4AA6-B0C0-D4E655E978A1}" destId="{498E9EFF-30F4-4F4B-9E71-503D4CAD6351}" srcOrd="0" destOrd="0" parTransId="{9F9CD154-064F-477F-B8B6-35B9785A3406}" sibTransId="{C45E7CAE-9793-40C1-A5E1-6F236F46EEC8}"/>
    <dgm:cxn modelId="{4F2D8F1B-EDF7-4982-B7E3-736D9923D051}" type="presOf" srcId="{CA2CC0CD-A94B-4B18-AF4C-D0649C885F91}" destId="{0988E26A-C8B7-4F5F-9B7E-19190760B198}" srcOrd="0" destOrd="1" presId="urn:microsoft.com/office/officeart/2005/8/layout/list1#3"/>
    <dgm:cxn modelId="{4F450B20-CA8A-4A14-8EDC-73063E75E2B7}" type="presOf" srcId="{05050F54-93B8-9A45-9DE7-42A1700561F6}" destId="{17A029B4-F71A-4355-A803-ABD62DB41FE2}" srcOrd="0" destOrd="1" presId="urn:microsoft.com/office/officeart/2005/8/layout/list1#3"/>
    <dgm:cxn modelId="{61986932-9113-B143-B613-B5FB4F24EA6C}" srcId="{498E9EFF-30F4-4F4B-9E71-503D4CAD6351}" destId="{C6DE7DA8-3227-AB44-8B04-5EFD7FC6B8F4}" srcOrd="2" destOrd="0" parTransId="{AC7977CF-9CC6-4940-A222-18E9AE9DAD40}" sibTransId="{B65F7C82-B68D-C44D-A560-3FD7BAF44723}"/>
    <dgm:cxn modelId="{BFD84F32-EFDD-4570-8F9F-B5EA3FE22581}" type="presOf" srcId="{498E9EFF-30F4-4F4B-9E71-503D4CAD6351}" destId="{6F7DA318-C9B5-466A-B321-7FDEDC9A4DCD}" srcOrd="1" destOrd="0" presId="urn:microsoft.com/office/officeart/2005/8/layout/list1#3"/>
    <dgm:cxn modelId="{EDF66E33-30B3-4878-BE46-B684E1167CBD}" type="presOf" srcId="{1F1E08D8-89F0-4F6C-BFF3-ED32A7F7DE1A}" destId="{35893A53-A876-4A33-84C3-63E9A0CBACF2}" srcOrd="1" destOrd="0" presId="urn:microsoft.com/office/officeart/2005/8/layout/list1#3"/>
    <dgm:cxn modelId="{5B4B4434-A74A-481C-A45F-4BD39F8C2078}" srcId="{1FA3C5FB-56F6-4AA6-B0C0-D4E655E978A1}" destId="{1F1E08D8-89F0-4F6C-BFF3-ED32A7F7DE1A}" srcOrd="3" destOrd="0" parTransId="{28352703-6590-4F04-AFC4-F8174D66C451}" sibTransId="{B4D658F9-79F6-470C-9500-FF11B1434251}"/>
    <dgm:cxn modelId="{CE0C5F38-BE0C-403B-8390-C14F80FEF486}" srcId="{01825BEF-2D0A-4412-9FC3-334473620087}" destId="{7AC0719F-EED2-4C30-ABCD-E99888DA299B}" srcOrd="3" destOrd="0" parTransId="{E5E6156A-5057-4468-B7DF-E3A06F752DA2}" sibTransId="{3E1510CC-F094-47AD-8FF3-86FD3ABDD1BF}"/>
    <dgm:cxn modelId="{3F747938-47AD-4DFC-AD29-69F978BC8E47}" type="presOf" srcId="{0E41A495-9293-4854-9D88-E31AD33D20DA}" destId="{D9455B4C-077B-4296-8522-3F97846D815C}" srcOrd="0" destOrd="1" presId="urn:microsoft.com/office/officeart/2005/8/layout/list1#3"/>
    <dgm:cxn modelId="{C202BD39-F0D4-4832-B4A8-6D1EFCDB813E}" type="presOf" srcId="{8970F813-F1AE-684C-958A-AE657925B5BF}" destId="{05B9C096-D287-9441-B679-8A9426B5C05D}" srcOrd="0" destOrd="0" presId="urn:microsoft.com/office/officeart/2005/8/layout/list1#3"/>
    <dgm:cxn modelId="{152F6B3B-BDF3-4B60-A248-8D39FF0B6E76}" type="presOf" srcId="{1B447E41-72EE-459F-976C-195E47D21BF8}" destId="{4A877C5B-7E7E-4D35-A791-642FEDC4898D}" srcOrd="0" destOrd="1" presId="urn:microsoft.com/office/officeart/2005/8/layout/list1#3"/>
    <dgm:cxn modelId="{85DF315F-77A2-4524-BEEB-F11357425F02}" type="presOf" srcId="{418B336E-BE72-4AA7-B69C-BE2232FC8EF7}" destId="{0988E26A-C8B7-4F5F-9B7E-19190760B198}" srcOrd="0" destOrd="2" presId="urn:microsoft.com/office/officeart/2005/8/layout/list1#3"/>
    <dgm:cxn modelId="{30944D60-ED95-4C81-92DA-25740D3E77A1}" type="presOf" srcId="{498E9EFF-30F4-4F4B-9E71-503D4CAD6351}" destId="{2FC137A7-D351-418E-AB0C-F94B72FC696C}" srcOrd="0" destOrd="0" presId="urn:microsoft.com/office/officeart/2005/8/layout/list1#3"/>
    <dgm:cxn modelId="{9149C865-399A-47E0-81CF-B6328FF2D625}" type="presOf" srcId="{8970F813-F1AE-684C-958A-AE657925B5BF}" destId="{C9353889-331B-8F47-BEF5-DA7E69A952C1}" srcOrd="1" destOrd="0" presId="urn:microsoft.com/office/officeart/2005/8/layout/list1#3"/>
    <dgm:cxn modelId="{D606A449-054E-4EF3-9AE3-8F98BE3F5759}" type="presOf" srcId="{EF76D97C-288A-4ACF-BEB9-9CBB3B3EDB63}" destId="{4A877C5B-7E7E-4D35-A791-642FEDC4898D}" srcOrd="0" destOrd="0" presId="urn:microsoft.com/office/officeart/2005/8/layout/list1#3"/>
    <dgm:cxn modelId="{DBB3AD4A-35F7-4B72-8CC9-00515535796A}" type="presOf" srcId="{5109B13D-E5F3-4443-89B6-16B2412B8968}" destId="{3119A53E-7E1D-E649-91B4-37395391A93C}" srcOrd="0" destOrd="0" presId="urn:microsoft.com/office/officeart/2005/8/layout/list1#3"/>
    <dgm:cxn modelId="{B31A2685-57BA-433D-AB3B-8CACE9802BB5}" srcId="{9049B3FC-BCB0-422D-A9E7-970573CF262A}" destId="{C2F2D5B3-4969-454A-A6E0-1F6D746806A2}" srcOrd="0" destOrd="0" parTransId="{7A2B8911-CEE3-442D-BCCD-54E487A85C0B}" sibTransId="{6FDBCAF9-1B10-4B3E-93BE-213465E10A2B}"/>
    <dgm:cxn modelId="{8773098C-CDE9-4165-BF1B-64E2266B67DD}" type="presOf" srcId="{9049B3FC-BCB0-422D-A9E7-970573CF262A}" destId="{7FD8548C-6F56-4013-9537-1AF0A9F75ACE}" srcOrd="1" destOrd="0" presId="urn:microsoft.com/office/officeart/2005/8/layout/list1#3"/>
    <dgm:cxn modelId="{46CE5890-53D0-419B-A6E9-878497BDECBA}" srcId="{9049B3FC-BCB0-422D-A9E7-970573CF262A}" destId="{CA2CC0CD-A94B-4B18-AF4C-D0649C885F91}" srcOrd="1" destOrd="0" parTransId="{6EEBCAA8-6748-4851-A15C-CA1A081DDC5E}" sibTransId="{0A6662BB-70AC-429A-8039-66B557B22140}"/>
    <dgm:cxn modelId="{660570A3-EA5B-4A84-9233-BEFB5B09C743}" srcId="{9049B3FC-BCB0-422D-A9E7-970573CF262A}" destId="{418B336E-BE72-4AA7-B69C-BE2232FC8EF7}" srcOrd="2" destOrd="0" parTransId="{0ACE6E40-E004-4FE9-AF18-DD3D4DE35509}" sibTransId="{D6855044-BA8D-49BD-847E-3050618D31A0}"/>
    <dgm:cxn modelId="{1D9501A4-772D-4C5B-B843-820C1AC78A72}" type="presOf" srcId="{9049B3FC-BCB0-422D-A9E7-970573CF262A}" destId="{A4F5D599-108C-4919-A085-D61C42A5441B}" srcOrd="0" destOrd="0" presId="urn:microsoft.com/office/officeart/2005/8/layout/list1#3"/>
    <dgm:cxn modelId="{E6EEFAAA-86E5-4857-87C3-3B050F6D2E20}" srcId="{1FA3C5FB-56F6-4AA6-B0C0-D4E655E978A1}" destId="{01825BEF-2D0A-4412-9FC3-334473620087}" srcOrd="2" destOrd="0" parTransId="{B8851FE6-27A1-4F06-8318-17240B2D28E6}" sibTransId="{BC2093F0-4576-4F9D-A0E0-514682996612}"/>
    <dgm:cxn modelId="{23B34CAC-9770-491A-98DF-0A648F61F036}" srcId="{8970F813-F1AE-684C-958A-AE657925B5BF}" destId="{5109B13D-E5F3-4443-89B6-16B2412B8968}" srcOrd="0" destOrd="0" parTransId="{3EF45ADD-2792-4C64-ACCA-BE0E0BE7C431}" sibTransId="{E780BCD5-419D-4527-BE0D-701A69658A1F}"/>
    <dgm:cxn modelId="{58CD14B1-0FCC-4A9E-9772-A33DBBD1AF44}" type="presOf" srcId="{F9512C7E-1EE0-4F4B-99DF-26B79E348E73}" destId="{17A029B4-F71A-4355-A803-ABD62DB41FE2}" srcOrd="0" destOrd="0" presId="urn:microsoft.com/office/officeart/2005/8/layout/list1#3"/>
    <dgm:cxn modelId="{EA04FCB9-AC9F-483C-A8EA-3ADF06ACAF46}" type="presOf" srcId="{C2F2D5B3-4969-454A-A6E0-1F6D746806A2}" destId="{0988E26A-C8B7-4F5F-9B7E-19190760B198}" srcOrd="0" destOrd="0" presId="urn:microsoft.com/office/officeart/2005/8/layout/list1#3"/>
    <dgm:cxn modelId="{5128A8C4-93EC-4ED2-A6B2-85837B3E2AA0}" type="presOf" srcId="{F435DAE0-B9D4-4EB5-AEC8-35E78C59440A}" destId="{4A877C5B-7E7E-4D35-A791-642FEDC4898D}" srcOrd="0" destOrd="2" presId="urn:microsoft.com/office/officeart/2005/8/layout/list1#3"/>
    <dgm:cxn modelId="{B9C0C6DA-46F0-FA4C-8F6B-C259DF0BE24D}" srcId="{1FA3C5FB-56F6-4AA6-B0C0-D4E655E978A1}" destId="{8970F813-F1AE-684C-958A-AE657925B5BF}" srcOrd="1" destOrd="0" parTransId="{D6AF68E5-2CB2-8545-8638-C97523F1215D}" sibTransId="{92D50ACE-1CE5-B94F-817C-14B88D749314}"/>
    <dgm:cxn modelId="{7D5307DB-BA6D-401E-9A6E-6A180873C7CE}" srcId="{01825BEF-2D0A-4412-9FC3-334473620087}" destId="{EF76D97C-288A-4ACF-BEB9-9CBB3B3EDB63}" srcOrd="0" destOrd="0" parTransId="{9D4CEF02-3C5F-4062-BB9A-27D5ED1014DF}" sibTransId="{F9D19264-64E8-4557-9F0C-42899A31059A}"/>
    <dgm:cxn modelId="{8354B2E0-729E-490D-B2C2-1176FFB8D506}" type="presOf" srcId="{7AC0719F-EED2-4C30-ABCD-E99888DA299B}" destId="{4A877C5B-7E7E-4D35-A791-642FEDC4898D}" srcOrd="0" destOrd="3" presId="urn:microsoft.com/office/officeart/2005/8/layout/list1#3"/>
    <dgm:cxn modelId="{BD52D0E3-56FB-4CC0-B3E0-03FA7C2C38B4}" type="presOf" srcId="{1FA3C5FB-56F6-4AA6-B0C0-D4E655E978A1}" destId="{B2CD605F-00ED-4A96-AAB8-0DAE48AC3CB7}" srcOrd="0" destOrd="0" presId="urn:microsoft.com/office/officeart/2005/8/layout/list1#3"/>
    <dgm:cxn modelId="{8BF94EE6-BC25-F24B-B75A-53E0FAC8868D}" srcId="{498E9EFF-30F4-4F4B-9E71-503D4CAD6351}" destId="{F9512C7E-1EE0-4F4B-99DF-26B79E348E73}" srcOrd="0" destOrd="0" parTransId="{7AE8A5E3-A0B1-5947-9391-8EBDF2F873AC}" sibTransId="{187062DC-2661-9F46-8634-38ADC1F2E79D}"/>
    <dgm:cxn modelId="{9A3CD9E8-E1E2-400D-B83B-34DC4FD7429A}" type="presOf" srcId="{81B598DB-7056-4B91-A953-076DAA4A9236}" destId="{D9455B4C-077B-4296-8522-3F97846D815C}" srcOrd="0" destOrd="0" presId="urn:microsoft.com/office/officeart/2005/8/layout/list1#3"/>
    <dgm:cxn modelId="{D06AD4F2-DC55-42DC-A1CA-23F8855B6D7A}" type="presOf" srcId="{01825BEF-2D0A-4412-9FC3-334473620087}" destId="{4F64AEDF-5100-46F7-9B5F-601C8FDC446D}" srcOrd="1" destOrd="0" presId="urn:microsoft.com/office/officeart/2005/8/layout/list1#3"/>
    <dgm:cxn modelId="{BDC724B9-A54A-4EA5-84BE-FFE822513302}" type="presParOf" srcId="{B2CD605F-00ED-4A96-AAB8-0DAE48AC3CB7}" destId="{C40C0F32-BD0F-4929-9614-9ED5A8B52659}" srcOrd="0" destOrd="0" presId="urn:microsoft.com/office/officeart/2005/8/layout/list1#3"/>
    <dgm:cxn modelId="{065A1A3D-D6EA-4707-8B92-83EC3859FD0B}" type="presParOf" srcId="{C40C0F32-BD0F-4929-9614-9ED5A8B52659}" destId="{2FC137A7-D351-418E-AB0C-F94B72FC696C}" srcOrd="0" destOrd="0" presId="urn:microsoft.com/office/officeart/2005/8/layout/list1#3"/>
    <dgm:cxn modelId="{7C983208-5AFF-43D4-8C55-5C04EFE8724D}" type="presParOf" srcId="{C40C0F32-BD0F-4929-9614-9ED5A8B52659}" destId="{6F7DA318-C9B5-466A-B321-7FDEDC9A4DCD}" srcOrd="1" destOrd="0" presId="urn:microsoft.com/office/officeart/2005/8/layout/list1#3"/>
    <dgm:cxn modelId="{7EC70DBB-2240-45C5-AB52-B89F85137209}" type="presParOf" srcId="{B2CD605F-00ED-4A96-AAB8-0DAE48AC3CB7}" destId="{D5EBAC09-3C8A-455C-BB5F-8E91BB0977DC}" srcOrd="1" destOrd="0" presId="urn:microsoft.com/office/officeart/2005/8/layout/list1#3"/>
    <dgm:cxn modelId="{092CE1EF-15BC-476B-8157-DDAA612F7C96}" type="presParOf" srcId="{B2CD605F-00ED-4A96-AAB8-0DAE48AC3CB7}" destId="{17A029B4-F71A-4355-A803-ABD62DB41FE2}" srcOrd="2" destOrd="0" presId="urn:microsoft.com/office/officeart/2005/8/layout/list1#3"/>
    <dgm:cxn modelId="{D49625C3-65DB-4D65-BC53-2164AE36C7DC}" type="presParOf" srcId="{B2CD605F-00ED-4A96-AAB8-0DAE48AC3CB7}" destId="{38F18372-16C2-4696-A5B4-62BF72639DCD}" srcOrd="3" destOrd="0" presId="urn:microsoft.com/office/officeart/2005/8/layout/list1#3"/>
    <dgm:cxn modelId="{DD441D11-3D6F-422F-9299-997802C0DBB5}" type="presParOf" srcId="{B2CD605F-00ED-4A96-AAB8-0DAE48AC3CB7}" destId="{65A46974-9FC9-6442-81C9-4A41DCBC2E05}" srcOrd="4" destOrd="0" presId="urn:microsoft.com/office/officeart/2005/8/layout/list1#3"/>
    <dgm:cxn modelId="{5F72B8B9-8C09-4138-BB39-82A728D996B6}" type="presParOf" srcId="{65A46974-9FC9-6442-81C9-4A41DCBC2E05}" destId="{05B9C096-D287-9441-B679-8A9426B5C05D}" srcOrd="0" destOrd="0" presId="urn:microsoft.com/office/officeart/2005/8/layout/list1#3"/>
    <dgm:cxn modelId="{B8A4F03F-D290-4F4D-8BFE-7790D4D8EB96}" type="presParOf" srcId="{65A46974-9FC9-6442-81C9-4A41DCBC2E05}" destId="{C9353889-331B-8F47-BEF5-DA7E69A952C1}" srcOrd="1" destOrd="0" presId="urn:microsoft.com/office/officeart/2005/8/layout/list1#3"/>
    <dgm:cxn modelId="{DE6DE9F5-2ED1-430C-ADC5-67A7EBC6C431}" type="presParOf" srcId="{B2CD605F-00ED-4A96-AAB8-0DAE48AC3CB7}" destId="{7C63BA10-7C48-874A-81C6-231517FD6BC4}" srcOrd="5" destOrd="0" presId="urn:microsoft.com/office/officeart/2005/8/layout/list1#3"/>
    <dgm:cxn modelId="{0BA8036F-3651-447B-94BF-092E8B72A214}" type="presParOf" srcId="{B2CD605F-00ED-4A96-AAB8-0DAE48AC3CB7}" destId="{3119A53E-7E1D-E649-91B4-37395391A93C}" srcOrd="6" destOrd="0" presId="urn:microsoft.com/office/officeart/2005/8/layout/list1#3"/>
    <dgm:cxn modelId="{2556BF0A-FF83-415A-847B-25F2E1FC4C02}" type="presParOf" srcId="{B2CD605F-00ED-4A96-AAB8-0DAE48AC3CB7}" destId="{73FE34D5-B7F1-034D-A133-A2F757F85677}" srcOrd="7" destOrd="0" presId="urn:microsoft.com/office/officeart/2005/8/layout/list1#3"/>
    <dgm:cxn modelId="{DA856735-84C3-474D-BAB4-64F3153723B3}" type="presParOf" srcId="{B2CD605F-00ED-4A96-AAB8-0DAE48AC3CB7}" destId="{9BDAF6CC-386A-4B7F-AC39-16E8DB778181}" srcOrd="8" destOrd="0" presId="urn:microsoft.com/office/officeart/2005/8/layout/list1#3"/>
    <dgm:cxn modelId="{1A245819-97E7-43D8-BBC2-517671D9CCF2}" type="presParOf" srcId="{9BDAF6CC-386A-4B7F-AC39-16E8DB778181}" destId="{3D19F4C1-CE34-4763-8FF2-997A5020EB34}" srcOrd="0" destOrd="0" presId="urn:microsoft.com/office/officeart/2005/8/layout/list1#3"/>
    <dgm:cxn modelId="{EE31477E-7794-400B-9762-C75D97BAD696}" type="presParOf" srcId="{9BDAF6CC-386A-4B7F-AC39-16E8DB778181}" destId="{4F64AEDF-5100-46F7-9B5F-601C8FDC446D}" srcOrd="1" destOrd="0" presId="urn:microsoft.com/office/officeart/2005/8/layout/list1#3"/>
    <dgm:cxn modelId="{918E1813-6EDF-4323-B987-09103F760798}" type="presParOf" srcId="{B2CD605F-00ED-4A96-AAB8-0DAE48AC3CB7}" destId="{6114BB82-0336-4D01-823A-563BFE18045A}" srcOrd="9" destOrd="0" presId="urn:microsoft.com/office/officeart/2005/8/layout/list1#3"/>
    <dgm:cxn modelId="{31DB2683-CD1F-49A7-9EF3-B1BCD2FE500B}" type="presParOf" srcId="{B2CD605F-00ED-4A96-AAB8-0DAE48AC3CB7}" destId="{4A877C5B-7E7E-4D35-A791-642FEDC4898D}" srcOrd="10" destOrd="0" presId="urn:microsoft.com/office/officeart/2005/8/layout/list1#3"/>
    <dgm:cxn modelId="{5982AD83-1FDC-42F3-BCDD-4E0E8156E807}" type="presParOf" srcId="{B2CD605F-00ED-4A96-AAB8-0DAE48AC3CB7}" destId="{3F07D305-A2A9-45F8-9A99-D07405F79FE0}" srcOrd="11" destOrd="0" presId="urn:microsoft.com/office/officeart/2005/8/layout/list1#3"/>
    <dgm:cxn modelId="{B95634B2-6364-4F34-8287-AD5D979CA5FC}" type="presParOf" srcId="{B2CD605F-00ED-4A96-AAB8-0DAE48AC3CB7}" destId="{6B288C68-F2FB-4BDB-BF92-44987A03F8DE}" srcOrd="12" destOrd="0" presId="urn:microsoft.com/office/officeart/2005/8/layout/list1#3"/>
    <dgm:cxn modelId="{97B900CB-3C4B-419D-BDCA-7A27CA5B5283}" type="presParOf" srcId="{6B288C68-F2FB-4BDB-BF92-44987A03F8DE}" destId="{7F67CAD1-369E-4E28-8B4A-6898C93B9C77}" srcOrd="0" destOrd="0" presId="urn:microsoft.com/office/officeart/2005/8/layout/list1#3"/>
    <dgm:cxn modelId="{3CAAA7E8-ECFE-4B48-8FB7-90A468E9BC7D}" type="presParOf" srcId="{6B288C68-F2FB-4BDB-BF92-44987A03F8DE}" destId="{35893A53-A876-4A33-84C3-63E9A0CBACF2}" srcOrd="1" destOrd="0" presId="urn:microsoft.com/office/officeart/2005/8/layout/list1#3"/>
    <dgm:cxn modelId="{B642D354-67E8-46B6-8FA8-97E857F317F8}" type="presParOf" srcId="{B2CD605F-00ED-4A96-AAB8-0DAE48AC3CB7}" destId="{157CABBD-11DB-477C-96F5-37C8D53CA1E7}" srcOrd="13" destOrd="0" presId="urn:microsoft.com/office/officeart/2005/8/layout/list1#3"/>
    <dgm:cxn modelId="{D3272351-99DA-4C30-8A02-E1371061E844}" type="presParOf" srcId="{B2CD605F-00ED-4A96-AAB8-0DAE48AC3CB7}" destId="{D9455B4C-077B-4296-8522-3F97846D815C}" srcOrd="14" destOrd="0" presId="urn:microsoft.com/office/officeart/2005/8/layout/list1#3"/>
    <dgm:cxn modelId="{88C0C4CB-41D0-4B78-97F1-1CA5F21437C0}" type="presParOf" srcId="{B2CD605F-00ED-4A96-AAB8-0DAE48AC3CB7}" destId="{B26BF10A-3D5D-4099-B168-7906DD529B15}" srcOrd="15" destOrd="0" presId="urn:microsoft.com/office/officeart/2005/8/layout/list1#3"/>
    <dgm:cxn modelId="{923A3BD1-E3A0-455D-90B0-ED27DB9A7255}" type="presParOf" srcId="{B2CD605F-00ED-4A96-AAB8-0DAE48AC3CB7}" destId="{CF68E66C-FA20-46AE-BA42-C37FF7C75DEE}" srcOrd="16" destOrd="0" presId="urn:microsoft.com/office/officeart/2005/8/layout/list1#3"/>
    <dgm:cxn modelId="{E6D35BFD-7DCD-4F9A-A2BC-0592B3BED40A}" type="presParOf" srcId="{CF68E66C-FA20-46AE-BA42-C37FF7C75DEE}" destId="{A4F5D599-108C-4919-A085-D61C42A5441B}" srcOrd="0" destOrd="0" presId="urn:microsoft.com/office/officeart/2005/8/layout/list1#3"/>
    <dgm:cxn modelId="{BBB9B67B-8EB0-4E0D-902E-F5FF28759625}" type="presParOf" srcId="{CF68E66C-FA20-46AE-BA42-C37FF7C75DEE}" destId="{7FD8548C-6F56-4013-9537-1AF0A9F75ACE}" srcOrd="1" destOrd="0" presId="urn:microsoft.com/office/officeart/2005/8/layout/list1#3"/>
    <dgm:cxn modelId="{6EC64161-7669-4C40-9DDC-7DBDF270438B}" type="presParOf" srcId="{B2CD605F-00ED-4A96-AAB8-0DAE48AC3CB7}" destId="{93C63AE8-72DB-4750-BFC1-045739F6CB3A}" srcOrd="17" destOrd="0" presId="urn:microsoft.com/office/officeart/2005/8/layout/list1#3"/>
    <dgm:cxn modelId="{C005C689-F669-4249-AAA9-174544820F74}" type="presParOf" srcId="{B2CD605F-00ED-4A96-AAB8-0DAE48AC3CB7}" destId="{0988E26A-C8B7-4F5F-9B7E-19190760B198}" srcOrd="18" destOrd="0" presId="urn:microsoft.com/office/officeart/2005/8/layout/list1#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31E35-B5C9-6540-98D8-B9CEA2D1362F}">
      <dsp:nvSpPr>
        <dsp:cNvPr id="0" name=""/>
        <dsp:cNvSpPr/>
      </dsp:nvSpPr>
      <dsp:spPr bwMode="white">
        <a:xfrm>
          <a:off x="331" y="21999"/>
          <a:ext cx="2084110" cy="1027671"/>
        </a:xfrm>
        <a:prstGeom prst="trapezoid">
          <a:avLst/>
        </a:prstGeom>
        <a:solidFill>
          <a:srgbClr val="00B0F0">
            <a:alpha val="29804"/>
          </a:srgbClr>
        </a:solidFill>
        <a:ln w="635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i="0" kern="1200" dirty="0">
              <a:solidFill>
                <a:schemeClr val="bg1"/>
              </a:solidFill>
            </a:rPr>
            <a:t>A globally-accessible knowledge base of adversary tactics and techniques, categorized into an easily-consumable model.</a:t>
          </a:r>
          <a:endParaRPr lang="en-IN" sz="1000" i="0" kern="1200" dirty="0">
            <a:solidFill>
              <a:schemeClr val="bg1"/>
            </a:solidFill>
          </a:endParaRPr>
        </a:p>
      </dsp:txBody>
      <dsp:txXfrm>
        <a:off x="171609" y="106456"/>
        <a:ext cx="1741554" cy="943214"/>
      </dsp:txXfrm>
    </dsp:sp>
    <dsp:sp modelId="{571A2749-E2A6-BF43-AAA6-F29BC255CF91}">
      <dsp:nvSpPr>
        <dsp:cNvPr id="0" name=""/>
        <dsp:cNvSpPr/>
      </dsp:nvSpPr>
      <dsp:spPr bwMode="white">
        <a:xfrm>
          <a:off x="2260516" y="21999"/>
          <a:ext cx="1799978" cy="1027671"/>
        </a:xfrm>
        <a:prstGeom prst="trapezoid">
          <a:avLst/>
        </a:prstGeom>
        <a:solidFill>
          <a:srgbClr val="00B0F0">
            <a:alpha val="29804"/>
          </a:srgbClr>
        </a:solidFill>
        <a:ln w="635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i="0" kern="1200" dirty="0">
              <a:solidFill>
                <a:schemeClr val="bg1"/>
              </a:solidFill>
            </a:rPr>
            <a:t>Based on real-world in-the-wild observations of actual adversary behavior.</a:t>
          </a:r>
          <a:endParaRPr lang="en-IN" sz="1000" i="0" kern="1200" dirty="0">
            <a:solidFill>
              <a:schemeClr val="bg1"/>
            </a:solidFill>
          </a:endParaRPr>
        </a:p>
      </dsp:txBody>
      <dsp:txXfrm>
        <a:off x="2431795" y="119788"/>
        <a:ext cx="1457421" cy="929882"/>
      </dsp:txXfrm>
    </dsp:sp>
    <dsp:sp modelId="{09A3C106-B11B-3F4F-9978-AAE0C52ACB42}">
      <dsp:nvSpPr>
        <dsp:cNvPr id="0" name=""/>
        <dsp:cNvSpPr/>
      </dsp:nvSpPr>
      <dsp:spPr bwMode="white">
        <a:xfrm>
          <a:off x="331" y="1225745"/>
          <a:ext cx="2084110" cy="1027671"/>
        </a:xfrm>
        <a:prstGeom prst="trapezoid">
          <a:avLst/>
        </a:prstGeom>
        <a:solidFill>
          <a:srgbClr val="00B0F0">
            <a:alpha val="29804"/>
          </a:srgbClr>
        </a:solidFill>
        <a:ln w="635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i="0" kern="1200" dirty="0">
              <a:solidFill>
                <a:schemeClr val="bg1"/>
              </a:solidFill>
            </a:rPr>
            <a:t>Purposefully focused on the adversary and the behaviors they exhibit, tools they use, and actions they perform. </a:t>
          </a:r>
          <a:endParaRPr lang="en-IN" sz="1000" i="0" kern="1200" dirty="0">
            <a:solidFill>
              <a:schemeClr val="bg1"/>
            </a:solidFill>
          </a:endParaRPr>
        </a:p>
      </dsp:txBody>
      <dsp:txXfrm>
        <a:off x="171609" y="1310202"/>
        <a:ext cx="1741554" cy="943214"/>
      </dsp:txXfrm>
    </dsp:sp>
    <dsp:sp modelId="{50C230FB-A423-F649-806E-FC437A4F812F}">
      <dsp:nvSpPr>
        <dsp:cNvPr id="0" name=""/>
        <dsp:cNvSpPr/>
      </dsp:nvSpPr>
      <dsp:spPr bwMode="white">
        <a:xfrm>
          <a:off x="2260516" y="1225745"/>
          <a:ext cx="1799978" cy="1027671"/>
        </a:xfrm>
        <a:prstGeom prst="trapezoid">
          <a:avLst/>
        </a:prstGeom>
        <a:solidFill>
          <a:srgbClr val="00B0F0">
            <a:alpha val="29804"/>
          </a:srgbClr>
        </a:solidFill>
        <a:ln w="635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i="0" kern="1200" dirty="0">
              <a:solidFill>
                <a:schemeClr val="bg1"/>
              </a:solidFill>
            </a:rPr>
            <a:t>Community driven and updated by MITRE quarterly based on new things being seen and reported in the wild.</a:t>
          </a:r>
          <a:endParaRPr lang="en-IN" sz="1000" i="0" kern="1200" dirty="0">
            <a:solidFill>
              <a:schemeClr val="bg1"/>
            </a:solidFill>
          </a:endParaRPr>
        </a:p>
      </dsp:txBody>
      <dsp:txXfrm>
        <a:off x="2431795" y="1323534"/>
        <a:ext cx="1457421" cy="9298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ED978-48F1-1F43-A10F-A258F3D5185F}">
      <dsp:nvSpPr>
        <dsp:cNvPr id="0" name=""/>
        <dsp:cNvSpPr/>
      </dsp:nvSpPr>
      <dsp:spPr>
        <a:xfrm>
          <a:off x="0" y="274069"/>
          <a:ext cx="2642730" cy="1332450"/>
        </a:xfrm>
        <a:prstGeom prst="rect">
          <a:avLst/>
        </a:prstGeom>
        <a:noFill/>
        <a:ln w="3175" cap="flat" cmpd="sng" algn="ctr">
          <a:solidFill>
            <a:schemeClr val="tx1"/>
          </a:solidFill>
          <a:prstDash val="sysDot"/>
        </a:ln>
        <a:effectLst/>
      </dsp:spPr>
      <dsp:style>
        <a:lnRef idx="2">
          <a:scrgbClr r="0" g="0" b="0"/>
        </a:lnRef>
        <a:fillRef idx="1">
          <a:scrgbClr r="0" g="0" b="0"/>
        </a:fillRef>
        <a:effectRef idx="0">
          <a:scrgbClr r="0" g="0" b="0"/>
        </a:effectRef>
        <a:fontRef idx="minor"/>
      </dsp:style>
      <dsp:txBody>
        <a:bodyPr spcFirstLastPara="0" vert="horz" wrap="square" lIns="205105" tIns="187452" rIns="205105" bIns="49784" numCol="1" spcCol="1270" anchor="t" anchorCtr="0">
          <a:noAutofit/>
        </a:bodyPr>
        <a:lstStyle/>
        <a:p>
          <a:pPr marL="95250" lvl="1" indent="-87630" algn="l" defTabSz="311150">
            <a:lnSpc>
              <a:spcPct val="100000"/>
            </a:lnSpc>
            <a:spcBef>
              <a:spcPct val="0"/>
            </a:spcBef>
            <a:spcAft>
              <a:spcPct val="15000"/>
            </a:spcAft>
            <a:buChar char="•"/>
          </a:pPr>
          <a:r>
            <a:rPr lang="en-US" sz="700" kern="1200" dirty="0">
              <a:solidFill>
                <a:schemeClr val="bg1">
                  <a:lumMod val="85000"/>
                </a:schemeClr>
              </a:solidFill>
            </a:rPr>
            <a:t>Single solution provider covering DC, Network, Cloud, App, Hosts and Data </a:t>
          </a:r>
          <a:endParaRPr lang="en-IN" sz="700" kern="1200" dirty="0">
            <a:solidFill>
              <a:schemeClr val="bg1">
                <a:lumMod val="85000"/>
              </a:schemeClr>
            </a:solidFill>
          </a:endParaRPr>
        </a:p>
        <a:p>
          <a:pPr marL="95250" lvl="1" indent="-87630" algn="l" defTabSz="311150">
            <a:lnSpc>
              <a:spcPct val="100000"/>
            </a:lnSpc>
            <a:spcBef>
              <a:spcPct val="0"/>
            </a:spcBef>
            <a:spcAft>
              <a:spcPct val="15000"/>
            </a:spcAft>
            <a:buChar char="•"/>
          </a:pPr>
          <a:r>
            <a:rPr lang="en-US" sz="700" kern="1200" dirty="0">
              <a:solidFill>
                <a:schemeClr val="bg1">
                  <a:lumMod val="85000"/>
                </a:schemeClr>
              </a:solidFill>
            </a:rPr>
            <a:t>Offering Shared/On site/Hybrid Services to manage diverse solution portfolio with customized support models  </a:t>
          </a:r>
          <a:endParaRPr lang="en-IN" sz="700" kern="1200" dirty="0">
            <a:solidFill>
              <a:schemeClr val="bg1">
                <a:lumMod val="85000"/>
              </a:schemeClr>
            </a:solidFill>
          </a:endParaRPr>
        </a:p>
        <a:p>
          <a:pPr marL="95250" lvl="1" indent="-87630" algn="l" defTabSz="311150">
            <a:lnSpc>
              <a:spcPct val="100000"/>
            </a:lnSpc>
            <a:spcBef>
              <a:spcPct val="0"/>
            </a:spcBef>
            <a:spcAft>
              <a:spcPct val="15000"/>
            </a:spcAft>
            <a:buChar char="•"/>
          </a:pPr>
          <a:r>
            <a:rPr lang="en-US" sz="700" kern="1200" dirty="0">
              <a:solidFill>
                <a:schemeClr val="bg1">
                  <a:lumMod val="85000"/>
                </a:schemeClr>
              </a:solidFill>
            </a:rPr>
            <a:t>Integrated seamlessly with other managed services in the ITSM platform to provide a unified view with  faster ticket resolution</a:t>
          </a:r>
          <a:endParaRPr lang="en-IN" sz="700" kern="1200" dirty="0">
            <a:solidFill>
              <a:schemeClr val="bg1">
                <a:lumMod val="85000"/>
              </a:schemeClr>
            </a:solidFill>
          </a:endParaRPr>
        </a:p>
        <a:p>
          <a:pPr marL="95250" lvl="1" indent="-87630" algn="l" defTabSz="311150">
            <a:lnSpc>
              <a:spcPct val="100000"/>
            </a:lnSpc>
            <a:spcBef>
              <a:spcPct val="0"/>
            </a:spcBef>
            <a:spcAft>
              <a:spcPct val="15000"/>
            </a:spcAft>
            <a:buChar char="•"/>
          </a:pPr>
          <a:r>
            <a:rPr lang="en-US" sz="700" kern="1200" dirty="0">
              <a:solidFill>
                <a:schemeClr val="bg1">
                  <a:lumMod val="85000"/>
                </a:schemeClr>
              </a:solidFill>
            </a:rPr>
            <a:t>SLA driven Security Services by virtue of SASE &amp; Security providers hosted in Sify DCs </a:t>
          </a:r>
          <a:endParaRPr lang="en-IN" sz="700" kern="1200" dirty="0">
            <a:solidFill>
              <a:schemeClr val="bg1">
                <a:lumMod val="85000"/>
              </a:schemeClr>
            </a:solidFill>
          </a:endParaRPr>
        </a:p>
      </dsp:txBody>
      <dsp:txXfrm>
        <a:off x="0" y="274069"/>
        <a:ext cx="2642730" cy="1332450"/>
      </dsp:txXfrm>
    </dsp:sp>
    <dsp:sp modelId="{6D9E3C04-0B58-AA48-A389-A633F08563AF}">
      <dsp:nvSpPr>
        <dsp:cNvPr id="0" name=""/>
        <dsp:cNvSpPr/>
      </dsp:nvSpPr>
      <dsp:spPr>
        <a:xfrm>
          <a:off x="132136" y="18107"/>
          <a:ext cx="2340007" cy="388801"/>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22" tIns="0" rIns="69922" bIns="0" numCol="1" spcCol="1270" anchor="ctr" anchorCtr="0">
          <a:noAutofit/>
        </a:bodyPr>
        <a:lstStyle/>
        <a:p>
          <a:pPr marL="0" lvl="0" indent="0" algn="l" defTabSz="355600">
            <a:lnSpc>
              <a:spcPct val="100000"/>
            </a:lnSpc>
            <a:spcBef>
              <a:spcPct val="0"/>
            </a:spcBef>
            <a:spcAft>
              <a:spcPct val="35000"/>
            </a:spcAft>
            <a:buNone/>
          </a:pPr>
          <a:r>
            <a:rPr lang="en-US" sz="800" b="1" kern="1200" dirty="0">
              <a:solidFill>
                <a:srgbClr val="BED730"/>
              </a:solidFill>
            </a:rPr>
            <a:t>Comprehensive Managed Security Services from Edge to Cloud Deployments</a:t>
          </a:r>
          <a:endParaRPr lang="en-IN" sz="800" b="1" kern="1200" dirty="0">
            <a:solidFill>
              <a:srgbClr val="BED730"/>
            </a:solidFill>
          </a:endParaRPr>
        </a:p>
      </dsp:txBody>
      <dsp:txXfrm>
        <a:off x="151116" y="37087"/>
        <a:ext cx="2302047" cy="350841"/>
      </dsp:txXfrm>
    </dsp:sp>
    <dsp:sp modelId="{AF1BC528-E894-1640-AC16-046501CE6E48}">
      <dsp:nvSpPr>
        <dsp:cNvPr id="0" name=""/>
        <dsp:cNvSpPr/>
      </dsp:nvSpPr>
      <dsp:spPr>
        <a:xfrm>
          <a:off x="0" y="1990280"/>
          <a:ext cx="2642730" cy="666225"/>
        </a:xfrm>
        <a:prstGeom prst="rect">
          <a:avLst/>
        </a:prstGeom>
        <a:noFill/>
        <a:ln w="3175" cap="flat" cmpd="sng" algn="ctr">
          <a:solidFill>
            <a:schemeClr val="tx1"/>
          </a:solidFill>
          <a:prstDash val="sysDot"/>
        </a:ln>
        <a:effectLst/>
      </dsp:spPr>
      <dsp:style>
        <a:lnRef idx="2">
          <a:scrgbClr r="0" g="0" b="0"/>
        </a:lnRef>
        <a:fillRef idx="1">
          <a:scrgbClr r="0" g="0" b="0"/>
        </a:fillRef>
        <a:effectRef idx="0">
          <a:scrgbClr r="0" g="0" b="0"/>
        </a:effectRef>
        <a:fontRef idx="minor"/>
      </dsp:style>
      <dsp:txBody>
        <a:bodyPr spcFirstLastPara="0" vert="horz" wrap="square" lIns="205105" tIns="187452" rIns="205105" bIns="49784" numCol="1" spcCol="1270" anchor="t" anchorCtr="0">
          <a:noAutofit/>
        </a:bodyPr>
        <a:lstStyle/>
        <a:p>
          <a:pPr marL="95250" lvl="1" indent="-87630" algn="l" defTabSz="311150">
            <a:lnSpc>
              <a:spcPct val="100000"/>
            </a:lnSpc>
            <a:spcBef>
              <a:spcPct val="0"/>
            </a:spcBef>
            <a:spcAft>
              <a:spcPct val="15000"/>
            </a:spcAft>
            <a:buChar char="•"/>
          </a:pPr>
          <a:r>
            <a:rPr lang="en-US" sz="700" kern="1200" dirty="0">
              <a:solidFill>
                <a:schemeClr val="bg1">
                  <a:lumMod val="85000"/>
                </a:schemeClr>
              </a:solidFill>
            </a:rPr>
            <a:t>Real-time monitoring through multiple feeds, to safeguard all the systems and sensitive information</a:t>
          </a:r>
          <a:endParaRPr lang="en-IN" sz="700" kern="1200" dirty="0">
            <a:solidFill>
              <a:schemeClr val="bg1">
                <a:lumMod val="85000"/>
              </a:schemeClr>
            </a:solidFill>
          </a:endParaRPr>
        </a:p>
        <a:p>
          <a:pPr marL="95250" lvl="1" indent="-87630" algn="l" defTabSz="311150">
            <a:lnSpc>
              <a:spcPct val="100000"/>
            </a:lnSpc>
            <a:spcBef>
              <a:spcPct val="0"/>
            </a:spcBef>
            <a:spcAft>
              <a:spcPct val="15000"/>
            </a:spcAft>
            <a:buChar char="•"/>
          </a:pPr>
          <a:r>
            <a:rPr lang="en-US" sz="700" kern="1200" dirty="0">
              <a:solidFill>
                <a:schemeClr val="bg1">
                  <a:lumMod val="85000"/>
                </a:schemeClr>
              </a:solidFill>
            </a:rPr>
            <a:t>Correlate security inputs to business context and current threat insights for Auto remediation </a:t>
          </a:r>
          <a:endParaRPr lang="en-IN" sz="700" kern="1200" dirty="0">
            <a:solidFill>
              <a:schemeClr val="bg1">
                <a:lumMod val="85000"/>
              </a:schemeClr>
            </a:solidFill>
          </a:endParaRPr>
        </a:p>
      </dsp:txBody>
      <dsp:txXfrm>
        <a:off x="0" y="1990280"/>
        <a:ext cx="2642730" cy="666225"/>
      </dsp:txXfrm>
    </dsp:sp>
    <dsp:sp modelId="{1A6A4D70-C82E-AD40-AA01-BBFF09F5811A}">
      <dsp:nvSpPr>
        <dsp:cNvPr id="0" name=""/>
        <dsp:cNvSpPr/>
      </dsp:nvSpPr>
      <dsp:spPr>
        <a:xfrm>
          <a:off x="132136" y="1655119"/>
          <a:ext cx="2340007" cy="468000"/>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22" tIns="0" rIns="69922" bIns="0" numCol="1" spcCol="1270" anchor="ctr" anchorCtr="0">
          <a:noAutofit/>
        </a:bodyPr>
        <a:lstStyle/>
        <a:p>
          <a:pPr marL="0" lvl="0" indent="0" algn="l" defTabSz="355600">
            <a:lnSpc>
              <a:spcPct val="100000"/>
            </a:lnSpc>
            <a:spcBef>
              <a:spcPct val="0"/>
            </a:spcBef>
            <a:spcAft>
              <a:spcPct val="35000"/>
            </a:spcAft>
            <a:buNone/>
          </a:pPr>
          <a:r>
            <a:rPr lang="en-US" sz="800" b="1" kern="1200" dirty="0">
              <a:solidFill>
                <a:srgbClr val="BED730"/>
              </a:solidFill>
            </a:rPr>
            <a:t>AI/ML driven continuous Security Assurance Monitoring, &amp; Automated Incident Management</a:t>
          </a:r>
          <a:endParaRPr lang="en-IN" sz="800" b="1" kern="1200" dirty="0">
            <a:solidFill>
              <a:srgbClr val="BED730"/>
            </a:solidFill>
          </a:endParaRPr>
        </a:p>
      </dsp:txBody>
      <dsp:txXfrm>
        <a:off x="154982" y="1677965"/>
        <a:ext cx="2294315" cy="422308"/>
      </dsp:txXfrm>
    </dsp:sp>
    <dsp:sp modelId="{5B021FD4-4E43-6243-A56D-B741DF71D9D5}">
      <dsp:nvSpPr>
        <dsp:cNvPr id="0" name=""/>
        <dsp:cNvSpPr/>
      </dsp:nvSpPr>
      <dsp:spPr>
        <a:xfrm>
          <a:off x="0" y="2837945"/>
          <a:ext cx="2642730" cy="878850"/>
        </a:xfrm>
        <a:prstGeom prst="rect">
          <a:avLst/>
        </a:prstGeom>
        <a:noFill/>
        <a:ln w="3175" cap="flat" cmpd="sng" algn="ctr">
          <a:solidFill>
            <a:schemeClr val="tx1"/>
          </a:solidFill>
          <a:prstDash val="sysDot"/>
        </a:ln>
        <a:effectLst/>
      </dsp:spPr>
      <dsp:style>
        <a:lnRef idx="2">
          <a:scrgbClr r="0" g="0" b="0"/>
        </a:lnRef>
        <a:fillRef idx="1">
          <a:scrgbClr r="0" g="0" b="0"/>
        </a:fillRef>
        <a:effectRef idx="0">
          <a:scrgbClr r="0" g="0" b="0"/>
        </a:effectRef>
        <a:fontRef idx="minor"/>
      </dsp:style>
      <dsp:txBody>
        <a:bodyPr spcFirstLastPara="0" vert="horz" wrap="square" lIns="205105" tIns="187452" rIns="205105" bIns="49784" numCol="1" spcCol="1270" anchor="t" anchorCtr="0">
          <a:noAutofit/>
        </a:bodyPr>
        <a:lstStyle/>
        <a:p>
          <a:pPr marL="95250" lvl="1" indent="-95250" algn="l" defTabSz="311150">
            <a:lnSpc>
              <a:spcPct val="100000"/>
            </a:lnSpc>
            <a:spcBef>
              <a:spcPct val="0"/>
            </a:spcBef>
            <a:spcAft>
              <a:spcPct val="15000"/>
            </a:spcAft>
            <a:buChar char="•"/>
          </a:pPr>
          <a:r>
            <a:rPr lang="en-US" sz="700" kern="1200" dirty="0">
              <a:solidFill>
                <a:schemeClr val="bg1">
                  <a:lumMod val="85000"/>
                </a:schemeClr>
              </a:solidFill>
            </a:rPr>
            <a:t>Identify security vulnerabilities across your digital IT infrastructure and remediate with Sify’s advanced managed services  </a:t>
          </a:r>
          <a:endParaRPr lang="en-IN" sz="700" kern="1200" dirty="0">
            <a:solidFill>
              <a:schemeClr val="bg1">
                <a:lumMod val="85000"/>
              </a:schemeClr>
            </a:solidFill>
          </a:endParaRPr>
        </a:p>
        <a:p>
          <a:pPr marL="95250" lvl="1" indent="-95250" algn="l" defTabSz="311150">
            <a:lnSpc>
              <a:spcPct val="100000"/>
            </a:lnSpc>
            <a:spcBef>
              <a:spcPct val="0"/>
            </a:spcBef>
            <a:spcAft>
              <a:spcPct val="15000"/>
            </a:spcAft>
            <a:buChar char="•"/>
          </a:pPr>
          <a:r>
            <a:rPr lang="en-US" sz="700" kern="1200" dirty="0">
              <a:solidFill>
                <a:schemeClr val="bg1">
                  <a:lumMod val="85000"/>
                </a:schemeClr>
              </a:solidFill>
            </a:rPr>
            <a:t>Enable organizations to meet regulatory and compliance requirements: SEBI, RBI, IRDA, ISO27001…</a:t>
          </a:r>
          <a:endParaRPr lang="en-IN" sz="700" kern="1200" dirty="0">
            <a:solidFill>
              <a:schemeClr val="bg1">
                <a:lumMod val="85000"/>
              </a:schemeClr>
            </a:solidFill>
          </a:endParaRPr>
        </a:p>
      </dsp:txBody>
      <dsp:txXfrm>
        <a:off x="0" y="2837945"/>
        <a:ext cx="2642730" cy="878850"/>
      </dsp:txXfrm>
    </dsp:sp>
    <dsp:sp modelId="{15D59C0A-F7ED-3544-A758-567606456B23}">
      <dsp:nvSpPr>
        <dsp:cNvPr id="0" name=""/>
        <dsp:cNvSpPr/>
      </dsp:nvSpPr>
      <dsp:spPr>
        <a:xfrm>
          <a:off x="132136" y="2705105"/>
          <a:ext cx="2340007" cy="265680"/>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22" tIns="0" rIns="69922" bIns="0" numCol="1" spcCol="1270" anchor="ctr" anchorCtr="0">
          <a:noAutofit/>
        </a:bodyPr>
        <a:lstStyle/>
        <a:p>
          <a:pPr marL="0" lvl="0" indent="0" algn="l" defTabSz="355600">
            <a:lnSpc>
              <a:spcPct val="100000"/>
            </a:lnSpc>
            <a:spcBef>
              <a:spcPct val="0"/>
            </a:spcBef>
            <a:spcAft>
              <a:spcPct val="35000"/>
            </a:spcAft>
            <a:buNone/>
          </a:pPr>
          <a:r>
            <a:rPr lang="en-US" sz="800" b="1" kern="1200" dirty="0">
              <a:solidFill>
                <a:srgbClr val="BED730"/>
              </a:solidFill>
            </a:rPr>
            <a:t>Governance, Risk &amp; Compliance Assurance </a:t>
          </a:r>
          <a:endParaRPr lang="en-IN" sz="800" b="1" kern="1200" dirty="0">
            <a:solidFill>
              <a:srgbClr val="BED730"/>
            </a:solidFill>
          </a:endParaRPr>
        </a:p>
      </dsp:txBody>
      <dsp:txXfrm>
        <a:off x="145105" y="2718074"/>
        <a:ext cx="2314069" cy="239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B0B4F-553A-D84B-90CC-9687DC3531B9}">
      <dsp:nvSpPr>
        <dsp:cNvPr id="0" name=""/>
        <dsp:cNvSpPr/>
      </dsp:nvSpPr>
      <dsp:spPr>
        <a:xfrm>
          <a:off x="464496" y="0"/>
          <a:ext cx="5264293" cy="1385314"/>
        </a:xfrm>
        <a:prstGeom prst="rightArrow">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8D624CC2-19EE-6542-B2A0-611B0F1E2792}">
      <dsp:nvSpPr>
        <dsp:cNvPr id="0" name=""/>
        <dsp:cNvSpPr/>
      </dsp:nvSpPr>
      <dsp:spPr bwMode="white">
        <a:xfrm>
          <a:off x="2116" y="415594"/>
          <a:ext cx="1375344" cy="554125"/>
        </a:xfrm>
        <a:prstGeom prst="roundRect">
          <a:avLst/>
        </a:prstGeom>
        <a:solidFill>
          <a:srgbClr val="37609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Collect &amp; Normalize</a:t>
          </a:r>
        </a:p>
      </dsp:txBody>
      <dsp:txXfrm>
        <a:off x="29166" y="442644"/>
        <a:ext cx="1321244" cy="500025"/>
      </dsp:txXfrm>
    </dsp:sp>
    <dsp:sp modelId="{37979945-EA5E-7949-A38C-182E1BD0B838}">
      <dsp:nvSpPr>
        <dsp:cNvPr id="0" name=""/>
        <dsp:cNvSpPr/>
      </dsp:nvSpPr>
      <dsp:spPr bwMode="white">
        <a:xfrm>
          <a:off x="1606685" y="415594"/>
          <a:ext cx="1375344" cy="554125"/>
        </a:xfrm>
        <a:prstGeom prst="roundRect">
          <a:avLst/>
        </a:prstGeom>
        <a:solidFill>
          <a:srgbClr val="37609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Classify</a:t>
          </a:r>
          <a:br>
            <a:rPr lang="en-US" sz="1200" b="1" kern="1200" dirty="0">
              <a:solidFill>
                <a:schemeClr val="bg1"/>
              </a:solidFill>
            </a:rPr>
          </a:br>
          <a:r>
            <a:rPr lang="en-US" sz="1200" b="1" kern="1200" dirty="0">
              <a:solidFill>
                <a:schemeClr val="bg1"/>
              </a:solidFill>
            </a:rPr>
            <a:t>&amp; Enrich</a:t>
          </a:r>
        </a:p>
      </dsp:txBody>
      <dsp:txXfrm>
        <a:off x="1633735" y="442644"/>
        <a:ext cx="1321244" cy="500025"/>
      </dsp:txXfrm>
    </dsp:sp>
    <dsp:sp modelId="{D8976D2B-437C-9041-B2B8-CE6415A84F36}">
      <dsp:nvSpPr>
        <dsp:cNvPr id="0" name=""/>
        <dsp:cNvSpPr/>
      </dsp:nvSpPr>
      <dsp:spPr bwMode="white">
        <a:xfrm>
          <a:off x="3211255" y="415594"/>
          <a:ext cx="1375344" cy="554125"/>
        </a:xfrm>
        <a:prstGeom prst="roundRect">
          <a:avLst/>
        </a:prstGeom>
        <a:solidFill>
          <a:srgbClr val="37609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Detect &amp; Correlate</a:t>
          </a:r>
        </a:p>
      </dsp:txBody>
      <dsp:txXfrm>
        <a:off x="3238305" y="442644"/>
        <a:ext cx="1321244" cy="500025"/>
      </dsp:txXfrm>
    </dsp:sp>
    <dsp:sp modelId="{ADF12ADA-BE98-CD48-B870-576A0AA6323F}">
      <dsp:nvSpPr>
        <dsp:cNvPr id="0" name=""/>
        <dsp:cNvSpPr/>
      </dsp:nvSpPr>
      <dsp:spPr bwMode="white">
        <a:xfrm>
          <a:off x="4815824" y="415594"/>
          <a:ext cx="1375344" cy="554125"/>
        </a:xfrm>
        <a:prstGeom prst="roundRect">
          <a:avLst/>
        </a:prstGeom>
        <a:solidFill>
          <a:srgbClr val="37609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Investigate &amp; Respond </a:t>
          </a:r>
        </a:p>
      </dsp:txBody>
      <dsp:txXfrm>
        <a:off x="4842874" y="442644"/>
        <a:ext cx="1321244" cy="500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566CA-2530-485E-973F-FD5FC504699A}">
      <dsp:nvSpPr>
        <dsp:cNvPr id="0" name=""/>
        <dsp:cNvSpPr/>
      </dsp:nvSpPr>
      <dsp:spPr>
        <a:xfrm>
          <a:off x="0" y="222689"/>
          <a:ext cx="8496300" cy="573300"/>
        </a:xfrm>
        <a:prstGeom prst="rect">
          <a:avLst/>
        </a:prstGeom>
        <a:noFill/>
        <a:ln w="3175"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659407" tIns="270764" rIns="659407" bIns="56896" numCol="1" spcCol="1270" anchor="t" anchorCtr="0">
          <a:noAutofit/>
        </a:bodyPr>
        <a:lstStyle/>
        <a:p>
          <a:pPr marL="182880" lvl="1" indent="-182880" algn="l" defTabSz="355600">
            <a:lnSpc>
              <a:spcPct val="100000"/>
            </a:lnSpc>
            <a:spcBef>
              <a:spcPct val="0"/>
            </a:spcBef>
            <a:spcAft>
              <a:spcPts val="0"/>
            </a:spcAft>
            <a:buChar char="•"/>
          </a:pPr>
          <a:r>
            <a:rPr lang="en-IN" sz="800" b="1" kern="1200" dirty="0">
              <a:solidFill>
                <a:schemeClr val="bg1">
                  <a:lumMod val="85000"/>
                </a:schemeClr>
              </a:solidFill>
              <a:latin typeface="+mj-lt"/>
            </a:rPr>
            <a:t>Device based licensing with unlimited EPS</a:t>
          </a:r>
        </a:p>
        <a:p>
          <a:pPr marL="182880" lvl="1" indent="-182880" algn="l" defTabSz="355600">
            <a:lnSpc>
              <a:spcPct val="100000"/>
            </a:lnSpc>
            <a:spcBef>
              <a:spcPct val="0"/>
            </a:spcBef>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Cloud Scale Architecture</a:t>
          </a:r>
        </a:p>
      </dsp:txBody>
      <dsp:txXfrm>
        <a:off x="0" y="222689"/>
        <a:ext cx="8496300" cy="573300"/>
      </dsp:txXfrm>
    </dsp:sp>
    <dsp:sp modelId="{E94F8216-DCF4-413C-85AC-83F05D093133}">
      <dsp:nvSpPr>
        <dsp:cNvPr id="0" name=""/>
        <dsp:cNvSpPr/>
      </dsp:nvSpPr>
      <dsp:spPr>
        <a:xfrm>
          <a:off x="424815" y="30809"/>
          <a:ext cx="5947410" cy="383760"/>
        </a:xfrm>
        <a:prstGeom prst="roundRect">
          <a:avLst/>
        </a:prstGeom>
        <a:solidFill>
          <a:srgbClr val="10253F">
            <a:alpha val="6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200" b="1" kern="1200" dirty="0">
              <a:solidFill>
                <a:srgbClr val="BED730"/>
              </a:solidFill>
              <a:latin typeface="+mj-lt"/>
            </a:rPr>
            <a:t>Scale-as-you-grow architecture and licensing</a:t>
          </a:r>
        </a:p>
      </dsp:txBody>
      <dsp:txXfrm>
        <a:off x="443549" y="49543"/>
        <a:ext cx="5909942" cy="346292"/>
      </dsp:txXfrm>
    </dsp:sp>
    <dsp:sp modelId="{FBABC1BB-8552-4E78-96F6-28CD716A6E40}">
      <dsp:nvSpPr>
        <dsp:cNvPr id="0" name=""/>
        <dsp:cNvSpPr/>
      </dsp:nvSpPr>
      <dsp:spPr>
        <a:xfrm>
          <a:off x="0" y="1058069"/>
          <a:ext cx="8496300" cy="819000"/>
        </a:xfrm>
        <a:prstGeom prst="rect">
          <a:avLst/>
        </a:prstGeom>
        <a:noFill/>
        <a:ln w="3175"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659407" tIns="270764" rIns="659407" bIns="56896" numCol="1" spcCol="1270" anchor="t" anchorCtr="0">
          <a:noAutofit/>
        </a:bodyPr>
        <a:lstStyle/>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rPr>
            <a:t>Features including dashboards, analytics, incidents, configuration management database (CMDB), and administration are accessed via an intuitive, web-based GUI.</a:t>
          </a: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rPr>
            <a:t>Performance and availability monitoring, such as CPU, memory, storage, and configuration changes extend the functionality of the platform and deliver additional contextual data for use-case correlation.</a:t>
          </a:r>
        </a:p>
      </dsp:txBody>
      <dsp:txXfrm>
        <a:off x="0" y="1058069"/>
        <a:ext cx="8496300" cy="819000"/>
      </dsp:txXfrm>
    </dsp:sp>
    <dsp:sp modelId="{9B714FE7-F1EE-40A9-91E4-1685A5557CF5}">
      <dsp:nvSpPr>
        <dsp:cNvPr id="0" name=""/>
        <dsp:cNvSpPr/>
      </dsp:nvSpPr>
      <dsp:spPr>
        <a:xfrm>
          <a:off x="424815" y="866189"/>
          <a:ext cx="5947410" cy="383760"/>
        </a:xfrm>
        <a:prstGeom prst="roundRect">
          <a:avLst/>
        </a:prstGeom>
        <a:solidFill>
          <a:srgbClr val="10253F">
            <a:alpha val="6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200" b="1" kern="1200" dirty="0">
              <a:solidFill>
                <a:srgbClr val="BED730"/>
              </a:solidFill>
              <a:latin typeface="+mj-lt"/>
            </a:rPr>
            <a:t>Single-pane-of-glass management and control</a:t>
          </a:r>
        </a:p>
      </dsp:txBody>
      <dsp:txXfrm>
        <a:off x="443549" y="884923"/>
        <a:ext cx="5909942" cy="346292"/>
      </dsp:txXfrm>
    </dsp:sp>
    <dsp:sp modelId="{0958FFF6-415C-43A0-8CDF-AD2E869655A5}">
      <dsp:nvSpPr>
        <dsp:cNvPr id="0" name=""/>
        <dsp:cNvSpPr/>
      </dsp:nvSpPr>
      <dsp:spPr>
        <a:xfrm>
          <a:off x="0" y="2139149"/>
          <a:ext cx="8496300" cy="1289925"/>
        </a:xfrm>
        <a:prstGeom prst="rect">
          <a:avLst/>
        </a:prstGeom>
        <a:noFill/>
        <a:ln w="3175"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659407" tIns="270764" rIns="659407" bIns="56896" numCol="1" spcCol="1270" anchor="t" anchorCtr="0">
          <a:noAutofit/>
        </a:bodyPr>
        <a:lstStyle/>
        <a:p>
          <a:pPr marL="182880" lvl="1" indent="-182880" algn="l" defTabSz="355600">
            <a:lnSpc>
              <a:spcPct val="100000"/>
            </a:lnSpc>
            <a:spcBef>
              <a:spcPct val="0"/>
            </a:spcBef>
            <a:spcAft>
              <a:spcPts val="0"/>
            </a:spcAft>
            <a:buChar char="•"/>
          </a:pPr>
          <a:r>
            <a:rPr lang="en-US" sz="800" kern="1200" dirty="0">
              <a:solidFill>
                <a:schemeClr val="bg1">
                  <a:lumMod val="85000"/>
                </a:schemeClr>
              </a:solidFill>
              <a:latin typeface="+mj-lt"/>
              <a:ea typeface="+mn-ea"/>
              <a:cs typeface="+mn-cs"/>
            </a:rPr>
            <a:t>800+ Out of the Box Correlation Rules</a:t>
          </a:r>
          <a:endParaRPr lang="en-IN" sz="800" kern="1200" dirty="0">
            <a:solidFill>
              <a:schemeClr val="bg1">
                <a:lumMod val="85000"/>
              </a:schemeClr>
            </a:solidFill>
            <a:latin typeface="+mj-lt"/>
            <a:ea typeface="+mn-ea"/>
            <a:cs typeface="+mn-cs"/>
          </a:endParaRPr>
        </a:p>
        <a:p>
          <a:pPr marL="182880" lvl="1" indent="-182880" algn="l" defTabSz="355600">
            <a:lnSpc>
              <a:spcPct val="100000"/>
            </a:lnSpc>
            <a:spcBef>
              <a:spcPct val="0"/>
            </a:spcBef>
            <a:spcAft>
              <a:spcPts val="0"/>
            </a:spcAft>
            <a:buChar char="•"/>
          </a:pPr>
          <a:r>
            <a:rPr lang="en-US" sz="800" kern="1200" dirty="0">
              <a:solidFill>
                <a:schemeClr val="bg1">
                  <a:lumMod val="85000"/>
                </a:schemeClr>
              </a:solidFill>
              <a:latin typeface="+mj-lt"/>
              <a:cs typeface="Arial" panose="020B0604020202020204" pitchFamily="34" charset="0"/>
            </a:rPr>
            <a:t>450+ out of the box connectors for devices and applications integration</a:t>
          </a:r>
          <a:endParaRPr lang="en-IN" sz="800" kern="1200" dirty="0">
            <a:solidFill>
              <a:schemeClr val="bg1">
                <a:lumMod val="85000"/>
              </a:schemeClr>
            </a:solidFill>
            <a:latin typeface="+mj-lt"/>
            <a:ea typeface="+mn-ea"/>
            <a:cs typeface="+mn-cs"/>
          </a:endParaRP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rPr>
            <a:t>Identifies external and internal threats faster and enables threat hunting and compliance monitoring.</a:t>
          </a: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rPr>
            <a:t>Reduced Mean Time to Detect (MTTD) and Mean Time to Respond (MTTR).</a:t>
          </a: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rPr>
            <a:t>Security Analytics helps hunt for threats and indicators of compromise (IOC).</a:t>
          </a:r>
        </a:p>
        <a:p>
          <a:pPr marL="182880" lvl="1" indent="-182880" algn="l" defTabSz="355600">
            <a:lnSpc>
              <a:spcPct val="100000"/>
            </a:lnSpc>
            <a:spcBef>
              <a:spcPct val="0"/>
            </a:spcBef>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Real-Time Event Correlation and Analytics</a:t>
          </a:r>
        </a:p>
        <a:p>
          <a:pPr marL="182880" lvl="1" indent="-182880" algn="l" defTabSz="355600">
            <a:lnSpc>
              <a:spcPct val="100000"/>
            </a:lnSpc>
            <a:spcBef>
              <a:spcPct val="0"/>
            </a:spcBef>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Real-Time Configuration Change Monitoring</a:t>
          </a:r>
        </a:p>
        <a:p>
          <a:pPr marL="182880" lvl="1" indent="-182880" algn="l" defTabSz="355600">
            <a:lnSpc>
              <a:spcPct val="100000"/>
            </a:lnSpc>
            <a:spcBef>
              <a:spcPct val="0"/>
            </a:spcBef>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Cross Correlation of SOC and NOC Analytics</a:t>
          </a:r>
        </a:p>
      </dsp:txBody>
      <dsp:txXfrm>
        <a:off x="0" y="2139149"/>
        <a:ext cx="8496300" cy="1289925"/>
      </dsp:txXfrm>
    </dsp:sp>
    <dsp:sp modelId="{B4A77FA5-9109-4726-B1AA-7B09CC698336}">
      <dsp:nvSpPr>
        <dsp:cNvPr id="0" name=""/>
        <dsp:cNvSpPr/>
      </dsp:nvSpPr>
      <dsp:spPr>
        <a:xfrm>
          <a:off x="424815" y="1947269"/>
          <a:ext cx="5947410" cy="383760"/>
        </a:xfrm>
        <a:prstGeom prst="roundRect">
          <a:avLst/>
        </a:prstGeom>
        <a:solidFill>
          <a:srgbClr val="10253F">
            <a:alpha val="6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200" b="1" kern="1200" dirty="0">
              <a:solidFill>
                <a:srgbClr val="BED730"/>
              </a:solidFill>
              <a:latin typeface="+mj-lt"/>
            </a:rPr>
            <a:t>Better incident detection with reduced incident impact</a:t>
          </a:r>
        </a:p>
      </dsp:txBody>
      <dsp:txXfrm>
        <a:off x="443549" y="1966003"/>
        <a:ext cx="5909942" cy="346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029B4-F71A-4355-A803-ABD62DB41FE2}">
      <dsp:nvSpPr>
        <dsp:cNvPr id="0" name=""/>
        <dsp:cNvSpPr/>
      </dsp:nvSpPr>
      <dsp:spPr>
        <a:xfrm>
          <a:off x="0" y="222309"/>
          <a:ext cx="8496300" cy="622798"/>
        </a:xfrm>
        <a:prstGeom prst="rect">
          <a:avLst/>
        </a:prstGeom>
        <a:noFill/>
        <a:ln w="3175" cap="flat" cmpd="sng" algn="ctr">
          <a:solidFill>
            <a:schemeClr val="accent1">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407" tIns="104140" rIns="659407" bIns="56896" numCol="1" spcCol="1270" anchor="ctr" anchorCtr="0">
          <a:noAutofit/>
        </a:bodyPr>
        <a:lstStyle/>
        <a:p>
          <a:pPr marL="180975" lvl="1" indent="-180975" algn="l" defTabSz="355600">
            <a:lnSpc>
              <a:spcPct val="100000"/>
            </a:lnSpc>
            <a:spcBef>
              <a:spcPct val="0"/>
            </a:spcBef>
            <a:spcAft>
              <a:spcPts val="0"/>
            </a:spcAft>
            <a:buChar char="•"/>
          </a:pPr>
          <a:r>
            <a:rPr lang="en-US" sz="800" kern="1200" dirty="0">
              <a:solidFill>
                <a:schemeClr val="bg1">
                  <a:lumMod val="85000"/>
                </a:schemeClr>
              </a:solidFill>
              <a:latin typeface="+mj-lt"/>
              <a:ea typeface="+mn-ea"/>
              <a:cs typeface="+mn-cs"/>
            </a:rPr>
            <a:t>3000+ Out of the Box Reports includes wide range of compliance auditing and management reports including PCI-DSS, HIPAA, SOX etc. and </a:t>
          </a:r>
          <a:r>
            <a:rPr lang="en-IN" sz="800" kern="1200" dirty="0">
              <a:solidFill>
                <a:schemeClr val="bg1">
                  <a:lumMod val="85000"/>
                </a:schemeClr>
              </a:solidFill>
              <a:latin typeface="+mj-lt"/>
              <a:ea typeface="+mn-ea"/>
              <a:cs typeface="+mn-cs"/>
            </a:rPr>
            <a:t>MITRE ATT&amp;CK framework-based reports.</a:t>
          </a:r>
        </a:p>
        <a:p>
          <a:pPr marL="180975" lvl="1" indent="-180975" algn="l" defTabSz="355600">
            <a:lnSpc>
              <a:spcPct val="100000"/>
            </a:lnSpc>
            <a:spcBef>
              <a:spcPct val="0"/>
            </a:spcBef>
            <a:spcAft>
              <a:spcPts val="0"/>
            </a:spcAft>
            <a:buChar char="•"/>
          </a:pPr>
          <a:r>
            <a:rPr lang="en-IN" sz="800" kern="1200" dirty="0">
              <a:solidFill>
                <a:schemeClr val="bg1">
                  <a:lumMod val="85000"/>
                </a:schemeClr>
              </a:solidFill>
              <a:latin typeface="+mj-lt"/>
              <a:ea typeface="+mn-ea"/>
              <a:cs typeface="+mn-cs"/>
            </a:rPr>
            <a:t>User and Device Risk Scoring</a:t>
          </a:r>
        </a:p>
        <a:p>
          <a:pPr marL="180975" lvl="1" indent="-180975" algn="l" defTabSz="355600">
            <a:lnSpc>
              <a:spcPct val="100000"/>
            </a:lnSpc>
            <a:spcBef>
              <a:spcPct val="0"/>
            </a:spcBef>
            <a:spcAft>
              <a:spcPts val="0"/>
            </a:spcAft>
            <a:buChar char="•"/>
          </a:pPr>
          <a:r>
            <a:rPr lang="en-IN" sz="800" kern="1200" dirty="0">
              <a:solidFill>
                <a:schemeClr val="bg1">
                  <a:lumMod val="85000"/>
                </a:schemeClr>
              </a:solidFill>
              <a:latin typeface="+mj-lt"/>
              <a:ea typeface="+mn-ea"/>
              <a:cs typeface="+mn-cs"/>
            </a:rPr>
            <a:t>Business Services Dashboard</a:t>
          </a:r>
        </a:p>
      </dsp:txBody>
      <dsp:txXfrm>
        <a:off x="0" y="222309"/>
        <a:ext cx="8496300" cy="622798"/>
      </dsp:txXfrm>
    </dsp:sp>
    <dsp:sp modelId="{6F7DA318-C9B5-466A-B321-7FDEDC9A4DCD}">
      <dsp:nvSpPr>
        <dsp:cNvPr id="0" name=""/>
        <dsp:cNvSpPr/>
      </dsp:nvSpPr>
      <dsp:spPr>
        <a:xfrm>
          <a:off x="424815" y="30202"/>
          <a:ext cx="5947410" cy="265834"/>
        </a:xfrm>
        <a:prstGeom prst="roundRect">
          <a:avLst/>
        </a:prstGeom>
        <a:solidFill>
          <a:srgbClr val="10253F">
            <a:alpha val="60000"/>
          </a:srgbClr>
        </a:solidFill>
        <a:ln w="6350" cap="flat" cmpd="sng" algn="ctr">
          <a:solidFill>
            <a:srgbClr val="4F81BD">
              <a:lumMod val="75000"/>
            </a:srgbClr>
          </a:solidFill>
          <a:prstDash val="solid"/>
        </a:ln>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Reporting</a:t>
          </a:r>
        </a:p>
      </dsp:txBody>
      <dsp:txXfrm>
        <a:off x="437792" y="43179"/>
        <a:ext cx="5921456" cy="239880"/>
      </dsp:txXfrm>
    </dsp:sp>
    <dsp:sp modelId="{3119A53E-7E1D-E649-91B4-37395391A93C}">
      <dsp:nvSpPr>
        <dsp:cNvPr id="0" name=""/>
        <dsp:cNvSpPr/>
      </dsp:nvSpPr>
      <dsp:spPr>
        <a:xfrm>
          <a:off x="0" y="1064188"/>
          <a:ext cx="8496300" cy="283223"/>
        </a:xfrm>
        <a:prstGeom prst="rect">
          <a:avLst/>
        </a:prstGeom>
        <a:noFill/>
        <a:ln w="3175" cap="flat" cmpd="sng" algn="ctr">
          <a:solidFill>
            <a:schemeClr val="accent1">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407" tIns="104140" rIns="659407" bIns="56896" numCol="1" spcCol="1270" anchor="ctr" anchorCtr="0">
          <a:noAutofit/>
        </a:bodyPr>
        <a:lstStyle/>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rPr>
            <a:t>NetFlow Collection and Analysis</a:t>
          </a:r>
        </a:p>
      </dsp:txBody>
      <dsp:txXfrm>
        <a:off x="0" y="1064188"/>
        <a:ext cx="8496300" cy="283223"/>
      </dsp:txXfrm>
    </dsp:sp>
    <dsp:sp modelId="{C9353889-331B-8F47-BEF5-DA7E69A952C1}">
      <dsp:nvSpPr>
        <dsp:cNvPr id="0" name=""/>
        <dsp:cNvSpPr/>
      </dsp:nvSpPr>
      <dsp:spPr>
        <a:xfrm>
          <a:off x="424815" y="872081"/>
          <a:ext cx="5947410" cy="265834"/>
        </a:xfrm>
        <a:prstGeom prst="roundRect">
          <a:avLst/>
        </a:prstGeom>
        <a:solidFill>
          <a:srgbClr val="10253F">
            <a:alpha val="60000"/>
          </a:srgbClr>
        </a:solidFill>
        <a:ln w="6350" cap="flat" cmpd="sng" algn="ctr">
          <a:solidFill>
            <a:srgbClr val="4F81BD">
              <a:lumMod val="75000"/>
            </a:srgbClr>
          </a:solidFill>
          <a:prstDash val="solid"/>
        </a:ln>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Network Detection &amp; Response</a:t>
          </a:r>
        </a:p>
      </dsp:txBody>
      <dsp:txXfrm>
        <a:off x="437792" y="885058"/>
        <a:ext cx="5921456" cy="239880"/>
      </dsp:txXfrm>
    </dsp:sp>
    <dsp:sp modelId="{4A877C5B-7E7E-4D35-A791-642FEDC4898D}">
      <dsp:nvSpPr>
        <dsp:cNvPr id="0" name=""/>
        <dsp:cNvSpPr/>
      </dsp:nvSpPr>
      <dsp:spPr>
        <a:xfrm>
          <a:off x="0" y="1566491"/>
          <a:ext cx="8496300" cy="645119"/>
        </a:xfrm>
        <a:prstGeom prst="rect">
          <a:avLst/>
        </a:prstGeom>
        <a:noFill/>
        <a:ln w="3175" cap="flat" cmpd="sng" algn="ctr">
          <a:solidFill>
            <a:schemeClr val="accent1">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407" tIns="104140" rIns="659407" bIns="56896" numCol="1" spcCol="1270" anchor="ctr" anchorCtr="0">
          <a:noAutofit/>
        </a:bodyPr>
        <a:lstStyle/>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Advanced Application Log Monitoring</a:t>
          </a: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ea typeface="+mn-ea"/>
              <a:cs typeface="+mn-cs"/>
            </a:rPr>
            <a:t>Registry Change Monitoring</a:t>
          </a: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ea typeface="+mn-ea"/>
              <a:cs typeface="+mn-cs"/>
            </a:rPr>
            <a:t>File Integrity Monitoring</a:t>
          </a: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ea typeface="+mn-ea"/>
              <a:cs typeface="+mn-cs"/>
            </a:rPr>
            <a:t>Installed New Software Detection</a:t>
          </a:r>
        </a:p>
      </dsp:txBody>
      <dsp:txXfrm>
        <a:off x="0" y="1566491"/>
        <a:ext cx="8496300" cy="645119"/>
      </dsp:txXfrm>
    </dsp:sp>
    <dsp:sp modelId="{4F64AEDF-5100-46F7-9B5F-601C8FDC446D}">
      <dsp:nvSpPr>
        <dsp:cNvPr id="0" name=""/>
        <dsp:cNvSpPr/>
      </dsp:nvSpPr>
      <dsp:spPr>
        <a:xfrm>
          <a:off x="424815" y="1374384"/>
          <a:ext cx="5947410" cy="265834"/>
        </a:xfrm>
        <a:prstGeom prst="roundRect">
          <a:avLst/>
        </a:prstGeom>
        <a:solidFill>
          <a:srgbClr val="10253F">
            <a:alpha val="60000"/>
          </a:srgbClr>
        </a:solidFill>
        <a:ln w="6350" cap="flat" cmpd="sng" algn="ctr">
          <a:solidFill>
            <a:srgbClr val="4F81BD">
              <a:lumMod val="75000"/>
            </a:srgbClr>
          </a:solidFill>
          <a:prstDash val="solid"/>
        </a:ln>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Advanced Features</a:t>
          </a:r>
        </a:p>
      </dsp:txBody>
      <dsp:txXfrm>
        <a:off x="437792" y="1387361"/>
        <a:ext cx="5921456" cy="239880"/>
      </dsp:txXfrm>
    </dsp:sp>
    <dsp:sp modelId="{D9455B4C-077B-4296-8522-3F97846D815C}">
      <dsp:nvSpPr>
        <dsp:cNvPr id="0" name=""/>
        <dsp:cNvSpPr/>
      </dsp:nvSpPr>
      <dsp:spPr>
        <a:xfrm>
          <a:off x="0" y="2430691"/>
          <a:ext cx="8496300" cy="401232"/>
        </a:xfrm>
        <a:prstGeom prst="rect">
          <a:avLst/>
        </a:prstGeom>
        <a:noFill/>
        <a:ln w="3175" cap="flat" cmpd="sng" algn="ctr">
          <a:solidFill>
            <a:schemeClr val="accent1">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407" tIns="104140" rIns="659407" bIns="56896" numCol="1" spcCol="1270" anchor="ctr" anchorCtr="0">
          <a:noAutofit/>
        </a:bodyP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Integrated commercial and open-source threat intel feeds</a:t>
          </a:r>
        </a:p>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Security Advisories bulletin</a:t>
          </a:r>
        </a:p>
      </dsp:txBody>
      <dsp:txXfrm>
        <a:off x="0" y="2430691"/>
        <a:ext cx="8496300" cy="401232"/>
      </dsp:txXfrm>
    </dsp:sp>
    <dsp:sp modelId="{35893A53-A876-4A33-84C3-63E9A0CBACF2}">
      <dsp:nvSpPr>
        <dsp:cNvPr id="0" name=""/>
        <dsp:cNvSpPr/>
      </dsp:nvSpPr>
      <dsp:spPr>
        <a:xfrm>
          <a:off x="424815" y="2238584"/>
          <a:ext cx="5947410" cy="265834"/>
        </a:xfrm>
        <a:prstGeom prst="roundRect">
          <a:avLst/>
        </a:prstGeom>
        <a:solidFill>
          <a:srgbClr val="10253F">
            <a:alpha val="60000"/>
          </a:srgbClr>
        </a:solidFill>
        <a:ln w="6350" cap="flat" cmpd="sng" algn="ctr">
          <a:solidFill>
            <a:srgbClr val="4F81BD">
              <a:lumMod val="75000"/>
            </a:srgbClr>
          </a:solidFill>
          <a:prstDash val="solid"/>
        </a:ln>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Threat Intelligence</a:t>
          </a:r>
        </a:p>
      </dsp:txBody>
      <dsp:txXfrm>
        <a:off x="437792" y="2251561"/>
        <a:ext cx="5921456" cy="239880"/>
      </dsp:txXfrm>
    </dsp:sp>
    <dsp:sp modelId="{0988E26A-C8B7-4F5F-9B7E-19190760B198}">
      <dsp:nvSpPr>
        <dsp:cNvPr id="0" name=""/>
        <dsp:cNvSpPr/>
      </dsp:nvSpPr>
      <dsp:spPr>
        <a:xfrm>
          <a:off x="0" y="3051005"/>
          <a:ext cx="8496300" cy="519242"/>
        </a:xfrm>
        <a:prstGeom prst="rect">
          <a:avLst/>
        </a:prstGeom>
        <a:noFill/>
        <a:ln w="3175" cap="flat" cmpd="sng" algn="ctr">
          <a:solidFill>
            <a:schemeClr val="accent1">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407" tIns="104140" rIns="659407" bIns="56896" numCol="1" spcCol="1270" anchor="ctr" anchorCtr="0">
          <a:noAutofit/>
        </a:bodyP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Automated incident response management </a:t>
          </a:r>
        </a:p>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Alert Triage automation</a:t>
          </a:r>
        </a:p>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Automated workflows &amp; remediations</a:t>
          </a:r>
        </a:p>
      </dsp:txBody>
      <dsp:txXfrm>
        <a:off x="0" y="3051005"/>
        <a:ext cx="8496300" cy="519242"/>
      </dsp:txXfrm>
    </dsp:sp>
    <dsp:sp modelId="{7FD8548C-6F56-4013-9537-1AF0A9F75ACE}">
      <dsp:nvSpPr>
        <dsp:cNvPr id="0" name=""/>
        <dsp:cNvSpPr/>
      </dsp:nvSpPr>
      <dsp:spPr>
        <a:xfrm>
          <a:off x="424815" y="2858898"/>
          <a:ext cx="5947410" cy="265834"/>
        </a:xfrm>
        <a:prstGeom prst="roundRect">
          <a:avLst/>
        </a:prstGeom>
        <a:solidFill>
          <a:srgbClr val="10253F">
            <a:alpha val="60000"/>
          </a:srgbClr>
        </a:solidFill>
        <a:ln w="6350" cap="flat" cmpd="sng" algn="ctr">
          <a:solidFill>
            <a:srgbClr val="4F81BD">
              <a:lumMod val="75000"/>
            </a:srgbClr>
          </a:solidFill>
          <a:prstDash val="solid"/>
        </a:ln>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US" sz="1100" b="1" kern="1200" dirty="0">
              <a:solidFill>
                <a:srgbClr val="BED730"/>
              </a:solidFill>
              <a:latin typeface="Trebuchet MS" panose="020B0603020202020204"/>
              <a:ea typeface="+mn-ea"/>
              <a:cs typeface="+mn-cs"/>
            </a:rPr>
            <a:t>Security Orchestration, Automation and Response (SOAR)</a:t>
          </a:r>
          <a:endParaRPr lang="en-IN" sz="1100" b="1" kern="1200" dirty="0">
            <a:solidFill>
              <a:srgbClr val="BED730"/>
            </a:solidFill>
            <a:latin typeface="Trebuchet MS" panose="020B0603020202020204"/>
            <a:ea typeface="+mn-ea"/>
            <a:cs typeface="+mn-cs"/>
          </a:endParaRPr>
        </a:p>
      </dsp:txBody>
      <dsp:txXfrm>
        <a:off x="437792" y="2871875"/>
        <a:ext cx="5921456" cy="2398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1">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2">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3">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2">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5CD58456-C41B-40D1-8F1E-3E01E3ED8636}" type="datetimeFigureOut">
              <a:rPr lang="en-US" smtClean="0"/>
              <a:t>3/23/2025</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FCC0C7FB-05A3-4118-86D5-E4ADFF43D7FA}"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0C7FB-05A3-4118-86D5-E4ADFF43D7FA}" type="slidenum">
              <a:rPr lang="en-US" smtClean="0"/>
              <a:t>9</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31CB0A2-8A06-204A-A621-19D64E4B5201}" type="slidenum">
              <a:rPr lang="en-US" smtClean="0"/>
              <a:t>33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31CB0A2-8A06-204A-A621-19D64E4B5201}" type="slidenum">
              <a:rPr lang="en-US" smtClean="0"/>
              <a:t>34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CLOUD SECURITY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BA5BCC9-2D58-BC45-8057-F0927490CD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0C7FB-05A3-4118-86D5-E4ADFF43D7FA}" type="slidenum">
              <a:rPr lang="en-US" smtClean="0"/>
              <a:t>17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IN" baseline="0" dirty="0"/>
          </a:p>
        </p:txBody>
      </p:sp>
      <p:sp>
        <p:nvSpPr>
          <p:cNvPr id="4" name="Slide Number Placeholder 3"/>
          <p:cNvSpPr>
            <a:spLocks noGrp="1"/>
          </p:cNvSpPr>
          <p:nvPr>
            <p:ph type="sldNum" sz="quarter" idx="10"/>
          </p:nvPr>
        </p:nvSpPr>
        <p:spPr/>
        <p:txBody>
          <a:bodyPr/>
          <a:lstStyle/>
          <a:p>
            <a:fld id="{FCC0C7FB-05A3-4118-86D5-E4ADFF43D7FA}" type="slidenum">
              <a:rPr lang="en-US" smtClean="0">
                <a:solidFill>
                  <a:prstClr val="black"/>
                </a:solidFill>
              </a:rPr>
              <a:t>21</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25E597-3BAA-4267-8E5F-96EE1B04E0CF}"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t>30</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31CB0A2-8A06-204A-A621-19D64E4B5201}" type="slidenum">
              <a:rPr lang="en-US" smtClean="0"/>
              <a:t>32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2" name="Picture 4"/>
          <p:cNvPicPr preferRelativeResize="0">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50"/>
            <a:ext cx="9144000" cy="5148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2250"/>
            <a:ext cx="9144000" cy="514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Text Placeholder 16"/>
          <p:cNvSpPr>
            <a:spLocks noGrp="1"/>
          </p:cNvSpPr>
          <p:nvPr>
            <p:ph type="body" sz="quarter" idx="13" hasCustomPrompt="1"/>
          </p:nvPr>
        </p:nvSpPr>
        <p:spPr>
          <a:xfrm>
            <a:off x="334098" y="2028164"/>
            <a:ext cx="4417290" cy="830946"/>
          </a:xfrm>
        </p:spPr>
        <p:txBody>
          <a:bodyPr>
            <a:noAutofit/>
          </a:bodyPr>
          <a:lstStyle>
            <a:lvl1pPr marL="0" indent="0" algn="l">
              <a:lnSpc>
                <a:spcPts val="3400"/>
              </a:lnSpc>
              <a:spcBef>
                <a:spcPts val="0"/>
              </a:spcBef>
              <a:buNone/>
              <a:defRPr sz="3200" b="1" cap="all" baseline="0">
                <a:solidFill>
                  <a:schemeClr val="bg1"/>
                </a:solidFill>
              </a:defRPr>
            </a:lvl1pPr>
          </a:lstStyle>
          <a:p>
            <a:pPr lvl="0"/>
            <a:r>
              <a:rPr lang="en-US" dirty="0"/>
              <a:t>TITLE OF THE SLIDE - LINE ONE</a:t>
            </a:r>
            <a:endParaRPr lang="en-IN" dirty="0"/>
          </a:p>
        </p:txBody>
      </p:sp>
      <p:sp>
        <p:nvSpPr>
          <p:cNvPr id="5" name="Text Placeholder 16"/>
          <p:cNvSpPr>
            <a:spLocks noGrp="1"/>
          </p:cNvSpPr>
          <p:nvPr>
            <p:ph type="body" sz="quarter" idx="14" hasCustomPrompt="1"/>
          </p:nvPr>
        </p:nvSpPr>
        <p:spPr>
          <a:xfrm>
            <a:off x="334099" y="2910622"/>
            <a:ext cx="4417288" cy="568121"/>
          </a:xfrm>
        </p:spPr>
        <p:txBody>
          <a:bodyPr>
            <a:noAutofit/>
          </a:bodyPr>
          <a:lstStyle>
            <a:lvl1pPr marL="0" indent="0">
              <a:lnSpc>
                <a:spcPts val="2000"/>
              </a:lnSpc>
              <a:spcBef>
                <a:spcPts val="0"/>
              </a:spcBef>
              <a:buNone/>
              <a:defRPr sz="1800" b="1" cap="none" baseline="0">
                <a:solidFill>
                  <a:srgbClr val="BED730"/>
                </a:solidFill>
              </a:defRPr>
            </a:lvl1pPr>
          </a:lstStyle>
          <a:p>
            <a:pPr lvl="0"/>
            <a:r>
              <a:rPr lang="en-US" dirty="0"/>
              <a:t>Sub Title </a:t>
            </a:r>
          </a:p>
        </p:txBody>
      </p:sp>
      <p:sp>
        <p:nvSpPr>
          <p:cNvPr id="6" name="Text Placeholder 16"/>
          <p:cNvSpPr>
            <a:spLocks noGrp="1"/>
          </p:cNvSpPr>
          <p:nvPr>
            <p:ph type="body" sz="quarter" idx="15" hasCustomPrompt="1"/>
          </p:nvPr>
        </p:nvSpPr>
        <p:spPr>
          <a:xfrm>
            <a:off x="334099" y="3725326"/>
            <a:ext cx="4417289" cy="277103"/>
          </a:xfrm>
        </p:spPr>
        <p:txBody>
          <a:bodyPr anchor="t">
            <a:noAutofit/>
          </a:bodyPr>
          <a:lstStyle>
            <a:lvl1pPr marL="0" indent="0">
              <a:lnSpc>
                <a:spcPts val="1800"/>
              </a:lnSpc>
              <a:buNone/>
              <a:defRPr sz="1200" b="0">
                <a:solidFill>
                  <a:schemeClr val="bg1">
                    <a:lumMod val="85000"/>
                  </a:schemeClr>
                </a:solidFill>
              </a:defRPr>
            </a:lvl1pPr>
          </a:lstStyle>
          <a:p>
            <a:pPr lvl="0"/>
            <a:r>
              <a:rPr lang="en-US" dirty="0"/>
              <a:t>Month 2024</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2" y="0"/>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0"/>
            <a:ext cx="9144000" cy="5143500"/>
          </a:xfrm>
          <a:prstGeom prst="rect">
            <a:avLst/>
          </a:prstGeom>
          <a:solidFill>
            <a:srgbClr val="00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Text Placeholder 16"/>
          <p:cNvSpPr>
            <a:spLocks noGrp="1"/>
          </p:cNvSpPr>
          <p:nvPr>
            <p:ph type="body" sz="quarter" idx="13" hasCustomPrompt="1"/>
          </p:nvPr>
        </p:nvSpPr>
        <p:spPr>
          <a:xfrm>
            <a:off x="334098" y="1810735"/>
            <a:ext cx="4847502" cy="1390846"/>
          </a:xfrm>
        </p:spPr>
        <p:txBody>
          <a:bodyPr>
            <a:noAutofit/>
          </a:bodyPr>
          <a:lstStyle>
            <a:lvl1pPr marL="0" indent="0" algn="l">
              <a:lnSpc>
                <a:spcPts val="3400"/>
              </a:lnSpc>
              <a:spcBef>
                <a:spcPts val="0"/>
              </a:spcBef>
              <a:buNone/>
              <a:defRPr sz="3200" b="1" cap="all" baseline="0">
                <a:solidFill>
                  <a:schemeClr val="bg1"/>
                </a:solidFill>
              </a:defRPr>
            </a:lvl1pPr>
          </a:lstStyle>
          <a:p>
            <a:pPr lvl="0"/>
            <a:r>
              <a:rPr lang="en-US"/>
              <a:t>TITLE OF THE SLIDE - LINE ONE</a:t>
            </a:r>
            <a:endParaRPr lang="en-IN"/>
          </a:p>
        </p:txBody>
      </p:sp>
      <p:sp>
        <p:nvSpPr>
          <p:cNvPr id="5" name="Text Placeholder 16"/>
          <p:cNvSpPr>
            <a:spLocks noGrp="1"/>
          </p:cNvSpPr>
          <p:nvPr>
            <p:ph type="body" sz="quarter" idx="14" hasCustomPrompt="1"/>
          </p:nvPr>
        </p:nvSpPr>
        <p:spPr>
          <a:xfrm>
            <a:off x="334099" y="3201580"/>
            <a:ext cx="4417288" cy="611597"/>
          </a:xfrm>
        </p:spPr>
        <p:txBody>
          <a:bodyPr>
            <a:noAutofit/>
          </a:bodyPr>
          <a:lstStyle>
            <a:lvl1pPr marL="0" indent="0">
              <a:lnSpc>
                <a:spcPts val="2000"/>
              </a:lnSpc>
              <a:spcBef>
                <a:spcPts val="0"/>
              </a:spcBef>
              <a:buNone/>
              <a:defRPr sz="1800" b="1" cap="none" baseline="0">
                <a:solidFill>
                  <a:srgbClr val="BED730"/>
                </a:solidFill>
              </a:defRPr>
            </a:lvl1pPr>
          </a:lstStyle>
          <a:p>
            <a:pPr lvl="0"/>
            <a:r>
              <a:rPr lang="en-US"/>
              <a:t>Sub Title </a:t>
            </a:r>
          </a:p>
        </p:txBody>
      </p:sp>
      <p:sp>
        <p:nvSpPr>
          <p:cNvPr id="6" name="Text Placeholder 16"/>
          <p:cNvSpPr>
            <a:spLocks noGrp="1"/>
          </p:cNvSpPr>
          <p:nvPr>
            <p:ph type="body" sz="quarter" idx="15" hasCustomPrompt="1"/>
          </p:nvPr>
        </p:nvSpPr>
        <p:spPr>
          <a:xfrm>
            <a:off x="334099" y="3813178"/>
            <a:ext cx="4417289" cy="277103"/>
          </a:xfrm>
        </p:spPr>
        <p:txBody>
          <a:bodyPr anchor="t">
            <a:noAutofit/>
          </a:bodyPr>
          <a:lstStyle>
            <a:lvl1pPr marL="0" indent="0">
              <a:lnSpc>
                <a:spcPts val="1800"/>
              </a:lnSpc>
              <a:buNone/>
              <a:defRPr sz="1200" b="0">
                <a:solidFill>
                  <a:schemeClr val="bg1">
                    <a:lumMod val="85000"/>
                  </a:schemeClr>
                </a:solidFill>
              </a:defRPr>
            </a:lvl1pPr>
          </a:lstStyle>
          <a:p>
            <a:pPr lvl="0"/>
            <a:r>
              <a:rPr lang="en-US"/>
              <a:t>Month 2024</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4" y="0"/>
            <a:ext cx="9143999" cy="5143500"/>
          </a:xfrm>
          <a:prstGeom prst="rect">
            <a:avLst/>
          </a:prstGeom>
        </p:spPr>
      </p:pic>
      <p:sp>
        <p:nvSpPr>
          <p:cNvPr id="3" name="Rectangle 2"/>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7" name="Title 4"/>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dirty="0"/>
              <a:t>TITLE OF THE SLIDE GOES HERE</a:t>
            </a:r>
          </a:p>
        </p:txBody>
      </p:sp>
      <p:sp>
        <p:nvSpPr>
          <p:cNvPr id="4" name="TextBox 3"/>
          <p:cNvSpPr txBox="1"/>
          <p:nvPr userDrawn="1"/>
        </p:nvSpPr>
        <p:spPr>
          <a:xfrm>
            <a:off x="32385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4" y="0"/>
            <a:ext cx="9143999" cy="5143500"/>
          </a:xfrm>
          <a:prstGeom prst="rect">
            <a:avLst/>
          </a:prstGeom>
        </p:spPr>
      </p:pic>
      <p:sp>
        <p:nvSpPr>
          <p:cNvPr id="3" name="Rectangle 2"/>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4" name="TextBox 3"/>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
        <p:nvSpPr>
          <p:cNvPr id="5" name="Title 4"/>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dirty="0"/>
              <a:t>TITLE OF THE SLIDE GOES HERE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0"/>
            <a:ext cx="9144000" cy="5143500"/>
          </a:xfrm>
          <a:prstGeom prst="rect">
            <a:avLst/>
          </a:prstGeom>
        </p:spPr>
      </p:pic>
      <p:sp>
        <p:nvSpPr>
          <p:cNvPr id="5" name="Rectangle 4"/>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ection Divider">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0"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p>
        </p:txBody>
      </p:sp>
      <p:sp>
        <p:nvSpPr>
          <p:cNvPr id="2" name="Rectangle 1"/>
          <p:cNvSpPr/>
          <p:nvPr userDrawn="1"/>
        </p:nvSpPr>
        <p:spPr>
          <a:xfrm>
            <a:off x="-30256" y="3822827"/>
            <a:ext cx="9204512" cy="1320673"/>
          </a:xfrm>
          <a:prstGeom prst="rect">
            <a:avLst/>
          </a:prstGeom>
          <a:solidFill>
            <a:srgbClr val="000000">
              <a:alpha val="6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N" sz="1400" b="0" i="0" u="none" strike="noStrike" kern="0" cap="none" spc="0" normalizeH="0" baseline="0" noProof="0" dirty="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5"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7971586" y="234500"/>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1" hasCustomPrompt="1"/>
          </p:nvPr>
        </p:nvSpPr>
        <p:spPr>
          <a:xfrm>
            <a:off x="320596" y="3822825"/>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9144000" cy="5143500"/>
          </a:xfrm>
          <a:prstGeom prst="rect">
            <a:avLst/>
          </a:prstGeom>
        </p:spPr>
      </p:pic>
      <p:sp>
        <p:nvSpPr>
          <p:cNvPr id="15" name="Rectangle 14"/>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9" name="Flowchart: Connector 8"/>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Flowchart: Connector 9"/>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2" name="Picture 1"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p:cNvSpPr/>
          <p:nvPr userDrawn="1"/>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5" name="Text Placeholder 3"/>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dirty="0"/>
          </a:p>
        </p:txBody>
      </p:sp>
      <p:sp>
        <p:nvSpPr>
          <p:cNvPr id="26" name="Rectangle 25"/>
          <p:cNvSpPr/>
          <p:nvPr/>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6" name="Text Placeholder 3"/>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pic>
        <p:nvPicPr>
          <p:cNvPr id="4" name="Picture 3"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2" y="0"/>
            <a:ext cx="9144001" cy="51435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dirty="0"/>
          </a:p>
        </p:txBody>
      </p:sp>
      <p:pic>
        <p:nvPicPr>
          <p:cNvPr id="23" name="Picture 22" descr="http://skillwise.in/consulting/images_new/logo/sify.png"/>
          <p:cNvPicPr>
            <a:picLocks noChangeAspect="1" noChangeArrowheads="1"/>
          </p:cNvPicPr>
          <p:nvPr userDrawn="1"/>
        </p:nvPicPr>
        <p:blipFill>
          <a:blip r:embed="rId3" cstate="screen"/>
          <a:srcRect/>
          <a:stretch>
            <a:fillRect/>
          </a:stretch>
        </p:blipFill>
        <p:spPr bwMode="auto">
          <a:xfrm>
            <a:off x="7760303" y="-25426"/>
            <a:ext cx="1194705" cy="11947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userDrawn="1"/>
        </p:nvGrpSpPr>
        <p:grpSpPr>
          <a:xfrm>
            <a:off x="291314" y="4088660"/>
            <a:ext cx="6341715" cy="643679"/>
            <a:chOff x="388418" y="4989095"/>
            <a:chExt cx="9958648" cy="1010794"/>
          </a:xfrm>
        </p:grpSpPr>
        <p:cxnSp>
          <p:nvCxnSpPr>
            <p:cNvPr id="4" name="Straight Connector 3"/>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cstate="screen"/>
            <a:srcRect r="12288"/>
            <a:stretch>
              <a:fillRect/>
            </a:stretch>
          </p:blipFill>
          <p:spPr>
            <a:xfrm>
              <a:off x="388418" y="4994607"/>
              <a:ext cx="9958648" cy="1005282"/>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5"/>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7"/>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t>‹#›</a:t>
            </a:fld>
            <a:endParaRPr lang="en-US" dirty="0"/>
          </a:p>
        </p:txBody>
      </p:sp>
      <p:sp>
        <p:nvSpPr>
          <p:cNvPr id="13" name="Title Placeholder 11"/>
          <p:cNvSpPr>
            <a:spLocks noGrp="1"/>
          </p:cNvSpPr>
          <p:nvPr>
            <p:ph type="title"/>
          </p:nvPr>
        </p:nvSpPr>
        <p:spPr>
          <a:xfrm>
            <a:off x="323850" y="234659"/>
            <a:ext cx="8496300" cy="400099"/>
          </a:xfrm>
          <a:prstGeom prst="rect">
            <a:avLst/>
          </a:prstGeom>
        </p:spPr>
        <p:txBody>
          <a:bodyPr vert="horz" wrap="square" lIns="0" tIns="45715" rIns="91428" bIns="45715" rtlCol="0" anchor="ctr">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a:t>TITLE OF THE SLIDE GOES HERE</a:t>
            </a:r>
          </a:p>
        </p:txBody>
      </p:sp>
      <p:sp>
        <p:nvSpPr>
          <p:cNvPr id="2" name="TextBox 1"/>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695" indent="-226695" algn="l" defTabSz="914400" rtl="0" eaLnBrk="1" latinLnBrk="0" hangingPunct="1">
        <a:lnSpc>
          <a:spcPct val="90000"/>
        </a:lnSpc>
        <a:spcBef>
          <a:spcPts val="600"/>
        </a:spcBef>
        <a:buFont typeface="Arial" panose="020B0604020202020204" pitchFamily="34" charset="0"/>
        <a:buChar char="•"/>
        <a:defRPr sz="1600" kern="1200">
          <a:solidFill>
            <a:srgbClr val="595959"/>
          </a:solidFill>
          <a:latin typeface="TheSansOffice" panose="020B0503040302060204" pitchFamily="34" charset="0"/>
          <a:ea typeface="+mn-ea"/>
          <a:cs typeface="+mn-cs"/>
        </a:defRPr>
      </a:lvl1pPr>
      <a:lvl2pPr marL="568960" indent="-285750" algn="l" defTabSz="914400" rtl="0" eaLnBrk="1" latinLnBrk="0" hangingPunct="1">
        <a:lnSpc>
          <a:spcPct val="90000"/>
        </a:lnSpc>
        <a:spcBef>
          <a:spcPts val="600"/>
        </a:spcBef>
        <a:buFont typeface="Arial" panose="020B0604020202020204" pitchFamily="34" charset="0"/>
        <a:buChar char="–"/>
        <a:defRPr sz="1400" kern="1200">
          <a:solidFill>
            <a:srgbClr val="595959"/>
          </a:solidFill>
          <a:latin typeface="TheSansOffice" panose="020B0503040302060204" pitchFamily="34" charset="0"/>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200" kern="1200">
          <a:solidFill>
            <a:srgbClr val="595959"/>
          </a:solidFill>
          <a:latin typeface="Trebuchet MS" panose="020B0603020202020204" pitchFamily="34" charset="0"/>
          <a:ea typeface="+mn-ea"/>
          <a:cs typeface="+mn-cs"/>
        </a:defRPr>
      </a:lvl3pPr>
      <a:lvl4pPr marL="1599565" indent="-228600" algn="l" defTabSz="914400" rtl="0" eaLnBrk="1" latinLnBrk="0" hangingPunct="1">
        <a:lnSpc>
          <a:spcPct val="90000"/>
        </a:lnSpc>
        <a:spcBef>
          <a:spcPts val="600"/>
        </a:spcBef>
        <a:buFont typeface="Arial" panose="020B0604020202020204" pitchFamily="34" charset="0"/>
        <a:buChar char="–"/>
        <a:defRPr sz="1100" kern="1200">
          <a:solidFill>
            <a:srgbClr val="595959"/>
          </a:solidFill>
          <a:latin typeface="Trebuchet MS" panose="020B0603020202020204" pitchFamily="34" charset="0"/>
          <a:ea typeface="+mn-ea"/>
          <a:cs typeface="+mn-cs"/>
        </a:defRPr>
      </a:lvl4pPr>
      <a:lvl5pPr marL="2056765" indent="-228600" algn="l" defTabSz="914400" rtl="0" eaLnBrk="1" latinLnBrk="0" hangingPunct="1">
        <a:lnSpc>
          <a:spcPct val="90000"/>
        </a:lnSpc>
        <a:spcBef>
          <a:spcPts val="600"/>
        </a:spcBef>
        <a:buFont typeface="Arial" panose="020B0604020202020204" pitchFamily="34" charset="0"/>
        <a:buChar char="»"/>
        <a:defRPr sz="1100" kern="1200">
          <a:solidFill>
            <a:srgbClr val="595959"/>
          </a:solidFill>
          <a:latin typeface="Trebuchet MS" panose="020B060302020202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18" Type="http://schemas.openxmlformats.org/officeDocument/2006/relationships/image" Target="../media/image46.jpeg"/><Relationship Id="rId26" Type="http://schemas.openxmlformats.org/officeDocument/2006/relationships/image" Target="../media/image54.png"/><Relationship Id="rId3" Type="http://schemas.openxmlformats.org/officeDocument/2006/relationships/image" Target="../media/image31.jpeg"/><Relationship Id="rId21" Type="http://schemas.openxmlformats.org/officeDocument/2006/relationships/image" Target="../media/image49.png"/><Relationship Id="rId34" Type="http://schemas.openxmlformats.org/officeDocument/2006/relationships/image" Target="../media/image62.jpeg"/><Relationship Id="rId7" Type="http://schemas.openxmlformats.org/officeDocument/2006/relationships/image" Target="../media/image35.png"/><Relationship Id="rId12" Type="http://schemas.openxmlformats.org/officeDocument/2006/relationships/image" Target="../media/image40.jpeg"/><Relationship Id="rId17" Type="http://schemas.openxmlformats.org/officeDocument/2006/relationships/image" Target="../media/image45.jpe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notesSlide" Target="../notesSlides/notesSlide2.xml"/><Relationship Id="rId16" Type="http://schemas.openxmlformats.org/officeDocument/2006/relationships/image" Target="../media/image44.jpe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34.jpe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5" Type="http://schemas.openxmlformats.org/officeDocument/2006/relationships/image" Target="../media/image33.jpeg"/><Relationship Id="rId15" Type="http://schemas.openxmlformats.org/officeDocument/2006/relationships/image" Target="../media/image43.jpe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jpeg"/><Relationship Id="rId31" Type="http://schemas.openxmlformats.org/officeDocument/2006/relationships/image" Target="../media/image59.png"/><Relationship Id="rId4" Type="http://schemas.openxmlformats.org/officeDocument/2006/relationships/image" Target="../media/image32.jpeg"/><Relationship Id="rId9" Type="http://schemas.openxmlformats.org/officeDocument/2006/relationships/image" Target="../media/image37.png"/><Relationship Id="rId14" Type="http://schemas.openxmlformats.org/officeDocument/2006/relationships/image" Target="../media/image42.jpe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jpeg"/><Relationship Id="rId35"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80.png"/><Relationship Id="rId3" Type="http://schemas.openxmlformats.org/officeDocument/2006/relationships/image" Target="../media/image65.svg"/><Relationship Id="rId21" Type="http://schemas.openxmlformats.org/officeDocument/2006/relationships/image" Target="../media/image83.jpe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9.svg"/><Relationship Id="rId2" Type="http://schemas.openxmlformats.org/officeDocument/2006/relationships/image" Target="../media/image64.png"/><Relationship Id="rId16" Type="http://schemas.openxmlformats.org/officeDocument/2006/relationships/image" Target="../media/image78.png"/><Relationship Id="rId20" Type="http://schemas.openxmlformats.org/officeDocument/2006/relationships/image" Target="../media/image82.jpeg"/><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5" Type="http://schemas.openxmlformats.org/officeDocument/2006/relationships/image" Target="../media/image77.svg"/><Relationship Id="rId23" Type="http://schemas.openxmlformats.org/officeDocument/2006/relationships/image" Target="../media/image85.png"/><Relationship Id="rId10" Type="http://schemas.openxmlformats.org/officeDocument/2006/relationships/image" Target="../media/image72.png"/><Relationship Id="rId19" Type="http://schemas.openxmlformats.org/officeDocument/2006/relationships/image" Target="../media/image81.sv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 Id="rId22" Type="http://schemas.openxmlformats.org/officeDocument/2006/relationships/image" Target="../media/image84.png"/></Relationships>
</file>

<file path=ppt/slides/_rels/slide1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image" Target="../media/image86.png"/><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07.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6.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tiff"/><Relationship Id="rId39" Type="http://schemas.openxmlformats.org/officeDocument/2006/relationships/image" Target="../media/image144.tiff"/><Relationship Id="rId3" Type="http://schemas.openxmlformats.org/officeDocument/2006/relationships/image" Target="../media/image109.png"/><Relationship Id="rId21" Type="http://schemas.openxmlformats.org/officeDocument/2006/relationships/image" Target="../media/image127.png"/><Relationship Id="rId34" Type="http://schemas.microsoft.com/office/2007/relationships/hdphoto" Target="../media/hdphoto3.wdp"/><Relationship Id="rId7" Type="http://schemas.openxmlformats.org/officeDocument/2006/relationships/image" Target="../media/image113.png"/><Relationship Id="rId12" Type="http://schemas.openxmlformats.org/officeDocument/2006/relationships/image" Target="../media/image118.tiff"/><Relationship Id="rId17" Type="http://schemas.openxmlformats.org/officeDocument/2006/relationships/image" Target="../media/image123.png"/><Relationship Id="rId25" Type="http://schemas.openxmlformats.org/officeDocument/2006/relationships/image" Target="../media/image131.tiff"/><Relationship Id="rId33" Type="http://schemas.openxmlformats.org/officeDocument/2006/relationships/image" Target="../media/image139.png"/><Relationship Id="rId38" Type="http://schemas.openxmlformats.org/officeDocument/2006/relationships/image" Target="../media/image143.tiff"/><Relationship Id="rId2" Type="http://schemas.openxmlformats.org/officeDocument/2006/relationships/notesSlide" Target="../notesSlides/notesSlide4.xml"/><Relationship Id="rId16" Type="http://schemas.openxmlformats.org/officeDocument/2006/relationships/image" Target="../media/image122.tiff"/><Relationship Id="rId20" Type="http://schemas.openxmlformats.org/officeDocument/2006/relationships/image" Target="../media/image126.png"/><Relationship Id="rId29" Type="http://schemas.openxmlformats.org/officeDocument/2006/relationships/image" Target="../media/image135.tiff"/><Relationship Id="rId41" Type="http://schemas.openxmlformats.org/officeDocument/2006/relationships/image" Target="../media/image146.tiff"/><Relationship Id="rId1" Type="http://schemas.openxmlformats.org/officeDocument/2006/relationships/slideLayout" Target="../slideLayouts/slideLayout4.xml"/><Relationship Id="rId6" Type="http://schemas.openxmlformats.org/officeDocument/2006/relationships/image" Target="../media/image112.png"/><Relationship Id="rId11" Type="http://schemas.openxmlformats.org/officeDocument/2006/relationships/image" Target="../media/image117.jpeg"/><Relationship Id="rId24" Type="http://schemas.openxmlformats.org/officeDocument/2006/relationships/image" Target="../media/image130.tiff"/><Relationship Id="rId32" Type="http://schemas.openxmlformats.org/officeDocument/2006/relationships/image" Target="../media/image138.tiff"/><Relationship Id="rId37" Type="http://schemas.openxmlformats.org/officeDocument/2006/relationships/image" Target="../media/image142.tiff"/><Relationship Id="rId40" Type="http://schemas.openxmlformats.org/officeDocument/2006/relationships/image" Target="../media/image145.tiff"/><Relationship Id="rId5" Type="http://schemas.openxmlformats.org/officeDocument/2006/relationships/image" Target="../media/image111.png"/><Relationship Id="rId15" Type="http://schemas.openxmlformats.org/officeDocument/2006/relationships/image" Target="../media/image121.jpeg"/><Relationship Id="rId23" Type="http://schemas.openxmlformats.org/officeDocument/2006/relationships/image" Target="../media/image129.tiff"/><Relationship Id="rId28" Type="http://schemas.openxmlformats.org/officeDocument/2006/relationships/image" Target="../media/image134.tiff"/><Relationship Id="rId36" Type="http://schemas.openxmlformats.org/officeDocument/2006/relationships/image" Target="../media/image141.tiff"/><Relationship Id="rId10" Type="http://schemas.openxmlformats.org/officeDocument/2006/relationships/image" Target="../media/image116.png"/><Relationship Id="rId19" Type="http://schemas.openxmlformats.org/officeDocument/2006/relationships/image" Target="../media/image125.png"/><Relationship Id="rId31" Type="http://schemas.openxmlformats.org/officeDocument/2006/relationships/image" Target="../media/image137.tiff"/><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tiff"/><Relationship Id="rId30" Type="http://schemas.openxmlformats.org/officeDocument/2006/relationships/image" Target="../media/image136.tiff"/><Relationship Id="rId35" Type="http://schemas.openxmlformats.org/officeDocument/2006/relationships/image" Target="../media/image140.tiff"/></Relationships>
</file>

<file path=ppt/slides/_rels/slide15.xml.rels><?xml version="1.0" encoding="UTF-8" standalone="yes"?>
<Relationships xmlns="http://schemas.openxmlformats.org/package/2006/relationships"><Relationship Id="rId8" Type="http://schemas.openxmlformats.org/officeDocument/2006/relationships/image" Target="../media/image147.emf"/><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51.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image" Target="../media/image150.emf"/><Relationship Id="rId5" Type="http://schemas.openxmlformats.org/officeDocument/2006/relationships/diagramQuickStyle" Target="../diagrams/quickStyle3.xml"/><Relationship Id="rId10" Type="http://schemas.openxmlformats.org/officeDocument/2006/relationships/image" Target="../media/image149.emf"/><Relationship Id="rId4" Type="http://schemas.openxmlformats.org/officeDocument/2006/relationships/diagramLayout" Target="../diagrams/layout3.xml"/><Relationship Id="rId9" Type="http://schemas.openxmlformats.org/officeDocument/2006/relationships/image" Target="../media/image148.emf"/></Relationships>
</file>

<file path=ppt/slides/_rels/slide16.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openxmlformats.org/officeDocument/2006/relationships/image" Target="../media/image153.pn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image" Target="../media/image152.png"/><Relationship Id="rId16" Type="http://schemas.openxmlformats.org/officeDocument/2006/relationships/image" Target="../media/image165.png"/><Relationship Id="rId1" Type="http://schemas.openxmlformats.org/officeDocument/2006/relationships/slideLayout" Target="../slideLayouts/slideLayout4.xml"/><Relationship Id="rId6" Type="http://schemas.openxmlformats.org/officeDocument/2006/relationships/image" Target="../media/image155.png"/><Relationship Id="rId11" Type="http://schemas.openxmlformats.org/officeDocument/2006/relationships/image" Target="../media/image160.png"/><Relationship Id="rId5" Type="http://schemas.microsoft.com/office/2007/relationships/hdphoto" Target="../media/hdphoto4.wdp"/><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154.png"/><Relationship Id="rId9" Type="http://schemas.openxmlformats.org/officeDocument/2006/relationships/image" Target="../media/image158.png"/><Relationship Id="rId14" Type="http://schemas.openxmlformats.org/officeDocument/2006/relationships/image" Target="../media/image163.GIF"/></Relationships>
</file>

<file path=ppt/slides/_rels/slide1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56.png"/><Relationship Id="rId7" Type="http://schemas.openxmlformats.org/officeDocument/2006/relationships/image" Target="../media/image16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18" Type="http://schemas.openxmlformats.org/officeDocument/2006/relationships/image" Target="../media/image186.png"/><Relationship Id="rId26" Type="http://schemas.openxmlformats.org/officeDocument/2006/relationships/image" Target="../media/image194.png"/><Relationship Id="rId39" Type="http://schemas.openxmlformats.org/officeDocument/2006/relationships/image" Target="../media/image207.png"/><Relationship Id="rId3" Type="http://schemas.openxmlformats.org/officeDocument/2006/relationships/image" Target="../media/image171.png"/><Relationship Id="rId21" Type="http://schemas.openxmlformats.org/officeDocument/2006/relationships/image" Target="../media/image189.png"/><Relationship Id="rId34" Type="http://schemas.openxmlformats.org/officeDocument/2006/relationships/image" Target="../media/image202.png"/><Relationship Id="rId7" Type="http://schemas.openxmlformats.org/officeDocument/2006/relationships/image" Target="../media/image175.png"/><Relationship Id="rId12" Type="http://schemas.openxmlformats.org/officeDocument/2006/relationships/image" Target="../media/image180.png"/><Relationship Id="rId17" Type="http://schemas.openxmlformats.org/officeDocument/2006/relationships/image" Target="../media/image185.png"/><Relationship Id="rId25" Type="http://schemas.openxmlformats.org/officeDocument/2006/relationships/image" Target="../media/image193.png"/><Relationship Id="rId33" Type="http://schemas.openxmlformats.org/officeDocument/2006/relationships/image" Target="../media/image201.png"/><Relationship Id="rId38" Type="http://schemas.openxmlformats.org/officeDocument/2006/relationships/image" Target="../media/image206.png"/><Relationship Id="rId2" Type="http://schemas.openxmlformats.org/officeDocument/2006/relationships/notesSlide" Target="../notesSlides/notesSlide7.xml"/><Relationship Id="rId16" Type="http://schemas.openxmlformats.org/officeDocument/2006/relationships/image" Target="../media/image184.png"/><Relationship Id="rId20" Type="http://schemas.openxmlformats.org/officeDocument/2006/relationships/image" Target="../media/image188.png"/><Relationship Id="rId29" Type="http://schemas.openxmlformats.org/officeDocument/2006/relationships/image" Target="../media/image197.png"/><Relationship Id="rId1" Type="http://schemas.openxmlformats.org/officeDocument/2006/relationships/slideLayout" Target="../slideLayouts/slideLayout4.xml"/><Relationship Id="rId6" Type="http://schemas.openxmlformats.org/officeDocument/2006/relationships/image" Target="../media/image174.png"/><Relationship Id="rId11" Type="http://schemas.openxmlformats.org/officeDocument/2006/relationships/image" Target="../media/image179.png"/><Relationship Id="rId24" Type="http://schemas.openxmlformats.org/officeDocument/2006/relationships/image" Target="../media/image192.png"/><Relationship Id="rId32" Type="http://schemas.openxmlformats.org/officeDocument/2006/relationships/image" Target="../media/image200.png"/><Relationship Id="rId37" Type="http://schemas.openxmlformats.org/officeDocument/2006/relationships/image" Target="../media/image205.png"/><Relationship Id="rId40" Type="http://schemas.openxmlformats.org/officeDocument/2006/relationships/image" Target="../media/image208.png"/><Relationship Id="rId5" Type="http://schemas.openxmlformats.org/officeDocument/2006/relationships/image" Target="../media/image173.png"/><Relationship Id="rId15" Type="http://schemas.openxmlformats.org/officeDocument/2006/relationships/image" Target="../media/image183.png"/><Relationship Id="rId23" Type="http://schemas.openxmlformats.org/officeDocument/2006/relationships/image" Target="../media/image191.png"/><Relationship Id="rId28" Type="http://schemas.openxmlformats.org/officeDocument/2006/relationships/image" Target="../media/image196.png"/><Relationship Id="rId36" Type="http://schemas.openxmlformats.org/officeDocument/2006/relationships/image" Target="../media/image204.png"/><Relationship Id="rId10" Type="http://schemas.openxmlformats.org/officeDocument/2006/relationships/image" Target="../media/image178.png"/><Relationship Id="rId19" Type="http://schemas.openxmlformats.org/officeDocument/2006/relationships/image" Target="../media/image187.png"/><Relationship Id="rId31" Type="http://schemas.openxmlformats.org/officeDocument/2006/relationships/image" Target="../media/image199.png"/><Relationship Id="rId4" Type="http://schemas.openxmlformats.org/officeDocument/2006/relationships/image" Target="../media/image172.png"/><Relationship Id="rId9" Type="http://schemas.openxmlformats.org/officeDocument/2006/relationships/image" Target="../media/image177.png"/><Relationship Id="rId14" Type="http://schemas.openxmlformats.org/officeDocument/2006/relationships/image" Target="../media/image182.png"/><Relationship Id="rId22" Type="http://schemas.openxmlformats.org/officeDocument/2006/relationships/image" Target="../media/image190.png"/><Relationship Id="rId27" Type="http://schemas.openxmlformats.org/officeDocument/2006/relationships/image" Target="../media/image195.png"/><Relationship Id="rId30" Type="http://schemas.openxmlformats.org/officeDocument/2006/relationships/image" Target="../media/image198.png"/><Relationship Id="rId35" Type="http://schemas.openxmlformats.org/officeDocument/2006/relationships/image" Target="../media/image203.png"/></Relationships>
</file>

<file path=ppt/slides/_rels/slide2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4.xml"/><Relationship Id="rId4" Type="http://schemas.openxmlformats.org/officeDocument/2006/relationships/image" Target="../media/image222.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4.svg"/></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6.png"/><Relationship Id="rId7" Type="http://schemas.openxmlformats.org/officeDocument/2006/relationships/image" Target="../media/image229.png"/><Relationship Id="rId2" Type="http://schemas.openxmlformats.org/officeDocument/2006/relationships/image" Target="../media/image225.png"/><Relationship Id="rId1" Type="http://schemas.openxmlformats.org/officeDocument/2006/relationships/slideLayout" Target="../slideLayouts/slideLayout5.xml"/><Relationship Id="rId6" Type="http://schemas.openxmlformats.org/officeDocument/2006/relationships/image" Target="../media/image228.png"/><Relationship Id="rId5" Type="http://schemas.openxmlformats.org/officeDocument/2006/relationships/image" Target="../media/image163.GIF"/><Relationship Id="rId4" Type="http://schemas.openxmlformats.org/officeDocument/2006/relationships/image" Target="../media/image227.png"/></Relationships>
</file>

<file path=ppt/slides/_rels/slide32.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33.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34.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3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4.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s>
</file>

<file path=ppt/slides/_rels/slide36.xml.rels><?xml version="1.0" encoding="UTF-8" standalone="yes"?>
<Relationships xmlns="http://schemas.openxmlformats.org/package/2006/relationships"><Relationship Id="rId13" Type="http://schemas.openxmlformats.org/officeDocument/2006/relationships/image" Target="../media/image250.png"/><Relationship Id="rId18" Type="http://schemas.openxmlformats.org/officeDocument/2006/relationships/image" Target="../media/image255.png"/><Relationship Id="rId26" Type="http://schemas.openxmlformats.org/officeDocument/2006/relationships/image" Target="../media/image263.png"/><Relationship Id="rId39" Type="http://schemas.openxmlformats.org/officeDocument/2006/relationships/image" Target="../media/image276.png"/><Relationship Id="rId3" Type="http://schemas.openxmlformats.org/officeDocument/2006/relationships/image" Target="../media/image240.png"/><Relationship Id="rId21" Type="http://schemas.openxmlformats.org/officeDocument/2006/relationships/image" Target="../media/image258.png"/><Relationship Id="rId34" Type="http://schemas.openxmlformats.org/officeDocument/2006/relationships/image" Target="../media/image271.png"/><Relationship Id="rId42" Type="http://schemas.openxmlformats.org/officeDocument/2006/relationships/image" Target="../media/image279.png"/><Relationship Id="rId47" Type="http://schemas.openxmlformats.org/officeDocument/2006/relationships/image" Target="../media/image156.png"/><Relationship Id="rId50" Type="http://schemas.openxmlformats.org/officeDocument/2006/relationships/image" Target="../media/image286.jpeg"/><Relationship Id="rId7" Type="http://schemas.openxmlformats.org/officeDocument/2006/relationships/image" Target="../media/image244.png"/><Relationship Id="rId12" Type="http://schemas.openxmlformats.org/officeDocument/2006/relationships/image" Target="../media/image249.png"/><Relationship Id="rId17" Type="http://schemas.openxmlformats.org/officeDocument/2006/relationships/image" Target="../media/image254.png"/><Relationship Id="rId25" Type="http://schemas.openxmlformats.org/officeDocument/2006/relationships/image" Target="../media/image262.png"/><Relationship Id="rId33" Type="http://schemas.openxmlformats.org/officeDocument/2006/relationships/image" Target="../media/image270.png"/><Relationship Id="rId38" Type="http://schemas.openxmlformats.org/officeDocument/2006/relationships/image" Target="../media/image275.png"/><Relationship Id="rId46" Type="http://schemas.openxmlformats.org/officeDocument/2006/relationships/image" Target="../media/image283.png"/><Relationship Id="rId2" Type="http://schemas.openxmlformats.org/officeDocument/2006/relationships/notesSlide" Target="../notesSlides/notesSlide12.xml"/><Relationship Id="rId16" Type="http://schemas.openxmlformats.org/officeDocument/2006/relationships/image" Target="../media/image253.png"/><Relationship Id="rId20" Type="http://schemas.openxmlformats.org/officeDocument/2006/relationships/image" Target="../media/image257.jpeg"/><Relationship Id="rId29" Type="http://schemas.openxmlformats.org/officeDocument/2006/relationships/image" Target="../media/image266.GIF"/><Relationship Id="rId41" Type="http://schemas.openxmlformats.org/officeDocument/2006/relationships/image" Target="../media/image278.png"/><Relationship Id="rId1" Type="http://schemas.openxmlformats.org/officeDocument/2006/relationships/slideLayout" Target="../slideLayouts/slideLayout4.xml"/><Relationship Id="rId6" Type="http://schemas.openxmlformats.org/officeDocument/2006/relationships/image" Target="../media/image243.png"/><Relationship Id="rId11" Type="http://schemas.openxmlformats.org/officeDocument/2006/relationships/image" Target="../media/image248.png"/><Relationship Id="rId24" Type="http://schemas.openxmlformats.org/officeDocument/2006/relationships/image" Target="../media/image261.png"/><Relationship Id="rId32" Type="http://schemas.openxmlformats.org/officeDocument/2006/relationships/image" Target="../media/image269.png"/><Relationship Id="rId37" Type="http://schemas.openxmlformats.org/officeDocument/2006/relationships/image" Target="../media/image274.png"/><Relationship Id="rId40" Type="http://schemas.openxmlformats.org/officeDocument/2006/relationships/image" Target="../media/image277.png"/><Relationship Id="rId45" Type="http://schemas.openxmlformats.org/officeDocument/2006/relationships/image" Target="../media/image282.png"/><Relationship Id="rId5" Type="http://schemas.openxmlformats.org/officeDocument/2006/relationships/image" Target="../media/image242.png"/><Relationship Id="rId15" Type="http://schemas.openxmlformats.org/officeDocument/2006/relationships/image" Target="../media/image252.png"/><Relationship Id="rId23" Type="http://schemas.openxmlformats.org/officeDocument/2006/relationships/image" Target="../media/image260.png"/><Relationship Id="rId28" Type="http://schemas.openxmlformats.org/officeDocument/2006/relationships/image" Target="../media/image265.png"/><Relationship Id="rId36" Type="http://schemas.openxmlformats.org/officeDocument/2006/relationships/image" Target="../media/image273.png"/><Relationship Id="rId49" Type="http://schemas.openxmlformats.org/officeDocument/2006/relationships/image" Target="../media/image285.png"/><Relationship Id="rId10" Type="http://schemas.openxmlformats.org/officeDocument/2006/relationships/image" Target="../media/image247.png"/><Relationship Id="rId19" Type="http://schemas.openxmlformats.org/officeDocument/2006/relationships/image" Target="../media/image256.png"/><Relationship Id="rId31" Type="http://schemas.openxmlformats.org/officeDocument/2006/relationships/image" Target="../media/image268.png"/><Relationship Id="rId44" Type="http://schemas.openxmlformats.org/officeDocument/2006/relationships/image" Target="../media/image281.png"/><Relationship Id="rId4" Type="http://schemas.openxmlformats.org/officeDocument/2006/relationships/image" Target="../media/image241.png"/><Relationship Id="rId9" Type="http://schemas.openxmlformats.org/officeDocument/2006/relationships/image" Target="../media/image246.png"/><Relationship Id="rId14" Type="http://schemas.openxmlformats.org/officeDocument/2006/relationships/image" Target="../media/image251.png"/><Relationship Id="rId22" Type="http://schemas.openxmlformats.org/officeDocument/2006/relationships/image" Target="../media/image259.png"/><Relationship Id="rId27" Type="http://schemas.openxmlformats.org/officeDocument/2006/relationships/image" Target="../media/image264.png"/><Relationship Id="rId30" Type="http://schemas.openxmlformats.org/officeDocument/2006/relationships/image" Target="../media/image267.png"/><Relationship Id="rId35" Type="http://schemas.openxmlformats.org/officeDocument/2006/relationships/image" Target="../media/image272.png"/><Relationship Id="rId43" Type="http://schemas.openxmlformats.org/officeDocument/2006/relationships/image" Target="../media/image280.png"/><Relationship Id="rId48" Type="http://schemas.openxmlformats.org/officeDocument/2006/relationships/image" Target="../media/image284.jpeg"/><Relationship Id="rId8" Type="http://schemas.openxmlformats.org/officeDocument/2006/relationships/image" Target="../media/image245.png"/></Relationships>
</file>

<file path=ppt/slides/_rels/slide37.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296.png"/><Relationship Id="rId3" Type="http://schemas.openxmlformats.org/officeDocument/2006/relationships/image" Target="../media/image6.png"/><Relationship Id="rId7" Type="http://schemas.openxmlformats.org/officeDocument/2006/relationships/image" Target="../media/image291.svg"/><Relationship Id="rId12" Type="http://schemas.microsoft.com/office/2007/relationships/hdphoto" Target="../media/hdphoto6.wdp"/><Relationship Id="rId2" Type="http://schemas.openxmlformats.org/officeDocument/2006/relationships/image" Target="../media/image287.jpeg"/><Relationship Id="rId16" Type="http://schemas.openxmlformats.org/officeDocument/2006/relationships/image" Target="../media/image299.svg"/><Relationship Id="rId1" Type="http://schemas.openxmlformats.org/officeDocument/2006/relationships/slideLayout" Target="../slideLayouts/slideLayout5.xml"/><Relationship Id="rId6" Type="http://schemas.openxmlformats.org/officeDocument/2006/relationships/image" Target="../media/image290.png"/><Relationship Id="rId11" Type="http://schemas.openxmlformats.org/officeDocument/2006/relationships/image" Target="../media/image295.png"/><Relationship Id="rId5" Type="http://schemas.openxmlformats.org/officeDocument/2006/relationships/image" Target="../media/image289.svg"/><Relationship Id="rId15" Type="http://schemas.openxmlformats.org/officeDocument/2006/relationships/image" Target="../media/image298.png"/><Relationship Id="rId10" Type="http://schemas.openxmlformats.org/officeDocument/2006/relationships/image" Target="../media/image294.png"/><Relationship Id="rId4" Type="http://schemas.openxmlformats.org/officeDocument/2006/relationships/image" Target="../media/image288.png"/><Relationship Id="rId9" Type="http://schemas.openxmlformats.org/officeDocument/2006/relationships/image" Target="../media/image293.png"/><Relationship Id="rId14" Type="http://schemas.openxmlformats.org/officeDocument/2006/relationships/image" Target="../media/image297.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diagramLayout" Target="../diagrams/layout2.xml"/><Relationship Id="rId3" Type="http://schemas.openxmlformats.org/officeDocument/2006/relationships/image" Target="../media/image22.svg"/><Relationship Id="rId7" Type="http://schemas.openxmlformats.org/officeDocument/2006/relationships/image" Target="../media/image26.png"/><Relationship Id="rId12" Type="http://schemas.openxmlformats.org/officeDocument/2006/relationships/diagramData" Target="../diagrams/data2.xml"/><Relationship Id="rId2" Type="http://schemas.openxmlformats.org/officeDocument/2006/relationships/image" Target="../media/image21.png"/><Relationship Id="rId16" Type="http://schemas.microsoft.com/office/2007/relationships/diagramDrawing" Target="../diagrams/drawing2.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svg"/><Relationship Id="rId15" Type="http://schemas.openxmlformats.org/officeDocument/2006/relationships/diagramColors" Target="../diagrams/colors2.xml"/><Relationship Id="rId10" Type="http://schemas.openxmlformats.org/officeDocument/2006/relationships/image" Target="../media/image28.png"/><Relationship Id="rId4" Type="http://schemas.openxmlformats.org/officeDocument/2006/relationships/image" Target="../media/image23.png"/><Relationship Id="rId9" Type="http://schemas.microsoft.com/office/2007/relationships/hdphoto" Target="../media/hdphoto1.wdp"/><Relationship Id="rId1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34098" y="2028164"/>
            <a:ext cx="4417290" cy="830946"/>
          </a:xfrm>
        </p:spPr>
        <p:txBody>
          <a:bodyPr/>
          <a:lstStyle/>
          <a:p>
            <a:r>
              <a:rPr lang="en-IN" dirty="0"/>
              <a:t>Sify MANAGED </a:t>
            </a:r>
            <a:br>
              <a:rPr lang="en-IN" dirty="0"/>
            </a:br>
            <a:r>
              <a:rPr lang="en-IN" dirty="0"/>
              <a:t>Security Services </a:t>
            </a:r>
            <a:br>
              <a:rPr lang="en-IN" dirty="0"/>
            </a:br>
            <a:endParaRPr lang="en-IN" dirty="0"/>
          </a:p>
        </p:txBody>
      </p:sp>
      <p:sp>
        <p:nvSpPr>
          <p:cNvPr id="5" name="Text Placeholder 4"/>
          <p:cNvSpPr>
            <a:spLocks noGrp="1"/>
          </p:cNvSpPr>
          <p:nvPr>
            <p:ph type="body" sz="quarter" idx="14"/>
          </p:nvPr>
        </p:nvSpPr>
        <p:spPr>
          <a:xfrm>
            <a:off x="334099" y="2910622"/>
            <a:ext cx="4417288" cy="568121"/>
          </a:xfrm>
        </p:spPr>
        <p:txBody>
          <a:bodyPr/>
          <a:lstStyle/>
          <a:p>
            <a:r>
              <a:rPr lang="en-US" dirty="0"/>
              <a:t>Securing enterprise IT for</a:t>
            </a:r>
            <a:br>
              <a:rPr lang="en-US" dirty="0"/>
            </a:br>
            <a:r>
              <a:rPr lang="en-US" dirty="0"/>
              <a:t>over 2 decades</a:t>
            </a:r>
          </a:p>
        </p:txBody>
      </p:sp>
      <p:sp>
        <p:nvSpPr>
          <p:cNvPr id="6" name="Text Placeholder 5"/>
          <p:cNvSpPr>
            <a:spLocks noGrp="1"/>
          </p:cNvSpPr>
          <p:nvPr>
            <p:ph type="body" sz="quarter" idx="15"/>
          </p:nvPr>
        </p:nvSpPr>
        <p:spPr>
          <a:xfrm>
            <a:off x="334099" y="3725326"/>
            <a:ext cx="4417289" cy="277103"/>
          </a:xfrm>
        </p:spPr>
        <p:txBody>
          <a:bodyPr/>
          <a:lstStyle/>
          <a:p>
            <a:r>
              <a:rPr lang="en-IN" altLang="en-US" dirty="0"/>
              <a:t>Feb 2025</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3484427" y="1261193"/>
            <a:ext cx="5335723" cy="3471144"/>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24" name="Rectangle 23"/>
          <p:cNvSpPr/>
          <p:nvPr/>
        </p:nvSpPr>
        <p:spPr>
          <a:xfrm>
            <a:off x="323851" y="1264175"/>
            <a:ext cx="1836286" cy="3468032"/>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25" name="TextBox 24"/>
          <p:cNvSpPr txBox="1"/>
          <p:nvPr/>
        </p:nvSpPr>
        <p:spPr>
          <a:xfrm>
            <a:off x="316836" y="984194"/>
            <a:ext cx="1836286" cy="276999"/>
          </a:xfrm>
          <a:prstGeom prst="rect">
            <a:avLst/>
          </a:prstGeom>
          <a:solidFill>
            <a:srgbClr val="10253F">
              <a:alpha val="80000"/>
            </a:srgbClr>
          </a:solidFill>
          <a:ln w="6350">
            <a:solidFill>
              <a:schemeClr val="accent1">
                <a:lumMod val="75000"/>
              </a:schemeClr>
            </a:solidFill>
          </a:ln>
        </p:spPr>
        <p:txBody>
          <a:bodyPr wrap="square" rtlCol="0">
            <a:spAutoFit/>
          </a:bodyPr>
          <a:lstStyle/>
          <a:p>
            <a:pPr algn="ctr" defTabSz="685800"/>
            <a:r>
              <a:rPr lang="en-IN" sz="1200" b="1" dirty="0">
                <a:solidFill>
                  <a:srgbClr val="BED730"/>
                </a:solidFill>
                <a:latin typeface="Trebuchet MS" panose="020B0603020202020204" pitchFamily="34" charset="0"/>
              </a:rPr>
              <a:t>MDR</a:t>
            </a:r>
          </a:p>
        </p:txBody>
      </p:sp>
      <p:sp>
        <p:nvSpPr>
          <p:cNvPr id="91" name="Title 90"/>
          <p:cNvSpPr>
            <a:spLocks noGrp="1"/>
          </p:cNvSpPr>
          <p:nvPr>
            <p:ph type="title"/>
          </p:nvPr>
        </p:nvSpPr>
        <p:spPr>
          <a:xfrm>
            <a:off x="324000" y="211574"/>
            <a:ext cx="8496150" cy="415490"/>
          </a:xfrm>
        </p:spPr>
        <p:txBody>
          <a:bodyPr/>
          <a:lstStyle/>
          <a:p>
            <a:r>
              <a:rPr lang="en-IN" dirty="0"/>
              <a:t>Security Team Certifications</a:t>
            </a:r>
          </a:p>
        </p:txBody>
      </p:sp>
      <p:pic>
        <p:nvPicPr>
          <p:cNvPr id="90" name="Picture 10"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41" y="1409078"/>
            <a:ext cx="736524" cy="44157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Image result for ce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961" y="1907979"/>
            <a:ext cx="533284" cy="44032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Image result for ibm qradar SIEM administra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728" y="2469330"/>
            <a:ext cx="432988" cy="44032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Image result for ECS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176" y="2983056"/>
            <a:ext cx="691942" cy="44032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033" y="3548465"/>
            <a:ext cx="823755" cy="44032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Cisco Certified Network Associate Routing and Switching (CCNA Routing and  Switching) - Credl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888" y="4013394"/>
            <a:ext cx="594076" cy="59407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234591" y="1273187"/>
            <a:ext cx="1168367" cy="3458630"/>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28" name="TextBox 27"/>
          <p:cNvSpPr txBox="1"/>
          <p:nvPr/>
        </p:nvSpPr>
        <p:spPr>
          <a:xfrm>
            <a:off x="2234590" y="984194"/>
            <a:ext cx="1168368" cy="276999"/>
          </a:xfrm>
          <a:prstGeom prst="rect">
            <a:avLst/>
          </a:prstGeom>
          <a:solidFill>
            <a:srgbClr val="10253F">
              <a:alpha val="80000"/>
            </a:srgbClr>
          </a:solidFill>
          <a:ln w="6350">
            <a:solidFill>
              <a:schemeClr val="accent1">
                <a:lumMod val="75000"/>
              </a:schemeClr>
            </a:solidFill>
          </a:ln>
        </p:spPr>
        <p:txBody>
          <a:bodyPr wrap="square" rtlCol="0">
            <a:spAutoFit/>
          </a:bodyPr>
          <a:lstStyle/>
          <a:p>
            <a:pPr algn="ctr" defTabSz="685800"/>
            <a:r>
              <a:rPr lang="en-IN" sz="1200" b="1" dirty="0">
                <a:solidFill>
                  <a:srgbClr val="BED730"/>
                </a:solidFill>
                <a:latin typeface="Trebuchet MS" panose="020B0603020202020204" pitchFamily="34" charset="0"/>
              </a:rPr>
              <a:t>VA &amp; PT</a:t>
            </a:r>
          </a:p>
        </p:txBody>
      </p:sp>
      <p:pic>
        <p:nvPicPr>
          <p:cNvPr id="97" name="Picture 4" descr="Offensive Security Certified Professional (OSC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14137" y="1445593"/>
            <a:ext cx="466164" cy="40893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CompTIA Advanced Security Practitioner (CASP+) ce Certificati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16385" y="1935283"/>
            <a:ext cx="463401" cy="408931"/>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11"/>
          <a:stretch>
            <a:fillRect/>
          </a:stretch>
        </p:blipFill>
        <p:spPr>
          <a:xfrm>
            <a:off x="2571686" y="2478671"/>
            <a:ext cx="551066" cy="610176"/>
          </a:xfrm>
          <a:prstGeom prst="rect">
            <a:avLst/>
          </a:prstGeom>
        </p:spPr>
      </p:pic>
      <p:pic>
        <p:nvPicPr>
          <p:cNvPr id="101" name="Picture 10" descr="See the source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05215" y="3164621"/>
            <a:ext cx="684009" cy="41008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Image result for ce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6794" y="4123563"/>
            <a:ext cx="495261" cy="40893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Cisco Certified Network Associate Routing and Switching (CCNA Routing and  Switching) - Credl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7847" y="3588569"/>
            <a:ext cx="551718" cy="55171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1426457" y="1456001"/>
            <a:ext cx="467431" cy="2346895"/>
            <a:chOff x="1368405" y="1289817"/>
            <a:chExt cx="527381" cy="2647894"/>
          </a:xfrm>
        </p:grpSpPr>
        <p:pic>
          <p:nvPicPr>
            <p:cNvPr id="1026" name="Picture 2" descr="data:image/jpeg;base64,/9j/4AAQSkZJRgABAQAAAQABAAD/2wCEAAoHCBISEhgSERQYGBgSGBgYGBgaGBoYGBgYGBkbGhgZGBgbIC0kGx0pIBgYJTclKS4wNTQ0GiU5PzkyPi0yNDABCwsLEA8QHRISHTIpIysyMjAwMDAyNTIyMjIyMjAyMjIyNTIwMDIwMjAyMDAyMjIyMjIyMjIyMjIwMjIyMjIyMv/AABEIAOEA4QMBIgACEQEDEQH/xAAbAAABBQEBAAAAAAAAAAAAAAAAAwQFBgcBAv/EAEcQAAIBAgMEBgUJBQcDBQAAAAECAAMRBBIhBQYxQRMiUWFxgTJCUpGyBxRicoKSobHBIzNzosIkNENTk9LTFlTRFURjg/D/xAAZAQACAwEAAAAAAAAAAAAAAAAAAgEDBAX/xAAnEQACAgEEAgEFAQEBAAAAAAAAAQIRAwQSITETUUEiMkKRoXFSI//aAAwDAQACEQMRAD8A2aEIQAIQhAAhCEAOQibuFBLEAAXJOgAHEkyjbc+UeijdDgEOJqnQFb9GD2gjV/s6fSkqLfQspxirbL2xAFzpaVba+/mzsNcGt0jD1aXX8i18oPiZScRgNobQ620MQUpnXoadrDuIHV8znMkdn7CwtC3R01zD1m67e88PK00R07+TBk18VxHk9VvlCx1f+44Gy8nqEkEfyqPvGM6mI25X/eYtKIPqoACPNVv/ADR7jdtYajcVKyAj1Qc7earcjzkLid96C6U6bv3nKg/U/hLVigjNLU5pdCp3exL61to12vyu/wDU5/KeDuVRPp16zHxX9VMjKu/FU+hRRfrMzflljdt88WfVpD7Lfq0b6UJ/6vtk0NyaI9GtWB8V/RYoN2q6fudoYhLd7/01BIEb54vspH7Lfo0Xpb71x6dKm31S6/mWh9LBeVdMn6Z23R/dY1agHKoLk/fU/FHdLfraeH/veCDqOLU7iw7SVzj4ZCYffikf3lJ171KuPxymTOC3gwtUgJWUE+q10N+7Na/leK8UGMtRnj2WDZHyjbPxFg7mix5VRlH3wSo8yJbKVRXUMrBgRcEEEEdoI4zOcdsnD1/3tNWJ9a2VvvLY/jIelsTFYNi+zcU663NNyMrfhkY+KjxlUtP6NOPXp8SRscJnWx/lGyMKO1KJoP7aglD3ldSB3gsPCX/D10qIHpurqwurKQykdoI0MolFx7N8JxkrTF4QhFHCEIQAIQhAAhCEACEIQAIQhADkhN5N5MPgKeeu3Wa+RF1dyOwch2k6CRm+e+SYEClSHSYip6NMXIW+gLga+CjU93GU7Zuw3ep862g3S13scrWKr2XA0JHIDqjlfjLceJy5+DLqNTHGq+Txi6+P2uc2IY0MMdVpLxccib+l9ZtOxZMYHZ9DCoRTVUUC7MTqbc3c8fyHdG+2tuUsKvXOZyLqgPWPeT6q958rygbV2zXxR/aNZL6IuijsuPWPefK01pRhwjlyc8ruT4LbtTfGjTutAdK3teig8+LeWnfKntDbmJr3D1CFPqL1V8LDVvtEyPVJ7VJDbY8Yxj0JKk9hIqEnsJAaxvknckXyTuWAWN8k5kjnLDLALGxSeSkdFJ4KQCxXAbUxGH/dVGUD1T1l+62nulq2ZvojWXErkPtKCy+a6svleU0pPDJBNoWUYy7NYq0aGKp2YJURuBvceKsOB7wbyEpYTG7Mc1dn1C9Im74d+tcc7L63itm0HHWUvZ20q2GbNRci/pKdVb6y8/Hj3y/bC3jpYqynqVPYJ0bvQ8/Dj48YzqXDEW/E90XwXPdXfDDbQWynJVA61Jj1h2lT6y941HMCWaZLtrd8VWGIw7dFiEOZXUlQzDhmI4N9Ied5YNzN9DXf5njh0eJTQEgKtW3cNA9tbDQ8R2DJkxOPK6Olp9VHJw+y9whCUmwIQhAAhCEACEIQA5KjvzvaMAgp0RnxFbSmnHKCbZ2A466Acz4GSe9O36eAwzV31Pool7F3PAdw5k8gDM73ewFR3baGLOavX6y3HoqRYEDkStgByWw5mW4se589GXU6hY48diuwNiGmTiMS2fEVLszMc2XNxAPNu0+Q04t95N5Bh70qNmq8zxWn49r93Ln2E3p3g+bjoaJ/asNT/lqef1jyHLj2XoA11OpOpJ1JJ4knmZsbrhHLjFye+Z6qOzsXdizMblibkntJnVSelWKqkUtPKpPapF8LhnqOqIpZnNlUcSTyEmV3Tx//AG1T+X/dIbS7JUZPpEGEnoJJVNg4ogsKDWV+iJ0AzlgmXU6nMQuml4rU3exaZs1Bh0ah29E5VN7EgHh1W4dkLXsXbL0yHCQyybobt4x0V0w7srgMrDLYqRcEa9k8jYGKNQ0ugfOFzZLAHLcDMCTYi5A0MNy9k7Zen+iGywyydqbt41bXw7jMwUXy6seA4zxR3exdQEph2YKzK1sujIbMpueIOkNy9htl6f6IQpPBSTOI2Hiabqj0HDVDZQR6R7AeF+68VO62P/7Wp7h/5huXsNsvT/RXmSJsksFHdrGuqumHdldQysMtmVhdSNeYIkXjMI9J2p1EKspsyniCQCL27iPfC0DTXLRHskTIsbjQjUEaEEcCDHTJEmWSFlw3Z3ozkUcSesdFqHgx5K3Y3Y3PnrxmNv7ETFICDkqp6D8CCNQrEa5b+YOo5g5kyy6bpbwlrYau2vCmxPpdiMe3sPPhxtdk/hlUotPdAuO4u9r1mOBxvVxNLRS3+KAPxcDXT0hqOcvkybePY5rBa1ElcRRsyMpsWym4W/bfVTyPjLhuNvQMfQ69hXpWWqnDXk4HIGx05EEdl8mXHtdro6Wl1HkjT7LVCEJSbAhCEAORN3CgliAALknQADiSYpKF8qO2WSimBoa1cYcpA4inexB7Mx6vgGkxW50LOSjFtlaxGKO18e1dtcNhTlpKeDHQ3I+kQGPdkEkN4NrLhKRfQu91RTzbtP0RxPkOccbNwdPC0FpggKiksx0ueLOfO57h4TONu7TOKrs+uQdVB2KOBt2nifG3Kb0tkaRw3J5ZuT6GLuzsXclmcksTxJPEme0WeUWLosgtBFiyLOol44SiYEEjuoP7dh/4qyzbU27hUxFVDRxJZarqSMXVVSQxBIUNZR2AcJUsFgWq1FpqVzVGVVuSBdjYXIB0lhx25OLoU2quaTKgzMFZy2UcSAUAsBqdeAiSUb5ZdjlNQe1DzA0KtTZilM5qNVVRU+cOAKjYgWJp5rA3Ya2vrmj3Z2AxFJa/zvO7KisWGKqKFSz2zEMMw0bQ/rKOEtJ/ZO6uJxVIVaZphSSLM7hrqbcAhH4yJRrthHI21StpExi9o0aOGwS1UquWw1MgpXekAAq3uEIuYbTxRavs16ZZUdUsC7M+VnpXV2Ju49Hj2GVKrhSjshIvTZkNuF0YqbXHC4Mndmbm4msoY5aanUFr5iO0IB+doOMY8tgsk58Jev4LtXqHbAU1HKCvopdiosNLLe097cqsmCc03ZSdoV9VYqSL1dLqeHCe6+4GIAutWmx7CGX8dZWsZs6pRcpVQow5Hs5EEaEd47IRUZVTJk5wTtd3/SzbBqPUw2HLuzFdoJYsxYgZOAJN7an3x5t7ZWIqdJ0FCsrs5K1PnpyEZ7kimallBF7C2l+6V3Ze6mIxNPpaRpBbleszA3HHQIfzjs/J9jPaofff/jitRT7GjKbhW1jXB4qoNj1itRwVxCKpDsCq5afVUg3C9wlWxtOoHPS5i5sSWbMTcaEtc30tzlxPye4z26H33/45WdpYB6VV6VQgvTbKxBJBNgdCQCdCOUeLjbplORSSVpr4Il0iLLH7UTEKiWjiDF1iTLHTrEWWBKNB3V2385p5HP7WmBm+mvAN48j3+MQ2oX2fik2jhx1SQtdBwYMRf71hryYKdbykYDGPh6q1U4qeHJl9ZT3ETUlaniaF/Sp1l4c8rDUdzD8CI33KmVNvHNTiX/BYxK9NKtNsyVFDKe0EXHgY5mafJptJsPWq7LrNqhZ6JPrKeswHiCHt3t2TS5gnHa6O3jmpxTQQnYRRzwxAFzymQbOr/P8AaFfHtrTQ9HRvyFrAjs6pvbtqS7/KLtT5ts6qQbNW/ZLyPXvmI7wgc+UrO7uB6DC00tZiuZvrN1jfwuB9madPHmzna/JUVFfJFb8bR6OiKCnrVvS7kXj942HgGlEQSQ3gxvzjEu4N1Byp9VdBbxN2+1GSCXN2zLGO2NCirHFNLxJBHtFNPGBIoiRdFnlViyLACR3eX+10P4qfEJs5twPPSY7u+v8AaqH8VPiE0HfTEvSo06lM2ZK6Efde4PcRcHuMoyq5JG3TOoNso28+xPmuIKgfs6l3p9gHrL9kkeRXvl43D/uS/Xf4jPeOw9PaWDDJYMwzIT6lRbgg/ip7j4Q3KQrhArAgq9QEHiCHIIPeDIlPdCn2mGPHty2umuCp7HwyvtHK4uOnrtbtKs7D8QPdLVvhj8RQpKcPdczWZwobIoBI4ggXPMi2luJEpb1Wp4mpUQ2ZK9Vge/pH49x4HxlzwG9dBwBWvTbvBKnwYDQfWtGnF2pVaEwyjUo3Tb7K7sfeXEJVXp6pemxAbMq3UH1gVAOnHnpHW+G0MLiaSmk4aojaWDA5WFmFyOHon7MsTbMwOJBZVptfiyEA37yh4+MrG8W7nzdelpsWS4DA8VJNhqOK307RpxvpEXFyXwyZrJGDT+pE7uL/AHT7bfpIDa29+LpYipTTosqOVW6MTYHmQ4v7pYdyf7r9tv0njGHZPSN0vzfPmOfNlzZuebvi2lJ2rLKbxKnRVjvvjv8A4f8ATf8A5JW8fXatUaq9s1RszZRZb2A0BJtw7ZpBbY3bhv5Zm7CWwp9KjLlUklcrGjrEGWO2WIussKSPqpaNnWSNVLiMXECRq6y3bibR1bDMe10/qUfg33pVHE7gsU1GqlVeKMGt2j1l8xcecE6YOO5UXjepXoPR2hR9PDOobldCeqD3XLL9ua3gMWlaklZDdaqq6nuYAj85QMVQTEUWS90rJYHuYXVvLQ+UdfJPtBmwj4V/TwjlbcwjEke5g48hKtRH8i/QZO4svs7OTsynTMw+Uur0+OweC9UXquORBPP7KP8AendvYvocNVqA2IUhfrP1VPvYHyjPFVOn25iX4jDoEXuICKfxLxjv9Xy0EQeu9z4Ip/Vlm7EqgcXUvdmoolMRwgiKCOUEkliqCPkEZoI4QQFseIIuixogi6CTRDZMbBH9qofxU+IS9b+/3Zf4q/C8zvZ9foqiVAuY02V8t7Xym9r2NvdJ7bO8j4umKbUQgVg1xULnQEWsUHtdvKVTg3NNF2PLGONxfbF9ztq9BVNJj1KxFuxX4A+ein7M0JUAvYAXNz3ntmQKstWG3urKio1JXIABc1CpNuZGQ6+cjLibdxLNPqYxjtk/8Edi0KT4yolZQwapXAv7QqMR+AaPd4d38tnw1PQAh1W5N73DAcTzGnd3yuFiXap6JZ2fQ+iWcvoe6/Huliwe9NVQFqItT6QORvMWIJ90mUJppr9CQy45Jxlx6ZD4LZmJNRWpU3VgdGKsuXxYgado59hly3pqKuEqBvXAUfWYgC3hx8pGvvabdWgb/ScAfgDK9tPH1cQwaqwst8qqLKt+YFyS1uZ8rcJGyU5JtVQ3lx4oNRdtls3N/u322/SVja272LqYiq6USVd2ZTnQXBOhsWvFtl7wthafRrSVxcm5qFePKwQx02+9Qf8Atl/1T/xyNs4ybSJ8mKeNKTqiFO7ON/yD9+n/AL5DYzCvSdqdRcrpbMtwbXAI1BI4Ee+XBt+6g/8AbJ/rH/jlT2vjDiKz1mUIahU5Q2YDKip6Vhf0b8Ocshvb+pFWRYkvobbGLrG7iKOIg4j0UpibiMag1jpxEHEgaxo4iDiOnEbOIDI0Tc3FdJhEB40iyHwGq/yso8otutV+bbcenwTGUywHLPbPf3pU+9ID5Pq/Wq0+0K4HgSrfEsk9vv0ONwOJGmWqEY/Rzqbe5nhNboCYpbc5sM7PMJgO3Zj27Jz4nHVjrnrm336jfqsiflAq3q0k9lGb7zW/oknuGb0qrc2rH4Qf1MhN+jfFr3Ul+Jz+s6HUTh3eVsgEjhIgkcJILGOEjxKYjNZIU4CiiUxHCIInTi6xhWKogi6IImsXSAp1VjhFiS8YugkiMUVYoqQQSM3j2smGpMgP7V1IVRxUEWLN2Acu0277SQk26Qn/ANSYP/NP3Kn+2L4PaVCuWWi+YqLnqsthe3rATNpZ9x/3lX6g+MRFJl8scUrRaHWIOI6cRu8coQi6CIOgjp4g8gsQzemIg6CO3iDyBkM3piM6gkhUjCpxMUYbVI3eOKkbvAZEzuVUy4xR/mI6+4Z/6JYN/qd8IrDitVT71cfmRKtuqbY2j4uPfTYS5b6C+Cqdxpn+dR+sZfayqXGSJb/+qR2idmMf+qP2mEzeM6HmLZuELUaq8xWPwqP0kLv0P7WO+kvxOP0k9uqMlfG0f8vEH43X+kSI3/p2r039qmV+6xP9QmjuJg6ytFaSOEjZI5SQWMcLJCnI9I9SoICjunF1jVHEXRxGIY7SLpGyOIujiAgsvGI7WxbUcO9RLZky2uLjrMqm48CYopiG1sM1bDvTS2Z8trmw0ZWOp7gZPwQu1ZVq+8+KcWDhPqKFP3tSPIyJdyxLMSSdSSbkntJPEyZG6+K9lfvrGm0djVsOoeqFAZsoswbWxPLuBicl6a+CPln3H/eVfqD4xKxLLuQevV+oPiEF2RP7WW6pG9SKO0QcywzI48QeKu4jd3EgsQk8QeKO4iDuJAyEqkYVOJjx3EZVDFGG9SN3jipG7wGRIbrC+No+L/gjGXLfQ/2Kp3mn8an9JVNy6ebGqfYR2/lK/wBUse/tTLgwPaqIPcrt/SIy+1lUuckSlfMX/wDwhNe/6T+hCZ/Ib/CV80+h23i6XAVlFQd5OR/6n90j/lAoXpU6nsOVPg63/NBJv5QqXzfaeExfBao6JzyFjlJP2at/sTzvJhelwtVANQuZe26HNYeNiPOW4ncDHqFtz2ZghjlDGqGLoZIzHaGLoY1Qx6gHZAUVQxwhiSARdAJNitCqGLo0RS0XS0mxWhdGiytGgaL02ki0OVeQW+TXoJ/FHwtJpSJB74H9gn8QfC0h9DQX1FPlj3MPXq/UHxCVyWPc706v1F+IRV2XT+1lodoi7T1UaN2aOZ6PLtEGMcPaIPaRYyQ3Yxu5jprRBwJFjJDRzEHMdOB2RnUOsgahFzGzmLuY3cwGRafk/oXqVansqqj7ZufgEld506bE4PCjXpKwLDuzIt/cX90U3JwvR4QOeNVmf7I6i/Df7UX2BS+c7dB4rg6ZPdmy29+aqfuQm9sBcUd2c1aE7OzCdqim/Kfsz5xs92UdbDkVR22W4f8AkLHykJsbG9Ph6dXiXUZvrL1W/EGaRVpq6lWAKsCCDwIIsQZkGwabYPFYjZzk9Ry9Mn1lsPxKZD5NNOnl8HO1+O0pIpu2MF83xD0uStdfqt1l/AgeIMboZct+9nZkXEqNUsrfVY9U+TG32pSkMtapmaMt0bHaGPaL6SOVo5pPaBJIK0XVo0VosjQIHaNFkaNEaKq0YgWD6xak8Z59YrSeAlD4PIXexr0F/iD4WkkHkTvQ16K/xB8LSGNHsq0sO6J69T6i/EJXpP7qmzVPqL8Qiosl0WOq8bs87VeIM8cpoXdoizQZok7QHPLNEXaenaIu0Uk8VGsIxYxas99I2doEiTmeaFBqlRaa+k7BR4sbX8Oc45lo3E2fmqNiWGlO6r9Zh1j5KbfbglYN7VZcSUw9HsSgn8qL+dhFPklwLdDWxlQdbFVDY/RQm9vts4+yJAb313daeDpa1MW6rb6IYWv2Atl8laapsjALhqFOgno0kVQe2w1J7ybnzleolxtL9Bj7mx9CcnZkOmcmdfKhstk6LaVAdfDELU70J6pPcCxB7nPZNFiOJoJURqbqGV1Ksp4FSLEHyMaMtrsScFKLTM9oVaeKoBh1krIbjuOjKe8G48RMw2pgGw1ZqTa5TdW9pT6Lf+e8EcpdMHSfZmNfZ9UnoqpzYdzwOb0RfvtlP0l+leOt6NjfOqV1H7Sncp9Ic0Pjy7x3mb73K0cSnim4voztWiyNGouNDoRoQdCCOIIiqNFLWPqdQiOFrd0j1aLI8CB+lbuiq1owVoshJIABJJAAGpJPAAczGFHQeKpUtEegqB+jNNw59QowfUXHUtfhrwitXB10ZVelUVn0UMjqWPYoI6x8JFhtYqK0QxtFKyBHLKFbNcWJvYjn4z3icJWpWNWk6A8CysoPcCw1M91cHXRc70air2sjqvd1iLQtBTRGf+iUfbf3LHWBwtOgWKMzZwAc1haxvyjmlg67rnSjUZR6yo7DTj1gLRBlcKHKtle4VrHKxHEK3A27ocA9wq1S8RZ4p8zrZ+j6KpnAzZOjfPlvbNlte1+cG2didB83rXPAdE9zbjYZdYWg2sSatEmrT1isNVp2NSm6ZuGdGS9uNswF40ZpJNMVat3RvUq3nl3iLtFJOM0Rdp12iLtAlCmHoPVqLTQXZyFA8eZ7hqSewTVMFhkw1BUBAWkpLMdOF2Zm7OZkHudsU0k+cVBZ6g6oPFUOvkzaeAt2me94a1TE1k2bhtXrEdIeSJxs3dbrHuAGt4y+lWyqVzmoRJH5PcCcZjKm06gOSkTToA9trX8lPvc9k1GMdkbNp4WhTw9IWWmth2k8WY95JJPeY+mCctzs7WOChFJHYTk7FLAhCEAKzvvu2u0MMVFhVp3akx0s3NSfZawHcbHlKVu3td6obD4gFcRQurq2jMFNi1vaHA+/nNalF383TeuRjcF1cTSsSBp0qqLDxcDQX4jqnla7Fk2un0Y9Vp/JG12U3e7d8vfE0Fu3Goo4sPbA9rtHPjxvelK003d/baYpCCMlVPTTgQRoWUHXLfzB0PImG3n3XzE18MvWNy1Met2sg7e1efLXQ62vlHNjJp7JFQRoqrxqrRRXiltDxXk9unVoJiOnxDAJhlNRV0zVHHoKqkjMQetx4qJWlee1eDVqgi9rs0ejtfD1KuHxSYpFq01ahVNdLM62ujMiP1Rqwzg8SPCeqeOw9IUCuIpUnWuSFSu+MoBWpspdwSCl8xXQi2a/bbOg89h5X40WeZ+jRW2hhKSq9R0utdH6OjiXxCOMwu7U2vkyjrADUlQO6I0MYlKvXxNbG06tKqtULSWoXepnPUQ0rdSw014eF5QA87nk+NA8z9F8xGLWtUw9ehjqdCnSpIpRnyvSZb5gKJFnvoOw27LTuHx2EdMM1auhGHq4qu4IVHb9oXpjoxwZjZsvZcShZ4F4bCPK/Rc9s7XpV6dOvSruK1KoyPmtSqNSd84sFc3RCcvHhe8eUtt0ztWu7YhTRakyozVLUsxSkLKwPV1DajXQzPy88F4eNB5Xd/5/Cw7y1FKplek1i1xTxVbEngLEir6A0Oo437pXmeeGeeGeOlSoWT3OzrPEmacZ4kzwIo6zSz7pbvGoRiKy9Qaop9cjgxHsD8T3cTdrdg1CK2JWycVQ6F+wsOS93Pw42vbG1aeEp538EQaFiBwHYBpc8vcCyXyyuc/xj2Jbw7YXC0rjrVHuKa8bn2iPZFx4mw5yf+T3dhsLTbE4jXEYnVidSik3yfWJ1bvsOUi9yN2KtaqNpbQF2azUKZGiDirFTwt6o+0dTNImXNl3cI6Gl02xbn2dhCEoNoQhCABCEIAEIQgBQt9NzWrP88wJ6PEJ1iosBV/QNy10bge2QWw9vrWPQ1l6LEISrIwK5iOOUHUHtU6jvmsyrb2bnUMeM/7uuo6tVRrpwDj1h2cxyPbdjyuPDMeo0scnK7KZt7dqnibulkq+1bqv9YDn9Ia+MoOOwVXDvkrIVPL2WHarcGEu52litn1BQ2nTJU6JXUFgw8bdf8GHMG8m2WhiaeuWrTfwZb9x5MPIia+Jco5rc8b2zRlCvPavLVtPcs6thm+wx/BW/Q++VbF4SrRbLWRlPLMND9VuDeRitNFkXGXR6Dz0HjYPOh4E0Os0M0bZ53NAKHGaBeN80M0AoWLzheIF5wvAKFC88M87h6L1GyU0Zm7FBY+duA75Z9l7mO1mxL5B7KkM3m2qr+MKshtR7Kzh6FSq4SmhdjwAF/M9g7zpLxsHdRKRFTEWdxqF4op/rbv4D8ZOYTB0MMhCKqKBdmJtw5szcfEmQ1bbtbE1Pm2zKZqOeNS3UQe0L6AfSbTsBvGpR5ZXunN7YIf7c25Twq2PWqN6FMHU34FvZX8+V463S3Oq1qox+1BdjY06BGiDipdTwtyXza5krunuNTwrfOMS3TYhtSxuVQn2L6lvpHXstLpMuXNu4R0dNpVDmXZ2EISg2hCEIAEIQgAQhCABCEIAEIQgA1xuDpV0NOsiujcVYAg+R5zPdqfJ9Ww7GtsmsVJ1NF2up7lLaN4P96aXCNGbj0JPHGapoxxd5HoP0W0KD0X9oKShtzC6m3epaTmHxNHEIcjJUQ8QLMPtKeHgRL/jMHSrIUrIrqeKsoYe4ylbS+TLCM2fCvUw78spLqD4E5h5MJojqP8Ao5+TQfMWQOM3UwlTUIaZ7Uaw+6bqPICQ2I3Gb/CrA9gZSP5lJ/KT9fdvbmG/dvTxKDgCRnt358p/nMZ1Nt42jpitn1VtxZQ2Xy6pH80tU4SM8sWeJXKu6GMXgqP9VwPjyxs27WNH+AfvofyaWmnvthDoy1UPeqn8mv8AhHK73YI/4pH/ANb/AKLGqPsTdkX4lNG7eNP+AfvoPzaL0t0sa3FVT6zr/TeWs724L/NP+m/+2N6u+2DX0RUbwRR8TCFR9huyP8SLobj1D+8rKvcilvxOWTOD3PwlPVg9Q/Tay/dW343idPeHE1tMNgKz34MQ1vPKpH4x3R2Lt3E8RTwyntK5reWdr/diucIjxxZ5EiTRw6a5KSD6qL+gvITEb1K79FgqT4ioeGVWC+NrZiPIDvk/s/5MKOYVMbXqYhuYuUXwJuXPkwl12bsuhhkyYeklNeYVQL95PEnvMrlqF+Jox6D5mzO8BuLjMYRU2pVNNAbihTIv52uq+PWPeJoWytlUMJTFLD01RByHEntJOrHvJj+EzSm5dm+GOMFSR2EIRSwIQhAAhCEACEIQAIQhAAhCEACEIQA5OwhADk7CEAOTkIQIZVN7uB8JjO1/TPj/AOYQmjGYswjs/wBP3TXtzeCwhJyEYS8zs7CZzcgnJ2EgkJydhAAhCEACEIQAIQhAAhCEAP/Z"/>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98986" y="1289817"/>
              <a:ext cx="496800" cy="49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ta:image/jpeg;base64,/9j/4AAQSkZJRgABAQAAAQABAAD/2wCEAAkGBxAPEBUQEBAVFRUVFRAXFxcWGBcWFxUVFRgXFxUVGBYYHSggGRolGxUVITEhJSorLi4uFx8/ODMsNygtLisBCgoKDg0OGhAQGy0lICUuLS0tKy0tLS0rLS0tLS0tLS0tLy0tLS0tLS8tLS0tLS0tLS0tLS0tLS0tLS0tLS0tLf/AABEIAOEA4QMBIgACEQEDEQH/xAAcAAABBAMBAAAAAAAAAAAAAAAAAgMEBQEGBwj/xABMEAABAwICBQcHCAgFAgcAAAABAAIDBBEFIRIxQVFhBgcTInGBkRQyUqGxwdEjQmJyc4KS4RUzNVSTorLTJCVT0vAWQxcmNGSDwvH/xAAaAQACAwEBAAAAAAAAAAAAAAAAAwIEBQEG/8QAMhEAAgIBAgMFBwQCAwAAAAAAAAECAxEEMRIh8BNBUWFxBRQikaGxwSOB0eEy8TNCUv/aAAwDAQACEQMRAD8A7ihCEACEIQAIQhAAhNySBoJcQAASScgANZJXOuVHOvTQExULPKZdWkL9ED2jOT7uX0lOuuVjxFZIykorLOjucALnILUMc5x8LpLg1HSvF+rB8pmNhdfQB7SuQYzi2IYib1lSQw/9pnVaOGiMj2nSKiwUUbPNaL7zmfXq7lqU+ypPnN9dehm3e1K48oczd8Q536qS4o6FrRsfKS6/3W6IH4iqCq5Y43P51YIhuja1tu8Nv61UTVkbPOeL7tZ8AocmMMHmtefAK9HR6avddfUpvWamz/FYJ0slZJnLiFQ6+98h9r1EfhQd500p7S0+0KM7GX7GNHaSfgmzis25ngf9yauwjsvoQktVLd/VExuEtGqWQdhb8FKiNVH+qrqhnY+Qf0vCqBis25ngf9ydZjD9rGHsuPih9hLdfQ4lqo7P6o2Wl5V41B5ldpgbJA19+97SfWr6h5266LKqoWyD0oy5ptv+eD6loUeMt+cwjssfgpcNdE7U8X3HL2pctJprO78f39Sa1eqr3WTsWC86WGVNg+UwOOyYaLf4gJb4kLc4ZWvaHMcHNIuC0ggjeCNa82T0rH+c0HjqPiEvDKmsoHadDUvZncsJux3a09U9471Ru9ktc4Prr1LlXtSEuU1g9KoXK+TXO2xxEOJRdC/V0rATGeLm5ub2jSHYum0tTHKxskT2vY4Xa5pDmuG8EZFZdlU63iSwacJxmsxeR9CEJZIEIQgAQhCABCEIAEIQgAQhCABUHKvlVTYZF0lQ/rG+hG3N8hG4bBvccgqnl/y8iwxvRRgS1Lx1WawwHU+S2dtzRmeAzXGpGy1EpqayQyyuzIdnbcLDIW2AZBXtJopXPL5IqarVwoXPcseUfKeuxc/Ku6Gn+bCw5HcXHW88TluCgwQMiHVAA2n4lIrK1sQzzOwDX37gqOqqnynrHLYBqHxW7FV0LEUYr7XUvMnhddeBZ1OLNbkwaR36m/mq2eskf5zstwyH596YAWQEuVkpbssQphDZGAFmyzZKsoYGZEWWUqyzZBzI3ZFk5ZYsgMiLLBCcsk2Rg7kXBUvj81xHDWPAqypsXBykFuIzHhrHrVUQkkKUZyjsyE6oT3X795sz2MlbnZzT3+B2J7A8YrcKf0lJIXRk3fC7Nrt/V2n6TbHtC1ennfGbtNt42HtCuqHEGyZHJ27f2FNfZ3Lhmitw26Z8UHy63R3PkZy4pcTbosPRzAXfC49Yb3NPz28RmNoC2teZJqZweJoXmOVpDmuaS03G241Hiuqc3nOGKwikrbMqRk12QbPbhqbJw1HWNwxNXoJU/FHmjY0usjcsd50dCELPLoIQhAAhCEACEIQALSucblu3DIhHFZ9VKOo3WGA5dI4br5AbTwBVvyx5SRYZSuqJM3ebGy9jJIdTezaTsAK4GySWolfWVLtKWU6VzsByFhsFrADYAFe0Wkd0svYqavVKiPmYpoHl7ppnF8zyXOc43IJ157/+BM4jiHR9Vmbtu5v58EYnXdH1G+cdvoj4qjAW9OaguCBi1VO19pZ1/XXrkkk3JuTrJWQFkBZAVcuNgAlAJ+jpHzSNiiaXPeQGtGsk6gFejkJiv7jL/L/uQ5Rju0gUZS2RrllnRVyzkvXFpcKV+i2UQk5AdKXiMMzOZ03BtxlfanZ+SOIRh5dSyDomh7/NOi03s4gHV1XatyO0h/6XzRzgn4MorIstgpeR+IysbLHRyOY9rXNcNGzmuFwRntCbbyVrzMafySTpQzT0CADoXA0gSbEXIGRR2kP/AEvmjnBPwfyKSyxZbDNyMxJltKjkGk4NF9HNztQ1pFJyRxCYOMdJI4Ne9jraOT2HRe3M6wRZHaQ34l80HZz8H8igsiyuavkzXQvjjlpZGulOjGCPPd6IIyvwupR5D4p+4y+A+KO0hvxL5o6oT8H8jWiFghbDTcjcSlY2WOkkcx7Wua4aNnNcLtIz1EEKor6KSnkdDMwsewgOadYJAIvbgR4rilFvCaBxkllohkJBCdISSF06mWmG4lezJDnsdv4HjxUutpBILg6L25tcMiCMxmOPgteIVrhVfe0bzn807+BT67M/DIqXVcH6lfcdf5seXRq/8FWG1SwdVx/77QM//kAzO8ZjaukLzHWQOJbLES2WMhzHA2N2m4sd4OYK7bzdcsG4pTXfYVEVmyt1X3SAei6xy2EEbr4uv0fYy4o7GvotUro4e6NvQhCzi6CEIQAJuR4aCSQAASScgANZJTi5vzzcojBTNooj8rU5OtrEN7O/Eer2aanXBzkorvIykoptnP8AldjxxeudLf8Aw8N2Qt3ja48XEX7A0Ktr6oRNvtOQHHf2BLp4REwN2AZn2lUFXUGV5ds1AbgvUKKorUUecy9Ta5Pbrr0GSSTcm5OspQCwAlAJBcbMgJQCUxhKdEJUkQbLrkGP8zpPto1t2OcqKGOrnY+nrC5s0zXFtbOxpcHuBLWB9mi+oDUtCw3DX1E0cDC0Oke1jS4kC7jYXIBNu5bTi3NnX0sD53Ohe2MaThG55dojziA6MAgDM56gVXtjU5rjljlhc2u8fVKxQfAu/wDBa4ZBNPg7DF0hmdNG0TeUyACZ1S3RJh0rB13NN7Xz0uKn4RhVZA2rFeZJXtjY4yCslYGx6MltKzhpDJ2R965WARtW2cn+QVZXwCohkhDHFzbSPeHXYbG4DCNfFctqUU3KSSbzs+97ZT/hBXc5tKMW2l4/XGDZMUxmmpqLDmzxTvJo4iDDPJABZrAQ5sbhc9qzjdcXVODSROfGyRsNgZHufoOlhLmSSE3eLBuvcbrnFXROikfE4i8b5GOte12OLTYkargrasD5tq6qaJHaEDDmOkvpkbCGAXA+sQoypqrSlKXjv35T2We7OTqvsm3FR8P2w/6Jzq2U8ohGZpDGKvJhe4sFm5WaTZP8q6qSLDZDFI9hOLVwuxzmkjSmNrtOrUkVPNFVtbeOphedxDmevrLSMTwielkMM8ZjeLGx2g6iCMnDI5jcuwjVY04STwlyx4d/WQsssri1KL55552ydB5I1EktBSOlkdI4YrEAXuLiB0ZyBcb2zPirDlPgdXL0wpaWpZI6RxbL5c7QI07uIhMtmhzb2bbK/BaVgHICrr4OnhfAG6Tm2e54dduvIMI9asv/AAjxD/Vpvxyf2kqaqjY3xpc9sPx8mvry8hkJ2uCXA9t8r+BjDa6YYBUETShzayFrSHvBa0NiAY0g3DeAyWlYjHK2Q9OXF5sSXO0ybjIl1zfK21b2eaLEP9am/HL/AGlp2NYZLTVEkEzmufG4NcQXOBNgci4AkWI2KxTKtylwSTy2/t0xNqsUVxprHLcqiEkhSTCU09hCe0IQwQkEJ0hJIURiZd4ZWdI2zvObr4jepeHYnJhtWyuhzAOjKzY9riNJvfbI7HAFa1DKY3Bw2esbQtiBbKze1w9R96ekroOEinLOntVkduso9G4dWx1ETJonaTJGtc07wRcdh4KUuQ8y2PGN8mFyu1aUkF92uRg8dMDi9deXmbqnVNxfXX3PRVzU4qSBCEJRMS4gC5yAXnHGcVOI4hPVk3YDoRcGNyb2ZXdbe8rsHOpjHkmFzEGz5bQt2H5S+kRxDA89y4rh8OhG1u21z2nP8u5a/sqnMnY/2Mv2ndw18C7yNjdRot0Brdr+oPj8VTAJ6um6SRztmodg/wCX702FoWS4pNlamHBBIyAnI2XKSApMLbBRJMca1KAWAE4AupEGW/I4f5hS/bw/1BejHW1Hbl28F515Hj/MKX7eH+oLrnOViElLSxzxGz46iIjceq8Fp4EEg8Cs3XQc7YRXevyX9HLhqlJ9z/COXc4PJr9HVZDB8jLd8W4C/Wj+6SO4t4rpvNH+y2faT/1lSMUpIccw4OjsC4acZOuOZtwWu79Jp4E8E1zWQujw4Me0tc2Woa5p1tc15BB7CCl3XuzTcMv8k0n8nz/nzJVVcF/FHZo0HAKNk2OlkgBb5TVusdpY6V7R4tB7lv3ORjFXR0zX0t26T7PkDQ/o22JGRBAubDSIt3kLldbWSU+ISzxGz46mpc06xfpX5EbQRcHgSun4JzjUU7QJyYH7QQXMJ4PA1fWsn6mufFXYo8SSXLruFUWR+ODlwtt8+vQ0zkxzgVkdQwVU/SQucA/Sa27ActMOYAcsiQb5XVrzmYxh9bTMME7XzRyDRsHXLHZPFyNXmn7oW4S4Bhdc0vbFDJfW+EgG/F0ZFz2rnvLjkL5EzyincXxXAcHedHpGzTcec25A3i413uI1Tosui0nGXhyw+vRHbI3V1NPEl488m480v7NH2s3tC1flJzj19NWTwRtg0I5HNbpMeTYbyJBc9y2rmn/Zw+1m9oS8R/QPTP8AKPI+l0j0mnoaWlt0r7UiUoR1E+OPFv8AcdGMpUw4ZY5L7GiHnTxH0Kf+G/8AuLT8Vr31U8lRLo6cjtJ2iCG3sBkCSRqG1dk/8u/+y/kXFZQLm2q5t2XyV7SuuTbjDhKmpVkUuKWf6GCElwTpCQQrRWRDlZZNkKXI24UQhBMQQrPBKjXGe0e8e/xVaURyFjg4bCD8R4IjLheQshxwcS/kqX0s8NbF58L2ntF9R4G5aeDl6Rw6tZUQxzxm7JGMe0/RcAR7V5zlYJGEbHD26iun8yWKmWhfSvPWppCANvRyXc3+bpB3BVPa1PJWIb7LubTrfcdHQhCxDXOOc99d0lVSUYOTWuleN+mdFveBHJ+JaTXS6EbnbbZdpyHtVvy5qunxupdsiDIxw0WtB/mL1ruOPsxrd7vUB+YXpdHHs9Mn11zPP6x9pqlHwKZoTgSQltXEPZkKa0KG1OgKWMi2yUE4AoYTgCngW2bDyP8A2hS/bQ/1BdR53v2ePt4/6XrjmDV3k1RFOG6XRSMfo3tpaJva9jbwW1creXrsRpxAaYRWe1+kJC/zQRa2gPS3qpdTOV8JJclvt4liq2EaZxb5vP2JHNdyk8mqTSyO+SncLX1Mm1NPY7Jp4hvFdmjia2+iANI3NtpyF/UF5iAXRKDnTmjiYySmbK5rQDIZS0vI+cW6Bsd+aVrdFOclOtZ8dl+/NjNHrIxjwTe238DPJmlppsXqIamNr2vkqwwOv+sEpcNX0Q/wVny85E2ayWhp8gHCRjLl29rw3W7aCBnqy1255VVjnzvnF2OdI+QWJuxznl4s7I3BOvgt4wfnQnjaGVEIlt88HQcfrCxaT2aKdbTfGUbK+eEk458vXHy5i67qJqVdnLLeHjz63NewXA8R6djqeCWOQEWkLHxhueek5wA0d7du4rrHODUsjw6fT+c0MaN73kBtuzX3LW5+deO3ydI4n6T2tHiAVonKXlJU4g8OmcA1t9CNlwxt9uZuXW2nja10p036iyMrIqKXz68PAmrqdPXJQlxN/L8JHUOan9nD7Wb2haRyq5F4jPWTyxUpcx8r3NOnELg6jYvBSeS3L52H04pxSiSznu0jIWedstoH2q2PO6/9wb/HP9pc7LU13znCKefFrx9Ud7TTzpjCctsfbHga4eQWKfuh/iRf71QYjQS00roZmaEjLaTbg2uA4ZtJGog69q6Ced+T9wb/ABz/AGloPKXFTXVUlUY9AyFh0Q7StosazzrC/m31bVYplqJS/VikvLx+bEWxoS/Tk2/P/SIBCQUghNlWGhSY4VEeM0spBUcDExspBThSCoMmi8wiXSiA9E6HvHqIW1c1dd5PjBiJ6tTE/L6bR0gP8kg+8tLwJ+bm8AfDI+0K1oqryevo6gfNmYD9UuAd/K5ynqI9ppmvIRQ+z1fr+eZ6UQhC8xk9EeaJpekrKyU56VRKe4yPPsIVXjruu0bmk+J/JScHdpCR2+UnxAPvULGT8sPqN9r16rHDQkeaUuLVN+v2IYS2pKW1JLTFhSBEFHCmBTFsyIgliILDU4F0WzAiCcEQQnApi2NWzSwFg6ym6icRt0jnuG8pncKw28Iec4NFyQBvOSjPxGIbSewfGyqJpnPN3G/sHYE2ku59xbjpV/2fyLkYpH9Mdw9xUiKdj/NcDw2+BzWvIQrn3hLSx7mzYiEkhRcPrC/qO17Dv4HipRTVJNZRVlBwlhmTEEgxBPlIKgMQwYgkGIJ4pLlEYiOYgo7wphUSTWe0qIxDRSCllIcosmiVg7rTDiHD3+5TcdB6K41h49h/JVuHH5Znaf6CrbGR8i7tZ7Qn1/8AGytbyvi/T7nbf+sB6QQuFfpl+8rKxPcja94QvBW2bIN0hH8oUPGf133G+1ytjH0dVVxehUSjwe9vuVZjjOu072W8D+a2c8VCfoYqXDqmutiA1ONTYSwklpjgUwKGFKbIN6mLY61OBMiQb04JBvUhch4JQTIkCcEg3qSFsDrKqcTkvJbY3Lv1n/nBWl81UTwSF7iGPN3u2cUW54cIlRhTy/AjK2o8LBAdJfPYMrdvFQoqV+kLsfa4vlsvmr665VXnLkieouawoMhzYVGR1btPbcd91TOBBsdYuD2hbKXAZnUtcnfpOc4bST4lcujFYaDSzm8pvIlj9Ehw2EHwV+5a+G3yG3LxV+5FPeGq3X7/AIHXJBQZBvSDIN6kKRhyQ5KMg3psyDeojEYKiSaz2lSDIN6jPOaiMQgptyWUgqLJodw4fLM7f/oVbYyfkXdrP6gq3B23mHAOPqt71Ox42h7Xj2E+5Pr/AONla3nfFen3If6Oesrtn/RX0ELG99Rse7nO+WVP0GNVbLWD/lBx02tefW5yoMdZ1Wu3EjxH5Lfeeqi6KvpaoDKSMxu3XjdrP3Zf5VpuIxaUThttcdoz9y09JLtNMutv9GXq12eqUvE14JbU01OBRQ9jgTgTQUprRuUxbQgJ0JQaNyUGjcupi2jASwVkNG5LDRuU8i2hIKWCmzrTsOaYmLaMgrE07WC7jb2nsCi1mIBvVYATtOwfEqqe8uNyblLlalsNr07lzlsSaytdJkMm7t/b8FES4o3ONmi5VrSYa1ub+sd2wfFJxKbyWXKFSwvkR8Ops+kd90b+PYpxKdmTBKsRSSwinKTm8swSkFSCBuSCBuUcklEjlNlSS0bkgtG5RbJpEVySVJLRuUZ+tRyNSGykFLKbKiTRZYEzrOduAHib+5WcdN09ZSU9r9JOwHsLmg+rSUbBo9GK/pEnu1D2etbNzZUXlGNB1urTxvcd17aAHbeW/wB1Tul2emb8hFK7TV+n45HekIQvLnosmj88GE+U4ZI8C7oCJh9VtxJ/I5x+6uP0c2mxrt4z7RkfWvSc0TXtLHAFrgQQdRBFiD3LzfVYe6hrJ6F9+o8lhPzmGxae9hae4rZ9k3YbrfXX5Mn2pVxQU13Gu1UPRvc3ccuw5j1JCtcbp7gSDZkew6vX7VUAq7OPDJoRVPjgn8/UdBUmJ1wooKcifYrgEwFLBTQKUCupkGPArIKQClAqRFoQ45lR62pLRot1kZncPzTu3vVXK/ScXbz6ti7OWEFUOKWX3CE9TRBx6zg0bSSPVxTKEktvYvYZoWCzXMA7Rn2naleVx+mzxCoEJnaeRX938y7lqWH57PEJF1Tq1jPVb9RvsClGWSE6+HBKJSSUEpJK4cSMEpBKySkErhNCXusLqISnZn3yTJKiTElYYwuIaNZIHiglWGCwXcZDqGQ7Tr9XtRGPE0js58EXItjaNnBrfUAuj8x2FltLNWPHWqJLNP0Irgn8bnj7oXMK2N8zo6aIXkmexoHaQBfhe3gV6NwTDWUlNFTR+bExjAd9hm48SbnvVb2rdiKrXXXIn7Kq3sZYIQhYZsAuV89XJ8uZHiUI68NmS22xk9Vx7HOIPB/BdUTFVTsljdFI0OY9rmuadTmuFiD3FMqsdc1JdxGcVOLizzgxzZWX1tcPbrC12phMby07NR3jYVtGOYO/Cq19HJcxuOlC8/Oa7zc9/wA08W7ioOJUnSNuPOGrjvC9PlXVqcTziT01rhLbrDKMFKBTQSwUguNEhkhCcE3BRgVkFSFksTcEoTcFGBS4wXEAAkkgADMknIADaVIjgc0kwKRvpH1KYaGYSdCYZBIbWjLHCQ3Fx1LX1Z6k7U4TVROayWmmY55s0Oje0vO5oI6x7ENxfJhwyWcZK/yJnpO9SPImek71KwrsMqacAz08sQOoyRvYCdwLgLlOVGEVUTOlkppWM9N0b2t4dYiy58Hkd/U8yr8iZ6TvUseRN9J3qVpT4RVSM6WOmmez02xvc3LX1gLKK6CQMbIWODHkhri0hriMiGu1Ejgu/CczPzIppG+kfUn72sNwA8FK/RNT0nReTTdIG6Wh0b9PRvbS0LX0b5XtZLdgVZcDyOe5vYdDJc212GjmucUF3oOGb3yRDNwSDNwT1bh88ABmgljBvYyMey5Gu2kBdQyUZT2Bxa3HDNwSHykpBKbJQSMkpBKySkEqDJpGWMLiGt1k2C2SGNsTANjRmfWSoeE0eiNNw6xGXAfEqU2llraiOhpxd8jgHHY1usudwAu49nFWIYqg5yKlrd1irj11sblzOYGampkxKRvUivHDfa8iznfdabdrzuXZ1XYFhUVFTx00IsyNthvJ1uceJJJPEqxXmb7nbY5s9DVWq4KKBCEJIwEIQgDVOcHko3FKUsFhPHd0LzsdtYT6LrWO42OxcPpJXhzoZmlssZLXNdkbtNjfiNq9NrnPOdyGNYPLaQWqmDrNGXTNaMh9oBkN4yOy2hoNX2MuGWzKWs0qujy3OP4rQ3+UYM/nDfxHFVIK2GiqxICCNF7cnNORBGRyPHwUPEsNvd8Yz2t38R8Ft2V5+KJkU2uH6dnXXiVgKUCmgUsFILbQ4Ctn5BS00VV5VVSNaynY6VrTbSllH6trGkjSIPW1jNo3rVgVkFElxRcdsnIvhkmdXgx2mlmpKyOuY2ZjJaeZ1THZ0jbaTHuZG/qg3cOkB1kbiEtmJUtOKctq4YJWVLnBjKiWupg10T2GR4cQY76RbkRbSvvtya6zdI91Xi8ft5/t396H+9S8OfXW51p+K0NOxsk0sdxVQydFTVUlXHKNIaUr4336PRHWAGZLAOBjU1eynqaurqMShnp5WVAbCyV0j5ekPycZgI6lhlc6uwlcwui6PdV4+vp+PXmceqfh9esnTamubUzUlTTYpDSwxQQsdG6TRkgcy+mG05FpL5DaDbdZZosSoZWUbp6phbTz4jUSBwaySQ9KXw/JNyDnktdoDZcLmN0XXfdljGfovBrw57nFqXnb6vy/g6Dyix6CqhhqoauRtRFK6OTTtDLJDI/pBYMedJjCdHXqvferGn5RQnHKqR1W007ontiLpXCHSdHCLNcD1bkOzbnrXLLrF0PSxxj1Xd3tP8fVgtRLOcG1cspGubHoyQOsX3EVXUVZzAsSJ/MGRzGu+epaqSsEpJKbCPBHGci5y45ZMkpJKwSkkruTiQEqwwuh0j0jx1dg9I7+z2ow/Di7ryDq7B6Xbw9qs6uqbE257hv/ACTq6+XFIrX3PPZw5sTXVXRtyzccmjXc77LrvNbyPNBCaiob/iZhd19cbDmI/rE5u42GxUfNfyGeXtxKub1snQROHm7RK4HUfRGzXrtbrSyPaGs7R9nHZGnodJ2McvdghCFmGgCEIQAIQhAAhCEAc35xeb3ysmrobMqRm5uQbP36hJxOR271yunqiXGKVpjlaSHMcC03GsWOYPAr04tQ5b8hKfE26f6qoA6srRrtqbIPnN9Y2HYdHR6+VXwy2KOq0UbllbnD67DmydYdV2/Ye34qlnhdGbOFvYew7Vs2L0FXhsnQ10RAPmStu5rxwd87sycNoSCGSt2Oae//APCtpKFy4oMyOK3TvhsXLrZmtArIKsqnCNsZ7j7j8VWzMcw2c0jt9x2pUouO5ZhZCf8AizN1m6bus3UcksDl1m6bRddycwOXWLpF0IyGBV0EpF1i6DuBRKwShjS42aCTwzVhTYQ45yGw3DM+OoetEYuWyOTnGC+JlfGwuOi0EncFcUOGBvWfYu3bB8SpkUTIm5ANG0+8krFE2orZRT0MTpHnW8DqtHpXOTRxPrT+CFS4psqu2y98FSEVlY2PLW46mjWb6l0Hm85u3lza7Em9bIxQOHm7Q6QHbuZs255C85Dc3ENARUVBE1Tr0jmyM/QB1u+mc9wC35Y2s9oOz4a+SNXSaGNPN82CEIWYaAIQhAAhCEACEIQAIQhAAhCEARcQoYqiMxTRtkY7W1wBB7jtXK+UnNM+MmXC5bbehkPqbIdfY/8AEuvITarp1PMX11+5CdcZrEkeZKySelf0VbA+F/EGx4jeOLSQnY5GSDIhw8fEL0ZiFBDUMMc8TJGHW17Q4eBWhYzzQ0MpLqWSSmdnax6Rl/quOkO5wWtT7WW1iMu72Wm81vByiXDInagW/UPuOSiSYMfmvHeLesLdMQ5t8Yp7mIxVLdnWDXW4iS3qcVQVdJX0+VRQTN4hji38QBHrVyOo01neiq6NXX5/X7lG7C5RsB7D8bJs0E3oHxZ8VYjGor2IeD2D4pwYrDvP4D8E3s6/Eh2t6/6/RlSKGb/TPiz4pxuFzHYB2ke66sTi0PpH8D/gkPxmEeme4e8o7OvxDtr3tH6MYjwZ3zngdgJ9tlKiwqJuu7u05eAUmkjrJ/8A09DPJfaGvI8QLetXtBze41Uec2Onbvc4XtwDNI37bJcr9NXu0TVOrs8uvIpCWRj5rR3AKPFVumeIqaJ80h1BrSe+wF7Lp+Ecz1K0h9ZPJUO2tF42dlwS89zgt+wnCKakZ0dPAyJu0MaBfi463HiVTu9qxXKtddeRZq9lc82M5Pyf5qqqpIkxKXoma+hjILz9Zwu1vdpHsXV8HwenoohDTRNjYNg1k73OObjxJJVihZN19lrzNmpXVCtYigQhCSMBCEIAEIQgAQhCABCEIAEIQgAQhCABCEIAEIQgAQhCGdRpvLjUexcKx3z+/wCKyhaGiKmp2I2F+f4LtvIL5qEKet2I6c6EhCFmF1ghCEHAQhCABCEIAEIQgAQhCABCEIA//9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78528" y="2008211"/>
              <a:ext cx="496800" cy="49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4671" y="2724561"/>
              <a:ext cx="496800" cy="496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ata:image/jpeg;base64,/9j/4AAQSkZJRgABAQAAAQABAAD/2wCEAAkGBxITEhUTExMTFhUWFxoYFhcYGCIZHRYgGhsXIh4VFx4jISgsGRsoGxcdIjEhJSouLjouGCAzODMsNyotMCsBCgoKDg0OGxAQGi0lICYtLS0tLS0vMC0vLTItLS0tLS0rLS81Ni0tLS0wNS0tLS0vLTUtLy01LS4rLi0tLS01Lf/AABEIAGQAZAMBEQACEQEDEQH/xAAbAAABBQEBAAAAAAAAAAAAAAAFAAMEBgcCAf/EAEEQAAECAwUEBgYHBwUAAAAAAAECAwAEEQUGEiExIkFRYRMycYGRoRRCUnKCwSMzY5KisdEHFSRTYrLhQ1Rzo8L/xAAaAQACAwEBAAAAAAAAAAAAAAADBAABAgUG/8QAMhEAAQMCAwYEBgIDAQAAAAAAAQACAwQREiExBRNBUXHwImGBkRQjMkKhsTPBctHxYv/aAAwDAQACEQMRAD8A3GIolEUXi1AAkkADMk7uZiKKmWrf9upRJtmYUMi5XCyk+/6/wg9sIVO0YYMibnknKehlm0GSp9sXrmDX0ie6L7OXGCnftLPiI5Z2nVTfwsy5rojZ9PF/K/NViatySJ2hMPHitalV+8v5QPBXP+p4HfRbx0bdGE99Uwi2JD/bLTzFAfJQifD1g0k79le+pTrH37ovZ15Gkn6GcmmDuBWop7wvEmNCbaEX/rv0WTFRSeSuNmX2m2wC4lqbb9tujbnbSuFfdhhiHbLb4Zm4SgS7KdbFEbhXWwbxS82klle0nrtqGFaPeScx26c47McrZBdpuuU+NzDZwRWCLCURRKIolEUUS1LRal2lPPKCUJFST5ADeScgBFOcGi5VgEmwWT3pvIqYBXMktS1diXB2nOBep1jvwaDfWPPVW0JJ37qn9+++S7lPRRwt3k/t33zVFtO8jruy39E3oAnIkczu7BFQ0Mcfif4j5qS1j35NyCEJahwuSoanAzGca1hXvQxWNTCuFMxoOVFq7lJp1k4m1lJ5aHtGhjMkbJRZ4urY98Zu02Vpsm30PLTjJYmE/VvINM+FefsmoMc8wzUhxwm7eITwliqRglFjzWrXSvcXVCWmsKX6bCxkh8Den2VjejvGWncoq5lS3LXkuRV0b4HZ6K4Q8k0oii8WoAEkgAZkndzMRRY7eq8YmFGZWT6M0SJZH8w6dMRvJ9Wugz3x53aFU+eT4eL1775Lu0VO2GPfyeiza0Z5yYcK1n3RuSOAg8MLIWYW/wDUGWV0rsTl3IyZWtCBkVKCQeFTT5xd7myzawurM/dIIKgZho4RVRFVU2gnQVJ1JprlG3RW4qmvvwUmVuUpYBDzQxEBNaipKUqp+ICK3BPEKzKBwTTN08ZAS8g1Qlw7KhQLpTdnr5RkRX0PmtGS2oXKbp1bLwfa6OgIVRQJqXRShFagtKy5iLEVxivl/wBWTJnhtmg1r2SloIo4lZWkLoEkYQoZVqIojDbNWM75IM61GmuWS1WS71rdKBLvKIUCCy4DRSVDSh3KG490c6phdC7fw+oT1PKJW7mX0K2m494VTLamnqekM0Dm4OA9V5I4GmY3EHlHfpKltRGHhcWpp3QPLSrNDSXVL/aVaR6NuTQaKmCekI1S0mmPsxEhHeYQ2jU7iEkanROUNPvpQOCxa9VodK70afq2tkAaEjU/IdnOOXQw7uPG7V2a6NZLjfhGgUCXZrDLigAIvZsoC4gVIqpIqMiMxmOcCBu4InBXO912HLPUlyXdewLyUrFRQUDWiimla0qOYMGqonQeJpNihU8om8LgLohNXUUqdZYTMPU6IPFa1YlJzKdjTOiEgf4jT6cmZrA46XVNnAiLy0a2TP7qklhwMTUy262mg6ZQSlYTokaUz3buEZwQuuGPII5q8crbF7QQeS7suy2GpJqZdm5xoOKKKNLoMlOUAAGmRPaTxjUTGNhEjnkX5eqqRzjKWNaD19FWbyy0oAgSz0w5qFB3RIFMOHIc4FIY7DA4nqiM3meMAKrvy/CMtKshDnEkGoyI0g4N8igkWWgXdt8p6GdHWZOCYA9ds0x+VFjmmOfSuNJVbv7Xad/hO1DfiqbH9zde/wArcm1hQBBqCKgjeDvj068+sevlalZidmK/VUl2+WAZ/wDas+Eec2md9VMh4cV3dnjdU7peKy5lMOOKVaEVlEikAcUZoRmyEjpW/fT+YgQPiHVEI8JWm2rOIVOvybx+ifSgA+wvAnCodpp3gc46MsrTOYX6OA90lFGREJWaj9Jy2ZNarRbDbwacTLpwkiuKinKppzFfCKna41LQ11jh91IXNFO4ubcXTkohyYxonpVtKUpJL1MJFOefbUGmUSPHMS2eO3mo/DFZ0L7+SYs/pxZjHo7LbyukVVLicQAxO7VKjOtB3xUJf8K3dtDszr1KuUN+IdjNsh+gqffBqZOBUxLtM6hOBISFaVrtGphWoMmRe0DomIBHmGOJVReAgbStuCFTSMzB2lBcETuZMUeU0rqupIpxIr8sUKbSZeMSDVp7/pM0D7SFh0IW4fs4nCuRQhRqphSmCf8AjOz+ApjvUsu9ha7yXHqY93KWrHLwzBMkFb3n1LPPEpxX6RwGHHXPdyH+guy/w0bBzP8AtVpgQ89KNRSWahdyO1E5ZulCDnCzskdqIlSlHEpSlK4qJJy5mASvcTcm5Ro2gCwCjz15UIcIcU6paaDF1qbwASecFEFRMBJfpcoZmhiJZb2CUxfdC04VuzCk8FEkeBVBXQVjhZz7jqUNs9K03a2x6BSLOt1TiD0LryUpNKYikDfkAecBcZ4LNLiOhRWiGa7g33C4n3nF5LcWummJRVTsqY1vHv8AqJKzga36QAhD7MGahuQuaTSGGoDk3ZDmGZZP2iR4mh8jF1DcULh5FVCcMrT5hXVV5VybjraSQFrDnihA/wDMXsuU/DAdVnaMfzyeiBW4j+Al/wClVD3BY+UJ0+VZIO+CbmzpWHvigTEOvSbUXlNBAHI7UTYMLPR2qag6QrImGKkOAOzRxGiVOGprSia6190R2heKAWGYH5XKNpJs9CfwipkLNrTp3K+XjgpCm+rbXwDv1TO6pL2xnv0Rqz5FtlBDaipKjWpIPgQBlCUsz5XeMWITccTI2+E5FdvmCNWHIe+YZYl3IROawdqC5RZEVfaH2iP7hG5TaJ3Q/pYj/kb1H7Ri9smpyZUUg5JSD4V+cC2YPkepRdoH5x6BG71SOFqbZpmxMLIH9JVjB+45Aphutof5d/0iRHeUXRUhhUOuCUaUTlhC7gjtKIsCFnNR2uU1CiNNd0LubzR2u5IJL3VVUY1pw78Na91RD7q8W8IzSTaM38RyStuwENtFxsq2aVBNagkDLLXOJTVb3vwv4q56ZjW4mrm600dtuuVMQ5bj+Y8IqujGTvRSjec2ow8IVa1Much76TDDWoDihkyYZaEBxT92WMc03wSSo/CMvOkDrX4IHeeS3SNxTDyzWuXIsBuZaeecHWmFhB4pQlCP7kKh7ZsOGmaD3dJ18uKdxCbv/Z4bmw4R9HNt9Gv30A0r7zZI+CFNswnC2ZuoTOypRiMTtCsam5YsuqbVqk07RuPeM43HIJWB44rD2GN5aeClyju6MuC2CiTTkAc1FaU5MbSSmuoI7OcC+lwKL9QIVbYmHZdyu8ZUOhH6c46DmsmYkWufE5SLStxbycFAkHWmdeXZWMRUrYziutSVDniymWJKlsFShQq0G8Dn2/KAVMgeQBwR6dhaCTxRJ1yBtatkqE+5B2hBcUImHIM0ITirFdWXU2y4+BVblG2k71EmgA7VkD4Y59XeedsDfXvonab5MTpj6LfLuWWJaVZYGfRoAUeKtVK71Envj07G4WgLz7nYjdcXnsZM3LrZJwqyU2v2FpzSvx15ExmWMSNLTxVxvLHBwWHXksxbyCvBhmGCUPN78taceIO8GPMwk0kxhf8ASdCvQSgVMQlZqNVUmXI6TmpBpU1p48YC5qKCiVmsuPLDbYxKNaCoGgJNSchkIwIy42C2ZA0XKIpsOYUEgtghVKYimm0las6nZ2UEmumVdREFPJwUMzOKZashwEhLaElKcauqkhOe0dKAUz4ZRN1I7I/tXvGDMfpOTtkPthRWEjCnEarTpWlRnnnllFmnc3VUJmnRBHHzxig1USobzsGa1DcV3ZFnKmHQgZJGa1eyP14RmonbAzEdeCuGEzPwj1Wt3DsYPvpew0l5XZaG5bgFCocQgZV9o8o1smlcLzyalVtKoBtCzQLTo7a5CURRU++t2FOn0qWA6dIotGgfSPVPBY9VXcctEa6ibUstx4Jyjq3QPvwWQWzYYdxPS4IUCQ40RRSVDUU3K4p8I4kNS6F25n9D33zXWlp2yjew+oVaS4QaHIjUR0iL6JAGymSs8tBqhakkihKTQ04ZdkYsRot3B1U39+zG19M7tGqts5kAipz1oSO+JifzUs3kvH7ZeX1nVqrUGqia1zI8Yolx1KsBo0CbmrWdXXG4tVRQ1JNRWufxZ9sX4jqVWQ0Q9b0WGqi5P2XZjswqiBRPrLOif1PKBz1DIG3dryW4YXzGzfdaDde7pePo0tVLST/ETH5oQd7h8EjnC9JSSVcm+m04Dvso1TUspmbqLXiVsFnyTbLaGmkhKEAJSkbgPnzj0gFhYLhE3zUiLVJRFEoiirN5rntzKumaV0MxT6wCqXKaJdT6w56jjuhWppI6htnhMU9TJC67SsxvJYWE0nWSyrQPozbX8dMuxYBjhOpaqkPy/E3l3/S7Daimqvr8LuarczdN4bTSkOpOlDQn5ecWzaUZykBae+9FT6CQZsIIQ12y5lOrLncknzENNqIXaPHugGGVurSmxJvnRl37h/SLMsQ+4e4Wd3IftPspkvd6aX/plI4qOHy18oE+tgZ91+iK2kmd9tuqKS122W1APuFxZ6rTYJKjwAG0ruAhb4uafwwM9e8kf4aKHOZ3p3mtAsK5b74HTJMrLjRpNA6scFEZNA8BVXZD1Lsmzt5OblKVO0rjBCLBaNISTbLaWmkJQhIolKRQD/POO0ABkFySb6qRFqkoiiURRKIolEUXLiAoEEAg5EHMHkYiirM9cKRWSpCFsKOpYWW/w9X8MLy0sMv1NCPHUyx/S5ZlexTkmspbecWB/MCD+SRHMl2XTXyH5XQj2jPxP4VekrzzLigkqSOxI+dYENmQcj7oh2hNzHstQu3c9qZbDjz8yrigLCEn7iUnzh6HZtM3MN/tJy187si5XSyLBlZYUYZbbrqQNo+8o5nvMdBrGt0CSc4u1KJRpZSiKJRFEoii/9k="/>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68405" y="3440911"/>
              <a:ext cx="496800" cy="496800"/>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TextBox 109"/>
          <p:cNvSpPr txBox="1"/>
          <p:nvPr/>
        </p:nvSpPr>
        <p:spPr>
          <a:xfrm>
            <a:off x="3484427" y="984194"/>
            <a:ext cx="5335722" cy="276999"/>
          </a:xfrm>
          <a:prstGeom prst="rect">
            <a:avLst/>
          </a:prstGeom>
          <a:solidFill>
            <a:srgbClr val="10253F">
              <a:alpha val="80000"/>
            </a:srgbClr>
          </a:solidFill>
          <a:ln w="6350">
            <a:solidFill>
              <a:schemeClr val="accent1">
                <a:lumMod val="75000"/>
              </a:schemeClr>
            </a:solidFill>
          </a:ln>
        </p:spPr>
        <p:txBody>
          <a:bodyPr wrap="square" rtlCol="0">
            <a:spAutoFit/>
          </a:bodyPr>
          <a:lstStyle/>
          <a:p>
            <a:pPr algn="ctr" defTabSz="685800"/>
            <a:r>
              <a:rPr lang="en-IN" sz="1200" b="1" dirty="0">
                <a:solidFill>
                  <a:srgbClr val="BED730"/>
                </a:solidFill>
                <a:latin typeface="Trebuchet MS" panose="020B0603020202020204" pitchFamily="34" charset="0"/>
              </a:rPr>
              <a:t>MSS</a:t>
            </a:r>
          </a:p>
        </p:txBody>
      </p:sp>
      <p:pic>
        <p:nvPicPr>
          <p:cNvPr id="105" name="Picture 2" descr="data:image/jpeg;base64,/9j/4AAQSkZJRgABAQAAAQABAAD/2wCEAAoHCBISEhgSERQYGBgSGBgYGBgaGBoYGBgYGBkbGhgZGBgbIC0kGx0pIBgYJTclKS4wNTQ0GiU5PzkyPi0yNDABCwsLEA8QHRISHTIpIysyMjAwMDAyNTIyMjIyMjAyMjIyNTIwMDIwMjAyMDAyMjIyMjIyMjIyMjIwMjIyMjIyMv/AABEIAOEA4QMBIgACEQEDEQH/xAAbAAABBQEBAAAAAAAAAAAAAAAAAwQFBgcBAv/EAEcQAAIBAgMEBgUJBQcDBQAAAAECAAMRBBIhBQYxQRMiUWFxgTJCUpGyBxRicoKSobHBIzNzosIkNENTk9LTFlTRFURjg/D/xAAZAQACAwEAAAAAAAAAAAAAAAAAAgEDBAX/xAAnEQACAgEEAgEFAQEBAAAAAAAAAQIRAwQSITETUUEiMkKRoXFSI//aAAwDAQACEQMRAD8A2aEIQAIQhAAhCEAOQibuFBLEAAXJOgAHEkyjbc+UeijdDgEOJqnQFb9GD2gjV/s6fSkqLfQspxirbL2xAFzpaVba+/mzsNcGt0jD1aXX8i18oPiZScRgNobQ620MQUpnXoadrDuIHV8znMkdn7CwtC3R01zD1m67e88PK00R07+TBk18VxHk9VvlCx1f+44Gy8nqEkEfyqPvGM6mI25X/eYtKIPqoACPNVv/ADR7jdtYajcVKyAj1Qc7earcjzkLid96C6U6bv3nKg/U/hLVigjNLU5pdCp3exL61to12vyu/wDU5/KeDuVRPp16zHxX9VMjKu/FU+hRRfrMzflljdt88WfVpD7Lfq0b6UJ/6vtk0NyaI9GtWB8V/RYoN2q6fudoYhLd7/01BIEb54vspH7Lfo0Xpb71x6dKm31S6/mWh9LBeVdMn6Z23R/dY1agHKoLk/fU/FHdLfraeH/veCDqOLU7iw7SVzj4ZCYffikf3lJ171KuPxymTOC3gwtUgJWUE+q10N+7Na/leK8UGMtRnj2WDZHyjbPxFg7mix5VRlH3wSo8yJbKVRXUMrBgRcEEEEdoI4zOcdsnD1/3tNWJ9a2VvvLY/jIelsTFYNi+zcU663NNyMrfhkY+KjxlUtP6NOPXp8SRscJnWx/lGyMKO1KJoP7aglD3ldSB3gsPCX/D10qIHpurqwurKQykdoI0MolFx7N8JxkrTF4QhFHCEIQAIQhAAhCEACEIQAIQhADkhN5N5MPgKeeu3Wa+RF1dyOwch2k6CRm+e+SYEClSHSYip6NMXIW+gLga+CjU93GU7Zuw3ep862g3S13scrWKr2XA0JHIDqjlfjLceJy5+DLqNTHGq+Txi6+P2uc2IY0MMdVpLxccib+l9ZtOxZMYHZ9DCoRTVUUC7MTqbc3c8fyHdG+2tuUsKvXOZyLqgPWPeT6q958rygbV2zXxR/aNZL6IuijsuPWPefK01pRhwjlyc8ruT4LbtTfGjTutAdK3teig8+LeWnfKntDbmJr3D1CFPqL1V8LDVvtEyPVJ7VJDbY8Yxj0JKk9hIqEnsJAaxvknckXyTuWAWN8k5kjnLDLALGxSeSkdFJ4KQCxXAbUxGH/dVGUD1T1l+62nulq2ZvojWXErkPtKCy+a6svleU0pPDJBNoWUYy7NYq0aGKp2YJURuBvceKsOB7wbyEpYTG7Mc1dn1C9Im74d+tcc7L63itm0HHWUvZ20q2GbNRci/pKdVb6y8/Hj3y/bC3jpYqynqVPYJ0bvQ8/Dj48YzqXDEW/E90XwXPdXfDDbQWynJVA61Jj1h2lT6y941HMCWaZLtrd8VWGIw7dFiEOZXUlQzDhmI4N9Ied5YNzN9DXf5njh0eJTQEgKtW3cNA9tbDQ8R2DJkxOPK6Olp9VHJw+y9whCUmwIQhAAhCEACEIQA5KjvzvaMAgp0RnxFbSmnHKCbZ2A466Acz4GSe9O36eAwzV31Pool7F3PAdw5k8gDM73ewFR3baGLOavX6y3HoqRYEDkStgByWw5mW4se589GXU6hY48diuwNiGmTiMS2fEVLszMc2XNxAPNu0+Q04t95N5Bh70qNmq8zxWn49r93Ln2E3p3g+bjoaJ/asNT/lqef1jyHLj2XoA11OpOpJ1JJ4knmZsbrhHLjFye+Z6qOzsXdizMblibkntJnVSelWKqkUtPKpPapF8LhnqOqIpZnNlUcSTyEmV3Tx//AG1T+X/dIbS7JUZPpEGEnoJJVNg4ogsKDWV+iJ0AzlgmXU6nMQuml4rU3exaZs1Bh0ah29E5VN7EgHh1W4dkLXsXbL0yHCQyybobt4x0V0w7srgMrDLYqRcEa9k8jYGKNQ0ugfOFzZLAHLcDMCTYi5A0MNy9k7Zen+iGywyydqbt41bXw7jMwUXy6seA4zxR3exdQEph2YKzK1sujIbMpueIOkNy9htl6f6IQpPBSTOI2Hiabqj0HDVDZQR6R7AeF+68VO62P/7Wp7h/5huXsNsvT/RXmSJsksFHdrGuqumHdldQysMtmVhdSNeYIkXjMI9J2p1EKspsyniCQCL27iPfC0DTXLRHskTIsbjQjUEaEEcCDHTJEmWSFlw3Z3ozkUcSesdFqHgx5K3Y3Y3PnrxmNv7ETFICDkqp6D8CCNQrEa5b+YOo5g5kyy6bpbwlrYau2vCmxPpdiMe3sPPhxtdk/hlUotPdAuO4u9r1mOBxvVxNLRS3+KAPxcDXT0hqOcvkybePY5rBa1ElcRRsyMpsWym4W/bfVTyPjLhuNvQMfQ69hXpWWqnDXk4HIGx05EEdl8mXHtdro6Wl1HkjT7LVCEJSbAhCEAORN3CgliAALknQADiSYpKF8qO2WSimBoa1cYcpA4inexB7Mx6vgGkxW50LOSjFtlaxGKO18e1dtcNhTlpKeDHQ3I+kQGPdkEkN4NrLhKRfQu91RTzbtP0RxPkOccbNwdPC0FpggKiksx0ueLOfO57h4TONu7TOKrs+uQdVB2KOBt2nifG3Kb0tkaRw3J5ZuT6GLuzsXclmcksTxJPEme0WeUWLosgtBFiyLOol44SiYEEjuoP7dh/4qyzbU27hUxFVDRxJZarqSMXVVSQxBIUNZR2AcJUsFgWq1FpqVzVGVVuSBdjYXIB0lhx25OLoU2quaTKgzMFZy2UcSAUAsBqdeAiSUb5ZdjlNQe1DzA0KtTZilM5qNVVRU+cOAKjYgWJp5rA3Ya2vrmj3Z2AxFJa/zvO7KisWGKqKFSz2zEMMw0bQ/rKOEtJ/ZO6uJxVIVaZphSSLM7hrqbcAhH4yJRrthHI21StpExi9o0aOGwS1UquWw1MgpXekAAq3uEIuYbTxRavs16ZZUdUsC7M+VnpXV2Ju49Hj2GVKrhSjshIvTZkNuF0YqbXHC4Mndmbm4msoY5aanUFr5iO0IB+doOMY8tgsk58Jev4LtXqHbAU1HKCvopdiosNLLe097cqsmCc03ZSdoV9VYqSL1dLqeHCe6+4GIAutWmx7CGX8dZWsZs6pRcpVQow5Hs5EEaEd47IRUZVTJk5wTtd3/SzbBqPUw2HLuzFdoJYsxYgZOAJN7an3x5t7ZWIqdJ0FCsrs5K1PnpyEZ7kimallBF7C2l+6V3Ze6mIxNPpaRpBbleszA3HHQIfzjs/J9jPaofff/jitRT7GjKbhW1jXB4qoNj1itRwVxCKpDsCq5afVUg3C9wlWxtOoHPS5i5sSWbMTcaEtc30tzlxPye4z26H33/45WdpYB6VV6VQgvTbKxBJBNgdCQCdCOUeLjbplORSSVpr4Il0iLLH7UTEKiWjiDF1iTLHTrEWWBKNB3V2385p5HP7WmBm+mvAN48j3+MQ2oX2fik2jhx1SQtdBwYMRf71hryYKdbykYDGPh6q1U4qeHJl9ZT3ETUlaniaF/Sp1l4c8rDUdzD8CI33KmVNvHNTiX/BYxK9NKtNsyVFDKe0EXHgY5mafJptJsPWq7LrNqhZ6JPrKeswHiCHt3t2TS5gnHa6O3jmpxTQQnYRRzwxAFzymQbOr/P8AaFfHtrTQ9HRvyFrAjs6pvbtqS7/KLtT5ts6qQbNW/ZLyPXvmI7wgc+UrO7uB6DC00tZiuZvrN1jfwuB9madPHmzna/JUVFfJFb8bR6OiKCnrVvS7kXj942HgGlEQSQ3gxvzjEu4N1Byp9VdBbxN2+1GSCXN2zLGO2NCirHFNLxJBHtFNPGBIoiRdFnlViyLACR3eX+10P4qfEJs5twPPSY7u+v8AaqH8VPiE0HfTEvSo06lM2ZK6Efde4PcRcHuMoyq5JG3TOoNso28+xPmuIKgfs6l3p9gHrL9kkeRXvl43D/uS/Xf4jPeOw9PaWDDJYMwzIT6lRbgg/ip7j4Q3KQrhArAgq9QEHiCHIIPeDIlPdCn2mGPHty2umuCp7HwyvtHK4uOnrtbtKs7D8QPdLVvhj8RQpKcPdczWZwobIoBI4ggXPMi2luJEpb1Wp4mpUQ2ZK9Vge/pH49x4HxlzwG9dBwBWvTbvBKnwYDQfWtGnF2pVaEwyjUo3Tb7K7sfeXEJVXp6pemxAbMq3UH1gVAOnHnpHW+G0MLiaSmk4aojaWDA5WFmFyOHon7MsTbMwOJBZVptfiyEA37yh4+MrG8W7nzdelpsWS4DA8VJNhqOK307RpxvpEXFyXwyZrJGDT+pE7uL/AHT7bfpIDa29+LpYipTTosqOVW6MTYHmQ4v7pYdyf7r9tv0njGHZPSN0vzfPmOfNlzZuebvi2lJ2rLKbxKnRVjvvjv8A4f8ATf8A5JW8fXatUaq9s1RszZRZb2A0BJtw7ZpBbY3bhv5Zm7CWwp9KjLlUklcrGjrEGWO2WIussKSPqpaNnWSNVLiMXECRq6y3bibR1bDMe10/qUfg33pVHE7gsU1GqlVeKMGt2j1l8xcecE6YOO5UXjepXoPR2hR9PDOobldCeqD3XLL9ua3gMWlaklZDdaqq6nuYAj85QMVQTEUWS90rJYHuYXVvLQ+UdfJPtBmwj4V/TwjlbcwjEke5g48hKtRH8i/QZO4svs7OTsynTMw+Uur0+OweC9UXquORBPP7KP8AendvYvocNVqA2IUhfrP1VPvYHyjPFVOn25iX4jDoEXuICKfxLxjv9Xy0EQeu9z4Ip/Vlm7EqgcXUvdmoolMRwgiKCOUEkliqCPkEZoI4QQFseIIuixogi6CTRDZMbBH9qofxU+IS9b+/3Zf4q/C8zvZ9foqiVAuY02V8t7Xym9r2NvdJ7bO8j4umKbUQgVg1xULnQEWsUHtdvKVTg3NNF2PLGONxfbF9ztq9BVNJj1KxFuxX4A+ein7M0JUAvYAXNz3ntmQKstWG3urKio1JXIABc1CpNuZGQ6+cjLibdxLNPqYxjtk/8Edi0KT4yolZQwapXAv7QqMR+AaPd4d38tnw1PQAh1W5N73DAcTzGnd3yuFiXap6JZ2fQ+iWcvoe6/Huliwe9NVQFqItT6QORvMWIJ90mUJppr9CQy45Jxlx6ZD4LZmJNRWpU3VgdGKsuXxYgado59hly3pqKuEqBvXAUfWYgC3hx8pGvvabdWgb/ScAfgDK9tPH1cQwaqwst8qqLKt+YFyS1uZ8rcJGyU5JtVQ3lx4oNRdtls3N/u322/SVja272LqYiq6USVd2ZTnQXBOhsWvFtl7wthafRrSVxcm5qFePKwQx02+9Qf8Atl/1T/xyNs4ybSJ8mKeNKTqiFO7ON/yD9+n/AL5DYzCvSdqdRcrpbMtwbXAI1BI4Ee+XBt+6g/8AbJ/rH/jlT2vjDiKz1mUIahU5Q2YDKip6Vhf0b8Ocshvb+pFWRYkvobbGLrG7iKOIg4j0UpibiMag1jpxEHEgaxo4iDiOnEbOIDI0Tc3FdJhEB40iyHwGq/yso8otutV+bbcenwTGUywHLPbPf3pU+9ID5Pq/Wq0+0K4HgSrfEsk9vv0ONwOJGmWqEY/Rzqbe5nhNboCYpbc5sM7PMJgO3Zj27Jz4nHVjrnrm336jfqsiflAq3q0k9lGb7zW/oknuGb0qrc2rH4Qf1MhN+jfFr3Ul+Jz+s6HUTh3eVsgEjhIgkcJILGOEjxKYjNZIU4CiiUxHCIInTi6xhWKogi6IImsXSAp1VjhFiS8YugkiMUVYoqQQSM3j2smGpMgP7V1IVRxUEWLN2Acu0277SQk26Qn/ANSYP/NP3Kn+2L4PaVCuWWi+YqLnqsthe3rATNpZ9x/3lX6g+MRFJl8scUrRaHWIOI6cRu8coQi6CIOgjp4g8gsQzemIg6CO3iDyBkM3piM6gkhUjCpxMUYbVI3eOKkbvAZEzuVUy4xR/mI6+4Z/6JYN/qd8IrDitVT71cfmRKtuqbY2j4uPfTYS5b6C+Cqdxpn+dR+sZfayqXGSJb/+qR2idmMf+qP2mEzeM6HmLZuELUaq8xWPwqP0kLv0P7WO+kvxOP0k9uqMlfG0f8vEH43X+kSI3/p2r039qmV+6xP9QmjuJg6ytFaSOEjZI5SQWMcLJCnI9I9SoICjunF1jVHEXRxGIY7SLpGyOIujiAgsvGI7WxbUcO9RLZky2uLjrMqm48CYopiG1sM1bDvTS2Z8trmw0ZWOp7gZPwQu1ZVq+8+KcWDhPqKFP3tSPIyJdyxLMSSdSSbkntJPEyZG6+K9lfvrGm0djVsOoeqFAZsoswbWxPLuBicl6a+CPln3H/eVfqD4xKxLLuQevV+oPiEF2RP7WW6pG9SKO0QcywzI48QeKu4jd3EgsQk8QeKO4iDuJAyEqkYVOJjx3EZVDFGG9SN3jipG7wGRIbrC+No+L/gjGXLfQ/2Kp3mn8an9JVNy6ebGqfYR2/lK/wBUse/tTLgwPaqIPcrt/SIy+1lUuckSlfMX/wDwhNe/6T+hCZ/Ib/CV80+h23i6XAVlFQd5OR/6n90j/lAoXpU6nsOVPg63/NBJv5QqXzfaeExfBao6JzyFjlJP2at/sTzvJhelwtVANQuZe26HNYeNiPOW4ncDHqFtz2ZghjlDGqGLoZIzHaGLoY1Qx6gHZAUVQxwhiSARdAJNitCqGLo0RS0XS0mxWhdGiytGgaL02ki0OVeQW+TXoJ/FHwtJpSJB74H9gn8QfC0h9DQX1FPlj3MPXq/UHxCVyWPc706v1F+IRV2XT+1lodoi7T1UaN2aOZ6PLtEGMcPaIPaRYyQ3Yxu5jprRBwJFjJDRzEHMdOB2RnUOsgahFzGzmLuY3cwGRafk/oXqVansqqj7ZufgEld506bE4PCjXpKwLDuzIt/cX90U3JwvR4QOeNVmf7I6i/Df7UX2BS+c7dB4rg6ZPdmy29+aqfuQm9sBcUd2c1aE7OzCdqim/Kfsz5xs92UdbDkVR22W4f8AkLHykJsbG9Ph6dXiXUZvrL1W/EGaRVpq6lWAKsCCDwIIsQZkGwabYPFYjZzk9Ry9Mn1lsPxKZD5NNOnl8HO1+O0pIpu2MF83xD0uStdfqt1l/AgeIMboZct+9nZkXEqNUsrfVY9U+TG32pSkMtapmaMt0bHaGPaL6SOVo5pPaBJIK0XVo0VosjQIHaNFkaNEaKq0YgWD6xak8Z59YrSeAlD4PIXexr0F/iD4WkkHkTvQ16K/xB8LSGNHsq0sO6J69T6i/EJXpP7qmzVPqL8Qiosl0WOq8bs87VeIM8cpoXdoizQZok7QHPLNEXaenaIu0Uk8VGsIxYxas99I2doEiTmeaFBqlRaa+k7BR4sbX8Oc45lo3E2fmqNiWGlO6r9Zh1j5KbfbglYN7VZcSUw9HsSgn8qL+dhFPklwLdDWxlQdbFVDY/RQm9vts4+yJAb313daeDpa1MW6rb6IYWv2Atl8laapsjALhqFOgno0kVQe2w1J7ybnzleolxtL9Bj7mx9CcnZkOmcmdfKhstk6LaVAdfDELU70J6pPcCxB7nPZNFiOJoJURqbqGV1Ksp4FSLEHyMaMtrsScFKLTM9oVaeKoBh1krIbjuOjKe8G48RMw2pgGw1ZqTa5TdW9pT6Lf+e8EcpdMHSfZmNfZ9UnoqpzYdzwOb0RfvtlP0l+leOt6NjfOqV1H7Sncp9Ic0Pjy7x3mb73K0cSnim4voztWiyNGouNDoRoQdCCOIIiqNFLWPqdQiOFrd0j1aLI8CB+lbuiq1owVoshJIABJJAAGpJPAAczGFHQeKpUtEegqB+jNNw59QowfUXHUtfhrwitXB10ZVelUVn0UMjqWPYoI6x8JFhtYqK0QxtFKyBHLKFbNcWJvYjn4z3icJWpWNWk6A8CysoPcCw1M91cHXRc70air2sjqvd1iLQtBTRGf+iUfbf3LHWBwtOgWKMzZwAc1haxvyjmlg67rnSjUZR6yo7DTj1gLRBlcKHKtle4VrHKxHEK3A27ocA9wq1S8RZ4p8zrZ+j6KpnAzZOjfPlvbNlte1+cG2didB83rXPAdE9zbjYZdYWg2sSatEmrT1isNVp2NSm6ZuGdGS9uNswF40ZpJNMVat3RvUq3nl3iLtFJOM0Rdp12iLtAlCmHoPVqLTQXZyFA8eZ7hqSewTVMFhkw1BUBAWkpLMdOF2Zm7OZkHudsU0k+cVBZ6g6oPFUOvkzaeAt2me94a1TE1k2bhtXrEdIeSJxs3dbrHuAGt4y+lWyqVzmoRJH5PcCcZjKm06gOSkTToA9trX8lPvc9k1GMdkbNp4WhTw9IWWmth2k8WY95JJPeY+mCctzs7WOChFJHYTk7FLAhCEAKzvvu2u0MMVFhVp3akx0s3NSfZawHcbHlKVu3td6obD4gFcRQurq2jMFNi1vaHA+/nNalF383TeuRjcF1cTSsSBp0qqLDxcDQX4jqnla7Fk2un0Y9Vp/JG12U3e7d8vfE0Fu3Goo4sPbA9rtHPjxvelK003d/baYpCCMlVPTTgQRoWUHXLfzB0PImG3n3XzE18MvWNy1Met2sg7e1efLXQ62vlHNjJp7JFQRoqrxqrRRXiltDxXk9unVoJiOnxDAJhlNRV0zVHHoKqkjMQetx4qJWlee1eDVqgi9rs0ejtfD1KuHxSYpFq01ahVNdLM62ujMiP1Rqwzg8SPCeqeOw9IUCuIpUnWuSFSu+MoBWpspdwSCl8xXQi2a/bbOg89h5X40WeZ+jRW2hhKSq9R0utdH6OjiXxCOMwu7U2vkyjrADUlQO6I0MYlKvXxNbG06tKqtULSWoXepnPUQ0rdSw014eF5QA87nk+NA8z9F8xGLWtUw9ehjqdCnSpIpRnyvSZb5gKJFnvoOw27LTuHx2EdMM1auhGHq4qu4IVHb9oXpjoxwZjZsvZcShZ4F4bCPK/Rc9s7XpV6dOvSruK1KoyPmtSqNSd84sFc3RCcvHhe8eUtt0ztWu7YhTRakyozVLUsxSkLKwPV1DajXQzPy88F4eNB5Xd/5/Cw7y1FKplek1i1xTxVbEngLEir6A0Oo437pXmeeGeeGeOlSoWT3OzrPEmacZ4kzwIo6zSz7pbvGoRiKy9Qaop9cjgxHsD8T3cTdrdg1CK2JWycVQ6F+wsOS93Pw42vbG1aeEp538EQaFiBwHYBpc8vcCyXyyuc/xj2Jbw7YXC0rjrVHuKa8bn2iPZFx4mw5yf+T3dhsLTbE4jXEYnVidSik3yfWJ1bvsOUi9yN2KtaqNpbQF2azUKZGiDirFTwt6o+0dTNImXNl3cI6Gl02xbn2dhCEoNoQhCABCEIAEIQgBQt9NzWrP88wJ6PEJ1iosBV/QNy10bge2QWw9vrWPQ1l6LEISrIwK5iOOUHUHtU6jvmsyrb2bnUMeM/7uuo6tVRrpwDj1h2cxyPbdjyuPDMeo0scnK7KZt7dqnibulkq+1bqv9YDn9Ia+MoOOwVXDvkrIVPL2WHarcGEu52litn1BQ2nTJU6JXUFgw8bdf8GHMG8m2WhiaeuWrTfwZb9x5MPIia+Jco5rc8b2zRlCvPavLVtPcs6thm+wx/BW/Q++VbF4SrRbLWRlPLMND9VuDeRitNFkXGXR6Dz0HjYPOh4E0Os0M0bZ53NAKHGaBeN80M0AoWLzheIF5wvAKFC88M87h6L1GyU0Zm7FBY+duA75Z9l7mO1mxL5B7KkM3m2qr+MKshtR7Kzh6FSq4SmhdjwAF/M9g7zpLxsHdRKRFTEWdxqF4op/rbv4D8ZOYTB0MMhCKqKBdmJtw5szcfEmQ1bbtbE1Pm2zKZqOeNS3UQe0L6AfSbTsBvGpR5ZXunN7YIf7c25Twq2PWqN6FMHU34FvZX8+V463S3Oq1qox+1BdjY06BGiDipdTwtyXza5krunuNTwrfOMS3TYhtSxuVQn2L6lvpHXstLpMuXNu4R0dNpVDmXZ2EISg2hCEIAEIQgAQhCABCEIAEIQgA1xuDpV0NOsiujcVYAg+R5zPdqfJ9Ww7GtsmsVJ1NF2up7lLaN4P96aXCNGbj0JPHGapoxxd5HoP0W0KD0X9oKShtzC6m3epaTmHxNHEIcjJUQ8QLMPtKeHgRL/jMHSrIUrIrqeKsoYe4ylbS+TLCM2fCvUw78spLqD4E5h5MJojqP8Ao5+TQfMWQOM3UwlTUIaZ7Uaw+6bqPICQ2I3Gb/CrA9gZSP5lJ/KT9fdvbmG/dvTxKDgCRnt358p/nMZ1Nt42jpitn1VtxZQ2Xy6pH80tU4SM8sWeJXKu6GMXgqP9VwPjyxs27WNH+AfvofyaWmnvthDoy1UPeqn8mv8AhHK73YI/4pH/ANb/AKLGqPsTdkX4lNG7eNP+AfvoPzaL0t0sa3FVT6zr/TeWs724L/NP+m/+2N6u+2DX0RUbwRR8TCFR9huyP8SLobj1D+8rKvcilvxOWTOD3PwlPVg9Q/Tay/dW343idPeHE1tMNgKz34MQ1vPKpH4x3R2Lt3E8RTwyntK5reWdr/diucIjxxZ5EiTRw6a5KSD6qL+gvITEb1K79FgqT4ioeGVWC+NrZiPIDvk/s/5MKOYVMbXqYhuYuUXwJuXPkwl12bsuhhkyYeklNeYVQL95PEnvMrlqF+Jox6D5mzO8BuLjMYRU2pVNNAbihTIv52uq+PWPeJoWytlUMJTFLD01RByHEntJOrHvJj+EzSm5dm+GOMFSR2EIRSwIQhAAhCEACEIQAIQhAAhCEACEIQA5OwhADk7CEAOTkIQIZVN7uB8JjO1/TPj/AOYQmjGYswjs/wBP3TXtzeCwhJyEYS8zs7CZzcgnJ2EgkJydhAAhCEACEIQAIQhAAhCEAP/Z"/>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63035" y="1446544"/>
            <a:ext cx="593625" cy="593624"/>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descr="data:image/jpeg;base64,/9j/4AAQSkZJRgABAQAAAQABAAD/2wCEAAkGBxAPEBUQEBAVFRUVFRAXFxcWGBcWFxUVFRgXFxUVGBYYHSggGRolGxUVITEhJSorLi4uFx8/ODMsNygtLisBCgoKDg0OGhAQGy0lICUuLS0tKy0tLS0rLS0tLS0tLS0tLy0tLS0tLS8tLS0tLS0tLS0tLS0tLS0tLS0tLS0tLf/AABEIAOEA4QMBIgACEQEDEQH/xAAcAAABBAMBAAAAAAAAAAAAAAAAAgMEBQEGBwj/xABMEAABAwICBQcHCAgFAgcAAAABAAIDBBEFIRIxQVFhBgcTInGBkRQyUqGxwdEjQmJyc4KS4RUzNVSTorLTJCVT0vAWQxcmNGSDwvH/xAAaAQACAwEBAAAAAAAAAAAAAAAAAwIEBQEG/8QAMhEAAgIBAgMFBwQCAwAAAAAAAAECAxEEMRIh8BNBUWFxBRQikaGxwSOB0eEy8TNCUv/aAAwDAQACEQMRAD8A7ihCEACEIQAIQhAAhNySBoJcQAASScgANZJXOuVHOvTQExULPKZdWkL9ED2jOT7uX0lOuuVjxFZIykorLOjucALnILUMc5x8LpLg1HSvF+rB8pmNhdfQB7SuQYzi2IYib1lSQw/9pnVaOGiMj2nSKiwUUbPNaL7zmfXq7lqU+ypPnN9dehm3e1K48oczd8Q536qS4o6FrRsfKS6/3W6IH4iqCq5Y43P51YIhuja1tu8Nv61UTVkbPOeL7tZ8AocmMMHmtefAK9HR6avddfUpvWamz/FYJ0slZJnLiFQ6+98h9r1EfhQd500p7S0+0KM7GX7GNHaSfgmzis25ngf9yauwjsvoQktVLd/VExuEtGqWQdhb8FKiNVH+qrqhnY+Qf0vCqBis25ngf9ydZjD9rGHsuPih9hLdfQ4lqo7P6o2Wl5V41B5ldpgbJA19+97SfWr6h5266LKqoWyD0oy5ptv+eD6loUeMt+cwjssfgpcNdE7U8X3HL2pctJprO78f39Sa1eqr3WTsWC86WGVNg+UwOOyYaLf4gJb4kLc4ZWvaHMcHNIuC0ggjeCNa82T0rH+c0HjqPiEvDKmsoHadDUvZncsJux3a09U9471Ru9ktc4Prr1LlXtSEuU1g9KoXK+TXO2xxEOJRdC/V0rATGeLm5ub2jSHYum0tTHKxskT2vY4Xa5pDmuG8EZFZdlU63iSwacJxmsxeR9CEJZIEIQgAQhCABCEIAEIQgAQhCABUHKvlVTYZF0lQ/rG+hG3N8hG4bBvccgqnl/y8iwxvRRgS1Lx1WawwHU+S2dtzRmeAzXGpGy1EpqayQyyuzIdnbcLDIW2AZBXtJopXPL5IqarVwoXPcseUfKeuxc/Ku6Gn+bCw5HcXHW88TluCgwQMiHVAA2n4lIrK1sQzzOwDX37gqOqqnynrHLYBqHxW7FV0LEUYr7XUvMnhddeBZ1OLNbkwaR36m/mq2eskf5zstwyH596YAWQEuVkpbssQphDZGAFmyzZKsoYGZEWWUqyzZBzI3ZFk5ZYsgMiLLBCcsk2Rg7kXBUvj81xHDWPAqypsXBykFuIzHhrHrVUQkkKUZyjsyE6oT3X795sz2MlbnZzT3+B2J7A8YrcKf0lJIXRk3fC7Nrt/V2n6TbHtC1ennfGbtNt42HtCuqHEGyZHJ27f2FNfZ3Lhmitw26Z8UHy63R3PkZy4pcTbosPRzAXfC49Yb3NPz28RmNoC2teZJqZweJoXmOVpDmuaS03G241Hiuqc3nOGKwikrbMqRk12QbPbhqbJw1HWNwxNXoJU/FHmjY0usjcsd50dCELPLoIQhAAhCEACEIQALSucblu3DIhHFZ9VKOo3WGA5dI4br5AbTwBVvyx5SRYZSuqJM3ebGy9jJIdTezaTsAK4GySWolfWVLtKWU6VzsByFhsFrADYAFe0Wkd0svYqavVKiPmYpoHl7ppnF8zyXOc43IJ157/+BM4jiHR9Vmbtu5v58EYnXdH1G+cdvoj4qjAW9OaguCBi1VO19pZ1/XXrkkk3JuTrJWQFkBZAVcuNgAlAJ+jpHzSNiiaXPeQGtGsk6gFejkJiv7jL/L/uQ5Rju0gUZS2RrllnRVyzkvXFpcKV+i2UQk5AdKXiMMzOZ03BtxlfanZ+SOIRh5dSyDomh7/NOi03s4gHV1XatyO0h/6XzRzgn4MorIstgpeR+IysbLHRyOY9rXNcNGzmuFwRntCbbyVrzMafySTpQzT0CADoXA0gSbEXIGRR2kP/AEvmjnBPwfyKSyxZbDNyMxJltKjkGk4NF9HNztQ1pFJyRxCYOMdJI4Ne9jraOT2HRe3M6wRZHaQ34l80HZz8H8igsiyuavkzXQvjjlpZGulOjGCPPd6IIyvwupR5D4p+4y+A+KO0hvxL5o6oT8H8jWiFghbDTcjcSlY2WOkkcx7Wua4aNnNcLtIz1EEKor6KSnkdDMwsewgOadYJAIvbgR4rilFvCaBxkllohkJBCdISSF06mWmG4lezJDnsdv4HjxUutpBILg6L25tcMiCMxmOPgteIVrhVfe0bzn807+BT67M/DIqXVcH6lfcdf5seXRq/8FWG1SwdVx/77QM//kAzO8ZjaukLzHWQOJbLES2WMhzHA2N2m4sd4OYK7bzdcsG4pTXfYVEVmyt1X3SAei6xy2EEbr4uv0fYy4o7GvotUro4e6NvQhCzi6CEIQAJuR4aCSQAASScgANZJTi5vzzcojBTNooj8rU5OtrEN7O/Eer2aanXBzkorvIykoptnP8AldjxxeudLf8Aw8N2Qt3ja48XEX7A0Ktr6oRNvtOQHHf2BLp4REwN2AZn2lUFXUGV5ds1AbgvUKKorUUecy9Ta5Pbrr0GSSTcm5OspQCwAlAJBcbMgJQCUxhKdEJUkQbLrkGP8zpPto1t2OcqKGOrnY+nrC5s0zXFtbOxpcHuBLWB9mi+oDUtCw3DX1E0cDC0Oke1jS4kC7jYXIBNu5bTi3NnX0sD53Ohe2MaThG55dojziA6MAgDM56gVXtjU5rjljlhc2u8fVKxQfAu/wDBa4ZBNPg7DF0hmdNG0TeUyACZ1S3RJh0rB13NN7Xz0uKn4RhVZA2rFeZJXtjY4yCslYGx6MltKzhpDJ2R965WARtW2cn+QVZXwCohkhDHFzbSPeHXYbG4DCNfFctqUU3KSSbzs+97ZT/hBXc5tKMW2l4/XGDZMUxmmpqLDmzxTvJo4iDDPJABZrAQ5sbhc9qzjdcXVODSROfGyRsNgZHufoOlhLmSSE3eLBuvcbrnFXROikfE4i8b5GOte12OLTYkargrasD5tq6qaJHaEDDmOkvpkbCGAXA+sQoypqrSlKXjv35T2We7OTqvsm3FR8P2w/6Jzq2U8ohGZpDGKvJhe4sFm5WaTZP8q6qSLDZDFI9hOLVwuxzmkjSmNrtOrUkVPNFVtbeOphedxDmevrLSMTwielkMM8ZjeLGx2g6iCMnDI5jcuwjVY04STwlyx4d/WQsssri1KL55552ydB5I1EktBSOlkdI4YrEAXuLiB0ZyBcb2zPirDlPgdXL0wpaWpZI6RxbL5c7QI07uIhMtmhzb2bbK/BaVgHICrr4OnhfAG6Tm2e54dduvIMI9asv/AAjxD/Vpvxyf2kqaqjY3xpc9sPx8mvry8hkJ2uCXA9t8r+BjDa6YYBUETShzayFrSHvBa0NiAY0g3DeAyWlYjHK2Q9OXF5sSXO0ybjIl1zfK21b2eaLEP9am/HL/AGlp2NYZLTVEkEzmufG4NcQXOBNgci4AkWI2KxTKtylwSTy2/t0xNqsUVxprHLcqiEkhSTCU09hCe0IQwQkEJ0hJIURiZd4ZWdI2zvObr4jepeHYnJhtWyuhzAOjKzY9riNJvfbI7HAFa1DKY3Bw2esbQtiBbKze1w9R96ekroOEinLOntVkduso9G4dWx1ETJonaTJGtc07wRcdh4KUuQ8y2PGN8mFyu1aUkF92uRg8dMDi9deXmbqnVNxfXX3PRVzU4qSBCEJRMS4gC5yAXnHGcVOI4hPVk3YDoRcGNyb2ZXdbe8rsHOpjHkmFzEGz5bQt2H5S+kRxDA89y4rh8OhG1u21z2nP8u5a/sqnMnY/2Mv2ndw18C7yNjdRot0Brdr+oPj8VTAJ6um6SRztmodg/wCX702FoWS4pNlamHBBIyAnI2XKSApMLbBRJMca1KAWAE4AupEGW/I4f5hS/bw/1BejHW1Hbl28F515Hj/MKX7eH+oLrnOViElLSxzxGz46iIjceq8Fp4EEg8Cs3XQc7YRXevyX9HLhqlJ9z/COXc4PJr9HVZDB8jLd8W4C/Wj+6SO4t4rpvNH+y2faT/1lSMUpIccw4OjsC4acZOuOZtwWu79Jp4E8E1zWQujw4Me0tc2Woa5p1tc15BB7CCl3XuzTcMv8k0n8nz/nzJVVcF/FHZo0HAKNk2OlkgBb5TVusdpY6V7R4tB7lv3ORjFXR0zX0t26T7PkDQ/o22JGRBAubDSIt3kLldbWSU+ISzxGz46mpc06xfpX5EbQRcHgSun4JzjUU7QJyYH7QQXMJ4PA1fWsn6mufFXYo8SSXLruFUWR+ODlwtt8+vQ0zkxzgVkdQwVU/SQucA/Sa27ActMOYAcsiQb5XVrzmYxh9bTMME7XzRyDRsHXLHZPFyNXmn7oW4S4Bhdc0vbFDJfW+EgG/F0ZFz2rnvLjkL5EzyincXxXAcHedHpGzTcec25A3i413uI1Tosui0nGXhyw+vRHbI3V1NPEl488m480v7NH2s3tC1flJzj19NWTwRtg0I5HNbpMeTYbyJBc9y2rmn/Zw+1m9oS8R/QPTP8AKPI+l0j0mnoaWlt0r7UiUoR1E+OPFv8AcdGMpUw4ZY5L7GiHnTxH0Kf+G/8AuLT8Vr31U8lRLo6cjtJ2iCG3sBkCSRqG1dk/8u/+y/kXFZQLm2q5t2XyV7SuuTbjDhKmpVkUuKWf6GCElwTpCQQrRWRDlZZNkKXI24UQhBMQQrPBKjXGe0e8e/xVaURyFjg4bCD8R4IjLheQshxwcS/kqX0s8NbF58L2ntF9R4G5aeDl6Rw6tZUQxzxm7JGMe0/RcAR7V5zlYJGEbHD26iun8yWKmWhfSvPWppCANvRyXc3+bpB3BVPa1PJWIb7LubTrfcdHQhCxDXOOc99d0lVSUYOTWuleN+mdFveBHJ+JaTXS6EbnbbZdpyHtVvy5qunxupdsiDIxw0WtB/mL1ruOPsxrd7vUB+YXpdHHs9Mn11zPP6x9pqlHwKZoTgSQltXEPZkKa0KG1OgKWMi2yUE4AoYTgCngW2bDyP8A2hS/bQ/1BdR53v2ePt4/6XrjmDV3k1RFOG6XRSMfo3tpaJva9jbwW1creXrsRpxAaYRWe1+kJC/zQRa2gPS3qpdTOV8JJclvt4liq2EaZxb5vP2JHNdyk8mqTSyO+SncLX1Mm1NPY7Jp4hvFdmjia2+iANI3NtpyF/UF5iAXRKDnTmjiYySmbK5rQDIZS0vI+cW6Bsd+aVrdFOclOtZ8dl+/NjNHrIxjwTe238DPJmlppsXqIamNr2vkqwwOv+sEpcNX0Q/wVny85E2ayWhp8gHCRjLl29rw3W7aCBnqy1255VVjnzvnF2OdI+QWJuxznl4s7I3BOvgt4wfnQnjaGVEIlt88HQcfrCxaT2aKdbTfGUbK+eEk458vXHy5i67qJqVdnLLeHjz63NewXA8R6djqeCWOQEWkLHxhueek5wA0d7du4rrHODUsjw6fT+c0MaN73kBtuzX3LW5+deO3ydI4n6T2tHiAVonKXlJU4g8OmcA1t9CNlwxt9uZuXW2nja10p036iyMrIqKXz68PAmrqdPXJQlxN/L8JHUOan9nD7Wb2haRyq5F4jPWTyxUpcx8r3NOnELg6jYvBSeS3L52H04pxSiSznu0jIWedstoH2q2PO6/9wb/HP9pc7LU13znCKefFrx9Ud7TTzpjCctsfbHga4eQWKfuh/iRf71QYjQS00roZmaEjLaTbg2uA4ZtJGog69q6Ced+T9wb/ABz/AGloPKXFTXVUlUY9AyFh0Q7StosazzrC/m31bVYplqJS/VikvLx+bEWxoS/Tk2/P/SIBCQUghNlWGhSY4VEeM0spBUcDExspBThSCoMmi8wiXSiA9E6HvHqIW1c1dd5PjBiJ6tTE/L6bR0gP8kg+8tLwJ+bm8AfDI+0K1oqryevo6gfNmYD9UuAd/K5ynqI9ppmvIRQ+z1fr+eZ6UQhC8xk9EeaJpekrKyU56VRKe4yPPsIVXjruu0bmk+J/JScHdpCR2+UnxAPvULGT8sPqN9r16rHDQkeaUuLVN+v2IYS2pKW1JLTFhSBEFHCmBTFsyIgliILDU4F0WzAiCcEQQnApi2NWzSwFg6ym6icRt0jnuG8pncKw28Iec4NFyQBvOSjPxGIbSewfGyqJpnPN3G/sHYE2ku59xbjpV/2fyLkYpH9Mdw9xUiKdj/NcDw2+BzWvIQrn3hLSx7mzYiEkhRcPrC/qO17Dv4HipRTVJNZRVlBwlhmTEEgxBPlIKgMQwYgkGIJ4pLlEYiOYgo7wphUSTWe0qIxDRSCllIcosmiVg7rTDiHD3+5TcdB6K41h49h/JVuHH5Znaf6CrbGR8i7tZ7Qn1/8AGytbyvi/T7nbf+sB6QQuFfpl+8rKxPcja94QvBW2bIN0hH8oUPGf133G+1ytjH0dVVxehUSjwe9vuVZjjOu072W8D+a2c8VCfoYqXDqmutiA1ONTYSwklpjgUwKGFKbIN6mLY61OBMiQb04JBvUhch4JQTIkCcEg3qSFsDrKqcTkvJbY3Lv1n/nBWl81UTwSF7iGPN3u2cUW54cIlRhTy/AjK2o8LBAdJfPYMrdvFQoqV+kLsfa4vlsvmr665VXnLkieouawoMhzYVGR1btPbcd91TOBBsdYuD2hbKXAZnUtcnfpOc4bST4lcujFYaDSzm8pvIlj9Ehw2EHwV+5a+G3yG3LxV+5FPeGq3X7/AIHXJBQZBvSDIN6kKRhyQ5KMg3psyDeojEYKiSaz2lSDIN6jPOaiMQgptyWUgqLJodw4fLM7f/oVbYyfkXdrP6gq3B23mHAOPqt71Ox42h7Xj2E+5Pr/AONla3nfFen3If6Oesrtn/RX0ELG99Rse7nO+WVP0GNVbLWD/lBx02tefW5yoMdZ1Wu3EjxH5Lfeeqi6KvpaoDKSMxu3XjdrP3Zf5VpuIxaUThttcdoz9y09JLtNMutv9GXq12eqUvE14JbU01OBRQ9jgTgTQUprRuUxbQgJ0JQaNyUGjcupi2jASwVkNG5LDRuU8i2hIKWCmzrTsOaYmLaMgrE07WC7jb2nsCi1mIBvVYATtOwfEqqe8uNyblLlalsNr07lzlsSaytdJkMm7t/b8FES4o3ONmi5VrSYa1ub+sd2wfFJxKbyWXKFSwvkR8Ops+kd90b+PYpxKdmTBKsRSSwinKTm8swSkFSCBuSCBuUcklEjlNlSS0bkgtG5RbJpEVySVJLRuUZ+tRyNSGykFLKbKiTRZYEzrOduAHib+5WcdN09ZSU9r9JOwHsLmg+rSUbBo9GK/pEnu1D2etbNzZUXlGNB1urTxvcd17aAHbeW/wB1Tul2emb8hFK7TV+n45HekIQvLnosmj88GE+U4ZI8C7oCJh9VtxJ/I5x+6uP0c2mxrt4z7RkfWvSc0TXtLHAFrgQQdRBFiD3LzfVYe6hrJ6F9+o8lhPzmGxae9hae4rZ9k3YbrfXX5Mn2pVxQU13Gu1UPRvc3ccuw5j1JCtcbp7gSDZkew6vX7VUAq7OPDJoRVPjgn8/UdBUmJ1wooKcifYrgEwFLBTQKUCupkGPArIKQClAqRFoQ45lR62pLRot1kZncPzTu3vVXK/ScXbz6ti7OWEFUOKWX3CE9TRBx6zg0bSSPVxTKEktvYvYZoWCzXMA7Rn2naleVx+mzxCoEJnaeRX938y7lqWH57PEJF1Tq1jPVb9RvsClGWSE6+HBKJSSUEpJK4cSMEpBKySkErhNCXusLqISnZn3yTJKiTElYYwuIaNZIHiglWGCwXcZDqGQ7Tr9XtRGPE0js58EXItjaNnBrfUAuj8x2FltLNWPHWqJLNP0Irgn8bnj7oXMK2N8zo6aIXkmexoHaQBfhe3gV6NwTDWUlNFTR+bExjAd9hm48SbnvVb2rdiKrXXXIn7Kq3sZYIQhYZsAuV89XJ8uZHiUI68NmS22xk9Vx7HOIPB/BdUTFVTsljdFI0OY9rmuadTmuFiD3FMqsdc1JdxGcVOLizzgxzZWX1tcPbrC12phMby07NR3jYVtGOYO/Cq19HJcxuOlC8/Oa7zc9/wA08W7ioOJUnSNuPOGrjvC9PlXVqcTziT01rhLbrDKMFKBTQSwUguNEhkhCcE3BRgVkFSFksTcEoTcFGBS4wXEAAkkgADMknIADaVIjgc0kwKRvpH1KYaGYSdCYZBIbWjLHCQ3Fx1LX1Z6k7U4TVROayWmmY55s0Oje0vO5oI6x7ENxfJhwyWcZK/yJnpO9SPImek71KwrsMqacAz08sQOoyRvYCdwLgLlOVGEVUTOlkppWM9N0b2t4dYiy58Hkd/U8yr8iZ6TvUseRN9J3qVpT4RVSM6WOmmez02xvc3LX1gLKK6CQMbIWODHkhri0hriMiGu1Ejgu/CczPzIppG+kfUn72sNwA8FK/RNT0nReTTdIG6Wh0b9PRvbS0LX0b5XtZLdgVZcDyOe5vYdDJc212GjmucUF3oOGb3yRDNwSDNwT1bh88ABmgljBvYyMey5Gu2kBdQyUZT2Bxa3HDNwSHykpBKbJQSMkpBKySkEqDJpGWMLiGt1k2C2SGNsTANjRmfWSoeE0eiNNw6xGXAfEqU2llraiOhpxd8jgHHY1usudwAu49nFWIYqg5yKlrd1irj11sblzOYGampkxKRvUivHDfa8iznfdabdrzuXZ1XYFhUVFTx00IsyNthvJ1uceJJJPEqxXmb7nbY5s9DVWq4KKBCEJIwEIQgDVOcHko3FKUsFhPHd0LzsdtYT6LrWO42OxcPpJXhzoZmlssZLXNdkbtNjfiNq9NrnPOdyGNYPLaQWqmDrNGXTNaMh9oBkN4yOy2hoNX2MuGWzKWs0qujy3OP4rQ3+UYM/nDfxHFVIK2GiqxICCNF7cnNORBGRyPHwUPEsNvd8Yz2t38R8Ft2V5+KJkU2uH6dnXXiVgKUCmgUsFILbQ4Ctn5BS00VV5VVSNaynY6VrTbSllH6trGkjSIPW1jNo3rVgVkFElxRcdsnIvhkmdXgx2mlmpKyOuY2ZjJaeZ1THZ0jbaTHuZG/qg3cOkB1kbiEtmJUtOKctq4YJWVLnBjKiWupg10T2GR4cQY76RbkRbSvvtya6zdI91Xi8ft5/t396H+9S8OfXW51p+K0NOxsk0sdxVQydFTVUlXHKNIaUr4336PRHWAGZLAOBjU1eynqaurqMShnp5WVAbCyV0j5ekPycZgI6lhlc6uwlcwui6PdV4+vp+PXmceqfh9esnTamubUzUlTTYpDSwxQQsdG6TRkgcy+mG05FpL5DaDbdZZosSoZWUbp6phbTz4jUSBwaySQ9KXw/JNyDnktdoDZcLmN0XXfdljGfovBrw57nFqXnb6vy/g6Dyix6CqhhqoauRtRFK6OTTtDLJDI/pBYMedJjCdHXqvferGn5RQnHKqR1W007ontiLpXCHSdHCLNcD1bkOzbnrXLLrF0PSxxj1Xd3tP8fVgtRLOcG1cspGubHoyQOsX3EVXUVZzAsSJ/MGRzGu+epaqSsEpJKbCPBHGci5y45ZMkpJKwSkkruTiQEqwwuh0j0jx1dg9I7+z2ow/Di7ryDq7B6Xbw9qs6uqbE257hv/ACTq6+XFIrX3PPZw5sTXVXRtyzccmjXc77LrvNbyPNBCaiob/iZhd19cbDmI/rE5u42GxUfNfyGeXtxKub1snQROHm7RK4HUfRGzXrtbrSyPaGs7R9nHZGnodJ2McvdghCFmGgCEIQAIQhAAhCEAc35xeb3ysmrobMqRm5uQbP36hJxOR271yunqiXGKVpjlaSHMcC03GsWOYPAr04tQ5b8hKfE26f6qoA6srRrtqbIPnN9Y2HYdHR6+VXwy2KOq0UbllbnD67DmydYdV2/Ye34qlnhdGbOFvYew7Vs2L0FXhsnQ10RAPmStu5rxwd87sycNoSCGSt2Oae//APCtpKFy4oMyOK3TvhsXLrZmtArIKsqnCNsZ7j7j8VWzMcw2c0jt9x2pUouO5ZhZCf8AizN1m6bus3UcksDl1m6bRddycwOXWLpF0IyGBV0EpF1i6DuBRKwShjS42aCTwzVhTYQ45yGw3DM+OoetEYuWyOTnGC+JlfGwuOi0EncFcUOGBvWfYu3bB8SpkUTIm5ANG0+8krFE2orZRT0MTpHnW8DqtHpXOTRxPrT+CFS4psqu2y98FSEVlY2PLW46mjWb6l0Hm85u3lza7Em9bIxQOHm7Q6QHbuZs255C85Dc3ENARUVBE1Tr0jmyM/QB1u+mc9wC35Y2s9oOz4a+SNXSaGNPN82CEIWYaAIQhAAhCEACEIQAIQhAAhCEARcQoYqiMxTRtkY7W1wBB7jtXK+UnNM+MmXC5bbehkPqbIdfY/8AEuvITarp1PMX11+5CdcZrEkeZKySelf0VbA+F/EGx4jeOLSQnY5GSDIhw8fEL0ZiFBDUMMc8TJGHW17Q4eBWhYzzQ0MpLqWSSmdnax6Rl/quOkO5wWtT7WW1iMu72Wm81vByiXDInagW/UPuOSiSYMfmvHeLesLdMQ5t8Yp7mIxVLdnWDXW4iS3qcVQVdJX0+VRQTN4hji38QBHrVyOo01neiq6NXX5/X7lG7C5RsB7D8bJs0E3oHxZ8VYjGor2IeD2D4pwYrDvP4D8E3s6/Eh2t6/6/RlSKGb/TPiz4pxuFzHYB2ke66sTi0PpH8D/gkPxmEeme4e8o7OvxDtr3tH6MYjwZ3zngdgJ9tlKiwqJuu7u05eAUmkjrJ/8A09DPJfaGvI8QLetXtBze41Uec2Onbvc4XtwDNI37bJcr9NXu0TVOrs8uvIpCWRj5rR3AKPFVumeIqaJ80h1BrSe+wF7Lp+Ecz1K0h9ZPJUO2tF42dlwS89zgt+wnCKakZ0dPAyJu0MaBfi463HiVTu9qxXKtddeRZq9lc82M5Pyf5qqqpIkxKXoma+hjILz9Zwu1vdpHsXV8HwenoohDTRNjYNg1k73OObjxJJVihZN19lrzNmpXVCtYigQhCSMBCEIAEIQgAQhCABCEIAEIQgAQhCABCEIAEIQgAQhCGdRpvLjUexcKx3z+/wCKyhaGiKmp2I2F+f4LtvIL5qEKet2I6c6EhCFmF1ghCEHAQhCABCEIAEIQgAQhCABCEIA//9k="/>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72261" y="2218828"/>
            <a:ext cx="593625" cy="59362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79744" y="3060869"/>
            <a:ext cx="593625" cy="593624"/>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72845" y="3904867"/>
            <a:ext cx="593625" cy="5936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Text&#10;&#10;Description automatically generated with low confidence"/>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782504" y="1446756"/>
            <a:ext cx="593202" cy="593202"/>
          </a:xfrm>
          <a:prstGeom prst="rect">
            <a:avLst/>
          </a:prstGeom>
        </p:spPr>
      </p:pic>
      <p:pic>
        <p:nvPicPr>
          <p:cNvPr id="35" name="Picture 34" descr="Graphical user interface, application&#10;&#10;Description automatically generated"/>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82292" y="2218828"/>
            <a:ext cx="593624" cy="593624"/>
          </a:xfrm>
          <a:prstGeom prst="rect">
            <a:avLst/>
          </a:prstGeom>
        </p:spPr>
      </p:pic>
      <p:pic>
        <p:nvPicPr>
          <p:cNvPr id="1036" name="Picture 12" descr="data:image/png;base64,iVBORw0KGgoAAAANSUhEUgAAAXMAAACICAMAAAAiRvvOAAABHVBMVEX29vb5+fkAAAD8/Pxzc3PU1NTNzc319/b29vfn5+e5ubmrFiohS1l9fX3///9/f3/v7+/n7/I5V2McR1LS3eD3/f8lTVlwh48WRFL/+Pnf399IYmv/+vvs7OypqKhJRkefnZ6Ojo5nZWbDw8OUk5M5NjdgeICjo6OysrJjYWILPEoXExVaWVqHh4cqJie3xsulAB7/7/JcdH395OgyMDFCP0Cru8GbrbOInKLF0dSWpq0AM0GwQE2cABTN2dv21NnjsrmwUV2ZAB7jsLfTkZohHiAUDg96j5Xq1teuZW6eT1vBeIKfLj2KAAXUnKOlIjSRABe6Y26jQU2qM0Prxsu7W2icECjGd4KrOUfMiZKeIjShABHIk5y9gIrZvcE1WuwfAAAUKklEQVR4nO1dDVvaWhLO5AAnfASCEgnf8qEiioIgVq3a2qrd7V172+utrXfv/v+fsTNzkhC02NbadrfJ+zwVSAIpbybvvDPnJGhahAgRIkSIECFChAgRIkSIECFChAgRIkSI8JiQ/Nf4yf+L8MHQfNblT/2P/OKQAKD5HEv3JS3AZ8bMNhEeByDiqbYlML5rSXwprHYqLvggiHK7nRTEOgBvE4X+40CUG/qWrteFFOau0ERdPz/TGzXQoNbSzzb0JtIvEmPaZk387P/srwGZHDfKWa2pt0HkGgLieh+yiY0W0tvYwniv68sCyvp6Mmt09HqkL18BqM1ZITrnZYHasRITzHlC72Yh22mBSOkJocnsekMTsa0aSClaY2vOp9Sig3EH0G5/mhWpbVJIa1BOasS5Vmuc9xNWFkXG3GJRr5U1sWXyNm09/ulPgW4iIv02urE5cS6tlT6rNGZN4lxCMqfrW7kkiFaDeQSkf6PJnMf1OdRCPNaOtH4GUI8tz6PE2o0xn4kE6zkGvtDapj62RGtFEd1Gzvtqm3mca9A355xIIQW0TXPuuQ/mGMXYEOOW0vNOA8U929Xb2WU9CajnrRVNrO+SOxd9fW5WSJnmHN0JJaBs5sx5ZFHw9jUhup5v6er1rEDOEyJ5tm6JbIJ8S1vvGCLbRkszdx8xMzd3HyFE0zSX58cgusFdc13PoZ6TP9di+mZuXY+BIdrn41hLb+E2Yk1v4DaxebYF0c+ZkX33AAkM8/vEFsrLzU4Ci3xItMEwtHaTXpKwJ+vNZkrDRYYoL/c7beOeI9fFvZQjddGILgrznJn02TCmj95TEEIoiwIzLzG+6ZmU/sLbtf/0NcTNYKDLcHbIDNUiZDI6MysUg8wPPyGGwX10l/AiCK6HT20cQC2HSEaBzhzWkfNbNbuI91uxugUapDqIJirJGj4uJzSQ9ISe46IEQJvXt6vaWgogwWvwCb2rHr/VaOx4EoanQ2h78JA8RgoskpagU5SUETc7Ob2B5GPCRLSFtTLe3GzoWJLGNje3tjY3Y8IaLwvR4fV1fJHzXnSEiJ1tbo4xowZJZ0GnVA3b+ZAqCyJf2QaDjGIuN5Pc0B0ib4JMINb3SiOslWYW0MFQ7hStlgCJBSpxvqJE3lpBzpe3kvxCxNbxXV10jgFqScNyfbSLcFC0f+j3/B+CKB4WkPM2UTHj8URsReMKpw/CHGdZ2ZnzbFxP0YoWd2BczsFdz5zXsqTjxLmmZZt6UL4hiceWnAtMDvdC2miH/d5iAdxTftY4N2J+h8U86zSbfQOsXbNcbm8yizOcnzXROVqgON/o48ZlUJzf7gR4IgbbPScftlzKfsWwK85SAW3LGjLRnaGA+CPBBeJ8o9VqbRqG1TjbOtN3ExSgM5zj+vVYzeX8fB03jnucx/UZ1y+WcU94nkCh5xRDWR1htGUW8ugXl+9WRJvrQANvTVNMtWW3byU3G+w3vlBbRFcv30miXeY84xTuevlfH3bRQc4x5snCzXafxLIeFxpYGy7ngDSSnou2XieyZzlX7/E4542R8ywIrbFrBXmlzGGuEeeLGecgbIFOupFfymQqeVJZKlVm19Z2zxJWsoVhinqeSqW6cdSOJh6G9XNKtvM536jjxm3UlkYqVd89nz19VCVKnGdw12GLcqmkJVOxVGbL3WpNQbmlb5B4o3dZWRmPt9aEhbYbs+KYiicweVTIQlsOa5vqLbRe1GnjMY3h4ZOVVlzc+lTK1hrHeYbSd9ggnjgq2IjzOx1YgHI8zlWqxeAntJz/quf44P/xlnlb88Pt4l9Ds6g4xzjvTcLHOaw6nraYZufO95+ZIXRfoR5YJ6eL5rwjwLnzJGyCTjVoxteW+5rnjzk7UfQDnK+GkPOFjJ9DKbFpJCjfD7xPQYfX43wndG0uKKBtQa8IHOeqq4gS/t3Axgg6pu9bHDre4QJbReLcIM5VGdqJfT+oHq7HeY/3/ZMp+OFQcb5Ehm3Z4zye+H7w47zucV7Jh01cFOeZGc6/u56D2hWXBk4lZJRLN4f2qK9YN2+1uL4bKM6pxzUhznfCVYhShOUrWAz29rmX+yM5R2EXe1gaUGcxTJFO39WmmsjBYpDmcK3BdIV6ZEEwjMCFLISpTMxufxc0FcAIbMZBTZzHQZXAbk0kw0S8uKAvfkA9FJ9zw/0Dtl3Y394v2Fy9Tydc0NLtgm3DdDt7OsomBb0wNMP2IWbrHtE3aZxI7XovZDUR9an4BL8Q1HkK1P4Ud/ZxMeM4PcdZelIQfkkvChdLuLTnLBaPbT4OcLCzuvPEj1O7uFOk3nBt1cPOxSQfVBDom300MMaOk1kiWZMharmUXvHIHBXgSGiybzanMWdAvthjbvGv4+zZinTIP6HXaumhIlrwhtsecXbFYc+dX3R89HpPApbQyplNy03faFNl6VXpB37rnwo4+UdJKrPoNrlygZWFioOmYm//ePvJgpPpuWML+dVeplc52D/eP8D1vSIRKYpOsLbxOafPZSw4uOmq4Z0pkFQDr3l+G37C8J+jkKi5LL3+bYgaQk2uTJ5dsz9h1tDydOJvo5ID2HkkFTXAIN1AyvfytFRgxONz8Dj3jsqU8yX0oDJP2McP6/nCTSrmDs1xi0uO/nVZDYdjlKM3v4+kZMbYoKdMNXeTvIaNhDrHLktg7zhOBdVFoKPuTXhcmg4A5sClPHO+hE977hh+kHN3kfoAPwkneJa7YHtO2fvq6N0wHIFefXZ0+oxcck+NHEB8OhsfCg6Ty4lPqpeY7OwF9Ha2F5KQX+Q3iuLiYgFJXSW7Imc519RHUNZwPPHBg0tzl5RVxDQgLgeDk3Ck0dLrweAlRtm+65JJZlPeNNsDJ7Pg2z9U4krv8EBQsb4UmJEiLg57ReLcWSwc41HZ5jPgNuds81FHej7na2YfHzD2M5nFvCGr14NBSMRl+Dw9eFtlbjBZIsHQ9Isi5C0wIo+Bvj+ZHAOKiVO0A069MJlsg8Gc0zrKxMYnONcMMRPnHU6hNidvG/PKb+nB63A4l+GbdPoGk6igeCNCoG423XV5DMvjmTkpVHjaFSU4M0sNxTk1hekwyfv0XB2sJF/GpVIonl/y5Pd0+vnwR3zlnwxDDk/T6d9PpGp7EMOY2/pqYiHP9vFiVM1PJ6ChJlUPfgr9UZxTSuSe8AznXIYq3zJxyyKyLWWpOlw9mpz6bJBOPw0D55ocHqXTg0s34NjJWV4SpZS3NDuWQFYFrfzi8d1kpzinOXikPDLAeQaLIQb5cz/1tk26oFFV/rhh9WPIOH+LOopuJMOmQ3RUEjU8zoN5zeBeO3J+29W52qLBcU+Zm0BN5NehSwf+2YIptCume5XDd+HgnL7/8H06naaqiHw2UWxAO7ZMayXR5+QNZRQ1uhqC9Ry1xZnhXLUXXc7R07OLdzk3MM4XV4vUbyleTPLTHpjVj8WB7SefXfKE/h8h4Jww/AO/6+kVuC0XEuqaV4nezqFwvL29D5xDp0slFHCp4XMOpPd7YkbPhWosBjq/KOfkFFVFhG+rvhjw+RYKr1j6k77sx6pqNnEfG5ZjStCp+NmjnCfVJV6ieHh4IexVx7nwvSKSfXDY2wGfc+ZxKf8J3xIEpGI0NEJ9e3KosvQP+m/8XQrF/b1Kf9OXJZPG4kK1PSRiaroFu23b03ODZh5hhFPJSlMEDNf10THAQ+VzTmUOptG7/nwGHeowkPKwtBijGzzdBi+qP+ZL/2RUX2ASTadPQCpx4eu4+n1eR0uorHSDT5XuBhf7bqnEU3o5aRpTzgGrUWd/Ns69k8JDjaYTqfFnspbwjP4XR1T7hyDO4YQoH7ysajJPfVsiE098JS40nrBQcOmFPNlAoU4IZ9+riuyiKj2nnFMPxdm5V1swT9OFLjTrnZ1l6RrPtvSH0Y/5zj8dw+f0dUlcqL3i0ORcSJp1dQlugaZBHNtYsoCgXq7DrOYXuMNLfkWgTcnwSEWAczVFKXOPtogmXyfG5h3fLEdv6MC/DkcKNbTSJXE+uPJmsR3TKNmaqVaLbRoJKm4X8oW9Ba4iqcWLFh3pX53g0gnVlk/IAgY4V3Ykc1dbPEAyxlfc0Wa0FbuW9OBZONqKyDo7Y24v8alOvQ8ox9xr3MT+Ao/NURXpLE5cbReFnenS3gG7buTc8Wfusx9xOXfuxrnomhYZ/h0lZkbpeZqlJRRhTii9pSB7M3RHRZdoyBKW3YFozJh76FZ6SPDChVJ27oTbk50lXrq0uq8KHXFRqSjO6Uw4rlQqO8R1slK5OxfRyqXoyFK7YZHaaieUQQcfWVpCwTs8OyXP8KIquZnN9Q6e/N5FboYwCvuTvclx3p651NDmpfsFf6nM5w3fnvBoHD/Dx9s0QoKli4YraK6B6rWk34dkxIKgWh3pp1Xl3Xj4TRP1tUDRiLkS/ynq5K2ld82dahbc5/maNDFXykU1HMj9ZNX00ULhFRFweeRmUeqSqEYt1GZv9OEGMD9Iw+9UTQkybnF1D3UQJ/svKYPy4AdwFj+i/cv5V8L8WpDDGy/OONCpuYgOmmvRWVmQ2icWfVKA74tz6LD755Yih/lT2v3zcBhFD9WXvp6ylVCpsONeJvroc6DjfDTFNqm57eUTGgjXjHBkUIIc/UaRdo2RBsREUd0plOfnQjn1aOiq3a3xnVslTZ2ha865KBuEYljOB6oDTAOdnLWqbSBFig6JR7ymhXYHcbb+fHC5i6lsU2jqIQ9y9Icb6AaNIjjuXWxSZFWs5OPB/VT6y60casSoMP9zGI7cGYBg60BDF8o18xgzJMveetCUGnuTjcD78yWA6XsozNWDOxdMA+5r8p7DBvboapyGxt5WVdDdc0/KB0N9Ju2EZtNoww/qDPsOe/rfBubOK19VxbbbNZ/1EJ7vCBgQd4Hm/fVX+GZnembM7lAcqJu2aFWuDd6fhExYFLXcdRm8I/dA/fEF+xbnopxqJ4Un7zX1OxYJuvRCqXTSAl5DF1MkLS8JWDV1WWJt5vYkGuRpXjX5RB4fOnpZvVtUhQAw4vbiZZVHkR3Vn53Cauln53oHRFcnxISon+tb+m5ZqJucG3o926A1G11R1uspfHaO/5YTdF8dqI3X/etlqIii4Ty+Uq70mscqhkYYKffO8jfkF8W+o/rofqiLZb2dhWU9le3qqXg8XkbuO1q2PN61ApzH4vFETI+XN+pWIt7V1+KJpIidJUE0z2duC+VP9nLLoTAmUIUhq8tbVpeD3uwV+KK/lcyKWquOnJfpJlvWuJWl32fREwHOc1kQll5PbtQFYPy3UXkgeWZmy3rgTnaSZ2M47FlGT1UPl5aHMc41OLlx1UVKe8cbinDXJfTdtThkAbp6uxyPWwld2exyMM77WfrdljZx7t9mTtT1xHpjxgDZRadHRb8sfeQcEpZR0E+h+uJUVaMUikvOzKRESGzq+m7d0/O29/MgIqDnm2fj8YregnKQc/oJHX364xUGK4vqFytleR9eZdH40iLXu0hNHDvOQnC8HlWj29D79CsK5XJZS7iMppKBOF9PdVca2Vuc4yliZgN7gcKi+mTggeejy3DMaZkHgyujI9ZXMXF60xvZWo0mSrSIbWio5zRSkdzoZ5nPdpmiGGqYXlFb6JCIKed8XWNtox6crW5XnEWeqKHc6XUpxD/PyMOcLOmnPJ0K82jgIrfWVlkIo7WCeh7nO5rlkFyhba7UYCsGdA/oMuZQ3Hy3cTvOk+ce5+QH4aLnbNNv0pVeKjEP1fXmt0FfvXpFLv2Gh2zkk96iN3MIyuONmNlgrzheGY9bwlrX181d+iWRlN4wN+nW0bum0PBVvUw/NAdeloUkvfRuFSD2euoijSqL+U1IZm7dB1kilz54OuKBnGJvoeCOd0Kt22yulQHK3RTfqFJq7U5zme9RHOfft9CgTcIO3baVIjde63qDe/xSTW4U+4uHe5w/+YwKd/70UXp5yiMILukVP4/6P5rgNVymP2vh/cyC24/xnviXVPAVBPyssKT0CkYfBp6IhR1IU+mjd+WFZshib0dOq3LjW2afSJors9CjKDeAm+ZhtyzaVFZL10j60WuqRw37yWHR/hzPX3ocjHylp4SFS17qbIVm+HMO/PkTQyJ98JIrcvvg8MK+s8mDIPM7hxO6YbpHeekRPvT/GxRy6vbzkkk/fcnO2Z4g6VJ+VUDeub6L/oC92tunK0cV5aeX4RummAua1cOJlGsjw0Cr4dVGD4xITgggdyp5N8rxiL5/UQ1xfH8CBlpGIv16SJfHifxO0YZvyp+GBvnKBVsgGGGUD948C336vANZfXYzSB+9ZcsIxkHxG3/lA/I7E5pMKmGEjmXw4SSi/A4MrXryDsl5PlLdw/2Lh5Lu+vKLgkCJkeLqKR3KEZ42X5kjfml4uRRGmEkHH66qpMeQnyQ/98b5nwiFbfUTi9Vnb5Dyj0Pw9xSB4dVAUH3xfjA4uiwFRvcfCvURQyy3BjdXka7cg+rJn0j69Qik8Qi/NomfdjQ4vR5FXa17AcPLm8Hg3dUjTFOG0os/BoMPL0pRV+tzqJ5cHw3eewqsafKBQSpG14PB6cdRxPhnISWUrp4f/YWh7k9Q+SrW1aYY5Dd/Hb09iYL8M/AuYoPhs3dHSFj1oUKMh+3Pv07fokL5dw6I8Dkg68+P3r8cUef7q5UdUJ5+J8anvx4acf4FMGB4dX362+Xwq7SBXX519PH9+9dXQ2I8MuSfw61puaXR5TtkvfrFYUrNMmT85vnlaKrjIR7kfwigWjr599t/j76wB4ulVenV3/9Ewqt0X9EIDwTSPvrPqy/c2DBe/WdYenDmjTDFV0i64W0byonOj4Wv5i7S72/Gw8iLwvzbEOqpbj8DxldyHnnyb0cU4hEiRIgQIUKECBEiRIgQIUKECBE+h/8Cc1I2Z2W9BwEAAAAASUVORK5CYII="/>
          <p:cNvPicPr>
            <a:picLocks noChangeAspect="1" noChangeArrowheads="1"/>
          </p:cNvPicPr>
          <p:nvPr/>
        </p:nvPicPr>
        <p:blipFill rotWithShape="1">
          <a:blip r:embed="rId22">
            <a:extLst>
              <a:ext uri="{28A0092B-C50C-407E-A947-70E740481C1C}">
                <a14:useLocalDpi xmlns:a14="http://schemas.microsoft.com/office/drawing/2010/main" val="0"/>
              </a:ext>
            </a:extLst>
          </a:blip>
          <a:srcRect l="28472" r="29235" b="1832"/>
          <a:stretch>
            <a:fillRect/>
          </a:stretch>
        </p:blipFill>
        <p:spPr bwMode="auto">
          <a:xfrm>
            <a:off x="5600730" y="3065042"/>
            <a:ext cx="687861" cy="58527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picture containing text&#10;&#10;Description automatically generated"/>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73956" y="3988345"/>
            <a:ext cx="610296" cy="426667"/>
          </a:xfrm>
          <a:prstGeom prst="rect">
            <a:avLst/>
          </a:prstGeom>
        </p:spPr>
      </p:pic>
      <p:pic>
        <p:nvPicPr>
          <p:cNvPr id="1038" name="Picture 1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646653" y="3060869"/>
            <a:ext cx="864903" cy="5936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ata:image/png;base64,iVBORw0KGgoAAAANSUhEUgAAASIAAACuCAMAAAClZfCTAAAArlBMVEX///9AsUkAAAAEBwf39/c4sELs9u01NjY5r0P0+vRRuFoAAwO34Lp7x4BZWlrp6ek7PDzQ0NB9fn65urrb3NzFxcXv7++LjIxyxHiJiYyn2aqgoKLj4+NjZGTLy8uZmZlOT08pKysOERFvcHB4eXlWWFhISUkYGhqpqauRkZSurrDP6tFfYWEiJCQ6Ozu7u72Fy4prwXFfvWe037ccqivV7dbh8uMrqzaa1J4cHx/t5M2LAAAHRUlEQVR4nO2bfX+bNhCAscBxWjoThMBlYCDxGzAnXtttWb7/F9udJDC2Y+P8MUPLPb82BVmI0xNxEkpqGARBEARBEARBEARBEARBEARBEARBEARBEARBEATRWz59kK7jvT13nz/Gn10HfHvuxqOPMP7adcC354OK7kkRKTqFFLVCilohRa2QolZIUSukqJWmonE7r9+6Dvj2NBR9/9LOjz+6Dvj27BXd/9Z1LD2FFLVCilohRa2QolZIUSukqBVS1AopaoUUtUKKWjmj6NOXziLqHecU/fV7ZyH1jXOKxq8/OoupZ5xVNHqlZ01xXtFoPMC9ofe4oGg0IkfIJUX35Ai5OIruR393Flh/uKhodP+ZHLUoAkf/dBZaX2hRBI7uOoutJ7QpGt1/H7qjVkXgaIC/39ikXdFo/L2z6HrBFYqG7ugaRaPxAH+Sv+cqRYP8Rdma6xSNXv/tLMLOuU7RoFdHVyka9troGkUDXxldtS4atKErFI2/DdtQu6LBG2pVNP46dENtishQmyIyZLQoGtOP+Y3LisiQ5NKPGgf4/2Df47wiMqQ5q4gMVZxT9EqGKs4pGvD+0DF3r/X/oxryzuIlPv1eQ7/jQBAEQRAEQRAE0TXWAVVhnCSxdVLl8ELxbh1V66RFReD6bnBw69NgjkM6qnJ7nMfJnseZKptNGPCQ6t5Mq8+3eR2vM3uUdSJVMts38wgl4rk+nXv1vZLFE1zytPX1KVR6hmMxr6z5ULKyDN6MaTLZO+0GhzVZYpH3BkemDV8mrqzzsq+wjtVlHnTWlnVeBJ7zRiOgyG02ulUWLayjrlnIXvv4IQgU7KFqFduzjMVBTMy5rZETHIjatDVSEcRpQhH8NRlLsM4DFGDPsCST/S3liYQ9YRe4rlIrklcz2ThbyDvN63ZttsJWfDhXitij9Ay3NtkDKjL39EORXX/DQJEwmeod9og9Y3ygyDY3T8oRPjeCNetkhlRkPz1K3rQi9gSoijgYC9SlLzEZN5qKbLaR47VWpKuZvRlFLBIaiGaLgW9S15/ZTPcFFLFt4MQ4VOSQyKSBWZIUT3jkS0VsFSgMrch3YifGEcFmlfmV53pbOeDcA0XwISYorWiWrabzCVabblerVfe5yFYjQwNZxGRvMje44IiZsVI0h4LgDQ7W2Cc05OrqjK2UommzFaghHx4LmsBxFmKJTHXGTJtuKjJlVtKKqlrqGe6cY0Wpjrs+LveKrBelSJanqk4+XywWSlHmStDMXpGxltdY2MZG5215HBwqAkf5iSKzP4oWqQIiWuA3Tw/tGEcU3ytyNmqsYB0toILXyYltjANFj1JRDE+kHkRSMT5ph4rg8tI/VhTfxEELTp1FGc5fVoZR6s/kgzWvFFnxXI8eHBjPhxmCy9lKzopvhlYk++fh0RQKMOXpyp5KYEeKIIpVfxUp7AuKbPNJTV84v5xRdDyK5svlMpPfgahdEZNJ3Oytov0okg+Rqbsvpxper4uw4jMm6fcfNLZZPyCZ0VgXyYsg78gHbaErnz5obFOttHqqiK3nkq3Yp2ik0H140EPElMn6KF1nq2yqFG33rbr1c2cr8zJFmzpdT07SNWOB2LA+K2rMaLgqZKYcIgnT8y52bzKbTSszctI32yZ9vSB9W8h+ypl+Lj+sllcHimIjeGA9VlQ2CmROZqHnLeWwCQ2lCLoUPFfzsFw6spnvF3Zj6bj2JGWgc5HnJklSvdjHcpH5knv5ulpwHynCVav9UyiKN6yRRuRrdjXpl9Xy790XkDqj+QeTfkXaeAGxcb19qgi0sJ9BEb6A16+QG9nNeum4Vnm2etXVddAi3795Yup5RxFuBtRvpnN1o2NF+HrcR0XAgSIjwd0imWfXqpd4LnMxblbIQWN4m6qO2shYNjYvEp2i3KNbFXJo4hcuNew3Q1ilyEg2j7WifWm3BKvpNEuOyqIMDLytSh3tcjVdqc02DrXVlpHadrPXekstyqYVGXgVcJqd9E9wvGay0O7cTN3agUan1TJLhPogz6araddvsJeIXdH2foQbs+KDu6aWcEWfu00QBEG8R17Minr1lKZBuOsymtviRHkQRJG1E6W7c8toJ6AgiaIgj8BCGfmJ50SBEfHdMk/CcBe5Iuc850XqCzi1Il7ERVT8ysbiwouisoQ/PE1F6MV+Hvlemlg8gZFSlGEcFrBeBRPc9coiDKOcgxoOR2GY8mhZcvgs5L/wAiHms6QQIhTYaStME5/zwAsjiwdlbsD4sHxcYUcwcPIiLdId5yDKWaKt0CujJdjiecQ7/2H1/4cILWNXhLtguStSI8z9XZn7XlEGPA2FUeRhIHC5DiqWKUgpnHAZh2G8yMMCnrYi4cXSX0bprzyKLEzCAt9ErNiBgzhwgtgRriVwcY1fZI1YBMJxRCyssIBSS8CxIdzAcFz4N45F230GRJz6XYdAEARBEARBEARBEARBEARBEARBEARBEARBEARBEARBED8r/wEx25zDmOOqmwAAAABJRU5ErkJggg=="/>
          <p:cNvPicPr>
            <a:picLocks noChangeAspect="1" noChangeArrowheads="1"/>
          </p:cNvPicPr>
          <p:nvPr/>
        </p:nvPicPr>
        <p:blipFill rotWithShape="1">
          <a:blip r:embed="rId25">
            <a:extLst>
              <a:ext uri="{28A0092B-C50C-407E-A947-70E740481C1C}">
                <a14:useLocalDpi xmlns:a14="http://schemas.microsoft.com/office/drawing/2010/main" val="0"/>
              </a:ext>
            </a:extLst>
          </a:blip>
          <a:srcRect l="21237" t="15998" r="20574" b="26697"/>
          <a:stretch>
            <a:fillRect/>
          </a:stretch>
        </p:blipFill>
        <p:spPr bwMode="auto">
          <a:xfrm>
            <a:off x="5583625" y="1530023"/>
            <a:ext cx="722069" cy="4266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ata:image/png;base64,iVBORw0KGgoAAAANSUhEUgAAAOEAAADhCAMAAAAJbSJIAAABgFBMVEX////GMyz9///JMSzHMi7//f/y087DNSfKMDL//v28Iw//9/OxHRzGMyu7IRrIMirtzMzEIh3hsaj4///DNS7jr63HUU3HLiUAAAD///rCNSv/+v/jqKP///nEMzD6//y1AADU1NS8AADq6uq+NyyrAADNLyv/8/PclJL57Obh4eHDw8PGMTT69u7AAADGMCPqycC5Kyu3XFf46t3ovrr65uTMd3X03twaGhqOjo4sLCxfX19vbm+wrq/Ql5Lb29vKZGaDg4PfubO7Pz/mpKTPYmHoubz0//O1NS+7UE7PgHzSqKDBLzn32dvRjZDJem7o1cWyR0SzQjjWgobQdHbJSErszMC2X17IfXnQaV/AV1DOlJXdlJbKSUXcZmS9N0Q4NzjMEh2nHyuioKFUUlPGhXqyQ0rSeIG9XmWyQEGrJgjgpZfVgHLJGCq7STfrsay4c27fuqfZu8ScFhurNR+pQjP/6/bXiXvJhI/BhYfKpaj3tbnZvLu3ABbQbmbPYm1VdHLIAAAgAElEQVR4nO19i0PbRrb3aCRZlmVJHku2ItmSXCJku8WRDTZO2tSlGKghkBcmDxJuy7bpK31+u9/23r2B/de/c0bk0ZZQIBDIfpzdFPBDmp9m5pzfOTNzDiEXciEXciEXciEXciEnKpRQStXQqpx1Q05NfJfIMpUrn9GzbslpiWpZpNlWLfWsG3JqQkmlNDKm+2fdjhMXGSafS6ks+4VlFuvMWKkT4ro4Kc+6aScllMhqhYbN2Xws2IKgs84NmJE0DP9ThqsL6oVarUY+FnUbEAq6yTYK0KlqeNZNOyFRZSv0S6tGrHueIAJCYUpJjLk18h9jNqCnMsvMtKckSUJ8kmB6gpkYN+v/AfOQEjWkpHfLiDm0IGvrji4FopSVJIV1iiqhrqu67/B8dBHC0xGDTgPJ6gq7+4ORJIriSVKkxPnl2yrqIfIOdyYl86NtPZKyiFBJnMca6c+xOFbsrO0lJmOzPQq9/A534tqioduSyFWoA3AsS6akcAc6FSal5+lR3Gk0yTvIcmRVDVWZ1Ffyig5jU1FESTHKBUJlNP20tdBJElA7caCbjjnsqpYMHYlD9V0ZrhQIaMVSSx2mQ98FgihFLFtyX7xfoc1Z5phegGNXd4zpAjIfAPnOIAQXgpD2Rk4xuYKR9Jg1WsR68Ta1KMlM5xxuPATTcXLrTXj1nYGH/eH3xxOJkuUKJorZrRlov//ifVdFN6N7N+3iKZiQrLOgvVM6VWvkmS1KHiLQ2Z02oTAtXzafcspG64Oaows6fMgMnNyw8A50IzSQurLlgo/keAqQUBsUaIQTEJXlPq3vzeZiQZwKFBysuYd9uILrn2OYLnBsmG33ykwEjp2dsoPYya83VYvKr2k0Je0yAzvJ2aoU58FyyOcYIHSAZdGZcd5TvAjGqJk4bO42xSFJX+NFgFOlQocnaC4FoACsU3LBorzdZh9FKEwtIzED20N27Rh3um5YUdF5ek2/uFZFtrT1joMIRdGOTGPj3nn0qUJAUKFgDbpDJsSKHptSDMR6oGHkyafIvl8jcujCCO7PTpg6GMes6DgOG/eIRd3zNFgpVVUZQWbuGw63gLZtmrkHvcMqf/h+e4MlqJnAQupKftDCr54fn4O6YAks0nrwI0sSHQabKJq5cgZtwmEgUpXIFtWKEYt1IUAnxGRBCXwOyz03E1KlYagtdFgCCibwRNFjo19dcIrkQzWRIhhVJfV18KtMASBmA9PYzMBQPfWWH1aggYW74MRLEvSeJzq5Rp3Qzw7ZhchkKAllMDT9TUMXASLMyazJDj/KT1Uo9yH6wDGRmeiSZJuoKQg5hssH35gfMlOBJwVUVmQGaCpwHVFRySfe8EPLZ3Dz1qATcx8+yCZKbqNwgOo8WGAya3AtB0e7aItiZ6PtUws6Vz1DlSMTtygxxVO4k6CwVaBoGJY4jiAlsoDIGXGse7ak66LDFteARcjyWSrVdnlbiESTG4mErbcwdHhMUwbWAfqLhoXlfAxdCBxHirwfV3r0taTvFAW7CSdgbwwUG7iIZwIFNeaAObug41XOASgPo7n4y+FYCldN2P3u/CpzvGzgSZJpJqs3fJyOr7iXb0NUTjb9Qd7h9h18eMfYWHqlrcABACgqSNWVVfVovQpTu9FJlDjLYwAeK7fBcrxltsq7aGnVSH0C8HMdo6q9hME5wPM/VPAF3SMhpFZI+nM5xeOXF03F2O2/bdexYtHCouEIUzwM4bD8bA9juy/eRw4Q9ge3Ht4aZOA3ejRNgW4mtQobjM/uILDBcjTqbxEiBox6K7lEkrzUJwACQmXrd048cIAtw3HAf9rZ6rpHZScqTmGqVvMY5lBM0QuybFR6G3EqmbNhi1aegoKRBAkUDIzP4fwfP0dl+UnNFIDj6KPdW7ceqce02PUVI5ECz9ORkDOkuuopLzr6vgr94ba/k2Izykqeojhm9nHL/aOak9UVBvhsb+u/dnd/y6Cfe6z7WSTzMBdDFwapMRo36WG54DEFOTLogO3END07a+txzGabBBx7+Q8YSziGJXsrAH3vTJQoLqOp76Gol+E/lwnBH/Dz/fdU8v77+Ncn+zwEGKqkOzJiPh+FbIRETqWnuSYHM623wuJIimxJhFnIpjMut2B/MMlax1GyCBGouCgky2q/Dpiufnjpw6uXr1364sNL18h7lz788OoH5KNLH5PrH5EPLl29dOm9P90PdFQFSaGSksIYSNNw3j+lPqQ4ZjCo4iiKmEUL4cDk9zE49ntrR0HjLOTFOPvjVBCDN5XNxp+T/gLMIHL50ieEXPsC/l0FhLzPrl+6Sj69DggJ+ejDP98UY46UNFd2FMWUzEiSlITNZZAAuCeudvgULywb6EPA47RjUODafgOGhhV10TGNuzMrnhjgoqgzpqVN9BEuYzddu/rllx9+BAg/+uiry+T69avXOEIZ/l3e985hxXIzm9tAVW07EHTRy6/PAN0AsnqCbDWd371xzol1HhaTnNz9Pk7AP39WplQbKcOqVv9bLAU4UicKZC5fCV8g/PSLDy8Dwi8//lgm1699eemrFOHH+yNUQ5laVJ0fbcN0zGZxwYp1FuAuQPpPEqFM64/zOc+zp7haY3e6fIfFPoQTBqm2s9u0aP/eFiC0bWeWFAyjDiMuRfgF4PkEEF5G63P9U3L1Ekcof/XF/jcPSUVGIgcUMQELJOhmELC7bVB6J+g1QlctjXJJNhY8E5iUk6uqFkXmts89QtANRn7Nqhv5rB2DIVOa6lAxNFIJOcJPrxJy6StAePUqaJmPrkPfpZrm6vuvuXvoqr7KI3I5R9FNwZP0hNP8E6EANPWwM5vM5MsLU4Ln5H5rHvwVfzgGg8GCAD6ejJrklhEPXbiKihbhMgC5/An8eP/9Ty6Ty9CT71/Gvy6TTz74szZ9VVySKTMTI7GoWh3jZh0or0zDN1sGcEO5QmZmd0S+EBYlic6Aoh3kyKD5GAPD2oWv2DYrN+UGi8xZ8DNCQILKQb3MIxbv82mnXk5nn4pG8YODGwOPuxgxMwALJOhJ4oAuB3vCVxKOL7RCW1XcW8AVjJewYZccuOxOcaNTt03JtKIw0Ley+iQHzLkLb31ySeY27/JX+MEvr3+Ff3zw0afX8LUvrn30V23BnUek/iTHBIAYgE8aM4zIWW+4DUBtrxpRLAp8nczJPmrxgXHAF1CRq32qFrLS8FGP9JevxEGygW76J19c+4Ij5Fi+SoNVH3x1/Uv48TFMyf2NxSsIVXA0CZmZy+nQiaDDbMXZnp1xw+OoHNQhloortYtMlxyw7wEY29qDJgZB/yrQBBwO/if7LaDOj4wksmOjjxsU3vv00qcvEV7/4Brvwy+v44/3rr//xSFaBT6HzNcOTC/OimbgKYnRaGE0Uj1ipAO5RIWS1hMjdeJtW0/YcuawykuV672WXC+sdMC3ik1jnjsXl9/7GBkpUfl0U699jD/ef+8y//ODa69Tpfsg9atTzPPSLSy6MVzyiRyGR7OOYYjTuqqnW31wzLPREtK2wyEEJ739tWewWNJ1zxi2T9gdUJHIGSxJNzrEcX6zj4rsSNcAGuG27zIH3RbPMx0n/xh8bIwqHYoqyWCjtUd3DAYy5MssJxoO5Iuoa3Ms4QhN02Tbt5pHfIrcvJqijQvxMBzAvEK34DQnh1oPgtkCN/T7hfl2X+Xk40QDZbgSDo1ZGvGdDoIEhpcZ1cM/ROrLtDkAiu3h/jpbidlye++d47botOIPA53Zku4BzxFMtto+bLREBu4wFGPFFnXPcxxntaqeiyWSfYT2ZnMK+FR8QsbG3GGX4ygpAY+PREk3YRavNJHa++dmKe9VAWqMETmTRx2FeEc7nGGE/irCAPdE23Ty/87wGP0RA55vS5DlgFPO0hCAkNcOqeplQCiJnh4433VVYJnnef8HPn/tZicADiyZxiERgpYqMh4H/aF1fqG9IlTtB6IOCPPa4b7wAiErWu/AeQGK8b+yrgvHQVgih1w1OkvhG67KgnkshMU/Rgn3ldd95K+7/0TmwPM+tO2jIzRK5MBYNWogl+/sUTG4F8J/99xt8K9c/Kqqyq8seeOGRFxM9KmMVLkif1ah1qu2lh5xFe6llB1b9I6MUEeEB30Q1zNVXELBdvEdFc/dbf4C39RMX6WkeHQGCJ1raT6gaYHXU8crvLziUR2EF3I6CNNt2Vq91+s3m/zaL9xtQB2qxbnybPv3+/DCSv3rnhX2J38l5JvJz0lmsm29HCZw47Xpo6NDOSWErXvV2Z+MiYkaSG44N7jXfD7KcH14Nl9tr0wOCPkdwl4NnID6uE/7k7d7YW+2/8q4hAFfso8Bj5wGQnSjZndqrPygUWxnCt1udaU8ccWYa6bKF+Zeld+uOw+9iQs6Ic43VaXNWgs1g0VmJnwCPrZVqVg4wt10AW4pOS8IVWr53y70+QCT6xq/cmVt/UozHaWq7OdL6QdlUvpHbjNDSOPxirF6e5grr874w37hc/b1/9D6d3Xqdoffb92jFWvpH7lbT++eF4S+DI+e1NuN8WaEg1Tcmm08I6VcPQ0KUXJ7so6/wMBbyheaC/kZ64ftp/2C290pFLRKba3VncjMqPVaz7qX7zZLtTUrswM/f/zpvCCsWG6/8VOt1tlcGZS6he6NwWbnW/XBiD73Qdoe/wVG6CpoFfpgnY4X8YVmTXNDtbZG+7U6rdRrTTJdhbF68xaZa8CULI7OC0KaWa7VxqW++3J7vVsPN3bJzWf8d9IWfOxKlzYn12bq9eocGT9BszIzWVctdRIQTtZDqk326p12vdf8+Q7J34YRPu+dG4T/W1vAbXWgNK0KWHeqamH4z1qVJAP+tgyjFNerfDozMRytdka/kNmbqJ96tbpvVWp90q9pIdFq9daPI5RvK99nZIsuRecGYW+yS2YHuPTFl79ai99aZGky06x10w9oO7/ipYjVm+ypqg+Dd2UFu7s30ZQrforQJdpks2ncdoEL+cS4B17o/Op5Qai6qyt0MSIAkFqypc1NFCn5YaQWd9KdlxXSELGP+7+6oypfP6YcodyraZasPkdYn+yR5cf4vmxtNMCGFM9NH4Zk3SPdiT4lj6qurD3cAdug5W6Sh8t7H6Da8ufztxd21km3Nj/T/XaNzPI+bNaWUJc+78Na0yrsLMzcm16j3Z1u78bUuUFIw/ZEQcv+Rq2VWtGfqxXBrhcn+q0rpb33aag1huJ0G67QHf5tudgij/7Ft7uNO99p5D4gvF9Xaf1+E1jB8uryU42qC8PV9e4v+9yL8L3uB1LkU2Bt1F+dJTeNJvEfss18FyDLPy2SGxPpyiJuaYIJyo9yycT1VcvCVRVKwQX5zMeVROA4FfQ1kOe5Lb4pnGq+tV9YlXKv5OBQyin0oQxoevVag8itu7UudBktThTc1V2XW3wEYPmU7yWQ5Qr8v0JDC/0rZAQVC7BaNG23FcJ7cgVetGRaqewfLOPbCA5yxk8BIfBu4wFpTPYs2sy4tELrd+dIaTKz9z443mr6JGRO8VKvKJRDV5vpUVy6fZkzAoC7Vkhbfehsf18Ysqy2rAP3CZ88QtmX6eNaUzN2XVwQhlE2uLImd+ZIurIPSO4vLy9vzhY4AugiXCqHPgv9+1f+5vKBS/by1fBBCHYFnhZNt6y/OC279wv4VzcfHRyVPh3vqd5ZJEu1EvQfdFAGBuzNnUxI9ngpUVaWusXfaktWBVd0KjA8+b4GIGsqGlDw8C3cIQDDVQ3B3rh07QY/GgaPgwInwLUv+AQQcnhAKv2mcXBA5ZT8w9KVX8k3tT5MLdoa/SSv1VZUa+/hqyTiWnUwxF2UM3Xo6F7PB42YqbV8wFPvqSH4TvWZFoGvN3su+Yz6IbD5ek+z+EJoryfjyTa/2asQWb11Jghlupv7p/rTsG4Rd26ip45GmD+IPEdYREaXyVd+WVme/Jr0Fie/X824/+fv7O+/0Prc5Pef92X6ZKeTv+m27u/kO/OkPQVa68FkvvOzS+bLT/42OexbtDvK/y0PZGL2TBBCz62W/V5+WiMrQNZu1TL8gDN/h5BoCX8s/YPs5u61mv7wt3rr6U6vkpmcadHp3Vb4tKMW2IyfuUEGu61Wu03uKTQcb8x81p1sW79eWW/N/LDh036h5Vcnm2eEEGZWofYNyUzONa78TJ5OLOAG2z0FqZLRzxVNK6w2yNw6TKnuKlrBzQHpT2jW2qQMQ/PrdrtTx9m2vstPGxRE0gTVLJNBmZTyoH+bk+mqZ9hZI2czSsHkuVVQMIXcRBVUzoNXWAcwnK3O97ncP56qZHEB/m6MMSJVXUSyRpa8TCGT+a8BXf6x1CR0prMxD9qmbZBnAd78HiOlLfilPtmnrcH4lyrrk/HZaBp4zqRx5RHplgDgnE9fRs3Ado2qzd4/QYUiQpmszFoVlZQ2KCL8l/NwcW764bzl/xrll0il/tT4vG8VDLK0pYJynbniP0fofzdutxtXbp8VQm7OV2oDQrtXNn1owgtCIodkVIRHgCuWi1VA2JgDvUgez/I+fMb41/FG8tPaDB5d3P1aBoQFA/eMdDvP+7BXmPLhY53MmWkaYJW+tT4xKNV2NfB2X26FBoSdIp4rDCl5CH1oFUBbWBXQmDM1jTZrBcQny3JouTu369D1/bwGCLXJJXhj7skLhO2OD65o7swQcpRg8yaujNXfU2aVuga3h65FylU0Hg9GS93yrkpvT7YqtGGUCo3/6/7LKxbWV1vfbi51Nx+Qdp7S6s7T7njUs4pboHx6kzP//Ptva6W7VzIwSpG1nwlCFfMLDPw/ZHwCtTIo7CG8UUCvyS2VHy4A62z+twake2mufHONusW5zd961j8fPVy82ZL7/w30szveHDRlcnuA6xr/M0Mzu/9+sjbokRvP6IH7ZU8Roc9Polf+sFf/xWEzFXdWyfxoF1/WQNLjVig/FQP0DJ1/ny/dAD1Dum4hDN/Ho8HwcEL0QHAlhO/qPiOEeKAOjzn/weuh9Dl9S10I6gIHddE/kJEMYRoJ3IDLd1nJ4EqGQEG54oKpafHkZ+ifEB84rGVR+penLE4RIaob8if/G1l26j1hd6ZGBM/a4M5+ix985YtyslsJMcDqwiDAJawwxPmMzBxv7OKX4Rm4Ml7/rfv450wuEP5eLhCeR7lA+Hu5QHge5QLh7+XVPVFv9wz88aVsCsdBqDQy74psCaJwjD1RpmgwZrwTgtvRj4FwKisJuvhOCJ5YEo6OUOJHgd4VEY+xN/FdkwuEFwjPv1wgvEB4/uUC4SEQ6gcygD+/qZsnThl03TT117TjDRFmI4flcshTHSVWJMzQLYp2mr9E9zxRkpIcT54PZNYTPTHIOZ6zpQi2aGc9Ez6pRx5mWPAAtidJYhQbBrM9TCwhSrZnmoqQDTxTwrPo/GR8rDhGLpfEEZ6BlGzBxFO/gje1YUdJEJnSiSOUdLH0rNtuP1uaUzrZSJIizxQCaA48Uymb9ZQf1zPLJjzkaP7ZbuyxxrOnO12ylM+KghcHkecJMSCMTVHUBV3yzGSr211hU9nIxuzzwcjWvcjO4vGlyOat95zppX5mPR8L+BXbDrJmLApTP9RvFL7NbHgnj1CI8fsYZB/kkhxzTLbNnFhJmGMYpqc7V0aEcIQdn2QMs1On/VrJLSp4Kp/pDnyYJbFjMEeydVHyFDYgtJkT44SxJJfoZownak2FxUkc89OvzgoeyiXzRoJXYI4j4keFiUw+028tiqfQh57eGBRIZfB0rvH4wdKuMV0q3XeSx49nqwtD5qyXHshyGREGrYo6vT0g1trE+F+7MbtVKm2yxcHNQXGUXyktLOOolkwz35ddsunE5UFjfWnM4tGTbnXo/PZonB8sbOk4FupW/0nXUsdB4/E3pYWObsyVipsm+7nzvyvV8mmMUs90agOiGdtD16J0MIex+nGNb/zp11aI5VpkExGONGp1J3qh3K+1SWmnSizL36hC5/uruI+vPu3EMGKVRVrvk6LhzBJcvbifw6WqXn5M6gPSR3fP+YGSuSurGi3ddXF1o2isYNtmne9NxdEF788AT0KXsiqpK/pQpu2lzQx9cJ9manU6XyKqUSDddR5LgGdfcX3tAfHp2kSbzMOYbZS64gKRqz+XiTrOWG2m20LWKNHME1o3cmMij/ukVCYzo2fk5pU20dxlHKVOg8h3E6NH2iOVPnpGZmo9cv8WLRiKuB+6E0V41yXLLF+vtCq0VdOs8QZRR33yZKRyhKaiqs9IhTzjCItlokU5lrtB+lfYE9KbhH/8xGe2Sbo3CZnL/dtq1W7Q7i1S0VRSykWqVcph4ivnN6KWGYOPDVV1uEKaHY226qSZFwPzlBGaQ5duMqNJi43HT3Ma+WGTqNEaaXRUPkoBIflFo4VHJEVI5dVReaJI1nLOOmnWBrSPCJMx7lWkfjc3R+vwbneWNBtPn+7mHqu0OUJzZ26qVnVnHNLGlqpuAcK8RquPHzUC/bQR6spQJmWJLQGIzGJOo7sbxBW7tJd5MUrJYpHs3uAIu/AkMmv+YhUQeoFKuk1SYmAcc12iLRQzlubBKG23SLWjugvzS/mtsN6mSzkBY5kFYvV80ou2YHCsQPdnCNyxHJ/AKAUVXX0tQm0q+Y6QRTMersGzqNY0Ot4k7t1ljdRdddmBlq36ZHd4rwa9Ngmaho01Su7BPMwYSvwAfi+MYiAAQ5+UJq5ME7K+C8OTNLcY1vFqLWdIdeSSHzAZh7hacCnpbzobMCugD41hjxC3cQCfPAGEYrQ1BEazVfaUJIk2F4deMtxQvI0ysJfFqfKWxFO8bG0IShSP7txlW8uR49xd3HS8UXkDNKgznFvuxHEkJWK5HAARuLMR7dLPhg+nFCUaLpYlvbwhwSW38GaJmS8vLueVRChvxcrGMPG8zcWR83qAJ4FQiBygXjYwtkAwnQRss2jqiinqWVFRYifhdNF2EluPOwJz7KyjAIuBzwV24mQDUxcdxxTsKGtjUR1QGbkkuUUyYgK8JY7hsUR6EptCmrJXEkQncWJgQgqAA+YUJ4qZHER0TwIh8EoxliLMJhEAU/RsW/Ik0bPxdTstVwUti4JsAG/HAdCzIBA8MYokAWibGdkeSCCZWcmBlyVd0ePyv/PwErAy4IGiDd8LYpvzW2CGQgRTzkYml7XtLJJgaR9Df6IITcwkoYtipGAaA+D5omfC8xV1PUac/DMe0g0Pu0JQgM0CqwxEx5Qk3RSAw4rAq0UF6LdoC0ixPQeGvSChw8CLB0lmBFfi9/JEURDhJvAogIXqMdxcFOxTRni+5QLhBcLzLxcILxCef7lAuD9CE1hWIJ1nwVaKb4AQmIoYK+dZ9DfsQwE4lpI9z4IOjf0mo9Qx2HbuPEviCXtxqWMiLHczmcJ5lsZejeFjRzH0TjUtnnH+En7hTuv+rvFiIh4PoZ4kxqjo87ODR8wuebriYvrR5ko+fukxHg+hJClmvH2nrVqWda5q2lFKWw2DMTN6U4SYnTWKt+cyWBThdBt9NMEaRZ4QifEbIJScBBxsUVLAh3eMcR+mY6iedU1bTOLgVojaHW6btillRTvwFBbAWD3GjiHv6ZM8UzyRJ7P1ErbStOQKT8N+dggpL5dAMbE32kFJsnWHDee3RFM6BsLtIumPnyezxZq2xmMND2udqVLFYyf9xed1eG3dZJ2qRsqieZysgnwHbWEvma0U2LaUG5XkQ2WpOzWRadj/xkiSdP3QTJLOTSyxU9bFY+VNxIx0FsXc0jBKdSeWsib7rnu6EF4v6dkbVKAi9h2aMsmY7eGpK1IWxOPk3GNYvh7nXGmUM8HB4BsEeO1GooZvd7DiOSrLl4lWzTsmlugBJW8mOSzm4WJWv7JuHjerINcrVr0asVhK69kIMRvPkErF9f/ySicnqhu6quz+OjICydRFD0aUYpTbWMYcj2oeOzNkaS8hnkpp88n3TlrQJlKSZGelSeW3WZOQZydsl3OmJIq6F+CyPyb4DzFxI6r2rWNm92z46dFePEin9mcNvp4Al4ojxgaHvNrJCDQjM53j9a3RSMTG3ZIGrE1N0zaS5pYoHEHTYFIxBs6zJzmbbX5akMIgkS1QqxOKIuliYDs2KmmV8uJax6x2eLimUF6hDAzErMHgzhJ446bA8o0mnvrGVOHwAe1RByamLZqHzSMMFy4yG5xKzJQ8dxutPDwrlWIpqzJWtbf5hDTZcIlYFSs8RfuPFRHhHqR5c+TEgSkFHvSUw+vw8tzweET1ZaZk77AIwd4Vt03Fw8WUmKE+xtJ8Ln9ganFkOLHIVY6i5MoFyisAnpZgbneLtJ7q27EDUxAVjL4zhyV80gQ3AKj7Itu17eRah8x2TStLedExg1j3AGac/y2tBQZQoCO1hVGSljXG4kugr49ddfRQbYGBU11lGI/BnV+iyDbvYTYULP+G+ArLr2QsZ6PWIdMeUzm8PZ1jMBFxNipizMtPU8vCmraU1p/sFX2y4ak6xkrvVKDx/2K5k3LO0YMAq+jaMbvbxYSoVE0T2fd2c4kUpFnnwTd4Wj+CB4vFq3KiFOm8ao3IRvMq5kxIMwJhMdTERBqnK1j9F/pY9mHknKDKCUMVVQlW8OEPEya/qLBRNU2cTuW0khfjT5pv7GPGk/qR7lCRLbc7NIDJ8Ko1TmIst/00ly5SQz/zb0MxA3sqixWcjQjrV8qgcE8IH1YjhdHiggLFKs+oRYQkMR5pVpr/JuQlelfTEr3g3kliDotcHukeIY5HtRowXMP1soEeO7nFDME9MNiZFiWoVmGuerioK7DVeRcV9wkhxELdFpAMY9tRvD2Kzdab5Hl2+Arx0f1VlFTh8RLX9IgVdWUs1WxhnawEEMKADCRPN3b7Lh+KmJGMut07huOlbkcksOX2ccsA74MQFGhz0NkWor1q6w4WISRgtNL8Wer8kOng3fPuNdlG15UrR0+uTtOj880VgKHEtiCJppJ0HjTxDZgGoK+BBugOxvwAAAnRSURBVI+YGHsROJ9ZmzFQqzi23rAEI+UMyi+tgotrmnBpz+Tl8pCiqSomdQMVwZxIBGdCnDITY7jkwvNW5WM7dXRmlyWKmRauNdlogHmBXJln5ia9Rl4XUeWA8xI7eTCdtCLvPepjCkwPS+1upUYcTLLiGFv30gAR6HIYJv059qJEb2x0MMnoG80OXpJsmYHR4X6FE7PVos9T04S8Yu7MNztmbCpAqMB/jPMrPZ7x+rgI0+LIhbLhpDuDgihhnZK/N8cw4UJzfTvdUwOdK6RF3OmbVZlPqcPSBn9uwlQgeEkO2FqIrN7nWQ9nbhmiCUpX8DzFjDsN7Q3uiM5Qf2w4dhTwOrwOwz6S96qghSG6v4o3tRc3yo97WCLokNV9Xi8+ZoRTSx109HHvrqiD7irwxqgh0Cpg5JvQJl6URtJjXtWWHCNYpXJT+88VxsC+w7DgRpxXAX5eJFOt2iyCKc/de9F4mEm7DxnOGyHcExmr1ujZKYHzB4b2J9x7dpQsDXNmbHux4AmiBJ4bJipxj1T4g/KMgvVG7rkRt6Ukh2WUuXVU4WJuKTJMeLyioIPOM5YLLxKonJDItAUcwkwUHmNWWP7JDOb45G9ZllbqGArW0PIErE24mMGSdn+RkfN34lfAyN0A3cznWFYCpTadIRZ3IPh1upsGL641FQHRMj4v+a9m3joRAfWJbI2lW7IkW8fKtXSPYgAF0h6nO/dwZ5+D9RctZOSHboNM/PkpYNj8+YF5Mn4qPDfiSIjX7uccScQFWz1JgL356O8cmO/z6KKGFlj5zGJaKxv373ksqGJdd646VXDinvAgANgOz1SU/Apm2T/8UwaOpAhxevDGxJq4YN/SIqAyxSdrRgGQbxEN1k2MTHP36UQR4v1CsKzdZSOJp7gxFhQwt5g4x8LSFuiIjxk204Z3HcUBjwS1P7fEr9N2MmbKxgKcu8yxRSzQh0cxOtUWuLbAqnj9puZNUKA2Hq0R4Lrcl0H//pRqOyPBLq0aIvhkGAUQTGOjkKaS5W+rtzcZnhfaq2s/KiHFUQ9AiEwF+mjMjRFQB89LErGBxAm8XxX5aWth5DjcuY88L+bFgE81jMkpmVbNMy+SuFLQFYY+dzocsUx8ewgWi690gJUEyrj3ndcIBghaj1lqxAMphhl8q8cz2Ibcx1VLd40YhksWT0YlrNymb1qx8hAQscBcvZHfTpXCVAyae7a3VzaXV2QBSumkDZZsJbdcoAc89ZC2FqTcnhEXUEOtUUtN89LCY2vfYWLW8zwxazux+N08rtTKJ2P9DsJIkEb0bhkxt1w20CcGljkF6KL/7Q4MR+RxPz0LVu21rhu+Oj9igpgVUiPONnHIV9Q0QoH1M0XTE/ieGXDCixpWRT3l2uovBCji2pwRx2g7dEDCGDrBIa+9DlIHdmXrwLyQBDk7YLnhyVdetqyC8RfVcts/GSJupPB0CQjMcImDVlM/EKv/4mz2FF0SmfKo/nYXhDC26HeXGe5L57FFPXe3iO1KVQqYzlvbopKkQTBQjljl8ZUlZJc7O5mHBu6jmJoKMJo7tdByee0mnspsZiWfONCB4GBno8RARn+aReP/LG4aBgNP1EnDDOCF55BIpRU8wgow6EUjSemB7glMLIIX9+LrONKaszWHF5cPpMRh+UYL87lhhjZQr1ojb/Aq3FgXNzZ212B87lch+zQFGa9M1RY4wXvV1iPUE5m0XAwvYOsWvjZSegDeasSmui/7sEKbD8CzTiMUOnhID3qYZJDwfIRUq66ySAgCUFWCqOMCE/TsmzoQR0cYUl6vk2qDPDjIsYSxN4Wx2Rnucck8b55aGrLEDEzPc2JbMcpIxHzMtNgagKsC7NM0PVM0jdk+j/3w/Nbg/n5nwPCW9EiCd7HEOaFpCsIzEnD0V1gcCQrfXhaLnfUZXo81VYhatWPEYDpTepCbw5qvlgtGzhHwRduWUIHynlNlnmqwMG2kAecAPCh0t89+oxJoT2BrTmzi4VfBjHPRANS6pabLJqhWsaLp3njcnm2Sbnk7jhU7K6LHDJzA56kf0zjaDF4p3cQlKkyqamefqcp3EaJ7bzkvot6IIkWSwHSBruV1D4BbgkeST+m6MAWcU9nKwajF9QLBFMVR0cfYKFZRgHEP7A0LGU9x0pcY63Vr3/r0b1nw6VdA58zfZUABslNS1lNEttzlSwuojaCVmV2Dn8w37axki6Yu2bHk2SLLD+qYvJVXp7OQKDkK2H4PDaxTG+OIxgjDWSN8IXIJ/FcJj2AJGCPavIeKkXsAfAXFAH2kA1cVRTBypi3FSX5vxYPy+nowY3kA3wmmJMGZmFs7Yzh/lopFm4M80wMTRqStO0IH1SrFKjmqbIV+93PoxyjCWJYgTumJMe4/N57oKv/6HRB2voieJOAetk9zQeuYwveD9X4zGF/pEFCJGLzQLuHldij1wXQmiW573MVdLHAHAr8JRKC9nDMFMV0FTNiwBOzgXO2h4wL+MdrHmbGBORBAk+hmxDrAyC05xEIeQEW1R0APPDwAW26rmIA39YNofxGckT2HU2fA3mhFPm4hxFMUyouNwLC7N80cBcikKYmOaUB/YA5hGuJaD5hOI3G2h0WseOmirgWUvTFM0QDcd5icTpK/2UTnxT17K/F6AUa+wZDlpC6fcaerptUuudbJzAELTxcBLeRp2noawAqAAIgwOXunuO/hpAT3gMyPtpW9/fPAquduq5jbWsbYihW2SCWl4DK4JwtTLD1OkLUjkwdhzz9AcNtd6JpBxLfkBAEwM4aBDgy+o9OkqntRQNA9xSFTknTNJ2JsE5NKnAOS9teSZt9urtTA6cDjs0Jg8wiZtffO83WGQhlP5geeni5qFXGNVd4rrHPuhTexB066J0zxFAg68hdkqwgBS+mStcUcMADT5GeB2ah0pODqOREL9xmYSsLNnOdsj56iCvWxHjrp3zLSxSw78nSn02iqpx5DOwXBWhXt5W0nSJf7bJ1F8yqW1yH1J0YajsPDDoytzBBOsc/TYYdDCd/w5i8NOd20bdA5JkMnWAP3NxbSs+0Yiuy7PKb8Tky/34vMN20R7UbHSCTwBvU4awKgBfD7PTsQRSAEijGdSTcGuOeQiB5KeL80143EtnU7SJd1cQHSA1YXKdvDrvbu9dw+Qknz1sTzuFPqv+uK6bBVVKBvPcJ0CkLRimfuM/Yyr4wNRmKVx1CJu3+5vHdJgKnJIW6iWt6LO/JlKeMJ7jI4drX48ygwHJfuMjMNkLPZ/lm35xQE9zQtdJgjSXmwGdZb3Qj/NgRNnkVwo1yu3MW9kye2kfH8CDgVOO368z4G8MP/ABX6R0FPP13+U909J+JCLuRC/j+R/wcSkBqk6Pt3HAAAAABJRU5ErkJgg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579436" y="1445593"/>
            <a:ext cx="595527" cy="5955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ata:image/png;base64,iVBORw0KGgoAAAANSUhEUgAAAOEAAADhCAMAAAAJbSJIAAABIFBMVEX////AGBgAAAB1Fg3AGxvCAAC7AADmpqb78PC/Dw/tv78KCgr79PTKysrPUVG+CwvLYWHoycnGQ0PIAAB2HRbl3NzShIRsHh3FGRnAHh4KAABkAAD+///YmZno6Oju0dGkFBQfHx+CgoLHVFTOenqHFhDx2trViIisrKyjo6NlZWX04+N9fX3isrL15+e2AAA3NzfCOzvclZW/LCwVFRVqAADW1tZGRkZsbGx7EBDNaWngq6vBJyfQdXVUVFS+vr4uBgYmBQVPCwvazcyRkZEuLi6aFRVnDg7NR0c/CAgcBARfDQ3NOjqoj46siIabdHN4JB+SYmHLtrWGUFB4LivPu7t7AAB9PTyQQD+9pKJ8LS2ncXC/T0/VXl46CAigFRVfiD/fAAAR8ElEQVR4nO2dDXuaSNfHGYOj4ETAzVppYkyiwaRUDWpeitDstknb3c22d/etT+9nu/v9v8VzzoAGE0CTGMQ8/HtdVXCA+XGGc+bMjEYQ/t9Kk1dL5l0Bix/yK6XvCncmLEtklZQRZoTpV0aYEaZfGeEMQpH/w1f+4u8hImjy2bioKJJJab883+XtHh91XVD0z0LG5/f3BS5Opk4UqFHgug8jtCpplb4QQpFqLK1SlQUR3vXghLQlPHVCISOMVUaYDmWEccoI06GMME4PJxzJbO6y3//6/b2usVzCKi3Pw7gFfB//2FxJQkLoYNSdWe7tp83j/zxbSUJFFHVq1WMZ2dvP74831jZWlBAPFqlejRyOZr/9vrm2sba2yoQgnRK7EfZAbn/943gD+VadkIi6RO1b59j+9cvxmse38oRoR0IrnaAdv/94fDzGexKEnLE5Yjw4AN+nP4J8T4OQOx2pD46V/fl5c5rvqRCCHUU6aP/5+9i9PEFChKR/rd3ie1KERNy/zbf6hHoQMUi48USixWBAA0PY+0G+L0+CUKoaVUp18Qbhxtrmlz/fHj+JPk0Vzla3qKgHCDeO339+C4Fx86kQCkJ3ZFE+k7Lv8X16i9H/KRGCOipVdLK/sXb87KMP9MQIBUFWifTq+L9fJynjkyMUBM39n6/bfu9UeJKE0C0NbjxJwillhLOUEcYpI5ytjBCVEc5SRhinjHC2MkJURjhLGWGcMsLZmhBakZPd3388fgpjbUSKmOx+++n4+EmMJvJ5J6vOrjN7Lpy+n4zvrzohTpJSWjWuP2O/fdlce2Lzh8A4cH1G4Lsx/7SahC06NV8BjVWhqobT9882b8yvbWys5HqahkqkwHyF90BKzY9fbk6Prm0cf/k6//qpoJa9rq3h0lt2lP66Of27tvn7PfmWTygIZnVq3gk1PX+4sXH8+2/3Pn0KCIGxL17PO90k3Dje/PznA06eCkLwnKOyEpgkDcwfHj/7dD8HM1E6COFcHYtOGCfzh8fvOd/WzMNjlBZCkMbnnSaEG2vHX369r3sJKEWEwGiLnNGbP/wvzs88XKkiFASjTcDp7GN4+G0B9kOljBAca31A/3r2+e3NXvi9lTpCQejW//ft4s6WQsLFWO5a6SNctDLCOGWE6VBGGKeMMB1KgvB29yuqQ9YF3SzaLd61XtNKgrB948xMjSjNKj3aGwX3jJqUUql+15oFlQRhvdcKGs1Ue1GlR5IuNgPbbSqKuqPId61ZUIkQKtS6HuqVaXTprq7r9LponepElEgzovR8SoSQimTgNz7WhuwosnRHgQ8n81DMEgnRy6QzsyZmR9a6xUboZ0kR6rSNLdVsolkmpVmxO+V0mog0GDsbwwFeQ5gUKd70OWy8g9WNdr3TCr16UoREJBVDkB0lUFqrWo7jlEeTimtYkNCxr9GITqwxg+YOHMfqXzdhrQ1HX7U8w3W6o3Z9ykclTwiIjuv9Woxfuk0VHPCWaGVcbVvhBcr+ZkPURf89U6kkQVlF9P0qq8LR8JAqErecVtS0RngdErQhERX/Z3d4ad5e+S/m6NQzREPXiSQRXeEnM6sqnN6ptuAxNC28F3BDoKzXFpvwxBKJ72jGD3ckReh4eLriiF7pPgBKVG1Z8KpX+KPXV0TFbhLimcXg424SQc/TBONStd9yKBCh44EwQmiz3x7gjn4aCMVyV1XQx9TBUFjaAHtRFcFkSis84BVxeq3RgTor+J1Zw3Hw1DoQyuB/HbQza8KnVlEwJLgt3MUCqq4bMRdPjLDC2IhKjiw0CCccUSJyy20J9bbnakZ4I5g5AHR82IwBt6EjVQVXIpLbNQzDlPHGyHBGQlSDCxorje3zJEYIFLILSD4hOB06fUFWgV0d/v1uYsGjxYwONGvLNLoMf+tJoVxwMaUv4BMqeTvwUbbTQsjlE6q3junwroBpdqDdKbwFauBLK3gdR8cJYi5RFBVXuOLtd7xDj+30JNdKpwltOGa6u9nkZ5K8U6qckPiE0HAJnajXFCrSxKgoS4jRsgj7CpH8xmVwR2HwidLxD7XxzqkGmxVeSXjW2kZjLENoSUSxG9dKI6GGs6K8LbKBjp6ihV07X3C+dpCwD595J2Ce20SH63hvY+mWSchsPMqWGwVH0alVxOiheD9rVwYnqlvd61bKmykddExTtnp8sQbDDiwdmV252WvOGF5YFiG0SuwBUB1fpD6YCa1SRDHIr0TsnGK/lBNCIEG7WgP8+t4AraZhm6YDS8KzxaePyRDqetCX6ry05vD0FgNcX2DgFKVxbsCawGONbbjlIUq6Dt10UZGwaW8JsuLt0KX4aJgUIbi7CSF6Qw0raboDjGl6U0YCkBY8oNcAQ6Gb9OYxtKaDRRx73H8xbAe9qRM1IpIoodbv9wvjVtqFjb7/SyZdudDvcFcxwr2TA7p12JIFE4+b7DQ69frUL3KbcqHeie2wcWWjiXHKCNOhjDBOGWE6lBHGKSN8iDRtdiyfT0sh7BRGo1Fsd6RIe+Ej2HfXUgjL3ghLNXqgk+V5hhimzuhuy8GWQtjUHduGbne0mRiNIjQkayUIm0wwLHHAilpDKI7qkHgYo/rIy9fhncYkIGSaxgdONX7yxqhe0JhQVSxNm5nYB7QsQgHHLRxT61UakBZ1BRfyJUpdxkeIac+2gNCQephvtHo6E4q8QG/kUqL0euVZVwhoeYSsSZwi5OqOYlUYZITNuoq5cLfiELfqECA0Bwpmt1UR2qVLSLPuOma9QpxqO3yWKVxLIrQ0WcUxQ42KtFNkrOxcwX5bHHRlqrRxlIIT8vy9SixWpAQnYKA1t/TySjyHkJ5LSsUEEgk9ikEJtseOojTqCp+JGkwTArE/E+xeD/nMpyURStaV2i9yW2GLa3gvsCXXyaArbAmVKUL4RPGvsCqE43F4n9Cg0sSGEh8NvromtHUkXDUb3iBkFR2HDV0yMDt8T1fxPA1EzKKkW8ykxBX4xP2KEgp1KtkjVwQic+Dk66MKeho20PX2qEyBUKgQao/6kia0CK2O7rKEaEm9tnFAGxMKLp8sU4s4sAhuyFVx6ndEYa/epgPoH1SoP8Sow77Ux8PRZNmE2e/7/ROtWq16P0ErV6sFodGWvbd9g9Xx67PFQrXK92HBuyySSmv2tDhlhHHKCBese34RY4UI76nECVlxdsBm/WpwqTBr2RAAC627ZIXXSpjQcCu6ZRdmLGyWe73gOidm0ZbQ7dGpRSVzd2ySJTQGkiJSic4YRzPLg6C9WEVsCUy1gllhP34hVEDJErYUWjfk6tzDaJ5z4YQ3JM66SxMlS6jq4/6WqxpaRfQWtMmqo6veGiF7oFvVrmnjXxGQ3SudT/F6NrTtEf6Cq65Xqka3RSXVdedaxZ8soS1KmmcZIjVpj/JVBnVv2Q/WX8LeqWQapNcRWLOHG7huAwmLlC/hwwK9jtsTCe31Zv9xk8QJNarTJn/ECFHqxQ6BpMnoidDJbhGna+q6JXflumA4mA0aha7QGIh2gNCWKGNGn5nQJ+8Y87XThH1pgSoiwRE1UcRxF5dQNqK49gegNHmc5nJCtDRjKmmOCRVcpEj7Xe9WSel8DsFNupKIq3p16nJgarYoqfz9d0WhHWiu5jUhPIflgSNNETZwNRuuGQLCeaNj8n0aswyltzzCEaWGS8UyypL7Cu1eEwKv1a9XpCAhxFOdSINGugnREKMtkajQDtsKLfap43sMYPJHvZHQ4auM7Ckb4mctHNBIaytldscsMsCSt0RRlwXD0gdQWYJTNEwTNELUrlDsFDkhEVUmaI7YDHgarcu/Z2Lj2FtHmO8rX8kSDqhTriiKVRTA2yuqxVehl6nUdO1yk7GmRCpqRfIIm7po49J1JNSRkFQF1VLbNh5k9PSBaqUvWrCWBZ5iYMPN12mrhRNsuLdq4eIvYC26DqWKzaBz1xGMJqWk3egBYRltqOht6KtByQF2cNoifJo+QkHoNrz5JCQUGuN5XlPz9+I8U4MJzDDgJhT5PLABH5j4n2F04YNgyci/gjWlZeWHni9NQhlhnB5AyBQa+xWCBWpZNizUH/TF0DsoG6eJU0aYDmWEcQoSfl1Pq/5eCCGp/ZJLq3ZqiyF8X0qrFka4bFNF6PnibLhslAhlhBlhRrh8JU1YKg2H4MDxjafJu9z1PtiY3pHLhR9TSh8hVOnyKLxe89T2PgclSljKHR1sM7a9vpd7ve3pZe4lf12/2C2dnvg7t09y59vbL3K7/uYhFrrI4U7v00vv9fxsOBsxWRse+b+4up174Z/hIrfnv1vffT1ZicBy64IAhP6O89yFIBzmcifjT4/G87/nuzMRkyQsDQHw5GLvgF0g4fbh4eHBayQ8OTyHKh9eHh4cAMT6wcEhEG5xQl7oDAtxwq1z2LzAO8UO+UEnMxtqojaEem4fwevpLhKuT3ZC5S/87UNBeImvY8ITr9DYhuw1v1Vgw214fQGIZ7MumiBhCZveyxz6ydwtQr4NT9UBFEEfObGh50W9QutThKUh7l6fZcQECYfQtrZO/fpgK8Xc7bQEtTwYvjjBR7LkEXo3wyd8cXZ2djkh3DqBY/awlW7jrYInd/tymCDh83jCU6jX7jUh14shVH4LPco6fHSbkOtsQsh1MEV4Gk/4fGH5IdH3f8g9j2NEQnYUZkPUOY/wtwkZ24J3MTY8iiGE+vz8ZmdSxQcSkhoyxthxeAmt9DUnLE0/h+dn8FxhaAtrpaDL0OcQ9DL+OYS6/LJTqy2MEBjJu5+eRzKWcudYT6+v5XmW4dB3IoiZC2ul216hiS99McRen+dpSpf86Y2234/v9Vqwfg8n5Ixvou14Bo/cBXRsLl5ywuHpEcQNTlg6wactzNN4fc+LsQ1fHIEw4m/vnr6Eg1hUyIc6rO1M8y2EEBhrO788D4fkRuSLac6n+zSH/Iliw2jCKU+zPekbgZ8JbaRw9X/2xZt8CyLkjBF+tVQ68LzjYYDwAp3jEEP9+e4QCff80OkRDgM2PJkQer227fNwwFzuh339Nt+9CD/kQ87DGX8Ohzzau7jYA3dxuefpNHe6h9ulXdi4LOVe4y7Qi729o1xpb+/MI/AKnXnHvMztvoSXs9fDsOQCrvrmHQnjI9LdCYWGKoYygmN9FeZYS9y1z5ERzKHSMCQ/BEcXxVfLX/Xv87cIGm4+glF89U+YHedKW+8pDA/vauH2y1/NWtQaKbPtRDHu/zSro7NIPAjv73ci+JRy5yF/S8Lo5/MhLscLkEkxwlWi+JT8VeRf5ptXrHAVwVjbeRPdCVgk3j+vQsIDKl+z77c+/IaKhavvlLAL1MijM8LJf3wVGh6AT1kMH1fnWz6cMTp4LIjvp/1w90nyUntRv8zAxeRvUigjqe2s/fg4iNA8fnoX3j5reac935qiu0izo4KH/urHxdsxLrznnfri+VCGGxU8ZmaQd8WD8PDLTlT3pVx4qPuMY8znw5uNuB/aCbgn4M3s71pK/sODwt9sFftXEYy1d4txrJj9rUW4T0VRE1iM1C0430V1At483I5wl17dyv480e++aY9rv4k6HyI7AZBBPuCBjMr+UPmau9DwEC8mf4gMHu/v3VZj+CA8uI/jPqMlfwsPHrWavnav4MHDQ1T24PST5kM17OgM8q6O9Xls9mfdOzt6MGMrMoO8W/DA8PBvpP06y+JDdSGDDL/x82dX2Lt+H+E+JeVbUmtVI2X2lQjHKs7H6GV/oXz5/IcHZ3+LECtEB483M4JHbPanuIvLjh6o4uhDRHZFeICMAYwYHMTsKD18XPfIIDH7i3Sf+mKzv0WIaWqNhlqjtvPq59ttNSb7k/JX/bm+MpO4GvNnkBje/43K/u4/OPj4MiMzyODwo5f9RYW/8t1HrxOVUc1HZB4TxtjBwcfO/hYhVo/MIP/FuavcD1GDZ0pt5k+Up0QxGeS/b36OHhz81ki//SbqlKOCR1R4EFupCw/xYnK5Fp5BhvI51WVkRw+VHBU8bujxBgcfXw1Xn8koKR9SHP5mKzKD9KXkr5aa/S1CkcOPJKnBwcdXt6+HBo98/tuKhL85VCjfyiDztZRlRw9UsTOVQUL4S3LwMyHJkwxyWYODjy9vAYuU/9BfdfcZLVzAkubsbxEyZ/953Ex31P8Byt+qqhaMOGgAAAAASUVORK5CYII="/>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489098" y="1445594"/>
            <a:ext cx="595526" cy="59552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ata:image/png;base64,iVBORw0KGgoAAAANSUhEUgAAAOEAAADhCAMAAAAJbSJIAAAAwFBMVEXzb0z///+/WjzzbUm8WTvzbEjyZDzzakXyaELzaUPyZj/2cEzzZDvybkvk8vXyYTfnakj+9/XbZUTUYkL97en85uHoakj+9PLKXj/DWz3o0s372tP0h2z84dvYZEP4uKr3p5X5v7L2nIfssKP2mIL6xrv4sKD0fV/px8Dl6Oj1jXT6y8H0gmXzdFP5vK/zeFjn29jrurDpysTto5L708v2moXtqpzvj3j5lXz3qpj1i3HunIrm4uHqv7b7tKTxXC6exLHmAAAgAElEQVR4nM1dCVfyutNvjd1CQkVBVOARkUV2F9wQ9ft/q39muiVtWlrU+75zzj33UUvJL7NPJolh/jU1Wp3R9ftg1p2sl0ZAy/Wk+zYYr+adZuPPv9/4w3e3O6t+12PMdj3HIoTwEKDBufjJcjyXMt/p9m867T8cxR8hbHSuhzXfdh0rhpVD3HJc268NV52/GcmfIOyMF769H5tMxBK87n79BcrfRti8mTHqkArgJJiOTd9GzV8e0a8ibH1NfPcwdCFxy/UX178K8vcQNq8n7EDmpVjp+YvV79me30I43zLvN+CFIF32tvmlkf0KwuZ7jf4evIAs2/j6FUb+AsLOG3Oq2M2yRBw27P0/QDhfMOsP4AVkse6PhfWHCOdru5R4iiAmGTalbulJIWzxQ4w/Qijw7RdPThn1jPXSdkKAg83oeoYQPUbpXqzE/hnGHyDsTMrwjxubHsbXzYGNv3BX4ocNhX99tTajVyt4qhBj9wf6eDDC1owV4CMODQfNSfyRFUKkc/g0/NMHzz4G1pKlXchMwoYHRwEHImz0i+wLsdf9TZRK0MTmo2zaIHNtT4hrF373DAj9dnP+ViivFh3/pwjnNa9gNNyACb92g5/sFgi0MYOPgWwylLg1MegN/KNrAQvNkJncznU87vIwdTwEYXNbrIDcwcdCK2SLhKHjEyaEs8UAIcqbYCdD5i7Fq5wP8Y8JAai9D573bs7eDgkBDkB4vdf+MXzuK2AiDaCBgWkDD52G2W6Yfcfa4lMgzPBIwwc+fZlmjxl5lsfyRv8BwuaC7sEn1AprEw2G4wRoDWZ4Qo8aImck4ht7TfOG0pHZbJsNmAYwOZ2Iv8BobkS+JcVGe1aZjVURjsoEoDBiMZIxMhGgmQ53nk3UPjIRvqJjdmwhpPOG2WShuR1HtqfpG9xtdp7132M58z9F2Hhj+/EJhMK4BJwT5AwQGo5emBUQztFc4BCmZxBwzBkGfwociUAIv2jniApngz9E2DN0spM1DWAu38Tz72BxUd+6FvDOFO7dEqNfrQR6oVILIZzCMbo34k/AS9cMEIJDGaO11llWb936K4QrnY93GFm6VB0IjLA/Cq0HWYuPDi3QP2FfDKcvRi/+W7bNDrCTBiwH+4LcFh9C5wE2VvyGauaU2FUktQLCZzv7ZZZIcIRtvLEU7MKImKtlgCjQsr7DvTb6SPdaSKfgo7Ca/QH+hnvigWsv8pQNHzQXDY+Q1uZAp4+s/wcI25OskycsChhbijiB+dx8iz+1YZxuA4HYTeQYoH8TOil+aYxRkC0QaOEfgdmNnkAIMQKGOvAPsE5ZcrulS8llEfZqWSdIJkmUMZcZ7IFb+4YoBpgI0EQ0Axza2CjB3SXOyvcNIgGumnYwL6OO0NBFaGc8CARu9BbHWpYNVEsinOvSJIoa33pdwJctpBlw3sUYx8DettBEuwdCx/0OIgSgawocuP4WYLeW4YvftHwITsVbBA+/RwEu4TMEU40c70S8ksXVcghXTBdkWMCl3rfjgCPoSH4Eo7CAPhyDbvCpVxMHLjjaCCK3BWAWsZoNf3Dxbc1vwUOIFxYClwuO9AtZSBwvU8bjJe1NKYTvGRtD0JkzmEbBBQbSOkusnvUaf1TYftA8MwhFxMCFVrZd+GCTgg0lHL3J0ELxvRYIzWHAUm4JpG3Ub9foX7+v0+LK7dVvIRxkVMFbj4BlltAYsPPoEFoJE4PY5Gb2BR92UM+QxtTgQgWbNrj2EWUYtIHSmh5Hi7oUc9UQIN/FbFH4WB9m0g5E4iajKXaZjKoEwixANgzFBwVFGAv7BrHEHAbES9uyG8BEJzTtrSEo13K0GbkA+s1xASwKAsQxfUhBaGC7hPKhU2yCo3Ujmd9kAiq7hNfYj3DgpiXUBzxmlxjRMAxCQKJiv4/eXYRhqEkDrzu/7g+7AjHKlkuFC+TrBefGzQZsrHhm5KLbHzgBQoBij8JJw+8wsRDSz7h/uh/iXoQZgI6BPhATVoOCKry7BgVRG0ePosSJnJ27vdVMKBR1Yf1QnSaCYMXkrJuABIK6hs1RZ+GjieBjXefad8RjvWzMsR/iPoRZgDOYzcY2EF00Bw2Hc6hVNGIUwBeYf07d/QuItjFYcncUxwMYJwTGC7gO7qUtsF/D/7If3wtxD8J+Rgcxf+95kby4wvWZKxo4iHEU9vjNTX9Zug5OhMG03jbgUjEIX7mBDQscEGuBAhBwjli/SmfH+8xNMcL3bECBMVYD42KYYU7BtYkfYSCdeI4prVrot2zw7YhQ+Ej0Q0EQgZWrBaoDBK+Gm85l9jiNQoQrjVQYNljxFuOcDbEoAZmtiNn8uYzwEELPJxD2/CCWEPaGC4xoiue2UMe2Kx7xR810Es4KXX8RwnnKOhMPlRKiLHPku5tAhoF55uQbWJsTQ1ZB6Qx7IgxiQcjNnQEjHOy0yYn9JmILA/S1mYpvuF0UwBUg7KU8LKHNL8BMwLqYY5BOSMwxJumgldemARXJolaQKI5ssNAbEmSDkIOA0KI7aRI1DSBeQRiej7BdSwGEaP4d07Zt+EgLKoCBzgBl7O6hhDAMwjlEDB5O4SZSANAGs81TEJf5yVQ+wkkqXQpCEwxwwvrzKMj5sT4hhjIrklFiOdA/Q23bptT1HMcq4jd7a4J9BlYOHA4JZitWcQhdhalTRxdPegWEz5mElyEuNC+QFZidb3w3xfCj0fdzqqgiL7CZO5l9vDx83t1dXV3d3X0+vHzM1pTZuTgdqMlCbAeVN1tGSIc4vDTEfLeYhzBlRnERwscQeutCagG5gjA03H+fMyEj1/r6JnGovxzcPu7qQNPd/b1AeL/bTfHH+8fb4dLP702BNLMholvUylBA6FssY+rHcg1qDsKeakbJEsOVICBdOGFWIf4F7+27hLoa70c8f/l0B+Du724/tkuB1me2zZjPqLOefdze3Yu/7T4/DF/f5IDi35v1JTzuDKcfYsS5qhSBYy6NsKEGDtxvtlEqvnGiJk4oFe01vlVXgxfwug8Cwe7uaUEFn4Q8yk9xaGujvtd9uRP8vL9daEFiyhKIVADHw+Wqke8LI+vr5qM0wjdV5vxNNIvfgVewwt8BNddZBXTY5FYw7+ppUiCECFQwdvFyBSDD3EOhSPRCzxwBFH8YZEvTnl4VtQhH6scZrtoGiulHliySik1mIZF79EOM+erDKtdBRBxmPMEHhtmeDvYKRZwQjoOqMUcDF0SMqnti2uU3HcKmKuEUguqWH3w5hzxO+CNiWCgVfT81KEKJYN/uZVmlBYU4/ho/5aUV2mJCbwOJcvALE+m02PxGYQWv6ZZtdAgXysxjnakdJ0YEI6qmUBt3YLbTC1HcNR6m9cdXv3L/F/HY81V9emt5ORMTAOzEM+qBERgqPs1506DRILxWRh0ocB8ny4IsHvMYsyXCXzpORU+G59xO63eHdthYfvexPn3xtI7HWkPY0osAcvaMg10qM6lzGVmEKRklE9Q3CNecWQcWfwkHYegxnl43sewnga9Uh0YeRiYw7j40b7AwLutFVU3CwrXSliqnVlZOswi3KQaQIHIf+dYaDCeJvy0toLR7X7/qFnVolCDCZuItC5rW7nUb4YQvd5ZBMdqM/UhIzvN+hPNMjscDR9/BOGYI+FFiVmpY5zgPYvaL5bMWUdFDFhOScJvqmnLGoWYgsUDfvr6DCF1+kGUSqTTCRk35QKD2fuxpwtqwsNtjxeNyOtvVHxytBiE0g5+fnP47O7s4E/Tv9OScG7lAPeOzfp+yYaxvtkLrFdb6GjObOA25iIl/XO9D2Fc4Q7+soKQ2C/46imBZS8UVEfpQv5/pW8Bqxvnp2cXRcUBHR/G/Ls5Ozw0tSsJed/UXVRvtfsissNbXIY7A2gyqx8qQixGqiuu+m+0ZKreHemAmkYTqUNZX9U+tCaydnyK4Ix0hzFOuA+nwu/qjuuIcctB+C1LBuS8s2zzSm4RwnbIA4Ux+PHAUI1QJy8OZW6UdPE7b63T6oVm7qfF/lzngZJiXOpBEaOOum0mpiZ8sEXzjanc7U+5MrfOrCDsKC60uOoo2ih/B5NrcZHsx7Kf6/UST3p9c7IUXgbw40cxbdzf9SNlri+A8twhGHTjkt4zosFYBQjWaER4+8DojyEe5jxlw00gVEIQKPjppEyrYd1QOXgjyKMtIx7iq3yq6HRYrbnwa8amxzU6tNctHqHoKDpHDDGequYVvsjG9bnTlaSDeXf0hY2L4WUn2yRj/pd9C6Gf9U/GMWDsdMhL1O4K5yZLqMRSESq2MYIQYsfEGywoTqOHLTxHrShi99Ff8q4wv5GN6ouzb+p28gYPb7dbaC+qZN+NxTnhBunkIlazZGTbeLZ70yzW7Npi4llKhAoAfKYC1k0ryqWC8PEmJqv1Sf5QhkolDgkJYz/cyuhGRwkQZ4VoWCKzSI2THDeLZlUhRiSUt9SLA1OpijV8cig8xXqRXJZ4EROl3EDSiiVf9laXEQAoTJYSKFmKANwzQyGyUC5XEywI8PUhAJYhHKTYKiHeKLnLo7ZBLgdyidLEayhrJelqEiiGF1yTlKCfsl7tWG4Pu6ilz/jMGhhjPlFeCoD7Ic4+LN/MouCIOI8N5M5USWW86hIovRLc59uN54WyIbJTtqP2QMjK184M1UIF4ea6wUZibW2n4EHm20Xpzy2WT905Y7lbiTcknJgiVPmuUBLP1muQKjrWBZoHkEfqkzi1IaNG4K4jvsSqp9mf9Q3J77jOsuxHHdrcrybm35bVYq59F2JRZGJeterMYI/Gf5ajVea0/qgDPtBAA2SVmFGcQf5eEeCpD5PRqKjck0Rl12XKwiQLQHprOa8Wy0kYGoRyiYx0t3ITc2cYYHUnjyXp6r6T4NY0KYgIRJEphXnhyWTKQO5PXhchyt5PXRZ3FV2xKmqsJeuyh6rTcVQah/EZs610YYaGgo3GsMK3q0k0GoAip/53zTBKo57QOovQhpzuVBcaJZXDU/cYqSzMdGCd5YoRQ8fZgrjaM2OuwsLOZpDGKYPRDeWcaIMDTpriKth4nWWMG4oU85/Sl/iKNEPeigA72vzFY7lgZ5x97/QjhVvUDkw34DoFxE2FU8lFnVv+U9TYlopgs5GXwtfNEUi/OT05ORep/cXF5eZTCqnKRPcqq6Dx3+muoYbRxfLrWXmugImymF7TDJImwqMNyLq31cGd3L5c10wAvzgsrMTHDQ5sZqCiHOsdZWA3IQCTG7l5iomU7JBbEOC+X1+p4ZGtChNe5e2AIWwT8luohQkbl4E21oio+MfSssEaSepzJmhFqXPWQLao3UOQUCNdKzfYiVBePzeQVtzDWjBCmFuOU1SSLdTtBu2D0i67iCVXNUqKu2rkQv8uL07RK1i4CIc2VZIFTMPRSTozZ3VQZZVgy7UVVaW/cjFcZcZRbGaFaniGUOUzeGGOxbUsKCOz7newozmWASuQc80rYHSXB5aGQ5gBMcMqjWir2lHB0GDexCsKKcVsO0oNdRyHCL1lIreW8YbZHM7n2aUmAvaf6h+w8ZQlVPLVxkmA/loWXXwa/LAaYJvelLoXXQY9fPykPYVVJDszckYRQZn9QXgbrM9P2VnBneiWxXLYyqWirdpmy/+Gfo4+cFdujDAnZSaSQLKDcIEmlA63zcn5EZgnCplzdpUms9+bwbAXNva13k5lSlPBcffI8EwRghhsZpn1CGpA0ABEoPiXCxjatZGHIovZwHjQRJs+zRozwRmIWJh6jdzRTTdvzKIWFd2lmjOmd9COXOJgCKAupxMfz2PKWWV+sXcpDvtolikbWkXOwKJuNQt8gp4m4yShAOJNzojn0nXs2uQk+0mi02+1OIg3CU0gyLcloBqChzTUSr55rSWXisle0ZvUXKfMNgLp+9yYpAm8kMQ2cPiKUeQJLAdCvRnypzeg6ZjIn0zvpJQmbUkYG6F9hCFpOSM+P5ZkTTFQXNz1/kpwTsoFoW2qI4LUIodxSiPvIRl3fdZYJQKkI593W5VqAJH5Zv74nyC61CC7k4FJi4qtixu3lV2w0OgOR7Zu4/SGZkFaIcCzLbhCkiZykD41O7+Ovr+vrr0RP6e4x4Xgt4VI2PBEICwGWElKYpWOpyOjf3ydfT+MV316fwAZiiLZHcq58EyKUmaLsRBl9U8/zXDeRfeej/poY0sTMHP/LjjcMXPYIafFiYvCO5Gfx/cnSCvRMQbgyXoZNH9bwepkp1xjhHrqYbOM9yS6v0yfqCEVInpbFUCNyxQijT8Bq4unpycn5OQ8zZeUlOBkSE6lkBmBLQPN6LR0bY6l9R9hRb2Q6e6G9RQWZMI1M6i+JSEss1DnvlMNPUfiJ82OZji6h4AF4eYA1dKkSwod6Yku8d30vVUygiALhdab2Tzy2HMc63ExCIWFnpOYHSQt1drEQYfSJrL2N0AqsgrvHKSaSRf0pGW+qp4VYqV/AkoSRWWKMQPpGBDKxpP5ODtiyIqciLCGkxXyOfadkTv37q2zDF0iey3xjOFgoTaBQ7jDUCo3jJ9tSobfwqyUXhklXNtZSyKK1i4UIw0/wYocSQ01kxHmpL1Oc86jPFv2bHjrw5kJedlgAwrZkaJxBcy5vvQGQ18kvvId6UpSUDIlWDY1aweijIReWWLMTAkNay6YAivyT8VxpvJTTCB8QyoYGNwME3ephG5sAmbxPkRA5ItX4CkFFo+fpWSomyd2qYspppg1KBiRMjQE7VGKC5iDYUkAmMwLFUW44LPkzWcpaLtmI4/TCX3oK8nhSUkiVbxDWTqoR2XE/YqM36i+8a8VuQFBgmH25mtwM6jGQL0O0Lf7fTBIP50kKumUboQ8xC4afCGnZWn8ipiL8ToKOoFTR3FwPl76INAmBjEkync6XQCgle7irbiEsLiQYUEGFGUpqH/ROcvdK7SIHoYbCT4RMOD+F6tplXs1UnpOEbXT6EAdZoFbttW9Hm2g5VFIlayjCbMOUWI57P8dbw/5uBdu04PnE0Pi7uyQmUspPmcQJv02EK/8gYIGQJaRQtCXbG1QSoexUiFKaRHaVxKa4GTX4iVsOZdj1LrXMkLVpNOTVlrBa3sb9vb5NYaNazGNFDQMbEQUi+jRBU0YMPIyO5zXonYIiYg7CxFwLRYwVB1x6xyeWa9uk+z5q4c5BOc/3TEMus1Hl+Jdm5xpC23g52RnIiRN+L/SnFTSoZSn0oXmJU612fpbTZJQ4fZFCxf2TwaaT5fB6kziMD2U1uGHIttUaZo+DTdZWxdwlQhqoYWlkCkJNLqmC1GFMFJEYiSxhwq5Qo6+E2axlyPmUYbmMGbP3US/5XDID9uN9YmhQDS8rFsvCutXeOik/zS40yoo4/YynWmkobXdWA0stENodI1PPJ6CxbP02nmNYmjgLJhmaIHGqiLB2flEspMmTRgajFFWwK8nn02D5vbUZvy0Zc9Pt8+7IeNd1FWG/EGV08nydJBZu/TZlaEql6fFH4j63Mh+r8XQNJPmU+7mTzaPdHXYdZnvaPVTOyhgUngTnJH0qIjeUdLjEULlCJ3FVrlwJKtN5lAiMCL6VDTiWlb+d2hkbMwU5we1z8LxlU6pklyKWSFrAg3jlrMb5+fn5iX7IYFWyvr6MkEZfoizaJaZGGHUpuiYhWUAOkrwg3jeUPjxnPWo1mz0xQ9ZzZz7/Wktq63xIaUsU0YTJqpaXmoLw0T5LqpJSrZOMaVeK28h6ImixWHRns9nbcDj8+OhLmKyhIeca4Y6MhhdXeaTN3EI2EjVWR68fcx7CckKagZgETiKBSvSFavbJSMkE6RpSMxsJS6SIMNzl/iwlh1N9zJaHMC/3q7KNXYKYzAwnUopoazblXUsIJ8YyeR12aAjhHAHCfqvXVBy+sGCxO6yp5RX9IpIeYQUhxW9KDFSSQFHJqtvFPORr+W1wGNDom9KgI5Gx7+Cktei1d4nDT5WzKyGsIKRIUZYmLRuw6UOMgQjde5vNtl+w3WWymJCNutKkEDD8WV77hMX+OPAWCGMv9AOElYQUKDZq/7QIDbShHnCj5QuTygoRtuCUHw8NLppepSBuX13FAZxafdCXaXIQVhNSQ1puTL6F7T6l0jZ0X85GbTwKx7KgfeE6DyGmFqPxe78/GCDrIYmKfauC8OxQhJWFNK4V5CGkLsIDGgmJBVsy1Mdp+p20Sa+ULUWDhyOsLKQxE2UplRC62QPq2/l7O9339MPNpGEuXw+rIKwspEbExBw9tMMFiM57nA9lt2AkRLeddkPKuObS5gq5SnMwwgOENK4nKLY0zoigPNjofBgiTQiWzXrpnTbqQTmWDX9eLtdrCIQMuZlNjuhVf1iFhwcADN+U4w9ppzMwcHWN2MZ6vTbULeHCH67TMsvxFhgk5U/5MU0FhJeV6x44JDVv5lyKabiVHK7M02OGur6R7vfKpYK4tIotDXuGT080vad5hLXZnLh0D5GtmlsUkcgt1pncojJCFehpOZioiEluYW3lhehiErlF8UHh8rMzaYGZ/yDyVnAeXZ6daHcgyoRqL+WHH/XyktcvzvFlUmVDGWml7CkLM2+bZUIwWUqOX/oiIpHjj8tKtEGnt7GNVsO2HyEMUF6kdzxlXpV8CVXqNMXkrIxV0fnxCrH7dK3t1xDmbiVNXpVXa9tD7siYlz7cKVsv/UWER7g7Lw+iMGxKvfSh/KA7RofufywgR164U4xppTpNEcbM7rzkVVKZRlnG3EOsZaR72PPJGta7qXWLCGHesCpTTvBwIvd+Wc/10i7O8BvK2lMxibl7SZWEfx3h0fGF7lWnx/Lakxxc7SHumYZZ/hiZ3PVDfbSZaaAtB1EzXcIfKuuH5Q2NSAiVNeA9RD+nialRfL52kg5DmNPlmKgh96TMYh85A1jHL621IpZY6NfxfxOhprOjdinBtl7Lx2xwSLGRX7bJEDHkVhZJTPWr3IcizE4Yl32FW0ENoZnUqHIkZ24/jX4dP6fmvT9cTRvUk2O5n2b3WH7E2E/TLq22sAqcbKGWe6IqdJscn3Ddr1VSmSjUMMGstu7tRRj0tZV2LurbpR7v8giPT2rFu2k17xNqmAiJMsv7B5zfm6gnIaZSF1wyIm1PlK7r6xg2zui2m6pP/VPec368vzdRT2FvYvnYGyZQaqmKeVG6ry3kxb5mL1URxYQkPLW65fP7oN3GSB/ZUkgirLmVNjzoRxSPLNttEAnbPjlVXCKXgwDhkyucdAc3FEDhvjxCw77a6Vr1S/aXxtq0T07l9wk7kyiBcPef5X0Ft8wAYfk4FqLvZ6lXXzvneQhln1Isp4rUn8ssdJ4qRN0iRg8RfpUXbIPtZFsTSZs29M50OMt/Kz6d4ER+i/wTk/db7KV4v0WVY7idF3nnWry4p3s0jVDxAcVymmia0ARJQIQIDaqwoxkiNNMn3BWQUARp00zkE7WBaaYBOGU/8lkoGa4Tdd/T/a4CN7CZNEBYuqJoBNsPM3vXyiFUgrsiOU3edn6s7F17rRLPhK2WiHBUOvgG+6QwkRfwMN3VlHFzOSyUTOfRsawA7H5X3pBGe7iye0j3kfdSl091w74gfYKY5ZJ6OvFeGT1XlVdkbxW8vYFX9ET7gBflLbDQxJ1sz2pnRxdnej3OlDFS0R3XHXWSAIR2W5ntnO7uq1xNEB7DEyDMP3BAQ2Iqn+Tn88+yzCBIeRWeOelEOmUAFFXJ9+mtIjx7KdynECCsJKYisJmWC+95+tS9dBJSU889Oz6+iKrC4Yla8hEua2X36n4KNjpHZypUEVNIoj7L+V04GPJSbtxLBz81fnqZ9PadJVv28UQtZULY1XRZZZTRWVEhwlUFa4ry8qqqfP6iQ60GJ3qc/gvcv6YaUOPwZzjS1Eg08DJY9ZVe6z6purF/kOq5GBUSfQNOfL5XzvwxTs9OTzgvOlw2DHByKr7qonB4EJESnQoZvaoko7i7UkJYyenDsfp1eVM+lvtgxTM6XFazD+EiMpX5J9cYyPF/l5n+GQN1v9r9IPE5RBHCTaUJgjN/nuS2pCi2iRaxYRUbFuyTo4PjAAeWC/Vn7OKOi0hjUwBv6x+VZDQ5lC4+J6p88SP4ysdpV1bFVP+JtOv14gJPDr5U/xwu5Yd7f/H4nX/yfhIVoPda/6zGgqT7KUb4VW2KiLHbyZPCi3bfa7c1RRb2EkjaL3qU0UHDSh8stp/cUQZhNVuDx29dKTnJ/hJaeVIPaCDW/TR9J8we4l72vLYqJTck9yMlObWDFpt0+NTTITl9rL9Wk7CoiVtF2KvIRPCKt6pynJc8b24PwNQJn/anYtVKEWtqEFYp18RfnT5/tuR5c4UAUy7TfkhP5H6yhqYOYfYCxT3E6V39Sf3yHxxAG+LLnF96mzqAsgzJx0HLZ9BWCk4RovuYhmhkdvNUZGDqKwTAzwpFloDk40sVhBW9vgHH3zxmBLV2uDZmjrLjQkQ/9YfZF5F8BK16FnRlJgqId6kztwGjZnNdGXyZTgw47vqhMgdVFqoIqzNR6KKY5ew57dUxHl9mlncs6zE7fSVIYWHqTPbK5jQ4c/tqmS2fnFaR1WMNPsNb32e0vAzJhjSDsLJPBKIf010367BqFc7VP9McJWm/Tqevh1yomNonlLoboWpgg+QudtMXzQGbIoG/2LfR/hia9nR3IwjRuNdc576f0hdbpRA2D5k0w+KP9UdDNxyRwOdvtIcUI6e71IUbM3LPXC8ivN22AGFyp28lIvbLdDfQn3IvklqRGCXVmOSEnX8nOR3CcLnF9OMAGyOI3pjFCM3yl9yqL17c1++WedMjUkAelGvgnIVTzAxzax6cCgZerQ+RUN2umAzCyrFbSBZ9mU5f9NcgxlTiqiDDobfT6dOhl0apnkKLsGLFRiI6eazfvx54X1dEFvvYCWE4jIHa+/OyCNt5F5/tJWIPd/Wr2Q8wWuz1Hi4dOvRWLGJkb1zV3Ls2OvzeYoc+CYyvfpX1k5i4w4b3cGQjA6QAAAdKSURBVCfZ4TOkux9Qd3depdWBFHnuy65+/0Gzgdwesqj3JPA90YNmJ/zygQaNDmHB7rb9BPc73tenD4sqFwTCnZ6f0/r9YI+l2vOWpQaM/g7L9HXVFclhs7t6/f5l7XslpIFbrr+4FZPy2WU/wae7cy0XoTk41JaFZNnkCS8XnVGmP68iIGJ5zHt9gCtLP5zKgp0iqr9GPue23B/fsC3MxhJuUJ1e3b4acOaII28rg6tk4QSV5fPD1bQ+fXwyqtzpqafgAt/SCFuH29OYiAP8gTt/p1efL4PumghMSJSvtx8vnwKc+NPDK7Ur3+mZJe7oLiHNR/hTVYy+FqRw+/R5FVzqXJ9Od7vddBr8sLt6eOqCFP/GN+UoYQFCs/9bF6UbeKIPmbx+vNw+PHx+fj483L58vE4skN2f8y4k+zoPSP7d6t2fGbYUoeY5rkuDm9VTVzz/mLxhLo58hI1Ka8r/t2Tl3FhdjNBsHhyg/tekv+p4P0Kzo7m1Ufd+y7V/V+aQnNK7KDltFaAoQljGoHKXkbdVT9rj5/3YsyFZX2+EFV5bHg/B1sTbJRGaq71u0R1hZSvRWferbx3m34hifWAdvnUzLLE0bWsuci6N0BzvgRieMzGOC1jcFhlap8+rpkDEtZfbLpEK3OHqyl57Z98UQ9iDEI/YLxgXZJztjbSXOCrHdjQV1FyyqL1YoSzcJBCtLWaz+zQl3xGWRFgMEbpyur4taV4iMl/Ifq9YYAlc1ES2N3ERV9o4YNmL/sbcs7duL8D9CAshAsJ3JQ9BIQ0OVIHqsvs1mATaxYXHz1hHZ7l9tmDrDhLyTO5yJnAc6bxoiu30/caHIDT7+boIqzzKdg1c9hkwBhLW8oWlNcPGR9fpDgZbomZIcORPmwX9Wc2bLYPrvpXXQbD5XBBb7edgKYQF5oaThtmQL0rBwQqhpWCBWFC9FEPk9ji8iVm5axfvdyPcehX/e2NWYDSUJKtR1OjD9xmZ0gjNVa7rF5Pclm08dDxC6z8eyMSC1qs1kbSzLWeeyPFuIKawsoen/EptwHAOcv6OHr7HTVRBaM7z6nuCC7IU4WXDH75jfQfyBkAbLDxktI3mpCff5gPfLvQYXTYggcPXZL2zeyk1lwHSQkdfEaHZybmCgCyUBTlkXWPzgVcS9p3gQlqG5wCZM9834P/yQjNcOjWiwVm5UIn2NyrTBFPzzviwakWhWnWEZlOzCIqkeGT5ADxosoJe8hsXzzaEi+ctuAtOuSalg2uWnJpQpnXQ1Mg3ixk0bz+PNykItg9CaDa2equtHCQKQhp+c0soHN5uN3DwsF+wqFjuk3dWw7adhh0gbbh9TNO3iv/LAWjn54MHIxQKszfVQCH1gsuJ1g70vJtwkD+HG27grFs0rbLDc8JzC5NLKZXLXPOIsxJe4gCEwgbsiRFBrTrMon4rMBjIIhawTgDj3Fhsh/LBVLCLFb2JE35F471Efchy8moyP0WYve0z9c1wyH0/PJYf2v9hqavnB8I6dIhj274f37CBbdSgqNBjjneJNzYDUqI6RBdlVbA6QuWuOs1Xg5CCg4bxwn2JLDAcyKmZMxH+otXpCKHk1GbMgbVY4Db4TzwudeGXSC0J0xd+fwuhuanlB1HQENj7piKYNtGEonQK04kGqOuE14GvRYQw77TaDfAbEAPB6SroGXMPdJTIW1aR0EMQmo23PDaGNzHcbNfo9qzAjggYeA/YxIn2P5BI64QHRN5ZITP372shTLe69MsIhQ2x9Gx0ZPGBQADUEUIVtJRLstzOIMQReHA3S6MhjA/GbeAfPEgS9p3g5RnlwpifIjTbQz0bvWU/EiEsRbLw+lIvYBS32Ep8mEKa/LZYG3BXVhS3BdaouNecsH52hfdvEArjsNb208FlWP1Ou9EeYULgBzEZ8qcBH7BHcKeiAR1r0TpN9AxepVF03hGnk0wTwh8ihBAl57R6x/aMYAUY+QPOA/Xxw/co9GP1VI+OfAZg7spsjvKtmGfdHDjSQxGa7UFuR0LIXizZQA0CYxpzM8abCseqJOL50wCaTLY0N5u37IME9GcIxdTP9E1QMTu3o14D6+ZuEpQ1Uy5PBHbNDs4JyX2ZxYaaQ7v/A4T6W9flkdGoRkUjiK3s0uvSLm7vstjbYQr4GwgRY6nCqGu8z3u9+bMmsi32ED/F92OEAuNbKYzEobZdtZMEOmxK5rl/iFBIXp+6f7EQR1zv/Qf694sIhbNbrVnplaJyJNg3GR1sP2X6FYQmXOVK3d9ZkAeyqNf/ofrF9FsIBSPnW/Yr0mpR9laqTliOfg+hILiQnf5IXMEgvc1/RToj+lWEJnByUGPuQSi55bJl/4DsoZh+GyFQ6+bNK7d8K/OOWcObXzCdGfoLhECtUX/hC5j7cHLieJSxRX/+F+iA/gohUmv+NVx7jNkudtDECxycBN01NvO9yeBr82OvXkR/ijCgRqszWo37w+4kuvNlvdgO++PVqNP6VZuip/8BbrQZtR2igxoAAAAASUVORK5CYII="/>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655366" y="2226347"/>
            <a:ext cx="578588" cy="57858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data:image/png;base64,iVBORw0KGgoAAAANSUhEUgAAAOEAAADhCAMAAAAJbSJIAAAAnFBMVEUAcFT////8/fwAYkEDe2EAakwAbVAAZ0gAZUUAa02Ruq7Z5OCy1MsAcFOPsaUAbVGnwbjh7+zq9PIhfGP0+vk9iXMAdlqJtajK4ds4gGlin47X6eS+2NFGkX11rZ4ygms3jHZtpZVTlIFcm4mdwrjD2tO90MmqycBgmYhqp5ZHi3cbgmkad12pw7kphGyhxLqDqpxyn48AWjVPmocQxtxhAAAJ0klEQVR4nO2daXebuhZAgVjCsk0Jg4EHGM8hg+ukN///vz2QhJnkAL7JosdX+1NbhKyN5iO6UNR7Rxm7AD9O09COD+FmApVNeIjtrwy1aLs2EMEmVDBBxnobadcMo5AgrEAHIxJGQkPNx2Ts0n0TBPta29DdobEL9o2gnds0tJb3JJgpLq26obu8lxZaQJZu1VC7qybKQDutYujfn2Cm6JeGEfw5QgSOCkNtd6eGtJ3mhoE+dll+CD3ghvt7G0cLyJ4ZWo45dlF+CNOxqOHTvVZhVolP1PAupwpGPmFkhpv7HElz8IYaTu61G2YdcZIbavdbhVklarnhw9jF+EEepCF4pCF8pCF8pCF8pCF8pCF8pCF8pCF8pCF8pCF8pCF8pCF8pCF8pCF8pCF8pCF8pCF8pCF8pCF8pCF8pCF8pCF8pCF8pCF8pCF8pCF8pCF8pCF8pCF8pCF8pCF8pCF8pCF8pCF8pCF8pCF8pCF8pCF8pCF8pCF8pCF8pCF8pCF8pCF8pCF8pCF8pCF8pCF8pCF8pCF8pCF8pCF8pCF8pCF8pCF8pCF8pCF8pCF8pCF8pCF8pCF8pCF8pCF8pOEXGAbG2DR6pjazxFfSGuaAfMpf73nHjYaYEOXk/C/DOSmI1D7ySVBO9bOYGBk0saOQ1kdrCVJO6zwbo3oLy6OENL+ySfApy61PUW8xNMnD2zaNI1tTVc2O4sft27QsHvr1+/Hx8ffz5R/M6flXllhVVStI94ZefRyI7NPAclXVjeLZeVrcQ7Z5HhW2G12vSqIwtuxgpvf4vOgNhsjZBvzD8wWuNXv1EGs20zn9p1nxAV6yXFRSa/bMuTx6rIS2Vskl2GGmry/q+auaZh9eL/cZ5N1d7FcHO+jxpeahhgYhvqUK0ALfw21DQ9/ajZTWlvcg7MXNTGJPbEgfwKFoq2ir+onvbyb2sbvkQw3xvlngSvk2ZssQJ+10AdPA56h97RNfNcw/rk2vGo4126jzufq8c1ed7XSYIdYPmvC3mSH9uZoh2QnSBywzdBTk8aWhGlBFvNO8lYvf1A99Puv8GvUgQ3yqFMoOnp782dNTcKkJkSGvcfs487PEVsWQ+Py2KPV9P+Vdu2ZoRwzr8pjiaX7nH/WfVfaXhfcwf+r87P0QQ9MLil9y43DpER0hXfecXRJpYkOyZckXS6zng74TBmUdsidjh6f8iu69ztym4ezkUNavftE38p/I6nCycp+tmODvrUMDFzWopedpOUOZGD2cZ5bI0GB3HIppwCQotJghXjHBMyrGHd1JG4a/dJOCMSJ8UIrz1J512Ginnbrdq+fOwbS/oUEORbPatSZgEzmJ3TKkH6fP0nuVYiDnSEcaxBrpS6UOTJJo+5phedE0WPux11kCEqr+J55+vmiLzkY6wJDseW84GqK1hIk8f9MwxK+0c/2utSSsJKdc4okmq5cQ7Vem2DAbs9iv05WE7qtH/+NJXZy+cz5EvCu84ysDNBevGj7TP/5uPOjqtPkguCQ0NE6s3/psBNukcysIUY9vwvc2RHzQiEhHrm3DlAgWyTyZJ3xcAkPFYD3xwOdZHRu6KN8WfQ2NExvp7WXXFFs1XNJ6d0X36CmzF46F3Yb96WtYjPt+5w9UDA0n4j23Xe+ILXa0UBdUhMiQT1U/ZjhlT9D2OhtGdbZArKKydVqrXKbDR2ZRZxIY4jVLnvyUocEG0kP3lqxqmK2seO/do0ZLNTC3Vw+nVqYCQ96q1V2PDVONnoZ8fu6x0K2v2qbvauHhNJojXhabqihs7vOahgbW+Qo+coYGA3oa8vnZ7pF9Y3942SDZyanewFBYXFLj1/qwWBhO2Q5fJ8titdGjETXoacjn52DanWPd0PTKLVK0n1bryiDlzspNcVWfG8Y+4/1YLEu1SY8ZsE5Pw2Ko7l4kNevQNNKLhxovUaWuDL2y2XSTylLw2u4pG5aGCg407J4r2lEMbPjlHtHeVhUVsqxsguNyxLlmmFwL131BP8NiydS9V2kbZuU9V7aVaW3Rh4lfBnHsXXGP2NAKezShFj3r0Dv+C8NstemXzTH2al0JrUp97ZPXosCwFsIawrBWmg7vh7zIk7LMi3pBMdpeQlvuil2rG2p2dExDo0/oUEDf2YKNpfPBY+nFA68uHn5d0UCn96Kn2syimC1ozJmGi9uh5L70NZyxAnjdg7XYMBtVvGL2t5tRTlMPi1bMbrvs8TGmJwfDx5eSvmuaDSvAdtiqrYaJtnxUmbUaO+FbeNVa0x2uYOV9K33XpYi1o/RfGObRYZbLvN2jcBHlos9wDEOdN7F1Z3e/bpjlkvABRaCosH5KIy9jGPLtuhoP2R+20amGFgqaAl/D0YXhGIZFYFBLuiaMmmGzrvgKPi+60bhmerSX0rKMYsj3T+KQBC8jHSJre/ykkZj8KYqOX5pNdWqPa1js8lV7Ka5FPF0lNF0tXtpYyaIPevGDKCixG2sUZmiN1koVvOZTtrsVxBMxWqdqnC+MG3GaevCRPSY326ijRLWWVQN+iBOPNdIo1R3rk1fb6CkmmXppVgOLhqGZR6IWXnnqqy9ZM5gYNBLlZhvGYjLH/CiKVvpIhsVYT+fFZ09H+asHJkY6Xn6wyaxpyGJtru/o+dmuSUjCpvx8ectibccdoYEoU1+zTuC+jjXjU/DsoujO42R1VhRnk7zPiyWX2DDrW++rk6Kc9ke+/MzHGB5NdIOXLBflXGw+6MnLeIbKZd0lRthKOVp553ueDFUOh8utFY9SjGeYDQeCk+kLaeNkxnACQSqLLt+LEHOdDzZOj2ioEHy4Vo2WT8PFtXip0z7Jjs5slCJJ+40Av74DHsUwK5lzELyMYQehwiKC9TUN3s1rJ/luqphlRnXH6LKYG9dQwfrkT1prrFb6sdSL0k2Zf3G+QPDze7mHX6wqgVFzuvbLOo78MvSvx6Ma5pFOhIxz6B8Oh9nL/oxR9b0vAzde08oSTz6TLO3LhjRi+/mdmzwf/3OCqkFhTESvet3E7W/umezdM5LJ1bfg7Q25YX5RYnoJ4cGR3r7Ity/hIw3hIw3hIw3h818xvPnYAwAkN1SHn46DwZyoueHmW9a4fyX5mZJyw4tGcMijJcq19+fugvzFM+WWN42gQMN9meHwt8WggPNXi3PDuMcBPUjoMUJu+MWJEmjY64G5oRrf56TP/hMDNbzljbG/H36YxAzt7hN6cOC1XTHkwfZ7wvR4oJYbqovmyTpwsFG8O1YYqpZzT30ROZdQ+8VQtcLvCTP/BWASlqcrpWH+3+imN7yk+rdh4Omy+nZj1VB109fTNx0YjAQm6PSa1o4Aa4YZwWP4hh6ggt7Cx+a5bNMwR4OLwEZkeF/8HzZpqLDl43CKAAAAAElFTkSuQmCC"/>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526240" y="3941059"/>
            <a:ext cx="521241" cy="52124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data:image/jpeg;base64,/9j/4AAQSkZJRgABAQAAAQABAAD/2wCEAAkGBxAPDxIPEBAWDxAXFhgRFQ8WFhIVFRYTFxgWFhYXFRgYHCgsGxolHRUVITEhJSsrLi4uGB8zODMtNygtLjcBCgoKDg0OGhAQGyslHyUtLS0tLSstKy0tLS0tKy8tLS0tLS0tLS0rLS0tLS0tLS0tLS0tLS0tLS0tLS0tLS0tLf/AABEIAOEA4QMBIgACEQEDEQH/xAAcAAEAAgMBAQEAAAAAAAAAAAAAAQYCBQcEAwj/xABCEAABAwIDBAQJCwMEAwAAAAABAAIDBBEFEiEGEzFBIlFhcRQVM1KBkZOhsQcjMkJTVHPBwtHTYnKCg7Lh8CRjkv/EABoBAQADAQEBAAAAAAAAAAAAAAABAgMFBgT/xAA0EQACAQICBwcDAwUBAAAAAAAAAQIDESExBBIyQVFxkQUTImGBsfChweEUUtEjQmKiwgb/2gAMAwEAAhEDEQA/AO4oiIAiIgCIiAIiIAiIgCItXi2NwUo+cfd/KNti8+jkO0q0ISm9WKuwbRVzGtq4ae7I/npeFh9EH+p35BVDH9rJZQbu8Hh80HU9hPE9wVJrMZJ6MQyjzz9I9w5LsaP2Wl4q3Rfd/wAdSqbeR17BtsIpbMnAhf52u7J7/q+n1q0NIIuNR1r860eLvZo/5xvX9Yenn6VcdntqZIfJSbyPnC4nT0cW+jRW0jsyMsaOHk8vTh8yDvHM62i0uDbRQVVmg7uX7JxF7/0n6y3S41SnOnLVmrMsncIiKgCIiAIiIAiIgCIiAIiIAiIgCIiAIiIAiLB7w0FziABqSdAEBmvLXVscDC+V4Y3rPPsA5lVvGtsmMuymG9dw3hvkHd53wXPcax8ueXSvM0vVfQdnU0dgXS0fs2pPGp4V9fx69CutuRccb20e8FtON0znK62a3WPN7+PcqBiGOC5yfOPPGQ3Iv+a1NXWvl+kdOTBw/wCV512qVGnSjamre/UsofuM5pnPOZ7i49Z/LqXyRFoaAlI5C05mktd1jisUQG7occ4CXQ8pB19ZHLvCv2BbYyxgCQ+ERcnAjOB2Hn3H1rkpK+tLVviN2Ot1jiD3hUqU4VI6s1dGbp74n6Pw3E4aluaJ4d1jg4d45L2rguE7QAPa4OMEo4OBNvQfyK6Jgu2nBlUP9Zo/3NHxHqXG0jsyccaWK4b/AMlda2DLsi+UE7JGh7HB7TwcDcL6rllgiIgCIiAIiIAiIgCIiAIiIAi12KYtDTNvK+x4hg1c7uH/AEKiY9tfLKCGu8Hh7+ke935BfXo2h1K+KVlxfzEq5JFtxnaaCmu0Hey+Y06A/wBTuXxXP9oNppJdZ5MreLYW8P8A5595VarMaJ0iFv6yNfQP3Wpe4k3JuTxJ4ruaPodKhjFXfF/bh7+ZOo3me2sxV8mjfm29QPSPef2XgRF9Joklke7CcFqqwkU0Dpcv0nCwa3vc4gX7OK+tfs7WU8kcUtO5j5DljHRLXu81rgbX7CVscCwh76OSpmrXUNDnDejnc6WXhoxpF7cOfPTS63OLyNZgTH09U6r3VYx8Uz2PY5jxrls/XQk+hy+aVaXeKKtZu2UsHbfLLmlu88lyleLZ9/4LuneEZsm40zZrZrcerW/CyhmHTun8FETjUZizc2GbMNSOrhrfhbVdJrg1ldJjLAN2MP8ACmH/AN7gYwO05bD0rFoYytnxnL0PF7KxvbLIzKAO3oW9Ky/Vtq9t3+3D5iRrFCw7ZutqXPbDTPeWEseTla1rxoW5nEAu7BdePE8OnpZN1UROiktmyutq03AcCCQRodR1K04Pi9JU0DaCrqZKOVsr5xUNB3chkc9xEluovPG3AEFa3HcGnpammE0wqo35TDUBznNdGHjTpE5bZr2BI6XHitI1pa7jLDOys8Ut6eTvnbMssXY8WG4BPUDMRumcnvB1/tHEjt4Ly4jhstO60jNOTxqw9x6+ziur0OFPlG8vkiuc0hI6IbxuPgtVtdJEYJ9yzKwR2BNyXEfXN+BXkdF/9Lpc68JVYRUJuKjHG/iaWspPasndtpJ4KKi7nUnodJJqMm2rtvdyfD6ve8LHMCvbQ4rJDpfOzzCeH9p5LwqF7c5TSZfcA2lcx14JCx3OF3A97eB7wuiYNtdDPZktoZOGp6B7ncu4r8+358O1begx57OjL843zhbMP3+K+evo1KvtrHis/wAmbg1kfpBFynZ3a2SIDdv30POM/V7ubT2cFf8AB8egqhZjssnOJ1g70dY7lxNJ0GpRxzjxX34exCkmbdERfGWCIiAIiIAiIgPhVVUcTS+R4Y0cybKmY3toTdlKMreczhr/AIg8O8rRbZVj/CZy9zntYTlZfQAAaAclRayvkl0Jyt8wcPT1rvaL2dTjFTqYt423fn5gVV5ZG2xLHBmcQd9IeLySRftPP0LRVFQ+Q5nnMfcO4cl80XSNIxUcgiLFCwQlFigLHgm0zYaV9FU0zaumLt41uYscx/E2cOXPkRrxupxDa10tJJQtpYYacua6Nrc14rHMdfruJ1zG3E6Fa2moIhC2eplfGx7nsiZFG2R793lzuOZzQ1oLmjmSb9S+8GERbpk8r6gxyOeItzT7x2RjiwyS3eA0XB6AudDqvmcKSldrf/la/luvg724Nc4wPtJtXK7DBhhYMoI+fzHNu2vEgZlt1i178OSifayV+GMw7dtDGkDfZjmLGuLmsy20sba35cFjUbPsgbOamoLDFUeC5Y4t4ZCYxIHNu5uUWN9eHaVjiNJSMoqSRsj9+9sp8iwB7myNFnu3mgZcgGxuOQ4IlRdrK95Xyedm7/TLL62XR9MExSk3TIJsMFXIL5ZY3vbK8El1nho6Vr2v1ALzbRbQPrJI7Rtpo4G7uGBnCMAg63+toOQ4DTitzHGyGTFTJVSxzNDGGaCFrXBpmhuWZZG5cxs0tFtNbngvBPhO/wDBGRTukikZUS72SENkY2JzjM54Y5xlJLTa5vcgc1WLhra7/wCt8dZ2vhlhhZ58gerCtsLNMdQCAbXewfStwzt5ntHqWvxjaKSoDo425IyNeb3DnmPId3rQ7Pb0MdTGY5po6ZzKiHcuDpb5HtIJDmdF1xxbbndejC4KRortzUSSyNoqhpzwtYx4vHd8RDyQAQNHC5BXNh2T2dRq9/CmtZWssdWOOajlHjwTxiliz6JaXVlDVcsPq+bKwoRQu0YBRdCVCEn0hmdG7Mxxa7rH59YVgw7aIXAm6Dhwlbe1+RIGoPaFWiURSaKyipZnacC2zkYA2f56PlILZwO/g4e9XbD6+KoZnieHj3jsI5L80UWISQG7Hac2HVp9HX2hXnZnE3uMUzCYnFwaQHHk6xHaOwr4q+gU6t3Dwy+j+eRk048jtSIi8+WCIiAIiIDj+23l6vvd8AqGr5tt5er73fAKhr11PYjyXshT38wiKCVY0F1CL10+FVMjQ+OCR7Dwc1jiDbQ2IChySzB4kWx8R1n3WX2b/wBlj4irPusvs3/sq95Diuq/kXR9Ketp5II4KnfN3TpHRSwtjecsuUvY9r3N5sBDgeZuvXT41FuGQGerpxEZBG+HIc8T3mQCVm8YBIC46gkWNupa/wARVn3WX2b/ANk8RVn3WX2b/wBlk+6f9y45rPH+X1ZGBlVYix0EkLd44uqfCBJIWlxZut3Z5B+nfXS47UmrIJKWKJ4lbNDvQwtEZieJHtf0yXAtIsRoDfRYeIqz7rL7N/7J4irPus3s3/sidNW8SzvmuQwPRX4wyR9e8McBU5MgOXo5JWSHPr1MI0vqQpoMfbCKMZX2hZURS5XBjnMqXON4nA9FzQ4G5tqOrVeXxDWfdZfZv/ZR4hrPusvs3/so/o21brqv26vHgTgex+NNjkgliqKupfHK2UMqcrY8reLdJX3cRpcAAAlIq2hhFQYG1JdLBJA1sggDIt4WnUteS+2W19NORK8XiGs+6zezf+yjxDWfdZvZv/ZQ+6atrLqvnzgRga5QStj4hrPus3s3/so8Q1n3Wb2b/wBlfvYfuXVfyTc16xXvlwSra0udTStaBcuLHAADiTpwWvVlJPJ3JChFCAK7bH+Sh/E/WqQrvsb5KH8T9avAzq7J3hEReRICIiAIiIDj+2/l6vvd8AqCr/tv5ar73fAKgL11PYjyXshT38yFCIpNAmc9Z9ai6hAZZz1n1lRnPWfWVioQGe8PWfWVjvD1n1lYqEBnvT1n1lN4es+sr5oq3BlvD1n1lRvHdZ9ZWKglAZGQ9Z9ZTeu84+srBQSoJMzI7zj6yo3jvOPrKxWKEWMzIes+srBSsVBIUIoQBXjY3yUP4n61RVedjPJQ/ifrVoZ+hnV2TvKIi8kQEREAREQHINt/LVfe74Bc+V/248tWd7vgFz8lethsR5L2FPfzJWKKFY0JUIoUAe88AOsngAto/ZuuDN4aOcM45t27h3cfctl8m08EeJwuqC1rMr2sc+2UTGwYbngbZgO0hdK2nhxpkj5qOWKaG2lKWAPAtqASekfSF8VfSnTqKCtle7y5Ze5DZw1QrnsdsfHVQz1tY6SOnjLm7uNpMj3N+noAToejlAuTfhZfXarYqNkdNUULpHsqJGwCKYFrmveDlJzAEC7SCCLjitXpNPvO7vjl5XztcXKOoXScT2NwegayKtrZRUPbmzNsAOWYMDTZt9OlfgtYzY+nOCyYlvJDM1r3Bt27s5XlouLX4DrVY6VTaTV7NpLB43JuUi6hXbavZCCjwynrY3yOlldC1zXFpYBI0udYAdnWt5jHyd4XSPY6or3QQkEBkj4mvfJys4gdEDiAOrUKP1dOyeON1lfFZ5EayKJUbMVkdGyvdGBTPykOzjOGv+g4t6jcduouAtOulV2EgYFTSyVtQKcugzR3YY2RvkDXOaAy5DWkkNJIBA0Vi2ww7Dm4XTRTzPhp2Fm4e0dJ7xDIGB1mnQtzE6DULJaZZpNXvJrBPd7sXOJLFXvGNi4Bh9LW0ckjjM+FjmvLXBu9IZyA1DyAvH8ouzVLhr4IYHySSva58mdzSGtFg2wDRqSXf/K2hpEJNRWbv9M7k3RT1CKLrckXUIoUAlXnYzyUP4n61RCVe9i/JQ/ifrV4Z+hnV2TvKIi8kQEREAREQHHtuPLVne74Bc+XQduPLVne74Bc9XrYbEeS9hTyfMIoUKTQkqFChAbXZulpZqkRVsu4pyx15bgWfplBJBFjrxXUMDxDDsJjkd41dVsIGWAvZIQR9m1ovc+rRcaUL5a+j99g5O3DD7oWOp7E7ZU7oqunmn8AkkmmqIpehZomeX2BcC3M0ngdDfS+q8O1GOGDwWTxr40fHUsmNO1lOwBjWvu68bR0tbAE26XDRc5JUKv6SCqa66WXLBvFdeViNU6xtSMHxZ0VY7EhTubHu3M6IcW3LgCxwuHAuPrXy2bxXD5sEkw+esbSu+cjJeQHZS8ua9oP0gRb3rld0Vf0i1FDWdk01lha/l5ix0v5QMdop8Jp6amqWzPZJD0OEmRjXNLnN5cvWF8flcxykqxS+DVDJ8pkzZHXy3DbX9S5woVoaNGDjZvwtvqTY6Ni2N0r9moaRtQw1IZCDCHdMFrgXXHYttiOJYXimGU0U9aKV0WR5YS0SCRkboy0hw1BzHUcdFyNQVD0SNlZtNNu+G8WOs/ItXtqKWahlGcRSMnaOTcxD8t+sSMLrdqoe3OMeG4hPLe7A8wx/hxktB9JzO/yWxj+UWsZRCiiZDE0MEW/aH7zKBluLmwdbnr3KnBRSotVZ1WrXyV78362ISxJUIoX1lgoJRQouAr3sV5GH8T9aoavmxPkYfxP1q0M3yM6uyd6REXkyAiIgCIiA49tx5as73fALni6Htx5as73fALna9bDYjyXsKeT5hQihSaBQi9lOKXKN46oD+YZHA5nZYukB9yq3YHjUXWxy0Pn1fsqb+ZR/wCD9pVeypv5lTX8n0Yua5QtllofPqvZU38yjLQ+fV+ypv5k11wfRi5rVC2WWh8+q9lTfzJlofPq/ZU38yjvFwfRi5rFC2eWg8+r9lTfzKMtB59X7Km/mTvFwfRi5rFF1s7UHn1Xsqb+ZRloPtKr2VN/MneLg+guaxFs8tB9pVeypv5lGWg+0qvZU38yr3i4PoLmsusVspW0OU5X1Rdbo5o6cNvyzESkgdwWsurKVyRdQilSAr5sT5GH8T9aoJKvuxHkYfxP1q9PMyq7J3tEReTAREQBERAcd258tWd7vgFztdF268rWd7vgFzlesjsR5L2FPJ8woRQSpNASoRQSoJMmMc42a1zzxs0Fxt12CxAJNgCT1WN/UukfJlUPNPJTNiqITLKLYhTxtflcA3oSFzXZQOsi1jxC8GzFO6LadsUkone2WfNMAGh5MErico0B11A5gr53pFpTVtlN87Ll+fIi5RXAg2IIPGxBBt6VO7da+V1uN8rrW77K7fKFjtPUQRUzZTV1Mc0jnVJiEOSMlw3QHP6o/wBO51srRick7cGpBB4TmNELiGKF8R6DfLOe0lotf6JGl1SWkOKi3G121m+uX2RFzjwBJAAJJ4NAJJ7gOKOaQcpaQ7hlsQb9yvnydCQUOIS0bWvxFojEQs1zxCbZiwH/AD7y1q1mGSVb8co3Vwc2pM0WYPa1jsuuUlrQBwWne+KSsvD545Xy4edyblUdpx07DojmkcQRz1BGnpVwqsI8O2jmprXY6qc6Qf8ArYQ59+wgW/yW++VGBtXSR10b4ZTDO+me6B7ZGiJ7vmg4t4OHzdweBeetUekJShG20ul8udxdHMC02vY25Gxse4o2Nx1DXHtAJ+C6BU4VUVWz1A2mgfO5tRI5zWC5DfnRc9lyFPyO4nUNrvAS+0GSWR0Ra3yrSwXJtcEai11D0jwSklst4X4e3T1Ivgc93br5crr+bY39SxyGxNjYcTY2HeeS2kW1VX4XFiUkm9qI8vSs1mZjbgsIYALFrnDhzVw+U6qjp4oaSlYYoqpzsSm4Xc6QgtZpyBubdjQryqSjOMbZ+fDPdfLFYY5E3xOclQpUErQkLFFCAlX3YnyMP4h/3qgEq/7EeRh/EP8AvV6eb5FK2yd8REXlCoREQBERAci2zgL6mqj+iXEgE35gWPcudVdK+E5ZG5eo8Qe4r9KYlhcNS3LKwO6ncHDuKomPbHSxglg8Jh5tsMwHa3n3heg0bTaVSKhLBpJY5P1KpuJx8lQrDiGz3F0J/wBJx9zSfgfWq/LG5pLXAtcOIOhX2tNZmsZJ5GKhFCgseqlxGeEFsU8kQPEMe9oPeAeK+EMz2OD2Pcx4uQ9ri1wJvc5hrc3PrXzUKtkCXG9ydSdSesniSvU3FagNyColDLZcglkDcvC1r2t2Lx3UXRpPMH0p6h8Tg+N7onDQOY5zTbqu08OxS+rldJvXSvdKCCJS5xeCOBDr30XxUJYH3ZWSteZWyvbIb3lD3B5vxu4G5vYepYsqHtY6Jr3NjdYujDiGOItYuaNCdBx6gviSoUWB7IMUqI2hkdRLG0cGNkka0X46Ar4Q1Mkbs8cjo369NrnNdrx1BvqvioUWQFuS+k9TJJbePdJYZW5nOdZo4AXOg7FgsboCSViihAFBKloJIABJOgA1JPYFYML2We+zqgmNv2YIzn+48G/HuRRbdkQ5JYs0VLTPmfkjaXu6hyHWTyHeui7K0L4GwxOs5+cHo3I1dew61v8AZzY+R7QGMFPBxzEau7QOLj2lX/CcEgpR8227+cjtXH08u4LCtplKhdXvLgvv8v5GMm58jaIiLzxYIiIAiIgCIiA0eM7NwVN3W3cv2jQNT/UPrfHtXPdo9lXxi08e8j+rM2+np4t7iuvLFzQRYi46l9uj6fUo4PFcH9n8XkVcT814jgMkd3R3lZ2DpjvA4949S06/QeM7HRyXfTkQv45NchP6fR6lzjaDZizy2aMwy62kHB3b1OHvXao16Vdf03jweZZTa2ihKF7cRwuWn1eLs+0b9H09XpXgWhonfIlQihCQouii6i4ChEUAhEJWKggKEXqw/Dpag2ibcDQvOjB3n8hqmZOWJ5CVtcLwCaeziN1H57gbn+1vPv4K0YDso0PaAw1M/EadEdoby7yul4NsYBZ9Ucx+yaTl/wAnc+4e9Vq1KdFXqP03mbqX2Sk7M7Jkm1PFc8HVDvzdy7gujYLspDT2fJ8/LxuR0Qf6W/mfct9DE1jQ1jQ1o0DQLAL6rkaR2hUqrVj4Y+WfqyurvCIi+AkIiIAiIgCIiAIiIAiIgC89XSxzMLJGB7TyP/dCvQiJtYoFExnYtzbvpjnbzhda9uoE8e4+9c2xfZhpccgMEg4xkENv3cWn3di/Qi1uKYNBUi0jOlwEg0eO49XYupQ7SkvDWxXHf+fcra2KPzJV0skLssjCw8uo9xHFfBdl2h2OkjabtFTBx+jctHWW8rdY9y53iezLhd0BzD7J30h/a7n3FdWLjUjrU3dF1UWTwK4oUvaWktcC1w4tIII7wUQ0CglYqezierifQoBCzggfI7JG0vd5o4/8DtK3WGbMySWdMTEzjk+uR+n069i6Fs3sg97QIYxBFzkcD0u3refcpdox1puy8yjqJYLEpeFbKi4dOc7uULeF+px+t3D3rpOBbGSPDTN/48Q4RgDNbsHBvp17FbsHwCClALW55PtXWLvR1DuW3XMr9pf20Vbzefzn0M7N7R5MPoIqdmSJgYOfWe0nmvWiLlNtu7zLBERQAiIgCIiAIiIAiIgCIiAIiIAiIgCIiALQY1svBU3e0bqXz2jQ/wBzeffxW/RXp1Z03rQdmLHGtpdlHM0qIrjg2dt/c78iqFimz8sN3N+dj45gOkB/U38x7l+npIw4FrgCDoQdQR2qqY1sax130x3buO6P0T/afq/DuXYo9ownhVwfHd+PbkQtaORwfDMFmqLOaMkf2jr2I/pH1vh2q8bN7KXdanjMkn1pncvTwaOwK84NsXwfVH/Raf8Ac4fAetXGngZG0MY0MaODQLBTX7Qp0sKfifHd+fbzDblngV3BdkIYbPltNJxt9Rp7Bz7z6lZgFKLkVa06stabuwklkERFkSEREAREQBERAEREAREQBERAEREAREQBERAEREAREQBERAEREAREQBERAEREAREQBERAEREAREQH/9k="/>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534632" y="2173073"/>
            <a:ext cx="685135" cy="68513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ata:image/png;base64,iVBORw0KGgoAAAANSUhEUgAAAOEAAADhCAMAAAAJbSJIAAAAw1BMVEX////iIRzgAAD+9PRpc3viHBZga3TkPjtlcHhkbndeaXJibXWvtLj97u7EyMtncXr09fXzrazpaWbhFg+fpar74ODU1tjs7e6Di5HrbmzkMy/52djwmphtd39ZZW6Mk5nui4nvkI62ur7g4uN3gIeprrLjKCPzsK/pFw/Mz9H40M/2x8b1u7rkNTGVnKHm6OnmSkfnVFD75+boXVrrd3XsgX/xo6JdeIHwnp3nT0xNa3XoWFb2wsHv5eaJiY6VlJjz/v4yYIVEAAAWXUlEQVR4nO1deX+yPLPWsMiigOJCVXBDfdQWva3t077tOe/5/p/qzCQgAXfBLvfP648WEEKuZDIzCTBTKNxxxx133HHHHXfccccdd9xxxx133HHH3wKrNZoNx4Hju67seZ7mur4TjIfGqGV9d9Wyw2oOA99VZVlXFFOMYZqKDgddPyg3W99dyauxNAJfk3UgZirAUdY0zQuhaTKSxp90WfMDY/ndlb0Y1qyuaLoiitBVmusEZaPJyyTIbdMY1ns+8sSTND2Y/SKRtYyeImPFZQW6Z3Ss5tbIqPuirOLJpmP8DpKznizDMJM9f9w8r8ZWs+x7ILOmLPeMG9cuM5ZjoIf9canQWbPAhX4HoR7/5DHZ7IG8mboZNK+7vC5i8+jOdZffHjNfg07wnAwqw5o5HrSR5v9EYZ25sijK4jirdWuVXR0L+mkcZz7Il+wPcynM8LGx/FkuheWDpaNBldzjVUIb2GwahgF/T/lrTR8LdEZ5VjIDrLqH/XdQrFpNsO0u82PAwtO/4N64Tn142GNrYj96wY8wkIaiiKq7Xz7BLe25uqyr6JOaiqLqCJX5qKaqyqrrDA9YTQPGo6p//3Bs9TTR9Mb7Krkc9lR0S9HJ1jzd7wXj8hBRHgc9X/E06pmCY6o7w702sIyy4XyzeTQ8BSqxR9ZGY1HTwbVRNQWlcV81UXod9F5NU9fE8Z5Bx5ovH/V1HayeLCrKriC1hj74J6Yqu73hUbeUOqY9V9bRL/XLuy01E9X9Lfg1aJqKqPV2GDR7GtRY19zyubpwBH4pGHpV6+14M1YA3ah+k5NT9kRT3ulAwwXPRtX84WUN3xo6cJ0pmzvzixnMr7xxlopeC5BQ3U/TGIJnY+pi/RpLthxTt8gtpzi2HBkk9cvtRssHCa2nDhrgbZmae/00z/A1U9TFtG4Ze6LifrFObYIVSNuqGdTN1DJODJoOcJSVlHs0Q1f1SwfjTINGTUriEmRJzMoP0cSC0h7b0gWR+ULrPwQj4SdFsQx6QnbzaWb02EwtqVwsXxe1L7OMY02Ue4kjI/CwFDO/NjbADKpisr0CWdS+SKWWgWBSx4yhzeV6ntrOqmORSUJwSP4SijsELRg4ek4CGgPFQvcTChRk5yt6EW9T5g/MwD/esRs53Un0EpKPjXtzikO4SYIgSqhyG0XeFJWUuJTTzZs/jLSI9m7pb1jUm+GPQHve1mg0UwQt9GxuKTdl9GZ41xAp3nABpwV2kDcTaId3fe9cMQN3XOStfwDTqZs5cJYPhp7bX6Ivxd1dmC/mlXML6zQSqMQXNhLnjYAhf5MCiI17q2HRS5bdRNct3v9cEUTp87zCSBKPpM+OC22ySpxoocPGqzLXVBJjMz+UwexxjdnUE67bM1TzqfQEf2vCOaUt2pN2uz2Rim38NxAkwnrxjUjkMXGm5SiizlFcwu4trFOh6SXU2FITVY7gH0Je1vB//UJSfXAUVVJjGxWJMOkkUtsupc7yVVHj29YTvRtoG0tNtNxST4zJPrHn4ebcZgInVLZ9yQYZN9TW63Bjh+GUSGtCFqmbo8rmKJZ1Uc5/7aanmByjlpsQ0YpNptud9SuQna4kqfhBa7ooSdKq01lJNhujlZe2TSYvlO8OwxJ5KbyQj/TdHcU0W/xu/kMRJkx8s7lJpfNIisnTn0MF0sffKGymUEBV2uEBZJRmuCBkXYBOTOpTVDem6XK7MBRz9m1ayUEIWlXlxaQbacIQD8CtI8zh32tBIg/r9btt/2msYb9QmNjtx0rlE/qxsMvwD3mglz+kK2CJIt9tOBTztYqOyZv6sZ7QqjsMGyRUhzA8G8gKjwABoUg60N1sVBZJdYdhh5BOgf5bF1IYJTUoGH4/fUoWGODMxEI509LOYZUk1N+UPLENsAFTyhAIoN5pk84GBhrFADsqxfDBnswXgFJKJsK7cv6T5YpyjlN+EHvOGQSJ1VO+KIycObdbJc/hVptUdxhWo5NqaYZrUmSD1JbsXaMKqoCTTHSR89OngcrLqL/Hp3ggT5EtqHS7oFxYBefA/BDDD+ynJMM+mXz8QXxMyNtuNXoJyQwUpbd7znUYwbCOmwu8e3HHL4QKTpi79lkkpNK235Fwp0ie17sMqWHp0yGXYCiQiH0Be74zT90EJFONh6LlJZ25LHB41QzSsa/g9YQQaTPYgIi119h35P2hRMhEYJoGDOaW4ZtEnmvMknAMbbIGhy0qDnRSvzRJq5tRYuoEUpuTspnJvO1zTXXvhFDoS2wIDZBK54nuPFdAL1LNUqMM+8hw2qfnveLhxnbE1khH2nYhUp90uzs3AddYiff8vKZuiYLGOm95ExAWb923RaQh5q/dKlq4SujsvNIfppUHoLF4e/sMz+tsfaHqotvhSmtU9znwPi+noF0P1eUiGLwwgL8tj46cfBoPXEddjqXMO6iOmYvFEPlx55hqxolLNobobMTtjTPUbLVBJLpwtk+PXoZnctb08SBcfsz4eZh9n3/ok8OyTNqnvhTo2mx3mvJBrXA2QBDiLsxPP2cADJTYdjminHUu7HAPsq2vfoi3F2AU1e1IgWGTcaIIxcViUNbNGy0BXYSewllkP6turytKLBJuYinh27DkJzpDXQkuuVhIA1y0/4m2h5r6vzsnfAf+q8rlaLuiiV78y2mGk9QqJvnnn3/4nfTP34RkpfhaPafXsNIoScXfDfvUau2vZ1gskvRi61/HsLi7ivW3MSySzl/PsP+3M5SOjcQ7w1+BO8PfjzvD34+fyVCyAXmVlYmhFD3ezLcppNVDrVbLq7AsDEnx5bPTaMynmyLJkyN7DtOGIunCebaiszAk3Dr7Y5tkqseegoGh9DStVqftTBQzMCTJl4EG+VGMGa6yq4PrGe4sVn/kJqh2v9FodCZSWLsz1IF9WBNczZBdKLw8TZ6e6VOT1xzF1A6H33kMyWtBOHz7qxmyScmKSBIq1LdCY3sHKVwk4S+OjjETEG/F2/QM9s+Odmz2AkCb7iWVDr9HpamaP0N8vWIeFUtW23NJ6bUjCMK8W4zvSZ66eKzxWMNa2d1qtVoLyQ5gewOc3uH/K5idt06hZq9AwbxJ9jN7Pgw71SnBY9WVFFW7Gu/diiEuY3XijtsSfI2uFl7CX6X4WKFTIkX67sgb+5G+NjMlRRsXGwRCn4bX6JNgQSIDri6kKLAz2WVUF4VycCuGVNE8kJTrkXgHjalXKfFiRuHZpgy7HMPqliFdGWMMKymG9IZC2JK0iC3d2zC02QrP40fCo2GvBgmPVUaUimK4ULJusOfwj+Qgw0p41V6GEn2TbGPHtYbqMZ8KReSVDfQcGRbDF0CBzkspKtmuhRwIKSGNih0J1BpfbSs90qF7kCHF/PE9ZCi1S/SdvT8lgFSkosBGPuUEQ2TSp8CGWdCtQZ4M7T/xiZ0B4xhWAi+zJ6zJJTp+GqG+7Dfgx2MMH0G5SjZjCIWwvrIlFE7WfLROtIQ+kZ52qrxb4ww+jf3Er9OhWpHo6yGrUEvi6PgkNn334ikcrjaJ6refYZe1TsQwaQ/pdWj3WOOCAWnfliF0yfNnvGiO1dzQ7ooeGhRQd1Dfbp4YH4cZhkb1EMMBLRE20Ig8AsMb9yHtErv2FvXkg02HnNBYh8CDjEL3TIb9owwlKvjPdpGqXPhfnAwQfTo2+nR7Tz9knQGjNmMv+DbInvcq2rQ2LwmbcphhUTrGkGlqEHz8ec0G/i11KV9lZhAI2XltSWjzdE4y5FXyHoZsqjGhRLkib2QPkdd2k6k5ib7RtaYfFESQqAuwOI+hcIIhO7tPqHBwRvhGDMnbYuvQ2PR1NMIGygqVOwJcAYmph0I7PFNCXUkZMtLsisMMU/NDpsqeU212K69tQ8049WckqjArhLUxs4do/NBuMI3eYY1BVp2JzaxmoURnEtXjDEN7CIfCu1LjWkC1dmuGErP38w1OY57obD/yn/ENe8RjQcC6MRIN+pEQ9GelHTriFfRymGo6yLBo48/oI21CIxv68ALPhxqPae4MP7aWMNp4kiK/tPDZfV3Ex5g/up4zB7xCtoY6uvIwQ7I9kf0UWcDkfPeAFs3GELyy1FsAD0x9J44OqK+WePVV+GMXue9NOp3jDKMzo5/C8ldnavksDNGj4by29XvYyNwb2cJDeEyKv83qUP9tu4jVSM0POYYCHeHF6H3xhG/fOdhjeTJEYz8ZLBqVSmU9rcXzRCJ1O5WCsJ6/bI9JpFRtCHDssxauPJDaHK7r9MGETqtTOsef4hw/PB/n86+hvurCHRrT963V3/UgbseQrZbQdRo7eVBqT/5JHyu2J9x5NpoSHDypdZq43O0CCZzJlmQkPBnthVC8YFnvRs8tpD1X7jt2UZlPwmM/si4XXPYjn8zsRez1XrRu+ZsYRtWqXfRY6hcxLHap1el8XLb0/JsY4kpPiaRX907hNzEsXqWtfhnDK3CUYT/Hhy3fhqMML3GOfiyOMixs/gKKxxnSaeovxwmGws6jl1+HEwxxFr/vJfF/fsxr7AzH6lY8wTDGf/79l9v+z9nXfQX4+vz773/+77pSHO4LkkC5caidyzCT48+cl9rVX2OV9fgbKr7IH4DAjL/oGnLVvBBL/lM1V9R+TqoNS+e+g3TM6z998kVt+4l/XdWzf8zYMsb1cg6fvxly/LVTS8vwDeJYiVmNNDPrt4dWoMmKqssHQmNfAJ/7cheE9PoPd0f8GHayfnw4UlURs7GY6biSF6PJDx8/0xd1PhfDxMj49aHliqJSbzYNDDN30Rd1O+iZsWwts33XWlaV+GNGOVtImEA1w0i5xv6wDGej5YnedmfMV/GqsuLPioFuhqbHMBaRMs74PXGd/4hU5mN2XAHHjKMFW0qWaHe8+iuIWarVkrkAR5k/BJ7J3OAbZ+lEsDbxV9djfufykpRYeTpm1o+5+W9/wc5eb1t7JicAhn590oMlH8pslD00xlA3Y9U+zqBOA0WJBdOQr2fYU7guDMyrPbYI0G963PYZlGCgqLkwxHBAW4etpfPxq65EYvAZ1yvBvBgmQmEEfH9eC0vjXW4/FWP3fAQmL6VXj8MhHx8Ho8jlEOizrnCd2NR4oT2N1qwcOBTg0Thb+KLos62gPLvEbrQSUcdy6UIWyizWoIFyrgNujYY9TZNVk6YHVFiimRCYApEmmzFNVda0k3k+tnD45gZFqucyoxurnAa11LNCwrQw84hK8+fJ4jHINMkeZjMxzqgs6AE5bgtwR/KJYWyZfIgUjA9zQk6XZQdzHyqqpvljYzlW1aG1D0P4YWmMfU1TMaec5pdPFAyqkwv2BzMMM6dwu0YiwlagHjWyraGv0XSGIsgePVJWDyzxbDUqyLOIfalq7tHUJr6pcvMuMccozb7IuboYF+6g89bs6Zj5QvfHsd08zZBeOfZ1TE+j7+aaiVBX+bBqZT2fSF/s7jIvmSPvUNTwoU9zzLhJaTuPYQGlG3PUKLI73Ct8MOnyYvYwL8wzHFBd5TUohmjcLbw19mjSu50cM2czBIzqUIKoentS8I3khC32zSxzuR1gLE2u9ACopKrQqquqaMrOHi6XMMSjDgxJVa2nbgBV4Nczh9mjjiUBGpSf4PtKcn3LqqPu9Hp7Zx4XMoTeCjwU1mTCjGSg8qWXe/D5ZMxXjHnLiy3USJXTrR6BZ2i5Xhxg+bB32qrLKrQYZ3gdNRGu1BdzlVFWNZMPcjtSxa3ixuyVykF+SYbQUPq2asf8b+CocCkV8Tpu6Ce1ak5oJoLc4q5KPZ1WTzNFr3fEVvMMHVOMHaTjM4xlzxNNrUcbLkhmRAADnVvoUr6iybW2mSfqDmb0wOyOR2f+PMOhp8ZpR07NoUY0Z9CQEuSTlcAgvHaGcxxOUjRmsqj3MHneqRxBCU0zG8d9cXqWaJggqj1Q3bwvjC7HbeLGpUue6TA1gAqcGhAX61L+nj1M8pJMD+bcYhAyLHVOTeCtYG5wxuOaLAxxsgx34SdsgX7ZFPUizPg0OiMXjJYonk6DlInhCJ8F8CnQyrdNwzKMY5UbmM926JqnM9tkYQhtaiplzOhm4JyaPRG4aXKyba6eOlgLt1WwMPXECdt7kOHw0A9b1FkinZZLUxH23JFx+4xPAZ2EWo4ePT8K5HRqrTQOMnTN48/FWtB8oSLDdJK9Ybmc+bHVGeih6gYn0YsG5NATjy9sHGJYBx1y7E4GzDS3d8G0SA5oHf0L3iYAijhTjUc7qpxj+V7Lqjpu7sDAdH9HtJTlaIn0eTOcWX8JQUpRNHnxwnyvymGzUWaPflOAQo6pjKGqpEztCG3TF70P0pOVVI8ZMBU46LuVNXUP9J1UnBzQX1PSSrqlZH06fj52Ux1iNx7yv2f1fTjySsYygKG9J9GwdZMcSGcDU2sem0OdDQvnTfqJVPTfg+Pz4DPRquswbL0bpwC8FrT1D61lnAW2fqHlmvAzX4TrUf5VOY8tA/OVK3Lwc94u24dwTVEOLp2DN+sKuJ+6V//i3M3XgK4LK7IWzM7tSWuG74Nhwuv9a8E/AckAzM1AAQ9EkRWn3DxVZatZdkykJyuH1/O/G43NhDz1E7kdLaPn6fisRZb9YNjcP7JazWHdkWX6HMdzrs9XfnNUCSEYuyqZtRBFz8WHbODQyZrn9urloWEwl9QYlus919NkXTFFU9fcYIfe+u2h1j8W8vgLMSdkI2DIBJLOXgTeiRG4Kn1SChNZcNS2TqmKD4CRu+IGw13rsg7fpu9/Qf1P451+x4rfk+//CoDKog4dhsRCnxS4ap7s1/fLb+WFEOl13RjsibvxDahE+bkKJQyS8do/kISkNWqCcDIMjeZoeXjYNSJm29xf34rFNmMTxRMh79Prq9UY4EfsL1H2uT/ch/zfhnmC4Zy0P2D8bHaH5BlodEuE9lolSvH4+hNGokAIZyc25K2w7rb35C88iS6mnqhFeRNZFKnXHzEQX/hODOkuMILL82rweVYCZIH2+IR8PEbiLYSduNqjn78BJdLuTvu0co9EigWUph59OtEJa1oAi7NDTxVo7/dpBLeXE6kcvgwvJLL3HzaGUejS9m+Q0nzwDIoHtj83g7fpotGgCXTpH2FR7W5WbNhtqD7pkKeC8FhjEiHYpPPZJpOzk2DfGJVp9RHrsiaSMN+EITofqZ2stJF7N/qs7A2VEUa66eCe3V5hShF2ZsGWPqDXS6zTu6RIyMMPsBVJdKmWF6ZUxb8wTd9F4as05lMyGdSephFDgUwW67CHGkwY+8SebNPnwUis/RCnjceEDOJWXxGqOP6E/mojGlMNwgLoSfGpTPWyXJAASnz6I3RMCpU/IHgPYc0EIhHp/WVFJlFK0jDsYsgQo54JlTmNr/PMwuyUMEba+nW1G1jv52D9BqOn3cfNBVkNSqBO30PLuIjyvzRYZvJn8o72nYb+6jI1OiCbKjQSWf244ZfAfMPVuhYHyJ5G7gk36t4fXmigqzlVuCwA4/Pe3JU/CwI1Fh8oeYs4k3w3itoVMnzj3JWKzUZg6b36U8zDGSjRacHTNof4S+REVxjDx8i7ZidTvfmL6CGosL2Gk0c06+EagMAYdggX8LW7udyP/SEQpptwWD2TrZKlunJNyKGLfineHsJuElheY2HT/8ba3HHHHXfccccdd9xxxx133HHHHXfccUfu+H97ytfwHETVJgAAAABJRU5ErkJgg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418640" y="2147419"/>
            <a:ext cx="736443" cy="73644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data:image/png;base64,iVBORw0KGgoAAAANSUhEUgAAAOEAAADhCAMAAAAJbSJIAAAA8FBMVEX///8sd+r/mQAodeojc+r4+/4ze+tFg+tPiu1zofBTWmNKUlxGTlkAAABOVV/29/cAa+lCSlXV1tj/lAC/wcQSbuljaXJYX2e3ub1/g4oiLj1ob3ji4+Tb3N4AGC3r7O07RFCUmJ0zPUqeoqerrbHIys3/xH//0qYADCZ1eoHn7/zz9/7c5/u6z/cQITOPk5iOsfJglO7A0/ihvvQZJzjW4/qwyPadu/SPsvLK2vkJHTAAECj/tVxcke58pfBHhuz/8uIoNEP/vG7/+fEAABv/zZb/4L3/oSL/pjT/rkoAAA7/xoX/37n/587/v3X/iwBJVo9XAAASsUlEQVR4nO1deX+iSBomraYTIJQQ5BIBBWYlh6Q7dtLRTfdkJnP1zu5+/2+zb1WBVuUwgKJkfz5/RI4i1kO9d4ElCHtsFp3Pu+5Bzfh82P14t+tO1IgvR92Dg1b309muO1ITzr/12gcY7d5VZ9edqQPXLcoP0Ood3uy6OxvH58PeAYvexy+77tJGcXHfax3waPWO/3/UsXO15NdmNtu3u+7ZhnDTWypg9/juvttaDGPrcted2wDuvveWjL5jX3jJqGTv/r2r49lxlxHQzIB2brvMqH47320X10LniqHCOsFzjvj7VcebQ4bf/QV37sv33vLcx/cZrDIcDnqHzznctNtLBb1/f56DU8DW9YttrnrvVx07t8vOt3uvdv7sE+MdW+8pkAN/sOh592iVP7j7yIjyu8mrvhytVkAeN0xA3v108UbrJuD8mBHQ9u3badI5G9O1m59X3baX/LoFY+sLJpBrHzRbHT8fMAK6UgF5vBd1hByJUcByY8Hlxw3NqyBEW+pT92tZfTr/1vRA7prLkaoMAqjjchgbl1eBIi1GoLoisaWOMmpcP7jYpL2GMeTyqt5xUwK5c1YB1y0Ucu60Iep4c8Dc9g0EJeVCovpxV0N/blrL3LF7v9tA7uwTI6Dtl3OkKvjakLyq87XNCOhGO3J23HszvawfTI7U6h5tWph2H8hxRYpaCi1gwpZ3cOvqyEtRTUa9w5Y5eldbVUe2SFEtRCuGC9aSbbHMcXnAhGg1B1e7UEc+R6o/QN52XtX51lsnR6oCPq+6qvnb2Bxpe5ExM/3YqlcduRzpaJs+6vPHbeRVfIi27YLRLZdh1yE9G82RKnXgW5dxUQXKlCVxveEc6WX8uvIsn1dt1orfcfNIdSngr/85/Wl1i8t2r5ZAjlPANwJ9VPSfPm/42+nph9PTf6y+jE1nNqWOhXMkLTTU0cNItgewM4iiyKfH/eWmAJsafOj94GEU9BeHAb//cfoB4/TPf6/szubzqpuDYoLhB+PJlGAyjgTBHc8erYzV42wc0k3tcfaoCcgcQ6vJdOI95lf//BflRzj+8+eVPdpsIHdXOEdyx958JBpG4DkOsBCU6bRPz/SnztSgm8OJowqCOXE8KUmM0fwHPQwK+IHB6em/Vvfq5nBTZQ5OIt4oUriJTmUuBkIJjNzMeaC69uA4zoRuStPJUNDmziQmu35EPv7+wBHEHD+sFlU+r6peXfjKzSMV/jfpxAmg92PHwyonDObOyJkTSv7EGbtCOMtHN8NPLMFToo9vGRw+rzqopo5MjtTqlSlS6J4zErCYwngBwslM9yYp3rS8qSxghgZ3Acvw9J9k902G66vjGt41pgzDGR5K0Dpg9TCV8GYynYDJiefOLGQv+Im1MrD/RyGGTyu15fKq84o5ku/6C4bu2BmD9iFnYgO1KVZSDwupIKhTZxaES4e4ZEgI/qfYGArr5FXX3SpuVVfG4/l4HBhTwlAInJmF+XqxYM08XcAmhpzwsb2djY34KUNC8JdCepiBU8de0WygYqaSzKdTz/Pm3sShREDfEmx3YCT9MQwk+IpcOsORBxZ3rrgcwyXBwgyf9raIOjJ3pVX8rkD3547Xj113YCXZGA485wFGEhsXUMQHrJGemzeP++OZM/X8nOHp33//NxfRUgyfStyb6thhPETva/GvEcYOtZcLPcT6Nh+gMTYueCR95E1V5gIEpmiS4C1giBn9LuQjWI4hbzUO32rdOaxmnUDH5tkALRgOJ5MQ1FAjx2a67vEmFAcFAf7EY/gnSZx+WWhkGYYgeAvL3/r4VtucYVkPA7TG/mKTMnTHUyOdkMjGn05sezp2uWsGmeUhUvrHrwzBsgyJ9y7H8LBslDAYE8sJ8HNbKgjy9OEhi1/EafAwVWiD/JrhZGriT6J7QPEXxi+WZSgIt6UYto9Lf8EUok8L+bE98ZycIQTazozGnqB0uZ/vy6k+8NFgOHPm5GSeWLCOf3W2/yKOWvUytMbYx409bwxxacYQBtbJJBP0NN80vIkHfnMOGYaZXfz7Bz40XR13v4K6GQqWM5/NPM9whYn3kB1zZt7o2WZszr3ZZDLzpozh+W3B8fRDeQklqJ2hgPQoIhkUQnlEhl7cFHw9Gg6jmCtkZDki5IYVBJSgfobr4t9/gl/86+fK1zefIaTCf/2+xtXvgeF6aBZDFNnhYMV5zV9x8hU0hKFLePlekBhDMKuvlVe9qPy/3jXDLGAbe5hUSB2HdTJ8pbXz/hiiE/o5JAmITUM513hNUt8hQ/+E3bP7r7XL0FSGnH/nT7krGbLNyXYzGeqK9zgzsREMH05OxiS5jVIhkpw47osTUZFsKqV2f/QgKgCRljE05fHkh0yKq0Ic/DgZ99FDExnaP4aaq+HJlv5DjJAW4AJiKImGFfuuPhzHug4kbANuRWyIsKfr1gnWQ/0k9AXXPnHJ9tBF7nA+bSDD+FHLtvRHInLoJAaGj3p2OpNSKp+ZlCLMEE0oGwMGHWUJlt9Eb9Ff1LHFrF4jhwu3sIqhNaVnLEhIrFmmj03Uw3HeJ5RNuwh9uxDDNLs12gQJtpg1byLDk2y2UPCnI4JgPCzEMHEC0t5xqKQSNJuhZw0o/EIM+4ZLm7sNZ7iU0qm+PFpESsVl80ZLqbGwNIq9PFrE0kyW3j5qsqXRf+TewvqxTH0KMETjZbkGzWko7s8byFCwT8KBO8BZnzG3fN/XUh1HN9lZNLYHmvUSQ8gwbNf33QgPvX5iD1zNnjbR40NPA28+E3FkMnTmnjdJYCijhZLFwWQKHFIiwvSvgBwStcUqNPdk4mQ01fOcVOhbz///W9hK5O3nKkWmSovDd92FMqIK6T3BrjPg+rFnmGHPsMHYM8ywZ9hg7Blm2DNsMPYMM+wZNhh7hhn2DBuMGhk+nWeicJOkv+INGt82KuTxq1AXQz80RNFMQvfpiYGqBCsYhrIYVM3mX0ZNDHVVIRNlcvr0zEAW1RcYxuGQ3IxIVdT3wNBVRVFM7MQozDCVVVJ2RKGtPT+7DuphGMIIEhr+sxn5Vxj2RXnVYyZroB6GtsJWuPF7Pnbfpq+k5Qx1Xcdi6cInnNdMUQnxEbrPX4LbCkhPE5tOX7mhnaRWUVmuh2Gaz1RTxJIEOilJOsPQlFVsNC1VVgTBkEGqFQmO6IFsPr1EUGRVN2VJVNSIXCLBCfmtpxrqZahDjyU7f3FCU6H3iaKIWNVyhoYoEYaSCIxErLeSOgKGkmg8vUQwRVFW+4Yk4rY+nEps2zRe/fZtMBQS6I0iyyERpUQR8fRYIuLOv8gQ+UAwxg40Y8hdAgyVFM5F8E8RtKAaUPS11Lr8YShJeFgkGEdfEskTFRpw819mKCCRtskY8pcAQ9IW9oAh/DXj1794awzBUhjgE0XZJ93EnJCKu12IIX8Jz1AwFVE2osJvFtcZlw5A1qRIiGVRyrsbF2PIX/KEIbLh1kmq/voXb40hVaCNjyF2FyLYoGcB4S4YGuDlXtfDiGc4WDJcpYcUCT20M4Z6NPAR8ofU2oOwGr6A+qICPswFAdQQDmJE2PPBc2YMlRA/ura0pctLeIYuGbtUkQqKaT0MI/DjognuDD+zBukEmFXoLB0m2FFMGhSYhqISHweEYRfzyBjyl3AMLdVMbGguFwxqaopLAxyRQJBCYzdNJgEKnc6FcxKEMT4ck1QzDmTyUtBAlSQpWMY03CWKHBCGgSwDw5GEEezY0rjW0LbTKDcGSB/aw7xLgyjCA+OHdgj9j2Pq3JAV4Vct/DjWnl0CbfCA+bStH6XwrxvhLZqBPcMMe4YNxp5hhj3DBmPPMEMtDGOFK0WkgbHZSilFrQwTwIrYA7JAc7nnqqIUvt64MmrNgFVFkVeEj7HEMvRViUaftr26SBHaduGQTaiXISRPopK8fp5nKAxCcjdC+Y30HXKWpjA0RRNS4Nd16wnDDG9lfojJg4ugRoaarIRDJUvF9ShEgjYkTzPHaZKkccYwTvtGinMQFEWhC/kD3BQ7wlkHHEmMfpoV+5FlJzY0GOCaYhiFhY1SjQxTRdZimtCSmRc9hRwQQeKu4mL2yCUM+6oEuS+uayBFCjTBUGn1O8TVAEmCLJEoJ1glCaeLpj+iVcqgYJWmToa4MIEgo6eTZaCTpgwdRrhAIRl2IhGGopSkhkhSeFqMSkwgYJpiiPelNI4UIuc+rgwkttFHCm2gNIBhLOPadKKQghOxOkM9tnC9XsajgqiU4o6KpCiVlduQIVI9jCQlJB/YHKdwuUuvwrWMMn6zPoY2UUErE9NhPhsFVPM5ldzSJCxDIWeY0EqMJsNJpIgL86M1xdLgUicWr6yYtGCYKEru11czBGk0MPBJEFI5F8vGMNRByfq4gyJhtGRI66QYbzKUVQwwNbgEmUtmYxiCQVFwTUyh5UJ2DPN30VczhE/NJ0BkDPMp4qYw9GVRGYYA0Dvc8QXDECgXYmiznt8UF7LdFIbWIl4R8dzFkuFABY/uIl/zX2Wo2DBwZJaV+H3NJbZUsnzkxoShYvnuzquJfcILAzqnMgzB94sKKFjm8Z8zTCU4HwzJLKukStAyxuEAnm5SVTybqpDp4l37w0Egj7IMIR7JIx2SPzV/diGUcLCiuoIeqKTe3VeDEMeb6ggzRAacxjENsmWsyLKEj/oJ3lGxo4nhkLzzmMZ33UUXYNPHBxZuGsWWhYvYKGvk0nNu/paTpusDOotmhaGlZfLo6pE+yK7X48IE91WMHHuGDcaeYYY9wwZjzzDDnmGDsWeYYc+wwdgzzLBn2GA0j2GZGkwRbImhZhf93ZVU3fB7F6UYto6qLmxiq1LBsUlHbMkerf2e1wXtedFfLG9VXPbLV6PCzxJyQHKF39xhcP6NLlte/FfnKy77Zcn573Vpw5Q8mRgP6ZOLfpQOs4cT9RDPGg7IaydRmuL3ZVxdSmMdkTdoVv447StYLJpWgOHBcv2/+/Kr8Bm2YJFZNivo2/0A/1BUYhvkgW7VNka4CueLI7M/coXwAQn+1LATVUaCORLl0YMraIE57I/KSgGz5EzrzbURhNtqCwRRuKMYCypsZSVFFNAKNsJPCwsRngTtZzOCYYDou5kxlmufzI8i8qixLb70v1/F2T27bFCBFTnOuUWeyqljiM1MgsmIfWJHoMvE8MRUO82+4Ab5OiX5+5doBOTcICLNyA9glnkx8fyKXYz9W7HucosZl1pN3LTBy1nBAPdVTckKayMJT95HtLCbqDnXjKEfpsNIXTCMpMS2baMEw6rLIt9wC1IXVsdYVvEPJkp4zglFJlW70BwNOYbxkqE7MqIoZRjKehznj0sXAL/mU6mFpTtfqyz7ZasuRpJNGUUj+iT3MPBzKTWEASulqYxbslJa5r3SMoumvXR5iUUPM1A7AZKZDZOWMdQDF0l9shHh+TMqg5ihjfVWCxYMfXnFc0dPsf4S81/KLlxpZYzQKEEPdjiUYcRG8BnYeHSUYTLC/R+oQWJDxIa9RRwYYd8kb2Caat/04R5IaZi89HbtU1y2mEXTKq+fV3LZL91C+QY4/MTGLxLEaWITAXWH2Qb2/Sm01IhYpqkuWOSdhSjEl+NmBVz+xpYk7bDrt+5iAdmXcf6N9RBrrux+VmnZr1rRuWWXza2++OECzELOrd73bS7k/DLqWN655LJfteJiGaK1eu2NrQnML6i+Q3XklwMss2jam7i4Z23XrtTxusWu7L5pYfp8sI3VzVdhs6vkvoTb9i7V8aJsjlQFnBsqmVet+9VXjCXoXdWxeDwFE0q0Nr26+SqwwVW3tpXdKS6r5VVroX4F5FB4IfJN4ewTI6AV1zYu/ZWl86o1sH6OVAV8ZF8qtS6JyzZTpKhZAXmwq5v3avtm7k6WK1Ksj/MrJlitJ686P2ZziK0oIA8+r9p8B76yqenWFJBHnXnV5eGug0SK61711c1X4eKIuXcH24ssXkCHDeQ2lVeds7WT9kZzpCq44BzyJiLi63adOVIVfF4GchtQmc/bDdEK4npjeRVXpKgrR6oCPq/6WlUduUXSm1O8pPjCWr+KeRWfIzVBAXlwHux7eXW8465vigLyYPKq0lHIDnKkKjg77lab7uIm87o1FinWB1/mKJoN3LS3V6RYH5dLc3FQLK+6Y+9KYzzgCnS4vOrNRwe4ByNqSFFqAWc1Vne687XU7WgO7r4XE7xLtpBe4QGlXYI3Hi977y/3zH3YbY5UBZ0rLq967gDO2CLFuhO5uwGXVz2br7qtdR5pW+ACsSNWHfkc6X0pIA92xm+pjhdH3bXD9MaAS4hoXsUfaliOVAVfngzYdQEr+95wyZY5es3PkSqgw0wfL1DbRO5uwOZVmYA2OkeqAnaWZbPl4+ZgUeZ4HzlSFWR51bvJkaoAx6Lbm8jdDe6O33OI1kz8DxGfH1t75pSrAAAAAElFTkSuQmCC"/>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647847" y="3904866"/>
            <a:ext cx="593626" cy="59362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data:image/png;base64,iVBORw0KGgoAAAANSUhEUgAAAOEAAADhCAMAAAAJbSJIAAAA3lBMVEX///89ysD/mQApx7z8//5GzMLa8/Elxrzr+fi26ORTWmNKUlxOVV9GTlkAAAD8/PxYX2fV1tjNz9Hz9PVCSlXp6uu3ub2UmJ0iLj3h4uSsr7S/wcQsNkT/kwBvdHwVJTeChowAFCpjaXH/4sT/r0k5Qk5+g4kAGC0zPkuc4dxp1Mzw+/qMkJaipap52NHI7uuQ3tiu5uLT8u//pzaY4Npu1c2C2tQAAB4LHjGbn6T/zpgAABxqcHgADigAAA3/8N7/wHn/oyn/2Kz/6c7/rkT/+Oz/vnP/yo7/uWb/27TXGBsjAAASpElEQVR4nO1dC3ubRhbFsRM7PMwbgZAB0YLUGJI4SWMpkdLuI7vb//+H9t6ZQRpsPRACgfvptF+MYJA43LnPGRhBOKNZ3H950/UltIuHi8vLj/ddX0V7+PD6+gJw+dD1hbSEm98vLyiuX3/o+mJawNXHgh8R47ubri+oaby95Akix7+XOn6iClimePG268tqDDfv1/K7fM1vf+r60hrB1W9rTmhibt5xHH//G6jjW05oF79d4a4PXJ+9/HjV9RUehze8wN6vbMsDR/FFq+M9r4Dv+HDt/iuvji81kLv6jTOcr59K6s27tRyv379IdfzAW83fNmjbhwu+wekv8EjwIuIUsAzOyr40dbz/ynXBHV7v/j13H969IHV8WPe/fbJ5w/flry8kkCu7u73NeYd5/RLyqhteASuFLFdfeM/R97zq6iOvgFWvdp059j6venvNKeAhPY5PPq77m1d9KinggZf59qLmzTkdbjjLf13D8vNFgD6WOeopYBm8Ol73TR25PgY5Uu2v+XBMP28TfI50fZzbfuhjIHezNUeqA76796PMwRcpmvHX5aC9c3V8uy9HqoMe5VVbihTHg0+eO1THUiniXbMqU8q/usqrHtq9z5/edZxXfbjg7EE7ulLKq5rS8aooecDW7F3zdrryL388VWm+HMidTB0fLisXKY5HB+p48pp8KeZtP68qp+On6Tb3X06XV3WVw53svp64v/A4qn5Q+Ue6dcGlvKqN21vOkbqI+MtlhKZ91NVplP2P3YdLcUazw8fl+KnJb+bx88+7z7/sblJyVV8a+2V+bGF3kUK1bVut9J3Q0nyy69vd3atXd7/ukSOvjpfNhBtV8xjVT5VRGIYj0YFPdpRFOjsQZZnPGs2zbAh/fA1aulZqrE//5R/AD3B39+fue9R4XsUHv5c7FFCdjkMCN1wu4KM7G6f0iPEYTmK6aS5nj8B/sYR2M/j/B7sJws9fKT/C8dU/d19Sg4WvQ+oJZrgM5SBN49B1x7kgRKE7pUcGM9d1qVz8ieuaQjpxJ1qUpfHoljIEBVwTRI7/+Neey2qqdnJIjmQOdMrCtlzXAsmN3YlHdohAcEyppGG4EOyZO6G9VtVt/PPHqxI/wvHP3VdWniNQ17Zffa1X13NmKCh15M5Q5QRz4krubE4OTZGbPi6ky/ALT/DuM/nz732/0kANs3Zt1hu7oY3dNNTwoz+Z+G4o4qY+cUMTGbolY8IzvPsMIgX8uv93joyxSj39y0E93V4ShtBNl0gEmAqL0EXfkM/CADXWDWObO4FjePcZfurPu0oMy3Hy5cNBF1mK5asHD6ZugGaZlKEwccfoDZIwBmoT3JSpAmYg5Emw9hRrhoTgt7tqMhQw1Ko3HnRfLwD0k8fxeLxcSi5lCGYlgj47m+WCtwwzuAGP7pK0TB9BjONwbj5huCZYkWHNMsdDvbHKdIlXHc7GM8bQmKBNdSZLMKmhm6BGYidFGPEMWs3CYYkhR7Aywxp51aea0z/ypTsJdIja9PmMMlRdd2kLQThB+uEj+MFwUsQ2gp1PweCg+6cM77795AkewPBJ3WivSK7Wfuaw6B3MJIthmKVBWuAvqNzQoIKvcPlY1IDPI7RFwPDuP+D31TXBgxiWa3/7eurV6xqKS2lNjNUmZeiPw4W9nJEwFXTSXhadlMGboZCZDP/CPSuChzGE2OT360MZHmh8wZa4ExZkFrYUu2kyD2ckslFCOZ+N/dI5prtmSCiuCR7KcB1fVmX4/tBYT3100VwCPIhMKUPopi6J4AQSnE7dkDj6VX4FUWrIeilS/OUb7xcP/H2hyBEqMqyReImhOxvonh/MJm7BEANtxhv8v8s66TyMc1/3jDmcEZE9/6WBKUdwX5a4CffX7TL0xujjxpPJ42BUMBQeIeZmQXa42pwvw9kEWs7cWcLE+fN/pdD01V8H/zzgpmWGgic9TsAZLjxBG7mMYeqOCvMZjEYh3bKj0XIym83GTLwE//r3yu3ffTv8xxGtMwSOjmMgH1VdBdbrTZXf6/nD4dAo5/J/sa76n591fls4CcMjof737u7ucw0FZOg/Q1THWgrI8BIYHod+MVTnQersOO4ZOw5uQU8Y2sRjqNNpFi3AYXpbmmXK4V/dNUOdeg3tFkkZS/LJu9W2tM7Ew3+hY4Yqq7b5GfqI4YjuzPwtzV8iwwnfIRnD7egrQ9NkAYxqe1wmiFJTH3cxNL31cIeJp/aToa98v/0xxc6Yu7e3twqpZCjC0BrPPU0Kp8lUUgUHLn2gTd2EgthTW/xxezuhFVVPglMTf95HhoPbuW57aB2jGaiXHYxNTIIDzTc80/Afh4ZhUOnpRjYyCFws1Hg/MrgZzmOO299TW1D9ZLbNBHXI0PteWA39lsbdIVyy/50WmwT1lvZS2j+LXjrFozKtfgwxVxTZEM6ihzLMkmIrXbA9cLX+LdtpbmXoMQ214cbY31mdYNBDhlZUbCU5/TuXKzH0XdbkVhf8GTNQfbQ0bOxFwOGXEcGsmgyHM9p89MMWhgXbfjMcDWyPwK7G0PUY0Aiz5n1kqKTFljVY763SS2frTNif9LiXZqsxwYiLmiswXFkXAbdZTtFHS+P9YH4BvMU69VkzZEP2G7yFyLHRaO1RlXvoD4X8NjU8PffR9w8829OzOcdQUGTDyFVmSwqLMkKG9kQybNtzNBPHFhMfzlwqPZQhRGhiOA5FFJVjjceTMPBwbKI4amvuKIaojQjHYSKKSZRgB+F4MrPomHgQTtzUdoJnX78Xp4i8VbMwGqZt72z59ER+/tDTmURV0XUG3D7ODBnODHuMM0OGM8Me48yQ4cywxzgzZDgz7DHODBnODHuM9hjy80h4pGmwbXgQkcdp3Vx3M9piaA9iUdSC+fPxalFWdgzVe5ao5JV/pQpaYuhbsigDlOzZIU2UNjA05vRm2JZs7ZqrcDjaYQiSEMU0S2OpKsNMsWhd0ciGz48eg3YYzkGCRJvM5710M8NAVPTne5tAOwwjWY74z/YwDdIhrbMxhp7vo8FRHd+xBdPQRDn3fU9QffyM8LMgGLB5DL4DB7IgpSbKmwdBNKxatWuHYSaLEic9X5FAJyUqO8bQsRSsjppTKdGFWIFeLUuggaaEn2F/rBA9TtEey4rlaIokyqR46lj4XcqiU4Y+XLGSrkZ/Lbj6QJZFy+AYSmRg17Swe4qot4o1HQqmSLtrDK0DIC5F5BQ4GCwksM4q2CJRDgaRFnfKUAgUlIkyJ11pIYpYq05lUdvCUFCBAxE6Y+googx/fEm0PDxFHoAshyBFG/ZRDaj2UGp7/jCXJdLxcHKCRMWiK6Jlb2FYiK7YSGWZWGFonK9VV0GGhiVqu0KGUzEUzGEMPhE5ITOTkTEqMoyZwY0I0xJDFTqwouWVA58241IP+iWIwGAMheoM1cKlDIhRLjEUzFSB702qyrHdyBsUKCvJUK8uQ+L4N8gQN3JRJgraPcMYTATRQzSiG/VQ3aqHEX4UCdOnDOG0VN4UN5yOoT/UbdM0B9RBBLIYm4K5EGX0YfAnM1U0k2AtVV8qGMo5zn9jDMHdoJHKJf6mUIYekV3WMcPcAlXRwANKKb0yUQRxUjFBNCBLBjpJUY41i+2FuwD/zVfChM9SjDYF5zeUGDqWFqRwWKkY1LTEMMEgBoKUiHgtg8Y0pK9CVA5hC2yBvYBYJY8sEsPosFeyBoKpKDSmCSzyBWQCh6yQuXxeooBEnURCdG1pPGceRdmwMAaqP4gGPvPRpkOfqXCyzDEF2zBojO7kQ9hSDfZZ0PMsy6mcYB9umPBXxSB3AF/dC2/RD5wZMpwZ9hhnhgxnhj3GmSFDKwwNWYu5TD1LtIPmhFVEqwzTNA12xB4QXmtrhp5F8vnG0SZDHULLXRV8yCs4hrYlkejTSNPdz+DtbVBGmwwheaI1qC0oM4S8lgTTuWLtDqr3NiijRYaqJmqQq2/XrYJhuWqWkfLV6kuen1ZusBctMtQVeT6XaTVC8PPcFIwBFgUFIwuCzCdJsAYf4jjCHEQd5pBK2D4kktEwJ/3Qj+I4YN3cHEYBDmWVGnTMMJMVXVdEOu93AF0rA71UIdcnmd/UIwwDS4LMN8GZzjKpflu0+o0PMQSKrMD/pLhNU0xFKzXomCEWJlTBYhUj1ElFUhSVZu+QpBOGopRmC5kUY2h2n8ZYD4hjsKoDSV74/kJEY2VjRSBIFzHfoGuGvoLPZqWynBcMB77hY/WC2FeV9lKkL2K9al3PF6ma2dSXmBYaqwxOJ0kw16BzhikxCD4tqWHhkw4lAtViTIXoIWm5iaEvyXO8D9CJBVXmWPWFIRZC4a7brNI0KMbbgE6hQoUtjTYyzOEoAjoldlJlVR7tC0NUsgXoC+2Ca4aBKOfrJjsY4iirRaBhla1/DFMsGgLQ66tlGRYPQO1mOJTkgWkjzKIyTtEThmAn5EE+n+egd1hFXDEE0RQPvmxkqBYEDGUdD0HwsOrbak8YDpkVYWMXa4Y4XBp5pqnbW2Uop7btEesyMPGdLniDJPAotmpjNbFo0DHDhchsJxpPS10zFDKQrmJZibGFIZCB4ynOWGGKmGI4AHxhU1a5Bp0y9BIlYXGVAZs+JH+ra5rLigS+Xxf8hFyxkFoJvlxQsaZsBF+SyMO1DsQIOGKPemsHsFdSMJ9cN+iSoel5HguaVfLYqE2eHWUHffrWIdOjoyz0GLZj1W7fp691NY3hfOiz8zx/yHavG1TBuYrBcGbYY5wZMpwZ9hhnhgxnhj3GmSHDmWGPcWbIcGbYY3TD0PaNowZDD3m9RmsMPR3gbc5TdcVSoq1n6sG+Jy9UrepEfeFQhges6ZRaU4C48WID0Va3jw0PR3vHJOID3uLy5pD3eR+y8HcUm6bpxdYmJuLuJwmMvRWK6gyLd+tXf69+5cUbI8LCSHwcexDIG2pMvXhbaUx2CrZOa4LFAVvX1yOmJv2ALVWPnQgN7IMYrpYr2c/wokDVxWUoQy/JBV/y0ukAep8ynSYDfFBBFJVkLtiL0Wi6gEsfJtPpyBGEOfZrA+4KVuky2EnmzS5SRxklOLDtySP6DVUZcquK7WUoHLyIKmXogAx9RR44uuBPB7Y5TDLB9rTYA1nICxsuOhO8aa6qnicYUwekZVOGWeKYZjYFXoGUeaquxFhts2Ff4lVkWF42aP+SHIcu/B1pYEt9WTMFn07njUkxP8LhXvJEjzHFLpqLgs4qq35C+ywyNC36QAnYzIDUzoNiToOHrSswrLOkbmmhrr0L1EUSdLNpgC/YIwxM+igi+UAszVzBF3lmiipIEpkLbFsimfmLDA16VzIwVJQb/dczPL0aw5pLnx+y8HekFQvmUYa2RXyAsWI4kFNEpgrmQJrizCI7s6aRSprQc4RBwjM04ySOyWzxfQzrL31+wAJ10cojMBnScQsH56kThnmydgqqL5PmpmNFhKFOX0ObSSrHMErsSr2Uv8rD1+16U3VFrKcMhQV5q2CaFC9cNUqz7efsDW6pxvQQRzlUORA4hhpqpA1H1Z0Mj176vOICddFquhNjqCeBoWcJeWEgYR9buef5c8EY6p4hp4Lj6J4PzoB05Hya6UaAAl8zzBLfc2R8RiUWnW0xUfVl/bajmpXKghVDkdpKI7YsssyjsCAiMDM5seRc0GMlUSKwuZqVSKCWBmk/FC0rxo10obJ/zVRRAl2DnYa2ZapVU0uf1134++lanSp7pZ755G/R+tkXmLufsmhy6fOOFwHejIaXPu9wIefNaH7p8xOtBVwR5SW6m1oTuIsF1TfjvrWlz0+y8Pd+tKoxhy1Q1wratnrtLvy9H6dY+vwN7x2bXfh7L05l7soLfzdhqCviNEufE7Sw8Pd+VF/6vAmU86pTqONN00uN70WjC3/vBx/+NxCiVUNjC39X+KkGcqQ6aGbh7/1oKkeqgwYW/t6LukufN4XKZY66eOD4nUwByzhi4e/9OGLp8wZRd+Hv/ai59HkLuK9Z5tjzraUc6fQKWEYpr2pGHWsufd4eGs6rykufd6WAZVw12KluOsxfduHm9+tGrqtfJaEy+Lzquq5xb9X9HA9+FKFWXlVWwJ6UZku4/8oHcoeq4837U+dIdVB/NK+cI/VLAcsolTmq51Vd5Uh1cFUjYeVnDpw6R6qDQ/Oqkvp2HqJVwyFljquHLooUx4Mv/l3s0qvOypNHo1pwwodC3eZIdbBfHV+iApbx6d3OvKp3OVIdvN2eV/VkuO5oXG0Z0OxPkeJ4bDImvBlqs9p6KjybWMDnSNcvVQHL4G3K5UNpHOklecBduP/IF3d3+5CXCj6QK5i+fAUsg1fHi/7nSHVwxZU5rr++bA+xDfcskLt8/XdSwDJQHS9fv5wcqQ7evn5ROdKLwP8BD1rxo4BGzHsAAAAASUVORK5CYII="/>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516165" y="2996646"/>
            <a:ext cx="722070" cy="72207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533270" y="3857749"/>
            <a:ext cx="687861" cy="687861"/>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descr="Image result for ce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5197" y="3108601"/>
            <a:ext cx="603328" cy="49816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Icon&#10;&#10;Description automatically generated"/>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363332" y="3931573"/>
            <a:ext cx="553769" cy="5537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4000" y="211574"/>
            <a:ext cx="8496150" cy="415490"/>
          </a:xfrm>
        </p:spPr>
        <p:txBody>
          <a:bodyPr/>
          <a:lstStyle/>
          <a:p>
            <a:r>
              <a:rPr lang="en-IN" dirty="0"/>
              <a:t>Security Operations Centre: Delivery Model</a:t>
            </a:r>
          </a:p>
        </p:txBody>
      </p:sp>
      <p:pic>
        <p:nvPicPr>
          <p:cNvPr id="26" name="Graphic 2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6748" y="1872387"/>
            <a:ext cx="1990725" cy="1990725"/>
          </a:xfrm>
          <a:prstGeom prst="rect">
            <a:avLst/>
          </a:prstGeom>
        </p:spPr>
      </p:pic>
      <p:pic>
        <p:nvPicPr>
          <p:cNvPr id="28" name="Graphic 2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5317" y="2803525"/>
            <a:ext cx="1285875" cy="1285875"/>
          </a:xfrm>
          <a:prstGeom prst="rect">
            <a:avLst/>
          </a:prstGeom>
        </p:spPr>
      </p:pic>
      <p:pic>
        <p:nvPicPr>
          <p:cNvPr id="30" name="Graphic 29"/>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667" y="2936875"/>
            <a:ext cx="1019175" cy="1019175"/>
          </a:xfrm>
          <a:prstGeom prst="rect">
            <a:avLst/>
          </a:prstGeom>
        </p:spPr>
      </p:pic>
      <p:pic>
        <p:nvPicPr>
          <p:cNvPr id="33" name="Graphic 32"/>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4955395" y="1872387"/>
            <a:ext cx="1990725" cy="1990725"/>
          </a:xfrm>
          <a:prstGeom prst="rect">
            <a:avLst/>
          </a:prstGeom>
        </p:spPr>
      </p:pic>
      <p:pic>
        <p:nvPicPr>
          <p:cNvPr id="34" name="Graphic 33"/>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890528" y="2803491"/>
            <a:ext cx="1285875" cy="1285875"/>
          </a:xfrm>
          <a:prstGeom prst="rect">
            <a:avLst/>
          </a:prstGeom>
        </p:spPr>
      </p:pic>
      <p:pic>
        <p:nvPicPr>
          <p:cNvPr id="35" name="Graphic 3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023878" y="2936841"/>
            <a:ext cx="1019175" cy="1019175"/>
          </a:xfrm>
          <a:prstGeom prst="rect">
            <a:avLst/>
          </a:prstGeom>
        </p:spPr>
      </p:pic>
      <p:pic>
        <p:nvPicPr>
          <p:cNvPr id="36" name="Graphic 35"/>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8900000">
            <a:off x="3593386" y="1882028"/>
            <a:ext cx="1990725" cy="1990725"/>
          </a:xfrm>
          <a:prstGeom prst="rect">
            <a:avLst/>
          </a:prstGeom>
        </p:spPr>
      </p:pic>
      <p:pic>
        <p:nvPicPr>
          <p:cNvPr id="37" name="Graphic 36"/>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3945811" y="3065292"/>
            <a:ext cx="1285875" cy="1285875"/>
          </a:xfrm>
          <a:prstGeom prst="rect">
            <a:avLst/>
          </a:prstGeom>
        </p:spPr>
      </p:pic>
      <p:pic>
        <p:nvPicPr>
          <p:cNvPr id="38" name="Graphic 37"/>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079161" y="3198642"/>
            <a:ext cx="1019175" cy="1019175"/>
          </a:xfrm>
          <a:prstGeom prst="rect">
            <a:avLst/>
          </a:prstGeom>
        </p:spPr>
      </p:pic>
      <p:pic>
        <p:nvPicPr>
          <p:cNvPr id="18" name="Graphic 17"/>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39594" y="981536"/>
            <a:ext cx="1498309" cy="1498309"/>
          </a:xfrm>
          <a:prstGeom prst="rect">
            <a:avLst/>
          </a:prstGeom>
        </p:spPr>
      </p:pic>
      <p:pic>
        <p:nvPicPr>
          <p:cNvPr id="24" name="Graphic 23"/>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961167" y="1103109"/>
            <a:ext cx="1255163" cy="1255163"/>
          </a:xfrm>
          <a:prstGeom prst="rect">
            <a:avLst/>
          </a:prstGeom>
        </p:spPr>
      </p:pic>
      <p:sp>
        <p:nvSpPr>
          <p:cNvPr id="39" name="TextBox 38"/>
          <p:cNvSpPr txBox="1"/>
          <p:nvPr/>
        </p:nvSpPr>
        <p:spPr>
          <a:xfrm>
            <a:off x="323851" y="3369676"/>
            <a:ext cx="1607729" cy="338554"/>
          </a:xfrm>
          <a:prstGeom prst="rect">
            <a:avLst/>
          </a:prstGeom>
          <a:noFill/>
        </p:spPr>
        <p:txBody>
          <a:bodyPr wrap="square" rtlCol="0">
            <a:spAutoFit/>
          </a:bodyPr>
          <a:lstStyle/>
          <a:p>
            <a:pPr algn="ctr"/>
            <a:r>
              <a:rPr lang="en-IN" sz="1600" b="1" dirty="0">
                <a:solidFill>
                  <a:srgbClr val="BED730"/>
                </a:solidFill>
                <a:latin typeface="+mj-lt"/>
                <a:ea typeface="+mn-ea"/>
                <a:cs typeface="+mn-cs"/>
              </a:rPr>
              <a:t>Captive SOC</a:t>
            </a:r>
          </a:p>
        </p:txBody>
      </p:sp>
      <p:sp>
        <p:nvSpPr>
          <p:cNvPr id="40" name="TextBox 39"/>
          <p:cNvSpPr txBox="1"/>
          <p:nvPr/>
        </p:nvSpPr>
        <p:spPr>
          <a:xfrm>
            <a:off x="7171070" y="3369676"/>
            <a:ext cx="1649079" cy="338554"/>
          </a:xfrm>
          <a:prstGeom prst="rect">
            <a:avLst/>
          </a:prstGeom>
          <a:noFill/>
        </p:spPr>
        <p:txBody>
          <a:bodyPr wrap="square" rtlCol="0">
            <a:spAutoFit/>
          </a:bodyPr>
          <a:lstStyle/>
          <a:p>
            <a:pPr marL="0" lvl="0" algn="ctr" rtl="0">
              <a:lnSpc>
                <a:spcPct val="100000"/>
              </a:lnSpc>
              <a:spcAft>
                <a:spcPts val="0"/>
              </a:spcAft>
              <a:buNone/>
            </a:pPr>
            <a:r>
              <a:rPr lang="en-IN" sz="1600" b="1" dirty="0">
                <a:solidFill>
                  <a:srgbClr val="BED730"/>
                </a:solidFill>
                <a:latin typeface="+mj-lt"/>
                <a:ea typeface="+mn-ea"/>
                <a:cs typeface="+mn-cs"/>
              </a:rPr>
              <a:t>Remote SOC</a:t>
            </a:r>
          </a:p>
        </p:txBody>
      </p:sp>
      <p:sp>
        <p:nvSpPr>
          <p:cNvPr id="41" name="TextBox 40"/>
          <p:cNvSpPr txBox="1"/>
          <p:nvPr/>
        </p:nvSpPr>
        <p:spPr>
          <a:xfrm>
            <a:off x="3878566" y="4408275"/>
            <a:ext cx="1420364" cy="338554"/>
          </a:xfrm>
          <a:prstGeom prst="rect">
            <a:avLst/>
          </a:prstGeom>
          <a:noFill/>
        </p:spPr>
        <p:txBody>
          <a:bodyPr wrap="square" rtlCol="0">
            <a:spAutoFit/>
          </a:bodyPr>
          <a:lstStyle/>
          <a:p>
            <a:pPr marL="0" lvl="0" algn="ctr" rtl="0">
              <a:lnSpc>
                <a:spcPct val="100000"/>
              </a:lnSpc>
              <a:spcAft>
                <a:spcPts val="0"/>
              </a:spcAft>
              <a:buNone/>
            </a:pPr>
            <a:r>
              <a:rPr lang="en-IN" sz="1600" b="1" dirty="0">
                <a:solidFill>
                  <a:srgbClr val="BED730"/>
                </a:solidFill>
                <a:latin typeface="+mj-lt"/>
                <a:ea typeface="+mn-ea"/>
                <a:cs typeface="+mn-cs"/>
              </a:rPr>
              <a:t>Hybrid SOC</a:t>
            </a:r>
          </a:p>
        </p:txBody>
      </p:sp>
      <p:sp>
        <p:nvSpPr>
          <p:cNvPr id="46" name="Oval 45"/>
          <p:cNvSpPr/>
          <p:nvPr/>
        </p:nvSpPr>
        <p:spPr>
          <a:xfrm>
            <a:off x="2059205" y="2952935"/>
            <a:ext cx="1008000" cy="1008000"/>
          </a:xfrm>
          <a:prstGeom prst="ellipse">
            <a:avLst/>
          </a:prstGeom>
          <a:blipFill>
            <a:blip r:embed="rId20">
              <a:extLst>
                <a:ext uri="{28A0092B-C50C-407E-A947-70E740481C1C}">
                  <a14:useLocalDpi xmlns:a14="http://schemas.microsoft.com/office/drawing/2010/main" val="0"/>
                </a:ext>
              </a:extLst>
            </a:blip>
            <a:srcRect/>
            <a:stretch>
              <a:fillRect l="-38000" r="-38000"/>
            </a:stretch>
          </a:blipFill>
          <a:ln w="19050" cap="flat" cmpd="sng" algn="ctr">
            <a:solidFill>
              <a:sysClr val="window" lastClr="FFFFFF">
                <a:hueOff val="0"/>
                <a:satOff val="0"/>
                <a:lumOff val="0"/>
                <a:alphaOff val="0"/>
              </a:sysClr>
            </a:solidFill>
            <a:prstDash val="solid"/>
            <a:miter lim="800000"/>
          </a:ln>
          <a:effectLst/>
        </p:spPr>
        <p:style>
          <a:lnRef idx="3">
            <a:scrgbClr r="0" g="0" b="0"/>
          </a:lnRef>
          <a:fillRef idx="1">
            <a:scrgbClr r="0" g="0" b="0"/>
          </a:fillRef>
          <a:effectRef idx="1">
            <a:scrgbClr r="0" g="0" b="0"/>
          </a:effectRef>
          <a:fontRef idx="minor">
            <a:schemeClr val="lt1">
              <a:hueOff val="0"/>
              <a:satOff val="0"/>
              <a:lumOff val="0"/>
              <a:alphaOff val="0"/>
            </a:schemeClr>
          </a:fontRef>
        </p:style>
        <p:txBody>
          <a:bodyPr/>
          <a:lstStyle/>
          <a:p>
            <a:endParaRPr lang="en-US" dirty="0"/>
          </a:p>
        </p:txBody>
      </p:sp>
      <p:sp>
        <p:nvSpPr>
          <p:cNvPr id="47" name="Oval 46"/>
          <p:cNvSpPr/>
          <p:nvPr/>
        </p:nvSpPr>
        <p:spPr>
          <a:xfrm>
            <a:off x="6029465" y="2952935"/>
            <a:ext cx="1008000" cy="1008000"/>
          </a:xfrm>
          <a:prstGeom prst="ellipse">
            <a:avLst/>
          </a:prstGeom>
          <a:blipFill rotWithShape="1">
            <a:blip r:embed="rId21" cstate="print">
              <a:extLst>
                <a:ext uri="{28A0092B-C50C-407E-A947-70E740481C1C}">
                  <a14:useLocalDpi xmlns:a14="http://schemas.microsoft.com/office/drawing/2010/main" val="0"/>
                </a:ext>
              </a:extLst>
            </a:blip>
            <a:srcRect/>
            <a:stretch>
              <a:fillRect l="-84000" r="-84000"/>
            </a:stretch>
          </a:blipFill>
          <a:ln w="19050" cap="flat" cmpd="sng" algn="ctr">
            <a:solidFill>
              <a:sysClr val="window" lastClr="FFFFFF">
                <a:hueOff val="0"/>
                <a:satOff val="0"/>
                <a:lumOff val="0"/>
                <a:alphaOff val="0"/>
              </a:sysClr>
            </a:solidFill>
            <a:prstDash val="solid"/>
            <a:miter lim="800000"/>
          </a:ln>
          <a:effectLst/>
        </p:spPr>
        <p:style>
          <a:lnRef idx="3">
            <a:scrgbClr r="0" g="0" b="0"/>
          </a:lnRef>
          <a:fillRef idx="1">
            <a:scrgbClr r="0" g="0" b="0"/>
          </a:fillRef>
          <a:effectRef idx="1">
            <a:scrgbClr r="0" g="0" b="0"/>
          </a:effectRef>
          <a:fontRef idx="minor">
            <a:schemeClr val="lt1">
              <a:hueOff val="0"/>
              <a:satOff val="0"/>
              <a:lumOff val="0"/>
              <a:alphaOff val="0"/>
            </a:schemeClr>
          </a:fontRef>
        </p:style>
        <p:txBody>
          <a:bodyPr/>
          <a:lstStyle/>
          <a:p>
            <a:endParaRPr lang="en-US" dirty="0"/>
          </a:p>
        </p:txBody>
      </p:sp>
      <p:sp>
        <p:nvSpPr>
          <p:cNvPr id="48" name="Oval 47"/>
          <p:cNvSpPr/>
          <p:nvPr/>
        </p:nvSpPr>
        <p:spPr>
          <a:xfrm>
            <a:off x="4102045" y="3209817"/>
            <a:ext cx="1008000" cy="1008000"/>
          </a:xfrm>
          <a:prstGeom prst="ellipse">
            <a:avLst/>
          </a:prstGeom>
          <a:blipFill>
            <a:blip r:embed="rId22" cstate="screen"/>
            <a:srcRect/>
            <a:stretch>
              <a:fillRect/>
            </a:stretch>
          </a:blipFill>
          <a:ln w="19050" cap="flat" cmpd="sng" algn="ctr">
            <a:solidFill>
              <a:sysClr val="window" lastClr="FFFFFF">
                <a:hueOff val="0"/>
                <a:satOff val="0"/>
                <a:lumOff val="0"/>
                <a:alphaOff val="0"/>
              </a:sysClr>
            </a:solidFill>
            <a:prstDash val="solid"/>
            <a:miter lim="800000"/>
          </a:ln>
          <a:effectLst/>
        </p:spPr>
        <p:txBody>
          <a:bodyPr/>
          <a:lstStyle/>
          <a:p>
            <a:endParaRPr lang="en-US" dirty="0"/>
          </a:p>
        </p:txBody>
      </p:sp>
      <p:pic>
        <p:nvPicPr>
          <p:cNvPr id="49" name="Picture 48"/>
          <p:cNvPicPr>
            <a:picLocks noChangeAspect="1"/>
          </p:cNvPicPr>
          <p:nvPr/>
        </p:nvPicPr>
        <p:blipFill>
          <a:blip r:embed="rId23" cstate="screen">
            <a:clrChange>
              <a:clrFrom>
                <a:srgbClr val="FFFFFF"/>
              </a:clrFrom>
              <a:clrTo>
                <a:srgbClr val="FFFFFF">
                  <a:alpha val="0"/>
                </a:srgbClr>
              </a:clrTo>
            </a:clrChange>
          </a:blip>
          <a:stretch>
            <a:fillRect/>
          </a:stretch>
        </p:blipFill>
        <p:spPr>
          <a:xfrm>
            <a:off x="4134659" y="1291039"/>
            <a:ext cx="878924" cy="7424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4000" y="211574"/>
            <a:ext cx="8496150" cy="415490"/>
          </a:xfrm>
        </p:spPr>
        <p:txBody>
          <a:bodyPr vert="horz" wrap="square" lIns="0" tIns="45715" rIns="91428" bIns="45715" rtlCol="0" anchor="ctr">
            <a:noAutofit/>
          </a:bodyPr>
          <a:lstStyle/>
          <a:p>
            <a:r>
              <a:rPr lang="en-US" dirty="0"/>
              <a:t>Security as a Service: For the Cloud</a:t>
            </a:r>
          </a:p>
        </p:txBody>
      </p:sp>
      <p:sp>
        <p:nvSpPr>
          <p:cNvPr id="132" name="Rectangle: Rounded Corners 131"/>
          <p:cNvSpPr/>
          <p:nvPr/>
        </p:nvSpPr>
        <p:spPr>
          <a:xfrm>
            <a:off x="324000" y="987425"/>
            <a:ext cx="8496150" cy="1225499"/>
          </a:xfrm>
          <a:prstGeom prst="roundRect">
            <a:avLst/>
          </a:prstGeom>
          <a:solidFill>
            <a:schemeClr val="bg1"/>
          </a:solidFill>
          <a:ln w="9525">
            <a:solidFill>
              <a:schemeClr val="accent1">
                <a:lumMod val="60000"/>
                <a:lumOff val="4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defTabSz="914400" eaLnBrk="1" fontAlgn="auto" hangingPunct="1">
              <a:spcBef>
                <a:spcPts val="0"/>
              </a:spcBef>
              <a:spcAft>
                <a:spcPts val="0"/>
              </a:spcAft>
              <a:defRPr/>
            </a:pPr>
            <a:r>
              <a:rPr lang="en-IN" sz="1600" b="1" kern="0" dirty="0">
                <a:solidFill>
                  <a:schemeClr val="tx2"/>
                </a:solidFill>
                <a:latin typeface="Trebuchet MS" panose="020B0603020202020204" pitchFamily="34" charset="0"/>
                <a:sym typeface="Arial" panose="020B0604020202020204"/>
              </a:rPr>
              <a:t>Security Services for any Cloud </a:t>
            </a:r>
          </a:p>
        </p:txBody>
      </p:sp>
      <p:sp>
        <p:nvSpPr>
          <p:cNvPr id="78" name="Rectangle: Rounded Corners 77"/>
          <p:cNvSpPr/>
          <p:nvPr/>
        </p:nvSpPr>
        <p:spPr>
          <a:xfrm>
            <a:off x="323850" y="2312482"/>
            <a:ext cx="4152588" cy="1006870"/>
          </a:xfrm>
          <a:prstGeom prst="roundRect">
            <a:avLst/>
          </a:prstGeom>
          <a:noFill/>
          <a:ln w="6350">
            <a:solidFill>
              <a:schemeClr val="accent1">
                <a:lumMod val="75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defTabSz="914400"/>
            <a:endParaRPr lang="en-IN" sz="2000" b="1" kern="0" dirty="0">
              <a:solidFill>
                <a:schemeClr val="bg1"/>
              </a:solidFill>
              <a:latin typeface="Trebuchet MS" panose="020B0603020202020204" pitchFamily="34" charset="0"/>
              <a:sym typeface="Arial" panose="020B0604020202020204"/>
            </a:endParaRPr>
          </a:p>
        </p:txBody>
      </p:sp>
      <p:sp>
        <p:nvSpPr>
          <p:cNvPr id="79" name="Rectangle: Rounded Corners 78"/>
          <p:cNvSpPr/>
          <p:nvPr/>
        </p:nvSpPr>
        <p:spPr>
          <a:xfrm>
            <a:off x="4715815" y="2312482"/>
            <a:ext cx="4104335" cy="1006870"/>
          </a:xfrm>
          <a:prstGeom prst="roundRect">
            <a:avLst/>
          </a:prstGeom>
          <a:noFill/>
          <a:ln w="6350">
            <a:solidFill>
              <a:schemeClr val="accent1">
                <a:lumMod val="75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defTabSz="914400"/>
            <a:endParaRPr lang="en-IN" sz="2000" b="1" kern="0" dirty="0">
              <a:solidFill>
                <a:schemeClr val="bg1"/>
              </a:solidFill>
              <a:latin typeface="Trebuchet MS" panose="020B0603020202020204" pitchFamily="34" charset="0"/>
              <a:sym typeface="Arial" panose="020B0604020202020204"/>
            </a:endParaRPr>
          </a:p>
        </p:txBody>
      </p:sp>
      <p:sp>
        <p:nvSpPr>
          <p:cNvPr id="80" name="Rectangle: Rounded Corners 79"/>
          <p:cNvSpPr/>
          <p:nvPr/>
        </p:nvSpPr>
        <p:spPr>
          <a:xfrm>
            <a:off x="323851" y="3422344"/>
            <a:ext cx="8496300" cy="1309994"/>
          </a:xfrm>
          <a:prstGeom prst="roundRect">
            <a:avLst/>
          </a:prstGeom>
          <a:noFill/>
          <a:ln w="6350">
            <a:solidFill>
              <a:schemeClr val="accent1">
                <a:lumMod val="75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defTabSz="914400"/>
            <a:endParaRPr lang="en-IN" sz="2000" b="1" kern="0" dirty="0">
              <a:solidFill>
                <a:schemeClr val="bg1"/>
              </a:solidFill>
              <a:latin typeface="Trebuchet MS" panose="020B0603020202020204" pitchFamily="34" charset="0"/>
              <a:sym typeface="Arial" panose="020B0604020202020204"/>
            </a:endParaRPr>
          </a:p>
        </p:txBody>
      </p:sp>
      <p:grpSp>
        <p:nvGrpSpPr>
          <p:cNvPr id="82" name="Group 81"/>
          <p:cNvGrpSpPr/>
          <p:nvPr/>
        </p:nvGrpSpPr>
        <p:grpSpPr>
          <a:xfrm>
            <a:off x="1552661" y="2477836"/>
            <a:ext cx="694421" cy="726033"/>
            <a:chOff x="1612696" y="1880989"/>
            <a:chExt cx="678384" cy="739982"/>
          </a:xfrm>
        </p:grpSpPr>
        <p:pic>
          <p:nvPicPr>
            <p:cNvPr id="124" name="Picture 8" descr="Related image"/>
            <p:cNvPicPr>
              <a:picLocks noChangeAspect="1" noChangeArrowheads="1"/>
            </p:cNvPicPr>
            <p:nvPr/>
          </p:nvPicPr>
          <p:blipFill>
            <a:blip r:embed="rId2" cstate="email">
              <a:grayscl/>
            </a:blip>
            <a:srcRect/>
            <a:stretch>
              <a:fillRect/>
            </a:stretch>
          </p:blipFill>
          <p:spPr bwMode="auto">
            <a:xfrm>
              <a:off x="1769491" y="1880989"/>
              <a:ext cx="372104" cy="372104"/>
            </a:xfrm>
            <a:prstGeom prst="rect">
              <a:avLst/>
            </a:prstGeom>
            <a:noFill/>
            <a:extLst>
              <a:ext uri="{909E8E84-426E-40DD-AFC4-6F175D3DCCD1}">
                <a14:hiddenFill xmlns:a14="http://schemas.microsoft.com/office/drawing/2010/main">
                  <a:solidFill>
                    <a:srgbClr val="FFFFFF"/>
                  </a:solidFill>
                </a14:hiddenFill>
              </a:ext>
            </a:extLst>
          </p:spPr>
        </p:pic>
        <p:sp>
          <p:nvSpPr>
            <p:cNvPr id="125" name="TextBox 124"/>
            <p:cNvSpPr txBox="1"/>
            <p:nvPr/>
          </p:nvSpPr>
          <p:spPr>
            <a:xfrm>
              <a:off x="1612696" y="2213174"/>
              <a:ext cx="678384" cy="407797"/>
            </a:xfrm>
            <a:prstGeom prst="rect">
              <a:avLst/>
            </a:prstGeom>
            <a:noFill/>
          </p:spPr>
          <p:txBody>
            <a:bodyPr wrap="none" rtlCol="0">
              <a:spAutoFit/>
            </a:bodyPr>
            <a:lstStyle/>
            <a:p>
              <a:pPr algn="ctr" defTabSz="914400" eaLnBrk="1" fontAlgn="auto" hangingPunct="1">
                <a:spcBef>
                  <a:spcPts val="0"/>
                </a:spcBef>
                <a:spcAft>
                  <a:spcPts val="0"/>
                </a:spcAft>
                <a:defRPr/>
              </a:pPr>
              <a:r>
                <a:rPr lang="en-IN" sz="1000" kern="0" dirty="0">
                  <a:solidFill>
                    <a:schemeClr val="bg1"/>
                  </a:solidFill>
                  <a:latin typeface="Trebuchet MS" panose="020B0603020202020204" pitchFamily="34" charset="0"/>
                  <a:cs typeface="Arial" panose="020B0604020202020204"/>
                  <a:sym typeface="Arial" panose="020B0604020202020204"/>
                </a:rPr>
                <a:t>Web App</a:t>
              </a:r>
            </a:p>
            <a:p>
              <a:pPr algn="ctr" defTabSz="914400" eaLnBrk="1" fontAlgn="auto" hangingPunct="1">
                <a:spcBef>
                  <a:spcPts val="0"/>
                </a:spcBef>
                <a:spcAft>
                  <a:spcPts val="0"/>
                </a:spcAft>
                <a:defRPr/>
              </a:pPr>
              <a:r>
                <a:rPr lang="en-IN" sz="1000" kern="0" dirty="0">
                  <a:solidFill>
                    <a:schemeClr val="bg1"/>
                  </a:solidFill>
                  <a:latin typeface="Trebuchet MS" panose="020B0603020202020204" pitchFamily="34" charset="0"/>
                  <a:cs typeface="Arial" panose="020B0604020202020204"/>
                  <a:sym typeface="Arial" panose="020B0604020202020204"/>
                </a:rPr>
                <a:t>Firewall</a:t>
              </a:r>
            </a:p>
          </p:txBody>
        </p:sp>
      </p:grpSp>
      <p:grpSp>
        <p:nvGrpSpPr>
          <p:cNvPr id="83" name="Group 82"/>
          <p:cNvGrpSpPr/>
          <p:nvPr/>
        </p:nvGrpSpPr>
        <p:grpSpPr>
          <a:xfrm>
            <a:off x="2508860" y="2297717"/>
            <a:ext cx="725201" cy="924683"/>
            <a:chOff x="2112168" y="2436577"/>
            <a:chExt cx="708453" cy="942449"/>
          </a:xfrm>
        </p:grpSpPr>
        <p:pic>
          <p:nvPicPr>
            <p:cNvPr id="122" name="Picture 4" descr="Image result for IPS icon"/>
            <p:cNvPicPr>
              <a:picLocks noChangeAspect="1" noChangeArrowheads="1"/>
            </p:cNvPicPr>
            <p:nvPr/>
          </p:nvPicPr>
          <p:blipFill>
            <a:blip r:embed="rId3" cstate="email">
              <a:biLevel thresh="75000"/>
            </a:blip>
            <a:srcRect/>
            <a:stretch>
              <a:fillRect/>
            </a:stretch>
          </p:blipFill>
          <p:spPr bwMode="auto">
            <a:xfrm>
              <a:off x="2112168" y="2436577"/>
              <a:ext cx="631135" cy="652714"/>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p:cNvSpPr txBox="1"/>
            <p:nvPr/>
          </p:nvSpPr>
          <p:spPr>
            <a:xfrm>
              <a:off x="2168859" y="2971229"/>
              <a:ext cx="651762" cy="407797"/>
            </a:xfrm>
            <a:prstGeom prst="rect">
              <a:avLst/>
            </a:prstGeom>
            <a:noFill/>
          </p:spPr>
          <p:txBody>
            <a:bodyPr wrap="none" rtlCol="0">
              <a:spAutoFit/>
            </a:bodyPr>
            <a:lstStyle/>
            <a:p>
              <a:pPr algn="ctr" defTabSz="914400" eaLnBrk="1" fontAlgn="auto" hangingPunct="1">
                <a:spcBef>
                  <a:spcPts val="0"/>
                </a:spcBef>
                <a:spcAft>
                  <a:spcPts val="0"/>
                </a:spcAft>
                <a:defRPr/>
              </a:pPr>
              <a:r>
                <a:rPr lang="en-IN" sz="1000" kern="0" dirty="0">
                  <a:solidFill>
                    <a:schemeClr val="bg1"/>
                  </a:solidFill>
                  <a:latin typeface="Trebuchet MS" panose="020B0603020202020204" pitchFamily="34" charset="0"/>
                  <a:cs typeface="Arial" panose="020B0604020202020204"/>
                  <a:sym typeface="Arial" panose="020B0604020202020204"/>
                </a:rPr>
                <a:t>Network</a:t>
              </a:r>
            </a:p>
            <a:p>
              <a:pPr algn="ctr" defTabSz="914400" eaLnBrk="1" fontAlgn="auto" hangingPunct="1">
                <a:spcBef>
                  <a:spcPts val="0"/>
                </a:spcBef>
                <a:spcAft>
                  <a:spcPts val="0"/>
                </a:spcAft>
                <a:defRPr/>
              </a:pPr>
              <a:r>
                <a:rPr lang="en-IN" sz="1000" kern="0" dirty="0">
                  <a:solidFill>
                    <a:schemeClr val="bg1"/>
                  </a:solidFill>
                  <a:latin typeface="Trebuchet MS" panose="020B0603020202020204" pitchFamily="34" charset="0"/>
                  <a:cs typeface="Arial" panose="020B0604020202020204"/>
                  <a:sym typeface="Arial" panose="020B0604020202020204"/>
                </a:rPr>
                <a:t>IPS</a:t>
              </a:r>
            </a:p>
          </p:txBody>
        </p:sp>
      </p:grpSp>
      <p:grpSp>
        <p:nvGrpSpPr>
          <p:cNvPr id="7" name="Group 6"/>
          <p:cNvGrpSpPr/>
          <p:nvPr/>
        </p:nvGrpSpPr>
        <p:grpSpPr>
          <a:xfrm>
            <a:off x="320184" y="3476112"/>
            <a:ext cx="8291459" cy="906226"/>
            <a:chOff x="320184" y="3624684"/>
            <a:chExt cx="8291459" cy="906226"/>
          </a:xfrm>
        </p:grpSpPr>
        <p:sp>
          <p:nvSpPr>
            <p:cNvPr id="62" name="TextBox 61"/>
            <p:cNvSpPr txBox="1"/>
            <p:nvPr/>
          </p:nvSpPr>
          <p:spPr>
            <a:xfrm>
              <a:off x="3477426" y="4143244"/>
              <a:ext cx="1400788" cy="369332"/>
            </a:xfrm>
            <a:prstGeom prst="rect">
              <a:avLst/>
            </a:prstGeom>
            <a:noFill/>
          </p:spPr>
          <p:txBody>
            <a:bodyPr wrap="square" rtlCol="0">
              <a:spAutoFit/>
            </a:bodyPr>
            <a:lstStyle/>
            <a:p>
              <a:pPr algn="ctr" defTabSz="6858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Endpoint Detection &amp; Response</a:t>
              </a:r>
            </a:p>
          </p:txBody>
        </p:sp>
        <p:pic>
          <p:nvPicPr>
            <p:cNvPr id="63" name="Picture 2" descr="Image result for Endpoint Detection and Response icon png"/>
            <p:cNvPicPr>
              <a:picLocks noChangeAspect="1" noChangeArrowheads="1"/>
            </p:cNvPicPr>
            <p:nvPr/>
          </p:nvPicPr>
          <p:blipFill>
            <a:blip r:embed="rId4" cstate="email"/>
            <a:srcRect/>
            <a:stretch>
              <a:fillRect/>
            </a:stretch>
          </p:blipFill>
          <p:spPr bwMode="auto">
            <a:xfrm>
              <a:off x="3876844" y="3659246"/>
              <a:ext cx="512633" cy="46818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6" descr="Image result for log management icon png"/>
            <p:cNvPicPr>
              <a:picLocks noChangeAspect="1" noChangeArrowheads="1"/>
            </p:cNvPicPr>
            <p:nvPr/>
          </p:nvPicPr>
          <p:blipFill>
            <a:blip r:embed="rId5" cstate="email"/>
            <a:srcRect/>
            <a:stretch>
              <a:fillRect/>
            </a:stretch>
          </p:blipFill>
          <p:spPr bwMode="auto">
            <a:xfrm>
              <a:off x="4857160" y="3748848"/>
              <a:ext cx="1433438" cy="41273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4" descr="Image result for SIEM icon png"/>
            <p:cNvPicPr>
              <a:picLocks noChangeAspect="1" noChangeArrowheads="1"/>
            </p:cNvPicPr>
            <p:nvPr/>
          </p:nvPicPr>
          <p:blipFill>
            <a:blip r:embed="rId6" cstate="email"/>
            <a:srcRect/>
            <a:stretch>
              <a:fillRect/>
            </a:stretch>
          </p:blipFill>
          <p:spPr bwMode="auto">
            <a:xfrm>
              <a:off x="6635666" y="3693248"/>
              <a:ext cx="777825" cy="55118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7659138" y="4161578"/>
              <a:ext cx="952505" cy="369332"/>
            </a:xfrm>
            <a:prstGeom prst="rect">
              <a:avLst/>
            </a:prstGeom>
            <a:noFill/>
          </p:spPr>
          <p:txBody>
            <a:bodyPr wrap="none" rtlCol="0">
              <a:spAutoFit/>
            </a:bodyPr>
            <a:lstStyle/>
            <a:p>
              <a:pPr algn="ct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Multifactor</a:t>
              </a:r>
            </a:p>
            <a:p>
              <a:pPr algn="ct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Authentication</a:t>
              </a:r>
            </a:p>
          </p:txBody>
        </p:sp>
        <p:pic>
          <p:nvPicPr>
            <p:cNvPr id="67" name="Picture 16" descr="Image result for multifactor authenctication icon png"/>
            <p:cNvPicPr>
              <a:picLocks noChangeAspect="1" noChangeArrowheads="1"/>
            </p:cNvPicPr>
            <p:nvPr/>
          </p:nvPicPr>
          <p:blipFill>
            <a:blip r:embed="rId7" cstate="email"/>
            <a:srcRect/>
            <a:stretch>
              <a:fillRect/>
            </a:stretch>
          </p:blipFill>
          <p:spPr bwMode="auto">
            <a:xfrm>
              <a:off x="7773231" y="3624684"/>
              <a:ext cx="587865" cy="53689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Image result for privileged access management icon png"/>
            <p:cNvPicPr>
              <a:picLocks noChangeAspect="1" noChangeArrowheads="1"/>
            </p:cNvPicPr>
            <p:nvPr/>
          </p:nvPicPr>
          <p:blipFill>
            <a:blip r:embed="rId8" cstate="email"/>
            <a:srcRect/>
            <a:stretch>
              <a:fillRect/>
            </a:stretch>
          </p:blipFill>
          <p:spPr bwMode="auto">
            <a:xfrm>
              <a:off x="703031" y="3666493"/>
              <a:ext cx="523996" cy="47856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320184" y="4139696"/>
              <a:ext cx="1201897" cy="369332"/>
            </a:xfrm>
            <a:prstGeom prst="rect">
              <a:avLst/>
            </a:prstGeom>
            <a:noFill/>
          </p:spPr>
          <p:txBody>
            <a:bodyPr wrap="square" rtlCol="0">
              <a:spAutoFit/>
            </a:bodyPr>
            <a:lstStyle/>
            <a:p>
              <a:pPr algn="ctr" defTabSz="6858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Privileged Access Management</a:t>
              </a:r>
            </a:p>
          </p:txBody>
        </p:sp>
        <p:grpSp>
          <p:nvGrpSpPr>
            <p:cNvPr id="85" name="Group 84"/>
            <p:cNvGrpSpPr/>
            <p:nvPr/>
          </p:nvGrpSpPr>
          <p:grpSpPr>
            <a:xfrm>
              <a:off x="1480621" y="3653076"/>
              <a:ext cx="848309" cy="872330"/>
              <a:chOff x="2890430" y="533227"/>
              <a:chExt cx="828718" cy="889091"/>
            </a:xfrm>
          </p:grpSpPr>
          <p:pic>
            <p:nvPicPr>
              <p:cNvPr id="118" name="Picture 12" descr="Related image"/>
              <p:cNvPicPr>
                <a:picLocks noChangeAspect="1" noChangeArrowheads="1"/>
              </p:cNvPicPr>
              <p:nvPr/>
            </p:nvPicPr>
            <p:blipFill>
              <a:blip r:embed="rId9" cstate="email">
                <a:duotone>
                  <a:prstClr val="black"/>
                  <a:schemeClr val="accent2">
                    <a:tint val="45000"/>
                    <a:satMod val="400000"/>
                  </a:schemeClr>
                </a:duotone>
              </a:blip>
              <a:srcRect/>
              <a:stretch>
                <a:fillRect/>
              </a:stretch>
            </p:blipFill>
            <p:spPr bwMode="auto">
              <a:xfrm>
                <a:off x="3037418" y="533227"/>
                <a:ext cx="515104" cy="515104"/>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p:cNvSpPr txBox="1"/>
              <p:nvPr/>
            </p:nvSpPr>
            <p:spPr>
              <a:xfrm>
                <a:off x="2890430" y="1045890"/>
                <a:ext cx="828718" cy="376428"/>
              </a:xfrm>
              <a:prstGeom prst="rect">
                <a:avLst/>
              </a:prstGeom>
              <a:noFill/>
            </p:spPr>
            <p:txBody>
              <a:bodyPr wrap="none" rtlCol="0">
                <a:spAutoFit/>
              </a:bodyPr>
              <a:lstStyle/>
              <a:p>
                <a:pPr algn="ct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Vulnerability</a:t>
                </a:r>
              </a:p>
              <a:p>
                <a:pPr algn="ct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Mgmt.</a:t>
                </a:r>
              </a:p>
            </p:txBody>
          </p:sp>
        </p:grpSp>
        <p:grpSp>
          <p:nvGrpSpPr>
            <p:cNvPr id="87" name="Group 86"/>
            <p:cNvGrpSpPr/>
            <p:nvPr/>
          </p:nvGrpSpPr>
          <p:grpSpPr>
            <a:xfrm>
              <a:off x="2463133" y="3664121"/>
              <a:ext cx="865080" cy="833832"/>
              <a:chOff x="4359872" y="560092"/>
              <a:chExt cx="1069667" cy="916279"/>
            </a:xfrm>
          </p:grpSpPr>
          <p:pic>
            <p:nvPicPr>
              <p:cNvPr id="116" name="Picture 30" descr="Image result for DDOS Protection icon"/>
              <p:cNvPicPr>
                <a:picLocks noChangeAspect="1" noChangeArrowheads="1"/>
              </p:cNvPicPr>
              <p:nvPr/>
            </p:nvPicPr>
            <p:blipFill>
              <a:blip r:embed="rId10" cstate="email">
                <a:duotone>
                  <a:prstClr val="black"/>
                  <a:schemeClr val="accent6">
                    <a:tint val="45000"/>
                    <a:satMod val="400000"/>
                  </a:schemeClr>
                </a:duotone>
              </a:blip>
              <a:srcRect/>
              <a:stretch>
                <a:fillRect/>
              </a:stretch>
            </p:blipFill>
            <p:spPr bwMode="auto">
              <a:xfrm>
                <a:off x="4553049" y="560092"/>
                <a:ext cx="794632" cy="529755"/>
              </a:xfrm>
              <a:prstGeom prst="rect">
                <a:avLst/>
              </a:prstGeom>
              <a:noFill/>
              <a:extLst>
                <a:ext uri="{909E8E84-426E-40DD-AFC4-6F175D3DCCD1}">
                  <a14:hiddenFill xmlns:a14="http://schemas.microsoft.com/office/drawing/2010/main">
                    <a:solidFill>
                      <a:srgbClr val="FFFFFF"/>
                    </a:solidFill>
                  </a14:hiddenFill>
                </a:ext>
              </a:extLst>
            </p:spPr>
          </p:pic>
          <p:sp>
            <p:nvSpPr>
              <p:cNvPr id="117" name="Rectangle 116"/>
              <p:cNvSpPr/>
              <p:nvPr/>
            </p:nvSpPr>
            <p:spPr>
              <a:xfrm>
                <a:off x="4359872" y="1070521"/>
                <a:ext cx="1069667" cy="405850"/>
              </a:xfrm>
              <a:prstGeom prst="rect">
                <a:avLst/>
              </a:prstGeom>
            </p:spPr>
            <p:txBody>
              <a:bodyPr wrap="square">
                <a:spAutoFit/>
              </a:bodyPr>
              <a:lstStyle/>
              <a:p>
                <a:pPr algn="ct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Cloud DDOS</a:t>
                </a:r>
              </a:p>
              <a:p>
                <a:pPr algn="ct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Protection</a:t>
                </a:r>
              </a:p>
            </p:txBody>
          </p:sp>
        </p:grpSp>
        <p:sp>
          <p:nvSpPr>
            <p:cNvPr id="115" name="TextBox 114"/>
            <p:cNvSpPr txBox="1"/>
            <p:nvPr/>
          </p:nvSpPr>
          <p:spPr>
            <a:xfrm>
              <a:off x="5212384" y="4224486"/>
              <a:ext cx="804354" cy="230832"/>
            </a:xfrm>
            <a:prstGeom prst="rect">
              <a:avLst/>
            </a:prstGeom>
            <a:noFill/>
          </p:spPr>
          <p:txBody>
            <a:bodyPr wrap="square" rtlCol="0">
              <a:spAutoFit/>
            </a:bodyPr>
            <a:lstStyle/>
            <a:p>
              <a:pP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Log Mgmt.</a:t>
              </a:r>
            </a:p>
          </p:txBody>
        </p:sp>
        <p:sp>
          <p:nvSpPr>
            <p:cNvPr id="113" name="TextBox 112"/>
            <p:cNvSpPr txBox="1"/>
            <p:nvPr/>
          </p:nvSpPr>
          <p:spPr>
            <a:xfrm>
              <a:off x="6795645" y="4229332"/>
              <a:ext cx="417102" cy="230832"/>
            </a:xfrm>
            <a:prstGeom prst="rect">
              <a:avLst/>
            </a:prstGeom>
            <a:noFill/>
          </p:spPr>
          <p:txBody>
            <a:bodyPr wrap="none" rtlCol="0">
              <a:spAutoFit/>
            </a:bodyPr>
            <a:lstStyle/>
            <a:p>
              <a:pP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SIEM</a:t>
              </a:r>
            </a:p>
          </p:txBody>
        </p:sp>
      </p:grpSp>
      <p:grpSp>
        <p:nvGrpSpPr>
          <p:cNvPr id="91" name="Group 90"/>
          <p:cNvGrpSpPr/>
          <p:nvPr/>
        </p:nvGrpSpPr>
        <p:grpSpPr>
          <a:xfrm>
            <a:off x="3488147" y="2475178"/>
            <a:ext cx="647934" cy="717413"/>
            <a:chOff x="3820267" y="582470"/>
            <a:chExt cx="632971" cy="731196"/>
          </a:xfrm>
        </p:grpSpPr>
        <p:pic>
          <p:nvPicPr>
            <p:cNvPr id="108" name="Picture 16" descr="Image result for VPN GW services icon"/>
            <p:cNvPicPr>
              <a:picLocks noChangeAspect="1" noChangeArrowheads="1"/>
            </p:cNvPicPr>
            <p:nvPr/>
          </p:nvPicPr>
          <p:blipFill>
            <a:blip r:embed="rId11" cstate="email">
              <a:grayscl/>
            </a:blip>
            <a:srcRect/>
            <a:stretch>
              <a:fillRect/>
            </a:stretch>
          </p:blipFill>
          <p:spPr bwMode="auto">
            <a:xfrm>
              <a:off x="3877373" y="582470"/>
              <a:ext cx="515104" cy="515104"/>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p:cNvSpPr txBox="1"/>
            <p:nvPr/>
          </p:nvSpPr>
          <p:spPr>
            <a:xfrm>
              <a:off x="3820267" y="1062715"/>
              <a:ext cx="632971" cy="250951"/>
            </a:xfrm>
            <a:prstGeom prst="rect">
              <a:avLst/>
            </a:prstGeom>
            <a:noFill/>
          </p:spPr>
          <p:txBody>
            <a:bodyPr wrap="none" rtlCol="0">
              <a:spAutoFit/>
            </a:bodyPr>
            <a:lstStyle/>
            <a:p>
              <a:pPr defTabSz="914400" eaLnBrk="1" fontAlgn="auto" hangingPunct="1">
                <a:spcBef>
                  <a:spcPts val="0"/>
                </a:spcBef>
                <a:spcAft>
                  <a:spcPts val="0"/>
                </a:spcAft>
                <a:defRPr/>
              </a:pPr>
              <a:r>
                <a:rPr lang="en-IN" sz="1000" kern="0" dirty="0">
                  <a:solidFill>
                    <a:schemeClr val="bg1"/>
                  </a:solidFill>
                  <a:latin typeface="Trebuchet MS" panose="020B0603020202020204" pitchFamily="34" charset="0"/>
                  <a:cs typeface="Arial" panose="020B0604020202020204"/>
                  <a:sym typeface="Arial" panose="020B0604020202020204"/>
                </a:rPr>
                <a:t>VPN GW</a:t>
              </a:r>
            </a:p>
          </p:txBody>
        </p:sp>
      </p:grpSp>
      <p:pic>
        <p:nvPicPr>
          <p:cNvPr id="92" name="Picture 91"/>
          <p:cNvPicPr>
            <a:picLocks noChangeAspect="1"/>
          </p:cNvPicPr>
          <p:nvPr/>
        </p:nvPicPr>
        <p:blipFill>
          <a:blip r:embed="rId12" cstate="email"/>
          <a:stretch>
            <a:fillRect/>
          </a:stretch>
        </p:blipFill>
        <p:spPr>
          <a:xfrm>
            <a:off x="4865076" y="2830236"/>
            <a:ext cx="355788" cy="490419"/>
          </a:xfrm>
          <a:prstGeom prst="rect">
            <a:avLst/>
          </a:prstGeom>
        </p:spPr>
      </p:pic>
      <p:pic>
        <p:nvPicPr>
          <p:cNvPr id="93" name="Picture 92"/>
          <p:cNvPicPr>
            <a:picLocks noChangeAspect="1"/>
          </p:cNvPicPr>
          <p:nvPr/>
        </p:nvPicPr>
        <p:blipFill>
          <a:blip r:embed="rId13" cstate="email"/>
          <a:stretch>
            <a:fillRect/>
          </a:stretch>
        </p:blipFill>
        <p:spPr>
          <a:xfrm>
            <a:off x="5242992" y="2410155"/>
            <a:ext cx="389400" cy="428620"/>
          </a:xfrm>
          <a:prstGeom prst="rect">
            <a:avLst/>
          </a:prstGeom>
        </p:spPr>
      </p:pic>
      <p:pic>
        <p:nvPicPr>
          <p:cNvPr id="94" name="Picture 93"/>
          <p:cNvPicPr>
            <a:picLocks noChangeAspect="1"/>
          </p:cNvPicPr>
          <p:nvPr/>
        </p:nvPicPr>
        <p:blipFill>
          <a:blip r:embed="rId14" cstate="email"/>
          <a:stretch>
            <a:fillRect/>
          </a:stretch>
        </p:blipFill>
        <p:spPr>
          <a:xfrm>
            <a:off x="5632392" y="2422414"/>
            <a:ext cx="418828" cy="391016"/>
          </a:xfrm>
          <a:prstGeom prst="rect">
            <a:avLst/>
          </a:prstGeom>
        </p:spPr>
      </p:pic>
      <p:pic>
        <p:nvPicPr>
          <p:cNvPr id="95" name="Picture 94"/>
          <p:cNvPicPr>
            <a:picLocks noChangeAspect="1"/>
          </p:cNvPicPr>
          <p:nvPr/>
        </p:nvPicPr>
        <p:blipFill>
          <a:blip r:embed="rId15" cstate="email"/>
          <a:stretch>
            <a:fillRect/>
          </a:stretch>
        </p:blipFill>
        <p:spPr>
          <a:xfrm>
            <a:off x="5198910" y="2895963"/>
            <a:ext cx="473423" cy="391016"/>
          </a:xfrm>
          <a:prstGeom prst="rect">
            <a:avLst/>
          </a:prstGeom>
        </p:spPr>
      </p:pic>
      <p:pic>
        <p:nvPicPr>
          <p:cNvPr id="96" name="Picture 95"/>
          <p:cNvPicPr>
            <a:picLocks noChangeAspect="1"/>
          </p:cNvPicPr>
          <p:nvPr/>
        </p:nvPicPr>
        <p:blipFill>
          <a:blip r:embed="rId16" cstate="email"/>
          <a:stretch>
            <a:fillRect/>
          </a:stretch>
        </p:blipFill>
        <p:spPr>
          <a:xfrm>
            <a:off x="4794538" y="2382114"/>
            <a:ext cx="498656" cy="428619"/>
          </a:xfrm>
          <a:prstGeom prst="rect">
            <a:avLst/>
          </a:prstGeom>
        </p:spPr>
      </p:pic>
      <p:pic>
        <p:nvPicPr>
          <p:cNvPr id="97" name="Picture 96"/>
          <p:cNvPicPr>
            <a:picLocks noChangeAspect="1"/>
          </p:cNvPicPr>
          <p:nvPr/>
        </p:nvPicPr>
        <p:blipFill>
          <a:blip r:embed="rId17" cstate="email"/>
          <a:stretch>
            <a:fillRect/>
          </a:stretch>
        </p:blipFill>
        <p:spPr>
          <a:xfrm>
            <a:off x="5614561" y="2837562"/>
            <a:ext cx="454490" cy="490420"/>
          </a:xfrm>
          <a:prstGeom prst="rect">
            <a:avLst/>
          </a:prstGeom>
        </p:spPr>
      </p:pic>
      <p:pic>
        <p:nvPicPr>
          <p:cNvPr id="98" name="Picture 97"/>
          <p:cNvPicPr>
            <a:picLocks noChangeAspect="1"/>
          </p:cNvPicPr>
          <p:nvPr/>
        </p:nvPicPr>
        <p:blipFill>
          <a:blip r:embed="rId18" cstate="email"/>
          <a:stretch>
            <a:fillRect/>
          </a:stretch>
        </p:blipFill>
        <p:spPr>
          <a:xfrm>
            <a:off x="6004184" y="2410155"/>
            <a:ext cx="441880" cy="415340"/>
          </a:xfrm>
          <a:prstGeom prst="rect">
            <a:avLst/>
          </a:prstGeom>
        </p:spPr>
      </p:pic>
      <p:pic>
        <p:nvPicPr>
          <p:cNvPr id="99" name="Picture 98"/>
          <p:cNvPicPr>
            <a:picLocks noChangeAspect="1"/>
          </p:cNvPicPr>
          <p:nvPr/>
        </p:nvPicPr>
        <p:blipFill>
          <a:blip r:embed="rId19" cstate="email"/>
          <a:stretch>
            <a:fillRect/>
          </a:stretch>
        </p:blipFill>
        <p:spPr>
          <a:xfrm>
            <a:off x="6051220" y="2849627"/>
            <a:ext cx="347808" cy="428620"/>
          </a:xfrm>
          <a:prstGeom prst="rect">
            <a:avLst/>
          </a:prstGeom>
        </p:spPr>
      </p:pic>
      <p:pic>
        <p:nvPicPr>
          <p:cNvPr id="100" name="Picture 4" descr="Image result for AWS icons"/>
          <p:cNvPicPr>
            <a:picLocks noChangeAspect="1" noChangeArrowheads="1"/>
          </p:cNvPicPr>
          <p:nvPr/>
        </p:nvPicPr>
        <p:blipFill>
          <a:blip r:embed="rId20" cstate="email"/>
          <a:srcRect/>
          <a:stretch>
            <a:fillRect/>
          </a:stretch>
        </p:blipFill>
        <p:spPr bwMode="auto">
          <a:xfrm>
            <a:off x="6290598" y="2219887"/>
            <a:ext cx="1011893" cy="96989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descr="Related image"/>
          <p:cNvPicPr>
            <a:picLocks noChangeAspect="1" noChangeArrowheads="1"/>
          </p:cNvPicPr>
          <p:nvPr/>
        </p:nvPicPr>
        <p:blipFill>
          <a:blip r:embed="rId21" cstate="email"/>
          <a:srcRect/>
          <a:stretch>
            <a:fillRect/>
          </a:stretch>
        </p:blipFill>
        <p:spPr bwMode="auto">
          <a:xfrm>
            <a:off x="6476639" y="2899231"/>
            <a:ext cx="638013" cy="315628"/>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7271764" y="2401467"/>
            <a:ext cx="1433398" cy="738664"/>
          </a:xfrm>
          <a:prstGeom prst="rect">
            <a:avLst/>
          </a:prstGeom>
          <a:noFill/>
        </p:spPr>
        <p:txBody>
          <a:bodyPr wrap="square" rtlCol="0">
            <a:spAutoFit/>
          </a:bodyPr>
          <a:lstStyle/>
          <a:p>
            <a:pPr algn="r" defTabSz="914400" eaLnBrk="1" fontAlgn="auto" hangingPunct="1">
              <a:spcBef>
                <a:spcPts val="0"/>
              </a:spcBef>
              <a:spcAft>
                <a:spcPts val="0"/>
              </a:spcAft>
              <a:defRPr/>
            </a:pPr>
            <a:r>
              <a:rPr lang="en-IN" sz="1400" b="1" kern="0" dirty="0">
                <a:solidFill>
                  <a:srgbClr val="BED730"/>
                </a:solidFill>
                <a:latin typeface="Trebuchet MS" panose="020B0603020202020204" pitchFamily="34" charset="0"/>
                <a:sym typeface="Arial" panose="020B0604020202020204"/>
              </a:rPr>
              <a:t>Cloud Native </a:t>
            </a:r>
          </a:p>
          <a:p>
            <a:pPr algn="r" defTabSz="914400" eaLnBrk="1" fontAlgn="auto" hangingPunct="1">
              <a:spcBef>
                <a:spcPts val="0"/>
              </a:spcBef>
              <a:spcAft>
                <a:spcPts val="0"/>
              </a:spcAft>
              <a:defRPr/>
            </a:pPr>
            <a:r>
              <a:rPr lang="en-IN" sz="1400" b="1" kern="0" dirty="0">
                <a:solidFill>
                  <a:srgbClr val="BED730"/>
                </a:solidFill>
                <a:latin typeface="Trebuchet MS" panose="020B0603020202020204" pitchFamily="34" charset="0"/>
                <a:sym typeface="Arial" panose="020B0604020202020204"/>
              </a:rPr>
              <a:t>Security Services</a:t>
            </a:r>
          </a:p>
        </p:txBody>
      </p:sp>
      <p:pic>
        <p:nvPicPr>
          <p:cNvPr id="58" name="Picture 57"/>
          <p:cNvPicPr>
            <a:picLocks noChangeAspect="1"/>
          </p:cNvPicPr>
          <p:nvPr/>
        </p:nvPicPr>
        <p:blipFill>
          <a:blip r:embed="rId22"/>
          <a:stretch>
            <a:fillRect/>
          </a:stretch>
        </p:blipFill>
        <p:spPr>
          <a:xfrm>
            <a:off x="4888649" y="1049355"/>
            <a:ext cx="1862286" cy="1014341"/>
          </a:xfrm>
          <a:prstGeom prst="rect">
            <a:avLst/>
          </a:prstGeom>
        </p:spPr>
      </p:pic>
      <p:pic>
        <p:nvPicPr>
          <p:cNvPr id="3" name="Picture 2"/>
          <p:cNvPicPr>
            <a:picLocks noChangeAspect="1"/>
          </p:cNvPicPr>
          <p:nvPr/>
        </p:nvPicPr>
        <p:blipFill>
          <a:blip r:embed="rId23" cstate="email"/>
          <a:stretch>
            <a:fillRect/>
          </a:stretch>
        </p:blipFill>
        <p:spPr>
          <a:xfrm>
            <a:off x="6931757" y="1079475"/>
            <a:ext cx="1682950" cy="1030318"/>
          </a:xfrm>
          <a:prstGeom prst="rect">
            <a:avLst/>
          </a:prstGeom>
        </p:spPr>
      </p:pic>
      <p:sp>
        <p:nvSpPr>
          <p:cNvPr id="59" name="TextBox 58"/>
          <p:cNvSpPr txBox="1"/>
          <p:nvPr/>
        </p:nvSpPr>
        <p:spPr>
          <a:xfrm>
            <a:off x="2229357" y="4374883"/>
            <a:ext cx="4685286" cy="307777"/>
          </a:xfrm>
          <a:prstGeom prst="rect">
            <a:avLst/>
          </a:prstGeom>
          <a:noFill/>
        </p:spPr>
        <p:txBody>
          <a:bodyPr wrap="square">
            <a:spAutoFit/>
          </a:bodyPr>
          <a:lstStyle/>
          <a:p>
            <a:pPr algn="ctr"/>
            <a:r>
              <a:rPr lang="en-IN" sz="1400" b="1" kern="0" dirty="0">
                <a:solidFill>
                  <a:srgbClr val="BED730"/>
                </a:solidFill>
                <a:latin typeface="Trebuchet MS" panose="020B0603020202020204" pitchFamily="34" charset="0"/>
              </a:rPr>
              <a:t>Security</a:t>
            </a:r>
            <a:r>
              <a:rPr lang="en-IN" sz="1400" b="1" dirty="0">
                <a:solidFill>
                  <a:srgbClr val="BED730"/>
                </a:solidFill>
                <a:latin typeface="Trebuchet MS" panose="020B0603020202020204" pitchFamily="34" charset="0"/>
              </a:rPr>
              <a:t> </a:t>
            </a:r>
            <a:r>
              <a:rPr lang="en-IN" sz="1400" b="1" kern="0" dirty="0">
                <a:solidFill>
                  <a:srgbClr val="BED730"/>
                </a:solidFill>
                <a:latin typeface="Trebuchet MS" panose="020B0603020202020204" pitchFamily="34" charset="0"/>
              </a:rPr>
              <a:t>Controls</a:t>
            </a:r>
            <a:r>
              <a:rPr lang="en-IN" sz="1400" b="1" dirty="0">
                <a:solidFill>
                  <a:srgbClr val="BED730"/>
                </a:solidFill>
                <a:latin typeface="Trebuchet MS" panose="020B0603020202020204" pitchFamily="34" charset="0"/>
              </a:rPr>
              <a:t> </a:t>
            </a:r>
            <a:r>
              <a:rPr lang="en-IN" sz="1400" b="1" kern="0" dirty="0">
                <a:solidFill>
                  <a:srgbClr val="BED730"/>
                </a:solidFill>
                <a:latin typeface="Trebuchet MS" panose="020B0603020202020204" pitchFamily="34" charset="0"/>
              </a:rPr>
              <a:t>as a Service - From Sify Cloud</a:t>
            </a:r>
          </a:p>
        </p:txBody>
      </p:sp>
      <p:sp>
        <p:nvSpPr>
          <p:cNvPr id="60" name="TextBox 59"/>
          <p:cNvSpPr txBox="1"/>
          <p:nvPr/>
        </p:nvSpPr>
        <p:spPr>
          <a:xfrm>
            <a:off x="518339" y="2566746"/>
            <a:ext cx="947640" cy="523220"/>
          </a:xfrm>
          <a:prstGeom prst="rect">
            <a:avLst/>
          </a:prstGeom>
          <a:noFill/>
        </p:spPr>
        <p:txBody>
          <a:bodyPr wrap="square" rtlCol="0">
            <a:spAutoFit/>
          </a:bodyPr>
          <a:lstStyle>
            <a:defPPr>
              <a:defRPr lang="en-US"/>
            </a:defPPr>
            <a:lvl1pPr defTabSz="914400" fontAlgn="auto">
              <a:spcBef>
                <a:spcPts val="0"/>
              </a:spcBef>
              <a:spcAft>
                <a:spcPts val="0"/>
              </a:spcAft>
              <a:defRPr sz="1600" b="1" kern="0">
                <a:solidFill>
                  <a:schemeClr val="tx2"/>
                </a:solidFill>
                <a:latin typeface="+mj-lt"/>
              </a:defRPr>
            </a:lvl1pPr>
          </a:lstStyle>
          <a:p>
            <a:r>
              <a:rPr lang="en-IN" sz="1400" dirty="0">
                <a:solidFill>
                  <a:srgbClr val="BED730"/>
                </a:solidFill>
                <a:latin typeface="Trebuchet MS" panose="020B0603020202020204" pitchFamily="34" charset="0"/>
                <a:sym typeface="Arial" panose="020B0604020202020204"/>
              </a:rPr>
              <a:t>Market Place</a:t>
            </a:r>
          </a:p>
        </p:txBody>
      </p:sp>
      <p:pic>
        <p:nvPicPr>
          <p:cNvPr id="9" name="Picture 8" descr="A black background with grey text&#10;&#10;Description automatically generated"/>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107032" y="1556525"/>
            <a:ext cx="1391707" cy="291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324000" y="211574"/>
            <a:ext cx="8496150" cy="415490"/>
          </a:xfrm>
        </p:spPr>
        <p:txBody>
          <a:bodyPr vert="horz" wrap="square" lIns="0" tIns="45715" rIns="91428" bIns="45715" rtlCol="0" anchor="ctr">
            <a:noAutofit/>
          </a:bodyPr>
          <a:lstStyle/>
          <a:p>
            <a:r>
              <a:rPr lang="en-US" dirty="0"/>
              <a:t>Managed security services</a:t>
            </a:r>
          </a:p>
        </p:txBody>
      </p:sp>
      <p:pic>
        <p:nvPicPr>
          <p:cNvPr id="9" name="Picture 8" descr="A picture containing screenshot&#10;&#10;Description automatically generated"/>
          <p:cNvPicPr>
            <a:picLocks noChangeAspect="1"/>
          </p:cNvPicPr>
          <p:nvPr/>
        </p:nvPicPr>
        <p:blipFill>
          <a:blip r:embed="rId3"/>
          <a:stretch>
            <a:fillRect/>
          </a:stretch>
        </p:blipFill>
        <p:spPr>
          <a:xfrm>
            <a:off x="1695048" y="931333"/>
            <a:ext cx="5753903" cy="38010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Box 134"/>
          <p:cNvSpPr txBox="1"/>
          <p:nvPr/>
        </p:nvSpPr>
        <p:spPr>
          <a:xfrm>
            <a:off x="5965072" y="4248471"/>
            <a:ext cx="1795314" cy="439674"/>
          </a:xfrm>
          <a:prstGeom prst="rect">
            <a:avLst/>
          </a:prstGeom>
          <a:noFill/>
        </p:spPr>
        <p:txBody>
          <a:bodyPr wrap="square" lIns="130622" tIns="65311" rIns="130622" bIns="65311" rtlCol="0">
            <a:spAutoFit/>
          </a:bodyPr>
          <a:lstStyle/>
          <a:p>
            <a:pPr marL="0" marR="0" lvl="0" indent="0" algn="r"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chemeClr val="bg1">
                    <a:lumMod val="95000"/>
                  </a:schemeClr>
                </a:solidFill>
                <a:effectLst/>
                <a:uLnTx/>
                <a:uFillTx/>
                <a:latin typeface="Trebuchet MS" panose="020B0603020202020204" pitchFamily="34" charset="0"/>
                <a:cs typeface="Calibri" panose="020F0502020204030204" pitchFamily="34" charset="0"/>
                <a:sym typeface="Arial" panose="020B0604020202020204"/>
              </a:rPr>
              <a:t>Single console</a:t>
            </a:r>
          </a:p>
          <a:p>
            <a:pPr marL="0" marR="0" lvl="0" indent="0" algn="r"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chemeClr val="bg1">
                    <a:lumMod val="95000"/>
                  </a:schemeClr>
                </a:solidFill>
                <a:effectLst/>
                <a:uLnTx/>
                <a:uFillTx/>
                <a:latin typeface="Trebuchet MS" panose="020B0603020202020204" pitchFamily="34" charset="0"/>
                <a:cs typeface="Calibri" panose="020F0502020204030204" pitchFamily="34" charset="0"/>
                <a:sym typeface="Arial" panose="020B0604020202020204"/>
              </a:rPr>
              <a:t>for security administrators</a:t>
            </a:r>
          </a:p>
        </p:txBody>
      </p:sp>
      <p:cxnSp>
        <p:nvCxnSpPr>
          <p:cNvPr id="136" name="Straight Arrow Connector 135"/>
          <p:cNvCxnSpPr/>
          <p:nvPr/>
        </p:nvCxnSpPr>
        <p:spPr>
          <a:xfrm flipV="1">
            <a:off x="7962227" y="3487921"/>
            <a:ext cx="0" cy="1027472"/>
          </a:xfrm>
          <a:prstGeom prst="straightConnector1">
            <a:avLst/>
          </a:prstGeom>
          <a:noFill/>
          <a:ln w="28575" cap="flat" cmpd="sng" algn="ctr">
            <a:solidFill>
              <a:schemeClr val="bg2">
                <a:lumMod val="75000"/>
              </a:schemeClr>
            </a:solidFill>
            <a:prstDash val="solid"/>
            <a:headEnd type="none" w="med" len="med"/>
            <a:tailEnd type="none" w="med" len="med"/>
          </a:ln>
          <a:effectLst/>
        </p:spPr>
      </p:cxnSp>
      <p:pic>
        <p:nvPicPr>
          <p:cNvPr id="137" name="Picture 136"/>
          <p:cNvPicPr>
            <a:picLocks noChangeAspect="1"/>
          </p:cNvPicPr>
          <p:nvPr/>
        </p:nvPicPr>
        <p:blipFill>
          <a:blip r:embed="rId3" cstate="email"/>
          <a:stretch>
            <a:fillRect/>
          </a:stretch>
        </p:blipFill>
        <p:spPr>
          <a:xfrm>
            <a:off x="7770015" y="4211932"/>
            <a:ext cx="416625" cy="388864"/>
          </a:xfrm>
          <a:prstGeom prst="rect">
            <a:avLst/>
          </a:prstGeom>
        </p:spPr>
      </p:pic>
      <p:grpSp>
        <p:nvGrpSpPr>
          <p:cNvPr id="6" name="Group 5"/>
          <p:cNvGrpSpPr/>
          <p:nvPr/>
        </p:nvGrpSpPr>
        <p:grpSpPr>
          <a:xfrm>
            <a:off x="7307087" y="3174625"/>
            <a:ext cx="1228864" cy="422971"/>
            <a:chOff x="7804973" y="2611814"/>
            <a:chExt cx="1251615" cy="497063"/>
          </a:xfrm>
        </p:grpSpPr>
        <p:sp>
          <p:nvSpPr>
            <p:cNvPr id="133" name="Rectangle 132"/>
            <p:cNvSpPr/>
            <p:nvPr/>
          </p:nvSpPr>
          <p:spPr>
            <a:xfrm>
              <a:off x="7804973" y="2611814"/>
              <a:ext cx="1251615" cy="497063"/>
            </a:xfrm>
            <a:prstGeom prst="rect">
              <a:avLst/>
            </a:prstGeom>
            <a:solidFill>
              <a:srgbClr val="B1B3B3">
                <a:lumMod val="20000"/>
                <a:lumOff val="80000"/>
              </a:srgbClr>
            </a:solidFill>
            <a:ln w="9525" cap="flat" cmpd="sng" algn="ctr">
              <a:noFill/>
              <a:prstDash val="solid"/>
            </a:ln>
            <a:effectLst/>
          </p:spPr>
          <p:txBody>
            <a:bodyPr wrap="square" lIns="36000" tIns="36000" rIns="36000" bIns="36000" rtlCol="0">
              <a:no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000" b="0" i="0" u="none" strike="noStrike" kern="0" cap="none" spc="0" normalizeH="0" baseline="0" noProof="0" dirty="0">
                <a:ln>
                  <a:noFill/>
                </a:ln>
                <a:effectLst/>
                <a:uLnTx/>
                <a:uFillTx/>
                <a:latin typeface="Trebuchet MS" panose="020B0603020202020204" pitchFamily="34" charset="0"/>
                <a:cs typeface="Calibri" panose="020F0502020204030204" pitchFamily="34" charset="0"/>
                <a:sym typeface="Arial" panose="020B0604020202020204"/>
              </a:endParaRPr>
            </a:p>
          </p:txBody>
        </p:sp>
        <p:sp>
          <p:nvSpPr>
            <p:cNvPr id="134" name="TextBox 133"/>
            <p:cNvSpPr txBox="1"/>
            <p:nvPr/>
          </p:nvSpPr>
          <p:spPr>
            <a:xfrm>
              <a:off x="7814147" y="2696822"/>
              <a:ext cx="1202561" cy="335847"/>
            </a:xfrm>
            <a:prstGeom prst="rect">
              <a:avLst/>
            </a:prstGeom>
            <a:noFill/>
          </p:spPr>
          <p:txBody>
            <a:bodyPr wrap="square" lIns="130622" tIns="65311" rIns="130622" bIns="65311" rtlCol="0">
              <a:sp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effectLst/>
                  <a:uLnTx/>
                  <a:uFillTx/>
                  <a:latin typeface="Trebuchet MS" panose="020B0603020202020204" pitchFamily="34" charset="0"/>
                  <a:cs typeface="Calibri" panose="020F0502020204030204" pitchFamily="34" charset="0"/>
                  <a:sym typeface="Arial" panose="020B0604020202020204"/>
                </a:rPr>
                <a:t>Security Cloud</a:t>
              </a:r>
            </a:p>
          </p:txBody>
        </p:sp>
      </p:grpSp>
      <p:sp>
        <p:nvSpPr>
          <p:cNvPr id="7" name="Rectangle 6"/>
          <p:cNvSpPr/>
          <p:nvPr/>
        </p:nvSpPr>
        <p:spPr>
          <a:xfrm>
            <a:off x="1714813" y="1524281"/>
            <a:ext cx="2971681" cy="216000"/>
          </a:xfrm>
          <a:prstGeom prst="rect">
            <a:avLst/>
          </a:prstGeom>
          <a:solidFill>
            <a:schemeClr val="accent1"/>
          </a:solidFill>
          <a:ln w="9525" cap="flat" cmpd="sng" algn="ctr">
            <a:no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Cloud Access Security Broker (</a:t>
            </a:r>
            <a:r>
              <a:rPr kumimoji="0" lang="en-US" sz="900" b="1"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CASB</a:t>
            </a: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a:t>
            </a:r>
          </a:p>
        </p:txBody>
      </p:sp>
      <p:grpSp>
        <p:nvGrpSpPr>
          <p:cNvPr id="8" name="Group 7"/>
          <p:cNvGrpSpPr/>
          <p:nvPr/>
        </p:nvGrpSpPr>
        <p:grpSpPr>
          <a:xfrm>
            <a:off x="3988898" y="1899076"/>
            <a:ext cx="1586560" cy="881301"/>
            <a:chOff x="4964174" y="1174766"/>
            <a:chExt cx="1737469" cy="1035678"/>
          </a:xfrm>
        </p:grpSpPr>
        <p:sp>
          <p:nvSpPr>
            <p:cNvPr id="128" name="Rectangle 127"/>
            <p:cNvSpPr/>
            <p:nvPr/>
          </p:nvSpPr>
          <p:spPr bwMode="auto">
            <a:xfrm>
              <a:off x="4964174" y="1218807"/>
              <a:ext cx="1737469" cy="991637"/>
            </a:xfrm>
            <a:prstGeom prst="rect">
              <a:avLst/>
            </a:prstGeom>
            <a:noFill/>
            <a:ln w="9525">
              <a:solidFill>
                <a:srgbClr val="55565A"/>
              </a:solidFill>
              <a:miter lim="800000"/>
            </a:ln>
          </p:spPr>
          <p:txBody>
            <a:bodyPr lIns="91440" rIns="0" rtlCol="0" anchor="ctr"/>
            <a:lstStyle/>
            <a:p>
              <a:pPr marL="0" marR="0" lvl="0" indent="0" algn="l" defTabSz="408305" rtl="0" eaLnBrk="1" fontAlgn="auto" latinLnBrk="0" hangingPunct="1">
                <a:lnSpc>
                  <a:spcPct val="100000"/>
                </a:lnSpc>
                <a:spcBef>
                  <a:spcPts val="300"/>
                </a:spcBef>
                <a:spcAft>
                  <a:spcPts val="0"/>
                </a:spcAft>
                <a:buClr>
                  <a:srgbClr val="000000"/>
                </a:buClr>
                <a:buSzTx/>
                <a:buFontTx/>
                <a:buNone/>
                <a:defRPr/>
              </a:pPr>
              <a:endPar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pic>
          <p:nvPicPr>
            <p:cNvPr id="129" name="Google Shape;517;p73"/>
            <p:cNvPicPr preferRelativeResize="0"/>
            <p:nvPr/>
          </p:nvPicPr>
          <p:blipFill rotWithShape="1">
            <a:blip r:embed="rId4" cstate="email"/>
            <a:srcRect/>
            <a:stretch>
              <a:fillRect/>
            </a:stretch>
          </p:blipFill>
          <p:spPr>
            <a:xfrm>
              <a:off x="5144497" y="1695926"/>
              <a:ext cx="462398" cy="307718"/>
            </a:xfrm>
            <a:prstGeom prst="rect">
              <a:avLst/>
            </a:prstGeom>
            <a:noFill/>
            <a:ln>
              <a:noFill/>
            </a:ln>
          </p:spPr>
        </p:pic>
        <p:pic>
          <p:nvPicPr>
            <p:cNvPr id="130" name="Google Shape;518;p73"/>
            <p:cNvPicPr preferRelativeResize="0"/>
            <p:nvPr/>
          </p:nvPicPr>
          <p:blipFill rotWithShape="1">
            <a:blip r:embed="rId5" cstate="email"/>
            <a:srcRect/>
            <a:stretch>
              <a:fillRect/>
            </a:stretch>
          </p:blipFill>
          <p:spPr>
            <a:xfrm>
              <a:off x="6154865" y="1674290"/>
              <a:ext cx="464251" cy="324764"/>
            </a:xfrm>
            <a:prstGeom prst="rect">
              <a:avLst/>
            </a:prstGeom>
            <a:noFill/>
            <a:ln>
              <a:noFill/>
            </a:ln>
          </p:spPr>
        </p:pic>
        <p:pic>
          <p:nvPicPr>
            <p:cNvPr id="131" name="Google Shape;519;p73"/>
            <p:cNvPicPr preferRelativeResize="0"/>
            <p:nvPr/>
          </p:nvPicPr>
          <p:blipFill rotWithShape="1">
            <a:blip r:embed="rId6" cstate="email"/>
            <a:srcRect/>
            <a:stretch>
              <a:fillRect/>
            </a:stretch>
          </p:blipFill>
          <p:spPr>
            <a:xfrm>
              <a:off x="5689695" y="1501584"/>
              <a:ext cx="405359" cy="363135"/>
            </a:xfrm>
            <a:prstGeom prst="rect">
              <a:avLst/>
            </a:prstGeom>
            <a:noFill/>
            <a:ln>
              <a:noFill/>
            </a:ln>
          </p:spPr>
        </p:pic>
        <p:sp>
          <p:nvSpPr>
            <p:cNvPr id="132" name="TextBox 131"/>
            <p:cNvSpPr txBox="1"/>
            <p:nvPr/>
          </p:nvSpPr>
          <p:spPr>
            <a:xfrm>
              <a:off x="4970024" y="1174766"/>
              <a:ext cx="1626559" cy="299678"/>
            </a:xfrm>
            <a:prstGeom prst="rect">
              <a:avLst/>
            </a:prstGeom>
            <a:noFill/>
          </p:spPr>
          <p:txBody>
            <a:bodyPr wrap="none" lIns="130622" tIns="65311" rIns="130622" bIns="65311" rtlCol="0">
              <a:spAutoFit/>
            </a:body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Public Cloud Environments</a:t>
              </a:r>
            </a:p>
          </p:txBody>
        </p:sp>
      </p:grpSp>
      <p:grpSp>
        <p:nvGrpSpPr>
          <p:cNvPr id="9" name="Group 8"/>
          <p:cNvGrpSpPr/>
          <p:nvPr/>
        </p:nvGrpSpPr>
        <p:grpSpPr>
          <a:xfrm>
            <a:off x="4093939" y="2108966"/>
            <a:ext cx="2281076" cy="557149"/>
            <a:chOff x="5079208" y="1421420"/>
            <a:chExt cx="2498047" cy="654744"/>
          </a:xfrm>
        </p:grpSpPr>
        <p:sp>
          <p:nvSpPr>
            <p:cNvPr id="123" name="Rectangle 122"/>
            <p:cNvSpPr/>
            <p:nvPr/>
          </p:nvSpPr>
          <p:spPr bwMode="auto">
            <a:xfrm>
              <a:off x="5079208" y="1428788"/>
              <a:ext cx="2498047" cy="647376"/>
            </a:xfrm>
            <a:prstGeom prst="rect">
              <a:avLst/>
            </a:prstGeom>
            <a:noFill/>
            <a:ln w="9525">
              <a:solidFill>
                <a:srgbClr val="97999B"/>
              </a:solidFill>
              <a:prstDash val="dash"/>
              <a:miter lim="800000"/>
            </a:ln>
          </p:spPr>
          <p:txBody>
            <a:bodyPr lIns="91440" rIns="0" rtlCol="0" anchor="ctr"/>
            <a:lstStyle/>
            <a:p>
              <a:pPr marL="0" marR="0" lvl="0" indent="0" algn="l" defTabSz="408305" rtl="0" eaLnBrk="1" fontAlgn="auto" latinLnBrk="0" hangingPunct="1">
                <a:lnSpc>
                  <a:spcPct val="100000"/>
                </a:lnSpc>
                <a:spcBef>
                  <a:spcPts val="300"/>
                </a:spcBef>
                <a:spcAft>
                  <a:spcPts val="0"/>
                </a:spcAft>
                <a:buClr>
                  <a:srgbClr val="000000"/>
                </a:buClr>
                <a:buSzTx/>
                <a:buFontTx/>
                <a:buNone/>
                <a:defRPr/>
              </a:pPr>
              <a:endPar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pic>
          <p:nvPicPr>
            <p:cNvPr id="124" name="Picture 8" descr="card, mobile, phone, sim icon"/>
            <p:cNvPicPr>
              <a:picLocks noChangeAspect="1" noChangeArrowheads="1"/>
            </p:cNvPicPr>
            <p:nvPr/>
          </p:nvPicPr>
          <p:blipFill>
            <a:blip r:embed="rId7" cstate="email"/>
            <a:srcRect/>
            <a:stretch>
              <a:fillRect/>
            </a:stretch>
          </p:blipFill>
          <p:spPr bwMode="auto">
            <a:xfrm>
              <a:off x="6771211" y="1759701"/>
              <a:ext cx="231289" cy="23128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0" descr="arrow, direction, down, download icon"/>
            <p:cNvPicPr>
              <a:picLocks noChangeAspect="1" noChangeArrowheads="1"/>
            </p:cNvPicPr>
            <p:nvPr/>
          </p:nvPicPr>
          <p:blipFill>
            <a:blip r:embed="rId8" cstate="email"/>
            <a:srcRect/>
            <a:stretch>
              <a:fillRect/>
            </a:stretch>
          </p:blipFill>
          <p:spPr bwMode="auto">
            <a:xfrm>
              <a:off x="7293344" y="1759093"/>
              <a:ext cx="232504" cy="232504"/>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 descr="android, app, apps, menu icon"/>
            <p:cNvPicPr>
              <a:picLocks noChangeAspect="1" noChangeArrowheads="1"/>
            </p:cNvPicPr>
            <p:nvPr/>
          </p:nvPicPr>
          <p:blipFill>
            <a:blip r:embed="rId9" cstate="email"/>
            <a:srcRect/>
            <a:stretch>
              <a:fillRect/>
            </a:stretch>
          </p:blipFill>
          <p:spPr bwMode="auto">
            <a:xfrm>
              <a:off x="7042121" y="1759093"/>
              <a:ext cx="232504" cy="232504"/>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p:cNvSpPr txBox="1"/>
            <p:nvPr/>
          </p:nvSpPr>
          <p:spPr>
            <a:xfrm>
              <a:off x="6713717" y="1421420"/>
              <a:ext cx="856645" cy="299677"/>
            </a:xfrm>
            <a:prstGeom prst="rect">
              <a:avLst/>
            </a:prstGeom>
            <a:noFill/>
          </p:spPr>
          <p:txBody>
            <a:bodyPr wrap="square" lIns="36000" tIns="65311" rIns="36000" bIns="65311" rtlCol="0">
              <a:spAutoFit/>
            </a:bodyPr>
            <a:lstStyle>
              <a:defPPr>
                <a:defRPr lang="en-US"/>
              </a:defPPr>
              <a:lvl1pPr algn="ctr" defTabSz="408305">
                <a:defRPr sz="900" b="1">
                  <a:solidFill>
                    <a:srgbClr val="FFFFFF"/>
                  </a:solidFill>
                  <a:latin typeface="Graphik Regular"/>
                  <a:cs typeface="Graphik Regular"/>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Private apps</a:t>
              </a:r>
            </a:p>
          </p:txBody>
        </p:sp>
      </p:grpSp>
      <p:grpSp>
        <p:nvGrpSpPr>
          <p:cNvPr id="10" name="Group 9"/>
          <p:cNvGrpSpPr/>
          <p:nvPr/>
        </p:nvGrpSpPr>
        <p:grpSpPr>
          <a:xfrm>
            <a:off x="3279583" y="1894547"/>
            <a:ext cx="773209" cy="885831"/>
            <a:chOff x="4187392" y="1169442"/>
            <a:chExt cx="846755" cy="1041003"/>
          </a:xfrm>
        </p:grpSpPr>
        <p:sp>
          <p:nvSpPr>
            <p:cNvPr id="114" name="TextBox 113"/>
            <p:cNvSpPr txBox="1"/>
            <p:nvPr/>
          </p:nvSpPr>
          <p:spPr>
            <a:xfrm>
              <a:off x="4187392" y="1169442"/>
              <a:ext cx="846755" cy="299678"/>
            </a:xfrm>
            <a:prstGeom prst="rect">
              <a:avLst/>
            </a:prstGeom>
            <a:noFill/>
          </p:spPr>
          <p:txBody>
            <a:bodyPr wrap="square" lIns="130622" tIns="65311" rIns="130622" bIns="65311" rtlCol="0">
              <a:spAutoFit/>
            </a:body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Websites</a:t>
              </a:r>
            </a:p>
          </p:txBody>
        </p:sp>
        <p:grpSp>
          <p:nvGrpSpPr>
            <p:cNvPr id="115" name="Group 114"/>
            <p:cNvGrpSpPr/>
            <p:nvPr/>
          </p:nvGrpSpPr>
          <p:grpSpPr>
            <a:xfrm>
              <a:off x="4254465" y="1218807"/>
              <a:ext cx="642728" cy="991638"/>
              <a:chOff x="4254465" y="1218807"/>
              <a:chExt cx="642728" cy="991638"/>
            </a:xfrm>
          </p:grpSpPr>
          <p:pic>
            <p:nvPicPr>
              <p:cNvPr id="116" name="Picture 6" descr="mage result for cnn"/>
              <p:cNvPicPr>
                <a:picLocks noChangeAspect="1" noChangeArrowheads="1"/>
              </p:cNvPicPr>
              <p:nvPr/>
            </p:nvPicPr>
            <p:blipFill>
              <a:blip r:embed="rId10" cstate="email"/>
              <a:srcRect/>
              <a:stretch>
                <a:fillRect/>
              </a:stretch>
            </p:blipFill>
            <p:spPr bwMode="auto">
              <a:xfrm>
                <a:off x="4349079" y="1718502"/>
                <a:ext cx="177102" cy="17710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8" descr="mage result for ebay"/>
              <p:cNvPicPr>
                <a:picLocks noChangeAspect="1" noChangeArrowheads="1"/>
              </p:cNvPicPr>
              <p:nvPr/>
            </p:nvPicPr>
            <p:blipFill>
              <a:blip r:embed="rId11" cstate="email"/>
              <a:srcRect/>
              <a:stretch>
                <a:fillRect/>
              </a:stretch>
            </p:blipFill>
            <p:spPr bwMode="auto">
              <a:xfrm>
                <a:off x="4349079" y="1478139"/>
                <a:ext cx="176108" cy="17610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p:cNvPicPr>
                <a:picLocks noChangeAspect="1"/>
              </p:cNvPicPr>
              <p:nvPr/>
            </p:nvPicPr>
            <p:blipFill>
              <a:blip r:embed="rId12" cstate="email"/>
              <a:stretch>
                <a:fillRect/>
              </a:stretch>
            </p:blipFill>
            <p:spPr>
              <a:xfrm>
                <a:off x="4292642" y="1911902"/>
                <a:ext cx="289976" cy="289976"/>
              </a:xfrm>
              <a:prstGeom prst="rect">
                <a:avLst/>
              </a:prstGeom>
            </p:spPr>
          </p:pic>
          <p:pic>
            <p:nvPicPr>
              <p:cNvPr id="119" name="Picture 118"/>
              <p:cNvPicPr>
                <a:picLocks noChangeAspect="1"/>
              </p:cNvPicPr>
              <p:nvPr/>
            </p:nvPicPr>
            <p:blipFill>
              <a:blip r:embed="rId13" cstate="email"/>
              <a:stretch>
                <a:fillRect/>
              </a:stretch>
            </p:blipFill>
            <p:spPr>
              <a:xfrm>
                <a:off x="4614087" y="1478604"/>
                <a:ext cx="168879" cy="172473"/>
              </a:xfrm>
              <a:prstGeom prst="rect">
                <a:avLst/>
              </a:prstGeom>
            </p:spPr>
          </p:pic>
          <p:sp>
            <p:nvSpPr>
              <p:cNvPr id="120" name="Rectangle 119"/>
              <p:cNvSpPr/>
              <p:nvPr/>
            </p:nvSpPr>
            <p:spPr bwMode="auto">
              <a:xfrm>
                <a:off x="4254465" y="1218807"/>
                <a:ext cx="642728" cy="991638"/>
              </a:xfrm>
              <a:prstGeom prst="rect">
                <a:avLst/>
              </a:prstGeom>
              <a:noFill/>
              <a:ln w="9525">
                <a:solidFill>
                  <a:srgbClr val="55565A"/>
                </a:solidFill>
                <a:miter lim="800000"/>
              </a:ln>
            </p:spPr>
            <p:txBody>
              <a:bodyPr lIns="91440" rIns="0" rtlCol="0" anchor="ctr"/>
              <a:lstStyle/>
              <a:p>
                <a:pPr marL="0" marR="0" lvl="0" indent="0" algn="l" defTabSz="408305" rtl="0" eaLnBrk="1" fontAlgn="auto" latinLnBrk="0" hangingPunct="1">
                  <a:lnSpc>
                    <a:spcPct val="100000"/>
                  </a:lnSpc>
                  <a:spcBef>
                    <a:spcPts val="300"/>
                  </a:spcBef>
                  <a:spcAft>
                    <a:spcPts val="0"/>
                  </a:spcAft>
                  <a:buClr>
                    <a:srgbClr val="000000"/>
                  </a:buClr>
                  <a:buSzTx/>
                  <a:buFontTx/>
                  <a:buNone/>
                  <a:defRPr/>
                </a:pPr>
                <a:endPar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pic>
            <p:nvPicPr>
              <p:cNvPr id="121" name="Picture 2" descr="Image result for bbc icon"/>
              <p:cNvPicPr>
                <a:picLocks noChangeAspect="1" noChangeArrowheads="1"/>
              </p:cNvPicPr>
              <p:nvPr/>
            </p:nvPicPr>
            <p:blipFill>
              <a:blip r:embed="rId14" cstate="email"/>
              <a:srcRect/>
              <a:stretch>
                <a:fillRect/>
              </a:stretch>
            </p:blipFill>
            <p:spPr bwMode="auto">
              <a:xfrm>
                <a:off x="4616572" y="1948299"/>
                <a:ext cx="180048" cy="180048"/>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Image result for 888 icon"/>
              <p:cNvPicPr>
                <a:picLocks noChangeAspect="1" noChangeArrowheads="1"/>
              </p:cNvPicPr>
              <p:nvPr/>
            </p:nvPicPr>
            <p:blipFill>
              <a:blip r:embed="rId15" cstate="email"/>
              <a:srcRect/>
              <a:stretch>
                <a:fillRect/>
              </a:stretch>
            </p:blipFill>
            <p:spPr bwMode="auto">
              <a:xfrm>
                <a:off x="4607118" y="1708600"/>
                <a:ext cx="205035" cy="20503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Rectangle 10"/>
          <p:cNvSpPr/>
          <p:nvPr/>
        </p:nvSpPr>
        <p:spPr>
          <a:xfrm>
            <a:off x="1714813" y="1299109"/>
            <a:ext cx="2971681" cy="216000"/>
          </a:xfrm>
          <a:prstGeom prst="rect">
            <a:avLst/>
          </a:prstGeom>
          <a:solidFill>
            <a:schemeClr val="accent1"/>
          </a:solidFill>
          <a:ln w="9525" cap="flat" cmpd="sng" algn="ctr">
            <a:no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Secure Web Gateway (</a:t>
            </a:r>
            <a:r>
              <a:rPr kumimoji="0" lang="en-US" sz="900" b="1"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SWG</a:t>
            </a: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a:t>
            </a:r>
          </a:p>
        </p:txBody>
      </p:sp>
      <p:sp>
        <p:nvSpPr>
          <p:cNvPr id="12" name="Rectangle 11"/>
          <p:cNvSpPr/>
          <p:nvPr/>
        </p:nvSpPr>
        <p:spPr>
          <a:xfrm>
            <a:off x="4731681" y="1299109"/>
            <a:ext cx="1398588" cy="446571"/>
          </a:xfrm>
          <a:prstGeom prst="rect">
            <a:avLst/>
          </a:prstGeom>
          <a:solidFill>
            <a:schemeClr val="accent1"/>
          </a:solidFill>
          <a:ln w="9525" cap="flat" cmpd="sng" algn="ctr">
            <a:no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Cloud Security Posture Management (</a:t>
            </a:r>
            <a:r>
              <a:rPr kumimoji="0" lang="en-US" sz="900" b="1"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CSPM</a:t>
            </a: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a:t>
            </a:r>
          </a:p>
        </p:txBody>
      </p:sp>
      <p:sp>
        <p:nvSpPr>
          <p:cNvPr id="13" name="Rectangle 12"/>
          <p:cNvSpPr/>
          <p:nvPr/>
        </p:nvSpPr>
        <p:spPr>
          <a:xfrm>
            <a:off x="6169750" y="1299109"/>
            <a:ext cx="1298544" cy="446571"/>
          </a:xfrm>
          <a:prstGeom prst="rect">
            <a:avLst/>
          </a:prstGeom>
          <a:solidFill>
            <a:schemeClr val="accent1"/>
          </a:solidFill>
          <a:ln w="9525" cap="flat" cmpd="sng" algn="ctr">
            <a:noFill/>
            <a:prstDash val="solid"/>
          </a:ln>
          <a:effectLst/>
        </p:spPr>
        <p:txBody>
          <a:bodyPr lIns="36000" rIns="36000"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Zero Trust Network</a:t>
            </a:r>
          </a:p>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Access (</a:t>
            </a:r>
            <a:r>
              <a:rPr kumimoji="0" lang="en-US" sz="900" b="1"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ZTNA</a:t>
            </a: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a:t>
            </a:r>
          </a:p>
        </p:txBody>
      </p:sp>
      <p:sp>
        <p:nvSpPr>
          <p:cNvPr id="14" name="Rectangle 13"/>
          <p:cNvSpPr/>
          <p:nvPr/>
        </p:nvSpPr>
        <p:spPr>
          <a:xfrm>
            <a:off x="335815" y="987425"/>
            <a:ext cx="7132479" cy="278110"/>
          </a:xfrm>
          <a:prstGeom prst="rect">
            <a:avLst/>
          </a:prstGeom>
          <a:solidFill>
            <a:srgbClr val="BED730"/>
          </a:solidFill>
          <a:ln w="9525" cap="flat" cmpd="sng" algn="ctr">
            <a:no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1200" b="1" i="0" u="none" strike="noStrike" kern="0" cap="none" spc="0" normalizeH="0" baseline="0" noProof="0" dirty="0">
                <a:ln>
                  <a:noFill/>
                </a:ln>
                <a:effectLst/>
                <a:uLnTx/>
                <a:uFillTx/>
                <a:latin typeface="Trebuchet MS" panose="020B0603020202020204" pitchFamily="34" charset="0"/>
                <a:cs typeface="Calibri" panose="020F0502020204030204" pitchFamily="34" charset="0"/>
                <a:sym typeface="Arial" panose="020B0604020202020204"/>
              </a:rPr>
              <a:t>Secure Access Service Edge</a:t>
            </a:r>
            <a:r>
              <a:rPr kumimoji="0" lang="en-US" sz="1200" b="0" i="0" u="none" strike="noStrike" kern="0" cap="none" spc="0" normalizeH="0" baseline="0" noProof="0" dirty="0">
                <a:ln>
                  <a:noFill/>
                </a:ln>
                <a:effectLst/>
                <a:uLnTx/>
                <a:uFillTx/>
                <a:latin typeface="Trebuchet MS" panose="020B0603020202020204" pitchFamily="34" charset="0"/>
                <a:cs typeface="Calibri" panose="020F0502020204030204" pitchFamily="34" charset="0"/>
                <a:sym typeface="Arial" panose="020B0604020202020204"/>
              </a:rPr>
              <a:t> </a:t>
            </a:r>
            <a:r>
              <a:rPr kumimoji="0" lang="en-US" sz="1200" b="1" i="0" u="none" strike="noStrike" kern="0" cap="none" spc="0" normalizeH="0" baseline="0" noProof="0" dirty="0">
                <a:ln>
                  <a:noFill/>
                </a:ln>
                <a:effectLst/>
                <a:uLnTx/>
                <a:uFillTx/>
                <a:latin typeface="Trebuchet MS" panose="020B0603020202020204" pitchFamily="34" charset="0"/>
                <a:cs typeface="Calibri" panose="020F0502020204030204" pitchFamily="34" charset="0"/>
                <a:sym typeface="Arial" panose="020B0604020202020204"/>
              </a:rPr>
              <a:t>(SASE)</a:t>
            </a:r>
          </a:p>
        </p:txBody>
      </p:sp>
      <p:grpSp>
        <p:nvGrpSpPr>
          <p:cNvPr id="15" name="Group 14"/>
          <p:cNvGrpSpPr/>
          <p:nvPr/>
        </p:nvGrpSpPr>
        <p:grpSpPr>
          <a:xfrm>
            <a:off x="7049571" y="2010771"/>
            <a:ext cx="1740793" cy="1132912"/>
            <a:chOff x="7427208" y="1244084"/>
            <a:chExt cx="1906374" cy="1331362"/>
          </a:xfrm>
        </p:grpSpPr>
        <p:pic>
          <p:nvPicPr>
            <p:cNvPr id="108" name="Picture 107"/>
            <p:cNvPicPr>
              <a:picLocks noChangeAspect="1"/>
            </p:cNvPicPr>
            <p:nvPr/>
          </p:nvPicPr>
          <p:blipFill>
            <a:blip r:embed="rId16" cstate="email"/>
            <a:stretch>
              <a:fillRect/>
            </a:stretch>
          </p:blipFill>
          <p:spPr>
            <a:xfrm>
              <a:off x="8189096" y="1244084"/>
              <a:ext cx="927226" cy="927226"/>
            </a:xfrm>
            <a:prstGeom prst="rect">
              <a:avLst/>
            </a:prstGeom>
          </p:spPr>
        </p:pic>
        <p:sp>
          <p:nvSpPr>
            <p:cNvPr id="109" name="TextBox 108"/>
            <p:cNvSpPr txBox="1"/>
            <p:nvPr/>
          </p:nvSpPr>
          <p:spPr>
            <a:xfrm>
              <a:off x="8040575" y="2131092"/>
              <a:ext cx="1293007" cy="444354"/>
            </a:xfrm>
            <a:prstGeom prst="rect">
              <a:avLst/>
            </a:prstGeom>
            <a:noFill/>
          </p:spPr>
          <p:txBody>
            <a:bodyPr wrap="square" lIns="130622" tIns="65311" rIns="130622" bIns="65311" rtlCol="0">
              <a:sp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Private Cloud</a:t>
              </a:r>
            </a:p>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(data center)</a:t>
              </a:r>
            </a:p>
          </p:txBody>
        </p:sp>
        <p:sp>
          <p:nvSpPr>
            <p:cNvPr id="110" name="Rectangle 109"/>
            <p:cNvSpPr/>
            <p:nvPr/>
          </p:nvSpPr>
          <p:spPr bwMode="auto">
            <a:xfrm>
              <a:off x="7435143" y="1371853"/>
              <a:ext cx="1539056" cy="642369"/>
            </a:xfrm>
            <a:prstGeom prst="rect">
              <a:avLst/>
            </a:prstGeom>
            <a:noFill/>
            <a:ln w="9525">
              <a:solidFill>
                <a:srgbClr val="97999B"/>
              </a:solidFill>
              <a:prstDash val="dash"/>
              <a:miter lim="800000"/>
            </a:ln>
          </p:spPr>
          <p:txBody>
            <a:bodyPr lIns="91440" rIns="0" rtlCol="0" anchor="ctr"/>
            <a:lstStyle/>
            <a:p>
              <a:pPr marL="0" marR="0" lvl="0" indent="0" algn="l" defTabSz="408305" rtl="0" eaLnBrk="1" fontAlgn="auto" latinLnBrk="0" hangingPunct="1">
                <a:lnSpc>
                  <a:spcPct val="100000"/>
                </a:lnSpc>
                <a:spcBef>
                  <a:spcPts val="300"/>
                </a:spcBef>
                <a:spcAft>
                  <a:spcPts val="0"/>
                </a:spcAft>
                <a:buClr>
                  <a:srgbClr val="000000"/>
                </a:buClr>
                <a:buSzTx/>
                <a:buFontTx/>
                <a:buNone/>
                <a:defRPr/>
              </a:pPr>
              <a:endPar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pic>
          <p:nvPicPr>
            <p:cNvPr id="111" name="Picture 6" descr="document, icon, note, paper icon"/>
            <p:cNvPicPr>
              <a:picLocks noChangeAspect="1" noChangeArrowheads="1"/>
            </p:cNvPicPr>
            <p:nvPr/>
          </p:nvPicPr>
          <p:blipFill>
            <a:blip r:embed="rId17" cstate="email"/>
            <a:srcRect/>
            <a:stretch>
              <a:fillRect/>
            </a:stretch>
          </p:blipFill>
          <p:spPr bwMode="auto">
            <a:xfrm>
              <a:off x="7514415" y="1689006"/>
              <a:ext cx="246262" cy="24626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descr="extension, file, folder icon"/>
            <p:cNvPicPr>
              <a:picLocks noChangeAspect="1" noChangeArrowheads="1"/>
            </p:cNvPicPr>
            <p:nvPr/>
          </p:nvPicPr>
          <p:blipFill>
            <a:blip r:embed="rId18" cstate="email"/>
            <a:srcRect/>
            <a:stretch>
              <a:fillRect/>
            </a:stretch>
          </p:blipFill>
          <p:spPr bwMode="auto">
            <a:xfrm>
              <a:off x="7794313" y="1690344"/>
              <a:ext cx="246262" cy="246262"/>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p:cNvSpPr txBox="1"/>
            <p:nvPr/>
          </p:nvSpPr>
          <p:spPr>
            <a:xfrm>
              <a:off x="7427208" y="1356874"/>
              <a:ext cx="822255" cy="299677"/>
            </a:xfrm>
            <a:prstGeom prst="rect">
              <a:avLst/>
            </a:prstGeom>
            <a:noFill/>
          </p:spPr>
          <p:txBody>
            <a:bodyPr wrap="square" lIns="36000" tIns="65311" rIns="36000" bIns="65311" rtlCol="0">
              <a:spAutoFit/>
            </a:bodyPr>
            <a:lstStyle>
              <a:defPPr>
                <a:defRPr lang="en-US"/>
              </a:defPPr>
              <a:lvl1pPr algn="ctr" defTabSz="408305">
                <a:defRPr sz="900" b="1">
                  <a:solidFill>
                    <a:srgbClr val="FFFFFF"/>
                  </a:solidFill>
                  <a:latin typeface="Graphik Regular"/>
                  <a:cs typeface="Graphik Regular"/>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Private apps</a:t>
              </a:r>
            </a:p>
          </p:txBody>
        </p:sp>
      </p:grpSp>
      <p:grpSp>
        <p:nvGrpSpPr>
          <p:cNvPr id="16" name="Group 15"/>
          <p:cNvGrpSpPr/>
          <p:nvPr/>
        </p:nvGrpSpPr>
        <p:grpSpPr>
          <a:xfrm>
            <a:off x="1382129" y="3741180"/>
            <a:ext cx="7138414" cy="285786"/>
            <a:chOff x="773374" y="3277607"/>
            <a:chExt cx="8264721" cy="335847"/>
          </a:xfrm>
        </p:grpSpPr>
        <p:sp>
          <p:nvSpPr>
            <p:cNvPr id="106" name="Rectangle 105"/>
            <p:cNvSpPr/>
            <p:nvPr/>
          </p:nvSpPr>
          <p:spPr>
            <a:xfrm>
              <a:off x="773374" y="3350749"/>
              <a:ext cx="8264721" cy="194758"/>
            </a:xfrm>
            <a:prstGeom prst="rect">
              <a:avLst/>
            </a:prstGeom>
            <a:solidFill>
              <a:srgbClr val="FFA300">
                <a:lumMod val="20000"/>
                <a:lumOff val="80000"/>
              </a:srgbClr>
            </a:solidFill>
            <a:ln w="9525" cap="flat" cmpd="sng" algn="ctr">
              <a:noFill/>
              <a:prstDash val="solid"/>
            </a:ln>
            <a:effectLst/>
          </p:spPr>
          <p:txBody>
            <a:bodyPr wrap="square" lIns="36000" tIns="36000" rIns="36000" bIns="36000" rtlCol="0">
              <a:no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000" b="0" i="0" u="none" strike="noStrike" kern="0" cap="none" spc="0" normalizeH="0" baseline="0" noProof="0" dirty="0">
                <a:ln>
                  <a:noFill/>
                </a:ln>
                <a:solidFill>
                  <a:srgbClr val="00A9CE"/>
                </a:solidFill>
                <a:effectLst/>
                <a:uLnTx/>
                <a:uFillTx/>
                <a:latin typeface="Trebuchet MS" panose="020B0603020202020204" pitchFamily="34" charset="0"/>
                <a:cs typeface="Calibri" panose="020F0502020204030204" pitchFamily="34" charset="0"/>
                <a:sym typeface="Arial" panose="020B0604020202020204"/>
              </a:endParaRPr>
            </a:p>
          </p:txBody>
        </p:sp>
        <p:sp>
          <p:nvSpPr>
            <p:cNvPr id="107" name="TextBox 106"/>
            <p:cNvSpPr txBox="1"/>
            <p:nvPr/>
          </p:nvSpPr>
          <p:spPr>
            <a:xfrm>
              <a:off x="7896280" y="3277607"/>
              <a:ext cx="1003726" cy="335847"/>
            </a:xfrm>
            <a:prstGeom prst="rect">
              <a:avLst/>
            </a:prstGeom>
            <a:noFill/>
          </p:spPr>
          <p:txBody>
            <a:bodyPr wrap="square" lIns="130622" tIns="65311" rIns="130622" bIns="65311" rtlCol="0">
              <a:sp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rgbClr val="FFA300"/>
                  </a:solidFill>
                  <a:effectLst/>
                  <a:uLnTx/>
                  <a:uFillTx/>
                  <a:latin typeface="Trebuchet MS" panose="020B0603020202020204" pitchFamily="34" charset="0"/>
                  <a:cs typeface="Calibri" panose="020F0502020204030204" pitchFamily="34" charset="0"/>
                  <a:sym typeface="Arial" panose="020B0604020202020204"/>
                </a:rPr>
                <a:t>NewEdge </a:t>
              </a:r>
            </a:p>
          </p:txBody>
        </p:sp>
      </p:grpSp>
      <p:grpSp>
        <p:nvGrpSpPr>
          <p:cNvPr id="17" name="Group 16"/>
          <p:cNvGrpSpPr/>
          <p:nvPr/>
        </p:nvGrpSpPr>
        <p:grpSpPr>
          <a:xfrm>
            <a:off x="4741644" y="2772707"/>
            <a:ext cx="1423345" cy="996037"/>
            <a:chOff x="4899754" y="2139485"/>
            <a:chExt cx="1558731" cy="1170512"/>
          </a:xfrm>
        </p:grpSpPr>
        <p:sp>
          <p:nvSpPr>
            <p:cNvPr id="101" name="TextBox 100"/>
            <p:cNvSpPr txBox="1"/>
            <p:nvPr/>
          </p:nvSpPr>
          <p:spPr>
            <a:xfrm>
              <a:off x="4899754" y="3120110"/>
              <a:ext cx="1558731" cy="189887"/>
            </a:xfrm>
            <a:prstGeom prst="rect">
              <a:avLst/>
            </a:prstGeom>
            <a:noFill/>
          </p:spPr>
          <p:txBody>
            <a:bodyPr wrap="square" lIns="0" tIns="0" rIns="0" bIns="0" rtlCol="0">
              <a:spAutoFit/>
            </a:bodyPr>
            <a:lstStyle>
              <a:defPPr>
                <a:defRPr lang="en-US"/>
              </a:defPPr>
              <a:lvl1pPr defTabSz="408305">
                <a:defRPr sz="1100" b="1">
                  <a:solidFill>
                    <a:srgbClr val="55565A"/>
                  </a:solidFill>
                  <a:latin typeface="Graphik Regular"/>
                  <a:cs typeface="Graphik Regular"/>
                </a:defRPr>
              </a:lvl1p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1050" b="1" i="0" u="none" strike="noStrike" kern="0" cap="none" spc="0" normalizeH="0" baseline="0" noProof="0" dirty="0">
                  <a:ln>
                    <a:noFill/>
                  </a:ln>
                  <a:solidFill>
                    <a:srgbClr val="FF8200"/>
                  </a:solidFill>
                  <a:effectLst/>
                  <a:uLnTx/>
                  <a:uFillTx/>
                  <a:latin typeface="Trebuchet MS" panose="020B0603020202020204" pitchFamily="34" charset="0"/>
                  <a:cs typeface="Calibri" panose="020F0502020204030204" pitchFamily="34" charset="0"/>
                  <a:sym typeface="Arial" panose="020B0604020202020204"/>
                </a:rPr>
                <a:t>CSPM</a:t>
              </a:r>
            </a:p>
          </p:txBody>
        </p:sp>
        <p:cxnSp>
          <p:nvCxnSpPr>
            <p:cNvPr id="102" name="Straight Arrow Connector 101"/>
            <p:cNvCxnSpPr/>
            <p:nvPr/>
          </p:nvCxnSpPr>
          <p:spPr>
            <a:xfrm flipV="1">
              <a:off x="5398380" y="2139485"/>
              <a:ext cx="0" cy="703772"/>
            </a:xfrm>
            <a:prstGeom prst="straightConnector1">
              <a:avLst/>
            </a:prstGeom>
            <a:noFill/>
            <a:ln w="25400" cap="flat" cmpd="sng" algn="ctr">
              <a:solidFill>
                <a:srgbClr val="FF8200"/>
              </a:solidFill>
              <a:prstDash val="sysDash"/>
              <a:headEnd type="oval" w="med" len="med"/>
              <a:tailEnd type="oval" w="med" len="med"/>
            </a:ln>
            <a:effectLst/>
          </p:spPr>
        </p:cxnSp>
        <p:grpSp>
          <p:nvGrpSpPr>
            <p:cNvPr id="103" name="Group 102"/>
            <p:cNvGrpSpPr/>
            <p:nvPr/>
          </p:nvGrpSpPr>
          <p:grpSpPr>
            <a:xfrm>
              <a:off x="4899754" y="2617704"/>
              <a:ext cx="1530287" cy="471942"/>
              <a:chOff x="4899754" y="2617704"/>
              <a:chExt cx="1530287" cy="471942"/>
            </a:xfrm>
          </p:grpSpPr>
          <p:sp>
            <p:nvSpPr>
              <p:cNvPr id="104" name="Rectangle 103"/>
              <p:cNvSpPr/>
              <p:nvPr/>
            </p:nvSpPr>
            <p:spPr>
              <a:xfrm>
                <a:off x="4899754" y="2617704"/>
                <a:ext cx="1530287" cy="471942"/>
              </a:xfrm>
              <a:prstGeom prst="rect">
                <a:avLst/>
              </a:prstGeom>
              <a:solidFill>
                <a:srgbClr val="FF8200"/>
              </a:solidFill>
              <a:ln w="9525" cap="flat" cmpd="sng" algn="ctr">
                <a:solidFill>
                  <a:srgbClr val="FF8200"/>
                </a:solid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6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endParaRPr>
              </a:p>
            </p:txBody>
          </p:sp>
          <p:sp>
            <p:nvSpPr>
              <p:cNvPr id="105" name="TextBox 104"/>
              <p:cNvSpPr txBox="1"/>
              <p:nvPr/>
            </p:nvSpPr>
            <p:spPr>
              <a:xfrm>
                <a:off x="4951716" y="2668908"/>
                <a:ext cx="1434524" cy="382881"/>
              </a:xfrm>
              <a:prstGeom prst="rect">
                <a:avLst/>
              </a:prstGeom>
              <a:solidFill>
                <a:srgbClr val="FF8200"/>
              </a:solidFill>
              <a:ln w="9525">
                <a:noFill/>
                <a:miter lim="800000"/>
              </a:ln>
            </p:spPr>
            <p:txBody>
              <a:bodyPr rot="0" spcFirstLastPara="0" vertOverflow="overflow" horzOverflow="overflow" vert="horz" wrap="square" lIns="36000" tIns="36000" rIns="36000" bIns="36000" numCol="1" spcCol="0" rtlCol="0" fromWordArt="0" anchor="ctr" anchorCtr="0" forceAA="0" compatLnSpc="1">
                <a:noAutofit/>
              </a:bodyPr>
              <a:lstStyle>
                <a:defPPr>
                  <a:defRPr lang="en-US"/>
                </a:defPPr>
                <a:lvl1pPr algn="ctr" defTabSz="408305">
                  <a:spcBef>
                    <a:spcPts val="0"/>
                  </a:spcBef>
                  <a:defRPr sz="1000">
                    <a:solidFill>
                      <a:schemeClr val="tx2"/>
                    </a:solidFill>
                    <a:latin typeface="Calibri" panose="020F0502020204030204" pitchFamily="34" charset="0"/>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sym typeface="Arial" panose="020B0604020202020204"/>
                  </a:rPr>
                  <a:t>IaaS Storage-Scan</a:t>
                </a:r>
              </a:p>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sym typeface="Arial" panose="020B0604020202020204"/>
                  </a:rPr>
                  <a:t>&amp;</a:t>
                </a:r>
              </a:p>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sym typeface="Arial" panose="020B0604020202020204"/>
                  </a:rPr>
                  <a:t>Cloud Security Assessment</a:t>
                </a:r>
              </a:p>
            </p:txBody>
          </p:sp>
        </p:grpSp>
      </p:grpSp>
      <p:grpSp>
        <p:nvGrpSpPr>
          <p:cNvPr id="18" name="Group 17"/>
          <p:cNvGrpSpPr/>
          <p:nvPr/>
        </p:nvGrpSpPr>
        <p:grpSpPr>
          <a:xfrm>
            <a:off x="1869426" y="2815402"/>
            <a:ext cx="2825812" cy="957074"/>
            <a:chOff x="1754337" y="2189661"/>
            <a:chExt cx="3094598" cy="1124725"/>
          </a:xfrm>
        </p:grpSpPr>
        <p:grpSp>
          <p:nvGrpSpPr>
            <p:cNvPr id="89" name="Group 88"/>
            <p:cNvGrpSpPr/>
            <p:nvPr/>
          </p:nvGrpSpPr>
          <p:grpSpPr>
            <a:xfrm>
              <a:off x="2055977" y="2189661"/>
              <a:ext cx="2568809" cy="846395"/>
              <a:chOff x="2055977" y="2189661"/>
              <a:chExt cx="2568809" cy="846395"/>
            </a:xfrm>
          </p:grpSpPr>
          <p:cxnSp>
            <p:nvCxnSpPr>
              <p:cNvPr id="94" name="Straight Arrow Connector 93"/>
              <p:cNvCxnSpPr/>
              <p:nvPr/>
            </p:nvCxnSpPr>
            <p:spPr>
              <a:xfrm flipV="1">
                <a:off x="3299923" y="2410995"/>
                <a:ext cx="0" cy="625061"/>
              </a:xfrm>
              <a:prstGeom prst="straightConnector1">
                <a:avLst/>
              </a:prstGeom>
              <a:noFill/>
              <a:ln w="25400" cap="flat" cmpd="sng" algn="ctr">
                <a:solidFill>
                  <a:srgbClr val="00A9CE"/>
                </a:solidFill>
                <a:prstDash val="solid"/>
                <a:headEnd type="none" w="med" len="med"/>
                <a:tailEnd type="none" w="med" len="med"/>
              </a:ln>
              <a:effectLst/>
            </p:spPr>
          </p:cxnSp>
          <p:grpSp>
            <p:nvGrpSpPr>
              <p:cNvPr id="95" name="Group 94"/>
              <p:cNvGrpSpPr/>
              <p:nvPr/>
            </p:nvGrpSpPr>
            <p:grpSpPr>
              <a:xfrm>
                <a:off x="2060706" y="2189661"/>
                <a:ext cx="2555534" cy="233861"/>
                <a:chOff x="2026522" y="2189660"/>
                <a:chExt cx="2555534" cy="427615"/>
              </a:xfrm>
            </p:grpSpPr>
            <p:cxnSp>
              <p:nvCxnSpPr>
                <p:cNvPr id="97" name="Straight Arrow Connector 96"/>
                <p:cNvCxnSpPr/>
                <p:nvPr/>
              </p:nvCxnSpPr>
              <p:spPr>
                <a:xfrm flipV="1">
                  <a:off x="2026522" y="2189660"/>
                  <a:ext cx="0" cy="427615"/>
                </a:xfrm>
                <a:prstGeom prst="straightConnector1">
                  <a:avLst/>
                </a:prstGeom>
                <a:noFill/>
                <a:ln w="25400" cap="flat" cmpd="sng" algn="ctr">
                  <a:solidFill>
                    <a:srgbClr val="00A9CE"/>
                  </a:solidFill>
                  <a:prstDash val="solid"/>
                  <a:headEnd type="none" w="med" len="med"/>
                  <a:tailEnd type="triangle" w="med" len="med"/>
                </a:ln>
                <a:effectLst/>
              </p:spPr>
            </p:cxnSp>
            <p:cxnSp>
              <p:nvCxnSpPr>
                <p:cNvPr id="98" name="Straight Arrow Connector 97"/>
                <p:cNvCxnSpPr/>
                <p:nvPr/>
              </p:nvCxnSpPr>
              <p:spPr>
                <a:xfrm flipV="1">
                  <a:off x="2845619" y="2189660"/>
                  <a:ext cx="0" cy="427615"/>
                </a:xfrm>
                <a:prstGeom prst="straightConnector1">
                  <a:avLst/>
                </a:prstGeom>
                <a:noFill/>
                <a:ln w="25400" cap="flat" cmpd="sng" algn="ctr">
                  <a:solidFill>
                    <a:srgbClr val="00A9CE"/>
                  </a:solidFill>
                  <a:prstDash val="solid"/>
                  <a:headEnd type="none" w="med" len="med"/>
                  <a:tailEnd type="triangle" w="med" len="med"/>
                </a:ln>
                <a:effectLst/>
              </p:spPr>
            </p:cxnSp>
            <p:cxnSp>
              <p:nvCxnSpPr>
                <p:cNvPr id="99" name="Straight Arrow Connector 98"/>
                <p:cNvCxnSpPr/>
                <p:nvPr/>
              </p:nvCxnSpPr>
              <p:spPr>
                <a:xfrm flipV="1">
                  <a:off x="3652878" y="2189660"/>
                  <a:ext cx="0" cy="427615"/>
                </a:xfrm>
                <a:prstGeom prst="straightConnector1">
                  <a:avLst/>
                </a:prstGeom>
                <a:noFill/>
                <a:ln w="25400" cap="flat" cmpd="sng" algn="ctr">
                  <a:solidFill>
                    <a:srgbClr val="00A9CE"/>
                  </a:solidFill>
                  <a:prstDash val="solid"/>
                  <a:headEnd type="none" w="med" len="med"/>
                  <a:tailEnd type="triangle" w="med" len="med"/>
                </a:ln>
                <a:effectLst/>
              </p:spPr>
            </p:cxnSp>
            <p:cxnSp>
              <p:nvCxnSpPr>
                <p:cNvPr id="100" name="Straight Arrow Connector 99"/>
                <p:cNvCxnSpPr/>
                <p:nvPr/>
              </p:nvCxnSpPr>
              <p:spPr>
                <a:xfrm flipV="1">
                  <a:off x="4582056" y="2189660"/>
                  <a:ext cx="0" cy="427615"/>
                </a:xfrm>
                <a:prstGeom prst="straightConnector1">
                  <a:avLst/>
                </a:prstGeom>
                <a:noFill/>
                <a:ln w="25400" cap="flat" cmpd="sng" algn="ctr">
                  <a:solidFill>
                    <a:srgbClr val="00A9CE"/>
                  </a:solidFill>
                  <a:prstDash val="solid"/>
                  <a:headEnd type="none" w="med" len="med"/>
                  <a:tailEnd type="triangle" w="med" len="med"/>
                </a:ln>
                <a:effectLst/>
              </p:spPr>
            </p:cxnSp>
          </p:grpSp>
          <p:cxnSp>
            <p:nvCxnSpPr>
              <p:cNvPr id="96" name="Straight Arrow Connector 95"/>
              <p:cNvCxnSpPr/>
              <p:nvPr/>
            </p:nvCxnSpPr>
            <p:spPr>
              <a:xfrm flipH="1">
                <a:off x="2055977" y="2418799"/>
                <a:ext cx="2568809" cy="0"/>
              </a:xfrm>
              <a:prstGeom prst="straightConnector1">
                <a:avLst/>
              </a:prstGeom>
              <a:noFill/>
              <a:ln w="25400" cap="flat" cmpd="sng" algn="ctr">
                <a:solidFill>
                  <a:srgbClr val="00A9CE"/>
                </a:solidFill>
                <a:prstDash val="solid"/>
                <a:headEnd type="none" w="med" len="med"/>
                <a:tailEnd type="none" w="med" len="med"/>
              </a:ln>
              <a:effectLst/>
            </p:spPr>
          </p:cxnSp>
        </p:grpSp>
        <p:grpSp>
          <p:nvGrpSpPr>
            <p:cNvPr id="90" name="Group 89"/>
            <p:cNvGrpSpPr/>
            <p:nvPr/>
          </p:nvGrpSpPr>
          <p:grpSpPr>
            <a:xfrm>
              <a:off x="1754337" y="2617926"/>
              <a:ext cx="3094598" cy="471942"/>
              <a:chOff x="1754337" y="2617926"/>
              <a:chExt cx="3094598" cy="471942"/>
            </a:xfrm>
          </p:grpSpPr>
          <p:sp>
            <p:nvSpPr>
              <p:cNvPr id="92" name="Rectangle 91"/>
              <p:cNvSpPr/>
              <p:nvPr/>
            </p:nvSpPr>
            <p:spPr>
              <a:xfrm>
                <a:off x="1754337" y="2617926"/>
                <a:ext cx="3094598" cy="471942"/>
              </a:xfrm>
              <a:prstGeom prst="rect">
                <a:avLst/>
              </a:prstGeom>
              <a:solidFill>
                <a:srgbClr val="00A9CE"/>
              </a:solidFill>
              <a:ln w="9525" cap="flat" cmpd="sng" algn="ctr">
                <a:solidFill>
                  <a:srgbClr val="00A9CE"/>
                </a:solid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6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endParaRPr>
              </a:p>
            </p:txBody>
          </p:sp>
          <p:sp>
            <p:nvSpPr>
              <p:cNvPr id="93" name="TextBox 92"/>
              <p:cNvSpPr txBox="1"/>
              <p:nvPr/>
            </p:nvSpPr>
            <p:spPr>
              <a:xfrm>
                <a:off x="2652507" y="2651545"/>
                <a:ext cx="1211891" cy="382881"/>
              </a:xfrm>
              <a:prstGeom prst="rect">
                <a:avLst/>
              </a:prstGeom>
              <a:noFill/>
              <a:ln w="9525">
                <a:noFill/>
                <a:miter lim="800000"/>
              </a:ln>
            </p:spPr>
            <p:txBody>
              <a:bodyPr rot="0" spcFirstLastPara="0" vertOverflow="overflow" horzOverflow="overflow" vert="horz" wrap="square" lIns="36000" tIns="36000" rIns="36000" bIns="36000" numCol="1" spcCol="0" rtlCol="0" fromWordArt="0" anchor="ctr" anchorCtr="0" forceAA="0" compatLnSpc="1">
                <a:noAutofit/>
              </a:bodyPr>
              <a:lstStyle>
                <a:defPPr>
                  <a:defRPr lang="en-US"/>
                </a:defPPr>
                <a:lvl1pPr algn="ctr" defTabSz="408305">
                  <a:spcBef>
                    <a:spcPts val="0"/>
                  </a:spcBef>
                  <a:defRPr sz="1000">
                    <a:solidFill>
                      <a:schemeClr val="tx2"/>
                    </a:solidFill>
                    <a:latin typeface="Calibri" panose="020F0502020204030204" pitchFamily="34" charset="0"/>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rgbClr val="FFFFFF"/>
                    </a:solidFill>
                    <a:effectLst/>
                    <a:uLnTx/>
                    <a:uFillTx/>
                    <a:latin typeface="Trebuchet MS" panose="020B0603020202020204" pitchFamily="34" charset="0"/>
                    <a:sym typeface="Arial" panose="020B0604020202020204"/>
                  </a:rPr>
                  <a:t>Cloud-Native Proxy</a:t>
                </a:r>
              </a:p>
            </p:txBody>
          </p:sp>
        </p:grpSp>
        <p:sp>
          <p:nvSpPr>
            <p:cNvPr id="91" name="TextBox 90"/>
            <p:cNvSpPr txBox="1"/>
            <p:nvPr/>
          </p:nvSpPr>
          <p:spPr>
            <a:xfrm>
              <a:off x="1769772" y="3124498"/>
              <a:ext cx="2107460" cy="189888"/>
            </a:xfrm>
            <a:prstGeom prst="rect">
              <a:avLst/>
            </a:prstGeom>
            <a:noFill/>
          </p:spPr>
          <p:txBody>
            <a:bodyPr wrap="square" lIns="0" tIns="0" rIns="0" bIns="0" rtlCol="0">
              <a:spAutoFit/>
            </a:body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1050" b="1" i="0" u="none" strike="noStrike" kern="0" cap="none" spc="0" normalizeH="0" baseline="0" noProof="0" dirty="0">
                  <a:ln>
                    <a:noFill/>
                  </a:ln>
                  <a:solidFill>
                    <a:schemeClr val="accent5"/>
                  </a:solidFill>
                  <a:effectLst/>
                  <a:uLnTx/>
                  <a:uFillTx/>
                  <a:latin typeface="Trebuchet MS" panose="020B0603020202020204" pitchFamily="34" charset="0"/>
                  <a:cs typeface="Calibri" panose="020F0502020204030204" pitchFamily="34" charset="0"/>
                  <a:sym typeface="Arial" panose="020B0604020202020204"/>
                </a:rPr>
                <a:t>NG Secure Web Gateway</a:t>
              </a:r>
            </a:p>
          </p:txBody>
        </p:sp>
      </p:grpSp>
      <p:grpSp>
        <p:nvGrpSpPr>
          <p:cNvPr id="19" name="Group 18"/>
          <p:cNvGrpSpPr/>
          <p:nvPr/>
        </p:nvGrpSpPr>
        <p:grpSpPr>
          <a:xfrm>
            <a:off x="4140778" y="2476932"/>
            <a:ext cx="2869098" cy="1550033"/>
            <a:chOff x="4241735" y="1791905"/>
            <a:chExt cx="3142001" cy="1711428"/>
          </a:xfrm>
        </p:grpSpPr>
        <p:grpSp>
          <p:nvGrpSpPr>
            <p:cNvPr id="80" name="Group 79"/>
            <p:cNvGrpSpPr/>
            <p:nvPr/>
          </p:nvGrpSpPr>
          <p:grpSpPr>
            <a:xfrm>
              <a:off x="6743249" y="1791905"/>
              <a:ext cx="284984" cy="863361"/>
              <a:chOff x="8099981" y="1852326"/>
              <a:chExt cx="409395" cy="745183"/>
            </a:xfrm>
          </p:grpSpPr>
          <p:cxnSp>
            <p:nvCxnSpPr>
              <p:cNvPr id="87" name="Straight Arrow Connector 86"/>
              <p:cNvCxnSpPr/>
              <p:nvPr/>
            </p:nvCxnSpPr>
            <p:spPr>
              <a:xfrm flipV="1">
                <a:off x="8498480" y="1852326"/>
                <a:ext cx="0" cy="745183"/>
              </a:xfrm>
              <a:prstGeom prst="straightConnector1">
                <a:avLst/>
              </a:prstGeom>
              <a:noFill/>
              <a:ln w="25400" cap="flat" cmpd="sng" algn="ctr">
                <a:solidFill>
                  <a:schemeClr val="bg2">
                    <a:lumMod val="90000"/>
                  </a:schemeClr>
                </a:solidFill>
                <a:prstDash val="solid"/>
                <a:headEnd type="none" w="med" len="med"/>
                <a:tailEnd type="none" w="med" len="med"/>
              </a:ln>
              <a:effectLst/>
            </p:spPr>
          </p:cxnSp>
          <p:cxnSp>
            <p:nvCxnSpPr>
              <p:cNvPr id="88" name="Straight Arrow Connector 87"/>
              <p:cNvCxnSpPr/>
              <p:nvPr/>
            </p:nvCxnSpPr>
            <p:spPr>
              <a:xfrm flipH="1">
                <a:off x="8099981" y="1855316"/>
                <a:ext cx="409395" cy="5772"/>
              </a:xfrm>
              <a:prstGeom prst="straightConnector1">
                <a:avLst/>
              </a:prstGeom>
              <a:noFill/>
              <a:ln w="25400" cap="flat" cmpd="sng" algn="ctr">
                <a:solidFill>
                  <a:schemeClr val="bg2">
                    <a:lumMod val="90000"/>
                  </a:schemeClr>
                </a:solidFill>
                <a:prstDash val="solid"/>
                <a:headEnd type="none" w="med" len="med"/>
                <a:tailEnd type="triangle" w="med" len="med"/>
              </a:ln>
              <a:effectLst/>
            </p:spPr>
          </p:cxnSp>
        </p:grpSp>
        <p:grpSp>
          <p:nvGrpSpPr>
            <p:cNvPr id="81" name="Group 80"/>
            <p:cNvGrpSpPr/>
            <p:nvPr/>
          </p:nvGrpSpPr>
          <p:grpSpPr>
            <a:xfrm flipH="1">
              <a:off x="7098752" y="1791905"/>
              <a:ext cx="284984" cy="863045"/>
              <a:chOff x="8099981" y="1852325"/>
              <a:chExt cx="409395" cy="745183"/>
            </a:xfrm>
          </p:grpSpPr>
          <p:cxnSp>
            <p:nvCxnSpPr>
              <p:cNvPr id="85" name="Straight Arrow Connector 84"/>
              <p:cNvCxnSpPr/>
              <p:nvPr/>
            </p:nvCxnSpPr>
            <p:spPr>
              <a:xfrm flipV="1">
                <a:off x="8498480" y="1852325"/>
                <a:ext cx="0" cy="745183"/>
              </a:xfrm>
              <a:prstGeom prst="straightConnector1">
                <a:avLst/>
              </a:prstGeom>
              <a:noFill/>
              <a:ln w="25400" cap="flat" cmpd="sng" algn="ctr">
                <a:solidFill>
                  <a:schemeClr val="bg2">
                    <a:lumMod val="90000"/>
                  </a:schemeClr>
                </a:solidFill>
                <a:prstDash val="solid"/>
                <a:headEnd type="none" w="med" len="med"/>
                <a:tailEnd type="none" w="med" len="med"/>
              </a:ln>
              <a:effectLst/>
            </p:spPr>
          </p:cxnSp>
          <p:cxnSp>
            <p:nvCxnSpPr>
              <p:cNvPr id="86" name="Straight Arrow Connector 85"/>
              <p:cNvCxnSpPr/>
              <p:nvPr/>
            </p:nvCxnSpPr>
            <p:spPr>
              <a:xfrm flipH="1">
                <a:off x="8099981" y="1855316"/>
                <a:ext cx="409395" cy="5772"/>
              </a:xfrm>
              <a:prstGeom prst="straightConnector1">
                <a:avLst/>
              </a:prstGeom>
              <a:noFill/>
              <a:ln w="25400" cap="flat" cmpd="sng" algn="ctr">
                <a:solidFill>
                  <a:schemeClr val="bg2">
                    <a:lumMod val="90000"/>
                  </a:schemeClr>
                </a:solidFill>
                <a:prstDash val="solid"/>
                <a:headEnd type="none" w="med" len="med"/>
                <a:tailEnd type="triangle" w="med" len="med"/>
              </a:ln>
              <a:effectLst/>
            </p:spPr>
          </p:cxnSp>
        </p:grpSp>
        <p:grpSp>
          <p:nvGrpSpPr>
            <p:cNvPr id="82" name="Group 81"/>
            <p:cNvGrpSpPr/>
            <p:nvPr/>
          </p:nvGrpSpPr>
          <p:grpSpPr>
            <a:xfrm>
              <a:off x="4241735" y="3381597"/>
              <a:ext cx="2857017" cy="121736"/>
              <a:chOff x="4241735" y="3381597"/>
              <a:chExt cx="2857017" cy="121736"/>
            </a:xfrm>
          </p:grpSpPr>
          <p:cxnSp>
            <p:nvCxnSpPr>
              <p:cNvPr id="83" name="Straight Arrow Connector 82"/>
              <p:cNvCxnSpPr/>
              <p:nvPr/>
            </p:nvCxnSpPr>
            <p:spPr>
              <a:xfrm flipH="1" flipV="1">
                <a:off x="7087590" y="3381597"/>
                <a:ext cx="1238" cy="121736"/>
              </a:xfrm>
              <a:prstGeom prst="straightConnector1">
                <a:avLst/>
              </a:prstGeom>
              <a:noFill/>
              <a:ln w="25400" cap="flat" cmpd="sng" algn="ctr">
                <a:solidFill>
                  <a:schemeClr val="bg2">
                    <a:lumMod val="90000"/>
                  </a:schemeClr>
                </a:solidFill>
                <a:prstDash val="solid"/>
                <a:headEnd type="none" w="med" len="med"/>
                <a:tailEnd type="triangle" w="med" len="med"/>
              </a:ln>
              <a:effectLst/>
            </p:spPr>
          </p:cxnSp>
          <p:cxnSp>
            <p:nvCxnSpPr>
              <p:cNvPr id="84" name="Straight Arrow Connector 83"/>
              <p:cNvCxnSpPr/>
              <p:nvPr/>
            </p:nvCxnSpPr>
            <p:spPr>
              <a:xfrm flipH="1">
                <a:off x="4241735" y="3497479"/>
                <a:ext cx="2857017" cy="0"/>
              </a:xfrm>
              <a:prstGeom prst="straightConnector1">
                <a:avLst/>
              </a:prstGeom>
              <a:noFill/>
              <a:ln w="25400" cap="flat" cmpd="sng" algn="ctr">
                <a:solidFill>
                  <a:schemeClr val="bg2">
                    <a:lumMod val="90000"/>
                  </a:schemeClr>
                </a:solidFill>
                <a:prstDash val="solid"/>
                <a:headEnd type="none" w="med" len="med"/>
                <a:tailEnd type="none" w="med" len="med"/>
              </a:ln>
              <a:effectLst/>
            </p:spPr>
          </p:cxnSp>
        </p:grpSp>
      </p:grpSp>
      <p:grpSp>
        <p:nvGrpSpPr>
          <p:cNvPr id="20" name="Group 19"/>
          <p:cNvGrpSpPr/>
          <p:nvPr/>
        </p:nvGrpSpPr>
        <p:grpSpPr>
          <a:xfrm>
            <a:off x="3281201" y="3832252"/>
            <a:ext cx="866940" cy="199133"/>
            <a:chOff x="3300398" y="3384637"/>
            <a:chExt cx="949401" cy="121736"/>
          </a:xfrm>
        </p:grpSpPr>
        <p:cxnSp>
          <p:nvCxnSpPr>
            <p:cNvPr id="78" name="Straight Arrow Connector 77"/>
            <p:cNvCxnSpPr/>
            <p:nvPr/>
          </p:nvCxnSpPr>
          <p:spPr>
            <a:xfrm flipH="1">
              <a:off x="3300398" y="3497479"/>
              <a:ext cx="949401" cy="0"/>
            </a:xfrm>
            <a:prstGeom prst="straightConnector1">
              <a:avLst/>
            </a:prstGeom>
            <a:noFill/>
            <a:ln w="25400" cap="flat" cmpd="sng" algn="ctr">
              <a:gradFill flip="none" rotWithShape="1">
                <a:gsLst>
                  <a:gs pos="39000">
                    <a:srgbClr val="00A9CE"/>
                  </a:gs>
                  <a:gs pos="71000">
                    <a:srgbClr val="C8C9C7"/>
                  </a:gs>
                </a:gsLst>
                <a:lin ang="10800000" scaled="1"/>
                <a:tileRect/>
              </a:gradFill>
              <a:prstDash val="solid"/>
              <a:headEnd type="none" w="med" len="med"/>
              <a:tailEnd type="none" w="med" len="med"/>
            </a:ln>
            <a:effectLst/>
          </p:spPr>
        </p:cxnSp>
        <p:cxnSp>
          <p:nvCxnSpPr>
            <p:cNvPr id="79" name="Straight Arrow Connector 78"/>
            <p:cNvCxnSpPr/>
            <p:nvPr/>
          </p:nvCxnSpPr>
          <p:spPr>
            <a:xfrm flipH="1" flipV="1">
              <a:off x="3300398" y="3384637"/>
              <a:ext cx="1238" cy="121736"/>
            </a:xfrm>
            <a:prstGeom prst="straightConnector1">
              <a:avLst/>
            </a:prstGeom>
            <a:noFill/>
            <a:ln w="25400" cap="flat" cmpd="sng" algn="ctr">
              <a:solidFill>
                <a:srgbClr val="00A9CE"/>
              </a:solidFill>
              <a:prstDash val="solid"/>
              <a:headEnd type="none" w="med" len="med"/>
              <a:tailEnd type="triangle" w="med" len="med"/>
            </a:ln>
            <a:effectLst/>
          </p:spPr>
        </p:cxnSp>
      </p:grpSp>
      <p:grpSp>
        <p:nvGrpSpPr>
          <p:cNvPr id="21" name="Group 20"/>
          <p:cNvGrpSpPr/>
          <p:nvPr/>
        </p:nvGrpSpPr>
        <p:grpSpPr>
          <a:xfrm>
            <a:off x="6178498" y="3179266"/>
            <a:ext cx="1104204" cy="592605"/>
            <a:chOff x="6473276" y="2617275"/>
            <a:chExt cx="1209234" cy="696414"/>
          </a:xfrm>
        </p:grpSpPr>
        <p:sp>
          <p:nvSpPr>
            <p:cNvPr id="74" name="TextBox 73"/>
            <p:cNvSpPr txBox="1"/>
            <p:nvPr/>
          </p:nvSpPr>
          <p:spPr>
            <a:xfrm>
              <a:off x="6482179" y="3123801"/>
              <a:ext cx="1200331" cy="189888"/>
            </a:xfrm>
            <a:prstGeom prst="rect">
              <a:avLst/>
            </a:prstGeom>
            <a:noFill/>
            <a:ln>
              <a:noFill/>
            </a:ln>
          </p:spPr>
          <p:txBody>
            <a:bodyPr wrap="square" lIns="0" tIns="0" rIns="0" bIns="0" rtlCol="0">
              <a:spAutoFit/>
            </a:bodyPr>
            <a:lstStyle>
              <a:defPPr>
                <a:defRPr lang="en-US"/>
              </a:defPPr>
              <a:lvl1pPr defTabSz="408305">
                <a:defRPr sz="1200" b="1">
                  <a:solidFill>
                    <a:srgbClr val="55565A"/>
                  </a:solidFill>
                  <a:latin typeface="Graphik Regular"/>
                  <a:cs typeface="Graphik Regular"/>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1050" b="1" i="0" u="none" strike="noStrike" kern="0" cap="none" spc="0" normalizeH="0" baseline="0" noProof="0" dirty="0">
                  <a:ln>
                    <a:noFill/>
                  </a:ln>
                  <a:solidFill>
                    <a:schemeClr val="bg2">
                      <a:lumMod val="75000"/>
                    </a:schemeClr>
                  </a:solidFill>
                  <a:effectLst/>
                  <a:uLnTx/>
                  <a:uFillTx/>
                  <a:latin typeface="Trebuchet MS" panose="020B0603020202020204" pitchFamily="34" charset="0"/>
                  <a:cs typeface="Calibri" panose="020F0502020204030204" pitchFamily="34" charset="0"/>
                  <a:sym typeface="Arial" panose="020B0604020202020204"/>
                </a:rPr>
                <a:t>Private Access</a:t>
              </a:r>
            </a:p>
          </p:txBody>
        </p:sp>
        <p:grpSp>
          <p:nvGrpSpPr>
            <p:cNvPr id="75" name="Group 74"/>
            <p:cNvGrpSpPr/>
            <p:nvPr/>
          </p:nvGrpSpPr>
          <p:grpSpPr>
            <a:xfrm>
              <a:off x="6473276" y="2617275"/>
              <a:ext cx="1200332" cy="471942"/>
              <a:chOff x="6473276" y="2617275"/>
              <a:chExt cx="1200332" cy="471942"/>
            </a:xfrm>
          </p:grpSpPr>
          <p:sp>
            <p:nvSpPr>
              <p:cNvPr id="76" name="Rectangle 75"/>
              <p:cNvSpPr/>
              <p:nvPr/>
            </p:nvSpPr>
            <p:spPr>
              <a:xfrm>
                <a:off x="6473276" y="2617275"/>
                <a:ext cx="1200332" cy="471942"/>
              </a:xfrm>
              <a:prstGeom prst="rect">
                <a:avLst/>
              </a:prstGeom>
              <a:solidFill>
                <a:srgbClr val="FFFFFF"/>
              </a:solidFill>
              <a:ln w="9525" cap="flat" cmpd="sng" algn="ctr">
                <a:solidFill>
                  <a:srgbClr val="B1B3B3"/>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600" b="0" i="0" u="none" strike="noStrike" kern="0" cap="none" spc="0" normalizeH="0" baseline="0" noProof="0" dirty="0">
                  <a:ln>
                    <a:noFill/>
                  </a:ln>
                  <a:effectLst/>
                  <a:uLnTx/>
                  <a:uFillTx/>
                  <a:latin typeface="Trebuchet MS" panose="020B0603020202020204" pitchFamily="34" charset="0"/>
                  <a:cs typeface="Calibri" panose="020F0502020204030204" pitchFamily="34" charset="0"/>
                  <a:sym typeface="Arial" panose="020B0604020202020204"/>
                </a:endParaRPr>
              </a:p>
            </p:txBody>
          </p:sp>
          <p:sp>
            <p:nvSpPr>
              <p:cNvPr id="77" name="TextBox 76"/>
              <p:cNvSpPr txBox="1"/>
              <p:nvPr/>
            </p:nvSpPr>
            <p:spPr>
              <a:xfrm>
                <a:off x="6520615" y="2701156"/>
                <a:ext cx="1122438" cy="307778"/>
              </a:xfrm>
              <a:prstGeom prst="rect">
                <a:avLst/>
              </a:prstGeom>
              <a:solidFill>
                <a:srgbClr val="FFFFFF"/>
              </a:solidFill>
              <a:ln w="9525">
                <a:noFill/>
                <a:miter lim="800000"/>
              </a:ln>
            </p:spPr>
            <p:txBody>
              <a:bodyPr rot="0" spcFirstLastPara="0" vertOverflow="overflow" horzOverflow="overflow" vert="horz" wrap="square" lIns="36000" tIns="36000" rIns="36000" bIns="36000" numCol="1" spcCol="0" rtlCol="0" fromWordArt="0" anchor="ctr" anchorCtr="0" forceAA="0" compatLnSpc="1">
                <a:noAutofit/>
              </a:bodyPr>
              <a:lstStyle>
                <a:defPPr>
                  <a:defRPr lang="en-US"/>
                </a:defPPr>
                <a:lvl1pPr algn="ctr" defTabSz="408305">
                  <a:spcBef>
                    <a:spcPts val="0"/>
                  </a:spcBef>
                  <a:defRPr sz="1000">
                    <a:solidFill>
                      <a:schemeClr val="tx2"/>
                    </a:solidFill>
                    <a:latin typeface="Calibri" panose="020F0502020204030204" pitchFamily="34" charset="0"/>
                    <a:cs typeface="Calibri" panose="020F0502020204030204" pitchFamily="34" charset="0"/>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chemeClr val="tx1"/>
                    </a:solidFill>
                    <a:effectLst/>
                    <a:uLnTx/>
                    <a:uFillTx/>
                    <a:latin typeface="Trebuchet MS" panose="020B0603020202020204" pitchFamily="34" charset="0"/>
                    <a:sym typeface="Arial" panose="020B0604020202020204"/>
                  </a:rPr>
                  <a:t>Zero Trust Network Access</a:t>
                </a:r>
              </a:p>
            </p:txBody>
          </p:sp>
        </p:grpSp>
      </p:grpSp>
      <p:grpSp>
        <p:nvGrpSpPr>
          <p:cNvPr id="22" name="Group 21"/>
          <p:cNvGrpSpPr/>
          <p:nvPr/>
        </p:nvGrpSpPr>
        <p:grpSpPr>
          <a:xfrm>
            <a:off x="1730129" y="1802807"/>
            <a:ext cx="1575641" cy="977571"/>
            <a:chOff x="1601790" y="999693"/>
            <a:chExt cx="1725513" cy="1148812"/>
          </a:xfrm>
        </p:grpSpPr>
        <p:sp>
          <p:nvSpPr>
            <p:cNvPr id="53" name="Rectangle 52"/>
            <p:cNvSpPr/>
            <p:nvPr/>
          </p:nvSpPr>
          <p:spPr bwMode="auto">
            <a:xfrm>
              <a:off x="1601790" y="1156867"/>
              <a:ext cx="826863" cy="991638"/>
            </a:xfrm>
            <a:prstGeom prst="rect">
              <a:avLst/>
            </a:prstGeom>
            <a:noFill/>
            <a:ln w="9525">
              <a:solidFill>
                <a:srgbClr val="55565A"/>
              </a:solidFill>
              <a:miter lim="800000"/>
            </a:ln>
          </p:spPr>
          <p:txBody>
            <a:bodyPr lIns="91440" rIns="0" rtlCol="0" anchor="ctr"/>
            <a:lstStyle/>
            <a:p>
              <a:pPr marL="0" marR="0" lvl="0" indent="0" algn="l" defTabSz="408305" rtl="0" eaLnBrk="1" fontAlgn="auto" latinLnBrk="0" hangingPunct="1">
                <a:lnSpc>
                  <a:spcPct val="100000"/>
                </a:lnSpc>
                <a:spcBef>
                  <a:spcPts val="300"/>
                </a:spcBef>
                <a:spcAft>
                  <a:spcPts val="0"/>
                </a:spcAft>
                <a:buClr>
                  <a:srgbClr val="000000"/>
                </a:buClr>
                <a:buSzTx/>
                <a:buFontTx/>
                <a:buNone/>
                <a:defRPr/>
              </a:pPr>
              <a:endPar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pic>
          <p:nvPicPr>
            <p:cNvPr id="54" name="Picture 53"/>
            <p:cNvPicPr>
              <a:picLocks noChangeAspect="1"/>
            </p:cNvPicPr>
            <p:nvPr/>
          </p:nvPicPr>
          <p:blipFill>
            <a:blip r:embed="rId19" cstate="email"/>
            <a:stretch>
              <a:fillRect/>
            </a:stretch>
          </p:blipFill>
          <p:spPr>
            <a:xfrm>
              <a:off x="2071526" y="1741369"/>
              <a:ext cx="292598" cy="289552"/>
            </a:xfrm>
            <a:prstGeom prst="rect">
              <a:avLst/>
            </a:prstGeom>
          </p:spPr>
        </p:pic>
        <p:pic>
          <p:nvPicPr>
            <p:cNvPr id="55" name="Picture 54"/>
            <p:cNvPicPr>
              <a:picLocks noChangeAspect="1"/>
            </p:cNvPicPr>
            <p:nvPr/>
          </p:nvPicPr>
          <p:blipFill>
            <a:blip r:embed="rId20" cstate="email"/>
            <a:stretch>
              <a:fillRect/>
            </a:stretch>
          </p:blipFill>
          <p:spPr>
            <a:xfrm>
              <a:off x="1672574" y="1372197"/>
              <a:ext cx="348773" cy="305177"/>
            </a:xfrm>
            <a:prstGeom prst="rect">
              <a:avLst/>
            </a:prstGeom>
          </p:spPr>
        </p:pic>
        <p:pic>
          <p:nvPicPr>
            <p:cNvPr id="56" name="Picture 55"/>
            <p:cNvPicPr/>
            <p:nvPr/>
          </p:nvPicPr>
          <p:blipFill>
            <a:blip r:embed="rId21" cstate="email"/>
            <a:stretch>
              <a:fillRect/>
            </a:stretch>
          </p:blipFill>
          <p:spPr>
            <a:xfrm>
              <a:off x="2060706" y="1382491"/>
              <a:ext cx="310494" cy="303437"/>
            </a:xfrm>
            <a:prstGeom prst="rect">
              <a:avLst/>
            </a:prstGeom>
          </p:spPr>
        </p:pic>
        <p:sp>
          <p:nvSpPr>
            <p:cNvPr id="57" name="TextBox 56"/>
            <p:cNvSpPr txBox="1"/>
            <p:nvPr/>
          </p:nvSpPr>
          <p:spPr>
            <a:xfrm>
              <a:off x="1635125" y="1176741"/>
              <a:ext cx="765119" cy="144676"/>
            </a:xfrm>
            <a:prstGeom prst="rect">
              <a:avLst/>
            </a:prstGeom>
            <a:noFill/>
          </p:spPr>
          <p:txBody>
            <a:bodyPr wrap="square" lIns="0" tIns="0" rIns="0" bIns="0" rtlCol="0">
              <a:sp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Managed</a:t>
              </a:r>
            </a:p>
          </p:txBody>
        </p:sp>
        <p:sp>
          <p:nvSpPr>
            <p:cNvPr id="58" name="TextBox 57"/>
            <p:cNvSpPr txBox="1"/>
            <p:nvPr/>
          </p:nvSpPr>
          <p:spPr>
            <a:xfrm>
              <a:off x="2475922" y="1175941"/>
              <a:ext cx="807298" cy="144676"/>
            </a:xfrm>
            <a:prstGeom prst="rect">
              <a:avLst/>
            </a:prstGeom>
            <a:noFill/>
          </p:spPr>
          <p:txBody>
            <a:bodyPr wrap="square" lIns="0" tIns="0" rIns="0" bIns="0" rtlCol="0">
              <a:spAutoFit/>
            </a:bodyPr>
            <a:lstStyle>
              <a:defPPr>
                <a:defRPr lang="en-US"/>
              </a:defPPr>
              <a:lvl1pPr algn="ctr" defTabSz="408305">
                <a:defRPr sz="900" b="1">
                  <a:solidFill>
                    <a:srgbClr val="FFFFFF"/>
                  </a:solidFill>
                  <a:latin typeface="Graphik Regular"/>
                  <a:cs typeface="Graphik Regular"/>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Unmanaged</a:t>
              </a:r>
            </a:p>
          </p:txBody>
        </p:sp>
        <p:sp>
          <p:nvSpPr>
            <p:cNvPr id="59" name="Rectangle 58"/>
            <p:cNvSpPr/>
            <p:nvPr/>
          </p:nvSpPr>
          <p:spPr bwMode="auto">
            <a:xfrm>
              <a:off x="2455987" y="1156866"/>
              <a:ext cx="840143" cy="991638"/>
            </a:xfrm>
            <a:prstGeom prst="rect">
              <a:avLst/>
            </a:prstGeom>
            <a:noFill/>
            <a:ln w="9525">
              <a:solidFill>
                <a:srgbClr val="55565A"/>
              </a:solidFill>
              <a:miter lim="800000"/>
            </a:ln>
          </p:spPr>
          <p:txBody>
            <a:bodyPr lIns="91440" rIns="0" rtlCol="0" anchor="ctr"/>
            <a:lstStyle/>
            <a:p>
              <a:pPr marL="0" marR="0" lvl="0" indent="0" algn="l" defTabSz="408305" rtl="0" eaLnBrk="1" fontAlgn="auto" latinLnBrk="0" hangingPunct="1">
                <a:lnSpc>
                  <a:spcPct val="100000"/>
                </a:lnSpc>
                <a:spcBef>
                  <a:spcPts val="300"/>
                </a:spcBef>
                <a:spcAft>
                  <a:spcPts val="0"/>
                </a:spcAft>
                <a:buClr>
                  <a:srgbClr val="000000"/>
                </a:buClr>
                <a:buSzTx/>
                <a:buFontTx/>
                <a:buNone/>
                <a:defRPr/>
              </a:pPr>
              <a:endPar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pic>
          <p:nvPicPr>
            <p:cNvPr id="60" name="Picture 59"/>
            <p:cNvPicPr>
              <a:picLocks noChangeAspect="1"/>
            </p:cNvPicPr>
            <p:nvPr/>
          </p:nvPicPr>
          <p:blipFill>
            <a:blip r:embed="rId22" cstate="email"/>
            <a:stretch>
              <a:fillRect/>
            </a:stretch>
          </p:blipFill>
          <p:spPr>
            <a:xfrm>
              <a:off x="1698437" y="1746520"/>
              <a:ext cx="285138" cy="285138"/>
            </a:xfrm>
            <a:prstGeom prst="rect">
              <a:avLst/>
            </a:prstGeom>
          </p:spPr>
        </p:pic>
        <p:pic>
          <p:nvPicPr>
            <p:cNvPr id="61" name="Picture 60"/>
            <p:cNvPicPr>
              <a:picLocks noChangeAspect="1"/>
            </p:cNvPicPr>
            <p:nvPr/>
          </p:nvPicPr>
          <p:blipFill>
            <a:blip r:embed="rId23" cstate="email">
              <a:duotone>
                <a:prstClr val="black"/>
                <a:srgbClr val="97999B">
                  <a:tint val="45000"/>
                  <a:satMod val="400000"/>
                </a:srgbClr>
              </a:duotone>
            </a:blip>
            <a:stretch>
              <a:fillRect/>
            </a:stretch>
          </p:blipFill>
          <p:spPr>
            <a:xfrm>
              <a:off x="2802444" y="1768577"/>
              <a:ext cx="142890" cy="142890"/>
            </a:xfrm>
            <a:prstGeom prst="rect">
              <a:avLst/>
            </a:prstGeom>
          </p:spPr>
        </p:pic>
        <p:pic>
          <p:nvPicPr>
            <p:cNvPr id="62" name="Picture 61"/>
            <p:cNvPicPr>
              <a:picLocks noChangeAspect="1"/>
            </p:cNvPicPr>
            <p:nvPr/>
          </p:nvPicPr>
          <p:blipFill>
            <a:blip r:embed="rId24" cstate="email">
              <a:duotone>
                <a:prstClr val="black"/>
                <a:srgbClr val="97999B">
                  <a:tint val="45000"/>
                  <a:satMod val="400000"/>
                </a:srgbClr>
              </a:duotone>
            </a:blip>
            <a:stretch>
              <a:fillRect/>
            </a:stretch>
          </p:blipFill>
          <p:spPr>
            <a:xfrm>
              <a:off x="2802444" y="1966168"/>
              <a:ext cx="142890" cy="142890"/>
            </a:xfrm>
            <a:prstGeom prst="rect">
              <a:avLst/>
            </a:prstGeom>
          </p:spPr>
        </p:pic>
        <p:pic>
          <p:nvPicPr>
            <p:cNvPr id="63" name="Picture 62"/>
            <p:cNvPicPr>
              <a:picLocks noChangeAspect="1"/>
            </p:cNvPicPr>
            <p:nvPr/>
          </p:nvPicPr>
          <p:blipFill>
            <a:blip r:embed="rId25" cstate="email">
              <a:duotone>
                <a:prstClr val="black"/>
                <a:srgbClr val="97999B">
                  <a:tint val="45000"/>
                  <a:satMod val="400000"/>
                </a:srgbClr>
              </a:duotone>
            </a:blip>
            <a:stretch>
              <a:fillRect/>
            </a:stretch>
          </p:blipFill>
          <p:spPr>
            <a:xfrm>
              <a:off x="3011540" y="1960831"/>
              <a:ext cx="152416" cy="152416"/>
            </a:xfrm>
            <a:prstGeom prst="rect">
              <a:avLst/>
            </a:prstGeom>
          </p:spPr>
        </p:pic>
        <p:pic>
          <p:nvPicPr>
            <p:cNvPr id="64" name="Picture 63"/>
            <p:cNvPicPr>
              <a:picLocks noChangeAspect="1"/>
            </p:cNvPicPr>
            <p:nvPr/>
          </p:nvPicPr>
          <p:blipFill>
            <a:blip r:embed="rId26" cstate="email">
              <a:duotone>
                <a:prstClr val="black"/>
                <a:srgbClr val="97999B">
                  <a:tint val="45000"/>
                  <a:satMod val="400000"/>
                </a:srgbClr>
              </a:duotone>
            </a:blip>
            <a:stretch>
              <a:fillRect/>
            </a:stretch>
          </p:blipFill>
          <p:spPr>
            <a:xfrm>
              <a:off x="2594430" y="1370140"/>
              <a:ext cx="149094" cy="149094"/>
            </a:xfrm>
            <a:prstGeom prst="rect">
              <a:avLst/>
            </a:prstGeom>
          </p:spPr>
        </p:pic>
        <p:pic>
          <p:nvPicPr>
            <p:cNvPr id="65" name="Picture 64"/>
            <p:cNvPicPr>
              <a:picLocks noChangeAspect="1"/>
            </p:cNvPicPr>
            <p:nvPr/>
          </p:nvPicPr>
          <p:blipFill>
            <a:blip r:embed="rId27" cstate="email">
              <a:duotone>
                <a:prstClr val="black"/>
                <a:srgbClr val="97999B">
                  <a:tint val="45000"/>
                  <a:satMod val="400000"/>
                </a:srgbClr>
              </a:duotone>
            </a:blip>
            <a:stretch>
              <a:fillRect/>
            </a:stretch>
          </p:blipFill>
          <p:spPr>
            <a:xfrm>
              <a:off x="2597531" y="1579869"/>
              <a:ext cx="142890" cy="142890"/>
            </a:xfrm>
            <a:prstGeom prst="rect">
              <a:avLst/>
            </a:prstGeom>
          </p:spPr>
        </p:pic>
        <p:pic>
          <p:nvPicPr>
            <p:cNvPr id="66" name="Picture 65"/>
            <p:cNvPicPr>
              <a:picLocks noChangeAspect="1"/>
            </p:cNvPicPr>
            <p:nvPr/>
          </p:nvPicPr>
          <p:blipFill>
            <a:blip r:embed="rId28" cstate="email">
              <a:duotone>
                <a:prstClr val="black"/>
                <a:srgbClr val="97999B">
                  <a:tint val="45000"/>
                  <a:satMod val="400000"/>
                </a:srgbClr>
              </a:duotone>
            </a:blip>
            <a:stretch>
              <a:fillRect/>
            </a:stretch>
          </p:blipFill>
          <p:spPr>
            <a:xfrm>
              <a:off x="2779780" y="1551291"/>
              <a:ext cx="200047" cy="200046"/>
            </a:xfrm>
            <a:prstGeom prst="rect">
              <a:avLst/>
            </a:prstGeom>
          </p:spPr>
        </p:pic>
        <p:pic>
          <p:nvPicPr>
            <p:cNvPr id="67" name="Picture 66"/>
            <p:cNvPicPr>
              <a:picLocks noChangeAspect="1"/>
            </p:cNvPicPr>
            <p:nvPr/>
          </p:nvPicPr>
          <p:blipFill>
            <a:blip r:embed="rId29" cstate="email">
              <a:duotone>
                <a:prstClr val="black"/>
                <a:srgbClr val="97999B">
                  <a:tint val="45000"/>
                  <a:satMod val="400000"/>
                </a:srgbClr>
              </a:duotone>
            </a:blip>
            <a:stretch>
              <a:fillRect/>
            </a:stretch>
          </p:blipFill>
          <p:spPr>
            <a:xfrm>
              <a:off x="3004810" y="1355793"/>
              <a:ext cx="177787" cy="177787"/>
            </a:xfrm>
            <a:prstGeom prst="rect">
              <a:avLst/>
            </a:prstGeom>
          </p:spPr>
        </p:pic>
        <p:pic>
          <p:nvPicPr>
            <p:cNvPr id="68" name="Picture 67"/>
            <p:cNvPicPr>
              <a:picLocks noChangeAspect="1"/>
            </p:cNvPicPr>
            <p:nvPr/>
          </p:nvPicPr>
          <p:blipFill>
            <a:blip r:embed="rId30" cstate="email">
              <a:duotone>
                <a:prstClr val="black"/>
                <a:srgbClr val="97999B">
                  <a:tint val="45000"/>
                  <a:satMod val="400000"/>
                </a:srgbClr>
              </a:duotone>
            </a:blip>
            <a:stretch>
              <a:fillRect/>
            </a:stretch>
          </p:blipFill>
          <p:spPr>
            <a:xfrm>
              <a:off x="2599264" y="1966168"/>
              <a:ext cx="142890" cy="142890"/>
            </a:xfrm>
            <a:prstGeom prst="rect">
              <a:avLst/>
            </a:prstGeom>
          </p:spPr>
        </p:pic>
        <p:pic>
          <p:nvPicPr>
            <p:cNvPr id="69" name="Picture 68"/>
            <p:cNvPicPr>
              <a:picLocks noChangeAspect="1"/>
            </p:cNvPicPr>
            <p:nvPr/>
          </p:nvPicPr>
          <p:blipFill>
            <a:blip r:embed="rId31" cstate="email">
              <a:duotone>
                <a:prstClr val="black"/>
                <a:srgbClr val="97999B">
                  <a:tint val="45000"/>
                  <a:satMod val="400000"/>
                </a:srgbClr>
              </a:duotone>
            </a:blip>
            <a:stretch>
              <a:fillRect/>
            </a:stretch>
          </p:blipFill>
          <p:spPr>
            <a:xfrm>
              <a:off x="2599264" y="1768577"/>
              <a:ext cx="142890" cy="142890"/>
            </a:xfrm>
            <a:prstGeom prst="rect">
              <a:avLst/>
            </a:prstGeom>
          </p:spPr>
        </p:pic>
        <p:pic>
          <p:nvPicPr>
            <p:cNvPr id="70" name="Picture 69"/>
            <p:cNvPicPr>
              <a:picLocks noChangeAspect="1"/>
            </p:cNvPicPr>
            <p:nvPr/>
          </p:nvPicPr>
          <p:blipFill>
            <a:blip r:embed="rId32" cstate="email">
              <a:duotone>
                <a:prstClr val="black"/>
                <a:srgbClr val="97999B">
                  <a:tint val="45000"/>
                  <a:satMod val="400000"/>
                </a:srgbClr>
              </a:duotone>
            </a:blip>
            <a:stretch>
              <a:fillRect/>
            </a:stretch>
          </p:blipFill>
          <p:spPr>
            <a:xfrm>
              <a:off x="3020474" y="1578084"/>
              <a:ext cx="146460" cy="146460"/>
            </a:xfrm>
            <a:prstGeom prst="rect">
              <a:avLst/>
            </a:prstGeom>
          </p:spPr>
        </p:pic>
        <p:pic>
          <p:nvPicPr>
            <p:cNvPr id="71" name="Picture 70"/>
            <p:cNvPicPr>
              <a:picLocks noChangeAspect="1"/>
            </p:cNvPicPr>
            <p:nvPr/>
          </p:nvPicPr>
          <p:blipFill>
            <a:blip r:embed="rId33" cstate="email">
              <a:duotone>
                <a:prstClr val="black"/>
                <a:srgbClr val="97999B">
                  <a:tint val="45000"/>
                  <a:satMod val="400000"/>
                </a:srgbClr>
              </a:duotone>
              <a:extLst>
                <a:ext uri="{BEBA8EAE-BF5A-486C-A8C5-ECC9F3942E4B}">
                  <a14:imgProps xmlns:a14="http://schemas.microsoft.com/office/drawing/2010/main">
                    <a14:imgLayer r:embed="rId34">
                      <a14:imgEffect>
                        <a14:brightnessContrast bright="40000"/>
                      </a14:imgEffect>
                    </a14:imgLayer>
                  </a14:imgProps>
                </a:ext>
              </a:extLst>
            </a:blip>
            <a:stretch>
              <a:fillRect/>
            </a:stretch>
          </p:blipFill>
          <p:spPr>
            <a:xfrm>
              <a:off x="3015914" y="1767358"/>
              <a:ext cx="152416" cy="152416"/>
            </a:xfrm>
            <a:prstGeom prst="rect">
              <a:avLst/>
            </a:prstGeom>
          </p:spPr>
        </p:pic>
        <p:pic>
          <p:nvPicPr>
            <p:cNvPr id="72" name="Picture 71"/>
            <p:cNvPicPr>
              <a:picLocks noChangeAspect="1"/>
            </p:cNvPicPr>
            <p:nvPr/>
          </p:nvPicPr>
          <p:blipFill>
            <a:blip r:embed="rId35" cstate="email">
              <a:duotone>
                <a:srgbClr val="97999B">
                  <a:shade val="45000"/>
                  <a:satMod val="135000"/>
                </a:srgbClr>
                <a:prstClr val="white"/>
              </a:duotone>
            </a:blip>
            <a:stretch>
              <a:fillRect/>
            </a:stretch>
          </p:blipFill>
          <p:spPr>
            <a:xfrm>
              <a:off x="2795103" y="1371222"/>
              <a:ext cx="147141" cy="147141"/>
            </a:xfrm>
            <a:prstGeom prst="rect">
              <a:avLst/>
            </a:prstGeom>
          </p:spPr>
        </p:pic>
        <p:sp>
          <p:nvSpPr>
            <p:cNvPr id="73" name="Rectangle 72"/>
            <p:cNvSpPr/>
            <p:nvPr/>
          </p:nvSpPr>
          <p:spPr>
            <a:xfrm>
              <a:off x="1632963" y="999693"/>
              <a:ext cx="1694340" cy="144676"/>
            </a:xfrm>
            <a:prstGeom prst="rect">
              <a:avLst/>
            </a:prstGeom>
            <a:noFill/>
            <a:ln>
              <a:noFill/>
            </a:ln>
          </p:spPr>
          <p:txBody>
            <a:bodyPr wrap="square" lIns="0" tIns="0" rIns="0" bIns="0" rtlCol="0">
              <a:sp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1" i="0" u="none" strike="noStrike" kern="0" cap="none" spc="0" normalizeH="0" baseline="0" noProof="0" dirty="0">
                  <a:ln>
                    <a:noFill/>
                  </a:ln>
                  <a:solidFill>
                    <a:schemeClr val="bg1"/>
                  </a:solidFill>
                  <a:effectLst/>
                  <a:uLnTx/>
                  <a:uFillTx/>
                  <a:latin typeface="Trebuchet MS" panose="020B0603020202020204" pitchFamily="34" charset="0"/>
                  <a:cs typeface="Calibri" panose="020F0502020204030204" pitchFamily="34" charset="0"/>
                  <a:sym typeface="Arial" panose="020B0604020202020204"/>
                </a:rPr>
                <a:t> Cloud Applications</a:t>
              </a:r>
            </a:p>
          </p:txBody>
        </p:sp>
      </p:grpSp>
      <p:pic>
        <p:nvPicPr>
          <p:cNvPr id="48" name="Picture 47"/>
          <p:cNvPicPr>
            <a:picLocks noChangeAspect="1"/>
          </p:cNvPicPr>
          <p:nvPr/>
        </p:nvPicPr>
        <p:blipFill>
          <a:blip r:embed="rId36" cstate="email"/>
          <a:stretch>
            <a:fillRect/>
          </a:stretch>
        </p:blipFill>
        <p:spPr>
          <a:xfrm>
            <a:off x="4085767" y="4188997"/>
            <a:ext cx="529709" cy="493626"/>
          </a:xfrm>
          <a:prstGeom prst="rect">
            <a:avLst/>
          </a:prstGeom>
        </p:spPr>
      </p:pic>
      <p:sp>
        <p:nvSpPr>
          <p:cNvPr id="49" name="TextBox 48"/>
          <p:cNvSpPr txBox="1"/>
          <p:nvPr/>
        </p:nvSpPr>
        <p:spPr>
          <a:xfrm>
            <a:off x="4552463" y="4256745"/>
            <a:ext cx="1345224" cy="439674"/>
          </a:xfrm>
          <a:prstGeom prst="rect">
            <a:avLst/>
          </a:prstGeom>
          <a:noFill/>
        </p:spPr>
        <p:txBody>
          <a:bodyPr wrap="square" lIns="130622" tIns="65311" rIns="130622" bIns="65311" rtlCol="0">
            <a:spAutoFit/>
          </a:body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chemeClr val="bg1">
                    <a:lumMod val="95000"/>
                  </a:schemeClr>
                </a:solidFill>
                <a:effectLst/>
                <a:uLnTx/>
                <a:uFillTx/>
                <a:latin typeface="Trebuchet MS" panose="020B0603020202020204" pitchFamily="34" charset="0"/>
                <a:cs typeface="Calibri" panose="020F0502020204030204" pitchFamily="34" charset="0"/>
                <a:sym typeface="Arial" panose="020B0604020202020204"/>
              </a:rPr>
              <a:t>Users from managed devices</a:t>
            </a:r>
          </a:p>
        </p:txBody>
      </p:sp>
      <p:pic>
        <p:nvPicPr>
          <p:cNvPr id="50" name="Picture 49"/>
          <p:cNvPicPr>
            <a:picLocks noChangeAspect="1"/>
          </p:cNvPicPr>
          <p:nvPr/>
        </p:nvPicPr>
        <p:blipFill>
          <a:blip r:embed="rId37" cstate="email"/>
          <a:stretch>
            <a:fillRect/>
          </a:stretch>
        </p:blipFill>
        <p:spPr>
          <a:xfrm>
            <a:off x="3977739" y="4527396"/>
            <a:ext cx="304156" cy="283437"/>
          </a:xfrm>
          <a:prstGeom prst="rect">
            <a:avLst/>
          </a:prstGeom>
        </p:spPr>
      </p:pic>
      <p:pic>
        <p:nvPicPr>
          <p:cNvPr id="51" name="Picture 50"/>
          <p:cNvPicPr>
            <a:picLocks noChangeAspect="1"/>
          </p:cNvPicPr>
          <p:nvPr/>
        </p:nvPicPr>
        <p:blipFill>
          <a:blip r:embed="rId38" cstate="email"/>
          <a:stretch>
            <a:fillRect/>
          </a:stretch>
        </p:blipFill>
        <p:spPr>
          <a:xfrm>
            <a:off x="3726427" y="4155609"/>
            <a:ext cx="471815" cy="439675"/>
          </a:xfrm>
          <a:prstGeom prst="rect">
            <a:avLst/>
          </a:prstGeom>
        </p:spPr>
      </p:pic>
      <p:cxnSp>
        <p:nvCxnSpPr>
          <p:cNvPr id="52" name="Straight Arrow Connector 51"/>
          <p:cNvCxnSpPr/>
          <p:nvPr/>
        </p:nvCxnSpPr>
        <p:spPr>
          <a:xfrm flipV="1">
            <a:off x="4142956" y="3928276"/>
            <a:ext cx="0" cy="531890"/>
          </a:xfrm>
          <a:prstGeom prst="straightConnector1">
            <a:avLst/>
          </a:prstGeom>
          <a:noFill/>
          <a:ln w="25400" cap="flat" cmpd="sng" algn="ctr">
            <a:solidFill>
              <a:srgbClr val="C8C9C7"/>
            </a:solidFill>
            <a:prstDash val="solid"/>
            <a:headEnd type="none" w="med" len="med"/>
            <a:tailEnd type="oval" w="med" len="med"/>
          </a:ln>
          <a:effectLst/>
        </p:spPr>
      </p:cxnSp>
      <p:grpSp>
        <p:nvGrpSpPr>
          <p:cNvPr id="38" name="Group 37"/>
          <p:cNvGrpSpPr/>
          <p:nvPr/>
        </p:nvGrpSpPr>
        <p:grpSpPr>
          <a:xfrm>
            <a:off x="1599423" y="2563533"/>
            <a:ext cx="172696" cy="706156"/>
            <a:chOff x="2376221" y="1991269"/>
            <a:chExt cx="40088" cy="610452"/>
          </a:xfrm>
        </p:grpSpPr>
        <p:cxnSp>
          <p:nvCxnSpPr>
            <p:cNvPr id="46" name="Straight Arrow Connector 45"/>
            <p:cNvCxnSpPr/>
            <p:nvPr/>
          </p:nvCxnSpPr>
          <p:spPr>
            <a:xfrm>
              <a:off x="2376578" y="1993955"/>
              <a:ext cx="39731" cy="0"/>
            </a:xfrm>
            <a:prstGeom prst="straightConnector1">
              <a:avLst/>
            </a:prstGeom>
            <a:noFill/>
            <a:ln w="25400" cap="flat" cmpd="sng" algn="ctr">
              <a:solidFill>
                <a:schemeClr val="bg2">
                  <a:lumMod val="75000"/>
                </a:schemeClr>
              </a:solidFill>
              <a:prstDash val="solid"/>
              <a:headEnd type="none" w="med" len="med"/>
              <a:tailEnd type="triangle" w="med" len="med"/>
            </a:ln>
            <a:effectLst/>
          </p:spPr>
        </p:cxnSp>
        <p:cxnSp>
          <p:nvCxnSpPr>
            <p:cNvPr id="47" name="Straight Arrow Connector 46"/>
            <p:cNvCxnSpPr/>
            <p:nvPr/>
          </p:nvCxnSpPr>
          <p:spPr>
            <a:xfrm>
              <a:off x="2376221" y="1991269"/>
              <a:ext cx="0" cy="610452"/>
            </a:xfrm>
            <a:prstGeom prst="straightConnector1">
              <a:avLst/>
            </a:prstGeom>
            <a:noFill/>
            <a:ln w="25400" cap="flat" cmpd="sng" algn="ctr">
              <a:solidFill>
                <a:schemeClr val="bg2">
                  <a:lumMod val="75000"/>
                </a:schemeClr>
              </a:solidFill>
              <a:prstDash val="solid"/>
              <a:headEnd type="none" w="med" len="med"/>
              <a:tailEnd type="none" w="med" len="med"/>
            </a:ln>
            <a:effectLst/>
          </p:spPr>
        </p:cxnSp>
      </p:grpSp>
      <p:grpSp>
        <p:nvGrpSpPr>
          <p:cNvPr id="39" name="Group 38"/>
          <p:cNvGrpSpPr/>
          <p:nvPr/>
        </p:nvGrpSpPr>
        <p:grpSpPr>
          <a:xfrm>
            <a:off x="1341151" y="3614984"/>
            <a:ext cx="1907566" cy="1116404"/>
            <a:chOff x="1175814" y="3129307"/>
            <a:chExt cx="2089010" cy="1311965"/>
          </a:xfrm>
        </p:grpSpPr>
        <p:sp>
          <p:nvSpPr>
            <p:cNvPr id="40" name="TextBox 39"/>
            <p:cNvSpPr txBox="1"/>
            <p:nvPr/>
          </p:nvSpPr>
          <p:spPr>
            <a:xfrm>
              <a:off x="1694944" y="3882567"/>
              <a:ext cx="1569880" cy="516692"/>
            </a:xfrm>
            <a:prstGeom prst="rect">
              <a:avLst/>
            </a:prstGeom>
            <a:noFill/>
          </p:spPr>
          <p:txBody>
            <a:bodyPr wrap="square" lIns="130622" tIns="65311" rIns="130622" bIns="65311" rtlCol="0">
              <a:spAutoFit/>
            </a:body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chemeClr val="bg1">
                      <a:lumMod val="95000"/>
                    </a:schemeClr>
                  </a:solidFill>
                  <a:effectLst/>
                  <a:uLnTx/>
                  <a:uFillTx/>
                  <a:latin typeface="Trebuchet MS" panose="020B0603020202020204" pitchFamily="34" charset="0"/>
                  <a:cs typeface="Calibri" panose="020F0502020204030204" pitchFamily="34" charset="0"/>
                  <a:sym typeface="Arial" panose="020B0604020202020204"/>
                </a:rPr>
                <a:t>Users from unmanaged devices</a:t>
              </a:r>
            </a:p>
          </p:txBody>
        </p:sp>
        <p:pic>
          <p:nvPicPr>
            <p:cNvPr id="41" name="Picture 40"/>
            <p:cNvPicPr>
              <a:picLocks noChangeAspect="1"/>
            </p:cNvPicPr>
            <p:nvPr/>
          </p:nvPicPr>
          <p:blipFill>
            <a:blip r:embed="rId39" cstate="email"/>
            <a:stretch>
              <a:fillRect/>
            </a:stretch>
          </p:blipFill>
          <p:spPr>
            <a:xfrm>
              <a:off x="1456429" y="3752679"/>
              <a:ext cx="301175" cy="301175"/>
            </a:xfrm>
            <a:prstGeom prst="rect">
              <a:avLst/>
            </a:prstGeom>
          </p:spPr>
        </p:pic>
        <p:pic>
          <p:nvPicPr>
            <p:cNvPr id="42" name="Picture 41"/>
            <p:cNvPicPr>
              <a:picLocks noChangeAspect="1"/>
            </p:cNvPicPr>
            <p:nvPr/>
          </p:nvPicPr>
          <p:blipFill>
            <a:blip r:embed="rId40" cstate="email"/>
            <a:stretch>
              <a:fillRect/>
            </a:stretch>
          </p:blipFill>
          <p:spPr>
            <a:xfrm>
              <a:off x="1289113" y="3936477"/>
              <a:ext cx="504796" cy="504795"/>
            </a:xfrm>
            <a:prstGeom prst="rect">
              <a:avLst/>
            </a:prstGeom>
          </p:spPr>
        </p:pic>
        <p:pic>
          <p:nvPicPr>
            <p:cNvPr id="43" name="Picture 42"/>
            <p:cNvPicPr>
              <a:picLocks noChangeAspect="1"/>
            </p:cNvPicPr>
            <p:nvPr/>
          </p:nvPicPr>
          <p:blipFill>
            <a:blip r:embed="rId41" cstate="email"/>
            <a:stretch>
              <a:fillRect/>
            </a:stretch>
          </p:blipFill>
          <p:spPr>
            <a:xfrm>
              <a:off x="1175814" y="3787385"/>
              <a:ext cx="332473" cy="332473"/>
            </a:xfrm>
            <a:prstGeom prst="rect">
              <a:avLst/>
            </a:prstGeom>
          </p:spPr>
        </p:pic>
        <p:cxnSp>
          <p:nvCxnSpPr>
            <p:cNvPr id="44" name="Straight Arrow Connector 43"/>
            <p:cNvCxnSpPr/>
            <p:nvPr/>
          </p:nvCxnSpPr>
          <p:spPr>
            <a:xfrm flipV="1">
              <a:off x="1459217" y="3129307"/>
              <a:ext cx="0" cy="323302"/>
            </a:xfrm>
            <a:prstGeom prst="straightConnector1">
              <a:avLst/>
            </a:prstGeom>
            <a:noFill/>
            <a:ln w="25400" cap="flat" cmpd="sng" algn="ctr">
              <a:solidFill>
                <a:schemeClr val="bg2">
                  <a:lumMod val="75000"/>
                </a:schemeClr>
              </a:solidFill>
              <a:prstDash val="solid"/>
              <a:headEnd type="none" w="med" len="med"/>
              <a:tailEnd type="triangle" w="med" len="med"/>
            </a:ln>
            <a:effectLst/>
          </p:spPr>
        </p:cxnSp>
        <p:cxnSp>
          <p:nvCxnSpPr>
            <p:cNvPr id="45" name="Straight Arrow Connector 44"/>
            <p:cNvCxnSpPr/>
            <p:nvPr/>
          </p:nvCxnSpPr>
          <p:spPr>
            <a:xfrm flipV="1">
              <a:off x="1459217" y="3471893"/>
              <a:ext cx="0" cy="387578"/>
            </a:xfrm>
            <a:prstGeom prst="straightConnector1">
              <a:avLst/>
            </a:prstGeom>
            <a:noFill/>
            <a:ln w="25400" cap="flat" cmpd="sng" algn="ctr">
              <a:solidFill>
                <a:schemeClr val="bg2">
                  <a:lumMod val="75000"/>
                </a:schemeClr>
              </a:solidFill>
              <a:prstDash val="solid"/>
              <a:headEnd type="none" w="med" len="med"/>
              <a:tailEnd type="oval" w="med" len="med"/>
            </a:ln>
            <a:effectLst/>
          </p:spPr>
        </p:cxnSp>
      </p:grpSp>
      <p:grpSp>
        <p:nvGrpSpPr>
          <p:cNvPr id="25" name="Group 24"/>
          <p:cNvGrpSpPr/>
          <p:nvPr/>
        </p:nvGrpSpPr>
        <p:grpSpPr>
          <a:xfrm>
            <a:off x="298958" y="2177179"/>
            <a:ext cx="1425550" cy="1575935"/>
            <a:chOff x="34489" y="1439643"/>
            <a:chExt cx="1561146" cy="1851990"/>
          </a:xfrm>
        </p:grpSpPr>
        <p:sp>
          <p:nvSpPr>
            <p:cNvPr id="31" name="Rectangle 30"/>
            <p:cNvSpPr/>
            <p:nvPr/>
          </p:nvSpPr>
          <p:spPr>
            <a:xfrm>
              <a:off x="42139" y="2617704"/>
              <a:ext cx="592945" cy="471513"/>
            </a:xfrm>
            <a:prstGeom prst="rect">
              <a:avLst/>
            </a:prstGeom>
            <a:solidFill>
              <a:srgbClr val="55565A"/>
            </a:solidFill>
            <a:ln w="9525" cap="flat" cmpd="sng" algn="ctr">
              <a:solidFill>
                <a:schemeClr val="bg2">
                  <a:lumMod val="75000"/>
                </a:schemeClr>
              </a:solid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6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endParaRPr>
            </a:p>
          </p:txBody>
        </p:sp>
        <p:sp>
          <p:nvSpPr>
            <p:cNvPr id="32" name="TextBox 31"/>
            <p:cNvSpPr txBox="1"/>
            <p:nvPr/>
          </p:nvSpPr>
          <p:spPr>
            <a:xfrm>
              <a:off x="88430" y="3146957"/>
              <a:ext cx="477490" cy="144676"/>
            </a:xfrm>
            <a:prstGeom prst="rect">
              <a:avLst/>
            </a:prstGeom>
            <a:noFill/>
            <a:ln>
              <a:noFill/>
            </a:ln>
          </p:spPr>
          <p:txBody>
            <a:bodyPr wrap="none" lIns="0" tIns="0" rIns="0" bIns="0" rtlCol="0">
              <a:spAutoFit/>
            </a:bodyPr>
            <a:lstStyle>
              <a:defPPr>
                <a:defRPr lang="en-US"/>
              </a:defPPr>
              <a:lvl1pPr defTabSz="408305">
                <a:defRPr sz="1200" b="1">
                  <a:solidFill>
                    <a:srgbClr val="55565A"/>
                  </a:solidFill>
                  <a:latin typeface="Graphik Regular"/>
                  <a:cs typeface="Graphik Regular"/>
                </a:defRPr>
              </a:lvl1p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800" b="1"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CASB-API</a:t>
              </a:r>
              <a:endParaRPr kumimoji="0" lang="en-US" sz="900" b="1"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grpSp>
          <p:nvGrpSpPr>
            <p:cNvPr id="33" name="Group 32"/>
            <p:cNvGrpSpPr/>
            <p:nvPr/>
          </p:nvGrpSpPr>
          <p:grpSpPr>
            <a:xfrm>
              <a:off x="34489" y="1439643"/>
              <a:ext cx="1561146" cy="1649565"/>
              <a:chOff x="1862585" y="2403145"/>
              <a:chExt cx="1561146" cy="1649565"/>
            </a:xfrm>
          </p:grpSpPr>
          <p:grpSp>
            <p:nvGrpSpPr>
              <p:cNvPr id="34" name="Group 33"/>
              <p:cNvGrpSpPr/>
              <p:nvPr/>
            </p:nvGrpSpPr>
            <p:grpSpPr>
              <a:xfrm>
                <a:off x="2164598" y="2403145"/>
                <a:ext cx="1259133" cy="1265528"/>
                <a:chOff x="2837034" y="2249126"/>
                <a:chExt cx="939115" cy="1290391"/>
              </a:xfrm>
            </p:grpSpPr>
            <p:cxnSp>
              <p:nvCxnSpPr>
                <p:cNvPr id="36" name="Straight Arrow Connector 35"/>
                <p:cNvCxnSpPr/>
                <p:nvPr/>
              </p:nvCxnSpPr>
              <p:spPr>
                <a:xfrm>
                  <a:off x="2837034" y="2249126"/>
                  <a:ext cx="1" cy="1290391"/>
                </a:xfrm>
                <a:prstGeom prst="straightConnector1">
                  <a:avLst/>
                </a:prstGeom>
                <a:noFill/>
                <a:ln w="25400" cap="flat" cmpd="sng" algn="ctr">
                  <a:solidFill>
                    <a:schemeClr val="bg2">
                      <a:lumMod val="75000"/>
                    </a:schemeClr>
                  </a:solidFill>
                  <a:prstDash val="sysDash"/>
                  <a:headEnd type="none" w="med" len="med"/>
                  <a:tailEnd type="triangle" w="med" len="med"/>
                </a:ln>
                <a:effectLst/>
              </p:spPr>
            </p:cxnSp>
            <p:cxnSp>
              <p:nvCxnSpPr>
                <p:cNvPr id="37" name="Straight Arrow Connector 36"/>
                <p:cNvCxnSpPr/>
                <p:nvPr/>
              </p:nvCxnSpPr>
              <p:spPr>
                <a:xfrm>
                  <a:off x="2842953" y="2249126"/>
                  <a:ext cx="933196" cy="1"/>
                </a:xfrm>
                <a:prstGeom prst="straightConnector1">
                  <a:avLst/>
                </a:prstGeom>
                <a:noFill/>
                <a:ln w="25400" cap="flat" cmpd="sng" algn="ctr">
                  <a:solidFill>
                    <a:schemeClr val="bg2">
                      <a:lumMod val="75000"/>
                    </a:schemeClr>
                  </a:solidFill>
                  <a:prstDash val="sysDash"/>
                  <a:headEnd type="none" w="med" len="med"/>
                  <a:tailEnd type="oval" w="med" len="med"/>
                </a:ln>
                <a:effectLst/>
              </p:spPr>
            </p:cxnSp>
          </p:grpSp>
          <p:sp>
            <p:nvSpPr>
              <p:cNvPr id="35" name="TextBox 34"/>
              <p:cNvSpPr txBox="1"/>
              <p:nvPr/>
            </p:nvSpPr>
            <p:spPr>
              <a:xfrm>
                <a:off x="1862585" y="3622631"/>
                <a:ext cx="641112" cy="430079"/>
              </a:xfrm>
              <a:prstGeom prst="rect">
                <a:avLst/>
              </a:prstGeom>
              <a:solidFill>
                <a:srgbClr val="55565A"/>
              </a:solidFill>
              <a:ln w="9525">
                <a:solidFill>
                  <a:schemeClr val="bg2">
                    <a:lumMod val="75000"/>
                  </a:schemeClr>
                </a:solidFill>
                <a:miter lim="800000"/>
              </a:ln>
            </p:spPr>
            <p:txBody>
              <a:bodyPr rot="0" spcFirstLastPara="0" vertOverflow="overflow" horzOverflow="overflow" vert="horz" wrap="square" lIns="36000" tIns="36000" rIns="36000" bIns="36000" numCol="1" spcCol="0" rtlCol="0" fromWordArt="0" anchor="ctr" anchorCtr="0" forceAA="0" compatLnSpc="1">
                <a:noAutofit/>
              </a:bodyPr>
              <a:lstStyle>
                <a:defPPr>
                  <a:defRPr lang="en-US"/>
                </a:defPPr>
                <a:lvl1pPr algn="ctr">
                  <a:spcBef>
                    <a:spcPts val="300"/>
                  </a:spcBef>
                  <a:defRPr sz="1000">
                    <a:solidFill>
                      <a:schemeClr val="bg1"/>
                    </a:solidFill>
                    <a:latin typeface="Calibri" panose="020F0502020204030204" pitchFamily="34" charset="0"/>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sym typeface="Arial" panose="020B0604020202020204"/>
                  </a:rPr>
                  <a:t>API</a:t>
                </a:r>
              </a:p>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sym typeface="Arial" panose="020B0604020202020204"/>
                  </a:rPr>
                  <a:t>Protection</a:t>
                </a:r>
              </a:p>
            </p:txBody>
          </p:sp>
        </p:grpSp>
      </p:grpSp>
      <p:grpSp>
        <p:nvGrpSpPr>
          <p:cNvPr id="26" name="Group 25"/>
          <p:cNvGrpSpPr/>
          <p:nvPr/>
        </p:nvGrpSpPr>
        <p:grpSpPr>
          <a:xfrm>
            <a:off x="881214" y="3175752"/>
            <a:ext cx="964354" cy="407814"/>
            <a:chOff x="672127" y="2613140"/>
            <a:chExt cx="1056082" cy="479252"/>
          </a:xfrm>
        </p:grpSpPr>
        <p:sp>
          <p:nvSpPr>
            <p:cNvPr id="27" name="Rectangle 26"/>
            <p:cNvSpPr/>
            <p:nvPr/>
          </p:nvSpPr>
          <p:spPr>
            <a:xfrm>
              <a:off x="672618" y="2613140"/>
              <a:ext cx="1055591" cy="479252"/>
            </a:xfrm>
            <a:prstGeom prst="rect">
              <a:avLst/>
            </a:prstGeom>
            <a:solidFill>
              <a:srgbClr val="00A9CE"/>
            </a:solidFill>
            <a:ln w="9525" cap="flat" cmpd="sng" algn="ctr">
              <a:solidFill>
                <a:srgbClr val="00A9CE"/>
              </a:solid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6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endParaRPr>
            </a:p>
          </p:txBody>
        </p:sp>
        <p:sp>
          <p:nvSpPr>
            <p:cNvPr id="28" name="TextBox 27"/>
            <p:cNvSpPr txBox="1"/>
            <p:nvPr/>
          </p:nvSpPr>
          <p:spPr>
            <a:xfrm>
              <a:off x="672127" y="2660729"/>
              <a:ext cx="539036" cy="403822"/>
            </a:xfrm>
            <a:prstGeom prst="rect">
              <a:avLst/>
            </a:prstGeom>
            <a:noFill/>
            <a:ln w="9525" cap="flat" cmpd="sng" algn="ctr">
              <a:noFill/>
              <a:prstDash val="solid"/>
            </a:ln>
            <a:effectLst/>
          </p:spPr>
          <p:txBody>
            <a:bodyPr wrap="square" lIns="36000" tIns="36000" rIns="36000" bIns="36000" rtlCol="0" anchor="ctr" anchorCtr="0">
              <a:noAutofit/>
            </a:bodyPr>
            <a:lstStyle>
              <a:defPPr>
                <a:defRPr lang="en-US"/>
              </a:defPPr>
              <a:lvl1pPr algn="ctr">
                <a:defRPr sz="1000">
                  <a:solidFill>
                    <a:schemeClr val="accent1"/>
                  </a:solidFill>
                  <a:latin typeface="Graphik Regular"/>
                  <a:cs typeface="Graphik Regular"/>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Risk Insights</a:t>
              </a:r>
            </a:p>
          </p:txBody>
        </p:sp>
        <p:cxnSp>
          <p:nvCxnSpPr>
            <p:cNvPr id="29" name="Straight Arrow Connector 28"/>
            <p:cNvCxnSpPr>
              <a:stCxn id="27" idx="2"/>
              <a:endCxn id="27" idx="0"/>
            </p:cNvCxnSpPr>
            <p:nvPr/>
          </p:nvCxnSpPr>
          <p:spPr>
            <a:xfrm flipV="1">
              <a:off x="1200413" y="2613140"/>
              <a:ext cx="0" cy="479252"/>
            </a:xfrm>
            <a:prstGeom prst="straightConnector1">
              <a:avLst/>
            </a:prstGeom>
            <a:noFill/>
            <a:ln w="3175" cap="flat" cmpd="sng" algn="ctr">
              <a:solidFill>
                <a:srgbClr val="FFFFFF"/>
              </a:solidFill>
              <a:prstDash val="solid"/>
              <a:headEnd type="none" w="med" len="med"/>
              <a:tailEnd type="none" w="med" len="med"/>
            </a:ln>
            <a:effectLst/>
          </p:spPr>
        </p:cxnSp>
        <p:sp>
          <p:nvSpPr>
            <p:cNvPr id="30" name="TextBox 29"/>
            <p:cNvSpPr txBox="1"/>
            <p:nvPr/>
          </p:nvSpPr>
          <p:spPr>
            <a:xfrm>
              <a:off x="1220689" y="2725174"/>
              <a:ext cx="496934" cy="274933"/>
            </a:xfrm>
            <a:prstGeom prst="rect">
              <a:avLst/>
            </a:prstGeom>
            <a:noFill/>
            <a:ln w="9525" cap="flat" cmpd="sng" algn="ctr">
              <a:noFill/>
              <a:prstDash val="solid"/>
            </a:ln>
            <a:effectLst/>
          </p:spPr>
          <p:txBody>
            <a:bodyPr wrap="square" lIns="36000" tIns="36000" rIns="36000" bIns="36000" rtlCol="0" anchor="ctr" anchorCtr="0">
              <a:noAutofit/>
            </a:bodyPr>
            <a:lstStyle>
              <a:defPPr>
                <a:defRPr lang="en-US"/>
              </a:defPPr>
              <a:lvl1pPr algn="ctr" defTabSz="408305">
                <a:defRPr sz="800">
                  <a:solidFill>
                    <a:schemeClr val="bg1"/>
                  </a:solidFill>
                  <a:latin typeface="Graphik Regular"/>
                  <a:cs typeface="Graphik Regular"/>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Reverse Proxy</a:t>
              </a:r>
            </a:p>
          </p:txBody>
        </p:sp>
      </p:grpSp>
      <p:sp>
        <p:nvSpPr>
          <p:cNvPr id="138" name="Title 137"/>
          <p:cNvSpPr>
            <a:spLocks noGrp="1"/>
          </p:cNvSpPr>
          <p:nvPr>
            <p:ph type="title"/>
          </p:nvPr>
        </p:nvSpPr>
        <p:spPr>
          <a:xfrm>
            <a:off x="324000" y="211574"/>
            <a:ext cx="8496150" cy="415490"/>
          </a:xfrm>
        </p:spPr>
        <p:txBody>
          <a:bodyPr/>
          <a:lstStyle/>
          <a:p>
            <a:r>
              <a:rPr lang="en-US" dirty="0"/>
              <a:t>New Age Cloud security platform: Unified view</a:t>
            </a:r>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ounded Rectangle 122"/>
          <p:cNvSpPr/>
          <p:nvPr/>
        </p:nvSpPr>
        <p:spPr>
          <a:xfrm>
            <a:off x="323850" y="2323752"/>
            <a:ext cx="8496300" cy="2408585"/>
          </a:xfrm>
          <a:prstGeom prst="roundRect">
            <a:avLst>
              <a:gd name="adj" fmla="val 6166"/>
            </a:avLst>
          </a:prstGeom>
          <a:solidFill>
            <a:srgbClr val="00B0F0">
              <a:alpha val="29804"/>
            </a:srgbClr>
          </a:solidFill>
          <a:ln w="6350">
            <a:solidFill>
              <a:schemeClr val="accent5">
                <a:lumMod val="75000"/>
              </a:schemeClr>
            </a:solidFill>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685800" rtl="0" eaLnBrk="1" fontAlgn="auto" latinLnBrk="0" hangingPunct="1">
              <a:lnSpc>
                <a:spcPct val="90000"/>
              </a:lnSpc>
              <a:spcBef>
                <a:spcPts val="225"/>
              </a:spcBef>
              <a:spcAft>
                <a:spcPts val="0"/>
              </a:spcAft>
              <a:buClrTx/>
              <a:buSzTx/>
              <a:buFontTx/>
              <a:buNone/>
              <a:defRPr/>
            </a:pPr>
            <a:endParaRPr kumimoji="0" lang="en-US" sz="105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8" name="Freeform 17"/>
          <p:cNvSpPr/>
          <p:nvPr/>
        </p:nvSpPr>
        <p:spPr>
          <a:xfrm>
            <a:off x="2938138" y="2713247"/>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Performance Monitoring</a:t>
            </a:r>
          </a:p>
        </p:txBody>
      </p:sp>
      <p:sp>
        <p:nvSpPr>
          <p:cNvPr id="50" name="Freeform 49"/>
          <p:cNvSpPr/>
          <p:nvPr/>
        </p:nvSpPr>
        <p:spPr>
          <a:xfrm>
            <a:off x="7400014" y="2707094"/>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Response</a:t>
            </a:r>
          </a:p>
        </p:txBody>
      </p:sp>
      <p:sp>
        <p:nvSpPr>
          <p:cNvPr id="43" name="Freeform 42"/>
          <p:cNvSpPr/>
          <p:nvPr/>
        </p:nvSpPr>
        <p:spPr>
          <a:xfrm>
            <a:off x="6284545" y="2707094"/>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Investigation</a:t>
            </a:r>
          </a:p>
        </p:txBody>
      </p:sp>
      <p:sp>
        <p:nvSpPr>
          <p:cNvPr id="2" name="Title 1"/>
          <p:cNvSpPr>
            <a:spLocks noGrp="1"/>
          </p:cNvSpPr>
          <p:nvPr>
            <p:ph type="title"/>
          </p:nvPr>
        </p:nvSpPr>
        <p:spPr>
          <a:xfrm>
            <a:off x="324000" y="211574"/>
            <a:ext cx="8496150" cy="415490"/>
          </a:xfrm>
        </p:spPr>
        <p:txBody>
          <a:bodyPr vert="horz" wrap="square" lIns="0" tIns="45715" rIns="91428" bIns="45715" rtlCol="0" anchor="ctr">
            <a:spAutoFit/>
          </a:bodyPr>
          <a:lstStyle/>
          <a:p>
            <a:r>
              <a:rPr lang="en-US" dirty="0"/>
              <a:t>Sify MDR: Threat Detection and Incident Response</a:t>
            </a:r>
          </a:p>
        </p:txBody>
      </p:sp>
      <p:graphicFrame>
        <p:nvGraphicFramePr>
          <p:cNvPr id="91" name="Diagram 90"/>
          <p:cNvGraphicFramePr/>
          <p:nvPr/>
        </p:nvGraphicFramePr>
        <p:xfrm>
          <a:off x="1475357" y="953956"/>
          <a:ext cx="6193286" cy="1385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4" name="Picture 114"/>
          <p:cNvPicPr>
            <a:picLocks noChangeAspect="1"/>
          </p:cNvPicPr>
          <p:nvPr/>
        </p:nvPicPr>
        <p:blipFill>
          <a:blip r:embed="rId8" cstate="screen"/>
          <a:srcRect/>
          <a:stretch>
            <a:fillRect/>
          </a:stretch>
        </p:blipFill>
        <p:spPr bwMode="auto">
          <a:xfrm>
            <a:off x="706000" y="1148849"/>
            <a:ext cx="282506" cy="254529"/>
          </a:xfrm>
          <a:prstGeom prst="rect">
            <a:avLst/>
          </a:prstGeom>
          <a:noFill/>
          <a:ln>
            <a:noFill/>
          </a:ln>
        </p:spPr>
      </p:pic>
      <p:sp>
        <p:nvSpPr>
          <p:cNvPr id="6" name="Freeform 5"/>
          <p:cNvSpPr/>
          <p:nvPr/>
        </p:nvSpPr>
        <p:spPr>
          <a:xfrm>
            <a:off x="707200" y="2707094"/>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Automatic Discovery</a:t>
            </a:r>
          </a:p>
        </p:txBody>
      </p:sp>
      <p:grpSp>
        <p:nvGrpSpPr>
          <p:cNvPr id="62" name="Group 61"/>
          <p:cNvGrpSpPr/>
          <p:nvPr/>
        </p:nvGrpSpPr>
        <p:grpSpPr>
          <a:xfrm>
            <a:off x="810964" y="3249184"/>
            <a:ext cx="830116" cy="997244"/>
            <a:chOff x="1032293" y="4571880"/>
            <a:chExt cx="1106821" cy="1329659"/>
          </a:xfrm>
          <a:solidFill>
            <a:schemeClr val="accent1">
              <a:lumMod val="20000"/>
              <a:lumOff val="80000"/>
            </a:schemeClr>
          </a:solidFill>
          <a:effectLst/>
        </p:grpSpPr>
        <p:sp>
          <p:nvSpPr>
            <p:cNvPr id="7" name="Freeform 6"/>
            <p:cNvSpPr/>
            <p:nvPr/>
          </p:nvSpPr>
          <p:spPr>
            <a:xfrm>
              <a:off x="1032293" y="4571880"/>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Servers</a:t>
              </a:r>
            </a:p>
          </p:txBody>
        </p:sp>
        <p:sp>
          <p:nvSpPr>
            <p:cNvPr id="8" name="Freeform 7"/>
            <p:cNvSpPr/>
            <p:nvPr/>
          </p:nvSpPr>
          <p:spPr>
            <a:xfrm>
              <a:off x="1032293" y="4845098"/>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Devices</a:t>
              </a:r>
            </a:p>
          </p:txBody>
        </p:sp>
        <p:sp>
          <p:nvSpPr>
            <p:cNvPr id="9" name="Freeform 8"/>
            <p:cNvSpPr/>
            <p:nvPr/>
          </p:nvSpPr>
          <p:spPr>
            <a:xfrm>
              <a:off x="1032293" y="5118315"/>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Endpoints</a:t>
              </a:r>
            </a:p>
          </p:txBody>
        </p:sp>
        <p:sp>
          <p:nvSpPr>
            <p:cNvPr id="10" name="Freeform 9"/>
            <p:cNvSpPr/>
            <p:nvPr/>
          </p:nvSpPr>
          <p:spPr>
            <a:xfrm>
              <a:off x="1032293" y="5391533"/>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Users</a:t>
              </a:r>
            </a:p>
          </p:txBody>
        </p:sp>
        <p:sp>
          <p:nvSpPr>
            <p:cNvPr id="11" name="Freeform 10"/>
            <p:cNvSpPr/>
            <p:nvPr/>
          </p:nvSpPr>
          <p:spPr>
            <a:xfrm>
              <a:off x="1032293" y="5664751"/>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Applications</a:t>
              </a:r>
            </a:p>
          </p:txBody>
        </p:sp>
      </p:grpSp>
      <p:sp>
        <p:nvSpPr>
          <p:cNvPr id="12" name="Freeform 11"/>
          <p:cNvSpPr/>
          <p:nvPr/>
        </p:nvSpPr>
        <p:spPr>
          <a:xfrm>
            <a:off x="1824628" y="2717586"/>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State </a:t>
            </a:r>
            <a:b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b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Monitoring</a:t>
            </a:r>
          </a:p>
        </p:txBody>
      </p:sp>
      <p:grpSp>
        <p:nvGrpSpPr>
          <p:cNvPr id="61" name="Group 60"/>
          <p:cNvGrpSpPr/>
          <p:nvPr/>
        </p:nvGrpSpPr>
        <p:grpSpPr>
          <a:xfrm>
            <a:off x="1925451" y="3249730"/>
            <a:ext cx="830117" cy="386117"/>
            <a:chOff x="2515665" y="4558620"/>
            <a:chExt cx="1106822" cy="514822"/>
          </a:xfrm>
          <a:solidFill>
            <a:schemeClr val="accent1">
              <a:lumMod val="20000"/>
              <a:lumOff val="80000"/>
            </a:schemeClr>
          </a:solidFill>
          <a:effectLst/>
        </p:grpSpPr>
        <p:sp>
          <p:nvSpPr>
            <p:cNvPr id="13" name="Freeform 12"/>
            <p:cNvSpPr/>
            <p:nvPr/>
          </p:nvSpPr>
          <p:spPr>
            <a:xfrm>
              <a:off x="2515666" y="4558620"/>
              <a:ext cx="1106821" cy="235266"/>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Hardware / OS Configs</a:t>
              </a:r>
            </a:p>
          </p:txBody>
        </p:sp>
        <p:sp>
          <p:nvSpPr>
            <p:cNvPr id="14" name="Freeform 13"/>
            <p:cNvSpPr/>
            <p:nvPr/>
          </p:nvSpPr>
          <p:spPr>
            <a:xfrm>
              <a:off x="2515665" y="4827429"/>
              <a:ext cx="1106821" cy="246013"/>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User / Identity Mapping</a:t>
              </a:r>
            </a:p>
          </p:txBody>
        </p:sp>
      </p:grpSp>
      <p:grpSp>
        <p:nvGrpSpPr>
          <p:cNvPr id="60" name="Group 59"/>
          <p:cNvGrpSpPr/>
          <p:nvPr/>
        </p:nvGrpSpPr>
        <p:grpSpPr>
          <a:xfrm>
            <a:off x="3041902" y="3255337"/>
            <a:ext cx="830116" cy="997244"/>
            <a:chOff x="4006877" y="4571880"/>
            <a:chExt cx="1106821" cy="1329659"/>
          </a:xfrm>
          <a:solidFill>
            <a:schemeClr val="accent1">
              <a:lumMod val="20000"/>
              <a:lumOff val="80000"/>
            </a:schemeClr>
          </a:solidFill>
          <a:effectLst/>
        </p:grpSpPr>
        <p:sp>
          <p:nvSpPr>
            <p:cNvPr id="21" name="Freeform 20"/>
            <p:cNvSpPr/>
            <p:nvPr/>
          </p:nvSpPr>
          <p:spPr>
            <a:xfrm>
              <a:off x="4006877" y="4571880"/>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Availability &amp; Performance Summary</a:t>
              </a:r>
            </a:p>
          </p:txBody>
        </p:sp>
        <p:sp>
          <p:nvSpPr>
            <p:cNvPr id="22" name="Freeform 21"/>
            <p:cNvSpPr/>
            <p:nvPr/>
          </p:nvSpPr>
          <p:spPr>
            <a:xfrm>
              <a:off x="4006877" y="4845098"/>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Uptime &amp; Round-Trip Response</a:t>
              </a:r>
            </a:p>
          </p:txBody>
        </p:sp>
        <p:sp>
          <p:nvSpPr>
            <p:cNvPr id="23" name="Freeform 22"/>
            <p:cNvSpPr/>
            <p:nvPr/>
          </p:nvSpPr>
          <p:spPr>
            <a:xfrm>
              <a:off x="4006877" y="5118315"/>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CPU and Memory</a:t>
              </a:r>
            </a:p>
          </p:txBody>
        </p:sp>
        <p:sp>
          <p:nvSpPr>
            <p:cNvPr id="24" name="Freeform 23"/>
            <p:cNvSpPr/>
            <p:nvPr/>
          </p:nvSpPr>
          <p:spPr>
            <a:xfrm>
              <a:off x="4006877" y="5391533"/>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Network Interface Utilization</a:t>
              </a:r>
            </a:p>
          </p:txBody>
        </p:sp>
        <p:sp>
          <p:nvSpPr>
            <p:cNvPr id="25" name="Freeform 24"/>
            <p:cNvSpPr/>
            <p:nvPr/>
          </p:nvSpPr>
          <p:spPr>
            <a:xfrm>
              <a:off x="4006877" y="5664751"/>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Synthetic Transaction</a:t>
              </a:r>
            </a:p>
          </p:txBody>
        </p:sp>
      </p:grpSp>
      <p:sp>
        <p:nvSpPr>
          <p:cNvPr id="26" name="Freeform 25"/>
          <p:cNvSpPr/>
          <p:nvPr/>
        </p:nvSpPr>
        <p:spPr>
          <a:xfrm>
            <a:off x="4053607" y="2706405"/>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Risk </a:t>
            </a:r>
            <a:b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b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Monitoring</a:t>
            </a:r>
          </a:p>
        </p:txBody>
      </p:sp>
      <p:sp>
        <p:nvSpPr>
          <p:cNvPr id="32" name="Freeform 31"/>
          <p:cNvSpPr/>
          <p:nvPr/>
        </p:nvSpPr>
        <p:spPr>
          <a:xfrm>
            <a:off x="5171035" y="2712636"/>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Behavioral Analytics</a:t>
            </a:r>
          </a:p>
        </p:txBody>
      </p:sp>
      <p:grpSp>
        <p:nvGrpSpPr>
          <p:cNvPr id="59" name="Group 58"/>
          <p:cNvGrpSpPr/>
          <p:nvPr/>
        </p:nvGrpSpPr>
        <p:grpSpPr>
          <a:xfrm>
            <a:off x="6386975" y="3248897"/>
            <a:ext cx="1946918" cy="1002380"/>
            <a:chOff x="8466974" y="4572416"/>
            <a:chExt cx="2595891" cy="1336507"/>
          </a:xfrm>
          <a:solidFill>
            <a:schemeClr val="accent1">
              <a:lumMod val="20000"/>
              <a:lumOff val="80000"/>
            </a:schemeClr>
          </a:solidFill>
          <a:effectLst/>
        </p:grpSpPr>
        <p:sp>
          <p:nvSpPr>
            <p:cNvPr id="27" name="Freeform 26"/>
            <p:cNvSpPr/>
            <p:nvPr/>
          </p:nvSpPr>
          <p:spPr>
            <a:xfrm>
              <a:off x="8466974" y="5673545"/>
              <a:ext cx="1106821" cy="23537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Multitenant &amp;</a:t>
              </a:r>
              <a:b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Granular RBAC</a:t>
              </a:r>
            </a:p>
          </p:txBody>
        </p:sp>
        <p:sp>
          <p:nvSpPr>
            <p:cNvPr id="31" name="Freeform 30"/>
            <p:cNvSpPr/>
            <p:nvPr/>
          </p:nvSpPr>
          <p:spPr>
            <a:xfrm>
              <a:off x="9956044" y="5663770"/>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Reporting</a:t>
              </a:r>
            </a:p>
          </p:txBody>
        </p:sp>
        <p:sp>
          <p:nvSpPr>
            <p:cNvPr id="30" name="Freeform 29"/>
            <p:cNvSpPr/>
            <p:nvPr/>
          </p:nvSpPr>
          <p:spPr>
            <a:xfrm>
              <a:off x="8466976" y="4572416"/>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Incident Dashboards</a:t>
              </a:r>
            </a:p>
          </p:txBody>
        </p:sp>
      </p:grpSp>
      <p:grpSp>
        <p:nvGrpSpPr>
          <p:cNvPr id="58" name="Group 57"/>
          <p:cNvGrpSpPr/>
          <p:nvPr/>
        </p:nvGrpSpPr>
        <p:grpSpPr>
          <a:xfrm>
            <a:off x="4150159" y="3255337"/>
            <a:ext cx="3066932" cy="581264"/>
            <a:chOff x="5484552" y="4580085"/>
            <a:chExt cx="4089243" cy="775018"/>
          </a:xfrm>
          <a:solidFill>
            <a:schemeClr val="accent1">
              <a:lumMod val="20000"/>
              <a:lumOff val="80000"/>
            </a:schemeClr>
          </a:solidFill>
          <a:effectLst/>
        </p:grpSpPr>
        <p:sp>
          <p:nvSpPr>
            <p:cNvPr id="34" name="Freeform 33"/>
            <p:cNvSpPr/>
            <p:nvPr/>
          </p:nvSpPr>
          <p:spPr>
            <a:xfrm>
              <a:off x="5484552" y="4580085"/>
              <a:ext cx="1106821" cy="240436"/>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Device Risk Score</a:t>
              </a:r>
            </a:p>
          </p:txBody>
        </p:sp>
        <p:sp>
          <p:nvSpPr>
            <p:cNvPr id="42" name="Freeform 41"/>
            <p:cNvSpPr/>
            <p:nvPr/>
          </p:nvSpPr>
          <p:spPr>
            <a:xfrm>
              <a:off x="8466974" y="5123950"/>
              <a:ext cx="1106821" cy="231153"/>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Threat Hunting</a:t>
              </a:r>
            </a:p>
          </p:txBody>
        </p:sp>
      </p:grpSp>
      <p:grpSp>
        <p:nvGrpSpPr>
          <p:cNvPr id="57" name="Group 56"/>
          <p:cNvGrpSpPr/>
          <p:nvPr/>
        </p:nvGrpSpPr>
        <p:grpSpPr>
          <a:xfrm>
            <a:off x="4152939" y="3452169"/>
            <a:ext cx="4183989" cy="799108"/>
            <a:chOff x="5488260" y="4842528"/>
            <a:chExt cx="5578652" cy="1065477"/>
          </a:xfrm>
          <a:solidFill>
            <a:schemeClr val="accent1">
              <a:lumMod val="20000"/>
              <a:lumOff val="80000"/>
            </a:schemeClr>
          </a:solidFill>
          <a:effectLst/>
        </p:grpSpPr>
        <p:sp>
          <p:nvSpPr>
            <p:cNvPr id="44" name="Freeform 43"/>
            <p:cNvSpPr/>
            <p:nvPr/>
          </p:nvSpPr>
          <p:spPr>
            <a:xfrm>
              <a:off x="5494168" y="5117856"/>
              <a:ext cx="1106821" cy="242634"/>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Geolocation</a:t>
              </a:r>
            </a:p>
          </p:txBody>
        </p:sp>
        <p:sp>
          <p:nvSpPr>
            <p:cNvPr id="47" name="Freeform 46"/>
            <p:cNvSpPr/>
            <p:nvPr/>
          </p:nvSpPr>
          <p:spPr>
            <a:xfrm>
              <a:off x="8466975" y="4842528"/>
              <a:ext cx="1106821" cy="239358"/>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MITRE ATT&amp;CK</a:t>
              </a:r>
            </a:p>
          </p:txBody>
        </p:sp>
        <p:sp>
          <p:nvSpPr>
            <p:cNvPr id="48" name="Freeform 47"/>
            <p:cNvSpPr/>
            <p:nvPr/>
          </p:nvSpPr>
          <p:spPr>
            <a:xfrm>
              <a:off x="5488260" y="5672627"/>
              <a:ext cx="1106821" cy="235378"/>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False Positive Reduction</a:t>
              </a:r>
            </a:p>
          </p:txBody>
        </p:sp>
        <p:sp>
          <p:nvSpPr>
            <p:cNvPr id="49" name="Freeform 48"/>
            <p:cNvSpPr/>
            <p:nvPr/>
          </p:nvSpPr>
          <p:spPr>
            <a:xfrm>
              <a:off x="9960091" y="5388443"/>
              <a:ext cx="1106821" cy="243578"/>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Case Notes &amp; Timeline</a:t>
              </a:r>
            </a:p>
          </p:txBody>
        </p:sp>
      </p:grpSp>
      <p:grpSp>
        <p:nvGrpSpPr>
          <p:cNvPr id="56" name="Group 55"/>
          <p:cNvGrpSpPr/>
          <p:nvPr/>
        </p:nvGrpSpPr>
        <p:grpSpPr>
          <a:xfrm>
            <a:off x="4157370" y="3248590"/>
            <a:ext cx="4184391" cy="798017"/>
            <a:chOff x="5494168" y="4571088"/>
            <a:chExt cx="5579188" cy="1064023"/>
          </a:xfrm>
          <a:solidFill>
            <a:schemeClr val="accent1">
              <a:lumMod val="20000"/>
              <a:lumOff val="80000"/>
            </a:schemeClr>
          </a:solidFill>
          <a:effectLst/>
        </p:grpSpPr>
        <p:sp>
          <p:nvSpPr>
            <p:cNvPr id="51" name="Freeform 50"/>
            <p:cNvSpPr/>
            <p:nvPr/>
          </p:nvSpPr>
          <p:spPr>
            <a:xfrm>
              <a:off x="8466974" y="5391533"/>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Multi-User Case Management</a:t>
              </a:r>
            </a:p>
          </p:txBody>
        </p:sp>
        <p:sp>
          <p:nvSpPr>
            <p:cNvPr id="52" name="Freeform 51"/>
            <p:cNvSpPr/>
            <p:nvPr/>
          </p:nvSpPr>
          <p:spPr>
            <a:xfrm>
              <a:off x="5494168" y="5398323"/>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solidFill>
              <a:schemeClr val="accent1">
                <a:lumMod val="20000"/>
                <a:lumOff val="80000"/>
              </a:schemeClr>
            </a:solid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SLA &amp; Escalation</a:t>
              </a:r>
            </a:p>
          </p:txBody>
        </p:sp>
        <p:sp>
          <p:nvSpPr>
            <p:cNvPr id="53" name="Freeform 52"/>
            <p:cNvSpPr/>
            <p:nvPr/>
          </p:nvSpPr>
          <p:spPr>
            <a:xfrm>
              <a:off x="9956045" y="4571088"/>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External Ticket Integration</a:t>
              </a:r>
            </a:p>
          </p:txBody>
        </p:sp>
        <p:sp>
          <p:nvSpPr>
            <p:cNvPr id="54" name="Freeform 53"/>
            <p:cNvSpPr/>
            <p:nvPr/>
          </p:nvSpPr>
          <p:spPr>
            <a:xfrm>
              <a:off x="9956045" y="4841356"/>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Automated Response Actions</a:t>
              </a:r>
            </a:p>
          </p:txBody>
        </p:sp>
        <p:sp>
          <p:nvSpPr>
            <p:cNvPr id="55" name="Freeform 54"/>
            <p:cNvSpPr/>
            <p:nvPr/>
          </p:nvSpPr>
          <p:spPr>
            <a:xfrm>
              <a:off x="9966535" y="5113839"/>
              <a:ext cx="1106821" cy="244142"/>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iSOAR Playbooks &amp; Workflows</a:t>
              </a:r>
            </a:p>
          </p:txBody>
        </p:sp>
      </p:grpSp>
      <p:sp>
        <p:nvSpPr>
          <p:cNvPr id="125" name="TextBox 124"/>
          <p:cNvSpPr txBox="1"/>
          <p:nvPr/>
        </p:nvSpPr>
        <p:spPr>
          <a:xfrm>
            <a:off x="379042" y="2422462"/>
            <a:ext cx="1693959" cy="267766"/>
          </a:xfrm>
          <a:prstGeom prst="rect">
            <a:avLst/>
          </a:prstGeom>
          <a:noFill/>
        </p:spPr>
        <p:txBody>
          <a:bodyPr wrap="square" rtlCol="0">
            <a:spAutoFit/>
          </a:bodyPr>
          <a:lstStyle/>
          <a:p>
            <a:pPr marL="0" marR="0" lvl="0" indent="0" algn="ctr" defTabSz="342900" rtl="0" eaLnBrk="1" fontAlgn="auto" latinLnBrk="0" hangingPunct="1">
              <a:lnSpc>
                <a:spcPct val="95000"/>
              </a:lnSpc>
              <a:spcBef>
                <a:spcPts val="0"/>
              </a:spcBef>
              <a:spcAft>
                <a:spcPts val="450"/>
              </a:spcAft>
              <a:buClrTx/>
              <a:buSzTx/>
              <a:buFontTx/>
              <a:buNone/>
              <a:defRPr/>
            </a:pPr>
            <a:r>
              <a:rPr kumimoji="0" lang="en-US" sz="12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Collect</a:t>
            </a:r>
          </a:p>
        </p:txBody>
      </p:sp>
      <p:sp>
        <p:nvSpPr>
          <p:cNvPr id="126" name="TextBox 125"/>
          <p:cNvSpPr txBox="1"/>
          <p:nvPr/>
        </p:nvSpPr>
        <p:spPr>
          <a:xfrm>
            <a:off x="4146838" y="2426523"/>
            <a:ext cx="851180" cy="267766"/>
          </a:xfrm>
          <a:prstGeom prst="rect">
            <a:avLst/>
          </a:prstGeom>
          <a:noFill/>
        </p:spPr>
        <p:txBody>
          <a:bodyPr wrap="square" rtlCol="0">
            <a:spAutoFit/>
          </a:bodyPr>
          <a:lstStyle/>
          <a:p>
            <a:pPr marL="0" marR="0" lvl="0" indent="0" algn="ctr" defTabSz="342900" rtl="0" eaLnBrk="1" fontAlgn="auto" latinLnBrk="0" hangingPunct="1">
              <a:lnSpc>
                <a:spcPct val="95000"/>
              </a:lnSpc>
              <a:spcBef>
                <a:spcPts val="0"/>
              </a:spcBef>
              <a:spcAft>
                <a:spcPts val="450"/>
              </a:spcAft>
              <a:buClrTx/>
              <a:buSzTx/>
              <a:buFontTx/>
              <a:buNone/>
              <a:defRPr/>
            </a:pPr>
            <a:r>
              <a:rPr kumimoji="0" lang="en-US" sz="12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Detect</a:t>
            </a:r>
          </a:p>
        </p:txBody>
      </p:sp>
      <p:grpSp>
        <p:nvGrpSpPr>
          <p:cNvPr id="28" name="Group 27"/>
          <p:cNvGrpSpPr/>
          <p:nvPr/>
        </p:nvGrpSpPr>
        <p:grpSpPr>
          <a:xfrm>
            <a:off x="2222170" y="2044914"/>
            <a:ext cx="4803980" cy="303532"/>
            <a:chOff x="2263247" y="2248113"/>
            <a:chExt cx="4803980" cy="373097"/>
          </a:xfrm>
          <a:solidFill>
            <a:schemeClr val="accent1"/>
          </a:solidFill>
        </p:grpSpPr>
        <p:sp>
          <p:nvSpPr>
            <p:cNvPr id="5" name="Up-Down Arrow 4"/>
            <p:cNvSpPr/>
            <p:nvPr/>
          </p:nvSpPr>
          <p:spPr>
            <a:xfrm>
              <a:off x="2263247" y="2255063"/>
              <a:ext cx="148678" cy="366147"/>
            </a:xfrm>
            <a:prstGeom prst="upDownArrow">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685800" rtl="0" eaLnBrk="1" fontAlgn="auto" latinLnBrk="0" hangingPunct="1">
                <a:lnSpc>
                  <a:spcPct val="90000"/>
                </a:lnSpc>
                <a:spcBef>
                  <a:spcPts val="225"/>
                </a:spcBef>
                <a:spcAft>
                  <a:spcPts val="0"/>
                </a:spcAft>
                <a:buClrTx/>
                <a:buSzTx/>
                <a:buFontTx/>
                <a:buNone/>
                <a:defRPr/>
              </a:pPr>
              <a:endParaRPr kumimoji="0" lang="en-US" sz="1050" b="0" i="0" u="none" strike="noStrike" kern="1200" cap="none" spc="0" normalizeH="0" baseline="0" noProof="0" dirty="0">
                <a:ln>
                  <a:noFill/>
                </a:ln>
                <a:solidFill>
                  <a:srgbClr val="121E29"/>
                </a:solidFill>
                <a:effectLst/>
                <a:uLnTx/>
                <a:uFillTx/>
                <a:latin typeface="Trebuchet MS" panose="020B0603020202020204"/>
                <a:ea typeface="+mn-ea"/>
                <a:cs typeface="+mn-cs"/>
              </a:endParaRPr>
            </a:p>
          </p:txBody>
        </p:sp>
        <p:sp>
          <p:nvSpPr>
            <p:cNvPr id="33" name="Up-Down Arrow 32"/>
            <p:cNvSpPr/>
            <p:nvPr/>
          </p:nvSpPr>
          <p:spPr>
            <a:xfrm>
              <a:off x="3760770" y="2251744"/>
              <a:ext cx="148678" cy="366147"/>
            </a:xfrm>
            <a:prstGeom prst="upDownArrow">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685800" rtl="0" eaLnBrk="1" fontAlgn="auto" latinLnBrk="0" hangingPunct="1">
                <a:lnSpc>
                  <a:spcPct val="90000"/>
                </a:lnSpc>
                <a:spcBef>
                  <a:spcPts val="225"/>
                </a:spcBef>
                <a:spcAft>
                  <a:spcPts val="0"/>
                </a:spcAft>
                <a:buClrTx/>
                <a:buSzTx/>
                <a:buFontTx/>
                <a:buNone/>
                <a:defRPr/>
              </a:pPr>
              <a:endParaRPr kumimoji="0" lang="en-US" sz="1050" b="0" i="0" u="none" strike="noStrike" kern="1200" cap="none" spc="0" normalizeH="0" baseline="0" noProof="0" dirty="0">
                <a:ln>
                  <a:noFill/>
                </a:ln>
                <a:solidFill>
                  <a:srgbClr val="121E29"/>
                </a:solidFill>
                <a:effectLst/>
                <a:uLnTx/>
                <a:uFillTx/>
                <a:latin typeface="Trebuchet MS" panose="020B0603020202020204"/>
                <a:ea typeface="+mn-ea"/>
                <a:cs typeface="+mn-cs"/>
              </a:endParaRPr>
            </a:p>
          </p:txBody>
        </p:sp>
        <p:sp>
          <p:nvSpPr>
            <p:cNvPr id="37" name="Up-Down Arrow 36"/>
            <p:cNvSpPr/>
            <p:nvPr/>
          </p:nvSpPr>
          <p:spPr>
            <a:xfrm>
              <a:off x="5339660" y="2250496"/>
              <a:ext cx="148678" cy="366147"/>
            </a:xfrm>
            <a:prstGeom prst="upDownArrow">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685800" rtl="0" eaLnBrk="1" fontAlgn="auto" latinLnBrk="0" hangingPunct="1">
                <a:lnSpc>
                  <a:spcPct val="90000"/>
                </a:lnSpc>
                <a:spcBef>
                  <a:spcPts val="225"/>
                </a:spcBef>
                <a:spcAft>
                  <a:spcPts val="0"/>
                </a:spcAft>
                <a:buClrTx/>
                <a:buSzTx/>
                <a:buFontTx/>
                <a:buNone/>
                <a:defRPr/>
              </a:pPr>
              <a:endParaRPr kumimoji="0" lang="en-US" sz="1050" b="0" i="0" u="none" strike="noStrike" kern="1200" cap="none" spc="0" normalizeH="0" baseline="0" noProof="0" dirty="0">
                <a:ln>
                  <a:noFill/>
                </a:ln>
                <a:solidFill>
                  <a:srgbClr val="121E29"/>
                </a:solidFill>
                <a:effectLst/>
                <a:uLnTx/>
                <a:uFillTx/>
                <a:latin typeface="Trebuchet MS" panose="020B0603020202020204"/>
                <a:ea typeface="+mn-ea"/>
                <a:cs typeface="+mn-cs"/>
              </a:endParaRPr>
            </a:p>
          </p:txBody>
        </p:sp>
        <p:sp>
          <p:nvSpPr>
            <p:cNvPr id="38" name="Up-Down Arrow 37"/>
            <p:cNvSpPr/>
            <p:nvPr/>
          </p:nvSpPr>
          <p:spPr>
            <a:xfrm>
              <a:off x="6918549" y="2248113"/>
              <a:ext cx="148678" cy="366147"/>
            </a:xfrm>
            <a:prstGeom prst="upDownArrow">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685800" rtl="0" eaLnBrk="1" fontAlgn="auto" latinLnBrk="0" hangingPunct="1">
                <a:lnSpc>
                  <a:spcPct val="90000"/>
                </a:lnSpc>
                <a:spcBef>
                  <a:spcPts val="225"/>
                </a:spcBef>
                <a:spcAft>
                  <a:spcPts val="0"/>
                </a:spcAft>
                <a:buClrTx/>
                <a:buSzTx/>
                <a:buFontTx/>
                <a:buNone/>
                <a:defRPr/>
              </a:pPr>
              <a:endParaRPr kumimoji="0" lang="en-US" sz="1050" b="0" i="0" u="none" strike="noStrike" kern="1200" cap="none" spc="0" normalizeH="0" baseline="0" noProof="0" dirty="0">
                <a:ln>
                  <a:noFill/>
                </a:ln>
                <a:solidFill>
                  <a:srgbClr val="121E29"/>
                </a:solidFill>
                <a:effectLst/>
                <a:uLnTx/>
                <a:uFillTx/>
                <a:latin typeface="Trebuchet MS" panose="020B0603020202020204"/>
                <a:ea typeface="+mn-ea"/>
                <a:cs typeface="+mn-cs"/>
              </a:endParaRPr>
            </a:p>
          </p:txBody>
        </p:sp>
      </p:grpSp>
      <p:pic>
        <p:nvPicPr>
          <p:cNvPr id="19" name="Picture 18" descr="icon-NOC-SOC-3.emf"/>
          <p:cNvPicPr>
            <a:picLocks noChangeAspect="1"/>
          </p:cNvPicPr>
          <p:nvPr/>
        </p:nvPicPr>
        <p:blipFill>
          <a:blip r:embed="rId9" cstate="screen">
            <a:duotone>
              <a:schemeClr val="accent1">
                <a:shade val="45000"/>
                <a:satMod val="135000"/>
              </a:schemeClr>
              <a:prstClr val="white"/>
            </a:duotone>
          </a:blip>
          <a:stretch>
            <a:fillRect/>
          </a:stretch>
        </p:blipFill>
        <p:spPr>
          <a:xfrm>
            <a:off x="7851304" y="1343667"/>
            <a:ext cx="842462" cy="561096"/>
          </a:xfrm>
          <a:prstGeom prst="rect">
            <a:avLst/>
          </a:prstGeom>
          <a:ln>
            <a:noFill/>
          </a:ln>
        </p:spPr>
      </p:pic>
      <p:sp>
        <p:nvSpPr>
          <p:cNvPr id="20" name="Striped Right Arrow 19"/>
          <p:cNvSpPr/>
          <p:nvPr/>
        </p:nvSpPr>
        <p:spPr>
          <a:xfrm>
            <a:off x="802768" y="1467174"/>
            <a:ext cx="545134" cy="297923"/>
          </a:xfrm>
          <a:prstGeom prst="stripedRightArrow">
            <a:avLst/>
          </a:prstGeom>
          <a:solidFill>
            <a:schemeClr val="bg2"/>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685800" rtl="0" eaLnBrk="1" fontAlgn="auto" latinLnBrk="0" hangingPunct="1">
              <a:lnSpc>
                <a:spcPct val="90000"/>
              </a:lnSpc>
              <a:spcBef>
                <a:spcPts val="225"/>
              </a:spcBef>
              <a:spcAft>
                <a:spcPts val="0"/>
              </a:spcAft>
              <a:buClrTx/>
              <a:buSzTx/>
              <a:buFontTx/>
              <a:buNone/>
              <a:defRPr/>
            </a:pPr>
            <a:endParaRPr kumimoji="0" lang="en-US" sz="1050" b="0" i="0" u="none" strike="noStrike" kern="1200" cap="none" spc="0" normalizeH="0" baseline="0" noProof="0" dirty="0">
              <a:ln>
                <a:noFill/>
              </a:ln>
              <a:solidFill>
                <a:srgbClr val="0071CE"/>
              </a:solidFill>
              <a:effectLst/>
              <a:uLnTx/>
              <a:uFillTx/>
              <a:latin typeface="Trebuchet MS" panose="020B0603020202020204"/>
              <a:ea typeface="+mn-ea"/>
              <a:cs typeface="+mn-cs"/>
            </a:endParaRPr>
          </a:p>
        </p:txBody>
      </p:sp>
      <p:sp>
        <p:nvSpPr>
          <p:cNvPr id="79" name="Freeform 78"/>
          <p:cNvSpPr/>
          <p:nvPr/>
        </p:nvSpPr>
        <p:spPr>
          <a:xfrm>
            <a:off x="1925451" y="3654784"/>
            <a:ext cx="830116" cy="181751"/>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solidFill>
            <a:schemeClr val="accent1">
              <a:lumMod val="20000"/>
              <a:lumOff val="80000"/>
            </a:schemeClr>
          </a:solid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File Integrity Monitoring</a:t>
            </a:r>
          </a:p>
        </p:txBody>
      </p:sp>
      <p:sp>
        <p:nvSpPr>
          <p:cNvPr id="80" name="Freeform 79"/>
          <p:cNvSpPr/>
          <p:nvPr/>
        </p:nvSpPr>
        <p:spPr>
          <a:xfrm>
            <a:off x="1925451" y="3859398"/>
            <a:ext cx="830116" cy="186641"/>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solidFill>
            <a:schemeClr val="accent1">
              <a:lumMod val="20000"/>
              <a:lumOff val="80000"/>
            </a:schemeClr>
          </a:solid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Vulnerability Assessment</a:t>
            </a:r>
          </a:p>
        </p:txBody>
      </p:sp>
      <p:sp>
        <p:nvSpPr>
          <p:cNvPr id="83" name="TextBox 82"/>
          <p:cNvSpPr txBox="1"/>
          <p:nvPr/>
        </p:nvSpPr>
        <p:spPr>
          <a:xfrm>
            <a:off x="7358960" y="2422462"/>
            <a:ext cx="1135485" cy="267766"/>
          </a:xfrm>
          <a:prstGeom prst="rect">
            <a:avLst/>
          </a:prstGeom>
          <a:noFill/>
        </p:spPr>
        <p:txBody>
          <a:bodyPr wrap="square" rtlCol="0">
            <a:spAutoFit/>
          </a:bodyPr>
          <a:lstStyle/>
          <a:p>
            <a:pPr marL="0" marR="0" lvl="0" indent="0" algn="ctr" defTabSz="342900" rtl="0" eaLnBrk="1" fontAlgn="auto" latinLnBrk="0" hangingPunct="1">
              <a:lnSpc>
                <a:spcPct val="95000"/>
              </a:lnSpc>
              <a:spcBef>
                <a:spcPts val="0"/>
              </a:spcBef>
              <a:spcAft>
                <a:spcPts val="450"/>
              </a:spcAft>
              <a:buClrTx/>
              <a:buSzTx/>
              <a:buFontTx/>
              <a:buNone/>
              <a:defRPr/>
            </a:pPr>
            <a:r>
              <a:rPr kumimoji="0" lang="en-US" sz="12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Respond</a:t>
            </a:r>
          </a:p>
        </p:txBody>
      </p:sp>
      <p:sp>
        <p:nvSpPr>
          <p:cNvPr id="85" name="Freeform 84"/>
          <p:cNvSpPr/>
          <p:nvPr/>
        </p:nvSpPr>
        <p:spPr>
          <a:xfrm>
            <a:off x="5274291" y="3251722"/>
            <a:ext cx="830116" cy="177591"/>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User</a:t>
            </a:r>
          </a:p>
        </p:txBody>
      </p:sp>
      <p:sp>
        <p:nvSpPr>
          <p:cNvPr id="86" name="Freeform 85"/>
          <p:cNvSpPr/>
          <p:nvPr/>
        </p:nvSpPr>
        <p:spPr>
          <a:xfrm>
            <a:off x="5268551" y="3453518"/>
            <a:ext cx="830116" cy="177591"/>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Device</a:t>
            </a:r>
          </a:p>
        </p:txBody>
      </p:sp>
      <p:sp>
        <p:nvSpPr>
          <p:cNvPr id="87" name="Freeform 86"/>
          <p:cNvSpPr/>
          <p:nvPr/>
        </p:nvSpPr>
        <p:spPr>
          <a:xfrm>
            <a:off x="5274291" y="3659009"/>
            <a:ext cx="830116" cy="177591"/>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Service / App Logs</a:t>
            </a:r>
          </a:p>
        </p:txBody>
      </p:sp>
      <p:sp>
        <p:nvSpPr>
          <p:cNvPr id="88" name="Freeform 87"/>
          <p:cNvSpPr/>
          <p:nvPr/>
        </p:nvSpPr>
        <p:spPr>
          <a:xfrm>
            <a:off x="5274291" y="3868645"/>
            <a:ext cx="830116" cy="177591"/>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Network Logs</a:t>
            </a:r>
          </a:p>
        </p:txBody>
      </p:sp>
      <p:sp>
        <p:nvSpPr>
          <p:cNvPr id="89" name="Freeform 88"/>
          <p:cNvSpPr/>
          <p:nvPr/>
        </p:nvSpPr>
        <p:spPr>
          <a:xfrm>
            <a:off x="5274291" y="4073686"/>
            <a:ext cx="830116" cy="177591"/>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Network Flow</a:t>
            </a:r>
          </a:p>
        </p:txBody>
      </p:sp>
      <p:sp>
        <p:nvSpPr>
          <p:cNvPr id="90" name="Freeform 89"/>
          <p:cNvSpPr/>
          <p:nvPr/>
        </p:nvSpPr>
        <p:spPr>
          <a:xfrm>
            <a:off x="4152939" y="3460886"/>
            <a:ext cx="830116" cy="167996"/>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solidFill>
            <a:schemeClr val="accent1">
              <a:lumMod val="20000"/>
              <a:lumOff val="80000"/>
            </a:schemeClr>
          </a:solid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Threat Intelligence</a:t>
            </a:r>
          </a:p>
        </p:txBody>
      </p:sp>
      <p:sp>
        <p:nvSpPr>
          <p:cNvPr id="92" name="Freeform 91"/>
          <p:cNvSpPr/>
          <p:nvPr/>
        </p:nvSpPr>
        <p:spPr>
          <a:xfrm>
            <a:off x="1925450" y="4069527"/>
            <a:ext cx="830116" cy="181750"/>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solidFill>
            <a:schemeClr val="accent1">
              <a:lumMod val="20000"/>
              <a:lumOff val="80000"/>
            </a:schemeClr>
          </a:solid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Business Services Impact</a:t>
            </a:r>
          </a:p>
        </p:txBody>
      </p:sp>
      <p:pic>
        <p:nvPicPr>
          <p:cNvPr id="98" name="Picture 109"/>
          <p:cNvPicPr>
            <a:picLocks noChangeAspect="1"/>
          </p:cNvPicPr>
          <p:nvPr/>
        </p:nvPicPr>
        <p:blipFill>
          <a:blip r:embed="rId10" cstate="screen"/>
          <a:srcRect/>
          <a:stretch>
            <a:fillRect/>
          </a:stretch>
        </p:blipFill>
        <p:spPr bwMode="auto">
          <a:xfrm>
            <a:off x="438141" y="1365057"/>
            <a:ext cx="277543" cy="251079"/>
          </a:xfrm>
          <a:prstGeom prst="rect">
            <a:avLst/>
          </a:prstGeom>
          <a:noFill/>
          <a:ln>
            <a:noFill/>
          </a:ln>
        </p:spPr>
      </p:pic>
      <p:pic>
        <p:nvPicPr>
          <p:cNvPr id="99" name="Picture 106"/>
          <p:cNvPicPr>
            <a:picLocks noChangeAspect="1"/>
          </p:cNvPicPr>
          <p:nvPr/>
        </p:nvPicPr>
        <p:blipFill>
          <a:blip r:embed="rId11" cstate="screen"/>
          <a:srcRect/>
          <a:stretch>
            <a:fillRect/>
          </a:stretch>
        </p:blipFill>
        <p:spPr bwMode="auto">
          <a:xfrm>
            <a:off x="709738" y="1828023"/>
            <a:ext cx="275031" cy="249818"/>
          </a:xfrm>
          <a:prstGeom prst="rect">
            <a:avLst/>
          </a:prstGeom>
          <a:noFill/>
          <a:ln>
            <a:noFill/>
          </a:ln>
        </p:spPr>
      </p:pic>
      <p:pic>
        <p:nvPicPr>
          <p:cNvPr id="100" name="Picture 118"/>
          <p:cNvPicPr>
            <a:picLocks noChangeAspect="1"/>
          </p:cNvPicPr>
          <p:nvPr/>
        </p:nvPicPr>
        <p:blipFill>
          <a:blip r:embed="rId12" cstate="screen"/>
          <a:stretch>
            <a:fillRect/>
          </a:stretch>
        </p:blipFill>
        <p:spPr bwMode="auto">
          <a:xfrm>
            <a:off x="429395" y="1674181"/>
            <a:ext cx="286289" cy="2586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Box 94"/>
          <p:cNvSpPr txBox="1">
            <a:spLocks noChangeArrowheads="1"/>
          </p:cNvSpPr>
          <p:nvPr/>
        </p:nvSpPr>
        <p:spPr bwMode="auto">
          <a:xfrm rot="16200000">
            <a:off x="1023716" y="2626519"/>
            <a:ext cx="28382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86080" eaLnBrk="1" hangingPunct="1">
              <a:defRPr/>
            </a:pPr>
            <a:r>
              <a:rPr lang="en-US" sz="1000" b="1" dirty="0">
                <a:solidFill>
                  <a:srgbClr val="BED730"/>
                </a:solidFill>
                <a:latin typeface="Trebuchet MS" panose="020B0603020202020204" pitchFamily="34" charset="0"/>
                <a:cs typeface="Arial" panose="020B0604020202020204" pitchFamily="34" charset="0"/>
                <a:sym typeface="Arial" panose="020B0604020202020204" pitchFamily="34" charset="0"/>
              </a:rPr>
              <a:t>- - - Secure Connectivity – (Tunnel) - - - </a:t>
            </a:r>
          </a:p>
        </p:txBody>
      </p:sp>
      <p:sp>
        <p:nvSpPr>
          <p:cNvPr id="71" name="Line 40"/>
          <p:cNvSpPr>
            <a:spLocks noChangeShapeType="1"/>
          </p:cNvSpPr>
          <p:nvPr/>
        </p:nvSpPr>
        <p:spPr bwMode="auto">
          <a:xfrm>
            <a:off x="2654885" y="794313"/>
            <a:ext cx="31641" cy="3876404"/>
          </a:xfrm>
          <a:prstGeom prst="line">
            <a:avLst/>
          </a:prstGeom>
          <a:noFill/>
          <a:ln w="9525">
            <a:solidFill>
              <a:schemeClr val="accent1">
                <a:lumMod val="75000"/>
              </a:schemeClr>
            </a:solidFill>
            <a:round/>
          </a:ln>
          <a:extLst>
            <a:ext uri="{909E8E84-426E-40DD-AFC4-6F175D3DCCD1}">
              <a14:hiddenFill xmlns:a14="http://schemas.microsoft.com/office/drawing/2010/main">
                <a:noFill/>
              </a14:hiddenFill>
            </a:ext>
          </a:extLst>
        </p:spPr>
        <p:txBody>
          <a:bodyPr anchor="ctr"/>
          <a:lstStyle/>
          <a:p>
            <a:pPr defTabSz="386080">
              <a:defRPr/>
            </a:pPr>
            <a:endParaRPr lang="en-IN" sz="760" dirty="0">
              <a:solidFill>
                <a:prstClr val="black"/>
              </a:solidFill>
              <a:latin typeface="Trebuchet MS" panose="020B0603020202020204" pitchFamily="34" charset="0"/>
              <a:cs typeface="Arial" panose="020B0604020202020204" pitchFamily="34" charset="0"/>
              <a:sym typeface="Arial" panose="020B0604020202020204" pitchFamily="34" charset="0"/>
            </a:endParaRPr>
          </a:p>
        </p:txBody>
      </p:sp>
      <p:grpSp>
        <p:nvGrpSpPr>
          <p:cNvPr id="95" name="Group 94"/>
          <p:cNvGrpSpPr/>
          <p:nvPr/>
        </p:nvGrpSpPr>
        <p:grpSpPr>
          <a:xfrm>
            <a:off x="2853481" y="794313"/>
            <a:ext cx="3326008" cy="3901716"/>
            <a:chOff x="3538697" y="726804"/>
            <a:chExt cx="4260352" cy="5439358"/>
          </a:xfrm>
        </p:grpSpPr>
        <p:sp>
          <p:nvSpPr>
            <p:cNvPr id="8" name="Rectangle 7"/>
            <p:cNvSpPr/>
            <p:nvPr/>
          </p:nvSpPr>
          <p:spPr>
            <a:xfrm>
              <a:off x="3538697" y="726804"/>
              <a:ext cx="4260352" cy="5439358"/>
            </a:xfrm>
            <a:prstGeom prst="rect">
              <a:avLst/>
            </a:prstGeom>
            <a:ln w="12700">
              <a:solidFill>
                <a:schemeClr val="accent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1350" dirty="0">
                <a:ln>
                  <a:solidFill>
                    <a:schemeClr val="tx1"/>
                  </a:solidFill>
                  <a:prstDash val="dashDot"/>
                </a:ln>
                <a:latin typeface="Trebuchet MS" panose="020B0603020202020204" pitchFamily="34" charset="0"/>
              </a:endParaRPr>
            </a:p>
          </p:txBody>
        </p:sp>
        <p:sp>
          <p:nvSpPr>
            <p:cNvPr id="27" name="Rectangle 42"/>
            <p:cNvSpPr>
              <a:spLocks noChangeArrowheads="1"/>
            </p:cNvSpPr>
            <p:nvPr/>
          </p:nvSpPr>
          <p:spPr bwMode="auto">
            <a:xfrm>
              <a:off x="3776382" y="1142820"/>
              <a:ext cx="1412684" cy="4928626"/>
            </a:xfrm>
            <a:prstGeom prst="rect">
              <a:avLst/>
            </a:prstGeom>
            <a:solidFill>
              <a:schemeClr val="accent1">
                <a:lumMod val="20000"/>
                <a:lumOff val="80000"/>
              </a:schemeClr>
            </a:solidFill>
          </p:spPr>
          <p:style>
            <a:lnRef idx="3">
              <a:schemeClr val="lt1"/>
            </a:lnRef>
            <a:fillRef idx="1">
              <a:schemeClr val="accent3"/>
            </a:fillRef>
            <a:effectRef idx="1">
              <a:schemeClr val="accent3"/>
            </a:effectRef>
            <a:fontRef idx="minor">
              <a:schemeClr val="lt1"/>
            </a:fontRef>
          </p:style>
          <p:txBody>
            <a:bodyPr wrap="none" anchor="ctr"/>
            <a:lstStyle/>
            <a:p>
              <a:pPr algn="ctr" defTabSz="386080">
                <a:defRPr/>
              </a:pPr>
              <a:endParaRPr lang="en-US" sz="590" b="1" dirty="0">
                <a:solidFill>
                  <a:prstClr val="white"/>
                </a:solidFill>
                <a:latin typeface="Trebuchet MS" panose="020B0603020202020204" pitchFamily="34" charset="0"/>
                <a:cs typeface="Arial" panose="020B0604020202020204" pitchFamily="34" charset="0"/>
                <a:sym typeface="Arial" panose="020B0604020202020204" pitchFamily="34" charset="0"/>
              </a:endParaRPr>
            </a:p>
          </p:txBody>
        </p:sp>
        <p:sp>
          <p:nvSpPr>
            <p:cNvPr id="62" name="Text Box 36"/>
            <p:cNvSpPr txBox="1">
              <a:spLocks noChangeArrowheads="1"/>
            </p:cNvSpPr>
            <p:nvPr/>
          </p:nvSpPr>
          <p:spPr bwMode="auto">
            <a:xfrm>
              <a:off x="3841408" y="2958484"/>
              <a:ext cx="1272620" cy="587274"/>
            </a:xfrm>
            <a:prstGeom prst="rect">
              <a:avLst/>
            </a:prstGeom>
            <a:solidFill>
              <a:schemeClr val="bg1"/>
            </a:solidFill>
            <a:ln w="6350">
              <a:solidFill>
                <a:schemeClr val="accent1">
                  <a:lumMod val="60000"/>
                  <a:lumOff val="40000"/>
                </a:schemeClr>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86080" eaLnBrk="1" hangingPunct="1">
                <a:defRPr/>
              </a:pP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Access &amp; </a:t>
              </a:r>
              <a:b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b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Application Security Events</a:t>
              </a:r>
            </a:p>
          </p:txBody>
        </p:sp>
        <p:sp>
          <p:nvSpPr>
            <p:cNvPr id="29" name="Text Box 39"/>
            <p:cNvSpPr txBox="1">
              <a:spLocks noChangeArrowheads="1"/>
            </p:cNvSpPr>
            <p:nvPr/>
          </p:nvSpPr>
          <p:spPr bwMode="auto">
            <a:xfrm>
              <a:off x="3870065" y="3740877"/>
              <a:ext cx="1272620" cy="587499"/>
            </a:xfrm>
            <a:prstGeom prst="rect">
              <a:avLst/>
            </a:prstGeom>
            <a:solidFill>
              <a:schemeClr val="bg1"/>
            </a:solidFill>
            <a:ln w="6350">
              <a:solidFill>
                <a:schemeClr val="accent1">
                  <a:lumMod val="60000"/>
                  <a:lumOff val="40000"/>
                </a:schemeClr>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86080" eaLnBrk="1" hangingPunct="1">
                <a:defRPr/>
              </a:pP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Data Protection  Events</a:t>
              </a:r>
            </a:p>
          </p:txBody>
        </p:sp>
        <p:sp>
          <p:nvSpPr>
            <p:cNvPr id="30" name="Rectangle 45"/>
            <p:cNvSpPr>
              <a:spLocks noChangeArrowheads="1"/>
            </p:cNvSpPr>
            <p:nvPr/>
          </p:nvSpPr>
          <p:spPr bwMode="auto">
            <a:xfrm>
              <a:off x="3860312" y="4532958"/>
              <a:ext cx="1244822" cy="587101"/>
            </a:xfrm>
            <a:prstGeom prst="rect">
              <a:avLst/>
            </a:prstGeom>
            <a:solidFill>
              <a:schemeClr val="bg1"/>
            </a:solidFill>
            <a:ln w="6350">
              <a:solidFill>
                <a:schemeClr val="accent1">
                  <a:lumMod val="60000"/>
                  <a:lumOff val="40000"/>
                </a:schemeClr>
              </a:solidFill>
              <a:miter lim="800000"/>
            </a:ln>
          </p:spPr>
          <p:txBody>
            <a:bodyPr anchor="ctr"/>
            <a:lstStyle/>
            <a:p>
              <a:pPr algn="ctr" defTabSz="386080">
                <a:defRPr/>
              </a:pP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System and Application Events</a:t>
              </a:r>
            </a:p>
          </p:txBody>
        </p:sp>
        <p:sp>
          <p:nvSpPr>
            <p:cNvPr id="31" name="Rectangle 46"/>
            <p:cNvSpPr>
              <a:spLocks noChangeArrowheads="1"/>
            </p:cNvSpPr>
            <p:nvPr/>
          </p:nvSpPr>
          <p:spPr bwMode="auto">
            <a:xfrm>
              <a:off x="3846372" y="5340107"/>
              <a:ext cx="1251420" cy="587101"/>
            </a:xfrm>
            <a:prstGeom prst="rect">
              <a:avLst/>
            </a:prstGeom>
            <a:solidFill>
              <a:schemeClr val="bg1"/>
            </a:solidFill>
            <a:ln w="6350">
              <a:solidFill>
                <a:schemeClr val="accent1">
                  <a:lumMod val="60000"/>
                  <a:lumOff val="40000"/>
                </a:schemeClr>
              </a:solidFill>
              <a:miter lim="800000"/>
            </a:ln>
          </p:spPr>
          <p:txBody>
            <a:bodyPr anchor="ctr"/>
            <a:lstStyle/>
            <a:p>
              <a:pPr algn="ctr" defTabSz="386080">
                <a:defRPr/>
              </a:pP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Log monitoring &amp; Event Analysis Events</a:t>
              </a:r>
            </a:p>
          </p:txBody>
        </p:sp>
        <p:sp>
          <p:nvSpPr>
            <p:cNvPr id="32" name="Rectangle 47"/>
            <p:cNvSpPr>
              <a:spLocks noChangeArrowheads="1"/>
            </p:cNvSpPr>
            <p:nvPr/>
          </p:nvSpPr>
          <p:spPr bwMode="auto">
            <a:xfrm>
              <a:off x="3854284" y="2200797"/>
              <a:ext cx="1276993" cy="587101"/>
            </a:xfrm>
            <a:prstGeom prst="rect">
              <a:avLst/>
            </a:prstGeom>
            <a:solidFill>
              <a:schemeClr val="bg1"/>
            </a:solidFill>
            <a:ln w="6350">
              <a:solidFill>
                <a:schemeClr val="accent1">
                  <a:lumMod val="60000"/>
                  <a:lumOff val="40000"/>
                </a:schemeClr>
              </a:solidFill>
              <a:miter lim="800000"/>
            </a:ln>
          </p:spPr>
          <p:txBody>
            <a:bodyPr anchor="ctr"/>
            <a:lstStyle/>
            <a:p>
              <a:pPr algn="ctr" defTabSz="386080">
                <a:defRPr/>
              </a:pP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End Point Security Events</a:t>
              </a:r>
            </a:p>
          </p:txBody>
        </p:sp>
        <p:sp>
          <p:nvSpPr>
            <p:cNvPr id="33" name="Rectangle 48"/>
            <p:cNvSpPr>
              <a:spLocks noChangeArrowheads="1"/>
            </p:cNvSpPr>
            <p:nvPr/>
          </p:nvSpPr>
          <p:spPr bwMode="auto">
            <a:xfrm>
              <a:off x="3844227" y="1308266"/>
              <a:ext cx="1276993" cy="608768"/>
            </a:xfrm>
            <a:prstGeom prst="rect">
              <a:avLst/>
            </a:prstGeom>
            <a:solidFill>
              <a:schemeClr val="bg1"/>
            </a:solidFill>
            <a:ln w="6350">
              <a:solidFill>
                <a:schemeClr val="accent1">
                  <a:lumMod val="60000"/>
                  <a:lumOff val="40000"/>
                </a:schemeClr>
              </a:solidFill>
              <a:miter lim="800000"/>
            </a:ln>
          </p:spPr>
          <p:txBody>
            <a:bodyPr anchor="ctr"/>
            <a:lstStyle/>
            <a:p>
              <a:pPr algn="ctr" defTabSz="386080">
                <a:defRPr/>
              </a:pP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Threat &amp; Vulnerability Events</a:t>
              </a:r>
            </a:p>
          </p:txBody>
        </p:sp>
        <p:pic>
          <p:nvPicPr>
            <p:cNvPr id="36" name="Picture 35"/>
            <p:cNvPicPr>
              <a:picLocks noChangeAspect="1"/>
            </p:cNvPicPr>
            <p:nvPr/>
          </p:nvPicPr>
          <p:blipFill>
            <a:blip r:embed="rId2"/>
            <a:stretch>
              <a:fillRect/>
            </a:stretch>
          </p:blipFill>
          <p:spPr>
            <a:xfrm>
              <a:off x="5272069" y="1320089"/>
              <a:ext cx="2316737" cy="1525586"/>
            </a:xfrm>
            <a:prstGeom prst="rect">
              <a:avLst/>
            </a:prstGeom>
            <a:solidFill>
              <a:schemeClr val="bg1"/>
            </a:solidFill>
          </p:spPr>
        </p:pic>
        <p:sp>
          <p:nvSpPr>
            <p:cNvPr id="59" name="Rectangle: Rounded Corners 58"/>
            <p:cNvSpPr/>
            <p:nvPr/>
          </p:nvSpPr>
          <p:spPr>
            <a:xfrm>
              <a:off x="5334314" y="3053659"/>
              <a:ext cx="615786" cy="885047"/>
            </a:xfrm>
            <a:prstGeom prst="roundRect">
              <a:avLst/>
            </a:prstGeom>
            <a:solidFill>
              <a:schemeClr val="accent4">
                <a:lumMod val="20000"/>
                <a:lumOff val="80000"/>
              </a:schemeClr>
            </a:solidFill>
            <a:ln w="3175">
              <a:solidFill>
                <a:schemeClr val="accent4">
                  <a:lumMod val="60000"/>
                  <a:lumOff val="4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IN" sz="1350" dirty="0">
                <a:latin typeface="Trebuchet MS" panose="020B0603020202020204" pitchFamily="34" charset="0"/>
              </a:endParaRPr>
            </a:p>
          </p:txBody>
        </p:sp>
        <p:sp>
          <p:nvSpPr>
            <p:cNvPr id="60" name="Rectangle: Rounded Corners 4"/>
            <p:cNvSpPr txBox="1"/>
            <p:nvPr/>
          </p:nvSpPr>
          <p:spPr>
            <a:xfrm>
              <a:off x="5326795" y="3212325"/>
              <a:ext cx="615786" cy="567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US" sz="600" b="1" dirty="0">
                  <a:solidFill>
                    <a:schemeClr val="tx1"/>
                  </a:solidFill>
                  <a:latin typeface="Trebuchet MS" panose="020B0603020202020204" pitchFamily="34" charset="0"/>
                </a:rPr>
                <a:t>Collect &amp; Normalize</a:t>
              </a:r>
            </a:p>
          </p:txBody>
        </p:sp>
        <p:sp>
          <p:nvSpPr>
            <p:cNvPr id="57" name="Rectangle: Rounded Corners 56"/>
            <p:cNvSpPr/>
            <p:nvPr/>
          </p:nvSpPr>
          <p:spPr>
            <a:xfrm>
              <a:off x="6010821" y="3053662"/>
              <a:ext cx="636129" cy="885045"/>
            </a:xfrm>
            <a:prstGeom prst="roundRect">
              <a:avLst/>
            </a:prstGeom>
            <a:solidFill>
              <a:schemeClr val="accent4">
                <a:lumMod val="20000"/>
                <a:lumOff val="80000"/>
              </a:schemeClr>
            </a:solidFill>
            <a:ln w="3175">
              <a:solidFill>
                <a:schemeClr val="accent4">
                  <a:lumMod val="60000"/>
                  <a:lumOff val="4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IN" sz="1350" dirty="0">
                <a:latin typeface="Trebuchet MS" panose="020B0603020202020204" pitchFamily="34" charset="0"/>
              </a:endParaRPr>
            </a:p>
          </p:txBody>
        </p:sp>
        <p:sp>
          <p:nvSpPr>
            <p:cNvPr id="58" name="Rectangle: Rounded Corners 4"/>
            <p:cNvSpPr txBox="1"/>
            <p:nvPr/>
          </p:nvSpPr>
          <p:spPr>
            <a:xfrm>
              <a:off x="6028754" y="3233649"/>
              <a:ext cx="594933" cy="4489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US" sz="600" b="1" dirty="0">
                  <a:solidFill>
                    <a:schemeClr val="tx1"/>
                  </a:solidFill>
                  <a:latin typeface="Trebuchet MS" panose="020B0603020202020204" pitchFamily="34" charset="0"/>
                </a:rPr>
                <a:t>Classify</a:t>
              </a:r>
              <a:br>
                <a:rPr lang="en-US" sz="450" b="1" dirty="0">
                  <a:solidFill>
                    <a:schemeClr val="tx1"/>
                  </a:solidFill>
                  <a:latin typeface="Trebuchet MS" panose="020B0603020202020204" pitchFamily="34" charset="0"/>
                </a:rPr>
              </a:br>
              <a:r>
                <a:rPr lang="en-US" sz="600" b="1" dirty="0">
                  <a:solidFill>
                    <a:schemeClr val="tx1"/>
                  </a:solidFill>
                  <a:latin typeface="Trebuchet MS" panose="020B0603020202020204" pitchFamily="34" charset="0"/>
                </a:rPr>
                <a:t>&amp; Enrich</a:t>
              </a:r>
            </a:p>
          </p:txBody>
        </p:sp>
        <p:sp>
          <p:nvSpPr>
            <p:cNvPr id="55" name="Rectangle: Rounded Corners 54"/>
            <p:cNvSpPr/>
            <p:nvPr/>
          </p:nvSpPr>
          <p:spPr>
            <a:xfrm>
              <a:off x="5319171" y="3960052"/>
              <a:ext cx="1302200" cy="969213"/>
            </a:xfrm>
            <a:prstGeom prst="roundRect">
              <a:avLst/>
            </a:prstGeom>
            <a:solidFill>
              <a:schemeClr val="accent4">
                <a:lumMod val="20000"/>
                <a:lumOff val="80000"/>
              </a:schemeClr>
            </a:solidFill>
            <a:ln w="3175">
              <a:solidFill>
                <a:schemeClr val="accent4">
                  <a:lumMod val="60000"/>
                  <a:lumOff val="4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IN" sz="1350" dirty="0">
                <a:latin typeface="Trebuchet MS" panose="020B0603020202020204" pitchFamily="34" charset="0"/>
              </a:endParaRPr>
            </a:p>
          </p:txBody>
        </p:sp>
        <p:sp>
          <p:nvSpPr>
            <p:cNvPr id="56" name="Rectangle: Rounded Corners 4"/>
            <p:cNvSpPr txBox="1"/>
            <p:nvPr/>
          </p:nvSpPr>
          <p:spPr>
            <a:xfrm>
              <a:off x="5526963" y="4168611"/>
              <a:ext cx="890279" cy="5596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US" sz="675" b="1" dirty="0">
                  <a:solidFill>
                    <a:schemeClr val="tx1"/>
                  </a:solidFill>
                  <a:latin typeface="Trebuchet MS" panose="020B0603020202020204" pitchFamily="34" charset="0"/>
                </a:rPr>
                <a:t>Detect &amp; Correlate</a:t>
              </a:r>
            </a:p>
          </p:txBody>
        </p:sp>
        <p:sp>
          <p:nvSpPr>
            <p:cNvPr id="40" name="Arrow: Pentagon 39"/>
            <p:cNvSpPr/>
            <p:nvPr/>
          </p:nvSpPr>
          <p:spPr>
            <a:xfrm>
              <a:off x="6677913" y="3051841"/>
              <a:ext cx="1102616" cy="1775486"/>
            </a:xfrm>
            <a:prstGeom prst="homePlate">
              <a:avLst>
                <a:gd name="adj" fmla="val 36236"/>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800" b="1" dirty="0">
                  <a:solidFill>
                    <a:schemeClr val="bg1"/>
                  </a:solidFill>
                  <a:latin typeface="Trebuchet MS" panose="020B0603020202020204" pitchFamily="34" charset="0"/>
                </a:rPr>
                <a:t>Investigate &amp; Respond </a:t>
              </a:r>
            </a:p>
          </p:txBody>
        </p:sp>
        <p:pic>
          <p:nvPicPr>
            <p:cNvPr id="41" name="Picture 40"/>
            <p:cNvPicPr>
              <a:picLocks noChangeAspect="1"/>
            </p:cNvPicPr>
            <p:nvPr/>
          </p:nvPicPr>
          <p:blipFill>
            <a:blip r:embed="rId3"/>
            <a:stretch>
              <a:fillRect/>
            </a:stretch>
          </p:blipFill>
          <p:spPr>
            <a:xfrm>
              <a:off x="5402139" y="5014601"/>
              <a:ext cx="555648" cy="554528"/>
            </a:xfrm>
            <a:prstGeom prst="rect">
              <a:avLst/>
            </a:prstGeom>
          </p:spPr>
        </p:pic>
        <p:sp>
          <p:nvSpPr>
            <p:cNvPr id="42" name="TextBox 41"/>
            <p:cNvSpPr txBox="1"/>
            <p:nvPr/>
          </p:nvSpPr>
          <p:spPr>
            <a:xfrm>
              <a:off x="5333388" y="5576729"/>
              <a:ext cx="788879" cy="418342"/>
            </a:xfrm>
            <a:prstGeom prst="rect">
              <a:avLst/>
            </a:prstGeom>
            <a:noFill/>
          </p:spPr>
          <p:txBody>
            <a:bodyPr wrap="square" rtlCol="0">
              <a:spAutoFit/>
            </a:bodyPr>
            <a:lstStyle/>
            <a:p>
              <a:pPr algn="ctr"/>
              <a:r>
                <a:rPr lang="en-US" sz="675" b="1" dirty="0">
                  <a:latin typeface="Trebuchet MS" panose="020B0603020202020204" pitchFamily="34" charset="0"/>
                </a:rPr>
                <a:t>Behavior</a:t>
              </a:r>
              <a:r>
                <a:rPr lang="en-US" sz="675" dirty="0">
                  <a:latin typeface="Trebuchet MS" panose="020B0603020202020204" pitchFamily="34" charset="0"/>
                </a:rPr>
                <a:t> </a:t>
              </a:r>
              <a:r>
                <a:rPr lang="en-US" sz="675" b="1" dirty="0">
                  <a:latin typeface="Trebuchet MS" panose="020B0603020202020204" pitchFamily="34" charset="0"/>
                </a:rPr>
                <a:t>Analytics</a:t>
              </a:r>
              <a:endParaRPr lang="en-IN" sz="675" b="1" dirty="0">
                <a:latin typeface="Trebuchet MS" panose="020B0603020202020204" pitchFamily="34" charset="0"/>
              </a:endParaRPr>
            </a:p>
          </p:txBody>
        </p:sp>
        <p:pic>
          <p:nvPicPr>
            <p:cNvPr id="43" name="Picture 42"/>
            <p:cNvPicPr>
              <a:picLocks noChangeAspect="1"/>
            </p:cNvPicPr>
            <p:nvPr/>
          </p:nvPicPr>
          <p:blipFill>
            <a:blip r:embed="rId3"/>
            <a:stretch>
              <a:fillRect/>
            </a:stretch>
          </p:blipFill>
          <p:spPr>
            <a:xfrm>
              <a:off x="6122267" y="5036056"/>
              <a:ext cx="519155" cy="518108"/>
            </a:xfrm>
            <a:prstGeom prst="rect">
              <a:avLst/>
            </a:prstGeom>
          </p:spPr>
        </p:pic>
        <p:sp>
          <p:nvSpPr>
            <p:cNvPr id="44" name="TextBox 43"/>
            <p:cNvSpPr txBox="1"/>
            <p:nvPr/>
          </p:nvSpPr>
          <p:spPr>
            <a:xfrm>
              <a:off x="6041378" y="5569129"/>
              <a:ext cx="719099" cy="418342"/>
            </a:xfrm>
            <a:prstGeom prst="rect">
              <a:avLst/>
            </a:prstGeom>
            <a:noFill/>
          </p:spPr>
          <p:txBody>
            <a:bodyPr wrap="square" rtlCol="0">
              <a:spAutoFit/>
            </a:bodyPr>
            <a:lstStyle/>
            <a:p>
              <a:pPr algn="ctr"/>
              <a:r>
                <a:rPr lang="en-US" sz="675" b="1" dirty="0">
                  <a:latin typeface="Trebuchet MS" panose="020B0603020202020204" pitchFamily="34" charset="0"/>
                </a:rPr>
                <a:t>Risk</a:t>
              </a:r>
            </a:p>
            <a:p>
              <a:pPr algn="ctr"/>
              <a:r>
                <a:rPr lang="en-US" sz="675" b="1" dirty="0">
                  <a:latin typeface="Trebuchet MS" panose="020B0603020202020204" pitchFamily="34" charset="0"/>
                </a:rPr>
                <a:t> Scoring</a:t>
              </a:r>
              <a:endParaRPr lang="en-IN" sz="675" b="1" dirty="0">
                <a:latin typeface="Trebuchet MS" panose="020B0603020202020204" pitchFamily="34" charset="0"/>
              </a:endParaRPr>
            </a:p>
          </p:txBody>
        </p:sp>
        <p:pic>
          <p:nvPicPr>
            <p:cNvPr id="45" name="Picture 44"/>
            <p:cNvPicPr>
              <a:picLocks noChangeAspect="1"/>
            </p:cNvPicPr>
            <p:nvPr/>
          </p:nvPicPr>
          <p:blipFill>
            <a:blip r:embed="rId3"/>
            <a:stretch>
              <a:fillRect/>
            </a:stretch>
          </p:blipFill>
          <p:spPr>
            <a:xfrm>
              <a:off x="6805902" y="5032809"/>
              <a:ext cx="519155" cy="518108"/>
            </a:xfrm>
            <a:prstGeom prst="rect">
              <a:avLst/>
            </a:prstGeom>
          </p:spPr>
        </p:pic>
        <p:sp>
          <p:nvSpPr>
            <p:cNvPr id="46" name="TextBox 45"/>
            <p:cNvSpPr txBox="1"/>
            <p:nvPr/>
          </p:nvSpPr>
          <p:spPr>
            <a:xfrm>
              <a:off x="6626626" y="5595756"/>
              <a:ext cx="898881" cy="418342"/>
            </a:xfrm>
            <a:prstGeom prst="rect">
              <a:avLst/>
            </a:prstGeom>
            <a:noFill/>
          </p:spPr>
          <p:txBody>
            <a:bodyPr wrap="square" rtlCol="0">
              <a:spAutoFit/>
            </a:bodyPr>
            <a:lstStyle/>
            <a:p>
              <a:pPr algn="ctr"/>
              <a:r>
                <a:rPr lang="en-US" sz="675" b="1" dirty="0">
                  <a:latin typeface="Trebuchet MS" panose="020B0603020202020204" pitchFamily="34" charset="0"/>
                </a:rPr>
                <a:t>Threat Intelligence </a:t>
              </a:r>
              <a:endParaRPr lang="en-IN" sz="675" b="1" dirty="0">
                <a:latin typeface="Trebuchet MS" panose="020B0603020202020204" pitchFamily="34" charset="0"/>
              </a:endParaRPr>
            </a:p>
          </p:txBody>
        </p:sp>
        <p:sp>
          <p:nvSpPr>
            <p:cNvPr id="52" name="TextBox 51"/>
            <p:cNvSpPr txBox="1"/>
            <p:nvPr/>
          </p:nvSpPr>
          <p:spPr>
            <a:xfrm>
              <a:off x="5350608" y="874843"/>
              <a:ext cx="2205129" cy="353983"/>
            </a:xfrm>
            <a:prstGeom prst="rect">
              <a:avLst/>
            </a:prstGeom>
            <a:noFill/>
          </p:spPr>
          <p:txBody>
            <a:bodyPr wrap="square" rtlCol="0">
              <a:spAutoFit/>
            </a:bodyPr>
            <a:lstStyle/>
            <a:p>
              <a:pPr algn="ctr"/>
              <a:r>
                <a:rPr lang="en-US" sz="1050" b="1" dirty="0">
                  <a:solidFill>
                    <a:schemeClr val="tx2"/>
                  </a:solidFill>
                  <a:latin typeface="Trebuchet MS" panose="020B0603020202020204" pitchFamily="34" charset="0"/>
                </a:rPr>
                <a:t>Sify SIEM Platform</a:t>
              </a:r>
              <a:endParaRPr lang="en-IN" sz="1050" b="1" dirty="0">
                <a:solidFill>
                  <a:schemeClr val="tx2"/>
                </a:solidFill>
                <a:latin typeface="Trebuchet MS" panose="020B0603020202020204" pitchFamily="34" charset="0"/>
              </a:endParaRPr>
            </a:p>
          </p:txBody>
        </p:sp>
      </p:grpSp>
      <p:sp>
        <p:nvSpPr>
          <p:cNvPr id="139" name="Arrow: Striped Right 138"/>
          <p:cNvSpPr/>
          <p:nvPr/>
        </p:nvSpPr>
        <p:spPr>
          <a:xfrm>
            <a:off x="6325885" y="1130589"/>
            <a:ext cx="463926" cy="172888"/>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latin typeface="Trebuchet MS" panose="020B0603020202020204" pitchFamily="34" charset="0"/>
            </a:endParaRPr>
          </a:p>
        </p:txBody>
      </p:sp>
      <p:grpSp>
        <p:nvGrpSpPr>
          <p:cNvPr id="97" name="Group 96"/>
          <p:cNvGrpSpPr/>
          <p:nvPr/>
        </p:nvGrpSpPr>
        <p:grpSpPr>
          <a:xfrm>
            <a:off x="499433" y="678341"/>
            <a:ext cx="1749299" cy="3992378"/>
            <a:chOff x="257540" y="634625"/>
            <a:chExt cx="2475297" cy="5565750"/>
          </a:xfrm>
        </p:grpSpPr>
        <p:pic>
          <p:nvPicPr>
            <p:cNvPr id="1030" name="Picture 6" descr="Azure Logo Partner - Microsoft Azure Logo Png, Transparent Png ,  Transparent Png Image - PNGitem"/>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611445" y="1713483"/>
              <a:ext cx="1052290" cy="64472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NxtGen Datacenter and Cloud Technologies"/>
            <p:cNvPicPr>
              <a:picLocks noChangeAspect="1" noChangeArrowheads="1"/>
            </p:cNvPicPr>
            <p:nvPr/>
          </p:nvPicPr>
          <p:blipFill>
            <a:blip r:embed="rId6" cstate="email"/>
            <a:srcRect/>
            <a:stretch>
              <a:fillRect/>
            </a:stretch>
          </p:blipFill>
          <p:spPr bwMode="auto">
            <a:xfrm>
              <a:off x="840766" y="4432929"/>
              <a:ext cx="1157318" cy="1009928"/>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p:cNvSpPr/>
            <p:nvPr/>
          </p:nvSpPr>
          <p:spPr>
            <a:xfrm>
              <a:off x="309129" y="4152292"/>
              <a:ext cx="1673983" cy="292388"/>
            </a:xfrm>
            <a:prstGeom prst="rect">
              <a:avLst/>
            </a:prstGeom>
          </p:spPr>
          <p:txBody>
            <a:bodyPr wrap="square">
              <a:spAutoFit/>
            </a:bodyPr>
            <a:lstStyle/>
            <a:p>
              <a:pPr fontAlgn="base">
                <a:spcBef>
                  <a:spcPct val="0"/>
                </a:spcBef>
                <a:spcAft>
                  <a:spcPct val="0"/>
                </a:spcAft>
                <a:defRPr/>
              </a:pPr>
              <a:r>
                <a:rPr lang="en-IN" sz="825" b="1" dirty="0">
                  <a:latin typeface="Trebuchet MS" panose="020B0603020202020204" pitchFamily="34" charset="0"/>
                  <a:sym typeface="Arial" panose="020B0604020202020204" pitchFamily="34" charset="0"/>
                </a:rPr>
                <a:t>On-Prem DC</a:t>
              </a:r>
            </a:p>
          </p:txBody>
        </p:sp>
        <p:sp>
          <p:nvSpPr>
            <p:cNvPr id="24" name="Double Bracket 23"/>
            <p:cNvSpPr/>
            <p:nvPr/>
          </p:nvSpPr>
          <p:spPr>
            <a:xfrm>
              <a:off x="260301" y="977239"/>
              <a:ext cx="2400673" cy="5223136"/>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350" dirty="0">
                <a:latin typeface="Trebuchet MS" panose="020B0603020202020204" pitchFamily="34" charset="0"/>
              </a:endParaRPr>
            </a:p>
          </p:txBody>
        </p:sp>
        <p:sp>
          <p:nvSpPr>
            <p:cNvPr id="54" name="TextBox 53"/>
            <p:cNvSpPr txBox="1"/>
            <p:nvPr/>
          </p:nvSpPr>
          <p:spPr>
            <a:xfrm>
              <a:off x="257540" y="634625"/>
              <a:ext cx="2386906" cy="579243"/>
            </a:xfrm>
            <a:prstGeom prst="rect">
              <a:avLst/>
            </a:prstGeom>
            <a:noFill/>
          </p:spPr>
          <p:txBody>
            <a:bodyPr wrap="square" rtlCol="0">
              <a:spAutoFit/>
            </a:bodyPr>
            <a:lstStyle/>
            <a:p>
              <a:pPr algn="ctr"/>
              <a:r>
                <a:rPr lang="en-US" sz="1050" b="1" dirty="0">
                  <a:solidFill>
                    <a:srgbClr val="BED730"/>
                  </a:solidFill>
                  <a:latin typeface="Trebuchet MS" panose="020B0603020202020204" pitchFamily="34" charset="0"/>
                </a:rPr>
                <a:t>Customer Premise       </a:t>
              </a:r>
              <a:br>
                <a:rPr lang="en-US" sz="1050" b="1" dirty="0">
                  <a:solidFill>
                    <a:srgbClr val="BED730"/>
                  </a:solidFill>
                  <a:latin typeface="Trebuchet MS" panose="020B0603020202020204" pitchFamily="34" charset="0"/>
                </a:rPr>
              </a:br>
              <a:r>
                <a:rPr lang="en-US" sz="1050" b="1" dirty="0">
                  <a:solidFill>
                    <a:srgbClr val="BED730"/>
                  </a:solidFill>
                  <a:latin typeface="Trebuchet MS" panose="020B0603020202020204" pitchFamily="34" charset="0"/>
                </a:rPr>
                <a:t>(Log Sources) </a:t>
              </a:r>
              <a:endParaRPr lang="en-IN" sz="1050" b="1" dirty="0">
                <a:solidFill>
                  <a:srgbClr val="BED730"/>
                </a:solidFill>
                <a:latin typeface="Trebuchet MS" panose="020B0603020202020204" pitchFamily="34" charset="0"/>
              </a:endParaRPr>
            </a:p>
          </p:txBody>
        </p:sp>
        <p:sp>
          <p:nvSpPr>
            <p:cNvPr id="6" name="Rectangle 5"/>
            <p:cNvSpPr/>
            <p:nvPr/>
          </p:nvSpPr>
          <p:spPr bwMode="invGray">
            <a:xfrm>
              <a:off x="1111206" y="2768456"/>
              <a:ext cx="807373" cy="578528"/>
            </a:xfrm>
            <a:prstGeom prst="rect">
              <a:avLst/>
            </a:prstGeom>
            <a:solidFill>
              <a:schemeClr val="accent2"/>
            </a:solidFill>
            <a:ln w="38100">
              <a:solidFill>
                <a:schemeClr val="bg1"/>
              </a:solidFill>
              <a:round/>
            </a:ln>
            <a:scene3d>
              <a:camera prst="isometricTopUp"/>
              <a:lightRig rig="threePt" dir="t"/>
            </a:scene3d>
            <a:sp3d extrusionH="508000" contourW="12700" prstMaterial="matte">
              <a:extrusionClr>
                <a:schemeClr val="bg1"/>
              </a:extrusionClr>
              <a:contourClr>
                <a:schemeClr val="tx1"/>
              </a:contourClr>
            </a:sp3d>
          </p:spPr>
          <p:txBody>
            <a:bodyPr rot="0" spcFirstLastPara="0" vert="horz" wrap="square" lIns="68580" tIns="34290" rIns="68580" bIns="3429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750" b="1" dirty="0">
                  <a:solidFill>
                    <a:schemeClr val="bg1"/>
                  </a:solidFill>
                  <a:latin typeface="Trebuchet MS" panose="020B0603020202020204" pitchFamily="34" charset="0"/>
                </a:rPr>
                <a:t>Log Collector</a:t>
              </a:r>
            </a:p>
          </p:txBody>
        </p:sp>
        <p:sp>
          <p:nvSpPr>
            <p:cNvPr id="3" name="TextBox 2"/>
            <p:cNvSpPr txBox="1"/>
            <p:nvPr/>
          </p:nvSpPr>
          <p:spPr>
            <a:xfrm>
              <a:off x="352506" y="3850344"/>
              <a:ext cx="2380331" cy="261611"/>
            </a:xfrm>
            <a:prstGeom prst="rect">
              <a:avLst/>
            </a:prstGeom>
            <a:noFill/>
          </p:spPr>
          <p:txBody>
            <a:bodyPr wrap="square">
              <a:spAutoFit/>
            </a:bodyPr>
            <a:lstStyle/>
            <a:p>
              <a:pPr algn="ctr"/>
              <a:r>
                <a:rPr lang="en-US" sz="675" b="1" dirty="0">
                  <a:latin typeface="Trebuchet MS" panose="020B0603020202020204" pitchFamily="34" charset="0"/>
                </a:rPr>
                <a:t>(NX Log Agents, Syslog, API)</a:t>
              </a:r>
              <a:endParaRPr lang="en-IN" sz="675" b="1" dirty="0">
                <a:latin typeface="Trebuchet MS" panose="020B0603020202020204" pitchFamily="34" charset="0"/>
              </a:endParaRPr>
            </a:p>
          </p:txBody>
        </p:sp>
        <p:pic>
          <p:nvPicPr>
            <p:cNvPr id="1026" name="Picture 2" descr="Amazon Web Services Logo, symbol, meaning, history, PNG, bra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197" y="1507172"/>
              <a:ext cx="1073813" cy="604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RACLE CLOUD INFRASTRUCTURE (OCI) | Qubo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130" y="2181643"/>
              <a:ext cx="1066270" cy="561319"/>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418998" y="1224541"/>
              <a:ext cx="1659313" cy="292388"/>
            </a:xfrm>
            <a:prstGeom prst="rect">
              <a:avLst/>
            </a:prstGeom>
            <a:noFill/>
          </p:spPr>
          <p:txBody>
            <a:bodyPr wrap="square">
              <a:spAutoFit/>
            </a:bodyPr>
            <a:lstStyle/>
            <a:p>
              <a:r>
                <a:rPr lang="en-IN" sz="825" b="1" dirty="0">
                  <a:latin typeface="Trebuchet MS" panose="020B0603020202020204" pitchFamily="34" charset="0"/>
                </a:rPr>
                <a:t>Cloud Platform</a:t>
              </a:r>
            </a:p>
          </p:txBody>
        </p:sp>
      </p:grpSp>
      <p:sp>
        <p:nvSpPr>
          <p:cNvPr id="86" name="Line 40"/>
          <p:cNvSpPr>
            <a:spLocks noChangeShapeType="1"/>
          </p:cNvSpPr>
          <p:nvPr/>
        </p:nvSpPr>
        <p:spPr bwMode="auto">
          <a:xfrm flipH="1">
            <a:off x="6321080" y="794313"/>
            <a:ext cx="19010" cy="3880110"/>
          </a:xfrm>
          <a:prstGeom prst="line">
            <a:avLst/>
          </a:prstGeom>
          <a:noFill/>
          <a:ln w="9525">
            <a:solidFill>
              <a:schemeClr val="accent1">
                <a:lumMod val="75000"/>
              </a:schemeClr>
            </a:solidFill>
            <a:round/>
          </a:ln>
          <a:extLst>
            <a:ext uri="{909E8E84-426E-40DD-AFC4-6F175D3DCCD1}">
              <a14:hiddenFill xmlns:a14="http://schemas.microsoft.com/office/drawing/2010/main">
                <a:noFill/>
              </a14:hiddenFill>
            </a:ext>
          </a:extLst>
        </p:spPr>
        <p:txBody>
          <a:bodyPr anchor="ctr"/>
          <a:lstStyle/>
          <a:p>
            <a:pPr defTabSz="386080">
              <a:defRPr/>
            </a:pPr>
            <a:endParaRPr lang="en-IN" sz="760" dirty="0">
              <a:solidFill>
                <a:prstClr val="black"/>
              </a:solidFill>
              <a:latin typeface="Trebuchet MS" panose="020B0603020202020204" pitchFamily="34" charset="0"/>
              <a:cs typeface="Arial" panose="020B0604020202020204" pitchFamily="34" charset="0"/>
              <a:sym typeface="Arial" panose="020B0604020202020204" pitchFamily="34" charset="0"/>
            </a:endParaRPr>
          </a:p>
        </p:txBody>
      </p:sp>
      <p:sp>
        <p:nvSpPr>
          <p:cNvPr id="80" name="Rectangle 79"/>
          <p:cNvSpPr/>
          <p:nvPr/>
        </p:nvSpPr>
        <p:spPr>
          <a:xfrm>
            <a:off x="6788975" y="765206"/>
            <a:ext cx="1868111" cy="3929056"/>
          </a:xfrm>
          <a:prstGeom prst="rect">
            <a:avLst/>
          </a:prstGeom>
          <a:ln w="12700">
            <a:solidFill>
              <a:schemeClr val="accent1">
                <a:alpha val="96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1350" dirty="0">
              <a:latin typeface="Trebuchet MS" panose="020B0603020202020204" pitchFamily="34" charset="0"/>
            </a:endParaRPr>
          </a:p>
        </p:txBody>
      </p:sp>
      <p:sp>
        <p:nvSpPr>
          <p:cNvPr id="34" name="TextBox 33"/>
          <p:cNvSpPr txBox="1"/>
          <p:nvPr/>
        </p:nvSpPr>
        <p:spPr>
          <a:xfrm>
            <a:off x="7317970" y="2525301"/>
            <a:ext cx="908421" cy="298042"/>
          </a:xfrm>
          <a:prstGeom prst="rect">
            <a:avLst/>
          </a:prstGeom>
          <a:noFill/>
        </p:spPr>
        <p:txBody>
          <a:bodyPr wrap="square" rtlCol="0">
            <a:spAutoFit/>
          </a:bodyPr>
          <a:lstStyle/>
          <a:p>
            <a:pPr algn="ctr" defTabSz="342900">
              <a:lnSpc>
                <a:spcPct val="95000"/>
              </a:lnSpc>
              <a:spcAft>
                <a:spcPts val="450"/>
              </a:spcAft>
            </a:pPr>
            <a:r>
              <a:rPr lang="en-US" sz="750" b="1" dirty="0">
                <a:solidFill>
                  <a:srgbClr val="000000"/>
                </a:solidFill>
                <a:latin typeface="Trebuchet MS" panose="020B0603020202020204" pitchFamily="34" charset="0"/>
                <a:cs typeface="Arial" panose="020B0604020202020204" pitchFamily="34" charset="0"/>
              </a:rPr>
              <a:t>Sify Security Operations</a:t>
            </a:r>
          </a:p>
        </p:txBody>
      </p:sp>
      <p:pic>
        <p:nvPicPr>
          <p:cNvPr id="49" name="Picture 2" descr="See the source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1812" y="3682219"/>
            <a:ext cx="444725" cy="48653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7601275" y="4145715"/>
            <a:ext cx="470344" cy="242849"/>
          </a:xfrm>
          <a:prstGeom prst="rect">
            <a:avLst/>
          </a:prstGeom>
          <a:noFill/>
        </p:spPr>
        <p:txBody>
          <a:bodyPr wrap="square" rtlCol="0">
            <a:spAutoFit/>
          </a:bodyPr>
          <a:lstStyle/>
          <a:p>
            <a:r>
              <a:rPr lang="en-US" sz="1050" b="1" dirty="0">
                <a:latin typeface="Trebuchet MS" panose="020B0603020202020204" pitchFamily="34" charset="0"/>
              </a:rPr>
              <a:t>ITSM</a:t>
            </a:r>
            <a:endParaRPr lang="en-IN" sz="1050" b="1" dirty="0">
              <a:latin typeface="Trebuchet MS" panose="020B0603020202020204" pitchFamily="34" charset="0"/>
            </a:endParaRPr>
          </a:p>
        </p:txBody>
      </p:sp>
      <p:pic>
        <p:nvPicPr>
          <p:cNvPr id="84" name="Picture 83"/>
          <p:cNvPicPr>
            <a:picLocks noChangeAspect="1"/>
          </p:cNvPicPr>
          <p:nvPr/>
        </p:nvPicPr>
        <p:blipFill>
          <a:blip r:embed="rId10">
            <a:duotone>
              <a:schemeClr val="accent1">
                <a:shade val="45000"/>
                <a:satMod val="135000"/>
              </a:schemeClr>
              <a:prstClr val="white"/>
            </a:duotone>
          </a:blip>
          <a:stretch>
            <a:fillRect/>
          </a:stretch>
        </p:blipFill>
        <p:spPr>
          <a:xfrm>
            <a:off x="6915986" y="982827"/>
            <a:ext cx="367280" cy="280987"/>
          </a:xfrm>
          <a:prstGeom prst="rect">
            <a:avLst/>
          </a:prstGeom>
        </p:spPr>
      </p:pic>
      <p:pic>
        <p:nvPicPr>
          <p:cNvPr id="88" name="Picture 87"/>
          <p:cNvPicPr>
            <a:picLocks noChangeAspect="1"/>
          </p:cNvPicPr>
          <p:nvPr/>
        </p:nvPicPr>
        <p:blipFill>
          <a:blip r:embed="rId11">
            <a:duotone>
              <a:schemeClr val="accent1">
                <a:shade val="45000"/>
                <a:satMod val="135000"/>
              </a:schemeClr>
              <a:prstClr val="white"/>
            </a:duotone>
          </a:blip>
          <a:stretch>
            <a:fillRect/>
          </a:stretch>
        </p:blipFill>
        <p:spPr>
          <a:xfrm>
            <a:off x="7555825" y="989964"/>
            <a:ext cx="363680" cy="280987"/>
          </a:xfrm>
          <a:prstGeom prst="rect">
            <a:avLst/>
          </a:prstGeom>
        </p:spPr>
      </p:pic>
      <p:pic>
        <p:nvPicPr>
          <p:cNvPr id="90" name="Picture 89"/>
          <p:cNvPicPr>
            <a:picLocks noChangeAspect="1"/>
          </p:cNvPicPr>
          <p:nvPr/>
        </p:nvPicPr>
        <p:blipFill>
          <a:blip r:embed="rId12">
            <a:duotone>
              <a:schemeClr val="accent1">
                <a:shade val="45000"/>
                <a:satMod val="135000"/>
              </a:schemeClr>
              <a:prstClr val="white"/>
            </a:duotone>
          </a:blip>
          <a:stretch>
            <a:fillRect/>
          </a:stretch>
        </p:blipFill>
        <p:spPr>
          <a:xfrm>
            <a:off x="8201145" y="989964"/>
            <a:ext cx="320473" cy="266711"/>
          </a:xfrm>
          <a:prstGeom prst="rect">
            <a:avLst/>
          </a:prstGeom>
        </p:spPr>
      </p:pic>
      <p:sp>
        <p:nvSpPr>
          <p:cNvPr id="91" name="TextBox 90"/>
          <p:cNvSpPr txBox="1"/>
          <p:nvPr/>
        </p:nvSpPr>
        <p:spPr>
          <a:xfrm>
            <a:off x="7292955" y="1167212"/>
            <a:ext cx="908421" cy="309080"/>
          </a:xfrm>
          <a:prstGeom prst="rect">
            <a:avLst/>
          </a:prstGeom>
          <a:noFill/>
        </p:spPr>
        <p:txBody>
          <a:bodyPr wrap="square" rtlCol="0">
            <a:spAutoFit/>
          </a:bodyPr>
          <a:lstStyle/>
          <a:p>
            <a:pPr algn="ctr" defTabSz="342900"/>
            <a:endParaRPr lang="en-US" sz="750" b="1" dirty="0">
              <a:solidFill>
                <a:srgbClr val="000000"/>
              </a:solidFill>
              <a:latin typeface="Trebuchet MS" panose="020B0603020202020204" pitchFamily="34" charset="0"/>
              <a:cs typeface="Arial" panose="020B0604020202020204" pitchFamily="34" charset="0"/>
            </a:endParaRPr>
          </a:p>
          <a:p>
            <a:pPr algn="ctr" defTabSz="342900"/>
            <a:r>
              <a:rPr lang="en-US" sz="750" b="1" dirty="0">
                <a:solidFill>
                  <a:srgbClr val="000000"/>
                </a:solidFill>
                <a:latin typeface="Trebuchet MS" panose="020B0603020202020204" pitchFamily="34" charset="0"/>
                <a:cs typeface="Arial" panose="020B0604020202020204" pitchFamily="34" charset="0"/>
              </a:rPr>
              <a:t>Reports</a:t>
            </a:r>
          </a:p>
        </p:txBody>
      </p:sp>
      <p:sp>
        <p:nvSpPr>
          <p:cNvPr id="93" name="TextBox 92"/>
          <p:cNvSpPr txBox="1"/>
          <p:nvPr/>
        </p:nvSpPr>
        <p:spPr>
          <a:xfrm>
            <a:off x="6652059" y="1267598"/>
            <a:ext cx="908421" cy="309080"/>
          </a:xfrm>
          <a:prstGeom prst="rect">
            <a:avLst/>
          </a:prstGeom>
          <a:noFill/>
        </p:spPr>
        <p:txBody>
          <a:bodyPr wrap="square" rtlCol="0">
            <a:spAutoFit/>
          </a:bodyPr>
          <a:lstStyle/>
          <a:p>
            <a:pPr algn="ctr" defTabSz="342900"/>
            <a:r>
              <a:rPr lang="en-US" sz="750" b="1" dirty="0">
                <a:solidFill>
                  <a:srgbClr val="000000"/>
                </a:solidFill>
                <a:latin typeface="Trebuchet MS" panose="020B0603020202020204" pitchFamily="34" charset="0"/>
                <a:cs typeface="Arial" panose="020B0604020202020204" pitchFamily="34" charset="0"/>
              </a:rPr>
              <a:t>Incident </a:t>
            </a:r>
          </a:p>
          <a:p>
            <a:pPr algn="ctr" defTabSz="342900"/>
            <a:r>
              <a:rPr lang="en-US" sz="750" b="1" dirty="0">
                <a:solidFill>
                  <a:srgbClr val="000000"/>
                </a:solidFill>
                <a:latin typeface="Trebuchet MS" panose="020B0603020202020204" pitchFamily="34" charset="0"/>
                <a:cs typeface="Arial" panose="020B0604020202020204" pitchFamily="34" charset="0"/>
              </a:rPr>
              <a:t>Monitoring</a:t>
            </a:r>
          </a:p>
        </p:txBody>
      </p:sp>
      <p:sp>
        <p:nvSpPr>
          <p:cNvPr id="94" name="TextBox 93"/>
          <p:cNvSpPr txBox="1"/>
          <p:nvPr/>
        </p:nvSpPr>
        <p:spPr>
          <a:xfrm>
            <a:off x="7909582" y="1263536"/>
            <a:ext cx="908421" cy="309080"/>
          </a:xfrm>
          <a:prstGeom prst="rect">
            <a:avLst/>
          </a:prstGeom>
          <a:noFill/>
        </p:spPr>
        <p:txBody>
          <a:bodyPr wrap="square" rtlCol="0">
            <a:spAutoFit/>
          </a:bodyPr>
          <a:lstStyle/>
          <a:p>
            <a:pPr algn="ctr" defTabSz="342900"/>
            <a:r>
              <a:rPr lang="en-US" sz="750" b="1" dirty="0">
                <a:solidFill>
                  <a:srgbClr val="000000"/>
                </a:solidFill>
                <a:latin typeface="Trebuchet MS" panose="020B0603020202020204" pitchFamily="34" charset="0"/>
                <a:cs typeface="Arial" panose="020B0604020202020204" pitchFamily="34" charset="0"/>
              </a:rPr>
              <a:t>Threat </a:t>
            </a:r>
          </a:p>
          <a:p>
            <a:pPr algn="ctr" defTabSz="342900"/>
            <a:r>
              <a:rPr lang="en-US" sz="750" b="1" dirty="0">
                <a:solidFill>
                  <a:srgbClr val="000000"/>
                </a:solidFill>
                <a:latin typeface="Trebuchet MS" panose="020B0603020202020204" pitchFamily="34" charset="0"/>
                <a:cs typeface="Arial" panose="020B0604020202020204" pitchFamily="34" charset="0"/>
              </a:rPr>
              <a:t>Hunting</a:t>
            </a:r>
          </a:p>
        </p:txBody>
      </p:sp>
      <p:cxnSp>
        <p:nvCxnSpPr>
          <p:cNvPr id="96" name="Connector: Elbow 95"/>
          <p:cNvCxnSpPr>
            <a:stCxn id="93" idx="2"/>
          </p:cNvCxnSpPr>
          <p:nvPr/>
        </p:nvCxnSpPr>
        <p:spPr>
          <a:xfrm rot="16200000" flipH="1">
            <a:off x="6901216" y="1781729"/>
            <a:ext cx="681612" cy="271506"/>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7737664" y="1577819"/>
            <a:ext cx="0" cy="4353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Connector: Elbow 106"/>
          <p:cNvCxnSpPr/>
          <p:nvPr/>
        </p:nvCxnSpPr>
        <p:spPr>
          <a:xfrm rot="5400000">
            <a:off x="7873492" y="1789258"/>
            <a:ext cx="729018" cy="286265"/>
          </a:xfrm>
          <a:prstGeom prst="bentConnector3">
            <a:avLst>
              <a:gd name="adj1" fmla="val 98246"/>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7763816" y="2821144"/>
            <a:ext cx="0" cy="8562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8" name="Picture 117"/>
          <p:cNvPicPr>
            <a:picLocks noChangeAspect="1"/>
          </p:cNvPicPr>
          <p:nvPr/>
        </p:nvPicPr>
        <p:blipFill>
          <a:blip r:embed="rId13">
            <a:duotone>
              <a:schemeClr val="accent1">
                <a:shade val="45000"/>
                <a:satMod val="135000"/>
              </a:schemeClr>
              <a:prstClr val="white"/>
            </a:duotone>
          </a:blip>
          <a:stretch>
            <a:fillRect/>
          </a:stretch>
        </p:blipFill>
        <p:spPr>
          <a:xfrm>
            <a:off x="6931606" y="3294331"/>
            <a:ext cx="269849" cy="275965"/>
          </a:xfrm>
          <a:prstGeom prst="rect">
            <a:avLst/>
          </a:prstGeom>
        </p:spPr>
      </p:pic>
      <p:pic>
        <p:nvPicPr>
          <p:cNvPr id="121" name="Picture 120"/>
          <p:cNvPicPr>
            <a:picLocks noChangeAspect="1"/>
          </p:cNvPicPr>
          <p:nvPr/>
        </p:nvPicPr>
        <p:blipFill>
          <a:blip r:embed="rId13">
            <a:duotone>
              <a:schemeClr val="accent1">
                <a:shade val="45000"/>
                <a:satMod val="135000"/>
              </a:schemeClr>
              <a:prstClr val="white"/>
            </a:duotone>
          </a:blip>
          <a:stretch>
            <a:fillRect/>
          </a:stretch>
        </p:blipFill>
        <p:spPr>
          <a:xfrm>
            <a:off x="8286936" y="3309774"/>
            <a:ext cx="286266" cy="239464"/>
          </a:xfrm>
          <a:prstGeom prst="rect">
            <a:avLst/>
          </a:prstGeom>
        </p:spPr>
      </p:pic>
      <p:sp>
        <p:nvSpPr>
          <p:cNvPr id="122" name="TextBox 121"/>
          <p:cNvSpPr txBox="1"/>
          <p:nvPr/>
        </p:nvSpPr>
        <p:spPr>
          <a:xfrm>
            <a:off x="6628059" y="3579133"/>
            <a:ext cx="908421" cy="309080"/>
          </a:xfrm>
          <a:prstGeom prst="rect">
            <a:avLst/>
          </a:prstGeom>
          <a:noFill/>
        </p:spPr>
        <p:txBody>
          <a:bodyPr wrap="square" rtlCol="0">
            <a:spAutoFit/>
          </a:bodyPr>
          <a:lstStyle/>
          <a:p>
            <a:pPr algn="ctr" defTabSz="342900"/>
            <a:r>
              <a:rPr lang="en-US" sz="750" b="1" dirty="0">
                <a:solidFill>
                  <a:srgbClr val="000000"/>
                </a:solidFill>
                <a:latin typeface="Trebuchet MS" panose="020B0603020202020204" pitchFamily="34" charset="0"/>
                <a:cs typeface="Arial" panose="020B0604020202020204" pitchFamily="34" charset="0"/>
              </a:rPr>
              <a:t>Security      Advisories</a:t>
            </a:r>
          </a:p>
        </p:txBody>
      </p:sp>
      <p:sp>
        <p:nvSpPr>
          <p:cNvPr id="124" name="TextBox 123"/>
          <p:cNvSpPr txBox="1"/>
          <p:nvPr/>
        </p:nvSpPr>
        <p:spPr>
          <a:xfrm>
            <a:off x="7979585" y="3579476"/>
            <a:ext cx="908421" cy="309080"/>
          </a:xfrm>
          <a:prstGeom prst="rect">
            <a:avLst/>
          </a:prstGeom>
          <a:noFill/>
        </p:spPr>
        <p:txBody>
          <a:bodyPr wrap="square" rtlCol="0">
            <a:spAutoFit/>
          </a:bodyPr>
          <a:lstStyle/>
          <a:p>
            <a:pPr algn="ctr" defTabSz="342900"/>
            <a:r>
              <a:rPr lang="en-US" sz="750" b="1" dirty="0">
                <a:solidFill>
                  <a:srgbClr val="000000"/>
                </a:solidFill>
                <a:latin typeface="Trebuchet MS" panose="020B0603020202020204" pitchFamily="34" charset="0"/>
                <a:cs typeface="Arial" panose="020B0604020202020204" pitchFamily="34" charset="0"/>
              </a:rPr>
              <a:t>Threat </a:t>
            </a:r>
          </a:p>
          <a:p>
            <a:pPr algn="ctr" defTabSz="342900"/>
            <a:r>
              <a:rPr lang="en-US" sz="750" b="1" dirty="0">
                <a:solidFill>
                  <a:srgbClr val="000000"/>
                </a:solidFill>
                <a:latin typeface="Trebuchet MS" panose="020B0603020202020204" pitchFamily="34" charset="0"/>
                <a:cs typeface="Arial" panose="020B0604020202020204" pitchFamily="34" charset="0"/>
              </a:rPr>
              <a:t>IOC/IOA</a:t>
            </a:r>
          </a:p>
        </p:txBody>
      </p:sp>
      <p:cxnSp>
        <p:nvCxnSpPr>
          <p:cNvPr id="130" name="Connector: Elbow 129"/>
          <p:cNvCxnSpPr/>
          <p:nvPr/>
        </p:nvCxnSpPr>
        <p:spPr>
          <a:xfrm rot="5400000">
            <a:off x="6816025" y="2691345"/>
            <a:ext cx="758252" cy="317893"/>
          </a:xfrm>
          <a:prstGeom prst="bentConnector3">
            <a:avLst>
              <a:gd name="adj1" fmla="val 1506"/>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p:cNvCxnSpPr/>
          <p:nvPr/>
        </p:nvCxnSpPr>
        <p:spPr>
          <a:xfrm rot="16200000" flipH="1">
            <a:off x="7880763" y="2701997"/>
            <a:ext cx="787204" cy="307387"/>
          </a:xfrm>
          <a:prstGeom prst="bentConnector3">
            <a:avLst>
              <a:gd name="adj1" fmla="val -498"/>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2" name="Text Box 94"/>
          <p:cNvSpPr txBox="1">
            <a:spLocks noChangeArrowheads="1"/>
          </p:cNvSpPr>
          <p:nvPr/>
        </p:nvSpPr>
        <p:spPr bwMode="auto">
          <a:xfrm rot="16200000">
            <a:off x="4682032" y="2590508"/>
            <a:ext cx="37587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86080" eaLnBrk="1" hangingPunct="1">
              <a:defRPr/>
            </a:pPr>
            <a:r>
              <a:rPr lang="en-US" sz="1000" b="1" dirty="0">
                <a:solidFill>
                  <a:srgbClr val="BED730"/>
                </a:solidFill>
                <a:latin typeface="Trebuchet MS" panose="020B0603020202020204" pitchFamily="34" charset="0"/>
                <a:cs typeface="Arial" panose="020B0604020202020204" pitchFamily="34" charset="0"/>
                <a:sym typeface="Arial" panose="020B0604020202020204" pitchFamily="34" charset="0"/>
              </a:rPr>
              <a:t> - - - VPN Secure Connectivity - - -</a:t>
            </a:r>
          </a:p>
        </p:txBody>
      </p:sp>
      <p:sp>
        <p:nvSpPr>
          <p:cNvPr id="140" name="Arrow: Striped Right 139"/>
          <p:cNvSpPr/>
          <p:nvPr/>
        </p:nvSpPr>
        <p:spPr>
          <a:xfrm>
            <a:off x="6336170" y="4319894"/>
            <a:ext cx="463926" cy="172888"/>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latin typeface="Trebuchet MS" panose="020B0603020202020204" pitchFamily="34" charset="0"/>
            </a:endParaRPr>
          </a:p>
        </p:txBody>
      </p:sp>
      <p:sp>
        <p:nvSpPr>
          <p:cNvPr id="92" name="TextBox 91"/>
          <p:cNvSpPr txBox="1"/>
          <p:nvPr/>
        </p:nvSpPr>
        <p:spPr>
          <a:xfrm>
            <a:off x="7065834" y="4413169"/>
            <a:ext cx="1558370" cy="253916"/>
          </a:xfrm>
          <a:prstGeom prst="rect">
            <a:avLst/>
          </a:prstGeom>
          <a:noFill/>
        </p:spPr>
        <p:txBody>
          <a:bodyPr wrap="square" rtlCol="0">
            <a:spAutoFit/>
          </a:bodyPr>
          <a:lstStyle/>
          <a:p>
            <a:pPr algn="r"/>
            <a:r>
              <a:rPr lang="en-US" sz="1050" b="1" dirty="0">
                <a:solidFill>
                  <a:schemeClr val="tx2"/>
                </a:solidFill>
                <a:latin typeface="Trebuchet MS" panose="020B0603020202020204" pitchFamily="34" charset="0"/>
              </a:rPr>
              <a:t>Sify MDR </a:t>
            </a:r>
            <a:endParaRPr lang="en-IN" sz="1050" b="1" dirty="0">
              <a:solidFill>
                <a:schemeClr val="tx2"/>
              </a:solidFill>
              <a:latin typeface="Trebuchet MS" panose="020B0603020202020204" pitchFamily="34" charset="0"/>
            </a:endParaRPr>
          </a:p>
        </p:txBody>
      </p:sp>
      <p:cxnSp>
        <p:nvCxnSpPr>
          <p:cNvPr id="100" name="Straight Arrow Connector 99"/>
          <p:cNvCxnSpPr/>
          <p:nvPr/>
        </p:nvCxnSpPr>
        <p:spPr>
          <a:xfrm>
            <a:off x="1741833" y="1914088"/>
            <a:ext cx="0" cy="4353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306516" y="1717623"/>
            <a:ext cx="24283" cy="5240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1039947" y="2238322"/>
            <a:ext cx="2020" cy="1512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1371518" y="3125547"/>
            <a:ext cx="0" cy="2918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Arrow: Striped Right 122"/>
          <p:cNvSpPr/>
          <p:nvPr/>
        </p:nvSpPr>
        <p:spPr>
          <a:xfrm>
            <a:off x="2204434" y="1081788"/>
            <a:ext cx="463926" cy="172888"/>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latin typeface="Trebuchet MS" panose="020B0603020202020204" pitchFamily="34" charset="0"/>
            </a:endParaRPr>
          </a:p>
        </p:txBody>
      </p:sp>
      <p:sp>
        <p:nvSpPr>
          <p:cNvPr id="125" name="Arrow: Striped Right 124"/>
          <p:cNvSpPr/>
          <p:nvPr/>
        </p:nvSpPr>
        <p:spPr>
          <a:xfrm>
            <a:off x="2213497" y="4250753"/>
            <a:ext cx="463926" cy="172888"/>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latin typeface="Trebuchet MS" panose="020B0603020202020204" pitchFamily="34" charset="0"/>
            </a:endParaRPr>
          </a:p>
        </p:txBody>
      </p:sp>
      <p:cxnSp>
        <p:nvCxnSpPr>
          <p:cNvPr id="154" name="AutoShape 18"/>
          <p:cNvCxnSpPr>
            <a:cxnSpLocks noChangeShapeType="1"/>
            <a:stCxn id="167" idx="2"/>
          </p:cNvCxnSpPr>
          <p:nvPr/>
        </p:nvCxnSpPr>
        <p:spPr bwMode="auto">
          <a:xfrm rot="5400000" flipH="1" flipV="1">
            <a:off x="4453082" y="1405178"/>
            <a:ext cx="322249" cy="6461624"/>
          </a:xfrm>
          <a:prstGeom prst="bentConnector4">
            <a:avLst>
              <a:gd name="adj1" fmla="val -44208"/>
              <a:gd name="adj2" fmla="val 99958"/>
            </a:avLst>
          </a:prstGeom>
          <a:noFill/>
          <a:ln w="15875">
            <a:solidFill>
              <a:schemeClr val="accent1">
                <a:lumMod val="60000"/>
                <a:lumOff val="40000"/>
              </a:schemeClr>
            </a:solidFill>
            <a:prstDash val="solid"/>
            <a:miter lim="800000"/>
            <a:headEnd type="triangle" w="med" len="med"/>
            <a:tailEnd type="triangle" w="med" len="med"/>
          </a:ln>
          <a:extLst>
            <a:ext uri="{909E8E84-426E-40DD-AFC4-6F175D3DCCD1}">
              <a14:hiddenFill xmlns:a14="http://schemas.microsoft.com/office/drawing/2010/main">
                <a:noFill/>
              </a14:hiddenFill>
            </a:ext>
          </a:extLst>
        </p:spPr>
      </p:cxnSp>
      <p:pic>
        <p:nvPicPr>
          <p:cNvPr id="155" name="Picture 12" descr="The Guide to Choose SOC: In-House SOC vs. SOC-as-a-Service – Tech Observe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5644"/>
          <a:stretch>
            <a:fillRect/>
          </a:stretch>
        </p:blipFill>
        <p:spPr bwMode="auto">
          <a:xfrm>
            <a:off x="7398401" y="2176384"/>
            <a:ext cx="639360" cy="386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tomer PNG Images Transparent Background | PNG Play"/>
          <p:cNvPicPr>
            <a:picLocks noChangeAspect="1" noChangeArrowheads="1"/>
          </p:cNvPicPr>
          <p:nvPr/>
        </p:nvPicPr>
        <p:blipFill>
          <a:blip r:embed="rId1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0669" y="4246391"/>
            <a:ext cx="265916" cy="2699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ail and mail icon black 20009601 PNG"/>
          <p:cNvPicPr>
            <a:picLocks noChangeAspect="1" noChangeArrowheads="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9703" y="3945647"/>
            <a:ext cx="651276" cy="661054"/>
          </a:xfrm>
          <a:prstGeom prst="rect">
            <a:avLst/>
          </a:prstGeom>
          <a:noFill/>
          <a:extLst>
            <a:ext uri="{909E8E84-426E-40DD-AFC4-6F175D3DCCD1}">
              <a14:hiddenFill xmlns:a14="http://schemas.microsoft.com/office/drawing/2010/main">
                <a:solidFill>
                  <a:srgbClr val="FFFFFF"/>
                </a:solidFill>
              </a14:hiddenFill>
            </a:ext>
          </a:extLst>
        </p:spPr>
      </p:pic>
      <p:sp>
        <p:nvSpPr>
          <p:cNvPr id="167" name="TextBox 166"/>
          <p:cNvSpPr txBox="1"/>
          <p:nvPr/>
        </p:nvSpPr>
        <p:spPr>
          <a:xfrm>
            <a:off x="678693" y="4497032"/>
            <a:ext cx="1409403" cy="300082"/>
          </a:xfrm>
          <a:prstGeom prst="rect">
            <a:avLst/>
          </a:prstGeom>
          <a:noFill/>
        </p:spPr>
        <p:txBody>
          <a:bodyPr wrap="square">
            <a:spAutoFit/>
          </a:bodyPr>
          <a:lstStyle/>
          <a:p>
            <a:pPr algn="ctr" defTabSz="514350" eaLnBrk="0" fontAlgn="base" hangingPunct="0">
              <a:spcBef>
                <a:spcPct val="0"/>
              </a:spcBef>
              <a:spcAft>
                <a:spcPct val="0"/>
              </a:spcAft>
              <a:defRPr/>
            </a:pPr>
            <a:r>
              <a:rPr lang="en-IN" sz="675" b="1" dirty="0">
                <a:solidFill>
                  <a:srgbClr val="000000"/>
                </a:solidFill>
                <a:latin typeface="Trebuchet MS" panose="020B0603020202020204" pitchFamily="34" charset="0"/>
                <a:cs typeface="Arial" panose="020B0604020202020204" pitchFamily="34" charset="0"/>
                <a:sym typeface="Arial" panose="020B0604020202020204" pitchFamily="34" charset="0"/>
              </a:rPr>
              <a:t>Incident Notification to Customer</a:t>
            </a:r>
          </a:p>
        </p:txBody>
      </p:sp>
      <p:sp>
        <p:nvSpPr>
          <p:cNvPr id="2" name="TextBox 1"/>
          <p:cNvSpPr txBox="1"/>
          <p:nvPr/>
        </p:nvSpPr>
        <p:spPr>
          <a:xfrm>
            <a:off x="2843793" y="799521"/>
            <a:ext cx="1239531" cy="323798"/>
          </a:xfrm>
          <a:prstGeom prst="rect">
            <a:avLst/>
          </a:prstGeom>
          <a:noFill/>
        </p:spPr>
        <p:txBody>
          <a:bodyPr wrap="square" rtlCol="0">
            <a:spAutoFit/>
          </a:bodyPr>
          <a:lstStyle/>
          <a:p>
            <a:r>
              <a:rPr lang="en-US" sz="800" dirty="0">
                <a:solidFill>
                  <a:schemeClr val="tx1">
                    <a:lumMod val="50000"/>
                    <a:lumOff val="50000"/>
                  </a:schemeClr>
                </a:solidFill>
                <a:latin typeface="Trebuchet MS" panose="020B0603020202020204" pitchFamily="34" charset="0"/>
                <a:cs typeface="Calibri" panose="020F0502020204030204" pitchFamily="34" charset="0"/>
              </a:rPr>
              <a:t>DC: Airoli  </a:t>
            </a:r>
          </a:p>
          <a:p>
            <a:r>
              <a:rPr lang="en-US" sz="800" dirty="0">
                <a:solidFill>
                  <a:schemeClr val="tx1">
                    <a:lumMod val="50000"/>
                    <a:lumOff val="50000"/>
                  </a:schemeClr>
                </a:solidFill>
                <a:latin typeface="Trebuchet MS" panose="020B0603020202020204" pitchFamily="34" charset="0"/>
                <a:cs typeface="Calibri" panose="020F0502020204030204" pitchFamily="34" charset="0"/>
              </a:rPr>
              <a:t>DR: Bangalore </a:t>
            </a:r>
            <a:endParaRPr lang="en-IN" sz="800" dirty="0">
              <a:solidFill>
                <a:schemeClr val="tx1">
                  <a:lumMod val="50000"/>
                  <a:lumOff val="50000"/>
                </a:schemeClr>
              </a:solidFill>
              <a:latin typeface="Trebuchet MS" panose="020B0603020202020204" pitchFamily="34" charset="0"/>
              <a:cs typeface="Calibri" panose="020F0502020204030204" pitchFamily="34" charset="0"/>
            </a:endParaRPr>
          </a:p>
        </p:txBody>
      </p:sp>
      <p:sp>
        <p:nvSpPr>
          <p:cNvPr id="5" name="Title 4"/>
          <p:cNvSpPr>
            <a:spLocks noGrp="1"/>
          </p:cNvSpPr>
          <p:nvPr>
            <p:ph type="title"/>
          </p:nvPr>
        </p:nvSpPr>
        <p:spPr>
          <a:xfrm>
            <a:off x="324000" y="211574"/>
            <a:ext cx="8496150" cy="415490"/>
          </a:xfrm>
        </p:spPr>
        <p:txBody>
          <a:bodyPr/>
          <a:lstStyle/>
          <a:p>
            <a:r>
              <a:rPr lang="en-IN" dirty="0"/>
              <a:t>Sify MDR Platform: High-Level ARCHITECTURE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87425"/>
            <a:ext cx="9144000" cy="1302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324000" y="219269"/>
            <a:ext cx="8820000" cy="400099"/>
          </a:xfrm>
        </p:spPr>
        <p:txBody>
          <a:bodyPr/>
          <a:lstStyle/>
          <a:p>
            <a:r>
              <a:rPr lang="en-US" noProof="0" dirty="0"/>
              <a:t>Sify MDR: Multi-Cloud Security Monitoring &amp; Automated Response</a:t>
            </a:r>
          </a:p>
        </p:txBody>
      </p:sp>
      <p:pic>
        <p:nvPicPr>
          <p:cNvPr id="1026" name="Picture 2" descr="Amazon Web Services Logo, history, meaning, symbol,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1896" y="1309586"/>
            <a:ext cx="1295400" cy="7286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473060" y="1350356"/>
            <a:ext cx="1123950" cy="647122"/>
          </a:xfrm>
          <a:prstGeom prst="rect">
            <a:avLst/>
          </a:prstGeom>
        </p:spPr>
      </p:pic>
      <p:pic>
        <p:nvPicPr>
          <p:cNvPr id="1032" name="Picture 8" descr="Download Microsoft Azure (Windows Azure) Logo in SVG Vector or PNG File  Format - Logo.w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7010" y="1044592"/>
            <a:ext cx="1690936" cy="11272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5902310" y="1605089"/>
            <a:ext cx="1295400" cy="298135"/>
          </a:xfrm>
          <a:prstGeom prst="rect">
            <a:avLst/>
          </a:prstGeom>
        </p:spPr>
      </p:pic>
      <p:pic>
        <p:nvPicPr>
          <p:cNvPr id="1036" name="Picture 12" descr="Tallinn Science Park Tehnopo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58556" y="1238740"/>
            <a:ext cx="1545733" cy="87035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606410" y="2675787"/>
            <a:ext cx="2270078" cy="276999"/>
          </a:xfrm>
          <a:prstGeom prst="rect">
            <a:avLst/>
          </a:prstGeom>
          <a:noFill/>
        </p:spPr>
        <p:txBody>
          <a:bodyPr wrap="square">
            <a:spAutoFit/>
          </a:bodyPr>
          <a:lstStyle/>
          <a:p>
            <a:pPr lvl="0"/>
            <a:r>
              <a:rPr lang="en-IN" sz="1200" b="1" cap="all" dirty="0">
                <a:solidFill>
                  <a:srgbClr val="BED730"/>
                </a:solidFill>
                <a:latin typeface="+mj-lt"/>
                <a:ea typeface="Roboto" panose="02000000000000000000" pitchFamily="2" charset="0"/>
              </a:rPr>
              <a:t>Infrastructure </a:t>
            </a:r>
          </a:p>
        </p:txBody>
      </p:sp>
      <p:sp>
        <p:nvSpPr>
          <p:cNvPr id="49" name="TextBox 48"/>
          <p:cNvSpPr txBox="1"/>
          <p:nvPr/>
        </p:nvSpPr>
        <p:spPr>
          <a:xfrm>
            <a:off x="606410" y="3003910"/>
            <a:ext cx="1514802" cy="730969"/>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VM/OS Logs</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Audit Logs </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Identity Logs</a:t>
            </a:r>
          </a:p>
        </p:txBody>
      </p:sp>
      <p:sp>
        <p:nvSpPr>
          <p:cNvPr id="42" name="TextBox 41"/>
          <p:cNvSpPr txBox="1"/>
          <p:nvPr/>
        </p:nvSpPr>
        <p:spPr>
          <a:xfrm>
            <a:off x="7206969" y="2675787"/>
            <a:ext cx="687826" cy="276999"/>
          </a:xfrm>
          <a:prstGeom prst="rect">
            <a:avLst/>
          </a:prstGeom>
          <a:noFill/>
        </p:spPr>
        <p:txBody>
          <a:bodyPr wrap="square">
            <a:spAutoFit/>
          </a:bodyPr>
          <a:lstStyle/>
          <a:p>
            <a:pPr lvl="0"/>
            <a:r>
              <a:rPr lang="en-IN" sz="1200" b="1" cap="all" dirty="0">
                <a:solidFill>
                  <a:srgbClr val="BED730"/>
                </a:solidFill>
                <a:latin typeface="+mj-lt"/>
                <a:ea typeface="Roboto" panose="02000000000000000000" pitchFamily="2" charset="0"/>
              </a:rPr>
              <a:t>Data</a:t>
            </a:r>
          </a:p>
        </p:txBody>
      </p:sp>
      <p:sp>
        <p:nvSpPr>
          <p:cNvPr id="55" name="TextBox 54"/>
          <p:cNvSpPr txBox="1"/>
          <p:nvPr/>
        </p:nvSpPr>
        <p:spPr>
          <a:xfrm>
            <a:off x="7206969" y="3003910"/>
            <a:ext cx="1480807" cy="730969"/>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Email server Logs</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SharePoint Logs </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box Logs</a:t>
            </a:r>
          </a:p>
        </p:txBody>
      </p:sp>
      <p:sp>
        <p:nvSpPr>
          <p:cNvPr id="44" name="TextBox 43"/>
          <p:cNvSpPr txBox="1"/>
          <p:nvPr/>
        </p:nvSpPr>
        <p:spPr>
          <a:xfrm>
            <a:off x="5102210" y="2675787"/>
            <a:ext cx="1600200" cy="276999"/>
          </a:xfrm>
          <a:prstGeom prst="rect">
            <a:avLst/>
          </a:prstGeom>
          <a:noFill/>
        </p:spPr>
        <p:txBody>
          <a:bodyPr wrap="square">
            <a:spAutoFit/>
          </a:bodyPr>
          <a:lstStyle/>
          <a:p>
            <a:r>
              <a:rPr lang="en-IN" sz="1200" b="1" cap="all" dirty="0">
                <a:solidFill>
                  <a:srgbClr val="BED730"/>
                </a:solidFill>
                <a:latin typeface="+mj-lt"/>
                <a:ea typeface="Roboto" panose="02000000000000000000" pitchFamily="2" charset="0"/>
              </a:rPr>
              <a:t>Applications</a:t>
            </a:r>
          </a:p>
        </p:txBody>
      </p:sp>
      <p:sp>
        <p:nvSpPr>
          <p:cNvPr id="56" name="TextBox 55"/>
          <p:cNvSpPr txBox="1"/>
          <p:nvPr/>
        </p:nvSpPr>
        <p:spPr>
          <a:xfrm>
            <a:off x="5102210" y="3003910"/>
            <a:ext cx="1600201" cy="969496"/>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EMR/EHR Logs</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Storage Logs </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VA scanner Logs</a:t>
            </a:r>
          </a:p>
          <a:p>
            <a:pPr marL="182880" indent="-182880">
              <a:spcAft>
                <a:spcPts val="600"/>
              </a:spcAft>
              <a:buFont typeface="Arial" panose="020B0604020202020204" pitchFamily="34" charset="0"/>
              <a:buChar char="•"/>
            </a:pPr>
            <a:endParaRPr lang="en-IN" sz="1000" dirty="0">
              <a:solidFill>
                <a:schemeClr val="bg1">
                  <a:lumMod val="95000"/>
                </a:schemeClr>
              </a:solidFill>
              <a:latin typeface="+mj-lt"/>
              <a:ea typeface="Roboto" panose="02000000000000000000" pitchFamily="2" charset="0"/>
            </a:endParaRPr>
          </a:p>
        </p:txBody>
      </p:sp>
      <p:sp>
        <p:nvSpPr>
          <p:cNvPr id="46" name="TextBox 45"/>
          <p:cNvSpPr txBox="1"/>
          <p:nvPr/>
        </p:nvSpPr>
        <p:spPr>
          <a:xfrm>
            <a:off x="2776799" y="2675787"/>
            <a:ext cx="1690936" cy="276999"/>
          </a:xfrm>
          <a:prstGeom prst="rect">
            <a:avLst/>
          </a:prstGeom>
          <a:noFill/>
        </p:spPr>
        <p:txBody>
          <a:bodyPr wrap="square">
            <a:spAutoFit/>
          </a:bodyPr>
          <a:lstStyle/>
          <a:p>
            <a:r>
              <a:rPr lang="en-IN" sz="1200" b="1" cap="all" dirty="0">
                <a:solidFill>
                  <a:srgbClr val="BED730"/>
                </a:solidFill>
                <a:latin typeface="+mj-lt"/>
                <a:ea typeface="Roboto" panose="02000000000000000000" pitchFamily="2" charset="0"/>
              </a:rPr>
              <a:t>Access Control</a:t>
            </a:r>
          </a:p>
        </p:txBody>
      </p:sp>
      <p:sp>
        <p:nvSpPr>
          <p:cNvPr id="57" name="TextBox 56"/>
          <p:cNvSpPr txBox="1"/>
          <p:nvPr/>
        </p:nvSpPr>
        <p:spPr>
          <a:xfrm>
            <a:off x="2776799" y="3003910"/>
            <a:ext cx="1788313" cy="1208023"/>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Audit Logs</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Admin Logs </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Policy Deny Logs</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Data Access</a:t>
            </a:r>
          </a:p>
          <a:p>
            <a:pPr marL="182880" indent="-182880">
              <a:spcAft>
                <a:spcPts val="600"/>
              </a:spcAft>
              <a:buFont typeface="Arial" panose="020B0604020202020204" pitchFamily="34" charset="0"/>
              <a:buChar char="•"/>
            </a:pPr>
            <a:endParaRPr lang="en-IN" sz="1000" dirty="0">
              <a:solidFill>
                <a:schemeClr val="bg1">
                  <a:lumMod val="95000"/>
                </a:schemeClr>
              </a:solidFill>
              <a:latin typeface="+mj-lt"/>
              <a:ea typeface="Roboto" panose="02000000000000000000" pitchFamily="2" charset="0"/>
            </a:endParaRPr>
          </a:p>
        </p:txBody>
      </p:sp>
      <p:cxnSp>
        <p:nvCxnSpPr>
          <p:cNvPr id="66" name="Straight Arrow Connector 65"/>
          <p:cNvCxnSpPr/>
          <p:nvPr/>
        </p:nvCxnSpPr>
        <p:spPr>
          <a:xfrm>
            <a:off x="739271" y="2301878"/>
            <a:ext cx="0" cy="231561"/>
          </a:xfrm>
          <a:prstGeom prst="straightConnector1">
            <a:avLst/>
          </a:prstGeom>
          <a:ln w="9525">
            <a:solidFill>
              <a:schemeClr val="accent1">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2876488" y="2301878"/>
            <a:ext cx="0" cy="231561"/>
          </a:xfrm>
          <a:prstGeom prst="straightConnector1">
            <a:avLst/>
          </a:prstGeom>
          <a:ln w="9525">
            <a:solidFill>
              <a:schemeClr val="accent1">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5254610" y="2301878"/>
            <a:ext cx="0" cy="231561"/>
          </a:xfrm>
          <a:prstGeom prst="straightConnector1">
            <a:avLst/>
          </a:prstGeom>
          <a:ln w="9525">
            <a:solidFill>
              <a:schemeClr val="accent1">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7354377" y="2301878"/>
            <a:ext cx="0" cy="231561"/>
          </a:xfrm>
          <a:prstGeom prst="straightConnector1">
            <a:avLst/>
          </a:prstGeom>
          <a:ln w="9525">
            <a:solidFill>
              <a:schemeClr val="accent1">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24000" y="993467"/>
            <a:ext cx="8496150" cy="0"/>
          </a:xfrm>
          <a:prstGeom prst="line">
            <a:avLst/>
          </a:prstGeom>
          <a:ln w="9525">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4000" y="2289505"/>
            <a:ext cx="8496150" cy="0"/>
          </a:xfrm>
          <a:prstGeom prst="line">
            <a:avLst/>
          </a:prstGeom>
          <a:ln w="9525">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2" descr="Hosting Options | Conceptboar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48270" y="1088974"/>
            <a:ext cx="1170094" cy="1170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4000" y="211574"/>
            <a:ext cx="8496150" cy="415490"/>
          </a:xfrm>
        </p:spPr>
        <p:txBody>
          <a:bodyPr/>
          <a:lstStyle/>
          <a:p>
            <a:r>
              <a:rPr lang="en-IN" dirty="0"/>
              <a:t>Sify’s NextGen MDR Platform: Highlights</a:t>
            </a:r>
          </a:p>
        </p:txBody>
      </p:sp>
      <p:graphicFrame>
        <p:nvGraphicFramePr>
          <p:cNvPr id="16" name="Diagram 15"/>
          <p:cNvGraphicFramePr/>
          <p:nvPr/>
        </p:nvGraphicFramePr>
        <p:xfrm>
          <a:off x="323850" y="987425"/>
          <a:ext cx="8496300" cy="3459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4000" y="211574"/>
            <a:ext cx="8496150" cy="415490"/>
          </a:xfrm>
        </p:spPr>
        <p:txBody>
          <a:bodyPr/>
          <a:lstStyle/>
          <a:p>
            <a:r>
              <a:rPr lang="en-IN" dirty="0"/>
              <a:t>Sify’s NextGen MDR Platform: Highlights …CONTD</a:t>
            </a:r>
          </a:p>
        </p:txBody>
      </p:sp>
      <p:sp>
        <p:nvSpPr>
          <p:cNvPr id="5" name="Slide Number Placeholder 4"/>
          <p:cNvSpPr>
            <a:spLocks noGrp="1"/>
          </p:cNvSpPr>
          <p:nvPr>
            <p:ph type="sldNum" sz="quarter" idx="4294967295"/>
          </p:nvPr>
        </p:nvSpPr>
        <p:spPr>
          <a:xfrm>
            <a:off x="8656638" y="4767263"/>
            <a:ext cx="487362" cy="274637"/>
          </a:xfrm>
          <a:prstGeom prst="rect">
            <a:avLst/>
          </a:prstGeom>
        </p:spPr>
        <p:txBody>
          <a:bodyPr vert="horz" lIns="91428" tIns="45715" rIns="0" bIns="45715" rtlCol="0" anchor="ctr"/>
          <a:lstStyle>
            <a:defPPr>
              <a:defRPr lang="en-US"/>
            </a:defPPr>
            <a:lvl1pPr marL="0" algn="r" defTabSz="914400" rtl="0" eaLnBrk="1" latinLnBrk="0" hangingPunct="1">
              <a:defRPr sz="1000"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D6AB342A-830E-438F-A6A8-BEDF509AB0A8}" type="slidenum">
              <a:rPr lang="en-US" smtClean="0"/>
              <a:t>19</a:t>
            </a:fld>
            <a:endParaRPr kumimoji="0" lang="en-IN" sz="12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graphicFrame>
        <p:nvGraphicFramePr>
          <p:cNvPr id="7" name="Diagram 6"/>
          <p:cNvGraphicFramePr/>
          <p:nvPr/>
        </p:nvGraphicFramePr>
        <p:xfrm>
          <a:off x="323850" y="987425"/>
          <a:ext cx="8496300" cy="360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Cyber Kill-Chain: Planning and Executing A Cyber Attack</a:t>
            </a:r>
          </a:p>
        </p:txBody>
      </p:sp>
      <p:sp>
        <p:nvSpPr>
          <p:cNvPr id="35" name="Round Same Side Corner Rectangle 34"/>
          <p:cNvSpPr/>
          <p:nvPr/>
        </p:nvSpPr>
        <p:spPr>
          <a:xfrm>
            <a:off x="336968" y="3358598"/>
            <a:ext cx="1118268" cy="397018"/>
          </a:xfrm>
          <a:prstGeom prst="round2SameRect">
            <a:avLst/>
          </a:prstGeom>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Reconnaissance</a:t>
            </a:r>
          </a:p>
        </p:txBody>
      </p:sp>
      <p:sp>
        <p:nvSpPr>
          <p:cNvPr id="36" name="Rectangle 35"/>
          <p:cNvSpPr/>
          <p:nvPr/>
        </p:nvSpPr>
        <p:spPr>
          <a:xfrm>
            <a:off x="336968" y="3759601"/>
            <a:ext cx="1118268" cy="972737"/>
          </a:xfrm>
          <a:prstGeom prst="rect">
            <a:avLst/>
          </a:prstGeom>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ts val="900"/>
              </a:spcAft>
            </a:pPr>
            <a:r>
              <a:rPr lang="en-IN" sz="900" dirty="0">
                <a:latin typeface="Trebuchet MS" panose="020B0603020202020204" pitchFamily="34" charset="0"/>
              </a:rPr>
              <a:t>Recognize the target and vulnerabilities that can be exploited</a:t>
            </a:r>
            <a:endParaRPr lang="en-US" sz="900" dirty="0">
              <a:latin typeface="Trebuchet MS" panose="020B0603020202020204" pitchFamily="34" charset="0"/>
            </a:endParaRPr>
          </a:p>
        </p:txBody>
      </p:sp>
      <p:sp>
        <p:nvSpPr>
          <p:cNvPr id="37" name="Round Same Side Corner Rectangle 36"/>
          <p:cNvSpPr/>
          <p:nvPr/>
        </p:nvSpPr>
        <p:spPr>
          <a:xfrm>
            <a:off x="1563230" y="3358598"/>
            <a:ext cx="1118268" cy="397018"/>
          </a:xfrm>
          <a:prstGeom prst="round2SameRect">
            <a:avLst/>
          </a:prstGeom>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Weaponization</a:t>
            </a:r>
          </a:p>
        </p:txBody>
      </p:sp>
      <p:sp>
        <p:nvSpPr>
          <p:cNvPr id="38" name="Freeform 37"/>
          <p:cNvSpPr/>
          <p:nvPr/>
        </p:nvSpPr>
        <p:spPr>
          <a:xfrm>
            <a:off x="1563230" y="3759601"/>
            <a:ext cx="1118268" cy="972737"/>
          </a:xfrm>
          <a:custGeom>
            <a:avLst/>
            <a:gdLst>
              <a:gd name="connsiteX0" fmla="*/ 0 w 1118699"/>
              <a:gd name="connsiteY0" fmla="*/ 0 h 1098000"/>
              <a:gd name="connsiteX1" fmla="*/ 1118699 w 1118699"/>
              <a:gd name="connsiteY1" fmla="*/ 0 h 1098000"/>
              <a:gd name="connsiteX2" fmla="*/ 1118699 w 1118699"/>
              <a:gd name="connsiteY2" fmla="*/ 1098000 h 1098000"/>
              <a:gd name="connsiteX3" fmla="*/ 0 w 1118699"/>
              <a:gd name="connsiteY3" fmla="*/ 1098000 h 1098000"/>
              <a:gd name="connsiteX4" fmla="*/ 0 w 1118699"/>
              <a:gd name="connsiteY4" fmla="*/ 0 h 109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1098000">
                <a:moveTo>
                  <a:pt x="0" y="0"/>
                </a:moveTo>
                <a:lnTo>
                  <a:pt x="1118699" y="0"/>
                </a:lnTo>
                <a:lnTo>
                  <a:pt x="1118699" y="1098000"/>
                </a:lnTo>
                <a:lnTo>
                  <a:pt x="0" y="1098000"/>
                </a:lnTo>
                <a:lnTo>
                  <a:pt x="0" y="0"/>
                </a:lnTo>
                <a:close/>
              </a:path>
            </a:pathLst>
          </a:custGeom>
          <a:ln>
            <a:no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ct val="15000"/>
              </a:spcAft>
            </a:pPr>
            <a:r>
              <a:rPr lang="en-IN" sz="900" dirty="0">
                <a:latin typeface="Trebuchet MS" panose="020B0603020202020204" pitchFamily="34" charset="0"/>
              </a:rPr>
              <a:t>Generate / choose the attack vector</a:t>
            </a:r>
            <a:endParaRPr lang="en-US" sz="900" dirty="0">
              <a:latin typeface="Trebuchet MS" panose="020B0603020202020204" pitchFamily="34" charset="0"/>
            </a:endParaRPr>
          </a:p>
        </p:txBody>
      </p:sp>
      <p:sp>
        <p:nvSpPr>
          <p:cNvPr id="39" name="Round Same Side Corner Rectangle 38"/>
          <p:cNvSpPr/>
          <p:nvPr/>
        </p:nvSpPr>
        <p:spPr>
          <a:xfrm>
            <a:off x="2789493" y="3358598"/>
            <a:ext cx="1118268" cy="397018"/>
          </a:xfrm>
          <a:prstGeom prst="round2SameRect">
            <a:avLst/>
          </a:prstGeom>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Delivery</a:t>
            </a:r>
          </a:p>
        </p:txBody>
      </p:sp>
      <p:sp>
        <p:nvSpPr>
          <p:cNvPr id="40" name="Rectangle 39"/>
          <p:cNvSpPr/>
          <p:nvPr/>
        </p:nvSpPr>
        <p:spPr>
          <a:xfrm>
            <a:off x="2789493" y="3759601"/>
            <a:ext cx="1118268" cy="972737"/>
          </a:xfrm>
          <a:prstGeom prst="rect">
            <a:avLst/>
          </a:prstGeom>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ct val="15000"/>
              </a:spcAft>
            </a:pPr>
            <a:r>
              <a:rPr lang="en-IN" sz="900" dirty="0">
                <a:latin typeface="Trebuchet MS" panose="020B0603020202020204" pitchFamily="34" charset="0"/>
              </a:rPr>
              <a:t>Send the harmful payload to the target</a:t>
            </a:r>
            <a:endParaRPr lang="en-US" sz="900" dirty="0">
              <a:latin typeface="Trebuchet MS" panose="020B0603020202020204" pitchFamily="34" charset="0"/>
            </a:endParaRPr>
          </a:p>
        </p:txBody>
      </p:sp>
      <p:sp>
        <p:nvSpPr>
          <p:cNvPr id="41" name="Round Same Side Corner Rectangle 40"/>
          <p:cNvSpPr/>
          <p:nvPr/>
        </p:nvSpPr>
        <p:spPr>
          <a:xfrm>
            <a:off x="4015757" y="3358598"/>
            <a:ext cx="1118268" cy="397018"/>
          </a:xfrm>
          <a:prstGeom prst="round2SameRect">
            <a:avLst/>
          </a:prstGeom>
          <a:solidFill>
            <a:srgbClr val="DEA90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Exploitation</a:t>
            </a:r>
          </a:p>
        </p:txBody>
      </p:sp>
      <p:sp>
        <p:nvSpPr>
          <p:cNvPr id="42" name="Rectangle 41"/>
          <p:cNvSpPr/>
          <p:nvPr/>
        </p:nvSpPr>
        <p:spPr>
          <a:xfrm>
            <a:off x="4015757" y="3759601"/>
            <a:ext cx="1118268" cy="972737"/>
          </a:xfrm>
          <a:prstGeom prst="rect">
            <a:avLst/>
          </a:prstGeom>
          <a:ln>
            <a:noFill/>
          </a:ln>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ct val="15000"/>
              </a:spcAft>
            </a:pPr>
            <a:r>
              <a:rPr lang="en-IN" sz="900" dirty="0">
                <a:latin typeface="Trebuchet MS" panose="020B0603020202020204" pitchFamily="34" charset="0"/>
                <a:cs typeface="Calibri" panose="020F0502020204030204" pitchFamily="34" charset="0"/>
              </a:rPr>
              <a:t>Attain elevated execution privileges</a:t>
            </a:r>
            <a:endParaRPr lang="en-US" sz="900" dirty="0">
              <a:latin typeface="Trebuchet MS" panose="020B0603020202020204" pitchFamily="34" charset="0"/>
              <a:cs typeface="Calibri" panose="020F0502020204030204" pitchFamily="34" charset="0"/>
            </a:endParaRPr>
          </a:p>
        </p:txBody>
      </p:sp>
      <p:sp>
        <p:nvSpPr>
          <p:cNvPr id="43" name="Round Same Side Corner Rectangle 42"/>
          <p:cNvSpPr/>
          <p:nvPr/>
        </p:nvSpPr>
        <p:spPr>
          <a:xfrm>
            <a:off x="5242020" y="3358598"/>
            <a:ext cx="1118268" cy="397018"/>
          </a:xfrm>
          <a:prstGeom prst="round2SameRect">
            <a:avLst/>
          </a:prstGeom>
          <a:solidFill>
            <a:srgbClr val="E06025"/>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Installation</a:t>
            </a:r>
          </a:p>
        </p:txBody>
      </p:sp>
      <p:sp>
        <p:nvSpPr>
          <p:cNvPr id="44" name="Rectangle 43"/>
          <p:cNvSpPr/>
          <p:nvPr/>
        </p:nvSpPr>
        <p:spPr>
          <a:xfrm>
            <a:off x="5242020" y="3759601"/>
            <a:ext cx="1118268" cy="972737"/>
          </a:xfrm>
          <a:prstGeom prst="rect">
            <a:avLst/>
          </a:pr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ct val="15000"/>
              </a:spcAft>
            </a:pPr>
            <a:r>
              <a:rPr lang="en-IN" sz="900" dirty="0">
                <a:latin typeface="Trebuchet MS" panose="020B0603020202020204" pitchFamily="34" charset="0"/>
                <a:cs typeface="Calibri" panose="020F0502020204030204" pitchFamily="34" charset="0"/>
              </a:rPr>
              <a:t>Deploy the malware onto the compromised host</a:t>
            </a:r>
            <a:endParaRPr lang="en-US" sz="900" dirty="0">
              <a:latin typeface="Trebuchet MS" panose="020B0603020202020204" pitchFamily="34" charset="0"/>
              <a:cs typeface="Calibri" panose="020F0502020204030204" pitchFamily="34" charset="0"/>
            </a:endParaRPr>
          </a:p>
        </p:txBody>
      </p:sp>
      <p:sp>
        <p:nvSpPr>
          <p:cNvPr id="45" name="Round Same Side Corner Rectangle 44"/>
          <p:cNvSpPr/>
          <p:nvPr/>
        </p:nvSpPr>
        <p:spPr>
          <a:xfrm>
            <a:off x="6468282" y="3358598"/>
            <a:ext cx="1118268" cy="397018"/>
          </a:xfrm>
          <a:prstGeom prst="round2SameRect">
            <a:avLst/>
          </a:prstGeom>
          <a:solidFill>
            <a:schemeClr val="bg2">
              <a:lumMod val="50000"/>
            </a:schemeClr>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Command &amp; Control</a:t>
            </a:r>
          </a:p>
        </p:txBody>
      </p:sp>
      <p:sp>
        <p:nvSpPr>
          <p:cNvPr id="46" name="Rectangle 45"/>
          <p:cNvSpPr/>
          <p:nvPr/>
        </p:nvSpPr>
        <p:spPr>
          <a:xfrm>
            <a:off x="6468282" y="3759601"/>
            <a:ext cx="1118268" cy="972737"/>
          </a:xfrm>
          <a:prstGeom prst="rect">
            <a:avLst/>
          </a:prstGeom>
          <a:solidFill>
            <a:schemeClr val="bg2">
              <a:alpha val="89804"/>
            </a:schemeClr>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ct val="15000"/>
              </a:spcAft>
            </a:pPr>
            <a:r>
              <a:rPr lang="en-IN" sz="900" dirty="0">
                <a:latin typeface="Trebuchet MS" panose="020B0603020202020204" pitchFamily="34" charset="0"/>
                <a:cs typeface="Calibri" panose="020F0502020204030204" pitchFamily="34" charset="0"/>
              </a:rPr>
              <a:t>Create a communication channel</a:t>
            </a:r>
            <a:endParaRPr lang="en-US" sz="900" dirty="0">
              <a:latin typeface="Trebuchet MS" panose="020B0603020202020204" pitchFamily="34" charset="0"/>
              <a:cs typeface="Calibri" panose="020F0502020204030204" pitchFamily="34" charset="0"/>
            </a:endParaRPr>
          </a:p>
        </p:txBody>
      </p:sp>
      <p:sp>
        <p:nvSpPr>
          <p:cNvPr id="47" name="Round Same Side Corner Rectangle 46"/>
          <p:cNvSpPr/>
          <p:nvPr/>
        </p:nvSpPr>
        <p:spPr>
          <a:xfrm>
            <a:off x="7694546" y="3362581"/>
            <a:ext cx="1118268" cy="397018"/>
          </a:xfrm>
          <a:prstGeom prst="round2SameRect">
            <a:avLst/>
          </a:prstGeom>
          <a:solidFill>
            <a:srgbClr val="6C0000"/>
          </a:solidFill>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Act on Objectives</a:t>
            </a:r>
          </a:p>
        </p:txBody>
      </p:sp>
      <p:sp>
        <p:nvSpPr>
          <p:cNvPr id="48" name="Rectangle 47"/>
          <p:cNvSpPr/>
          <p:nvPr/>
        </p:nvSpPr>
        <p:spPr>
          <a:xfrm>
            <a:off x="7694546" y="3759601"/>
            <a:ext cx="1118268" cy="972737"/>
          </a:xfrm>
          <a:prstGeom prst="rect">
            <a:avLst/>
          </a:prstGeom>
          <a:solidFill>
            <a:srgbClr val="FF9999">
              <a:alpha val="89804"/>
            </a:srgbClr>
          </a:solidFill>
          <a:ln>
            <a:no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ct val="15000"/>
              </a:spcAft>
            </a:pPr>
            <a:r>
              <a:rPr lang="en-IN" sz="900" dirty="0">
                <a:latin typeface="Trebuchet MS" panose="020B0603020202020204" pitchFamily="34" charset="0"/>
                <a:cs typeface="Calibri" panose="020F0502020204030204" pitchFamily="34" charset="0"/>
              </a:rPr>
              <a:t>Collecting or corrupting data, lateral movement, and exfiltration</a:t>
            </a:r>
            <a:endParaRPr lang="en-US" sz="900" dirty="0">
              <a:latin typeface="Trebuchet MS" panose="020B0603020202020204" pitchFamily="34" charset="0"/>
              <a:cs typeface="Calibri" panose="020F0502020204030204" pitchFamily="34" charset="0"/>
            </a:endParaRPr>
          </a:p>
        </p:txBody>
      </p:sp>
      <p:sp>
        <p:nvSpPr>
          <p:cNvPr id="49" name="TextBox 48"/>
          <p:cNvSpPr txBox="1"/>
          <p:nvPr/>
        </p:nvSpPr>
        <p:spPr bwMode="auto">
          <a:xfrm>
            <a:off x="324000" y="1404463"/>
            <a:ext cx="3576282" cy="558518"/>
          </a:xfrm>
          <a:prstGeom prst="leftRightArrow">
            <a:avLst>
              <a:gd name="adj1" fmla="val 62127"/>
              <a:gd name="adj2" fmla="val 51516"/>
            </a:avLst>
          </a:prstGeom>
          <a:solidFill>
            <a:srgbClr val="10253F">
              <a:alpha val="80000"/>
            </a:srgbClr>
          </a:solidFill>
          <a:ln w="3175">
            <a:solidFill>
              <a:schemeClr val="accent1">
                <a:lumMod val="75000"/>
              </a:schemeClr>
            </a:solidFill>
          </a:ln>
          <a:effectLst/>
        </p:spPr>
        <p:txBody>
          <a:bodyPr vert="horz" wrap="square" lIns="91412" tIns="45706" rIns="91412" bIns="45706" numCol="1" rtlCol="0" anchor="ctr" anchorCtr="0" compatLnSpc="1">
            <a:noAutofit/>
          </a:bodyPr>
          <a:lstStyle/>
          <a:p>
            <a:pPr algn="ctr"/>
            <a:r>
              <a:rPr lang="en-US" sz="1400" b="1" kern="0" dirty="0">
                <a:solidFill>
                  <a:srgbClr val="BED730"/>
                </a:solidFill>
                <a:latin typeface="Trebuchet MS" panose="020B0603020202020204" pitchFamily="34" charset="0"/>
              </a:rPr>
              <a:t>Attack Preparation</a:t>
            </a:r>
          </a:p>
        </p:txBody>
      </p:sp>
      <p:sp>
        <p:nvSpPr>
          <p:cNvPr id="50" name="TextBox 49"/>
          <p:cNvSpPr txBox="1"/>
          <p:nvPr/>
        </p:nvSpPr>
        <p:spPr bwMode="auto">
          <a:xfrm>
            <a:off x="4009794" y="1428366"/>
            <a:ext cx="2344139" cy="558518"/>
          </a:xfrm>
          <a:prstGeom prst="leftRightArrow">
            <a:avLst>
              <a:gd name="adj1" fmla="val 62127"/>
              <a:gd name="adj2" fmla="val 50000"/>
            </a:avLst>
          </a:prstGeom>
          <a:solidFill>
            <a:srgbClr val="10253F">
              <a:alpha val="80000"/>
            </a:srgbClr>
          </a:solidFill>
          <a:ln w="3175">
            <a:solidFill>
              <a:schemeClr val="accent1">
                <a:lumMod val="75000"/>
              </a:schemeClr>
            </a:solidFill>
          </a:ln>
          <a:effectLst/>
        </p:spPr>
        <p:txBody>
          <a:bodyPr vert="horz" wrap="square" lIns="91412" tIns="45706" rIns="91412" bIns="45706" numCol="1" rtlCol="0" anchor="ctr" anchorCtr="0" compatLnSpc="1">
            <a:noAutofit/>
          </a:bodyPr>
          <a:lstStyle/>
          <a:p>
            <a:pPr algn="ctr"/>
            <a:r>
              <a:rPr lang="en-US" sz="1400" b="1" kern="0" dirty="0">
                <a:solidFill>
                  <a:srgbClr val="BED730"/>
                </a:solidFill>
                <a:latin typeface="Trebuchet MS" panose="020B0603020202020204" pitchFamily="34" charset="0"/>
              </a:rPr>
              <a:t>Penetration</a:t>
            </a:r>
          </a:p>
        </p:txBody>
      </p:sp>
      <p:sp>
        <p:nvSpPr>
          <p:cNvPr id="51" name="TextBox 50"/>
          <p:cNvSpPr txBox="1"/>
          <p:nvPr/>
        </p:nvSpPr>
        <p:spPr bwMode="auto">
          <a:xfrm>
            <a:off x="6461985" y="1428365"/>
            <a:ext cx="2339729" cy="558518"/>
          </a:xfrm>
          <a:prstGeom prst="leftRightArrow">
            <a:avLst>
              <a:gd name="adj1" fmla="val 59095"/>
              <a:gd name="adj2" fmla="val 50000"/>
            </a:avLst>
          </a:prstGeom>
          <a:solidFill>
            <a:srgbClr val="10253F">
              <a:alpha val="80000"/>
            </a:srgbClr>
          </a:solidFill>
          <a:ln w="3175">
            <a:solidFill>
              <a:schemeClr val="accent1">
                <a:lumMod val="75000"/>
              </a:schemeClr>
            </a:solidFill>
          </a:ln>
          <a:effectLst/>
        </p:spPr>
        <p:txBody>
          <a:bodyPr vert="horz" wrap="square" lIns="91412" tIns="45706" rIns="91412" bIns="45706" numCol="1" rtlCol="0" anchor="ctr" anchorCtr="0" compatLnSpc="1">
            <a:noAutofit/>
          </a:bodyPr>
          <a:lstStyle/>
          <a:p>
            <a:pPr algn="ctr"/>
            <a:r>
              <a:rPr lang="en-US" sz="1400" b="1" kern="0" dirty="0">
                <a:solidFill>
                  <a:srgbClr val="BED730"/>
                </a:solidFill>
                <a:latin typeface="Trebuchet MS" panose="020B0603020202020204" pitchFamily="34" charset="0"/>
              </a:rPr>
              <a:t>Attack &amp; Persistence</a:t>
            </a:r>
          </a:p>
        </p:txBody>
      </p:sp>
      <p:sp>
        <p:nvSpPr>
          <p:cNvPr id="61" name="TextBox 60"/>
          <p:cNvSpPr txBox="1"/>
          <p:nvPr/>
        </p:nvSpPr>
        <p:spPr bwMode="auto">
          <a:xfrm>
            <a:off x="649830" y="2296512"/>
            <a:ext cx="3053037" cy="972737"/>
          </a:xfrm>
          <a:prstGeom prst="rect">
            <a:avLst/>
          </a:prstGeom>
          <a:noFill/>
          <a:ln>
            <a:noFill/>
          </a:ln>
          <a:effectLst/>
        </p:spPr>
        <p:txBody>
          <a:bodyPr vert="horz" wrap="square" lIns="91412" tIns="45706" rIns="91412" bIns="45706" numCol="1" rtlCol="0" anchor="t" anchorCtr="0" compatLnSpc="1">
            <a:noAutofit/>
          </a:bodyPr>
          <a:lstStyle/>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Look for potential victims </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Collect relevant social data</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Build, find or buy your weapon of choice </a:t>
            </a:r>
          </a:p>
          <a:p>
            <a:pPr marL="128905" lvl="1"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Exploit kit, Malware package</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Adapt to your specific needs</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Package for delivery</a:t>
            </a:r>
          </a:p>
        </p:txBody>
      </p:sp>
      <p:sp>
        <p:nvSpPr>
          <p:cNvPr id="62" name="TextBox 61"/>
          <p:cNvSpPr txBox="1"/>
          <p:nvPr/>
        </p:nvSpPr>
        <p:spPr bwMode="auto">
          <a:xfrm>
            <a:off x="649830" y="1990869"/>
            <a:ext cx="2915793" cy="265188"/>
          </a:xfrm>
          <a:prstGeom prst="rect">
            <a:avLst/>
          </a:prstGeom>
          <a:noFill/>
          <a:ln>
            <a:noFill/>
          </a:ln>
          <a:effectLst/>
        </p:spPr>
        <p:txBody>
          <a:bodyPr vert="horz" wrap="square" lIns="91412" tIns="45706" rIns="91412" bIns="45706" numCol="1" rtlCol="0" anchor="ctr" anchorCtr="0" compatLnSpc="1">
            <a:noAutofit/>
          </a:bodyPr>
          <a:lstStyle/>
          <a:p>
            <a:r>
              <a:rPr lang="en-US" sz="1200" b="1" kern="0" dirty="0">
                <a:solidFill>
                  <a:schemeClr val="bg1"/>
                </a:solidFill>
                <a:latin typeface="Trebuchet MS" panose="020B0603020202020204" pitchFamily="34" charset="0"/>
              </a:rPr>
              <a:t>Weeks in Advance</a:t>
            </a:r>
          </a:p>
        </p:txBody>
      </p:sp>
      <p:sp>
        <p:nvSpPr>
          <p:cNvPr id="63" name="TextBox 62"/>
          <p:cNvSpPr txBox="1"/>
          <p:nvPr/>
        </p:nvSpPr>
        <p:spPr bwMode="auto">
          <a:xfrm>
            <a:off x="4248206" y="2296512"/>
            <a:ext cx="1906852" cy="972737"/>
          </a:xfrm>
          <a:prstGeom prst="rect">
            <a:avLst/>
          </a:prstGeom>
          <a:noFill/>
          <a:ln>
            <a:noFill/>
          </a:ln>
          <a:effectLst/>
        </p:spPr>
        <p:txBody>
          <a:bodyPr vert="horz" wrap="square" lIns="91412" tIns="45706" rIns="91412" bIns="45706" numCol="1" rtlCol="0" anchor="t" anchorCtr="0" compatLnSpc="1">
            <a:noAutofit/>
          </a:bodyPr>
          <a:lstStyle/>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Bypass detection</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Convince the victim to open your crafted file</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Bypass system security control</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Install your malware</a:t>
            </a:r>
          </a:p>
        </p:txBody>
      </p:sp>
      <p:sp>
        <p:nvSpPr>
          <p:cNvPr id="64" name="TextBox 63"/>
          <p:cNvSpPr txBox="1"/>
          <p:nvPr/>
        </p:nvSpPr>
        <p:spPr bwMode="auto">
          <a:xfrm>
            <a:off x="4248206" y="1990869"/>
            <a:ext cx="1906852" cy="265188"/>
          </a:xfrm>
          <a:prstGeom prst="rect">
            <a:avLst/>
          </a:prstGeom>
          <a:noFill/>
          <a:ln>
            <a:noFill/>
          </a:ln>
          <a:effectLst/>
        </p:spPr>
        <p:txBody>
          <a:bodyPr vert="horz" wrap="square" lIns="91412" tIns="45706" rIns="91412" bIns="45706" numCol="1" rtlCol="0" anchor="ctr" anchorCtr="0" compatLnSpc="1">
            <a:noAutofit/>
          </a:bodyPr>
          <a:lstStyle/>
          <a:p>
            <a:r>
              <a:rPr lang="en-US" sz="1200" b="1" kern="0" dirty="0">
                <a:solidFill>
                  <a:schemeClr val="bg1"/>
                </a:solidFill>
                <a:latin typeface="Trebuchet MS" panose="020B0603020202020204" pitchFamily="34" charset="0"/>
              </a:rPr>
              <a:t>Within Seconds</a:t>
            </a:r>
          </a:p>
        </p:txBody>
      </p:sp>
      <p:sp>
        <p:nvSpPr>
          <p:cNvPr id="65" name="TextBox 64"/>
          <p:cNvSpPr txBox="1"/>
          <p:nvPr/>
        </p:nvSpPr>
        <p:spPr bwMode="auto">
          <a:xfrm>
            <a:off x="6700397" y="2296512"/>
            <a:ext cx="1905671" cy="972737"/>
          </a:xfrm>
          <a:prstGeom prst="rect">
            <a:avLst/>
          </a:prstGeom>
          <a:noFill/>
          <a:ln>
            <a:noFill/>
          </a:ln>
          <a:effectLst/>
        </p:spPr>
        <p:txBody>
          <a:bodyPr vert="horz" wrap="square" lIns="91412" tIns="45706" rIns="91412" bIns="45706" numCol="1" rtlCol="0" anchor="t" anchorCtr="0" compatLnSpc="1">
            <a:noAutofit/>
          </a:bodyPr>
          <a:lstStyle/>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Wait for your malware to “call home”</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Instruct it what to do on the victim’s computer</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Continuously monitor its progress </a:t>
            </a:r>
          </a:p>
        </p:txBody>
      </p:sp>
      <p:sp>
        <p:nvSpPr>
          <p:cNvPr id="66" name="TextBox 65"/>
          <p:cNvSpPr txBox="1"/>
          <p:nvPr/>
        </p:nvSpPr>
        <p:spPr bwMode="auto">
          <a:xfrm>
            <a:off x="6700397" y="1990869"/>
            <a:ext cx="1899647" cy="265188"/>
          </a:xfrm>
          <a:prstGeom prst="rect">
            <a:avLst/>
          </a:prstGeom>
          <a:noFill/>
          <a:ln>
            <a:noFill/>
          </a:ln>
          <a:effectLst/>
        </p:spPr>
        <p:txBody>
          <a:bodyPr vert="horz" wrap="square" lIns="91412" tIns="45706" rIns="91412" bIns="45706" numCol="1" rtlCol="0" anchor="ctr" anchorCtr="0" compatLnSpc="1">
            <a:noAutofit/>
          </a:bodyPr>
          <a:lstStyle/>
          <a:p>
            <a:r>
              <a:rPr lang="en-US" sz="1200" b="1" kern="0" dirty="0">
                <a:solidFill>
                  <a:schemeClr val="bg1"/>
                </a:solidFill>
                <a:latin typeface="Trebuchet MS" panose="020B0603020202020204" pitchFamily="34" charset="0"/>
              </a:rPr>
              <a:t>From Here On…</a:t>
            </a:r>
          </a:p>
        </p:txBody>
      </p:sp>
      <p:sp>
        <p:nvSpPr>
          <p:cNvPr id="68" name="TextBox 67"/>
          <p:cNvSpPr txBox="1"/>
          <p:nvPr/>
        </p:nvSpPr>
        <p:spPr>
          <a:xfrm>
            <a:off x="323849" y="918992"/>
            <a:ext cx="8488965" cy="461665"/>
          </a:xfrm>
          <a:prstGeom prst="rect">
            <a:avLst/>
          </a:prstGeom>
          <a:noFill/>
        </p:spPr>
        <p:txBody>
          <a:bodyPr wrap="square">
            <a:spAutoFit/>
          </a:bodyPr>
          <a:lstStyle/>
          <a:p>
            <a:r>
              <a:rPr lang="en-IN" sz="1200" kern="0" dirty="0">
                <a:solidFill>
                  <a:schemeClr val="bg1"/>
                </a:solidFill>
                <a:latin typeface="Trebuchet MS" panose="020B0603020202020204" pitchFamily="34" charset="0"/>
              </a:rPr>
              <a:t>The cyber kill chain is a concept used in cybersecurity to describe the stages that an attacker goes through to compromise a target system</a:t>
            </a:r>
            <a:endParaRPr lang="en-US" sz="1200" kern="0" dirty="0">
              <a:solidFill>
                <a:schemeClr val="bg1"/>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Operations</a:t>
            </a:r>
            <a:endParaRPr lang="en-IN" dirty="0"/>
          </a:p>
        </p:txBody>
      </p:sp>
      <p:grpSp>
        <p:nvGrpSpPr>
          <p:cNvPr id="3" name="Group 2"/>
          <p:cNvGrpSpPr/>
          <p:nvPr/>
        </p:nvGrpSpPr>
        <p:grpSpPr>
          <a:xfrm>
            <a:off x="324000" y="1032843"/>
            <a:ext cx="8496150" cy="3662984"/>
            <a:chOff x="167000" y="1032843"/>
            <a:chExt cx="8621215" cy="3662984"/>
          </a:xfrm>
        </p:grpSpPr>
        <p:sp>
          <p:nvSpPr>
            <p:cNvPr id="4" name="Freeform 11"/>
            <p:cNvSpPr/>
            <p:nvPr/>
          </p:nvSpPr>
          <p:spPr>
            <a:xfrm>
              <a:off x="6837714" y="3261558"/>
              <a:ext cx="1950501" cy="1414921"/>
            </a:xfrm>
            <a:custGeom>
              <a:avLst/>
              <a:gdLst>
                <a:gd name="connsiteX0" fmla="*/ 0 w 1950501"/>
                <a:gd name="connsiteY0" fmla="*/ 0 h 3162240"/>
                <a:gd name="connsiteX1" fmla="*/ 1950501 w 1950501"/>
                <a:gd name="connsiteY1" fmla="*/ 0 h 3162240"/>
                <a:gd name="connsiteX2" fmla="*/ 1950501 w 1950501"/>
                <a:gd name="connsiteY2" fmla="*/ 3162240 h 3162240"/>
                <a:gd name="connsiteX3" fmla="*/ 0 w 1950501"/>
                <a:gd name="connsiteY3" fmla="*/ 3162240 h 3162240"/>
                <a:gd name="connsiteX4" fmla="*/ 0 w 1950501"/>
                <a:gd name="connsiteY4" fmla="*/ 0 h 316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3162240">
                  <a:moveTo>
                    <a:pt x="0" y="0"/>
                  </a:moveTo>
                  <a:lnTo>
                    <a:pt x="1950501" y="0"/>
                  </a:lnTo>
                  <a:lnTo>
                    <a:pt x="1950501" y="3162240"/>
                  </a:lnTo>
                  <a:lnTo>
                    <a:pt x="0" y="3162240"/>
                  </a:lnTo>
                  <a:lnTo>
                    <a:pt x="0" y="0"/>
                  </a:lnTo>
                  <a:close/>
                </a:path>
              </a:pathLst>
            </a:custGeom>
            <a:solidFill>
              <a:schemeClr val="accent6">
                <a:lumMod val="40000"/>
                <a:lumOff val="60000"/>
                <a:alpha val="90000"/>
              </a:schemeClr>
            </a:solidFill>
            <a:ln>
              <a:noFill/>
            </a:ln>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144145" lvl="1" indent="-144145" defTabSz="400050">
                <a:spcBef>
                  <a:spcPct val="0"/>
                </a:spcBef>
                <a:buFont typeface="Wingdings" panose="05000000000000000000" pitchFamily="2" charset="2"/>
                <a:buChar char="§"/>
              </a:pPr>
              <a:endParaRPr lang="en-IN" sz="900" dirty="0"/>
            </a:p>
          </p:txBody>
        </p:sp>
        <p:sp>
          <p:nvSpPr>
            <p:cNvPr id="5" name="Freeform 3"/>
            <p:cNvSpPr/>
            <p:nvPr/>
          </p:nvSpPr>
          <p:spPr>
            <a:xfrm>
              <a:off x="167000" y="1032843"/>
              <a:ext cx="1936086" cy="454358"/>
            </a:xfrm>
            <a:custGeom>
              <a:avLst/>
              <a:gdLst>
                <a:gd name="connsiteX0" fmla="*/ 0 w 1950501"/>
                <a:gd name="connsiteY0" fmla="*/ 0 h 804922"/>
                <a:gd name="connsiteX1" fmla="*/ 1950501 w 1950501"/>
                <a:gd name="connsiteY1" fmla="*/ 0 h 804922"/>
                <a:gd name="connsiteX2" fmla="*/ 1950501 w 1950501"/>
                <a:gd name="connsiteY2" fmla="*/ 804922 h 804922"/>
                <a:gd name="connsiteX3" fmla="*/ 0 w 1950501"/>
                <a:gd name="connsiteY3" fmla="*/ 804922 h 804922"/>
                <a:gd name="connsiteX4" fmla="*/ 0 w 1950501"/>
                <a:gd name="connsiteY4" fmla="*/ 0 h 8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804922">
                  <a:moveTo>
                    <a:pt x="0" y="0"/>
                  </a:moveTo>
                  <a:lnTo>
                    <a:pt x="1950501" y="0"/>
                  </a:lnTo>
                  <a:lnTo>
                    <a:pt x="1950501" y="804922"/>
                  </a:lnTo>
                  <a:lnTo>
                    <a:pt x="0" y="80492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610" tIns="54610" rIns="54610" bIns="54610" numCol="1" spcCol="0" rtlCol="0" fromWordArt="0" anchor="ctr" anchorCtr="0" forceAA="0" compatLnSpc="1">
              <a:noAutofit/>
            </a:bodyPr>
            <a:lstStyle/>
            <a:p>
              <a:pPr algn="ctr"/>
              <a:r>
                <a:rPr lang="en-US" sz="1200" b="1" kern="1200" dirty="0">
                  <a:solidFill>
                    <a:schemeClr val="bg1"/>
                  </a:solidFill>
                </a:rPr>
                <a:t>Incident Management Service</a:t>
              </a:r>
              <a:endParaRPr lang="en-IN" sz="1200" b="1" kern="1200" dirty="0">
                <a:solidFill>
                  <a:schemeClr val="bg1"/>
                </a:solidFill>
              </a:endParaRPr>
            </a:p>
          </p:txBody>
        </p:sp>
        <p:sp>
          <p:nvSpPr>
            <p:cNvPr id="6" name="Freeform 4"/>
            <p:cNvSpPr/>
            <p:nvPr/>
          </p:nvSpPr>
          <p:spPr>
            <a:xfrm>
              <a:off x="167000" y="1466632"/>
              <a:ext cx="1936957" cy="3229194"/>
            </a:xfrm>
            <a:custGeom>
              <a:avLst/>
              <a:gdLst>
                <a:gd name="connsiteX0" fmla="*/ 0 w 1936957"/>
                <a:gd name="connsiteY0" fmla="*/ 0 h 3277155"/>
                <a:gd name="connsiteX1" fmla="*/ 1936957 w 1936957"/>
                <a:gd name="connsiteY1" fmla="*/ 0 h 3277155"/>
                <a:gd name="connsiteX2" fmla="*/ 1936957 w 1936957"/>
                <a:gd name="connsiteY2" fmla="*/ 3277155 h 3277155"/>
                <a:gd name="connsiteX3" fmla="*/ 0 w 1936957"/>
                <a:gd name="connsiteY3" fmla="*/ 3277155 h 3277155"/>
                <a:gd name="connsiteX4" fmla="*/ 0 w 1936957"/>
                <a:gd name="connsiteY4" fmla="*/ 0 h 327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957" h="3277155">
                  <a:moveTo>
                    <a:pt x="0" y="0"/>
                  </a:moveTo>
                  <a:lnTo>
                    <a:pt x="1936957" y="0"/>
                  </a:lnTo>
                  <a:lnTo>
                    <a:pt x="1936957" y="3277155"/>
                  </a:lnTo>
                  <a:lnTo>
                    <a:pt x="0" y="3277155"/>
                  </a:lnTo>
                  <a:lnTo>
                    <a:pt x="0" y="0"/>
                  </a:lnTo>
                  <a:close/>
                </a:path>
              </a:pathLst>
            </a:custGeom>
            <a:solidFill>
              <a:schemeClr val="accent1">
                <a:lumMod val="40000"/>
                <a:lumOff val="60000"/>
                <a:alpha val="90000"/>
              </a:schemeClr>
            </a:solidFill>
            <a:ln>
              <a:noFill/>
            </a:ln>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171450" lvl="1" indent="-81280" algn="l" defTabSz="400050">
                <a:spcBef>
                  <a:spcPct val="0"/>
                </a:spcBef>
                <a:buFont typeface="Arial" panose="020B0604020202020204" pitchFamily="34" charset="0"/>
                <a:buChar char="•"/>
              </a:pPr>
              <a:r>
                <a:rPr lang="en-IN" sz="900" dirty="0"/>
                <a:t>Monitor alerts and policy exceptions (security events) </a:t>
              </a:r>
            </a:p>
            <a:p>
              <a:pPr marL="171450" lvl="1" indent="-81280" algn="l" defTabSz="400050">
                <a:spcBef>
                  <a:spcPct val="0"/>
                </a:spcBef>
                <a:buFont typeface="Arial" panose="020B0604020202020204" pitchFamily="34" charset="0"/>
                <a:buChar char="•"/>
              </a:pPr>
              <a:r>
                <a:rPr lang="en-IN" sz="900" dirty="0"/>
                <a:t>eliminate false positives and benign triggers</a:t>
              </a:r>
            </a:p>
            <a:p>
              <a:pPr marL="171450" lvl="1" indent="-81280" algn="l" defTabSz="400050">
                <a:spcBef>
                  <a:spcPct val="0"/>
                </a:spcBef>
                <a:buFont typeface="Arial" panose="020B0604020202020204" pitchFamily="34" charset="0"/>
                <a:buChar char="•"/>
              </a:pPr>
              <a:r>
                <a:rPr lang="en-IN" sz="900" dirty="0"/>
                <a:t>Escalate security Incidents</a:t>
              </a:r>
            </a:p>
            <a:p>
              <a:pPr marL="171450" lvl="1" indent="-81280" algn="l" defTabSz="400050">
                <a:spcBef>
                  <a:spcPct val="0"/>
                </a:spcBef>
                <a:buFont typeface="Arial" panose="020B0604020202020204" pitchFamily="34" charset="0"/>
                <a:buChar char="•"/>
              </a:pPr>
              <a:r>
                <a:rPr lang="en-IN" sz="900" dirty="0"/>
                <a:t>Provide remediation recommendations</a:t>
              </a:r>
            </a:p>
            <a:p>
              <a:pPr marL="171450" lvl="1" indent="-81280" algn="l" defTabSz="400050">
                <a:spcBef>
                  <a:spcPct val="0"/>
                </a:spcBef>
                <a:buFont typeface="Arial" panose="020B0604020202020204" pitchFamily="34" charset="0"/>
                <a:buChar char="•"/>
              </a:pPr>
              <a:r>
                <a:rPr lang="en-IN" sz="900" dirty="0"/>
                <a:t>Perform root cause and impact analysis</a:t>
              </a:r>
            </a:p>
            <a:p>
              <a:pPr marL="171450" lvl="1" indent="-81280" algn="l" defTabSz="400050">
                <a:spcBef>
                  <a:spcPct val="0"/>
                </a:spcBef>
                <a:buFont typeface="Arial" panose="020B0604020202020204" pitchFamily="34" charset="0"/>
                <a:buChar char="•"/>
              </a:pPr>
              <a:r>
                <a:rPr lang="en-IN" sz="900" dirty="0"/>
                <a:t>Fine tune/optimize existing correlation rules</a:t>
              </a:r>
              <a:br>
                <a:rPr lang="en-IN" sz="900" dirty="0"/>
              </a:br>
              <a:endParaRPr lang="en-IN" sz="900" dirty="0"/>
            </a:p>
            <a:p>
              <a:pPr marL="0" lvl="1" algn="l" defTabSz="400050">
                <a:spcBef>
                  <a:spcPct val="0"/>
                </a:spcBef>
              </a:pPr>
              <a:r>
                <a:rPr lang="en-IN" sz="900" b="1" kern="1200" dirty="0"/>
                <a:t>Incident handling</a:t>
              </a:r>
            </a:p>
            <a:p>
              <a:pPr marL="171450" lvl="1" indent="-81280" defTabSz="400050">
                <a:spcBef>
                  <a:spcPct val="0"/>
                </a:spcBef>
                <a:buFont typeface="Arial" panose="020B0604020202020204" pitchFamily="34" charset="0"/>
                <a:buChar char="•"/>
              </a:pPr>
              <a:r>
                <a:rPr lang="en-US" sz="900" dirty="0"/>
                <a:t>Creating Incident Tickets </a:t>
              </a:r>
              <a:endParaRPr lang="en-IN" sz="900" dirty="0"/>
            </a:p>
            <a:p>
              <a:pPr marL="171450" lvl="1" indent="-81280" defTabSz="400050">
                <a:spcBef>
                  <a:spcPct val="0"/>
                </a:spcBef>
                <a:buFont typeface="Arial" panose="020B0604020202020204" pitchFamily="34" charset="0"/>
                <a:buChar char="•"/>
              </a:pPr>
              <a:r>
                <a:rPr lang="en-US" sz="900" dirty="0"/>
                <a:t>Tracking progress of open Tickets</a:t>
              </a:r>
              <a:endParaRPr lang="en-IN" sz="900" dirty="0"/>
            </a:p>
            <a:p>
              <a:pPr marL="171450" lvl="1" indent="-81280" defTabSz="400050">
                <a:spcBef>
                  <a:spcPct val="0"/>
                </a:spcBef>
                <a:buFont typeface="Arial" panose="020B0604020202020204" pitchFamily="34" charset="0"/>
                <a:buChar char="•"/>
              </a:pPr>
              <a:r>
                <a:rPr lang="en-US" sz="900" dirty="0"/>
                <a:t>Managing the Ticket to resolution / closure</a:t>
              </a:r>
              <a:endParaRPr lang="en-IN" sz="900" dirty="0"/>
            </a:p>
            <a:p>
              <a:pPr marL="171450" lvl="1" indent="-81280" defTabSz="400050">
                <a:spcBef>
                  <a:spcPct val="0"/>
                </a:spcBef>
                <a:buFont typeface="Arial" panose="020B0604020202020204" pitchFamily="34" charset="0"/>
                <a:buChar char="•"/>
              </a:pPr>
              <a:r>
                <a:rPr lang="en-US" sz="900" dirty="0"/>
                <a:t>Providing escalation and exception handling for Tickets</a:t>
              </a:r>
              <a:endParaRPr lang="en-IN" sz="900" dirty="0"/>
            </a:p>
            <a:p>
              <a:pPr marL="171450" lvl="1" indent="-81280" defTabSz="400050">
                <a:spcBef>
                  <a:spcPct val="0"/>
                </a:spcBef>
                <a:buFont typeface="Arial" panose="020B0604020202020204" pitchFamily="34" charset="0"/>
                <a:buChar char="•"/>
              </a:pPr>
              <a:r>
                <a:rPr lang="en-US" sz="900" dirty="0"/>
                <a:t>Closing the Ticket upon resolution</a:t>
              </a:r>
              <a:endParaRPr lang="en-IN" sz="900" dirty="0"/>
            </a:p>
            <a:p>
              <a:pPr marL="171450" lvl="2" indent="-171450" algn="l" defTabSz="400050">
                <a:spcBef>
                  <a:spcPct val="0"/>
                </a:spcBef>
                <a:buFont typeface="Arial" panose="020B0604020202020204" pitchFamily="34" charset="0"/>
                <a:buChar char="•"/>
              </a:pPr>
              <a:endParaRPr lang="en-IN" sz="900" kern="1200" dirty="0"/>
            </a:p>
          </p:txBody>
        </p:sp>
        <p:sp>
          <p:nvSpPr>
            <p:cNvPr id="7" name="Freeform 6"/>
            <p:cNvSpPr/>
            <p:nvPr/>
          </p:nvSpPr>
          <p:spPr>
            <a:xfrm>
              <a:off x="2390572" y="1032843"/>
              <a:ext cx="1950501" cy="454358"/>
            </a:xfrm>
            <a:custGeom>
              <a:avLst/>
              <a:gdLst>
                <a:gd name="connsiteX0" fmla="*/ 0 w 1950501"/>
                <a:gd name="connsiteY0" fmla="*/ 0 h 804922"/>
                <a:gd name="connsiteX1" fmla="*/ 1950501 w 1950501"/>
                <a:gd name="connsiteY1" fmla="*/ 0 h 804922"/>
                <a:gd name="connsiteX2" fmla="*/ 1950501 w 1950501"/>
                <a:gd name="connsiteY2" fmla="*/ 804922 h 804922"/>
                <a:gd name="connsiteX3" fmla="*/ 0 w 1950501"/>
                <a:gd name="connsiteY3" fmla="*/ 804922 h 804922"/>
                <a:gd name="connsiteX4" fmla="*/ 0 w 1950501"/>
                <a:gd name="connsiteY4" fmla="*/ 0 h 8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804922">
                  <a:moveTo>
                    <a:pt x="0" y="0"/>
                  </a:moveTo>
                  <a:lnTo>
                    <a:pt x="1950501" y="0"/>
                  </a:lnTo>
                  <a:lnTo>
                    <a:pt x="1950501" y="804922"/>
                  </a:lnTo>
                  <a:lnTo>
                    <a:pt x="0" y="80492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610" tIns="54610" rIns="54610" bIns="54610" numCol="1" spcCol="0" rtlCol="0" fromWordArt="0" anchor="ctr" anchorCtr="0" forceAA="0" compatLnSpc="1">
              <a:noAutofit/>
            </a:bodyPr>
            <a:lstStyle/>
            <a:p>
              <a:pPr algn="ctr"/>
              <a:r>
                <a:rPr lang="en-US" sz="1200" b="1" kern="1200" dirty="0">
                  <a:solidFill>
                    <a:schemeClr val="bg1"/>
                  </a:solidFill>
                </a:rPr>
                <a:t>SIEM Administration Service</a:t>
              </a:r>
              <a:endParaRPr lang="en-IN" sz="1200" b="1" kern="1200" dirty="0">
                <a:solidFill>
                  <a:schemeClr val="bg1"/>
                </a:solidFill>
              </a:endParaRPr>
            </a:p>
          </p:txBody>
        </p:sp>
        <p:sp>
          <p:nvSpPr>
            <p:cNvPr id="8" name="Freeform 7"/>
            <p:cNvSpPr/>
            <p:nvPr/>
          </p:nvSpPr>
          <p:spPr>
            <a:xfrm>
              <a:off x="2390572" y="1466632"/>
              <a:ext cx="1950501" cy="3229195"/>
            </a:xfrm>
            <a:custGeom>
              <a:avLst/>
              <a:gdLst>
                <a:gd name="connsiteX0" fmla="*/ 0 w 1950501"/>
                <a:gd name="connsiteY0" fmla="*/ 0 h 3162240"/>
                <a:gd name="connsiteX1" fmla="*/ 1950501 w 1950501"/>
                <a:gd name="connsiteY1" fmla="*/ 0 h 3162240"/>
                <a:gd name="connsiteX2" fmla="*/ 1950501 w 1950501"/>
                <a:gd name="connsiteY2" fmla="*/ 3162240 h 3162240"/>
                <a:gd name="connsiteX3" fmla="*/ 0 w 1950501"/>
                <a:gd name="connsiteY3" fmla="*/ 3162240 h 3162240"/>
                <a:gd name="connsiteX4" fmla="*/ 0 w 1950501"/>
                <a:gd name="connsiteY4" fmla="*/ 0 h 316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3162240">
                  <a:moveTo>
                    <a:pt x="0" y="0"/>
                  </a:moveTo>
                  <a:lnTo>
                    <a:pt x="1950501" y="0"/>
                  </a:lnTo>
                  <a:lnTo>
                    <a:pt x="1950501" y="3162240"/>
                  </a:lnTo>
                  <a:lnTo>
                    <a:pt x="0" y="3162240"/>
                  </a:lnTo>
                  <a:lnTo>
                    <a:pt x="0" y="0"/>
                  </a:lnTo>
                  <a:close/>
                </a:path>
              </a:pathLst>
            </a:custGeom>
            <a:solidFill>
              <a:schemeClr val="accent2">
                <a:lumMod val="40000"/>
                <a:lumOff val="60000"/>
                <a:alpha val="90000"/>
              </a:schemeClr>
            </a:solidFill>
            <a:ln>
              <a:noFill/>
            </a:ln>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171450" lvl="1" indent="-81280" defTabSz="400050">
                <a:spcBef>
                  <a:spcPct val="0"/>
                </a:spcBef>
                <a:buFont typeface="Arial" panose="020B0604020202020204" pitchFamily="34" charset="0"/>
                <a:buChar char="•"/>
              </a:pPr>
              <a:r>
                <a:rPr lang="en-IN" sz="900" dirty="0"/>
                <a:t>Provide software-level management for the SIEM System components</a:t>
              </a:r>
            </a:p>
            <a:p>
              <a:pPr marL="171450" lvl="1" indent="-81280" defTabSz="400050">
                <a:spcBef>
                  <a:spcPct val="0"/>
                </a:spcBef>
                <a:buFont typeface="Arial" panose="020B0604020202020204" pitchFamily="34" charset="0"/>
                <a:buChar char="•"/>
              </a:pPr>
              <a:r>
                <a:rPr lang="en-IN" sz="900" dirty="0"/>
                <a:t>Verify data collection and log continuity</a:t>
              </a:r>
            </a:p>
            <a:p>
              <a:pPr marL="171450" lvl="1" indent="-81280" defTabSz="400050">
                <a:spcBef>
                  <a:spcPct val="0"/>
                </a:spcBef>
                <a:buFont typeface="Arial" panose="020B0604020202020204" pitchFamily="34" charset="0"/>
                <a:buChar char="•"/>
              </a:pPr>
              <a:r>
                <a:rPr lang="en-IN" sz="900" dirty="0"/>
                <a:t>Manage user access including user and group permission</a:t>
              </a:r>
            </a:p>
            <a:p>
              <a:pPr marL="171450" lvl="1" indent="-81280" defTabSz="400050">
                <a:spcBef>
                  <a:spcPct val="0"/>
                </a:spcBef>
                <a:buFont typeface="Arial" panose="020B0604020202020204" pitchFamily="34" charset="0"/>
                <a:buChar char="•"/>
              </a:pPr>
              <a:r>
                <a:rPr lang="en-IN" sz="900" dirty="0"/>
                <a:t>Review SIEM System disk space usage</a:t>
              </a:r>
            </a:p>
            <a:p>
              <a:pPr marL="171450" lvl="1" indent="-81280" defTabSz="400050">
                <a:spcBef>
                  <a:spcPct val="0"/>
                </a:spcBef>
                <a:buFont typeface="Arial" panose="020B0604020202020204" pitchFamily="34" charset="0"/>
                <a:buChar char="•"/>
              </a:pPr>
              <a:r>
                <a:rPr lang="en-IN" sz="900" dirty="0"/>
                <a:t>Perform archival management and retrieval </a:t>
              </a:r>
            </a:p>
            <a:p>
              <a:pPr marL="171450" lvl="1" indent="-81280" defTabSz="400050">
                <a:spcBef>
                  <a:spcPct val="0"/>
                </a:spcBef>
                <a:buFont typeface="Arial" panose="020B0604020202020204" pitchFamily="34" charset="0"/>
                <a:buChar char="•"/>
              </a:pPr>
              <a:r>
                <a:rPr lang="en-IN" sz="900" dirty="0"/>
                <a:t>Provide problem determination / problem source identification for SIEM System</a:t>
              </a:r>
            </a:p>
            <a:p>
              <a:pPr marL="171450" lvl="1" indent="-81280" defTabSz="400050">
                <a:spcBef>
                  <a:spcPct val="0"/>
                </a:spcBef>
                <a:buFont typeface="Arial" panose="020B0604020202020204" pitchFamily="34" charset="0"/>
                <a:buChar char="•"/>
              </a:pPr>
              <a:r>
                <a:rPr lang="en-IN" sz="900" dirty="0"/>
                <a:t>Review SIEM vendor announcements</a:t>
              </a:r>
            </a:p>
            <a:p>
              <a:pPr marL="171450" lvl="1" indent="-81280" defTabSz="400050">
                <a:spcBef>
                  <a:spcPct val="0"/>
                </a:spcBef>
                <a:buFont typeface="Arial" panose="020B0604020202020204" pitchFamily="34" charset="0"/>
                <a:buChar char="•"/>
              </a:pPr>
              <a:r>
                <a:rPr lang="en-IN" sz="900" dirty="0"/>
                <a:t>Manage SIEM System update alerts</a:t>
              </a:r>
            </a:p>
            <a:p>
              <a:pPr marL="171450" lvl="1" indent="-81280" defTabSz="400050">
                <a:spcBef>
                  <a:spcPct val="0"/>
                </a:spcBef>
                <a:buFont typeface="Arial" panose="020B0604020202020204" pitchFamily="34" charset="0"/>
                <a:buChar char="•"/>
              </a:pPr>
              <a:r>
                <a:rPr lang="en-IN" sz="900" dirty="0"/>
                <a:t>Schedule and test application upgrade</a:t>
              </a:r>
            </a:p>
          </p:txBody>
        </p:sp>
        <p:sp>
          <p:nvSpPr>
            <p:cNvPr id="9" name="Freeform 8"/>
            <p:cNvSpPr/>
            <p:nvPr/>
          </p:nvSpPr>
          <p:spPr>
            <a:xfrm>
              <a:off x="4614143" y="1032843"/>
              <a:ext cx="1950501" cy="454358"/>
            </a:xfrm>
            <a:custGeom>
              <a:avLst/>
              <a:gdLst>
                <a:gd name="connsiteX0" fmla="*/ 0 w 1950501"/>
                <a:gd name="connsiteY0" fmla="*/ 0 h 804922"/>
                <a:gd name="connsiteX1" fmla="*/ 1950501 w 1950501"/>
                <a:gd name="connsiteY1" fmla="*/ 0 h 804922"/>
                <a:gd name="connsiteX2" fmla="*/ 1950501 w 1950501"/>
                <a:gd name="connsiteY2" fmla="*/ 804922 h 804922"/>
                <a:gd name="connsiteX3" fmla="*/ 0 w 1950501"/>
                <a:gd name="connsiteY3" fmla="*/ 804922 h 804922"/>
                <a:gd name="connsiteX4" fmla="*/ 0 w 1950501"/>
                <a:gd name="connsiteY4" fmla="*/ 0 h 8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804922">
                  <a:moveTo>
                    <a:pt x="0" y="0"/>
                  </a:moveTo>
                  <a:lnTo>
                    <a:pt x="1950501" y="0"/>
                  </a:lnTo>
                  <a:lnTo>
                    <a:pt x="1950501" y="804922"/>
                  </a:lnTo>
                  <a:lnTo>
                    <a:pt x="0" y="80492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610" tIns="54610" rIns="54610" bIns="54610" numCol="1" spcCol="0" rtlCol="0" fromWordArt="0" anchor="ctr" anchorCtr="0" forceAA="0" compatLnSpc="1">
              <a:noAutofit/>
            </a:bodyPr>
            <a:lstStyle/>
            <a:p>
              <a:pPr algn="ctr"/>
              <a:r>
                <a:rPr lang="en-US" sz="1200" b="1" kern="1200" dirty="0">
                  <a:solidFill>
                    <a:schemeClr val="bg1"/>
                  </a:solidFill>
                </a:rPr>
                <a:t>Analysis, Reporting and Dashboard</a:t>
              </a:r>
              <a:endParaRPr lang="en-IN" sz="1200" b="1" kern="1200" dirty="0">
                <a:solidFill>
                  <a:schemeClr val="bg1"/>
                </a:solidFill>
              </a:endParaRPr>
            </a:p>
          </p:txBody>
        </p:sp>
        <p:sp>
          <p:nvSpPr>
            <p:cNvPr id="10" name="Freeform 9"/>
            <p:cNvSpPr/>
            <p:nvPr/>
          </p:nvSpPr>
          <p:spPr>
            <a:xfrm>
              <a:off x="4614143" y="1466632"/>
              <a:ext cx="1950501" cy="3229194"/>
            </a:xfrm>
            <a:custGeom>
              <a:avLst/>
              <a:gdLst>
                <a:gd name="connsiteX0" fmla="*/ 0 w 1950501"/>
                <a:gd name="connsiteY0" fmla="*/ 0 h 3162240"/>
                <a:gd name="connsiteX1" fmla="*/ 1950501 w 1950501"/>
                <a:gd name="connsiteY1" fmla="*/ 0 h 3162240"/>
                <a:gd name="connsiteX2" fmla="*/ 1950501 w 1950501"/>
                <a:gd name="connsiteY2" fmla="*/ 3162240 h 3162240"/>
                <a:gd name="connsiteX3" fmla="*/ 0 w 1950501"/>
                <a:gd name="connsiteY3" fmla="*/ 3162240 h 3162240"/>
                <a:gd name="connsiteX4" fmla="*/ 0 w 1950501"/>
                <a:gd name="connsiteY4" fmla="*/ 0 h 316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3162240">
                  <a:moveTo>
                    <a:pt x="0" y="0"/>
                  </a:moveTo>
                  <a:lnTo>
                    <a:pt x="1950501" y="0"/>
                  </a:lnTo>
                  <a:lnTo>
                    <a:pt x="1950501" y="3162240"/>
                  </a:lnTo>
                  <a:lnTo>
                    <a:pt x="0" y="3162240"/>
                  </a:lnTo>
                  <a:lnTo>
                    <a:pt x="0" y="0"/>
                  </a:lnTo>
                  <a:close/>
                </a:path>
              </a:pathLst>
            </a:custGeom>
            <a:solidFill>
              <a:schemeClr val="accent4">
                <a:lumMod val="40000"/>
                <a:lumOff val="60000"/>
                <a:alpha val="90000"/>
              </a:schemeClr>
            </a:solidFill>
            <a:ln>
              <a:noFill/>
            </a:ln>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171450" lvl="1" indent="-81280" defTabSz="400050">
                <a:spcBef>
                  <a:spcPct val="0"/>
                </a:spcBef>
                <a:buFont typeface="Arial" panose="020B0604020202020204" pitchFamily="34" charset="0"/>
                <a:buChar char="•"/>
              </a:pPr>
              <a:r>
                <a:rPr lang="en-IN" sz="900" dirty="0"/>
                <a:t>Generate daily and weekly reports</a:t>
              </a:r>
            </a:p>
            <a:p>
              <a:pPr marL="171450" lvl="1" indent="-81280" defTabSz="400050">
                <a:spcBef>
                  <a:spcPct val="0"/>
                </a:spcBef>
                <a:buFont typeface="Arial" panose="020B0604020202020204" pitchFamily="34" charset="0"/>
                <a:buChar char="•"/>
              </a:pPr>
              <a:r>
                <a:rPr lang="en-IN" sz="900" dirty="0"/>
                <a:t>Review and analyse reports</a:t>
              </a:r>
            </a:p>
            <a:p>
              <a:pPr marL="171450" lvl="1" indent="-81280" defTabSz="400050">
                <a:spcBef>
                  <a:spcPct val="0"/>
                </a:spcBef>
                <a:buFont typeface="Arial" panose="020B0604020202020204" pitchFamily="34" charset="0"/>
                <a:buChar char="•"/>
              </a:pPr>
              <a:r>
                <a:rPr lang="en-IN" sz="900" dirty="0"/>
                <a:t>Investigate anomalous data</a:t>
              </a:r>
            </a:p>
            <a:p>
              <a:pPr marL="171450" lvl="1" indent="-81280" defTabSz="400050">
                <a:spcBef>
                  <a:spcPct val="0"/>
                </a:spcBef>
                <a:buFont typeface="Arial" panose="020B0604020202020204" pitchFamily="34" charset="0"/>
                <a:buChar char="•"/>
              </a:pPr>
              <a:r>
                <a:rPr lang="en-IN" sz="900" dirty="0"/>
                <a:t>Perform analysis of potentially harmful security alerts</a:t>
              </a:r>
            </a:p>
            <a:p>
              <a:pPr marL="171450" lvl="1" indent="-81280" defTabSz="400050">
                <a:spcBef>
                  <a:spcPct val="0"/>
                </a:spcBef>
                <a:buFont typeface="Arial" panose="020B0604020202020204" pitchFamily="34" charset="0"/>
                <a:buChar char="•"/>
              </a:pPr>
              <a:r>
                <a:rPr lang="en-IN" sz="900" dirty="0"/>
                <a:t>Create Incident Tickets bases on qualified security event</a:t>
              </a:r>
            </a:p>
            <a:p>
              <a:pPr marL="171450" lvl="1" indent="-81280" defTabSz="400050">
                <a:spcBef>
                  <a:spcPct val="0"/>
                </a:spcBef>
                <a:buFont typeface="Arial" panose="020B0604020202020204" pitchFamily="34" charset="0"/>
                <a:buChar char="•"/>
              </a:pPr>
              <a:r>
                <a:rPr lang="en-IN" sz="900" dirty="0"/>
                <a:t>Incorporate findings in weekly briefings and monthly operational reviews</a:t>
              </a:r>
            </a:p>
          </p:txBody>
        </p:sp>
        <p:sp>
          <p:nvSpPr>
            <p:cNvPr id="11" name="Freeform 10"/>
            <p:cNvSpPr/>
            <p:nvPr/>
          </p:nvSpPr>
          <p:spPr>
            <a:xfrm>
              <a:off x="6837714" y="1032843"/>
              <a:ext cx="1950501" cy="454358"/>
            </a:xfrm>
            <a:custGeom>
              <a:avLst/>
              <a:gdLst>
                <a:gd name="connsiteX0" fmla="*/ 0 w 1950501"/>
                <a:gd name="connsiteY0" fmla="*/ 0 h 804922"/>
                <a:gd name="connsiteX1" fmla="*/ 1950501 w 1950501"/>
                <a:gd name="connsiteY1" fmla="*/ 0 h 804922"/>
                <a:gd name="connsiteX2" fmla="*/ 1950501 w 1950501"/>
                <a:gd name="connsiteY2" fmla="*/ 804922 h 804922"/>
                <a:gd name="connsiteX3" fmla="*/ 0 w 1950501"/>
                <a:gd name="connsiteY3" fmla="*/ 804922 h 804922"/>
                <a:gd name="connsiteX4" fmla="*/ 0 w 1950501"/>
                <a:gd name="connsiteY4" fmla="*/ 0 h 8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804922">
                  <a:moveTo>
                    <a:pt x="0" y="0"/>
                  </a:moveTo>
                  <a:lnTo>
                    <a:pt x="1950501" y="0"/>
                  </a:lnTo>
                  <a:lnTo>
                    <a:pt x="1950501" y="804922"/>
                  </a:lnTo>
                  <a:lnTo>
                    <a:pt x="0" y="804922"/>
                  </a:lnTo>
                  <a:lnTo>
                    <a:pt x="0" y="0"/>
                  </a:lnTo>
                  <a:close/>
                </a:path>
              </a:pathLst>
            </a:custGeom>
            <a:solidFill>
              <a:schemeClr val="accent5"/>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4008" tIns="36576" rIns="64008" bIns="36576" numCol="1" spcCol="1270" anchor="ctr" anchorCtr="0">
              <a:noAutofit/>
            </a:bodyPr>
            <a:lstStyle/>
            <a:p>
              <a:pPr lvl="0" algn="ctr" defTabSz="400050">
                <a:lnSpc>
                  <a:spcPct val="90000"/>
                </a:lnSpc>
              </a:pPr>
              <a:r>
                <a:rPr lang="en-US" sz="1200" b="1" kern="1200" dirty="0"/>
                <a:t>Periodic and </a:t>
              </a:r>
            </a:p>
            <a:p>
              <a:pPr lvl="0" algn="ctr" defTabSz="400050">
                <a:lnSpc>
                  <a:spcPct val="90000"/>
                </a:lnSpc>
              </a:pPr>
              <a:r>
                <a:rPr lang="en-US" sz="1200" b="1" kern="1200" dirty="0"/>
                <a:t>On-Demand Service</a:t>
              </a:r>
              <a:endParaRPr lang="en-IN" sz="1200" kern="1200" dirty="0"/>
            </a:p>
          </p:txBody>
        </p:sp>
        <p:sp>
          <p:nvSpPr>
            <p:cNvPr id="12" name="Freeform 11"/>
            <p:cNvSpPr/>
            <p:nvPr/>
          </p:nvSpPr>
          <p:spPr>
            <a:xfrm>
              <a:off x="6837714" y="1466632"/>
              <a:ext cx="1950501" cy="1414921"/>
            </a:xfrm>
            <a:custGeom>
              <a:avLst/>
              <a:gdLst>
                <a:gd name="connsiteX0" fmla="*/ 0 w 1950501"/>
                <a:gd name="connsiteY0" fmla="*/ 0 h 3162240"/>
                <a:gd name="connsiteX1" fmla="*/ 1950501 w 1950501"/>
                <a:gd name="connsiteY1" fmla="*/ 0 h 3162240"/>
                <a:gd name="connsiteX2" fmla="*/ 1950501 w 1950501"/>
                <a:gd name="connsiteY2" fmla="*/ 3162240 h 3162240"/>
                <a:gd name="connsiteX3" fmla="*/ 0 w 1950501"/>
                <a:gd name="connsiteY3" fmla="*/ 3162240 h 3162240"/>
                <a:gd name="connsiteX4" fmla="*/ 0 w 1950501"/>
                <a:gd name="connsiteY4" fmla="*/ 0 h 316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3162240">
                  <a:moveTo>
                    <a:pt x="0" y="0"/>
                  </a:moveTo>
                  <a:lnTo>
                    <a:pt x="1950501" y="0"/>
                  </a:lnTo>
                  <a:lnTo>
                    <a:pt x="1950501" y="3162240"/>
                  </a:lnTo>
                  <a:lnTo>
                    <a:pt x="0" y="3162240"/>
                  </a:lnTo>
                  <a:lnTo>
                    <a:pt x="0" y="0"/>
                  </a:lnTo>
                  <a:close/>
                </a:path>
              </a:pathLst>
            </a:custGeom>
            <a:solidFill>
              <a:schemeClr val="accent5">
                <a:lumMod val="40000"/>
                <a:lumOff val="60000"/>
                <a:alpha val="90000"/>
              </a:schemeClr>
            </a:solidFill>
            <a:ln>
              <a:noFill/>
            </a:ln>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171450" lvl="1" indent="-81280" defTabSz="400050">
                <a:spcBef>
                  <a:spcPct val="0"/>
                </a:spcBef>
                <a:buFont typeface="Arial" panose="020B0604020202020204" pitchFamily="34" charset="0"/>
                <a:buChar char="•"/>
              </a:pPr>
              <a:r>
                <a:rPr lang="en-US" sz="900" dirty="0"/>
                <a:t>Log sources additions</a:t>
              </a:r>
              <a:endParaRPr lang="en-IN" sz="900" dirty="0"/>
            </a:p>
            <a:p>
              <a:pPr marL="171450" lvl="1" indent="-81280" defTabSz="400050">
                <a:spcBef>
                  <a:spcPct val="0"/>
                </a:spcBef>
                <a:buFont typeface="Arial" panose="020B0604020202020204" pitchFamily="34" charset="0"/>
                <a:buChar char="•"/>
              </a:pPr>
              <a:r>
                <a:rPr lang="en-US" sz="900" dirty="0"/>
                <a:t>Customer Parser Creation </a:t>
              </a:r>
              <a:endParaRPr lang="en-IN" sz="900" dirty="0"/>
            </a:p>
            <a:p>
              <a:pPr marL="171450" lvl="1" indent="-81280" defTabSz="400050">
                <a:spcBef>
                  <a:spcPct val="0"/>
                </a:spcBef>
                <a:buFont typeface="Arial" panose="020B0604020202020204" pitchFamily="34" charset="0"/>
                <a:buChar char="•"/>
              </a:pPr>
              <a:r>
                <a:rPr lang="en-IN" sz="900" dirty="0"/>
                <a:t>Periodic correlation rules addition</a:t>
              </a:r>
            </a:p>
            <a:p>
              <a:pPr marL="171450" lvl="1" indent="-81280" defTabSz="400050">
                <a:spcBef>
                  <a:spcPct val="0"/>
                </a:spcBef>
                <a:buFont typeface="Arial" panose="020B0604020202020204" pitchFamily="34" charset="0"/>
                <a:buChar char="•"/>
              </a:pPr>
              <a:r>
                <a:rPr lang="en-IN" sz="900" dirty="0"/>
                <a:t>Threat Intel feeds integration</a:t>
              </a:r>
            </a:p>
            <a:p>
              <a:pPr marL="171450" lvl="1" indent="-81280" defTabSz="400050">
                <a:spcBef>
                  <a:spcPct val="0"/>
                </a:spcBef>
                <a:buFont typeface="Arial" panose="020B0604020202020204" pitchFamily="34" charset="0"/>
                <a:buChar char="•"/>
              </a:pPr>
              <a:r>
                <a:rPr lang="en-IN" sz="900" dirty="0"/>
                <a:t>Threat advisories</a:t>
              </a:r>
            </a:p>
            <a:p>
              <a:pPr marL="171450" lvl="1" indent="-171450" defTabSz="400050">
                <a:spcBef>
                  <a:spcPct val="0"/>
                </a:spcBef>
                <a:buFont typeface="Arial" panose="020B0604020202020204" pitchFamily="34" charset="0"/>
                <a:buChar char="•"/>
              </a:pPr>
              <a:endParaRPr lang="en-IN" sz="900" dirty="0"/>
            </a:p>
          </p:txBody>
        </p:sp>
        <p:sp>
          <p:nvSpPr>
            <p:cNvPr id="13" name="Rectangle 12"/>
            <p:cNvSpPr/>
            <p:nvPr/>
          </p:nvSpPr>
          <p:spPr bwMode="gray">
            <a:xfrm>
              <a:off x="6837713" y="2881553"/>
              <a:ext cx="1950501" cy="379797"/>
            </a:xfrm>
            <a:prstGeom prst="rect">
              <a:avLst/>
            </a:prstGeom>
            <a:solidFill>
              <a:schemeClr val="accent6"/>
            </a:solidFill>
            <a:ln w="25400" cap="flat" cmpd="sng" algn="ctr">
              <a:noFill/>
              <a:prstDash val="solid"/>
            </a:ln>
            <a:effectLst/>
          </p:spPr>
          <p:txBody>
            <a:bodyPr lIns="0" tIns="36000" rIns="0" bIns="36000" rtlCol="0" anchor="ctr"/>
            <a:lstStyle/>
            <a:p>
              <a:pPr indent="0" algn="ctr" defTabSz="400050" fontAlgn="auto">
                <a:lnSpc>
                  <a:spcPct val="90000"/>
                </a:lnSpc>
                <a:buClrTx/>
                <a:buSzTx/>
                <a:defRPr/>
              </a:pPr>
              <a:r>
                <a:rPr lang="en-US" sz="1200" b="1" dirty="0">
                  <a:solidFill>
                    <a:schemeClr val="lt1"/>
                  </a:solidFill>
                </a:rPr>
                <a:t>Use Case Engineering</a:t>
              </a:r>
            </a:p>
          </p:txBody>
        </p:sp>
        <p:sp>
          <p:nvSpPr>
            <p:cNvPr id="14" name="Rectangle 13"/>
            <p:cNvSpPr/>
            <p:nvPr/>
          </p:nvSpPr>
          <p:spPr bwMode="gray">
            <a:xfrm>
              <a:off x="6837714" y="3272433"/>
              <a:ext cx="1865222" cy="1408158"/>
            </a:xfrm>
            <a:prstGeom prst="rect">
              <a:avLst/>
            </a:prstGeom>
            <a:noFill/>
            <a:ln w="25400" cap="flat" cmpd="sng" algn="ctr">
              <a:noFill/>
              <a:prstDash val="solid"/>
            </a:ln>
            <a:effectLst/>
          </p:spPr>
          <p:txBody>
            <a:bodyPr lIns="36000" tIns="36000" rIns="36000" bIns="36000" rtlCol="0" anchor="t" anchorCtr="0"/>
            <a:lstStyle/>
            <a:p>
              <a:pPr marL="171450" lvl="1" indent="-81280" defTabSz="400050">
                <a:spcBef>
                  <a:spcPct val="0"/>
                </a:spcBef>
                <a:buFont typeface="Arial" panose="020B0604020202020204" pitchFamily="34" charset="0"/>
                <a:buChar char="•"/>
                <a:defRPr/>
              </a:pPr>
              <a:r>
                <a:rPr lang="en-US" sz="900" dirty="0">
                  <a:solidFill>
                    <a:schemeClr val="dk1">
                      <a:hueOff val="0"/>
                      <a:satOff val="0"/>
                      <a:lumOff val="0"/>
                      <a:alphaOff val="0"/>
                    </a:schemeClr>
                  </a:solidFill>
                </a:rPr>
                <a:t>Asset based use cases</a:t>
              </a:r>
            </a:p>
            <a:p>
              <a:pPr marL="171450" lvl="1" indent="-81280" defTabSz="400050">
                <a:spcBef>
                  <a:spcPct val="0"/>
                </a:spcBef>
                <a:buFont typeface="Arial" panose="020B0604020202020204" pitchFamily="34" charset="0"/>
                <a:buChar char="•"/>
                <a:defRPr/>
              </a:pPr>
              <a:r>
                <a:rPr lang="en-US" sz="900" dirty="0">
                  <a:solidFill>
                    <a:schemeClr val="dk1">
                      <a:hueOff val="0"/>
                      <a:satOff val="0"/>
                      <a:lumOff val="0"/>
                      <a:alphaOff val="0"/>
                    </a:schemeClr>
                  </a:solidFill>
                </a:rPr>
                <a:t>Threat based use cases</a:t>
              </a:r>
            </a:p>
            <a:p>
              <a:pPr marL="171450" lvl="1" indent="-81280" defTabSz="400050">
                <a:spcBef>
                  <a:spcPct val="0"/>
                </a:spcBef>
                <a:buFont typeface="Arial" panose="020B0604020202020204" pitchFamily="34" charset="0"/>
                <a:buChar char="•"/>
                <a:defRPr/>
              </a:pPr>
              <a:r>
                <a:rPr lang="en-US" sz="900" dirty="0">
                  <a:solidFill>
                    <a:schemeClr val="dk1">
                      <a:hueOff val="0"/>
                      <a:satOff val="0"/>
                      <a:lumOff val="0"/>
                      <a:alphaOff val="0"/>
                    </a:schemeClr>
                  </a:solidFill>
                </a:rPr>
                <a:t>Business use cases</a:t>
              </a:r>
            </a:p>
            <a:p>
              <a:pPr marL="171450" lvl="1" indent="-81280" defTabSz="400050">
                <a:spcBef>
                  <a:spcPct val="0"/>
                </a:spcBef>
                <a:buFont typeface="Arial" panose="020B0604020202020204" pitchFamily="34" charset="0"/>
                <a:buChar char="•"/>
                <a:defRPr/>
              </a:pPr>
              <a:r>
                <a:rPr lang="en-US" sz="900" dirty="0">
                  <a:solidFill>
                    <a:schemeClr val="dk1">
                      <a:hueOff val="0"/>
                      <a:satOff val="0"/>
                      <a:lumOff val="0"/>
                      <a:alphaOff val="0"/>
                    </a:schemeClr>
                  </a:solidFill>
                </a:rPr>
                <a:t>SIEM alerts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802997" y="1041216"/>
            <a:ext cx="2411727" cy="3757056"/>
          </a:xfrm>
          <a:prstGeom prst="arc">
            <a:avLst>
              <a:gd name="adj1" fmla="val 16200000"/>
              <a:gd name="adj2" fmla="val 540760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800" dirty="0">
              <a:solidFill>
                <a:schemeClr val="bg1">
                  <a:lumMod val="95000"/>
                </a:schemeClr>
              </a:solidFill>
            </a:endParaRPr>
          </a:p>
        </p:txBody>
      </p:sp>
      <p:sp>
        <p:nvSpPr>
          <p:cNvPr id="3" name="Arc 2"/>
          <p:cNvSpPr/>
          <p:nvPr/>
        </p:nvSpPr>
        <p:spPr>
          <a:xfrm>
            <a:off x="-1199878" y="1101310"/>
            <a:ext cx="2395470" cy="3597285"/>
          </a:xfrm>
          <a:prstGeom prst="arc">
            <a:avLst>
              <a:gd name="adj1" fmla="val 16200000"/>
              <a:gd name="adj2" fmla="val 51919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800" dirty="0">
              <a:solidFill>
                <a:schemeClr val="bg1">
                  <a:lumMod val="95000"/>
                </a:schemeClr>
              </a:solidFill>
            </a:endParaRPr>
          </a:p>
        </p:txBody>
      </p:sp>
      <p:sp>
        <p:nvSpPr>
          <p:cNvPr id="5" name="Arc 4"/>
          <p:cNvSpPr/>
          <p:nvPr/>
        </p:nvSpPr>
        <p:spPr>
          <a:xfrm>
            <a:off x="3029561" y="1353977"/>
            <a:ext cx="2395470" cy="3166144"/>
          </a:xfrm>
          <a:prstGeom prst="arc">
            <a:avLst>
              <a:gd name="adj1" fmla="val 16604419"/>
              <a:gd name="adj2" fmla="val 5082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800" dirty="0">
              <a:solidFill>
                <a:schemeClr val="bg1">
                  <a:lumMod val="95000"/>
                </a:schemeClr>
              </a:solidFill>
            </a:endParaRPr>
          </a:p>
        </p:txBody>
      </p:sp>
      <p:sp>
        <p:nvSpPr>
          <p:cNvPr id="6" name="Arc 5"/>
          <p:cNvSpPr/>
          <p:nvPr/>
        </p:nvSpPr>
        <p:spPr>
          <a:xfrm>
            <a:off x="4488300" y="1116647"/>
            <a:ext cx="2395470" cy="3597285"/>
          </a:xfrm>
          <a:prstGeom prst="arc">
            <a:avLst>
              <a:gd name="adj1" fmla="val 16200000"/>
              <a:gd name="adj2" fmla="val 51919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800" dirty="0">
              <a:solidFill>
                <a:schemeClr val="bg1">
                  <a:lumMod val="95000"/>
                </a:schemeClr>
              </a:solidFill>
            </a:endParaRPr>
          </a:p>
        </p:txBody>
      </p:sp>
      <p:sp>
        <p:nvSpPr>
          <p:cNvPr id="7" name="TextBox 6"/>
          <p:cNvSpPr txBox="1"/>
          <p:nvPr/>
        </p:nvSpPr>
        <p:spPr>
          <a:xfrm>
            <a:off x="2168796" y="669177"/>
            <a:ext cx="1478290" cy="276999"/>
          </a:xfrm>
          <a:prstGeom prst="rect">
            <a:avLst/>
          </a:prstGeom>
          <a:noFill/>
        </p:spPr>
        <p:txBody>
          <a:bodyPr wrap="none" rtlCol="0">
            <a:spAutoFit/>
          </a:bodyPr>
          <a:lstStyle>
            <a:defPPr>
              <a:defRPr lang="en-US"/>
            </a:defPPr>
            <a:lvl1pPr>
              <a:defRPr sz="1400" b="1"/>
            </a:lvl1pPr>
          </a:lstStyle>
          <a:p>
            <a:r>
              <a:rPr lang="en-IN" sz="1200" dirty="0">
                <a:solidFill>
                  <a:srgbClr val="BED730"/>
                </a:solidFill>
              </a:rPr>
              <a:t>Network Security </a:t>
            </a:r>
          </a:p>
        </p:txBody>
      </p:sp>
      <p:sp>
        <p:nvSpPr>
          <p:cNvPr id="8" name="TextBox 7"/>
          <p:cNvSpPr txBox="1"/>
          <p:nvPr/>
        </p:nvSpPr>
        <p:spPr>
          <a:xfrm>
            <a:off x="0" y="697848"/>
            <a:ext cx="1192955" cy="276999"/>
          </a:xfrm>
          <a:prstGeom prst="rect">
            <a:avLst/>
          </a:prstGeom>
          <a:noFill/>
        </p:spPr>
        <p:txBody>
          <a:bodyPr wrap="none" rtlCol="0">
            <a:spAutoFit/>
          </a:bodyPr>
          <a:lstStyle/>
          <a:p>
            <a:r>
              <a:rPr lang="en-IN" sz="1200" b="1" dirty="0">
                <a:solidFill>
                  <a:srgbClr val="BED730"/>
                </a:solidFill>
              </a:rPr>
              <a:t>Data Security </a:t>
            </a:r>
          </a:p>
        </p:txBody>
      </p:sp>
      <p:sp>
        <p:nvSpPr>
          <p:cNvPr id="10" name="TextBox 9"/>
          <p:cNvSpPr txBox="1"/>
          <p:nvPr/>
        </p:nvSpPr>
        <p:spPr>
          <a:xfrm>
            <a:off x="688728" y="1157841"/>
            <a:ext cx="963725" cy="215444"/>
          </a:xfrm>
          <a:prstGeom prst="rect">
            <a:avLst/>
          </a:prstGeom>
          <a:noFill/>
        </p:spPr>
        <p:txBody>
          <a:bodyPr wrap="none" rtlCol="0">
            <a:spAutoFit/>
          </a:bodyPr>
          <a:lstStyle/>
          <a:p>
            <a:r>
              <a:rPr lang="en-IN" sz="800" dirty="0">
                <a:solidFill>
                  <a:schemeClr val="bg1">
                    <a:lumMod val="95000"/>
                  </a:schemeClr>
                </a:solidFill>
              </a:rPr>
              <a:t>Key Management</a:t>
            </a:r>
          </a:p>
        </p:txBody>
      </p:sp>
      <p:sp>
        <p:nvSpPr>
          <p:cNvPr id="12" name="TextBox 11"/>
          <p:cNvSpPr txBox="1"/>
          <p:nvPr/>
        </p:nvSpPr>
        <p:spPr>
          <a:xfrm>
            <a:off x="1364175" y="2671384"/>
            <a:ext cx="679994" cy="338554"/>
          </a:xfrm>
          <a:prstGeom prst="rect">
            <a:avLst/>
          </a:prstGeom>
          <a:noFill/>
        </p:spPr>
        <p:txBody>
          <a:bodyPr wrap="none" rtlCol="0">
            <a:spAutoFit/>
          </a:bodyPr>
          <a:lstStyle/>
          <a:p>
            <a:r>
              <a:rPr lang="en-IN" sz="800" dirty="0">
                <a:solidFill>
                  <a:schemeClr val="bg1">
                    <a:lumMod val="95000"/>
                  </a:schemeClr>
                </a:solidFill>
              </a:rPr>
              <a:t>Data Loss </a:t>
            </a:r>
          </a:p>
          <a:p>
            <a:r>
              <a:rPr lang="en-IN" sz="800" dirty="0">
                <a:solidFill>
                  <a:schemeClr val="bg1">
                    <a:lumMod val="95000"/>
                  </a:schemeClr>
                </a:solidFill>
              </a:rPr>
              <a:t>Prevention</a:t>
            </a:r>
          </a:p>
        </p:txBody>
      </p:sp>
      <p:sp>
        <p:nvSpPr>
          <p:cNvPr id="14" name="TextBox 13"/>
          <p:cNvSpPr txBox="1"/>
          <p:nvPr/>
        </p:nvSpPr>
        <p:spPr>
          <a:xfrm>
            <a:off x="1080800" y="1593856"/>
            <a:ext cx="675185" cy="215444"/>
          </a:xfrm>
          <a:prstGeom prst="rect">
            <a:avLst/>
          </a:prstGeom>
          <a:noFill/>
        </p:spPr>
        <p:txBody>
          <a:bodyPr wrap="none" rtlCol="0">
            <a:spAutoFit/>
          </a:bodyPr>
          <a:lstStyle/>
          <a:p>
            <a:r>
              <a:rPr lang="en-IN" sz="800" dirty="0">
                <a:solidFill>
                  <a:schemeClr val="bg1">
                    <a:lumMod val="95000"/>
                  </a:schemeClr>
                </a:solidFill>
              </a:rPr>
              <a:t>Encryption</a:t>
            </a:r>
          </a:p>
        </p:txBody>
      </p:sp>
      <p:sp>
        <p:nvSpPr>
          <p:cNvPr id="16" name="TextBox 15"/>
          <p:cNvSpPr txBox="1"/>
          <p:nvPr/>
        </p:nvSpPr>
        <p:spPr>
          <a:xfrm>
            <a:off x="696603" y="4384116"/>
            <a:ext cx="766557" cy="338554"/>
          </a:xfrm>
          <a:prstGeom prst="rect">
            <a:avLst/>
          </a:prstGeom>
          <a:noFill/>
        </p:spPr>
        <p:txBody>
          <a:bodyPr wrap="none" rtlCol="0">
            <a:spAutoFit/>
          </a:bodyPr>
          <a:lstStyle/>
          <a:p>
            <a:r>
              <a:rPr lang="en-IN" sz="800" dirty="0">
                <a:solidFill>
                  <a:schemeClr val="bg1">
                    <a:lumMod val="95000"/>
                  </a:schemeClr>
                </a:solidFill>
              </a:rPr>
              <a:t>Data Right </a:t>
            </a:r>
          </a:p>
          <a:p>
            <a:r>
              <a:rPr lang="en-IN" sz="800" dirty="0">
                <a:solidFill>
                  <a:schemeClr val="bg1">
                    <a:lumMod val="95000"/>
                  </a:schemeClr>
                </a:solidFill>
              </a:rPr>
              <a:t>Management</a:t>
            </a:r>
          </a:p>
        </p:txBody>
      </p:sp>
      <p:sp>
        <p:nvSpPr>
          <p:cNvPr id="17" name="TextBox 16"/>
          <p:cNvSpPr txBox="1"/>
          <p:nvPr/>
        </p:nvSpPr>
        <p:spPr>
          <a:xfrm>
            <a:off x="5599083" y="648199"/>
            <a:ext cx="1096326" cy="276999"/>
          </a:xfrm>
          <a:prstGeom prst="rect">
            <a:avLst/>
          </a:prstGeom>
          <a:noFill/>
        </p:spPr>
        <p:txBody>
          <a:bodyPr wrap="none" rtlCol="0">
            <a:spAutoFit/>
          </a:bodyPr>
          <a:lstStyle>
            <a:defPPr>
              <a:defRPr lang="en-US"/>
            </a:defPPr>
            <a:lvl1pPr>
              <a:defRPr sz="1400" b="1"/>
            </a:lvl1pPr>
          </a:lstStyle>
          <a:p>
            <a:r>
              <a:rPr lang="en-IN" sz="1200" dirty="0">
                <a:solidFill>
                  <a:srgbClr val="BED730"/>
                </a:solidFill>
              </a:rPr>
              <a:t>IAM And GRC</a:t>
            </a:r>
          </a:p>
        </p:txBody>
      </p:sp>
      <p:sp>
        <p:nvSpPr>
          <p:cNvPr id="19" name="TextBox 18"/>
          <p:cNvSpPr txBox="1"/>
          <p:nvPr/>
        </p:nvSpPr>
        <p:spPr>
          <a:xfrm>
            <a:off x="1302085" y="2059103"/>
            <a:ext cx="795411" cy="338554"/>
          </a:xfrm>
          <a:prstGeom prst="rect">
            <a:avLst/>
          </a:prstGeom>
          <a:noFill/>
        </p:spPr>
        <p:txBody>
          <a:bodyPr wrap="none" rtlCol="0">
            <a:spAutoFit/>
          </a:bodyPr>
          <a:lstStyle/>
          <a:p>
            <a:r>
              <a:rPr lang="en-IN" sz="800" dirty="0">
                <a:solidFill>
                  <a:schemeClr val="bg1">
                    <a:lumMod val="95000"/>
                  </a:schemeClr>
                </a:solidFill>
              </a:rPr>
              <a:t>Data </a:t>
            </a:r>
          </a:p>
          <a:p>
            <a:r>
              <a:rPr lang="en-IN" sz="800" dirty="0">
                <a:solidFill>
                  <a:schemeClr val="bg1">
                    <a:lumMod val="95000"/>
                  </a:schemeClr>
                </a:solidFill>
              </a:rPr>
              <a:t>Classification</a:t>
            </a:r>
          </a:p>
        </p:txBody>
      </p:sp>
      <p:sp>
        <p:nvSpPr>
          <p:cNvPr id="21" name="TextBox 20"/>
          <p:cNvSpPr txBox="1"/>
          <p:nvPr/>
        </p:nvSpPr>
        <p:spPr>
          <a:xfrm>
            <a:off x="1331013" y="3271703"/>
            <a:ext cx="1018227" cy="338554"/>
          </a:xfrm>
          <a:prstGeom prst="rect">
            <a:avLst/>
          </a:prstGeom>
          <a:noFill/>
        </p:spPr>
        <p:txBody>
          <a:bodyPr wrap="none" rtlCol="0">
            <a:spAutoFit/>
          </a:bodyPr>
          <a:lstStyle/>
          <a:p>
            <a:r>
              <a:rPr lang="en-IN" sz="800" dirty="0">
                <a:solidFill>
                  <a:schemeClr val="bg1">
                    <a:lumMod val="95000"/>
                  </a:schemeClr>
                </a:solidFill>
              </a:rPr>
              <a:t>Data Base Activity</a:t>
            </a:r>
          </a:p>
          <a:p>
            <a:r>
              <a:rPr lang="en-IN" sz="800" dirty="0">
                <a:solidFill>
                  <a:schemeClr val="bg1">
                    <a:lumMod val="95000"/>
                  </a:schemeClr>
                </a:solidFill>
              </a:rPr>
              <a:t>Monitoring</a:t>
            </a:r>
          </a:p>
        </p:txBody>
      </p:sp>
      <p:sp>
        <p:nvSpPr>
          <p:cNvPr id="24" name="TextBox 23"/>
          <p:cNvSpPr txBox="1"/>
          <p:nvPr/>
        </p:nvSpPr>
        <p:spPr>
          <a:xfrm>
            <a:off x="1080800" y="3872022"/>
            <a:ext cx="888385" cy="338554"/>
          </a:xfrm>
          <a:prstGeom prst="rect">
            <a:avLst/>
          </a:prstGeom>
          <a:noFill/>
        </p:spPr>
        <p:txBody>
          <a:bodyPr wrap="none" rtlCol="0">
            <a:spAutoFit/>
          </a:bodyPr>
          <a:lstStyle/>
          <a:p>
            <a:r>
              <a:rPr lang="en-IN" sz="800" dirty="0">
                <a:solidFill>
                  <a:schemeClr val="bg1">
                    <a:lumMod val="95000"/>
                  </a:schemeClr>
                </a:solidFill>
              </a:rPr>
              <a:t>Cloud Access </a:t>
            </a:r>
          </a:p>
          <a:p>
            <a:r>
              <a:rPr lang="en-IN" sz="800" dirty="0">
                <a:solidFill>
                  <a:schemeClr val="bg1">
                    <a:lumMod val="95000"/>
                  </a:schemeClr>
                </a:solidFill>
              </a:rPr>
              <a:t>Security Broker</a:t>
            </a:r>
          </a:p>
        </p:txBody>
      </p:sp>
      <p:sp>
        <p:nvSpPr>
          <p:cNvPr id="26" name="TextBox 25"/>
          <p:cNvSpPr txBox="1"/>
          <p:nvPr/>
        </p:nvSpPr>
        <p:spPr>
          <a:xfrm>
            <a:off x="2522758" y="927009"/>
            <a:ext cx="819455" cy="338554"/>
          </a:xfrm>
          <a:prstGeom prst="rect">
            <a:avLst/>
          </a:prstGeom>
          <a:noFill/>
        </p:spPr>
        <p:txBody>
          <a:bodyPr wrap="none" rtlCol="0">
            <a:spAutoFit/>
          </a:bodyPr>
          <a:lstStyle/>
          <a:p>
            <a:r>
              <a:rPr lang="en-IN" sz="800" dirty="0">
                <a:solidFill>
                  <a:schemeClr val="bg1">
                    <a:lumMod val="95000"/>
                  </a:schemeClr>
                </a:solidFill>
              </a:rPr>
              <a:t>Firewall with </a:t>
            </a:r>
          </a:p>
          <a:p>
            <a:r>
              <a:rPr lang="en-IN" sz="800" dirty="0">
                <a:solidFill>
                  <a:schemeClr val="bg1">
                    <a:lumMod val="95000"/>
                  </a:schemeClr>
                </a:solidFill>
              </a:rPr>
              <a:t>UTM features</a:t>
            </a:r>
          </a:p>
        </p:txBody>
      </p:sp>
      <p:sp>
        <p:nvSpPr>
          <p:cNvPr id="30" name="TextBox 29"/>
          <p:cNvSpPr txBox="1"/>
          <p:nvPr/>
        </p:nvSpPr>
        <p:spPr>
          <a:xfrm>
            <a:off x="2867713" y="1220437"/>
            <a:ext cx="1407758" cy="338554"/>
          </a:xfrm>
          <a:prstGeom prst="rect">
            <a:avLst/>
          </a:prstGeom>
          <a:noFill/>
        </p:spPr>
        <p:txBody>
          <a:bodyPr wrap="none" rtlCol="0">
            <a:spAutoFit/>
          </a:bodyPr>
          <a:lstStyle/>
          <a:p>
            <a:r>
              <a:rPr lang="en-IN" sz="800" dirty="0">
                <a:solidFill>
                  <a:schemeClr val="bg1">
                    <a:lumMod val="95000"/>
                  </a:schemeClr>
                </a:solidFill>
              </a:rPr>
              <a:t>Firewall Central </a:t>
            </a:r>
          </a:p>
          <a:p>
            <a:r>
              <a:rPr lang="en-IN" sz="800" dirty="0">
                <a:solidFill>
                  <a:schemeClr val="bg1">
                    <a:lumMod val="95000"/>
                  </a:schemeClr>
                </a:solidFill>
              </a:rPr>
              <a:t>Manager and Log Analyser </a:t>
            </a:r>
          </a:p>
        </p:txBody>
      </p:sp>
      <p:sp>
        <p:nvSpPr>
          <p:cNvPr id="31" name="TextBox 30"/>
          <p:cNvSpPr txBox="1"/>
          <p:nvPr/>
        </p:nvSpPr>
        <p:spPr>
          <a:xfrm>
            <a:off x="3124751" y="1608930"/>
            <a:ext cx="460382" cy="215444"/>
          </a:xfrm>
          <a:prstGeom prst="rect">
            <a:avLst/>
          </a:prstGeom>
          <a:noFill/>
        </p:spPr>
        <p:txBody>
          <a:bodyPr wrap="square" rtlCol="0">
            <a:spAutoFit/>
          </a:bodyPr>
          <a:lstStyle/>
          <a:p>
            <a:r>
              <a:rPr lang="en-IN" sz="800" dirty="0">
                <a:solidFill>
                  <a:schemeClr val="bg1">
                    <a:lumMod val="95000"/>
                  </a:schemeClr>
                </a:solidFill>
              </a:rPr>
              <a:t>DDOS</a:t>
            </a:r>
          </a:p>
        </p:txBody>
      </p:sp>
      <p:sp>
        <p:nvSpPr>
          <p:cNvPr id="32" name="TextBox 31"/>
          <p:cNvSpPr txBox="1"/>
          <p:nvPr/>
        </p:nvSpPr>
        <p:spPr>
          <a:xfrm>
            <a:off x="3290289" y="1894045"/>
            <a:ext cx="965329" cy="461665"/>
          </a:xfrm>
          <a:prstGeom prst="rect">
            <a:avLst/>
          </a:prstGeom>
          <a:noFill/>
        </p:spPr>
        <p:txBody>
          <a:bodyPr wrap="none" rtlCol="0">
            <a:spAutoFit/>
          </a:bodyPr>
          <a:lstStyle/>
          <a:p>
            <a:r>
              <a:rPr lang="en-IN" sz="800" dirty="0">
                <a:solidFill>
                  <a:schemeClr val="bg1">
                    <a:lumMod val="95000"/>
                  </a:schemeClr>
                </a:solidFill>
              </a:rPr>
              <a:t>Web Security/</a:t>
            </a:r>
          </a:p>
          <a:p>
            <a:r>
              <a:rPr lang="en-IN" sz="800" dirty="0">
                <a:solidFill>
                  <a:schemeClr val="bg1">
                    <a:lumMod val="95000"/>
                  </a:schemeClr>
                </a:solidFill>
              </a:rPr>
              <a:t>Proxy  Gateway/</a:t>
            </a:r>
          </a:p>
          <a:p>
            <a:r>
              <a:rPr lang="en-IN" sz="800" dirty="0">
                <a:solidFill>
                  <a:schemeClr val="bg1">
                    <a:lumMod val="95000"/>
                  </a:schemeClr>
                </a:solidFill>
              </a:rPr>
              <a:t>Content Filtering</a:t>
            </a:r>
          </a:p>
        </p:txBody>
      </p:sp>
      <p:sp>
        <p:nvSpPr>
          <p:cNvPr id="34" name="TextBox 33"/>
          <p:cNvSpPr txBox="1"/>
          <p:nvPr/>
        </p:nvSpPr>
        <p:spPr>
          <a:xfrm>
            <a:off x="3366077" y="2398198"/>
            <a:ext cx="1148071" cy="338554"/>
          </a:xfrm>
          <a:prstGeom prst="rect">
            <a:avLst/>
          </a:prstGeom>
          <a:noFill/>
        </p:spPr>
        <p:txBody>
          <a:bodyPr wrap="none" rtlCol="0">
            <a:spAutoFit/>
          </a:bodyPr>
          <a:lstStyle/>
          <a:p>
            <a:r>
              <a:rPr lang="en-IN" sz="800" dirty="0">
                <a:solidFill>
                  <a:schemeClr val="bg1">
                    <a:lumMod val="95000"/>
                  </a:schemeClr>
                </a:solidFill>
              </a:rPr>
              <a:t>Network Detection &amp;</a:t>
            </a:r>
          </a:p>
          <a:p>
            <a:r>
              <a:rPr lang="en-IN" sz="800" dirty="0">
                <a:solidFill>
                  <a:schemeClr val="bg1">
                    <a:lumMod val="95000"/>
                  </a:schemeClr>
                </a:solidFill>
              </a:rPr>
              <a:t>Response</a:t>
            </a:r>
          </a:p>
        </p:txBody>
      </p:sp>
      <p:sp>
        <p:nvSpPr>
          <p:cNvPr id="36" name="Rectangle 35"/>
          <p:cNvSpPr/>
          <p:nvPr/>
        </p:nvSpPr>
        <p:spPr>
          <a:xfrm>
            <a:off x="3388812" y="2855213"/>
            <a:ext cx="1003801" cy="338554"/>
          </a:xfrm>
          <a:prstGeom prst="rect">
            <a:avLst/>
          </a:prstGeom>
        </p:spPr>
        <p:txBody>
          <a:bodyPr wrap="none">
            <a:spAutoFit/>
          </a:bodyPr>
          <a:lstStyle/>
          <a:p>
            <a:r>
              <a:rPr lang="en-IN" sz="800" dirty="0">
                <a:solidFill>
                  <a:schemeClr val="bg1">
                    <a:lumMod val="95000"/>
                  </a:schemeClr>
                </a:solidFill>
              </a:rPr>
              <a:t>Network Security </a:t>
            </a:r>
          </a:p>
          <a:p>
            <a:r>
              <a:rPr lang="en-IN" sz="800" dirty="0">
                <a:solidFill>
                  <a:schemeClr val="bg1">
                    <a:lumMod val="95000"/>
                  </a:schemeClr>
                </a:solidFill>
              </a:rPr>
              <a:t>Policy Manager</a:t>
            </a:r>
          </a:p>
        </p:txBody>
      </p:sp>
      <p:sp>
        <p:nvSpPr>
          <p:cNvPr id="38" name="Rectangle 37"/>
          <p:cNvSpPr/>
          <p:nvPr/>
        </p:nvSpPr>
        <p:spPr>
          <a:xfrm>
            <a:off x="3328993" y="3268491"/>
            <a:ext cx="933269" cy="338554"/>
          </a:xfrm>
          <a:prstGeom prst="rect">
            <a:avLst/>
          </a:prstGeom>
        </p:spPr>
        <p:txBody>
          <a:bodyPr wrap="none">
            <a:spAutoFit/>
          </a:bodyPr>
          <a:lstStyle/>
          <a:p>
            <a:r>
              <a:rPr lang="en-IN" sz="800" dirty="0">
                <a:solidFill>
                  <a:schemeClr val="bg1">
                    <a:lumMod val="95000"/>
                  </a:schemeClr>
                </a:solidFill>
              </a:rPr>
              <a:t>Network Access </a:t>
            </a:r>
          </a:p>
          <a:p>
            <a:r>
              <a:rPr lang="en-IN" sz="800" dirty="0">
                <a:solidFill>
                  <a:schemeClr val="bg1">
                    <a:lumMod val="95000"/>
                  </a:schemeClr>
                </a:solidFill>
              </a:rPr>
              <a:t>Controller</a:t>
            </a:r>
          </a:p>
        </p:txBody>
      </p:sp>
      <p:sp>
        <p:nvSpPr>
          <p:cNvPr id="40" name="Rectangle 39"/>
          <p:cNvSpPr/>
          <p:nvPr/>
        </p:nvSpPr>
        <p:spPr>
          <a:xfrm>
            <a:off x="3238938" y="3749145"/>
            <a:ext cx="766557" cy="215444"/>
          </a:xfrm>
          <a:prstGeom prst="rect">
            <a:avLst/>
          </a:prstGeom>
        </p:spPr>
        <p:txBody>
          <a:bodyPr wrap="none">
            <a:spAutoFit/>
          </a:bodyPr>
          <a:lstStyle/>
          <a:p>
            <a:r>
              <a:rPr lang="en-IN" sz="800" dirty="0">
                <a:solidFill>
                  <a:schemeClr val="bg1">
                    <a:lumMod val="95000"/>
                  </a:schemeClr>
                </a:solidFill>
              </a:rPr>
              <a:t>DNS Security</a:t>
            </a:r>
          </a:p>
        </p:txBody>
      </p:sp>
      <p:sp>
        <p:nvSpPr>
          <p:cNvPr id="44" name="Rectangle 43"/>
          <p:cNvSpPr/>
          <p:nvPr/>
        </p:nvSpPr>
        <p:spPr>
          <a:xfrm>
            <a:off x="3065813" y="4117944"/>
            <a:ext cx="1112805" cy="215444"/>
          </a:xfrm>
          <a:prstGeom prst="rect">
            <a:avLst/>
          </a:prstGeom>
        </p:spPr>
        <p:txBody>
          <a:bodyPr wrap="none">
            <a:spAutoFit/>
          </a:bodyPr>
          <a:lstStyle/>
          <a:p>
            <a:r>
              <a:rPr lang="en-IN" sz="800" dirty="0">
                <a:solidFill>
                  <a:schemeClr val="bg1">
                    <a:lumMod val="95000"/>
                  </a:schemeClr>
                </a:solidFill>
              </a:rPr>
              <a:t>Micro segmentation </a:t>
            </a:r>
          </a:p>
        </p:txBody>
      </p:sp>
      <p:sp>
        <p:nvSpPr>
          <p:cNvPr id="46" name="TextBox 45"/>
          <p:cNvSpPr txBox="1"/>
          <p:nvPr/>
        </p:nvSpPr>
        <p:spPr>
          <a:xfrm>
            <a:off x="3923802" y="647234"/>
            <a:ext cx="1513556" cy="276999"/>
          </a:xfrm>
          <a:prstGeom prst="rect">
            <a:avLst/>
          </a:prstGeom>
          <a:noFill/>
        </p:spPr>
        <p:txBody>
          <a:bodyPr wrap="none" rtlCol="0">
            <a:spAutoFit/>
          </a:bodyPr>
          <a:lstStyle/>
          <a:p>
            <a:r>
              <a:rPr lang="en-IN" sz="1200" b="1" dirty="0">
                <a:solidFill>
                  <a:srgbClr val="BED730"/>
                </a:solidFill>
              </a:rPr>
              <a:t>Endpoint Security </a:t>
            </a:r>
          </a:p>
        </p:txBody>
      </p:sp>
      <p:sp>
        <p:nvSpPr>
          <p:cNvPr id="50" name="TextBox 49"/>
          <p:cNvSpPr txBox="1"/>
          <p:nvPr/>
        </p:nvSpPr>
        <p:spPr>
          <a:xfrm>
            <a:off x="5544853" y="2485727"/>
            <a:ext cx="679994" cy="338554"/>
          </a:xfrm>
          <a:prstGeom prst="rect">
            <a:avLst/>
          </a:prstGeom>
          <a:noFill/>
        </p:spPr>
        <p:txBody>
          <a:bodyPr wrap="none" rtlCol="0">
            <a:spAutoFit/>
          </a:bodyPr>
          <a:lstStyle/>
          <a:p>
            <a:r>
              <a:rPr lang="en-IN" sz="800" dirty="0">
                <a:solidFill>
                  <a:schemeClr val="bg1">
                    <a:lumMod val="95000"/>
                  </a:schemeClr>
                </a:solidFill>
              </a:rPr>
              <a:t>Data Loss </a:t>
            </a:r>
          </a:p>
          <a:p>
            <a:r>
              <a:rPr lang="en-IN" sz="800" dirty="0">
                <a:solidFill>
                  <a:schemeClr val="bg1">
                    <a:lumMod val="95000"/>
                  </a:schemeClr>
                </a:solidFill>
              </a:rPr>
              <a:t>Prevention</a:t>
            </a:r>
          </a:p>
        </p:txBody>
      </p:sp>
      <p:sp>
        <p:nvSpPr>
          <p:cNvPr id="51" name="TextBox 50"/>
          <p:cNvSpPr txBox="1"/>
          <p:nvPr/>
        </p:nvSpPr>
        <p:spPr>
          <a:xfrm>
            <a:off x="5421032" y="1972098"/>
            <a:ext cx="360996" cy="215444"/>
          </a:xfrm>
          <a:prstGeom prst="rect">
            <a:avLst/>
          </a:prstGeom>
          <a:noFill/>
        </p:spPr>
        <p:txBody>
          <a:bodyPr wrap="none" rtlCol="0">
            <a:spAutoFit/>
          </a:bodyPr>
          <a:lstStyle/>
          <a:p>
            <a:r>
              <a:rPr lang="en-IN" sz="800" dirty="0">
                <a:solidFill>
                  <a:schemeClr val="bg1">
                    <a:lumMod val="95000"/>
                  </a:schemeClr>
                </a:solidFill>
              </a:rPr>
              <a:t>EDR</a:t>
            </a:r>
          </a:p>
        </p:txBody>
      </p:sp>
      <p:sp>
        <p:nvSpPr>
          <p:cNvPr id="52" name="TextBox 51"/>
          <p:cNvSpPr txBox="1"/>
          <p:nvPr/>
        </p:nvSpPr>
        <p:spPr>
          <a:xfrm>
            <a:off x="5094524" y="1527774"/>
            <a:ext cx="963646" cy="215444"/>
          </a:xfrm>
          <a:prstGeom prst="rect">
            <a:avLst/>
          </a:prstGeom>
          <a:noFill/>
        </p:spPr>
        <p:txBody>
          <a:bodyPr wrap="square" rtlCol="0">
            <a:spAutoFit/>
          </a:bodyPr>
          <a:lstStyle/>
          <a:p>
            <a:r>
              <a:rPr lang="en-IN" sz="800" dirty="0">
                <a:solidFill>
                  <a:schemeClr val="bg1">
                    <a:lumMod val="95000"/>
                  </a:schemeClr>
                </a:solidFill>
              </a:rPr>
              <a:t>Anti-Virus</a:t>
            </a:r>
          </a:p>
        </p:txBody>
      </p:sp>
      <p:sp>
        <p:nvSpPr>
          <p:cNvPr id="54" name="TextBox 53"/>
          <p:cNvSpPr txBox="1"/>
          <p:nvPr/>
        </p:nvSpPr>
        <p:spPr>
          <a:xfrm>
            <a:off x="5556568" y="3046936"/>
            <a:ext cx="808235" cy="338554"/>
          </a:xfrm>
          <a:prstGeom prst="rect">
            <a:avLst/>
          </a:prstGeom>
          <a:noFill/>
        </p:spPr>
        <p:txBody>
          <a:bodyPr wrap="none" rtlCol="0">
            <a:spAutoFit/>
          </a:bodyPr>
          <a:lstStyle/>
          <a:p>
            <a:r>
              <a:rPr lang="en-IN" sz="800" dirty="0">
                <a:solidFill>
                  <a:schemeClr val="bg1">
                    <a:lumMod val="95000"/>
                  </a:schemeClr>
                </a:solidFill>
              </a:rPr>
              <a:t>File Integrity </a:t>
            </a:r>
          </a:p>
          <a:p>
            <a:r>
              <a:rPr lang="en-IN" sz="800" dirty="0">
                <a:solidFill>
                  <a:schemeClr val="bg1">
                    <a:lumMod val="95000"/>
                  </a:schemeClr>
                </a:solidFill>
              </a:rPr>
              <a:t>Monitoring </a:t>
            </a:r>
          </a:p>
        </p:txBody>
      </p:sp>
      <p:sp>
        <p:nvSpPr>
          <p:cNvPr id="55" name="Arc 54"/>
          <p:cNvSpPr/>
          <p:nvPr/>
        </p:nvSpPr>
        <p:spPr>
          <a:xfrm>
            <a:off x="5931665" y="1103106"/>
            <a:ext cx="2395470" cy="3597285"/>
          </a:xfrm>
          <a:prstGeom prst="arc">
            <a:avLst>
              <a:gd name="adj1" fmla="val 16200000"/>
              <a:gd name="adj2" fmla="val 51919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800" dirty="0">
              <a:solidFill>
                <a:schemeClr val="bg1">
                  <a:lumMod val="95000"/>
                </a:schemeClr>
              </a:solidFill>
            </a:endParaRPr>
          </a:p>
        </p:txBody>
      </p:sp>
      <p:sp>
        <p:nvSpPr>
          <p:cNvPr id="65" name="TextBox 64"/>
          <p:cNvSpPr txBox="1"/>
          <p:nvPr/>
        </p:nvSpPr>
        <p:spPr>
          <a:xfrm>
            <a:off x="6547254" y="1341597"/>
            <a:ext cx="346570" cy="215444"/>
          </a:xfrm>
          <a:prstGeom prst="rect">
            <a:avLst/>
          </a:prstGeom>
          <a:noFill/>
        </p:spPr>
        <p:txBody>
          <a:bodyPr wrap="none" rtlCol="0">
            <a:spAutoFit/>
          </a:bodyPr>
          <a:lstStyle/>
          <a:p>
            <a:r>
              <a:rPr lang="en-IN" sz="800" dirty="0">
                <a:solidFill>
                  <a:schemeClr val="bg1">
                    <a:lumMod val="95000"/>
                  </a:schemeClr>
                </a:solidFill>
              </a:rPr>
              <a:t>IAM</a:t>
            </a:r>
          </a:p>
        </p:txBody>
      </p:sp>
      <p:sp>
        <p:nvSpPr>
          <p:cNvPr id="66" name="TextBox 65"/>
          <p:cNvSpPr txBox="1"/>
          <p:nvPr/>
        </p:nvSpPr>
        <p:spPr>
          <a:xfrm>
            <a:off x="6848186" y="1763848"/>
            <a:ext cx="372218" cy="215444"/>
          </a:xfrm>
          <a:prstGeom prst="rect">
            <a:avLst/>
          </a:prstGeom>
          <a:noFill/>
        </p:spPr>
        <p:txBody>
          <a:bodyPr wrap="none" rtlCol="0">
            <a:spAutoFit/>
          </a:bodyPr>
          <a:lstStyle/>
          <a:p>
            <a:r>
              <a:rPr lang="en-IN" sz="800" dirty="0">
                <a:solidFill>
                  <a:schemeClr val="bg1">
                    <a:lumMod val="95000"/>
                  </a:schemeClr>
                </a:solidFill>
              </a:rPr>
              <a:t>MFA</a:t>
            </a:r>
          </a:p>
        </p:txBody>
      </p:sp>
      <p:sp>
        <p:nvSpPr>
          <p:cNvPr id="67" name="TextBox 66"/>
          <p:cNvSpPr txBox="1"/>
          <p:nvPr/>
        </p:nvSpPr>
        <p:spPr>
          <a:xfrm>
            <a:off x="7014883" y="2309636"/>
            <a:ext cx="588623" cy="215444"/>
          </a:xfrm>
          <a:prstGeom prst="rect">
            <a:avLst/>
          </a:prstGeom>
          <a:noFill/>
        </p:spPr>
        <p:txBody>
          <a:bodyPr wrap="none" rtlCol="0">
            <a:spAutoFit/>
          </a:bodyPr>
          <a:lstStyle/>
          <a:p>
            <a:r>
              <a:rPr lang="en-IN" sz="800" dirty="0">
                <a:solidFill>
                  <a:schemeClr val="bg1">
                    <a:lumMod val="95000"/>
                  </a:schemeClr>
                </a:solidFill>
              </a:rPr>
              <a:t>PIM/PAM</a:t>
            </a:r>
          </a:p>
        </p:txBody>
      </p:sp>
      <p:sp>
        <p:nvSpPr>
          <p:cNvPr id="68" name="TextBox 67"/>
          <p:cNvSpPr txBox="1"/>
          <p:nvPr/>
        </p:nvSpPr>
        <p:spPr>
          <a:xfrm>
            <a:off x="7044470" y="2831492"/>
            <a:ext cx="409086" cy="215444"/>
          </a:xfrm>
          <a:prstGeom prst="rect">
            <a:avLst/>
          </a:prstGeom>
          <a:noFill/>
        </p:spPr>
        <p:txBody>
          <a:bodyPr wrap="none" rtlCol="0">
            <a:spAutoFit/>
          </a:bodyPr>
          <a:lstStyle/>
          <a:p>
            <a:r>
              <a:rPr lang="en-IN" sz="800" dirty="0">
                <a:solidFill>
                  <a:schemeClr val="bg1">
                    <a:lumMod val="95000"/>
                  </a:schemeClr>
                </a:solidFill>
              </a:rPr>
              <a:t>IDAM</a:t>
            </a:r>
          </a:p>
        </p:txBody>
      </p:sp>
      <p:sp>
        <p:nvSpPr>
          <p:cNvPr id="69" name="TextBox 68"/>
          <p:cNvSpPr txBox="1"/>
          <p:nvPr/>
        </p:nvSpPr>
        <p:spPr>
          <a:xfrm>
            <a:off x="6553146" y="4228632"/>
            <a:ext cx="758541" cy="338554"/>
          </a:xfrm>
          <a:prstGeom prst="rect">
            <a:avLst/>
          </a:prstGeom>
          <a:noFill/>
        </p:spPr>
        <p:txBody>
          <a:bodyPr wrap="none" rtlCol="0">
            <a:spAutoFit/>
          </a:bodyPr>
          <a:lstStyle/>
          <a:p>
            <a:r>
              <a:rPr lang="en-IN" sz="800" dirty="0">
                <a:solidFill>
                  <a:schemeClr val="bg1">
                    <a:lumMod val="95000"/>
                  </a:schemeClr>
                </a:solidFill>
              </a:rPr>
              <a:t>Security</a:t>
            </a:r>
          </a:p>
          <a:p>
            <a:r>
              <a:rPr lang="en-IN" sz="800" dirty="0">
                <a:solidFill>
                  <a:schemeClr val="bg1">
                    <a:lumMod val="95000"/>
                  </a:schemeClr>
                </a:solidFill>
              </a:rPr>
              <a:t>Consultation</a:t>
            </a:r>
          </a:p>
        </p:txBody>
      </p:sp>
      <p:sp>
        <p:nvSpPr>
          <p:cNvPr id="70" name="TextBox 69"/>
          <p:cNvSpPr txBox="1"/>
          <p:nvPr/>
        </p:nvSpPr>
        <p:spPr>
          <a:xfrm>
            <a:off x="7011972" y="3302295"/>
            <a:ext cx="776175" cy="461665"/>
          </a:xfrm>
          <a:prstGeom prst="rect">
            <a:avLst/>
          </a:prstGeom>
          <a:noFill/>
        </p:spPr>
        <p:txBody>
          <a:bodyPr wrap="none" rtlCol="0">
            <a:spAutoFit/>
          </a:bodyPr>
          <a:lstStyle/>
          <a:p>
            <a:r>
              <a:rPr lang="en-IN" sz="800" dirty="0">
                <a:solidFill>
                  <a:schemeClr val="bg1">
                    <a:lumMod val="95000"/>
                  </a:schemeClr>
                </a:solidFill>
              </a:rPr>
              <a:t>Vulnerability</a:t>
            </a:r>
          </a:p>
          <a:p>
            <a:r>
              <a:rPr lang="en-IN" sz="800" dirty="0">
                <a:solidFill>
                  <a:schemeClr val="bg1">
                    <a:lumMod val="95000"/>
                  </a:schemeClr>
                </a:solidFill>
              </a:rPr>
              <a:t>Assessment</a:t>
            </a:r>
          </a:p>
          <a:p>
            <a:endParaRPr lang="en-IN" sz="800" dirty="0">
              <a:solidFill>
                <a:schemeClr val="bg1">
                  <a:lumMod val="95000"/>
                </a:schemeClr>
              </a:solidFill>
            </a:endParaRPr>
          </a:p>
        </p:txBody>
      </p:sp>
      <p:sp>
        <p:nvSpPr>
          <p:cNvPr id="71" name="TextBox 70"/>
          <p:cNvSpPr txBox="1"/>
          <p:nvPr/>
        </p:nvSpPr>
        <p:spPr>
          <a:xfrm>
            <a:off x="6842737" y="3836104"/>
            <a:ext cx="755335" cy="338554"/>
          </a:xfrm>
          <a:prstGeom prst="rect">
            <a:avLst/>
          </a:prstGeom>
          <a:noFill/>
        </p:spPr>
        <p:txBody>
          <a:bodyPr wrap="none" rtlCol="0">
            <a:spAutoFit/>
          </a:bodyPr>
          <a:lstStyle/>
          <a:p>
            <a:r>
              <a:rPr lang="en-IN" sz="800" dirty="0">
                <a:solidFill>
                  <a:schemeClr val="bg1">
                    <a:lumMod val="95000"/>
                  </a:schemeClr>
                </a:solidFill>
              </a:rPr>
              <a:t>Penetration </a:t>
            </a:r>
          </a:p>
          <a:p>
            <a:r>
              <a:rPr lang="en-IN" sz="800" dirty="0">
                <a:solidFill>
                  <a:schemeClr val="bg1">
                    <a:lumMod val="95000"/>
                  </a:schemeClr>
                </a:solidFill>
              </a:rPr>
              <a:t>Testing</a:t>
            </a:r>
          </a:p>
        </p:txBody>
      </p:sp>
      <p:sp>
        <p:nvSpPr>
          <p:cNvPr id="72" name="TextBox 71"/>
          <p:cNvSpPr txBox="1"/>
          <p:nvPr/>
        </p:nvSpPr>
        <p:spPr>
          <a:xfrm>
            <a:off x="5416510" y="3670230"/>
            <a:ext cx="391454" cy="215444"/>
          </a:xfrm>
          <a:prstGeom prst="rect">
            <a:avLst/>
          </a:prstGeom>
          <a:noFill/>
        </p:spPr>
        <p:txBody>
          <a:bodyPr wrap="none" rtlCol="0">
            <a:spAutoFit/>
          </a:bodyPr>
          <a:lstStyle/>
          <a:p>
            <a:r>
              <a:rPr lang="en-IN" sz="800" dirty="0">
                <a:solidFill>
                  <a:schemeClr val="bg1">
                    <a:lumMod val="95000"/>
                  </a:schemeClr>
                </a:solidFill>
              </a:rPr>
              <a:t>MDM</a:t>
            </a:r>
          </a:p>
        </p:txBody>
      </p:sp>
      <p:sp>
        <p:nvSpPr>
          <p:cNvPr id="73" name="TextBox 72"/>
          <p:cNvSpPr txBox="1"/>
          <p:nvPr/>
        </p:nvSpPr>
        <p:spPr>
          <a:xfrm>
            <a:off x="7062172" y="652515"/>
            <a:ext cx="494046" cy="276999"/>
          </a:xfrm>
          <a:prstGeom prst="rect">
            <a:avLst/>
          </a:prstGeom>
          <a:noFill/>
        </p:spPr>
        <p:txBody>
          <a:bodyPr wrap="none" rtlCol="0">
            <a:spAutoFit/>
          </a:bodyPr>
          <a:lstStyle>
            <a:defPPr>
              <a:defRPr lang="en-US"/>
            </a:defPPr>
            <a:lvl1pPr>
              <a:defRPr sz="1400" b="1"/>
            </a:lvl1pPr>
          </a:lstStyle>
          <a:p>
            <a:r>
              <a:rPr lang="en-IN" sz="1200" dirty="0">
                <a:solidFill>
                  <a:srgbClr val="BED730"/>
                </a:solidFill>
              </a:rPr>
              <a:t>MDR</a:t>
            </a:r>
          </a:p>
        </p:txBody>
      </p:sp>
      <p:sp>
        <p:nvSpPr>
          <p:cNvPr id="74" name="TextBox 73"/>
          <p:cNvSpPr txBox="1"/>
          <p:nvPr/>
        </p:nvSpPr>
        <p:spPr>
          <a:xfrm>
            <a:off x="7828603" y="1096286"/>
            <a:ext cx="389850" cy="215444"/>
          </a:xfrm>
          <a:prstGeom prst="rect">
            <a:avLst/>
          </a:prstGeom>
          <a:noFill/>
        </p:spPr>
        <p:txBody>
          <a:bodyPr wrap="none" rtlCol="0">
            <a:spAutoFit/>
          </a:bodyPr>
          <a:lstStyle/>
          <a:p>
            <a:r>
              <a:rPr lang="en-IN" sz="800" dirty="0">
                <a:solidFill>
                  <a:schemeClr val="bg1">
                    <a:lumMod val="95000"/>
                  </a:schemeClr>
                </a:solidFill>
              </a:rPr>
              <a:t>SIEM</a:t>
            </a:r>
          </a:p>
        </p:txBody>
      </p:sp>
      <p:sp>
        <p:nvSpPr>
          <p:cNvPr id="76" name="TextBox 75"/>
          <p:cNvSpPr txBox="1"/>
          <p:nvPr/>
        </p:nvSpPr>
        <p:spPr>
          <a:xfrm>
            <a:off x="8171687" y="1443562"/>
            <a:ext cx="423514" cy="215444"/>
          </a:xfrm>
          <a:prstGeom prst="rect">
            <a:avLst/>
          </a:prstGeom>
          <a:noFill/>
        </p:spPr>
        <p:txBody>
          <a:bodyPr wrap="none" rtlCol="0">
            <a:spAutoFit/>
          </a:bodyPr>
          <a:lstStyle/>
          <a:p>
            <a:r>
              <a:rPr lang="en-IN" sz="800" dirty="0">
                <a:solidFill>
                  <a:schemeClr val="bg1">
                    <a:lumMod val="95000"/>
                  </a:schemeClr>
                </a:solidFill>
              </a:rPr>
              <a:t>SOAR</a:t>
            </a:r>
          </a:p>
        </p:txBody>
      </p:sp>
      <p:sp>
        <p:nvSpPr>
          <p:cNvPr id="77" name="TextBox 76"/>
          <p:cNvSpPr txBox="1"/>
          <p:nvPr/>
        </p:nvSpPr>
        <p:spPr>
          <a:xfrm>
            <a:off x="8327135" y="1894045"/>
            <a:ext cx="425116" cy="215444"/>
          </a:xfrm>
          <a:prstGeom prst="rect">
            <a:avLst/>
          </a:prstGeom>
          <a:noFill/>
        </p:spPr>
        <p:txBody>
          <a:bodyPr wrap="none" rtlCol="0">
            <a:spAutoFit/>
          </a:bodyPr>
          <a:lstStyle/>
          <a:p>
            <a:r>
              <a:rPr lang="en-IN" sz="800" dirty="0">
                <a:solidFill>
                  <a:schemeClr val="bg1">
                    <a:lumMod val="95000"/>
                  </a:schemeClr>
                </a:solidFill>
              </a:rPr>
              <a:t>UEBA</a:t>
            </a:r>
          </a:p>
        </p:txBody>
      </p:sp>
      <p:sp>
        <p:nvSpPr>
          <p:cNvPr id="78" name="TextBox 77"/>
          <p:cNvSpPr txBox="1"/>
          <p:nvPr/>
        </p:nvSpPr>
        <p:spPr>
          <a:xfrm>
            <a:off x="8481853" y="2875865"/>
            <a:ext cx="272832" cy="215444"/>
          </a:xfrm>
          <a:prstGeom prst="rect">
            <a:avLst/>
          </a:prstGeom>
          <a:noFill/>
        </p:spPr>
        <p:txBody>
          <a:bodyPr wrap="none" rtlCol="0">
            <a:spAutoFit/>
          </a:bodyPr>
          <a:lstStyle/>
          <a:p>
            <a:r>
              <a:rPr lang="en-IN" sz="800" dirty="0">
                <a:solidFill>
                  <a:schemeClr val="bg1">
                    <a:lumMod val="95000"/>
                  </a:schemeClr>
                </a:solidFill>
              </a:rPr>
              <a:t>TI</a:t>
            </a:r>
          </a:p>
        </p:txBody>
      </p:sp>
      <p:sp>
        <p:nvSpPr>
          <p:cNvPr id="79" name="TextBox 78"/>
          <p:cNvSpPr txBox="1"/>
          <p:nvPr/>
        </p:nvSpPr>
        <p:spPr>
          <a:xfrm>
            <a:off x="8442715" y="3287995"/>
            <a:ext cx="667170" cy="338554"/>
          </a:xfrm>
          <a:prstGeom prst="rect">
            <a:avLst/>
          </a:prstGeom>
          <a:noFill/>
        </p:spPr>
        <p:txBody>
          <a:bodyPr wrap="none" rtlCol="0">
            <a:spAutoFit/>
          </a:bodyPr>
          <a:lstStyle/>
          <a:p>
            <a:r>
              <a:rPr lang="en-IN" sz="800" dirty="0">
                <a:solidFill>
                  <a:schemeClr val="bg1">
                    <a:lumMod val="95000"/>
                  </a:schemeClr>
                </a:solidFill>
              </a:rPr>
              <a:t>Brand </a:t>
            </a:r>
          </a:p>
          <a:p>
            <a:r>
              <a:rPr lang="en-IN" sz="800" dirty="0">
                <a:solidFill>
                  <a:schemeClr val="bg1">
                    <a:lumMod val="95000"/>
                  </a:schemeClr>
                </a:solidFill>
              </a:rPr>
              <a:t>Monitoring</a:t>
            </a:r>
          </a:p>
        </p:txBody>
      </p:sp>
      <p:sp>
        <p:nvSpPr>
          <p:cNvPr id="80" name="TextBox 79"/>
          <p:cNvSpPr txBox="1"/>
          <p:nvPr/>
        </p:nvSpPr>
        <p:spPr>
          <a:xfrm>
            <a:off x="8253465" y="3795312"/>
            <a:ext cx="797013" cy="338554"/>
          </a:xfrm>
          <a:prstGeom prst="rect">
            <a:avLst/>
          </a:prstGeom>
          <a:noFill/>
        </p:spPr>
        <p:txBody>
          <a:bodyPr wrap="none" rtlCol="0">
            <a:spAutoFit/>
          </a:bodyPr>
          <a:lstStyle/>
          <a:p>
            <a:r>
              <a:rPr lang="en-IN" sz="800" dirty="0">
                <a:solidFill>
                  <a:schemeClr val="bg1">
                    <a:lumMod val="95000"/>
                  </a:schemeClr>
                </a:solidFill>
              </a:rPr>
              <a:t>Log </a:t>
            </a:r>
          </a:p>
          <a:p>
            <a:r>
              <a:rPr lang="en-IN" sz="800" dirty="0">
                <a:solidFill>
                  <a:schemeClr val="bg1">
                    <a:lumMod val="95000"/>
                  </a:schemeClr>
                </a:solidFill>
              </a:rPr>
              <a:t>Management </a:t>
            </a:r>
          </a:p>
        </p:txBody>
      </p:sp>
      <p:sp>
        <p:nvSpPr>
          <p:cNvPr id="82" name="TextBox 81"/>
          <p:cNvSpPr txBox="1"/>
          <p:nvPr/>
        </p:nvSpPr>
        <p:spPr>
          <a:xfrm>
            <a:off x="7981950" y="4322428"/>
            <a:ext cx="421910" cy="215444"/>
          </a:xfrm>
          <a:prstGeom prst="rect">
            <a:avLst/>
          </a:prstGeom>
          <a:noFill/>
        </p:spPr>
        <p:txBody>
          <a:bodyPr wrap="none" rtlCol="0">
            <a:spAutoFit/>
          </a:bodyPr>
          <a:lstStyle/>
          <a:p>
            <a:r>
              <a:rPr lang="en-IN" sz="800" dirty="0">
                <a:solidFill>
                  <a:schemeClr val="bg1">
                    <a:lumMod val="95000"/>
                  </a:schemeClr>
                </a:solidFill>
              </a:rPr>
              <a:t>EASM</a:t>
            </a:r>
          </a:p>
        </p:txBody>
      </p:sp>
      <p:sp>
        <p:nvSpPr>
          <p:cNvPr id="83" name="TextBox 82"/>
          <p:cNvSpPr txBox="1"/>
          <p:nvPr/>
        </p:nvSpPr>
        <p:spPr>
          <a:xfrm>
            <a:off x="8465876" y="2375217"/>
            <a:ext cx="364202" cy="215444"/>
          </a:xfrm>
          <a:prstGeom prst="rect">
            <a:avLst/>
          </a:prstGeom>
          <a:noFill/>
        </p:spPr>
        <p:txBody>
          <a:bodyPr wrap="none" rtlCol="0">
            <a:spAutoFit/>
          </a:bodyPr>
          <a:lstStyle/>
          <a:p>
            <a:r>
              <a:rPr lang="en-IN" sz="800" dirty="0">
                <a:solidFill>
                  <a:schemeClr val="bg1">
                    <a:lumMod val="95000"/>
                  </a:schemeClr>
                </a:solidFill>
              </a:rPr>
              <a:t>XDR</a:t>
            </a:r>
          </a:p>
        </p:txBody>
      </p:sp>
      <p:sp>
        <p:nvSpPr>
          <p:cNvPr id="89" name="TextBox 88"/>
          <p:cNvSpPr txBox="1"/>
          <p:nvPr/>
        </p:nvSpPr>
        <p:spPr>
          <a:xfrm>
            <a:off x="5087438" y="4093655"/>
            <a:ext cx="675185" cy="338554"/>
          </a:xfrm>
          <a:prstGeom prst="rect">
            <a:avLst/>
          </a:prstGeom>
          <a:noFill/>
        </p:spPr>
        <p:txBody>
          <a:bodyPr wrap="none" rtlCol="0">
            <a:spAutoFit/>
          </a:bodyPr>
          <a:lstStyle/>
          <a:p>
            <a:r>
              <a:rPr lang="en-IN" sz="800" dirty="0">
                <a:solidFill>
                  <a:schemeClr val="bg1">
                    <a:lumMod val="95000"/>
                  </a:schemeClr>
                </a:solidFill>
              </a:rPr>
              <a:t>Endpoint </a:t>
            </a:r>
          </a:p>
          <a:p>
            <a:r>
              <a:rPr lang="en-IN" sz="800" dirty="0">
                <a:solidFill>
                  <a:schemeClr val="bg1">
                    <a:lumMod val="95000"/>
                  </a:schemeClr>
                </a:solidFill>
              </a:rPr>
              <a:t>Encryption</a:t>
            </a:r>
          </a:p>
        </p:txBody>
      </p:sp>
      <p:sp>
        <p:nvSpPr>
          <p:cNvPr id="90" name="TextBox 89"/>
          <p:cNvSpPr txBox="1"/>
          <p:nvPr/>
        </p:nvSpPr>
        <p:spPr>
          <a:xfrm>
            <a:off x="2813828" y="4492769"/>
            <a:ext cx="426720" cy="215444"/>
          </a:xfrm>
          <a:prstGeom prst="rect">
            <a:avLst/>
          </a:prstGeom>
          <a:noFill/>
        </p:spPr>
        <p:txBody>
          <a:bodyPr wrap="none" rtlCol="0">
            <a:spAutoFit/>
          </a:bodyPr>
          <a:lstStyle/>
          <a:p>
            <a:r>
              <a:rPr lang="en-IN" sz="800" dirty="0">
                <a:solidFill>
                  <a:schemeClr val="bg1">
                    <a:lumMod val="95000"/>
                  </a:schemeClr>
                </a:solidFill>
              </a:rPr>
              <a:t>ZTNA</a:t>
            </a:r>
          </a:p>
        </p:txBody>
      </p:sp>
      <p:sp>
        <p:nvSpPr>
          <p:cNvPr id="91" name="TextBox 90"/>
          <p:cNvSpPr txBox="1"/>
          <p:nvPr/>
        </p:nvSpPr>
        <p:spPr>
          <a:xfrm>
            <a:off x="2472351" y="4731588"/>
            <a:ext cx="388248" cy="215444"/>
          </a:xfrm>
          <a:prstGeom prst="rect">
            <a:avLst/>
          </a:prstGeom>
          <a:noFill/>
        </p:spPr>
        <p:txBody>
          <a:bodyPr wrap="none" rtlCol="0">
            <a:spAutoFit/>
          </a:bodyPr>
          <a:lstStyle/>
          <a:p>
            <a:r>
              <a:rPr lang="en-IN" sz="800" dirty="0">
                <a:solidFill>
                  <a:schemeClr val="bg1">
                    <a:lumMod val="95000"/>
                  </a:schemeClr>
                </a:solidFill>
              </a:rPr>
              <a:t>WAF</a:t>
            </a:r>
          </a:p>
        </p:txBody>
      </p:sp>
      <p:sp>
        <p:nvSpPr>
          <p:cNvPr id="75" name="Title 74"/>
          <p:cNvSpPr>
            <a:spLocks noGrp="1"/>
          </p:cNvSpPr>
          <p:nvPr>
            <p:ph type="title"/>
          </p:nvPr>
        </p:nvSpPr>
        <p:spPr>
          <a:xfrm>
            <a:off x="324000" y="211574"/>
            <a:ext cx="8496150" cy="415490"/>
          </a:xfrm>
        </p:spPr>
        <p:txBody>
          <a:bodyPr/>
          <a:lstStyle/>
          <a:p>
            <a:r>
              <a:rPr lang="en-US" dirty="0"/>
              <a:t>Layered Security Controls: Integrated solution </a:t>
            </a:r>
          </a:p>
        </p:txBody>
      </p:sp>
      <p:sp>
        <p:nvSpPr>
          <p:cNvPr id="45" name="Oval 44"/>
          <p:cNvSpPr>
            <a:spLocks noChangeAspect="1"/>
          </p:cNvSpPr>
          <p:nvPr/>
        </p:nvSpPr>
        <p:spPr>
          <a:xfrm>
            <a:off x="2181288" y="964983"/>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2" name="Oval 91"/>
          <p:cNvSpPr>
            <a:spLocks noChangeAspect="1"/>
          </p:cNvSpPr>
          <p:nvPr/>
        </p:nvSpPr>
        <p:spPr>
          <a:xfrm>
            <a:off x="362330" y="431157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3" name="Oval 92"/>
          <p:cNvSpPr>
            <a:spLocks noChangeAspect="1"/>
          </p:cNvSpPr>
          <p:nvPr/>
        </p:nvSpPr>
        <p:spPr>
          <a:xfrm>
            <a:off x="728922" y="382991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4" name="Oval 93"/>
          <p:cNvSpPr>
            <a:spLocks noChangeAspect="1"/>
          </p:cNvSpPr>
          <p:nvPr/>
        </p:nvSpPr>
        <p:spPr>
          <a:xfrm>
            <a:off x="728922" y="157720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5" name="Oval 94"/>
          <p:cNvSpPr>
            <a:spLocks noChangeAspect="1"/>
          </p:cNvSpPr>
          <p:nvPr/>
        </p:nvSpPr>
        <p:spPr>
          <a:xfrm>
            <a:off x="931083" y="2081945"/>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6" name="Oval 95"/>
          <p:cNvSpPr>
            <a:spLocks noChangeAspect="1"/>
          </p:cNvSpPr>
          <p:nvPr/>
        </p:nvSpPr>
        <p:spPr>
          <a:xfrm>
            <a:off x="931083" y="3261335"/>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7" name="Oval 96"/>
          <p:cNvSpPr>
            <a:spLocks noChangeAspect="1"/>
          </p:cNvSpPr>
          <p:nvPr/>
        </p:nvSpPr>
        <p:spPr>
          <a:xfrm>
            <a:off x="1011969" y="2660588"/>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8" name="Oval 97"/>
          <p:cNvSpPr>
            <a:spLocks noChangeAspect="1"/>
          </p:cNvSpPr>
          <p:nvPr/>
        </p:nvSpPr>
        <p:spPr>
          <a:xfrm>
            <a:off x="2522758" y="1232277"/>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9" name="Oval 98"/>
          <p:cNvSpPr>
            <a:spLocks noChangeAspect="1"/>
          </p:cNvSpPr>
          <p:nvPr/>
        </p:nvSpPr>
        <p:spPr>
          <a:xfrm>
            <a:off x="2758752" y="1588476"/>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0" name="Oval 99"/>
          <p:cNvSpPr>
            <a:spLocks noChangeAspect="1"/>
          </p:cNvSpPr>
          <p:nvPr/>
        </p:nvSpPr>
        <p:spPr>
          <a:xfrm>
            <a:off x="2940936" y="1983650"/>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1" name="Oval 100"/>
          <p:cNvSpPr>
            <a:spLocks noChangeAspect="1"/>
          </p:cNvSpPr>
          <p:nvPr/>
        </p:nvSpPr>
        <p:spPr>
          <a:xfrm>
            <a:off x="3034724" y="2397657"/>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2" name="Oval 101"/>
          <p:cNvSpPr>
            <a:spLocks noChangeAspect="1"/>
          </p:cNvSpPr>
          <p:nvPr/>
        </p:nvSpPr>
        <p:spPr>
          <a:xfrm>
            <a:off x="3030374" y="284494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3" name="Oval 102"/>
          <p:cNvSpPr>
            <a:spLocks noChangeAspect="1"/>
          </p:cNvSpPr>
          <p:nvPr/>
        </p:nvSpPr>
        <p:spPr>
          <a:xfrm>
            <a:off x="2988542" y="3261335"/>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4" name="Oval 103"/>
          <p:cNvSpPr>
            <a:spLocks noChangeAspect="1"/>
          </p:cNvSpPr>
          <p:nvPr/>
        </p:nvSpPr>
        <p:spPr>
          <a:xfrm>
            <a:off x="2878713" y="3671853"/>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5" name="Oval 104"/>
          <p:cNvSpPr>
            <a:spLocks noChangeAspect="1"/>
          </p:cNvSpPr>
          <p:nvPr/>
        </p:nvSpPr>
        <p:spPr>
          <a:xfrm>
            <a:off x="2706911" y="4043390"/>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6" name="Oval 105"/>
          <p:cNvSpPr>
            <a:spLocks noChangeAspect="1"/>
          </p:cNvSpPr>
          <p:nvPr/>
        </p:nvSpPr>
        <p:spPr>
          <a:xfrm>
            <a:off x="2444322" y="4357872"/>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7" name="Oval 106"/>
          <p:cNvSpPr>
            <a:spLocks noChangeAspect="1"/>
          </p:cNvSpPr>
          <p:nvPr/>
        </p:nvSpPr>
        <p:spPr>
          <a:xfrm>
            <a:off x="2129432" y="4599301"/>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8" name="Oval 107"/>
          <p:cNvSpPr>
            <a:spLocks noChangeAspect="1"/>
          </p:cNvSpPr>
          <p:nvPr/>
        </p:nvSpPr>
        <p:spPr>
          <a:xfrm>
            <a:off x="333025" y="1115453"/>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9" name="Oval 108"/>
          <p:cNvSpPr>
            <a:spLocks noChangeAspect="1"/>
          </p:cNvSpPr>
          <p:nvPr/>
        </p:nvSpPr>
        <p:spPr>
          <a:xfrm>
            <a:off x="6203544" y="132769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0" name="Oval 109"/>
          <p:cNvSpPr>
            <a:spLocks noChangeAspect="1"/>
          </p:cNvSpPr>
          <p:nvPr/>
        </p:nvSpPr>
        <p:spPr>
          <a:xfrm>
            <a:off x="5061010" y="1931206"/>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1" name="Oval 110"/>
          <p:cNvSpPr>
            <a:spLocks noChangeAspect="1"/>
          </p:cNvSpPr>
          <p:nvPr/>
        </p:nvSpPr>
        <p:spPr>
          <a:xfrm>
            <a:off x="5200843" y="2477891"/>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2" name="Oval 111"/>
          <p:cNvSpPr>
            <a:spLocks noChangeAspect="1"/>
          </p:cNvSpPr>
          <p:nvPr/>
        </p:nvSpPr>
        <p:spPr>
          <a:xfrm>
            <a:off x="5200843" y="3024576"/>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3" name="Oval 112"/>
          <p:cNvSpPr>
            <a:spLocks noChangeAspect="1"/>
          </p:cNvSpPr>
          <p:nvPr/>
        </p:nvSpPr>
        <p:spPr>
          <a:xfrm>
            <a:off x="5060120" y="3578371"/>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4" name="Oval 113"/>
          <p:cNvSpPr>
            <a:spLocks noChangeAspect="1"/>
          </p:cNvSpPr>
          <p:nvPr/>
        </p:nvSpPr>
        <p:spPr>
          <a:xfrm>
            <a:off x="4724630" y="404129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5" name="Oval 114"/>
          <p:cNvSpPr>
            <a:spLocks noChangeAspect="1"/>
          </p:cNvSpPr>
          <p:nvPr/>
        </p:nvSpPr>
        <p:spPr>
          <a:xfrm>
            <a:off x="6485790" y="1745732"/>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6" name="Oval 115"/>
          <p:cNvSpPr>
            <a:spLocks noChangeAspect="1"/>
          </p:cNvSpPr>
          <p:nvPr/>
        </p:nvSpPr>
        <p:spPr>
          <a:xfrm>
            <a:off x="6654116" y="2259187"/>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7" name="Oval 116"/>
          <p:cNvSpPr>
            <a:spLocks noChangeAspect="1"/>
          </p:cNvSpPr>
          <p:nvPr/>
        </p:nvSpPr>
        <p:spPr>
          <a:xfrm>
            <a:off x="6695409" y="2772642"/>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8" name="Oval 117"/>
          <p:cNvSpPr>
            <a:spLocks noChangeAspect="1"/>
          </p:cNvSpPr>
          <p:nvPr/>
        </p:nvSpPr>
        <p:spPr>
          <a:xfrm>
            <a:off x="6654116" y="3286097"/>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9" name="Oval 118"/>
          <p:cNvSpPr>
            <a:spLocks noChangeAspect="1"/>
          </p:cNvSpPr>
          <p:nvPr/>
        </p:nvSpPr>
        <p:spPr>
          <a:xfrm>
            <a:off x="6485790" y="3799552"/>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0" name="Oval 119"/>
          <p:cNvSpPr>
            <a:spLocks noChangeAspect="1"/>
          </p:cNvSpPr>
          <p:nvPr/>
        </p:nvSpPr>
        <p:spPr>
          <a:xfrm>
            <a:off x="6187254" y="4199977"/>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1" name="Oval 120"/>
          <p:cNvSpPr>
            <a:spLocks noChangeAspect="1"/>
          </p:cNvSpPr>
          <p:nvPr/>
        </p:nvSpPr>
        <p:spPr>
          <a:xfrm>
            <a:off x="4745924" y="1492711"/>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2" name="Oval 121"/>
          <p:cNvSpPr>
            <a:spLocks noChangeAspect="1"/>
          </p:cNvSpPr>
          <p:nvPr/>
        </p:nvSpPr>
        <p:spPr>
          <a:xfrm>
            <a:off x="7484471" y="1103100"/>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3" name="Oval 122"/>
          <p:cNvSpPr>
            <a:spLocks noChangeAspect="1"/>
          </p:cNvSpPr>
          <p:nvPr/>
        </p:nvSpPr>
        <p:spPr>
          <a:xfrm>
            <a:off x="7797591" y="1428930"/>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4" name="Oval 123"/>
          <p:cNvSpPr>
            <a:spLocks noChangeAspect="1"/>
          </p:cNvSpPr>
          <p:nvPr/>
        </p:nvSpPr>
        <p:spPr>
          <a:xfrm>
            <a:off x="7979495" y="1866567"/>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5" name="Oval 124"/>
          <p:cNvSpPr>
            <a:spLocks noChangeAspect="1"/>
          </p:cNvSpPr>
          <p:nvPr/>
        </p:nvSpPr>
        <p:spPr>
          <a:xfrm>
            <a:off x="8090836" y="2309636"/>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6" name="Oval 125"/>
          <p:cNvSpPr>
            <a:spLocks noChangeAspect="1"/>
          </p:cNvSpPr>
          <p:nvPr/>
        </p:nvSpPr>
        <p:spPr>
          <a:xfrm>
            <a:off x="8131522" y="2793700"/>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7" name="Oval 126"/>
          <p:cNvSpPr>
            <a:spLocks noChangeAspect="1"/>
          </p:cNvSpPr>
          <p:nvPr/>
        </p:nvSpPr>
        <p:spPr>
          <a:xfrm>
            <a:off x="8090836" y="3269501"/>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8" name="Oval 127"/>
          <p:cNvSpPr>
            <a:spLocks noChangeAspect="1"/>
          </p:cNvSpPr>
          <p:nvPr/>
        </p:nvSpPr>
        <p:spPr>
          <a:xfrm>
            <a:off x="7924706" y="3765070"/>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9" name="Oval 128"/>
          <p:cNvSpPr>
            <a:spLocks noChangeAspect="1"/>
          </p:cNvSpPr>
          <p:nvPr/>
        </p:nvSpPr>
        <p:spPr>
          <a:xfrm>
            <a:off x="7639411" y="422129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pic>
        <p:nvPicPr>
          <p:cNvPr id="131" name="Picture 130"/>
          <p:cNvPicPr>
            <a:picLocks noChangeAspect="1"/>
          </p:cNvPicPr>
          <p:nvPr/>
        </p:nvPicPr>
        <p:blipFill>
          <a:blip r:embed="rId3"/>
          <a:stretch>
            <a:fillRect/>
          </a:stretch>
        </p:blipFill>
        <p:spPr>
          <a:xfrm>
            <a:off x="411286" y="1204321"/>
            <a:ext cx="194884" cy="168964"/>
          </a:xfrm>
          <a:prstGeom prst="rect">
            <a:avLst/>
          </a:prstGeom>
        </p:spPr>
      </p:pic>
      <p:pic>
        <p:nvPicPr>
          <p:cNvPr id="132" name="Picture 131"/>
          <p:cNvPicPr>
            <a:picLocks noChangeAspect="1"/>
          </p:cNvPicPr>
          <p:nvPr/>
        </p:nvPicPr>
        <p:blipFill>
          <a:blip r:embed="rId4"/>
          <a:stretch>
            <a:fillRect/>
          </a:stretch>
        </p:blipFill>
        <p:spPr>
          <a:xfrm>
            <a:off x="1103704" y="2761766"/>
            <a:ext cx="190336" cy="161332"/>
          </a:xfrm>
          <a:prstGeom prst="rect">
            <a:avLst/>
          </a:prstGeom>
        </p:spPr>
      </p:pic>
      <p:pic>
        <p:nvPicPr>
          <p:cNvPr id="133" name="Picture 132"/>
          <p:cNvPicPr>
            <a:picLocks noChangeAspect="1"/>
          </p:cNvPicPr>
          <p:nvPr/>
        </p:nvPicPr>
        <p:blipFill>
          <a:blip r:embed="rId5"/>
          <a:stretch>
            <a:fillRect/>
          </a:stretch>
        </p:blipFill>
        <p:spPr>
          <a:xfrm>
            <a:off x="822970" y="1677805"/>
            <a:ext cx="169887" cy="158807"/>
          </a:xfrm>
          <a:prstGeom prst="rect">
            <a:avLst/>
          </a:prstGeom>
        </p:spPr>
      </p:pic>
      <p:pic>
        <p:nvPicPr>
          <p:cNvPr id="134" name="Picture 133"/>
          <p:cNvPicPr>
            <a:picLocks noChangeAspect="1"/>
          </p:cNvPicPr>
          <p:nvPr/>
        </p:nvPicPr>
        <p:blipFill>
          <a:blip r:embed="rId6"/>
          <a:stretch>
            <a:fillRect/>
          </a:stretch>
        </p:blipFill>
        <p:spPr>
          <a:xfrm>
            <a:off x="1017137" y="3359775"/>
            <a:ext cx="206010" cy="194994"/>
          </a:xfrm>
          <a:prstGeom prst="rect">
            <a:avLst/>
          </a:prstGeom>
        </p:spPr>
      </p:pic>
      <p:pic>
        <p:nvPicPr>
          <p:cNvPr id="135" name="Picture 134"/>
          <p:cNvPicPr>
            <a:picLocks noChangeAspect="1"/>
          </p:cNvPicPr>
          <p:nvPr/>
        </p:nvPicPr>
        <p:blipFill>
          <a:blip r:embed="rId7"/>
          <a:stretch>
            <a:fillRect/>
          </a:stretch>
        </p:blipFill>
        <p:spPr>
          <a:xfrm>
            <a:off x="1018787" y="2179158"/>
            <a:ext cx="191499" cy="196059"/>
          </a:xfrm>
          <a:prstGeom prst="rect">
            <a:avLst/>
          </a:prstGeom>
        </p:spPr>
      </p:pic>
      <p:pic>
        <p:nvPicPr>
          <p:cNvPr id="136" name="Picture 135"/>
          <p:cNvPicPr>
            <a:picLocks noChangeAspect="1"/>
          </p:cNvPicPr>
          <p:nvPr/>
        </p:nvPicPr>
        <p:blipFill>
          <a:blip r:embed="rId8"/>
          <a:stretch>
            <a:fillRect/>
          </a:stretch>
        </p:blipFill>
        <p:spPr>
          <a:xfrm>
            <a:off x="457971" y="4399783"/>
            <a:ext cx="154615" cy="167403"/>
          </a:xfrm>
          <a:prstGeom prst="rect">
            <a:avLst/>
          </a:prstGeom>
        </p:spPr>
      </p:pic>
      <p:pic>
        <p:nvPicPr>
          <p:cNvPr id="137" name="Picture 136"/>
          <p:cNvPicPr>
            <a:picLocks noChangeAspect="1"/>
          </p:cNvPicPr>
          <p:nvPr/>
        </p:nvPicPr>
        <p:blipFill>
          <a:blip r:embed="rId9"/>
          <a:srcRect l="17672" t="12063" r="22486" b="17870"/>
          <a:stretch>
            <a:fillRect/>
          </a:stretch>
        </p:blipFill>
        <p:spPr>
          <a:xfrm>
            <a:off x="804745" y="3904364"/>
            <a:ext cx="197448" cy="202033"/>
          </a:xfrm>
          <a:prstGeom prst="ellipse">
            <a:avLst/>
          </a:prstGeom>
        </p:spPr>
      </p:pic>
      <p:pic>
        <p:nvPicPr>
          <p:cNvPr id="138" name="Picture 137"/>
          <p:cNvPicPr>
            <a:picLocks noChangeAspect="1"/>
          </p:cNvPicPr>
          <p:nvPr/>
        </p:nvPicPr>
        <p:blipFill>
          <a:blip r:embed="rId10"/>
          <a:stretch>
            <a:fillRect/>
          </a:stretch>
        </p:blipFill>
        <p:spPr>
          <a:xfrm>
            <a:off x="2278137" y="1055252"/>
            <a:ext cx="170448" cy="160668"/>
          </a:xfrm>
          <a:prstGeom prst="rect">
            <a:avLst/>
          </a:prstGeom>
        </p:spPr>
      </p:pic>
      <p:pic>
        <p:nvPicPr>
          <p:cNvPr id="139" name="Picture 138"/>
          <p:cNvPicPr>
            <a:picLocks noChangeAspect="1"/>
          </p:cNvPicPr>
          <p:nvPr/>
        </p:nvPicPr>
        <p:blipFill>
          <a:blip r:embed="rId11"/>
          <a:stretch>
            <a:fillRect/>
          </a:stretch>
        </p:blipFill>
        <p:spPr>
          <a:xfrm>
            <a:off x="2863779" y="1687498"/>
            <a:ext cx="161944" cy="165755"/>
          </a:xfrm>
          <a:prstGeom prst="rect">
            <a:avLst/>
          </a:prstGeom>
        </p:spPr>
      </p:pic>
      <p:pic>
        <p:nvPicPr>
          <p:cNvPr id="140" name="Picture 139"/>
          <p:cNvPicPr>
            <a:picLocks noChangeAspect="1"/>
          </p:cNvPicPr>
          <p:nvPr/>
        </p:nvPicPr>
        <p:blipFill>
          <a:blip r:embed="rId12"/>
          <a:stretch>
            <a:fillRect/>
          </a:stretch>
        </p:blipFill>
        <p:spPr>
          <a:xfrm>
            <a:off x="3044935" y="2081715"/>
            <a:ext cx="168629" cy="169639"/>
          </a:xfrm>
          <a:prstGeom prst="rect">
            <a:avLst/>
          </a:prstGeom>
        </p:spPr>
      </p:pic>
      <p:pic>
        <p:nvPicPr>
          <p:cNvPr id="141" name="Picture 140"/>
          <p:cNvPicPr>
            <a:picLocks noChangeAspect="1"/>
          </p:cNvPicPr>
          <p:nvPr/>
        </p:nvPicPr>
        <p:blipFill>
          <a:blip r:embed="rId13"/>
          <a:stretch>
            <a:fillRect/>
          </a:stretch>
        </p:blipFill>
        <p:spPr>
          <a:xfrm>
            <a:off x="2640294" y="1335831"/>
            <a:ext cx="148242" cy="149997"/>
          </a:xfrm>
          <a:prstGeom prst="rect">
            <a:avLst/>
          </a:prstGeom>
        </p:spPr>
      </p:pic>
      <p:pic>
        <p:nvPicPr>
          <p:cNvPr id="142" name="Picture 141"/>
          <p:cNvPicPr>
            <a:picLocks noChangeAspect="1"/>
          </p:cNvPicPr>
          <p:nvPr/>
        </p:nvPicPr>
        <p:blipFill>
          <a:blip r:embed="rId14"/>
          <a:stretch>
            <a:fillRect/>
          </a:stretch>
        </p:blipFill>
        <p:spPr>
          <a:xfrm>
            <a:off x="3120746" y="2485727"/>
            <a:ext cx="178735" cy="166337"/>
          </a:xfrm>
          <a:prstGeom prst="rect">
            <a:avLst/>
          </a:prstGeom>
        </p:spPr>
      </p:pic>
      <p:pic>
        <p:nvPicPr>
          <p:cNvPr id="143" name="Picture 142"/>
          <p:cNvPicPr>
            <a:picLocks noChangeAspect="1"/>
          </p:cNvPicPr>
          <p:nvPr/>
        </p:nvPicPr>
        <p:blipFill>
          <a:blip r:embed="rId15"/>
          <a:stretch>
            <a:fillRect/>
          </a:stretch>
        </p:blipFill>
        <p:spPr>
          <a:xfrm>
            <a:off x="3132921" y="2938320"/>
            <a:ext cx="159895" cy="172116"/>
          </a:xfrm>
          <a:prstGeom prst="rect">
            <a:avLst/>
          </a:prstGeom>
        </p:spPr>
      </p:pic>
      <p:pic>
        <p:nvPicPr>
          <p:cNvPr id="144" name="Picture 143"/>
          <p:cNvPicPr>
            <a:picLocks noChangeAspect="1"/>
          </p:cNvPicPr>
          <p:nvPr/>
        </p:nvPicPr>
        <p:blipFill>
          <a:blip r:embed="rId16"/>
          <a:stretch>
            <a:fillRect/>
          </a:stretch>
        </p:blipFill>
        <p:spPr>
          <a:xfrm>
            <a:off x="3099607" y="3358304"/>
            <a:ext cx="149091" cy="163388"/>
          </a:xfrm>
          <a:prstGeom prst="rect">
            <a:avLst/>
          </a:prstGeom>
        </p:spPr>
      </p:pic>
      <p:pic>
        <p:nvPicPr>
          <p:cNvPr id="145" name="Picture 144"/>
          <p:cNvPicPr>
            <a:picLocks noChangeAspect="1"/>
          </p:cNvPicPr>
          <p:nvPr/>
        </p:nvPicPr>
        <p:blipFill>
          <a:blip r:embed="rId17"/>
          <a:stretch>
            <a:fillRect/>
          </a:stretch>
        </p:blipFill>
        <p:spPr>
          <a:xfrm>
            <a:off x="2995150" y="3778613"/>
            <a:ext cx="127125" cy="153370"/>
          </a:xfrm>
          <a:prstGeom prst="rect">
            <a:avLst/>
          </a:prstGeom>
        </p:spPr>
      </p:pic>
      <p:pic>
        <p:nvPicPr>
          <p:cNvPr id="146" name="Picture 145"/>
          <p:cNvPicPr>
            <a:picLocks noChangeAspect="1"/>
          </p:cNvPicPr>
          <p:nvPr/>
        </p:nvPicPr>
        <p:blipFill>
          <a:blip r:embed="rId18"/>
          <a:stretch>
            <a:fillRect/>
          </a:stretch>
        </p:blipFill>
        <p:spPr>
          <a:xfrm>
            <a:off x="2805553" y="4135878"/>
            <a:ext cx="161423" cy="168039"/>
          </a:xfrm>
          <a:prstGeom prst="rect">
            <a:avLst/>
          </a:prstGeom>
        </p:spPr>
      </p:pic>
      <p:pic>
        <p:nvPicPr>
          <p:cNvPr id="147" name="Picture 146"/>
          <p:cNvPicPr>
            <a:picLocks noChangeAspect="1"/>
          </p:cNvPicPr>
          <p:nvPr/>
        </p:nvPicPr>
        <p:blipFill>
          <a:blip r:embed="rId19"/>
          <a:stretch>
            <a:fillRect/>
          </a:stretch>
        </p:blipFill>
        <p:spPr>
          <a:xfrm>
            <a:off x="2245553" y="4723212"/>
            <a:ext cx="124310" cy="134665"/>
          </a:xfrm>
          <a:prstGeom prst="rect">
            <a:avLst/>
          </a:prstGeom>
        </p:spPr>
      </p:pic>
      <p:pic>
        <p:nvPicPr>
          <p:cNvPr id="148" name="Picture 147"/>
          <p:cNvPicPr>
            <a:picLocks noChangeAspect="1"/>
          </p:cNvPicPr>
          <p:nvPr/>
        </p:nvPicPr>
        <p:blipFill>
          <a:blip r:embed="rId20"/>
          <a:stretch>
            <a:fillRect/>
          </a:stretch>
        </p:blipFill>
        <p:spPr>
          <a:xfrm>
            <a:off x="2552767" y="4461873"/>
            <a:ext cx="145550" cy="151997"/>
          </a:xfrm>
          <a:prstGeom prst="rect">
            <a:avLst/>
          </a:prstGeom>
        </p:spPr>
      </p:pic>
      <p:pic>
        <p:nvPicPr>
          <p:cNvPr id="149" name="Picture 148"/>
          <p:cNvPicPr>
            <a:picLocks noChangeAspect="1"/>
          </p:cNvPicPr>
          <p:nvPr/>
        </p:nvPicPr>
        <p:blipFill>
          <a:blip r:embed="rId21"/>
          <a:stretch>
            <a:fillRect/>
          </a:stretch>
        </p:blipFill>
        <p:spPr>
          <a:xfrm>
            <a:off x="4848648" y="1590364"/>
            <a:ext cx="148474" cy="153303"/>
          </a:xfrm>
          <a:prstGeom prst="rect">
            <a:avLst/>
          </a:prstGeom>
        </p:spPr>
      </p:pic>
      <p:pic>
        <p:nvPicPr>
          <p:cNvPr id="150" name="Picture 149"/>
          <p:cNvPicPr>
            <a:picLocks noChangeAspect="1"/>
          </p:cNvPicPr>
          <p:nvPr/>
        </p:nvPicPr>
        <p:blipFill>
          <a:blip r:embed="rId22"/>
          <a:stretch>
            <a:fillRect/>
          </a:stretch>
        </p:blipFill>
        <p:spPr>
          <a:xfrm>
            <a:off x="5136292" y="2007058"/>
            <a:ext cx="209435" cy="179004"/>
          </a:xfrm>
          <a:prstGeom prst="rect">
            <a:avLst/>
          </a:prstGeom>
        </p:spPr>
      </p:pic>
      <p:pic>
        <p:nvPicPr>
          <p:cNvPr id="151" name="Picture 150"/>
          <p:cNvPicPr>
            <a:picLocks noChangeAspect="1"/>
          </p:cNvPicPr>
          <p:nvPr/>
        </p:nvPicPr>
        <p:blipFill>
          <a:blip r:embed="rId4"/>
          <a:stretch>
            <a:fillRect/>
          </a:stretch>
        </p:blipFill>
        <p:spPr>
          <a:xfrm>
            <a:off x="5286179" y="2570505"/>
            <a:ext cx="218535" cy="185235"/>
          </a:xfrm>
          <a:prstGeom prst="rect">
            <a:avLst/>
          </a:prstGeom>
        </p:spPr>
      </p:pic>
      <p:pic>
        <p:nvPicPr>
          <p:cNvPr id="152" name="Picture 151"/>
          <p:cNvPicPr>
            <a:picLocks noChangeAspect="1"/>
          </p:cNvPicPr>
          <p:nvPr/>
        </p:nvPicPr>
        <p:blipFill>
          <a:blip r:embed="rId23"/>
          <a:stretch>
            <a:fillRect/>
          </a:stretch>
        </p:blipFill>
        <p:spPr>
          <a:xfrm>
            <a:off x="5297655" y="3122631"/>
            <a:ext cx="180360" cy="157697"/>
          </a:xfrm>
          <a:prstGeom prst="rect">
            <a:avLst/>
          </a:prstGeom>
        </p:spPr>
      </p:pic>
      <p:pic>
        <p:nvPicPr>
          <p:cNvPr id="153" name="Picture 152"/>
          <p:cNvPicPr>
            <a:picLocks noChangeAspect="1"/>
          </p:cNvPicPr>
          <p:nvPr/>
        </p:nvPicPr>
        <p:blipFill>
          <a:blip r:embed="rId24"/>
          <a:stretch>
            <a:fillRect/>
          </a:stretch>
        </p:blipFill>
        <p:spPr>
          <a:xfrm>
            <a:off x="6586532" y="1836935"/>
            <a:ext cx="164957" cy="178785"/>
          </a:xfrm>
          <a:prstGeom prst="rect">
            <a:avLst/>
          </a:prstGeom>
        </p:spPr>
      </p:pic>
      <p:pic>
        <p:nvPicPr>
          <p:cNvPr id="154" name="Picture 153"/>
          <p:cNvPicPr>
            <a:picLocks noChangeAspect="1"/>
          </p:cNvPicPr>
          <p:nvPr/>
        </p:nvPicPr>
        <p:blipFill>
          <a:blip r:embed="rId25"/>
          <a:stretch>
            <a:fillRect/>
          </a:stretch>
        </p:blipFill>
        <p:spPr>
          <a:xfrm>
            <a:off x="6305131" y="1427518"/>
            <a:ext cx="156826" cy="155130"/>
          </a:xfrm>
          <a:prstGeom prst="rect">
            <a:avLst/>
          </a:prstGeom>
        </p:spPr>
      </p:pic>
      <p:pic>
        <p:nvPicPr>
          <p:cNvPr id="155" name="Picture 154"/>
          <p:cNvPicPr>
            <a:picLocks noChangeAspect="1"/>
          </p:cNvPicPr>
          <p:nvPr/>
        </p:nvPicPr>
        <p:blipFill>
          <a:blip r:embed="rId26"/>
          <a:stretch>
            <a:fillRect/>
          </a:stretch>
        </p:blipFill>
        <p:spPr>
          <a:xfrm>
            <a:off x="6739253" y="2360673"/>
            <a:ext cx="209769" cy="157027"/>
          </a:xfrm>
          <a:prstGeom prst="rect">
            <a:avLst/>
          </a:prstGeom>
        </p:spPr>
      </p:pic>
      <p:pic>
        <p:nvPicPr>
          <p:cNvPr id="156" name="Picture 155"/>
          <p:cNvPicPr>
            <a:picLocks noChangeAspect="1"/>
          </p:cNvPicPr>
          <p:nvPr/>
        </p:nvPicPr>
        <p:blipFill>
          <a:blip r:embed="rId27"/>
          <a:stretch>
            <a:fillRect/>
          </a:stretch>
        </p:blipFill>
        <p:spPr>
          <a:xfrm>
            <a:off x="6789279" y="2855213"/>
            <a:ext cx="178466" cy="187677"/>
          </a:xfrm>
          <a:prstGeom prst="rect">
            <a:avLst/>
          </a:prstGeom>
        </p:spPr>
      </p:pic>
      <p:pic>
        <p:nvPicPr>
          <p:cNvPr id="157" name="Picture 156"/>
          <p:cNvPicPr>
            <a:picLocks noChangeAspect="1"/>
          </p:cNvPicPr>
          <p:nvPr/>
        </p:nvPicPr>
        <p:blipFill>
          <a:blip r:embed="rId28"/>
          <a:stretch>
            <a:fillRect/>
          </a:stretch>
        </p:blipFill>
        <p:spPr>
          <a:xfrm>
            <a:off x="6752688" y="3364445"/>
            <a:ext cx="182559" cy="185653"/>
          </a:xfrm>
          <a:prstGeom prst="rect">
            <a:avLst/>
          </a:prstGeom>
        </p:spPr>
      </p:pic>
      <p:pic>
        <p:nvPicPr>
          <p:cNvPr id="158" name="Picture 157"/>
          <p:cNvPicPr>
            <a:picLocks noChangeAspect="1"/>
          </p:cNvPicPr>
          <p:nvPr/>
        </p:nvPicPr>
        <p:blipFill>
          <a:blip r:embed="rId29"/>
          <a:stretch>
            <a:fillRect/>
          </a:stretch>
        </p:blipFill>
        <p:spPr>
          <a:xfrm>
            <a:off x="6589995" y="3886627"/>
            <a:ext cx="184084" cy="170777"/>
          </a:xfrm>
          <a:prstGeom prst="rect">
            <a:avLst/>
          </a:prstGeom>
        </p:spPr>
      </p:pic>
      <p:pic>
        <p:nvPicPr>
          <p:cNvPr id="159" name="Picture 158"/>
          <p:cNvPicPr>
            <a:picLocks noChangeAspect="1"/>
          </p:cNvPicPr>
          <p:nvPr/>
        </p:nvPicPr>
        <p:blipFill>
          <a:blip r:embed="rId30"/>
          <a:stretch>
            <a:fillRect/>
          </a:stretch>
        </p:blipFill>
        <p:spPr>
          <a:xfrm>
            <a:off x="6285080" y="4300058"/>
            <a:ext cx="164135" cy="168115"/>
          </a:xfrm>
          <a:prstGeom prst="rect">
            <a:avLst/>
          </a:prstGeom>
        </p:spPr>
      </p:pic>
      <p:pic>
        <p:nvPicPr>
          <p:cNvPr id="160" name="Picture 159"/>
          <p:cNvPicPr>
            <a:picLocks noChangeAspect="1"/>
          </p:cNvPicPr>
          <p:nvPr/>
        </p:nvPicPr>
        <p:blipFill>
          <a:blip r:embed="rId31"/>
          <a:stretch>
            <a:fillRect/>
          </a:stretch>
        </p:blipFill>
        <p:spPr>
          <a:xfrm>
            <a:off x="5113763" y="3680655"/>
            <a:ext cx="262216" cy="166609"/>
          </a:xfrm>
          <a:prstGeom prst="rect">
            <a:avLst/>
          </a:prstGeom>
        </p:spPr>
      </p:pic>
      <p:pic>
        <p:nvPicPr>
          <p:cNvPr id="161" name="Picture 160"/>
          <p:cNvPicPr>
            <a:picLocks noChangeAspect="1"/>
          </p:cNvPicPr>
          <p:nvPr/>
        </p:nvPicPr>
        <p:blipFill>
          <a:blip r:embed="rId32"/>
          <a:stretch>
            <a:fillRect/>
          </a:stretch>
        </p:blipFill>
        <p:spPr>
          <a:xfrm>
            <a:off x="7585643" y="1202254"/>
            <a:ext cx="176483" cy="161703"/>
          </a:xfrm>
          <a:prstGeom prst="rect">
            <a:avLst/>
          </a:prstGeom>
        </p:spPr>
      </p:pic>
      <p:pic>
        <p:nvPicPr>
          <p:cNvPr id="162" name="Picture 161"/>
          <p:cNvPicPr>
            <a:picLocks noChangeAspect="1"/>
          </p:cNvPicPr>
          <p:nvPr/>
        </p:nvPicPr>
        <p:blipFill>
          <a:blip r:embed="rId33"/>
          <a:stretch>
            <a:fillRect/>
          </a:stretch>
        </p:blipFill>
        <p:spPr>
          <a:xfrm>
            <a:off x="7885790" y="1508592"/>
            <a:ext cx="196697" cy="192986"/>
          </a:xfrm>
          <a:prstGeom prst="rect">
            <a:avLst/>
          </a:prstGeom>
        </p:spPr>
      </p:pic>
      <p:pic>
        <p:nvPicPr>
          <p:cNvPr id="163" name="Picture 162"/>
          <p:cNvPicPr>
            <a:picLocks noChangeAspect="1"/>
          </p:cNvPicPr>
          <p:nvPr/>
        </p:nvPicPr>
        <p:blipFill>
          <a:blip r:embed="rId34"/>
          <a:stretch>
            <a:fillRect/>
          </a:stretch>
        </p:blipFill>
        <p:spPr>
          <a:xfrm>
            <a:off x="8066493" y="1961101"/>
            <a:ext cx="181705" cy="184358"/>
          </a:xfrm>
          <a:prstGeom prst="rect">
            <a:avLst/>
          </a:prstGeom>
        </p:spPr>
      </p:pic>
      <p:pic>
        <p:nvPicPr>
          <p:cNvPr id="164" name="Picture 163"/>
          <p:cNvPicPr>
            <a:picLocks noChangeAspect="1"/>
          </p:cNvPicPr>
          <p:nvPr/>
        </p:nvPicPr>
        <p:blipFill>
          <a:blip r:embed="rId35"/>
          <a:stretch>
            <a:fillRect/>
          </a:stretch>
        </p:blipFill>
        <p:spPr>
          <a:xfrm>
            <a:off x="8179056" y="2401438"/>
            <a:ext cx="204388" cy="184094"/>
          </a:xfrm>
          <a:prstGeom prst="rect">
            <a:avLst/>
          </a:prstGeom>
        </p:spPr>
      </p:pic>
      <p:pic>
        <p:nvPicPr>
          <p:cNvPr id="165" name="Picture 164"/>
          <p:cNvPicPr>
            <a:picLocks noChangeAspect="1"/>
          </p:cNvPicPr>
          <p:nvPr/>
        </p:nvPicPr>
        <p:blipFill>
          <a:blip r:embed="rId36"/>
          <a:stretch>
            <a:fillRect/>
          </a:stretch>
        </p:blipFill>
        <p:spPr>
          <a:xfrm>
            <a:off x="8223972" y="2887225"/>
            <a:ext cx="172534" cy="159711"/>
          </a:xfrm>
          <a:prstGeom prst="rect">
            <a:avLst/>
          </a:prstGeom>
        </p:spPr>
      </p:pic>
      <p:pic>
        <p:nvPicPr>
          <p:cNvPr id="166" name="Picture 165"/>
          <p:cNvPicPr>
            <a:picLocks noChangeAspect="1"/>
          </p:cNvPicPr>
          <p:nvPr/>
        </p:nvPicPr>
        <p:blipFill>
          <a:blip r:embed="rId37"/>
          <a:stretch>
            <a:fillRect/>
          </a:stretch>
        </p:blipFill>
        <p:spPr>
          <a:xfrm>
            <a:off x="8192905" y="3373890"/>
            <a:ext cx="170510" cy="166763"/>
          </a:xfrm>
          <a:prstGeom prst="rect">
            <a:avLst/>
          </a:prstGeom>
        </p:spPr>
      </p:pic>
      <p:pic>
        <p:nvPicPr>
          <p:cNvPr id="167" name="Picture 166"/>
          <p:cNvPicPr>
            <a:picLocks noChangeAspect="1"/>
          </p:cNvPicPr>
          <p:nvPr/>
        </p:nvPicPr>
        <p:blipFill>
          <a:blip r:embed="rId38"/>
          <a:stretch>
            <a:fillRect/>
          </a:stretch>
        </p:blipFill>
        <p:spPr>
          <a:xfrm>
            <a:off x="8025274" y="3857045"/>
            <a:ext cx="170489" cy="179733"/>
          </a:xfrm>
          <a:prstGeom prst="rect">
            <a:avLst/>
          </a:prstGeom>
        </p:spPr>
      </p:pic>
      <p:pic>
        <p:nvPicPr>
          <p:cNvPr id="168" name="Picture 167"/>
          <p:cNvPicPr>
            <a:picLocks noChangeAspect="1"/>
          </p:cNvPicPr>
          <p:nvPr/>
        </p:nvPicPr>
        <p:blipFill>
          <a:blip r:embed="rId39"/>
          <a:stretch>
            <a:fillRect/>
          </a:stretch>
        </p:blipFill>
        <p:spPr>
          <a:xfrm>
            <a:off x="7745202" y="4333388"/>
            <a:ext cx="158385" cy="156418"/>
          </a:xfrm>
          <a:prstGeom prst="rect">
            <a:avLst/>
          </a:prstGeom>
        </p:spPr>
      </p:pic>
      <p:pic>
        <p:nvPicPr>
          <p:cNvPr id="169" name="Picture 168"/>
          <p:cNvPicPr>
            <a:picLocks noChangeAspect="1"/>
          </p:cNvPicPr>
          <p:nvPr/>
        </p:nvPicPr>
        <p:blipFill>
          <a:blip r:embed="rId40"/>
          <a:stretch>
            <a:fillRect/>
          </a:stretch>
        </p:blipFill>
        <p:spPr>
          <a:xfrm>
            <a:off x="4808497" y="4150078"/>
            <a:ext cx="182785" cy="142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IN" dirty="0"/>
              <a:t>Sify MDR: </a:t>
            </a:r>
            <a:r>
              <a:rPr lang="en-US" dirty="0"/>
              <a:t>Dashboards &amp; Reports</a:t>
            </a:r>
            <a:endParaRPr lang="en-IN" dirty="0"/>
          </a:p>
        </p:txBody>
      </p:sp>
      <p:pic>
        <p:nvPicPr>
          <p:cNvPr id="3" name="Picture 2" descr="Graphical user interface&#10;&#10;Description automatically generated"/>
          <p:cNvPicPr>
            <a:picLocks noChangeAspect="1"/>
          </p:cNvPicPr>
          <p:nvPr/>
        </p:nvPicPr>
        <p:blipFill>
          <a:blip r:embed="rId2"/>
          <a:stretch>
            <a:fillRect/>
          </a:stretch>
        </p:blipFill>
        <p:spPr>
          <a:xfrm>
            <a:off x="830106" y="720197"/>
            <a:ext cx="7483788" cy="40121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Dashboard and Investigation</a:t>
            </a:r>
          </a:p>
        </p:txBody>
      </p:sp>
      <p:pic>
        <p:nvPicPr>
          <p:cNvPr id="3" name="Picture 2"/>
          <p:cNvPicPr>
            <a:picLocks noChangeAspect="1"/>
          </p:cNvPicPr>
          <p:nvPr/>
        </p:nvPicPr>
        <p:blipFill>
          <a:blip r:embed="rId2"/>
          <a:stretch>
            <a:fillRect/>
          </a:stretch>
        </p:blipFill>
        <p:spPr>
          <a:xfrm>
            <a:off x="323850" y="980111"/>
            <a:ext cx="4172728" cy="1941563"/>
          </a:xfrm>
          <a:prstGeom prst="rect">
            <a:avLst/>
          </a:prstGeom>
        </p:spPr>
      </p:pic>
      <p:pic>
        <p:nvPicPr>
          <p:cNvPr id="4" name="Picture 3"/>
          <p:cNvPicPr>
            <a:picLocks noChangeAspect="1"/>
          </p:cNvPicPr>
          <p:nvPr/>
        </p:nvPicPr>
        <p:blipFill>
          <a:blip r:embed="rId3"/>
          <a:stretch>
            <a:fillRect/>
          </a:stretch>
        </p:blipFill>
        <p:spPr>
          <a:xfrm>
            <a:off x="4629813" y="2116512"/>
            <a:ext cx="4190337" cy="19415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MITRE ATT&amp;CK Rule and Incident Mapping</a:t>
            </a:r>
            <a:r>
              <a:rPr lang="en-IN" dirty="0"/>
              <a:t> </a:t>
            </a:r>
            <a:endParaRPr lang="en-US" dirty="0"/>
          </a:p>
        </p:txBody>
      </p:sp>
      <p:pic>
        <p:nvPicPr>
          <p:cNvPr id="5" name="Picture 4"/>
          <p:cNvPicPr>
            <a:picLocks noChangeAspect="1"/>
          </p:cNvPicPr>
          <p:nvPr/>
        </p:nvPicPr>
        <p:blipFill>
          <a:blip r:embed="rId2"/>
          <a:stretch>
            <a:fillRect/>
          </a:stretch>
        </p:blipFill>
        <p:spPr>
          <a:xfrm>
            <a:off x="397036" y="987426"/>
            <a:ext cx="4323598" cy="1863839"/>
          </a:xfrm>
          <a:prstGeom prst="rect">
            <a:avLst/>
          </a:prstGeom>
        </p:spPr>
      </p:pic>
      <p:pic>
        <p:nvPicPr>
          <p:cNvPr id="6" name="Picture 5"/>
          <p:cNvPicPr>
            <a:picLocks noChangeAspect="1"/>
          </p:cNvPicPr>
          <p:nvPr/>
        </p:nvPicPr>
        <p:blipFill>
          <a:blip r:embed="rId3"/>
          <a:stretch>
            <a:fillRect/>
          </a:stretch>
        </p:blipFill>
        <p:spPr>
          <a:xfrm>
            <a:off x="4822859" y="2156268"/>
            <a:ext cx="3997291" cy="1863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User &amp; Devices Risk Scoring</a:t>
            </a:r>
            <a:r>
              <a:rPr lang="en-IN" dirty="0"/>
              <a:t> and </a:t>
            </a:r>
            <a:r>
              <a:rPr lang="en-US" dirty="0"/>
              <a:t>User Entity &amp; Behavioral Analysis</a:t>
            </a:r>
          </a:p>
        </p:txBody>
      </p:sp>
      <p:pic>
        <p:nvPicPr>
          <p:cNvPr id="3" name="Picture 2"/>
          <p:cNvPicPr>
            <a:picLocks noChangeAspect="1"/>
          </p:cNvPicPr>
          <p:nvPr/>
        </p:nvPicPr>
        <p:blipFill>
          <a:blip r:embed="rId2"/>
          <a:stretch>
            <a:fillRect/>
          </a:stretch>
        </p:blipFill>
        <p:spPr>
          <a:xfrm>
            <a:off x="323850" y="977034"/>
            <a:ext cx="4164852" cy="1937898"/>
          </a:xfrm>
          <a:prstGeom prst="rect">
            <a:avLst/>
          </a:prstGeom>
        </p:spPr>
      </p:pic>
      <p:pic>
        <p:nvPicPr>
          <p:cNvPr id="4" name="Picture 3"/>
          <p:cNvPicPr>
            <a:picLocks noChangeAspect="1"/>
          </p:cNvPicPr>
          <p:nvPr/>
        </p:nvPicPr>
        <p:blipFill>
          <a:blip r:embed="rId3"/>
          <a:stretch>
            <a:fillRect/>
          </a:stretch>
        </p:blipFill>
        <p:spPr>
          <a:xfrm>
            <a:off x="4655300" y="2082265"/>
            <a:ext cx="4173620" cy="1937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23850" y="987425"/>
            <a:ext cx="5715780" cy="2004235"/>
          </a:xfrm>
          <a:prstGeom prst="rect">
            <a:avLst/>
          </a:prstGeom>
        </p:spPr>
      </p:pic>
      <p:pic>
        <p:nvPicPr>
          <p:cNvPr id="11" name="Picture 10"/>
          <p:cNvPicPr>
            <a:picLocks noChangeAspect="1"/>
          </p:cNvPicPr>
          <p:nvPr/>
        </p:nvPicPr>
        <p:blipFill>
          <a:blip r:embed="rId3"/>
          <a:stretch>
            <a:fillRect/>
          </a:stretch>
        </p:blipFill>
        <p:spPr>
          <a:xfrm>
            <a:off x="3104370" y="3136509"/>
            <a:ext cx="5715780" cy="1595829"/>
          </a:xfrm>
          <a:prstGeom prst="rect">
            <a:avLst/>
          </a:prstGeom>
        </p:spPr>
      </p:pic>
      <p:sp>
        <p:nvSpPr>
          <p:cNvPr id="10" name="Title 9"/>
          <p:cNvSpPr>
            <a:spLocks noGrp="1"/>
          </p:cNvSpPr>
          <p:nvPr>
            <p:ph type="title"/>
          </p:nvPr>
        </p:nvSpPr>
        <p:spPr>
          <a:xfrm>
            <a:off x="324000" y="211574"/>
            <a:ext cx="8496150" cy="415490"/>
          </a:xfrm>
        </p:spPr>
        <p:txBody>
          <a:bodyPr/>
          <a:lstStyle/>
          <a:p>
            <a:r>
              <a:rPr lang="en-US" dirty="0"/>
              <a:t>Sify ITSM Customer CXO Dashboard </a:t>
            </a:r>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4781" y="956746"/>
            <a:ext cx="8128941" cy="3775591"/>
          </a:xfrm>
          <a:prstGeom prst="rect">
            <a:avLst/>
          </a:prstGeom>
        </p:spPr>
      </p:pic>
      <p:sp>
        <p:nvSpPr>
          <p:cNvPr id="3" name="Title 2"/>
          <p:cNvSpPr>
            <a:spLocks noGrp="1"/>
          </p:cNvSpPr>
          <p:nvPr>
            <p:ph type="title"/>
          </p:nvPr>
        </p:nvSpPr>
        <p:spPr>
          <a:xfrm>
            <a:off x="324000" y="211574"/>
            <a:ext cx="8496150" cy="415490"/>
          </a:xfrm>
        </p:spPr>
        <p:txBody>
          <a:bodyPr/>
          <a:lstStyle/>
          <a:p>
            <a:r>
              <a:rPr lang="en-US" dirty="0"/>
              <a:t>Sify ITSM Customer CXO Dashboard </a:t>
            </a:r>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bwMode="auto">
          <a:xfrm>
            <a:off x="323849" y="987425"/>
            <a:ext cx="8496301" cy="3769661"/>
          </a:xfrm>
          <a:prstGeom prst="rect">
            <a:avLst/>
          </a:prstGeom>
        </p:spPr>
      </p:pic>
      <p:sp>
        <p:nvSpPr>
          <p:cNvPr id="3" name="Title 2"/>
          <p:cNvSpPr>
            <a:spLocks noGrp="1"/>
          </p:cNvSpPr>
          <p:nvPr>
            <p:ph type="title"/>
          </p:nvPr>
        </p:nvSpPr>
        <p:spPr>
          <a:xfrm>
            <a:off x="324000" y="211574"/>
            <a:ext cx="8496150" cy="415490"/>
          </a:xfrm>
        </p:spPr>
        <p:txBody>
          <a:bodyPr/>
          <a:lstStyle/>
          <a:p>
            <a:r>
              <a:rPr lang="en-US" dirty="0"/>
              <a:t>Sify ITSM Customer CXO Dashboard </a:t>
            </a:r>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23850" y="987425"/>
            <a:ext cx="1805941" cy="3744913"/>
          </a:xfrm>
          <a:prstGeom prst="rect">
            <a:avLst/>
          </a:prstGeom>
        </p:spPr>
      </p:pic>
      <p:pic>
        <p:nvPicPr>
          <p:cNvPr id="11" name="Picture 10"/>
          <p:cNvPicPr>
            <a:picLocks noChangeAspect="1"/>
          </p:cNvPicPr>
          <p:nvPr/>
        </p:nvPicPr>
        <p:blipFill>
          <a:blip r:embed="rId3"/>
          <a:stretch>
            <a:fillRect/>
          </a:stretch>
        </p:blipFill>
        <p:spPr>
          <a:xfrm>
            <a:off x="2256442" y="987424"/>
            <a:ext cx="4340748" cy="2670176"/>
          </a:xfrm>
          <a:prstGeom prst="rect">
            <a:avLst/>
          </a:prstGeom>
        </p:spPr>
      </p:pic>
      <p:pic>
        <p:nvPicPr>
          <p:cNvPr id="15" name="Picture 14"/>
          <p:cNvPicPr>
            <a:picLocks noChangeAspect="1"/>
          </p:cNvPicPr>
          <p:nvPr/>
        </p:nvPicPr>
        <p:blipFill>
          <a:blip r:embed="rId4"/>
          <a:stretch>
            <a:fillRect/>
          </a:stretch>
        </p:blipFill>
        <p:spPr>
          <a:xfrm>
            <a:off x="6736514" y="987424"/>
            <a:ext cx="2083636" cy="3744914"/>
          </a:xfrm>
          <a:prstGeom prst="rect">
            <a:avLst/>
          </a:prstGeom>
        </p:spPr>
      </p:pic>
      <p:sp>
        <p:nvSpPr>
          <p:cNvPr id="3" name="Title 2"/>
          <p:cNvSpPr>
            <a:spLocks noGrp="1"/>
          </p:cNvSpPr>
          <p:nvPr>
            <p:ph type="title"/>
          </p:nvPr>
        </p:nvSpPr>
        <p:spPr>
          <a:xfrm>
            <a:off x="324000" y="211574"/>
            <a:ext cx="8496150" cy="415490"/>
          </a:xfrm>
        </p:spPr>
        <p:txBody>
          <a:bodyPr/>
          <a:lstStyle/>
          <a:p>
            <a:r>
              <a:rPr lang="en-US" dirty="0"/>
              <a:t>Sify ITSM Mobile App</a:t>
            </a:r>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flipV="1">
            <a:off x="323841" y="3987798"/>
            <a:ext cx="4060825" cy="729721"/>
          </a:xfrm>
          <a:prstGeom prst="wedgeRoundRectCallout">
            <a:avLst/>
          </a:prstGeom>
          <a:solidFill>
            <a:srgbClr val="10253F">
              <a:alpha val="69804"/>
            </a:srgb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24000" y="211574"/>
            <a:ext cx="8496150" cy="415490"/>
          </a:xfrm>
        </p:spPr>
        <p:txBody>
          <a:bodyPr/>
          <a:lstStyle/>
          <a:p>
            <a:r>
              <a:rPr lang="en-US" dirty="0"/>
              <a:t>MITRE ATT&amp;CK</a:t>
            </a:r>
          </a:p>
        </p:txBody>
      </p:sp>
      <p:sp>
        <p:nvSpPr>
          <p:cNvPr id="37" name="TextBox 36"/>
          <p:cNvSpPr txBox="1"/>
          <p:nvPr/>
        </p:nvSpPr>
        <p:spPr>
          <a:xfrm>
            <a:off x="323850" y="983876"/>
            <a:ext cx="4060826" cy="461665"/>
          </a:xfrm>
          <a:prstGeom prst="rect">
            <a:avLst/>
          </a:prstGeom>
          <a:noFill/>
        </p:spPr>
        <p:txBody>
          <a:bodyPr wrap="square">
            <a:spAutoFit/>
          </a:bodyPr>
          <a:lstStyle/>
          <a:p>
            <a:r>
              <a:rPr lang="en-US" sz="1200" b="1" dirty="0">
                <a:solidFill>
                  <a:schemeClr val="bg1"/>
                </a:solidFill>
                <a:latin typeface="Trebuchet MS" panose="020B0603020202020204" pitchFamily="34" charset="0"/>
              </a:rPr>
              <a:t>ATT&amp;CK stands for “</a:t>
            </a:r>
            <a:r>
              <a:rPr lang="en-US" sz="1200" dirty="0">
                <a:solidFill>
                  <a:schemeClr val="bg1"/>
                </a:solidFill>
                <a:latin typeface="Trebuchet MS" panose="020B0603020202020204" pitchFamily="34" charset="0"/>
              </a:rPr>
              <a:t>Adversarial Tactics, Techniques, and Common Knowledge”</a:t>
            </a:r>
          </a:p>
        </p:txBody>
      </p:sp>
      <p:pic>
        <p:nvPicPr>
          <p:cNvPr id="42" name="Picture 41"/>
          <p:cNvPicPr>
            <a:picLocks noChangeAspect="1"/>
          </p:cNvPicPr>
          <p:nvPr/>
        </p:nvPicPr>
        <p:blipFill>
          <a:blip r:embed="rId2"/>
          <a:stretch>
            <a:fillRect/>
          </a:stretch>
        </p:blipFill>
        <p:spPr>
          <a:xfrm>
            <a:off x="4747953" y="983877"/>
            <a:ext cx="4072198" cy="751790"/>
          </a:xfrm>
          <a:prstGeom prst="rect">
            <a:avLst/>
          </a:prstGeom>
        </p:spPr>
      </p:pic>
      <p:sp>
        <p:nvSpPr>
          <p:cNvPr id="43" name="TextBox 42"/>
          <p:cNvSpPr txBox="1"/>
          <p:nvPr/>
        </p:nvSpPr>
        <p:spPr>
          <a:xfrm>
            <a:off x="6789737" y="1785881"/>
            <a:ext cx="2030413" cy="2318583"/>
          </a:xfrm>
          <a:prstGeom prst="rect">
            <a:avLst/>
          </a:prstGeom>
          <a:noFill/>
        </p:spPr>
        <p:txBody>
          <a:bodyPr wrap="square">
            <a:spAutoFit/>
          </a:bodyPr>
          <a:lstStyle>
            <a:defPPr>
              <a:defRPr lang="en-US"/>
            </a:defPPr>
            <a:lvl1pPr marL="171450" indent="-171450">
              <a:lnSpc>
                <a:spcPct val="150000"/>
              </a:lnSpc>
              <a:buFont typeface="Arial" panose="020B0604020202020204" pitchFamily="34" charset="0"/>
              <a:buChar char="•"/>
              <a:defRPr sz="1200" i="1" kern="0">
                <a:latin typeface="Calibri" panose="020F0502020204030204" pitchFamily="34" charset="0"/>
              </a:defRPr>
            </a:lvl1pPr>
            <a:lvl2pPr marL="628650" lvl="1" indent="-171450">
              <a:lnSpc>
                <a:spcPct val="150000"/>
              </a:lnSpc>
              <a:buFont typeface="Arial" panose="020B0604020202020204" pitchFamily="34" charset="0"/>
              <a:buChar char="•"/>
              <a:defRPr sz="1200" i="1" kern="0">
                <a:latin typeface="Calibri" panose="020F0502020204030204" pitchFamily="34" charset="0"/>
              </a:defRPr>
            </a:lvl2pPr>
          </a:lstStyle>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Stage Capabilities</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Initial Access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Execution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Persistence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Privilege Escalation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Defense Evasion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Credential Access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Discovery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Lateral Movement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Collection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Exfiltration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Command and Control</a:t>
            </a:r>
          </a:p>
        </p:txBody>
      </p:sp>
      <p:sp>
        <p:nvSpPr>
          <p:cNvPr id="44" name="TextBox 43"/>
          <p:cNvSpPr txBox="1"/>
          <p:nvPr/>
        </p:nvSpPr>
        <p:spPr>
          <a:xfrm>
            <a:off x="4759325" y="1785881"/>
            <a:ext cx="2030412" cy="2734082"/>
          </a:xfrm>
          <a:prstGeom prst="rect">
            <a:avLst/>
          </a:prstGeom>
          <a:noFill/>
        </p:spPr>
        <p:txBody>
          <a:bodyPr wrap="square">
            <a:spAutoFit/>
          </a:bodyPr>
          <a:lstStyle/>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Priority Definition</a:t>
            </a:r>
          </a:p>
          <a:p>
            <a:pPr marL="363855" lvl="1" indent="-93980">
              <a:spcAft>
                <a:spcPts val="400"/>
              </a:spcAft>
              <a:buFont typeface="Courier New" panose="02070309020205020404" pitchFamily="49" charset="0"/>
              <a:buChar char="o"/>
            </a:pPr>
            <a:r>
              <a:rPr lang="en-US" sz="900" kern="0" dirty="0">
                <a:solidFill>
                  <a:schemeClr val="bg1">
                    <a:lumMod val="85000"/>
                  </a:schemeClr>
                </a:solidFill>
                <a:latin typeface="Trebuchet MS" panose="020B0603020202020204" pitchFamily="34" charset="0"/>
              </a:rPr>
              <a:t>Planning, Direction</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Target Selection</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Information Gathering</a:t>
            </a:r>
          </a:p>
          <a:p>
            <a:pPr marL="363855" lvl="1" indent="-93980">
              <a:spcAft>
                <a:spcPts val="400"/>
              </a:spcAft>
              <a:buFont typeface="Courier New" panose="02070309020205020404" pitchFamily="49" charset="0"/>
              <a:buChar char="o"/>
            </a:pPr>
            <a:r>
              <a:rPr lang="en-US" sz="900" kern="0" dirty="0">
                <a:solidFill>
                  <a:schemeClr val="bg1">
                    <a:lumMod val="85000"/>
                  </a:schemeClr>
                </a:solidFill>
                <a:latin typeface="Trebuchet MS" panose="020B0603020202020204" pitchFamily="34" charset="0"/>
              </a:rPr>
              <a:t>Technical, People, Organizational </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Weakness Identification</a:t>
            </a:r>
          </a:p>
          <a:p>
            <a:pPr marL="363855" lvl="1" indent="-93980">
              <a:spcAft>
                <a:spcPts val="400"/>
              </a:spcAft>
              <a:buFont typeface="Courier New" panose="02070309020205020404" pitchFamily="49" charset="0"/>
              <a:buChar char="o"/>
            </a:pPr>
            <a:r>
              <a:rPr lang="en-US" sz="900" kern="0" dirty="0">
                <a:solidFill>
                  <a:schemeClr val="bg1">
                    <a:lumMod val="85000"/>
                  </a:schemeClr>
                </a:solidFill>
                <a:latin typeface="Trebuchet MS" panose="020B0603020202020204" pitchFamily="34" charset="0"/>
              </a:rPr>
              <a:t>Technical, People, Organizational </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Adversary OpSec </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Establish &amp; Maintain Infrastructure </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Persona Development </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Build Capabilities </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Test Capabilities</a:t>
            </a:r>
          </a:p>
        </p:txBody>
      </p:sp>
      <p:sp>
        <p:nvSpPr>
          <p:cNvPr id="6" name="TextBox 5"/>
          <p:cNvSpPr txBox="1"/>
          <p:nvPr/>
        </p:nvSpPr>
        <p:spPr>
          <a:xfrm>
            <a:off x="534986" y="4121825"/>
            <a:ext cx="3656011" cy="461665"/>
          </a:xfrm>
          <a:prstGeom prst="rect">
            <a:avLst/>
          </a:prstGeom>
          <a:noFill/>
        </p:spPr>
        <p:txBody>
          <a:bodyPr wrap="square" rtlCol="0">
            <a:spAutoFit/>
          </a:bodyPr>
          <a:lstStyle/>
          <a:p>
            <a:r>
              <a:rPr lang="en-US" sz="1200" dirty="0">
                <a:solidFill>
                  <a:srgbClr val="BED730"/>
                </a:solidFill>
                <a:latin typeface="Trebuchet MS" panose="020B0603020202020204" pitchFamily="34" charset="0"/>
              </a:rPr>
              <a:t>The ATT&amp;CK matrix is a powerful tool to measure current defense coverage</a:t>
            </a:r>
          </a:p>
        </p:txBody>
      </p:sp>
      <p:graphicFrame>
        <p:nvGraphicFramePr>
          <p:cNvPr id="12" name="Diagram 11"/>
          <p:cNvGraphicFramePr/>
          <p:nvPr/>
        </p:nvGraphicFramePr>
        <p:xfrm>
          <a:off x="331787" y="1534583"/>
          <a:ext cx="4060826" cy="2275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p:cNvCxnSpPr/>
          <p:nvPr/>
        </p:nvCxnSpPr>
        <p:spPr>
          <a:xfrm>
            <a:off x="4572000" y="983876"/>
            <a:ext cx="0" cy="3748462"/>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1240" y="211138"/>
            <a:ext cx="8496300" cy="415925"/>
          </a:xfrm>
        </p:spPr>
        <p:txBody>
          <a:bodyPr/>
          <a:lstStyle/>
          <a:p>
            <a:r>
              <a:rPr lang="en-US" dirty="0"/>
              <a:t>What makes sify a UNIQUE partner FOR Security Services</a:t>
            </a:r>
            <a:endParaRPr lang="en-IN" dirty="0"/>
          </a:p>
        </p:txBody>
      </p:sp>
      <p:pic>
        <p:nvPicPr>
          <p:cNvPr id="4" name="Graphic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612" y="1633641"/>
            <a:ext cx="6755852" cy="3118640"/>
          </a:xfrm>
          <a:prstGeom prst="rect">
            <a:avLst/>
          </a:prstGeom>
        </p:spPr>
      </p:pic>
      <p:sp>
        <p:nvSpPr>
          <p:cNvPr id="6" name="TextBox 5"/>
          <p:cNvSpPr txBox="1"/>
          <p:nvPr/>
        </p:nvSpPr>
        <p:spPr>
          <a:xfrm>
            <a:off x="3272273" y="2721892"/>
            <a:ext cx="1620180" cy="8822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defRPr/>
            </a:pPr>
            <a:r>
              <a:rPr kumimoji="0" lang="en-US" sz="1600" b="1" i="0" u="none" strike="noStrike" kern="1200" cap="none" spc="0" normalizeH="0" baseline="0" noProof="0" dirty="0">
                <a:ln>
                  <a:noFill/>
                </a:ln>
                <a:effectLst/>
                <a:uLnTx/>
                <a:uFillTx/>
                <a:latin typeface="Trebuchet MS" panose="020B0603020202020204"/>
                <a:ea typeface="+mn-ea"/>
                <a:cs typeface="+mn-cs"/>
              </a:rPr>
              <a:t>TOOLS</a:t>
            </a:r>
          </a:p>
          <a:p>
            <a:pPr marL="0" marR="0" lvl="0" indent="0" algn="ctr" defTabSz="914400" rtl="0" eaLnBrk="1" fontAlgn="auto" latinLnBrk="0" hangingPunct="1">
              <a:lnSpc>
                <a:spcPct val="100000"/>
              </a:lnSpc>
              <a:spcBef>
                <a:spcPts val="0"/>
              </a:spcBef>
              <a:spcAft>
                <a:spcPts val="200"/>
              </a:spcAft>
              <a:buClrTx/>
              <a:buSzTx/>
              <a:buFontTx/>
              <a:buNone/>
              <a:defRPr/>
            </a:pPr>
            <a:r>
              <a:rPr kumimoji="0" lang="en-US" sz="1600" b="1" i="0" u="none" strike="noStrike" kern="1200" cap="none" spc="0" normalizeH="0" baseline="0" noProof="0" dirty="0">
                <a:ln>
                  <a:noFill/>
                </a:ln>
                <a:effectLst/>
                <a:uLnTx/>
                <a:uFillTx/>
                <a:latin typeface="Trebuchet MS" panose="020B0603020202020204"/>
                <a:ea typeface="+mn-ea"/>
                <a:cs typeface="+mn-cs"/>
              </a:rPr>
              <a:t>PROCESS</a:t>
            </a:r>
          </a:p>
          <a:p>
            <a:pPr marL="0" marR="0" lvl="0" indent="0" algn="ctr" defTabSz="914400" rtl="0" eaLnBrk="1" fontAlgn="auto" latinLnBrk="0" hangingPunct="1">
              <a:lnSpc>
                <a:spcPct val="100000"/>
              </a:lnSpc>
              <a:spcBef>
                <a:spcPts val="0"/>
              </a:spcBef>
              <a:spcAft>
                <a:spcPts val="200"/>
              </a:spcAft>
              <a:buClrTx/>
              <a:buSzTx/>
              <a:buFontTx/>
              <a:buNone/>
              <a:defRPr/>
            </a:pPr>
            <a:r>
              <a:rPr kumimoji="0" lang="en-US" sz="1600" b="1" i="0" u="none" strike="noStrike" kern="1200" cap="none" spc="0" normalizeH="0" baseline="0" noProof="0" dirty="0">
                <a:ln>
                  <a:noFill/>
                </a:ln>
                <a:effectLst/>
                <a:uLnTx/>
                <a:uFillTx/>
                <a:latin typeface="Trebuchet MS" panose="020B0603020202020204"/>
                <a:ea typeface="+mn-ea"/>
                <a:cs typeface="+mn-cs"/>
              </a:rPr>
              <a:t>INNOVATION</a:t>
            </a:r>
          </a:p>
        </p:txBody>
      </p:sp>
      <p:sp>
        <p:nvSpPr>
          <p:cNvPr id="18" name="TextBox 17"/>
          <p:cNvSpPr txBox="1"/>
          <p:nvPr/>
        </p:nvSpPr>
        <p:spPr>
          <a:xfrm>
            <a:off x="681609" y="1135421"/>
            <a:ext cx="2920728"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buClrTx/>
              <a:buSzTx/>
              <a:buFontTx/>
              <a:buNone/>
              <a:defRPr/>
            </a:pPr>
            <a:r>
              <a:rPr kumimoji="0" lang="en-US" sz="1200" b="0" i="0" u="none" strike="noStrike" kern="1200" cap="none" spc="0" normalizeH="0" baseline="0" noProof="0" dirty="0">
                <a:ln>
                  <a:noFill/>
                </a:ln>
                <a:effectLst/>
                <a:uLnTx/>
                <a:uFillTx/>
                <a:latin typeface="Trebuchet MS" panose="020B0603020202020204"/>
                <a:ea typeface="+mn-ea"/>
                <a:cs typeface="+mn-cs"/>
              </a:rPr>
              <a:t>Single partner for </a:t>
            </a: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Security Services</a:t>
            </a:r>
            <a:r>
              <a:rPr kumimoji="0" lang="en-US" sz="1200" b="0" i="0" u="none" strike="noStrike" kern="1200" cap="none" spc="0" normalizeH="0" baseline="0" noProof="0" dirty="0">
                <a:ln>
                  <a:noFill/>
                </a:ln>
                <a:solidFill>
                  <a:schemeClr val="bg1"/>
                </a:solidFill>
                <a:effectLst/>
                <a:uLnTx/>
                <a:uFillTx/>
                <a:latin typeface="Trebuchet MS" panose="020B0603020202020204"/>
                <a:ea typeface="+mn-ea"/>
                <a:cs typeface="+mn-cs"/>
              </a:rPr>
              <a:t> </a:t>
            </a:r>
            <a:r>
              <a:rPr kumimoji="0" lang="en-US" sz="12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across DC/Cloud/WAN/End-User</a:t>
            </a:r>
          </a:p>
        </p:txBody>
      </p:sp>
      <p:sp>
        <p:nvSpPr>
          <p:cNvPr id="25" name="TextBox 24"/>
          <p:cNvSpPr txBox="1"/>
          <p:nvPr/>
        </p:nvSpPr>
        <p:spPr>
          <a:xfrm>
            <a:off x="196016" y="2210320"/>
            <a:ext cx="266625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buClrTx/>
              <a:buSzTx/>
              <a:buFontTx/>
              <a:buNone/>
              <a:defRPr/>
            </a:pPr>
            <a:r>
              <a:rPr kumimoji="0" lang="en-US" sz="12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Catalogue Driven &amp; Optimized </a:t>
            </a: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Hybrid SOC delivery model </a:t>
            </a:r>
            <a:r>
              <a:rPr kumimoji="0" lang="en-US" sz="1200" b="0" i="0" u="none" strike="noStrike" kern="1200" cap="none" spc="0" normalizeH="0" baseline="0" noProof="0" dirty="0">
                <a:ln>
                  <a:noFill/>
                </a:ln>
                <a:solidFill>
                  <a:srgbClr val="BED730"/>
                </a:solidFill>
                <a:effectLst/>
                <a:uLnTx/>
                <a:uFillTx/>
                <a:latin typeface="Trebuchet MS" panose="020B0603020202020204"/>
                <a:ea typeface="+mn-ea"/>
                <a:cs typeface="+mn-cs"/>
              </a:rPr>
              <a:t> </a:t>
            </a: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 </a:t>
            </a:r>
          </a:p>
        </p:txBody>
      </p:sp>
      <p:sp>
        <p:nvSpPr>
          <p:cNvPr id="27" name="TextBox 26"/>
          <p:cNvSpPr txBox="1"/>
          <p:nvPr/>
        </p:nvSpPr>
        <p:spPr>
          <a:xfrm>
            <a:off x="988192" y="4225790"/>
            <a:ext cx="2439975" cy="461665"/>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buClrTx/>
              <a:buSzTx/>
              <a:buFontTx/>
              <a:buNone/>
              <a:defRPr/>
            </a:pPr>
            <a:r>
              <a:rPr kumimoji="0" lang="en-US" sz="12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Full suite of </a:t>
            </a: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ITIL service elements</a:t>
            </a:r>
            <a:r>
              <a:rPr kumimoji="0" lang="en-US" sz="1200" b="1"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 </a:t>
            </a:r>
            <a:r>
              <a:rPr kumimoji="0" lang="en-US" sz="12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process compliance</a:t>
            </a:r>
          </a:p>
        </p:txBody>
      </p:sp>
      <p:sp>
        <p:nvSpPr>
          <p:cNvPr id="55" name="TextBox 54"/>
          <p:cNvSpPr txBox="1"/>
          <p:nvPr/>
        </p:nvSpPr>
        <p:spPr>
          <a:xfrm>
            <a:off x="5202535" y="2151843"/>
            <a:ext cx="352500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buClrTx/>
              <a:buSzTx/>
              <a:buFontTx/>
              <a:buNone/>
              <a:defRPr/>
            </a:pPr>
            <a:r>
              <a:rPr kumimoji="0" lang="en-US" sz="12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Security Posture Enhancement</a:t>
            </a:r>
          </a:p>
          <a:p>
            <a:pPr marL="0" marR="0" lvl="0" indent="0" algn="l" defTabSz="685800" rtl="0" eaLnBrk="1" fontAlgn="auto" latinLnBrk="0" hangingPunct="1">
              <a:lnSpc>
                <a:spcPct val="100000"/>
              </a:lnSpc>
              <a:spcBef>
                <a:spcPts val="0"/>
              </a:spcBef>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By implementing the right security framework</a:t>
            </a:r>
          </a:p>
        </p:txBody>
      </p:sp>
      <p:sp>
        <p:nvSpPr>
          <p:cNvPr id="56" name="TextBox 55"/>
          <p:cNvSpPr txBox="1"/>
          <p:nvPr/>
        </p:nvSpPr>
        <p:spPr>
          <a:xfrm>
            <a:off x="5355681" y="3162465"/>
            <a:ext cx="295200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Productivity improvement</a:t>
            </a: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 </a:t>
            </a:r>
          </a:p>
          <a:p>
            <a:pPr marL="0" marR="0" lvl="0" indent="0" algn="l" defTabSz="685800" rtl="0" eaLnBrk="1" fontAlgn="auto" latinLnBrk="0" hangingPunct="1">
              <a:lnSpc>
                <a:spcPct val="100000"/>
              </a:lnSpc>
              <a:spcBef>
                <a:spcPts val="0"/>
              </a:spcBef>
              <a:buClrTx/>
              <a:buSzTx/>
              <a:buFontTx/>
              <a:buNone/>
              <a:defRPr/>
            </a:pPr>
            <a:r>
              <a:rPr kumimoji="0" lang="en-US" sz="120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with Automation and Event co-relation </a:t>
            </a:r>
          </a:p>
        </p:txBody>
      </p:sp>
      <p:sp>
        <p:nvSpPr>
          <p:cNvPr id="57" name="TextBox 56"/>
          <p:cNvSpPr txBox="1"/>
          <p:nvPr/>
        </p:nvSpPr>
        <p:spPr>
          <a:xfrm>
            <a:off x="-313986" y="3063354"/>
            <a:ext cx="311234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Best of Breed MSSP/MDR/GRC Tools</a:t>
            </a:r>
            <a:r>
              <a:rPr kumimoji="0" lang="en-US" sz="1200" b="0" i="0" u="none" strike="noStrike" kern="1200" cap="none" spc="0" normalizeH="0" baseline="0" noProof="0" dirty="0">
                <a:ln>
                  <a:noFill/>
                </a:ln>
                <a:solidFill>
                  <a:schemeClr val="bg1"/>
                </a:solidFill>
                <a:effectLst/>
                <a:uLnTx/>
                <a:uFillTx/>
                <a:latin typeface="Trebuchet MS" panose="020B0603020202020204"/>
                <a:ea typeface="+mn-ea"/>
                <a:cs typeface="+mn-cs"/>
              </a:rPr>
              <a:t> </a:t>
            </a:r>
          </a:p>
          <a:p>
            <a:pPr marL="0" marR="0" lvl="0" indent="0" algn="r" defTabSz="914400" rtl="0" eaLnBrk="1" fontAlgn="auto" latinLnBrk="0" hangingPunct="1">
              <a:lnSpc>
                <a:spcPct val="100000"/>
              </a:lnSpc>
              <a:spcBef>
                <a:spcPts val="0"/>
              </a:spcBef>
              <a:buClrTx/>
              <a:buSzTx/>
              <a:buFontTx/>
              <a:buNone/>
              <a:defRPr/>
            </a:pPr>
            <a:r>
              <a:rPr kumimoji="0" lang="en-US" sz="12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Protect, Detect &amp; Response Services</a:t>
            </a:r>
          </a:p>
        </p:txBody>
      </p:sp>
      <p:sp>
        <p:nvSpPr>
          <p:cNvPr id="58" name="Rectangle 57"/>
          <p:cNvSpPr/>
          <p:nvPr/>
        </p:nvSpPr>
        <p:spPr>
          <a:xfrm>
            <a:off x="4638652" y="4225790"/>
            <a:ext cx="279880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SLA based service</a:t>
            </a: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 </a:t>
            </a:r>
            <a:r>
              <a:rPr kumimoji="0" lang="en-US" sz="120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with real time measurement &amp; dashboards  </a:t>
            </a:r>
          </a:p>
        </p:txBody>
      </p:sp>
      <p:sp>
        <p:nvSpPr>
          <p:cNvPr id="59" name="TextBox 58"/>
          <p:cNvSpPr txBox="1"/>
          <p:nvPr/>
        </p:nvSpPr>
        <p:spPr>
          <a:xfrm>
            <a:off x="7208144" y="456045"/>
            <a:ext cx="584775" cy="1424438"/>
          </a:xfrm>
          <a:prstGeom prst="rect">
            <a:avLst/>
          </a:prstGeom>
          <a:noFill/>
        </p:spPr>
        <p:txBody>
          <a:bodyPr vert="vert270" wrap="square" rtlCol="0">
            <a:spAutoFit/>
          </a:bodyPr>
          <a:lstStyle/>
          <a:p>
            <a:pPr marL="0" marR="0" lvl="0" indent="0" algn="l" defTabSz="684530" rtl="0" eaLnBrk="1" fontAlgn="auto" latinLnBrk="0" hangingPunct="1">
              <a:lnSpc>
                <a:spcPct val="100000"/>
              </a:lnSpc>
              <a:spcBef>
                <a:spcPts val="0"/>
              </a:spcBef>
              <a:spcAft>
                <a:spcPts val="0"/>
              </a:spcAft>
              <a:buClrTx/>
              <a:buSzTx/>
              <a:buFontTx/>
              <a:buNone/>
              <a:defRPr/>
            </a:pPr>
            <a:r>
              <a:rPr kumimoji="0" lang="en-IN" sz="2600" b="1" i="0" u="none" strike="noStrike" kern="1200" cap="none" spc="300" normalizeH="0" baseline="0" noProof="0" dirty="0">
                <a:ln>
                  <a:noFill/>
                </a:ln>
                <a:solidFill>
                  <a:srgbClr val="BED730"/>
                </a:solidFill>
                <a:effectLst/>
                <a:uLnTx/>
                <a:uFillTx/>
                <a:latin typeface="Trebuchet MS" panose="020B0603020202020204"/>
                <a:ea typeface="+mn-ea"/>
                <a:cs typeface="+mn-cs"/>
              </a:rPr>
              <a:t>Less</a:t>
            </a:r>
            <a:endParaRPr kumimoji="0" lang="en-IN" sz="2600" b="0" i="0" u="none" strike="noStrike" kern="1200" cap="none" spc="300" normalizeH="0" baseline="0" noProof="0" dirty="0">
              <a:ln>
                <a:noFill/>
              </a:ln>
              <a:solidFill>
                <a:srgbClr val="BED730"/>
              </a:solidFill>
              <a:effectLst/>
              <a:uLnTx/>
              <a:uFillTx/>
              <a:latin typeface="Trebuchet MS" panose="020B0603020202020204"/>
              <a:ea typeface="+mn-ea"/>
              <a:cs typeface="+mn-cs"/>
            </a:endParaRPr>
          </a:p>
        </p:txBody>
      </p:sp>
      <p:sp>
        <p:nvSpPr>
          <p:cNvPr id="60" name="TextBox 59"/>
          <p:cNvSpPr txBox="1"/>
          <p:nvPr/>
        </p:nvSpPr>
        <p:spPr>
          <a:xfrm>
            <a:off x="7569713" y="973519"/>
            <a:ext cx="1275679" cy="715581"/>
          </a:xfrm>
          <a:prstGeom prst="rect">
            <a:avLst/>
          </a:prstGeom>
          <a:noFill/>
        </p:spPr>
        <p:txBody>
          <a:bodyPr wrap="square" rtlCol="0">
            <a:spAutoFit/>
          </a:bodyPr>
          <a:lstStyle/>
          <a:p>
            <a:pPr marL="0" marR="0" lvl="0" indent="0" algn="l" defTabSz="684530" rtl="0" eaLnBrk="1" fontAlgn="auto" latinLnBrk="0" hangingPunct="1">
              <a:lnSpc>
                <a:spcPct val="100000"/>
              </a:lnSpc>
              <a:spcBef>
                <a:spcPts val="0"/>
              </a:spcBef>
              <a:spcAft>
                <a:spcPts val="0"/>
              </a:spcAft>
              <a:buClrTx/>
              <a:buSzTx/>
              <a:buFontTx/>
              <a:buNone/>
              <a:defRPr/>
            </a:pPr>
            <a:r>
              <a:rPr kumimoji="0" lang="en-IN" sz="135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Hardware</a:t>
            </a:r>
          </a:p>
          <a:p>
            <a:pPr marL="0" marR="0" lvl="0" indent="0" algn="l" defTabSz="684530" rtl="0" eaLnBrk="1" fontAlgn="auto" latinLnBrk="0" hangingPunct="1">
              <a:lnSpc>
                <a:spcPct val="100000"/>
              </a:lnSpc>
              <a:spcBef>
                <a:spcPts val="0"/>
              </a:spcBef>
              <a:spcAft>
                <a:spcPts val="0"/>
              </a:spcAft>
              <a:buClrTx/>
              <a:buSzTx/>
              <a:buFontTx/>
              <a:buNone/>
              <a:defRPr/>
            </a:pPr>
            <a:r>
              <a:rPr kumimoji="0" lang="en-IN" sz="135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People</a:t>
            </a:r>
          </a:p>
          <a:p>
            <a:pPr marL="0" marR="0" lvl="0" indent="0" algn="l" defTabSz="684530" rtl="0" eaLnBrk="1" fontAlgn="auto" latinLnBrk="0" hangingPunct="1">
              <a:lnSpc>
                <a:spcPct val="100000"/>
              </a:lnSpc>
              <a:spcBef>
                <a:spcPts val="0"/>
              </a:spcBef>
              <a:spcAft>
                <a:spcPts val="0"/>
              </a:spcAft>
              <a:buClrTx/>
              <a:buSzTx/>
              <a:buFontTx/>
              <a:buNone/>
              <a:defRPr/>
            </a:pPr>
            <a:r>
              <a:rPr kumimoji="0" lang="en-IN" sz="135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Licenses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8983" y="2292675"/>
            <a:ext cx="2162748" cy="2162748"/>
            <a:chOff x="2817898" y="2640907"/>
            <a:chExt cx="3960000" cy="3960000"/>
          </a:xfrm>
        </p:grpSpPr>
        <p:sp>
          <p:nvSpPr>
            <p:cNvPr id="10" name="Pie 56"/>
            <p:cNvSpPr/>
            <p:nvPr/>
          </p:nvSpPr>
          <p:spPr>
            <a:xfrm rot="9731289">
              <a:off x="3776312" y="3546316"/>
              <a:ext cx="2340000" cy="2340000"/>
            </a:xfrm>
            <a:prstGeom prst="pie">
              <a:avLst>
                <a:gd name="adj1" fmla="val 13751092"/>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dirty="0">
                <a:solidFill>
                  <a:schemeClr val="bg1"/>
                </a:solidFill>
                <a:latin typeface="Trebuchet MS" panose="020B0603020202020204" pitchFamily="34" charset="0"/>
              </a:endParaRPr>
            </a:p>
          </p:txBody>
        </p:sp>
        <p:sp>
          <p:nvSpPr>
            <p:cNvPr id="11" name="Pie 57"/>
            <p:cNvSpPr/>
            <p:nvPr/>
          </p:nvSpPr>
          <p:spPr>
            <a:xfrm rot="7294677">
              <a:off x="3345371" y="3185469"/>
              <a:ext cx="2880000" cy="2880000"/>
            </a:xfrm>
            <a:prstGeom prst="pie">
              <a:avLst>
                <a:gd name="adj1" fmla="val 13751092"/>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dirty="0">
                <a:solidFill>
                  <a:schemeClr val="bg1"/>
                </a:solidFill>
                <a:latin typeface="Trebuchet MS" panose="020B0603020202020204" pitchFamily="34" charset="0"/>
              </a:endParaRPr>
            </a:p>
          </p:txBody>
        </p:sp>
        <p:sp>
          <p:nvSpPr>
            <p:cNvPr id="22" name="Pie 58"/>
            <p:cNvSpPr/>
            <p:nvPr/>
          </p:nvSpPr>
          <p:spPr>
            <a:xfrm rot="4918033">
              <a:off x="3075371" y="2915469"/>
              <a:ext cx="3420000" cy="3420000"/>
            </a:xfrm>
            <a:prstGeom prst="pie">
              <a:avLst>
                <a:gd name="adj1" fmla="val 13751092"/>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dirty="0">
                <a:solidFill>
                  <a:schemeClr val="bg1"/>
                </a:solidFill>
                <a:latin typeface="Trebuchet MS" panose="020B0603020202020204" pitchFamily="34" charset="0"/>
              </a:endParaRPr>
            </a:p>
          </p:txBody>
        </p:sp>
        <p:sp>
          <p:nvSpPr>
            <p:cNvPr id="23" name="Pie 59"/>
            <p:cNvSpPr/>
            <p:nvPr/>
          </p:nvSpPr>
          <p:spPr>
            <a:xfrm rot="2490880">
              <a:off x="2817898" y="2640907"/>
              <a:ext cx="3960000" cy="3960000"/>
            </a:xfrm>
            <a:prstGeom prst="pie">
              <a:avLst>
                <a:gd name="adj1" fmla="val 13751092"/>
                <a:gd name="adj2" fmla="val 16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dirty="0">
                <a:solidFill>
                  <a:schemeClr val="bg1"/>
                </a:solidFill>
                <a:latin typeface="Trebuchet MS" panose="020B0603020202020204" pitchFamily="34" charset="0"/>
              </a:endParaRPr>
            </a:p>
          </p:txBody>
        </p:sp>
      </p:grpSp>
      <p:sp>
        <p:nvSpPr>
          <p:cNvPr id="37" name="Text Placeholder 12"/>
          <p:cNvSpPr txBox="1"/>
          <p:nvPr/>
        </p:nvSpPr>
        <p:spPr>
          <a:xfrm>
            <a:off x="4960537" y="1232099"/>
            <a:ext cx="3859613" cy="711875"/>
          </a:xfrm>
          <a:prstGeom prst="rect">
            <a:avLst/>
          </a:prstGeom>
        </p:spPr>
        <p:txBody>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base">
              <a:buNone/>
            </a:pPr>
            <a:r>
              <a:rPr lang="en-IN" sz="900" dirty="0">
                <a:solidFill>
                  <a:schemeClr val="bg1"/>
                </a:solidFill>
                <a:latin typeface="Trebuchet MS" panose="020B0603020202020204" pitchFamily="34" charset="0"/>
              </a:rPr>
              <a:t>Scale-as-you-grow architecture and licensing</a:t>
            </a:r>
            <a:r>
              <a:rPr lang="en-US" sz="900" dirty="0">
                <a:solidFill>
                  <a:schemeClr val="bg1"/>
                </a:solidFill>
                <a:latin typeface="Trebuchet MS" panose="020B0603020202020204" pitchFamily="34" charset="0"/>
              </a:rPr>
              <a:t>​</a:t>
            </a:r>
          </a:p>
          <a:p>
            <a:pPr marL="355600" indent="-174625" algn="just" rtl="0" fontAlgn="base"/>
            <a:r>
              <a:rPr lang="en-IN" sz="900" dirty="0">
                <a:solidFill>
                  <a:schemeClr val="bg1">
                    <a:lumMod val="85000"/>
                  </a:schemeClr>
                </a:solidFill>
                <a:latin typeface="Trebuchet MS" panose="020B0603020202020204" pitchFamily="34" charset="0"/>
              </a:rPr>
              <a:t>Device based licensing. </a:t>
            </a:r>
            <a:r>
              <a:rPr lang="en-US" sz="900" dirty="0">
                <a:solidFill>
                  <a:schemeClr val="bg1">
                    <a:lumMod val="85000"/>
                  </a:schemeClr>
                </a:solidFill>
                <a:latin typeface="Trebuchet MS" panose="020B0603020202020204" pitchFamily="34" charset="0"/>
              </a:rPr>
              <a:t>​</a:t>
            </a:r>
          </a:p>
          <a:p>
            <a:pPr marL="355600" indent="-174625" algn="just" rtl="0" fontAlgn="base"/>
            <a:r>
              <a:rPr lang="en-IN" sz="900" dirty="0">
                <a:solidFill>
                  <a:schemeClr val="bg1">
                    <a:lumMod val="85000"/>
                  </a:schemeClr>
                </a:solidFill>
                <a:latin typeface="Trebuchet MS" panose="020B0603020202020204" pitchFamily="34" charset="0"/>
              </a:rPr>
              <a:t>Add more devices as per need.</a:t>
            </a:r>
            <a:r>
              <a:rPr lang="en-US" sz="900" dirty="0">
                <a:solidFill>
                  <a:schemeClr val="bg1">
                    <a:lumMod val="85000"/>
                  </a:schemeClr>
                </a:solidFill>
                <a:latin typeface="Trebuchet MS" panose="020B0603020202020204" pitchFamily="34" charset="0"/>
              </a:rPr>
              <a:t>​</a:t>
            </a:r>
          </a:p>
          <a:p>
            <a:pPr marL="355600" indent="-174625" algn="just" rtl="0" fontAlgn="base"/>
            <a:r>
              <a:rPr lang="en-IN" sz="900" dirty="0">
                <a:solidFill>
                  <a:schemeClr val="bg1">
                    <a:lumMod val="85000"/>
                  </a:schemeClr>
                </a:solidFill>
                <a:latin typeface="Trebuchet MS" panose="020B0603020202020204" pitchFamily="34" charset="0"/>
              </a:rPr>
              <a:t>No need to bother about EPS anymore.</a:t>
            </a:r>
            <a:r>
              <a:rPr lang="en-US" sz="900" dirty="0">
                <a:solidFill>
                  <a:schemeClr val="bg1">
                    <a:lumMod val="85000"/>
                  </a:schemeClr>
                </a:solidFill>
                <a:latin typeface="Trebuchet MS" panose="020B0603020202020204" pitchFamily="34" charset="0"/>
              </a:rPr>
              <a:t>​</a:t>
            </a:r>
          </a:p>
        </p:txBody>
      </p:sp>
      <p:sp>
        <p:nvSpPr>
          <p:cNvPr id="40" name="Text Placeholder 12"/>
          <p:cNvSpPr txBox="1"/>
          <p:nvPr/>
        </p:nvSpPr>
        <p:spPr>
          <a:xfrm>
            <a:off x="4960536" y="1915210"/>
            <a:ext cx="3939624" cy="1106810"/>
          </a:xfrm>
          <a:prstGeom prst="rect">
            <a:avLst/>
          </a:prstGeom>
        </p:spPr>
        <p:txBody>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base">
              <a:buNone/>
            </a:pPr>
            <a:r>
              <a:rPr lang="en-IN" sz="900" dirty="0">
                <a:solidFill>
                  <a:schemeClr val="bg1"/>
                </a:solidFill>
                <a:latin typeface="Trebuchet MS" panose="020B0603020202020204" pitchFamily="34" charset="0"/>
              </a:rPr>
              <a:t>Single-pane-of-glass management and control</a:t>
            </a:r>
            <a:r>
              <a:rPr lang="en-US" sz="900" dirty="0">
                <a:solidFill>
                  <a:schemeClr val="bg1"/>
                </a:solidFill>
                <a:latin typeface="Trebuchet MS" panose="020B0603020202020204" pitchFamily="34" charset="0"/>
              </a:rPr>
              <a:t>​</a:t>
            </a:r>
          </a:p>
          <a:p>
            <a:pPr indent="-161925" rtl="0" fontAlgn="base"/>
            <a:r>
              <a:rPr lang="en-IN" sz="900" dirty="0">
                <a:solidFill>
                  <a:schemeClr val="bg1">
                    <a:lumMod val="85000"/>
                  </a:schemeClr>
                </a:solidFill>
                <a:latin typeface="Trebuchet MS" panose="020B0603020202020204" pitchFamily="34" charset="0"/>
              </a:rPr>
              <a:t>Features including dashboards, analytics, incidents, configuration management database (CMDB), and administration are accessed via an intuitive, web-based GUI.</a:t>
            </a:r>
            <a:r>
              <a:rPr lang="en-US" sz="900" dirty="0">
                <a:solidFill>
                  <a:schemeClr val="bg1">
                    <a:lumMod val="85000"/>
                  </a:schemeClr>
                </a:solidFill>
                <a:latin typeface="Trebuchet MS" panose="020B0603020202020204" pitchFamily="34" charset="0"/>
              </a:rPr>
              <a:t>​</a:t>
            </a:r>
          </a:p>
          <a:p>
            <a:pPr indent="-161925" rtl="0" fontAlgn="base"/>
            <a:r>
              <a:rPr lang="en-IN" sz="900" dirty="0">
                <a:solidFill>
                  <a:schemeClr val="bg1">
                    <a:lumMod val="85000"/>
                  </a:schemeClr>
                </a:solidFill>
                <a:latin typeface="Trebuchet MS" panose="020B0603020202020204" pitchFamily="34" charset="0"/>
              </a:rPr>
              <a:t>Performance and availability monitoring, such as CPU, memory, storage, and configuration changes extend the functionality of the platform</a:t>
            </a:r>
            <a:endParaRPr lang="en-US" sz="900" dirty="0">
              <a:solidFill>
                <a:schemeClr val="bg1">
                  <a:lumMod val="85000"/>
                </a:schemeClr>
              </a:solidFill>
              <a:latin typeface="Trebuchet MS" panose="020B0603020202020204" pitchFamily="34" charset="0"/>
            </a:endParaRPr>
          </a:p>
        </p:txBody>
      </p:sp>
      <p:sp>
        <p:nvSpPr>
          <p:cNvPr id="60" name="TextBox 59"/>
          <p:cNvSpPr txBox="1"/>
          <p:nvPr/>
        </p:nvSpPr>
        <p:spPr>
          <a:xfrm>
            <a:off x="4960538" y="2993256"/>
            <a:ext cx="3859612" cy="1084912"/>
          </a:xfrm>
          <a:prstGeom prst="rect">
            <a:avLst/>
          </a:prstGeom>
          <a:noFill/>
        </p:spPr>
        <p:txBody>
          <a:bodyPr wrap="square">
            <a:spAutoFit/>
          </a:bodyPr>
          <a:lstStyle/>
          <a:p>
            <a:pPr rtl="0" fontAlgn="base"/>
            <a:r>
              <a:rPr lang="en-IN" sz="900" dirty="0">
                <a:solidFill>
                  <a:schemeClr val="bg1"/>
                </a:solidFill>
                <a:latin typeface="Trebuchet MS" panose="020B0603020202020204" pitchFamily="34" charset="0"/>
              </a:rPr>
              <a:t>Better incident detection with reduced incident impact</a:t>
            </a:r>
            <a:r>
              <a:rPr lang="en-US" sz="900" dirty="0">
                <a:solidFill>
                  <a:schemeClr val="bg1"/>
                </a:solidFill>
                <a:latin typeface="Trebuchet MS" panose="020B0603020202020204" pitchFamily="34" charset="0"/>
              </a:rPr>
              <a:t>​</a:t>
            </a:r>
          </a:p>
          <a:p>
            <a:pPr marL="355600" indent="-174625" fontAlgn="base">
              <a:buFont typeface="Arial" panose="020B0604020202020204" pitchFamily="34" charset="0"/>
              <a:buChar char="•"/>
            </a:pPr>
            <a:r>
              <a:rPr lang="en-IN" sz="900" dirty="0">
                <a:solidFill>
                  <a:schemeClr val="bg1">
                    <a:lumMod val="85000"/>
                  </a:schemeClr>
                </a:solidFill>
                <a:latin typeface="Trebuchet MS" panose="020B0603020202020204" pitchFamily="34" charset="0"/>
              </a:rPr>
              <a:t>Identifies external and internal threats faster and enables threat hunting and compliance monitoring.</a:t>
            </a:r>
            <a:r>
              <a:rPr lang="en-US" sz="900" dirty="0">
                <a:solidFill>
                  <a:schemeClr val="bg1">
                    <a:lumMod val="85000"/>
                  </a:schemeClr>
                </a:solidFill>
                <a:latin typeface="Trebuchet MS" panose="020B0603020202020204" pitchFamily="34" charset="0"/>
              </a:rPr>
              <a:t>​</a:t>
            </a:r>
          </a:p>
          <a:p>
            <a:pPr marL="355600" indent="-174625" fontAlgn="base">
              <a:buFont typeface="Arial" panose="020B0604020202020204" pitchFamily="34" charset="0"/>
              <a:buChar char="•"/>
            </a:pPr>
            <a:r>
              <a:rPr lang="en-IN" sz="900" dirty="0">
                <a:solidFill>
                  <a:schemeClr val="bg1">
                    <a:lumMod val="85000"/>
                  </a:schemeClr>
                </a:solidFill>
                <a:latin typeface="Trebuchet MS" panose="020B0603020202020204" pitchFamily="34" charset="0"/>
              </a:rPr>
              <a:t>Reduced Mean Time to Detect (MTTD) and Mean Time to Respond (MTTR).</a:t>
            </a:r>
            <a:r>
              <a:rPr lang="en-US" sz="900" dirty="0">
                <a:solidFill>
                  <a:schemeClr val="bg1">
                    <a:lumMod val="85000"/>
                  </a:schemeClr>
                </a:solidFill>
                <a:latin typeface="Trebuchet MS" panose="020B0603020202020204" pitchFamily="34" charset="0"/>
              </a:rPr>
              <a:t>​</a:t>
            </a:r>
          </a:p>
          <a:p>
            <a:pPr marL="355600" indent="-174625" fontAlgn="base">
              <a:buFont typeface="Arial" panose="020B0604020202020204" pitchFamily="34" charset="0"/>
              <a:buChar char="•"/>
            </a:pPr>
            <a:r>
              <a:rPr lang="en-IN" sz="900" dirty="0">
                <a:solidFill>
                  <a:schemeClr val="bg1">
                    <a:lumMod val="85000"/>
                  </a:schemeClr>
                </a:solidFill>
                <a:latin typeface="Trebuchet MS" panose="020B0603020202020204" pitchFamily="34" charset="0"/>
              </a:rPr>
              <a:t>Security Analytics helps hunt for threats and indicators of compromise (IOC).</a:t>
            </a:r>
            <a:r>
              <a:rPr lang="en-US" sz="900" dirty="0">
                <a:solidFill>
                  <a:schemeClr val="bg1">
                    <a:lumMod val="85000"/>
                  </a:schemeClr>
                </a:solidFill>
                <a:latin typeface="Trebuchet MS" panose="020B0603020202020204" pitchFamily="34" charset="0"/>
              </a:rPr>
              <a:t>​</a:t>
            </a:r>
          </a:p>
        </p:txBody>
      </p:sp>
      <p:sp>
        <p:nvSpPr>
          <p:cNvPr id="62" name="TextBox 61"/>
          <p:cNvSpPr txBox="1"/>
          <p:nvPr/>
        </p:nvSpPr>
        <p:spPr>
          <a:xfrm>
            <a:off x="4960537" y="4049404"/>
            <a:ext cx="3867690" cy="669414"/>
          </a:xfrm>
          <a:prstGeom prst="rect">
            <a:avLst/>
          </a:prstGeom>
          <a:noFill/>
        </p:spPr>
        <p:txBody>
          <a:bodyPr wrap="square">
            <a:spAutoFit/>
          </a:bodyPr>
          <a:lstStyle/>
          <a:p>
            <a:pPr algn="just" rtl="0" fontAlgn="base"/>
            <a:r>
              <a:rPr lang="en-IN" sz="900" dirty="0">
                <a:solidFill>
                  <a:schemeClr val="bg1"/>
                </a:solidFill>
                <a:latin typeface="Trebuchet MS" panose="020B0603020202020204" pitchFamily="34" charset="0"/>
              </a:rPr>
              <a:t>Reporting</a:t>
            </a:r>
            <a:r>
              <a:rPr lang="en-US" sz="900" dirty="0">
                <a:solidFill>
                  <a:schemeClr val="bg1">
                    <a:lumMod val="85000"/>
                  </a:schemeClr>
                </a:solidFill>
                <a:latin typeface="Trebuchet MS" panose="020B0603020202020204" pitchFamily="34" charset="0"/>
              </a:rPr>
              <a:t>​</a:t>
            </a:r>
          </a:p>
          <a:p>
            <a:pPr marL="355600" indent="-174625" algn="just" fontAlgn="base">
              <a:buFont typeface="Arial" panose="020B0604020202020204" pitchFamily="34" charset="0"/>
              <a:buChar char="•"/>
            </a:pPr>
            <a:r>
              <a:rPr lang="en-US" sz="900" dirty="0">
                <a:solidFill>
                  <a:schemeClr val="bg1">
                    <a:lumMod val="85000"/>
                  </a:schemeClr>
                </a:solidFill>
                <a:latin typeface="Trebuchet MS" panose="020B0603020202020204" pitchFamily="34" charset="0"/>
              </a:rPr>
              <a:t>Wide range of compliance auditing and management reports including PCI-DSS, HIPAA, SOX etc.</a:t>
            </a:r>
            <a:r>
              <a:rPr lang="en-IN" sz="900" dirty="0">
                <a:solidFill>
                  <a:schemeClr val="bg1">
                    <a:lumMod val="85000"/>
                  </a:schemeClr>
                </a:solidFill>
                <a:latin typeface="Trebuchet MS" panose="020B0603020202020204" pitchFamily="34" charset="0"/>
              </a:rPr>
              <a:t>​</a:t>
            </a:r>
          </a:p>
          <a:p>
            <a:pPr marL="355600" indent="-174625" algn="just" fontAlgn="base">
              <a:buFont typeface="Arial" panose="020B0604020202020204" pitchFamily="34" charset="0"/>
              <a:buChar char="•"/>
            </a:pPr>
            <a:r>
              <a:rPr lang="en-IN" sz="900" dirty="0">
                <a:solidFill>
                  <a:schemeClr val="bg1">
                    <a:lumMod val="85000"/>
                  </a:schemeClr>
                </a:solidFill>
                <a:latin typeface="Trebuchet MS" panose="020B0603020202020204" pitchFamily="34" charset="0"/>
              </a:rPr>
              <a:t>MITRE ATT&amp;CK framework-based reports.</a:t>
            </a:r>
          </a:p>
        </p:txBody>
      </p:sp>
      <p:sp>
        <p:nvSpPr>
          <p:cNvPr id="1033" name="TextBox 1032"/>
          <p:cNvSpPr txBox="1"/>
          <p:nvPr/>
        </p:nvSpPr>
        <p:spPr>
          <a:xfrm>
            <a:off x="906202" y="2687546"/>
            <a:ext cx="2462753" cy="392415"/>
          </a:xfrm>
          <a:prstGeom prst="rect">
            <a:avLst/>
          </a:prstGeom>
          <a:noFill/>
        </p:spPr>
        <p:txBody>
          <a:bodyPr wrap="square" rtlCol="0">
            <a:spAutoFit/>
          </a:bodyPr>
          <a:lstStyle/>
          <a:p>
            <a:pPr>
              <a:defRPr/>
            </a:pPr>
            <a:r>
              <a:rPr lang="en-US" sz="1000" dirty="0">
                <a:solidFill>
                  <a:schemeClr val="bg1"/>
                </a:solidFill>
                <a:latin typeface="Trebuchet MS" panose="020B0603020202020204" pitchFamily="34" charset="0"/>
              </a:rPr>
              <a:t>SOC Model</a:t>
            </a:r>
          </a:p>
          <a:p>
            <a:pPr>
              <a:defRPr/>
            </a:pPr>
            <a:r>
              <a:rPr lang="en-US" sz="900" dirty="0">
                <a:solidFill>
                  <a:schemeClr val="bg1">
                    <a:lumMod val="85000"/>
                  </a:schemeClr>
                </a:solidFill>
                <a:latin typeface="Trebuchet MS" panose="020B0603020202020204" pitchFamily="34" charset="0"/>
              </a:rPr>
              <a:t>Managed Security Services </a:t>
            </a:r>
          </a:p>
        </p:txBody>
      </p:sp>
      <p:pic>
        <p:nvPicPr>
          <p:cNvPr id="1034" name="Picture 4" descr="model Icon 1724316"/>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6180" y="2741256"/>
            <a:ext cx="251999" cy="2520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06793" y="1719853"/>
            <a:ext cx="3785820" cy="578620"/>
          </a:xfrm>
          <a:prstGeom prst="rect">
            <a:avLst/>
          </a:prstGeom>
          <a:noFill/>
        </p:spPr>
        <p:txBody>
          <a:bodyPr wrap="square" rtlCol="0">
            <a:spAutoFit/>
          </a:bodyPr>
          <a:lstStyle/>
          <a:p>
            <a:pPr defTabSz="400050">
              <a:lnSpc>
                <a:spcPct val="90000"/>
              </a:lnSpc>
              <a:spcBef>
                <a:spcPct val="0"/>
              </a:spcBef>
              <a:spcAft>
                <a:spcPct val="35000"/>
              </a:spcAft>
            </a:pPr>
            <a:r>
              <a:rPr lang="en-US" sz="800" dirty="0">
                <a:solidFill>
                  <a:schemeClr val="bg1">
                    <a:lumMod val="85000"/>
                  </a:schemeClr>
                </a:solidFill>
                <a:latin typeface="Trebuchet MS" panose="020B0603020202020204" pitchFamily="34" charset="0"/>
              </a:rPr>
              <a:t>With wide infrastructure client  has faced challenges in creating visibility &amp; gaining controls over the security posture which is spread across the country.</a:t>
            </a:r>
          </a:p>
          <a:p>
            <a:pPr defTabSz="400050">
              <a:lnSpc>
                <a:spcPct val="90000"/>
              </a:lnSpc>
              <a:spcBef>
                <a:spcPct val="0"/>
              </a:spcBef>
              <a:spcAft>
                <a:spcPct val="35000"/>
              </a:spcAft>
            </a:pPr>
            <a:r>
              <a:rPr lang="en-US" sz="800" dirty="0">
                <a:solidFill>
                  <a:schemeClr val="bg1">
                    <a:lumMod val="85000"/>
                  </a:schemeClr>
                </a:solidFill>
                <a:latin typeface="Trebuchet MS" panose="020B0603020202020204" pitchFamily="34" charset="0"/>
              </a:rPr>
              <a:t>Lack of security experts inhouse in identifying the bad actors and quickly initiate response based on the attack vector &amp; stages.</a:t>
            </a:r>
          </a:p>
        </p:txBody>
      </p:sp>
      <p:pic>
        <p:nvPicPr>
          <p:cNvPr id="1039" name="Picture 2" descr="objective Icon 342837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4365" y="1322723"/>
            <a:ext cx="288000" cy="287999"/>
          </a:xfrm>
          <a:prstGeom prst="rect">
            <a:avLst/>
          </a:prstGeom>
          <a:noFill/>
          <a:extLst>
            <a:ext uri="{909E8E84-426E-40DD-AFC4-6F175D3DCCD1}">
              <a14:hiddenFill xmlns:a14="http://schemas.microsoft.com/office/drawing/2010/main">
                <a:solidFill>
                  <a:srgbClr val="FFFFFF"/>
                </a:solidFill>
              </a14:hiddenFill>
            </a:ext>
          </a:extLst>
        </p:spPr>
      </p:pic>
      <p:sp>
        <p:nvSpPr>
          <p:cNvPr id="1042" name="TextBox 1041"/>
          <p:cNvSpPr txBox="1"/>
          <p:nvPr/>
        </p:nvSpPr>
        <p:spPr>
          <a:xfrm>
            <a:off x="968732" y="1299282"/>
            <a:ext cx="3423882" cy="424732"/>
          </a:xfrm>
          <a:prstGeom prst="rect">
            <a:avLst/>
          </a:prstGeom>
          <a:noFill/>
        </p:spPr>
        <p:txBody>
          <a:bodyPr wrap="square">
            <a:spAutoFit/>
          </a:bodyPr>
          <a:lstStyle/>
          <a:p>
            <a:pPr defTabSz="400050">
              <a:lnSpc>
                <a:spcPct val="90000"/>
              </a:lnSpc>
              <a:spcBef>
                <a:spcPct val="0"/>
              </a:spcBef>
              <a:spcAft>
                <a:spcPct val="35000"/>
              </a:spcAft>
            </a:pPr>
            <a:r>
              <a:rPr lang="en-US" sz="800" dirty="0">
                <a:solidFill>
                  <a:schemeClr val="bg1">
                    <a:lumMod val="85000"/>
                  </a:schemeClr>
                </a:solidFill>
                <a:latin typeface="Trebuchet MS" panose="020B0603020202020204" pitchFamily="34" charset="0"/>
              </a:rPr>
              <a:t>In the digital era and new-age competition, the Client faced difficulties in retaining its focus on delivering quality service to its existing customers &amp; gaining thrust in the market.</a:t>
            </a:r>
          </a:p>
        </p:txBody>
      </p:sp>
      <p:sp>
        <p:nvSpPr>
          <p:cNvPr id="1044" name="TextBox 1043"/>
          <p:cNvSpPr txBox="1"/>
          <p:nvPr/>
        </p:nvSpPr>
        <p:spPr>
          <a:xfrm>
            <a:off x="506798" y="983063"/>
            <a:ext cx="4065203" cy="265457"/>
          </a:xfrm>
          <a:prstGeom prst="rect">
            <a:avLst/>
          </a:prstGeom>
          <a:noFill/>
        </p:spPr>
        <p:txBody>
          <a:bodyPr wrap="square">
            <a:spAutoFit/>
          </a:bodyPr>
          <a:lstStyle/>
          <a:p>
            <a:pPr algn="just">
              <a:defRPr/>
            </a:pPr>
            <a:r>
              <a:rPr lang="en-US" sz="1100" b="1" dirty="0">
                <a:solidFill>
                  <a:srgbClr val="BED730"/>
                </a:solidFill>
                <a:latin typeface="Trebuchet MS" panose="020B0603020202020204" pitchFamily="34" charset="0"/>
              </a:rPr>
              <a:t>Client Challenge</a:t>
            </a:r>
          </a:p>
        </p:txBody>
      </p:sp>
      <p:sp>
        <p:nvSpPr>
          <p:cNvPr id="1046" name="TextBox 1045"/>
          <p:cNvSpPr txBox="1"/>
          <p:nvPr/>
        </p:nvSpPr>
        <p:spPr>
          <a:xfrm>
            <a:off x="4960537" y="983063"/>
            <a:ext cx="4068762" cy="260136"/>
          </a:xfrm>
          <a:prstGeom prst="rect">
            <a:avLst/>
          </a:prstGeom>
          <a:noFill/>
        </p:spPr>
        <p:txBody>
          <a:bodyPr wrap="square">
            <a:spAutoFit/>
          </a:bodyPr>
          <a:lstStyle/>
          <a:p>
            <a:pPr>
              <a:lnSpc>
                <a:spcPts val="1440"/>
              </a:lnSpc>
              <a:spcBef>
                <a:spcPts val="450"/>
              </a:spcBef>
              <a:defRPr/>
            </a:pPr>
            <a:r>
              <a:rPr lang="en-US" sz="1100" b="1" dirty="0">
                <a:solidFill>
                  <a:srgbClr val="BED730"/>
                </a:solidFill>
                <a:latin typeface="Trebuchet MS" panose="020B0603020202020204" pitchFamily="34" charset="0"/>
              </a:rPr>
              <a:t>Value for Client</a:t>
            </a:r>
            <a:endParaRPr lang="en-US" sz="1100" dirty="0">
              <a:solidFill>
                <a:srgbClr val="BED730"/>
              </a:solidFill>
              <a:latin typeface="Trebuchet MS" panose="020B0603020202020204" pitchFamily="34" charset="0"/>
            </a:endParaRPr>
          </a:p>
        </p:txBody>
      </p:sp>
      <p:sp>
        <p:nvSpPr>
          <p:cNvPr id="1050" name="TextBox 1049"/>
          <p:cNvSpPr txBox="1"/>
          <p:nvPr/>
        </p:nvSpPr>
        <p:spPr>
          <a:xfrm>
            <a:off x="513013" y="2373528"/>
            <a:ext cx="3812536" cy="265457"/>
          </a:xfrm>
          <a:prstGeom prst="rect">
            <a:avLst/>
          </a:prstGeom>
          <a:noFill/>
        </p:spPr>
        <p:txBody>
          <a:bodyPr wrap="square">
            <a:spAutoFit/>
          </a:bodyPr>
          <a:lstStyle/>
          <a:p>
            <a:pPr algn="just">
              <a:defRPr/>
            </a:pPr>
            <a:r>
              <a:rPr lang="en-US" sz="1100" b="1" dirty="0">
                <a:solidFill>
                  <a:srgbClr val="BED730"/>
                </a:solidFill>
                <a:latin typeface="Trebuchet MS" panose="020B0603020202020204" pitchFamily="34" charset="0"/>
              </a:rPr>
              <a:t>Proposed Solution</a:t>
            </a:r>
          </a:p>
        </p:txBody>
      </p:sp>
      <p:sp>
        <p:nvSpPr>
          <p:cNvPr id="1052" name="TextBox 1051"/>
          <p:cNvSpPr txBox="1"/>
          <p:nvPr/>
        </p:nvSpPr>
        <p:spPr>
          <a:xfrm>
            <a:off x="905510" y="3156105"/>
            <a:ext cx="2490026" cy="392415"/>
          </a:xfrm>
          <a:prstGeom prst="rect">
            <a:avLst/>
          </a:prstGeom>
          <a:noFill/>
        </p:spPr>
        <p:txBody>
          <a:bodyPr wrap="square">
            <a:spAutoFit/>
          </a:bodyPr>
          <a:lstStyle/>
          <a:p>
            <a:pPr algn="l" rtl="0" fontAlgn="base"/>
            <a:r>
              <a:rPr lang="en-US" sz="1000" dirty="0">
                <a:solidFill>
                  <a:schemeClr val="bg1"/>
                </a:solidFill>
                <a:latin typeface="Trebuchet MS" panose="020B0603020202020204" pitchFamily="34" charset="0"/>
              </a:rPr>
              <a:t>Managed Detection &amp; Response</a:t>
            </a:r>
          </a:p>
          <a:p>
            <a:pPr algn="l" rtl="0" fontAlgn="base"/>
            <a:r>
              <a:rPr lang="en-US" sz="900" dirty="0">
                <a:solidFill>
                  <a:schemeClr val="bg1">
                    <a:lumMod val="85000"/>
                  </a:schemeClr>
                </a:solidFill>
                <a:latin typeface="Trebuchet MS" panose="020B0603020202020204" pitchFamily="34" charset="0"/>
              </a:rPr>
              <a:t>Security Posture Visibility ​</a:t>
            </a:r>
          </a:p>
        </p:txBody>
      </p:sp>
      <p:pic>
        <p:nvPicPr>
          <p:cNvPr id="1053" name="Picture 8"/>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155" r="2155"/>
          <a:stretch>
            <a:fillRect/>
          </a:stretch>
        </p:blipFill>
        <p:spPr bwMode="auto">
          <a:xfrm>
            <a:off x="651308" y="3226312"/>
            <a:ext cx="243537" cy="252000"/>
          </a:xfrm>
          <a:prstGeom prst="rect">
            <a:avLst/>
          </a:prstGeom>
          <a:extLst>
            <a:ext uri="{909E8E84-426E-40DD-AFC4-6F175D3DCCD1}">
              <a14:hiddenFill xmlns:a14="http://schemas.microsoft.com/office/drawing/2010/main">
                <a:solidFill>
                  <a:srgbClr val="FFFFFF"/>
                </a:solidFill>
              </a14:hiddenFill>
            </a:ext>
          </a:extLst>
        </p:spPr>
      </p:pic>
      <p:pic>
        <p:nvPicPr>
          <p:cNvPr id="1055" name="Picture 12" descr="The Guide to Choose SOC: In-House SOC vs. SOC-as-a-Service – Tech Observ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644"/>
          <a:stretch>
            <a:fillRect/>
          </a:stretch>
        </p:blipFill>
        <p:spPr bwMode="auto">
          <a:xfrm>
            <a:off x="2999553" y="2877049"/>
            <a:ext cx="1289378" cy="768660"/>
          </a:xfrm>
          <a:prstGeom prst="rect">
            <a:avLst/>
          </a:prstGeom>
          <a:noFill/>
          <a:extLst>
            <a:ext uri="{909E8E84-426E-40DD-AFC4-6F175D3DCCD1}">
              <a14:hiddenFill xmlns:a14="http://schemas.microsoft.com/office/drawing/2010/main">
                <a:solidFill>
                  <a:srgbClr val="FFFFFF"/>
                </a:solidFill>
              </a14:hiddenFill>
            </a:ext>
          </a:extLst>
        </p:spPr>
      </p:pic>
      <p:sp>
        <p:nvSpPr>
          <p:cNvPr id="1058" name="TextBox 1057"/>
          <p:cNvSpPr txBox="1"/>
          <p:nvPr/>
        </p:nvSpPr>
        <p:spPr>
          <a:xfrm>
            <a:off x="912365" y="3585588"/>
            <a:ext cx="2220039" cy="523220"/>
          </a:xfrm>
          <a:prstGeom prst="rect">
            <a:avLst/>
          </a:prstGeom>
          <a:noFill/>
        </p:spPr>
        <p:txBody>
          <a:bodyPr wrap="square" rtlCol="0">
            <a:spAutoFit/>
          </a:bodyPr>
          <a:lstStyle/>
          <a:p>
            <a:pPr>
              <a:defRPr/>
            </a:pPr>
            <a:r>
              <a:rPr lang="en-US" sz="1000" dirty="0">
                <a:solidFill>
                  <a:schemeClr val="bg1"/>
                </a:solidFill>
                <a:latin typeface="Trebuchet MS" panose="020B0603020202020204" pitchFamily="34" charset="0"/>
              </a:rPr>
              <a:t>Response Automation</a:t>
            </a:r>
          </a:p>
          <a:p>
            <a:pPr>
              <a:defRPr/>
            </a:pPr>
            <a:r>
              <a:rPr lang="en-US" sz="900" dirty="0">
                <a:solidFill>
                  <a:schemeClr val="bg1">
                    <a:lumMod val="85000"/>
                  </a:schemeClr>
                </a:solidFill>
                <a:latin typeface="Trebuchet MS" panose="020B0603020202020204" pitchFamily="34" charset="0"/>
              </a:rPr>
              <a:t>Security orchestration, automation and response </a:t>
            </a:r>
            <a:endParaRPr lang="en-IN" sz="900" dirty="0">
              <a:solidFill>
                <a:schemeClr val="bg1">
                  <a:lumMod val="85000"/>
                </a:schemeClr>
              </a:solidFill>
              <a:latin typeface="Trebuchet MS" panose="020B0603020202020204" pitchFamily="34" charset="0"/>
            </a:endParaRPr>
          </a:p>
        </p:txBody>
      </p:sp>
      <p:pic>
        <p:nvPicPr>
          <p:cNvPr id="1060" name="Picture 14"/>
          <p:cNvPicPr>
            <a:picLocks noChangeAspect="1" noChangeArrowheads="1"/>
          </p:cNvPicPr>
          <p:nvPr/>
        </p:nvPicPr>
        <p:blipFill>
          <a:blip r:embed="rId6" cstate="print">
            <a:alphaModFix amt="80000"/>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47076" y="3680950"/>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062" name="TextBox 1061"/>
          <p:cNvSpPr txBox="1"/>
          <p:nvPr/>
        </p:nvSpPr>
        <p:spPr>
          <a:xfrm>
            <a:off x="914144" y="4120527"/>
            <a:ext cx="2149988" cy="392415"/>
          </a:xfrm>
          <a:prstGeom prst="rect">
            <a:avLst/>
          </a:prstGeom>
          <a:noFill/>
        </p:spPr>
        <p:txBody>
          <a:bodyPr wrap="square" rtlCol="0">
            <a:spAutoFit/>
          </a:bodyPr>
          <a:lstStyle/>
          <a:p>
            <a:pPr>
              <a:defRPr/>
            </a:pPr>
            <a:r>
              <a:rPr lang="en-US" sz="1000" dirty="0">
                <a:solidFill>
                  <a:schemeClr val="bg1"/>
                </a:solidFill>
                <a:latin typeface="Trebuchet MS" panose="020B0603020202020204" pitchFamily="34" charset="0"/>
              </a:rPr>
              <a:t>Insider Threat Management</a:t>
            </a:r>
          </a:p>
          <a:p>
            <a:pPr>
              <a:defRPr/>
            </a:pPr>
            <a:r>
              <a:rPr lang="en-US" sz="900" dirty="0">
                <a:solidFill>
                  <a:schemeClr val="bg1">
                    <a:lumMod val="85000"/>
                  </a:schemeClr>
                </a:solidFill>
                <a:latin typeface="Trebuchet MS" panose="020B0603020202020204" pitchFamily="34" charset="0"/>
              </a:rPr>
              <a:t>User and entity behavior analytics</a:t>
            </a:r>
            <a:endParaRPr lang="en-IN" sz="900" dirty="0">
              <a:solidFill>
                <a:schemeClr val="bg1">
                  <a:lumMod val="85000"/>
                </a:schemeClr>
              </a:solidFill>
              <a:latin typeface="Trebuchet MS" panose="020B0603020202020204" pitchFamily="34" charset="0"/>
            </a:endParaRPr>
          </a:p>
        </p:txBody>
      </p:sp>
      <p:pic>
        <p:nvPicPr>
          <p:cNvPr id="1064" name="Picture 16"/>
          <p:cNvPicPr>
            <a:picLocks noChangeAspect="1" noChangeArrowheads="1"/>
          </p:cNvPicPr>
          <p:nvPr/>
        </p:nvPicPr>
        <p:blipFill>
          <a:blip r:embed="rId7" cstate="print">
            <a:alphaModFix amt="77000"/>
            <a:duotone>
              <a:prstClr val="black"/>
              <a:schemeClr val="accent5">
                <a:tint val="45000"/>
                <a:satMod val="400000"/>
              </a:schemeClr>
            </a:duotone>
            <a:extLst>
              <a:ext uri="{BEBA8EAE-BF5A-486C-A8C5-ECC9F3942E4B}">
                <a14:imgProps xmlns:a14="http://schemas.microsoft.com/office/drawing/2010/main">
                  <a14:imgLayer r:embed="rId8">
                    <a14:imgEffect>
                      <a14:brightnessContrast contrast="-40000"/>
                    </a14:imgEffect>
                    <a14:imgEffect>
                      <a14:colorTemperature colorTemp="4700"/>
                    </a14:imgEffect>
                  </a14:imgLayer>
                </a14:imgProps>
              </a:ext>
              <a:ext uri="{28A0092B-C50C-407E-A947-70E740481C1C}">
                <a14:useLocalDpi xmlns:a14="http://schemas.microsoft.com/office/drawing/2010/main" val="0"/>
              </a:ext>
            </a:extLst>
          </a:blip>
          <a:srcRect l="10034" r="10034"/>
          <a:stretch>
            <a:fillRect/>
          </a:stretch>
        </p:blipFill>
        <p:spPr bwMode="auto">
          <a:xfrm>
            <a:off x="657974" y="4174652"/>
            <a:ext cx="230205" cy="288000"/>
          </a:xfrm>
          <a:prstGeom prst="rect">
            <a:avLst/>
          </a:prstGeom>
          <a:noFill/>
          <a:extLst>
            <a:ext uri="{909E8E84-426E-40DD-AFC4-6F175D3DCCD1}">
              <a14:hiddenFill xmlns:a14="http://schemas.microsoft.com/office/drawing/2010/main">
                <a:solidFill>
                  <a:srgbClr val="FFFFFF"/>
                </a:solidFill>
              </a14:hiddenFill>
            </a:ext>
          </a:extLst>
        </p:spPr>
      </p:pic>
      <p:sp>
        <p:nvSpPr>
          <p:cNvPr id="1067" name="TextBox 1066"/>
          <p:cNvSpPr txBox="1"/>
          <p:nvPr/>
        </p:nvSpPr>
        <p:spPr>
          <a:xfrm rot="16200000">
            <a:off x="-2387084" y="2387084"/>
            <a:ext cx="5143502" cy="369332"/>
          </a:xfrm>
          <a:prstGeom prst="rect">
            <a:avLst/>
          </a:prstGeom>
          <a:solidFill>
            <a:schemeClr val="accent4">
              <a:lumMod val="75000"/>
            </a:schemeClr>
          </a:solidFill>
          <a:ln>
            <a:noFill/>
          </a:ln>
        </p:spPr>
        <p:txBody>
          <a:bodyPr wrap="square" rtlCol="0">
            <a:spAutoFit/>
          </a:bodyPr>
          <a:lstStyle/>
          <a:p>
            <a:pPr algn="ctr"/>
            <a:r>
              <a:rPr lang="en-US" b="1" dirty="0">
                <a:solidFill>
                  <a:schemeClr val="bg1"/>
                </a:solidFill>
                <a:latin typeface="Trebuchet MS" panose="020B0603020202020204" pitchFamily="34" charset="0"/>
              </a:rPr>
              <a:t>MANAGED SECURITY SERVICES</a:t>
            </a:r>
            <a:endParaRPr lang="en-IN" b="1" dirty="0">
              <a:solidFill>
                <a:schemeClr val="bg1"/>
              </a:solidFill>
              <a:latin typeface="Trebuchet MS" panose="020B0603020202020204" pitchFamily="34" charset="0"/>
            </a:endParaRPr>
          </a:p>
        </p:txBody>
      </p:sp>
      <p:sp>
        <p:nvSpPr>
          <p:cNvPr id="7" name="Title 6"/>
          <p:cNvSpPr>
            <a:spLocks noGrp="1"/>
          </p:cNvSpPr>
          <p:nvPr>
            <p:ph type="title" idx="4294967295"/>
          </p:nvPr>
        </p:nvSpPr>
        <p:spPr>
          <a:xfrm>
            <a:off x="606793" y="207938"/>
            <a:ext cx="8537207" cy="400099"/>
          </a:xfrm>
        </p:spPr>
        <p:txBody>
          <a:bodyPr/>
          <a:lstStyle/>
          <a:p>
            <a:r>
              <a:rPr lang="en-IN" dirty="0">
                <a:solidFill>
                  <a:srgbClr val="BED730"/>
                </a:solidFill>
                <a:latin typeface="Trebuchet MS" panose="020B0603020202020204" pitchFamily="34" charset="0"/>
              </a:rPr>
              <a:t>INSURANCE Regulatory BODY</a:t>
            </a:r>
          </a:p>
        </p:txBody>
      </p:sp>
      <p:sp>
        <p:nvSpPr>
          <p:cNvPr id="2" name="TextBox 1"/>
          <p:cNvSpPr txBox="1"/>
          <p:nvPr/>
        </p:nvSpPr>
        <p:spPr>
          <a:xfrm>
            <a:off x="32385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4751389" y="1380943"/>
            <a:ext cx="4068762" cy="3070071"/>
          </a:xfrm>
          <a:prstGeom prst="rect">
            <a:avLst/>
          </a:prstGeom>
          <a:noFill/>
        </p:spPr>
        <p:txBody>
          <a:bodyPr wrap="square" lIns="68580" tIns="34290" rIns="68580" bIns="34290" rtlCol="0" anchor="t">
            <a:spAutoFit/>
          </a:bodyPr>
          <a:lstStyle/>
          <a:p>
            <a:pPr>
              <a:defRPr/>
            </a:pPr>
            <a:r>
              <a:rPr lang="en-US" sz="1100" b="1" dirty="0">
                <a:solidFill>
                  <a:srgbClr val="BED730"/>
                </a:solidFill>
                <a:latin typeface="Trebuchet MS" panose="020B0603020202020204" pitchFamily="34" charset="0"/>
              </a:rPr>
              <a:t>Integrated Value and Outcome</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Central SOC operated from Chennai with platform hosted at Airoli and Bengaluru for DC and DR respectively</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Simplified licensing which is device based hence predictable billing avoiding. No need to bother about EPS spikes anymore.</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Meets next generation SOC requirements with the addition of UEBA and SOAR.</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MITRE ATT&amp;CK framework-based threat mapping.</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Wide range of compliance auditing and management reports including PCI-DSS, HIPAA, SOX etc.</a:t>
            </a:r>
          </a:p>
          <a:p>
            <a:pPr>
              <a:defRPr/>
            </a:pPr>
            <a:endParaRPr lang="en-US" sz="900" dirty="0">
              <a:solidFill>
                <a:schemeClr val="bg1">
                  <a:lumMod val="85000"/>
                </a:schemeClr>
              </a:solidFill>
              <a:latin typeface="Trebuchet MS" panose="020B0603020202020204" pitchFamily="34" charset="0"/>
            </a:endParaRPr>
          </a:p>
          <a:p>
            <a:pPr>
              <a:defRPr/>
            </a:pPr>
            <a:r>
              <a:rPr lang="en-US" sz="1100" b="1" dirty="0">
                <a:solidFill>
                  <a:srgbClr val="BED730"/>
                </a:solidFill>
                <a:latin typeface="Trebuchet MS" panose="020B0603020202020204" pitchFamily="34" charset="0"/>
              </a:rPr>
              <a:t>Value for Client</a:t>
            </a:r>
          </a:p>
          <a:p>
            <a:pPr>
              <a:defRPr/>
            </a:pPr>
            <a:r>
              <a:rPr lang="en-US" sz="900" dirty="0">
                <a:solidFill>
                  <a:schemeClr val="bg1">
                    <a:lumMod val="85000"/>
                  </a:schemeClr>
                </a:solidFill>
                <a:latin typeface="Trebuchet MS" panose="020B0603020202020204" pitchFamily="34" charset="0"/>
              </a:rPr>
              <a:t>Sify provides the complete next generation SIEM components for customer to meet their security monitoring and compliance requirements. Customers benefit with the single pane of glass visibility for their hybrid and multi-cloud infrastructure security monitoring with improved MTTD and MTTR.</a:t>
            </a:r>
          </a:p>
          <a:p>
            <a:pPr>
              <a:defRPr/>
            </a:pPr>
            <a:endParaRPr lang="en-US" sz="900" b="1" dirty="0">
              <a:solidFill>
                <a:schemeClr val="bg1">
                  <a:lumMod val="85000"/>
                </a:schemeClr>
              </a:solidFill>
              <a:latin typeface="Trebuchet MS" panose="020B0603020202020204" pitchFamily="34" charset="0"/>
            </a:endParaRPr>
          </a:p>
          <a:p>
            <a:pPr>
              <a:defRPr/>
            </a:pPr>
            <a:r>
              <a:rPr lang="en-US" sz="1100" b="1" dirty="0">
                <a:solidFill>
                  <a:srgbClr val="BED730"/>
                </a:solidFill>
                <a:latin typeface="Trebuchet MS" panose="020B0603020202020204" pitchFamily="34" charset="0"/>
              </a:rPr>
              <a:t>Value for Sify</a:t>
            </a:r>
          </a:p>
          <a:p>
            <a:pPr>
              <a:defRPr/>
            </a:pPr>
            <a:r>
              <a:rPr lang="en-US" sz="900" dirty="0">
                <a:solidFill>
                  <a:schemeClr val="bg1">
                    <a:lumMod val="85000"/>
                  </a:schemeClr>
                </a:solidFill>
                <a:latin typeface="Trebuchet MS" panose="020B0603020202020204" pitchFamily="34" charset="0"/>
              </a:rPr>
              <a:t>Long term partnerships and It will help Sify understand their vertical in depth to create more opportunities, a good reference to onboard new customers in the Industry. </a:t>
            </a:r>
          </a:p>
        </p:txBody>
      </p:sp>
      <p:sp>
        <p:nvSpPr>
          <p:cNvPr id="4" name="TextBox 3"/>
          <p:cNvSpPr txBox="1"/>
          <p:nvPr/>
        </p:nvSpPr>
        <p:spPr>
          <a:xfrm>
            <a:off x="986154" y="1380943"/>
            <a:ext cx="3240000" cy="1092607"/>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Project Objective</a:t>
            </a:r>
          </a:p>
          <a:p>
            <a:r>
              <a:rPr lang="en-US" sz="900" dirty="0">
                <a:solidFill>
                  <a:schemeClr val="bg1">
                    <a:lumMod val="85000"/>
                  </a:schemeClr>
                </a:solidFill>
                <a:latin typeface="Trebuchet MS" panose="020B0603020202020204" pitchFamily="34" charset="0"/>
              </a:rPr>
              <a:t>To build Security Information And Event Management (SIEM) solution which supports threat detection, compliance and security incident management through the collection and analysis (both near real-time and historical) of security events, as well as a wide variety of other event and contextual data sources</a:t>
            </a:r>
            <a:endParaRPr lang="en-IN" sz="900" dirty="0">
              <a:solidFill>
                <a:schemeClr val="bg1">
                  <a:lumMod val="85000"/>
                </a:schemeClr>
              </a:solidFill>
              <a:latin typeface="Trebuchet MS" panose="020B0603020202020204" pitchFamily="34" charset="0"/>
            </a:endParaRPr>
          </a:p>
        </p:txBody>
      </p:sp>
      <p:pic>
        <p:nvPicPr>
          <p:cNvPr id="1026" name="Picture 2" descr="objective Icon 342837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694" y="1380943"/>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986154" y="3500151"/>
            <a:ext cx="3240000" cy="400110"/>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Project Model</a:t>
            </a:r>
          </a:p>
          <a:p>
            <a:pPr lvl="0">
              <a:defRPr/>
            </a:pPr>
            <a:r>
              <a:rPr lang="en-US" sz="900" dirty="0">
                <a:solidFill>
                  <a:schemeClr val="bg1">
                    <a:lumMod val="85000"/>
                  </a:schemeClr>
                </a:solidFill>
                <a:latin typeface="Trebuchet MS" panose="020B0603020202020204" pitchFamily="34" charset="0"/>
              </a:rPr>
              <a:t>Platform as a Service (PaaS) Model</a:t>
            </a:r>
          </a:p>
        </p:txBody>
      </p:sp>
      <p:pic>
        <p:nvPicPr>
          <p:cNvPr id="1028" name="Picture 4" descr="model Icon 1724316"/>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694" y="3533470"/>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86154" y="4111122"/>
            <a:ext cx="3418751" cy="400110"/>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Competition</a:t>
            </a:r>
          </a:p>
          <a:p>
            <a:pPr lvl="0">
              <a:defRPr/>
            </a:pPr>
            <a:r>
              <a:rPr lang="en-IN" sz="900" dirty="0">
                <a:solidFill>
                  <a:schemeClr val="bg1">
                    <a:lumMod val="85000"/>
                  </a:schemeClr>
                </a:solidFill>
                <a:latin typeface="Trebuchet MS" panose="020B0603020202020204" pitchFamily="34" charset="0"/>
              </a:rPr>
              <a:t>Managed Security Service Providers</a:t>
            </a:r>
          </a:p>
        </p:txBody>
      </p:sp>
      <p:pic>
        <p:nvPicPr>
          <p:cNvPr id="1030" name="Picture 6" descr="Business competition Icon 3444703"/>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8763" y="4091014"/>
            <a:ext cx="379862" cy="36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986154" y="2644110"/>
            <a:ext cx="3240000" cy="677108"/>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Sify’s Uniqueness</a:t>
            </a:r>
            <a:br>
              <a:rPr lang="en-US" sz="900" dirty="0">
                <a:solidFill>
                  <a:schemeClr val="bg1">
                    <a:lumMod val="85000"/>
                  </a:schemeClr>
                </a:solidFill>
                <a:latin typeface="Trebuchet MS" panose="020B0603020202020204" pitchFamily="34" charset="0"/>
              </a:rPr>
            </a:br>
            <a:r>
              <a:rPr lang="en-US" sz="900" dirty="0">
                <a:solidFill>
                  <a:schemeClr val="bg1">
                    <a:lumMod val="85000"/>
                  </a:schemeClr>
                </a:solidFill>
                <a:latin typeface="Trebuchet MS" panose="020B0603020202020204" pitchFamily="34" charset="0"/>
              </a:rPr>
              <a:t>To keep up with ever-evolving cyber threats, Sify’s Technology Innovation Center works continuously to improve security processes and solutions.</a:t>
            </a:r>
            <a:endParaRPr lang="en-IN" sz="900" dirty="0">
              <a:solidFill>
                <a:schemeClr val="bg1">
                  <a:lumMod val="85000"/>
                </a:schemeClr>
              </a:solidFill>
              <a:latin typeface="Trebuchet MS" panose="020B0603020202020204" pitchFamily="34" charset="0"/>
            </a:endParaRPr>
          </a:p>
        </p:txBody>
      </p:sp>
      <p:pic>
        <p:nvPicPr>
          <p:cNvPr id="8" name="Picture 7" descr="A picture containing shape&#10;&#10;Description automatically generated"/>
          <p:cNvPicPr>
            <a:picLocks noChangeAspect="1"/>
          </p:cNvPicPr>
          <p:nvPr/>
        </p:nvPicPr>
        <p:blipFill>
          <a:blip r:embed="rId6">
            <a:duotone>
              <a:schemeClr val="accent5">
                <a:shade val="45000"/>
                <a:satMod val="135000"/>
              </a:schemeClr>
              <a:prstClr val="white"/>
            </a:duotone>
          </a:blip>
          <a:stretch>
            <a:fillRect/>
          </a:stretch>
        </p:blipFill>
        <p:spPr>
          <a:xfrm>
            <a:off x="588694" y="2642505"/>
            <a:ext cx="360000" cy="360000"/>
          </a:xfrm>
          <a:prstGeom prst="rect">
            <a:avLst/>
          </a:prstGeom>
        </p:spPr>
      </p:pic>
      <p:pic>
        <p:nvPicPr>
          <p:cNvPr id="27" name="Picture 26" descr="A picture containing shape&#10;&#10;Description automatically generated"/>
          <p:cNvPicPr>
            <a:picLocks noChangeAspect="1"/>
          </p:cNvPicPr>
          <p:nvPr/>
        </p:nvPicPr>
        <p:blipFill>
          <a:blip r:embed="rId7">
            <a:duotone>
              <a:schemeClr val="accent3">
                <a:shade val="45000"/>
                <a:satMod val="135000"/>
              </a:schemeClr>
              <a:prstClr val="white"/>
            </a:duotone>
          </a:blip>
          <a:stretch>
            <a:fillRect/>
          </a:stretch>
        </p:blipFill>
        <p:spPr>
          <a:xfrm>
            <a:off x="4392611" y="1380942"/>
            <a:ext cx="360000" cy="360000"/>
          </a:xfrm>
          <a:prstGeom prst="rect">
            <a:avLst/>
          </a:prstGeom>
        </p:spPr>
      </p:pic>
      <p:sp>
        <p:nvSpPr>
          <p:cNvPr id="25" name="TextBox 24"/>
          <p:cNvSpPr txBox="1"/>
          <p:nvPr/>
        </p:nvSpPr>
        <p:spPr>
          <a:xfrm>
            <a:off x="369334" y="724"/>
            <a:ext cx="2028860" cy="207749"/>
          </a:xfrm>
          <a:prstGeom prst="rect">
            <a:avLst/>
          </a:prstGeom>
          <a:solidFill>
            <a:schemeClr val="tx2">
              <a:lumMod val="75000"/>
            </a:schemeClr>
          </a:solidFill>
          <a:ln w="12700">
            <a:noFill/>
          </a:ln>
        </p:spPr>
        <p:txBody>
          <a:bodyPr wrap="square" lIns="68580" tIns="34290" rIns="68580" bIns="34290" rtlCol="0" anchor="t">
            <a:spAutoFit/>
          </a:bodyPr>
          <a:lstStyle/>
          <a:p>
            <a:r>
              <a:rPr lang="en-US" sz="900" cap="all" spc="113" dirty="0">
                <a:solidFill>
                  <a:schemeClr val="bg1"/>
                </a:solidFill>
                <a:latin typeface="Trebuchet MS" panose="020B0603020202020204" pitchFamily="34" charset="0"/>
              </a:rPr>
              <a:t>SIEM, UEBA &amp; SOAR</a:t>
            </a:r>
            <a:endParaRPr lang="en-US" sz="900" dirty="0">
              <a:solidFill>
                <a:schemeClr val="bg1"/>
              </a:solidFill>
              <a:latin typeface="Trebuchet MS" panose="020B0603020202020204" pitchFamily="34" charset="0"/>
            </a:endParaRPr>
          </a:p>
        </p:txBody>
      </p:sp>
      <p:sp>
        <p:nvSpPr>
          <p:cNvPr id="2" name="Title 1"/>
          <p:cNvSpPr>
            <a:spLocks noGrp="1"/>
          </p:cNvSpPr>
          <p:nvPr>
            <p:ph type="title" idx="4294967295"/>
          </p:nvPr>
        </p:nvSpPr>
        <p:spPr>
          <a:xfrm>
            <a:off x="638176" y="234188"/>
            <a:ext cx="8181976" cy="368586"/>
          </a:xfrm>
        </p:spPr>
        <p:txBody>
          <a:bodyPr>
            <a:noAutofit/>
          </a:bodyPr>
          <a:lstStyle/>
          <a:p>
            <a:r>
              <a:rPr lang="en-US" sz="1800" dirty="0">
                <a:solidFill>
                  <a:srgbClr val="BED730"/>
                </a:solidFill>
                <a:latin typeface="Trebuchet MS" panose="020B0603020202020204" pitchFamily="34" charset="0"/>
                <a:ea typeface="Calibri" panose="020F0502020204030204" pitchFamily="34" charset="0"/>
                <a:cs typeface="Mangal" panose="02040503050203030202" pitchFamily="18" charset="0"/>
              </a:rPr>
              <a:t>India's major pharmaceutical company </a:t>
            </a:r>
            <a:endParaRPr lang="en-US" sz="1200" dirty="0">
              <a:solidFill>
                <a:schemeClr val="bg1">
                  <a:lumMod val="85000"/>
                </a:schemeClr>
              </a:solidFill>
              <a:latin typeface="Trebuchet MS" panose="020B0603020202020204" pitchFamily="34" charset="0"/>
            </a:endParaRPr>
          </a:p>
        </p:txBody>
      </p:sp>
      <p:sp>
        <p:nvSpPr>
          <p:cNvPr id="30" name="TextBox 29"/>
          <p:cNvSpPr txBox="1"/>
          <p:nvPr/>
        </p:nvSpPr>
        <p:spPr>
          <a:xfrm rot="16200000">
            <a:off x="-2389482" y="2387084"/>
            <a:ext cx="5148298" cy="369332"/>
          </a:xfrm>
          <a:prstGeom prst="rect">
            <a:avLst/>
          </a:prstGeom>
          <a:solidFill>
            <a:schemeClr val="accent1"/>
          </a:solidFill>
          <a:ln>
            <a:solidFill>
              <a:srgbClr val="548ED6"/>
            </a:solidFill>
          </a:ln>
        </p:spPr>
        <p:txBody>
          <a:bodyPr wrap="square" rtlCol="0">
            <a:spAutoFit/>
          </a:bodyPr>
          <a:lstStyle/>
          <a:p>
            <a:pPr algn="ctr" defTabSz="685800">
              <a:defRPr/>
            </a:pPr>
            <a:r>
              <a:rPr lang="en-US" b="1" cap="all" spc="113" dirty="0">
                <a:solidFill>
                  <a:prstClr val="white"/>
                </a:solidFill>
                <a:latin typeface="Trebuchet MS" panose="020B0603020202020204" pitchFamily="34" charset="0"/>
              </a:rPr>
              <a:t>Managed Detection &amp; Response</a:t>
            </a:r>
          </a:p>
        </p:txBody>
      </p:sp>
      <p:sp>
        <p:nvSpPr>
          <p:cNvPr id="5" name="TextBox 4"/>
          <p:cNvSpPr txBox="1"/>
          <p:nvPr/>
        </p:nvSpPr>
        <p:spPr>
          <a:xfrm>
            <a:off x="32385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endParaRPr>
          </a:p>
        </p:txBody>
      </p:sp>
      <p:sp>
        <p:nvSpPr>
          <p:cNvPr id="3" name="Title 1"/>
          <p:cNvSpPr txBox="1"/>
          <p:nvPr/>
        </p:nvSpPr>
        <p:spPr>
          <a:xfrm>
            <a:off x="638175" y="631500"/>
            <a:ext cx="8181975" cy="439984"/>
          </a:xfrm>
          <a:prstGeom prst="rect">
            <a:avLst/>
          </a:prstGeom>
        </p:spPr>
        <p:txBody>
          <a:bodyPr vert="horz" wrap="square" lIns="0" tIns="45715" rIns="91428" bIns="45715" rtlCol="0" anchor="ctr">
            <a:noAutofit/>
          </a:bodyPr>
          <a:lst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t>Provided AI &amp; ML-based Security Analytics platform </a:t>
            </a:r>
            <a:b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br>
            <a: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t>TO automatically mitigate threats with reduced MTTD and MTTR</a:t>
            </a:r>
            <a:endParaRPr lang="en-US" sz="1200" dirty="0">
              <a:solidFill>
                <a:schemeClr val="bg1">
                  <a:lumMod val="85000"/>
                </a:schemeClr>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4751391" y="1377938"/>
            <a:ext cx="4068760" cy="2931572"/>
          </a:xfrm>
          <a:prstGeom prst="rect">
            <a:avLst/>
          </a:prstGeom>
          <a:noFill/>
        </p:spPr>
        <p:txBody>
          <a:bodyPr wrap="square" lIns="68580" tIns="34290" rIns="68580" bIns="34290" rtlCol="0" anchor="t">
            <a:spAutoFit/>
          </a:bodyPr>
          <a:lstStyle/>
          <a:p>
            <a:pPr>
              <a:defRPr/>
            </a:pPr>
            <a:r>
              <a:rPr lang="en-US" sz="1100" b="1" dirty="0">
                <a:solidFill>
                  <a:srgbClr val="BED730"/>
                </a:solidFill>
                <a:latin typeface="Trebuchet MS" panose="020B0603020202020204" pitchFamily="34" charset="0"/>
              </a:rPr>
              <a:t>Integrated Value and Outcome</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Central SOC operated from Chennai.</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Simplified licensing.</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Meets next generation endpoint protection requirements with AI &amp; ML capabilities.</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MITRE ATT&amp;CK framework-based threat mapping.</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IOA behavioral prevention</a:t>
            </a:r>
          </a:p>
          <a:p>
            <a:pPr>
              <a:defRPr/>
            </a:pPr>
            <a:endParaRPr lang="en-US" sz="900" dirty="0">
              <a:solidFill>
                <a:schemeClr val="bg1">
                  <a:lumMod val="85000"/>
                </a:schemeClr>
              </a:solidFill>
              <a:latin typeface="Trebuchet MS" panose="020B0603020202020204" pitchFamily="34" charset="0"/>
            </a:endParaRPr>
          </a:p>
          <a:p>
            <a:pPr>
              <a:defRPr/>
            </a:pPr>
            <a:endParaRPr lang="en-US" sz="900" dirty="0">
              <a:solidFill>
                <a:schemeClr val="bg1">
                  <a:lumMod val="85000"/>
                </a:schemeClr>
              </a:solidFill>
              <a:latin typeface="Trebuchet MS" panose="020B0603020202020204" pitchFamily="34" charset="0"/>
            </a:endParaRPr>
          </a:p>
          <a:p>
            <a:pPr>
              <a:defRPr/>
            </a:pPr>
            <a:r>
              <a:rPr lang="en-US" sz="1100" b="1" dirty="0">
                <a:solidFill>
                  <a:srgbClr val="BED730"/>
                </a:solidFill>
                <a:latin typeface="Trebuchet MS" panose="020B0603020202020204" pitchFamily="34" charset="0"/>
              </a:rPr>
              <a:t>Value for Client</a:t>
            </a:r>
          </a:p>
          <a:p>
            <a:pPr>
              <a:defRPr/>
            </a:pPr>
            <a:r>
              <a:rPr lang="en-US" sz="900" dirty="0">
                <a:solidFill>
                  <a:schemeClr val="bg1">
                    <a:lumMod val="85000"/>
                  </a:schemeClr>
                </a:solidFill>
                <a:latin typeface="Trebuchet MS" panose="020B0603020202020204" pitchFamily="34" charset="0"/>
              </a:rPr>
              <a:t>Sify provides the next generation endpoint protection suite for customer to protect their endpoint devices from threats and sophisticated attacks delivering them the complete visibility of the threat from the start till end. This solution is delivered and managed from cloud ensuring protection of the endpoints on and off network</a:t>
            </a:r>
          </a:p>
          <a:p>
            <a:pPr>
              <a:defRPr/>
            </a:pPr>
            <a:endParaRPr lang="en-US" sz="900" b="1" dirty="0">
              <a:solidFill>
                <a:schemeClr val="bg1">
                  <a:lumMod val="85000"/>
                </a:schemeClr>
              </a:solidFill>
              <a:latin typeface="Trebuchet MS" panose="020B0603020202020204" pitchFamily="34" charset="0"/>
            </a:endParaRPr>
          </a:p>
          <a:p>
            <a:pPr>
              <a:defRPr/>
            </a:pPr>
            <a:r>
              <a:rPr lang="en-US" sz="1100" b="1" dirty="0">
                <a:solidFill>
                  <a:srgbClr val="BED730"/>
                </a:solidFill>
                <a:latin typeface="Trebuchet MS" panose="020B0603020202020204" pitchFamily="34" charset="0"/>
              </a:rPr>
              <a:t>Value for Sify</a:t>
            </a:r>
          </a:p>
          <a:p>
            <a:pPr>
              <a:defRPr/>
            </a:pPr>
            <a:r>
              <a:rPr lang="en-US" sz="900" dirty="0">
                <a:solidFill>
                  <a:schemeClr val="bg1">
                    <a:lumMod val="85000"/>
                  </a:schemeClr>
                </a:solidFill>
                <a:latin typeface="Trebuchet MS" panose="020B0603020202020204" pitchFamily="34" charset="0"/>
              </a:rPr>
              <a:t>Long term partnerships and It will help Sify understand their vertical in depth to create more opportunities, a good reference to onboard new customers in the Industry. </a:t>
            </a:r>
          </a:p>
        </p:txBody>
      </p:sp>
      <p:sp>
        <p:nvSpPr>
          <p:cNvPr id="4" name="TextBox 3"/>
          <p:cNvSpPr txBox="1"/>
          <p:nvPr/>
        </p:nvSpPr>
        <p:spPr>
          <a:xfrm>
            <a:off x="983325" y="1377938"/>
            <a:ext cx="3342352" cy="1508105"/>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Project Objective</a:t>
            </a:r>
          </a:p>
          <a:p>
            <a:r>
              <a:rPr lang="en-US" sz="900" dirty="0">
                <a:solidFill>
                  <a:schemeClr val="bg1">
                    <a:lumMod val="85000"/>
                  </a:schemeClr>
                </a:solidFill>
                <a:latin typeface="Trebuchet MS" panose="020B0603020202020204" pitchFamily="34" charset="0"/>
              </a:rPr>
              <a:t>Providing ultimate endpoint security platform that combines NGAV, for prevention, and EDR to detect the malicious activities that might make their way around the antivirus. This combination gives organizations confidence for both prevention and detection against even the most advanced, targeted attacks. The NGAV analyzes the behavior and threats on a single endpoint while EDR consolidates the data across all endpoints to provide a full picture of potential threats.</a:t>
            </a:r>
            <a:endParaRPr lang="en-IN" sz="900" dirty="0">
              <a:solidFill>
                <a:schemeClr val="bg1">
                  <a:lumMod val="85000"/>
                </a:schemeClr>
              </a:solidFill>
              <a:latin typeface="Trebuchet MS" panose="020B0603020202020204" pitchFamily="34" charset="0"/>
            </a:endParaRPr>
          </a:p>
        </p:txBody>
      </p:sp>
      <p:sp>
        <p:nvSpPr>
          <p:cNvPr id="33" name="TextBox 32"/>
          <p:cNvSpPr txBox="1"/>
          <p:nvPr/>
        </p:nvSpPr>
        <p:spPr>
          <a:xfrm>
            <a:off x="983325" y="3676158"/>
            <a:ext cx="3240000" cy="400110"/>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Project Model</a:t>
            </a:r>
          </a:p>
          <a:p>
            <a:pPr lvl="0">
              <a:defRPr/>
            </a:pPr>
            <a:r>
              <a:rPr lang="en-US" sz="900" dirty="0">
                <a:solidFill>
                  <a:schemeClr val="bg1">
                    <a:lumMod val="85000"/>
                  </a:schemeClr>
                </a:solidFill>
                <a:latin typeface="Trebuchet MS" panose="020B0603020202020204" pitchFamily="34" charset="0"/>
              </a:rPr>
              <a:t>Platform as a Service (PaaS) Model</a:t>
            </a:r>
          </a:p>
        </p:txBody>
      </p:sp>
      <p:sp>
        <p:nvSpPr>
          <p:cNvPr id="21" name="TextBox 20"/>
          <p:cNvSpPr txBox="1"/>
          <p:nvPr/>
        </p:nvSpPr>
        <p:spPr>
          <a:xfrm>
            <a:off x="983325" y="4184053"/>
            <a:ext cx="3418751" cy="400110"/>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Competition</a:t>
            </a:r>
          </a:p>
          <a:p>
            <a:pPr lvl="0">
              <a:defRPr/>
            </a:pPr>
            <a:r>
              <a:rPr lang="en-IN" sz="900" dirty="0">
                <a:solidFill>
                  <a:schemeClr val="bg1">
                    <a:lumMod val="85000"/>
                  </a:schemeClr>
                </a:solidFill>
                <a:latin typeface="Trebuchet MS" panose="020B0603020202020204" pitchFamily="34" charset="0"/>
              </a:rPr>
              <a:t>Managed Security Service Providers</a:t>
            </a:r>
          </a:p>
        </p:txBody>
      </p:sp>
      <p:sp>
        <p:nvSpPr>
          <p:cNvPr id="22" name="TextBox 21"/>
          <p:cNvSpPr txBox="1"/>
          <p:nvPr/>
        </p:nvSpPr>
        <p:spPr>
          <a:xfrm>
            <a:off x="983325" y="2920591"/>
            <a:ext cx="3240000" cy="677108"/>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Sify’s Uniqueness</a:t>
            </a:r>
            <a:br>
              <a:rPr lang="en-US" sz="900" dirty="0">
                <a:solidFill>
                  <a:schemeClr val="bg1">
                    <a:lumMod val="85000"/>
                  </a:schemeClr>
                </a:solidFill>
                <a:latin typeface="Trebuchet MS" panose="020B0603020202020204" pitchFamily="34" charset="0"/>
              </a:rPr>
            </a:br>
            <a:r>
              <a:rPr lang="en-US" sz="900" dirty="0">
                <a:solidFill>
                  <a:schemeClr val="bg1">
                    <a:lumMod val="85000"/>
                  </a:schemeClr>
                </a:solidFill>
                <a:latin typeface="Trebuchet MS" panose="020B0603020202020204" pitchFamily="34" charset="0"/>
              </a:rPr>
              <a:t>To keep up with ever-evolving cyber threats, Sify’s Technology Innovation Center works continuously to improve security processes and solutions.</a:t>
            </a:r>
            <a:endParaRPr lang="en-IN" sz="900" dirty="0">
              <a:solidFill>
                <a:schemeClr val="bg1">
                  <a:lumMod val="85000"/>
                </a:schemeClr>
              </a:solidFill>
              <a:latin typeface="Trebuchet MS" panose="020B0603020202020204" pitchFamily="34" charset="0"/>
            </a:endParaRPr>
          </a:p>
        </p:txBody>
      </p:sp>
      <p:sp>
        <p:nvSpPr>
          <p:cNvPr id="25" name="TextBox 24"/>
          <p:cNvSpPr txBox="1"/>
          <p:nvPr/>
        </p:nvSpPr>
        <p:spPr>
          <a:xfrm>
            <a:off x="369334" y="724"/>
            <a:ext cx="2028860" cy="207749"/>
          </a:xfrm>
          <a:prstGeom prst="rect">
            <a:avLst/>
          </a:prstGeom>
          <a:solidFill>
            <a:schemeClr val="tx2">
              <a:lumMod val="75000"/>
            </a:schemeClr>
          </a:solidFill>
          <a:ln w="12700">
            <a:noFill/>
          </a:ln>
        </p:spPr>
        <p:txBody>
          <a:bodyPr wrap="square" lIns="68580" tIns="34290" rIns="68580" bIns="34290" rtlCol="0" anchor="t">
            <a:spAutoFit/>
          </a:bodyPr>
          <a:lstStyle/>
          <a:p>
            <a:r>
              <a:rPr lang="en-US" sz="900" dirty="0">
                <a:solidFill>
                  <a:schemeClr val="bg1"/>
                </a:solidFill>
                <a:latin typeface="Trebuchet MS" panose="020B0603020202020204" pitchFamily="34" charset="0"/>
              </a:rPr>
              <a:t>NGAV &amp; EDR</a:t>
            </a:r>
          </a:p>
        </p:txBody>
      </p:sp>
      <p:sp>
        <p:nvSpPr>
          <p:cNvPr id="30" name="TextBox 29"/>
          <p:cNvSpPr txBox="1"/>
          <p:nvPr/>
        </p:nvSpPr>
        <p:spPr>
          <a:xfrm rot="16200000">
            <a:off x="-2389482" y="2387084"/>
            <a:ext cx="5148298" cy="369332"/>
          </a:xfrm>
          <a:prstGeom prst="rect">
            <a:avLst/>
          </a:prstGeom>
          <a:solidFill>
            <a:schemeClr val="accent1"/>
          </a:solidFill>
          <a:ln>
            <a:solidFill>
              <a:srgbClr val="548ED6"/>
            </a:solidFill>
          </a:ln>
        </p:spPr>
        <p:txBody>
          <a:bodyPr wrap="square" rtlCol="0">
            <a:spAutoFit/>
          </a:bodyPr>
          <a:lstStyle/>
          <a:p>
            <a:pPr algn="ctr" defTabSz="685800">
              <a:defRPr/>
            </a:pPr>
            <a:r>
              <a:rPr lang="en-US" b="1" cap="all" spc="113" dirty="0">
                <a:solidFill>
                  <a:prstClr val="white"/>
                </a:solidFill>
                <a:latin typeface="Trebuchet MS" panose="020B0603020202020204" pitchFamily="34" charset="0"/>
              </a:rPr>
              <a:t>Managed Security Services</a:t>
            </a:r>
          </a:p>
        </p:txBody>
      </p:sp>
      <p:sp>
        <p:nvSpPr>
          <p:cNvPr id="3" name="TextBox 2"/>
          <p:cNvSpPr txBox="1"/>
          <p:nvPr/>
        </p:nvSpPr>
        <p:spPr>
          <a:xfrm>
            <a:off x="32385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endParaRPr>
          </a:p>
        </p:txBody>
      </p:sp>
      <p:pic>
        <p:nvPicPr>
          <p:cNvPr id="5" name="Picture 2" descr="objective Icon 342837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694" y="137793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odel Icon 1724316"/>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694" y="367615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usiness competition Icon 3444703"/>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8763" y="4184053"/>
            <a:ext cx="379862" cy="3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shape&#10;&#10;Description automatically generated"/>
          <p:cNvPicPr>
            <a:picLocks noChangeAspect="1"/>
          </p:cNvPicPr>
          <p:nvPr/>
        </p:nvPicPr>
        <p:blipFill>
          <a:blip r:embed="rId6">
            <a:duotone>
              <a:schemeClr val="accent5">
                <a:shade val="45000"/>
                <a:satMod val="135000"/>
              </a:schemeClr>
              <a:prstClr val="white"/>
            </a:duotone>
          </a:blip>
          <a:stretch>
            <a:fillRect/>
          </a:stretch>
        </p:blipFill>
        <p:spPr>
          <a:xfrm>
            <a:off x="588694" y="2920591"/>
            <a:ext cx="360000" cy="360000"/>
          </a:xfrm>
          <a:prstGeom prst="rect">
            <a:avLst/>
          </a:prstGeom>
        </p:spPr>
      </p:pic>
      <p:pic>
        <p:nvPicPr>
          <p:cNvPr id="10" name="Picture 9" descr="A picture containing shape&#10;&#10;Description automatically generated"/>
          <p:cNvPicPr>
            <a:picLocks noChangeAspect="1"/>
          </p:cNvPicPr>
          <p:nvPr/>
        </p:nvPicPr>
        <p:blipFill>
          <a:blip r:embed="rId7">
            <a:duotone>
              <a:schemeClr val="accent3">
                <a:shade val="45000"/>
                <a:satMod val="135000"/>
              </a:schemeClr>
              <a:prstClr val="white"/>
            </a:duotone>
          </a:blip>
          <a:stretch>
            <a:fillRect/>
          </a:stretch>
        </p:blipFill>
        <p:spPr>
          <a:xfrm>
            <a:off x="4392611" y="1377938"/>
            <a:ext cx="360000" cy="360000"/>
          </a:xfrm>
          <a:prstGeom prst="rect">
            <a:avLst/>
          </a:prstGeom>
        </p:spPr>
      </p:pic>
      <p:sp>
        <p:nvSpPr>
          <p:cNvPr id="2" name="Title 1"/>
          <p:cNvSpPr txBox="1"/>
          <p:nvPr/>
        </p:nvSpPr>
        <p:spPr>
          <a:xfrm>
            <a:off x="638176" y="234188"/>
            <a:ext cx="8181976" cy="368586"/>
          </a:xfrm>
          <a:prstGeom prst="rect">
            <a:avLst/>
          </a:prstGeom>
        </p:spPr>
        <p:txBody>
          <a:bodyPr vert="horz" wrap="square" lIns="0" tIns="45715" rIns="91428" bIns="45715" rtlCol="0" anchor="ctr">
            <a:noAutofit/>
          </a:bodyPr>
          <a:lst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r>
              <a:rPr lang="en-IN" sz="1800" dirty="0">
                <a:solidFill>
                  <a:srgbClr val="BED730"/>
                </a:solidFill>
                <a:latin typeface="Trebuchet MS" panose="020B0603020202020204" pitchFamily="34" charset="0"/>
                <a:ea typeface="Calibri" panose="020F0502020204030204" pitchFamily="34" charset="0"/>
                <a:cs typeface="Mangal" panose="02040503050203030202" pitchFamily="18" charset="0"/>
              </a:rPr>
              <a:t>World's leading glass manufacturer </a:t>
            </a:r>
            <a:endParaRPr lang="en-IN" sz="1200" dirty="0">
              <a:solidFill>
                <a:schemeClr val="bg1">
                  <a:lumMod val="85000"/>
                </a:schemeClr>
              </a:solidFill>
              <a:latin typeface="Trebuchet MS" panose="020B0603020202020204" pitchFamily="34" charset="0"/>
            </a:endParaRPr>
          </a:p>
        </p:txBody>
      </p:sp>
      <p:sp>
        <p:nvSpPr>
          <p:cNvPr id="8" name="Title 1"/>
          <p:cNvSpPr txBox="1"/>
          <p:nvPr/>
        </p:nvSpPr>
        <p:spPr>
          <a:xfrm>
            <a:off x="638176" y="627248"/>
            <a:ext cx="8181976" cy="439984"/>
          </a:xfrm>
          <a:prstGeom prst="rect">
            <a:avLst/>
          </a:prstGeom>
        </p:spPr>
        <p:txBody>
          <a:bodyPr vert="horz" wrap="square" lIns="0" tIns="45715" rIns="91428" bIns="45715" rtlCol="0" anchor="ctr">
            <a:noAutofit/>
          </a:bodyPr>
          <a:lst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t>Secured with machine Learning based threat detection and response technology </a:t>
            </a:r>
            <a:b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br>
            <a: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t>To protect against threats &amp; sophisticated attacks</a:t>
            </a:r>
            <a:endParaRPr lang="en-US" sz="1200" dirty="0">
              <a:solidFill>
                <a:schemeClr val="bg1">
                  <a:lumMod val="85000"/>
                </a:schemeClr>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4752612" y="1377938"/>
            <a:ext cx="4067538" cy="2516073"/>
          </a:xfrm>
          <a:prstGeom prst="rect">
            <a:avLst/>
          </a:prstGeom>
          <a:noFill/>
        </p:spPr>
        <p:txBody>
          <a:bodyPr wrap="square" lIns="68580" tIns="34290" rIns="68580" bIns="34290" rtlCol="0" anchor="t">
            <a:spAutoFit/>
          </a:bodyPr>
          <a:lstStyle/>
          <a:p>
            <a:pPr>
              <a:defRPr/>
            </a:pPr>
            <a:r>
              <a:rPr lang="en-US" sz="1100" b="1" dirty="0">
                <a:solidFill>
                  <a:srgbClr val="BED730"/>
                </a:solidFill>
                <a:latin typeface="Trebuchet MS" panose="020B0603020202020204" pitchFamily="34" charset="0"/>
              </a:rPr>
              <a:t>Integrated Value and Outcome</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Central SOC operated from Chennai.</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Pay only for privileged user count and get unlimited device integration</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Secure access to administrative users to manage respective endpoints</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Session recording to track administrative changes</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Automated password refresh cycles to manage compliance</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Custom administrative access workflow for access authorization</a:t>
            </a:r>
          </a:p>
          <a:p>
            <a:pPr>
              <a:defRPr/>
            </a:pPr>
            <a:endParaRPr lang="en-US" sz="900" dirty="0">
              <a:solidFill>
                <a:schemeClr val="tx1">
                  <a:lumMod val="50000"/>
                  <a:lumOff val="50000"/>
                </a:schemeClr>
              </a:solidFill>
              <a:latin typeface="Trebuchet MS" panose="020B0603020202020204" pitchFamily="34" charset="0"/>
            </a:endParaRPr>
          </a:p>
          <a:p>
            <a:pPr>
              <a:defRPr/>
            </a:pPr>
            <a:r>
              <a:rPr lang="en-US" sz="1100" b="1" dirty="0">
                <a:solidFill>
                  <a:srgbClr val="BED730"/>
                </a:solidFill>
                <a:latin typeface="Trebuchet MS" panose="020B0603020202020204" pitchFamily="34" charset="0"/>
              </a:rPr>
              <a:t>Value for Client</a:t>
            </a:r>
          </a:p>
          <a:p>
            <a:pPr>
              <a:defRPr/>
            </a:pPr>
            <a:r>
              <a:rPr lang="en-US" sz="900" dirty="0">
                <a:solidFill>
                  <a:schemeClr val="bg1">
                    <a:lumMod val="85000"/>
                  </a:schemeClr>
                </a:solidFill>
                <a:latin typeface="Trebuchet MS" panose="020B0603020202020204" pitchFamily="34" charset="0"/>
              </a:rPr>
              <a:t>Sify provides a highly effective Privileged Access Management solution that helps in managing, controlling and monitoring privileged user activities whilst implementing the principle of ‘least-privilege’</a:t>
            </a:r>
          </a:p>
          <a:p>
            <a:pPr>
              <a:defRPr/>
            </a:pPr>
            <a:endParaRPr lang="en-US" sz="900" b="1" dirty="0">
              <a:solidFill>
                <a:schemeClr val="tx1">
                  <a:lumMod val="50000"/>
                  <a:lumOff val="50000"/>
                </a:schemeClr>
              </a:solidFill>
              <a:latin typeface="Trebuchet MS" panose="020B0603020202020204" pitchFamily="34" charset="0"/>
            </a:endParaRPr>
          </a:p>
          <a:p>
            <a:pPr>
              <a:defRPr/>
            </a:pPr>
            <a:r>
              <a:rPr lang="en-US" sz="1100" b="1" dirty="0">
                <a:solidFill>
                  <a:srgbClr val="BED730"/>
                </a:solidFill>
                <a:latin typeface="Trebuchet MS" panose="020B0603020202020204" pitchFamily="34" charset="0"/>
              </a:rPr>
              <a:t>Value for Sify</a:t>
            </a:r>
          </a:p>
          <a:p>
            <a:pPr>
              <a:defRPr/>
            </a:pPr>
            <a:r>
              <a:rPr lang="en-US" sz="900" dirty="0">
                <a:solidFill>
                  <a:schemeClr val="bg1">
                    <a:lumMod val="85000"/>
                  </a:schemeClr>
                </a:solidFill>
                <a:latin typeface="Trebuchet MS" panose="020B0603020202020204" pitchFamily="34" charset="0"/>
              </a:rPr>
              <a:t>Long term partnerships and It will help Sify understand their vertical in depth to create more opportunities, a good reference to onboard new customers in the Industry. </a:t>
            </a:r>
          </a:p>
        </p:txBody>
      </p:sp>
      <p:sp>
        <p:nvSpPr>
          <p:cNvPr id="4" name="TextBox 3"/>
          <p:cNvSpPr txBox="1"/>
          <p:nvPr/>
        </p:nvSpPr>
        <p:spPr>
          <a:xfrm>
            <a:off x="983325" y="1377938"/>
            <a:ext cx="3305314" cy="1508105"/>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Project Objective</a:t>
            </a:r>
          </a:p>
          <a:p>
            <a:r>
              <a:rPr lang="en-US" sz="900" dirty="0">
                <a:solidFill>
                  <a:schemeClr val="bg1">
                    <a:lumMod val="85000"/>
                  </a:schemeClr>
                </a:solidFill>
                <a:latin typeface="Trebuchet MS" panose="020B0603020202020204" pitchFamily="34" charset="0"/>
              </a:rPr>
              <a:t>Sify helps organizations with Privileged Access Management solution to reduce organization’s attack surface, and prevent, mitigate, the damage arising from external attacks as well as from insider threats or negligence. The central goal is the enforcement of least privilege, defined as the restriction of access rights and permissions for users, accounts, applications, systems, devices and computing processes to the absolute minimum necessary to perform routine, authorized activities.</a:t>
            </a:r>
            <a:endParaRPr lang="en-IN" sz="900" dirty="0">
              <a:solidFill>
                <a:schemeClr val="bg1">
                  <a:lumMod val="85000"/>
                </a:schemeClr>
              </a:solidFill>
              <a:latin typeface="Trebuchet MS" panose="020B0603020202020204" pitchFamily="34" charset="0"/>
            </a:endParaRPr>
          </a:p>
        </p:txBody>
      </p:sp>
      <p:sp>
        <p:nvSpPr>
          <p:cNvPr id="33" name="TextBox 32"/>
          <p:cNvSpPr txBox="1"/>
          <p:nvPr/>
        </p:nvSpPr>
        <p:spPr>
          <a:xfrm>
            <a:off x="983325" y="3676158"/>
            <a:ext cx="3240000" cy="400110"/>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Project Model</a:t>
            </a:r>
          </a:p>
          <a:p>
            <a:pPr lvl="0">
              <a:defRPr/>
            </a:pPr>
            <a:r>
              <a:rPr lang="en-US" sz="900" dirty="0">
                <a:solidFill>
                  <a:schemeClr val="bg1">
                    <a:lumMod val="85000"/>
                  </a:schemeClr>
                </a:solidFill>
                <a:latin typeface="Trebuchet MS" panose="020B0603020202020204" pitchFamily="34" charset="0"/>
              </a:rPr>
              <a:t>Platform as a Service (PaaS) Model</a:t>
            </a:r>
          </a:p>
        </p:txBody>
      </p:sp>
      <p:sp>
        <p:nvSpPr>
          <p:cNvPr id="21" name="TextBox 20"/>
          <p:cNvSpPr txBox="1"/>
          <p:nvPr/>
        </p:nvSpPr>
        <p:spPr>
          <a:xfrm>
            <a:off x="983325" y="4184053"/>
            <a:ext cx="3418751" cy="400110"/>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Competition</a:t>
            </a:r>
          </a:p>
          <a:p>
            <a:pPr lvl="0">
              <a:defRPr/>
            </a:pPr>
            <a:r>
              <a:rPr lang="en-IN" sz="900" dirty="0">
                <a:solidFill>
                  <a:schemeClr val="bg1">
                    <a:lumMod val="85000"/>
                  </a:schemeClr>
                </a:solidFill>
                <a:latin typeface="Trebuchet MS" panose="020B0603020202020204" pitchFamily="34" charset="0"/>
              </a:rPr>
              <a:t>Managed Security Service Providers</a:t>
            </a:r>
          </a:p>
        </p:txBody>
      </p:sp>
      <p:sp>
        <p:nvSpPr>
          <p:cNvPr id="22" name="TextBox 21"/>
          <p:cNvSpPr txBox="1"/>
          <p:nvPr/>
        </p:nvSpPr>
        <p:spPr>
          <a:xfrm>
            <a:off x="983325" y="2920591"/>
            <a:ext cx="3240000" cy="677108"/>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Sify’s Uniqueness</a:t>
            </a:r>
            <a:br>
              <a:rPr lang="en-US" sz="900" dirty="0">
                <a:latin typeface="Trebuchet MS" panose="020B0603020202020204" pitchFamily="34" charset="0"/>
              </a:rPr>
            </a:br>
            <a:r>
              <a:rPr lang="en-US" sz="900" dirty="0">
                <a:solidFill>
                  <a:schemeClr val="bg1">
                    <a:lumMod val="85000"/>
                  </a:schemeClr>
                </a:solidFill>
                <a:latin typeface="Trebuchet MS" panose="020B0603020202020204" pitchFamily="34" charset="0"/>
              </a:rPr>
              <a:t>To keep up with ever-evolving cyber threats, Sify’s Technology Innovation Center works continuously to improve security processes and solutions.</a:t>
            </a:r>
            <a:endParaRPr lang="en-IN" sz="900" dirty="0">
              <a:solidFill>
                <a:schemeClr val="bg1">
                  <a:lumMod val="85000"/>
                </a:schemeClr>
              </a:solidFill>
              <a:latin typeface="Trebuchet MS" panose="020B0603020202020204" pitchFamily="34" charset="0"/>
            </a:endParaRPr>
          </a:p>
        </p:txBody>
      </p:sp>
      <p:sp>
        <p:nvSpPr>
          <p:cNvPr id="25" name="TextBox 24"/>
          <p:cNvSpPr txBox="1"/>
          <p:nvPr/>
        </p:nvSpPr>
        <p:spPr>
          <a:xfrm>
            <a:off x="369334" y="724"/>
            <a:ext cx="2028860" cy="207749"/>
          </a:xfrm>
          <a:prstGeom prst="rect">
            <a:avLst/>
          </a:prstGeom>
          <a:solidFill>
            <a:schemeClr val="tx2">
              <a:lumMod val="75000"/>
            </a:schemeClr>
          </a:solidFill>
          <a:ln w="12700">
            <a:noFill/>
          </a:ln>
        </p:spPr>
        <p:txBody>
          <a:bodyPr wrap="square" lIns="68580" tIns="34290" rIns="68580" bIns="34290" rtlCol="0" anchor="t">
            <a:spAutoFit/>
          </a:bodyPr>
          <a:lstStyle/>
          <a:p>
            <a:r>
              <a:rPr lang="en-US" sz="900" dirty="0">
                <a:solidFill>
                  <a:schemeClr val="bg1"/>
                </a:solidFill>
                <a:latin typeface="Trebuchet MS" panose="020B0603020202020204" pitchFamily="34" charset="0"/>
              </a:rPr>
              <a:t>Privileged Access Management</a:t>
            </a:r>
          </a:p>
        </p:txBody>
      </p:sp>
      <p:sp>
        <p:nvSpPr>
          <p:cNvPr id="30" name="TextBox 29"/>
          <p:cNvSpPr txBox="1"/>
          <p:nvPr/>
        </p:nvSpPr>
        <p:spPr>
          <a:xfrm rot="16200000">
            <a:off x="-2389482" y="2387084"/>
            <a:ext cx="5148298" cy="369332"/>
          </a:xfrm>
          <a:prstGeom prst="rect">
            <a:avLst/>
          </a:prstGeom>
          <a:solidFill>
            <a:schemeClr val="accent1"/>
          </a:solidFill>
          <a:ln>
            <a:solidFill>
              <a:srgbClr val="548ED6"/>
            </a:solidFill>
          </a:ln>
        </p:spPr>
        <p:txBody>
          <a:bodyPr wrap="square" rtlCol="0">
            <a:spAutoFit/>
          </a:bodyPr>
          <a:lstStyle/>
          <a:p>
            <a:pPr algn="ctr" defTabSz="685800">
              <a:defRPr/>
            </a:pPr>
            <a:r>
              <a:rPr lang="en-US" b="1" cap="all" spc="113" dirty="0">
                <a:solidFill>
                  <a:prstClr val="white"/>
                </a:solidFill>
                <a:latin typeface="Trebuchet MS" panose="020B0603020202020204" pitchFamily="34" charset="0"/>
              </a:rPr>
              <a:t>Managed Security Services</a:t>
            </a:r>
          </a:p>
        </p:txBody>
      </p:sp>
      <p:sp>
        <p:nvSpPr>
          <p:cNvPr id="3" name="TextBox 2"/>
          <p:cNvSpPr txBox="1"/>
          <p:nvPr/>
        </p:nvSpPr>
        <p:spPr>
          <a:xfrm>
            <a:off x="32385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endParaRPr>
          </a:p>
        </p:txBody>
      </p:sp>
      <p:pic>
        <p:nvPicPr>
          <p:cNvPr id="6" name="Picture 2" descr="objective Icon 342837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694" y="137793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odel Icon 1724316"/>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694" y="367615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usiness competition Icon 3444703"/>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8763" y="4184053"/>
            <a:ext cx="379862"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shape&#10;&#10;Description automatically generated"/>
          <p:cNvPicPr>
            <a:picLocks noChangeAspect="1"/>
          </p:cNvPicPr>
          <p:nvPr/>
        </p:nvPicPr>
        <p:blipFill>
          <a:blip r:embed="rId6">
            <a:duotone>
              <a:schemeClr val="accent5">
                <a:shade val="45000"/>
                <a:satMod val="135000"/>
              </a:schemeClr>
              <a:prstClr val="white"/>
            </a:duotone>
          </a:blip>
          <a:stretch>
            <a:fillRect/>
          </a:stretch>
        </p:blipFill>
        <p:spPr>
          <a:xfrm>
            <a:off x="588694" y="2920591"/>
            <a:ext cx="360000" cy="360000"/>
          </a:xfrm>
          <a:prstGeom prst="rect">
            <a:avLst/>
          </a:prstGeom>
        </p:spPr>
      </p:pic>
      <p:pic>
        <p:nvPicPr>
          <p:cNvPr id="11" name="Picture 10" descr="A picture containing shape&#10;&#10;Description automatically generated"/>
          <p:cNvPicPr>
            <a:picLocks noChangeAspect="1"/>
          </p:cNvPicPr>
          <p:nvPr/>
        </p:nvPicPr>
        <p:blipFill>
          <a:blip r:embed="rId7">
            <a:duotone>
              <a:schemeClr val="accent3">
                <a:shade val="45000"/>
                <a:satMod val="135000"/>
              </a:schemeClr>
              <a:prstClr val="white"/>
            </a:duotone>
          </a:blip>
          <a:stretch>
            <a:fillRect/>
          </a:stretch>
        </p:blipFill>
        <p:spPr>
          <a:xfrm>
            <a:off x="4392611" y="1377938"/>
            <a:ext cx="360000" cy="360000"/>
          </a:xfrm>
          <a:prstGeom prst="rect">
            <a:avLst/>
          </a:prstGeom>
        </p:spPr>
      </p:pic>
      <p:sp>
        <p:nvSpPr>
          <p:cNvPr id="2" name="Title 1"/>
          <p:cNvSpPr txBox="1"/>
          <p:nvPr/>
        </p:nvSpPr>
        <p:spPr>
          <a:xfrm>
            <a:off x="638175" y="234188"/>
            <a:ext cx="8181975" cy="368586"/>
          </a:xfrm>
          <a:prstGeom prst="rect">
            <a:avLst/>
          </a:prstGeom>
        </p:spPr>
        <p:txBody>
          <a:bodyPr vert="horz" wrap="square" lIns="0" tIns="45715" rIns="91428" bIns="45715" rtlCol="0" anchor="ctr">
            <a:noAutofit/>
          </a:bodyPr>
          <a:lst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r>
              <a:rPr lang="en-IN" sz="1800" dirty="0">
                <a:solidFill>
                  <a:srgbClr val="BED730"/>
                </a:solidFill>
                <a:latin typeface="Trebuchet MS" panose="020B0603020202020204" pitchFamily="34" charset="0"/>
                <a:ea typeface="Calibri" panose="020F0502020204030204" pitchFamily="34" charset="0"/>
                <a:cs typeface="Mangal" panose="02040503050203030202" pitchFamily="18" charset="0"/>
              </a:rPr>
              <a:t>a leading manufacturer </a:t>
            </a:r>
            <a:endParaRPr lang="en-IN" sz="1200" dirty="0">
              <a:solidFill>
                <a:schemeClr val="bg1">
                  <a:lumMod val="85000"/>
                </a:schemeClr>
              </a:solidFill>
              <a:latin typeface="Trebuchet MS" panose="020B0603020202020204" pitchFamily="34" charset="0"/>
            </a:endParaRPr>
          </a:p>
        </p:txBody>
      </p:sp>
      <p:sp>
        <p:nvSpPr>
          <p:cNvPr id="8" name="Title 1"/>
          <p:cNvSpPr txBox="1"/>
          <p:nvPr/>
        </p:nvSpPr>
        <p:spPr>
          <a:xfrm>
            <a:off x="638175" y="628489"/>
            <a:ext cx="8181975" cy="439984"/>
          </a:xfrm>
          <a:prstGeom prst="rect">
            <a:avLst/>
          </a:prstGeom>
        </p:spPr>
        <p:txBody>
          <a:bodyPr vert="horz" wrap="square" lIns="0" tIns="45715" rIns="91428" bIns="45715" rtlCol="0" anchor="ctr">
            <a:noAutofit/>
          </a:bodyPr>
          <a:lst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t>Sify is trusted for SECURING its privileged access management </a:t>
            </a:r>
            <a:b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br>
            <a: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t>to authorize and govern the privileged users, based on their roles and responsibilities</a:t>
            </a:r>
            <a:endParaRPr lang="en-US" sz="1200" dirty="0">
              <a:solidFill>
                <a:schemeClr val="bg1">
                  <a:lumMod val="85000"/>
                </a:schemeClr>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SIFY AS </a:t>
            </a:r>
            <a:r>
              <a:rPr lang="en-IN" altLang="en-US" dirty="0"/>
              <a:t>a </a:t>
            </a:r>
            <a:r>
              <a:rPr lang="en-US" dirty="0"/>
              <a:t>TRUSTED Security services PARTNER</a:t>
            </a:r>
            <a:endParaRPr lang="en-IN" dirty="0"/>
          </a:p>
        </p:txBody>
      </p:sp>
      <p:pic>
        <p:nvPicPr>
          <p:cNvPr id="5"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9008" y="993013"/>
            <a:ext cx="1700015" cy="783196"/>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7" name="Picture 8"/>
          <p:cNvPicPr>
            <a:picLocks noChangeArrowheads="1"/>
          </p:cNvPicPr>
          <p:nvPr/>
        </p:nvPicPr>
        <p:blipFill rotWithShape="1">
          <a:blip r:embed="rId3" cstate="print">
            <a:extLst>
              <a:ext uri="{28A0092B-C50C-407E-A947-70E740481C1C}">
                <a14:useLocalDpi xmlns:a14="http://schemas.microsoft.com/office/drawing/2010/main" val="0"/>
              </a:ext>
            </a:extLst>
          </a:blip>
          <a:srcRect l="1595"/>
          <a:stretch>
            <a:fillRect/>
          </a:stretch>
        </p:blipFill>
        <p:spPr bwMode="auto">
          <a:xfrm>
            <a:off x="7120056" y="992773"/>
            <a:ext cx="1700017" cy="780817"/>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68804" y="1805325"/>
            <a:ext cx="1697250" cy="1920077"/>
          </a:xfrm>
          <a:prstGeom prst="rect">
            <a:avLst/>
          </a:prstGeom>
          <a:noFill/>
        </p:spPr>
        <p:txBody>
          <a:bodyPr wrap="square" rtlCol="0">
            <a:spAutoFit/>
          </a:bodyPr>
          <a:lstStyle>
            <a:defPPr>
              <a:defRPr lang="en-US"/>
            </a:defPPr>
            <a:lvl1pPr defTabSz="914400">
              <a:lnSpc>
                <a:spcPts val="1600"/>
              </a:lnSpc>
              <a:defRPr sz="1200">
                <a:solidFill>
                  <a:prstClr val="white">
                    <a:lumMod val="85000"/>
                  </a:prstClr>
                </a:solidFill>
                <a:latin typeface="Trebuchet MS" panose="020B0603020202020204"/>
              </a:defRPr>
            </a:lvl1pPr>
          </a:lstStyle>
          <a:p>
            <a:r>
              <a:rPr lang="en-US" sz="1100" dirty="0">
                <a:solidFill>
                  <a:schemeClr val="bg1">
                    <a:lumMod val="95000"/>
                  </a:schemeClr>
                </a:solidFill>
              </a:rPr>
              <a:t>Sify helps a major </a:t>
            </a:r>
            <a:r>
              <a:rPr lang="en-US" sz="1100" b="1" dirty="0">
                <a:solidFill>
                  <a:srgbClr val="BED730"/>
                </a:solidFill>
              </a:rPr>
              <a:t>pharmaceutical</a:t>
            </a:r>
            <a:r>
              <a:rPr lang="en-US" sz="1100" dirty="0">
                <a:solidFill>
                  <a:schemeClr val="bg1">
                    <a:lumMod val="95000"/>
                  </a:schemeClr>
                </a:solidFill>
              </a:rPr>
              <a:t> sector customer with </a:t>
            </a:r>
            <a:r>
              <a:rPr lang="en-US" sz="1100" b="1" dirty="0">
                <a:solidFill>
                  <a:srgbClr val="BED730"/>
                </a:solidFill>
              </a:rPr>
              <a:t>AI &amp; ML based Security Analytics platform </a:t>
            </a:r>
            <a:r>
              <a:rPr lang="en-US" sz="1100" dirty="0">
                <a:solidFill>
                  <a:schemeClr val="bg1">
                    <a:lumMod val="95000"/>
                  </a:schemeClr>
                </a:solidFill>
              </a:rPr>
              <a:t>and automatically mitigating threats  resulting in </a:t>
            </a:r>
            <a:r>
              <a:rPr lang="en-US" sz="1100" b="1" dirty="0">
                <a:solidFill>
                  <a:srgbClr val="BED730"/>
                </a:solidFill>
              </a:rPr>
              <a:t>reduced MTTD and MTTR</a:t>
            </a:r>
          </a:p>
        </p:txBody>
      </p:sp>
      <p:sp>
        <p:nvSpPr>
          <p:cNvPr id="9" name="TextBox 8"/>
          <p:cNvSpPr txBox="1"/>
          <p:nvPr/>
        </p:nvSpPr>
        <p:spPr>
          <a:xfrm>
            <a:off x="7120056" y="1800168"/>
            <a:ext cx="1672192" cy="1099340"/>
          </a:xfrm>
          <a:prstGeom prst="rect">
            <a:avLst/>
          </a:prstGeom>
          <a:noFill/>
        </p:spPr>
        <p:txBody>
          <a:bodyPr wrap="square" rtlCol="0">
            <a:spAutoFit/>
          </a:bodyPr>
          <a:lstStyle>
            <a:defPPr>
              <a:defRPr lang="en-US"/>
            </a:defPPr>
            <a:lvl1pPr defTabSz="914400">
              <a:lnSpc>
                <a:spcPts val="1600"/>
              </a:lnSpc>
              <a:defRPr sz="1200">
                <a:solidFill>
                  <a:prstClr val="white">
                    <a:lumMod val="85000"/>
                  </a:prstClr>
                </a:solidFill>
                <a:latin typeface="Trebuchet MS" panose="020B0603020202020204"/>
              </a:defRPr>
            </a:lvl1pPr>
          </a:lstStyle>
          <a:p>
            <a:r>
              <a:rPr lang="en-US" sz="1100" dirty="0">
                <a:solidFill>
                  <a:schemeClr val="bg1">
                    <a:lumMod val="95000"/>
                  </a:schemeClr>
                </a:solidFill>
              </a:rPr>
              <a:t>Sify helps assess and mitigate the </a:t>
            </a:r>
            <a:r>
              <a:rPr lang="en-US" sz="1100" b="1" dirty="0">
                <a:solidFill>
                  <a:srgbClr val="BED730"/>
                </a:solidFill>
              </a:rPr>
              <a:t>cyber</a:t>
            </a:r>
            <a:r>
              <a:rPr lang="en-US" sz="1100" b="1" dirty="0">
                <a:solidFill>
                  <a:schemeClr val="bg1">
                    <a:lumMod val="95000"/>
                  </a:schemeClr>
                </a:solidFill>
              </a:rPr>
              <a:t> </a:t>
            </a:r>
            <a:r>
              <a:rPr lang="en-US" sz="1100" b="1" dirty="0">
                <a:solidFill>
                  <a:srgbClr val="BED730"/>
                </a:solidFill>
              </a:rPr>
              <a:t>security risks </a:t>
            </a:r>
            <a:r>
              <a:rPr lang="en-US" sz="1100" dirty="0">
                <a:solidFill>
                  <a:schemeClr val="bg1">
                    <a:lumMod val="95000"/>
                  </a:schemeClr>
                </a:solidFill>
              </a:rPr>
              <a:t>for a leading </a:t>
            </a:r>
            <a:r>
              <a:rPr lang="en-US" sz="1100" b="1" dirty="0">
                <a:solidFill>
                  <a:srgbClr val="BED730"/>
                </a:solidFill>
              </a:rPr>
              <a:t>financial</a:t>
            </a:r>
            <a:r>
              <a:rPr lang="en-US" sz="1100" b="1" dirty="0">
                <a:solidFill>
                  <a:schemeClr val="bg1">
                    <a:lumMod val="95000"/>
                  </a:schemeClr>
                </a:solidFill>
              </a:rPr>
              <a:t> </a:t>
            </a:r>
            <a:r>
              <a:rPr lang="en-US" sz="1100" b="1" dirty="0">
                <a:solidFill>
                  <a:srgbClr val="BED730"/>
                </a:solidFill>
              </a:rPr>
              <a:t>institute's</a:t>
            </a:r>
            <a:r>
              <a:rPr lang="en-US" sz="1100" b="1" dirty="0">
                <a:solidFill>
                  <a:schemeClr val="bg1">
                    <a:lumMod val="95000"/>
                  </a:schemeClr>
                </a:solidFill>
              </a:rPr>
              <a:t> </a:t>
            </a:r>
            <a:r>
              <a:rPr lang="en-US" sz="1100" dirty="0">
                <a:solidFill>
                  <a:schemeClr val="bg1">
                    <a:lumMod val="95000"/>
                  </a:schemeClr>
                </a:solidFill>
              </a:rPr>
              <a:t>IT estate</a:t>
            </a:r>
          </a:p>
        </p:txBody>
      </p:sp>
      <p:sp>
        <p:nvSpPr>
          <p:cNvPr id="3" name="TextBox 2"/>
          <p:cNvSpPr txBox="1"/>
          <p:nvPr/>
        </p:nvSpPr>
        <p:spPr>
          <a:xfrm>
            <a:off x="323925" y="1803403"/>
            <a:ext cx="1620001" cy="2330446"/>
          </a:xfrm>
          <a:prstGeom prst="rect">
            <a:avLst/>
          </a:prstGeom>
          <a:noFill/>
        </p:spPr>
        <p:txBody>
          <a:bodyPr wrap="square" rtlCol="0">
            <a:spAutoFit/>
          </a:bodyPr>
          <a:lstStyle>
            <a:defPPr>
              <a:defRPr lang="en-US"/>
            </a:defPPr>
            <a:lvl1pPr defTabSz="914400">
              <a:lnSpc>
                <a:spcPts val="1600"/>
              </a:lnSpc>
              <a:defRPr sz="1200">
                <a:solidFill>
                  <a:prstClr val="white">
                    <a:lumMod val="85000"/>
                  </a:prstClr>
                </a:solidFill>
                <a:latin typeface="Trebuchet MS" panose="020B0603020202020204"/>
              </a:defRPr>
            </a:lvl1pPr>
          </a:lstStyle>
          <a:p>
            <a:r>
              <a:rPr lang="en-US" sz="1100" dirty="0">
                <a:solidFill>
                  <a:schemeClr val="bg1">
                    <a:lumMod val="95000"/>
                  </a:schemeClr>
                </a:solidFill>
              </a:rPr>
              <a:t>Sify is trusted by a leading </a:t>
            </a:r>
            <a:r>
              <a:rPr lang="en-US" sz="1100" b="1" dirty="0">
                <a:solidFill>
                  <a:srgbClr val="BED730"/>
                </a:solidFill>
              </a:rPr>
              <a:t>manufacturer</a:t>
            </a:r>
            <a:r>
              <a:rPr lang="en-US" sz="1100" dirty="0">
                <a:solidFill>
                  <a:schemeClr val="bg1">
                    <a:lumMod val="95000"/>
                  </a:schemeClr>
                </a:solidFill>
              </a:rPr>
              <a:t> for </a:t>
            </a:r>
            <a:r>
              <a:rPr lang="en-US" sz="1100" b="1" dirty="0">
                <a:solidFill>
                  <a:srgbClr val="BED730"/>
                </a:solidFill>
              </a:rPr>
              <a:t>securing</a:t>
            </a:r>
            <a:r>
              <a:rPr lang="en-US" sz="1100" dirty="0">
                <a:solidFill>
                  <a:schemeClr val="bg1">
                    <a:lumMod val="95000"/>
                  </a:schemeClr>
                </a:solidFill>
              </a:rPr>
              <a:t> their </a:t>
            </a:r>
            <a:r>
              <a:rPr lang="en-US" sz="1100" b="1" dirty="0">
                <a:solidFill>
                  <a:srgbClr val="BED730"/>
                </a:solidFill>
              </a:rPr>
              <a:t>end- to-end IT Infrastructure</a:t>
            </a:r>
            <a:r>
              <a:rPr lang="en-US" sz="1100" dirty="0">
                <a:solidFill>
                  <a:srgbClr val="BED730"/>
                </a:solidFill>
              </a:rPr>
              <a:t> </a:t>
            </a:r>
            <a:r>
              <a:rPr lang="en-US" sz="1100" dirty="0">
                <a:solidFill>
                  <a:schemeClr val="bg1">
                    <a:lumMod val="95000"/>
                  </a:schemeClr>
                </a:solidFill>
              </a:rPr>
              <a:t>and </a:t>
            </a:r>
            <a:r>
              <a:rPr lang="en-US" sz="1100" b="1" dirty="0">
                <a:solidFill>
                  <a:srgbClr val="BED730"/>
                </a:solidFill>
              </a:rPr>
              <a:t>enhance</a:t>
            </a:r>
            <a:r>
              <a:rPr lang="en-US" sz="1100" dirty="0">
                <a:solidFill>
                  <a:schemeClr val="bg1">
                    <a:lumMod val="95000"/>
                  </a:schemeClr>
                </a:solidFill>
              </a:rPr>
              <a:t> their </a:t>
            </a:r>
            <a:r>
              <a:rPr lang="en-US" sz="1100" b="1" dirty="0">
                <a:solidFill>
                  <a:srgbClr val="BED730"/>
                </a:solidFill>
              </a:rPr>
              <a:t>security</a:t>
            </a:r>
            <a:r>
              <a:rPr lang="en-US" sz="1100" dirty="0">
                <a:solidFill>
                  <a:srgbClr val="BED730"/>
                </a:solidFill>
              </a:rPr>
              <a:t> </a:t>
            </a:r>
            <a:r>
              <a:rPr lang="en-US" sz="1100" b="1" dirty="0">
                <a:solidFill>
                  <a:srgbClr val="BED730"/>
                </a:solidFill>
              </a:rPr>
              <a:t>posture</a:t>
            </a:r>
            <a:r>
              <a:rPr lang="en-US" sz="1100" dirty="0">
                <a:solidFill>
                  <a:srgbClr val="BED730"/>
                </a:solidFill>
              </a:rPr>
              <a:t> </a:t>
            </a:r>
            <a:r>
              <a:rPr lang="en-US" sz="1100" dirty="0">
                <a:solidFill>
                  <a:schemeClr val="bg1">
                    <a:lumMod val="95000"/>
                  </a:schemeClr>
                </a:solidFill>
              </a:rPr>
              <a:t>with continuous monitoring, management and security audits</a:t>
            </a:r>
          </a:p>
        </p:txBody>
      </p:sp>
      <p:pic>
        <p:nvPicPr>
          <p:cNvPr id="4" name="Pictur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003" y="994245"/>
            <a:ext cx="1698276" cy="783196"/>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404583" y="1788615"/>
            <a:ext cx="1707406" cy="1714893"/>
          </a:xfrm>
          <a:prstGeom prst="rect">
            <a:avLst/>
          </a:prstGeom>
          <a:noFill/>
        </p:spPr>
        <p:txBody>
          <a:bodyPr wrap="square" rtlCol="0">
            <a:spAutoFit/>
          </a:bodyPr>
          <a:lstStyle>
            <a:defPPr>
              <a:defRPr lang="en-US"/>
            </a:defPPr>
            <a:lvl1pPr defTabSz="914400">
              <a:lnSpc>
                <a:spcPts val="1600"/>
              </a:lnSpc>
              <a:defRPr sz="1200">
                <a:solidFill>
                  <a:prstClr val="white">
                    <a:lumMod val="85000"/>
                  </a:prstClr>
                </a:solidFill>
                <a:latin typeface="Trebuchet MS" panose="020B0603020202020204"/>
              </a:defRPr>
            </a:lvl1pPr>
          </a:lstStyle>
          <a:p>
            <a:r>
              <a:rPr lang="en-US" sz="1100" dirty="0">
                <a:solidFill>
                  <a:schemeClr val="bg1">
                    <a:lumMod val="95000"/>
                  </a:schemeClr>
                </a:solidFill>
              </a:rPr>
              <a:t>World's leading </a:t>
            </a:r>
            <a:r>
              <a:rPr lang="en-US" sz="1100" b="1" dirty="0">
                <a:solidFill>
                  <a:srgbClr val="BED730"/>
                </a:solidFill>
              </a:rPr>
              <a:t>glass</a:t>
            </a:r>
            <a:r>
              <a:rPr lang="en-US" sz="1100" b="1" dirty="0">
                <a:solidFill>
                  <a:schemeClr val="bg1">
                    <a:lumMod val="95000"/>
                  </a:schemeClr>
                </a:solidFill>
              </a:rPr>
              <a:t> </a:t>
            </a:r>
            <a:r>
              <a:rPr lang="en-US" sz="1100" b="1" dirty="0">
                <a:solidFill>
                  <a:srgbClr val="BED730"/>
                </a:solidFill>
              </a:rPr>
              <a:t>manufacturer</a:t>
            </a:r>
            <a:r>
              <a:rPr lang="en-US" sz="1100" b="1" dirty="0">
                <a:solidFill>
                  <a:schemeClr val="bg1">
                    <a:lumMod val="95000"/>
                  </a:schemeClr>
                </a:solidFill>
              </a:rPr>
              <a:t> </a:t>
            </a:r>
            <a:r>
              <a:rPr lang="en-US" sz="1100" dirty="0">
                <a:solidFill>
                  <a:schemeClr val="bg1">
                    <a:lumMod val="95000"/>
                  </a:schemeClr>
                </a:solidFill>
              </a:rPr>
              <a:t>secured with </a:t>
            </a:r>
            <a:r>
              <a:rPr lang="en-US" sz="1100" b="1" dirty="0">
                <a:solidFill>
                  <a:srgbClr val="BED730"/>
                </a:solidFill>
              </a:rPr>
              <a:t>Machine Learning </a:t>
            </a:r>
            <a:r>
              <a:rPr lang="en-US" sz="1100" dirty="0">
                <a:solidFill>
                  <a:schemeClr val="bg1">
                    <a:lumMod val="95000"/>
                  </a:schemeClr>
                </a:solidFill>
              </a:rPr>
              <a:t>based threat detection and response technology protecting </a:t>
            </a:r>
            <a:r>
              <a:rPr lang="en-US" sz="1100" b="1" dirty="0">
                <a:solidFill>
                  <a:srgbClr val="BED730"/>
                </a:solidFill>
              </a:rPr>
              <a:t>against sophisticated threats and attacks</a:t>
            </a:r>
          </a:p>
        </p:txBody>
      </p:sp>
      <p:pic>
        <p:nvPicPr>
          <p:cNvPr id="18" name="Picture 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1971" y="991361"/>
            <a:ext cx="1700018" cy="78161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9"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8461" y="993013"/>
            <a:ext cx="1625015" cy="783196"/>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782541" y="1800168"/>
            <a:ext cx="1625009" cy="2330446"/>
          </a:xfrm>
          <a:prstGeom prst="rect">
            <a:avLst/>
          </a:prstGeom>
          <a:noFill/>
        </p:spPr>
        <p:txBody>
          <a:bodyPr wrap="square" rtlCol="0">
            <a:spAutoFit/>
          </a:bodyPr>
          <a:lstStyle/>
          <a:p>
            <a:pPr defTabSz="914400">
              <a:lnSpc>
                <a:spcPts val="1600"/>
              </a:lnSpc>
            </a:pPr>
            <a:r>
              <a:rPr lang="en-US" sz="1100" dirty="0">
                <a:solidFill>
                  <a:schemeClr val="bg1">
                    <a:lumMod val="95000"/>
                  </a:schemeClr>
                </a:solidFill>
                <a:latin typeface="Trebuchet MS" panose="020B0603020202020204"/>
              </a:rPr>
              <a:t>Sify helps </a:t>
            </a:r>
            <a:r>
              <a:rPr lang="en-US" sz="1100" b="1" dirty="0">
                <a:solidFill>
                  <a:srgbClr val="BED730"/>
                </a:solidFill>
                <a:latin typeface="Trebuchet MS" panose="020B0603020202020204"/>
              </a:rPr>
              <a:t>secure</a:t>
            </a:r>
            <a:r>
              <a:rPr lang="en-US" sz="1100" dirty="0">
                <a:solidFill>
                  <a:schemeClr val="bg1">
                    <a:lumMod val="95000"/>
                  </a:schemeClr>
                </a:solidFill>
                <a:latin typeface="Trebuchet MS" panose="020B0603020202020204"/>
              </a:rPr>
              <a:t> the </a:t>
            </a:r>
            <a:r>
              <a:rPr lang="en-US" sz="1100" b="1" dirty="0">
                <a:solidFill>
                  <a:srgbClr val="BED730"/>
                </a:solidFill>
                <a:latin typeface="Trebuchet MS" panose="020B0603020202020204"/>
              </a:rPr>
              <a:t>Financial platform </a:t>
            </a:r>
            <a:r>
              <a:rPr lang="en-US" sz="1100" dirty="0">
                <a:solidFill>
                  <a:schemeClr val="bg1">
                    <a:lumMod val="95000"/>
                  </a:schemeClr>
                </a:solidFill>
                <a:latin typeface="Trebuchet MS" panose="020B0603020202020204"/>
              </a:rPr>
              <a:t>hosted </a:t>
            </a:r>
            <a:r>
              <a:rPr lang="en-US" sz="1100" b="1" dirty="0">
                <a:solidFill>
                  <a:srgbClr val="BED730"/>
                </a:solidFill>
                <a:latin typeface="Trebuchet MS" panose="020B0603020202020204"/>
              </a:rPr>
              <a:t>on public cloud</a:t>
            </a:r>
            <a:r>
              <a:rPr lang="en-US" sz="1100" b="1" dirty="0">
                <a:solidFill>
                  <a:schemeClr val="bg1">
                    <a:lumMod val="95000"/>
                  </a:schemeClr>
                </a:solidFill>
                <a:latin typeface="Trebuchet MS" panose="020B0603020202020204"/>
              </a:rPr>
              <a:t> </a:t>
            </a:r>
            <a:r>
              <a:rPr lang="en-US" sz="1100" dirty="0">
                <a:solidFill>
                  <a:schemeClr val="bg1">
                    <a:lumMod val="95000"/>
                  </a:schemeClr>
                </a:solidFill>
                <a:latin typeface="Trebuchet MS" panose="020B0603020202020204"/>
              </a:rPr>
              <a:t>accessed by several retail customers for a </a:t>
            </a:r>
            <a:r>
              <a:rPr lang="en-US" sz="1100" b="1" dirty="0">
                <a:solidFill>
                  <a:srgbClr val="BED730"/>
                </a:solidFill>
                <a:latin typeface="Trebuchet MS" panose="020B0603020202020204"/>
              </a:rPr>
              <a:t>major</a:t>
            </a:r>
            <a:r>
              <a:rPr lang="en-US" sz="1100" b="1" dirty="0">
                <a:solidFill>
                  <a:schemeClr val="bg1">
                    <a:lumMod val="95000"/>
                  </a:schemeClr>
                </a:solidFill>
                <a:latin typeface="Trebuchet MS" panose="020B0603020202020204"/>
              </a:rPr>
              <a:t> </a:t>
            </a:r>
            <a:r>
              <a:rPr lang="en-US" sz="1100" b="1" dirty="0">
                <a:solidFill>
                  <a:srgbClr val="BED730"/>
                </a:solidFill>
                <a:latin typeface="Trebuchet MS" panose="020B0603020202020204"/>
              </a:rPr>
              <a:t>NBFC</a:t>
            </a:r>
            <a:r>
              <a:rPr lang="en-US" sz="1100" b="1" dirty="0">
                <a:solidFill>
                  <a:schemeClr val="bg1">
                    <a:lumMod val="95000"/>
                  </a:schemeClr>
                </a:solidFill>
                <a:latin typeface="Trebuchet MS" panose="020B0603020202020204"/>
              </a:rPr>
              <a:t> </a:t>
            </a:r>
            <a:r>
              <a:rPr lang="en-US" sz="1100" dirty="0">
                <a:solidFill>
                  <a:schemeClr val="bg1">
                    <a:lumMod val="95000"/>
                  </a:schemeClr>
                </a:solidFill>
                <a:latin typeface="Trebuchet MS" panose="020B0603020202020204"/>
              </a:rPr>
              <a:t>with security controls at various layers along with Detection and Response services.</a:t>
            </a:r>
          </a:p>
        </p:txBody>
      </p:sp>
      <p:grpSp>
        <p:nvGrpSpPr>
          <p:cNvPr id="25" name="Group 24"/>
          <p:cNvGrpSpPr/>
          <p:nvPr/>
        </p:nvGrpSpPr>
        <p:grpSpPr>
          <a:xfrm>
            <a:off x="2050582" y="1772974"/>
            <a:ext cx="5064096" cy="2959364"/>
            <a:chOff x="2050582" y="1772974"/>
            <a:chExt cx="5064096" cy="2814901"/>
          </a:xfrm>
        </p:grpSpPr>
        <p:cxnSp>
          <p:nvCxnSpPr>
            <p:cNvPr id="11" name="Straight Connector 10"/>
            <p:cNvCxnSpPr/>
            <p:nvPr/>
          </p:nvCxnSpPr>
          <p:spPr>
            <a:xfrm flipV="1">
              <a:off x="2050582" y="1797099"/>
              <a:ext cx="0" cy="2790776"/>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777162" y="1797099"/>
              <a:ext cx="0" cy="2790776"/>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114678" y="1772974"/>
              <a:ext cx="0" cy="2790776"/>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407550" y="1791850"/>
              <a:ext cx="0" cy="2796025"/>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3553302" y="1403451"/>
            <a:ext cx="973135" cy="3328885"/>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42" name="Rectangle 41"/>
          <p:cNvSpPr/>
          <p:nvPr/>
        </p:nvSpPr>
        <p:spPr>
          <a:xfrm>
            <a:off x="6773466" y="1234929"/>
            <a:ext cx="973135" cy="3497408"/>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24" name="Rectangle 23"/>
          <p:cNvSpPr/>
          <p:nvPr/>
        </p:nvSpPr>
        <p:spPr>
          <a:xfrm>
            <a:off x="5698813" y="1234929"/>
            <a:ext cx="973135" cy="3497407"/>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39" name="Rectangle 38"/>
          <p:cNvSpPr/>
          <p:nvPr/>
        </p:nvSpPr>
        <p:spPr>
          <a:xfrm>
            <a:off x="323850" y="1407549"/>
            <a:ext cx="973135" cy="3328885"/>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27" name="Rectangle 26"/>
          <p:cNvSpPr/>
          <p:nvPr/>
        </p:nvSpPr>
        <p:spPr>
          <a:xfrm>
            <a:off x="1399418" y="1403451"/>
            <a:ext cx="973135" cy="3328885"/>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30" name="Rectangle 29"/>
          <p:cNvSpPr/>
          <p:nvPr/>
        </p:nvSpPr>
        <p:spPr>
          <a:xfrm>
            <a:off x="2472808" y="1403451"/>
            <a:ext cx="973135" cy="3328885"/>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36" name="Rectangle 35"/>
          <p:cNvSpPr/>
          <p:nvPr/>
        </p:nvSpPr>
        <p:spPr>
          <a:xfrm>
            <a:off x="4626692" y="1234929"/>
            <a:ext cx="973135" cy="3497408"/>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12" name="Rectangle 11"/>
          <p:cNvSpPr/>
          <p:nvPr/>
        </p:nvSpPr>
        <p:spPr>
          <a:xfrm>
            <a:off x="7846306" y="1403451"/>
            <a:ext cx="973135" cy="3328885"/>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91" name="Title 90"/>
          <p:cNvSpPr>
            <a:spLocks noGrp="1"/>
          </p:cNvSpPr>
          <p:nvPr>
            <p:ph type="title"/>
          </p:nvPr>
        </p:nvSpPr>
        <p:spPr>
          <a:xfrm>
            <a:off x="324000" y="211574"/>
            <a:ext cx="8496150" cy="415490"/>
          </a:xfrm>
        </p:spPr>
        <p:txBody>
          <a:bodyPr/>
          <a:lstStyle/>
          <a:p>
            <a:r>
              <a:rPr lang="en-IN" dirty="0"/>
              <a:t>OEM Partners &amp; Tools</a:t>
            </a:r>
          </a:p>
        </p:txBody>
      </p:sp>
      <p:pic>
        <p:nvPicPr>
          <p:cNvPr id="3120" name="Picture 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1604" y="1522324"/>
            <a:ext cx="717775" cy="244900"/>
          </a:xfrm>
          <a:prstGeom prst="rect">
            <a:avLst/>
          </a:prstGeom>
          <a:noFill/>
          <a:extLst>
            <a:ext uri="{909E8E84-426E-40DD-AFC4-6F175D3DCCD1}">
              <a14:hiddenFill xmlns:a14="http://schemas.microsoft.com/office/drawing/2010/main">
                <a:solidFill>
                  <a:srgbClr val="FFFFFF"/>
                </a:solidFill>
              </a14:hiddenFill>
            </a:ext>
          </a:extLst>
        </p:spPr>
      </p:pic>
      <p:pic>
        <p:nvPicPr>
          <p:cNvPr id="3122" name="Picture 50" descr="data:image/png;base64,iVBORw0KGgoAAAANSUhEUgAAATkAAAChCAMAAACLfThZAAABvFBMVEX29vZwcHILMSIbm5oAkUIYRTARh4dyjJnB0i57yfABU51danMlm9j7+/tLu+sONSIQcWg+hT+d1vEPUVCYz+0LTnhKrEkRRlQoo9w1ejlqamwSNR0jIFcQcq+23veQwjt/x8N1dXeDg4QZRC8dnKK6urpaamsAJBC2ykE9iDxXa3kecKUFkVYMMjPg4OAUo6vJyclEmkclnsoVfX5Lu+UHX5kRRkyX0+SOwkVxxaNihJUtfjoALSgZfYbs7OyTk5RtgIwGWaB3xpIQZmFWkTTx+d0YJFTDw8OmpqePj5AAIAATbrIATpgimpAAIwAAFADU7u12x9B+uNf5+++tyy3B2JAsoUYoeJAuZDtft3PC3tzn+vuz0tOCrq1KioVlnJmaw8BkhIYAPThYsLKi2d1GWE6lsakhp7yAjoTB6PbL8PtexeczVEUoWHMjPTDe68C0ydUAOmXI2F7g7Kr1+eOiu8jC13SFo7VEdZOix95gnMM2f61xqspqklmqzHGdwlApdom10oMNOE/T6dGt28keicZ7wqZxmnMgayW33reJqIk+ekGBvYMAM0C908GIo482SkxCSGYAAEODhpvk6cplAAAPNUlEQVR4nO3dj3/TZB4H8HaVOZRnQ+iAS6FbwjKoSCjy8xRSp0hT8GAOVFxQp4A6lFPE0+PHnQqep6d4iv/wPb/z/PoC9dQ13fPxxbamWdq8+31+JKlrpeLj4+Pj4+Pj4+Pj4+Pj4+PjU6IghFb6KZQu2AzNzy/izOfe76GD0c6/8eb6F3jWv7W0mHu8Bwfl59/CXGpeWL/vjcRX3v2D8qX1Ohuz2/jO24ve7j7JL9ZsNgKH885s4umAoPkLMzMQ3MaNjVOdirdzBV2c2bPHIcfhNk40TlzyZedIPl3bs2eP3VoFHJZrNEbans5MfgFXnKPmJByVa5x619Pp4XBWzRVwTK5x2tNpEXCmnALH5RonPJ0SCWe0VhVOyDVOdD2dCHpZwOlyGpyUa5zwIywPnY445HS4Qu7UpZV+xoOSfP97LjkDrpBrnHrfFx0Jqo8XdDMgnCLXOOGndSTL4zjv1Qw5C06Va1xabXIIoZxGOe+RryVyoupmQDhNbnVNTVA+v3hxaZrk5YX6sjhbSUtO0s2AcJpc48OV3Zc/Mmj+4rTMy/sx1VqKl38wrtLVQDhdbvVM6han1RA5goXteMkJuhkQTpc7tTp6OjS/NO2SGx9fe7k+rtHVQDhdrnE6Wem9+gOCzk9PA3J6MF0NhDPkVsNJk3zJhIPkMN0MCGfINYb/QALZcKAcpgPhTLkd6Urv2e+d5UOOrIXywdF9UNZs19IY9tH18gZXQLn9M6NQ1mxfo6Yx5Aev6FBfcuP7Z2oPKbdmdqjl0LITDpIbJ3IQnSn3YYKTpkP6vpP8ykIfcuNMDqAz5dbgIWNi4q+XZt//6MUzK72jv3XQx1cnnXQQHJNz01lyONtHRkZ2nN459sm1IcNDj05OOukgOC7npHPIEThMt3MM55Nrnw5Rs82vTLrpIDgh56Kz5Rgclxsb23nt05Xe4d8qpLG66SA4Keegs+Q4nJQbO7vz2pC0WfQ3JmfTQXCFnE2nyW0v4Aq5sbNnP3txKJos+nxy0k0HwSlyFp1RcxJOkcN0w1F26JlJgA6CU+VMOl2ugFPlMN3Zr4agt0N/nwToIDhNrnYfOQVOkyN0n7240jv+fwddmQToIDhdrgbKqXC63HDQaXJXFwC5cViuBshpcIYcpSt7g9XktKqD4Ey5mlNOhzPlKF3Jhwm1n9PpIDhLruaQM+AsOUL3Srnp6MGXkw6Cs+VqlpwJZ8sRumulntfJmbBFB8E55GqGnAXnkCPzulKPEuLoyx4mIDiXXE2Ts+FccmMl7+pQfmXSzIIiZ8M55WqK3PaJh5PDdB+t9O7/2iCUz3/8d0uO0UFwbrmalHNUHCA3VtKiQ+jy9Ru7Js3GKhssBAfI1bicEw6QGzt7baUV+g/Kmze24TjceNVBcJBcjcq54SC5sdIVHcqv3zyJ3U5CcpO3NkBwoFyNyNl93MT95MZK1tOh5s0D21gguau3IDgsB2V0+44dIzvYP54R9vMJSK5kc7rlhYW1C+Tf2oVnoDz52hYoB6C89tReKMeA/KNMzTXfUC/yKJDnZneAdHMvPYbzEv1Kf+LfTj791KubgLSecObZYyWaDWtwkNxzj8+ONAC6dXOPufLSyXVPP/UIRAfIHTtcno4uv15/sNxzjxO5ETedWw7DETmIzi137PDUK2Xp6PJ6/cFyGA7LTUycctO55AgclQPonHIYbuqfJenojIpzyxE4KteYcNI55Cgck3PTueQI3NQX5ZBDy/UHy1E4KjfRcA4TthyD43JOOocchZv6ohznhs226pJjcI/PThA5J50lx+GEnIvOlmNwU1PlGFytkrPlOByTI3g2nSkn4KScg86SE3CHSyGXNzc8SE7ASbkJu+rmALhCzqYz5QRcSWructOig+AKuYZVdXMAnCJn0elyLQxXqppbblp0EFwhZzfYOQBOlTPpWkDFTR0uwwiRN5sWHQSnyk3s+FKF02bCKpwmZ9C1dLjDkq4UsxIm1wSPvlQ4TW5Cn9fNAXC6nE7XcldcSWbC802bDoLT5Br60cQcAGfIaXSFnNLHkZTi6Oty06aD4Iya04aJOQDOlFPpWkbFSbtSHPFLOYUOgjPktAY7B8BZcgpdy9lUyzK05k2bDoKz5YoGOwfA2XIFXcsNV45uTpWTdBCcJdcoqm4OgHPISbqWG64c3Vyl0rTpIDi75oqjiTkAziUn6FpuuHI0VrWjk3QQnEuuweZ1dD7ngnPKcbrWEy0HXEkaq95cOR0E55ITRxNzAJxbjtG16HTEkivFyEqybNFBcIAcGSZwzbnhADlK56y40pScWXSEDoJzy+F53ZdYDoCD5Ahdq+WAK9HlG72nI3QQHDsn7Aju6+YAOFAO07ngpr4qTclVzPba3PDMk0CMmhuZEJKnXtvGj/zXrSP/1omft2wB5R55de9hO1+UZGDlaer/08PNXVA2HwRy+yj07ojas1DOvf68nTsrbdFf8g11QlZncONb/rXNHSy32Znbx48C78ip/eVPQM4d2fv6n818XY5JcJH8UL0u4ca3QHS73G6bb289fnQUK82Q/1iliYqbgeTOHTmyd5NJVzo4MsBiOmJH3q20BaID5G4fJ3Kjo5SLlxpVI98BuXNHdmM5g+7rfKUdfk2adQFH5Nx0brnbW7cyOUon5MQ3txyGo3IaXTnhyF8oqTM4Kuekc8oROCFX02oOliNwTE6hKysczjJ/Y+EWm+4AKEfhuNyoKse/u+QoHJcTdN+UsI8rkh9au1/KKXS7bl3Ob7jlrm5V5Ygda6qS0CHH4IQco/tmvsxw5L3Cl3GL5TNZQndy27abt67TP3J464Ald5AMDoZcTX/H8MWl73W2ZwWclNv0+vO4pZYbjgTl+XJ9Yf/TJDduLFxfFn+WFDV3HXA3VVVOTk6o24V5hO78+1tXxSlym54vecEVQUqUpfmtuwCcIjda43ak4Gifj+1ccEVr/a5Mh6q/Lmjx7bu0kbIvV7e65JgdzrSoJHTmzn++/9aEY3J7f/juzLAU3P2C0PnZuwcPMryi4gy5Ud5Q1V888yPG+1atuN2n92764bs7q8KNBNu9vfmuMqq65EaLelN+8cydH/87+xNF2737p0vRu1httbDRIDT/+cG7dzU4VW7fvjeXgB6fdJtpSv+K2ir99EOEFh/9+d69e7bcvn21N+aHYIbx+wUXTJL98vPxrfdYtpK/szlau3Desz1EcHtLk3b2+S8kS0uL89pfpPd5QFwTPx8fHx8fHx8fn989+NDRmoCRiS1ZLs4NkZXwEaZYj91O5cTNmsHdZ4Fz0qdsSbmD/KyfFrQ3vHJJoiAIMnNpO6rixdWoTW6gSpfeDMIONUZJJwzo3V322clpr6d9MAtKop7+aiRRJ2WbSuKsF0VRJ26nSLk7ohtAabfD1yRbiTt4zV6ciE9oTrNOZ3A+YC0MqtVqEOvPp0MWkgQRLqx2KG9iY5R2guJuAoR6GNXYqLEAvzw9XDBJRl8QuqWgmgk7soGI/Bzj5dUg4y+PXFW8DB1c6NmA0KE2Q4i0pT0hg592NcmKW/h2llS122SnIvLd2Gig7mGCPTqoklaFGvteFevgDYQIVypb3KGIZJ2ArcoaBeq2s7iXdgZErssY1P1EGlW1qt8yb4ZpBcWiUJQNBMoe0hVwWRPAIOxlOBHFC3gxUbkkZFZhIjYRZt1uN6OLM7KVNOv10IDIkZ2h6RXPJzVs7h9CRn5DbZ0hvcdYQHqvLMwSPkSkMXkY/ltEDrdo7Nbpkl6NwcVs1UpMb+BeI+4m2aDUHOlieKuTS0TJKYCifbluB2QjatXyHkApY95Y9bER15jsYLFclJGV2GjOtpAUG2RPEGVxmnQG5UPCREdXtLZUNMN2R+J02klb6fyqcTuJ5Z1tRNp80ToJfRgaCwK7Y6cPzTrYiG1JjlOR0X/w7SPc0aUDUnL4WUVcQMwFYtnziZZMWgqO7P7IeIubWyjvZdpii/iOICMry8+kCvXGLB+6J2o90l48CpWpQoiPQQN16k8WXVyMc7TkKsjsA4sio78YF7+oVhXZYJCQBio+kyoxIcRDx+K36GNGskbJTX2C2AY2sbLhtcPajQrJ5YQAEq2X/16iyLWL5orwZDCkW+XijFU+XHEIQV4a9oJF1WKcpUNU0NOZSIGHgyanT0xICxI8iXpHMXSIhpeoxRrK9p7S8qBcfIGy17hht2MyK8HDZKrLySklfRmMqTl9WoP3iXRiGCBPNlUGjD7kiuZKO6mENdFYDJSypbGjOpZq1KkWcoUVa8T6U6TbH5RRVUZ2WEmhQ8ulHzlyg7Yw0lhp+YTKArbT/CAhKKLK6dOi0Ei1OoByYh5C57RhUXJ9tVbaqxPuNFCqkO6r6PzZiBP08JQmSdrdrBNqcrItGscwgfgygHKSJJV9Hn2SfcllbDAVjVU2V7qAtcSQnSJgk13yra30c6H+dCI78aCNEJWKMohGSpfXlxyFIqdDemJ6gfC0Dv9EGyupJ9opRBVl97URohg5+WTFzh9B0WcQP6sU6VZ9ydFpLRsuu3K+h2caqXgh2GxWP2vnlnOMrYMaOedlvZyYk/Ynx86HxHIywl26co4cmCezADk6vvfKISeP+6saVV9yfH8j5XiVHMfTiZhcXfcoukBdjh2VlYNOHDnwkuNL+5OjRm3loIv1V7LXTK2aQ1HVLde2iw5VBlUyKuBkH9OnHNnfUJ1epHxBW4wYypmjCh8yXHLGzJgmC61rJYMRtejk/KA/OT4XVM4F8z6Ar0/nLT3lIbvFFRBDjva75JKHuJ32AuUVGbCEVsn1K8dGaOW8GrfJlBIOeim/FEgu0ACtVZQjnfuR81kZngkHxugyMBFzYHphgUccWxhykXG3lEuU8+PFGnLqTx+Cni9P2nEPH3t1gLG1Io4Ig7AjLlkMLFyFXNhjEMonvfN5sTjnyc+SyxOQrDEqB0VhVT+LRqswKmowrorrWQG9ngXLVfilSn7a3nFFeICS0qvP2jWsNt3DoqsmF1oDebIH1xgFUCf/gXZwSTagvhLsGipLr02u/AS0oLFwYF6YQWlc5cSkOgd1ZGWJOx39OjBKsp52UT3u9LLiQgC+W7/mjrqZvouobVxYRik+0scPE6fs1Ka4O47tp4OPa2O6cntwrj0AcRwcGkvst4MAbw9RVnA9iPWGFPdB6QAfsPr4+Pj4+Pj4+Pj4+Pj4+PgMT/4HPmHGjm5/pXgAAAAASUVORK5CYII="/>
          <p:cNvPicPr>
            <a:picLocks noChangeAspect="1" noChangeArrowheads="1"/>
          </p:cNvPicPr>
          <p:nvPr/>
        </p:nvPicPr>
        <p:blipFill rotWithShape="1">
          <a:blip r:embed="rId4">
            <a:extLst>
              <a:ext uri="{28A0092B-C50C-407E-A947-70E740481C1C}">
                <a14:useLocalDpi xmlns:a14="http://schemas.microsoft.com/office/drawing/2010/main" val="0"/>
              </a:ext>
            </a:extLst>
          </a:blip>
          <a:srcRect l="19640" t="6307" r="18183" b="8689"/>
          <a:stretch>
            <a:fillRect/>
          </a:stretch>
        </p:blipFill>
        <p:spPr bwMode="auto">
          <a:xfrm>
            <a:off x="3624773" y="1850120"/>
            <a:ext cx="810384" cy="626880"/>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data:image/png;base64,iVBORw0KGgoAAAANSUhEUgAAASwAAACDCAMAAAAAntbIAAAAwFBMVEX///8DdrwiHh8lICEnIyQDgMwDeL8yLzADfcfv7u7r6+stKioDdr0DfsgDesLl5eWQjo/39/eopqa8urv09PQ7ODmcm5vBwMBBP0CHhIRiX2DS0dKwr6/c29tLR0czMTHf7fZZVlZubGwOfL+AfX7Jyclzb3GamJjx+Pvc7PVAl8zG3++VxuNSotG42e2Aut1RTk6w1OpystmQwuFeWlwpisYvkc1Hm85krdkcg8Kjzed8ud/C3vBDm9Eijc9OptvH+wBLAAAW50lEQVR4nO1dZ4OivBZGExAbYkdFRbF3x7FNee///1c3FQIEdWectjvnw66YCOTh9HPCKMqPJmd3dDX38Dz/6hv5/jQ5GaquJXLo39dfuC7TdK9qCUq5vLH46tv51jQ95xM+GWoYrcnq+TibLZ9XxS+5ve9FMzUhkmEEJXG3z6t5Xc+r+n73RXf4fWgRxCqRUGfC6PygGj7THaZfdpvfg/Z6CKyE7rPWi5sP4Oj+S/p/dTrsD8sn4Zu5EcYqoT7wwakbQlJ3/xnecpa6qhuGqh58BolIIULEk8NDZFA9fMmdfz45e772fH7Fv3yIgmXs2ZgEyETEWP6lJJg93XXYlzKwzhM6FlVn6Jf7uNP/VbQVYVFP7Nt1PGe96LkoWDn95ctW8Il0FGExXMY923wEj/ySDklwxDCvv24Jn0aTs2j3cjrTWhNXi8DB1NIyiqMA5V9NThCVPPcfTmH+8ZjuKFFZoq38iykOrKkR8rQ8OfuHwVL2AVD8CHChBlD0o52lVGf9E2IYdBJED+DZD/8SOfXg8O//MQW/ej49bPnBVBM4SBUzCAuXwaXp6nLifS2JhP5e18E55lVViG3WvrypQcUzPZ11PFWbbcWvb3NKJ84k/NXPo8leJU6l6gW/Dyp1Mw11Fl7fZLVbr59CUfLT1XBnulvuXdfdLxfOh63jU8jTUT4bbQ+Egc7PN55idjmQnp5cNW9ommHkVffBuevdfy5NXK5yNMPnmJfdw3p7s9g455BfGkjRIFXna0FNPT/Fn+i7k6Ce1TcvY34O8JZ6FpJ/D2rQABg/2E6++Nr5HWkV51Xl58np6kzgq7UajpM09ccm6R3fU9BX16fH0tPBUFUd6Tr9IGK+zUdiSuR5vOdCX0qedtbP77Pt8/XpeFyuA/7V5CyLhfT9T/Ui5izo096usuJpJ/XuEz9XEJ/yqqEZqv4Revcs8+5/dB51etq75+VH6BFpEhUbAeMn18omH6NE5DH2j5bDjyN59iYh5PZ/yaOjNOOMKH/86lv7A5pvP0Vp/A1gOa9GXj98AlzyWkbiJ+VRJ6QrTT07H34lSWmW6ayH6z/+HsTK7Z9ww09xnPURDvDHELNRn1B/kVQbCWleW8C3p9OngRXnO6g/RmXxNPBn5JXmhoy1fpQDf0TBoKZ+SugvVfE/yiWdnFzNXTqfcalitNEtoR5+VoZmMnc+6UpOBC11/1nX/nnkvAaS8Jo6c776lr4zrV28i4UgZajurfW1f5Wc9UHDVe+8tn/+Z9qY30HTp916Fy5l/9Iv/dIv/dIvfXOaTOer7Wo+vTU0ceYv2+3LTZHBhEy9+cxfS5kWosKFHaeT1fPsnDB0XTcS7uzhaknReVruXQ3NNzR3f7rcqzR/mJ3J1MT5dXfZlygTKly7OqICmVm/YeYfUbrUt7JJRLDaNFvSKc56j7eFaYlcLoecbh1vTr20/unprOI8RgJPR056/ryOnb59xZvS6VR0ZmMZSdbUR1a1N87gj4BQNXN1UYUqmQnTV2f+CWUaXQCSjNCnTq0SmbM7q0aokGyo+63kbJSe3VAHFpr+n5wZJ8t8MNGsqUYw/Mk8wupo0ANZGx2w29xc23Vd3NA1pe4Kll31kOJ4VWvBW5kc+dKpWLFV6XpMTOfMvAYsTdP86bKS8/Q/loEgAs7CRfVVYMO0BTBKSqEDbQ5WEvSvLKvJVnVXsMwQVITgSJzCMypIWNz94bB3Dd7OLc/Y8fVrSKQSrkv+o9Ojedg57aZE3HQ+zGZ7N69H0lsjWE8Pmr1GplLNVjhYSdC4uKwGX9Y9wZJilQRNYQrbmKmp54eVQ754ed6z9cuqQc6erd897l6mjjPfPuzzBv0qXMBxaK+W6j7MCTrTpxmd6nf+FtDN2LA5AFWlDEuKf4+lC8uqecu6I1i2oKwwycCinW26K2royY5ugc7lo3qLzjeMk2/WJgvKQEZ4nzSdq4oZ2gU9s/cYbCR8NmgjuaoUYVMRnmi8oSv7LHA/sDIpfuFq3yzVGv1qEoTBohnz/D5koqYHsvxoayDtktHPQXXORDm044D0teVC7Dkn3Ob1TdbgEIG12WD1XrVEsLLtmGW1sskPAItJNqiWmAEsDkdZEACL1mL0aNrXoU1p4Q7dKZsf9pYmFFxV5MQpaSGPKD7ad8ib20qwjMAajGBNUbI9AawksORAZESTdTewKl160Y7o47VHSCR9sIigaLKXMqyIuOihPfWkKhgRN4UjE5hO5ur7iBdAGynZY2iBARLFttLJoo+mCFYS9GSr4k7DncGqM1ck5A/XLeiBtSVOgLzPbEbEJVhIpoworcRjCJBl9MWTMGFOl3hrB3xmvjm9AzPDbksZp9J9UAiAlZQ6EP2AzbobWNQURo1wpe89st1/yGGIafekGifYk02YJS+vayOfXtuffB4lVXBpDZzuvvZYyyLKqdKADc8p5WiZkd96TsOdnVL6DGRWxY95ivP1LC/fOfASVVp0z2tMcXnxv8U0MlfeDkI2lXGRLUMwKA9LG+L9USCqAwZJxIHgTgMYpO4L1iM98fDavJiNbnQXYkBE17HMEiXSuGPIG+2p1uKgF5DVAclNGX9mwlXkaMHg3dc5Vo0KvC9YPSB9OLfSnICVF1mDKJsbe4eIyoup2jtU9Xk+RbHdYqEzxSKb5k8apEQHgjsNyEJl7gwWjZ9A540/3+phnUV4zduCf5moFEqcWkIESUOiKxlYGRwyUlwEB4I7DaBTUQp3BouxskRL3kQPatgaEum5sTeUKHFNc+SjRJ41Lar8PLCUdordvmeNuNMAusi+3xusUpyWvInoqzEC0JB+0Rv72QnUMt4hRLcWSPak+WApQ8hun4f93GmA2D7FgNW2zVHzsdkf1IbSLI8wHsxUtT0r+xa01jRWEeWIwCfYwsnL03q9XqxkyU8iaLFNt8xURjWaAJYX2TLR4E4Dy+hIwGo3OsCjZLURTri2zQvjPQ+tywkPGa2oDhYtX1BlTZ6OroG3Cqu6e1iH8SoSYNXYLod9xN+nJILl5UwIPJ6cjMlYFKxW308VMONgi6duj2BoPCsy0dBPOjRvSWsLtKXRSyCu2QreUXG3V/m+whxy3N2TE/i9k9DkcsaISLTEsQiApYx8B8JzGgZ0KAKWCaPpKFGkxrLxmnDpgY9WN4DyFZqfaLDrBtx3qt+JZIlvR2SZv/8Cho9uLY7fkkmtRyIiwEGwuGyAqp3iT52NhMHqR6HAKHuOx0g6nhRLEj1/CuhfZi5nSmn+9DzTcMioqaE8DFkgcY4WBomyNSFXnDACG/IIF2rxjaRBtzQWLO5AeIvocLUcBstLRcRk7iz5uBirV5oCWimR6cJEjZ+GFpgnrVWGaoS7KklgiI3hgrCVnnf3s+Ns77K90pqooUg7vIRzvHGaFou4YSGwPAeCy4f3wMNgUTBA0uo3THPQ4zIH+A86fLyJxhuPWX7aQLVLZD/QkxfCCFiuoWle/SHnHqJtVeTdRsij3+oIK914faJgThcznaWVfRW1ixEzTlviO+QjwUAYLKUORanygx8JWABYJhe7NuMST2thsNA4B6DAxJaZC041wQQAGBwTwQruQDVeF5GFEm9AfyEz1YMook+sLuGL1TWwaLYsagAiYHlWMMmdBrbaEFjIKbBs0bWiHqznpG3QeEkcf4wkjTENRbkHzZj65cTVDUSItWgBUVeN15CQ0BhlelIRD4UqGSyt7Gf6roHFUhoRBzcKll90CXBBRGdBM+iF0kQ92LBDC8XegfGhPBhMB0TRkoviZH92CSGYWLEmnw9qLQyW5u4QnvnIInlamQ8wsJzwPE4UrGhySAIWN3TcaaAUAqvYDydXMjTotvhJwpmqCrWv1YijbwtqEmTlZZMJIceZrnbLM6/v/SeaK8JZLhJC2UYNmrP3PKfFTZx1g87CRGx6SGCuxobFagwYnKjASU5Q6IuK62o3xYTX9/S88M6GGfUXYkJpat94eEStoSRSZrQiCv66NSSEHQjfaWAruhpIXwOL2sesTC0JZfz4IpNArL6nC1sU2Zv+tJi3KNNkF4sGqQI3Yl8/RsDMRZ1WKVjYgeiGvMRrYKXt7EWw0szNzUpPkPE1l6f1LtGcVZN9NmKbVOO24bDUKPt1NHMYnXzdg+dUr4ZV0kWw0nafKx4pWGl7xMflYImaC9wS+8xJ7JeLvGw5zi0nmQRNm/oHF9I5zzRZdiU29CnyRTxYBCmPMaJgEaS88TiwlHaH+7U3ZU/XrPjOj1mIEvvqD5JJMFbCQfxeMMKl17IOlygOrLKIhASsemg8Fiwh+ol35X2ifqqfRt5SLRabKSUb73kimRzE1zZmeuA5ePQ+sCo1iyEBQApGwSqWOuHxeLCUYudPUs2nYLQ7zcVk7BjRoiJTU+sLxR3+cjiJlL4LrBKDCiExKheifpTtj/ftjHUNLKVFrxH28uVEt6H7Wvp8g2hxzqK+QZx+oxkcyeg7wMrwcDDZK6UlTmelz6BKbkr4/NWrYPGQ6CaltQ0FcBSN2M3ONBzir7GmyMbsM17HZejfDlab5x2YL58OgVVgeQfQZIb1BrBYpOUDPo1vHw6DtaCdHjGzCTy+N7C8VJClKkvSKvdmsNJVxgXc4w6BVWFYWZ5HHgTLlGX7WBWgS/1h52l5obS1C4khdQ7i/rLH3BD8LCSHxIc3pJNZz4hERt8MFutVePT8/BBY1MsEPZ+RgmD1OtG+ZJ7xIGCt/offJhr/woVlOJ15vFQLo4lUX0ip8yB97QaZKnEc3g5WiwmMv+IgWG164q5w4iBYfdiLCiRLy5Ng/EnVYtejRF0HVjk15Hv4mZLyffadmoipX0em+vRWsOiyxAJEECxaRws4AUGwmgB0wlEgi8VZ7nmvX4j1eNOZqND3cbqG+RmirzCJNZ60v+QsC0TeClYn0gQTBIv1fZSFM4TBCpfO/M5JWkhkmXD5X8xx6ItyA2VW8qdBNEPSwfCkR+IbmtOKBtPTC81IbwWL8YCQTyl2RbCoUxUAywqcgPgdoC8yl1e2ZI+AtRMfJQ+ZpfPyQSSPVLYiqnlF64xBCSVN4Hr41UoTkp6I6Yh7J1hCMbmdFS1Zh44L+UPmtPJLsS4a2LepWczYm3BsOGXcM4tI4pQmirWQyaI/MNwQWzyRr8OvbqVNlfngH12bvFKGk7ur7xTDLA/jijXKWElYwPEirwn6FY8SG08iXqr3/S0bAGQ7j/1mJ+uXyzx23dLCTN4NFnOcNfu7aRGvkr7f1tCFNnhluiSpwlykWr8jr1LXxRdRr+gehTiT+j4Fj47H7Uox3TL9MmG/PEC8wUUqa5Lxcccbb6JxyweLAiYWeYTtKE+8jOUe16u54zjT+XZ9ZBuZZBtS2JuTVXe5mOM89Hxx1Mj6c5K4mEWX+cMOb7GYTBdHXY9YjXuA1fIWD7vVVDK08h53HfChZHwTtxclvOdq63pbcXTNdV2NfKCZK6ndWzMg86rmns+uxnoeNCkASwqtrmrn/f6coPXYnBrrCL8VrEh5HsCssGChcZd/lxTGsVaqZWVwgZD3NfVehpITyqyE2eR9HQsGL95paPDpcXvITnwbFCm0sWcQ/8qjN4NVFOUIscum5TV6AJJm7QfHO0O/77lKtFK7CcJwgWBFidDu7L2t3CNcvo+LGuevofk5PVh0FenpHOwhQc/gQjsc60S4AazITDPr5apAx8aFQeINADiggI5TwngJJ2D4OD9HvRlQViD5KGtenuwOBvkzCoxfkCCeT5feDvY0M1TWEkJmHxbxuymdhzM+N52bV91TfOSOhIHS9b+IW6ETxSJzodbsdFMp69Gkayz3Uqnqo1fRVzKlPh6v9hrUvtUfu+jAFF2r9rhZhVTBZzuN2D7v+Xq5dxNYVnLu/vi8utZlO1+/nqlonWcPV/6GzGSBzo3nfvzf/6ikK4GjMOrXxnHn9LBs2/XWNeZGlnD1Mp86N97YZDp/ebl1r76D59565l/6pV/6pV/6h6lSjql9tulbR8oZdhRv1oblsDEslG9oAxHnkovV6SXqZWHsD7vDP5haULrRFQU2EEBMttKu46P4VgULZNCyRMBsGHXZ42iM59KLZUkGtur9uFCNb7H8EmrF1T4bsGliaisWbCnmBbA6yP/vB8ZtePv2ihqea8KeafaTELeuWoCltYsdAC41O38+XQCLL7/WT18GC3GW3RQF7w1gYVRMwuUWZKlYHDX9GLDEXSbmhdY9DFaQ3gAWlsA6yVtY2THA2ccB7DXgdwNr07CsUUvJ9ImqKI5GNJIROGtUUEwwaFobk8TSNvo0RipqOBoWmr1SkXDWqI2O63avg+NpClYj0IBaMDdWE+M/aLRHnabHqAJnDciWZStZrMFqugS76ZoPVsbsWT3cHNwedCxSLUeXK5PLlTadBrqxYd/sVzsN/ODKfaszKHhTCmgJ5FbskVg9eANY+BVEWYgYv0dYqQbZXn2us9JooI3AArCahFYGLynZScFNUSnBURXp5coGgTWCZXQMIRrpVChYI9gUAshKCmZTAD+ALDoT0kacbxlYzZrZBOQHFlKBA1iFRFNysNooMM8CUFDqWXQeiItx5HJd2GmSi+LbAalOFloF8glCC3+VxVOsYh1a5B7A7VZaChau81VMkCq2QbWoFKt8n04DUGuIX9mCwMIZmnYPPfo63KQxEiauyo8zdpmI4QCJaQlsCkplg1/HgQBowIB8Z3rlCrr5JrZ2NVzR5/ULCha5GK0KWUnEE48Qdwp6YBUtOGgXC6V0IQvGlWI5Ber4FAWl2IP4oh18eWxF0310ifGgraQ3YOhNKStNzAm1PzDSMWCRNeET9tGtlThjocUOiJ9VZGBhPi7ALIKpVCgUsHqx4SOZ6YFFllZDt2VDswR70UJ+HSdbu128+mw3ABZslkq1PtFVBKy0hZWYB5bNHRyTrhcf28SvqBFtYaKL0ssXU4C8Oa/YRHdke3eEOAFdGb7TbWNgmejKbdjNWN4GMF9nUbDIEVoIS4SCFIYkBNaYgwU6wk4yRhnTghQstJhKtlsMgFWjd9FjYClpRQTL+9Ck1ccK5JcvkRsbo3/p5ZUenlFvIlGte3iWcF+B/Sfe30WwiN0ZgI5fhPGtoQBWNZlpglod0bB1CSzYQLYs6Nfbqey4HA8WOVUbdDlYQYxM7p32qVVOwy67PEGC3B4DawNaxT54rI9gACzECd3I83sjWB1c1iukgK8Bw2Dhm2zBKl8XevSXwDKRlgjorAIycErmCmeVcDVNBhaS+iKbTc46RtoiChb+VMhCdOtjbIeGIliIE0Dg5XBvA6vTyrSQRcEHA+i/tiYMVqNdKFfR/bWRKWq3y03rMmcpxQ0+WYv7CGW4wWp9k0lXpWAhnVUaQHwGGVhIp27K7ZbZrlhw1GqPAWxFwQL9QqW1QbKGbUylB+y0CFYBvpuxEFhIBwFIX+HUEUzrQLhRDBZEBotUacpZ/BHdU4m5nlXPdeBKmRgmpP/6xQbiRUKZLqxayPhXkT3DYCUhA4vFhpTwCVPe5kb0Ne/XST+SGxgq7Q7+P1VW2OU5WEjBo4WgELNZRKdMWl00bUzxHJOVlOC7GQs5buNRf0B3zZUExlKGNZ6OKNfSStpu9EesglFAv8A7Dttshl0rotkFdtyqtdEnPLNQMzMZK8tAaZsjszAeDJUS4dga59sWntsiZRPaH1Hy39PZqvkpkXpjNLDRSNEejGp4on85+i8Cr9YfEK/THo3qrcG4wqfgf6vvZ6wAWe/02aTnvPZCy7tR6WJsFGCEO5ANb2q+/iOq9yVtkx9DpUv5nOL9GeuWPRB/Rvd9s+5FugjWvRnr3uf7bLoE1iXG+j+VRwVu0vvI0QAAAABJRU5ErkJgg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4033" y="2642792"/>
            <a:ext cx="813229" cy="39062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6" descr="Image result for checkpoint logo png"/>
          <p:cNvPicPr>
            <a:picLocks noChangeAspect="1" noChangeArrowheads="1"/>
          </p:cNvPicPr>
          <p:nvPr/>
        </p:nvPicPr>
        <p:blipFill>
          <a:blip r:embed="rId6" cstate="print"/>
          <a:srcRect/>
          <a:stretch>
            <a:fillRect/>
          </a:stretch>
        </p:blipFill>
        <p:spPr bwMode="auto">
          <a:xfrm>
            <a:off x="3573773" y="3216800"/>
            <a:ext cx="831114" cy="145395"/>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data:image/png;base64,iVBORw0KGgoAAAANSUhEUgAAAa8AAAB1CAMAAADOZ57OAAAA9lBMVEX///84NDTrHzrqACv2q7IzLy8oIiLxeoXqEDEyLi4wKystKCi5uLi5HD07Nze9HD1eW1vIHDzCHD28HD1/fX3q6uoeGBiXlZW4t7eyHD5oZWXLHDwkHh7My8uwHD5iYGDZHDvTHDzhHDtJRUV3dHRVU1PmHzqamZmHhoavrq6pHD7y8vLX1tb10db84uVzcXFEQEDvXm7g39+lo6Pvr7fxcH7vWGm9AC7YACzpABLwaXijHD/qACH95ukZERHQz8/IAC3sgo/zkJn5xcsLAADtQlb1n6juS1+4ACDv09ikAC6lACHfXG/JQ1u8AC/Wa3zXQ1rZACIxdP/mAAAOOUlEQVR4nO2de3/athrHTXKsYCulLAVDiR3aEgLE9MBwu3ZrFtqu2znbzrru/b+ZY90vFvgScGHT79M/ipFl6fnqkR5dTBzHysrKympP+vfXLoBVGZ398rVLYFVCZ9//62sXwaq4zu5OLa/j0YfTE8vreHR2d2J5HY9S77K8jkdnCJfldSxCnaHldTQi3mV5HYleE++yvI5DzLssr6OQwGV5HYFeC1yW1+FL8i7L6/Ale5fldfBSvMvyOnRpuCyvw9ZrDZflddDSvcvyOmhlvMvyOmQZcFlehysTLsvrYPWDCZfldagyepfldajagMvyOkyZO0PL60C1ybssr4OU5l0vvrG8Dlkarpt3F5bXAUvrDG9uLa9Dlu5dt+8Oh1efaNbNTRkn0+ksZp9WM3Ljeamnvfz4+uNP5Qv5QH0o98aWAdfh8IIA61OUlzDygO8Dl6Xrf8L3heMyD3t9d9ps3n0b56fcqc6aP5ZIncV1e/vuYOKNVgMrXOekWwUuSucC6ojnAN/ntks86wOxxOkPVQtbUWenN8U97FsDriPkNYUkIeyRzxV4/dikNb6r+Y3Ss2bzpqiH6d51dYt1dLxGLknoDcjnCrxe8hOyryoXt5LOmifN02LAdO+iuI6Y15B8PjJeJ81CXeImXMfHa+GThH6HfK7SHzJj3L2sXNxKQrwKAdvQGR4jr/W9mrBKvEHN0fy5amErCvM6aZ7kAct61xXV7eWx8XImoe+6fpDQj1V4xT+fppYrE6ztRoRXrofpuJ5eXR0xL2d9vVx2eLIqvBznl/+c/PyxzGRoJ6K8TprNbcC24Lq6OkJeqqrx+jpivLZ62FZclled4ry2jGFZXE8lWV51SvA6af73V2OSDC5V1XnFqUyXc+/rdrumRDqvuDtfz40pVW3mFc/PZ8lsFq1KLRPG3XUUrY0PjjeV3ZDSmEzidfLk1gRMx/VI4/W0OK8J0Qz9fzUZLF2vNe7Iq7PzyWI8Go2H18lqQxbzyWDkwhA2xotMGoVX3L9egjCVqz4CfdWZElGLbOC16rX9AAAIQRi0Btqq/znNY0aSJkQozWo6CkOQPnqpPzfqDZd+mmFa6b62hzDvYcvQBbK07ONlazleZLcaFF7vfssCy8VVghfEAq20RNcAemiZwfXDEatWNEIXkXwIRqbdjdmS3oZuBGCsppF4xT0f+HQZI03p9+TG2v3kI8Gt673RGECaAV4LAbAjG68X4jxCMuU+v8c1uz9HcwXInxuORNcc9xpK2Qdz+Wl9kkGAHtHtwLTsbsNFyRZao1R53WaAZXE90lSCF607dFYtKEzh3pOJUCeQ7NNww7beuKJlKKdI0wRjudaCV+RCJWED+jORrhtQBpt5xYtAfRTKA0p59MgD6BIJzQFOnE6oFpDN8WZQK5EXLKT69UkGIK1OAuSUfjjZxksHlo/r0dPnpXmtR55S9hAZog00+/iu2rZ6YcaEabNPRALGaz4zpKSeUIzXyvUzGah5GHl5nVmo3gFoDzcI9bxSMzREf8l4rZ2FnhIMNvF6jFaXfpeBfafjMqk0r8ZSN+f9yhlo7Q8ZEMoeZqpyqmCq8/KnxpSA48jlFRl4kzw4MCOvRkurhLvE/XB3ma0c+vaeO2yfOeg4mxLKwDK8ZA8rhKsCr4y8xUz3LnxZ2vHtmBIghRxYi91mTsiNncdrJQ9caDiVHsbc2cwr80icPB4bvTVVwAZgyqvhmxoKkLpEmdcF5nXFgemd4ZOd8nLT4ZqXTtjE9TxR5rDPbk2Ez3hpwCbHAgFrpa2GIhedD4ASPJZbHi/h/mmkshyPlx7gBg9XBXi5Lgss8LdS1+HDNHaUoIC5youZJo09JMahGBhUXmTBgnaJunc9efTEpGq83HDcmXbGescDYXsxGPGr7ojeueK4PDCYROvzXlvcyuI8hZcXtqez81lvKGzttuIivHrMdh7srPEd8XzqUe7+II+XC+CoPWi3Qo82EDGmQe86iaLz6YgnZxVUeIWjTjKbXLf4NbZRp/NiK0y/vTTgemykVZEXHJNIN2opnVfQwyZcj5iNAQ2IhyxZOGBtLRqxZutfZ3mFPF5edQIONinAq8uyhWMp3umyPo229Y284JJMmuKoHWAYMXfXYMrG4z7g9Ul0Xr5LO8k4AexO4WBGXle/vzTgemzWkwq8xBAaj+SxgkfnbVofSAanOWuiclfuLKBaHYkX7EvpIt4fgQK8eux0hxKXOc7Yk0u0iRcQ4Y+TYMMn7DsgTZ+7IkLWePlDMVVcNVzFDBleYhL8v7fPFF0ojC4exstdimsr3voboagQa+TUhh1fLzfWUN0oFrwCdWWBAyNP2M6LGtIdaetBK5KJS2KgDby0AiIx9wLK5D5uscu4ZXFernKobh3oVxVeAtejn/5QCSn6/Oerz+JTeV6hbM4p6/v8juGqH+PKZTljwzPfJH7DeQF1juk4E+Yz2Jxbea2pK4PMKcYFIRniu8y8+HgrNA8MtUsVsUJgN+a8AnXOyRoqG6I38fr8q/PH54sNevOn8+oN//T4WVleahvifZ1S1DWQLjIbhvoaVUI5kCVDxstgNVd+8lZeNEtDHjQZ8RMzL3kFRCsi1FdrBiyCQS2Sx/Ma1ZVe8028XjrxJmApLoVXaf/ylU4jXpoodhsSCWbDpb5kHdPqQDxqM14wcXQxB8MR4lZezIyja10DAh1i5zXzCrPL1DRS8gb6FxFDgWrIeIW6V9PhnVdJ5vWNWGz6jCJEMzCES+Z1Udq/QF+5Si2kNS1aUNyaaa/A4kBJbVf6hvPKWo05sY++2sqLxz++LmXsN/MC2TrTQoGM58XyN4xXS2+RtBNmR1tVXo9UXs4XAzCM64G81EZ07atFIhpLvIZaIxOiZiOmZrxa2SfHsgNs5UW9fbNI2zDzWmYfTCkbNlHbkr9SXm7mCD8dx3kcs5VXnAVGcO2UVyeXl/x/VTO5niwqyQ49vDGHaMawjVesLZJk5S3QPUZehid3afcaZF+auZZQUF7ZXpM9pxCvbJdIcR0cL2yobbyWu+M1kO2Yy8vP4+VX5yUWLRgv58ubbyS9p7icV+/Fxf3zoj1HdgzgkYjsX8b+kAWSe+0PDbx4f5gdUwfS0FSJ16VYwuC8FGAcV828FsrSguFeUk/Gy8+2ZTYrhw+IN6jCzfGGybNZnbN9w1galavxEnPgN+JYuAAmcNXMS4kqFFFEhGRrs22SsvG8P0UnY4yKZTvm8mJUMm2NLeHg0lbkJcYp6Rj/l/cZXDXzYtEu0DsVFqYTQnz/a5F5MvWaAvPlibLstFGFedEAz8100mzHD6+XVON1YeSVArtMJeNKeV0y1cCru2H2z980uceW56FCZtbJgBdYj2LTWDB3tqkwLz4162tf0AVEcs9OeWFgCi6Z1+X+ebGAoxGosxi+bEecgfNytWnnSgW5fb2XdlPe9tOjhXmxJRi9THwbAJPYLa8UmIqrbl6s73Abco+4YsvuNHAUobg3Vs6vLdnmBSSft/Lib8vqqylduZstzIuF7Q1f6WH5Ai/x40q8ngte77XX0L6ouOrmxTY5Gi4UsUSfbeexpitNnTzPkK7YfuWK74205cYRTwBoi1ZQnNec5eePRBfbY4vclFA1XlLknvPa4Kv3z5kuX9TAS+yph+3ZKnbi1WzMt/hCOi9TprrheDLvxt15ItIVPA/QYW7rweuIJOlGnQZABDN2zOfFHazhgsU5Kvt8Is5L3ZM28Xfj5bTFKQx0TNYH3GkaPrOiujThQgB9KB/MYZsSObxicfjHB35jPB41ID0EAnk/W4JXzOGgU8Ko7KJM7Hxijbye18Kr2xB2V+U22PQ47zwbq3Pe+ahIPaMrn2fjwErw0vKT5bODNNV4iTHp4Hg583szMBfyUYHy8hbG04DinGzuedFZYMoA69NMtWMRXhvz8/mG3t55va2bl7NqmU5dwpYICiivIDadLS11Hvs8NPuoz8OYUrykkEcWEEdr/oa8TO8guMFCCtzZBiB6dULHCsq97zDPnIxE6YMBX5ksx8uZjzJNyA+kClfi9ezy8jn693xfvDzfQ9JOL3Ugvgo0XuRqoBxMG4XS2Vj5VSQsF2fvo03DmS+1aA8C5V2g7j1+acljRyr6If4MlRnyrAWUw9Fp+NKWZus9QO6hvALyGlR2v5Iracj5pbkN5NlCP8C1hUP9tikgxmG9g8JLMMjnxU+6leA1IGqrSz29Ib46VHdLOjStynbdQS/DoZfIQjCaanu25I4hbopxGseH+G2z0B0m6oJ9dzzEYi8sReRzWz/BdL1Ej/J9lInfniiLl0mb3NOTcxhmFy4lnS9wfig32O6pS6FRWyq78hxqHHbi6+G8nhXntRN1o1kySWZR7q8cooRJcj6v/pN38eo86U0708lsvZPfzUvzQ2Xvr/N/oXGTNvB6e7i8/tnaAa8by6s+WV7HJYWXkOV1oJJ5vbC8Dl6V/esFk+VVpzb41195vP7ivF5YXjXKzOuvD3n3fffW8voaUngxvc3F5TjfvrW8voJMvPK9C4l7mOVVo2ReN2VwpR7WtLxqV9a/mgVxIWA3qSyvOpXxr6LehfQdBmZ51SiFV6rTErioh51YXvVJ41UOFwFmedUolVdZXOhXcCyvOiXzOimPS/tRMMtr35J53VXApf7OlOW1b0m8Tj9Wy0L6i5aW174leN39UjmPO8urLnFe1XGhv+VoedUkxuv0AbjQX1W0vOoR5fUQ78LZ3FletYjweigu5mGW176FeT2sMyTCf+DW8tq3EK+7nVgZdYmW176V8tqFdyGlHmZ57Vtnzd14F87rzvLat86+36GJd5qZlUmvd9QZEp3tNDerrHb8557r/vO2VlZWVlb/QP0fW4kDilK4bIYAAAAASUVORK5CYI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5668" y="3604944"/>
            <a:ext cx="892221" cy="266427"/>
          </a:xfrm>
          <a:prstGeom prst="rect">
            <a:avLst/>
          </a:prstGeom>
          <a:noFill/>
          <a:extLst>
            <a:ext uri="{909E8E84-426E-40DD-AFC4-6F175D3DCCD1}">
              <a14:hiddenFill xmlns:a14="http://schemas.microsoft.com/office/drawing/2010/main">
                <a:solidFill>
                  <a:srgbClr val="FFFFFF"/>
                </a:solidFill>
              </a14:hiddenFill>
            </a:ext>
          </a:extLst>
        </p:spPr>
      </p:pic>
      <p:pic>
        <p:nvPicPr>
          <p:cNvPr id="3128" name="Picture 56" descr="data:image/png;base64,iVBORw0KGgoAAAANSUhEUgAAAQEAAADECAMAAACoYGR8AAAAvVBMVEX///8BpO//uQF/ugDyUCJzc3NtbW1xcXFpaWlnZ2cAmu3/sQDq9f3/9+r/+vj//PL93NPg7sRqrwDy+/7P5/v819LxOgD9/vf+v0zwLQDQ5bCOwU3zbE89qfD/vT20tLTySRf/5LDa2tqQwkaFhYXo6OiNjY2ampp6enrQ0NBeXl6oqKi+vr7y8vLk5OSVlZVVVVXKysqjo6P0+evh78zvAADG36JXpgB8tzTzXD2dyGv+tC39wl8Akuv/qACnW6coAAAITElEQVR4nO2ae7+jthGGnTbosmk2abZtmist5WZAYNxL0jbp9/9YQTMSCDDuYh+vz69937+OhRDSw2g0M5zDAYIgCIIgCIIgCIIgCIIgCHpJfb5Xb+1df/3tTv3t2evc1Nuvdurvv7e3/eOHL/bpxy+fvdItvf14p/5ABL7+4tf79A0IgAAIgAAIgAAIgAAIgAAIgAAIgAAIgAAIgAAIgAAIgAAIgAAIgAAIgAAIgAAIgAAIgAAIgAAIgAAIgAAIgAAIgAAIvF4Cf9qpr/7nCHy7U//83N729Y9/2ad/vVoCEARBh3d7xbd9tlOv1xG++26n3vzO3vbnf3+/Tz999uyVbundm4/2yRH45Ff79MdXawQgAAIgAAIgAAIgAAIgAAIgAAIgAAIgAAIgAAIgAAIgAAIgAAIgAAIgAAIgAAIgAAIgAAIgAAIgAAIgAAIgAAIgAAIgAALvfn6zTz8zgf98sk/fv1oCh9/sFd315ad79eRlQhAEQRAEQRAEvXqZJDkm7bNn8Twlna4qXZ3OH/rBbR1nH/qZF2Q6LSMrUd891rk4DyrO3eXLRcFXG9dbK6Gbux96t/LI6QUIpIJVJZeuthVf1TH9TIR9qnq6FdRkAFJrXb0AAbamSBaXrhbuqmICsaIfzzaCrKJJlU2SNC9HIIrM+qLx12YERH/3U+9TbE1RpkFLG8uLNvw+Gglc2t6NnhNoLXwpLrD6oKI5i/EgTIqy2tjF7z0aG9X6YrmwgcOxrKr02WewoWnJ8Xdj38tLEBCrMdjxhQSGPfh0N3gwdspyOrzIUu8jIOhwEStfWAjbOifwCmSq+WxfgIBq2LcsXm8mrb9Jyv8DAqLJLAGx8IXxMLKIzeuzgfLlCcTk8+TCF9o23bYq9ISJ1axXUnfp6aTTomETMtTHesss7vJupGqO51ycTjL3HYMl9UWqT3q4MneySWyHrtIuHtvbYewjOcK8TZzIgFWT+OfeQuB8aNTKFx7twOkhqSYCRqohPgwD6CYaWsgzDWElZSkURurhz8Ze0S5zyQo9NEfcUXThRE0djUOcghnE5TS0Ll0MUvthbKuieFVF/vcwhRts1RKQ+cq/Dsqth+gPx5DAwv6SXEWTOKzMiGV8iMO4vSlFFPYU00yzPLhUTYd8KWR4h+woColn46x0y251BA6dfV4VxDrsGg7XCPTSh9T0XkICfRbJiUCtx37ujjGjMcxGKqVEQKCPfMfxjtI8lkBiJxn6wlrwYo96i8DRmaPS3bkQg3lOBOS5GzoOi9J2pTVbihicRVdqvssnF5zkiC6O426wYkcgiVzuExWDi2AIIiWWRMoxY8np9x27wP0R+EI7qm6v2IDh/ER0vHdNHE0E6NV1TRPnnSclZUMWZjwP8oeGp++2/1G5sUpq1jX7zKOLTYdJZG3bJjRc3no5T2j/vNUTEoHGjjOdKb127ZsEOG/UQZoUTwQGmDyZYdX0PmU57jBHxA7OYWfgFbgTG0Z5HFu5HuAClgechjQZOvenHJna+ysEeKVylU85AuXEUkyvPGyh9dDs9SLZ5MBfBa1ZuHMeEBHx66jJm7k31dJbMFcIcPd1aYkJBC7JnikLF8VNjZ+9WOxeIsSTGldJ3oUT4ocRoEX7HJn8IPnrLQLlPEUd5fzAdKqQu1CzjJrmTPbGyddk76RCLExgrFSwJ3kUAXozHjOZKS1vg0BGB1y6HpDPgukFck0hXfeJooP3hFKeQ0IE9zSvQlAOyzN6HAHyUOroB/WtlwlQqLg033F1cipi8zE7L2rzRqc3WruzTOfTEk7kYufDksNnh/E4AnQG8cgUD7JpbhCgjXmprsQR0VS+a8QFVOnoZoyPFuUY+ZrT2mrC5z2OgCsDZm53uuPrKoELFcMlAfKYy1htInAwhfKRpYt8qRA6d4QfioDxOfJZTK9tg0D8vjYQX7eBQX06j3yvEHjwLuAgZzA/Lgm4A/yaDVwKw5cEjovf4zhTddr0qbMD8he8CxapOvsB2piPJEDuTRu7Cca2DQLUfOkjw5IAecLFG+WjJtzpScoxdmW50zFzWs8zih58Fhz4HJK93braj3j1NFTrwvmSQEaeXc769NXaLqjuwWESBUx6tiSXKTw4Hjg4xx3NjHAzIqJua0ewJMCn+9xnUkqh52HQkBD7G+sp1x5nETQ9lIDxBCbXtUXAZeqr4vmKQM1hX2AtlNzNWujGyA/ect4QrikPmF0msOD5/poT4IA0ChOZLQKGM6N0QmDIIFYEXArVjQvO0mgcsp+W2Y7JAq83KqeQu+BMwVwk0Ov1nrqdgPtIIqaMZzM75ncro8bNq4m6iwT8l97UFwF4m6V0W1PVHiF9mGBj5lnI0u2xrONcww2wJEAzdLnFDd9zFgSczw0scLtKlrK5KJnX9TmvVFAjmhFwXiyqyqKui8g5fX5Cr0WVno9JElMnfz5wbBZp1Q1Dp9rVS/x4CwIua9LDNMobLGFJoA/S0P9CwORTmdDGNHKDwBT5irHq590gFWKE0oovjP7srGZDW41muSRAARz31fdUyfzw9s2G9cLtOqH9X5YokNjYBXbQWeE3Er4sNn2dpiUEJ0a8uCOsIy0JGF9WvalSWupBYbxSV1qH38f7kxr/VcMI+28bQVWkKd3Lsy+At21b2T7Lf3BqUjF2VGU9jt+LcQAl8tD7J7n0CYPQvhjJs6AZhbWZsbR+S6W0iZsmDg/rrB6agt/t0KGJ3TlEf4dXzfGc2g8XKj8feVkZ9VmlTPaT0dBRqbTow2Mw690AXb080du4428iwTejy7MYmuwgqjzfHBXcJTPovp7bA9w/NgRBEARBEARBEARBEOT0C+WHx6ThEN/LAAAAAElFTkSuQmCC"/>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37" t="8176" r="9839" b="8331"/>
          <a:stretch>
            <a:fillRect/>
          </a:stretch>
        </p:blipFill>
        <p:spPr bwMode="auto">
          <a:xfrm>
            <a:off x="3724895" y="3977753"/>
            <a:ext cx="649751" cy="56659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553302" y="988709"/>
            <a:ext cx="972000" cy="415498"/>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IN" sz="1050" b="1" dirty="0">
                <a:solidFill>
                  <a:srgbClr val="BED730"/>
                </a:solidFill>
                <a:latin typeface="Trebuchet MS" panose="020B0603020202020204" pitchFamily="34" charset="0"/>
              </a:rPr>
              <a:t>Mobile Security</a:t>
            </a:r>
          </a:p>
        </p:txBody>
      </p:sp>
      <p:pic>
        <p:nvPicPr>
          <p:cNvPr id="94" name="Picture 93" descr="Logo, company name&#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4700" y="1900432"/>
            <a:ext cx="905102" cy="857367"/>
          </a:xfrm>
          <a:prstGeom prst="rect">
            <a:avLst/>
          </a:prstGeom>
        </p:spPr>
      </p:pic>
      <p:pic>
        <p:nvPicPr>
          <p:cNvPr id="90" name="Picture 89"/>
          <p:cNvPicPr>
            <a:picLocks noChangeAspect="1"/>
          </p:cNvPicPr>
          <p:nvPr/>
        </p:nvPicPr>
        <p:blipFill rotWithShape="1">
          <a:blip r:embed="rId10"/>
          <a:srcRect l="3243" t="28823" r="3604" b="15840"/>
          <a:stretch>
            <a:fillRect/>
          </a:stretch>
        </p:blipFill>
        <p:spPr>
          <a:xfrm>
            <a:off x="6891789" y="1387224"/>
            <a:ext cx="760559" cy="247415"/>
          </a:xfrm>
          <a:prstGeom prst="rect">
            <a:avLst/>
          </a:prstGeom>
        </p:spPr>
      </p:pic>
      <p:pic>
        <p:nvPicPr>
          <p:cNvPr id="92" name="Picture 91"/>
          <p:cNvPicPr>
            <a:picLocks noChangeAspect="1"/>
          </p:cNvPicPr>
          <p:nvPr/>
        </p:nvPicPr>
        <p:blipFill rotWithShape="1">
          <a:blip r:embed="rId11"/>
          <a:srcRect t="12552" r="2561" b="55988"/>
          <a:stretch>
            <a:fillRect/>
          </a:stretch>
        </p:blipFill>
        <p:spPr>
          <a:xfrm>
            <a:off x="6824700" y="1721420"/>
            <a:ext cx="894736" cy="187733"/>
          </a:xfrm>
          <a:prstGeom prst="rect">
            <a:avLst/>
          </a:prstGeom>
        </p:spPr>
      </p:pic>
      <p:pic>
        <p:nvPicPr>
          <p:cNvPr id="93" name="Picture 92"/>
          <p:cNvPicPr>
            <a:picLocks noChangeAspect="1"/>
          </p:cNvPicPr>
          <p:nvPr/>
        </p:nvPicPr>
        <p:blipFill>
          <a:blip r:embed="rId12"/>
          <a:stretch>
            <a:fillRect/>
          </a:stretch>
        </p:blipFill>
        <p:spPr>
          <a:xfrm>
            <a:off x="6848065" y="1941718"/>
            <a:ext cx="844779" cy="240209"/>
          </a:xfrm>
          <a:prstGeom prst="rect">
            <a:avLst/>
          </a:prstGeom>
        </p:spPr>
      </p:pic>
      <p:pic>
        <p:nvPicPr>
          <p:cNvPr id="96" name="Picture 95"/>
          <p:cNvPicPr>
            <a:picLocks noChangeAspect="1"/>
          </p:cNvPicPr>
          <p:nvPr/>
        </p:nvPicPr>
        <p:blipFill>
          <a:blip r:embed="rId13"/>
          <a:stretch>
            <a:fillRect/>
          </a:stretch>
        </p:blipFill>
        <p:spPr>
          <a:xfrm>
            <a:off x="6783440" y="2966393"/>
            <a:ext cx="436243" cy="358979"/>
          </a:xfrm>
          <a:prstGeom prst="rect">
            <a:avLst/>
          </a:prstGeom>
        </p:spPr>
      </p:pic>
      <p:pic>
        <p:nvPicPr>
          <p:cNvPr id="99" name="Picture 98"/>
          <p:cNvPicPr>
            <a:picLocks noChangeAspect="1"/>
          </p:cNvPicPr>
          <p:nvPr/>
        </p:nvPicPr>
        <p:blipFill>
          <a:blip r:embed="rId14"/>
          <a:stretch>
            <a:fillRect/>
          </a:stretch>
        </p:blipFill>
        <p:spPr>
          <a:xfrm>
            <a:off x="6853159" y="3863202"/>
            <a:ext cx="815185" cy="320254"/>
          </a:xfrm>
          <a:prstGeom prst="rect">
            <a:avLst/>
          </a:prstGeom>
        </p:spPr>
      </p:pic>
      <p:pic>
        <p:nvPicPr>
          <p:cNvPr id="100" name="Picture 99"/>
          <p:cNvPicPr>
            <a:picLocks noChangeAspect="1"/>
          </p:cNvPicPr>
          <p:nvPr/>
        </p:nvPicPr>
        <p:blipFill>
          <a:blip r:embed="rId15"/>
          <a:stretch>
            <a:fillRect/>
          </a:stretch>
        </p:blipFill>
        <p:spPr>
          <a:xfrm>
            <a:off x="6949846" y="4158256"/>
            <a:ext cx="689913" cy="549839"/>
          </a:xfrm>
          <a:prstGeom prst="rect">
            <a:avLst/>
          </a:prstGeom>
        </p:spPr>
      </p:pic>
      <p:pic>
        <p:nvPicPr>
          <p:cNvPr id="101" name="Picture 100"/>
          <p:cNvPicPr>
            <a:picLocks noChangeAspect="1"/>
          </p:cNvPicPr>
          <p:nvPr/>
        </p:nvPicPr>
        <p:blipFill>
          <a:blip r:embed="rId16"/>
          <a:stretch>
            <a:fillRect/>
          </a:stretch>
        </p:blipFill>
        <p:spPr>
          <a:xfrm>
            <a:off x="6801538" y="3394185"/>
            <a:ext cx="689913" cy="495879"/>
          </a:xfrm>
          <a:prstGeom prst="rect">
            <a:avLst/>
          </a:prstGeom>
        </p:spPr>
      </p:pic>
      <p:pic>
        <p:nvPicPr>
          <p:cNvPr id="97" name="Picture 96"/>
          <p:cNvPicPr>
            <a:picLocks noChangeAspect="1"/>
          </p:cNvPicPr>
          <p:nvPr/>
        </p:nvPicPr>
        <p:blipFill>
          <a:blip r:embed="rId17"/>
          <a:stretch>
            <a:fillRect/>
          </a:stretch>
        </p:blipFill>
        <p:spPr>
          <a:xfrm>
            <a:off x="7289530" y="2958613"/>
            <a:ext cx="412853" cy="712242"/>
          </a:xfrm>
          <a:prstGeom prst="rect">
            <a:avLst/>
          </a:prstGeom>
        </p:spPr>
      </p:pic>
      <p:pic>
        <p:nvPicPr>
          <p:cNvPr id="102" name="Picture 2" descr="@BloodHoundA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991583" y="2305637"/>
            <a:ext cx="676761" cy="74444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773466" y="988709"/>
            <a:ext cx="972000" cy="253916"/>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US" sz="1050" b="1" dirty="0">
                <a:solidFill>
                  <a:srgbClr val="BED730"/>
                </a:solidFill>
                <a:latin typeface="Trebuchet MS" panose="020B0603020202020204" pitchFamily="34" charset="0"/>
              </a:rPr>
              <a:t>V</a:t>
            </a:r>
            <a:r>
              <a:rPr lang="en-IN" sz="1050" b="1" dirty="0">
                <a:solidFill>
                  <a:srgbClr val="BED730"/>
                </a:solidFill>
                <a:latin typeface="Trebuchet MS" panose="020B0603020202020204" pitchFamily="34" charset="0"/>
              </a:rPr>
              <a:t>A &amp; PT</a:t>
            </a:r>
          </a:p>
        </p:txBody>
      </p:sp>
      <p:pic>
        <p:nvPicPr>
          <p:cNvPr id="3082" name="Picture 10" descr="data:image/png;base64,iVBORw0KGgoAAAANSUhEUgAAATMAAAB7CAMAAAAv+pfZAAAAOVBMVEX///8AeO+/3ft/u/c/mfMPgPDv9/6fzPnP5vzf7v0vkfIfiPFvs/aPxPhfqvWv1fpPovRnr/U3lfJwJcnsAAAKuklEQVR4nO2d2YKDKBBFo7jvM///saPiUreKzRgzScf71G0jwgGKokD78bh169ZnS1mk/xorVTy2H+P1h1Jf6vfkhcitXe4r9kv99HsZl2+q2mWKLNJ/VVFUZfNPWRpFar2m4fUkeVqK3Lr5SpmSSyO0vGub/s11fLW8zKJm/imJBDNF08cyt/lKTK+oqSdWefPmOr5afmZT73i0kZFZG8+qdmZVvF2ar4zMOn2lnTNoVF2ot9fytQpglmaPIjIz0z88miQpltySJd9kZ7baRt3Pmr7788zqKBoeY69JHMxIboZ+BsweucrfUK2LNHaOUf/wCbNjzNQIawQwqDBmBnuGzL5aCbHdRDFnNs98aXmYWbtm94PMZvuvHoHMqtnYj5NDsWX3i8zGlNXDySzZ581pDmhGK5jt2f0ks2xy3Y3MOm0Da2SW1atHK32N71Y4M/zR7dPOvkaxeHUP6dN+t04zK8iyaFlhrf6Zmr26SXzt9N0KYbYtzH1r9MV8qdX5arcb+Rr9qxXC7BbqZnZcN7PjCpwDdj3A7Kez05rzCzvu5SdyS8Kf9XV6hllCfp0IFPTv6XSHYFaRFC1/2LcpkFmdrJrvSZdfNLMx8Xoh1fcIZpTqr/lnyz3r+NqYsYCZgVmyZfwrzJaVT7HcY2XWzB3Rwewv6Jg9S5Z7rMy264JZ/Vs+7UuY7fp6aJpZlTD9S/c3R2aJ/j1f7jnMLP97c4AUTXNgDrDZs0cR/7VY0MuYWebNclu2/5158yizAP9sSxFBiupHmQ0knXUdAFn9xZjjMWb+9SYx+ek8J3f7hSp73Lp169atW7du3bp169atW+9TFrdqWMIhSvWF/46PUrzrTUXvG7oFqlf3Q86W86RYIhrvVkbuvCZGAMGdN4QhSpVyYAu2Dl7xsQVe/KLBqIO4A9XRwl2+7Z3BPj1XR9rsk5lBq1eXPGJXXLuQrQG4WR/MLMdCX2vR2MNM2l6/+GBmAxb50pe5ApDt0N7GjKQOi8SXrMTpseIdUhwFqRBV+TBmLS/xdRvfmWW+5KrXw82fykzY5OFY+Q6oCUO2lvxjmYFzpnWVi8atQFQ1at5sV3w7TJ+Z/1hm4JxpXeWioRVIFWmbjLm58zTwscwMJuYqFw2WS3zfs4C/nrQP1zIzTv4XuWjQy8Qz4OWVk/bhWmbMOdO6xkXznUiA5js3eV/KTJhl3QlOFXiOKhi6KjAz1YTO4P6yl44gjIWZ7ZZjzIhZpo5AUCsXrT7YR2MRhUq2mifsmxrAzFMY93ncLO+Wp6RDa/raiYFZ3y0GM03ELceYkabNyM/SBJNgxFydrK3FYzLFfT0I7gAzU01pp5/MA/FAKMKyw3lrfgaWTzDLsWTLFxusR34m2ZAR52wAj1OYYMasJ8XOV2JGL7/ZsgJmxp5cT+fYlFojjGZmhlCS8jArRIBzaehnmBHnLAfvVrhoWCZw6JcXO20xnnr7+BC9ahx7BTaViVkpqx9NLyi7mPWmxuyeZUYyy2CgChcNyoR+8FxRR8BidStwvgn44IaBWWFZsXYOZpai5c8xI7lNFoz2Hj6/0DKx0eFBtn2LibnPfmsrmZXWRX4KaSkzEYNY78ieYkacs4k6HZzcRSOcWLmnLtlHTlXicZNq45TnZGYcmFxJYMxJPcOMDpZ5gJHByV00exA/cTX/Ij0QZYtXTe5Ycwhmzp0EmjaIWfoMM1KEQZSpt6Zl8jTXrHrOIzP/MWlas6/OmZkdcJlfaGwzfoIZ6Va56HjMRbMza5kxq5s4exQ5Fke3gCN+NvY44d9wZiwEU8+BpLzjndzIrB5G95shUseZ0YyX8lbykp1Zrc//xxi13DbbgKRuAU+ctmIGjjHDbpZuE2/GmsLArFpGTZmwhFrkmmdmIs22dipqcdBF48ySfmFTZjABdPsttCqLefTMFWNB6ChlzKAIEBfBji6ZNcY8F4txhFkmXXloSnTRkFlKrR1/52J7AL2jMNXOpGSnxphBd0YLCDOyYEY5QGc9zIwWfxuHdHDCjGZvZEADVaH2Z22VgM26bbWFzKC23QMEg54zwyUHreFhZqREu72ngxNcNGAGw5aON+ybhE+1WR/rGoskzkzMgDb37GjzcGaYllqMo8xos+XGq+CiUWY1ZEQLgTawmAIvg8rZ0RzbCRfy5MzAjD5HLO1owzFmbGVLK3KUGb2X1Il23d6SHMlQq8ocVEuINMt9/rzuaciMPkfWzM6MpT3DzBIto4OTXqePQjK0rq4HgsrW7QfPRUdmdEzLxqghrSO2fYIZzZWGGMDSkv5netQsOgUc27CK1WDvb5MRQmb0r3LBhWmvYUaNJpgbyydYrMwcpiNEcd4ktvCWnZnM5w3Mwk5OkH5zFbNZpVwApYLD/84s6EwTHQNBzE68Epy1jFr8ccy8kQit3UW7mpmIWqtPYxYYVSEuWhCzcycGMAo3fNocEBa8i4iLdt6e9fQjKP5SJZwDJSp9jQrSXsHMv35ZtPWc88y825u4chXMqDmRJ5fwzguYBR7RnLT6IVZm9IHOMwv+7U0M93Nm1DsSRoC13AXMDGfObFpbNIgZ30ou6YskYEPNp2hgZuLMaAlSHtN1rNFfwyz0WOukyvEoWVHWfTq4iWaLy3xD2eXYhH7KBqcrFvQaZoHOmVZhf5QEw8JaGKuCXmTaEoZjqoIZHl/DjuaKOb6GGS18Z/g7tGjjY0ZbAKtCbTobXPs34C2Ip4IxZgAGjkmiG3AFMzAsxnANnVZTHzPIDh5J72n4aWf5TRyseS6Yse2treQl22s+xcziYtrDh6tgI6f3MIPuQaPeYGSmXNDDqVhl2I5xKffqmBlOpv3kOBcT2ilmYnbRokU3z1/QI+R2MUsN7b9Dy2CoZZLKvnc1hSGZy6g/8gq/hnrix5n5jBVaK8vOP1Sg9DDDaXg9wo4QOplwVpU0016tjKOxUzv6nGCYK36cGQzuOp9cIwWDlPZl89Bkg7P1MBPtX+mvyVHpgodP2LOLI85reLdH17QHmRmPDtmsjO2ANgzO2sfMvxRbGy0wnLJUVJ4Lsh5eSE/Ftg3v4oA3BG1tPZRT8VROZr612HoALXR0yZOb60rWtoLpT8U1jI3u23wXgt7a+Zj5Bt3eZLZziqhOFHVb/Ruhpf25WJCx/HvAAbwp+4tNkCz1MjNbhFXUApjPw6LWqct4BpnHc0dVxcn4mfkwoPEWc0TGkEnuZebqaWg0+Skeof3Aj/ncNj8fXucy7WFmplOHm+GiI9e1tQYdZ/AzM50n1whE2Cd2zgTD3pCW9wOmr3Ms83KarP9sltS5eYKZqf+vBXcFB0AY/S79zMR7C7pSyuRXx8a3rCZ1dFayMjOI5KGeYTb2El78dR1II1ruL5zEmBJCYdZ7Gnyu+DLLpiwfBGHxIZdif6TvTT92+sTxHRdHRcbuuxYl6fL3/Qfk6StAy0fwvfUck3Yv+mAQ9Xav+QjJd4p2HtdZqv+lcB8qaqTYAoYubq7+EM13iTBj3jg17F//fe+XiroDELIJWw/+pMAbJtDAl7SvB39SLBQwzP+ovWf+zRf/g+xLFBAVubsZU0DM8nbOuLxBkUs/RPad8r30eN3nob5Y7pilcc/oVukIJN3erE2mkNPcyd4XiPhC8ZDTqErdxHzKYrV9eLpRF33r+NatWx+r/wCLsFZfqFzAWgAAAABJRU5ErkJgg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39471" y="1699245"/>
            <a:ext cx="653195" cy="28787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9157" b="17312"/>
          <a:stretch>
            <a:fillRect/>
          </a:stretch>
        </p:blipFill>
        <p:spPr bwMode="auto">
          <a:xfrm>
            <a:off x="5869094" y="2137887"/>
            <a:ext cx="614280" cy="49686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93300" y="3363833"/>
            <a:ext cx="812716" cy="268854"/>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 descr="data:image/png;base64,iVBORw0KGgoAAAANSUhEUgAAAPwAAADICAMAAAD7nnzuAAAAw1BMVEX////AGBh1Fg28AAC7AABvAADy2Ni7mpi/ERFqAADXgoLDKCjjrKzp3dzenp7EGBh8HhfLUVG/Cwv67u7emprNW1vvzs79+PhoAADIRkb89PS/CAj03t7mtLTsxsbjq6vpvb3DMDDGODjScHD36OjbkpLYiIjCHx/Ud3dyCgDPZGTtysrz3Nzf0M/QZmbPuLfHQUGCNTCyjIqld3SKR0PSvbzDqKaSVVKebGmthIKgb2yTWFWHQDt8JyC+n517JB6AMSugGsj7AAANFElEQVR4nO2deX+bOBPHIcKufCR+jK/gE99Hjrrbc59uu33/r2oFNtJIjADjJDWufn/sZ9Oqkr4gRjODmFjWWSpXW+d1cJJ+fnnDwdJVdpzn4dsM1f+rcv/ubYbKqDKxB06z+/oDLT5WSjeli4O3bZfM/Ncd5vbbfenm5iLhbZuSWv31Bnn6GqJfKnyAT9q9Vxni/YfK9ubmouFtu0HI6uVN/5cbjn7J8EyEzF/U9PfelUoC/cLhGb7TKb9U362/K6UbSRcOz0y/441foufb/6voBYAPdr7p6Nx+n77H0QsBH5h+endOr5//qWzj6AWBD3e+ZT9nn19+4OiFgQ9N/2Zxeoe9nyUdepHgA9P/fKLpZ8EL8qgXEt4Ogp6H7J3dfrxPQi8afGj6/Wxd3X5PQS8efGD77El6R0+fUtGLCJ8l6Hn/S2/lCg5vB6Y/Id/1ZZsJvbDwgenHgx41eLlK+DDoieW74sHLlcIHpn8vBT3H7NSfAR/mu3jQw7NTfwp8gO/eBaZfF7xcNfwh6Hn/7+noVwHPRDIb+CuEb/wvD7uBvyAZeANv4A38nw5P/2B4OiPJKyIFflv5VVx4MmpVE/ET4UuVr0+LSnHh65bVXxKiXf0J8KXKt1sW7BYbnumO6vC18KXK32G6q/jwljWaEjc7/LZUendMdF4DvGWNPTLIBr+t3IhjdtcBz5p0nFijOPy28uE9+EfXAm9Zw41q+lX40v2nJ+mfXA+8ZbVWhDS08KX7wMBLuiZ4y+q14c4H4UuVj/FX2dcFz1Rfc3wBXyr9hR1iuDp4y/Jnx53vCL+tbH/iL/GuEN6yuk1nEMFvKz/e69pdJTwz/XO28zH4beWfz/pWVwrPTH/VIdv7709Jba4Wnpn+ZWxvU3TF8Oky8AbewBt4A39JMvAG3sAbeAN/pgy8gTfwBt7AX5IMvIE38AbewJ8pA2/gDbyBN/CXJANv4A28gTfwZ8rAG/jiwa/O7fcz+mV9IeBtss5QHUavp0/ojS8I/FklMUHRy2LC5y+JKRW9LCq8nackZkrdmCLBn1oSM7VuTLHgTymJefsttWRO0eCzlsR8+pqhWlDx4LOUxMxYN6aI8GklMb9krRtTTHhbXxIzsejltcAHpn8XM/0pRS+vBz5eEnORVvTymuDlkpgZil5eOLzTSCeWFJXEfPp0f3KJqMplwcsfSmbFJ+3P2Ypeyvf9/uNb/uqUTJqsT8Zv5CgMVqqgn17+dvEPJbPTn1gtZVspaT69vAAdP5R8Jfht5cdl/fYeVeXneImAl4FP/vTyQrRIrg6TEz6oG/O7yTIpsTpMLvhD3ZiiaKKtDpMDPqobUxzpqsOcCg/qxhRJY89Jw0+Fl+rGFEtYdZhT4LeVX9qyAgXQcJOInwi/VevGFE9qdZis8KX77wUy8FolBD36wmD3SN2Ygqpu4/ga+EsNXvIKD3rQwmCl0s/fPdsXFxb0YIXB/i3q3pasx1jQo8IXInjJKzXoUQqDFSV4ySs56JELgxUpeMkrUBITFAYrXPCSVzzoiQqDFTN4yatjScxjYbDCBi95FQY9YWGwD0UOXvIqKIl5BcFLXrWqVxG8GBkZGRkZGRkZGRkZGRkZGRkZGRm9ovzsTR/Sm+Aa1yNl6qJVHvvj7luc0CDVjA0XdjvvGCOHREptO96QY2unOXntd1k1ss/0ptAnJOXjuAS50dEkkvJ9ob8Gx5hc4uQeMZtqbIwMH3xuHPsM+GX0dp56ie12jnSEhyxzj5hNNdtuOGmVDlozNvsz4Fv8aILzmNBsphzgcF77eFItvMRe4jB++Gb5DHhrFx3LIRt9I09hT2r7Mgrh7QHp6ptUncNczoDvci6iNWJL9cym8+oGv3Y8K+Honq/+/jipc+DFuie6ahoLR2F3O/nHy6gan1UTvSdjfo7uHHhxV+lU02QTu/EJi/GFxOHtwQAZbSW+GjwHHhzD1T1ggH3AdnlK9/mH02nYDdR6DKfQLQN4mzqqG9OHNugM+BEke0abjEUTMh+N2jPHzz2cVlXacNbEbzpscx86NQjPhu1IS78r/U7ZM+CncPsmqFMlHgziHwbPPVqShoHf1CRzy2qTmQxvExt85b1UXA4NfL+fth13pceZoG5yJzItmpXxQio77PZ6K/ZfezVV4NnSjxB7TXXbjcOX27t16IfbnXZCWZSOdPaYUqzNLLrQxxsfU8tfdWouIbVd0lDhrO7m+wazGl7Vj92WA/zI84fkoabCs8F3h1axX6OswrdWzDANDnOmbFZUVxNJ3cRQvBqHR9f7yGOX2KXMblI2akNfhGJYJcGsWMMGZf/XUeLIA3x91GkvMXi29IfsiXBiB+Vl+F7VUb6koLrQp6osIbd5KvyEyAfXgxoc6FAL9esel+yldXKAn1iELMYYPFv6kx3yhYyENkY/nyR75I70Yi0x1y0BfjFDPlghFFn8beSTXurAoD2En95ZnTVz2jF41jP2bRiEX2qKBrgkXhDqLgaPlYzTw4/xD/WEdeJSrVTU40w8j73gurf6Vq8f/C8Kj/chBlMXMphSnH4d/9JEzmn0h4vFQsCPFqGivx2pbi+XEoz2prpZDVxNyiIPfCwEkeiVgXzh2YqupJyGH6RuwF+GaZxoSxhr2Rm9tGnu9bNybdwW54BPmg8bSHHevWjR0hlfvnQGW4yRWUchwEL+SIHKq8gBaZi51JLKLQd4EgXAY9/BDYDXeYTvSe2OuTn4J1IYXuZXigz50rYdaK2S4MUFC0y8PZtKYzVEgOyDO8LaTGdr6cM23LMS8MR3Y7aSPAO38wgPwy9CNv5jazhegSm5Etk86pPhCNMnXaAE+Am49rVRuJWwjRw8IryfAf9D6mzCdFF/BDNDqFMt4J2+6tQFBvVOhQcuSwPstpENpMSDJq8vbvwE/CDlNBLgxSIDWeYFgIp2TTFN1xbjt8GAWFoIwLcUd56sHwP/X4EXlp4SeIvr4UDE9aXuwcJhuM8DpbMU+Lr415JTs+cPQ8TErxKl0NUAWwV262V4q+yK8UI/NwYPFqKcjGQX342lQvmkwlk+iAu3zgLPHX7FKeyDSShdOLLvU409tQnwVq9zaM7cPAuDH+t7azpN1XUbKZMSez4RTrcWXjxhZKHr9xAocMsymCszWPMlgSRHVPijWx8ueQx+xVPwNbWrRfyNBA/kj5ub6G2w442wfZ7YEqK968gSFzG0BWJFeXK73ZRbDSQRHoe3ymxT4VNT4T0q/ZgskLQ9VIBukfhwVr9cLottkNQf2c/l4NqDfcVVxP8ivKrAG6BKQ5A/i7+bQeBZKC9SrCq8ePOUoayrCOQjh3YnTJ4cl2G+vZel8FLQ8wPy4MQbxu8WBg+lwIsQLf2dI3xmo41GPN8NNxXejkcFCNNCzhHqG8ZfyZ4IL7ZqF2stC5habrCElyfnNDD4TEWHgj1nkqUlsDJ54YUzkcoOAnna9I4S47mSv50fvoxFzYiQlyD5l33qy3M4JRoJzMaBVgODR4JhBP4h47JHEkgnwovnMOnt3kE0Ze7SQ4jBN0UYSLRyHiSDN9C3jEd2p8JzA55awd9PvR3QZmLw3GbQ2aqq04atnxa3RIONtmE1HtidCt/Wr/vuXPqTfeqihb/+AYMXqxnNdgOJDfik3yhxKryodxqLk1gEDYbOUBgV5jQweBASpnhUYo3YrwkP3XP5bfMzYTGuSBTPM9RGBGEhmsAUD73q3Cuuald7SxLf8Z8MD2y4lD89pJGoszms/VamrVeEISg8yP9RiaKpLgVwSyTP0XeaCQdhToaHaXjiRTPt8tQpOSyIpCQn6IDfQTx1LZgoSHp218QmVAqjRORvk47w0zcOC7Pn2uNmJ8NL27dLatX6qL6agqiMhtkVkYOJb1PigRA3EIeHOwaZTgLHYDHywsEomcJIRXiObLfbPLDl1+sek2uErDQ+yenwMKkYoUmvoCfSnaCzYVnWozAHIqeheWnRgY7S8drxdDBpCptRhinl6CqLn3GDmQN+kbiiSehFijfyyObzCNZodPc08L3EspIEzDn5OcNP2+WAT0zcD8L8E3C5MDeYp6eEw617XfWYUE1bfj2EvV/kk8BPteWBZzZUNyMyDVk7sQyjJGCeovSr9l1dV3vvB/IOID0isnSnLHPBKwdWAPsheBiCpCl6kgAsjGUKvDWkmvePnrqmqvg9cbUnfvPBW/0mckNItPGD9PYM6xQ0aJA0eKv3HD8sgNswH3lxTomndXRywrOBpvLdp4RvqMAV0Jw5fARLw0+DZwttL585YGNt0Nn2Vkr1xQGp+Tr0wI2IpIOP/j52qR/m4cbj0uBQCqErfoHv+L+huqh/NuAtDinlmhv9jIbK3c1xLJeN5ayXWr+ldzdzmCdxnJSzSzxR3mlGwk5VWNbEi/7eQwKmcn053zU78+UI2l3eZdPTHWr1ebfN2VCax1533OhxFIy1Y2OlnMntj+82z53mc3WSknL4D4vWDQJi/AKoAAAAAElFTkSuQmCC"/>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927628" y="2785512"/>
            <a:ext cx="508427" cy="44386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data:image/png;base64,iVBORw0KGgoAAAANSUhEUgAAAT4AAACfCAMAAABX0UX9AAAAn1BMVEX///8AAAAFBgg+mMzd3d2srKwAAAOMjY36+vrGxsbt7e06Ojr39/fj4+POzs6hoaG0tLRBQUHX19ewsLDw8PAOEA/n5+e5urlZWVnKyspHR0cpkMghISHAwMBTU1Oenp6Dg4NRn88kjshubm5lZWWPj4+81+p0sNew0OaWwt8yMjIZGRl5eXkzMzQoKCiFuNxjp9LM4e7l8PekzOjI3u4hUfD7AAAFv0lEQVR4nO2YDXOiPBSFE0UXEUQpa1WKWNG2tpZ+7P7/3/bek0TAHXdn35mdqjPnmQ6SkKRwuF9BKUIIIYQQQgghhBBCCCGEEEIIIYQQQgghhBBCCCGEEEIIIYQQQgghhBBCCCGEEEIIIYSQ6+Lh7fHtKTz3XVwpD92s2+1m2Q6NfFNVy/G5b+mKeIN4YP2mwoU2PAfnvqtr4c2aXtbN3lV6p3UcTccvWkfnvq/r4Oca6u0+nrqiXqWfbQRcau2f+cauA+O2n3Liw/ZeD6JN9Op893Q9fIjxZVDP89rqqeTI/PzIqzlExanrcwk7cM0glEPqxqBDNVOjZslkHMfxOGmGefY0TPAfMDZp1p6i7SXT1E/VZfFDIt+b6PO83Gg9lMcL3+0zVto7jMknukWMrttl3R5I0yvr5mokh56bWcm5ak9e5OgOmuF7KHSHM3MFr02vMGVY4GD6priceLPBrFd8kSx/y05SxpPEOilVItib383uzYWJdqahYq37x/KFbT3nSq1aTZGvo2/c1CHk+y4djr6ZPjpaMMGwjgwxpubJ4G9KDkO1keMefZWcyP2t5tvV9ssF+jNPYn2PSmmczyIVIhJCP1/rqR3h635HL+OeI04grTztanwLxoEqdKevy/EA5N78SL4+5NPVjZkKQbQvxtTRi0GQBvlQG9nw09cbzIga+dSrXamUn5VcmkeBP/9ygf6MiX0fVr7XqW8LQNGvcI4DWxH1jubk0nPXRKEU+uZ1c3BCvolr7+WaV7YWnBi1xEir731Y2JF8Kaw06kHsf//g/4h71C2fW/GSeKlc/Sz6DU1MAwPzQG1m0nPbNPF8s6b5J/liuTaAMx/iKt7NHeRb3ogfp4hzjXz2Khz9cveTML/u+nMrUdzv1tyHdZSJ4Jp5YLAmh+cfjxxzHybVaxY8JZ+zngRaQJPqMNiHgYVDJAnZ78x+kc+8GfnvibpckHtFP2VLwOxRvWcu/jkWeIIDz7EKxVk7TegfIaK1YtIJ+ZrRHV0mR86I+BZIJnpWgYzticO25ZOk1DFp44Kx+n34Tj31q37hptGqDyP9RT748qhZ7vfySYjUpTot3ytMra+D8Fi+GPIdh44Lw5//WBt/Neql5V0ZQj/ZAdcEea+QKjcuNjDECDrcDhx5COsbNIOP5TOFS/+lFJBdpzY51M6rXqQF571TZqe4UEfyIUnpyza/Ujv9oF6oB36u/XfY488TgyFVgjqjFY620mzVY4htsTuXsvmljn25reNCCOKKIlPmfVdOvhRVZVs+eVF6spCDpy6VSMvN7TLnud9gN3Fh8vH7idErOKrUebZIs3immmstWCfi1PhpnXmhfW4T994NtqUxChe0xsgUjXwhgsV0etGpdyvhSDYfaxv3SljVfK8+4b5OkmhUU+i+xCcF+5nlXmQIjQZ3vcQ2A+OPBZ53ujR2WcsXalOcJJBoj63ztEQwmEK+FzNCVmrJN7F+e3PJhd/GRpbd2mSNGGaxyU0Wztwr37e2ZKLeHvbW2nUNkJtbmzYJfjDH4aTCqCps1X25LZgLM6AaVuZ3rBr54Ni1fIfdhnk9q6/U5H/g5FM7+Kps2GfFQszRz07Lp22UC1t9qFl6bflU1MiJpKlNXjWUdoFBVQ8YwtzRtKae2yXkMGk+GfjI3IdwemEUrTAm6m28Hh7IFDOud37Y7vZu8iZjJPnY7oFtFvAGttkzJUyaF9vt1p4r6TykzhATIFQSrzazchXbb9qY6iLF2CxhFpY/93HMO0y7PAJdF21Qz549wPh2Z7una2KrXRUygnphtvv8NIk4u8zXfXHMtC5SlRZGPZFtvc5+V/aRExzyQKnC9eGbwfrh3Hd1PYzw6X2JEPgzswV09+Pc93RVhMEh0j093t8/0vQIIYQQQgghhBBCCCGEEEIIIYQQQgghhBBCCCGEEEIIIYQQQgghhBBCCCGEEEIIIYQQQsi5+A+SQlbg9+/XTwAAAABJRU5ErkJggg=="/>
          <p:cNvPicPr>
            <a:picLocks noChangeAspect="1" noChangeArrowheads="1"/>
          </p:cNvPicPr>
          <p:nvPr/>
        </p:nvPicPr>
        <p:blipFill rotWithShape="1">
          <a:blip r:embed="rId23">
            <a:extLst>
              <a:ext uri="{28A0092B-C50C-407E-A947-70E740481C1C}">
                <a14:useLocalDpi xmlns:a14="http://schemas.microsoft.com/office/drawing/2010/main" val="0"/>
              </a:ext>
            </a:extLst>
          </a:blip>
          <a:srcRect l="21702" t="37890" r="19279" b="40822"/>
          <a:stretch>
            <a:fillRect/>
          </a:stretch>
        </p:blipFill>
        <p:spPr bwMode="auto">
          <a:xfrm>
            <a:off x="5790683" y="3732236"/>
            <a:ext cx="824855" cy="16364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data:image/png;base64,iVBORw0KGgoAAAANSUhEUgAAASoAAACbCAMAAADiBSZ5AAAAolBMVEX///8AfcMALVb3+/0AfcIZisnt9vt2ud8wlc73+PqXyucRhsfO5vMwVXb6/P6nt8VBY4FNpNXG4vLm8vk6m9G42+5XqdeezuiAvuEkj8ur1OtEoNNrhZ3d7vfp9Prx+PzW3eRXdZCMxOSXqboLNl18k6iInbATPWNfrdl8vOBIaIYdRWnk6e3J4/InTXDN1t6/ytWfsL+2w89ScYxyi6JFZoQ/QJy0AAAIP0lEQVR4nO2aa3eqOhCGUUFAFEW5eCn1Ui9UbdV27///106SSUJAQGvdntWuefwCEkLyMjOZJGgagiAIgiAIgiAIgiAIgiAIgiAIgiAIgiAIgiAIgiAIgiAIgiAIgiAIgiAIgiAIgiAIgvwM+osW4fn2ChoRuX8R3K9FF3huysPm4GFPpZg1ytvtFTQdWsHkfi2q5M1zjLDNDgeJ4fjyFR3mT09P8/W3HzDoRwsz9CY+YZIMA8WIzJpeq+nt2+tuGuT+mvftNl5Fm72XUUyf69NDfcyvnOqU3ncf0GC1KhhmLK4xq/qSVI12sEj8SJxSqWqPkiqE9pvksAWHfgOudO8klUVffFYsYblflypgVS3E6SOlaoy4Pq5UzeEv/Y5S5XH6cO0Gqdj9LXH6SKlci4ULFhkTXddrum7w0H5fq9IdxzAcMC9dp29Gu82q9KxU+uMcEAYhZtJj2on0wfe1qigeNJtxf2jA84L04T/FqrRnFnW9KT1OWIQXLa+UyrbtKy9wqUStbdDqlZ1IqdxGw72quaVSldVA/ldPrntKCc2F57WmUFMUTl7l8FQq1WE973U6nd58fcj8b3+s+IVVdy//5VLJ5Om1lhoCSNVahL5lkUQigmcHXhiGngzdcB4G2jQJwwm72yLnCc0GQSo/Mj1ag/caKLpog2CYTMj/k6QVa00ycpIT3zMDKldjYUbjcbxQy99OiVSz+bIuWG4VsU7v9ZTNtmsXSwV24adSqeH+lTY9dtTRRQw3fe3ZyZQdSKmUAVamhdPIU4ob4Sgt5NNBJbL6iWU6afZ9f6kOu7rK5oP/7z7VczwVS9XXy6Wq1UL6yhPWeWFWz2A5Lk/NAb1mpFKp8LSwMTmrWlGZaBVPtMTyLfk+7i/VvpMTZDeDC+u8UuLOr1hVDcIQU1O3uHOM2f9DrdyqMozYbGB6fkGBpI6x2RguTPOyVLHpJTwrt9efny/cWaLQG8pZYKFUXJFlp9fZqMYz4165235uO3DcsQulGrLTiSqVPrIsgzsISyPAJLgvscGGxv5p4oWQ+luh5ymxiug28i0hDkvlwRRrjjXxpcCGP+FZJK26QX7a5Sj/xm5ho9C+R7v1actGSZssksoGo5rPbM3d/wFxWARfgYJMc/ewKZcqhj6YUipdf21PXXf6BiGJhSgwpJCVmbK2+vz2whFwFAwabuM5gqoTemHABLLaDc2NecXjpqs1xlBmeFEiwURqq0F/62vZwMq86sAMpsNfxicr0aXqgIQvXND3c6lYfu4OxqP00bm8ihekV6aWVI1PZUTfKvMq6ICfSuUphfgw0VLewhXEPGk2pZkwRRJupxXZ+knqmpZYkaM9s6N37sdQaVaqke9PqJPAo63puVTcHVlcWLDDxXmZSqnA61iMU6WCIVQHu46/tmzDpCKJuSkMgPRLu2oOCH4mRj0IUHNydKyLI4qbkyo3W05XL7IytHQpFXSIdhqU9kVQqZQKyipShepj+oqcV0s15V5AA+A8Dc7wKitXFiAjEMnUniUOf8nRR8ba8lKdKSXygKxUUWpV3MIDkVvIfLRSKtcvlgpGkr7S9+sXAyP2/AmtE0IwG/Jz61VFUjFhlzN+Zu+EQZ7UUFUtFZkry9XDcqnaOu8q66Yjp4m3S6XfJhXJVR0jgZh0/LvZfIKdxHQVVChVIZWYtfDw7QqpThVSGY7DR21l9CmXCkYeEgv8jP/9D1JpjViu27r7dMI2GKSToq9LVWVVwXPMZ8rKOkCFVDCaLeKs/z3eAa/iWgfsybJlUtHu0vGHB0NptwVS6eIq5At+zv9+kFS5sM7i3FYTYX0lmlxgVW+y+7XRVFRXIRXoqueH9ktS6Xd3QDdoRWIG89aKChfXujKLSFkXJAt08ITUdCtqL5GKu1jqTybVptgBRVqf9b/Hx6rnkKg/gkaZpFJnUVAIpNrZ5//94WdpQjplrriZXZCK794YYu5UEatkRkwKKHPaIKvdv5cKWsFyzSgfPyTgVPXMRiDYEUz7RKZ/pMeQnvV4wC+TShtDNppcI9WbyFzVfoFU5sOkgtUMnWWC8J71guVpsVjQoVunDBK2e/BXd7afdeEYZjNgbvXd06nbfXlaFod1gsf6X7xjk41VpCyXSroboc/+GQVkevwlqfQbpeJzQPpypsrmVg4bpFDoSUnqy41YC12XFC5eWYDkW3Su0qrE9N1R15RAgppjWX78Fam+Z1Xg8izV0wun2t185+kU5rNYEJ71X5RKTDTHV0jF78x2S5gaLEH8+2QB5vBGujSkF35Mkl/ZpFLtt1k9ZPp6zK+PFksFG//QnwtS8S6q/id3fHjBfy/VNCE1WXDvwtBrRlRc7jjfLZXOs2TAfunI/97Xyvhon7as9HLTWZ5L1RfFlI1HflwWq2D0cXJrun1fT2toOudSjc4WYV6VFvA9nqulIi8nCsRmRTwel38qtD98nF4Ip1P344OnnvbhtCJBfvVyzO8F7mfH4/Gwz6xXueNW5iOqATttMUX67FA2hJ2lypTshzaChWmaQ7YTxr6vakmXYI8au/kLb6zigdKcx32RdQG+4lCyqXo14wL/+20c63eRyivyv1+ALSd2YgNsW1H6GmKn0P9+Pn92vfnTav1yennim6qryzdVAhsGJQPOTyabQ9SVpZpbmfxS/9PyWVX9ux+Rtn+r/9nZTxnqm29/bjv8rf7ndlfz3vuOzQyXu95q9u0KE4t+kfzYj8Mfh72fzQ6Hw2z/rQ++OC7jDhUhCIIgCIIgCIIgCIIgCIIgCIIgCIIgCIIgCIIgCIIgCIIgCIIgCIIgCIIgCIIgCIIgBfwHD+ib3V0tIvAAAAAASUVORK5CYI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2410" t="34076" r="7423" b="35290"/>
          <a:stretch>
            <a:fillRect/>
          </a:stretch>
        </p:blipFill>
        <p:spPr bwMode="auto">
          <a:xfrm>
            <a:off x="5757155" y="4035197"/>
            <a:ext cx="861517" cy="16746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data:image/png;base64,iVBORw0KGgoAAAANSUhEUgAAANgAAADICAMAAAC9KN9EAAAAnFBMVEX////+/v5Qjk9Qjk4MZjgMZTiEspr7/Pv0+PRimWFSj1GCroFdllzv9O9VkVRalFk0f1np8em30Ld8qntvom7R4dGtyq3E2cTi7OKTuZJonWemxaW91L1zpHLX5deNtYxhm32mxaaoyLiZvZixzbHO4NcecUdvpIlHi2gpeFCfwrB/rH6/1sqTu6ba6OGOuKJ9rZRQkXC40sVKjWthtbulAAAIlklEQVR4nO2Z63ajOAyAQ5rGBAIJEML9kpBbc2mnmfd/tzVYNjaQdvac6XTOrr4fbbGEsSRLFnQ0QhAEQRAEQRAEQRAEQRAEQRAEQRAEQRAEQRAEQRAEQRAEQRAEQRAEQRAEQf412n+U7/br1/Hdnv0qvtuvX8d3e/ar+NjmP+Xdr+ADo+9b/Y85+Lfzgcn75fT4x/z7+3ls82k5nVz/nIt/M48tPk+oYadP0sxKd4XnFRvXJ/Iw8d3E9MyNGw7cEribqIjW8i1C3+n53Xc3hXepdoH0AGI1sLXl9a1R/0mPLNZfasMm24+84nvzMWDHGzHsbFY2DM/NXLnDSr2ZIW5JQT+JhX4RyurSTEacWHw4nTWQZgkLJl9ElvKkh7F4mzSGLclDDcfkD22IuTvXM3l44bbP0NexIcv8Rj+ZK/qp0NdVyTgOQJQwTW1kFdISMutXIkYD1hg2OT8KV66sfzxO2HDoGeq4nYoAr1TRvHZ5mHX1A1APs3EH22WSqLlaaeFKEUe/ErHzBAx7FDKnY9eYbfIw7q5mvGCJo60XHUFER7vuocyY5/15T0KNbkTM4sjpPMseyOgu2pIbNrkOK5gw2/wSFXXerDTFrpkZmXzNSS0hlRQZ264v/NYuI5b0141dwg2zbNX+XRtN2P5LmH12O+/uc8OuE2FYOaiQw1yVQ0aa7uRRsxoL9sYqpcPEqdhVnX1aa5dX5WEYBlFGRNhXQaNfwFXtIR6vLHB03dnxy6reLODS+ocZhOGGC83PDStbwya9ElwDay74RtX0+geszIQ0JhA/eplyu7JAZ/tfs0YEwh6Bvs5WaJCRDh4yEp0p57z40WtfhGjWHAJaAJPPPrXLepYMuw1pwIMDZTBggxe9Y77TBiCSS5fLFlQIfXCMDnWPBkg4bjcWT1wLu3IQwmrmnxp2m0iGLYcqDJRZXx7TWYBm7dohIo7IyEouRTrbiHGr74FhDkyfCZNHBEIWCfPHtnh69IsR006yYZPXx4ZVstEuG3PFQMi0bOLDXjGVErvrRh0S1yYQaSOXtMGcbDTiBap9eCJkHxNOFMN+DKhA8O20XSpsiBkfIT4omRpEYqGkK4GACf0AVlzoEJ1CdtuaRwWK4njWhrMS0WwZOnu3zw3LKft9GlCp+HaoHHFiG+BHCnH8lDc74yCEgCXKFL40SELfzWDBhp/CjUo7Bvthzu8b71oZ7PT1Zwf0VI3YZOCMdkQvE68hR2A/rMzLxcukc9ckIDHUnid6oF/w4horq+OG8T8WbcD45lRL2QBlx7CBgi+qFF1vltcr0NT+RpA50CnQLanM0O9RGjxrBCW0Up4IWzHm+046tDTw8uDB9C8NG/EwNF5M6YA+uEyjsERSuMoEzrA+PQ+s8VAAIMAZd2DaikJYhuq4AXpbcUiJrNtmrm5cw4FlLry6o+Vdij+UYqr+pdaB43DsKPoQ4Ii7SXq/gc3pyeqDEburhr0Px1XLL6JNmjv8dBauX8zMTd5kJ68FunJ72tWPzTXTh01nK6ltwbNcqy+FzaNu3aFg6EvFsPuQTqMXiDyJuNtikxJVrp8Lh4PEUG/eKfqppL9hktmQ+jhM++GB08T9NGKj+0Eq9+UHnwec4olh6y77I+kr7ZjEIEOj675+wiRKH6FlbDAmFftDCg8x2JD61jIci/NBROzdGlaBoGUdT0Z9HeFsZRTiWPX1YSsacmrzPE34mSWdYrzYKB8Lu96qz9bX/d65nphhL28WvXy1yKPg8tTKc76Beio8m9yhG1f9Kbm+FAECu822tHlPCDOpx54cMf11fyvLn0sarWV535bvt9N5P/1JLw/L9/K4fXUGyiOv2iH3W9hT4d72lNuhihpOT5/XCamR4LZWPDxyOJOhvSLss67T02HyLJhMia6T16U89FLeXrtdCK/augbNg6cUv1qd8HPBlX3KR9XGuLmAmcRrgsZfp+mI398Y0Kh0sptbuH9fTlS2dFue1KHDaVpnHHGFm/ULmzUTjhsXbQyctKh/8feMhasLAf8kQ6PQJrHjVlIIaDfMhn3ecKUiAeXwgDTQZISnbsfr+e30IlmxJKOtbNTL8Xa/HfdNEsRV7tCn6iFfM80f3uqO4yR0KOGumNEaP2q/I9B30HUehn5SzG2tHV1tmP66mLNXKtGIZr6jW2HFLyNNhEf6vCFqx3DEnNPk5f3tfj7WKcbYa6UwqnzbUhF9na51TVpbx7OsKLzFE6/CdDh64hjz2XzRFGGjcXrx1IrsZtyGaeCwEPoLyBquPVvFNvxNNy0VrdiFFB6fjczVRG0tdJqtuCy323PJjDtr9a/nl9PtfD+emqFbfYOlfCht9ljzRmgNtbXOsKSOZO8LnvA7ufQFRvMFARoq+UWBN1Sd5G9tfP3JCsXkdLxvb+8vhzftcFhOb9cf5YFVjwP7eur27AL/5QOfApmo/7mRPNBnDaXV+1i6SJo6KA6VFshV9WVPKf162SbUabrdXsn5fivbtDvcmXqyeJKxPfEGH3qGIqJdLZw3jmkrArtxeZ519U3Q1yNFnz6DPRv6m4u0bNicUrffiRitdlORX5QXRzvLJfH0KnZ1If6LYMy8QDpSSJqJj5s0P9btOzAJ2v9gLOIKOn3dXUn62U46BH1zLgSmz5+xY/+P2EirjtlQ5/zsWHmVyuIPmhvSZSlXHeK768I0q12qvhXXUXDXEW1r127QFTnuroqqjZvKTZ2Wu0nB9PWuflrPVO3kiejhWiOdfRob0bsdj2qnZpX8RH6vnXQ98LP5w/8n/YV0/T0abZf119LDkflvX9fK58Px07fuv44BY++3t9ueX5Dt7e3c7+f+er7brwjC+e5c+Cq+268I8p/nu5P8q/huvyIIgiAIgiAIgiAIgiAIgiAIgiAIgiAIgiAIgiAIgiAIgiAIgiAIgiAIgiAIgiAIgiD/S/4Bi0+bwg10J7wAAAAASUVORK5CYII="/>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33334" b="42169"/>
          <a:stretch>
            <a:fillRect/>
          </a:stretch>
        </p:blipFill>
        <p:spPr bwMode="auto">
          <a:xfrm>
            <a:off x="5761203" y="4327611"/>
            <a:ext cx="809730" cy="20203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698813" y="988709"/>
            <a:ext cx="972000" cy="253916"/>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IN" sz="1050" b="1" dirty="0">
                <a:solidFill>
                  <a:srgbClr val="BED730"/>
                </a:solidFill>
                <a:latin typeface="Trebuchet MS" panose="020B0603020202020204" pitchFamily="34" charset="0"/>
              </a:rPr>
              <a:t>MDR</a:t>
            </a:r>
          </a:p>
        </p:txBody>
      </p:sp>
      <p:pic>
        <p:nvPicPr>
          <p:cNvPr id="104" name="Picture 8" descr="Image result for fortinet logo png"/>
          <p:cNvPicPr>
            <a:picLocks noChangeAspect="1" noChangeArrowheads="1"/>
          </p:cNvPicPr>
          <p:nvPr/>
        </p:nvPicPr>
        <p:blipFill>
          <a:blip r:embed="rId26" cstate="print"/>
          <a:stretch>
            <a:fillRect/>
          </a:stretch>
        </p:blipFill>
        <p:spPr bwMode="auto">
          <a:xfrm>
            <a:off x="5780275" y="1434286"/>
            <a:ext cx="812716" cy="86052"/>
          </a:xfrm>
          <a:prstGeom prst="rect">
            <a:avLst/>
          </a:prstGeom>
        </p:spPr>
      </p:pic>
      <p:pic>
        <p:nvPicPr>
          <p:cNvPr id="71" name="Picture 16" descr="Image result for fortinet logo png"/>
          <p:cNvPicPr>
            <a:picLocks noChangeAspect="1" noChangeArrowheads="1"/>
          </p:cNvPicPr>
          <p:nvPr/>
        </p:nvPicPr>
        <p:blipFill>
          <a:blip r:embed="rId27" cstate="print"/>
          <a:srcRect/>
          <a:stretch>
            <a:fillRect/>
          </a:stretch>
        </p:blipFill>
        <p:spPr bwMode="auto">
          <a:xfrm>
            <a:off x="571271" y="1474944"/>
            <a:ext cx="485188" cy="28838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Image result for fortinet logo png"/>
          <p:cNvPicPr>
            <a:picLocks noChangeAspect="1" noChangeArrowheads="1"/>
          </p:cNvPicPr>
          <p:nvPr/>
        </p:nvPicPr>
        <p:blipFill>
          <a:blip r:embed="rId26" cstate="print"/>
          <a:srcRect/>
          <a:stretch>
            <a:fillRect/>
          </a:stretch>
        </p:blipFill>
        <p:spPr bwMode="auto">
          <a:xfrm>
            <a:off x="458820" y="1843952"/>
            <a:ext cx="728055" cy="8895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 descr="Image result for juniper logo png"/>
          <p:cNvPicPr>
            <a:picLocks noChangeAspect="1" noChangeArrowheads="1"/>
          </p:cNvPicPr>
          <p:nvPr/>
        </p:nvPicPr>
        <p:blipFill>
          <a:blip r:embed="rId28" cstate="print"/>
          <a:srcRect/>
          <a:stretch>
            <a:fillRect/>
          </a:stretch>
        </p:blipFill>
        <p:spPr bwMode="auto">
          <a:xfrm>
            <a:off x="425374" y="2107485"/>
            <a:ext cx="759135" cy="24266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6" descr="Image result for checkpoint logo png"/>
          <p:cNvPicPr>
            <a:picLocks noChangeAspect="1" noChangeArrowheads="1"/>
          </p:cNvPicPr>
          <p:nvPr/>
        </p:nvPicPr>
        <p:blipFill>
          <a:blip r:embed="rId6" cstate="print"/>
          <a:srcRect/>
          <a:stretch>
            <a:fillRect/>
          </a:stretch>
        </p:blipFill>
        <p:spPr bwMode="auto">
          <a:xfrm>
            <a:off x="420573" y="3099945"/>
            <a:ext cx="831114" cy="14539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Image result for sophos logo png"/>
          <p:cNvPicPr>
            <a:picLocks noChangeAspect="1" noChangeArrowheads="1"/>
          </p:cNvPicPr>
          <p:nvPr/>
        </p:nvPicPr>
        <p:blipFill>
          <a:blip r:embed="rId29" cstate="print"/>
          <a:srcRect/>
          <a:stretch>
            <a:fillRect/>
          </a:stretch>
        </p:blipFill>
        <p:spPr bwMode="auto">
          <a:xfrm>
            <a:off x="534098" y="3371652"/>
            <a:ext cx="570917" cy="27892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8" descr="Image result for F5 logo png"/>
          <p:cNvPicPr>
            <a:picLocks noChangeAspect="1" noChangeArrowheads="1"/>
          </p:cNvPicPr>
          <p:nvPr/>
        </p:nvPicPr>
        <p:blipFill>
          <a:blip r:embed="rId30" cstate="print"/>
          <a:srcRect/>
          <a:stretch>
            <a:fillRect/>
          </a:stretch>
        </p:blipFill>
        <p:spPr bwMode="auto">
          <a:xfrm>
            <a:off x="349091" y="4110350"/>
            <a:ext cx="368882" cy="3574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ata:image/png;base64,iVBORw0KGgoAAAANSUhEUgAAASwAAACoCAMAAABt9SM9AAABHVBMVEX29vYwaIn39/enxDj////29vT29vgwaIj4+vz3+PTm9P5ehJnw+PwxZ4mnxDbj7fQmYYKivD5JdpOMqbimv0Xj8Li1y9c1ZoH3/Ofz9uSmwT/3+fC6zXjA0X7d6LSHo7Kfu8vt9NL4+u09a4T4//9Ud4otXHPD1d91lKfQ3+ekvzjn8sJKdo7v/P+qwk+50N34/eDW5ex7m6zO25/V458vaHuzx2KvwcrR35VYhJvv982dtsapv1I2YXeyxWm6znLp79PV55lQgWV6ol1ejGLW362Uu19IfHA3bXSIsFxfjm6ev1NmkV+XuVDG1YhFeGp1nl86bW+Jr2DDz9bE0Je0wnupyNrg7ah8laRrhpWjtb1wmK+IrMK83fBCa36xWjA+AAAZy0lEQVR4nO2dD3vaRtLAYam0whKWGgjCkBiBwCAsG4P/Ao6dpr1rem3da3Ovr2l6+f4f452Z3RUChOPtOfc87aNxaouVtEg/ZmZnZle0wHJ5tBRYIZdHSg5LQ3JYGpLD0pAclobksDQkh6UhOSwNyWFpSA5LQ3JYGpLD0pAclobksDQkh6UhOSwNyWFpSA5LQ3JYGpLD0pAclobksDQkh6UhOSwNyWFpSA5LQ3JYGpLD0pAclobksDQkh6UhOSwNyWFpSA5LQ3JYGpLD0pAclobksDQkh6UhOSwNyWFpSA5LQ3JYGpLD0pAclobksDQkh6UhAhZbadEQ03zay9m4Bvakn6W8XMNQr+V/j5R1zdJ6VvEzkjIUpuTG/mvZ7En3+ldhMcvZ0RDHsT6HERsGoyuB3k3E9jSddk9OumV9QGlJw2LOYDEMQ9/34Rf+0K+t235oV+vuZ8AFsJi7sMNh3XmyLlvzq5ubu3lXwPqDH0AKljWpxpzzYrFSLOKvivy1bRt+8dAeOE9OC27FGfIK9P7OeqouX982S6PRTYcwrRnko28AYOGp8M+KbL+IsHjxkQLAuBcGSOuJgTHnWaVSKXrVp1It47BWAvnyeXn5HgVx6zqXpe7TmsSPprQi/uLpLRFhQdcS1hOMI+X9Wml3dxdgyfEQ/2s1Xu+1DA2jFLBMg7lTTxcT2WyRh4OnMpblVQEszitPp1kAa7dU2k1rlnFyentxe9YwtMyQ/lpjv1JRxvVoWEU8x5s+mR9Oroo06+lgGeXnaIYAa6lFrdPjUalUO+1qXJaAxZyhJylpwCoSrGI4YJm6bBhG4k/VNr3+9FWtmOETSAasxosSKtvLPfbIi1rCmsSPN7918S6tR8ISEfNjYWVolrn1xcO70WelYcFFAKzSCqxPu0YJyxqEf8y9F5UCfIJAyi88wl9/0gwfGMZY1qWswyoQrESzDIXq4WtTsOr+fwGr7WQED2a67YGLEOoHyU3qcv9Ln8U2MsoNWAZpFgyQSrM2Lj7jwj8fLNl9hmRpxertPWCGD2B/YFe2ZqXN8DH9/BFYfO1QgvWgsNWNZaHD3DyEXjzJaJiyVS1Y5NIyP9Eng7XZu1kQDFJvvA4rdSErCf0fhpXWigdhFTYc/JZe0pcldiCsP2yHmbBY4jhMZqGwjWvAMgzscHDv6q4HYInO8ISMUpdRLrdIymtX8xAsdTHpwzM7QVimgPXonBAy3NVgLMsMLcedOBYDHo4bDer1QeSu13MMZuG+cV3tTdlkNiwmzlDHr9XTGOYvncP9/f3Deeek2wLFSu52DZZhtFonEtYJgTGWyMqtvddz6OaQOlmFpW+G/vk56OFSEzNgscn0GbcvHeZE09gjCad1N61AsGthh7jnwPP80F5Ey/pFNizWc+sf5BnhMJhYK+bM9uZXF8fNEUqzdnx71ulmmiE2tl6fnn11jLBKx1+dgfztdVlYrVFudc5ua9RN8/h2v5HGpQcLA3Z+/ubrr785T9HahMXcoccha6zvBLGH9QP4xz1/GDmmYagwuBr7qg9eKXp+XI2U7q3BMkn7mVO3pbOAvrnfv3ctFenC/XfurmtNjAbwX6nUrF1cdVrqgowlLHyL7t+Om80mxVnNGkjzZi7qggxQXUA3uyglxPWckBuE8vGwZD2r6P/j783mj9/6og0xZMGycRcPqnB3CAu24f68/sARXpdZE5socjVeYJJpq5Q8S7Mst+onh9Kn5k+BloTROnzRJEhSAFmp+WKuaK2ZYfd0hDDoeOJyfCguqzx/WSvJfhBlaXR91qDk29DSLI4lUvjz9jvorfmPc7zgB2BR5vjMpwwSUdFrL45EgG0NYk9mlqRXQl08f2Bug4VlEamHFeE3ka5rKRgXo115g6haAsPoYl5+CFbCSsFqzUU31Cqx165OVI72WFicx8H4fgb68dOPcEm1N+fJgMCzNYvLGg4YjK/sjfOpQ1mYeenLBj+M41ANxXD3LBOWaTpVX12Jn2iYNxXHYwmB9AQM5/j6+JjsEW3x5Z6xDsskMwTTaxKLUbMJmzdzMrbOS4kcjbM5ErSOz7AwoWOGPBz3vuiN/aL/5nvo7/tv8f49j07aZoYIi3txOwiCdixKsNyPJI0FvGGFz4L6YDAYB+C3hY3f9zJhGdbAp4K3588WQVCd+R7R8gPh5ozGFdJo3l7BUHi4Dy5a3GntsJWlWa3XZ1dfHY+Eg78COW0YpHBN0qfR8e3V2dndBeCC16NrpZ+PheW1e1988UXkVfwfENaPb3mFh8MpVVe3wMIfHladXq8HI/4iJHxw/xQfMSsIvfjS6VHQ1HMim/Olam3Agg49tD3Prjt0/MDmdMRsImPKvdNa8wIGrzJKq3F4QSY5umtkwDJgzOsmoUO31cIQAUgcXpNiga9rQGOrAbZN7O6kfj4a1j2w+mLgVc6/roHL+u68wuO6czSYPaRZWHOW8YDlLkh3KtLQgMdlf5wEC6YVzUj14sjKgmWN6fp4LOMLZkVDcoagWlL39s5eHCbBgtE9FJHBRYdqbdlB6e4yKMXxtnWGlrnbfNkR8QJ0QrR2rw/LerAGCCsAWN/BqNP8+rzoBaBrvSpY4lbNEooi4eyIGn8YyeiIOZP0xJBTJZjhOAuW6bTJ7MJLhUYVlbwPjgo99163lt0V9l6SSR3PjWxYxlrxD+TkltBcHJZVU1fg+/KqpQXrYAKs4JL5W/Dvu9//4HMfWxBWZbsZenVVnjdNawGWy4t+vZcclT4Fbh6VUWjKOixhhUVvqPAail8xdJNu0gG92Xpew9igtk/3uS2RTpdoDKGMI/Dn6ijWuaWm24YOLB4fIawh97/9Ht7i+zc+jx1oORrCTWx38OEkNYULNMDS/EXCL8nuKOQUtVo/6GXBGsTSnafojj2h8lYhI/M1y4fH5H/2y4+FVX7+JXn8w1Sa1LgiL3bRMUwNWEP07+4MwnfU7h9/4tymlj5PYKUURcKqzHZSBYdJTBONbSuFaAMWz4ZVFyacnkeyJj7GW95ldmWifHhdIlgPala66iBcFoIpqCUkZmtfDJnCaX0CFldxYxVdVhRWzn9AWH//mfO2bMkq/inNGjrLD4ntoGlWwJREk4mapWoIIMASrTQTlhWQN4+jVO3VdMVQvAwvDGbQUFjGIbEljOrRsAqse0dDwk0jdSMtmpzdPd5/AFaS9ongCOQS0dT9ytt/on//5S3nAbaMfdSWxAyVsihY05QmsJ33aDcASzWIooOS+2d8mxky8HcYZcUpqwantQ6LqgXP958L+aqmB8vYe0kJDg6PidIbHUS+WzvNgrX8JWH5cQzjXSXEwbAHg+HPlOz88xwcNcKieMDfKDspWO309Ksz5QKWHPx3xm079peSCgU2YFUJlu2m9deZrQR55c7zu5sLCN+liLBUH9ZdeiKRdS4I1lnrYVh0t3Z0tAP3CJ8p+vcpr3wrB0PR0pt6RT7bXBuiYFV7qUZn6i1hMWdsexhnVkSuJ98Rcu+s0dBqk64vA5EEVkVO8RoQQdZGu2kpaZphQxeWtD15CxAiYiT6DOIlHPociLJ/wsHwxzd+xd6hwZAX48HmWgcBi/MVlQNYFQULQtLl3BvObKPBE98tsDz66DY0qyJhGY2z65HMgOm3qhvowHqRCWv0KVhSsbwpBgyTmHvTHm1U/H/Am+7+/SfuDcUunLzfLO8qWGtmqGCZ8H4hsal43ooZboNVxTBr1QwZwOK0eMDE6FEk0pgXNzFJBtE0w22wtmmW5FVBl06wFj1y4uBFKdmhwRDO/eVnrlrgGEuWLz4Ja8iVZrHJTOjRbFGPoskE/k3G5K+3wSKf1V+HpXxWqyOSm+bt2eG805l35vP5V7XdP+bgG6mCvNG53grLFx83btDLMRK59KU3D/wiDoal0tfn3KOWegi7JJB0XCgjeJ5eMiJCBzEaWoF4u/YE02ImQ4cHNGuBNZ7V0ZAtR0Oze0ohUvOqsycyaQod9GCp0EFE63Kpbnl+rEIHKvHS7DXCqoTtekBOU2xwyOOQCHyqcsMv/vQLFnt+OC9yuQuOyVhwJGBVirYKKgUsLMp4EE7gMhRkaU8syRlipElKs0xczJaEBZAIXmKhVcRZaoJLxFncWzim2XiBnmV0e1JOZmEpgt/VgFVQcdZJchuYUzazYfn3YHSRT0Ul3OA8dnHEg/sWQx/c7Buq/H3jQyKDLYAWP+0tDh7O2xHra9ClixAd7LcHu2O0cw/BJKHZNliYfLBxSHEFarGCZeGlQn918IHSWJ4jGNOgumZ5e1AqZiY2YLXOyMtdz1ORL5ZUsewwF1XnxAzBPuD+d8BBDXGgc0POqeUoli2o9m++B1jfv4HPud774gjV0a8fORuZmfRZRT+1GEnOtgEhE2ChyXnjRCnB5UfrPkssZhMrIaIYK6/e72IwofdzAipEcNBsJkJHeUvSgPbXYKnFbGK2mS1hGXI1vFiWVKqp1YHY2rgTueHrdVhVGvF8rjbAd1qq5YjwFfk3NYAFgyHWOMdVHP2x3PxunZaqZ4GNJE1Om2D4QCiBpc4zqWK16rNWVv65Q4odZkunxWTTM9dUsI6xoqkWxLTO1h38rlr5J3QTTFeUaJRllufXstRnitWmwGaONcTdkTwoBYvKe5DKe/Ue1fm4F6gWKl1By/k/cf4Ikh2cqoGYktbregfkx9cdPI6popZHFwdWQ9FbPDFNMkNSstRMIQUWS1jFdHRecETpEBIrcn8MDDUQpdVpr6BgwZgllATVuXHRTMFiZJS7o38vS17dO6pe3b421JWT54Os+bkKHozGy6bIdlL1LPJZ/kDmL55MbYo0GPbuoYU2Lj3+9mv0mTAYrqSR4p42RkPKLKcTCwsxzJoMRUVliMM/hLdoQsrB4/56XFnCkqlMZTaRJXYWhbQ42g9cnB6CtLJO7r0Y1i14+fqWSpzg4OloClJr6QhexEul0cuTxMMLFwW+W6IxjNYpBpG7o4v9rqgYnpzVqEB40zGWmiVgiYzGk1U9iJlpA+NBrup8P/+CmeEPfjp6JVhsExaFaty3Bzu93tHO2JbzNwGtFhBxkz+diBq8tXMfy/KGhDUVfU8nR0dHOFOvFM9vR47TO4qqIgEQ7AvStTTv5nsUNnTnV2I6QsEyTm7pto+v5icnJ3vlQuLzmxfPoaXRMmBA7txQ7D+6PpufdBsnz1/K6O1M8kyZIahPD0YdPqPUBhRBFPzec/5MtvC3vzR3m9/9JCPXolzzIGAVVmEVuQzR/dge2jFNBME5scsMmjYkB8bD6SIIgkU79sXkooKFo4FK5PvvAQiuPBd4/Hg47NPkDlxALCpcopKCt3l3dnp6ihMzYo5UwVLFqlLz+uLm4l80agIaOqd2cXPzf+jBze7+sTiteX3z8sWNnCFSjxooWCbCsuvRAu6Bf6CqHgw/srwHmaFsKZ6/+e7HX96cy8i1KKdJt06yiqyvKJ7aoEN9Ee8Lb0+eD35wSo1L8KL4R+5b5dcexaKYIMm5/uXBfiA/psatmMQqjTDfGY1KaopUwQJXPVL54u4LChf2TmslmUfuXtMkK8MJNdWP7KAEVqkcHRPraGjJkQ/5GvyIqh68lgU/MAaxAdd6/vO3P6ssklZ2V3BqsK2WJKyYIQ5Vy2xZTIQN1dxOFNOcoyBK0bpYPCHqWXBBFFnRx1F5NqHUO0itiqLpe+5XHbFkyiwfyqlkKbhOIe3gMWJSHFRsZXRuRyrxlrDAo9dUD2JyuzRKnFphJYIX5QafxsA6Vxt+0iKmlzcrqttr8L+PcV0I3R1F2zSBTDptRTMxa6pM2b6fpTQLQ4nQExdUeebiSM6ccexXUvC9Z3UR4WG00AJaoxSt5u2/j/Fmm4lagMsfCQgqEG11br8UZCWsVPUi6efmsJusNBNmaCyrDrLOt/B4OBYbRdqAcZJL28uGlXZbSfHvKJqGuDQEbce3F24ShTJ6rMqTxszj6cSdoXJh8U/Eoc5gis9d4Zw2joBISz2JRYtoYnD1ZvKuRrdzd60m3EfNi6sOhEijUgpWeW//xXETDUyaYcEoiyUzpRHBokGqvDdP+hmNajenNIcol/xtFP9EVQ9nbWI1KlJVq7f9cZVtmsV5u2c5oh4a9oeXK/OEBcuJFsMYH8qL7erAYW57iFK3VEJjuYOA2tpCH5kBuIJhHx/hi4dBtDaqlBuHZy9vLq6vLy5enM0b5b1/vQS5e508gAI8D8/usPFvCcDGfP8Km/6lQnTRzwvq5+butLOXXly6Uc8Sdb4jm3PbFQW/imzxlEPXgGWhijjuZOLubD7IiQ9guu7EpVV8+AollZabzOqJJkMtFKdTJuKUgrq95PBW46Qzn3cgEGCgI93GXreRWruHGtLqQuteVyU0pmlCnNHYa3TLCSzopyz76ZaTbG0tgldBk6zzgVtX5T1KESfx1udUtsDiWIMXa9yZXGG6sjzWxAdWCxnPDxvJXBkrqNOWYwcKHaHGk+XsgniQw1gCXF1z/MDz1uuLk5lRFs+FrLZuaBbBCrDg1xODodgYyNEpw2kBrPX3kovZ2hnlm+y1wEYyP7byl1b2sW0niUMkBCMpKKSOXb9Z8Wd5vJm1xnqTqUw4l7CU847rR0cQ0xTF7FfgV0Tlry4jhQzN4plxFoXbvdVmdTnrN2MsdyQe20j/EWsY2epZhdVDU7e75QNJdS8O2PYJpHam+14+u5PcevjBDnGxkCz4VUS9tC0H8iwzrK4XaaTP8j+hWWmHk3p0nFH6l7rHVbqKTbZVGWp1kHRAZmEDLrWwpbokTRsdrhuMWg4by7BcLvJUlb8PHEMfcFlhcTusS2vtUS8RlK7V4NfUWw3Ghpot3/bwkrH+YqVBwGBGcr/G8v/6LL2lwVjyOI/6AgSKLlmyWB+OwR9mUKs8khwjWx5EV1sQFZJi6llDiG7E7BfmP/FivNjyTDBF0s+i9W8U0Ie1xuDxX64hCoEuRXCs4LqM4fhKYkHzRLwwYZOJA+UfSPGcyQAX1KOByzMcyzRMOBr7dfFQOmaihmj1QDk5rWIqNpBjoC/D9i3LRsSTrO56ZTlzRvrziRX132PhjLnvf3Wc3/pCfnXeya3++8mkj9GaVe+/BzjWoP+bYw3a/Y/hx+EltDvv5SmQlzu//grErcH7/juTRdP+x4/9qiwlJWvNROGxspwPm4EZHuHkprLMLcL9zWek/5ewsLo1wKzTxDkM23Ha/ocpym9OBL9n+KrqOjbOdjhDz48s5iwOBs7goz8MgmqMCabTD/Ec2w9BHW3bhfThI36tgGv702BhH0BKK0dDuZo69fS9qIXYQTATc2MPsSouF1xlwfpMX1azIibA4v7QAQvsE6wIq2Q9nGLr9e4P/tPD2bYFJFLWJCQ2O3Z85NrhGFe0ToYHA8uJ7R3YPlqA+0VYkLT3Bz1QrIPfsXn4SuiDTKQLOCDaXiW9MIT76isxtoajOHYuVtMOtgrr86PCheIDv/3hAC5EataAcgG6FCs4GFDoPwiHjlV/dT8DvYnCdm+Mx1NpLZw6R33bxUeuAu8dwtpZhHbkYH324MMEMojJO7niXCTSuGlFUx/XaohlRpStyiVHQrc22kH7vH7dsQrrvlssa8T1k6tx1mdiBTd8sIjssG4JzfJsyjJp/amEZYA2+a4z7U+q/qAX+PVe9WBMzy/ApYIm9eOgXq8HcQxDgT373ePjHo6rrn0QD6vB4GjVZ9E2pLZTW0OGbfwumoxwh7m/0gG/WU/1vTufhHUUhfEAYR1VvRmysldgGeCn6pOPVWdwUD0CPFZbaFyB7Qxj14FU/9WrVwd+4AAsz7N98eyG5QZTOzx4NZykNEuIAUaOSW8irpt+tSEiA86mIU7cGCY/j1gDf+FYl6H9H2GGYxEuUFVTmaEVhb/fH4wtsNT/hG0H2u9FAXsSD0GzZuMoiu7jGJy9HVZ3qgc0xLtghG40/oB+mSWV0iWvdQHn+IDQORk+HGM5cxnNfV5hqFlwl9WDD8+WDt6i6W4HYdFI5trxLN5hTjv88GpsoQ9zLbhEOGDhOH17B31W+2BCDt5yhwcwEJjVjwMcKsbhNHHwm6kjY2k39MAD1plxd7r5fzAYQuRNsMrgrTyCFUQkJhWjpbnh1COu5QKHTqvzwSyHA7CcajiDSKFPq5mgLSJYpgVBA9AaHNigpZPpq2A5Gv7ZRcACDzMjWF5I8t7FEAxhyfHLx7US6LQXDq7fbYehbcehPbAULOvyoO4gLHwmIYajHXnM1N3wWX9OQSNwLyMs5FhRULfMd4GQS+BnmNFv6kady0uaoX33G7lrCDyrw/fi8VrYZeI092TxzqRt0LLBAv464+pwiMfIt/orwGKWrHFaNPstRHwHXuI3Uc2Y9MriRAYxa0+kxpbQPiYeVGdym371ehZjK5XSv4pk3Iwqmcma7foJTBVYU8W2DTdsiurtXwjWg2PJatrFVguEKw/94K9VWmZSQfvzw9peJhQmytItK2Kub27h/ReClS2MbasmGtnf/rRZ81aP/SeP+P8FYMmqSWGl5oyy8kW3hQSH/ELIB/paviRrNVSx4a8KS80OpV9kwEpB2+ryzKTjPz+s9KSDkNTUWQJjo64m969+PaLJzKQD1RfNDqgZ3T87rP+h5LA0JIelITksDclhaUgOS0NyWBqSw9KQHJaG5LA0JIelITksDclhaUgOS0NyWBqSw9KQHJaG5LA0JIelITksDclhaUgOS0NyWBqSw9KQHJaG5LA0JIelITksDclhaUgOS0NyWBqSw9KQHJaG5LA0JIelITksDclhaUgOS0NyWBqSw9KQHJaG5LA0hBW2Plmfy4b8P/IAxrQuoPgNAAAAAElFTkSuQmCC"/>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t="26752" b="27450"/>
          <a:stretch>
            <a:fillRect/>
          </a:stretch>
        </p:blipFill>
        <p:spPr bwMode="auto">
          <a:xfrm>
            <a:off x="400439" y="3746727"/>
            <a:ext cx="831114" cy="2344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ta:image/png;base64,iVBORw0KGgoAAAANSUhEUgAAAPwAAADICAMAAAD7nnzuAAAAw1BMVEX////AGBh1Fg28AAC7AABvAADy2Ni7mpi/ERFqAADXgoLDKCjjrKzp3dzenp7EGBh8HhfLUVG/Cwv67u7emprNW1vvzs79+PhoAADIRkb89PS/CAj03t7mtLTsxsbjq6vpvb3DMDDGODjScHD36OjbkpLYiIjCHx/Ud3dyCgDPZGTtysrz3Nzf0M/QZmbPuLfHQUGCNTCyjIqld3SKR0PSvbzDqKaSVVKebGmthIKgb2yTWFWHQDt8JyC+n517JB6AMSugGsj7AAANFElEQVR4nO2deX+bOBPHIcKufCR+jK/gE99Hjrrbc59uu33/r2oFNtJIjADjJDWufn/sZ9Oqkr4gRjODmFjWWSpXW+d1cJJ+fnnDwdJVdpzn4dsM1f+rcv/ubYbKqDKxB06z+/oDLT5WSjeli4O3bZfM/Ncd5vbbfenm5iLhbZuSWv31Bnn6GqJfKnyAT9q9Vxni/YfK9ubmouFtu0HI6uVN/5cbjn7J8EyEzF/U9PfelUoC/cLhGb7TKb9U362/K6UbSRcOz0y/441foufb/6voBYAPdr7p6Nx+n77H0QsBH5h+endOr5//qWzj6AWBD3e+ZT9nn19+4OiFgQ9N/2Zxeoe9nyUdepHgA9P/fKLpZ8EL8qgXEt4Ogp6H7J3dfrxPQi8afGj6/Wxd3X5PQS8efGD77El6R0+fUtGLCJ8l6Hn/S2/lCg5vB6Y/Id/1ZZsJvbDwgenHgx41eLlK+DDoieW74sHLlcIHpn8vBT3H7NSfAR/mu3jQw7NTfwp8gO/eBaZfF7xcNfwh6Hn/7+noVwHPRDIb+CuEb/wvD7uBvyAZeANv4A38nw5P/2B4OiPJKyIFflv5VVx4MmpVE/ET4UuVr0+LSnHh65bVXxKiXf0J8KXKt1sW7BYbnumO6vC18KXK32G6q/jwljWaEjc7/LZUendMdF4DvGWNPTLIBr+t3IhjdtcBz5p0nFijOPy28uE9+EfXAm9Zw41q+lX40v2nJ+mfXA+8ZbVWhDS08KX7wMBLuiZ4y+q14c4H4UuVj/FX2dcFz1Rfc3wBXyr9hR1iuDp4y/Jnx53vCL+tbH/iL/GuEN6yuk1nEMFvKz/e69pdJTwz/XO28zH4beWfz/pWVwrPTH/VIdv7709Jba4Wnpn+ZWxvU3TF8Oky8AbewBt4A39JMvAG3sAbeAN/pgy8gTfwBt7AX5IMvIE38AbewJ8pA2/gDbyBN/CXJANv4A28gTfwZ8rAG/jiwa/O7fcz+mV9IeBtss5QHUavp0/ojS8I/FklMUHRy2LC5y+JKRW9LCq8nackZkrdmCLBn1oSM7VuTLHgTymJefsttWRO0eCzlsR8+pqhWlDx4LOUxMxYN6aI8GklMb9krRtTTHhbXxIzsejltcAHpn8XM/0pRS+vBz5eEnORVvTymuDlkpgZil5eOLzTSCeWFJXEfPp0f3KJqMplwcsfSmbFJ+3P2Ypeyvf9/uNb/uqUTJqsT8Zv5CgMVqqgn17+dvEPJbPTn1gtZVspaT69vAAdP5R8Jfht5cdl/fYeVeXneImAl4FP/vTyQrRIrg6TEz6oG/O7yTIpsTpMLvhD3ZiiaKKtDpMDPqobUxzpqsOcCg/qxhRJY89Jw0+Fl+rGFEtYdZhT4LeVX9qyAgXQcJOInwi/VevGFE9qdZis8KX77wUy8FolBD36wmD3SN2Ygqpu4/ga+EsNXvIKD3rQwmCl0s/fPdsXFxb0YIXB/i3q3pasx1jQo8IXInjJKzXoUQqDFSV4ySs56JELgxUpeMkrUBITFAYrXPCSVzzoiQqDFTN4yatjScxjYbDCBi95FQY9YWGwD0UOXvIqKIl5BcFLXrWqVxG8GBkZGRkZGRkZGRkZGRkZGRkZGRm9ovzsTR/Sm+Aa1yNl6qJVHvvj7luc0CDVjA0XdjvvGCOHREptO96QY2unOXntd1k1ss/0ptAnJOXjuAS50dEkkvJ9ob8Gx5hc4uQeMZtqbIwMH3xuHPsM+GX0dp56ie12jnSEhyxzj5hNNdtuOGmVDlozNvsz4Fv8aILzmNBsphzgcF77eFItvMRe4jB++Gb5DHhrFx3LIRt9I09hT2r7Mgrh7QHp6ptUncNczoDvci6iNWJL9cym8+oGv3Y8K+Honq/+/jipc+DFuie6ahoLR2F3O/nHy6gan1UTvSdjfo7uHHhxV+lU02QTu/EJi/GFxOHtwQAZbSW+GjwHHhzD1T1ggH3AdnlK9/mH02nYDdR6DKfQLQN4mzqqG9OHNugM+BEke0abjEUTMh+N2jPHzz2cVlXacNbEbzpscx86NQjPhu1IS78r/U7ZM+CncPsmqFMlHgziHwbPPVqShoHf1CRzy2qTmQxvExt85b1UXA4NfL+fth13pceZoG5yJzItmpXxQio77PZ6K/ZfezVV4NnSjxB7TXXbjcOX27t16IfbnXZCWZSOdPaYUqzNLLrQxxsfU8tfdWouIbVd0lDhrO7m+wazGl7Vj92WA/zI84fkoabCs8F3h1axX6OswrdWzDANDnOmbFZUVxNJ3cRQvBqHR9f7yGOX2KXMblI2akNfhGJYJcGsWMMGZf/XUeLIA3x91GkvMXi29IfsiXBiB+Vl+F7VUb6koLrQp6osIbd5KvyEyAfXgxoc6FAL9esel+yldXKAn1iELMYYPFv6kx3yhYyENkY/nyR75I70Yi0x1y0BfjFDPlghFFn8beSTXurAoD2En95ZnTVz2jF41jP2bRiEX2qKBrgkXhDqLgaPlYzTw4/xD/WEdeJSrVTU40w8j73gurf6Vq8f/C8Kj/chBlMXMphSnH4d/9JEzmn0h4vFQsCPFqGivx2pbi+XEoz2prpZDVxNyiIPfCwEkeiVgXzh2YqupJyGH6RuwF+GaZxoSxhr2Rm9tGnu9bNybdwW54BPmg8bSHHevWjR0hlfvnQGW4yRWUchwEL+SIHKq8gBaZi51JLKLQd4EgXAY9/BDYDXeYTvSe2OuTn4J1IYXuZXigz50rYdaK2S4MUFC0y8PZtKYzVEgOyDO8LaTGdr6cM23LMS8MR3Y7aSPAO38wgPwy9CNv5jazhegSm5Etk86pPhCNMnXaAE+Am49rVRuJWwjRw8IryfAf9D6mzCdFF/BDNDqFMt4J2+6tQFBvVOhQcuSwPstpENpMSDJq8vbvwE/CDlNBLgxSIDWeYFgIp2TTFN1xbjt8GAWFoIwLcUd56sHwP/X4EXlp4SeIvr4UDE9aXuwcJhuM8DpbMU+Lr415JTs+cPQ8TErxKl0NUAWwV262V4q+yK8UI/NwYPFqKcjGQX342lQvmkwlk+iAu3zgLPHX7FKeyDSShdOLLvU409tQnwVq9zaM7cPAuDH+t7azpN1XUbKZMSez4RTrcWXjxhZKHr9xAocMsymCszWPMlgSRHVPijWx8ueQx+xVPwNbWrRfyNBA/kj5ub6G2w442wfZ7YEqK968gSFzG0BWJFeXK73ZRbDSQRHoe3ymxT4VNT4T0q/ZgskLQ9VIBukfhwVr9cLottkNQf2c/l4NqDfcVVxP8ivKrAG6BKQ5A/i7+bQeBZKC9SrCq8ePOUoayrCOQjh3YnTJ4cl2G+vZel8FLQ8wPy4MQbxu8WBg+lwIsQLf2dI3xmo41GPN8NNxXejkcFCNNCzhHqG8ZfyZ4IL7ZqF2stC5habrCElyfnNDD4TEWHgj1nkqUlsDJ54YUzkcoOAnna9I4S47mSv50fvoxFzYiQlyD5l33qy3M4JRoJzMaBVgODR4JhBP4h47JHEkgnwovnMOnt3kE0Ze7SQ4jBN0UYSLRyHiSDN9C3jEd2p8JzA55awd9PvR3QZmLw3GbQ2aqq04atnxa3RIONtmE1HtidCt/Wr/vuXPqTfeqihb/+AYMXqxnNdgOJDfik3yhxKryodxqLk1gEDYbOUBgV5jQweBASpnhUYo3YrwkP3XP5bfMzYTGuSBTPM9RGBGEhmsAUD73q3Cuuald7SxLf8Z8MD2y4lD89pJGoszms/VamrVeEISg8yP9RiaKpLgVwSyTP0XeaCQdhToaHaXjiRTPt8tQpOSyIpCQn6IDfQTx1LZgoSHp218QmVAqjRORvk47w0zcOC7Pn2uNmJ8NL27dLatX6qL6agqiMhtkVkYOJb1PigRA3EIeHOwaZTgLHYDHywsEomcJIRXiObLfbPLDl1+sek2uErDQ+yenwMKkYoUmvoCfSnaCzYVnWozAHIqeheWnRgY7S8drxdDBpCptRhinl6CqLn3GDmQN+kbiiSehFijfyyObzCNZodPc08L3EspIEzDn5OcNP2+WAT0zcD8L8E3C5MDeYp6eEw617XfWYUE1bfj2EvV/kk8BPteWBZzZUNyMyDVk7sQyjJGCeovSr9l1dV3vvB/IOID0isnSnLHPBKwdWAPsheBiCpCl6kgAsjGUKvDWkmvePnrqmqvg9cbUnfvPBW/0mckNItPGD9PYM6xQ0aJA0eKv3HD8sgNswH3lxTomndXRywrOBpvLdp4RvqMAV0Jw5fARLw0+DZwttL585YGNt0Nn2Vkr1xQGp+Tr0wI2IpIOP/j52qR/m4cbj0uBQCqErfoHv+L+huqh/NuAtDinlmhv9jIbK3c1xLJeN5ayXWr+ldzdzmCdxnJSzSzxR3mlGwk5VWNbEi/7eQwKmcn053zU78+UI2l3eZdPTHWr1ebfN2VCax1533OhxFIy1Y2OlnMntj+82z53mc3WSknL4D4vWDQJi/AKoAAAAAElFTkSuQmCC"/>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39766" y="4092365"/>
            <a:ext cx="517726" cy="4519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20836" t="20411" r="20215" b="24637"/>
          <a:stretch>
            <a:fillRect/>
          </a:stretch>
        </p:blipFill>
        <p:spPr bwMode="auto">
          <a:xfrm>
            <a:off x="503216" y="2768582"/>
            <a:ext cx="621297" cy="22014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2"/>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t="18123" r="11173" b="28729"/>
          <a:stretch>
            <a:fillRect/>
          </a:stretch>
        </p:blipFill>
        <p:spPr bwMode="auto">
          <a:xfrm>
            <a:off x="375878" y="2454041"/>
            <a:ext cx="880076" cy="17069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23850" y="988709"/>
            <a:ext cx="972000" cy="415498"/>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IN" sz="1050" b="1" dirty="0">
                <a:solidFill>
                  <a:srgbClr val="BED730"/>
                </a:solidFill>
                <a:latin typeface="Trebuchet MS" panose="020B0603020202020204" pitchFamily="34" charset="0"/>
              </a:rPr>
              <a:t>Network Security</a:t>
            </a:r>
          </a:p>
        </p:txBody>
      </p:sp>
      <p:pic>
        <p:nvPicPr>
          <p:cNvPr id="109" name="Picture 4" descr="data:image/png;base64,iVBORw0KGgoAAAANSUhEUgAAAPwAAADICAMAAAD7nnzuAAAAw1BMVEX////AGBh1Fg28AAC7AABvAADy2Ni7mpi/ERFqAADXgoLDKCjjrKzp3dzenp7EGBh8HhfLUVG/Cwv67u7emprNW1vvzs79+PhoAADIRkb89PS/CAj03t7mtLTsxsbjq6vpvb3DMDDGODjScHD36OjbkpLYiIjCHx/Ud3dyCgDPZGTtysrz3Nzf0M/QZmbPuLfHQUGCNTCyjIqld3SKR0PSvbzDqKaSVVKebGmthIKgb2yTWFWHQDt8JyC+n517JB6AMSugGsj7AAANFElEQVR4nO2deX+bOBPHIcKufCR+jK/gE99Hjrrbc59uu33/r2oFNtJIjADjJDWufn/sZ9Oqkr4gRjODmFjWWSpXW+d1cJJ+fnnDwdJVdpzn4dsM1f+rcv/ubYbKqDKxB06z+/oDLT5WSjeli4O3bZfM/Ncd5vbbfenm5iLhbZuSWv31Bnn6GqJfKnyAT9q9Vxni/YfK9ubmouFtu0HI6uVN/5cbjn7J8EyEzF/U9PfelUoC/cLhGb7TKb9U362/K6UbSRcOz0y/441foufb/6voBYAPdr7p6Nx+n77H0QsBH5h+endOr5//qWzj6AWBD3e+ZT9nn19+4OiFgQ9N/2Zxeoe9nyUdepHgA9P/fKLpZ8EL8qgXEt4Ogp6H7J3dfrxPQi8afGj6/Wxd3X5PQS8efGD77El6R0+fUtGLCJ8l6Hn/S2/lCg5vB6Y/Id/1ZZsJvbDwgenHgx41eLlK+DDoieW74sHLlcIHpn8vBT3H7NSfAR/mu3jQw7NTfwp8gO/eBaZfF7xcNfwh6Hn/7+noVwHPRDIb+CuEb/wvD7uBvyAZeANv4A38nw5P/2B4OiPJKyIFflv5VVx4MmpVE/ET4UuVr0+LSnHh65bVXxKiXf0J8KXKt1sW7BYbnumO6vC18KXK32G6q/jwljWaEjc7/LZUendMdF4DvGWNPTLIBr+t3IhjdtcBz5p0nFijOPy28uE9+EfXAm9Zw41q+lX40v2nJ+mfXA+8ZbVWhDS08KX7wMBLuiZ4y+q14c4H4UuVj/FX2dcFz1Rfc3wBXyr9hR1iuDp4y/Jnx53vCL+tbH/iL/GuEN6yuk1nEMFvKz/e69pdJTwz/XO28zH4beWfz/pWVwrPTH/VIdv7709Jba4Wnpn+ZWxvU3TF8Oky8AbewBt4A39JMvAG3sAbeAN/pgy8gTfwBt7AX5IMvIE38AbewJ8pA2/gDbyBN/CXJANv4A28gTfwZ8rAG/jiwa/O7fcz+mV9IeBtss5QHUavp0/ojS8I/FklMUHRy2LC5y+JKRW9LCq8nackZkrdmCLBn1oSM7VuTLHgTymJefsttWRO0eCzlsR8+pqhWlDx4LOUxMxYN6aI8GklMb9krRtTTHhbXxIzsejltcAHpn8XM/0pRS+vBz5eEnORVvTymuDlkpgZil5eOLzTSCeWFJXEfPp0f3KJqMplwcsfSmbFJ+3P2Ypeyvf9/uNb/uqUTJqsT8Zv5CgMVqqgn17+dvEPJbPTn1gtZVspaT69vAAdP5R8Jfht5cdl/fYeVeXneImAl4FP/vTyQrRIrg6TEz6oG/O7yTIpsTpMLvhD3ZiiaKKtDpMDPqobUxzpqsOcCg/qxhRJY89Jw0+Fl+rGFEtYdZhT4LeVX9qyAgXQcJOInwi/VevGFE9qdZis8KX77wUy8FolBD36wmD3SN2Ygqpu4/ga+EsNXvIKD3rQwmCl0s/fPdsXFxb0YIXB/i3q3pasx1jQo8IXInjJKzXoUQqDFSV4ySs56JELgxUpeMkrUBITFAYrXPCSVzzoiQqDFTN4yatjScxjYbDCBi95FQY9YWGwD0UOXvIqKIl5BcFLXrWqVxG8GBkZGRkZGRkZGRkZGRkZGRkZGRm9ovzsTR/Sm+Aa1yNl6qJVHvvj7luc0CDVjA0XdjvvGCOHREptO96QY2unOXntd1k1ss/0ptAnJOXjuAS50dEkkvJ9ob8Gx5hc4uQeMZtqbIwMH3xuHPsM+GX0dp56ie12jnSEhyxzj5hNNdtuOGmVDlozNvsz4Fv8aILzmNBsphzgcF77eFItvMRe4jB++Gb5DHhrFx3LIRt9I09hT2r7Mgrh7QHp6ptUncNczoDvci6iNWJL9cym8+oGv3Y8K+Honq/+/jipc+DFuie6ahoLR2F3O/nHy6gan1UTvSdjfo7uHHhxV+lU02QTu/EJi/GFxOHtwQAZbSW+GjwHHhzD1T1ggH3AdnlK9/mH02nYDdR6DKfQLQN4mzqqG9OHNugM+BEke0abjEUTMh+N2jPHzz2cVlXacNbEbzpscx86NQjPhu1IS78r/U7ZM+CncPsmqFMlHgziHwbPPVqShoHf1CRzy2qTmQxvExt85b1UXA4NfL+fth13pceZoG5yJzItmpXxQio77PZ6K/ZfezVV4NnSjxB7TXXbjcOX27t16IfbnXZCWZSOdPaYUqzNLLrQxxsfU8tfdWouIbVd0lDhrO7m+wazGl7Vj92WA/zI84fkoabCs8F3h1axX6OswrdWzDANDnOmbFZUVxNJ3cRQvBqHR9f7yGOX2KXMblI2akNfhGJYJcGsWMMGZf/XUeLIA3x91GkvMXi29IfsiXBiB+Vl+F7VUb6koLrQp6osIbd5KvyEyAfXgxoc6FAL9esel+yldXKAn1iELMYYPFv6kx3yhYyENkY/nyR75I70Yi0x1y0BfjFDPlghFFn8beSTXurAoD2En95ZnTVz2jF41jP2bRiEX2qKBrgkXhDqLgaPlYzTw4/xD/WEdeJSrVTU40w8j73gurf6Vq8f/C8Kj/chBlMXMphSnH4d/9JEzmn0h4vFQsCPFqGivx2pbi+XEoz2prpZDVxNyiIPfCwEkeiVgXzh2YqupJyGH6RuwF+GaZxoSxhr2Rm9tGnu9bNybdwW54BPmg8bSHHevWjR0hlfvnQGW4yRWUchwEL+SIHKq8gBaZi51JLKLQd4EgXAY9/BDYDXeYTvSe2OuTn4J1IYXuZXigz50rYdaK2S4MUFC0y8PZtKYzVEgOyDO8LaTGdr6cM23LMS8MR3Y7aSPAO38wgPwy9CNv5jazhegSm5Etk86pPhCNMnXaAE+Am49rVRuJWwjRw8IryfAf9D6mzCdFF/BDNDqFMt4J2+6tQFBvVOhQcuSwPstpENpMSDJq8vbvwE/CDlNBLgxSIDWeYFgIp2TTFN1xbjt8GAWFoIwLcUd56sHwP/X4EXlp4SeIvr4UDE9aXuwcJhuM8DpbMU+Lr415JTs+cPQ8TErxKl0NUAWwV262V4q+yK8UI/NwYPFqKcjGQX342lQvmkwlk+iAu3zgLPHX7FKeyDSShdOLLvU409tQnwVq9zaM7cPAuDH+t7azpN1XUbKZMSez4RTrcWXjxhZKHr9xAocMsymCszWPMlgSRHVPijWx8ueQx+xVPwNbWrRfyNBA/kj5ub6G2w442wfZ7YEqK968gSFzG0BWJFeXK73ZRbDSQRHoe3ymxT4VNT4T0q/ZgskLQ9VIBukfhwVr9cLottkNQf2c/l4NqDfcVVxP8ivKrAG6BKQ5A/i7+bQeBZKC9SrCq8ePOUoayrCOQjh3YnTJ4cl2G+vZel8FLQ8wPy4MQbxu8WBg+lwIsQLf2dI3xmo41GPN8NNxXejkcFCNNCzhHqG8ZfyZ4IL7ZqF2stC5habrCElyfnNDD4TEWHgj1nkqUlsDJ54YUzkcoOAnna9I4S47mSv50fvoxFzYiQlyD5l33qy3M4JRoJzMaBVgODR4JhBP4h47JHEkgnwovnMOnt3kE0Ze7SQ4jBN0UYSLRyHiSDN9C3jEd2p8JzA55awd9PvR3QZmLw3GbQ2aqq04atnxa3RIONtmE1HtidCt/Wr/vuXPqTfeqihb/+AYMXqxnNdgOJDfik3yhxKryodxqLk1gEDYbOUBgV5jQweBASpnhUYo3YrwkP3XP5bfMzYTGuSBTPM9RGBGEhmsAUD73q3Cuuald7SxLf8Z8MD2y4lD89pJGoszms/VamrVeEISg8yP9RiaKpLgVwSyTP0XeaCQdhToaHaXjiRTPt8tQpOSyIpCQn6IDfQTx1LZgoSHp218QmVAqjRORvk47w0zcOC7Pn2uNmJ8NL27dLatX6qL6agqiMhtkVkYOJb1PigRA3EIeHOwaZTgLHYDHywsEomcJIRXiObLfbPLDl1+sek2uErDQ+yenwMKkYoUmvoCfSnaCzYVnWozAHIqeheWnRgY7S8drxdDBpCptRhinl6CqLn3GDmQN+kbiiSehFijfyyObzCNZodPc08L3EspIEzDn5OcNP2+WAT0zcD8L8E3C5MDeYp6eEw617XfWYUE1bfj2EvV/kk8BPteWBZzZUNyMyDVk7sQyjJGCeovSr9l1dV3vvB/IOID0isnSnLHPBKwdWAPsheBiCpCl6kgAsjGUKvDWkmvePnrqmqvg9cbUnfvPBW/0mckNItPGD9PYM6xQ0aJA0eKv3HD8sgNswH3lxTomndXRywrOBpvLdp4RvqMAV0Jw5fARLw0+DZwttL585YGNt0Nn2Vkr1xQGp+Tr0wI2IpIOP/j52qR/m4cbj0uBQCqErfoHv+L+huqh/NuAtDinlmhv9jIbK3c1xLJeN5ayXWr+ldzdzmCdxnJSzSzxR3mlGwk5VWNbEi/7eQwKmcn053zU78+UI2l3eZdPTHWr1ebfN2VCax1533OhxFIy1Y2OlnMntj+82z53mc3WSknL4D4vWDQJi/AKoAAAAAElFTkSuQmCC"/>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35981" y="1492598"/>
            <a:ext cx="508427" cy="44386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t="18123" r="11173" b="28729"/>
          <a:stretch>
            <a:fillRect/>
          </a:stretch>
        </p:blipFill>
        <p:spPr bwMode="auto">
          <a:xfrm>
            <a:off x="1443959" y="2020949"/>
            <a:ext cx="880076" cy="17069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6" descr="Image result for fortinet logo png"/>
          <p:cNvPicPr>
            <a:picLocks noChangeAspect="1" noChangeArrowheads="1"/>
          </p:cNvPicPr>
          <p:nvPr/>
        </p:nvPicPr>
        <p:blipFill>
          <a:blip r:embed="rId27" cstate="print"/>
          <a:srcRect/>
          <a:stretch>
            <a:fillRect/>
          </a:stretch>
        </p:blipFill>
        <p:spPr bwMode="auto">
          <a:xfrm>
            <a:off x="1616841" y="2301662"/>
            <a:ext cx="485188" cy="28838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6" descr="Image result for checkpoint logo png"/>
          <p:cNvPicPr>
            <a:picLocks noChangeAspect="1" noChangeArrowheads="1"/>
          </p:cNvPicPr>
          <p:nvPr/>
        </p:nvPicPr>
        <p:blipFill>
          <a:blip r:embed="rId6" cstate="print"/>
          <a:srcRect/>
          <a:stretch>
            <a:fillRect/>
          </a:stretch>
        </p:blipFill>
        <p:spPr bwMode="auto">
          <a:xfrm>
            <a:off x="1467200" y="2734705"/>
            <a:ext cx="831114" cy="14539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8" descr="Image result for fortinet logo png"/>
          <p:cNvPicPr>
            <a:picLocks noChangeAspect="1" noChangeArrowheads="1"/>
          </p:cNvPicPr>
          <p:nvPr/>
        </p:nvPicPr>
        <p:blipFill>
          <a:blip r:embed="rId26" cstate="print"/>
          <a:srcRect/>
          <a:stretch>
            <a:fillRect/>
          </a:stretch>
        </p:blipFill>
        <p:spPr bwMode="auto">
          <a:xfrm>
            <a:off x="1499072" y="3069105"/>
            <a:ext cx="839790" cy="102609"/>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data:image/png;base64,iVBORw0KGgoAAAANSUhEUgAAATcAAACiCAMAAAATIHpEAAAAkFBMVEX////sRivsQCLrMADwfG3rMwfsRCj85ePrLQDrPR3rOhjsQiX74d7rOBTwd2jrPBz+9PLvb17zmpD62db2tK397+3+9/bsSS797OruW0b1rKTxg3btUDjwc2P73drzmY70o5r3v7nyi3/5zsnvaFb61ND4x8HuYk7ykIT3wLruX0vtUjv2san0oJfqHwDyjoJ7noVfAAANyUlEQVR4nO1dbXuiPBOVxMQARmxFVNDie2196f//d0+SSSAgpd3uPrf2MufDbkGI42EyM5lMQqfj4ODg4ODg4ODg4ODg4ODg4ODg4ODg4ODg4ODg4OBwT5gmt5bgl2J7awF+KT4Gt5bgd2J6ySrHwxvJ8euQsbV9uO/fSpBfhjHmFeJC5ym+hyXndldN5zeT5JdhFnLbOeCnm0nyuzDFXmBxdWLOxX4Pb8zzZ6VZO5Ks5WKHEs/EQ5OxOeox7jTue+gGXshH5uiEA2fjvoenwKNsZY7W3O63Di0QxHn4YI4WAUIuAP4WJHH81WjZIrDUz6ERfdCsLvc8FO30SXGEnVttxxxcaY49YeTO+mQugpPJy+2E+gVYsan6P2ZU9tWxOUspy28o1v1jznvq/x0PPS8k2rD1Q+QF3uaGct07+gyDXRvOhHfwyEJn4Z6IR/HT9IaS3TmWxHjPg+yryKhcKo4Q+3DJzM8wCLA2ZXuOpMo9gZV7ob7n+Th3UfAnePX5FsgZbokgDuETfDCQRxE+jFtufmTMfBTqsCPGUuX4OzgL2VelznVdUNKI14iyJfw5VioX6sOXSNIoNHDmRhBNGHAreFNWjh+VyiXv0ssKIjn5cEp3DTFECHEMfycDTKXKpeooIx7Ax/Nl74Yi3ifecChUTvOymXDlWJW3OGNNnEcjPEsddVVMj4HQsWd9lGIRhKBQDftPzCsQBvh4HrU084CQcW+A9nCQrFlo8pmxRZzUOsKzlYuHS+zEmJSSV5217G8J9SBHcsJeFYjj2dL5iQK5ULKQZdqz7lHkETWjn3OvjjAi4WHX1tgjof9O5LDU5JBE14VSiCd0RZzosT7ha5c0AawiEbFFXA+1Rp7P1dQDog3EyR5LooPrsApn6Uu5px1El2AZyG3qJs7SOjw/ucG/wHDNkHAQWzNIZdKMdZt6qqEuwGsX1wlMM+YX0dyGBUKdhp8qnILPBm72UGD6gSMvmKgQ94XJ6a08aiVOeJPMBXUCw2cchOBZXy7C9CftCudZueJHx5JEfCaVaDMT/5yDr4hz864aSc4CVXSzlP9En8QiFnj31iLfCaZPmMmIRPbAFfmSN4/Et5b4XrDnF2O2XsMveaPeTYW9JyTbi46Be+xL3jzsZnEKPF90VPv8Ddfg5qpLrLD+g37pGvhNBb037PUCkd1XQRx62Ehk2pgZWumemvntvJHHTclt1k1nzbi9PYijk/9Q0HvDhrfMvGxafWq0/M+kvEOMLplOqPXSqyFnQ868BH/s9O8UmbqHzp6tawmipxYT9+C8dTqLC3nWkdj2sq0a+9nnxIXvj55LijFnryelalmAtxWde/08/A3x4O2xk+bDAUYBIe/djwx5IVtLNoa6G2YtI3zE8TZ96EHDbkZCL0RIzSz4gRykJjn0wxNrC0fCAM/SR+6wm1dcTMdQrHJrXUgU9ea8PZALWPeRJxxe1oQb6nxPMrGeQQgcU+K35pUi9rBjLoW3LiGRYgjqbM6XNeSKdvk7xqQEFwgiw/J8wJn32C6is1tuMfepXjeYXlhmIpNxbyTQn46H4q/dZvOWZpSrsRgaDDfUrQJONvkEByFfdGRhFyLhx1sPtGk8Wi3X2wlX+jZZLDejdE6QnN7aTS+3FfpO0EtnmMhlvTHzqM8JJigkoqvyCIXaS9BQnM9GowEWPZvF+O3WMt8JejlGw7KUsDmPichx31tg6kUee9y8Uh2r2bReg3kdhvDjaDSJ5B+PHMfVINNMVzWYdebwYCiXtSK3XVoVaStxFPmEve3EgIPsby3pneH500GqLP/NnpfLQzyeoHB2a0HvCaOe3DOjkTWfDfZFvJvMEHvoQX4dh7TTGVyXdtEIf1Rnnmf40XOZVQwm+862OkANfRKd6/4zIW6dSAULhp6s8G3O+ezQpFqubLqGjFi0ocPXNzgAcjv4Jeevb3AAvGGrypzPXKT2XYy3Vl8NOZll+TJ2fuBLTJP90TZyhF0uDM8fPF35DcTeO6IUcTUziLNd0kneEDndWqxfgPgpiBZvJ0Ec0cm23sXx9m1wiopa8q2zcN/GifhmkXlneUM5fh22wdH86Uqj/wQz1lhw6PAVUm/iDJuDg4ODg4ODw59iOP6jaD0Zj/8PSZ8/FOLWGKdbjgWOuZkLyQfdAnlc2+MjiQeBvDzsFos74PqFofKj2x2YBcwvC/mRPEwWZaNZvqq3elJCkPkHTNLYVxsM9p2edXq9LOdzhvA1MNY9gzgwRZbDxbKQrN7e4m92L0kyFsC8HPWx3jRlG6ACPmevdjyfY12BShHnSzi35vJKrBPeQybuMi85yuGjFZy2WsVHe03NCRdCkMlbp3a1Bjl1+vbpiBOzJRNcHizUwUCJz4bQsLpUbZob1NpjfzFntif2cgy9zeJTbYJTb74oMPIrk8Z8rmbVX1TRh8kIxTIbifWz9FRel3Sut2ChZFZMya/tzyheNG/YEsSdfq1KIqDQteFyBIWasEkOlryNYA7IV68jqe/WRH5egn1VWKVKSp/qlctMq9KmXkgfEsXPsWCno9fTRzBPpRldN/Amb9aCx7WPhBp9kzcvnLTxlsA6RL3e8N/x1rBMT26Wonmj1BT4UaQu719fDpVqqUp4wzKrsfoJFDrqWamnmns3TJStFmVuPpyIuKoGFiqaiI5HqX2lBC95Kz/haQtvr2BS9Cp0zRs1wD/tp0mgv90nmHBFlqr9Bt7oZDIJ9cQTUZRM9OVImHBTZ49kFxgqQpVadU6wnAirhzmnxeM2vKlW9ZIjpAzSCMiIlpv9sx/AzxySiQItbppMopI3ccTBYsADaubtACU8prcgan4WgP9U3/SGARTno/F0rzazVwWiwJtaHd+HL1MrRGNdSYTXu/F0M9A/Qd2yUKKqVfLvoKyqo/ZwcbP5acoIJrFe/6FM85tqVyd+z4xZZQ/Ak3+uHeeW9MqONfGW7KF7cJNRVj+Fhj8kywLReqvt8x6HYM01byquUFbe86Uq6YdvKl7ecKkze/XT5XLvsanhlUoG/RdKsoYV5zGFH+1/FLxR/RaRjb0HC6himUvXvEF1BMijrFQDb1yrsV+8oupf8baBhnERxvTNaxQs3jbcSNoHnkihDqnuBvK64qqTWfUnrcdMNhRCzWmVt84KyJKGE5yHcLDX2ze28gZ1TcozNfBGJ7ZP+Je8gdFu2EvB6qedTAkRpEbzQqvyFoyz2lTg4GsWZsYXix87VbrHIVCr8aaVXW24YtnNbrXq4RPeVD8d6hasxm3ePN07yuBW2zcaSviLH/Om9fm6PgN4C2KBAaiP7Gq5ivQCa5ZTkeVx2bFAZ8gIvClS8mnd0+FJnTetLdLAWW4dcfR1Pw0Xq3iVAjHgWpp4U4jSsrGKP0U/5w2MeUOBno5DAgEQIchKliyawXwFSjTlOf2zUspAWSzSU+2gdTNvoMiwA0ZqxYWUWBrdzJsXCsn0FhGs38obtV5rW4nf/oK3Aejb9RqLetwbqCJlzZu1lmUZlRqoOKQzqUWCGykiyirPpc7bwP50E1oLLKPyZYOf8FbSwmK78WvePL/cI+1f8QZEBOnVBzXeIjDDS/Csh/p1oIE63JVnhOd4loyCeTZbbdV5097QmJ94boaowmQVOv0Fb9S8PamRN6CpXLSkeeMKf/G2WzD0DZueaN50dGo8AXhWjxeKrzfa0v54YZ6y9A69YphU7A1S4017Z1x+az99IhDLluR+whvCMKoutixp4s2fa89gaoe1X9jsFX6+lAncnRcVE7+L3OaN9FaVCCix4jUFcJ1Gofamvj6Sv7LY9K3YaavGG+wlrZ9JapT42a8+ymbe0DpRCu2Fr5/zJuIEGA4Va2/+WdyrC7t5V0Wcu6NPuhZvIn7bAbN6O0CwV14E2abRXPuMpW7N8Kb0b6WPyrClylsGugwxyo7xdxgr6mcTtfMm4xBo3yyraR5n7bEt/r/jTdMi1P4166qhaKBeMFnGvUvdN1NZKK/10wvxLMvmeuRKiy3IwFwaHdAdlRdZNvhp9FVGN4cIrqW++kT4hBBv41F/D0+SFotlPo97Uz3IaOPN7GdVGdfT2OD047xlZoL7EGmjibxxZbxgRptqbHw2KkVR4ZtYYXZHQBWvKCcpvkuP66mMbnQCRI+4ob+HAdG5Bcv3tIwXQIJqUH2Vf4OL9KIlLXNgwH5eWfxe30QmlOtELd7MJosg+uJq6xRivUgR7DAMzzo7bYnqvFVuVvysrrJTrFCEFt7icqD2OW+6R0Fiup5/+5vthbbV1VLRRH6bPT7VG0Lp3tetxQHFK1IkVAhXDNtUnGFt7HbFW3FzXsuG4mVxU9v4FB5T0JZ/63TW4KFVdPwveessmV80h/QeFDZvZnseBpfHJCgupxxVvlmlQgqmZLhnxzhV3qhPjgWnG8rLiBExK6Bs420Pz5AkbbzpMFHZwX/KW2eYR4RHvh+Q4g1rr0xuUHHRgdqABb7PzXglWU6wupzjY33X3S0juHCF44toYml9z6Xc+wLj+UclflptMQ8iPxJCZLa1HqmbWGHv+nAMvf8IYj4XjTMImBZwfmy1oK6qbL8hz/3tyomXeHl4Pm2KgHbakyiyof00z+3Jp95qmefp/nqh41DcVU6ByjbsWdZ+r0DDGsnh5nQ+nE+1aDSB68eNx0M4SMrGpw3i668cFn+VcIX/Dg4ODg4ODg4ODg4ODg4ODg4ODg4ODg4ODr8S/wOr0M8aMc5uYgAAAABJRU5ErkJggg=="/>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8415" t="15125" r="6549" b="11587"/>
          <a:stretch>
            <a:fillRect/>
          </a:stretch>
        </p:blipFill>
        <p:spPr bwMode="auto">
          <a:xfrm>
            <a:off x="1450779" y="3326432"/>
            <a:ext cx="883352" cy="436232"/>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428218" y="3877130"/>
            <a:ext cx="926716" cy="348671"/>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data:image/png;base64,iVBORw0KGgoAAAANSUhEUgAAAa0AAAB1CAMAAADKkk7zAAABCFBMVEX///8jHyD8ui8AAAAfGxz09PQbFhd7enr8tAAWEBHu7u4NAwYYEhQPCAqenZ1wb2+Yl5dZV1g3NDT8tx36+fqrqqr8uSfMzMwdGBqIh4fg4OBhX1/8thSRkJEMAAXW1tb/wTAAAB8bGiD93qz//Pa1tLQvLC2+vb2joqL+79b8wEj9xVw/PT3n5+dpZ2j90of/8+H9yWv9z33+5Lv+6cj+4K/91pMqJidQTk78vTz/8+ANEh/92qA7Lx9GRER3dXb8v0TboixYRCH9x2cAABSqh0yrgCiskGP/2I7dnxCndQCvo5HUnSxqUCR0WCROPCL/yTEvJx+Xbxydj3vFkihgSSG3iCnYrWC+1ytHAAATMUlEQVR4nO1daWObOBo2EWAwJo6ND4zxkcNHEtu5E6fNOkk7Ozu725m2s7Oz//+fLJdOJIyPOM2E50taLEDSo/fQq1cil8uQIcMbxtHp589nr12JDClxpNWt09euRIaUONJ26p9fuxIZ0kLTtEy23gTK0h04eu1KZEiJWVEGr12HDGlRLkoZWz8+GkMfjbGuguvrq+vXrk6GRJRBAMX7p2a5mZfxY2OqSh7AJPPg3wJaP338aBghW5ls/chQdkejv//88z9qtZqvCQ9vDq9eu0oZhCiADnjuWb+8dj0ypEEBSPvPO/UslPsm4LP1T03L2HolnF8f3l5enHq4uLw9vP4gKDbJN/NOwBbw/jTms3l7q9XMcHR19qS5rmXVI1iW5Wr3lzfn8bJdoIMuYmsIbCO//Qq/X3y4fdKs+g4HdUvb+eWYKY7Y0kO2dJCxtS0cHd5rFo8pxJhbf6AC7M60NO13u13vz7Db7U9LpdFrVf6d4fwymaoQlnbBCNgAgJL3pwVA81Xq/R5xfqFxFSBHwLRTiq+xrPvqb6rqGVvbwdFlWq4ivgiP4w7JVmaztoLDZbgK+br1bpvdDQYDvVCtTvSBPMxVX7sZ7wLnJ+5yXPmwese5eVGWZX+NpABkMHztZrwP3CwrWCF+/9e/K7K/RuKxpXjzrYytbeBiBcHysf/R8MmSjOFw2DcytraBo/sUXjufrYODAymgCwBDytjaAj7w4xaL8Pzly5dff/vta0hXgIytF8extpJY9b7u73/81uv9/BFypRsZWy+NZLKCcK7lB3djbH06kKWe52hAtvRmbeS8dmv+4kggy3K1nc9nD4c3N4cPZxf3mktpTJ+tu2+9b0i2QOO12/KXx7nIGbS0k9trOjv6+OGUCM17bEnS9+/fI64+mhlbL40jvn9Rd+8fOAtZXvmbEze4pdf75rPlTYwjsn7/z16mBl8YJ1y23NOELNtjP/L75eunT98lAvs799ur9TvFGW+e5T6xy40MPpxqf+wfHEg0W/Use/Blcc3xMOruTYob/4hcC/ngQA7+7HssP7x8jd8xjjgehnWaYt9Vt9/WQ7L+5kH2/0jevRrX1JEoON2u4xQ2Ufl3h4u40QrWQBaiCfRI/z33evf70v59r+eL5VPSTcPmHEDY5fYw42wpcPSgli4Xum1Ca/W8s/O8H/wJBFOoCyd5AHQbWTlZNQEYj5SNteWvj7ga1Ba4FxB7mK1e73n/I2RrRxOo0TwURhK2AfIZXynxEPMH05HVHlTuYIcf/PfXX3/7888/76GLcsm7w5HNOFdhsCqbUadEzMXQUm1ldACcEAd0HXz81AuMVvQMbnKoLCBLkvVNt2orGKi2h2Jle2+MiVYaz93D2KY7/OBTj3hI/SJ2Q0FMlgRqm27WVgBCTb5FtljRsrhKLIY+oLrb+Gn/K8kWx3KNVVKYVFUlyDM33qxtwAn7QN4eWzesaKUMHDFkDf/3/Ew9JrYhiKDX9wPLrfLYAMAMJNR4mzm9w62zdc+QpYk2kNBo0v4CcI7YaYDL3DGAoqSCNgz7Ko3dGTDkt3pKQ+QSb4+tY0YRoh2NSnO6NxHeNqFFy99TcsgIqUVP2brwDnVOe+uFkQR2N92s7aBU3DJbZ0wYw4I/DIyiCcpdwW0t0gZJpuFvLWGklAnu7kbCKNvxp9XeaKZopC62xxYrEDAIEQqPCqbcaWuXEi1z1K8VcrkrRkxpP2Ma8Wu8Te+Pi6gXtsZWTBHCH6pRTXRuPgztvYMo0scIl0XNBCqR2QJi9frW4GybrVtatiwcy53CEBFn98GQtlqQgCv6YfSUC6pO8BJaT+FqACXhVZPGsN8fNlKucvsrBvGrwzRs8avGoJqqFCsOhPJS0FwWzNi7JHKa67nhUFwYQaW8wiJ8mrheyqgGIfrBM4/Vhg9sUBvNsR/NrzTJ/iyMWqZ/tcwziY02XgQA45gv5QQvQNV02uOo5C66pkwKhYLS1CFbSiEA86RGexbcqJf3RPbfa04/Hz2/UqolDx7G7aYcA2yb9Ard5BopWoB4wyXtsrhkuBE68EBc8RwARghGAIfo+p4/jAJEP/UloAdPls1gJ1IApwU6oSyrAPTpd0yaRjTJC2GboEX3cil4fjQDdMqotN2BF70eCFiAz5Ah9eRjdnV0p2qCAVMNWNMSXpKQdQOM+cVCXNPSQFsarO/UO0ogDEoNdsWPOyRuKkeqMGkTXhNp36HguhPsiUAlnAoZzTIHIcmPgPRYqT2azhTEA8tFOu6V999mj8N/U4+S4IBgAjkQHaLzDIOKs8mgwhGc2JKEDQbi0czECJlo0S5BFzHYd4Vs5RhRJWNYuMfF1UHirNO2Enoo8l0OslWcev8cATpWqc+9i47N8IG5UB5BUeLBl1nchUFNffU+uTPYguGREgvZasZjonbMX5tInCUJmaoLBWbRmA06PaLKkmFmvosR4DP9vCfiJyypCYsjRUiLRF5V4K1mG/8P+CMz1uu73nti/QR9Vq8PuZ0s0cIcsmWMvMFjxwsGErKIrRL3d4Yuh/N4/AoOaCcjviiFA7E6cjXa1HgzKMXGyirxUxU3AExF9UHxLGoMIKIDsYRsDXld0uH1ownrWBWyRbqqIVv23OGVLrZSsCUaFRQPoiUJQ3giTIKdCaDg1xolXovlAVWeMVwuqVlLWEUXwazP9a6RKqTm0EiJGmSddM4qtNdh3F6CT8JKXDUNYOi4v0w86kK2JJvVgtGzlIAt0wNxd4joPViN2AB4rinSd5TKoJYkMMTLL4xL6MaXjBuERITBvDalaxkjxKRnUw+kQouerzblEQYXOMMhHAG6k6E1U+iBq1PeGXkRVxTr3uBez300p3u1fq0pYUawP5enniYbzLN8r63bbLfbe9CcSnd77RDhAxCN5th/8aSNamxgm4SdAr8zir5bGR7AKfTi2c7lrPc2ifb4r6ZFy2Rnzgz91CJ0m+5mr47lGGFoLBDOcAEpwmGMLR00G0rVeaQeXQSPjUKV6CQTKZeR4b1Xwqnfe9iaIqNCsuW5cjWnWp3gcoQDBN1cZnaMTIUOhxyeDCGFS7QCzILBNOmXPUMm9jHYuBM39aWCTaFvrfdoh5AtTXsZTBh+zoqAR1iJFk5kKwhXBJsttp0SyEetnxK+HmhFXgXK8SEk1QAtyskpwRuxKiTYMiVYGFmqyLX3wWcLjefAg2XuRgt5eMWJ4Kc7B+OcEIyZ0XhlCAWmjhmHkJ155nIniYZwzJvrzKneu4u0CBYHZLbUafBfzJaMKe0SF1GlcL9h6zpkFA260UZuFGYLTOMVI0Yon60aHM+kCwjvRkWx3FPqaTchmsE6BdxChII1mpQzxImPndaT2Mq1OM6SDcpE/ieUB2IIoyhISANmq0g0DRt2Qlg5PRwDVnHwCmLLJP1ddBV7j3y25lAZGWQnMs4udkTS5zhcMzFdfqkK4ftQ/cyZODFsxZJA+5xQgidfWEaxKoThkwJzBc++yDVMeLH4SFycwY5LYAtpdlQG80KWQ2oVBzq5bKHqUTN81tlFmtsU2ykWqWSLWczCUMvxsgtky9NOTWDG5xlEdAhJEtQjcBiqM6Y7qIZCz71YIi6WUeBf3Ae4DvAKny3k/KO5Np8tbGVJM4GUsh6OJux2pF9ASmO3ctRMiepijo59SrRbAZQ9PR7/wcsycAyjoQk7D07B+GzBvlyKrWq3v4uGDtJw67GFvVrKf0ImNCiLNIgs82vGQxqfMBeb4cB+mXKKJvqECI1HAJi5IQrmoYZAhX7HLGNuiK3uqCTRE6nNsIXfSUXCB5QJRQLI7UQBUsy3AuzxIgRcGU6ab5Go9luADlKjTkCLzKHoQrOFumQDbBVqZQA6RVojb4gt5NmYuwRGA6qdyAiaSxw8zMYyhJ3LCcJwR0VSLIOFUquQAqbDbobd0gmnJtALRdyszdZwBgxO1GdDbBFZkyTwaxzyFUtlqTBxQuE+nlGcLm6EhDWECzbsNcpEZBP2ApzgRU4MbBgyA2uy1ZdZJbxRthICx0Q7pqhiy5wCQ09mObnrbGcgqC1esYQYPB8NHXVdB07zYYpO2FlRVoFchLesxZYyEybjb4Ytvo0nX+NPe1orscUszdeFBWPCxV9TpB34+sniGig4hRdOCEYdol1Q0vCS8zpsTWhvVDUA2LBPmI6t8kpsMfm1rjirmqmEzY9nMWvHab62gCNbsHOgXxGEEqDZwjPxNdhSSMdGB6C12yCU0qY1YVHnYQ3ZOk5ruJiFEsFbEtM8RMCdA7shit0E0T1ktlD5NdhqEXkvRjPkv7VZtvCwLj6WeJj6SukReRlJWTMxMFsNnoQFC5RwySq3EJvztHBrvw88+Yd+C4yL+v0SLXjpmITV2SKyuGzUS5tmC21BTEjFw2PfXGoHAHMETcIGE3JNQjL4L2G4F8QdGaA+RKYQjgzQR3qSkOXV2UI0FIkMyU2zhd+ZsDcXBcf1pQ72Zpw4/nbhAFS0kD9uDlM/jPtg7LjMwhZ7AoXMFl62XJ0tNOyLRJlNs4XSEjoJe9JQm+WE9aw42Dz4hBkSEYoXxEvoR8XiToI85z7qBjSDQ6oQKngygLwyW3TqFMSm2UJiwwt6I2DXaqnDDNgeFn+Qjlja4gt58h4TbzzxVQPuLpy4DCXKiX4ip/wrs4UikJRp3zRb2MCDhGNbUM2W23LDbFtIEi68PMsPHDM7wdi59sAGU079sVIg9FPUGBX6TmTDV2YLq9xNs0UlfqH9NzGbpGDjixaYiXSAsDviPUTgXEvuYwIoK4W/lZHlnYk6+nkoOmiyoeAJyhLTiXVEKMdRd1Czu/Vli7qxvDpbLZVXEO8SYKY5Nby9g5iWUQmZSlmc8hSAPZgw4bCMVhBhkwE3442lnQmMRM6dDsp9UlOPiFgCoSiZiADlgq5vt0jNlcdrx0uzhQtSXUxYDEKI+wOAFlRzVPIHtqI1UJTtxB1TrLXZscS6cOjvcLH5a9NP7JZYeqY9gx2nAlDJ14aNbmM4mgIc0KKTqemdslRvrO4Too1MnWg8V0fmOutbKNnCHgfXJuGWISKRBYxr3YJS6PYfwxAXTskn5q/GwC80aTQ7/jU9yTmJmZsFh0EWBD7MJXuQA20A6ewbPciopNctaLVBl6d0++psIedaMu+atVp7Bsh1u+XZwqmxNhiUZzqI5iDE9jY7bClKT8WeFJFdKXfIMjDrQfF3keX8jWrEZrX4gRmrfKj4htWDFh0jFKxSYJj0pIBaeKCX7FZni0hsl03DMOk6Lc8WGTyVVRs5eKJEFr96WHIqoi6Jxq3zOJjlcwB4DSZNT+xwQi3d0UEE4mfmMb6lU0mOTeusLZwSbaHj/WvECdHuXOrVMOS/PFt55nnQC6wJG6t30N2KaO2mA63bo2f2gNwdSnOiHjHLlfZ0QoT4UfJW7DDKXV5uGuJjzhYntzYb1C9rsFU1OVt8mtGrVmCrwLCCfNeRgC5ArgpOeCvYZJmSJ6ogv5tvUwEP1kFYVro45/5zQoRKk8nEQFB5n5jE7WXmLeutbzEdpPpuW2hnVmArtjMI3THkncNoMrnNCkfh2ISLGLA1nNtdSvFwejvdQa0hruK3u1zhrI4GIDa6ZROUeXMMHEVmYiDrrR3PSf2jhmnCoeJahS3vVuqoMey8KlOGL6+d8SMz95gBrIIKofUDtgqg5dAzaM754q54lszgLE6W2K109uaeL2gWVdmDWjQBkJr8+SCxl5L+oYC245POB7pI6hq8dR9f8+Y9Hd2WZdtzTMvROOgEy4SQrRLnLr9jIaiAjNMChu63RvWeJ5Gy4+S9lha9N8m2fxyttMcLRCl7cnR/UKhMOcY1r3r56qgxYRKjYv3t9fhOquO5zk84J8m7Sdkz1W6tOZ1VBoPKrNQeilNVUXSUDSErEFXeRWXRxZwzKs0Hnr9VE8Txqty7+FdzfrpbvlzxGvM4ikWNGruPfkPn02ZfHKJwvPvHfqH2MGWE9wPvizNaCk/+gffdwmWdFD7ykSqMb2R593jgfXPGWrRUf7XD+0RDyuMoFwEarhc5vOaN44L7CUJrJ4Gvq3vuZ4XSZDqlALRby+Qevx/E3fiQL/eMm3B7fGYJPjFZT/GNhsVAUZ3sMGsejuIfrYt637UubyiP48PNpeWKvjC5+KsYKVBAZxjYsXlzBh9H4s+x1v2P251ent3enl2e7jCftmPISnnuvwCP02a7+TjGcY+kY6HeNc6Tv8ha92DVRRK4GbJyQNdNnTzGorT4nncKoTJMjXXJYvOS7bvF97xbHD2t+nHqAPX6ujaLWWuwjez7QUn4vOKH331YJ2t7g3SU1JQyspJxu9oXqj1oG5gUk9n2RZDZrIU4Xs141flh9yVRBroqS3LwVa5p5g2mwcUK4uWm+W7hYhSGzXLFlivlZtoIZ4ZrbvgvAZZo836GbeDBXYKv+jJLlxleArdp+bK0s40owQxr4aEujAVisXLd24yrHwPXF1pSMKpuaaeZvfqRcHXpcmO4dct1L24ysfrh8OHw8l7zOENwXW3n4mHNiGCGF8T59dVhhJvr80ymMmTIkCHD9vF/eoSEs1drgJkAAAAASUVORK5CYII="/>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430314" y="4299529"/>
            <a:ext cx="911737" cy="2735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399418" y="988709"/>
            <a:ext cx="972000" cy="415498"/>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IN" sz="1050" b="1" dirty="0">
                <a:solidFill>
                  <a:srgbClr val="BED730"/>
                </a:solidFill>
                <a:latin typeface="Trebuchet MS" panose="020B0603020202020204" pitchFamily="34" charset="0"/>
              </a:rPr>
              <a:t>Host </a:t>
            </a:r>
          </a:p>
          <a:p>
            <a:pPr algn="ctr" defTabSz="685800"/>
            <a:r>
              <a:rPr lang="en-IN" sz="1050" b="1" dirty="0">
                <a:solidFill>
                  <a:srgbClr val="BED730"/>
                </a:solidFill>
                <a:latin typeface="Trebuchet MS" panose="020B0603020202020204" pitchFamily="34" charset="0"/>
              </a:rPr>
              <a:t>Security</a:t>
            </a:r>
          </a:p>
        </p:txBody>
      </p:sp>
      <p:pic>
        <p:nvPicPr>
          <p:cNvPr id="118" name="Picture 4" descr="data:image/png;base64,iVBORw0KGgoAAAANSUhEUgAAAPwAAADICAMAAAD7nnzuAAAAw1BMVEX////AGBh1Fg28AAC7AABvAADy2Ni7mpi/ERFqAADXgoLDKCjjrKzp3dzenp7EGBh8HhfLUVG/Cwv67u7emprNW1vvzs79+PhoAADIRkb89PS/CAj03t7mtLTsxsbjq6vpvb3DMDDGODjScHD36OjbkpLYiIjCHx/Ud3dyCgDPZGTtysrz3Nzf0M/QZmbPuLfHQUGCNTCyjIqld3SKR0PSvbzDqKaSVVKebGmthIKgb2yTWFWHQDt8JyC+n517JB6AMSugGsj7AAANFElEQVR4nO2deX+bOBPHIcKufCR+jK/gE99Hjrrbc59uu33/r2oFNtJIjADjJDWufn/sZ9Oqkr4gRjODmFjWWSpXW+d1cJJ+fnnDwdJVdpzn4dsM1f+rcv/ubYbKqDKxB06z+/oDLT5WSjeli4O3bZfM/Ncd5vbbfenm5iLhbZuSWv31Bnn6GqJfKnyAT9q9Vxni/YfK9ubmouFtu0HI6uVN/5cbjn7J8EyEzF/U9PfelUoC/cLhGb7TKb9U362/K6UbSRcOz0y/441foufb/6voBYAPdr7p6Nx+n77H0QsBH5h+endOr5//qWzj6AWBD3e+ZT9nn19+4OiFgQ9N/2Zxeoe9nyUdepHgA9P/fKLpZ8EL8qgXEt4Ogp6H7J3dfrxPQi8afGj6/Wxd3X5PQS8efGD77El6R0+fUtGLCJ8l6Hn/S2/lCg5vB6Y/Id/1ZZsJvbDwgenHgx41eLlK+DDoieW74sHLlcIHpn8vBT3H7NSfAR/mu3jQw7NTfwp8gO/eBaZfF7xcNfwh6Hn/7+noVwHPRDIb+CuEb/wvD7uBvyAZeANv4A38nw5P/2B4OiPJKyIFflv5VVx4MmpVE/ET4UuVr0+LSnHh65bVXxKiXf0J8KXKt1sW7BYbnumO6vC18KXK32G6q/jwljWaEjc7/LZUendMdF4DvGWNPTLIBr+t3IhjdtcBz5p0nFijOPy28uE9+EfXAm9Zw41q+lX40v2nJ+mfXA+8ZbVWhDS08KX7wMBLuiZ4y+q14c4H4UuVj/FX2dcFz1Rfc3wBXyr9hR1iuDp4y/Jnx53vCL+tbH/iL/GuEN6yuk1nEMFvKz/e69pdJTwz/XO28zH4beWfz/pWVwrPTH/VIdv7709Jba4Wnpn+ZWxvU3TF8Oky8AbewBt4A39JMvAG3sAbeAN/pgy8gTfwBt7AX5IMvIE38AbewJ8pA2/gDbyBN/CXJANv4A28gTfwZ8rAG/jiwa/O7fcz+mV9IeBtss5QHUavp0/ojS8I/FklMUHRy2LC5y+JKRW9LCq8nackZkrdmCLBn1oSM7VuTLHgTymJefsttWRO0eCzlsR8+pqhWlDx4LOUxMxYN6aI8GklMb9krRtTTHhbXxIzsejltcAHpn8XM/0pRS+vBz5eEnORVvTymuDlkpgZil5eOLzTSCeWFJXEfPp0f3KJqMplwcsfSmbFJ+3P2Ypeyvf9/uNb/uqUTJqsT8Zv5CgMVqqgn17+dvEPJbPTn1gtZVspaT69vAAdP5R8Jfht5cdl/fYeVeXneImAl4FP/vTyQrRIrg6TEz6oG/O7yTIpsTpMLvhD3ZiiaKKtDpMDPqobUxzpqsOcCg/qxhRJY89Jw0+Fl+rGFEtYdZhT4LeVX9qyAgXQcJOInwi/VevGFE9qdZis8KX77wUy8FolBD36wmD3SN2Ygqpu4/ga+EsNXvIKD3rQwmCl0s/fPdsXFxb0YIXB/i3q3pasx1jQo8IXInjJKzXoUQqDFSV4ySs56JELgxUpeMkrUBITFAYrXPCSVzzoiQqDFTN4yatjScxjYbDCBi95FQY9YWGwD0UOXvIqKIl5BcFLXrWqVxG8GBkZGRkZGRkZGRkZGRkZGRkZGRm9ovzsTR/Sm+Aa1yNl6qJVHvvj7luc0CDVjA0XdjvvGCOHREptO96QY2unOXntd1k1ss/0ptAnJOXjuAS50dEkkvJ9ob8Gx5hc4uQeMZtqbIwMH3xuHPsM+GX0dp56ie12jnSEhyxzj5hNNdtuOGmVDlozNvsz4Fv8aILzmNBsphzgcF77eFItvMRe4jB++Gb5DHhrFx3LIRt9I09hT2r7Mgrh7QHp6ptUncNczoDvci6iNWJL9cym8+oGv3Y8K+Honq/+/jipc+DFuie6ahoLR2F3O/nHy6gan1UTvSdjfo7uHHhxV+lU02QTu/EJi/GFxOHtwQAZbSW+GjwHHhzD1T1ggH3AdnlK9/mH02nYDdR6DKfQLQN4mzqqG9OHNugM+BEke0abjEUTMh+N2jPHzz2cVlXacNbEbzpscx86NQjPhu1IS78r/U7ZM+CncPsmqFMlHgziHwbPPVqShoHf1CRzy2qTmQxvExt85b1UXA4NfL+fth13pceZoG5yJzItmpXxQio77PZ6K/ZfezVV4NnSjxB7TXXbjcOX27t16IfbnXZCWZSOdPaYUqzNLLrQxxsfU8tfdWouIbVd0lDhrO7m+wazGl7Vj92WA/zI84fkoabCs8F3h1axX6OswrdWzDANDnOmbFZUVxNJ3cRQvBqHR9f7yGOX2KXMblI2akNfhGJYJcGsWMMGZf/XUeLIA3x91GkvMXi29IfsiXBiB+Vl+F7VUb6koLrQp6osIbd5KvyEyAfXgxoc6FAL9esel+yldXKAn1iELMYYPFv6kx3yhYyENkY/nyR75I70Yi0x1y0BfjFDPlghFFn8beSTXurAoD2En95ZnTVz2jF41jP2bRiEX2qKBrgkXhDqLgaPlYzTw4/xD/WEdeJSrVTU40w8j73gurf6Vq8f/C8Kj/chBlMXMphSnH4d/9JEzmn0h4vFQsCPFqGivx2pbi+XEoz2prpZDVxNyiIPfCwEkeiVgXzh2YqupJyGH6RuwF+GaZxoSxhr2Rm9tGnu9bNybdwW54BPmg8bSHHevWjR0hlfvnQGW4yRWUchwEL+SIHKq8gBaZi51JLKLQd4EgXAY9/BDYDXeYTvSe2OuTn4J1IYXuZXigz50rYdaK2S4MUFC0y8PZtKYzVEgOyDO8LaTGdr6cM23LMS8MR3Y7aSPAO38wgPwy9CNv5jazhegSm5Etk86pPhCNMnXaAE+Am49rVRuJWwjRw8IryfAf9D6mzCdFF/BDNDqFMt4J2+6tQFBvVOhQcuSwPstpENpMSDJq8vbvwE/CDlNBLgxSIDWeYFgIp2TTFN1xbjt8GAWFoIwLcUd56sHwP/X4EXlp4SeIvr4UDE9aXuwcJhuM8DpbMU+Lr415JTs+cPQ8TErxKl0NUAWwV262V4q+yK8UI/NwYPFqKcjGQX342lQvmkwlk+iAu3zgLPHX7FKeyDSShdOLLvU409tQnwVq9zaM7cPAuDH+t7azpN1XUbKZMSez4RTrcWXjxhZKHr9xAocMsymCszWPMlgSRHVPijWx8ueQx+xVPwNbWrRfyNBA/kj5ub6G2w442wfZ7YEqK968gSFzG0BWJFeXK73ZRbDSQRHoe3ymxT4VNT4T0q/ZgskLQ9VIBukfhwVr9cLottkNQf2c/l4NqDfcVVxP8ivKrAG6BKQ5A/i7+bQeBZKC9SrCq8ePOUoayrCOQjh3YnTJ4cl2G+vZel8FLQ8wPy4MQbxu8WBg+lwIsQLf2dI3xmo41GPN8NNxXejkcFCNNCzhHqG8ZfyZ4IL7ZqF2stC5habrCElyfnNDD4TEWHgj1nkqUlsDJ54YUzkcoOAnna9I4S47mSv50fvoxFzYiQlyD5l33qy3M4JRoJzMaBVgODR4JhBP4h47JHEkgnwovnMOnt3kE0Ze7SQ4jBN0UYSLRyHiSDN9C3jEd2p8JzA55awd9PvR3QZmLw3GbQ2aqq04atnxa3RIONtmE1HtidCt/Wr/vuXPqTfeqihb/+AYMXqxnNdgOJDfik3yhxKryodxqLk1gEDYbOUBgV5jQweBASpnhUYo3YrwkP3XP5bfMzYTGuSBTPM9RGBGEhmsAUD73q3Cuuald7SxLf8Z8MD2y4lD89pJGoszms/VamrVeEISg8yP9RiaKpLgVwSyTP0XeaCQdhToaHaXjiRTPt8tQpOSyIpCQn6IDfQTx1LZgoSHp218QmVAqjRORvk47w0zcOC7Pn2uNmJ8NL27dLatX6qL6agqiMhtkVkYOJb1PigRA3EIeHOwaZTgLHYDHywsEomcJIRXiObLfbPLDl1+sek2uErDQ+yenwMKkYoUmvoCfSnaCzYVnWozAHIqeheWnRgY7S8drxdDBpCptRhinl6CqLn3GDmQN+kbiiSehFijfyyObzCNZodPc08L3EspIEzDn5OcNP2+WAT0zcD8L8E3C5MDeYp6eEw617XfWYUE1bfj2EvV/kk8BPteWBZzZUNyMyDVk7sQyjJGCeovSr9l1dV3vvB/IOID0isnSnLHPBKwdWAPsheBiCpCl6kgAsjGUKvDWkmvePnrqmqvg9cbUnfvPBW/0mckNItPGD9PYM6xQ0aJA0eKv3HD8sgNswH3lxTomndXRywrOBpvLdp4RvqMAV0Jw5fARLw0+DZwttL585YGNt0Nn2Vkr1xQGp+Tr0wI2IpIOP/j52qR/m4cbj0uBQCqErfoHv+L+huqh/NuAtDinlmhv9jIbK3c1xLJeN5ayXWr+ldzdzmCdxnJSzSzxR3mlGwk5VWNbEi/7eQwKmcn053zU78+UI2l3eZdPTHWr1ebfN2VCax1533OhxFIy1Y2OlnMntj+82z53mc3WSknL4D4vWDQJi/AKoAAAAAElFTkSuQmCC"/>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778839" y="2435125"/>
            <a:ext cx="416492" cy="36360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t="18123" r="11173" b="28729"/>
          <a:stretch>
            <a:fillRect/>
          </a:stretch>
        </p:blipFill>
        <p:spPr bwMode="auto">
          <a:xfrm>
            <a:off x="2547047" y="1492325"/>
            <a:ext cx="880076" cy="17069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6" descr="Image result for fortinet logo png"/>
          <p:cNvPicPr>
            <a:picLocks noChangeAspect="1" noChangeArrowheads="1"/>
          </p:cNvPicPr>
          <p:nvPr/>
        </p:nvPicPr>
        <p:blipFill>
          <a:blip r:embed="rId27" cstate="print"/>
          <a:srcRect/>
          <a:stretch>
            <a:fillRect/>
          </a:stretch>
        </p:blipFill>
        <p:spPr bwMode="auto">
          <a:xfrm>
            <a:off x="2725671" y="1821005"/>
            <a:ext cx="485188" cy="288385"/>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data:image/png;base64,iVBORw0KGgoAAAANSUhEUgAAATYAAACjCAMAAAA3vsLfAAAAh1BMVEX////tHCTsAADsAA72oqT72Nn6zM3tGCHtCxf0hojzeXztEhzuLzb0iIvsABLsAAn3srP+9fX6xcbxW1/4sLL829z+7u/vQkfybXDuKC/wVlr1kpT70tP4u7zyZWnydHfvNz33qKruPUL1mZvwSk/84+PwWFvvOkD5v8D96en2pKX1jpHvT1OqxUSxAAAEDklEQVR4nO3aC1PiMBSGYQkuKQYoooisICqwXtb///uWgd45OSlWlN19n3HGsRzS9KO0SerZGQAAAAAAAAAAAAAAAAAAAAAAAAAAAAAAAAAAAAAAX+nmR8B3d/AE3XQjExB9dx9Pz40Z2JbOTtPic90sa3U8f/TUPA4L5+5ot215qffxsjP07bLUXKh/b6Niqy968VDt0mIQCK0Ym4nbCvOYlF07Y7xVsXFZ77u7MnOjhrYwyn5j01tnlf69Jj1cFI9crTbvamy/3AGxOfXEbCexXRv9/LUmPS37u89Mj23S1rvnTBZboHKzp3He7kWktnqlxnb1+bGtQk1G6YdeJ7a1CfXPzGvH1n773Nhs7GfcYbE9hS6W7ucBsc2CscXXtWMb9D81NtubDxWV2GwkMuXYrOTw2H4ksXlb249N6J/zxyYfTPxT7E0ltme1qBybnfS7olExNjvt7ZvaD8cmtNazYmz2eXFb9R75Yos8B7OsE9vDAbFFF3rVZFtlOsJLj+2DYxub3bkmvbb7FKqxif17sJ7YjFAc9pHYFnpVEttIeOn822K7d8SW+vbYDrm2/ZWxrY4RW6t15XHff8mLG8e23E1yV8mfx4nNrpZ3VRdt3y2hWWzOZ2AesiljMgApz/33PlslttfZVjpWP05sLTvYkww2pAFIedkilFeixiyhnZ1d0nA36labVGKrOFJsfsHhbjvc6a3Gk6v/M7ZhcO5CbGLXTduJ86Bs8vIPxWau8zc3i+1svbx63kx7tj+VX1aOrTTvP/CWsF1k/6JbQiGXaLvBFMdZaWylg/nYfbViYqXY7Ko075/J7zqBAchtdgFy/e2GUpeS2OL5XFq1aGLipNjcfeBdJzPc7aa5OWGtttG4TeWJTV+KOqHYNhfu9Es62XszsSV/CpOrPLen6puPF9vqi76k2pOrhnPSPLfqtLtRbLORX+dZvCW491lHlJw0ynrbmxhb/CK3t73ZNJ3K/85y65U/nTQ2ed8d/Zn6u/Zc2TMAcZ7yeTE2cRk7uUBXYmvFcnurPLZNY/vTZSuv7lZWQPLcHkq5yXPSzJc9uYqT2J6Csf2qxCbbpXv4s4TqwtGdfL4FHsHoV6IjxBZ84OfS21qd2MIP/OJ0sOVbb5NzO3ZsUdZCvdj0MDYG6XHViS2w0w2TPpb3LlNmublpntuRY3P5o+x6sb3qT+VtHKV9rxXbnX662fw/FPyru1JujWJTbwlbT/k9JVCZflk6Vqua3mXtdfX2ku9yXy3q5bPzy2TT7f5hnmf18Wuy6VbfuX5LGIf+t614FQ2U5qPWtbdmXGzPX1aa8V8qJaWRcrJxfbYvP8601cDOpUYAAAAAAAAAAAAAAAAAAAAAAAAAAAAAAAAAAAAAADiOPxV3buJvDs4NAAAAAElFTkSuQmCC"/>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l="2930" t="35747" r="2975" b="37334"/>
          <a:stretch>
            <a:fillRect/>
          </a:stretch>
        </p:blipFill>
        <p:spPr bwMode="auto">
          <a:xfrm>
            <a:off x="2547047" y="2202262"/>
            <a:ext cx="880076" cy="145622"/>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data:image/png;base64,iVBORw0KGgoAAAANSUhEUgAAAWYAAACNCAMAAACzDCDRAAAAk1BMVEX///8pWucAAADJ0fYLTuUAS+QvXuUASeQeVeXp7Pvz9f3t8PzM1vgmWecOTubFzvdvi+zV2/jj4+Py8vL4+PgYUuaCmu+brPHk6PuhsvJOdOqsufP4+v7Z4PkAPeMZU+U/aug3Y+eTp/Bmhet8le5ff+uzwfSIn+9WeeqAmO5Fbei7yPY0YueOo+8AQuRcfOt1kO5anU0sAAAJ2UlEQVR4nO2dbXeiOheG4TGRiEDrOSe+tDL4VnWmtfr/f92DCOROCEpthw6z9r3W+XAghJ0rcWdnJ3Qch0QikUgkEolEIpFIJBKJRCKRSCQSiUQikUgkEolEIpFIJBKJ9Ffrv39A323M36t//gf697ut+WtFmFsRYW5FhLkVEeZWRJhbEWFuRYS5FRHmVkSYWxFhbkWEuR39B/puW0gkEon0Mc2ncTz1LTf8uhs2+XEQjKbzZoUHcdAbxcOmFmaVf6B47VtHqY2fr0fT/KFX6mFed+1h02cRYyxyNz3NpNlRRumdKApPD2bVPbOW0a6fVnIuvxz3zNKGppP9+X3n/+TLbFAtYNo4n/3i5/JcvGoN6MW22uH+SF2OZ6c+u7Qnfe1+FdwwsrkGP1ipH/mYHMI1L732HEZJ6GYKE97fFs8GR0+K4oaI3K1edcJVzSmnh4VX1HKuxp1cGdOvvzxZlE2rlt6+0i1epGqfpjZKKS7F2cRxlurVvG+pf++V99+fi9ZsBC+bk7024cnO0sH3aMDLel2vwKyuhcl8sGAuKuT77Aflrz1h3DhqvqMPNQ/nLzzUS8twWzUn02hhlHVd4e2neiF4Nx84a2WynJyhq7tRdTj7kbrNLr29XXBhvjRVEo0berjruoHZdYNEmO8WIrU8EEnVqD56NMDMgn61tMvXVpN2FcjZS5neK4h5+AJYz5jnkaoiWVXesFXFxSm7Yg4CqM4dVZ7/DZhtfRzy6YNnZYG/0D7esLZCLqpT53zPbEXP5k1qMIsTUM4wOyd1O1xW3nFUd/nF/z5VxpJ63nttAbNdtsGZtfFkx1wj8VbhvKip+WzfzI7Z1RhlmANoAjeH45Apv5/3wRXM6Xsrs3tbmOt+YsXoaIjZFU+GPft6yqmBMPXXcskwO2/gNXbGO8Bzy0kDzKH89ER4J+ZaieOHMLtSZ7Cr8xiX9rpqPrqBeQV+xIw19upZNmiA2RX7Pw2zy8uIoBFmbYQ6PQ9vhQljMsEfjjw0xTyF/uJ6/AvNKwfFdcyudyvM/xrMIqnGG5cbwrwhy4mqglnIiEfSKC8WYM0bMmXLw/Zhu8J4MmRlKHMDs7MHr/FTazL4DFbMbhfMaYSeBto87VvTyM8O5waYQxaud+MXWfWaUr6Md2shtdKltzUwJ+xxG8TB9pRo5d1IBWozICrcAsEDTHGyjM5MzGHah166ZklyzFsGt7Qm/1IdwIprKebzyms9ew3iOHidHJluJP/k2vs25lA+Zx7RfzT9Jl9lD8wPWvnIjplvCkvnK73+RWlMgldVDOLjjFuDmfUnwcAfjLan97wnIBJmGCoMlGNSw/xJsOSA65jhQYukWd1S6qswh2E5zW6MHi5d3nOElwvnrGHmGHzGWhjtFQHXKwxAgYuvWJEpozMNc8iey8J+btZGdZqAMNOZqVZ4Jdhf4bNjKMY3JJvGRK26iZlDH/e1DgbDXsAkVkwXiNkI8afogMoxBe6U63OOWm2UXkPDnFjyQyOYTiV02kIFzYvy4qz6vBMDhvBXHcBmuoVZ68YJDGewMY0QMElQ/EIBszEJaQM3Hbn5a9U18aIXH5UWlYE2YubW9QPMp0z18hSyHza4oDG8w5aA+oBuYdaWUNi/uo0wOm2YvUp8v8ecxGUsAvrICKDmYZnbK6YzeD60xwEwKMTadpXdmNdGMHhE04y6XTczdFi9Dz6VacEozN5RI8y4GpYX9zMu+yqsjB3lT1ju+tFN2ZMOA4w1ymYonyHsmStoLtr4uVDjFma9F/t1mNeq1c0wO+qmm4yzK2qJEC53Y027hao+f6+eCLUKZowyUoAfJDNdzTxYrReCc7F4nASpN/fBs/1ezG5DzI8fxvwTAoHM385xgk0MQXvzodsA86vF2SufYf5k4pOI8rR+ukzh4jRy/gLMkPMN37K3Xk1nqPbmAU4DzHMoE+WYlM9IDlh28OJpy/rzauUF/veWH7+hb8McgOfMMkJTfe1Zizmfehtgxl9M3jsQgXu4HfPMLYt3LXztKOap+RKc178I8wgmmUsguFLTLEbCP62bFKiuYh6Y82zw9ZidpbL3YoKKpSWsrsa3/VVXMU/vxJx8BDMsrLPuwVW7WhhuG7irrmLWqJ6bjGufJFLHAwy954nWRph9hTVbtR7KpyDN4Utj7kukma3tLmaMNPqGJckkHtUqr6oRZmetJsFzSgueUebvMIXAxP4wm03WbqST7ipmtebLpydfBVSWPf+KmmF+UF5XrnCWfVNlMMkdPhft7T1pDrurmDGxdElPqfmqshFrUTPMMH7DpbMru1bt8Tg9iCy1Aw0TdNkdxWzJaeCCfWqWr6ghZkXWjeKlsl49sqrNJR3Am3QUsyVDB2GBMBOnVTXEHCs/EULSBHJ6ynRh5O61M2BdwJwnh5S0fHOe28RQg9vOcWpqiBlzh9b8M3S4NHZQMHXUCczmwZ0p5g/K2ApqD/v2E4LKmTTF/KzvrF1qZ1AAMBtp/u5hvrYXWMZWuDkjFpZ2BX0FoilmXzv6cZG2mfNYem9zz2bQNadxPvAHO9taBkEdJdSICGluJgdHD/Yfm2JG08qGokuCKdA4NwMnGruCuf6cBuzNj3EnNmTLWekj/NFqyQV6z8aYe5WEhbaNqU0TEho13KOdncFcc+oIz8Way17J+0+Pm83jcSF45s3vweyEZvZN98Habyha9y6TQrzTDe0QZptC7Xja1nSkoUiSRIiC1F2YD+YkGOnI1sgzYfJtf1zISE/ydx2z1GPV0/WU5F2Yzf0Cc6s1rvZtNfvcbczaQcWz9pb4S+kuzM6TMTDNrdbN1XfmD3UZs+hXjj88XWvzfZjN0Nm8P19eP3abNbcTmO3fniRvFuNPV5Ls92H2NcyVw/tpg92bnDuBue5LKutSb5vUfRghYDH5Acz4wY99He8/2eaEzgV03tBfV74LFHWHWf0Ns62QE28NibuPYA4wg2I/dDiR0rCPhdsvXJ5YvnKFa5GnYRbq69F37ZjbGj4brcnQ6V+5MnHtK9fhyuXaifk0hJYbbRh6YPfNtGmi9rzeKyds81cekqggff6udjmbz99hb+xzmJt9s10IP8PW3juy3KgkQke7t/Pn0GmTb3+z7YwmxxQOj7JPqMWx8v105Yvwa4obFQ4Oe5F9st1fz+KrHP4k2fLNH/oLBM5wmv0xgMZ/3+ALNB8OW3zbV+j6JhXpi0SYWxFhbkXdx9yJv2rWecz/4t/o+2P/4QHC3IoIcysizK2IMLciwtyKCHMrIsytiDC3IsLcimCrhTD/PkmPF/pBmH+bpqDvtuU+4b+l+OfmjkgkEolEIpFIJBKJRCKRSCQSiUQikUgkEolEIpFIJBKJRCKRSF+i/wMrY8BGg3jgmgAAAABJRU5ErkJggg=="/>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l="7860" t="20663" r="7625" b="20951"/>
          <a:stretch>
            <a:fillRect/>
          </a:stretch>
        </p:blipFill>
        <p:spPr bwMode="auto">
          <a:xfrm>
            <a:off x="2607906" y="2897449"/>
            <a:ext cx="775970" cy="232242"/>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data:image/png;base64,iVBORw0KGgoAAAANSUhEUgAAAVcAAACTCAMAAAAN4ao8AAAA4VBMVEX///9UVlr/gwAAps5PUVVOUFRMTlNqbG/o6emJio1cXmL8/Pzr6+zOzs/GxscApM3z8/OSk5ajpKZkZmlXWV25ubtdYGTW1tj/fwCoqatjZWhzdXien6GCg4aRkpTj4+Tc3N16e36vsLFGSE21trj/6tjp+Pu95/L//PfN7PT/8uX/4Mb/zKH/igBvcHTY8/me3u1zz+WD1eg6u9qR0uZhxd8ur9NKwd1FtNWx3u1+zOL/rWn/njT/xZH/jSH/8+j/17Nvw97/v4z/ql3/tXX/nEj/mTr/rmX/pU//5c//y51Xv9WCAAANLElEQVR4nO2caXfbthKGRZs7SBqUSEmUSImiZFuxa9mpEzf2zWK3SVr3//+giwF3AlrSa59zmzPPhx7FALG8HAwGA572egiCIAiCIAiCIAiCIAiCIAiCIAiCIAiCIAiCIAiCIAiCIAiCIAiCIAiCIAiCIAiCIAdCvSiOPHNfteubt29/PT976d6Jm/T39l1h+on30iN4HUxfWeqavlwuRruqnd+ecI7fvrCyI0NfxvTAyjRe6lP3ZQfwOni2ruSoy/7WWmcPxyfHnJOTu/MXHYAbKNrsUIM1LVUx/g0Gu7JVpWLpb6l19nRSyMqVfVFhXVvRfOfAyv8WXV2jIaui6CtpLfIOrLVW9vj6JYfwE+pKk5asDOkEz+9A07v3N/e/3nKLfU9ebgw/o67eoCOrEktqnb0DWW/56ifc0Z68oMH+jLrGXVkVQ1LrzW8nx/Vu9R4M9teXM9ifUFfRDSiBZGc+v2NKPp1V/2Iq/4a67mC+EHWVBLH3oOS7UsmzD0zlW9R1BzJdJYO+Pz5UV0IZZJvmvJR2S7frKmlNqqvQn7yjunhf+e7i/TiiH1AkkdY78KgPe/0AcVJ2II77K3cuGRShaRhbyazvme3DFdd1TnMaf6fzojWz0ZpMV8cdtZ5zRiveUZhKtaGmm/l8ILJh5v3OEive8vhB+IKsykyodPbAo6xi3yJvQeW3YpdOmMCBWNN1bRCPugdT6lqBrqkqOzBP4nnzaaarYsxiH8jm5V9JGg/z1vTJzHPKByS6pomuhVWDxMymWt6RbluecD4mabRhRXwg9syVlRt6/nxgicUHse6thmJAILT15vaEx6xvYPBnNxDLSk5cqaXVxq8Ps/bKdmJFq0q1QdjoBHRVVI1TJQqIN2jU16flA4KuZMR8mWaV7VHPWNbD0BRr1DYAGhrNYap+Z5tuPa8FbQs4lMvLuSQgCLvVbvKT1snt/fX1m4c7/lPIvaRTnmawJ4NJADopcVNY3o+qDA1jEPBfUS0s17WcqFXM04PjtRpMJrai8uaK1EVXV+JOoWK/aI729byjgTGBjhRt4zWVceKgXa4brX2aZrw7e2AYQ/ilW+mPSQqs//PxIhQNdtPZQyB6LTMud8d5nuC+25a5AFkNKwrDVZzwRjPaKAVtNrPM88L+AiQLomq6oKtt5GwKu5xvWP1h0l+tongxYDNUp0SmK/FAVsUq3Af1dXgbC593lAxAw0FDWAfidTWY8vI4mUD5sKEczaA11m/oednM4C963vtB1p8+j/9eR7ZgsbOWJ8i9a5Vz4f996K4OEi2ZVknhzswMZDGqdB6dQbOWW0gTsfmqk0ocpquasIkA5aqNQOvClZgem6FdnAPbuhJvA++oWsyRBv32C6WYww/gdVbjIJkNQsdFL2bIX/fArJuDpbbJ8j9QDx7Xox/0sV+YrOOrR8pm2VU2rp0OuX5o5ltyq30QvIAJFpqk9QANVdHLxdlbwXQaoVQIKz8pSyEe6ORfScJWcH2ipl4cFUNq6cqcJXtDduVxXJCp6SXmMQhb+pYe+Ax1sKqNImWtMedcbYpg/NP6+bnFGpz8SLZ3fXH59Wp8dDT+/PjFs4xAVVviWm6xAZPz3+oEIQuv2D/u3t+I8WLIzLU5IRoFirpI8384zCy0pKkcLLdh6ccl8StlE1ymsoE3daUrMPxh9foImJ/dksGBgMfOivoxGPeqORATAniteISs9PYseiM2Dv3AnPuX0+fny1++fj7ijK8+Pc+9vj+zFpNaWnU4C900ndOz+w+1pd59+PD09HAjSbnQGVuAs6bcsEsHxXgh6AhaKoFuSmkmEl0dtrx1qZ00dKXZBPxJ7cZhFWtZuz6cfNRkXo1J7fQ0gpW/qHsN4uYsuOMYtIa+hYvH3//4/vHqaDw+KoQdf3xmY6TmKIw3emWxmjo0plbszfMAAFb/08359bX8DoayEQ1bMwLbKKJKwlaT5rdsnIQ683vFeGX2uoDlK9sxal1pNGQyGQ3zs8ALdNYS8dhkBvmLAPdjd9/WDIyJj4S4GhtU+xjPg7hwb6y1vvzKnGqlKdf126eLcjau1XQGzDVoLDTmAevJ8fv7HddadMIWUGvEJKtc/hwWUyfrYLIpTgpHIDvHgl/ULU+MHitdnT7bcNVNIxB2BuyZrPsAP6r3oR0SqZKXNYIwOeKT6OudRceeiRXB+YusH7+1NAVZ/7psjtrXlDaqEZ69Yxb79GZXw44tvOkwKDcuj8UrE/hFaxymtV2EpDJdU3AUmm1l7EjcKih1zWWdNoNTiNd0wcZppCvaDJqHIEwTd/cJ7KG8JouxbVCY1OMER6Am+y7fLr93VD0af79s1XASvSvswDt7Onm/O4/tDEVd7VLX1YQNjf0aRf2aDYRHlR5i3oUHUOwUNrAiL22IV+hKQojqE7dpXStm47a4pXrgYFMYJNsEVE+oAGt0Az/AmYHHoGE9zCgBi9kTwl782ZX16OiXdbvO3O7oqmiL9Px2z0XhTl0z0I2y3Vqv4cuiyETI81muZfMDp6rbSVYfRgtd+ZpV+i3jgxBEkpV3ITKBsYGuipiti9lfB9A+HfJYlwWxjYHCEIzduq4fBVXHf110a8Vdg2Xe5+zNnk8GduoaQXxKejRoh8mqsste2RsOfUPJpVUX1e5U+gEIkJWmd8113Yhjg2NHrqsv1bVf6lo4M5otO4a1x14l5jrumivzbF0PW8eh29ltr8PcXvvGoEXiVhOX519NdzXb8HSNapemWeqaHwmMprB77RV0FYM3OPryx9jmy+11tJg0hzkxVrv3rdPPgq5Xz0ItYgj2Otmbn9+pa1j4V+q2SbfHr9VgTJdZLaygoNjoq3ggPxQYDX/JdkolEPN+XhnAgq4S/woZoSn8gKAa/CtJOwPdEw6cXgnm+vFUrGYJ+QJZqrvNTl1d9qaGO+5Z9tzDOG6fn9rzxdiIXzMmbDNdNYJ4QLhFgnhA9WEgoKsYD5Bh6empVcQDP8izxL1KdJU42GxfYLxTVwdia3d7E3vvt2ioVMde4bxVC0vZ+9OFD3Ygfs2Nndtr0vWVLkyXt00y9tM67NDaRKLrH8K2xfy4RNd9Te/UteczD5f8D7qy41cV7bbyAx1hIWvWvU6G81aR0eL+Neg6AnADdt57qir/5E5S9K/jr1/EauGyK6stZLq77NaVf/zRGa/pVdVB1+53b+3LQsIUCURdu8K6kB+w2g3x/ICfrxvQtRvkwzFXLQI+futvdU7UrniV0+HiL0FXMRxgIxFOBvu/i9ytK03g3NYqTq3BolTHHQrHSzeOW32CveaLpp1/bQsLiQhFbS0ux1erzKGTHyZbQW8Ku3RQdE48VsFulTvRxtiXgF3/0j3DfhbDAci2dTYuzd/rc3br2nMn/MxZd+EtVLW6oByxc047ueCwF7GJasMCoyrSoJ37gjz5sim8dwp7kN3QIfUhRijO94WudiO77MJcl9WbcCxmU5O+03h+qKp781mn39rCjj9JzLXw5A1zPcDl7NGVRAHP4+fHJurFENQH5ce2c4vNl9/vkXnh6Hi6ehHxLDCZw8avJNJ7GCYszxMUfYdgEoHl8WbYg4ugkRcrdFVsK+TKws0sv8JqvAcYmF0+n2b8wkDY6rqsH69amaw/JNFAj38S3dQ1OOAiYo+uPQrpZTWYzvpRFCcGv5urtioC2z2U9WeL/MRPfUgFq/Ym8eGPoFyZ3xPuY2kfLiOm+SsjKzigqUYSR1nkL/j9VXWLAboGvOsBK4/6sylcQS2bCXfi8ltgoygH89enO0KZgvXfDWHH3y63VHP8Wlg1iA/4xEema9DQlc1e4feggW0HXLOmmzNnOi9jk9bz3pxsCItGzf8IheXlifj9ABe2vOgm+dfnamAP7fxBq8ragK7DeJFf77Jx8PJlOxIh7qZ4Pi9n1jraKytY7Pc8Ucj+++fz1gecyOYJBzbPQXZIQOcEdZq6oK0rW/xTvb6O0KetXTa1yrJl8RZpGk90rapeH6ucmd51TDQOWIOly0ktTav7MVa1bKCr7c59pfJz6nLT3e0Jc8nVQFV9GB32AcH69O+PV0zUqz8fJSFWPdQ03ii6Hkz76UFxMrWWevsWtzeaLpVmrEicMLHzXJadhE47jjJXU0Vf6urAr6yLzkPLUPXlUg8WmVl/zuJOJ/3OmGh/Mqy7oq4/UJfQkZ2smtnbXFcoZ+3m5aEpqkZHcVEeLKLDpg+sv5xeXj5ffJFuWY3WndQdzZ1Dm3XCsOMuSLrqHKwJnbthloWyr7fg0y7PGzW/xGL1+R/d9iiIYwqDonOz/dzIW0E/7bdX6MrKzZG3ZRz58yZ/3ksPnv4PsfWzwMMqE8nzhLOtBdmndFur7xuO+GCp67byfc8jcpq6Ii8H6vo6oK6vA+r6OqCurwPq+jqYM636ZAx5OWi81CY7/1cAyD9iHi/E61gEQRAEQRAEQRAEQRAEQRAEQRAEQRAEQRAEQRAEQRAEQRAEQRAEQRAEQRAEQRAEQRDk/4b/ArVACkELRm/xAAAAAElFTkSuQmCC"/>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l="3584" t="30690" r="3137" b="33026"/>
          <a:stretch>
            <a:fillRect/>
          </a:stretch>
        </p:blipFill>
        <p:spPr bwMode="auto">
          <a:xfrm>
            <a:off x="2559912" y="3207695"/>
            <a:ext cx="812190" cy="148936"/>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t="38188" b="39216"/>
          <a:stretch>
            <a:fillRect/>
          </a:stretch>
        </p:blipFill>
        <p:spPr bwMode="auto">
          <a:xfrm>
            <a:off x="2530535" y="3483088"/>
            <a:ext cx="891311" cy="116868"/>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504605" y="3720392"/>
            <a:ext cx="879831" cy="112913"/>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6482" t="10003" r="5850" b="11531"/>
          <a:stretch>
            <a:fillRect/>
          </a:stretch>
        </p:blipFill>
        <p:spPr bwMode="auto">
          <a:xfrm>
            <a:off x="2511574" y="3945430"/>
            <a:ext cx="904525" cy="238026"/>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t="21913" b="19285"/>
          <a:stretch>
            <a:fillRect/>
          </a:stretch>
        </p:blipFill>
        <p:spPr bwMode="auto">
          <a:xfrm>
            <a:off x="2598624" y="4231413"/>
            <a:ext cx="730422" cy="36357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472808" y="988709"/>
            <a:ext cx="972000" cy="415498"/>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IN" sz="1050" b="1" dirty="0">
                <a:solidFill>
                  <a:srgbClr val="BED730"/>
                </a:solidFill>
                <a:latin typeface="Trebuchet MS" panose="020B0603020202020204" pitchFamily="34" charset="0"/>
              </a:rPr>
              <a:t>Data </a:t>
            </a:r>
          </a:p>
          <a:p>
            <a:pPr algn="ctr" defTabSz="685800"/>
            <a:r>
              <a:rPr lang="en-IN" sz="1050" b="1" dirty="0">
                <a:solidFill>
                  <a:srgbClr val="BED730"/>
                </a:solidFill>
                <a:latin typeface="Trebuchet MS" panose="020B0603020202020204" pitchFamily="34" charset="0"/>
              </a:rPr>
              <a:t>Security</a:t>
            </a:r>
          </a:p>
        </p:txBody>
      </p:sp>
      <p:pic>
        <p:nvPicPr>
          <p:cNvPr id="136" name="Picture 56" descr="data:image/png;base64,iVBORw0KGgoAAAANSUhEUgAAAQEAAADECAMAAACoYGR8AAAAvVBMVEX///8BpO//uQF/ugDyUCJzc3NtbW1xcXFpaWlnZ2cAmu3/sQDq9f3/9+r/+vj//PL93NPg7sRqrwDy+/7P5/v819LxOgD9/vf+v0zwLQDQ5bCOwU3zbE89qfD/vT20tLTySRf/5LDa2tqQwkaFhYXo6OiNjY2ampp6enrQ0NBeXl6oqKi+vr7y8vLk5OSVlZVVVVXKysqjo6P0+evh78zvAADG36JXpgB8tzTzXD2dyGv+tC39wl8Akuv/qACnW6coAAAITElEQVR4nO2ae7+jthGGnTbosmk2abZtmist5WZAYNxL0jbp9/9YQTMSCDDuYh+vz69937+OhRDSw2g0M5zDAYIgCIIgCIIgCIIgCIIgCHpJfb5Xb+1df/3tTv3t2evc1Nuvdurvv7e3/eOHL/bpxy+fvdItvf14p/5ABL7+4tf79A0IgAAIgAAIgAAIgAAIgAAIgAAIgAAIgAAIgAAIgAAIgAAIgAAIgAAIgAAIgAAIgAAIgAAIgAAIgAAIgAAIgAAIgAAIvF4Cf9qpr/7nCHy7U//83N729Y9/2ad/vVoCEARBh3d7xbd9tlOv1xG++26n3vzO3vbnf3+/Tz999uyVbundm4/2yRH45Ff79MdXawQgAAIgAAIgAAIgAAIgAAIgAAIgAAIgAAIgAAIgAAIgAAIgAAIgAAIgAAIgAAIgAAIgAAIgAAIgAAIgAAIgAAIgAAIgAALvfn6zTz8zgf98sk/fv1oCh9/sFd315ad79eRlQhAEQRAEQRAEvXqZJDkm7bNn8Twlna4qXZ3OH/rBbR1nH/qZF2Q6LSMrUd891rk4DyrO3eXLRcFXG9dbK6Gbux96t/LI6QUIpIJVJZeuthVf1TH9TIR9qnq6FdRkAFJrXb0AAbamSBaXrhbuqmICsaIfzzaCrKJJlU2SNC9HIIrM+qLx12YERH/3U+9TbE1RpkFLG8uLNvw+Gglc2t6NnhNoLXwpLrD6oKI5i/EgTIqy2tjF7z0aG9X6YrmwgcOxrKr02WewoWnJ8Xdj38tLEBCrMdjxhQSGPfh0N3gwdspyOrzIUu8jIOhwEStfWAjbOifwCmSq+WxfgIBq2LcsXm8mrb9Jyv8DAqLJLAGx8IXxMLKIzeuzgfLlCcTk8+TCF9o23bYq9ISJ1axXUnfp6aTTomETMtTHesss7vJupGqO51ycTjL3HYMl9UWqT3q4MneySWyHrtIuHtvbYewjOcK8TZzIgFWT+OfeQuB8aNTKFx7twOkhqSYCRqohPgwD6CYaWsgzDWElZSkURurhz8Ze0S5zyQo9NEfcUXThRE0djUOcghnE5TS0Ll0MUvthbKuieFVF/vcwhRts1RKQ+cq/Dsqth+gPx5DAwv6SXEWTOKzMiGV8iMO4vSlFFPYU00yzPLhUTYd8KWR4h+woColn46x0y251BA6dfV4VxDrsGg7XCPTSh9T0XkICfRbJiUCtx37ujjGjMcxGKqVEQKCPfMfxjtI8lkBiJxn6wlrwYo96i8DRmaPS3bkQg3lOBOS5GzoOi9J2pTVbihicRVdqvssnF5zkiC6O426wYkcgiVzuExWDi2AIIiWWRMoxY8np9x27wP0R+EI7qm6v2IDh/ER0vHdNHE0E6NV1TRPnnSclZUMWZjwP8oeGp++2/1G5sUpq1jX7zKOLTYdJZG3bJjRc3no5T2j/vNUTEoHGjjOdKb127ZsEOG/UQZoUTwQGmDyZYdX0PmU57jBHxA7OYWfgFbgTG0Z5HFu5HuAClgechjQZOvenHJna+ysEeKVylU85AuXEUkyvPGyh9dDs9SLZ5MBfBa1ZuHMeEBHx66jJm7k31dJbMFcIcPd1aYkJBC7JnikLF8VNjZ+9WOxeIsSTGldJ3oUT4ocRoEX7HJn8IPnrLQLlPEUd5fzAdKqQu1CzjJrmTPbGyddk76RCLExgrFSwJ3kUAXozHjOZKS1vg0BGB1y6HpDPgukFck0hXfeJooP3hFKeQ0IE9zSvQlAOyzN6HAHyUOroB/WtlwlQqLg033F1cipi8zE7L2rzRqc3WruzTOfTEk7kYufDksNnh/E4AnQG8cgUD7JpbhCgjXmprsQR0VS+a8QFVOnoZoyPFuUY+ZrT2mrC5z2OgCsDZm53uuPrKoELFcMlAfKYy1htInAwhfKRpYt8qRA6d4QfioDxOfJZTK9tg0D8vjYQX7eBQX06j3yvEHjwLuAgZzA/Lgm4A/yaDVwKw5cEjovf4zhTddr0qbMD8he8CxapOvsB2piPJEDuTRu7Cca2DQLUfOkjw5IAecLFG+WjJtzpScoxdmW50zFzWs8zih58Fhz4HJK93braj3j1NFTrwvmSQEaeXc769NXaLqjuwWESBUx6tiSXKTw4Hjg4xx3NjHAzIqJua0ewJMCn+9xnUkqh52HQkBD7G+sp1x5nETQ9lIDxBCbXtUXAZeqr4vmKQM1hX2AtlNzNWujGyA/ect4QrikPmF0msOD5/poT4IA0ChOZLQKGM6N0QmDIIFYEXArVjQvO0mgcsp+W2Y7JAq83KqeQu+BMwVwk0Ov1nrqdgPtIIqaMZzM75ncro8bNq4m6iwT8l97UFwF4m6V0W1PVHiF9mGBj5lnI0u2xrONcww2wJEAzdLnFDd9zFgSczw0scLtKlrK5KJnX9TmvVFAjmhFwXiyqyqKui8g5fX5Cr0WVno9JElMnfz5wbBZp1Q1Dp9rVS/x4CwIua9LDNMobLGFJoA/S0P9CwORTmdDGNHKDwBT5irHq590gFWKE0oovjP7srGZDW41muSRAARz31fdUyfzw9s2G9cLtOqH9X5YokNjYBXbQWeE3Er4sNn2dpiUEJ0a8uCOsIy0JGF9WvalSWupBYbxSV1qH38f7kxr/VcMI+28bQVWkKd3Lsy+At21b2T7Lf3BqUjF2VGU9jt+LcQAl8tD7J7n0CYPQvhjJs6AZhbWZsbR+S6W0iZsmDg/rrB6agt/t0KGJ3TlEf4dXzfGc2g8XKj8feVkZ9VmlTPaT0dBRqbTow2Mw690AXb080du4428iwTejy7MYmuwgqjzfHBXcJTPovp7bA9w/NgRBEARBEARBEARBEOT0C+WHx6ThEN/LAAAAAElFTkSuQmCC"/>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37" t="8176" r="9839" b="8331"/>
          <a:stretch>
            <a:fillRect/>
          </a:stretch>
        </p:blipFill>
        <p:spPr bwMode="auto">
          <a:xfrm>
            <a:off x="4788383" y="1405778"/>
            <a:ext cx="649751" cy="566598"/>
          </a:xfrm>
          <a:prstGeom prst="rect">
            <a:avLst/>
          </a:prstGeom>
          <a:noFill/>
          <a:extLst>
            <a:ext uri="{909E8E84-426E-40DD-AFC4-6F175D3DCCD1}">
              <a14:hiddenFill xmlns:a14="http://schemas.microsoft.com/office/drawing/2010/main">
                <a:solidFill>
                  <a:srgbClr val="FFFFFF"/>
                </a:solidFill>
              </a14:hiddenFill>
            </a:ext>
          </a:extLst>
        </p:spPr>
      </p:pic>
      <p:pic>
        <p:nvPicPr>
          <p:cNvPr id="3130" name="Picture 58" descr="data:image/png;base64,iVBORw0KGgoAAAANSUhEUgAAAQ8AAAC6CAMAAACHgTh+AAAA8FBMVEX///8YXqo8frgjHyCZnJ5eXmEAAAAAVaYAU6XE0OMJAACsq6u2tbW0w9wPW6nx8fEoa68wcrOSlZcoXqB+f4JhXlxJd7V2lMOqu9gATKMfGhsAT6RBPj/GxcUYExRAcbI4NjaHhoZramqestM0era4xt7Q2enz9fne5O+goJ3X1taop6ff39/Pz8/w8/htjsCMpcxNTVFMhrxZgbonZK11dHQpJieDp81WZ3tPbo9fhbySqc5gkcJaWFihtNR+m8dde6dFd6dcYWmOlp98i6JJcadAe7BRbIltg6NogKQAPZ18pc5XjL9LSUo9Ojt/m8cNlY1eAAANsklEQVR4nO2d+0PayBbHA2ISggbwouUhUREEH6i0YFtd7LZ7d/fe3Wv9//+bO4/Me/K0W5yY708KSch8MmfOmTPJiWW9Ck1au5s+hVeks/fj1qB1tunTeCW6/tKuVlsVv3cz3fSpvAY9tsdVyKNS8Qenmz6ZjatehTQwj0rFrdQ3fUIb1fUv7WqV4wG6yIfrTZ/U5vSxPa6KPACR3u2mT2tDmowpDY5HpeL4b9H3zv7Xrla1PCqVwdFs06f3kzX9uz2uRvIARvPuTfnerkRD5gEH1u6mT/Kn6awq01B5AN+7fBsBK/Ox8TyA0dy/Ad97qphKFA9I5GHTp/sPqz7W0ojgAX1vkQNWycem4AF870Fhfe9HvanE8wBG87zpE/9HNImhEccDGI1bvIB19j6ORjwP4HsLliwC4WgsjSQeBUsWqeFoVh7AaAqTLNKFo9l5wIC1CL5XH47m4VGIZFFEOJqLh/nJoshwNCcPGLBONt2o3IoJR3PzMDdZNI0LR1/AAyaLNt22HNrNQiMTDxOTRWcJ4ejLeJiWLEoOR1/Kw6hkUYpw9MU8zEkWpfexL+NhiO/dXeagUa0u/ew8gM28/kle113m6B+fO786WXGYEYh0nYrfykjj67d15/y3o0xEHMeMJFEXtSqTf/m0v73dqdXO/11JbTTmTGQwDz+90XwGNBAPQOS/TjoiBk10u2GvT2k0X7cRDsyjdv7b7ymMxqhFiC5tkJ9sNH98wjQID2g0SZ7GlLgjFOMBRoMEIn8SGowHIPIfP4aISXEpUpfv8LHDyOdthoPjARTte81LtHfFtkQOI39842hIPKJ8r+OaNq9VeFQifO+fAg2Jh973mpn3UHlojObztiyJBzIakYgZ4agilYdiNF+/7afgIfpeI+ZuOul4iEbzSaWh48H7XnPCUUURPPxKaDSfdTT0PGDACn2v0esuETzCYeTrth5HBI/aee13x+x1uUgeMGDVmkocD2g0Zq/bxvCo/CsSRzSP2l5z0016kUoeoiZuyYNXveQhqOQhquQhquQhquQhquQhquQhquQhquQhquQhquQh6qfymL3+1YdcPNbbw9pedh7Pf73+TFEOHutFA+w4jAASyWPXddwi8lic4BY3G1oiETxmLfBDBeSxGF3Qfa90RqPlMb3pwdR74XisFzvC3nMViI7H4wBn4YrGY7Gn7L8jE1F5nC3JbxSLx2J1pTlA83Ivlsf1fY8uZBaJx3o9jDjExV4Mj4cet6xbIB6Ly5iD8L5X4DHxhfR9YXgsOvFROOd7OR6zg4F4wILwWGzPE49DfS/j8dyT7wkpBA8cjiYrNBrCY9dRV7qKwIOEo8lqIt+LeZy1dMc1n8dipPOxUYJGA3mE4WjheMjhaLLme4AHCUcLx+M8xwGH9WXkIY3m4S/bf2d/XuX6fhB9e67RPNrV6rj9mPFwD/qBw3ge5BbDcTVLE6RwtDA8+FtQ27+kvY90djTQHKsIPIRblMftj6mO9CXWVMzlod7CPm4nP+vVjfKxhvPwtc9bjt/HrxTow1HzedDbcBXF+d7pfbKpGMkj7hGpcTvq4Y2HmIjDZB5Jj9DpfW+9kv65U5N4pHnEUvW9SsqnMDxSPYI7bosPB96mHDhM45H+Ee3xmD3Yokv5FIFHhqeRIZH32Ghm6XysgTwyVkMZQ987fZfNVIzhMchazQARuU0TjprIY5ajOAxQK0f9j4rjmvCIYaY6W0Tt7DyMKRSbpQ5bfh4mFRLOXkMoKw+jajxY6es45uPhD4yq8QCVss5nHh7G1XjAylSjLgMP82o8EGWoYZiah3m1C3ml9r0peZhZ44FTWt+bjoehNR4EpfO9aXgYW+NBUhrfm8zD4BoPslL43iQeRtd4UJVYgz2BR/Fe1Jfge2N5FKc2P6f4+tIxPIr17gZOcb43mod7ZGo4mqxo3xvFo4jvfuEV5Xv1PIxJ+eRXhO/V8jAp5ZNfWt+r4VGUcDRZmoLkCg/Dynq+TMrrPGUehqZ88mv2vh3Dw6zXEfwYCa8DFniYnfLJLz5gZTze2rtvOXG+l/IoQsonv8jr5gmPt/nubF6h70U8CpTyyS/8shjIY3DwtnxslOC7Ldu+U7iUT35Nxq1eAVM+L9BpaSqlSpUqVapUqVKlSpUqVapUqVKlSpUq9Vp1NTe7kvcP1v7O8GS16ZN4PRpZtdXFvLbp03gtutqx1tahtb/p83gtuphba/sC9JJSSM09az08sRb8R43O093d3fGoxiqAW+cNKHnvq0vw4WVY7/eywWs4VAo2NnS6JJs1xf0bOxfy/lSzOtZEvWFmtyuoXlfuIqmHX5EbKq7pxqhG3AnoIcMVK2E8fLK9oA8VePYWLTTYsT3Ps+UqjIfo07BF8G8mG2hfrIxsi1uE2xHITelbsH9UDcyBi6W59fDIdXi57qB3IN6ueTPA3yzD/5dkjwH+pLZasYrOV8d2f4up73nkqzvweT8Qf/zSBtvYpFa4vSUrsA95V95XNgDyCOOmbn+t49ul9TBc5bsD9f5V3xWeWX6Ht/BbIR5SP8H31V+6JDRg/8B/kFO6gKfrnfBboxb0j8m/antgi7hLnJkH+PZQw4PVPFBvatfwAOI7ksijS8vyDNT7s2o27hS2/bReH9t2wJ9Sx4Odge/B60D4BNGxmdDe/TuJR4y9SPt7COhaOcszVlmIXOQkHhXuwRmBx6xHkal3nTQQDi+ohU0crmF3sUnNZ9hj+tz1GgrWgniAztIkmp+gzmazeuJ91B1k0fHURoen+1/V8P5K5dh7rskD+f7UCB6VHr36Ag+f3r6nFty8Qjhs/tUBF8eeTYd53H7mY+D14/nYvPGgFt6JBFHzlJ+lW9vi4cj+d9J21z2umf699C3l4ftwjGR3bx6RLXgedGtX8zjvE+r+UgXwNef1VmiDpvAfZz8KD0yYEcjKA5uQfEbPQg/oSffPkBYub59PT08fb2kRMzo8cDyeycDsfFDPB1/+qHcHkBZvBWHohsZX+1z8VuJh7Qc8ssw8rBOwvyfNJcLRg7xhXHowJuShdIeK8yB+AHhMSE/zl5YqODqK/kPRkLteki1YWh6wPczgsvOYg88C0ec+4gvuk47QE/dQeFgEHOkChMfRlBqeq7lJq2nHni3WdkAMek/xNjoeoxf2D2hwgTi38kn3D1vuiAOhyuOLw42fFuswR0fE8Hq6O6F3QAOD+O4RQoMdGI8MYk9WeaAmshjuR/AIX7sMejiNyoQ9onmQT97REZfg0N4KLXbtKO3YeEg9VKxFw2O+1RegZeeBLpJgL0esV4TdfSAEDiqPD34ED2Is+nuh1/1kcwFaBPCKESyC4Gd3HapRH8YPwTHbAPEYSqKXQMcDYvf4MZvEYj0wk3vnyE3X8ZiR8fdGz8ORPXaoO/VsdEIWE3hioMV4bAVMKPx64jZA8aktacQfWToDdZC68VnjCBsh0GY8pkgT0nqHPEsj8lAj3FAwuFJjY1WNcJrRf5K/0cw/xL6um78E0TyaK1sO2EkshsPSJQdH4lHxB1h06tcjuQGRhzojzMjDesLNkq0l5NEnCudjT9xmyTy27kZUh3gCJPzObWgieAw9daSmWtHxOhslRB5O1JMUfd0l1wnPQxVrkftHH0/oAq49WnvZFo8rmhs4ihAghhbi4NkZCSAcbvYawcM5oFtI44dm4oJ0mG48Bap5enSwv3/n/p/j/n4s8IgfT2V5nuDxumHvH4T/35DYM4nHgIvHZf+imdhCrQI5vooSjFJ1kYoaf+CYnk5Qk/0t6R9hD5NDdda+HhKdjbEIQsfDd/nnEmUe+nDMOgdX3Yt71xdVeh5oU9aVUvC4G+0DjVBq4VgeoepRJZW5+Qfl4dAau744WVPiscpA90wFvJbK3FqrDDys77wVpo/HrtRknBU9VvJpELJNq9ulqS8x80V4tGi87vu6BznhAKYmXzTKwgNZIfm1DPEpnjmK3XUWXXGbdQE+Hnuk03n+MGx+S32xGNKFqnlaL6oqC491Th5hqlpwLjeR3YMbA4T4lAYjB9xhGA+WLNTlP3D+c0sCMlKHlAw8xElzpvlLB+3KuRchLybL+RJuJfCYkh7l6vPJEzbj1+THUOTZ9/hrcnXoqYFGeh4o4cfmp9nmc9uB2F8fyPjo8qLpLx0Pa0KA9Fielc8X3lKT0VVqGqGMtk1XYy5WKJ8sA4nnwfLBw5WUEEYTmoaUTm6QLqDE698Dob9SdzHh9Rx+HIZo8nyOrq64dMgU8sn3tHp1T1NkZI1T/LZ9OOqs1uGKgRKVxPAQ1gvw7oGYT1bXG0j+WuEx9WDvIhEeicWkAJsmuXwtD4vmFbX5ZJo/ELsQ1TaZrNGgCNCR3zEZx0OdnwRSvK6EoCTm0uTX+fnckuQHpeiJrD64Ey0POmbSCYzIY8pS8LqsYQOvArHm2GvF46Tn0Q9s/saBrDxQ+nTLQ3NkEosJrgJ94QodQMl/PJAhgsTl0nolczK6BUuYc4Dr2bg1nr3QvIB0aINe3tHwUNajg46YYNWuZzN7Af8ci4fcsckWR3gV2lHN3A3Xo/9C/T1cz3ZZWqMVfu+GSxPyena9Rxa/B/pcyLw2+o7SgauGNhq5gsOghpM0Us4v5L2VpTkkMp5O0f7SLkM05II/urtYaoWUs/CbXcRjEv7DsF2T73cxj7q8RZ1u0GVx6v8BnWN97gXn5EMAAAAASUVORK5CYII="/>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4699983" y="2158135"/>
            <a:ext cx="880077" cy="664448"/>
          </a:xfrm>
          <a:prstGeom prst="rect">
            <a:avLst/>
          </a:prstGeom>
          <a:noFill/>
          <a:extLst>
            <a:ext uri="{909E8E84-426E-40DD-AFC4-6F175D3DCCD1}">
              <a14:hiddenFill xmlns:a14="http://schemas.microsoft.com/office/drawing/2010/main">
                <a:solidFill>
                  <a:srgbClr val="FFFFFF"/>
                </a:solidFill>
              </a14:hiddenFill>
            </a:ext>
          </a:extLst>
        </p:spPr>
      </p:pic>
      <p:pic>
        <p:nvPicPr>
          <p:cNvPr id="3132" name="Picture 60" descr="data:image/png;base64,iVBORw0KGgoAAAANSUhEUgAAATYAAACjCAMAAAA3vsLfAAAA/1BMVEX////7+/v9/f0iHh/qNz34+PgAAADnJCfpMTsiHyDoNz0hHh/c3NwgHB3KysrqNzuPkJL5yrzk5ORYWFwNAwAQCAoYFRbpFirv7+8YFRjP0NPW1tb6//+/vb4dGBnr6+sWEA60tLRyc3eam50uLC18fHxpaWkOBAD68+/pJDHubWelpaU7Oz01NDRQT1AoJif35NtDQkLoAB3wmYjvfnj0urbuiIHrT0PnJR/zsannBiXxkIDsY2PnBBn539nud23sVk/qQjr0sqXzpJz30tDrWlrsb17pODHsSU75z8TxmJHsYFTnHDL0q6XqVUT2vrv829DugXHtdnL76dznAAAG0bIqAAARBUlEQVR4nO1bCXPaSBptNbRAEgIFLCEbIYwxBMxpZ5NMPIlzzSSTTGYy2d3//1u2v77UOrBdZZyqrepXgYBo9fH6u1tGyMDAwMDAwMDAwMDAwMDAwMDAwMDAwMDAwMDAwMDAwMDAwMDAwMDAwMDAwMDAwMDAwMDAwMDAwMDAwMDAwMDAwIACM1jwYlAfLAL/5s92mBCLZM3om4XFV0teop/YF9oUW6KF6Apj9b9sL+/nF/hF1af8xWK98J5F99iyVK9W1rnsypJd8VtkT+pW1fMBaGMzsNQSc7QRknxpPEuAP8K+atPMT4kQ8YJ/aq069LtY36xxqYEaGZA1ZxB3YNlaESrZVx1IESjuiPj0cNYwmwnJJIKC8OnB2/xfjc4uEVxoYqIxwGkrEcCXIndAUiC7KJIqWhWYZF9JxTWNI2KpNrjYtRxMiYUQgIfThixFm1qVttbn/Wb/BWMtJ+WCLZxtd4E2CxVWQBTFt9J2F6Rkqw3mTBDJX6lntVOWlFrrQErKp1y1Cjx/uXA7n78n2U6yWUr+mN6olahuYD30MsGF7u4k5W4o08eZUizlFSA3qtBtffTD0VaxOGIlz65dt7O4mGNhAPnwJamzhOXjk+PLKhKl9F4sRlNIUtbO0pyk0ZJSn7GV+RfdsmVja1osuzuAcauaplgL3v3SdOtup/Eqsx6FueprkNijgg+DoqRsX7WplM1bYV18GQ9nbS9tFMkLEDYqbu/nXCJwadI/nTYh9Lg4FUt/19tbVlmSH5W25Mnnuluvu657/WuSbZWVbasWf+VW+HCWSh3iLKiQW5XbunyogbHuqH4qbXj3+lunTmnruM03N5iHBwVZ20fbIay/1p82CJYUKa+chbXyNy0I/5m0CbxqUNaouHXqbv/tnNv9wj5XbG2F1j4YBdoKZkK7nE8b9uIRacPzdwugrAPmrbn4nigfqiUTekykrfHhRBXmkiMoT02RQ03w9uIRaaPBBxM2t0OlzV1c7HgIpG1rZt9kZKIFGLfzQLJW94tx9WHVlVyqmcnjnRv3SAEIrCq5edPsUNLq3+irA0EIzkK2zHhgmbqotFEQon2pHoCI1PNO0iyVXAjfkKNN20QZHt1hJshjxW1MAi76LviD5kW9SbW0/u09eAXd+qp8T8y8SMF9GLmn68goysS9KH76VUlbZffksaQNhO1Jvwk6uni3+9SntLn1/q9JhUHWdlxVKO5PSS5zEJdIOWfYb8tkWqwqImo3i/lUbtBHoo1Yu9d9KmudTuMvdHNFxY2K3fVNYhU3XpM+cWPWxf307z6tlAbmlHV/mgX/32YkHk1Jk1cNFuguXu8Q+tFnMW//IsnHScpfSR3NJX53EUJE0e0+0KjKi7niTU4kC+lus6yPRFty87IJsUdn8Z222L1c1EFhGx8S3ZxkpUJOWxUxt3JWrlTu5y0bUG5ZLq7VgzorVyOqHPvhrBVoE0XUr6CiNMq9mNMW+GODRSFU9ISE5MSN+QmSZ4pblup5F61OlT7nCVVximRMkqklCzI6sqr1Pt/bIWjLTZHRlvzWgMoHzan+YU12vy+oL+3U+x+5WpFcyElwRptcDkZYqGCpNlu1KGWh8tckC1ouzEfiw8OOZjHw3o7EL6rxY0gbW1by6RpiDvf6k2jzoe9CCLd4f5OwyloWjuuLkdNDuDsYdC0+TyLnKOdMREkay5osLKjb1RNIxkjcGrS6/Ea1sdwmiC7jUTcWXWlkMeFTSyNiAES6tDdOHSEHoA0XI1NCkg9vQEU7i89z1oK+Lq4hN3X7P5hCEc2rcSWVmodxPAg2vk0RbYJWDItsDwHjARIlu5h9Hw5kJThuTc/toVZlRnF3OVtBH7a/mbZHFtI4YVIWDyazdUh/326m4xFBegP6JoZsi0vxYHp5zHubdFnJ+UC06bJGrPnvC+o4afDxUXmcf940qbzVm7/8lvDzq1wsxaUNdjEez6Iw9WsUfvo0PBsS1N0wAuwAcZ7QQHxnC8BWexqG0bqrVo5Ie+rYpyntwqGdhPZm2VXSxEjrjnv0Fh9GSdNTex2cYKRiXvhPDLnhtbn2WfhUTCmytwGMdBDa8ipKrI990NDO4vdd1uwtzxn677hEZB7BUrTR2VAKIq+WITyfxt1Nyj4GiNt+1ArZ9ymljaA4WIVe7XjTlWqOBtPz0Oe3O+w9DXtLdSyBERnPjiLZwGG/r4IR0v1ptxfR69GGtZ+sRXee43k1P+wN0AHCXawTBm8QfABrbuOV1uzmc5Ml9VcfRCVE7r66nerGchXW8vDDWUvRxi2UoC2axpiKYi+CX0/PYmG90PBSkpZ1Ejk9WStA1nQbyR+8jNi2ZqQpbSn9JV2BkQzYAHwPWOtwMzrEQWnGGjdy8xd9Vpzsv57r7H68BmfqLv7YJTlvoEwSjgNbztDj84Rl+ZuVX0nbLMaofRlycgNh99DSUaQoOH50huUgqxKrwF+0HiIZOxJGGxUsJwbWcs0dtkcHOyfNtBSCjw4UPRpfcs1u/lyAm6g3vrL16SVqviIytUERnMIka9yscNqsjLZ0E6PhSnAUjrltspZptkr5yfF8UGgm5K2NxqqvWtDuttSpCCstpM2zu3jplEn2z8eHpo0O+2cfYg33+m2h3V+LDvMKLvcKxWzbmtgwVW5s7Ggb2WGqT7ZAm+Ov4tZlJBfSRkwQx1t5j39qh45/FDIjdTZidtFC3ZliLQqPfN8Oj5mw0dfx+gTp0kZht7pshDQ8CsOjU0YgbCu1D4emLXl+RcnpdJq/3BTazS8WoKX1xYuq2B8N16mw0PZmMj4ZnIyDla1tdZk2MpOWMN0MgDbUOhes+Ufn02X7pD2c9MIoumwhcRIbSFbpIMv2YDCcbBhxwFt0SeQTBow2p2YPJnSEyL4MxsPhcuqdCsmMNq0D04bnf3zjwva11PDJVR0YbV49ScqscecFluOyLTJlbI3PM8tSpC29nHDW/PQ47DFHiiiPTK+jaDLiYbBFBj17gHiygYaCZz/cDIgYo81diFfzwgn3b5I27zS4TP2Qzoenf12xTZ5/fnJg2qyvDR7pvtuVW76FRNV1F+9L4oYJ5cBj5ibQ7W18puwPp40o2rztFn6KvNXmbEoDDKqCY89n3gSED0sfQENb4UswEUrt+xPdFU7BflFBT0EqCactYn7J8f3tVAYLtKcpu59ebR+KNh5/JL+5zQ6rSf5V0fKm0YRUwRVBiEYe7l6mgpy8lxIz1aUNA23CcaThbNke8UngeHZMTaNTO5519b3E8gsa2qKrZW4MHMAGULq9CZLSJo3mdqLlXaglZhkdjDZLBh8uE7bXFcKG0NfrJohb84+bwjNVaMlXFG2Kvj2+TL0qJeXN18uuihxRewVNqfa2q4+FEPMHnhNOC2MQsTcR51vRRncg0B/fwYg1pJcPSRsI24LmUC5U1iqb3rynslgHw5fkKx6IaQX1XWWjMbadfbRFq6Eo+DDRnZxyCdEEhGjvqLX2IWRNVyWDPlgxKUqpM8W6tKWXA30HCBrzoQ9HGxe2v8FZVgQfEt8hEqZutvNF543gkc3ULpqVsz0sllCkjQbC6zbSno8YzU7BHFFWig9vCNqWjH+w/CVM+Bj20rJytAUot73oJHwEJU0+XDVBR5u//LOnLQQhUIjr/3uu2zZpdcKqOFI4zLxtY4ucaKwRGskydY5mqLrkiwKfxbWrijUPxNZMSUYb3ZdtO08bPnkEabPm7xdMRa9/7G38pE8zUypwjedZsZ76wCUPxbaDilvaBdqkkvq1WC/FosE6BR0Mgz20YWqYwF/2uhWDrH1u3GIop0lpS1dx/mAIpM05NG3J1yt2kLz4XIx0NXzqgxrXF3/jjG4qCMw5+mWrQ9HaVuakTKx0YRo4Pkjb0RJV1tKpo43AXVJqKgbhPB33YkSUkjpRr+Bb0MnRwaUt+fK+yZ7L6n+8pfXNVRMCu/rVs8RSORajrbaPtnO/Utqe5g0PbjMdBNoqDwOANg9oq0zEOW2Roo1V607PHp02eCa874KO7gk+JH69htDNXSx2luKN0+b56yraBo5GWxbu1p5OCtK29SFqC/dJG5lxEbpF2vK01X4CbcR6vqCBLpzDP7+1+e7lNxceQ+q/IBltkyMIqGpp1XSGe2wbpU2nB7VWVEkdT7Ur0oZ5dFZt285TlmzOfpq0yarqHApDIEYX89tveNVgxzMQhKjpLI9Y2BZOyvU/PL0fbbBWSpuT9qofQyBowgvbt3nSgB8Q/QRpE7QlH67ZIwudqyd33LD7fcE9x9u5LAyiE5Ek9Cqq9Os0o013CUXaRmenVEkdFs2VaQN3LbS9Ym+CiJWswiUmWtz2+LTh+RuofLid/v7gQ+I7FN5oinX1XYkbBrMPWUI5cAtkIpm3bdT2522bhZe+5zieH02J+Muc/CEHplkCC9zWpTCHpmU1OCdYnbC63J3SdoBwl59cJT+uXDBZi8YtwYeAxY5jqDq/3GH5wLrQxHQ1KjQW4Ue1kubX1Obpq38+zouZpNWS+UbRl8Zn/Ifj2UjmpPtoe3pA2mgy+qUDxy715uLV3Xeg3ecme/Lt+pkUN9T2eMIOhVgdqhZxN22YTI95H1ouz55Fk4OMueCC18itIBCVb2fJygJ3u4QD0Ybn/+7DE7r15h9fvjy5E//5BM6Utr7e8b9qIzSokhXEme7oWj1VGOe27RYlpdyL5UfrMT+Lh6mh7lhmZYRn7DU/ypWnzjy4LV9vu13aDmLb4A/SGuIPEDqL/j3AKpmQmv5I+IMvBLXXcknbgD8+QDueRtmBSckllGhTql5Lo7MWP8Qm8XhlS+FD49Dn5ZTT1ZiXkC0yXvPCCQ1dlvzQ93ZpO1ByBSPt3i0gFOswOuA8nlVx3XoJkI6Ky+BN3cbzRFg3EsgzJz9MZ5PxeBzMwrB4llDwpAXa8EieZPlh1AuW4/FkuraPj1cDnjjgrOiZ2usp/X1Jf5djnG5Irij+2C7Bsj42GF2MDZf9KcJegN+AA1NGssv+iI37x9GZqAeBxIVHNj90UnXce9BGZZad4wipZX2cQpk8msmTK+28Lw1DmzZg+smOo1aytsZpoxcfl7Zk16C2SkdewkrXOnV5qdN/xZ/qoUsebUIoznr6wwzAgVdNG9TNisknHNqk4g5HEk5jEl/GJLh9nuY6V4jWQ3Vke0vcFnqHo+3H9a0Cthdw+gdBCK9xAm++YArgePx0ebst0ibiCCZteeIwHp9H7D5OCe0GPvnhlNepMD6xoxxj4sMpP5XXpC1Hm0g8RJnSPz0AbcmT66ZizWUQZky9pFlTDUQzytv1C/XQLoqD89yDM4yczZg9A+LIcJfIMmWYKanGHRps0lSxweu5frQKZHkPdWde5OUEDQ4IewOU1YT32jZ8wOour9hW6WVOOyuusQcuGzeJPI7B1nAmnjji6/WidNZqnae+7+cCEPrd98KSSxDPegWX6jyfWcpwO9WOBFC83Ni550Si8DKItb6YktIB/CraYGj/ELS9WjQfgv5Foh6+hSBrFtkR5anmp1EYzsYj1HIiap4dWwt3+YUSbSKWsQaTjR1G4Jn99NTeTts6KVRRW8tNKH+PQnszGVi5B8NxdxOyEUq2bWDT/M3xw4fTdvPyTeNB+O+HJDv8g2cjl7NLJ7Sj9SxoxXQ9cZdjxJiBF//eGpWEjZNnITJqB711ZIfwsGQr1vSP/26NBpPZygvtdN0L2iMist2siRiyWywJxC1+/RCPHBkYGBgYGBgYGBgYGBgYGBgYGBgYGBgYGBgYGBgYGBgYGBgYGBgYGBgYGBgYGBgYGBgYGBgYGBgYGBgYGBgYGPz/4380bGd0EGziqgAAAABJRU5ErkJggg=="/>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l="9474" t="31316" r="9092" b="30740"/>
          <a:stretch>
            <a:fillRect/>
          </a:stretch>
        </p:blipFill>
        <p:spPr bwMode="auto">
          <a:xfrm>
            <a:off x="4680277" y="3032758"/>
            <a:ext cx="899782" cy="242496"/>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data:image/png;base64,iVBORw0KGgoAAAANSUhEUgAAAZYAAAB8CAMAAAB9jmb0AAAAkFBMVEX///8QSHoAPHMAQXYAN3AAO3OquckANW8AP3UAOHHf5u3U3eUAQ3dxiKSbrcEKRnmjssQgUYAkVoPH0dyRorc0YIoAMm5mg6KGmbHv9Pe/ytdWdplAZIxth6VOb5S2wM4ALmwAKGnl6u/09vlefJ3Q2OF8k60AH2aBlrA0WoUAI2ciU4JHapAAG2S5xdJUcpauscdUAAAJWElEQVR4nO2d6XqqOhRAAwIBpQanKK2tOLZWb8/7v91FGcXsJEUtUbN+9Os5sJvAYkqyCQhpNBqNRnMhHSdw1k1XQnNKtzc/QIZNV0RTEPaj1nDQWXd7kdFuujKalNClm/TXIaXaiyKM8AR9vcd0QxTgXtPV0RyZ0RFCW/vtbUrdEL1hfX9RghF+PfyIf3OiLupQfbqoQGh7y1TLIJogRHCn6SppEFof7yYj8+fH6c8HKL6KzZqukiY+RfA2/jnyMbW3TvzbGDtNV0kTN+8xQceL2JAer177w61G0zRL0wpjLRQho3/4t2ctmq6SBh1uJkGi5fU7fjb+waOmK6Q5sI78Jep/xr+9fbbRjv40XSHNkRe6R+v4GQyFg8UY/2u6OpqUD7pN2iqL+LeG66Ip+KLz6aQ72UfRuOmqaEq0X4zDcMtYD4SpRtgOm66CRoawc03kx3HCdgK3/bTkrZQtBMvMioABC18IQwVVX14UjZAzx9eDTrlllQnScue8PtMpPa7DvhmuP5O/YLFjO9tIXN/egB28ozJb24I6FpcribLtLmfLHdu4Hv4Hp6RKuWYSQvrwOl0vWaf1wlrasdJSmbELz5eoMKHsG+2IyGwuiQAvW1cmnHIGvZrWYpgbaJUOTndOHS3vLbka75nRcloMwi57ZolDDxwGW6Dd07QWAwMXEtTPjvc6WvqSO9ZjRktqMTzmje1F7pAwLGjLVdBCDPZBs8nXqKOlJ7ljKTNaVovF1DKWuX7GeHA3fvNajNaKtcKAFisoq4V9tjyGFoM1VLokxZ65SAsBSBcLtAiiBVpE0WprMbzzRu649DBziZYeBJHR0tuxg3dESgtU9p1oaZ09D81weXF9LR7U0xR6ElpscPzDktDigg2TKbkLLYZX2YKwVb64X6DFglqry8u0YAkt5t1rIZVHmo+Tm+YttFx4tjyHFsM/GQIKTttjN9EyN1s+iZv5zKVaS4o9KZa18enz6S20IKf79dY33P+Yjaan15I/LeLi5rxNL2HEv6GWhJDd//zsWshH1ktC8rToiZ1ZWfm31gLw7Fr81TprzbvvyZL8P+xu4GotzWh5K/q+0iyprKHnj1C3YS3ucMBmbf69Ft+ti8fuJmeWm2tBWZM56eh+T5v3BC8a12K4HkBW47/T4q+G9ZmdAXRel7R0rOz8+DgkfKbVsALUvBYRf6jFvuAdi8W3WYEC2U8lLWiYXcYsZ+lnQ1+HE095LdyO/StrueAdizau/jX2Lj3VgkZ5oz5v3tuH3kutpVEtRVhmJXn/RnktHjN/5VG05MkUeVQyMqa6Fp+d6fMwWtD+ZPib+MkATONaiJ9ByrVLMV12stfjaAlPqoHTZlzTWsh2mtEv+rT36X/th0DmyuNoQU4p0s2e3prWYpf2W+7FhfNVUh5IC1rll7EiFaZxLaXOl7xbmwCXroJH0hLml2+aH44qaSnO55YopfeRtOTte7eIuKmWxXo23HzY8uMtqyzrw5ywYgoeSkvaG0ZK857cUEv4iS3Tdf3fjE7mSU6U//r8Y2lBhm2aZlTKVbmllhpj+XnnXdIHAfJgWjpBTHlPKKalaPWeZ1CVeTAtZ9xQS72EpLfscdHmzfyVaQmgFZ5ei796YfPu19FSpOCC7xmgXAvZb9hlb9K0yufVYvgtNlnj8JcJSfmINiHwyylZsisBys5OuSfWIuK3eWLDbH+14AHym2Tsay3cFItpfqyDd3StBdSyk9SCmdEcLaHLyGw7ZSz5NtgTavmQO2LJjhnNS0h6zbYReo0NdU24wDIU7lx7VC2vtFoT9p5hP8Ry88S+8tsLUPnQljpVTc62N6UloMcMDI+bWTZMVsLvrIWd+XGh7bJju1E12+McOwJec+7bx+XAC94jL42fA7eXte3BhebJJ1P4Wa4xLetuArewQboS86BdpAuhO2/odEU40FUkSFdgZyjnJXehgTD0Iyw74E6905QWDRetRUm0FiXRWpREa1ESrUVJtBYl0VqURGtREq1FSbQWJdFalKQpLdIT/VZ6Exe/DchqViMuqyM4pe9CGMqB03/cYMf+3JJifpJYuu5TLIqgvfNBv8AXhmE6re7+tI4UTArbRIw6xoT/xNXELi+nqeFhMCFueZPbVGoW3aiaLORQmXEp36/kSgqH6ibJMN3ZDu5LTbjL+8rkXWlZSc6iW/1okGS+RTXlu64Wx+OVUmD9ZsJdhbVIZpSQShr+Qm4A+WwSjrpaJOdg/t2EuwprcSXTWczTq9F5rdhU56quq+X+E5KEaC0pf6sFmpM2w2RpAdcWaBGEXV3LNSfc/VMtxNj2ufTKm5xqITtobcLVQsBCbqOlB5WnvBZ+nliVVIsnemkFOlugv/tj30LLw75IUcUVvLSy4Gsh0N/VWvJytRatRaRlbrZaPvkzLVvPPcz2q7XwtYSz4Gs17XmV73HeTMvAGb7/25JvrYWrJWVZ6Qm+mZa0uFDZzheltPy6jpdp4RattYA8rxYyCoCMdtbY031p8VfQtqmbsZ93vgBvf0SslyfuS4vh899v+VDw/RZRVyXz4fHOtAgwmd9ES4vWWkBu3YOs7ruTT63F4wyD4eoUC/gCLQutJWYoNZTP7XwZjN8rjANgvn8Jznf2M2ppSw5Sc7QwGEbQhP9Czve1UIvPhjmT2p1oQQ51gc1KqKdF8hyUQqRlN2azYj3W34sW1JkAm5UgniGJwV9qechWvhBxxz4DrUW2jlrLEa3lubSEnddgs+pXsjHralkZb5vuzxpuLGotB8Sjk9+WbcZNtmuNTrp+y7U9aEYYrSXhDsfyGWgtsnXUWo5kWqD3gOrmib1qLbKbzMIVzKKb9RFCZwsQ9vLP52khOyhumn2e8jQun3AXinvM5iQ4i272AgN0tghm3wW0wBPnZl+nBHqQL5hwl4H6WkRcN2NfyA0y9hloLSmB1iKFZMWqb4PJdrSfnS2S33s+0yI74a7wc1Zl1NWyl5xFt3catpTcoGpd17LjJpWZRmUn3I1EX7M6QV0tg0imSEKr46sTSxx1iKs+eI+kDnu/+uAdulKHjw18VxhgQsWzxUqDgbKDZD5cLP8p92OU59mCAm2P8WL1CxaFmbbVOrvUL6cScbh/dtCvDXGciX91RMbHZHBNgNtaJ3COMOfShQl/HBEz1qWhLQxzXllpW2txHPMG8SqOq/cxOY1Go1Gd/wFFXU9afR8baQAAAABJRU5ErkJggg=="/>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4733926" y="3483088"/>
            <a:ext cx="812190" cy="272867"/>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6" descr="Image result for fortinet logo png"/>
          <p:cNvPicPr>
            <a:picLocks noChangeAspect="1" noChangeArrowheads="1"/>
          </p:cNvPicPr>
          <p:nvPr/>
        </p:nvPicPr>
        <p:blipFill>
          <a:blip r:embed="rId27" cstate="print"/>
          <a:srcRect/>
          <a:stretch>
            <a:fillRect/>
          </a:stretch>
        </p:blipFill>
        <p:spPr bwMode="auto">
          <a:xfrm>
            <a:off x="4890701" y="3967803"/>
            <a:ext cx="485188" cy="28838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40"/>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4678181" y="4482071"/>
            <a:ext cx="879831" cy="11291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4626692" y="988709"/>
            <a:ext cx="972000" cy="253916"/>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IN" sz="1050" b="1" dirty="0">
                <a:solidFill>
                  <a:srgbClr val="BED730"/>
                </a:solidFill>
                <a:latin typeface="Trebuchet MS" panose="020B0603020202020204" pitchFamily="34" charset="0"/>
              </a:rPr>
              <a:t>IAM</a:t>
            </a:r>
          </a:p>
        </p:txBody>
      </p:sp>
      <p:pic>
        <p:nvPicPr>
          <p:cNvPr id="1026" name="Picture 2" descr="Amazon Web Services Logo, symbol, meaning, history, PNG, brand"/>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7966094" y="1403452"/>
            <a:ext cx="700901" cy="4336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soft Azure in 400 Words or Fewer"/>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17489" t="4832" r="17360" b="4832"/>
          <a:stretch>
            <a:fillRect/>
          </a:stretch>
        </p:blipFill>
        <p:spPr bwMode="auto">
          <a:xfrm>
            <a:off x="7982365" y="2108301"/>
            <a:ext cx="684254" cy="521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oogle Cloud Platform Powered by AMD EPYC™ Processors"/>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7990529" y="2852291"/>
            <a:ext cx="715722" cy="3726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racle Cloud Enterprise Performance Management (EPM)"/>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8004802" y="3422631"/>
            <a:ext cx="715723" cy="4592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846306" y="988709"/>
            <a:ext cx="972000" cy="415498"/>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US" sz="1050" b="1" dirty="0">
                <a:solidFill>
                  <a:srgbClr val="BED730"/>
                </a:solidFill>
                <a:latin typeface="Trebuchet MS" panose="020B0603020202020204" pitchFamily="34" charset="0"/>
              </a:rPr>
              <a:t>Cloud Native</a:t>
            </a:r>
            <a:endParaRPr lang="en-IN" sz="1050" b="1" dirty="0">
              <a:solidFill>
                <a:srgbClr val="BED730"/>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6"/>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IN" dirty="0">
              <a:solidFill>
                <a:prstClr val="white"/>
              </a:solidFill>
              <a:latin typeface="Trebuchet MS" panose="020B0603020202020204"/>
            </a:endParaRPr>
          </a:p>
        </p:txBody>
      </p:sp>
      <p:sp>
        <p:nvSpPr>
          <p:cNvPr id="2" name="TextBox 1"/>
          <p:cNvSpPr txBox="1"/>
          <p:nvPr/>
        </p:nvSpPr>
        <p:spPr>
          <a:xfrm>
            <a:off x="1767118" y="4093804"/>
            <a:ext cx="5700021" cy="523220"/>
          </a:xfrm>
          <a:prstGeom prst="rect">
            <a:avLst/>
          </a:prstGeom>
          <a:noFill/>
        </p:spPr>
        <p:txBody>
          <a:bodyPr wrap="square" rtlCol="0">
            <a:spAutoFit/>
          </a:bodyPr>
          <a:lstStyle/>
          <a:p>
            <a:pPr algn="ctr" defTabSz="457200">
              <a:spcAft>
                <a:spcPts val="600"/>
              </a:spcAft>
              <a:defRPr/>
            </a:pPr>
            <a:r>
              <a:rPr lang="en-IN" sz="2800" dirty="0">
                <a:solidFill>
                  <a:prstClr val="white"/>
                </a:solidFill>
                <a:latin typeface="Trebuchet MS" panose="020B0603020202020204" pitchFamily="34" charset="0"/>
              </a:rPr>
              <a:t>Thank You</a:t>
            </a:r>
          </a:p>
        </p:txBody>
      </p:sp>
      <p:grpSp>
        <p:nvGrpSpPr>
          <p:cNvPr id="36" name="Group 35"/>
          <p:cNvGrpSpPr/>
          <p:nvPr/>
        </p:nvGrpSpPr>
        <p:grpSpPr>
          <a:xfrm>
            <a:off x="1718134" y="1136586"/>
            <a:ext cx="5732705" cy="948743"/>
            <a:chOff x="323850" y="2753261"/>
            <a:chExt cx="8496300" cy="1406110"/>
          </a:xfrm>
        </p:grpSpPr>
        <p:sp>
          <p:nvSpPr>
            <p:cNvPr id="5" name="TextBox 4"/>
            <p:cNvSpPr txBox="1"/>
            <p:nvPr/>
          </p:nvSpPr>
          <p:spPr>
            <a:xfrm>
              <a:off x="323850" y="2753261"/>
              <a:ext cx="8496300" cy="1049142"/>
            </a:xfrm>
            <a:prstGeom prst="rect">
              <a:avLst/>
            </a:prstGeom>
            <a:noFill/>
          </p:spPr>
          <p:txBody>
            <a:bodyPr wrap="square" rtlCol="0">
              <a:spAutoFit/>
            </a:bodyPr>
            <a:lstStyle/>
            <a:p>
              <a:pPr defTabSz="685800">
                <a:defRPr/>
              </a:pPr>
              <a:r>
                <a:rPr lang="en-US" sz="4000" b="1" dirty="0">
                  <a:solidFill>
                    <a:srgbClr val="BED730"/>
                  </a:solidFill>
                  <a:latin typeface="Trebuchet MS" panose="020B0603020202020204"/>
                </a:rPr>
                <a:t>Tried  Tested  Trusted</a:t>
              </a:r>
              <a:endParaRPr lang="en-IN" sz="4000" b="1" dirty="0">
                <a:solidFill>
                  <a:srgbClr val="BED730"/>
                </a:solidFill>
                <a:latin typeface="Trebuchet MS" panose="020B0603020202020204"/>
              </a:endParaRPr>
            </a:p>
          </p:txBody>
        </p:sp>
        <p:sp>
          <p:nvSpPr>
            <p:cNvPr id="28" name="TextBox 27"/>
            <p:cNvSpPr txBox="1"/>
            <p:nvPr/>
          </p:nvSpPr>
          <p:spPr>
            <a:xfrm>
              <a:off x="489373" y="3657608"/>
              <a:ext cx="8330777" cy="501763"/>
            </a:xfrm>
            <a:prstGeom prst="rect">
              <a:avLst/>
            </a:prstGeom>
            <a:noFill/>
          </p:spPr>
          <p:txBody>
            <a:bodyPr wrap="square" rtlCol="0">
              <a:spAutoFit/>
            </a:bodyPr>
            <a:lstStyle/>
            <a:p>
              <a:pPr defTabSz="685800">
                <a:defRPr/>
              </a:pPr>
              <a:r>
                <a:rPr lang="en-US" sz="1600" b="1" dirty="0">
                  <a:solidFill>
                    <a:prstClr val="white"/>
                  </a:solidFill>
                  <a:latin typeface="Trebuchet MS" panose="020B0603020202020204"/>
                </a:rPr>
                <a:t>Your digital infrastructure partner for over 23 years</a:t>
              </a:r>
            </a:p>
          </p:txBody>
        </p:sp>
        <p:sp>
          <p:nvSpPr>
            <p:cNvPr id="33" name="Rectangle 32"/>
            <p:cNvSpPr/>
            <p:nvPr/>
          </p:nvSpPr>
          <p:spPr>
            <a:xfrm>
              <a:off x="228984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015" dirty="0">
                <a:solidFill>
                  <a:prstClr val="white"/>
                </a:solidFill>
                <a:latin typeface="Trebuchet MS" panose="020B0603020202020204"/>
              </a:endParaRPr>
            </a:p>
          </p:txBody>
        </p:sp>
        <p:sp>
          <p:nvSpPr>
            <p:cNvPr id="34" name="Rectangle 33"/>
            <p:cNvSpPr/>
            <p:nvPr/>
          </p:nvSpPr>
          <p:spPr>
            <a:xfrm>
              <a:off x="502797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015" dirty="0">
                <a:solidFill>
                  <a:prstClr val="white"/>
                </a:solidFill>
                <a:latin typeface="Trebuchet MS" panose="020B0603020202020204"/>
              </a:endParaRPr>
            </a:p>
          </p:txBody>
        </p:sp>
        <p:sp>
          <p:nvSpPr>
            <p:cNvPr id="35" name="Rectangle 34"/>
            <p:cNvSpPr/>
            <p:nvPr/>
          </p:nvSpPr>
          <p:spPr>
            <a:xfrm>
              <a:off x="8128425"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015" dirty="0">
                <a:solidFill>
                  <a:prstClr val="white"/>
                </a:solidFill>
                <a:latin typeface="Trebuchet MS" panose="020B0603020202020204"/>
              </a:endParaRPr>
            </a:p>
          </p:txBody>
        </p:sp>
      </p:grpSp>
      <p:pic>
        <p:nvPicPr>
          <p:cNvPr id="37" name="Picture 2" descr="Image result for sify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7971591" y="234502"/>
            <a:ext cx="905357" cy="512966"/>
          </a:xfrm>
          <a:prstGeom prst="rect">
            <a:avLst/>
          </a:prstGeom>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483929" y="2565720"/>
            <a:ext cx="945000" cy="894286"/>
            <a:chOff x="444173" y="2556318"/>
            <a:chExt cx="945000" cy="894286"/>
          </a:xfrm>
        </p:grpSpPr>
        <p:sp>
          <p:nvSpPr>
            <p:cNvPr id="7" name="Flowchart: Connector 3"/>
            <p:cNvSpPr>
              <a:spLocks noChangeAspect="1"/>
            </p:cNvSpPr>
            <p:nvPr/>
          </p:nvSpPr>
          <p:spPr>
            <a:xfrm rot="2700000">
              <a:off x="648960" y="25563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8" name="TextBox 7"/>
            <p:cNvSpPr txBox="1"/>
            <p:nvPr/>
          </p:nvSpPr>
          <p:spPr>
            <a:xfrm>
              <a:off x="444173"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Network</a:t>
              </a:r>
            </a:p>
            <a:p>
              <a:pPr algn="ctr" defTabSz="685800">
                <a:defRPr/>
              </a:pPr>
              <a:r>
                <a:rPr lang="en-IN" sz="750" dirty="0">
                  <a:solidFill>
                    <a:prstClr val="white"/>
                  </a:solidFill>
                  <a:latin typeface="TheSansOffice"/>
                </a:rPr>
                <a:t>Infra Services</a:t>
              </a:r>
              <a:endParaRPr lang="en-US" sz="750" dirty="0">
                <a:solidFill>
                  <a:prstClr val="white"/>
                </a:solidFill>
                <a:latin typeface="TheSansOffice"/>
              </a:endParaRPr>
            </a:p>
          </p:txBody>
        </p:sp>
        <p:pic>
          <p:nvPicPr>
            <p:cNvPr id="23" name="Graphic 2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540" y="2664164"/>
              <a:ext cx="296267" cy="334642"/>
            </a:xfrm>
            <a:prstGeom prst="rect">
              <a:avLst/>
            </a:prstGeom>
          </p:spPr>
        </p:pic>
      </p:grpSp>
      <p:grpSp>
        <p:nvGrpSpPr>
          <p:cNvPr id="47" name="Group 46"/>
          <p:cNvGrpSpPr/>
          <p:nvPr/>
        </p:nvGrpSpPr>
        <p:grpSpPr>
          <a:xfrm>
            <a:off x="5656784" y="2565722"/>
            <a:ext cx="945000" cy="886833"/>
            <a:chOff x="5726469" y="2563772"/>
            <a:chExt cx="945000" cy="886832"/>
          </a:xfrm>
        </p:grpSpPr>
        <p:sp>
          <p:nvSpPr>
            <p:cNvPr id="17" name="Flowchart: Connector 19"/>
            <p:cNvSpPr>
              <a:spLocks noChangeAspect="1"/>
            </p:cNvSpPr>
            <p:nvPr/>
          </p:nvSpPr>
          <p:spPr>
            <a:xfrm rot="2700000">
              <a:off x="5931256" y="256377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18" name="TextBox 17"/>
            <p:cNvSpPr txBox="1"/>
            <p:nvPr/>
          </p:nvSpPr>
          <p:spPr>
            <a:xfrm>
              <a:off x="5726469"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Digital Apps</a:t>
              </a:r>
            </a:p>
            <a:p>
              <a:pPr algn="ctr" defTabSz="685800">
                <a:defRPr/>
              </a:pPr>
              <a:r>
                <a:rPr lang="en-IN" sz="750" dirty="0">
                  <a:solidFill>
                    <a:prstClr val="white"/>
                  </a:solidFill>
                  <a:latin typeface="TheSansOffice"/>
                </a:rPr>
                <a:t>Managed Services</a:t>
              </a:r>
              <a:endParaRPr lang="en-US" sz="750" dirty="0">
                <a:solidFill>
                  <a:prstClr val="white"/>
                </a:solidFill>
                <a:latin typeface="TheSansOffice"/>
              </a:endParaRPr>
            </a:p>
          </p:txBody>
        </p:sp>
        <p:pic>
          <p:nvPicPr>
            <p:cNvPr id="24" name="Graphic 2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2617" y="2671618"/>
              <a:ext cx="332707" cy="334642"/>
            </a:xfrm>
            <a:prstGeom prst="rect">
              <a:avLst/>
            </a:prstGeom>
          </p:spPr>
        </p:pic>
      </p:grpSp>
      <p:grpSp>
        <p:nvGrpSpPr>
          <p:cNvPr id="48" name="Group 47"/>
          <p:cNvGrpSpPr/>
          <p:nvPr/>
        </p:nvGrpSpPr>
        <p:grpSpPr>
          <a:xfrm>
            <a:off x="6691355" y="2565722"/>
            <a:ext cx="945000" cy="886833"/>
            <a:chOff x="6784264" y="2563771"/>
            <a:chExt cx="945000" cy="886833"/>
          </a:xfrm>
        </p:grpSpPr>
        <p:sp>
          <p:nvSpPr>
            <p:cNvPr id="19" name="Flowchart: Connector 21"/>
            <p:cNvSpPr>
              <a:spLocks noChangeAspect="1"/>
            </p:cNvSpPr>
            <p:nvPr/>
          </p:nvSpPr>
          <p:spPr>
            <a:xfrm rot="2700000">
              <a:off x="6989051" y="25637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20" name="TextBox 19"/>
            <p:cNvSpPr txBox="1"/>
            <p:nvPr/>
          </p:nvSpPr>
          <p:spPr>
            <a:xfrm>
              <a:off x="6784264"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Industry Apps</a:t>
              </a:r>
            </a:p>
            <a:p>
              <a:pPr algn="ctr" defTabSz="685800">
                <a:defRPr/>
              </a:pPr>
              <a:r>
                <a:rPr lang="en-IN" sz="750" dirty="0">
                  <a:solidFill>
                    <a:prstClr val="white"/>
                  </a:solidFill>
                  <a:latin typeface="TheSansOffice"/>
                </a:rPr>
                <a:t>Managed Services</a:t>
              </a:r>
              <a:endParaRPr lang="en-US" sz="750" dirty="0">
                <a:solidFill>
                  <a:prstClr val="white"/>
                </a:solidFill>
                <a:latin typeface="TheSansOffice"/>
              </a:endParaRPr>
            </a:p>
          </p:txBody>
        </p:sp>
        <p:pic>
          <p:nvPicPr>
            <p:cNvPr id="27" name="Picture 26" descr="A black background with a black square&#10;&#10;Description automatically generated with medium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4416" y="2686424"/>
              <a:ext cx="404697" cy="346379"/>
            </a:xfrm>
            <a:prstGeom prst="rect">
              <a:avLst/>
            </a:prstGeom>
          </p:spPr>
        </p:pic>
      </p:grpSp>
      <p:grpSp>
        <p:nvGrpSpPr>
          <p:cNvPr id="46" name="Group 45"/>
          <p:cNvGrpSpPr/>
          <p:nvPr/>
        </p:nvGrpSpPr>
        <p:grpSpPr>
          <a:xfrm>
            <a:off x="4622213" y="2565720"/>
            <a:ext cx="945000" cy="892360"/>
            <a:chOff x="4675343" y="2558244"/>
            <a:chExt cx="945000" cy="892360"/>
          </a:xfrm>
        </p:grpSpPr>
        <p:sp>
          <p:nvSpPr>
            <p:cNvPr id="13" name="Flowchart: Connector 13"/>
            <p:cNvSpPr>
              <a:spLocks noChangeAspect="1"/>
            </p:cNvSpPr>
            <p:nvPr/>
          </p:nvSpPr>
          <p:spPr>
            <a:xfrm rot="2700000">
              <a:off x="4880130"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14" name="TextBox 13"/>
            <p:cNvSpPr txBox="1"/>
            <p:nvPr/>
          </p:nvSpPr>
          <p:spPr>
            <a:xfrm>
              <a:off x="4675343"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Cloud &amp; IT</a:t>
              </a:r>
            </a:p>
            <a:p>
              <a:pPr algn="ctr" defTabSz="685800">
                <a:defRPr/>
              </a:pPr>
              <a:r>
                <a:rPr lang="en-IN" sz="750" dirty="0">
                  <a:solidFill>
                    <a:prstClr val="white"/>
                  </a:solidFill>
                  <a:latin typeface="TheSansOffice"/>
                </a:rPr>
                <a:t>Managed Services</a:t>
              </a:r>
              <a:endParaRPr lang="en-US" sz="750" dirty="0">
                <a:solidFill>
                  <a:prstClr val="white"/>
                </a:solidFill>
                <a:latin typeface="TheSansOffice"/>
              </a:endParaRPr>
            </a:p>
          </p:txBody>
        </p:sp>
        <p:pic>
          <p:nvPicPr>
            <p:cNvPr id="29" name="Picture 28" descr="A black background with a black square&#10;&#10;Description automatically generated with medium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5648" y="2648839"/>
              <a:ext cx="384392" cy="369318"/>
            </a:xfrm>
            <a:prstGeom prst="rect">
              <a:avLst/>
            </a:prstGeom>
          </p:spPr>
        </p:pic>
      </p:grpSp>
      <p:grpSp>
        <p:nvGrpSpPr>
          <p:cNvPr id="50" name="Group 49"/>
          <p:cNvGrpSpPr/>
          <p:nvPr/>
        </p:nvGrpSpPr>
        <p:grpSpPr>
          <a:xfrm>
            <a:off x="2553071" y="2565723"/>
            <a:ext cx="945000" cy="879378"/>
            <a:chOff x="2568712" y="2571226"/>
            <a:chExt cx="945000" cy="879378"/>
          </a:xfrm>
        </p:grpSpPr>
        <p:sp>
          <p:nvSpPr>
            <p:cNvPr id="9" name="Flowchart: Connector 7"/>
            <p:cNvSpPr>
              <a:spLocks noChangeAspect="1"/>
            </p:cNvSpPr>
            <p:nvPr/>
          </p:nvSpPr>
          <p:spPr>
            <a:xfrm rot="2700000">
              <a:off x="2773498" y="2571226"/>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10" name="TextBox 9"/>
            <p:cNvSpPr txBox="1"/>
            <p:nvPr/>
          </p:nvSpPr>
          <p:spPr>
            <a:xfrm>
              <a:off x="2568712" y="3127439"/>
              <a:ext cx="945000" cy="323165"/>
            </a:xfrm>
            <a:prstGeom prst="rect">
              <a:avLst/>
            </a:prstGeom>
            <a:noFill/>
          </p:spPr>
          <p:txBody>
            <a:bodyPr wrap="square" rtlCol="0">
              <a:spAutoFit/>
            </a:bodyPr>
            <a:lstStyle/>
            <a:p>
              <a:pPr algn="ctr" defTabSz="685800">
                <a:defRPr/>
              </a:pPr>
              <a:r>
                <a:rPr lang="pt-BR" sz="750" dirty="0">
                  <a:solidFill>
                    <a:prstClr val="white"/>
                  </a:solidFill>
                  <a:latin typeface="TheSansOffice"/>
                </a:rPr>
                <a:t>Data Center</a:t>
              </a:r>
            </a:p>
            <a:p>
              <a:pPr algn="ctr" defTabSz="685800">
                <a:defRPr/>
              </a:pPr>
              <a:r>
                <a:rPr lang="pt-BR" sz="750" dirty="0">
                  <a:solidFill>
                    <a:prstClr val="white"/>
                  </a:solidFill>
                  <a:latin typeface="TheSansOffice"/>
                </a:rPr>
                <a:t>Colo Services</a:t>
              </a:r>
              <a:endParaRPr lang="en-US" sz="750" dirty="0">
                <a:solidFill>
                  <a:prstClr val="white"/>
                </a:solidFill>
                <a:latin typeface="TheSansOffice"/>
              </a:endParaRPr>
            </a:p>
          </p:txBody>
        </p:sp>
        <p:pic>
          <p:nvPicPr>
            <p:cNvPr id="30" name="Picture 29" descr="A black background with a black square&#10;&#10;Description automatically generated with medium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0180" y="2639048"/>
              <a:ext cx="342065" cy="356621"/>
            </a:xfrm>
            <a:prstGeom prst="rect">
              <a:avLst/>
            </a:prstGeom>
          </p:spPr>
        </p:pic>
      </p:grpSp>
      <p:grpSp>
        <p:nvGrpSpPr>
          <p:cNvPr id="51" name="Group 50"/>
          <p:cNvGrpSpPr/>
          <p:nvPr/>
        </p:nvGrpSpPr>
        <p:grpSpPr>
          <a:xfrm>
            <a:off x="3587642" y="2565720"/>
            <a:ext cx="945000" cy="892360"/>
            <a:chOff x="4099500" y="2558244"/>
            <a:chExt cx="945000" cy="892360"/>
          </a:xfrm>
        </p:grpSpPr>
        <p:sp>
          <p:nvSpPr>
            <p:cNvPr id="25" name="Flowchart: Connector 43"/>
            <p:cNvSpPr>
              <a:spLocks noChangeAspect="1"/>
            </p:cNvSpPr>
            <p:nvPr/>
          </p:nvSpPr>
          <p:spPr>
            <a:xfrm rot="2700000">
              <a:off x="4304287"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26" name="TextBox 25"/>
            <p:cNvSpPr txBox="1"/>
            <p:nvPr/>
          </p:nvSpPr>
          <p:spPr>
            <a:xfrm>
              <a:off x="4099500"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CloudInfinit</a:t>
              </a:r>
            </a:p>
            <a:p>
              <a:pPr algn="ctr" defTabSz="685800">
                <a:defRPr/>
              </a:pPr>
              <a:r>
                <a:rPr lang="en-IN" sz="750" dirty="0">
                  <a:solidFill>
                    <a:prstClr val="white"/>
                  </a:solidFill>
                  <a:latin typeface="TheSansOffice"/>
                </a:rPr>
                <a:t>Ent Cloud Infra</a:t>
              </a:r>
              <a:endParaRPr lang="en-US" sz="750" dirty="0">
                <a:solidFill>
                  <a:prstClr val="white"/>
                </a:solidFill>
                <a:latin typeface="TheSansOffice"/>
              </a:endParaRPr>
            </a:p>
          </p:txBody>
        </p:sp>
        <p:pic>
          <p:nvPicPr>
            <p:cNvPr id="31" name="Picture 30"/>
            <p:cNvPicPr>
              <a:picLocks noChangeAspect="1"/>
            </p:cNvPicPr>
            <p:nvPr/>
          </p:nvPicPr>
          <p:blipFill>
            <a:blip r:embed="rId11">
              <a:extLst>
                <a:ext uri="{BEBA8EAE-BF5A-486C-A8C5-ECC9F3942E4B}">
                  <a14:imgProps xmlns:a14="http://schemas.microsoft.com/office/drawing/2010/main">
                    <a14:imgLayer r:embed="rId12">
                      <a14:imgEffect>
                        <a14:saturation sat="0"/>
                      </a14:imgEffect>
                      <a14:imgEffect>
                        <a14:sharpenSoften amount="-50000"/>
                      </a14:imgEffect>
                    </a14:imgLayer>
                  </a14:imgProps>
                </a:ext>
              </a:extLst>
            </a:blip>
            <a:stretch>
              <a:fillRect/>
            </a:stretch>
          </p:blipFill>
          <p:spPr>
            <a:xfrm>
              <a:off x="4369911" y="2688163"/>
              <a:ext cx="404178" cy="254943"/>
            </a:xfrm>
            <a:prstGeom prst="rect">
              <a:avLst/>
            </a:prstGeom>
          </p:spPr>
        </p:pic>
      </p:grpSp>
      <p:grpSp>
        <p:nvGrpSpPr>
          <p:cNvPr id="43" name="Group 42"/>
          <p:cNvGrpSpPr/>
          <p:nvPr/>
        </p:nvGrpSpPr>
        <p:grpSpPr>
          <a:xfrm>
            <a:off x="1518500" y="2565720"/>
            <a:ext cx="945000" cy="869614"/>
            <a:chOff x="1508631" y="2580990"/>
            <a:chExt cx="945000" cy="869614"/>
          </a:xfrm>
        </p:grpSpPr>
        <p:sp>
          <p:nvSpPr>
            <p:cNvPr id="6" name="Flowchart: Connector 11"/>
            <p:cNvSpPr>
              <a:spLocks noChangeAspect="1"/>
            </p:cNvSpPr>
            <p:nvPr/>
          </p:nvSpPr>
          <p:spPr>
            <a:xfrm rot="2700000">
              <a:off x="1713418" y="2580990"/>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32" name="TextBox 31"/>
            <p:cNvSpPr txBox="1"/>
            <p:nvPr/>
          </p:nvSpPr>
          <p:spPr>
            <a:xfrm>
              <a:off x="1508631"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Network Digital </a:t>
              </a:r>
            </a:p>
            <a:p>
              <a:pPr algn="ctr" defTabSz="685800">
                <a:defRPr/>
              </a:pPr>
              <a:r>
                <a:rPr lang="en-IN" sz="750" dirty="0">
                  <a:solidFill>
                    <a:prstClr val="white"/>
                  </a:solidFill>
                  <a:latin typeface="TheSansOffice"/>
                </a:rPr>
                <a:t>Managed Services</a:t>
              </a:r>
              <a:endParaRPr lang="en-US" sz="750" dirty="0">
                <a:solidFill>
                  <a:prstClr val="white"/>
                </a:solidFill>
                <a:latin typeface="TheSansOffice"/>
              </a:endParaRPr>
            </a:p>
          </p:txBody>
        </p:sp>
        <p:pic>
          <p:nvPicPr>
            <p:cNvPr id="38" name="Graphic 37"/>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76109" y="2665997"/>
              <a:ext cx="410045" cy="374389"/>
            </a:xfrm>
            <a:prstGeom prst="rect">
              <a:avLst/>
            </a:prstGeom>
          </p:spPr>
        </p:pic>
      </p:grpSp>
      <p:grpSp>
        <p:nvGrpSpPr>
          <p:cNvPr id="49" name="Group 48"/>
          <p:cNvGrpSpPr/>
          <p:nvPr/>
        </p:nvGrpSpPr>
        <p:grpSpPr>
          <a:xfrm>
            <a:off x="7725925" y="2565720"/>
            <a:ext cx="945000" cy="862162"/>
            <a:chOff x="7837240" y="2588442"/>
            <a:chExt cx="945000" cy="862162"/>
          </a:xfrm>
        </p:grpSpPr>
        <p:sp>
          <p:nvSpPr>
            <p:cNvPr id="39" name="Flowchart: Connector 15"/>
            <p:cNvSpPr>
              <a:spLocks noChangeAspect="1"/>
            </p:cNvSpPr>
            <p:nvPr/>
          </p:nvSpPr>
          <p:spPr>
            <a:xfrm rot="2700000">
              <a:off x="8042026" y="258844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40" name="TextBox 39"/>
            <p:cNvSpPr txBox="1"/>
            <p:nvPr/>
          </p:nvSpPr>
          <p:spPr>
            <a:xfrm>
              <a:off x="7837240"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Security </a:t>
              </a:r>
            </a:p>
            <a:p>
              <a:pPr algn="ctr" defTabSz="685800">
                <a:defRPr/>
              </a:pPr>
              <a:r>
                <a:rPr lang="en-IN" sz="750" dirty="0">
                  <a:solidFill>
                    <a:prstClr val="white"/>
                  </a:solidFill>
                  <a:latin typeface="TheSansOffice"/>
                </a:rPr>
                <a:t>Managed Services</a:t>
              </a:r>
              <a:endParaRPr lang="en-US" sz="750" dirty="0">
                <a:solidFill>
                  <a:prstClr val="white"/>
                </a:solidFill>
                <a:latin typeface="TheSansOffice"/>
              </a:endParaRPr>
            </a:p>
          </p:txBody>
        </p:sp>
        <p:pic>
          <p:nvPicPr>
            <p:cNvPr id="41" name="Graphic 40"/>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84046" y="2703288"/>
              <a:ext cx="251389" cy="33464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Cyber Kill-Chain: Successful Defense</a:t>
            </a:r>
          </a:p>
        </p:txBody>
      </p:sp>
      <p:sp>
        <p:nvSpPr>
          <p:cNvPr id="28" name="Round Same Side Corner Rectangle 3"/>
          <p:cNvSpPr/>
          <p:nvPr/>
        </p:nvSpPr>
        <p:spPr>
          <a:xfrm>
            <a:off x="489567" y="1382343"/>
            <a:ext cx="1080000" cy="463198"/>
          </a:xfrm>
          <a:prstGeom prst="round2SameRect">
            <a:avLst/>
          </a:prstGeom>
          <a:ln w="3175">
            <a:solidFill>
              <a:schemeClr val="bg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Reconnaissance</a:t>
            </a:r>
          </a:p>
        </p:txBody>
      </p:sp>
      <p:sp>
        <p:nvSpPr>
          <p:cNvPr id="34" name="Round Same Side Corner Rectangle 4"/>
          <p:cNvSpPr/>
          <p:nvPr/>
        </p:nvSpPr>
        <p:spPr>
          <a:xfrm>
            <a:off x="1648508" y="1382343"/>
            <a:ext cx="1080000" cy="463198"/>
          </a:xfrm>
          <a:prstGeom prst="round2SameRect">
            <a:avLst/>
          </a:prstGeom>
          <a:ln w="3175">
            <a:solidFill>
              <a:schemeClr val="bg1"/>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Weaponization</a:t>
            </a:r>
          </a:p>
        </p:txBody>
      </p:sp>
      <p:sp>
        <p:nvSpPr>
          <p:cNvPr id="35" name="Round Same Side Corner Rectangle 5"/>
          <p:cNvSpPr/>
          <p:nvPr/>
        </p:nvSpPr>
        <p:spPr>
          <a:xfrm>
            <a:off x="2802704" y="1382343"/>
            <a:ext cx="1008000" cy="463198"/>
          </a:xfrm>
          <a:prstGeom prst="round2SameRect">
            <a:avLst/>
          </a:prstGeom>
          <a:ln w="3175">
            <a:solidFill>
              <a:schemeClr val="bg1"/>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Delivery</a:t>
            </a:r>
          </a:p>
        </p:txBody>
      </p:sp>
      <p:sp>
        <p:nvSpPr>
          <p:cNvPr id="36" name="Round Same Side Corner Rectangle 6"/>
          <p:cNvSpPr/>
          <p:nvPr/>
        </p:nvSpPr>
        <p:spPr>
          <a:xfrm>
            <a:off x="4076184" y="1382343"/>
            <a:ext cx="1008000" cy="463198"/>
          </a:xfrm>
          <a:prstGeom prst="round2SameRect">
            <a:avLst/>
          </a:prstGeom>
          <a:solidFill>
            <a:srgbClr val="DEA900"/>
          </a:solidFill>
          <a:ln w="3175">
            <a:solidFill>
              <a:schemeClr val="bg1"/>
            </a:solid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Exploitation</a:t>
            </a:r>
          </a:p>
        </p:txBody>
      </p:sp>
      <p:sp>
        <p:nvSpPr>
          <p:cNvPr id="37" name="Round Same Side Corner Rectangle 7"/>
          <p:cNvSpPr/>
          <p:nvPr/>
        </p:nvSpPr>
        <p:spPr>
          <a:xfrm>
            <a:off x="5182565" y="1382343"/>
            <a:ext cx="1008000" cy="463198"/>
          </a:xfrm>
          <a:prstGeom prst="round2SameRect">
            <a:avLst/>
          </a:prstGeom>
          <a:solidFill>
            <a:srgbClr val="E06025"/>
          </a:solidFill>
          <a:ln w="3175">
            <a:solidFill>
              <a:schemeClr val="bg1"/>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Installation</a:t>
            </a:r>
          </a:p>
        </p:txBody>
      </p:sp>
      <p:sp>
        <p:nvSpPr>
          <p:cNvPr id="38" name="Round Same Side Corner Rectangle 8"/>
          <p:cNvSpPr/>
          <p:nvPr/>
        </p:nvSpPr>
        <p:spPr>
          <a:xfrm>
            <a:off x="6564637" y="1382343"/>
            <a:ext cx="1008000" cy="463198"/>
          </a:xfrm>
          <a:prstGeom prst="round2SameRect">
            <a:avLst/>
          </a:prstGeom>
          <a:solidFill>
            <a:srgbClr val="FF0000"/>
          </a:solidFill>
          <a:ln w="3175">
            <a:solidFill>
              <a:schemeClr val="bg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Command &amp; Control</a:t>
            </a:r>
          </a:p>
        </p:txBody>
      </p:sp>
      <p:sp>
        <p:nvSpPr>
          <p:cNvPr id="43" name="Round Same Side Corner Rectangle 9"/>
          <p:cNvSpPr/>
          <p:nvPr/>
        </p:nvSpPr>
        <p:spPr>
          <a:xfrm>
            <a:off x="7654542" y="1387258"/>
            <a:ext cx="1008000" cy="463198"/>
          </a:xfrm>
          <a:prstGeom prst="round2SameRect">
            <a:avLst/>
          </a:prstGeom>
          <a:solidFill>
            <a:srgbClr val="6C0000"/>
          </a:solidFill>
          <a:ln w="3175">
            <a:solidFill>
              <a:schemeClr val="bg1"/>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Act on Objectives</a:t>
            </a:r>
          </a:p>
        </p:txBody>
      </p:sp>
      <p:sp>
        <p:nvSpPr>
          <p:cNvPr id="44" name="TextBox 43"/>
          <p:cNvSpPr txBox="1"/>
          <p:nvPr/>
        </p:nvSpPr>
        <p:spPr bwMode="auto">
          <a:xfrm>
            <a:off x="489799" y="933942"/>
            <a:ext cx="3333062" cy="463198"/>
          </a:xfrm>
          <a:prstGeom prst="leftRightArrow">
            <a:avLst/>
          </a:prstGeom>
          <a:solidFill>
            <a:schemeClr val="tx2">
              <a:alpha val="80000"/>
            </a:schemeClr>
          </a:solidFill>
          <a:ln>
            <a:noFill/>
          </a:ln>
          <a:effectLst/>
        </p:spPr>
        <p:txBody>
          <a:bodyPr vert="horz" wrap="square" lIns="91412" tIns="45706" rIns="91412" bIns="45706" numCol="1" rtlCol="0" anchor="ctr" anchorCtr="0" compatLnSpc="1">
            <a:noAutofit/>
          </a:bodyPr>
          <a:lstStyle>
            <a:defPPr>
              <a:defRPr lang="en-US"/>
            </a:defPPr>
            <a:lvl1pPr algn="ctr">
              <a:defRPr sz="1400" b="1" kern="0">
                <a:solidFill>
                  <a:srgbClr val="BED730"/>
                </a:solidFill>
                <a:latin typeface="Trebuchet MS" panose="020B0603020202020204" pitchFamily="34" charset="0"/>
              </a:defRPr>
            </a:lvl1pPr>
          </a:lstStyle>
          <a:p>
            <a:r>
              <a:rPr lang="en-US" dirty="0"/>
              <a:t>Pre-Compromise</a:t>
            </a:r>
          </a:p>
        </p:txBody>
      </p:sp>
      <p:sp>
        <p:nvSpPr>
          <p:cNvPr id="45" name="TextBox 44"/>
          <p:cNvSpPr txBox="1"/>
          <p:nvPr/>
        </p:nvSpPr>
        <p:spPr bwMode="auto">
          <a:xfrm>
            <a:off x="4069987" y="918633"/>
            <a:ext cx="2115518" cy="463198"/>
          </a:xfrm>
          <a:prstGeom prst="leftRightArrow">
            <a:avLst/>
          </a:prstGeom>
          <a:solidFill>
            <a:schemeClr val="tx2">
              <a:alpha val="80000"/>
            </a:schemeClr>
          </a:solidFill>
          <a:ln>
            <a:noFill/>
          </a:ln>
          <a:effectLst/>
        </p:spPr>
        <p:txBody>
          <a:bodyPr vert="horz" wrap="square" lIns="91412" tIns="45706" rIns="91412" bIns="45706" numCol="1" rtlCol="0" anchor="ctr" anchorCtr="0" compatLnSpc="1">
            <a:noAutofit/>
          </a:bodyPr>
          <a:lstStyle>
            <a:defPPr>
              <a:defRPr lang="en-US"/>
            </a:defPPr>
            <a:lvl1pPr algn="ctr">
              <a:defRPr sz="1400" b="1" kern="0">
                <a:solidFill>
                  <a:srgbClr val="BED730"/>
                </a:solidFill>
                <a:latin typeface="Trebuchet MS" panose="020B0603020202020204" pitchFamily="34" charset="0"/>
              </a:defRPr>
            </a:lvl1pPr>
          </a:lstStyle>
          <a:p>
            <a:r>
              <a:rPr lang="en-US" dirty="0"/>
              <a:t>Compromise</a:t>
            </a:r>
          </a:p>
        </p:txBody>
      </p:sp>
      <p:sp>
        <p:nvSpPr>
          <p:cNvPr id="47" name="TextBox 46"/>
          <p:cNvSpPr txBox="1"/>
          <p:nvPr/>
        </p:nvSpPr>
        <p:spPr bwMode="auto">
          <a:xfrm>
            <a:off x="6553348" y="917541"/>
            <a:ext cx="2115518" cy="463198"/>
          </a:xfrm>
          <a:prstGeom prst="leftRightArrow">
            <a:avLst/>
          </a:prstGeom>
          <a:solidFill>
            <a:schemeClr val="tx2">
              <a:alpha val="80000"/>
            </a:schemeClr>
          </a:solidFill>
          <a:ln>
            <a:noFill/>
          </a:ln>
          <a:effectLst/>
        </p:spPr>
        <p:txBody>
          <a:bodyPr vert="horz" wrap="square" lIns="91412" tIns="45706" rIns="91412" bIns="45706" numCol="1" rtlCol="0" anchor="ctr" anchorCtr="0" compatLnSpc="1">
            <a:noAutofit/>
          </a:bodyPr>
          <a:lstStyle>
            <a:defPPr>
              <a:defRPr lang="en-US"/>
            </a:defPPr>
            <a:lvl1pPr algn="ctr">
              <a:defRPr sz="1400" b="1" kern="0">
                <a:solidFill>
                  <a:srgbClr val="BED730"/>
                </a:solidFill>
                <a:latin typeface="Trebuchet MS" panose="020B0603020202020204" pitchFamily="34" charset="0"/>
              </a:defRPr>
            </a:lvl1pPr>
          </a:lstStyle>
          <a:p>
            <a:r>
              <a:rPr lang="en-US" dirty="0"/>
              <a:t>Post-Compromise</a:t>
            </a:r>
          </a:p>
        </p:txBody>
      </p:sp>
      <p:sp>
        <p:nvSpPr>
          <p:cNvPr id="48" name="Freeform 47"/>
          <p:cNvSpPr/>
          <p:nvPr/>
        </p:nvSpPr>
        <p:spPr>
          <a:xfrm>
            <a:off x="7654542" y="1897630"/>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IDAM</a:t>
            </a:r>
          </a:p>
        </p:txBody>
      </p:sp>
      <p:sp>
        <p:nvSpPr>
          <p:cNvPr id="49" name="Freeform 48"/>
          <p:cNvSpPr/>
          <p:nvPr/>
        </p:nvSpPr>
        <p:spPr>
          <a:xfrm>
            <a:off x="2802704" y="1897630"/>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3"/>
          </a:lnRef>
          <a:fillRef idx="2">
            <a:schemeClr val="accent3"/>
          </a:fillRef>
          <a:effectRef idx="1">
            <a:schemeClr val="accent3"/>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PAM</a:t>
            </a:r>
          </a:p>
        </p:txBody>
      </p:sp>
      <p:sp>
        <p:nvSpPr>
          <p:cNvPr id="50" name="Freeform 49"/>
          <p:cNvSpPr/>
          <p:nvPr/>
        </p:nvSpPr>
        <p:spPr>
          <a:xfrm>
            <a:off x="4076184" y="1897630"/>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DDoS</a:t>
            </a:r>
          </a:p>
        </p:txBody>
      </p:sp>
      <p:sp>
        <p:nvSpPr>
          <p:cNvPr id="51" name="Freeform 50"/>
          <p:cNvSpPr/>
          <p:nvPr/>
        </p:nvSpPr>
        <p:spPr>
          <a:xfrm>
            <a:off x="5182565" y="1897630"/>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DLP</a:t>
            </a:r>
          </a:p>
        </p:txBody>
      </p:sp>
      <p:sp>
        <p:nvSpPr>
          <p:cNvPr id="52" name="Freeform 51"/>
          <p:cNvSpPr/>
          <p:nvPr/>
        </p:nvSpPr>
        <p:spPr>
          <a:xfrm>
            <a:off x="6564637" y="1897630"/>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NGFW</a:t>
            </a:r>
          </a:p>
        </p:txBody>
      </p:sp>
      <p:sp>
        <p:nvSpPr>
          <p:cNvPr id="53" name="Freeform 52"/>
          <p:cNvSpPr/>
          <p:nvPr/>
        </p:nvSpPr>
        <p:spPr>
          <a:xfrm>
            <a:off x="489567" y="1897630"/>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3"/>
          </a:lnRef>
          <a:fillRef idx="2">
            <a:schemeClr val="accent3"/>
          </a:fillRef>
          <a:effectRef idx="1">
            <a:schemeClr val="accent3"/>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NGFW</a:t>
            </a:r>
          </a:p>
        </p:txBody>
      </p:sp>
      <p:sp>
        <p:nvSpPr>
          <p:cNvPr id="54" name="Freeform 53"/>
          <p:cNvSpPr/>
          <p:nvPr/>
        </p:nvSpPr>
        <p:spPr>
          <a:xfrm>
            <a:off x="489567" y="2268988"/>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NAC &amp; ZTNA</a:t>
            </a:r>
          </a:p>
        </p:txBody>
      </p:sp>
      <p:sp>
        <p:nvSpPr>
          <p:cNvPr id="55" name="Freeform 54"/>
          <p:cNvSpPr/>
          <p:nvPr/>
        </p:nvSpPr>
        <p:spPr>
          <a:xfrm>
            <a:off x="4076184" y="2268988"/>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IDAM</a:t>
            </a:r>
          </a:p>
        </p:txBody>
      </p:sp>
      <p:sp>
        <p:nvSpPr>
          <p:cNvPr id="56" name="Freeform 55"/>
          <p:cNvSpPr/>
          <p:nvPr/>
        </p:nvSpPr>
        <p:spPr>
          <a:xfrm>
            <a:off x="7654542" y="2268988"/>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NGFW</a:t>
            </a:r>
          </a:p>
        </p:txBody>
      </p:sp>
      <p:sp>
        <p:nvSpPr>
          <p:cNvPr id="57" name="Freeform 56"/>
          <p:cNvSpPr/>
          <p:nvPr/>
        </p:nvSpPr>
        <p:spPr>
          <a:xfrm>
            <a:off x="7654542" y="2640346"/>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latin typeface="Trebuchet MS" panose="020B0603020202020204" pitchFamily="34" charset="0"/>
              </a:rPr>
              <a:t>DAM</a:t>
            </a:r>
            <a:endParaRPr lang="en-US" sz="900" dirty="0">
              <a:solidFill>
                <a:srgbClr val="000000"/>
              </a:solidFill>
              <a:latin typeface="Trebuchet MS" panose="020B0603020202020204" pitchFamily="34" charset="0"/>
            </a:endParaRPr>
          </a:p>
        </p:txBody>
      </p:sp>
      <p:sp>
        <p:nvSpPr>
          <p:cNvPr id="58" name="Freeform 57"/>
          <p:cNvSpPr/>
          <p:nvPr/>
        </p:nvSpPr>
        <p:spPr>
          <a:xfrm flipH="1">
            <a:off x="488109" y="4503869"/>
            <a:ext cx="8172000" cy="210946"/>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rgbClr val="BED730"/>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1200" b="1" dirty="0">
                <a:solidFill>
                  <a:schemeClr val="tx1"/>
                </a:solidFill>
              </a:rPr>
              <a:t>SIEM, UEBA &amp; SOAR</a:t>
            </a:r>
          </a:p>
        </p:txBody>
      </p:sp>
      <p:sp>
        <p:nvSpPr>
          <p:cNvPr id="59" name="Freeform 58"/>
          <p:cNvSpPr/>
          <p:nvPr/>
        </p:nvSpPr>
        <p:spPr>
          <a:xfrm>
            <a:off x="7654542" y="3010753"/>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DLP</a:t>
            </a:r>
          </a:p>
        </p:txBody>
      </p:sp>
      <p:sp>
        <p:nvSpPr>
          <p:cNvPr id="60" name="Freeform 18"/>
          <p:cNvSpPr/>
          <p:nvPr/>
        </p:nvSpPr>
        <p:spPr>
          <a:xfrm>
            <a:off x="6564637" y="2268672"/>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NGAV, EDR &amp; XDR</a:t>
            </a:r>
          </a:p>
        </p:txBody>
      </p:sp>
      <p:sp>
        <p:nvSpPr>
          <p:cNvPr id="61" name="Freeform 18"/>
          <p:cNvSpPr/>
          <p:nvPr/>
        </p:nvSpPr>
        <p:spPr>
          <a:xfrm>
            <a:off x="7654542" y="3381795"/>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ATP</a:t>
            </a:r>
          </a:p>
        </p:txBody>
      </p:sp>
      <p:sp>
        <p:nvSpPr>
          <p:cNvPr id="62" name="Freeform 61"/>
          <p:cNvSpPr/>
          <p:nvPr/>
        </p:nvSpPr>
        <p:spPr>
          <a:xfrm>
            <a:off x="489567" y="2638428"/>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latin typeface="Trebuchet MS" panose="020B0603020202020204" pitchFamily="34" charset="0"/>
              </a:rPr>
              <a:t>Anti-Phishing</a:t>
            </a:r>
            <a:endParaRPr lang="en-US" sz="900" dirty="0">
              <a:solidFill>
                <a:srgbClr val="000000"/>
              </a:solidFill>
              <a:latin typeface="Trebuchet MS" panose="020B0603020202020204" pitchFamily="34" charset="0"/>
            </a:endParaRPr>
          </a:p>
        </p:txBody>
      </p:sp>
      <p:sp>
        <p:nvSpPr>
          <p:cNvPr id="63" name="Rectangle 62"/>
          <p:cNvSpPr/>
          <p:nvPr/>
        </p:nvSpPr>
        <p:spPr>
          <a:xfrm>
            <a:off x="1648508" y="1897630"/>
            <a:ext cx="1080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Data Identification</a:t>
            </a:r>
            <a:endParaRPr lang="en-US" sz="900" dirty="0">
              <a:solidFill>
                <a:srgbClr val="000000"/>
              </a:solidFill>
            </a:endParaRPr>
          </a:p>
        </p:txBody>
      </p:sp>
      <p:sp>
        <p:nvSpPr>
          <p:cNvPr id="64" name="Freeform 63"/>
          <p:cNvSpPr/>
          <p:nvPr/>
        </p:nvSpPr>
        <p:spPr>
          <a:xfrm>
            <a:off x="489567" y="3007717"/>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700" dirty="0">
                <a:solidFill>
                  <a:srgbClr val="000000"/>
                </a:solidFill>
                <a:latin typeface="Trebuchet MS" panose="020B0603020202020204"/>
              </a:rPr>
              <a:t>EASM &amp; Brand/Dark Web Monitoring</a:t>
            </a:r>
            <a:endParaRPr lang="en-US" sz="700" dirty="0">
              <a:solidFill>
                <a:srgbClr val="000000"/>
              </a:solidFill>
              <a:latin typeface="Trebuchet MS" panose="020B0603020202020204"/>
            </a:endParaRPr>
          </a:p>
        </p:txBody>
      </p:sp>
      <p:sp>
        <p:nvSpPr>
          <p:cNvPr id="65" name="Rectangle 64"/>
          <p:cNvSpPr/>
          <p:nvPr/>
        </p:nvSpPr>
        <p:spPr>
          <a:xfrm>
            <a:off x="1648508" y="2268671"/>
            <a:ext cx="1080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Data Classification</a:t>
            </a:r>
            <a:endParaRPr lang="en-US" sz="900" dirty="0">
              <a:solidFill>
                <a:srgbClr val="000000"/>
              </a:solidFill>
              <a:latin typeface="Trebuchet MS" panose="020B0603020202020204" pitchFamily="34" charset="0"/>
            </a:endParaRPr>
          </a:p>
        </p:txBody>
      </p:sp>
      <p:sp>
        <p:nvSpPr>
          <p:cNvPr id="66" name="Rectangle 65"/>
          <p:cNvSpPr/>
          <p:nvPr/>
        </p:nvSpPr>
        <p:spPr>
          <a:xfrm>
            <a:off x="2802704" y="2268672"/>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Email Security</a:t>
            </a:r>
            <a:endParaRPr lang="en-US" sz="900" dirty="0">
              <a:solidFill>
                <a:srgbClr val="000000"/>
              </a:solidFill>
              <a:latin typeface="Trebuchet MS" panose="020B0603020202020204" pitchFamily="34" charset="0"/>
            </a:endParaRPr>
          </a:p>
        </p:txBody>
      </p:sp>
      <p:sp>
        <p:nvSpPr>
          <p:cNvPr id="70" name="Freeform 69"/>
          <p:cNvSpPr/>
          <p:nvPr/>
        </p:nvSpPr>
        <p:spPr>
          <a:xfrm>
            <a:off x="489567" y="3379629"/>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latin typeface="Trebuchet MS" panose="020B0603020202020204" pitchFamily="34" charset="0"/>
              </a:rPr>
              <a:t>DNS Security</a:t>
            </a:r>
            <a:endParaRPr lang="en-US" sz="900" dirty="0">
              <a:solidFill>
                <a:srgbClr val="000000"/>
              </a:solidFill>
              <a:latin typeface="Trebuchet MS" panose="020B0603020202020204" pitchFamily="34" charset="0"/>
            </a:endParaRPr>
          </a:p>
        </p:txBody>
      </p:sp>
      <p:sp>
        <p:nvSpPr>
          <p:cNvPr id="71" name="Freeform 70"/>
          <p:cNvSpPr/>
          <p:nvPr/>
        </p:nvSpPr>
        <p:spPr>
          <a:xfrm>
            <a:off x="489567" y="3750600"/>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NSPM</a:t>
            </a:r>
            <a:endParaRPr lang="en-US" sz="900" dirty="0">
              <a:solidFill>
                <a:srgbClr val="000000"/>
              </a:solidFill>
              <a:latin typeface="Trebuchet MS" panose="020B0603020202020204" pitchFamily="34" charset="0"/>
            </a:endParaRPr>
          </a:p>
        </p:txBody>
      </p:sp>
      <p:sp>
        <p:nvSpPr>
          <p:cNvPr id="72" name="Rectangle 71"/>
          <p:cNvSpPr/>
          <p:nvPr/>
        </p:nvSpPr>
        <p:spPr>
          <a:xfrm>
            <a:off x="2802704" y="3010753"/>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Perimeter &amp; Core Firewall</a:t>
            </a:r>
            <a:endParaRPr lang="en-US" sz="900" dirty="0">
              <a:solidFill>
                <a:srgbClr val="000000"/>
              </a:solidFill>
              <a:latin typeface="Trebuchet MS" panose="020B0603020202020204" pitchFamily="34" charset="0"/>
            </a:endParaRPr>
          </a:p>
        </p:txBody>
      </p:sp>
      <p:sp>
        <p:nvSpPr>
          <p:cNvPr id="73" name="Rectangle 72"/>
          <p:cNvSpPr/>
          <p:nvPr/>
        </p:nvSpPr>
        <p:spPr>
          <a:xfrm>
            <a:off x="2802704" y="3380994"/>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DDoS</a:t>
            </a:r>
            <a:endParaRPr lang="en-US" sz="900" dirty="0">
              <a:solidFill>
                <a:srgbClr val="000000"/>
              </a:solidFill>
              <a:latin typeface="Trebuchet MS" panose="020B0603020202020204" pitchFamily="34" charset="0"/>
            </a:endParaRPr>
          </a:p>
        </p:txBody>
      </p:sp>
      <p:sp>
        <p:nvSpPr>
          <p:cNvPr id="74" name="Rectangle 73"/>
          <p:cNvSpPr/>
          <p:nvPr/>
        </p:nvSpPr>
        <p:spPr>
          <a:xfrm>
            <a:off x="2802704" y="2639713"/>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SWG &amp; ZTNA</a:t>
            </a:r>
          </a:p>
        </p:txBody>
      </p:sp>
      <p:sp>
        <p:nvSpPr>
          <p:cNvPr id="75" name="Rectangle 74"/>
          <p:cNvSpPr/>
          <p:nvPr/>
        </p:nvSpPr>
        <p:spPr>
          <a:xfrm>
            <a:off x="4076184" y="2651632"/>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NGAV, EDR &amp; XDR</a:t>
            </a:r>
            <a:endParaRPr lang="en-US" sz="900" dirty="0">
              <a:solidFill>
                <a:srgbClr val="000000"/>
              </a:solidFill>
              <a:latin typeface="Trebuchet MS" panose="020B0603020202020204" pitchFamily="34" charset="0"/>
            </a:endParaRPr>
          </a:p>
        </p:txBody>
      </p:sp>
      <p:sp>
        <p:nvSpPr>
          <p:cNvPr id="76" name="Rectangle 75"/>
          <p:cNvSpPr/>
          <p:nvPr/>
        </p:nvSpPr>
        <p:spPr>
          <a:xfrm>
            <a:off x="5182565" y="2268672"/>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Endpoint Encryption</a:t>
            </a:r>
            <a:endParaRPr lang="en-US" sz="900" dirty="0">
              <a:solidFill>
                <a:srgbClr val="000000"/>
              </a:solidFill>
              <a:latin typeface="Trebuchet MS" panose="020B0603020202020204" pitchFamily="34" charset="0"/>
            </a:endParaRPr>
          </a:p>
        </p:txBody>
      </p:sp>
      <p:sp>
        <p:nvSpPr>
          <p:cNvPr id="77" name="Rectangle 76"/>
          <p:cNvSpPr/>
          <p:nvPr/>
        </p:nvSpPr>
        <p:spPr>
          <a:xfrm>
            <a:off x="5182565" y="2639713"/>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KMS / HSM</a:t>
            </a:r>
            <a:endParaRPr lang="en-US" sz="900" dirty="0">
              <a:solidFill>
                <a:srgbClr val="000000"/>
              </a:solidFill>
              <a:latin typeface="Trebuchet MS" panose="020B0603020202020204" pitchFamily="34" charset="0"/>
            </a:endParaRPr>
          </a:p>
        </p:txBody>
      </p:sp>
      <p:sp>
        <p:nvSpPr>
          <p:cNvPr id="78" name="Rectangle 77"/>
          <p:cNvSpPr/>
          <p:nvPr/>
        </p:nvSpPr>
        <p:spPr>
          <a:xfrm>
            <a:off x="5182565" y="3010753"/>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MDM</a:t>
            </a:r>
          </a:p>
        </p:txBody>
      </p:sp>
      <p:sp>
        <p:nvSpPr>
          <p:cNvPr id="79" name="Rectangle 78"/>
          <p:cNvSpPr/>
          <p:nvPr/>
        </p:nvSpPr>
        <p:spPr>
          <a:xfrm>
            <a:off x="6564637" y="2639713"/>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NAC</a:t>
            </a:r>
          </a:p>
        </p:txBody>
      </p:sp>
      <p:sp>
        <p:nvSpPr>
          <p:cNvPr id="80" name="Rectangle 79"/>
          <p:cNvSpPr/>
          <p:nvPr/>
        </p:nvSpPr>
        <p:spPr>
          <a:xfrm>
            <a:off x="6564637" y="3010753"/>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ZTNA</a:t>
            </a:r>
          </a:p>
        </p:txBody>
      </p:sp>
      <p:sp>
        <p:nvSpPr>
          <p:cNvPr id="81" name="Rectangle 80"/>
          <p:cNvSpPr/>
          <p:nvPr/>
        </p:nvSpPr>
        <p:spPr>
          <a:xfrm>
            <a:off x="4076184" y="3021872"/>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ZTNA</a:t>
            </a:r>
          </a:p>
        </p:txBody>
      </p:sp>
      <p:sp>
        <p:nvSpPr>
          <p:cNvPr id="82" name="Rectangle 81"/>
          <p:cNvSpPr/>
          <p:nvPr/>
        </p:nvSpPr>
        <p:spPr>
          <a:xfrm>
            <a:off x="4076184" y="3393714"/>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Deception</a:t>
            </a:r>
            <a:endParaRPr lang="en-US" sz="900" dirty="0">
              <a:solidFill>
                <a:srgbClr val="000000"/>
              </a:solidFill>
              <a:latin typeface="Trebuchet MS" panose="020B0603020202020204" pitchFamily="34" charset="0"/>
            </a:endParaRPr>
          </a:p>
        </p:txBody>
      </p:sp>
      <p:sp>
        <p:nvSpPr>
          <p:cNvPr id="83" name="Rectangle 82"/>
          <p:cNvSpPr/>
          <p:nvPr/>
        </p:nvSpPr>
        <p:spPr>
          <a:xfrm>
            <a:off x="7654542" y="3752836"/>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Endpoint Encryption</a:t>
            </a:r>
            <a:endParaRPr lang="en-US" sz="900" dirty="0">
              <a:solidFill>
                <a:srgbClr val="000000"/>
              </a:solidFill>
              <a:latin typeface="Trebuchet MS" panose="020B0603020202020204" pitchFamily="34" charset="0"/>
            </a:endParaRPr>
          </a:p>
        </p:txBody>
      </p:sp>
      <p:sp>
        <p:nvSpPr>
          <p:cNvPr id="84" name="Rectangle 83"/>
          <p:cNvSpPr/>
          <p:nvPr/>
        </p:nvSpPr>
        <p:spPr>
          <a:xfrm>
            <a:off x="4076184" y="3750600"/>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PAM</a:t>
            </a:r>
            <a:endParaRPr lang="en-US" sz="900" dirty="0">
              <a:solidFill>
                <a:srgbClr val="000000"/>
              </a:solidFill>
              <a:latin typeface="Trebuchet MS" panose="020B0603020202020204" pitchFamily="34" charset="0"/>
            </a:endParaRPr>
          </a:p>
        </p:txBody>
      </p:sp>
      <p:sp>
        <p:nvSpPr>
          <p:cNvPr id="85" name="Freeform 18"/>
          <p:cNvSpPr/>
          <p:nvPr/>
        </p:nvSpPr>
        <p:spPr>
          <a:xfrm>
            <a:off x="2802704" y="3750599"/>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ATP</a:t>
            </a:r>
          </a:p>
        </p:txBody>
      </p:sp>
      <p:sp>
        <p:nvSpPr>
          <p:cNvPr id="86" name="Freeform 18"/>
          <p:cNvSpPr/>
          <p:nvPr/>
        </p:nvSpPr>
        <p:spPr>
          <a:xfrm>
            <a:off x="4076184" y="4107134"/>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WAF</a:t>
            </a:r>
          </a:p>
        </p:txBody>
      </p:sp>
      <p:sp>
        <p:nvSpPr>
          <p:cNvPr id="87" name="Freeform 18"/>
          <p:cNvSpPr/>
          <p:nvPr/>
        </p:nvSpPr>
        <p:spPr>
          <a:xfrm>
            <a:off x="5182565" y="3377105"/>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ATP</a:t>
            </a:r>
          </a:p>
        </p:txBody>
      </p:sp>
      <p:sp>
        <p:nvSpPr>
          <p:cNvPr id="91" name="Freeform 18"/>
          <p:cNvSpPr/>
          <p:nvPr/>
        </p:nvSpPr>
        <p:spPr>
          <a:xfrm>
            <a:off x="6564637" y="3386270"/>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ATP</a:t>
            </a:r>
          </a:p>
        </p:txBody>
      </p:sp>
      <p:sp>
        <p:nvSpPr>
          <p:cNvPr id="92" name="Freeform 91"/>
          <p:cNvSpPr/>
          <p:nvPr/>
        </p:nvSpPr>
        <p:spPr>
          <a:xfrm>
            <a:off x="489567" y="4125316"/>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IDAM</a:t>
            </a:r>
            <a:endParaRPr lang="en-US" sz="900" dirty="0">
              <a:solidFill>
                <a:srgbClr val="000000"/>
              </a:solidFill>
              <a:latin typeface="Trebuchet MS" panose="020B0603020202020204" pitchFamily="34" charset="0"/>
            </a:endParaRPr>
          </a:p>
        </p:txBody>
      </p:sp>
      <p:sp>
        <p:nvSpPr>
          <p:cNvPr id="93" name="Freeform 92"/>
          <p:cNvSpPr/>
          <p:nvPr/>
        </p:nvSpPr>
        <p:spPr>
          <a:xfrm>
            <a:off x="1648508" y="2631181"/>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IDAM</a:t>
            </a:r>
            <a:endParaRPr lang="en-US" sz="900" dirty="0">
              <a:solidFill>
                <a:srgbClr val="000000"/>
              </a:solidFill>
              <a:latin typeface="Trebuchet MS" panose="020B0603020202020204" pitchFamily="34" charset="0"/>
            </a:endParaRPr>
          </a:p>
        </p:txBody>
      </p:sp>
      <p:sp>
        <p:nvSpPr>
          <p:cNvPr id="94" name="Freeform 93"/>
          <p:cNvSpPr/>
          <p:nvPr/>
        </p:nvSpPr>
        <p:spPr>
          <a:xfrm>
            <a:off x="2802704" y="4137216"/>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IDAM</a:t>
            </a:r>
            <a:endParaRPr lang="en-US" sz="900" dirty="0">
              <a:solidFill>
                <a:srgbClr val="000000"/>
              </a:solidFill>
              <a:latin typeface="Trebuchet MS" panose="020B0603020202020204" pitchFamily="34" charset="0"/>
            </a:endParaRPr>
          </a:p>
        </p:txBody>
      </p:sp>
      <p:sp>
        <p:nvSpPr>
          <p:cNvPr id="95" name="Freeform 94"/>
          <p:cNvSpPr/>
          <p:nvPr/>
        </p:nvSpPr>
        <p:spPr>
          <a:xfrm>
            <a:off x="5182565" y="3751457"/>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IDAM</a:t>
            </a:r>
            <a:endParaRPr lang="en-US" sz="900" dirty="0">
              <a:solidFill>
                <a:srgbClr val="000000"/>
              </a:solidFill>
              <a:latin typeface="Trebuchet MS" panose="020B0603020202020204" pitchFamily="34" charset="0"/>
            </a:endParaRPr>
          </a:p>
        </p:txBody>
      </p:sp>
      <p:sp>
        <p:nvSpPr>
          <p:cNvPr id="96" name="Rectangle 95"/>
          <p:cNvSpPr/>
          <p:nvPr/>
        </p:nvSpPr>
        <p:spPr>
          <a:xfrm>
            <a:off x="5182565" y="4114498"/>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ZTNA</a:t>
            </a:r>
          </a:p>
        </p:txBody>
      </p:sp>
      <p:sp>
        <p:nvSpPr>
          <p:cNvPr id="97" name="Rectangle 96"/>
          <p:cNvSpPr/>
          <p:nvPr/>
        </p:nvSpPr>
        <p:spPr>
          <a:xfrm>
            <a:off x="6564637" y="3757012"/>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ZTNA</a:t>
            </a:r>
          </a:p>
        </p:txBody>
      </p:sp>
      <p:sp>
        <p:nvSpPr>
          <p:cNvPr id="98" name="Rectangle 97"/>
          <p:cNvSpPr/>
          <p:nvPr/>
        </p:nvSpPr>
        <p:spPr>
          <a:xfrm>
            <a:off x="7654542" y="4116026"/>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ZTNA</a:t>
            </a:r>
          </a:p>
        </p:txBody>
      </p:sp>
      <p:sp>
        <p:nvSpPr>
          <p:cNvPr id="99" name="Freeform 98"/>
          <p:cNvSpPr/>
          <p:nvPr/>
        </p:nvSpPr>
        <p:spPr>
          <a:xfrm>
            <a:off x="6564637" y="4121253"/>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latin typeface="Trebuchet MS" panose="020B0603020202020204" pitchFamily="34" charset="0"/>
              </a:rPr>
              <a:t>DNS Security</a:t>
            </a:r>
            <a:endParaRPr lang="en-US" sz="900" dirty="0">
              <a:solidFill>
                <a:srgbClr val="000000"/>
              </a:solidFill>
              <a:latin typeface="Trebuchet MS" panose="020B0603020202020204" pitchFamily="34" charset="0"/>
            </a:endParaRPr>
          </a:p>
        </p:txBody>
      </p:sp>
      <p:sp>
        <p:nvSpPr>
          <p:cNvPr id="100" name="Rectangle 99"/>
          <p:cNvSpPr/>
          <p:nvPr/>
        </p:nvSpPr>
        <p:spPr>
          <a:xfrm>
            <a:off x="1648508" y="2993692"/>
            <a:ext cx="1080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Email Security</a:t>
            </a:r>
            <a:endParaRPr lang="en-US" sz="900" dirty="0">
              <a:solidFill>
                <a:srgbClr val="000000"/>
              </a:solidFill>
              <a:latin typeface="Trebuchet MS" panose="020B0603020202020204" pitchFamily="34" charset="0"/>
            </a:endParaRPr>
          </a:p>
        </p:txBody>
      </p:sp>
      <p:sp>
        <p:nvSpPr>
          <p:cNvPr id="101" name="Rectangle 100"/>
          <p:cNvSpPr/>
          <p:nvPr/>
        </p:nvSpPr>
        <p:spPr>
          <a:xfrm>
            <a:off x="1648508" y="3377104"/>
            <a:ext cx="1080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NGAV, EDR &amp; XDR</a:t>
            </a:r>
            <a:endParaRPr lang="en-US" sz="900" dirty="0">
              <a:solidFill>
                <a:srgbClr val="000000"/>
              </a:solidFill>
              <a:latin typeface="Trebuchet MS" panose="020B0603020202020204" pitchFamily="34" charset="0"/>
            </a:endParaRPr>
          </a:p>
        </p:txBody>
      </p:sp>
      <p:sp>
        <p:nvSpPr>
          <p:cNvPr id="102" name="Rectangle 101"/>
          <p:cNvSpPr/>
          <p:nvPr/>
        </p:nvSpPr>
        <p:spPr>
          <a:xfrm>
            <a:off x="1648508" y="3745846"/>
            <a:ext cx="1080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Endpoint Encryption</a:t>
            </a:r>
            <a:endParaRPr lang="en-US" sz="900" dirty="0">
              <a:solidFill>
                <a:srgbClr val="000000"/>
              </a:solidFill>
              <a:latin typeface="Trebuchet MS" panose="020B0603020202020204" pitchFamily="34" charset="0"/>
            </a:endParaRPr>
          </a:p>
        </p:txBody>
      </p:sp>
      <p:sp>
        <p:nvSpPr>
          <p:cNvPr id="103" name="Rectangle 102"/>
          <p:cNvSpPr/>
          <p:nvPr/>
        </p:nvSpPr>
        <p:spPr>
          <a:xfrm>
            <a:off x="1648508" y="4111771"/>
            <a:ext cx="1080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Email Security</a:t>
            </a:r>
            <a:endParaRPr lang="en-US" sz="900" dirty="0">
              <a:solidFill>
                <a:srgbClr val="000000"/>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4571999" y="2638480"/>
            <a:ext cx="1416050" cy="1620000"/>
          </a:xfrm>
          <a:prstGeom prst="rect">
            <a:avLst/>
          </a:prstGeom>
          <a:solidFill>
            <a:srgbClr val="10253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7404099" y="2638480"/>
            <a:ext cx="1416050" cy="1620000"/>
          </a:xfrm>
          <a:prstGeom prst="rect">
            <a:avLst/>
          </a:prstGeom>
          <a:solidFill>
            <a:srgbClr val="10253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1739899" y="2638480"/>
            <a:ext cx="1416050" cy="1620000"/>
          </a:xfrm>
          <a:prstGeom prst="rect">
            <a:avLst/>
          </a:prstGeom>
          <a:solidFill>
            <a:srgbClr val="10253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3155949" y="1007808"/>
            <a:ext cx="1416050" cy="1620000"/>
          </a:xfrm>
          <a:prstGeom prst="rect">
            <a:avLst/>
          </a:prstGeom>
          <a:solidFill>
            <a:srgbClr val="10253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5988049" y="1007808"/>
            <a:ext cx="1416050" cy="1620000"/>
          </a:xfrm>
          <a:prstGeom prst="rect">
            <a:avLst/>
          </a:prstGeom>
          <a:solidFill>
            <a:srgbClr val="10253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323849" y="1007808"/>
            <a:ext cx="1416050" cy="1620000"/>
          </a:xfrm>
          <a:prstGeom prst="rect">
            <a:avLst/>
          </a:prstGeom>
          <a:solidFill>
            <a:srgbClr val="10253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324000" y="211574"/>
            <a:ext cx="8496150" cy="415490"/>
          </a:xfrm>
        </p:spPr>
        <p:txBody>
          <a:bodyPr/>
          <a:lstStyle/>
          <a:p>
            <a:r>
              <a:rPr lang="en-IN" dirty="0"/>
              <a:t>Defence in Depth</a:t>
            </a:r>
          </a:p>
        </p:txBody>
      </p:sp>
      <p:grpSp>
        <p:nvGrpSpPr>
          <p:cNvPr id="47" name="Group 46"/>
          <p:cNvGrpSpPr/>
          <p:nvPr/>
        </p:nvGrpSpPr>
        <p:grpSpPr>
          <a:xfrm>
            <a:off x="1739900" y="987425"/>
            <a:ext cx="5664200" cy="3271053"/>
            <a:chOff x="1739900" y="1949496"/>
            <a:chExt cx="5664200" cy="2589742"/>
          </a:xfrm>
        </p:grpSpPr>
        <p:cxnSp>
          <p:nvCxnSpPr>
            <p:cNvPr id="6" name="Straight Connector 5"/>
            <p:cNvCxnSpPr/>
            <p:nvPr/>
          </p:nvCxnSpPr>
          <p:spPr>
            <a:xfrm>
              <a:off x="3155950" y="1949496"/>
              <a:ext cx="0" cy="2589742"/>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39900" y="1949496"/>
              <a:ext cx="0" cy="2589742"/>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404100" y="1949496"/>
              <a:ext cx="0" cy="2589742"/>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988050" y="1949496"/>
              <a:ext cx="0" cy="2589742"/>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0" y="1949496"/>
              <a:ext cx="0" cy="2589742"/>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323850" y="2627808"/>
            <a:ext cx="8496300" cy="0"/>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3850" y="1143037"/>
            <a:ext cx="1416050" cy="400110"/>
          </a:xfrm>
          <a:prstGeom prst="rect">
            <a:avLst/>
          </a:prstGeom>
          <a:noFill/>
        </p:spPr>
        <p:txBody>
          <a:bodyPr wrap="square" rtlCol="0">
            <a:spAutoFit/>
          </a:bodyPr>
          <a:lstStyle/>
          <a:p>
            <a:pPr algn="ctr"/>
            <a:r>
              <a:rPr lang="en-IN" sz="1000" b="1" kern="0" dirty="0">
                <a:solidFill>
                  <a:srgbClr val="BED730"/>
                </a:solidFill>
                <a:effectLst/>
                <a:latin typeface="Trebuchet MS" panose="020B0603020202020204" pitchFamily="34" charset="0"/>
                <a:ea typeface="Times New Roman" panose="02020603050405020304" pitchFamily="18" charset="0"/>
                <a:cs typeface="Calibri" panose="020F0502020204030204" pitchFamily="34" charset="0"/>
              </a:rPr>
              <a:t>Perimeter </a:t>
            </a:r>
          </a:p>
          <a:p>
            <a:pPr algn="ctr"/>
            <a:r>
              <a:rPr lang="en-IN" sz="1000" b="1" kern="0" dirty="0">
                <a:solidFill>
                  <a:srgbClr val="BED730"/>
                </a:solidFill>
                <a:effectLst/>
                <a:latin typeface="Trebuchet MS" panose="020B0603020202020204" pitchFamily="34" charset="0"/>
                <a:ea typeface="Times New Roman" panose="02020603050405020304" pitchFamily="18" charset="0"/>
                <a:cs typeface="Calibri" panose="020F0502020204030204" pitchFamily="34" charset="0"/>
              </a:rPr>
              <a:t>Security Layer</a:t>
            </a:r>
            <a:endParaRPr lang="en-IN" sz="1000" kern="100" dirty="0">
              <a:solidFill>
                <a:srgbClr val="BED730"/>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323850" y="1543147"/>
            <a:ext cx="1416050" cy="830997"/>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effectLst/>
                <a:latin typeface="Trebuchet MS" panose="020B0603020202020204" pitchFamily="34" charset="0"/>
                <a:ea typeface="Times New Roman" panose="02020603050405020304" pitchFamily="18" charset="0"/>
                <a:cs typeface="Calibri" panose="020F0502020204030204" pitchFamily="34" charset="0"/>
              </a:rPr>
              <a:t>Firewalls</a:t>
            </a:r>
            <a:endParaRPr lang="en-IN" sz="800" kern="0" dirty="0">
              <a:solidFill>
                <a:schemeClr val="bg1">
                  <a:lumMod val="95000"/>
                </a:schemeClr>
              </a:solidFill>
              <a:latin typeface="Trebuchet MS" panose="020B0603020202020204" pitchFamily="34" charset="0"/>
              <a:ea typeface="Times New Roman" panose="02020603050405020304" pitchFamily="18" charset="0"/>
              <a:cs typeface="Calibri" panose="020F0502020204030204" pitchFamily="34" charset="0"/>
            </a:endParaRP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Intrusion Detection and Prevention Systems (IDPS)</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ea typeface="Calibri" panose="020F0502020204030204" pitchFamily="34" charset="0"/>
                <a:cs typeface="Calibri" panose="020F0502020204030204" pitchFamily="34" charset="0"/>
              </a:rPr>
              <a:t>DDoS</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Anti APT</a:t>
            </a:r>
          </a:p>
        </p:txBody>
      </p:sp>
      <p:sp>
        <p:nvSpPr>
          <p:cNvPr id="18" name="TextBox 17"/>
          <p:cNvSpPr txBox="1"/>
          <p:nvPr/>
        </p:nvSpPr>
        <p:spPr>
          <a:xfrm>
            <a:off x="1739900" y="1143037"/>
            <a:ext cx="1416050" cy="400110"/>
          </a:xfrm>
          <a:prstGeom prst="rect">
            <a:avLst/>
          </a:prstGeom>
          <a:noFill/>
        </p:spPr>
        <p:txBody>
          <a:bodyPr wrap="square" rtlCol="0">
            <a:spAutoFit/>
          </a:bodyPr>
          <a:lstStyle/>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Network </a:t>
            </a:r>
          </a:p>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Layer</a:t>
            </a:r>
          </a:p>
        </p:txBody>
      </p:sp>
      <p:sp>
        <p:nvSpPr>
          <p:cNvPr id="19" name="TextBox 18"/>
          <p:cNvSpPr txBox="1"/>
          <p:nvPr/>
        </p:nvSpPr>
        <p:spPr>
          <a:xfrm>
            <a:off x="1739900" y="1543147"/>
            <a:ext cx="1352434" cy="584775"/>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Network Segmentation</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Virtual Private Networks (VPNs)</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Proxy</a:t>
            </a:r>
          </a:p>
        </p:txBody>
      </p:sp>
      <p:sp>
        <p:nvSpPr>
          <p:cNvPr id="20" name="TextBox 19"/>
          <p:cNvSpPr txBox="1"/>
          <p:nvPr/>
        </p:nvSpPr>
        <p:spPr>
          <a:xfrm>
            <a:off x="3155950" y="1143037"/>
            <a:ext cx="1416050" cy="400110"/>
          </a:xfrm>
          <a:prstGeom prst="rect">
            <a:avLst/>
          </a:prstGeom>
          <a:noFill/>
        </p:spPr>
        <p:txBody>
          <a:bodyPr wrap="square" rtlCol="0">
            <a:spAutoFit/>
          </a:bodyPr>
          <a:lstStyle/>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Authentication Layer</a:t>
            </a:r>
          </a:p>
        </p:txBody>
      </p:sp>
      <p:sp>
        <p:nvSpPr>
          <p:cNvPr id="21" name="TextBox 20"/>
          <p:cNvSpPr txBox="1"/>
          <p:nvPr/>
        </p:nvSpPr>
        <p:spPr>
          <a:xfrm>
            <a:off x="3155950" y="1543147"/>
            <a:ext cx="1416050" cy="338554"/>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Multi-Factor Authentication (MFA)</a:t>
            </a:r>
          </a:p>
        </p:txBody>
      </p:sp>
      <p:sp>
        <p:nvSpPr>
          <p:cNvPr id="22" name="TextBox 21"/>
          <p:cNvSpPr txBox="1"/>
          <p:nvPr/>
        </p:nvSpPr>
        <p:spPr>
          <a:xfrm>
            <a:off x="4572000" y="1143037"/>
            <a:ext cx="1416050" cy="400110"/>
          </a:xfrm>
          <a:prstGeom prst="rect">
            <a:avLst/>
          </a:prstGeom>
          <a:noFill/>
        </p:spPr>
        <p:txBody>
          <a:bodyPr wrap="square" rtlCol="0">
            <a:spAutoFit/>
          </a:bodyPr>
          <a:lstStyle/>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Application </a:t>
            </a:r>
          </a:p>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Layer</a:t>
            </a:r>
          </a:p>
        </p:txBody>
      </p:sp>
      <p:sp>
        <p:nvSpPr>
          <p:cNvPr id="23" name="TextBox 22"/>
          <p:cNvSpPr txBox="1"/>
          <p:nvPr/>
        </p:nvSpPr>
        <p:spPr>
          <a:xfrm>
            <a:off x="4572000" y="1543147"/>
            <a:ext cx="1354971" cy="707886"/>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Secure Coding Practices</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Web Application Firewalls (WAFs)</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Email Security</a:t>
            </a:r>
          </a:p>
        </p:txBody>
      </p:sp>
      <p:sp>
        <p:nvSpPr>
          <p:cNvPr id="24" name="TextBox 23"/>
          <p:cNvSpPr txBox="1"/>
          <p:nvPr/>
        </p:nvSpPr>
        <p:spPr>
          <a:xfrm>
            <a:off x="5988049" y="1143037"/>
            <a:ext cx="1416050" cy="400110"/>
          </a:xfrm>
          <a:prstGeom prst="rect">
            <a:avLst/>
          </a:prstGeom>
          <a:noFill/>
        </p:spPr>
        <p:txBody>
          <a:bodyPr wrap="square" rtlCol="0">
            <a:spAutoFit/>
          </a:bodyPr>
          <a:lstStyle/>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Endpoint </a:t>
            </a:r>
          </a:p>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Layer</a:t>
            </a:r>
          </a:p>
        </p:txBody>
      </p:sp>
      <p:sp>
        <p:nvSpPr>
          <p:cNvPr id="25" name="TextBox 24"/>
          <p:cNvSpPr txBox="1"/>
          <p:nvPr/>
        </p:nvSpPr>
        <p:spPr>
          <a:xfrm>
            <a:off x="5988049" y="1543147"/>
            <a:ext cx="1416050" cy="461665"/>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NGAV &amp; EDR</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Mobile Device Management</a:t>
            </a:r>
          </a:p>
        </p:txBody>
      </p:sp>
      <p:sp>
        <p:nvSpPr>
          <p:cNvPr id="26" name="TextBox 25"/>
          <p:cNvSpPr txBox="1"/>
          <p:nvPr/>
        </p:nvSpPr>
        <p:spPr>
          <a:xfrm>
            <a:off x="7404100" y="1143037"/>
            <a:ext cx="1416050" cy="400110"/>
          </a:xfrm>
          <a:prstGeom prst="rect">
            <a:avLst/>
          </a:prstGeom>
          <a:noFill/>
        </p:spPr>
        <p:txBody>
          <a:bodyPr wrap="square" rtlCol="0">
            <a:spAutoFit/>
          </a:bodyPr>
          <a:lstStyle/>
          <a:p>
            <a:pPr algn="ctr">
              <a:buSzPts val="1000"/>
              <a:tabLst>
                <a:tab pos="914400" algn="l"/>
              </a:tabLst>
            </a:pPr>
            <a:r>
              <a:rPr lang="en-IN" sz="1000" b="1" kern="0" dirty="0">
                <a:solidFill>
                  <a:srgbClr val="BED730"/>
                </a:solidFill>
                <a:latin typeface="Trebuchet MS" panose="020B0603020202020204" pitchFamily="34" charset="0"/>
                <a:cs typeface="Calibri" panose="020F0502020204030204" pitchFamily="34" charset="0"/>
              </a:rPr>
              <a:t>Risk Management Practices</a:t>
            </a:r>
          </a:p>
        </p:txBody>
      </p:sp>
      <p:sp>
        <p:nvSpPr>
          <p:cNvPr id="27" name="TextBox 26"/>
          <p:cNvSpPr txBox="1"/>
          <p:nvPr/>
        </p:nvSpPr>
        <p:spPr>
          <a:xfrm>
            <a:off x="7404100" y="1543147"/>
            <a:ext cx="1357513" cy="584775"/>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Patch Management</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Vulnerability Assessment</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Penetration Testing</a:t>
            </a:r>
          </a:p>
        </p:txBody>
      </p:sp>
      <p:sp>
        <p:nvSpPr>
          <p:cNvPr id="28" name="TextBox 27"/>
          <p:cNvSpPr txBox="1"/>
          <p:nvPr/>
        </p:nvSpPr>
        <p:spPr>
          <a:xfrm>
            <a:off x="323850" y="2742749"/>
            <a:ext cx="1416050" cy="400110"/>
          </a:xfrm>
          <a:prstGeom prst="rect">
            <a:avLst/>
          </a:prstGeom>
          <a:noFill/>
        </p:spPr>
        <p:txBody>
          <a:bodyPr wrap="square" rtlCol="0">
            <a:spAutoFit/>
          </a:bodyPr>
          <a:lstStyle/>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Data </a:t>
            </a:r>
          </a:p>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Layer</a:t>
            </a:r>
          </a:p>
        </p:txBody>
      </p:sp>
      <p:sp>
        <p:nvSpPr>
          <p:cNvPr id="29" name="TextBox 28"/>
          <p:cNvSpPr txBox="1"/>
          <p:nvPr/>
        </p:nvSpPr>
        <p:spPr>
          <a:xfrm>
            <a:off x="323850" y="3142859"/>
            <a:ext cx="1416050" cy="707886"/>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Data Encryption</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Data Loss Prevention (DLP)</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Database Activity Monitoring (DAM)</a:t>
            </a:r>
          </a:p>
        </p:txBody>
      </p:sp>
      <p:sp>
        <p:nvSpPr>
          <p:cNvPr id="30" name="TextBox 29"/>
          <p:cNvSpPr txBox="1"/>
          <p:nvPr/>
        </p:nvSpPr>
        <p:spPr>
          <a:xfrm>
            <a:off x="1739900" y="2742749"/>
            <a:ext cx="1416050" cy="400110"/>
          </a:xfrm>
          <a:prstGeom prst="rect">
            <a:avLst/>
          </a:prstGeom>
          <a:noFill/>
        </p:spPr>
        <p:txBody>
          <a:bodyPr wrap="square" rtlCol="0">
            <a:spAutoFit/>
          </a:bodyPr>
          <a:lstStyle/>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Access </a:t>
            </a:r>
          </a:p>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Control Layer</a:t>
            </a:r>
          </a:p>
        </p:txBody>
      </p:sp>
      <p:sp>
        <p:nvSpPr>
          <p:cNvPr id="31" name="TextBox 30"/>
          <p:cNvSpPr txBox="1"/>
          <p:nvPr/>
        </p:nvSpPr>
        <p:spPr>
          <a:xfrm>
            <a:off x="1739900" y="3142859"/>
            <a:ext cx="1416050" cy="584775"/>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IAM and Role Based Access Control (RBAC)</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Privileged Access Management (PAM)</a:t>
            </a:r>
          </a:p>
        </p:txBody>
      </p:sp>
      <p:sp>
        <p:nvSpPr>
          <p:cNvPr id="32" name="TextBox 31"/>
          <p:cNvSpPr txBox="1"/>
          <p:nvPr/>
        </p:nvSpPr>
        <p:spPr>
          <a:xfrm>
            <a:off x="3155950" y="2742749"/>
            <a:ext cx="1416050" cy="400110"/>
          </a:xfrm>
          <a:prstGeom prst="rect">
            <a:avLst/>
          </a:prstGeom>
          <a:noFill/>
        </p:spPr>
        <p:txBody>
          <a:bodyPr wrap="square" rtlCol="0">
            <a:spAutoFit/>
          </a:bodyPr>
          <a:lstStyle/>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Monitoring and Detection Layer</a:t>
            </a:r>
          </a:p>
        </p:txBody>
      </p:sp>
      <p:sp>
        <p:nvSpPr>
          <p:cNvPr id="33" name="TextBox 32"/>
          <p:cNvSpPr txBox="1"/>
          <p:nvPr/>
        </p:nvSpPr>
        <p:spPr>
          <a:xfrm>
            <a:off x="3155950" y="3142859"/>
            <a:ext cx="1349547" cy="1077218"/>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Security Information and Event Management (SIEM)</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Security Analytics</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Network Detection &amp; Response</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File Integrity Monitoring</a:t>
            </a:r>
          </a:p>
        </p:txBody>
      </p:sp>
      <p:sp>
        <p:nvSpPr>
          <p:cNvPr id="34" name="TextBox 33"/>
          <p:cNvSpPr txBox="1"/>
          <p:nvPr/>
        </p:nvSpPr>
        <p:spPr>
          <a:xfrm>
            <a:off x="4572000" y="2742749"/>
            <a:ext cx="1416050" cy="400110"/>
          </a:xfrm>
          <a:prstGeom prst="rect">
            <a:avLst/>
          </a:prstGeom>
          <a:noFill/>
        </p:spPr>
        <p:txBody>
          <a:bodyPr wrap="square" rtlCol="0">
            <a:spAutoFit/>
          </a:bodyPr>
          <a:lstStyle/>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Incident Response and Recovery Layer</a:t>
            </a:r>
          </a:p>
        </p:txBody>
      </p:sp>
      <p:sp>
        <p:nvSpPr>
          <p:cNvPr id="35" name="TextBox 34"/>
          <p:cNvSpPr txBox="1"/>
          <p:nvPr/>
        </p:nvSpPr>
        <p:spPr>
          <a:xfrm>
            <a:off x="4572000" y="3142859"/>
            <a:ext cx="1416050" cy="461665"/>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Incident Response Plan</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Backup and Disaster Recovery</a:t>
            </a:r>
          </a:p>
        </p:txBody>
      </p:sp>
      <p:sp>
        <p:nvSpPr>
          <p:cNvPr id="36" name="TextBox 35"/>
          <p:cNvSpPr txBox="1"/>
          <p:nvPr/>
        </p:nvSpPr>
        <p:spPr>
          <a:xfrm>
            <a:off x="5988049" y="2742749"/>
            <a:ext cx="1416050" cy="400110"/>
          </a:xfrm>
          <a:prstGeom prst="rect">
            <a:avLst/>
          </a:prstGeom>
          <a:noFill/>
        </p:spPr>
        <p:txBody>
          <a:bodyPr wrap="square" rtlCol="0">
            <a:spAutoFit/>
          </a:bodyPr>
          <a:lstStyle/>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Physical </a:t>
            </a:r>
          </a:p>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Security Layer</a:t>
            </a:r>
          </a:p>
        </p:txBody>
      </p:sp>
      <p:sp>
        <p:nvSpPr>
          <p:cNvPr id="37" name="TextBox 36"/>
          <p:cNvSpPr txBox="1"/>
          <p:nvPr/>
        </p:nvSpPr>
        <p:spPr>
          <a:xfrm>
            <a:off x="5988049" y="3142859"/>
            <a:ext cx="1352085" cy="338554"/>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Physical Access Controls</a:t>
            </a:r>
          </a:p>
        </p:txBody>
      </p:sp>
      <p:sp>
        <p:nvSpPr>
          <p:cNvPr id="38" name="TextBox 37"/>
          <p:cNvSpPr txBox="1"/>
          <p:nvPr/>
        </p:nvSpPr>
        <p:spPr>
          <a:xfrm>
            <a:off x="7404100" y="2742749"/>
            <a:ext cx="1416050" cy="400110"/>
          </a:xfrm>
          <a:prstGeom prst="rect">
            <a:avLst/>
          </a:prstGeom>
          <a:noFill/>
        </p:spPr>
        <p:txBody>
          <a:bodyPr wrap="square" rtlCol="0">
            <a:spAutoFit/>
          </a:bodyPr>
          <a:lstStyle/>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Security Awareness and Training Layer</a:t>
            </a:r>
          </a:p>
        </p:txBody>
      </p:sp>
      <p:sp>
        <p:nvSpPr>
          <p:cNvPr id="39" name="TextBox 38"/>
          <p:cNvSpPr txBox="1"/>
          <p:nvPr/>
        </p:nvSpPr>
        <p:spPr>
          <a:xfrm>
            <a:off x="7404100" y="3142859"/>
            <a:ext cx="1416050" cy="215444"/>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Employee Training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4842" y="2867033"/>
            <a:ext cx="2124070" cy="1872456"/>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 name="Rectangle 7"/>
          <p:cNvSpPr/>
          <p:nvPr/>
        </p:nvSpPr>
        <p:spPr>
          <a:xfrm>
            <a:off x="4571998" y="990893"/>
            <a:ext cx="2124070" cy="1872456"/>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 name="Rectangle 16"/>
          <p:cNvSpPr/>
          <p:nvPr/>
        </p:nvSpPr>
        <p:spPr>
          <a:xfrm>
            <a:off x="6696073" y="2864923"/>
            <a:ext cx="2124070" cy="1872456"/>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7" name="Rectangle 36"/>
          <p:cNvSpPr/>
          <p:nvPr/>
        </p:nvSpPr>
        <p:spPr>
          <a:xfrm>
            <a:off x="317682" y="983958"/>
            <a:ext cx="2124070" cy="1872456"/>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itle 3"/>
          <p:cNvSpPr>
            <a:spLocks noGrp="1"/>
          </p:cNvSpPr>
          <p:nvPr>
            <p:ph type="title"/>
          </p:nvPr>
        </p:nvSpPr>
        <p:spPr>
          <a:xfrm>
            <a:off x="323850" y="179422"/>
            <a:ext cx="8496300" cy="415925"/>
          </a:xfrm>
        </p:spPr>
        <p:txBody>
          <a:bodyPr/>
          <a:lstStyle/>
          <a:p>
            <a:r>
              <a:rPr lang="en-US" dirty="0"/>
              <a:t>Security Managed Services: overview</a:t>
            </a:r>
          </a:p>
        </p:txBody>
      </p:sp>
      <p:grpSp>
        <p:nvGrpSpPr>
          <p:cNvPr id="9" name="Group 8"/>
          <p:cNvGrpSpPr/>
          <p:nvPr/>
        </p:nvGrpSpPr>
        <p:grpSpPr>
          <a:xfrm>
            <a:off x="2447925" y="987425"/>
            <a:ext cx="4248150" cy="3759213"/>
            <a:chOff x="2447925" y="987425"/>
            <a:chExt cx="4248150" cy="3744913"/>
          </a:xfrm>
        </p:grpSpPr>
        <p:cxnSp>
          <p:nvCxnSpPr>
            <p:cNvPr id="10" name="Straight Connector 9"/>
            <p:cNvCxnSpPr/>
            <p:nvPr/>
          </p:nvCxnSpPr>
          <p:spPr>
            <a:xfrm>
              <a:off x="4572000" y="987425"/>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447925" y="987425"/>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696075" y="987425"/>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323850" y="2859881"/>
            <a:ext cx="8496300" cy="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77395" y="1832562"/>
            <a:ext cx="2004645" cy="479618"/>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Cyber Security </a:t>
            </a:r>
          </a:p>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Advisory Services</a:t>
            </a:r>
            <a:endParaRPr kumimoji="0" lang="en-IN" sz="1200" b="1"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sp>
        <p:nvSpPr>
          <p:cNvPr id="39" name="TextBox 38"/>
          <p:cNvSpPr txBox="1"/>
          <p:nvPr/>
        </p:nvSpPr>
        <p:spPr>
          <a:xfrm>
            <a:off x="377395" y="3744594"/>
            <a:ext cx="2004645" cy="479618"/>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Security Platform </a:t>
            </a:r>
          </a:p>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as a Service</a:t>
            </a:r>
            <a:endParaRPr kumimoji="0" lang="en-IN" sz="1200" b="1" i="0" u="none" strike="noStrike" kern="1200" cap="none" spc="0" normalizeH="0" baseline="0" noProof="0" dirty="0">
              <a:ln>
                <a:noFill/>
              </a:ln>
              <a:solidFill>
                <a:schemeClr val="bg1"/>
              </a:solidFill>
              <a:effectLst/>
              <a:uLnTx/>
              <a:uFillTx/>
              <a:latin typeface="Trebuchet MS" panose="020B0603020202020204"/>
              <a:ea typeface="+mn-ea"/>
              <a:cs typeface="+mn-cs"/>
            </a:endParaRPr>
          </a:p>
        </p:txBody>
      </p:sp>
      <p:sp>
        <p:nvSpPr>
          <p:cNvPr id="40" name="TextBox 39"/>
          <p:cNvSpPr txBox="1"/>
          <p:nvPr/>
        </p:nvSpPr>
        <p:spPr>
          <a:xfrm>
            <a:off x="2451934" y="3759566"/>
            <a:ext cx="2109886" cy="463653"/>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Managed Security </a:t>
            </a:r>
          </a:p>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Services</a:t>
            </a:r>
            <a:endParaRPr kumimoji="0" lang="en-IN" sz="1200" b="1"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sp>
        <p:nvSpPr>
          <p:cNvPr id="41" name="TextBox 40"/>
          <p:cNvSpPr txBox="1"/>
          <p:nvPr/>
        </p:nvSpPr>
        <p:spPr>
          <a:xfrm>
            <a:off x="4631711" y="3776493"/>
            <a:ext cx="2004645" cy="479618"/>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Managed Detection &amp; Response</a:t>
            </a:r>
            <a:endParaRPr kumimoji="0" lang="en-IN" sz="1200" b="1" i="0" u="none" strike="noStrike" kern="1200" cap="none" spc="0" normalizeH="0" baseline="0" noProof="0" dirty="0">
              <a:ln>
                <a:noFill/>
              </a:ln>
              <a:solidFill>
                <a:schemeClr val="bg1"/>
              </a:solidFill>
              <a:effectLst/>
              <a:uLnTx/>
              <a:uFillTx/>
              <a:latin typeface="Trebuchet MS" panose="020B0603020202020204"/>
              <a:ea typeface="+mn-ea"/>
              <a:cs typeface="+mn-cs"/>
            </a:endParaRPr>
          </a:p>
        </p:txBody>
      </p:sp>
      <p:sp>
        <p:nvSpPr>
          <p:cNvPr id="42" name="TextBox 41"/>
          <p:cNvSpPr txBox="1"/>
          <p:nvPr/>
        </p:nvSpPr>
        <p:spPr>
          <a:xfrm>
            <a:off x="6782797" y="3786245"/>
            <a:ext cx="1950623" cy="479618"/>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Governance Risk &amp; Compliance (GRC)</a:t>
            </a:r>
          </a:p>
        </p:txBody>
      </p:sp>
      <p:sp>
        <p:nvSpPr>
          <p:cNvPr id="43" name="TextBox 42"/>
          <p:cNvSpPr txBox="1"/>
          <p:nvPr/>
        </p:nvSpPr>
        <p:spPr>
          <a:xfrm>
            <a:off x="2444842" y="1832563"/>
            <a:ext cx="2124070" cy="463653"/>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Design &amp; </a:t>
            </a:r>
          </a:p>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Build Services</a:t>
            </a:r>
            <a:endParaRPr kumimoji="0" lang="en-IN" sz="1200" b="1" i="0" u="none" strike="noStrike" kern="1200" cap="none" spc="0" normalizeH="0" baseline="0" noProof="0" dirty="0">
              <a:ln>
                <a:noFill/>
              </a:ln>
              <a:solidFill>
                <a:schemeClr val="bg1"/>
              </a:solidFill>
              <a:effectLst/>
              <a:uLnTx/>
              <a:uFillTx/>
              <a:latin typeface="Trebuchet MS" panose="020B0603020202020204"/>
              <a:ea typeface="+mn-ea"/>
              <a:cs typeface="+mn-cs"/>
            </a:endParaRPr>
          </a:p>
        </p:txBody>
      </p:sp>
      <p:sp>
        <p:nvSpPr>
          <p:cNvPr id="44" name="TextBox 43"/>
          <p:cNvSpPr txBox="1"/>
          <p:nvPr/>
        </p:nvSpPr>
        <p:spPr>
          <a:xfrm>
            <a:off x="4631711" y="1822523"/>
            <a:ext cx="2004645" cy="479618"/>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Operate &amp; </a:t>
            </a:r>
            <a:b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b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Protect</a:t>
            </a:r>
            <a:endParaRPr kumimoji="0" lang="en-IN" sz="1200" b="1"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sp>
        <p:nvSpPr>
          <p:cNvPr id="45" name="TextBox 44"/>
          <p:cNvSpPr txBox="1"/>
          <p:nvPr/>
        </p:nvSpPr>
        <p:spPr>
          <a:xfrm>
            <a:off x="6773727" y="1800256"/>
            <a:ext cx="1968763" cy="479618"/>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Cloud Security &amp; </a:t>
            </a:r>
          </a:p>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Policy Management</a:t>
            </a:r>
            <a:endParaRPr kumimoji="0" lang="en-IN" sz="1200" b="1" i="0" u="none" strike="noStrike" kern="1200" cap="none" spc="0" normalizeH="0" baseline="0" noProof="0" dirty="0">
              <a:ln>
                <a:noFill/>
              </a:ln>
              <a:solidFill>
                <a:schemeClr val="bg1"/>
              </a:solidFill>
              <a:effectLst/>
              <a:uLnTx/>
              <a:uFillTx/>
              <a:latin typeface="Trebuchet MS" panose="020B0603020202020204"/>
              <a:ea typeface="+mn-ea"/>
              <a:cs typeface="+mn-cs"/>
            </a:endParaRPr>
          </a:p>
        </p:txBody>
      </p:sp>
      <p:pic>
        <p:nvPicPr>
          <p:cNvPr id="46" name="Picture 45"/>
          <p:cNvPicPr>
            <a:picLocks noChangeAspect="1"/>
          </p:cNvPicPr>
          <p:nvPr/>
        </p:nvPicPr>
        <p:blipFill rotWithShape="1">
          <a:blip r:embed="rId2">
            <a:lum bright="70000" contrast="-70000"/>
          </a:blip>
          <a:srcRect b="16250"/>
          <a:stretch>
            <a:fillRect/>
          </a:stretch>
        </p:blipFill>
        <p:spPr>
          <a:xfrm>
            <a:off x="1109717" y="1272058"/>
            <a:ext cx="540000" cy="452249"/>
          </a:xfrm>
          <a:prstGeom prst="rect">
            <a:avLst/>
          </a:prstGeom>
        </p:spPr>
      </p:pic>
      <p:pic>
        <p:nvPicPr>
          <p:cNvPr id="47" name="Picture 46"/>
          <p:cNvPicPr>
            <a:picLocks noChangeAspect="1"/>
          </p:cNvPicPr>
          <p:nvPr/>
        </p:nvPicPr>
        <p:blipFill rotWithShape="1">
          <a:blip r:embed="rId3">
            <a:duotone>
              <a:schemeClr val="accent3">
                <a:shade val="45000"/>
                <a:satMod val="135000"/>
              </a:schemeClr>
              <a:prstClr val="white"/>
            </a:duotone>
          </a:blip>
          <a:srcRect b="15844"/>
          <a:stretch>
            <a:fillRect/>
          </a:stretch>
        </p:blipFill>
        <p:spPr>
          <a:xfrm>
            <a:off x="3236877" y="1287146"/>
            <a:ext cx="540000" cy="454442"/>
          </a:xfrm>
          <a:prstGeom prst="rect">
            <a:avLst/>
          </a:prstGeom>
        </p:spPr>
      </p:pic>
      <p:pic>
        <p:nvPicPr>
          <p:cNvPr id="48" name="Picture 47"/>
          <p:cNvPicPr>
            <a:picLocks noChangeAspect="1"/>
          </p:cNvPicPr>
          <p:nvPr/>
        </p:nvPicPr>
        <p:blipFill rotWithShape="1">
          <a:blip r:embed="rId4">
            <a:lum bright="70000" contrast="-70000"/>
          </a:blip>
          <a:srcRect b="15844"/>
          <a:stretch>
            <a:fillRect/>
          </a:stretch>
        </p:blipFill>
        <p:spPr>
          <a:xfrm>
            <a:off x="5364033" y="1287145"/>
            <a:ext cx="540000" cy="454442"/>
          </a:xfrm>
          <a:prstGeom prst="rect">
            <a:avLst/>
          </a:prstGeom>
        </p:spPr>
      </p:pic>
      <p:pic>
        <p:nvPicPr>
          <p:cNvPr id="49" name="Picture 48"/>
          <p:cNvPicPr>
            <a:picLocks noChangeAspect="1"/>
          </p:cNvPicPr>
          <p:nvPr/>
        </p:nvPicPr>
        <p:blipFill rotWithShape="1">
          <a:blip r:embed="rId5">
            <a:duotone>
              <a:schemeClr val="accent3">
                <a:shade val="45000"/>
                <a:satMod val="135000"/>
              </a:schemeClr>
              <a:prstClr val="white"/>
            </a:duotone>
          </a:blip>
          <a:srcRect b="30426"/>
          <a:stretch>
            <a:fillRect/>
          </a:stretch>
        </p:blipFill>
        <p:spPr>
          <a:xfrm>
            <a:off x="7454358" y="1272058"/>
            <a:ext cx="607500" cy="422663"/>
          </a:xfrm>
          <a:prstGeom prst="rect">
            <a:avLst/>
          </a:prstGeom>
        </p:spPr>
      </p:pic>
      <p:pic>
        <p:nvPicPr>
          <p:cNvPr id="50" name="Picture 49"/>
          <p:cNvPicPr>
            <a:picLocks noChangeAspect="1"/>
          </p:cNvPicPr>
          <p:nvPr/>
        </p:nvPicPr>
        <p:blipFill rotWithShape="1">
          <a:blip r:embed="rId6">
            <a:duotone>
              <a:schemeClr val="accent3">
                <a:shade val="45000"/>
                <a:satMod val="135000"/>
              </a:schemeClr>
              <a:prstClr val="white"/>
            </a:duotone>
          </a:blip>
          <a:srcRect b="14091"/>
          <a:stretch>
            <a:fillRect/>
          </a:stretch>
        </p:blipFill>
        <p:spPr>
          <a:xfrm>
            <a:off x="1109717" y="3198782"/>
            <a:ext cx="540000" cy="463913"/>
          </a:xfrm>
          <a:prstGeom prst="rect">
            <a:avLst/>
          </a:prstGeom>
        </p:spPr>
      </p:pic>
      <p:pic>
        <p:nvPicPr>
          <p:cNvPr id="51" name="Picture 50"/>
          <p:cNvPicPr>
            <a:picLocks noChangeAspect="1"/>
          </p:cNvPicPr>
          <p:nvPr/>
        </p:nvPicPr>
        <p:blipFill rotWithShape="1">
          <a:blip r:embed="rId7">
            <a:lum bright="70000" contrast="-70000"/>
          </a:blip>
          <a:srcRect b="20346"/>
          <a:stretch>
            <a:fillRect/>
          </a:stretch>
        </p:blipFill>
        <p:spPr>
          <a:xfrm>
            <a:off x="3203127" y="3178606"/>
            <a:ext cx="607500" cy="483899"/>
          </a:xfrm>
          <a:prstGeom prst="rect">
            <a:avLst/>
          </a:prstGeom>
        </p:spPr>
      </p:pic>
      <p:pic>
        <p:nvPicPr>
          <p:cNvPr id="52" name="Picture 51"/>
          <p:cNvPicPr>
            <a:picLocks noChangeAspect="1"/>
          </p:cNvPicPr>
          <p:nvPr/>
        </p:nvPicPr>
        <p:blipFill rotWithShape="1">
          <a:blip r:embed="rId8">
            <a:duotone>
              <a:schemeClr val="accent3">
                <a:shade val="45000"/>
                <a:satMod val="135000"/>
              </a:schemeClr>
              <a:prstClr val="white"/>
            </a:duotone>
          </a:blip>
          <a:srcRect b="22993"/>
          <a:stretch>
            <a:fillRect/>
          </a:stretch>
        </p:blipFill>
        <p:spPr>
          <a:xfrm>
            <a:off x="5330283" y="3186645"/>
            <a:ext cx="607500" cy="467821"/>
          </a:xfrm>
          <a:prstGeom prst="rect">
            <a:avLst/>
          </a:prstGeom>
        </p:spPr>
      </p:pic>
      <p:pic>
        <p:nvPicPr>
          <p:cNvPr id="53" name="Picture 52"/>
          <p:cNvPicPr>
            <a:picLocks noChangeAspect="1"/>
          </p:cNvPicPr>
          <p:nvPr/>
        </p:nvPicPr>
        <p:blipFill rotWithShape="1">
          <a:blip r:embed="rId9">
            <a:lum bright="70000" contrast="-70000"/>
          </a:blip>
          <a:srcRect b="14091"/>
          <a:stretch>
            <a:fillRect/>
          </a:stretch>
        </p:blipFill>
        <p:spPr>
          <a:xfrm>
            <a:off x="7542108" y="3271838"/>
            <a:ext cx="432000" cy="3711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23851" y="2708462"/>
            <a:ext cx="8496150" cy="288000"/>
          </a:xfrm>
          <a:prstGeom prst="rect">
            <a:avLst/>
          </a:prstGeom>
          <a:solidFill>
            <a:srgbClr val="10253F">
              <a:alpha val="6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324000" y="211574"/>
            <a:ext cx="8496150" cy="415490"/>
          </a:xfrm>
        </p:spPr>
        <p:txBody>
          <a:bodyPr/>
          <a:lstStyle/>
          <a:p>
            <a:r>
              <a:rPr lang="en-US" dirty="0"/>
              <a:t>Sify Security Services: High Level View</a:t>
            </a:r>
          </a:p>
        </p:txBody>
      </p:sp>
      <p:grpSp>
        <p:nvGrpSpPr>
          <p:cNvPr id="8" name="Group 7"/>
          <p:cNvGrpSpPr/>
          <p:nvPr/>
        </p:nvGrpSpPr>
        <p:grpSpPr>
          <a:xfrm>
            <a:off x="3392349" y="1016002"/>
            <a:ext cx="2355045" cy="3602743"/>
            <a:chOff x="400903" y="1007073"/>
            <a:chExt cx="2140734" cy="3611673"/>
          </a:xfrm>
        </p:grpSpPr>
        <p:sp>
          <p:nvSpPr>
            <p:cNvPr id="18" name="Pentagon 17"/>
            <p:cNvSpPr/>
            <p:nvPr/>
          </p:nvSpPr>
          <p:spPr>
            <a:xfrm rot="5400000">
              <a:off x="1075270" y="332706"/>
              <a:ext cx="792000" cy="2140734"/>
            </a:xfrm>
            <a:prstGeom prst="homePlate">
              <a:avLst>
                <a:gd name="adj" fmla="val 25305"/>
              </a:avLst>
            </a:prstGeom>
            <a:solidFill>
              <a:srgbClr val="0070C0">
                <a:alpha val="40000"/>
              </a:srgb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00903" y="3049086"/>
              <a:ext cx="2140734" cy="1569660"/>
            </a:xfrm>
            <a:prstGeom prst="rect">
              <a:avLst/>
            </a:prstGeom>
            <a:noFill/>
          </p:spPr>
          <p:txBody>
            <a:bodyPr wrap="square" rtlCol="0">
              <a:spAutoFit/>
            </a:bodyPr>
            <a:lstStyle/>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Next Generation Firewall (NGFW)</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Web Application Firewall (WAF)</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Load Balancer (LB)</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Global Server Load Balancer (GSLB)</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Privileged Access Management (PAM)</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Vulnerability Management</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NextGen Antivirus (NGAV)</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Endpoint Detection &amp; Response (EDR)</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Multifactor Authentication (MFA)</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Log Management</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Security Information and Event Management (SIEM)</a:t>
              </a:r>
            </a:p>
          </p:txBody>
        </p:sp>
        <p:sp>
          <p:nvSpPr>
            <p:cNvPr id="5" name="TextBox 4"/>
            <p:cNvSpPr txBox="1"/>
            <p:nvPr/>
          </p:nvSpPr>
          <p:spPr>
            <a:xfrm>
              <a:off x="400905" y="2725504"/>
              <a:ext cx="2107175" cy="253916"/>
            </a:xfrm>
            <a:prstGeom prst="rect">
              <a:avLst/>
            </a:prstGeom>
            <a:noFill/>
          </p:spPr>
          <p:txBody>
            <a:bodyPr wrap="square" rtlCol="0">
              <a:spAutoFit/>
            </a:bodyPr>
            <a:lstStyle/>
            <a:p>
              <a:pPr marR="0" lvl="0" algn="ctr" defTabSz="685800" rtl="0" eaLnBrk="1" fontAlgn="auto" latinLnBrk="0" hangingPunct="1">
                <a:lnSpc>
                  <a:spcPct val="100000"/>
                </a:lnSpc>
                <a:spcBef>
                  <a:spcPts val="0"/>
                </a:spcBef>
                <a:spcAft>
                  <a:spcPts val="0"/>
                </a:spcAft>
                <a:buClrTx/>
                <a:buSzTx/>
                <a:defRPr/>
              </a:pPr>
              <a:r>
                <a:rPr kumimoji="0" lang="en-IN" sz="1050" b="1" i="0" u="none" strike="noStrike" kern="1200" cap="none" spc="0" normalizeH="0" baseline="0" noProof="0" dirty="0">
                  <a:ln>
                    <a:noFill/>
                  </a:ln>
                  <a:solidFill>
                    <a:srgbClr val="BED730"/>
                  </a:solidFill>
                  <a:effectLst/>
                  <a:uLnTx/>
                  <a:uFillTx/>
                  <a:latin typeface="Trebuchet MS" panose="020B0603020202020204"/>
                  <a:ea typeface="+mn-ea"/>
                  <a:cs typeface="+mn-cs"/>
                </a:rPr>
                <a:t>Offerings</a:t>
              </a:r>
              <a:endParaRPr kumimoji="0" lang="en-IN" sz="1050" b="0"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sp>
          <p:nvSpPr>
            <p:cNvPr id="6" name="TextBox 5"/>
            <p:cNvSpPr txBox="1"/>
            <p:nvPr/>
          </p:nvSpPr>
          <p:spPr>
            <a:xfrm>
              <a:off x="413216" y="1863221"/>
              <a:ext cx="2107178"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900" b="1" i="0" u="none" strike="noStrike" kern="1200" cap="none" spc="0" normalizeH="0" baseline="0" noProof="0" dirty="0">
                  <a:ln>
                    <a:noFill/>
                  </a:ln>
                  <a:solidFill>
                    <a:schemeClr val="bg1"/>
                  </a:solidFill>
                  <a:effectLst/>
                  <a:uLnTx/>
                  <a:uFillTx/>
                  <a:latin typeface="Trebuchet MS" panose="020B0603020202020204"/>
                  <a:ea typeface="+mn-ea"/>
                  <a:cs typeface="+mn-cs"/>
                </a:rPr>
                <a:t>SPaaS is cloud-based service model that provides comprehensive security solutions and capabilities to organizations on a subscription basis</a:t>
              </a:r>
            </a:p>
          </p:txBody>
        </p:sp>
        <p:sp>
          <p:nvSpPr>
            <p:cNvPr id="7" name="TextBox 6"/>
            <p:cNvSpPr txBox="1"/>
            <p:nvPr/>
          </p:nvSpPr>
          <p:spPr>
            <a:xfrm>
              <a:off x="467293" y="1147874"/>
              <a:ext cx="1990095" cy="43088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1100" b="1" i="0" u="none" strike="noStrike" kern="1200" cap="none" spc="0" normalizeH="0" baseline="0" noProof="0" dirty="0">
                  <a:ln>
                    <a:noFill/>
                  </a:ln>
                  <a:solidFill>
                    <a:schemeClr val="bg1"/>
                  </a:solidFill>
                  <a:effectLst/>
                  <a:uLnTx/>
                  <a:uFillTx/>
                  <a:latin typeface="Trebuchet MS" panose="020B0603020202020204"/>
                  <a:ea typeface="+mn-ea"/>
                  <a:cs typeface="+mn-cs"/>
                </a:rPr>
                <a:t>Security Platform as a Service (SPaaS)</a:t>
              </a:r>
            </a:p>
          </p:txBody>
        </p:sp>
      </p:grpSp>
      <p:cxnSp>
        <p:nvCxnSpPr>
          <p:cNvPr id="15" name="Straight Connector 14"/>
          <p:cNvCxnSpPr/>
          <p:nvPr/>
        </p:nvCxnSpPr>
        <p:spPr>
          <a:xfrm>
            <a:off x="3130746" y="1014214"/>
            <a:ext cx="0" cy="3718124"/>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6120123" y="1007074"/>
            <a:ext cx="2614006" cy="3752643"/>
            <a:chOff x="2967943" y="989215"/>
            <a:chExt cx="2614006" cy="3752643"/>
          </a:xfrm>
        </p:grpSpPr>
        <p:sp>
          <p:nvSpPr>
            <p:cNvPr id="19" name="Pentagon 18"/>
            <p:cNvSpPr/>
            <p:nvPr/>
          </p:nvSpPr>
          <p:spPr>
            <a:xfrm rot="5400000">
              <a:off x="3865553" y="163043"/>
              <a:ext cx="792000" cy="2444343"/>
            </a:xfrm>
            <a:prstGeom prst="homePlate">
              <a:avLst>
                <a:gd name="adj" fmla="val 25305"/>
              </a:avLst>
            </a:prstGeom>
            <a:solidFill>
              <a:srgbClr val="0070C0">
                <a:alpha val="40000"/>
              </a:srgb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967943" y="3049087"/>
              <a:ext cx="2614006" cy="1692771"/>
            </a:xfrm>
            <a:prstGeom prst="rect">
              <a:avLst/>
            </a:prstGeom>
            <a:noFill/>
          </p:spPr>
          <p:txBody>
            <a:bodyPr wrap="square" lIns="91440" tIns="45720" rIns="91440" bIns="45720" rtlCol="0" anchor="t">
              <a:spAutoFit/>
            </a:bodyPr>
            <a:lstStyle/>
            <a:p>
              <a:pPr defTabSz="685800">
                <a:defRPr/>
              </a:pPr>
              <a:r>
                <a:rPr lang="en-IN" sz="800" b="1" dirty="0">
                  <a:solidFill>
                    <a:schemeClr val="bg1">
                      <a:lumMod val="85000"/>
                    </a:schemeClr>
                  </a:solidFill>
                  <a:latin typeface="Trebuchet MS" panose="020B0603020202020204"/>
                </a:rPr>
                <a:t>Managed Security Services(MSS):</a:t>
              </a: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Perimeter, Network, Endpoint, Application, Data &amp; Cloud Security</a:t>
              </a: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Identity and Access Management (IAM)</a:t>
              </a:r>
            </a:p>
            <a:p>
              <a:pPr defTabSz="685800">
                <a:defRPr/>
              </a:pPr>
              <a:endParaRPr lang="en-IN" sz="800" b="1" dirty="0">
                <a:solidFill>
                  <a:schemeClr val="bg1">
                    <a:lumMod val="85000"/>
                  </a:schemeClr>
                </a:solidFill>
                <a:latin typeface="Trebuchet MS" panose="020B0603020202020204"/>
              </a:endParaRPr>
            </a:p>
            <a:p>
              <a:pPr defTabSz="685800">
                <a:defRPr/>
              </a:pPr>
              <a:r>
                <a:rPr lang="en-IN" sz="800" b="1" dirty="0">
                  <a:solidFill>
                    <a:schemeClr val="bg1">
                      <a:lumMod val="85000"/>
                    </a:schemeClr>
                  </a:solidFill>
                  <a:latin typeface="Trebuchet MS" panose="020B0603020202020204"/>
                </a:rPr>
                <a:t>Managed Detection &amp; Response (MDR):</a:t>
              </a:r>
              <a:endParaRPr lang="en-IN" sz="800" b="1" dirty="0">
                <a:solidFill>
                  <a:schemeClr val="bg1">
                    <a:lumMod val="85000"/>
                  </a:schemeClr>
                </a:solidFill>
              </a:endParaRP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Security Information and Event Management (SIEM)</a:t>
              </a:r>
              <a:endParaRPr lang="en-US" sz="800" dirty="0">
                <a:solidFill>
                  <a:schemeClr val="bg1">
                    <a:lumMod val="85000"/>
                  </a:schemeClr>
                </a:solidFill>
                <a:latin typeface="Trebuchet MS" panose="020B0603020202020204"/>
              </a:endParaRP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Threat Monitoring and Analysis</a:t>
              </a:r>
              <a:endParaRPr lang="en-US" sz="800" dirty="0">
                <a:solidFill>
                  <a:schemeClr val="bg1">
                    <a:lumMod val="85000"/>
                  </a:schemeClr>
                </a:solidFill>
                <a:latin typeface="Trebuchet MS" panose="020B0603020202020204"/>
              </a:endParaRP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User and Entity Behaviour Analytics (UEBA)</a:t>
              </a:r>
              <a:endParaRPr lang="en-US" sz="800" dirty="0">
                <a:solidFill>
                  <a:schemeClr val="bg1">
                    <a:lumMod val="85000"/>
                  </a:schemeClr>
                </a:solidFill>
                <a:latin typeface="Trebuchet MS" panose="020B0603020202020204"/>
              </a:endParaRP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Threat Intelligence</a:t>
              </a:r>
              <a:endParaRPr lang="en-US" sz="800" dirty="0">
                <a:solidFill>
                  <a:schemeClr val="bg1">
                    <a:lumMod val="85000"/>
                  </a:schemeClr>
                </a:solidFill>
                <a:latin typeface="Trebuchet MS" panose="020B0603020202020204"/>
              </a:endParaRP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Incident Response and Investigation</a:t>
              </a:r>
              <a:endParaRPr lang="en-US" sz="800" dirty="0">
                <a:solidFill>
                  <a:schemeClr val="bg1">
                    <a:lumMod val="85000"/>
                  </a:schemeClr>
                </a:solidFill>
                <a:latin typeface="Trebuchet MS" panose="020B0603020202020204"/>
              </a:endParaRP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Threat Hunting</a:t>
              </a:r>
            </a:p>
          </p:txBody>
        </p:sp>
        <p:sp>
          <p:nvSpPr>
            <p:cNvPr id="21" name="TextBox 20"/>
            <p:cNvSpPr txBox="1"/>
            <p:nvPr/>
          </p:nvSpPr>
          <p:spPr>
            <a:xfrm>
              <a:off x="3051694" y="1845362"/>
              <a:ext cx="2419717"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IN" sz="900" b="1" dirty="0">
                  <a:solidFill>
                    <a:schemeClr val="bg1"/>
                  </a:solidFill>
                  <a:latin typeface="Trebuchet MS" panose="020B0603020202020204"/>
                </a:rPr>
                <a:t>SOC</a:t>
              </a:r>
              <a:r>
                <a:rPr kumimoji="0" lang="en-IN" sz="900" b="1" i="0" u="none" strike="noStrike" kern="1200" cap="none" spc="0" normalizeH="0" baseline="0" noProof="0" dirty="0">
                  <a:ln>
                    <a:noFill/>
                  </a:ln>
                  <a:solidFill>
                    <a:schemeClr val="bg1"/>
                  </a:solidFill>
                  <a:effectLst/>
                  <a:uLnTx/>
                  <a:uFillTx/>
                  <a:latin typeface="Trebuchet MS" panose="020B0603020202020204"/>
                  <a:ea typeface="+mn-ea"/>
                  <a:cs typeface="+mn-cs"/>
                </a:rPr>
                <a:t> involves Monitoring and Management of IT Security landscape to enhance an organization's security posture.</a:t>
              </a:r>
            </a:p>
          </p:txBody>
        </p:sp>
        <p:sp>
          <p:nvSpPr>
            <p:cNvPr id="22" name="TextBox 21"/>
            <p:cNvSpPr txBox="1"/>
            <p:nvPr/>
          </p:nvSpPr>
          <p:spPr>
            <a:xfrm>
              <a:off x="3105771" y="1130015"/>
              <a:ext cx="2284774" cy="43088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1100" b="1" i="0" u="none" strike="noStrike" kern="1200" cap="none" spc="0" normalizeH="0" baseline="0" noProof="0" dirty="0">
                  <a:ln>
                    <a:noFill/>
                  </a:ln>
                  <a:solidFill>
                    <a:schemeClr val="bg1"/>
                  </a:solidFill>
                  <a:effectLst/>
                  <a:uLnTx/>
                  <a:uFillTx/>
                  <a:latin typeface="Trebuchet MS" panose="020B0603020202020204"/>
                  <a:ea typeface="+mn-ea"/>
                  <a:cs typeface="+mn-cs"/>
                </a:rPr>
                <a:t>Security Operations Centre</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IN" sz="1100" b="1" i="0" u="none" strike="noStrike" kern="1200" cap="none" spc="0" normalizeH="0" baseline="0" noProof="0" dirty="0">
                  <a:ln>
                    <a:noFill/>
                  </a:ln>
                  <a:solidFill>
                    <a:schemeClr val="bg1"/>
                  </a:solidFill>
                  <a:effectLst/>
                  <a:uLnTx/>
                  <a:uFillTx/>
                  <a:latin typeface="Trebuchet MS" panose="020B0603020202020204"/>
                  <a:ea typeface="+mn-ea"/>
                  <a:cs typeface="+mn-cs"/>
                </a:rPr>
                <a:t>(SOC)</a:t>
              </a:r>
            </a:p>
          </p:txBody>
        </p:sp>
        <p:sp>
          <p:nvSpPr>
            <p:cNvPr id="31" name="TextBox 30"/>
            <p:cNvSpPr txBox="1"/>
            <p:nvPr/>
          </p:nvSpPr>
          <p:spPr>
            <a:xfrm>
              <a:off x="3063484" y="2707645"/>
              <a:ext cx="2419714" cy="253916"/>
            </a:xfrm>
            <a:prstGeom prst="rect">
              <a:avLst/>
            </a:prstGeom>
            <a:noFill/>
          </p:spPr>
          <p:txBody>
            <a:bodyPr wrap="square" rtlCol="0">
              <a:spAutoFit/>
            </a:bodyPr>
            <a:lstStyle/>
            <a:p>
              <a:pPr marR="0" lvl="0" algn="ctr" defTabSz="685800" rtl="0" eaLnBrk="1" fontAlgn="auto" latinLnBrk="0" hangingPunct="1">
                <a:lnSpc>
                  <a:spcPct val="100000"/>
                </a:lnSpc>
                <a:spcBef>
                  <a:spcPts val="0"/>
                </a:spcBef>
                <a:spcAft>
                  <a:spcPts val="0"/>
                </a:spcAft>
                <a:buClrTx/>
                <a:buSzTx/>
                <a:defRPr/>
              </a:pPr>
              <a:r>
                <a:rPr kumimoji="0" lang="en-IN" sz="1050" b="1" i="0" u="none" strike="noStrike" kern="1200" cap="none" spc="0" normalizeH="0" baseline="0" noProof="0" dirty="0">
                  <a:ln>
                    <a:noFill/>
                  </a:ln>
                  <a:solidFill>
                    <a:srgbClr val="BED730"/>
                  </a:solidFill>
                  <a:effectLst/>
                  <a:uLnTx/>
                  <a:uFillTx/>
                  <a:latin typeface="Trebuchet MS" panose="020B0603020202020204"/>
                  <a:ea typeface="+mn-ea"/>
                  <a:cs typeface="+mn-cs"/>
                </a:rPr>
                <a:t>Offerings</a:t>
              </a:r>
              <a:endParaRPr kumimoji="0" lang="en-IN" sz="1050" b="0"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grpSp>
      <p:grpSp>
        <p:nvGrpSpPr>
          <p:cNvPr id="2" name="Group 1"/>
          <p:cNvGrpSpPr/>
          <p:nvPr/>
        </p:nvGrpSpPr>
        <p:grpSpPr>
          <a:xfrm>
            <a:off x="324791" y="1016003"/>
            <a:ext cx="2533640" cy="3242342"/>
            <a:chOff x="6209455" y="1007073"/>
            <a:chExt cx="2533640" cy="3242342"/>
          </a:xfrm>
        </p:grpSpPr>
        <p:sp>
          <p:nvSpPr>
            <p:cNvPr id="27" name="Pentagon 26"/>
            <p:cNvSpPr/>
            <p:nvPr/>
          </p:nvSpPr>
          <p:spPr>
            <a:xfrm rot="5400000">
              <a:off x="7098134" y="118394"/>
              <a:ext cx="756282" cy="2533640"/>
            </a:xfrm>
            <a:prstGeom prst="homePlate">
              <a:avLst>
                <a:gd name="adj" fmla="val 25305"/>
              </a:avLst>
            </a:prstGeom>
            <a:solidFill>
              <a:srgbClr val="00B0F0">
                <a:alpha val="40000"/>
              </a:srgb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6227314" y="3049086"/>
              <a:ext cx="2515781" cy="1200329"/>
            </a:xfrm>
            <a:prstGeom prst="rect">
              <a:avLst/>
            </a:prstGeom>
            <a:noFill/>
          </p:spPr>
          <p:txBody>
            <a:bodyPr wrap="square" lIns="91440" tIns="45720" rIns="91440" bIns="45720" rtlCol="0" anchor="t">
              <a:spAutoFit/>
            </a:bodyPr>
            <a:lstStyle/>
            <a:p>
              <a:pPr marL="92075" indent="-92075" defTabSz="685800">
                <a:buFont typeface="Arial" panose="020B0604020202020204" pitchFamily="34" charset="0"/>
                <a:buChar char="•"/>
                <a:defRPr/>
              </a:pPr>
              <a:r>
                <a:rPr lang="en-IN" sz="800" dirty="0">
                  <a:solidFill>
                    <a:schemeClr val="bg1">
                      <a:lumMod val="85000"/>
                    </a:schemeClr>
                  </a:solidFill>
                  <a:latin typeface="Trebuchet MS" panose="020B0603020202020204"/>
                </a:rPr>
                <a:t>Gap analysis</a:t>
              </a:r>
              <a:endParaRPr lang="en-US" dirty="0">
                <a:solidFill>
                  <a:schemeClr val="bg1">
                    <a:lumMod val="85000"/>
                  </a:schemeClr>
                </a:solidFill>
              </a:endParaRPr>
            </a:p>
            <a:p>
              <a:pPr marL="92075" indent="-92075" defTabSz="685800">
                <a:buFont typeface="Arial" panose="020B0604020202020204" pitchFamily="34" charset="0"/>
                <a:buChar char="•"/>
                <a:defRPr/>
              </a:pPr>
              <a:r>
                <a:rPr lang="en-IN" sz="800" dirty="0">
                  <a:solidFill>
                    <a:schemeClr val="bg1">
                      <a:lumMod val="85000"/>
                    </a:schemeClr>
                  </a:solidFill>
                  <a:latin typeface="Trebuchet MS" panose="020B0603020202020204"/>
                </a:rPr>
                <a:t>Compliance analysis</a:t>
              </a:r>
            </a:p>
            <a:p>
              <a:pPr marL="92075" indent="-92075" defTabSz="685800">
                <a:buFont typeface="Arial" panose="020B0604020202020204" pitchFamily="34" charset="0"/>
                <a:buChar char="•"/>
                <a:defRPr/>
              </a:pPr>
              <a:r>
                <a:rPr lang="en-IN" sz="800" dirty="0">
                  <a:solidFill>
                    <a:schemeClr val="bg1">
                      <a:lumMod val="85000"/>
                    </a:schemeClr>
                  </a:solidFill>
                  <a:latin typeface="Trebuchet MS" panose="020B0603020202020204"/>
                </a:rPr>
                <a:t>Threat Intelligence</a:t>
              </a:r>
            </a:p>
            <a:p>
              <a:pPr marL="92075" indent="-92075" defTabSz="685800">
                <a:buFont typeface="Arial" panose="020B0604020202020204" pitchFamily="34" charset="0"/>
                <a:buChar char="•"/>
                <a:defRPr/>
              </a:pPr>
              <a:r>
                <a:rPr lang="en-IN" sz="800" dirty="0">
                  <a:solidFill>
                    <a:schemeClr val="bg1">
                      <a:lumMod val="85000"/>
                    </a:schemeClr>
                  </a:solidFill>
                  <a:latin typeface="Trebuchet MS" panose="020B0603020202020204"/>
                </a:rPr>
                <a:t>Vulnerability Assessment &amp; Penetration Testing (VA &amp; PT)</a:t>
              </a:r>
              <a:endParaRPr lang="en-IN" dirty="0">
                <a:solidFill>
                  <a:schemeClr val="bg1">
                    <a:lumMod val="85000"/>
                  </a:schemeClr>
                </a:solidFill>
              </a:endParaRPr>
            </a:p>
            <a:p>
              <a:pPr marL="548640" marR="0" lvl="1" indent="-92075" algn="l" defTabSz="685800">
                <a:lnSpc>
                  <a:spcPct val="100000"/>
                </a:lnSpc>
                <a:spcBef>
                  <a:spcPts val="0"/>
                </a:spcBef>
                <a:spcAft>
                  <a:spcPts val="0"/>
                </a:spcAft>
                <a:buClrTx/>
                <a:buSzTx/>
                <a:buFont typeface="Courier New" panose="02070309020205020404" pitchFamily="49" charset="0"/>
                <a:buChar char="o"/>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Vulnerability Assessment</a:t>
              </a:r>
              <a:endParaRPr lang="en-IN" dirty="0">
                <a:solidFill>
                  <a:schemeClr val="bg1">
                    <a:lumMod val="85000"/>
                  </a:schemeClr>
                </a:solidFill>
              </a:endParaRPr>
            </a:p>
            <a:p>
              <a:pPr marL="548640" marR="0" lvl="1" indent="-92075" algn="l" defTabSz="685800" rtl="0" eaLnBrk="1" fontAlgn="auto" latinLnBrk="0" hangingPunct="1">
                <a:lnSpc>
                  <a:spcPct val="100000"/>
                </a:lnSpc>
                <a:spcBef>
                  <a:spcPts val="0"/>
                </a:spcBef>
                <a:spcAft>
                  <a:spcPts val="0"/>
                </a:spcAft>
                <a:buClrTx/>
                <a:buSzTx/>
                <a:buFont typeface="Courier New" panose="02070309020205020404" pitchFamily="49" charset="0"/>
                <a:buChar char="o"/>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Penetration Testing</a:t>
              </a:r>
              <a:endParaRPr lang="en-IN" sz="800" b="0" i="0" u="none" strike="noStrike" kern="1200" cap="none" spc="0" normalizeH="0" baseline="0" noProof="0" dirty="0">
                <a:ln>
                  <a:noFill/>
                </a:ln>
                <a:solidFill>
                  <a:schemeClr val="bg1">
                    <a:lumMod val="85000"/>
                  </a:schemeClr>
                </a:solidFill>
                <a:effectLst/>
                <a:uLnTx/>
                <a:uFillTx/>
                <a:latin typeface="Trebuchet MS" panose="020B0603020202020204"/>
              </a:endParaRPr>
            </a:p>
            <a:p>
              <a:pPr marL="548640" marR="0" lvl="1" indent="-92075" algn="l" defTabSz="685800" rtl="0" eaLnBrk="1" fontAlgn="auto" latinLnBrk="0" hangingPunct="1">
                <a:lnSpc>
                  <a:spcPct val="100000"/>
                </a:lnSpc>
                <a:spcBef>
                  <a:spcPts val="0"/>
                </a:spcBef>
                <a:spcAft>
                  <a:spcPts val="0"/>
                </a:spcAft>
                <a:buClrTx/>
                <a:buSzTx/>
                <a:buFont typeface="Courier New" panose="02070309020205020404" pitchFamily="49" charset="0"/>
                <a:buChar char="o"/>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Web Application Testing</a:t>
              </a:r>
              <a:endParaRPr lang="en-IN" sz="800" b="0" i="0" u="none" strike="noStrike" kern="1200" cap="none" spc="0" normalizeH="0" baseline="0" noProof="0" dirty="0">
                <a:ln>
                  <a:noFill/>
                </a:ln>
                <a:solidFill>
                  <a:schemeClr val="bg1">
                    <a:lumMod val="85000"/>
                  </a:schemeClr>
                </a:solidFill>
                <a:effectLst/>
                <a:uLnTx/>
                <a:uFillTx/>
                <a:latin typeface="Trebuchet MS" panose="020B0603020202020204"/>
              </a:endParaRPr>
            </a:p>
            <a:p>
              <a:pPr marL="548640" marR="0" lvl="1" indent="-92075" algn="l" defTabSz="685800" rtl="0" eaLnBrk="1" fontAlgn="auto" latinLnBrk="0" hangingPunct="1">
                <a:lnSpc>
                  <a:spcPct val="100000"/>
                </a:lnSpc>
                <a:spcBef>
                  <a:spcPts val="0"/>
                </a:spcBef>
                <a:spcAft>
                  <a:spcPts val="0"/>
                </a:spcAft>
                <a:buClrTx/>
                <a:buSzTx/>
                <a:buFont typeface="Courier New" panose="02070309020205020404" pitchFamily="49" charset="0"/>
                <a:buChar char="o"/>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Mobile Application Testing</a:t>
              </a:r>
              <a:endParaRPr lang="en-IN" sz="800" b="0" i="0" u="none" strike="noStrike" kern="1200" cap="none" spc="0" normalizeH="0" baseline="0" noProof="0" dirty="0">
                <a:ln>
                  <a:noFill/>
                </a:ln>
                <a:solidFill>
                  <a:schemeClr val="bg1">
                    <a:lumMod val="85000"/>
                  </a:schemeClr>
                </a:solidFill>
                <a:effectLst/>
                <a:uLnTx/>
                <a:uFillTx/>
                <a:latin typeface="Trebuchet MS" panose="020B0603020202020204"/>
              </a:endParaRPr>
            </a:p>
          </p:txBody>
        </p:sp>
        <p:sp>
          <p:nvSpPr>
            <p:cNvPr id="29" name="TextBox 28"/>
            <p:cNvSpPr txBox="1"/>
            <p:nvPr/>
          </p:nvSpPr>
          <p:spPr>
            <a:xfrm>
              <a:off x="6248557" y="1863221"/>
              <a:ext cx="2482225" cy="646331"/>
            </a:xfrm>
            <a:prstGeom prst="rect">
              <a:avLst/>
            </a:prstGeom>
            <a:noFill/>
          </p:spPr>
          <p:txBody>
            <a:bodyPr wrap="square" lIns="91440" tIns="45720" rIns="91440" bIns="45720" rtlCol="0" anchor="t">
              <a:spAutoFit/>
            </a:bodyPr>
            <a:lstStyle/>
            <a:p>
              <a:pPr algn="ctr" defTabSz="685800">
                <a:defRPr/>
              </a:pPr>
              <a:r>
                <a:rPr lang="en-IN" sz="900" b="1" dirty="0">
                  <a:solidFill>
                    <a:schemeClr val="bg1"/>
                  </a:solidFill>
                  <a:latin typeface="Trebuchet MS" panose="020B0603020202020204"/>
                </a:rPr>
                <a:t>Cybersecurity advisory </a:t>
              </a:r>
              <a:r>
                <a:rPr kumimoji="0" lang="en-IN" sz="900" b="1" i="0" u="none" strike="noStrike" kern="1200" cap="none" spc="0" normalizeH="0" baseline="0" noProof="0" dirty="0">
                  <a:ln>
                    <a:noFill/>
                  </a:ln>
                  <a:solidFill>
                    <a:schemeClr val="bg1"/>
                  </a:solidFill>
                  <a:effectLst/>
                  <a:uLnTx/>
                  <a:uFillTx/>
                  <a:latin typeface="Trebuchet MS" panose="020B0603020202020204"/>
                  <a:ea typeface="+mn-ea"/>
                  <a:cs typeface="+mn-cs"/>
                </a:rPr>
                <a:t>services involve </a:t>
              </a:r>
              <a:r>
                <a:rPr lang="en-IN" sz="900" b="1" dirty="0">
                  <a:solidFill>
                    <a:schemeClr val="bg1"/>
                  </a:solidFill>
                  <a:latin typeface="Trebuchet MS" panose="020B0603020202020204"/>
                </a:rPr>
                <a:t>understanding</a:t>
              </a:r>
              <a:r>
                <a:rPr kumimoji="0" lang="en-IN" sz="900" b="1" i="0" u="none" strike="noStrike" kern="1200" cap="none" spc="0" normalizeH="0" baseline="0" noProof="0" dirty="0">
                  <a:ln>
                    <a:noFill/>
                  </a:ln>
                  <a:solidFill>
                    <a:schemeClr val="bg1"/>
                  </a:solidFill>
                  <a:effectLst/>
                  <a:uLnTx/>
                  <a:uFillTx/>
                  <a:latin typeface="Trebuchet MS" panose="020B0603020202020204"/>
                  <a:ea typeface="+mn-ea"/>
                  <a:cs typeface="+mn-cs"/>
                </a:rPr>
                <a:t> </a:t>
              </a:r>
              <a:r>
                <a:rPr lang="en-IN" sz="900" b="1" dirty="0">
                  <a:solidFill>
                    <a:schemeClr val="bg1"/>
                  </a:solidFill>
                  <a:latin typeface="Trebuchet MS" panose="020B0603020202020204"/>
                </a:rPr>
                <a:t>and assessing the security landscape </a:t>
              </a:r>
              <a:r>
                <a:rPr kumimoji="0" lang="en-IN" sz="900" b="1" i="0" u="none" strike="noStrike" kern="1200" cap="none" spc="0" normalizeH="0" baseline="0" noProof="0" dirty="0">
                  <a:ln>
                    <a:noFill/>
                  </a:ln>
                  <a:solidFill>
                    <a:schemeClr val="bg1"/>
                  </a:solidFill>
                  <a:effectLst/>
                  <a:uLnTx/>
                  <a:uFillTx/>
                  <a:latin typeface="Trebuchet MS" panose="020B0603020202020204"/>
                  <a:ea typeface="+mn-ea"/>
                  <a:cs typeface="+mn-cs"/>
                </a:rPr>
                <a:t>of an organization's IT infrastructure and applications.</a:t>
              </a:r>
            </a:p>
          </p:txBody>
        </p:sp>
        <p:sp>
          <p:nvSpPr>
            <p:cNvPr id="30" name="TextBox 29"/>
            <p:cNvSpPr txBox="1"/>
            <p:nvPr/>
          </p:nvSpPr>
          <p:spPr>
            <a:xfrm>
              <a:off x="6302634" y="1125743"/>
              <a:ext cx="2347282" cy="430887"/>
            </a:xfrm>
            <a:prstGeom prst="rect">
              <a:avLst/>
            </a:prstGeom>
            <a:noFill/>
          </p:spPr>
          <p:txBody>
            <a:bodyPr wrap="square" lIns="91440" tIns="45720" rIns="91440" bIns="45720" rtlCol="0" anchor="t">
              <a:spAutoFit/>
            </a:bodyPr>
            <a:lstStyle/>
            <a:p>
              <a:pPr algn="ctr" defTabSz="685800">
                <a:defRPr/>
              </a:pPr>
              <a:r>
                <a:rPr lang="en-IN" sz="1100" b="1" dirty="0">
                  <a:solidFill>
                    <a:schemeClr val="bg1"/>
                  </a:solidFill>
                  <a:latin typeface="Trebuchet MS" panose="020B0603020202020204"/>
                </a:rPr>
                <a:t>Cybersecurity Advisory </a:t>
              </a:r>
              <a:endParaRPr lang="en-US" dirty="0">
                <a:solidFill>
                  <a:schemeClr val="bg1"/>
                </a:solidFill>
                <a:latin typeface="Trebuchet MS" panose="020B0603020202020204"/>
              </a:endParaRPr>
            </a:p>
            <a:p>
              <a:pPr algn="ctr" defTabSz="685800">
                <a:defRPr/>
              </a:pPr>
              <a:r>
                <a:rPr lang="en-IN" sz="1100" b="1" dirty="0">
                  <a:solidFill>
                    <a:schemeClr val="bg1"/>
                  </a:solidFill>
                  <a:latin typeface="Trebuchet MS" panose="020B0603020202020204"/>
                </a:rPr>
                <a:t>Services</a:t>
              </a:r>
              <a:endParaRPr lang="en-US" dirty="0">
                <a:solidFill>
                  <a:schemeClr val="bg1"/>
                </a:solidFill>
              </a:endParaRPr>
            </a:p>
          </p:txBody>
        </p:sp>
        <p:sp>
          <p:nvSpPr>
            <p:cNvPr id="33" name="TextBox 32"/>
            <p:cNvSpPr txBox="1"/>
            <p:nvPr/>
          </p:nvSpPr>
          <p:spPr>
            <a:xfrm>
              <a:off x="6260346" y="2725504"/>
              <a:ext cx="2482222" cy="253916"/>
            </a:xfrm>
            <a:prstGeom prst="rect">
              <a:avLst/>
            </a:prstGeom>
            <a:noFill/>
          </p:spPr>
          <p:txBody>
            <a:bodyPr wrap="square" rtlCol="0">
              <a:spAutoFit/>
            </a:bodyPr>
            <a:lstStyle/>
            <a:p>
              <a:pPr marR="0" lvl="0" algn="ctr" defTabSz="685800" rtl="0" eaLnBrk="1" fontAlgn="auto" latinLnBrk="0" hangingPunct="1">
                <a:lnSpc>
                  <a:spcPct val="100000"/>
                </a:lnSpc>
                <a:spcBef>
                  <a:spcPts val="0"/>
                </a:spcBef>
                <a:spcAft>
                  <a:spcPts val="0"/>
                </a:spcAft>
                <a:buClrTx/>
                <a:buSzTx/>
                <a:defRPr/>
              </a:pPr>
              <a:r>
                <a:rPr kumimoji="0" lang="en-IN" sz="1050" b="1" i="0" u="none" strike="noStrike" kern="1200" cap="none" spc="0" normalizeH="0" baseline="0" noProof="0" dirty="0">
                  <a:ln>
                    <a:noFill/>
                  </a:ln>
                  <a:solidFill>
                    <a:srgbClr val="BED730"/>
                  </a:solidFill>
                  <a:effectLst/>
                  <a:uLnTx/>
                  <a:uFillTx/>
                  <a:latin typeface="Trebuchet MS" panose="020B0603020202020204"/>
                  <a:ea typeface="+mn-ea"/>
                  <a:cs typeface="+mn-cs"/>
                </a:rPr>
                <a:t>Offerings</a:t>
              </a:r>
              <a:endParaRPr kumimoji="0" lang="en-IN" sz="1050" b="0"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grpSp>
      <p:cxnSp>
        <p:nvCxnSpPr>
          <p:cNvPr id="12" name="Straight Connector 11"/>
          <p:cNvCxnSpPr/>
          <p:nvPr/>
        </p:nvCxnSpPr>
        <p:spPr>
          <a:xfrm>
            <a:off x="5973699" y="1014214"/>
            <a:ext cx="0" cy="3718124"/>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4000" y="211574"/>
            <a:ext cx="8496150" cy="415490"/>
          </a:xfrm>
        </p:spPr>
        <p:txBody>
          <a:bodyPr/>
          <a:lstStyle/>
          <a:p>
            <a:r>
              <a:rPr lang="en-US" dirty="0"/>
              <a:t>SECURITY MANAGED SERVICES: FRAMEWORK</a:t>
            </a:r>
          </a:p>
        </p:txBody>
      </p:sp>
      <p:sp>
        <p:nvSpPr>
          <p:cNvPr id="3" name="Freeform: Shape 18"/>
          <p:cNvSpPr/>
          <p:nvPr/>
        </p:nvSpPr>
        <p:spPr bwMode="gray">
          <a:xfrm rot="16200000">
            <a:off x="5629292" y="-297268"/>
            <a:ext cx="832707" cy="4431710"/>
          </a:xfrm>
          <a:prstGeom prst="roundRect">
            <a:avLst/>
          </a:prstGeom>
          <a:solidFill>
            <a:srgbClr val="BED730"/>
          </a:solidFill>
          <a:ln w="12700" cap="flat" cmpd="sng" algn="ctr">
            <a:noFill/>
            <a:prstDash val="sysDot"/>
            <a:miter lim="800000"/>
          </a:ln>
          <a:effectLst/>
        </p:spPr>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35" b="0" i="0" u="none" strike="noStrike" kern="0" cap="none" spc="0" normalizeH="0" baseline="0" noProof="0" dirty="0">
              <a:ln>
                <a:noFill/>
              </a:ln>
              <a:solidFill>
                <a:prstClr val="black"/>
              </a:solidFill>
              <a:effectLst/>
              <a:uLnTx/>
              <a:uFillTx/>
              <a:latin typeface="Trebuchet MS" panose="020B0603020202020204"/>
              <a:ea typeface="+mn-ea"/>
              <a:cs typeface="+mn-cs"/>
            </a:endParaRPr>
          </a:p>
        </p:txBody>
      </p:sp>
      <p:sp>
        <p:nvSpPr>
          <p:cNvPr id="5" name="Freeform: Shape 18"/>
          <p:cNvSpPr/>
          <p:nvPr/>
        </p:nvSpPr>
        <p:spPr bwMode="gray">
          <a:xfrm>
            <a:off x="2957884" y="3862003"/>
            <a:ext cx="2584142" cy="870335"/>
          </a:xfrm>
          <a:prstGeom prst="roundRect">
            <a:avLst/>
          </a:prstGeom>
          <a:solidFill>
            <a:schemeClr val="accent1">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endParaRPr kumimoji="0" lang="en-US" sz="800" b="1" i="0" u="none" strike="noStrike" kern="0" cap="none" spc="0" normalizeH="0" baseline="0" noProof="0" dirty="0">
              <a:ln>
                <a:noFill/>
              </a:ln>
              <a:solidFill>
                <a:srgbClr val="FFFFFF"/>
              </a:solidFill>
              <a:effectLst/>
              <a:uLnTx/>
              <a:uFillTx/>
              <a:latin typeface="Trebuchet MS" panose="020B0603020202020204"/>
              <a:ea typeface="+mn-ea"/>
              <a:cs typeface="Arial" panose="020B0604020202020204" pitchFamily="34" charset="0"/>
            </a:endParaRPr>
          </a:p>
        </p:txBody>
      </p:sp>
      <p:sp>
        <p:nvSpPr>
          <p:cNvPr id="6" name="Freeform: Shape 18"/>
          <p:cNvSpPr/>
          <p:nvPr/>
        </p:nvSpPr>
        <p:spPr bwMode="gray">
          <a:xfrm rot="16200000">
            <a:off x="5359883" y="203711"/>
            <a:ext cx="1069409" cy="5851121"/>
          </a:xfrm>
          <a:prstGeom prst="roundRect">
            <a:avLst/>
          </a:prstGeom>
          <a:solidFill>
            <a:schemeClr val="accent4">
              <a:lumMod val="75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endParaRPr kumimoji="0" lang="en-US" sz="800" b="1" i="0" u="none" strike="noStrike" kern="0" cap="none" spc="0" normalizeH="0" baseline="0" noProof="0" dirty="0">
              <a:ln>
                <a:noFill/>
              </a:ln>
              <a:solidFill>
                <a:srgbClr val="FFFFFF"/>
              </a:solidFill>
              <a:effectLst/>
              <a:uLnTx/>
              <a:uFillTx/>
              <a:latin typeface="Trebuchet MS" panose="020B0603020202020204"/>
              <a:ea typeface="+mn-ea"/>
              <a:cs typeface="Arial" panose="020B0604020202020204" pitchFamily="34" charset="0"/>
            </a:endParaRPr>
          </a:p>
        </p:txBody>
      </p:sp>
      <p:sp>
        <p:nvSpPr>
          <p:cNvPr id="7" name="TextBox 6"/>
          <p:cNvSpPr txBox="1"/>
          <p:nvPr/>
        </p:nvSpPr>
        <p:spPr>
          <a:xfrm>
            <a:off x="4200494" y="2064465"/>
            <a:ext cx="458779"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Request</a:t>
            </a:r>
          </a:p>
        </p:txBody>
      </p:sp>
      <p:sp>
        <p:nvSpPr>
          <p:cNvPr id="13" name="TextBox 12"/>
          <p:cNvSpPr txBox="1"/>
          <p:nvPr/>
        </p:nvSpPr>
        <p:spPr>
          <a:xfrm>
            <a:off x="4656105" y="2064465"/>
            <a:ext cx="378629"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Event</a:t>
            </a:r>
          </a:p>
        </p:txBody>
      </p:sp>
      <p:sp>
        <p:nvSpPr>
          <p:cNvPr id="15" name="TextBox 14"/>
          <p:cNvSpPr txBox="1"/>
          <p:nvPr/>
        </p:nvSpPr>
        <p:spPr>
          <a:xfrm>
            <a:off x="5874664" y="2064465"/>
            <a:ext cx="434734"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Change</a:t>
            </a:r>
          </a:p>
        </p:txBody>
      </p:sp>
      <p:sp>
        <p:nvSpPr>
          <p:cNvPr id="16" name="TextBox 15"/>
          <p:cNvSpPr txBox="1"/>
          <p:nvPr/>
        </p:nvSpPr>
        <p:spPr>
          <a:xfrm>
            <a:off x="5451325" y="2064465"/>
            <a:ext cx="471604"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Problem</a:t>
            </a:r>
          </a:p>
        </p:txBody>
      </p:sp>
      <p:sp>
        <p:nvSpPr>
          <p:cNvPr id="18" name="TextBox 17"/>
          <p:cNvSpPr txBox="1"/>
          <p:nvPr/>
        </p:nvSpPr>
        <p:spPr>
          <a:xfrm>
            <a:off x="5028362" y="2064465"/>
            <a:ext cx="465191"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defPPr>
              <a:defRPr lang="en-US"/>
            </a:defPPr>
            <a:lvl1pPr algn="ctr">
              <a:defRPr sz="800"/>
            </a:lvl1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Incident</a:t>
            </a:r>
          </a:p>
        </p:txBody>
      </p:sp>
      <p:sp>
        <p:nvSpPr>
          <p:cNvPr id="19" name="TextBox 18"/>
          <p:cNvSpPr txBox="1"/>
          <p:nvPr/>
        </p:nvSpPr>
        <p:spPr>
          <a:xfrm>
            <a:off x="6316566" y="2064465"/>
            <a:ext cx="632149" cy="184666"/>
          </a:xfrm>
          <a:prstGeom prst="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Asset Mgmt.</a:t>
            </a:r>
          </a:p>
        </p:txBody>
      </p:sp>
      <p:sp>
        <p:nvSpPr>
          <p:cNvPr id="20" name="TextBox 19"/>
          <p:cNvSpPr txBox="1"/>
          <p:nvPr/>
        </p:nvSpPr>
        <p:spPr>
          <a:xfrm>
            <a:off x="7314251" y="2060249"/>
            <a:ext cx="806189" cy="184666"/>
          </a:xfrm>
          <a:prstGeom prst="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Service  Mapping</a:t>
            </a:r>
          </a:p>
        </p:txBody>
      </p:sp>
      <p:sp>
        <p:nvSpPr>
          <p:cNvPr id="21" name="TextBox 20"/>
          <p:cNvSpPr txBox="1"/>
          <p:nvPr/>
        </p:nvSpPr>
        <p:spPr>
          <a:xfrm>
            <a:off x="6945228" y="2064465"/>
            <a:ext cx="375423"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CMDB</a:t>
            </a:r>
          </a:p>
        </p:txBody>
      </p:sp>
      <p:sp>
        <p:nvSpPr>
          <p:cNvPr id="22" name="TextBox 21"/>
          <p:cNvSpPr txBox="1"/>
          <p:nvPr/>
        </p:nvSpPr>
        <p:spPr>
          <a:xfrm>
            <a:off x="6180047" y="1589542"/>
            <a:ext cx="1269351" cy="175787"/>
          </a:xfrm>
          <a:prstGeom prst="roundRect">
            <a:avLst/>
          </a:prstGeom>
          <a:solidFill>
            <a:schemeClr val="accent3">
              <a:lumMod val="20000"/>
              <a:lumOff val="80000"/>
            </a:schemeClr>
          </a:solidFill>
          <a:ln w="3175" cap="flat" cmpd="sng" algn="ctr">
            <a:solidFill>
              <a:schemeClr val="accent3">
                <a:lumMod val="60000"/>
                <a:lumOff val="40000"/>
              </a:schemeClr>
            </a:solidFill>
            <a:prstDash val="sysDot"/>
            <a:miter lim="800000"/>
          </a:ln>
          <a:effectLst/>
        </p:spPr>
        <p:txBody>
          <a:bodyPr rtlCol="0" anchor="ctr"/>
          <a:lstStyle>
            <a:defPPr>
              <a:defRPr lang="en-US"/>
            </a:defPPr>
            <a:lvl1pPr algn="ctr" defTabSz="914400">
              <a:defRPr sz="935" kern="0">
                <a:solidFill>
                  <a:prstClr val="black"/>
                </a:solidFill>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Service Fulfilment</a:t>
            </a:r>
            <a:endParaRPr kumimoji="0" lang="en-IN" sz="7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3" name="Rectangle: Rounded Corners 1048"/>
          <p:cNvSpPr/>
          <p:nvPr/>
        </p:nvSpPr>
        <p:spPr>
          <a:xfrm>
            <a:off x="4882870" y="1805599"/>
            <a:ext cx="2503180" cy="221337"/>
          </a:xfrm>
          <a:prstGeom prst="round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Provisioning &amp; Orchestration (SOAR)</a:t>
            </a:r>
            <a:endParaRPr kumimoji="0" lang="en-IN" sz="7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4" name="TextBox 23"/>
          <p:cNvSpPr txBox="1"/>
          <p:nvPr/>
        </p:nvSpPr>
        <p:spPr>
          <a:xfrm>
            <a:off x="6853808" y="1093020"/>
            <a:ext cx="784903" cy="215444"/>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sz="800" b="1" i="0" u="none" strike="noStrike" kern="1200" cap="none" spc="0" normalizeH="0" baseline="0" noProof="0" dirty="0">
                <a:ln>
                  <a:noFill/>
                </a:ln>
                <a:solidFill>
                  <a:srgbClr val="BFD72F"/>
                </a:solidFill>
                <a:effectLst/>
                <a:uLnTx/>
                <a:uFillTx/>
                <a:latin typeface="Trebuchet MS" panose="020B0603020202020204"/>
                <a:ea typeface="+mn-ea"/>
                <a:cs typeface="+mn-cs"/>
              </a:rPr>
              <a:t>Sify SOC</a:t>
            </a:r>
            <a:endParaRPr kumimoji="0" lang="en-IN" sz="800" b="1" i="0" u="none" strike="noStrike" kern="1200" cap="none" spc="0" normalizeH="0" baseline="0" noProof="0" dirty="0">
              <a:ln>
                <a:noFill/>
              </a:ln>
              <a:solidFill>
                <a:srgbClr val="BFD72F"/>
              </a:solidFill>
              <a:effectLst/>
              <a:uLnTx/>
              <a:uFillTx/>
              <a:latin typeface="Trebuchet MS" panose="020B0603020202020204"/>
              <a:ea typeface="+mn-ea"/>
              <a:cs typeface="+mn-cs"/>
            </a:endParaRPr>
          </a:p>
        </p:txBody>
      </p:sp>
      <p:grpSp>
        <p:nvGrpSpPr>
          <p:cNvPr id="25" name="Group 24"/>
          <p:cNvGrpSpPr/>
          <p:nvPr/>
        </p:nvGrpSpPr>
        <p:grpSpPr>
          <a:xfrm>
            <a:off x="6003375" y="1008069"/>
            <a:ext cx="791033" cy="355309"/>
            <a:chOff x="6003375" y="1008069"/>
            <a:chExt cx="791033" cy="355309"/>
          </a:xfrm>
        </p:grpSpPr>
        <p:sp>
          <p:nvSpPr>
            <p:cNvPr id="26" name="Rectangle: Rounded Corners 46"/>
            <p:cNvSpPr/>
            <p:nvPr/>
          </p:nvSpPr>
          <p:spPr>
            <a:xfrm>
              <a:off x="6003375" y="1008069"/>
              <a:ext cx="791033" cy="355309"/>
            </a:xfrm>
            <a:prstGeom prst="roundRect">
              <a:avLst>
                <a:gd name="adj" fmla="val 18572"/>
              </a:avLst>
            </a:prstGeom>
            <a:solidFill>
              <a:sysClr val="window" lastClr="FFFFFF"/>
            </a:solidFill>
            <a:ln w="3175" cap="flat" cmpd="sng" algn="ctr">
              <a:solidFill>
                <a:srgbClr val="70AD47">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N" sz="2400" b="0" i="0" u="none" strike="noStrike" kern="0" cap="none" spc="0" normalizeH="0" baseline="0" noProof="0" dirty="0">
                <a:ln>
                  <a:noFill/>
                </a:ln>
                <a:solidFill>
                  <a:prstClr val="black"/>
                </a:solidFill>
                <a:effectLst/>
                <a:uLnTx/>
                <a:uFillTx/>
                <a:latin typeface="Trebuchet MS" panose="020B0603020202020204"/>
                <a:ea typeface="+mn-ea"/>
                <a:cs typeface="+mn-cs"/>
              </a:endParaRPr>
            </a:p>
          </p:txBody>
        </p:sp>
        <p:pic>
          <p:nvPicPr>
            <p:cNvPr id="27" name="Graphic 26" descr="Office worke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2839" y="1046360"/>
              <a:ext cx="222153" cy="235061"/>
            </a:xfrm>
            <a:prstGeom prst="rect">
              <a:avLst/>
            </a:prstGeom>
          </p:spPr>
        </p:pic>
        <p:pic>
          <p:nvPicPr>
            <p:cNvPr id="28" name="Graphic 27" descr="Office worke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01450" y="1049235"/>
              <a:ext cx="222153" cy="235061"/>
            </a:xfrm>
            <a:prstGeom prst="rect">
              <a:avLst/>
            </a:prstGeom>
          </p:spPr>
        </p:pic>
        <p:pic>
          <p:nvPicPr>
            <p:cNvPr id="29" name="Graphic 28" descr="Office worke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0061" y="1049234"/>
              <a:ext cx="222153" cy="235061"/>
            </a:xfrm>
            <a:prstGeom prst="rect">
              <a:avLst/>
            </a:prstGeom>
          </p:spPr>
        </p:pic>
      </p:grpSp>
      <p:grpSp>
        <p:nvGrpSpPr>
          <p:cNvPr id="30" name="Group 29"/>
          <p:cNvGrpSpPr/>
          <p:nvPr/>
        </p:nvGrpSpPr>
        <p:grpSpPr>
          <a:xfrm>
            <a:off x="4834717" y="997435"/>
            <a:ext cx="923176" cy="395667"/>
            <a:chOff x="4321705" y="689157"/>
            <a:chExt cx="1337978" cy="424277"/>
          </a:xfrm>
        </p:grpSpPr>
        <p:sp>
          <p:nvSpPr>
            <p:cNvPr id="31" name="Rectangle: Rounded Corners 4"/>
            <p:cNvSpPr/>
            <p:nvPr/>
          </p:nvSpPr>
          <p:spPr>
            <a:xfrm>
              <a:off x="4321705" y="689157"/>
              <a:ext cx="1337978" cy="424277"/>
            </a:xfrm>
            <a:prstGeom prst="roundRect">
              <a:avLst>
                <a:gd name="adj" fmla="val 25219"/>
              </a:avLst>
            </a:prstGeom>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IN" sz="135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2" name="Graphic 31" descr="Office worke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12977" y="732046"/>
              <a:ext cx="381000" cy="312195"/>
            </a:xfrm>
            <a:prstGeom prst="rect">
              <a:avLst/>
            </a:prstGeom>
          </p:spPr>
        </p:pic>
        <p:pic>
          <p:nvPicPr>
            <p:cNvPr id="33" name="Graphic 32" descr="Office worke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94321" y="732046"/>
              <a:ext cx="381000" cy="312195"/>
            </a:xfrm>
            <a:prstGeom prst="rect">
              <a:avLst/>
            </a:prstGeom>
          </p:spPr>
        </p:pic>
        <p:pic>
          <p:nvPicPr>
            <p:cNvPr id="34" name="Graphic 33" descr="Office worke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5665" y="732046"/>
              <a:ext cx="381000" cy="312195"/>
            </a:xfrm>
            <a:prstGeom prst="rect">
              <a:avLst/>
            </a:prstGeom>
          </p:spPr>
        </p:pic>
      </p:grpSp>
      <p:sp>
        <p:nvSpPr>
          <p:cNvPr id="54" name="TextBox 53"/>
          <p:cNvSpPr txBox="1"/>
          <p:nvPr/>
        </p:nvSpPr>
        <p:spPr>
          <a:xfrm>
            <a:off x="4058868" y="1093020"/>
            <a:ext cx="784904" cy="215444"/>
          </a:xfrm>
          <a:prstGeom prst="rect">
            <a:avLst/>
          </a:prstGeom>
          <a:noFill/>
          <a:ln>
            <a:noFill/>
          </a:ln>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defRPr/>
            </a:pPr>
            <a:r>
              <a:rPr kumimoji="0" lang="en-US" sz="800" b="1" i="0" u="none" strike="noStrike" kern="1200" cap="none" spc="0" normalizeH="0" baseline="0" noProof="0" dirty="0">
                <a:ln>
                  <a:noFill/>
                </a:ln>
                <a:solidFill>
                  <a:srgbClr val="4BACC6"/>
                </a:solidFill>
                <a:effectLst/>
                <a:uLnTx/>
                <a:uFillTx/>
                <a:latin typeface="Trebuchet MS" panose="020B0603020202020204"/>
                <a:ea typeface="+mn-ea"/>
                <a:cs typeface="+mn-cs"/>
              </a:rPr>
              <a:t>Customers</a:t>
            </a:r>
            <a:endParaRPr kumimoji="0" lang="en-IN" sz="800" b="1" i="0" u="none" strike="noStrike" kern="1200" cap="none" spc="0" normalizeH="0" baseline="0" noProof="0" dirty="0">
              <a:ln>
                <a:noFill/>
              </a:ln>
              <a:solidFill>
                <a:srgbClr val="4BACC6"/>
              </a:solidFill>
              <a:effectLst/>
              <a:uLnTx/>
              <a:uFillTx/>
              <a:latin typeface="Trebuchet MS" panose="020B0603020202020204"/>
              <a:ea typeface="+mn-ea"/>
              <a:cs typeface="+mn-cs"/>
            </a:endParaRPr>
          </a:p>
        </p:txBody>
      </p:sp>
      <p:sp>
        <p:nvSpPr>
          <p:cNvPr id="55" name="Freeform: Shape 18"/>
          <p:cNvSpPr/>
          <p:nvPr/>
        </p:nvSpPr>
        <p:spPr bwMode="gray">
          <a:xfrm>
            <a:off x="7262363" y="3024271"/>
            <a:ext cx="657849" cy="26858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Vulnerability Assessment</a:t>
            </a:r>
          </a:p>
        </p:txBody>
      </p:sp>
      <p:sp>
        <p:nvSpPr>
          <p:cNvPr id="56" name="Freeform: Shape 18"/>
          <p:cNvSpPr/>
          <p:nvPr/>
        </p:nvSpPr>
        <p:spPr bwMode="gray">
          <a:xfrm>
            <a:off x="7944669" y="3024271"/>
            <a:ext cx="657849" cy="26858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Penetration Testing</a:t>
            </a:r>
          </a:p>
        </p:txBody>
      </p:sp>
      <p:sp>
        <p:nvSpPr>
          <p:cNvPr id="57" name="Freeform: Shape 18"/>
          <p:cNvSpPr/>
          <p:nvPr/>
        </p:nvSpPr>
        <p:spPr bwMode="gray">
          <a:xfrm>
            <a:off x="5278297" y="3024782"/>
            <a:ext cx="389851" cy="177074"/>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SIEM</a:t>
            </a:r>
          </a:p>
        </p:txBody>
      </p:sp>
      <p:sp>
        <p:nvSpPr>
          <p:cNvPr id="58" name="Freeform: Shape 18"/>
          <p:cNvSpPr/>
          <p:nvPr/>
        </p:nvSpPr>
        <p:spPr bwMode="gray">
          <a:xfrm>
            <a:off x="5712230" y="3031972"/>
            <a:ext cx="414124" cy="166137"/>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UEBA</a:t>
            </a:r>
          </a:p>
        </p:txBody>
      </p:sp>
      <p:sp>
        <p:nvSpPr>
          <p:cNvPr id="59" name="Freeform: Shape 18"/>
          <p:cNvSpPr/>
          <p:nvPr/>
        </p:nvSpPr>
        <p:spPr bwMode="gray">
          <a:xfrm>
            <a:off x="6755190" y="3027150"/>
            <a:ext cx="343927" cy="161411"/>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NBAD</a:t>
            </a:r>
          </a:p>
        </p:txBody>
      </p:sp>
      <p:sp>
        <p:nvSpPr>
          <p:cNvPr id="60" name="Freeform: Shape 18"/>
          <p:cNvSpPr/>
          <p:nvPr/>
        </p:nvSpPr>
        <p:spPr bwMode="gray">
          <a:xfrm>
            <a:off x="5278146" y="3250231"/>
            <a:ext cx="1820971" cy="218926"/>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Threat Intelligence</a:t>
            </a:r>
          </a:p>
        </p:txBody>
      </p:sp>
      <p:sp>
        <p:nvSpPr>
          <p:cNvPr id="61" name="Freeform: Shape 18"/>
          <p:cNvSpPr/>
          <p:nvPr/>
        </p:nvSpPr>
        <p:spPr bwMode="gray">
          <a:xfrm>
            <a:off x="3281520" y="2706776"/>
            <a:ext cx="1835491" cy="268580"/>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800" b="1" i="0" u="none" strike="noStrike" kern="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Monitoring / Management (MSS)</a:t>
            </a:r>
          </a:p>
        </p:txBody>
      </p:sp>
      <p:sp>
        <p:nvSpPr>
          <p:cNvPr id="62" name="Freeform: Shape 18"/>
          <p:cNvSpPr/>
          <p:nvPr/>
        </p:nvSpPr>
        <p:spPr bwMode="gray">
          <a:xfrm>
            <a:off x="5268372" y="2706776"/>
            <a:ext cx="1835491" cy="268580"/>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800" b="1" i="0" u="none" strike="noStrike" kern="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Detection (MDR)</a:t>
            </a:r>
          </a:p>
        </p:txBody>
      </p:sp>
      <p:sp>
        <p:nvSpPr>
          <p:cNvPr id="63" name="Freeform: Shape 18"/>
          <p:cNvSpPr/>
          <p:nvPr/>
        </p:nvSpPr>
        <p:spPr bwMode="gray">
          <a:xfrm>
            <a:off x="7262363" y="2706776"/>
            <a:ext cx="1332106" cy="268580"/>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800" b="1" i="0" u="none" strike="noStrike" kern="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Governance Risk &amp; Compliance (GRC)</a:t>
            </a:r>
          </a:p>
        </p:txBody>
      </p:sp>
      <p:sp>
        <p:nvSpPr>
          <p:cNvPr id="64" name="TextBox 63"/>
          <p:cNvSpPr txBox="1"/>
          <p:nvPr/>
        </p:nvSpPr>
        <p:spPr>
          <a:xfrm>
            <a:off x="4559411" y="1590523"/>
            <a:ext cx="1465684" cy="175788"/>
          </a:xfrm>
          <a:prstGeom prst="roundRect">
            <a:avLst/>
          </a:prstGeom>
          <a:solidFill>
            <a:schemeClr val="accent3">
              <a:lumMod val="20000"/>
              <a:lumOff val="80000"/>
            </a:schemeClr>
          </a:solidFill>
          <a:ln w="3175" cap="flat" cmpd="sng" algn="ctr">
            <a:solidFill>
              <a:schemeClr val="accent3">
                <a:lumMod val="60000"/>
                <a:lumOff val="40000"/>
              </a:schemeClr>
            </a:solidFill>
            <a:prstDash val="sysDot"/>
            <a:miter lim="800000"/>
          </a:ln>
          <a:effectLst/>
        </p:spPr>
        <p:txBody>
          <a:bodyPr rtlCol="0" anchor="ctr"/>
          <a:lstStyle>
            <a:defPPr>
              <a:defRPr lang="en-US"/>
            </a:defPPr>
            <a:lvl1pPr algn="ctr" defTabSz="914400">
              <a:defRPr sz="935" kern="0">
                <a:solidFill>
                  <a:prstClr val="black"/>
                </a:solidFill>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Service Management Portal</a:t>
            </a:r>
            <a:endParaRPr kumimoji="0" lang="en-IN" sz="7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5" name="Freeform: Shape 18"/>
          <p:cNvSpPr/>
          <p:nvPr/>
        </p:nvSpPr>
        <p:spPr bwMode="gray">
          <a:xfrm>
            <a:off x="3292473" y="3040691"/>
            <a:ext cx="952899" cy="25200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Performance &amp; Availability</a:t>
            </a:r>
          </a:p>
        </p:txBody>
      </p:sp>
      <p:sp>
        <p:nvSpPr>
          <p:cNvPr id="66" name="Freeform: Shape 18"/>
          <p:cNvSpPr/>
          <p:nvPr/>
        </p:nvSpPr>
        <p:spPr bwMode="gray">
          <a:xfrm>
            <a:off x="3292472" y="3302051"/>
            <a:ext cx="952900" cy="302152"/>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OS &amp; Application Patch Management</a:t>
            </a:r>
          </a:p>
        </p:txBody>
      </p:sp>
      <p:grpSp>
        <p:nvGrpSpPr>
          <p:cNvPr id="67" name="Group 66"/>
          <p:cNvGrpSpPr/>
          <p:nvPr/>
        </p:nvGrpSpPr>
        <p:grpSpPr>
          <a:xfrm>
            <a:off x="3055807" y="3953220"/>
            <a:ext cx="2388296" cy="544288"/>
            <a:chOff x="516062" y="2785123"/>
            <a:chExt cx="4286634" cy="587947"/>
          </a:xfrm>
        </p:grpSpPr>
        <p:sp>
          <p:nvSpPr>
            <p:cNvPr id="68" name="Rectangle: Rounded Corners 30"/>
            <p:cNvSpPr/>
            <p:nvPr/>
          </p:nvSpPr>
          <p:spPr>
            <a:xfrm>
              <a:off x="516062" y="2791760"/>
              <a:ext cx="1148636" cy="581310"/>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5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Firewall, IDS/IPS, ATP, RA VPN, WAF, SWG, SASE. DDoS, DNS Security</a:t>
              </a:r>
              <a:endParaRPr kumimoji="0" lang="en-IN" sz="500" b="1"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p:txBody>
        </p:sp>
        <p:sp>
          <p:nvSpPr>
            <p:cNvPr id="69" name="Rectangle: Rounded Corners 31"/>
            <p:cNvSpPr/>
            <p:nvPr/>
          </p:nvSpPr>
          <p:spPr>
            <a:xfrm>
              <a:off x="1729878" y="2788452"/>
              <a:ext cx="980819" cy="576616"/>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7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NGAV</a:t>
              </a:r>
            </a:p>
          </p:txBody>
        </p:sp>
        <p:sp>
          <p:nvSpPr>
            <p:cNvPr id="70" name="Rectangle: Rounded Corners 32"/>
            <p:cNvSpPr/>
            <p:nvPr/>
          </p:nvSpPr>
          <p:spPr>
            <a:xfrm>
              <a:off x="2775877" y="2785123"/>
              <a:ext cx="980819" cy="569814"/>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7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DLP, Email Security</a:t>
              </a:r>
            </a:p>
          </p:txBody>
        </p:sp>
        <p:sp>
          <p:nvSpPr>
            <p:cNvPr id="71" name="Rectangle: Rounded Corners 35"/>
            <p:cNvSpPr/>
            <p:nvPr/>
          </p:nvSpPr>
          <p:spPr>
            <a:xfrm>
              <a:off x="3821877" y="2793594"/>
              <a:ext cx="980819" cy="561343"/>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CASB, PAM, MFA</a:t>
              </a:r>
              <a:endParaRPr kumimoji="0" lang="en-IN" sz="7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p:txBody>
        </p:sp>
      </p:grpSp>
      <p:sp>
        <p:nvSpPr>
          <p:cNvPr id="72" name="TextBox 71"/>
          <p:cNvSpPr txBox="1"/>
          <p:nvPr/>
        </p:nvSpPr>
        <p:spPr>
          <a:xfrm rot="16200000">
            <a:off x="2789498" y="3054943"/>
            <a:ext cx="603802" cy="2616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1100" b="1" i="0" u="none" strike="noStrike" kern="0" cap="none" spc="0" normalizeH="0" baseline="0" noProof="0" dirty="0">
                <a:ln>
                  <a:noFill/>
                </a:ln>
                <a:solidFill>
                  <a:prstClr val="white"/>
                </a:solidFill>
                <a:effectLst/>
                <a:uLnTx/>
                <a:uFillTx/>
                <a:latin typeface="Trebuchet MS" panose="020B0603020202020204"/>
                <a:ea typeface="+mn-ea"/>
                <a:cs typeface="Arial" panose="020B0604020202020204" pitchFamily="34" charset="0"/>
              </a:rPr>
              <a:t>Tools</a:t>
            </a:r>
            <a:endParaRPr kumimoji="0" lang="en-US" sz="1200" b="1" i="0" u="none" strike="noStrike" kern="0" cap="none" spc="0" normalizeH="0" baseline="0" noProof="0" dirty="0">
              <a:ln>
                <a:noFill/>
              </a:ln>
              <a:solidFill>
                <a:prstClr val="white"/>
              </a:solidFill>
              <a:effectLst/>
              <a:uLnTx/>
              <a:uFillTx/>
              <a:latin typeface="Trebuchet MS" panose="020B0603020202020204"/>
              <a:ea typeface="+mn-ea"/>
              <a:cs typeface="Arial" panose="020B0604020202020204" pitchFamily="34" charset="0"/>
            </a:endParaRPr>
          </a:p>
        </p:txBody>
      </p:sp>
      <p:sp>
        <p:nvSpPr>
          <p:cNvPr id="73" name="TextBox 72"/>
          <p:cNvSpPr txBox="1"/>
          <p:nvPr/>
        </p:nvSpPr>
        <p:spPr>
          <a:xfrm>
            <a:off x="3090949" y="4504155"/>
            <a:ext cx="2318011" cy="228183"/>
          </a:xfrm>
          <a:prstGeom prst="rect">
            <a:avLst/>
          </a:prstGeom>
          <a:noFill/>
        </p:spPr>
        <p:txBody>
          <a:bodyPr wrap="square">
            <a:sp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1100" b="1" i="0" u="none" strike="noStrike" kern="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Security Controls</a:t>
            </a:r>
          </a:p>
        </p:txBody>
      </p:sp>
      <p:sp>
        <p:nvSpPr>
          <p:cNvPr id="74" name="TextBox 73"/>
          <p:cNvSpPr txBox="1"/>
          <p:nvPr/>
        </p:nvSpPr>
        <p:spPr>
          <a:xfrm rot="16200000">
            <a:off x="3552787" y="1727203"/>
            <a:ext cx="898382" cy="397032"/>
          </a:xfrm>
          <a:prstGeom prst="rect">
            <a:avLst/>
          </a:prstGeom>
          <a:noFill/>
        </p:spPr>
        <p:txBody>
          <a:bodyPr wrap="square">
            <a:sp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1100" b="1" i="0" u="none" strike="noStrike" kern="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Service Assurance</a:t>
            </a:r>
          </a:p>
        </p:txBody>
      </p:sp>
      <p:cxnSp>
        <p:nvCxnSpPr>
          <p:cNvPr id="75" name="Straight Arrow Connector 74"/>
          <p:cNvCxnSpPr/>
          <p:nvPr/>
        </p:nvCxnSpPr>
        <p:spPr>
          <a:xfrm flipH="1" flipV="1">
            <a:off x="5889016" y="2334942"/>
            <a:ext cx="5572" cy="259626"/>
          </a:xfrm>
          <a:prstGeom prst="straightConnector1">
            <a:avLst/>
          </a:prstGeom>
          <a:noFill/>
          <a:ln w="19050" cap="flat" cmpd="sng" algn="ctr">
            <a:solidFill>
              <a:srgbClr val="BED730"/>
            </a:solidFill>
            <a:prstDash val="solid"/>
            <a:miter lim="800000"/>
            <a:headEnd type="triangle"/>
            <a:tailEnd type="triangle"/>
          </a:ln>
          <a:effectLst/>
        </p:spPr>
      </p:cxnSp>
      <p:grpSp>
        <p:nvGrpSpPr>
          <p:cNvPr id="76" name="Group 75"/>
          <p:cNvGrpSpPr/>
          <p:nvPr/>
        </p:nvGrpSpPr>
        <p:grpSpPr>
          <a:xfrm>
            <a:off x="3890569" y="3657582"/>
            <a:ext cx="4220181" cy="220162"/>
            <a:chOff x="1636162" y="3314414"/>
            <a:chExt cx="5972399" cy="370735"/>
          </a:xfrm>
        </p:grpSpPr>
        <p:cxnSp>
          <p:nvCxnSpPr>
            <p:cNvPr id="77" name="Straight Arrow Connector 76"/>
            <p:cNvCxnSpPr/>
            <p:nvPr/>
          </p:nvCxnSpPr>
          <p:spPr>
            <a:xfrm flipV="1">
              <a:off x="1636162" y="3314414"/>
              <a:ext cx="0" cy="370735"/>
            </a:xfrm>
            <a:prstGeom prst="straightConnector1">
              <a:avLst/>
            </a:prstGeom>
            <a:noFill/>
            <a:ln w="19050" cap="flat" cmpd="sng" algn="ctr">
              <a:solidFill>
                <a:srgbClr val="BED730"/>
              </a:solidFill>
              <a:prstDash val="solid"/>
              <a:miter lim="800000"/>
              <a:headEnd type="triangle"/>
              <a:tailEnd type="triangle"/>
            </a:ln>
            <a:effectLst/>
          </p:spPr>
        </p:cxnSp>
        <p:cxnSp>
          <p:nvCxnSpPr>
            <p:cNvPr id="78" name="Straight Arrow Connector 77"/>
            <p:cNvCxnSpPr/>
            <p:nvPr/>
          </p:nvCxnSpPr>
          <p:spPr>
            <a:xfrm flipV="1">
              <a:off x="7608561" y="3314414"/>
              <a:ext cx="0" cy="370735"/>
            </a:xfrm>
            <a:prstGeom prst="straightConnector1">
              <a:avLst/>
            </a:prstGeom>
            <a:noFill/>
            <a:ln w="19050" cap="flat" cmpd="sng" algn="ctr">
              <a:solidFill>
                <a:srgbClr val="BED730"/>
              </a:solidFill>
              <a:prstDash val="solid"/>
              <a:miter lim="800000"/>
              <a:headEnd type="triangle"/>
              <a:tailEnd type="triangle"/>
            </a:ln>
            <a:effectLst/>
          </p:spPr>
        </p:cxnSp>
      </p:grpSp>
      <p:sp>
        <p:nvSpPr>
          <p:cNvPr id="79" name="Freeform: Shape 18"/>
          <p:cNvSpPr/>
          <p:nvPr/>
        </p:nvSpPr>
        <p:spPr bwMode="gray">
          <a:xfrm>
            <a:off x="4289454" y="3040628"/>
            <a:ext cx="815104" cy="25200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IAM</a:t>
            </a:r>
          </a:p>
        </p:txBody>
      </p:sp>
      <p:sp>
        <p:nvSpPr>
          <p:cNvPr id="80" name="Freeform: Shape 18"/>
          <p:cNvSpPr/>
          <p:nvPr/>
        </p:nvSpPr>
        <p:spPr bwMode="gray">
          <a:xfrm>
            <a:off x="6180047" y="3032881"/>
            <a:ext cx="510037" cy="153311"/>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EDR</a:t>
            </a:r>
          </a:p>
        </p:txBody>
      </p:sp>
      <p:cxnSp>
        <p:nvCxnSpPr>
          <p:cNvPr id="81" name="Straight Arrow Connector 80"/>
          <p:cNvCxnSpPr/>
          <p:nvPr/>
        </p:nvCxnSpPr>
        <p:spPr>
          <a:xfrm>
            <a:off x="5563716" y="4360853"/>
            <a:ext cx="319155" cy="2537"/>
          </a:xfrm>
          <a:prstGeom prst="straightConnector1">
            <a:avLst/>
          </a:prstGeom>
          <a:noFill/>
          <a:ln w="19050" cap="flat" cmpd="sng" algn="ctr">
            <a:solidFill>
              <a:srgbClr val="BED730"/>
            </a:solidFill>
            <a:prstDash val="solid"/>
            <a:miter lim="800000"/>
            <a:headEnd type="triangle"/>
            <a:tailEnd type="triangle"/>
          </a:ln>
          <a:effectLst/>
        </p:spPr>
      </p:cxnSp>
      <p:sp>
        <p:nvSpPr>
          <p:cNvPr id="82" name="Freeform: Shape 18"/>
          <p:cNvSpPr/>
          <p:nvPr/>
        </p:nvSpPr>
        <p:spPr bwMode="gray">
          <a:xfrm>
            <a:off x="4293873" y="3307222"/>
            <a:ext cx="821027" cy="302152"/>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Security Product Consoles</a:t>
            </a:r>
          </a:p>
        </p:txBody>
      </p:sp>
      <p:sp>
        <p:nvSpPr>
          <p:cNvPr id="83" name="Rectangle: Rounded Corners 82"/>
          <p:cNvSpPr/>
          <p:nvPr/>
        </p:nvSpPr>
        <p:spPr>
          <a:xfrm>
            <a:off x="5889015" y="3862003"/>
            <a:ext cx="2931131" cy="870335"/>
          </a:xfrm>
          <a:prstGeom prst="roundRect">
            <a:avLst/>
          </a:prstGeom>
          <a:solidFill>
            <a:schemeClr val="bg1"/>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84" name="Picture 18" descr="Image result for end user compute icon"/>
          <p:cNvPicPr>
            <a:picLocks noChangeAspect="1" noChangeArrowheads="1"/>
          </p:cNvPicPr>
          <p:nvPr/>
        </p:nvPicPr>
        <p:blipFill>
          <a:blip r:embed="rId6" cstate="email">
            <a:duotone>
              <a:prstClr val="black"/>
              <a:schemeClr val="tx2">
                <a:tint val="45000"/>
                <a:satMod val="400000"/>
              </a:schemeClr>
            </a:duotone>
          </a:blip>
          <a:srcRect/>
          <a:stretch>
            <a:fillRect/>
          </a:stretch>
        </p:blipFill>
        <p:spPr bwMode="auto">
          <a:xfrm>
            <a:off x="6186118" y="4119403"/>
            <a:ext cx="395057" cy="19073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2" descr="Image result for Data center icon"/>
          <p:cNvPicPr>
            <a:picLocks noChangeAspect="1" noChangeArrowheads="1"/>
          </p:cNvPicPr>
          <p:nvPr/>
        </p:nvPicPr>
        <p:blipFill>
          <a:blip r:embed="rId7" cstate="email">
            <a:biLevel thresh="75000"/>
          </a:blip>
          <a:srcRect/>
          <a:stretch>
            <a:fillRect/>
          </a:stretch>
        </p:blipFill>
        <p:spPr bwMode="auto">
          <a:xfrm>
            <a:off x="7591228" y="3953218"/>
            <a:ext cx="328984" cy="33835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0" descr="Image result for Enterprise branch icon"/>
          <p:cNvPicPr>
            <a:picLocks noChangeAspect="1" noChangeArrowheads="1"/>
          </p:cNvPicPr>
          <p:nvPr/>
        </p:nvPicPr>
        <p:blipFill>
          <a:blip r:embed="rId8" cstate="email">
            <a:duotone>
              <a:schemeClr val="bg2">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Lst>
          </a:blip>
          <a:srcRect/>
          <a:stretch>
            <a:fillRect/>
          </a:stretch>
        </p:blipFill>
        <p:spPr bwMode="auto">
          <a:xfrm>
            <a:off x="6856670" y="3940630"/>
            <a:ext cx="370491" cy="36951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nvSpPr>
        <p:spPr>
          <a:xfrm>
            <a:off x="6076430" y="4371344"/>
            <a:ext cx="6221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0" cap="none" spc="0" normalizeH="0" baseline="0" noProof="0" dirty="0">
                <a:ln>
                  <a:noFill/>
                </a:ln>
                <a:solidFill>
                  <a:prstClr val="black"/>
                </a:solidFill>
                <a:effectLst/>
                <a:uLnTx/>
                <a:uFillTx/>
                <a:latin typeface="Trebuchet MS" panose="020B0603020202020204"/>
                <a:ea typeface="+mn-ea"/>
                <a:cs typeface="Arial" panose="020B0604020202020204"/>
                <a:sym typeface="Arial" panose="020B0604020202020204"/>
              </a:rPr>
              <a:t>User | Device</a:t>
            </a:r>
          </a:p>
        </p:txBody>
      </p:sp>
      <p:sp>
        <p:nvSpPr>
          <p:cNvPr id="88" name="TextBox 87"/>
          <p:cNvSpPr txBox="1"/>
          <p:nvPr/>
        </p:nvSpPr>
        <p:spPr>
          <a:xfrm>
            <a:off x="6786345" y="4371344"/>
            <a:ext cx="6508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0" cap="none" spc="0" normalizeH="0" baseline="0" noProof="0" dirty="0">
                <a:ln>
                  <a:noFill/>
                </a:ln>
                <a:solidFill>
                  <a:prstClr val="black"/>
                </a:solidFill>
                <a:effectLst/>
                <a:uLnTx/>
                <a:uFillTx/>
                <a:latin typeface="Trebuchet MS" panose="020B0603020202020204"/>
                <a:ea typeface="+mn-ea"/>
                <a:cs typeface="Arial" panose="020B0604020202020204"/>
                <a:sym typeface="Arial" panose="020B0604020202020204"/>
              </a:rPr>
              <a:t>Branch | WAN</a:t>
            </a:r>
          </a:p>
        </p:txBody>
      </p:sp>
      <p:sp>
        <p:nvSpPr>
          <p:cNvPr id="89" name="TextBox 88"/>
          <p:cNvSpPr txBox="1"/>
          <p:nvPr/>
        </p:nvSpPr>
        <p:spPr>
          <a:xfrm>
            <a:off x="7525033" y="4371344"/>
            <a:ext cx="513753" cy="2152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0" cap="none" spc="0" normalizeH="0" baseline="0" noProof="0" dirty="0">
                <a:ln>
                  <a:noFill/>
                </a:ln>
                <a:solidFill>
                  <a:prstClr val="black"/>
                </a:solidFill>
                <a:effectLst/>
                <a:uLnTx/>
                <a:uFillTx/>
                <a:latin typeface="Trebuchet MS" panose="020B0603020202020204"/>
                <a:ea typeface="+mn-ea"/>
                <a:cs typeface="Arial" panose="020B0604020202020204"/>
                <a:sym typeface="Arial" panose="020B0604020202020204"/>
              </a:rPr>
              <a:t>DC</a:t>
            </a:r>
          </a:p>
        </p:txBody>
      </p:sp>
      <p:pic>
        <p:nvPicPr>
          <p:cNvPr id="90" name="Picture 89"/>
          <p:cNvPicPr>
            <a:picLocks noChangeAspect="1"/>
          </p:cNvPicPr>
          <p:nvPr/>
        </p:nvPicPr>
        <p:blipFill>
          <a:blip r:embed="rId10"/>
          <a:stretch>
            <a:fillRect/>
          </a:stretch>
        </p:blipFill>
        <p:spPr>
          <a:xfrm>
            <a:off x="8162972" y="3923207"/>
            <a:ext cx="559252" cy="386933"/>
          </a:xfrm>
          <a:prstGeom prst="rect">
            <a:avLst/>
          </a:prstGeom>
        </p:spPr>
      </p:pic>
      <p:pic>
        <p:nvPicPr>
          <p:cNvPr id="91" name="Picture 24" descr="Image result for corporate user icon"/>
          <p:cNvPicPr>
            <a:picLocks noChangeAspect="1" noChangeArrowheads="1"/>
          </p:cNvPicPr>
          <p:nvPr/>
        </p:nvPicPr>
        <p:blipFill>
          <a:blip r:embed="rId11" cstate="email">
            <a:duotone>
              <a:schemeClr val="bg2">
                <a:shade val="45000"/>
                <a:satMod val="135000"/>
              </a:schemeClr>
              <a:prstClr val="white"/>
            </a:duotone>
          </a:blip>
          <a:srcRect/>
          <a:stretch>
            <a:fillRect/>
          </a:stretch>
        </p:blipFill>
        <p:spPr bwMode="auto">
          <a:xfrm>
            <a:off x="7234674" y="3798556"/>
            <a:ext cx="347184" cy="31585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4" descr="Image result for corporate user icon"/>
          <p:cNvPicPr>
            <a:picLocks noChangeAspect="1" noChangeArrowheads="1"/>
          </p:cNvPicPr>
          <p:nvPr/>
        </p:nvPicPr>
        <p:blipFill>
          <a:blip r:embed="rId11" cstate="email">
            <a:duotone>
              <a:schemeClr val="bg2">
                <a:shade val="45000"/>
                <a:satMod val="135000"/>
              </a:schemeClr>
              <a:prstClr val="white"/>
            </a:duotone>
          </a:blip>
          <a:srcRect/>
          <a:stretch>
            <a:fillRect/>
          </a:stretch>
        </p:blipFill>
        <p:spPr bwMode="auto">
          <a:xfrm>
            <a:off x="6025095" y="3838861"/>
            <a:ext cx="347184" cy="303684"/>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p:cNvSpPr txBox="1"/>
          <p:nvPr/>
        </p:nvSpPr>
        <p:spPr>
          <a:xfrm>
            <a:off x="8164690" y="4371344"/>
            <a:ext cx="5137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0" cap="none" spc="0" normalizeH="0" baseline="0" noProof="0" dirty="0">
                <a:ln>
                  <a:noFill/>
                </a:ln>
                <a:solidFill>
                  <a:prstClr val="black"/>
                </a:solidFill>
                <a:effectLst/>
                <a:uLnTx/>
                <a:uFillTx/>
                <a:latin typeface="Trebuchet MS" panose="020B0603020202020204"/>
                <a:ea typeface="+mn-ea"/>
                <a:cs typeface="Arial" panose="020B0604020202020204"/>
                <a:sym typeface="Arial" panose="020B0604020202020204"/>
              </a:rPr>
              <a:t>Any Cloud</a:t>
            </a:r>
          </a:p>
        </p:txBody>
      </p:sp>
      <p:sp>
        <p:nvSpPr>
          <p:cNvPr id="94" name="Freeform: Shape 18"/>
          <p:cNvSpPr/>
          <p:nvPr/>
        </p:nvSpPr>
        <p:spPr bwMode="gray">
          <a:xfrm>
            <a:off x="7262363" y="3348994"/>
            <a:ext cx="1340151" cy="218926"/>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Security Audits</a:t>
            </a:r>
          </a:p>
        </p:txBody>
      </p:sp>
      <p:graphicFrame>
        <p:nvGraphicFramePr>
          <p:cNvPr id="95" name="Diagram 94"/>
          <p:cNvGraphicFramePr/>
          <p:nvPr/>
        </p:nvGraphicFramePr>
        <p:xfrm>
          <a:off x="213150" y="997435"/>
          <a:ext cx="2642730" cy="373490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Rounded 6"/>
          <p:cNvSpPr/>
          <p:nvPr/>
        </p:nvSpPr>
        <p:spPr>
          <a:xfrm flipV="1">
            <a:off x="330964" y="2885160"/>
            <a:ext cx="2088000" cy="1847177"/>
          </a:xfrm>
          <a:prstGeom prst="round2SameRect">
            <a:avLst/>
          </a:prstGeom>
          <a:solidFill>
            <a:srgbClr val="7AC1D4">
              <a:alpha val="80000"/>
            </a:srgb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8" name="Rectangle: Top Corners Rounded 7"/>
          <p:cNvSpPr/>
          <p:nvPr/>
        </p:nvSpPr>
        <p:spPr>
          <a:xfrm flipV="1">
            <a:off x="2463682" y="2885160"/>
            <a:ext cx="2088000" cy="1847177"/>
          </a:xfrm>
          <a:prstGeom prst="round2SameRect">
            <a:avLst/>
          </a:prstGeom>
          <a:solidFill>
            <a:srgbClr val="F8A662">
              <a:alpha val="80000"/>
            </a:srgb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9" name="Rectangle: Top Corners Rounded 8"/>
          <p:cNvSpPr/>
          <p:nvPr/>
        </p:nvSpPr>
        <p:spPr>
          <a:xfrm flipV="1">
            <a:off x="4596400" y="2885160"/>
            <a:ext cx="2088000" cy="1847177"/>
          </a:xfrm>
          <a:prstGeom prst="round2SameRect">
            <a:avLst/>
          </a:prstGeom>
          <a:solidFill>
            <a:srgbClr val="ABC674">
              <a:alpha val="80000"/>
            </a:srgb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10" name="Rectangle: Top Corners Rounded 9"/>
          <p:cNvSpPr/>
          <p:nvPr/>
        </p:nvSpPr>
        <p:spPr>
          <a:xfrm flipV="1">
            <a:off x="6733200" y="2885160"/>
            <a:ext cx="2088000" cy="1847177"/>
          </a:xfrm>
          <a:prstGeom prst="round2SameRect">
            <a:avLst/>
          </a:prstGeom>
          <a:solidFill>
            <a:srgbClr val="B5AC7D">
              <a:alpha val="80000"/>
            </a:srgb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11" name="Rectangle: Top Corners Rounded 10"/>
          <p:cNvSpPr/>
          <p:nvPr/>
        </p:nvSpPr>
        <p:spPr>
          <a:xfrm>
            <a:off x="330964" y="1004331"/>
            <a:ext cx="2088000" cy="1872000"/>
          </a:xfrm>
          <a:prstGeom prst="round2SameRect">
            <a:avLst/>
          </a:prstGeom>
          <a:solidFill>
            <a:srgbClr val="4F81BD">
              <a:alpha val="80000"/>
            </a:srgb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12" name="Rectangle: Top Corners Rounded 11"/>
          <p:cNvSpPr/>
          <p:nvPr/>
        </p:nvSpPr>
        <p:spPr>
          <a:xfrm>
            <a:off x="2463682" y="1004331"/>
            <a:ext cx="2088000" cy="1872000"/>
          </a:xfrm>
          <a:prstGeom prst="round2SameRect">
            <a:avLst/>
          </a:prstGeom>
          <a:solidFill>
            <a:schemeClr val="accent2">
              <a:alpha val="80000"/>
            </a:scheme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13" name="Rectangle: Top Corners Rounded 12"/>
          <p:cNvSpPr/>
          <p:nvPr/>
        </p:nvSpPr>
        <p:spPr>
          <a:xfrm>
            <a:off x="4596400" y="1004331"/>
            <a:ext cx="2088000" cy="1872000"/>
          </a:xfrm>
          <a:prstGeom prst="round2SameRect">
            <a:avLst/>
          </a:prstGeom>
          <a:solidFill>
            <a:schemeClr val="accent4">
              <a:alpha val="80000"/>
            </a:scheme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14" name="TextBox 13"/>
          <p:cNvSpPr txBox="1"/>
          <p:nvPr/>
        </p:nvSpPr>
        <p:spPr>
          <a:xfrm>
            <a:off x="567600" y="1344263"/>
            <a:ext cx="1614729" cy="501773"/>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20+</a:t>
            </a:r>
          </a:p>
        </p:txBody>
      </p:sp>
      <p:sp>
        <p:nvSpPr>
          <p:cNvPr id="15" name="TextBox 14"/>
          <p:cNvSpPr txBox="1"/>
          <p:nvPr/>
        </p:nvSpPr>
        <p:spPr>
          <a:xfrm>
            <a:off x="547929" y="1782981"/>
            <a:ext cx="1654070" cy="347884"/>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Security Operations Experience</a:t>
            </a:r>
          </a:p>
        </p:txBody>
      </p:sp>
      <p:sp>
        <p:nvSpPr>
          <p:cNvPr id="16" name="TextBox 15"/>
          <p:cNvSpPr txBox="1"/>
          <p:nvPr/>
        </p:nvSpPr>
        <p:spPr>
          <a:xfrm>
            <a:off x="2563781" y="1344898"/>
            <a:ext cx="1887803" cy="440217"/>
          </a:xfrm>
          <a:prstGeom prst="rect">
            <a:avLst/>
          </a:prstGeom>
          <a:noFill/>
          <a:ln w="6350">
            <a:noFill/>
            <a:prstDash val="dash"/>
          </a:ln>
        </p:spPr>
        <p:txBody>
          <a:bodyPr wrap="square" lIns="35100" tIns="35100" rIns="35100" bIns="3510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Impact" panose="020B0806030902050204"/>
                <a:cs typeface="Arial" panose="020B0604020202020204"/>
                <a:sym typeface="Arial" panose="020B0604020202020204" pitchFamily="34" charset="0"/>
              </a:rPr>
              <a:t>2.5 Million</a:t>
            </a:r>
            <a:r>
              <a:rPr kumimoji="0" lang="en-US" sz="2400" b="0" i="0" u="none" strike="noStrike" kern="1200" cap="none" spc="0" normalizeH="0" baseline="0" noProof="0" dirty="0">
                <a:ln>
                  <a:noFill/>
                </a:ln>
                <a:solidFill>
                  <a:schemeClr val="bg1"/>
                </a:solidFill>
                <a:effectLst/>
                <a:uLnTx/>
                <a:uFillTx/>
                <a:latin typeface="Impact" panose="020B0806030902050204"/>
                <a:cs typeface="Arial" panose="020B0604020202020204"/>
                <a:sym typeface="Arial" panose="020B0604020202020204" pitchFamily="34" charset="0"/>
              </a:rPr>
              <a:t>/Y</a:t>
            </a:r>
            <a:endParaRPr lang="en-US" sz="2400" b="0" i="0" u="none" strike="noStrike" kern="1200" cap="none" spc="0" normalizeH="0" baseline="0" noProof="0" dirty="0">
              <a:ln>
                <a:noFill/>
              </a:ln>
              <a:solidFill>
                <a:schemeClr val="bg1"/>
              </a:solidFill>
              <a:effectLst/>
              <a:uLnTx/>
              <a:uFillTx/>
              <a:latin typeface="Impact" panose="020B0806030902050204"/>
              <a:cs typeface="Arial" panose="020B0604020202020204"/>
            </a:endParaRPr>
          </a:p>
        </p:txBody>
      </p:sp>
      <p:sp>
        <p:nvSpPr>
          <p:cNvPr id="17" name="TextBox 16"/>
          <p:cNvSpPr txBox="1"/>
          <p:nvPr/>
        </p:nvSpPr>
        <p:spPr>
          <a:xfrm>
            <a:off x="2626898" y="1756636"/>
            <a:ext cx="1761569" cy="209385"/>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Security Incidents</a:t>
            </a:r>
          </a:p>
        </p:txBody>
      </p:sp>
      <p:sp>
        <p:nvSpPr>
          <p:cNvPr id="19" name="TextBox 18"/>
          <p:cNvSpPr txBox="1"/>
          <p:nvPr/>
        </p:nvSpPr>
        <p:spPr>
          <a:xfrm>
            <a:off x="4652363" y="1287748"/>
            <a:ext cx="1976075" cy="501773"/>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5 Million/Y</a:t>
            </a:r>
          </a:p>
        </p:txBody>
      </p:sp>
      <p:sp>
        <p:nvSpPr>
          <p:cNvPr id="20" name="TextBox 19"/>
          <p:cNvSpPr txBox="1"/>
          <p:nvPr/>
        </p:nvSpPr>
        <p:spPr>
          <a:xfrm>
            <a:off x="4688087" y="1714017"/>
            <a:ext cx="1904626" cy="209385"/>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Alerts</a:t>
            </a:r>
          </a:p>
        </p:txBody>
      </p:sp>
      <p:sp>
        <p:nvSpPr>
          <p:cNvPr id="21" name="TextBox 20"/>
          <p:cNvSpPr txBox="1"/>
          <p:nvPr/>
        </p:nvSpPr>
        <p:spPr>
          <a:xfrm>
            <a:off x="774263" y="3314116"/>
            <a:ext cx="1201402" cy="501773"/>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sz="2800" dirty="0">
                <a:solidFill>
                  <a:prstClr val="white"/>
                </a:solidFill>
                <a:latin typeface="Impact" panose="020B0806030902050204" pitchFamily="34" charset="0"/>
                <a:cs typeface="Arial" panose="020B0604020202020204" pitchFamily="34" charset="0"/>
                <a:sym typeface="Arial" panose="020B0604020202020204" pitchFamily="34" charset="0"/>
              </a:rPr>
              <a:t>30</a:t>
            </a: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0+</a:t>
            </a:r>
          </a:p>
        </p:txBody>
      </p:sp>
      <p:sp>
        <p:nvSpPr>
          <p:cNvPr id="22" name="TextBox 21"/>
          <p:cNvSpPr txBox="1"/>
          <p:nvPr/>
        </p:nvSpPr>
        <p:spPr>
          <a:xfrm>
            <a:off x="539337" y="3739689"/>
            <a:ext cx="1671254" cy="901882"/>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MSS (250+)</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MDR Captive (10)</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MDR Shared / Hybrid (15)</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GRC(25)</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Customers</a:t>
            </a: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endParaRPr>
          </a:p>
        </p:txBody>
      </p:sp>
      <p:sp>
        <p:nvSpPr>
          <p:cNvPr id="23" name="TextBox 22"/>
          <p:cNvSpPr txBox="1"/>
          <p:nvPr/>
        </p:nvSpPr>
        <p:spPr>
          <a:xfrm>
            <a:off x="2629349" y="3503162"/>
            <a:ext cx="1756667" cy="500380"/>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1</a:t>
            </a: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5000+</a:t>
            </a:r>
          </a:p>
        </p:txBody>
      </p:sp>
      <p:sp>
        <p:nvSpPr>
          <p:cNvPr id="24" name="TextBox 23"/>
          <p:cNvSpPr txBox="1"/>
          <p:nvPr/>
        </p:nvSpPr>
        <p:spPr>
          <a:xfrm>
            <a:off x="2632851" y="3927905"/>
            <a:ext cx="1749662" cy="209385"/>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IT Assets</a:t>
            </a:r>
          </a:p>
        </p:txBody>
      </p:sp>
      <p:sp>
        <p:nvSpPr>
          <p:cNvPr id="26" name="TextBox 25"/>
          <p:cNvSpPr txBox="1"/>
          <p:nvPr/>
        </p:nvSpPr>
        <p:spPr>
          <a:xfrm>
            <a:off x="4665045" y="3448678"/>
            <a:ext cx="1950711" cy="500380"/>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200</a:t>
            </a: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 </a:t>
            </a:r>
          </a:p>
        </p:txBody>
      </p:sp>
      <p:sp>
        <p:nvSpPr>
          <p:cNvPr id="28" name="TextBox 27"/>
          <p:cNvSpPr txBox="1"/>
          <p:nvPr/>
        </p:nvSpPr>
        <p:spPr>
          <a:xfrm>
            <a:off x="4665045" y="3880427"/>
            <a:ext cx="1950711" cy="209385"/>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Skilled Associates</a:t>
            </a:r>
          </a:p>
        </p:txBody>
      </p:sp>
      <p:sp>
        <p:nvSpPr>
          <p:cNvPr id="29" name="TextBox 28"/>
          <p:cNvSpPr txBox="1"/>
          <p:nvPr/>
        </p:nvSpPr>
        <p:spPr>
          <a:xfrm>
            <a:off x="7163563" y="3314116"/>
            <a:ext cx="1227275" cy="501773"/>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10+</a:t>
            </a:r>
          </a:p>
        </p:txBody>
      </p:sp>
      <p:sp>
        <p:nvSpPr>
          <p:cNvPr id="30" name="TextBox 29"/>
          <p:cNvSpPr txBox="1"/>
          <p:nvPr/>
        </p:nvSpPr>
        <p:spPr>
          <a:xfrm>
            <a:off x="6767876" y="3739689"/>
            <a:ext cx="2018648" cy="762000"/>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Compliances</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ISO 27001, 17,18, ISO 9000, TL 9000, ISO 20000, MEITY, MHCE, SSAE, PCI-DSS-C,</a:t>
            </a:r>
            <a:b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b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SOX, SOC 1, SOC 2</a:t>
            </a:r>
            <a:r>
              <a:rPr kumimoji="0" lang="en-IN" alt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 SOC 3</a:t>
            </a:r>
          </a:p>
        </p:txBody>
      </p:sp>
      <p:sp>
        <p:nvSpPr>
          <p:cNvPr id="31" name="Rectangle: Top Corners Rounded 30"/>
          <p:cNvSpPr/>
          <p:nvPr/>
        </p:nvSpPr>
        <p:spPr>
          <a:xfrm>
            <a:off x="6733200" y="1004331"/>
            <a:ext cx="2088000" cy="1872000"/>
          </a:xfrm>
          <a:prstGeom prst="round2SameRect">
            <a:avLst/>
          </a:prstGeom>
          <a:solidFill>
            <a:srgbClr val="F9B47B">
              <a:alpha val="80000"/>
            </a:srgb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32" name="TextBox 31"/>
          <p:cNvSpPr txBox="1"/>
          <p:nvPr/>
        </p:nvSpPr>
        <p:spPr>
          <a:xfrm>
            <a:off x="7149120" y="1344263"/>
            <a:ext cx="1256160" cy="501773"/>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30+ </a:t>
            </a:r>
          </a:p>
        </p:txBody>
      </p:sp>
      <p:sp>
        <p:nvSpPr>
          <p:cNvPr id="33" name="TextBox 32"/>
          <p:cNvSpPr txBox="1"/>
          <p:nvPr/>
        </p:nvSpPr>
        <p:spPr>
          <a:xfrm>
            <a:off x="6858392" y="1782981"/>
            <a:ext cx="1837616" cy="347884"/>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OEM Solutions &amp; Platforms Integration</a:t>
            </a:r>
          </a:p>
        </p:txBody>
      </p:sp>
      <p:pic>
        <p:nvPicPr>
          <p:cNvPr id="34" name="Picture 3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685853" y="2252101"/>
            <a:ext cx="1741659" cy="1121177"/>
          </a:xfrm>
          <a:prstGeom prst="round2DiagRect">
            <a:avLst>
              <a:gd name="adj1" fmla="val 36164"/>
              <a:gd name="adj2" fmla="val 0"/>
            </a:avLst>
          </a:prstGeom>
          <a:ln w="38100" cap="sq">
            <a:solidFill>
              <a:srgbClr val="FFFFFF"/>
            </a:solidFill>
            <a:miter lim="800000"/>
            <a:headEnd/>
            <a:tailEnd/>
          </a:ln>
          <a:effectLst>
            <a:outerShdw blurRad="254000" algn="tl" rotWithShape="0">
              <a:srgbClr val="000000">
                <a:alpha val="43000"/>
              </a:srgbClr>
            </a:outerShdw>
          </a:effectLst>
        </p:spPr>
      </p:pic>
      <p:sp>
        <p:nvSpPr>
          <p:cNvPr id="5" name="Title 4"/>
          <p:cNvSpPr>
            <a:spLocks noGrp="1"/>
          </p:cNvSpPr>
          <p:nvPr>
            <p:ph type="title"/>
          </p:nvPr>
        </p:nvSpPr>
        <p:spPr>
          <a:xfrm>
            <a:off x="324000" y="211574"/>
            <a:ext cx="8496150" cy="415490"/>
          </a:xfrm>
        </p:spPr>
        <p:txBody>
          <a:bodyPr/>
          <a:lstStyle/>
          <a:p>
            <a:r>
              <a:rPr lang="en-US" dirty="0"/>
              <a:t>Security Delivery Credentials</a:t>
            </a:r>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ecurity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ae94af5-1796-4753-a2e4-860fccac147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56B65DC82D6F4D834CDF7C35DBD278" ma:contentTypeVersion="15" ma:contentTypeDescription="Create a new document." ma:contentTypeScope="" ma:versionID="d8b399adf5e2b16667da1517454c4ee5">
  <xsd:schema xmlns:xsd="http://www.w3.org/2001/XMLSchema" xmlns:xs="http://www.w3.org/2001/XMLSchema" xmlns:p="http://schemas.microsoft.com/office/2006/metadata/properties" xmlns:ns3="fae94af5-1796-4753-a2e4-860fccac147d" xmlns:ns4="00ce2e88-f368-4a85-af0c-ca1d839fc783" targetNamespace="http://schemas.microsoft.com/office/2006/metadata/properties" ma:root="true" ma:fieldsID="72f659cdd833c202d7d170f44866c686" ns3:_="" ns4:_="">
    <xsd:import namespace="fae94af5-1796-4753-a2e4-860fccac147d"/>
    <xsd:import namespace="00ce2e88-f368-4a85-af0c-ca1d839fc783"/>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e94af5-1796-4753-a2e4-860fccac14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ystemTags" ma:index="2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0ce2e88-f368-4a85-af0c-ca1d839fc78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813CF3-0982-407B-8BA0-3F2BC288FB36}">
  <ds:schemaRefs>
    <ds:schemaRef ds:uri="http://purl.org/dc/terms/"/>
    <ds:schemaRef ds:uri="00ce2e88-f368-4a85-af0c-ca1d839fc783"/>
    <ds:schemaRef ds:uri="http://schemas.microsoft.com/office/2006/documentManagement/types"/>
    <ds:schemaRef ds:uri="http://schemas.microsoft.com/office/infopath/2007/PartnerControls"/>
    <ds:schemaRef ds:uri="http://purl.org/dc/elements/1.1/"/>
    <ds:schemaRef ds:uri="http://schemas.microsoft.com/office/2006/metadata/properties"/>
    <ds:schemaRef ds:uri="fae94af5-1796-4753-a2e4-860fccac147d"/>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B7F6265-3E98-4CB0-9292-A993B4F4BCA0}">
  <ds:schemaRefs/>
</ds:datastoreItem>
</file>

<file path=customXml/itemProps3.xml><?xml version="1.0" encoding="utf-8"?>
<ds:datastoreItem xmlns:ds="http://schemas.openxmlformats.org/officeDocument/2006/customXml" ds:itemID="{FEE5938F-C06A-4506-B0A6-2F36B84EBD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e94af5-1796-4753-a2e4-860fccac147d"/>
    <ds:schemaRef ds:uri="00ce2e88-f368-4a85-af0c-ca1d839fc7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3718</Words>
  <Application>Microsoft Office PowerPoint</Application>
  <PresentationFormat>On-screen Show (16:9)</PresentationFormat>
  <Paragraphs>801</Paragraphs>
  <Slides>37</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Courier New</vt:lpstr>
      <vt:lpstr>Impact</vt:lpstr>
      <vt:lpstr>TheSansOffice</vt:lpstr>
      <vt:lpstr>Trebuchet MS</vt:lpstr>
      <vt:lpstr>Wingdings</vt:lpstr>
      <vt:lpstr>Security Theme</vt:lpstr>
      <vt:lpstr>PowerPoint Presentation</vt:lpstr>
      <vt:lpstr>Cyber Kill-Chain: Planning and Executing A Cyber Attack</vt:lpstr>
      <vt:lpstr>MITRE ATT&amp;CK</vt:lpstr>
      <vt:lpstr>Cyber Kill-Chain: Successful Defense</vt:lpstr>
      <vt:lpstr>Defence in Depth</vt:lpstr>
      <vt:lpstr>Security Managed Services: overview</vt:lpstr>
      <vt:lpstr>Sify Security Services: High Level View</vt:lpstr>
      <vt:lpstr>SECURITY MANAGED SERVICES: FRAMEWORK</vt:lpstr>
      <vt:lpstr>Security Delivery Credentials</vt:lpstr>
      <vt:lpstr>Security Team Certifications</vt:lpstr>
      <vt:lpstr>Security Operations Centre: Delivery Model</vt:lpstr>
      <vt:lpstr>Security as a Service: For the Cloud</vt:lpstr>
      <vt:lpstr>Managed security services</vt:lpstr>
      <vt:lpstr>New Age Cloud security platform: Unified view</vt:lpstr>
      <vt:lpstr>Sify MDR: Threat Detection and Incident Response</vt:lpstr>
      <vt:lpstr>Sify MDR Platform: High-Level ARCHITECTURE </vt:lpstr>
      <vt:lpstr>Sify MDR: Multi-Cloud Security Monitoring &amp; Automated Response</vt:lpstr>
      <vt:lpstr>Sify’s NextGen MDR Platform: Highlights</vt:lpstr>
      <vt:lpstr>Sify’s NextGen MDR Platform: Highlights …CONTD</vt:lpstr>
      <vt:lpstr>Operations</vt:lpstr>
      <vt:lpstr>Layered Security Controls: Integrated solution </vt:lpstr>
      <vt:lpstr>Sify MDR: Dashboards &amp; Reports</vt:lpstr>
      <vt:lpstr>Dashboard and Investigation</vt:lpstr>
      <vt:lpstr>MITRE ATT&amp;CK Rule and Incident Mapping </vt:lpstr>
      <vt:lpstr>User &amp; Devices Risk Scoring and User Entity &amp; Behavioral Analysis</vt:lpstr>
      <vt:lpstr>Sify ITSM Customer CXO Dashboard </vt:lpstr>
      <vt:lpstr>Sify ITSM Customer CXO Dashboard </vt:lpstr>
      <vt:lpstr>Sify ITSM Customer CXO Dashboard </vt:lpstr>
      <vt:lpstr>Sify ITSM Mobile App</vt:lpstr>
      <vt:lpstr>What makes sify a UNIQUE partner FOR Security Services</vt:lpstr>
      <vt:lpstr>INSURANCE Regulatory BODY</vt:lpstr>
      <vt:lpstr>India's major pharmaceutical company </vt:lpstr>
      <vt:lpstr>PowerPoint Presentation</vt:lpstr>
      <vt:lpstr>PowerPoint Presentation</vt:lpstr>
      <vt:lpstr>SIFY AS a TRUSTED Security services PARTNER</vt:lpstr>
      <vt:lpstr>OEM Partners &amp; Tools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Shanker Sareen</dc:creator>
  <cp:lastModifiedBy>Shombit Roy</cp:lastModifiedBy>
  <cp:revision>40</cp:revision>
  <cp:lastPrinted>2020-02-03T07:18:00Z</cp:lastPrinted>
  <dcterms:created xsi:type="dcterms:W3CDTF">2018-05-30T06:38:00Z</dcterms:created>
  <dcterms:modified xsi:type="dcterms:W3CDTF">2025-03-23T17:29:21Z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0x010100AA56B65DC82D6F4D834CDF7C35DBD278</vt:lpwstr>
  </property>
  <property fmtid="{D5CDD505-2E9C-101B-9397-08002B2CF9AE}" pid="3" name="ICV">
    <vt:lpwstr>45DC3A7637FD4C0B8F58ABF2AA5E849C_13</vt:lpwstr>
  </property>
  <property fmtid="{D5CDD505-2E9C-101B-9397-08002B2CF9AE}" pid="4" name="KSOProductBuildVer">
    <vt:lpwstr>1033-12.2.0.18607</vt:lpwstr>
  </property>
</Properties>
</file>