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37" r:id="rId2"/>
    <p:sldMasterId id="2147484150" r:id="rId3"/>
    <p:sldMasterId id="2147484162" r:id="rId4"/>
    <p:sldMasterId id="2147484179" r:id="rId5"/>
    <p:sldMasterId id="2147484189" r:id="rId6"/>
  </p:sldMasterIdLst>
  <p:notesMasterIdLst>
    <p:notesMasterId r:id="rId60"/>
  </p:notesMasterIdLst>
  <p:sldIdLst>
    <p:sldId id="2147311250" r:id="rId7"/>
    <p:sldId id="2147473251" r:id="rId8"/>
    <p:sldId id="2076137294" r:id="rId9"/>
    <p:sldId id="2076137295" r:id="rId10"/>
    <p:sldId id="2147482240" r:id="rId11"/>
    <p:sldId id="2147480170" r:id="rId12"/>
    <p:sldId id="2147482243" r:id="rId13"/>
    <p:sldId id="2147311241" r:id="rId14"/>
    <p:sldId id="2147482239" r:id="rId15"/>
    <p:sldId id="2147479724" r:id="rId16"/>
    <p:sldId id="2147473244" r:id="rId17"/>
    <p:sldId id="2147473336" r:id="rId18"/>
    <p:sldId id="2147482409" r:id="rId19"/>
    <p:sldId id="2147473298" r:id="rId20"/>
    <p:sldId id="2147473286" r:id="rId21"/>
    <p:sldId id="2147311405" r:id="rId22"/>
    <p:sldId id="2147473242" r:id="rId23"/>
    <p:sldId id="2147480171" r:id="rId24"/>
    <p:sldId id="2146846653" r:id="rId25"/>
    <p:sldId id="2076137298" r:id="rId26"/>
    <p:sldId id="2147482398" r:id="rId27"/>
    <p:sldId id="2147311292" r:id="rId28"/>
    <p:sldId id="2147473285" r:id="rId29"/>
    <p:sldId id="2147482237" r:id="rId30"/>
    <p:sldId id="2147482238" r:id="rId31"/>
    <p:sldId id="2147473222" r:id="rId32"/>
    <p:sldId id="2147482391" r:id="rId33"/>
    <p:sldId id="2147473289" r:id="rId34"/>
    <p:sldId id="16775902" r:id="rId35"/>
    <p:sldId id="16775903" r:id="rId36"/>
    <p:sldId id="16775947" r:id="rId37"/>
    <p:sldId id="16775968" r:id="rId38"/>
    <p:sldId id="16775961" r:id="rId39"/>
    <p:sldId id="16775962" r:id="rId40"/>
    <p:sldId id="16775963" r:id="rId41"/>
    <p:sldId id="16775966" r:id="rId42"/>
    <p:sldId id="16775949" r:id="rId43"/>
    <p:sldId id="16775967" r:id="rId44"/>
    <p:sldId id="2147311294" r:id="rId45"/>
    <p:sldId id="2147311261" r:id="rId46"/>
    <p:sldId id="2147311295" r:id="rId47"/>
    <p:sldId id="2147482247" r:id="rId48"/>
    <p:sldId id="2147311245" r:id="rId49"/>
    <p:sldId id="2147311247" r:id="rId50"/>
    <p:sldId id="2147311246" r:id="rId51"/>
    <p:sldId id="2147311263" r:id="rId52"/>
    <p:sldId id="2147311293" r:id="rId53"/>
    <p:sldId id="2147311262" r:id="rId54"/>
    <p:sldId id="2147311248" r:id="rId55"/>
    <p:sldId id="270" r:id="rId56"/>
    <p:sldId id="277" r:id="rId57"/>
    <p:sldId id="280" r:id="rId58"/>
    <p:sldId id="282" r:id="rId59"/>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EB792-2B7B-1126-C03E-BF1DA507CFE9}" name="Agrima Singh" initials="AS" userId="S::agrima.singh@sifycorp.com::cddaaed0-5727-4dba-8dd6-8bd0484dfd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91C"/>
    <a:srgbClr val="BED730"/>
    <a:srgbClr val="10253F"/>
    <a:srgbClr val="4BACC6"/>
    <a:srgbClr val="2D6CB9"/>
    <a:srgbClr val="17375E"/>
    <a:srgbClr val="FFFFFF"/>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1" autoAdjust="0"/>
    <p:restoredTop sz="93774" autoAdjust="0"/>
  </p:normalViewPr>
  <p:slideViewPr>
    <p:cSldViewPr snapToGrid="0">
      <p:cViewPr varScale="1">
        <p:scale>
          <a:sx n="65" d="100"/>
          <a:sy n="65" d="100"/>
        </p:scale>
        <p:origin x="9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2E10C05-C429-F841-A5E7-A3403E803D69}"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US"/>
        </a:p>
      </dgm:t>
    </dgm:pt>
    <dgm:pt modelId="{9F846E4E-F9A5-4FC4-86C0-C82A67938ED1}">
      <dgm:prSet custT="1"/>
      <dgm:spPr/>
      <dgm:t>
        <a:bodyPr anchor="ctr"/>
        <a:lstStyle/>
        <a:p>
          <a:pPr>
            <a:buClrTx/>
            <a:buSzTx/>
            <a:buFont typeface="Wingdings" panose="05000000000000000000" pitchFamily="2" charset="2"/>
            <a:buNone/>
          </a:pPr>
          <a:r>
            <a:rPr lang="en-IN" sz="1600" b="1" dirty="0">
              <a:solidFill>
                <a:schemeClr val="bg1"/>
              </a:solidFill>
            </a:rPr>
            <a:t>IMPACT OF CLOUD ON DIGITAL GOALS  </a:t>
          </a:r>
          <a:r>
            <a:rPr lang="en-IN" sz="1600" b="1" baseline="0" dirty="0">
              <a:solidFill>
                <a:schemeClr val="bg1"/>
              </a:solidFill>
            </a:rPr>
            <a:t> </a:t>
          </a:r>
          <a:endParaRPr lang="en-IN" sz="1600" b="1" dirty="0">
            <a:solidFill>
              <a:schemeClr val="bg1"/>
            </a:solidFill>
          </a:endParaRPr>
        </a:p>
      </dgm:t>
    </dgm:pt>
    <dgm:pt modelId="{12C68F4B-C8FA-467C-9F78-72C2BEFACB50}" type="parTrans" cxnId="{B9FCC849-B55C-448F-909B-829665C9EE09}">
      <dgm:prSet/>
      <dgm:spPr/>
      <dgm:t>
        <a:bodyPr/>
        <a:lstStyle/>
        <a:p>
          <a:endParaRPr lang="en-US" dirty="0"/>
        </a:p>
      </dgm:t>
    </dgm:pt>
    <dgm:pt modelId="{65E0CCA2-2A3F-4635-B705-43A4471E0AED}" type="sibTrans" cxnId="{B9FCC849-B55C-448F-909B-829665C9EE09}">
      <dgm:prSet/>
      <dgm:spPr/>
      <dgm:t>
        <a:bodyPr/>
        <a:lstStyle/>
        <a:p>
          <a:endParaRPr lang="en-US" dirty="0"/>
        </a:p>
      </dgm:t>
    </dgm:pt>
    <dgm:pt modelId="{B4B05C63-6B02-4096-95FF-D2B8034719D7}">
      <dgm:prSet custT="1"/>
      <dgm:spPr/>
      <dgm:t>
        <a:bodyPr anchor="ctr"/>
        <a:lstStyle/>
        <a:p>
          <a:pPr>
            <a:buClrTx/>
            <a:buSzTx/>
            <a:buFont typeface="Wingdings" panose="05000000000000000000" pitchFamily="2" charset="2"/>
            <a:buNone/>
          </a:pPr>
          <a:r>
            <a:rPr lang="en-IN" sz="1600" b="1" dirty="0">
              <a:solidFill>
                <a:schemeClr val="bg1"/>
              </a:solidFill>
            </a:rPr>
            <a:t>DIFFERENT STAGES OF CLOUD JOURNEY </a:t>
          </a:r>
        </a:p>
      </dgm:t>
    </dgm:pt>
    <dgm:pt modelId="{3A66F867-380B-4744-AB39-AF1E552DC1C7}" type="parTrans" cxnId="{2D3BDDED-F761-4D26-9EDF-20BD9FE24DE6}">
      <dgm:prSet/>
      <dgm:spPr/>
      <dgm:t>
        <a:bodyPr/>
        <a:lstStyle/>
        <a:p>
          <a:endParaRPr lang="en-US" dirty="0"/>
        </a:p>
      </dgm:t>
    </dgm:pt>
    <dgm:pt modelId="{F7D2C408-F7D4-4770-BF78-F28B9632A2DF}" type="sibTrans" cxnId="{2D3BDDED-F761-4D26-9EDF-20BD9FE24DE6}">
      <dgm:prSet/>
      <dgm:spPr/>
      <dgm:t>
        <a:bodyPr/>
        <a:lstStyle/>
        <a:p>
          <a:endParaRPr lang="en-US" dirty="0"/>
        </a:p>
      </dgm:t>
    </dgm:pt>
    <dgm:pt modelId="{90A10F6F-B745-4AF2-B2EB-453955050588}">
      <dgm:prSet custT="1"/>
      <dgm:spPr/>
      <dgm:t>
        <a:bodyPr anchor="ctr"/>
        <a:lstStyle/>
        <a:p>
          <a:pPr>
            <a:buClrTx/>
            <a:buSzTx/>
            <a:buFont typeface="Wingdings" panose="05000000000000000000" pitchFamily="2" charset="2"/>
            <a:buNone/>
          </a:pPr>
          <a:r>
            <a:rPr lang="en-IN" sz="1600" b="1" dirty="0">
              <a:solidFill>
                <a:schemeClr val="bg1"/>
              </a:solidFill>
            </a:rPr>
            <a:t>SIFY CLOUD &amp; IT MANAGED SERVICES </a:t>
          </a:r>
        </a:p>
      </dgm:t>
    </dgm:pt>
    <dgm:pt modelId="{7BD6257D-7868-41C5-B8C7-563401056393}" type="parTrans" cxnId="{426A9FD2-C795-449A-A251-9F847007D836}">
      <dgm:prSet/>
      <dgm:spPr/>
      <dgm:t>
        <a:bodyPr/>
        <a:lstStyle/>
        <a:p>
          <a:endParaRPr lang="en-US" dirty="0"/>
        </a:p>
      </dgm:t>
    </dgm:pt>
    <dgm:pt modelId="{20E509E1-DB46-4E56-9679-E9F72856836A}" type="sibTrans" cxnId="{426A9FD2-C795-449A-A251-9F847007D836}">
      <dgm:prSet/>
      <dgm:spPr/>
      <dgm:t>
        <a:bodyPr/>
        <a:lstStyle/>
        <a:p>
          <a:endParaRPr lang="en-US" dirty="0"/>
        </a:p>
      </dgm:t>
    </dgm:pt>
    <dgm:pt modelId="{8BD8176B-DC5B-47A9-B1C1-140C15DD34E9}">
      <dgm:prSet custT="1"/>
      <dgm:spPr/>
      <dgm:t>
        <a:bodyPr anchor="ctr"/>
        <a:lstStyle/>
        <a:p>
          <a:pPr>
            <a:buClrTx/>
            <a:buSzTx/>
            <a:buFont typeface="Wingdings" panose="05000000000000000000" pitchFamily="2" charset="2"/>
            <a:buNone/>
          </a:pPr>
          <a:r>
            <a:rPr lang="en-IN" sz="1600" b="1" dirty="0">
              <a:solidFill>
                <a:schemeClr val="bg1"/>
              </a:solidFill>
            </a:rPr>
            <a:t>CASE STUDIES </a:t>
          </a:r>
        </a:p>
      </dgm:t>
    </dgm:pt>
    <dgm:pt modelId="{A67AB749-B0D7-4AB1-9DCA-12B1DB40CEFF}" type="parTrans" cxnId="{9776E30B-6A20-4B77-8B8E-156D1A25C985}">
      <dgm:prSet/>
      <dgm:spPr/>
      <dgm:t>
        <a:bodyPr/>
        <a:lstStyle/>
        <a:p>
          <a:endParaRPr lang="en-US" dirty="0"/>
        </a:p>
      </dgm:t>
    </dgm:pt>
    <dgm:pt modelId="{6EC44C66-CBF4-4B26-9146-8DB759AE25F9}" type="sibTrans" cxnId="{9776E30B-6A20-4B77-8B8E-156D1A25C985}">
      <dgm:prSet/>
      <dgm:spPr/>
      <dgm:t>
        <a:bodyPr/>
        <a:lstStyle/>
        <a:p>
          <a:endParaRPr lang="en-US" dirty="0"/>
        </a:p>
      </dgm:t>
    </dgm:pt>
    <dgm:pt modelId="{7115CC65-D133-954C-B554-3E217F14972F}" type="pres">
      <dgm:prSet presAssocID="{A2E10C05-C429-F841-A5E7-A3403E803D69}" presName="vert0" presStyleCnt="0">
        <dgm:presLayoutVars>
          <dgm:dir/>
          <dgm:animOne val="branch"/>
          <dgm:animLvl val="lvl"/>
        </dgm:presLayoutVars>
      </dgm:prSet>
      <dgm:spPr/>
    </dgm:pt>
    <dgm:pt modelId="{D2033DB4-2917-4AED-9C13-9A56096AC94A}" type="pres">
      <dgm:prSet presAssocID="{9F846E4E-F9A5-4FC4-86C0-C82A67938ED1}" presName="thickLine" presStyleLbl="alignNode1" presStyleIdx="0" presStyleCnt="4"/>
      <dgm:spPr/>
    </dgm:pt>
    <dgm:pt modelId="{2D97313D-9A81-4199-82B4-6BAA61C08622}" type="pres">
      <dgm:prSet presAssocID="{9F846E4E-F9A5-4FC4-86C0-C82A67938ED1}" presName="horz1" presStyleCnt="0"/>
      <dgm:spPr/>
    </dgm:pt>
    <dgm:pt modelId="{2F97995A-53C0-42ED-8114-5CB23FCE1904}" type="pres">
      <dgm:prSet presAssocID="{9F846E4E-F9A5-4FC4-86C0-C82A67938ED1}" presName="tx1" presStyleLbl="revTx" presStyleIdx="0" presStyleCnt="4"/>
      <dgm:spPr/>
    </dgm:pt>
    <dgm:pt modelId="{97EB451A-C4F6-4BAC-A171-E8849B2B7E6F}" type="pres">
      <dgm:prSet presAssocID="{9F846E4E-F9A5-4FC4-86C0-C82A67938ED1}" presName="vert1" presStyleCnt="0"/>
      <dgm:spPr/>
    </dgm:pt>
    <dgm:pt modelId="{6E51FF58-F2AC-4A26-9016-05B25F93E829}" type="pres">
      <dgm:prSet presAssocID="{B4B05C63-6B02-4096-95FF-D2B8034719D7}" presName="thickLine" presStyleLbl="alignNode1" presStyleIdx="1" presStyleCnt="4"/>
      <dgm:spPr/>
    </dgm:pt>
    <dgm:pt modelId="{42F243F5-CE1A-4B0E-8349-8024F46D18D3}" type="pres">
      <dgm:prSet presAssocID="{B4B05C63-6B02-4096-95FF-D2B8034719D7}" presName="horz1" presStyleCnt="0"/>
      <dgm:spPr/>
    </dgm:pt>
    <dgm:pt modelId="{942EBCB4-94BB-4596-821E-D014A48D6A51}" type="pres">
      <dgm:prSet presAssocID="{B4B05C63-6B02-4096-95FF-D2B8034719D7}" presName="tx1" presStyleLbl="revTx" presStyleIdx="1" presStyleCnt="4"/>
      <dgm:spPr/>
    </dgm:pt>
    <dgm:pt modelId="{F0FB3DAD-2ECB-4514-878F-0E34AB938B5F}" type="pres">
      <dgm:prSet presAssocID="{B4B05C63-6B02-4096-95FF-D2B8034719D7}" presName="vert1" presStyleCnt="0"/>
      <dgm:spPr/>
    </dgm:pt>
    <dgm:pt modelId="{E66096D0-D64C-4BD4-91FD-B151F5E19CFC}" type="pres">
      <dgm:prSet presAssocID="{90A10F6F-B745-4AF2-B2EB-453955050588}" presName="thickLine" presStyleLbl="alignNode1" presStyleIdx="2" presStyleCnt="4"/>
      <dgm:spPr/>
    </dgm:pt>
    <dgm:pt modelId="{7ABC1736-2662-42C7-A6DB-93C0DDFCAC63}" type="pres">
      <dgm:prSet presAssocID="{90A10F6F-B745-4AF2-B2EB-453955050588}" presName="horz1" presStyleCnt="0"/>
      <dgm:spPr/>
    </dgm:pt>
    <dgm:pt modelId="{91ED3E93-28F2-4C49-8247-1AEDC5CD1CE0}" type="pres">
      <dgm:prSet presAssocID="{90A10F6F-B745-4AF2-B2EB-453955050588}" presName="tx1" presStyleLbl="revTx" presStyleIdx="2" presStyleCnt="4"/>
      <dgm:spPr/>
    </dgm:pt>
    <dgm:pt modelId="{B0D16478-303E-43C6-8E14-CE973D6B38F7}" type="pres">
      <dgm:prSet presAssocID="{90A10F6F-B745-4AF2-B2EB-453955050588}" presName="vert1" presStyleCnt="0"/>
      <dgm:spPr/>
    </dgm:pt>
    <dgm:pt modelId="{09EC2F72-9CE1-4F97-AAF3-CA94E625679C}" type="pres">
      <dgm:prSet presAssocID="{8BD8176B-DC5B-47A9-B1C1-140C15DD34E9}" presName="thickLine" presStyleLbl="alignNode1" presStyleIdx="3" presStyleCnt="4"/>
      <dgm:spPr/>
    </dgm:pt>
    <dgm:pt modelId="{CC38A17D-3922-48EE-8DA3-CF6A504F299E}" type="pres">
      <dgm:prSet presAssocID="{8BD8176B-DC5B-47A9-B1C1-140C15DD34E9}" presName="horz1" presStyleCnt="0"/>
      <dgm:spPr/>
    </dgm:pt>
    <dgm:pt modelId="{DB47ADDE-BDE7-4B66-BE95-7883635044A0}" type="pres">
      <dgm:prSet presAssocID="{8BD8176B-DC5B-47A9-B1C1-140C15DD34E9}" presName="tx1" presStyleLbl="revTx" presStyleIdx="3" presStyleCnt="4"/>
      <dgm:spPr/>
    </dgm:pt>
    <dgm:pt modelId="{0CEEDA07-44F8-4833-B7E2-F319CF3641C2}" type="pres">
      <dgm:prSet presAssocID="{8BD8176B-DC5B-47A9-B1C1-140C15DD34E9}" presName="vert1" presStyleCnt="0"/>
      <dgm:spPr/>
    </dgm:pt>
  </dgm:ptLst>
  <dgm:cxnLst>
    <dgm:cxn modelId="{9776E30B-6A20-4B77-8B8E-156D1A25C985}" srcId="{A2E10C05-C429-F841-A5E7-A3403E803D69}" destId="{8BD8176B-DC5B-47A9-B1C1-140C15DD34E9}" srcOrd="3" destOrd="0" parTransId="{A67AB749-B0D7-4AB1-9DCA-12B1DB40CEFF}" sibTransId="{6EC44C66-CBF4-4B26-9146-8DB759AE25F9}"/>
    <dgm:cxn modelId="{A105390D-A3F5-4F0A-9263-3EA29F660163}" type="presOf" srcId="{90A10F6F-B745-4AF2-B2EB-453955050588}" destId="{91ED3E93-28F2-4C49-8247-1AEDC5CD1CE0}" srcOrd="0" destOrd="0" presId="urn:microsoft.com/office/officeart/2008/layout/LinedList"/>
    <dgm:cxn modelId="{303D7B24-D2A2-44EB-ACE3-354AE178D08E}" type="presOf" srcId="{9F846E4E-F9A5-4FC4-86C0-C82A67938ED1}" destId="{2F97995A-53C0-42ED-8114-5CB23FCE1904}" srcOrd="0" destOrd="0" presId="urn:microsoft.com/office/officeart/2008/layout/LinedList"/>
    <dgm:cxn modelId="{406E4A33-EC27-4B2F-A9DE-C1FB6266F3D4}" type="presOf" srcId="{B4B05C63-6B02-4096-95FF-D2B8034719D7}" destId="{942EBCB4-94BB-4596-821E-D014A48D6A51}" srcOrd="0" destOrd="0" presId="urn:microsoft.com/office/officeart/2008/layout/LinedList"/>
    <dgm:cxn modelId="{7B350C5B-61A1-400B-9C39-1DCD7737FFC6}" type="presOf" srcId="{8BD8176B-DC5B-47A9-B1C1-140C15DD34E9}" destId="{DB47ADDE-BDE7-4B66-BE95-7883635044A0}" srcOrd="0" destOrd="0" presId="urn:microsoft.com/office/officeart/2008/layout/LinedList"/>
    <dgm:cxn modelId="{B9FCC849-B55C-448F-909B-829665C9EE09}" srcId="{A2E10C05-C429-F841-A5E7-A3403E803D69}" destId="{9F846E4E-F9A5-4FC4-86C0-C82A67938ED1}" srcOrd="0" destOrd="0" parTransId="{12C68F4B-C8FA-467C-9F78-72C2BEFACB50}" sibTransId="{65E0CCA2-2A3F-4635-B705-43A4471E0AED}"/>
    <dgm:cxn modelId="{48FF45AD-3140-9B45-9014-39CE5390003A}" type="presOf" srcId="{A2E10C05-C429-F841-A5E7-A3403E803D69}" destId="{7115CC65-D133-954C-B554-3E217F14972F}" srcOrd="0" destOrd="0" presId="urn:microsoft.com/office/officeart/2008/layout/LinedList"/>
    <dgm:cxn modelId="{426A9FD2-C795-449A-A251-9F847007D836}" srcId="{A2E10C05-C429-F841-A5E7-A3403E803D69}" destId="{90A10F6F-B745-4AF2-B2EB-453955050588}" srcOrd="2" destOrd="0" parTransId="{7BD6257D-7868-41C5-B8C7-563401056393}" sibTransId="{20E509E1-DB46-4E56-9679-E9F72856836A}"/>
    <dgm:cxn modelId="{2D3BDDED-F761-4D26-9EDF-20BD9FE24DE6}" srcId="{A2E10C05-C429-F841-A5E7-A3403E803D69}" destId="{B4B05C63-6B02-4096-95FF-D2B8034719D7}" srcOrd="1" destOrd="0" parTransId="{3A66F867-380B-4744-AB39-AF1E552DC1C7}" sibTransId="{F7D2C408-F7D4-4770-BF78-F28B9632A2DF}"/>
    <dgm:cxn modelId="{92AF7CA9-4FB1-4748-9E1F-DDFAB11E8DE3}" type="presParOf" srcId="{7115CC65-D133-954C-B554-3E217F14972F}" destId="{D2033DB4-2917-4AED-9C13-9A56096AC94A}" srcOrd="0" destOrd="0" presId="urn:microsoft.com/office/officeart/2008/layout/LinedList"/>
    <dgm:cxn modelId="{C5577A44-5EDA-4B75-A7F4-0C0C30E4D314}" type="presParOf" srcId="{7115CC65-D133-954C-B554-3E217F14972F}" destId="{2D97313D-9A81-4199-82B4-6BAA61C08622}" srcOrd="1" destOrd="0" presId="urn:microsoft.com/office/officeart/2008/layout/LinedList"/>
    <dgm:cxn modelId="{373082E7-0801-4E67-B9C7-93F00E871057}" type="presParOf" srcId="{2D97313D-9A81-4199-82B4-6BAA61C08622}" destId="{2F97995A-53C0-42ED-8114-5CB23FCE1904}" srcOrd="0" destOrd="0" presId="urn:microsoft.com/office/officeart/2008/layout/LinedList"/>
    <dgm:cxn modelId="{E9664B3A-AC2C-4AE2-9573-3B5F25C8D366}" type="presParOf" srcId="{2D97313D-9A81-4199-82B4-6BAA61C08622}" destId="{97EB451A-C4F6-4BAC-A171-E8849B2B7E6F}" srcOrd="1" destOrd="0" presId="urn:microsoft.com/office/officeart/2008/layout/LinedList"/>
    <dgm:cxn modelId="{809867A3-B0D6-408C-A6E8-09967A472858}" type="presParOf" srcId="{7115CC65-D133-954C-B554-3E217F14972F}" destId="{6E51FF58-F2AC-4A26-9016-05B25F93E829}" srcOrd="2" destOrd="0" presId="urn:microsoft.com/office/officeart/2008/layout/LinedList"/>
    <dgm:cxn modelId="{D04A3082-2341-4F32-BE8F-CF0C7875DC0C}" type="presParOf" srcId="{7115CC65-D133-954C-B554-3E217F14972F}" destId="{42F243F5-CE1A-4B0E-8349-8024F46D18D3}" srcOrd="3" destOrd="0" presId="urn:microsoft.com/office/officeart/2008/layout/LinedList"/>
    <dgm:cxn modelId="{4D62AA69-FEEF-4F43-9F9D-F375AA9EF6B6}" type="presParOf" srcId="{42F243F5-CE1A-4B0E-8349-8024F46D18D3}" destId="{942EBCB4-94BB-4596-821E-D014A48D6A51}" srcOrd="0" destOrd="0" presId="urn:microsoft.com/office/officeart/2008/layout/LinedList"/>
    <dgm:cxn modelId="{48FA8F2F-F91A-4A0F-89F2-8ABBF3324192}" type="presParOf" srcId="{42F243F5-CE1A-4B0E-8349-8024F46D18D3}" destId="{F0FB3DAD-2ECB-4514-878F-0E34AB938B5F}" srcOrd="1" destOrd="0" presId="urn:microsoft.com/office/officeart/2008/layout/LinedList"/>
    <dgm:cxn modelId="{0E3806FD-C601-4F69-B89F-38325423C869}" type="presParOf" srcId="{7115CC65-D133-954C-B554-3E217F14972F}" destId="{E66096D0-D64C-4BD4-91FD-B151F5E19CFC}" srcOrd="4" destOrd="0" presId="urn:microsoft.com/office/officeart/2008/layout/LinedList"/>
    <dgm:cxn modelId="{956F1525-29D3-4596-B848-F1EA7A0B3790}" type="presParOf" srcId="{7115CC65-D133-954C-B554-3E217F14972F}" destId="{7ABC1736-2662-42C7-A6DB-93C0DDFCAC63}" srcOrd="5" destOrd="0" presId="urn:microsoft.com/office/officeart/2008/layout/LinedList"/>
    <dgm:cxn modelId="{8BD69974-A8B3-44F2-945E-43140A4A4BBF}" type="presParOf" srcId="{7ABC1736-2662-42C7-A6DB-93C0DDFCAC63}" destId="{91ED3E93-28F2-4C49-8247-1AEDC5CD1CE0}" srcOrd="0" destOrd="0" presId="urn:microsoft.com/office/officeart/2008/layout/LinedList"/>
    <dgm:cxn modelId="{BA460505-9282-4AB3-A398-F54416E5D29A}" type="presParOf" srcId="{7ABC1736-2662-42C7-A6DB-93C0DDFCAC63}" destId="{B0D16478-303E-43C6-8E14-CE973D6B38F7}" srcOrd="1" destOrd="0" presId="urn:microsoft.com/office/officeart/2008/layout/LinedList"/>
    <dgm:cxn modelId="{F477FA66-3F31-4EBF-ABD3-D2FF6478BC88}" type="presParOf" srcId="{7115CC65-D133-954C-B554-3E217F14972F}" destId="{09EC2F72-9CE1-4F97-AAF3-CA94E625679C}" srcOrd="6" destOrd="0" presId="urn:microsoft.com/office/officeart/2008/layout/LinedList"/>
    <dgm:cxn modelId="{FAF77A15-C554-4E42-9ECD-D211C2910114}" type="presParOf" srcId="{7115CC65-D133-954C-B554-3E217F14972F}" destId="{CC38A17D-3922-48EE-8DA3-CF6A504F299E}" srcOrd="7" destOrd="0" presId="urn:microsoft.com/office/officeart/2008/layout/LinedList"/>
    <dgm:cxn modelId="{C2331453-8BF4-4F41-9C11-C0B97E5663EC}" type="presParOf" srcId="{CC38A17D-3922-48EE-8DA3-CF6A504F299E}" destId="{DB47ADDE-BDE7-4B66-BE95-7883635044A0}" srcOrd="0" destOrd="0" presId="urn:microsoft.com/office/officeart/2008/layout/LinedList"/>
    <dgm:cxn modelId="{13E3DE60-F84F-4035-A613-ECB4DC9E5338}" type="presParOf" srcId="{CC38A17D-3922-48EE-8DA3-CF6A504F299E}" destId="{0CEEDA07-44F8-4833-B7E2-F319CF3641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19A505-ADF3-483C-A429-DB818E98BCA1}" type="doc">
      <dgm:prSet loTypeId="urn:microsoft.com/office/officeart/2005/8/layout/cycle3#2" loCatId="cycle" qsTypeId="urn:microsoft.com/office/officeart/2005/8/quickstyle/simple1#8" qsCatId="simple" csTypeId="urn:microsoft.com/office/officeart/2005/8/colors/colorful3#2" csCatId="colorful" phldr="1"/>
      <dgm:spPr/>
      <dgm:t>
        <a:bodyPr/>
        <a:lstStyle/>
        <a:p>
          <a:endParaRPr lang="en-IN"/>
        </a:p>
      </dgm:t>
    </dgm:pt>
    <dgm:pt modelId="{B03070E2-06B1-4A10-BE65-C67841AB8C27}">
      <dgm:prSet phldrT="[Text]" custT="1"/>
      <dgm:spPr/>
      <dgm:t>
        <a:bodyPr/>
        <a:lstStyle/>
        <a:p>
          <a:r>
            <a:rPr lang="en-US" sz="1050" b="0" dirty="0">
              <a:solidFill>
                <a:schemeClr val="bg1"/>
              </a:solidFill>
            </a:rPr>
            <a:t>Incident Identification</a:t>
          </a:r>
          <a:endParaRPr lang="en-IN" sz="1050" b="0" dirty="0">
            <a:solidFill>
              <a:schemeClr val="bg1"/>
            </a:solidFill>
          </a:endParaRPr>
        </a:p>
      </dgm:t>
    </dgm:pt>
    <dgm:pt modelId="{BBC73711-5910-4D90-8ADF-E3572F20B01E}" type="parTrans" cxnId="{A797F773-891A-4449-8FA0-2AE62C0805B1}">
      <dgm:prSet/>
      <dgm:spPr/>
      <dgm:t>
        <a:bodyPr/>
        <a:lstStyle/>
        <a:p>
          <a:endParaRPr lang="en-IN" sz="1200" b="1">
            <a:solidFill>
              <a:schemeClr val="tx1"/>
            </a:solidFill>
          </a:endParaRPr>
        </a:p>
      </dgm:t>
    </dgm:pt>
    <dgm:pt modelId="{87F24022-4D06-43C2-BB9C-F69CC18FA363}" type="sibTrans" cxnId="{A797F773-891A-4449-8FA0-2AE62C0805B1}">
      <dgm:prSet custT="1"/>
      <dgm:spPr/>
      <dgm:t>
        <a:bodyPr/>
        <a:lstStyle/>
        <a:p>
          <a:endParaRPr lang="en-IN" sz="1200" b="1">
            <a:solidFill>
              <a:schemeClr val="tx1"/>
            </a:solidFill>
          </a:endParaRPr>
        </a:p>
      </dgm:t>
    </dgm:pt>
    <dgm:pt modelId="{A52088FD-D828-4FD2-9657-91A791F5DC6C}">
      <dgm:prSet phldrT="[Text]" custT="1"/>
      <dgm:spPr/>
      <dgm:t>
        <a:bodyPr/>
        <a:lstStyle/>
        <a:p>
          <a:r>
            <a:rPr lang="en-US" sz="1050" b="0" dirty="0">
              <a:solidFill>
                <a:schemeClr val="bg1"/>
              </a:solidFill>
            </a:rPr>
            <a:t>Categorization</a:t>
          </a:r>
          <a:endParaRPr lang="en-IN" sz="1050" b="0" dirty="0">
            <a:solidFill>
              <a:schemeClr val="bg1"/>
            </a:solidFill>
          </a:endParaRPr>
        </a:p>
      </dgm:t>
    </dgm:pt>
    <dgm:pt modelId="{61A03041-3F82-4F59-8394-6EEBE82ED813}" type="parTrans" cxnId="{B816DD42-5068-4792-BD1C-AF8255BBC518}">
      <dgm:prSet/>
      <dgm:spPr/>
      <dgm:t>
        <a:bodyPr/>
        <a:lstStyle/>
        <a:p>
          <a:endParaRPr lang="en-IN" sz="1200" b="1">
            <a:solidFill>
              <a:schemeClr val="tx1"/>
            </a:solidFill>
          </a:endParaRPr>
        </a:p>
      </dgm:t>
    </dgm:pt>
    <dgm:pt modelId="{C479995A-4892-46F7-BC4D-5EE058B4A3AC}" type="sibTrans" cxnId="{B816DD42-5068-4792-BD1C-AF8255BBC518}">
      <dgm:prSet custT="1"/>
      <dgm:spPr/>
      <dgm:t>
        <a:bodyPr/>
        <a:lstStyle/>
        <a:p>
          <a:endParaRPr lang="en-IN" sz="1200" b="1">
            <a:solidFill>
              <a:schemeClr val="tx1"/>
            </a:solidFill>
          </a:endParaRPr>
        </a:p>
      </dgm:t>
    </dgm:pt>
    <dgm:pt modelId="{71717E33-DC1D-4829-BA26-A71A4AD2B3DF}">
      <dgm:prSet phldrT="[Text]" custT="1"/>
      <dgm:spPr/>
      <dgm:t>
        <a:bodyPr/>
        <a:lstStyle/>
        <a:p>
          <a:r>
            <a:rPr lang="en-US" sz="1050" b="0" dirty="0">
              <a:solidFill>
                <a:schemeClr val="bg1"/>
              </a:solidFill>
            </a:rPr>
            <a:t>Response</a:t>
          </a:r>
          <a:endParaRPr lang="en-IN" sz="1050" b="0" dirty="0">
            <a:solidFill>
              <a:schemeClr val="bg1"/>
            </a:solidFill>
          </a:endParaRPr>
        </a:p>
      </dgm:t>
    </dgm:pt>
    <dgm:pt modelId="{52B29141-CAB6-4481-A736-0462A3B942AE}" type="parTrans" cxnId="{D97E12D2-07B1-4CDC-8BC6-89FC88ACC05C}">
      <dgm:prSet/>
      <dgm:spPr/>
      <dgm:t>
        <a:bodyPr/>
        <a:lstStyle/>
        <a:p>
          <a:endParaRPr lang="en-IN" sz="1200" b="1">
            <a:solidFill>
              <a:schemeClr val="tx1"/>
            </a:solidFill>
          </a:endParaRPr>
        </a:p>
      </dgm:t>
    </dgm:pt>
    <dgm:pt modelId="{D261B9B2-2DE3-4CFE-AF7D-A2811C78010B}" type="sibTrans" cxnId="{D97E12D2-07B1-4CDC-8BC6-89FC88ACC05C}">
      <dgm:prSet custT="1"/>
      <dgm:spPr/>
      <dgm:t>
        <a:bodyPr/>
        <a:lstStyle/>
        <a:p>
          <a:endParaRPr lang="en-IN" sz="1200" b="1">
            <a:solidFill>
              <a:schemeClr val="tx1"/>
            </a:solidFill>
          </a:endParaRPr>
        </a:p>
      </dgm:t>
    </dgm:pt>
    <dgm:pt modelId="{25CAB0CA-564A-4C49-889D-E94E701008E2}">
      <dgm:prSet phldrT="[Text]" custT="1"/>
      <dgm:spPr/>
      <dgm:t>
        <a:bodyPr/>
        <a:lstStyle/>
        <a:p>
          <a:r>
            <a:rPr lang="en-US" sz="1050" b="0" dirty="0">
              <a:solidFill>
                <a:schemeClr val="bg1"/>
              </a:solidFill>
            </a:rPr>
            <a:t>Periodization</a:t>
          </a:r>
          <a:endParaRPr lang="en-IN" sz="1050" b="0" dirty="0">
            <a:solidFill>
              <a:schemeClr val="bg1"/>
            </a:solidFill>
          </a:endParaRPr>
        </a:p>
      </dgm:t>
    </dgm:pt>
    <dgm:pt modelId="{880171F1-587F-4867-A4D5-0668EAA10BCF}" type="parTrans" cxnId="{06CB71F4-6536-4957-AB90-A08DC55B4808}">
      <dgm:prSet/>
      <dgm:spPr/>
      <dgm:t>
        <a:bodyPr/>
        <a:lstStyle/>
        <a:p>
          <a:endParaRPr lang="en-IN" sz="1200" b="1">
            <a:solidFill>
              <a:schemeClr val="tx1"/>
            </a:solidFill>
          </a:endParaRPr>
        </a:p>
      </dgm:t>
    </dgm:pt>
    <dgm:pt modelId="{DE49EBF3-E324-494C-A4D7-E0BCD2459EE6}" type="sibTrans" cxnId="{06CB71F4-6536-4957-AB90-A08DC55B4808}">
      <dgm:prSet custT="1"/>
      <dgm:spPr/>
      <dgm:t>
        <a:bodyPr/>
        <a:lstStyle/>
        <a:p>
          <a:endParaRPr lang="en-IN" sz="1200" b="1">
            <a:solidFill>
              <a:schemeClr val="tx1"/>
            </a:solidFill>
          </a:endParaRPr>
        </a:p>
      </dgm:t>
    </dgm:pt>
    <dgm:pt modelId="{79717061-9D4C-4D14-AE02-3B212B44D489}">
      <dgm:prSet phldrT="[Text]" custT="1"/>
      <dgm:spPr/>
      <dgm:t>
        <a:bodyPr/>
        <a:lstStyle/>
        <a:p>
          <a:r>
            <a:rPr lang="en-US" sz="1050" b="0" dirty="0">
              <a:solidFill>
                <a:schemeClr val="bg1"/>
              </a:solidFill>
            </a:rPr>
            <a:t>Diagnose</a:t>
          </a:r>
          <a:endParaRPr lang="en-IN" sz="1050" b="0" dirty="0">
            <a:solidFill>
              <a:schemeClr val="bg1"/>
            </a:solidFill>
          </a:endParaRPr>
        </a:p>
      </dgm:t>
    </dgm:pt>
    <dgm:pt modelId="{490C6E1C-D4FD-4045-93FD-2590F46CFC6A}" type="parTrans" cxnId="{B44970E3-7BD4-4C62-B155-165459B2CB38}">
      <dgm:prSet/>
      <dgm:spPr/>
      <dgm:t>
        <a:bodyPr/>
        <a:lstStyle/>
        <a:p>
          <a:endParaRPr lang="en-IN" sz="1200" b="1">
            <a:solidFill>
              <a:schemeClr val="tx1"/>
            </a:solidFill>
          </a:endParaRPr>
        </a:p>
      </dgm:t>
    </dgm:pt>
    <dgm:pt modelId="{67373983-2D66-4DEE-A33F-531E9E99E4C8}" type="sibTrans" cxnId="{B44970E3-7BD4-4C62-B155-165459B2CB38}">
      <dgm:prSet custT="1"/>
      <dgm:spPr/>
      <dgm:t>
        <a:bodyPr/>
        <a:lstStyle/>
        <a:p>
          <a:endParaRPr lang="en-IN" sz="1200" b="1">
            <a:solidFill>
              <a:schemeClr val="tx1"/>
            </a:solidFill>
          </a:endParaRPr>
        </a:p>
      </dgm:t>
    </dgm:pt>
    <dgm:pt modelId="{0ED1D337-AB73-4A67-97FE-2D3E30584F6B}">
      <dgm:prSet phldrT="[Text]" custT="1"/>
      <dgm:spPr/>
      <dgm:t>
        <a:bodyPr/>
        <a:lstStyle/>
        <a:p>
          <a:r>
            <a:rPr lang="en-US" sz="1050" b="0" dirty="0">
              <a:solidFill>
                <a:schemeClr val="bg1"/>
              </a:solidFill>
            </a:rPr>
            <a:t>Escalation </a:t>
          </a:r>
          <a:endParaRPr lang="en-IN" sz="1050" b="0" dirty="0">
            <a:solidFill>
              <a:schemeClr val="bg1"/>
            </a:solidFill>
          </a:endParaRPr>
        </a:p>
      </dgm:t>
    </dgm:pt>
    <dgm:pt modelId="{166EAB3A-A113-49F6-8A03-0BD5026EE631}" type="parTrans" cxnId="{40EB888A-FA3C-4272-AF99-8B5903FB47E0}">
      <dgm:prSet/>
      <dgm:spPr/>
      <dgm:t>
        <a:bodyPr/>
        <a:lstStyle/>
        <a:p>
          <a:endParaRPr lang="en-IN" sz="1200" b="1">
            <a:solidFill>
              <a:schemeClr val="tx1"/>
            </a:solidFill>
          </a:endParaRPr>
        </a:p>
      </dgm:t>
    </dgm:pt>
    <dgm:pt modelId="{7E953894-0D6C-4F85-84F1-5C36C6DBFE59}" type="sibTrans" cxnId="{40EB888A-FA3C-4272-AF99-8B5903FB47E0}">
      <dgm:prSet custT="1"/>
      <dgm:spPr/>
      <dgm:t>
        <a:bodyPr/>
        <a:lstStyle/>
        <a:p>
          <a:endParaRPr lang="en-IN" sz="1200" b="1">
            <a:solidFill>
              <a:schemeClr val="tx1"/>
            </a:solidFill>
          </a:endParaRPr>
        </a:p>
      </dgm:t>
    </dgm:pt>
    <dgm:pt modelId="{36C6DF75-0F6B-4676-8123-24BFEEB0E812}">
      <dgm:prSet phldrT="[Text]" custT="1"/>
      <dgm:spPr/>
      <dgm:t>
        <a:bodyPr/>
        <a:lstStyle/>
        <a:p>
          <a:r>
            <a:rPr lang="en-US" sz="1050" b="0" dirty="0">
              <a:solidFill>
                <a:schemeClr val="bg1"/>
              </a:solidFill>
            </a:rPr>
            <a:t>Resolution </a:t>
          </a:r>
          <a:endParaRPr lang="en-IN" sz="1050" b="0" dirty="0">
            <a:solidFill>
              <a:schemeClr val="bg1"/>
            </a:solidFill>
          </a:endParaRPr>
        </a:p>
      </dgm:t>
    </dgm:pt>
    <dgm:pt modelId="{524390CC-603D-4F20-824B-6256FE8D9E6A}" type="parTrans" cxnId="{8E796EB5-ED69-4D5A-A954-DC44C266D928}">
      <dgm:prSet/>
      <dgm:spPr/>
      <dgm:t>
        <a:bodyPr/>
        <a:lstStyle/>
        <a:p>
          <a:endParaRPr lang="en-IN" sz="1200" b="1">
            <a:solidFill>
              <a:schemeClr val="tx1"/>
            </a:solidFill>
          </a:endParaRPr>
        </a:p>
      </dgm:t>
    </dgm:pt>
    <dgm:pt modelId="{8A8DEF91-0AA7-4001-9B19-F02143C3874A}" type="sibTrans" cxnId="{8E796EB5-ED69-4D5A-A954-DC44C266D928}">
      <dgm:prSet custT="1"/>
      <dgm:spPr/>
      <dgm:t>
        <a:bodyPr/>
        <a:lstStyle/>
        <a:p>
          <a:endParaRPr lang="en-IN" sz="1200" b="1">
            <a:solidFill>
              <a:schemeClr val="tx1"/>
            </a:solidFill>
          </a:endParaRPr>
        </a:p>
      </dgm:t>
    </dgm:pt>
    <dgm:pt modelId="{18B5B5DD-C6A1-4DAF-B8BA-DD8A71D210A4}">
      <dgm:prSet phldrT="[Text]" custT="1"/>
      <dgm:spPr/>
      <dgm:t>
        <a:bodyPr/>
        <a:lstStyle/>
        <a:p>
          <a:r>
            <a:rPr lang="en-US" sz="1050" b="0" dirty="0">
              <a:solidFill>
                <a:schemeClr val="bg1"/>
              </a:solidFill>
            </a:rPr>
            <a:t>Closure</a:t>
          </a:r>
          <a:endParaRPr lang="en-IN" sz="1050" b="0" dirty="0">
            <a:solidFill>
              <a:schemeClr val="bg1"/>
            </a:solidFill>
          </a:endParaRPr>
        </a:p>
      </dgm:t>
    </dgm:pt>
    <dgm:pt modelId="{3463B365-6431-413C-AED8-172388AABB07}" type="parTrans" cxnId="{8CCB3430-587B-496C-BB79-5BFCB88A3D46}">
      <dgm:prSet/>
      <dgm:spPr/>
      <dgm:t>
        <a:bodyPr/>
        <a:lstStyle/>
        <a:p>
          <a:endParaRPr lang="en-IN" sz="1200" b="1">
            <a:solidFill>
              <a:schemeClr val="tx1"/>
            </a:solidFill>
          </a:endParaRPr>
        </a:p>
      </dgm:t>
    </dgm:pt>
    <dgm:pt modelId="{07B30F4A-3C01-4AF6-A7B8-E297AC5A3D58}" type="sibTrans" cxnId="{8CCB3430-587B-496C-BB79-5BFCB88A3D46}">
      <dgm:prSet/>
      <dgm:spPr/>
      <dgm:t>
        <a:bodyPr/>
        <a:lstStyle/>
        <a:p>
          <a:endParaRPr lang="en-IN" sz="1200" b="1">
            <a:solidFill>
              <a:schemeClr val="tx1"/>
            </a:solidFill>
          </a:endParaRPr>
        </a:p>
      </dgm:t>
    </dgm:pt>
    <dgm:pt modelId="{B33393E7-183F-4C39-948F-2E8069EA150B}">
      <dgm:prSet phldrT="[Text]" custT="1"/>
      <dgm:spPr/>
      <dgm:t>
        <a:bodyPr/>
        <a:lstStyle/>
        <a:p>
          <a:r>
            <a:rPr lang="en-US" sz="1050" b="0" dirty="0">
              <a:solidFill>
                <a:schemeClr val="bg1"/>
              </a:solidFill>
            </a:rPr>
            <a:t>Incident Logging</a:t>
          </a:r>
          <a:endParaRPr lang="en-IN" sz="1050" b="0" dirty="0">
            <a:solidFill>
              <a:schemeClr val="bg1"/>
            </a:solidFill>
          </a:endParaRPr>
        </a:p>
      </dgm:t>
    </dgm:pt>
    <dgm:pt modelId="{155311AB-7BA5-43A9-9980-F21D0DA4D3BF}" type="sibTrans" cxnId="{0613906A-3BED-4757-B4C0-A8F5DE4B2889}">
      <dgm:prSet custT="1"/>
      <dgm:spPr/>
      <dgm:t>
        <a:bodyPr/>
        <a:lstStyle/>
        <a:p>
          <a:endParaRPr lang="en-IN" sz="1200" b="1">
            <a:solidFill>
              <a:schemeClr val="tx1"/>
            </a:solidFill>
          </a:endParaRPr>
        </a:p>
      </dgm:t>
    </dgm:pt>
    <dgm:pt modelId="{2F1363BF-BE5B-4A86-BFB7-4E1426A4E03B}" type="parTrans" cxnId="{0613906A-3BED-4757-B4C0-A8F5DE4B2889}">
      <dgm:prSet/>
      <dgm:spPr/>
      <dgm:t>
        <a:bodyPr/>
        <a:lstStyle/>
        <a:p>
          <a:endParaRPr lang="en-IN" sz="1200" b="1">
            <a:solidFill>
              <a:schemeClr val="tx1"/>
            </a:solidFill>
          </a:endParaRPr>
        </a:p>
      </dgm:t>
    </dgm:pt>
    <dgm:pt modelId="{588812D3-F57C-47C9-8717-72BA8AB0D3E0}" type="pres">
      <dgm:prSet presAssocID="{5219A505-ADF3-483C-A429-DB818E98BCA1}" presName="Name0" presStyleCnt="0">
        <dgm:presLayoutVars>
          <dgm:dir/>
          <dgm:resizeHandles val="exact"/>
        </dgm:presLayoutVars>
      </dgm:prSet>
      <dgm:spPr/>
    </dgm:pt>
    <dgm:pt modelId="{203ED27D-DB70-49B4-86A5-7AFCB1BE9B7B}" type="pres">
      <dgm:prSet presAssocID="{5219A505-ADF3-483C-A429-DB818E98BCA1}" presName="cycle" presStyleCnt="0"/>
      <dgm:spPr/>
    </dgm:pt>
    <dgm:pt modelId="{266BAC1F-F12D-4EEC-B36E-D34BB09DD5E9}" type="pres">
      <dgm:prSet presAssocID="{B03070E2-06B1-4A10-BE65-C67841AB8C27}" presName="nodeFirstNode" presStyleLbl="node1" presStyleIdx="0" presStyleCnt="9" custScaleX="96460">
        <dgm:presLayoutVars>
          <dgm:bulletEnabled val="1"/>
        </dgm:presLayoutVars>
      </dgm:prSet>
      <dgm:spPr/>
    </dgm:pt>
    <dgm:pt modelId="{E16EEE11-C89D-4AAD-861A-21AB94DCF217}" type="pres">
      <dgm:prSet presAssocID="{87F24022-4D06-43C2-BB9C-F69CC18FA363}" presName="sibTransFirstNode" presStyleLbl="bgShp" presStyleIdx="0" presStyleCnt="1"/>
      <dgm:spPr/>
    </dgm:pt>
    <dgm:pt modelId="{6B0DF44A-60F8-4F71-B747-9987695A8D2C}" type="pres">
      <dgm:prSet presAssocID="{B33393E7-183F-4C39-948F-2E8069EA150B}" presName="nodeFollowingNodes" presStyleLbl="node1" presStyleIdx="1" presStyleCnt="9" custScaleX="96460">
        <dgm:presLayoutVars>
          <dgm:bulletEnabled val="1"/>
        </dgm:presLayoutVars>
      </dgm:prSet>
      <dgm:spPr/>
    </dgm:pt>
    <dgm:pt modelId="{46C5B301-8EC9-45A5-B519-01BF55210D31}" type="pres">
      <dgm:prSet presAssocID="{A52088FD-D828-4FD2-9657-91A791F5DC6C}" presName="nodeFollowingNodes" presStyleLbl="node1" presStyleIdx="2" presStyleCnt="9" custScaleX="116741">
        <dgm:presLayoutVars>
          <dgm:bulletEnabled val="1"/>
        </dgm:presLayoutVars>
      </dgm:prSet>
      <dgm:spPr/>
    </dgm:pt>
    <dgm:pt modelId="{52EC7A80-6D34-4371-BAA1-3EE8AD5D8A72}" type="pres">
      <dgm:prSet presAssocID="{25CAB0CA-564A-4C49-889D-E94E701008E2}" presName="nodeFollowingNodes" presStyleLbl="node1" presStyleIdx="3" presStyleCnt="9" custScaleX="96460">
        <dgm:presLayoutVars>
          <dgm:bulletEnabled val="1"/>
        </dgm:presLayoutVars>
      </dgm:prSet>
      <dgm:spPr/>
    </dgm:pt>
    <dgm:pt modelId="{3E4DAB8F-2455-4319-82FF-783B74AC32B9}" type="pres">
      <dgm:prSet presAssocID="{71717E33-DC1D-4829-BA26-A71A4AD2B3DF}" presName="nodeFollowingNodes" presStyleLbl="node1" presStyleIdx="4" presStyleCnt="9" custScaleX="96460">
        <dgm:presLayoutVars>
          <dgm:bulletEnabled val="1"/>
        </dgm:presLayoutVars>
      </dgm:prSet>
      <dgm:spPr/>
    </dgm:pt>
    <dgm:pt modelId="{EED2549D-B58A-494A-AEA5-7936B5B96263}" type="pres">
      <dgm:prSet presAssocID="{79717061-9D4C-4D14-AE02-3B212B44D489}" presName="nodeFollowingNodes" presStyleLbl="node1" presStyleIdx="5" presStyleCnt="9" custScaleX="96460">
        <dgm:presLayoutVars>
          <dgm:bulletEnabled val="1"/>
        </dgm:presLayoutVars>
      </dgm:prSet>
      <dgm:spPr/>
    </dgm:pt>
    <dgm:pt modelId="{5EE1E0DC-EB12-4E4F-9FD8-FB44D98F4601}" type="pres">
      <dgm:prSet presAssocID="{0ED1D337-AB73-4A67-97FE-2D3E30584F6B}" presName="nodeFollowingNodes" presStyleLbl="node1" presStyleIdx="6" presStyleCnt="9" custScaleX="96460">
        <dgm:presLayoutVars>
          <dgm:bulletEnabled val="1"/>
        </dgm:presLayoutVars>
      </dgm:prSet>
      <dgm:spPr/>
    </dgm:pt>
    <dgm:pt modelId="{417E0D6B-361E-4186-B74F-6922D868A351}" type="pres">
      <dgm:prSet presAssocID="{36C6DF75-0F6B-4676-8123-24BFEEB0E812}" presName="nodeFollowingNodes" presStyleLbl="node1" presStyleIdx="7" presStyleCnt="9" custScaleX="96460">
        <dgm:presLayoutVars>
          <dgm:bulletEnabled val="1"/>
        </dgm:presLayoutVars>
      </dgm:prSet>
      <dgm:spPr/>
    </dgm:pt>
    <dgm:pt modelId="{3B76773F-68DB-4FDB-969E-E091CF1DC189}" type="pres">
      <dgm:prSet presAssocID="{18B5B5DD-C6A1-4DAF-B8BA-DD8A71D210A4}" presName="nodeFollowingNodes" presStyleLbl="node1" presStyleIdx="8" presStyleCnt="9" custScaleX="96460">
        <dgm:presLayoutVars>
          <dgm:bulletEnabled val="1"/>
        </dgm:presLayoutVars>
      </dgm:prSet>
      <dgm:spPr/>
    </dgm:pt>
  </dgm:ptLst>
  <dgm:cxnLst>
    <dgm:cxn modelId="{7AF4EE05-6C62-49BD-B2F1-58675384921C}" type="presOf" srcId="{0ED1D337-AB73-4A67-97FE-2D3E30584F6B}" destId="{5EE1E0DC-EB12-4E4F-9FD8-FB44D98F4601}" srcOrd="0" destOrd="0" presId="urn:microsoft.com/office/officeart/2005/8/layout/cycle3#2"/>
    <dgm:cxn modelId="{89A5D717-3D86-4354-B2C6-52AB1DF4D21E}" type="presOf" srcId="{5219A505-ADF3-483C-A429-DB818E98BCA1}" destId="{588812D3-F57C-47C9-8717-72BA8AB0D3E0}" srcOrd="0" destOrd="0" presId="urn:microsoft.com/office/officeart/2005/8/layout/cycle3#2"/>
    <dgm:cxn modelId="{40128A24-C607-4BF1-A0BE-1F87B7FD6317}" type="presOf" srcId="{36C6DF75-0F6B-4676-8123-24BFEEB0E812}" destId="{417E0D6B-361E-4186-B74F-6922D868A351}" srcOrd="0" destOrd="0" presId="urn:microsoft.com/office/officeart/2005/8/layout/cycle3#2"/>
    <dgm:cxn modelId="{8CCB3430-587B-496C-BB79-5BFCB88A3D46}" srcId="{5219A505-ADF3-483C-A429-DB818E98BCA1}" destId="{18B5B5DD-C6A1-4DAF-B8BA-DD8A71D210A4}" srcOrd="8" destOrd="0" parTransId="{3463B365-6431-413C-AED8-172388AABB07}" sibTransId="{07B30F4A-3C01-4AF6-A7B8-E297AC5A3D58}"/>
    <dgm:cxn modelId="{C0359D38-CAF9-4978-8539-95ECE05C4FDE}" type="presOf" srcId="{18B5B5DD-C6A1-4DAF-B8BA-DD8A71D210A4}" destId="{3B76773F-68DB-4FDB-969E-E091CF1DC189}" srcOrd="0" destOrd="0" presId="urn:microsoft.com/office/officeart/2005/8/layout/cycle3#2"/>
    <dgm:cxn modelId="{8846D23D-7653-4170-874E-FB1782FA2DF1}" type="presOf" srcId="{B33393E7-183F-4C39-948F-2E8069EA150B}" destId="{6B0DF44A-60F8-4F71-B747-9987695A8D2C}" srcOrd="0" destOrd="0" presId="urn:microsoft.com/office/officeart/2005/8/layout/cycle3#2"/>
    <dgm:cxn modelId="{EED6465E-95E6-4B6F-AC26-3586BE69514A}" type="presOf" srcId="{71717E33-DC1D-4829-BA26-A71A4AD2B3DF}" destId="{3E4DAB8F-2455-4319-82FF-783B74AC32B9}" srcOrd="0" destOrd="0" presId="urn:microsoft.com/office/officeart/2005/8/layout/cycle3#2"/>
    <dgm:cxn modelId="{C2A38261-EBE3-4048-9255-6FC39EFB2124}" type="presOf" srcId="{A52088FD-D828-4FD2-9657-91A791F5DC6C}" destId="{46C5B301-8EC9-45A5-B519-01BF55210D31}" srcOrd="0" destOrd="0" presId="urn:microsoft.com/office/officeart/2005/8/layout/cycle3#2"/>
    <dgm:cxn modelId="{B816DD42-5068-4792-BD1C-AF8255BBC518}" srcId="{5219A505-ADF3-483C-A429-DB818E98BCA1}" destId="{A52088FD-D828-4FD2-9657-91A791F5DC6C}" srcOrd="2" destOrd="0" parTransId="{61A03041-3F82-4F59-8394-6EEBE82ED813}" sibTransId="{C479995A-4892-46F7-BC4D-5EE058B4A3AC}"/>
    <dgm:cxn modelId="{0613906A-3BED-4757-B4C0-A8F5DE4B2889}" srcId="{5219A505-ADF3-483C-A429-DB818E98BCA1}" destId="{B33393E7-183F-4C39-948F-2E8069EA150B}" srcOrd="1" destOrd="0" parTransId="{2F1363BF-BE5B-4A86-BFB7-4E1426A4E03B}" sibTransId="{155311AB-7BA5-43A9-9980-F21D0DA4D3BF}"/>
    <dgm:cxn modelId="{7A0A3A6C-C7E1-433F-AA42-DA048948CE0F}" type="presOf" srcId="{B03070E2-06B1-4A10-BE65-C67841AB8C27}" destId="{266BAC1F-F12D-4EEC-B36E-D34BB09DD5E9}" srcOrd="0" destOrd="0" presId="urn:microsoft.com/office/officeart/2005/8/layout/cycle3#2"/>
    <dgm:cxn modelId="{28127951-0ADC-4D29-9208-2034BF4FA9AC}" type="presOf" srcId="{79717061-9D4C-4D14-AE02-3B212B44D489}" destId="{EED2549D-B58A-494A-AEA5-7936B5B96263}" srcOrd="0" destOrd="0" presId="urn:microsoft.com/office/officeart/2005/8/layout/cycle3#2"/>
    <dgm:cxn modelId="{A797F773-891A-4449-8FA0-2AE62C0805B1}" srcId="{5219A505-ADF3-483C-A429-DB818E98BCA1}" destId="{B03070E2-06B1-4A10-BE65-C67841AB8C27}" srcOrd="0" destOrd="0" parTransId="{BBC73711-5910-4D90-8ADF-E3572F20B01E}" sibTransId="{87F24022-4D06-43C2-BB9C-F69CC18FA363}"/>
    <dgm:cxn modelId="{1CCFA975-D386-49DD-A1EA-F623113A0767}" type="presOf" srcId="{25CAB0CA-564A-4C49-889D-E94E701008E2}" destId="{52EC7A80-6D34-4371-BAA1-3EE8AD5D8A72}" srcOrd="0" destOrd="0" presId="urn:microsoft.com/office/officeart/2005/8/layout/cycle3#2"/>
    <dgm:cxn modelId="{5496887E-BEC0-44B4-9F72-BE4DDAA869A6}" type="presOf" srcId="{87F24022-4D06-43C2-BB9C-F69CC18FA363}" destId="{E16EEE11-C89D-4AAD-861A-21AB94DCF217}" srcOrd="0" destOrd="0" presId="urn:microsoft.com/office/officeart/2005/8/layout/cycle3#2"/>
    <dgm:cxn modelId="{40EB888A-FA3C-4272-AF99-8B5903FB47E0}" srcId="{5219A505-ADF3-483C-A429-DB818E98BCA1}" destId="{0ED1D337-AB73-4A67-97FE-2D3E30584F6B}" srcOrd="6" destOrd="0" parTransId="{166EAB3A-A113-49F6-8A03-0BD5026EE631}" sibTransId="{7E953894-0D6C-4F85-84F1-5C36C6DBFE59}"/>
    <dgm:cxn modelId="{8E796EB5-ED69-4D5A-A954-DC44C266D928}" srcId="{5219A505-ADF3-483C-A429-DB818E98BCA1}" destId="{36C6DF75-0F6B-4676-8123-24BFEEB0E812}" srcOrd="7" destOrd="0" parTransId="{524390CC-603D-4F20-824B-6256FE8D9E6A}" sibTransId="{8A8DEF91-0AA7-4001-9B19-F02143C3874A}"/>
    <dgm:cxn modelId="{D97E12D2-07B1-4CDC-8BC6-89FC88ACC05C}" srcId="{5219A505-ADF3-483C-A429-DB818E98BCA1}" destId="{71717E33-DC1D-4829-BA26-A71A4AD2B3DF}" srcOrd="4" destOrd="0" parTransId="{52B29141-CAB6-4481-A736-0462A3B942AE}" sibTransId="{D261B9B2-2DE3-4CFE-AF7D-A2811C78010B}"/>
    <dgm:cxn modelId="{B44970E3-7BD4-4C62-B155-165459B2CB38}" srcId="{5219A505-ADF3-483C-A429-DB818E98BCA1}" destId="{79717061-9D4C-4D14-AE02-3B212B44D489}" srcOrd="5" destOrd="0" parTransId="{490C6E1C-D4FD-4045-93FD-2590F46CFC6A}" sibTransId="{67373983-2D66-4DEE-A33F-531E9E99E4C8}"/>
    <dgm:cxn modelId="{06CB71F4-6536-4957-AB90-A08DC55B4808}" srcId="{5219A505-ADF3-483C-A429-DB818E98BCA1}" destId="{25CAB0CA-564A-4C49-889D-E94E701008E2}" srcOrd="3" destOrd="0" parTransId="{880171F1-587F-4867-A4D5-0668EAA10BCF}" sibTransId="{DE49EBF3-E324-494C-A4D7-E0BCD2459EE6}"/>
    <dgm:cxn modelId="{5F6BE47F-4389-47AD-948C-CF3E1F2F4CED}" type="presParOf" srcId="{588812D3-F57C-47C9-8717-72BA8AB0D3E0}" destId="{203ED27D-DB70-49B4-86A5-7AFCB1BE9B7B}" srcOrd="0" destOrd="0" presId="urn:microsoft.com/office/officeart/2005/8/layout/cycle3#2"/>
    <dgm:cxn modelId="{81E2FC22-2BE2-4B54-881C-2CB8AC63C288}" type="presParOf" srcId="{203ED27D-DB70-49B4-86A5-7AFCB1BE9B7B}" destId="{266BAC1F-F12D-4EEC-B36E-D34BB09DD5E9}" srcOrd="0" destOrd="0" presId="urn:microsoft.com/office/officeart/2005/8/layout/cycle3#2"/>
    <dgm:cxn modelId="{37EE1239-E362-4D63-B134-228F1B474C93}" type="presParOf" srcId="{203ED27D-DB70-49B4-86A5-7AFCB1BE9B7B}" destId="{E16EEE11-C89D-4AAD-861A-21AB94DCF217}" srcOrd="1" destOrd="0" presId="urn:microsoft.com/office/officeart/2005/8/layout/cycle3#2"/>
    <dgm:cxn modelId="{97960472-CCB3-4F97-9829-6099837D0EA1}" type="presParOf" srcId="{203ED27D-DB70-49B4-86A5-7AFCB1BE9B7B}" destId="{6B0DF44A-60F8-4F71-B747-9987695A8D2C}" srcOrd="2" destOrd="0" presId="urn:microsoft.com/office/officeart/2005/8/layout/cycle3#2"/>
    <dgm:cxn modelId="{F6AEDC9F-B765-4272-86AC-0498D198F958}" type="presParOf" srcId="{203ED27D-DB70-49B4-86A5-7AFCB1BE9B7B}" destId="{46C5B301-8EC9-45A5-B519-01BF55210D31}" srcOrd="3" destOrd="0" presId="urn:microsoft.com/office/officeart/2005/8/layout/cycle3#2"/>
    <dgm:cxn modelId="{3491CE19-F4F6-4063-A621-754EF117C7D4}" type="presParOf" srcId="{203ED27D-DB70-49B4-86A5-7AFCB1BE9B7B}" destId="{52EC7A80-6D34-4371-BAA1-3EE8AD5D8A72}" srcOrd="4" destOrd="0" presId="urn:microsoft.com/office/officeart/2005/8/layout/cycle3#2"/>
    <dgm:cxn modelId="{D8DC6251-9635-4A78-B21B-594520585425}" type="presParOf" srcId="{203ED27D-DB70-49B4-86A5-7AFCB1BE9B7B}" destId="{3E4DAB8F-2455-4319-82FF-783B74AC32B9}" srcOrd="5" destOrd="0" presId="urn:microsoft.com/office/officeart/2005/8/layout/cycle3#2"/>
    <dgm:cxn modelId="{9472B7A0-252C-4585-B71C-D19896238F9E}" type="presParOf" srcId="{203ED27D-DB70-49B4-86A5-7AFCB1BE9B7B}" destId="{EED2549D-B58A-494A-AEA5-7936B5B96263}" srcOrd="6" destOrd="0" presId="urn:microsoft.com/office/officeart/2005/8/layout/cycle3#2"/>
    <dgm:cxn modelId="{683FA2A3-FE59-4990-AFA1-F9644ABBF5FF}" type="presParOf" srcId="{203ED27D-DB70-49B4-86A5-7AFCB1BE9B7B}" destId="{5EE1E0DC-EB12-4E4F-9FD8-FB44D98F4601}" srcOrd="7" destOrd="0" presId="urn:microsoft.com/office/officeart/2005/8/layout/cycle3#2"/>
    <dgm:cxn modelId="{D18B10F4-7E62-444D-9275-70A04FFDA96C}" type="presParOf" srcId="{203ED27D-DB70-49B4-86A5-7AFCB1BE9B7B}" destId="{417E0D6B-361E-4186-B74F-6922D868A351}" srcOrd="8" destOrd="0" presId="urn:microsoft.com/office/officeart/2005/8/layout/cycle3#2"/>
    <dgm:cxn modelId="{34A2198A-C95A-4E99-BDD8-D9A88B25D97C}" type="presParOf" srcId="{203ED27D-DB70-49B4-86A5-7AFCB1BE9B7B}" destId="{3B76773F-68DB-4FDB-969E-E091CF1DC189}" srcOrd="9" destOrd="0" presId="urn:microsoft.com/office/officeart/2005/8/layout/cycle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92FE97-3A50-4984-A595-32076826F0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930FB59D-1020-41B5-B22C-DE21FD3CA540}">
      <dgm:prSet/>
      <dgm:spPr>
        <a:solidFill>
          <a:schemeClr val="tx2">
            <a:lumMod val="50000"/>
          </a:schemeClr>
        </a:solidFill>
        <a:ln w="9525">
          <a:solidFill>
            <a:schemeClr val="accent1">
              <a:lumMod val="75000"/>
              <a:alpha val="80000"/>
            </a:schemeClr>
          </a:solidFill>
          <a:prstDash val="sysDot"/>
        </a:ln>
      </dgm:spPr>
      <dgm:t>
        <a:bodyPr/>
        <a:lstStyle/>
        <a:p>
          <a:pPr>
            <a:lnSpc>
              <a:spcPct val="100000"/>
            </a:lnSpc>
            <a:spcAft>
              <a:spcPts val="0"/>
            </a:spcAft>
          </a:pPr>
          <a:r>
            <a:rPr lang="en-US" dirty="0"/>
            <a:t>A predefined blueprint simplifies complex network configurations like Site-To-Site VPN Connections between two clouds.</a:t>
          </a:r>
          <a:endParaRPr lang="en-IN" dirty="0"/>
        </a:p>
      </dgm:t>
    </dgm:pt>
    <dgm:pt modelId="{40D0FBD7-6F56-4C37-9390-5835C7FDD91E}" type="parTrans" cxnId="{DD66F64A-61D6-4760-B67E-D392D52D237A}">
      <dgm:prSet/>
      <dgm:spPr/>
      <dgm:t>
        <a:bodyPr/>
        <a:lstStyle/>
        <a:p>
          <a:endParaRPr lang="en-IN"/>
        </a:p>
      </dgm:t>
    </dgm:pt>
    <dgm:pt modelId="{E8CAEE09-29FB-44B4-AD58-4AFEBAA2BAA5}" type="sibTrans" cxnId="{DD66F64A-61D6-4760-B67E-D392D52D237A}">
      <dgm:prSet/>
      <dgm:spPr/>
      <dgm:t>
        <a:bodyPr/>
        <a:lstStyle/>
        <a:p>
          <a:endParaRPr lang="en-IN"/>
        </a:p>
      </dgm:t>
    </dgm:pt>
    <dgm:pt modelId="{6A0DC26F-42D4-4CE3-89D8-4BA973CCE066}">
      <dgm:prSet/>
      <dgm:spPr>
        <a:solidFill>
          <a:schemeClr val="tx2">
            <a:lumMod val="75000"/>
          </a:schemeClr>
        </a:solidFill>
        <a:ln w="9525">
          <a:solidFill>
            <a:schemeClr val="accent1">
              <a:lumMod val="75000"/>
              <a:alpha val="80000"/>
            </a:schemeClr>
          </a:solidFill>
          <a:prstDash val="sysDot"/>
        </a:ln>
      </dgm:spPr>
      <dgm:t>
        <a:bodyPr/>
        <a:lstStyle/>
        <a:p>
          <a:pPr>
            <a:lnSpc>
              <a:spcPct val="100000"/>
            </a:lnSpc>
            <a:spcAft>
              <a:spcPts val="0"/>
            </a:spcAft>
          </a:pPr>
          <a:r>
            <a:rPr lang="en-US" dirty="0"/>
            <a:t>Sify Multi-CMP Terraform Blueprint library will support to  install, configure, and manage resources</a:t>
          </a:r>
          <a:endParaRPr lang="en-IN" dirty="0"/>
        </a:p>
      </dgm:t>
    </dgm:pt>
    <dgm:pt modelId="{B63750C5-33C7-4E9C-BAD2-402B34C52019}" type="parTrans" cxnId="{9239111D-34FA-4B23-B975-52BD884A688C}">
      <dgm:prSet/>
      <dgm:spPr/>
      <dgm:t>
        <a:bodyPr/>
        <a:lstStyle/>
        <a:p>
          <a:endParaRPr lang="en-IN"/>
        </a:p>
      </dgm:t>
    </dgm:pt>
    <dgm:pt modelId="{5E42E52B-223B-48F4-A1D7-19B7C75EFB7D}" type="sibTrans" cxnId="{9239111D-34FA-4B23-B975-52BD884A688C}">
      <dgm:prSet/>
      <dgm:spPr/>
      <dgm:t>
        <a:bodyPr/>
        <a:lstStyle/>
        <a:p>
          <a:endParaRPr lang="en-IN"/>
        </a:p>
      </dgm:t>
    </dgm:pt>
    <dgm:pt modelId="{128B5552-90C0-4FAB-A6CB-63B08B2B199F}">
      <dgm:prSet/>
      <dgm:spPr>
        <a:solidFill>
          <a:schemeClr val="tx2">
            <a:lumMod val="50000"/>
          </a:schemeClr>
        </a:solidFill>
        <a:ln w="9525">
          <a:solidFill>
            <a:schemeClr val="accent1">
              <a:lumMod val="75000"/>
              <a:alpha val="80000"/>
            </a:schemeClr>
          </a:solidFill>
          <a:prstDash val="sysDot"/>
        </a:ln>
      </dgm:spPr>
      <dgm:t>
        <a:bodyPr/>
        <a:lstStyle/>
        <a:p>
          <a:pPr>
            <a:lnSpc>
              <a:spcPct val="100000"/>
            </a:lnSpc>
            <a:spcAft>
              <a:spcPts val="0"/>
            </a:spcAft>
          </a:pPr>
          <a:r>
            <a:rPr lang="en-US"/>
            <a:t>Users can upload  their custom blueprint in Terraform Syntax to deploy cloud resources in Sify Multi-CMP</a:t>
          </a:r>
          <a:endParaRPr lang="en-IN"/>
        </a:p>
      </dgm:t>
    </dgm:pt>
    <dgm:pt modelId="{05C6F35A-9E70-45CF-B856-1C6A3F0B3556}" type="parTrans" cxnId="{85AE1638-2131-40BD-A5F5-A488CF426993}">
      <dgm:prSet/>
      <dgm:spPr/>
      <dgm:t>
        <a:bodyPr/>
        <a:lstStyle/>
        <a:p>
          <a:endParaRPr lang="en-IN"/>
        </a:p>
      </dgm:t>
    </dgm:pt>
    <dgm:pt modelId="{10BFC531-3D11-4A13-A338-063A502442B0}" type="sibTrans" cxnId="{85AE1638-2131-40BD-A5F5-A488CF426993}">
      <dgm:prSet/>
      <dgm:spPr/>
      <dgm:t>
        <a:bodyPr/>
        <a:lstStyle/>
        <a:p>
          <a:endParaRPr lang="en-IN"/>
        </a:p>
      </dgm:t>
    </dgm:pt>
    <dgm:pt modelId="{4CE7E5BD-114F-4C42-B23B-E6C831DBF74A}">
      <dgm:prSet/>
      <dgm:spPr>
        <a:solidFill>
          <a:schemeClr val="tx2">
            <a:lumMod val="75000"/>
          </a:schemeClr>
        </a:solidFill>
        <a:ln w="9525">
          <a:solidFill>
            <a:schemeClr val="accent1">
              <a:lumMod val="75000"/>
              <a:alpha val="80000"/>
            </a:schemeClr>
          </a:solidFill>
          <a:prstDash val="sysDot"/>
        </a:ln>
      </dgm:spPr>
      <dgm:t>
        <a:bodyPr/>
        <a:lstStyle/>
        <a:p>
          <a:pPr>
            <a:lnSpc>
              <a:spcPct val="100000"/>
            </a:lnSpc>
            <a:spcAft>
              <a:spcPts val="0"/>
            </a:spcAft>
          </a:pPr>
          <a:r>
            <a:rPr lang="en-US"/>
            <a:t>Life-Cycle activities like provision, update and decommission are supported by simplified API calls</a:t>
          </a:r>
          <a:endParaRPr lang="en-IN"/>
        </a:p>
      </dgm:t>
    </dgm:pt>
    <dgm:pt modelId="{DD99CCEC-4CB1-4F2A-9F09-85CAC34FE966}" type="parTrans" cxnId="{99B2EB91-2753-466A-8E55-A2934E1C9F3B}">
      <dgm:prSet/>
      <dgm:spPr/>
      <dgm:t>
        <a:bodyPr/>
        <a:lstStyle/>
        <a:p>
          <a:endParaRPr lang="en-IN"/>
        </a:p>
      </dgm:t>
    </dgm:pt>
    <dgm:pt modelId="{8E3A4137-C46B-44BE-B343-6929C5DC49C8}" type="sibTrans" cxnId="{99B2EB91-2753-466A-8E55-A2934E1C9F3B}">
      <dgm:prSet/>
      <dgm:spPr/>
      <dgm:t>
        <a:bodyPr/>
        <a:lstStyle/>
        <a:p>
          <a:endParaRPr lang="en-IN"/>
        </a:p>
      </dgm:t>
    </dgm:pt>
    <dgm:pt modelId="{2458A0BB-155E-46FA-84F4-933DC2B5CFCC}">
      <dgm:prSet/>
      <dgm:spPr>
        <a:solidFill>
          <a:schemeClr val="tx2">
            <a:lumMod val="50000"/>
          </a:schemeClr>
        </a:solidFill>
        <a:ln w="9525">
          <a:solidFill>
            <a:schemeClr val="accent1">
              <a:lumMod val="75000"/>
              <a:alpha val="80000"/>
            </a:schemeClr>
          </a:solidFill>
          <a:prstDash val="sysDot"/>
        </a:ln>
      </dgm:spPr>
      <dgm:t>
        <a:bodyPr/>
        <a:lstStyle/>
        <a:p>
          <a:pPr>
            <a:lnSpc>
              <a:spcPct val="100000"/>
            </a:lnSpc>
            <a:spcAft>
              <a:spcPts val="0"/>
            </a:spcAft>
          </a:pPr>
          <a:r>
            <a:rPr lang="en-US"/>
            <a:t>Your CI/CD pipeline can incorporate Blueprint APIs for continuous delivery</a:t>
          </a:r>
          <a:endParaRPr lang="en-IN"/>
        </a:p>
      </dgm:t>
    </dgm:pt>
    <dgm:pt modelId="{362B7FB5-5F97-42A2-B8D4-60DFC86AA7DC}" type="parTrans" cxnId="{D09ECC46-185B-4B01-8C91-7591D37B7F75}">
      <dgm:prSet/>
      <dgm:spPr/>
      <dgm:t>
        <a:bodyPr/>
        <a:lstStyle/>
        <a:p>
          <a:endParaRPr lang="en-IN"/>
        </a:p>
      </dgm:t>
    </dgm:pt>
    <dgm:pt modelId="{B1857D8E-47FB-4D23-9666-390ACE0A834C}" type="sibTrans" cxnId="{D09ECC46-185B-4B01-8C91-7591D37B7F75}">
      <dgm:prSet/>
      <dgm:spPr/>
      <dgm:t>
        <a:bodyPr/>
        <a:lstStyle/>
        <a:p>
          <a:endParaRPr lang="en-IN"/>
        </a:p>
      </dgm:t>
    </dgm:pt>
    <dgm:pt modelId="{833F3B4C-B065-428B-BFF8-5F39E2A7D779}">
      <dgm:prSet/>
      <dgm:spPr>
        <a:solidFill>
          <a:schemeClr val="tx2">
            <a:lumMod val="75000"/>
          </a:schemeClr>
        </a:solidFill>
        <a:ln w="9525">
          <a:solidFill>
            <a:schemeClr val="accent1">
              <a:lumMod val="75000"/>
              <a:alpha val="80000"/>
            </a:schemeClr>
          </a:solidFill>
          <a:prstDash val="sysDot"/>
        </a:ln>
      </dgm:spPr>
      <dgm:t>
        <a:bodyPr/>
        <a:lstStyle/>
        <a:p>
          <a:pPr>
            <a:lnSpc>
              <a:spcPct val="100000"/>
            </a:lnSpc>
            <a:spcAft>
              <a:spcPts val="0"/>
            </a:spcAft>
          </a:pPr>
          <a:r>
            <a:rPr lang="en-US" dirty="0"/>
            <a:t>Your Git repository can be specified as a source for blueprint code instead of frequently updating and uploading the code</a:t>
          </a:r>
          <a:endParaRPr lang="en-IN" dirty="0"/>
        </a:p>
      </dgm:t>
    </dgm:pt>
    <dgm:pt modelId="{DB921CAB-61F7-48D4-860D-A65F3DE80499}" type="parTrans" cxnId="{4406ECC4-6725-4575-BAA6-98F9EAF5A30C}">
      <dgm:prSet/>
      <dgm:spPr/>
      <dgm:t>
        <a:bodyPr/>
        <a:lstStyle/>
        <a:p>
          <a:endParaRPr lang="en-IN"/>
        </a:p>
      </dgm:t>
    </dgm:pt>
    <dgm:pt modelId="{C7960CA9-203D-457A-896C-E0908A4E21F8}" type="sibTrans" cxnId="{4406ECC4-6725-4575-BAA6-98F9EAF5A30C}">
      <dgm:prSet/>
      <dgm:spPr/>
      <dgm:t>
        <a:bodyPr/>
        <a:lstStyle/>
        <a:p>
          <a:endParaRPr lang="en-IN"/>
        </a:p>
      </dgm:t>
    </dgm:pt>
    <dgm:pt modelId="{0362715D-FB5D-48FD-993E-7B61DB0FDBD4}" type="pres">
      <dgm:prSet presAssocID="{B592FE97-3A50-4984-A595-32076826F021}" presName="diagram" presStyleCnt="0">
        <dgm:presLayoutVars>
          <dgm:dir/>
          <dgm:resizeHandles val="exact"/>
        </dgm:presLayoutVars>
      </dgm:prSet>
      <dgm:spPr/>
    </dgm:pt>
    <dgm:pt modelId="{A6D5F738-C27D-49ED-ADAD-F53C2ECADBB7}" type="pres">
      <dgm:prSet presAssocID="{930FB59D-1020-41B5-B22C-DE21FD3CA540}" presName="node" presStyleLbl="node1" presStyleIdx="0" presStyleCnt="6" custScaleX="137452">
        <dgm:presLayoutVars>
          <dgm:bulletEnabled val="1"/>
        </dgm:presLayoutVars>
      </dgm:prSet>
      <dgm:spPr>
        <a:prstGeom prst="roundRect">
          <a:avLst/>
        </a:prstGeom>
      </dgm:spPr>
    </dgm:pt>
    <dgm:pt modelId="{4F3FF4FA-6711-433D-AA85-17DF45C52B86}" type="pres">
      <dgm:prSet presAssocID="{E8CAEE09-29FB-44B4-AD58-4AFEBAA2BAA5}" presName="sibTrans" presStyleCnt="0"/>
      <dgm:spPr/>
    </dgm:pt>
    <dgm:pt modelId="{8751B7E5-795C-4885-8223-801399B42AB6}" type="pres">
      <dgm:prSet presAssocID="{6A0DC26F-42D4-4CE3-89D8-4BA973CCE066}" presName="node" presStyleLbl="node1" presStyleIdx="1" presStyleCnt="6" custScaleX="137452">
        <dgm:presLayoutVars>
          <dgm:bulletEnabled val="1"/>
        </dgm:presLayoutVars>
      </dgm:prSet>
      <dgm:spPr>
        <a:prstGeom prst="roundRect">
          <a:avLst/>
        </a:prstGeom>
      </dgm:spPr>
    </dgm:pt>
    <dgm:pt modelId="{A60F4851-6059-40EF-A83E-64CDF02407A7}" type="pres">
      <dgm:prSet presAssocID="{5E42E52B-223B-48F4-A1D7-19B7C75EFB7D}" presName="sibTrans" presStyleCnt="0"/>
      <dgm:spPr/>
    </dgm:pt>
    <dgm:pt modelId="{9FEC2084-BDFF-4567-AD36-4BE4B7E28713}" type="pres">
      <dgm:prSet presAssocID="{128B5552-90C0-4FAB-A6CB-63B08B2B199F}" presName="node" presStyleLbl="node1" presStyleIdx="2" presStyleCnt="6" custScaleX="137452">
        <dgm:presLayoutVars>
          <dgm:bulletEnabled val="1"/>
        </dgm:presLayoutVars>
      </dgm:prSet>
      <dgm:spPr>
        <a:prstGeom prst="roundRect">
          <a:avLst/>
        </a:prstGeom>
      </dgm:spPr>
    </dgm:pt>
    <dgm:pt modelId="{23D76172-1412-4780-971E-4692B62000BD}" type="pres">
      <dgm:prSet presAssocID="{10BFC531-3D11-4A13-A338-063A502442B0}" presName="sibTrans" presStyleCnt="0"/>
      <dgm:spPr/>
    </dgm:pt>
    <dgm:pt modelId="{6C69A3F1-9629-43DA-93A9-E1B07384E1C4}" type="pres">
      <dgm:prSet presAssocID="{4CE7E5BD-114F-4C42-B23B-E6C831DBF74A}" presName="node" presStyleLbl="node1" presStyleIdx="3" presStyleCnt="6" custScaleX="137452">
        <dgm:presLayoutVars>
          <dgm:bulletEnabled val="1"/>
        </dgm:presLayoutVars>
      </dgm:prSet>
      <dgm:spPr>
        <a:prstGeom prst="roundRect">
          <a:avLst/>
        </a:prstGeom>
      </dgm:spPr>
    </dgm:pt>
    <dgm:pt modelId="{6927C025-2184-4593-8B8C-120E6E473EA2}" type="pres">
      <dgm:prSet presAssocID="{8E3A4137-C46B-44BE-B343-6929C5DC49C8}" presName="sibTrans" presStyleCnt="0"/>
      <dgm:spPr/>
    </dgm:pt>
    <dgm:pt modelId="{2632C5A5-7A52-44C4-A272-F25C1D7B310C}" type="pres">
      <dgm:prSet presAssocID="{2458A0BB-155E-46FA-84F4-933DC2B5CFCC}" presName="node" presStyleLbl="node1" presStyleIdx="4" presStyleCnt="6" custScaleX="137452">
        <dgm:presLayoutVars>
          <dgm:bulletEnabled val="1"/>
        </dgm:presLayoutVars>
      </dgm:prSet>
      <dgm:spPr>
        <a:prstGeom prst="roundRect">
          <a:avLst/>
        </a:prstGeom>
      </dgm:spPr>
    </dgm:pt>
    <dgm:pt modelId="{0762D26F-9014-44DE-89DB-00A3EA94B76D}" type="pres">
      <dgm:prSet presAssocID="{B1857D8E-47FB-4D23-9666-390ACE0A834C}" presName="sibTrans" presStyleCnt="0"/>
      <dgm:spPr/>
    </dgm:pt>
    <dgm:pt modelId="{C781D1B9-8A2E-4C34-99F7-96ADE15B35EE}" type="pres">
      <dgm:prSet presAssocID="{833F3B4C-B065-428B-BFF8-5F39E2A7D779}" presName="node" presStyleLbl="node1" presStyleIdx="5" presStyleCnt="6" custScaleX="137452">
        <dgm:presLayoutVars>
          <dgm:bulletEnabled val="1"/>
        </dgm:presLayoutVars>
      </dgm:prSet>
      <dgm:spPr>
        <a:prstGeom prst="roundRect">
          <a:avLst/>
        </a:prstGeom>
      </dgm:spPr>
    </dgm:pt>
  </dgm:ptLst>
  <dgm:cxnLst>
    <dgm:cxn modelId="{5D07910D-00BF-41A4-8CFD-92FF057E9460}" type="presOf" srcId="{6A0DC26F-42D4-4CE3-89D8-4BA973CCE066}" destId="{8751B7E5-795C-4885-8223-801399B42AB6}" srcOrd="0" destOrd="0" presId="urn:microsoft.com/office/officeart/2005/8/layout/default"/>
    <dgm:cxn modelId="{9239111D-34FA-4B23-B975-52BD884A688C}" srcId="{B592FE97-3A50-4984-A595-32076826F021}" destId="{6A0DC26F-42D4-4CE3-89D8-4BA973CCE066}" srcOrd="1" destOrd="0" parTransId="{B63750C5-33C7-4E9C-BAD2-402B34C52019}" sibTransId="{5E42E52B-223B-48F4-A1D7-19B7C75EFB7D}"/>
    <dgm:cxn modelId="{85AE1638-2131-40BD-A5F5-A488CF426993}" srcId="{B592FE97-3A50-4984-A595-32076826F021}" destId="{128B5552-90C0-4FAB-A6CB-63B08B2B199F}" srcOrd="2" destOrd="0" parTransId="{05C6F35A-9E70-45CF-B856-1C6A3F0B3556}" sibTransId="{10BFC531-3D11-4A13-A338-063A502442B0}"/>
    <dgm:cxn modelId="{D09ECC46-185B-4B01-8C91-7591D37B7F75}" srcId="{B592FE97-3A50-4984-A595-32076826F021}" destId="{2458A0BB-155E-46FA-84F4-933DC2B5CFCC}" srcOrd="4" destOrd="0" parTransId="{362B7FB5-5F97-42A2-B8D4-60DFC86AA7DC}" sibTransId="{B1857D8E-47FB-4D23-9666-390ACE0A834C}"/>
    <dgm:cxn modelId="{31C6FB47-75F3-46A9-9774-0C47CF743D08}" type="presOf" srcId="{2458A0BB-155E-46FA-84F4-933DC2B5CFCC}" destId="{2632C5A5-7A52-44C4-A272-F25C1D7B310C}" srcOrd="0" destOrd="0" presId="urn:microsoft.com/office/officeart/2005/8/layout/default"/>
    <dgm:cxn modelId="{DD66F64A-61D6-4760-B67E-D392D52D237A}" srcId="{B592FE97-3A50-4984-A595-32076826F021}" destId="{930FB59D-1020-41B5-B22C-DE21FD3CA540}" srcOrd="0" destOrd="0" parTransId="{40D0FBD7-6F56-4C37-9390-5835C7FDD91E}" sibTransId="{E8CAEE09-29FB-44B4-AD58-4AFEBAA2BAA5}"/>
    <dgm:cxn modelId="{F780044B-7B6D-4C28-8EDC-0CECCA7D99AD}" type="presOf" srcId="{833F3B4C-B065-428B-BFF8-5F39E2A7D779}" destId="{C781D1B9-8A2E-4C34-99F7-96ADE15B35EE}" srcOrd="0" destOrd="0" presId="urn:microsoft.com/office/officeart/2005/8/layout/default"/>
    <dgm:cxn modelId="{99B2EB91-2753-466A-8E55-A2934E1C9F3B}" srcId="{B592FE97-3A50-4984-A595-32076826F021}" destId="{4CE7E5BD-114F-4C42-B23B-E6C831DBF74A}" srcOrd="3" destOrd="0" parTransId="{DD99CCEC-4CB1-4F2A-9F09-85CAC34FE966}" sibTransId="{8E3A4137-C46B-44BE-B343-6929C5DC49C8}"/>
    <dgm:cxn modelId="{CF07639F-2EB6-4669-B7A4-194FF25E2D96}" type="presOf" srcId="{B592FE97-3A50-4984-A595-32076826F021}" destId="{0362715D-FB5D-48FD-993E-7B61DB0FDBD4}" srcOrd="0" destOrd="0" presId="urn:microsoft.com/office/officeart/2005/8/layout/default"/>
    <dgm:cxn modelId="{DA0E32C2-0119-4A6B-AB5C-5C5AE5F4BC30}" type="presOf" srcId="{128B5552-90C0-4FAB-A6CB-63B08B2B199F}" destId="{9FEC2084-BDFF-4567-AD36-4BE4B7E28713}" srcOrd="0" destOrd="0" presId="urn:microsoft.com/office/officeart/2005/8/layout/default"/>
    <dgm:cxn modelId="{4406ECC4-6725-4575-BAA6-98F9EAF5A30C}" srcId="{B592FE97-3A50-4984-A595-32076826F021}" destId="{833F3B4C-B065-428B-BFF8-5F39E2A7D779}" srcOrd="5" destOrd="0" parTransId="{DB921CAB-61F7-48D4-860D-A65F3DE80499}" sibTransId="{C7960CA9-203D-457A-896C-E0908A4E21F8}"/>
    <dgm:cxn modelId="{E2B0FFE4-256E-4DDD-96B0-B12733F13285}" type="presOf" srcId="{4CE7E5BD-114F-4C42-B23B-E6C831DBF74A}" destId="{6C69A3F1-9629-43DA-93A9-E1B07384E1C4}" srcOrd="0" destOrd="0" presId="urn:microsoft.com/office/officeart/2005/8/layout/default"/>
    <dgm:cxn modelId="{871E12FD-5122-4C6D-88FA-1E173E3142A5}" type="presOf" srcId="{930FB59D-1020-41B5-B22C-DE21FD3CA540}" destId="{A6D5F738-C27D-49ED-ADAD-F53C2ECADBB7}" srcOrd="0" destOrd="0" presId="urn:microsoft.com/office/officeart/2005/8/layout/default"/>
    <dgm:cxn modelId="{54AD9E0B-C6C2-4438-A8D2-735CF284BF49}" type="presParOf" srcId="{0362715D-FB5D-48FD-993E-7B61DB0FDBD4}" destId="{A6D5F738-C27D-49ED-ADAD-F53C2ECADBB7}" srcOrd="0" destOrd="0" presId="urn:microsoft.com/office/officeart/2005/8/layout/default"/>
    <dgm:cxn modelId="{15129991-109C-4E3B-BA1D-3F8D88032FB1}" type="presParOf" srcId="{0362715D-FB5D-48FD-993E-7B61DB0FDBD4}" destId="{4F3FF4FA-6711-433D-AA85-17DF45C52B86}" srcOrd="1" destOrd="0" presId="urn:microsoft.com/office/officeart/2005/8/layout/default"/>
    <dgm:cxn modelId="{06AA5E2D-D581-4AD6-99AA-8CFA7D36BC23}" type="presParOf" srcId="{0362715D-FB5D-48FD-993E-7B61DB0FDBD4}" destId="{8751B7E5-795C-4885-8223-801399B42AB6}" srcOrd="2" destOrd="0" presId="urn:microsoft.com/office/officeart/2005/8/layout/default"/>
    <dgm:cxn modelId="{A8E2918F-AFD5-4E0F-A38E-5866D833EAD2}" type="presParOf" srcId="{0362715D-FB5D-48FD-993E-7B61DB0FDBD4}" destId="{A60F4851-6059-40EF-A83E-64CDF02407A7}" srcOrd="3" destOrd="0" presId="urn:microsoft.com/office/officeart/2005/8/layout/default"/>
    <dgm:cxn modelId="{65B41AE1-0682-49D5-BCBF-F26987101501}" type="presParOf" srcId="{0362715D-FB5D-48FD-993E-7B61DB0FDBD4}" destId="{9FEC2084-BDFF-4567-AD36-4BE4B7E28713}" srcOrd="4" destOrd="0" presId="urn:microsoft.com/office/officeart/2005/8/layout/default"/>
    <dgm:cxn modelId="{86A6C104-47CB-4B8B-8103-D16890A1775D}" type="presParOf" srcId="{0362715D-FB5D-48FD-993E-7B61DB0FDBD4}" destId="{23D76172-1412-4780-971E-4692B62000BD}" srcOrd="5" destOrd="0" presId="urn:microsoft.com/office/officeart/2005/8/layout/default"/>
    <dgm:cxn modelId="{F41239EC-61B0-4D31-8E36-E76A883351B1}" type="presParOf" srcId="{0362715D-FB5D-48FD-993E-7B61DB0FDBD4}" destId="{6C69A3F1-9629-43DA-93A9-E1B07384E1C4}" srcOrd="6" destOrd="0" presId="urn:microsoft.com/office/officeart/2005/8/layout/default"/>
    <dgm:cxn modelId="{1AB00793-A63C-4089-BDBD-047EFBEEF663}" type="presParOf" srcId="{0362715D-FB5D-48FD-993E-7B61DB0FDBD4}" destId="{6927C025-2184-4593-8B8C-120E6E473EA2}" srcOrd="7" destOrd="0" presId="urn:microsoft.com/office/officeart/2005/8/layout/default"/>
    <dgm:cxn modelId="{08F3A021-1B55-4179-9BA2-A845DA693E00}" type="presParOf" srcId="{0362715D-FB5D-48FD-993E-7B61DB0FDBD4}" destId="{2632C5A5-7A52-44C4-A272-F25C1D7B310C}" srcOrd="8" destOrd="0" presId="urn:microsoft.com/office/officeart/2005/8/layout/default"/>
    <dgm:cxn modelId="{A4B78871-EE66-4C0A-8034-38C529EA8C80}" type="presParOf" srcId="{0362715D-FB5D-48FD-993E-7B61DB0FDBD4}" destId="{0762D26F-9014-44DE-89DB-00A3EA94B76D}" srcOrd="9" destOrd="0" presId="urn:microsoft.com/office/officeart/2005/8/layout/default"/>
    <dgm:cxn modelId="{E58906BA-14FB-4876-A5E7-967B2DD79760}" type="presParOf" srcId="{0362715D-FB5D-48FD-993E-7B61DB0FDBD4}" destId="{C781D1B9-8A2E-4C34-99F7-96ADE15B35E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57145E-9794-43B3-9C34-894D440C94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50797F6F-544B-499B-BD8E-D12506E71DC1}">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Best of breed performance with Hybrid Cloud configuration</a:t>
          </a:r>
          <a:endParaRPr lang="en-IN" sz="1100" dirty="0">
            <a:solidFill>
              <a:schemeClr val="bg1">
                <a:lumMod val="85000"/>
              </a:schemeClr>
            </a:solidFill>
          </a:endParaRPr>
        </a:p>
      </dgm:t>
    </dgm:pt>
    <dgm:pt modelId="{57C468DD-BF44-41CB-BA3C-E7377F1FE42A}" type="sibTrans" cxnId="{66DD4133-B9FD-4445-8B96-124A227C8905}">
      <dgm:prSet/>
      <dgm:spPr/>
      <dgm:t>
        <a:bodyPr/>
        <a:lstStyle/>
        <a:p>
          <a:endParaRPr lang="en-IN" sz="3200">
            <a:solidFill>
              <a:schemeClr val="bg1">
                <a:lumMod val="85000"/>
              </a:schemeClr>
            </a:solidFill>
          </a:endParaRPr>
        </a:p>
      </dgm:t>
    </dgm:pt>
    <dgm:pt modelId="{27DCA0A2-E41A-4DE7-863A-F516A84F93F7}" type="parTrans" cxnId="{66DD4133-B9FD-4445-8B96-124A227C8905}">
      <dgm:prSet/>
      <dgm:spPr/>
      <dgm:t>
        <a:bodyPr/>
        <a:lstStyle/>
        <a:p>
          <a:endParaRPr lang="en-IN" sz="3200">
            <a:solidFill>
              <a:schemeClr val="bg1">
                <a:lumMod val="85000"/>
              </a:schemeClr>
            </a:solidFill>
          </a:endParaRPr>
        </a:p>
      </dgm:t>
    </dgm:pt>
    <dgm:pt modelId="{70849A57-F287-4DA0-A19B-1DE979C89B5C}">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Efficient integrations with extended ecosystems</a:t>
          </a:r>
          <a:endParaRPr lang="en-IN" sz="1100" dirty="0">
            <a:solidFill>
              <a:schemeClr val="bg1">
                <a:lumMod val="85000"/>
              </a:schemeClr>
            </a:solidFill>
          </a:endParaRPr>
        </a:p>
      </dgm:t>
    </dgm:pt>
    <dgm:pt modelId="{741F3A88-0815-47AF-AA72-4DB0818845AE}" type="sibTrans" cxnId="{EECF2ABD-1891-42C7-91A7-BCDF3B28F713}">
      <dgm:prSet/>
      <dgm:spPr/>
      <dgm:t>
        <a:bodyPr/>
        <a:lstStyle/>
        <a:p>
          <a:endParaRPr lang="en-IN" sz="3200">
            <a:solidFill>
              <a:schemeClr val="bg1">
                <a:lumMod val="85000"/>
              </a:schemeClr>
            </a:solidFill>
          </a:endParaRPr>
        </a:p>
      </dgm:t>
    </dgm:pt>
    <dgm:pt modelId="{302F430B-2CE0-4EEC-BDD1-669DA8140897}" type="parTrans" cxnId="{EECF2ABD-1891-42C7-91A7-BCDF3B28F713}">
      <dgm:prSet/>
      <dgm:spPr/>
      <dgm:t>
        <a:bodyPr/>
        <a:lstStyle/>
        <a:p>
          <a:endParaRPr lang="en-IN" sz="3200">
            <a:solidFill>
              <a:schemeClr val="bg1">
                <a:lumMod val="85000"/>
              </a:schemeClr>
            </a:solidFill>
          </a:endParaRPr>
        </a:p>
      </dgm:t>
    </dgm:pt>
    <dgm:pt modelId="{8E835575-8C93-4993-803F-3D5C82E30822}">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Compliance with data sovereignty</a:t>
          </a:r>
          <a:endParaRPr lang="en-IN" sz="1100" dirty="0">
            <a:solidFill>
              <a:schemeClr val="bg1">
                <a:lumMod val="85000"/>
              </a:schemeClr>
            </a:solidFill>
          </a:endParaRPr>
        </a:p>
      </dgm:t>
    </dgm:pt>
    <dgm:pt modelId="{E18131DB-9E1E-4617-9746-2985648DC386}" type="sibTrans" cxnId="{AD860256-90C6-4F84-AB46-70C50ABDF2B7}">
      <dgm:prSet/>
      <dgm:spPr/>
      <dgm:t>
        <a:bodyPr/>
        <a:lstStyle/>
        <a:p>
          <a:endParaRPr lang="en-IN" sz="3200">
            <a:solidFill>
              <a:schemeClr val="bg1">
                <a:lumMod val="85000"/>
              </a:schemeClr>
            </a:solidFill>
          </a:endParaRPr>
        </a:p>
      </dgm:t>
    </dgm:pt>
    <dgm:pt modelId="{1877F50A-B0A9-4072-85A3-A123BE4D60ED}" type="parTrans" cxnId="{AD860256-90C6-4F84-AB46-70C50ABDF2B7}">
      <dgm:prSet/>
      <dgm:spPr/>
      <dgm:t>
        <a:bodyPr/>
        <a:lstStyle/>
        <a:p>
          <a:endParaRPr lang="en-IN" sz="3200">
            <a:solidFill>
              <a:schemeClr val="bg1">
                <a:lumMod val="85000"/>
              </a:schemeClr>
            </a:solidFill>
          </a:endParaRPr>
        </a:p>
      </dgm:t>
    </dgm:pt>
    <dgm:pt modelId="{5DAD822D-4930-4623-8AF2-535A6ECCF5AD}">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Business continuity with resilience</a:t>
          </a:r>
          <a:endParaRPr lang="en-IN" sz="1100" dirty="0">
            <a:solidFill>
              <a:schemeClr val="bg1">
                <a:lumMod val="85000"/>
              </a:schemeClr>
            </a:solidFill>
          </a:endParaRPr>
        </a:p>
      </dgm:t>
    </dgm:pt>
    <dgm:pt modelId="{9EA5F82C-DC93-4A1F-845B-DCC9B49F91A1}" type="sibTrans" cxnId="{08E30DE4-CDFD-420E-927F-3EA12D5CC1FA}">
      <dgm:prSet/>
      <dgm:spPr/>
      <dgm:t>
        <a:bodyPr/>
        <a:lstStyle/>
        <a:p>
          <a:endParaRPr lang="en-IN" sz="3200">
            <a:solidFill>
              <a:schemeClr val="bg1">
                <a:lumMod val="85000"/>
              </a:schemeClr>
            </a:solidFill>
          </a:endParaRPr>
        </a:p>
      </dgm:t>
    </dgm:pt>
    <dgm:pt modelId="{94097734-AE6B-41FD-A9E2-283232314D22}" type="parTrans" cxnId="{08E30DE4-CDFD-420E-927F-3EA12D5CC1FA}">
      <dgm:prSet/>
      <dgm:spPr/>
      <dgm:t>
        <a:bodyPr/>
        <a:lstStyle/>
        <a:p>
          <a:endParaRPr lang="en-IN" sz="3200">
            <a:solidFill>
              <a:schemeClr val="bg1">
                <a:lumMod val="85000"/>
              </a:schemeClr>
            </a:solidFill>
          </a:endParaRPr>
        </a:p>
      </dgm:t>
    </dgm:pt>
    <dgm:pt modelId="{8FF4A500-320B-44C3-8962-9F22823C6F4B}">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Simplicity with self service</a:t>
          </a:r>
          <a:endParaRPr lang="en-IN" sz="1100" dirty="0">
            <a:solidFill>
              <a:schemeClr val="bg1">
                <a:lumMod val="85000"/>
              </a:schemeClr>
            </a:solidFill>
          </a:endParaRPr>
        </a:p>
      </dgm:t>
    </dgm:pt>
    <dgm:pt modelId="{7BC30C88-FCAF-4B17-87CB-0AEF7FAEF509}" type="sibTrans" cxnId="{94FEA095-959E-468E-AD63-A388B4B537F5}">
      <dgm:prSet/>
      <dgm:spPr/>
      <dgm:t>
        <a:bodyPr/>
        <a:lstStyle/>
        <a:p>
          <a:endParaRPr lang="en-IN" sz="3200">
            <a:solidFill>
              <a:schemeClr val="bg1">
                <a:lumMod val="85000"/>
              </a:schemeClr>
            </a:solidFill>
          </a:endParaRPr>
        </a:p>
      </dgm:t>
    </dgm:pt>
    <dgm:pt modelId="{8E59E2A0-BB5B-45FC-AE26-2B7A80C3BE94}" type="parTrans" cxnId="{94FEA095-959E-468E-AD63-A388B4B537F5}">
      <dgm:prSet/>
      <dgm:spPr/>
      <dgm:t>
        <a:bodyPr/>
        <a:lstStyle/>
        <a:p>
          <a:endParaRPr lang="en-IN" sz="3200">
            <a:solidFill>
              <a:schemeClr val="bg1">
                <a:lumMod val="85000"/>
              </a:schemeClr>
            </a:solidFill>
          </a:endParaRPr>
        </a:p>
      </dgm:t>
    </dgm:pt>
    <dgm:pt modelId="{1C5F89A3-9FAA-4CF2-A658-97AF1BE208AA}">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Operational efficiency with reduced IT administration</a:t>
          </a:r>
          <a:endParaRPr lang="en-IN" sz="1100" dirty="0">
            <a:solidFill>
              <a:schemeClr val="bg1">
                <a:lumMod val="85000"/>
              </a:schemeClr>
            </a:solidFill>
          </a:endParaRPr>
        </a:p>
      </dgm:t>
    </dgm:pt>
    <dgm:pt modelId="{FE2B11D9-CA9F-4E9A-972A-78A78D8E1CB8}" type="sibTrans" cxnId="{30CD3A33-B168-44FC-8D89-862302415727}">
      <dgm:prSet/>
      <dgm:spPr/>
      <dgm:t>
        <a:bodyPr/>
        <a:lstStyle/>
        <a:p>
          <a:endParaRPr lang="en-IN" sz="3200">
            <a:solidFill>
              <a:schemeClr val="bg1">
                <a:lumMod val="85000"/>
              </a:schemeClr>
            </a:solidFill>
          </a:endParaRPr>
        </a:p>
      </dgm:t>
    </dgm:pt>
    <dgm:pt modelId="{9367BC9F-B25D-4CB2-8092-8EDE68980B49}" type="parTrans" cxnId="{30CD3A33-B168-44FC-8D89-862302415727}">
      <dgm:prSet/>
      <dgm:spPr/>
      <dgm:t>
        <a:bodyPr/>
        <a:lstStyle/>
        <a:p>
          <a:endParaRPr lang="en-IN" sz="3200">
            <a:solidFill>
              <a:schemeClr val="bg1">
                <a:lumMod val="85000"/>
              </a:schemeClr>
            </a:solidFill>
          </a:endParaRPr>
        </a:p>
      </dgm:t>
    </dgm:pt>
    <dgm:pt modelId="{4DA1CCE2-6A2D-47D5-BE11-52E9AE0F24E6}">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Cost reduction with </a:t>
          </a:r>
        </a:p>
        <a:p>
          <a:pPr>
            <a:lnSpc>
              <a:spcPct val="100000"/>
            </a:lnSpc>
            <a:spcAft>
              <a:spcPts val="0"/>
            </a:spcAft>
          </a:pPr>
          <a:r>
            <a:rPr lang="en-US" sz="1100" dirty="0">
              <a:solidFill>
                <a:schemeClr val="bg1">
                  <a:lumMod val="85000"/>
                </a:schemeClr>
              </a:solidFill>
            </a:rPr>
            <a:t>on-demand bursting to public clouds</a:t>
          </a:r>
          <a:endParaRPr lang="en-IN" sz="1100" dirty="0">
            <a:solidFill>
              <a:schemeClr val="bg1">
                <a:lumMod val="85000"/>
              </a:schemeClr>
            </a:solidFill>
          </a:endParaRPr>
        </a:p>
      </dgm:t>
    </dgm:pt>
    <dgm:pt modelId="{383EA124-CF20-4FC1-9F31-0918D9AF1801}" type="sibTrans" cxnId="{CFE8854E-0C35-4114-AD7C-229A8429BD78}">
      <dgm:prSet/>
      <dgm:spPr/>
      <dgm:t>
        <a:bodyPr/>
        <a:lstStyle/>
        <a:p>
          <a:endParaRPr lang="en-IN" sz="3200">
            <a:solidFill>
              <a:schemeClr val="bg1">
                <a:lumMod val="85000"/>
              </a:schemeClr>
            </a:solidFill>
          </a:endParaRPr>
        </a:p>
      </dgm:t>
    </dgm:pt>
    <dgm:pt modelId="{DA63AB39-82B8-4892-8AFA-8BF3EC50B47F}" type="parTrans" cxnId="{CFE8854E-0C35-4114-AD7C-229A8429BD78}">
      <dgm:prSet/>
      <dgm:spPr/>
      <dgm:t>
        <a:bodyPr/>
        <a:lstStyle/>
        <a:p>
          <a:endParaRPr lang="en-IN" sz="3200">
            <a:solidFill>
              <a:schemeClr val="bg1">
                <a:lumMod val="85000"/>
              </a:schemeClr>
            </a:solidFill>
          </a:endParaRPr>
        </a:p>
      </dgm:t>
    </dgm:pt>
    <dgm:pt modelId="{7970181C-5C6E-4E2A-A8FE-57B4FE3F4F46}" type="pres">
      <dgm:prSet presAssocID="{8257145E-9794-43B3-9C34-894D440C9482}" presName="diagram" presStyleCnt="0">
        <dgm:presLayoutVars>
          <dgm:dir/>
          <dgm:resizeHandles val="exact"/>
        </dgm:presLayoutVars>
      </dgm:prSet>
      <dgm:spPr/>
    </dgm:pt>
    <dgm:pt modelId="{EB3864D7-73D1-449C-98EE-4111E94789E0}" type="pres">
      <dgm:prSet presAssocID="{50797F6F-544B-499B-BD8E-D12506E71DC1}" presName="node" presStyleLbl="node1" presStyleIdx="0" presStyleCnt="7" custScaleX="242367" custLinFactY="-37815" custLinFactNeighborX="4968" custLinFactNeighborY="-100000">
        <dgm:presLayoutVars>
          <dgm:bulletEnabled val="1"/>
        </dgm:presLayoutVars>
      </dgm:prSet>
      <dgm:spPr>
        <a:prstGeom prst="roundRect">
          <a:avLst/>
        </a:prstGeom>
      </dgm:spPr>
    </dgm:pt>
    <dgm:pt modelId="{5C104E17-A0BA-411D-8DC6-92C8CEEC1868}" type="pres">
      <dgm:prSet presAssocID="{57C468DD-BF44-41CB-BA3C-E7377F1FE42A}" presName="sibTrans" presStyleCnt="0"/>
      <dgm:spPr/>
    </dgm:pt>
    <dgm:pt modelId="{BA3EC8A3-A567-46A3-B0A9-CF4F41973C8D}" type="pres">
      <dgm:prSet presAssocID="{70849A57-F287-4DA0-A19B-1DE979C89B5C}" presName="node" presStyleLbl="node1" presStyleIdx="1" presStyleCnt="7" custScaleX="131338" custLinFactNeighborX="-658" custLinFactNeighborY="-861">
        <dgm:presLayoutVars>
          <dgm:bulletEnabled val="1"/>
        </dgm:presLayoutVars>
      </dgm:prSet>
      <dgm:spPr>
        <a:prstGeom prst="roundRect">
          <a:avLst/>
        </a:prstGeom>
      </dgm:spPr>
    </dgm:pt>
    <dgm:pt modelId="{8D0A0A4C-9ED3-4DD1-8130-395F96D861A4}" type="pres">
      <dgm:prSet presAssocID="{741F3A88-0815-47AF-AA72-4DB0818845AE}" presName="sibTrans" presStyleCnt="0"/>
      <dgm:spPr/>
    </dgm:pt>
    <dgm:pt modelId="{E77359BD-292E-4B95-AA12-3F7F9A86C940}" type="pres">
      <dgm:prSet presAssocID="{8E835575-8C93-4993-803F-3D5C82E30822}" presName="node" presStyleLbl="node1" presStyleIdx="2" presStyleCnt="7">
        <dgm:presLayoutVars>
          <dgm:bulletEnabled val="1"/>
        </dgm:presLayoutVars>
      </dgm:prSet>
      <dgm:spPr>
        <a:prstGeom prst="roundRect">
          <a:avLst/>
        </a:prstGeom>
      </dgm:spPr>
    </dgm:pt>
    <dgm:pt modelId="{D0237215-3931-4790-A928-9E7B54CED00A}" type="pres">
      <dgm:prSet presAssocID="{E18131DB-9E1E-4617-9746-2985648DC386}" presName="sibTrans" presStyleCnt="0"/>
      <dgm:spPr/>
    </dgm:pt>
    <dgm:pt modelId="{AF7E4E0B-58BA-40A3-AADA-24248AF89DFC}" type="pres">
      <dgm:prSet presAssocID="{5DAD822D-4930-4623-8AF2-535A6ECCF5AD}" presName="node" presStyleLbl="node1" presStyleIdx="3" presStyleCnt="7">
        <dgm:presLayoutVars>
          <dgm:bulletEnabled val="1"/>
        </dgm:presLayoutVars>
      </dgm:prSet>
      <dgm:spPr>
        <a:prstGeom prst="roundRect">
          <a:avLst/>
        </a:prstGeom>
      </dgm:spPr>
    </dgm:pt>
    <dgm:pt modelId="{F9A5F852-CC5E-4A42-9CB3-7B5729824E7E}" type="pres">
      <dgm:prSet presAssocID="{9EA5F82C-DC93-4A1F-845B-DCC9B49F91A1}" presName="sibTrans" presStyleCnt="0"/>
      <dgm:spPr/>
    </dgm:pt>
    <dgm:pt modelId="{304C7704-5341-4FA0-A8E7-201788C85980}" type="pres">
      <dgm:prSet presAssocID="{8FF4A500-320B-44C3-8962-9F22823C6F4B}" presName="node" presStyleLbl="node1" presStyleIdx="4" presStyleCnt="7">
        <dgm:presLayoutVars>
          <dgm:bulletEnabled val="1"/>
        </dgm:presLayoutVars>
      </dgm:prSet>
      <dgm:spPr>
        <a:prstGeom prst="roundRect">
          <a:avLst/>
        </a:prstGeom>
      </dgm:spPr>
    </dgm:pt>
    <dgm:pt modelId="{D2CD0DAA-D2A4-4C25-887D-A313F3CF0F7A}" type="pres">
      <dgm:prSet presAssocID="{7BC30C88-FCAF-4B17-87CB-0AEF7FAEF509}" presName="sibTrans" presStyleCnt="0"/>
      <dgm:spPr/>
    </dgm:pt>
    <dgm:pt modelId="{5F472201-79CB-4506-9A15-0218972D22A1}" type="pres">
      <dgm:prSet presAssocID="{1C5F89A3-9FAA-4CF2-A658-97AF1BE208AA}" presName="node" presStyleLbl="node1" presStyleIdx="5" presStyleCnt="7" custScaleX="131338">
        <dgm:presLayoutVars>
          <dgm:bulletEnabled val="1"/>
        </dgm:presLayoutVars>
      </dgm:prSet>
      <dgm:spPr>
        <a:prstGeom prst="roundRect">
          <a:avLst/>
        </a:prstGeom>
      </dgm:spPr>
    </dgm:pt>
    <dgm:pt modelId="{4630B802-E1A6-49D1-B9CC-5807CB51173F}" type="pres">
      <dgm:prSet presAssocID="{FE2B11D9-CA9F-4E9A-972A-78A78D8E1CB8}" presName="sibTrans" presStyleCnt="0"/>
      <dgm:spPr/>
    </dgm:pt>
    <dgm:pt modelId="{812A7802-8FC4-434B-A98A-70FE6BD9FE2E}" type="pres">
      <dgm:prSet presAssocID="{4DA1CCE2-6A2D-47D5-BE11-52E9AE0F24E6}" presName="node" presStyleLbl="node1" presStyleIdx="6" presStyleCnt="7" custScaleX="131338">
        <dgm:presLayoutVars>
          <dgm:bulletEnabled val="1"/>
        </dgm:presLayoutVars>
      </dgm:prSet>
      <dgm:spPr>
        <a:prstGeom prst="roundRect">
          <a:avLst/>
        </a:prstGeom>
      </dgm:spPr>
    </dgm:pt>
  </dgm:ptLst>
  <dgm:cxnLst>
    <dgm:cxn modelId="{30CD3A33-B168-44FC-8D89-862302415727}" srcId="{8257145E-9794-43B3-9C34-894D440C9482}" destId="{1C5F89A3-9FAA-4CF2-A658-97AF1BE208AA}" srcOrd="5" destOrd="0" parTransId="{9367BC9F-B25D-4CB2-8092-8EDE68980B49}" sibTransId="{FE2B11D9-CA9F-4E9A-972A-78A78D8E1CB8}"/>
    <dgm:cxn modelId="{66DD4133-B9FD-4445-8B96-124A227C8905}" srcId="{8257145E-9794-43B3-9C34-894D440C9482}" destId="{50797F6F-544B-499B-BD8E-D12506E71DC1}" srcOrd="0" destOrd="0" parTransId="{27DCA0A2-E41A-4DE7-863A-F516A84F93F7}" sibTransId="{57C468DD-BF44-41CB-BA3C-E7377F1FE42A}"/>
    <dgm:cxn modelId="{D8C98D61-1905-446D-ADF4-B8A7487893FD}" type="presOf" srcId="{4DA1CCE2-6A2D-47D5-BE11-52E9AE0F24E6}" destId="{812A7802-8FC4-434B-A98A-70FE6BD9FE2E}" srcOrd="0" destOrd="0" presId="urn:microsoft.com/office/officeart/2005/8/layout/default"/>
    <dgm:cxn modelId="{3DD67249-5640-4EFD-A123-5DF169942AB2}" type="presOf" srcId="{5DAD822D-4930-4623-8AF2-535A6ECCF5AD}" destId="{AF7E4E0B-58BA-40A3-AADA-24248AF89DFC}" srcOrd="0" destOrd="0" presId="urn:microsoft.com/office/officeart/2005/8/layout/default"/>
    <dgm:cxn modelId="{3CC80B4C-8F0B-4683-A11B-8C849887E473}" type="presOf" srcId="{8E835575-8C93-4993-803F-3D5C82E30822}" destId="{E77359BD-292E-4B95-AA12-3F7F9A86C940}" srcOrd="0" destOrd="0" presId="urn:microsoft.com/office/officeart/2005/8/layout/default"/>
    <dgm:cxn modelId="{CFE8854E-0C35-4114-AD7C-229A8429BD78}" srcId="{8257145E-9794-43B3-9C34-894D440C9482}" destId="{4DA1CCE2-6A2D-47D5-BE11-52E9AE0F24E6}" srcOrd="6" destOrd="0" parTransId="{DA63AB39-82B8-4892-8AFA-8BF3EC50B47F}" sibTransId="{383EA124-CF20-4FC1-9F31-0918D9AF1801}"/>
    <dgm:cxn modelId="{3A0F0853-B14C-439B-A4BF-09470D98E118}" type="presOf" srcId="{1C5F89A3-9FAA-4CF2-A658-97AF1BE208AA}" destId="{5F472201-79CB-4506-9A15-0218972D22A1}" srcOrd="0" destOrd="0" presId="urn:microsoft.com/office/officeart/2005/8/layout/default"/>
    <dgm:cxn modelId="{AD860256-90C6-4F84-AB46-70C50ABDF2B7}" srcId="{8257145E-9794-43B3-9C34-894D440C9482}" destId="{8E835575-8C93-4993-803F-3D5C82E30822}" srcOrd="2" destOrd="0" parTransId="{1877F50A-B0A9-4072-85A3-A123BE4D60ED}" sibTransId="{E18131DB-9E1E-4617-9746-2985648DC386}"/>
    <dgm:cxn modelId="{94FEA095-959E-468E-AD63-A388B4B537F5}" srcId="{8257145E-9794-43B3-9C34-894D440C9482}" destId="{8FF4A500-320B-44C3-8962-9F22823C6F4B}" srcOrd="4" destOrd="0" parTransId="{8E59E2A0-BB5B-45FC-AE26-2B7A80C3BE94}" sibTransId="{7BC30C88-FCAF-4B17-87CB-0AEF7FAEF509}"/>
    <dgm:cxn modelId="{454F1AB4-874C-4DAB-A8EC-64ED7F04E259}" type="presOf" srcId="{8257145E-9794-43B3-9C34-894D440C9482}" destId="{7970181C-5C6E-4E2A-A8FE-57B4FE3F4F46}" srcOrd="0" destOrd="0" presId="urn:microsoft.com/office/officeart/2005/8/layout/default"/>
    <dgm:cxn modelId="{EECF2ABD-1891-42C7-91A7-BCDF3B28F713}" srcId="{8257145E-9794-43B3-9C34-894D440C9482}" destId="{70849A57-F287-4DA0-A19B-1DE979C89B5C}" srcOrd="1" destOrd="0" parTransId="{302F430B-2CE0-4EEC-BDD1-669DA8140897}" sibTransId="{741F3A88-0815-47AF-AA72-4DB0818845AE}"/>
    <dgm:cxn modelId="{AA804ED3-3C3E-45AE-848A-D44D06DF4D49}" type="presOf" srcId="{70849A57-F287-4DA0-A19B-1DE979C89B5C}" destId="{BA3EC8A3-A567-46A3-B0A9-CF4F41973C8D}" srcOrd="0" destOrd="0" presId="urn:microsoft.com/office/officeart/2005/8/layout/default"/>
    <dgm:cxn modelId="{08E30DE4-CDFD-420E-927F-3EA12D5CC1FA}" srcId="{8257145E-9794-43B3-9C34-894D440C9482}" destId="{5DAD822D-4930-4623-8AF2-535A6ECCF5AD}" srcOrd="3" destOrd="0" parTransId="{94097734-AE6B-41FD-A9E2-283232314D22}" sibTransId="{9EA5F82C-DC93-4A1F-845B-DCC9B49F91A1}"/>
    <dgm:cxn modelId="{484FAFE5-8C5A-4301-8742-F06C661936DC}" type="presOf" srcId="{50797F6F-544B-499B-BD8E-D12506E71DC1}" destId="{EB3864D7-73D1-449C-98EE-4111E94789E0}" srcOrd="0" destOrd="0" presId="urn:microsoft.com/office/officeart/2005/8/layout/default"/>
    <dgm:cxn modelId="{634CEBFD-D1CA-4750-B493-4F3AB4E8232C}" type="presOf" srcId="{8FF4A500-320B-44C3-8962-9F22823C6F4B}" destId="{304C7704-5341-4FA0-A8E7-201788C85980}" srcOrd="0" destOrd="0" presId="urn:microsoft.com/office/officeart/2005/8/layout/default"/>
    <dgm:cxn modelId="{4FD51BDF-C6F4-4874-930C-D3610C2B7FA6}" type="presParOf" srcId="{7970181C-5C6E-4E2A-A8FE-57B4FE3F4F46}" destId="{EB3864D7-73D1-449C-98EE-4111E94789E0}" srcOrd="0" destOrd="0" presId="urn:microsoft.com/office/officeart/2005/8/layout/default"/>
    <dgm:cxn modelId="{65E09280-6CA0-4261-A851-BED1AD3B7F18}" type="presParOf" srcId="{7970181C-5C6E-4E2A-A8FE-57B4FE3F4F46}" destId="{5C104E17-A0BA-411D-8DC6-92C8CEEC1868}" srcOrd="1" destOrd="0" presId="urn:microsoft.com/office/officeart/2005/8/layout/default"/>
    <dgm:cxn modelId="{CC154AE0-13D1-4B49-9543-138B0C8EE8DC}" type="presParOf" srcId="{7970181C-5C6E-4E2A-A8FE-57B4FE3F4F46}" destId="{BA3EC8A3-A567-46A3-B0A9-CF4F41973C8D}" srcOrd="2" destOrd="0" presId="urn:microsoft.com/office/officeart/2005/8/layout/default"/>
    <dgm:cxn modelId="{B5EF0032-4758-433F-B8FE-BB9A0EBACE73}" type="presParOf" srcId="{7970181C-5C6E-4E2A-A8FE-57B4FE3F4F46}" destId="{8D0A0A4C-9ED3-4DD1-8130-395F96D861A4}" srcOrd="3" destOrd="0" presId="urn:microsoft.com/office/officeart/2005/8/layout/default"/>
    <dgm:cxn modelId="{F1F16DDA-CD78-473A-A773-4DF88D8FD487}" type="presParOf" srcId="{7970181C-5C6E-4E2A-A8FE-57B4FE3F4F46}" destId="{E77359BD-292E-4B95-AA12-3F7F9A86C940}" srcOrd="4" destOrd="0" presId="urn:microsoft.com/office/officeart/2005/8/layout/default"/>
    <dgm:cxn modelId="{ED8D30F0-3198-4AD6-B4A0-1217CE94B027}" type="presParOf" srcId="{7970181C-5C6E-4E2A-A8FE-57B4FE3F4F46}" destId="{D0237215-3931-4790-A928-9E7B54CED00A}" srcOrd="5" destOrd="0" presId="urn:microsoft.com/office/officeart/2005/8/layout/default"/>
    <dgm:cxn modelId="{62A7C8E6-62E0-4A2A-B1FA-898D0C3BD95A}" type="presParOf" srcId="{7970181C-5C6E-4E2A-A8FE-57B4FE3F4F46}" destId="{AF7E4E0B-58BA-40A3-AADA-24248AF89DFC}" srcOrd="6" destOrd="0" presId="urn:microsoft.com/office/officeart/2005/8/layout/default"/>
    <dgm:cxn modelId="{E40A60B1-173F-47F9-91AF-8C2DB81BA4EA}" type="presParOf" srcId="{7970181C-5C6E-4E2A-A8FE-57B4FE3F4F46}" destId="{F9A5F852-CC5E-4A42-9CB3-7B5729824E7E}" srcOrd="7" destOrd="0" presId="urn:microsoft.com/office/officeart/2005/8/layout/default"/>
    <dgm:cxn modelId="{BFF000C9-F158-4CC3-970E-3253EE936A97}" type="presParOf" srcId="{7970181C-5C6E-4E2A-A8FE-57B4FE3F4F46}" destId="{304C7704-5341-4FA0-A8E7-201788C85980}" srcOrd="8" destOrd="0" presId="urn:microsoft.com/office/officeart/2005/8/layout/default"/>
    <dgm:cxn modelId="{5D13B71A-E502-4C17-9D2E-C22B9D423737}" type="presParOf" srcId="{7970181C-5C6E-4E2A-A8FE-57B4FE3F4F46}" destId="{D2CD0DAA-D2A4-4C25-887D-A313F3CF0F7A}" srcOrd="9" destOrd="0" presId="urn:microsoft.com/office/officeart/2005/8/layout/default"/>
    <dgm:cxn modelId="{C5AC31E1-BB48-4656-827B-B80BBA7CE668}" type="presParOf" srcId="{7970181C-5C6E-4E2A-A8FE-57B4FE3F4F46}" destId="{5F472201-79CB-4506-9A15-0218972D22A1}" srcOrd="10" destOrd="0" presId="urn:microsoft.com/office/officeart/2005/8/layout/default"/>
    <dgm:cxn modelId="{C1024CC7-B80C-4FFB-BD50-3E006E5C7193}" type="presParOf" srcId="{7970181C-5C6E-4E2A-A8FE-57B4FE3F4F46}" destId="{4630B802-E1A6-49D1-B9CC-5807CB51173F}" srcOrd="11" destOrd="0" presId="urn:microsoft.com/office/officeart/2005/8/layout/default"/>
    <dgm:cxn modelId="{45CB900D-E8A9-4EA0-B225-148557D09034}" type="presParOf" srcId="{7970181C-5C6E-4E2A-A8FE-57B4FE3F4F46}" destId="{812A7802-8FC4-434B-A98A-70FE6BD9FE2E}" srcOrd="12" destOrd="0" presId="urn:microsoft.com/office/officeart/2005/8/layout/default"/>
  </dgm:cxnLst>
  <dgm:bg/>
  <dgm:whole>
    <a:ln>
      <a:noFill/>
    </a:ln>
  </dgm:whole>
  <dgm:extLst>
    <a:ext uri="http://schemas.microsoft.com/office/drawing/2008/diagram">
      <dsp:dataModelExt xmlns:dsp="http://schemas.microsoft.com/office/drawing/2008/diagram" relId="rId2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D0E533-07CC-3848-8A1D-2B26C7E6BB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1AF4CC-64CF-F441-8462-5546B3C63134}">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dirty="0">
              <a:solidFill>
                <a:srgbClr val="BED730"/>
              </a:solidFill>
            </a:rPr>
            <a:t>Infrastructure as a Service (IaaS)</a:t>
          </a:r>
        </a:p>
      </dgm:t>
    </dgm:pt>
    <dgm:pt modelId="{D4A63F36-FE1C-F945-953D-C1D26E78C2FA}" type="parTrans" cxnId="{BB6EF53B-274D-C042-A878-91E6F63E458E}">
      <dgm:prSet/>
      <dgm:spPr/>
      <dgm:t>
        <a:bodyPr/>
        <a:lstStyle/>
        <a:p>
          <a:endParaRPr lang="en-US"/>
        </a:p>
      </dgm:t>
    </dgm:pt>
    <dgm:pt modelId="{3B114D1F-0373-4F4D-8E5F-FB96B6ABF693}" type="sibTrans" cxnId="{BB6EF53B-274D-C042-A878-91E6F63E458E}">
      <dgm:prSet/>
      <dgm:spPr/>
      <dgm:t>
        <a:bodyPr/>
        <a:lstStyle/>
        <a:p>
          <a:endParaRPr lang="en-US"/>
        </a:p>
      </dgm:t>
    </dgm:pt>
    <dgm:pt modelId="{C81A8BE7-F681-A147-B323-1C01AE3AE96E}">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dirty="0">
              <a:solidFill>
                <a:srgbClr val="BED730"/>
              </a:solidFill>
            </a:rPr>
            <a:t>Platform as a Service (PaaS)</a:t>
          </a:r>
        </a:p>
      </dgm:t>
    </dgm:pt>
    <dgm:pt modelId="{DD26DB1F-83DD-3749-BB5F-F5FAC0B39120}" type="parTrans" cxnId="{D5E6916C-F168-F34F-B671-3D99D085500F}">
      <dgm:prSet/>
      <dgm:spPr/>
      <dgm:t>
        <a:bodyPr/>
        <a:lstStyle/>
        <a:p>
          <a:endParaRPr lang="en-US"/>
        </a:p>
      </dgm:t>
    </dgm:pt>
    <dgm:pt modelId="{30764B60-6605-CE40-9F43-6FA8A1859608}" type="sibTrans" cxnId="{D5E6916C-F168-F34F-B671-3D99D085500F}">
      <dgm:prSet/>
      <dgm:spPr/>
      <dgm:t>
        <a:bodyPr/>
        <a:lstStyle/>
        <a:p>
          <a:endParaRPr lang="en-US"/>
        </a:p>
      </dgm:t>
    </dgm:pt>
    <dgm:pt modelId="{C67D6BF4-9A9C-4D4F-9E37-AE151CFFDC01}">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Software as a Service (SaaS)</a:t>
          </a:r>
        </a:p>
      </dgm:t>
    </dgm:pt>
    <dgm:pt modelId="{5A36EA1B-0D10-3442-8624-F332F1C67631}" type="parTrans" cxnId="{EA2A3310-5872-D640-83F3-9C4797D44A72}">
      <dgm:prSet/>
      <dgm:spPr/>
      <dgm:t>
        <a:bodyPr/>
        <a:lstStyle/>
        <a:p>
          <a:endParaRPr lang="en-US"/>
        </a:p>
      </dgm:t>
    </dgm:pt>
    <dgm:pt modelId="{8AC62906-461F-F646-A7FF-457B37029720}" type="sibTrans" cxnId="{EA2A3310-5872-D640-83F3-9C4797D44A72}">
      <dgm:prSet/>
      <dgm:spPr/>
      <dgm:t>
        <a:bodyPr/>
        <a:lstStyle/>
        <a:p>
          <a:endParaRPr lang="en-US"/>
        </a:p>
      </dgm:t>
    </dgm:pt>
    <dgm:pt modelId="{7A5F794B-1CD1-8C4C-A5E4-7143EC2D951D}">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dirty="0">
              <a:solidFill>
                <a:srgbClr val="BED730"/>
              </a:solidFill>
            </a:rPr>
            <a:t>Managed </a:t>
          </a:r>
        </a:p>
        <a:p>
          <a:pPr>
            <a:lnSpc>
              <a:spcPct val="100000"/>
            </a:lnSpc>
            <a:spcAft>
              <a:spcPts val="0"/>
            </a:spcAft>
          </a:pPr>
          <a:r>
            <a:rPr lang="en-IN" sz="1200" dirty="0">
              <a:solidFill>
                <a:srgbClr val="BED730"/>
              </a:solidFill>
            </a:rPr>
            <a:t>Services</a:t>
          </a:r>
        </a:p>
      </dgm:t>
    </dgm:pt>
    <dgm:pt modelId="{93C7120F-8D99-5740-99C0-210049B0F6FD}" type="parTrans" cxnId="{6FEA3DB8-3E60-F246-87FE-10C4A8A461D1}">
      <dgm:prSet/>
      <dgm:spPr/>
      <dgm:t>
        <a:bodyPr/>
        <a:lstStyle/>
        <a:p>
          <a:endParaRPr lang="en-US"/>
        </a:p>
      </dgm:t>
    </dgm:pt>
    <dgm:pt modelId="{9435DFDE-1342-7044-B98E-4B2E13C08CFA}" type="sibTrans" cxnId="{6FEA3DB8-3E60-F246-87FE-10C4A8A461D1}">
      <dgm:prSet/>
      <dgm:spPr/>
      <dgm:t>
        <a:bodyPr/>
        <a:lstStyle/>
        <a:p>
          <a:endParaRPr lang="en-US"/>
        </a:p>
      </dgm:t>
    </dgm:pt>
    <dgm:pt modelId="{088C7D0A-C65C-4747-85E8-E8B7CD35ACAA}" type="pres">
      <dgm:prSet presAssocID="{BBD0E533-07CC-3848-8A1D-2B26C7E6BB34}" presName="diagram" presStyleCnt="0">
        <dgm:presLayoutVars>
          <dgm:dir/>
          <dgm:resizeHandles val="exact"/>
        </dgm:presLayoutVars>
      </dgm:prSet>
      <dgm:spPr/>
    </dgm:pt>
    <dgm:pt modelId="{F20665F4-B817-5548-9990-D6964273C8A2}" type="pres">
      <dgm:prSet presAssocID="{C81AF4CC-64CF-F441-8462-5546B3C63134}" presName="node" presStyleLbl="node1" presStyleIdx="0" presStyleCnt="4" custScaleX="186434" custScaleY="79032">
        <dgm:presLayoutVars>
          <dgm:bulletEnabled val="1"/>
        </dgm:presLayoutVars>
      </dgm:prSet>
      <dgm:spPr>
        <a:prstGeom prst="roundRect">
          <a:avLst/>
        </a:prstGeom>
      </dgm:spPr>
    </dgm:pt>
    <dgm:pt modelId="{D0D1184D-9DBF-B446-B599-BA13ED05319A}" type="pres">
      <dgm:prSet presAssocID="{3B114D1F-0373-4F4D-8E5F-FB96B6ABF693}" presName="sibTrans" presStyleCnt="0"/>
      <dgm:spPr/>
    </dgm:pt>
    <dgm:pt modelId="{C3D19862-317A-C84B-B98D-3C04DBCE4C4F}" type="pres">
      <dgm:prSet presAssocID="{C81A8BE7-F681-A147-B323-1C01AE3AE96E}" presName="node" presStyleLbl="node1" presStyleIdx="1" presStyleCnt="4" custScaleX="176265" custScaleY="79032">
        <dgm:presLayoutVars>
          <dgm:bulletEnabled val="1"/>
        </dgm:presLayoutVars>
      </dgm:prSet>
      <dgm:spPr>
        <a:prstGeom prst="roundRect">
          <a:avLst/>
        </a:prstGeom>
      </dgm:spPr>
    </dgm:pt>
    <dgm:pt modelId="{BF130141-0FCF-E440-884C-7DA28CDA7148}" type="pres">
      <dgm:prSet presAssocID="{30764B60-6605-CE40-9F43-6FA8A1859608}" presName="sibTrans" presStyleCnt="0"/>
      <dgm:spPr/>
    </dgm:pt>
    <dgm:pt modelId="{3C14EC81-578D-0D49-B1F6-E7491439CD35}" type="pres">
      <dgm:prSet presAssocID="{C67D6BF4-9A9C-4D4F-9E37-AE151CFFDC01}" presName="node" presStyleLbl="node1" presStyleIdx="2" presStyleCnt="4" custScaleX="176265" custScaleY="79032">
        <dgm:presLayoutVars>
          <dgm:bulletEnabled val="1"/>
        </dgm:presLayoutVars>
      </dgm:prSet>
      <dgm:spPr>
        <a:prstGeom prst="roundRect">
          <a:avLst/>
        </a:prstGeom>
      </dgm:spPr>
    </dgm:pt>
    <dgm:pt modelId="{80488C32-BC82-3046-86C4-E1C43E7607F2}" type="pres">
      <dgm:prSet presAssocID="{8AC62906-461F-F646-A7FF-457B37029720}" presName="sibTrans" presStyleCnt="0"/>
      <dgm:spPr/>
    </dgm:pt>
    <dgm:pt modelId="{03803694-27A6-6344-BE57-80582C5EC073}" type="pres">
      <dgm:prSet presAssocID="{7A5F794B-1CD1-8C4C-A5E4-7143EC2D951D}" presName="node" presStyleLbl="node1" presStyleIdx="3" presStyleCnt="4" custScaleX="176265" custScaleY="79032">
        <dgm:presLayoutVars>
          <dgm:bulletEnabled val="1"/>
        </dgm:presLayoutVars>
      </dgm:prSet>
      <dgm:spPr>
        <a:prstGeom prst="roundRect">
          <a:avLst/>
        </a:prstGeom>
      </dgm:spPr>
    </dgm:pt>
  </dgm:ptLst>
  <dgm:cxnLst>
    <dgm:cxn modelId="{EA2A3310-5872-D640-83F3-9C4797D44A72}" srcId="{BBD0E533-07CC-3848-8A1D-2B26C7E6BB34}" destId="{C67D6BF4-9A9C-4D4F-9E37-AE151CFFDC01}" srcOrd="2" destOrd="0" parTransId="{5A36EA1B-0D10-3442-8624-F332F1C67631}" sibTransId="{8AC62906-461F-F646-A7FF-457B37029720}"/>
    <dgm:cxn modelId="{74E09A35-D2D7-D64A-9FF8-B2694816DFF1}" type="presOf" srcId="{BBD0E533-07CC-3848-8A1D-2B26C7E6BB34}" destId="{088C7D0A-C65C-4747-85E8-E8B7CD35ACAA}" srcOrd="0" destOrd="0" presId="urn:microsoft.com/office/officeart/2005/8/layout/default"/>
    <dgm:cxn modelId="{4D51AB36-0FE9-FE48-803C-4929F2775813}" type="presOf" srcId="{C81AF4CC-64CF-F441-8462-5546B3C63134}" destId="{F20665F4-B817-5548-9990-D6964273C8A2}" srcOrd="0" destOrd="0" presId="urn:microsoft.com/office/officeart/2005/8/layout/default"/>
    <dgm:cxn modelId="{BB6EF53B-274D-C042-A878-91E6F63E458E}" srcId="{BBD0E533-07CC-3848-8A1D-2B26C7E6BB34}" destId="{C81AF4CC-64CF-F441-8462-5546B3C63134}" srcOrd="0" destOrd="0" parTransId="{D4A63F36-FE1C-F945-953D-C1D26E78C2FA}" sibTransId="{3B114D1F-0373-4F4D-8E5F-FB96B6ABF693}"/>
    <dgm:cxn modelId="{6A02F041-5A75-304B-89F3-DFF41298BAC8}" type="presOf" srcId="{C81A8BE7-F681-A147-B323-1C01AE3AE96E}" destId="{C3D19862-317A-C84B-B98D-3C04DBCE4C4F}" srcOrd="0" destOrd="0" presId="urn:microsoft.com/office/officeart/2005/8/layout/default"/>
    <dgm:cxn modelId="{D5E6916C-F168-F34F-B671-3D99D085500F}" srcId="{BBD0E533-07CC-3848-8A1D-2B26C7E6BB34}" destId="{C81A8BE7-F681-A147-B323-1C01AE3AE96E}" srcOrd="1" destOrd="0" parTransId="{DD26DB1F-83DD-3749-BB5F-F5FAC0B39120}" sibTransId="{30764B60-6605-CE40-9F43-6FA8A1859608}"/>
    <dgm:cxn modelId="{05D47C75-7BA6-6245-9C60-E76DE858672A}" type="presOf" srcId="{C67D6BF4-9A9C-4D4F-9E37-AE151CFFDC01}" destId="{3C14EC81-578D-0D49-B1F6-E7491439CD35}" srcOrd="0" destOrd="0" presId="urn:microsoft.com/office/officeart/2005/8/layout/default"/>
    <dgm:cxn modelId="{D32B1788-15A2-A24C-9439-F9F625AC7A16}" type="presOf" srcId="{7A5F794B-1CD1-8C4C-A5E4-7143EC2D951D}" destId="{03803694-27A6-6344-BE57-80582C5EC073}" srcOrd="0" destOrd="0" presId="urn:microsoft.com/office/officeart/2005/8/layout/default"/>
    <dgm:cxn modelId="{6FEA3DB8-3E60-F246-87FE-10C4A8A461D1}" srcId="{BBD0E533-07CC-3848-8A1D-2B26C7E6BB34}" destId="{7A5F794B-1CD1-8C4C-A5E4-7143EC2D951D}" srcOrd="3" destOrd="0" parTransId="{93C7120F-8D99-5740-99C0-210049B0F6FD}" sibTransId="{9435DFDE-1342-7044-B98E-4B2E13C08CFA}"/>
    <dgm:cxn modelId="{CD9D253E-7787-1244-AE22-A515165844F0}" type="presParOf" srcId="{088C7D0A-C65C-4747-85E8-E8B7CD35ACAA}" destId="{F20665F4-B817-5548-9990-D6964273C8A2}" srcOrd="0" destOrd="0" presId="urn:microsoft.com/office/officeart/2005/8/layout/default"/>
    <dgm:cxn modelId="{450823AB-6CF9-AE42-8A5D-94BEED201AA4}" type="presParOf" srcId="{088C7D0A-C65C-4747-85E8-E8B7CD35ACAA}" destId="{D0D1184D-9DBF-B446-B599-BA13ED05319A}" srcOrd="1" destOrd="0" presId="urn:microsoft.com/office/officeart/2005/8/layout/default"/>
    <dgm:cxn modelId="{788E0E22-2143-8441-8ED5-C2A96A91A779}" type="presParOf" srcId="{088C7D0A-C65C-4747-85E8-E8B7CD35ACAA}" destId="{C3D19862-317A-C84B-B98D-3C04DBCE4C4F}" srcOrd="2" destOrd="0" presId="urn:microsoft.com/office/officeart/2005/8/layout/default"/>
    <dgm:cxn modelId="{A7FF8AFF-6454-214F-8401-5F268DAE7AC2}" type="presParOf" srcId="{088C7D0A-C65C-4747-85E8-E8B7CD35ACAA}" destId="{BF130141-0FCF-E440-884C-7DA28CDA7148}" srcOrd="3" destOrd="0" presId="urn:microsoft.com/office/officeart/2005/8/layout/default"/>
    <dgm:cxn modelId="{27F784FB-CCA4-B145-B536-74336C249773}" type="presParOf" srcId="{088C7D0A-C65C-4747-85E8-E8B7CD35ACAA}" destId="{3C14EC81-578D-0D49-B1F6-E7491439CD35}" srcOrd="4" destOrd="0" presId="urn:microsoft.com/office/officeart/2005/8/layout/default"/>
    <dgm:cxn modelId="{0B89D046-A195-054C-9108-EDC02E93C594}" type="presParOf" srcId="{088C7D0A-C65C-4747-85E8-E8B7CD35ACAA}" destId="{80488C32-BC82-3046-86C4-E1C43E7607F2}" srcOrd="5" destOrd="0" presId="urn:microsoft.com/office/officeart/2005/8/layout/default"/>
    <dgm:cxn modelId="{6E830076-1B38-814A-83A2-4BE702F6D990}" type="presParOf" srcId="{088C7D0A-C65C-4747-85E8-E8B7CD35ACAA}" destId="{03803694-27A6-6344-BE57-80582C5EC07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07703-3F44-594E-8CB7-D346C0CB56C8}"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D9EF03B-5877-AC44-9C07-4076E5C34FF2}">
      <dgm:prSet phldrT="[Text]" custT="1"/>
      <dgm:spPr>
        <a:solidFill>
          <a:schemeClr val="tx2">
            <a:lumMod val="20000"/>
            <a:lumOff val="80000"/>
          </a:schemeClr>
        </a:solidFill>
        <a:ln w="6350"/>
      </dgm:spPr>
      <dgm:t>
        <a:bodyPr/>
        <a:lstStyle/>
        <a:p>
          <a:r>
            <a:rPr lang="en-US" sz="1000" dirty="0">
              <a:latin typeface="TheSansOffice" panose="020B0503040302060204" pitchFamily="34" charset="77"/>
            </a:rPr>
            <a:t>Network Performance</a:t>
          </a:r>
        </a:p>
      </dgm:t>
    </dgm:pt>
    <dgm:pt modelId="{1412EEBD-718F-7243-B71B-AC219FE8D925}" type="parTrans" cxnId="{B4668068-6689-A343-87A0-6E4F83B34B65}">
      <dgm:prSet/>
      <dgm:spPr/>
      <dgm:t>
        <a:bodyPr/>
        <a:lstStyle/>
        <a:p>
          <a:endParaRPr lang="en-US" sz="1100">
            <a:latin typeface="TheSansOffice" panose="020B0503040302060204" pitchFamily="34" charset="77"/>
          </a:endParaRPr>
        </a:p>
      </dgm:t>
    </dgm:pt>
    <dgm:pt modelId="{C9191C44-6CC5-2C43-B8C0-A289672EEF84}" type="sibTrans" cxnId="{B4668068-6689-A343-87A0-6E4F83B34B65}">
      <dgm:prSet/>
      <dgm:spPr/>
      <dgm:t>
        <a:bodyPr/>
        <a:lstStyle/>
        <a:p>
          <a:endParaRPr lang="en-US" sz="1100">
            <a:latin typeface="TheSansOffice" panose="020B0503040302060204" pitchFamily="34" charset="77"/>
          </a:endParaRPr>
        </a:p>
      </dgm:t>
    </dgm:pt>
    <dgm:pt modelId="{A1E2F98B-6EC0-8241-B817-E71DF44B55CC}">
      <dgm:prSet phldrT="[Text]" custT="1"/>
      <dgm:spPr>
        <a:solidFill>
          <a:schemeClr val="accent3">
            <a:lumMod val="40000"/>
            <a:lumOff val="60000"/>
          </a:schemeClr>
        </a:solidFill>
        <a:ln w="6350"/>
      </dgm:spPr>
      <dgm:t>
        <a:bodyPr/>
        <a:lstStyle/>
        <a:p>
          <a:r>
            <a:rPr lang="en-US" sz="1000" dirty="0">
              <a:latin typeface="TheSansOffice" panose="020B0503040302060204" pitchFamily="34" charset="77"/>
            </a:rPr>
            <a:t>Multi Cloud FinOps </a:t>
          </a:r>
        </a:p>
      </dgm:t>
    </dgm:pt>
    <dgm:pt modelId="{AB24ADF6-8DF3-FD44-A4EC-279A760F857E}" type="parTrans" cxnId="{CC8B1368-B9D1-0C41-B1DB-592475A178E4}">
      <dgm:prSet/>
      <dgm:spPr/>
      <dgm:t>
        <a:bodyPr/>
        <a:lstStyle/>
        <a:p>
          <a:endParaRPr lang="en-US" sz="1100">
            <a:latin typeface="TheSansOffice" panose="020B0503040302060204" pitchFamily="34" charset="77"/>
          </a:endParaRPr>
        </a:p>
      </dgm:t>
    </dgm:pt>
    <dgm:pt modelId="{D0971E30-BC02-134A-8818-0BEBDBDE3B78}" type="sibTrans" cxnId="{CC8B1368-B9D1-0C41-B1DB-592475A178E4}">
      <dgm:prSet/>
      <dgm:spPr/>
      <dgm:t>
        <a:bodyPr/>
        <a:lstStyle/>
        <a:p>
          <a:endParaRPr lang="en-US" sz="1100">
            <a:latin typeface="TheSansOffice" panose="020B0503040302060204" pitchFamily="34" charset="77"/>
          </a:endParaRPr>
        </a:p>
      </dgm:t>
    </dgm:pt>
    <dgm:pt modelId="{5CB94D2C-2E61-8042-99B5-1DDB8842A239}">
      <dgm:prSet phldrT="[Text]" custT="1"/>
      <dgm:spPr>
        <a:solidFill>
          <a:schemeClr val="accent6">
            <a:lumMod val="60000"/>
            <a:lumOff val="40000"/>
          </a:schemeClr>
        </a:solidFill>
        <a:ln w="6350"/>
      </dgm:spPr>
      <dgm:t>
        <a:bodyPr/>
        <a:lstStyle/>
        <a:p>
          <a:r>
            <a:rPr lang="en-US" sz="1000" dirty="0">
              <a:latin typeface="TheSansOffice" panose="020B0503040302060204" pitchFamily="34" charset="77"/>
            </a:rPr>
            <a:t>App Security Services</a:t>
          </a:r>
        </a:p>
      </dgm:t>
    </dgm:pt>
    <dgm:pt modelId="{A80148FE-83EE-5D41-9F1C-1C90B260CD22}" type="parTrans" cxnId="{68D09B64-559B-DE40-8AFD-B63136804397}">
      <dgm:prSet/>
      <dgm:spPr/>
      <dgm:t>
        <a:bodyPr/>
        <a:lstStyle/>
        <a:p>
          <a:endParaRPr lang="en-US" sz="1100">
            <a:latin typeface="TheSansOffice" panose="020B0503040302060204" pitchFamily="34" charset="77"/>
          </a:endParaRPr>
        </a:p>
      </dgm:t>
    </dgm:pt>
    <dgm:pt modelId="{32AEDBAF-3370-D842-9E3D-A8BB7A59BE0E}" type="sibTrans" cxnId="{68D09B64-559B-DE40-8AFD-B63136804397}">
      <dgm:prSet/>
      <dgm:spPr/>
      <dgm:t>
        <a:bodyPr/>
        <a:lstStyle/>
        <a:p>
          <a:endParaRPr lang="en-US" sz="1100">
            <a:latin typeface="TheSansOffice" panose="020B0503040302060204" pitchFamily="34" charset="77"/>
          </a:endParaRPr>
        </a:p>
      </dgm:t>
    </dgm:pt>
    <dgm:pt modelId="{2B9B5930-13A6-114A-B3B9-F823034C8C57}">
      <dgm:prSet phldrT="[Text]" custT="1"/>
      <dgm:spPr>
        <a:solidFill>
          <a:schemeClr val="accent4">
            <a:lumMod val="40000"/>
            <a:lumOff val="60000"/>
          </a:schemeClr>
        </a:solidFill>
        <a:ln w="6350"/>
      </dgm:spPr>
      <dgm:t>
        <a:bodyPr/>
        <a:lstStyle/>
        <a:p>
          <a:r>
            <a:rPr lang="en-US" sz="1000" dirty="0">
              <a:latin typeface="TheSansOffice" panose="020B0503040302060204" pitchFamily="34" charset="77"/>
            </a:rPr>
            <a:t>App Performance </a:t>
          </a:r>
        </a:p>
      </dgm:t>
    </dgm:pt>
    <dgm:pt modelId="{161E9521-DCF1-5E4C-904F-97924236EB32}" type="parTrans" cxnId="{A7DF8010-5504-C749-93FF-B6FAF0E1B43D}">
      <dgm:prSet/>
      <dgm:spPr/>
      <dgm:t>
        <a:bodyPr/>
        <a:lstStyle/>
        <a:p>
          <a:endParaRPr lang="en-US" sz="1100">
            <a:latin typeface="TheSansOffice" panose="020B0503040302060204" pitchFamily="34" charset="77"/>
          </a:endParaRPr>
        </a:p>
      </dgm:t>
    </dgm:pt>
    <dgm:pt modelId="{C39CF68D-2825-A246-AEFE-9DB02A52F12D}" type="sibTrans" cxnId="{A7DF8010-5504-C749-93FF-B6FAF0E1B43D}">
      <dgm:prSet/>
      <dgm:spPr/>
      <dgm:t>
        <a:bodyPr/>
        <a:lstStyle/>
        <a:p>
          <a:endParaRPr lang="en-US" sz="1100">
            <a:latin typeface="TheSansOffice" panose="020B0503040302060204" pitchFamily="34" charset="77"/>
          </a:endParaRPr>
        </a:p>
      </dgm:t>
    </dgm:pt>
    <dgm:pt modelId="{FDD93635-05A0-F749-A0BC-1202A8B82B80}">
      <dgm:prSet phldrT="[Text]" custT="1"/>
      <dgm:spPr>
        <a:solidFill>
          <a:schemeClr val="accent4">
            <a:lumMod val="40000"/>
            <a:lumOff val="60000"/>
          </a:schemeClr>
        </a:solidFill>
        <a:ln w="6350"/>
      </dgm:spPr>
      <dgm:t>
        <a:bodyPr/>
        <a:lstStyle/>
        <a:p>
          <a:r>
            <a:rPr lang="en-US" sz="1000" dirty="0">
              <a:latin typeface="TheSansOffice" panose="020B0503040302060204" pitchFamily="34" charset="77"/>
            </a:rPr>
            <a:t>App Resource Optimization</a:t>
          </a:r>
        </a:p>
      </dgm:t>
    </dgm:pt>
    <dgm:pt modelId="{F0238EC2-7E85-D743-A547-D6F98267A280}" type="parTrans" cxnId="{958FD6CB-1BFA-9E45-BD8A-48D20EE2F666}">
      <dgm:prSet/>
      <dgm:spPr/>
      <dgm:t>
        <a:bodyPr/>
        <a:lstStyle/>
        <a:p>
          <a:endParaRPr lang="en-US" sz="1100">
            <a:latin typeface="TheSansOffice" panose="020B0503040302060204" pitchFamily="34" charset="77"/>
          </a:endParaRPr>
        </a:p>
      </dgm:t>
    </dgm:pt>
    <dgm:pt modelId="{9C1C31BA-2D58-8D4B-A4EB-48322AA940F3}" type="sibTrans" cxnId="{958FD6CB-1BFA-9E45-BD8A-48D20EE2F666}">
      <dgm:prSet/>
      <dgm:spPr/>
      <dgm:t>
        <a:bodyPr/>
        <a:lstStyle/>
        <a:p>
          <a:endParaRPr lang="en-US" sz="1100">
            <a:latin typeface="TheSansOffice" panose="020B0503040302060204" pitchFamily="34" charset="77"/>
          </a:endParaRPr>
        </a:p>
      </dgm:t>
    </dgm:pt>
    <dgm:pt modelId="{F94B6E91-EDF4-1F4C-A0D3-CAAC895A91D9}">
      <dgm:prSet/>
      <dgm:spPr>
        <a:solidFill>
          <a:schemeClr val="accent6">
            <a:lumMod val="20000"/>
            <a:lumOff val="80000"/>
          </a:schemeClr>
        </a:solidFill>
        <a:ln w="6350"/>
      </dgm:spPr>
      <dgm:t>
        <a:bodyPr/>
        <a:lstStyle/>
        <a:p>
          <a:r>
            <a:rPr lang="en-US" dirty="0">
              <a:latin typeface="TheSansOffice" panose="020B0503040302060204" pitchFamily="34" charset="77"/>
            </a:rPr>
            <a:t>...</a:t>
          </a:r>
        </a:p>
      </dgm:t>
    </dgm:pt>
    <dgm:pt modelId="{F24E1224-D659-F047-B4E0-DAB47418672B}" type="parTrans" cxnId="{490294CB-EADB-0149-A6E2-4A9D992E806C}">
      <dgm:prSet/>
      <dgm:spPr/>
      <dgm:t>
        <a:bodyPr/>
        <a:lstStyle/>
        <a:p>
          <a:endParaRPr lang="en-US">
            <a:latin typeface="TheSansOffice" panose="020B0503040302060204" pitchFamily="34" charset="77"/>
          </a:endParaRPr>
        </a:p>
      </dgm:t>
    </dgm:pt>
    <dgm:pt modelId="{44BA702C-2B4F-AA4F-9B84-ADAC0D2F09F0}" type="sibTrans" cxnId="{490294CB-EADB-0149-A6E2-4A9D992E806C}">
      <dgm:prSet/>
      <dgm:spPr/>
      <dgm:t>
        <a:bodyPr/>
        <a:lstStyle/>
        <a:p>
          <a:endParaRPr lang="en-US">
            <a:latin typeface="TheSansOffice" panose="020B0503040302060204" pitchFamily="34" charset="77"/>
          </a:endParaRPr>
        </a:p>
      </dgm:t>
    </dgm:pt>
    <dgm:pt modelId="{0F8493B2-AEB6-BF45-AE37-70978CB601F7}" type="pres">
      <dgm:prSet presAssocID="{8DF07703-3F44-594E-8CB7-D346C0CB56C8}" presName="diagram" presStyleCnt="0">
        <dgm:presLayoutVars>
          <dgm:dir/>
          <dgm:resizeHandles val="exact"/>
        </dgm:presLayoutVars>
      </dgm:prSet>
      <dgm:spPr/>
    </dgm:pt>
    <dgm:pt modelId="{F9D526A1-5F0B-4841-A6D6-B268F4BDF9EC}" type="pres">
      <dgm:prSet presAssocID="{6D9EF03B-5877-AC44-9C07-4076E5C34FF2}" presName="node" presStyleLbl="node1" presStyleIdx="0" presStyleCnt="6" custScaleX="148433" custLinFactNeighborX="-1489" custLinFactNeighborY="-17">
        <dgm:presLayoutVars>
          <dgm:bulletEnabled val="1"/>
        </dgm:presLayoutVars>
      </dgm:prSet>
      <dgm:spPr>
        <a:prstGeom prst="roundRect">
          <a:avLst/>
        </a:prstGeom>
      </dgm:spPr>
    </dgm:pt>
    <dgm:pt modelId="{2CD9F979-91EA-2047-94A7-824C881DD732}" type="pres">
      <dgm:prSet presAssocID="{C9191C44-6CC5-2C43-B8C0-A289672EEF84}" presName="sibTrans" presStyleCnt="0"/>
      <dgm:spPr/>
    </dgm:pt>
    <dgm:pt modelId="{70A29701-8958-434A-862C-1F4DE9AA55D8}" type="pres">
      <dgm:prSet presAssocID="{5CB94D2C-2E61-8042-99B5-1DDB8842A239}" presName="node" presStyleLbl="node1" presStyleIdx="1" presStyleCnt="6" custScaleX="148433" custLinFactNeighborX="-2156">
        <dgm:presLayoutVars>
          <dgm:bulletEnabled val="1"/>
        </dgm:presLayoutVars>
      </dgm:prSet>
      <dgm:spPr>
        <a:prstGeom prst="roundRect">
          <a:avLst/>
        </a:prstGeom>
      </dgm:spPr>
    </dgm:pt>
    <dgm:pt modelId="{B4AEA6BD-AEFC-424D-8B32-B32C348907AB}" type="pres">
      <dgm:prSet presAssocID="{32AEDBAF-3370-D842-9E3D-A8BB7A59BE0E}" presName="sibTrans" presStyleCnt="0"/>
      <dgm:spPr/>
    </dgm:pt>
    <dgm:pt modelId="{416E7BA2-D2E8-A14A-BCFD-5F875657A629}" type="pres">
      <dgm:prSet presAssocID="{2B9B5930-13A6-114A-B3B9-F823034C8C57}" presName="node" presStyleLbl="node1" presStyleIdx="2" presStyleCnt="6" custScaleX="148433" custLinFactNeighborX="-2824">
        <dgm:presLayoutVars>
          <dgm:bulletEnabled val="1"/>
        </dgm:presLayoutVars>
      </dgm:prSet>
      <dgm:spPr>
        <a:prstGeom prst="roundRect">
          <a:avLst/>
        </a:prstGeom>
      </dgm:spPr>
    </dgm:pt>
    <dgm:pt modelId="{3962DE13-6314-7E41-BDC1-6BE2B438B8FD}" type="pres">
      <dgm:prSet presAssocID="{C39CF68D-2825-A246-AEFE-9DB02A52F12D}" presName="sibTrans" presStyleCnt="0"/>
      <dgm:spPr/>
    </dgm:pt>
    <dgm:pt modelId="{3DB0122C-7AC9-644B-92B8-DC47721BDF25}" type="pres">
      <dgm:prSet presAssocID="{FDD93635-05A0-F749-A0BC-1202A8B82B80}" presName="node" presStyleLbl="node1" presStyleIdx="3" presStyleCnt="6" custScaleX="148433" custLinFactNeighborX="-3491">
        <dgm:presLayoutVars>
          <dgm:bulletEnabled val="1"/>
        </dgm:presLayoutVars>
      </dgm:prSet>
      <dgm:spPr>
        <a:prstGeom prst="roundRect">
          <a:avLst/>
        </a:prstGeom>
      </dgm:spPr>
    </dgm:pt>
    <dgm:pt modelId="{37BC9D62-AEAA-234C-BB22-BB1D100C3A0E}" type="pres">
      <dgm:prSet presAssocID="{9C1C31BA-2D58-8D4B-A4EB-48322AA940F3}" presName="sibTrans" presStyleCnt="0"/>
      <dgm:spPr/>
    </dgm:pt>
    <dgm:pt modelId="{29CF0CFC-6087-CB4F-BFF1-9D048ED787C0}" type="pres">
      <dgm:prSet presAssocID="{A1E2F98B-6EC0-8241-B817-E71DF44B55CC}" presName="node" presStyleLbl="node1" presStyleIdx="4" presStyleCnt="6" custScaleX="148433" custLinFactNeighborX="-5178">
        <dgm:presLayoutVars>
          <dgm:bulletEnabled val="1"/>
        </dgm:presLayoutVars>
      </dgm:prSet>
      <dgm:spPr>
        <a:prstGeom prst="roundRect">
          <a:avLst/>
        </a:prstGeom>
      </dgm:spPr>
    </dgm:pt>
    <dgm:pt modelId="{169FB838-1AB6-9E4A-BFB0-68F8E23E9319}" type="pres">
      <dgm:prSet presAssocID="{D0971E30-BC02-134A-8818-0BEBDBDE3B78}" presName="sibTrans" presStyleCnt="0"/>
      <dgm:spPr/>
    </dgm:pt>
    <dgm:pt modelId="{A365FFF6-D70A-B947-A016-BA973E69157D}" type="pres">
      <dgm:prSet presAssocID="{F94B6E91-EDF4-1F4C-A0D3-CAAC895A91D9}" presName="node" presStyleLbl="node1" presStyleIdx="5" presStyleCnt="6" custScaleX="51453">
        <dgm:presLayoutVars>
          <dgm:bulletEnabled val="1"/>
        </dgm:presLayoutVars>
      </dgm:prSet>
      <dgm:spPr/>
    </dgm:pt>
  </dgm:ptLst>
  <dgm:cxnLst>
    <dgm:cxn modelId="{A7DF8010-5504-C749-93FF-B6FAF0E1B43D}" srcId="{8DF07703-3F44-594E-8CB7-D346C0CB56C8}" destId="{2B9B5930-13A6-114A-B3B9-F823034C8C57}" srcOrd="2" destOrd="0" parTransId="{161E9521-DCF1-5E4C-904F-97924236EB32}" sibTransId="{C39CF68D-2825-A246-AEFE-9DB02A52F12D}"/>
    <dgm:cxn modelId="{17E1E23C-4840-3244-A920-D77EEC9DF0FB}" type="presOf" srcId="{8DF07703-3F44-594E-8CB7-D346C0CB56C8}" destId="{0F8493B2-AEB6-BF45-AE37-70978CB601F7}" srcOrd="0" destOrd="0" presId="urn:microsoft.com/office/officeart/2005/8/layout/default"/>
    <dgm:cxn modelId="{68D09B64-559B-DE40-8AFD-B63136804397}" srcId="{8DF07703-3F44-594E-8CB7-D346C0CB56C8}" destId="{5CB94D2C-2E61-8042-99B5-1DDB8842A239}" srcOrd="1" destOrd="0" parTransId="{A80148FE-83EE-5D41-9F1C-1C90B260CD22}" sibTransId="{32AEDBAF-3370-D842-9E3D-A8BB7A59BE0E}"/>
    <dgm:cxn modelId="{CC8B1368-B9D1-0C41-B1DB-592475A178E4}" srcId="{8DF07703-3F44-594E-8CB7-D346C0CB56C8}" destId="{A1E2F98B-6EC0-8241-B817-E71DF44B55CC}" srcOrd="4" destOrd="0" parTransId="{AB24ADF6-8DF3-FD44-A4EC-279A760F857E}" sibTransId="{D0971E30-BC02-134A-8818-0BEBDBDE3B78}"/>
    <dgm:cxn modelId="{B4668068-6689-A343-87A0-6E4F83B34B65}" srcId="{8DF07703-3F44-594E-8CB7-D346C0CB56C8}" destId="{6D9EF03B-5877-AC44-9C07-4076E5C34FF2}" srcOrd="0" destOrd="0" parTransId="{1412EEBD-718F-7243-B71B-AC219FE8D925}" sibTransId="{C9191C44-6CC5-2C43-B8C0-A289672EEF84}"/>
    <dgm:cxn modelId="{C3D07750-4964-744B-A873-4CAE382BD912}" type="presOf" srcId="{6D9EF03B-5877-AC44-9C07-4076E5C34FF2}" destId="{F9D526A1-5F0B-4841-A6D6-B268F4BDF9EC}" srcOrd="0" destOrd="0" presId="urn:microsoft.com/office/officeart/2005/8/layout/default"/>
    <dgm:cxn modelId="{2B5F0C58-D518-094B-AAFB-4571043ED3C5}" type="presOf" srcId="{F94B6E91-EDF4-1F4C-A0D3-CAAC895A91D9}" destId="{A365FFF6-D70A-B947-A016-BA973E69157D}" srcOrd="0" destOrd="0" presId="urn:microsoft.com/office/officeart/2005/8/layout/default"/>
    <dgm:cxn modelId="{83B3519E-F9EA-814E-AEDC-4D532DD6A619}" type="presOf" srcId="{A1E2F98B-6EC0-8241-B817-E71DF44B55CC}" destId="{29CF0CFC-6087-CB4F-BFF1-9D048ED787C0}" srcOrd="0" destOrd="0" presId="urn:microsoft.com/office/officeart/2005/8/layout/default"/>
    <dgm:cxn modelId="{DEF932C0-1639-F047-9788-0DAA44F78CF9}" type="presOf" srcId="{FDD93635-05A0-F749-A0BC-1202A8B82B80}" destId="{3DB0122C-7AC9-644B-92B8-DC47721BDF25}" srcOrd="0" destOrd="0" presId="urn:microsoft.com/office/officeart/2005/8/layout/default"/>
    <dgm:cxn modelId="{490294CB-EADB-0149-A6E2-4A9D992E806C}" srcId="{8DF07703-3F44-594E-8CB7-D346C0CB56C8}" destId="{F94B6E91-EDF4-1F4C-A0D3-CAAC895A91D9}" srcOrd="5" destOrd="0" parTransId="{F24E1224-D659-F047-B4E0-DAB47418672B}" sibTransId="{44BA702C-2B4F-AA4F-9B84-ADAC0D2F09F0}"/>
    <dgm:cxn modelId="{958FD6CB-1BFA-9E45-BD8A-48D20EE2F666}" srcId="{8DF07703-3F44-594E-8CB7-D346C0CB56C8}" destId="{FDD93635-05A0-F749-A0BC-1202A8B82B80}" srcOrd="3" destOrd="0" parTransId="{F0238EC2-7E85-D743-A547-D6F98267A280}" sibTransId="{9C1C31BA-2D58-8D4B-A4EB-48322AA940F3}"/>
    <dgm:cxn modelId="{4F3ABCDA-35C8-6F49-8D2B-2BA149D0A1F0}" type="presOf" srcId="{2B9B5930-13A6-114A-B3B9-F823034C8C57}" destId="{416E7BA2-D2E8-A14A-BCFD-5F875657A629}" srcOrd="0" destOrd="0" presId="urn:microsoft.com/office/officeart/2005/8/layout/default"/>
    <dgm:cxn modelId="{D99C8AE3-1C0D-F34D-9F27-2A56CA592EA2}" type="presOf" srcId="{5CB94D2C-2E61-8042-99B5-1DDB8842A239}" destId="{70A29701-8958-434A-862C-1F4DE9AA55D8}" srcOrd="0" destOrd="0" presId="urn:microsoft.com/office/officeart/2005/8/layout/default"/>
    <dgm:cxn modelId="{F0DBBAB2-5400-CD4C-8378-4AA16CAD5DA1}" type="presParOf" srcId="{0F8493B2-AEB6-BF45-AE37-70978CB601F7}" destId="{F9D526A1-5F0B-4841-A6D6-B268F4BDF9EC}" srcOrd="0" destOrd="0" presId="urn:microsoft.com/office/officeart/2005/8/layout/default"/>
    <dgm:cxn modelId="{0129205B-9685-9D43-844E-E075FACFB669}" type="presParOf" srcId="{0F8493B2-AEB6-BF45-AE37-70978CB601F7}" destId="{2CD9F979-91EA-2047-94A7-824C881DD732}" srcOrd="1" destOrd="0" presId="urn:microsoft.com/office/officeart/2005/8/layout/default"/>
    <dgm:cxn modelId="{EBF28753-4C33-FA44-9055-6DBED609367F}" type="presParOf" srcId="{0F8493B2-AEB6-BF45-AE37-70978CB601F7}" destId="{70A29701-8958-434A-862C-1F4DE9AA55D8}" srcOrd="2" destOrd="0" presId="urn:microsoft.com/office/officeart/2005/8/layout/default"/>
    <dgm:cxn modelId="{0328457D-13C2-9444-ADFF-436E35D37641}" type="presParOf" srcId="{0F8493B2-AEB6-BF45-AE37-70978CB601F7}" destId="{B4AEA6BD-AEFC-424D-8B32-B32C348907AB}" srcOrd="3" destOrd="0" presId="urn:microsoft.com/office/officeart/2005/8/layout/default"/>
    <dgm:cxn modelId="{9BEE310C-A645-3E42-83A5-665CB878033B}" type="presParOf" srcId="{0F8493B2-AEB6-BF45-AE37-70978CB601F7}" destId="{416E7BA2-D2E8-A14A-BCFD-5F875657A629}" srcOrd="4" destOrd="0" presId="urn:microsoft.com/office/officeart/2005/8/layout/default"/>
    <dgm:cxn modelId="{D7CB0B2C-971E-FA41-89CC-4E7DD59021AA}" type="presParOf" srcId="{0F8493B2-AEB6-BF45-AE37-70978CB601F7}" destId="{3962DE13-6314-7E41-BDC1-6BE2B438B8FD}" srcOrd="5" destOrd="0" presId="urn:microsoft.com/office/officeart/2005/8/layout/default"/>
    <dgm:cxn modelId="{BCB691F5-F9E9-2044-8FCF-C7487A957EE0}" type="presParOf" srcId="{0F8493B2-AEB6-BF45-AE37-70978CB601F7}" destId="{3DB0122C-7AC9-644B-92B8-DC47721BDF25}" srcOrd="6" destOrd="0" presId="urn:microsoft.com/office/officeart/2005/8/layout/default"/>
    <dgm:cxn modelId="{CA6102E9-1CC4-D442-81DC-D9470A130890}" type="presParOf" srcId="{0F8493B2-AEB6-BF45-AE37-70978CB601F7}" destId="{37BC9D62-AEAA-234C-BB22-BB1D100C3A0E}" srcOrd="7" destOrd="0" presId="urn:microsoft.com/office/officeart/2005/8/layout/default"/>
    <dgm:cxn modelId="{8A19D900-27BF-E446-9A51-80F0A9D4EB0F}" type="presParOf" srcId="{0F8493B2-AEB6-BF45-AE37-70978CB601F7}" destId="{29CF0CFC-6087-CB4F-BFF1-9D048ED787C0}" srcOrd="8" destOrd="0" presId="urn:microsoft.com/office/officeart/2005/8/layout/default"/>
    <dgm:cxn modelId="{B0D1EBF2-354C-BC48-9F31-1BA08785168C}" type="presParOf" srcId="{0F8493B2-AEB6-BF45-AE37-70978CB601F7}" destId="{169FB838-1AB6-9E4A-BFB0-68F8E23E9319}" srcOrd="9" destOrd="0" presId="urn:microsoft.com/office/officeart/2005/8/layout/default"/>
    <dgm:cxn modelId="{6E3364E1-CF2C-1743-AEFF-74157ACDDF8C}" type="presParOf" srcId="{0F8493B2-AEB6-BF45-AE37-70978CB601F7}" destId="{A365FFF6-D70A-B947-A016-BA973E69157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07703-3F44-594E-8CB7-D346C0CB56C8}"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D9EF03B-5877-AC44-9C07-4076E5C34FF2}">
      <dgm:prSet phldrT="[Text]" custT="1"/>
      <dgm:spPr>
        <a:solidFill>
          <a:srgbClr val="BFD72F"/>
        </a:solidFill>
        <a:ln>
          <a:noFill/>
        </a:ln>
      </dgm:spPr>
      <dgm:t>
        <a:bodyPr/>
        <a:lstStyle/>
        <a:p>
          <a:r>
            <a:rPr lang="en-US" sz="1000" dirty="0">
              <a:solidFill>
                <a:srgbClr val="002060"/>
              </a:solidFill>
            </a:rPr>
            <a:t>Prediction, Prevention, and Remediation of </a:t>
          </a:r>
          <a:br>
            <a:rPr lang="en-US" sz="1000" dirty="0">
              <a:solidFill>
                <a:srgbClr val="002060"/>
              </a:solidFill>
            </a:rPr>
          </a:br>
          <a:r>
            <a:rPr lang="en-US" sz="1000" dirty="0">
              <a:solidFill>
                <a:srgbClr val="C00000"/>
              </a:solidFill>
            </a:rPr>
            <a:t>Business Service </a:t>
          </a:r>
          <a:r>
            <a:rPr lang="en-US" sz="1000" dirty="0">
              <a:solidFill>
                <a:srgbClr val="002060"/>
              </a:solidFill>
            </a:rPr>
            <a:t>Availability and Performance Issues</a:t>
          </a:r>
        </a:p>
      </dgm:t>
    </dgm:pt>
    <dgm:pt modelId="{1412EEBD-718F-7243-B71B-AC219FE8D925}" type="parTrans" cxnId="{B4668068-6689-A343-87A0-6E4F83B34B65}">
      <dgm:prSet/>
      <dgm:spPr/>
      <dgm:t>
        <a:bodyPr/>
        <a:lstStyle/>
        <a:p>
          <a:endParaRPr lang="en-US" sz="1100"/>
        </a:p>
      </dgm:t>
    </dgm:pt>
    <dgm:pt modelId="{C9191C44-6CC5-2C43-B8C0-A289672EEF84}" type="sibTrans" cxnId="{B4668068-6689-A343-87A0-6E4F83B34B65}">
      <dgm:prSet/>
      <dgm:spPr/>
      <dgm:t>
        <a:bodyPr/>
        <a:lstStyle/>
        <a:p>
          <a:endParaRPr lang="en-US" sz="1100"/>
        </a:p>
      </dgm:t>
    </dgm:pt>
    <dgm:pt modelId="{0F8493B2-AEB6-BF45-AE37-70978CB601F7}" type="pres">
      <dgm:prSet presAssocID="{8DF07703-3F44-594E-8CB7-D346C0CB56C8}" presName="diagram" presStyleCnt="0">
        <dgm:presLayoutVars>
          <dgm:dir/>
          <dgm:resizeHandles val="exact"/>
        </dgm:presLayoutVars>
      </dgm:prSet>
      <dgm:spPr/>
    </dgm:pt>
    <dgm:pt modelId="{F9D526A1-5F0B-4841-A6D6-B268F4BDF9EC}" type="pres">
      <dgm:prSet presAssocID="{6D9EF03B-5877-AC44-9C07-4076E5C34FF2}" presName="node" presStyleLbl="node1" presStyleIdx="0" presStyleCnt="1" custScaleX="512304" custLinFactNeighborX="-1489" custLinFactNeighborY="-17">
        <dgm:presLayoutVars>
          <dgm:bulletEnabled val="1"/>
        </dgm:presLayoutVars>
      </dgm:prSet>
      <dgm:spPr>
        <a:prstGeom prst="roundRect">
          <a:avLst/>
        </a:prstGeom>
      </dgm:spPr>
    </dgm:pt>
  </dgm:ptLst>
  <dgm:cxnLst>
    <dgm:cxn modelId="{17E1E23C-4840-3244-A920-D77EEC9DF0FB}" type="presOf" srcId="{8DF07703-3F44-594E-8CB7-D346C0CB56C8}" destId="{0F8493B2-AEB6-BF45-AE37-70978CB601F7}" srcOrd="0" destOrd="0" presId="urn:microsoft.com/office/officeart/2005/8/layout/default"/>
    <dgm:cxn modelId="{B4668068-6689-A343-87A0-6E4F83B34B65}" srcId="{8DF07703-3F44-594E-8CB7-D346C0CB56C8}" destId="{6D9EF03B-5877-AC44-9C07-4076E5C34FF2}" srcOrd="0" destOrd="0" parTransId="{1412EEBD-718F-7243-B71B-AC219FE8D925}" sibTransId="{C9191C44-6CC5-2C43-B8C0-A289672EEF84}"/>
    <dgm:cxn modelId="{C3D07750-4964-744B-A873-4CAE382BD912}" type="presOf" srcId="{6D9EF03B-5877-AC44-9C07-4076E5C34FF2}" destId="{F9D526A1-5F0B-4841-A6D6-B268F4BDF9EC}" srcOrd="0" destOrd="0" presId="urn:microsoft.com/office/officeart/2005/8/layout/default"/>
    <dgm:cxn modelId="{F0DBBAB2-5400-CD4C-8378-4AA16CAD5DA1}" type="presParOf" srcId="{0F8493B2-AEB6-BF45-AE37-70978CB601F7}" destId="{F9D526A1-5F0B-4841-A6D6-B268F4BDF9E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CE6C8C-0C85-614B-AA9B-AAD4CEFC7F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5AC2DC2-242A-614E-BC98-F087411FE8E8}">
      <dgm:prSet custT="1"/>
      <dgm:spPr>
        <a:solidFill>
          <a:schemeClr val="tx2">
            <a:lumMod val="50000"/>
          </a:schemeClr>
        </a:solidFill>
        <a:ln w="6350">
          <a:solidFill>
            <a:schemeClr val="accent1">
              <a:lumMod val="75000"/>
            </a:schemeClr>
          </a:solidFill>
        </a:ln>
      </dgm:spPr>
      <dgm:t>
        <a:bodyPr/>
        <a:lstStyle/>
        <a:p>
          <a:pPr>
            <a:lnSpc>
              <a:spcPct val="100000"/>
            </a:lnSpc>
          </a:pPr>
          <a:r>
            <a:rPr lang="en-US" sz="1000" b="1" dirty="0">
              <a:solidFill>
                <a:srgbClr val="BFD72F"/>
              </a:solidFill>
            </a:rPr>
            <a:t>Comprehensive Managed Security Services from Edge to Cloud Deployments</a:t>
          </a:r>
          <a:endParaRPr lang="en-IN" sz="1000" b="1" dirty="0">
            <a:solidFill>
              <a:srgbClr val="BFD72F"/>
            </a:solidFill>
          </a:endParaRPr>
        </a:p>
      </dgm:t>
    </dgm:pt>
    <dgm:pt modelId="{89C7DC9B-5381-6042-9EF8-747A0CE6CBDC}" type="parTrans" cxnId="{EF96737C-76A7-AA42-827A-428B9C8114A3}">
      <dgm:prSet/>
      <dgm:spPr/>
      <dgm:t>
        <a:bodyPr/>
        <a:lstStyle/>
        <a:p>
          <a:endParaRPr lang="en-US" sz="1000"/>
        </a:p>
      </dgm:t>
    </dgm:pt>
    <dgm:pt modelId="{4B9C80D1-4912-BA43-8382-20444C6C1803}" type="sibTrans" cxnId="{EF96737C-76A7-AA42-827A-428B9C8114A3}">
      <dgm:prSet/>
      <dgm:spPr/>
      <dgm:t>
        <a:bodyPr/>
        <a:lstStyle/>
        <a:p>
          <a:endParaRPr lang="en-US" sz="1000"/>
        </a:p>
      </dgm:t>
    </dgm:pt>
    <dgm:pt modelId="{F8DC1CB7-A4E7-5C40-93BC-24D3ADC865AD}">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Single solution provider covering DC, Network, Cloud, App, Hosts and Data </a:t>
          </a:r>
          <a:endParaRPr lang="en-IN" sz="900" dirty="0">
            <a:solidFill>
              <a:schemeClr val="bg1">
                <a:lumMod val="85000"/>
              </a:schemeClr>
            </a:solidFill>
          </a:endParaRPr>
        </a:p>
      </dgm:t>
    </dgm:pt>
    <dgm:pt modelId="{616261C9-5F7A-804A-A3F7-8D55B30F5640}" type="parTrans" cxnId="{AF4C0808-2066-1E48-99C1-9283FBCB9935}">
      <dgm:prSet/>
      <dgm:spPr/>
      <dgm:t>
        <a:bodyPr/>
        <a:lstStyle/>
        <a:p>
          <a:endParaRPr lang="en-US" sz="1000"/>
        </a:p>
      </dgm:t>
    </dgm:pt>
    <dgm:pt modelId="{2C605E2C-CA94-084B-89B9-4B9190E7FBB1}" type="sibTrans" cxnId="{AF4C0808-2066-1E48-99C1-9283FBCB9935}">
      <dgm:prSet/>
      <dgm:spPr/>
      <dgm:t>
        <a:bodyPr/>
        <a:lstStyle/>
        <a:p>
          <a:endParaRPr lang="en-US" sz="1000"/>
        </a:p>
      </dgm:t>
    </dgm:pt>
    <dgm:pt modelId="{697710D3-303A-E84F-836C-F06A7AB11901}">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Offering Shared/On site/Hybrid Services to manage diverse solution portfolio with customized support models  </a:t>
          </a:r>
          <a:endParaRPr lang="en-IN" sz="900" dirty="0">
            <a:solidFill>
              <a:schemeClr val="bg1">
                <a:lumMod val="85000"/>
              </a:schemeClr>
            </a:solidFill>
          </a:endParaRPr>
        </a:p>
      </dgm:t>
    </dgm:pt>
    <dgm:pt modelId="{C87C1E1D-6D2A-2340-A533-CA794BA5333D}" type="parTrans" cxnId="{D1397039-7C25-E441-80A8-A9DC5F8EDD9E}">
      <dgm:prSet/>
      <dgm:spPr/>
      <dgm:t>
        <a:bodyPr/>
        <a:lstStyle/>
        <a:p>
          <a:endParaRPr lang="en-US" sz="1000"/>
        </a:p>
      </dgm:t>
    </dgm:pt>
    <dgm:pt modelId="{F08CDD02-112E-8148-9A26-FE4CF3468C0F}" type="sibTrans" cxnId="{D1397039-7C25-E441-80A8-A9DC5F8EDD9E}">
      <dgm:prSet/>
      <dgm:spPr/>
      <dgm:t>
        <a:bodyPr/>
        <a:lstStyle/>
        <a:p>
          <a:endParaRPr lang="en-US" sz="1000"/>
        </a:p>
      </dgm:t>
    </dgm:pt>
    <dgm:pt modelId="{A892ECA6-3B5C-1F4D-8F56-EF6041E0D60B}">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Integrated seamlessly with other managed services in the ITSM platform to provide a unified view with  faster ticket resolution</a:t>
          </a:r>
          <a:endParaRPr lang="en-IN" sz="900" dirty="0">
            <a:solidFill>
              <a:schemeClr val="bg1">
                <a:lumMod val="85000"/>
              </a:schemeClr>
            </a:solidFill>
          </a:endParaRPr>
        </a:p>
      </dgm:t>
    </dgm:pt>
    <dgm:pt modelId="{ABB996FE-4CAC-7F4D-821E-C1415C9F7FB2}" type="parTrans" cxnId="{9736AE8D-9E9A-4643-A8A6-C46C394136C0}">
      <dgm:prSet/>
      <dgm:spPr/>
      <dgm:t>
        <a:bodyPr/>
        <a:lstStyle/>
        <a:p>
          <a:endParaRPr lang="en-US" sz="1000"/>
        </a:p>
      </dgm:t>
    </dgm:pt>
    <dgm:pt modelId="{D2D90AD9-B382-F344-8885-EAC547F8AE92}" type="sibTrans" cxnId="{9736AE8D-9E9A-4643-A8A6-C46C394136C0}">
      <dgm:prSet/>
      <dgm:spPr/>
      <dgm:t>
        <a:bodyPr/>
        <a:lstStyle/>
        <a:p>
          <a:endParaRPr lang="en-US" sz="1000"/>
        </a:p>
      </dgm:t>
    </dgm:pt>
    <dgm:pt modelId="{A3F72ACE-C428-2349-93E1-671448DCE901}">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SLA driven Security Services by virtue of SASE &amp; Security providers hosted in </a:t>
          </a:r>
          <a:r>
            <a:rPr lang="en-US" sz="900" dirty="0" err="1">
              <a:solidFill>
                <a:schemeClr val="bg1">
                  <a:lumMod val="85000"/>
                </a:schemeClr>
              </a:solidFill>
            </a:rPr>
            <a:t>Sify</a:t>
          </a:r>
          <a:r>
            <a:rPr lang="en-US" sz="900" dirty="0">
              <a:solidFill>
                <a:schemeClr val="bg1">
                  <a:lumMod val="85000"/>
                </a:schemeClr>
              </a:solidFill>
            </a:rPr>
            <a:t> DCs </a:t>
          </a:r>
          <a:endParaRPr lang="en-IN" sz="900" dirty="0">
            <a:solidFill>
              <a:schemeClr val="bg1">
                <a:lumMod val="85000"/>
              </a:schemeClr>
            </a:solidFill>
          </a:endParaRPr>
        </a:p>
      </dgm:t>
    </dgm:pt>
    <dgm:pt modelId="{84AF15A1-36C8-CF4E-9905-732B9F3A13B3}" type="parTrans" cxnId="{4C4FA00D-5883-5148-BC30-FC1A4B13ABEA}">
      <dgm:prSet/>
      <dgm:spPr/>
      <dgm:t>
        <a:bodyPr/>
        <a:lstStyle/>
        <a:p>
          <a:endParaRPr lang="en-US" sz="1000"/>
        </a:p>
      </dgm:t>
    </dgm:pt>
    <dgm:pt modelId="{03426F6E-FE0B-9E43-A861-36F03B5D3C82}" type="sibTrans" cxnId="{4C4FA00D-5883-5148-BC30-FC1A4B13ABEA}">
      <dgm:prSet/>
      <dgm:spPr/>
      <dgm:t>
        <a:bodyPr/>
        <a:lstStyle/>
        <a:p>
          <a:endParaRPr lang="en-US" sz="1000"/>
        </a:p>
      </dgm:t>
    </dgm:pt>
    <dgm:pt modelId="{E2E47053-15BC-4B46-9A9A-B3F5329DE4F5}">
      <dgm:prSet custT="1"/>
      <dgm:spPr>
        <a:solidFill>
          <a:schemeClr val="tx2">
            <a:lumMod val="50000"/>
          </a:schemeClr>
        </a:solidFill>
        <a:ln w="6350">
          <a:solidFill>
            <a:schemeClr val="accent1">
              <a:lumMod val="75000"/>
            </a:schemeClr>
          </a:solidFill>
        </a:ln>
      </dgm:spPr>
      <dgm:t>
        <a:bodyPr/>
        <a:lstStyle/>
        <a:p>
          <a:pPr>
            <a:lnSpc>
              <a:spcPct val="100000"/>
            </a:lnSpc>
          </a:pPr>
          <a:r>
            <a:rPr lang="en-US" sz="1000" b="1" dirty="0">
              <a:solidFill>
                <a:srgbClr val="BFD72F"/>
              </a:solidFill>
            </a:rPr>
            <a:t>AI/ML driven continuous Security Assurance Monitoring, &amp; Automated Incident Management</a:t>
          </a:r>
          <a:endParaRPr lang="en-IN" sz="1000" b="1" dirty="0">
            <a:solidFill>
              <a:srgbClr val="BFD72F"/>
            </a:solidFill>
          </a:endParaRPr>
        </a:p>
      </dgm:t>
    </dgm:pt>
    <dgm:pt modelId="{2F4FC964-A24D-BE4C-B531-B16E1F37D1A9}" type="parTrans" cxnId="{FA4D89E7-2BC1-544B-B794-9EB52E89928D}">
      <dgm:prSet/>
      <dgm:spPr/>
      <dgm:t>
        <a:bodyPr/>
        <a:lstStyle/>
        <a:p>
          <a:endParaRPr lang="en-US" sz="1000"/>
        </a:p>
      </dgm:t>
    </dgm:pt>
    <dgm:pt modelId="{749397FF-AD92-7E40-9807-467991B04229}" type="sibTrans" cxnId="{FA4D89E7-2BC1-544B-B794-9EB52E89928D}">
      <dgm:prSet/>
      <dgm:spPr/>
      <dgm:t>
        <a:bodyPr/>
        <a:lstStyle/>
        <a:p>
          <a:endParaRPr lang="en-US" sz="1000"/>
        </a:p>
      </dgm:t>
    </dgm:pt>
    <dgm:pt modelId="{3819C97E-1263-A047-8215-4BEF7B97827F}">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Real-time monitoring through multiple feeds, to safeguard all the systems and sensitive information</a:t>
          </a:r>
          <a:endParaRPr lang="en-IN" sz="900" dirty="0">
            <a:solidFill>
              <a:schemeClr val="bg1">
                <a:lumMod val="85000"/>
              </a:schemeClr>
            </a:solidFill>
          </a:endParaRPr>
        </a:p>
      </dgm:t>
    </dgm:pt>
    <dgm:pt modelId="{98E57DC2-05A1-0D41-8974-EB39A1727E03}" type="parTrans" cxnId="{47C3ACF5-A1B7-4543-B9F3-6A4315E17E6E}">
      <dgm:prSet/>
      <dgm:spPr/>
      <dgm:t>
        <a:bodyPr/>
        <a:lstStyle/>
        <a:p>
          <a:endParaRPr lang="en-US" sz="1000"/>
        </a:p>
      </dgm:t>
    </dgm:pt>
    <dgm:pt modelId="{B17761C0-3B2F-464F-8EB9-902C45EC20DB}" type="sibTrans" cxnId="{47C3ACF5-A1B7-4543-B9F3-6A4315E17E6E}">
      <dgm:prSet/>
      <dgm:spPr/>
      <dgm:t>
        <a:bodyPr/>
        <a:lstStyle/>
        <a:p>
          <a:endParaRPr lang="en-US" sz="1000"/>
        </a:p>
      </dgm:t>
    </dgm:pt>
    <dgm:pt modelId="{6AB6B397-9531-CE4E-AEFB-790FA4D548FD}">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Correlate security inputs to business context and current threat insights for Auto remediation </a:t>
          </a:r>
          <a:endParaRPr lang="en-IN" sz="900" dirty="0">
            <a:solidFill>
              <a:schemeClr val="bg1">
                <a:lumMod val="85000"/>
              </a:schemeClr>
            </a:solidFill>
          </a:endParaRPr>
        </a:p>
      </dgm:t>
    </dgm:pt>
    <dgm:pt modelId="{B7D2347F-ECC5-FE42-BFDA-5964666C6C98}" type="parTrans" cxnId="{AF435F4B-EA0C-8E49-A69A-2E2A4A7B37B8}">
      <dgm:prSet/>
      <dgm:spPr/>
      <dgm:t>
        <a:bodyPr/>
        <a:lstStyle/>
        <a:p>
          <a:endParaRPr lang="en-US" sz="1000"/>
        </a:p>
      </dgm:t>
    </dgm:pt>
    <dgm:pt modelId="{E27110C1-FCF1-AE42-9702-D46235F14C02}" type="sibTrans" cxnId="{AF435F4B-EA0C-8E49-A69A-2E2A4A7B37B8}">
      <dgm:prSet/>
      <dgm:spPr/>
      <dgm:t>
        <a:bodyPr/>
        <a:lstStyle/>
        <a:p>
          <a:endParaRPr lang="en-US" sz="1000"/>
        </a:p>
      </dgm:t>
    </dgm:pt>
    <dgm:pt modelId="{A1D564B1-DE87-6447-9C8F-1E7081BF7137}">
      <dgm:prSet custT="1"/>
      <dgm:spPr>
        <a:solidFill>
          <a:schemeClr val="tx2">
            <a:lumMod val="50000"/>
          </a:schemeClr>
        </a:solidFill>
        <a:ln w="6350">
          <a:solidFill>
            <a:schemeClr val="accent1">
              <a:lumMod val="75000"/>
            </a:schemeClr>
          </a:solidFill>
        </a:ln>
      </dgm:spPr>
      <dgm:t>
        <a:bodyPr/>
        <a:lstStyle/>
        <a:p>
          <a:pPr>
            <a:lnSpc>
              <a:spcPct val="100000"/>
            </a:lnSpc>
          </a:pPr>
          <a:r>
            <a:rPr lang="en-US" sz="1000" b="1" dirty="0">
              <a:solidFill>
                <a:srgbClr val="BFD72F"/>
              </a:solidFill>
            </a:rPr>
            <a:t>Governance, Risk &amp; Compliance Assurance </a:t>
          </a:r>
          <a:endParaRPr lang="en-IN" sz="1000" b="1" dirty="0">
            <a:solidFill>
              <a:srgbClr val="BFD72F"/>
            </a:solidFill>
          </a:endParaRPr>
        </a:p>
      </dgm:t>
    </dgm:pt>
    <dgm:pt modelId="{8F4AA91B-D0B4-E340-8F95-4FF9FAC5382A}" type="parTrans" cxnId="{3B4A173C-574B-DD45-8503-8B394CE01B80}">
      <dgm:prSet/>
      <dgm:spPr/>
      <dgm:t>
        <a:bodyPr/>
        <a:lstStyle/>
        <a:p>
          <a:endParaRPr lang="en-US" sz="1000"/>
        </a:p>
      </dgm:t>
    </dgm:pt>
    <dgm:pt modelId="{182CF2DE-B89D-5F40-9CCC-6013ED1742C9}" type="sibTrans" cxnId="{3B4A173C-574B-DD45-8503-8B394CE01B80}">
      <dgm:prSet/>
      <dgm:spPr/>
      <dgm:t>
        <a:bodyPr/>
        <a:lstStyle/>
        <a:p>
          <a:endParaRPr lang="en-US" sz="1000"/>
        </a:p>
      </dgm:t>
    </dgm:pt>
    <dgm:pt modelId="{2AF613FC-172C-3A4C-9F05-DB7F0E8FBFBF}">
      <dgm:prSet custT="1"/>
      <dgm:spPr>
        <a:noFill/>
        <a:ln w="3175">
          <a:solidFill>
            <a:schemeClr val="accent1">
              <a:lumMod val="60000"/>
              <a:lumOff val="40000"/>
            </a:schemeClr>
          </a:solidFill>
          <a:prstDash val="sysDot"/>
        </a:ln>
      </dgm:spPr>
      <dgm:t>
        <a:bodyPr/>
        <a:lstStyle/>
        <a:p>
          <a:pPr marL="95250" indent="-95250">
            <a:lnSpc>
              <a:spcPct val="100000"/>
            </a:lnSpc>
            <a:tabLst/>
          </a:pPr>
          <a:r>
            <a:rPr lang="en-US" sz="900" dirty="0">
              <a:solidFill>
                <a:schemeClr val="bg1">
                  <a:lumMod val="85000"/>
                </a:schemeClr>
              </a:solidFill>
            </a:rPr>
            <a:t>Identify security vulnerabilities across your digital IT infrastructure and remediate with </a:t>
          </a:r>
          <a:r>
            <a:rPr lang="en-US" sz="900" dirty="0" err="1">
              <a:solidFill>
                <a:schemeClr val="bg1">
                  <a:lumMod val="85000"/>
                </a:schemeClr>
              </a:solidFill>
            </a:rPr>
            <a:t>Sify’s</a:t>
          </a:r>
          <a:r>
            <a:rPr lang="en-US" sz="900" dirty="0">
              <a:solidFill>
                <a:schemeClr val="bg1">
                  <a:lumMod val="85000"/>
                </a:schemeClr>
              </a:solidFill>
            </a:rPr>
            <a:t> advanced managed services  </a:t>
          </a:r>
          <a:endParaRPr lang="en-IN" sz="900" dirty="0">
            <a:solidFill>
              <a:schemeClr val="bg1">
                <a:lumMod val="85000"/>
              </a:schemeClr>
            </a:solidFill>
          </a:endParaRPr>
        </a:p>
      </dgm:t>
    </dgm:pt>
    <dgm:pt modelId="{E1DB2FF0-F1E8-944A-869E-6DF2B4E4EA66}" type="parTrans" cxnId="{C28E5CDF-3E5F-6340-8AFF-17646A006BB9}">
      <dgm:prSet/>
      <dgm:spPr/>
      <dgm:t>
        <a:bodyPr/>
        <a:lstStyle/>
        <a:p>
          <a:endParaRPr lang="en-US" sz="1000"/>
        </a:p>
      </dgm:t>
    </dgm:pt>
    <dgm:pt modelId="{A15A06BA-1C89-3943-B703-29B268E70991}" type="sibTrans" cxnId="{C28E5CDF-3E5F-6340-8AFF-17646A006BB9}">
      <dgm:prSet/>
      <dgm:spPr/>
      <dgm:t>
        <a:bodyPr/>
        <a:lstStyle/>
        <a:p>
          <a:endParaRPr lang="en-US" sz="1000"/>
        </a:p>
      </dgm:t>
    </dgm:pt>
    <dgm:pt modelId="{664EAC29-7822-D44A-894C-BA6A8D67D7DE}">
      <dgm:prSet custT="1"/>
      <dgm:spPr>
        <a:noFill/>
        <a:ln w="3175">
          <a:solidFill>
            <a:schemeClr val="accent1">
              <a:lumMod val="60000"/>
              <a:lumOff val="40000"/>
            </a:schemeClr>
          </a:solidFill>
          <a:prstDash val="sysDot"/>
        </a:ln>
      </dgm:spPr>
      <dgm:t>
        <a:bodyPr/>
        <a:lstStyle/>
        <a:p>
          <a:pPr marL="95250" indent="-95250">
            <a:lnSpc>
              <a:spcPct val="100000"/>
            </a:lnSpc>
            <a:tabLst/>
          </a:pPr>
          <a:r>
            <a:rPr lang="en-US" sz="900" dirty="0">
              <a:solidFill>
                <a:schemeClr val="bg1">
                  <a:lumMod val="85000"/>
                </a:schemeClr>
              </a:solidFill>
            </a:rPr>
            <a:t>Enable organizations to meet regulatory and compliance requirements: SEBI, RBI, IRDA, ISO27001…</a:t>
          </a:r>
          <a:endParaRPr lang="en-IN" sz="900" dirty="0">
            <a:solidFill>
              <a:schemeClr val="bg1">
                <a:lumMod val="85000"/>
              </a:schemeClr>
            </a:solidFill>
          </a:endParaRPr>
        </a:p>
      </dgm:t>
    </dgm:pt>
    <dgm:pt modelId="{9056EB14-13D2-4146-A3F7-A4D0CCB2D8F0}" type="parTrans" cxnId="{42F9CB8B-4192-734C-B01D-CDF2441BC5E5}">
      <dgm:prSet/>
      <dgm:spPr/>
      <dgm:t>
        <a:bodyPr/>
        <a:lstStyle/>
        <a:p>
          <a:endParaRPr lang="en-US" sz="1000"/>
        </a:p>
      </dgm:t>
    </dgm:pt>
    <dgm:pt modelId="{EAD3C4CB-C9E4-034C-BF8A-920DEBDF515B}" type="sibTrans" cxnId="{42F9CB8B-4192-734C-B01D-CDF2441BC5E5}">
      <dgm:prSet/>
      <dgm:spPr/>
      <dgm:t>
        <a:bodyPr/>
        <a:lstStyle/>
        <a:p>
          <a:endParaRPr lang="en-US" sz="1000"/>
        </a:p>
      </dgm:t>
    </dgm:pt>
    <dgm:pt modelId="{84D4E503-B515-D84D-806B-03B3818B7AD6}" type="pres">
      <dgm:prSet presAssocID="{EECE6C8C-0C85-614B-AA9B-AAD4CEFC7FD3}" presName="linear" presStyleCnt="0">
        <dgm:presLayoutVars>
          <dgm:dir/>
          <dgm:animLvl val="lvl"/>
          <dgm:resizeHandles val="exact"/>
        </dgm:presLayoutVars>
      </dgm:prSet>
      <dgm:spPr/>
    </dgm:pt>
    <dgm:pt modelId="{0ECEDAF0-17F0-9E45-AD48-E3D700A45B4C}" type="pres">
      <dgm:prSet presAssocID="{15AC2DC2-242A-614E-BC98-F087411FE8E8}" presName="parentLin" presStyleCnt="0"/>
      <dgm:spPr/>
    </dgm:pt>
    <dgm:pt modelId="{0DD82E10-5D7F-5049-B371-8758C3145F90}" type="pres">
      <dgm:prSet presAssocID="{15AC2DC2-242A-614E-BC98-F087411FE8E8}" presName="parentLeftMargin" presStyleLbl="node1" presStyleIdx="0" presStyleCnt="3"/>
      <dgm:spPr/>
    </dgm:pt>
    <dgm:pt modelId="{6D9E3C04-0B58-AA48-A389-A633F08563AF}" type="pres">
      <dgm:prSet presAssocID="{15AC2DC2-242A-614E-BC98-F087411FE8E8}" presName="parentText" presStyleLbl="node1" presStyleIdx="0" presStyleCnt="3" custScaleX="117006" custScaleY="119074" custLinFactNeighborX="23715" custLinFactNeighborY="3109">
        <dgm:presLayoutVars>
          <dgm:chMax val="0"/>
          <dgm:bulletEnabled val="1"/>
        </dgm:presLayoutVars>
      </dgm:prSet>
      <dgm:spPr/>
    </dgm:pt>
    <dgm:pt modelId="{81997A32-D01D-FA4B-BF3C-C0B7970A18D5}" type="pres">
      <dgm:prSet presAssocID="{15AC2DC2-242A-614E-BC98-F087411FE8E8}" presName="negativeSpace" presStyleCnt="0"/>
      <dgm:spPr/>
    </dgm:pt>
    <dgm:pt modelId="{720ED978-48F1-1F43-A10F-A258F3D5185F}" type="pres">
      <dgm:prSet presAssocID="{15AC2DC2-242A-614E-BC98-F087411FE8E8}" presName="childText" presStyleLbl="conFgAcc1" presStyleIdx="0" presStyleCnt="3">
        <dgm:presLayoutVars>
          <dgm:bulletEnabled val="1"/>
        </dgm:presLayoutVars>
      </dgm:prSet>
      <dgm:spPr/>
    </dgm:pt>
    <dgm:pt modelId="{577B8C8E-B147-DD46-A665-404B3246092F}" type="pres">
      <dgm:prSet presAssocID="{4B9C80D1-4912-BA43-8382-20444C6C1803}" presName="spaceBetweenRectangles" presStyleCnt="0"/>
      <dgm:spPr/>
    </dgm:pt>
    <dgm:pt modelId="{EF125533-EA78-2A4B-A3C1-156E81339437}" type="pres">
      <dgm:prSet presAssocID="{E2E47053-15BC-4B46-9A9A-B3F5329DE4F5}" presName="parentLin" presStyleCnt="0"/>
      <dgm:spPr/>
    </dgm:pt>
    <dgm:pt modelId="{6EA67FB0-A386-204C-9D0F-EECBF1926D9F}" type="pres">
      <dgm:prSet presAssocID="{E2E47053-15BC-4B46-9A9A-B3F5329DE4F5}" presName="parentLeftMargin" presStyleLbl="node1" presStyleIdx="0" presStyleCnt="3"/>
      <dgm:spPr/>
    </dgm:pt>
    <dgm:pt modelId="{1A6A4D70-C82E-AD40-AA01-BBFF09F5811A}" type="pres">
      <dgm:prSet presAssocID="{E2E47053-15BC-4B46-9A9A-B3F5329DE4F5}" presName="parentText" presStyleLbl="node1" presStyleIdx="1" presStyleCnt="3" custScaleX="128985" custScaleY="152379">
        <dgm:presLayoutVars>
          <dgm:chMax val="0"/>
          <dgm:bulletEnabled val="1"/>
        </dgm:presLayoutVars>
      </dgm:prSet>
      <dgm:spPr/>
    </dgm:pt>
    <dgm:pt modelId="{08CA7B74-9C75-3647-B9CB-A4FF3E93EB48}" type="pres">
      <dgm:prSet presAssocID="{E2E47053-15BC-4B46-9A9A-B3F5329DE4F5}" presName="negativeSpace" presStyleCnt="0"/>
      <dgm:spPr/>
    </dgm:pt>
    <dgm:pt modelId="{AF1BC528-E894-1640-AC16-046501CE6E48}" type="pres">
      <dgm:prSet presAssocID="{E2E47053-15BC-4B46-9A9A-B3F5329DE4F5}" presName="childText" presStyleLbl="conFgAcc1" presStyleIdx="1" presStyleCnt="3">
        <dgm:presLayoutVars>
          <dgm:bulletEnabled val="1"/>
        </dgm:presLayoutVars>
      </dgm:prSet>
      <dgm:spPr/>
    </dgm:pt>
    <dgm:pt modelId="{FA43F762-DD07-ED40-B30F-EF23CBF6B372}" type="pres">
      <dgm:prSet presAssocID="{749397FF-AD92-7E40-9807-467991B04229}" presName="spaceBetweenRectangles" presStyleCnt="0"/>
      <dgm:spPr/>
    </dgm:pt>
    <dgm:pt modelId="{48A0858C-69B2-F54B-A8EE-7BB571F922E2}" type="pres">
      <dgm:prSet presAssocID="{A1D564B1-DE87-6447-9C8F-1E7081BF7137}" presName="parentLin" presStyleCnt="0"/>
      <dgm:spPr/>
    </dgm:pt>
    <dgm:pt modelId="{7F716E29-752E-1649-882D-0CB97DDC965A}" type="pres">
      <dgm:prSet presAssocID="{A1D564B1-DE87-6447-9C8F-1E7081BF7137}" presName="parentLeftMargin" presStyleLbl="node1" presStyleIdx="1" presStyleCnt="3"/>
      <dgm:spPr/>
    </dgm:pt>
    <dgm:pt modelId="{15D59C0A-F7ED-3544-A758-567606456B23}" type="pres">
      <dgm:prSet presAssocID="{A1D564B1-DE87-6447-9C8F-1E7081BF7137}" presName="parentText" presStyleLbl="node1" presStyleIdx="2" presStyleCnt="3" custScaleX="117006">
        <dgm:presLayoutVars>
          <dgm:chMax val="0"/>
          <dgm:bulletEnabled val="1"/>
        </dgm:presLayoutVars>
      </dgm:prSet>
      <dgm:spPr/>
    </dgm:pt>
    <dgm:pt modelId="{080015B5-9FBA-C547-B055-BC22D4AB87BE}" type="pres">
      <dgm:prSet presAssocID="{A1D564B1-DE87-6447-9C8F-1E7081BF7137}" presName="negativeSpace" presStyleCnt="0"/>
      <dgm:spPr/>
    </dgm:pt>
    <dgm:pt modelId="{5B021FD4-4E43-6243-A56D-B741DF71D9D5}" type="pres">
      <dgm:prSet presAssocID="{A1D564B1-DE87-6447-9C8F-1E7081BF7137}" presName="childText" presStyleLbl="conFgAcc1" presStyleIdx="2" presStyleCnt="3">
        <dgm:presLayoutVars>
          <dgm:bulletEnabled val="1"/>
        </dgm:presLayoutVars>
      </dgm:prSet>
      <dgm:spPr/>
    </dgm:pt>
  </dgm:ptLst>
  <dgm:cxnLst>
    <dgm:cxn modelId="{653F0905-651A-5448-85A5-F6A01FA65263}" type="presOf" srcId="{664EAC29-7822-D44A-894C-BA6A8D67D7DE}" destId="{5B021FD4-4E43-6243-A56D-B741DF71D9D5}" srcOrd="0" destOrd="1" presId="urn:microsoft.com/office/officeart/2005/8/layout/list1"/>
    <dgm:cxn modelId="{AF4C0808-2066-1E48-99C1-9283FBCB9935}" srcId="{15AC2DC2-242A-614E-BC98-F087411FE8E8}" destId="{F8DC1CB7-A4E7-5C40-93BC-24D3ADC865AD}" srcOrd="0" destOrd="0" parTransId="{616261C9-5F7A-804A-A3F7-8D55B30F5640}" sibTransId="{2C605E2C-CA94-084B-89B9-4B9190E7FBB1}"/>
    <dgm:cxn modelId="{2E3AA10B-71F9-524D-A683-0598D467F83F}" type="presOf" srcId="{A1D564B1-DE87-6447-9C8F-1E7081BF7137}" destId="{7F716E29-752E-1649-882D-0CB97DDC965A}" srcOrd="0" destOrd="0" presId="urn:microsoft.com/office/officeart/2005/8/layout/list1"/>
    <dgm:cxn modelId="{4C4FA00D-5883-5148-BC30-FC1A4B13ABEA}" srcId="{15AC2DC2-242A-614E-BC98-F087411FE8E8}" destId="{A3F72ACE-C428-2349-93E1-671448DCE901}" srcOrd="3" destOrd="0" parTransId="{84AF15A1-36C8-CF4E-9905-732B9F3A13B3}" sibTransId="{03426F6E-FE0B-9E43-A861-36F03B5D3C82}"/>
    <dgm:cxn modelId="{4A3FFC14-10CF-074E-BA56-9C5DCB3E3ADA}" type="presOf" srcId="{2AF613FC-172C-3A4C-9F05-DB7F0E8FBFBF}" destId="{5B021FD4-4E43-6243-A56D-B741DF71D9D5}" srcOrd="0" destOrd="0" presId="urn:microsoft.com/office/officeart/2005/8/layout/list1"/>
    <dgm:cxn modelId="{F24DCB38-966B-EE49-98A8-259649562675}" type="presOf" srcId="{A3F72ACE-C428-2349-93E1-671448DCE901}" destId="{720ED978-48F1-1F43-A10F-A258F3D5185F}" srcOrd="0" destOrd="3" presId="urn:microsoft.com/office/officeart/2005/8/layout/list1"/>
    <dgm:cxn modelId="{D1397039-7C25-E441-80A8-A9DC5F8EDD9E}" srcId="{15AC2DC2-242A-614E-BC98-F087411FE8E8}" destId="{697710D3-303A-E84F-836C-F06A7AB11901}" srcOrd="1" destOrd="0" parTransId="{C87C1E1D-6D2A-2340-A533-CA794BA5333D}" sibTransId="{F08CDD02-112E-8148-9A26-FE4CF3468C0F}"/>
    <dgm:cxn modelId="{3B4A173C-574B-DD45-8503-8B394CE01B80}" srcId="{EECE6C8C-0C85-614B-AA9B-AAD4CEFC7FD3}" destId="{A1D564B1-DE87-6447-9C8F-1E7081BF7137}" srcOrd="2" destOrd="0" parTransId="{8F4AA91B-D0B4-E340-8F95-4FF9FAC5382A}" sibTransId="{182CF2DE-B89D-5F40-9CCC-6013ED1742C9}"/>
    <dgm:cxn modelId="{D7A9D34A-2F8D-BF4F-AB57-73C42DC37EB3}" type="presOf" srcId="{E2E47053-15BC-4B46-9A9A-B3F5329DE4F5}" destId="{6EA67FB0-A386-204C-9D0F-EECBF1926D9F}" srcOrd="0" destOrd="0" presId="urn:microsoft.com/office/officeart/2005/8/layout/list1"/>
    <dgm:cxn modelId="{AF435F4B-EA0C-8E49-A69A-2E2A4A7B37B8}" srcId="{E2E47053-15BC-4B46-9A9A-B3F5329DE4F5}" destId="{6AB6B397-9531-CE4E-AEFB-790FA4D548FD}" srcOrd="1" destOrd="0" parTransId="{B7D2347F-ECC5-FE42-BFDA-5964666C6C98}" sibTransId="{E27110C1-FCF1-AE42-9702-D46235F14C02}"/>
    <dgm:cxn modelId="{BA68946E-4634-B141-B77B-E92F163B70F2}" type="presOf" srcId="{15AC2DC2-242A-614E-BC98-F087411FE8E8}" destId="{6D9E3C04-0B58-AA48-A389-A633F08563AF}" srcOrd="1" destOrd="0" presId="urn:microsoft.com/office/officeart/2005/8/layout/list1"/>
    <dgm:cxn modelId="{EF96737C-76A7-AA42-827A-428B9C8114A3}" srcId="{EECE6C8C-0C85-614B-AA9B-AAD4CEFC7FD3}" destId="{15AC2DC2-242A-614E-BC98-F087411FE8E8}" srcOrd="0" destOrd="0" parTransId="{89C7DC9B-5381-6042-9EF8-747A0CE6CBDC}" sibTransId="{4B9C80D1-4912-BA43-8382-20444C6C1803}"/>
    <dgm:cxn modelId="{17B8DD84-D092-7542-AF19-727013C0E6B8}" type="presOf" srcId="{EECE6C8C-0C85-614B-AA9B-AAD4CEFC7FD3}" destId="{84D4E503-B515-D84D-806B-03B3818B7AD6}" srcOrd="0" destOrd="0" presId="urn:microsoft.com/office/officeart/2005/8/layout/list1"/>
    <dgm:cxn modelId="{42F9CB8B-4192-734C-B01D-CDF2441BC5E5}" srcId="{A1D564B1-DE87-6447-9C8F-1E7081BF7137}" destId="{664EAC29-7822-D44A-894C-BA6A8D67D7DE}" srcOrd="1" destOrd="0" parTransId="{9056EB14-13D2-4146-A3F7-A4D0CCB2D8F0}" sibTransId="{EAD3C4CB-C9E4-034C-BF8A-920DEBDF515B}"/>
    <dgm:cxn modelId="{F575538D-CB50-234E-9FDB-D0C27F1457A4}" type="presOf" srcId="{3819C97E-1263-A047-8215-4BEF7B97827F}" destId="{AF1BC528-E894-1640-AC16-046501CE6E48}" srcOrd="0" destOrd="0" presId="urn:microsoft.com/office/officeart/2005/8/layout/list1"/>
    <dgm:cxn modelId="{9736AE8D-9E9A-4643-A8A6-C46C394136C0}" srcId="{15AC2DC2-242A-614E-BC98-F087411FE8E8}" destId="{A892ECA6-3B5C-1F4D-8F56-EF6041E0D60B}" srcOrd="2" destOrd="0" parTransId="{ABB996FE-4CAC-7F4D-821E-C1415C9F7FB2}" sibTransId="{D2D90AD9-B382-F344-8885-EAC547F8AE92}"/>
    <dgm:cxn modelId="{DA7DCBA0-0EED-CE4D-9C7E-68A456B429D2}" type="presOf" srcId="{F8DC1CB7-A4E7-5C40-93BC-24D3ADC865AD}" destId="{720ED978-48F1-1F43-A10F-A258F3D5185F}" srcOrd="0" destOrd="0" presId="urn:microsoft.com/office/officeart/2005/8/layout/list1"/>
    <dgm:cxn modelId="{908A69AD-39AF-C34D-9893-19DD2514C7CF}" type="presOf" srcId="{E2E47053-15BC-4B46-9A9A-B3F5329DE4F5}" destId="{1A6A4D70-C82E-AD40-AA01-BBFF09F5811A}" srcOrd="1" destOrd="0" presId="urn:microsoft.com/office/officeart/2005/8/layout/list1"/>
    <dgm:cxn modelId="{E11F3FAE-E0F0-A047-84B1-CD7146ADF75C}" type="presOf" srcId="{6AB6B397-9531-CE4E-AEFB-790FA4D548FD}" destId="{AF1BC528-E894-1640-AC16-046501CE6E48}" srcOrd="0" destOrd="1" presId="urn:microsoft.com/office/officeart/2005/8/layout/list1"/>
    <dgm:cxn modelId="{2DA58AC5-2088-CC4B-AF78-552310213077}" type="presOf" srcId="{697710D3-303A-E84F-836C-F06A7AB11901}" destId="{720ED978-48F1-1F43-A10F-A258F3D5185F}" srcOrd="0" destOrd="1" presId="urn:microsoft.com/office/officeart/2005/8/layout/list1"/>
    <dgm:cxn modelId="{F4F1A1C6-6B67-634C-B9A7-B014F280567E}" type="presOf" srcId="{15AC2DC2-242A-614E-BC98-F087411FE8E8}" destId="{0DD82E10-5D7F-5049-B371-8758C3145F90}" srcOrd="0" destOrd="0" presId="urn:microsoft.com/office/officeart/2005/8/layout/list1"/>
    <dgm:cxn modelId="{C28E5CDF-3E5F-6340-8AFF-17646A006BB9}" srcId="{A1D564B1-DE87-6447-9C8F-1E7081BF7137}" destId="{2AF613FC-172C-3A4C-9F05-DB7F0E8FBFBF}" srcOrd="0" destOrd="0" parTransId="{E1DB2FF0-F1E8-944A-869E-6DF2B4E4EA66}" sibTransId="{A15A06BA-1C89-3943-B703-29B268E70991}"/>
    <dgm:cxn modelId="{FA4D89E7-2BC1-544B-B794-9EB52E89928D}" srcId="{EECE6C8C-0C85-614B-AA9B-AAD4CEFC7FD3}" destId="{E2E47053-15BC-4B46-9A9A-B3F5329DE4F5}" srcOrd="1" destOrd="0" parTransId="{2F4FC964-A24D-BE4C-B531-B16E1F37D1A9}" sibTransId="{749397FF-AD92-7E40-9807-467991B04229}"/>
    <dgm:cxn modelId="{5EAB0DEF-A3F5-8445-B2C2-0A094DDD2173}" type="presOf" srcId="{A892ECA6-3B5C-1F4D-8F56-EF6041E0D60B}" destId="{720ED978-48F1-1F43-A10F-A258F3D5185F}" srcOrd="0" destOrd="2" presId="urn:microsoft.com/office/officeart/2005/8/layout/list1"/>
    <dgm:cxn modelId="{A30611F4-C206-7644-9330-075E5827435E}" type="presOf" srcId="{A1D564B1-DE87-6447-9C8F-1E7081BF7137}" destId="{15D59C0A-F7ED-3544-A758-567606456B23}" srcOrd="1" destOrd="0" presId="urn:microsoft.com/office/officeart/2005/8/layout/list1"/>
    <dgm:cxn modelId="{47C3ACF5-A1B7-4543-B9F3-6A4315E17E6E}" srcId="{E2E47053-15BC-4B46-9A9A-B3F5329DE4F5}" destId="{3819C97E-1263-A047-8215-4BEF7B97827F}" srcOrd="0" destOrd="0" parTransId="{98E57DC2-05A1-0D41-8974-EB39A1727E03}" sibTransId="{B17761C0-3B2F-464F-8EB9-902C45EC20DB}"/>
    <dgm:cxn modelId="{D698F353-6653-3F43-A399-4E800F990D11}" type="presParOf" srcId="{84D4E503-B515-D84D-806B-03B3818B7AD6}" destId="{0ECEDAF0-17F0-9E45-AD48-E3D700A45B4C}" srcOrd="0" destOrd="0" presId="urn:microsoft.com/office/officeart/2005/8/layout/list1"/>
    <dgm:cxn modelId="{5AFA26D5-4D91-964C-89C7-8728BD4A0385}" type="presParOf" srcId="{0ECEDAF0-17F0-9E45-AD48-E3D700A45B4C}" destId="{0DD82E10-5D7F-5049-B371-8758C3145F90}" srcOrd="0" destOrd="0" presId="urn:microsoft.com/office/officeart/2005/8/layout/list1"/>
    <dgm:cxn modelId="{7DF48754-7F12-9B49-9CF0-ED534A4971EB}" type="presParOf" srcId="{0ECEDAF0-17F0-9E45-AD48-E3D700A45B4C}" destId="{6D9E3C04-0B58-AA48-A389-A633F08563AF}" srcOrd="1" destOrd="0" presId="urn:microsoft.com/office/officeart/2005/8/layout/list1"/>
    <dgm:cxn modelId="{9F940A58-6947-D240-A99B-D73B3B7F2A6A}" type="presParOf" srcId="{84D4E503-B515-D84D-806B-03B3818B7AD6}" destId="{81997A32-D01D-FA4B-BF3C-C0B7970A18D5}" srcOrd="1" destOrd="0" presId="urn:microsoft.com/office/officeart/2005/8/layout/list1"/>
    <dgm:cxn modelId="{6E1C7E6A-CC02-B54D-8A01-A4EA37C0956C}" type="presParOf" srcId="{84D4E503-B515-D84D-806B-03B3818B7AD6}" destId="{720ED978-48F1-1F43-A10F-A258F3D5185F}" srcOrd="2" destOrd="0" presId="urn:microsoft.com/office/officeart/2005/8/layout/list1"/>
    <dgm:cxn modelId="{F14B7F0C-FDB8-6A47-B050-A974F926A2EC}" type="presParOf" srcId="{84D4E503-B515-D84D-806B-03B3818B7AD6}" destId="{577B8C8E-B147-DD46-A665-404B3246092F}" srcOrd="3" destOrd="0" presId="urn:microsoft.com/office/officeart/2005/8/layout/list1"/>
    <dgm:cxn modelId="{64A023BC-D40A-2549-B9BF-4D7A976CF40E}" type="presParOf" srcId="{84D4E503-B515-D84D-806B-03B3818B7AD6}" destId="{EF125533-EA78-2A4B-A3C1-156E81339437}" srcOrd="4" destOrd="0" presId="urn:microsoft.com/office/officeart/2005/8/layout/list1"/>
    <dgm:cxn modelId="{BD541E72-30E4-0945-BE02-5C930394C075}" type="presParOf" srcId="{EF125533-EA78-2A4B-A3C1-156E81339437}" destId="{6EA67FB0-A386-204C-9D0F-EECBF1926D9F}" srcOrd="0" destOrd="0" presId="urn:microsoft.com/office/officeart/2005/8/layout/list1"/>
    <dgm:cxn modelId="{17A58BA2-2A95-4B40-A7F6-A69E3521EFFE}" type="presParOf" srcId="{EF125533-EA78-2A4B-A3C1-156E81339437}" destId="{1A6A4D70-C82E-AD40-AA01-BBFF09F5811A}" srcOrd="1" destOrd="0" presId="urn:microsoft.com/office/officeart/2005/8/layout/list1"/>
    <dgm:cxn modelId="{07FBD26C-30CE-B449-9FFA-B358A5BE752E}" type="presParOf" srcId="{84D4E503-B515-D84D-806B-03B3818B7AD6}" destId="{08CA7B74-9C75-3647-B9CB-A4FF3E93EB48}" srcOrd="5" destOrd="0" presId="urn:microsoft.com/office/officeart/2005/8/layout/list1"/>
    <dgm:cxn modelId="{1086897E-7CBF-BC4D-9658-7CEA6B096558}" type="presParOf" srcId="{84D4E503-B515-D84D-806B-03B3818B7AD6}" destId="{AF1BC528-E894-1640-AC16-046501CE6E48}" srcOrd="6" destOrd="0" presId="urn:microsoft.com/office/officeart/2005/8/layout/list1"/>
    <dgm:cxn modelId="{D8CBB4F4-CD2D-1F43-96F8-43BD352C2316}" type="presParOf" srcId="{84D4E503-B515-D84D-806B-03B3818B7AD6}" destId="{FA43F762-DD07-ED40-B30F-EF23CBF6B372}" srcOrd="7" destOrd="0" presId="urn:microsoft.com/office/officeart/2005/8/layout/list1"/>
    <dgm:cxn modelId="{63D25F2C-845F-F041-9A8E-9217F86153C7}" type="presParOf" srcId="{84D4E503-B515-D84D-806B-03B3818B7AD6}" destId="{48A0858C-69B2-F54B-A8EE-7BB571F922E2}" srcOrd="8" destOrd="0" presId="urn:microsoft.com/office/officeart/2005/8/layout/list1"/>
    <dgm:cxn modelId="{672A5E53-385B-BD4E-B84C-451B42345A9F}" type="presParOf" srcId="{48A0858C-69B2-F54B-A8EE-7BB571F922E2}" destId="{7F716E29-752E-1649-882D-0CB97DDC965A}" srcOrd="0" destOrd="0" presId="urn:microsoft.com/office/officeart/2005/8/layout/list1"/>
    <dgm:cxn modelId="{B8E3D6F6-F075-2B42-8B76-FF19D5A41ED4}" type="presParOf" srcId="{48A0858C-69B2-F54B-A8EE-7BB571F922E2}" destId="{15D59C0A-F7ED-3544-A758-567606456B23}" srcOrd="1" destOrd="0" presId="urn:microsoft.com/office/officeart/2005/8/layout/list1"/>
    <dgm:cxn modelId="{C12E643E-5DB2-9D48-983F-FB9457DC8E9B}" type="presParOf" srcId="{84D4E503-B515-D84D-806B-03B3818B7AD6}" destId="{080015B5-9FBA-C547-B055-BC22D4AB87BE}" srcOrd="9" destOrd="0" presId="urn:microsoft.com/office/officeart/2005/8/layout/list1"/>
    <dgm:cxn modelId="{B1186B3C-9FD8-454A-972A-4569506A100F}" type="presParOf" srcId="{84D4E503-B515-D84D-806B-03B3818B7AD6}" destId="{5B021FD4-4E43-6243-A56D-B741DF71D9D5}" srcOrd="10"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02D2D9-85DA-6C44-BFE2-726338043F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1CA3DF-46E2-5A40-9CA5-F0F880CDE53B}">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dirty="0">
              <a:solidFill>
                <a:schemeClr val="bg1"/>
              </a:solidFill>
              <a:latin typeface="Trebuchet MS"/>
            </a:rPr>
            <a:t>Single partner for Managed Services across Digital IT</a:t>
          </a:r>
          <a:endParaRPr lang="en-IN" sz="1100" dirty="0">
            <a:solidFill>
              <a:schemeClr val="bg1"/>
            </a:solidFill>
          </a:endParaRPr>
        </a:p>
      </dgm:t>
    </dgm:pt>
    <dgm:pt modelId="{3EEC1721-898E-4B42-A9E2-52E1A8855F8B}" type="parTrans" cxnId="{BAEE81D0-D447-154F-AB91-D6CA61C729E9}">
      <dgm:prSet/>
      <dgm:spPr/>
      <dgm:t>
        <a:bodyPr/>
        <a:lstStyle/>
        <a:p>
          <a:endParaRPr lang="en-US"/>
        </a:p>
      </dgm:t>
    </dgm:pt>
    <dgm:pt modelId="{B34E5FC5-819B-CD4F-AA5E-F9536D7448A7}" type="sibTrans" cxnId="{BAEE81D0-D447-154F-AB91-D6CA61C729E9}">
      <dgm:prSet/>
      <dgm:spPr/>
      <dgm:t>
        <a:bodyPr/>
        <a:lstStyle/>
        <a:p>
          <a:endParaRPr lang="en-US"/>
        </a:p>
      </dgm:t>
    </dgm:pt>
    <dgm:pt modelId="{DD4988A3-5BCC-C84D-944C-8FD5240C4210}">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Operational Excellence driven by Automation  </a:t>
          </a:r>
          <a:endParaRPr lang="en-IN" sz="1100">
            <a:solidFill>
              <a:schemeClr val="bg1"/>
            </a:solidFill>
          </a:endParaRPr>
        </a:p>
      </dgm:t>
    </dgm:pt>
    <dgm:pt modelId="{1D41B51C-612F-FD4D-B6A0-F355BCD00109}" type="parTrans" cxnId="{B6A2330A-9A63-BC45-880F-17F8EC121AE4}">
      <dgm:prSet/>
      <dgm:spPr/>
      <dgm:t>
        <a:bodyPr/>
        <a:lstStyle/>
        <a:p>
          <a:endParaRPr lang="en-US"/>
        </a:p>
      </dgm:t>
    </dgm:pt>
    <dgm:pt modelId="{91E1DE22-1898-9149-B3DC-BE843422264C}" type="sibTrans" cxnId="{B6A2330A-9A63-BC45-880F-17F8EC121AE4}">
      <dgm:prSet/>
      <dgm:spPr/>
      <dgm:t>
        <a:bodyPr/>
        <a:lstStyle/>
        <a:p>
          <a:endParaRPr lang="en-US"/>
        </a:p>
      </dgm:t>
    </dgm:pt>
    <dgm:pt modelId="{F28DECF2-D511-B74F-B2C7-D60E3623B8B6}">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Proactive Assurance, Predictive Analytics &amp; AIOps  </a:t>
          </a:r>
          <a:endParaRPr lang="en-IN" sz="1100">
            <a:solidFill>
              <a:schemeClr val="bg1"/>
            </a:solidFill>
          </a:endParaRPr>
        </a:p>
      </dgm:t>
    </dgm:pt>
    <dgm:pt modelId="{6D2D49C8-9419-EF4D-B991-EEB69A89F25D}" type="parTrans" cxnId="{F5167838-0FB0-0244-8FF4-28B76D00F2A2}">
      <dgm:prSet/>
      <dgm:spPr/>
      <dgm:t>
        <a:bodyPr/>
        <a:lstStyle/>
        <a:p>
          <a:endParaRPr lang="en-US"/>
        </a:p>
      </dgm:t>
    </dgm:pt>
    <dgm:pt modelId="{BA6CD298-972B-034D-B2C5-EC04E0A01ADC}" type="sibTrans" cxnId="{F5167838-0FB0-0244-8FF4-28B76D00F2A2}">
      <dgm:prSet/>
      <dgm:spPr/>
      <dgm:t>
        <a:bodyPr/>
        <a:lstStyle/>
        <a:p>
          <a:endParaRPr lang="en-US"/>
        </a:p>
      </dgm:t>
    </dgm:pt>
    <dgm:pt modelId="{1803F8C2-2805-E846-816C-2B72896DDE49}">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Customer-centric</a:t>
          </a:r>
          <a:r>
            <a:rPr kumimoji="0" lang="en-US" sz="1100" b="0" i="0" u="none" strike="noStrike" cap="none" spc="0" normalizeH="0" baseline="0" noProof="0">
              <a:ln>
                <a:noFill/>
              </a:ln>
              <a:solidFill>
                <a:schemeClr val="bg1"/>
              </a:solidFill>
              <a:effectLst/>
              <a:uLnTx/>
              <a:uFillTx/>
              <a:latin typeface="Trebuchet MS"/>
              <a:ea typeface="+mn-ea"/>
              <a:cs typeface="+mn-cs"/>
            </a:rPr>
            <a:t> Service Delivery </a:t>
          </a:r>
          <a:r>
            <a:rPr lang="en-US" sz="1100">
              <a:solidFill>
                <a:schemeClr val="bg1"/>
              </a:solidFill>
              <a:latin typeface="Trebuchet MS"/>
            </a:rPr>
            <a:t>model</a:t>
          </a:r>
          <a:endParaRPr lang="en-IN" sz="1100">
            <a:solidFill>
              <a:schemeClr val="bg1"/>
            </a:solidFill>
          </a:endParaRPr>
        </a:p>
      </dgm:t>
    </dgm:pt>
    <dgm:pt modelId="{FB23B894-BF58-C54F-AA98-FE50870DFD6D}" type="parTrans" cxnId="{B4ED2D16-D058-A448-9466-D37FB59B03AA}">
      <dgm:prSet/>
      <dgm:spPr/>
      <dgm:t>
        <a:bodyPr/>
        <a:lstStyle/>
        <a:p>
          <a:endParaRPr lang="en-US"/>
        </a:p>
      </dgm:t>
    </dgm:pt>
    <dgm:pt modelId="{249A547E-5618-0A45-9842-CDDF0F78353C}" type="sibTrans" cxnId="{B4ED2D16-D058-A448-9466-D37FB59B03AA}">
      <dgm:prSet/>
      <dgm:spPr/>
      <dgm:t>
        <a:bodyPr/>
        <a:lstStyle/>
        <a:p>
          <a:endParaRPr lang="en-US"/>
        </a:p>
      </dgm:t>
    </dgm:pt>
    <dgm:pt modelId="{6C3C3DD2-9A11-8547-AE15-DE076639B030}" type="pres">
      <dgm:prSet presAssocID="{3C02D2D9-85DA-6C44-BFE2-726338043FBD}" presName="diagram" presStyleCnt="0">
        <dgm:presLayoutVars>
          <dgm:dir/>
          <dgm:resizeHandles val="exact"/>
        </dgm:presLayoutVars>
      </dgm:prSet>
      <dgm:spPr/>
    </dgm:pt>
    <dgm:pt modelId="{348DD78F-B648-5547-824F-973EB5E59B31}" type="pres">
      <dgm:prSet presAssocID="{D11CA3DF-46E2-5A40-9CA5-F0F880CDE53B}" presName="node" presStyleLbl="node1" presStyleIdx="0" presStyleCnt="4" custScaleX="290310" custScaleY="257298">
        <dgm:presLayoutVars>
          <dgm:bulletEnabled val="1"/>
        </dgm:presLayoutVars>
      </dgm:prSet>
      <dgm:spPr>
        <a:prstGeom prst="roundRect">
          <a:avLst/>
        </a:prstGeom>
      </dgm:spPr>
    </dgm:pt>
    <dgm:pt modelId="{4702B016-6A82-5148-8083-C192660A7E28}" type="pres">
      <dgm:prSet presAssocID="{B34E5FC5-819B-CD4F-AA5E-F9536D7448A7}" presName="sibTrans" presStyleCnt="0"/>
      <dgm:spPr/>
    </dgm:pt>
    <dgm:pt modelId="{E9DB823B-4BE7-A04F-9451-F3566111F884}" type="pres">
      <dgm:prSet presAssocID="{DD4988A3-5BCC-C84D-944C-8FD5240C4210}" presName="node" presStyleLbl="node1" presStyleIdx="1" presStyleCnt="4" custScaleX="290310" custScaleY="257298">
        <dgm:presLayoutVars>
          <dgm:bulletEnabled val="1"/>
        </dgm:presLayoutVars>
      </dgm:prSet>
      <dgm:spPr>
        <a:prstGeom prst="roundRect">
          <a:avLst/>
        </a:prstGeom>
      </dgm:spPr>
    </dgm:pt>
    <dgm:pt modelId="{575DDE73-6878-E74C-84CB-BD1525427717}" type="pres">
      <dgm:prSet presAssocID="{91E1DE22-1898-9149-B3DC-BE843422264C}" presName="sibTrans" presStyleCnt="0"/>
      <dgm:spPr/>
    </dgm:pt>
    <dgm:pt modelId="{B3764AD2-4C15-B540-A931-362D2C1320C7}" type="pres">
      <dgm:prSet presAssocID="{F28DECF2-D511-B74F-B2C7-D60E3623B8B6}" presName="node" presStyleLbl="node1" presStyleIdx="2" presStyleCnt="4" custScaleX="290310" custScaleY="257298">
        <dgm:presLayoutVars>
          <dgm:bulletEnabled val="1"/>
        </dgm:presLayoutVars>
      </dgm:prSet>
      <dgm:spPr>
        <a:prstGeom prst="roundRect">
          <a:avLst/>
        </a:prstGeom>
      </dgm:spPr>
    </dgm:pt>
    <dgm:pt modelId="{63EA75A0-1AD4-5F47-9B4F-86D05ECCBB16}" type="pres">
      <dgm:prSet presAssocID="{BA6CD298-972B-034D-B2C5-EC04E0A01ADC}" presName="sibTrans" presStyleCnt="0"/>
      <dgm:spPr/>
    </dgm:pt>
    <dgm:pt modelId="{3A54151C-43A9-3D45-B054-8FF18C6724AA}" type="pres">
      <dgm:prSet presAssocID="{1803F8C2-2805-E846-816C-2B72896DDE49}" presName="node" presStyleLbl="node1" presStyleIdx="3" presStyleCnt="4" custScaleX="290310" custScaleY="257298">
        <dgm:presLayoutVars>
          <dgm:bulletEnabled val="1"/>
        </dgm:presLayoutVars>
      </dgm:prSet>
      <dgm:spPr>
        <a:prstGeom prst="roundRect">
          <a:avLst/>
        </a:prstGeom>
      </dgm:spPr>
    </dgm:pt>
  </dgm:ptLst>
  <dgm:cxnLst>
    <dgm:cxn modelId="{399F3A02-A7F7-774C-8E19-EB17CECFBD1F}" type="presOf" srcId="{1803F8C2-2805-E846-816C-2B72896DDE49}" destId="{3A54151C-43A9-3D45-B054-8FF18C6724AA}" srcOrd="0" destOrd="0" presId="urn:microsoft.com/office/officeart/2005/8/layout/default"/>
    <dgm:cxn modelId="{B6A2330A-9A63-BC45-880F-17F8EC121AE4}" srcId="{3C02D2D9-85DA-6C44-BFE2-726338043FBD}" destId="{DD4988A3-5BCC-C84D-944C-8FD5240C4210}" srcOrd="1" destOrd="0" parTransId="{1D41B51C-612F-FD4D-B6A0-F355BCD00109}" sibTransId="{91E1DE22-1898-9149-B3DC-BE843422264C}"/>
    <dgm:cxn modelId="{B4ED2D16-D058-A448-9466-D37FB59B03AA}" srcId="{3C02D2D9-85DA-6C44-BFE2-726338043FBD}" destId="{1803F8C2-2805-E846-816C-2B72896DDE49}" srcOrd="3" destOrd="0" parTransId="{FB23B894-BF58-C54F-AA98-FE50870DFD6D}" sibTransId="{249A547E-5618-0A45-9842-CDDF0F78353C}"/>
    <dgm:cxn modelId="{F5167838-0FB0-0244-8FF4-28B76D00F2A2}" srcId="{3C02D2D9-85DA-6C44-BFE2-726338043FBD}" destId="{F28DECF2-D511-B74F-B2C7-D60E3623B8B6}" srcOrd="2" destOrd="0" parTransId="{6D2D49C8-9419-EF4D-B991-EEB69A89F25D}" sibTransId="{BA6CD298-972B-034D-B2C5-EC04E0A01ADC}"/>
    <dgm:cxn modelId="{43D86D3E-7339-094B-91D2-2F9017092783}" type="presOf" srcId="{F28DECF2-D511-B74F-B2C7-D60E3623B8B6}" destId="{B3764AD2-4C15-B540-A931-362D2C1320C7}" srcOrd="0" destOrd="0" presId="urn:microsoft.com/office/officeart/2005/8/layout/default"/>
    <dgm:cxn modelId="{EAA9FB93-34BD-624D-8409-AD8C61DD872C}" type="presOf" srcId="{3C02D2D9-85DA-6C44-BFE2-726338043FBD}" destId="{6C3C3DD2-9A11-8547-AE15-DE076639B030}" srcOrd="0" destOrd="0" presId="urn:microsoft.com/office/officeart/2005/8/layout/default"/>
    <dgm:cxn modelId="{B28042C7-BBCB-C849-9598-729ECBCED22B}" type="presOf" srcId="{D11CA3DF-46E2-5A40-9CA5-F0F880CDE53B}" destId="{348DD78F-B648-5547-824F-973EB5E59B31}" srcOrd="0" destOrd="0" presId="urn:microsoft.com/office/officeart/2005/8/layout/default"/>
    <dgm:cxn modelId="{BAEE81D0-D447-154F-AB91-D6CA61C729E9}" srcId="{3C02D2D9-85DA-6C44-BFE2-726338043FBD}" destId="{D11CA3DF-46E2-5A40-9CA5-F0F880CDE53B}" srcOrd="0" destOrd="0" parTransId="{3EEC1721-898E-4B42-A9E2-52E1A8855F8B}" sibTransId="{B34E5FC5-819B-CD4F-AA5E-F9536D7448A7}"/>
    <dgm:cxn modelId="{26023EE5-2B04-A348-93C2-38B0DEC68537}" type="presOf" srcId="{DD4988A3-5BCC-C84D-944C-8FD5240C4210}" destId="{E9DB823B-4BE7-A04F-9451-F3566111F884}" srcOrd="0" destOrd="0" presId="urn:microsoft.com/office/officeart/2005/8/layout/default"/>
    <dgm:cxn modelId="{E8581534-6A23-D741-8028-C8ADD8288F26}" type="presParOf" srcId="{6C3C3DD2-9A11-8547-AE15-DE076639B030}" destId="{348DD78F-B648-5547-824F-973EB5E59B31}" srcOrd="0" destOrd="0" presId="urn:microsoft.com/office/officeart/2005/8/layout/default"/>
    <dgm:cxn modelId="{7DD0B290-DCC7-3040-9D64-A5FD0B87CCD6}" type="presParOf" srcId="{6C3C3DD2-9A11-8547-AE15-DE076639B030}" destId="{4702B016-6A82-5148-8083-C192660A7E28}" srcOrd="1" destOrd="0" presId="urn:microsoft.com/office/officeart/2005/8/layout/default"/>
    <dgm:cxn modelId="{1ADC5F4B-49CE-B24F-AD5E-B7F5C04F40CE}" type="presParOf" srcId="{6C3C3DD2-9A11-8547-AE15-DE076639B030}" destId="{E9DB823B-4BE7-A04F-9451-F3566111F884}" srcOrd="2" destOrd="0" presId="urn:microsoft.com/office/officeart/2005/8/layout/default"/>
    <dgm:cxn modelId="{9BBF7871-2ACA-724D-97F2-E886B6C09C8A}" type="presParOf" srcId="{6C3C3DD2-9A11-8547-AE15-DE076639B030}" destId="{575DDE73-6878-E74C-84CB-BD1525427717}" srcOrd="3" destOrd="0" presId="urn:microsoft.com/office/officeart/2005/8/layout/default"/>
    <dgm:cxn modelId="{8ACB8C0F-B155-8945-B1F2-3D5176CB64E2}" type="presParOf" srcId="{6C3C3DD2-9A11-8547-AE15-DE076639B030}" destId="{B3764AD2-4C15-B540-A931-362D2C1320C7}" srcOrd="4" destOrd="0" presId="urn:microsoft.com/office/officeart/2005/8/layout/default"/>
    <dgm:cxn modelId="{1111AE60-FC4D-4C4B-9350-8E9C5A09E616}" type="presParOf" srcId="{6C3C3DD2-9A11-8547-AE15-DE076639B030}" destId="{63EA75A0-1AD4-5F47-9B4F-86D05ECCBB16}" srcOrd="5" destOrd="0" presId="urn:microsoft.com/office/officeart/2005/8/layout/default"/>
    <dgm:cxn modelId="{48D18276-4CD2-7B4E-8E01-0B0BFFCC870D}" type="presParOf" srcId="{6C3C3DD2-9A11-8547-AE15-DE076639B030}" destId="{3A54151C-43A9-3D45-B054-8FF18C6724AA}"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8B4F36-21E0-734A-8FEA-4576CCBBC5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441C54-3399-1843-8653-2874FB5C998F}">
      <dgm:prSet/>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b="0" dirty="0">
              <a:solidFill>
                <a:srgbClr val="BED730"/>
              </a:solidFill>
            </a:rPr>
            <a:t>Infrastructure Modernization: </a:t>
          </a:r>
        </a:p>
        <a:p>
          <a:pPr>
            <a:lnSpc>
              <a:spcPct val="100000"/>
            </a:lnSpc>
            <a:spcAft>
              <a:spcPts val="0"/>
            </a:spcAft>
          </a:pPr>
          <a:r>
            <a:rPr lang="en-US" b="0" dirty="0"/>
            <a:t>Role of Cloud Technologies</a:t>
          </a:r>
          <a:endParaRPr lang="en-IN" b="0" dirty="0"/>
        </a:p>
      </dgm:t>
    </dgm:pt>
    <dgm:pt modelId="{DFFEA5FC-B9C9-9D4D-B900-7B65053FBB7E}" type="parTrans" cxnId="{0B902DD5-E2CB-8644-9F4F-63BD9AE81C4E}">
      <dgm:prSet/>
      <dgm:spPr/>
      <dgm:t>
        <a:bodyPr/>
        <a:lstStyle/>
        <a:p>
          <a:endParaRPr lang="en-US"/>
        </a:p>
      </dgm:t>
    </dgm:pt>
    <dgm:pt modelId="{AC55FA70-53CA-9343-83D6-4BE73CF2E8D3}" type="sibTrans" cxnId="{0B902DD5-E2CB-8644-9F4F-63BD9AE81C4E}">
      <dgm:prSet/>
      <dgm:spPr/>
      <dgm:t>
        <a:bodyPr/>
        <a:lstStyle/>
        <a:p>
          <a:endParaRPr lang="en-US"/>
        </a:p>
      </dgm:t>
    </dgm:pt>
    <dgm:pt modelId="{10A8B4DB-92F1-C94C-9864-F3BAFBB3CC8B}">
      <dgm:prSet/>
      <dgm:spPr>
        <a:solidFill>
          <a:schemeClr val="tx2">
            <a:lumMod val="75000"/>
          </a:schemeClr>
        </a:solidFill>
        <a:ln w="6350">
          <a:solidFill>
            <a:schemeClr val="accent1">
              <a:lumMod val="75000"/>
            </a:schemeClr>
          </a:solidFill>
        </a:ln>
      </dgm:spPr>
      <dgm:t>
        <a:bodyPr/>
        <a:lstStyle/>
        <a:p>
          <a:pPr>
            <a:lnSpc>
              <a:spcPct val="100000"/>
            </a:lnSpc>
            <a:spcAft>
              <a:spcPts val="0"/>
            </a:spcAft>
          </a:pPr>
          <a:r>
            <a:rPr lang="en-US" dirty="0"/>
            <a:t>Unified Management is Key to a Successful Hybrid/</a:t>
          </a:r>
          <a:r>
            <a:rPr lang="en-US" dirty="0" err="1"/>
            <a:t>Multicloud</a:t>
          </a:r>
          <a:r>
            <a:rPr lang="en-US" dirty="0"/>
            <a:t> Strategy</a:t>
          </a:r>
          <a:endParaRPr lang="en-IN" dirty="0"/>
        </a:p>
      </dgm:t>
    </dgm:pt>
    <dgm:pt modelId="{79BFC39C-0D14-F543-A650-FF8DB70404FE}" type="parTrans" cxnId="{F916DC7D-156D-2243-A9F0-D7B5434544F3}">
      <dgm:prSet/>
      <dgm:spPr/>
      <dgm:t>
        <a:bodyPr/>
        <a:lstStyle/>
        <a:p>
          <a:endParaRPr lang="en-US"/>
        </a:p>
      </dgm:t>
    </dgm:pt>
    <dgm:pt modelId="{B5CA1FE4-6048-BA48-9F29-E86D6280EE0F}" type="sibTrans" cxnId="{F916DC7D-156D-2243-A9F0-D7B5434544F3}">
      <dgm:prSet/>
      <dgm:spPr/>
      <dgm:t>
        <a:bodyPr/>
        <a:lstStyle/>
        <a:p>
          <a:endParaRPr lang="en-US"/>
        </a:p>
      </dgm:t>
    </dgm:pt>
    <dgm:pt modelId="{ACBF4F48-EAE2-9B40-B2FD-40F7D8CB94D8}">
      <dgm:prSet/>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a:t>Cost Control Challenges While Spending on Digital Infrastructure</a:t>
          </a:r>
          <a:endParaRPr lang="en-IN"/>
        </a:p>
      </dgm:t>
    </dgm:pt>
    <dgm:pt modelId="{CD49D37C-7910-5C4C-B0D6-59E8E5FD633B}" type="parTrans" cxnId="{1D9D623A-D8A1-4A47-A3EB-4AF9BAD1EE17}">
      <dgm:prSet/>
      <dgm:spPr/>
      <dgm:t>
        <a:bodyPr/>
        <a:lstStyle/>
        <a:p>
          <a:endParaRPr lang="en-US"/>
        </a:p>
      </dgm:t>
    </dgm:pt>
    <dgm:pt modelId="{44175B1B-64E9-C944-9FA4-A9ACA632175E}" type="sibTrans" cxnId="{1D9D623A-D8A1-4A47-A3EB-4AF9BAD1EE17}">
      <dgm:prSet/>
      <dgm:spPr/>
      <dgm:t>
        <a:bodyPr/>
        <a:lstStyle/>
        <a:p>
          <a:endParaRPr lang="en-US"/>
        </a:p>
      </dgm:t>
    </dgm:pt>
    <dgm:pt modelId="{1A0B27EB-9D69-154A-BC3E-911CABA722DA}">
      <dgm:prSet/>
      <dgm:spPr>
        <a:solidFill>
          <a:schemeClr val="tx2">
            <a:lumMod val="75000"/>
          </a:schemeClr>
        </a:solidFill>
        <a:ln w="6350">
          <a:solidFill>
            <a:schemeClr val="accent1">
              <a:lumMod val="75000"/>
            </a:schemeClr>
          </a:solidFill>
        </a:ln>
      </dgm:spPr>
      <dgm:t>
        <a:bodyPr/>
        <a:lstStyle/>
        <a:p>
          <a:pPr>
            <a:lnSpc>
              <a:spcPct val="100000"/>
            </a:lnSpc>
            <a:spcAft>
              <a:spcPts val="0"/>
            </a:spcAft>
          </a:pPr>
          <a:r>
            <a:rPr lang="en-US"/>
            <a:t>Application Modernization is a Key Imperative</a:t>
          </a:r>
          <a:endParaRPr lang="en-IN"/>
        </a:p>
      </dgm:t>
    </dgm:pt>
    <dgm:pt modelId="{5E8069AB-D4C0-0B47-962B-5002D54B9E92}" type="parTrans" cxnId="{DCEBA9DF-27D9-AA47-888E-F1ECAC82F7CB}">
      <dgm:prSet/>
      <dgm:spPr/>
      <dgm:t>
        <a:bodyPr/>
        <a:lstStyle/>
        <a:p>
          <a:endParaRPr lang="en-US"/>
        </a:p>
      </dgm:t>
    </dgm:pt>
    <dgm:pt modelId="{6BEDD9E5-273D-8D48-9D8E-D4027D4D1170}" type="sibTrans" cxnId="{DCEBA9DF-27D9-AA47-888E-F1ECAC82F7CB}">
      <dgm:prSet/>
      <dgm:spPr/>
      <dgm:t>
        <a:bodyPr/>
        <a:lstStyle/>
        <a:p>
          <a:endParaRPr lang="en-US"/>
        </a:p>
      </dgm:t>
    </dgm:pt>
    <dgm:pt modelId="{F9D671A0-7BFB-AA43-8197-381E9E58B322}">
      <dgm:prSet/>
      <dgm:spPr>
        <a:solidFill>
          <a:schemeClr val="tx2">
            <a:lumMod val="75000"/>
          </a:schemeClr>
        </a:solidFill>
        <a:ln w="6350">
          <a:solidFill>
            <a:schemeClr val="accent1">
              <a:lumMod val="75000"/>
            </a:schemeClr>
          </a:solidFill>
        </a:ln>
      </dgm:spPr>
      <dgm:t>
        <a:bodyPr/>
        <a:lstStyle/>
        <a:p>
          <a:pPr>
            <a:lnSpc>
              <a:spcPct val="100000"/>
            </a:lnSpc>
            <a:spcAft>
              <a:spcPts val="0"/>
            </a:spcAft>
          </a:pPr>
          <a:r>
            <a:rPr lang="en-US" dirty="0">
              <a:solidFill>
                <a:srgbClr val="BED730"/>
              </a:solidFill>
            </a:rPr>
            <a:t>Essential Guidance: </a:t>
          </a:r>
          <a:r>
            <a:rPr lang="en-US" dirty="0"/>
            <a:t>Partnering with the Right Service Provider</a:t>
          </a:r>
          <a:endParaRPr lang="en-IN" dirty="0"/>
        </a:p>
      </dgm:t>
    </dgm:pt>
    <dgm:pt modelId="{600F6467-2DF4-EA41-AD79-1E850960EF60}" type="parTrans" cxnId="{075BF3E8-7F83-2847-A2D4-FCB830102B63}">
      <dgm:prSet/>
      <dgm:spPr/>
      <dgm:t>
        <a:bodyPr/>
        <a:lstStyle/>
        <a:p>
          <a:endParaRPr lang="en-US"/>
        </a:p>
      </dgm:t>
    </dgm:pt>
    <dgm:pt modelId="{631180F5-2212-3D49-A50F-394D74FBA6A2}" type="sibTrans" cxnId="{075BF3E8-7F83-2847-A2D4-FCB830102B63}">
      <dgm:prSet/>
      <dgm:spPr/>
      <dgm:t>
        <a:bodyPr/>
        <a:lstStyle/>
        <a:p>
          <a:endParaRPr lang="en-US"/>
        </a:p>
      </dgm:t>
    </dgm:pt>
    <dgm:pt modelId="{BB9B31CE-EC5D-E246-AFC1-406C33694E7B}" type="pres">
      <dgm:prSet presAssocID="{D28B4F36-21E0-734A-8FEA-4576CCBBC5B1}" presName="diagram" presStyleCnt="0">
        <dgm:presLayoutVars>
          <dgm:dir/>
          <dgm:resizeHandles val="exact"/>
        </dgm:presLayoutVars>
      </dgm:prSet>
      <dgm:spPr/>
    </dgm:pt>
    <dgm:pt modelId="{2532D128-A7A6-D941-AD2C-0134AEDBFE21}" type="pres">
      <dgm:prSet presAssocID="{4C441C54-3399-1843-8653-2874FB5C998F}" presName="node" presStyleLbl="node1" presStyleIdx="0" presStyleCnt="5">
        <dgm:presLayoutVars>
          <dgm:bulletEnabled val="1"/>
        </dgm:presLayoutVars>
      </dgm:prSet>
      <dgm:spPr>
        <a:prstGeom prst="roundRect">
          <a:avLst/>
        </a:prstGeom>
      </dgm:spPr>
    </dgm:pt>
    <dgm:pt modelId="{C0A0600D-13DF-EA47-9547-A190F379D085}" type="pres">
      <dgm:prSet presAssocID="{AC55FA70-53CA-9343-83D6-4BE73CF2E8D3}" presName="sibTrans" presStyleCnt="0"/>
      <dgm:spPr/>
    </dgm:pt>
    <dgm:pt modelId="{D2C06569-A0C5-724B-BFFA-431BD4C40733}" type="pres">
      <dgm:prSet presAssocID="{10A8B4DB-92F1-C94C-9864-F3BAFBB3CC8B}" presName="node" presStyleLbl="node1" presStyleIdx="1" presStyleCnt="5">
        <dgm:presLayoutVars>
          <dgm:bulletEnabled val="1"/>
        </dgm:presLayoutVars>
      </dgm:prSet>
      <dgm:spPr>
        <a:prstGeom prst="roundRect">
          <a:avLst/>
        </a:prstGeom>
      </dgm:spPr>
    </dgm:pt>
    <dgm:pt modelId="{490268CA-36FD-6B44-9E1C-F90557A53CAF}" type="pres">
      <dgm:prSet presAssocID="{B5CA1FE4-6048-BA48-9F29-E86D6280EE0F}" presName="sibTrans" presStyleCnt="0"/>
      <dgm:spPr/>
    </dgm:pt>
    <dgm:pt modelId="{C9BB422E-BDB7-EC40-9CB2-AF860711E652}" type="pres">
      <dgm:prSet presAssocID="{ACBF4F48-EAE2-9B40-B2FD-40F7D8CB94D8}" presName="node" presStyleLbl="node1" presStyleIdx="2" presStyleCnt="5">
        <dgm:presLayoutVars>
          <dgm:bulletEnabled val="1"/>
        </dgm:presLayoutVars>
      </dgm:prSet>
      <dgm:spPr>
        <a:prstGeom prst="roundRect">
          <a:avLst/>
        </a:prstGeom>
      </dgm:spPr>
    </dgm:pt>
    <dgm:pt modelId="{1070B6DD-9956-8D4F-85BC-6A69F1691E25}" type="pres">
      <dgm:prSet presAssocID="{44175B1B-64E9-C944-9FA4-A9ACA632175E}" presName="sibTrans" presStyleCnt="0"/>
      <dgm:spPr/>
    </dgm:pt>
    <dgm:pt modelId="{B1F28A38-6160-D643-8764-028C053ECF63}" type="pres">
      <dgm:prSet presAssocID="{1A0B27EB-9D69-154A-BC3E-911CABA722DA}" presName="node" presStyleLbl="node1" presStyleIdx="3" presStyleCnt="5">
        <dgm:presLayoutVars>
          <dgm:bulletEnabled val="1"/>
        </dgm:presLayoutVars>
      </dgm:prSet>
      <dgm:spPr>
        <a:prstGeom prst="roundRect">
          <a:avLst/>
        </a:prstGeom>
      </dgm:spPr>
    </dgm:pt>
    <dgm:pt modelId="{76A44DAE-6537-C94A-B16D-A47856D9D244}" type="pres">
      <dgm:prSet presAssocID="{6BEDD9E5-273D-8D48-9D8E-D4027D4D1170}" presName="sibTrans" presStyleCnt="0"/>
      <dgm:spPr/>
    </dgm:pt>
    <dgm:pt modelId="{AF979845-6106-8F43-BD9F-05322C349B1E}" type="pres">
      <dgm:prSet presAssocID="{F9D671A0-7BFB-AA43-8197-381E9E58B322}" presName="node" presStyleLbl="node1" presStyleIdx="4" presStyleCnt="5">
        <dgm:presLayoutVars>
          <dgm:bulletEnabled val="1"/>
        </dgm:presLayoutVars>
      </dgm:prSet>
      <dgm:spPr>
        <a:prstGeom prst="roundRect">
          <a:avLst/>
        </a:prstGeom>
      </dgm:spPr>
    </dgm:pt>
  </dgm:ptLst>
  <dgm:cxnLst>
    <dgm:cxn modelId="{C358BB10-2E50-3948-A760-C3304869557A}" type="presOf" srcId="{D28B4F36-21E0-734A-8FEA-4576CCBBC5B1}" destId="{BB9B31CE-EC5D-E246-AFC1-406C33694E7B}" srcOrd="0" destOrd="0" presId="urn:microsoft.com/office/officeart/2005/8/layout/default"/>
    <dgm:cxn modelId="{B6DA9238-974F-EF4C-9E9B-3A8DABF2E586}" type="presOf" srcId="{1A0B27EB-9D69-154A-BC3E-911CABA722DA}" destId="{B1F28A38-6160-D643-8764-028C053ECF63}" srcOrd="0" destOrd="0" presId="urn:microsoft.com/office/officeart/2005/8/layout/default"/>
    <dgm:cxn modelId="{1D9D623A-D8A1-4A47-A3EB-4AF9BAD1EE17}" srcId="{D28B4F36-21E0-734A-8FEA-4576CCBBC5B1}" destId="{ACBF4F48-EAE2-9B40-B2FD-40F7D8CB94D8}" srcOrd="2" destOrd="0" parTransId="{CD49D37C-7910-5C4C-B0D6-59E8E5FD633B}" sibTransId="{44175B1B-64E9-C944-9FA4-A9ACA632175E}"/>
    <dgm:cxn modelId="{B2952A6A-5C01-044D-B219-9585BA6DE440}" type="presOf" srcId="{F9D671A0-7BFB-AA43-8197-381E9E58B322}" destId="{AF979845-6106-8F43-BD9F-05322C349B1E}" srcOrd="0" destOrd="0" presId="urn:microsoft.com/office/officeart/2005/8/layout/default"/>
    <dgm:cxn modelId="{F916DC7D-156D-2243-A9F0-D7B5434544F3}" srcId="{D28B4F36-21E0-734A-8FEA-4576CCBBC5B1}" destId="{10A8B4DB-92F1-C94C-9864-F3BAFBB3CC8B}" srcOrd="1" destOrd="0" parTransId="{79BFC39C-0D14-F543-A650-FF8DB70404FE}" sibTransId="{B5CA1FE4-6048-BA48-9F29-E86D6280EE0F}"/>
    <dgm:cxn modelId="{B4F163AF-04DD-FB4A-B437-905868F34647}" type="presOf" srcId="{10A8B4DB-92F1-C94C-9864-F3BAFBB3CC8B}" destId="{D2C06569-A0C5-724B-BFFA-431BD4C40733}" srcOrd="0" destOrd="0" presId="urn:microsoft.com/office/officeart/2005/8/layout/default"/>
    <dgm:cxn modelId="{4B5BA9BB-4D16-4342-B3F2-2369DFE6C22E}" type="presOf" srcId="{4C441C54-3399-1843-8653-2874FB5C998F}" destId="{2532D128-A7A6-D941-AD2C-0134AEDBFE21}" srcOrd="0" destOrd="0" presId="urn:microsoft.com/office/officeart/2005/8/layout/default"/>
    <dgm:cxn modelId="{1CDD27C0-7999-0F41-941A-1269C97B7FBE}" type="presOf" srcId="{ACBF4F48-EAE2-9B40-B2FD-40F7D8CB94D8}" destId="{C9BB422E-BDB7-EC40-9CB2-AF860711E652}" srcOrd="0" destOrd="0" presId="urn:microsoft.com/office/officeart/2005/8/layout/default"/>
    <dgm:cxn modelId="{0B902DD5-E2CB-8644-9F4F-63BD9AE81C4E}" srcId="{D28B4F36-21E0-734A-8FEA-4576CCBBC5B1}" destId="{4C441C54-3399-1843-8653-2874FB5C998F}" srcOrd="0" destOrd="0" parTransId="{DFFEA5FC-B9C9-9D4D-B900-7B65053FBB7E}" sibTransId="{AC55FA70-53CA-9343-83D6-4BE73CF2E8D3}"/>
    <dgm:cxn modelId="{DCEBA9DF-27D9-AA47-888E-F1ECAC82F7CB}" srcId="{D28B4F36-21E0-734A-8FEA-4576CCBBC5B1}" destId="{1A0B27EB-9D69-154A-BC3E-911CABA722DA}" srcOrd="3" destOrd="0" parTransId="{5E8069AB-D4C0-0B47-962B-5002D54B9E92}" sibTransId="{6BEDD9E5-273D-8D48-9D8E-D4027D4D1170}"/>
    <dgm:cxn modelId="{075BF3E8-7F83-2847-A2D4-FCB830102B63}" srcId="{D28B4F36-21E0-734A-8FEA-4576CCBBC5B1}" destId="{F9D671A0-7BFB-AA43-8197-381E9E58B322}" srcOrd="4" destOrd="0" parTransId="{600F6467-2DF4-EA41-AD79-1E850960EF60}" sibTransId="{631180F5-2212-3D49-A50F-394D74FBA6A2}"/>
    <dgm:cxn modelId="{4C32D9BB-61AE-684E-AC65-31F1969D97CB}" type="presParOf" srcId="{BB9B31CE-EC5D-E246-AFC1-406C33694E7B}" destId="{2532D128-A7A6-D941-AD2C-0134AEDBFE21}" srcOrd="0" destOrd="0" presId="urn:microsoft.com/office/officeart/2005/8/layout/default"/>
    <dgm:cxn modelId="{4F3DE3C6-8EA2-1B4B-8DEB-796B90ABEB78}" type="presParOf" srcId="{BB9B31CE-EC5D-E246-AFC1-406C33694E7B}" destId="{C0A0600D-13DF-EA47-9547-A190F379D085}" srcOrd="1" destOrd="0" presId="urn:microsoft.com/office/officeart/2005/8/layout/default"/>
    <dgm:cxn modelId="{87DE6ECC-2BC2-B64E-ABE3-042B5B2882E7}" type="presParOf" srcId="{BB9B31CE-EC5D-E246-AFC1-406C33694E7B}" destId="{D2C06569-A0C5-724B-BFFA-431BD4C40733}" srcOrd="2" destOrd="0" presId="urn:microsoft.com/office/officeart/2005/8/layout/default"/>
    <dgm:cxn modelId="{B68C0B35-FCF2-6548-A94B-CE3113F54FA5}" type="presParOf" srcId="{BB9B31CE-EC5D-E246-AFC1-406C33694E7B}" destId="{490268CA-36FD-6B44-9E1C-F90557A53CAF}" srcOrd="3" destOrd="0" presId="urn:microsoft.com/office/officeart/2005/8/layout/default"/>
    <dgm:cxn modelId="{A6DB8EC0-1651-7844-86C7-5CB544C2E012}" type="presParOf" srcId="{BB9B31CE-EC5D-E246-AFC1-406C33694E7B}" destId="{C9BB422E-BDB7-EC40-9CB2-AF860711E652}" srcOrd="4" destOrd="0" presId="urn:microsoft.com/office/officeart/2005/8/layout/default"/>
    <dgm:cxn modelId="{F9488754-0BB6-9C45-8A29-4CE1F872C708}" type="presParOf" srcId="{BB9B31CE-EC5D-E246-AFC1-406C33694E7B}" destId="{1070B6DD-9956-8D4F-85BC-6A69F1691E25}" srcOrd="5" destOrd="0" presId="urn:microsoft.com/office/officeart/2005/8/layout/default"/>
    <dgm:cxn modelId="{BC56ED7A-C7F2-2840-85B7-A96009259EE6}" type="presParOf" srcId="{BB9B31CE-EC5D-E246-AFC1-406C33694E7B}" destId="{B1F28A38-6160-D643-8764-028C053ECF63}" srcOrd="6" destOrd="0" presId="urn:microsoft.com/office/officeart/2005/8/layout/default"/>
    <dgm:cxn modelId="{5094E655-31BB-464C-939C-B936E702D93D}" type="presParOf" srcId="{BB9B31CE-EC5D-E246-AFC1-406C33694E7B}" destId="{76A44DAE-6537-C94A-B16D-A47856D9D244}" srcOrd="7" destOrd="0" presId="urn:microsoft.com/office/officeart/2005/8/layout/default"/>
    <dgm:cxn modelId="{92BCDABA-AEBB-FF4D-9097-D012955F33D2}" type="presParOf" srcId="{BB9B31CE-EC5D-E246-AFC1-406C33694E7B}" destId="{AF979845-6106-8F43-BD9F-05322C349B1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4E03D8-9CEE-42E2-853B-D8D7B3063B14}" type="doc">
      <dgm:prSet loTypeId="urn:microsoft.com/office/officeart/2005/8/layout/radial5" loCatId="cycle" qsTypeId="urn:microsoft.com/office/officeart/2005/8/quickstyle/simple1#6" qsCatId="simple" csTypeId="urn:microsoft.com/office/officeart/2005/8/colors/colorful4#4" csCatId="colorful" phldr="1"/>
      <dgm:spPr/>
      <dgm:t>
        <a:bodyPr/>
        <a:lstStyle/>
        <a:p>
          <a:endParaRPr lang="en-US"/>
        </a:p>
      </dgm:t>
    </dgm:pt>
    <dgm:pt modelId="{BB3E39E6-A561-4213-8AA6-23CAA4E064EC}">
      <dgm:prSet phldrT="[Text]" custT="1"/>
      <dgm:spPr/>
      <dgm:t>
        <a:bodyPr/>
        <a:lstStyle/>
        <a:p>
          <a:r>
            <a:rPr lang="en-US" sz="2000" dirty="0">
              <a:latin typeface="+mj-lt"/>
            </a:rPr>
            <a:t>CMDB</a:t>
          </a:r>
        </a:p>
      </dgm:t>
    </dgm:pt>
    <dgm:pt modelId="{FAEDEBDA-5438-483B-B51D-D3C8B81434A9}" type="parTrans" cxnId="{5B4D541C-510C-4486-B2AD-95C4761F9413}">
      <dgm:prSet/>
      <dgm:spPr/>
      <dgm:t>
        <a:bodyPr/>
        <a:lstStyle/>
        <a:p>
          <a:endParaRPr lang="en-US">
            <a:latin typeface="+mj-lt"/>
          </a:endParaRPr>
        </a:p>
      </dgm:t>
    </dgm:pt>
    <dgm:pt modelId="{7417087E-DD94-49CB-AA71-12F531B223B7}" type="sibTrans" cxnId="{5B4D541C-510C-4486-B2AD-95C4761F9413}">
      <dgm:prSet/>
      <dgm:spPr/>
      <dgm:t>
        <a:bodyPr/>
        <a:lstStyle/>
        <a:p>
          <a:endParaRPr lang="en-US">
            <a:latin typeface="+mj-lt"/>
          </a:endParaRPr>
        </a:p>
      </dgm:t>
    </dgm:pt>
    <dgm:pt modelId="{1E0975E6-D3B0-4128-9EB2-87BA321A5727}">
      <dgm:prSet phldrT="[Text]" custT="1"/>
      <dgm:spPr/>
      <dgm:t>
        <a:bodyPr/>
        <a:lstStyle/>
        <a:p>
          <a:r>
            <a:rPr lang="en-US" sz="1100" b="1" dirty="0">
              <a:latin typeface="+mj-lt"/>
            </a:rPr>
            <a:t>Change</a:t>
          </a:r>
        </a:p>
      </dgm:t>
    </dgm:pt>
    <dgm:pt modelId="{0251B2C3-C633-462F-8199-D05315CA12DA}" type="parTrans" cxnId="{798C6B01-15E5-4154-ACFF-EFDAD9F2855B}">
      <dgm:prSet/>
      <dgm:spPr/>
      <dgm:t>
        <a:bodyPr/>
        <a:lstStyle/>
        <a:p>
          <a:endParaRPr lang="en-US">
            <a:latin typeface="+mj-lt"/>
          </a:endParaRPr>
        </a:p>
      </dgm:t>
    </dgm:pt>
    <dgm:pt modelId="{930C3F16-159D-4AA1-9976-1C2131297E88}" type="sibTrans" cxnId="{798C6B01-15E5-4154-ACFF-EFDAD9F2855B}">
      <dgm:prSet/>
      <dgm:spPr/>
      <dgm:t>
        <a:bodyPr/>
        <a:lstStyle/>
        <a:p>
          <a:endParaRPr lang="en-US">
            <a:latin typeface="+mj-lt"/>
          </a:endParaRPr>
        </a:p>
      </dgm:t>
    </dgm:pt>
    <dgm:pt modelId="{AB938B42-FF66-4166-86D3-3E53CC5928D4}">
      <dgm:prSet phldrT="[Text]" custT="1"/>
      <dgm:spPr/>
      <dgm:t>
        <a:bodyPr/>
        <a:lstStyle/>
        <a:p>
          <a:r>
            <a:rPr lang="en-US" sz="1100" b="1" dirty="0">
              <a:latin typeface="+mj-lt"/>
            </a:rPr>
            <a:t>Problem</a:t>
          </a:r>
        </a:p>
      </dgm:t>
    </dgm:pt>
    <dgm:pt modelId="{126F2BE5-5C5B-43B3-86AC-3E727D98A425}" type="parTrans" cxnId="{36C5C902-92A5-449C-A0EC-E6C094F2C359}">
      <dgm:prSet/>
      <dgm:spPr/>
      <dgm:t>
        <a:bodyPr/>
        <a:lstStyle/>
        <a:p>
          <a:endParaRPr lang="en-US">
            <a:latin typeface="+mj-lt"/>
          </a:endParaRPr>
        </a:p>
      </dgm:t>
    </dgm:pt>
    <dgm:pt modelId="{E7931320-DD8B-4D0B-AB05-D8DA582A46A8}" type="sibTrans" cxnId="{36C5C902-92A5-449C-A0EC-E6C094F2C359}">
      <dgm:prSet/>
      <dgm:spPr/>
      <dgm:t>
        <a:bodyPr/>
        <a:lstStyle/>
        <a:p>
          <a:endParaRPr lang="en-US">
            <a:latin typeface="+mj-lt"/>
          </a:endParaRPr>
        </a:p>
      </dgm:t>
    </dgm:pt>
    <dgm:pt modelId="{E6AF9AA1-6239-4AB4-A15F-38B1B7DAA33B}">
      <dgm:prSet phldrT="[Text]" custT="1"/>
      <dgm:spPr/>
      <dgm:t>
        <a:bodyPr/>
        <a:lstStyle/>
        <a:p>
          <a:r>
            <a:rPr lang="en-US" sz="1100" b="1" dirty="0">
              <a:latin typeface="+mj-lt"/>
            </a:rPr>
            <a:t>Reports</a:t>
          </a:r>
        </a:p>
      </dgm:t>
    </dgm:pt>
    <dgm:pt modelId="{D89E438A-F13F-4FF1-A2CC-2321CBEB6218}" type="parTrans" cxnId="{13AF4292-E600-49AE-B83A-469ABC1E8776}">
      <dgm:prSet/>
      <dgm:spPr/>
      <dgm:t>
        <a:bodyPr/>
        <a:lstStyle/>
        <a:p>
          <a:endParaRPr lang="en-US">
            <a:latin typeface="+mj-lt"/>
          </a:endParaRPr>
        </a:p>
      </dgm:t>
    </dgm:pt>
    <dgm:pt modelId="{CF544B7C-1B05-48CC-94F0-D03C3643BC2C}" type="sibTrans" cxnId="{13AF4292-E600-49AE-B83A-469ABC1E8776}">
      <dgm:prSet/>
      <dgm:spPr/>
      <dgm:t>
        <a:bodyPr/>
        <a:lstStyle/>
        <a:p>
          <a:endParaRPr lang="en-US">
            <a:latin typeface="+mj-lt"/>
          </a:endParaRPr>
        </a:p>
      </dgm:t>
    </dgm:pt>
    <dgm:pt modelId="{5559320D-2B34-4D38-A451-1E6E00819722}">
      <dgm:prSet phldrT="[Text]" custT="1"/>
      <dgm:spPr/>
      <dgm:t>
        <a:bodyPr/>
        <a:lstStyle/>
        <a:p>
          <a:r>
            <a:rPr lang="en-US" sz="1100" b="1" dirty="0">
              <a:latin typeface="+mj-lt"/>
            </a:rPr>
            <a:t>Utilization</a:t>
          </a:r>
        </a:p>
      </dgm:t>
    </dgm:pt>
    <dgm:pt modelId="{6EE51805-C29D-451B-A852-F4648375EF93}" type="parTrans" cxnId="{03B25C65-EDA9-4D83-9809-3890A5F9F61C}">
      <dgm:prSet/>
      <dgm:spPr/>
      <dgm:t>
        <a:bodyPr/>
        <a:lstStyle/>
        <a:p>
          <a:endParaRPr lang="en-US">
            <a:latin typeface="+mj-lt"/>
          </a:endParaRPr>
        </a:p>
      </dgm:t>
    </dgm:pt>
    <dgm:pt modelId="{316758E6-1AA9-4592-B285-99795AF60C01}" type="sibTrans" cxnId="{03B25C65-EDA9-4D83-9809-3890A5F9F61C}">
      <dgm:prSet/>
      <dgm:spPr/>
      <dgm:t>
        <a:bodyPr/>
        <a:lstStyle/>
        <a:p>
          <a:endParaRPr lang="en-US">
            <a:latin typeface="+mj-lt"/>
          </a:endParaRPr>
        </a:p>
      </dgm:t>
    </dgm:pt>
    <dgm:pt modelId="{523F4ADF-8C48-4D16-A566-8FD4A6A2C2F9}">
      <dgm:prSet phldrT="[Text]" custT="1"/>
      <dgm:spPr/>
      <dgm:t>
        <a:bodyPr/>
        <a:lstStyle/>
        <a:p>
          <a:r>
            <a:rPr lang="en-US" sz="1100" b="1" dirty="0">
              <a:latin typeface="+mj-lt"/>
            </a:rPr>
            <a:t>Service Request</a:t>
          </a:r>
        </a:p>
      </dgm:t>
    </dgm:pt>
    <dgm:pt modelId="{3FE51974-80C0-4A0F-B35C-9A27AB550550}" type="parTrans" cxnId="{29087134-BD62-43E3-A915-E06B14CF84ED}">
      <dgm:prSet/>
      <dgm:spPr/>
      <dgm:t>
        <a:bodyPr/>
        <a:lstStyle/>
        <a:p>
          <a:endParaRPr lang="en-US">
            <a:latin typeface="+mj-lt"/>
          </a:endParaRPr>
        </a:p>
      </dgm:t>
    </dgm:pt>
    <dgm:pt modelId="{3C049DCD-0F30-4AC4-9017-A0E21B6554C1}" type="sibTrans" cxnId="{29087134-BD62-43E3-A915-E06B14CF84ED}">
      <dgm:prSet/>
      <dgm:spPr/>
      <dgm:t>
        <a:bodyPr/>
        <a:lstStyle/>
        <a:p>
          <a:endParaRPr lang="en-US">
            <a:latin typeface="+mj-lt"/>
          </a:endParaRPr>
        </a:p>
      </dgm:t>
    </dgm:pt>
    <dgm:pt modelId="{A1D4B7B4-F38F-4D56-87C3-4549F188B9E0}">
      <dgm:prSet phldrT="[Text]" custT="1"/>
      <dgm:spPr/>
      <dgm:t>
        <a:bodyPr/>
        <a:lstStyle/>
        <a:p>
          <a:r>
            <a:rPr lang="en-US" sz="1100" b="1" dirty="0">
              <a:latin typeface="+mj-lt"/>
            </a:rPr>
            <a:t>Incident</a:t>
          </a:r>
        </a:p>
      </dgm:t>
    </dgm:pt>
    <dgm:pt modelId="{3248F097-46D1-4E00-870C-7461F3E2CE9D}" type="parTrans" cxnId="{5883F6FC-F422-49E8-9053-4D9160631FAB}">
      <dgm:prSet/>
      <dgm:spPr/>
      <dgm:t>
        <a:bodyPr/>
        <a:lstStyle/>
        <a:p>
          <a:endParaRPr lang="en-US">
            <a:latin typeface="+mj-lt"/>
          </a:endParaRPr>
        </a:p>
      </dgm:t>
    </dgm:pt>
    <dgm:pt modelId="{EB626441-50BC-4CC7-B82B-77C80E2D9342}" type="sibTrans" cxnId="{5883F6FC-F422-49E8-9053-4D9160631FAB}">
      <dgm:prSet/>
      <dgm:spPr/>
      <dgm:t>
        <a:bodyPr/>
        <a:lstStyle/>
        <a:p>
          <a:endParaRPr lang="en-US">
            <a:latin typeface="+mj-lt"/>
          </a:endParaRPr>
        </a:p>
      </dgm:t>
    </dgm:pt>
    <dgm:pt modelId="{4C24274D-3695-4249-A821-02318454F5BF}" type="pres">
      <dgm:prSet presAssocID="{9A4E03D8-9CEE-42E2-853B-D8D7B3063B14}" presName="Name0" presStyleCnt="0">
        <dgm:presLayoutVars>
          <dgm:chMax val="1"/>
          <dgm:dir/>
          <dgm:animLvl val="ctr"/>
          <dgm:resizeHandles val="exact"/>
        </dgm:presLayoutVars>
      </dgm:prSet>
      <dgm:spPr/>
    </dgm:pt>
    <dgm:pt modelId="{02C5F6B6-D066-421D-A917-F4155C7B8C70}" type="pres">
      <dgm:prSet presAssocID="{BB3E39E6-A561-4213-8AA6-23CAA4E064EC}" presName="centerShape" presStyleLbl="node0" presStyleIdx="0" presStyleCnt="1"/>
      <dgm:spPr/>
    </dgm:pt>
    <dgm:pt modelId="{D39AA0AE-8513-40A7-A5FE-2C8FA3F19A02}" type="pres">
      <dgm:prSet presAssocID="{0251B2C3-C633-462F-8199-D05315CA12DA}" presName="parTrans" presStyleLbl="sibTrans2D1" presStyleIdx="0" presStyleCnt="6"/>
      <dgm:spPr/>
    </dgm:pt>
    <dgm:pt modelId="{ABE919AB-A1CB-47D6-A78F-D831AC137A31}" type="pres">
      <dgm:prSet presAssocID="{0251B2C3-C633-462F-8199-D05315CA12DA}" presName="connectorText" presStyleLbl="sibTrans2D1" presStyleIdx="0" presStyleCnt="6"/>
      <dgm:spPr/>
    </dgm:pt>
    <dgm:pt modelId="{57945102-6062-4595-8AD2-677F6D740969}" type="pres">
      <dgm:prSet presAssocID="{1E0975E6-D3B0-4128-9EB2-87BA321A5727}" presName="node" presStyleLbl="node1" presStyleIdx="0" presStyleCnt="6">
        <dgm:presLayoutVars>
          <dgm:bulletEnabled val="1"/>
        </dgm:presLayoutVars>
      </dgm:prSet>
      <dgm:spPr/>
    </dgm:pt>
    <dgm:pt modelId="{972F436D-2490-480B-BE1B-F989588C4CC9}" type="pres">
      <dgm:prSet presAssocID="{126F2BE5-5C5B-43B3-86AC-3E727D98A425}" presName="parTrans" presStyleLbl="sibTrans2D1" presStyleIdx="1" presStyleCnt="6"/>
      <dgm:spPr/>
    </dgm:pt>
    <dgm:pt modelId="{B07E3A3E-99B0-4C23-A25C-4A9DC8AD454B}" type="pres">
      <dgm:prSet presAssocID="{126F2BE5-5C5B-43B3-86AC-3E727D98A425}" presName="connectorText" presStyleLbl="sibTrans2D1" presStyleIdx="1" presStyleCnt="6"/>
      <dgm:spPr/>
    </dgm:pt>
    <dgm:pt modelId="{FF7BFA90-5FBE-4C38-A050-61855BB90B10}" type="pres">
      <dgm:prSet presAssocID="{AB938B42-FF66-4166-86D3-3E53CC5928D4}" presName="node" presStyleLbl="node1" presStyleIdx="1" presStyleCnt="6">
        <dgm:presLayoutVars>
          <dgm:bulletEnabled val="1"/>
        </dgm:presLayoutVars>
      </dgm:prSet>
      <dgm:spPr/>
    </dgm:pt>
    <dgm:pt modelId="{5DE6DCF6-89F1-4511-B5FC-83A0DBC478C0}" type="pres">
      <dgm:prSet presAssocID="{D89E438A-F13F-4FF1-A2CC-2321CBEB6218}" presName="parTrans" presStyleLbl="sibTrans2D1" presStyleIdx="2" presStyleCnt="6"/>
      <dgm:spPr/>
    </dgm:pt>
    <dgm:pt modelId="{BF697949-261B-4383-90E7-ED30FCC508E8}" type="pres">
      <dgm:prSet presAssocID="{D89E438A-F13F-4FF1-A2CC-2321CBEB6218}" presName="connectorText" presStyleLbl="sibTrans2D1" presStyleIdx="2" presStyleCnt="6"/>
      <dgm:spPr/>
    </dgm:pt>
    <dgm:pt modelId="{750B9A82-22A2-4A89-B20F-304BD8D34D32}" type="pres">
      <dgm:prSet presAssocID="{E6AF9AA1-6239-4AB4-A15F-38B1B7DAA33B}" presName="node" presStyleLbl="node1" presStyleIdx="2" presStyleCnt="6">
        <dgm:presLayoutVars>
          <dgm:bulletEnabled val="1"/>
        </dgm:presLayoutVars>
      </dgm:prSet>
      <dgm:spPr/>
    </dgm:pt>
    <dgm:pt modelId="{2A7EFD9C-4562-4B64-9838-1665F3274F0A}" type="pres">
      <dgm:prSet presAssocID="{6EE51805-C29D-451B-A852-F4648375EF93}" presName="parTrans" presStyleLbl="sibTrans2D1" presStyleIdx="3" presStyleCnt="6"/>
      <dgm:spPr/>
    </dgm:pt>
    <dgm:pt modelId="{D030CEB6-BED9-4DD2-8758-775C1AC19EAD}" type="pres">
      <dgm:prSet presAssocID="{6EE51805-C29D-451B-A852-F4648375EF93}" presName="connectorText" presStyleLbl="sibTrans2D1" presStyleIdx="3" presStyleCnt="6"/>
      <dgm:spPr/>
    </dgm:pt>
    <dgm:pt modelId="{1B5CE91A-1CD4-4CED-BA9B-092BC8874D4B}" type="pres">
      <dgm:prSet presAssocID="{5559320D-2B34-4D38-A451-1E6E00819722}" presName="node" presStyleLbl="node1" presStyleIdx="3" presStyleCnt="6">
        <dgm:presLayoutVars>
          <dgm:bulletEnabled val="1"/>
        </dgm:presLayoutVars>
      </dgm:prSet>
      <dgm:spPr/>
    </dgm:pt>
    <dgm:pt modelId="{9E2E8721-EE15-4C1E-A15C-325C1B49ADC2}" type="pres">
      <dgm:prSet presAssocID="{3FE51974-80C0-4A0F-B35C-9A27AB550550}" presName="parTrans" presStyleLbl="sibTrans2D1" presStyleIdx="4" presStyleCnt="6"/>
      <dgm:spPr/>
    </dgm:pt>
    <dgm:pt modelId="{9D3B8A7D-78D2-4D37-B9B3-A6921A9C26F0}" type="pres">
      <dgm:prSet presAssocID="{3FE51974-80C0-4A0F-B35C-9A27AB550550}" presName="connectorText" presStyleLbl="sibTrans2D1" presStyleIdx="4" presStyleCnt="6"/>
      <dgm:spPr/>
    </dgm:pt>
    <dgm:pt modelId="{E4BF0A7D-BC33-4E0E-9FBF-EC942661FF67}" type="pres">
      <dgm:prSet presAssocID="{523F4ADF-8C48-4D16-A566-8FD4A6A2C2F9}" presName="node" presStyleLbl="node1" presStyleIdx="4" presStyleCnt="6">
        <dgm:presLayoutVars>
          <dgm:bulletEnabled val="1"/>
        </dgm:presLayoutVars>
      </dgm:prSet>
      <dgm:spPr/>
    </dgm:pt>
    <dgm:pt modelId="{7BAA5295-373E-4CD5-9DBB-C239306BBE58}" type="pres">
      <dgm:prSet presAssocID="{3248F097-46D1-4E00-870C-7461F3E2CE9D}" presName="parTrans" presStyleLbl="sibTrans2D1" presStyleIdx="5" presStyleCnt="6"/>
      <dgm:spPr/>
    </dgm:pt>
    <dgm:pt modelId="{42B2026E-D995-4654-9456-63B73DCA537F}" type="pres">
      <dgm:prSet presAssocID="{3248F097-46D1-4E00-870C-7461F3E2CE9D}" presName="connectorText" presStyleLbl="sibTrans2D1" presStyleIdx="5" presStyleCnt="6"/>
      <dgm:spPr/>
    </dgm:pt>
    <dgm:pt modelId="{C4DA849A-A5A9-4E3F-B9E2-48FC5D7F65D7}" type="pres">
      <dgm:prSet presAssocID="{A1D4B7B4-F38F-4D56-87C3-4549F188B9E0}" presName="node" presStyleLbl="node1" presStyleIdx="5" presStyleCnt="6">
        <dgm:presLayoutVars>
          <dgm:bulletEnabled val="1"/>
        </dgm:presLayoutVars>
      </dgm:prSet>
      <dgm:spPr/>
    </dgm:pt>
  </dgm:ptLst>
  <dgm:cxnLst>
    <dgm:cxn modelId="{798C6B01-15E5-4154-ACFF-EFDAD9F2855B}" srcId="{BB3E39E6-A561-4213-8AA6-23CAA4E064EC}" destId="{1E0975E6-D3B0-4128-9EB2-87BA321A5727}" srcOrd="0" destOrd="0" parTransId="{0251B2C3-C633-462F-8199-D05315CA12DA}" sibTransId="{930C3F16-159D-4AA1-9976-1C2131297E88}"/>
    <dgm:cxn modelId="{36C5C902-92A5-449C-A0EC-E6C094F2C359}" srcId="{BB3E39E6-A561-4213-8AA6-23CAA4E064EC}" destId="{AB938B42-FF66-4166-86D3-3E53CC5928D4}" srcOrd="1" destOrd="0" parTransId="{126F2BE5-5C5B-43B3-86AC-3E727D98A425}" sibTransId="{E7931320-DD8B-4D0B-AB05-D8DA582A46A8}"/>
    <dgm:cxn modelId="{DFDF1E03-E3DB-4D92-992F-D9891D0DD7F7}" type="presOf" srcId="{0251B2C3-C633-462F-8199-D05315CA12DA}" destId="{D39AA0AE-8513-40A7-A5FE-2C8FA3F19A02}" srcOrd="0" destOrd="0" presId="urn:microsoft.com/office/officeart/2005/8/layout/radial5"/>
    <dgm:cxn modelId="{A00E1909-A556-4570-B7FF-D9B22C054E18}" type="presOf" srcId="{1E0975E6-D3B0-4128-9EB2-87BA321A5727}" destId="{57945102-6062-4595-8AD2-677F6D740969}" srcOrd="0" destOrd="0" presId="urn:microsoft.com/office/officeart/2005/8/layout/radial5"/>
    <dgm:cxn modelId="{0F1A7211-F1FF-47EE-A468-A1882819B7ED}" type="presOf" srcId="{126F2BE5-5C5B-43B3-86AC-3E727D98A425}" destId="{B07E3A3E-99B0-4C23-A25C-4A9DC8AD454B}" srcOrd="1" destOrd="0" presId="urn:microsoft.com/office/officeart/2005/8/layout/radial5"/>
    <dgm:cxn modelId="{5B4D541C-510C-4486-B2AD-95C4761F9413}" srcId="{9A4E03D8-9CEE-42E2-853B-D8D7B3063B14}" destId="{BB3E39E6-A561-4213-8AA6-23CAA4E064EC}" srcOrd="0" destOrd="0" parTransId="{FAEDEBDA-5438-483B-B51D-D3C8B81434A9}" sibTransId="{7417087E-DD94-49CB-AA71-12F531B223B7}"/>
    <dgm:cxn modelId="{29087134-BD62-43E3-A915-E06B14CF84ED}" srcId="{BB3E39E6-A561-4213-8AA6-23CAA4E064EC}" destId="{523F4ADF-8C48-4D16-A566-8FD4A6A2C2F9}" srcOrd="4" destOrd="0" parTransId="{3FE51974-80C0-4A0F-B35C-9A27AB550550}" sibTransId="{3C049DCD-0F30-4AC4-9017-A0E21B6554C1}"/>
    <dgm:cxn modelId="{E7F4D540-B0DE-4EFA-A6B0-500B90B639F4}" type="presOf" srcId="{BB3E39E6-A561-4213-8AA6-23CAA4E064EC}" destId="{02C5F6B6-D066-421D-A917-F4155C7B8C70}" srcOrd="0" destOrd="0" presId="urn:microsoft.com/office/officeart/2005/8/layout/radial5"/>
    <dgm:cxn modelId="{03B25C65-EDA9-4D83-9809-3890A5F9F61C}" srcId="{BB3E39E6-A561-4213-8AA6-23CAA4E064EC}" destId="{5559320D-2B34-4D38-A451-1E6E00819722}" srcOrd="3" destOrd="0" parTransId="{6EE51805-C29D-451B-A852-F4648375EF93}" sibTransId="{316758E6-1AA9-4592-B285-99795AF60C01}"/>
    <dgm:cxn modelId="{36E15A47-921B-43C2-8603-364EB8E6E936}" type="presOf" srcId="{5559320D-2B34-4D38-A451-1E6E00819722}" destId="{1B5CE91A-1CD4-4CED-BA9B-092BC8874D4B}" srcOrd="0" destOrd="0" presId="urn:microsoft.com/office/officeart/2005/8/layout/radial5"/>
    <dgm:cxn modelId="{3FB62E48-109D-4A99-906D-2161087B79E7}" type="presOf" srcId="{3248F097-46D1-4E00-870C-7461F3E2CE9D}" destId="{7BAA5295-373E-4CD5-9DBB-C239306BBE58}" srcOrd="0" destOrd="0" presId="urn:microsoft.com/office/officeart/2005/8/layout/radial5"/>
    <dgm:cxn modelId="{58779C6C-F891-49A9-9F60-96BC2366C633}" type="presOf" srcId="{126F2BE5-5C5B-43B3-86AC-3E727D98A425}" destId="{972F436D-2490-480B-BE1B-F989588C4CC9}" srcOrd="0" destOrd="0" presId="urn:microsoft.com/office/officeart/2005/8/layout/radial5"/>
    <dgm:cxn modelId="{460A5C4E-7A2A-481C-B635-A55054F5E29B}" type="presOf" srcId="{E6AF9AA1-6239-4AB4-A15F-38B1B7DAA33B}" destId="{750B9A82-22A2-4A89-B20F-304BD8D34D32}" srcOrd="0" destOrd="0" presId="urn:microsoft.com/office/officeart/2005/8/layout/radial5"/>
    <dgm:cxn modelId="{9FE2B450-BCA1-4582-9709-7C7C976CF609}" type="presOf" srcId="{3FE51974-80C0-4A0F-B35C-9A27AB550550}" destId="{9D3B8A7D-78D2-4D37-B9B3-A6921A9C26F0}" srcOrd="1" destOrd="0" presId="urn:microsoft.com/office/officeart/2005/8/layout/radial5"/>
    <dgm:cxn modelId="{3B3FB083-A63B-410F-BF63-D06C475C8B53}" type="presOf" srcId="{3FE51974-80C0-4A0F-B35C-9A27AB550550}" destId="{9E2E8721-EE15-4C1E-A15C-325C1B49ADC2}" srcOrd="0" destOrd="0" presId="urn:microsoft.com/office/officeart/2005/8/layout/radial5"/>
    <dgm:cxn modelId="{A79B4D89-D69D-4127-8919-1D8ECC547D64}" type="presOf" srcId="{3248F097-46D1-4E00-870C-7461F3E2CE9D}" destId="{42B2026E-D995-4654-9456-63B73DCA537F}" srcOrd="1" destOrd="0" presId="urn:microsoft.com/office/officeart/2005/8/layout/radial5"/>
    <dgm:cxn modelId="{3395FC8C-B84A-4EEE-9730-3F5ED343C9DA}" type="presOf" srcId="{6EE51805-C29D-451B-A852-F4648375EF93}" destId="{2A7EFD9C-4562-4B64-9838-1665F3274F0A}" srcOrd="0" destOrd="0" presId="urn:microsoft.com/office/officeart/2005/8/layout/radial5"/>
    <dgm:cxn modelId="{13AF4292-E600-49AE-B83A-469ABC1E8776}" srcId="{BB3E39E6-A561-4213-8AA6-23CAA4E064EC}" destId="{E6AF9AA1-6239-4AB4-A15F-38B1B7DAA33B}" srcOrd="2" destOrd="0" parTransId="{D89E438A-F13F-4FF1-A2CC-2321CBEB6218}" sibTransId="{CF544B7C-1B05-48CC-94F0-D03C3643BC2C}"/>
    <dgm:cxn modelId="{0588C99A-5313-494E-B4C2-518895568AEE}" type="presOf" srcId="{D89E438A-F13F-4FF1-A2CC-2321CBEB6218}" destId="{BF697949-261B-4383-90E7-ED30FCC508E8}" srcOrd="1" destOrd="0" presId="urn:microsoft.com/office/officeart/2005/8/layout/radial5"/>
    <dgm:cxn modelId="{6796FDAA-899C-472F-982B-E60B5B25D2E5}" type="presOf" srcId="{AB938B42-FF66-4166-86D3-3E53CC5928D4}" destId="{FF7BFA90-5FBE-4C38-A050-61855BB90B10}" srcOrd="0" destOrd="0" presId="urn:microsoft.com/office/officeart/2005/8/layout/radial5"/>
    <dgm:cxn modelId="{165F26B4-83ED-4834-B26E-65A1EE837A13}" type="presOf" srcId="{A1D4B7B4-F38F-4D56-87C3-4549F188B9E0}" destId="{C4DA849A-A5A9-4E3F-B9E2-48FC5D7F65D7}" srcOrd="0" destOrd="0" presId="urn:microsoft.com/office/officeart/2005/8/layout/radial5"/>
    <dgm:cxn modelId="{4FC22AB8-8FAC-4713-B312-28D536DE6F1C}" type="presOf" srcId="{0251B2C3-C633-462F-8199-D05315CA12DA}" destId="{ABE919AB-A1CB-47D6-A78F-D831AC137A31}" srcOrd="1" destOrd="0" presId="urn:microsoft.com/office/officeart/2005/8/layout/radial5"/>
    <dgm:cxn modelId="{CF993BDA-ECFB-4A47-937B-9B4BF5F1723B}" type="presOf" srcId="{6EE51805-C29D-451B-A852-F4648375EF93}" destId="{D030CEB6-BED9-4DD2-8758-775C1AC19EAD}" srcOrd="1" destOrd="0" presId="urn:microsoft.com/office/officeart/2005/8/layout/radial5"/>
    <dgm:cxn modelId="{04E790ED-472B-4F99-88AD-FBB79A37863A}" type="presOf" srcId="{523F4ADF-8C48-4D16-A566-8FD4A6A2C2F9}" destId="{E4BF0A7D-BC33-4E0E-9FBF-EC942661FF67}" srcOrd="0" destOrd="0" presId="urn:microsoft.com/office/officeart/2005/8/layout/radial5"/>
    <dgm:cxn modelId="{6E6096EE-D493-46B6-9B80-8257A527E8A7}" type="presOf" srcId="{D89E438A-F13F-4FF1-A2CC-2321CBEB6218}" destId="{5DE6DCF6-89F1-4511-B5FC-83A0DBC478C0}" srcOrd="0" destOrd="0" presId="urn:microsoft.com/office/officeart/2005/8/layout/radial5"/>
    <dgm:cxn modelId="{8BBD34F2-2441-443E-BBC5-09DB6B1F2D7D}" type="presOf" srcId="{9A4E03D8-9CEE-42E2-853B-D8D7B3063B14}" destId="{4C24274D-3695-4249-A821-02318454F5BF}" srcOrd="0" destOrd="0" presId="urn:microsoft.com/office/officeart/2005/8/layout/radial5"/>
    <dgm:cxn modelId="{5883F6FC-F422-49E8-9053-4D9160631FAB}" srcId="{BB3E39E6-A561-4213-8AA6-23CAA4E064EC}" destId="{A1D4B7B4-F38F-4D56-87C3-4549F188B9E0}" srcOrd="5" destOrd="0" parTransId="{3248F097-46D1-4E00-870C-7461F3E2CE9D}" sibTransId="{EB626441-50BC-4CC7-B82B-77C80E2D9342}"/>
    <dgm:cxn modelId="{9700E4D4-5EFE-49ED-84B9-5A06A846DF42}" type="presParOf" srcId="{4C24274D-3695-4249-A821-02318454F5BF}" destId="{02C5F6B6-D066-421D-A917-F4155C7B8C70}" srcOrd="0" destOrd="0" presId="urn:microsoft.com/office/officeart/2005/8/layout/radial5"/>
    <dgm:cxn modelId="{59F6BFDB-0FF5-4195-9890-58D67603C09F}" type="presParOf" srcId="{4C24274D-3695-4249-A821-02318454F5BF}" destId="{D39AA0AE-8513-40A7-A5FE-2C8FA3F19A02}" srcOrd="1" destOrd="0" presId="urn:microsoft.com/office/officeart/2005/8/layout/radial5"/>
    <dgm:cxn modelId="{4A60E888-CDDD-4E58-959F-F7E8B7FCD0C6}" type="presParOf" srcId="{D39AA0AE-8513-40A7-A5FE-2C8FA3F19A02}" destId="{ABE919AB-A1CB-47D6-A78F-D831AC137A31}" srcOrd="0" destOrd="0" presId="urn:microsoft.com/office/officeart/2005/8/layout/radial5"/>
    <dgm:cxn modelId="{1A14994C-6E85-4032-BB43-B6BFCB119782}" type="presParOf" srcId="{4C24274D-3695-4249-A821-02318454F5BF}" destId="{57945102-6062-4595-8AD2-677F6D740969}" srcOrd="2" destOrd="0" presId="urn:microsoft.com/office/officeart/2005/8/layout/radial5"/>
    <dgm:cxn modelId="{AF90AE1A-A181-4FC8-82BF-EB3E33825A69}" type="presParOf" srcId="{4C24274D-3695-4249-A821-02318454F5BF}" destId="{972F436D-2490-480B-BE1B-F989588C4CC9}" srcOrd="3" destOrd="0" presId="urn:microsoft.com/office/officeart/2005/8/layout/radial5"/>
    <dgm:cxn modelId="{3F8CEA5C-7DC1-4FF9-BE22-37560AC71CD2}" type="presParOf" srcId="{972F436D-2490-480B-BE1B-F989588C4CC9}" destId="{B07E3A3E-99B0-4C23-A25C-4A9DC8AD454B}" srcOrd="0" destOrd="0" presId="urn:microsoft.com/office/officeart/2005/8/layout/radial5"/>
    <dgm:cxn modelId="{9DAEFF44-0722-4BEB-BFF8-026A49250CF4}" type="presParOf" srcId="{4C24274D-3695-4249-A821-02318454F5BF}" destId="{FF7BFA90-5FBE-4C38-A050-61855BB90B10}" srcOrd="4" destOrd="0" presId="urn:microsoft.com/office/officeart/2005/8/layout/radial5"/>
    <dgm:cxn modelId="{EB3D6FDD-083C-4E71-A6A3-DD19C5FE0202}" type="presParOf" srcId="{4C24274D-3695-4249-A821-02318454F5BF}" destId="{5DE6DCF6-89F1-4511-B5FC-83A0DBC478C0}" srcOrd="5" destOrd="0" presId="urn:microsoft.com/office/officeart/2005/8/layout/radial5"/>
    <dgm:cxn modelId="{67AB8B42-36FB-499C-ACF3-BF3E82C18E8B}" type="presParOf" srcId="{5DE6DCF6-89F1-4511-B5FC-83A0DBC478C0}" destId="{BF697949-261B-4383-90E7-ED30FCC508E8}" srcOrd="0" destOrd="0" presId="urn:microsoft.com/office/officeart/2005/8/layout/radial5"/>
    <dgm:cxn modelId="{74836059-E44E-47EB-802C-A1F1968312C5}" type="presParOf" srcId="{4C24274D-3695-4249-A821-02318454F5BF}" destId="{750B9A82-22A2-4A89-B20F-304BD8D34D32}" srcOrd="6" destOrd="0" presId="urn:microsoft.com/office/officeart/2005/8/layout/radial5"/>
    <dgm:cxn modelId="{F44B81A5-C9B9-4113-A74D-F203BA0BBDC3}" type="presParOf" srcId="{4C24274D-3695-4249-A821-02318454F5BF}" destId="{2A7EFD9C-4562-4B64-9838-1665F3274F0A}" srcOrd="7" destOrd="0" presId="urn:microsoft.com/office/officeart/2005/8/layout/radial5"/>
    <dgm:cxn modelId="{5102853E-160D-4EE7-8F18-B5F6879966CC}" type="presParOf" srcId="{2A7EFD9C-4562-4B64-9838-1665F3274F0A}" destId="{D030CEB6-BED9-4DD2-8758-775C1AC19EAD}" srcOrd="0" destOrd="0" presId="urn:microsoft.com/office/officeart/2005/8/layout/radial5"/>
    <dgm:cxn modelId="{6D60093D-D28B-4BA5-B9A9-2B902D6D0B60}" type="presParOf" srcId="{4C24274D-3695-4249-A821-02318454F5BF}" destId="{1B5CE91A-1CD4-4CED-BA9B-092BC8874D4B}" srcOrd="8" destOrd="0" presId="urn:microsoft.com/office/officeart/2005/8/layout/radial5"/>
    <dgm:cxn modelId="{23B21516-2B93-490D-AACA-81759022DC08}" type="presParOf" srcId="{4C24274D-3695-4249-A821-02318454F5BF}" destId="{9E2E8721-EE15-4C1E-A15C-325C1B49ADC2}" srcOrd="9" destOrd="0" presId="urn:microsoft.com/office/officeart/2005/8/layout/radial5"/>
    <dgm:cxn modelId="{9BA18A01-E813-4029-B7DE-2F649333EAA1}" type="presParOf" srcId="{9E2E8721-EE15-4C1E-A15C-325C1B49ADC2}" destId="{9D3B8A7D-78D2-4D37-B9B3-A6921A9C26F0}" srcOrd="0" destOrd="0" presId="urn:microsoft.com/office/officeart/2005/8/layout/radial5"/>
    <dgm:cxn modelId="{D019CE9D-37EF-4AD1-B8A8-9F80032193A9}" type="presParOf" srcId="{4C24274D-3695-4249-A821-02318454F5BF}" destId="{E4BF0A7D-BC33-4E0E-9FBF-EC942661FF67}" srcOrd="10" destOrd="0" presId="urn:microsoft.com/office/officeart/2005/8/layout/radial5"/>
    <dgm:cxn modelId="{ADAAF8DD-5A25-46F5-8954-19981E2E1232}" type="presParOf" srcId="{4C24274D-3695-4249-A821-02318454F5BF}" destId="{7BAA5295-373E-4CD5-9DBB-C239306BBE58}" srcOrd="11" destOrd="0" presId="urn:microsoft.com/office/officeart/2005/8/layout/radial5"/>
    <dgm:cxn modelId="{8718ABBD-C30A-4DAE-8FC2-31457D67949F}" type="presParOf" srcId="{7BAA5295-373E-4CD5-9DBB-C239306BBE58}" destId="{42B2026E-D995-4654-9456-63B73DCA537F}" srcOrd="0" destOrd="0" presId="urn:microsoft.com/office/officeart/2005/8/layout/radial5"/>
    <dgm:cxn modelId="{D009F1BD-7317-4163-A050-0B1006AA9BF9}" type="presParOf" srcId="{4C24274D-3695-4249-A821-02318454F5BF}" destId="{C4DA849A-A5A9-4E3F-B9E2-48FC5D7F65D7}"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33DB4-2917-4AED-9C13-9A56096AC94A}">
      <dsp:nvSpPr>
        <dsp:cNvPr id="0" name=""/>
        <dsp:cNvSpPr/>
      </dsp:nvSpPr>
      <dsp:spPr>
        <a:xfrm>
          <a:off x="0" y="0"/>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2F97995A-53C0-42ED-8114-5CB23FCE1904}">
      <dsp:nvSpPr>
        <dsp:cNvPr id="0" name=""/>
        <dsp:cNvSpPr/>
      </dsp:nvSpPr>
      <dsp:spPr>
        <a:xfrm>
          <a:off x="0" y="0"/>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IMPACT OF CLOUD ON DIGITAL GOALS  </a:t>
          </a:r>
          <a:r>
            <a:rPr lang="en-IN" sz="1600" b="1" kern="1200" baseline="0" dirty="0">
              <a:solidFill>
                <a:schemeClr val="bg1"/>
              </a:solidFill>
            </a:rPr>
            <a:t> </a:t>
          </a:r>
          <a:endParaRPr lang="en-IN" sz="1600" b="1" kern="1200" dirty="0">
            <a:solidFill>
              <a:schemeClr val="bg1"/>
            </a:solidFill>
          </a:endParaRPr>
        </a:p>
      </dsp:txBody>
      <dsp:txXfrm>
        <a:off x="0" y="0"/>
        <a:ext cx="11352013" cy="1260843"/>
      </dsp:txXfrm>
    </dsp:sp>
    <dsp:sp modelId="{6E51FF58-F2AC-4A26-9016-05B25F93E829}">
      <dsp:nvSpPr>
        <dsp:cNvPr id="0" name=""/>
        <dsp:cNvSpPr/>
      </dsp:nvSpPr>
      <dsp:spPr>
        <a:xfrm>
          <a:off x="0" y="1260843"/>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42EBCB4-94BB-4596-821E-D014A48D6A51}">
      <dsp:nvSpPr>
        <dsp:cNvPr id="0" name=""/>
        <dsp:cNvSpPr/>
      </dsp:nvSpPr>
      <dsp:spPr>
        <a:xfrm>
          <a:off x="0" y="1260843"/>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DIFFERENT STAGES OF CLOUD JOURNEY </a:t>
          </a:r>
        </a:p>
      </dsp:txBody>
      <dsp:txXfrm>
        <a:off x="0" y="1260843"/>
        <a:ext cx="11352013" cy="1260843"/>
      </dsp:txXfrm>
    </dsp:sp>
    <dsp:sp modelId="{E66096D0-D64C-4BD4-91FD-B151F5E19CFC}">
      <dsp:nvSpPr>
        <dsp:cNvPr id="0" name=""/>
        <dsp:cNvSpPr/>
      </dsp:nvSpPr>
      <dsp:spPr>
        <a:xfrm>
          <a:off x="0" y="2521687"/>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1ED3E93-28F2-4C49-8247-1AEDC5CD1CE0}">
      <dsp:nvSpPr>
        <dsp:cNvPr id="0" name=""/>
        <dsp:cNvSpPr/>
      </dsp:nvSpPr>
      <dsp:spPr>
        <a:xfrm>
          <a:off x="0" y="2521687"/>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SIFY CLOUD &amp; IT MANAGED SERVICES </a:t>
          </a:r>
        </a:p>
      </dsp:txBody>
      <dsp:txXfrm>
        <a:off x="0" y="2521687"/>
        <a:ext cx="11352013" cy="1260843"/>
      </dsp:txXfrm>
    </dsp:sp>
    <dsp:sp modelId="{09EC2F72-9CE1-4F97-AAF3-CA94E625679C}">
      <dsp:nvSpPr>
        <dsp:cNvPr id="0" name=""/>
        <dsp:cNvSpPr/>
      </dsp:nvSpPr>
      <dsp:spPr>
        <a:xfrm>
          <a:off x="0" y="3782531"/>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B47ADDE-BDE7-4B66-BE95-7883635044A0}">
      <dsp:nvSpPr>
        <dsp:cNvPr id="0" name=""/>
        <dsp:cNvSpPr/>
      </dsp:nvSpPr>
      <dsp:spPr>
        <a:xfrm>
          <a:off x="0" y="3782531"/>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CASE STUDIES </a:t>
          </a:r>
        </a:p>
      </dsp:txBody>
      <dsp:txXfrm>
        <a:off x="0" y="3782531"/>
        <a:ext cx="11352013" cy="12608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EEE11-C89D-4AAD-861A-21AB94DCF217}">
      <dsp:nvSpPr>
        <dsp:cNvPr id="0" name=""/>
        <dsp:cNvSpPr/>
      </dsp:nvSpPr>
      <dsp:spPr>
        <a:xfrm>
          <a:off x="2941581" y="-45826"/>
          <a:ext cx="5304166" cy="5304166"/>
        </a:xfrm>
        <a:prstGeom prst="circularArrow">
          <a:avLst>
            <a:gd name="adj1" fmla="val 5544"/>
            <a:gd name="adj2" fmla="val 330680"/>
            <a:gd name="adj3" fmla="val 14776932"/>
            <a:gd name="adj4" fmla="val 16802123"/>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BAC1F-F12D-4EEC-B36E-D34BB09DD5E9}">
      <dsp:nvSpPr>
        <dsp:cNvPr id="0" name=""/>
        <dsp:cNvSpPr/>
      </dsp:nvSpPr>
      <dsp:spPr bwMode="white">
        <a:xfrm>
          <a:off x="4922709" y="3802"/>
          <a:ext cx="1341911" cy="6955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Incident Identification</a:t>
          </a:r>
          <a:endParaRPr lang="en-IN" sz="1050" b="0" kern="1200" dirty="0">
            <a:solidFill>
              <a:schemeClr val="bg1"/>
            </a:solidFill>
          </a:endParaRPr>
        </a:p>
      </dsp:txBody>
      <dsp:txXfrm>
        <a:off x="4956664" y="37757"/>
        <a:ext cx="1274001" cy="627669"/>
      </dsp:txXfrm>
    </dsp:sp>
    <dsp:sp modelId="{6B0DF44A-60F8-4F71-B747-9987695A8D2C}">
      <dsp:nvSpPr>
        <dsp:cNvPr id="0" name=""/>
        <dsp:cNvSpPr/>
      </dsp:nvSpPr>
      <dsp:spPr bwMode="white">
        <a:xfrm>
          <a:off x="6376633" y="532987"/>
          <a:ext cx="1341911" cy="695579"/>
        </a:xfrm>
        <a:prstGeom prst="roundRect">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Incident Logging</a:t>
          </a:r>
          <a:endParaRPr lang="en-IN" sz="1050" b="0" kern="1200" dirty="0">
            <a:solidFill>
              <a:schemeClr val="bg1"/>
            </a:solidFill>
          </a:endParaRPr>
        </a:p>
      </dsp:txBody>
      <dsp:txXfrm>
        <a:off x="6410588" y="566942"/>
        <a:ext cx="1274001" cy="627669"/>
      </dsp:txXfrm>
    </dsp:sp>
    <dsp:sp modelId="{46C5B301-8EC9-45A5-B519-01BF55210D31}">
      <dsp:nvSpPr>
        <dsp:cNvPr id="0" name=""/>
        <dsp:cNvSpPr/>
      </dsp:nvSpPr>
      <dsp:spPr bwMode="white">
        <a:xfrm>
          <a:off x="7009179" y="1872931"/>
          <a:ext cx="1624052" cy="695579"/>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Categorization</a:t>
          </a:r>
          <a:endParaRPr lang="en-IN" sz="1050" b="0" kern="1200" dirty="0">
            <a:solidFill>
              <a:schemeClr val="bg1"/>
            </a:solidFill>
          </a:endParaRPr>
        </a:p>
      </dsp:txBody>
      <dsp:txXfrm>
        <a:off x="7043134" y="1906886"/>
        <a:ext cx="1556142" cy="627669"/>
      </dsp:txXfrm>
    </dsp:sp>
    <dsp:sp modelId="{52EC7A80-6D34-4371-BAA1-3EE8AD5D8A72}">
      <dsp:nvSpPr>
        <dsp:cNvPr id="0" name=""/>
        <dsp:cNvSpPr/>
      </dsp:nvSpPr>
      <dsp:spPr bwMode="white">
        <a:xfrm>
          <a:off x="6881575" y="3396658"/>
          <a:ext cx="1341911" cy="695579"/>
        </a:xfrm>
        <a:prstGeom prst="roundRect">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Periodization</a:t>
          </a:r>
          <a:endParaRPr lang="en-IN" sz="1050" b="0" kern="1200" dirty="0">
            <a:solidFill>
              <a:schemeClr val="bg1"/>
            </a:solidFill>
          </a:endParaRPr>
        </a:p>
      </dsp:txBody>
      <dsp:txXfrm>
        <a:off x="6915530" y="3430613"/>
        <a:ext cx="1274001" cy="627669"/>
      </dsp:txXfrm>
    </dsp:sp>
    <dsp:sp modelId="{3E4DAB8F-2455-4319-82FF-783B74AC32B9}">
      <dsp:nvSpPr>
        <dsp:cNvPr id="0" name=""/>
        <dsp:cNvSpPr/>
      </dsp:nvSpPr>
      <dsp:spPr bwMode="white">
        <a:xfrm>
          <a:off x="5696325" y="4391201"/>
          <a:ext cx="1341911" cy="695579"/>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Response</a:t>
          </a:r>
          <a:endParaRPr lang="en-IN" sz="1050" b="0" kern="1200" dirty="0">
            <a:solidFill>
              <a:schemeClr val="bg1"/>
            </a:solidFill>
          </a:endParaRPr>
        </a:p>
      </dsp:txBody>
      <dsp:txXfrm>
        <a:off x="5730280" y="4425156"/>
        <a:ext cx="1274001" cy="627669"/>
      </dsp:txXfrm>
    </dsp:sp>
    <dsp:sp modelId="{EED2549D-B58A-494A-AEA5-7936B5B96263}">
      <dsp:nvSpPr>
        <dsp:cNvPr id="0" name=""/>
        <dsp:cNvSpPr/>
      </dsp:nvSpPr>
      <dsp:spPr bwMode="white">
        <a:xfrm>
          <a:off x="4149092" y="4391201"/>
          <a:ext cx="1341911" cy="695579"/>
        </a:xfrm>
        <a:prstGeom prst="roundRect">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Diagnose</a:t>
          </a:r>
          <a:endParaRPr lang="en-IN" sz="1050" b="0" kern="1200" dirty="0">
            <a:solidFill>
              <a:schemeClr val="bg1"/>
            </a:solidFill>
          </a:endParaRPr>
        </a:p>
      </dsp:txBody>
      <dsp:txXfrm>
        <a:off x="4183047" y="4425156"/>
        <a:ext cx="1274001" cy="627669"/>
      </dsp:txXfrm>
    </dsp:sp>
    <dsp:sp modelId="{5EE1E0DC-EB12-4E4F-9FD8-FB44D98F4601}">
      <dsp:nvSpPr>
        <dsp:cNvPr id="0" name=""/>
        <dsp:cNvSpPr/>
      </dsp:nvSpPr>
      <dsp:spPr bwMode="white">
        <a:xfrm>
          <a:off x="2963842" y="3396658"/>
          <a:ext cx="1341911" cy="695579"/>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Escalation </a:t>
          </a:r>
          <a:endParaRPr lang="en-IN" sz="1050" b="0" kern="1200" dirty="0">
            <a:solidFill>
              <a:schemeClr val="bg1"/>
            </a:solidFill>
          </a:endParaRPr>
        </a:p>
      </dsp:txBody>
      <dsp:txXfrm>
        <a:off x="2997797" y="3430613"/>
        <a:ext cx="1274001" cy="627669"/>
      </dsp:txXfrm>
    </dsp:sp>
    <dsp:sp modelId="{417E0D6B-361E-4186-B74F-6922D868A351}">
      <dsp:nvSpPr>
        <dsp:cNvPr id="0" name=""/>
        <dsp:cNvSpPr/>
      </dsp:nvSpPr>
      <dsp:spPr bwMode="white">
        <a:xfrm>
          <a:off x="2695167" y="1872931"/>
          <a:ext cx="1341911" cy="695579"/>
        </a:xfrm>
        <a:prstGeom prst="roundRect">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Resolution </a:t>
          </a:r>
          <a:endParaRPr lang="en-IN" sz="1050" b="0" kern="1200" dirty="0">
            <a:solidFill>
              <a:schemeClr val="bg1"/>
            </a:solidFill>
          </a:endParaRPr>
        </a:p>
      </dsp:txBody>
      <dsp:txXfrm>
        <a:off x="2729122" y="1906886"/>
        <a:ext cx="1274001" cy="627669"/>
      </dsp:txXfrm>
    </dsp:sp>
    <dsp:sp modelId="{3B76773F-68DB-4FDB-969E-E091CF1DC189}">
      <dsp:nvSpPr>
        <dsp:cNvPr id="0" name=""/>
        <dsp:cNvSpPr/>
      </dsp:nvSpPr>
      <dsp:spPr bwMode="white">
        <a:xfrm>
          <a:off x="3468784" y="532987"/>
          <a:ext cx="1341911" cy="69557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Closure</a:t>
          </a:r>
          <a:endParaRPr lang="en-IN" sz="1050" b="0" kern="1200" dirty="0">
            <a:solidFill>
              <a:schemeClr val="bg1"/>
            </a:solidFill>
          </a:endParaRPr>
        </a:p>
      </dsp:txBody>
      <dsp:txXfrm>
        <a:off x="3502739" y="566942"/>
        <a:ext cx="1274001" cy="6276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5F738-C27D-49ED-ADAD-F53C2ECADBB7}">
      <dsp:nvSpPr>
        <dsp:cNvPr id="0" name=""/>
        <dsp:cNvSpPr/>
      </dsp:nvSpPr>
      <dsp:spPr>
        <a:xfrm>
          <a:off x="2196" y="729"/>
          <a:ext cx="3599995" cy="1571455"/>
        </a:xfrm>
        <a:prstGeom prst="roundRect">
          <a:avLst/>
        </a:prstGeom>
        <a:solidFill>
          <a:schemeClr val="tx2">
            <a:lumMod val="50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dirty="0"/>
            <a:t>A predefined blueprint simplifies complex network configurations like Site-To-Site VPN Connections between two clouds.</a:t>
          </a:r>
          <a:endParaRPr lang="en-IN" sz="1700" kern="1200" dirty="0"/>
        </a:p>
      </dsp:txBody>
      <dsp:txXfrm>
        <a:off x="78908" y="77441"/>
        <a:ext cx="3446571" cy="1418031"/>
      </dsp:txXfrm>
    </dsp:sp>
    <dsp:sp modelId="{8751B7E5-795C-4885-8223-801399B42AB6}">
      <dsp:nvSpPr>
        <dsp:cNvPr id="0" name=""/>
        <dsp:cNvSpPr/>
      </dsp:nvSpPr>
      <dsp:spPr>
        <a:xfrm>
          <a:off x="3864102" y="729"/>
          <a:ext cx="3599995" cy="1571455"/>
        </a:xfrm>
        <a:prstGeom prst="roundRect">
          <a:avLst/>
        </a:prstGeom>
        <a:solidFill>
          <a:schemeClr val="tx2">
            <a:lumMod val="75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dirty="0"/>
            <a:t>Sify Multi-CMP Terraform Blueprint library will support to  install, configure, and manage resources</a:t>
          </a:r>
          <a:endParaRPr lang="en-IN" sz="1700" kern="1200" dirty="0"/>
        </a:p>
      </dsp:txBody>
      <dsp:txXfrm>
        <a:off x="3940814" y="77441"/>
        <a:ext cx="3446571" cy="1418031"/>
      </dsp:txXfrm>
    </dsp:sp>
    <dsp:sp modelId="{9FEC2084-BDFF-4567-AD36-4BE4B7E28713}">
      <dsp:nvSpPr>
        <dsp:cNvPr id="0" name=""/>
        <dsp:cNvSpPr/>
      </dsp:nvSpPr>
      <dsp:spPr>
        <a:xfrm>
          <a:off x="7726007" y="729"/>
          <a:ext cx="3599995" cy="1571455"/>
        </a:xfrm>
        <a:prstGeom prst="roundRect">
          <a:avLst/>
        </a:prstGeom>
        <a:solidFill>
          <a:schemeClr val="tx2">
            <a:lumMod val="50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a:t>Users can upload  their custom blueprint in Terraform Syntax to deploy cloud resources in Sify Multi-CMP</a:t>
          </a:r>
          <a:endParaRPr lang="en-IN" sz="1700" kern="1200"/>
        </a:p>
      </dsp:txBody>
      <dsp:txXfrm>
        <a:off x="7802719" y="77441"/>
        <a:ext cx="3446571" cy="1418031"/>
      </dsp:txXfrm>
    </dsp:sp>
    <dsp:sp modelId="{6C69A3F1-9629-43DA-93A9-E1B07384E1C4}">
      <dsp:nvSpPr>
        <dsp:cNvPr id="0" name=""/>
        <dsp:cNvSpPr/>
      </dsp:nvSpPr>
      <dsp:spPr>
        <a:xfrm>
          <a:off x="2196" y="1834095"/>
          <a:ext cx="3599995" cy="1571455"/>
        </a:xfrm>
        <a:prstGeom prst="roundRect">
          <a:avLst/>
        </a:prstGeom>
        <a:solidFill>
          <a:schemeClr val="tx2">
            <a:lumMod val="75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a:t>Life-Cycle activities like provision, update and decommission are supported by simplified API calls</a:t>
          </a:r>
          <a:endParaRPr lang="en-IN" sz="1700" kern="1200"/>
        </a:p>
      </dsp:txBody>
      <dsp:txXfrm>
        <a:off x="78908" y="1910807"/>
        <a:ext cx="3446571" cy="1418031"/>
      </dsp:txXfrm>
    </dsp:sp>
    <dsp:sp modelId="{2632C5A5-7A52-44C4-A272-F25C1D7B310C}">
      <dsp:nvSpPr>
        <dsp:cNvPr id="0" name=""/>
        <dsp:cNvSpPr/>
      </dsp:nvSpPr>
      <dsp:spPr>
        <a:xfrm>
          <a:off x="3864102" y="1834095"/>
          <a:ext cx="3599995" cy="1571455"/>
        </a:xfrm>
        <a:prstGeom prst="roundRect">
          <a:avLst/>
        </a:prstGeom>
        <a:solidFill>
          <a:schemeClr val="tx2">
            <a:lumMod val="50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a:t>Your CI/CD pipeline can incorporate Blueprint APIs for continuous delivery</a:t>
          </a:r>
          <a:endParaRPr lang="en-IN" sz="1700" kern="1200"/>
        </a:p>
      </dsp:txBody>
      <dsp:txXfrm>
        <a:off x="3940814" y="1910807"/>
        <a:ext cx="3446571" cy="1418031"/>
      </dsp:txXfrm>
    </dsp:sp>
    <dsp:sp modelId="{C781D1B9-8A2E-4C34-99F7-96ADE15B35EE}">
      <dsp:nvSpPr>
        <dsp:cNvPr id="0" name=""/>
        <dsp:cNvSpPr/>
      </dsp:nvSpPr>
      <dsp:spPr>
        <a:xfrm>
          <a:off x="7726007" y="1834095"/>
          <a:ext cx="3599995" cy="1571455"/>
        </a:xfrm>
        <a:prstGeom prst="roundRect">
          <a:avLst/>
        </a:prstGeom>
        <a:solidFill>
          <a:schemeClr val="tx2">
            <a:lumMod val="75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dirty="0"/>
            <a:t>Your Git repository can be specified as a source for blueprint code instead of frequently updating and uploading the code</a:t>
          </a:r>
          <a:endParaRPr lang="en-IN" sz="1700" kern="1200" dirty="0"/>
        </a:p>
      </dsp:txBody>
      <dsp:txXfrm>
        <a:off x="7802719" y="1910807"/>
        <a:ext cx="3446571" cy="1418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64D7-73D1-449C-98EE-4111E94789E0}">
      <dsp:nvSpPr>
        <dsp:cNvPr id="0" name=""/>
        <dsp:cNvSpPr/>
      </dsp:nvSpPr>
      <dsp:spPr>
        <a:xfrm>
          <a:off x="3968" y="0"/>
          <a:ext cx="3351393"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Best of breed performance with Hybrid Cloud configuration</a:t>
          </a:r>
          <a:endParaRPr lang="en-IN" sz="1100" kern="1200" dirty="0">
            <a:solidFill>
              <a:schemeClr val="bg1">
                <a:lumMod val="85000"/>
              </a:schemeClr>
            </a:solidFill>
          </a:endParaRPr>
        </a:p>
      </dsp:txBody>
      <dsp:txXfrm>
        <a:off x="44469" y="40501"/>
        <a:ext cx="3270391" cy="748663"/>
      </dsp:txXfrm>
    </dsp:sp>
    <dsp:sp modelId="{BA3EC8A3-A567-46A3-B0A9-CF4F41973C8D}">
      <dsp:nvSpPr>
        <dsp:cNvPr id="0" name=""/>
        <dsp:cNvSpPr/>
      </dsp:nvSpPr>
      <dsp:spPr>
        <a:xfrm>
          <a:off x="0" y="1094668"/>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Efficient integrations with extended ecosystems</a:t>
          </a:r>
          <a:endParaRPr lang="en-IN" sz="1100" kern="1200" dirty="0">
            <a:solidFill>
              <a:schemeClr val="bg1">
                <a:lumMod val="85000"/>
              </a:schemeClr>
            </a:solidFill>
          </a:endParaRPr>
        </a:p>
      </dsp:txBody>
      <dsp:txXfrm>
        <a:off x="40501" y="1135169"/>
        <a:ext cx="1735108" cy="748663"/>
      </dsp:txXfrm>
    </dsp:sp>
    <dsp:sp modelId="{E77359BD-292E-4B95-AA12-3F7F9A86C940}">
      <dsp:nvSpPr>
        <dsp:cNvPr id="0" name=""/>
        <dsp:cNvSpPr/>
      </dsp:nvSpPr>
      <dsp:spPr>
        <a:xfrm>
          <a:off x="1963486" y="1101811"/>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Compliance with data sovereignty</a:t>
          </a:r>
          <a:endParaRPr lang="en-IN" sz="1100" kern="1200" dirty="0">
            <a:solidFill>
              <a:schemeClr val="bg1">
                <a:lumMod val="85000"/>
              </a:schemeClr>
            </a:solidFill>
          </a:endParaRPr>
        </a:p>
      </dsp:txBody>
      <dsp:txXfrm>
        <a:off x="2003987" y="1142312"/>
        <a:ext cx="1301774" cy="748663"/>
      </dsp:txXfrm>
    </dsp:sp>
    <dsp:sp modelId="{AF7E4E0B-58BA-40A3-AADA-24248AF89DFC}">
      <dsp:nvSpPr>
        <dsp:cNvPr id="0" name=""/>
        <dsp:cNvSpPr/>
      </dsp:nvSpPr>
      <dsp:spPr>
        <a:xfrm>
          <a:off x="225766" y="2069755"/>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Business continuity with resilience</a:t>
          </a:r>
          <a:endParaRPr lang="en-IN" sz="1100" kern="1200" dirty="0">
            <a:solidFill>
              <a:schemeClr val="bg1">
                <a:lumMod val="85000"/>
              </a:schemeClr>
            </a:solidFill>
          </a:endParaRPr>
        </a:p>
      </dsp:txBody>
      <dsp:txXfrm>
        <a:off x="266267" y="2110256"/>
        <a:ext cx="1301774" cy="748663"/>
      </dsp:txXfrm>
    </dsp:sp>
    <dsp:sp modelId="{304C7704-5341-4FA0-A8E7-201788C85980}">
      <dsp:nvSpPr>
        <dsp:cNvPr id="0" name=""/>
        <dsp:cNvSpPr/>
      </dsp:nvSpPr>
      <dsp:spPr>
        <a:xfrm>
          <a:off x="1746819" y="2069755"/>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Simplicity with self service</a:t>
          </a:r>
          <a:endParaRPr lang="en-IN" sz="1100" kern="1200" dirty="0">
            <a:solidFill>
              <a:schemeClr val="bg1">
                <a:lumMod val="85000"/>
              </a:schemeClr>
            </a:solidFill>
          </a:endParaRPr>
        </a:p>
      </dsp:txBody>
      <dsp:txXfrm>
        <a:off x="1787320" y="2110256"/>
        <a:ext cx="1301774" cy="748663"/>
      </dsp:txXfrm>
    </dsp:sp>
    <dsp:sp modelId="{5F472201-79CB-4506-9A15-0218972D22A1}">
      <dsp:nvSpPr>
        <dsp:cNvPr id="0" name=""/>
        <dsp:cNvSpPr/>
      </dsp:nvSpPr>
      <dsp:spPr>
        <a:xfrm>
          <a:off x="769625" y="3037698"/>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Operational efficiency with reduced IT administration</a:t>
          </a:r>
          <a:endParaRPr lang="en-IN" sz="1100" kern="1200" dirty="0">
            <a:solidFill>
              <a:schemeClr val="bg1">
                <a:lumMod val="85000"/>
              </a:schemeClr>
            </a:solidFill>
          </a:endParaRPr>
        </a:p>
      </dsp:txBody>
      <dsp:txXfrm>
        <a:off x="810126" y="3078199"/>
        <a:ext cx="1735108" cy="748663"/>
      </dsp:txXfrm>
    </dsp:sp>
    <dsp:sp modelId="{812A7802-8FC4-434B-A98A-70FE6BD9FE2E}">
      <dsp:nvSpPr>
        <dsp:cNvPr id="0" name=""/>
        <dsp:cNvSpPr/>
      </dsp:nvSpPr>
      <dsp:spPr>
        <a:xfrm>
          <a:off x="769625" y="4005641"/>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Cost reduction with </a:t>
          </a:r>
        </a:p>
        <a:p>
          <a:pPr marL="0" lvl="0" indent="0" algn="ctr" defTabSz="488950">
            <a:lnSpc>
              <a:spcPct val="100000"/>
            </a:lnSpc>
            <a:spcBef>
              <a:spcPct val="0"/>
            </a:spcBef>
            <a:spcAft>
              <a:spcPts val="0"/>
            </a:spcAft>
            <a:buNone/>
          </a:pPr>
          <a:r>
            <a:rPr lang="en-US" sz="1100" kern="1200" dirty="0">
              <a:solidFill>
                <a:schemeClr val="bg1">
                  <a:lumMod val="85000"/>
                </a:schemeClr>
              </a:solidFill>
            </a:rPr>
            <a:t>on-demand bursting to public clouds</a:t>
          </a:r>
          <a:endParaRPr lang="en-IN" sz="1100" kern="1200" dirty="0">
            <a:solidFill>
              <a:schemeClr val="bg1">
                <a:lumMod val="85000"/>
              </a:schemeClr>
            </a:solidFill>
          </a:endParaRPr>
        </a:p>
      </dsp:txBody>
      <dsp:txXfrm>
        <a:off x="810126" y="4046142"/>
        <a:ext cx="1735108" cy="748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665F4-B817-5548-9990-D6964273C8A2}">
      <dsp:nvSpPr>
        <dsp:cNvPr id="0" name=""/>
        <dsp:cNvSpPr/>
      </dsp:nvSpPr>
      <dsp:spPr>
        <a:xfrm>
          <a:off x="6489" y="64975"/>
          <a:ext cx="2830779"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dirty="0">
              <a:solidFill>
                <a:srgbClr val="BED730"/>
              </a:solidFill>
            </a:rPr>
            <a:t>Infrastructure as a Service (IaaS)</a:t>
          </a:r>
        </a:p>
      </dsp:txBody>
      <dsp:txXfrm>
        <a:off x="41637" y="100123"/>
        <a:ext cx="2760483" cy="649708"/>
      </dsp:txXfrm>
    </dsp:sp>
    <dsp:sp modelId="{C3D19862-317A-C84B-B98D-3C04DBCE4C4F}">
      <dsp:nvSpPr>
        <dsp:cNvPr id="0" name=""/>
        <dsp:cNvSpPr/>
      </dsp:nvSpPr>
      <dsp:spPr>
        <a:xfrm>
          <a:off x="2989107"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dirty="0">
              <a:solidFill>
                <a:srgbClr val="BED730"/>
              </a:solidFill>
            </a:rPr>
            <a:t>Platform as a Service (PaaS)</a:t>
          </a:r>
        </a:p>
      </dsp:txBody>
      <dsp:txXfrm>
        <a:off x="3024255" y="100123"/>
        <a:ext cx="2606079" cy="649708"/>
      </dsp:txXfrm>
    </dsp:sp>
    <dsp:sp modelId="{3C14EC81-578D-0D49-B1F6-E7491439CD35}">
      <dsp:nvSpPr>
        <dsp:cNvPr id="0" name=""/>
        <dsp:cNvSpPr/>
      </dsp:nvSpPr>
      <dsp:spPr>
        <a:xfrm>
          <a:off x="5817320"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Software as a Service (SaaS)</a:t>
          </a:r>
        </a:p>
      </dsp:txBody>
      <dsp:txXfrm>
        <a:off x="5852468" y="100123"/>
        <a:ext cx="2606079" cy="649708"/>
      </dsp:txXfrm>
    </dsp:sp>
    <dsp:sp modelId="{03803694-27A6-6344-BE57-80582C5EC073}">
      <dsp:nvSpPr>
        <dsp:cNvPr id="0" name=""/>
        <dsp:cNvSpPr/>
      </dsp:nvSpPr>
      <dsp:spPr>
        <a:xfrm>
          <a:off x="8645534"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dirty="0">
              <a:solidFill>
                <a:srgbClr val="BED730"/>
              </a:solidFill>
            </a:rPr>
            <a:t>Managed </a:t>
          </a:r>
        </a:p>
        <a:p>
          <a:pPr marL="0" lvl="0" indent="0" algn="ctr" defTabSz="533400">
            <a:lnSpc>
              <a:spcPct val="100000"/>
            </a:lnSpc>
            <a:spcBef>
              <a:spcPct val="0"/>
            </a:spcBef>
            <a:spcAft>
              <a:spcPts val="0"/>
            </a:spcAft>
            <a:buNone/>
          </a:pPr>
          <a:r>
            <a:rPr lang="en-IN" sz="1200" kern="1200" dirty="0">
              <a:solidFill>
                <a:srgbClr val="BED730"/>
              </a:solidFill>
            </a:rPr>
            <a:t>Services</a:t>
          </a:r>
        </a:p>
      </dsp:txBody>
      <dsp:txXfrm>
        <a:off x="8680682" y="100123"/>
        <a:ext cx="2606079" cy="649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526A1-5F0B-4841-A6D6-B268F4BDF9EC}">
      <dsp:nvSpPr>
        <dsp:cNvPr id="0" name=""/>
        <dsp:cNvSpPr/>
      </dsp:nvSpPr>
      <dsp:spPr>
        <a:xfrm>
          <a:off x="0" y="12932"/>
          <a:ext cx="1535999" cy="620885"/>
        </a:xfrm>
        <a:prstGeom prst="roundRect">
          <a:avLst/>
        </a:prstGeom>
        <a:solidFill>
          <a:schemeClr val="tx2">
            <a:lumMod val="20000"/>
            <a:lumOff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Network Performance</a:t>
          </a:r>
        </a:p>
      </dsp:txBody>
      <dsp:txXfrm>
        <a:off x="30309" y="43241"/>
        <a:ext cx="1475381" cy="560267"/>
      </dsp:txXfrm>
    </dsp:sp>
    <dsp:sp modelId="{70A29701-8958-434A-862C-1F4DE9AA55D8}">
      <dsp:nvSpPr>
        <dsp:cNvPr id="0" name=""/>
        <dsp:cNvSpPr/>
      </dsp:nvSpPr>
      <dsp:spPr>
        <a:xfrm>
          <a:off x="1617419" y="13038"/>
          <a:ext cx="1535999" cy="620885"/>
        </a:xfrm>
        <a:prstGeom prst="roundRect">
          <a:avLst/>
        </a:prstGeom>
        <a:solidFill>
          <a:schemeClr val="accent6">
            <a:lumMod val="60000"/>
            <a:lumOff val="4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App Security Services</a:t>
          </a:r>
        </a:p>
      </dsp:txBody>
      <dsp:txXfrm>
        <a:off x="1647728" y="43347"/>
        <a:ext cx="1475381" cy="560267"/>
      </dsp:txXfrm>
    </dsp:sp>
    <dsp:sp modelId="{416E7BA2-D2E8-A14A-BCFD-5F875657A629}">
      <dsp:nvSpPr>
        <dsp:cNvPr id="0" name=""/>
        <dsp:cNvSpPr/>
      </dsp:nvSpPr>
      <dsp:spPr>
        <a:xfrm>
          <a:off x="3249987" y="13038"/>
          <a:ext cx="1535999" cy="620885"/>
        </a:xfrm>
        <a:prstGeom prst="roundRect">
          <a:avLst/>
        </a:prstGeom>
        <a:solidFill>
          <a:schemeClr val="accent4">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App Performance </a:t>
          </a:r>
        </a:p>
      </dsp:txBody>
      <dsp:txXfrm>
        <a:off x="3280296" y="43347"/>
        <a:ext cx="1475381" cy="560267"/>
      </dsp:txXfrm>
    </dsp:sp>
    <dsp:sp modelId="{3DB0122C-7AC9-644B-92B8-DC47721BDF25}">
      <dsp:nvSpPr>
        <dsp:cNvPr id="0" name=""/>
        <dsp:cNvSpPr/>
      </dsp:nvSpPr>
      <dsp:spPr>
        <a:xfrm>
          <a:off x="4882566" y="13038"/>
          <a:ext cx="1535999" cy="620885"/>
        </a:xfrm>
        <a:prstGeom prst="roundRect">
          <a:avLst/>
        </a:prstGeom>
        <a:solidFill>
          <a:schemeClr val="accent4">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App Resource Optimization</a:t>
          </a:r>
        </a:p>
      </dsp:txBody>
      <dsp:txXfrm>
        <a:off x="4912875" y="43347"/>
        <a:ext cx="1475381" cy="560267"/>
      </dsp:txXfrm>
    </dsp:sp>
    <dsp:sp modelId="{29CF0CFC-6087-CB4F-BFF1-9D048ED787C0}">
      <dsp:nvSpPr>
        <dsp:cNvPr id="0" name=""/>
        <dsp:cNvSpPr/>
      </dsp:nvSpPr>
      <dsp:spPr>
        <a:xfrm>
          <a:off x="6504589" y="13038"/>
          <a:ext cx="1535999" cy="620885"/>
        </a:xfrm>
        <a:prstGeom prst="roundRect">
          <a:avLst/>
        </a:prstGeom>
        <a:solidFill>
          <a:schemeClr val="accent3">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Multi Cloud FinOps </a:t>
          </a:r>
        </a:p>
      </dsp:txBody>
      <dsp:txXfrm>
        <a:off x="6534898" y="43347"/>
        <a:ext cx="1475381" cy="560267"/>
      </dsp:txXfrm>
    </dsp:sp>
    <dsp:sp modelId="{A365FFF6-D70A-B947-A016-BA973E69157D}">
      <dsp:nvSpPr>
        <dsp:cNvPr id="0" name=""/>
        <dsp:cNvSpPr/>
      </dsp:nvSpPr>
      <dsp:spPr>
        <a:xfrm>
          <a:off x="8197652" y="13038"/>
          <a:ext cx="532440" cy="620885"/>
        </a:xfrm>
        <a:prstGeom prst="rect">
          <a:avLst/>
        </a:prstGeom>
        <a:solidFill>
          <a:schemeClr val="accent6">
            <a:lumMod val="20000"/>
            <a:lumOff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heSansOffice" panose="020B0503040302060204" pitchFamily="34" charset="77"/>
            </a:rPr>
            <a:t>...</a:t>
          </a:r>
        </a:p>
      </dsp:txBody>
      <dsp:txXfrm>
        <a:off x="8197652" y="13038"/>
        <a:ext cx="532440" cy="620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526A1-5F0B-4841-A6D6-B268F4BDF9EC}">
      <dsp:nvSpPr>
        <dsp:cNvPr id="0" name=""/>
        <dsp:cNvSpPr/>
      </dsp:nvSpPr>
      <dsp:spPr>
        <a:xfrm>
          <a:off x="1368629" y="223"/>
          <a:ext cx="5475783" cy="641312"/>
        </a:xfrm>
        <a:prstGeom prst="roundRect">
          <a:avLst/>
        </a:prstGeom>
        <a:solidFill>
          <a:srgbClr val="BFD72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02060"/>
              </a:solidFill>
            </a:rPr>
            <a:t>Prediction, Prevention, and Remediation of </a:t>
          </a:r>
          <a:br>
            <a:rPr lang="en-US" sz="1000" kern="1200" dirty="0">
              <a:solidFill>
                <a:srgbClr val="002060"/>
              </a:solidFill>
            </a:rPr>
          </a:br>
          <a:r>
            <a:rPr lang="en-US" sz="1000" kern="1200" dirty="0">
              <a:solidFill>
                <a:srgbClr val="C00000"/>
              </a:solidFill>
            </a:rPr>
            <a:t>Business Service </a:t>
          </a:r>
          <a:r>
            <a:rPr lang="en-US" sz="1000" kern="1200" dirty="0">
              <a:solidFill>
                <a:srgbClr val="002060"/>
              </a:solidFill>
            </a:rPr>
            <a:t>Availability and Performance Issues</a:t>
          </a:r>
        </a:p>
      </dsp:txBody>
      <dsp:txXfrm>
        <a:off x="1399935" y="31529"/>
        <a:ext cx="5413171" cy="578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ED978-48F1-1F43-A10F-A258F3D5185F}">
      <dsp:nvSpPr>
        <dsp:cNvPr id="0" name=""/>
        <dsp:cNvSpPr/>
      </dsp:nvSpPr>
      <dsp:spPr>
        <a:xfrm>
          <a:off x="0" y="353916"/>
          <a:ext cx="3349487" cy="1795500"/>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59957" tIns="312420" rIns="259957" bIns="64008" numCol="1" spcCol="1270" anchor="t" anchorCtr="0">
          <a:noAutofit/>
        </a:bodyPr>
        <a:lstStyle/>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Single solution provider covering DC, Network, Cloud, App, Hosts and Data </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Offering Shared/On site/Hybrid Services to manage diverse solution portfolio with customized support models  </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Integrated seamlessly with other managed services in the ITSM platform to provide a unified view with  faster ticket resolution</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SLA driven Security Services by virtue of SASE &amp; Security providers hosted in </a:t>
          </a:r>
          <a:r>
            <a:rPr lang="en-US" sz="900" kern="1200" dirty="0" err="1">
              <a:solidFill>
                <a:schemeClr val="bg1">
                  <a:lumMod val="85000"/>
                </a:schemeClr>
              </a:solidFill>
            </a:rPr>
            <a:t>Sify</a:t>
          </a:r>
          <a:r>
            <a:rPr lang="en-US" sz="900" kern="1200" dirty="0">
              <a:solidFill>
                <a:schemeClr val="bg1">
                  <a:lumMod val="85000"/>
                </a:schemeClr>
              </a:solidFill>
            </a:rPr>
            <a:t> DCs </a:t>
          </a:r>
          <a:endParaRPr lang="en-IN" sz="900" kern="1200" dirty="0">
            <a:solidFill>
              <a:schemeClr val="bg1">
                <a:lumMod val="85000"/>
              </a:schemeClr>
            </a:solidFill>
          </a:endParaRPr>
        </a:p>
      </dsp:txBody>
      <dsp:txXfrm>
        <a:off x="0" y="353916"/>
        <a:ext cx="3349487" cy="1795500"/>
      </dsp:txXfrm>
    </dsp:sp>
    <dsp:sp modelId="{6D9E3C04-0B58-AA48-A389-A633F08563AF}">
      <dsp:nvSpPr>
        <dsp:cNvPr id="0" name=""/>
        <dsp:cNvSpPr/>
      </dsp:nvSpPr>
      <dsp:spPr>
        <a:xfrm>
          <a:off x="207190" y="61823"/>
          <a:ext cx="2743370" cy="527259"/>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22" tIns="0" rIns="88622" bIns="0" numCol="1" spcCol="1270" anchor="ctr" anchorCtr="0">
          <a:noAutofit/>
        </a:bodyPr>
        <a:lstStyle/>
        <a:p>
          <a:pPr marL="0" lvl="0" indent="0" algn="l" defTabSz="444500">
            <a:lnSpc>
              <a:spcPct val="100000"/>
            </a:lnSpc>
            <a:spcBef>
              <a:spcPct val="0"/>
            </a:spcBef>
            <a:spcAft>
              <a:spcPct val="35000"/>
            </a:spcAft>
            <a:buNone/>
          </a:pPr>
          <a:r>
            <a:rPr lang="en-US" sz="1000" b="1" kern="1200" dirty="0">
              <a:solidFill>
                <a:srgbClr val="BFD72F"/>
              </a:solidFill>
            </a:rPr>
            <a:t>Comprehensive Managed Security Services from Edge to Cloud Deployments</a:t>
          </a:r>
          <a:endParaRPr lang="en-IN" sz="1000" b="1" kern="1200" dirty="0">
            <a:solidFill>
              <a:srgbClr val="BFD72F"/>
            </a:solidFill>
          </a:endParaRPr>
        </a:p>
      </dsp:txBody>
      <dsp:txXfrm>
        <a:off x="232929" y="87562"/>
        <a:ext cx="2691892" cy="475781"/>
      </dsp:txXfrm>
    </dsp:sp>
    <dsp:sp modelId="{AF1BC528-E894-1640-AC16-046501CE6E48}">
      <dsp:nvSpPr>
        <dsp:cNvPr id="0" name=""/>
        <dsp:cNvSpPr/>
      </dsp:nvSpPr>
      <dsp:spPr>
        <a:xfrm>
          <a:off x="0" y="2683750"/>
          <a:ext cx="3349487" cy="945000"/>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59957" tIns="312420" rIns="259957" bIns="64008" numCol="1" spcCol="1270" anchor="t" anchorCtr="0">
          <a:noAutofit/>
        </a:bodyPr>
        <a:lstStyle/>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Real-time monitoring through multiple feeds, to safeguard all the systems and sensitive information</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Correlate security inputs to business context and current threat insights for Auto remediation </a:t>
          </a:r>
          <a:endParaRPr lang="en-IN" sz="900" kern="1200" dirty="0">
            <a:solidFill>
              <a:schemeClr val="bg1">
                <a:lumMod val="85000"/>
              </a:schemeClr>
            </a:solidFill>
          </a:endParaRPr>
        </a:p>
      </dsp:txBody>
      <dsp:txXfrm>
        <a:off x="0" y="2683750"/>
        <a:ext cx="3349487" cy="945000"/>
      </dsp:txXfrm>
    </dsp:sp>
    <dsp:sp modelId="{1A6A4D70-C82E-AD40-AA01-BBFF09F5811A}">
      <dsp:nvSpPr>
        <dsp:cNvPr id="0" name=""/>
        <dsp:cNvSpPr/>
      </dsp:nvSpPr>
      <dsp:spPr>
        <a:xfrm>
          <a:off x="167474" y="2230416"/>
          <a:ext cx="3024235" cy="674734"/>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22" tIns="0" rIns="88622" bIns="0" numCol="1" spcCol="1270" anchor="ctr" anchorCtr="0">
          <a:noAutofit/>
        </a:bodyPr>
        <a:lstStyle/>
        <a:p>
          <a:pPr marL="0" lvl="0" indent="0" algn="l" defTabSz="444500">
            <a:lnSpc>
              <a:spcPct val="100000"/>
            </a:lnSpc>
            <a:spcBef>
              <a:spcPct val="0"/>
            </a:spcBef>
            <a:spcAft>
              <a:spcPct val="35000"/>
            </a:spcAft>
            <a:buNone/>
          </a:pPr>
          <a:r>
            <a:rPr lang="en-US" sz="1000" b="1" kern="1200" dirty="0">
              <a:solidFill>
                <a:srgbClr val="BFD72F"/>
              </a:solidFill>
            </a:rPr>
            <a:t>AI/ML driven continuous Security Assurance Monitoring, &amp; Automated Incident Management</a:t>
          </a:r>
          <a:endParaRPr lang="en-IN" sz="1000" b="1" kern="1200" dirty="0">
            <a:solidFill>
              <a:srgbClr val="BFD72F"/>
            </a:solidFill>
          </a:endParaRPr>
        </a:p>
      </dsp:txBody>
      <dsp:txXfrm>
        <a:off x="200412" y="2263354"/>
        <a:ext cx="2958359" cy="608858"/>
      </dsp:txXfrm>
    </dsp:sp>
    <dsp:sp modelId="{5B021FD4-4E43-6243-A56D-B741DF71D9D5}">
      <dsp:nvSpPr>
        <dsp:cNvPr id="0" name=""/>
        <dsp:cNvSpPr/>
      </dsp:nvSpPr>
      <dsp:spPr>
        <a:xfrm>
          <a:off x="0" y="3931150"/>
          <a:ext cx="3349487" cy="1204875"/>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59957" tIns="312420" rIns="259957" bIns="64008" numCol="1" spcCol="1270" anchor="t" anchorCtr="0">
          <a:noAutofit/>
        </a:bodyPr>
        <a:lstStyle/>
        <a:p>
          <a:pPr marL="95250" lvl="1" indent="-95250" algn="l" defTabSz="400050">
            <a:lnSpc>
              <a:spcPct val="100000"/>
            </a:lnSpc>
            <a:spcBef>
              <a:spcPct val="0"/>
            </a:spcBef>
            <a:spcAft>
              <a:spcPct val="15000"/>
            </a:spcAft>
            <a:buChar char="•"/>
            <a:tabLst/>
          </a:pPr>
          <a:r>
            <a:rPr lang="en-US" sz="900" kern="1200" dirty="0">
              <a:solidFill>
                <a:schemeClr val="bg1">
                  <a:lumMod val="85000"/>
                </a:schemeClr>
              </a:solidFill>
            </a:rPr>
            <a:t>Identify security vulnerabilities across your digital IT infrastructure and remediate with </a:t>
          </a:r>
          <a:r>
            <a:rPr lang="en-US" sz="900" kern="1200" dirty="0" err="1">
              <a:solidFill>
                <a:schemeClr val="bg1">
                  <a:lumMod val="85000"/>
                </a:schemeClr>
              </a:solidFill>
            </a:rPr>
            <a:t>Sify’s</a:t>
          </a:r>
          <a:r>
            <a:rPr lang="en-US" sz="900" kern="1200" dirty="0">
              <a:solidFill>
                <a:schemeClr val="bg1">
                  <a:lumMod val="85000"/>
                </a:schemeClr>
              </a:solidFill>
            </a:rPr>
            <a:t> advanced managed services  </a:t>
          </a:r>
          <a:endParaRPr lang="en-IN" sz="900" kern="1200" dirty="0">
            <a:solidFill>
              <a:schemeClr val="bg1">
                <a:lumMod val="85000"/>
              </a:schemeClr>
            </a:solidFill>
          </a:endParaRPr>
        </a:p>
        <a:p>
          <a:pPr marL="95250" lvl="1" indent="-95250" algn="l" defTabSz="400050">
            <a:lnSpc>
              <a:spcPct val="100000"/>
            </a:lnSpc>
            <a:spcBef>
              <a:spcPct val="0"/>
            </a:spcBef>
            <a:spcAft>
              <a:spcPct val="15000"/>
            </a:spcAft>
            <a:buChar char="•"/>
            <a:tabLst/>
          </a:pPr>
          <a:r>
            <a:rPr lang="en-US" sz="900" kern="1200" dirty="0">
              <a:solidFill>
                <a:schemeClr val="bg1">
                  <a:lumMod val="85000"/>
                </a:schemeClr>
              </a:solidFill>
            </a:rPr>
            <a:t>Enable organizations to meet regulatory and compliance requirements: SEBI, RBI, IRDA, ISO27001…</a:t>
          </a:r>
          <a:endParaRPr lang="en-IN" sz="900" kern="1200" dirty="0">
            <a:solidFill>
              <a:schemeClr val="bg1">
                <a:lumMod val="85000"/>
              </a:schemeClr>
            </a:solidFill>
          </a:endParaRPr>
        </a:p>
      </dsp:txBody>
      <dsp:txXfrm>
        <a:off x="0" y="3931150"/>
        <a:ext cx="3349487" cy="1204875"/>
      </dsp:txXfrm>
    </dsp:sp>
    <dsp:sp modelId="{15D59C0A-F7ED-3544-A758-567606456B23}">
      <dsp:nvSpPr>
        <dsp:cNvPr id="0" name=""/>
        <dsp:cNvSpPr/>
      </dsp:nvSpPr>
      <dsp:spPr>
        <a:xfrm>
          <a:off x="167474" y="3709750"/>
          <a:ext cx="2743370" cy="44280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22" tIns="0" rIns="88622" bIns="0" numCol="1" spcCol="1270" anchor="ctr" anchorCtr="0">
          <a:noAutofit/>
        </a:bodyPr>
        <a:lstStyle/>
        <a:p>
          <a:pPr marL="0" lvl="0" indent="0" algn="l" defTabSz="444500">
            <a:lnSpc>
              <a:spcPct val="100000"/>
            </a:lnSpc>
            <a:spcBef>
              <a:spcPct val="0"/>
            </a:spcBef>
            <a:spcAft>
              <a:spcPct val="35000"/>
            </a:spcAft>
            <a:buNone/>
          </a:pPr>
          <a:r>
            <a:rPr lang="en-US" sz="1000" b="1" kern="1200" dirty="0">
              <a:solidFill>
                <a:srgbClr val="BFD72F"/>
              </a:solidFill>
            </a:rPr>
            <a:t>Governance, Risk &amp; Compliance Assurance </a:t>
          </a:r>
          <a:endParaRPr lang="en-IN" sz="1000" b="1" kern="1200" dirty="0">
            <a:solidFill>
              <a:srgbClr val="BFD72F"/>
            </a:solidFill>
          </a:endParaRPr>
        </a:p>
      </dsp:txBody>
      <dsp:txXfrm>
        <a:off x="189090" y="3731366"/>
        <a:ext cx="2700138"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78F-B648-5547-824F-973EB5E59B31}">
      <dsp:nvSpPr>
        <dsp:cNvPr id="0" name=""/>
        <dsp:cNvSpPr/>
      </dsp:nvSpPr>
      <dsp:spPr>
        <a:xfrm>
          <a:off x="666" y="181342"/>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solidFill>
              <a:latin typeface="Trebuchet MS"/>
            </a:rPr>
            <a:t>Single partner for Managed Services across Digital IT</a:t>
          </a:r>
          <a:endParaRPr lang="en-IN" sz="1100" kern="1200" dirty="0">
            <a:solidFill>
              <a:schemeClr val="bg1"/>
            </a:solidFill>
          </a:endParaRPr>
        </a:p>
      </dsp:txBody>
      <dsp:txXfrm>
        <a:off x="54559" y="235235"/>
        <a:ext cx="1968288" cy="996212"/>
      </dsp:txXfrm>
    </dsp:sp>
    <dsp:sp modelId="{E9DB823B-4BE7-A04F-9451-F3566111F884}">
      <dsp:nvSpPr>
        <dsp:cNvPr id="0" name=""/>
        <dsp:cNvSpPr/>
      </dsp:nvSpPr>
      <dsp:spPr>
        <a:xfrm>
          <a:off x="666" y="1356853"/>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Operational Excellence driven by Automation  </a:t>
          </a:r>
          <a:endParaRPr lang="en-IN" sz="1100" kern="1200">
            <a:solidFill>
              <a:schemeClr val="bg1"/>
            </a:solidFill>
          </a:endParaRPr>
        </a:p>
      </dsp:txBody>
      <dsp:txXfrm>
        <a:off x="54559" y="1410746"/>
        <a:ext cx="1968288" cy="996212"/>
      </dsp:txXfrm>
    </dsp:sp>
    <dsp:sp modelId="{B3764AD2-4C15-B540-A931-362D2C1320C7}">
      <dsp:nvSpPr>
        <dsp:cNvPr id="0" name=""/>
        <dsp:cNvSpPr/>
      </dsp:nvSpPr>
      <dsp:spPr>
        <a:xfrm>
          <a:off x="666" y="2532364"/>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Proactive Assurance, Predictive Analytics &amp; AIOps  </a:t>
          </a:r>
          <a:endParaRPr lang="en-IN" sz="1100" kern="1200">
            <a:solidFill>
              <a:schemeClr val="bg1"/>
            </a:solidFill>
          </a:endParaRPr>
        </a:p>
      </dsp:txBody>
      <dsp:txXfrm>
        <a:off x="54559" y="2586257"/>
        <a:ext cx="1968288" cy="996212"/>
      </dsp:txXfrm>
    </dsp:sp>
    <dsp:sp modelId="{3A54151C-43A9-3D45-B054-8FF18C6724AA}">
      <dsp:nvSpPr>
        <dsp:cNvPr id="0" name=""/>
        <dsp:cNvSpPr/>
      </dsp:nvSpPr>
      <dsp:spPr>
        <a:xfrm>
          <a:off x="666" y="3707875"/>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Customer-centric</a:t>
          </a:r>
          <a:r>
            <a:rPr kumimoji="0" lang="en-US" sz="1100" b="0" i="0" u="none" strike="noStrike" kern="1200" cap="none" spc="0" normalizeH="0" baseline="0" noProof="0">
              <a:ln>
                <a:noFill/>
              </a:ln>
              <a:solidFill>
                <a:schemeClr val="bg1"/>
              </a:solidFill>
              <a:effectLst/>
              <a:uLnTx/>
              <a:uFillTx/>
              <a:latin typeface="Trebuchet MS"/>
              <a:ea typeface="+mn-ea"/>
              <a:cs typeface="+mn-cs"/>
            </a:rPr>
            <a:t> Service Delivery </a:t>
          </a:r>
          <a:r>
            <a:rPr lang="en-US" sz="1100" kern="1200">
              <a:solidFill>
                <a:schemeClr val="bg1"/>
              </a:solidFill>
              <a:latin typeface="Trebuchet MS"/>
            </a:rPr>
            <a:t>model</a:t>
          </a:r>
          <a:endParaRPr lang="en-IN" sz="1100" kern="1200">
            <a:solidFill>
              <a:schemeClr val="bg1"/>
            </a:solidFill>
          </a:endParaRPr>
        </a:p>
      </dsp:txBody>
      <dsp:txXfrm>
        <a:off x="54559" y="3761768"/>
        <a:ext cx="1968288" cy="9962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2D128-A7A6-D941-AD2C-0134AEDBFE21}">
      <dsp:nvSpPr>
        <dsp:cNvPr id="0" name=""/>
        <dsp:cNvSpPr/>
      </dsp:nvSpPr>
      <dsp:spPr>
        <a:xfrm>
          <a:off x="319702" y="1388"/>
          <a:ext cx="2213037" cy="1327822"/>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0" kern="1200" dirty="0">
              <a:solidFill>
                <a:srgbClr val="BED730"/>
              </a:solidFill>
            </a:rPr>
            <a:t>Infrastructure Modernization: </a:t>
          </a:r>
        </a:p>
        <a:p>
          <a:pPr marL="0" lvl="0" indent="0" algn="ctr" defTabSz="711200">
            <a:lnSpc>
              <a:spcPct val="100000"/>
            </a:lnSpc>
            <a:spcBef>
              <a:spcPct val="0"/>
            </a:spcBef>
            <a:spcAft>
              <a:spcPts val="0"/>
            </a:spcAft>
            <a:buNone/>
          </a:pPr>
          <a:r>
            <a:rPr lang="en-US" sz="1600" b="0" kern="1200" dirty="0"/>
            <a:t>Role of Cloud Technologies</a:t>
          </a:r>
          <a:endParaRPr lang="en-IN" sz="1600" b="0" kern="1200" dirty="0"/>
        </a:p>
      </dsp:txBody>
      <dsp:txXfrm>
        <a:off x="384521" y="66207"/>
        <a:ext cx="2083399" cy="1198184"/>
      </dsp:txXfrm>
    </dsp:sp>
    <dsp:sp modelId="{D2C06569-A0C5-724B-BFFA-431BD4C40733}">
      <dsp:nvSpPr>
        <dsp:cNvPr id="0" name=""/>
        <dsp:cNvSpPr/>
      </dsp:nvSpPr>
      <dsp:spPr>
        <a:xfrm>
          <a:off x="2754043" y="1388"/>
          <a:ext cx="2213037" cy="1327822"/>
        </a:xfrm>
        <a:prstGeom prst="roundRect">
          <a:avLst/>
        </a:prstGeom>
        <a:solidFill>
          <a:schemeClr val="tx2">
            <a:lumMod val="75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dirty="0"/>
            <a:t>Unified Management is Key to a Successful Hybrid/</a:t>
          </a:r>
          <a:r>
            <a:rPr lang="en-US" sz="1600" kern="1200" dirty="0" err="1"/>
            <a:t>Multicloud</a:t>
          </a:r>
          <a:r>
            <a:rPr lang="en-US" sz="1600" kern="1200" dirty="0"/>
            <a:t> Strategy</a:t>
          </a:r>
          <a:endParaRPr lang="en-IN" sz="1600" kern="1200" dirty="0"/>
        </a:p>
      </dsp:txBody>
      <dsp:txXfrm>
        <a:off x="2818862" y="66207"/>
        <a:ext cx="2083399" cy="1198184"/>
      </dsp:txXfrm>
    </dsp:sp>
    <dsp:sp modelId="{C9BB422E-BDB7-EC40-9CB2-AF860711E652}">
      <dsp:nvSpPr>
        <dsp:cNvPr id="0" name=""/>
        <dsp:cNvSpPr/>
      </dsp:nvSpPr>
      <dsp:spPr>
        <a:xfrm>
          <a:off x="5188384" y="1388"/>
          <a:ext cx="2213037" cy="1327822"/>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a:t>Cost Control Challenges While Spending on Digital Infrastructure</a:t>
          </a:r>
          <a:endParaRPr lang="en-IN" sz="1600" kern="1200"/>
        </a:p>
      </dsp:txBody>
      <dsp:txXfrm>
        <a:off x="5253203" y="66207"/>
        <a:ext cx="2083399" cy="1198184"/>
      </dsp:txXfrm>
    </dsp:sp>
    <dsp:sp modelId="{B1F28A38-6160-D643-8764-028C053ECF63}">
      <dsp:nvSpPr>
        <dsp:cNvPr id="0" name=""/>
        <dsp:cNvSpPr/>
      </dsp:nvSpPr>
      <dsp:spPr>
        <a:xfrm>
          <a:off x="1536873" y="1550514"/>
          <a:ext cx="2213037" cy="1327822"/>
        </a:xfrm>
        <a:prstGeom prst="roundRect">
          <a:avLst/>
        </a:prstGeom>
        <a:solidFill>
          <a:schemeClr val="tx2">
            <a:lumMod val="75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a:t>Application Modernization is a Key Imperative</a:t>
          </a:r>
          <a:endParaRPr lang="en-IN" sz="1600" kern="1200"/>
        </a:p>
      </dsp:txBody>
      <dsp:txXfrm>
        <a:off x="1601692" y="1615333"/>
        <a:ext cx="2083399" cy="1198184"/>
      </dsp:txXfrm>
    </dsp:sp>
    <dsp:sp modelId="{AF979845-6106-8F43-BD9F-05322C349B1E}">
      <dsp:nvSpPr>
        <dsp:cNvPr id="0" name=""/>
        <dsp:cNvSpPr/>
      </dsp:nvSpPr>
      <dsp:spPr>
        <a:xfrm>
          <a:off x="3971214" y="1550514"/>
          <a:ext cx="2213037" cy="1327822"/>
        </a:xfrm>
        <a:prstGeom prst="roundRect">
          <a:avLst/>
        </a:prstGeom>
        <a:solidFill>
          <a:schemeClr val="tx2">
            <a:lumMod val="75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dirty="0">
              <a:solidFill>
                <a:srgbClr val="BED730"/>
              </a:solidFill>
            </a:rPr>
            <a:t>Essential Guidance: </a:t>
          </a:r>
          <a:r>
            <a:rPr lang="en-US" sz="1600" kern="1200" dirty="0"/>
            <a:t>Partnering with the Right Service Provider</a:t>
          </a:r>
          <a:endParaRPr lang="en-IN" sz="1600" kern="1200" dirty="0"/>
        </a:p>
      </dsp:txBody>
      <dsp:txXfrm>
        <a:off x="4036033" y="1615333"/>
        <a:ext cx="2083399" cy="11981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5F6B6-D066-421D-A917-F4155C7B8C70}">
      <dsp:nvSpPr>
        <dsp:cNvPr id="0" name=""/>
        <dsp:cNvSpPr/>
      </dsp:nvSpPr>
      <dsp:spPr>
        <a:xfrm>
          <a:off x="2054910" y="1844302"/>
          <a:ext cx="1315195" cy="131519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CMDB</a:t>
          </a:r>
        </a:p>
      </dsp:txBody>
      <dsp:txXfrm>
        <a:off x="2247516" y="2036908"/>
        <a:ext cx="929983" cy="929983"/>
      </dsp:txXfrm>
    </dsp:sp>
    <dsp:sp modelId="{D39AA0AE-8513-40A7-A5FE-2C8FA3F19A02}">
      <dsp:nvSpPr>
        <dsp:cNvPr id="0" name=""/>
        <dsp:cNvSpPr/>
      </dsp:nvSpPr>
      <dsp:spPr>
        <a:xfrm rot="16200000">
          <a:off x="2573130" y="1365631"/>
          <a:ext cx="278755" cy="44716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2614943" y="1496877"/>
        <a:ext cx="195129" cy="268300"/>
      </dsp:txXfrm>
    </dsp:sp>
    <dsp:sp modelId="{57945102-6062-4595-8AD2-677F6D740969}">
      <dsp:nvSpPr>
        <dsp:cNvPr id="0" name=""/>
        <dsp:cNvSpPr/>
      </dsp:nvSpPr>
      <dsp:spPr>
        <a:xfrm>
          <a:off x="2054910" y="3152"/>
          <a:ext cx="1315195" cy="131519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Change</a:t>
          </a:r>
        </a:p>
      </dsp:txBody>
      <dsp:txXfrm>
        <a:off x="2247516" y="195758"/>
        <a:ext cx="929983" cy="929983"/>
      </dsp:txXfrm>
    </dsp:sp>
    <dsp:sp modelId="{972F436D-2490-480B-BE1B-F989588C4CC9}">
      <dsp:nvSpPr>
        <dsp:cNvPr id="0" name=""/>
        <dsp:cNvSpPr/>
      </dsp:nvSpPr>
      <dsp:spPr>
        <a:xfrm rot="19800000">
          <a:off x="3363538" y="1821974"/>
          <a:ext cx="278755" cy="447166"/>
        </a:xfrm>
        <a:prstGeom prst="rightArrow">
          <a:avLst>
            <a:gd name="adj1" fmla="val 60000"/>
            <a:gd name="adj2" fmla="val 50000"/>
          </a:avLst>
        </a:prstGeom>
        <a:solidFill>
          <a:schemeClr val="accent4">
            <a:hueOff val="-892954"/>
            <a:satOff val="5380"/>
            <a:lumOff val="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3369140" y="1932314"/>
        <a:ext cx="195129" cy="268300"/>
      </dsp:txXfrm>
    </dsp:sp>
    <dsp:sp modelId="{FF7BFA90-5FBE-4C38-A050-61855BB90B10}">
      <dsp:nvSpPr>
        <dsp:cNvPr id="0" name=""/>
        <dsp:cNvSpPr/>
      </dsp:nvSpPr>
      <dsp:spPr>
        <a:xfrm>
          <a:off x="3649392" y="923727"/>
          <a:ext cx="1315195" cy="1315195"/>
        </a:xfrm>
        <a:prstGeom prst="ellipse">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Problem</a:t>
          </a:r>
        </a:p>
      </dsp:txBody>
      <dsp:txXfrm>
        <a:off x="3841998" y="1116333"/>
        <a:ext cx="929983" cy="929983"/>
      </dsp:txXfrm>
    </dsp:sp>
    <dsp:sp modelId="{5DE6DCF6-89F1-4511-B5FC-83A0DBC478C0}">
      <dsp:nvSpPr>
        <dsp:cNvPr id="0" name=""/>
        <dsp:cNvSpPr/>
      </dsp:nvSpPr>
      <dsp:spPr>
        <a:xfrm rot="1800000">
          <a:off x="3363538" y="2734659"/>
          <a:ext cx="278755" cy="447166"/>
        </a:xfrm>
        <a:prstGeom prst="rightArrow">
          <a:avLst>
            <a:gd name="adj1" fmla="val 60000"/>
            <a:gd name="adj2" fmla="val 50000"/>
          </a:avLst>
        </a:prstGeom>
        <a:solidFill>
          <a:schemeClr val="accent4">
            <a:hueOff val="-1785908"/>
            <a:satOff val="10760"/>
            <a:lumOff val="8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3369140" y="2803186"/>
        <a:ext cx="195129" cy="268300"/>
      </dsp:txXfrm>
    </dsp:sp>
    <dsp:sp modelId="{750B9A82-22A2-4A89-B20F-304BD8D34D32}">
      <dsp:nvSpPr>
        <dsp:cNvPr id="0" name=""/>
        <dsp:cNvSpPr/>
      </dsp:nvSpPr>
      <dsp:spPr>
        <a:xfrm>
          <a:off x="3649392" y="2764876"/>
          <a:ext cx="1315195" cy="1315195"/>
        </a:xfrm>
        <a:prstGeom prst="ellipse">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Reports</a:t>
          </a:r>
        </a:p>
      </dsp:txBody>
      <dsp:txXfrm>
        <a:off x="3841998" y="2957482"/>
        <a:ext cx="929983" cy="929983"/>
      </dsp:txXfrm>
    </dsp:sp>
    <dsp:sp modelId="{2A7EFD9C-4562-4B64-9838-1665F3274F0A}">
      <dsp:nvSpPr>
        <dsp:cNvPr id="0" name=""/>
        <dsp:cNvSpPr/>
      </dsp:nvSpPr>
      <dsp:spPr>
        <a:xfrm rot="5400000">
          <a:off x="2573130" y="3191002"/>
          <a:ext cx="278755" cy="447166"/>
        </a:xfrm>
        <a:prstGeom prst="rightArrow">
          <a:avLst>
            <a:gd name="adj1" fmla="val 60000"/>
            <a:gd name="adj2" fmla="val 50000"/>
          </a:avLst>
        </a:prstGeom>
        <a:solidFill>
          <a:schemeClr val="accent4">
            <a:hueOff val="-2678862"/>
            <a:satOff val="16139"/>
            <a:lumOff val="1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2614943" y="3238622"/>
        <a:ext cx="195129" cy="268300"/>
      </dsp:txXfrm>
    </dsp:sp>
    <dsp:sp modelId="{1B5CE91A-1CD4-4CED-BA9B-092BC8874D4B}">
      <dsp:nvSpPr>
        <dsp:cNvPr id="0" name=""/>
        <dsp:cNvSpPr/>
      </dsp:nvSpPr>
      <dsp:spPr>
        <a:xfrm>
          <a:off x="2054910" y="3685451"/>
          <a:ext cx="1315195" cy="1315195"/>
        </a:xfrm>
        <a:prstGeom prst="ellipse">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Utilization</a:t>
          </a:r>
        </a:p>
      </dsp:txBody>
      <dsp:txXfrm>
        <a:off x="2247516" y="3878057"/>
        <a:ext cx="929983" cy="929983"/>
      </dsp:txXfrm>
    </dsp:sp>
    <dsp:sp modelId="{9E2E8721-EE15-4C1E-A15C-325C1B49ADC2}">
      <dsp:nvSpPr>
        <dsp:cNvPr id="0" name=""/>
        <dsp:cNvSpPr/>
      </dsp:nvSpPr>
      <dsp:spPr>
        <a:xfrm rot="9000000">
          <a:off x="1782721" y="2734659"/>
          <a:ext cx="278755" cy="447166"/>
        </a:xfrm>
        <a:prstGeom prst="rightArrow">
          <a:avLst>
            <a:gd name="adj1" fmla="val 60000"/>
            <a:gd name="adj2" fmla="val 50000"/>
          </a:avLst>
        </a:prstGeom>
        <a:solidFill>
          <a:schemeClr val="accent4">
            <a:hueOff val="-3571816"/>
            <a:satOff val="21519"/>
            <a:lumOff val="17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rot="10800000">
        <a:off x="1860745" y="2803186"/>
        <a:ext cx="195129" cy="268300"/>
      </dsp:txXfrm>
    </dsp:sp>
    <dsp:sp modelId="{E4BF0A7D-BC33-4E0E-9FBF-EC942661FF67}">
      <dsp:nvSpPr>
        <dsp:cNvPr id="0" name=""/>
        <dsp:cNvSpPr/>
      </dsp:nvSpPr>
      <dsp:spPr>
        <a:xfrm>
          <a:off x="460428" y="2764876"/>
          <a:ext cx="1315195" cy="1315195"/>
        </a:xfrm>
        <a:prstGeom prst="ellipse">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Service Request</a:t>
          </a:r>
        </a:p>
      </dsp:txBody>
      <dsp:txXfrm>
        <a:off x="653034" y="2957482"/>
        <a:ext cx="929983" cy="929983"/>
      </dsp:txXfrm>
    </dsp:sp>
    <dsp:sp modelId="{7BAA5295-373E-4CD5-9DBB-C239306BBE58}">
      <dsp:nvSpPr>
        <dsp:cNvPr id="0" name=""/>
        <dsp:cNvSpPr/>
      </dsp:nvSpPr>
      <dsp:spPr>
        <a:xfrm rot="12600000">
          <a:off x="1782721" y="1821974"/>
          <a:ext cx="278755" cy="447166"/>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rot="10800000">
        <a:off x="1860745" y="1932314"/>
        <a:ext cx="195129" cy="268300"/>
      </dsp:txXfrm>
    </dsp:sp>
    <dsp:sp modelId="{C4DA849A-A5A9-4E3F-B9E2-48FC5D7F65D7}">
      <dsp:nvSpPr>
        <dsp:cNvPr id="0" name=""/>
        <dsp:cNvSpPr/>
      </dsp:nvSpPr>
      <dsp:spPr>
        <a:xfrm>
          <a:off x="460428" y="923727"/>
          <a:ext cx="1315195" cy="1315195"/>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Incident</a:t>
          </a:r>
        </a:p>
      </dsp:txBody>
      <dsp:txXfrm>
        <a:off x="653034" y="1116333"/>
        <a:ext cx="929983" cy="9299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3#2">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D5AF5-7F0C-4228-B481-D48EB0F6DFBB}" type="datetimeFigureOut">
              <a:rPr lang="en-IN" smtClean="0"/>
              <a:t>24-03-2025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86720-3903-4A76-965E-7BF1C075DFE3}" type="slidenum">
              <a:rPr lang="en-IN" smtClean="0"/>
              <a:t>‹#›</a:t>
            </a:fld>
            <a:endParaRPr lang="en-IN"/>
          </a:p>
        </p:txBody>
      </p:sp>
    </p:spTree>
    <p:extLst>
      <p:ext uri="{BB962C8B-B14F-4D97-AF65-F5344CB8AC3E}">
        <p14:creationId xmlns:p14="http://schemas.microsoft.com/office/powerpoint/2010/main" val="94943537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686720-3903-4A76-965E-7BF1C075DFE3}" type="slidenum">
              <a:rPr lang="en-IN" smtClean="0"/>
              <a:t>4</a:t>
            </a:fld>
            <a:endParaRPr lang="en-IN"/>
          </a:p>
        </p:txBody>
      </p:sp>
    </p:spTree>
    <p:extLst>
      <p:ext uri="{BB962C8B-B14F-4D97-AF65-F5344CB8AC3E}">
        <p14:creationId xmlns:p14="http://schemas.microsoft.com/office/powerpoint/2010/main" val="106592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4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53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B24083D-D896-484C-A436-5E40B8F9721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0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53ce6e0f3c_2_1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53ce6e0f3c_2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153ce6e0f3c_2_1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153ce6e0f3c_2_1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153ce6e0f3c_2_1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153ce6e0f3c_2_1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Roku - $400K waste of storage per month</a:t>
            </a:r>
            <a:endParaRPr dirty="0">
              <a:solidFill>
                <a:schemeClr val="dk1"/>
              </a:solidFill>
            </a:endParaRPr>
          </a:p>
          <a:p>
            <a:pPr marL="0" lvl="0" indent="0" algn="l" rtl="0">
              <a:spcBef>
                <a:spcPts val="0"/>
              </a:spcBef>
              <a:spcAft>
                <a:spcPts val="0"/>
              </a:spcAft>
              <a:buNone/>
            </a:pPr>
            <a:r>
              <a:rPr lang="en">
                <a:solidFill>
                  <a:schemeClr val="dk1"/>
                </a:solidFill>
              </a:rPr>
              <a:t>Glocal - % of savings for </a:t>
            </a:r>
            <a:endParaRPr dirty="0">
              <a:solidFill>
                <a:schemeClr val="dk1"/>
              </a:solidFill>
            </a:endParaRPr>
          </a:p>
          <a:p>
            <a:pPr marL="0" lvl="0" indent="0" algn="l" rtl="0">
              <a:spcBef>
                <a:spcPts val="0"/>
              </a:spcBef>
              <a:spcAft>
                <a:spcPts val="0"/>
              </a:spcAft>
              <a:buNone/>
            </a:pPr>
            <a:r>
              <a:rPr lang="en">
                <a:solidFill>
                  <a:schemeClr val="dk1"/>
                </a:solidFill>
              </a:rPr>
              <a:t>	T3 instance types -&gt; AMD chip-set instance -&gt; 30 - 40% of savings </a:t>
            </a:r>
            <a:endParaRPr dirty="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ApTech - &gt; 60% of savings</a:t>
            </a: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F2842D2F-2D7C-40BA-88D7-99E089B47A0F}" type="slidenum">
              <a:rPr lang="en-IN" smtClean="0"/>
              <a:t>5</a:t>
            </a:fld>
            <a:endParaRPr lang="en-IN"/>
          </a:p>
        </p:txBody>
      </p:sp>
    </p:spTree>
    <p:extLst>
      <p:ext uri="{BB962C8B-B14F-4D97-AF65-F5344CB8AC3E}">
        <p14:creationId xmlns:p14="http://schemas.microsoft.com/office/powerpoint/2010/main" val="3631053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53ce6e0f3c_2_1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53ce6e0f3c_2_1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B24083D-D896-484C-A436-5E40B8F9721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448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Sify USP and strength is integrated service stream of Sify Cloud and low latency Cloud connect to Public cloud </a:t>
            </a:r>
          </a:p>
        </p:txBody>
      </p:sp>
    </p:spTree>
    <p:extLst>
      <p:ext uri="{BB962C8B-B14F-4D97-AF65-F5344CB8AC3E}">
        <p14:creationId xmlns:p14="http://schemas.microsoft.com/office/powerpoint/2010/main" val="64265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682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CMP's Building blocks illustrate various services' capabilities, supporting, provisioning, configuration management, automation, blueprints and cost management.</a:t>
            </a:r>
          </a:p>
          <a:p>
            <a:endParaRPr lang="en-US" dirty="0"/>
          </a:p>
          <a:p>
            <a:r>
              <a:rPr lang="en-US" dirty="0"/>
              <a:t>All the CMP configuration parameters are s</a:t>
            </a:r>
            <a:r>
              <a:rPr lang="en-IN" dirty="0">
                <a:effectLst/>
                <a:latin typeface="Helvetica" pitchFamily="2" charset="0"/>
              </a:rPr>
              <a:t>ynced with ITSM for seamless integration and life cycle management of platform </a:t>
            </a:r>
          </a:p>
          <a:p>
            <a:endParaRPr lang="en-IN" dirty="0">
              <a:effectLst/>
              <a:latin typeface="Helvetica" pitchFamily="2" charset="0"/>
            </a:endParaRPr>
          </a:p>
          <a:p>
            <a:r>
              <a:rPr lang="en-IN" dirty="0">
                <a:effectLst/>
                <a:latin typeface="Helvetica" pitchFamily="2" charset="0"/>
              </a:rPr>
              <a:t>The CMP is designed to support diverse user profiles.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4906-1882-4BA8-A1C1-521A4753B5B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68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Slide 336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1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We adhere to a structured framework that consists of three distinct layers: assurance, tools, and security controls. </a:t>
            </a:r>
          </a:p>
          <a:p>
            <a:pPr rtl="0"/>
            <a:r>
              <a:rPr lang="en-US" dirty="0"/>
              <a:t> </a:t>
            </a:r>
          </a:p>
          <a:p>
            <a:pPr rtl="0"/>
            <a:r>
              <a:rPr lang="en-US" dirty="0"/>
              <a:t>Within the SOC, there are three separate teams: MSS (Makers), MDR (Checkers), and GRC (responsible for IT security audits, VA &amp; PT services). These teams collectively extend their oversight and supervision of security controls, regardless of their geographical locations, as illustrated in the lower right corner of the screen.</a:t>
            </a:r>
          </a:p>
          <a:p>
            <a:pPr rtl="0"/>
            <a:r>
              <a:rPr lang="en-US" dirty="0"/>
              <a:t> </a:t>
            </a:r>
          </a:p>
          <a:p>
            <a:pPr rtl="0"/>
            <a:r>
              <a:rPr lang="en-US" dirty="0"/>
              <a:t>The assurance layer encompasses the closely integrated IT Service Management (ITSM) platform, which aligns with ITIL standards, and the Security Orchestration, Automation, and Response (SOAR) platform.</a:t>
            </a:r>
          </a:p>
          <a:p>
            <a:endParaRPr lang="en-US" dirty="0"/>
          </a:p>
          <a:p>
            <a:endParaRPr lang="en-US" dirty="0"/>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Structured framework covering Assurance, Tools, and Security controls</a:t>
            </a:r>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SOC powered MSS (Makers), MDR (Checkers), and GRC (IT security audits, VAPT services)</a:t>
            </a:r>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Geo agnostic with complete visibility of all security controls and centrally managed </a:t>
            </a:r>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Security Orchestration, Automation, and Response (SOAR) platform</a:t>
            </a:r>
          </a:p>
          <a:p>
            <a:pPr marL="85725" indent="-85725">
              <a:spcAft>
                <a:spcPts val="200"/>
              </a:spcAft>
              <a:buFont typeface="Arial" panose="020B0604020202020204" pitchFamily="34" charset="0"/>
              <a:buChar char="•"/>
            </a:pPr>
            <a:r>
              <a:rPr lang="en-IN" sz="1200" dirty="0">
                <a:solidFill>
                  <a:schemeClr val="bg1"/>
                </a:solidFill>
                <a:latin typeface="+mj-lt"/>
                <a:ea typeface="Calibri" panose="020F0502020204030204" pitchFamily="34" charset="0"/>
              </a:rPr>
              <a:t>A</a:t>
            </a:r>
            <a:r>
              <a:rPr lang="en-IN" sz="1200" dirty="0">
                <a:solidFill>
                  <a:schemeClr val="bg1"/>
                </a:solidFill>
                <a:effectLst/>
                <a:latin typeface="+mj-lt"/>
                <a:ea typeface="Calibri" panose="020F0502020204030204" pitchFamily="34" charset="0"/>
              </a:rPr>
              <a:t>ssurance layer includes an ITSM platform as per ITIL standards</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6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60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8" y="2188832"/>
            <a:ext cx="5830451" cy="1639849"/>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45469" y="3849247"/>
            <a:ext cx="583044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45469" y="4506013"/>
            <a:ext cx="4187531"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extLst>
      <p:ext uri="{BB962C8B-B14F-4D97-AF65-F5344CB8AC3E}">
        <p14:creationId xmlns:p14="http://schemas.microsoft.com/office/powerpoint/2010/main" val="149729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72875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88990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274646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41016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484689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innerne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66EA793-8EF2-E390-1762-B66CB4D80E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29CE6D2-4B7E-FB47-25F9-EE1F7D550953}"/>
              </a:ext>
            </a:extLst>
          </p:cNvPr>
          <p:cNvSpPr/>
          <p:nvPr userDrawn="1"/>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544508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6"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50"/>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3055910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7"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20" y="5298989"/>
            <a:ext cx="11353773" cy="1010795"/>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spTree>
    <p:extLst>
      <p:ext uri="{BB962C8B-B14F-4D97-AF65-F5344CB8AC3E}">
        <p14:creationId xmlns:p14="http://schemas.microsoft.com/office/powerpoint/2010/main" val="2632566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8" y="-80682"/>
            <a:ext cx="12263718" cy="6938682"/>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27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51323"/>
            <a:ext cx="11328200" cy="584763"/>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1"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68875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3"/>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DC31C4D-5BFA-4A28-0F7A-5F844745F56E}"/>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7" y="2868794"/>
            <a:ext cx="5830452" cy="1504849"/>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88047" y="4373639"/>
            <a:ext cx="5787873" cy="104531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88043" y="5422302"/>
            <a:ext cx="5787876" cy="45619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4155883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9" name="Title 4">
            <a:extLst>
              <a:ext uri="{FF2B5EF4-FFF2-40B4-BE49-F238E27FC236}">
                <a16:creationId xmlns:a16="http://schemas.microsoft.com/office/drawing/2014/main" id="{F09191C3-0A0D-8436-08E1-46FA1F89FC42}"/>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10" name="TextBox 9">
            <a:extLst>
              <a:ext uri="{FF2B5EF4-FFF2-40B4-BE49-F238E27FC236}">
                <a16:creationId xmlns:a16="http://schemas.microsoft.com/office/drawing/2014/main" id="{79E18E49-2E34-13FB-D73B-6B6F1154728B}"/>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800239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20805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7" name="Title 4"/>
          <p:cNvSpPr>
            <a:spLocks noGrp="1"/>
          </p:cNvSpPr>
          <p:nvPr>
            <p:ph type="title" hasCustomPrompt="1"/>
          </p:nvPr>
        </p:nvSpPr>
        <p:spPr>
          <a:xfrm>
            <a:off x="432000" y="307714"/>
            <a:ext cx="11328200" cy="502756"/>
          </a:xfrm>
        </p:spPr>
        <p:txBody>
          <a:bodyPr/>
          <a:lstStyle>
            <a:lvl1pPr>
              <a:defRPr sz="2667" baseline="0">
                <a:solidFill>
                  <a:schemeClr val="tx2"/>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62989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69814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675"/>
            <a:ext cx="12192000" cy="68546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6895"/>
            <a:ext cx="12192000"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defRPr/>
            </a:pPr>
            <a:endParaRPr lang="en-IN" sz="2400">
              <a:solidFill>
                <a:prstClr val="white"/>
              </a:solidFill>
              <a:latin typeface="Trebuchet MS"/>
            </a:endParaRPr>
          </a:p>
        </p:txBody>
      </p:sp>
    </p:spTree>
    <p:extLst>
      <p:ext uri="{BB962C8B-B14F-4D97-AF65-F5344CB8AC3E}">
        <p14:creationId xmlns:p14="http://schemas.microsoft.com/office/powerpoint/2010/main" val="2913921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4" y="2124893"/>
            <a:ext cx="9755085" cy="1279851"/>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557760"/>
            <a:ext cx="9755085" cy="454763"/>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4325529"/>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3991177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185739" y="1"/>
            <a:ext cx="12377739" cy="7074539"/>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45469" y="2220686"/>
            <a:ext cx="9151377" cy="2021335"/>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45470" y="4243695"/>
            <a:ext cx="9151375"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45471" y="4900461"/>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615940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0" y="2058559"/>
            <a:ext cx="7745549" cy="166467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1" y="3724910"/>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1" y="4315370"/>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3391702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069483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0B1E4B05-427D-5985-CAFF-1996058BFA51}"/>
              </a:ext>
            </a:extLst>
          </p:cNvPr>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96463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7"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7" y="1908563"/>
            <a:ext cx="5411352" cy="2088176"/>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73" y="3996740"/>
            <a:ext cx="5411351" cy="841181"/>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4949443"/>
            <a:ext cx="5411352"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1052279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640048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0B7F8B-3F92-7708-65EB-106F8C6E1060}"/>
              </a:ext>
            </a:extLst>
          </p:cNvPr>
          <p:cNvSpPr/>
          <p:nvPr userDrawn="1"/>
        </p:nvSpPr>
        <p:spPr>
          <a:xfrm>
            <a:off x="-38791" y="5097104"/>
            <a:ext cx="12269585"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sp>
        <p:nvSpPr>
          <p:cNvPr id="5" name="Text Placeholder 3">
            <a:extLst>
              <a:ext uri="{FF2B5EF4-FFF2-40B4-BE49-F238E27FC236}">
                <a16:creationId xmlns:a16="http://schemas.microsoft.com/office/drawing/2014/main" id="{D98A42D2-A830-B48A-F0F0-BD767D613148}"/>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separator</a:t>
            </a:r>
          </a:p>
        </p:txBody>
      </p:sp>
    </p:spTree>
    <p:extLst>
      <p:ext uri="{BB962C8B-B14F-4D97-AF65-F5344CB8AC3E}">
        <p14:creationId xmlns:p14="http://schemas.microsoft.com/office/powerpoint/2010/main" val="2199282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38791" y="5097104"/>
            <a:ext cx="12269585"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759140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939779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540248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Inner page whit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AF348-28CA-AE99-D64E-99F5188CBF37}"/>
              </a:ext>
            </a:extLst>
          </p:cNvPr>
          <p:cNvSpPr/>
          <p:nvPr userDrawn="1"/>
        </p:nvSpPr>
        <p:spPr>
          <a:xfrm>
            <a:off x="0" y="1"/>
            <a:ext cx="12192000" cy="10031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A person touching a screen with a touch screen&#10;&#10;Description automatically generated">
            <a:extLst>
              <a:ext uri="{FF2B5EF4-FFF2-40B4-BE49-F238E27FC236}">
                <a16:creationId xmlns:a16="http://schemas.microsoft.com/office/drawing/2014/main" id="{1D81CF3F-5901-3EF8-40E0-A620622707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3187" y="1"/>
            <a:ext cx="2308812" cy="1003139"/>
          </a:xfrm>
          <a:prstGeom prst="rect">
            <a:avLst/>
          </a:prstGeom>
        </p:spPr>
      </p:pic>
      <p:sp>
        <p:nvSpPr>
          <p:cNvPr id="9" name="Rectangle 8">
            <a:extLst>
              <a:ext uri="{FF2B5EF4-FFF2-40B4-BE49-F238E27FC236}">
                <a16:creationId xmlns:a16="http://schemas.microsoft.com/office/drawing/2014/main" id="{E6E9A253-9B89-2CED-9FD5-F66F4FF751C1}"/>
              </a:ext>
            </a:extLst>
          </p:cNvPr>
          <p:cNvSpPr/>
          <p:nvPr userDrawn="1"/>
        </p:nvSpPr>
        <p:spPr>
          <a:xfrm>
            <a:off x="2" y="1003140"/>
            <a:ext cx="12191999" cy="60959"/>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CC2DA715-CF26-4BFF-8B3F-894401EBA040}"/>
              </a:ext>
            </a:extLst>
          </p:cNvPr>
          <p:cNvSpPr>
            <a:spLocks noGrp="1"/>
          </p:cNvSpPr>
          <p:nvPr>
            <p:ph type="title" hasCustomPrompt="1"/>
          </p:nvPr>
        </p:nvSpPr>
        <p:spPr>
          <a:xfrm>
            <a:off x="451104" y="390966"/>
            <a:ext cx="11328400" cy="461655"/>
          </a:xfrm>
        </p:spPr>
        <p:txBody>
          <a:bodyPr/>
          <a:lstStyle>
            <a:lvl1pPr>
              <a:defRPr sz="2400" cap="none">
                <a:solidFill>
                  <a:schemeClr val="bg1"/>
                </a:solidFill>
              </a:defRPr>
            </a:lvl1pPr>
          </a:lstStyle>
          <a:p>
            <a:r>
              <a:rPr lang="en-US"/>
              <a:t>Title Comes Here</a:t>
            </a:r>
            <a:endParaRPr lang="en-IN"/>
          </a:p>
        </p:txBody>
      </p:sp>
      <p:sp>
        <p:nvSpPr>
          <p:cNvPr id="4" name="TextBox 3">
            <a:extLst>
              <a:ext uri="{FF2B5EF4-FFF2-40B4-BE49-F238E27FC236}">
                <a16:creationId xmlns:a16="http://schemas.microsoft.com/office/drawing/2014/main" id="{86F1F238-94FB-988B-C46F-35FCC667FEC4}"/>
              </a:ext>
            </a:extLst>
          </p:cNvPr>
          <p:cNvSpPr txBox="1"/>
          <p:nvPr userDrawn="1"/>
        </p:nvSpPr>
        <p:spPr>
          <a:xfrm>
            <a:off x="308188" y="6463324"/>
            <a:ext cx="1783155" cy="21544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 KPMG Confidential </a:t>
            </a:r>
            <a:endParaRPr kumimoji="0" lang="en-IN" sz="8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945F1208-8194-815E-2AB7-0FF971E903E8}"/>
              </a:ext>
              <a:ext uri="{C183D7F6-B498-43B3-948B-1728B52AA6E4}">
                <adec:decorative xmlns:adec="http://schemas.microsoft.com/office/drawing/2017/decorative" val="1"/>
              </a:ext>
            </a:extLst>
          </p:cNvPr>
          <p:cNvSpPr txBox="1"/>
          <p:nvPr userDrawn="1"/>
        </p:nvSpPr>
        <p:spPr>
          <a:xfrm>
            <a:off x="2732870" y="6463324"/>
            <a:ext cx="6726265" cy="246221"/>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800" kern="1200" noProof="0" dirty="0">
                <a:solidFill>
                  <a:schemeClr val="bg1">
                    <a:lumMod val="65000"/>
                  </a:schemeClr>
                </a:solidFill>
                <a:latin typeface="+mn-lt"/>
                <a:ea typeface="+mn-ea"/>
                <a:cs typeface="+mn-cs"/>
              </a:rPr>
              <a:t>© 2024 KPMG India Services LLP, an Indian limited liability partnership and a member firm of the KPMG global organization of independent member firms affiliated with KPMG International Limited, a private English company limited by guarantee. All rights reserved.</a:t>
            </a:r>
          </a:p>
        </p:txBody>
      </p:sp>
      <p:sp>
        <p:nvSpPr>
          <p:cNvPr id="5" name="Text Placeholder 16">
            <a:extLst>
              <a:ext uri="{FF2B5EF4-FFF2-40B4-BE49-F238E27FC236}">
                <a16:creationId xmlns:a16="http://schemas.microsoft.com/office/drawing/2014/main" id="{94D08903-E0EC-4C3A-C974-4E6427DADBA6}"/>
              </a:ext>
            </a:extLst>
          </p:cNvPr>
          <p:cNvSpPr>
            <a:spLocks noGrp="1"/>
          </p:cNvSpPr>
          <p:nvPr>
            <p:ph type="body" sz="quarter" idx="13" hasCustomPrompt="1"/>
          </p:nvPr>
        </p:nvSpPr>
        <p:spPr>
          <a:xfrm>
            <a:off x="451103" y="139415"/>
            <a:ext cx="11309625" cy="285400"/>
          </a:xfrm>
        </p:spPr>
        <p:txBody>
          <a:bodyPr>
            <a:noAutofit/>
          </a:bodyPr>
          <a:lstStyle>
            <a:lvl1pPr marL="0" indent="0">
              <a:lnSpc>
                <a:spcPct val="100000"/>
              </a:lnSpc>
              <a:spcBef>
                <a:spcPts val="0"/>
              </a:spcBef>
              <a:buNone/>
              <a:defRPr sz="1333" b="1" cap="none" baseline="0">
                <a:solidFill>
                  <a:schemeClr val="bg1"/>
                </a:solidFill>
                <a:latin typeface="+mj-lt"/>
              </a:defRPr>
            </a:lvl1pPr>
          </a:lstStyle>
          <a:p>
            <a:pPr lvl="0"/>
            <a:r>
              <a:rPr lang="en-US"/>
              <a:t>Title of the slide - line one</a:t>
            </a:r>
            <a:endParaRPr lang="en-IN"/>
          </a:p>
        </p:txBody>
      </p:sp>
      <p:sp>
        <p:nvSpPr>
          <p:cNvPr id="11" name="Shape 8">
            <a:extLst>
              <a:ext uri="{FF2B5EF4-FFF2-40B4-BE49-F238E27FC236}">
                <a16:creationId xmlns:a16="http://schemas.microsoft.com/office/drawing/2014/main" id="{EBCAA43E-197A-1D7B-F172-BA182DE6700B}"/>
              </a:ext>
            </a:extLst>
          </p:cNvPr>
          <p:cNvSpPr txBox="1">
            <a:spLocks/>
          </p:cNvSpPr>
          <p:nvPr userDrawn="1"/>
        </p:nvSpPr>
        <p:spPr>
          <a:xfrm>
            <a:off x="11237432" y="6505396"/>
            <a:ext cx="570144" cy="246221"/>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67" b="0" smtClean="0">
                <a:solidFill>
                  <a:schemeClr val="bg1">
                    <a:lumMod val="75000"/>
                  </a:schemeClr>
                </a:solidFill>
                <a:latin typeface="+mn-lt"/>
                <a:ea typeface="Arial"/>
                <a:cs typeface="Arial" panose="020B0604020202020204" pitchFamily="34" charset="0"/>
              </a:rPr>
              <a:pPr algn="r"/>
              <a:t>‹#›</a:t>
            </a:fld>
            <a:endParaRPr lang="en-GB" sz="1067" b="0" dirty="0">
              <a:solidFill>
                <a:schemeClr val="bg1">
                  <a:lumMod val="75000"/>
                </a:schemeClr>
              </a:solidFill>
              <a:latin typeface="+mn-lt"/>
              <a:ea typeface="Arial"/>
              <a:cs typeface="Arial" panose="020B0604020202020204" pitchFamily="34" charset="0"/>
            </a:endParaRPr>
          </a:p>
        </p:txBody>
      </p:sp>
    </p:spTree>
    <p:extLst>
      <p:ext uri="{BB962C8B-B14F-4D97-AF65-F5344CB8AC3E}">
        <p14:creationId xmlns:p14="http://schemas.microsoft.com/office/powerpoint/2010/main" val="2127930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4"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47"/>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1796565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216539"/>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45468" y="2220685"/>
            <a:ext cx="9151377" cy="2021335"/>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45469" y="4243694"/>
            <a:ext cx="9151375"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45470" y="4900459"/>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6022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012119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66897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 t="915" r="-1"/>
          <a:stretch/>
        </p:blipFill>
        <p:spPr>
          <a:xfrm>
            <a:off x="0" y="0"/>
            <a:ext cx="12241259"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407988" y="2246352"/>
            <a:ext cx="5867931" cy="2058421"/>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4" name="Text Placeholder 16">
            <a:extLst>
              <a:ext uri="{FF2B5EF4-FFF2-40B4-BE49-F238E27FC236}">
                <a16:creationId xmlns:a16="http://schemas.microsoft.com/office/drawing/2014/main" id="{B17CFFCE-90F1-AEE4-DAD5-5EE95F1F0534}"/>
              </a:ext>
            </a:extLst>
          </p:cNvPr>
          <p:cNvSpPr>
            <a:spLocks noGrp="1"/>
          </p:cNvSpPr>
          <p:nvPr>
            <p:ph type="body" sz="quarter" idx="14" hasCustomPrompt="1"/>
          </p:nvPr>
        </p:nvSpPr>
        <p:spPr>
          <a:xfrm>
            <a:off x="407988" y="4306447"/>
            <a:ext cx="586792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418550" y="4963213"/>
            <a:ext cx="4214450"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2023</a:t>
            </a:r>
          </a:p>
        </p:txBody>
      </p:sp>
    </p:spTree>
    <p:extLst>
      <p:ext uri="{BB962C8B-B14F-4D97-AF65-F5344CB8AC3E}">
        <p14:creationId xmlns:p14="http://schemas.microsoft.com/office/powerpoint/2010/main" val="3030674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58"/>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8"/>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553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Tree>
    <p:extLst>
      <p:ext uri="{BB962C8B-B14F-4D97-AF65-F5344CB8AC3E}">
        <p14:creationId xmlns:p14="http://schemas.microsoft.com/office/powerpoint/2010/main" val="3913303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4"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47"/>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3587846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3563078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5"/>
            <a:ext cx="650240" cy="366183"/>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3169454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5"/>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233382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316568"/>
            <a:ext cx="5889719" cy="2088176"/>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7" y="3429001"/>
            <a:ext cx="9755085" cy="454763"/>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2"/>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3292904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97482"/>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4266320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2"/>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1569569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75546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1900" y="395067"/>
            <a:ext cx="11328200" cy="523210"/>
          </a:xfrm>
        </p:spPr>
        <p:txBody>
          <a:bodyPr/>
          <a:lstStyle>
            <a:lvl1pPr>
              <a:defRPr sz="28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533681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4283057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568023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498582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940068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289451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3"/>
            <a:ext cx="1207144" cy="1013251"/>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74B075DA-52F1-B8EB-30D9-2A31D0B2AA2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15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3"/>
            <a:ext cx="1207144" cy="1013251"/>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74B075DA-52F1-B8EB-30D9-2A31D0B2AA2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93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298989"/>
            <a:ext cx="11353773" cy="1010795"/>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spTree>
    <p:extLst>
      <p:ext uri="{BB962C8B-B14F-4D97-AF65-F5344CB8AC3E}">
        <p14:creationId xmlns:p14="http://schemas.microsoft.com/office/powerpoint/2010/main" val="2808036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_innerne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66EA793-8EF2-E390-1762-B66CB4D80E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29CE6D2-4B7E-FB47-25F9-EE1F7D550953}"/>
              </a:ext>
            </a:extLst>
          </p:cNvPr>
          <p:cNvSpPr/>
          <p:nvPr userDrawn="1"/>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2130167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1" y="2532160"/>
            <a:ext cx="5425017" cy="678873"/>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1" y="3212707"/>
            <a:ext cx="4842164" cy="1100675"/>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1" y="4590310"/>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233535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1900" y="395067"/>
            <a:ext cx="11328200" cy="523210"/>
          </a:xfrm>
        </p:spPr>
        <p:txBody>
          <a:bodyPr/>
          <a:lstStyle>
            <a:lvl1pPr>
              <a:defRPr sz="28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1322395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7"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10"/>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3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9"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018119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TheSansOffice" panose="020B0503040302060204" pitchFamily="34" charset="0"/>
            </a:endParaRPr>
          </a:p>
        </p:txBody>
      </p:sp>
      <p:sp>
        <p:nvSpPr>
          <p:cNvPr id="8" name="Title 4">
            <a:extLst>
              <a:ext uri="{FF2B5EF4-FFF2-40B4-BE49-F238E27FC236}">
                <a16:creationId xmlns:a16="http://schemas.microsoft.com/office/drawing/2014/main" id="{DE80B8E0-B720-C736-B1A3-A1A0F3620FFF}"/>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9" name="TextBox 8">
            <a:extLst>
              <a:ext uri="{FF2B5EF4-FFF2-40B4-BE49-F238E27FC236}">
                <a16:creationId xmlns:a16="http://schemas.microsoft.com/office/drawing/2014/main" id="{60E54FB3-E888-6012-8700-3505F1DDCCD2}"/>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420720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147434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063887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6" name="Title 4">
            <a:extLst>
              <a:ext uri="{FF2B5EF4-FFF2-40B4-BE49-F238E27FC236}">
                <a16:creationId xmlns:a16="http://schemas.microsoft.com/office/drawing/2014/main" id="{83C70F92-3C4B-4B24-CCE6-BF1C41505EB1}"/>
              </a:ext>
            </a:extLst>
          </p:cNvPr>
          <p:cNvSpPr>
            <a:spLocks noGrp="1"/>
          </p:cNvSpPr>
          <p:nvPr>
            <p:ph type="title" hasCustomPrompt="1"/>
          </p:nvPr>
        </p:nvSpPr>
        <p:spPr>
          <a:xfrm>
            <a:off x="432000" y="297455"/>
            <a:ext cx="1011408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pic>
        <p:nvPicPr>
          <p:cNvPr id="7" name="Picture 6" descr="Logo&#10;&#10;Description automatically generated">
            <a:extLst>
              <a:ext uri="{FF2B5EF4-FFF2-40B4-BE49-F238E27FC236}">
                <a16:creationId xmlns:a16="http://schemas.microsoft.com/office/drawing/2014/main" id="{2FCDDD9B-434C-594D-CD1F-2F2786BA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2643" y="216539"/>
            <a:ext cx="861752" cy="574501"/>
          </a:xfrm>
          <a:prstGeom prst="rect">
            <a:avLst/>
          </a:prstGeom>
        </p:spPr>
      </p:pic>
    </p:spTree>
    <p:extLst>
      <p:ext uri="{BB962C8B-B14F-4D97-AF65-F5344CB8AC3E}">
        <p14:creationId xmlns:p14="http://schemas.microsoft.com/office/powerpoint/2010/main" val="292805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417144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57DB89-CFDA-370A-F43F-545BC20B5C25}"/>
              </a:ext>
            </a:extLst>
          </p:cNvPr>
          <p:cNvSpPr/>
          <p:nvPr userDrawn="1"/>
        </p:nvSpPr>
        <p:spPr>
          <a:xfrm>
            <a:off x="-3097"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1801" y="266711"/>
            <a:ext cx="10257665"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pic>
        <p:nvPicPr>
          <p:cNvPr id="7" name="Picture 6">
            <a:extLst>
              <a:ext uri="{FF2B5EF4-FFF2-40B4-BE49-F238E27FC236}">
                <a16:creationId xmlns:a16="http://schemas.microsoft.com/office/drawing/2014/main" id="{422F2A3D-271D-C6D4-F99E-2C1C6C51B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7" y="6337168"/>
            <a:ext cx="12195097" cy="520832"/>
          </a:xfrm>
          <a:prstGeom prst="rect">
            <a:avLst/>
          </a:prstGeom>
        </p:spPr>
      </p:pic>
      <p:pic>
        <p:nvPicPr>
          <p:cNvPr id="2" name="Picture 1" descr="A number and a ball on a black background&#10;&#10;Description automatically generated">
            <a:extLst>
              <a:ext uri="{FF2B5EF4-FFF2-40B4-BE49-F238E27FC236}">
                <a16:creationId xmlns:a16="http://schemas.microsoft.com/office/drawing/2014/main" id="{F68453D2-DABA-E1DF-3231-02FF8861F5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3760" y="260084"/>
            <a:ext cx="896440" cy="576000"/>
          </a:xfrm>
          <a:prstGeom prst="rect">
            <a:avLst/>
          </a:prstGeom>
        </p:spPr>
      </p:pic>
    </p:spTree>
    <p:extLst>
      <p:ext uri="{BB962C8B-B14F-4D97-AF65-F5344CB8AC3E}">
        <p14:creationId xmlns:p14="http://schemas.microsoft.com/office/powerpoint/2010/main" val="3132030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5" y="2719753"/>
            <a:ext cx="5411352" cy="644619"/>
          </a:xfrm>
        </p:spPr>
        <p:txBody>
          <a:bodyPr>
            <a:noAutofit/>
          </a:bodyPr>
          <a:lstStyle>
            <a:lvl1pPr marL="0" indent="0">
              <a:lnSpc>
                <a:spcPts val="4000"/>
              </a:lnSpc>
              <a:spcBef>
                <a:spcPts val="0"/>
              </a:spcBef>
              <a:buNone/>
              <a:defRPr sz="3200" b="1" cap="none" baseline="0">
                <a:solidFill>
                  <a:schemeClr val="bg1"/>
                </a:solidFill>
              </a:defRPr>
            </a:lvl1pPr>
          </a:lstStyle>
          <a:p>
            <a:pPr lvl="0"/>
            <a:r>
              <a:rPr lang="en-US" dirty="0"/>
              <a:t>TITLE OF THE SLIDE - LINE ONE</a:t>
            </a:r>
            <a:endParaRPr lang="en-IN" dirty="0"/>
          </a:p>
        </p:txBody>
      </p:sp>
      <p:sp>
        <p:nvSpPr>
          <p:cNvPr id="22" name="Text Placeholder 16"/>
          <p:cNvSpPr>
            <a:spLocks noGrp="1"/>
          </p:cNvSpPr>
          <p:nvPr>
            <p:ph type="body" sz="quarter" idx="14" hasCustomPrompt="1"/>
          </p:nvPr>
        </p:nvSpPr>
        <p:spPr>
          <a:xfrm>
            <a:off x="488041" y="3367721"/>
            <a:ext cx="5411352" cy="536793"/>
          </a:xfrm>
        </p:spPr>
        <p:txBody>
          <a:bodyPr>
            <a:noAutofit/>
          </a:bodyPr>
          <a:lstStyle>
            <a:lvl1pPr marL="0" indent="0">
              <a:lnSpc>
                <a:spcPts val="2667"/>
              </a:lnSpc>
              <a:spcBef>
                <a:spcPts val="0"/>
              </a:spcBef>
              <a:buNone/>
              <a:defRPr sz="2400" b="1" baseline="0">
                <a:solidFill>
                  <a:srgbClr val="BED730"/>
                </a:solidFill>
              </a:defRPr>
            </a:lvl1pPr>
          </a:lstStyle>
          <a:p>
            <a:pPr lvl="0"/>
            <a:r>
              <a:rPr lang="en-US" dirty="0"/>
              <a:t>Line two</a:t>
            </a:r>
          </a:p>
        </p:txBody>
      </p:sp>
      <p:sp>
        <p:nvSpPr>
          <p:cNvPr id="23" name="Text Placeholder 16"/>
          <p:cNvSpPr>
            <a:spLocks noGrp="1"/>
          </p:cNvSpPr>
          <p:nvPr>
            <p:ph type="body" sz="quarter" idx="15" hasCustomPrompt="1"/>
          </p:nvPr>
        </p:nvSpPr>
        <p:spPr>
          <a:xfrm>
            <a:off x="488041" y="4393491"/>
            <a:ext cx="5368776"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2024</a:t>
            </a:r>
          </a:p>
          <a:p>
            <a:pPr lvl="0"/>
            <a:endParaRPr lang="en-US" dirty="0"/>
          </a:p>
        </p:txBody>
      </p:sp>
    </p:spTree>
    <p:extLst>
      <p:ext uri="{BB962C8B-B14F-4D97-AF65-F5344CB8AC3E}">
        <p14:creationId xmlns:p14="http://schemas.microsoft.com/office/powerpoint/2010/main" val="371547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49"/>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45470" y="1316567"/>
            <a:ext cx="9151377" cy="2021335"/>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6" name="Text Placeholder 16"/>
          <p:cNvSpPr>
            <a:spLocks noGrp="1"/>
          </p:cNvSpPr>
          <p:nvPr>
            <p:ph type="body" sz="quarter" idx="14" hasCustomPrompt="1"/>
          </p:nvPr>
        </p:nvSpPr>
        <p:spPr>
          <a:xfrm>
            <a:off x="445471" y="3339575"/>
            <a:ext cx="9151375"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445473" y="3996342"/>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91636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31800" y="2494990"/>
            <a:ext cx="7940512" cy="653727"/>
          </a:xfrm>
        </p:spPr>
        <p:txBody>
          <a:bodyPr>
            <a:noAutofit/>
          </a:bodyPr>
          <a:lstStyle>
            <a:lvl1pPr marL="0" indent="0">
              <a:lnSpc>
                <a:spcPts val="4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22" name="Text Placeholder 16"/>
          <p:cNvSpPr>
            <a:spLocks noGrp="1"/>
          </p:cNvSpPr>
          <p:nvPr>
            <p:ph type="body" sz="quarter" idx="14" hasCustomPrompt="1"/>
          </p:nvPr>
        </p:nvSpPr>
        <p:spPr>
          <a:xfrm>
            <a:off x="431800" y="3148716"/>
            <a:ext cx="5903384" cy="454763"/>
          </a:xfrm>
        </p:spPr>
        <p:txBody>
          <a:bodyPr>
            <a:noAutofit/>
          </a:bodyPr>
          <a:lstStyle>
            <a:lvl1pPr marL="0" indent="0">
              <a:lnSpc>
                <a:spcPts val="2667"/>
              </a:lnSpc>
              <a:spcBef>
                <a:spcPts val="0"/>
              </a:spcBef>
              <a:buNone/>
              <a:defRPr sz="2400" b="1" baseline="0">
                <a:solidFill>
                  <a:srgbClr val="BED730"/>
                </a:solidFill>
              </a:defRPr>
            </a:lvl1pPr>
          </a:lstStyle>
          <a:p>
            <a:pPr lvl="0"/>
            <a:r>
              <a:rPr lang="en-US" dirty="0"/>
              <a:t>Line two</a:t>
            </a:r>
          </a:p>
        </p:txBody>
      </p:sp>
      <p:sp>
        <p:nvSpPr>
          <p:cNvPr id="23" name="Text Placeholder 16"/>
          <p:cNvSpPr>
            <a:spLocks noGrp="1"/>
          </p:cNvSpPr>
          <p:nvPr>
            <p:ph type="body" sz="quarter" idx="15" hasCustomPrompt="1"/>
          </p:nvPr>
        </p:nvSpPr>
        <p:spPr>
          <a:xfrm>
            <a:off x="431801" y="4648201"/>
            <a:ext cx="5425017"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178159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6"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60"/>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9"/>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22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31800" y="1690762"/>
            <a:ext cx="7745549" cy="166467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p:cNvSpPr>
            <a:spLocks noGrp="1"/>
          </p:cNvSpPr>
          <p:nvPr>
            <p:ph type="body" sz="quarter" idx="14" hasCustomPrompt="1"/>
          </p:nvPr>
        </p:nvSpPr>
        <p:spPr>
          <a:xfrm>
            <a:off x="431801" y="3724910"/>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431801" y="4441182"/>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930791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ner p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6468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ner White">
    <p:spTree>
      <p:nvGrpSpPr>
        <p:cNvPr id="1" name=""/>
        <p:cNvGrpSpPr/>
        <p:nvPr/>
      </p:nvGrpSpPr>
      <p:grpSpPr>
        <a:xfrm>
          <a:off x="0" y="0"/>
          <a:ext cx="0" cy="0"/>
          <a:chOff x="0" y="0"/>
          <a:chExt cx="0" cy="0"/>
        </a:xfrm>
      </p:grpSpPr>
      <p:sp>
        <p:nvSpPr>
          <p:cNvPr id="7" name="Title 4"/>
          <p:cNvSpPr>
            <a:spLocks noGrp="1"/>
          </p:cNvSpPr>
          <p:nvPr>
            <p:ph type="title" hasCustomPrompt="1"/>
          </p:nvPr>
        </p:nvSpPr>
        <p:spPr>
          <a:xfrm>
            <a:off x="432000" y="307714"/>
            <a:ext cx="11328200" cy="502756"/>
          </a:xfrm>
        </p:spPr>
        <p:txBody>
          <a:bodyPr/>
          <a:lstStyle>
            <a:lvl1pPr>
              <a:defRPr sz="2667" baseline="0">
                <a:solidFill>
                  <a:schemeClr val="tx2"/>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15879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n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
        <p:nvSpPr>
          <p:cNvPr id="5" name="Title 4"/>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2664324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1833347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4"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4" name="Rectangle 3"/>
          <p:cNvSpPr/>
          <p:nvPr userDrawn="1"/>
        </p:nvSpPr>
        <p:spPr>
          <a:xfrm>
            <a:off x="-48375" y="5146445"/>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5" name="Text Placeholder 3"/>
          <p:cNvSpPr>
            <a:spLocks noGrp="1"/>
          </p:cNvSpPr>
          <p:nvPr>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2429388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1"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8379" y="5146441"/>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5239095"/>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18"/>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74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4"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290068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sp>
        <p:nvSpPr>
          <p:cNvPr id="26" name="Rectangle 25"/>
          <p:cNvSpPr/>
          <p:nvPr/>
        </p:nvSpPr>
        <p:spPr>
          <a:xfrm>
            <a:off x="-48375" y="5146445"/>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6" name="Text Placeholder 3"/>
          <p:cNvSpPr>
            <a:spLocks noGrp="1"/>
          </p:cNvSpPr>
          <p:nvPr userDrawn="1">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4" name="Picture 3"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25995272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n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5" y="0"/>
            <a:ext cx="12191999" cy="6858000"/>
          </a:xfrm>
          <a:prstGeom prst="rect">
            <a:avLst/>
          </a:prstGeom>
        </p:spPr>
      </p:pic>
      <p:sp>
        <p:nvSpPr>
          <p:cNvPr id="4" name="Rectangle 3"/>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p:cNvSpPr>
            <a:spLocks noGrp="1"/>
          </p:cNvSpPr>
          <p:nvPr>
            <p:ph type="title" hasCustomPrompt="1"/>
          </p:nvPr>
        </p:nvSpPr>
        <p:spPr>
          <a:xfrm>
            <a:off x="432000" y="251324"/>
            <a:ext cx="11328200"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
        <p:nvSpPr>
          <p:cNvPr id="2" name="TextBox 1"/>
          <p:cNvSpPr txBox="1"/>
          <p:nvPr userDrawn="1"/>
        </p:nvSpPr>
        <p:spPr>
          <a:xfrm>
            <a:off x="116621"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9987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2568024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271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AGENDA</a:t>
            </a:r>
          </a:p>
        </p:txBody>
      </p:sp>
      <p:sp>
        <p:nvSpPr>
          <p:cNvPr id="6" name="Slide Number Placeholder 5"/>
          <p:cNvSpPr txBox="1"/>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rPr>
              <a:t>‹#›</a:t>
            </a:fld>
            <a:endParaRPr lang="en-US" sz="1067" b="0" dirty="0">
              <a:solidFill>
                <a:schemeClr val="tx1">
                  <a:lumMod val="75000"/>
                  <a:lumOff val="25000"/>
                </a:schemeClr>
              </a:solidFill>
            </a:endParaRPr>
          </a:p>
        </p:txBody>
      </p:sp>
    </p:spTree>
    <p:extLst>
      <p:ext uri="{BB962C8B-B14F-4D97-AF65-F5344CB8AC3E}">
        <p14:creationId xmlns:p14="http://schemas.microsoft.com/office/powerpoint/2010/main" val="3447929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with 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32000" y="338485"/>
            <a:ext cx="11328200" cy="502756"/>
          </a:xfrm>
        </p:spPr>
        <p:txBody>
          <a:bodyPr/>
          <a:lstStyle>
            <a:lvl1pPr>
              <a:defRPr baseline="0"/>
            </a:lvl1pPr>
          </a:lstStyle>
          <a:p>
            <a:r>
              <a:rPr lang="en-US" dirty="0"/>
              <a:t>TITLE OF THE SLIDE GOES HERE</a:t>
            </a:r>
          </a:p>
        </p:txBody>
      </p:sp>
      <p:sp>
        <p:nvSpPr>
          <p:cNvPr id="6" name="Slide Number Placeholder 5"/>
          <p:cNvSpPr txBox="1"/>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rPr>
              <a:t>‹#›</a:t>
            </a:fld>
            <a:endParaRPr lang="en-US" sz="1067" b="0" dirty="0">
              <a:solidFill>
                <a:schemeClr val="tx1">
                  <a:lumMod val="75000"/>
                  <a:lumOff val="25000"/>
                </a:schemeClr>
              </a:solidFill>
            </a:endParaRPr>
          </a:p>
        </p:txBody>
      </p:sp>
    </p:spTree>
    <p:extLst>
      <p:ext uri="{BB962C8B-B14F-4D97-AF65-F5344CB8AC3E}">
        <p14:creationId xmlns:p14="http://schemas.microsoft.com/office/powerpoint/2010/main" val="1647314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a:xfrm>
            <a:off x="432000" y="338485"/>
            <a:ext cx="11328200" cy="502756"/>
          </a:xfrm>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3102685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4621" y="6570240"/>
            <a:ext cx="520601" cy="294485"/>
          </a:xfrm>
          <a:prstGeom prst="rect">
            <a:avLst/>
          </a:prstGeom>
        </p:spPr>
        <p:txBody>
          <a:bodyPr/>
          <a:lstStyle/>
          <a:p>
            <a:fld id="{D6AB342A-830E-438F-A6A8-BEDF509AB0A8}" type="slidenum">
              <a:rPr lang="en-US" smtClean="0"/>
              <a:t>‹#›</a:t>
            </a:fld>
            <a:endParaRPr lang="en-US"/>
          </a:p>
        </p:txBody>
      </p:sp>
      <p:sp>
        <p:nvSpPr>
          <p:cNvPr id="8" name="Title Placeholder 11"/>
          <p:cNvSpPr>
            <a:spLocks noGrp="1"/>
          </p:cNvSpPr>
          <p:nvPr>
            <p:ph type="title" hasCustomPrompt="1"/>
          </p:nvPr>
        </p:nvSpPr>
        <p:spPr>
          <a:xfrm>
            <a:off x="527383" y="276080"/>
            <a:ext cx="10273141" cy="502756"/>
          </a:xfrm>
          <a:prstGeom prst="rect">
            <a:avLst/>
          </a:prstGeom>
        </p:spPr>
        <p:txBody>
          <a:bodyPr vert="horz" wrap="square" lIns="0" tIns="45715" rIns="91428" bIns="45715" rtlCol="0" anchor="ctr">
            <a:spAutoFit/>
          </a:bodyPr>
          <a:lstStyle/>
          <a:p>
            <a:pPr marL="0" marR="0" lvl="0" indent="0" algn="l" defTabSz="1219170" rtl="0" eaLnBrk="1" fontAlgn="auto" latinLnBrk="0" hangingPunct="1">
              <a:lnSpc>
                <a:spcPct val="100000"/>
              </a:lnSpc>
              <a:spcBef>
                <a:spcPct val="0"/>
              </a:spcBef>
              <a:spcAft>
                <a:spcPts val="0"/>
              </a:spcAft>
              <a:buClrTx/>
              <a:buSzTx/>
              <a:buFontTx/>
              <a:buNone/>
              <a:defRPr/>
            </a:pPr>
            <a:r>
              <a:rPr lang="en-US"/>
              <a:t>TITLE OF THE SLIDE GOES HERE</a:t>
            </a:r>
          </a:p>
        </p:txBody>
      </p:sp>
    </p:spTree>
    <p:extLst>
      <p:ext uri="{BB962C8B-B14F-4D97-AF65-F5344CB8AC3E}">
        <p14:creationId xmlns:p14="http://schemas.microsoft.com/office/powerpoint/2010/main" val="854994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38485"/>
            <a:ext cx="10051200" cy="502756"/>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0" y="1316568"/>
            <a:ext cx="11328200" cy="4993217"/>
          </a:xfrm>
        </p:spPr>
        <p:txBody>
          <a:bodyPr/>
          <a:lstStyle>
            <a:lvl1pPr marL="302252" indent="-302252">
              <a:buFont typeface="Wingdings" panose="05000000000000000000" pitchFamily="2" charset="2"/>
              <a:buChar char="§"/>
              <a:defRPr/>
            </a:lvl1pPr>
            <a:lvl2pPr>
              <a:defRPr sz="2133"/>
            </a:lvl2pPr>
            <a:lvl3pPr marL="1055767">
              <a:defRPr sz="2133"/>
            </a:lvl3pPr>
            <a:lvl4pPr marL="1440144">
              <a:defRPr sz="1867"/>
            </a:lvl4pPr>
            <a:lvl5pPr marL="1776262">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rPr>
              <a:t>‹#›</a:t>
            </a:fld>
            <a:endParaRPr lang="en-US" sz="1067" b="0" dirty="0">
              <a:solidFill>
                <a:schemeClr val="tx1">
                  <a:lumMod val="75000"/>
                  <a:lumOff val="25000"/>
                </a:schemeClr>
              </a:solidFill>
            </a:endParaRPr>
          </a:p>
        </p:txBody>
      </p:sp>
    </p:spTree>
    <p:extLst>
      <p:ext uri="{BB962C8B-B14F-4D97-AF65-F5344CB8AC3E}">
        <p14:creationId xmlns:p14="http://schemas.microsoft.com/office/powerpoint/2010/main" val="16895686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170" rtl="0" eaLnBrk="1" fontAlgn="auto" latinLnBrk="0" hangingPunct="1">
              <a:lnSpc>
                <a:spcPct val="100000"/>
              </a:lnSpc>
              <a:spcBef>
                <a:spcPct val="0"/>
              </a:spcBef>
              <a:spcAft>
                <a:spcPts val="0"/>
              </a:spcAft>
              <a:buClrTx/>
              <a:buSzTx/>
              <a:buFontTx/>
              <a:buNone/>
              <a:defRPr kumimoji="0" lang="en-US" sz="2400" b="1" i="0" u="none" strike="noStrike" kern="1200" cap="all" spc="0" normalizeH="0" baseline="0" noProof="0" dirty="0" smtClean="0">
                <a:ln>
                  <a:noFill/>
                </a:ln>
                <a:solidFill>
                  <a:srgbClr val="595959"/>
                </a:solidFill>
                <a:effectLst/>
                <a:uLnTx/>
                <a:uFillTx/>
                <a:latin typeface="Trebuchet MS" panose="020B0603020202020204" pitchFamily="34" charset="0"/>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459004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9105"/>
            <a:ext cx="12192000" cy="520700"/>
          </a:xfrm>
          <a:prstGeom prst="rect">
            <a:avLst/>
          </a:prstGeom>
        </p:spPr>
      </p:pic>
    </p:spTree>
    <p:extLst>
      <p:ext uri="{BB962C8B-B14F-4D97-AF65-F5344CB8AC3E}">
        <p14:creationId xmlns:p14="http://schemas.microsoft.com/office/powerpoint/2010/main" val="3585463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067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4"/>
            <a:ext cx="650240" cy="366183"/>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a:xfrm>
            <a:off x="576001" y="249263"/>
            <a:ext cx="10126267" cy="502756"/>
          </a:xfrm>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97211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9326660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1"/>
            <a:ext cx="2743200" cy="365125"/>
          </a:xfr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solidFill>
                  <a:schemeClr val="tx2">
                    <a:lumMod val="75000"/>
                  </a:schemeClr>
                </a:solidFill>
              </a:defRPr>
            </a:lvl1pPr>
          </a:lstStyle>
          <a:p>
            <a:r>
              <a:rPr lang="en-US"/>
              <a:t>TITLE OF THE SLIDE GOES HERE</a:t>
            </a:r>
          </a:p>
        </p:txBody>
      </p:sp>
    </p:spTree>
    <p:extLst>
      <p:ext uri="{BB962C8B-B14F-4D97-AF65-F5344CB8AC3E}">
        <p14:creationId xmlns:p14="http://schemas.microsoft.com/office/powerpoint/2010/main" val="171513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7987" y="1268414"/>
            <a:ext cx="11376025" cy="5040312"/>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8"/>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1900" y="405294"/>
            <a:ext cx="11328200" cy="502756"/>
          </a:xfrm>
          <a:prstGeom prst="rect">
            <a:avLst/>
          </a:prstGeom>
        </p:spPr>
        <p:txBody>
          <a:bodyPr vert="horz" wrap="square" lIns="0" tIns="45715" rIns="91428" bIns="45715" rtlCol="0" anchor="ctr">
            <a:spAutoFit/>
          </a:bodyPr>
          <a:lstStyle/>
          <a:p>
            <a:pPr marL="0" marR="0" lvl="0" indent="0" algn="l" defTabSz="121889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755876332"/>
      </p:ext>
    </p:extLst>
  </p:cSld>
  <p:clrMap bg1="lt1" tx1="dk1" bg2="lt2" tx2="dk2" accent1="accent1" accent2="accent2" accent3="accent3" accent4="accent4" accent5="accent5" accent6="accent6" hlink="hlink" folHlink="folHlink"/>
  <p:sldLayoutIdLst>
    <p:sldLayoutId id="2147483661" r:id="rId1"/>
    <p:sldLayoutId id="2147484134" r:id="rId2"/>
    <p:sldLayoutId id="2147484135" r:id="rId3"/>
    <p:sldLayoutId id="2147483664" r:id="rId4"/>
    <p:sldLayoutId id="2147483665" r:id="rId5"/>
    <p:sldLayoutId id="2147483666" r:id="rId6"/>
    <p:sldLayoutId id="2147483667" r:id="rId7"/>
    <p:sldLayoutId id="2147484124" r:id="rId8"/>
    <p:sldLayoutId id="2147484125" r:id="rId9"/>
    <p:sldLayoutId id="2147484126" r:id="rId10"/>
    <p:sldLayoutId id="2147484127" r:id="rId11"/>
    <p:sldLayoutId id="2147484128" r:id="rId12"/>
    <p:sldLayoutId id="2147484129" r:id="rId13"/>
    <p:sldLayoutId id="2147483674" r:id="rId14"/>
    <p:sldLayoutId id="2147484123" r:id="rId15"/>
    <p:sldLayoutId id="2147484131" r:id="rId16"/>
    <p:sldLayoutId id="2147484132" r:id="rId17"/>
    <p:sldLayoutId id="2147484133" r:id="rId18"/>
    <p:sldLayoutId id="2147484160" r:id="rId19"/>
    <p:sldLayoutId id="2147484161" r:id="rId20"/>
    <p:sldLayoutId id="2147484178" r:id="rId21"/>
    <p:sldLayoutId id="2147484214" r:id="rId22"/>
    <p:sldLayoutId id="2147484215" r:id="rId23"/>
    <p:sldLayoutId id="2147484216" r:id="rId24"/>
  </p:sldLayoutIdLst>
  <p:txStyles>
    <p:titleStyle>
      <a:lvl1pPr algn="l" defTabSz="121889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23" indent="-302323" algn="l" defTabSz="121889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12" indent="-380905" algn="l" defTabSz="121889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19" indent="-304723" algn="l" defTabSz="121889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067" indent="-304723" algn="l" defTabSz="121889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17" indent="-304723" algn="l" defTabSz="121889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1963"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412"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858"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306"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98" rtl="0" eaLnBrk="1" latinLnBrk="0" hangingPunct="1">
        <a:defRPr sz="2400" kern="1200">
          <a:solidFill>
            <a:schemeClr val="tx1"/>
          </a:solidFill>
          <a:latin typeface="+mn-lt"/>
          <a:ea typeface="+mn-ea"/>
          <a:cs typeface="+mn-cs"/>
        </a:defRPr>
      </a:lvl1pPr>
      <a:lvl2pPr marL="609447" algn="l" defTabSz="1218898" rtl="0" eaLnBrk="1" latinLnBrk="0" hangingPunct="1">
        <a:defRPr sz="2400" kern="1200">
          <a:solidFill>
            <a:schemeClr val="tx1"/>
          </a:solidFill>
          <a:latin typeface="+mn-lt"/>
          <a:ea typeface="+mn-ea"/>
          <a:cs typeface="+mn-cs"/>
        </a:defRPr>
      </a:lvl2pPr>
      <a:lvl3pPr marL="1218898" algn="l" defTabSz="1218898" rtl="0" eaLnBrk="1" latinLnBrk="0" hangingPunct="1">
        <a:defRPr sz="2400" kern="1200">
          <a:solidFill>
            <a:schemeClr val="tx1"/>
          </a:solidFill>
          <a:latin typeface="+mn-lt"/>
          <a:ea typeface="+mn-ea"/>
          <a:cs typeface="+mn-cs"/>
        </a:defRPr>
      </a:lvl3pPr>
      <a:lvl4pPr marL="1828345" algn="l" defTabSz="1218898" rtl="0" eaLnBrk="1" latinLnBrk="0" hangingPunct="1">
        <a:defRPr sz="2400" kern="1200">
          <a:solidFill>
            <a:schemeClr val="tx1"/>
          </a:solidFill>
          <a:latin typeface="+mn-lt"/>
          <a:ea typeface="+mn-ea"/>
          <a:cs typeface="+mn-cs"/>
        </a:defRPr>
      </a:lvl4pPr>
      <a:lvl5pPr marL="2437794" algn="l" defTabSz="1218898" rtl="0" eaLnBrk="1" latinLnBrk="0" hangingPunct="1">
        <a:defRPr sz="2400" kern="1200">
          <a:solidFill>
            <a:schemeClr val="tx1"/>
          </a:solidFill>
          <a:latin typeface="+mn-lt"/>
          <a:ea typeface="+mn-ea"/>
          <a:cs typeface="+mn-cs"/>
        </a:defRPr>
      </a:lvl5pPr>
      <a:lvl6pPr marL="3047240" algn="l" defTabSz="1218898" rtl="0" eaLnBrk="1" latinLnBrk="0" hangingPunct="1">
        <a:defRPr sz="2400" kern="1200">
          <a:solidFill>
            <a:schemeClr val="tx1"/>
          </a:solidFill>
          <a:latin typeface="+mn-lt"/>
          <a:ea typeface="+mn-ea"/>
          <a:cs typeface="+mn-cs"/>
        </a:defRPr>
      </a:lvl6pPr>
      <a:lvl7pPr marL="3656683" algn="l" defTabSz="1218898" rtl="0" eaLnBrk="1" latinLnBrk="0" hangingPunct="1">
        <a:defRPr sz="2400" kern="1200">
          <a:solidFill>
            <a:schemeClr val="tx1"/>
          </a:solidFill>
          <a:latin typeface="+mn-lt"/>
          <a:ea typeface="+mn-ea"/>
          <a:cs typeface="+mn-cs"/>
        </a:defRPr>
      </a:lvl7pPr>
      <a:lvl8pPr marL="4266135" algn="l" defTabSz="1218898" rtl="0" eaLnBrk="1" latinLnBrk="0" hangingPunct="1">
        <a:defRPr sz="2400" kern="1200">
          <a:solidFill>
            <a:schemeClr val="tx1"/>
          </a:solidFill>
          <a:latin typeface="+mn-lt"/>
          <a:ea typeface="+mn-ea"/>
          <a:cs typeface="+mn-cs"/>
        </a:defRPr>
      </a:lvl8pPr>
      <a:lvl9pPr marL="4875581" algn="l" defTabSz="121889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27" userDrawn="1">
          <p15:clr>
            <a:srgbClr val="F26B43"/>
          </p15:clr>
        </p15:guide>
        <p15:guide id="3" pos="3953" userDrawn="1">
          <p15:clr>
            <a:srgbClr val="F26B43"/>
          </p15:clr>
        </p15:guide>
        <p15:guide id="4" pos="3840" userDrawn="1">
          <p15:clr>
            <a:srgbClr val="F26B43"/>
          </p15:clr>
        </p15:guide>
        <p15:guide id="5" pos="257" userDrawn="1">
          <p15:clr>
            <a:srgbClr val="F26B43"/>
          </p15:clr>
        </p15:guide>
        <p15:guide id="7" orient="horz" pos="2160" userDrawn="1">
          <p15:clr>
            <a:srgbClr val="F26B43"/>
          </p15:clr>
        </p15:guide>
        <p15:guide id="8" orient="horz" pos="799" userDrawn="1">
          <p15:clr>
            <a:srgbClr val="F26B43"/>
          </p15:clr>
        </p15:guide>
        <p15:guide id="9" orient="horz" pos="572" userDrawn="1">
          <p15:clr>
            <a:srgbClr val="F26B43"/>
          </p15:clr>
        </p15:guide>
        <p15:guide id="11" pos="7423" userDrawn="1">
          <p15:clr>
            <a:srgbClr val="F26B43"/>
          </p15:clr>
        </p15:guide>
        <p15:guide id="12"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68914667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72"/>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38488"/>
            <a:ext cx="11328200" cy="502756"/>
          </a:xfrm>
          <a:prstGeom prst="rect">
            <a:avLst/>
          </a:prstGeom>
        </p:spPr>
        <p:txBody>
          <a:bodyPr vert="horz" wrap="square" lIns="0" tIns="45715" rIns="91428" bIns="45715" rtlCol="0" anchor="ctr">
            <a:spAutoFit/>
          </a:bodyPr>
          <a:lstStyle/>
          <a:p>
            <a:pPr marL="0" marR="0" lvl="0" indent="0" algn="l" defTabSz="121892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238064706"/>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Lst>
  <p:txStyles>
    <p:titleStyle>
      <a:lvl1pPr algn="l" defTabSz="121892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31" indent="-302331" algn="l" defTabSz="121892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30" indent="-380914" algn="l" defTabSz="121892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57" indent="-304731" algn="l" defTabSz="121892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120"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85"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047"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510"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72"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436"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28" rtl="0" eaLnBrk="1" latinLnBrk="0" hangingPunct="1">
        <a:defRPr sz="2400" kern="1200">
          <a:solidFill>
            <a:schemeClr val="tx1"/>
          </a:solidFill>
          <a:latin typeface="+mn-lt"/>
          <a:ea typeface="+mn-ea"/>
          <a:cs typeface="+mn-cs"/>
        </a:defRPr>
      </a:lvl1pPr>
      <a:lvl2pPr marL="609463" algn="l" defTabSz="1218928" rtl="0" eaLnBrk="1" latinLnBrk="0" hangingPunct="1">
        <a:defRPr sz="2400" kern="1200">
          <a:solidFill>
            <a:schemeClr val="tx1"/>
          </a:solidFill>
          <a:latin typeface="+mn-lt"/>
          <a:ea typeface="+mn-ea"/>
          <a:cs typeface="+mn-cs"/>
        </a:defRPr>
      </a:lvl2pPr>
      <a:lvl3pPr marL="1218928" algn="l" defTabSz="1218928" rtl="0" eaLnBrk="1" latinLnBrk="0" hangingPunct="1">
        <a:defRPr sz="2400" kern="1200">
          <a:solidFill>
            <a:schemeClr val="tx1"/>
          </a:solidFill>
          <a:latin typeface="+mn-lt"/>
          <a:ea typeface="+mn-ea"/>
          <a:cs typeface="+mn-cs"/>
        </a:defRPr>
      </a:lvl3pPr>
      <a:lvl4pPr marL="1828390" algn="l" defTabSz="1218928" rtl="0" eaLnBrk="1" latinLnBrk="0" hangingPunct="1">
        <a:defRPr sz="2400" kern="1200">
          <a:solidFill>
            <a:schemeClr val="tx1"/>
          </a:solidFill>
          <a:latin typeface="+mn-lt"/>
          <a:ea typeface="+mn-ea"/>
          <a:cs typeface="+mn-cs"/>
        </a:defRPr>
      </a:lvl4pPr>
      <a:lvl5pPr marL="2437854" algn="l" defTabSz="1218928" rtl="0" eaLnBrk="1" latinLnBrk="0" hangingPunct="1">
        <a:defRPr sz="2400" kern="1200">
          <a:solidFill>
            <a:schemeClr val="tx1"/>
          </a:solidFill>
          <a:latin typeface="+mn-lt"/>
          <a:ea typeface="+mn-ea"/>
          <a:cs typeface="+mn-cs"/>
        </a:defRPr>
      </a:lvl5pPr>
      <a:lvl6pPr marL="3047316" algn="l" defTabSz="1218928" rtl="0" eaLnBrk="1" latinLnBrk="0" hangingPunct="1">
        <a:defRPr sz="2400" kern="1200">
          <a:solidFill>
            <a:schemeClr val="tx1"/>
          </a:solidFill>
          <a:latin typeface="+mn-lt"/>
          <a:ea typeface="+mn-ea"/>
          <a:cs typeface="+mn-cs"/>
        </a:defRPr>
      </a:lvl6pPr>
      <a:lvl7pPr marL="3656775" algn="l" defTabSz="1218928" rtl="0" eaLnBrk="1" latinLnBrk="0" hangingPunct="1">
        <a:defRPr sz="2400" kern="1200">
          <a:solidFill>
            <a:schemeClr val="tx1"/>
          </a:solidFill>
          <a:latin typeface="+mn-lt"/>
          <a:ea typeface="+mn-ea"/>
          <a:cs typeface="+mn-cs"/>
        </a:defRPr>
      </a:lvl7pPr>
      <a:lvl8pPr marL="4266241" algn="l" defTabSz="1218928" rtl="0" eaLnBrk="1" latinLnBrk="0" hangingPunct="1">
        <a:defRPr sz="2400" kern="1200">
          <a:solidFill>
            <a:schemeClr val="tx1"/>
          </a:solidFill>
          <a:latin typeface="+mn-lt"/>
          <a:ea typeface="+mn-ea"/>
          <a:cs typeface="+mn-cs"/>
        </a:defRPr>
      </a:lvl8pPr>
      <a:lvl9pPr marL="4875703" algn="l" defTabSz="12189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65">
          <p15:clr>
            <a:srgbClr val="F26B43"/>
          </p15:clr>
        </p15:guide>
        <p15:guide id="3" pos="2795">
          <p15:clr>
            <a:srgbClr val="F26B43"/>
          </p15:clr>
        </p15:guide>
        <p15:guide id="4" pos="2880">
          <p15:clr>
            <a:srgbClr val="F26B43"/>
          </p15:clr>
        </p15:guide>
        <p15:guide id="5" pos="204">
          <p15:clr>
            <a:srgbClr val="F26B43"/>
          </p15:clr>
        </p15:guide>
        <p15:guide id="7" orient="horz" pos="162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9"/>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4"/>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898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53482348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Lst>
  <p:txStyles>
    <p:titleStyle>
      <a:lvl1pPr algn="l" defTabSz="121898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47" indent="-302347" algn="l" defTabSz="121898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68" indent="-380933" algn="l" defTabSz="121898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33" indent="-304747" algn="l" defTabSz="121898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27" indent="-304747" algn="l" defTabSz="121898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21" indent="-304747" algn="l" defTabSz="121898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15"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08"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00"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694"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88" rtl="0" eaLnBrk="1" latinLnBrk="0" hangingPunct="1">
        <a:defRPr sz="2400" kern="1200">
          <a:solidFill>
            <a:schemeClr val="tx1"/>
          </a:solidFill>
          <a:latin typeface="+mn-lt"/>
          <a:ea typeface="+mn-ea"/>
          <a:cs typeface="+mn-cs"/>
        </a:defRPr>
      </a:lvl1pPr>
      <a:lvl2pPr marL="609494" algn="l" defTabSz="1218988" rtl="0" eaLnBrk="1" latinLnBrk="0" hangingPunct="1">
        <a:defRPr sz="2400" kern="1200">
          <a:solidFill>
            <a:schemeClr val="tx1"/>
          </a:solidFill>
          <a:latin typeface="+mn-lt"/>
          <a:ea typeface="+mn-ea"/>
          <a:cs typeface="+mn-cs"/>
        </a:defRPr>
      </a:lvl2pPr>
      <a:lvl3pPr marL="1218988" algn="l" defTabSz="1218988" rtl="0" eaLnBrk="1" latinLnBrk="0" hangingPunct="1">
        <a:defRPr sz="2400" kern="1200">
          <a:solidFill>
            <a:schemeClr val="tx1"/>
          </a:solidFill>
          <a:latin typeface="+mn-lt"/>
          <a:ea typeface="+mn-ea"/>
          <a:cs typeface="+mn-cs"/>
        </a:defRPr>
      </a:lvl3pPr>
      <a:lvl4pPr marL="1828481" algn="l" defTabSz="1218988" rtl="0" eaLnBrk="1" latinLnBrk="0" hangingPunct="1">
        <a:defRPr sz="2400" kern="1200">
          <a:solidFill>
            <a:schemeClr val="tx1"/>
          </a:solidFill>
          <a:latin typeface="+mn-lt"/>
          <a:ea typeface="+mn-ea"/>
          <a:cs typeface="+mn-cs"/>
        </a:defRPr>
      </a:lvl4pPr>
      <a:lvl5pPr marL="2437974" algn="l" defTabSz="1218988" rtl="0" eaLnBrk="1" latinLnBrk="0" hangingPunct="1">
        <a:defRPr sz="2400" kern="1200">
          <a:solidFill>
            <a:schemeClr val="tx1"/>
          </a:solidFill>
          <a:latin typeface="+mn-lt"/>
          <a:ea typeface="+mn-ea"/>
          <a:cs typeface="+mn-cs"/>
        </a:defRPr>
      </a:lvl5pPr>
      <a:lvl6pPr marL="3047468" algn="l" defTabSz="1218988" rtl="0" eaLnBrk="1" latinLnBrk="0" hangingPunct="1">
        <a:defRPr sz="2400" kern="1200">
          <a:solidFill>
            <a:schemeClr val="tx1"/>
          </a:solidFill>
          <a:latin typeface="+mn-lt"/>
          <a:ea typeface="+mn-ea"/>
          <a:cs typeface="+mn-cs"/>
        </a:defRPr>
      </a:lvl6pPr>
      <a:lvl7pPr marL="3656959" algn="l" defTabSz="1218988" rtl="0" eaLnBrk="1" latinLnBrk="0" hangingPunct="1">
        <a:defRPr sz="2400" kern="1200">
          <a:solidFill>
            <a:schemeClr val="tx1"/>
          </a:solidFill>
          <a:latin typeface="+mn-lt"/>
          <a:ea typeface="+mn-ea"/>
          <a:cs typeface="+mn-cs"/>
        </a:defRPr>
      </a:lvl7pPr>
      <a:lvl8pPr marL="4266455" algn="l" defTabSz="1218988" rtl="0" eaLnBrk="1" latinLnBrk="0" hangingPunct="1">
        <a:defRPr sz="2400" kern="1200">
          <a:solidFill>
            <a:schemeClr val="tx1"/>
          </a:solidFill>
          <a:latin typeface="+mn-lt"/>
          <a:ea typeface="+mn-ea"/>
          <a:cs typeface="+mn-cs"/>
        </a:defRPr>
      </a:lvl8pPr>
      <a:lvl9pPr marL="4875947" algn="l" defTabSz="12189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3" pos="2767">
          <p15:clr>
            <a:srgbClr val="F26B43"/>
          </p15:clr>
        </p15:guide>
        <p15:guide id="4" pos="2880">
          <p15:clr>
            <a:srgbClr val="F26B43"/>
          </p15:clr>
        </p15:guide>
        <p15:guide id="5" pos="204">
          <p15:clr>
            <a:srgbClr val="F26B43"/>
          </p15:clr>
        </p15:guide>
        <p15:guide id="7" orient="horz" pos="162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38490"/>
            <a:ext cx="11328200" cy="502756"/>
          </a:xfrm>
          <a:prstGeom prst="rect">
            <a:avLst/>
          </a:prstGeom>
        </p:spPr>
        <p:txBody>
          <a:bodyPr vert="horz" wrap="square" lIns="0" tIns="45715" rIns="91428" bIns="45715" rtlCol="0" anchor="ctr">
            <a:spAutoFit/>
          </a:bodyPr>
          <a:lstStyle/>
          <a:p>
            <a:pPr marL="0" marR="0" lvl="0" indent="0" algn="l" defTabSz="121892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680031879"/>
      </p:ext>
    </p:extLst>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 id="2147484185" r:id="rId5"/>
    <p:sldLayoutId id="2147484186" r:id="rId6"/>
    <p:sldLayoutId id="2147484187" r:id="rId7"/>
    <p:sldLayoutId id="2147484188" r:id="rId8"/>
  </p:sldLayoutIdLst>
  <p:txStyles>
    <p:titleStyle>
      <a:lvl1pPr algn="l" defTabSz="121892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31" indent="-302331" algn="l" defTabSz="121892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30" indent="-380914" algn="l" defTabSz="121892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57" indent="-304731" algn="l" defTabSz="121892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120"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85"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047"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510"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72"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436"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28" rtl="0" eaLnBrk="1" latinLnBrk="0" hangingPunct="1">
        <a:defRPr sz="2400" kern="1200">
          <a:solidFill>
            <a:schemeClr val="tx1"/>
          </a:solidFill>
          <a:latin typeface="+mn-lt"/>
          <a:ea typeface="+mn-ea"/>
          <a:cs typeface="+mn-cs"/>
        </a:defRPr>
      </a:lvl1pPr>
      <a:lvl2pPr marL="609463" algn="l" defTabSz="1218928" rtl="0" eaLnBrk="1" latinLnBrk="0" hangingPunct="1">
        <a:defRPr sz="2400" kern="1200">
          <a:solidFill>
            <a:schemeClr val="tx1"/>
          </a:solidFill>
          <a:latin typeface="+mn-lt"/>
          <a:ea typeface="+mn-ea"/>
          <a:cs typeface="+mn-cs"/>
        </a:defRPr>
      </a:lvl2pPr>
      <a:lvl3pPr marL="1218928" algn="l" defTabSz="1218928" rtl="0" eaLnBrk="1" latinLnBrk="0" hangingPunct="1">
        <a:defRPr sz="2400" kern="1200">
          <a:solidFill>
            <a:schemeClr val="tx1"/>
          </a:solidFill>
          <a:latin typeface="+mn-lt"/>
          <a:ea typeface="+mn-ea"/>
          <a:cs typeface="+mn-cs"/>
        </a:defRPr>
      </a:lvl3pPr>
      <a:lvl4pPr marL="1828390" algn="l" defTabSz="1218928" rtl="0" eaLnBrk="1" latinLnBrk="0" hangingPunct="1">
        <a:defRPr sz="2400" kern="1200">
          <a:solidFill>
            <a:schemeClr val="tx1"/>
          </a:solidFill>
          <a:latin typeface="+mn-lt"/>
          <a:ea typeface="+mn-ea"/>
          <a:cs typeface="+mn-cs"/>
        </a:defRPr>
      </a:lvl4pPr>
      <a:lvl5pPr marL="2437854" algn="l" defTabSz="1218928" rtl="0" eaLnBrk="1" latinLnBrk="0" hangingPunct="1">
        <a:defRPr sz="2400" kern="1200">
          <a:solidFill>
            <a:schemeClr val="tx1"/>
          </a:solidFill>
          <a:latin typeface="+mn-lt"/>
          <a:ea typeface="+mn-ea"/>
          <a:cs typeface="+mn-cs"/>
        </a:defRPr>
      </a:lvl5pPr>
      <a:lvl6pPr marL="3047316" algn="l" defTabSz="1218928" rtl="0" eaLnBrk="1" latinLnBrk="0" hangingPunct="1">
        <a:defRPr sz="2400" kern="1200">
          <a:solidFill>
            <a:schemeClr val="tx1"/>
          </a:solidFill>
          <a:latin typeface="+mn-lt"/>
          <a:ea typeface="+mn-ea"/>
          <a:cs typeface="+mn-cs"/>
        </a:defRPr>
      </a:lvl6pPr>
      <a:lvl7pPr marL="3656775" algn="l" defTabSz="1218928" rtl="0" eaLnBrk="1" latinLnBrk="0" hangingPunct="1">
        <a:defRPr sz="2400" kern="1200">
          <a:solidFill>
            <a:schemeClr val="tx1"/>
          </a:solidFill>
          <a:latin typeface="+mn-lt"/>
          <a:ea typeface="+mn-ea"/>
          <a:cs typeface="+mn-cs"/>
        </a:defRPr>
      </a:lvl7pPr>
      <a:lvl8pPr marL="4266241" algn="l" defTabSz="1218928" rtl="0" eaLnBrk="1" latinLnBrk="0" hangingPunct="1">
        <a:defRPr sz="2400" kern="1200">
          <a:solidFill>
            <a:schemeClr val="tx1"/>
          </a:solidFill>
          <a:latin typeface="+mn-lt"/>
          <a:ea typeface="+mn-ea"/>
          <a:cs typeface="+mn-cs"/>
        </a:defRPr>
      </a:lvl8pPr>
      <a:lvl9pPr marL="4875703" algn="l" defTabSz="12189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dirty="0"/>
          </a:p>
        </p:txBody>
      </p:sp>
      <p:sp>
        <p:nvSpPr>
          <p:cNvPr id="13" name="Title Placeholder 11"/>
          <p:cNvSpPr>
            <a:spLocks noGrp="1"/>
          </p:cNvSpPr>
          <p:nvPr>
            <p:ph type="title"/>
          </p:nvPr>
        </p:nvSpPr>
        <p:spPr>
          <a:xfrm>
            <a:off x="431800" y="328234"/>
            <a:ext cx="11328400" cy="502756"/>
          </a:xfrm>
          <a:prstGeom prst="rect">
            <a:avLst/>
          </a:prstGeom>
        </p:spPr>
        <p:txBody>
          <a:bodyPr vert="horz" wrap="square" lIns="0" tIns="45715" rIns="91428" bIns="45715" rtlCol="0" anchor="ctr">
            <a:spAutoFit/>
          </a:bodyPr>
          <a:lstStyle/>
          <a:p>
            <a:pPr marL="0" marR="0" lvl="0" indent="0" algn="l" defTabSz="1219170" rtl="0" eaLnBrk="1" fontAlgn="auto" latinLnBrk="0" hangingPunct="1">
              <a:lnSpc>
                <a:spcPct val="100000"/>
              </a:lnSpc>
              <a:spcBef>
                <a:spcPct val="0"/>
              </a:spcBef>
              <a:spcAft>
                <a:spcPts val="0"/>
              </a:spcAft>
              <a:buClrTx/>
              <a:buSzTx/>
              <a:buFontTx/>
              <a:buNone/>
              <a:defRPr/>
            </a:pPr>
            <a:r>
              <a:rPr lang="en-US"/>
              <a:t>TITLE OF THE SLIDE GOES HERE</a:t>
            </a:r>
          </a:p>
        </p:txBody>
      </p:sp>
    </p:spTree>
    <p:extLst>
      <p:ext uri="{BB962C8B-B14F-4D97-AF65-F5344CB8AC3E}">
        <p14:creationId xmlns:p14="http://schemas.microsoft.com/office/powerpoint/2010/main" val="4172114256"/>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Lst>
  <p:txStyles>
    <p:titleStyle>
      <a:lvl1pPr algn="l" defTabSz="1219170"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52" indent="-302252" algn="l" defTabSz="1219170" rtl="0" eaLnBrk="1" latinLnBrk="0" hangingPunct="1">
        <a:lnSpc>
          <a:spcPct val="90000"/>
        </a:lnSpc>
        <a:spcBef>
          <a:spcPts val="800"/>
        </a:spcBef>
        <a:buFont typeface="Arial" panose="020B0604020202020204" pitchFamily="34" charset="0"/>
        <a:buChar char="•"/>
        <a:defRPr sz="2133" kern="1200">
          <a:solidFill>
            <a:srgbClr val="595959"/>
          </a:solidFill>
          <a:latin typeface="TheSansOffice" panose="020B0503040302060204" pitchFamily="34" charset="0"/>
          <a:ea typeface="+mn-ea"/>
          <a:cs typeface="+mn-cs"/>
        </a:defRPr>
      </a:lvl1pPr>
      <a:lvl2pPr marL="758594" indent="-380990" algn="l" defTabSz="1219170" rtl="0" eaLnBrk="1" latinLnBrk="0" hangingPunct="1">
        <a:lnSpc>
          <a:spcPct val="90000"/>
        </a:lnSpc>
        <a:spcBef>
          <a:spcPts val="800"/>
        </a:spcBef>
        <a:buFont typeface="Arial" panose="020B0604020202020204" pitchFamily="34" charset="0"/>
        <a:buChar char="–"/>
        <a:defRPr sz="1867" kern="1200">
          <a:solidFill>
            <a:srgbClr val="595959"/>
          </a:solidFill>
          <a:latin typeface="TheSansOffice" panose="020B0503040302060204" pitchFamily="34" charset="0"/>
          <a:ea typeface="+mn-ea"/>
          <a:cs typeface="+mn-cs"/>
        </a:defRPr>
      </a:lvl2pPr>
      <a:lvl3pPr marL="1523962" indent="-304792" algn="l" defTabSz="121917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700" indent="-304792" algn="l" defTabSz="1219170" rtl="0" eaLnBrk="1" latinLnBrk="0" hangingPunct="1">
        <a:lnSpc>
          <a:spcPct val="90000"/>
        </a:lnSpc>
        <a:spcBef>
          <a:spcPts val="800"/>
        </a:spcBef>
        <a:buFont typeface="Arial" panose="020B0604020202020204" pitchFamily="34" charset="0"/>
        <a:buChar char="–"/>
        <a:defRPr sz="1467" kern="1200">
          <a:solidFill>
            <a:srgbClr val="595959"/>
          </a:solidFill>
          <a:latin typeface="Trebuchet MS" panose="020B0603020202020204" pitchFamily="34" charset="0"/>
          <a:ea typeface="+mn-ea"/>
          <a:cs typeface="+mn-cs"/>
        </a:defRPr>
      </a:lvl4pPr>
      <a:lvl5pPr marL="2742285" indent="-304792" algn="l" defTabSz="1219170" rtl="0" eaLnBrk="1" latinLnBrk="0" hangingPunct="1">
        <a:lnSpc>
          <a:spcPct val="90000"/>
        </a:lnSpc>
        <a:spcBef>
          <a:spcPts val="800"/>
        </a:spcBef>
        <a:buFont typeface="Arial" panose="020B0604020202020204" pitchFamily="34" charset="0"/>
        <a:buChar char="»"/>
        <a:defRPr sz="1467" kern="1200">
          <a:solidFill>
            <a:srgbClr val="595959"/>
          </a:solidFill>
          <a:latin typeface="Trebuchet MS" panose="020B0603020202020204" pitchFamily="34" charset="0"/>
          <a:ea typeface="+mn-ea"/>
          <a:cs typeface="+mn-cs"/>
        </a:defRPr>
      </a:lvl5pPr>
      <a:lvl6pPr marL="33518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454"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039"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624"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7492" algn="l" defTabSz="1219170" rtl="0" eaLnBrk="1" latinLnBrk="0" hangingPunct="1">
        <a:defRPr sz="2400" kern="1200">
          <a:solidFill>
            <a:schemeClr val="tx1"/>
          </a:solidFill>
          <a:latin typeface="+mn-lt"/>
          <a:ea typeface="+mn-ea"/>
          <a:cs typeface="+mn-cs"/>
        </a:defRPr>
      </a:lvl5pPr>
      <a:lvl6pPr marL="3047077" algn="l" defTabSz="1219170" rtl="0" eaLnBrk="1" latinLnBrk="0" hangingPunct="1">
        <a:defRPr sz="2400" kern="1200">
          <a:solidFill>
            <a:schemeClr val="tx1"/>
          </a:solidFill>
          <a:latin typeface="+mn-lt"/>
          <a:ea typeface="+mn-ea"/>
          <a:cs typeface="+mn-cs"/>
        </a:defRPr>
      </a:lvl6pPr>
      <a:lvl7pPr marL="3656662" algn="l" defTabSz="1219170" rtl="0" eaLnBrk="1" latinLnBrk="0" hangingPunct="1">
        <a:defRPr sz="2400" kern="1200">
          <a:solidFill>
            <a:schemeClr val="tx1"/>
          </a:solidFill>
          <a:latin typeface="+mn-lt"/>
          <a:ea typeface="+mn-ea"/>
          <a:cs typeface="+mn-cs"/>
        </a:defRPr>
      </a:lvl7pPr>
      <a:lvl8pPr marL="4266247" algn="l" defTabSz="1219170" rtl="0" eaLnBrk="1" latinLnBrk="0" hangingPunct="1">
        <a:defRPr sz="2400" kern="1200">
          <a:solidFill>
            <a:schemeClr val="tx1"/>
          </a:solidFill>
          <a:latin typeface="+mn-lt"/>
          <a:ea typeface="+mn-ea"/>
          <a:cs typeface="+mn-cs"/>
        </a:defRPr>
      </a:lvl8pPr>
      <a:lvl9pPr marL="4875831"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microsoft.com/office/2007/relationships/hdphoto" Target="../media/hdphoto31.wdp"/><Relationship Id="rId12" Type="http://schemas.openxmlformats.org/officeDocument/2006/relationships/image" Target="../media/image95.png"/><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92.png"/><Relationship Id="rId11" Type="http://schemas.microsoft.com/office/2007/relationships/hdphoto" Target="../media/hdphoto33.wdp"/><Relationship Id="rId5" Type="http://schemas.openxmlformats.org/officeDocument/2006/relationships/image" Target="../media/image91.png"/><Relationship Id="rId10" Type="http://schemas.openxmlformats.org/officeDocument/2006/relationships/image" Target="../media/image94.png"/><Relationship Id="rId4" Type="http://schemas.microsoft.com/office/2007/relationships/hdphoto" Target="../media/hdphoto30.wdp"/><Relationship Id="rId9" Type="http://schemas.microsoft.com/office/2007/relationships/hdphoto" Target="../media/hdphoto32.wdp"/></Relationships>
</file>

<file path=ppt/slides/_rels/slide1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microsoft.com/office/2007/relationships/diagramDrawing" Target="../diagrams/drawing2.xml"/><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diagramColors" Target="../diagrams/colors2.xml"/><Relationship Id="rId2" Type="http://schemas.openxmlformats.org/officeDocument/2006/relationships/notesSlide" Target="../notesSlides/notesSlide4.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19.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diagramQuickStyle" Target="../diagrams/quickStyle2.xml"/><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diagramLayout" Target="../diagrams/layout2.xml"/><Relationship Id="rId10" Type="http://schemas.openxmlformats.org/officeDocument/2006/relationships/image" Target="../media/image103.png"/><Relationship Id="rId19" Type="http://schemas.openxmlformats.org/officeDocument/2006/relationships/image" Target="../media/image112.jpe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9.svg"/><Relationship Id="rId3" Type="http://schemas.openxmlformats.org/officeDocument/2006/relationships/diagramLayout" Target="../diagrams/layout3.xml"/><Relationship Id="rId7" Type="http://schemas.openxmlformats.org/officeDocument/2006/relationships/image" Target="../media/image111.png"/><Relationship Id="rId12" Type="http://schemas.openxmlformats.org/officeDocument/2006/relationships/image" Target="../media/image118.png"/><Relationship Id="rId2" Type="http://schemas.openxmlformats.org/officeDocument/2006/relationships/diagramData" Target="../diagrams/data3.xml"/><Relationship Id="rId16" Type="http://schemas.openxmlformats.org/officeDocument/2006/relationships/image" Target="../media/image122.svg"/><Relationship Id="rId1" Type="http://schemas.openxmlformats.org/officeDocument/2006/relationships/slideLayout" Target="../slideLayouts/slideLayout20.xml"/><Relationship Id="rId6" Type="http://schemas.microsoft.com/office/2007/relationships/diagramDrawing" Target="../diagrams/drawing3.xml"/><Relationship Id="rId11" Type="http://schemas.openxmlformats.org/officeDocument/2006/relationships/image" Target="../media/image117.svg"/><Relationship Id="rId5" Type="http://schemas.openxmlformats.org/officeDocument/2006/relationships/diagramColors" Target="../diagrams/colors3.xml"/><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diagramQuickStyle" Target="../diagrams/quickStyle3.xml"/><Relationship Id="rId9" Type="http://schemas.openxmlformats.org/officeDocument/2006/relationships/image" Target="../media/image115.png"/><Relationship Id="rId14" Type="http://schemas.openxmlformats.org/officeDocument/2006/relationships/image" Target="../media/image1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18" Type="http://schemas.openxmlformats.org/officeDocument/2006/relationships/image" Target="../media/image139.png"/><Relationship Id="rId3" Type="http://schemas.openxmlformats.org/officeDocument/2006/relationships/image" Target="../media/image124.png"/><Relationship Id="rId21" Type="http://schemas.openxmlformats.org/officeDocument/2006/relationships/image" Target="../media/image142.sv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svg"/><Relationship Id="rId2" Type="http://schemas.openxmlformats.org/officeDocument/2006/relationships/image" Target="../media/image123.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19.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19" Type="http://schemas.openxmlformats.org/officeDocument/2006/relationships/image" Target="../media/image140.sv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15.xml.rels><?xml version="1.0" encoding="UTF-8" standalone="yes"?>
<Relationships xmlns="http://schemas.openxmlformats.org/package/2006/relationships"><Relationship Id="rId13" Type="http://schemas.openxmlformats.org/officeDocument/2006/relationships/image" Target="../media/image153.svg"/><Relationship Id="rId18" Type="http://schemas.openxmlformats.org/officeDocument/2006/relationships/image" Target="../media/image158.png"/><Relationship Id="rId26" Type="http://schemas.openxmlformats.org/officeDocument/2006/relationships/image" Target="../media/image166.png"/><Relationship Id="rId39" Type="http://schemas.openxmlformats.org/officeDocument/2006/relationships/image" Target="../media/image114.png"/><Relationship Id="rId21" Type="http://schemas.openxmlformats.org/officeDocument/2006/relationships/image" Target="../media/image161.svg"/><Relationship Id="rId34" Type="http://schemas.openxmlformats.org/officeDocument/2006/relationships/image" Target="../media/image174.jpeg"/><Relationship Id="rId7" Type="http://schemas.openxmlformats.org/officeDocument/2006/relationships/image" Target="../media/image147.svg"/><Relationship Id="rId12" Type="http://schemas.openxmlformats.org/officeDocument/2006/relationships/image" Target="../media/image152.png"/><Relationship Id="rId17" Type="http://schemas.openxmlformats.org/officeDocument/2006/relationships/image" Target="../media/image157.svg"/><Relationship Id="rId25" Type="http://schemas.openxmlformats.org/officeDocument/2006/relationships/image" Target="../media/image165.svg"/><Relationship Id="rId33" Type="http://schemas.openxmlformats.org/officeDocument/2006/relationships/image" Target="../media/image173.jpeg"/><Relationship Id="rId38" Type="http://schemas.openxmlformats.org/officeDocument/2006/relationships/image" Target="../media/image178.svg"/><Relationship Id="rId2" Type="http://schemas.openxmlformats.org/officeDocument/2006/relationships/notesSlide" Target="../notesSlides/notesSlide6.xml"/><Relationship Id="rId16" Type="http://schemas.openxmlformats.org/officeDocument/2006/relationships/image" Target="../media/image156.png"/><Relationship Id="rId20" Type="http://schemas.openxmlformats.org/officeDocument/2006/relationships/image" Target="../media/image160.png"/><Relationship Id="rId29" Type="http://schemas.openxmlformats.org/officeDocument/2006/relationships/image" Target="../media/image169.svg"/><Relationship Id="rId1" Type="http://schemas.openxmlformats.org/officeDocument/2006/relationships/slideLayout" Target="../slideLayouts/slideLayout19.xml"/><Relationship Id="rId6" Type="http://schemas.openxmlformats.org/officeDocument/2006/relationships/image" Target="../media/image146.png"/><Relationship Id="rId11" Type="http://schemas.openxmlformats.org/officeDocument/2006/relationships/image" Target="../media/image151.svg"/><Relationship Id="rId24" Type="http://schemas.openxmlformats.org/officeDocument/2006/relationships/image" Target="../media/image164.png"/><Relationship Id="rId32" Type="http://schemas.openxmlformats.org/officeDocument/2006/relationships/image" Target="../media/image172.png"/><Relationship Id="rId37" Type="http://schemas.openxmlformats.org/officeDocument/2006/relationships/image" Target="../media/image177.png"/><Relationship Id="rId40" Type="http://schemas.openxmlformats.org/officeDocument/2006/relationships/image" Target="../media/image179.png"/><Relationship Id="rId5" Type="http://schemas.openxmlformats.org/officeDocument/2006/relationships/image" Target="../media/image145.svg"/><Relationship Id="rId15" Type="http://schemas.openxmlformats.org/officeDocument/2006/relationships/image" Target="../media/image155.svg"/><Relationship Id="rId23" Type="http://schemas.openxmlformats.org/officeDocument/2006/relationships/image" Target="../media/image163.svg"/><Relationship Id="rId28" Type="http://schemas.openxmlformats.org/officeDocument/2006/relationships/image" Target="../media/image168.png"/><Relationship Id="rId36" Type="http://schemas.openxmlformats.org/officeDocument/2006/relationships/image" Target="../media/image176.png"/><Relationship Id="rId10" Type="http://schemas.openxmlformats.org/officeDocument/2006/relationships/image" Target="../media/image150.png"/><Relationship Id="rId19" Type="http://schemas.openxmlformats.org/officeDocument/2006/relationships/image" Target="../media/image159.svg"/><Relationship Id="rId31" Type="http://schemas.openxmlformats.org/officeDocument/2006/relationships/image" Target="../media/image171.svg"/><Relationship Id="rId4" Type="http://schemas.openxmlformats.org/officeDocument/2006/relationships/image" Target="../media/image144.svg"/><Relationship Id="rId9" Type="http://schemas.openxmlformats.org/officeDocument/2006/relationships/image" Target="../media/image149.sv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svg"/><Relationship Id="rId30" Type="http://schemas.openxmlformats.org/officeDocument/2006/relationships/image" Target="../media/image170.png"/><Relationship Id="rId35" Type="http://schemas.openxmlformats.org/officeDocument/2006/relationships/image" Target="../media/image175.png"/><Relationship Id="rId8" Type="http://schemas.openxmlformats.org/officeDocument/2006/relationships/image" Target="../media/image148.png"/><Relationship Id="rId3" Type="http://schemas.openxmlformats.org/officeDocument/2006/relationships/image" Target="../media/image143.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180.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181.png"/><Relationship Id="rId9" Type="http://schemas.microsoft.com/office/2007/relationships/diagramDrawing" Target="../diagrams/drawing4.xml"/><Relationship Id="rId14" Type="http://schemas.microsoft.com/office/2007/relationships/diagramDrawing" Target="../diagrams/drawing5.xml"/></Relationships>
</file>

<file path=ppt/slides/_rels/slide17.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diagramData" Target="../diagrams/data6.xml"/><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0.png"/><Relationship Id="rId17" Type="http://schemas.microsoft.com/office/2007/relationships/diagramDrawing" Target="../diagrams/drawing6.xml"/><Relationship Id="rId2" Type="http://schemas.openxmlformats.org/officeDocument/2006/relationships/notesSlide" Target="../notesSlides/notesSlide8.xml"/><Relationship Id="rId16" Type="http://schemas.openxmlformats.org/officeDocument/2006/relationships/diagramColors" Target="../diagrams/colors6.xml"/><Relationship Id="rId1" Type="http://schemas.openxmlformats.org/officeDocument/2006/relationships/slideLayout" Target="../slideLayouts/slideLayout19.xml"/><Relationship Id="rId6" Type="http://schemas.openxmlformats.org/officeDocument/2006/relationships/image" Target="../media/image185.svg"/><Relationship Id="rId11" Type="http://schemas.openxmlformats.org/officeDocument/2006/relationships/image" Target="../media/image189.png"/><Relationship Id="rId5" Type="http://schemas.openxmlformats.org/officeDocument/2006/relationships/image" Target="../media/image184.png"/><Relationship Id="rId15" Type="http://schemas.openxmlformats.org/officeDocument/2006/relationships/diagramQuickStyle" Target="../diagrams/quickStyle6.xml"/><Relationship Id="rId10" Type="http://schemas.microsoft.com/office/2007/relationships/hdphoto" Target="../media/hdphoto34.wdp"/><Relationship Id="rId4" Type="http://schemas.openxmlformats.org/officeDocument/2006/relationships/image" Target="../media/image183.svg"/><Relationship Id="rId9" Type="http://schemas.openxmlformats.org/officeDocument/2006/relationships/image" Target="../media/image188.png"/><Relationship Id="rId1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diagramQuickStyle" Target="../diagrams/quickStyle7.xml"/><Relationship Id="rId3" Type="http://schemas.openxmlformats.org/officeDocument/2006/relationships/image" Target="../media/image191.png"/><Relationship Id="rId7" Type="http://schemas.openxmlformats.org/officeDocument/2006/relationships/image" Target="../media/image184.png"/><Relationship Id="rId12" Type="http://schemas.openxmlformats.org/officeDocument/2006/relationships/diagramLayout" Target="../diagrams/layout7.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4.png"/><Relationship Id="rId11" Type="http://schemas.openxmlformats.org/officeDocument/2006/relationships/diagramData" Target="../diagrams/data7.xml"/><Relationship Id="rId5" Type="http://schemas.openxmlformats.org/officeDocument/2006/relationships/image" Target="../media/image193.svg"/><Relationship Id="rId15" Type="http://schemas.microsoft.com/office/2007/relationships/diagramDrawing" Target="../diagrams/drawing7.xml"/><Relationship Id="rId10" Type="http://schemas.openxmlformats.org/officeDocument/2006/relationships/image" Target="../media/image197.png"/><Relationship Id="rId4" Type="http://schemas.openxmlformats.org/officeDocument/2006/relationships/image" Target="../media/image192.png"/><Relationship Id="rId9" Type="http://schemas.openxmlformats.org/officeDocument/2006/relationships/image" Target="../media/image196.png"/><Relationship Id="rId14" Type="http://schemas.openxmlformats.org/officeDocument/2006/relationships/diagramColors" Target="../diagrams/colors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19.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21.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18" Type="http://schemas.openxmlformats.org/officeDocument/2006/relationships/image" Target="../media/image220.png"/><Relationship Id="rId3" Type="http://schemas.openxmlformats.org/officeDocument/2006/relationships/image" Target="../media/image205.png"/><Relationship Id="rId7" Type="http://schemas.openxmlformats.org/officeDocument/2006/relationships/image" Target="../media/image209.jpeg"/><Relationship Id="rId12" Type="http://schemas.openxmlformats.org/officeDocument/2006/relationships/image" Target="../media/image214.png"/><Relationship Id="rId17" Type="http://schemas.openxmlformats.org/officeDocument/2006/relationships/image" Target="../media/image219.png"/><Relationship Id="rId2" Type="http://schemas.openxmlformats.org/officeDocument/2006/relationships/notesSlide" Target="../notesSlides/notesSlide11.xml"/><Relationship Id="rId16" Type="http://schemas.openxmlformats.org/officeDocument/2006/relationships/image" Target="../media/image218.png"/><Relationship Id="rId1" Type="http://schemas.openxmlformats.org/officeDocument/2006/relationships/slideLayout" Target="../slideLayouts/slideLayout23.xml"/><Relationship Id="rId6" Type="http://schemas.openxmlformats.org/officeDocument/2006/relationships/image" Target="../media/image208.png"/><Relationship Id="rId11" Type="http://schemas.openxmlformats.org/officeDocument/2006/relationships/image" Target="../media/image213.jpe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19.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30.png"/><Relationship Id="rId11" Type="http://schemas.openxmlformats.org/officeDocument/2006/relationships/image" Target="../media/image86.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27.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3.png"/><Relationship Id="rId18" Type="http://schemas.openxmlformats.org/officeDocument/2006/relationships/image" Target="../media/image248.png"/><Relationship Id="rId26" Type="http://schemas.openxmlformats.org/officeDocument/2006/relationships/image" Target="../media/image254.png"/><Relationship Id="rId3" Type="http://schemas.openxmlformats.org/officeDocument/2006/relationships/image" Target="../media/image6.png"/><Relationship Id="rId21" Type="http://schemas.openxmlformats.org/officeDocument/2006/relationships/image" Target="../media/image250.png"/><Relationship Id="rId7" Type="http://schemas.openxmlformats.org/officeDocument/2006/relationships/image" Target="../media/image238.svg"/><Relationship Id="rId12" Type="http://schemas.microsoft.com/office/2007/relationships/hdphoto" Target="../media/hdphoto35.wdp"/><Relationship Id="rId17" Type="http://schemas.openxmlformats.org/officeDocument/2006/relationships/image" Target="../media/image247.jpeg"/><Relationship Id="rId25" Type="http://schemas.openxmlformats.org/officeDocument/2006/relationships/image" Target="../media/image253.jpeg"/><Relationship Id="rId2" Type="http://schemas.openxmlformats.org/officeDocument/2006/relationships/notesSlide" Target="../notesSlides/notesSlide13.xml"/><Relationship Id="rId16" Type="http://schemas.openxmlformats.org/officeDocument/2006/relationships/image" Target="../media/image246.svg"/><Relationship Id="rId20" Type="http://schemas.openxmlformats.org/officeDocument/2006/relationships/image" Target="../media/image249.png"/><Relationship Id="rId1" Type="http://schemas.openxmlformats.org/officeDocument/2006/relationships/slideLayout" Target="../slideLayouts/slideLayout24.xml"/><Relationship Id="rId6" Type="http://schemas.openxmlformats.org/officeDocument/2006/relationships/image" Target="../media/image237.png"/><Relationship Id="rId11" Type="http://schemas.openxmlformats.org/officeDocument/2006/relationships/image" Target="../media/image242.png"/><Relationship Id="rId24" Type="http://schemas.openxmlformats.org/officeDocument/2006/relationships/image" Target="../media/image252.jpeg"/><Relationship Id="rId5" Type="http://schemas.openxmlformats.org/officeDocument/2006/relationships/image" Target="../media/image236.svg"/><Relationship Id="rId15" Type="http://schemas.openxmlformats.org/officeDocument/2006/relationships/image" Target="../media/image245.png"/><Relationship Id="rId23" Type="http://schemas.openxmlformats.org/officeDocument/2006/relationships/image" Target="../media/image251.png"/><Relationship Id="rId10" Type="http://schemas.openxmlformats.org/officeDocument/2006/relationships/image" Target="../media/image241.png"/><Relationship Id="rId19" Type="http://schemas.microsoft.com/office/2007/relationships/hdphoto" Target="../media/hdphoto36.wdp"/><Relationship Id="rId4" Type="http://schemas.openxmlformats.org/officeDocument/2006/relationships/image" Target="../media/image235.png"/><Relationship Id="rId9" Type="http://schemas.openxmlformats.org/officeDocument/2006/relationships/image" Target="../media/image240.png"/><Relationship Id="rId14" Type="http://schemas.openxmlformats.org/officeDocument/2006/relationships/image" Target="../media/image244.svg"/><Relationship Id="rId22" Type="http://schemas.microsoft.com/office/2007/relationships/hdphoto" Target="../media/hdphoto37.wdp"/></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6.png"/><Relationship Id="rId7" Type="http://schemas.openxmlformats.org/officeDocument/2006/relationships/diagramColors" Target="../diagrams/colors8.xml"/><Relationship Id="rId2" Type="http://schemas.openxmlformats.org/officeDocument/2006/relationships/image" Target="../media/image255.png"/><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258.svg"/><Relationship Id="rId2" Type="http://schemas.openxmlformats.org/officeDocument/2006/relationships/image" Target="../media/image257.png"/><Relationship Id="rId1" Type="http://schemas.openxmlformats.org/officeDocument/2006/relationships/slideLayout" Target="../slideLayouts/slideLayout22.xml"/><Relationship Id="rId6" Type="http://schemas.openxmlformats.org/officeDocument/2006/relationships/image" Target="../media/image261.png"/><Relationship Id="rId5" Type="http://schemas.openxmlformats.org/officeDocument/2006/relationships/image" Target="../media/image260.svg"/><Relationship Id="rId4" Type="http://schemas.openxmlformats.org/officeDocument/2006/relationships/image" Target="../media/image259.png"/></Relationships>
</file>

<file path=ppt/slides/_rels/slide3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269.sv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14.xml"/><Relationship Id="rId1" Type="http://schemas.openxmlformats.org/officeDocument/2006/relationships/slideLayout" Target="../slideLayouts/slideLayout72.xml"/><Relationship Id="rId6" Type="http://schemas.openxmlformats.org/officeDocument/2006/relationships/image" Target="../media/image267.svg"/><Relationship Id="rId5" Type="http://schemas.openxmlformats.org/officeDocument/2006/relationships/image" Target="../media/image266.png"/><Relationship Id="rId4" Type="http://schemas.openxmlformats.org/officeDocument/2006/relationships/image" Target="../media/image265.svg"/></Relationships>
</file>

<file path=ppt/slides/_rels/slide34.xml.rels><?xml version="1.0" encoding="UTF-8" standalone="yes"?>
<Relationships xmlns="http://schemas.openxmlformats.org/package/2006/relationships"><Relationship Id="rId3" Type="http://schemas.openxmlformats.org/officeDocument/2006/relationships/image" Target="../media/image267.svg"/><Relationship Id="rId7" Type="http://schemas.openxmlformats.org/officeDocument/2006/relationships/image" Target="../media/image271.svg"/><Relationship Id="rId2" Type="http://schemas.openxmlformats.org/officeDocument/2006/relationships/image" Target="../media/image266.png"/><Relationship Id="rId1" Type="http://schemas.openxmlformats.org/officeDocument/2006/relationships/slideLayout" Target="../slideLayouts/slideLayout72.xml"/><Relationship Id="rId6" Type="http://schemas.openxmlformats.org/officeDocument/2006/relationships/image" Target="../media/image270.png"/><Relationship Id="rId5" Type="http://schemas.openxmlformats.org/officeDocument/2006/relationships/image" Target="../media/image265.svg"/><Relationship Id="rId4" Type="http://schemas.openxmlformats.org/officeDocument/2006/relationships/image" Target="../media/image264.png"/></Relationships>
</file>

<file path=ppt/slides/_rels/slide35.xml.rels><?xml version="1.0" encoding="UTF-8" standalone="yes"?>
<Relationships xmlns="http://schemas.openxmlformats.org/package/2006/relationships"><Relationship Id="rId3" Type="http://schemas.openxmlformats.org/officeDocument/2006/relationships/image" Target="../media/image267.svg"/><Relationship Id="rId7" Type="http://schemas.openxmlformats.org/officeDocument/2006/relationships/image" Target="../media/image271.svg"/><Relationship Id="rId2" Type="http://schemas.openxmlformats.org/officeDocument/2006/relationships/image" Target="../media/image266.png"/><Relationship Id="rId1" Type="http://schemas.openxmlformats.org/officeDocument/2006/relationships/slideLayout" Target="../slideLayouts/slideLayout72.xml"/><Relationship Id="rId6" Type="http://schemas.openxmlformats.org/officeDocument/2006/relationships/image" Target="../media/image270.png"/><Relationship Id="rId5" Type="http://schemas.openxmlformats.org/officeDocument/2006/relationships/image" Target="../media/image265.svg"/><Relationship Id="rId4" Type="http://schemas.openxmlformats.org/officeDocument/2006/relationships/image" Target="../media/image264.png"/></Relationships>
</file>

<file path=ppt/slides/_rels/slide36.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3" Type="http://schemas.openxmlformats.org/officeDocument/2006/relationships/image" Target="../media/image273.png"/><Relationship Id="rId7" Type="http://schemas.openxmlformats.org/officeDocument/2006/relationships/image" Target="../media/image277.png"/><Relationship Id="rId12" Type="http://schemas.openxmlformats.org/officeDocument/2006/relationships/image" Target="../media/image282.jpeg"/><Relationship Id="rId2" Type="http://schemas.openxmlformats.org/officeDocument/2006/relationships/image" Target="../media/image272.png"/><Relationship Id="rId16" Type="http://schemas.openxmlformats.org/officeDocument/2006/relationships/image" Target="../media/image286.png"/><Relationship Id="rId1" Type="http://schemas.openxmlformats.org/officeDocument/2006/relationships/slideLayout" Target="../slideLayouts/slideLayout72.xml"/><Relationship Id="rId6" Type="http://schemas.openxmlformats.org/officeDocument/2006/relationships/image" Target="../media/image276.pn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5.png"/><Relationship Id="rId10" Type="http://schemas.openxmlformats.org/officeDocument/2006/relationships/image" Target="../media/image280.png"/><Relationship Id="rId4" Type="http://schemas.openxmlformats.org/officeDocument/2006/relationships/image" Target="../media/image274.png"/><Relationship Id="rId9" Type="http://schemas.openxmlformats.org/officeDocument/2006/relationships/image" Target="../media/image279.png"/><Relationship Id="rId14" Type="http://schemas.openxmlformats.org/officeDocument/2006/relationships/image" Target="../media/image284.jpeg"/></Relationships>
</file>

<file path=ppt/slides/_rels/slide37.xml.rels><?xml version="1.0" encoding="UTF-8" standalone="yes"?>
<Relationships xmlns="http://schemas.openxmlformats.org/package/2006/relationships"><Relationship Id="rId26" Type="http://schemas.openxmlformats.org/officeDocument/2006/relationships/image" Target="../media/image310.jpeg"/><Relationship Id="rId21" Type="http://schemas.openxmlformats.org/officeDocument/2006/relationships/image" Target="../media/image305.png"/><Relationship Id="rId42" Type="http://schemas.openxmlformats.org/officeDocument/2006/relationships/image" Target="../media/image326.png"/><Relationship Id="rId47" Type="http://schemas.openxmlformats.org/officeDocument/2006/relationships/image" Target="../media/image331.png"/><Relationship Id="rId63" Type="http://schemas.openxmlformats.org/officeDocument/2006/relationships/image" Target="../media/image347.png"/><Relationship Id="rId68" Type="http://schemas.openxmlformats.org/officeDocument/2006/relationships/image" Target="../media/image352.png"/><Relationship Id="rId2" Type="http://schemas.openxmlformats.org/officeDocument/2006/relationships/notesSlide" Target="../notesSlides/notesSlide15.xml"/><Relationship Id="rId16" Type="http://schemas.openxmlformats.org/officeDocument/2006/relationships/image" Target="../media/image300.png"/><Relationship Id="rId29" Type="http://schemas.openxmlformats.org/officeDocument/2006/relationships/image" Target="../media/image313.png"/><Relationship Id="rId11" Type="http://schemas.openxmlformats.org/officeDocument/2006/relationships/image" Target="../media/image295.png"/><Relationship Id="rId24" Type="http://schemas.openxmlformats.org/officeDocument/2006/relationships/image" Target="../media/image308.png"/><Relationship Id="rId32" Type="http://schemas.openxmlformats.org/officeDocument/2006/relationships/image" Target="../media/image316.png"/><Relationship Id="rId37" Type="http://schemas.openxmlformats.org/officeDocument/2006/relationships/image" Target="../media/image321.GIF"/><Relationship Id="rId40" Type="http://schemas.openxmlformats.org/officeDocument/2006/relationships/image" Target="../media/image324.png"/><Relationship Id="rId45" Type="http://schemas.openxmlformats.org/officeDocument/2006/relationships/image" Target="../media/image329.png"/><Relationship Id="rId53" Type="http://schemas.openxmlformats.org/officeDocument/2006/relationships/image" Target="../media/image337.png"/><Relationship Id="rId58" Type="http://schemas.openxmlformats.org/officeDocument/2006/relationships/image" Target="../media/image342.png"/><Relationship Id="rId66" Type="http://schemas.openxmlformats.org/officeDocument/2006/relationships/image" Target="../media/image350.png"/><Relationship Id="rId74" Type="http://schemas.openxmlformats.org/officeDocument/2006/relationships/image" Target="../media/image358.png"/><Relationship Id="rId5" Type="http://schemas.openxmlformats.org/officeDocument/2006/relationships/image" Target="../media/image289.jpeg"/><Relationship Id="rId61" Type="http://schemas.openxmlformats.org/officeDocument/2006/relationships/image" Target="../media/image345.png"/><Relationship Id="rId19" Type="http://schemas.openxmlformats.org/officeDocument/2006/relationships/image" Target="../media/image303.jpeg"/><Relationship Id="rId14" Type="http://schemas.openxmlformats.org/officeDocument/2006/relationships/image" Target="../media/image298.GIF"/><Relationship Id="rId22" Type="http://schemas.openxmlformats.org/officeDocument/2006/relationships/image" Target="../media/image306.png"/><Relationship Id="rId27" Type="http://schemas.openxmlformats.org/officeDocument/2006/relationships/image" Target="../media/image311.png"/><Relationship Id="rId30" Type="http://schemas.openxmlformats.org/officeDocument/2006/relationships/image" Target="../media/image314.png"/><Relationship Id="rId35" Type="http://schemas.openxmlformats.org/officeDocument/2006/relationships/image" Target="../media/image319.png"/><Relationship Id="rId43" Type="http://schemas.openxmlformats.org/officeDocument/2006/relationships/image" Target="../media/image327.png"/><Relationship Id="rId48" Type="http://schemas.openxmlformats.org/officeDocument/2006/relationships/image" Target="../media/image332.png"/><Relationship Id="rId56" Type="http://schemas.openxmlformats.org/officeDocument/2006/relationships/image" Target="../media/image340.png"/><Relationship Id="rId64" Type="http://schemas.openxmlformats.org/officeDocument/2006/relationships/image" Target="../media/image348.jpeg"/><Relationship Id="rId69" Type="http://schemas.openxmlformats.org/officeDocument/2006/relationships/image" Target="../media/image353.png"/><Relationship Id="rId8" Type="http://schemas.openxmlformats.org/officeDocument/2006/relationships/image" Target="../media/image292.png"/><Relationship Id="rId51" Type="http://schemas.openxmlformats.org/officeDocument/2006/relationships/image" Target="../media/image335.png"/><Relationship Id="rId72" Type="http://schemas.openxmlformats.org/officeDocument/2006/relationships/image" Target="../media/image356.png"/><Relationship Id="rId3" Type="http://schemas.openxmlformats.org/officeDocument/2006/relationships/image" Target="../media/image287.png"/><Relationship Id="rId12" Type="http://schemas.openxmlformats.org/officeDocument/2006/relationships/image" Target="../media/image296.png"/><Relationship Id="rId17" Type="http://schemas.openxmlformats.org/officeDocument/2006/relationships/image" Target="../media/image301.png"/><Relationship Id="rId25" Type="http://schemas.openxmlformats.org/officeDocument/2006/relationships/image" Target="../media/image309.png"/><Relationship Id="rId33" Type="http://schemas.openxmlformats.org/officeDocument/2006/relationships/image" Target="../media/image317.png"/><Relationship Id="rId38" Type="http://schemas.openxmlformats.org/officeDocument/2006/relationships/image" Target="../media/image322.png"/><Relationship Id="rId46" Type="http://schemas.openxmlformats.org/officeDocument/2006/relationships/image" Target="../media/image330.png"/><Relationship Id="rId59" Type="http://schemas.openxmlformats.org/officeDocument/2006/relationships/image" Target="../media/image343.png"/><Relationship Id="rId67" Type="http://schemas.openxmlformats.org/officeDocument/2006/relationships/image" Target="../media/image351.png"/><Relationship Id="rId20" Type="http://schemas.openxmlformats.org/officeDocument/2006/relationships/image" Target="../media/image304.png"/><Relationship Id="rId41" Type="http://schemas.openxmlformats.org/officeDocument/2006/relationships/image" Target="../media/image325.png"/><Relationship Id="rId54" Type="http://schemas.openxmlformats.org/officeDocument/2006/relationships/image" Target="../media/image338.png"/><Relationship Id="rId62" Type="http://schemas.openxmlformats.org/officeDocument/2006/relationships/image" Target="../media/image346.png"/><Relationship Id="rId70" Type="http://schemas.openxmlformats.org/officeDocument/2006/relationships/image" Target="../media/image354.png"/><Relationship Id="rId1" Type="http://schemas.openxmlformats.org/officeDocument/2006/relationships/slideLayout" Target="../slideLayouts/slideLayout72.xml"/><Relationship Id="rId6" Type="http://schemas.openxmlformats.org/officeDocument/2006/relationships/image" Target="../media/image290.jpeg"/><Relationship Id="rId15" Type="http://schemas.openxmlformats.org/officeDocument/2006/relationships/image" Target="../media/image299.png"/><Relationship Id="rId23" Type="http://schemas.openxmlformats.org/officeDocument/2006/relationships/image" Target="../media/image307.jpeg"/><Relationship Id="rId28" Type="http://schemas.openxmlformats.org/officeDocument/2006/relationships/image" Target="../media/image312.png"/><Relationship Id="rId36" Type="http://schemas.openxmlformats.org/officeDocument/2006/relationships/image" Target="../media/image320.png"/><Relationship Id="rId49" Type="http://schemas.openxmlformats.org/officeDocument/2006/relationships/image" Target="../media/image333.jpeg"/><Relationship Id="rId57" Type="http://schemas.openxmlformats.org/officeDocument/2006/relationships/image" Target="../media/image341.png"/><Relationship Id="rId10" Type="http://schemas.openxmlformats.org/officeDocument/2006/relationships/image" Target="../media/image294.png"/><Relationship Id="rId31" Type="http://schemas.openxmlformats.org/officeDocument/2006/relationships/image" Target="../media/image315.png"/><Relationship Id="rId44" Type="http://schemas.openxmlformats.org/officeDocument/2006/relationships/image" Target="../media/image328.png"/><Relationship Id="rId52" Type="http://schemas.openxmlformats.org/officeDocument/2006/relationships/image" Target="../media/image336.png"/><Relationship Id="rId60" Type="http://schemas.openxmlformats.org/officeDocument/2006/relationships/image" Target="../media/image344.png"/><Relationship Id="rId65" Type="http://schemas.openxmlformats.org/officeDocument/2006/relationships/image" Target="../media/image349.jpeg"/><Relationship Id="rId73" Type="http://schemas.openxmlformats.org/officeDocument/2006/relationships/image" Target="../media/image357.png"/><Relationship Id="rId4" Type="http://schemas.openxmlformats.org/officeDocument/2006/relationships/image" Target="../media/image288.png"/><Relationship Id="rId9" Type="http://schemas.openxmlformats.org/officeDocument/2006/relationships/image" Target="../media/image293.png"/><Relationship Id="rId13" Type="http://schemas.openxmlformats.org/officeDocument/2006/relationships/image" Target="../media/image297.png"/><Relationship Id="rId18" Type="http://schemas.openxmlformats.org/officeDocument/2006/relationships/image" Target="../media/image302.jpeg"/><Relationship Id="rId39" Type="http://schemas.openxmlformats.org/officeDocument/2006/relationships/image" Target="../media/image323.png"/><Relationship Id="rId34" Type="http://schemas.openxmlformats.org/officeDocument/2006/relationships/image" Target="../media/image318.png"/><Relationship Id="rId50" Type="http://schemas.openxmlformats.org/officeDocument/2006/relationships/image" Target="../media/image334.png"/><Relationship Id="rId55" Type="http://schemas.openxmlformats.org/officeDocument/2006/relationships/image" Target="../media/image339.png"/><Relationship Id="rId7" Type="http://schemas.openxmlformats.org/officeDocument/2006/relationships/image" Target="../media/image291.jpeg"/><Relationship Id="rId71" Type="http://schemas.openxmlformats.org/officeDocument/2006/relationships/image" Target="../media/image355.png"/></Relationships>
</file>

<file path=ppt/slides/_rels/slide38.xml.rels><?xml version="1.0" encoding="UTF-8" standalone="yes"?>
<Relationships xmlns="http://schemas.openxmlformats.org/package/2006/relationships"><Relationship Id="rId13" Type="http://schemas.openxmlformats.org/officeDocument/2006/relationships/image" Target="../media/image369.png"/><Relationship Id="rId18" Type="http://schemas.openxmlformats.org/officeDocument/2006/relationships/image" Target="../media/image318.png"/><Relationship Id="rId26" Type="http://schemas.openxmlformats.org/officeDocument/2006/relationships/image" Target="../media/image377.png"/><Relationship Id="rId39" Type="http://schemas.openxmlformats.org/officeDocument/2006/relationships/image" Target="../media/image390.png"/><Relationship Id="rId21" Type="http://schemas.openxmlformats.org/officeDocument/2006/relationships/image" Target="../media/image372.png"/><Relationship Id="rId34" Type="http://schemas.openxmlformats.org/officeDocument/2006/relationships/image" Target="../media/image385.png"/><Relationship Id="rId7" Type="http://schemas.openxmlformats.org/officeDocument/2006/relationships/image" Target="../media/image363.png"/><Relationship Id="rId12" Type="http://schemas.openxmlformats.org/officeDocument/2006/relationships/image" Target="../media/image368.png"/><Relationship Id="rId17" Type="http://schemas.openxmlformats.org/officeDocument/2006/relationships/image" Target="../media/image317.png"/><Relationship Id="rId25" Type="http://schemas.openxmlformats.org/officeDocument/2006/relationships/image" Target="../media/image376.png"/><Relationship Id="rId33" Type="http://schemas.openxmlformats.org/officeDocument/2006/relationships/image" Target="../media/image384.png"/><Relationship Id="rId38" Type="http://schemas.openxmlformats.org/officeDocument/2006/relationships/image" Target="../media/image389.png"/><Relationship Id="rId2" Type="http://schemas.openxmlformats.org/officeDocument/2006/relationships/notesSlide" Target="../notesSlides/notesSlide16.xml"/><Relationship Id="rId16" Type="http://schemas.openxmlformats.org/officeDocument/2006/relationships/image" Target="../media/image305.png"/><Relationship Id="rId20" Type="http://schemas.openxmlformats.org/officeDocument/2006/relationships/image" Target="../media/image371.png"/><Relationship Id="rId29" Type="http://schemas.openxmlformats.org/officeDocument/2006/relationships/image" Target="../media/image380.png"/><Relationship Id="rId1" Type="http://schemas.openxmlformats.org/officeDocument/2006/relationships/slideLayout" Target="../slideLayouts/slideLayout72.xml"/><Relationship Id="rId6" Type="http://schemas.openxmlformats.org/officeDocument/2006/relationships/image" Target="../media/image362.png"/><Relationship Id="rId11" Type="http://schemas.openxmlformats.org/officeDocument/2006/relationships/image" Target="../media/image367.png"/><Relationship Id="rId24" Type="http://schemas.openxmlformats.org/officeDocument/2006/relationships/image" Target="../media/image375.png"/><Relationship Id="rId32" Type="http://schemas.openxmlformats.org/officeDocument/2006/relationships/image" Target="../media/image383.png"/><Relationship Id="rId37" Type="http://schemas.openxmlformats.org/officeDocument/2006/relationships/image" Target="../media/image388.jpeg"/><Relationship Id="rId5" Type="http://schemas.openxmlformats.org/officeDocument/2006/relationships/image" Target="../media/image361.png"/><Relationship Id="rId15" Type="http://schemas.openxmlformats.org/officeDocument/2006/relationships/image" Target="../media/image370.jpeg"/><Relationship Id="rId23" Type="http://schemas.openxmlformats.org/officeDocument/2006/relationships/image" Target="../media/image374.png"/><Relationship Id="rId28" Type="http://schemas.openxmlformats.org/officeDocument/2006/relationships/image" Target="../media/image379.png"/><Relationship Id="rId36" Type="http://schemas.openxmlformats.org/officeDocument/2006/relationships/image" Target="../media/image387.png"/><Relationship Id="rId10" Type="http://schemas.openxmlformats.org/officeDocument/2006/relationships/image" Target="../media/image366.png"/><Relationship Id="rId19" Type="http://schemas.openxmlformats.org/officeDocument/2006/relationships/image" Target="../media/image324.png"/><Relationship Id="rId31" Type="http://schemas.openxmlformats.org/officeDocument/2006/relationships/image" Target="../media/image382.png"/><Relationship Id="rId4" Type="http://schemas.openxmlformats.org/officeDocument/2006/relationships/image" Target="../media/image360.png"/><Relationship Id="rId9" Type="http://schemas.openxmlformats.org/officeDocument/2006/relationships/image" Target="../media/image365.png"/><Relationship Id="rId14" Type="http://schemas.openxmlformats.org/officeDocument/2006/relationships/image" Target="../media/image316.png"/><Relationship Id="rId22" Type="http://schemas.openxmlformats.org/officeDocument/2006/relationships/image" Target="../media/image373.png"/><Relationship Id="rId27" Type="http://schemas.openxmlformats.org/officeDocument/2006/relationships/image" Target="../media/image378.png"/><Relationship Id="rId30" Type="http://schemas.openxmlformats.org/officeDocument/2006/relationships/image" Target="../media/image381.png"/><Relationship Id="rId35" Type="http://schemas.openxmlformats.org/officeDocument/2006/relationships/image" Target="../media/image386.png"/><Relationship Id="rId8" Type="http://schemas.openxmlformats.org/officeDocument/2006/relationships/image" Target="../media/image364.png"/><Relationship Id="rId3" Type="http://schemas.openxmlformats.org/officeDocument/2006/relationships/image" Target="../media/image3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19.xml"/><Relationship Id="rId4" Type="http://schemas.openxmlformats.org/officeDocument/2006/relationships/image" Target="../media/image395.png"/></Relationships>
</file>

<file path=ppt/slides/_rels/slide44.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19.xml"/><Relationship Id="rId4" Type="http://schemas.openxmlformats.org/officeDocument/2006/relationships/image" Target="../media/image400.png"/></Relationships>
</file>

<file path=ppt/slides/_rels/slide47.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6.png"/><Relationship Id="rId18" Type="http://schemas.microsoft.com/office/2007/relationships/hdphoto" Target="../media/hdphoto13.wdp"/><Relationship Id="rId26" Type="http://schemas.microsoft.com/office/2007/relationships/hdphoto" Target="../media/hdphoto17.wdp"/><Relationship Id="rId3" Type="http://schemas.openxmlformats.org/officeDocument/2006/relationships/image" Target="../media/image51.png"/><Relationship Id="rId21" Type="http://schemas.openxmlformats.org/officeDocument/2006/relationships/image" Target="../media/image60.png"/><Relationship Id="rId7" Type="http://schemas.openxmlformats.org/officeDocument/2006/relationships/image" Target="../media/image53.png"/><Relationship Id="rId12" Type="http://schemas.microsoft.com/office/2007/relationships/hdphoto" Target="../media/hdphoto10.wdp"/><Relationship Id="rId17" Type="http://schemas.openxmlformats.org/officeDocument/2006/relationships/image" Target="../media/image58.png"/><Relationship Id="rId25" Type="http://schemas.openxmlformats.org/officeDocument/2006/relationships/image" Target="../media/image62.png"/><Relationship Id="rId2" Type="http://schemas.openxmlformats.org/officeDocument/2006/relationships/notesSlide" Target="../notesSlides/notesSlide2.xml"/><Relationship Id="rId16" Type="http://schemas.microsoft.com/office/2007/relationships/hdphoto" Target="../media/hdphoto12.wdp"/><Relationship Id="rId20" Type="http://schemas.microsoft.com/office/2007/relationships/hdphoto" Target="../media/hdphoto14.wdp"/><Relationship Id="rId29" Type="http://schemas.openxmlformats.org/officeDocument/2006/relationships/image" Target="../media/image64.png"/><Relationship Id="rId1" Type="http://schemas.openxmlformats.org/officeDocument/2006/relationships/slideLayout" Target="../slideLayouts/slideLayout19.xml"/><Relationship Id="rId6" Type="http://schemas.microsoft.com/office/2007/relationships/hdphoto" Target="../media/hdphoto7.wdp"/><Relationship Id="rId11" Type="http://schemas.openxmlformats.org/officeDocument/2006/relationships/image" Target="../media/image55.png"/><Relationship Id="rId24" Type="http://schemas.microsoft.com/office/2007/relationships/hdphoto" Target="../media/hdphoto16.wdp"/><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61.png"/><Relationship Id="rId28" Type="http://schemas.microsoft.com/office/2007/relationships/hdphoto" Target="../media/hdphoto18.wdp"/><Relationship Id="rId10" Type="http://schemas.microsoft.com/office/2007/relationships/hdphoto" Target="../media/hdphoto9.wdp"/><Relationship Id="rId19" Type="http://schemas.openxmlformats.org/officeDocument/2006/relationships/image" Target="../media/image59.png"/><Relationship Id="rId4" Type="http://schemas.microsoft.com/office/2007/relationships/hdphoto" Target="../media/hdphoto6.wdp"/><Relationship Id="rId9" Type="http://schemas.openxmlformats.org/officeDocument/2006/relationships/image" Target="../media/image54.png"/><Relationship Id="rId14" Type="http://schemas.microsoft.com/office/2007/relationships/hdphoto" Target="../media/hdphoto11.wdp"/><Relationship Id="rId22" Type="http://schemas.microsoft.com/office/2007/relationships/hdphoto" Target="../media/hdphoto15.wdp"/><Relationship Id="rId27" Type="http://schemas.openxmlformats.org/officeDocument/2006/relationships/image" Target="../media/image63.png"/><Relationship Id="rId30" Type="http://schemas.microsoft.com/office/2007/relationships/hdphoto" Target="../media/hdphoto19.wdp"/></Relationships>
</file>

<file path=ppt/slides/_rels/slide5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3" Type="http://schemas.microsoft.com/office/2007/relationships/hdphoto" Target="../media/hdphoto21.wdp"/><Relationship Id="rId18" Type="http://schemas.openxmlformats.org/officeDocument/2006/relationships/image" Target="../media/image76.png"/><Relationship Id="rId26" Type="http://schemas.openxmlformats.org/officeDocument/2006/relationships/image" Target="../media/image80.png"/><Relationship Id="rId3" Type="http://schemas.openxmlformats.org/officeDocument/2006/relationships/image" Target="../media/image65.png"/><Relationship Id="rId21" Type="http://schemas.microsoft.com/office/2007/relationships/hdphoto" Target="../media/hdphoto25.wdp"/><Relationship Id="rId34"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73.png"/><Relationship Id="rId17" Type="http://schemas.microsoft.com/office/2007/relationships/hdphoto" Target="../media/hdphoto23.wdp"/><Relationship Id="rId25" Type="http://schemas.microsoft.com/office/2007/relationships/hdphoto" Target="../media/hdphoto27.wdp"/><Relationship Id="rId33" Type="http://schemas.openxmlformats.org/officeDocument/2006/relationships/image" Target="../media/image86.png"/><Relationship Id="rId2" Type="http://schemas.openxmlformats.org/officeDocument/2006/relationships/notesSlide" Target="../notesSlides/notesSlide3.xml"/><Relationship Id="rId16" Type="http://schemas.openxmlformats.org/officeDocument/2006/relationships/image" Target="../media/image75.png"/><Relationship Id="rId20" Type="http://schemas.openxmlformats.org/officeDocument/2006/relationships/image" Target="../media/image77.png"/><Relationship Id="rId29"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79.png"/><Relationship Id="rId32" Type="http://schemas.openxmlformats.org/officeDocument/2006/relationships/image" Target="../media/image85.png"/><Relationship Id="rId5" Type="http://schemas.microsoft.com/office/2007/relationships/hdphoto" Target="../media/hdphoto20.wdp"/><Relationship Id="rId15" Type="http://schemas.microsoft.com/office/2007/relationships/hdphoto" Target="../media/hdphoto22.wdp"/><Relationship Id="rId23" Type="http://schemas.microsoft.com/office/2007/relationships/hdphoto" Target="../media/hdphoto26.wdp"/><Relationship Id="rId28" Type="http://schemas.openxmlformats.org/officeDocument/2006/relationships/image" Target="../media/image81.png"/><Relationship Id="rId36" Type="http://schemas.microsoft.com/office/2007/relationships/hdphoto" Target="../media/hdphoto29.wdp"/><Relationship Id="rId10" Type="http://schemas.openxmlformats.org/officeDocument/2006/relationships/image" Target="../media/image71.png"/><Relationship Id="rId19" Type="http://schemas.microsoft.com/office/2007/relationships/hdphoto" Target="../media/hdphoto24.wdp"/><Relationship Id="rId31" Type="http://schemas.openxmlformats.org/officeDocument/2006/relationships/image" Target="../media/image84.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78.png"/><Relationship Id="rId27" Type="http://schemas.microsoft.com/office/2007/relationships/hdphoto" Target="../media/hdphoto28.wdp"/><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8DEE1-8727-923D-4CF7-3DA64D256638}"/>
              </a:ext>
            </a:extLst>
          </p:cNvPr>
          <p:cNvSpPr/>
          <p:nvPr/>
        </p:nvSpPr>
        <p:spPr>
          <a:xfrm>
            <a:off x="0" y="5733167"/>
            <a:ext cx="12192000" cy="76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rebuchet MS" panose="020B0703020202090204" pitchFamily="34" charset="0"/>
            </a:endParaRPr>
          </a:p>
        </p:txBody>
      </p:sp>
      <p:sp>
        <p:nvSpPr>
          <p:cNvPr id="10" name="TextBox 9">
            <a:extLst>
              <a:ext uri="{FF2B5EF4-FFF2-40B4-BE49-F238E27FC236}">
                <a16:creationId xmlns:a16="http://schemas.microsoft.com/office/drawing/2014/main" id="{699CD624-9E4F-DED7-F556-BC9C5B29CF65}"/>
              </a:ext>
            </a:extLst>
          </p:cNvPr>
          <p:cNvSpPr txBox="1"/>
          <p:nvPr/>
        </p:nvSpPr>
        <p:spPr>
          <a:xfrm>
            <a:off x="444501" y="3607302"/>
            <a:ext cx="2166259" cy="307777"/>
          </a:xfrm>
          <a:prstGeom prst="rect">
            <a:avLst/>
          </a:prstGeom>
          <a:noFill/>
        </p:spPr>
        <p:txBody>
          <a:bodyPr wrap="square" rtlCol="0">
            <a:spAutoFit/>
          </a:bodyPr>
          <a:lstStyle/>
          <a:p>
            <a:endParaRPr lang="en-IN" sz="1400" cap="all" dirty="0">
              <a:solidFill>
                <a:schemeClr val="bg1"/>
              </a:solidFill>
              <a:latin typeface="TheSansOffice" panose="020B0503040302060204" pitchFamily="34" charset="0"/>
              <a:ea typeface="+mj-ea"/>
              <a:cs typeface="+mj-cs"/>
            </a:endParaRPr>
          </a:p>
        </p:txBody>
      </p:sp>
      <p:sp>
        <p:nvSpPr>
          <p:cNvPr id="4" name="Text Placeholder 3">
            <a:extLst>
              <a:ext uri="{FF2B5EF4-FFF2-40B4-BE49-F238E27FC236}">
                <a16:creationId xmlns:a16="http://schemas.microsoft.com/office/drawing/2014/main" id="{138D255F-0B1A-64DE-F36C-9F4FB34FFA71}"/>
              </a:ext>
            </a:extLst>
          </p:cNvPr>
          <p:cNvSpPr>
            <a:spLocks noGrp="1"/>
          </p:cNvSpPr>
          <p:nvPr>
            <p:ph type="body" sz="quarter" idx="13"/>
          </p:nvPr>
        </p:nvSpPr>
        <p:spPr>
          <a:xfrm>
            <a:off x="431800" y="1579688"/>
            <a:ext cx="5533371" cy="2058987"/>
          </a:xfrm>
        </p:spPr>
        <p:txBody>
          <a:bodyPr/>
          <a:lstStyle/>
          <a:p>
            <a:r>
              <a:rPr lang="en-IN" dirty="0"/>
              <a:t>UNLOCK THE POWER OF CLOUD &amp; </a:t>
            </a:r>
          </a:p>
          <a:p>
            <a:r>
              <a:rPr lang="en-IN" dirty="0"/>
              <a:t>IT MANAGED SERVICES </a:t>
            </a:r>
          </a:p>
        </p:txBody>
      </p:sp>
      <p:sp>
        <p:nvSpPr>
          <p:cNvPr id="5" name="Text Placeholder 4">
            <a:extLst>
              <a:ext uri="{FF2B5EF4-FFF2-40B4-BE49-F238E27FC236}">
                <a16:creationId xmlns:a16="http://schemas.microsoft.com/office/drawing/2014/main" id="{95363EA2-9D72-E280-B921-2EB92B0FBC05}"/>
              </a:ext>
            </a:extLst>
          </p:cNvPr>
          <p:cNvSpPr>
            <a:spLocks noGrp="1"/>
          </p:cNvSpPr>
          <p:nvPr>
            <p:ph type="body" sz="quarter" idx="15"/>
          </p:nvPr>
        </p:nvSpPr>
        <p:spPr/>
        <p:txBody>
          <a:bodyPr/>
          <a:lstStyle/>
          <a:p>
            <a:r>
              <a:rPr lang="en-US" dirty="0"/>
              <a:t>Feb 2025</a:t>
            </a:r>
          </a:p>
        </p:txBody>
      </p:sp>
    </p:spTree>
    <p:extLst>
      <p:ext uri="{BB962C8B-B14F-4D97-AF65-F5344CB8AC3E}">
        <p14:creationId xmlns:p14="http://schemas.microsoft.com/office/powerpoint/2010/main" val="238439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728959-DB7B-4B62-B153-FB0BA9B36234}"/>
              </a:ext>
            </a:extLst>
          </p:cNvPr>
          <p:cNvSpPr/>
          <p:nvPr/>
        </p:nvSpPr>
        <p:spPr>
          <a:xfrm>
            <a:off x="3263908" y="3844879"/>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9" name="Rectangle 8">
            <a:extLst>
              <a:ext uri="{FF2B5EF4-FFF2-40B4-BE49-F238E27FC236}">
                <a16:creationId xmlns:a16="http://schemas.microsoft.com/office/drawing/2014/main" id="{1FD9CBBC-CF80-4994-A1F3-40E746985535}"/>
              </a:ext>
            </a:extLst>
          </p:cNvPr>
          <p:cNvSpPr/>
          <p:nvPr/>
        </p:nvSpPr>
        <p:spPr>
          <a:xfrm>
            <a:off x="6096004" y="1321191"/>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a:xfrm>
            <a:off x="432000" y="251323"/>
            <a:ext cx="11328200" cy="584763"/>
          </a:xfrm>
        </p:spPr>
        <p:txBody>
          <a:bodyPr vert="horz" wrap="square" lIns="0" tIns="45715" rIns="91428" bIns="45715" rtlCol="0" anchor="ctr">
            <a:normAutofit/>
          </a:bodyPr>
          <a:lstStyle/>
          <a:p>
            <a:r>
              <a:rPr lang="en-US" dirty="0"/>
              <a:t>Cloud &amp; IT managed Services - portfolio</a:t>
            </a:r>
            <a:endParaRPr lang="en-IN" dirty="0"/>
          </a:p>
        </p:txBody>
      </p:sp>
      <p:grpSp>
        <p:nvGrpSpPr>
          <p:cNvPr id="7" name="Group 6">
            <a:extLst>
              <a:ext uri="{FF2B5EF4-FFF2-40B4-BE49-F238E27FC236}">
                <a16:creationId xmlns:a16="http://schemas.microsoft.com/office/drawing/2014/main" id="{24ECB685-E368-4D90-A02A-9844A2001CB4}"/>
              </a:ext>
            </a:extLst>
          </p:cNvPr>
          <p:cNvGrpSpPr/>
          <p:nvPr/>
        </p:nvGrpSpPr>
        <p:grpSpPr>
          <a:xfrm>
            <a:off x="3263900" y="1316568"/>
            <a:ext cx="5664200" cy="2496608"/>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431800" y="3813175"/>
            <a:ext cx="11328400"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1E0A89-B733-4542-88BE-20ADB50834A0}"/>
              </a:ext>
            </a:extLst>
          </p:cNvPr>
          <p:cNvSpPr txBox="1"/>
          <p:nvPr/>
        </p:nvSpPr>
        <p:spPr>
          <a:xfrm>
            <a:off x="9063297" y="2443417"/>
            <a:ext cx="2521215" cy="830997"/>
          </a:xfrm>
          <a:prstGeom prst="rect">
            <a:avLst/>
          </a:prstGeom>
          <a:noFill/>
        </p:spPr>
        <p:txBody>
          <a:bodyPr wrap="square" rtlCol="0">
            <a:spAutoFit/>
          </a:bodyPr>
          <a:lstStyle/>
          <a:p>
            <a:pPr algn="ctr" defTabSz="1218958">
              <a:defRPr/>
            </a:pPr>
            <a:r>
              <a:rPr lang="en-IN" sz="1600" dirty="0">
                <a:solidFill>
                  <a:schemeClr val="bg1"/>
                </a:solidFill>
                <a:latin typeface="Trebuchet MS"/>
              </a:rPr>
              <a:t>Migration best practices for minimal services disruption</a:t>
            </a:r>
          </a:p>
        </p:txBody>
      </p:sp>
      <p:sp>
        <p:nvSpPr>
          <p:cNvPr id="33" name="TextBox 32">
            <a:extLst>
              <a:ext uri="{FF2B5EF4-FFF2-40B4-BE49-F238E27FC236}">
                <a16:creationId xmlns:a16="http://schemas.microsoft.com/office/drawing/2014/main" id="{A6BD655E-AE8A-48F6-8042-FDDE6B245D78}"/>
              </a:ext>
            </a:extLst>
          </p:cNvPr>
          <p:cNvSpPr txBox="1"/>
          <p:nvPr/>
        </p:nvSpPr>
        <p:spPr>
          <a:xfrm>
            <a:off x="6231196" y="2443417"/>
            <a:ext cx="2561709" cy="1077218"/>
          </a:xfrm>
          <a:prstGeom prst="rect">
            <a:avLst/>
          </a:prstGeom>
          <a:noFill/>
        </p:spPr>
        <p:txBody>
          <a:bodyPr wrap="square" rtlCol="0">
            <a:spAutoFit/>
          </a:bodyPr>
          <a:lstStyle/>
          <a:p>
            <a:pPr algn="ctr" defTabSz="1218958">
              <a:defRPr/>
            </a:pPr>
            <a:r>
              <a:rPr lang="en-US" sz="1600" dirty="0">
                <a:solidFill>
                  <a:srgbClr val="BED730"/>
                </a:solidFill>
                <a:latin typeface="Trebuchet MS"/>
              </a:rPr>
              <a:t>Assessment led architecture design, build services for multi/hybrid IT solution</a:t>
            </a:r>
            <a:endParaRPr lang="en-IN" sz="1600" dirty="0">
              <a:solidFill>
                <a:srgbClr val="BED730"/>
              </a:solidFill>
              <a:latin typeface="Trebuchet MS"/>
            </a:endParaRPr>
          </a:p>
        </p:txBody>
      </p:sp>
      <p:sp>
        <p:nvSpPr>
          <p:cNvPr id="34" name="TextBox 33">
            <a:extLst>
              <a:ext uri="{FF2B5EF4-FFF2-40B4-BE49-F238E27FC236}">
                <a16:creationId xmlns:a16="http://schemas.microsoft.com/office/drawing/2014/main" id="{07FC6D11-5D89-447F-A827-0028BD80D044}"/>
              </a:ext>
            </a:extLst>
          </p:cNvPr>
          <p:cNvSpPr txBox="1"/>
          <p:nvPr/>
        </p:nvSpPr>
        <p:spPr>
          <a:xfrm>
            <a:off x="651642" y="4867808"/>
            <a:ext cx="2339273"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Comprehensive security framework- preventive, corrective &amp; detective</a:t>
            </a:r>
            <a:endParaRPr lang="en-IN" sz="1600" dirty="0">
              <a:solidFill>
                <a:schemeClr val="bg1"/>
              </a:solidFill>
              <a:latin typeface="Trebuchet MS"/>
            </a:endParaRPr>
          </a:p>
        </p:txBody>
      </p:sp>
      <p:sp>
        <p:nvSpPr>
          <p:cNvPr id="35" name="TextBox 34">
            <a:extLst>
              <a:ext uri="{FF2B5EF4-FFF2-40B4-BE49-F238E27FC236}">
                <a16:creationId xmlns:a16="http://schemas.microsoft.com/office/drawing/2014/main" id="{5236F2D4-9E4F-4536-939E-B14B529282EC}"/>
              </a:ext>
            </a:extLst>
          </p:cNvPr>
          <p:cNvSpPr txBox="1"/>
          <p:nvPr/>
        </p:nvSpPr>
        <p:spPr>
          <a:xfrm>
            <a:off x="6279492" y="4867808"/>
            <a:ext cx="2423075"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Multi cloud management platform providing unified visibility &amp; cost control</a:t>
            </a:r>
            <a:endParaRPr lang="en-IN" sz="1600" dirty="0">
              <a:solidFill>
                <a:schemeClr val="bg1"/>
              </a:solidFill>
              <a:latin typeface="Trebuchet MS"/>
            </a:endParaRPr>
          </a:p>
        </p:txBody>
      </p:sp>
      <p:sp>
        <p:nvSpPr>
          <p:cNvPr id="42" name="Rectangle 41">
            <a:extLst>
              <a:ext uri="{FF2B5EF4-FFF2-40B4-BE49-F238E27FC236}">
                <a16:creationId xmlns:a16="http://schemas.microsoft.com/office/drawing/2014/main" id="{53765685-C51D-4FF2-B3F2-7354A3EBF6C2}"/>
              </a:ext>
            </a:extLst>
          </p:cNvPr>
          <p:cNvSpPr/>
          <p:nvPr/>
        </p:nvSpPr>
        <p:spPr>
          <a:xfrm>
            <a:off x="8928100" y="3842065"/>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cxnSp>
        <p:nvCxnSpPr>
          <p:cNvPr id="48" name="Straight Connector 47">
            <a:extLst>
              <a:ext uri="{FF2B5EF4-FFF2-40B4-BE49-F238E27FC236}">
                <a16:creationId xmlns:a16="http://schemas.microsoft.com/office/drawing/2014/main" id="{C58C28DB-E055-4992-8DDA-DFC1A62967B6}"/>
              </a:ext>
            </a:extLst>
          </p:cNvPr>
          <p:cNvCxnSpPr>
            <a:cxnSpLocks/>
          </p:cNvCxnSpPr>
          <p:nvPr/>
        </p:nvCxnSpPr>
        <p:spPr>
          <a:xfrm>
            <a:off x="8928095" y="3836539"/>
            <a:ext cx="0" cy="2496608"/>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BD11DAC-4233-4740-94F4-590F07BA7D3A}"/>
              </a:ext>
            </a:extLst>
          </p:cNvPr>
          <p:cNvCxnSpPr>
            <a:cxnSpLocks/>
          </p:cNvCxnSpPr>
          <p:nvPr/>
        </p:nvCxnSpPr>
        <p:spPr>
          <a:xfrm>
            <a:off x="6095995" y="3836539"/>
            <a:ext cx="0" cy="2496608"/>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9C5DFE6-09AF-4B40-9140-2E32E173A781}"/>
              </a:ext>
            </a:extLst>
          </p:cNvPr>
          <p:cNvSpPr txBox="1"/>
          <p:nvPr/>
        </p:nvSpPr>
        <p:spPr>
          <a:xfrm>
            <a:off x="3447398" y="4867808"/>
            <a:ext cx="2497597"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Resiliency and data protection solutions </a:t>
            </a:r>
            <a:br>
              <a:rPr lang="en-US" sz="1600" dirty="0">
                <a:solidFill>
                  <a:srgbClr val="BED730"/>
                </a:solidFill>
                <a:latin typeface="Trebuchet MS"/>
              </a:rPr>
            </a:br>
            <a:r>
              <a:rPr lang="en-US" sz="1600" dirty="0">
                <a:solidFill>
                  <a:srgbClr val="BED730"/>
                </a:solidFill>
                <a:latin typeface="Trebuchet MS"/>
              </a:rPr>
              <a:t>and services</a:t>
            </a:r>
            <a:endParaRPr lang="en-IN" sz="1600" dirty="0">
              <a:solidFill>
                <a:srgbClr val="BED730"/>
              </a:solidFill>
              <a:latin typeface="Trebuchet MS"/>
            </a:endParaRPr>
          </a:p>
        </p:txBody>
      </p:sp>
      <p:sp>
        <p:nvSpPr>
          <p:cNvPr id="53" name="TextBox 52">
            <a:extLst>
              <a:ext uri="{FF2B5EF4-FFF2-40B4-BE49-F238E27FC236}">
                <a16:creationId xmlns:a16="http://schemas.microsoft.com/office/drawing/2014/main" id="{7A80F5D3-0504-412F-96B2-AC867EB59553}"/>
              </a:ext>
            </a:extLst>
          </p:cNvPr>
          <p:cNvSpPr txBox="1"/>
          <p:nvPr/>
        </p:nvSpPr>
        <p:spPr>
          <a:xfrm>
            <a:off x="9063296" y="4867809"/>
            <a:ext cx="2521216"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Cloud enhanced services </a:t>
            </a:r>
          </a:p>
          <a:p>
            <a:pPr algn="ctr" defTabSz="1218958">
              <a:defRPr/>
            </a:pPr>
            <a:r>
              <a:rPr lang="en-US" sz="1600" dirty="0">
                <a:solidFill>
                  <a:srgbClr val="BED730"/>
                </a:solidFill>
                <a:latin typeface="Trebuchet MS"/>
              </a:rPr>
              <a:t>AI/ML, Microservices, </a:t>
            </a:r>
          </a:p>
          <a:p>
            <a:pPr algn="ctr" defTabSz="1218958">
              <a:defRPr/>
            </a:pPr>
            <a:r>
              <a:rPr lang="en-US" sz="1600" dirty="0">
                <a:solidFill>
                  <a:srgbClr val="BED730"/>
                </a:solidFill>
                <a:latin typeface="Trebuchet MS"/>
              </a:rPr>
              <a:t>Analytics</a:t>
            </a:r>
            <a:endParaRPr lang="en-IN" sz="1600" dirty="0">
              <a:solidFill>
                <a:srgbClr val="BED730"/>
              </a:solidFill>
              <a:latin typeface="Trebuchet MS"/>
            </a:endParaRPr>
          </a:p>
        </p:txBody>
      </p:sp>
      <p:pic>
        <p:nvPicPr>
          <p:cNvPr id="57" name="Picture 56" descr="A close up of a logo&#10;&#10;Description automatically generated">
            <a:extLst>
              <a:ext uri="{FF2B5EF4-FFF2-40B4-BE49-F238E27FC236}">
                <a16:creationId xmlns:a16="http://schemas.microsoft.com/office/drawing/2014/main" id="{CF9D20E9-FA80-4A19-BF8F-B8A65E7D53D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07627" y="1533533"/>
            <a:ext cx="720000" cy="720000"/>
          </a:xfrm>
          <a:prstGeom prst="rect">
            <a:avLst/>
          </a:prstGeom>
          <a:ln>
            <a:noFill/>
          </a:ln>
        </p:spPr>
      </p:pic>
      <p:pic>
        <p:nvPicPr>
          <p:cNvPr id="58" name="Picture 57" descr="A close up of a logo&#10;&#10;Description automatically generated">
            <a:extLst>
              <a:ext uri="{FF2B5EF4-FFF2-40B4-BE49-F238E27FC236}">
                <a16:creationId xmlns:a16="http://schemas.microsoft.com/office/drawing/2014/main" id="{28CBF574-94D2-4A12-BC26-1589EED1FE12}"/>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319943" y="1533533"/>
            <a:ext cx="720000" cy="7200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D7FBC92E-ED7C-4D27-92A9-CB932562A9F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19940" y="4087869"/>
            <a:ext cx="720000" cy="720000"/>
          </a:xfrm>
          <a:prstGeom prst="rect">
            <a:avLst/>
          </a:prstGeom>
        </p:spPr>
      </p:pic>
      <p:pic>
        <p:nvPicPr>
          <p:cNvPr id="60" name="Picture 59" descr="A close up of a logo&#10;&#10;Description automatically generated">
            <a:extLst>
              <a:ext uri="{FF2B5EF4-FFF2-40B4-BE49-F238E27FC236}">
                <a16:creationId xmlns:a16="http://schemas.microsoft.com/office/drawing/2014/main" id="{67BD97B8-B974-4B65-9115-BD0354076E5A}"/>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039725" y="1533533"/>
            <a:ext cx="720000" cy="720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F6368B00-83EE-4E30-A349-F341A9E60017}"/>
              </a:ext>
            </a:extLst>
          </p:cNvPr>
          <p:cNvPicPr>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487847" y="4087869"/>
            <a:ext cx="720000" cy="720000"/>
          </a:xfrm>
          <a:prstGeom prst="rect">
            <a:avLst/>
          </a:prstGeom>
        </p:spPr>
      </p:pic>
      <p:pic>
        <p:nvPicPr>
          <p:cNvPr id="62" name="Picture 61" descr="A close up of a logo&#10;&#10;Description automatically generated">
            <a:extLst>
              <a:ext uri="{FF2B5EF4-FFF2-40B4-BE49-F238E27FC236}">
                <a16:creationId xmlns:a16="http://schemas.microsoft.com/office/drawing/2014/main" id="{A9C6852A-D922-413E-A11D-DC60B68A2C75}"/>
              </a:ext>
            </a:extLst>
          </p:cNvPr>
          <p:cNvPicPr>
            <a:picLocks noChangeAspect="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52035" y="4087869"/>
            <a:ext cx="720000" cy="720000"/>
          </a:xfrm>
          <a:prstGeom prst="rect">
            <a:avLst/>
          </a:prstGeom>
        </p:spPr>
      </p:pic>
      <p:sp>
        <p:nvSpPr>
          <p:cNvPr id="27" name="Rectangle 26">
            <a:extLst>
              <a:ext uri="{FF2B5EF4-FFF2-40B4-BE49-F238E27FC236}">
                <a16:creationId xmlns:a16="http://schemas.microsoft.com/office/drawing/2014/main" id="{323047CB-8337-0F15-7774-CA1D8958C0D2}"/>
              </a:ext>
            </a:extLst>
          </p:cNvPr>
          <p:cNvSpPr/>
          <p:nvPr/>
        </p:nvSpPr>
        <p:spPr>
          <a:xfrm>
            <a:off x="423576" y="1311944"/>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28" name="TextBox 27">
            <a:extLst>
              <a:ext uri="{FF2B5EF4-FFF2-40B4-BE49-F238E27FC236}">
                <a16:creationId xmlns:a16="http://schemas.microsoft.com/office/drawing/2014/main" id="{62E6BDE9-C208-BEC5-C0CE-1E3051564E82}"/>
              </a:ext>
            </a:extLst>
          </p:cNvPr>
          <p:cNvSpPr txBox="1"/>
          <p:nvPr/>
        </p:nvSpPr>
        <p:spPr>
          <a:xfrm>
            <a:off x="607489" y="2443418"/>
            <a:ext cx="2472915"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Sify CI Enterprise Managed Private /Hybrid Cloud</a:t>
            </a:r>
            <a:endParaRPr lang="en-IN" sz="1600" dirty="0">
              <a:solidFill>
                <a:srgbClr val="BED730"/>
              </a:solidFill>
              <a:latin typeface="Trebuchet MS"/>
            </a:endParaRPr>
          </a:p>
        </p:txBody>
      </p:sp>
      <p:pic>
        <p:nvPicPr>
          <p:cNvPr id="29" name="Picture 28" descr="A close up of a logo&#10;&#10;Description automatically generated">
            <a:extLst>
              <a:ext uri="{FF2B5EF4-FFF2-40B4-BE49-F238E27FC236}">
                <a16:creationId xmlns:a16="http://schemas.microsoft.com/office/drawing/2014/main" id="{08CC43E7-D389-E897-8427-A8B3419A123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79608" y="1533533"/>
            <a:ext cx="720000" cy="720000"/>
          </a:xfrm>
          <a:prstGeom prst="rect">
            <a:avLst/>
          </a:prstGeom>
        </p:spPr>
      </p:pic>
      <p:pic>
        <p:nvPicPr>
          <p:cNvPr id="31" name="Picture 30" descr="A close up of a logo&#10;&#10;Description automatically generated">
            <a:extLst>
              <a:ext uri="{FF2B5EF4-FFF2-40B4-BE49-F238E27FC236}">
                <a16:creationId xmlns:a16="http://schemas.microsoft.com/office/drawing/2014/main" id="{2F64E20F-0BD5-993D-05A9-836F5117AFD8}"/>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91376" y="4087869"/>
            <a:ext cx="720000" cy="720000"/>
          </a:xfrm>
          <a:prstGeom prst="rect">
            <a:avLst/>
          </a:prstGeom>
        </p:spPr>
      </p:pic>
      <p:sp>
        <p:nvSpPr>
          <p:cNvPr id="3" name="TextBox 2">
            <a:extLst>
              <a:ext uri="{FF2B5EF4-FFF2-40B4-BE49-F238E27FC236}">
                <a16:creationId xmlns:a16="http://schemas.microsoft.com/office/drawing/2014/main" id="{2D6AE8FD-0086-4531-4F42-787A4898CBB2}"/>
              </a:ext>
            </a:extLst>
          </p:cNvPr>
          <p:cNvSpPr txBox="1"/>
          <p:nvPr/>
        </p:nvSpPr>
        <p:spPr>
          <a:xfrm>
            <a:off x="3447398" y="2443418"/>
            <a:ext cx="2497596"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Hyperscale Cloud Services (AWS, OCI, GCP, Azure) &amp; Hyperscale adjacent DC</a:t>
            </a:r>
            <a:endParaRPr lang="en-IN" sz="1600" dirty="0">
              <a:solidFill>
                <a:schemeClr val="bg1"/>
              </a:solidFill>
              <a:latin typeface="Trebuchet MS"/>
            </a:endParaRPr>
          </a:p>
        </p:txBody>
      </p:sp>
    </p:spTree>
    <p:extLst>
      <p:ext uri="{BB962C8B-B14F-4D97-AF65-F5344CB8AC3E}">
        <p14:creationId xmlns:p14="http://schemas.microsoft.com/office/powerpoint/2010/main" val="8659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67F18D6-3A81-ECF6-7ACF-C5AF00DAF1D6}"/>
              </a:ext>
            </a:extLst>
          </p:cNvPr>
          <p:cNvSpPr/>
          <p:nvPr/>
        </p:nvSpPr>
        <p:spPr>
          <a:xfrm>
            <a:off x="475515" y="1261232"/>
            <a:ext cx="3313952" cy="4993217"/>
          </a:xfrm>
          <a:prstGeom prst="roundRect">
            <a:avLst>
              <a:gd name="adj" fmla="val 5610"/>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itle 1">
            <a:extLst>
              <a:ext uri="{FF2B5EF4-FFF2-40B4-BE49-F238E27FC236}">
                <a16:creationId xmlns:a16="http://schemas.microsoft.com/office/drawing/2014/main" id="{5EE1A41D-69AD-5768-4700-B6DD68EA9588}"/>
              </a:ext>
            </a:extLst>
          </p:cNvPr>
          <p:cNvSpPr>
            <a:spLocks noGrp="1"/>
          </p:cNvSpPr>
          <p:nvPr>
            <p:ph type="title"/>
          </p:nvPr>
        </p:nvSpPr>
        <p:spPr/>
        <p:txBody>
          <a:bodyPr>
            <a:noAutofit/>
          </a:bodyPr>
          <a:lstStyle/>
          <a:p>
            <a:r>
              <a:rPr lang="en-US" dirty="0"/>
              <a:t>Why Sify- by infrastructure to adopt cloud</a:t>
            </a:r>
            <a:endParaRPr lang="en-IN" dirty="0"/>
          </a:p>
        </p:txBody>
      </p:sp>
      <p:sp>
        <p:nvSpPr>
          <p:cNvPr id="14" name="Rectangle: Rounded Corners 13">
            <a:extLst>
              <a:ext uri="{FF2B5EF4-FFF2-40B4-BE49-F238E27FC236}">
                <a16:creationId xmlns:a16="http://schemas.microsoft.com/office/drawing/2014/main" id="{5ADD1497-CE6C-4EE4-B71C-9E6D814B7E34}"/>
              </a:ext>
            </a:extLst>
          </p:cNvPr>
          <p:cNvSpPr/>
          <p:nvPr/>
        </p:nvSpPr>
        <p:spPr>
          <a:xfrm>
            <a:off x="3933827" y="1340608"/>
            <a:ext cx="7812887" cy="4969177"/>
          </a:xfrm>
          <a:prstGeom prst="roundRect">
            <a:avLst>
              <a:gd name="adj" fmla="val 7435"/>
            </a:avLst>
          </a:prstGeom>
          <a:solidFill>
            <a:schemeClr val="bg1"/>
          </a:solidFill>
          <a:ln>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heSansOffice" panose="020B0503040302060204" pitchFamily="34" charset="0"/>
            </a:endParaRPr>
          </a:p>
        </p:txBody>
      </p:sp>
      <p:sp>
        <p:nvSpPr>
          <p:cNvPr id="5" name="object 8">
            <a:extLst>
              <a:ext uri="{FF2B5EF4-FFF2-40B4-BE49-F238E27FC236}">
                <a16:creationId xmlns:a16="http://schemas.microsoft.com/office/drawing/2014/main" id="{20423D29-6D5C-4762-AEE2-E0A30433EF03}"/>
              </a:ext>
            </a:extLst>
          </p:cNvPr>
          <p:cNvSpPr/>
          <p:nvPr/>
        </p:nvSpPr>
        <p:spPr>
          <a:xfrm>
            <a:off x="4136137" y="2421967"/>
            <a:ext cx="5166459" cy="1399896"/>
          </a:xfrm>
          <a:custGeom>
            <a:avLst/>
            <a:gdLst/>
            <a:ahLst/>
            <a:cxnLst/>
            <a:rect l="l" t="t" r="r" b="b"/>
            <a:pathLst>
              <a:path w="2884805" h="849630">
                <a:moveTo>
                  <a:pt x="2884754" y="849414"/>
                </a:moveTo>
                <a:lnTo>
                  <a:pt x="0" y="849414"/>
                </a:lnTo>
                <a:lnTo>
                  <a:pt x="0" y="0"/>
                </a:lnTo>
                <a:lnTo>
                  <a:pt x="2884754" y="0"/>
                </a:lnTo>
                <a:lnTo>
                  <a:pt x="2884754" y="849414"/>
                </a:lnTo>
                <a:close/>
              </a:path>
            </a:pathLst>
          </a:custGeom>
          <a:ln w="12699">
            <a:solidFill>
              <a:srgbClr val="5C9BD3"/>
            </a:solidFill>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6" name="object 9">
            <a:extLst>
              <a:ext uri="{FF2B5EF4-FFF2-40B4-BE49-F238E27FC236}">
                <a16:creationId xmlns:a16="http://schemas.microsoft.com/office/drawing/2014/main" id="{83ED1D82-61E6-484D-B539-6B0597BCB42E}"/>
              </a:ext>
            </a:extLst>
          </p:cNvPr>
          <p:cNvSpPr/>
          <p:nvPr/>
        </p:nvSpPr>
        <p:spPr>
          <a:xfrm>
            <a:off x="4136139" y="2421970"/>
            <a:ext cx="5152813" cy="373516"/>
          </a:xfrm>
          <a:custGeom>
            <a:avLst/>
            <a:gdLst/>
            <a:ahLst/>
            <a:cxnLst/>
            <a:rect l="l" t="t" r="r" b="b"/>
            <a:pathLst>
              <a:path w="2877185" h="226694">
                <a:moveTo>
                  <a:pt x="2876816" y="226491"/>
                </a:moveTo>
                <a:lnTo>
                  <a:pt x="0" y="226491"/>
                </a:lnTo>
                <a:lnTo>
                  <a:pt x="0" y="0"/>
                </a:lnTo>
                <a:lnTo>
                  <a:pt x="2876816" y="0"/>
                </a:lnTo>
                <a:lnTo>
                  <a:pt x="2876816" y="226491"/>
                </a:lnTo>
                <a:close/>
              </a:path>
            </a:pathLst>
          </a:custGeom>
          <a:solidFill>
            <a:srgbClr val="5C9BD3"/>
          </a:solidFill>
        </p:spPr>
        <p:txBody>
          <a:bodyPr wrap="square" lIns="0" tIns="0" rIns="0" bIns="0" rtlCol="0"/>
          <a:lstStyle/>
          <a:p>
            <a:pPr defTabSz="1218928">
              <a:defRPr/>
            </a:pPr>
            <a:endParaRPr sz="3600" dirty="0">
              <a:solidFill>
                <a:prstClr val="black"/>
              </a:solidFill>
              <a:latin typeface="TheSansOffice" panose="020B0503040302060204" pitchFamily="34" charset="0"/>
            </a:endParaRPr>
          </a:p>
        </p:txBody>
      </p:sp>
      <p:sp>
        <p:nvSpPr>
          <p:cNvPr id="7" name="object 10">
            <a:extLst>
              <a:ext uri="{FF2B5EF4-FFF2-40B4-BE49-F238E27FC236}">
                <a16:creationId xmlns:a16="http://schemas.microsoft.com/office/drawing/2014/main" id="{C56C5B91-E7CE-47A5-B4A0-9C6B8D99596D}"/>
              </a:ext>
            </a:extLst>
          </p:cNvPr>
          <p:cNvSpPr/>
          <p:nvPr/>
        </p:nvSpPr>
        <p:spPr>
          <a:xfrm>
            <a:off x="4239963" y="3376333"/>
            <a:ext cx="1890085" cy="373048"/>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algn="ctr" defTabSz="1218928">
              <a:defRPr/>
            </a:pPr>
            <a:endParaRPr sz="1351" dirty="0">
              <a:solidFill>
                <a:prstClr val="black"/>
              </a:solidFill>
              <a:latin typeface="TheSansOffice" panose="020B0503040302060204" pitchFamily="34" charset="0"/>
            </a:endParaRPr>
          </a:p>
        </p:txBody>
      </p:sp>
      <p:sp>
        <p:nvSpPr>
          <p:cNvPr id="8" name="object 11">
            <a:extLst>
              <a:ext uri="{FF2B5EF4-FFF2-40B4-BE49-F238E27FC236}">
                <a16:creationId xmlns:a16="http://schemas.microsoft.com/office/drawing/2014/main" id="{45FA7737-AF78-4DD0-AA15-519E32A320DA}"/>
              </a:ext>
            </a:extLst>
          </p:cNvPr>
          <p:cNvSpPr/>
          <p:nvPr/>
        </p:nvSpPr>
        <p:spPr>
          <a:xfrm>
            <a:off x="4149213" y="2870820"/>
            <a:ext cx="5139736" cy="435221"/>
          </a:xfrm>
          <a:custGeom>
            <a:avLst/>
            <a:gdLst/>
            <a:ahLst/>
            <a:cxnLst/>
            <a:rect l="l" t="t" r="r" b="b"/>
            <a:pathLst>
              <a:path w="2870200" h="286385">
                <a:moveTo>
                  <a:pt x="2870047" y="286105"/>
                </a:moveTo>
                <a:lnTo>
                  <a:pt x="0" y="286105"/>
                </a:lnTo>
                <a:lnTo>
                  <a:pt x="0" y="0"/>
                </a:lnTo>
                <a:lnTo>
                  <a:pt x="2870047" y="0"/>
                </a:lnTo>
                <a:lnTo>
                  <a:pt x="2870047" y="286105"/>
                </a:lnTo>
                <a:close/>
              </a:path>
            </a:pathLst>
          </a:custGeom>
          <a:solidFill>
            <a:srgbClr val="80D1E1"/>
          </a:solidFill>
        </p:spPr>
        <p:txBody>
          <a:bodyPr wrap="square" lIns="0" tIns="0" rIns="0" bIns="0" rtlCol="0"/>
          <a:lstStyle/>
          <a:p>
            <a:pPr defTabSz="1218928">
              <a:defRPr/>
            </a:pPr>
            <a:endParaRPr sz="4400" dirty="0">
              <a:solidFill>
                <a:prstClr val="black"/>
              </a:solidFill>
              <a:latin typeface="TheSansOffice" panose="020B0503040302060204" pitchFamily="34" charset="0"/>
            </a:endParaRPr>
          </a:p>
        </p:txBody>
      </p:sp>
      <p:sp>
        <p:nvSpPr>
          <p:cNvPr id="9" name="object 12">
            <a:extLst>
              <a:ext uri="{FF2B5EF4-FFF2-40B4-BE49-F238E27FC236}">
                <a16:creationId xmlns:a16="http://schemas.microsoft.com/office/drawing/2014/main" id="{2810585B-F2E2-4D4B-AF06-0CCB41C488B6}"/>
              </a:ext>
            </a:extLst>
          </p:cNvPr>
          <p:cNvSpPr/>
          <p:nvPr/>
        </p:nvSpPr>
        <p:spPr>
          <a:xfrm>
            <a:off x="9312647" y="2409367"/>
            <a:ext cx="462856" cy="1412452"/>
          </a:xfrm>
          <a:custGeom>
            <a:avLst/>
            <a:gdLst/>
            <a:ahLst/>
            <a:cxnLst/>
            <a:rect l="l" t="t" r="r" b="b"/>
            <a:pathLst>
              <a:path w="258445" h="857250">
                <a:moveTo>
                  <a:pt x="258089" y="857059"/>
                </a:moveTo>
                <a:lnTo>
                  <a:pt x="0" y="857059"/>
                </a:lnTo>
                <a:lnTo>
                  <a:pt x="0" y="0"/>
                </a:lnTo>
                <a:lnTo>
                  <a:pt x="258089" y="0"/>
                </a:lnTo>
                <a:lnTo>
                  <a:pt x="258089" y="857059"/>
                </a:lnTo>
                <a:close/>
              </a:path>
            </a:pathLst>
          </a:custGeom>
          <a:solidFill>
            <a:srgbClr val="4971B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1" name="object 14">
            <a:extLst>
              <a:ext uri="{FF2B5EF4-FFF2-40B4-BE49-F238E27FC236}">
                <a16:creationId xmlns:a16="http://schemas.microsoft.com/office/drawing/2014/main" id="{6D740C07-6570-4E1C-886F-093FC482AF66}"/>
              </a:ext>
            </a:extLst>
          </p:cNvPr>
          <p:cNvSpPr/>
          <p:nvPr/>
        </p:nvSpPr>
        <p:spPr>
          <a:xfrm>
            <a:off x="4149213" y="2832570"/>
            <a:ext cx="5139736" cy="85428"/>
          </a:xfrm>
          <a:custGeom>
            <a:avLst/>
            <a:gdLst/>
            <a:ahLst/>
            <a:cxnLst/>
            <a:rect l="l" t="t" r="r" b="b"/>
            <a:pathLst>
              <a:path w="2737485">
                <a:moveTo>
                  <a:pt x="0" y="0"/>
                </a:moveTo>
                <a:lnTo>
                  <a:pt x="2737002" y="0"/>
                </a:lnTo>
              </a:path>
            </a:pathLst>
          </a:custGeom>
          <a:ln w="12700">
            <a:solidFill>
              <a:srgbClr val="5C9BD3"/>
            </a:solidFill>
            <a:prstDash val="sysDash"/>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6" name="object 19">
            <a:extLst>
              <a:ext uri="{FF2B5EF4-FFF2-40B4-BE49-F238E27FC236}">
                <a16:creationId xmlns:a16="http://schemas.microsoft.com/office/drawing/2014/main" id="{30D952A3-5085-48F2-8349-4790FD9190FB}"/>
              </a:ext>
            </a:extLst>
          </p:cNvPr>
          <p:cNvSpPr/>
          <p:nvPr/>
        </p:nvSpPr>
        <p:spPr>
          <a:xfrm>
            <a:off x="8182897" y="2969549"/>
            <a:ext cx="833761" cy="235115"/>
          </a:xfrm>
          <a:prstGeom prst="rect">
            <a:avLst/>
          </a:prstGeom>
          <a:blipFill>
            <a:blip r:embed="rId3"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7" name="object 20">
            <a:extLst>
              <a:ext uri="{FF2B5EF4-FFF2-40B4-BE49-F238E27FC236}">
                <a16:creationId xmlns:a16="http://schemas.microsoft.com/office/drawing/2014/main" id="{58EC93AF-BC39-498D-AAFF-DDB1FAEEF49F}"/>
              </a:ext>
            </a:extLst>
          </p:cNvPr>
          <p:cNvSpPr/>
          <p:nvPr/>
        </p:nvSpPr>
        <p:spPr>
          <a:xfrm>
            <a:off x="5164889" y="2986803"/>
            <a:ext cx="178179" cy="203268"/>
          </a:xfrm>
          <a:prstGeom prst="rect">
            <a:avLst/>
          </a:prstGeom>
          <a:blipFill>
            <a:blip r:embed="rId4"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8" name="object 21">
            <a:extLst>
              <a:ext uri="{FF2B5EF4-FFF2-40B4-BE49-F238E27FC236}">
                <a16:creationId xmlns:a16="http://schemas.microsoft.com/office/drawing/2014/main" id="{C96FE853-6EAB-4343-A27A-D32C6AC68E2F}"/>
              </a:ext>
            </a:extLst>
          </p:cNvPr>
          <p:cNvSpPr txBox="1"/>
          <p:nvPr/>
        </p:nvSpPr>
        <p:spPr>
          <a:xfrm>
            <a:off x="4197489" y="2474019"/>
            <a:ext cx="4958408" cy="259045"/>
          </a:xfrm>
          <a:prstGeom prst="rect">
            <a:avLst/>
          </a:prstGeom>
        </p:spPr>
        <p:txBody>
          <a:bodyPr vert="horz" wrap="square" lIns="0" tIns="12700" rIns="0" bIns="0" rtlCol="0">
            <a:spAutoFit/>
          </a:bodyPr>
          <a:lstStyle/>
          <a:p>
            <a:pPr marL="12700" defTabSz="1218928">
              <a:spcBef>
                <a:spcPts val="100"/>
              </a:spcBef>
              <a:defRPr/>
            </a:pPr>
            <a:r>
              <a:rPr sz="1600" b="1" dirty="0">
                <a:solidFill>
                  <a:srgbClr val="FFFFFF"/>
                </a:solidFill>
                <a:latin typeface="TheSansOffice" panose="020B0503040302060204" pitchFamily="34" charset="0"/>
                <a:cs typeface="Arial"/>
              </a:rPr>
              <a:t>RABALE DATA CENTER </a:t>
            </a:r>
            <a:r>
              <a:rPr sz="1067" dirty="0">
                <a:solidFill>
                  <a:srgbClr val="FFFFFF"/>
                </a:solidFill>
                <a:latin typeface="TheSansOffice" panose="020B0503040302060204" pitchFamily="34" charset="0"/>
                <a:cs typeface="Arial"/>
              </a:rPr>
              <a:t>(Cloud Adjacent)</a:t>
            </a:r>
            <a:endParaRPr sz="1051" dirty="0">
              <a:solidFill>
                <a:prstClr val="black"/>
              </a:solidFill>
              <a:latin typeface="TheSansOffice" panose="020B0503040302060204" pitchFamily="34" charset="0"/>
              <a:cs typeface="Arial"/>
            </a:endParaRPr>
          </a:p>
        </p:txBody>
      </p:sp>
      <p:sp>
        <p:nvSpPr>
          <p:cNvPr id="19" name="object 22">
            <a:extLst>
              <a:ext uri="{FF2B5EF4-FFF2-40B4-BE49-F238E27FC236}">
                <a16:creationId xmlns:a16="http://schemas.microsoft.com/office/drawing/2014/main" id="{BC13A946-F77F-4E90-AE1D-06B41711646C}"/>
              </a:ext>
            </a:extLst>
          </p:cNvPr>
          <p:cNvSpPr txBox="1"/>
          <p:nvPr/>
        </p:nvSpPr>
        <p:spPr>
          <a:xfrm>
            <a:off x="4182311" y="2977967"/>
            <a:ext cx="898416" cy="170561"/>
          </a:xfrm>
          <a:prstGeom prst="rect">
            <a:avLst/>
          </a:prstGeom>
        </p:spPr>
        <p:txBody>
          <a:bodyPr vert="horz" wrap="square" lIns="0" tIns="16511" rIns="0" bIns="0" rtlCol="0">
            <a:spAutoFit/>
          </a:bodyPr>
          <a:lstStyle/>
          <a:p>
            <a:pPr marL="12700" defTabSz="1218928">
              <a:spcBef>
                <a:spcPts val="131"/>
              </a:spcBef>
              <a:defRPr/>
            </a:pPr>
            <a:r>
              <a:rPr sz="1000" b="1" dirty="0">
                <a:solidFill>
                  <a:prstClr val="black"/>
                </a:solidFill>
                <a:latin typeface="TheSansOffice" panose="020B0503040302060204" pitchFamily="34" charset="0"/>
                <a:cs typeface="Arial"/>
              </a:rPr>
              <a:t>Direct Connect</a:t>
            </a:r>
            <a:endParaRPr sz="1000" dirty="0">
              <a:solidFill>
                <a:prstClr val="black"/>
              </a:solidFill>
              <a:latin typeface="TheSansOffice" panose="020B0503040302060204" pitchFamily="34" charset="0"/>
              <a:cs typeface="Arial"/>
            </a:endParaRPr>
          </a:p>
        </p:txBody>
      </p:sp>
      <p:sp>
        <p:nvSpPr>
          <p:cNvPr id="20" name="object 23">
            <a:extLst>
              <a:ext uri="{FF2B5EF4-FFF2-40B4-BE49-F238E27FC236}">
                <a16:creationId xmlns:a16="http://schemas.microsoft.com/office/drawing/2014/main" id="{9324A223-8A61-43A6-9B23-92C1CE1B24E6}"/>
              </a:ext>
            </a:extLst>
          </p:cNvPr>
          <p:cNvSpPr txBox="1"/>
          <p:nvPr/>
        </p:nvSpPr>
        <p:spPr>
          <a:xfrm>
            <a:off x="6275917" y="2988032"/>
            <a:ext cx="1129275" cy="170561"/>
          </a:xfrm>
          <a:prstGeom prst="rect">
            <a:avLst/>
          </a:prstGeom>
        </p:spPr>
        <p:txBody>
          <a:bodyPr vert="horz" wrap="square" lIns="0" tIns="16511" rIns="0" bIns="0" rtlCol="0">
            <a:spAutoFit/>
          </a:bodyPr>
          <a:lstStyle/>
          <a:p>
            <a:pPr marL="12700" defTabSz="1218928">
              <a:spcBef>
                <a:spcPts val="131"/>
              </a:spcBef>
              <a:defRPr/>
            </a:pPr>
            <a:r>
              <a:rPr sz="1000" b="1" dirty="0">
                <a:solidFill>
                  <a:prstClr val="black"/>
                </a:solidFill>
                <a:latin typeface="TheSansOffice" panose="020B0503040302060204" pitchFamily="34" charset="0"/>
                <a:cs typeface="Arial"/>
              </a:rPr>
              <a:t>Sify Cloud Connect</a:t>
            </a:r>
            <a:endParaRPr sz="1000" dirty="0">
              <a:solidFill>
                <a:prstClr val="black"/>
              </a:solidFill>
              <a:latin typeface="TheSansOffice" panose="020B0503040302060204" pitchFamily="34" charset="0"/>
              <a:cs typeface="Arial"/>
            </a:endParaRPr>
          </a:p>
        </p:txBody>
      </p:sp>
      <p:sp>
        <p:nvSpPr>
          <p:cNvPr id="21" name="object 24">
            <a:extLst>
              <a:ext uri="{FF2B5EF4-FFF2-40B4-BE49-F238E27FC236}">
                <a16:creationId xmlns:a16="http://schemas.microsoft.com/office/drawing/2014/main" id="{7CB227BC-373E-4F8A-8C8E-A671BFAFFB6D}"/>
              </a:ext>
            </a:extLst>
          </p:cNvPr>
          <p:cNvSpPr txBox="1"/>
          <p:nvPr/>
        </p:nvSpPr>
        <p:spPr>
          <a:xfrm>
            <a:off x="6194223" y="3382905"/>
            <a:ext cx="2997800" cy="200696"/>
          </a:xfrm>
          <a:prstGeom prst="rect">
            <a:avLst/>
          </a:prstGeom>
        </p:spPr>
        <p:txBody>
          <a:bodyPr vert="horz" wrap="square" lIns="0" tIns="15875" rIns="0" bIns="0" rtlCol="0">
            <a:spAutoFit/>
          </a:bodyPr>
          <a:lstStyle/>
          <a:p>
            <a:pPr marL="12700" algn="ctr" defTabSz="1218928">
              <a:spcBef>
                <a:spcPts val="125"/>
              </a:spcBef>
              <a:defRPr/>
            </a:pPr>
            <a:r>
              <a:rPr sz="1200" dirty="0">
                <a:solidFill>
                  <a:prstClr val="black"/>
                </a:solidFill>
                <a:latin typeface="TheSansOffice" panose="020B0503040302060204" pitchFamily="34" charset="0"/>
                <a:cs typeface="Arial"/>
              </a:rPr>
              <a:t>Hybrid Multi Cloud</a:t>
            </a:r>
            <a:r>
              <a:rPr lang="en-IN" sz="1200" dirty="0">
                <a:solidFill>
                  <a:prstClr val="black"/>
                </a:solidFill>
                <a:latin typeface="TheSansOffice" panose="020B0503040302060204" pitchFamily="34" charset="0"/>
                <a:cs typeface="Arial"/>
              </a:rPr>
              <a:t> Management Platform</a:t>
            </a:r>
            <a:endParaRPr sz="1200" dirty="0">
              <a:solidFill>
                <a:prstClr val="black"/>
              </a:solidFill>
              <a:latin typeface="TheSansOffice" panose="020B0503040302060204" pitchFamily="34" charset="0"/>
              <a:cs typeface="Arial"/>
            </a:endParaRPr>
          </a:p>
        </p:txBody>
      </p:sp>
      <p:sp>
        <p:nvSpPr>
          <p:cNvPr id="22" name="object 25">
            <a:extLst>
              <a:ext uri="{FF2B5EF4-FFF2-40B4-BE49-F238E27FC236}">
                <a16:creationId xmlns:a16="http://schemas.microsoft.com/office/drawing/2014/main" id="{ECD1216D-00CF-472E-8ADC-5F79593CDE94}"/>
              </a:ext>
            </a:extLst>
          </p:cNvPr>
          <p:cNvSpPr txBox="1"/>
          <p:nvPr/>
        </p:nvSpPr>
        <p:spPr>
          <a:xfrm>
            <a:off x="4373006" y="3445750"/>
            <a:ext cx="1621697" cy="173254"/>
          </a:xfrm>
          <a:prstGeom prst="rect">
            <a:avLst/>
          </a:prstGeom>
        </p:spPr>
        <p:txBody>
          <a:bodyPr vert="horz" wrap="square" lIns="0" tIns="11431" rIns="0" bIns="0" rtlCol="0">
            <a:spAutoFit/>
          </a:bodyPr>
          <a:lstStyle/>
          <a:p>
            <a:pPr marL="12700" algn="ctr" defTabSz="1218928">
              <a:spcBef>
                <a:spcPts val="91"/>
              </a:spcBef>
              <a:defRPr/>
            </a:pPr>
            <a:r>
              <a:rPr sz="1051" b="1" dirty="0">
                <a:solidFill>
                  <a:srgbClr val="FFFFFF"/>
                </a:solidFill>
                <a:latin typeface="TheSansOffice" panose="020B0503040302060204" pitchFamily="34" charset="0"/>
                <a:cs typeface="Arial"/>
              </a:rPr>
              <a:t>Managed Services</a:t>
            </a:r>
            <a:endParaRPr sz="1051" dirty="0">
              <a:solidFill>
                <a:prstClr val="black"/>
              </a:solidFill>
              <a:latin typeface="TheSansOffice" panose="020B0503040302060204" pitchFamily="34" charset="0"/>
              <a:cs typeface="Arial"/>
            </a:endParaRPr>
          </a:p>
        </p:txBody>
      </p:sp>
      <p:sp>
        <p:nvSpPr>
          <p:cNvPr id="23" name="object 26">
            <a:extLst>
              <a:ext uri="{FF2B5EF4-FFF2-40B4-BE49-F238E27FC236}">
                <a16:creationId xmlns:a16="http://schemas.microsoft.com/office/drawing/2014/main" id="{F46C3A3F-563F-4414-9998-661AB7709A76}"/>
              </a:ext>
            </a:extLst>
          </p:cNvPr>
          <p:cNvSpPr/>
          <p:nvPr/>
        </p:nvSpPr>
        <p:spPr>
          <a:xfrm>
            <a:off x="4136136" y="3971648"/>
            <a:ext cx="5639549" cy="2071677"/>
          </a:xfrm>
          <a:custGeom>
            <a:avLst/>
            <a:gdLst/>
            <a:ahLst/>
            <a:cxnLst/>
            <a:rect l="l" t="t" r="r" b="b"/>
            <a:pathLst>
              <a:path w="3148965" h="1165860">
                <a:moveTo>
                  <a:pt x="3148507" y="1165783"/>
                </a:moveTo>
                <a:lnTo>
                  <a:pt x="0" y="1165783"/>
                </a:lnTo>
                <a:lnTo>
                  <a:pt x="0" y="0"/>
                </a:lnTo>
                <a:lnTo>
                  <a:pt x="3148507" y="0"/>
                </a:lnTo>
                <a:lnTo>
                  <a:pt x="3148507" y="1165783"/>
                </a:lnTo>
                <a:close/>
              </a:path>
            </a:pathLst>
          </a:custGeom>
          <a:ln w="12700">
            <a:solidFill>
              <a:srgbClr val="C5E9F5"/>
            </a:solidFill>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24" name="object 27">
            <a:extLst>
              <a:ext uri="{FF2B5EF4-FFF2-40B4-BE49-F238E27FC236}">
                <a16:creationId xmlns:a16="http://schemas.microsoft.com/office/drawing/2014/main" id="{62B28A41-B736-4C14-B887-5EEEF61600A7}"/>
              </a:ext>
            </a:extLst>
          </p:cNvPr>
          <p:cNvSpPr/>
          <p:nvPr/>
        </p:nvSpPr>
        <p:spPr>
          <a:xfrm>
            <a:off x="4135952" y="3971655"/>
            <a:ext cx="5639549" cy="373516"/>
          </a:xfrm>
          <a:custGeom>
            <a:avLst/>
            <a:gdLst/>
            <a:ahLst/>
            <a:cxnLst/>
            <a:rect l="l" t="t" r="r" b="b"/>
            <a:pathLst>
              <a:path w="3148965" h="226694">
                <a:moveTo>
                  <a:pt x="3148507" y="226491"/>
                </a:moveTo>
                <a:lnTo>
                  <a:pt x="0" y="226491"/>
                </a:lnTo>
                <a:lnTo>
                  <a:pt x="0" y="0"/>
                </a:lnTo>
                <a:lnTo>
                  <a:pt x="3148507" y="0"/>
                </a:lnTo>
                <a:lnTo>
                  <a:pt x="3148507" y="226491"/>
                </a:lnTo>
                <a:close/>
              </a:path>
            </a:pathLst>
          </a:custGeom>
          <a:solidFill>
            <a:srgbClr val="C5E9F5"/>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25" name="object 28">
            <a:extLst>
              <a:ext uri="{FF2B5EF4-FFF2-40B4-BE49-F238E27FC236}">
                <a16:creationId xmlns:a16="http://schemas.microsoft.com/office/drawing/2014/main" id="{3D20AB44-D77C-4C27-9AF9-3659A34FD874}"/>
              </a:ext>
            </a:extLst>
          </p:cNvPr>
          <p:cNvSpPr/>
          <p:nvPr/>
        </p:nvSpPr>
        <p:spPr>
          <a:xfrm>
            <a:off x="5540325" y="4371837"/>
            <a:ext cx="4209403" cy="563840"/>
          </a:xfrm>
          <a:custGeom>
            <a:avLst/>
            <a:gdLst/>
            <a:ahLst/>
            <a:cxnLst/>
            <a:rect l="l" t="t" r="r" b="b"/>
            <a:pathLst>
              <a:path w="2336165" h="147320">
                <a:moveTo>
                  <a:pt x="2335987" y="146837"/>
                </a:moveTo>
                <a:lnTo>
                  <a:pt x="0" y="146837"/>
                </a:lnTo>
                <a:lnTo>
                  <a:pt x="0" y="0"/>
                </a:lnTo>
                <a:lnTo>
                  <a:pt x="2335987" y="0"/>
                </a:lnTo>
                <a:lnTo>
                  <a:pt x="2335987" y="146837"/>
                </a:lnTo>
                <a:close/>
              </a:path>
            </a:pathLst>
          </a:custGeom>
          <a:solidFill>
            <a:srgbClr val="4971B8"/>
          </a:solidFill>
        </p:spPr>
        <p:txBody>
          <a:bodyPr wrap="square" lIns="0" tIns="0" rIns="0" bIns="0" rtlCol="0"/>
          <a:lstStyle/>
          <a:p>
            <a:pPr defTabSz="1218928">
              <a:defRPr/>
            </a:pPr>
            <a:endParaRPr sz="3200" dirty="0">
              <a:solidFill>
                <a:prstClr val="black"/>
              </a:solidFill>
              <a:latin typeface="TheSansOffice" panose="020B0503040302060204" pitchFamily="34" charset="0"/>
            </a:endParaRPr>
          </a:p>
        </p:txBody>
      </p:sp>
      <p:sp>
        <p:nvSpPr>
          <p:cNvPr id="31" name="object 34">
            <a:extLst>
              <a:ext uri="{FF2B5EF4-FFF2-40B4-BE49-F238E27FC236}">
                <a16:creationId xmlns:a16="http://schemas.microsoft.com/office/drawing/2014/main" id="{A5EDE29D-ED00-4B5F-9769-2FEA4FD033C8}"/>
              </a:ext>
            </a:extLst>
          </p:cNvPr>
          <p:cNvSpPr/>
          <p:nvPr/>
        </p:nvSpPr>
        <p:spPr>
          <a:xfrm>
            <a:off x="4137113" y="2057793"/>
            <a:ext cx="5166459" cy="310873"/>
          </a:xfrm>
          <a:custGeom>
            <a:avLst/>
            <a:gdLst/>
            <a:ahLst/>
            <a:cxnLst/>
            <a:rect l="l" t="t" r="r" b="b"/>
            <a:pathLst>
              <a:path w="2884805" h="172719">
                <a:moveTo>
                  <a:pt x="2884208" y="172313"/>
                </a:moveTo>
                <a:lnTo>
                  <a:pt x="0" y="172313"/>
                </a:lnTo>
                <a:lnTo>
                  <a:pt x="0" y="0"/>
                </a:lnTo>
                <a:lnTo>
                  <a:pt x="2884208" y="0"/>
                </a:lnTo>
                <a:lnTo>
                  <a:pt x="2884208" y="172313"/>
                </a:lnTo>
                <a:close/>
              </a:path>
            </a:pathLst>
          </a:custGeom>
          <a:solidFill>
            <a:srgbClr val="DCDBDB"/>
          </a:solidFill>
        </p:spPr>
        <p:txBody>
          <a:bodyPr wrap="square" lIns="0" tIns="0" rIns="0" bIns="0" rtlCol="0"/>
          <a:lstStyle/>
          <a:p>
            <a:pPr defTabSz="1218928">
              <a:defRPr/>
            </a:pPr>
            <a:endParaRPr sz="1600" b="1" dirty="0">
              <a:solidFill>
                <a:prstClr val="black"/>
              </a:solidFill>
              <a:latin typeface="TheSansOffice" panose="020B0503040302060204" pitchFamily="34" charset="0"/>
            </a:endParaRPr>
          </a:p>
        </p:txBody>
      </p:sp>
      <p:sp>
        <p:nvSpPr>
          <p:cNvPr id="32" name="object 35">
            <a:extLst>
              <a:ext uri="{FF2B5EF4-FFF2-40B4-BE49-F238E27FC236}">
                <a16:creationId xmlns:a16="http://schemas.microsoft.com/office/drawing/2014/main" id="{8C195A8D-E2CD-43E9-8AF4-C13C5886CB11}"/>
              </a:ext>
            </a:extLst>
          </p:cNvPr>
          <p:cNvSpPr txBox="1"/>
          <p:nvPr/>
        </p:nvSpPr>
        <p:spPr>
          <a:xfrm>
            <a:off x="4182314" y="2139510"/>
            <a:ext cx="5052796" cy="197490"/>
          </a:xfrm>
          <a:prstGeom prst="rect">
            <a:avLst/>
          </a:prstGeom>
        </p:spPr>
        <p:txBody>
          <a:bodyPr vert="horz" wrap="square" lIns="0" tIns="12700" rIns="0" bIns="0" rtlCol="0">
            <a:spAutoFit/>
          </a:bodyPr>
          <a:lstStyle/>
          <a:p>
            <a:pPr marL="12700" algn="ctr" defTabSz="1218928">
              <a:spcBef>
                <a:spcPts val="100"/>
              </a:spcBef>
              <a:defRPr/>
            </a:pPr>
            <a:r>
              <a:rPr sz="1200" b="1" dirty="0">
                <a:solidFill>
                  <a:prstClr val="black"/>
                </a:solidFill>
                <a:latin typeface="TheSansOffice" panose="020B0503040302060204" pitchFamily="34" charset="0"/>
                <a:cs typeface="Arial"/>
              </a:rPr>
              <a:t>Hyperscale Clouds </a:t>
            </a:r>
            <a:r>
              <a:rPr sz="933" b="1" dirty="0">
                <a:solidFill>
                  <a:prstClr val="black"/>
                </a:solidFill>
                <a:latin typeface="TheSansOffice" panose="020B0503040302060204" pitchFamily="34" charset="0"/>
                <a:cs typeface="Arial"/>
              </a:rPr>
              <a:t>AT VERY LOW LATENCY</a:t>
            </a:r>
            <a:endParaRPr sz="1067" b="1" dirty="0">
              <a:solidFill>
                <a:prstClr val="black"/>
              </a:solidFill>
              <a:latin typeface="TheSansOffice" panose="020B0503040302060204" pitchFamily="34" charset="0"/>
              <a:cs typeface="Arial"/>
            </a:endParaRPr>
          </a:p>
        </p:txBody>
      </p:sp>
      <p:sp>
        <p:nvSpPr>
          <p:cNvPr id="33" name="object 36">
            <a:extLst>
              <a:ext uri="{FF2B5EF4-FFF2-40B4-BE49-F238E27FC236}">
                <a16:creationId xmlns:a16="http://schemas.microsoft.com/office/drawing/2014/main" id="{186AFFBA-465D-4CF6-91C7-B36899E5CF90}"/>
              </a:ext>
            </a:extLst>
          </p:cNvPr>
          <p:cNvSpPr/>
          <p:nvPr/>
        </p:nvSpPr>
        <p:spPr>
          <a:xfrm>
            <a:off x="4441140" y="5118915"/>
            <a:ext cx="777008" cy="859004"/>
          </a:xfrm>
          <a:prstGeom prst="rect">
            <a:avLst/>
          </a:prstGeom>
          <a:blipFill>
            <a:blip r:embed="rId5"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5" name="object 38">
            <a:extLst>
              <a:ext uri="{FF2B5EF4-FFF2-40B4-BE49-F238E27FC236}">
                <a16:creationId xmlns:a16="http://schemas.microsoft.com/office/drawing/2014/main" id="{1DD319D6-4113-445D-A711-CF6999FF976E}"/>
              </a:ext>
            </a:extLst>
          </p:cNvPr>
          <p:cNvSpPr/>
          <p:nvPr/>
        </p:nvSpPr>
        <p:spPr>
          <a:xfrm>
            <a:off x="5540324" y="4971016"/>
            <a:ext cx="795477" cy="932619"/>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6" name="object 39">
            <a:extLst>
              <a:ext uri="{FF2B5EF4-FFF2-40B4-BE49-F238E27FC236}">
                <a16:creationId xmlns:a16="http://schemas.microsoft.com/office/drawing/2014/main" id="{CA3618E7-3371-4BE1-8A6E-50BDE4793A3C}"/>
              </a:ext>
            </a:extLst>
          </p:cNvPr>
          <p:cNvSpPr/>
          <p:nvPr/>
        </p:nvSpPr>
        <p:spPr>
          <a:xfrm>
            <a:off x="8950504" y="4971016"/>
            <a:ext cx="795477" cy="932619"/>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7" name="object 40">
            <a:extLst>
              <a:ext uri="{FF2B5EF4-FFF2-40B4-BE49-F238E27FC236}">
                <a16:creationId xmlns:a16="http://schemas.microsoft.com/office/drawing/2014/main" id="{7A88505E-6D3F-4524-8047-F3150E0904DB}"/>
              </a:ext>
            </a:extLst>
          </p:cNvPr>
          <p:cNvSpPr/>
          <p:nvPr/>
        </p:nvSpPr>
        <p:spPr>
          <a:xfrm>
            <a:off x="8097960"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8" name="object 41">
            <a:extLst>
              <a:ext uri="{FF2B5EF4-FFF2-40B4-BE49-F238E27FC236}">
                <a16:creationId xmlns:a16="http://schemas.microsoft.com/office/drawing/2014/main" id="{9FDD3161-6B96-40D0-8928-4B89FDFB0BB0}"/>
              </a:ext>
            </a:extLst>
          </p:cNvPr>
          <p:cNvSpPr/>
          <p:nvPr/>
        </p:nvSpPr>
        <p:spPr>
          <a:xfrm>
            <a:off x="7245415"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9" name="object 42">
            <a:extLst>
              <a:ext uri="{FF2B5EF4-FFF2-40B4-BE49-F238E27FC236}">
                <a16:creationId xmlns:a16="http://schemas.microsoft.com/office/drawing/2014/main" id="{91C4687A-899B-4C7C-BEB6-64214242B0C8}"/>
              </a:ext>
            </a:extLst>
          </p:cNvPr>
          <p:cNvSpPr/>
          <p:nvPr/>
        </p:nvSpPr>
        <p:spPr>
          <a:xfrm>
            <a:off x="6392868"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41" name="object 44">
            <a:extLst>
              <a:ext uri="{FF2B5EF4-FFF2-40B4-BE49-F238E27FC236}">
                <a16:creationId xmlns:a16="http://schemas.microsoft.com/office/drawing/2014/main" id="{CB21FD8F-5F79-4A07-845E-039F74F8FB89}"/>
              </a:ext>
            </a:extLst>
          </p:cNvPr>
          <p:cNvSpPr txBox="1"/>
          <p:nvPr/>
        </p:nvSpPr>
        <p:spPr>
          <a:xfrm>
            <a:off x="6473909" y="5064354"/>
            <a:ext cx="643705" cy="263405"/>
          </a:xfrm>
          <a:prstGeom prst="rect">
            <a:avLst/>
          </a:prstGeom>
        </p:spPr>
        <p:txBody>
          <a:bodyPr vert="horz" wrap="square" lIns="0" tIns="10795" rIns="0" bIns="0" rtlCol="0">
            <a:spAutoFit/>
          </a:bodyPr>
          <a:lstStyle/>
          <a:p>
            <a:pPr marL="12700" marR="5080" indent="13970" algn="ctr" defTabSz="1218928">
              <a:lnSpc>
                <a:spcPct val="104200"/>
              </a:lnSpc>
              <a:spcBef>
                <a:spcPts val="85"/>
              </a:spcBef>
              <a:defRPr/>
            </a:pPr>
            <a:r>
              <a:rPr lang="en-US" sz="800" b="1" dirty="0">
                <a:solidFill>
                  <a:srgbClr val="556778"/>
                </a:solidFill>
                <a:latin typeface="TheSansOffice" panose="020B0503040302060204" pitchFamily="34" charset="0"/>
                <a:cs typeface="Arial"/>
              </a:rPr>
              <a:t>SEC - </a:t>
            </a:r>
            <a:r>
              <a:rPr sz="800" b="1" dirty="0">
                <a:solidFill>
                  <a:srgbClr val="556778"/>
                </a:solidFill>
                <a:latin typeface="TheSansOffice" panose="020B0503040302060204" pitchFamily="34" charset="0"/>
                <a:cs typeface="Arial"/>
              </a:rPr>
              <a:t>SAP</a:t>
            </a:r>
            <a:r>
              <a:rPr lang="en-IN" sz="800" b="1" dirty="0">
                <a:solidFill>
                  <a:srgbClr val="556778"/>
                </a:solidFill>
                <a:latin typeface="TheSansOffice" panose="020B0503040302060204" pitchFamily="34" charset="0"/>
                <a:cs typeface="Arial"/>
              </a:rPr>
              <a:t> </a:t>
            </a:r>
            <a:r>
              <a:rPr sz="800" b="1" dirty="0">
                <a:solidFill>
                  <a:srgbClr val="556778"/>
                </a:solidFill>
                <a:latin typeface="TheSansOffice" panose="020B0503040302060204" pitchFamily="34" charset="0"/>
                <a:cs typeface="Arial"/>
              </a:rPr>
              <a:t>GRID</a:t>
            </a:r>
            <a:endParaRPr sz="800" dirty="0">
              <a:solidFill>
                <a:prstClr val="black"/>
              </a:solidFill>
              <a:latin typeface="TheSansOffice" panose="020B0503040302060204" pitchFamily="34" charset="0"/>
              <a:cs typeface="Arial"/>
            </a:endParaRPr>
          </a:p>
        </p:txBody>
      </p:sp>
      <p:sp>
        <p:nvSpPr>
          <p:cNvPr id="42" name="object 45">
            <a:extLst>
              <a:ext uri="{FF2B5EF4-FFF2-40B4-BE49-F238E27FC236}">
                <a16:creationId xmlns:a16="http://schemas.microsoft.com/office/drawing/2014/main" id="{6FDC124B-A392-4E10-86A0-FABDD24E403B}"/>
              </a:ext>
            </a:extLst>
          </p:cNvPr>
          <p:cNvSpPr txBox="1"/>
          <p:nvPr/>
        </p:nvSpPr>
        <p:spPr>
          <a:xfrm>
            <a:off x="7247042" y="5058270"/>
            <a:ext cx="814519" cy="135358"/>
          </a:xfrm>
          <a:prstGeom prst="rect">
            <a:avLst/>
          </a:prstGeom>
        </p:spPr>
        <p:txBody>
          <a:bodyPr vert="horz" wrap="square" lIns="0" tIns="10795" rIns="0" bIns="0" rtlCol="0">
            <a:spAutoFit/>
          </a:bodyPr>
          <a:lstStyle/>
          <a:p>
            <a:pPr marL="12700" marR="5080" indent="15874" algn="ctr" defTabSz="1218928">
              <a:lnSpc>
                <a:spcPct val="104200"/>
              </a:lnSpc>
              <a:spcBef>
                <a:spcPts val="85"/>
              </a:spcBef>
              <a:defRPr/>
            </a:pPr>
            <a:r>
              <a:rPr lang="en-US" sz="800" b="1" dirty="0">
                <a:solidFill>
                  <a:srgbClr val="556778"/>
                </a:solidFill>
                <a:latin typeface="TheSansOffice" panose="020B0503040302060204" pitchFamily="34" charset="0"/>
                <a:cs typeface="Arial"/>
              </a:rPr>
              <a:t>CI Community</a:t>
            </a:r>
            <a:endParaRPr sz="800" dirty="0">
              <a:solidFill>
                <a:prstClr val="black"/>
              </a:solidFill>
              <a:latin typeface="TheSansOffice" panose="020B0503040302060204" pitchFamily="34" charset="0"/>
              <a:cs typeface="Arial"/>
            </a:endParaRPr>
          </a:p>
        </p:txBody>
      </p:sp>
      <p:sp>
        <p:nvSpPr>
          <p:cNvPr id="43" name="object 46">
            <a:extLst>
              <a:ext uri="{FF2B5EF4-FFF2-40B4-BE49-F238E27FC236}">
                <a16:creationId xmlns:a16="http://schemas.microsoft.com/office/drawing/2014/main" id="{D8162454-3962-47FE-95E9-67DE72804DF8}"/>
              </a:ext>
            </a:extLst>
          </p:cNvPr>
          <p:cNvSpPr txBox="1"/>
          <p:nvPr/>
        </p:nvSpPr>
        <p:spPr>
          <a:xfrm>
            <a:off x="8149352" y="5060513"/>
            <a:ext cx="738925" cy="263405"/>
          </a:xfrm>
          <a:prstGeom prst="rect">
            <a:avLst/>
          </a:prstGeom>
        </p:spPr>
        <p:txBody>
          <a:bodyPr vert="horz" wrap="square" lIns="0" tIns="10795" rIns="0" bIns="0" rtlCol="0" anchor="t">
            <a:spAutoFit/>
          </a:bodyPr>
          <a:lstStyle/>
          <a:p>
            <a:pPr marL="17780" marR="5080" indent="-5927" algn="ctr" defTabSz="1218928">
              <a:lnSpc>
                <a:spcPct val="104200"/>
              </a:lnSpc>
              <a:spcBef>
                <a:spcPts val="85"/>
              </a:spcBef>
              <a:defRPr/>
            </a:pPr>
            <a:r>
              <a:rPr lang="en-US" sz="800" b="1" dirty="0">
                <a:solidFill>
                  <a:srgbClr val="556778"/>
                </a:solidFill>
                <a:latin typeface="TheSansOffice"/>
                <a:cs typeface="Arial"/>
              </a:rPr>
              <a:t>GCC –Make-in-India</a:t>
            </a:r>
            <a:endParaRPr lang="en-US" sz="800" dirty="0">
              <a:solidFill>
                <a:prstClr val="black"/>
              </a:solidFill>
              <a:latin typeface="TheSansOffice"/>
              <a:cs typeface="Arial"/>
            </a:endParaRPr>
          </a:p>
        </p:txBody>
      </p:sp>
      <p:sp>
        <p:nvSpPr>
          <p:cNvPr id="44" name="object 47">
            <a:extLst>
              <a:ext uri="{FF2B5EF4-FFF2-40B4-BE49-F238E27FC236}">
                <a16:creationId xmlns:a16="http://schemas.microsoft.com/office/drawing/2014/main" id="{939C21DD-090E-4B3C-821E-F48A2D6F2E6B}"/>
              </a:ext>
            </a:extLst>
          </p:cNvPr>
          <p:cNvSpPr txBox="1"/>
          <p:nvPr/>
        </p:nvSpPr>
        <p:spPr>
          <a:xfrm>
            <a:off x="9023308" y="5056664"/>
            <a:ext cx="649873" cy="259686"/>
          </a:xfrm>
          <a:prstGeom prst="rect">
            <a:avLst/>
          </a:prstGeom>
        </p:spPr>
        <p:txBody>
          <a:bodyPr vert="horz" wrap="square" lIns="0" tIns="13335" rIns="0" bIns="0" rtlCol="0">
            <a:spAutoFit/>
          </a:bodyPr>
          <a:lstStyle/>
          <a:p>
            <a:pPr marL="12700" algn="ctr" defTabSz="1218928">
              <a:spcBef>
                <a:spcPts val="105"/>
              </a:spcBef>
              <a:defRPr/>
            </a:pPr>
            <a:r>
              <a:rPr lang="en-US" sz="800" b="1" dirty="0">
                <a:solidFill>
                  <a:srgbClr val="556778"/>
                </a:solidFill>
                <a:latin typeface="TheSansOffice" panose="020B0503040302060204" pitchFamily="34" charset="0"/>
                <a:cs typeface="Arial"/>
              </a:rPr>
              <a:t>CI Trading Cloud</a:t>
            </a:r>
            <a:endParaRPr sz="800" dirty="0">
              <a:solidFill>
                <a:prstClr val="black"/>
              </a:solidFill>
              <a:latin typeface="TheSansOffice" panose="020B0503040302060204" pitchFamily="34" charset="0"/>
              <a:cs typeface="Arial"/>
            </a:endParaRPr>
          </a:p>
        </p:txBody>
      </p:sp>
      <p:sp>
        <p:nvSpPr>
          <p:cNvPr id="50" name="object 53">
            <a:extLst>
              <a:ext uri="{FF2B5EF4-FFF2-40B4-BE49-F238E27FC236}">
                <a16:creationId xmlns:a16="http://schemas.microsoft.com/office/drawing/2014/main" id="{C1448606-60E6-4192-A0F3-94FA5EF16C54}"/>
              </a:ext>
            </a:extLst>
          </p:cNvPr>
          <p:cNvSpPr/>
          <p:nvPr/>
        </p:nvSpPr>
        <p:spPr>
          <a:xfrm>
            <a:off x="7328612" y="3648620"/>
            <a:ext cx="477745" cy="106301"/>
          </a:xfrm>
          <a:prstGeom prst="rect">
            <a:avLst/>
          </a:prstGeom>
          <a:blipFill>
            <a:blip r:embed="rId6"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51" name="object 54">
            <a:extLst>
              <a:ext uri="{FF2B5EF4-FFF2-40B4-BE49-F238E27FC236}">
                <a16:creationId xmlns:a16="http://schemas.microsoft.com/office/drawing/2014/main" id="{1B954E28-82F4-4CBB-917A-6B1DDDE6001B}"/>
              </a:ext>
            </a:extLst>
          </p:cNvPr>
          <p:cNvSpPr/>
          <p:nvPr/>
        </p:nvSpPr>
        <p:spPr>
          <a:xfrm>
            <a:off x="7864260" y="3648540"/>
            <a:ext cx="146733" cy="109301"/>
          </a:xfrm>
          <a:prstGeom prst="rect">
            <a:avLst/>
          </a:prstGeom>
          <a:blipFill>
            <a:blip r:embed="rId7"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52" name="object 55">
            <a:extLst>
              <a:ext uri="{FF2B5EF4-FFF2-40B4-BE49-F238E27FC236}">
                <a16:creationId xmlns:a16="http://schemas.microsoft.com/office/drawing/2014/main" id="{EE1413DC-C272-4F04-A383-25418FC0E1BF}"/>
              </a:ext>
            </a:extLst>
          </p:cNvPr>
          <p:cNvSpPr txBox="1"/>
          <p:nvPr/>
        </p:nvSpPr>
        <p:spPr>
          <a:xfrm>
            <a:off x="9433540" y="2481256"/>
            <a:ext cx="153888" cy="1245051"/>
          </a:xfrm>
          <a:prstGeom prst="rect">
            <a:avLst/>
          </a:prstGeom>
        </p:spPr>
        <p:txBody>
          <a:bodyPr vert="vert270" wrap="square" lIns="0" tIns="0" rIns="0" bIns="0" rtlCol="0">
            <a:spAutoFit/>
          </a:bodyPr>
          <a:lstStyle/>
          <a:p>
            <a:pPr marL="12700" algn="ctr" defTabSz="1218928">
              <a:defRPr/>
            </a:pPr>
            <a:r>
              <a:rPr sz="1000" b="1" dirty="0">
                <a:solidFill>
                  <a:srgbClr val="FFFFFF"/>
                </a:solidFill>
                <a:latin typeface="TheSansOffice" panose="020B0503040302060204" pitchFamily="34" charset="0"/>
                <a:cs typeface="Arial"/>
              </a:rPr>
              <a:t>DC INTERCONNECT</a:t>
            </a:r>
            <a:endParaRPr sz="1000" dirty="0">
              <a:solidFill>
                <a:prstClr val="black"/>
              </a:solidFill>
              <a:latin typeface="TheSansOffice" panose="020B0503040302060204" pitchFamily="34" charset="0"/>
              <a:cs typeface="Arial"/>
            </a:endParaRPr>
          </a:p>
        </p:txBody>
      </p:sp>
      <p:sp>
        <p:nvSpPr>
          <p:cNvPr id="124" name="object 56">
            <a:extLst>
              <a:ext uri="{FF2B5EF4-FFF2-40B4-BE49-F238E27FC236}">
                <a16:creationId xmlns:a16="http://schemas.microsoft.com/office/drawing/2014/main" id="{E2549850-9D93-43B7-87B7-719040958E8F}"/>
              </a:ext>
            </a:extLst>
          </p:cNvPr>
          <p:cNvSpPr/>
          <p:nvPr/>
        </p:nvSpPr>
        <p:spPr>
          <a:xfrm>
            <a:off x="11265805" y="3583049"/>
            <a:ext cx="401705" cy="318584"/>
          </a:xfrm>
          <a:prstGeom prst="rect">
            <a:avLst/>
          </a:prstGeom>
          <a:blipFill>
            <a:blip r:embed="rId8"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5" name="object 57">
            <a:extLst>
              <a:ext uri="{FF2B5EF4-FFF2-40B4-BE49-F238E27FC236}">
                <a16:creationId xmlns:a16="http://schemas.microsoft.com/office/drawing/2014/main" id="{47AA2922-A1AC-4494-A59E-0FE5A67D2D23}"/>
              </a:ext>
            </a:extLst>
          </p:cNvPr>
          <p:cNvSpPr/>
          <p:nvPr/>
        </p:nvSpPr>
        <p:spPr>
          <a:xfrm>
            <a:off x="11285143" y="3146074"/>
            <a:ext cx="338911" cy="345268"/>
          </a:xfrm>
          <a:prstGeom prst="rect">
            <a:avLst/>
          </a:prstGeom>
          <a:blipFill>
            <a:blip r:embed="rId9"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6" name="object 58">
            <a:extLst>
              <a:ext uri="{FF2B5EF4-FFF2-40B4-BE49-F238E27FC236}">
                <a16:creationId xmlns:a16="http://schemas.microsoft.com/office/drawing/2014/main" id="{FD616C8F-6CC6-4C88-82CD-C5BCBB68EC68}"/>
              </a:ext>
            </a:extLst>
          </p:cNvPr>
          <p:cNvSpPr/>
          <p:nvPr/>
        </p:nvSpPr>
        <p:spPr>
          <a:xfrm>
            <a:off x="11246198" y="2610803"/>
            <a:ext cx="338911" cy="178620"/>
          </a:xfrm>
          <a:prstGeom prst="rect">
            <a:avLst/>
          </a:prstGeom>
          <a:blipFill>
            <a:blip r:embed="rId10"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7" name="object 60">
            <a:extLst>
              <a:ext uri="{FF2B5EF4-FFF2-40B4-BE49-F238E27FC236}">
                <a16:creationId xmlns:a16="http://schemas.microsoft.com/office/drawing/2014/main" id="{32966511-8D03-41B3-AF10-4502E82EFDA8}"/>
              </a:ext>
            </a:extLst>
          </p:cNvPr>
          <p:cNvSpPr txBox="1"/>
          <p:nvPr/>
        </p:nvSpPr>
        <p:spPr>
          <a:xfrm>
            <a:off x="11034564" y="2215263"/>
            <a:ext cx="632947" cy="303802"/>
          </a:xfrm>
          <a:prstGeom prst="rect">
            <a:avLst/>
          </a:prstGeom>
        </p:spPr>
        <p:txBody>
          <a:bodyPr vert="horz" wrap="square" lIns="0" tIns="16511" rIns="0" bIns="0" rtlCol="0">
            <a:spAutoFit/>
          </a:bodyPr>
          <a:lstStyle/>
          <a:p>
            <a:pPr marL="12700" algn="ctr" defTabSz="1218928">
              <a:spcBef>
                <a:spcPts val="131"/>
              </a:spcBef>
              <a:defRPr/>
            </a:pPr>
            <a:r>
              <a:rPr sz="933" b="1" dirty="0">
                <a:solidFill>
                  <a:prstClr val="black">
                    <a:lumMod val="50000"/>
                    <a:lumOff val="50000"/>
                  </a:prstClr>
                </a:solidFill>
                <a:latin typeface="TheSansOffice" panose="020B0503040302060204" pitchFamily="34" charset="0"/>
                <a:cs typeface="Arial"/>
              </a:rPr>
              <a:t>Express Route</a:t>
            </a:r>
          </a:p>
        </p:txBody>
      </p:sp>
      <p:sp>
        <p:nvSpPr>
          <p:cNvPr id="128" name="object 61">
            <a:extLst>
              <a:ext uri="{FF2B5EF4-FFF2-40B4-BE49-F238E27FC236}">
                <a16:creationId xmlns:a16="http://schemas.microsoft.com/office/drawing/2014/main" id="{35EC6210-24BB-42F2-BE0B-608A07ED79DA}"/>
              </a:ext>
            </a:extLst>
          </p:cNvPr>
          <p:cNvSpPr txBox="1"/>
          <p:nvPr/>
        </p:nvSpPr>
        <p:spPr>
          <a:xfrm>
            <a:off x="10484141" y="3155255"/>
            <a:ext cx="749147" cy="303802"/>
          </a:xfrm>
          <a:prstGeom prst="rect">
            <a:avLst/>
          </a:prstGeom>
        </p:spPr>
        <p:txBody>
          <a:bodyPr vert="horz" wrap="square" lIns="0" tIns="16511" rIns="0" bIns="0" rtlCol="0">
            <a:spAutoFit/>
          </a:bodyPr>
          <a:lstStyle/>
          <a:p>
            <a:pPr marL="12700" algn="ctr" defTabSz="1218928">
              <a:spcBef>
                <a:spcPts val="131"/>
              </a:spcBef>
              <a:defRPr/>
            </a:pPr>
            <a:r>
              <a:rPr sz="933" b="1" dirty="0">
                <a:solidFill>
                  <a:prstClr val="black">
                    <a:lumMod val="50000"/>
                    <a:lumOff val="50000"/>
                  </a:prstClr>
                </a:solidFill>
                <a:latin typeface="TheSansOffice" panose="020B0503040302060204" pitchFamily="34" charset="0"/>
                <a:cs typeface="Arial"/>
              </a:rPr>
              <a:t>Partner Interconnect</a:t>
            </a:r>
          </a:p>
        </p:txBody>
      </p:sp>
      <p:sp>
        <p:nvSpPr>
          <p:cNvPr id="129" name="object 62">
            <a:extLst>
              <a:ext uri="{FF2B5EF4-FFF2-40B4-BE49-F238E27FC236}">
                <a16:creationId xmlns:a16="http://schemas.microsoft.com/office/drawing/2014/main" id="{BBB9BC59-EC3B-4655-9C0B-1D90C8F78392}"/>
              </a:ext>
            </a:extLst>
          </p:cNvPr>
          <p:cNvSpPr/>
          <p:nvPr/>
        </p:nvSpPr>
        <p:spPr>
          <a:xfrm>
            <a:off x="10299019" y="4787322"/>
            <a:ext cx="1202616" cy="1309028"/>
          </a:xfrm>
          <a:prstGeom prst="roundRect">
            <a:avLst/>
          </a:prstGeom>
          <a:solidFill>
            <a:srgbClr val="55677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0" name="object 63">
            <a:extLst>
              <a:ext uri="{FF2B5EF4-FFF2-40B4-BE49-F238E27FC236}">
                <a16:creationId xmlns:a16="http://schemas.microsoft.com/office/drawing/2014/main" id="{4E4C87DA-5A58-43F9-A5A2-B5AEC3E2C593}"/>
              </a:ext>
            </a:extLst>
          </p:cNvPr>
          <p:cNvSpPr txBox="1"/>
          <p:nvPr/>
        </p:nvSpPr>
        <p:spPr>
          <a:xfrm>
            <a:off x="10299019" y="4499583"/>
            <a:ext cx="1202616" cy="179023"/>
          </a:xfrm>
          <a:prstGeom prst="rect">
            <a:avLst/>
          </a:prstGeom>
          <a:solidFill>
            <a:srgbClr val="BDD631"/>
          </a:solidFill>
        </p:spPr>
        <p:txBody>
          <a:bodyPr vert="horz" wrap="square" lIns="0" tIns="17145" rIns="0" bIns="0" rtlCol="0" anchor="ctr">
            <a:spAutoFit/>
          </a:bodyPr>
          <a:lstStyle/>
          <a:p>
            <a:pPr algn="ctr" defTabSz="1218928">
              <a:defRPr/>
            </a:pPr>
            <a:r>
              <a:rPr sz="1051" b="1" dirty="0">
                <a:solidFill>
                  <a:prstClr val="black"/>
                </a:solidFill>
                <a:latin typeface="TheSansOffice" panose="020B0503040302060204" pitchFamily="34" charset="0"/>
                <a:cs typeface="Arial"/>
              </a:rPr>
              <a:t>FAR DR READY</a:t>
            </a:r>
            <a:endParaRPr sz="1051" dirty="0">
              <a:solidFill>
                <a:prstClr val="black"/>
              </a:solidFill>
              <a:latin typeface="TheSansOffice" panose="020B0503040302060204" pitchFamily="34" charset="0"/>
              <a:cs typeface="Arial"/>
            </a:endParaRPr>
          </a:p>
        </p:txBody>
      </p:sp>
      <p:sp>
        <p:nvSpPr>
          <p:cNvPr id="131" name="object 64">
            <a:extLst>
              <a:ext uri="{FF2B5EF4-FFF2-40B4-BE49-F238E27FC236}">
                <a16:creationId xmlns:a16="http://schemas.microsoft.com/office/drawing/2014/main" id="{5928E6EB-1CCD-467E-8646-1D967774AC11}"/>
              </a:ext>
            </a:extLst>
          </p:cNvPr>
          <p:cNvSpPr txBox="1"/>
          <p:nvPr/>
        </p:nvSpPr>
        <p:spPr>
          <a:xfrm>
            <a:off x="10219816" y="5456842"/>
            <a:ext cx="1447693" cy="460381"/>
          </a:xfrm>
          <a:prstGeom prst="rect">
            <a:avLst/>
          </a:prstGeom>
        </p:spPr>
        <p:txBody>
          <a:bodyPr vert="horz" wrap="square" lIns="0" tIns="29209" rIns="0" bIns="0" rtlCol="0">
            <a:spAutoFit/>
          </a:bodyPr>
          <a:lstStyle/>
          <a:p>
            <a:pPr marL="206354" marR="268572" indent="24765" defTabSz="1218928">
              <a:spcBef>
                <a:spcPts val="229"/>
              </a:spcBef>
              <a:defRPr/>
            </a:pPr>
            <a:r>
              <a:rPr sz="1400" b="1" dirty="0">
                <a:solidFill>
                  <a:srgbClr val="FFFFFF"/>
                </a:solidFill>
                <a:latin typeface="TheSansOffice" panose="020B0503040302060204" pitchFamily="34" charset="0"/>
                <a:cs typeface="Arial"/>
              </a:rPr>
              <a:t>Hyderabad</a:t>
            </a:r>
            <a:r>
              <a:rPr lang="en-IN" sz="1400" b="1" dirty="0">
                <a:solidFill>
                  <a:srgbClr val="FFFFFF"/>
                </a:solidFill>
                <a:latin typeface="TheSansOffice" panose="020B0503040302060204" pitchFamily="34" charset="0"/>
                <a:cs typeface="Arial"/>
              </a:rPr>
              <a:t> </a:t>
            </a:r>
            <a:r>
              <a:rPr sz="1400" b="1" dirty="0">
                <a:solidFill>
                  <a:srgbClr val="FFFFFF"/>
                </a:solidFill>
                <a:latin typeface="TheSansOffice" panose="020B0503040302060204" pitchFamily="34" charset="0"/>
                <a:cs typeface="Arial"/>
              </a:rPr>
              <a:t>Data Center</a:t>
            </a:r>
            <a:endParaRPr sz="1400" dirty="0">
              <a:solidFill>
                <a:prstClr val="black"/>
              </a:solidFill>
              <a:latin typeface="TheSansOffice" panose="020B0503040302060204" pitchFamily="34" charset="0"/>
              <a:cs typeface="Arial"/>
            </a:endParaRPr>
          </a:p>
        </p:txBody>
      </p:sp>
      <p:sp>
        <p:nvSpPr>
          <p:cNvPr id="132" name="object 66">
            <a:extLst>
              <a:ext uri="{FF2B5EF4-FFF2-40B4-BE49-F238E27FC236}">
                <a16:creationId xmlns:a16="http://schemas.microsoft.com/office/drawing/2014/main" id="{7223C43F-7362-446B-9748-E3B6A5A69092}"/>
              </a:ext>
            </a:extLst>
          </p:cNvPr>
          <p:cNvSpPr/>
          <p:nvPr/>
        </p:nvSpPr>
        <p:spPr>
          <a:xfrm>
            <a:off x="10810764" y="4157287"/>
            <a:ext cx="690869" cy="279328"/>
          </a:xfrm>
          <a:prstGeom prst="rect">
            <a:avLst/>
          </a:prstGeom>
          <a:blipFill>
            <a:blip r:embed="rId3"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4" name="object 68">
            <a:extLst>
              <a:ext uri="{FF2B5EF4-FFF2-40B4-BE49-F238E27FC236}">
                <a16:creationId xmlns:a16="http://schemas.microsoft.com/office/drawing/2014/main" id="{F59C5F90-3667-4EBF-AAE6-5576292913BB}"/>
              </a:ext>
            </a:extLst>
          </p:cNvPr>
          <p:cNvSpPr/>
          <p:nvPr/>
        </p:nvSpPr>
        <p:spPr>
          <a:xfrm>
            <a:off x="9825106" y="3469723"/>
            <a:ext cx="845999" cy="944016"/>
          </a:xfrm>
          <a:custGeom>
            <a:avLst/>
            <a:gdLst/>
            <a:ahLst/>
            <a:cxnLst/>
            <a:rect l="l" t="t" r="r" b="b"/>
            <a:pathLst>
              <a:path w="666750" h="404494">
                <a:moveTo>
                  <a:pt x="0" y="0"/>
                </a:moveTo>
                <a:lnTo>
                  <a:pt x="47497" y="2353"/>
                </a:lnTo>
                <a:lnTo>
                  <a:pt x="94713" y="6323"/>
                </a:lnTo>
                <a:lnTo>
                  <a:pt x="141497" y="12121"/>
                </a:lnTo>
                <a:lnTo>
                  <a:pt x="187697" y="19960"/>
                </a:lnTo>
                <a:lnTo>
                  <a:pt x="233161" y="30051"/>
                </a:lnTo>
                <a:lnTo>
                  <a:pt x="277739" y="42606"/>
                </a:lnTo>
                <a:lnTo>
                  <a:pt x="321277" y="57837"/>
                </a:lnTo>
                <a:lnTo>
                  <a:pt x="363626" y="75956"/>
                </a:lnTo>
                <a:lnTo>
                  <a:pt x="404632" y="97174"/>
                </a:lnTo>
                <a:lnTo>
                  <a:pt x="444146" y="121705"/>
                </a:lnTo>
                <a:lnTo>
                  <a:pt x="482014" y="149759"/>
                </a:lnTo>
                <a:lnTo>
                  <a:pt x="518086" y="181549"/>
                </a:lnTo>
                <a:lnTo>
                  <a:pt x="552209" y="217286"/>
                </a:lnTo>
                <a:lnTo>
                  <a:pt x="584233" y="257183"/>
                </a:lnTo>
                <a:lnTo>
                  <a:pt x="614006" y="301451"/>
                </a:lnTo>
                <a:lnTo>
                  <a:pt x="641375" y="350302"/>
                </a:lnTo>
                <a:lnTo>
                  <a:pt x="666191" y="403948"/>
                </a:lnTo>
              </a:path>
            </a:pathLst>
          </a:custGeom>
          <a:ln w="12700">
            <a:solidFill>
              <a:srgbClr val="556778"/>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9" name="object 73">
            <a:extLst>
              <a:ext uri="{FF2B5EF4-FFF2-40B4-BE49-F238E27FC236}">
                <a16:creationId xmlns:a16="http://schemas.microsoft.com/office/drawing/2014/main" id="{95D34C6D-340A-4DE1-9B59-3ADAB99086B9}"/>
              </a:ext>
            </a:extLst>
          </p:cNvPr>
          <p:cNvSpPr/>
          <p:nvPr/>
        </p:nvSpPr>
        <p:spPr>
          <a:xfrm>
            <a:off x="9841467" y="2715117"/>
            <a:ext cx="1378639" cy="517928"/>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AEBF37"/>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44" name="object 78">
            <a:extLst>
              <a:ext uri="{FF2B5EF4-FFF2-40B4-BE49-F238E27FC236}">
                <a16:creationId xmlns:a16="http://schemas.microsoft.com/office/drawing/2014/main" id="{8E9FAFF8-7338-4EA9-AA30-DD75CF0F2775}"/>
              </a:ext>
            </a:extLst>
          </p:cNvPr>
          <p:cNvSpPr/>
          <p:nvPr/>
        </p:nvSpPr>
        <p:spPr>
          <a:xfrm>
            <a:off x="9841467" y="2187159"/>
            <a:ext cx="1391820" cy="561492"/>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672A7A"/>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pic>
        <p:nvPicPr>
          <p:cNvPr id="174" name="Picture 2" descr="Image result for microsoft azure logo">
            <a:extLst>
              <a:ext uri="{FF2B5EF4-FFF2-40B4-BE49-F238E27FC236}">
                <a16:creationId xmlns:a16="http://schemas.microsoft.com/office/drawing/2014/main" id="{B1B6FDBD-771C-4D1A-98F1-0F3B3C179D6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tretch/>
        </p:blipFill>
        <p:spPr bwMode="auto">
          <a:xfrm>
            <a:off x="11034563" y="1741963"/>
            <a:ext cx="532284" cy="406695"/>
          </a:xfrm>
          <a:prstGeom prst="rect">
            <a:avLst/>
          </a:prstGeom>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79A64090-B195-4446-AA1A-80455569AF4E}"/>
              </a:ext>
            </a:extLst>
          </p:cNvPr>
          <p:cNvPicPr>
            <a:picLocks noChangeAspect="1"/>
          </p:cNvPicPr>
          <p:nvPr/>
        </p:nvPicPr>
        <p:blipFill>
          <a:blip r:embed="rId12" cstate="print">
            <a:extLst>
              <a:ext uri="{28A0092B-C50C-407E-A947-70E740481C1C}">
                <a14:useLocalDpi xmlns:a14="http://schemas.microsoft.com/office/drawing/2010/main" val="0"/>
              </a:ext>
            </a:extLst>
          </a:blip>
          <a:srcRect t="7569" b="7569"/>
          <a:stretch/>
        </p:blipFill>
        <p:spPr>
          <a:xfrm>
            <a:off x="10612189" y="4778101"/>
            <a:ext cx="644547" cy="741203"/>
          </a:xfrm>
          <a:prstGeom prst="rect">
            <a:avLst/>
          </a:prstGeom>
        </p:spPr>
      </p:pic>
      <p:sp>
        <p:nvSpPr>
          <p:cNvPr id="118" name="TextBox 117">
            <a:extLst>
              <a:ext uri="{FF2B5EF4-FFF2-40B4-BE49-F238E27FC236}">
                <a16:creationId xmlns:a16="http://schemas.microsoft.com/office/drawing/2014/main" id="{B4A785F4-7B6B-4639-A728-948338BFB562}"/>
              </a:ext>
            </a:extLst>
          </p:cNvPr>
          <p:cNvSpPr txBox="1"/>
          <p:nvPr/>
        </p:nvSpPr>
        <p:spPr>
          <a:xfrm>
            <a:off x="10011909" y="1851857"/>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Hybrid Cloud</a:t>
            </a:r>
          </a:p>
        </p:txBody>
      </p:sp>
      <p:sp>
        <p:nvSpPr>
          <p:cNvPr id="178" name="TextBox 177">
            <a:extLst>
              <a:ext uri="{FF2B5EF4-FFF2-40B4-BE49-F238E27FC236}">
                <a16:creationId xmlns:a16="http://schemas.microsoft.com/office/drawing/2014/main" id="{B140D57A-7613-410A-B872-D6BA76258CB2}"/>
              </a:ext>
            </a:extLst>
          </p:cNvPr>
          <p:cNvSpPr txBox="1"/>
          <p:nvPr/>
        </p:nvSpPr>
        <p:spPr>
          <a:xfrm rot="1878309">
            <a:off x="9935109" y="3488348"/>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Far DR</a:t>
            </a:r>
          </a:p>
        </p:txBody>
      </p:sp>
      <p:sp>
        <p:nvSpPr>
          <p:cNvPr id="179" name="TextBox 178">
            <a:extLst>
              <a:ext uri="{FF2B5EF4-FFF2-40B4-BE49-F238E27FC236}">
                <a16:creationId xmlns:a16="http://schemas.microsoft.com/office/drawing/2014/main" id="{CBF4F933-127D-479F-A0D4-3DECE6FC8BC1}"/>
              </a:ext>
            </a:extLst>
          </p:cNvPr>
          <p:cNvSpPr txBox="1"/>
          <p:nvPr/>
        </p:nvSpPr>
        <p:spPr>
          <a:xfrm>
            <a:off x="10029229" y="2372247"/>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Hybrid Cloud</a:t>
            </a:r>
          </a:p>
        </p:txBody>
      </p:sp>
      <p:pic>
        <p:nvPicPr>
          <p:cNvPr id="180" name="Picture 179" descr="A close up of a logo&#10;&#10;Description automatically generated">
            <a:extLst>
              <a:ext uri="{FF2B5EF4-FFF2-40B4-BE49-F238E27FC236}">
                <a16:creationId xmlns:a16="http://schemas.microsoft.com/office/drawing/2014/main" id="{07BFB281-6DE5-407D-A311-F20CF6D6481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6559" b="16514"/>
          <a:stretch/>
        </p:blipFill>
        <p:spPr>
          <a:xfrm>
            <a:off x="7189482" y="1555532"/>
            <a:ext cx="588977" cy="405149"/>
          </a:xfrm>
          <a:prstGeom prst="rect">
            <a:avLst/>
          </a:prstGeom>
        </p:spPr>
      </p:pic>
      <p:pic>
        <p:nvPicPr>
          <p:cNvPr id="181" name="Picture 4" descr="Image result for amazon web services cloud  logo">
            <a:extLst>
              <a:ext uri="{FF2B5EF4-FFF2-40B4-BE49-F238E27FC236}">
                <a16:creationId xmlns:a16="http://schemas.microsoft.com/office/drawing/2014/main" id="{B0E32238-FDAD-4839-B03A-E37C82ACAC6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827964" y="1501496"/>
            <a:ext cx="543829" cy="43779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Image result for aws vmware  logo">
            <a:extLst>
              <a:ext uri="{FF2B5EF4-FFF2-40B4-BE49-F238E27FC236}">
                <a16:creationId xmlns:a16="http://schemas.microsoft.com/office/drawing/2014/main" id="{309BC80B-3EF2-474A-85E4-968C8358EB1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565996" y="1492531"/>
            <a:ext cx="536029" cy="460741"/>
          </a:xfrm>
          <a:prstGeom prst="rect">
            <a:avLst/>
          </a:prstGeom>
          <a:noFill/>
          <a:extLst>
            <a:ext uri="{909E8E84-426E-40DD-AFC4-6F175D3DCCD1}">
              <a14:hiddenFill xmlns:a14="http://schemas.microsoft.com/office/drawing/2010/main">
                <a:solidFill>
                  <a:srgbClr val="FFFFFF"/>
                </a:solidFill>
              </a14:hiddenFill>
            </a:ext>
          </a:extLst>
        </p:spPr>
      </p:pic>
      <p:sp>
        <p:nvSpPr>
          <p:cNvPr id="186" name="object 31">
            <a:extLst>
              <a:ext uri="{FF2B5EF4-FFF2-40B4-BE49-F238E27FC236}">
                <a16:creationId xmlns:a16="http://schemas.microsoft.com/office/drawing/2014/main" id="{51CBDAF5-315B-47B1-880F-9C1E803BC413}"/>
              </a:ext>
            </a:extLst>
          </p:cNvPr>
          <p:cNvSpPr txBox="1"/>
          <p:nvPr/>
        </p:nvSpPr>
        <p:spPr>
          <a:xfrm>
            <a:off x="4173554" y="4028016"/>
            <a:ext cx="5526313" cy="221793"/>
          </a:xfrm>
          <a:prstGeom prst="rect">
            <a:avLst/>
          </a:prstGeom>
        </p:spPr>
        <p:txBody>
          <a:bodyPr vert="horz" wrap="square" lIns="0" tIns="16511" rIns="0" bIns="0" rtlCol="0">
            <a:spAutoFit/>
          </a:bodyPr>
          <a:lstStyle/>
          <a:p>
            <a:pPr marL="35558" algn="ctr" defTabSz="1218928">
              <a:spcBef>
                <a:spcPts val="131"/>
              </a:spcBef>
              <a:defRPr/>
            </a:pPr>
            <a:r>
              <a:rPr lang="en-IN" sz="1333" b="1" dirty="0">
                <a:solidFill>
                  <a:prstClr val="black"/>
                </a:solidFill>
                <a:latin typeface="TheSansOffice" panose="020B0503040302060204" pitchFamily="34" charset="0"/>
                <a:cs typeface="Arial"/>
              </a:rPr>
              <a:t>AIROLI DC </a:t>
            </a:r>
            <a:r>
              <a:rPr lang="en-IN" sz="1333" baseline="12345" dirty="0">
                <a:solidFill>
                  <a:prstClr val="black"/>
                </a:solidFill>
                <a:latin typeface="TheSansOffice" panose="020B0503040302060204" pitchFamily="34" charset="0"/>
                <a:cs typeface="Arial"/>
              </a:rPr>
              <a:t>(Near Cloud / DR)</a:t>
            </a:r>
            <a:r>
              <a:rPr lang="en-IN" sz="1200" baseline="12345" dirty="0">
                <a:solidFill>
                  <a:prstClr val="black"/>
                </a:solidFill>
                <a:latin typeface="TheSansOffice" panose="020B0503040302060204" pitchFamily="34" charset="0"/>
                <a:cs typeface="Arial"/>
              </a:rPr>
              <a:t> </a:t>
            </a:r>
            <a:r>
              <a:rPr lang="en-IN" sz="1333" b="1" dirty="0">
                <a:solidFill>
                  <a:prstClr val="black"/>
                </a:solidFill>
                <a:latin typeface="TheSansOffice" panose="020B0503040302060204" pitchFamily="34" charset="0"/>
                <a:cs typeface="Arial"/>
              </a:rPr>
              <a:t>- Enterprise Multi Tenant Cloud </a:t>
            </a:r>
            <a:r>
              <a:rPr lang="en-IN" sz="1333" baseline="12345" dirty="0">
                <a:solidFill>
                  <a:prstClr val="black"/>
                </a:solidFill>
                <a:latin typeface="TheSansOffice" panose="020B0503040302060204" pitchFamily="34" charset="0"/>
                <a:cs typeface="Arial"/>
              </a:rPr>
              <a:t>AT MINIMAL LATENCY</a:t>
            </a:r>
            <a:endParaRPr sz="1333" dirty="0">
              <a:solidFill>
                <a:prstClr val="black"/>
              </a:solidFill>
              <a:latin typeface="TheSansOffice" panose="020B0503040302060204" pitchFamily="34" charset="0"/>
              <a:cs typeface="Arial"/>
            </a:endParaRPr>
          </a:p>
        </p:txBody>
      </p:sp>
      <p:sp>
        <p:nvSpPr>
          <p:cNvPr id="187" name="object 10">
            <a:extLst>
              <a:ext uri="{FF2B5EF4-FFF2-40B4-BE49-F238E27FC236}">
                <a16:creationId xmlns:a16="http://schemas.microsoft.com/office/drawing/2014/main" id="{CE1C1735-04DB-41E1-9870-E11E68317CEE}"/>
              </a:ext>
            </a:extLst>
          </p:cNvPr>
          <p:cNvSpPr/>
          <p:nvPr/>
        </p:nvSpPr>
        <p:spPr>
          <a:xfrm>
            <a:off x="4148599" y="4370912"/>
            <a:ext cx="1368212" cy="574569"/>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88" name="object 25">
            <a:extLst>
              <a:ext uri="{FF2B5EF4-FFF2-40B4-BE49-F238E27FC236}">
                <a16:creationId xmlns:a16="http://schemas.microsoft.com/office/drawing/2014/main" id="{073BA9F4-02AF-46D9-8B70-0845F7271007}"/>
              </a:ext>
            </a:extLst>
          </p:cNvPr>
          <p:cNvSpPr txBox="1"/>
          <p:nvPr/>
        </p:nvSpPr>
        <p:spPr>
          <a:xfrm>
            <a:off x="4213330" y="4536156"/>
            <a:ext cx="1238751" cy="226986"/>
          </a:xfrm>
          <a:prstGeom prst="rect">
            <a:avLst/>
          </a:prstGeom>
        </p:spPr>
        <p:txBody>
          <a:bodyPr vert="horz" wrap="square" lIns="0" tIns="11431" rIns="0" bIns="0" rtlCol="0">
            <a:spAutoFit/>
          </a:bodyPr>
          <a:lstStyle/>
          <a:p>
            <a:pPr marL="12700" algn="ctr" defTabSz="1218928">
              <a:spcBef>
                <a:spcPts val="91"/>
              </a:spcBef>
              <a:defRPr/>
            </a:pPr>
            <a:r>
              <a:rPr sz="1400" b="1" dirty="0">
                <a:solidFill>
                  <a:srgbClr val="FFFFFF"/>
                </a:solidFill>
                <a:latin typeface="TheSansOffice" panose="020B0503040302060204" pitchFamily="34" charset="0"/>
                <a:cs typeface="Arial"/>
              </a:rPr>
              <a:t>Colo</a:t>
            </a:r>
            <a:r>
              <a:rPr sz="1333" b="1" dirty="0">
                <a:solidFill>
                  <a:srgbClr val="FFFFFF"/>
                </a:solidFill>
                <a:latin typeface="TheSansOffice" panose="020B0503040302060204" pitchFamily="34" charset="0"/>
                <a:cs typeface="Arial"/>
              </a:rPr>
              <a:t> </a:t>
            </a:r>
            <a:endParaRPr sz="1333" dirty="0">
              <a:solidFill>
                <a:prstClr val="black"/>
              </a:solidFill>
              <a:latin typeface="TheSansOffice" panose="020B0503040302060204" pitchFamily="34" charset="0"/>
              <a:cs typeface="Arial"/>
            </a:endParaRPr>
          </a:p>
        </p:txBody>
      </p:sp>
      <p:sp>
        <p:nvSpPr>
          <p:cNvPr id="189" name="object 25">
            <a:extLst>
              <a:ext uri="{FF2B5EF4-FFF2-40B4-BE49-F238E27FC236}">
                <a16:creationId xmlns:a16="http://schemas.microsoft.com/office/drawing/2014/main" id="{3BE398D9-1E97-4934-A791-0376E31BF03F}"/>
              </a:ext>
            </a:extLst>
          </p:cNvPr>
          <p:cNvSpPr txBox="1"/>
          <p:nvPr/>
        </p:nvSpPr>
        <p:spPr>
          <a:xfrm>
            <a:off x="5606506" y="4488730"/>
            <a:ext cx="4078775" cy="257764"/>
          </a:xfrm>
          <a:prstGeom prst="rect">
            <a:avLst/>
          </a:prstGeom>
        </p:spPr>
        <p:txBody>
          <a:bodyPr vert="horz" wrap="square" lIns="0" tIns="11431" rIns="0" bIns="0" rtlCol="0">
            <a:spAutoFit/>
          </a:bodyPr>
          <a:lstStyle/>
          <a:p>
            <a:pPr defTabSz="1218928">
              <a:tabLst>
                <a:tab pos="770155" algn="l"/>
              </a:tabLst>
              <a:defRPr/>
            </a:pPr>
            <a:r>
              <a:rPr lang="en-US" sz="1600" b="1" baseline="4629" dirty="0">
                <a:solidFill>
                  <a:srgbClr val="FFFFFF"/>
                </a:solidFill>
                <a:latin typeface="TheSansOffice" panose="020B0503040302060204" pitchFamily="34" charset="0"/>
                <a:cs typeface="Arial"/>
              </a:rPr>
              <a:t>Sify MULTI-CMP driven  | AIOps Platform for Managed Services</a:t>
            </a:r>
            <a:r>
              <a:rPr lang="en-US" sz="1600" b="1" baseline="8547" dirty="0">
                <a:solidFill>
                  <a:srgbClr val="FFFFFF"/>
                </a:solidFill>
                <a:latin typeface="TheSansOffice" panose="020B0503040302060204" pitchFamily="34" charset="0"/>
                <a:cs typeface="Arial"/>
              </a:rPr>
              <a:t> </a:t>
            </a:r>
            <a:endParaRPr lang="en-US" sz="933" dirty="0">
              <a:solidFill>
                <a:prstClr val="black"/>
              </a:solidFill>
              <a:latin typeface="TheSansOffice" panose="020B0503040302060204" pitchFamily="34" charset="0"/>
              <a:cs typeface="Arial"/>
            </a:endParaRPr>
          </a:p>
        </p:txBody>
      </p:sp>
      <p:sp>
        <p:nvSpPr>
          <p:cNvPr id="191" name="object 48">
            <a:extLst>
              <a:ext uri="{FF2B5EF4-FFF2-40B4-BE49-F238E27FC236}">
                <a16:creationId xmlns:a16="http://schemas.microsoft.com/office/drawing/2014/main" id="{94AE5597-588C-4503-8101-A27CF165A125}"/>
              </a:ext>
            </a:extLst>
          </p:cNvPr>
          <p:cNvSpPr/>
          <p:nvPr/>
        </p:nvSpPr>
        <p:spPr>
          <a:xfrm>
            <a:off x="9265957" y="5422969"/>
            <a:ext cx="164577" cy="280201"/>
          </a:xfrm>
          <a:prstGeom prst="rect">
            <a:avLst/>
          </a:prstGeom>
          <a:blipFill>
            <a:blip r:embed="rId16"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192" name="object 49">
            <a:extLst>
              <a:ext uri="{FF2B5EF4-FFF2-40B4-BE49-F238E27FC236}">
                <a16:creationId xmlns:a16="http://schemas.microsoft.com/office/drawing/2014/main" id="{9E21630C-AE8B-46EF-A7D6-D7F3A96EF931}"/>
              </a:ext>
            </a:extLst>
          </p:cNvPr>
          <p:cNvSpPr/>
          <p:nvPr/>
        </p:nvSpPr>
        <p:spPr>
          <a:xfrm>
            <a:off x="5670464" y="5506520"/>
            <a:ext cx="192000" cy="336000"/>
          </a:xfrm>
          <a:prstGeom prst="rect">
            <a:avLst/>
          </a:prstGeom>
          <a:blipFill>
            <a:blip r:embed="rId17"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194" name="object 52">
            <a:extLst>
              <a:ext uri="{FF2B5EF4-FFF2-40B4-BE49-F238E27FC236}">
                <a16:creationId xmlns:a16="http://schemas.microsoft.com/office/drawing/2014/main" id="{A698FDD9-3ABE-4AA3-A38C-13C01F8D7FFD}"/>
              </a:ext>
            </a:extLst>
          </p:cNvPr>
          <p:cNvSpPr/>
          <p:nvPr/>
        </p:nvSpPr>
        <p:spPr>
          <a:xfrm>
            <a:off x="8361739" y="5433568"/>
            <a:ext cx="267924" cy="269325"/>
          </a:xfrm>
          <a:prstGeom prst="rect">
            <a:avLst/>
          </a:prstGeom>
          <a:blipFill>
            <a:blip r:embed="rId18"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pic>
        <p:nvPicPr>
          <p:cNvPr id="195" name="Picture 8" descr="Image result for sap  logo">
            <a:extLst>
              <a:ext uri="{FF2B5EF4-FFF2-40B4-BE49-F238E27FC236}">
                <a16:creationId xmlns:a16="http://schemas.microsoft.com/office/drawing/2014/main" id="{5F865D09-A359-477F-ABD4-C7AF56E1535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593025" y="5473053"/>
            <a:ext cx="395175" cy="22883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52">
            <a:extLst>
              <a:ext uri="{FF2B5EF4-FFF2-40B4-BE49-F238E27FC236}">
                <a16:creationId xmlns:a16="http://schemas.microsoft.com/office/drawing/2014/main" id="{370490B6-0089-22B2-E8EB-03949417BD24}"/>
              </a:ext>
            </a:extLst>
          </p:cNvPr>
          <p:cNvSpPr/>
          <p:nvPr/>
        </p:nvSpPr>
        <p:spPr>
          <a:xfrm>
            <a:off x="7486787" y="5425432"/>
            <a:ext cx="267924" cy="269325"/>
          </a:xfrm>
          <a:prstGeom prst="rect">
            <a:avLst/>
          </a:prstGeom>
          <a:blipFill>
            <a:blip r:embed="rId18"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4" name="object 57">
            <a:extLst>
              <a:ext uri="{FF2B5EF4-FFF2-40B4-BE49-F238E27FC236}">
                <a16:creationId xmlns:a16="http://schemas.microsoft.com/office/drawing/2014/main" id="{7119C533-D72E-B1E1-8D9C-10CD89821AF7}"/>
              </a:ext>
            </a:extLst>
          </p:cNvPr>
          <p:cNvSpPr/>
          <p:nvPr/>
        </p:nvSpPr>
        <p:spPr>
          <a:xfrm>
            <a:off x="7852480" y="1544663"/>
            <a:ext cx="377299" cy="437792"/>
          </a:xfrm>
          <a:prstGeom prst="rect">
            <a:avLst/>
          </a:prstGeom>
          <a:blipFill>
            <a:blip r:embed="rId9"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pic>
        <p:nvPicPr>
          <p:cNvPr id="1026" name="Picture 2">
            <a:extLst>
              <a:ext uri="{FF2B5EF4-FFF2-40B4-BE49-F238E27FC236}">
                <a16:creationId xmlns:a16="http://schemas.microsoft.com/office/drawing/2014/main" id="{BA00CE0B-F7B4-85E7-2A8F-52862807839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76130" y="5518147"/>
            <a:ext cx="265724" cy="2555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grey sign&#10;&#10;Description automatically generated with medium confidence">
            <a:extLst>
              <a:ext uri="{FF2B5EF4-FFF2-40B4-BE49-F238E27FC236}">
                <a16:creationId xmlns:a16="http://schemas.microsoft.com/office/drawing/2014/main" id="{68F5BB1B-AD63-DFFD-B586-F2D0AF7A0AE8}"/>
              </a:ext>
            </a:extLst>
          </p:cNvPr>
          <p:cNvPicPr>
            <a:picLocks noChangeAspect="1"/>
          </p:cNvPicPr>
          <p:nvPr/>
        </p:nvPicPr>
        <p:blipFill>
          <a:blip r:embed="rId21"/>
          <a:stretch>
            <a:fillRect/>
          </a:stretch>
        </p:blipFill>
        <p:spPr>
          <a:xfrm>
            <a:off x="5533598" y="5094021"/>
            <a:ext cx="764975" cy="177904"/>
          </a:xfrm>
          <a:prstGeom prst="rect">
            <a:avLst/>
          </a:prstGeom>
        </p:spPr>
      </p:pic>
      <p:graphicFrame>
        <p:nvGraphicFramePr>
          <p:cNvPr id="10" name="Diagram 9">
            <a:extLst>
              <a:ext uri="{FF2B5EF4-FFF2-40B4-BE49-F238E27FC236}">
                <a16:creationId xmlns:a16="http://schemas.microsoft.com/office/drawing/2014/main" id="{ECF73486-01DD-C390-F071-3552D5BA606F}"/>
              </a:ext>
            </a:extLst>
          </p:cNvPr>
          <p:cNvGraphicFramePr/>
          <p:nvPr>
            <p:extLst>
              <p:ext uri="{D42A27DB-BD31-4B8C-83A1-F6EECF244321}">
                <p14:modId xmlns:p14="http://schemas.microsoft.com/office/powerpoint/2010/main" val="2377867951"/>
              </p:ext>
            </p:extLst>
          </p:nvPr>
        </p:nvGraphicFramePr>
        <p:xfrm>
          <a:off x="445286" y="1248951"/>
          <a:ext cx="3355362" cy="496917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86978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266710"/>
            <a:ext cx="11328200" cy="584765"/>
          </a:xfrm>
        </p:spPr>
        <p:txBody>
          <a:bodyPr/>
          <a:lstStyle/>
          <a:p>
            <a:r>
              <a:rPr lang="en-IN" dirty="0"/>
              <a:t>Why </a:t>
            </a:r>
            <a:r>
              <a:rPr lang="en-IN" dirty="0" err="1"/>
              <a:t>sify</a:t>
            </a:r>
            <a:r>
              <a:rPr lang="en-IN" dirty="0"/>
              <a:t> by platform to enable cloud</a:t>
            </a:r>
            <a:endParaRPr lang="en-US" dirty="0"/>
          </a:p>
        </p:txBody>
      </p:sp>
      <p:sp>
        <p:nvSpPr>
          <p:cNvPr id="4" name="TextBox 3">
            <a:extLst>
              <a:ext uri="{FF2B5EF4-FFF2-40B4-BE49-F238E27FC236}">
                <a16:creationId xmlns:a16="http://schemas.microsoft.com/office/drawing/2014/main" id="{ACBB4569-D4BB-7095-850C-FE2AD450B64F}"/>
              </a:ext>
            </a:extLst>
          </p:cNvPr>
          <p:cNvSpPr txBox="1"/>
          <p:nvPr/>
        </p:nvSpPr>
        <p:spPr>
          <a:xfrm>
            <a:off x="431800" y="1302251"/>
            <a:ext cx="11328400" cy="625877"/>
          </a:xfrm>
          <a:prstGeom prst="rect">
            <a:avLst/>
          </a:prstGeom>
          <a:noFill/>
        </p:spPr>
        <p:txBody>
          <a:bodyPr wrap="square">
            <a:spAutoFit/>
          </a:bodyPr>
          <a:lstStyle/>
          <a:p>
            <a:pPr algn="l"/>
            <a:r>
              <a:rPr lang="en-IN" sz="1600" dirty="0">
                <a:solidFill>
                  <a:schemeClr val="bg1"/>
                </a:solidFill>
              </a:rPr>
              <a:t>Sify CloudInfinit is a comprehensive cloud computing platform that provides a wide range of cloud services designed to meet the diverse needs of businesses, from startups to large enterprises</a:t>
            </a:r>
            <a:r>
              <a:rPr lang="en-IN" sz="1867" dirty="0">
                <a:solidFill>
                  <a:schemeClr val="bg1"/>
                </a:solidFill>
              </a:rPr>
              <a:t>.</a:t>
            </a:r>
          </a:p>
        </p:txBody>
      </p:sp>
      <p:graphicFrame>
        <p:nvGraphicFramePr>
          <p:cNvPr id="42" name="Diagram 41">
            <a:extLst>
              <a:ext uri="{FF2B5EF4-FFF2-40B4-BE49-F238E27FC236}">
                <a16:creationId xmlns:a16="http://schemas.microsoft.com/office/drawing/2014/main" id="{B8B9E3FC-53A4-ACC4-B3A7-3E9CC9B1CB74}"/>
              </a:ext>
            </a:extLst>
          </p:cNvPr>
          <p:cNvGraphicFramePr/>
          <p:nvPr>
            <p:extLst>
              <p:ext uri="{D42A27DB-BD31-4B8C-83A1-F6EECF244321}">
                <p14:modId xmlns:p14="http://schemas.microsoft.com/office/powerpoint/2010/main" val="3478833507"/>
              </p:ext>
            </p:extLst>
          </p:nvPr>
        </p:nvGraphicFramePr>
        <p:xfrm>
          <a:off x="431801" y="2002213"/>
          <a:ext cx="11328399" cy="84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30791B2D-FC59-0225-914C-A3826C3AA61C}"/>
              </a:ext>
            </a:extLst>
          </p:cNvPr>
          <p:cNvSpPr txBox="1"/>
          <p:nvPr/>
        </p:nvSpPr>
        <p:spPr>
          <a:xfrm>
            <a:off x="616490" y="3996966"/>
            <a:ext cx="5039999" cy="584775"/>
          </a:xfrm>
          <a:prstGeom prst="rect">
            <a:avLst/>
          </a:prstGeom>
          <a:noFill/>
        </p:spPr>
        <p:txBody>
          <a:bodyPr wrap="square" rtlCol="0">
            <a:spAutoFit/>
          </a:bodyPr>
          <a:lstStyle/>
          <a:p>
            <a:pPr defTabSz="609555">
              <a:defRPr/>
            </a:pPr>
            <a:r>
              <a:rPr lang="en-US" sz="1600" dirty="0">
                <a:solidFill>
                  <a:schemeClr val="bg1"/>
                </a:solidFill>
                <a:latin typeface="Trebuchet MS"/>
              </a:rPr>
              <a:t>Various Sovereign cloud landscapes, such as Banking, Trading, and Make-In-India Cloud</a:t>
            </a:r>
          </a:p>
        </p:txBody>
      </p:sp>
      <p:sp>
        <p:nvSpPr>
          <p:cNvPr id="31" name="TextBox 30">
            <a:extLst>
              <a:ext uri="{FF2B5EF4-FFF2-40B4-BE49-F238E27FC236}">
                <a16:creationId xmlns:a16="http://schemas.microsoft.com/office/drawing/2014/main" id="{A9E52648-5F62-38B8-2E77-F24A9C02C9A4}"/>
              </a:ext>
            </a:extLst>
          </p:cNvPr>
          <p:cNvSpPr txBox="1"/>
          <p:nvPr/>
        </p:nvSpPr>
        <p:spPr>
          <a:xfrm>
            <a:off x="616490" y="4805214"/>
            <a:ext cx="5039999"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defTabSz="609555">
              <a:defRPr/>
            </a:pPr>
            <a:r>
              <a:rPr lang="en-US" sz="1600" dirty="0">
                <a:solidFill>
                  <a:prstClr val="white">
                    <a:lumMod val="95000"/>
                  </a:prstClr>
                </a:solidFill>
                <a:latin typeface="Trebuchet MS"/>
                <a:ea typeface="Times New Roman" panose="02020603050405020304" pitchFamily="18" charset="0"/>
                <a:cs typeface="Times New Roman" panose="02020603050405020304" pitchFamily="18" charset="0"/>
              </a:rPr>
              <a:t>Regulatory and compliance-ready POD: </a:t>
            </a:r>
            <a:r>
              <a:rPr lang="en-US" sz="1600" dirty="0">
                <a:solidFill>
                  <a:prstClr val="white">
                    <a:lumMod val="95000"/>
                  </a:prstClr>
                </a:solidFill>
                <a:latin typeface="Trebuchet MS"/>
                <a:ea typeface="Times New Roman" panose="02020603050405020304" pitchFamily="18" charset="0"/>
              </a:rPr>
              <a:t>SEBI</a:t>
            </a:r>
            <a:r>
              <a:rPr lang="en-IN" sz="1600" dirty="0">
                <a:solidFill>
                  <a:prstClr val="white">
                    <a:lumMod val="95000"/>
                  </a:prstClr>
                </a:solidFill>
                <a:latin typeface="Trebuchet MS"/>
                <a:ea typeface="Times New Roman" panose="02020603050405020304" pitchFamily="18" charset="0"/>
              </a:rPr>
              <a:t>, </a:t>
            </a:r>
            <a:r>
              <a:rPr lang="en-US" sz="1600" dirty="0">
                <a:solidFill>
                  <a:prstClr val="white">
                    <a:lumMod val="95000"/>
                  </a:prstClr>
                </a:solidFill>
                <a:latin typeface="Trebuchet MS"/>
                <a:ea typeface="Times New Roman" panose="02020603050405020304" pitchFamily="18" charset="0"/>
              </a:rPr>
              <a:t>RBI, IRDA</a:t>
            </a:r>
            <a:r>
              <a:rPr lang="en-IN" sz="1600" dirty="0">
                <a:solidFill>
                  <a:prstClr val="white">
                    <a:lumMod val="95000"/>
                  </a:prstClr>
                </a:solidFill>
                <a:latin typeface="Trebuchet MS"/>
                <a:ea typeface="Times New Roman" panose="02020603050405020304" pitchFamily="18" charset="0"/>
              </a:rPr>
              <a:t>, </a:t>
            </a:r>
            <a:r>
              <a:rPr lang="en-US" sz="1600" dirty="0">
                <a:solidFill>
                  <a:prstClr val="white">
                    <a:lumMod val="95000"/>
                  </a:prstClr>
                </a:solidFill>
                <a:latin typeface="Trebuchet MS"/>
                <a:ea typeface="Times New Roman" panose="02020603050405020304" pitchFamily="18" charset="0"/>
              </a:rPr>
              <a:t>MeitY empaneled</a:t>
            </a:r>
            <a:r>
              <a:rPr lang="en-IN" sz="1600" dirty="0">
                <a:solidFill>
                  <a:prstClr val="white">
                    <a:lumMod val="95000"/>
                  </a:prstClr>
                </a:solidFill>
                <a:latin typeface="Trebuchet MS"/>
                <a:ea typeface="Times New Roman" panose="02020603050405020304" pitchFamily="18" charset="0"/>
              </a:rPr>
              <a:t> to meet </a:t>
            </a:r>
            <a:r>
              <a:rPr lang="en-US" sz="1600" dirty="0">
                <a:solidFill>
                  <a:prstClr val="white">
                    <a:lumMod val="95000"/>
                  </a:prstClr>
                </a:solidFill>
                <a:latin typeface="Trebuchet MS"/>
                <a:ea typeface="Times New Roman" panose="02020603050405020304" pitchFamily="18" charset="0"/>
              </a:rPr>
              <a:t>Data Localization</a:t>
            </a:r>
            <a:endParaRPr lang="en-IN" sz="1600" dirty="0">
              <a:solidFill>
                <a:prstClr val="white">
                  <a:lumMod val="95000"/>
                </a:prstClr>
              </a:solidFill>
              <a:latin typeface="Trebuchet MS"/>
              <a:ea typeface="Calibri" panose="020F0502020204030204" pitchFamily="34" charset="0"/>
            </a:endParaRPr>
          </a:p>
        </p:txBody>
      </p:sp>
      <p:sp>
        <p:nvSpPr>
          <p:cNvPr id="32" name="TextBox 31">
            <a:extLst>
              <a:ext uri="{FF2B5EF4-FFF2-40B4-BE49-F238E27FC236}">
                <a16:creationId xmlns:a16="http://schemas.microsoft.com/office/drawing/2014/main" id="{106C9745-C69F-3C65-B9F4-490A28C9BAAB}"/>
              </a:ext>
            </a:extLst>
          </p:cNvPr>
          <p:cNvSpPr txBox="1"/>
          <p:nvPr/>
        </p:nvSpPr>
        <p:spPr>
          <a:xfrm>
            <a:off x="616490" y="5615374"/>
            <a:ext cx="5039999" cy="584775"/>
          </a:xfrm>
          <a:prstGeom prst="rect">
            <a:avLst/>
          </a:prstGeom>
          <a:noFill/>
          <a:ln>
            <a:noFill/>
          </a:ln>
        </p:spPr>
        <p:txBody>
          <a:bodyPr wrap="square">
            <a:spAutoFit/>
          </a:bodyPr>
          <a:lstStyle/>
          <a:p>
            <a:pPr defTabSz="609555">
              <a:defRPr/>
            </a:pPr>
            <a:r>
              <a:rPr lang="en-US" sz="1600" dirty="0">
                <a:solidFill>
                  <a:prstClr val="white">
                    <a:lumMod val="95000"/>
                  </a:prstClr>
                </a:solidFill>
                <a:latin typeface="Trebuchet MS"/>
              </a:rPr>
              <a:t>Enable Hybrid Cloud adoption with low latency interconnect to Colo &amp; Hyperscalers</a:t>
            </a:r>
          </a:p>
        </p:txBody>
      </p:sp>
      <p:cxnSp>
        <p:nvCxnSpPr>
          <p:cNvPr id="33" name="Straight Connector 32">
            <a:extLst>
              <a:ext uri="{FF2B5EF4-FFF2-40B4-BE49-F238E27FC236}">
                <a16:creationId xmlns:a16="http://schemas.microsoft.com/office/drawing/2014/main" id="{A7EEAC48-7215-DFDA-CDBB-581A7D6A7930}"/>
              </a:ext>
            </a:extLst>
          </p:cNvPr>
          <p:cNvCxnSpPr>
            <a:cxnSpLocks/>
          </p:cNvCxnSpPr>
          <p:nvPr/>
        </p:nvCxnSpPr>
        <p:spPr>
          <a:xfrm>
            <a:off x="437181" y="392930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4441B-494A-E779-DA93-4D66CF8E2ADD}"/>
              </a:ext>
            </a:extLst>
          </p:cNvPr>
          <p:cNvCxnSpPr>
            <a:cxnSpLocks/>
          </p:cNvCxnSpPr>
          <p:nvPr/>
        </p:nvCxnSpPr>
        <p:spPr>
          <a:xfrm>
            <a:off x="437181" y="471906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4969F4-1CBD-C2D5-9B7E-A8C8CEE4F2E6}"/>
              </a:ext>
            </a:extLst>
          </p:cNvPr>
          <p:cNvCxnSpPr>
            <a:cxnSpLocks/>
          </p:cNvCxnSpPr>
          <p:nvPr/>
        </p:nvCxnSpPr>
        <p:spPr>
          <a:xfrm>
            <a:off x="437181" y="550882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04ADB4-1747-AA72-7B94-87DA1E8CFD82}"/>
              </a:ext>
            </a:extLst>
          </p:cNvPr>
          <p:cNvCxnSpPr>
            <a:cxnSpLocks/>
          </p:cNvCxnSpPr>
          <p:nvPr/>
        </p:nvCxnSpPr>
        <p:spPr>
          <a:xfrm>
            <a:off x="437181" y="6298587"/>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4180A1-A54F-CD2C-12A8-193509AFAFD4}"/>
              </a:ext>
            </a:extLst>
          </p:cNvPr>
          <p:cNvSpPr txBox="1"/>
          <p:nvPr/>
        </p:nvSpPr>
        <p:spPr>
          <a:xfrm>
            <a:off x="616490" y="3239303"/>
            <a:ext cx="5039999"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defTabSz="609555">
              <a:defRPr/>
            </a:pPr>
            <a:r>
              <a:rPr lang="en-US" sz="1600" dirty="0">
                <a:solidFill>
                  <a:prstClr val="white">
                    <a:lumMod val="95000"/>
                  </a:prstClr>
                </a:solidFill>
                <a:latin typeface="Trebuchet MS"/>
                <a:ea typeface="Times New Roman" panose="02020603050405020304" pitchFamily="18" charset="0"/>
              </a:rPr>
              <a:t>Predictive costs across catalog - No bill shock &amp;</a:t>
            </a:r>
          </a:p>
          <a:p>
            <a:pPr defTabSz="609555">
              <a:defRPr/>
            </a:pPr>
            <a:r>
              <a:rPr lang="en-US" sz="1600" dirty="0">
                <a:solidFill>
                  <a:prstClr val="white">
                    <a:lumMod val="95000"/>
                  </a:prstClr>
                </a:solidFill>
                <a:latin typeface="Trebuchet MS"/>
                <a:ea typeface="Times New Roman" panose="02020603050405020304" pitchFamily="18" charset="0"/>
              </a:rPr>
              <a:t>No egress costs  </a:t>
            </a:r>
            <a:r>
              <a:rPr lang="en-US" sz="1600" dirty="0">
                <a:solidFill>
                  <a:prstClr val="white">
                    <a:lumMod val="95000"/>
                  </a:prstClr>
                </a:solidFill>
                <a:latin typeface="Trebuchet MS"/>
              </a:rPr>
              <a:t>  </a:t>
            </a:r>
            <a:endParaRPr lang="en-IN" sz="1600" dirty="0">
              <a:solidFill>
                <a:prstClr val="white">
                  <a:lumMod val="95000"/>
                </a:prstClr>
              </a:solidFill>
              <a:latin typeface="Trebuchet MS"/>
            </a:endParaRPr>
          </a:p>
        </p:txBody>
      </p:sp>
      <p:sp>
        <p:nvSpPr>
          <p:cNvPr id="38" name="Rectangle 37">
            <a:extLst>
              <a:ext uri="{FF2B5EF4-FFF2-40B4-BE49-F238E27FC236}">
                <a16:creationId xmlns:a16="http://schemas.microsoft.com/office/drawing/2014/main" id="{DCAE4436-616F-6DF4-F78B-50F6DF19A7C0}"/>
              </a:ext>
            </a:extLst>
          </p:cNvPr>
          <p:cNvSpPr/>
          <p:nvPr/>
        </p:nvSpPr>
        <p:spPr>
          <a:xfrm>
            <a:off x="435005" y="5586573"/>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C550BD8E-C134-42EC-6E48-E0FC74E0209C}"/>
              </a:ext>
            </a:extLst>
          </p:cNvPr>
          <p:cNvSpPr/>
          <p:nvPr/>
        </p:nvSpPr>
        <p:spPr>
          <a:xfrm>
            <a:off x="435005" y="4786727"/>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5B402458-BB12-46DA-02AC-B0746C1415A9}"/>
              </a:ext>
            </a:extLst>
          </p:cNvPr>
          <p:cNvSpPr/>
          <p:nvPr/>
        </p:nvSpPr>
        <p:spPr>
          <a:xfrm>
            <a:off x="435005" y="3996965"/>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6C699D95-829C-B6CE-4B44-BA74CC65FCCD}"/>
              </a:ext>
            </a:extLst>
          </p:cNvPr>
          <p:cNvSpPr/>
          <p:nvPr/>
        </p:nvSpPr>
        <p:spPr>
          <a:xfrm>
            <a:off x="435005" y="3207204"/>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a:extLst>
              <a:ext uri="{FF2B5EF4-FFF2-40B4-BE49-F238E27FC236}">
                <a16:creationId xmlns:a16="http://schemas.microsoft.com/office/drawing/2014/main" id="{E1292CE0-DD8F-98B7-A538-3EA743D5EDD9}"/>
              </a:ext>
            </a:extLst>
          </p:cNvPr>
          <p:cNvGrpSpPr/>
          <p:nvPr/>
        </p:nvGrpSpPr>
        <p:grpSpPr>
          <a:xfrm>
            <a:off x="6378823" y="3295362"/>
            <a:ext cx="5161549" cy="2784337"/>
            <a:chOff x="-63422" y="1277523"/>
            <a:chExt cx="3715352" cy="2004203"/>
          </a:xfrm>
          <a:effectLst>
            <a:glow rad="127000">
              <a:schemeClr val="tx2">
                <a:lumMod val="50000"/>
              </a:schemeClr>
            </a:glow>
          </a:effectLst>
        </p:grpSpPr>
        <p:sp>
          <p:nvSpPr>
            <p:cNvPr id="5" name="Rectangle: Rounded Corners 13">
              <a:extLst>
                <a:ext uri="{FF2B5EF4-FFF2-40B4-BE49-F238E27FC236}">
                  <a16:creationId xmlns:a16="http://schemas.microsoft.com/office/drawing/2014/main" id="{8095441C-0DB8-FFAB-6743-A0496F97901A}"/>
                </a:ext>
              </a:extLst>
            </p:cNvPr>
            <p:cNvSpPr/>
            <p:nvPr/>
          </p:nvSpPr>
          <p:spPr>
            <a:xfrm>
              <a:off x="-63422" y="1277523"/>
              <a:ext cx="3715352" cy="2004203"/>
            </a:xfrm>
            <a:prstGeom prst="roundRect">
              <a:avLst>
                <a:gd name="adj" fmla="val 7435"/>
              </a:avLst>
            </a:prstGeom>
            <a:solidFill>
              <a:schemeClr val="bg1"/>
            </a:solidFill>
            <a:ln>
              <a:noFill/>
              <a:headEnd type="triangle" w="med" len="med"/>
              <a:tailEnd type="triangle" w="med" len="med"/>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IN" sz="2400" dirty="0">
                <a:solidFill>
                  <a:prstClr val="white"/>
                </a:solidFill>
                <a:latin typeface="TheSansOffice" panose="020B0503040302060204" pitchFamily="34" charset="0"/>
              </a:endParaRPr>
            </a:p>
          </p:txBody>
        </p:sp>
        <p:sp>
          <p:nvSpPr>
            <p:cNvPr id="8" name="object 28">
              <a:extLst>
                <a:ext uri="{FF2B5EF4-FFF2-40B4-BE49-F238E27FC236}">
                  <a16:creationId xmlns:a16="http://schemas.microsoft.com/office/drawing/2014/main" id="{DFEBCD56-4218-4F1A-D052-9222650A1ACB}"/>
                </a:ext>
              </a:extLst>
            </p:cNvPr>
            <p:cNvSpPr/>
            <p:nvPr/>
          </p:nvSpPr>
          <p:spPr>
            <a:xfrm>
              <a:off x="53124" y="1440780"/>
              <a:ext cx="3517849" cy="368768"/>
            </a:xfrm>
            <a:prstGeom prst="roundRect">
              <a:avLst>
                <a:gd name="adj" fmla="val 50000"/>
              </a:avLst>
            </a:prstGeom>
            <a:solidFill>
              <a:srgbClr val="BDD630"/>
            </a:solidFill>
            <a:effectLst>
              <a:outerShdw blurRad="50800" dist="38100" dir="5400000" algn="t" rotWithShape="0">
                <a:prstClr val="black">
                  <a:alpha val="40000"/>
                </a:prstClr>
              </a:outerShdw>
            </a:effectLst>
          </p:spPr>
          <p:txBody>
            <a:bodyPr wrap="square" lIns="0" tIns="0" rIns="0" bIns="0" rtlCol="0" anchor="ctr"/>
            <a:lstStyle/>
            <a:p>
              <a:pPr algn="ctr" defTabSz="1218898">
                <a:defRPr/>
              </a:pPr>
              <a:r>
                <a:rPr lang="en-US" sz="1867" dirty="0">
                  <a:latin typeface="TheSansOffice" panose="020B0503040302060204" pitchFamily="34" charset="0"/>
                </a:rPr>
                <a:t>SIFY CLOUDINFINIT ENTERPRISE PLATFORM</a:t>
              </a:r>
            </a:p>
          </p:txBody>
        </p:sp>
        <p:grpSp>
          <p:nvGrpSpPr>
            <p:cNvPr id="9" name="Group 8">
              <a:extLst>
                <a:ext uri="{FF2B5EF4-FFF2-40B4-BE49-F238E27FC236}">
                  <a16:creationId xmlns:a16="http://schemas.microsoft.com/office/drawing/2014/main" id="{1656E023-5D35-0B8C-C4DD-77ECCFCC865D}"/>
                </a:ext>
              </a:extLst>
            </p:cNvPr>
            <p:cNvGrpSpPr/>
            <p:nvPr/>
          </p:nvGrpSpPr>
          <p:grpSpPr>
            <a:xfrm>
              <a:off x="1759606" y="1982878"/>
              <a:ext cx="918522" cy="1080000"/>
              <a:chOff x="1973903" y="1982878"/>
              <a:chExt cx="918522" cy="1080000"/>
            </a:xfrm>
          </p:grpSpPr>
          <p:sp>
            <p:nvSpPr>
              <p:cNvPr id="26" name="object 40">
                <a:extLst>
                  <a:ext uri="{FF2B5EF4-FFF2-40B4-BE49-F238E27FC236}">
                    <a16:creationId xmlns:a16="http://schemas.microsoft.com/office/drawing/2014/main" id="{FA535FFD-F115-EB79-D56D-5D009BFE1919}"/>
                  </a:ext>
                </a:extLst>
              </p:cNvPr>
              <p:cNvSpPr/>
              <p:nvPr/>
            </p:nvSpPr>
            <p:spPr>
              <a:xfrm>
                <a:off x="2019164"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sp>
            <p:nvSpPr>
              <p:cNvPr id="27" name="object 46">
                <a:extLst>
                  <a:ext uri="{FF2B5EF4-FFF2-40B4-BE49-F238E27FC236}">
                    <a16:creationId xmlns:a16="http://schemas.microsoft.com/office/drawing/2014/main" id="{28946E1E-9BB8-268E-383F-68B1FD712C4D}"/>
                  </a:ext>
                </a:extLst>
              </p:cNvPr>
              <p:cNvSpPr txBox="1"/>
              <p:nvPr/>
            </p:nvSpPr>
            <p:spPr>
              <a:xfrm>
                <a:off x="1973903" y="2048509"/>
                <a:ext cx="918522" cy="275220"/>
              </a:xfrm>
              <a:prstGeom prst="rect">
                <a:avLst/>
              </a:prstGeom>
            </p:spPr>
            <p:txBody>
              <a:bodyPr vert="horz" wrap="square" lIns="0" tIns="10795" rIns="0" bIns="0" rtlCol="0" anchor="t">
                <a:spAutoFit/>
              </a:bodyPr>
              <a:lstStyle/>
              <a:p>
                <a:pPr marL="17780" marR="5080" indent="-5927" algn="ctr" defTabSz="1218898">
                  <a:lnSpc>
                    <a:spcPct val="104200"/>
                  </a:lnSpc>
                  <a:spcBef>
                    <a:spcPts val="85"/>
                  </a:spcBef>
                  <a:defRPr/>
                </a:pPr>
                <a:r>
                  <a:rPr lang="en-US" sz="1200" b="1" dirty="0">
                    <a:solidFill>
                      <a:schemeClr val="accent6">
                        <a:lumMod val="75000"/>
                      </a:schemeClr>
                    </a:solidFill>
                    <a:latin typeface="+mj-lt"/>
                    <a:cs typeface="Arial"/>
                  </a:rPr>
                  <a:t>SOVEREIGN  CLOUD</a:t>
                </a:r>
              </a:p>
            </p:txBody>
          </p:sp>
          <p:sp>
            <p:nvSpPr>
              <p:cNvPr id="28" name="object 52">
                <a:extLst>
                  <a:ext uri="{FF2B5EF4-FFF2-40B4-BE49-F238E27FC236}">
                    <a16:creationId xmlns:a16="http://schemas.microsoft.com/office/drawing/2014/main" id="{C03D22BE-2AF4-794B-F9F7-AA02362079BD}"/>
                  </a:ext>
                </a:extLst>
              </p:cNvPr>
              <p:cNvSpPr/>
              <p:nvPr/>
            </p:nvSpPr>
            <p:spPr>
              <a:xfrm>
                <a:off x="2156067" y="2358340"/>
                <a:ext cx="554194" cy="591795"/>
              </a:xfrm>
              <a:prstGeom prst="rect">
                <a:avLst/>
              </a:prstGeom>
              <a:blipFill>
                <a:blip r:embed="rId7" cstate="print"/>
                <a:stretch>
                  <a:fillRect/>
                </a:stretch>
              </a:blipFill>
            </p:spPr>
            <p:txBody>
              <a:bodyPr wrap="square" lIns="0" tIns="0" rIns="0" bIns="0" rtlCol="0"/>
              <a:lstStyle/>
              <a:p>
                <a:pPr defTabSz="1218898">
                  <a:defRPr/>
                </a:pPr>
                <a:endParaRPr sz="1351" dirty="0">
                  <a:solidFill>
                    <a:prstClr val="black"/>
                  </a:solidFill>
                  <a:latin typeface="Trebuchet MS"/>
                </a:endParaRPr>
              </a:p>
            </p:txBody>
          </p:sp>
        </p:grpSp>
        <p:grpSp>
          <p:nvGrpSpPr>
            <p:cNvPr id="10" name="Group 9">
              <a:extLst>
                <a:ext uri="{FF2B5EF4-FFF2-40B4-BE49-F238E27FC236}">
                  <a16:creationId xmlns:a16="http://schemas.microsoft.com/office/drawing/2014/main" id="{D21E93F3-70D6-DDC4-4466-307ADD9FCC6B}"/>
                </a:ext>
              </a:extLst>
            </p:cNvPr>
            <p:cNvGrpSpPr/>
            <p:nvPr/>
          </p:nvGrpSpPr>
          <p:grpSpPr>
            <a:xfrm>
              <a:off x="907172" y="1982878"/>
              <a:ext cx="828000" cy="1080000"/>
              <a:chOff x="974390" y="1982878"/>
              <a:chExt cx="828000" cy="1080000"/>
            </a:xfrm>
          </p:grpSpPr>
          <p:sp>
            <p:nvSpPr>
              <p:cNvPr id="23" name="object 42">
                <a:extLst>
                  <a:ext uri="{FF2B5EF4-FFF2-40B4-BE49-F238E27FC236}">
                    <a16:creationId xmlns:a16="http://schemas.microsoft.com/office/drawing/2014/main" id="{CB9DE350-41C7-2714-39F9-359EB1782B9B}"/>
                  </a:ext>
                </a:extLst>
              </p:cNvPr>
              <p:cNvSpPr/>
              <p:nvPr/>
            </p:nvSpPr>
            <p:spPr>
              <a:xfrm>
                <a:off x="974390"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sp>
            <p:nvSpPr>
              <p:cNvPr id="24" name="object 44">
                <a:extLst>
                  <a:ext uri="{FF2B5EF4-FFF2-40B4-BE49-F238E27FC236}">
                    <a16:creationId xmlns:a16="http://schemas.microsoft.com/office/drawing/2014/main" id="{257B9EAA-A7F0-5301-FF4B-B2A74B13D3BF}"/>
                  </a:ext>
                </a:extLst>
              </p:cNvPr>
              <p:cNvSpPr txBox="1"/>
              <p:nvPr/>
            </p:nvSpPr>
            <p:spPr>
              <a:xfrm>
                <a:off x="1042328" y="2048509"/>
                <a:ext cx="692125" cy="275220"/>
              </a:xfrm>
              <a:prstGeom prst="rect">
                <a:avLst/>
              </a:prstGeom>
            </p:spPr>
            <p:txBody>
              <a:bodyPr vert="horz" wrap="square" lIns="0" tIns="10795" rIns="0" bIns="0" rtlCol="0">
                <a:spAutoFit/>
              </a:bodyPr>
              <a:lstStyle/>
              <a:p>
                <a:pPr marL="12700" marR="5080" indent="13970" algn="ctr" defTabSz="1218898">
                  <a:lnSpc>
                    <a:spcPct val="104200"/>
                  </a:lnSpc>
                  <a:spcBef>
                    <a:spcPts val="85"/>
                  </a:spcBef>
                  <a:defRPr/>
                </a:pPr>
                <a:r>
                  <a:rPr lang="en-IN" sz="1200" b="1" dirty="0">
                    <a:solidFill>
                      <a:srgbClr val="556778"/>
                    </a:solidFill>
                    <a:latin typeface="+mj-lt"/>
                    <a:cs typeface="Arial"/>
                  </a:rPr>
                  <a:t>ENTERPRISE S</a:t>
                </a:r>
                <a:r>
                  <a:rPr sz="1200" b="1" dirty="0">
                    <a:solidFill>
                      <a:srgbClr val="556778"/>
                    </a:solidFill>
                    <a:latin typeface="+mj-lt"/>
                    <a:cs typeface="Arial"/>
                  </a:rPr>
                  <a:t>AP</a:t>
                </a:r>
                <a:r>
                  <a:rPr lang="en-IN" sz="1200" b="1" dirty="0">
                    <a:solidFill>
                      <a:srgbClr val="556778"/>
                    </a:solidFill>
                    <a:latin typeface="+mj-lt"/>
                    <a:cs typeface="Arial"/>
                  </a:rPr>
                  <a:t> </a:t>
                </a:r>
                <a:r>
                  <a:rPr sz="1200" b="1" dirty="0">
                    <a:solidFill>
                      <a:srgbClr val="556778"/>
                    </a:solidFill>
                    <a:latin typeface="+mj-lt"/>
                    <a:cs typeface="Arial"/>
                  </a:rPr>
                  <a:t>GRID</a:t>
                </a:r>
                <a:endParaRPr sz="1200" b="1" dirty="0">
                  <a:solidFill>
                    <a:prstClr val="black"/>
                  </a:solidFill>
                  <a:latin typeface="+mj-lt"/>
                  <a:cs typeface="Arial"/>
                </a:endParaRPr>
              </a:p>
            </p:txBody>
          </p:sp>
          <p:pic>
            <p:nvPicPr>
              <p:cNvPr id="25" name="Picture 8" descr="Image result for sap  logo">
                <a:extLst>
                  <a:ext uri="{FF2B5EF4-FFF2-40B4-BE49-F238E27FC236}">
                    <a16:creationId xmlns:a16="http://schemas.microsoft.com/office/drawing/2014/main" id="{9D659227-EBFA-4206-9373-76AFFE9A109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6925" y="2575400"/>
                <a:ext cx="642930" cy="372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6ABCF31-3992-A8D7-9FFE-B97ACEFCA6E5}"/>
                </a:ext>
              </a:extLst>
            </p:cNvPr>
            <p:cNvGrpSpPr/>
            <p:nvPr/>
          </p:nvGrpSpPr>
          <p:grpSpPr>
            <a:xfrm>
              <a:off x="54738" y="1985553"/>
              <a:ext cx="828000" cy="1080000"/>
              <a:chOff x="54738" y="1985553"/>
              <a:chExt cx="828000" cy="1080000"/>
            </a:xfrm>
          </p:grpSpPr>
          <p:sp>
            <p:nvSpPr>
              <p:cNvPr id="18" name="object 38">
                <a:extLst>
                  <a:ext uri="{FF2B5EF4-FFF2-40B4-BE49-F238E27FC236}">
                    <a16:creationId xmlns:a16="http://schemas.microsoft.com/office/drawing/2014/main" id="{A24B5DC0-24CE-FE46-E9E0-8274A9C9D5B7}"/>
                  </a:ext>
                </a:extLst>
              </p:cNvPr>
              <p:cNvSpPr/>
              <p:nvPr/>
            </p:nvSpPr>
            <p:spPr>
              <a:xfrm>
                <a:off x="54738" y="1985553"/>
                <a:ext cx="828000" cy="1080000"/>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pic>
            <p:nvPicPr>
              <p:cNvPr id="19" name="Picture 2" descr="Hybrid Cloud Services | Sify CloudInfinit Services">
                <a:extLst>
                  <a:ext uri="{FF2B5EF4-FFF2-40B4-BE49-F238E27FC236}">
                    <a16:creationId xmlns:a16="http://schemas.microsoft.com/office/drawing/2014/main" id="{050305CA-6274-87AC-7592-A94E1CFAC4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4015" y="2048509"/>
                <a:ext cx="767897" cy="177121"/>
              </a:xfrm>
              <a:prstGeom prst="rect">
                <a:avLst/>
              </a:prstGeom>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2FFA913-EB76-D02C-13C8-0E39DB4AE999}"/>
                  </a:ext>
                </a:extLst>
              </p:cNvPr>
              <p:cNvGrpSpPr/>
              <p:nvPr/>
            </p:nvGrpSpPr>
            <p:grpSpPr>
              <a:xfrm>
                <a:off x="158700" y="2430559"/>
                <a:ext cx="620076" cy="510044"/>
                <a:chOff x="161467" y="2430559"/>
                <a:chExt cx="620076" cy="510044"/>
              </a:xfrm>
            </p:grpSpPr>
            <p:pic>
              <p:nvPicPr>
                <p:cNvPr id="21" name="Graphic 20" descr="Syncing cloud with solid fill">
                  <a:extLst>
                    <a:ext uri="{FF2B5EF4-FFF2-40B4-BE49-F238E27FC236}">
                      <a16:creationId xmlns:a16="http://schemas.microsoft.com/office/drawing/2014/main" id="{83454A60-13CD-7CE4-8024-C2EA78B496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2767" y="2519459"/>
                  <a:ext cx="378776" cy="421144"/>
                </a:xfrm>
                <a:prstGeom prst="rect">
                  <a:avLst/>
                </a:prstGeom>
              </p:spPr>
            </p:pic>
            <p:pic>
              <p:nvPicPr>
                <p:cNvPr id="22" name="Graphic 21" descr="Syncing cloud with solid fill">
                  <a:extLst>
                    <a:ext uri="{FF2B5EF4-FFF2-40B4-BE49-F238E27FC236}">
                      <a16:creationId xmlns:a16="http://schemas.microsoft.com/office/drawing/2014/main" id="{4709D3BF-415C-0948-D1D7-F92DB25913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467" y="2430559"/>
                  <a:ext cx="378776" cy="421144"/>
                </a:xfrm>
                <a:prstGeom prst="rect">
                  <a:avLst/>
                </a:prstGeom>
              </p:spPr>
            </p:pic>
          </p:grpSp>
        </p:grpSp>
        <p:grpSp>
          <p:nvGrpSpPr>
            <p:cNvPr id="12" name="Group 11">
              <a:extLst>
                <a:ext uri="{FF2B5EF4-FFF2-40B4-BE49-F238E27FC236}">
                  <a16:creationId xmlns:a16="http://schemas.microsoft.com/office/drawing/2014/main" id="{D96ADDE9-6A21-A8C4-8DE8-934F0FC2066D}"/>
                </a:ext>
              </a:extLst>
            </p:cNvPr>
            <p:cNvGrpSpPr/>
            <p:nvPr/>
          </p:nvGrpSpPr>
          <p:grpSpPr>
            <a:xfrm>
              <a:off x="2702562" y="1982879"/>
              <a:ext cx="894790" cy="1080000"/>
              <a:chOff x="2915922" y="1982879"/>
              <a:chExt cx="894790" cy="1080000"/>
            </a:xfrm>
          </p:grpSpPr>
          <p:sp>
            <p:nvSpPr>
              <p:cNvPr id="13" name="object 39">
                <a:extLst>
                  <a:ext uri="{FF2B5EF4-FFF2-40B4-BE49-F238E27FC236}">
                    <a16:creationId xmlns:a16="http://schemas.microsoft.com/office/drawing/2014/main" id="{C296D2A6-F2C9-93DD-397F-57D61045B631}"/>
                  </a:ext>
                </a:extLst>
              </p:cNvPr>
              <p:cNvSpPr/>
              <p:nvPr/>
            </p:nvSpPr>
            <p:spPr>
              <a:xfrm>
                <a:off x="2949317" y="1982879"/>
                <a:ext cx="828000" cy="1080000"/>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sp>
            <p:nvSpPr>
              <p:cNvPr id="14" name="object 47">
                <a:extLst>
                  <a:ext uri="{FF2B5EF4-FFF2-40B4-BE49-F238E27FC236}">
                    <a16:creationId xmlns:a16="http://schemas.microsoft.com/office/drawing/2014/main" id="{7CB14A93-BBAE-D93C-5C0C-6CAD2CF67C51}"/>
                  </a:ext>
                </a:extLst>
              </p:cNvPr>
              <p:cNvSpPr txBox="1"/>
              <p:nvPr/>
            </p:nvSpPr>
            <p:spPr>
              <a:xfrm>
                <a:off x="2915922" y="2048509"/>
                <a:ext cx="894790" cy="142617"/>
              </a:xfrm>
              <a:prstGeom prst="rect">
                <a:avLst/>
              </a:prstGeom>
            </p:spPr>
            <p:txBody>
              <a:bodyPr vert="horz" wrap="square" lIns="0" tIns="13335" rIns="0" bIns="0" rtlCol="0">
                <a:spAutoFit/>
              </a:bodyPr>
              <a:lstStyle/>
              <a:p>
                <a:pPr marL="12700" algn="ctr" defTabSz="1218898">
                  <a:spcBef>
                    <a:spcPts val="105"/>
                  </a:spcBef>
                  <a:defRPr/>
                </a:pPr>
                <a:r>
                  <a:rPr lang="en-IN" sz="1200" b="1" dirty="0">
                    <a:solidFill>
                      <a:srgbClr val="556778"/>
                    </a:solidFill>
                    <a:latin typeface="+mj-lt"/>
                    <a:cs typeface="Arial"/>
                  </a:rPr>
                  <a:t>GCC CLOUD</a:t>
                </a:r>
                <a:endParaRPr sz="1200" b="1" dirty="0">
                  <a:solidFill>
                    <a:srgbClr val="556778"/>
                  </a:solidFill>
                  <a:latin typeface="+mj-lt"/>
                  <a:cs typeface="Arial"/>
                </a:endParaRPr>
              </a:p>
            </p:txBody>
          </p:sp>
          <p:grpSp>
            <p:nvGrpSpPr>
              <p:cNvPr id="15" name="Group 14">
                <a:extLst>
                  <a:ext uri="{FF2B5EF4-FFF2-40B4-BE49-F238E27FC236}">
                    <a16:creationId xmlns:a16="http://schemas.microsoft.com/office/drawing/2014/main" id="{5556971F-0EE3-7D03-5FAC-234CF2D958BD}"/>
                  </a:ext>
                </a:extLst>
              </p:cNvPr>
              <p:cNvGrpSpPr/>
              <p:nvPr/>
            </p:nvGrpSpPr>
            <p:grpSpPr>
              <a:xfrm>
                <a:off x="2967505" y="2212139"/>
                <a:ext cx="791625" cy="837803"/>
                <a:chOff x="3215763" y="2212139"/>
                <a:chExt cx="791625" cy="837803"/>
              </a:xfrm>
            </p:grpSpPr>
            <p:pic>
              <p:nvPicPr>
                <p:cNvPr id="16" name="Picture 2" descr="Map Of India PNG, Vector, PSD, and Clipart With Transparent Background for  Free Download | Pngtree">
                  <a:extLst>
                    <a:ext uri="{FF2B5EF4-FFF2-40B4-BE49-F238E27FC236}">
                      <a16:creationId xmlns:a16="http://schemas.microsoft.com/office/drawing/2014/main" id="{7A158F5D-8BC2-41B5-9948-5FDB1C27B6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15763" y="2212139"/>
                  <a:ext cx="791625" cy="837803"/>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Network diagram with solid fill">
                  <a:extLst>
                    <a:ext uri="{FF2B5EF4-FFF2-40B4-BE49-F238E27FC236}">
                      <a16:creationId xmlns:a16="http://schemas.microsoft.com/office/drawing/2014/main" id="{AC11A85A-0CB8-7B82-6209-6ADF30AB6BE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3378335" y="2537150"/>
                  <a:ext cx="298404" cy="298404"/>
                </a:xfrm>
                <a:prstGeom prst="rect">
                  <a:avLst/>
                </a:prstGeom>
              </p:spPr>
            </p:pic>
          </p:grpSp>
        </p:grpSp>
      </p:grpSp>
    </p:spTree>
    <p:extLst>
      <p:ext uri="{BB962C8B-B14F-4D97-AF65-F5344CB8AC3E}">
        <p14:creationId xmlns:p14="http://schemas.microsoft.com/office/powerpoint/2010/main" val="303209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359AF3D-26FE-B3BC-18A5-EAAC712D68F9}"/>
              </a:ext>
            </a:extLst>
          </p:cNvPr>
          <p:cNvSpPr/>
          <p:nvPr/>
        </p:nvSpPr>
        <p:spPr>
          <a:xfrm>
            <a:off x="7984068" y="4017105"/>
            <a:ext cx="3776133" cy="1751627"/>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CD3F9D6D-0A4D-37EC-D001-85CEE7DC5BFC}"/>
              </a:ext>
            </a:extLst>
          </p:cNvPr>
          <p:cNvSpPr/>
          <p:nvPr/>
        </p:nvSpPr>
        <p:spPr>
          <a:xfrm>
            <a:off x="436012" y="4017105"/>
            <a:ext cx="3776133" cy="1751627"/>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A7CC6AB2-44D5-B52F-0E97-FDA4C348D6B1}"/>
              </a:ext>
            </a:extLst>
          </p:cNvPr>
          <p:cNvSpPr/>
          <p:nvPr/>
        </p:nvSpPr>
        <p:spPr>
          <a:xfrm>
            <a:off x="4207935" y="2257886"/>
            <a:ext cx="3776133" cy="1751628"/>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266711"/>
            <a:ext cx="11328200" cy="584765"/>
          </a:xfrm>
        </p:spPr>
        <p:txBody>
          <a:bodyPr/>
          <a:lstStyle/>
          <a:p>
            <a:r>
              <a:rPr lang="en-IN" dirty="0"/>
              <a:t>Why Sify for </a:t>
            </a:r>
            <a:r>
              <a:rPr lang="en-IN" dirty="0">
                <a:solidFill>
                  <a:schemeClr val="bg1"/>
                </a:solidFill>
              </a:rPr>
              <a:t>High performance GPU AS a service  </a:t>
            </a:r>
            <a:endParaRPr lang="en-US" dirty="0">
              <a:solidFill>
                <a:schemeClr val="bg1"/>
              </a:solidFill>
            </a:endParaRPr>
          </a:p>
        </p:txBody>
      </p:sp>
      <p:sp>
        <p:nvSpPr>
          <p:cNvPr id="4" name="TextBox 3">
            <a:extLst>
              <a:ext uri="{FF2B5EF4-FFF2-40B4-BE49-F238E27FC236}">
                <a16:creationId xmlns:a16="http://schemas.microsoft.com/office/drawing/2014/main" id="{ACBB4569-D4BB-7095-850C-FE2AD450B64F}"/>
              </a:ext>
            </a:extLst>
          </p:cNvPr>
          <p:cNvSpPr txBox="1"/>
          <p:nvPr/>
        </p:nvSpPr>
        <p:spPr>
          <a:xfrm>
            <a:off x="431800" y="1320899"/>
            <a:ext cx="11328400" cy="543867"/>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prstClr val="white"/>
                </a:solidFill>
                <a:effectLst/>
                <a:uLnTx/>
                <a:uFillTx/>
                <a:latin typeface="Trebuchet MS"/>
                <a:ea typeface="+mn-ea"/>
                <a:cs typeface="+mn-cs"/>
              </a:rPr>
              <a:t>Our cloud platform is now elevated to meet demands of deep learning, machine learning, AI training, inferencing...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prstClr val="white"/>
                </a:solidFill>
                <a:effectLst/>
                <a:uLnTx/>
                <a:uFillTx/>
                <a:latin typeface="Trebuchet MS"/>
                <a:ea typeface="+mn-ea"/>
                <a:cs typeface="+mn-cs"/>
              </a:rPr>
              <a:t>With Nvidia's advanced GPUs, get unparalleled performance, high network throughput &amp; low latency, crucial for AI workloads.</a:t>
            </a:r>
            <a:endParaRPr kumimoji="0" lang="en-IN" sz="1467"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2" name="Straight Connector 11">
            <a:extLst>
              <a:ext uri="{FF2B5EF4-FFF2-40B4-BE49-F238E27FC236}">
                <a16:creationId xmlns:a16="http://schemas.microsoft.com/office/drawing/2014/main" id="{C3A4E76D-1330-3373-CDEC-717A23C4E2EE}"/>
              </a:ext>
            </a:extLst>
          </p:cNvPr>
          <p:cNvCxnSpPr>
            <a:cxnSpLocks/>
          </p:cNvCxnSpPr>
          <p:nvPr/>
        </p:nvCxnSpPr>
        <p:spPr>
          <a:xfrm>
            <a:off x="431800" y="4017105"/>
            <a:ext cx="1132840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ACA425C-FA24-82A5-7849-CA1F93427E0A}"/>
              </a:ext>
            </a:extLst>
          </p:cNvPr>
          <p:cNvGrpSpPr/>
          <p:nvPr/>
        </p:nvGrpSpPr>
        <p:grpSpPr>
          <a:xfrm>
            <a:off x="4207934" y="2257885"/>
            <a:ext cx="3776133" cy="3503256"/>
            <a:chOff x="3155950" y="1322427"/>
            <a:chExt cx="2832100" cy="2998429"/>
          </a:xfrm>
        </p:grpSpPr>
        <p:cxnSp>
          <p:nvCxnSpPr>
            <p:cNvPr id="14" name="Straight Connector 13">
              <a:extLst>
                <a:ext uri="{FF2B5EF4-FFF2-40B4-BE49-F238E27FC236}">
                  <a16:creationId xmlns:a16="http://schemas.microsoft.com/office/drawing/2014/main" id="{02EF6D04-55F2-C647-F3F0-821BE8903B2C}"/>
                </a:ext>
              </a:extLst>
            </p:cNvPr>
            <p:cNvCxnSpPr/>
            <p:nvPr/>
          </p:nvCxnSpPr>
          <p:spPr>
            <a:xfrm>
              <a:off x="31559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AD4D58-38C8-5094-F6D4-D6F0355F2566}"/>
                </a:ext>
              </a:extLst>
            </p:cNvPr>
            <p:cNvCxnSpPr/>
            <p:nvPr/>
          </p:nvCxnSpPr>
          <p:spPr>
            <a:xfrm>
              <a:off x="59880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B8DFB7B-931E-CC60-04DB-8210A0718BD8}"/>
              </a:ext>
            </a:extLst>
          </p:cNvPr>
          <p:cNvSpPr txBox="1"/>
          <p:nvPr/>
        </p:nvSpPr>
        <p:spPr>
          <a:xfrm>
            <a:off x="431801" y="3020229"/>
            <a:ext cx="3618503" cy="83099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Powered by Nvidia's state-of-the-art GPUs, Sify </a:t>
            </a:r>
            <a:r>
              <a:rPr kumimoji="0" lang="en-US" sz="1200" b="0" i="0" u="none" strike="noStrike" kern="1200" cap="none" spc="0" normalizeH="0" baseline="0" noProof="0" err="1">
                <a:ln>
                  <a:noFill/>
                </a:ln>
                <a:solidFill>
                  <a:prstClr val="white">
                    <a:lumMod val="85000"/>
                  </a:prstClr>
                </a:solidFill>
                <a:effectLst/>
                <a:uLnTx/>
                <a:uFillTx/>
                <a:latin typeface="Trebuchet MS"/>
                <a:ea typeface="+mn-ea"/>
                <a:cs typeface="+mn-cs"/>
              </a:rPr>
              <a:t>CloudInfinit</a:t>
            </a:r>
            <a:r>
              <a:rPr kumimoji="0" lang="en-US" sz="1200" b="0" i="0" u="none" strike="noStrike" kern="1200" cap="none" spc="0" normalizeH="0" baseline="30000" noProof="0" err="1">
                <a:ln>
                  <a:noFill/>
                </a:ln>
                <a:solidFill>
                  <a:prstClr val="white">
                    <a:lumMod val="85000"/>
                  </a:prstClr>
                </a:solidFill>
                <a:effectLst/>
                <a:uLnTx/>
                <a:uFillTx/>
                <a:latin typeface="Trebuchet MS"/>
                <a:ea typeface="+mn-ea"/>
                <a:cs typeface="+mn-cs"/>
              </a:rPr>
              <a:t>+AI</a:t>
            </a: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 offers exceptional computational power, enabling rapid AI model training and efficient inferencing.</a:t>
            </a:r>
            <a:endParaRPr kumimoji="0" lang="en-IN" sz="1200" b="1"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C04483EA-261D-D8FB-893C-B183B7317571}"/>
              </a:ext>
            </a:extLst>
          </p:cNvPr>
          <p:cNvSpPr txBox="1"/>
          <p:nvPr/>
        </p:nvSpPr>
        <p:spPr>
          <a:xfrm>
            <a:off x="4298190" y="3020229"/>
            <a:ext cx="3595609" cy="83099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Tailored specifically for deep learning and AI applications, the platform supports complex algorithms and large datasets, enhancing the accuracy and speed of AI operations.</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A2F4075B-70AE-D719-7A8F-74E82A7050D1}"/>
              </a:ext>
            </a:extLst>
          </p:cNvPr>
          <p:cNvSpPr txBox="1"/>
          <p:nvPr/>
        </p:nvSpPr>
        <p:spPr>
          <a:xfrm>
            <a:off x="8074325" y="3020229"/>
            <a:ext cx="3685871"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Trebuchet MS"/>
                <a:ea typeface="+mn-ea"/>
                <a:cs typeface="+mn-cs"/>
              </a:rPr>
              <a:t>Enable low latency interconnect to Hyperscalers and other Data Centers supporting all Hybrid Cloud deployment data sources</a:t>
            </a:r>
            <a:endPar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2336A95B-BB28-29BA-D38D-93F3F9572377}"/>
              </a:ext>
            </a:extLst>
          </p:cNvPr>
          <p:cNvSpPr txBox="1"/>
          <p:nvPr/>
        </p:nvSpPr>
        <p:spPr>
          <a:xfrm>
            <a:off x="431801" y="4498641"/>
            <a:ext cx="3618503" cy="83099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Hosted within Sify's top-tier data centers, </a:t>
            </a:r>
            <a:r>
              <a:rPr kumimoji="0" lang="en-US" sz="1200" b="0" i="0" u="none" strike="noStrike" kern="1200" cap="none" spc="0" normalizeH="0" baseline="0" noProof="0" err="1">
                <a:ln>
                  <a:noFill/>
                </a:ln>
                <a:solidFill>
                  <a:prstClr val="white">
                    <a:lumMod val="85000"/>
                  </a:prstClr>
                </a:solidFill>
                <a:effectLst/>
                <a:uLnTx/>
                <a:uFillTx/>
                <a:latin typeface="Trebuchet MS"/>
                <a:ea typeface="+mn-ea"/>
                <a:cs typeface="+mn-cs"/>
              </a:rPr>
              <a:t>CloudInfinit</a:t>
            </a:r>
            <a:r>
              <a:rPr kumimoji="0" lang="en-US" sz="1200" b="0" i="0" u="none" strike="noStrike" kern="1200" cap="none" spc="0" normalizeH="0" baseline="30000" noProof="0" err="1">
                <a:ln>
                  <a:noFill/>
                </a:ln>
                <a:solidFill>
                  <a:srgbClr val="BBD42F"/>
                </a:solidFill>
                <a:effectLst/>
                <a:uLnTx/>
                <a:uFillTx/>
                <a:latin typeface="Trebuchet MS"/>
                <a:ea typeface="+mn-ea"/>
                <a:cs typeface="+mn-cs"/>
              </a:rPr>
              <a:t>+AI</a:t>
            </a:r>
            <a:r>
              <a:rPr kumimoji="0" lang="en-US" sz="1200" b="0" i="0" u="none" strike="noStrike" kern="1200" cap="none" spc="0" normalizeH="0" baseline="0" noProof="0">
                <a:ln>
                  <a:noFill/>
                </a:ln>
                <a:solidFill>
                  <a:srgbClr val="BBD42F"/>
                </a:solidFill>
                <a:effectLst/>
                <a:uLnTx/>
                <a:uFillTx/>
                <a:latin typeface="Trebuchet MS"/>
                <a:ea typeface="+mn-ea"/>
                <a:cs typeface="+mn-cs"/>
              </a:rPr>
              <a:t> </a:t>
            </a: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delivers secure, dependable, and scalable computing resources, supported by Sify’s extensive network and infrastructure expertise.</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82EF70D9-CE17-5F55-5CE1-07534B6B6D8E}"/>
              </a:ext>
            </a:extLst>
          </p:cNvPr>
          <p:cNvSpPr txBox="1"/>
          <p:nvPr/>
        </p:nvSpPr>
        <p:spPr>
          <a:xfrm>
            <a:off x="4298190" y="4498640"/>
            <a:ext cx="3595601" cy="83099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Offers scalable resources to support growing AI workloads, allowing  to expand seamlessly while maintaining robust data security and compliance with industry standards.</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5467C299-8712-AA2F-B1D4-EB2FD777512A}"/>
              </a:ext>
            </a:extLst>
          </p:cNvPr>
          <p:cNvSpPr txBox="1"/>
          <p:nvPr/>
        </p:nvSpPr>
        <p:spPr>
          <a:xfrm>
            <a:off x="8051418" y="4498641"/>
            <a:ext cx="3708772" cy="83099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By integrating Nvidia’s technology with Sify’s </a:t>
            </a:r>
            <a:r>
              <a:rPr kumimoji="0" lang="en-US" sz="1200" b="0" i="0" u="none" strike="noStrike" kern="1200" cap="none" spc="0" normalizeH="0" baseline="0" noProof="0" err="1">
                <a:ln>
                  <a:noFill/>
                </a:ln>
                <a:solidFill>
                  <a:prstClr val="white">
                    <a:lumMod val="85000"/>
                  </a:prstClr>
                </a:solidFill>
                <a:effectLst/>
                <a:uLnTx/>
                <a:uFillTx/>
                <a:latin typeface="Trebuchet MS"/>
                <a:ea typeface="+mn-ea"/>
                <a:cs typeface="+mn-cs"/>
              </a:rPr>
              <a:t>CloudInfinit</a:t>
            </a:r>
            <a:r>
              <a:rPr kumimoji="0" lang="en-US" sz="1200" b="0" i="0" u="none" strike="noStrike" kern="1200" cap="none" spc="0" normalizeH="0" baseline="30000" noProof="0" err="1">
                <a:ln>
                  <a:noFill/>
                </a:ln>
                <a:solidFill>
                  <a:srgbClr val="BBD42F"/>
                </a:solidFill>
                <a:effectLst/>
                <a:uLnTx/>
                <a:uFillTx/>
                <a:latin typeface="Trebuchet MS"/>
                <a:ea typeface="+mn-ea"/>
                <a:cs typeface="+mn-cs"/>
              </a:rPr>
              <a:t>+AI</a:t>
            </a: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 businesses can leverage advanced AI tools and frameworks, fostering innovation and accelerating time-to-market</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45C297C7-A482-DEAB-581F-5AA40000C06F}"/>
              </a:ext>
            </a:extLst>
          </p:cNvPr>
          <p:cNvSpPr txBox="1"/>
          <p:nvPr/>
        </p:nvSpPr>
        <p:spPr>
          <a:xfrm>
            <a:off x="431801" y="2399797"/>
            <a:ext cx="3618503"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High-Performance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Infrastructure</a:t>
            </a:r>
          </a:p>
        </p:txBody>
      </p:sp>
      <p:sp>
        <p:nvSpPr>
          <p:cNvPr id="26" name="TextBox 25">
            <a:extLst>
              <a:ext uri="{FF2B5EF4-FFF2-40B4-BE49-F238E27FC236}">
                <a16:creationId xmlns:a16="http://schemas.microsoft.com/office/drawing/2014/main" id="{949C7B5F-DB8C-A70B-2647-602CAC239470}"/>
              </a:ext>
            </a:extLst>
          </p:cNvPr>
          <p:cNvSpPr txBox="1"/>
          <p:nvPr/>
        </p:nvSpPr>
        <p:spPr>
          <a:xfrm>
            <a:off x="4298190" y="2399797"/>
            <a:ext cx="359562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Optimized for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AI Workloads</a:t>
            </a:r>
          </a:p>
        </p:txBody>
      </p:sp>
      <p:sp>
        <p:nvSpPr>
          <p:cNvPr id="27" name="TextBox 26">
            <a:extLst>
              <a:ext uri="{FF2B5EF4-FFF2-40B4-BE49-F238E27FC236}">
                <a16:creationId xmlns:a16="http://schemas.microsoft.com/office/drawing/2014/main" id="{E72116A4-EE4F-D41B-AF2C-BA0B895770AA}"/>
              </a:ext>
            </a:extLst>
          </p:cNvPr>
          <p:cNvSpPr txBox="1"/>
          <p:nvPr/>
        </p:nvSpPr>
        <p:spPr>
          <a:xfrm>
            <a:off x="8051418" y="2399797"/>
            <a:ext cx="3708777"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a:ea typeface="+mn-ea"/>
                <a:cs typeface="+mn-cs"/>
              </a:rPr>
              <a:t>High Network Throughput &amp;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a:ea typeface="+mn-ea"/>
                <a:cs typeface="+mn-cs"/>
              </a:rPr>
              <a:t> Low Latency</a:t>
            </a:r>
          </a:p>
        </p:txBody>
      </p:sp>
      <p:sp>
        <p:nvSpPr>
          <p:cNvPr id="28" name="TextBox 27">
            <a:extLst>
              <a:ext uri="{FF2B5EF4-FFF2-40B4-BE49-F238E27FC236}">
                <a16:creationId xmlns:a16="http://schemas.microsoft.com/office/drawing/2014/main" id="{5894878A-95BF-4735-1AE9-06EF8BBD47E5}"/>
              </a:ext>
            </a:extLst>
          </p:cNvPr>
          <p:cNvSpPr txBox="1"/>
          <p:nvPr/>
        </p:nvSpPr>
        <p:spPr>
          <a:xfrm>
            <a:off x="431801" y="4108995"/>
            <a:ext cx="3618503"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State-of-the-Art Data Centres</a:t>
            </a:r>
          </a:p>
        </p:txBody>
      </p:sp>
      <p:sp>
        <p:nvSpPr>
          <p:cNvPr id="29" name="TextBox 28">
            <a:extLst>
              <a:ext uri="{FF2B5EF4-FFF2-40B4-BE49-F238E27FC236}">
                <a16:creationId xmlns:a16="http://schemas.microsoft.com/office/drawing/2014/main" id="{C7979C7D-C146-DD71-B448-7844D9144BEB}"/>
              </a:ext>
            </a:extLst>
          </p:cNvPr>
          <p:cNvSpPr txBox="1"/>
          <p:nvPr/>
        </p:nvSpPr>
        <p:spPr>
          <a:xfrm>
            <a:off x="4298190" y="4108995"/>
            <a:ext cx="359560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Scalability, Flexibility &amp; Security</a:t>
            </a:r>
          </a:p>
        </p:txBody>
      </p:sp>
      <p:sp>
        <p:nvSpPr>
          <p:cNvPr id="30" name="TextBox 29">
            <a:extLst>
              <a:ext uri="{FF2B5EF4-FFF2-40B4-BE49-F238E27FC236}">
                <a16:creationId xmlns:a16="http://schemas.microsoft.com/office/drawing/2014/main" id="{8AFE4E2F-D69E-1DD1-0B38-AB5D48AC3F8E}"/>
              </a:ext>
            </a:extLst>
          </p:cNvPr>
          <p:cNvSpPr txBox="1"/>
          <p:nvPr/>
        </p:nvSpPr>
        <p:spPr>
          <a:xfrm>
            <a:off x="8051416" y="4108995"/>
            <a:ext cx="370878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Enhanced Collaboration</a:t>
            </a:r>
          </a:p>
        </p:txBody>
      </p:sp>
      <p:sp>
        <p:nvSpPr>
          <p:cNvPr id="5" name="Rectangle: Rounded Corners 4">
            <a:extLst>
              <a:ext uri="{FF2B5EF4-FFF2-40B4-BE49-F238E27FC236}">
                <a16:creationId xmlns:a16="http://schemas.microsoft.com/office/drawing/2014/main" id="{C50E484A-A9D3-EAFE-01EB-74D2E90828AB}"/>
              </a:ext>
            </a:extLst>
          </p:cNvPr>
          <p:cNvSpPr/>
          <p:nvPr/>
        </p:nvSpPr>
        <p:spPr>
          <a:xfrm>
            <a:off x="0" y="5816313"/>
            <a:ext cx="12192000" cy="480000"/>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451" b="0" i="1" u="none" strike="noStrike" kern="1200" cap="none" spc="0" normalizeH="0" baseline="0" noProof="0">
                <a:ln>
                  <a:noFill/>
                </a:ln>
                <a:solidFill>
                  <a:prstClr val="black"/>
                </a:solidFill>
                <a:effectLst/>
                <a:uLnTx/>
                <a:uFillTx/>
                <a:latin typeface="Trebuchet MS"/>
                <a:ea typeface="+mn-ea"/>
                <a:cs typeface="+mn-cs"/>
              </a:rPr>
              <a:t>Democratizing access to high-performance computing, driving innovation and efficiency for organizations</a:t>
            </a:r>
          </a:p>
        </p:txBody>
      </p:sp>
    </p:spTree>
    <p:extLst>
      <p:ext uri="{BB962C8B-B14F-4D97-AF65-F5344CB8AC3E}">
        <p14:creationId xmlns:p14="http://schemas.microsoft.com/office/powerpoint/2010/main" val="79857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B87E-DEC3-0B74-63D3-539CD20F8DE1}"/>
              </a:ext>
            </a:extLst>
          </p:cNvPr>
          <p:cNvSpPr>
            <a:spLocks noGrp="1"/>
          </p:cNvSpPr>
          <p:nvPr>
            <p:ph type="title"/>
          </p:nvPr>
        </p:nvSpPr>
        <p:spPr>
          <a:xfrm>
            <a:off x="432001" y="297488"/>
            <a:ext cx="10482345" cy="584765"/>
          </a:xfrm>
        </p:spPr>
        <p:txBody>
          <a:bodyPr/>
          <a:lstStyle/>
          <a:p>
            <a:r>
              <a:rPr lang="en-US" dirty="0"/>
              <a:t>Why </a:t>
            </a:r>
            <a:r>
              <a:rPr lang="en-US" dirty="0" err="1"/>
              <a:t>sify</a:t>
            </a:r>
            <a:r>
              <a:rPr lang="en-US" dirty="0"/>
              <a:t> for </a:t>
            </a:r>
            <a:r>
              <a:rPr lang="en-US" dirty="0">
                <a:solidFill>
                  <a:schemeClr val="bg1"/>
                </a:solidFill>
              </a:rPr>
              <a:t>CLOUD ANYWHERE </a:t>
            </a:r>
          </a:p>
        </p:txBody>
      </p:sp>
      <p:pic>
        <p:nvPicPr>
          <p:cNvPr id="3" name="Picture 2" descr="World-Map Icons - Free SVG &amp; PNG World-Map Images - Noun Project">
            <a:extLst>
              <a:ext uri="{FF2B5EF4-FFF2-40B4-BE49-F238E27FC236}">
                <a16:creationId xmlns:a16="http://schemas.microsoft.com/office/drawing/2014/main" id="{734354C9-E3BF-CE5B-2AC0-5AEDED74F089}"/>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t="19747" b="17294"/>
          <a:stretch/>
        </p:blipFill>
        <p:spPr bwMode="auto">
          <a:xfrm>
            <a:off x="5386371" y="2930270"/>
            <a:ext cx="2238427" cy="140931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5" name="Graphic 5">
            <a:extLst>
              <a:ext uri="{FF2B5EF4-FFF2-40B4-BE49-F238E27FC236}">
                <a16:creationId xmlns:a16="http://schemas.microsoft.com/office/drawing/2014/main" id="{3BEF4A59-E806-FAF9-6470-60A5016320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6824" y="1943432"/>
            <a:ext cx="4495448" cy="4216731"/>
          </a:xfrm>
          <a:prstGeom prst="rect">
            <a:avLst/>
          </a:prstGeom>
        </p:spPr>
      </p:pic>
      <p:sp>
        <p:nvSpPr>
          <p:cNvPr id="6" name="Rectangle: Rounded Corners 5">
            <a:extLst>
              <a:ext uri="{FF2B5EF4-FFF2-40B4-BE49-F238E27FC236}">
                <a16:creationId xmlns:a16="http://schemas.microsoft.com/office/drawing/2014/main" id="{E13D0B50-337A-CAD3-B012-AC746574EECD}"/>
              </a:ext>
            </a:extLst>
          </p:cNvPr>
          <p:cNvSpPr/>
          <p:nvPr/>
        </p:nvSpPr>
        <p:spPr>
          <a:xfrm>
            <a:off x="1161540"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7" name="Rectangle: Rounded Corners 6">
            <a:extLst>
              <a:ext uri="{FF2B5EF4-FFF2-40B4-BE49-F238E27FC236}">
                <a16:creationId xmlns:a16="http://schemas.microsoft.com/office/drawing/2014/main" id="{E78BD559-B952-1341-73D6-8D2755C49563}"/>
              </a:ext>
            </a:extLst>
          </p:cNvPr>
          <p:cNvSpPr/>
          <p:nvPr/>
        </p:nvSpPr>
        <p:spPr>
          <a:xfrm>
            <a:off x="3081780"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8" name="Rectangle: Rounded Corners 7">
            <a:extLst>
              <a:ext uri="{FF2B5EF4-FFF2-40B4-BE49-F238E27FC236}">
                <a16:creationId xmlns:a16="http://schemas.microsoft.com/office/drawing/2014/main" id="{86055D6B-2AE8-BAE7-EED6-5528811ABE65}"/>
              </a:ext>
            </a:extLst>
          </p:cNvPr>
          <p:cNvSpPr/>
          <p:nvPr/>
        </p:nvSpPr>
        <p:spPr>
          <a:xfrm>
            <a:off x="3719776"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10" name="Freeform 4">
            <a:extLst>
              <a:ext uri="{FF2B5EF4-FFF2-40B4-BE49-F238E27FC236}">
                <a16:creationId xmlns:a16="http://schemas.microsoft.com/office/drawing/2014/main" id="{C6C1CF71-A091-7BCD-7571-84322483D302}"/>
              </a:ext>
            </a:extLst>
          </p:cNvPr>
          <p:cNvSpPr/>
          <p:nvPr/>
        </p:nvSpPr>
        <p:spPr>
          <a:xfrm flipH="1">
            <a:off x="3206712" y="1885695"/>
            <a:ext cx="3373841" cy="941895"/>
          </a:xfrm>
          <a:custGeom>
            <a:avLst/>
            <a:gdLst>
              <a:gd name="connsiteX0" fmla="*/ 0 w 1150026"/>
              <a:gd name="connsiteY0" fmla="*/ 1861846 h 1861845"/>
              <a:gd name="connsiteX1" fmla="*/ 0 w 1150026"/>
              <a:gd name="connsiteY1" fmla="*/ 115553 h 1861845"/>
              <a:gd name="connsiteX2" fmla="*/ 115553 w 1150026"/>
              <a:gd name="connsiteY2" fmla="*/ 0 h 1861845"/>
              <a:gd name="connsiteX3" fmla="*/ 1150027 w 1150026"/>
              <a:gd name="connsiteY3" fmla="*/ 0 h 1861845"/>
            </a:gdLst>
            <a:ahLst/>
            <a:cxnLst>
              <a:cxn ang="0">
                <a:pos x="connsiteX0" y="connsiteY0"/>
              </a:cxn>
              <a:cxn ang="0">
                <a:pos x="connsiteX1" y="connsiteY1"/>
              </a:cxn>
              <a:cxn ang="0">
                <a:pos x="connsiteX2" y="connsiteY2"/>
              </a:cxn>
              <a:cxn ang="0">
                <a:pos x="connsiteX3" y="connsiteY3"/>
              </a:cxn>
            </a:cxnLst>
            <a:rect l="l" t="t" r="r" b="b"/>
            <a:pathLst>
              <a:path w="1150026" h="1861845">
                <a:moveTo>
                  <a:pt x="0" y="1861846"/>
                </a:moveTo>
                <a:lnTo>
                  <a:pt x="0" y="115553"/>
                </a:lnTo>
                <a:cubicBezTo>
                  <a:pt x="0" y="51733"/>
                  <a:pt x="51733" y="0"/>
                  <a:pt x="115553" y="0"/>
                </a:cubicBezTo>
                <a:lnTo>
                  <a:pt x="1150027" y="0"/>
                </a:lnTo>
              </a:path>
            </a:pathLst>
          </a:custGeom>
          <a:noFill/>
          <a:ln w="14633" cap="flat">
            <a:solidFill>
              <a:schemeClr val="accent6"/>
            </a:solidFill>
            <a:prstDash val="solid"/>
            <a:miter/>
          </a:ln>
        </p:spPr>
        <p:txBody>
          <a:bodyPr rtlCol="0" anchor="ctr"/>
          <a:lstStyle/>
          <a:p>
            <a:pPr defTabSz="914354">
              <a:defRPr/>
            </a:pPr>
            <a:endParaRPr lang="en-US" dirty="0">
              <a:solidFill>
                <a:prstClr val="black"/>
              </a:solidFill>
              <a:latin typeface="Trebuchet MS"/>
            </a:endParaRPr>
          </a:p>
        </p:txBody>
      </p:sp>
      <p:sp>
        <p:nvSpPr>
          <p:cNvPr id="11" name="Freeform 8">
            <a:extLst>
              <a:ext uri="{FF2B5EF4-FFF2-40B4-BE49-F238E27FC236}">
                <a16:creationId xmlns:a16="http://schemas.microsoft.com/office/drawing/2014/main" id="{A2BB1F4A-123F-D0AA-AD18-387565823184}"/>
              </a:ext>
            </a:extLst>
          </p:cNvPr>
          <p:cNvSpPr/>
          <p:nvPr/>
        </p:nvSpPr>
        <p:spPr>
          <a:xfrm>
            <a:off x="6321353" y="2819743"/>
            <a:ext cx="75508" cy="75508"/>
          </a:xfrm>
          <a:custGeom>
            <a:avLst/>
            <a:gdLst>
              <a:gd name="connsiteX0" fmla="*/ 0 w 75508"/>
              <a:gd name="connsiteY0" fmla="*/ 0 h 75508"/>
              <a:gd name="connsiteX1" fmla="*/ 75508 w 75508"/>
              <a:gd name="connsiteY1" fmla="*/ 0 h 75508"/>
              <a:gd name="connsiteX2" fmla="*/ 75508 w 75508"/>
              <a:gd name="connsiteY2" fmla="*/ 75508 h 75508"/>
              <a:gd name="connsiteX3" fmla="*/ 0 w 75508"/>
              <a:gd name="connsiteY3" fmla="*/ 75508 h 75508"/>
            </a:gdLst>
            <a:ahLst/>
            <a:cxnLst>
              <a:cxn ang="0">
                <a:pos x="connsiteX0" y="connsiteY0"/>
              </a:cxn>
              <a:cxn ang="0">
                <a:pos x="connsiteX1" y="connsiteY1"/>
              </a:cxn>
              <a:cxn ang="0">
                <a:pos x="connsiteX2" y="connsiteY2"/>
              </a:cxn>
              <a:cxn ang="0">
                <a:pos x="connsiteX3" y="connsiteY3"/>
              </a:cxn>
            </a:cxnLst>
            <a:rect l="l" t="t" r="r" b="b"/>
            <a:pathLst>
              <a:path w="75508" h="75508">
                <a:moveTo>
                  <a:pt x="0" y="0"/>
                </a:moveTo>
                <a:lnTo>
                  <a:pt x="75508" y="0"/>
                </a:lnTo>
                <a:lnTo>
                  <a:pt x="75508" y="75508"/>
                </a:lnTo>
                <a:lnTo>
                  <a:pt x="0" y="75508"/>
                </a:lnTo>
                <a:close/>
              </a:path>
            </a:pathLst>
          </a:custGeom>
          <a:solidFill>
            <a:schemeClr val="accent6"/>
          </a:solidFill>
          <a:ln w="2090" cap="flat">
            <a:solidFill>
              <a:schemeClr val="accent6"/>
            </a:solidFill>
            <a:prstDash val="solid"/>
            <a:miter/>
          </a:ln>
        </p:spPr>
        <p:txBody>
          <a:bodyPr rtlCol="0" anchor="ctr"/>
          <a:lstStyle/>
          <a:p>
            <a:pPr defTabSz="914354">
              <a:defRPr/>
            </a:pPr>
            <a:endParaRPr lang="en-US" dirty="0">
              <a:solidFill>
                <a:prstClr val="black"/>
              </a:solidFill>
              <a:latin typeface="Trebuchet MS"/>
            </a:endParaRPr>
          </a:p>
        </p:txBody>
      </p:sp>
      <p:sp>
        <p:nvSpPr>
          <p:cNvPr id="12" name="Rectangle: Rounded Corners 11">
            <a:extLst>
              <a:ext uri="{FF2B5EF4-FFF2-40B4-BE49-F238E27FC236}">
                <a16:creationId xmlns:a16="http://schemas.microsoft.com/office/drawing/2014/main" id="{970C2630-B769-5FE9-AFD5-A49611276D2B}"/>
              </a:ext>
            </a:extLst>
          </p:cNvPr>
          <p:cNvSpPr/>
          <p:nvPr/>
        </p:nvSpPr>
        <p:spPr>
          <a:xfrm>
            <a:off x="554068"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13" name="TextBox 12">
            <a:extLst>
              <a:ext uri="{FF2B5EF4-FFF2-40B4-BE49-F238E27FC236}">
                <a16:creationId xmlns:a16="http://schemas.microsoft.com/office/drawing/2014/main" id="{C9D9BE7E-30B8-5744-126E-0D3D527A03B2}"/>
              </a:ext>
            </a:extLst>
          </p:cNvPr>
          <p:cNvSpPr txBox="1"/>
          <p:nvPr/>
        </p:nvSpPr>
        <p:spPr>
          <a:xfrm>
            <a:off x="432000" y="1316567"/>
            <a:ext cx="6979432" cy="338554"/>
          </a:xfrm>
          <a:prstGeom prst="rect">
            <a:avLst/>
          </a:prstGeom>
          <a:noFill/>
        </p:spPr>
        <p:txBody>
          <a:bodyPr wrap="square">
            <a:spAutoFit/>
          </a:bodyPr>
          <a:lstStyle/>
          <a:p>
            <a:pPr defTabSz="1218988">
              <a:spcAft>
                <a:spcPts val="400"/>
              </a:spcAft>
              <a:defRPr/>
            </a:pPr>
            <a:r>
              <a:rPr lang="en-US" sz="1600" dirty="0">
                <a:solidFill>
                  <a:srgbClr val="BED730"/>
                </a:solidFill>
                <a:latin typeface="Trebuchet MS" panose="020B0603020202020204"/>
              </a:rPr>
              <a:t>Integrated single pane of orchestration and managed system</a:t>
            </a:r>
            <a:endParaRPr lang="en-IN" sz="1600" dirty="0">
              <a:solidFill>
                <a:srgbClr val="BED730"/>
              </a:solidFill>
              <a:latin typeface="Trebuchet MS" panose="020B0603020202020204"/>
            </a:endParaRPr>
          </a:p>
        </p:txBody>
      </p:sp>
      <p:pic>
        <p:nvPicPr>
          <p:cNvPr id="16" name="Graphic 15">
            <a:extLst>
              <a:ext uri="{FF2B5EF4-FFF2-40B4-BE49-F238E27FC236}">
                <a16:creationId xmlns:a16="http://schemas.microsoft.com/office/drawing/2014/main" id="{ACDFA877-E24F-9D7A-06FD-1E78ABE3F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7476" y="2983713"/>
            <a:ext cx="408680" cy="260495"/>
          </a:xfrm>
          <a:prstGeom prst="rect">
            <a:avLst/>
          </a:prstGeom>
        </p:spPr>
      </p:pic>
      <p:pic>
        <p:nvPicPr>
          <p:cNvPr id="17" name="Graphic 16">
            <a:extLst>
              <a:ext uri="{FF2B5EF4-FFF2-40B4-BE49-F238E27FC236}">
                <a16:creationId xmlns:a16="http://schemas.microsoft.com/office/drawing/2014/main" id="{22EFF64B-F017-9066-822C-9D90EBBDB1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8941" y="2984968"/>
            <a:ext cx="408680" cy="259237"/>
          </a:xfrm>
          <a:prstGeom prst="rect">
            <a:avLst/>
          </a:prstGeom>
        </p:spPr>
      </p:pic>
      <p:pic>
        <p:nvPicPr>
          <p:cNvPr id="18" name="Graphic 17">
            <a:extLst>
              <a:ext uri="{FF2B5EF4-FFF2-40B4-BE49-F238E27FC236}">
                <a16:creationId xmlns:a16="http://schemas.microsoft.com/office/drawing/2014/main" id="{0EA6A4B7-F1E4-5372-E052-AE6AC4B341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1713" y="2963619"/>
            <a:ext cx="349208" cy="280587"/>
          </a:xfrm>
          <a:prstGeom prst="rect">
            <a:avLst/>
          </a:prstGeom>
        </p:spPr>
      </p:pic>
      <p:sp>
        <p:nvSpPr>
          <p:cNvPr id="20" name="Rectangle: Rounded Corners 19">
            <a:extLst>
              <a:ext uri="{FF2B5EF4-FFF2-40B4-BE49-F238E27FC236}">
                <a16:creationId xmlns:a16="http://schemas.microsoft.com/office/drawing/2014/main" id="{8DE51ADA-BF2D-A6C0-F2EF-D1E8793F75EE}"/>
              </a:ext>
            </a:extLst>
          </p:cNvPr>
          <p:cNvSpPr/>
          <p:nvPr/>
        </p:nvSpPr>
        <p:spPr>
          <a:xfrm>
            <a:off x="1618101" y="1772530"/>
            <a:ext cx="1594339" cy="492444"/>
          </a:xfrm>
          <a:prstGeom prst="roundRect">
            <a:avLst/>
          </a:prstGeom>
          <a:solidFill>
            <a:srgbClr val="BED73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pic>
        <p:nvPicPr>
          <p:cNvPr id="21" name="Graphic 20">
            <a:extLst>
              <a:ext uri="{FF2B5EF4-FFF2-40B4-BE49-F238E27FC236}">
                <a16:creationId xmlns:a16="http://schemas.microsoft.com/office/drawing/2014/main" id="{25653CAA-4BC9-FFC8-CEEF-E640BC8FA1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6944" y="4545753"/>
            <a:ext cx="147675" cy="224547"/>
          </a:xfrm>
          <a:prstGeom prst="rect">
            <a:avLst/>
          </a:prstGeom>
        </p:spPr>
      </p:pic>
      <p:pic>
        <p:nvPicPr>
          <p:cNvPr id="22" name="Graphic 21">
            <a:extLst>
              <a:ext uri="{FF2B5EF4-FFF2-40B4-BE49-F238E27FC236}">
                <a16:creationId xmlns:a16="http://schemas.microsoft.com/office/drawing/2014/main" id="{3960E829-E3FD-E723-A537-4DD6025011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77201" y="5048573"/>
            <a:ext cx="147675" cy="224547"/>
          </a:xfrm>
          <a:prstGeom prst="rect">
            <a:avLst/>
          </a:prstGeom>
        </p:spPr>
      </p:pic>
      <p:sp>
        <p:nvSpPr>
          <p:cNvPr id="23" name="TextBox 22">
            <a:extLst>
              <a:ext uri="{FF2B5EF4-FFF2-40B4-BE49-F238E27FC236}">
                <a16:creationId xmlns:a16="http://schemas.microsoft.com/office/drawing/2014/main" id="{0B9D5653-B966-C81B-46F3-E1F21CBBB2B2}"/>
              </a:ext>
            </a:extLst>
          </p:cNvPr>
          <p:cNvSpPr txBox="1"/>
          <p:nvPr/>
        </p:nvSpPr>
        <p:spPr>
          <a:xfrm>
            <a:off x="423395" y="4828038"/>
            <a:ext cx="1527387" cy="510778"/>
          </a:xfrm>
          <a:prstGeom prst="roundRect">
            <a:avLst/>
          </a:prstGeom>
          <a:solidFill>
            <a:srgbClr val="BED730"/>
          </a:solidFill>
        </p:spPr>
        <p:txBody>
          <a:bodyPr wrap="square" rtlCol="0">
            <a:spAutoFit/>
          </a:bodyPr>
          <a:lstStyle/>
          <a:p>
            <a:pPr algn="ctr" defTabSz="1218988">
              <a:defRPr/>
            </a:pPr>
            <a:r>
              <a:rPr lang="en-IN" sz="1200" dirty="0">
                <a:solidFill>
                  <a:srgbClr val="000000"/>
                </a:solidFill>
                <a:latin typeface="Trebuchet MS" panose="020B0603020202020204"/>
              </a:rPr>
              <a:t>Sify </a:t>
            </a:r>
            <a:r>
              <a:rPr lang="en-IN" sz="1200" dirty="0">
                <a:solidFill>
                  <a:prstClr val="black"/>
                </a:solidFill>
                <a:latin typeface="Trebuchet MS" panose="020B0603020202020204"/>
              </a:rPr>
              <a:t>CloudInfinit</a:t>
            </a:r>
          </a:p>
          <a:p>
            <a:pPr algn="ctr" defTabSz="1218988">
              <a:defRPr/>
            </a:pPr>
            <a:r>
              <a:rPr lang="en-IN" sz="1200" dirty="0">
                <a:solidFill>
                  <a:prstClr val="black"/>
                </a:solidFill>
                <a:latin typeface="Trebuchet MS" panose="020B0603020202020204"/>
              </a:rPr>
              <a:t>Mumbai</a:t>
            </a:r>
          </a:p>
        </p:txBody>
      </p:sp>
      <p:sp>
        <p:nvSpPr>
          <p:cNvPr id="27" name="TextBox 26">
            <a:extLst>
              <a:ext uri="{FF2B5EF4-FFF2-40B4-BE49-F238E27FC236}">
                <a16:creationId xmlns:a16="http://schemas.microsoft.com/office/drawing/2014/main" id="{60DEB606-AE4A-117F-2C5F-3D58E98BF549}"/>
              </a:ext>
            </a:extLst>
          </p:cNvPr>
          <p:cNvSpPr txBox="1"/>
          <p:nvPr/>
        </p:nvSpPr>
        <p:spPr>
          <a:xfrm>
            <a:off x="3400507" y="4911061"/>
            <a:ext cx="1527387" cy="510778"/>
          </a:xfrm>
          <a:prstGeom prst="roundRect">
            <a:avLst/>
          </a:prstGeom>
          <a:solidFill>
            <a:srgbClr val="BED730"/>
          </a:solidFill>
        </p:spPr>
        <p:txBody>
          <a:bodyPr wrap="square" rtlCol="0">
            <a:spAutoFit/>
          </a:bodyPr>
          <a:lstStyle/>
          <a:p>
            <a:pPr algn="ctr" defTabSz="1218988">
              <a:defRPr/>
            </a:pPr>
            <a:r>
              <a:rPr lang="en-IN" sz="1200" dirty="0">
                <a:solidFill>
                  <a:srgbClr val="000000"/>
                </a:solidFill>
                <a:latin typeface="Trebuchet MS" panose="020B0603020202020204"/>
              </a:rPr>
              <a:t>Sify </a:t>
            </a:r>
            <a:r>
              <a:rPr lang="en-IN" sz="1200" dirty="0">
                <a:solidFill>
                  <a:prstClr val="black"/>
                </a:solidFill>
                <a:latin typeface="Trebuchet MS" panose="020B0603020202020204"/>
              </a:rPr>
              <a:t>CloudInfinit</a:t>
            </a:r>
          </a:p>
          <a:p>
            <a:pPr algn="ctr" defTabSz="1218988">
              <a:defRPr/>
            </a:pPr>
            <a:r>
              <a:rPr lang="en-IN" sz="1200" dirty="0">
                <a:solidFill>
                  <a:prstClr val="black"/>
                </a:solidFill>
                <a:latin typeface="Trebuchet MS" panose="020B0603020202020204"/>
              </a:rPr>
              <a:t>Bangalore</a:t>
            </a:r>
          </a:p>
        </p:txBody>
      </p:sp>
      <p:sp>
        <p:nvSpPr>
          <p:cNvPr id="29" name="TextBox 28">
            <a:extLst>
              <a:ext uri="{FF2B5EF4-FFF2-40B4-BE49-F238E27FC236}">
                <a16:creationId xmlns:a16="http://schemas.microsoft.com/office/drawing/2014/main" id="{ABDFAA06-BDF7-83D5-617B-926AFD1BD7FC}"/>
              </a:ext>
            </a:extLst>
          </p:cNvPr>
          <p:cNvSpPr txBox="1"/>
          <p:nvPr/>
        </p:nvSpPr>
        <p:spPr>
          <a:xfrm>
            <a:off x="5712163" y="2691203"/>
            <a:ext cx="1555583" cy="510778"/>
          </a:xfrm>
          <a:prstGeom prst="roundRect">
            <a:avLst/>
          </a:prstGeom>
          <a:solidFill>
            <a:schemeClr val="accent1"/>
          </a:solidFill>
        </p:spPr>
        <p:txBody>
          <a:bodyPr wrap="square" rtlCol="0">
            <a:spAutoFit/>
          </a:bodyPr>
          <a:lstStyle/>
          <a:p>
            <a:pPr algn="ctr" defTabSz="1218988">
              <a:defRPr/>
            </a:pPr>
            <a:r>
              <a:rPr lang="en-IN" sz="1200" dirty="0">
                <a:solidFill>
                  <a:schemeClr val="bg1"/>
                </a:solidFill>
                <a:latin typeface="Trebuchet MS" panose="020B0603020202020204"/>
              </a:rPr>
              <a:t>Sify Cloud</a:t>
            </a:r>
          </a:p>
          <a:p>
            <a:pPr algn="ctr" defTabSz="1218988">
              <a:defRPr/>
            </a:pPr>
            <a:r>
              <a:rPr lang="en-IN" sz="1200" dirty="0">
                <a:solidFill>
                  <a:schemeClr val="bg1"/>
                </a:solidFill>
                <a:latin typeface="Trebuchet MS" panose="020B0603020202020204"/>
              </a:rPr>
              <a:t>Anywhere Global</a:t>
            </a:r>
          </a:p>
        </p:txBody>
      </p:sp>
      <p:sp>
        <p:nvSpPr>
          <p:cNvPr id="35" name="TextBox 34">
            <a:extLst>
              <a:ext uri="{FF2B5EF4-FFF2-40B4-BE49-F238E27FC236}">
                <a16:creationId xmlns:a16="http://schemas.microsoft.com/office/drawing/2014/main" id="{CC575F83-9356-36B2-7529-FA11DDFBD05F}"/>
              </a:ext>
            </a:extLst>
          </p:cNvPr>
          <p:cNvSpPr txBox="1"/>
          <p:nvPr/>
        </p:nvSpPr>
        <p:spPr>
          <a:xfrm>
            <a:off x="1766190" y="1815722"/>
            <a:ext cx="1302015" cy="379656"/>
          </a:xfrm>
          <a:prstGeom prst="rect">
            <a:avLst/>
          </a:prstGeom>
          <a:noFill/>
        </p:spPr>
        <p:txBody>
          <a:bodyPr wrap="square" rtlCol="0">
            <a:spAutoFit/>
          </a:bodyPr>
          <a:lstStyle/>
          <a:p>
            <a:pPr algn="ctr" defTabSz="1218988">
              <a:defRPr/>
            </a:pPr>
            <a:r>
              <a:rPr lang="en-IN" sz="1867" b="1" dirty="0">
                <a:solidFill>
                  <a:prstClr val="black"/>
                </a:solidFill>
                <a:latin typeface="Trebuchet MS" panose="020B0603020202020204"/>
              </a:rPr>
              <a:t>SIFY CMP</a:t>
            </a:r>
          </a:p>
        </p:txBody>
      </p:sp>
      <p:sp>
        <p:nvSpPr>
          <p:cNvPr id="37" name="TextBox 36">
            <a:extLst>
              <a:ext uri="{FF2B5EF4-FFF2-40B4-BE49-F238E27FC236}">
                <a16:creationId xmlns:a16="http://schemas.microsoft.com/office/drawing/2014/main" id="{A5B64675-2379-A255-A38F-85A1F85BD7A2}"/>
              </a:ext>
            </a:extLst>
          </p:cNvPr>
          <p:cNvSpPr txBox="1"/>
          <p:nvPr/>
        </p:nvSpPr>
        <p:spPr>
          <a:xfrm>
            <a:off x="9038423" y="1768308"/>
            <a:ext cx="2708780" cy="517514"/>
          </a:xfrm>
          <a:prstGeom prst="rect">
            <a:avLst/>
          </a:prstGeom>
          <a:noFill/>
        </p:spPr>
        <p:txBody>
          <a:bodyPr wrap="square" lIns="121920" tIns="60960" rIns="121920" bIns="60960" rtlCol="0" anchor="t">
            <a:spAutoFit/>
          </a:bodyPr>
          <a:lstStyle/>
          <a:p>
            <a:pPr defTabSz="1218988">
              <a:lnSpc>
                <a:spcPts val="1600"/>
              </a:lnSpc>
              <a:spcAft>
                <a:spcPts val="1600"/>
              </a:spcAft>
              <a:defRPr/>
            </a:pPr>
            <a:r>
              <a:rPr lang="en-US" sz="1200" dirty="0">
                <a:solidFill>
                  <a:prstClr val="white"/>
                </a:solidFill>
                <a:latin typeface="Trebuchet MS" panose="020B0603020202020204"/>
              </a:rPr>
              <a:t>Sify CloudInfinit delivery from Mumbai &amp; Bengaluru data centers</a:t>
            </a:r>
          </a:p>
        </p:txBody>
      </p:sp>
      <p:pic>
        <p:nvPicPr>
          <p:cNvPr id="43" name="Graphic 42">
            <a:extLst>
              <a:ext uri="{FF2B5EF4-FFF2-40B4-BE49-F238E27FC236}">
                <a16:creationId xmlns:a16="http://schemas.microsoft.com/office/drawing/2014/main" id="{AE741223-545C-61FB-9CD0-66AF4081B1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21140" y="1676701"/>
            <a:ext cx="729600" cy="729600"/>
          </a:xfrm>
          <a:prstGeom prst="rect">
            <a:avLst/>
          </a:prstGeom>
        </p:spPr>
      </p:pic>
      <p:pic>
        <p:nvPicPr>
          <p:cNvPr id="44" name="Graphic 43">
            <a:extLst>
              <a:ext uri="{FF2B5EF4-FFF2-40B4-BE49-F238E27FC236}">
                <a16:creationId xmlns:a16="http://schemas.microsoft.com/office/drawing/2014/main" id="{9F98E2CF-7FE1-7938-08BE-D8A2F9B02B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21140" y="2544147"/>
            <a:ext cx="729600" cy="729600"/>
          </a:xfrm>
          <a:prstGeom prst="rect">
            <a:avLst/>
          </a:prstGeom>
        </p:spPr>
      </p:pic>
      <p:pic>
        <p:nvPicPr>
          <p:cNvPr id="45" name="Graphic 44">
            <a:extLst>
              <a:ext uri="{FF2B5EF4-FFF2-40B4-BE49-F238E27FC236}">
                <a16:creationId xmlns:a16="http://schemas.microsoft.com/office/drawing/2014/main" id="{1D1BA358-570E-E028-231F-7C437E6673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6031" y="3500689"/>
            <a:ext cx="729600" cy="729600"/>
          </a:xfrm>
          <a:prstGeom prst="rect">
            <a:avLst/>
          </a:prstGeom>
        </p:spPr>
      </p:pic>
      <p:pic>
        <p:nvPicPr>
          <p:cNvPr id="46" name="Graphic 45">
            <a:extLst>
              <a:ext uri="{FF2B5EF4-FFF2-40B4-BE49-F238E27FC236}">
                <a16:creationId xmlns:a16="http://schemas.microsoft.com/office/drawing/2014/main" id="{1A373BCB-5B7F-A0A0-66E1-BFD0AB9111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50921" y="4524681"/>
            <a:ext cx="729600" cy="729600"/>
          </a:xfrm>
          <a:prstGeom prst="rect">
            <a:avLst/>
          </a:prstGeom>
        </p:spPr>
      </p:pic>
      <p:pic>
        <p:nvPicPr>
          <p:cNvPr id="47" name="Graphic 46">
            <a:extLst>
              <a:ext uri="{FF2B5EF4-FFF2-40B4-BE49-F238E27FC236}">
                <a16:creationId xmlns:a16="http://schemas.microsoft.com/office/drawing/2014/main" id="{56CE9AC3-1463-2907-99E8-8EEC9F828FA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9788" y="2987378"/>
            <a:ext cx="405853" cy="256829"/>
          </a:xfrm>
          <a:prstGeom prst="rect">
            <a:avLst/>
          </a:prstGeom>
        </p:spPr>
      </p:pic>
      <p:sp>
        <p:nvSpPr>
          <p:cNvPr id="48" name="TextBox 47">
            <a:extLst>
              <a:ext uri="{FF2B5EF4-FFF2-40B4-BE49-F238E27FC236}">
                <a16:creationId xmlns:a16="http://schemas.microsoft.com/office/drawing/2014/main" id="{67566B05-714D-6947-6327-93AFCDB901C7}"/>
              </a:ext>
            </a:extLst>
          </p:cNvPr>
          <p:cNvSpPr txBox="1"/>
          <p:nvPr/>
        </p:nvSpPr>
        <p:spPr>
          <a:xfrm>
            <a:off x="9038423" y="4528030"/>
            <a:ext cx="2708780" cy="897105"/>
          </a:xfrm>
          <a:prstGeom prst="rect">
            <a:avLst/>
          </a:prstGeom>
          <a:noFill/>
        </p:spPr>
        <p:txBody>
          <a:bodyPr wrap="square" rtlCol="0">
            <a:spAutoFit/>
          </a:bodyPr>
          <a:lstStyle/>
          <a:p>
            <a:pPr defTabSz="1218988">
              <a:lnSpc>
                <a:spcPts val="1600"/>
              </a:lnSpc>
              <a:spcAft>
                <a:spcPts val="1600"/>
              </a:spcAft>
              <a:defRPr/>
            </a:pPr>
            <a:r>
              <a:rPr lang="en-US" sz="1200" dirty="0">
                <a:solidFill>
                  <a:prstClr val="white"/>
                </a:solidFill>
                <a:latin typeface="Trebuchet MS" panose="020B0603020202020204"/>
              </a:rPr>
              <a:t>Build, Deploy, Integrate and Manage distributed architecture to customer DC or branch locations or Edge Cloud</a:t>
            </a:r>
            <a:endParaRPr lang="en-IN" sz="1200" dirty="0">
              <a:solidFill>
                <a:prstClr val="white"/>
              </a:solidFill>
              <a:latin typeface="Trebuchet MS" panose="020B0603020202020204"/>
            </a:endParaRPr>
          </a:p>
        </p:txBody>
      </p:sp>
      <p:sp>
        <p:nvSpPr>
          <p:cNvPr id="49" name="TextBox 48">
            <a:extLst>
              <a:ext uri="{FF2B5EF4-FFF2-40B4-BE49-F238E27FC236}">
                <a16:creationId xmlns:a16="http://schemas.microsoft.com/office/drawing/2014/main" id="{4578B535-9784-E7DF-E30E-88BD536E2DF4}"/>
              </a:ext>
            </a:extLst>
          </p:cNvPr>
          <p:cNvSpPr txBox="1"/>
          <p:nvPr/>
        </p:nvSpPr>
        <p:spPr>
          <a:xfrm>
            <a:off x="9038423" y="2629497"/>
            <a:ext cx="2708780" cy="517514"/>
          </a:xfrm>
          <a:prstGeom prst="rect">
            <a:avLst/>
          </a:prstGeom>
          <a:noFill/>
        </p:spPr>
        <p:txBody>
          <a:bodyPr wrap="square" lIns="121920" tIns="60960" rIns="121920" bIns="60960" rtlCol="0" anchor="t">
            <a:spAutoFit/>
          </a:bodyPr>
          <a:lstStyle/>
          <a:p>
            <a:pPr defTabSz="1218988">
              <a:lnSpc>
                <a:spcPts val="1600"/>
              </a:lnSpc>
              <a:spcAft>
                <a:spcPts val="1600"/>
              </a:spcAft>
              <a:defRPr/>
            </a:pPr>
            <a:r>
              <a:rPr lang="en-US" sz="1200" dirty="0">
                <a:solidFill>
                  <a:prstClr val="white"/>
                </a:solidFill>
                <a:latin typeface="Trebuchet MS" panose="020B0603020202020204"/>
              </a:rPr>
              <a:t>Integration ready with other data centers in India and Global</a:t>
            </a:r>
          </a:p>
        </p:txBody>
      </p:sp>
      <p:sp>
        <p:nvSpPr>
          <p:cNvPr id="50" name="TextBox 49">
            <a:extLst>
              <a:ext uri="{FF2B5EF4-FFF2-40B4-BE49-F238E27FC236}">
                <a16:creationId xmlns:a16="http://schemas.microsoft.com/office/drawing/2014/main" id="{09B317AF-9C98-239C-C373-F4C3749329D6}"/>
              </a:ext>
            </a:extLst>
          </p:cNvPr>
          <p:cNvSpPr txBox="1"/>
          <p:nvPr/>
        </p:nvSpPr>
        <p:spPr>
          <a:xfrm>
            <a:off x="9038423" y="3499994"/>
            <a:ext cx="2708780" cy="691921"/>
          </a:xfrm>
          <a:prstGeom prst="rect">
            <a:avLst/>
          </a:prstGeom>
          <a:noFill/>
        </p:spPr>
        <p:txBody>
          <a:bodyPr wrap="square" rtlCol="0">
            <a:spAutoFit/>
          </a:bodyPr>
          <a:lstStyle/>
          <a:p>
            <a:pPr defTabSz="1218988">
              <a:lnSpc>
                <a:spcPts val="1600"/>
              </a:lnSpc>
              <a:spcAft>
                <a:spcPts val="1600"/>
              </a:spcAft>
              <a:defRPr/>
            </a:pPr>
            <a:r>
              <a:rPr lang="en-US" sz="1200" dirty="0">
                <a:solidFill>
                  <a:prstClr val="white"/>
                </a:solidFill>
                <a:latin typeface="Trebuchet MS" panose="020B0603020202020204"/>
              </a:rPr>
              <a:t>Seamless integration to any of the availability zones across public cloud providers</a:t>
            </a:r>
            <a:endParaRPr lang="en-IN" sz="1200" dirty="0">
              <a:solidFill>
                <a:prstClr val="white"/>
              </a:solidFill>
              <a:latin typeface="Trebuchet MS" panose="020B0603020202020204"/>
            </a:endParaRPr>
          </a:p>
        </p:txBody>
      </p:sp>
    </p:spTree>
    <p:extLst>
      <p:ext uri="{BB962C8B-B14F-4D97-AF65-F5344CB8AC3E}">
        <p14:creationId xmlns:p14="http://schemas.microsoft.com/office/powerpoint/2010/main" val="72684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6D39C1-496C-A1E3-8BD7-BF230BE7A598}"/>
              </a:ext>
            </a:extLst>
          </p:cNvPr>
          <p:cNvSpPr>
            <a:spLocks noGrp="1"/>
          </p:cNvSpPr>
          <p:nvPr>
            <p:ph type="title"/>
          </p:nvPr>
        </p:nvSpPr>
        <p:spPr/>
        <p:txBody>
          <a:bodyPr/>
          <a:lstStyle/>
          <a:p>
            <a:r>
              <a:rPr lang="en-US" dirty="0"/>
              <a:t>Why </a:t>
            </a:r>
            <a:r>
              <a:rPr lang="en-US" dirty="0" err="1"/>
              <a:t>sify</a:t>
            </a:r>
            <a:r>
              <a:rPr lang="en-US" dirty="0"/>
              <a:t> for cloud efficient operations </a:t>
            </a:r>
            <a:endParaRPr lang="en-IN" dirty="0"/>
          </a:p>
        </p:txBody>
      </p:sp>
      <p:sp>
        <p:nvSpPr>
          <p:cNvPr id="64" name="Rectangle 63">
            <a:extLst>
              <a:ext uri="{FF2B5EF4-FFF2-40B4-BE49-F238E27FC236}">
                <a16:creationId xmlns:a16="http://schemas.microsoft.com/office/drawing/2014/main" id="{E8A97AC2-3166-42FF-9CC6-DFFE62A5A212}"/>
              </a:ext>
            </a:extLst>
          </p:cNvPr>
          <p:cNvSpPr/>
          <p:nvPr/>
        </p:nvSpPr>
        <p:spPr>
          <a:xfrm>
            <a:off x="10809939" y="1316567"/>
            <a:ext cx="938269" cy="4320333"/>
          </a:xfrm>
          <a:prstGeom prst="rect">
            <a:avLst/>
          </a:prstGeom>
          <a:solidFill>
            <a:schemeClr val="bg1"/>
          </a:solidFill>
          <a:ln w="952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pic>
        <p:nvPicPr>
          <p:cNvPr id="63" name="Graphic 62" descr="Single gear">
            <a:extLst>
              <a:ext uri="{FF2B5EF4-FFF2-40B4-BE49-F238E27FC236}">
                <a16:creationId xmlns:a16="http://schemas.microsoft.com/office/drawing/2014/main" id="{C7E264B2-5396-4C39-95C8-BFE4049B1F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2982" y="1597148"/>
            <a:ext cx="314271" cy="287891"/>
          </a:xfrm>
          <a:prstGeom prst="rect">
            <a:avLst/>
          </a:prstGeom>
        </p:spPr>
      </p:pic>
      <p:pic>
        <p:nvPicPr>
          <p:cNvPr id="69" name="Graphic 68" descr="Single gear">
            <a:extLst>
              <a:ext uri="{FF2B5EF4-FFF2-40B4-BE49-F238E27FC236}">
                <a16:creationId xmlns:a16="http://schemas.microsoft.com/office/drawing/2014/main" id="{EABB7957-F713-483F-80CB-8B2472157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982" y="3427744"/>
            <a:ext cx="314271" cy="287891"/>
          </a:xfrm>
          <a:prstGeom prst="rect">
            <a:avLst/>
          </a:prstGeom>
        </p:spPr>
      </p:pic>
      <p:pic>
        <p:nvPicPr>
          <p:cNvPr id="70" name="Graphic 69" descr="Single gear">
            <a:extLst>
              <a:ext uri="{FF2B5EF4-FFF2-40B4-BE49-F238E27FC236}">
                <a16:creationId xmlns:a16="http://schemas.microsoft.com/office/drawing/2014/main" id="{2EDC8B64-D8BA-46E3-960C-418F1DDBC6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982" y="4819988"/>
            <a:ext cx="314271" cy="287891"/>
          </a:xfrm>
          <a:prstGeom prst="rect">
            <a:avLst/>
          </a:prstGeom>
        </p:spPr>
      </p:pic>
      <p:sp>
        <p:nvSpPr>
          <p:cNvPr id="82" name="Rectangle 81">
            <a:extLst>
              <a:ext uri="{FF2B5EF4-FFF2-40B4-BE49-F238E27FC236}">
                <a16:creationId xmlns:a16="http://schemas.microsoft.com/office/drawing/2014/main" id="{FE1B937F-5846-4D18-8D68-FE47CBDF90B9}"/>
              </a:ext>
            </a:extLst>
          </p:cNvPr>
          <p:cNvSpPr/>
          <p:nvPr/>
        </p:nvSpPr>
        <p:spPr>
          <a:xfrm rot="16200000">
            <a:off x="10111279" y="2301868"/>
            <a:ext cx="1116980" cy="21409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APIs</a:t>
            </a:r>
            <a:endParaRPr lang="en-IN" sz="1200" b="1" dirty="0">
              <a:solidFill>
                <a:srgbClr val="BED730"/>
              </a:solidFill>
              <a:latin typeface="Trebuchet MS"/>
            </a:endParaRPr>
          </a:p>
        </p:txBody>
      </p:sp>
      <p:sp>
        <p:nvSpPr>
          <p:cNvPr id="83" name="Rectangle 82">
            <a:extLst>
              <a:ext uri="{FF2B5EF4-FFF2-40B4-BE49-F238E27FC236}">
                <a16:creationId xmlns:a16="http://schemas.microsoft.com/office/drawing/2014/main" id="{554A4B02-37E8-4C82-BF45-21646C0F3EB0}"/>
              </a:ext>
            </a:extLst>
          </p:cNvPr>
          <p:cNvSpPr/>
          <p:nvPr/>
        </p:nvSpPr>
        <p:spPr>
          <a:xfrm rot="16200000">
            <a:off x="9997508" y="4596143"/>
            <a:ext cx="1344520" cy="21409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Native Tools</a:t>
            </a:r>
            <a:endParaRPr lang="en-IN" sz="1200" b="1" dirty="0">
              <a:solidFill>
                <a:srgbClr val="BED730"/>
              </a:solidFill>
              <a:latin typeface="Trebuchet MS"/>
            </a:endParaRPr>
          </a:p>
        </p:txBody>
      </p:sp>
      <p:grpSp>
        <p:nvGrpSpPr>
          <p:cNvPr id="94" name="Group 93">
            <a:extLst>
              <a:ext uri="{FF2B5EF4-FFF2-40B4-BE49-F238E27FC236}">
                <a16:creationId xmlns:a16="http://schemas.microsoft.com/office/drawing/2014/main" id="{7733E07F-B5FF-41B2-B49C-D02EB5C43248}"/>
              </a:ext>
            </a:extLst>
          </p:cNvPr>
          <p:cNvGrpSpPr/>
          <p:nvPr/>
        </p:nvGrpSpPr>
        <p:grpSpPr>
          <a:xfrm>
            <a:off x="4353424" y="1400825"/>
            <a:ext cx="674061" cy="716617"/>
            <a:chOff x="189872" y="1588487"/>
            <a:chExt cx="914400" cy="914400"/>
          </a:xfrm>
        </p:grpSpPr>
        <p:pic>
          <p:nvPicPr>
            <p:cNvPr id="90" name="Graphic 89" descr="Monitor">
              <a:extLst>
                <a:ext uri="{FF2B5EF4-FFF2-40B4-BE49-F238E27FC236}">
                  <a16:creationId xmlns:a16="http://schemas.microsoft.com/office/drawing/2014/main" id="{D4498A50-E074-4FCE-8FFD-BB015C3FDA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872" y="1588487"/>
              <a:ext cx="914400" cy="914400"/>
            </a:xfrm>
            <a:prstGeom prst="rect">
              <a:avLst/>
            </a:prstGeom>
          </p:spPr>
        </p:pic>
        <p:grpSp>
          <p:nvGrpSpPr>
            <p:cNvPr id="93" name="Group 92">
              <a:extLst>
                <a:ext uri="{FF2B5EF4-FFF2-40B4-BE49-F238E27FC236}">
                  <a16:creationId xmlns:a16="http://schemas.microsoft.com/office/drawing/2014/main" id="{BC5B515F-2E61-4D4D-BA94-8452E5305D5C}"/>
                </a:ext>
              </a:extLst>
            </p:cNvPr>
            <p:cNvGrpSpPr/>
            <p:nvPr/>
          </p:nvGrpSpPr>
          <p:grpSpPr>
            <a:xfrm>
              <a:off x="410984" y="1810880"/>
              <a:ext cx="445911" cy="517452"/>
              <a:chOff x="1507613" y="1412307"/>
              <a:chExt cx="552299" cy="600913"/>
            </a:xfrm>
          </p:grpSpPr>
          <p:pic>
            <p:nvPicPr>
              <p:cNvPr id="88" name="Graphic 87" descr="Open hand">
                <a:extLst>
                  <a:ext uri="{FF2B5EF4-FFF2-40B4-BE49-F238E27FC236}">
                    <a16:creationId xmlns:a16="http://schemas.microsoft.com/office/drawing/2014/main" id="{82DE3795-F380-4A16-8C61-7E704414D3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7613" y="1460921"/>
                <a:ext cx="552299" cy="552299"/>
              </a:xfrm>
              <a:prstGeom prst="rect">
                <a:avLst/>
              </a:prstGeom>
            </p:spPr>
          </p:pic>
          <p:pic>
            <p:nvPicPr>
              <p:cNvPr id="92" name="Graphic 91" descr="Tools">
                <a:extLst>
                  <a:ext uri="{FF2B5EF4-FFF2-40B4-BE49-F238E27FC236}">
                    <a16:creationId xmlns:a16="http://schemas.microsoft.com/office/drawing/2014/main" id="{C6952A6A-66E9-4FAB-A414-CD1AB755A7C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0663" y="1412307"/>
                <a:ext cx="243983" cy="243983"/>
              </a:xfrm>
              <a:prstGeom prst="rect">
                <a:avLst/>
              </a:prstGeom>
            </p:spPr>
          </p:pic>
        </p:grpSp>
      </p:grpSp>
      <p:sp>
        <p:nvSpPr>
          <p:cNvPr id="108" name="Rectangle 107">
            <a:extLst>
              <a:ext uri="{FF2B5EF4-FFF2-40B4-BE49-F238E27FC236}">
                <a16:creationId xmlns:a16="http://schemas.microsoft.com/office/drawing/2014/main" id="{89AFBFB5-A967-48E3-97B7-B9DA79CEE60C}"/>
              </a:ext>
            </a:extLst>
          </p:cNvPr>
          <p:cNvSpPr/>
          <p:nvPr/>
        </p:nvSpPr>
        <p:spPr>
          <a:xfrm>
            <a:off x="4261592" y="2158649"/>
            <a:ext cx="857733"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Self Service</a:t>
            </a:r>
            <a:endParaRPr lang="en-IN" sz="933" b="1" dirty="0">
              <a:solidFill>
                <a:srgbClr val="BED730"/>
              </a:solidFill>
              <a:latin typeface="Trebuchet MS"/>
            </a:endParaRPr>
          </a:p>
        </p:txBody>
      </p:sp>
      <p:grpSp>
        <p:nvGrpSpPr>
          <p:cNvPr id="95" name="Group 94">
            <a:extLst>
              <a:ext uri="{FF2B5EF4-FFF2-40B4-BE49-F238E27FC236}">
                <a16:creationId xmlns:a16="http://schemas.microsoft.com/office/drawing/2014/main" id="{32A9578E-EFDD-42B3-80FA-F053AFB45102}"/>
              </a:ext>
            </a:extLst>
          </p:cNvPr>
          <p:cNvGrpSpPr/>
          <p:nvPr/>
        </p:nvGrpSpPr>
        <p:grpSpPr>
          <a:xfrm>
            <a:off x="4408338" y="3348369"/>
            <a:ext cx="564241" cy="430995"/>
            <a:chOff x="1230939" y="2732882"/>
            <a:chExt cx="771733" cy="560032"/>
          </a:xfrm>
        </p:grpSpPr>
        <p:sp>
          <p:nvSpPr>
            <p:cNvPr id="68" name="Rectangle: Rounded Corners 67">
              <a:extLst>
                <a:ext uri="{FF2B5EF4-FFF2-40B4-BE49-F238E27FC236}">
                  <a16:creationId xmlns:a16="http://schemas.microsoft.com/office/drawing/2014/main" id="{16C4332D-DF91-4E0E-8548-4F5C7789C39C}"/>
                </a:ext>
              </a:extLst>
            </p:cNvPr>
            <p:cNvSpPr/>
            <p:nvPr/>
          </p:nvSpPr>
          <p:spPr>
            <a:xfrm>
              <a:off x="1230939" y="2732882"/>
              <a:ext cx="761690" cy="552298"/>
            </a:xfrm>
            <a:prstGeom prst="roundRect">
              <a:avLst/>
            </a:prstGeom>
            <a:solidFill>
              <a:schemeClr val="bg1">
                <a:lumMod val="9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pic>
          <p:nvPicPr>
            <p:cNvPr id="74" name="Graphic 73" descr="Bar chart">
              <a:extLst>
                <a:ext uri="{FF2B5EF4-FFF2-40B4-BE49-F238E27FC236}">
                  <a16:creationId xmlns:a16="http://schemas.microsoft.com/office/drawing/2014/main" id="{94927A4D-EB10-4CBF-84F6-F4E37DFBCB2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3098" y="3006028"/>
              <a:ext cx="286886" cy="286886"/>
            </a:xfrm>
            <a:prstGeom prst="rect">
              <a:avLst/>
            </a:prstGeom>
          </p:spPr>
        </p:pic>
        <p:pic>
          <p:nvPicPr>
            <p:cNvPr id="84" name="Graphic 83" descr="Gauge">
              <a:extLst>
                <a:ext uri="{FF2B5EF4-FFF2-40B4-BE49-F238E27FC236}">
                  <a16:creationId xmlns:a16="http://schemas.microsoft.com/office/drawing/2014/main" id="{93AB382E-94E2-420A-A82C-61F01BF3E4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96232" y="2733736"/>
              <a:ext cx="323997" cy="323997"/>
            </a:xfrm>
            <a:prstGeom prst="rect">
              <a:avLst/>
            </a:prstGeom>
          </p:spPr>
        </p:pic>
        <p:pic>
          <p:nvPicPr>
            <p:cNvPr id="86" name="Graphic 85" descr="Checklist RTL">
              <a:extLst>
                <a:ext uri="{FF2B5EF4-FFF2-40B4-BE49-F238E27FC236}">
                  <a16:creationId xmlns:a16="http://schemas.microsoft.com/office/drawing/2014/main" id="{1B6C05C0-BFEF-436F-8F95-8B36007B492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09984" y="2810919"/>
              <a:ext cx="392688" cy="440394"/>
            </a:xfrm>
            <a:prstGeom prst="rect">
              <a:avLst/>
            </a:prstGeom>
          </p:spPr>
        </p:pic>
      </p:grpSp>
      <p:sp>
        <p:nvSpPr>
          <p:cNvPr id="109" name="Rectangle 108">
            <a:extLst>
              <a:ext uri="{FF2B5EF4-FFF2-40B4-BE49-F238E27FC236}">
                <a16:creationId xmlns:a16="http://schemas.microsoft.com/office/drawing/2014/main" id="{8AA5AF14-6018-4778-B40A-07E22A8CF074}"/>
              </a:ext>
            </a:extLst>
          </p:cNvPr>
          <p:cNvSpPr/>
          <p:nvPr/>
        </p:nvSpPr>
        <p:spPr>
          <a:xfrm>
            <a:off x="4261592" y="3911644"/>
            <a:ext cx="857733"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Dashboard</a:t>
            </a:r>
            <a:endParaRPr lang="en-IN" sz="933" b="1" dirty="0">
              <a:solidFill>
                <a:srgbClr val="BED730"/>
              </a:solidFill>
              <a:latin typeface="Trebuchet MS"/>
            </a:endParaRPr>
          </a:p>
        </p:txBody>
      </p:sp>
      <p:grpSp>
        <p:nvGrpSpPr>
          <p:cNvPr id="102" name="Group 101">
            <a:extLst>
              <a:ext uri="{FF2B5EF4-FFF2-40B4-BE49-F238E27FC236}">
                <a16:creationId xmlns:a16="http://schemas.microsoft.com/office/drawing/2014/main" id="{7B036B4B-D689-481F-B458-614CF582AA4C}"/>
              </a:ext>
            </a:extLst>
          </p:cNvPr>
          <p:cNvGrpSpPr/>
          <p:nvPr/>
        </p:nvGrpSpPr>
        <p:grpSpPr>
          <a:xfrm>
            <a:off x="4406618" y="4691667"/>
            <a:ext cx="567684" cy="597541"/>
            <a:chOff x="204099" y="2832845"/>
            <a:chExt cx="761691" cy="761691"/>
          </a:xfrm>
        </p:grpSpPr>
        <p:pic>
          <p:nvPicPr>
            <p:cNvPr id="99" name="Graphic 98" descr="Workflow">
              <a:extLst>
                <a:ext uri="{FF2B5EF4-FFF2-40B4-BE49-F238E27FC236}">
                  <a16:creationId xmlns:a16="http://schemas.microsoft.com/office/drawing/2014/main" id="{D3A0B127-2B9F-4264-ADE5-152D0F668D9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0599" y="2992900"/>
              <a:ext cx="344421" cy="344421"/>
            </a:xfrm>
            <a:prstGeom prst="rect">
              <a:avLst/>
            </a:prstGeom>
          </p:spPr>
        </p:pic>
        <p:pic>
          <p:nvPicPr>
            <p:cNvPr id="101" name="Graphic 100" descr="Television">
              <a:extLst>
                <a:ext uri="{FF2B5EF4-FFF2-40B4-BE49-F238E27FC236}">
                  <a16:creationId xmlns:a16="http://schemas.microsoft.com/office/drawing/2014/main" id="{A79D7A7D-CE82-4BEC-8846-92C998655AB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4099" y="2832845"/>
              <a:ext cx="761691" cy="761691"/>
            </a:xfrm>
            <a:prstGeom prst="rect">
              <a:avLst/>
            </a:prstGeom>
          </p:spPr>
        </p:pic>
      </p:grpSp>
      <p:sp>
        <p:nvSpPr>
          <p:cNvPr id="110" name="Rectangle 109">
            <a:extLst>
              <a:ext uri="{FF2B5EF4-FFF2-40B4-BE49-F238E27FC236}">
                <a16:creationId xmlns:a16="http://schemas.microsoft.com/office/drawing/2014/main" id="{6E550ED3-3C99-481B-BC13-A639DCF219E3}"/>
              </a:ext>
            </a:extLst>
          </p:cNvPr>
          <p:cNvSpPr/>
          <p:nvPr/>
        </p:nvSpPr>
        <p:spPr>
          <a:xfrm>
            <a:off x="4261592" y="5350544"/>
            <a:ext cx="907779"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Automation</a:t>
            </a:r>
            <a:endParaRPr lang="en-IN" sz="933" b="1" dirty="0">
              <a:solidFill>
                <a:srgbClr val="BED730"/>
              </a:solidFill>
              <a:latin typeface="Trebuchet MS"/>
            </a:endParaRPr>
          </a:p>
        </p:txBody>
      </p:sp>
      <p:cxnSp>
        <p:nvCxnSpPr>
          <p:cNvPr id="107" name="Straight Connector 106">
            <a:extLst>
              <a:ext uri="{FF2B5EF4-FFF2-40B4-BE49-F238E27FC236}">
                <a16:creationId xmlns:a16="http://schemas.microsoft.com/office/drawing/2014/main" id="{CD46A1D4-B8E3-4AF0-A29D-6220541F9421}"/>
              </a:ext>
            </a:extLst>
          </p:cNvPr>
          <p:cNvCxnSpPr>
            <a:cxnSpLocks/>
          </p:cNvCxnSpPr>
          <p:nvPr/>
        </p:nvCxnSpPr>
        <p:spPr>
          <a:xfrm>
            <a:off x="4223911" y="1324204"/>
            <a:ext cx="0" cy="4263665"/>
          </a:xfrm>
          <a:prstGeom prst="line">
            <a:avLst/>
          </a:prstGeom>
          <a:ln w="9525">
            <a:solidFill>
              <a:schemeClr val="accent3">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6" name="Graphic 125" descr="Social network">
            <a:extLst>
              <a:ext uri="{FF2B5EF4-FFF2-40B4-BE49-F238E27FC236}">
                <a16:creationId xmlns:a16="http://schemas.microsoft.com/office/drawing/2014/main" id="{81DF1E08-9BD5-4A6E-974B-81CF9B9A703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81025" y="3955635"/>
            <a:ext cx="370591" cy="473740"/>
          </a:xfrm>
          <a:prstGeom prst="rect">
            <a:avLst/>
          </a:prstGeom>
        </p:spPr>
      </p:pic>
      <p:sp>
        <p:nvSpPr>
          <p:cNvPr id="132" name="Rectangle 131">
            <a:extLst>
              <a:ext uri="{FF2B5EF4-FFF2-40B4-BE49-F238E27FC236}">
                <a16:creationId xmlns:a16="http://schemas.microsoft.com/office/drawing/2014/main" id="{82F27A2B-510D-4EF9-93A4-91FFD05FF05B}"/>
              </a:ext>
            </a:extLst>
          </p:cNvPr>
          <p:cNvSpPr/>
          <p:nvPr/>
        </p:nvSpPr>
        <p:spPr>
          <a:xfrm>
            <a:off x="3158189" y="4415836"/>
            <a:ext cx="1016259" cy="2498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All Users</a:t>
            </a:r>
            <a:endParaRPr lang="en-IN" sz="1067" b="1" dirty="0">
              <a:solidFill>
                <a:srgbClr val="BED730"/>
              </a:solidFill>
              <a:latin typeface="Trebuchet MS"/>
            </a:endParaRPr>
          </a:p>
        </p:txBody>
      </p:sp>
      <p:pic>
        <p:nvPicPr>
          <p:cNvPr id="131" name="Graphic 130" descr="Teacher">
            <a:extLst>
              <a:ext uri="{FF2B5EF4-FFF2-40B4-BE49-F238E27FC236}">
                <a16:creationId xmlns:a16="http://schemas.microsoft.com/office/drawing/2014/main" id="{52BBF5DB-47BD-4AA0-981E-A4F40689F8C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81025" y="4985619"/>
            <a:ext cx="370591" cy="473740"/>
          </a:xfrm>
          <a:prstGeom prst="rect">
            <a:avLst/>
          </a:prstGeom>
        </p:spPr>
      </p:pic>
      <p:sp>
        <p:nvSpPr>
          <p:cNvPr id="133" name="Rectangle 132">
            <a:extLst>
              <a:ext uri="{FF2B5EF4-FFF2-40B4-BE49-F238E27FC236}">
                <a16:creationId xmlns:a16="http://schemas.microsoft.com/office/drawing/2014/main" id="{C12FFCC5-9A5D-4F0D-BD94-76AC8029709F}"/>
              </a:ext>
            </a:extLst>
          </p:cNvPr>
          <p:cNvSpPr/>
          <p:nvPr/>
        </p:nvSpPr>
        <p:spPr>
          <a:xfrm>
            <a:off x="3144309" y="5348674"/>
            <a:ext cx="1044016" cy="3119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CxO Users</a:t>
            </a:r>
            <a:endParaRPr lang="en-IN" sz="1067" b="1" dirty="0">
              <a:solidFill>
                <a:srgbClr val="BED730"/>
              </a:solidFill>
              <a:latin typeface="Trebuchet MS"/>
            </a:endParaRPr>
          </a:p>
        </p:txBody>
      </p:sp>
      <p:pic>
        <p:nvPicPr>
          <p:cNvPr id="127" name="Graphic 126" descr="Syncing cloud">
            <a:extLst>
              <a:ext uri="{FF2B5EF4-FFF2-40B4-BE49-F238E27FC236}">
                <a16:creationId xmlns:a16="http://schemas.microsoft.com/office/drawing/2014/main" id="{9943EB46-02AB-4C21-846E-0E81D1046D2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81025" y="1447450"/>
            <a:ext cx="370591" cy="473740"/>
          </a:xfrm>
          <a:prstGeom prst="rect">
            <a:avLst/>
          </a:prstGeom>
        </p:spPr>
      </p:pic>
      <p:sp>
        <p:nvSpPr>
          <p:cNvPr id="134" name="Rectangle 133">
            <a:extLst>
              <a:ext uri="{FF2B5EF4-FFF2-40B4-BE49-F238E27FC236}">
                <a16:creationId xmlns:a16="http://schemas.microsoft.com/office/drawing/2014/main" id="{AFC3BC9D-A020-49D0-941C-C561F7AB62C7}"/>
              </a:ext>
            </a:extLst>
          </p:cNvPr>
          <p:cNvSpPr/>
          <p:nvPr/>
        </p:nvSpPr>
        <p:spPr>
          <a:xfrm>
            <a:off x="3067053" y="1947276"/>
            <a:ext cx="1198528" cy="36755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Cloud Administrators</a:t>
            </a:r>
            <a:endParaRPr lang="en-IN" sz="1067" b="1" dirty="0">
              <a:solidFill>
                <a:srgbClr val="BED730"/>
              </a:solidFill>
              <a:latin typeface="Trebuchet MS"/>
            </a:endParaRPr>
          </a:p>
        </p:txBody>
      </p:sp>
      <p:grpSp>
        <p:nvGrpSpPr>
          <p:cNvPr id="128" name="Group 127">
            <a:extLst>
              <a:ext uri="{FF2B5EF4-FFF2-40B4-BE49-F238E27FC236}">
                <a16:creationId xmlns:a16="http://schemas.microsoft.com/office/drawing/2014/main" id="{8E63DF0C-09B0-47DE-A259-5B6EEC9A320D}"/>
              </a:ext>
            </a:extLst>
          </p:cNvPr>
          <p:cNvGrpSpPr/>
          <p:nvPr/>
        </p:nvGrpSpPr>
        <p:grpSpPr>
          <a:xfrm>
            <a:off x="3481025" y="2753062"/>
            <a:ext cx="370591" cy="473740"/>
            <a:chOff x="4051651" y="1135094"/>
            <a:chExt cx="914400" cy="1173971"/>
          </a:xfrm>
        </p:grpSpPr>
        <p:pic>
          <p:nvPicPr>
            <p:cNvPr id="129" name="Graphic 128" descr="Single gear">
              <a:extLst>
                <a:ext uri="{FF2B5EF4-FFF2-40B4-BE49-F238E27FC236}">
                  <a16:creationId xmlns:a16="http://schemas.microsoft.com/office/drawing/2014/main" id="{CA98658E-8932-4E8C-A759-1852ECD9BA7C}"/>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051651" y="1135094"/>
              <a:ext cx="914400" cy="914400"/>
            </a:xfrm>
            <a:prstGeom prst="rect">
              <a:avLst/>
            </a:prstGeom>
          </p:spPr>
        </p:pic>
        <p:pic>
          <p:nvPicPr>
            <p:cNvPr id="130" name="Graphic 129" descr="Users">
              <a:extLst>
                <a:ext uri="{FF2B5EF4-FFF2-40B4-BE49-F238E27FC236}">
                  <a16:creationId xmlns:a16="http://schemas.microsoft.com/office/drawing/2014/main" id="{60DA99E3-C3EC-4D97-9EC1-AA08DE49158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51651" y="1394665"/>
              <a:ext cx="914400" cy="914400"/>
            </a:xfrm>
            <a:prstGeom prst="rect">
              <a:avLst/>
            </a:prstGeom>
          </p:spPr>
        </p:pic>
      </p:grpSp>
      <p:sp>
        <p:nvSpPr>
          <p:cNvPr id="135" name="Rectangle 134">
            <a:extLst>
              <a:ext uri="{FF2B5EF4-FFF2-40B4-BE49-F238E27FC236}">
                <a16:creationId xmlns:a16="http://schemas.microsoft.com/office/drawing/2014/main" id="{CCC7C309-FC47-42A3-8E67-3D4DBA98A59F}"/>
              </a:ext>
            </a:extLst>
          </p:cNvPr>
          <p:cNvSpPr/>
          <p:nvPr/>
        </p:nvSpPr>
        <p:spPr>
          <a:xfrm>
            <a:off x="3151416" y="3178095"/>
            <a:ext cx="1029805" cy="3386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App &amp; DevOps</a:t>
            </a:r>
            <a:endParaRPr lang="en-IN" sz="1067" b="1" dirty="0">
              <a:solidFill>
                <a:srgbClr val="BED730"/>
              </a:solidFill>
              <a:latin typeface="Trebuchet MS"/>
            </a:endParaRPr>
          </a:p>
        </p:txBody>
      </p:sp>
      <p:sp>
        <p:nvSpPr>
          <p:cNvPr id="125" name="Arrow: Left-Right 124">
            <a:extLst>
              <a:ext uri="{FF2B5EF4-FFF2-40B4-BE49-F238E27FC236}">
                <a16:creationId xmlns:a16="http://schemas.microsoft.com/office/drawing/2014/main" id="{05DE21CF-1253-44E4-A3CC-5A05C5D39DB5}"/>
              </a:ext>
            </a:extLst>
          </p:cNvPr>
          <p:cNvSpPr/>
          <p:nvPr/>
        </p:nvSpPr>
        <p:spPr>
          <a:xfrm>
            <a:off x="4284435" y="5772591"/>
            <a:ext cx="6244312" cy="537192"/>
          </a:xfrm>
          <a:prstGeom prst="lef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Core Platform</a:t>
            </a:r>
            <a:endParaRPr lang="en-IN" sz="1333" b="1" dirty="0">
              <a:solidFill>
                <a:sysClr val="windowText" lastClr="000000"/>
              </a:solidFill>
              <a:latin typeface="Trebuchet MS"/>
            </a:endParaRPr>
          </a:p>
        </p:txBody>
      </p:sp>
      <p:sp>
        <p:nvSpPr>
          <p:cNvPr id="142" name="Arrow: Right 141">
            <a:extLst>
              <a:ext uri="{FF2B5EF4-FFF2-40B4-BE49-F238E27FC236}">
                <a16:creationId xmlns:a16="http://schemas.microsoft.com/office/drawing/2014/main" id="{FEF6F10E-9A1C-4A91-B355-4F17979BAC7A}"/>
              </a:ext>
            </a:extLst>
          </p:cNvPr>
          <p:cNvSpPr/>
          <p:nvPr/>
        </p:nvSpPr>
        <p:spPr>
          <a:xfrm>
            <a:off x="3203347" y="5772591"/>
            <a:ext cx="1023316" cy="537192"/>
          </a:xfrm>
          <a:prstGeom prs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Users</a:t>
            </a:r>
            <a:endParaRPr lang="en-IN" sz="1333" b="1" dirty="0">
              <a:solidFill>
                <a:sysClr val="windowText" lastClr="000000"/>
              </a:solidFill>
              <a:latin typeface="Trebuchet MS"/>
            </a:endParaRPr>
          </a:p>
        </p:txBody>
      </p:sp>
      <p:sp>
        <p:nvSpPr>
          <p:cNvPr id="143" name="Arrow: Left 142">
            <a:extLst>
              <a:ext uri="{FF2B5EF4-FFF2-40B4-BE49-F238E27FC236}">
                <a16:creationId xmlns:a16="http://schemas.microsoft.com/office/drawing/2014/main" id="{7D9E83F7-E3BA-4622-B037-3B93603AEDB5}"/>
              </a:ext>
            </a:extLst>
          </p:cNvPr>
          <p:cNvSpPr/>
          <p:nvPr/>
        </p:nvSpPr>
        <p:spPr>
          <a:xfrm>
            <a:off x="10644225" y="5772591"/>
            <a:ext cx="1103985" cy="537192"/>
          </a:xfrm>
          <a:prstGeom prst="lef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POD</a:t>
            </a:r>
            <a:endParaRPr lang="en-IN" sz="1333" b="1" dirty="0">
              <a:solidFill>
                <a:sysClr val="windowText" lastClr="000000"/>
              </a:solidFill>
              <a:latin typeface="Trebuchet MS"/>
            </a:endParaRPr>
          </a:p>
        </p:txBody>
      </p:sp>
      <p:sp>
        <p:nvSpPr>
          <p:cNvPr id="27" name="Rectangle 26">
            <a:extLst>
              <a:ext uri="{FF2B5EF4-FFF2-40B4-BE49-F238E27FC236}">
                <a16:creationId xmlns:a16="http://schemas.microsoft.com/office/drawing/2014/main" id="{04E5183A-1450-42D1-B272-F62C2DE8969B}"/>
              </a:ext>
            </a:extLst>
          </p:cNvPr>
          <p:cNvSpPr/>
          <p:nvPr/>
        </p:nvSpPr>
        <p:spPr>
          <a:xfrm>
            <a:off x="6466988" y="4226061"/>
            <a:ext cx="3965373" cy="1063147"/>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2133" b="1" dirty="0">
                <a:solidFill>
                  <a:prstClr val="white"/>
                </a:solidFill>
                <a:latin typeface="Trebuchet MS"/>
              </a:rPr>
              <a:t>ITSM</a:t>
            </a:r>
          </a:p>
          <a:p>
            <a:pPr algn="ctr" defTabSz="1218928">
              <a:defRPr/>
            </a:pPr>
            <a:r>
              <a:rPr lang="en-US" sz="2133" b="1" dirty="0">
                <a:solidFill>
                  <a:prstClr val="white"/>
                </a:solidFill>
                <a:latin typeface="Trebuchet MS"/>
              </a:rPr>
              <a:t>(Engagement &amp; Records)</a:t>
            </a:r>
            <a:endParaRPr lang="en-IN" sz="2133" b="1" dirty="0">
              <a:solidFill>
                <a:prstClr val="white"/>
              </a:solidFill>
              <a:latin typeface="Trebuchet MS"/>
            </a:endParaRPr>
          </a:p>
        </p:txBody>
      </p:sp>
      <p:sp>
        <p:nvSpPr>
          <p:cNvPr id="31" name="Rectangle 30">
            <a:extLst>
              <a:ext uri="{FF2B5EF4-FFF2-40B4-BE49-F238E27FC236}">
                <a16:creationId xmlns:a16="http://schemas.microsoft.com/office/drawing/2014/main" id="{FC3511E9-CC6C-4E1F-AEE4-93C912EC0566}"/>
              </a:ext>
            </a:extLst>
          </p:cNvPr>
          <p:cNvSpPr/>
          <p:nvPr/>
        </p:nvSpPr>
        <p:spPr>
          <a:xfrm>
            <a:off x="6466989"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Request / Change</a:t>
            </a:r>
            <a:endParaRPr lang="en-IN" sz="667" b="1" dirty="0">
              <a:solidFill>
                <a:prstClr val="black"/>
              </a:solidFill>
              <a:latin typeface="Trebuchet MS"/>
            </a:endParaRPr>
          </a:p>
        </p:txBody>
      </p:sp>
      <p:sp>
        <p:nvSpPr>
          <p:cNvPr id="32" name="Rectangle 31">
            <a:extLst>
              <a:ext uri="{FF2B5EF4-FFF2-40B4-BE49-F238E27FC236}">
                <a16:creationId xmlns:a16="http://schemas.microsoft.com/office/drawing/2014/main" id="{472DD1EB-6BB0-4C73-9EFB-2AD11987B121}"/>
              </a:ext>
            </a:extLst>
          </p:cNvPr>
          <p:cNvSpPr/>
          <p:nvPr/>
        </p:nvSpPr>
        <p:spPr>
          <a:xfrm>
            <a:off x="7476024"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Event / Incident</a:t>
            </a:r>
            <a:endParaRPr lang="en-IN" sz="667" b="1" dirty="0">
              <a:solidFill>
                <a:prstClr val="black"/>
              </a:solidFill>
              <a:latin typeface="Trebuchet MS"/>
            </a:endParaRPr>
          </a:p>
        </p:txBody>
      </p:sp>
      <p:sp>
        <p:nvSpPr>
          <p:cNvPr id="33" name="Rectangle 32">
            <a:extLst>
              <a:ext uri="{FF2B5EF4-FFF2-40B4-BE49-F238E27FC236}">
                <a16:creationId xmlns:a16="http://schemas.microsoft.com/office/drawing/2014/main" id="{DB5F6A5E-FB4A-4027-886D-23B6F5B6E9D4}"/>
              </a:ext>
            </a:extLst>
          </p:cNvPr>
          <p:cNvSpPr/>
          <p:nvPr/>
        </p:nvSpPr>
        <p:spPr>
          <a:xfrm>
            <a:off x="8485056"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Monitoring</a:t>
            </a:r>
            <a:endParaRPr lang="en-IN" sz="667" b="1" dirty="0">
              <a:solidFill>
                <a:prstClr val="black"/>
              </a:solidFill>
              <a:latin typeface="Trebuchet MS"/>
            </a:endParaRPr>
          </a:p>
        </p:txBody>
      </p:sp>
      <p:sp>
        <p:nvSpPr>
          <p:cNvPr id="34" name="Rectangle 33">
            <a:extLst>
              <a:ext uri="{FF2B5EF4-FFF2-40B4-BE49-F238E27FC236}">
                <a16:creationId xmlns:a16="http://schemas.microsoft.com/office/drawing/2014/main" id="{BD66525A-F8CC-4D16-9C99-0E455722DEDC}"/>
              </a:ext>
            </a:extLst>
          </p:cNvPr>
          <p:cNvSpPr/>
          <p:nvPr/>
        </p:nvSpPr>
        <p:spPr>
          <a:xfrm>
            <a:off x="9494092"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Discovery</a:t>
            </a:r>
            <a:endParaRPr lang="en-IN" sz="667" b="1" dirty="0">
              <a:solidFill>
                <a:prstClr val="black"/>
              </a:solidFill>
              <a:latin typeface="Trebuchet MS"/>
            </a:endParaRPr>
          </a:p>
        </p:txBody>
      </p:sp>
      <p:sp>
        <p:nvSpPr>
          <p:cNvPr id="42" name="Rectangle 41">
            <a:extLst>
              <a:ext uri="{FF2B5EF4-FFF2-40B4-BE49-F238E27FC236}">
                <a16:creationId xmlns:a16="http://schemas.microsoft.com/office/drawing/2014/main" id="{221B2A29-BAE7-4616-A41F-A1422C972F60}"/>
              </a:ext>
            </a:extLst>
          </p:cNvPr>
          <p:cNvSpPr/>
          <p:nvPr/>
        </p:nvSpPr>
        <p:spPr>
          <a:xfrm>
            <a:off x="6466989"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SLA</a:t>
            </a:r>
            <a:endParaRPr lang="en-IN" sz="667" b="1" dirty="0">
              <a:solidFill>
                <a:prstClr val="black"/>
              </a:solidFill>
              <a:latin typeface="Trebuchet MS"/>
            </a:endParaRPr>
          </a:p>
        </p:txBody>
      </p:sp>
      <p:sp>
        <p:nvSpPr>
          <p:cNvPr id="43" name="Rectangle 42">
            <a:extLst>
              <a:ext uri="{FF2B5EF4-FFF2-40B4-BE49-F238E27FC236}">
                <a16:creationId xmlns:a16="http://schemas.microsoft.com/office/drawing/2014/main" id="{A4E2CD72-B1C0-4F0F-A3AA-5D57FEB2FFC3}"/>
              </a:ext>
            </a:extLst>
          </p:cNvPr>
          <p:cNvSpPr/>
          <p:nvPr/>
        </p:nvSpPr>
        <p:spPr>
          <a:xfrm>
            <a:off x="7476024"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HA / DR</a:t>
            </a:r>
            <a:endParaRPr lang="en-IN" sz="667" b="1" dirty="0">
              <a:solidFill>
                <a:prstClr val="black"/>
              </a:solidFill>
              <a:latin typeface="Trebuchet MS"/>
            </a:endParaRPr>
          </a:p>
        </p:txBody>
      </p:sp>
      <p:sp>
        <p:nvSpPr>
          <p:cNvPr id="44" name="Rectangle 43">
            <a:extLst>
              <a:ext uri="{FF2B5EF4-FFF2-40B4-BE49-F238E27FC236}">
                <a16:creationId xmlns:a16="http://schemas.microsoft.com/office/drawing/2014/main" id="{0ADE8E00-3CBA-496B-B872-8C4B6731D9A3}"/>
              </a:ext>
            </a:extLst>
          </p:cNvPr>
          <p:cNvSpPr/>
          <p:nvPr/>
        </p:nvSpPr>
        <p:spPr>
          <a:xfrm>
            <a:off x="8485056"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Knowledge Base</a:t>
            </a:r>
            <a:endParaRPr lang="en-IN" sz="667" b="1" dirty="0">
              <a:solidFill>
                <a:prstClr val="black"/>
              </a:solidFill>
              <a:latin typeface="Trebuchet MS"/>
            </a:endParaRPr>
          </a:p>
        </p:txBody>
      </p:sp>
      <p:sp>
        <p:nvSpPr>
          <p:cNvPr id="45" name="Rectangle 44">
            <a:extLst>
              <a:ext uri="{FF2B5EF4-FFF2-40B4-BE49-F238E27FC236}">
                <a16:creationId xmlns:a16="http://schemas.microsoft.com/office/drawing/2014/main" id="{5E67A0BA-4CA1-4B97-A033-57912A8D929D}"/>
              </a:ext>
            </a:extLst>
          </p:cNvPr>
          <p:cNvSpPr/>
          <p:nvPr/>
        </p:nvSpPr>
        <p:spPr>
          <a:xfrm>
            <a:off x="9494092"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Logs</a:t>
            </a:r>
            <a:endParaRPr lang="en-IN" sz="667" b="1" dirty="0">
              <a:solidFill>
                <a:prstClr val="black"/>
              </a:solidFill>
              <a:latin typeface="Trebuchet MS"/>
            </a:endParaRPr>
          </a:p>
        </p:txBody>
      </p:sp>
      <p:sp>
        <p:nvSpPr>
          <p:cNvPr id="7" name="Rectangle 6">
            <a:extLst>
              <a:ext uri="{FF2B5EF4-FFF2-40B4-BE49-F238E27FC236}">
                <a16:creationId xmlns:a16="http://schemas.microsoft.com/office/drawing/2014/main" id="{0992CA21-DDE5-4C5A-8F90-B7370E657418}"/>
              </a:ext>
            </a:extLst>
          </p:cNvPr>
          <p:cNvSpPr/>
          <p:nvPr/>
        </p:nvSpPr>
        <p:spPr>
          <a:xfrm>
            <a:off x="6031010" y="1316567"/>
            <a:ext cx="804705"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Orchestration</a:t>
            </a:r>
            <a:endParaRPr lang="en-IN" sz="667" dirty="0">
              <a:solidFill>
                <a:prstClr val="black"/>
              </a:solidFill>
              <a:latin typeface="Trebuchet MS"/>
            </a:endParaRPr>
          </a:p>
        </p:txBody>
      </p:sp>
      <p:sp>
        <p:nvSpPr>
          <p:cNvPr id="9" name="Rectangle 8">
            <a:extLst>
              <a:ext uri="{FF2B5EF4-FFF2-40B4-BE49-F238E27FC236}">
                <a16:creationId xmlns:a16="http://schemas.microsoft.com/office/drawing/2014/main" id="{1D22C8DD-F349-4A28-9CAA-9B7D3A78850F}"/>
              </a:ext>
            </a:extLst>
          </p:cNvPr>
          <p:cNvSpPr/>
          <p:nvPr/>
        </p:nvSpPr>
        <p:spPr>
          <a:xfrm>
            <a:off x="5322603" y="1316567"/>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Provisioning</a:t>
            </a:r>
            <a:endParaRPr lang="en-IN" sz="667" dirty="0">
              <a:solidFill>
                <a:prstClr val="black"/>
              </a:solidFill>
              <a:latin typeface="Trebuchet MS"/>
            </a:endParaRPr>
          </a:p>
        </p:txBody>
      </p:sp>
      <p:sp>
        <p:nvSpPr>
          <p:cNvPr id="11" name="Rectangle 10">
            <a:extLst>
              <a:ext uri="{FF2B5EF4-FFF2-40B4-BE49-F238E27FC236}">
                <a16:creationId xmlns:a16="http://schemas.microsoft.com/office/drawing/2014/main" id="{ECB3C954-944A-444A-A4C3-D870F118668F}"/>
              </a:ext>
            </a:extLst>
          </p:cNvPr>
          <p:cNvSpPr/>
          <p:nvPr/>
        </p:nvSpPr>
        <p:spPr>
          <a:xfrm>
            <a:off x="6839478" y="1316567"/>
            <a:ext cx="76767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Configuration</a:t>
            </a:r>
            <a:endParaRPr lang="en-IN" sz="667" dirty="0">
              <a:solidFill>
                <a:prstClr val="black"/>
              </a:solidFill>
              <a:latin typeface="Trebuchet MS"/>
            </a:endParaRPr>
          </a:p>
        </p:txBody>
      </p:sp>
      <p:sp>
        <p:nvSpPr>
          <p:cNvPr id="13" name="Rectangle 12">
            <a:extLst>
              <a:ext uri="{FF2B5EF4-FFF2-40B4-BE49-F238E27FC236}">
                <a16:creationId xmlns:a16="http://schemas.microsoft.com/office/drawing/2014/main" id="{B81C87C8-4053-4132-976B-A798FB3F4552}"/>
              </a:ext>
            </a:extLst>
          </p:cNvPr>
          <p:cNvSpPr/>
          <p:nvPr/>
        </p:nvSpPr>
        <p:spPr>
          <a:xfrm>
            <a:off x="7610919" y="1316567"/>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Billing / Chargeback</a:t>
            </a:r>
            <a:endParaRPr lang="en-IN" sz="667" dirty="0">
              <a:solidFill>
                <a:prstClr val="black"/>
              </a:solidFill>
              <a:latin typeface="Trebuchet MS"/>
            </a:endParaRPr>
          </a:p>
        </p:txBody>
      </p:sp>
      <p:sp>
        <p:nvSpPr>
          <p:cNvPr id="15" name="Rectangle 14">
            <a:extLst>
              <a:ext uri="{FF2B5EF4-FFF2-40B4-BE49-F238E27FC236}">
                <a16:creationId xmlns:a16="http://schemas.microsoft.com/office/drawing/2014/main" id="{7E5CDCA9-0171-4144-A8AF-A0A13A006A26}"/>
              </a:ext>
            </a:extLst>
          </p:cNvPr>
          <p:cNvSpPr/>
          <p:nvPr/>
        </p:nvSpPr>
        <p:spPr>
          <a:xfrm>
            <a:off x="8319324" y="1316567"/>
            <a:ext cx="74590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Systems Management</a:t>
            </a:r>
            <a:endParaRPr lang="en-IN" sz="667" dirty="0">
              <a:solidFill>
                <a:prstClr val="black"/>
              </a:solidFill>
              <a:latin typeface="Trebuchet MS"/>
            </a:endParaRPr>
          </a:p>
        </p:txBody>
      </p:sp>
      <p:sp>
        <p:nvSpPr>
          <p:cNvPr id="17" name="Rectangle 16">
            <a:extLst>
              <a:ext uri="{FF2B5EF4-FFF2-40B4-BE49-F238E27FC236}">
                <a16:creationId xmlns:a16="http://schemas.microsoft.com/office/drawing/2014/main" id="{D5A849C5-3A0C-4BC1-AF6B-2A416CF4F913}"/>
              </a:ext>
            </a:extLst>
          </p:cNvPr>
          <p:cNvSpPr/>
          <p:nvPr/>
        </p:nvSpPr>
        <p:spPr>
          <a:xfrm>
            <a:off x="9068998" y="1316567"/>
            <a:ext cx="611460"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Capacity</a:t>
            </a:r>
            <a:endParaRPr lang="en-IN" sz="667" dirty="0">
              <a:solidFill>
                <a:prstClr val="black"/>
              </a:solidFill>
              <a:latin typeface="Trebuchet MS"/>
            </a:endParaRPr>
          </a:p>
        </p:txBody>
      </p:sp>
      <p:sp>
        <p:nvSpPr>
          <p:cNvPr id="19" name="Rectangle 18">
            <a:extLst>
              <a:ext uri="{FF2B5EF4-FFF2-40B4-BE49-F238E27FC236}">
                <a16:creationId xmlns:a16="http://schemas.microsoft.com/office/drawing/2014/main" id="{58AEAF6B-4520-4E30-B121-657A7A645456}"/>
              </a:ext>
            </a:extLst>
          </p:cNvPr>
          <p:cNvSpPr/>
          <p:nvPr/>
        </p:nvSpPr>
        <p:spPr>
          <a:xfrm>
            <a:off x="9684219" y="1316567"/>
            <a:ext cx="7481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Cost Management</a:t>
            </a:r>
            <a:endParaRPr lang="en-IN" sz="667" dirty="0">
              <a:solidFill>
                <a:prstClr val="black"/>
              </a:solidFill>
              <a:latin typeface="Trebuchet MS"/>
            </a:endParaRPr>
          </a:p>
        </p:txBody>
      </p:sp>
      <p:sp>
        <p:nvSpPr>
          <p:cNvPr id="46" name="Rectangle 45">
            <a:extLst>
              <a:ext uri="{FF2B5EF4-FFF2-40B4-BE49-F238E27FC236}">
                <a16:creationId xmlns:a16="http://schemas.microsoft.com/office/drawing/2014/main" id="{DCFBCE37-80AD-4963-B8FC-12019B3A6196}"/>
              </a:ext>
            </a:extLst>
          </p:cNvPr>
          <p:cNvSpPr/>
          <p:nvPr/>
        </p:nvSpPr>
        <p:spPr>
          <a:xfrm>
            <a:off x="5322603" y="1748493"/>
            <a:ext cx="5109759" cy="1125363"/>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2133" b="1" dirty="0">
                <a:solidFill>
                  <a:prstClr val="white"/>
                </a:solidFill>
                <a:latin typeface="Trebuchet MS"/>
              </a:rPr>
              <a:t>Cloud Management Platform</a:t>
            </a:r>
          </a:p>
          <a:p>
            <a:pPr algn="ctr" defTabSz="1218928">
              <a:defRPr/>
            </a:pPr>
            <a:r>
              <a:rPr lang="en-US" sz="2133" b="1" dirty="0">
                <a:solidFill>
                  <a:prstClr val="white"/>
                </a:solidFill>
                <a:latin typeface="Trebuchet MS"/>
              </a:rPr>
              <a:t>(Action &amp; Automation)</a:t>
            </a:r>
            <a:endParaRPr lang="en-IN" sz="2133" b="1" dirty="0">
              <a:solidFill>
                <a:prstClr val="white"/>
              </a:solidFill>
              <a:latin typeface="Trebuchet MS"/>
            </a:endParaRPr>
          </a:p>
        </p:txBody>
      </p:sp>
      <p:sp>
        <p:nvSpPr>
          <p:cNvPr id="47" name="Rectangle 46">
            <a:extLst>
              <a:ext uri="{FF2B5EF4-FFF2-40B4-BE49-F238E27FC236}">
                <a16:creationId xmlns:a16="http://schemas.microsoft.com/office/drawing/2014/main" id="{3A8FB310-CE95-437B-926E-59E43E0CAC51}"/>
              </a:ext>
            </a:extLst>
          </p:cNvPr>
          <p:cNvSpPr/>
          <p:nvPr/>
        </p:nvSpPr>
        <p:spPr>
          <a:xfrm>
            <a:off x="6088706" y="2960254"/>
            <a:ext cx="743791"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Unified Dashboard</a:t>
            </a:r>
            <a:endParaRPr lang="en-IN" sz="667" dirty="0">
              <a:solidFill>
                <a:prstClr val="black"/>
              </a:solidFill>
              <a:latin typeface="Trebuchet MS"/>
            </a:endParaRPr>
          </a:p>
        </p:txBody>
      </p:sp>
      <p:sp>
        <p:nvSpPr>
          <p:cNvPr id="48" name="Rectangle 47">
            <a:extLst>
              <a:ext uri="{FF2B5EF4-FFF2-40B4-BE49-F238E27FC236}">
                <a16:creationId xmlns:a16="http://schemas.microsoft.com/office/drawing/2014/main" id="{923D4B1C-7A17-4458-9FE0-318DF241B3D0}"/>
              </a:ext>
            </a:extLst>
          </p:cNvPr>
          <p:cNvSpPr/>
          <p:nvPr/>
        </p:nvSpPr>
        <p:spPr>
          <a:xfrm>
            <a:off x="5284506" y="2960254"/>
            <a:ext cx="773396"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DevOps Management</a:t>
            </a:r>
            <a:endParaRPr lang="en-IN" sz="667" dirty="0">
              <a:solidFill>
                <a:prstClr val="black"/>
              </a:solidFill>
              <a:latin typeface="Trebuchet MS"/>
            </a:endParaRPr>
          </a:p>
        </p:txBody>
      </p:sp>
      <p:sp>
        <p:nvSpPr>
          <p:cNvPr id="49" name="Rectangle 48">
            <a:extLst>
              <a:ext uri="{FF2B5EF4-FFF2-40B4-BE49-F238E27FC236}">
                <a16:creationId xmlns:a16="http://schemas.microsoft.com/office/drawing/2014/main" id="{7944DB69-7C31-4589-A166-8C8A0D715F78}"/>
              </a:ext>
            </a:extLst>
          </p:cNvPr>
          <p:cNvSpPr/>
          <p:nvPr/>
        </p:nvSpPr>
        <p:spPr>
          <a:xfrm>
            <a:off x="6852178" y="2960254"/>
            <a:ext cx="791967"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Role(Profile) Based Access</a:t>
            </a:r>
            <a:endParaRPr lang="en-IN" sz="667" dirty="0">
              <a:solidFill>
                <a:prstClr val="black"/>
              </a:solidFill>
              <a:latin typeface="Trebuchet MS"/>
            </a:endParaRPr>
          </a:p>
        </p:txBody>
      </p:sp>
      <p:sp>
        <p:nvSpPr>
          <p:cNvPr id="50" name="Rectangle 49">
            <a:extLst>
              <a:ext uri="{FF2B5EF4-FFF2-40B4-BE49-F238E27FC236}">
                <a16:creationId xmlns:a16="http://schemas.microsoft.com/office/drawing/2014/main" id="{B9CED040-774F-4099-B18F-F8BCD320E254}"/>
              </a:ext>
            </a:extLst>
          </p:cNvPr>
          <p:cNvSpPr/>
          <p:nvPr/>
        </p:nvSpPr>
        <p:spPr>
          <a:xfrm>
            <a:off x="7674949" y="2960254"/>
            <a:ext cx="721137"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Automation</a:t>
            </a:r>
            <a:endParaRPr lang="en-IN" sz="667" dirty="0">
              <a:solidFill>
                <a:prstClr val="black"/>
              </a:solidFill>
              <a:latin typeface="Trebuchet MS"/>
            </a:endParaRPr>
          </a:p>
        </p:txBody>
      </p:sp>
      <p:sp>
        <p:nvSpPr>
          <p:cNvPr id="51" name="Rectangle 50">
            <a:extLst>
              <a:ext uri="{FF2B5EF4-FFF2-40B4-BE49-F238E27FC236}">
                <a16:creationId xmlns:a16="http://schemas.microsoft.com/office/drawing/2014/main" id="{B5AE8B24-2B90-4074-A798-7AE4DE82EA0D}"/>
              </a:ext>
            </a:extLst>
          </p:cNvPr>
          <p:cNvSpPr/>
          <p:nvPr/>
        </p:nvSpPr>
        <p:spPr>
          <a:xfrm>
            <a:off x="8439590" y="2960254"/>
            <a:ext cx="634076"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Blueprints</a:t>
            </a:r>
            <a:endParaRPr lang="en-IN" sz="667" dirty="0">
              <a:solidFill>
                <a:prstClr val="black"/>
              </a:solidFill>
              <a:latin typeface="Trebuchet MS"/>
            </a:endParaRPr>
          </a:p>
        </p:txBody>
      </p:sp>
      <p:sp>
        <p:nvSpPr>
          <p:cNvPr id="52" name="Rectangle 51">
            <a:extLst>
              <a:ext uri="{FF2B5EF4-FFF2-40B4-BE49-F238E27FC236}">
                <a16:creationId xmlns:a16="http://schemas.microsoft.com/office/drawing/2014/main" id="{6B736210-1A3C-4479-B5BD-29566CFD5445}"/>
              </a:ext>
            </a:extLst>
          </p:cNvPr>
          <p:cNvSpPr/>
          <p:nvPr/>
        </p:nvSpPr>
        <p:spPr>
          <a:xfrm>
            <a:off x="9117170" y="2960254"/>
            <a:ext cx="56704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Policy Engine</a:t>
            </a:r>
            <a:endParaRPr lang="en-IN" sz="667" dirty="0">
              <a:solidFill>
                <a:prstClr val="black"/>
              </a:solidFill>
              <a:latin typeface="Trebuchet MS"/>
            </a:endParaRPr>
          </a:p>
        </p:txBody>
      </p:sp>
      <p:sp>
        <p:nvSpPr>
          <p:cNvPr id="53" name="Rectangle 52">
            <a:extLst>
              <a:ext uri="{FF2B5EF4-FFF2-40B4-BE49-F238E27FC236}">
                <a16:creationId xmlns:a16="http://schemas.microsoft.com/office/drawing/2014/main" id="{65B4BB29-F654-487C-929E-E419BA66DA79}"/>
              </a:ext>
            </a:extLst>
          </p:cNvPr>
          <p:cNvSpPr/>
          <p:nvPr/>
        </p:nvSpPr>
        <p:spPr>
          <a:xfrm>
            <a:off x="9727719" y="2960254"/>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Security &amp; Compliance</a:t>
            </a:r>
            <a:endParaRPr lang="en-IN" sz="667" dirty="0">
              <a:solidFill>
                <a:prstClr val="black"/>
              </a:solidFill>
              <a:latin typeface="Trebuchet MS"/>
            </a:endParaRPr>
          </a:p>
        </p:txBody>
      </p:sp>
      <p:grpSp>
        <p:nvGrpSpPr>
          <p:cNvPr id="61" name="Group 60">
            <a:extLst>
              <a:ext uri="{FF2B5EF4-FFF2-40B4-BE49-F238E27FC236}">
                <a16:creationId xmlns:a16="http://schemas.microsoft.com/office/drawing/2014/main" id="{6DF47D06-01F4-4C84-9526-26BA3BCECE45}"/>
              </a:ext>
            </a:extLst>
          </p:cNvPr>
          <p:cNvGrpSpPr/>
          <p:nvPr/>
        </p:nvGrpSpPr>
        <p:grpSpPr>
          <a:xfrm>
            <a:off x="5416622" y="4274711"/>
            <a:ext cx="910377" cy="1084504"/>
            <a:chOff x="2981258" y="3728968"/>
            <a:chExt cx="802800" cy="667374"/>
          </a:xfrm>
        </p:grpSpPr>
        <p:sp>
          <p:nvSpPr>
            <p:cNvPr id="60" name="Rectangle 59">
              <a:extLst>
                <a:ext uri="{FF2B5EF4-FFF2-40B4-BE49-F238E27FC236}">
                  <a16:creationId xmlns:a16="http://schemas.microsoft.com/office/drawing/2014/main" id="{55202EE0-7BA2-4BC4-AAF8-D292BA44D8D4}"/>
                </a:ext>
              </a:extLst>
            </p:cNvPr>
            <p:cNvSpPr/>
            <p:nvPr/>
          </p:nvSpPr>
          <p:spPr>
            <a:xfrm>
              <a:off x="2981258" y="4144342"/>
              <a:ext cx="8028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AI / ML</a:t>
              </a:r>
              <a:endParaRPr lang="en-IN" sz="1200" b="1" dirty="0">
                <a:solidFill>
                  <a:srgbClr val="BED730"/>
                </a:solidFill>
                <a:latin typeface="Trebuchet MS"/>
              </a:endParaRPr>
            </a:p>
          </p:txBody>
        </p:sp>
        <p:pic>
          <p:nvPicPr>
            <p:cNvPr id="1034" name="Picture 10" descr="Machine Learning solutions in AWS Marketplace">
              <a:extLst>
                <a:ext uri="{FF2B5EF4-FFF2-40B4-BE49-F238E27FC236}">
                  <a16:creationId xmlns:a16="http://schemas.microsoft.com/office/drawing/2014/main" id="{E3123B94-1137-489C-9F5C-BA6B1112F87D}"/>
                </a:ext>
              </a:extLst>
            </p:cNvPr>
            <p:cNvPicPr>
              <a:picLocks noChangeAspect="1" noChangeArrowheads="1"/>
            </p:cNvPicPr>
            <p:nvPr/>
          </p:nvPicPr>
          <p:blipFill>
            <a:blip r:embed="rId3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6576" y="3728968"/>
              <a:ext cx="706436" cy="333685"/>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C2900A93-82EA-4582-817A-95E53D848255}"/>
              </a:ext>
            </a:extLst>
          </p:cNvPr>
          <p:cNvSpPr/>
          <p:nvPr/>
        </p:nvSpPr>
        <p:spPr>
          <a:xfrm>
            <a:off x="5326991" y="3846714"/>
            <a:ext cx="1086287" cy="1821836"/>
          </a:xfrm>
          <a:prstGeom prst="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cxnSp>
        <p:nvCxnSpPr>
          <p:cNvPr id="118" name="Straight Connector 117">
            <a:extLst>
              <a:ext uri="{FF2B5EF4-FFF2-40B4-BE49-F238E27FC236}">
                <a16:creationId xmlns:a16="http://schemas.microsoft.com/office/drawing/2014/main" id="{3115D915-3287-4B9C-8208-01BF088A98D0}"/>
              </a:ext>
            </a:extLst>
          </p:cNvPr>
          <p:cNvCxnSpPr>
            <a:cxnSpLocks/>
          </p:cNvCxnSpPr>
          <p:nvPr/>
        </p:nvCxnSpPr>
        <p:spPr>
          <a:xfrm>
            <a:off x="10586451" y="1324204"/>
            <a:ext cx="0" cy="4263665"/>
          </a:xfrm>
          <a:prstGeom prst="line">
            <a:avLst/>
          </a:prstGeom>
          <a:ln w="9525">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89" name="Picture 6" descr="Microsoft Azure: Cloud Services | Azure Hybrid Cloud Applications">
            <a:extLst>
              <a:ext uri="{FF2B5EF4-FFF2-40B4-BE49-F238E27FC236}">
                <a16:creationId xmlns:a16="http://schemas.microsoft.com/office/drawing/2014/main" id="{8AC6529D-673E-4B8A-B46F-745DA902F31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071697" y="3939525"/>
            <a:ext cx="486419" cy="35531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Oracle Cloud Storage instructions - DBcloudbin - Database ...">
            <a:extLst>
              <a:ext uri="{FF2B5EF4-FFF2-40B4-BE49-F238E27FC236}">
                <a16:creationId xmlns:a16="http://schemas.microsoft.com/office/drawing/2014/main" id="{A3A9E7E3-66ED-492E-97CB-41A414C0552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1118093" y="4586787"/>
            <a:ext cx="393633" cy="29393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Google cloud Logo Icon of Flat style - Available in SVG, PNG, EPS ...">
            <a:extLst>
              <a:ext uri="{FF2B5EF4-FFF2-40B4-BE49-F238E27FC236}">
                <a16:creationId xmlns:a16="http://schemas.microsoft.com/office/drawing/2014/main" id="{E42AA95A-A468-49C3-B95D-6E947583136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1172356" y="5130075"/>
            <a:ext cx="285101" cy="33760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a:extLst>
              <a:ext uri="{FF2B5EF4-FFF2-40B4-BE49-F238E27FC236}">
                <a16:creationId xmlns:a16="http://schemas.microsoft.com/office/drawing/2014/main" id="{016C3EA7-5B2B-44AF-BD4C-D4DA0F0DAA20}"/>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18091" y="3429100"/>
            <a:ext cx="384887" cy="304425"/>
          </a:xfrm>
          <a:prstGeom prst="rect">
            <a:avLst/>
          </a:prstGeom>
          <a:noFill/>
          <a:extLst>
            <a:ext uri="{909E8E84-426E-40DD-AFC4-6F175D3DCCD1}">
              <a14:hiddenFill xmlns:a14="http://schemas.microsoft.com/office/drawing/2010/main">
                <a:solidFill>
                  <a:srgbClr val="FFFFFF"/>
                </a:solidFill>
              </a14:hiddenFill>
            </a:ext>
          </a:extLst>
        </p:spPr>
      </p:pic>
      <p:pic>
        <p:nvPicPr>
          <p:cNvPr id="98" name="Graphic 97" descr="Single gear">
            <a:extLst>
              <a:ext uri="{FF2B5EF4-FFF2-40B4-BE49-F238E27FC236}">
                <a16:creationId xmlns:a16="http://schemas.microsoft.com/office/drawing/2014/main" id="{82C0C34B-8E8B-4068-B863-C132271BCF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666" y="4531415"/>
            <a:ext cx="314271" cy="257500"/>
          </a:xfrm>
          <a:prstGeom prst="rect">
            <a:avLst/>
          </a:prstGeom>
        </p:spPr>
      </p:pic>
      <p:pic>
        <p:nvPicPr>
          <p:cNvPr id="100" name="Graphic 99" descr="Single gear">
            <a:extLst>
              <a:ext uri="{FF2B5EF4-FFF2-40B4-BE49-F238E27FC236}">
                <a16:creationId xmlns:a16="http://schemas.microsoft.com/office/drawing/2014/main" id="{D06593C6-96BC-4A66-B482-6D06124B7E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3767" y="2284955"/>
            <a:ext cx="314271" cy="257500"/>
          </a:xfrm>
          <a:prstGeom prst="rect">
            <a:avLst/>
          </a:prstGeom>
        </p:spPr>
      </p:pic>
      <p:sp>
        <p:nvSpPr>
          <p:cNvPr id="3" name="Rectangle 2">
            <a:extLst>
              <a:ext uri="{FF2B5EF4-FFF2-40B4-BE49-F238E27FC236}">
                <a16:creationId xmlns:a16="http://schemas.microsoft.com/office/drawing/2014/main" id="{CDAC067D-9451-065F-E74F-791D6DE6CCB6}"/>
              </a:ext>
            </a:extLst>
          </p:cNvPr>
          <p:cNvSpPr/>
          <p:nvPr/>
        </p:nvSpPr>
        <p:spPr>
          <a:xfrm>
            <a:off x="10862916" y="2791808"/>
            <a:ext cx="891288" cy="46229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prstClr val="black"/>
                </a:solidFill>
                <a:latin typeface="Trebuchet MS"/>
              </a:rPr>
              <a:t>SEC</a:t>
            </a:r>
            <a:br>
              <a:rPr lang="en-US" sz="933" b="1" dirty="0">
                <a:solidFill>
                  <a:prstClr val="black"/>
                </a:solidFill>
                <a:latin typeface="Trebuchet MS"/>
              </a:rPr>
            </a:br>
            <a:r>
              <a:rPr lang="en-US" sz="933" b="1" dirty="0">
                <a:solidFill>
                  <a:prstClr val="black"/>
                </a:solidFill>
                <a:latin typeface="Trebuchet MS"/>
              </a:rPr>
              <a:t>Anywhere</a:t>
            </a:r>
            <a:endParaRPr lang="en-IN" sz="933" b="1" dirty="0">
              <a:solidFill>
                <a:prstClr val="black"/>
              </a:solidFill>
              <a:latin typeface="Trebuchet MS"/>
            </a:endParaRPr>
          </a:p>
        </p:txBody>
      </p:sp>
      <p:pic>
        <p:nvPicPr>
          <p:cNvPr id="6" name="Graphic 5" descr="Cloud outline">
            <a:extLst>
              <a:ext uri="{FF2B5EF4-FFF2-40B4-BE49-F238E27FC236}">
                <a16:creationId xmlns:a16="http://schemas.microsoft.com/office/drawing/2014/main" id="{8F8D416A-5880-F076-6578-187B9F43589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924486" y="2540411"/>
            <a:ext cx="734625" cy="939100"/>
          </a:xfrm>
          <a:prstGeom prst="rect">
            <a:avLst/>
          </a:prstGeom>
        </p:spPr>
      </p:pic>
      <p:sp>
        <p:nvSpPr>
          <p:cNvPr id="76" name="Rectangle 75">
            <a:extLst>
              <a:ext uri="{FF2B5EF4-FFF2-40B4-BE49-F238E27FC236}">
                <a16:creationId xmlns:a16="http://schemas.microsoft.com/office/drawing/2014/main" id="{2D901B24-68B9-9D6F-2CBC-0CCF3D2197D7}"/>
              </a:ext>
            </a:extLst>
          </p:cNvPr>
          <p:cNvSpPr/>
          <p:nvPr/>
        </p:nvSpPr>
        <p:spPr>
          <a:xfrm>
            <a:off x="11158126" y="1744331"/>
            <a:ext cx="35297" cy="53472"/>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354">
              <a:defRPr/>
            </a:pPr>
            <a:endParaRPr lang="en-IN" sz="1351" dirty="0">
              <a:solidFill>
                <a:prstClr val="white"/>
              </a:solidFill>
              <a:latin typeface="Calibri" panose="020F0502020204030204"/>
            </a:endParaRPr>
          </a:p>
        </p:txBody>
      </p:sp>
      <p:pic>
        <p:nvPicPr>
          <p:cNvPr id="4" name="Picture 3" descr="A black and grey sign&#10;&#10;Description automatically generated with medium confidence">
            <a:extLst>
              <a:ext uri="{FF2B5EF4-FFF2-40B4-BE49-F238E27FC236}">
                <a16:creationId xmlns:a16="http://schemas.microsoft.com/office/drawing/2014/main" id="{18504E9E-8E07-3D9E-44F3-3DAA8113E0D4}"/>
              </a:ext>
            </a:extLst>
          </p:cNvPr>
          <p:cNvPicPr>
            <a:picLocks noChangeAspect="1"/>
          </p:cNvPicPr>
          <p:nvPr/>
        </p:nvPicPr>
        <p:blipFill>
          <a:blip r:embed="rId39"/>
          <a:stretch>
            <a:fillRect/>
          </a:stretch>
        </p:blipFill>
        <p:spPr>
          <a:xfrm>
            <a:off x="10814035" y="1671147"/>
            <a:ext cx="962256" cy="206581"/>
          </a:xfrm>
          <a:prstGeom prst="rect">
            <a:avLst/>
          </a:prstGeom>
        </p:spPr>
      </p:pic>
      <p:sp>
        <p:nvSpPr>
          <p:cNvPr id="5" name="TextBox 4">
            <a:extLst>
              <a:ext uri="{FF2B5EF4-FFF2-40B4-BE49-F238E27FC236}">
                <a16:creationId xmlns:a16="http://schemas.microsoft.com/office/drawing/2014/main" id="{F99DC67E-70D7-BD70-87F4-F6B261A48511}"/>
              </a:ext>
            </a:extLst>
          </p:cNvPr>
          <p:cNvSpPr txBox="1"/>
          <p:nvPr/>
        </p:nvSpPr>
        <p:spPr>
          <a:xfrm>
            <a:off x="431903" y="1316569"/>
            <a:ext cx="2424869" cy="584968"/>
          </a:xfrm>
          <a:prstGeom prst="rect">
            <a:avLst/>
          </a:prstGeom>
          <a:noFill/>
        </p:spPr>
        <p:txBody>
          <a:bodyPr wrap="square" rtlCol="0">
            <a:spAutoFit/>
          </a:bodyPr>
          <a:lstStyle/>
          <a:p>
            <a:pPr defTabSz="609570">
              <a:defRPr/>
            </a:pPr>
            <a:r>
              <a:rPr lang="en-US" sz="1067" dirty="0">
                <a:solidFill>
                  <a:srgbClr val="BFD72F"/>
                </a:solidFill>
                <a:latin typeface="Trebuchet MS" panose="020B0703020202090204" pitchFamily="34" charset="0"/>
              </a:rPr>
              <a:t>Sify InfinitCMP ensures better visibility, control and governance across multi clouds. </a:t>
            </a:r>
            <a:endParaRPr lang="en-IN" sz="1067" dirty="0">
              <a:solidFill>
                <a:srgbClr val="BFD72F"/>
              </a:solidFill>
              <a:latin typeface="Trebuchet MS" panose="020B0703020202090204" pitchFamily="34" charset="0"/>
            </a:endParaRPr>
          </a:p>
        </p:txBody>
      </p:sp>
      <p:sp>
        <p:nvSpPr>
          <p:cNvPr id="16" name="TextBox 15">
            <a:extLst>
              <a:ext uri="{FF2B5EF4-FFF2-40B4-BE49-F238E27FC236}">
                <a16:creationId xmlns:a16="http://schemas.microsoft.com/office/drawing/2014/main" id="{B9D53A82-3AB6-F358-DC0F-5542F4AABBD1}"/>
              </a:ext>
            </a:extLst>
          </p:cNvPr>
          <p:cNvSpPr txBox="1"/>
          <p:nvPr/>
        </p:nvSpPr>
        <p:spPr>
          <a:xfrm>
            <a:off x="380253" y="2239757"/>
            <a:ext cx="2434751" cy="58496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lvl="1" defTabSz="609570">
              <a:defRPr/>
            </a:pPr>
            <a:r>
              <a:rPr lang="en-US" sz="1067" dirty="0">
                <a:solidFill>
                  <a:prstClr val="white">
                    <a:lumMod val="95000"/>
                  </a:prstClr>
                </a:solidFill>
                <a:latin typeface="Trebuchet MS"/>
              </a:rPr>
              <a:t>One-click blueprint deployment of distributed workloads across multi-clouds</a:t>
            </a:r>
            <a:endParaRPr lang="en-IN" sz="1067" dirty="0">
              <a:solidFill>
                <a:prstClr val="white">
                  <a:lumMod val="95000"/>
                </a:prstClr>
              </a:solidFill>
              <a:latin typeface="Trebuchet MS"/>
            </a:endParaRPr>
          </a:p>
        </p:txBody>
      </p:sp>
      <p:sp>
        <p:nvSpPr>
          <p:cNvPr id="18" name="TextBox 17">
            <a:extLst>
              <a:ext uri="{FF2B5EF4-FFF2-40B4-BE49-F238E27FC236}">
                <a16:creationId xmlns:a16="http://schemas.microsoft.com/office/drawing/2014/main" id="{94CC6516-F4AF-E43A-72C5-88EB520D08D2}"/>
              </a:ext>
            </a:extLst>
          </p:cNvPr>
          <p:cNvSpPr txBox="1"/>
          <p:nvPr/>
        </p:nvSpPr>
        <p:spPr>
          <a:xfrm>
            <a:off x="375727" y="3061704"/>
            <a:ext cx="2434749" cy="42075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lvl="1" defTabSz="609570">
              <a:defRPr/>
            </a:pPr>
            <a:r>
              <a:rPr lang="en-US" sz="1067" dirty="0">
                <a:solidFill>
                  <a:prstClr val="white">
                    <a:lumMod val="95000"/>
                  </a:prstClr>
                </a:solidFill>
                <a:latin typeface="Trebuchet MS"/>
              </a:rPr>
              <a:t>Resource Dashboard and governance from a single portal for all clouds</a:t>
            </a:r>
          </a:p>
        </p:txBody>
      </p:sp>
      <p:sp>
        <p:nvSpPr>
          <p:cNvPr id="20" name="TextBox 19">
            <a:extLst>
              <a:ext uri="{FF2B5EF4-FFF2-40B4-BE49-F238E27FC236}">
                <a16:creationId xmlns:a16="http://schemas.microsoft.com/office/drawing/2014/main" id="{981EDE8D-444B-F5E6-256E-A58568AD3D92}"/>
              </a:ext>
            </a:extLst>
          </p:cNvPr>
          <p:cNvSpPr txBox="1"/>
          <p:nvPr/>
        </p:nvSpPr>
        <p:spPr>
          <a:xfrm>
            <a:off x="363682" y="5218661"/>
            <a:ext cx="2424943" cy="7491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lvl="1" defTabSz="609570">
              <a:defRPr/>
            </a:pPr>
            <a:endParaRPr lang="en-US" sz="1067" dirty="0">
              <a:solidFill>
                <a:prstClr val="white">
                  <a:lumMod val="95000"/>
                </a:prstClr>
              </a:solidFill>
              <a:latin typeface="Trebuchet MS"/>
            </a:endParaRPr>
          </a:p>
          <a:p>
            <a:pPr marL="0" lvl="1" defTabSz="609570">
              <a:defRPr/>
            </a:pPr>
            <a:r>
              <a:rPr lang="en-US" sz="1067" dirty="0">
                <a:solidFill>
                  <a:prstClr val="white">
                    <a:lumMod val="95000"/>
                  </a:prstClr>
                </a:solidFill>
                <a:latin typeface="Trebuchet MS"/>
              </a:rPr>
              <a:t>One interface to manage all cloud accounts and chargeback across tenant and clouds </a:t>
            </a:r>
          </a:p>
        </p:txBody>
      </p:sp>
      <p:cxnSp>
        <p:nvCxnSpPr>
          <p:cNvPr id="25" name="Straight Connector 24">
            <a:extLst>
              <a:ext uri="{FF2B5EF4-FFF2-40B4-BE49-F238E27FC236}">
                <a16:creationId xmlns:a16="http://schemas.microsoft.com/office/drawing/2014/main" id="{4A641241-556C-D883-C0E0-C8D6B1403E13}"/>
              </a:ext>
            </a:extLst>
          </p:cNvPr>
          <p:cNvCxnSpPr>
            <a:cxnSpLocks/>
          </p:cNvCxnSpPr>
          <p:nvPr/>
        </p:nvCxnSpPr>
        <p:spPr>
          <a:xfrm>
            <a:off x="408383" y="2960252"/>
            <a:ext cx="2547068" cy="0"/>
          </a:xfrm>
          <a:prstGeom prst="line">
            <a:avLst/>
          </a:prstGeom>
          <a:ln>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A7C737-D82B-D4E1-17EC-A102C439DA5F}"/>
              </a:ext>
            </a:extLst>
          </p:cNvPr>
          <p:cNvCxnSpPr>
            <a:cxnSpLocks/>
          </p:cNvCxnSpPr>
          <p:nvPr/>
        </p:nvCxnSpPr>
        <p:spPr>
          <a:xfrm>
            <a:off x="405651" y="3753733"/>
            <a:ext cx="2547068" cy="0"/>
          </a:xfrm>
          <a:prstGeom prst="line">
            <a:avLst/>
          </a:prstGeom>
          <a:ln>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B19658-82B5-3774-1CA1-F0253E359563}"/>
              </a:ext>
            </a:extLst>
          </p:cNvPr>
          <p:cNvCxnSpPr>
            <a:cxnSpLocks/>
          </p:cNvCxnSpPr>
          <p:nvPr/>
        </p:nvCxnSpPr>
        <p:spPr>
          <a:xfrm>
            <a:off x="2978867" y="1324201"/>
            <a:ext cx="0" cy="4979328"/>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B3ADD5-C9C9-FB95-A8E2-CFD5B9848314}"/>
              </a:ext>
            </a:extLst>
          </p:cNvPr>
          <p:cNvSpPr txBox="1"/>
          <p:nvPr/>
        </p:nvSpPr>
        <p:spPr>
          <a:xfrm>
            <a:off x="361887" y="3838741"/>
            <a:ext cx="2518680" cy="7491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defPPr>
              <a:defRPr lang="en-US"/>
            </a:defPPr>
            <a:lvl1pPr>
              <a:defRPr>
                <a:solidFill>
                  <a:schemeClr val="accent1"/>
                </a:solidFill>
              </a:defRPr>
            </a:lvl1pPr>
            <a:lvl2pPr marL="0" lvl="1">
              <a:defRPr sz="800">
                <a:solidFill>
                  <a:schemeClr val="bg1">
                    <a:lumMod val="95000"/>
                  </a:schemeClr>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1" defTabSz="609570">
              <a:defRPr/>
            </a:pPr>
            <a:r>
              <a:rPr lang="en-US" sz="1067" dirty="0">
                <a:solidFill>
                  <a:srgbClr val="BED730"/>
                </a:solidFill>
                <a:latin typeface="Trebuchet MS"/>
              </a:rPr>
              <a:t>FinOps: </a:t>
            </a:r>
          </a:p>
          <a:p>
            <a:pPr lvl="1" defTabSz="609570">
              <a:defRPr/>
            </a:pPr>
            <a:endParaRPr lang="en-US" sz="1067" dirty="0">
              <a:solidFill>
                <a:prstClr val="white">
                  <a:lumMod val="95000"/>
                </a:prstClr>
              </a:solidFill>
              <a:latin typeface="Trebuchet MS"/>
            </a:endParaRPr>
          </a:p>
          <a:p>
            <a:pPr lvl="1" defTabSz="609570">
              <a:defRPr/>
            </a:pPr>
            <a:r>
              <a:rPr lang="en-US" sz="1067" dirty="0">
                <a:solidFill>
                  <a:prstClr val="white">
                    <a:lumMod val="95000"/>
                  </a:prstClr>
                </a:solidFill>
                <a:latin typeface="Trebuchet MS"/>
              </a:rPr>
              <a:t>AI/ML driven real-time observability to optimize and control cloud costs</a:t>
            </a:r>
          </a:p>
        </p:txBody>
      </p:sp>
      <p:sp>
        <p:nvSpPr>
          <p:cNvPr id="22" name="TextBox 21">
            <a:extLst>
              <a:ext uri="{FF2B5EF4-FFF2-40B4-BE49-F238E27FC236}">
                <a16:creationId xmlns:a16="http://schemas.microsoft.com/office/drawing/2014/main" id="{218F5C4E-8646-302F-F4DC-595B1A0355C5}"/>
              </a:ext>
            </a:extLst>
          </p:cNvPr>
          <p:cNvSpPr txBox="1"/>
          <p:nvPr/>
        </p:nvSpPr>
        <p:spPr>
          <a:xfrm>
            <a:off x="362520" y="4660165"/>
            <a:ext cx="2518680" cy="584968"/>
          </a:xfrm>
          <a:prstGeom prst="rect">
            <a:avLst/>
          </a:prstGeom>
          <a:noFill/>
        </p:spPr>
        <p:txBody>
          <a:bodyPr wrap="square">
            <a:spAutoFit/>
          </a:bodyPr>
          <a:lstStyle/>
          <a:p>
            <a:pPr marL="0" lvl="1" defTabSz="609570">
              <a:defRPr/>
            </a:pPr>
            <a:r>
              <a:rPr lang="en-US" sz="1067" dirty="0">
                <a:solidFill>
                  <a:prstClr val="white">
                    <a:lumMod val="95000"/>
                  </a:prstClr>
                </a:solidFill>
                <a:latin typeface="Trebuchet MS"/>
              </a:rPr>
              <a:t>Unified analytical view on overall utilization, trending, resource planning and security assessment </a:t>
            </a:r>
          </a:p>
        </p:txBody>
      </p:sp>
      <p:pic>
        <p:nvPicPr>
          <p:cNvPr id="2" name="Picture 1" descr="A black background with white text&#10;&#10;Description automatically generated">
            <a:extLst>
              <a:ext uri="{FF2B5EF4-FFF2-40B4-BE49-F238E27FC236}">
                <a16:creationId xmlns:a16="http://schemas.microsoft.com/office/drawing/2014/main" id="{7CB7370F-BA41-F413-B37E-73FD944ADE1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516676" y="6254223"/>
            <a:ext cx="1844317" cy="507188"/>
          </a:xfrm>
          <a:prstGeom prst="rect">
            <a:avLst/>
          </a:prstGeom>
        </p:spPr>
      </p:pic>
    </p:spTree>
    <p:extLst>
      <p:ext uri="{BB962C8B-B14F-4D97-AF65-F5344CB8AC3E}">
        <p14:creationId xmlns:p14="http://schemas.microsoft.com/office/powerpoint/2010/main" val="21333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D0EF5D-1BE3-8F28-5F2A-372F162D6EA7}"/>
              </a:ext>
            </a:extLst>
          </p:cNvPr>
          <p:cNvSpPr>
            <a:spLocks noGrp="1"/>
          </p:cNvSpPr>
          <p:nvPr>
            <p:ph type="title"/>
          </p:nvPr>
        </p:nvSpPr>
        <p:spPr/>
        <p:txBody>
          <a:bodyPr/>
          <a:lstStyle/>
          <a:p>
            <a:r>
              <a:rPr lang="en-US" dirty="0"/>
              <a:t>Why </a:t>
            </a:r>
            <a:r>
              <a:rPr lang="en-US" dirty="0" err="1"/>
              <a:t>sify</a:t>
            </a:r>
            <a:r>
              <a:rPr lang="en-US" dirty="0"/>
              <a:t> for ai enabled cloud adoption </a:t>
            </a:r>
            <a:endParaRPr lang="en-IN" dirty="0"/>
          </a:p>
        </p:txBody>
      </p:sp>
      <p:pic>
        <p:nvPicPr>
          <p:cNvPr id="9" name="Picture 8">
            <a:extLst>
              <a:ext uri="{FF2B5EF4-FFF2-40B4-BE49-F238E27FC236}">
                <a16:creationId xmlns:a16="http://schemas.microsoft.com/office/drawing/2014/main" id="{9DA92591-DEAD-4096-2286-F6D2D57E3253}"/>
              </a:ext>
            </a:extLst>
          </p:cNvPr>
          <p:cNvPicPr>
            <a:picLocks noChangeAspect="1"/>
          </p:cNvPicPr>
          <p:nvPr/>
        </p:nvPicPr>
        <p:blipFill>
          <a:blip r:embed="rId3"/>
          <a:stretch>
            <a:fillRect/>
          </a:stretch>
        </p:blipFill>
        <p:spPr>
          <a:xfrm>
            <a:off x="419783" y="3434139"/>
            <a:ext cx="1819564" cy="1828800"/>
          </a:xfrm>
          <a:prstGeom prst="rect">
            <a:avLst/>
          </a:prstGeom>
        </p:spPr>
      </p:pic>
      <p:pic>
        <p:nvPicPr>
          <p:cNvPr id="11" name="Picture 10">
            <a:extLst>
              <a:ext uri="{FF2B5EF4-FFF2-40B4-BE49-F238E27FC236}">
                <a16:creationId xmlns:a16="http://schemas.microsoft.com/office/drawing/2014/main" id="{D1870DEE-61E7-4F97-05D9-783F107E7E7B}"/>
              </a:ext>
            </a:extLst>
          </p:cNvPr>
          <p:cNvPicPr>
            <a:picLocks noChangeAspect="1"/>
          </p:cNvPicPr>
          <p:nvPr/>
        </p:nvPicPr>
        <p:blipFill>
          <a:blip r:embed="rId4"/>
          <a:stretch>
            <a:fillRect/>
          </a:stretch>
        </p:blipFill>
        <p:spPr>
          <a:xfrm>
            <a:off x="432001" y="1316567"/>
            <a:ext cx="1824183" cy="1828800"/>
          </a:xfrm>
          <a:prstGeom prst="rect">
            <a:avLst/>
          </a:prstGeom>
        </p:spPr>
      </p:pic>
      <p:grpSp>
        <p:nvGrpSpPr>
          <p:cNvPr id="18" name="Group 17">
            <a:extLst>
              <a:ext uri="{FF2B5EF4-FFF2-40B4-BE49-F238E27FC236}">
                <a16:creationId xmlns:a16="http://schemas.microsoft.com/office/drawing/2014/main" id="{DB21488F-C75F-BD6C-E114-7A106A7BCF9B}"/>
              </a:ext>
            </a:extLst>
          </p:cNvPr>
          <p:cNvGrpSpPr/>
          <p:nvPr/>
        </p:nvGrpSpPr>
        <p:grpSpPr>
          <a:xfrm>
            <a:off x="2581253" y="1316567"/>
            <a:ext cx="9178948" cy="2020572"/>
            <a:chOff x="1231523" y="1219122"/>
            <a:chExt cx="7349939" cy="1542399"/>
          </a:xfrm>
          <a:solidFill>
            <a:schemeClr val="bg1"/>
          </a:solidFill>
        </p:grpSpPr>
        <p:sp>
          <p:nvSpPr>
            <p:cNvPr id="7" name="Rounded Rectangle 6">
              <a:extLst>
                <a:ext uri="{FF2B5EF4-FFF2-40B4-BE49-F238E27FC236}">
                  <a16:creationId xmlns:a16="http://schemas.microsoft.com/office/drawing/2014/main" id="{752F6247-A803-AEE1-769B-EE96D7057C80}"/>
                </a:ext>
              </a:extLst>
            </p:cNvPr>
            <p:cNvSpPr/>
            <p:nvPr/>
          </p:nvSpPr>
          <p:spPr>
            <a:xfrm>
              <a:off x="1231523" y="1219122"/>
              <a:ext cx="7349939" cy="154239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1219018">
                <a:defRPr/>
              </a:pPr>
              <a:r>
                <a:rPr lang="en-US" sz="1333" dirty="0">
                  <a:solidFill>
                    <a:prstClr val="black"/>
                  </a:solidFill>
                  <a:latin typeface="TheSansOffice" panose="020B0503040302060204" pitchFamily="34" charset="77"/>
                </a:rPr>
                <a:t>Service Management and Visualization Dashboard</a:t>
              </a:r>
            </a:p>
          </p:txBody>
        </p:sp>
        <p:graphicFrame>
          <p:nvGraphicFramePr>
            <p:cNvPr id="79" name="Diagram 78">
              <a:extLst>
                <a:ext uri="{FF2B5EF4-FFF2-40B4-BE49-F238E27FC236}">
                  <a16:creationId xmlns:a16="http://schemas.microsoft.com/office/drawing/2014/main" id="{3898082A-FD6B-C15D-5784-8CF36375FA18}"/>
                </a:ext>
              </a:extLst>
            </p:cNvPr>
            <p:cNvGraphicFramePr/>
            <p:nvPr/>
          </p:nvGraphicFramePr>
          <p:xfrm>
            <a:off x="1465800" y="1955342"/>
            <a:ext cx="6990724" cy="4938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2" name="Rounded Rectangle 1">
            <a:extLst>
              <a:ext uri="{FF2B5EF4-FFF2-40B4-BE49-F238E27FC236}">
                <a16:creationId xmlns:a16="http://schemas.microsoft.com/office/drawing/2014/main" id="{72362838-E6B5-D623-A851-3B5002DAAD66}"/>
              </a:ext>
            </a:extLst>
          </p:cNvPr>
          <p:cNvSpPr/>
          <p:nvPr/>
        </p:nvSpPr>
        <p:spPr>
          <a:xfrm>
            <a:off x="2581251" y="3437059"/>
            <a:ext cx="9178947" cy="800931"/>
          </a:xfrm>
          <a:prstGeom prst="roundRect">
            <a:avLst/>
          </a:prstGeom>
          <a:solidFill>
            <a:srgbClr val="C3D446"/>
          </a:solidFill>
          <a:ln>
            <a:solidFill>
              <a:srgbClr val="C3D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1219018">
              <a:defRPr/>
            </a:pPr>
            <a:r>
              <a:rPr lang="en-US" sz="1333" dirty="0">
                <a:solidFill>
                  <a:prstClr val="black"/>
                </a:solidFill>
                <a:latin typeface="TheSansOffice" panose="020B0503040302060204" pitchFamily="34" charset="77"/>
              </a:rPr>
              <a:t>Real Time Predictive Insights </a:t>
            </a:r>
            <a:br>
              <a:rPr lang="en-US" sz="1333" dirty="0">
                <a:solidFill>
                  <a:prstClr val="black"/>
                </a:solidFill>
                <a:latin typeface="TheSansOffice" panose="020B0503040302060204" pitchFamily="34" charset="77"/>
              </a:rPr>
            </a:br>
            <a:r>
              <a:rPr lang="en-US" sz="1333" dirty="0">
                <a:solidFill>
                  <a:prstClr val="black"/>
                </a:solidFill>
                <a:latin typeface="TheSansOffice" panose="020B0503040302060204" pitchFamily="34" charset="77"/>
              </a:rPr>
              <a:t>Multi Domain Telemetry  </a:t>
            </a:r>
          </a:p>
        </p:txBody>
      </p:sp>
      <p:grpSp>
        <p:nvGrpSpPr>
          <p:cNvPr id="23" name="Group 22">
            <a:extLst>
              <a:ext uri="{FF2B5EF4-FFF2-40B4-BE49-F238E27FC236}">
                <a16:creationId xmlns:a16="http://schemas.microsoft.com/office/drawing/2014/main" id="{9CF568BF-884D-A17E-4883-781A17AC4210}"/>
              </a:ext>
            </a:extLst>
          </p:cNvPr>
          <p:cNvGrpSpPr/>
          <p:nvPr/>
        </p:nvGrpSpPr>
        <p:grpSpPr>
          <a:xfrm>
            <a:off x="3536344" y="3482101"/>
            <a:ext cx="4730269" cy="528001"/>
            <a:chOff x="2522499" y="2942975"/>
            <a:chExt cx="2735301" cy="380733"/>
          </a:xfrm>
        </p:grpSpPr>
        <p:sp>
          <p:nvSpPr>
            <p:cNvPr id="13" name="Rounded Rectangle 30">
              <a:extLst>
                <a:ext uri="{FF2B5EF4-FFF2-40B4-BE49-F238E27FC236}">
                  <a16:creationId xmlns:a16="http://schemas.microsoft.com/office/drawing/2014/main" id="{49D20CF7-3DFD-31BA-9505-AC5C0BB43E6F}"/>
                </a:ext>
              </a:extLst>
            </p:cNvPr>
            <p:cNvSpPr/>
            <p:nvPr/>
          </p:nvSpPr>
          <p:spPr>
            <a:xfrm>
              <a:off x="3254648" y="2942976"/>
              <a:ext cx="1268507" cy="3807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Asset Dependency Map Generation</a:t>
              </a:r>
            </a:p>
          </p:txBody>
        </p:sp>
        <p:sp>
          <p:nvSpPr>
            <p:cNvPr id="21" name="Rounded Rectangle 30">
              <a:extLst>
                <a:ext uri="{FF2B5EF4-FFF2-40B4-BE49-F238E27FC236}">
                  <a16:creationId xmlns:a16="http://schemas.microsoft.com/office/drawing/2014/main" id="{86F2EE30-29A8-A1D9-7546-CC86E5F0D6E7}"/>
                </a:ext>
              </a:extLst>
            </p:cNvPr>
            <p:cNvSpPr/>
            <p:nvPr/>
          </p:nvSpPr>
          <p:spPr>
            <a:xfrm>
              <a:off x="2522499" y="2942975"/>
              <a:ext cx="666725" cy="380732"/>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AI OPS</a:t>
              </a:r>
            </a:p>
          </p:txBody>
        </p:sp>
        <p:sp>
          <p:nvSpPr>
            <p:cNvPr id="22" name="Rounded Rectangle 30">
              <a:extLst>
                <a:ext uri="{FF2B5EF4-FFF2-40B4-BE49-F238E27FC236}">
                  <a16:creationId xmlns:a16="http://schemas.microsoft.com/office/drawing/2014/main" id="{18C815B3-0E9E-4C8B-4672-B57A5AE7BAA1}"/>
                </a:ext>
              </a:extLst>
            </p:cNvPr>
            <p:cNvSpPr/>
            <p:nvPr/>
          </p:nvSpPr>
          <p:spPr>
            <a:xfrm>
              <a:off x="4591075" y="2942976"/>
              <a:ext cx="666725" cy="380732"/>
            </a:xfrm>
            <a:prstGeom prst="round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X-MELT</a:t>
              </a:r>
            </a:p>
          </p:txBody>
        </p:sp>
      </p:grpSp>
      <p:grpSp>
        <p:nvGrpSpPr>
          <p:cNvPr id="17" name="Group 16">
            <a:extLst>
              <a:ext uri="{FF2B5EF4-FFF2-40B4-BE49-F238E27FC236}">
                <a16:creationId xmlns:a16="http://schemas.microsoft.com/office/drawing/2014/main" id="{D9D18D94-5B11-25E4-C5FB-A0914F6AF8A7}"/>
              </a:ext>
            </a:extLst>
          </p:cNvPr>
          <p:cNvGrpSpPr/>
          <p:nvPr/>
        </p:nvGrpSpPr>
        <p:grpSpPr>
          <a:xfrm>
            <a:off x="4300940" y="4721016"/>
            <a:ext cx="5572179" cy="722949"/>
            <a:chOff x="3200401" y="3832271"/>
            <a:chExt cx="3429000" cy="504247"/>
          </a:xfrm>
        </p:grpSpPr>
        <p:sp>
          <p:nvSpPr>
            <p:cNvPr id="16" name="Rounded Rectangle 15">
              <a:extLst>
                <a:ext uri="{FF2B5EF4-FFF2-40B4-BE49-F238E27FC236}">
                  <a16:creationId xmlns:a16="http://schemas.microsoft.com/office/drawing/2014/main" id="{7F0CC254-DB9E-520D-53A2-37B8A5477455}"/>
                </a:ext>
              </a:extLst>
            </p:cNvPr>
            <p:cNvSpPr/>
            <p:nvPr/>
          </p:nvSpPr>
          <p:spPr>
            <a:xfrm>
              <a:off x="3200401" y="3832271"/>
              <a:ext cx="3429000" cy="504247"/>
            </a:xfrm>
            <a:prstGeom prst="roundRect">
              <a:avLst/>
            </a:prstGeom>
            <a:solidFill>
              <a:srgbClr val="0071DB">
                <a:alpha val="25490"/>
              </a:srgbClr>
            </a:solidFill>
            <a:ln>
              <a:solidFill>
                <a:srgbClr val="0071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endParaRPr lang="en-US" sz="2400" dirty="0">
                <a:solidFill>
                  <a:prstClr val="white"/>
                </a:solidFill>
                <a:latin typeface="TheSansOffice" panose="020B0503040302060204" pitchFamily="34" charset="77"/>
              </a:endParaRPr>
            </a:p>
          </p:txBody>
        </p:sp>
        <p:sp>
          <p:nvSpPr>
            <p:cNvPr id="4" name="Rounded Rectangle 30">
              <a:extLst>
                <a:ext uri="{FF2B5EF4-FFF2-40B4-BE49-F238E27FC236}">
                  <a16:creationId xmlns:a16="http://schemas.microsoft.com/office/drawing/2014/main" id="{038DEA00-947C-8F39-311D-8EF0637E14A3}"/>
                </a:ext>
              </a:extLst>
            </p:cNvPr>
            <p:cNvSpPr/>
            <p:nvPr/>
          </p:nvSpPr>
          <p:spPr>
            <a:xfrm>
              <a:off x="4104871" y="4118815"/>
              <a:ext cx="731520" cy="18288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IT OPS</a:t>
              </a:r>
            </a:p>
          </p:txBody>
        </p:sp>
        <p:sp>
          <p:nvSpPr>
            <p:cNvPr id="6" name="Rounded Rectangle 30">
              <a:extLst>
                <a:ext uri="{FF2B5EF4-FFF2-40B4-BE49-F238E27FC236}">
                  <a16:creationId xmlns:a16="http://schemas.microsoft.com/office/drawing/2014/main" id="{BE58743D-258C-08B6-D398-44DC3299B284}"/>
                </a:ext>
              </a:extLst>
            </p:cNvPr>
            <p:cNvSpPr/>
            <p:nvPr/>
          </p:nvSpPr>
          <p:spPr>
            <a:xfrm>
              <a:off x="4972075" y="4118815"/>
              <a:ext cx="731520" cy="18288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SEC OPS</a:t>
              </a:r>
            </a:p>
          </p:txBody>
        </p:sp>
        <p:sp>
          <p:nvSpPr>
            <p:cNvPr id="8" name="Rounded Rectangle 30">
              <a:extLst>
                <a:ext uri="{FF2B5EF4-FFF2-40B4-BE49-F238E27FC236}">
                  <a16:creationId xmlns:a16="http://schemas.microsoft.com/office/drawing/2014/main" id="{B340B3EC-90A3-51BA-8C24-7B477CEA4F06}"/>
                </a:ext>
              </a:extLst>
            </p:cNvPr>
            <p:cNvSpPr/>
            <p:nvPr/>
          </p:nvSpPr>
          <p:spPr>
            <a:xfrm>
              <a:off x="5839280" y="4109280"/>
              <a:ext cx="731520" cy="18288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APP OPS</a:t>
              </a:r>
            </a:p>
          </p:txBody>
        </p:sp>
        <p:sp>
          <p:nvSpPr>
            <p:cNvPr id="10" name="Rounded Rectangle 30">
              <a:extLst>
                <a:ext uri="{FF2B5EF4-FFF2-40B4-BE49-F238E27FC236}">
                  <a16:creationId xmlns:a16="http://schemas.microsoft.com/office/drawing/2014/main" id="{D817096F-38CB-AAB3-F5CA-7D161F08A3ED}"/>
                </a:ext>
              </a:extLst>
            </p:cNvPr>
            <p:cNvSpPr/>
            <p:nvPr/>
          </p:nvSpPr>
          <p:spPr>
            <a:xfrm>
              <a:off x="3237667" y="4118815"/>
              <a:ext cx="731520" cy="182880"/>
            </a:xfrm>
            <a:prstGeom prst="round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NET OPS</a:t>
              </a:r>
            </a:p>
          </p:txBody>
        </p:sp>
        <p:sp>
          <p:nvSpPr>
            <p:cNvPr id="12" name="Rounded Rectangle 30">
              <a:extLst>
                <a:ext uri="{FF2B5EF4-FFF2-40B4-BE49-F238E27FC236}">
                  <a16:creationId xmlns:a16="http://schemas.microsoft.com/office/drawing/2014/main" id="{EDD83678-39F6-7C34-3332-F66E8A8FA778}"/>
                </a:ext>
              </a:extLst>
            </p:cNvPr>
            <p:cNvSpPr/>
            <p:nvPr/>
          </p:nvSpPr>
          <p:spPr>
            <a:xfrm>
              <a:off x="3237667" y="3867150"/>
              <a:ext cx="3337650" cy="212220"/>
            </a:xfrm>
            <a:prstGeom prst="roundRect">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black"/>
                  </a:solidFill>
                  <a:latin typeface="TheSansOffice" panose="020B0503040302060204" pitchFamily="34" charset="77"/>
                </a:rPr>
                <a:t>Telemetry - Metrics, Event Logs, Traces From All Sources</a:t>
              </a:r>
            </a:p>
          </p:txBody>
        </p:sp>
      </p:grpSp>
      <p:sp>
        <p:nvSpPr>
          <p:cNvPr id="26" name="Up Arrow 25">
            <a:extLst>
              <a:ext uri="{FF2B5EF4-FFF2-40B4-BE49-F238E27FC236}">
                <a16:creationId xmlns:a16="http://schemas.microsoft.com/office/drawing/2014/main" id="{ABA2B66A-1469-C52C-7DD3-1B0ADF3D93DC}"/>
              </a:ext>
            </a:extLst>
          </p:cNvPr>
          <p:cNvSpPr/>
          <p:nvPr/>
        </p:nvSpPr>
        <p:spPr>
          <a:xfrm>
            <a:off x="8230243" y="3458907"/>
            <a:ext cx="513717" cy="999237"/>
          </a:xfrm>
          <a:prstGeom prst="upArrow">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defTabSz="1219018">
              <a:defRPr/>
            </a:pPr>
            <a:r>
              <a:rPr lang="en-US" sz="1333" dirty="0">
                <a:solidFill>
                  <a:srgbClr val="0071BC"/>
                </a:solidFill>
                <a:latin typeface="TheSansOffice" panose="020B0503040302060204" pitchFamily="34" charset="77"/>
              </a:rPr>
              <a:t>STREAM</a:t>
            </a:r>
          </a:p>
        </p:txBody>
      </p:sp>
      <p:graphicFrame>
        <p:nvGraphicFramePr>
          <p:cNvPr id="19" name="Diagram 18">
            <a:extLst>
              <a:ext uri="{FF2B5EF4-FFF2-40B4-BE49-F238E27FC236}">
                <a16:creationId xmlns:a16="http://schemas.microsoft.com/office/drawing/2014/main" id="{6B14D9F6-14D6-9BDC-FA68-10C0BE2448B9}"/>
              </a:ext>
            </a:extLst>
          </p:cNvPr>
          <p:cNvGraphicFramePr/>
          <p:nvPr/>
        </p:nvGraphicFramePr>
        <p:xfrm>
          <a:off x="3102909" y="1427844"/>
          <a:ext cx="8244872" cy="6419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1" name="Up Arrow 30">
            <a:extLst>
              <a:ext uri="{FF2B5EF4-FFF2-40B4-BE49-F238E27FC236}">
                <a16:creationId xmlns:a16="http://schemas.microsoft.com/office/drawing/2014/main" id="{945142B2-AA6B-0A24-F3B6-8DF47DCE0316}"/>
              </a:ext>
            </a:extLst>
          </p:cNvPr>
          <p:cNvSpPr/>
          <p:nvPr/>
        </p:nvSpPr>
        <p:spPr>
          <a:xfrm>
            <a:off x="8745191" y="3415781"/>
            <a:ext cx="558604" cy="1042699"/>
          </a:xfrm>
          <a:prstGeom prst="upArrow">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defTabSz="1219018">
              <a:defRPr/>
            </a:pPr>
            <a:r>
              <a:rPr lang="en-US" sz="1333" dirty="0">
                <a:solidFill>
                  <a:srgbClr val="0071BC"/>
                </a:solidFill>
                <a:latin typeface="TheSansOffice" panose="020B0503040302060204" pitchFamily="34" charset="77"/>
              </a:rPr>
              <a:t>BATCH</a:t>
            </a:r>
          </a:p>
        </p:txBody>
      </p:sp>
      <p:sp>
        <p:nvSpPr>
          <p:cNvPr id="34" name="Oval 33">
            <a:extLst>
              <a:ext uri="{FF2B5EF4-FFF2-40B4-BE49-F238E27FC236}">
                <a16:creationId xmlns:a16="http://schemas.microsoft.com/office/drawing/2014/main" id="{D71303EE-5C2C-52F4-28D0-4BCE311A988B}"/>
              </a:ext>
            </a:extLst>
          </p:cNvPr>
          <p:cNvSpPr>
            <a:spLocks noChangeAspect="1"/>
          </p:cNvSpPr>
          <p:nvPr/>
        </p:nvSpPr>
        <p:spPr>
          <a:xfrm>
            <a:off x="8784492" y="4260680"/>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1</a:t>
            </a:r>
          </a:p>
        </p:txBody>
      </p:sp>
      <p:sp>
        <p:nvSpPr>
          <p:cNvPr id="35" name="Oval 34">
            <a:extLst>
              <a:ext uri="{FF2B5EF4-FFF2-40B4-BE49-F238E27FC236}">
                <a16:creationId xmlns:a16="http://schemas.microsoft.com/office/drawing/2014/main" id="{E2BD50F3-1B1B-1AB9-36A1-71ACE427B2FC}"/>
              </a:ext>
            </a:extLst>
          </p:cNvPr>
          <p:cNvSpPr>
            <a:spLocks/>
          </p:cNvSpPr>
          <p:nvPr/>
        </p:nvSpPr>
        <p:spPr>
          <a:xfrm>
            <a:off x="8247101" y="4293403"/>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2</a:t>
            </a:r>
          </a:p>
        </p:txBody>
      </p:sp>
      <p:sp>
        <p:nvSpPr>
          <p:cNvPr id="36" name="Oval 35">
            <a:extLst>
              <a:ext uri="{FF2B5EF4-FFF2-40B4-BE49-F238E27FC236}">
                <a16:creationId xmlns:a16="http://schemas.microsoft.com/office/drawing/2014/main" id="{9A20B1D5-CB6E-468D-9C48-822C7C41C76C}"/>
              </a:ext>
            </a:extLst>
          </p:cNvPr>
          <p:cNvSpPr>
            <a:spLocks/>
          </p:cNvSpPr>
          <p:nvPr/>
        </p:nvSpPr>
        <p:spPr>
          <a:xfrm>
            <a:off x="2676400" y="3546704"/>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3</a:t>
            </a:r>
          </a:p>
        </p:txBody>
      </p:sp>
      <p:sp>
        <p:nvSpPr>
          <p:cNvPr id="38" name="Left Arrow 37">
            <a:extLst>
              <a:ext uri="{FF2B5EF4-FFF2-40B4-BE49-F238E27FC236}">
                <a16:creationId xmlns:a16="http://schemas.microsoft.com/office/drawing/2014/main" id="{0B56F48D-A42C-0528-1B11-1D93FC83D728}"/>
              </a:ext>
            </a:extLst>
          </p:cNvPr>
          <p:cNvSpPr/>
          <p:nvPr/>
        </p:nvSpPr>
        <p:spPr>
          <a:xfrm>
            <a:off x="3536345" y="4027102"/>
            <a:ext cx="4317319" cy="220105"/>
          </a:xfrm>
          <a:prstGeom prst="leftArrow">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endParaRPr lang="en-US" sz="2400" dirty="0">
              <a:solidFill>
                <a:prstClr val="white"/>
              </a:solidFill>
              <a:latin typeface="Trebuchet MS"/>
            </a:endParaRPr>
          </a:p>
        </p:txBody>
      </p:sp>
      <p:sp>
        <p:nvSpPr>
          <p:cNvPr id="39" name="Oval 38">
            <a:extLst>
              <a:ext uri="{FF2B5EF4-FFF2-40B4-BE49-F238E27FC236}">
                <a16:creationId xmlns:a16="http://schemas.microsoft.com/office/drawing/2014/main" id="{C8BC3334-36F2-A4AA-E85C-1B1C763B2AD9}"/>
              </a:ext>
            </a:extLst>
          </p:cNvPr>
          <p:cNvSpPr>
            <a:spLocks/>
          </p:cNvSpPr>
          <p:nvPr/>
        </p:nvSpPr>
        <p:spPr>
          <a:xfrm>
            <a:off x="2777840" y="1436292"/>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4</a:t>
            </a:r>
          </a:p>
        </p:txBody>
      </p:sp>
      <p:sp>
        <p:nvSpPr>
          <p:cNvPr id="5" name="Rectangle 4">
            <a:extLst>
              <a:ext uri="{FF2B5EF4-FFF2-40B4-BE49-F238E27FC236}">
                <a16:creationId xmlns:a16="http://schemas.microsoft.com/office/drawing/2014/main" id="{4459F732-70BC-1103-BDF6-12CE857A8D8B}"/>
              </a:ext>
            </a:extLst>
          </p:cNvPr>
          <p:cNvSpPr/>
          <p:nvPr/>
        </p:nvSpPr>
        <p:spPr>
          <a:xfrm flipH="1">
            <a:off x="7793319" y="4087861"/>
            <a:ext cx="60960" cy="624000"/>
          </a:xfrm>
          <a:prstGeom prst="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endParaRPr lang="en-US" sz="2400" dirty="0">
              <a:solidFill>
                <a:prstClr val="white"/>
              </a:solidFill>
              <a:latin typeface="Trebuchet MS"/>
            </a:endParaRPr>
          </a:p>
        </p:txBody>
      </p:sp>
    </p:spTree>
    <p:extLst>
      <p:ext uri="{BB962C8B-B14F-4D97-AF65-F5344CB8AC3E}">
        <p14:creationId xmlns:p14="http://schemas.microsoft.com/office/powerpoint/2010/main" val="1431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48892E-CF99-7617-D76B-44363F7EBBC0}"/>
              </a:ext>
            </a:extLst>
          </p:cNvPr>
          <p:cNvSpPr>
            <a:spLocks noGrp="1"/>
          </p:cNvSpPr>
          <p:nvPr>
            <p:ph type="title"/>
          </p:nvPr>
        </p:nvSpPr>
        <p:spPr/>
        <p:txBody>
          <a:bodyPr/>
          <a:lstStyle/>
          <a:p>
            <a:r>
              <a:rPr lang="en-US" dirty="0"/>
              <a:t>Why </a:t>
            </a:r>
            <a:r>
              <a:rPr lang="en-US" dirty="0" err="1"/>
              <a:t>sify</a:t>
            </a:r>
            <a:r>
              <a:rPr lang="en-US" dirty="0"/>
              <a:t> for resilient cloud adoption </a:t>
            </a:r>
            <a:endParaRPr lang="en-IN" dirty="0"/>
          </a:p>
        </p:txBody>
      </p:sp>
      <p:sp>
        <p:nvSpPr>
          <p:cNvPr id="1071" name="Freeform: Shape 18">
            <a:extLst>
              <a:ext uri="{FF2B5EF4-FFF2-40B4-BE49-F238E27FC236}">
                <a16:creationId xmlns:a16="http://schemas.microsoft.com/office/drawing/2014/main" id="{C4424F19-51B8-4170-67D4-CF44E284339B}"/>
              </a:ext>
            </a:extLst>
          </p:cNvPr>
          <p:cNvSpPr>
            <a:spLocks/>
          </p:cNvSpPr>
          <p:nvPr/>
        </p:nvSpPr>
        <p:spPr bwMode="gray">
          <a:xfrm rot="16200000">
            <a:off x="7505723" y="-396358"/>
            <a:ext cx="1110276" cy="5908947"/>
          </a:xfrm>
          <a:prstGeom prst="roundRect">
            <a:avLst/>
          </a:prstGeom>
          <a:solidFill>
            <a:srgbClr val="BED730"/>
          </a:solidFill>
          <a:ln w="12700" cap="flat" cmpd="sng" algn="ctr">
            <a:noFill/>
            <a:prstDash val="sysDot"/>
            <a:miter lim="800000"/>
          </a:ln>
          <a:effectLst/>
        </p:spPr>
        <p:txBody>
          <a:bodyPr tIns="0" rtlCol="0" anchor="ctr"/>
          <a:lstStyle/>
          <a:p>
            <a:pPr algn="ctr" defTabSz="1219110">
              <a:defRPr/>
            </a:pPr>
            <a:endParaRPr lang="en-US" sz="1244" kern="0" dirty="0">
              <a:solidFill>
                <a:prstClr val="black"/>
              </a:solidFill>
              <a:latin typeface="Trebuchet MS"/>
            </a:endParaRPr>
          </a:p>
        </p:txBody>
      </p:sp>
      <p:sp>
        <p:nvSpPr>
          <p:cNvPr id="1073" name="Freeform: Shape 18">
            <a:extLst>
              <a:ext uri="{FF2B5EF4-FFF2-40B4-BE49-F238E27FC236}">
                <a16:creationId xmlns:a16="http://schemas.microsoft.com/office/drawing/2014/main" id="{6BA0B56E-9E8F-DF7D-C0F9-59295AE74EB2}"/>
              </a:ext>
            </a:extLst>
          </p:cNvPr>
          <p:cNvSpPr>
            <a:spLocks/>
          </p:cNvSpPr>
          <p:nvPr/>
        </p:nvSpPr>
        <p:spPr bwMode="gray">
          <a:xfrm>
            <a:off x="3943845" y="5149339"/>
            <a:ext cx="3445523" cy="1160447"/>
          </a:xfrm>
          <a:prstGeom prst="roundRect">
            <a:avLst/>
          </a:prstGeom>
          <a:solidFill>
            <a:schemeClr val="accent1">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endParaRPr lang="en-US" sz="1067" b="1" kern="0" dirty="0">
              <a:solidFill>
                <a:srgbClr val="FFFFFF"/>
              </a:solidFill>
              <a:latin typeface="Trebuchet MS"/>
              <a:cs typeface="Arial" panose="020B0604020202020204" pitchFamily="34" charset="0"/>
            </a:endParaRPr>
          </a:p>
        </p:txBody>
      </p:sp>
      <p:sp>
        <p:nvSpPr>
          <p:cNvPr id="1072" name="Freeform: Shape 18">
            <a:extLst>
              <a:ext uri="{FF2B5EF4-FFF2-40B4-BE49-F238E27FC236}">
                <a16:creationId xmlns:a16="http://schemas.microsoft.com/office/drawing/2014/main" id="{4F6A7E5C-0671-4CBE-6E91-2C7A74490B97}"/>
              </a:ext>
            </a:extLst>
          </p:cNvPr>
          <p:cNvSpPr>
            <a:spLocks/>
          </p:cNvSpPr>
          <p:nvPr/>
        </p:nvSpPr>
        <p:spPr bwMode="gray">
          <a:xfrm rot="16200000">
            <a:off x="7146513" y="271617"/>
            <a:ext cx="1425879" cy="7801495"/>
          </a:xfrm>
          <a:prstGeom prst="roundRect">
            <a:avLst/>
          </a:prstGeom>
          <a:solidFill>
            <a:schemeClr val="accent4">
              <a:lumMod val="75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endParaRPr lang="en-US" sz="1067" b="1" kern="0" dirty="0">
              <a:solidFill>
                <a:srgbClr val="FFFFFF"/>
              </a:solidFill>
              <a:latin typeface="Trebuchet MS"/>
              <a:cs typeface="Arial" panose="020B0604020202020204" pitchFamily="34" charset="0"/>
            </a:endParaRPr>
          </a:p>
        </p:txBody>
      </p:sp>
      <p:sp>
        <p:nvSpPr>
          <p:cNvPr id="5" name="TextBox 4">
            <a:extLst>
              <a:ext uri="{FF2B5EF4-FFF2-40B4-BE49-F238E27FC236}">
                <a16:creationId xmlns:a16="http://schemas.microsoft.com/office/drawing/2014/main" id="{C8570E1B-8926-F927-2380-A5BD4E6A5B94}"/>
              </a:ext>
            </a:extLst>
          </p:cNvPr>
          <p:cNvSpPr txBox="1"/>
          <p:nvPr/>
        </p:nvSpPr>
        <p:spPr>
          <a:xfrm>
            <a:off x="5630635" y="2768008"/>
            <a:ext cx="551753"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Request</a:t>
            </a:r>
          </a:p>
        </p:txBody>
      </p:sp>
      <p:sp>
        <p:nvSpPr>
          <p:cNvPr id="6" name="TextBox 5">
            <a:extLst>
              <a:ext uri="{FF2B5EF4-FFF2-40B4-BE49-F238E27FC236}">
                <a16:creationId xmlns:a16="http://schemas.microsoft.com/office/drawing/2014/main" id="{9932AB16-4338-D200-F80D-59A7D64CB870}"/>
              </a:ext>
            </a:extLst>
          </p:cNvPr>
          <p:cNvSpPr txBox="1"/>
          <p:nvPr/>
        </p:nvSpPr>
        <p:spPr>
          <a:xfrm>
            <a:off x="6239988" y="2768008"/>
            <a:ext cx="441146"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Event</a:t>
            </a:r>
          </a:p>
        </p:txBody>
      </p:sp>
      <p:sp>
        <p:nvSpPr>
          <p:cNvPr id="7" name="TextBox 6">
            <a:extLst>
              <a:ext uri="{FF2B5EF4-FFF2-40B4-BE49-F238E27FC236}">
                <a16:creationId xmlns:a16="http://schemas.microsoft.com/office/drawing/2014/main" id="{E2CB1B64-2DC9-2213-C9D8-2F7C6DFAFEDA}"/>
              </a:ext>
            </a:extLst>
          </p:cNvPr>
          <p:cNvSpPr txBox="1"/>
          <p:nvPr/>
        </p:nvSpPr>
        <p:spPr>
          <a:xfrm>
            <a:off x="7862862" y="2768008"/>
            <a:ext cx="519694"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Change</a:t>
            </a:r>
          </a:p>
        </p:txBody>
      </p:sp>
      <p:sp>
        <p:nvSpPr>
          <p:cNvPr id="8" name="TextBox 7">
            <a:extLst>
              <a:ext uri="{FF2B5EF4-FFF2-40B4-BE49-F238E27FC236}">
                <a16:creationId xmlns:a16="http://schemas.microsoft.com/office/drawing/2014/main" id="{D0694DDA-03A7-6C20-ABC5-A7379B70FB27}"/>
              </a:ext>
            </a:extLst>
          </p:cNvPr>
          <p:cNvSpPr txBox="1"/>
          <p:nvPr/>
        </p:nvSpPr>
        <p:spPr>
          <a:xfrm>
            <a:off x="7299748" y="2768008"/>
            <a:ext cx="566181"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Problem</a:t>
            </a:r>
          </a:p>
        </p:txBody>
      </p:sp>
      <p:sp>
        <p:nvSpPr>
          <p:cNvPr id="9" name="TextBox 8">
            <a:extLst>
              <a:ext uri="{FF2B5EF4-FFF2-40B4-BE49-F238E27FC236}">
                <a16:creationId xmlns:a16="http://schemas.microsoft.com/office/drawing/2014/main" id="{558CBE34-1FA4-2AF4-9E0D-13E53AD6AB1B}"/>
              </a:ext>
            </a:extLst>
          </p:cNvPr>
          <p:cNvSpPr txBox="1"/>
          <p:nvPr/>
        </p:nvSpPr>
        <p:spPr>
          <a:xfrm>
            <a:off x="6734729" y="2768008"/>
            <a:ext cx="559769"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defPPr>
              <a:defRPr lang="en-US"/>
            </a:defPPr>
            <a:lvl1pPr algn="ctr">
              <a:defRPr sz="800"/>
            </a:lvl1pPr>
          </a:lstStyle>
          <a:p>
            <a:pPr defTabSz="914354">
              <a:defRPr/>
            </a:pPr>
            <a:r>
              <a:rPr lang="en-IN" dirty="0">
                <a:solidFill>
                  <a:prstClr val="black"/>
                </a:solidFill>
                <a:latin typeface="Trebuchet MS"/>
              </a:rPr>
              <a:t>Incident</a:t>
            </a:r>
          </a:p>
        </p:txBody>
      </p:sp>
      <p:sp>
        <p:nvSpPr>
          <p:cNvPr id="10" name="TextBox 9">
            <a:extLst>
              <a:ext uri="{FF2B5EF4-FFF2-40B4-BE49-F238E27FC236}">
                <a16:creationId xmlns:a16="http://schemas.microsoft.com/office/drawing/2014/main" id="{34D2746D-02E6-D357-ACDF-2215A6E6E559}"/>
              </a:ext>
            </a:extLst>
          </p:cNvPr>
          <p:cNvSpPr txBox="1"/>
          <p:nvPr/>
        </p:nvSpPr>
        <p:spPr>
          <a:xfrm>
            <a:off x="8422090" y="2768008"/>
            <a:ext cx="842865" cy="215444"/>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algn="ctr" defTabSz="914354">
              <a:defRPr/>
            </a:pPr>
            <a:r>
              <a:rPr lang="en-IN" sz="800" dirty="0">
                <a:solidFill>
                  <a:prstClr val="black"/>
                </a:solidFill>
                <a:latin typeface="Trebuchet MS"/>
              </a:rPr>
              <a:t>Asset Mgmt.</a:t>
            </a:r>
          </a:p>
        </p:txBody>
      </p:sp>
      <p:sp>
        <p:nvSpPr>
          <p:cNvPr id="38" name="TextBox 37">
            <a:extLst>
              <a:ext uri="{FF2B5EF4-FFF2-40B4-BE49-F238E27FC236}">
                <a16:creationId xmlns:a16="http://schemas.microsoft.com/office/drawing/2014/main" id="{C1F2D15D-1FEB-9DEC-4E56-DDBF4CF74C7C}"/>
              </a:ext>
            </a:extLst>
          </p:cNvPr>
          <p:cNvSpPr txBox="1"/>
          <p:nvPr/>
        </p:nvSpPr>
        <p:spPr>
          <a:xfrm>
            <a:off x="9752337" y="2762387"/>
            <a:ext cx="1074919" cy="215444"/>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algn="ctr" defTabSz="914354">
              <a:defRPr/>
            </a:pPr>
            <a:r>
              <a:rPr lang="en-IN" sz="800" dirty="0">
                <a:solidFill>
                  <a:prstClr val="black"/>
                </a:solidFill>
                <a:latin typeface="Trebuchet MS"/>
              </a:rPr>
              <a:t>Service  Mapping</a:t>
            </a:r>
          </a:p>
        </p:txBody>
      </p:sp>
      <p:sp>
        <p:nvSpPr>
          <p:cNvPr id="39" name="TextBox 38">
            <a:extLst>
              <a:ext uri="{FF2B5EF4-FFF2-40B4-BE49-F238E27FC236}">
                <a16:creationId xmlns:a16="http://schemas.microsoft.com/office/drawing/2014/main" id="{825B85BE-E108-6C0E-BA5D-0EB468F03759}"/>
              </a:ext>
            </a:extLst>
          </p:cNvPr>
          <p:cNvSpPr txBox="1"/>
          <p:nvPr/>
        </p:nvSpPr>
        <p:spPr>
          <a:xfrm>
            <a:off x="9291617" y="2768008"/>
            <a:ext cx="437940"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CMDB</a:t>
            </a:r>
          </a:p>
        </p:txBody>
      </p:sp>
      <p:sp>
        <p:nvSpPr>
          <p:cNvPr id="41" name="TextBox 40">
            <a:extLst>
              <a:ext uri="{FF2B5EF4-FFF2-40B4-BE49-F238E27FC236}">
                <a16:creationId xmlns:a16="http://schemas.microsoft.com/office/drawing/2014/main" id="{23DA1566-4963-FE1E-9060-B3D99C173B9A}"/>
              </a:ext>
            </a:extLst>
          </p:cNvPr>
          <p:cNvSpPr txBox="1"/>
          <p:nvPr/>
        </p:nvSpPr>
        <p:spPr>
          <a:xfrm>
            <a:off x="8240063" y="2119391"/>
            <a:ext cx="1692468" cy="234383"/>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defTabSz="1219110">
              <a:defRPr/>
            </a:pPr>
            <a:r>
              <a:rPr lang="en-US" kern="1200" dirty="0">
                <a:latin typeface="Trebuchet MS"/>
              </a:rPr>
              <a:t>Service Fulfilment</a:t>
            </a:r>
            <a:endParaRPr lang="en-IN" kern="1200" dirty="0">
              <a:latin typeface="Trebuchet MS"/>
            </a:endParaRPr>
          </a:p>
        </p:txBody>
      </p:sp>
      <p:sp>
        <p:nvSpPr>
          <p:cNvPr id="43" name="Rectangle: Rounded Corners 1048">
            <a:extLst>
              <a:ext uri="{FF2B5EF4-FFF2-40B4-BE49-F238E27FC236}">
                <a16:creationId xmlns:a16="http://schemas.microsoft.com/office/drawing/2014/main" id="{E34C8ADE-FCBB-11F7-7392-99615A49CC80}"/>
              </a:ext>
            </a:extLst>
          </p:cNvPr>
          <p:cNvSpPr/>
          <p:nvPr/>
        </p:nvSpPr>
        <p:spPr>
          <a:xfrm>
            <a:off x="6510495" y="2424528"/>
            <a:ext cx="3337573" cy="260994"/>
          </a:xfrm>
          <a:prstGeom prst="round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algn="ctr" defTabSz="914354">
              <a:defRPr/>
            </a:pPr>
            <a:r>
              <a:rPr lang="en-US" sz="933" dirty="0">
                <a:solidFill>
                  <a:prstClr val="black"/>
                </a:solidFill>
                <a:latin typeface="Trebuchet MS"/>
              </a:rPr>
              <a:t>Provisioning &amp; Orchestration (SOAR)</a:t>
            </a:r>
            <a:endParaRPr lang="en-IN" sz="933" dirty="0">
              <a:solidFill>
                <a:prstClr val="black"/>
              </a:solidFill>
              <a:latin typeface="Trebuchet MS"/>
            </a:endParaRPr>
          </a:p>
        </p:txBody>
      </p:sp>
      <p:sp>
        <p:nvSpPr>
          <p:cNvPr id="1029" name="TextBox 1028">
            <a:extLst>
              <a:ext uri="{FF2B5EF4-FFF2-40B4-BE49-F238E27FC236}">
                <a16:creationId xmlns:a16="http://schemas.microsoft.com/office/drawing/2014/main" id="{B11FD798-0FA7-A77C-9835-07A3714CEFAD}"/>
              </a:ext>
            </a:extLst>
          </p:cNvPr>
          <p:cNvSpPr txBox="1"/>
          <p:nvPr/>
        </p:nvSpPr>
        <p:spPr>
          <a:xfrm>
            <a:off x="9138413" y="1457362"/>
            <a:ext cx="1046537" cy="256545"/>
          </a:xfrm>
          <a:prstGeom prst="rect">
            <a:avLst/>
          </a:prstGeom>
          <a:noFill/>
          <a:ln>
            <a:noFill/>
          </a:ln>
        </p:spPr>
        <p:txBody>
          <a:bodyPr wrap="square" rtlCol="0">
            <a:spAutoFit/>
          </a:bodyPr>
          <a:lstStyle/>
          <a:p>
            <a:pPr defTabSz="914354">
              <a:defRPr/>
            </a:pPr>
            <a:r>
              <a:rPr lang="en-US" sz="1067" b="1" dirty="0">
                <a:solidFill>
                  <a:srgbClr val="BFD72F"/>
                </a:solidFill>
                <a:latin typeface="Trebuchet MS"/>
              </a:rPr>
              <a:t>Sify SOC</a:t>
            </a:r>
            <a:endParaRPr lang="en-IN" sz="1067" b="1" dirty="0">
              <a:solidFill>
                <a:srgbClr val="BFD72F"/>
              </a:solidFill>
              <a:latin typeface="Trebuchet MS"/>
            </a:endParaRPr>
          </a:p>
        </p:txBody>
      </p:sp>
      <p:grpSp>
        <p:nvGrpSpPr>
          <p:cNvPr id="11" name="Group 10">
            <a:extLst>
              <a:ext uri="{FF2B5EF4-FFF2-40B4-BE49-F238E27FC236}">
                <a16:creationId xmlns:a16="http://schemas.microsoft.com/office/drawing/2014/main" id="{2CD671C7-1B1C-5017-D96E-C94E710CB5F3}"/>
              </a:ext>
            </a:extLst>
          </p:cNvPr>
          <p:cNvGrpSpPr/>
          <p:nvPr/>
        </p:nvGrpSpPr>
        <p:grpSpPr>
          <a:xfrm>
            <a:off x="8004502" y="1344094"/>
            <a:ext cx="1054711" cy="473745"/>
            <a:chOff x="6003375" y="1008069"/>
            <a:chExt cx="791033" cy="355309"/>
          </a:xfrm>
        </p:grpSpPr>
        <p:sp>
          <p:nvSpPr>
            <p:cNvPr id="1028" name="Rectangle: Rounded Corners 46">
              <a:extLst>
                <a:ext uri="{FF2B5EF4-FFF2-40B4-BE49-F238E27FC236}">
                  <a16:creationId xmlns:a16="http://schemas.microsoft.com/office/drawing/2014/main" id="{9E63965B-D4D7-C7D6-E1AC-9383A311E1D5}"/>
                </a:ext>
              </a:extLst>
            </p:cNvPr>
            <p:cNvSpPr/>
            <p:nvPr/>
          </p:nvSpPr>
          <p:spPr>
            <a:xfrm>
              <a:off x="6003375" y="1008069"/>
              <a:ext cx="791033" cy="355309"/>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algn="ctr" defTabSz="1219110">
                <a:defRPr/>
              </a:pPr>
              <a:endParaRPr lang="en-IN" sz="3200" kern="0" dirty="0">
                <a:solidFill>
                  <a:prstClr val="black"/>
                </a:solidFill>
                <a:latin typeface="Trebuchet MS"/>
              </a:endParaRPr>
            </a:p>
          </p:txBody>
        </p:sp>
        <p:pic>
          <p:nvPicPr>
            <p:cNvPr id="1030" name="Graphic 1029" descr="Office worker">
              <a:extLst>
                <a:ext uri="{FF2B5EF4-FFF2-40B4-BE49-F238E27FC236}">
                  <a16:creationId xmlns:a16="http://schemas.microsoft.com/office/drawing/2014/main" id="{4BDF9966-16AF-7FD1-BE1A-B22314FE73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2839" y="1046360"/>
              <a:ext cx="222153" cy="235061"/>
            </a:xfrm>
            <a:prstGeom prst="rect">
              <a:avLst/>
            </a:prstGeom>
          </p:spPr>
        </p:pic>
        <p:pic>
          <p:nvPicPr>
            <p:cNvPr id="1031" name="Graphic 1030" descr="Office worker">
              <a:extLst>
                <a:ext uri="{FF2B5EF4-FFF2-40B4-BE49-F238E27FC236}">
                  <a16:creationId xmlns:a16="http://schemas.microsoft.com/office/drawing/2014/main" id="{02251A91-1258-F127-5EB4-C39E6734EB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1450" y="1049235"/>
              <a:ext cx="222153" cy="235061"/>
            </a:xfrm>
            <a:prstGeom prst="rect">
              <a:avLst/>
            </a:prstGeom>
          </p:spPr>
        </p:pic>
        <p:pic>
          <p:nvPicPr>
            <p:cNvPr id="1032" name="Graphic 1031" descr="Office worker">
              <a:extLst>
                <a:ext uri="{FF2B5EF4-FFF2-40B4-BE49-F238E27FC236}">
                  <a16:creationId xmlns:a16="http://schemas.microsoft.com/office/drawing/2014/main" id="{37DCEB89-5433-6A1D-61C5-B78F8620CF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0061" y="1049234"/>
              <a:ext cx="222153" cy="235061"/>
            </a:xfrm>
            <a:prstGeom prst="rect">
              <a:avLst/>
            </a:prstGeom>
          </p:spPr>
        </p:pic>
      </p:grpSp>
      <p:grpSp>
        <p:nvGrpSpPr>
          <p:cNvPr id="1033" name="Group 1032">
            <a:extLst>
              <a:ext uri="{FF2B5EF4-FFF2-40B4-BE49-F238E27FC236}">
                <a16:creationId xmlns:a16="http://schemas.microsoft.com/office/drawing/2014/main" id="{8DEBA649-7F3F-B263-3959-50A55CCB40F8}"/>
              </a:ext>
            </a:extLst>
          </p:cNvPr>
          <p:cNvGrpSpPr/>
          <p:nvPr/>
        </p:nvGrpSpPr>
        <p:grpSpPr>
          <a:xfrm>
            <a:off x="6446291" y="1329915"/>
            <a:ext cx="1230901" cy="527556"/>
            <a:chOff x="4321705" y="689157"/>
            <a:chExt cx="1337978" cy="424277"/>
          </a:xfrm>
        </p:grpSpPr>
        <p:sp>
          <p:nvSpPr>
            <p:cNvPr id="1034" name="Rectangle: Rounded Corners 4">
              <a:extLst>
                <a:ext uri="{FF2B5EF4-FFF2-40B4-BE49-F238E27FC236}">
                  <a16:creationId xmlns:a16="http://schemas.microsoft.com/office/drawing/2014/main" id="{5ED367D7-0742-0C99-C709-7D93A5232937}"/>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IN" sz="1351" dirty="0">
                <a:solidFill>
                  <a:prstClr val="black"/>
                </a:solidFill>
                <a:latin typeface="Trebuchet MS"/>
              </a:endParaRPr>
            </a:p>
          </p:txBody>
        </p:sp>
        <p:pic>
          <p:nvPicPr>
            <p:cNvPr id="1035" name="Graphic 1034" descr="Office worker">
              <a:extLst>
                <a:ext uri="{FF2B5EF4-FFF2-40B4-BE49-F238E27FC236}">
                  <a16:creationId xmlns:a16="http://schemas.microsoft.com/office/drawing/2014/main" id="{2C1FE102-E0FA-297D-B87D-177110220B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2977" y="732046"/>
              <a:ext cx="381000" cy="312195"/>
            </a:xfrm>
            <a:prstGeom prst="rect">
              <a:avLst/>
            </a:prstGeom>
          </p:spPr>
        </p:pic>
        <p:pic>
          <p:nvPicPr>
            <p:cNvPr id="1037" name="Graphic 1036" descr="Office worker">
              <a:extLst>
                <a:ext uri="{FF2B5EF4-FFF2-40B4-BE49-F238E27FC236}">
                  <a16:creationId xmlns:a16="http://schemas.microsoft.com/office/drawing/2014/main" id="{BC4B1747-E97A-8489-4D01-C1B1F3E5B5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4321" y="732046"/>
              <a:ext cx="381000" cy="312195"/>
            </a:xfrm>
            <a:prstGeom prst="rect">
              <a:avLst/>
            </a:prstGeom>
          </p:spPr>
        </p:pic>
        <p:pic>
          <p:nvPicPr>
            <p:cNvPr id="1039" name="Graphic 1038" descr="Office worker">
              <a:extLst>
                <a:ext uri="{FF2B5EF4-FFF2-40B4-BE49-F238E27FC236}">
                  <a16:creationId xmlns:a16="http://schemas.microsoft.com/office/drawing/2014/main" id="{4C552F02-3F30-92FC-0D4A-30EDAEB57F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5665" y="732046"/>
              <a:ext cx="381000" cy="312195"/>
            </a:xfrm>
            <a:prstGeom prst="rect">
              <a:avLst/>
            </a:prstGeom>
          </p:spPr>
        </p:pic>
      </p:grpSp>
      <p:sp>
        <p:nvSpPr>
          <p:cNvPr id="1041" name="TextBox 1040">
            <a:extLst>
              <a:ext uri="{FF2B5EF4-FFF2-40B4-BE49-F238E27FC236}">
                <a16:creationId xmlns:a16="http://schemas.microsoft.com/office/drawing/2014/main" id="{2040234E-A236-5DB2-8734-204B45431B70}"/>
              </a:ext>
            </a:extLst>
          </p:cNvPr>
          <p:cNvSpPr txBox="1"/>
          <p:nvPr/>
        </p:nvSpPr>
        <p:spPr>
          <a:xfrm>
            <a:off x="5411825" y="1457360"/>
            <a:ext cx="1046539" cy="256545"/>
          </a:xfrm>
          <a:prstGeom prst="rect">
            <a:avLst/>
          </a:prstGeom>
          <a:noFill/>
          <a:ln>
            <a:noFill/>
          </a:ln>
        </p:spPr>
        <p:txBody>
          <a:bodyPr wrap="square" rtlCol="0">
            <a:spAutoFit/>
          </a:bodyPr>
          <a:lstStyle/>
          <a:p>
            <a:pPr algn="r" defTabSz="914354">
              <a:defRPr/>
            </a:pPr>
            <a:r>
              <a:rPr lang="en-US" sz="1067" b="1" dirty="0">
                <a:solidFill>
                  <a:srgbClr val="4BACC6"/>
                </a:solidFill>
                <a:latin typeface="Trebuchet MS"/>
              </a:rPr>
              <a:t>Customers</a:t>
            </a:r>
            <a:endParaRPr lang="en-IN" sz="1067" b="1" dirty="0">
              <a:solidFill>
                <a:srgbClr val="4BACC6"/>
              </a:solidFill>
              <a:latin typeface="Trebuchet MS"/>
            </a:endParaRPr>
          </a:p>
        </p:txBody>
      </p:sp>
      <p:sp>
        <p:nvSpPr>
          <p:cNvPr id="50" name="Freeform: Shape 18">
            <a:extLst>
              <a:ext uri="{FF2B5EF4-FFF2-40B4-BE49-F238E27FC236}">
                <a16:creationId xmlns:a16="http://schemas.microsoft.com/office/drawing/2014/main" id="{CF32C804-7C7B-AD53-41DA-E8EA488E54B4}"/>
              </a:ext>
            </a:extLst>
          </p:cNvPr>
          <p:cNvSpPr>
            <a:spLocks/>
          </p:cNvSpPr>
          <p:nvPr/>
        </p:nvSpPr>
        <p:spPr bwMode="gray">
          <a:xfrm>
            <a:off x="9683151" y="4032361"/>
            <a:ext cx="877132" cy="35810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Vulnerability Assessment</a:t>
            </a:r>
          </a:p>
        </p:txBody>
      </p:sp>
      <p:sp>
        <p:nvSpPr>
          <p:cNvPr id="58" name="Freeform: Shape 18">
            <a:extLst>
              <a:ext uri="{FF2B5EF4-FFF2-40B4-BE49-F238E27FC236}">
                <a16:creationId xmlns:a16="http://schemas.microsoft.com/office/drawing/2014/main" id="{A6E0BA88-991A-496D-7302-DA35283D9241}"/>
              </a:ext>
            </a:extLst>
          </p:cNvPr>
          <p:cNvSpPr>
            <a:spLocks/>
          </p:cNvSpPr>
          <p:nvPr/>
        </p:nvSpPr>
        <p:spPr bwMode="gray">
          <a:xfrm>
            <a:off x="10592894" y="4032361"/>
            <a:ext cx="877132" cy="35810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Penetration Testing</a:t>
            </a:r>
          </a:p>
        </p:txBody>
      </p:sp>
      <p:sp>
        <p:nvSpPr>
          <p:cNvPr id="1049" name="Freeform: Shape 18">
            <a:extLst>
              <a:ext uri="{FF2B5EF4-FFF2-40B4-BE49-F238E27FC236}">
                <a16:creationId xmlns:a16="http://schemas.microsoft.com/office/drawing/2014/main" id="{EF7BC985-84E2-EDD0-A42F-398BA894B2C4}"/>
              </a:ext>
            </a:extLst>
          </p:cNvPr>
          <p:cNvSpPr>
            <a:spLocks/>
          </p:cNvSpPr>
          <p:nvPr/>
        </p:nvSpPr>
        <p:spPr bwMode="gray">
          <a:xfrm>
            <a:off x="7037732" y="4033044"/>
            <a:ext cx="519801" cy="236099"/>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SIEM</a:t>
            </a:r>
          </a:p>
        </p:txBody>
      </p:sp>
      <p:sp>
        <p:nvSpPr>
          <p:cNvPr id="1050" name="Freeform: Shape 18">
            <a:extLst>
              <a:ext uri="{FF2B5EF4-FFF2-40B4-BE49-F238E27FC236}">
                <a16:creationId xmlns:a16="http://schemas.microsoft.com/office/drawing/2014/main" id="{90B069B8-70DA-DC41-638C-8F7B400116D2}"/>
              </a:ext>
            </a:extLst>
          </p:cNvPr>
          <p:cNvSpPr>
            <a:spLocks/>
          </p:cNvSpPr>
          <p:nvPr/>
        </p:nvSpPr>
        <p:spPr bwMode="gray">
          <a:xfrm>
            <a:off x="7616308" y="4042631"/>
            <a:ext cx="552165" cy="22151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UEBA</a:t>
            </a:r>
          </a:p>
        </p:txBody>
      </p:sp>
      <p:sp>
        <p:nvSpPr>
          <p:cNvPr id="1051" name="Freeform: Shape 18">
            <a:extLst>
              <a:ext uri="{FF2B5EF4-FFF2-40B4-BE49-F238E27FC236}">
                <a16:creationId xmlns:a16="http://schemas.microsoft.com/office/drawing/2014/main" id="{F9BC8F2A-E239-21EA-769A-A4B4E0B17ADF}"/>
              </a:ext>
            </a:extLst>
          </p:cNvPr>
          <p:cNvSpPr>
            <a:spLocks/>
          </p:cNvSpPr>
          <p:nvPr/>
        </p:nvSpPr>
        <p:spPr bwMode="gray">
          <a:xfrm>
            <a:off x="9006922" y="4036202"/>
            <a:ext cx="458569" cy="215215"/>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NBAD</a:t>
            </a:r>
          </a:p>
        </p:txBody>
      </p:sp>
      <p:sp>
        <p:nvSpPr>
          <p:cNvPr id="1052" name="Freeform: Shape 18">
            <a:extLst>
              <a:ext uri="{FF2B5EF4-FFF2-40B4-BE49-F238E27FC236}">
                <a16:creationId xmlns:a16="http://schemas.microsoft.com/office/drawing/2014/main" id="{71BD0EAE-F652-BD22-EAD1-0E44D1E35A43}"/>
              </a:ext>
            </a:extLst>
          </p:cNvPr>
          <p:cNvSpPr>
            <a:spLocks/>
          </p:cNvSpPr>
          <p:nvPr/>
        </p:nvSpPr>
        <p:spPr bwMode="gray">
          <a:xfrm>
            <a:off x="7037530" y="4333643"/>
            <a:ext cx="2427961" cy="29190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Threat Intelligence</a:t>
            </a:r>
          </a:p>
        </p:txBody>
      </p:sp>
      <p:sp>
        <p:nvSpPr>
          <p:cNvPr id="1055" name="Freeform: Shape 18">
            <a:extLst>
              <a:ext uri="{FF2B5EF4-FFF2-40B4-BE49-F238E27FC236}">
                <a16:creationId xmlns:a16="http://schemas.microsoft.com/office/drawing/2014/main" id="{DF88C825-88C4-C73F-9EEC-516BA3551113}"/>
              </a:ext>
            </a:extLst>
          </p:cNvPr>
          <p:cNvSpPr>
            <a:spLocks/>
          </p:cNvSpPr>
          <p:nvPr/>
        </p:nvSpPr>
        <p:spPr bwMode="gray">
          <a:xfrm>
            <a:off x="4375362" y="3609036"/>
            <a:ext cx="2447321" cy="358107"/>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1067" b="1" kern="0" dirty="0">
                <a:solidFill>
                  <a:srgbClr val="FFFFFF"/>
                </a:solidFill>
                <a:latin typeface="Trebuchet MS"/>
                <a:cs typeface="Arial" panose="020B0604020202020204" pitchFamily="34" charset="0"/>
              </a:rPr>
              <a:t>Monitoring / Management (MSS)</a:t>
            </a:r>
          </a:p>
        </p:txBody>
      </p:sp>
      <p:sp>
        <p:nvSpPr>
          <p:cNvPr id="1056" name="Freeform: Shape 18">
            <a:extLst>
              <a:ext uri="{FF2B5EF4-FFF2-40B4-BE49-F238E27FC236}">
                <a16:creationId xmlns:a16="http://schemas.microsoft.com/office/drawing/2014/main" id="{A3B0CB5E-D7A7-489E-F43A-5DB5BCE7E9FF}"/>
              </a:ext>
            </a:extLst>
          </p:cNvPr>
          <p:cNvSpPr>
            <a:spLocks/>
          </p:cNvSpPr>
          <p:nvPr/>
        </p:nvSpPr>
        <p:spPr bwMode="gray">
          <a:xfrm>
            <a:off x="7024498" y="3609036"/>
            <a:ext cx="2447321" cy="358107"/>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1067" b="1" kern="0" dirty="0">
                <a:solidFill>
                  <a:srgbClr val="FFFFFF"/>
                </a:solidFill>
                <a:latin typeface="Trebuchet MS"/>
                <a:cs typeface="Arial" panose="020B0604020202020204" pitchFamily="34" charset="0"/>
              </a:rPr>
              <a:t>Detection (MDR)</a:t>
            </a:r>
          </a:p>
        </p:txBody>
      </p:sp>
      <p:sp>
        <p:nvSpPr>
          <p:cNvPr id="1057" name="Freeform: Shape 18">
            <a:extLst>
              <a:ext uri="{FF2B5EF4-FFF2-40B4-BE49-F238E27FC236}">
                <a16:creationId xmlns:a16="http://schemas.microsoft.com/office/drawing/2014/main" id="{2870E99C-DF61-1D91-6E17-B46E45E622F5}"/>
              </a:ext>
            </a:extLst>
          </p:cNvPr>
          <p:cNvSpPr>
            <a:spLocks/>
          </p:cNvSpPr>
          <p:nvPr/>
        </p:nvSpPr>
        <p:spPr bwMode="gray">
          <a:xfrm>
            <a:off x="9683152" y="3609036"/>
            <a:ext cx="1776141" cy="358107"/>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1067" b="1" kern="0" dirty="0">
                <a:solidFill>
                  <a:srgbClr val="FFFFFF"/>
                </a:solidFill>
                <a:latin typeface="Trebuchet MS"/>
                <a:cs typeface="Arial" panose="020B0604020202020204" pitchFamily="34" charset="0"/>
              </a:rPr>
              <a:t>Governance Risk &amp; Compliance (GRC)</a:t>
            </a:r>
          </a:p>
        </p:txBody>
      </p:sp>
      <p:sp>
        <p:nvSpPr>
          <p:cNvPr id="18" name="TextBox 17">
            <a:extLst>
              <a:ext uri="{FF2B5EF4-FFF2-40B4-BE49-F238E27FC236}">
                <a16:creationId xmlns:a16="http://schemas.microsoft.com/office/drawing/2014/main" id="{3F9C236F-8782-69C8-A2AF-BE0D92F99532}"/>
              </a:ext>
            </a:extLst>
          </p:cNvPr>
          <p:cNvSpPr txBox="1"/>
          <p:nvPr/>
        </p:nvSpPr>
        <p:spPr>
          <a:xfrm>
            <a:off x="6079216" y="2120697"/>
            <a:ext cx="1954245" cy="234384"/>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defTabSz="1219110">
              <a:defRPr/>
            </a:pPr>
            <a:r>
              <a:rPr lang="en-US" kern="1200" dirty="0">
                <a:latin typeface="Trebuchet MS"/>
              </a:rPr>
              <a:t>Service Management Portal</a:t>
            </a:r>
            <a:endParaRPr lang="en-IN" kern="1200" dirty="0">
              <a:latin typeface="Trebuchet MS"/>
            </a:endParaRPr>
          </a:p>
        </p:txBody>
      </p:sp>
      <p:sp>
        <p:nvSpPr>
          <p:cNvPr id="47" name="Freeform: Shape 18">
            <a:extLst>
              <a:ext uri="{FF2B5EF4-FFF2-40B4-BE49-F238E27FC236}">
                <a16:creationId xmlns:a16="http://schemas.microsoft.com/office/drawing/2014/main" id="{794E9201-7022-1E4E-CCAF-F4893B834E6A}"/>
              </a:ext>
            </a:extLst>
          </p:cNvPr>
          <p:cNvSpPr>
            <a:spLocks/>
          </p:cNvSpPr>
          <p:nvPr/>
        </p:nvSpPr>
        <p:spPr bwMode="gray">
          <a:xfrm>
            <a:off x="4389966" y="4054255"/>
            <a:ext cx="1270532" cy="336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Performance &amp; Availability</a:t>
            </a:r>
          </a:p>
        </p:txBody>
      </p:sp>
      <p:sp>
        <p:nvSpPr>
          <p:cNvPr id="48" name="Freeform: Shape 18">
            <a:extLst>
              <a:ext uri="{FF2B5EF4-FFF2-40B4-BE49-F238E27FC236}">
                <a16:creationId xmlns:a16="http://schemas.microsoft.com/office/drawing/2014/main" id="{D91BE073-7873-BFEE-6CDF-391735903556}"/>
              </a:ext>
            </a:extLst>
          </p:cNvPr>
          <p:cNvSpPr>
            <a:spLocks/>
          </p:cNvSpPr>
          <p:nvPr/>
        </p:nvSpPr>
        <p:spPr bwMode="gray">
          <a:xfrm>
            <a:off x="4389964" y="4402736"/>
            <a:ext cx="1270533" cy="402869"/>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OS &amp; Application Patch Management</a:t>
            </a:r>
          </a:p>
        </p:txBody>
      </p:sp>
      <p:grpSp>
        <p:nvGrpSpPr>
          <p:cNvPr id="1070" name="Group 1069">
            <a:extLst>
              <a:ext uri="{FF2B5EF4-FFF2-40B4-BE49-F238E27FC236}">
                <a16:creationId xmlns:a16="http://schemas.microsoft.com/office/drawing/2014/main" id="{885CE85C-4976-6C83-A5D9-5B782728ABD6}"/>
              </a:ext>
            </a:extLst>
          </p:cNvPr>
          <p:cNvGrpSpPr/>
          <p:nvPr/>
        </p:nvGrpSpPr>
        <p:grpSpPr>
          <a:xfrm>
            <a:off x="4074409" y="5270960"/>
            <a:ext cx="3184395" cy="725717"/>
            <a:chOff x="516062" y="2785123"/>
            <a:chExt cx="4286634" cy="587947"/>
          </a:xfrm>
        </p:grpSpPr>
        <p:sp>
          <p:nvSpPr>
            <p:cNvPr id="1066" name="Rectangle: Rounded Corners 30">
              <a:extLst>
                <a:ext uri="{FF2B5EF4-FFF2-40B4-BE49-F238E27FC236}">
                  <a16:creationId xmlns:a16="http://schemas.microsoft.com/office/drawing/2014/main" id="{B9B759BF-AC6C-2D42-42BD-A0A1437B9080}"/>
                </a:ext>
              </a:extLst>
            </p:cNvPr>
            <p:cNvSpPr/>
            <p:nvPr/>
          </p:nvSpPr>
          <p:spPr>
            <a:xfrm>
              <a:off x="516062" y="2791760"/>
              <a:ext cx="1148636" cy="581310"/>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IN" sz="667" dirty="0">
                  <a:solidFill>
                    <a:prstClr val="black"/>
                  </a:solidFill>
                  <a:latin typeface="Trebuchet MS"/>
                  <a:cs typeface="Arial" panose="020B0604020202020204" pitchFamily="34" charset="0"/>
                </a:rPr>
                <a:t>Firewall, IDS/IPS, ATP, RA VPN, WAF, SWG, SASE. DDoS, DNS Security</a:t>
              </a:r>
              <a:endParaRPr lang="en-IN" sz="667" b="1" dirty="0">
                <a:solidFill>
                  <a:prstClr val="black"/>
                </a:solidFill>
                <a:latin typeface="Trebuchet MS"/>
                <a:cs typeface="Arial" panose="020B0604020202020204" pitchFamily="34" charset="0"/>
              </a:endParaRPr>
            </a:p>
          </p:txBody>
        </p:sp>
        <p:sp>
          <p:nvSpPr>
            <p:cNvPr id="1067" name="Rectangle: Rounded Corners 31">
              <a:extLst>
                <a:ext uri="{FF2B5EF4-FFF2-40B4-BE49-F238E27FC236}">
                  <a16:creationId xmlns:a16="http://schemas.microsoft.com/office/drawing/2014/main" id="{AE1D5BDC-4CFE-6C72-28A9-3DE1722EF64F}"/>
                </a:ext>
              </a:extLst>
            </p:cNvPr>
            <p:cNvSpPr/>
            <p:nvPr/>
          </p:nvSpPr>
          <p:spPr>
            <a:xfrm>
              <a:off x="1729878" y="2788452"/>
              <a:ext cx="980819" cy="576616"/>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IN" sz="933" dirty="0">
                  <a:solidFill>
                    <a:prstClr val="black"/>
                  </a:solidFill>
                  <a:latin typeface="Trebuchet MS"/>
                  <a:cs typeface="Arial" panose="020B0604020202020204" pitchFamily="34" charset="0"/>
                </a:rPr>
                <a:t>NGAV</a:t>
              </a:r>
            </a:p>
          </p:txBody>
        </p:sp>
        <p:sp>
          <p:nvSpPr>
            <p:cNvPr id="1068" name="Rectangle: Rounded Corners 32">
              <a:extLst>
                <a:ext uri="{FF2B5EF4-FFF2-40B4-BE49-F238E27FC236}">
                  <a16:creationId xmlns:a16="http://schemas.microsoft.com/office/drawing/2014/main" id="{10195460-A950-E937-DE35-3436AF9D038B}"/>
                </a:ext>
              </a:extLst>
            </p:cNvPr>
            <p:cNvSpPr/>
            <p:nvPr/>
          </p:nvSpPr>
          <p:spPr>
            <a:xfrm>
              <a:off x="2775877" y="2785123"/>
              <a:ext cx="980819" cy="569814"/>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IN" sz="933" dirty="0">
                  <a:solidFill>
                    <a:prstClr val="black"/>
                  </a:solidFill>
                  <a:latin typeface="Trebuchet MS"/>
                  <a:cs typeface="Arial" panose="020B0604020202020204" pitchFamily="34" charset="0"/>
                </a:rPr>
                <a:t>DLP, Email Security</a:t>
              </a:r>
            </a:p>
          </p:txBody>
        </p:sp>
        <p:sp>
          <p:nvSpPr>
            <p:cNvPr id="1069" name="Rectangle: Rounded Corners 35">
              <a:extLst>
                <a:ext uri="{FF2B5EF4-FFF2-40B4-BE49-F238E27FC236}">
                  <a16:creationId xmlns:a16="http://schemas.microsoft.com/office/drawing/2014/main" id="{24E4A708-21DA-C768-E8F5-51DBDB68F4ED}"/>
                </a:ext>
              </a:extLst>
            </p:cNvPr>
            <p:cNvSpPr/>
            <p:nvPr/>
          </p:nvSpPr>
          <p:spPr>
            <a:xfrm>
              <a:off x="3821877" y="2793594"/>
              <a:ext cx="980819" cy="561343"/>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US" sz="933" dirty="0">
                  <a:solidFill>
                    <a:prstClr val="black"/>
                  </a:solidFill>
                  <a:latin typeface="Trebuchet MS"/>
                  <a:cs typeface="Arial" panose="020B0604020202020204" pitchFamily="34" charset="0"/>
                </a:rPr>
                <a:t>CASB, PAM, MFA</a:t>
              </a:r>
              <a:endParaRPr lang="en-IN" sz="933" dirty="0">
                <a:solidFill>
                  <a:prstClr val="black"/>
                </a:solidFill>
                <a:latin typeface="Trebuchet MS"/>
                <a:cs typeface="Arial" panose="020B0604020202020204" pitchFamily="34" charset="0"/>
              </a:endParaRPr>
            </a:p>
          </p:txBody>
        </p:sp>
      </p:grpSp>
      <p:sp>
        <p:nvSpPr>
          <p:cNvPr id="1076" name="TextBox 1075">
            <a:extLst>
              <a:ext uri="{FF2B5EF4-FFF2-40B4-BE49-F238E27FC236}">
                <a16:creationId xmlns:a16="http://schemas.microsoft.com/office/drawing/2014/main" id="{8E350555-4492-1C21-15F7-50EB8CDEF181}"/>
              </a:ext>
            </a:extLst>
          </p:cNvPr>
          <p:cNvSpPr txBox="1"/>
          <p:nvPr/>
        </p:nvSpPr>
        <p:spPr>
          <a:xfrm rot="16200000">
            <a:off x="3719332" y="4088617"/>
            <a:ext cx="805069" cy="318100"/>
          </a:xfrm>
          <a:prstGeom prst="rect">
            <a:avLst/>
          </a:prstGeom>
          <a:noFill/>
        </p:spPr>
        <p:txBody>
          <a:bodyPr wrap="square" rtlCol="0">
            <a:spAutoFit/>
          </a:bodyPr>
          <a:lstStyle/>
          <a:p>
            <a:pPr algn="ctr" defTabSz="914354">
              <a:defRPr/>
            </a:pPr>
            <a:r>
              <a:rPr lang="en-US" sz="1467" b="1" kern="0" dirty="0">
                <a:solidFill>
                  <a:prstClr val="white"/>
                </a:solidFill>
                <a:latin typeface="Trebuchet MS"/>
                <a:cs typeface="Arial" panose="020B0604020202020204" pitchFamily="34" charset="0"/>
              </a:rPr>
              <a:t>Tools</a:t>
            </a:r>
            <a:endParaRPr lang="en-US" sz="1600" b="1" kern="0" dirty="0">
              <a:solidFill>
                <a:prstClr val="white"/>
              </a:solidFill>
              <a:latin typeface="Trebuchet MS"/>
              <a:cs typeface="Arial" panose="020B0604020202020204" pitchFamily="34" charset="0"/>
            </a:endParaRPr>
          </a:p>
        </p:txBody>
      </p:sp>
      <p:sp>
        <p:nvSpPr>
          <p:cNvPr id="1078" name="TextBox 1077">
            <a:extLst>
              <a:ext uri="{FF2B5EF4-FFF2-40B4-BE49-F238E27FC236}">
                <a16:creationId xmlns:a16="http://schemas.microsoft.com/office/drawing/2014/main" id="{B74F2707-FAC2-AC37-E422-2E5CEBD01A84}"/>
              </a:ext>
            </a:extLst>
          </p:cNvPr>
          <p:cNvSpPr txBox="1"/>
          <p:nvPr/>
        </p:nvSpPr>
        <p:spPr>
          <a:xfrm>
            <a:off x="4121268" y="6005540"/>
            <a:ext cx="3090681" cy="295530"/>
          </a:xfrm>
          <a:prstGeom prst="rect">
            <a:avLst/>
          </a:prstGeom>
          <a:noFill/>
        </p:spPr>
        <p:txBody>
          <a:bodyPr wrap="square">
            <a:spAutoFit/>
          </a:bodyPr>
          <a:lstStyle/>
          <a:p>
            <a:pPr algn="ctr" defTabSz="533213">
              <a:lnSpc>
                <a:spcPct val="90000"/>
              </a:lnSpc>
              <a:spcAft>
                <a:spcPct val="35000"/>
              </a:spcAft>
              <a:defRPr/>
            </a:pPr>
            <a:r>
              <a:rPr lang="en-US" sz="1467" b="1" kern="0" dirty="0">
                <a:solidFill>
                  <a:srgbClr val="FFFFFF"/>
                </a:solidFill>
                <a:latin typeface="Trebuchet MS"/>
                <a:cs typeface="Arial" panose="020B0604020202020204" pitchFamily="34" charset="0"/>
              </a:rPr>
              <a:t>Security Controls</a:t>
            </a:r>
          </a:p>
        </p:txBody>
      </p:sp>
      <p:sp>
        <p:nvSpPr>
          <p:cNvPr id="1082" name="TextBox 1081">
            <a:extLst>
              <a:ext uri="{FF2B5EF4-FFF2-40B4-BE49-F238E27FC236}">
                <a16:creationId xmlns:a16="http://schemas.microsoft.com/office/drawing/2014/main" id="{153B89EB-FA30-93DB-A7B1-BCEB5FEBF42B}"/>
              </a:ext>
            </a:extLst>
          </p:cNvPr>
          <p:cNvSpPr txBox="1"/>
          <p:nvPr/>
        </p:nvSpPr>
        <p:spPr>
          <a:xfrm rot="16200000">
            <a:off x="4737049" y="2318265"/>
            <a:ext cx="1197843" cy="498726"/>
          </a:xfrm>
          <a:prstGeom prst="rect">
            <a:avLst/>
          </a:prstGeom>
          <a:noFill/>
        </p:spPr>
        <p:txBody>
          <a:bodyPr wrap="square">
            <a:spAutoFit/>
          </a:bodyPr>
          <a:lstStyle/>
          <a:p>
            <a:pPr algn="ctr" defTabSz="533213">
              <a:lnSpc>
                <a:spcPct val="90000"/>
              </a:lnSpc>
              <a:spcAft>
                <a:spcPct val="35000"/>
              </a:spcAft>
              <a:defRPr/>
            </a:pPr>
            <a:r>
              <a:rPr lang="en-US" sz="1467" b="1" kern="0" dirty="0">
                <a:solidFill>
                  <a:prstClr val="black"/>
                </a:solidFill>
                <a:latin typeface="Trebuchet MS"/>
                <a:cs typeface="Arial" panose="020B0604020202020204" pitchFamily="34" charset="0"/>
              </a:rPr>
              <a:t>Service Assurance</a:t>
            </a:r>
          </a:p>
        </p:txBody>
      </p:sp>
      <p:cxnSp>
        <p:nvCxnSpPr>
          <p:cNvPr id="1085" name="Straight Arrow Connector 1084">
            <a:extLst>
              <a:ext uri="{FF2B5EF4-FFF2-40B4-BE49-F238E27FC236}">
                <a16:creationId xmlns:a16="http://schemas.microsoft.com/office/drawing/2014/main" id="{223B8EB7-4F8C-F683-9250-4350B0893A2D}"/>
              </a:ext>
            </a:extLst>
          </p:cNvPr>
          <p:cNvCxnSpPr>
            <a:cxnSpLocks/>
          </p:cNvCxnSpPr>
          <p:nvPr/>
        </p:nvCxnSpPr>
        <p:spPr>
          <a:xfrm flipH="1" flipV="1">
            <a:off x="7852023" y="3113256"/>
            <a:ext cx="7429" cy="346168"/>
          </a:xfrm>
          <a:prstGeom prst="straightConnector1">
            <a:avLst/>
          </a:prstGeom>
          <a:noFill/>
          <a:ln w="19050" cap="flat" cmpd="sng" algn="ctr">
            <a:solidFill>
              <a:srgbClr val="BED730"/>
            </a:solidFill>
            <a:prstDash val="solid"/>
            <a:miter lim="800000"/>
            <a:headEnd type="triangle"/>
            <a:tailEnd type="triangle"/>
          </a:ln>
          <a:effectLst/>
        </p:spPr>
      </p:cxnSp>
      <p:grpSp>
        <p:nvGrpSpPr>
          <p:cNvPr id="2053" name="Group 2052">
            <a:extLst>
              <a:ext uri="{FF2B5EF4-FFF2-40B4-BE49-F238E27FC236}">
                <a16:creationId xmlns:a16="http://schemas.microsoft.com/office/drawing/2014/main" id="{5D5637EE-1C8D-0966-F340-7EBE25191239}"/>
              </a:ext>
            </a:extLst>
          </p:cNvPr>
          <p:cNvGrpSpPr/>
          <p:nvPr/>
        </p:nvGrpSpPr>
        <p:grpSpPr>
          <a:xfrm>
            <a:off x="5187427" y="4876776"/>
            <a:ext cx="5626908" cy="293549"/>
            <a:chOff x="1636162" y="3314414"/>
            <a:chExt cx="5972399" cy="370735"/>
          </a:xfrm>
        </p:grpSpPr>
        <p:cxnSp>
          <p:nvCxnSpPr>
            <p:cNvPr id="2048" name="Straight Arrow Connector 2047">
              <a:extLst>
                <a:ext uri="{FF2B5EF4-FFF2-40B4-BE49-F238E27FC236}">
                  <a16:creationId xmlns:a16="http://schemas.microsoft.com/office/drawing/2014/main" id="{4185F382-6A24-E064-1BAC-FDB1DF5DBB1B}"/>
                </a:ext>
              </a:extLst>
            </p:cNvPr>
            <p:cNvCxnSpPr>
              <a:cxnSpLocks/>
            </p:cNvCxnSpPr>
            <p:nvPr/>
          </p:nvCxnSpPr>
          <p:spPr>
            <a:xfrm flipV="1">
              <a:off x="1636162" y="3314414"/>
              <a:ext cx="0" cy="370735"/>
            </a:xfrm>
            <a:prstGeom prst="straightConnector1">
              <a:avLst/>
            </a:prstGeom>
            <a:noFill/>
            <a:ln w="19050" cap="flat" cmpd="sng" algn="ctr">
              <a:solidFill>
                <a:srgbClr val="BED730"/>
              </a:solidFill>
              <a:prstDash val="solid"/>
              <a:miter lim="800000"/>
              <a:headEnd type="triangle"/>
              <a:tailEnd type="triangle"/>
            </a:ln>
            <a:effectLst/>
          </p:spPr>
        </p:cxnSp>
        <p:cxnSp>
          <p:nvCxnSpPr>
            <p:cNvPr id="2050" name="Straight Arrow Connector 2049">
              <a:extLst>
                <a:ext uri="{FF2B5EF4-FFF2-40B4-BE49-F238E27FC236}">
                  <a16:creationId xmlns:a16="http://schemas.microsoft.com/office/drawing/2014/main" id="{1382B589-3632-8509-9025-88DBE94F4EC4}"/>
                </a:ext>
              </a:extLst>
            </p:cNvPr>
            <p:cNvCxnSpPr>
              <a:cxnSpLocks/>
            </p:cNvCxnSpPr>
            <p:nvPr/>
          </p:nvCxnSpPr>
          <p:spPr>
            <a:xfrm flipV="1">
              <a:off x="7608561" y="3314414"/>
              <a:ext cx="0" cy="370735"/>
            </a:xfrm>
            <a:prstGeom prst="straightConnector1">
              <a:avLst/>
            </a:prstGeom>
            <a:noFill/>
            <a:ln w="19050" cap="flat" cmpd="sng" algn="ctr">
              <a:solidFill>
                <a:srgbClr val="BED730"/>
              </a:solidFill>
              <a:prstDash val="solid"/>
              <a:miter lim="800000"/>
              <a:headEnd type="triangle"/>
              <a:tailEnd type="triangle"/>
            </a:ln>
            <a:effectLst/>
          </p:spPr>
        </p:cxnSp>
      </p:grpSp>
      <p:sp>
        <p:nvSpPr>
          <p:cNvPr id="2051" name="Freeform: Shape 18">
            <a:extLst>
              <a:ext uri="{FF2B5EF4-FFF2-40B4-BE49-F238E27FC236}">
                <a16:creationId xmlns:a16="http://schemas.microsoft.com/office/drawing/2014/main" id="{986EA164-4FCD-0D8B-D2DC-1FD56B8C6D9C}"/>
              </a:ext>
            </a:extLst>
          </p:cNvPr>
          <p:cNvSpPr>
            <a:spLocks/>
          </p:cNvSpPr>
          <p:nvPr/>
        </p:nvSpPr>
        <p:spPr bwMode="gray">
          <a:xfrm>
            <a:off x="5719272" y="4054171"/>
            <a:ext cx="1086805" cy="336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IAM</a:t>
            </a:r>
          </a:p>
        </p:txBody>
      </p:sp>
      <p:sp>
        <p:nvSpPr>
          <p:cNvPr id="2052" name="Freeform: Shape 18">
            <a:extLst>
              <a:ext uri="{FF2B5EF4-FFF2-40B4-BE49-F238E27FC236}">
                <a16:creationId xmlns:a16="http://schemas.microsoft.com/office/drawing/2014/main" id="{A73BEDCB-21F4-0873-A653-2B58D29215E8}"/>
              </a:ext>
            </a:extLst>
          </p:cNvPr>
          <p:cNvSpPr>
            <a:spLocks/>
          </p:cNvSpPr>
          <p:nvPr/>
        </p:nvSpPr>
        <p:spPr bwMode="gray">
          <a:xfrm>
            <a:off x="8240065" y="4043843"/>
            <a:ext cx="680049" cy="204415"/>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EDR</a:t>
            </a:r>
          </a:p>
        </p:txBody>
      </p:sp>
      <p:cxnSp>
        <p:nvCxnSpPr>
          <p:cNvPr id="2" name="Straight Arrow Connector 1">
            <a:extLst>
              <a:ext uri="{FF2B5EF4-FFF2-40B4-BE49-F238E27FC236}">
                <a16:creationId xmlns:a16="http://schemas.microsoft.com/office/drawing/2014/main" id="{588E4422-71DE-0801-DFEA-CCF4A877FC1C}"/>
              </a:ext>
            </a:extLst>
          </p:cNvPr>
          <p:cNvCxnSpPr>
            <a:cxnSpLocks/>
          </p:cNvCxnSpPr>
          <p:nvPr/>
        </p:nvCxnSpPr>
        <p:spPr>
          <a:xfrm>
            <a:off x="7418290" y="5814473"/>
            <a:ext cx="425540" cy="3383"/>
          </a:xfrm>
          <a:prstGeom prst="straightConnector1">
            <a:avLst/>
          </a:prstGeom>
          <a:noFill/>
          <a:ln w="19050" cap="flat" cmpd="sng" algn="ctr">
            <a:solidFill>
              <a:srgbClr val="BED730"/>
            </a:solidFill>
            <a:prstDash val="solid"/>
            <a:miter lim="800000"/>
            <a:headEnd type="triangle"/>
            <a:tailEnd type="triangle"/>
          </a:ln>
          <a:effectLst/>
        </p:spPr>
      </p:cxnSp>
      <p:sp>
        <p:nvSpPr>
          <p:cNvPr id="13" name="Freeform: Shape 18">
            <a:extLst>
              <a:ext uri="{FF2B5EF4-FFF2-40B4-BE49-F238E27FC236}">
                <a16:creationId xmlns:a16="http://schemas.microsoft.com/office/drawing/2014/main" id="{71E7C35F-5F95-6FDA-F6DC-BD8A27780580}"/>
              </a:ext>
            </a:extLst>
          </p:cNvPr>
          <p:cNvSpPr>
            <a:spLocks/>
          </p:cNvSpPr>
          <p:nvPr/>
        </p:nvSpPr>
        <p:spPr bwMode="gray">
          <a:xfrm>
            <a:off x="5725166" y="4409631"/>
            <a:ext cx="1094703" cy="402869"/>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Security Product Consoles</a:t>
            </a:r>
          </a:p>
        </p:txBody>
      </p:sp>
      <p:sp>
        <p:nvSpPr>
          <p:cNvPr id="20" name="Rectangle: Rounded Corners 19">
            <a:extLst>
              <a:ext uri="{FF2B5EF4-FFF2-40B4-BE49-F238E27FC236}">
                <a16:creationId xmlns:a16="http://schemas.microsoft.com/office/drawing/2014/main" id="{B3728328-495A-9C66-FC37-A57CA3D8FD17}"/>
              </a:ext>
            </a:extLst>
          </p:cNvPr>
          <p:cNvSpPr/>
          <p:nvPr/>
        </p:nvSpPr>
        <p:spPr>
          <a:xfrm>
            <a:off x="7852022" y="5149339"/>
            <a:ext cx="3908175" cy="1160447"/>
          </a:xfrm>
          <a:prstGeom prst="roundRect">
            <a:avLst/>
          </a:prstGeom>
          <a:solidFill>
            <a:schemeClr val="bg1"/>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dirty="0">
              <a:solidFill>
                <a:prstClr val="white"/>
              </a:solidFill>
              <a:latin typeface="Trebuchet MS"/>
            </a:endParaRPr>
          </a:p>
        </p:txBody>
      </p:sp>
      <p:pic>
        <p:nvPicPr>
          <p:cNvPr id="21" name="Picture 18" descr="Image result for end user compute icon">
            <a:extLst>
              <a:ext uri="{FF2B5EF4-FFF2-40B4-BE49-F238E27FC236}">
                <a16:creationId xmlns:a16="http://schemas.microsoft.com/office/drawing/2014/main" id="{5C1AB9AA-25F5-5BC9-CD27-37FA0CB7E98F}"/>
              </a:ext>
            </a:extLst>
          </p:cNvPr>
          <p:cNvPicPr>
            <a:picLocks noChangeAspect="1" noChangeArrowheads="1"/>
          </p:cNvPicPr>
          <p:nvPr/>
        </p:nvPicPr>
        <p:blipFill>
          <a:blip r:embed="rId7"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248159" y="5492539"/>
            <a:ext cx="526743" cy="2543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Image result for Data center icon">
            <a:extLst>
              <a:ext uri="{FF2B5EF4-FFF2-40B4-BE49-F238E27FC236}">
                <a16:creationId xmlns:a16="http://schemas.microsoft.com/office/drawing/2014/main" id="{556CF46B-14A4-C89E-6E88-9F0E8163E70A}"/>
              </a:ext>
            </a:extLst>
          </p:cNvPr>
          <p:cNvPicPr>
            <a:picLocks noChangeAspect="1" noChangeArrowheads="1"/>
          </p:cNvPicPr>
          <p:nvPr/>
        </p:nvPicPr>
        <p:blipFill>
          <a:blip r:embed="rId8" cstate="email">
            <a:biLevel thresh="75000"/>
            <a:extLst>
              <a:ext uri="{28A0092B-C50C-407E-A947-70E740481C1C}">
                <a14:useLocalDpi xmlns:a14="http://schemas.microsoft.com/office/drawing/2010/main"/>
              </a:ext>
            </a:extLst>
          </a:blip>
          <a:srcRect/>
          <a:stretch>
            <a:fillRect/>
          </a:stretch>
        </p:blipFill>
        <p:spPr bwMode="auto">
          <a:xfrm>
            <a:off x="10121639" y="5270957"/>
            <a:ext cx="438645" cy="451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mage result for Enterprise branch icon">
            <a:extLst>
              <a:ext uri="{FF2B5EF4-FFF2-40B4-BE49-F238E27FC236}">
                <a16:creationId xmlns:a16="http://schemas.microsoft.com/office/drawing/2014/main" id="{9BC52025-6C21-53AF-C770-ADAFF7A33D72}"/>
              </a:ext>
            </a:extLst>
          </p:cNvPr>
          <p:cNvPicPr>
            <a:picLocks noChangeAspect="1" noChangeArrowheads="1"/>
          </p:cNvPicPr>
          <p:nvPr/>
        </p:nvPicPr>
        <p:blipFill>
          <a:blip r:embed="rId9" cstate="email">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42227" y="5254173"/>
            <a:ext cx="493988" cy="4926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2FB1AA-AD59-D408-0656-9490E0D56EB1}"/>
              </a:ext>
            </a:extLst>
          </p:cNvPr>
          <p:cNvSpPr txBox="1"/>
          <p:nvPr/>
        </p:nvSpPr>
        <p:spPr>
          <a:xfrm>
            <a:off x="8101908" y="5828459"/>
            <a:ext cx="829485" cy="420756"/>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User | Device</a:t>
            </a:r>
          </a:p>
        </p:txBody>
      </p:sp>
      <p:sp>
        <p:nvSpPr>
          <p:cNvPr id="30" name="TextBox 29">
            <a:extLst>
              <a:ext uri="{FF2B5EF4-FFF2-40B4-BE49-F238E27FC236}">
                <a16:creationId xmlns:a16="http://schemas.microsoft.com/office/drawing/2014/main" id="{C412D7CE-3C7B-D75C-A63C-3BF4BB3C96E2}"/>
              </a:ext>
            </a:extLst>
          </p:cNvPr>
          <p:cNvSpPr txBox="1"/>
          <p:nvPr/>
        </p:nvSpPr>
        <p:spPr>
          <a:xfrm>
            <a:off x="9048460" y="5828459"/>
            <a:ext cx="867848" cy="420756"/>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Branch | WAN</a:t>
            </a:r>
          </a:p>
        </p:txBody>
      </p:sp>
      <p:sp>
        <p:nvSpPr>
          <p:cNvPr id="31" name="TextBox 30">
            <a:extLst>
              <a:ext uri="{FF2B5EF4-FFF2-40B4-BE49-F238E27FC236}">
                <a16:creationId xmlns:a16="http://schemas.microsoft.com/office/drawing/2014/main" id="{705B3DB8-7AF0-69B6-5E2C-BF23E298A73E}"/>
              </a:ext>
            </a:extLst>
          </p:cNvPr>
          <p:cNvSpPr txBox="1"/>
          <p:nvPr/>
        </p:nvSpPr>
        <p:spPr>
          <a:xfrm>
            <a:off x="10033379" y="5828459"/>
            <a:ext cx="685004" cy="256545"/>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DC</a:t>
            </a:r>
          </a:p>
        </p:txBody>
      </p:sp>
      <p:pic>
        <p:nvPicPr>
          <p:cNvPr id="32" name="Picture 31">
            <a:extLst>
              <a:ext uri="{FF2B5EF4-FFF2-40B4-BE49-F238E27FC236}">
                <a16:creationId xmlns:a16="http://schemas.microsoft.com/office/drawing/2014/main" id="{D023EE61-8EC8-5107-0925-453D32EE28B4}"/>
              </a:ext>
            </a:extLst>
          </p:cNvPr>
          <p:cNvPicPr>
            <a:picLocks noChangeAspect="1"/>
          </p:cNvPicPr>
          <p:nvPr/>
        </p:nvPicPr>
        <p:blipFill>
          <a:blip r:embed="rId11"/>
          <a:stretch>
            <a:fillRect/>
          </a:stretch>
        </p:blipFill>
        <p:spPr>
          <a:xfrm>
            <a:off x="10883964" y="5230945"/>
            <a:ext cx="745669" cy="515911"/>
          </a:xfrm>
          <a:prstGeom prst="rect">
            <a:avLst/>
          </a:prstGeom>
        </p:spPr>
      </p:pic>
      <p:pic>
        <p:nvPicPr>
          <p:cNvPr id="34" name="Picture 24" descr="Image result for corporate user icon">
            <a:extLst>
              <a:ext uri="{FF2B5EF4-FFF2-40B4-BE49-F238E27FC236}">
                <a16:creationId xmlns:a16="http://schemas.microsoft.com/office/drawing/2014/main" id="{C76A2971-70DF-85CC-0BD7-42F346271EDB}"/>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646232" y="5064743"/>
            <a:ext cx="462912" cy="4211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Image result for corporate user icon">
            <a:extLst>
              <a:ext uri="{FF2B5EF4-FFF2-40B4-BE49-F238E27FC236}">
                <a16:creationId xmlns:a16="http://schemas.microsoft.com/office/drawing/2014/main" id="{4ED02A91-4D54-C66B-9FBB-799E38606E4B}"/>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33460" y="5118481"/>
            <a:ext cx="462912" cy="40491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5DF9260-8383-B166-AE3A-96E9E2AB1EC7}"/>
              </a:ext>
            </a:extLst>
          </p:cNvPr>
          <p:cNvSpPr txBox="1"/>
          <p:nvPr/>
        </p:nvSpPr>
        <p:spPr>
          <a:xfrm>
            <a:off x="10886255" y="5828459"/>
            <a:ext cx="685004" cy="420756"/>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Any Cloud</a:t>
            </a:r>
          </a:p>
        </p:txBody>
      </p:sp>
      <p:sp>
        <p:nvSpPr>
          <p:cNvPr id="4" name="Freeform: Shape 18">
            <a:extLst>
              <a:ext uri="{FF2B5EF4-FFF2-40B4-BE49-F238E27FC236}">
                <a16:creationId xmlns:a16="http://schemas.microsoft.com/office/drawing/2014/main" id="{3DBE1276-D0C5-B4D7-287D-971C5D3D5A56}"/>
              </a:ext>
            </a:extLst>
          </p:cNvPr>
          <p:cNvSpPr>
            <a:spLocks/>
          </p:cNvSpPr>
          <p:nvPr/>
        </p:nvSpPr>
        <p:spPr bwMode="gray">
          <a:xfrm>
            <a:off x="9683151" y="4465327"/>
            <a:ext cx="1786868" cy="29190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Security Audits</a:t>
            </a:r>
          </a:p>
        </p:txBody>
      </p:sp>
      <p:graphicFrame>
        <p:nvGraphicFramePr>
          <p:cNvPr id="12" name="Diagram 11">
            <a:extLst>
              <a:ext uri="{FF2B5EF4-FFF2-40B4-BE49-F238E27FC236}">
                <a16:creationId xmlns:a16="http://schemas.microsoft.com/office/drawing/2014/main" id="{10B829CB-39F7-E204-4230-FDA28A36FAE7}"/>
              </a:ext>
            </a:extLst>
          </p:cNvPr>
          <p:cNvGraphicFramePr/>
          <p:nvPr/>
        </p:nvGraphicFramePr>
        <p:xfrm>
          <a:off x="431799" y="1268413"/>
          <a:ext cx="3349487" cy="518408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331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14EC3B-E189-4C5C-31D5-E1A0FF64F34D}"/>
              </a:ext>
            </a:extLst>
          </p:cNvPr>
          <p:cNvSpPr/>
          <p:nvPr/>
        </p:nvSpPr>
        <p:spPr>
          <a:xfrm>
            <a:off x="6668740" y="5398550"/>
            <a:ext cx="5091261" cy="529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cxnSp>
        <p:nvCxnSpPr>
          <p:cNvPr id="1036" name="Straight Connector 1035">
            <a:extLst>
              <a:ext uri="{FF2B5EF4-FFF2-40B4-BE49-F238E27FC236}">
                <a16:creationId xmlns:a16="http://schemas.microsoft.com/office/drawing/2014/main" id="{9C19EA8D-8E22-8D27-CF6D-C3084FE99035}"/>
              </a:ext>
            </a:extLst>
          </p:cNvPr>
          <p:cNvCxnSpPr>
            <a:cxnSpLocks/>
          </p:cNvCxnSpPr>
          <p:nvPr/>
        </p:nvCxnSpPr>
        <p:spPr>
          <a:xfrm>
            <a:off x="3010521" y="1316568"/>
            <a:ext cx="0" cy="4993217"/>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E7F9325F-90E5-4D78-9DAD-A8B1E28C8EAF}"/>
              </a:ext>
            </a:extLst>
          </p:cNvPr>
          <p:cNvSpPr txBox="1"/>
          <p:nvPr/>
        </p:nvSpPr>
        <p:spPr>
          <a:xfrm>
            <a:off x="8748424" y="3211465"/>
            <a:ext cx="1632000" cy="584968"/>
          </a:xfrm>
          <a:prstGeom prst="rect">
            <a:avLst/>
          </a:prstGeom>
          <a:solidFill>
            <a:srgbClr val="E2F0D9"/>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Automation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Event Management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AIOps</a:t>
            </a:r>
          </a:p>
        </p:txBody>
      </p:sp>
      <p:sp>
        <p:nvSpPr>
          <p:cNvPr id="149" name="TextBox 148">
            <a:extLst>
              <a:ext uri="{FF2B5EF4-FFF2-40B4-BE49-F238E27FC236}">
                <a16:creationId xmlns:a16="http://schemas.microsoft.com/office/drawing/2014/main" id="{BB318756-CBD7-4A3B-B33A-0F9D0A036430}"/>
              </a:ext>
            </a:extLst>
          </p:cNvPr>
          <p:cNvSpPr txBox="1"/>
          <p:nvPr/>
        </p:nvSpPr>
        <p:spPr>
          <a:xfrm>
            <a:off x="6251040" y="3196174"/>
            <a:ext cx="2494353" cy="584968"/>
          </a:xfrm>
          <a:prstGeom prst="rect">
            <a:avLst/>
          </a:prstGeom>
          <a:solidFill>
            <a:srgbClr val="E2F0D9"/>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Discovery &amp; Mapping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Monitoring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Business Services Dashboard</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52" name="TextBox 151">
            <a:extLst>
              <a:ext uri="{FF2B5EF4-FFF2-40B4-BE49-F238E27FC236}">
                <a16:creationId xmlns:a16="http://schemas.microsoft.com/office/drawing/2014/main" id="{CC6675E5-30E7-48EA-A814-D7EF23236C46}"/>
              </a:ext>
            </a:extLst>
          </p:cNvPr>
          <p:cNvSpPr txBox="1"/>
          <p:nvPr/>
        </p:nvSpPr>
        <p:spPr>
          <a:xfrm>
            <a:off x="10360897" y="3196174"/>
            <a:ext cx="1407239" cy="584968"/>
          </a:xfrm>
          <a:prstGeom prst="rect">
            <a:avLst/>
          </a:prstGeom>
          <a:solidFill>
            <a:srgbClr val="E2F0D9"/>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Visualization</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1" name="Rectangle: Rounded Corners 40">
            <a:extLst>
              <a:ext uri="{FF2B5EF4-FFF2-40B4-BE49-F238E27FC236}">
                <a16:creationId xmlns:a16="http://schemas.microsoft.com/office/drawing/2014/main" id="{10A35C69-4856-4953-9056-8C065DF8F9AA}"/>
              </a:ext>
            </a:extLst>
          </p:cNvPr>
          <p:cNvSpPr/>
          <p:nvPr/>
        </p:nvSpPr>
        <p:spPr>
          <a:xfrm>
            <a:off x="4936102" y="1695001"/>
            <a:ext cx="6832049" cy="1107195"/>
          </a:xfrm>
          <a:prstGeom prst="roundRect">
            <a:avLst>
              <a:gd name="adj" fmla="val 11451"/>
            </a:avLst>
          </a:prstGeom>
          <a:solidFill>
            <a:schemeClr val="accent3">
              <a:lumMod val="60000"/>
              <a:lumOff val="40000"/>
            </a:schemeClr>
          </a:solidFill>
          <a:ln w="12700" cap="flat" cmpd="sng" algn="ctr">
            <a:noFill/>
            <a:prstDash val="sysDot"/>
            <a:miter lim="800000"/>
          </a:ln>
          <a:effectLst/>
        </p:spPr>
        <p:txBody>
          <a:bodyPr tIns="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1244"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2" name="Rectangle: Rounded Corners 41">
            <a:extLst>
              <a:ext uri="{FF2B5EF4-FFF2-40B4-BE49-F238E27FC236}">
                <a16:creationId xmlns:a16="http://schemas.microsoft.com/office/drawing/2014/main" id="{657D107B-495A-4061-A4C2-FE08AA546456}"/>
              </a:ext>
            </a:extLst>
          </p:cNvPr>
          <p:cNvSpPr/>
          <p:nvPr/>
        </p:nvSpPr>
        <p:spPr>
          <a:xfrm>
            <a:off x="6251040" y="2984933"/>
            <a:ext cx="4280369" cy="24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Sify Monitoring Tool</a:t>
            </a:r>
            <a:endParaRPr kumimoji="0" lang="en-IN"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36" name="Picture 35">
            <a:extLst>
              <a:ext uri="{FF2B5EF4-FFF2-40B4-BE49-F238E27FC236}">
                <a16:creationId xmlns:a16="http://schemas.microsoft.com/office/drawing/2014/main" id="{4C4EDE58-AF01-4846-A5A7-6D92051674D4}"/>
              </a:ext>
            </a:extLst>
          </p:cNvPr>
          <p:cNvPicPr>
            <a:picLocks noChangeAspect="1"/>
          </p:cNvPicPr>
          <p:nvPr/>
        </p:nvPicPr>
        <p:blipFill>
          <a:blip r:embed="rId3"/>
          <a:stretch>
            <a:fillRect/>
          </a:stretch>
        </p:blipFill>
        <p:spPr>
          <a:xfrm>
            <a:off x="6668738" y="4057297"/>
            <a:ext cx="5091261" cy="1310468"/>
          </a:xfrm>
          <a:prstGeom prst="rect">
            <a:avLst/>
          </a:prstGeom>
        </p:spPr>
      </p:pic>
      <p:cxnSp>
        <p:nvCxnSpPr>
          <p:cNvPr id="61" name="Straight Arrow Connector 60">
            <a:extLst>
              <a:ext uri="{FF2B5EF4-FFF2-40B4-BE49-F238E27FC236}">
                <a16:creationId xmlns:a16="http://schemas.microsoft.com/office/drawing/2014/main" id="{2183DBA3-D7F8-442E-9C8B-DCD2D3D2ED29}"/>
              </a:ext>
            </a:extLst>
          </p:cNvPr>
          <p:cNvCxnSpPr>
            <a:cxnSpLocks/>
          </p:cNvCxnSpPr>
          <p:nvPr/>
        </p:nvCxnSpPr>
        <p:spPr>
          <a:xfrm flipV="1">
            <a:off x="5613663" y="2798051"/>
            <a:ext cx="0" cy="249877"/>
          </a:xfrm>
          <a:prstGeom prst="straightConnector1">
            <a:avLst/>
          </a:prstGeom>
          <a:noFill/>
          <a:ln w="19050" cap="flat" cmpd="sng" algn="ctr">
            <a:solidFill>
              <a:srgbClr val="BED730"/>
            </a:solidFill>
            <a:prstDash val="solid"/>
            <a:miter lim="800000"/>
            <a:headEnd type="triangle"/>
            <a:tailEnd type="triangle"/>
          </a:ln>
          <a:effectLst/>
        </p:spPr>
      </p:cxnSp>
      <p:sp>
        <p:nvSpPr>
          <p:cNvPr id="72" name="Rectangle 71">
            <a:extLst>
              <a:ext uri="{FF2B5EF4-FFF2-40B4-BE49-F238E27FC236}">
                <a16:creationId xmlns:a16="http://schemas.microsoft.com/office/drawing/2014/main" id="{7077F71D-7BB4-4070-8315-02AAF8EB818C}"/>
              </a:ext>
            </a:extLst>
          </p:cNvPr>
          <p:cNvSpPr/>
          <p:nvPr/>
        </p:nvSpPr>
        <p:spPr>
          <a:xfrm>
            <a:off x="4898835" y="3185343"/>
            <a:ext cx="1168909" cy="624000"/>
          </a:xfrm>
          <a:prstGeom prst="rect">
            <a:avLst/>
          </a:prstGeom>
          <a:solidFill>
            <a:srgbClr val="70AD47">
              <a:lumMod val="20000"/>
              <a:lumOff val="80000"/>
            </a:srgbClr>
          </a:solidFill>
          <a:ln w="12700" cap="flat" cmpd="sng" algn="ctr">
            <a:noFill/>
            <a:prstDash val="sysDot"/>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1244"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76" name="Rectangle: Rounded Corners 75">
            <a:extLst>
              <a:ext uri="{FF2B5EF4-FFF2-40B4-BE49-F238E27FC236}">
                <a16:creationId xmlns:a16="http://schemas.microsoft.com/office/drawing/2014/main" id="{6C53EABA-6479-4212-8B8C-C74AA78317E9}"/>
              </a:ext>
            </a:extLst>
          </p:cNvPr>
          <p:cNvSpPr/>
          <p:nvPr/>
        </p:nvSpPr>
        <p:spPr>
          <a:xfrm>
            <a:off x="4898834" y="3000747"/>
            <a:ext cx="1168911" cy="179005"/>
          </a:xfrm>
          <a:prstGeom prst="roundRect">
            <a:avLst/>
          </a:prstGeom>
          <a:solidFill>
            <a:srgbClr val="BFD72F"/>
          </a:solidFill>
          <a:ln w="12700" cap="flat" cmpd="sng" algn="ctr">
            <a:noFill/>
            <a:prstDash val="sysDot"/>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Trebuchet MS" panose="020B0703020202090204" pitchFamily="34" charset="0"/>
                <a:ea typeface="+mn-ea"/>
                <a:cs typeface="+mn-cs"/>
              </a:rPr>
              <a:t>AI/ML Tools</a:t>
            </a:r>
            <a:endParaRPr kumimoji="0" lang="en-IN" sz="1067" b="1"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8" name="TextBox 47">
            <a:extLst>
              <a:ext uri="{FF2B5EF4-FFF2-40B4-BE49-F238E27FC236}">
                <a16:creationId xmlns:a16="http://schemas.microsoft.com/office/drawing/2014/main" id="{7E37BAFC-DE61-48FC-9BCF-D1F486E9172C}"/>
              </a:ext>
            </a:extLst>
          </p:cNvPr>
          <p:cNvSpPr txBox="1"/>
          <p:nvPr/>
        </p:nvSpPr>
        <p:spPr>
          <a:xfrm>
            <a:off x="9851406" y="1100684"/>
            <a:ext cx="1635068"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Delivery Team</a:t>
            </a:r>
            <a:endParaRPr kumimoji="0" lang="en-IN"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nvGrpSpPr>
          <p:cNvPr id="23" name="Group 22">
            <a:extLst>
              <a:ext uri="{FF2B5EF4-FFF2-40B4-BE49-F238E27FC236}">
                <a16:creationId xmlns:a16="http://schemas.microsoft.com/office/drawing/2014/main" id="{7EA3227D-D486-A1AD-FAE9-9FC09DE91273}"/>
              </a:ext>
            </a:extLst>
          </p:cNvPr>
          <p:cNvGrpSpPr/>
          <p:nvPr/>
        </p:nvGrpSpPr>
        <p:grpSpPr>
          <a:xfrm>
            <a:off x="8684750" y="1029851"/>
            <a:ext cx="1143073" cy="379875"/>
            <a:chOff x="6513562" y="653932"/>
            <a:chExt cx="913575" cy="303606"/>
          </a:xfrm>
        </p:grpSpPr>
        <p:sp>
          <p:nvSpPr>
            <p:cNvPr id="47" name="Rectangle: Rounded Corners 46">
              <a:extLst>
                <a:ext uri="{FF2B5EF4-FFF2-40B4-BE49-F238E27FC236}">
                  <a16:creationId xmlns:a16="http://schemas.microsoft.com/office/drawing/2014/main" id="{0A44C1FA-1CBB-4415-A7B4-A1D8C52B484C}"/>
                </a:ext>
              </a:extLst>
            </p:cNvPr>
            <p:cNvSpPr/>
            <p:nvPr/>
          </p:nvSpPr>
          <p:spPr>
            <a:xfrm>
              <a:off x="6513562" y="653932"/>
              <a:ext cx="913575" cy="303606"/>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3200"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21" name="Group 20">
              <a:extLst>
                <a:ext uri="{FF2B5EF4-FFF2-40B4-BE49-F238E27FC236}">
                  <a16:creationId xmlns:a16="http://schemas.microsoft.com/office/drawing/2014/main" id="{3C8E4CBF-270B-6521-5E05-C53EB38A4F8F}"/>
                </a:ext>
              </a:extLst>
            </p:cNvPr>
            <p:cNvGrpSpPr/>
            <p:nvPr/>
          </p:nvGrpSpPr>
          <p:grpSpPr>
            <a:xfrm>
              <a:off x="6621399" y="684099"/>
              <a:ext cx="728016" cy="226758"/>
              <a:chOff x="6534333" y="635365"/>
              <a:chExt cx="984632" cy="306687"/>
            </a:xfrm>
          </p:grpSpPr>
          <p:pic>
            <p:nvPicPr>
              <p:cNvPr id="50" name="Graphic 49" descr="Office worker">
                <a:extLst>
                  <a:ext uri="{FF2B5EF4-FFF2-40B4-BE49-F238E27FC236}">
                    <a16:creationId xmlns:a16="http://schemas.microsoft.com/office/drawing/2014/main" id="{E1F2DA60-8BE9-472F-90C7-E7D65FABE9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4333" y="635365"/>
                <a:ext cx="321971" cy="303605"/>
              </a:xfrm>
              <a:prstGeom prst="rect">
                <a:avLst/>
              </a:prstGeom>
            </p:spPr>
          </p:pic>
          <p:pic>
            <p:nvPicPr>
              <p:cNvPr id="51" name="Graphic 50" descr="Office worker">
                <a:extLst>
                  <a:ext uri="{FF2B5EF4-FFF2-40B4-BE49-F238E27FC236}">
                    <a16:creationId xmlns:a16="http://schemas.microsoft.com/office/drawing/2014/main" id="{4793E07C-2F55-4D03-9FE7-2F08A9868E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5663" y="638447"/>
                <a:ext cx="321971" cy="303605"/>
              </a:xfrm>
              <a:prstGeom prst="rect">
                <a:avLst/>
              </a:prstGeom>
            </p:spPr>
          </p:pic>
          <p:pic>
            <p:nvPicPr>
              <p:cNvPr id="52" name="Graphic 51" descr="Office worker">
                <a:extLst>
                  <a:ext uri="{FF2B5EF4-FFF2-40B4-BE49-F238E27FC236}">
                    <a16:creationId xmlns:a16="http://schemas.microsoft.com/office/drawing/2014/main" id="{196A1800-AE9A-452A-AB4C-9EFAF2D62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6994" y="638446"/>
                <a:ext cx="321971" cy="303605"/>
              </a:xfrm>
              <a:prstGeom prst="rect">
                <a:avLst/>
              </a:prstGeom>
            </p:spPr>
          </p:pic>
        </p:grpSp>
      </p:grpSp>
      <p:sp>
        <p:nvSpPr>
          <p:cNvPr id="44" name="Rectangle 43">
            <a:extLst>
              <a:ext uri="{FF2B5EF4-FFF2-40B4-BE49-F238E27FC236}">
                <a16:creationId xmlns:a16="http://schemas.microsoft.com/office/drawing/2014/main" id="{20E1C2E7-1FC3-402D-979D-B5E49CB153A3}"/>
              </a:ext>
            </a:extLst>
          </p:cNvPr>
          <p:cNvSpPr/>
          <p:nvPr/>
        </p:nvSpPr>
        <p:spPr>
          <a:xfrm>
            <a:off x="3443245" y="3947712"/>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Backup</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1" name="Rectangle 80">
            <a:extLst>
              <a:ext uri="{FF2B5EF4-FFF2-40B4-BE49-F238E27FC236}">
                <a16:creationId xmlns:a16="http://schemas.microsoft.com/office/drawing/2014/main" id="{FA73ACBC-33DC-4618-B4FD-33678DE70EF7}"/>
              </a:ext>
            </a:extLst>
          </p:cNvPr>
          <p:cNvSpPr/>
          <p:nvPr/>
        </p:nvSpPr>
        <p:spPr>
          <a:xfrm>
            <a:off x="3443245" y="4245481"/>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Patch Management</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2" name="Rectangle 81">
            <a:extLst>
              <a:ext uri="{FF2B5EF4-FFF2-40B4-BE49-F238E27FC236}">
                <a16:creationId xmlns:a16="http://schemas.microsoft.com/office/drawing/2014/main" id="{542D564F-0281-4C4D-96C1-70E2DF7D071B}"/>
              </a:ext>
            </a:extLst>
          </p:cNvPr>
          <p:cNvSpPr/>
          <p:nvPr/>
        </p:nvSpPr>
        <p:spPr>
          <a:xfrm>
            <a:off x="3443245" y="4543251"/>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Syslogs</a:t>
            </a:r>
          </a:p>
        </p:txBody>
      </p:sp>
      <p:sp>
        <p:nvSpPr>
          <p:cNvPr id="83" name="Rectangle 82">
            <a:extLst>
              <a:ext uri="{FF2B5EF4-FFF2-40B4-BE49-F238E27FC236}">
                <a16:creationId xmlns:a16="http://schemas.microsoft.com/office/drawing/2014/main" id="{810F56FD-B7EE-49AE-BE6E-90C260AB1D71}"/>
              </a:ext>
            </a:extLst>
          </p:cNvPr>
          <p:cNvSpPr/>
          <p:nvPr/>
        </p:nvSpPr>
        <p:spPr>
          <a:xfrm>
            <a:off x="3443245" y="4841020"/>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VA / PT</a:t>
            </a:r>
          </a:p>
        </p:txBody>
      </p:sp>
      <p:sp>
        <p:nvSpPr>
          <p:cNvPr id="85" name="Rectangle 84">
            <a:extLst>
              <a:ext uri="{FF2B5EF4-FFF2-40B4-BE49-F238E27FC236}">
                <a16:creationId xmlns:a16="http://schemas.microsoft.com/office/drawing/2014/main" id="{D771CB2C-0301-47E1-B1AA-26245152DDAF}"/>
              </a:ext>
            </a:extLst>
          </p:cNvPr>
          <p:cNvSpPr/>
          <p:nvPr/>
        </p:nvSpPr>
        <p:spPr>
          <a:xfrm>
            <a:off x="3442049" y="5436559"/>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SIEM</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7" name="Rectangle 86">
            <a:extLst>
              <a:ext uri="{FF2B5EF4-FFF2-40B4-BE49-F238E27FC236}">
                <a16:creationId xmlns:a16="http://schemas.microsoft.com/office/drawing/2014/main" id="{5E1E6A2C-8E21-423C-B1B8-811FF25C73BA}"/>
              </a:ext>
            </a:extLst>
          </p:cNvPr>
          <p:cNvSpPr/>
          <p:nvPr/>
        </p:nvSpPr>
        <p:spPr>
          <a:xfrm>
            <a:off x="3442049" y="5734324"/>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DR</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8" name="Diagonal Stripe 87">
            <a:extLst>
              <a:ext uri="{FF2B5EF4-FFF2-40B4-BE49-F238E27FC236}">
                <a16:creationId xmlns:a16="http://schemas.microsoft.com/office/drawing/2014/main" id="{BF3C531C-4D69-4B49-B5B1-7F262C64452C}"/>
              </a:ext>
            </a:extLst>
          </p:cNvPr>
          <p:cNvSpPr/>
          <p:nvPr/>
        </p:nvSpPr>
        <p:spPr>
          <a:xfrm rot="9388168">
            <a:off x="4534477" y="4051717"/>
            <a:ext cx="831264" cy="1886655"/>
          </a:xfrm>
          <a:prstGeom prst="diagStripe">
            <a:avLst>
              <a:gd name="adj" fmla="val 0"/>
            </a:avLst>
          </a:prstGeom>
          <a:solidFill>
            <a:schemeClr val="accent3">
              <a:lumMod val="20000"/>
              <a:lumOff val="8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93" name="Picture 92">
            <a:extLst>
              <a:ext uri="{FF2B5EF4-FFF2-40B4-BE49-F238E27FC236}">
                <a16:creationId xmlns:a16="http://schemas.microsoft.com/office/drawing/2014/main" id="{237404CC-7E8A-42DB-9DBA-742DAA0E9255}"/>
              </a:ext>
            </a:extLst>
          </p:cNvPr>
          <p:cNvPicPr>
            <a:picLocks noChangeAspect="1"/>
          </p:cNvPicPr>
          <p:nvPr/>
        </p:nvPicPr>
        <p:blipFill rotWithShape="1">
          <a:blip r:embed="rId6"/>
          <a:srcRect r="16092" b="2530"/>
          <a:stretch/>
        </p:blipFill>
        <p:spPr>
          <a:xfrm>
            <a:off x="6683051" y="5392783"/>
            <a:ext cx="4454956" cy="537656"/>
          </a:xfrm>
          <a:prstGeom prst="rect">
            <a:avLst/>
          </a:prstGeom>
        </p:spPr>
      </p:pic>
      <p:sp>
        <p:nvSpPr>
          <p:cNvPr id="108" name="Arrow: Pentagon 107">
            <a:extLst>
              <a:ext uri="{FF2B5EF4-FFF2-40B4-BE49-F238E27FC236}">
                <a16:creationId xmlns:a16="http://schemas.microsoft.com/office/drawing/2014/main" id="{F16BA272-75C9-4734-8B11-214B7993CD74}"/>
              </a:ext>
            </a:extLst>
          </p:cNvPr>
          <p:cNvSpPr/>
          <p:nvPr/>
        </p:nvSpPr>
        <p:spPr>
          <a:xfrm rot="16200000">
            <a:off x="8082831"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1" name="TextBox 110">
            <a:extLst>
              <a:ext uri="{FF2B5EF4-FFF2-40B4-BE49-F238E27FC236}">
                <a16:creationId xmlns:a16="http://schemas.microsoft.com/office/drawing/2014/main" id="{B03ADFE3-7A8E-498F-A235-6328CBE4F4A1}"/>
              </a:ext>
            </a:extLst>
          </p:cNvPr>
          <p:cNvSpPr txBox="1"/>
          <p:nvPr/>
        </p:nvSpPr>
        <p:spPr>
          <a:xfrm>
            <a:off x="7892273" y="4008112"/>
            <a:ext cx="68016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Polled</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2" name="Arrow: Pentagon 111">
            <a:extLst>
              <a:ext uri="{FF2B5EF4-FFF2-40B4-BE49-F238E27FC236}">
                <a16:creationId xmlns:a16="http://schemas.microsoft.com/office/drawing/2014/main" id="{76250D69-5BC5-449B-ABAC-189D2CC4CF2A}"/>
              </a:ext>
            </a:extLst>
          </p:cNvPr>
          <p:cNvSpPr/>
          <p:nvPr/>
        </p:nvSpPr>
        <p:spPr>
          <a:xfrm rot="16200000">
            <a:off x="8810783"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3" name="TextBox 112">
            <a:extLst>
              <a:ext uri="{FF2B5EF4-FFF2-40B4-BE49-F238E27FC236}">
                <a16:creationId xmlns:a16="http://schemas.microsoft.com/office/drawing/2014/main" id="{AD1DE4C2-2668-4725-9852-1927C1301922}"/>
              </a:ext>
            </a:extLst>
          </p:cNvPr>
          <p:cNvSpPr txBox="1"/>
          <p:nvPr/>
        </p:nvSpPr>
        <p:spPr>
          <a:xfrm>
            <a:off x="8636283" y="4001106"/>
            <a:ext cx="613748"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Logs</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4" name="Arrow: Pentagon 113">
            <a:extLst>
              <a:ext uri="{FF2B5EF4-FFF2-40B4-BE49-F238E27FC236}">
                <a16:creationId xmlns:a16="http://schemas.microsoft.com/office/drawing/2014/main" id="{62DB193F-0A7E-4D54-97AD-713D11743869}"/>
              </a:ext>
            </a:extLst>
          </p:cNvPr>
          <p:cNvSpPr/>
          <p:nvPr/>
        </p:nvSpPr>
        <p:spPr>
          <a:xfrm rot="16200000">
            <a:off x="9513763"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5" name="TextBox 114">
            <a:extLst>
              <a:ext uri="{FF2B5EF4-FFF2-40B4-BE49-F238E27FC236}">
                <a16:creationId xmlns:a16="http://schemas.microsoft.com/office/drawing/2014/main" id="{3FE1C341-5D6E-488E-8357-13E74CA7F9F2}"/>
              </a:ext>
            </a:extLst>
          </p:cNvPr>
          <p:cNvSpPr txBox="1"/>
          <p:nvPr/>
        </p:nvSpPr>
        <p:spPr>
          <a:xfrm>
            <a:off x="9313876" y="3996537"/>
            <a:ext cx="68016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Agents</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6" name="Arrow: Pentagon 115">
            <a:extLst>
              <a:ext uri="{FF2B5EF4-FFF2-40B4-BE49-F238E27FC236}">
                <a16:creationId xmlns:a16="http://schemas.microsoft.com/office/drawing/2014/main" id="{1AFB2854-CC11-43F5-9E60-AE98E2A62DB9}"/>
              </a:ext>
            </a:extLst>
          </p:cNvPr>
          <p:cNvSpPr/>
          <p:nvPr/>
        </p:nvSpPr>
        <p:spPr>
          <a:xfrm rot="16200000">
            <a:off x="10158557"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7" name="TextBox 116">
            <a:extLst>
              <a:ext uri="{FF2B5EF4-FFF2-40B4-BE49-F238E27FC236}">
                <a16:creationId xmlns:a16="http://schemas.microsoft.com/office/drawing/2014/main" id="{9A699D38-99F2-4E68-91BA-7568BA4991DC}"/>
              </a:ext>
            </a:extLst>
          </p:cNvPr>
          <p:cNvSpPr txBox="1"/>
          <p:nvPr/>
        </p:nvSpPr>
        <p:spPr>
          <a:xfrm>
            <a:off x="10057881" y="4006580"/>
            <a:ext cx="473531"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API</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50" name="Rectangle: Rounded Corners 149">
            <a:extLst>
              <a:ext uri="{FF2B5EF4-FFF2-40B4-BE49-F238E27FC236}">
                <a16:creationId xmlns:a16="http://schemas.microsoft.com/office/drawing/2014/main" id="{7C000B38-BE53-4B42-87D1-D64A1AF49EDD}"/>
              </a:ext>
            </a:extLst>
          </p:cNvPr>
          <p:cNvSpPr/>
          <p:nvPr/>
        </p:nvSpPr>
        <p:spPr>
          <a:xfrm>
            <a:off x="10469847" y="2984933"/>
            <a:ext cx="1298284" cy="24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Store</a:t>
            </a:r>
            <a:endParaRPr kumimoji="0" lang="en-IN"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33" name="Arrow: Left-Up 32">
            <a:extLst>
              <a:ext uri="{FF2B5EF4-FFF2-40B4-BE49-F238E27FC236}">
                <a16:creationId xmlns:a16="http://schemas.microsoft.com/office/drawing/2014/main" id="{935B670A-EA94-43EE-807E-6E2876FE3062}"/>
              </a:ext>
            </a:extLst>
          </p:cNvPr>
          <p:cNvSpPr/>
          <p:nvPr/>
        </p:nvSpPr>
        <p:spPr>
          <a:xfrm flipH="1" flipV="1">
            <a:off x="4032901" y="3047928"/>
            <a:ext cx="782424" cy="878281"/>
          </a:xfrm>
          <a:prstGeom prst="leftUpArrow">
            <a:avLst>
              <a:gd name="adj1" fmla="val 10044"/>
              <a:gd name="adj2" fmla="val 13250"/>
              <a:gd name="adj3" fmla="val 18590"/>
            </a:avLst>
          </a:prstGeom>
          <a:solidFill>
            <a:srgbClr val="BFD72F"/>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2" name="Group 1">
            <a:extLst>
              <a:ext uri="{FF2B5EF4-FFF2-40B4-BE49-F238E27FC236}">
                <a16:creationId xmlns:a16="http://schemas.microsoft.com/office/drawing/2014/main" id="{7E65C6B8-2970-4276-8E5E-C38C56F443D1}"/>
              </a:ext>
            </a:extLst>
          </p:cNvPr>
          <p:cNvGrpSpPr/>
          <p:nvPr/>
        </p:nvGrpSpPr>
        <p:grpSpPr>
          <a:xfrm rot="196115">
            <a:off x="5647149" y="5457001"/>
            <a:ext cx="985385" cy="451381"/>
            <a:chOff x="4310074" y="4489446"/>
            <a:chExt cx="897698" cy="338536"/>
          </a:xfrm>
          <a:solidFill>
            <a:schemeClr val="accent3">
              <a:lumMod val="40000"/>
              <a:lumOff val="60000"/>
            </a:schemeClr>
          </a:solidFill>
        </p:grpSpPr>
        <p:sp>
          <p:nvSpPr>
            <p:cNvPr id="123" name="Arrow: Chevron 122">
              <a:extLst>
                <a:ext uri="{FF2B5EF4-FFF2-40B4-BE49-F238E27FC236}">
                  <a16:creationId xmlns:a16="http://schemas.microsoft.com/office/drawing/2014/main" id="{A1BC15F6-7AFE-46F0-8A0C-3FF06955CF06}"/>
                </a:ext>
              </a:extLst>
            </p:cNvPr>
            <p:cNvSpPr/>
            <p:nvPr/>
          </p:nvSpPr>
          <p:spPr>
            <a:xfrm>
              <a:off x="5028629" y="4497215"/>
              <a:ext cx="179143"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24" name="Arrow: Chevron 123">
              <a:extLst>
                <a:ext uri="{FF2B5EF4-FFF2-40B4-BE49-F238E27FC236}">
                  <a16:creationId xmlns:a16="http://schemas.microsoft.com/office/drawing/2014/main" id="{973851D5-7858-4347-AB18-A384C2E02DE5}"/>
                </a:ext>
              </a:extLst>
            </p:cNvPr>
            <p:cNvSpPr/>
            <p:nvPr/>
          </p:nvSpPr>
          <p:spPr>
            <a:xfrm rot="21432314">
              <a:off x="4310074" y="4512033"/>
              <a:ext cx="240146"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125" name="Straight Connector 124">
              <a:extLst>
                <a:ext uri="{FF2B5EF4-FFF2-40B4-BE49-F238E27FC236}">
                  <a16:creationId xmlns:a16="http://schemas.microsoft.com/office/drawing/2014/main" id="{EFD3AC8C-F57E-4DA1-98F2-A977887CF077}"/>
                </a:ext>
              </a:extLst>
            </p:cNvPr>
            <p:cNvCxnSpPr>
              <a:cxnSpLocks/>
              <a:stCxn id="124" idx="1"/>
              <a:endCxn id="123" idx="1"/>
            </p:cNvCxnSpPr>
            <p:nvPr/>
          </p:nvCxnSpPr>
          <p:spPr>
            <a:xfrm flipV="1">
              <a:off x="4430147" y="4655190"/>
              <a:ext cx="688054"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sp>
          <p:nvSpPr>
            <p:cNvPr id="126" name="TextBox 125">
              <a:extLst>
                <a:ext uri="{FF2B5EF4-FFF2-40B4-BE49-F238E27FC236}">
                  <a16:creationId xmlns:a16="http://schemas.microsoft.com/office/drawing/2014/main" id="{1BD69A12-6B8C-460C-9EEC-8E37A3D7E1A1}"/>
                </a:ext>
              </a:extLst>
            </p:cNvPr>
            <p:cNvSpPr txBox="1"/>
            <p:nvPr/>
          </p:nvSpPr>
          <p:spPr>
            <a:xfrm rot="21403885">
              <a:off x="4528776" y="4489446"/>
              <a:ext cx="542084" cy="315567"/>
            </a:xfrm>
            <a:prstGeom prst="rect">
              <a:avLst/>
            </a:prstGeom>
            <a:no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API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Agents</a:t>
              </a:r>
              <a:endParaRPr kumimoji="0" lang="en-IN"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cxnSp>
          <p:nvCxnSpPr>
            <p:cNvPr id="127" name="Straight Connector 126">
              <a:extLst>
                <a:ext uri="{FF2B5EF4-FFF2-40B4-BE49-F238E27FC236}">
                  <a16:creationId xmlns:a16="http://schemas.microsoft.com/office/drawing/2014/main" id="{18E8892C-6B32-4BAA-8DA2-9F8E1A9E14CC}"/>
                </a:ext>
              </a:extLst>
            </p:cNvPr>
            <p:cNvCxnSpPr>
              <a:cxnSpLocks/>
            </p:cNvCxnSpPr>
            <p:nvPr/>
          </p:nvCxnSpPr>
          <p:spPr>
            <a:xfrm flipV="1">
              <a:off x="4370112" y="4813164"/>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0C695C11-07B2-4FCC-9D1F-89F82CEC3B85}"/>
                </a:ext>
              </a:extLst>
            </p:cNvPr>
            <p:cNvCxnSpPr>
              <a:cxnSpLocks/>
            </p:cNvCxnSpPr>
            <p:nvPr/>
          </p:nvCxnSpPr>
          <p:spPr>
            <a:xfrm flipV="1">
              <a:off x="4370112" y="4497213"/>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grpSp>
      <p:cxnSp>
        <p:nvCxnSpPr>
          <p:cNvPr id="129" name="Straight Arrow Connector 128">
            <a:extLst>
              <a:ext uri="{FF2B5EF4-FFF2-40B4-BE49-F238E27FC236}">
                <a16:creationId xmlns:a16="http://schemas.microsoft.com/office/drawing/2014/main" id="{350A2CAE-25DA-4FB8-9D34-74C8985B45D9}"/>
              </a:ext>
            </a:extLst>
          </p:cNvPr>
          <p:cNvCxnSpPr>
            <a:cxnSpLocks/>
          </p:cNvCxnSpPr>
          <p:nvPr/>
        </p:nvCxnSpPr>
        <p:spPr>
          <a:xfrm flipV="1">
            <a:off x="7993416" y="2785859"/>
            <a:ext cx="0" cy="249877"/>
          </a:xfrm>
          <a:prstGeom prst="straightConnector1">
            <a:avLst/>
          </a:prstGeom>
          <a:noFill/>
          <a:ln w="19050" cap="flat" cmpd="sng" algn="ctr">
            <a:solidFill>
              <a:srgbClr val="BED730"/>
            </a:solidFill>
            <a:prstDash val="solid"/>
            <a:miter lim="800000"/>
            <a:headEnd type="triangle"/>
            <a:tailEnd type="triangle"/>
          </a:ln>
          <a:effectLst/>
        </p:spPr>
      </p:cxnSp>
      <p:cxnSp>
        <p:nvCxnSpPr>
          <p:cNvPr id="130" name="Straight Arrow Connector 129">
            <a:extLst>
              <a:ext uri="{FF2B5EF4-FFF2-40B4-BE49-F238E27FC236}">
                <a16:creationId xmlns:a16="http://schemas.microsoft.com/office/drawing/2014/main" id="{4C0C812D-9D32-4C1C-8EB1-C483202AE2F3}"/>
              </a:ext>
            </a:extLst>
          </p:cNvPr>
          <p:cNvCxnSpPr>
            <a:cxnSpLocks/>
          </p:cNvCxnSpPr>
          <p:nvPr/>
        </p:nvCxnSpPr>
        <p:spPr>
          <a:xfrm flipV="1">
            <a:off x="11051585" y="2785859"/>
            <a:ext cx="0" cy="249877"/>
          </a:xfrm>
          <a:prstGeom prst="straightConnector1">
            <a:avLst/>
          </a:prstGeom>
          <a:noFill/>
          <a:ln w="19050" cap="flat" cmpd="sng" algn="ctr">
            <a:solidFill>
              <a:srgbClr val="BED730"/>
            </a:solidFill>
            <a:prstDash val="solid"/>
            <a:miter lim="800000"/>
            <a:headEnd type="triangle"/>
            <a:tailEnd type="triangle"/>
          </a:ln>
          <a:effectLst/>
        </p:spPr>
      </p:cxnSp>
      <p:cxnSp>
        <p:nvCxnSpPr>
          <p:cNvPr id="131" name="Straight Arrow Connector 130">
            <a:extLst>
              <a:ext uri="{FF2B5EF4-FFF2-40B4-BE49-F238E27FC236}">
                <a16:creationId xmlns:a16="http://schemas.microsoft.com/office/drawing/2014/main" id="{30508C41-1E94-4133-AF25-9440D7A521A4}"/>
              </a:ext>
            </a:extLst>
          </p:cNvPr>
          <p:cNvCxnSpPr>
            <a:cxnSpLocks/>
          </p:cNvCxnSpPr>
          <p:nvPr/>
        </p:nvCxnSpPr>
        <p:spPr>
          <a:xfrm flipV="1">
            <a:off x="9756056" y="2806094"/>
            <a:ext cx="0" cy="249877"/>
          </a:xfrm>
          <a:prstGeom prst="straightConnector1">
            <a:avLst/>
          </a:prstGeom>
          <a:noFill/>
          <a:ln w="19050" cap="flat" cmpd="sng" algn="ctr">
            <a:solidFill>
              <a:srgbClr val="BED730"/>
            </a:solidFill>
            <a:prstDash val="solid"/>
            <a:miter lim="800000"/>
            <a:headEnd type="triangle"/>
            <a:tailEnd type="triangle"/>
          </a:ln>
          <a:effectLst/>
        </p:spPr>
      </p:cxnSp>
      <p:sp>
        <p:nvSpPr>
          <p:cNvPr id="4" name="TextBox 3">
            <a:extLst>
              <a:ext uri="{FF2B5EF4-FFF2-40B4-BE49-F238E27FC236}">
                <a16:creationId xmlns:a16="http://schemas.microsoft.com/office/drawing/2014/main" id="{84DDEE67-7C29-00E3-B7E1-C5DD7F1A57E4}"/>
              </a:ext>
            </a:extLst>
          </p:cNvPr>
          <p:cNvSpPr txBox="1"/>
          <p:nvPr/>
        </p:nvSpPr>
        <p:spPr>
          <a:xfrm>
            <a:off x="5158461" y="2461139"/>
            <a:ext cx="678391"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Request</a:t>
            </a:r>
          </a:p>
        </p:txBody>
      </p:sp>
      <p:sp>
        <p:nvSpPr>
          <p:cNvPr id="7" name="TextBox 6">
            <a:extLst>
              <a:ext uri="{FF2B5EF4-FFF2-40B4-BE49-F238E27FC236}">
                <a16:creationId xmlns:a16="http://schemas.microsoft.com/office/drawing/2014/main" id="{16923EFE-BA84-3B2C-9E64-A8A686917490}"/>
              </a:ext>
            </a:extLst>
          </p:cNvPr>
          <p:cNvSpPr txBox="1"/>
          <p:nvPr/>
        </p:nvSpPr>
        <p:spPr>
          <a:xfrm>
            <a:off x="5916790" y="2461139"/>
            <a:ext cx="530915"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Event</a:t>
            </a:r>
          </a:p>
        </p:txBody>
      </p:sp>
      <p:sp>
        <p:nvSpPr>
          <p:cNvPr id="8" name="TextBox 7">
            <a:extLst>
              <a:ext uri="{FF2B5EF4-FFF2-40B4-BE49-F238E27FC236}">
                <a16:creationId xmlns:a16="http://schemas.microsoft.com/office/drawing/2014/main" id="{A4229137-9CD7-F784-7FC2-4A4D958267CD}"/>
              </a:ext>
            </a:extLst>
          </p:cNvPr>
          <p:cNvSpPr txBox="1"/>
          <p:nvPr/>
        </p:nvSpPr>
        <p:spPr>
          <a:xfrm>
            <a:off x="8075299" y="2461139"/>
            <a:ext cx="633507"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Change</a:t>
            </a:r>
          </a:p>
        </p:txBody>
      </p:sp>
      <p:sp>
        <p:nvSpPr>
          <p:cNvPr id="12" name="TextBox 11">
            <a:extLst>
              <a:ext uri="{FF2B5EF4-FFF2-40B4-BE49-F238E27FC236}">
                <a16:creationId xmlns:a16="http://schemas.microsoft.com/office/drawing/2014/main" id="{CAF979A8-75AD-6CD6-DD4B-611D5464674C}"/>
              </a:ext>
            </a:extLst>
          </p:cNvPr>
          <p:cNvSpPr txBox="1"/>
          <p:nvPr/>
        </p:nvSpPr>
        <p:spPr>
          <a:xfrm>
            <a:off x="7298267" y="2461139"/>
            <a:ext cx="694421"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Problem</a:t>
            </a:r>
          </a:p>
        </p:txBody>
      </p:sp>
      <p:sp>
        <p:nvSpPr>
          <p:cNvPr id="13" name="TextBox 12">
            <a:extLst>
              <a:ext uri="{FF2B5EF4-FFF2-40B4-BE49-F238E27FC236}">
                <a16:creationId xmlns:a16="http://schemas.microsoft.com/office/drawing/2014/main" id="{7004DA61-2438-A3AF-29CF-FD0B7E1F44CF}"/>
              </a:ext>
            </a:extLst>
          </p:cNvPr>
          <p:cNvSpPr txBox="1"/>
          <p:nvPr/>
        </p:nvSpPr>
        <p:spPr>
          <a:xfrm>
            <a:off x="6528981" y="2461139"/>
            <a:ext cx="686406" cy="256545"/>
          </a:xfrm>
          <a:prstGeom prst="rect">
            <a:avLst/>
          </a:prstGeom>
          <a:solidFill>
            <a:srgbClr val="E2F0D9"/>
          </a:solidFill>
          <a:ln>
            <a:noFill/>
          </a:ln>
        </p:spPr>
        <p:txBody>
          <a:bodyPr wrap="none" rtlCol="0">
            <a:spAutoFit/>
          </a:bodyPr>
          <a:lstStyle>
            <a:defPPr>
              <a:defRPr lang="en-US"/>
            </a:defPPr>
            <a:lvl1pPr algn="ctr">
              <a:defRPr sz="800"/>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Incident</a:t>
            </a:r>
          </a:p>
        </p:txBody>
      </p:sp>
      <p:sp>
        <p:nvSpPr>
          <p:cNvPr id="14" name="TextBox 13">
            <a:extLst>
              <a:ext uri="{FF2B5EF4-FFF2-40B4-BE49-F238E27FC236}">
                <a16:creationId xmlns:a16="http://schemas.microsoft.com/office/drawing/2014/main" id="{8A564E46-72D0-DACE-EA94-0EC973E6E474}"/>
              </a:ext>
            </a:extLst>
          </p:cNvPr>
          <p:cNvSpPr txBox="1"/>
          <p:nvPr/>
        </p:nvSpPr>
        <p:spPr>
          <a:xfrm>
            <a:off x="8789547" y="2461139"/>
            <a:ext cx="933269"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Asset Mgmt.</a:t>
            </a:r>
          </a:p>
        </p:txBody>
      </p:sp>
      <p:sp>
        <p:nvSpPr>
          <p:cNvPr id="15" name="TextBox 14">
            <a:extLst>
              <a:ext uri="{FF2B5EF4-FFF2-40B4-BE49-F238E27FC236}">
                <a16:creationId xmlns:a16="http://schemas.microsoft.com/office/drawing/2014/main" id="{4DAEDB2B-9E75-3B38-DC6E-D58C2A5221A8}"/>
              </a:ext>
            </a:extLst>
          </p:cNvPr>
          <p:cNvSpPr txBox="1"/>
          <p:nvPr/>
        </p:nvSpPr>
        <p:spPr>
          <a:xfrm>
            <a:off x="10409599" y="2461139"/>
            <a:ext cx="1175322"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Service Mapping</a:t>
            </a:r>
          </a:p>
        </p:txBody>
      </p:sp>
      <p:sp>
        <p:nvSpPr>
          <p:cNvPr id="16" name="TextBox 15">
            <a:extLst>
              <a:ext uri="{FF2B5EF4-FFF2-40B4-BE49-F238E27FC236}">
                <a16:creationId xmlns:a16="http://schemas.microsoft.com/office/drawing/2014/main" id="{B95BB23F-53B0-35E6-79CA-8C497DF67FC1}"/>
              </a:ext>
            </a:extLst>
          </p:cNvPr>
          <p:cNvSpPr txBox="1"/>
          <p:nvPr/>
        </p:nvSpPr>
        <p:spPr>
          <a:xfrm>
            <a:off x="9803557" y="2461139"/>
            <a:ext cx="524503"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CMDB</a:t>
            </a:r>
          </a:p>
        </p:txBody>
      </p:sp>
      <p:grpSp>
        <p:nvGrpSpPr>
          <p:cNvPr id="11" name="Group 10">
            <a:extLst>
              <a:ext uri="{FF2B5EF4-FFF2-40B4-BE49-F238E27FC236}">
                <a16:creationId xmlns:a16="http://schemas.microsoft.com/office/drawing/2014/main" id="{06416E3D-1224-AD2A-83CA-F153DD9EFBE4}"/>
              </a:ext>
            </a:extLst>
          </p:cNvPr>
          <p:cNvGrpSpPr/>
          <p:nvPr/>
        </p:nvGrpSpPr>
        <p:grpSpPr>
          <a:xfrm>
            <a:off x="6295723" y="1781532"/>
            <a:ext cx="4342029" cy="292166"/>
            <a:chOff x="4904135" y="1298270"/>
            <a:chExt cx="3256522" cy="219125"/>
          </a:xfrm>
        </p:grpSpPr>
        <p:sp>
          <p:nvSpPr>
            <p:cNvPr id="104" name="TextBox 103">
              <a:extLst>
                <a:ext uri="{FF2B5EF4-FFF2-40B4-BE49-F238E27FC236}">
                  <a16:creationId xmlns:a16="http://schemas.microsoft.com/office/drawing/2014/main" id="{FE1A64FB-2082-4F31-B0FA-690E3933ADC7}"/>
                </a:ext>
              </a:extLst>
            </p:cNvPr>
            <p:cNvSpPr txBox="1"/>
            <p:nvPr/>
          </p:nvSpPr>
          <p:spPr>
            <a:xfrm>
              <a:off x="6534433" y="1301395"/>
              <a:ext cx="1626224" cy="216000"/>
            </a:xfrm>
            <a:prstGeom prst="roundRect">
              <a:avLst/>
            </a:prstGeom>
            <a:solidFill>
              <a:srgbClr val="70AD47">
                <a:lumMod val="20000"/>
                <a:lumOff val="80000"/>
              </a:srgbClr>
            </a:solidFill>
            <a:ln w="12700" cap="flat" cmpd="sng" algn="ctr">
              <a:no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Service Fulfilment</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29" name="Rectangle: Rounded Corners 28">
              <a:extLst>
                <a:ext uri="{FF2B5EF4-FFF2-40B4-BE49-F238E27FC236}">
                  <a16:creationId xmlns:a16="http://schemas.microsoft.com/office/drawing/2014/main" id="{2A004BBA-B821-4697-860E-A08CADF9C274}"/>
                </a:ext>
              </a:extLst>
            </p:cNvPr>
            <p:cNvSpPr/>
            <p:nvPr/>
          </p:nvSpPr>
          <p:spPr>
            <a:xfrm>
              <a:off x="4904135" y="1298270"/>
              <a:ext cx="1409557" cy="212878"/>
            </a:xfrm>
            <a:prstGeom prst="roundRect">
              <a:avLst/>
            </a:prstGeom>
            <a:solidFill>
              <a:srgbClr val="E2F0D9"/>
            </a:solidFill>
            <a:ln>
              <a:noFill/>
            </a:ln>
          </p:spPr>
          <p:txBody>
            <a:bodyPr wrap="non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Service Management Portal</a:t>
              </a:r>
              <a:endParaRPr kumimoji="0" lang="en-IN" sz="1067"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p:txBody>
        </p:sp>
      </p:grpSp>
      <p:grpSp>
        <p:nvGrpSpPr>
          <p:cNvPr id="26" name="Group 25">
            <a:extLst>
              <a:ext uri="{FF2B5EF4-FFF2-40B4-BE49-F238E27FC236}">
                <a16:creationId xmlns:a16="http://schemas.microsoft.com/office/drawing/2014/main" id="{5CF311DF-0BEF-0AD0-8296-1192B5CB8E53}"/>
              </a:ext>
            </a:extLst>
          </p:cNvPr>
          <p:cNvGrpSpPr/>
          <p:nvPr/>
        </p:nvGrpSpPr>
        <p:grpSpPr>
          <a:xfrm>
            <a:off x="6727398" y="1051304"/>
            <a:ext cx="1220068" cy="386888"/>
            <a:chOff x="4321705" y="689157"/>
            <a:chExt cx="1337978" cy="424277"/>
          </a:xfrm>
        </p:grpSpPr>
        <p:sp>
          <p:nvSpPr>
            <p:cNvPr id="5" name="Rectangle: Rounded Corners 4">
              <a:extLst>
                <a:ext uri="{FF2B5EF4-FFF2-40B4-BE49-F238E27FC236}">
                  <a16:creationId xmlns:a16="http://schemas.microsoft.com/office/drawing/2014/main" id="{AFF3D907-EB56-496A-8057-807C8C314259}"/>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10" name="Graphic 9" descr="Office worker">
              <a:extLst>
                <a:ext uri="{FF2B5EF4-FFF2-40B4-BE49-F238E27FC236}">
                  <a16:creationId xmlns:a16="http://schemas.microsoft.com/office/drawing/2014/main" id="{E6136CB3-E0FC-46E5-A3D4-FD3742B574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5132" y="727039"/>
              <a:ext cx="381000" cy="381002"/>
            </a:xfrm>
            <a:prstGeom prst="rect">
              <a:avLst/>
            </a:prstGeom>
          </p:spPr>
        </p:pic>
        <p:pic>
          <p:nvPicPr>
            <p:cNvPr id="97" name="Graphic 96" descr="Office worker">
              <a:extLst>
                <a:ext uri="{FF2B5EF4-FFF2-40B4-BE49-F238E27FC236}">
                  <a16:creationId xmlns:a16="http://schemas.microsoft.com/office/drawing/2014/main" id="{80AD78FD-FA63-68CA-5075-59F7F6454D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6476" y="727039"/>
              <a:ext cx="381000" cy="381002"/>
            </a:xfrm>
            <a:prstGeom prst="rect">
              <a:avLst/>
            </a:prstGeom>
          </p:spPr>
        </p:pic>
        <p:pic>
          <p:nvPicPr>
            <p:cNvPr id="99" name="Graphic 98" descr="Office worker">
              <a:extLst>
                <a:ext uri="{FF2B5EF4-FFF2-40B4-BE49-F238E27FC236}">
                  <a16:creationId xmlns:a16="http://schemas.microsoft.com/office/drawing/2014/main" id="{992AAC50-F5DB-1781-A33D-D0CF827024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7820" y="727039"/>
              <a:ext cx="381000" cy="381002"/>
            </a:xfrm>
            <a:prstGeom prst="rect">
              <a:avLst/>
            </a:prstGeom>
          </p:spPr>
        </p:pic>
      </p:grpSp>
      <p:sp>
        <p:nvSpPr>
          <p:cNvPr id="20" name="TextBox 19">
            <a:extLst>
              <a:ext uri="{FF2B5EF4-FFF2-40B4-BE49-F238E27FC236}">
                <a16:creationId xmlns:a16="http://schemas.microsoft.com/office/drawing/2014/main" id="{97C1B7E3-3D47-4CD3-AE29-384909B12E1C}"/>
              </a:ext>
            </a:extLst>
          </p:cNvPr>
          <p:cNvSpPr txBox="1"/>
          <p:nvPr/>
        </p:nvSpPr>
        <p:spPr>
          <a:xfrm>
            <a:off x="5587934" y="1106912"/>
            <a:ext cx="1092205"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rPr>
              <a:t>Customers</a:t>
            </a:r>
            <a:endParaRPr kumimoji="0" lang="en-IN" sz="12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endParaRPr>
          </a:p>
        </p:txBody>
      </p:sp>
      <p:sp>
        <p:nvSpPr>
          <p:cNvPr id="1049" name="Rectangle: Rounded Corners 1048">
            <a:extLst>
              <a:ext uri="{FF2B5EF4-FFF2-40B4-BE49-F238E27FC236}">
                <a16:creationId xmlns:a16="http://schemas.microsoft.com/office/drawing/2014/main" id="{01EF4786-B670-D56E-FEA7-BCAEA6A56BEB}"/>
              </a:ext>
            </a:extLst>
          </p:cNvPr>
          <p:cNvSpPr/>
          <p:nvPr/>
        </p:nvSpPr>
        <p:spPr>
          <a:xfrm>
            <a:off x="6030649" y="2131851"/>
            <a:ext cx="4800000" cy="283837"/>
          </a:xfrm>
          <a:prstGeom prst="roundRect">
            <a:avLst/>
          </a:prstGeom>
          <a:solidFill>
            <a:srgbClr val="E2F0D9"/>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Provisioning, Orchestration &amp; Service Assurance – Sify Multi-CMP</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1055" name="Straight Arrow Connector 1054">
            <a:extLst>
              <a:ext uri="{FF2B5EF4-FFF2-40B4-BE49-F238E27FC236}">
                <a16:creationId xmlns:a16="http://schemas.microsoft.com/office/drawing/2014/main" id="{D45DEF6F-DBA9-C104-6F41-F028C421D5D6}"/>
              </a:ext>
            </a:extLst>
          </p:cNvPr>
          <p:cNvCxnSpPr>
            <a:cxnSpLocks/>
          </p:cNvCxnSpPr>
          <p:nvPr/>
        </p:nvCxnSpPr>
        <p:spPr>
          <a:xfrm>
            <a:off x="9313876" y="1395064"/>
            <a:ext cx="0" cy="302344"/>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3" name="Straight Arrow Connector 1062">
            <a:extLst>
              <a:ext uri="{FF2B5EF4-FFF2-40B4-BE49-F238E27FC236}">
                <a16:creationId xmlns:a16="http://schemas.microsoft.com/office/drawing/2014/main" id="{5FCCC297-C2D1-0167-6C55-E5C91A0DE307}"/>
              </a:ext>
            </a:extLst>
          </p:cNvPr>
          <p:cNvCxnSpPr>
            <a:cxnSpLocks/>
          </p:cNvCxnSpPr>
          <p:nvPr/>
        </p:nvCxnSpPr>
        <p:spPr>
          <a:xfrm>
            <a:off x="7353176" y="1441744"/>
            <a:ext cx="0" cy="302344"/>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33F65EAF-D1C3-655F-90DD-955D6EC399C5}"/>
              </a:ext>
            </a:extLst>
          </p:cNvPr>
          <p:cNvCxnSpPr>
            <a:cxnSpLocks/>
          </p:cNvCxnSpPr>
          <p:nvPr/>
        </p:nvCxnSpPr>
        <p:spPr>
          <a:xfrm>
            <a:off x="3924373" y="6148995"/>
            <a:ext cx="7436679" cy="0"/>
          </a:xfrm>
          <a:prstGeom prst="straightConnector1">
            <a:avLst/>
          </a:prstGeom>
          <a:ln w="19050">
            <a:solidFill>
              <a:srgbClr val="BFD72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70" name="Picture 24" descr="Image">
            <a:extLst>
              <a:ext uri="{FF2B5EF4-FFF2-40B4-BE49-F238E27FC236}">
                <a16:creationId xmlns:a16="http://schemas.microsoft.com/office/drawing/2014/main" id="{BF26D337-42BB-199F-FFBF-7C14C844DF97}"/>
              </a:ext>
            </a:extLst>
          </p:cNvPr>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188071" y="3257669"/>
            <a:ext cx="661519" cy="450704"/>
          </a:xfrm>
          <a:prstGeom prst="rect">
            <a:avLst/>
          </a:prstGeom>
          <a:noFill/>
          <a:extLst>
            <a:ext uri="{909E8E84-426E-40DD-AFC4-6F175D3DCCD1}">
              <a14:hiddenFill xmlns:a14="http://schemas.microsoft.com/office/drawing/2010/main">
                <a:solidFill>
                  <a:srgbClr val="FFFFFF"/>
                </a:solidFill>
              </a14:hiddenFill>
            </a:ext>
          </a:extLst>
        </p:spPr>
      </p:pic>
      <p:sp>
        <p:nvSpPr>
          <p:cNvPr id="1071" name="Rectangle 1070">
            <a:extLst>
              <a:ext uri="{FF2B5EF4-FFF2-40B4-BE49-F238E27FC236}">
                <a16:creationId xmlns:a16="http://schemas.microsoft.com/office/drawing/2014/main" id="{41FEDA2B-6D44-A107-AC5B-447A0BA5AF0A}"/>
              </a:ext>
            </a:extLst>
          </p:cNvPr>
          <p:cNvSpPr/>
          <p:nvPr/>
        </p:nvSpPr>
        <p:spPr>
          <a:xfrm>
            <a:off x="3442049" y="5138789"/>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AV</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038" name="TextBox 1037">
            <a:extLst>
              <a:ext uri="{FF2B5EF4-FFF2-40B4-BE49-F238E27FC236}">
                <a16:creationId xmlns:a16="http://schemas.microsoft.com/office/drawing/2014/main" id="{B1F0CACE-3780-302F-FAF3-5F1304A677E3}"/>
              </a:ext>
            </a:extLst>
          </p:cNvPr>
          <p:cNvSpPr txBox="1"/>
          <p:nvPr/>
        </p:nvSpPr>
        <p:spPr>
          <a:xfrm>
            <a:off x="6668739" y="5964380"/>
            <a:ext cx="2587680" cy="389513"/>
          </a:xfrm>
          <a:prstGeom prst="roundRect">
            <a:avLst>
              <a:gd name="adj" fmla="val 50000"/>
            </a:avLst>
          </a:prstGeom>
          <a:solidFill>
            <a:schemeClr val="accent1"/>
          </a:solidFill>
        </p:spPr>
        <p:txBody>
          <a:bodyPr wrap="square" rtlCol="0" anchor="ctr">
            <a:spAutoFit/>
          </a:bodyPr>
          <a:lstStyle>
            <a:defPPr>
              <a:defRPr lang="en-US"/>
            </a:defPPr>
            <a:lvl1pPr algn="ctr">
              <a:defRPr sz="900" b="1">
                <a:latin typeface="+mj-lt"/>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Operations Support Systems</a:t>
            </a:r>
          </a:p>
        </p:txBody>
      </p:sp>
      <p:pic>
        <p:nvPicPr>
          <p:cNvPr id="5122" name="Picture 2" descr="Image">
            <a:extLst>
              <a:ext uri="{FF2B5EF4-FFF2-40B4-BE49-F238E27FC236}">
                <a16:creationId xmlns:a16="http://schemas.microsoft.com/office/drawing/2014/main" id="{071CB588-E956-852B-4FB4-BC47C73128B8}"/>
              </a:ext>
            </a:extLst>
          </p:cNvPr>
          <p:cNvPicPr>
            <a:picLocks noChangeAspect="1" noChangeArrowheads="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197712" y="5471717"/>
            <a:ext cx="383011" cy="2872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AB80FE1-4F77-1277-8B0B-E3DA789BE7BD}"/>
              </a:ext>
            </a:extLst>
          </p:cNvPr>
          <p:cNvSpPr txBox="1"/>
          <p:nvPr/>
        </p:nvSpPr>
        <p:spPr>
          <a:xfrm>
            <a:off x="11045304" y="5737028"/>
            <a:ext cx="663964" cy="21544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IN" sz="800" b="1" i="1" u="none" strike="noStrike" kern="1200" cap="none" spc="0" normalizeH="0" baseline="0" noProof="0">
                <a:ln>
                  <a:noFill/>
                </a:ln>
                <a:solidFill>
                  <a:prstClr val="black"/>
                </a:solidFill>
                <a:effectLst/>
                <a:uLnTx/>
                <a:uFillTx/>
                <a:latin typeface="Trebuchet MS" panose="020B0703020202090204" pitchFamily="34" charset="0"/>
                <a:ea typeface="+mn-ea"/>
                <a:cs typeface="+mn-cs"/>
              </a:rPr>
              <a:t>Any Cloud</a:t>
            </a:r>
          </a:p>
        </p:txBody>
      </p:sp>
      <p:sp>
        <p:nvSpPr>
          <p:cNvPr id="9" name="Title 8">
            <a:extLst>
              <a:ext uri="{FF2B5EF4-FFF2-40B4-BE49-F238E27FC236}">
                <a16:creationId xmlns:a16="http://schemas.microsoft.com/office/drawing/2014/main" id="{FE235C88-77E8-404A-83E7-A4DD4A6723EC}"/>
              </a:ext>
            </a:extLst>
          </p:cNvPr>
          <p:cNvSpPr>
            <a:spLocks noGrp="1"/>
          </p:cNvSpPr>
          <p:nvPr>
            <p:ph type="title"/>
          </p:nvPr>
        </p:nvSpPr>
        <p:spPr>
          <a:xfrm>
            <a:off x="432000" y="282099"/>
            <a:ext cx="11328200" cy="553984"/>
          </a:xfrm>
        </p:spPr>
        <p:txBody>
          <a:bodyPr vert="horz" wrap="square" lIns="0" tIns="60953" rIns="121904" bIns="60953" rtlCol="0" anchor="ctr">
            <a:spAutoFit/>
          </a:bodyPr>
          <a:lstStyle/>
          <a:p>
            <a:r>
              <a:rPr lang="en-US" dirty="0"/>
              <a:t>Cloud &amp; IT MANAGED SERVICES FRAMEWORK </a:t>
            </a:r>
            <a:endParaRPr lang="en-IN" dirty="0"/>
          </a:p>
        </p:txBody>
      </p:sp>
      <p:graphicFrame>
        <p:nvGraphicFramePr>
          <p:cNvPr id="19" name="Diagram 18">
            <a:extLst>
              <a:ext uri="{FF2B5EF4-FFF2-40B4-BE49-F238E27FC236}">
                <a16:creationId xmlns:a16="http://schemas.microsoft.com/office/drawing/2014/main" id="{79B9600C-EF63-5676-1C03-0BE929CDA9C2}"/>
              </a:ext>
            </a:extLst>
          </p:cNvPr>
          <p:cNvGraphicFramePr/>
          <p:nvPr/>
        </p:nvGraphicFramePr>
        <p:xfrm>
          <a:off x="661188" y="1316568"/>
          <a:ext cx="2077408" cy="499321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0443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E4B9E267-D6E8-D668-432C-D8ECC4D691C1}"/>
              </a:ext>
            </a:extLst>
          </p:cNvPr>
          <p:cNvSpPr/>
          <p:nvPr/>
        </p:nvSpPr>
        <p:spPr>
          <a:xfrm>
            <a:off x="5580506" y="1367565"/>
            <a:ext cx="1637697" cy="615685"/>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DC &amp; Cloud Strategy</a:t>
            </a:r>
            <a:endParaRPr lang="en-IN" sz="1400" b="1" dirty="0">
              <a:latin typeface="+mj-lt"/>
            </a:endParaRPr>
          </a:p>
        </p:txBody>
      </p:sp>
      <p:sp>
        <p:nvSpPr>
          <p:cNvPr id="6" name="Arrow: Right 5">
            <a:extLst>
              <a:ext uri="{FF2B5EF4-FFF2-40B4-BE49-F238E27FC236}">
                <a16:creationId xmlns:a16="http://schemas.microsoft.com/office/drawing/2014/main" id="{19196220-F4AC-B5BD-1922-C621FEAAF556}"/>
              </a:ext>
            </a:extLst>
          </p:cNvPr>
          <p:cNvSpPr>
            <a:spLocks/>
          </p:cNvSpPr>
          <p:nvPr/>
        </p:nvSpPr>
        <p:spPr>
          <a:xfrm>
            <a:off x="1226387" y="1268413"/>
            <a:ext cx="4161907" cy="764722"/>
          </a:xfrm>
          <a:prstGeom prst="rightArrow">
            <a:avLst>
              <a:gd name="adj1" fmla="val 100000"/>
              <a:gd name="adj2" fmla="val 55862"/>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7" name="Arrow: Left 6">
            <a:extLst>
              <a:ext uri="{FF2B5EF4-FFF2-40B4-BE49-F238E27FC236}">
                <a16:creationId xmlns:a16="http://schemas.microsoft.com/office/drawing/2014/main" id="{D7721025-D837-3990-DE52-ABD0431AD039}"/>
              </a:ext>
            </a:extLst>
          </p:cNvPr>
          <p:cNvSpPr/>
          <p:nvPr/>
        </p:nvSpPr>
        <p:spPr>
          <a:xfrm>
            <a:off x="7403068" y="1268413"/>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10" name="Flowchart: Terminator 9">
            <a:extLst>
              <a:ext uri="{FF2B5EF4-FFF2-40B4-BE49-F238E27FC236}">
                <a16:creationId xmlns:a16="http://schemas.microsoft.com/office/drawing/2014/main" id="{0098D0DB-A8FA-8B2A-4B5C-3BB87C3BF065}"/>
              </a:ext>
            </a:extLst>
          </p:cNvPr>
          <p:cNvSpPr/>
          <p:nvPr/>
        </p:nvSpPr>
        <p:spPr>
          <a:xfrm>
            <a:off x="5585480" y="2175399"/>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App Migration &amp; Modernization</a:t>
            </a:r>
            <a:endParaRPr lang="en-IN" sz="1400" b="1" dirty="0">
              <a:latin typeface="+mj-lt"/>
            </a:endParaRPr>
          </a:p>
        </p:txBody>
      </p:sp>
      <p:sp>
        <p:nvSpPr>
          <p:cNvPr id="11" name="Arrow: Right 10">
            <a:extLst>
              <a:ext uri="{FF2B5EF4-FFF2-40B4-BE49-F238E27FC236}">
                <a16:creationId xmlns:a16="http://schemas.microsoft.com/office/drawing/2014/main" id="{A4B5DC40-E379-C7FD-E59D-9B591471B823}"/>
              </a:ext>
            </a:extLst>
          </p:cNvPr>
          <p:cNvSpPr>
            <a:spLocks/>
          </p:cNvSpPr>
          <p:nvPr/>
        </p:nvSpPr>
        <p:spPr>
          <a:xfrm>
            <a:off x="1226387" y="2127630"/>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12" name="Arrow: Left 11">
            <a:extLst>
              <a:ext uri="{FF2B5EF4-FFF2-40B4-BE49-F238E27FC236}">
                <a16:creationId xmlns:a16="http://schemas.microsoft.com/office/drawing/2014/main" id="{36877108-1755-04B4-B367-20D62C177190}"/>
              </a:ext>
            </a:extLst>
          </p:cNvPr>
          <p:cNvSpPr/>
          <p:nvPr/>
        </p:nvSpPr>
        <p:spPr>
          <a:xfrm>
            <a:off x="7403068" y="2150632"/>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18" name="Flowchart: Terminator 17">
            <a:extLst>
              <a:ext uri="{FF2B5EF4-FFF2-40B4-BE49-F238E27FC236}">
                <a16:creationId xmlns:a16="http://schemas.microsoft.com/office/drawing/2014/main" id="{80A52A59-275B-8806-C354-5A0E4E8523AA}"/>
              </a:ext>
            </a:extLst>
          </p:cNvPr>
          <p:cNvSpPr/>
          <p:nvPr/>
        </p:nvSpPr>
        <p:spPr>
          <a:xfrm>
            <a:off x="5567062" y="3030650"/>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Security</a:t>
            </a:r>
            <a:endParaRPr lang="en-IN" sz="1400" b="1" dirty="0">
              <a:latin typeface="+mj-lt"/>
            </a:endParaRPr>
          </a:p>
        </p:txBody>
      </p:sp>
      <p:sp>
        <p:nvSpPr>
          <p:cNvPr id="19" name="Arrow: Right 18">
            <a:extLst>
              <a:ext uri="{FF2B5EF4-FFF2-40B4-BE49-F238E27FC236}">
                <a16:creationId xmlns:a16="http://schemas.microsoft.com/office/drawing/2014/main" id="{DD770F92-E48F-B3C3-353B-EB83E794B762}"/>
              </a:ext>
            </a:extLst>
          </p:cNvPr>
          <p:cNvSpPr>
            <a:spLocks/>
          </p:cNvSpPr>
          <p:nvPr/>
        </p:nvSpPr>
        <p:spPr>
          <a:xfrm>
            <a:off x="1226387" y="2986847"/>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0" name="Arrow: Left 19">
            <a:extLst>
              <a:ext uri="{FF2B5EF4-FFF2-40B4-BE49-F238E27FC236}">
                <a16:creationId xmlns:a16="http://schemas.microsoft.com/office/drawing/2014/main" id="{2E52E152-29E7-F92B-C762-B0B40F369FF1}"/>
              </a:ext>
            </a:extLst>
          </p:cNvPr>
          <p:cNvSpPr/>
          <p:nvPr/>
        </p:nvSpPr>
        <p:spPr>
          <a:xfrm>
            <a:off x="7403068" y="3012145"/>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2" name="Flowchart: Terminator 21">
            <a:extLst>
              <a:ext uri="{FF2B5EF4-FFF2-40B4-BE49-F238E27FC236}">
                <a16:creationId xmlns:a16="http://schemas.microsoft.com/office/drawing/2014/main" id="{5E5641F7-A223-6B48-5E52-7BF36D9FF728}"/>
              </a:ext>
            </a:extLst>
          </p:cNvPr>
          <p:cNvSpPr/>
          <p:nvPr/>
        </p:nvSpPr>
        <p:spPr>
          <a:xfrm>
            <a:off x="5593218" y="3931927"/>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Customer Experience</a:t>
            </a:r>
            <a:endParaRPr lang="en-IN" sz="1400" b="1" dirty="0">
              <a:latin typeface="+mj-lt"/>
            </a:endParaRPr>
          </a:p>
        </p:txBody>
      </p:sp>
      <p:sp>
        <p:nvSpPr>
          <p:cNvPr id="23" name="Arrow: Right 22">
            <a:extLst>
              <a:ext uri="{FF2B5EF4-FFF2-40B4-BE49-F238E27FC236}">
                <a16:creationId xmlns:a16="http://schemas.microsoft.com/office/drawing/2014/main" id="{4C0AF7E3-AC30-016C-BA25-366800848709}"/>
              </a:ext>
            </a:extLst>
          </p:cNvPr>
          <p:cNvSpPr>
            <a:spLocks/>
          </p:cNvSpPr>
          <p:nvPr/>
        </p:nvSpPr>
        <p:spPr>
          <a:xfrm>
            <a:off x="1226387" y="3846064"/>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4" name="Arrow: Left 23">
            <a:extLst>
              <a:ext uri="{FF2B5EF4-FFF2-40B4-BE49-F238E27FC236}">
                <a16:creationId xmlns:a16="http://schemas.microsoft.com/office/drawing/2014/main" id="{D406C886-539C-96EB-CAA5-C737E3B36DF1}"/>
              </a:ext>
            </a:extLst>
          </p:cNvPr>
          <p:cNvSpPr/>
          <p:nvPr/>
        </p:nvSpPr>
        <p:spPr>
          <a:xfrm>
            <a:off x="7403068" y="3825490"/>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6" name="Flowchart: Terminator 25">
            <a:extLst>
              <a:ext uri="{FF2B5EF4-FFF2-40B4-BE49-F238E27FC236}">
                <a16:creationId xmlns:a16="http://schemas.microsoft.com/office/drawing/2014/main" id="{F9F0AAC7-9C8D-91B8-517F-F86C223999FF}"/>
              </a:ext>
            </a:extLst>
          </p:cNvPr>
          <p:cNvSpPr/>
          <p:nvPr/>
        </p:nvSpPr>
        <p:spPr>
          <a:xfrm>
            <a:off x="5593218" y="4765984"/>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Innovation </a:t>
            </a:r>
          </a:p>
          <a:p>
            <a:pPr algn="ctr"/>
            <a:r>
              <a:rPr lang="en-US" sz="1400" b="1" dirty="0">
                <a:latin typeface="+mj-lt"/>
              </a:rPr>
              <a:t>at Core</a:t>
            </a:r>
            <a:endParaRPr lang="en-IN" sz="1400" b="1" dirty="0">
              <a:latin typeface="+mj-lt"/>
            </a:endParaRPr>
          </a:p>
        </p:txBody>
      </p:sp>
      <p:sp>
        <p:nvSpPr>
          <p:cNvPr id="27" name="Arrow: Right 26">
            <a:extLst>
              <a:ext uri="{FF2B5EF4-FFF2-40B4-BE49-F238E27FC236}">
                <a16:creationId xmlns:a16="http://schemas.microsoft.com/office/drawing/2014/main" id="{3ED86F49-27F4-54FE-5357-AA5B7FF62A92}"/>
              </a:ext>
            </a:extLst>
          </p:cNvPr>
          <p:cNvSpPr>
            <a:spLocks/>
          </p:cNvSpPr>
          <p:nvPr/>
        </p:nvSpPr>
        <p:spPr>
          <a:xfrm>
            <a:off x="1226387" y="4705281"/>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8" name="Arrow: Left 27">
            <a:extLst>
              <a:ext uri="{FF2B5EF4-FFF2-40B4-BE49-F238E27FC236}">
                <a16:creationId xmlns:a16="http://schemas.microsoft.com/office/drawing/2014/main" id="{2D1F3946-0976-F59F-00B0-9D0ACB7B7B7C}"/>
              </a:ext>
            </a:extLst>
          </p:cNvPr>
          <p:cNvSpPr/>
          <p:nvPr/>
        </p:nvSpPr>
        <p:spPr>
          <a:xfrm>
            <a:off x="7403068" y="4714117"/>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9" name="TextBox 28">
            <a:extLst>
              <a:ext uri="{FF2B5EF4-FFF2-40B4-BE49-F238E27FC236}">
                <a16:creationId xmlns:a16="http://schemas.microsoft.com/office/drawing/2014/main" id="{77D69C48-EBB4-E387-5B0F-F0C55C7FF56A}"/>
              </a:ext>
            </a:extLst>
          </p:cNvPr>
          <p:cNvSpPr txBox="1"/>
          <p:nvPr/>
        </p:nvSpPr>
        <p:spPr>
          <a:xfrm>
            <a:off x="1312001" y="2292980"/>
            <a:ext cx="3594431" cy="461665"/>
          </a:xfrm>
          <a:prstGeom prst="rect">
            <a:avLst/>
          </a:prstGeom>
          <a:noFill/>
          <a:ln>
            <a:noFill/>
          </a:ln>
        </p:spPr>
        <p:txBody>
          <a:bodyPr wrap="square" rtlCol="0">
            <a:spAutoFit/>
          </a:bodyPr>
          <a:lstStyle/>
          <a:p>
            <a:r>
              <a:rPr lang="en-US" sz="1200" dirty="0">
                <a:solidFill>
                  <a:schemeClr val="bg1"/>
                </a:solidFill>
                <a:latin typeface="+mj-lt"/>
              </a:rPr>
              <a:t>Cloud Migration Services; Kubernetes; </a:t>
            </a:r>
          </a:p>
          <a:p>
            <a:r>
              <a:rPr lang="en-US" sz="1200" dirty="0">
                <a:solidFill>
                  <a:schemeClr val="bg1"/>
                </a:solidFill>
                <a:latin typeface="+mj-lt"/>
              </a:rPr>
              <a:t>SAP Expertise &amp; Managed Services</a:t>
            </a:r>
            <a:endParaRPr lang="en-IN" sz="1200" dirty="0">
              <a:solidFill>
                <a:schemeClr val="bg1"/>
              </a:solidFill>
              <a:latin typeface="+mj-lt"/>
            </a:endParaRPr>
          </a:p>
        </p:txBody>
      </p:sp>
      <p:sp>
        <p:nvSpPr>
          <p:cNvPr id="30" name="TextBox 29">
            <a:extLst>
              <a:ext uri="{FF2B5EF4-FFF2-40B4-BE49-F238E27FC236}">
                <a16:creationId xmlns:a16="http://schemas.microsoft.com/office/drawing/2014/main" id="{DBB2B8BB-4F2F-A6E3-9A05-CFAF31824F6B}"/>
              </a:ext>
            </a:extLst>
          </p:cNvPr>
          <p:cNvSpPr txBox="1"/>
          <p:nvPr/>
        </p:nvSpPr>
        <p:spPr>
          <a:xfrm>
            <a:off x="1312002" y="3277684"/>
            <a:ext cx="3637268" cy="276999"/>
          </a:xfrm>
          <a:prstGeom prst="rect">
            <a:avLst/>
          </a:prstGeom>
          <a:noFill/>
        </p:spPr>
        <p:txBody>
          <a:bodyPr wrap="square" rtlCol="0">
            <a:spAutoFit/>
          </a:bodyPr>
          <a:lstStyle/>
          <a:p>
            <a:r>
              <a:rPr lang="en-US" sz="1200" dirty="0">
                <a:solidFill>
                  <a:schemeClr val="bg1"/>
                </a:solidFill>
                <a:latin typeface="+mj-lt"/>
              </a:rPr>
              <a:t>SOC; Managed Security Services</a:t>
            </a:r>
            <a:endParaRPr lang="en-IN" sz="1200" dirty="0">
              <a:solidFill>
                <a:schemeClr val="bg1"/>
              </a:solidFill>
              <a:latin typeface="+mj-lt"/>
            </a:endParaRPr>
          </a:p>
        </p:txBody>
      </p:sp>
      <p:sp>
        <p:nvSpPr>
          <p:cNvPr id="31" name="TextBox 30">
            <a:extLst>
              <a:ext uri="{FF2B5EF4-FFF2-40B4-BE49-F238E27FC236}">
                <a16:creationId xmlns:a16="http://schemas.microsoft.com/office/drawing/2014/main" id="{0BC09EE9-6261-E491-70F5-EC0130C0F2F0}"/>
              </a:ext>
            </a:extLst>
          </p:cNvPr>
          <p:cNvSpPr txBox="1"/>
          <p:nvPr/>
        </p:nvSpPr>
        <p:spPr>
          <a:xfrm>
            <a:off x="1312002" y="1452393"/>
            <a:ext cx="3637268" cy="461665"/>
          </a:xfrm>
          <a:prstGeom prst="rect">
            <a:avLst/>
          </a:prstGeom>
          <a:noFill/>
        </p:spPr>
        <p:txBody>
          <a:bodyPr wrap="square" rtlCol="0">
            <a:spAutoFit/>
          </a:bodyPr>
          <a:lstStyle/>
          <a:p>
            <a:r>
              <a:rPr lang="en-US" sz="1200" dirty="0">
                <a:solidFill>
                  <a:schemeClr val="bg1"/>
                </a:solidFill>
                <a:latin typeface="+mj-lt"/>
              </a:rPr>
              <a:t>DC Build &amp; Maintain; DRaaS for BCP; Cloud Advisory along with Managed Services</a:t>
            </a:r>
            <a:endParaRPr lang="en-IN" sz="1200" dirty="0">
              <a:solidFill>
                <a:schemeClr val="bg1"/>
              </a:solidFill>
              <a:latin typeface="+mj-lt"/>
            </a:endParaRPr>
          </a:p>
        </p:txBody>
      </p:sp>
      <p:sp>
        <p:nvSpPr>
          <p:cNvPr id="32" name="TextBox 31">
            <a:extLst>
              <a:ext uri="{FF2B5EF4-FFF2-40B4-BE49-F238E27FC236}">
                <a16:creationId xmlns:a16="http://schemas.microsoft.com/office/drawing/2014/main" id="{48E98B79-D609-ADA2-BE80-6A4D6E155854}"/>
              </a:ext>
            </a:extLst>
          </p:cNvPr>
          <p:cNvSpPr txBox="1"/>
          <p:nvPr/>
        </p:nvSpPr>
        <p:spPr>
          <a:xfrm>
            <a:off x="1312001" y="4045868"/>
            <a:ext cx="3637268" cy="461665"/>
          </a:xfrm>
          <a:prstGeom prst="rect">
            <a:avLst/>
          </a:prstGeom>
          <a:noFill/>
        </p:spPr>
        <p:txBody>
          <a:bodyPr wrap="square" rtlCol="0">
            <a:spAutoFit/>
          </a:bodyPr>
          <a:lstStyle/>
          <a:p>
            <a:r>
              <a:rPr lang="en-US" sz="1200" dirty="0">
                <a:solidFill>
                  <a:schemeClr val="bg1"/>
                </a:solidFill>
                <a:latin typeface="+mj-lt"/>
              </a:rPr>
              <a:t>Automation, Chat Bots, Digital Workflows; Digital Asset Management</a:t>
            </a:r>
            <a:endParaRPr lang="en-IN" sz="1200" dirty="0">
              <a:solidFill>
                <a:schemeClr val="bg1"/>
              </a:solidFill>
              <a:latin typeface="+mj-lt"/>
            </a:endParaRPr>
          </a:p>
        </p:txBody>
      </p:sp>
      <p:sp>
        <p:nvSpPr>
          <p:cNvPr id="33" name="TextBox 32">
            <a:extLst>
              <a:ext uri="{FF2B5EF4-FFF2-40B4-BE49-F238E27FC236}">
                <a16:creationId xmlns:a16="http://schemas.microsoft.com/office/drawing/2014/main" id="{79EA3EAC-D3BA-FA22-D564-4B452499B8F1}"/>
              </a:ext>
            </a:extLst>
          </p:cNvPr>
          <p:cNvSpPr txBox="1"/>
          <p:nvPr/>
        </p:nvSpPr>
        <p:spPr>
          <a:xfrm>
            <a:off x="1312002" y="4895060"/>
            <a:ext cx="3708234" cy="461665"/>
          </a:xfrm>
          <a:prstGeom prst="rect">
            <a:avLst/>
          </a:prstGeom>
          <a:noFill/>
        </p:spPr>
        <p:txBody>
          <a:bodyPr wrap="square" rtlCol="0">
            <a:spAutoFit/>
          </a:bodyPr>
          <a:lstStyle/>
          <a:p>
            <a:r>
              <a:rPr lang="en-US" sz="1200" dirty="0">
                <a:solidFill>
                  <a:schemeClr val="bg1"/>
                </a:solidFill>
                <a:latin typeface="+mj-lt"/>
              </a:rPr>
              <a:t>Industry Led Solutions to enhance Org’s Digital Initiatives </a:t>
            </a:r>
            <a:endParaRPr lang="en-IN" sz="1200" dirty="0">
              <a:solidFill>
                <a:schemeClr val="bg1"/>
              </a:solidFill>
              <a:latin typeface="+mj-lt"/>
            </a:endParaRPr>
          </a:p>
        </p:txBody>
      </p:sp>
      <p:sp>
        <p:nvSpPr>
          <p:cNvPr id="13" name="Rectangle: Top Corners Rounded 12">
            <a:extLst>
              <a:ext uri="{FF2B5EF4-FFF2-40B4-BE49-F238E27FC236}">
                <a16:creationId xmlns:a16="http://schemas.microsoft.com/office/drawing/2014/main" id="{C82440CD-2931-FFE5-53EF-4669943C544F}"/>
              </a:ext>
            </a:extLst>
          </p:cNvPr>
          <p:cNvSpPr/>
          <p:nvPr/>
        </p:nvSpPr>
        <p:spPr>
          <a:xfrm rot="16200000">
            <a:off x="-1765254" y="3441658"/>
            <a:ext cx="5027544" cy="681060"/>
          </a:xfrm>
          <a:prstGeom prst="round2SameRect">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 name="TextBox 2">
            <a:extLst>
              <a:ext uri="{FF2B5EF4-FFF2-40B4-BE49-F238E27FC236}">
                <a16:creationId xmlns:a16="http://schemas.microsoft.com/office/drawing/2014/main" id="{ADA529B8-E744-8522-D19B-79F6066057C9}"/>
              </a:ext>
            </a:extLst>
          </p:cNvPr>
          <p:cNvSpPr txBox="1"/>
          <p:nvPr/>
        </p:nvSpPr>
        <p:spPr>
          <a:xfrm rot="16200000">
            <a:off x="-1357093" y="3536070"/>
            <a:ext cx="4211219" cy="422032"/>
          </a:xfrm>
          <a:prstGeom prst="rect">
            <a:avLst/>
          </a:prstGeom>
          <a:noFill/>
        </p:spPr>
        <p:txBody>
          <a:bodyPr wrap="square" rtlCol="0">
            <a:spAutoFit/>
          </a:bodyPr>
          <a:lstStyle/>
          <a:p>
            <a:pPr algn="ctr"/>
            <a:r>
              <a:rPr lang="en-US" sz="2133" b="1" dirty="0">
                <a:latin typeface="+mj-lt"/>
              </a:rPr>
              <a:t>Sify’s Alignment</a:t>
            </a:r>
            <a:endParaRPr lang="en-IN" sz="2133" b="1" dirty="0">
              <a:latin typeface="+mj-lt"/>
            </a:endParaRPr>
          </a:p>
        </p:txBody>
      </p:sp>
      <p:sp>
        <p:nvSpPr>
          <p:cNvPr id="14" name="Rectangle: Top Corners Rounded 13">
            <a:extLst>
              <a:ext uri="{FF2B5EF4-FFF2-40B4-BE49-F238E27FC236}">
                <a16:creationId xmlns:a16="http://schemas.microsoft.com/office/drawing/2014/main" id="{EE9005A8-E970-F640-00C6-44C4D17897F3}"/>
              </a:ext>
            </a:extLst>
          </p:cNvPr>
          <p:cNvSpPr/>
          <p:nvPr/>
        </p:nvSpPr>
        <p:spPr>
          <a:xfrm rot="5400000" flipH="1">
            <a:off x="8917893" y="3441655"/>
            <a:ext cx="5027544" cy="68106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5" name="TextBox 14">
            <a:extLst>
              <a:ext uri="{FF2B5EF4-FFF2-40B4-BE49-F238E27FC236}">
                <a16:creationId xmlns:a16="http://schemas.microsoft.com/office/drawing/2014/main" id="{8AFE63D1-8053-54C1-2143-1FCBEDD3C284}"/>
              </a:ext>
            </a:extLst>
          </p:cNvPr>
          <p:cNvSpPr txBox="1"/>
          <p:nvPr/>
        </p:nvSpPr>
        <p:spPr>
          <a:xfrm rot="16200000">
            <a:off x="9303985" y="3592489"/>
            <a:ext cx="4211219" cy="422032"/>
          </a:xfrm>
          <a:prstGeom prst="rect">
            <a:avLst/>
          </a:prstGeom>
          <a:noFill/>
        </p:spPr>
        <p:txBody>
          <a:bodyPr wrap="square" rtlCol="0">
            <a:spAutoFit/>
          </a:bodyPr>
          <a:lstStyle/>
          <a:p>
            <a:pPr algn="ctr"/>
            <a:r>
              <a:rPr lang="en-US" sz="2133" b="1" dirty="0">
                <a:solidFill>
                  <a:srgbClr val="BED730"/>
                </a:solidFill>
                <a:latin typeface="+mj-lt"/>
              </a:rPr>
              <a:t>Hyperscaler’s Alignment</a:t>
            </a:r>
            <a:endParaRPr lang="en-IN" sz="2133" b="1" dirty="0">
              <a:solidFill>
                <a:srgbClr val="BED730"/>
              </a:solidFill>
              <a:latin typeface="+mj-lt"/>
            </a:endParaRPr>
          </a:p>
        </p:txBody>
      </p:sp>
      <p:sp>
        <p:nvSpPr>
          <p:cNvPr id="35" name="TextBox 34">
            <a:extLst>
              <a:ext uri="{FF2B5EF4-FFF2-40B4-BE49-F238E27FC236}">
                <a16:creationId xmlns:a16="http://schemas.microsoft.com/office/drawing/2014/main" id="{87AFB8E9-EBAF-A88D-11ED-6F93EEAFC7F4}"/>
              </a:ext>
            </a:extLst>
          </p:cNvPr>
          <p:cNvSpPr txBox="1"/>
          <p:nvPr/>
        </p:nvSpPr>
        <p:spPr>
          <a:xfrm>
            <a:off x="7841316" y="1368758"/>
            <a:ext cx="2668497" cy="543867"/>
          </a:xfrm>
          <a:prstGeom prst="rect">
            <a:avLst/>
          </a:prstGeom>
          <a:noFill/>
        </p:spPr>
        <p:txBody>
          <a:bodyPr wrap="square" rtlCol="0">
            <a:spAutoFit/>
          </a:bodyPr>
          <a:lstStyle/>
          <a:p>
            <a:r>
              <a:rPr lang="en-US" sz="1467" dirty="0">
                <a:solidFill>
                  <a:schemeClr val="bg1"/>
                </a:solidFill>
                <a:latin typeface="+mj-lt"/>
              </a:rPr>
              <a:t>Hyperscale Cloud Infra; Backup &amp; DR</a:t>
            </a:r>
            <a:endParaRPr lang="en-IN" sz="1467" dirty="0">
              <a:solidFill>
                <a:schemeClr val="bg1"/>
              </a:solidFill>
              <a:latin typeface="+mj-lt"/>
            </a:endParaRPr>
          </a:p>
        </p:txBody>
      </p:sp>
      <p:sp>
        <p:nvSpPr>
          <p:cNvPr id="36" name="TextBox 35">
            <a:extLst>
              <a:ext uri="{FF2B5EF4-FFF2-40B4-BE49-F238E27FC236}">
                <a16:creationId xmlns:a16="http://schemas.microsoft.com/office/drawing/2014/main" id="{15634DA5-345C-36F5-1CE6-38DF6C7731AB}"/>
              </a:ext>
            </a:extLst>
          </p:cNvPr>
          <p:cNvSpPr txBox="1"/>
          <p:nvPr/>
        </p:nvSpPr>
        <p:spPr>
          <a:xfrm>
            <a:off x="7841316" y="2278894"/>
            <a:ext cx="3265654" cy="543867"/>
          </a:xfrm>
          <a:prstGeom prst="rect">
            <a:avLst/>
          </a:prstGeom>
          <a:noFill/>
        </p:spPr>
        <p:txBody>
          <a:bodyPr wrap="square" rtlCol="0">
            <a:spAutoFit/>
          </a:bodyPr>
          <a:lstStyle/>
          <a:p>
            <a:r>
              <a:rPr lang="en-US" sz="1467" dirty="0">
                <a:solidFill>
                  <a:schemeClr val="bg1"/>
                </a:solidFill>
                <a:latin typeface="+mj-lt"/>
              </a:rPr>
              <a:t>Infra/App Modernization or Migration </a:t>
            </a:r>
          </a:p>
        </p:txBody>
      </p:sp>
      <p:sp>
        <p:nvSpPr>
          <p:cNvPr id="37" name="TextBox 36">
            <a:extLst>
              <a:ext uri="{FF2B5EF4-FFF2-40B4-BE49-F238E27FC236}">
                <a16:creationId xmlns:a16="http://schemas.microsoft.com/office/drawing/2014/main" id="{3C9EA4F9-9DDE-37F3-63D1-48396673DB1B}"/>
              </a:ext>
            </a:extLst>
          </p:cNvPr>
          <p:cNvSpPr txBox="1"/>
          <p:nvPr/>
        </p:nvSpPr>
        <p:spPr>
          <a:xfrm>
            <a:off x="7841316" y="3130676"/>
            <a:ext cx="3038682" cy="543867"/>
          </a:xfrm>
          <a:prstGeom prst="rect">
            <a:avLst/>
          </a:prstGeom>
          <a:noFill/>
        </p:spPr>
        <p:txBody>
          <a:bodyPr wrap="square" rtlCol="0">
            <a:spAutoFit/>
          </a:bodyPr>
          <a:lstStyle/>
          <a:p>
            <a:r>
              <a:rPr lang="en-US" sz="1467" dirty="0">
                <a:solidFill>
                  <a:schemeClr val="bg1"/>
                </a:solidFill>
                <a:latin typeface="+mj-lt"/>
              </a:rPr>
              <a:t>Best in Class Cloud Security</a:t>
            </a:r>
          </a:p>
          <a:p>
            <a:r>
              <a:rPr lang="en-US" sz="1467" dirty="0">
                <a:solidFill>
                  <a:schemeClr val="bg1"/>
                </a:solidFill>
                <a:latin typeface="+mj-lt"/>
              </a:rPr>
              <a:t>Controls</a:t>
            </a:r>
            <a:endParaRPr lang="en-IN" sz="1467" dirty="0">
              <a:solidFill>
                <a:schemeClr val="bg1"/>
              </a:solidFill>
              <a:latin typeface="+mj-lt"/>
            </a:endParaRPr>
          </a:p>
        </p:txBody>
      </p:sp>
      <p:sp>
        <p:nvSpPr>
          <p:cNvPr id="38" name="TextBox 37">
            <a:extLst>
              <a:ext uri="{FF2B5EF4-FFF2-40B4-BE49-F238E27FC236}">
                <a16:creationId xmlns:a16="http://schemas.microsoft.com/office/drawing/2014/main" id="{D20290A5-E321-8432-35CB-BECCC7D1009C}"/>
              </a:ext>
            </a:extLst>
          </p:cNvPr>
          <p:cNvSpPr txBox="1"/>
          <p:nvPr/>
        </p:nvSpPr>
        <p:spPr>
          <a:xfrm>
            <a:off x="7841317" y="3943251"/>
            <a:ext cx="2899990" cy="543867"/>
          </a:xfrm>
          <a:prstGeom prst="rect">
            <a:avLst/>
          </a:prstGeom>
          <a:noFill/>
        </p:spPr>
        <p:txBody>
          <a:bodyPr wrap="square" rtlCol="0">
            <a:spAutoFit/>
          </a:bodyPr>
          <a:lstStyle/>
          <a:p>
            <a:r>
              <a:rPr lang="en-US" sz="1467" dirty="0">
                <a:solidFill>
                  <a:schemeClr val="bg1"/>
                </a:solidFill>
                <a:latin typeface="+mj-lt"/>
              </a:rPr>
              <a:t>Innovate faster with AI/ML &amp; data analytics</a:t>
            </a:r>
            <a:endParaRPr lang="en-IN" sz="1467" dirty="0">
              <a:solidFill>
                <a:schemeClr val="bg1"/>
              </a:solidFill>
              <a:latin typeface="+mj-lt"/>
            </a:endParaRPr>
          </a:p>
        </p:txBody>
      </p:sp>
      <p:sp>
        <p:nvSpPr>
          <p:cNvPr id="39" name="TextBox 38">
            <a:extLst>
              <a:ext uri="{FF2B5EF4-FFF2-40B4-BE49-F238E27FC236}">
                <a16:creationId xmlns:a16="http://schemas.microsoft.com/office/drawing/2014/main" id="{A1646BAB-B911-75ED-DE02-1062A88149DE}"/>
              </a:ext>
            </a:extLst>
          </p:cNvPr>
          <p:cNvSpPr txBox="1"/>
          <p:nvPr/>
        </p:nvSpPr>
        <p:spPr>
          <a:xfrm>
            <a:off x="7841315" y="4687815"/>
            <a:ext cx="2494877" cy="769634"/>
          </a:xfrm>
          <a:prstGeom prst="rect">
            <a:avLst/>
          </a:prstGeom>
          <a:noFill/>
        </p:spPr>
        <p:txBody>
          <a:bodyPr wrap="square" rtlCol="0">
            <a:spAutoFit/>
          </a:bodyPr>
          <a:lstStyle/>
          <a:p>
            <a:r>
              <a:rPr lang="en-US" sz="1467" dirty="0">
                <a:solidFill>
                  <a:schemeClr val="bg1"/>
                </a:solidFill>
                <a:latin typeface="+mj-lt"/>
              </a:rPr>
              <a:t>Prepackaged Industry solutions BFSI/ CPG/ Retail, Media, Mfg. etc.</a:t>
            </a:r>
            <a:endParaRPr lang="en-IN" sz="1467" dirty="0">
              <a:solidFill>
                <a:schemeClr val="bg1"/>
              </a:solidFill>
              <a:latin typeface="+mj-lt"/>
            </a:endParaRPr>
          </a:p>
        </p:txBody>
      </p:sp>
      <p:sp>
        <p:nvSpPr>
          <p:cNvPr id="34" name="Flowchart: Terminator 33">
            <a:extLst>
              <a:ext uri="{FF2B5EF4-FFF2-40B4-BE49-F238E27FC236}">
                <a16:creationId xmlns:a16="http://schemas.microsoft.com/office/drawing/2014/main" id="{0D12B243-CA43-C881-0C0D-B4FEE032252C}"/>
              </a:ext>
            </a:extLst>
          </p:cNvPr>
          <p:cNvSpPr/>
          <p:nvPr/>
        </p:nvSpPr>
        <p:spPr>
          <a:xfrm>
            <a:off x="5580506" y="5660127"/>
            <a:ext cx="1637697" cy="669093"/>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Workplace Modernization</a:t>
            </a:r>
            <a:endParaRPr lang="en-IN" sz="1400" b="1" dirty="0">
              <a:latin typeface="+mj-lt"/>
            </a:endParaRPr>
          </a:p>
        </p:txBody>
      </p:sp>
      <p:sp>
        <p:nvSpPr>
          <p:cNvPr id="40" name="Arrow: Right 39">
            <a:extLst>
              <a:ext uri="{FF2B5EF4-FFF2-40B4-BE49-F238E27FC236}">
                <a16:creationId xmlns:a16="http://schemas.microsoft.com/office/drawing/2014/main" id="{4AB9BFE1-D99A-88B0-CCBE-1E5DB443B34B}"/>
              </a:ext>
            </a:extLst>
          </p:cNvPr>
          <p:cNvSpPr>
            <a:spLocks/>
          </p:cNvSpPr>
          <p:nvPr/>
        </p:nvSpPr>
        <p:spPr>
          <a:xfrm>
            <a:off x="1226387" y="5564723"/>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41" name="Arrow: Left 40">
            <a:extLst>
              <a:ext uri="{FF2B5EF4-FFF2-40B4-BE49-F238E27FC236}">
                <a16:creationId xmlns:a16="http://schemas.microsoft.com/office/drawing/2014/main" id="{BFA05BDE-5D8B-6D43-CB7E-C1323B2B1648}"/>
              </a:ext>
            </a:extLst>
          </p:cNvPr>
          <p:cNvSpPr/>
          <p:nvPr/>
        </p:nvSpPr>
        <p:spPr>
          <a:xfrm>
            <a:off x="7403068" y="5564723"/>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42" name="TextBox 41">
            <a:extLst>
              <a:ext uri="{FF2B5EF4-FFF2-40B4-BE49-F238E27FC236}">
                <a16:creationId xmlns:a16="http://schemas.microsoft.com/office/drawing/2014/main" id="{BF3EAE33-A171-62A9-5EAE-EDD3D5F59B10}"/>
              </a:ext>
            </a:extLst>
          </p:cNvPr>
          <p:cNvSpPr txBox="1"/>
          <p:nvPr/>
        </p:nvSpPr>
        <p:spPr>
          <a:xfrm>
            <a:off x="1312001" y="5823017"/>
            <a:ext cx="3708235" cy="276999"/>
          </a:xfrm>
          <a:prstGeom prst="rect">
            <a:avLst/>
          </a:prstGeom>
          <a:noFill/>
        </p:spPr>
        <p:txBody>
          <a:bodyPr wrap="square" rtlCol="0">
            <a:spAutoFit/>
          </a:bodyPr>
          <a:lstStyle/>
          <a:p>
            <a:r>
              <a:rPr lang="en-IN" sz="1200" dirty="0">
                <a:solidFill>
                  <a:schemeClr val="bg1"/>
                </a:solidFill>
                <a:latin typeface="+mj-lt"/>
              </a:rPr>
              <a:t>Workspace suite</a:t>
            </a:r>
          </a:p>
        </p:txBody>
      </p:sp>
      <p:sp>
        <p:nvSpPr>
          <p:cNvPr id="43" name="TextBox 42">
            <a:extLst>
              <a:ext uri="{FF2B5EF4-FFF2-40B4-BE49-F238E27FC236}">
                <a16:creationId xmlns:a16="http://schemas.microsoft.com/office/drawing/2014/main" id="{22308448-5D39-5F1A-6180-F94050912E0E}"/>
              </a:ext>
            </a:extLst>
          </p:cNvPr>
          <p:cNvSpPr txBox="1"/>
          <p:nvPr/>
        </p:nvSpPr>
        <p:spPr>
          <a:xfrm>
            <a:off x="7841317" y="5539091"/>
            <a:ext cx="3038682" cy="769634"/>
          </a:xfrm>
          <a:prstGeom prst="rect">
            <a:avLst/>
          </a:prstGeom>
          <a:noFill/>
        </p:spPr>
        <p:txBody>
          <a:bodyPr wrap="square" rtlCol="0">
            <a:spAutoFit/>
          </a:bodyPr>
          <a:lstStyle/>
          <a:p>
            <a:r>
              <a:rPr lang="en-IN" sz="1467" dirty="0">
                <a:solidFill>
                  <a:schemeClr val="bg1"/>
                </a:solidFill>
                <a:latin typeface="+mj-lt"/>
              </a:rPr>
              <a:t>Licenses, Migration, Implementation &amp; Managed services</a:t>
            </a:r>
          </a:p>
        </p:txBody>
      </p:sp>
      <p:sp>
        <p:nvSpPr>
          <p:cNvPr id="9" name="Title 1">
            <a:extLst>
              <a:ext uri="{FF2B5EF4-FFF2-40B4-BE49-F238E27FC236}">
                <a16:creationId xmlns:a16="http://schemas.microsoft.com/office/drawing/2014/main" id="{6F58236C-B693-3BB3-26D7-103AD95999AB}"/>
              </a:ext>
            </a:extLst>
          </p:cNvPr>
          <p:cNvSpPr>
            <a:spLocks noGrp="1"/>
          </p:cNvSpPr>
          <p:nvPr>
            <p:ph type="title"/>
          </p:nvPr>
        </p:nvSpPr>
        <p:spPr/>
        <p:txBody>
          <a:bodyPr/>
          <a:lstStyle/>
          <a:p>
            <a:r>
              <a:rPr lang="en-US" dirty="0"/>
              <a:t>Sify services complementing hyperscale CSPS </a:t>
            </a:r>
            <a:endParaRPr lang="en-IN" dirty="0"/>
          </a:p>
        </p:txBody>
      </p:sp>
    </p:spTree>
    <p:extLst>
      <p:ext uri="{BB962C8B-B14F-4D97-AF65-F5344CB8AC3E}">
        <p14:creationId xmlns:p14="http://schemas.microsoft.com/office/powerpoint/2010/main" val="329089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71B6-EDB9-8753-F695-2BC7206D9698}"/>
              </a:ext>
            </a:extLst>
          </p:cNvPr>
          <p:cNvSpPr>
            <a:spLocks noGrp="1"/>
          </p:cNvSpPr>
          <p:nvPr>
            <p:ph type="title"/>
          </p:nvPr>
        </p:nvSpPr>
        <p:spPr>
          <a:xfrm>
            <a:off x="431900" y="395067"/>
            <a:ext cx="11328200" cy="523210"/>
          </a:xfrm>
        </p:spPr>
        <p:txBody>
          <a:bodyPr/>
          <a:lstStyle/>
          <a:p>
            <a:r>
              <a:rPr lang="en-IN" dirty="0"/>
              <a:t>AGENDA</a:t>
            </a:r>
          </a:p>
        </p:txBody>
      </p:sp>
      <p:graphicFrame>
        <p:nvGraphicFramePr>
          <p:cNvPr id="8" name="Diagram 7">
            <a:extLst>
              <a:ext uri="{FF2B5EF4-FFF2-40B4-BE49-F238E27FC236}">
                <a16:creationId xmlns:a16="http://schemas.microsoft.com/office/drawing/2014/main" id="{EA75BC6F-3ED7-DEB3-E421-1DA47D141930}"/>
              </a:ext>
            </a:extLst>
          </p:cNvPr>
          <p:cNvGraphicFramePr/>
          <p:nvPr>
            <p:extLst>
              <p:ext uri="{D42A27DB-BD31-4B8C-83A1-F6EECF244321}">
                <p14:modId xmlns:p14="http://schemas.microsoft.com/office/powerpoint/2010/main" val="1915118387"/>
              </p:ext>
            </p:extLst>
          </p:nvPr>
        </p:nvGraphicFramePr>
        <p:xfrm>
          <a:off x="407988" y="1268412"/>
          <a:ext cx="11352013" cy="5043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9AFEB6-C877-4D85-9E21-817342AE5404}"/>
              </a:ext>
            </a:extLst>
          </p:cNvPr>
          <p:cNvSpPr/>
          <p:nvPr/>
        </p:nvSpPr>
        <p:spPr>
          <a:xfrm>
            <a:off x="4220181" y="3813568"/>
            <a:ext cx="376082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9" name="Rectangle 38">
            <a:extLst>
              <a:ext uri="{FF2B5EF4-FFF2-40B4-BE49-F238E27FC236}">
                <a16:creationId xmlns:a16="http://schemas.microsoft.com/office/drawing/2014/main" id="{BA728959-DB7B-4B62-B153-FB0BA9B36234}"/>
              </a:ext>
            </a:extLst>
          </p:cNvPr>
          <p:cNvSpPr/>
          <p:nvPr/>
        </p:nvSpPr>
        <p:spPr>
          <a:xfrm>
            <a:off x="8928108" y="1316567"/>
            <a:ext cx="283209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1FD9CBBC-CF80-4994-A1F3-40E746985535}"/>
              </a:ext>
            </a:extLst>
          </p:cNvPr>
          <p:cNvSpPr/>
          <p:nvPr/>
        </p:nvSpPr>
        <p:spPr>
          <a:xfrm>
            <a:off x="431800" y="1316567"/>
            <a:ext cx="283209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a:xfrm>
            <a:off x="432000" y="282099"/>
            <a:ext cx="11328200" cy="523210"/>
          </a:xfrm>
        </p:spPr>
        <p:txBody>
          <a:bodyPr/>
          <a:lstStyle/>
          <a:p>
            <a:r>
              <a:rPr lang="en-US" sz="2800" dirty="0"/>
              <a:t>Sify Cloud &amp; IT Managed Services capabilities &amp; strengths</a:t>
            </a:r>
            <a:endParaRPr lang="en-IN" sz="2800" dirty="0"/>
          </a:p>
        </p:txBody>
      </p:sp>
      <p:pic>
        <p:nvPicPr>
          <p:cNvPr id="19" name="Picture 18" descr="A picture containing shape&#10;&#10;Description automatically generated">
            <a:extLst>
              <a:ext uri="{FF2B5EF4-FFF2-40B4-BE49-F238E27FC236}">
                <a16:creationId xmlns:a16="http://schemas.microsoft.com/office/drawing/2014/main" id="{479F65F8-92B9-4F93-B4A3-26BCB11E3854}"/>
              </a:ext>
            </a:extLst>
          </p:cNvPr>
          <p:cNvPicPr>
            <a:picLocks noChangeAspect="1"/>
          </p:cNvPicPr>
          <p:nvPr/>
        </p:nvPicPr>
        <p:blipFill rotWithShape="1">
          <a:blip r:embed="rId2" cstate="print">
            <a:alphaModFix amt="70000"/>
            <a:lum bright="70000" contrast="-70000"/>
            <a:extLst>
              <a:ext uri="{28A0092B-C50C-407E-A947-70E740481C1C}">
                <a14:useLocalDpi xmlns:a14="http://schemas.microsoft.com/office/drawing/2010/main" val="0"/>
              </a:ext>
            </a:extLst>
          </a:blip>
          <a:srcRect l="10214" t="14386" r="10751" b="15538"/>
          <a:stretch/>
        </p:blipFill>
        <p:spPr>
          <a:xfrm>
            <a:off x="1915372" y="4110999"/>
            <a:ext cx="812053" cy="720000"/>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C234A414-58E1-441F-954F-92220291E85E}"/>
              </a:ext>
            </a:extLst>
          </p:cNvPr>
          <p:cNvPicPr>
            <a:picLocks noChangeAspect="1"/>
          </p:cNvPicPr>
          <p:nvPr/>
        </p:nvPicPr>
        <p:blipFill>
          <a:blip r:embed="rId3"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82867" y="1478803"/>
            <a:ext cx="720000" cy="720000"/>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682A18F4-5895-4E0D-91FC-542A7EE7C0B7}"/>
              </a:ext>
            </a:extLst>
          </p:cNvPr>
          <p:cNvPicPr>
            <a:picLocks noChangeAspect="1"/>
          </p:cNvPicPr>
          <p:nvPr/>
        </p:nvPicPr>
        <p:blipFill>
          <a:blip r:embed="rId4"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79821" y="1478803"/>
            <a:ext cx="720000" cy="720000"/>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2F630FE5-192D-40FB-932B-C789F55068A1}"/>
              </a:ext>
            </a:extLst>
          </p:cNvPr>
          <p:cNvPicPr>
            <a:picLocks noChangeAspect="1"/>
          </p:cNvPicPr>
          <p:nvPr/>
        </p:nvPicPr>
        <p:blipFill>
          <a:blip r:embed="rId5"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36000" y="4110999"/>
            <a:ext cx="720000" cy="72000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2229490-EFED-4F58-852F-47A2141AFDB0}"/>
              </a:ext>
            </a:extLst>
          </p:cNvPr>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Lst>
          </a:blip>
          <a:stretch>
            <a:fillRect/>
          </a:stretch>
        </p:blipFill>
        <p:spPr>
          <a:xfrm>
            <a:off x="4319949" y="1478803"/>
            <a:ext cx="720000" cy="720000"/>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CAB74719-5C93-4AB6-931C-F05E0613F420}"/>
              </a:ext>
            </a:extLst>
          </p:cNvPr>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Lst>
          </a:blip>
          <a:stretch>
            <a:fillRect/>
          </a:stretch>
        </p:blipFill>
        <p:spPr>
          <a:xfrm>
            <a:off x="7152049" y="1478803"/>
            <a:ext cx="720000" cy="720000"/>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0DA49761-98AD-4072-B6A3-9CA663FE5615}"/>
              </a:ext>
            </a:extLst>
          </p:cNvPr>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Lst>
          </a:blip>
          <a:stretch>
            <a:fillRect/>
          </a:stretch>
        </p:blipFill>
        <p:spPr>
          <a:xfrm>
            <a:off x="9510602" y="4110999"/>
            <a:ext cx="720000" cy="720000"/>
          </a:xfrm>
          <a:prstGeom prst="rect">
            <a:avLst/>
          </a:prstGeom>
        </p:spPr>
      </p:pic>
      <p:grpSp>
        <p:nvGrpSpPr>
          <p:cNvPr id="7" name="Group 6">
            <a:extLst>
              <a:ext uri="{FF2B5EF4-FFF2-40B4-BE49-F238E27FC236}">
                <a16:creationId xmlns:a16="http://schemas.microsoft.com/office/drawing/2014/main" id="{24ECB685-E368-4D90-A02A-9844A2001CB4}"/>
              </a:ext>
            </a:extLst>
          </p:cNvPr>
          <p:cNvGrpSpPr/>
          <p:nvPr/>
        </p:nvGrpSpPr>
        <p:grpSpPr>
          <a:xfrm>
            <a:off x="3263900" y="1316568"/>
            <a:ext cx="5664200" cy="2496608"/>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431800" y="3813175"/>
            <a:ext cx="11328400"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38B798-DFA6-4CE4-9C8B-127992444352}"/>
              </a:ext>
            </a:extLst>
          </p:cNvPr>
          <p:cNvCxnSpPr>
            <a:cxnSpLocks/>
          </p:cNvCxnSpPr>
          <p:nvPr/>
        </p:nvCxnSpPr>
        <p:spPr>
          <a:xfrm>
            <a:off x="7990189" y="3813175"/>
            <a:ext cx="0" cy="2496608"/>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2B8E98-32AC-45ED-B3F8-D081E1307AFF}"/>
              </a:ext>
            </a:extLst>
          </p:cNvPr>
          <p:cNvCxnSpPr>
            <a:cxnSpLocks/>
          </p:cNvCxnSpPr>
          <p:nvPr/>
        </p:nvCxnSpPr>
        <p:spPr>
          <a:xfrm>
            <a:off x="4210995" y="3813175"/>
            <a:ext cx="0" cy="2496608"/>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1E0A89-B733-4542-88BE-20ADB50834A0}"/>
              </a:ext>
            </a:extLst>
          </p:cNvPr>
          <p:cNvSpPr txBox="1"/>
          <p:nvPr/>
        </p:nvSpPr>
        <p:spPr>
          <a:xfrm>
            <a:off x="506439" y="2448040"/>
            <a:ext cx="2672860" cy="880049"/>
          </a:xfrm>
          <a:prstGeom prst="rect">
            <a:avLst/>
          </a:prstGeom>
          <a:noFill/>
        </p:spPr>
        <p:txBody>
          <a:bodyPr wrap="square" rtlCol="0">
            <a:spAutoFit/>
          </a:bodyPr>
          <a:lstStyle/>
          <a:p>
            <a:pPr algn="ctr">
              <a:lnSpc>
                <a:spcPts val="2133"/>
              </a:lnSpc>
            </a:pPr>
            <a:r>
              <a:rPr lang="en-IN" sz="1600" dirty="0">
                <a:solidFill>
                  <a:schemeClr val="bg1"/>
                </a:solidFill>
              </a:rPr>
              <a:t>Comprehensive Discovery &amp; Assessment for Cloud adoption</a:t>
            </a:r>
          </a:p>
        </p:txBody>
      </p:sp>
      <p:sp>
        <p:nvSpPr>
          <p:cNvPr id="33" name="TextBox 32">
            <a:extLst>
              <a:ext uri="{FF2B5EF4-FFF2-40B4-BE49-F238E27FC236}">
                <a16:creationId xmlns:a16="http://schemas.microsoft.com/office/drawing/2014/main" id="{A6BD655E-AE8A-48F6-8042-FDDE6B245D78}"/>
              </a:ext>
            </a:extLst>
          </p:cNvPr>
          <p:cNvSpPr txBox="1"/>
          <p:nvPr/>
        </p:nvSpPr>
        <p:spPr>
          <a:xfrm>
            <a:off x="3343522" y="2448040"/>
            <a:ext cx="2672860" cy="880049"/>
          </a:xfrm>
          <a:prstGeom prst="rect">
            <a:avLst/>
          </a:prstGeom>
          <a:noFill/>
        </p:spPr>
        <p:txBody>
          <a:bodyPr wrap="square" rtlCol="0">
            <a:spAutoFit/>
          </a:bodyPr>
          <a:lstStyle/>
          <a:p>
            <a:pPr algn="ctr">
              <a:lnSpc>
                <a:spcPts val="2133"/>
              </a:lnSpc>
            </a:pPr>
            <a:r>
              <a:rPr lang="en-US" sz="1600" dirty="0">
                <a:solidFill>
                  <a:schemeClr val="bg1"/>
                </a:solidFill>
              </a:rPr>
              <a:t>Controlled &amp; Phased -Migration for any to any cloud </a:t>
            </a:r>
            <a:endParaRPr lang="en-IN" sz="1600" dirty="0">
              <a:solidFill>
                <a:schemeClr val="bg1"/>
              </a:solidFill>
            </a:endParaRPr>
          </a:p>
        </p:txBody>
      </p:sp>
      <p:sp>
        <p:nvSpPr>
          <p:cNvPr id="34" name="TextBox 33">
            <a:extLst>
              <a:ext uri="{FF2B5EF4-FFF2-40B4-BE49-F238E27FC236}">
                <a16:creationId xmlns:a16="http://schemas.microsoft.com/office/drawing/2014/main" id="{07FC6D11-5D89-447F-A827-0028BD80D044}"/>
              </a:ext>
            </a:extLst>
          </p:cNvPr>
          <p:cNvSpPr txBox="1"/>
          <p:nvPr/>
        </p:nvSpPr>
        <p:spPr>
          <a:xfrm>
            <a:off x="6175622" y="2448041"/>
            <a:ext cx="2672860" cy="1149289"/>
          </a:xfrm>
          <a:prstGeom prst="rect">
            <a:avLst/>
          </a:prstGeom>
          <a:noFill/>
        </p:spPr>
        <p:txBody>
          <a:bodyPr wrap="square" rtlCol="0">
            <a:spAutoFit/>
          </a:bodyPr>
          <a:lstStyle/>
          <a:p>
            <a:pPr algn="ctr">
              <a:lnSpc>
                <a:spcPts val="2133"/>
              </a:lnSpc>
            </a:pPr>
            <a:r>
              <a:rPr lang="en-US" sz="1600" dirty="0">
                <a:solidFill>
                  <a:schemeClr val="bg1"/>
                </a:solidFill>
              </a:rPr>
              <a:t>Implementation &amp; Consolidation to arrive at a desired state architecture</a:t>
            </a:r>
            <a:endParaRPr lang="en-IN" sz="1600" dirty="0">
              <a:solidFill>
                <a:schemeClr val="bg1"/>
              </a:solidFill>
            </a:endParaRPr>
          </a:p>
        </p:txBody>
      </p:sp>
      <p:sp>
        <p:nvSpPr>
          <p:cNvPr id="35" name="TextBox 34">
            <a:extLst>
              <a:ext uri="{FF2B5EF4-FFF2-40B4-BE49-F238E27FC236}">
                <a16:creationId xmlns:a16="http://schemas.microsoft.com/office/drawing/2014/main" id="{5236F2D4-9E4F-4536-939E-B14B529282EC}"/>
              </a:ext>
            </a:extLst>
          </p:cNvPr>
          <p:cNvSpPr txBox="1"/>
          <p:nvPr/>
        </p:nvSpPr>
        <p:spPr>
          <a:xfrm>
            <a:off x="9003394" y="2448040"/>
            <a:ext cx="2672860" cy="879984"/>
          </a:xfrm>
          <a:prstGeom prst="rect">
            <a:avLst/>
          </a:prstGeom>
          <a:noFill/>
        </p:spPr>
        <p:txBody>
          <a:bodyPr wrap="square" rtlCol="0">
            <a:spAutoFit/>
          </a:bodyPr>
          <a:lstStyle/>
          <a:p>
            <a:pPr algn="ctr">
              <a:lnSpc>
                <a:spcPts val="2133"/>
              </a:lnSpc>
            </a:pPr>
            <a:r>
              <a:rPr lang="fr-FR" sz="1600" dirty="0">
                <a:solidFill>
                  <a:schemeClr val="bg1"/>
                </a:solidFill>
              </a:rPr>
              <a:t>Multi-Cloud, Service &amp; Cloud Optimisation Management </a:t>
            </a:r>
            <a:endParaRPr lang="en-IN" sz="1600" dirty="0">
              <a:solidFill>
                <a:schemeClr val="bg1"/>
              </a:solidFill>
            </a:endParaRPr>
          </a:p>
        </p:txBody>
      </p:sp>
      <p:sp>
        <p:nvSpPr>
          <p:cNvPr id="36" name="TextBox 35">
            <a:extLst>
              <a:ext uri="{FF2B5EF4-FFF2-40B4-BE49-F238E27FC236}">
                <a16:creationId xmlns:a16="http://schemas.microsoft.com/office/drawing/2014/main" id="{3B36BF3B-4A3D-4D4A-9CFF-C15CC62F1CC0}"/>
              </a:ext>
            </a:extLst>
          </p:cNvPr>
          <p:cNvSpPr txBox="1"/>
          <p:nvPr/>
        </p:nvSpPr>
        <p:spPr>
          <a:xfrm>
            <a:off x="722372" y="5080235"/>
            <a:ext cx="3198053" cy="610680"/>
          </a:xfrm>
          <a:prstGeom prst="rect">
            <a:avLst/>
          </a:prstGeom>
          <a:noFill/>
        </p:spPr>
        <p:txBody>
          <a:bodyPr wrap="square" rtlCol="0">
            <a:spAutoFit/>
          </a:bodyPr>
          <a:lstStyle/>
          <a:p>
            <a:pPr algn="ctr">
              <a:lnSpc>
                <a:spcPts val="2133"/>
              </a:lnSpc>
            </a:pPr>
            <a:r>
              <a:rPr lang="en-US" sz="1600" dirty="0">
                <a:solidFill>
                  <a:schemeClr val="bg1"/>
                </a:solidFill>
              </a:rPr>
              <a:t>Continuous &amp; Unified Security and Compliance Automation</a:t>
            </a:r>
            <a:endParaRPr lang="en-IN" sz="1600" dirty="0">
              <a:solidFill>
                <a:schemeClr val="bg1"/>
              </a:solidFill>
            </a:endParaRPr>
          </a:p>
        </p:txBody>
      </p:sp>
      <p:sp>
        <p:nvSpPr>
          <p:cNvPr id="37" name="TextBox 36">
            <a:extLst>
              <a:ext uri="{FF2B5EF4-FFF2-40B4-BE49-F238E27FC236}">
                <a16:creationId xmlns:a16="http://schemas.microsoft.com/office/drawing/2014/main" id="{6A34B0F1-CC68-4014-AD8C-40F96BE0F42D}"/>
              </a:ext>
            </a:extLst>
          </p:cNvPr>
          <p:cNvSpPr txBox="1"/>
          <p:nvPr/>
        </p:nvSpPr>
        <p:spPr>
          <a:xfrm>
            <a:off x="4363481" y="5080237"/>
            <a:ext cx="3465041" cy="341440"/>
          </a:xfrm>
          <a:prstGeom prst="rect">
            <a:avLst/>
          </a:prstGeom>
          <a:noFill/>
        </p:spPr>
        <p:txBody>
          <a:bodyPr wrap="square" rtlCol="0">
            <a:spAutoFit/>
          </a:bodyPr>
          <a:lstStyle/>
          <a:p>
            <a:pPr algn="ctr">
              <a:lnSpc>
                <a:spcPts val="2133"/>
              </a:lnSpc>
            </a:pPr>
            <a:r>
              <a:rPr lang="en-IN" sz="1600" dirty="0">
                <a:solidFill>
                  <a:schemeClr val="bg1"/>
                </a:solidFill>
              </a:rPr>
              <a:t>AI powered Managed Services</a:t>
            </a:r>
          </a:p>
        </p:txBody>
      </p:sp>
      <p:sp>
        <p:nvSpPr>
          <p:cNvPr id="38" name="TextBox 37">
            <a:extLst>
              <a:ext uri="{FF2B5EF4-FFF2-40B4-BE49-F238E27FC236}">
                <a16:creationId xmlns:a16="http://schemas.microsoft.com/office/drawing/2014/main" id="{E0F397C3-95E3-4EBE-82B2-1248840C8C5D}"/>
              </a:ext>
            </a:extLst>
          </p:cNvPr>
          <p:cNvSpPr txBox="1"/>
          <p:nvPr/>
        </p:nvSpPr>
        <p:spPr>
          <a:xfrm>
            <a:off x="8271576" y="5080236"/>
            <a:ext cx="3198053" cy="879984"/>
          </a:xfrm>
          <a:prstGeom prst="rect">
            <a:avLst/>
          </a:prstGeom>
          <a:noFill/>
        </p:spPr>
        <p:txBody>
          <a:bodyPr wrap="square" rtlCol="0">
            <a:spAutoFit/>
          </a:bodyPr>
          <a:lstStyle/>
          <a:p>
            <a:pPr algn="ctr">
              <a:lnSpc>
                <a:spcPts val="2133"/>
              </a:lnSpc>
            </a:pPr>
            <a:r>
              <a:rPr lang="en-US" sz="1600" dirty="0">
                <a:solidFill>
                  <a:schemeClr val="bg1"/>
                </a:solidFill>
              </a:rPr>
              <a:t>Cloud Economics (Hybrid-Cloud, Multi-Cloud continuous cost optimization)</a:t>
            </a:r>
            <a:endParaRPr lang="en-IN" sz="1600" dirty="0">
              <a:solidFill>
                <a:schemeClr val="bg1"/>
              </a:solidFill>
            </a:endParaRPr>
          </a:p>
        </p:txBody>
      </p:sp>
    </p:spTree>
    <p:extLst>
      <p:ext uri="{BB962C8B-B14F-4D97-AF65-F5344CB8AC3E}">
        <p14:creationId xmlns:p14="http://schemas.microsoft.com/office/powerpoint/2010/main" val="32979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FA2EAFF-ECB0-368F-8816-7A2BBFB28EC4}"/>
              </a:ext>
            </a:extLst>
          </p:cNvPr>
          <p:cNvSpPr/>
          <p:nvPr/>
        </p:nvSpPr>
        <p:spPr>
          <a:xfrm>
            <a:off x="431800" y="1316568"/>
            <a:ext cx="11328400" cy="4993217"/>
          </a:xfrm>
          <a:prstGeom prst="roundRect">
            <a:avLst>
              <a:gd name="adj" fmla="val 4314"/>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1AE03085-C680-A86F-24B1-D6D595E84248}"/>
              </a:ext>
            </a:extLst>
          </p:cNvPr>
          <p:cNvSpPr txBox="1"/>
          <p:nvPr/>
        </p:nvSpPr>
        <p:spPr>
          <a:xfrm>
            <a:off x="1699697" y="1600025"/>
            <a:ext cx="1548056" cy="1938992"/>
          </a:xfrm>
          <a:prstGeom prst="rect">
            <a:avLst/>
          </a:prstGeom>
          <a:noFill/>
          <a:ln w="6350">
            <a:solidFill>
              <a:schemeClr val="bg1"/>
            </a:solidFill>
            <a:prstDash val="sysDot"/>
          </a:ln>
        </p:spPr>
        <p:txBody>
          <a:bodyPr wrap="square" rtlCol="0">
            <a:spAutoFit/>
          </a:bodyPr>
          <a:lstStyle/>
          <a:p>
            <a:endParaRPr lang="en-IN" sz="2400"/>
          </a:p>
          <a:p>
            <a:endParaRPr lang="en-US" sz="2400"/>
          </a:p>
          <a:p>
            <a:endParaRPr lang="en-US" sz="2400"/>
          </a:p>
          <a:p>
            <a:endParaRPr lang="en-US" sz="2400"/>
          </a:p>
          <a:p>
            <a:endParaRPr lang="en-US" sz="2400"/>
          </a:p>
        </p:txBody>
      </p:sp>
      <p:sp>
        <p:nvSpPr>
          <p:cNvPr id="38" name="TextBox 37">
            <a:extLst>
              <a:ext uri="{FF2B5EF4-FFF2-40B4-BE49-F238E27FC236}">
                <a16:creationId xmlns:a16="http://schemas.microsoft.com/office/drawing/2014/main" id="{23812F2C-03C4-CCE6-E355-2AA1E20B7928}"/>
              </a:ext>
            </a:extLst>
          </p:cNvPr>
          <p:cNvSpPr txBox="1"/>
          <p:nvPr/>
        </p:nvSpPr>
        <p:spPr>
          <a:xfrm>
            <a:off x="9993777" y="1600025"/>
            <a:ext cx="1548056" cy="1938992"/>
          </a:xfrm>
          <a:prstGeom prst="rect">
            <a:avLst/>
          </a:prstGeom>
          <a:noFill/>
          <a:ln w="6350">
            <a:solidFill>
              <a:schemeClr val="bg1"/>
            </a:solidFill>
            <a:prstDash val="sysDot"/>
          </a:ln>
        </p:spPr>
        <p:txBody>
          <a:bodyPr wrap="square" rtlCol="0">
            <a:spAutoFit/>
          </a:bodyPr>
          <a:lstStyle/>
          <a:p>
            <a:endParaRPr lang="en-IN" sz="2400"/>
          </a:p>
          <a:p>
            <a:endParaRPr lang="en-US" sz="2400"/>
          </a:p>
          <a:p>
            <a:endParaRPr lang="en-US" sz="2400"/>
          </a:p>
          <a:p>
            <a:endParaRPr lang="en-US" sz="2400"/>
          </a:p>
          <a:p>
            <a:endParaRPr lang="en-US" sz="2400"/>
          </a:p>
        </p:txBody>
      </p:sp>
      <p:pic>
        <p:nvPicPr>
          <p:cNvPr id="16" name="Picture 2" descr="eGovernments Foundation">
            <a:extLst>
              <a:ext uri="{FF2B5EF4-FFF2-40B4-BE49-F238E27FC236}">
                <a16:creationId xmlns:a16="http://schemas.microsoft.com/office/drawing/2014/main" id="{5FB1BE3D-EFEC-E23A-4637-9089A4F48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491" y="1680713"/>
            <a:ext cx="1056000" cy="105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FBFE85-E04B-43B8-AA36-B513ED6922C7}"/>
              </a:ext>
            </a:extLst>
          </p:cNvPr>
          <p:cNvSpPr>
            <a:spLocks noGrp="1"/>
          </p:cNvSpPr>
          <p:nvPr>
            <p:ph type="title"/>
          </p:nvPr>
        </p:nvSpPr>
        <p:spPr>
          <a:xfrm>
            <a:off x="432000" y="307714"/>
            <a:ext cx="11328200" cy="502756"/>
          </a:xfrm>
        </p:spPr>
        <p:txBody>
          <a:bodyPr/>
          <a:lstStyle/>
          <a:p>
            <a:r>
              <a:rPr lang="en-US"/>
              <a:t>COMPLIANCE AND CERTIFICATIONS</a:t>
            </a:r>
            <a:endParaRPr lang="en-IN"/>
          </a:p>
        </p:txBody>
      </p:sp>
      <p:sp>
        <p:nvSpPr>
          <p:cNvPr id="7" name="TextBox 6">
            <a:extLst>
              <a:ext uri="{FF2B5EF4-FFF2-40B4-BE49-F238E27FC236}">
                <a16:creationId xmlns:a16="http://schemas.microsoft.com/office/drawing/2014/main" id="{41FEE309-5B1B-4A0A-802D-B91883F13173}"/>
              </a:ext>
            </a:extLst>
          </p:cNvPr>
          <p:cNvSpPr txBox="1"/>
          <p:nvPr/>
        </p:nvSpPr>
        <p:spPr>
          <a:xfrm>
            <a:off x="3191556" y="2733875"/>
            <a:ext cx="1392315" cy="749179"/>
          </a:xfrm>
          <a:prstGeom prst="rect">
            <a:avLst/>
          </a:prstGeom>
          <a:noFill/>
        </p:spPr>
        <p:txBody>
          <a:bodyPr wrap="square" rtlCol="0">
            <a:spAutoFit/>
          </a:bodyPr>
          <a:lstStyle/>
          <a:p>
            <a:pPr algn="ctr" defTabSz="1218958">
              <a:defRPr/>
            </a:pPr>
            <a:r>
              <a:rPr lang="en-IN" sz="1067">
                <a:solidFill>
                  <a:prstClr val="white"/>
                </a:solidFill>
                <a:latin typeface="Trebuchet MS"/>
              </a:rPr>
              <a:t>Rated 3: Concurrently Maintainable Site Infrastructure</a:t>
            </a:r>
          </a:p>
        </p:txBody>
      </p:sp>
      <p:sp>
        <p:nvSpPr>
          <p:cNvPr id="8" name="TextBox 7">
            <a:extLst>
              <a:ext uri="{FF2B5EF4-FFF2-40B4-BE49-F238E27FC236}">
                <a16:creationId xmlns:a16="http://schemas.microsoft.com/office/drawing/2014/main" id="{63869DF7-6666-4838-A3E8-550629472DF5}"/>
              </a:ext>
            </a:extLst>
          </p:cNvPr>
          <p:cNvSpPr txBox="1"/>
          <p:nvPr/>
        </p:nvSpPr>
        <p:spPr>
          <a:xfrm>
            <a:off x="464168" y="5049635"/>
            <a:ext cx="1258153" cy="256545"/>
          </a:xfrm>
          <a:prstGeom prst="rect">
            <a:avLst/>
          </a:prstGeom>
          <a:noFill/>
        </p:spPr>
        <p:txBody>
          <a:bodyPr wrap="square" rtlCol="0">
            <a:spAutoFit/>
          </a:bodyPr>
          <a:lstStyle/>
          <a:p>
            <a:pPr algn="ctr" defTabSz="1218958">
              <a:defRPr/>
            </a:pPr>
            <a:r>
              <a:rPr lang="en-IN" sz="1067">
                <a:solidFill>
                  <a:prstClr val="white"/>
                </a:solidFill>
                <a:latin typeface="Trebuchet MS"/>
              </a:rPr>
              <a:t>PCI DSS</a:t>
            </a:r>
          </a:p>
        </p:txBody>
      </p:sp>
      <p:sp>
        <p:nvSpPr>
          <p:cNvPr id="9" name="TextBox 8">
            <a:extLst>
              <a:ext uri="{FF2B5EF4-FFF2-40B4-BE49-F238E27FC236}">
                <a16:creationId xmlns:a16="http://schemas.microsoft.com/office/drawing/2014/main" id="{D42CA045-F38F-4173-8C78-D91ABB70F17F}"/>
              </a:ext>
            </a:extLst>
          </p:cNvPr>
          <p:cNvSpPr txBox="1"/>
          <p:nvPr/>
        </p:nvSpPr>
        <p:spPr>
          <a:xfrm>
            <a:off x="4790308" y="2733875"/>
            <a:ext cx="2446043" cy="420756"/>
          </a:xfrm>
          <a:prstGeom prst="rect">
            <a:avLst/>
          </a:prstGeom>
          <a:noFill/>
        </p:spPr>
        <p:txBody>
          <a:bodyPr wrap="square" rtlCol="0">
            <a:spAutoFit/>
          </a:bodyPr>
          <a:lstStyle/>
          <a:p>
            <a:pPr algn="ctr" defTabSz="1218958">
              <a:defRPr/>
            </a:pPr>
            <a:r>
              <a:rPr lang="en-US" sz="1067">
                <a:solidFill>
                  <a:prstClr val="white"/>
                </a:solidFill>
                <a:latin typeface="Trebuchet MS"/>
              </a:rPr>
              <a:t>Data Center, Cloud &amp; </a:t>
            </a:r>
          </a:p>
          <a:p>
            <a:pPr algn="ctr" defTabSz="1218958">
              <a:defRPr/>
            </a:pPr>
            <a:r>
              <a:rPr lang="en-US" sz="1067">
                <a:solidFill>
                  <a:prstClr val="white"/>
                </a:solidFill>
                <a:latin typeface="Trebuchet MS"/>
              </a:rPr>
              <a:t>Managed Services</a:t>
            </a:r>
            <a:endParaRPr lang="en-IN" sz="1067">
              <a:solidFill>
                <a:prstClr val="white"/>
              </a:solidFill>
              <a:latin typeface="Trebuchet MS"/>
            </a:endParaRPr>
          </a:p>
        </p:txBody>
      </p:sp>
      <p:sp>
        <p:nvSpPr>
          <p:cNvPr id="14" name="TextBox 13">
            <a:extLst>
              <a:ext uri="{FF2B5EF4-FFF2-40B4-BE49-F238E27FC236}">
                <a16:creationId xmlns:a16="http://schemas.microsoft.com/office/drawing/2014/main" id="{0802E147-6919-4C62-B443-A34C0D874910}"/>
              </a:ext>
            </a:extLst>
          </p:cNvPr>
          <p:cNvSpPr txBox="1"/>
          <p:nvPr/>
        </p:nvSpPr>
        <p:spPr>
          <a:xfrm>
            <a:off x="6022027" y="5063454"/>
            <a:ext cx="1462167" cy="420756"/>
          </a:xfrm>
          <a:prstGeom prst="rect">
            <a:avLst/>
          </a:prstGeom>
          <a:noFill/>
        </p:spPr>
        <p:txBody>
          <a:bodyPr wrap="square" rtlCol="0">
            <a:spAutoFit/>
          </a:bodyPr>
          <a:lstStyle/>
          <a:p>
            <a:pPr algn="ctr" defTabSz="1218958">
              <a:defRPr/>
            </a:pPr>
            <a:r>
              <a:rPr lang="en-IN" sz="1067">
                <a:solidFill>
                  <a:prstClr val="white"/>
                </a:solidFill>
                <a:latin typeface="Trebuchet MS"/>
              </a:rPr>
              <a:t>Environmental Management system</a:t>
            </a:r>
          </a:p>
        </p:txBody>
      </p:sp>
      <p:grpSp>
        <p:nvGrpSpPr>
          <p:cNvPr id="24" name="Group 23">
            <a:extLst>
              <a:ext uri="{FF2B5EF4-FFF2-40B4-BE49-F238E27FC236}">
                <a16:creationId xmlns:a16="http://schemas.microsoft.com/office/drawing/2014/main" id="{CAC8FC6A-7F82-B7BD-2500-5A9F391B879C}"/>
              </a:ext>
            </a:extLst>
          </p:cNvPr>
          <p:cNvGrpSpPr/>
          <p:nvPr/>
        </p:nvGrpSpPr>
        <p:grpSpPr>
          <a:xfrm>
            <a:off x="1671478" y="3999085"/>
            <a:ext cx="1143436" cy="1299414"/>
            <a:chOff x="597202" y="2878547"/>
            <a:chExt cx="857577" cy="974561"/>
          </a:xfrm>
        </p:grpSpPr>
        <p:sp>
          <p:nvSpPr>
            <p:cNvPr id="11" name="TextBox 10">
              <a:extLst>
                <a:ext uri="{FF2B5EF4-FFF2-40B4-BE49-F238E27FC236}">
                  <a16:creationId xmlns:a16="http://schemas.microsoft.com/office/drawing/2014/main" id="{5A02630F-F28B-4282-831E-D2E166CDA967}"/>
                </a:ext>
              </a:extLst>
            </p:cNvPr>
            <p:cNvSpPr txBox="1"/>
            <p:nvPr/>
          </p:nvSpPr>
          <p:spPr>
            <a:xfrm>
              <a:off x="597202" y="3660699"/>
              <a:ext cx="857577" cy="192409"/>
            </a:xfrm>
            <a:prstGeom prst="rect">
              <a:avLst/>
            </a:prstGeom>
            <a:noFill/>
          </p:spPr>
          <p:txBody>
            <a:bodyPr wrap="square" rtlCol="0">
              <a:spAutoFit/>
            </a:bodyPr>
            <a:lstStyle/>
            <a:p>
              <a:pPr algn="ctr" defTabSz="1218958">
                <a:defRPr/>
              </a:pPr>
              <a:r>
                <a:rPr lang="en-IN" sz="1067">
                  <a:solidFill>
                    <a:prstClr val="white"/>
                  </a:solidFill>
                  <a:latin typeface="Trebuchet MS"/>
                </a:rPr>
                <a:t>SOC 1 Type II</a:t>
              </a:r>
            </a:p>
          </p:txBody>
        </p:sp>
        <p:pic>
          <p:nvPicPr>
            <p:cNvPr id="17" name="Picture 16" descr="Graphical user interface, application&#10;&#10;Description automatically generated with medium confidence">
              <a:extLst>
                <a:ext uri="{FF2B5EF4-FFF2-40B4-BE49-F238E27FC236}">
                  <a16:creationId xmlns:a16="http://schemas.microsoft.com/office/drawing/2014/main" id="{EFA08639-DC99-45AA-8718-8FD6B41356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990" y="2878547"/>
              <a:ext cx="720000" cy="730888"/>
            </a:xfrm>
            <a:prstGeom prst="rect">
              <a:avLst/>
            </a:prstGeom>
          </p:spPr>
        </p:pic>
      </p:grpSp>
      <p:grpSp>
        <p:nvGrpSpPr>
          <p:cNvPr id="22" name="Group 21">
            <a:extLst>
              <a:ext uri="{FF2B5EF4-FFF2-40B4-BE49-F238E27FC236}">
                <a16:creationId xmlns:a16="http://schemas.microsoft.com/office/drawing/2014/main" id="{49490B24-9D4B-B2EA-3275-6CA2E9C636D9}"/>
              </a:ext>
            </a:extLst>
          </p:cNvPr>
          <p:cNvGrpSpPr/>
          <p:nvPr/>
        </p:nvGrpSpPr>
        <p:grpSpPr>
          <a:xfrm>
            <a:off x="2778155" y="3999085"/>
            <a:ext cx="1137035" cy="1299414"/>
            <a:chOff x="1558981" y="2878547"/>
            <a:chExt cx="852776" cy="974561"/>
          </a:xfrm>
        </p:grpSpPr>
        <p:sp>
          <p:nvSpPr>
            <p:cNvPr id="12" name="TextBox 11">
              <a:extLst>
                <a:ext uri="{FF2B5EF4-FFF2-40B4-BE49-F238E27FC236}">
                  <a16:creationId xmlns:a16="http://schemas.microsoft.com/office/drawing/2014/main" id="{B5C7D6AF-1464-4DFC-9C4F-0D23882298C4}"/>
                </a:ext>
              </a:extLst>
            </p:cNvPr>
            <p:cNvSpPr txBox="1"/>
            <p:nvPr/>
          </p:nvSpPr>
          <p:spPr>
            <a:xfrm>
              <a:off x="1558981" y="3660699"/>
              <a:ext cx="852776" cy="192409"/>
            </a:xfrm>
            <a:prstGeom prst="rect">
              <a:avLst/>
            </a:prstGeom>
            <a:noFill/>
          </p:spPr>
          <p:txBody>
            <a:bodyPr wrap="square" rtlCol="0">
              <a:spAutoFit/>
            </a:bodyPr>
            <a:lstStyle/>
            <a:p>
              <a:pPr algn="ctr" defTabSz="1218958">
                <a:defRPr/>
              </a:pPr>
              <a:r>
                <a:rPr lang="en-IN" sz="1067">
                  <a:solidFill>
                    <a:prstClr val="white"/>
                  </a:solidFill>
                  <a:latin typeface="Trebuchet MS"/>
                </a:rPr>
                <a:t>SOC 2 Type II</a:t>
              </a:r>
            </a:p>
          </p:txBody>
        </p:sp>
        <p:pic>
          <p:nvPicPr>
            <p:cNvPr id="19" name="Picture 18" descr="A picture containing application&#10;&#10;Description automatically generated">
              <a:extLst>
                <a:ext uri="{FF2B5EF4-FFF2-40B4-BE49-F238E27FC236}">
                  <a16:creationId xmlns:a16="http://schemas.microsoft.com/office/drawing/2014/main" id="{540F91BD-BF8D-473C-A507-C3B3A44B1F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5369" y="2878547"/>
              <a:ext cx="720000" cy="720000"/>
            </a:xfrm>
            <a:prstGeom prst="rect">
              <a:avLst/>
            </a:prstGeom>
          </p:spPr>
        </p:pic>
      </p:grpSp>
      <p:pic>
        <p:nvPicPr>
          <p:cNvPr id="21" name="Picture 20" descr="Logo&#10;&#10;Description automatically generated">
            <a:extLst>
              <a:ext uri="{FF2B5EF4-FFF2-40B4-BE49-F238E27FC236}">
                <a16:creationId xmlns:a16="http://schemas.microsoft.com/office/drawing/2014/main" id="{AF3B938C-EF71-4C87-A528-041731EAD9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5466" y="1728713"/>
            <a:ext cx="862788" cy="960000"/>
          </a:xfrm>
          <a:prstGeom prst="rect">
            <a:avLst/>
          </a:prstGeom>
        </p:spPr>
      </p:pic>
      <p:pic>
        <p:nvPicPr>
          <p:cNvPr id="23" name="Picture 22" descr="Graphical user interface, text, website&#10;&#10;Description automatically generated">
            <a:extLst>
              <a:ext uri="{FF2B5EF4-FFF2-40B4-BE49-F238E27FC236}">
                <a16:creationId xmlns:a16="http://schemas.microsoft.com/office/drawing/2014/main" id="{13F09AB1-C6C9-4532-8930-B163AC2FC6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9289" y="1728713"/>
            <a:ext cx="2457063" cy="960000"/>
          </a:xfrm>
          <a:prstGeom prst="rect">
            <a:avLst/>
          </a:prstGeom>
        </p:spPr>
      </p:pic>
      <p:pic>
        <p:nvPicPr>
          <p:cNvPr id="27" name="Picture 26" descr="Logo&#10;&#10;Description automatically generated">
            <a:extLst>
              <a:ext uri="{FF2B5EF4-FFF2-40B4-BE49-F238E27FC236}">
                <a16:creationId xmlns:a16="http://schemas.microsoft.com/office/drawing/2014/main" id="{83AE48F8-ACE5-4171-A1B4-69E33A6791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49313" y="3999084"/>
            <a:ext cx="1054307" cy="960000"/>
          </a:xfrm>
          <a:prstGeom prst="rect">
            <a:avLst/>
          </a:prstGeom>
        </p:spPr>
      </p:pic>
      <p:pic>
        <p:nvPicPr>
          <p:cNvPr id="29" name="Picture 28" descr="Diagram&#10;&#10;Description automatically generated">
            <a:extLst>
              <a:ext uri="{FF2B5EF4-FFF2-40B4-BE49-F238E27FC236}">
                <a16:creationId xmlns:a16="http://schemas.microsoft.com/office/drawing/2014/main" id="{78D44E3D-4691-4D83-AAAF-8D50460FC5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491" y="3999084"/>
            <a:ext cx="1074284" cy="960000"/>
          </a:xfrm>
          <a:prstGeom prst="rect">
            <a:avLst/>
          </a:prstGeom>
        </p:spPr>
      </p:pic>
      <p:pic>
        <p:nvPicPr>
          <p:cNvPr id="31" name="Picture 30" descr="A picture containing text, wheel, gear&#10;&#10;Description automatically generated">
            <a:extLst>
              <a:ext uri="{FF2B5EF4-FFF2-40B4-BE49-F238E27FC236}">
                <a16:creationId xmlns:a16="http://schemas.microsoft.com/office/drawing/2014/main" id="{8F6AB371-D34A-4908-915F-22598DC77B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38265" y="1728713"/>
            <a:ext cx="960000" cy="960000"/>
          </a:xfrm>
          <a:prstGeom prst="rect">
            <a:avLst/>
          </a:prstGeom>
        </p:spPr>
      </p:pic>
      <p:sp>
        <p:nvSpPr>
          <p:cNvPr id="3" name="TextBox 2">
            <a:extLst>
              <a:ext uri="{FF2B5EF4-FFF2-40B4-BE49-F238E27FC236}">
                <a16:creationId xmlns:a16="http://schemas.microsoft.com/office/drawing/2014/main" id="{D29122FC-290B-F761-10C1-53C4A539DDB0}"/>
              </a:ext>
            </a:extLst>
          </p:cNvPr>
          <p:cNvSpPr txBox="1"/>
          <p:nvPr/>
        </p:nvSpPr>
        <p:spPr>
          <a:xfrm>
            <a:off x="8581906" y="2733876"/>
            <a:ext cx="1350741" cy="584968"/>
          </a:xfrm>
          <a:prstGeom prst="rect">
            <a:avLst/>
          </a:prstGeom>
          <a:noFill/>
        </p:spPr>
        <p:txBody>
          <a:bodyPr wrap="square" rtlCol="0">
            <a:spAutoFit/>
          </a:bodyPr>
          <a:lstStyle/>
          <a:p>
            <a:pPr algn="ctr" defTabSz="1218958">
              <a:defRPr/>
            </a:pPr>
            <a:r>
              <a:rPr lang="en-IN" sz="1067">
                <a:solidFill>
                  <a:prstClr val="white"/>
                </a:solidFill>
                <a:latin typeface="Trebuchet MS"/>
              </a:rPr>
              <a:t>Telecom Data Center &amp; Managed Services</a:t>
            </a:r>
          </a:p>
        </p:txBody>
      </p:sp>
      <p:pic>
        <p:nvPicPr>
          <p:cNvPr id="4" name="Picture 3">
            <a:extLst>
              <a:ext uri="{FF2B5EF4-FFF2-40B4-BE49-F238E27FC236}">
                <a16:creationId xmlns:a16="http://schemas.microsoft.com/office/drawing/2014/main" id="{DCB8D5FF-0C13-1BDD-D3E7-933CD6AA12F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768619" y="1728713"/>
            <a:ext cx="977316" cy="960000"/>
          </a:xfrm>
          <a:prstGeom prst="rect">
            <a:avLst/>
          </a:prstGeom>
        </p:spPr>
      </p:pic>
      <p:sp>
        <p:nvSpPr>
          <p:cNvPr id="18" name="TextBox 17">
            <a:extLst>
              <a:ext uri="{FF2B5EF4-FFF2-40B4-BE49-F238E27FC236}">
                <a16:creationId xmlns:a16="http://schemas.microsoft.com/office/drawing/2014/main" id="{46508491-2D95-113A-677E-826FAF736448}"/>
              </a:ext>
            </a:extLst>
          </p:cNvPr>
          <p:cNvSpPr txBox="1"/>
          <p:nvPr/>
        </p:nvSpPr>
        <p:spPr>
          <a:xfrm>
            <a:off x="7431814" y="2733875"/>
            <a:ext cx="1150092" cy="420756"/>
          </a:xfrm>
          <a:prstGeom prst="rect">
            <a:avLst/>
          </a:prstGeom>
          <a:noFill/>
        </p:spPr>
        <p:txBody>
          <a:bodyPr wrap="square" rtlCol="0">
            <a:spAutoFit/>
          </a:bodyPr>
          <a:lstStyle/>
          <a:p>
            <a:pPr algn="ctr" defTabSz="1218958">
              <a:defRPr/>
            </a:pPr>
            <a:r>
              <a:rPr lang="en-US" sz="1067">
                <a:solidFill>
                  <a:prstClr val="white"/>
                </a:solidFill>
                <a:latin typeface="Trebuchet MS"/>
              </a:rPr>
              <a:t>I</a:t>
            </a:r>
            <a:r>
              <a:rPr lang="en-IN" sz="1067">
                <a:solidFill>
                  <a:prstClr val="white"/>
                </a:solidFill>
                <a:latin typeface="Trebuchet MS"/>
              </a:rPr>
              <a:t>T Service Management</a:t>
            </a:r>
          </a:p>
        </p:txBody>
      </p:sp>
      <p:pic>
        <p:nvPicPr>
          <p:cNvPr id="26" name="Picture 25">
            <a:extLst>
              <a:ext uri="{FF2B5EF4-FFF2-40B4-BE49-F238E27FC236}">
                <a16:creationId xmlns:a16="http://schemas.microsoft.com/office/drawing/2014/main" id="{2C1ACD81-D41E-8617-1F8D-DD9E582F35C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36754" y="1893221"/>
            <a:ext cx="1273945" cy="630984"/>
          </a:xfrm>
          <a:prstGeom prst="rect">
            <a:avLst/>
          </a:prstGeom>
        </p:spPr>
      </p:pic>
      <p:pic>
        <p:nvPicPr>
          <p:cNvPr id="10" name="Picture 9">
            <a:extLst>
              <a:ext uri="{FF2B5EF4-FFF2-40B4-BE49-F238E27FC236}">
                <a16:creationId xmlns:a16="http://schemas.microsoft.com/office/drawing/2014/main" id="{67C2C76D-C411-99FE-B758-A5494E573CD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17943" y="3917640"/>
            <a:ext cx="587295" cy="960000"/>
          </a:xfrm>
          <a:prstGeom prst="rect">
            <a:avLst/>
          </a:prstGeom>
        </p:spPr>
      </p:pic>
      <p:pic>
        <p:nvPicPr>
          <p:cNvPr id="30" name="Picture 2" descr="Image result for Cisco service provider partner of the year 2017">
            <a:extLst>
              <a:ext uri="{FF2B5EF4-FFF2-40B4-BE49-F238E27FC236}">
                <a16:creationId xmlns:a16="http://schemas.microsoft.com/office/drawing/2014/main" id="{2F4206FA-7465-FE87-44FC-D9FCAD6F519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38323" y="3910994"/>
            <a:ext cx="856155" cy="94444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F3A1B435-9EBA-D6ED-772D-F26D5DD8073F}"/>
              </a:ext>
            </a:extLst>
          </p:cNvPr>
          <p:cNvGrpSpPr/>
          <p:nvPr/>
        </p:nvGrpSpPr>
        <p:grpSpPr>
          <a:xfrm>
            <a:off x="9124738" y="3930776"/>
            <a:ext cx="1603495" cy="921416"/>
            <a:chOff x="3546100" y="4468830"/>
            <a:chExt cx="853036" cy="475040"/>
          </a:xfrm>
        </p:grpSpPr>
        <p:pic>
          <p:nvPicPr>
            <p:cNvPr id="1025" name="Picture 8" descr="Image result for microsoft hosting partner logo">
              <a:extLst>
                <a:ext uri="{FF2B5EF4-FFF2-40B4-BE49-F238E27FC236}">
                  <a16:creationId xmlns:a16="http://schemas.microsoft.com/office/drawing/2014/main" id="{76089BA5-25BE-734E-35D7-E52F207E378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23908" b="23173"/>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63652CC7-27F4-323E-0DB0-72E8EC4935B0}"/>
                </a:ext>
              </a:extLst>
            </p:cNvPr>
            <p:cNvSpPr>
              <a:spLocks/>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US" sz="933" b="1">
                  <a:solidFill>
                    <a:prstClr val="white"/>
                  </a:solidFill>
                  <a:latin typeface="Trebuchet MS"/>
                </a:rPr>
                <a:t>Hosting Partner</a:t>
              </a:r>
            </a:p>
          </p:txBody>
        </p:sp>
      </p:grpSp>
      <p:sp>
        <p:nvSpPr>
          <p:cNvPr id="32" name="TextBox 31">
            <a:extLst>
              <a:ext uri="{FF2B5EF4-FFF2-40B4-BE49-F238E27FC236}">
                <a16:creationId xmlns:a16="http://schemas.microsoft.com/office/drawing/2014/main" id="{AA2C1070-39FA-7048-7AC5-12FFA69E7C37}"/>
              </a:ext>
            </a:extLst>
          </p:cNvPr>
          <p:cNvSpPr txBox="1"/>
          <p:nvPr/>
        </p:nvSpPr>
        <p:spPr>
          <a:xfrm>
            <a:off x="1742198" y="2733875"/>
            <a:ext cx="1463057" cy="749179"/>
          </a:xfrm>
          <a:prstGeom prst="rect">
            <a:avLst/>
          </a:prstGeom>
          <a:noFill/>
        </p:spPr>
        <p:txBody>
          <a:bodyPr wrap="square" rtlCol="0">
            <a:spAutoFit/>
          </a:bodyPr>
          <a:lstStyle/>
          <a:p>
            <a:pPr algn="ctr" defTabSz="1218958">
              <a:defRPr/>
            </a:pPr>
            <a:r>
              <a:rPr lang="en-US" sz="1067" dirty="0">
                <a:solidFill>
                  <a:prstClr val="white"/>
                </a:solidFill>
                <a:latin typeface="Trebuchet MS"/>
              </a:rPr>
              <a:t>India’s 1</a:t>
            </a:r>
            <a:r>
              <a:rPr lang="en-US" sz="1067" baseline="30000" dirty="0">
                <a:solidFill>
                  <a:prstClr val="white"/>
                </a:solidFill>
                <a:latin typeface="Trebuchet MS"/>
              </a:rPr>
              <a:t>st</a:t>
            </a:r>
            <a:r>
              <a:rPr lang="en-US" sz="1067" dirty="0">
                <a:solidFill>
                  <a:prstClr val="white"/>
                </a:solidFill>
                <a:latin typeface="Trebuchet MS"/>
              </a:rPr>
              <a:t> Nvidia DGX Ready Air Cooled DC since 2022</a:t>
            </a:r>
            <a:endParaRPr lang="en-IN" sz="1067" dirty="0">
              <a:solidFill>
                <a:prstClr val="white"/>
              </a:solidFill>
              <a:latin typeface="Trebuchet MS"/>
            </a:endParaRPr>
          </a:p>
        </p:txBody>
      </p:sp>
      <p:sp>
        <p:nvSpPr>
          <p:cNvPr id="33" name="TextBox 32">
            <a:extLst>
              <a:ext uri="{FF2B5EF4-FFF2-40B4-BE49-F238E27FC236}">
                <a16:creationId xmlns:a16="http://schemas.microsoft.com/office/drawing/2014/main" id="{378BC945-011E-F2C6-293B-3440F9C47187}"/>
              </a:ext>
            </a:extLst>
          </p:cNvPr>
          <p:cNvSpPr txBox="1"/>
          <p:nvPr/>
        </p:nvSpPr>
        <p:spPr>
          <a:xfrm>
            <a:off x="588491" y="2733876"/>
            <a:ext cx="1056000" cy="420756"/>
          </a:xfrm>
          <a:prstGeom prst="rect">
            <a:avLst/>
          </a:prstGeom>
          <a:noFill/>
        </p:spPr>
        <p:txBody>
          <a:bodyPr wrap="square" rtlCol="0">
            <a:spAutoFit/>
          </a:bodyPr>
          <a:lstStyle/>
          <a:p>
            <a:pPr algn="ctr" defTabSz="1218958">
              <a:defRPr/>
            </a:pPr>
            <a:r>
              <a:rPr lang="en-IN" sz="1067">
                <a:solidFill>
                  <a:prstClr val="white"/>
                </a:solidFill>
                <a:latin typeface="Trebuchet MS"/>
              </a:rPr>
              <a:t>MEITY Cloud Empanelled</a:t>
            </a:r>
          </a:p>
        </p:txBody>
      </p:sp>
      <p:sp>
        <p:nvSpPr>
          <p:cNvPr id="35" name="TextBox 34">
            <a:extLst>
              <a:ext uri="{FF2B5EF4-FFF2-40B4-BE49-F238E27FC236}">
                <a16:creationId xmlns:a16="http://schemas.microsoft.com/office/drawing/2014/main" id="{633041A9-5405-0668-8FE2-EC0A0BB0E701}"/>
              </a:ext>
            </a:extLst>
          </p:cNvPr>
          <p:cNvSpPr txBox="1"/>
          <p:nvPr/>
        </p:nvSpPr>
        <p:spPr>
          <a:xfrm>
            <a:off x="7187564" y="5041955"/>
            <a:ext cx="982259" cy="420756"/>
          </a:xfrm>
          <a:prstGeom prst="rect">
            <a:avLst/>
          </a:prstGeom>
          <a:noFill/>
        </p:spPr>
        <p:txBody>
          <a:bodyPr wrap="square" rtlCol="0">
            <a:spAutoFit/>
          </a:bodyPr>
          <a:lstStyle/>
          <a:p>
            <a:pPr algn="ctr" defTabSz="1218958">
              <a:defRPr/>
            </a:pPr>
            <a:r>
              <a:rPr lang="en-IN" sz="1067">
                <a:solidFill>
                  <a:prstClr val="white"/>
                </a:solidFill>
                <a:latin typeface="Trebuchet MS"/>
              </a:rPr>
              <a:t>Green Building</a:t>
            </a:r>
          </a:p>
        </p:txBody>
      </p:sp>
      <p:pic>
        <p:nvPicPr>
          <p:cNvPr id="36" name="Picture 35">
            <a:extLst>
              <a:ext uri="{FF2B5EF4-FFF2-40B4-BE49-F238E27FC236}">
                <a16:creationId xmlns:a16="http://schemas.microsoft.com/office/drawing/2014/main" id="{3612C047-8534-478B-A285-26641B5DF11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190" t="846" r="921" b="82"/>
          <a:stretch/>
        </p:blipFill>
        <p:spPr>
          <a:xfrm>
            <a:off x="8111885" y="5041955"/>
            <a:ext cx="792851" cy="512240"/>
          </a:xfrm>
          <a:prstGeom prst="rect">
            <a:avLst/>
          </a:prstGeom>
        </p:spPr>
      </p:pic>
      <p:sp>
        <p:nvSpPr>
          <p:cNvPr id="37" name="TextBox 36">
            <a:extLst>
              <a:ext uri="{FF2B5EF4-FFF2-40B4-BE49-F238E27FC236}">
                <a16:creationId xmlns:a16="http://schemas.microsoft.com/office/drawing/2014/main" id="{0C550822-D89C-A3F5-3BE6-5547A089A528}"/>
              </a:ext>
            </a:extLst>
          </p:cNvPr>
          <p:cNvSpPr txBox="1"/>
          <p:nvPr/>
        </p:nvSpPr>
        <p:spPr>
          <a:xfrm>
            <a:off x="9013635" y="4962733"/>
            <a:ext cx="2877868" cy="840934"/>
          </a:xfrm>
          <a:prstGeom prst="rect">
            <a:avLst/>
          </a:prstGeom>
          <a:noFill/>
        </p:spPr>
        <p:txBody>
          <a:bodyPr wrap="square" lIns="121917" tIns="60959" rIns="121917" bIns="60959" rtlCol="0">
            <a:spAutoFit/>
          </a:bodyPr>
          <a:lstStyle/>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Hosting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Cloud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SAP HANA Operations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Application Management Services </a:t>
            </a:r>
          </a:p>
        </p:txBody>
      </p:sp>
      <p:grpSp>
        <p:nvGrpSpPr>
          <p:cNvPr id="20" name="Group 19">
            <a:extLst>
              <a:ext uri="{FF2B5EF4-FFF2-40B4-BE49-F238E27FC236}">
                <a16:creationId xmlns:a16="http://schemas.microsoft.com/office/drawing/2014/main" id="{1B978266-A603-D2E1-973F-44FCB9E39312}"/>
              </a:ext>
            </a:extLst>
          </p:cNvPr>
          <p:cNvGrpSpPr/>
          <p:nvPr/>
        </p:nvGrpSpPr>
        <p:grpSpPr>
          <a:xfrm>
            <a:off x="3637230" y="3999085"/>
            <a:ext cx="1462167" cy="1956263"/>
            <a:chOff x="2400798" y="2878547"/>
            <a:chExt cx="1096625" cy="1467197"/>
          </a:xfrm>
        </p:grpSpPr>
        <p:sp>
          <p:nvSpPr>
            <p:cNvPr id="13" name="TextBox 12">
              <a:extLst>
                <a:ext uri="{FF2B5EF4-FFF2-40B4-BE49-F238E27FC236}">
                  <a16:creationId xmlns:a16="http://schemas.microsoft.com/office/drawing/2014/main" id="{924E47F8-5F69-4BD9-8414-DD039E48058B}"/>
                </a:ext>
              </a:extLst>
            </p:cNvPr>
            <p:cNvSpPr txBox="1"/>
            <p:nvPr/>
          </p:nvSpPr>
          <p:spPr>
            <a:xfrm>
              <a:off x="2400798" y="3660700"/>
              <a:ext cx="1096625" cy="685044"/>
            </a:xfrm>
            <a:prstGeom prst="rect">
              <a:avLst/>
            </a:prstGeom>
            <a:noFill/>
          </p:spPr>
          <p:txBody>
            <a:bodyPr wrap="square" rtlCol="0">
              <a:spAutoFit/>
            </a:bodyPr>
            <a:lstStyle/>
            <a:p>
              <a:pPr algn="ctr" defTabSz="1218958">
                <a:defRPr/>
              </a:pPr>
              <a:r>
                <a:rPr lang="en-IN" sz="1067">
                  <a:solidFill>
                    <a:prstClr val="white"/>
                  </a:solidFill>
                  <a:latin typeface="Trebuchet MS"/>
                </a:rPr>
                <a:t>World’s international standard for occupational health and safety</a:t>
              </a:r>
            </a:p>
          </p:txBody>
        </p:sp>
        <p:pic>
          <p:nvPicPr>
            <p:cNvPr id="1032" name="Picture 8" descr="ISO 45001 OHSAS - ISO 45001 Standard in KSA">
              <a:extLst>
                <a:ext uri="{FF2B5EF4-FFF2-40B4-BE49-F238E27FC236}">
                  <a16:creationId xmlns:a16="http://schemas.microsoft.com/office/drawing/2014/main" id="{7EA53366-7BDD-6B41-32BE-7920CE69436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7666746-704B-1B18-F396-E4FD74E59027}"/>
              </a:ext>
            </a:extLst>
          </p:cNvPr>
          <p:cNvGrpSpPr/>
          <p:nvPr/>
        </p:nvGrpSpPr>
        <p:grpSpPr>
          <a:xfrm>
            <a:off x="4939070" y="3999085"/>
            <a:ext cx="1317591" cy="1792048"/>
            <a:chOff x="3597234" y="2878547"/>
            <a:chExt cx="988193" cy="1344036"/>
          </a:xfrm>
        </p:grpSpPr>
        <p:sp>
          <p:nvSpPr>
            <p:cNvPr id="5" name="TextBox 4">
              <a:extLst>
                <a:ext uri="{FF2B5EF4-FFF2-40B4-BE49-F238E27FC236}">
                  <a16:creationId xmlns:a16="http://schemas.microsoft.com/office/drawing/2014/main" id="{BD9E0173-5A29-0BAC-AF07-7D70FA5292CB}"/>
                </a:ext>
              </a:extLst>
            </p:cNvPr>
            <p:cNvSpPr txBox="1"/>
            <p:nvPr/>
          </p:nvSpPr>
          <p:spPr>
            <a:xfrm>
              <a:off x="3597234" y="3660699"/>
              <a:ext cx="988193" cy="561884"/>
            </a:xfrm>
            <a:prstGeom prst="rect">
              <a:avLst/>
            </a:prstGeom>
            <a:noFill/>
          </p:spPr>
          <p:txBody>
            <a:bodyPr wrap="square" rtlCol="0">
              <a:spAutoFit/>
            </a:bodyPr>
            <a:lstStyle/>
            <a:p>
              <a:pPr algn="ctr" defTabSz="1218958">
                <a:defRPr/>
              </a:pPr>
              <a:r>
                <a:rPr lang="en-IN" sz="1067">
                  <a:solidFill>
                    <a:prstClr val="white"/>
                  </a:solidFill>
                  <a:latin typeface="Trebuchet MS"/>
                </a:rPr>
                <a:t>Business Continuity Management System</a:t>
              </a:r>
            </a:p>
          </p:txBody>
        </p:sp>
        <p:pic>
          <p:nvPicPr>
            <p:cNvPr id="1036" name="Picture 12" descr="ISO 9001 Compliance Definition | Arena">
              <a:extLst>
                <a:ext uri="{FF2B5EF4-FFF2-40B4-BE49-F238E27FC236}">
                  <a16:creationId xmlns:a16="http://schemas.microsoft.com/office/drawing/2014/main" id="{26A1B625-8D8B-3E39-D76F-F422325CD89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4A1750A9-853F-09DE-9A46-14BF369E883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114176" y="1893221"/>
            <a:ext cx="1273945" cy="630984"/>
          </a:xfrm>
          <a:prstGeom prst="rect">
            <a:avLst/>
          </a:prstGeom>
        </p:spPr>
      </p:pic>
      <p:sp>
        <p:nvSpPr>
          <p:cNvPr id="25" name="TextBox 24">
            <a:extLst>
              <a:ext uri="{FF2B5EF4-FFF2-40B4-BE49-F238E27FC236}">
                <a16:creationId xmlns:a16="http://schemas.microsoft.com/office/drawing/2014/main" id="{3BC1DCDA-4E04-2DC9-E778-5155CADEA25C}"/>
              </a:ext>
            </a:extLst>
          </p:cNvPr>
          <p:cNvSpPr txBox="1"/>
          <p:nvPr/>
        </p:nvSpPr>
        <p:spPr>
          <a:xfrm>
            <a:off x="9977119" y="2733875"/>
            <a:ext cx="1548055" cy="749179"/>
          </a:xfrm>
          <a:prstGeom prst="rect">
            <a:avLst/>
          </a:prstGeom>
          <a:noFill/>
        </p:spPr>
        <p:txBody>
          <a:bodyPr wrap="square" rtlCol="0">
            <a:spAutoFit/>
          </a:bodyPr>
          <a:lstStyle/>
          <a:p>
            <a:pPr algn="ctr" defTabSz="1218958">
              <a:defRPr/>
            </a:pPr>
            <a:r>
              <a:rPr lang="en-US" sz="1067">
                <a:solidFill>
                  <a:prstClr val="white"/>
                </a:solidFill>
                <a:latin typeface="Trebuchet MS"/>
              </a:rPr>
              <a:t>India’s 1</a:t>
            </a:r>
            <a:r>
              <a:rPr lang="en-US" sz="1067" baseline="30000">
                <a:solidFill>
                  <a:prstClr val="white"/>
                </a:solidFill>
                <a:latin typeface="Trebuchet MS"/>
              </a:rPr>
              <a:t>st</a:t>
            </a:r>
            <a:r>
              <a:rPr lang="en-US" sz="1067">
                <a:solidFill>
                  <a:prstClr val="white"/>
                </a:solidFill>
                <a:latin typeface="Trebuchet MS"/>
              </a:rPr>
              <a:t> Nvidia DGX Ready Liquid Cooled 130/KW/rack DC since 2024</a:t>
            </a:r>
            <a:endParaRPr lang="en-IN" sz="1067">
              <a:solidFill>
                <a:prstClr val="white"/>
              </a:solidFill>
              <a:latin typeface="Trebuchet MS"/>
            </a:endParaRPr>
          </a:p>
        </p:txBody>
      </p:sp>
    </p:spTree>
    <p:extLst>
      <p:ext uri="{BB962C8B-B14F-4D97-AF65-F5344CB8AC3E}">
        <p14:creationId xmlns:p14="http://schemas.microsoft.com/office/powerpoint/2010/main" val="382598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9C17883-1532-FF70-C4F3-DA6DDE8586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16"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4F819D8-D485-4784-2C54-B7DA142BB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245"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25AE1BA7-6747-F417-4055-307FFA4DE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475"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A9EDE277-79A4-00AE-6F97-DD04DE9FC2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95"/>
          <a:stretch/>
        </p:blipFill>
        <p:spPr bwMode="auto">
          <a:xfrm>
            <a:off x="6096000" y="1316676"/>
            <a:ext cx="1872000" cy="81037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0301FE3C-FACF-7855-2DF7-4CED1A7E89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9933"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10ED0421-D4E0-D573-A4F0-2FD95E7ACE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78164"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26EE35-04B2-2E35-349A-975CB1AF7E22}"/>
              </a:ext>
            </a:extLst>
          </p:cNvPr>
          <p:cNvSpPr>
            <a:spLocks noGrp="1"/>
          </p:cNvSpPr>
          <p:nvPr>
            <p:ph type="title"/>
          </p:nvPr>
        </p:nvSpPr>
        <p:spPr/>
        <p:txBody>
          <a:bodyPr vert="horz" wrap="square" lIns="91440" tIns="45720" rIns="91440" bIns="45720" rtlCol="0" anchor="ctr">
            <a:normAutofit/>
          </a:bodyPr>
          <a:lstStyle/>
          <a:p>
            <a:r>
              <a:rPr lang="en-US" dirty="0"/>
              <a:t>Sify: your TRUSTED CLOUD and Managed Services PARTNER</a:t>
            </a:r>
            <a:endParaRPr lang="en-IN" dirty="0"/>
          </a:p>
        </p:txBody>
      </p:sp>
      <p:sp>
        <p:nvSpPr>
          <p:cNvPr id="6" name="TextBox 5">
            <a:extLst>
              <a:ext uri="{FF2B5EF4-FFF2-40B4-BE49-F238E27FC236}">
                <a16:creationId xmlns:a16="http://schemas.microsoft.com/office/drawing/2014/main" id="{C56DA9E4-0D0C-34C2-C503-9530414BB58C}"/>
              </a:ext>
            </a:extLst>
          </p:cNvPr>
          <p:cNvSpPr txBox="1"/>
          <p:nvPr/>
        </p:nvSpPr>
        <p:spPr>
          <a:xfrm>
            <a:off x="431800" y="2351317"/>
            <a:ext cx="1813904" cy="3303725"/>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A leading </a:t>
            </a:r>
            <a:r>
              <a:rPr lang="en-US" sz="1600" b="1" dirty="0">
                <a:solidFill>
                  <a:srgbClr val="BED730"/>
                </a:solidFill>
                <a:latin typeface="Trebuchet MS"/>
              </a:rPr>
              <a:t>healthcare</a:t>
            </a:r>
            <a:r>
              <a:rPr lang="en-US" sz="1600" dirty="0">
                <a:solidFill>
                  <a:prstClr val="white">
                    <a:lumMod val="85000"/>
                  </a:prstClr>
                </a:solidFill>
                <a:latin typeface="Trebuchet MS"/>
              </a:rPr>
              <a:t> provider chose Sify’s </a:t>
            </a:r>
            <a:r>
              <a:rPr lang="en-US" sz="1600" b="1" dirty="0">
                <a:solidFill>
                  <a:srgbClr val="BED730"/>
                </a:solidFill>
                <a:latin typeface="Trebuchet MS"/>
              </a:rPr>
              <a:t>Cloud@Core </a:t>
            </a:r>
            <a:r>
              <a:rPr lang="en-US" sz="1600" dirty="0">
                <a:solidFill>
                  <a:prstClr val="white">
                    <a:lumMod val="85000"/>
                  </a:prstClr>
                </a:solidFill>
                <a:latin typeface="Trebuchet MS"/>
              </a:rPr>
              <a:t>platform for the digital transformation of patient care services while saving </a:t>
            </a:r>
            <a:r>
              <a:rPr lang="en-US" sz="1600" b="1" dirty="0">
                <a:solidFill>
                  <a:srgbClr val="BED730"/>
                </a:solidFill>
                <a:latin typeface="Trebuchet MS"/>
              </a:rPr>
              <a:t>33% on cloud costs.</a:t>
            </a:r>
            <a:endParaRPr lang="en-IN" sz="1600" b="1" dirty="0">
              <a:solidFill>
                <a:srgbClr val="BED730"/>
              </a:solidFill>
              <a:latin typeface="Trebuchet MS"/>
            </a:endParaRPr>
          </a:p>
        </p:txBody>
      </p:sp>
      <p:sp>
        <p:nvSpPr>
          <p:cNvPr id="7" name="TextBox 6">
            <a:extLst>
              <a:ext uri="{FF2B5EF4-FFF2-40B4-BE49-F238E27FC236}">
                <a16:creationId xmlns:a16="http://schemas.microsoft.com/office/drawing/2014/main" id="{F723C29B-27E2-DBD6-0794-5E1A05D955B1}"/>
              </a:ext>
            </a:extLst>
          </p:cNvPr>
          <p:cNvSpPr txBox="1"/>
          <p:nvPr/>
        </p:nvSpPr>
        <p:spPr>
          <a:xfrm>
            <a:off x="2319112" y="2351314"/>
            <a:ext cx="1772325" cy="3303725"/>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India’s largest power </a:t>
            </a:r>
            <a:r>
              <a:rPr lang="en-US" sz="1600" b="1" dirty="0">
                <a:solidFill>
                  <a:srgbClr val="BED730"/>
                </a:solidFill>
                <a:latin typeface="Trebuchet MS"/>
              </a:rPr>
              <a:t>utility</a:t>
            </a:r>
            <a:r>
              <a:rPr lang="en-US" sz="1600" dirty="0">
                <a:solidFill>
                  <a:prstClr val="white">
                    <a:lumMod val="85000"/>
                  </a:prstClr>
                </a:solidFill>
                <a:latin typeface="Trebuchet MS"/>
              </a:rPr>
              <a:t> company chose Sify’s Cloud@Core platform with </a:t>
            </a:r>
            <a:r>
              <a:rPr lang="en-US" sz="1600" b="1" dirty="0">
                <a:solidFill>
                  <a:srgbClr val="BED730"/>
                </a:solidFill>
                <a:latin typeface="Trebuchet MS"/>
              </a:rPr>
              <a:t>business-outcome-based</a:t>
            </a:r>
            <a:r>
              <a:rPr lang="en-US" sz="1600" dirty="0">
                <a:solidFill>
                  <a:prstClr val="white">
                    <a:lumMod val="85000"/>
                  </a:prstClr>
                </a:solidFill>
                <a:latin typeface="Trebuchet MS"/>
              </a:rPr>
              <a:t> model to scale their service to </a:t>
            </a:r>
            <a:r>
              <a:rPr lang="en-US" sz="1600" b="1" dirty="0">
                <a:solidFill>
                  <a:srgbClr val="BED730"/>
                </a:solidFill>
                <a:latin typeface="Trebuchet MS"/>
              </a:rPr>
              <a:t>25 million+ </a:t>
            </a:r>
            <a:r>
              <a:rPr lang="en-US" sz="1600" dirty="0">
                <a:solidFill>
                  <a:prstClr val="white">
                    <a:lumMod val="85000"/>
                  </a:prstClr>
                </a:solidFill>
                <a:latin typeface="Trebuchet MS"/>
              </a:rPr>
              <a:t>subscribers.</a:t>
            </a:r>
            <a:endParaRPr lang="en-IN" sz="1600" b="1" dirty="0">
              <a:solidFill>
                <a:prstClr val="white">
                  <a:lumMod val="85000"/>
                </a:prstClr>
              </a:solidFill>
              <a:latin typeface="Trebuchet MS"/>
            </a:endParaRPr>
          </a:p>
        </p:txBody>
      </p:sp>
      <p:sp>
        <p:nvSpPr>
          <p:cNvPr id="8" name="TextBox 7">
            <a:extLst>
              <a:ext uri="{FF2B5EF4-FFF2-40B4-BE49-F238E27FC236}">
                <a16:creationId xmlns:a16="http://schemas.microsoft.com/office/drawing/2014/main" id="{DBB0BB28-9695-3B00-C0BA-A375C9DDDA20}"/>
              </a:ext>
            </a:extLst>
          </p:cNvPr>
          <p:cNvSpPr txBox="1"/>
          <p:nvPr/>
        </p:nvSpPr>
        <p:spPr>
          <a:xfrm>
            <a:off x="4208859" y="2351313"/>
            <a:ext cx="1796920"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Sify’s </a:t>
            </a:r>
            <a:r>
              <a:rPr lang="en-US" sz="1600" b="1" dirty="0">
                <a:solidFill>
                  <a:srgbClr val="BED730"/>
                </a:solidFill>
                <a:latin typeface="Trebuchet MS"/>
              </a:rPr>
              <a:t>integrated hybrid cloud solutions </a:t>
            </a:r>
            <a:r>
              <a:rPr lang="en-US" sz="1600" dirty="0">
                <a:solidFill>
                  <a:prstClr val="white">
                    <a:lumMod val="85000"/>
                  </a:prstClr>
                </a:solidFill>
                <a:latin typeface="Trebuchet MS"/>
              </a:rPr>
              <a:t>modernized 80% of the business applications of a </a:t>
            </a:r>
            <a:r>
              <a:rPr lang="en-US" sz="1600" b="1" dirty="0">
                <a:solidFill>
                  <a:srgbClr val="BED730"/>
                </a:solidFill>
                <a:latin typeface="Trebuchet MS"/>
              </a:rPr>
              <a:t>retail giant </a:t>
            </a:r>
            <a:r>
              <a:rPr lang="en-US" sz="1600" dirty="0">
                <a:solidFill>
                  <a:prstClr val="white">
                    <a:lumMod val="85000"/>
                  </a:prstClr>
                </a:solidFill>
                <a:latin typeface="Trebuchet MS"/>
              </a:rPr>
              <a:t>with </a:t>
            </a:r>
            <a:r>
              <a:rPr lang="en-US" sz="1600" b="1" dirty="0">
                <a:solidFill>
                  <a:srgbClr val="BED730"/>
                </a:solidFill>
                <a:latin typeface="Trebuchet MS"/>
              </a:rPr>
              <a:t>zero service disruption.</a:t>
            </a:r>
            <a:endParaRPr lang="en-IN" sz="1600" b="1" dirty="0">
              <a:solidFill>
                <a:srgbClr val="BED730"/>
              </a:solidFill>
              <a:latin typeface="Trebuchet MS"/>
            </a:endParaRPr>
          </a:p>
        </p:txBody>
      </p:sp>
      <p:sp>
        <p:nvSpPr>
          <p:cNvPr id="9" name="TextBox 8">
            <a:extLst>
              <a:ext uri="{FF2B5EF4-FFF2-40B4-BE49-F238E27FC236}">
                <a16:creationId xmlns:a16="http://schemas.microsoft.com/office/drawing/2014/main" id="{EDDB6914-3849-91E9-5154-6C1A53E80F66}"/>
              </a:ext>
            </a:extLst>
          </p:cNvPr>
          <p:cNvSpPr txBox="1"/>
          <p:nvPr/>
        </p:nvSpPr>
        <p:spPr>
          <a:xfrm>
            <a:off x="6115548" y="2351314"/>
            <a:ext cx="1755393"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Global </a:t>
            </a:r>
            <a:r>
              <a:rPr lang="en-US" sz="1600" b="1" dirty="0">
                <a:solidFill>
                  <a:srgbClr val="BED730"/>
                </a:solidFill>
                <a:latin typeface="Trebuchet MS"/>
              </a:rPr>
              <a:t>steel leader </a:t>
            </a:r>
            <a:r>
              <a:rPr lang="en-US" sz="1600" dirty="0">
                <a:solidFill>
                  <a:prstClr val="white">
                    <a:lumMod val="85000"/>
                  </a:prstClr>
                </a:solidFill>
                <a:latin typeface="Trebuchet MS"/>
              </a:rPr>
              <a:t>chose Sify to assess and migrate its business-critical </a:t>
            </a:r>
            <a:r>
              <a:rPr lang="en-US" sz="1600" b="1" dirty="0">
                <a:solidFill>
                  <a:srgbClr val="BED730"/>
                </a:solidFill>
                <a:latin typeface="Trebuchet MS"/>
              </a:rPr>
              <a:t>SAP</a:t>
            </a:r>
            <a:r>
              <a:rPr lang="en-US" sz="1600" dirty="0">
                <a:solidFill>
                  <a:prstClr val="white">
                    <a:lumMod val="85000"/>
                  </a:prstClr>
                </a:solidFill>
                <a:latin typeface="Trebuchet MS"/>
              </a:rPr>
              <a:t> workloads to a Hyperscaler at </a:t>
            </a:r>
            <a:r>
              <a:rPr lang="en-US" sz="1600" b="1" dirty="0">
                <a:solidFill>
                  <a:srgbClr val="BED730"/>
                </a:solidFill>
                <a:latin typeface="Trebuchet MS"/>
              </a:rPr>
              <a:t>near-zero downtime</a:t>
            </a:r>
            <a:r>
              <a:rPr lang="en-US" sz="1600" dirty="0">
                <a:solidFill>
                  <a:prstClr val="white">
                    <a:lumMod val="85000"/>
                  </a:prstClr>
                </a:solidFill>
                <a:latin typeface="Trebuchet MS"/>
              </a:rPr>
              <a:t>.</a:t>
            </a:r>
            <a:endParaRPr lang="en-IN" sz="1600" dirty="0">
              <a:solidFill>
                <a:prstClr val="white">
                  <a:lumMod val="85000"/>
                </a:prstClr>
              </a:solidFill>
              <a:latin typeface="Trebuchet MS"/>
            </a:endParaRPr>
          </a:p>
        </p:txBody>
      </p:sp>
      <p:sp>
        <p:nvSpPr>
          <p:cNvPr id="10" name="TextBox 9">
            <a:extLst>
              <a:ext uri="{FF2B5EF4-FFF2-40B4-BE49-F238E27FC236}">
                <a16:creationId xmlns:a16="http://schemas.microsoft.com/office/drawing/2014/main" id="{1ED5C8DF-6CD4-321A-A3A5-9818F28C4762}"/>
              </a:ext>
            </a:extLst>
          </p:cNvPr>
          <p:cNvSpPr txBox="1"/>
          <p:nvPr/>
        </p:nvSpPr>
        <p:spPr>
          <a:xfrm>
            <a:off x="7990800" y="2351314"/>
            <a:ext cx="1866169" cy="3573029"/>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Sify helps </a:t>
            </a:r>
            <a:r>
              <a:rPr lang="en-US" sz="1600" b="1" dirty="0">
                <a:solidFill>
                  <a:srgbClr val="BED730"/>
                </a:solidFill>
                <a:latin typeface="Trebuchet MS"/>
              </a:rPr>
              <a:t>a life insurance major transform digitally</a:t>
            </a:r>
            <a:r>
              <a:rPr lang="en-US" sz="1600" dirty="0">
                <a:solidFill>
                  <a:prstClr val="white">
                    <a:lumMod val="85000"/>
                  </a:prstClr>
                </a:solidFill>
                <a:latin typeface="Trebuchet MS"/>
              </a:rPr>
              <a:t> with AI/ML, cloud-native applications, and modern DevOps toolchains by unlocking the power of hybrid cloud on a Hyperscaler.</a:t>
            </a:r>
            <a:endParaRPr lang="en-IN" sz="1600" dirty="0">
              <a:solidFill>
                <a:prstClr val="white">
                  <a:lumMod val="85000"/>
                </a:prstClr>
              </a:solidFill>
              <a:latin typeface="Trebuchet MS"/>
            </a:endParaRPr>
          </a:p>
        </p:txBody>
      </p:sp>
      <p:sp>
        <p:nvSpPr>
          <p:cNvPr id="4" name="TextBox 3">
            <a:extLst>
              <a:ext uri="{FF2B5EF4-FFF2-40B4-BE49-F238E27FC236}">
                <a16:creationId xmlns:a16="http://schemas.microsoft.com/office/drawing/2014/main" id="{AC25BA33-06D0-F930-ECFE-003510FF0FE6}"/>
              </a:ext>
            </a:extLst>
          </p:cNvPr>
          <p:cNvSpPr txBox="1"/>
          <p:nvPr/>
        </p:nvSpPr>
        <p:spPr>
          <a:xfrm>
            <a:off x="9862800" y="2351317"/>
            <a:ext cx="1871993"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Ensured</a:t>
            </a:r>
            <a:r>
              <a:rPr lang="en-US" sz="1600" dirty="0">
                <a:solidFill>
                  <a:srgbClr val="BED730"/>
                </a:solidFill>
                <a:latin typeface="Trebuchet MS"/>
              </a:rPr>
              <a:t> </a:t>
            </a:r>
            <a:r>
              <a:rPr lang="en-US" sz="1600" b="1" dirty="0">
                <a:solidFill>
                  <a:srgbClr val="BED730"/>
                </a:solidFill>
                <a:latin typeface="Trebuchet MS"/>
              </a:rPr>
              <a:t>35% TCO reduction and 3X performance </a:t>
            </a:r>
            <a:r>
              <a:rPr lang="en-US" sz="1600" dirty="0">
                <a:solidFill>
                  <a:prstClr val="white">
                    <a:lumMod val="85000"/>
                  </a:prstClr>
                </a:solidFill>
                <a:latin typeface="Trebuchet MS"/>
              </a:rPr>
              <a:t>to fast-track digital transformation and bring business resiliency to a </a:t>
            </a:r>
            <a:r>
              <a:rPr lang="en-US" sz="1600" b="1" dirty="0">
                <a:solidFill>
                  <a:srgbClr val="BED730"/>
                </a:solidFill>
                <a:latin typeface="Trebuchet MS"/>
              </a:rPr>
              <a:t>major NBFC </a:t>
            </a:r>
            <a:r>
              <a:rPr lang="en-US" sz="1600" dirty="0">
                <a:solidFill>
                  <a:prstClr val="white">
                    <a:lumMod val="85000"/>
                  </a:prstClr>
                </a:solidFill>
                <a:latin typeface="Trebuchet MS"/>
              </a:rPr>
              <a:t>with multi cloud.</a:t>
            </a:r>
            <a:endParaRPr lang="en-IN" sz="1600" dirty="0">
              <a:solidFill>
                <a:prstClr val="white">
                  <a:lumMod val="85000"/>
                </a:prstClr>
              </a:solidFill>
              <a:latin typeface="Trebuchet MS"/>
            </a:endParaRPr>
          </a:p>
        </p:txBody>
      </p:sp>
      <p:grpSp>
        <p:nvGrpSpPr>
          <p:cNvPr id="20" name="Group 19">
            <a:extLst>
              <a:ext uri="{FF2B5EF4-FFF2-40B4-BE49-F238E27FC236}">
                <a16:creationId xmlns:a16="http://schemas.microsoft.com/office/drawing/2014/main" id="{1B41E8B4-3983-6480-DCCC-1FA5AC25FAA1}"/>
              </a:ext>
            </a:extLst>
          </p:cNvPr>
          <p:cNvGrpSpPr/>
          <p:nvPr/>
        </p:nvGrpSpPr>
        <p:grpSpPr>
          <a:xfrm>
            <a:off x="2311452" y="2127049"/>
            <a:ext cx="7558997" cy="4181676"/>
            <a:chOff x="1733589" y="1586523"/>
            <a:chExt cx="5669248" cy="3145815"/>
          </a:xfrm>
        </p:grpSpPr>
        <p:cxnSp>
          <p:nvCxnSpPr>
            <p:cNvPr id="11" name="Straight Connector 10">
              <a:extLst>
                <a:ext uri="{FF2B5EF4-FFF2-40B4-BE49-F238E27FC236}">
                  <a16:creationId xmlns:a16="http://schemas.microsoft.com/office/drawing/2014/main" id="{CBE60D73-D435-C20E-14D5-B2D9A092F61D}"/>
                </a:ext>
              </a:extLst>
            </p:cNvPr>
            <p:cNvCxnSpPr>
              <a:cxnSpLocks/>
            </p:cNvCxnSpPr>
            <p:nvPr/>
          </p:nvCxnSpPr>
          <p:spPr>
            <a:xfrm flipV="1">
              <a:off x="1733589"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0117EC-44BD-7AC7-66FB-11CEFBA76E6C}"/>
                </a:ext>
              </a:extLst>
            </p:cNvPr>
            <p:cNvCxnSpPr>
              <a:cxnSpLocks/>
            </p:cNvCxnSpPr>
            <p:nvPr/>
          </p:nvCxnSpPr>
          <p:spPr>
            <a:xfrm flipV="1">
              <a:off x="3150901"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76607D-2232-658B-CA7C-9E6CF444128F}"/>
                </a:ext>
              </a:extLst>
            </p:cNvPr>
            <p:cNvCxnSpPr>
              <a:cxnSpLocks/>
            </p:cNvCxnSpPr>
            <p:nvPr/>
          </p:nvCxnSpPr>
          <p:spPr>
            <a:xfrm flipV="1">
              <a:off x="4568213"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57B57E-A2C6-DB81-8982-E7EEDF3A4532}"/>
                </a:ext>
              </a:extLst>
            </p:cNvPr>
            <p:cNvCxnSpPr>
              <a:cxnSpLocks/>
            </p:cNvCxnSpPr>
            <p:nvPr/>
          </p:nvCxnSpPr>
          <p:spPr>
            <a:xfrm flipV="1">
              <a:off x="5985525"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F3CBD7-8A50-909D-982A-7C74FA2A1628}"/>
                </a:ext>
              </a:extLst>
            </p:cNvPr>
            <p:cNvCxnSpPr>
              <a:cxnSpLocks/>
            </p:cNvCxnSpPr>
            <p:nvPr/>
          </p:nvCxnSpPr>
          <p:spPr>
            <a:xfrm flipV="1">
              <a:off x="7402837"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86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6342AE-6594-C8F0-4C50-5E9AE86C9410}"/>
              </a:ext>
            </a:extLst>
          </p:cNvPr>
          <p:cNvCxnSpPr>
            <a:cxnSpLocks/>
          </p:cNvCxnSpPr>
          <p:nvPr/>
        </p:nvCxnSpPr>
        <p:spPr>
          <a:xfrm>
            <a:off x="914400" y="5817870"/>
            <a:ext cx="10261600"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49BC0C-617F-8F3D-0B4E-D8B61919FC60}"/>
              </a:ext>
            </a:extLst>
          </p:cNvPr>
          <p:cNvCxnSpPr>
            <a:cxnSpLocks/>
          </p:cNvCxnSpPr>
          <p:nvPr/>
        </p:nvCxnSpPr>
        <p:spPr>
          <a:xfrm flipV="1">
            <a:off x="914400" y="1721068"/>
            <a:ext cx="0" cy="4096802"/>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B82B6B-0E17-2D0A-BF90-3DFEE5A467CC}"/>
              </a:ext>
            </a:extLst>
          </p:cNvPr>
          <p:cNvSpPr txBox="1"/>
          <p:nvPr/>
        </p:nvSpPr>
        <p:spPr>
          <a:xfrm>
            <a:off x="10937969" y="5748193"/>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Sify Services</a:t>
            </a:r>
          </a:p>
        </p:txBody>
      </p:sp>
      <p:sp>
        <p:nvSpPr>
          <p:cNvPr id="15" name="TextBox 14">
            <a:extLst>
              <a:ext uri="{FF2B5EF4-FFF2-40B4-BE49-F238E27FC236}">
                <a16:creationId xmlns:a16="http://schemas.microsoft.com/office/drawing/2014/main" id="{A0F5C73D-8643-7529-F7D1-AEBF62D44FB8}"/>
              </a:ext>
            </a:extLst>
          </p:cNvPr>
          <p:cNvSpPr txBox="1"/>
          <p:nvPr/>
        </p:nvSpPr>
        <p:spPr>
          <a:xfrm>
            <a:off x="-11976" y="6079238"/>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panose="020B0603020202020204" pitchFamily="34" charset="0"/>
              </a:rPr>
              <a:t>Benefits</a:t>
            </a:r>
            <a:endParaRPr kumimoji="0" lang="en-IN" sz="1400" b="1" i="0" u="none" strike="noStrike" kern="1200" cap="none" spc="0" normalizeH="0" baseline="0" noProof="0" dirty="0">
              <a:ln>
                <a:noFill/>
              </a:ln>
              <a:solidFill>
                <a:srgbClr val="BED730"/>
              </a:solidFill>
              <a:effectLst/>
              <a:uLnTx/>
              <a:uFillTx/>
              <a:latin typeface="Trebuchet MS" panose="020B0603020202020204" pitchFamily="34" charset="0"/>
            </a:endParaRPr>
          </a:p>
        </p:txBody>
      </p:sp>
      <p:sp>
        <p:nvSpPr>
          <p:cNvPr id="16" name="TextBox 15">
            <a:extLst>
              <a:ext uri="{FF2B5EF4-FFF2-40B4-BE49-F238E27FC236}">
                <a16:creationId xmlns:a16="http://schemas.microsoft.com/office/drawing/2014/main" id="{1E4A0C07-1A42-41AF-DCE1-15271C304AF7}"/>
              </a:ext>
            </a:extLst>
          </p:cNvPr>
          <p:cNvSpPr txBox="1"/>
          <p:nvPr/>
        </p:nvSpPr>
        <p:spPr>
          <a:xfrm>
            <a:off x="1260478" y="5916183"/>
            <a:ext cx="2191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ERP modernization, enabling faster digital adoption</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17" name="TextBox 16">
            <a:extLst>
              <a:ext uri="{FF2B5EF4-FFF2-40B4-BE49-F238E27FC236}">
                <a16:creationId xmlns:a16="http://schemas.microsoft.com/office/drawing/2014/main" id="{DAEE4FF5-F40E-CE78-9641-D38BAFCA4AA4}"/>
              </a:ext>
            </a:extLst>
          </p:cNvPr>
          <p:cNvSpPr txBox="1"/>
          <p:nvPr/>
        </p:nvSpPr>
        <p:spPr>
          <a:xfrm>
            <a:off x="3575055" y="5934892"/>
            <a:ext cx="22401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Support for IoT devices, scalability, support for decentralized application</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18" name="TextBox 17">
            <a:extLst>
              <a:ext uri="{FF2B5EF4-FFF2-40B4-BE49-F238E27FC236}">
                <a16:creationId xmlns:a16="http://schemas.microsoft.com/office/drawing/2014/main" id="{9F71C7CF-88D8-3329-F5F8-5D3541D2FE65}"/>
              </a:ext>
            </a:extLst>
          </p:cNvPr>
          <p:cNvSpPr txBox="1"/>
          <p:nvPr/>
        </p:nvSpPr>
        <p:spPr>
          <a:xfrm>
            <a:off x="6074629" y="5901020"/>
            <a:ext cx="22401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High availability IT systems, Risk and Compliance, Redundancy &amp; failover, data replication</a:t>
            </a:r>
          </a:p>
        </p:txBody>
      </p:sp>
      <p:sp>
        <p:nvSpPr>
          <p:cNvPr id="19" name="TextBox 18">
            <a:extLst>
              <a:ext uri="{FF2B5EF4-FFF2-40B4-BE49-F238E27FC236}">
                <a16:creationId xmlns:a16="http://schemas.microsoft.com/office/drawing/2014/main" id="{FA3353BA-0620-E624-3299-2CDA91ECB303}"/>
              </a:ext>
            </a:extLst>
          </p:cNvPr>
          <p:cNvSpPr txBox="1"/>
          <p:nvPr/>
        </p:nvSpPr>
        <p:spPr>
          <a:xfrm>
            <a:off x="8547026" y="5906693"/>
            <a:ext cx="26289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Enhanced connectivity &amp; security for remote sites &amp; users with better user experience</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cxnSp>
        <p:nvCxnSpPr>
          <p:cNvPr id="20" name="Straight Connector 19">
            <a:extLst>
              <a:ext uri="{FF2B5EF4-FFF2-40B4-BE49-F238E27FC236}">
                <a16:creationId xmlns:a16="http://schemas.microsoft.com/office/drawing/2014/main" id="{0964E657-4C3F-6889-5104-4E1825CCE235}"/>
              </a:ext>
            </a:extLst>
          </p:cNvPr>
          <p:cNvCxnSpPr>
            <a:cxnSpLocks/>
          </p:cNvCxnSpPr>
          <p:nvPr/>
        </p:nvCxnSpPr>
        <p:spPr>
          <a:xfrm>
            <a:off x="3454400" y="905128"/>
            <a:ext cx="0" cy="477177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383A71B-6F8D-A830-7EC8-790A529CE689}"/>
              </a:ext>
            </a:extLst>
          </p:cNvPr>
          <p:cNvCxnSpPr>
            <a:cxnSpLocks/>
          </p:cNvCxnSpPr>
          <p:nvPr/>
        </p:nvCxnSpPr>
        <p:spPr>
          <a:xfrm>
            <a:off x="5930900" y="884954"/>
            <a:ext cx="0" cy="47919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DF8F7DD6-B5F8-BA31-455C-2BED7E22ACA1}"/>
              </a:ext>
            </a:extLst>
          </p:cNvPr>
          <p:cNvSpPr txBox="1"/>
          <p:nvPr/>
        </p:nvSpPr>
        <p:spPr>
          <a:xfrm>
            <a:off x="1245302" y="3484232"/>
            <a:ext cx="1902403"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SAP Basis Support &amp; Carveout services</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3" name="TextBox 22">
            <a:extLst>
              <a:ext uri="{FF2B5EF4-FFF2-40B4-BE49-F238E27FC236}">
                <a16:creationId xmlns:a16="http://schemas.microsoft.com/office/drawing/2014/main" id="{887B3897-39CE-1022-69E0-F9017FEE278B}"/>
              </a:ext>
            </a:extLst>
          </p:cNvPr>
          <p:cNvSpPr txBox="1"/>
          <p:nvPr/>
        </p:nvSpPr>
        <p:spPr>
          <a:xfrm>
            <a:off x="1269992" y="5299758"/>
            <a:ext cx="9526456"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IT Services (Links, NOC, SOC, Cloud, </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ITOps</a:t>
            </a: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4" name="TextBox 23">
            <a:extLst>
              <a:ext uri="{FF2B5EF4-FFF2-40B4-BE49-F238E27FC236}">
                <a16:creationId xmlns:a16="http://schemas.microsoft.com/office/drawing/2014/main" id="{2752B590-B665-A1A3-2772-5B9009122F92}"/>
              </a:ext>
            </a:extLst>
          </p:cNvPr>
          <p:cNvSpPr txBox="1"/>
          <p:nvPr/>
        </p:nvSpPr>
        <p:spPr>
          <a:xfrm>
            <a:off x="1260247" y="4778122"/>
            <a:ext cx="6808909"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Full Stack Observability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5" name="TextBox 24">
            <a:extLst>
              <a:ext uri="{FF2B5EF4-FFF2-40B4-BE49-F238E27FC236}">
                <a16:creationId xmlns:a16="http://schemas.microsoft.com/office/drawing/2014/main" id="{2BFD49D5-3A0C-44FF-1473-30559290D7CE}"/>
              </a:ext>
            </a:extLst>
          </p:cNvPr>
          <p:cNvSpPr txBox="1"/>
          <p:nvPr/>
        </p:nvSpPr>
        <p:spPr>
          <a:xfrm>
            <a:off x="6168763" y="2161091"/>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DR on Colo/Cloud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6" name="TextBox 25">
            <a:extLst>
              <a:ext uri="{FF2B5EF4-FFF2-40B4-BE49-F238E27FC236}">
                <a16:creationId xmlns:a16="http://schemas.microsoft.com/office/drawing/2014/main" id="{54B9D8E5-FF57-ECD0-7A91-157693B371B6}"/>
              </a:ext>
            </a:extLst>
          </p:cNvPr>
          <p:cNvSpPr txBox="1"/>
          <p:nvPr/>
        </p:nvSpPr>
        <p:spPr>
          <a:xfrm>
            <a:off x="3850804" y="3984404"/>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IoT gateway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cxnSp>
        <p:nvCxnSpPr>
          <p:cNvPr id="27" name="Straight Connector 26">
            <a:extLst>
              <a:ext uri="{FF2B5EF4-FFF2-40B4-BE49-F238E27FC236}">
                <a16:creationId xmlns:a16="http://schemas.microsoft.com/office/drawing/2014/main" id="{FCBDE700-291A-10D7-6221-270FA951CB09}"/>
              </a:ext>
            </a:extLst>
          </p:cNvPr>
          <p:cNvCxnSpPr>
            <a:cxnSpLocks/>
          </p:cNvCxnSpPr>
          <p:nvPr/>
        </p:nvCxnSpPr>
        <p:spPr>
          <a:xfrm>
            <a:off x="8356600" y="884954"/>
            <a:ext cx="0" cy="48173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43D42E76-0E7E-D32E-694F-603B7B70334D}"/>
              </a:ext>
            </a:extLst>
          </p:cNvPr>
          <p:cNvSpPr txBox="1"/>
          <p:nvPr/>
        </p:nvSpPr>
        <p:spPr>
          <a:xfrm>
            <a:off x="1264851" y="421355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CASB</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9" name="TextBox 28">
            <a:extLst>
              <a:ext uri="{FF2B5EF4-FFF2-40B4-BE49-F238E27FC236}">
                <a16:creationId xmlns:a16="http://schemas.microsoft.com/office/drawing/2014/main" id="{69172553-5F91-CF3E-87F1-08C920811976}"/>
              </a:ext>
            </a:extLst>
          </p:cNvPr>
          <p:cNvSpPr txBox="1"/>
          <p:nvPr/>
        </p:nvSpPr>
        <p:spPr>
          <a:xfrm>
            <a:off x="1266676" y="2986111"/>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SAP on Cloud/Colo</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30" name="TextBox 29">
            <a:extLst>
              <a:ext uri="{FF2B5EF4-FFF2-40B4-BE49-F238E27FC236}">
                <a16:creationId xmlns:a16="http://schemas.microsoft.com/office/drawing/2014/main" id="{76792EC3-D406-8EA5-14CA-210D3BDFC213}"/>
              </a:ext>
            </a:extLst>
          </p:cNvPr>
          <p:cNvSpPr txBox="1"/>
          <p:nvPr/>
        </p:nvSpPr>
        <p:spPr>
          <a:xfrm>
            <a:off x="3855743" y="3239096"/>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Wi-Fi &amp; Sensors</a:t>
            </a:r>
          </a:p>
        </p:txBody>
      </p:sp>
      <p:cxnSp>
        <p:nvCxnSpPr>
          <p:cNvPr id="33" name="Straight Arrow Connector 32">
            <a:extLst>
              <a:ext uri="{FF2B5EF4-FFF2-40B4-BE49-F238E27FC236}">
                <a16:creationId xmlns:a16="http://schemas.microsoft.com/office/drawing/2014/main" id="{253D23D8-1C14-ECEB-5287-9A0279C4C691}"/>
              </a:ext>
            </a:extLst>
          </p:cNvPr>
          <p:cNvCxnSpPr>
            <a:cxnSpLocks/>
          </p:cNvCxnSpPr>
          <p:nvPr/>
        </p:nvCxnSpPr>
        <p:spPr>
          <a:xfrm>
            <a:off x="11178540" y="1950979"/>
            <a:ext cx="0" cy="352272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4FC9424-700A-A626-1035-4154CACA30B0}"/>
              </a:ext>
            </a:extLst>
          </p:cNvPr>
          <p:cNvSpPr txBox="1"/>
          <p:nvPr/>
        </p:nvSpPr>
        <p:spPr>
          <a:xfrm rot="5400000">
            <a:off x="9289462" y="3615580"/>
            <a:ext cx="4347732" cy="307777"/>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rPr>
              <a:t>AI/ML Powered Automation</a:t>
            </a:r>
          </a:p>
        </p:txBody>
      </p:sp>
      <p:sp>
        <p:nvSpPr>
          <p:cNvPr id="2" name="TextBox 1">
            <a:extLst>
              <a:ext uri="{FF2B5EF4-FFF2-40B4-BE49-F238E27FC236}">
                <a16:creationId xmlns:a16="http://schemas.microsoft.com/office/drawing/2014/main" id="{A5FEDC48-27CB-D962-A549-8825DB1454E6}"/>
              </a:ext>
            </a:extLst>
          </p:cNvPr>
          <p:cNvSpPr txBox="1"/>
          <p:nvPr/>
        </p:nvSpPr>
        <p:spPr>
          <a:xfrm rot="16200000">
            <a:off x="74084" y="3431041"/>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Project Objective</a:t>
            </a:r>
          </a:p>
        </p:txBody>
      </p:sp>
      <p:sp>
        <p:nvSpPr>
          <p:cNvPr id="35" name="TextBox 34">
            <a:extLst>
              <a:ext uri="{FF2B5EF4-FFF2-40B4-BE49-F238E27FC236}">
                <a16:creationId xmlns:a16="http://schemas.microsoft.com/office/drawing/2014/main" id="{60365294-8B28-C387-542F-9FC88EB50187}"/>
              </a:ext>
            </a:extLst>
          </p:cNvPr>
          <p:cNvSpPr txBox="1"/>
          <p:nvPr/>
        </p:nvSpPr>
        <p:spPr>
          <a:xfrm>
            <a:off x="0" y="1186256"/>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panose="020B0603020202020204" pitchFamily="34" charset="0"/>
              </a:rPr>
              <a:t>Use Cases</a:t>
            </a:r>
            <a:endParaRPr kumimoji="0" lang="en-IN" sz="1400" b="1" i="0" u="none" strike="noStrike" kern="1200" cap="none" spc="0" normalizeH="0" baseline="0" noProof="0" dirty="0">
              <a:ln>
                <a:noFill/>
              </a:ln>
              <a:solidFill>
                <a:srgbClr val="BED730"/>
              </a:solidFill>
              <a:effectLst/>
              <a:uLnTx/>
              <a:uFillTx/>
              <a:latin typeface="Trebuchet MS" panose="020B0603020202020204" pitchFamily="34" charset="0"/>
            </a:endParaRPr>
          </a:p>
        </p:txBody>
      </p:sp>
      <p:sp>
        <p:nvSpPr>
          <p:cNvPr id="39" name="TextBox 38">
            <a:extLst>
              <a:ext uri="{FF2B5EF4-FFF2-40B4-BE49-F238E27FC236}">
                <a16:creationId xmlns:a16="http://schemas.microsoft.com/office/drawing/2014/main" id="{0F44D10B-B653-8560-D473-26C27718500D}"/>
              </a:ext>
            </a:extLst>
          </p:cNvPr>
          <p:cNvSpPr txBox="1"/>
          <p:nvPr/>
        </p:nvSpPr>
        <p:spPr>
          <a:xfrm>
            <a:off x="1178544" y="941817"/>
            <a:ext cx="19584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Transforming the core and innovate faster with ERP modernization</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41" name="TextBox 40">
            <a:extLst>
              <a:ext uri="{FF2B5EF4-FFF2-40B4-BE49-F238E27FC236}">
                <a16:creationId xmlns:a16="http://schemas.microsoft.com/office/drawing/2014/main" id="{BC5E3491-C417-9D1E-BFEB-181519435C73}"/>
              </a:ext>
            </a:extLst>
          </p:cNvPr>
          <p:cNvSpPr txBox="1"/>
          <p:nvPr/>
        </p:nvSpPr>
        <p:spPr>
          <a:xfrm>
            <a:off x="3771763" y="948752"/>
            <a:ext cx="17909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Innovation at the Edge</a:t>
            </a:r>
          </a:p>
        </p:txBody>
      </p:sp>
      <p:sp>
        <p:nvSpPr>
          <p:cNvPr id="42" name="TextBox 41">
            <a:extLst>
              <a:ext uri="{FF2B5EF4-FFF2-40B4-BE49-F238E27FC236}">
                <a16:creationId xmlns:a16="http://schemas.microsoft.com/office/drawing/2014/main" id="{3F276355-245D-9893-5F5A-FC0DD4345480}"/>
              </a:ext>
            </a:extLst>
          </p:cNvPr>
          <p:cNvSpPr txBox="1"/>
          <p:nvPr/>
        </p:nvSpPr>
        <p:spPr>
          <a:xfrm>
            <a:off x="6248262" y="863442"/>
            <a:ext cx="17909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Business Continuity &amp; High Availability</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57" name="Title 9">
            <a:extLst>
              <a:ext uri="{FF2B5EF4-FFF2-40B4-BE49-F238E27FC236}">
                <a16:creationId xmlns:a16="http://schemas.microsoft.com/office/drawing/2014/main" id="{9A17E29C-A9B3-6588-0668-B2AE6B400651}"/>
              </a:ext>
            </a:extLst>
          </p:cNvPr>
          <p:cNvSpPr>
            <a:spLocks noGrp="1"/>
          </p:cNvSpPr>
          <p:nvPr>
            <p:ph type="title"/>
          </p:nvPr>
        </p:nvSpPr>
        <p:spPr/>
        <p:txBody>
          <a:bodyPr>
            <a:noAutofit/>
          </a:bodyPr>
          <a:lstStyle/>
          <a:p>
            <a:r>
              <a:rPr lang="en-US" sz="3200" b="1" dirty="0"/>
              <a:t>MANAGED SERVICES for the largest steel company </a:t>
            </a:r>
          </a:p>
        </p:txBody>
      </p:sp>
      <p:sp>
        <p:nvSpPr>
          <p:cNvPr id="58" name="TextBox 57">
            <a:extLst>
              <a:ext uri="{FF2B5EF4-FFF2-40B4-BE49-F238E27FC236}">
                <a16:creationId xmlns:a16="http://schemas.microsoft.com/office/drawing/2014/main" id="{CEC222FB-D690-D6BB-3A1A-39AEE633F51C}"/>
              </a:ext>
            </a:extLst>
          </p:cNvPr>
          <p:cNvSpPr txBox="1"/>
          <p:nvPr/>
        </p:nvSpPr>
        <p:spPr>
          <a:xfrm>
            <a:off x="8625661" y="918918"/>
            <a:ext cx="17909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Work from Anywhere</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59" name="TextBox 58">
            <a:extLst>
              <a:ext uri="{FF2B5EF4-FFF2-40B4-BE49-F238E27FC236}">
                <a16:creationId xmlns:a16="http://schemas.microsoft.com/office/drawing/2014/main" id="{C962A178-80CB-22F2-ACA3-9910EF58E68E}"/>
              </a:ext>
            </a:extLst>
          </p:cNvPr>
          <p:cNvSpPr txBox="1"/>
          <p:nvPr/>
        </p:nvSpPr>
        <p:spPr>
          <a:xfrm>
            <a:off x="3708439" y="2234796"/>
            <a:ext cx="200016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Edge line D</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ata</a:t>
            </a: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 Ce</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nter</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0" name="TextBox 59">
            <a:extLst>
              <a:ext uri="{FF2B5EF4-FFF2-40B4-BE49-F238E27FC236}">
                <a16:creationId xmlns:a16="http://schemas.microsoft.com/office/drawing/2014/main" id="{40C6AE18-982E-C559-53A1-B2E2F40EC22A}"/>
              </a:ext>
            </a:extLst>
          </p:cNvPr>
          <p:cNvSpPr txBox="1"/>
          <p:nvPr/>
        </p:nvSpPr>
        <p:spPr>
          <a:xfrm>
            <a:off x="6163883" y="2695503"/>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Backup on cloud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1" name="TextBox 60">
            <a:extLst>
              <a:ext uri="{FF2B5EF4-FFF2-40B4-BE49-F238E27FC236}">
                <a16:creationId xmlns:a16="http://schemas.microsoft.com/office/drawing/2014/main" id="{76581F95-5B42-D12E-3F3B-4C9BBBCB7F50}"/>
              </a:ext>
            </a:extLst>
          </p:cNvPr>
          <p:cNvSpPr txBox="1"/>
          <p:nvPr/>
        </p:nvSpPr>
        <p:spPr>
          <a:xfrm>
            <a:off x="6155734" y="3764328"/>
            <a:ext cx="1837685"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Security Services (SIEM, MDR, GRC)</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2" name="TextBox 61">
            <a:extLst>
              <a:ext uri="{FF2B5EF4-FFF2-40B4-BE49-F238E27FC236}">
                <a16:creationId xmlns:a16="http://schemas.microsoft.com/office/drawing/2014/main" id="{4C73563D-F283-0B65-2CB3-89E7AF270EF8}"/>
              </a:ext>
            </a:extLst>
          </p:cNvPr>
          <p:cNvSpPr txBox="1"/>
          <p:nvPr/>
        </p:nvSpPr>
        <p:spPr>
          <a:xfrm>
            <a:off x="8625661" y="280081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3" name="TextBox 62">
            <a:extLst>
              <a:ext uri="{FF2B5EF4-FFF2-40B4-BE49-F238E27FC236}">
                <a16:creationId xmlns:a16="http://schemas.microsoft.com/office/drawing/2014/main" id="{9138A574-A5BD-594E-45B5-D4D072D55D48}"/>
              </a:ext>
            </a:extLst>
          </p:cNvPr>
          <p:cNvSpPr txBox="1"/>
          <p:nvPr/>
        </p:nvSpPr>
        <p:spPr>
          <a:xfrm>
            <a:off x="8625661" y="3300220"/>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GWS/M365</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4" name="TextBox 63">
            <a:extLst>
              <a:ext uri="{FF2B5EF4-FFF2-40B4-BE49-F238E27FC236}">
                <a16:creationId xmlns:a16="http://schemas.microsoft.com/office/drawing/2014/main" id="{5DC87103-F767-546A-6919-984C66C7F2B7}"/>
              </a:ext>
            </a:extLst>
          </p:cNvPr>
          <p:cNvSpPr txBox="1"/>
          <p:nvPr/>
        </p:nvSpPr>
        <p:spPr>
          <a:xfrm>
            <a:off x="8642987" y="3799624"/>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End Point Security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5" name="TextBox 64">
            <a:extLst>
              <a:ext uri="{FF2B5EF4-FFF2-40B4-BE49-F238E27FC236}">
                <a16:creationId xmlns:a16="http://schemas.microsoft.com/office/drawing/2014/main" id="{1EB1F0F0-D518-993E-AF8D-C4490DDF62B6}"/>
              </a:ext>
            </a:extLst>
          </p:cNvPr>
          <p:cNvSpPr txBox="1"/>
          <p:nvPr/>
        </p:nvSpPr>
        <p:spPr>
          <a:xfrm>
            <a:off x="8644045" y="4299028"/>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Collab as a service</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7" name="TextBox 66">
            <a:extLst>
              <a:ext uri="{FF2B5EF4-FFF2-40B4-BE49-F238E27FC236}">
                <a16:creationId xmlns:a16="http://schemas.microsoft.com/office/drawing/2014/main" id="{00CE7E7A-7D55-4182-3739-584493DE5A7F}"/>
              </a:ext>
            </a:extLst>
          </p:cNvPr>
          <p:cNvSpPr txBox="1"/>
          <p:nvPr/>
        </p:nvSpPr>
        <p:spPr>
          <a:xfrm>
            <a:off x="8631303" y="2301412"/>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ZTNA</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8" name="TextBox 67">
            <a:extLst>
              <a:ext uri="{FF2B5EF4-FFF2-40B4-BE49-F238E27FC236}">
                <a16:creationId xmlns:a16="http://schemas.microsoft.com/office/drawing/2014/main" id="{4E5A109E-BC6C-5610-FF2D-DE2BB62B49BE}"/>
              </a:ext>
            </a:extLst>
          </p:cNvPr>
          <p:cNvSpPr txBox="1"/>
          <p:nvPr/>
        </p:nvSpPr>
        <p:spPr>
          <a:xfrm>
            <a:off x="3810953" y="2740010"/>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9" name="TextBox 68">
            <a:extLst>
              <a:ext uri="{FF2B5EF4-FFF2-40B4-BE49-F238E27FC236}">
                <a16:creationId xmlns:a16="http://schemas.microsoft.com/office/drawing/2014/main" id="{1694D1AF-C22A-3F4F-5C56-81EC27D21687}"/>
              </a:ext>
            </a:extLst>
          </p:cNvPr>
          <p:cNvSpPr txBox="1"/>
          <p:nvPr/>
        </p:nvSpPr>
        <p:spPr>
          <a:xfrm>
            <a:off x="6176154" y="3229915"/>
            <a:ext cx="1775922"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70" name="TextBox 69">
            <a:extLst>
              <a:ext uri="{FF2B5EF4-FFF2-40B4-BE49-F238E27FC236}">
                <a16:creationId xmlns:a16="http://schemas.microsoft.com/office/drawing/2014/main" id="{8ADC069F-C429-BB71-259A-1703B9F839C1}"/>
              </a:ext>
            </a:extLst>
          </p:cNvPr>
          <p:cNvSpPr txBox="1"/>
          <p:nvPr/>
        </p:nvSpPr>
        <p:spPr>
          <a:xfrm>
            <a:off x="8642986" y="4798432"/>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DMS- Forum</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Tree>
    <p:extLst>
      <p:ext uri="{BB962C8B-B14F-4D97-AF65-F5344CB8AC3E}">
        <p14:creationId xmlns:p14="http://schemas.microsoft.com/office/powerpoint/2010/main" val="125633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6342AE-6594-C8F0-4C50-5E9AE86C9410}"/>
              </a:ext>
            </a:extLst>
          </p:cNvPr>
          <p:cNvCxnSpPr>
            <a:cxnSpLocks/>
          </p:cNvCxnSpPr>
          <p:nvPr/>
        </p:nvCxnSpPr>
        <p:spPr>
          <a:xfrm>
            <a:off x="914400" y="5817870"/>
            <a:ext cx="10261600"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49BC0C-617F-8F3D-0B4E-D8B61919FC60}"/>
              </a:ext>
            </a:extLst>
          </p:cNvPr>
          <p:cNvCxnSpPr>
            <a:cxnSpLocks/>
          </p:cNvCxnSpPr>
          <p:nvPr/>
        </p:nvCxnSpPr>
        <p:spPr>
          <a:xfrm flipV="1">
            <a:off x="914400" y="1721068"/>
            <a:ext cx="0" cy="4096802"/>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B82B6B-0E17-2D0A-BF90-3DFEE5A467CC}"/>
              </a:ext>
            </a:extLst>
          </p:cNvPr>
          <p:cNvSpPr txBox="1"/>
          <p:nvPr/>
        </p:nvSpPr>
        <p:spPr>
          <a:xfrm>
            <a:off x="10937969" y="5748193"/>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Sify Services</a:t>
            </a:r>
          </a:p>
        </p:txBody>
      </p:sp>
      <p:sp>
        <p:nvSpPr>
          <p:cNvPr id="15" name="TextBox 14">
            <a:extLst>
              <a:ext uri="{FF2B5EF4-FFF2-40B4-BE49-F238E27FC236}">
                <a16:creationId xmlns:a16="http://schemas.microsoft.com/office/drawing/2014/main" id="{A0F5C73D-8643-7529-F7D1-AEBF62D44FB8}"/>
              </a:ext>
            </a:extLst>
          </p:cNvPr>
          <p:cNvSpPr txBox="1"/>
          <p:nvPr/>
        </p:nvSpPr>
        <p:spPr>
          <a:xfrm>
            <a:off x="-11976" y="6079238"/>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panose="020B0603020202020204" pitchFamily="34" charset="0"/>
              </a:rPr>
              <a:t>Benefits</a:t>
            </a:r>
            <a:endParaRPr kumimoji="0" lang="en-IN" sz="1400" b="1" i="0" u="none" strike="noStrike" kern="1200" cap="none" spc="0" normalizeH="0" baseline="0" noProof="0" dirty="0">
              <a:ln>
                <a:noFill/>
              </a:ln>
              <a:solidFill>
                <a:srgbClr val="BED730"/>
              </a:solidFill>
              <a:effectLst/>
              <a:uLnTx/>
              <a:uFillTx/>
              <a:latin typeface="Trebuchet MS" panose="020B0603020202020204" pitchFamily="34" charset="0"/>
            </a:endParaRPr>
          </a:p>
        </p:txBody>
      </p:sp>
      <p:sp>
        <p:nvSpPr>
          <p:cNvPr id="16" name="TextBox 15">
            <a:extLst>
              <a:ext uri="{FF2B5EF4-FFF2-40B4-BE49-F238E27FC236}">
                <a16:creationId xmlns:a16="http://schemas.microsoft.com/office/drawing/2014/main" id="{1E4A0C07-1A42-41AF-DCE1-15271C304AF7}"/>
              </a:ext>
            </a:extLst>
          </p:cNvPr>
          <p:cNvSpPr txBox="1"/>
          <p:nvPr/>
        </p:nvSpPr>
        <p:spPr>
          <a:xfrm>
            <a:off x="1094682" y="5916183"/>
            <a:ext cx="2191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Agile &amp; faster GTM </a:t>
            </a:r>
          </a:p>
        </p:txBody>
      </p:sp>
      <p:sp>
        <p:nvSpPr>
          <p:cNvPr id="17" name="TextBox 16">
            <a:extLst>
              <a:ext uri="{FF2B5EF4-FFF2-40B4-BE49-F238E27FC236}">
                <a16:creationId xmlns:a16="http://schemas.microsoft.com/office/drawing/2014/main" id="{DAEE4FF5-F40E-CE78-9641-D38BAFCA4AA4}"/>
              </a:ext>
            </a:extLst>
          </p:cNvPr>
          <p:cNvSpPr txBox="1"/>
          <p:nvPr/>
        </p:nvSpPr>
        <p:spPr>
          <a:xfrm>
            <a:off x="3575055" y="5934892"/>
            <a:ext cx="22401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Digital banking</a:t>
            </a:r>
          </a:p>
        </p:txBody>
      </p:sp>
      <p:sp>
        <p:nvSpPr>
          <p:cNvPr id="18" name="TextBox 17">
            <a:extLst>
              <a:ext uri="{FF2B5EF4-FFF2-40B4-BE49-F238E27FC236}">
                <a16:creationId xmlns:a16="http://schemas.microsoft.com/office/drawing/2014/main" id="{9F71C7CF-88D8-3329-F5F8-5D3541D2FE65}"/>
              </a:ext>
            </a:extLst>
          </p:cNvPr>
          <p:cNvSpPr txBox="1"/>
          <p:nvPr/>
        </p:nvSpPr>
        <p:spPr>
          <a:xfrm>
            <a:off x="5954477" y="5900071"/>
            <a:ext cx="224019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Business continuity &amp; compliance</a:t>
            </a:r>
          </a:p>
        </p:txBody>
      </p:sp>
      <p:sp>
        <p:nvSpPr>
          <p:cNvPr id="19" name="TextBox 18">
            <a:extLst>
              <a:ext uri="{FF2B5EF4-FFF2-40B4-BE49-F238E27FC236}">
                <a16:creationId xmlns:a16="http://schemas.microsoft.com/office/drawing/2014/main" id="{FA3353BA-0620-E624-3299-2CDA91ECB303}"/>
              </a:ext>
            </a:extLst>
          </p:cNvPr>
          <p:cNvSpPr txBox="1"/>
          <p:nvPr/>
        </p:nvSpPr>
        <p:spPr>
          <a:xfrm>
            <a:off x="8314824" y="5916183"/>
            <a:ext cx="270524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Multi-tier banking</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cxnSp>
        <p:nvCxnSpPr>
          <p:cNvPr id="20" name="Straight Connector 19">
            <a:extLst>
              <a:ext uri="{FF2B5EF4-FFF2-40B4-BE49-F238E27FC236}">
                <a16:creationId xmlns:a16="http://schemas.microsoft.com/office/drawing/2014/main" id="{0964E657-4C3F-6889-5104-4E1825CCE235}"/>
              </a:ext>
            </a:extLst>
          </p:cNvPr>
          <p:cNvCxnSpPr>
            <a:cxnSpLocks/>
          </p:cNvCxnSpPr>
          <p:nvPr/>
        </p:nvCxnSpPr>
        <p:spPr>
          <a:xfrm>
            <a:off x="3454400" y="905128"/>
            <a:ext cx="0" cy="477177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383A71B-6F8D-A830-7EC8-790A529CE689}"/>
              </a:ext>
            </a:extLst>
          </p:cNvPr>
          <p:cNvCxnSpPr>
            <a:cxnSpLocks/>
          </p:cNvCxnSpPr>
          <p:nvPr/>
        </p:nvCxnSpPr>
        <p:spPr>
          <a:xfrm>
            <a:off x="5930900" y="884954"/>
            <a:ext cx="0" cy="47919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DF8F7DD6-B5F8-BA31-455C-2BED7E22ACA1}"/>
              </a:ext>
            </a:extLst>
          </p:cNvPr>
          <p:cNvSpPr txBox="1"/>
          <p:nvPr/>
        </p:nvSpPr>
        <p:spPr>
          <a:xfrm>
            <a:off x="1245302" y="3484232"/>
            <a:ext cx="1902403"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Peripheral Biz app cloud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3" name="TextBox 22">
            <a:extLst>
              <a:ext uri="{FF2B5EF4-FFF2-40B4-BE49-F238E27FC236}">
                <a16:creationId xmlns:a16="http://schemas.microsoft.com/office/drawing/2014/main" id="{887B3897-39CE-1022-69E0-F9017FEE278B}"/>
              </a:ext>
            </a:extLst>
          </p:cNvPr>
          <p:cNvSpPr txBox="1"/>
          <p:nvPr/>
        </p:nvSpPr>
        <p:spPr>
          <a:xfrm>
            <a:off x="1269992" y="5299758"/>
            <a:ext cx="9526456"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IT Services (Links, NOC, SOC, Cloud, </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ITOps</a:t>
            </a: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4" name="TextBox 23">
            <a:extLst>
              <a:ext uri="{FF2B5EF4-FFF2-40B4-BE49-F238E27FC236}">
                <a16:creationId xmlns:a16="http://schemas.microsoft.com/office/drawing/2014/main" id="{2752B590-B665-A1A3-2772-5B9009122F92}"/>
              </a:ext>
            </a:extLst>
          </p:cNvPr>
          <p:cNvSpPr txBox="1"/>
          <p:nvPr/>
        </p:nvSpPr>
        <p:spPr>
          <a:xfrm>
            <a:off x="1260247" y="4778122"/>
            <a:ext cx="6808909"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Full Stack Observability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5" name="TextBox 24">
            <a:extLst>
              <a:ext uri="{FF2B5EF4-FFF2-40B4-BE49-F238E27FC236}">
                <a16:creationId xmlns:a16="http://schemas.microsoft.com/office/drawing/2014/main" id="{2BFD49D5-3A0C-44FF-1473-30559290D7CE}"/>
              </a:ext>
            </a:extLst>
          </p:cNvPr>
          <p:cNvSpPr txBox="1"/>
          <p:nvPr/>
        </p:nvSpPr>
        <p:spPr>
          <a:xfrm>
            <a:off x="6155734" y="1679769"/>
            <a:ext cx="1837685"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Data in Motion &amp; Rest Security services</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6" name="TextBox 25">
            <a:extLst>
              <a:ext uri="{FF2B5EF4-FFF2-40B4-BE49-F238E27FC236}">
                <a16:creationId xmlns:a16="http://schemas.microsoft.com/office/drawing/2014/main" id="{54B9D8E5-FF57-ECD0-7A91-157693B371B6}"/>
              </a:ext>
            </a:extLst>
          </p:cNvPr>
          <p:cNvSpPr txBox="1"/>
          <p:nvPr/>
        </p:nvSpPr>
        <p:spPr>
          <a:xfrm>
            <a:off x="3679234" y="3744436"/>
            <a:ext cx="2026828"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rPr>
              <a:t>Enterprise Cloud for peripheral DB &amp; object storage </a:t>
            </a:r>
          </a:p>
        </p:txBody>
      </p:sp>
      <p:cxnSp>
        <p:nvCxnSpPr>
          <p:cNvPr id="27" name="Straight Connector 26">
            <a:extLst>
              <a:ext uri="{FF2B5EF4-FFF2-40B4-BE49-F238E27FC236}">
                <a16:creationId xmlns:a16="http://schemas.microsoft.com/office/drawing/2014/main" id="{FCBDE700-291A-10D7-6221-270FA951CB09}"/>
              </a:ext>
            </a:extLst>
          </p:cNvPr>
          <p:cNvCxnSpPr>
            <a:cxnSpLocks/>
          </p:cNvCxnSpPr>
          <p:nvPr/>
        </p:nvCxnSpPr>
        <p:spPr>
          <a:xfrm>
            <a:off x="8356600" y="884954"/>
            <a:ext cx="0" cy="48173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43D42E76-0E7E-D32E-694F-603B7B70334D}"/>
              </a:ext>
            </a:extLst>
          </p:cNvPr>
          <p:cNvSpPr txBox="1"/>
          <p:nvPr/>
        </p:nvSpPr>
        <p:spPr>
          <a:xfrm>
            <a:off x="1264851" y="421355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SASE</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9" name="TextBox 28">
            <a:extLst>
              <a:ext uri="{FF2B5EF4-FFF2-40B4-BE49-F238E27FC236}">
                <a16:creationId xmlns:a16="http://schemas.microsoft.com/office/drawing/2014/main" id="{69172553-5F91-CF3E-87F1-08C920811976}"/>
              </a:ext>
            </a:extLst>
          </p:cNvPr>
          <p:cNvSpPr txBox="1"/>
          <p:nvPr/>
        </p:nvSpPr>
        <p:spPr>
          <a:xfrm>
            <a:off x="1266676" y="2986111"/>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CBS infra Hosting </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30" name="TextBox 29">
            <a:extLst>
              <a:ext uri="{FF2B5EF4-FFF2-40B4-BE49-F238E27FC236}">
                <a16:creationId xmlns:a16="http://schemas.microsoft.com/office/drawing/2014/main" id="{76792EC3-D406-8EA5-14CA-210D3BDFC213}"/>
              </a:ext>
            </a:extLst>
          </p:cNvPr>
          <p:cNvSpPr txBox="1"/>
          <p:nvPr/>
        </p:nvSpPr>
        <p:spPr>
          <a:xfrm>
            <a:off x="3679234" y="3239096"/>
            <a:ext cx="2026831"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SASE</a:t>
            </a:r>
          </a:p>
        </p:txBody>
      </p:sp>
      <p:cxnSp>
        <p:nvCxnSpPr>
          <p:cNvPr id="33" name="Straight Arrow Connector 32">
            <a:extLst>
              <a:ext uri="{FF2B5EF4-FFF2-40B4-BE49-F238E27FC236}">
                <a16:creationId xmlns:a16="http://schemas.microsoft.com/office/drawing/2014/main" id="{253D23D8-1C14-ECEB-5287-9A0279C4C691}"/>
              </a:ext>
            </a:extLst>
          </p:cNvPr>
          <p:cNvCxnSpPr>
            <a:cxnSpLocks/>
          </p:cNvCxnSpPr>
          <p:nvPr/>
        </p:nvCxnSpPr>
        <p:spPr>
          <a:xfrm>
            <a:off x="11178540" y="1950979"/>
            <a:ext cx="0" cy="352272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4FC9424-700A-A626-1035-4154CACA30B0}"/>
              </a:ext>
            </a:extLst>
          </p:cNvPr>
          <p:cNvSpPr txBox="1"/>
          <p:nvPr/>
        </p:nvSpPr>
        <p:spPr>
          <a:xfrm rot="5400000">
            <a:off x="9289462" y="3615580"/>
            <a:ext cx="4347732" cy="307777"/>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rPr>
              <a:t>AI/ML Powered Automation</a:t>
            </a:r>
          </a:p>
        </p:txBody>
      </p:sp>
      <p:sp>
        <p:nvSpPr>
          <p:cNvPr id="2" name="TextBox 1">
            <a:extLst>
              <a:ext uri="{FF2B5EF4-FFF2-40B4-BE49-F238E27FC236}">
                <a16:creationId xmlns:a16="http://schemas.microsoft.com/office/drawing/2014/main" id="{A5FEDC48-27CB-D962-A549-8825DB1454E6}"/>
              </a:ext>
            </a:extLst>
          </p:cNvPr>
          <p:cNvSpPr txBox="1"/>
          <p:nvPr/>
        </p:nvSpPr>
        <p:spPr>
          <a:xfrm rot="16200000">
            <a:off x="74084" y="3431041"/>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Project Objective</a:t>
            </a:r>
          </a:p>
        </p:txBody>
      </p:sp>
      <p:sp>
        <p:nvSpPr>
          <p:cNvPr id="35" name="TextBox 34">
            <a:extLst>
              <a:ext uri="{FF2B5EF4-FFF2-40B4-BE49-F238E27FC236}">
                <a16:creationId xmlns:a16="http://schemas.microsoft.com/office/drawing/2014/main" id="{60365294-8B28-C387-542F-9FC88EB50187}"/>
              </a:ext>
            </a:extLst>
          </p:cNvPr>
          <p:cNvSpPr txBox="1"/>
          <p:nvPr/>
        </p:nvSpPr>
        <p:spPr>
          <a:xfrm>
            <a:off x="0" y="1186256"/>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DD70C"/>
                </a:solidFill>
                <a:effectLst/>
                <a:uLnTx/>
                <a:uFillTx/>
                <a:latin typeface="Trebuchet MS" panose="020B0603020202020204" pitchFamily="34" charset="0"/>
              </a:rPr>
              <a:t>Use Cases</a:t>
            </a:r>
            <a:endParaRPr kumimoji="0" lang="en-IN" sz="1400" b="1" i="0" u="none" strike="noStrike" kern="1200" cap="none" spc="0" normalizeH="0" baseline="0" noProof="0" dirty="0">
              <a:ln>
                <a:noFill/>
              </a:ln>
              <a:solidFill>
                <a:srgbClr val="BDD70C"/>
              </a:solidFill>
              <a:effectLst/>
              <a:uLnTx/>
              <a:uFillTx/>
              <a:latin typeface="Trebuchet MS" panose="020B0603020202020204" pitchFamily="34" charset="0"/>
            </a:endParaRPr>
          </a:p>
        </p:txBody>
      </p:sp>
      <p:sp>
        <p:nvSpPr>
          <p:cNvPr id="39" name="TextBox 38">
            <a:extLst>
              <a:ext uri="{FF2B5EF4-FFF2-40B4-BE49-F238E27FC236}">
                <a16:creationId xmlns:a16="http://schemas.microsoft.com/office/drawing/2014/main" id="{0F44D10B-B653-8560-D473-26C27718500D}"/>
              </a:ext>
            </a:extLst>
          </p:cNvPr>
          <p:cNvSpPr txBox="1"/>
          <p:nvPr/>
        </p:nvSpPr>
        <p:spPr>
          <a:xfrm>
            <a:off x="1178544" y="941817"/>
            <a:ext cx="195849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603020202020204" pitchFamily="34" charset="0"/>
              </a:rPr>
              <a:t>Thinning the Core</a:t>
            </a:r>
            <a:endPar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endParaRPr>
          </a:p>
        </p:txBody>
      </p:sp>
      <p:sp>
        <p:nvSpPr>
          <p:cNvPr id="41" name="TextBox 40">
            <a:extLst>
              <a:ext uri="{FF2B5EF4-FFF2-40B4-BE49-F238E27FC236}">
                <a16:creationId xmlns:a16="http://schemas.microsoft.com/office/drawing/2014/main" id="{BC5E3491-C417-9D1E-BFEB-181519435C73}"/>
              </a:ext>
            </a:extLst>
          </p:cNvPr>
          <p:cNvSpPr txBox="1"/>
          <p:nvPr/>
        </p:nvSpPr>
        <p:spPr>
          <a:xfrm>
            <a:off x="3717969" y="916414"/>
            <a:ext cx="200016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rPr>
              <a:t>Digital offerings extending service portfolios</a:t>
            </a:r>
          </a:p>
        </p:txBody>
      </p:sp>
      <p:sp>
        <p:nvSpPr>
          <p:cNvPr id="42" name="TextBox 41">
            <a:extLst>
              <a:ext uri="{FF2B5EF4-FFF2-40B4-BE49-F238E27FC236}">
                <a16:creationId xmlns:a16="http://schemas.microsoft.com/office/drawing/2014/main" id="{3F276355-245D-9893-5F5A-FC0DD4345480}"/>
              </a:ext>
            </a:extLst>
          </p:cNvPr>
          <p:cNvSpPr txBox="1"/>
          <p:nvPr/>
        </p:nvSpPr>
        <p:spPr>
          <a:xfrm>
            <a:off x="6248262" y="957929"/>
            <a:ext cx="17909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603020202020204" pitchFamily="34" charset="0"/>
              </a:rPr>
              <a:t>Regulation needs</a:t>
            </a:r>
            <a:endPar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endParaRPr>
          </a:p>
        </p:txBody>
      </p:sp>
      <p:sp>
        <p:nvSpPr>
          <p:cNvPr id="57" name="Title 9">
            <a:extLst>
              <a:ext uri="{FF2B5EF4-FFF2-40B4-BE49-F238E27FC236}">
                <a16:creationId xmlns:a16="http://schemas.microsoft.com/office/drawing/2014/main" id="{9A17E29C-A9B3-6588-0668-B2AE6B400651}"/>
              </a:ext>
            </a:extLst>
          </p:cNvPr>
          <p:cNvSpPr>
            <a:spLocks noGrp="1"/>
          </p:cNvSpPr>
          <p:nvPr>
            <p:ph type="title"/>
          </p:nvPr>
        </p:nvSpPr>
        <p:spPr/>
        <p:txBody>
          <a:bodyPr/>
          <a:lstStyle/>
          <a:p>
            <a:r>
              <a:rPr lang="en-US" b="1" dirty="0"/>
              <a:t>MANAGED SERVICES FOR SMALL/MEDIUM BANKS AND NBFCS</a:t>
            </a:r>
            <a:endParaRPr lang="en-IN" b="1" dirty="0"/>
          </a:p>
        </p:txBody>
      </p:sp>
      <p:sp>
        <p:nvSpPr>
          <p:cNvPr id="58" name="TextBox 57">
            <a:extLst>
              <a:ext uri="{FF2B5EF4-FFF2-40B4-BE49-F238E27FC236}">
                <a16:creationId xmlns:a16="http://schemas.microsoft.com/office/drawing/2014/main" id="{CEC222FB-D690-D6BB-3A1A-39AEE633F51C}"/>
              </a:ext>
            </a:extLst>
          </p:cNvPr>
          <p:cNvSpPr txBox="1"/>
          <p:nvPr/>
        </p:nvSpPr>
        <p:spPr>
          <a:xfrm>
            <a:off x="8649016" y="958078"/>
            <a:ext cx="17909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603020202020204" pitchFamily="34" charset="0"/>
              </a:rPr>
              <a:t>Geographical expansion</a:t>
            </a:r>
            <a:endPar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endParaRPr>
          </a:p>
        </p:txBody>
      </p:sp>
      <p:sp>
        <p:nvSpPr>
          <p:cNvPr id="59" name="TextBox 58">
            <a:extLst>
              <a:ext uri="{FF2B5EF4-FFF2-40B4-BE49-F238E27FC236}">
                <a16:creationId xmlns:a16="http://schemas.microsoft.com/office/drawing/2014/main" id="{C962A178-80CB-22F2-ACA3-9910EF58E68E}"/>
              </a:ext>
            </a:extLst>
          </p:cNvPr>
          <p:cNvSpPr txBox="1"/>
          <p:nvPr/>
        </p:nvSpPr>
        <p:spPr>
          <a:xfrm>
            <a:off x="3695069" y="1739723"/>
            <a:ext cx="2000165"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Hybrid  IT offerings with ISV &amp; Strategic partners</a:t>
            </a:r>
          </a:p>
        </p:txBody>
      </p:sp>
      <p:sp>
        <p:nvSpPr>
          <p:cNvPr id="60" name="TextBox 59">
            <a:extLst>
              <a:ext uri="{FF2B5EF4-FFF2-40B4-BE49-F238E27FC236}">
                <a16:creationId xmlns:a16="http://schemas.microsoft.com/office/drawing/2014/main" id="{40C6AE18-982E-C559-53A1-B2E2F40EC22A}"/>
              </a:ext>
            </a:extLst>
          </p:cNvPr>
          <p:cNvSpPr txBox="1"/>
          <p:nvPr/>
        </p:nvSpPr>
        <p:spPr>
          <a:xfrm>
            <a:off x="6155733" y="2587355"/>
            <a:ext cx="183768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NDR / FDR as a Service or Hosted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1" name="TextBox 60">
            <a:extLst>
              <a:ext uri="{FF2B5EF4-FFF2-40B4-BE49-F238E27FC236}">
                <a16:creationId xmlns:a16="http://schemas.microsoft.com/office/drawing/2014/main" id="{76581F95-5B42-D12E-3F3B-4C9BBBCB7F50}"/>
              </a:ext>
            </a:extLst>
          </p:cNvPr>
          <p:cNvSpPr txBox="1"/>
          <p:nvPr/>
        </p:nvSpPr>
        <p:spPr>
          <a:xfrm>
            <a:off x="6155734" y="3764328"/>
            <a:ext cx="183768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Cloud Security services</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2" name="TextBox 61">
            <a:extLst>
              <a:ext uri="{FF2B5EF4-FFF2-40B4-BE49-F238E27FC236}">
                <a16:creationId xmlns:a16="http://schemas.microsoft.com/office/drawing/2014/main" id="{4C73563D-F283-0B65-2CB3-89E7AF270EF8}"/>
              </a:ext>
            </a:extLst>
          </p:cNvPr>
          <p:cNvSpPr txBox="1"/>
          <p:nvPr/>
        </p:nvSpPr>
        <p:spPr>
          <a:xfrm>
            <a:off x="8625661" y="280081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3" name="TextBox 62">
            <a:extLst>
              <a:ext uri="{FF2B5EF4-FFF2-40B4-BE49-F238E27FC236}">
                <a16:creationId xmlns:a16="http://schemas.microsoft.com/office/drawing/2014/main" id="{9138A574-A5BD-594E-45B5-D4D072D55D48}"/>
              </a:ext>
            </a:extLst>
          </p:cNvPr>
          <p:cNvSpPr txBox="1"/>
          <p:nvPr/>
        </p:nvSpPr>
        <p:spPr>
          <a:xfrm>
            <a:off x="8625661" y="3300220"/>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GWS/M365</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4" name="TextBox 63">
            <a:extLst>
              <a:ext uri="{FF2B5EF4-FFF2-40B4-BE49-F238E27FC236}">
                <a16:creationId xmlns:a16="http://schemas.microsoft.com/office/drawing/2014/main" id="{5DC87103-F767-546A-6919-984C66C7F2B7}"/>
              </a:ext>
            </a:extLst>
          </p:cNvPr>
          <p:cNvSpPr txBox="1"/>
          <p:nvPr/>
        </p:nvSpPr>
        <p:spPr>
          <a:xfrm>
            <a:off x="8642987" y="3799624"/>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End Point Security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5" name="TextBox 64">
            <a:extLst>
              <a:ext uri="{FF2B5EF4-FFF2-40B4-BE49-F238E27FC236}">
                <a16:creationId xmlns:a16="http://schemas.microsoft.com/office/drawing/2014/main" id="{1EB1F0F0-D518-993E-AF8D-C4490DDF62B6}"/>
              </a:ext>
            </a:extLst>
          </p:cNvPr>
          <p:cNvSpPr txBox="1"/>
          <p:nvPr/>
        </p:nvSpPr>
        <p:spPr>
          <a:xfrm>
            <a:off x="8644045" y="4299028"/>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Collab as a service</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7" name="TextBox 66">
            <a:extLst>
              <a:ext uri="{FF2B5EF4-FFF2-40B4-BE49-F238E27FC236}">
                <a16:creationId xmlns:a16="http://schemas.microsoft.com/office/drawing/2014/main" id="{00CE7E7A-7D55-4182-3739-584493DE5A7F}"/>
              </a:ext>
            </a:extLst>
          </p:cNvPr>
          <p:cNvSpPr txBox="1"/>
          <p:nvPr/>
        </p:nvSpPr>
        <p:spPr>
          <a:xfrm>
            <a:off x="8631303" y="2301412"/>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ZTNA</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8" name="TextBox 67">
            <a:extLst>
              <a:ext uri="{FF2B5EF4-FFF2-40B4-BE49-F238E27FC236}">
                <a16:creationId xmlns:a16="http://schemas.microsoft.com/office/drawing/2014/main" id="{4E5A109E-BC6C-5610-FF2D-DE2BB62B49BE}"/>
              </a:ext>
            </a:extLst>
          </p:cNvPr>
          <p:cNvSpPr txBox="1"/>
          <p:nvPr/>
        </p:nvSpPr>
        <p:spPr>
          <a:xfrm>
            <a:off x="3695069" y="2740010"/>
            <a:ext cx="2010997"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App &amp; Infra Security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9" name="TextBox 68">
            <a:extLst>
              <a:ext uri="{FF2B5EF4-FFF2-40B4-BE49-F238E27FC236}">
                <a16:creationId xmlns:a16="http://schemas.microsoft.com/office/drawing/2014/main" id="{1694D1AF-C22A-3F4F-5C56-81EC27D21687}"/>
              </a:ext>
            </a:extLst>
          </p:cNvPr>
          <p:cNvSpPr txBox="1"/>
          <p:nvPr/>
        </p:nvSpPr>
        <p:spPr>
          <a:xfrm>
            <a:off x="6176154" y="3295231"/>
            <a:ext cx="1775922"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Brand monitoring </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Tree>
    <p:extLst>
      <p:ext uri="{BB962C8B-B14F-4D97-AF65-F5344CB8AC3E}">
        <p14:creationId xmlns:p14="http://schemas.microsoft.com/office/powerpoint/2010/main" val="19796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6342AE-6594-C8F0-4C50-5E9AE86C9410}"/>
              </a:ext>
            </a:extLst>
          </p:cNvPr>
          <p:cNvCxnSpPr>
            <a:cxnSpLocks/>
          </p:cNvCxnSpPr>
          <p:nvPr/>
        </p:nvCxnSpPr>
        <p:spPr>
          <a:xfrm>
            <a:off x="914400" y="5817870"/>
            <a:ext cx="10261600"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49BC0C-617F-8F3D-0B4E-D8B61919FC60}"/>
              </a:ext>
            </a:extLst>
          </p:cNvPr>
          <p:cNvCxnSpPr>
            <a:cxnSpLocks/>
          </p:cNvCxnSpPr>
          <p:nvPr/>
        </p:nvCxnSpPr>
        <p:spPr>
          <a:xfrm flipV="1">
            <a:off x="914400" y="1721068"/>
            <a:ext cx="0" cy="4096802"/>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B82B6B-0E17-2D0A-BF90-3DFEE5A467CC}"/>
              </a:ext>
            </a:extLst>
          </p:cNvPr>
          <p:cNvSpPr txBox="1"/>
          <p:nvPr/>
        </p:nvSpPr>
        <p:spPr>
          <a:xfrm>
            <a:off x="10937969" y="5748193"/>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Sify Services</a:t>
            </a:r>
          </a:p>
        </p:txBody>
      </p:sp>
      <p:sp>
        <p:nvSpPr>
          <p:cNvPr id="15" name="TextBox 14">
            <a:extLst>
              <a:ext uri="{FF2B5EF4-FFF2-40B4-BE49-F238E27FC236}">
                <a16:creationId xmlns:a16="http://schemas.microsoft.com/office/drawing/2014/main" id="{A0F5C73D-8643-7529-F7D1-AEBF62D44FB8}"/>
              </a:ext>
            </a:extLst>
          </p:cNvPr>
          <p:cNvSpPr txBox="1"/>
          <p:nvPr/>
        </p:nvSpPr>
        <p:spPr>
          <a:xfrm>
            <a:off x="-11976" y="6079238"/>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mj-lt"/>
                <a:ea typeface="+mn-ea"/>
                <a:cs typeface="+mn-cs"/>
              </a:rPr>
              <a:t>Benefits</a:t>
            </a:r>
            <a:endParaRPr kumimoji="0" lang="en-IN" sz="1400" b="1" i="0" u="none" strike="noStrike" kern="1200" cap="none" spc="0" normalizeH="0" baseline="0" noProof="0" dirty="0">
              <a:ln>
                <a:noFill/>
              </a:ln>
              <a:solidFill>
                <a:srgbClr val="BED730"/>
              </a:solidFill>
              <a:effectLst/>
              <a:uLnTx/>
              <a:uFillTx/>
              <a:latin typeface="+mj-lt"/>
              <a:ea typeface="+mn-ea"/>
              <a:cs typeface="+mn-cs"/>
            </a:endParaRPr>
          </a:p>
        </p:txBody>
      </p:sp>
      <p:sp>
        <p:nvSpPr>
          <p:cNvPr id="16" name="TextBox 15">
            <a:extLst>
              <a:ext uri="{FF2B5EF4-FFF2-40B4-BE49-F238E27FC236}">
                <a16:creationId xmlns:a16="http://schemas.microsoft.com/office/drawing/2014/main" id="{1E4A0C07-1A42-41AF-DCE1-15271C304AF7}"/>
              </a:ext>
            </a:extLst>
          </p:cNvPr>
          <p:cNvSpPr txBox="1"/>
          <p:nvPr/>
        </p:nvSpPr>
        <p:spPr>
          <a:xfrm>
            <a:off x="1461560" y="5952872"/>
            <a:ext cx="2309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Low Latency,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Cost optimization</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TextBox 16">
            <a:extLst>
              <a:ext uri="{FF2B5EF4-FFF2-40B4-BE49-F238E27FC236}">
                <a16:creationId xmlns:a16="http://schemas.microsoft.com/office/drawing/2014/main" id="{DAEE4FF5-F40E-CE78-9641-D38BAFCA4AA4}"/>
              </a:ext>
            </a:extLst>
          </p:cNvPr>
          <p:cNvSpPr txBox="1"/>
          <p:nvPr/>
        </p:nvSpPr>
        <p:spPr>
          <a:xfrm>
            <a:off x="3697448" y="5909960"/>
            <a:ext cx="21071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MTTR Improvement, Multi platform management &amp; Cost control</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18" name="TextBox 17">
            <a:extLst>
              <a:ext uri="{FF2B5EF4-FFF2-40B4-BE49-F238E27FC236}">
                <a16:creationId xmlns:a16="http://schemas.microsoft.com/office/drawing/2014/main" id="{9F71C7CF-88D8-3329-F5F8-5D3541D2FE65}"/>
              </a:ext>
            </a:extLst>
          </p:cNvPr>
          <p:cNvSpPr txBox="1"/>
          <p:nvPr/>
        </p:nvSpPr>
        <p:spPr>
          <a:xfrm>
            <a:off x="6233537" y="5901020"/>
            <a:ext cx="19090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mj-lt"/>
                <a:ea typeface="+mn-ea"/>
                <a:cs typeface="+mn-cs"/>
              </a:rPr>
              <a:t>Security Risk Mitigation, Network wide data protection</a:t>
            </a:r>
          </a:p>
        </p:txBody>
      </p:sp>
      <p:sp>
        <p:nvSpPr>
          <p:cNvPr id="19" name="TextBox 18">
            <a:extLst>
              <a:ext uri="{FF2B5EF4-FFF2-40B4-BE49-F238E27FC236}">
                <a16:creationId xmlns:a16="http://schemas.microsoft.com/office/drawing/2014/main" id="{FA3353BA-0620-E624-3299-2CDA91ECB303}"/>
              </a:ext>
            </a:extLst>
          </p:cNvPr>
          <p:cNvSpPr txBox="1"/>
          <p:nvPr/>
        </p:nvSpPr>
        <p:spPr>
          <a:xfrm>
            <a:off x="8961353" y="5905093"/>
            <a:ext cx="25019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mj-lt"/>
                <a:ea typeface="+mn-ea"/>
                <a:cs typeface="+mn-cs"/>
              </a:rPr>
              <a:t>Simpler asset lifecycle management</a:t>
            </a:r>
          </a:p>
        </p:txBody>
      </p:sp>
      <p:cxnSp>
        <p:nvCxnSpPr>
          <p:cNvPr id="20" name="Straight Connector 19">
            <a:extLst>
              <a:ext uri="{FF2B5EF4-FFF2-40B4-BE49-F238E27FC236}">
                <a16:creationId xmlns:a16="http://schemas.microsoft.com/office/drawing/2014/main" id="{0964E657-4C3F-6889-5104-4E1825CCE235}"/>
              </a:ext>
            </a:extLst>
          </p:cNvPr>
          <p:cNvCxnSpPr>
            <a:cxnSpLocks/>
          </p:cNvCxnSpPr>
          <p:nvPr/>
        </p:nvCxnSpPr>
        <p:spPr>
          <a:xfrm>
            <a:off x="3454400" y="905128"/>
            <a:ext cx="0" cy="477177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383A71B-6F8D-A830-7EC8-790A529CE689}"/>
              </a:ext>
            </a:extLst>
          </p:cNvPr>
          <p:cNvCxnSpPr>
            <a:cxnSpLocks/>
          </p:cNvCxnSpPr>
          <p:nvPr/>
        </p:nvCxnSpPr>
        <p:spPr>
          <a:xfrm>
            <a:off x="5930900" y="884954"/>
            <a:ext cx="0" cy="47919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DF8F7DD6-B5F8-BA31-455C-2BED7E22ACA1}"/>
              </a:ext>
            </a:extLst>
          </p:cNvPr>
          <p:cNvSpPr txBox="1"/>
          <p:nvPr/>
        </p:nvSpPr>
        <p:spPr>
          <a:xfrm>
            <a:off x="1273284" y="4210396"/>
            <a:ext cx="1824879"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Sify CI Landing- Cloud adjacency</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3" name="TextBox 22">
            <a:extLst>
              <a:ext uri="{FF2B5EF4-FFF2-40B4-BE49-F238E27FC236}">
                <a16:creationId xmlns:a16="http://schemas.microsoft.com/office/drawing/2014/main" id="{887B3897-39CE-1022-69E0-F9017FEE278B}"/>
              </a:ext>
            </a:extLst>
          </p:cNvPr>
          <p:cNvSpPr txBox="1"/>
          <p:nvPr/>
        </p:nvSpPr>
        <p:spPr>
          <a:xfrm>
            <a:off x="1269991" y="4954369"/>
            <a:ext cx="1844042"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NSE/BSE Links as a service</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4" name="TextBox 23">
            <a:extLst>
              <a:ext uri="{FF2B5EF4-FFF2-40B4-BE49-F238E27FC236}">
                <a16:creationId xmlns:a16="http://schemas.microsoft.com/office/drawing/2014/main" id="{2752B590-B665-A1A3-2772-5B9009122F92}"/>
              </a:ext>
            </a:extLst>
          </p:cNvPr>
          <p:cNvSpPr txBox="1"/>
          <p:nvPr/>
        </p:nvSpPr>
        <p:spPr>
          <a:xfrm>
            <a:off x="3857996" y="3213893"/>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Full Stack Observability</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5" name="TextBox 24">
            <a:extLst>
              <a:ext uri="{FF2B5EF4-FFF2-40B4-BE49-F238E27FC236}">
                <a16:creationId xmlns:a16="http://schemas.microsoft.com/office/drawing/2014/main" id="{2BFD49D5-3A0C-44FF-1473-30559290D7CE}"/>
              </a:ext>
            </a:extLst>
          </p:cNvPr>
          <p:cNvSpPr txBox="1"/>
          <p:nvPr/>
        </p:nvSpPr>
        <p:spPr>
          <a:xfrm>
            <a:off x="6233537" y="3355458"/>
            <a:ext cx="183768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Managed security &amp; Network services</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6" name="TextBox 25">
            <a:extLst>
              <a:ext uri="{FF2B5EF4-FFF2-40B4-BE49-F238E27FC236}">
                <a16:creationId xmlns:a16="http://schemas.microsoft.com/office/drawing/2014/main" id="{54B9D8E5-FF57-ECD0-7A91-157693B371B6}"/>
              </a:ext>
            </a:extLst>
          </p:cNvPr>
          <p:cNvSpPr txBox="1"/>
          <p:nvPr/>
        </p:nvSpPr>
        <p:spPr>
          <a:xfrm>
            <a:off x="3857151" y="3988316"/>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Image Management</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cxnSp>
        <p:nvCxnSpPr>
          <p:cNvPr id="27" name="Straight Connector 26">
            <a:extLst>
              <a:ext uri="{FF2B5EF4-FFF2-40B4-BE49-F238E27FC236}">
                <a16:creationId xmlns:a16="http://schemas.microsoft.com/office/drawing/2014/main" id="{FCBDE700-291A-10D7-6221-270FA951CB09}"/>
              </a:ext>
            </a:extLst>
          </p:cNvPr>
          <p:cNvCxnSpPr>
            <a:cxnSpLocks/>
          </p:cNvCxnSpPr>
          <p:nvPr/>
        </p:nvCxnSpPr>
        <p:spPr>
          <a:xfrm>
            <a:off x="8356600" y="884954"/>
            <a:ext cx="0" cy="48173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43D42E76-0E7E-D32E-694F-603B7B70334D}"/>
              </a:ext>
            </a:extLst>
          </p:cNvPr>
          <p:cNvSpPr txBox="1"/>
          <p:nvPr/>
        </p:nvSpPr>
        <p:spPr>
          <a:xfrm>
            <a:off x="6227029" y="286089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CASB</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9" name="TextBox 28">
            <a:extLst>
              <a:ext uri="{FF2B5EF4-FFF2-40B4-BE49-F238E27FC236}">
                <a16:creationId xmlns:a16="http://schemas.microsoft.com/office/drawing/2014/main" id="{69172553-5F91-CF3E-87F1-08C920811976}"/>
              </a:ext>
            </a:extLst>
          </p:cNvPr>
          <p:cNvSpPr txBox="1"/>
          <p:nvPr/>
        </p:nvSpPr>
        <p:spPr>
          <a:xfrm>
            <a:off x="1260478" y="3723747"/>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Hybrid Cloud</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30" name="TextBox 29">
            <a:extLst>
              <a:ext uri="{FF2B5EF4-FFF2-40B4-BE49-F238E27FC236}">
                <a16:creationId xmlns:a16="http://schemas.microsoft.com/office/drawing/2014/main" id="{76792EC3-D406-8EA5-14CA-210D3BDFC213}"/>
              </a:ext>
            </a:extLst>
          </p:cNvPr>
          <p:cNvSpPr txBox="1"/>
          <p:nvPr/>
        </p:nvSpPr>
        <p:spPr>
          <a:xfrm>
            <a:off x="3853954" y="4750300"/>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Multi Cloud Management- CMP</a:t>
            </a:r>
          </a:p>
        </p:txBody>
      </p:sp>
      <p:sp>
        <p:nvSpPr>
          <p:cNvPr id="31" name="TextBox 30">
            <a:extLst>
              <a:ext uri="{FF2B5EF4-FFF2-40B4-BE49-F238E27FC236}">
                <a16:creationId xmlns:a16="http://schemas.microsoft.com/office/drawing/2014/main" id="{B6B20712-7B93-23FE-2920-0D0149322ACF}"/>
              </a:ext>
            </a:extLst>
          </p:cNvPr>
          <p:cNvSpPr txBox="1"/>
          <p:nvPr/>
        </p:nvSpPr>
        <p:spPr>
          <a:xfrm>
            <a:off x="8639281" y="2672331"/>
            <a:ext cx="2085862"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DAM- </a:t>
            </a:r>
            <a:r>
              <a:rPr kumimoji="0" lang="en-US" sz="1400" b="1" i="0" u="none" strike="noStrike" kern="1200" cap="none" spc="0" normalizeH="0" baseline="0" noProof="0" dirty="0" err="1">
                <a:ln>
                  <a:noFill/>
                </a:ln>
                <a:solidFill>
                  <a:prstClr val="black"/>
                </a:solidFill>
                <a:effectLst/>
                <a:uLnTx/>
                <a:uFillTx/>
                <a:latin typeface="+mj-lt"/>
                <a:ea typeface="+mn-ea"/>
                <a:cs typeface="+mn-cs"/>
              </a:rPr>
              <a:t>Tenovos</a:t>
            </a:r>
            <a:endParaRPr kumimoji="0" lang="en-US" sz="1400" b="1" i="0" u="none" strike="noStrike" kern="1200" cap="none" spc="0" normalizeH="0" baseline="0" noProof="0" dirty="0">
              <a:ln>
                <a:noFill/>
              </a:ln>
              <a:solidFill>
                <a:prstClr val="black"/>
              </a:solidFill>
              <a:effectLst/>
              <a:uLnTx/>
              <a:uFillTx/>
              <a:latin typeface="+mj-lt"/>
              <a:ea typeface="+mn-ea"/>
              <a:cs typeface="+mn-cs"/>
            </a:endParaRPr>
          </a:p>
        </p:txBody>
      </p:sp>
      <p:cxnSp>
        <p:nvCxnSpPr>
          <p:cNvPr id="33" name="Straight Arrow Connector 32">
            <a:extLst>
              <a:ext uri="{FF2B5EF4-FFF2-40B4-BE49-F238E27FC236}">
                <a16:creationId xmlns:a16="http://schemas.microsoft.com/office/drawing/2014/main" id="{253D23D8-1C14-ECEB-5287-9A0279C4C691}"/>
              </a:ext>
            </a:extLst>
          </p:cNvPr>
          <p:cNvCxnSpPr>
            <a:cxnSpLocks/>
          </p:cNvCxnSpPr>
          <p:nvPr/>
        </p:nvCxnSpPr>
        <p:spPr>
          <a:xfrm>
            <a:off x="11178540" y="1950979"/>
            <a:ext cx="0" cy="352272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4FC9424-700A-A626-1035-4154CACA30B0}"/>
              </a:ext>
            </a:extLst>
          </p:cNvPr>
          <p:cNvSpPr txBox="1"/>
          <p:nvPr/>
        </p:nvSpPr>
        <p:spPr>
          <a:xfrm rot="5400000">
            <a:off x="9289462" y="3615580"/>
            <a:ext cx="4347732" cy="307777"/>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j-lt"/>
                <a:ea typeface="+mn-ea"/>
                <a:cs typeface="+mn-cs"/>
              </a:rPr>
              <a:t>AI/ML Powered Automation</a:t>
            </a:r>
          </a:p>
        </p:txBody>
      </p:sp>
      <p:sp>
        <p:nvSpPr>
          <p:cNvPr id="2" name="TextBox 1">
            <a:extLst>
              <a:ext uri="{FF2B5EF4-FFF2-40B4-BE49-F238E27FC236}">
                <a16:creationId xmlns:a16="http://schemas.microsoft.com/office/drawing/2014/main" id="{A5FEDC48-27CB-D962-A549-8825DB1454E6}"/>
              </a:ext>
            </a:extLst>
          </p:cNvPr>
          <p:cNvSpPr txBox="1"/>
          <p:nvPr/>
        </p:nvSpPr>
        <p:spPr>
          <a:xfrm rot="16200000">
            <a:off x="74084" y="3431041"/>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Project Objective</a:t>
            </a:r>
          </a:p>
        </p:txBody>
      </p:sp>
      <p:sp>
        <p:nvSpPr>
          <p:cNvPr id="35" name="TextBox 34">
            <a:extLst>
              <a:ext uri="{FF2B5EF4-FFF2-40B4-BE49-F238E27FC236}">
                <a16:creationId xmlns:a16="http://schemas.microsoft.com/office/drawing/2014/main" id="{60365294-8B28-C387-542F-9FC88EB50187}"/>
              </a:ext>
            </a:extLst>
          </p:cNvPr>
          <p:cNvSpPr txBox="1"/>
          <p:nvPr/>
        </p:nvSpPr>
        <p:spPr>
          <a:xfrm>
            <a:off x="0" y="1186256"/>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mj-lt"/>
                <a:ea typeface="+mn-ea"/>
                <a:cs typeface="+mn-cs"/>
              </a:rPr>
              <a:t>Use Cases</a:t>
            </a:r>
            <a:endParaRPr kumimoji="0" lang="en-IN" sz="1400" b="1" i="0" u="none" strike="noStrike" kern="1200" cap="none" spc="0" normalizeH="0" baseline="0" noProof="0" dirty="0">
              <a:ln>
                <a:noFill/>
              </a:ln>
              <a:solidFill>
                <a:srgbClr val="BED730"/>
              </a:solidFill>
              <a:effectLst/>
              <a:uLnTx/>
              <a:uFillTx/>
              <a:latin typeface="+mj-lt"/>
              <a:ea typeface="+mn-ea"/>
              <a:cs typeface="+mn-cs"/>
            </a:endParaRPr>
          </a:p>
        </p:txBody>
      </p:sp>
      <p:sp>
        <p:nvSpPr>
          <p:cNvPr id="39" name="TextBox 38">
            <a:extLst>
              <a:ext uri="{FF2B5EF4-FFF2-40B4-BE49-F238E27FC236}">
                <a16:creationId xmlns:a16="http://schemas.microsoft.com/office/drawing/2014/main" id="{0F44D10B-B653-8560-D473-26C27718500D}"/>
              </a:ext>
            </a:extLst>
          </p:cNvPr>
          <p:cNvSpPr txBox="1"/>
          <p:nvPr/>
        </p:nvSpPr>
        <p:spPr>
          <a:xfrm>
            <a:off x="1197032" y="893826"/>
            <a:ext cx="2079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Low-cost enterprise cloud for peripheral workloads with hyperscaler adjacency and NSE BSE pops</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41" name="TextBox 40">
            <a:extLst>
              <a:ext uri="{FF2B5EF4-FFF2-40B4-BE49-F238E27FC236}">
                <a16:creationId xmlns:a16="http://schemas.microsoft.com/office/drawing/2014/main" id="{BC5E3491-C417-9D1E-BFEB-181519435C73}"/>
              </a:ext>
            </a:extLst>
          </p:cNvPr>
          <p:cNvSpPr txBox="1"/>
          <p:nvPr/>
        </p:nvSpPr>
        <p:spPr>
          <a:xfrm>
            <a:off x="3505201" y="917351"/>
            <a:ext cx="2420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mj-lt"/>
                <a:ea typeface="+mn-ea"/>
                <a:cs typeface="+mn-cs"/>
              </a:rPr>
              <a:t>Predictive RCA with operational efficiency improving customer experience</a:t>
            </a:r>
          </a:p>
        </p:txBody>
      </p:sp>
      <p:sp>
        <p:nvSpPr>
          <p:cNvPr id="42" name="TextBox 41">
            <a:extLst>
              <a:ext uri="{FF2B5EF4-FFF2-40B4-BE49-F238E27FC236}">
                <a16:creationId xmlns:a16="http://schemas.microsoft.com/office/drawing/2014/main" id="{3F276355-245D-9893-5F5A-FC0DD4345480}"/>
              </a:ext>
            </a:extLst>
          </p:cNvPr>
          <p:cNvSpPr txBox="1"/>
          <p:nvPr/>
        </p:nvSpPr>
        <p:spPr>
          <a:xfrm>
            <a:off x="5909919" y="926713"/>
            <a:ext cx="2420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Resilient content with intelligent security and network services</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43" name="TextBox 42">
            <a:extLst>
              <a:ext uri="{FF2B5EF4-FFF2-40B4-BE49-F238E27FC236}">
                <a16:creationId xmlns:a16="http://schemas.microsoft.com/office/drawing/2014/main" id="{B80C6E98-4A79-9E42-8D99-F413BB4D0F58}"/>
              </a:ext>
            </a:extLst>
          </p:cNvPr>
          <p:cNvSpPr txBox="1"/>
          <p:nvPr/>
        </p:nvSpPr>
        <p:spPr>
          <a:xfrm>
            <a:off x="8517029" y="917351"/>
            <a:ext cx="23303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Monetization of digital asset enabling new revenue stream</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6" name="Title 9">
            <a:extLst>
              <a:ext uri="{FF2B5EF4-FFF2-40B4-BE49-F238E27FC236}">
                <a16:creationId xmlns:a16="http://schemas.microsoft.com/office/drawing/2014/main" id="{013E1A3A-90A4-E50D-5CDB-B26D2814458C}"/>
              </a:ext>
            </a:extLst>
          </p:cNvPr>
          <p:cNvSpPr>
            <a:spLocks noGrp="1"/>
          </p:cNvSpPr>
          <p:nvPr>
            <p:ph type="title"/>
          </p:nvPr>
        </p:nvSpPr>
        <p:spPr/>
        <p:txBody>
          <a:bodyPr/>
          <a:lstStyle/>
          <a:p>
            <a:r>
              <a:rPr lang="en-US" b="1" dirty="0"/>
              <a:t>MANAGED SERVICES FOR a large MEDIA organization </a:t>
            </a:r>
          </a:p>
        </p:txBody>
      </p:sp>
    </p:spTree>
    <p:extLst>
      <p:ext uri="{BB962C8B-B14F-4D97-AF65-F5344CB8AC3E}">
        <p14:creationId xmlns:p14="http://schemas.microsoft.com/office/powerpoint/2010/main" val="23332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Sify - A complete cloud partner enabling digital services</a:t>
            </a:r>
          </a:p>
        </p:txBody>
      </p:sp>
      <p:pic>
        <p:nvPicPr>
          <p:cNvPr id="41" name="Picture 40">
            <a:extLst>
              <a:ext uri="{FF2B5EF4-FFF2-40B4-BE49-F238E27FC236}">
                <a16:creationId xmlns:a16="http://schemas.microsoft.com/office/drawing/2014/main" id="{FA4C8528-DD8A-41DB-A4B0-82114E12EAD1}"/>
              </a:ext>
            </a:extLst>
          </p:cNvPr>
          <p:cNvPicPr>
            <a:picLocks noChangeAspect="1"/>
          </p:cNvPicPr>
          <p:nvPr/>
        </p:nvPicPr>
        <p:blipFill>
          <a:blip r:embed="rId3">
            <a:extLst>
              <a:ext uri="{28A0092B-C50C-407E-A947-70E740481C1C}">
                <a14:useLocalDpi xmlns:a14="http://schemas.microsoft.com/office/drawing/2010/main" val="0"/>
              </a:ext>
            </a:extLst>
          </a:blip>
          <a:srcRect t="13" b="13"/>
          <a:stretch/>
        </p:blipFill>
        <p:spPr>
          <a:xfrm>
            <a:off x="424504" y="1268414"/>
            <a:ext cx="11328200" cy="5040312"/>
          </a:xfrm>
          <a:prstGeom prst="rect">
            <a:avLst/>
          </a:prstGeom>
          <a:solidFill>
            <a:srgbClr val="49B2E0"/>
          </a:solidFill>
        </p:spPr>
      </p:pic>
      <p:sp>
        <p:nvSpPr>
          <p:cNvPr id="12" name="Rectangle 11">
            <a:extLst>
              <a:ext uri="{FF2B5EF4-FFF2-40B4-BE49-F238E27FC236}">
                <a16:creationId xmlns:a16="http://schemas.microsoft.com/office/drawing/2014/main" id="{A4643F5F-B785-9539-F1B8-7248A4EC3E79}"/>
              </a:ext>
            </a:extLst>
          </p:cNvPr>
          <p:cNvSpPr/>
          <p:nvPr/>
        </p:nvSpPr>
        <p:spPr>
          <a:xfrm>
            <a:off x="407988" y="5843164"/>
            <a:ext cx="11344719" cy="465562"/>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a:solidFill>
                <a:prstClr val="white"/>
              </a:solidFill>
              <a:latin typeface="Trebuchet MS"/>
            </a:endParaRPr>
          </a:p>
        </p:txBody>
      </p:sp>
      <p:sp>
        <p:nvSpPr>
          <p:cNvPr id="14" name="TextBox 13">
            <a:extLst>
              <a:ext uri="{FF2B5EF4-FFF2-40B4-BE49-F238E27FC236}">
                <a16:creationId xmlns:a16="http://schemas.microsoft.com/office/drawing/2014/main" id="{AA42BF04-07A9-43C1-A7D7-ED27E8D77067}"/>
              </a:ext>
            </a:extLst>
          </p:cNvPr>
          <p:cNvSpPr txBox="1"/>
          <p:nvPr/>
        </p:nvSpPr>
        <p:spPr>
          <a:xfrm rot="1431269">
            <a:off x="9567088" y="1899974"/>
            <a:ext cx="2062820" cy="272084"/>
          </a:xfrm>
          <a:prstGeom prst="rect">
            <a:avLst/>
          </a:prstGeom>
          <a:noFill/>
        </p:spPr>
        <p:txBody>
          <a:bodyPr wrap="square" rtlCol="0">
            <a:spAutoFit/>
          </a:bodyPr>
          <a:lstStyle/>
          <a:p>
            <a:pPr defTabSz="1218928">
              <a:defRPr/>
            </a:pPr>
            <a:r>
              <a:rPr lang="en-IN" sz="1333" b="1">
                <a:solidFill>
                  <a:srgbClr val="BED730"/>
                </a:solidFill>
                <a:latin typeface="Trebuchet MS"/>
              </a:rPr>
              <a:t>MANAGED EDGE &amp; IOT</a:t>
            </a:r>
          </a:p>
        </p:txBody>
      </p:sp>
      <p:grpSp>
        <p:nvGrpSpPr>
          <p:cNvPr id="20" name="Group 19">
            <a:extLst>
              <a:ext uri="{FF2B5EF4-FFF2-40B4-BE49-F238E27FC236}">
                <a16:creationId xmlns:a16="http://schemas.microsoft.com/office/drawing/2014/main" id="{8DD11657-38B1-56A4-BD68-35B3FF62270A}"/>
              </a:ext>
            </a:extLst>
          </p:cNvPr>
          <p:cNvGrpSpPr/>
          <p:nvPr/>
        </p:nvGrpSpPr>
        <p:grpSpPr>
          <a:xfrm>
            <a:off x="1814330" y="3268416"/>
            <a:ext cx="1476375" cy="636878"/>
            <a:chOff x="1378605" y="2239916"/>
            <a:chExt cx="1107281" cy="385763"/>
          </a:xfrm>
        </p:grpSpPr>
        <p:cxnSp>
          <p:nvCxnSpPr>
            <p:cNvPr id="35" name="Straight Connector 34">
              <a:extLst>
                <a:ext uri="{FF2B5EF4-FFF2-40B4-BE49-F238E27FC236}">
                  <a16:creationId xmlns:a16="http://schemas.microsoft.com/office/drawing/2014/main" id="{21CD964B-761A-4850-985A-B1A1BFCFC3EF}"/>
                </a:ext>
              </a:extLst>
            </p:cNvPr>
            <p:cNvCxnSpPr>
              <a:cxnSpLocks/>
            </p:cNvCxnSpPr>
            <p:nvPr/>
          </p:nvCxnSpPr>
          <p:spPr>
            <a:xfrm>
              <a:off x="1378605"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4" name="Straight Connector 43">
              <a:extLst>
                <a:ext uri="{FF2B5EF4-FFF2-40B4-BE49-F238E27FC236}">
                  <a16:creationId xmlns:a16="http://schemas.microsoft.com/office/drawing/2014/main" id="{2715881C-1CE1-470F-8BDB-62DC0A8B6E8B}"/>
                </a:ext>
              </a:extLst>
            </p:cNvPr>
            <p:cNvCxnSpPr>
              <a:cxnSpLocks/>
            </p:cNvCxnSpPr>
            <p:nvPr/>
          </p:nvCxnSpPr>
          <p:spPr>
            <a:xfrm>
              <a:off x="1747698"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5" name="Straight Connector 44">
              <a:extLst>
                <a:ext uri="{FF2B5EF4-FFF2-40B4-BE49-F238E27FC236}">
                  <a16:creationId xmlns:a16="http://schemas.microsoft.com/office/drawing/2014/main" id="{FA689572-576B-453F-B2D7-8FBE03AD2F28}"/>
                </a:ext>
              </a:extLst>
            </p:cNvPr>
            <p:cNvCxnSpPr>
              <a:cxnSpLocks/>
            </p:cNvCxnSpPr>
            <p:nvPr/>
          </p:nvCxnSpPr>
          <p:spPr>
            <a:xfrm>
              <a:off x="2116792"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130FAD8D-FDB2-49A5-9672-9FA0987BE0EA}"/>
                </a:ext>
              </a:extLst>
            </p:cNvPr>
            <p:cNvCxnSpPr>
              <a:cxnSpLocks/>
            </p:cNvCxnSpPr>
            <p:nvPr/>
          </p:nvCxnSpPr>
          <p:spPr>
            <a:xfrm>
              <a:off x="2485886"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grpSp>
      <p:sp>
        <p:nvSpPr>
          <p:cNvPr id="47" name="TextBox 46">
            <a:extLst>
              <a:ext uri="{FF2B5EF4-FFF2-40B4-BE49-F238E27FC236}">
                <a16:creationId xmlns:a16="http://schemas.microsoft.com/office/drawing/2014/main" id="{900EE184-7A74-4DFA-AE72-10F89AE48BCA}"/>
              </a:ext>
            </a:extLst>
          </p:cNvPr>
          <p:cNvSpPr txBox="1"/>
          <p:nvPr/>
        </p:nvSpPr>
        <p:spPr>
          <a:xfrm>
            <a:off x="1481268" y="5155927"/>
            <a:ext cx="1213388" cy="548975"/>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CLOUD</a:t>
            </a:r>
            <a:br>
              <a:rPr lang="en-IN" sz="1100" b="1">
                <a:solidFill>
                  <a:prstClr val="black">
                    <a:lumMod val="85000"/>
                    <a:lumOff val="15000"/>
                  </a:prstClr>
                </a:solidFill>
                <a:latin typeface="Trebuchet MS"/>
              </a:rPr>
            </a:br>
            <a:r>
              <a:rPr lang="en-IN" sz="1100" b="1">
                <a:solidFill>
                  <a:prstClr val="black">
                    <a:lumMod val="85000"/>
                    <a:lumOff val="15000"/>
                  </a:prstClr>
                </a:solidFill>
                <a:latin typeface="Trebuchet MS"/>
              </a:rPr>
              <a:t>EVOLUTION</a:t>
            </a:r>
          </a:p>
          <a:p>
            <a:pPr algn="ctr" defTabSz="1218928">
              <a:defRPr/>
            </a:pPr>
            <a:r>
              <a:rPr lang="en-IN" sz="1100" b="1">
                <a:solidFill>
                  <a:prstClr val="black">
                    <a:lumMod val="85000"/>
                    <a:lumOff val="15000"/>
                  </a:prstClr>
                </a:solidFill>
                <a:latin typeface="Trebuchet MS"/>
              </a:rPr>
              <a:t>&amp; MIGRATION</a:t>
            </a:r>
          </a:p>
        </p:txBody>
      </p:sp>
      <p:sp>
        <p:nvSpPr>
          <p:cNvPr id="48" name="TextBox 47">
            <a:extLst>
              <a:ext uri="{FF2B5EF4-FFF2-40B4-BE49-F238E27FC236}">
                <a16:creationId xmlns:a16="http://schemas.microsoft.com/office/drawing/2014/main" id="{57857F05-BA43-4C3D-AF3E-00E2F9912842}"/>
              </a:ext>
            </a:extLst>
          </p:cNvPr>
          <p:cNvSpPr txBox="1"/>
          <p:nvPr/>
        </p:nvSpPr>
        <p:spPr>
          <a:xfrm>
            <a:off x="3652328" y="3135792"/>
            <a:ext cx="1213388"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CLOUD STRATEGY</a:t>
            </a:r>
          </a:p>
        </p:txBody>
      </p:sp>
      <p:sp>
        <p:nvSpPr>
          <p:cNvPr id="49" name="TextBox 48">
            <a:extLst>
              <a:ext uri="{FF2B5EF4-FFF2-40B4-BE49-F238E27FC236}">
                <a16:creationId xmlns:a16="http://schemas.microsoft.com/office/drawing/2014/main" id="{437012D5-D061-4541-837D-1B1422CBD582}"/>
              </a:ext>
            </a:extLst>
          </p:cNvPr>
          <p:cNvSpPr txBox="1"/>
          <p:nvPr/>
        </p:nvSpPr>
        <p:spPr>
          <a:xfrm>
            <a:off x="6479472" y="1859329"/>
            <a:ext cx="1213388"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HYBRID</a:t>
            </a:r>
            <a:br>
              <a:rPr lang="en-IN" sz="1333" b="1">
                <a:solidFill>
                  <a:prstClr val="black">
                    <a:lumMod val="85000"/>
                    <a:lumOff val="15000"/>
                  </a:prstClr>
                </a:solidFill>
                <a:latin typeface="Trebuchet MS"/>
              </a:rPr>
            </a:br>
            <a:r>
              <a:rPr lang="en-IN" sz="1333" b="1">
                <a:solidFill>
                  <a:prstClr val="black">
                    <a:lumMod val="85000"/>
                    <a:lumOff val="15000"/>
                  </a:prstClr>
                </a:solidFill>
                <a:latin typeface="Trebuchet MS"/>
              </a:rPr>
              <a:t>CLOUD</a:t>
            </a:r>
          </a:p>
        </p:txBody>
      </p:sp>
      <p:pic>
        <p:nvPicPr>
          <p:cNvPr id="51" name="Picture 50" descr="Logo&#10;&#10;Description automatically generated">
            <a:extLst>
              <a:ext uri="{FF2B5EF4-FFF2-40B4-BE49-F238E27FC236}">
                <a16:creationId xmlns:a16="http://schemas.microsoft.com/office/drawing/2014/main" id="{B07FF7EC-11D7-48AF-AB8E-6A68926D2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689" y="2741463"/>
            <a:ext cx="544173" cy="244776"/>
          </a:xfrm>
          <a:prstGeom prst="rect">
            <a:avLst/>
          </a:prstGeom>
        </p:spPr>
      </p:pic>
      <p:pic>
        <p:nvPicPr>
          <p:cNvPr id="57" name="Picture 56" descr="Logo&#10;&#10;Description automatically generated">
            <a:extLst>
              <a:ext uri="{FF2B5EF4-FFF2-40B4-BE49-F238E27FC236}">
                <a16:creationId xmlns:a16="http://schemas.microsoft.com/office/drawing/2014/main" id="{72357F23-C256-46CD-860E-9D8ADA5B4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470" y="2347758"/>
            <a:ext cx="1283135" cy="636878"/>
          </a:xfrm>
          <a:prstGeom prst="rect">
            <a:avLst/>
          </a:prstGeom>
        </p:spPr>
      </p:pic>
      <p:pic>
        <p:nvPicPr>
          <p:cNvPr id="59" name="Picture 58" descr="A picture containing text, tableware, dishware, plate&#10;&#10;Description automatically generated">
            <a:extLst>
              <a:ext uri="{FF2B5EF4-FFF2-40B4-BE49-F238E27FC236}">
                <a16:creationId xmlns:a16="http://schemas.microsoft.com/office/drawing/2014/main" id="{B6D522B9-17CC-4CC7-AE6C-4B50B6BEBB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7794" y="2882838"/>
            <a:ext cx="478873" cy="252954"/>
          </a:xfrm>
          <a:prstGeom prst="rect">
            <a:avLst/>
          </a:prstGeom>
        </p:spPr>
      </p:pic>
      <p:pic>
        <p:nvPicPr>
          <p:cNvPr id="61" name="Picture 60" descr="Logo&#10;&#10;Description automatically generated">
            <a:extLst>
              <a:ext uri="{FF2B5EF4-FFF2-40B4-BE49-F238E27FC236}">
                <a16:creationId xmlns:a16="http://schemas.microsoft.com/office/drawing/2014/main" id="{2CC81FF3-B1F6-40B7-BE33-E67F19C28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016" y="3028668"/>
            <a:ext cx="984220" cy="578978"/>
          </a:xfrm>
          <a:prstGeom prst="rect">
            <a:avLst/>
          </a:prstGeom>
        </p:spPr>
      </p:pic>
      <p:pic>
        <p:nvPicPr>
          <p:cNvPr id="2052" name="Picture 2051" descr="Logo&#10;&#10;Description automatically generated">
            <a:extLst>
              <a:ext uri="{FF2B5EF4-FFF2-40B4-BE49-F238E27FC236}">
                <a16:creationId xmlns:a16="http://schemas.microsoft.com/office/drawing/2014/main" id="{F8F79A5E-FD45-4947-A4A0-56AFD17A7F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704" y="3144760"/>
            <a:ext cx="1397639" cy="316430"/>
          </a:xfrm>
          <a:prstGeom prst="rect">
            <a:avLst/>
          </a:prstGeom>
        </p:spPr>
      </p:pic>
      <p:pic>
        <p:nvPicPr>
          <p:cNvPr id="2054" name="Picture 2053" descr="Logo&#10;&#10;Description automatically generated">
            <a:extLst>
              <a:ext uri="{FF2B5EF4-FFF2-40B4-BE49-F238E27FC236}">
                <a16:creationId xmlns:a16="http://schemas.microsoft.com/office/drawing/2014/main" id="{38BADCC4-1FFE-42A1-B0B7-4F9A3EE534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5637" y="2783410"/>
            <a:ext cx="796725" cy="286848"/>
          </a:xfrm>
          <a:prstGeom prst="rect">
            <a:avLst/>
          </a:prstGeom>
        </p:spPr>
      </p:pic>
      <p:sp>
        <p:nvSpPr>
          <p:cNvPr id="71" name="TextBox 70">
            <a:extLst>
              <a:ext uri="{FF2B5EF4-FFF2-40B4-BE49-F238E27FC236}">
                <a16:creationId xmlns:a16="http://schemas.microsoft.com/office/drawing/2014/main" id="{ABBF2870-3930-42D5-A9A2-AC8EA342D7E0}"/>
              </a:ext>
            </a:extLst>
          </p:cNvPr>
          <p:cNvSpPr txBox="1"/>
          <p:nvPr/>
        </p:nvSpPr>
        <p:spPr>
          <a:xfrm>
            <a:off x="3942102" y="5305480"/>
            <a:ext cx="2217776" cy="394136"/>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CLOUD &amp; DATA CENTER MANAGEMENT &amp; OPTIMIZATION</a:t>
            </a:r>
          </a:p>
        </p:txBody>
      </p:sp>
      <p:sp>
        <p:nvSpPr>
          <p:cNvPr id="72" name="TextBox 71">
            <a:extLst>
              <a:ext uri="{FF2B5EF4-FFF2-40B4-BE49-F238E27FC236}">
                <a16:creationId xmlns:a16="http://schemas.microsoft.com/office/drawing/2014/main" id="{2655F5F0-D563-417C-9647-745CAB0AC0D9}"/>
              </a:ext>
            </a:extLst>
          </p:cNvPr>
          <p:cNvSpPr txBox="1"/>
          <p:nvPr/>
        </p:nvSpPr>
        <p:spPr>
          <a:xfrm>
            <a:off x="5764586" y="3832691"/>
            <a:ext cx="2217776"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AI / ML </a:t>
            </a:r>
          </a:p>
          <a:p>
            <a:pPr algn="ctr" defTabSz="1218928">
              <a:defRPr/>
            </a:pPr>
            <a:r>
              <a:rPr lang="en-IN" sz="1333" b="1">
                <a:solidFill>
                  <a:prstClr val="black">
                    <a:lumMod val="85000"/>
                    <a:lumOff val="15000"/>
                  </a:prstClr>
                </a:solidFill>
                <a:latin typeface="Trebuchet MS"/>
              </a:rPr>
              <a:t>based Automation</a:t>
            </a:r>
          </a:p>
        </p:txBody>
      </p:sp>
      <p:sp>
        <p:nvSpPr>
          <p:cNvPr id="73" name="TextBox 72">
            <a:extLst>
              <a:ext uri="{FF2B5EF4-FFF2-40B4-BE49-F238E27FC236}">
                <a16:creationId xmlns:a16="http://schemas.microsoft.com/office/drawing/2014/main" id="{1F0B711E-9775-477B-AC43-507817361F58}"/>
              </a:ext>
            </a:extLst>
          </p:cNvPr>
          <p:cNvSpPr txBox="1"/>
          <p:nvPr/>
        </p:nvSpPr>
        <p:spPr>
          <a:xfrm>
            <a:off x="9326640" y="3397288"/>
            <a:ext cx="2217776"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MANAGED</a:t>
            </a:r>
            <a:br>
              <a:rPr lang="en-IN" sz="1333" b="1">
                <a:solidFill>
                  <a:prstClr val="black">
                    <a:lumMod val="85000"/>
                    <a:lumOff val="15000"/>
                  </a:prstClr>
                </a:solidFill>
                <a:latin typeface="Trebuchet MS"/>
              </a:rPr>
            </a:br>
            <a:r>
              <a:rPr lang="en-IN" sz="1333" b="1">
                <a:solidFill>
                  <a:prstClr val="black">
                    <a:lumMod val="85000"/>
                    <a:lumOff val="15000"/>
                  </a:prstClr>
                </a:solidFill>
                <a:latin typeface="Trebuchet MS"/>
              </a:rPr>
              <a:t>SECURITY SERVICES</a:t>
            </a:r>
          </a:p>
        </p:txBody>
      </p:sp>
      <p:sp>
        <p:nvSpPr>
          <p:cNvPr id="74" name="TextBox 73">
            <a:extLst>
              <a:ext uri="{FF2B5EF4-FFF2-40B4-BE49-F238E27FC236}">
                <a16:creationId xmlns:a16="http://schemas.microsoft.com/office/drawing/2014/main" id="{9F78C805-A91A-481E-AB77-BBB5E2EB2EA5}"/>
              </a:ext>
            </a:extLst>
          </p:cNvPr>
          <p:cNvSpPr txBox="1"/>
          <p:nvPr/>
        </p:nvSpPr>
        <p:spPr>
          <a:xfrm>
            <a:off x="9662237" y="5305482"/>
            <a:ext cx="1615217" cy="548975"/>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DIGITAL</a:t>
            </a:r>
            <a:br>
              <a:rPr lang="en-IN" sz="1100" b="1">
                <a:solidFill>
                  <a:prstClr val="black">
                    <a:lumMod val="85000"/>
                    <a:lumOff val="15000"/>
                  </a:prstClr>
                </a:solidFill>
                <a:latin typeface="Trebuchet MS"/>
              </a:rPr>
            </a:br>
            <a:r>
              <a:rPr lang="en-IN" sz="1100" b="1">
                <a:solidFill>
                  <a:prstClr val="black">
                    <a:lumMod val="85000"/>
                    <a:lumOff val="15000"/>
                  </a:prstClr>
                </a:solidFill>
                <a:latin typeface="Trebuchet MS"/>
              </a:rPr>
              <a:t>WORKPLACE &amp; COLLABORATION</a:t>
            </a:r>
          </a:p>
        </p:txBody>
      </p:sp>
      <p:sp>
        <p:nvSpPr>
          <p:cNvPr id="75" name="TextBox 74">
            <a:extLst>
              <a:ext uri="{FF2B5EF4-FFF2-40B4-BE49-F238E27FC236}">
                <a16:creationId xmlns:a16="http://schemas.microsoft.com/office/drawing/2014/main" id="{63F8BE75-177E-4FD8-9D0A-D2F9AACC0672}"/>
              </a:ext>
            </a:extLst>
          </p:cNvPr>
          <p:cNvSpPr txBox="1"/>
          <p:nvPr/>
        </p:nvSpPr>
        <p:spPr>
          <a:xfrm>
            <a:off x="8380721" y="5305480"/>
            <a:ext cx="2217776" cy="548975"/>
          </a:xfrm>
          <a:prstGeom prst="rect">
            <a:avLst/>
          </a:prstGeom>
          <a:noFill/>
        </p:spPr>
        <p:txBody>
          <a:bodyPr wrap="square" rtlCol="0">
            <a:spAutoFit/>
          </a:bodyPr>
          <a:lstStyle/>
          <a:p>
            <a:pPr defTabSz="1218928">
              <a:defRPr/>
            </a:pPr>
            <a:r>
              <a:rPr lang="en-IN" sz="1100" b="1">
                <a:solidFill>
                  <a:prstClr val="black">
                    <a:lumMod val="85000"/>
                    <a:lumOff val="15000"/>
                  </a:prstClr>
                </a:solidFill>
                <a:latin typeface="Trebuchet MS"/>
              </a:rPr>
              <a:t>EDGE</a:t>
            </a:r>
          </a:p>
          <a:p>
            <a:pPr defTabSz="1218928">
              <a:defRPr/>
            </a:pPr>
            <a:r>
              <a:rPr lang="en-IN" sz="1100" b="1">
                <a:solidFill>
                  <a:prstClr val="black">
                    <a:lumMod val="85000"/>
                    <a:lumOff val="15000"/>
                  </a:prstClr>
                </a:solidFill>
                <a:latin typeface="Trebuchet MS"/>
              </a:rPr>
              <a:t>CLOUD</a:t>
            </a:r>
          </a:p>
          <a:p>
            <a:pPr defTabSz="1218928">
              <a:defRPr/>
            </a:pPr>
            <a:r>
              <a:rPr lang="en-IN" sz="1100" b="1">
                <a:solidFill>
                  <a:prstClr val="black">
                    <a:lumMod val="85000"/>
                    <a:lumOff val="15000"/>
                  </a:prstClr>
                </a:solidFill>
                <a:latin typeface="Trebuchet MS"/>
              </a:rPr>
              <a:t>NETWORKING</a:t>
            </a:r>
          </a:p>
        </p:txBody>
      </p:sp>
      <p:cxnSp>
        <p:nvCxnSpPr>
          <p:cNvPr id="86" name="Straight Connector 85">
            <a:extLst>
              <a:ext uri="{FF2B5EF4-FFF2-40B4-BE49-F238E27FC236}">
                <a16:creationId xmlns:a16="http://schemas.microsoft.com/office/drawing/2014/main" id="{5572A746-5499-4BF7-BB24-59EB686E5E9D}"/>
              </a:ext>
            </a:extLst>
          </p:cNvPr>
          <p:cNvCxnSpPr>
            <a:cxnSpLocks/>
          </p:cNvCxnSpPr>
          <p:nvPr/>
        </p:nvCxnSpPr>
        <p:spPr>
          <a:xfrm flipH="1">
            <a:off x="3591692" y="3368000"/>
            <a:ext cx="2473324" cy="1212438"/>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88" name="Straight Connector 87">
            <a:extLst>
              <a:ext uri="{FF2B5EF4-FFF2-40B4-BE49-F238E27FC236}">
                <a16:creationId xmlns:a16="http://schemas.microsoft.com/office/drawing/2014/main" id="{34104AB3-C686-4FD5-8709-32DBDD3B56BF}"/>
              </a:ext>
            </a:extLst>
          </p:cNvPr>
          <p:cNvCxnSpPr>
            <a:cxnSpLocks/>
          </p:cNvCxnSpPr>
          <p:nvPr/>
        </p:nvCxnSpPr>
        <p:spPr>
          <a:xfrm flipH="1">
            <a:off x="5005205" y="3607648"/>
            <a:ext cx="1277401" cy="1325402"/>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89" name="Straight Connector 88">
            <a:extLst>
              <a:ext uri="{FF2B5EF4-FFF2-40B4-BE49-F238E27FC236}">
                <a16:creationId xmlns:a16="http://schemas.microsoft.com/office/drawing/2014/main" id="{F7B81F3E-1FD8-4FED-B37A-DA384C4EA608}"/>
              </a:ext>
            </a:extLst>
          </p:cNvPr>
          <p:cNvCxnSpPr>
            <a:cxnSpLocks/>
          </p:cNvCxnSpPr>
          <p:nvPr/>
        </p:nvCxnSpPr>
        <p:spPr>
          <a:xfrm>
            <a:off x="7863825" y="3652300"/>
            <a:ext cx="41272" cy="146582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90" name="Straight Connector 89">
            <a:extLst>
              <a:ext uri="{FF2B5EF4-FFF2-40B4-BE49-F238E27FC236}">
                <a16:creationId xmlns:a16="http://schemas.microsoft.com/office/drawing/2014/main" id="{C8A74A4C-D5E7-49EF-9F33-202E58887875}"/>
              </a:ext>
            </a:extLst>
          </p:cNvPr>
          <p:cNvCxnSpPr>
            <a:cxnSpLocks/>
          </p:cNvCxnSpPr>
          <p:nvPr/>
        </p:nvCxnSpPr>
        <p:spPr>
          <a:xfrm>
            <a:off x="8377794" y="3607648"/>
            <a:ext cx="1212863" cy="808950"/>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99" name="Straight Connector 98">
            <a:extLst>
              <a:ext uri="{FF2B5EF4-FFF2-40B4-BE49-F238E27FC236}">
                <a16:creationId xmlns:a16="http://schemas.microsoft.com/office/drawing/2014/main" id="{911B896A-6427-4837-AB44-237526E50722}"/>
              </a:ext>
            </a:extLst>
          </p:cNvPr>
          <p:cNvCxnSpPr>
            <a:cxnSpLocks/>
          </p:cNvCxnSpPr>
          <p:nvPr/>
        </p:nvCxnSpPr>
        <p:spPr>
          <a:xfrm>
            <a:off x="6867862" y="4209904"/>
            <a:ext cx="0" cy="636020"/>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968DEB46-3132-4709-BBE3-8C7007E3D5D8}"/>
              </a:ext>
            </a:extLst>
          </p:cNvPr>
          <p:cNvCxnSpPr>
            <a:cxnSpLocks/>
          </p:cNvCxnSpPr>
          <p:nvPr/>
        </p:nvCxnSpPr>
        <p:spPr>
          <a:xfrm>
            <a:off x="6867862" y="3631238"/>
            <a:ext cx="0" cy="260583"/>
          </a:xfrm>
          <a:prstGeom prst="line">
            <a:avLst/>
          </a:prstGeom>
          <a:ln w="38100">
            <a:solidFill>
              <a:srgbClr val="002060"/>
            </a:solidFill>
            <a:prstDash val="sysDot"/>
          </a:ln>
        </p:spPr>
        <p:style>
          <a:lnRef idx="1">
            <a:schemeClr val="accent4"/>
          </a:lnRef>
          <a:fillRef idx="0">
            <a:schemeClr val="accent4"/>
          </a:fillRef>
          <a:effectRef idx="0">
            <a:schemeClr val="accent4"/>
          </a:effectRef>
          <a:fontRef idx="minor">
            <a:schemeClr val="tx1"/>
          </a:fontRef>
        </p:style>
      </p:cxnSp>
      <p:grpSp>
        <p:nvGrpSpPr>
          <p:cNvPr id="64" name="Group 63">
            <a:extLst>
              <a:ext uri="{FF2B5EF4-FFF2-40B4-BE49-F238E27FC236}">
                <a16:creationId xmlns:a16="http://schemas.microsoft.com/office/drawing/2014/main" id="{7A828C8A-D2BC-48D8-A373-9336C41EE8F1}"/>
              </a:ext>
            </a:extLst>
          </p:cNvPr>
          <p:cNvGrpSpPr/>
          <p:nvPr/>
        </p:nvGrpSpPr>
        <p:grpSpPr>
          <a:xfrm>
            <a:off x="1523675" y="5953395"/>
            <a:ext cx="9704119" cy="318391"/>
            <a:chOff x="1411346" y="6077943"/>
            <a:chExt cx="9361275" cy="348075"/>
          </a:xfrm>
        </p:grpSpPr>
        <p:sp>
          <p:nvSpPr>
            <p:cNvPr id="107" name="TextBox 106">
              <a:extLst>
                <a:ext uri="{FF2B5EF4-FFF2-40B4-BE49-F238E27FC236}">
                  <a16:creationId xmlns:a16="http://schemas.microsoft.com/office/drawing/2014/main" id="{5D0F1A26-D347-4BF7-812F-7860AC9E3967}"/>
                </a:ext>
              </a:extLst>
            </p:cNvPr>
            <p:cNvSpPr txBox="1"/>
            <p:nvPr/>
          </p:nvSpPr>
          <p:spPr>
            <a:xfrm>
              <a:off x="1411346" y="6077943"/>
              <a:ext cx="1510245" cy="338550"/>
            </a:xfrm>
            <a:prstGeom prst="rect">
              <a:avLst/>
            </a:prstGeom>
            <a:noFill/>
          </p:spPr>
          <p:txBody>
            <a:bodyPr wrap="square" rtlCol="0">
              <a:spAutoFit/>
            </a:bodyPr>
            <a:lstStyle/>
            <a:p>
              <a:pPr algn="ctr" defTabSz="914309">
                <a:defRPr/>
              </a:pPr>
              <a:r>
                <a:rPr lang="en-US" sz="1600" b="1">
                  <a:solidFill>
                    <a:prstClr val="black"/>
                  </a:solidFill>
                  <a:latin typeface="Trebuchet MS"/>
                </a:rPr>
                <a:t>INTELLIGENT</a:t>
              </a:r>
            </a:p>
          </p:txBody>
        </p:sp>
        <p:sp>
          <p:nvSpPr>
            <p:cNvPr id="108" name="TextBox 107">
              <a:extLst>
                <a:ext uri="{FF2B5EF4-FFF2-40B4-BE49-F238E27FC236}">
                  <a16:creationId xmlns:a16="http://schemas.microsoft.com/office/drawing/2014/main" id="{4B4D792C-309E-4D92-9E88-1CAC465ACAFE}"/>
                </a:ext>
              </a:extLst>
            </p:cNvPr>
            <p:cNvSpPr txBox="1"/>
            <p:nvPr/>
          </p:nvSpPr>
          <p:spPr>
            <a:xfrm>
              <a:off x="5059793" y="6087468"/>
              <a:ext cx="1884703" cy="338550"/>
            </a:xfrm>
            <a:prstGeom prst="rect">
              <a:avLst/>
            </a:prstGeom>
            <a:noFill/>
          </p:spPr>
          <p:txBody>
            <a:bodyPr wrap="square" rtlCol="0">
              <a:spAutoFit/>
            </a:bodyPr>
            <a:lstStyle/>
            <a:p>
              <a:pPr algn="ctr" defTabSz="914309">
                <a:defRPr/>
              </a:pPr>
              <a:r>
                <a:rPr lang="en-US" sz="1600" b="1">
                  <a:solidFill>
                    <a:prstClr val="black"/>
                  </a:solidFill>
                  <a:latin typeface="Trebuchet MS"/>
                </a:rPr>
                <a:t>INDUSTRY-LED</a:t>
              </a:r>
            </a:p>
          </p:txBody>
        </p:sp>
        <p:sp>
          <p:nvSpPr>
            <p:cNvPr id="109" name="TextBox 108">
              <a:extLst>
                <a:ext uri="{FF2B5EF4-FFF2-40B4-BE49-F238E27FC236}">
                  <a16:creationId xmlns:a16="http://schemas.microsoft.com/office/drawing/2014/main" id="{6A7BEE41-8A41-4A27-93E3-D8489F8AE0EE}"/>
                </a:ext>
              </a:extLst>
            </p:cNvPr>
            <p:cNvSpPr txBox="1"/>
            <p:nvPr/>
          </p:nvSpPr>
          <p:spPr>
            <a:xfrm>
              <a:off x="9262376" y="6077943"/>
              <a:ext cx="1510245" cy="338550"/>
            </a:xfrm>
            <a:prstGeom prst="rect">
              <a:avLst/>
            </a:prstGeom>
            <a:noFill/>
          </p:spPr>
          <p:txBody>
            <a:bodyPr wrap="square" rtlCol="0">
              <a:spAutoFit/>
            </a:bodyPr>
            <a:lstStyle/>
            <a:p>
              <a:pPr algn="ctr" defTabSz="914309">
                <a:defRPr/>
              </a:pPr>
              <a:r>
                <a:rPr lang="en-US" sz="1600" b="1">
                  <a:solidFill>
                    <a:prstClr val="black"/>
                  </a:solidFill>
                  <a:latin typeface="Trebuchet MS"/>
                </a:rPr>
                <a:t>INVISIBLE</a:t>
              </a:r>
            </a:p>
          </p:txBody>
        </p:sp>
      </p:grpSp>
      <p:pic>
        <p:nvPicPr>
          <p:cNvPr id="21" name="Picture 20" descr="A close-up of a logo&#10;&#10;Description automatically generated">
            <a:extLst>
              <a:ext uri="{FF2B5EF4-FFF2-40B4-BE49-F238E27FC236}">
                <a16:creationId xmlns:a16="http://schemas.microsoft.com/office/drawing/2014/main" id="{BFC1B4F5-110E-2A2A-D5CC-6BA5CC737129}"/>
              </a:ext>
            </a:extLst>
          </p:cNvPr>
          <p:cNvPicPr>
            <a:picLocks noChangeAspect="1"/>
          </p:cNvPicPr>
          <p:nvPr/>
        </p:nvPicPr>
        <p:blipFill>
          <a:blip r:embed="rId10"/>
          <a:stretch>
            <a:fillRect/>
          </a:stretch>
        </p:blipFill>
        <p:spPr>
          <a:xfrm>
            <a:off x="2360019" y="2726056"/>
            <a:ext cx="1219559" cy="462019"/>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C8058AD-7CFC-3ABA-76DA-0ED3F6585B8C}"/>
              </a:ext>
            </a:extLst>
          </p:cNvPr>
          <p:cNvPicPr>
            <a:picLocks noChangeAspect="1"/>
          </p:cNvPicPr>
          <p:nvPr/>
        </p:nvPicPr>
        <p:blipFill>
          <a:blip r:embed="rId11"/>
          <a:stretch>
            <a:fillRect/>
          </a:stretch>
        </p:blipFill>
        <p:spPr>
          <a:xfrm>
            <a:off x="8193018" y="2770831"/>
            <a:ext cx="1397639" cy="242766"/>
          </a:xfrm>
          <a:prstGeom prst="rect">
            <a:avLst/>
          </a:prstGeom>
        </p:spPr>
      </p:pic>
    </p:spTree>
    <p:extLst>
      <p:ext uri="{BB962C8B-B14F-4D97-AF65-F5344CB8AC3E}">
        <p14:creationId xmlns:p14="http://schemas.microsoft.com/office/powerpoint/2010/main" val="4978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2356159" y="5458405"/>
            <a:ext cx="7600028"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spcAft>
                <a:spcPts val="800"/>
              </a:spcAft>
              <a:defRPr/>
            </a:pPr>
            <a:r>
              <a:rPr lang="en-IN" sz="3733" dirty="0">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2274198" y="2462766"/>
            <a:ext cx="7643607" cy="1234149"/>
            <a:chOff x="323850" y="2753261"/>
            <a:chExt cx="8496300" cy="1371828"/>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1486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5333" b="1" dirty="0">
                  <a:solidFill>
                    <a:srgbClr val="BED730"/>
                  </a:solidFill>
                  <a:latin typeface="Trebuchet MS"/>
                </a:rPr>
                <a:t>Tried  Tested  Trusted</a:t>
              </a:r>
              <a:endParaRPr lang="en-IN" sz="5333" b="1" dirty="0">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46748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2133" b="1" dirty="0">
                  <a:solidFill>
                    <a:prstClr val="white"/>
                  </a:solidFill>
                  <a:latin typeface="Trebuchet M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10628791" y="312669"/>
            <a:ext cx="1207143" cy="683955"/>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638003" y="3974990"/>
            <a:ext cx="10915995" cy="1189816"/>
            <a:chOff x="483929" y="2565721"/>
            <a:chExt cx="8186996" cy="892362"/>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71203"/>
              <a:chOff x="444173" y="2556318"/>
              <a:chExt cx="945000" cy="871203"/>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a:t>
                </a:r>
              </a:p>
              <a:p>
                <a:pPr algn="ctr" defTabSz="914309">
                  <a:defRPr/>
                </a:pPr>
                <a:r>
                  <a:rPr lang="en-IN" sz="1000" dirty="0">
                    <a:solidFill>
                      <a:prstClr val="white"/>
                    </a:solidFill>
                    <a:latin typeface="TheSansOffice" panose="020B0503040302060204"/>
                  </a:rPr>
                  <a:t>Infra Services</a:t>
                </a:r>
                <a:endParaRPr lang="en-US" sz="1000" dirty="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63750"/>
              <a:chOff x="5726469" y="2563772"/>
              <a:chExt cx="945000" cy="863749"/>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Digital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63750"/>
              <a:chOff x="6784264" y="2563771"/>
              <a:chExt cx="945000" cy="863750"/>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Industry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69277"/>
              <a:chOff x="4675343" y="2558244"/>
              <a:chExt cx="945000" cy="869277"/>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 &amp; IT</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56295"/>
              <a:chOff x="2568712" y="2571226"/>
              <a:chExt cx="945000" cy="856295"/>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pt-BR" sz="1000">
                    <a:solidFill>
                      <a:prstClr val="white"/>
                    </a:solidFill>
                    <a:latin typeface="TheSansOffice" panose="020B0503040302060204"/>
                  </a:rPr>
                  <a:t>Data Center</a:t>
                </a:r>
              </a:p>
              <a:p>
                <a:pPr algn="ctr" defTabSz="914309">
                  <a:defRPr/>
                </a:pPr>
                <a:r>
                  <a:rPr lang="pt-BR" sz="1000">
                    <a:solidFill>
                      <a:prstClr val="white"/>
                    </a:solidFill>
                    <a:latin typeface="TheSansOffice" panose="020B0503040302060204"/>
                  </a:rPr>
                  <a:t>Colo Services</a:t>
                </a:r>
                <a:endParaRPr lang="en-US" sz="1000" dirty="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CloudInfinit</a:t>
                </a:r>
                <a:r>
                  <a:rPr lang="en-IN" sz="1000" baseline="30000" dirty="0">
                    <a:solidFill>
                      <a:srgbClr val="BBD42F"/>
                    </a:solidFill>
                    <a:latin typeface="TheSansOffice" panose="020B0503040302060204"/>
                  </a:rPr>
                  <a:t>+AI</a:t>
                </a:r>
                <a:r>
                  <a:rPr lang="en-IN" sz="1000" dirty="0">
                    <a:solidFill>
                      <a:prstClr val="white"/>
                    </a:solidFill>
                    <a:latin typeface="TheSansOffice" panose="020B0503040302060204"/>
                  </a:rPr>
                  <a:t> </a:t>
                </a:r>
              </a:p>
              <a:p>
                <a:pPr algn="ctr" defTabSz="914309">
                  <a:defRPr/>
                </a:pPr>
                <a:r>
                  <a:rPr lang="en-IN" sz="1000" dirty="0">
                    <a:solidFill>
                      <a:prstClr val="white"/>
                    </a:solidFill>
                    <a:latin typeface="TheSansOffice" panose="020B0503040302060204"/>
                  </a:rPr>
                  <a:t>GPU Cloud</a:t>
                </a:r>
                <a:endParaRPr lang="en-US" sz="1000" dirty="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46531"/>
              <a:chOff x="1508631" y="2580990"/>
              <a:chExt cx="945000" cy="846531"/>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 Digital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39079"/>
              <a:chOff x="7837240" y="2588442"/>
              <a:chExt cx="945000" cy="839079"/>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Security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984422" y="992825"/>
            <a:ext cx="10223159" cy="1170308"/>
            <a:chOff x="405362" y="318692"/>
            <a:chExt cx="7667369" cy="877731"/>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Best in </a:t>
              </a:r>
            </a:p>
            <a:p>
              <a:pPr algn="ctr" defTabSz="609539">
                <a:defRPr/>
              </a:pPr>
              <a:r>
                <a:rPr lang="en-US" sz="1067" dirty="0">
                  <a:solidFill>
                    <a:prstClr val="white"/>
                  </a:solidFill>
                  <a:latin typeface="Trebuchet M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40">
                <a:defRPr/>
              </a:pPr>
              <a:r>
                <a:rPr lang="en-US" sz="1067" dirty="0">
                  <a:solidFill>
                    <a:prstClr val="white"/>
                  </a:solidFill>
                  <a:latin typeface="Trebuchet MS"/>
                </a:rPr>
                <a:t>India’s 1</a:t>
              </a:r>
              <a:r>
                <a:rPr lang="en-US" sz="1067" baseline="30000" dirty="0">
                  <a:solidFill>
                    <a:prstClr val="white"/>
                  </a:solidFill>
                  <a:latin typeface="Trebuchet MS"/>
                </a:rPr>
                <a:t>st</a:t>
              </a:r>
              <a:r>
                <a:rPr lang="en-US" sz="1067" dirty="0">
                  <a:solidFill>
                    <a:prstClr val="white"/>
                  </a:solidFill>
                  <a:latin typeface="Trebuchet MS"/>
                </a:rPr>
                <a:t> Nvidia </a:t>
              </a:r>
            </a:p>
            <a:p>
              <a:pPr algn="ctr" defTabSz="812740">
                <a:defRPr/>
              </a:pPr>
              <a:r>
                <a:rPr lang="en-US" sz="1067" dirty="0">
                  <a:solidFill>
                    <a:prstClr val="white"/>
                  </a:solidFill>
                  <a:latin typeface="Trebuchet MS"/>
                </a:rPr>
                <a:t>DGX Ready Liquid &amp; </a:t>
              </a:r>
            </a:p>
            <a:p>
              <a:pPr algn="ctr" defTabSz="812740">
                <a:defRPr/>
              </a:pPr>
              <a:r>
                <a:rPr lang="en-US" sz="1067" dirty="0">
                  <a:solidFill>
                    <a:prstClr val="white"/>
                  </a:solidFill>
                  <a:latin typeface="Trebuchet MS"/>
                </a:rPr>
                <a:t>Air Cooled DCs</a:t>
              </a:r>
              <a:endParaRPr lang="en-IN" sz="1067" dirty="0">
                <a:solidFill>
                  <a:prstClr val="white"/>
                </a:solidFill>
                <a:latin typeface="Trebuchet M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15567"/>
            </a:xfrm>
            <a:prstGeom prst="rect">
              <a:avLst/>
            </a:prstGeom>
            <a:noFill/>
          </p:spPr>
          <p:txBody>
            <a:bodyPr wrap="square" rtlCol="0">
              <a:spAutoFit/>
            </a:bodyPr>
            <a:lstStyle/>
            <a:p>
              <a:pPr algn="ctr" defTabSz="914354">
                <a:defRPr/>
              </a:pPr>
              <a:r>
                <a:rPr lang="en-US" sz="1067" dirty="0">
                  <a:solidFill>
                    <a:prstClr val="white"/>
                  </a:solidFill>
                  <a:latin typeface="Trebuchet M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15567"/>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defTabSz="914354">
                <a:defRPr/>
              </a:pPr>
              <a:r>
                <a:rPr lang="en-US" sz="1067" dirty="0"/>
                <a:t>CIO Choice 2025 for </a:t>
              </a:r>
            </a:p>
            <a:p>
              <a:pPr defTabSz="914354">
                <a:defRPr/>
              </a:pPr>
              <a:r>
                <a:rPr lang="en-US" sz="1067" dirty="0"/>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elay 12">
            <a:extLst>
              <a:ext uri="{FF2B5EF4-FFF2-40B4-BE49-F238E27FC236}">
                <a16:creationId xmlns:a16="http://schemas.microsoft.com/office/drawing/2014/main" id="{7EB6DE95-0B87-1B5D-AA6B-941D0155084A}"/>
              </a:ext>
            </a:extLst>
          </p:cNvPr>
          <p:cNvSpPr/>
          <p:nvPr/>
        </p:nvSpPr>
        <p:spPr>
          <a:xfrm flipH="1">
            <a:off x="9036424" y="2777225"/>
            <a:ext cx="3182786" cy="2832847"/>
          </a:xfrm>
          <a:prstGeom prst="flowChartDelay">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F74F07-F2B3-89DF-14E3-4050B2CE7DF5}"/>
              </a:ext>
            </a:extLst>
          </p:cNvPr>
          <p:cNvSpPr txBox="1"/>
          <p:nvPr/>
        </p:nvSpPr>
        <p:spPr>
          <a:xfrm>
            <a:off x="407988" y="1247928"/>
            <a:ext cx="11376025" cy="707886"/>
          </a:xfrm>
          <a:prstGeom prst="rect">
            <a:avLst/>
          </a:prstGeom>
          <a:solidFill>
            <a:srgbClr val="BED73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000" b="1" i="1" spc="-51" dirty="0">
                <a:solidFill>
                  <a:prstClr val="black"/>
                </a:solidFill>
                <a:latin typeface="Trebuchet MS" panose="020B0603020202020204" pitchFamily="34" charset="0"/>
                <a:ea typeface="SimSun" panose="02010600030101010101" pitchFamily="2" charset="-122"/>
                <a:cs typeface="Arial" panose="020B0604020202020204" pitchFamily="34" charset="0"/>
              </a:rPr>
              <a:t>Download Sify - IDC Spotlight Paper on </a:t>
            </a:r>
          </a:p>
          <a:p>
            <a:pPr algn="ctr">
              <a:defRPr/>
            </a:pPr>
            <a:r>
              <a:rPr lang="en-US" sz="2000" b="1" spc="-51" dirty="0">
                <a:solidFill>
                  <a:prstClr val="black"/>
                </a:solidFill>
                <a:latin typeface="Trebuchet MS" panose="020B0603020202020204" pitchFamily="34" charset="0"/>
                <a:ea typeface="SimSun" panose="02010600030101010101" pitchFamily="2" charset="-122"/>
                <a:cs typeface="Arial" panose="020B0604020202020204" pitchFamily="34" charset="0"/>
              </a:rPr>
              <a:t>‘Hybrid/</a:t>
            </a:r>
            <a:r>
              <a:rPr lang="en-US" sz="2000" b="1" spc="-51" dirty="0" err="1">
                <a:solidFill>
                  <a:prstClr val="black"/>
                </a:solidFill>
                <a:latin typeface="Trebuchet MS" panose="020B0603020202020204" pitchFamily="34" charset="0"/>
                <a:ea typeface="SimSun" panose="02010600030101010101" pitchFamily="2" charset="-122"/>
                <a:cs typeface="Arial" panose="020B0604020202020204" pitchFamily="34" charset="0"/>
              </a:rPr>
              <a:t>Multicloud</a:t>
            </a:r>
            <a:r>
              <a:rPr lang="en-US" sz="2000" b="1" spc="-51" dirty="0">
                <a:solidFill>
                  <a:prstClr val="black"/>
                </a:solidFill>
                <a:latin typeface="Trebuchet MS" panose="020B0603020202020204" pitchFamily="34" charset="0"/>
                <a:ea typeface="SimSun" panose="02010600030101010101" pitchFamily="2" charset="-122"/>
                <a:cs typeface="Arial" panose="020B0604020202020204" pitchFamily="34" charset="0"/>
              </a:rPr>
              <a:t> Management: Road to Successful Digital Transformation’</a:t>
            </a:r>
            <a:endParaRPr lang="en-IN" sz="2000" b="1" spc="-51" dirty="0">
              <a:solidFill>
                <a:prstClr val="black"/>
              </a:solidFill>
              <a:latin typeface="Trebuchet MS" panose="020B0603020202020204" pitchFamily="34" charset="0"/>
              <a:ea typeface="SimSun" panose="02010600030101010101" pitchFamily="2" charset="-122"/>
              <a:cs typeface="Arial" panose="020B0604020202020204" pitchFamily="34" charset="0"/>
            </a:endParaRPr>
          </a:p>
        </p:txBody>
      </p:sp>
      <p:pic>
        <p:nvPicPr>
          <p:cNvPr id="8" name="Picture 7">
            <a:extLst>
              <a:ext uri="{FF2B5EF4-FFF2-40B4-BE49-F238E27FC236}">
                <a16:creationId xmlns:a16="http://schemas.microsoft.com/office/drawing/2014/main" id="{53E2A096-58D1-04B0-DCC7-F60D2B07DCE6}"/>
              </a:ext>
            </a:extLst>
          </p:cNvPr>
          <p:cNvPicPr>
            <a:picLocks noChangeAspect="1"/>
          </p:cNvPicPr>
          <p:nvPr/>
        </p:nvPicPr>
        <p:blipFill>
          <a:blip r:embed="rId2"/>
          <a:stretch>
            <a:fillRect/>
          </a:stretch>
        </p:blipFill>
        <p:spPr>
          <a:xfrm>
            <a:off x="8564311" y="3161895"/>
            <a:ext cx="2063506" cy="2063506"/>
          </a:xfrm>
          <a:prstGeom prst="rect">
            <a:avLst/>
          </a:prstGeom>
        </p:spPr>
      </p:pic>
      <p:sp>
        <p:nvSpPr>
          <p:cNvPr id="9" name="TextBox 8">
            <a:extLst>
              <a:ext uri="{FF2B5EF4-FFF2-40B4-BE49-F238E27FC236}">
                <a16:creationId xmlns:a16="http://schemas.microsoft.com/office/drawing/2014/main" id="{BFD85F1C-A312-4D46-1C2C-767EC6D08321}"/>
              </a:ext>
            </a:extLst>
          </p:cNvPr>
          <p:cNvSpPr txBox="1"/>
          <p:nvPr/>
        </p:nvSpPr>
        <p:spPr>
          <a:xfrm>
            <a:off x="10627816" y="4043543"/>
            <a:ext cx="1156197" cy="300210"/>
          </a:xfrm>
          <a:prstGeom prst="rect">
            <a:avLst/>
          </a:prstGeom>
          <a:noFill/>
        </p:spPr>
        <p:txBody>
          <a:bodyPr wrap="square" rtlCol="0">
            <a:spAutoFit/>
          </a:bodyPr>
          <a:lstStyle/>
          <a:p>
            <a:pPr algn="ctr"/>
            <a:r>
              <a:rPr lang="en-IN" sz="1351" dirty="0">
                <a:solidFill>
                  <a:schemeClr val="bg1"/>
                </a:solidFill>
                <a:latin typeface="Trebuchet MS" panose="020B0603020202020204" pitchFamily="34" charset="0"/>
              </a:rPr>
              <a:t>Scan here</a:t>
            </a:r>
          </a:p>
        </p:txBody>
      </p:sp>
      <p:pic>
        <p:nvPicPr>
          <p:cNvPr id="7" name="Picture 2" descr="Idc Logo">
            <a:extLst>
              <a:ext uri="{FF2B5EF4-FFF2-40B4-BE49-F238E27FC236}">
                <a16:creationId xmlns:a16="http://schemas.microsoft.com/office/drawing/2014/main" id="{289E038B-DD34-2FBD-FA18-762B0CEFC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55" y="6462933"/>
            <a:ext cx="672058" cy="2025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agram 15">
            <a:extLst>
              <a:ext uri="{FF2B5EF4-FFF2-40B4-BE49-F238E27FC236}">
                <a16:creationId xmlns:a16="http://schemas.microsoft.com/office/drawing/2014/main" id="{67028455-82AB-5C7D-AECD-729CA41DE03A}"/>
              </a:ext>
            </a:extLst>
          </p:cNvPr>
          <p:cNvGraphicFramePr/>
          <p:nvPr/>
        </p:nvGraphicFramePr>
        <p:xfrm>
          <a:off x="407988" y="3428999"/>
          <a:ext cx="7721125" cy="2879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FC60179A-8E56-01C5-D9E7-B5B1836284BF}"/>
              </a:ext>
            </a:extLst>
          </p:cNvPr>
          <p:cNvSpPr txBox="1"/>
          <p:nvPr/>
        </p:nvSpPr>
        <p:spPr>
          <a:xfrm>
            <a:off x="407988" y="2792950"/>
            <a:ext cx="7721125" cy="369332"/>
          </a:xfrm>
          <a:prstGeom prst="rect">
            <a:avLst/>
          </a:prstGeom>
          <a:noFill/>
        </p:spPr>
        <p:txBody>
          <a:bodyPr wrap="square" rtlCol="0">
            <a:spAutoFit/>
          </a:bodyPr>
          <a:lstStyle/>
          <a:p>
            <a:pPr algn="ctr"/>
            <a:r>
              <a:rPr lang="en-US" sz="1800" b="1" dirty="0">
                <a:solidFill>
                  <a:schemeClr val="bg1"/>
                </a:solidFill>
                <a:latin typeface="Trebuchet MS" panose="020B0603020202020204" pitchFamily="34" charset="0"/>
              </a:rPr>
              <a:t>Overview</a:t>
            </a:r>
            <a:endParaRPr lang="en-US" sz="1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841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7714"/>
            <a:ext cx="11328200" cy="502756"/>
          </a:xfrm>
        </p:spPr>
        <p:txBody>
          <a:bodyPr vert="horz" wrap="square" lIns="0" tIns="45715" rIns="91428" bIns="45715" rtlCol="0" anchor="ctr">
            <a:spAutoFit/>
          </a:bodyPr>
          <a:lstStyle/>
          <a:p>
            <a:r>
              <a:rPr lang="en-IN" dirty="0"/>
              <a:t>ITSM – Service Life Cycle management</a:t>
            </a:r>
          </a:p>
        </p:txBody>
      </p:sp>
      <p:graphicFrame>
        <p:nvGraphicFramePr>
          <p:cNvPr id="3" name="Diagram 2"/>
          <p:cNvGraphicFramePr/>
          <p:nvPr/>
        </p:nvGraphicFramePr>
        <p:xfrm>
          <a:off x="431803" y="1334168"/>
          <a:ext cx="5425016"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Pentagon 5"/>
          <p:cNvSpPr/>
          <p:nvPr/>
        </p:nvSpPr>
        <p:spPr>
          <a:xfrm flipH="1">
            <a:off x="5892799" y="1334168"/>
            <a:ext cx="5867400" cy="4975616"/>
          </a:xfrm>
          <a:prstGeom prst="homePlate">
            <a:avLst>
              <a:gd name="adj" fmla="val 9615"/>
            </a:avLst>
          </a:prstGeom>
          <a:solidFill>
            <a:schemeClr val="accent1">
              <a:lumMod val="20000"/>
              <a:lumOff val="80000"/>
            </a:schemeClr>
          </a:solidFill>
          <a:ln w="6350">
            <a:solidFill>
              <a:schemeClr val="accent1">
                <a:lumMod val="60000"/>
                <a:lumOff val="40000"/>
              </a:schemeClr>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2400" dirty="0"/>
          </a:p>
        </p:txBody>
      </p:sp>
      <p:sp>
        <p:nvSpPr>
          <p:cNvPr id="7" name="TextBox 6"/>
          <p:cNvSpPr txBox="1"/>
          <p:nvPr/>
        </p:nvSpPr>
        <p:spPr>
          <a:xfrm>
            <a:off x="6705600" y="1750128"/>
            <a:ext cx="4572000" cy="4071114"/>
          </a:xfrm>
          <a:prstGeom prst="rect">
            <a:avLst/>
          </a:prstGeom>
          <a:noFill/>
        </p:spPr>
        <p:txBody>
          <a:bodyPr wrap="square" rtlCol="0">
            <a:spAutoFit/>
          </a:bodyPr>
          <a:lstStyle/>
          <a:p>
            <a:pPr marL="228594" indent="-228594">
              <a:spcAft>
                <a:spcPts val="1067"/>
              </a:spcAft>
              <a:buFont typeface="Arial" panose="020B0604020202020204" pitchFamily="34" charset="0"/>
              <a:buChar char="•"/>
            </a:pPr>
            <a:r>
              <a:rPr lang="en-US" sz="1467" dirty="0"/>
              <a:t>CMDB and Service Mapping</a:t>
            </a:r>
          </a:p>
          <a:p>
            <a:pPr marL="228594" indent="-228594">
              <a:spcAft>
                <a:spcPts val="1067"/>
              </a:spcAft>
              <a:buFont typeface="Arial" panose="020B0604020202020204" pitchFamily="34" charset="0"/>
              <a:buChar char="•"/>
            </a:pPr>
            <a:r>
              <a:rPr lang="en-US" sz="1467" dirty="0"/>
              <a:t>Auto ticket assignment, priority, SLA, Assignment groups </a:t>
            </a:r>
          </a:p>
          <a:p>
            <a:pPr marL="228594" indent="-228594">
              <a:spcAft>
                <a:spcPts val="1067"/>
              </a:spcAft>
              <a:buFont typeface="Arial" panose="020B0604020202020204" pitchFamily="34" charset="0"/>
              <a:buChar char="•"/>
            </a:pPr>
            <a:r>
              <a:rPr lang="en-US" sz="1467" dirty="0"/>
              <a:t>Email to tickets and native API ticket integration</a:t>
            </a:r>
          </a:p>
          <a:p>
            <a:pPr marL="228594" indent="-228594">
              <a:spcAft>
                <a:spcPts val="1067"/>
              </a:spcAft>
              <a:buFont typeface="Arial" panose="020B0604020202020204" pitchFamily="34" charset="0"/>
              <a:buChar char="•"/>
            </a:pPr>
            <a:r>
              <a:rPr lang="en-US" sz="1467" dirty="0"/>
              <a:t>Automation for service request</a:t>
            </a:r>
          </a:p>
          <a:p>
            <a:pPr marL="228594" indent="-228594">
              <a:spcAft>
                <a:spcPts val="1067"/>
              </a:spcAft>
              <a:buFont typeface="Arial" panose="020B0604020202020204" pitchFamily="34" charset="0"/>
              <a:buChar char="•"/>
            </a:pPr>
            <a:r>
              <a:rPr lang="en-US" sz="1467" dirty="0"/>
              <a:t>Entitlements Incident, Change and Problem Management</a:t>
            </a:r>
          </a:p>
          <a:p>
            <a:pPr marL="228594" indent="-228594">
              <a:spcAft>
                <a:spcPts val="1067"/>
              </a:spcAft>
              <a:buFont typeface="Arial" panose="020B0604020202020204" pitchFamily="34" charset="0"/>
              <a:buChar char="•"/>
            </a:pPr>
            <a:r>
              <a:rPr lang="en-US" sz="1467" dirty="0"/>
              <a:t>Service Health view by Asset Groups</a:t>
            </a:r>
          </a:p>
          <a:p>
            <a:pPr marL="228594" indent="-228594">
              <a:spcAft>
                <a:spcPts val="1067"/>
              </a:spcAft>
              <a:buFont typeface="Arial" panose="020B0604020202020204" pitchFamily="34" charset="0"/>
              <a:buChar char="•"/>
            </a:pPr>
            <a:r>
              <a:rPr lang="en-US" sz="1467" dirty="0"/>
              <a:t>Service Health – Top utilization</a:t>
            </a:r>
          </a:p>
          <a:p>
            <a:pPr marL="228594" indent="-228594">
              <a:spcAft>
                <a:spcPts val="1067"/>
              </a:spcAft>
              <a:buFont typeface="Arial" panose="020B0604020202020204" pitchFamily="34" charset="0"/>
              <a:buChar char="•"/>
            </a:pPr>
            <a:r>
              <a:rPr lang="en-US" sz="1467" dirty="0"/>
              <a:t>Top Alerts, Top resources, Top Ticket</a:t>
            </a:r>
          </a:p>
          <a:p>
            <a:pPr marL="228594" indent="-228594">
              <a:spcAft>
                <a:spcPts val="1067"/>
              </a:spcAft>
              <a:buFont typeface="Arial" panose="020B0604020202020204" pitchFamily="34" charset="0"/>
              <a:buChar char="•"/>
            </a:pPr>
            <a:r>
              <a:rPr lang="en-US" sz="1467" dirty="0"/>
              <a:t>Performance</a:t>
            </a:r>
          </a:p>
          <a:p>
            <a:pPr marL="228594" indent="-228594">
              <a:spcAft>
                <a:spcPts val="1067"/>
              </a:spcAft>
              <a:buFont typeface="Arial" panose="020B0604020202020204" pitchFamily="34" charset="0"/>
              <a:buChar char="•"/>
            </a:pPr>
            <a:r>
              <a:rPr lang="en-US" sz="1467" dirty="0"/>
              <a:t>Availability</a:t>
            </a:r>
            <a:endParaRPr lang="en-IN" sz="1467"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a:extLst>
              <a:ext uri="{FF2B5EF4-FFF2-40B4-BE49-F238E27FC236}">
                <a16:creationId xmlns:a16="http://schemas.microsoft.com/office/drawing/2014/main" id="{6864EC14-77C5-47BE-BD61-97B4D69C6386}"/>
              </a:ext>
            </a:extLst>
          </p:cNvPr>
          <p:cNvSpPr/>
          <p:nvPr/>
        </p:nvSpPr>
        <p:spPr bwMode="gray">
          <a:xfrm rot="5400000">
            <a:off x="3047823" y="3538546"/>
            <a:ext cx="5033887" cy="492165"/>
          </a:xfrm>
          <a:prstGeom prst="triangle">
            <a:avLst/>
          </a:prstGeom>
          <a:solidFill>
            <a:schemeClr val="accent1">
              <a:lumMod val="60000"/>
              <a:lumOff val="40000"/>
            </a:schemeClr>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defTabSz="914354" fontAlgn="base">
              <a:spcAft>
                <a:spcPts val="300"/>
              </a:spcAft>
              <a:defRPr/>
            </a:pPr>
            <a:endParaRPr lang="de-DE" sz="1600" kern="0" err="1">
              <a:solidFill>
                <a:sysClr val="windowText" lastClr="000000"/>
              </a:solidFill>
              <a:latin typeface="Trebuchet MS"/>
              <a:cs typeface="Arial" pitchFamily="34" charset="0"/>
            </a:endParaRPr>
          </a:p>
        </p:txBody>
      </p:sp>
      <p:sp>
        <p:nvSpPr>
          <p:cNvPr id="23" name="TextBox 9">
            <a:extLst>
              <a:ext uri="{FF2B5EF4-FFF2-40B4-BE49-F238E27FC236}">
                <a16:creationId xmlns:a16="http://schemas.microsoft.com/office/drawing/2014/main" id="{824F77AC-F2C9-47A8-B125-A7A76713FF86}"/>
              </a:ext>
            </a:extLst>
          </p:cNvPr>
          <p:cNvSpPr txBox="1"/>
          <p:nvPr/>
        </p:nvSpPr>
        <p:spPr bwMode="auto">
          <a:xfrm>
            <a:off x="7015912" y="2305064"/>
            <a:ext cx="4728235" cy="810286"/>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kern="0" dirty="0">
                <a:solidFill>
                  <a:prstClr val="white"/>
                </a:solidFill>
                <a:latin typeface="Trebuchet MS"/>
              </a:rPr>
              <a:t>Maximized automation, standardization, harmonization of support functions or standard value chain functions</a:t>
            </a:r>
          </a:p>
          <a:p>
            <a:pPr marL="185730" indent="-185730" defTabSz="914354">
              <a:spcAft>
                <a:spcPts val="800"/>
              </a:spcAft>
              <a:buFont typeface="Arial" panose="020B0604020202020204" pitchFamily="34" charset="0"/>
              <a:buChar char="•"/>
              <a:defRPr/>
            </a:pPr>
            <a:r>
              <a:rPr lang="en-US" sz="1333" kern="0" dirty="0">
                <a:solidFill>
                  <a:prstClr val="white"/>
                </a:solidFill>
                <a:latin typeface="Trebuchet MS"/>
              </a:rPr>
              <a:t>Insight driven predictive capabilities </a:t>
            </a:r>
          </a:p>
        </p:txBody>
      </p:sp>
      <p:sp>
        <p:nvSpPr>
          <p:cNvPr id="24" name="TextBox 9">
            <a:extLst>
              <a:ext uri="{FF2B5EF4-FFF2-40B4-BE49-F238E27FC236}">
                <a16:creationId xmlns:a16="http://schemas.microsoft.com/office/drawing/2014/main" id="{64EED160-1804-43AB-A370-13DBBF9A5C88}"/>
              </a:ext>
            </a:extLst>
          </p:cNvPr>
          <p:cNvSpPr txBox="1"/>
          <p:nvPr/>
        </p:nvSpPr>
        <p:spPr bwMode="auto">
          <a:xfrm>
            <a:off x="7015667" y="3760926"/>
            <a:ext cx="4747919" cy="912879"/>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Application Portfolio assessment </a:t>
            </a:r>
            <a:r>
              <a:rPr lang="en-US" sz="1333" kern="0" dirty="0">
                <a:solidFill>
                  <a:prstClr val="white"/>
                </a:solidFill>
                <a:latin typeface="Trebuchet MS"/>
              </a:rPr>
              <a:t>(strategy)</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Modernization – </a:t>
            </a:r>
            <a:r>
              <a:rPr lang="en-US" sz="1333" kern="0" dirty="0">
                <a:solidFill>
                  <a:prstClr val="white"/>
                </a:solidFill>
                <a:latin typeface="Trebuchet MS"/>
              </a:rPr>
              <a:t>Consolidate, Retire/ De-commission</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Cloud Readiness</a:t>
            </a:r>
            <a:endParaRPr lang="en-US" sz="1333" kern="0" dirty="0">
              <a:solidFill>
                <a:prstClr val="white"/>
              </a:solidFill>
              <a:latin typeface="Trebuchet MS"/>
            </a:endParaRPr>
          </a:p>
        </p:txBody>
      </p:sp>
      <p:sp>
        <p:nvSpPr>
          <p:cNvPr id="25" name="TextBox 9">
            <a:extLst>
              <a:ext uri="{FF2B5EF4-FFF2-40B4-BE49-F238E27FC236}">
                <a16:creationId xmlns:a16="http://schemas.microsoft.com/office/drawing/2014/main" id="{04623154-E108-4B6F-9C8C-D94E7BCD7F88}"/>
              </a:ext>
            </a:extLst>
          </p:cNvPr>
          <p:cNvSpPr txBox="1"/>
          <p:nvPr/>
        </p:nvSpPr>
        <p:spPr bwMode="auto">
          <a:xfrm>
            <a:off x="7007761" y="5179886"/>
            <a:ext cx="4755415" cy="1015406"/>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Agile/ DevOps – </a:t>
            </a:r>
            <a:r>
              <a:rPr lang="en-US" sz="1333" kern="0" dirty="0">
                <a:solidFill>
                  <a:prstClr val="white"/>
                </a:solidFill>
                <a:latin typeface="Trebuchet MS"/>
              </a:rPr>
              <a:t>Liquid applications with rapid prototyping and quicker releases to market</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Cloud First – </a:t>
            </a:r>
            <a:r>
              <a:rPr lang="en-US" sz="1333" kern="0" dirty="0">
                <a:solidFill>
                  <a:prstClr val="white"/>
                </a:solidFill>
                <a:latin typeface="Trebuchet MS"/>
              </a:rPr>
              <a:t>Digital mode of operations, as a service and straight to the Cloud</a:t>
            </a:r>
          </a:p>
        </p:txBody>
      </p:sp>
      <p:sp>
        <p:nvSpPr>
          <p:cNvPr id="29" name="TextBox 12">
            <a:extLst>
              <a:ext uri="{FF2B5EF4-FFF2-40B4-BE49-F238E27FC236}">
                <a16:creationId xmlns:a16="http://schemas.microsoft.com/office/drawing/2014/main" id="{9986DACC-C852-4BFC-800A-2C9DFBEFC5D6}"/>
              </a:ext>
            </a:extLst>
          </p:cNvPr>
          <p:cNvSpPr txBox="1"/>
          <p:nvPr/>
        </p:nvSpPr>
        <p:spPr bwMode="auto">
          <a:xfrm>
            <a:off x="6580449" y="1999002"/>
            <a:ext cx="3566727" cy="284693"/>
          </a:xfrm>
          <a:prstGeom prst="rect">
            <a:avLst/>
          </a:prstGeom>
          <a:noFill/>
        </p:spPr>
        <p:txBody>
          <a:bodyPr wrap="square" rtlCol="0">
            <a:spAutoFit/>
          </a:bodyPr>
          <a:lstStyle/>
          <a:p>
            <a:pPr defTabSz="914354">
              <a:lnSpc>
                <a:spcPts val="1500"/>
              </a:lnSpc>
              <a:defRPr/>
            </a:pPr>
            <a:r>
              <a:rPr lang="en-US" sz="1600" b="1" kern="0" dirty="0">
                <a:solidFill>
                  <a:srgbClr val="BED730"/>
                </a:solidFill>
                <a:latin typeface="Trebuchet MS"/>
              </a:rPr>
              <a:t>Transform IT Operations</a:t>
            </a:r>
          </a:p>
        </p:txBody>
      </p:sp>
      <p:sp>
        <p:nvSpPr>
          <p:cNvPr id="30" name="TextBox 15">
            <a:extLst>
              <a:ext uri="{FF2B5EF4-FFF2-40B4-BE49-F238E27FC236}">
                <a16:creationId xmlns:a16="http://schemas.microsoft.com/office/drawing/2014/main" id="{342676C0-0822-41AB-A2B9-352CEB6C4BB1}"/>
              </a:ext>
            </a:extLst>
          </p:cNvPr>
          <p:cNvSpPr txBox="1"/>
          <p:nvPr/>
        </p:nvSpPr>
        <p:spPr bwMode="auto">
          <a:xfrm>
            <a:off x="6657177" y="3450930"/>
            <a:ext cx="4114569" cy="284693"/>
          </a:xfrm>
          <a:prstGeom prst="rect">
            <a:avLst/>
          </a:prstGeom>
          <a:noFill/>
        </p:spPr>
        <p:txBody>
          <a:bodyPr wrap="square" rtlCol="0">
            <a:spAutoFit/>
          </a:bodyPr>
          <a:lstStyle/>
          <a:p>
            <a:pPr defTabSz="914354">
              <a:lnSpc>
                <a:spcPts val="1500"/>
              </a:lnSpc>
              <a:defRPr/>
            </a:pPr>
            <a:r>
              <a:rPr lang="en-US" sz="1600" b="1" kern="0" dirty="0">
                <a:solidFill>
                  <a:srgbClr val="BED730"/>
                </a:solidFill>
                <a:latin typeface="Trebuchet MS"/>
              </a:rPr>
              <a:t>Modernize IT </a:t>
            </a:r>
          </a:p>
        </p:txBody>
      </p:sp>
      <p:sp>
        <p:nvSpPr>
          <p:cNvPr id="31" name="TextBox 18">
            <a:extLst>
              <a:ext uri="{FF2B5EF4-FFF2-40B4-BE49-F238E27FC236}">
                <a16:creationId xmlns:a16="http://schemas.microsoft.com/office/drawing/2014/main" id="{E7AFE960-AB35-455D-96BE-9B5A25B83064}"/>
              </a:ext>
            </a:extLst>
          </p:cNvPr>
          <p:cNvSpPr txBox="1"/>
          <p:nvPr/>
        </p:nvSpPr>
        <p:spPr bwMode="auto">
          <a:xfrm>
            <a:off x="6622217" y="4885027"/>
            <a:ext cx="3864953" cy="284693"/>
          </a:xfrm>
          <a:prstGeom prst="rect">
            <a:avLst/>
          </a:prstGeom>
          <a:noFill/>
        </p:spPr>
        <p:txBody>
          <a:bodyPr wrap="square" rtlCol="0">
            <a:spAutoFit/>
          </a:bodyPr>
          <a:lstStyle>
            <a:defPPr>
              <a:defRPr lang="en-US"/>
            </a:defPPr>
            <a:lvl1pPr>
              <a:defRPr sz="1400" b="1">
                <a:solidFill>
                  <a:srgbClr val="FF0000"/>
                </a:solidFill>
                <a:latin typeface="Calibri" panose="020F0502020204030204" pitchFamily="34" charset="0"/>
              </a:defRPr>
            </a:lvl1pPr>
          </a:lstStyle>
          <a:p>
            <a:pPr defTabSz="914354">
              <a:lnSpc>
                <a:spcPts val="1500"/>
              </a:lnSpc>
              <a:defRPr/>
            </a:pPr>
            <a:r>
              <a:rPr lang="en-US" sz="1600" kern="0" dirty="0">
                <a:solidFill>
                  <a:srgbClr val="BED730"/>
                </a:solidFill>
                <a:latin typeface="Trebuchet MS"/>
              </a:rPr>
              <a:t>Develop &amp; Scale the NEW</a:t>
            </a:r>
          </a:p>
        </p:txBody>
      </p:sp>
      <p:sp>
        <p:nvSpPr>
          <p:cNvPr id="2" name="Title 1">
            <a:extLst>
              <a:ext uri="{FF2B5EF4-FFF2-40B4-BE49-F238E27FC236}">
                <a16:creationId xmlns:a16="http://schemas.microsoft.com/office/drawing/2014/main" id="{B6BD4251-A4E7-44F6-94A1-F8CE2A620CE5}"/>
              </a:ext>
            </a:extLst>
          </p:cNvPr>
          <p:cNvSpPr>
            <a:spLocks noGrp="1"/>
          </p:cNvSpPr>
          <p:nvPr>
            <p:ph type="title"/>
          </p:nvPr>
        </p:nvSpPr>
        <p:spPr/>
        <p:txBody>
          <a:bodyPr/>
          <a:lstStyle/>
          <a:p>
            <a:r>
              <a:rPr lang="en-IN" dirty="0"/>
              <a:t>Impact of cloud on customers digital goals</a:t>
            </a:r>
          </a:p>
        </p:txBody>
      </p:sp>
      <p:sp>
        <p:nvSpPr>
          <p:cNvPr id="3" name="TextBox 2">
            <a:extLst>
              <a:ext uri="{FF2B5EF4-FFF2-40B4-BE49-F238E27FC236}">
                <a16:creationId xmlns:a16="http://schemas.microsoft.com/office/drawing/2014/main" id="{0CC9BAB4-012F-4BD0-8168-8701BB87A124}"/>
              </a:ext>
            </a:extLst>
          </p:cNvPr>
          <p:cNvSpPr txBox="1"/>
          <p:nvPr/>
        </p:nvSpPr>
        <p:spPr>
          <a:xfrm>
            <a:off x="5916613" y="1267685"/>
            <a:ext cx="5846563" cy="379656"/>
          </a:xfrm>
          <a:prstGeom prst="rect">
            <a:avLst/>
          </a:prstGeom>
          <a:noFill/>
        </p:spPr>
        <p:txBody>
          <a:bodyPr wrap="square" rtlCol="0">
            <a:spAutoFit/>
          </a:bodyPr>
          <a:lstStyle/>
          <a:p>
            <a:pPr defTabSz="1218988">
              <a:defRPr/>
            </a:pPr>
            <a:r>
              <a:rPr lang="en-US" sz="1867" b="1" kern="0" dirty="0">
                <a:solidFill>
                  <a:schemeClr val="bg1"/>
                </a:solidFill>
                <a:latin typeface="Trebuchet MS"/>
              </a:rPr>
              <a:t>REQUIREMENTS FOR DIGITALIZATION</a:t>
            </a:r>
          </a:p>
        </p:txBody>
      </p:sp>
      <p:pic>
        <p:nvPicPr>
          <p:cNvPr id="33" name="Picture 32" descr="Shape&#10;&#10;Description automatically generated with low confidence">
            <a:extLst>
              <a:ext uri="{FF2B5EF4-FFF2-40B4-BE49-F238E27FC236}">
                <a16:creationId xmlns:a16="http://schemas.microsoft.com/office/drawing/2014/main" id="{BF900C36-F97D-4EB2-B8F0-7D866CEBB995}"/>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4804244"/>
            <a:ext cx="480000" cy="480000"/>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7E552EAD-92FD-4489-A56E-944E1307735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3388563"/>
            <a:ext cx="480000" cy="480000"/>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E6C98538-9CB2-4A23-930A-6A429ADC07A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1914643"/>
            <a:ext cx="480000" cy="480000"/>
          </a:xfrm>
          <a:prstGeom prst="rect">
            <a:avLst/>
          </a:prstGeom>
        </p:spPr>
      </p:pic>
      <p:grpSp>
        <p:nvGrpSpPr>
          <p:cNvPr id="5" name="Group 4">
            <a:extLst>
              <a:ext uri="{FF2B5EF4-FFF2-40B4-BE49-F238E27FC236}">
                <a16:creationId xmlns:a16="http://schemas.microsoft.com/office/drawing/2014/main" id="{62053D40-E1F0-EF2E-2764-D09B7D5FECE9}"/>
              </a:ext>
            </a:extLst>
          </p:cNvPr>
          <p:cNvGrpSpPr/>
          <p:nvPr/>
        </p:nvGrpSpPr>
        <p:grpSpPr>
          <a:xfrm>
            <a:off x="407987" y="1274839"/>
            <a:ext cx="4875833" cy="5033886"/>
            <a:chOff x="447158" y="1316565"/>
            <a:chExt cx="4836444" cy="4993220"/>
          </a:xfrm>
        </p:grpSpPr>
        <p:sp>
          <p:nvSpPr>
            <p:cNvPr id="6" name="Rectangle 6">
              <a:extLst>
                <a:ext uri="{FF2B5EF4-FFF2-40B4-BE49-F238E27FC236}">
                  <a16:creationId xmlns:a16="http://schemas.microsoft.com/office/drawing/2014/main" id="{00F2DE70-7856-4470-BABA-5E13E663A2B9}"/>
                </a:ext>
              </a:extLst>
            </p:cNvPr>
            <p:cNvSpPr/>
            <p:nvPr/>
          </p:nvSpPr>
          <p:spPr bwMode="auto">
            <a:xfrm>
              <a:off x="903812" y="1316569"/>
              <a:ext cx="4375629" cy="4508007"/>
            </a:xfrm>
            <a:prstGeom prst="rect">
              <a:avLst/>
            </a:prstGeom>
            <a:solidFill>
              <a:schemeClr val="accent5"/>
            </a:solidFill>
            <a:ln w="9525" cap="flat" cmpd="sng" algn="ctr">
              <a:solidFill>
                <a:schemeClr val="accent1">
                  <a:lumMod val="40000"/>
                  <a:lumOff val="60000"/>
                </a:schemeClr>
              </a:solidFill>
              <a:prstDash val="sysDot"/>
            </a:ln>
            <a:effectLst/>
          </p:spPr>
          <p:txBody>
            <a:bodyPr rtlCol="0" anchor="ctr"/>
            <a:lstStyle/>
            <a:p>
              <a:pPr algn="ctr" defTabSz="914354">
                <a:defRPr/>
              </a:pPr>
              <a:endParaRPr lang="en-US" sz="1400" kern="0">
                <a:solidFill>
                  <a:prstClr val="black"/>
                </a:solidFill>
                <a:latin typeface="Trebuchet MS"/>
              </a:endParaRPr>
            </a:p>
          </p:txBody>
        </p:sp>
        <p:sp>
          <p:nvSpPr>
            <p:cNvPr id="8" name="Right Triangle 8">
              <a:extLst>
                <a:ext uri="{FF2B5EF4-FFF2-40B4-BE49-F238E27FC236}">
                  <a16:creationId xmlns:a16="http://schemas.microsoft.com/office/drawing/2014/main" id="{CC3056EC-F964-425A-A723-56CCE89BE420}"/>
                </a:ext>
              </a:extLst>
            </p:cNvPr>
            <p:cNvSpPr/>
            <p:nvPr/>
          </p:nvSpPr>
          <p:spPr bwMode="auto">
            <a:xfrm flipH="1">
              <a:off x="890916" y="3161575"/>
              <a:ext cx="4388525" cy="2671828"/>
            </a:xfrm>
            <a:prstGeom prst="rtTriangle">
              <a:avLst/>
            </a:prstGeom>
            <a:solidFill>
              <a:schemeClr val="accent3"/>
            </a:solidFill>
            <a:ln w="6350" cap="flat" cmpd="sng" algn="ctr">
              <a:solidFill>
                <a:schemeClr val="bg1"/>
              </a:solidFill>
              <a:prstDash val="sysDot"/>
            </a:ln>
            <a:effectLst/>
          </p:spPr>
          <p:txBody>
            <a:bodyPr rtlCol="0" anchor="ctr"/>
            <a:lstStyle/>
            <a:p>
              <a:pPr algn="ctr" defTabSz="914354">
                <a:defRPr/>
              </a:pPr>
              <a:endParaRPr lang="en-US" sz="1400" kern="0" dirty="0">
                <a:solidFill>
                  <a:srgbClr val="FF2D15"/>
                </a:solidFill>
                <a:latin typeface="Trebuchet MS"/>
              </a:endParaRPr>
            </a:p>
          </p:txBody>
        </p:sp>
        <p:sp>
          <p:nvSpPr>
            <p:cNvPr id="10" name="Right Triangle 10">
              <a:extLst>
                <a:ext uri="{FF2B5EF4-FFF2-40B4-BE49-F238E27FC236}">
                  <a16:creationId xmlns:a16="http://schemas.microsoft.com/office/drawing/2014/main" id="{1468F97E-2A48-49E0-8CA3-EF1898D5195D}"/>
                </a:ext>
              </a:extLst>
            </p:cNvPr>
            <p:cNvSpPr/>
            <p:nvPr/>
          </p:nvSpPr>
          <p:spPr bwMode="auto">
            <a:xfrm rot="5400000">
              <a:off x="-196182" y="2418386"/>
              <a:ext cx="4508007" cy="2304373"/>
            </a:xfrm>
            <a:prstGeom prst="rtTriangle">
              <a:avLst/>
            </a:prstGeom>
            <a:solidFill>
              <a:schemeClr val="accent1"/>
            </a:solidFill>
            <a:ln w="6350" cap="flat" cmpd="sng" algn="ctr">
              <a:solidFill>
                <a:schemeClr val="bg1"/>
              </a:solidFill>
              <a:prstDash val="sysDot"/>
            </a:ln>
            <a:effectLst/>
          </p:spPr>
          <p:txBody>
            <a:bodyPr rtlCol="0" anchor="ctr"/>
            <a:lstStyle/>
            <a:p>
              <a:pPr algn="ctr" defTabSz="914354">
                <a:defRPr/>
              </a:pPr>
              <a:endParaRPr lang="en-US" sz="1400" kern="0">
                <a:solidFill>
                  <a:prstClr val="white"/>
                </a:solidFill>
                <a:latin typeface="Trebuchet MS"/>
              </a:endParaRPr>
            </a:p>
          </p:txBody>
        </p:sp>
        <p:sp>
          <p:nvSpPr>
            <p:cNvPr id="12" name="TextBox 12">
              <a:extLst>
                <a:ext uri="{FF2B5EF4-FFF2-40B4-BE49-F238E27FC236}">
                  <a16:creationId xmlns:a16="http://schemas.microsoft.com/office/drawing/2014/main" id="{E17DDEF5-93E6-41FC-A178-A868DE65376D}"/>
                </a:ext>
              </a:extLst>
            </p:cNvPr>
            <p:cNvSpPr txBox="1"/>
            <p:nvPr/>
          </p:nvSpPr>
          <p:spPr bwMode="auto">
            <a:xfrm>
              <a:off x="3527585" y="4434032"/>
              <a:ext cx="1543707" cy="477054"/>
            </a:xfrm>
            <a:prstGeom prst="rect">
              <a:avLst/>
            </a:prstGeom>
            <a:noFill/>
          </p:spPr>
          <p:txBody>
            <a:bodyPr wrap="square" rtlCol="0">
              <a:spAutoFit/>
            </a:bodyPr>
            <a:lstStyle/>
            <a:p>
              <a:pPr algn="ctr" defTabSz="914354">
                <a:lnSpc>
                  <a:spcPts val="1500"/>
                </a:lnSpc>
                <a:defRPr/>
              </a:pPr>
              <a:r>
                <a:rPr lang="en-US" sz="1400" b="1" kern="0" dirty="0">
                  <a:solidFill>
                    <a:prstClr val="white"/>
                  </a:solidFill>
                  <a:latin typeface="Trebuchet MS"/>
                </a:rPr>
                <a:t>Transform IT Operations</a:t>
              </a:r>
            </a:p>
          </p:txBody>
        </p:sp>
        <p:sp>
          <p:nvSpPr>
            <p:cNvPr id="13" name="TextBox 15">
              <a:extLst>
                <a:ext uri="{FF2B5EF4-FFF2-40B4-BE49-F238E27FC236}">
                  <a16:creationId xmlns:a16="http://schemas.microsoft.com/office/drawing/2014/main" id="{B7CE86ED-D97A-4E11-86ED-0245B661E5C3}"/>
                </a:ext>
              </a:extLst>
            </p:cNvPr>
            <p:cNvSpPr txBox="1"/>
            <p:nvPr/>
          </p:nvSpPr>
          <p:spPr bwMode="auto">
            <a:xfrm>
              <a:off x="945933" y="1882180"/>
              <a:ext cx="1461487" cy="284693"/>
            </a:xfrm>
            <a:prstGeom prst="rect">
              <a:avLst/>
            </a:prstGeom>
            <a:noFill/>
          </p:spPr>
          <p:txBody>
            <a:bodyPr wrap="square" rtlCol="0">
              <a:spAutoFit/>
            </a:bodyPr>
            <a:lstStyle/>
            <a:p>
              <a:pPr algn="ctr" defTabSz="914354">
                <a:lnSpc>
                  <a:spcPts val="1500"/>
                </a:lnSpc>
                <a:defRPr/>
              </a:pPr>
              <a:r>
                <a:rPr lang="en-US" sz="1400" b="1" kern="0" dirty="0">
                  <a:solidFill>
                    <a:srgbClr val="FFFFFF"/>
                  </a:solidFill>
                  <a:latin typeface="Trebuchet MS"/>
                </a:rPr>
                <a:t>Modernize IT</a:t>
              </a:r>
            </a:p>
          </p:txBody>
        </p:sp>
        <p:sp>
          <p:nvSpPr>
            <p:cNvPr id="14" name="TextBox 18">
              <a:extLst>
                <a:ext uri="{FF2B5EF4-FFF2-40B4-BE49-F238E27FC236}">
                  <a16:creationId xmlns:a16="http://schemas.microsoft.com/office/drawing/2014/main" id="{932A8DCD-F1C3-42BA-8E5F-DC23425E6A34}"/>
                </a:ext>
              </a:extLst>
            </p:cNvPr>
            <p:cNvSpPr txBox="1"/>
            <p:nvPr/>
          </p:nvSpPr>
          <p:spPr bwMode="auto">
            <a:xfrm>
              <a:off x="3109081" y="2031712"/>
              <a:ext cx="1829067" cy="477054"/>
            </a:xfrm>
            <a:prstGeom prst="rect">
              <a:avLst/>
            </a:prstGeom>
            <a:noFill/>
          </p:spPr>
          <p:txBody>
            <a:bodyPr wrap="square" rtlCol="0">
              <a:spAutoFit/>
            </a:bodyPr>
            <a:lstStyle>
              <a:defPPr>
                <a:defRPr lang="en-US"/>
              </a:defPPr>
              <a:lvl1pPr>
                <a:defRPr sz="1400" b="1">
                  <a:solidFill>
                    <a:srgbClr val="FF0000"/>
                  </a:solidFill>
                  <a:latin typeface="Calibri" panose="020F0502020204030204" pitchFamily="34" charset="0"/>
                </a:defRPr>
              </a:lvl1pPr>
            </a:lstStyle>
            <a:p>
              <a:pPr algn="ctr" defTabSz="914354">
                <a:lnSpc>
                  <a:spcPts val="1500"/>
                </a:lnSpc>
                <a:defRPr/>
              </a:pPr>
              <a:r>
                <a:rPr lang="en-US" kern="0" dirty="0">
                  <a:solidFill>
                    <a:prstClr val="white"/>
                  </a:solidFill>
                  <a:latin typeface="Trebuchet MS"/>
                </a:rPr>
                <a:t>Develop &amp; Scale the NEW</a:t>
              </a:r>
            </a:p>
          </p:txBody>
        </p:sp>
        <p:sp>
          <p:nvSpPr>
            <p:cNvPr id="15" name="Oval 14">
              <a:extLst>
                <a:ext uri="{FF2B5EF4-FFF2-40B4-BE49-F238E27FC236}">
                  <a16:creationId xmlns:a16="http://schemas.microsoft.com/office/drawing/2014/main" id="{6443BA12-0C27-4157-AF13-B80C8242F4EF}"/>
                </a:ext>
              </a:extLst>
            </p:cNvPr>
            <p:cNvSpPr/>
            <p:nvPr/>
          </p:nvSpPr>
          <p:spPr>
            <a:xfrm>
              <a:off x="3431575" y="2582692"/>
              <a:ext cx="384000" cy="384000"/>
            </a:xfrm>
            <a:prstGeom prst="ellipse">
              <a:avLst/>
            </a:prstGeom>
            <a:solidFill>
              <a:srgbClr val="FFFFFF"/>
            </a:solidFill>
            <a:ln w="9525" cap="flat" cmpd="sng" algn="ctr">
              <a:solidFill>
                <a:schemeClr val="bg1">
                  <a:lumMod val="75000"/>
                </a:schemeClr>
              </a:solidFill>
              <a:prstDash val="solid"/>
            </a:ln>
            <a:effectLst/>
          </p:spPr>
          <p:txBody>
            <a:bodyPr rtlCol="0" anchor="ctr"/>
            <a:lstStyle/>
            <a:p>
              <a:pPr algn="ctr" defTabSz="914354">
                <a:defRPr/>
              </a:pPr>
              <a:r>
                <a:rPr lang="en-US" sz="1200" b="1" kern="0" dirty="0">
                  <a:solidFill>
                    <a:prstClr val="black"/>
                  </a:solidFill>
                  <a:latin typeface="Trebuchet MS"/>
                </a:rPr>
                <a:t>3</a:t>
              </a:r>
            </a:p>
          </p:txBody>
        </p:sp>
        <p:cxnSp>
          <p:nvCxnSpPr>
            <p:cNvPr id="16" name="Straight Arrow Connector 15">
              <a:extLst>
                <a:ext uri="{FF2B5EF4-FFF2-40B4-BE49-F238E27FC236}">
                  <a16:creationId xmlns:a16="http://schemas.microsoft.com/office/drawing/2014/main" id="{CBA2D9DE-AE2B-4863-9E7E-4418C31109B6}"/>
                </a:ext>
              </a:extLst>
            </p:cNvPr>
            <p:cNvCxnSpPr>
              <a:cxnSpLocks/>
            </p:cNvCxnSpPr>
            <p:nvPr/>
          </p:nvCxnSpPr>
          <p:spPr>
            <a:xfrm flipV="1">
              <a:off x="878812" y="5209225"/>
              <a:ext cx="2702883" cy="615351"/>
            </a:xfrm>
            <a:prstGeom prst="straightConnector1">
              <a:avLst/>
            </a:prstGeom>
            <a:noFill/>
            <a:ln w="12700" cap="flat" cmpd="sng" algn="ctr">
              <a:solidFill>
                <a:schemeClr val="bg1"/>
              </a:solidFill>
              <a:prstDash val="solid"/>
              <a:tailEnd type="triangle"/>
            </a:ln>
            <a:effectLst/>
          </p:spPr>
        </p:cxnSp>
        <p:sp>
          <p:nvSpPr>
            <p:cNvPr id="17" name="Oval 16">
              <a:extLst>
                <a:ext uri="{FF2B5EF4-FFF2-40B4-BE49-F238E27FC236}">
                  <a16:creationId xmlns:a16="http://schemas.microsoft.com/office/drawing/2014/main" id="{5762890A-459A-47FF-A90C-03C68A9DB4EA}"/>
                </a:ext>
              </a:extLst>
            </p:cNvPr>
            <p:cNvSpPr/>
            <p:nvPr/>
          </p:nvSpPr>
          <p:spPr>
            <a:xfrm>
              <a:off x="3618895" y="4923912"/>
              <a:ext cx="384000" cy="384000"/>
            </a:xfrm>
            <a:prstGeom prst="ellipse">
              <a:avLst/>
            </a:prstGeom>
            <a:solidFill>
              <a:srgbClr val="FFFFFF"/>
            </a:solidFill>
            <a:ln w="9525" cap="flat" cmpd="sng" algn="ctr">
              <a:solidFill>
                <a:schemeClr val="accent2">
                  <a:lumMod val="20000"/>
                  <a:lumOff val="80000"/>
                </a:schemeClr>
              </a:solidFill>
              <a:prstDash val="solid"/>
            </a:ln>
            <a:effectLst/>
          </p:spPr>
          <p:txBody>
            <a:bodyPr rtlCol="0" anchor="ctr"/>
            <a:lstStyle/>
            <a:p>
              <a:pPr algn="ctr" defTabSz="914354">
                <a:defRPr/>
              </a:pPr>
              <a:r>
                <a:rPr lang="en-US" sz="1200" b="1" kern="0">
                  <a:solidFill>
                    <a:prstClr val="black"/>
                  </a:solidFill>
                  <a:latin typeface="Trebuchet MS"/>
                </a:rPr>
                <a:t>1</a:t>
              </a:r>
            </a:p>
          </p:txBody>
        </p:sp>
        <p:sp>
          <p:nvSpPr>
            <p:cNvPr id="18" name="Oval 17">
              <a:extLst>
                <a:ext uri="{FF2B5EF4-FFF2-40B4-BE49-F238E27FC236}">
                  <a16:creationId xmlns:a16="http://schemas.microsoft.com/office/drawing/2014/main" id="{F82A70DB-FAEB-4E57-93D7-E066B7798BBB}"/>
                </a:ext>
              </a:extLst>
            </p:cNvPr>
            <p:cNvSpPr/>
            <p:nvPr/>
          </p:nvSpPr>
          <p:spPr>
            <a:xfrm>
              <a:off x="1438808" y="2296565"/>
              <a:ext cx="384000" cy="384000"/>
            </a:xfrm>
            <a:prstGeom prst="ellipse">
              <a:avLst/>
            </a:prstGeom>
            <a:solidFill>
              <a:srgbClr val="FFFFFF"/>
            </a:solidFill>
            <a:ln w="9525" cap="flat" cmpd="sng" algn="ctr">
              <a:solidFill>
                <a:schemeClr val="accent1">
                  <a:lumMod val="60000"/>
                  <a:lumOff val="40000"/>
                </a:schemeClr>
              </a:solidFill>
              <a:prstDash val="solid"/>
            </a:ln>
            <a:effectLst/>
          </p:spPr>
          <p:txBody>
            <a:bodyPr rtlCol="0" anchor="ctr"/>
            <a:lstStyle/>
            <a:p>
              <a:pPr algn="ctr" defTabSz="914354">
                <a:defRPr/>
              </a:pPr>
              <a:r>
                <a:rPr lang="en-US" sz="1200" b="1" kern="0" dirty="0">
                  <a:solidFill>
                    <a:prstClr val="black"/>
                  </a:solidFill>
                  <a:latin typeface="Trebuchet MS"/>
                </a:rPr>
                <a:t>2</a:t>
              </a:r>
            </a:p>
          </p:txBody>
        </p:sp>
        <p:cxnSp>
          <p:nvCxnSpPr>
            <p:cNvPr id="19" name="Straight Arrow Connector 18">
              <a:extLst>
                <a:ext uri="{FF2B5EF4-FFF2-40B4-BE49-F238E27FC236}">
                  <a16:creationId xmlns:a16="http://schemas.microsoft.com/office/drawing/2014/main" id="{5FBC6204-71CA-42E6-85DF-6300B38AD99B}"/>
                </a:ext>
              </a:extLst>
            </p:cNvPr>
            <p:cNvCxnSpPr>
              <a:cxnSpLocks/>
              <a:stCxn id="8" idx="4"/>
            </p:cNvCxnSpPr>
            <p:nvPr/>
          </p:nvCxnSpPr>
          <p:spPr>
            <a:xfrm flipV="1">
              <a:off x="890916" y="2746323"/>
              <a:ext cx="677861" cy="3087080"/>
            </a:xfrm>
            <a:prstGeom prst="straightConnector1">
              <a:avLst/>
            </a:prstGeom>
            <a:noFill/>
            <a:ln w="12700" cap="flat" cmpd="sng" algn="ctr">
              <a:solidFill>
                <a:schemeClr val="bg1"/>
              </a:solidFill>
              <a:prstDash val="solid"/>
              <a:tailEnd type="triangle"/>
            </a:ln>
            <a:effectLst/>
          </p:spPr>
        </p:cxnSp>
        <p:cxnSp>
          <p:nvCxnSpPr>
            <p:cNvPr id="20" name="Straight Arrow Connector 19">
              <a:extLst>
                <a:ext uri="{FF2B5EF4-FFF2-40B4-BE49-F238E27FC236}">
                  <a16:creationId xmlns:a16="http://schemas.microsoft.com/office/drawing/2014/main" id="{9A1A7CBB-89D2-4DE3-B4FA-C74BB7C7832A}"/>
                </a:ext>
              </a:extLst>
            </p:cNvPr>
            <p:cNvCxnSpPr>
              <a:cxnSpLocks/>
              <a:stCxn id="8" idx="4"/>
            </p:cNvCxnSpPr>
            <p:nvPr/>
          </p:nvCxnSpPr>
          <p:spPr>
            <a:xfrm flipV="1">
              <a:off x="890918" y="2946681"/>
              <a:ext cx="2575028" cy="2886723"/>
            </a:xfrm>
            <a:prstGeom prst="straightConnector1">
              <a:avLst/>
            </a:prstGeom>
            <a:noFill/>
            <a:ln w="12700" cap="flat" cmpd="sng" algn="ctr">
              <a:solidFill>
                <a:schemeClr val="bg1"/>
              </a:solidFill>
              <a:prstDash val="solid"/>
              <a:tailEnd type="triangle"/>
            </a:ln>
            <a:effectLst/>
          </p:spPr>
        </p:cxnSp>
        <p:sp>
          <p:nvSpPr>
            <p:cNvPr id="39" name="TextBox 38">
              <a:extLst>
                <a:ext uri="{FF2B5EF4-FFF2-40B4-BE49-F238E27FC236}">
                  <a16:creationId xmlns:a16="http://schemas.microsoft.com/office/drawing/2014/main" id="{04260606-5A34-4546-993C-162CA417C688}"/>
                </a:ext>
              </a:extLst>
            </p:cNvPr>
            <p:cNvSpPr txBox="1"/>
            <p:nvPr/>
          </p:nvSpPr>
          <p:spPr>
            <a:xfrm rot="16200000">
              <a:off x="-1859624" y="3623347"/>
              <a:ext cx="4993219" cy="379656"/>
            </a:xfrm>
            <a:prstGeom prst="rect">
              <a:avLst/>
            </a:prstGeom>
            <a:solidFill>
              <a:schemeClr val="bg2"/>
            </a:solidFill>
            <a:ln w="3175">
              <a:solidFill>
                <a:schemeClr val="bg2">
                  <a:lumMod val="75000"/>
                </a:schemeClr>
              </a:solidFill>
            </a:ln>
          </p:spPr>
          <p:txBody>
            <a:bodyPr wrap="square" rtlCol="0">
              <a:spAutoFit/>
            </a:bodyPr>
            <a:lstStyle/>
            <a:p>
              <a:pPr algn="ctr" defTabSz="1218988">
                <a:defRPr/>
              </a:pPr>
              <a:r>
                <a:rPr lang="en-US" sz="1867" b="1" kern="0" dirty="0">
                  <a:solidFill>
                    <a:prstClr val="black"/>
                  </a:solidFill>
                  <a:latin typeface="Trebuchet MS"/>
                </a:rPr>
                <a:t>Digitalize Customer Experience</a:t>
              </a:r>
            </a:p>
          </p:txBody>
        </p:sp>
        <p:sp>
          <p:nvSpPr>
            <p:cNvPr id="42" name="TextBox 41">
              <a:extLst>
                <a:ext uri="{FF2B5EF4-FFF2-40B4-BE49-F238E27FC236}">
                  <a16:creationId xmlns:a16="http://schemas.microsoft.com/office/drawing/2014/main" id="{63BBDA0E-1060-4835-99B3-679933A22EA4}"/>
                </a:ext>
              </a:extLst>
            </p:cNvPr>
            <p:cNvSpPr txBox="1"/>
            <p:nvPr/>
          </p:nvSpPr>
          <p:spPr>
            <a:xfrm>
              <a:off x="842171" y="5930129"/>
              <a:ext cx="4441431" cy="379656"/>
            </a:xfrm>
            <a:prstGeom prst="rect">
              <a:avLst/>
            </a:prstGeom>
            <a:solidFill>
              <a:schemeClr val="bg2"/>
            </a:solidFill>
            <a:ln w="3175">
              <a:solidFill>
                <a:schemeClr val="bg2">
                  <a:lumMod val="75000"/>
                </a:schemeClr>
              </a:solidFill>
            </a:ln>
          </p:spPr>
          <p:txBody>
            <a:bodyPr wrap="square" rtlCol="0">
              <a:spAutoFit/>
            </a:bodyPr>
            <a:lstStyle/>
            <a:p>
              <a:pPr algn="ctr" defTabSz="1218988">
                <a:defRPr/>
              </a:pPr>
              <a:r>
                <a:rPr lang="en-US" sz="1867" b="1" kern="0" dirty="0">
                  <a:solidFill>
                    <a:prstClr val="black"/>
                  </a:solidFill>
                  <a:latin typeface="Trebuchet MS"/>
                </a:rPr>
                <a:t>Digitalize operations</a:t>
              </a:r>
            </a:p>
          </p:txBody>
        </p:sp>
        <p:sp>
          <p:nvSpPr>
            <p:cNvPr id="47" name="Flowchart: Connector 46">
              <a:extLst>
                <a:ext uri="{FF2B5EF4-FFF2-40B4-BE49-F238E27FC236}">
                  <a16:creationId xmlns:a16="http://schemas.microsoft.com/office/drawing/2014/main" id="{3F8B2CD0-7365-4F42-A55D-0482C33166D9}"/>
                </a:ext>
              </a:extLst>
            </p:cNvPr>
            <p:cNvSpPr/>
            <p:nvPr/>
          </p:nvSpPr>
          <p:spPr>
            <a:xfrm>
              <a:off x="868434" y="5724630"/>
              <a:ext cx="130297" cy="13029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grpSp>
    </p:spTree>
    <p:extLst>
      <p:ext uri="{BB962C8B-B14F-4D97-AF65-F5344CB8AC3E}">
        <p14:creationId xmlns:p14="http://schemas.microsoft.com/office/powerpoint/2010/main" val="37913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7714"/>
            <a:ext cx="11328200" cy="502756"/>
          </a:xfrm>
        </p:spPr>
        <p:txBody>
          <a:bodyPr/>
          <a:lstStyle/>
          <a:p>
            <a:r>
              <a:rPr lang="en-US" dirty="0"/>
              <a:t>Incident Management Automation</a:t>
            </a:r>
            <a:endParaRPr lang="en-IN" dirty="0"/>
          </a:p>
        </p:txBody>
      </p:sp>
      <p:graphicFrame>
        <p:nvGraphicFramePr>
          <p:cNvPr id="3" name="Diagram 2"/>
          <p:cNvGraphicFramePr/>
          <p:nvPr/>
        </p:nvGraphicFramePr>
        <p:xfrm>
          <a:off x="431800" y="1219202"/>
          <a:ext cx="11328400" cy="509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ouble Bracket 5"/>
          <p:cNvSpPr/>
          <p:nvPr/>
        </p:nvSpPr>
        <p:spPr>
          <a:xfrm>
            <a:off x="6736634" y="803364"/>
            <a:ext cx="2035133" cy="573149"/>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Proactive / Reactive </a:t>
            </a:r>
          </a:p>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7" name="Double Bracket 6"/>
          <p:cNvSpPr/>
          <p:nvPr/>
        </p:nvSpPr>
        <p:spPr>
          <a:xfrm>
            <a:off x="8476152" y="1905268"/>
            <a:ext cx="1260232"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8" name="Double Bracket 7"/>
          <p:cNvSpPr/>
          <p:nvPr/>
        </p:nvSpPr>
        <p:spPr>
          <a:xfrm>
            <a:off x="1807183" y="4838234"/>
            <a:ext cx="1207935"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9" name="Double Bracket 8"/>
          <p:cNvSpPr/>
          <p:nvPr/>
        </p:nvSpPr>
        <p:spPr>
          <a:xfrm>
            <a:off x="1534793" y="3296886"/>
            <a:ext cx="1207935"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0" name="Double Bracket 9"/>
          <p:cNvSpPr/>
          <p:nvPr/>
        </p:nvSpPr>
        <p:spPr>
          <a:xfrm>
            <a:off x="9403575" y="3316725"/>
            <a:ext cx="1260229" cy="310759"/>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1" name="Double Bracket 10"/>
          <p:cNvSpPr/>
          <p:nvPr/>
        </p:nvSpPr>
        <p:spPr>
          <a:xfrm>
            <a:off x="2934228" y="5871946"/>
            <a:ext cx="1301568" cy="330772"/>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Automated</a:t>
            </a:r>
          </a:p>
        </p:txBody>
      </p:sp>
      <p:sp>
        <p:nvSpPr>
          <p:cNvPr id="13" name="Double Bracket 12"/>
          <p:cNvSpPr/>
          <p:nvPr/>
        </p:nvSpPr>
        <p:spPr>
          <a:xfrm>
            <a:off x="7870854" y="5783679"/>
            <a:ext cx="1110753"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4" name="Double Bracket 13"/>
          <p:cNvSpPr/>
          <p:nvPr/>
        </p:nvSpPr>
        <p:spPr>
          <a:xfrm>
            <a:off x="8981607" y="4838234"/>
            <a:ext cx="1260228"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5" name="Double Bracket 14"/>
          <p:cNvSpPr/>
          <p:nvPr/>
        </p:nvSpPr>
        <p:spPr>
          <a:xfrm>
            <a:off x="2385003" y="1905268"/>
            <a:ext cx="1260228"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2000" y="307714"/>
            <a:ext cx="11328200" cy="502756"/>
          </a:xfrm>
        </p:spPr>
        <p:txBody>
          <a:bodyPr/>
          <a:lstStyle/>
          <a:p>
            <a:r>
              <a:rPr lang="en-IN" dirty="0">
                <a:sym typeface="+mn-ea"/>
              </a:rPr>
              <a:t>AI led operations with outcomes</a:t>
            </a:r>
            <a:endParaRPr lang="en-IN" dirty="0"/>
          </a:p>
        </p:txBody>
      </p:sp>
      <p:grpSp>
        <p:nvGrpSpPr>
          <p:cNvPr id="2" name="Group 1"/>
          <p:cNvGrpSpPr/>
          <p:nvPr/>
        </p:nvGrpSpPr>
        <p:grpSpPr>
          <a:xfrm>
            <a:off x="8648223" y="3253935"/>
            <a:ext cx="2926080" cy="879727"/>
            <a:chOff x="8921977" y="1548732"/>
            <a:chExt cx="2926080" cy="879726"/>
          </a:xfrm>
        </p:grpSpPr>
        <p:sp>
          <p:nvSpPr>
            <p:cNvPr id="3" name="TextBox 2"/>
            <p:cNvSpPr txBox="1"/>
            <p:nvPr/>
          </p:nvSpPr>
          <p:spPr>
            <a:xfrm>
              <a:off x="8921977" y="1548732"/>
              <a:ext cx="2926080" cy="379656"/>
            </a:xfrm>
            <a:prstGeom prst="rect">
              <a:avLst/>
            </a:prstGeom>
            <a:noFill/>
          </p:spPr>
          <p:txBody>
            <a:bodyPr wrap="square" lIns="0" rIns="0" rtlCol="0" anchor="b">
              <a:spAutoFit/>
            </a:bodyPr>
            <a:lstStyle/>
            <a:p>
              <a:r>
                <a:rPr lang="en-US" sz="1867" b="1" noProof="1">
                  <a:solidFill>
                    <a:schemeClr val="accent1"/>
                  </a:solidFill>
                </a:rPr>
                <a:t>Alert Noise Reduction</a:t>
              </a:r>
            </a:p>
          </p:txBody>
        </p:sp>
        <p:sp>
          <p:nvSpPr>
            <p:cNvPr id="4" name="TextBox 3"/>
            <p:cNvSpPr txBox="1"/>
            <p:nvPr/>
          </p:nvSpPr>
          <p:spPr>
            <a:xfrm>
              <a:off x="8921977" y="1925885"/>
              <a:ext cx="2926080" cy="502573"/>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Cross domain Alert Correlation &amp; Noise Reduction</a:t>
              </a:r>
            </a:p>
          </p:txBody>
        </p:sp>
      </p:grpSp>
      <p:grpSp>
        <p:nvGrpSpPr>
          <p:cNvPr id="6" name="Group 5"/>
          <p:cNvGrpSpPr/>
          <p:nvPr/>
        </p:nvGrpSpPr>
        <p:grpSpPr>
          <a:xfrm>
            <a:off x="4788697" y="852211"/>
            <a:ext cx="2926080" cy="879727"/>
            <a:chOff x="8921977" y="1548732"/>
            <a:chExt cx="2926080" cy="879726"/>
          </a:xfrm>
        </p:grpSpPr>
        <p:sp>
          <p:nvSpPr>
            <p:cNvPr id="7" name="TextBox 6"/>
            <p:cNvSpPr txBox="1"/>
            <p:nvPr/>
          </p:nvSpPr>
          <p:spPr>
            <a:xfrm>
              <a:off x="8921977" y="1548732"/>
              <a:ext cx="2926080" cy="379656"/>
            </a:xfrm>
            <a:prstGeom prst="rect">
              <a:avLst/>
            </a:prstGeom>
            <a:noFill/>
          </p:spPr>
          <p:txBody>
            <a:bodyPr wrap="square" lIns="0" rIns="0" rtlCol="0" anchor="b">
              <a:spAutoFit/>
            </a:bodyPr>
            <a:lstStyle/>
            <a:p>
              <a:r>
                <a:rPr lang="en-US" sz="1867" b="1" noProof="1">
                  <a:solidFill>
                    <a:schemeClr val="accent1"/>
                  </a:solidFill>
                </a:rPr>
                <a:t>IT Landscape Visibility</a:t>
              </a:r>
            </a:p>
          </p:txBody>
        </p:sp>
        <p:sp>
          <p:nvSpPr>
            <p:cNvPr id="8" name="TextBox 7"/>
            <p:cNvSpPr txBox="1"/>
            <p:nvPr/>
          </p:nvSpPr>
          <p:spPr>
            <a:xfrm>
              <a:off x="8921977" y="1925885"/>
              <a:ext cx="2926080" cy="502573"/>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Asset Discovery &amp; Dependency Mapping with topology views </a:t>
              </a:r>
            </a:p>
          </p:txBody>
        </p:sp>
      </p:grpSp>
      <p:grpSp>
        <p:nvGrpSpPr>
          <p:cNvPr id="9" name="Graphic 47" descr="Rocket"/>
          <p:cNvGrpSpPr/>
          <p:nvPr/>
        </p:nvGrpSpPr>
        <p:grpSpPr>
          <a:xfrm>
            <a:off x="7264563" y="813044"/>
            <a:ext cx="498413" cy="498413"/>
            <a:chOff x="11104594" y="1920239"/>
            <a:chExt cx="498413" cy="498413"/>
          </a:xfrm>
          <a:solidFill>
            <a:schemeClr val="tx1">
              <a:lumMod val="95000"/>
            </a:schemeClr>
          </a:solidFill>
        </p:grpSpPr>
        <p:sp>
          <p:nvSpPr>
            <p:cNvPr id="10" name="Freeform: Shape 8"/>
            <p:cNvSpPr/>
            <p:nvPr/>
          </p:nvSpPr>
          <p:spPr>
            <a:xfrm>
              <a:off x="11467500" y="1961101"/>
              <a:ext cx="95249" cy="91528"/>
            </a:xfrm>
            <a:custGeom>
              <a:avLst/>
              <a:gdLst>
                <a:gd name="connsiteX0" fmla="*/ 92933 w 95249"/>
                <a:gd name="connsiteY0" fmla="*/ 2748 h 91528"/>
                <a:gd name="connsiteX1" fmla="*/ 0 w 95249"/>
                <a:gd name="connsiteY1" fmla="*/ 14170 h 91528"/>
                <a:gd name="connsiteX2" fmla="*/ 42573 w 95249"/>
                <a:gd name="connsiteY2" fmla="*/ 47917 h 91528"/>
                <a:gd name="connsiteX3" fmla="*/ 76839 w 95249"/>
                <a:gd name="connsiteY3" fmla="*/ 91528 h 91528"/>
                <a:gd name="connsiteX4" fmla="*/ 92933 w 95249"/>
                <a:gd name="connsiteY4" fmla="*/ 2748 h 91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91528">
                  <a:moveTo>
                    <a:pt x="92933" y="2748"/>
                  </a:moveTo>
                  <a:cubicBezTo>
                    <a:pt x="85665" y="-4520"/>
                    <a:pt x="38939" y="3787"/>
                    <a:pt x="0" y="14170"/>
                  </a:cubicBezTo>
                  <a:cubicBezTo>
                    <a:pt x="14018" y="22477"/>
                    <a:pt x="28555" y="33899"/>
                    <a:pt x="42573" y="47917"/>
                  </a:cubicBezTo>
                  <a:cubicBezTo>
                    <a:pt x="57110" y="62454"/>
                    <a:pt x="68532" y="76991"/>
                    <a:pt x="76839" y="91528"/>
                  </a:cubicBezTo>
                  <a:cubicBezTo>
                    <a:pt x="87222" y="51551"/>
                    <a:pt x="100721" y="10017"/>
                    <a:pt x="92933" y="2748"/>
                  </a:cubicBezTo>
                  <a:close/>
                </a:path>
              </a:pathLst>
            </a:custGeom>
            <a:grpFill/>
            <a:ln w="5159" cap="flat">
              <a:noFill/>
              <a:prstDash val="solid"/>
              <a:miter/>
            </a:ln>
          </p:spPr>
          <p:txBody>
            <a:bodyPr rtlCol="0" anchor="ctr"/>
            <a:lstStyle/>
            <a:p>
              <a:endParaRPr lang="en-US"/>
            </a:p>
          </p:txBody>
        </p:sp>
        <p:sp>
          <p:nvSpPr>
            <p:cNvPr id="11" name="Freeform: Shape 9"/>
            <p:cNvSpPr/>
            <p:nvPr/>
          </p:nvSpPr>
          <p:spPr>
            <a:xfrm>
              <a:off x="11144605" y="2103833"/>
              <a:ext cx="126644" cy="121132"/>
            </a:xfrm>
            <a:custGeom>
              <a:avLst/>
              <a:gdLst>
                <a:gd name="connsiteX0" fmla="*/ 126645 w 126644"/>
                <a:gd name="connsiteY0" fmla="*/ 7983 h 121132"/>
                <a:gd name="connsiteX1" fmla="*/ 108993 w 126644"/>
                <a:gd name="connsiteY1" fmla="*/ 1233 h 121132"/>
                <a:gd name="connsiteX2" fmla="*/ 88226 w 126644"/>
                <a:gd name="connsiteY2" fmla="*/ 5387 h 121132"/>
                <a:gd name="connsiteX3" fmla="*/ 5676 w 126644"/>
                <a:gd name="connsiteY3" fmla="*/ 87936 h 121132"/>
                <a:gd name="connsiteX4" fmla="*/ 23328 w 126644"/>
                <a:gd name="connsiteY4" fmla="*/ 120645 h 121132"/>
                <a:gd name="connsiteX5" fmla="*/ 92379 w 126644"/>
                <a:gd name="connsiteY5" fmla="*/ 105069 h 121132"/>
                <a:gd name="connsiteX6" fmla="*/ 126645 w 126644"/>
                <a:gd name="connsiteY6" fmla="*/ 7983 h 12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44" h="121132">
                  <a:moveTo>
                    <a:pt x="126645" y="7983"/>
                  </a:moveTo>
                  <a:lnTo>
                    <a:pt x="108993" y="1233"/>
                  </a:lnTo>
                  <a:cubicBezTo>
                    <a:pt x="101724" y="-1363"/>
                    <a:pt x="93937" y="195"/>
                    <a:pt x="88226" y="5387"/>
                  </a:cubicBezTo>
                  <a:lnTo>
                    <a:pt x="5676" y="87936"/>
                  </a:lnTo>
                  <a:cubicBezTo>
                    <a:pt x="-7823" y="101435"/>
                    <a:pt x="4638" y="124798"/>
                    <a:pt x="23328" y="120645"/>
                  </a:cubicBezTo>
                  <a:lnTo>
                    <a:pt x="92379" y="105069"/>
                  </a:lnTo>
                  <a:cubicBezTo>
                    <a:pt x="98090" y="79110"/>
                    <a:pt x="107435" y="44325"/>
                    <a:pt x="126645" y="7983"/>
                  </a:cubicBezTo>
                  <a:close/>
                </a:path>
              </a:pathLst>
            </a:custGeom>
            <a:grpFill/>
            <a:ln w="5159" cap="flat">
              <a:noFill/>
              <a:prstDash val="solid"/>
              <a:miter/>
            </a:ln>
          </p:spPr>
          <p:txBody>
            <a:bodyPr rtlCol="0" anchor="ctr"/>
            <a:lstStyle/>
            <a:p>
              <a:endParaRPr lang="en-US"/>
            </a:p>
          </p:txBody>
        </p:sp>
        <p:sp>
          <p:nvSpPr>
            <p:cNvPr id="12" name="Freeform: Shape 10"/>
            <p:cNvSpPr/>
            <p:nvPr/>
          </p:nvSpPr>
          <p:spPr>
            <a:xfrm>
              <a:off x="11297232" y="2247322"/>
              <a:ext cx="121371" cy="130507"/>
            </a:xfrm>
            <a:custGeom>
              <a:avLst/>
              <a:gdLst>
                <a:gd name="connsiteX0" fmla="*/ 111601 w 121371"/>
                <a:gd name="connsiteY0" fmla="*/ 0 h 130507"/>
                <a:gd name="connsiteX1" fmla="*/ 16592 w 121371"/>
                <a:gd name="connsiteY1" fmla="*/ 33228 h 130507"/>
                <a:gd name="connsiteX2" fmla="*/ 497 w 121371"/>
                <a:gd name="connsiteY2" fmla="*/ 106951 h 130507"/>
                <a:gd name="connsiteX3" fmla="*/ 33205 w 121371"/>
                <a:gd name="connsiteY3" fmla="*/ 124603 h 130507"/>
                <a:gd name="connsiteX4" fmla="*/ 115755 w 121371"/>
                <a:gd name="connsiteY4" fmla="*/ 42054 h 130507"/>
                <a:gd name="connsiteX5" fmla="*/ 119908 w 121371"/>
                <a:gd name="connsiteY5" fmla="*/ 21286 h 130507"/>
                <a:gd name="connsiteX6" fmla="*/ 111601 w 121371"/>
                <a:gd name="connsiteY6" fmla="*/ 0 h 13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71" h="130507">
                  <a:moveTo>
                    <a:pt x="111601" y="0"/>
                  </a:moveTo>
                  <a:cubicBezTo>
                    <a:pt x="76816" y="18171"/>
                    <a:pt x="43589" y="28036"/>
                    <a:pt x="16592" y="33228"/>
                  </a:cubicBezTo>
                  <a:lnTo>
                    <a:pt x="497" y="106951"/>
                  </a:lnTo>
                  <a:cubicBezTo>
                    <a:pt x="-3656" y="125642"/>
                    <a:pt x="19187" y="138621"/>
                    <a:pt x="33205" y="124603"/>
                  </a:cubicBezTo>
                  <a:lnTo>
                    <a:pt x="115755" y="42054"/>
                  </a:lnTo>
                  <a:cubicBezTo>
                    <a:pt x="120947" y="36862"/>
                    <a:pt x="123023" y="28555"/>
                    <a:pt x="119908" y="21286"/>
                  </a:cubicBezTo>
                  <a:lnTo>
                    <a:pt x="111601" y="0"/>
                  </a:lnTo>
                  <a:close/>
                </a:path>
              </a:pathLst>
            </a:custGeom>
            <a:grpFill/>
            <a:ln w="5159" cap="flat">
              <a:noFill/>
              <a:prstDash val="solid"/>
              <a:miter/>
            </a:ln>
          </p:spPr>
          <p:txBody>
            <a:bodyPr rtlCol="0" anchor="ctr"/>
            <a:lstStyle/>
            <a:p>
              <a:endParaRPr lang="en-US"/>
            </a:p>
          </p:txBody>
        </p:sp>
        <p:sp>
          <p:nvSpPr>
            <p:cNvPr id="13" name="Freeform: Shape 11"/>
            <p:cNvSpPr/>
            <p:nvPr/>
          </p:nvSpPr>
          <p:spPr>
            <a:xfrm>
              <a:off x="11255156" y="1984617"/>
              <a:ext cx="279318" cy="278799"/>
            </a:xfrm>
            <a:custGeom>
              <a:avLst/>
              <a:gdLst>
                <a:gd name="connsiteX0" fmla="*/ 184309 w 279318"/>
                <a:gd name="connsiteY0" fmla="*/ 0 h 278799"/>
                <a:gd name="connsiteX1" fmla="*/ 85146 w 279318"/>
                <a:gd name="connsiteY1" fmla="*/ 67493 h 278799"/>
                <a:gd name="connsiteX2" fmla="*/ 0 w 279318"/>
                <a:gd name="connsiteY2" fmla="*/ 246611 h 278799"/>
                <a:gd name="connsiteX3" fmla="*/ 32189 w 279318"/>
                <a:gd name="connsiteY3" fmla="*/ 278800 h 278799"/>
                <a:gd name="connsiteX4" fmla="*/ 211826 w 279318"/>
                <a:gd name="connsiteY4" fmla="*/ 194173 h 278799"/>
                <a:gd name="connsiteX5" fmla="*/ 279319 w 279318"/>
                <a:gd name="connsiteY5" fmla="*/ 95529 h 278799"/>
                <a:gd name="connsiteX6" fmla="*/ 239861 w 279318"/>
                <a:gd name="connsiteY6" fmla="*/ 38419 h 278799"/>
                <a:gd name="connsiteX7" fmla="*/ 184309 w 279318"/>
                <a:gd name="connsiteY7" fmla="*/ 0 h 278799"/>
                <a:gd name="connsiteX8" fmla="*/ 210787 w 279318"/>
                <a:gd name="connsiteY8" fmla="*/ 112143 h 278799"/>
                <a:gd name="connsiteX9" fmla="*/ 166657 w 279318"/>
                <a:gd name="connsiteY9" fmla="*/ 112143 h 278799"/>
                <a:gd name="connsiteX10" fmla="*/ 166657 w 279318"/>
                <a:gd name="connsiteY10" fmla="*/ 68013 h 278799"/>
                <a:gd name="connsiteX11" fmla="*/ 210787 w 279318"/>
                <a:gd name="connsiteY11" fmla="*/ 68013 h 278799"/>
                <a:gd name="connsiteX12" fmla="*/ 210787 w 279318"/>
                <a:gd name="connsiteY12" fmla="*/ 112143 h 2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318" h="278799">
                  <a:moveTo>
                    <a:pt x="184309" y="0"/>
                  </a:moveTo>
                  <a:cubicBezTo>
                    <a:pt x="153677" y="12460"/>
                    <a:pt x="118892" y="33747"/>
                    <a:pt x="85146" y="67493"/>
                  </a:cubicBezTo>
                  <a:cubicBezTo>
                    <a:pt x="23363" y="129276"/>
                    <a:pt x="5192" y="204038"/>
                    <a:pt x="0" y="246611"/>
                  </a:cubicBezTo>
                  <a:lnTo>
                    <a:pt x="32189" y="278800"/>
                  </a:lnTo>
                  <a:cubicBezTo>
                    <a:pt x="74762" y="273608"/>
                    <a:pt x="150043" y="255956"/>
                    <a:pt x="211826" y="194173"/>
                  </a:cubicBezTo>
                  <a:cubicBezTo>
                    <a:pt x="245572" y="160427"/>
                    <a:pt x="266859" y="126161"/>
                    <a:pt x="279319" y="95529"/>
                  </a:cubicBezTo>
                  <a:cubicBezTo>
                    <a:pt x="272570" y="78396"/>
                    <a:pt x="259071" y="58148"/>
                    <a:pt x="239861" y="38419"/>
                  </a:cubicBezTo>
                  <a:cubicBezTo>
                    <a:pt x="221171" y="20248"/>
                    <a:pt x="201442" y="6749"/>
                    <a:pt x="184309" y="0"/>
                  </a:cubicBezTo>
                  <a:close/>
                  <a:moveTo>
                    <a:pt x="210787" y="112143"/>
                  </a:moveTo>
                  <a:cubicBezTo>
                    <a:pt x="198846" y="124084"/>
                    <a:pt x="179117" y="124084"/>
                    <a:pt x="166657" y="112143"/>
                  </a:cubicBezTo>
                  <a:cubicBezTo>
                    <a:pt x="154716" y="100202"/>
                    <a:pt x="154716" y="80473"/>
                    <a:pt x="166657" y="68013"/>
                  </a:cubicBezTo>
                  <a:cubicBezTo>
                    <a:pt x="178598" y="56071"/>
                    <a:pt x="198327" y="56071"/>
                    <a:pt x="210787" y="68013"/>
                  </a:cubicBezTo>
                  <a:cubicBezTo>
                    <a:pt x="222728" y="80473"/>
                    <a:pt x="222728" y="100202"/>
                    <a:pt x="210787" y="112143"/>
                  </a:cubicBezTo>
                  <a:close/>
                </a:path>
              </a:pathLst>
            </a:custGeom>
            <a:grpFill/>
            <a:ln w="5159" cap="flat">
              <a:noFill/>
              <a:prstDash val="solid"/>
              <a:miter/>
            </a:ln>
          </p:spPr>
          <p:txBody>
            <a:bodyPr rtlCol="0" anchor="ctr"/>
            <a:lstStyle/>
            <a:p>
              <a:endParaRPr lang="en-US"/>
            </a:p>
          </p:txBody>
        </p:sp>
        <p:sp>
          <p:nvSpPr>
            <p:cNvPr id="14" name="Freeform: Shape 12"/>
            <p:cNvSpPr/>
            <p:nvPr/>
          </p:nvSpPr>
          <p:spPr>
            <a:xfrm>
              <a:off x="11194006" y="2250621"/>
              <a:ext cx="73945" cy="74098"/>
            </a:xfrm>
            <a:custGeom>
              <a:avLst/>
              <a:gdLst>
                <a:gd name="connsiteX0" fmla="*/ 60631 w 73945"/>
                <a:gd name="connsiteY0" fmla="*/ 13315 h 74098"/>
                <a:gd name="connsiteX1" fmla="*/ 36230 w 73945"/>
                <a:gd name="connsiteY1" fmla="*/ 8123 h 74098"/>
                <a:gd name="connsiteX2" fmla="*/ 1444 w 73945"/>
                <a:gd name="connsiteY2" fmla="*/ 72501 h 74098"/>
                <a:gd name="connsiteX3" fmla="*/ 65823 w 73945"/>
                <a:gd name="connsiteY3" fmla="*/ 37716 h 74098"/>
                <a:gd name="connsiteX4" fmla="*/ 60631 w 73945"/>
                <a:gd name="connsiteY4" fmla="*/ 13315 h 74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45" h="74098">
                  <a:moveTo>
                    <a:pt x="60631" y="13315"/>
                  </a:moveTo>
                  <a:cubicBezTo>
                    <a:pt x="52324" y="5008"/>
                    <a:pt x="53362" y="-9010"/>
                    <a:pt x="36230" y="8123"/>
                  </a:cubicBezTo>
                  <a:cubicBezTo>
                    <a:pt x="19097" y="25256"/>
                    <a:pt x="-6343" y="64195"/>
                    <a:pt x="1444" y="72501"/>
                  </a:cubicBezTo>
                  <a:cubicBezTo>
                    <a:pt x="9751" y="80808"/>
                    <a:pt x="48690" y="54849"/>
                    <a:pt x="65823" y="37716"/>
                  </a:cubicBezTo>
                  <a:cubicBezTo>
                    <a:pt x="82956" y="20064"/>
                    <a:pt x="68938" y="21103"/>
                    <a:pt x="60631" y="13315"/>
                  </a:cubicBezTo>
                  <a:close/>
                </a:path>
              </a:pathLst>
            </a:custGeom>
            <a:grpFill/>
            <a:ln w="5159" cap="flat">
              <a:noFill/>
              <a:prstDash val="solid"/>
              <a:miter/>
            </a:ln>
          </p:spPr>
          <p:txBody>
            <a:bodyPr rtlCol="0" anchor="ctr"/>
            <a:lstStyle/>
            <a:p>
              <a:endParaRPr lang="en-US"/>
            </a:p>
          </p:txBody>
        </p:sp>
      </p:grpSp>
      <p:sp>
        <p:nvSpPr>
          <p:cNvPr id="15" name="Graphic 45" descr="Puzzle"/>
          <p:cNvSpPr/>
          <p:nvPr/>
        </p:nvSpPr>
        <p:spPr>
          <a:xfrm>
            <a:off x="11178353" y="3270977"/>
            <a:ext cx="415344" cy="415344"/>
          </a:xfrm>
          <a:custGeom>
            <a:avLst/>
            <a:gdLst>
              <a:gd name="connsiteX0" fmla="*/ 268416 w 415344"/>
              <a:gd name="connsiteY0" fmla="*/ 315142 h 415344"/>
              <a:gd name="connsiteX1" fmla="*/ 246091 w 415344"/>
              <a:gd name="connsiteY1" fmla="*/ 246611 h 415344"/>
              <a:gd name="connsiteX2" fmla="*/ 249726 w 415344"/>
              <a:gd name="connsiteY2" fmla="*/ 242976 h 415344"/>
              <a:gd name="connsiteX3" fmla="*/ 319296 w 415344"/>
              <a:gd name="connsiteY3" fmla="*/ 264263 h 415344"/>
              <a:gd name="connsiteX4" fmla="*/ 356158 w 415344"/>
              <a:gd name="connsiteY4" fmla="*/ 293856 h 415344"/>
              <a:gd name="connsiteX5" fmla="*/ 415344 w 415344"/>
              <a:gd name="connsiteY5" fmla="*/ 234669 h 415344"/>
              <a:gd name="connsiteX6" fmla="*/ 327084 w 415344"/>
              <a:gd name="connsiteY6" fmla="*/ 146409 h 415344"/>
              <a:gd name="connsiteX7" fmla="*/ 356677 w 415344"/>
              <a:gd name="connsiteY7" fmla="*/ 109547 h 415344"/>
              <a:gd name="connsiteX8" fmla="*/ 377963 w 415344"/>
              <a:gd name="connsiteY8" fmla="*/ 39977 h 415344"/>
              <a:gd name="connsiteX9" fmla="*/ 374329 w 415344"/>
              <a:gd name="connsiteY9" fmla="*/ 36343 h 415344"/>
              <a:gd name="connsiteX10" fmla="*/ 305797 w 415344"/>
              <a:gd name="connsiteY10" fmla="*/ 58667 h 415344"/>
              <a:gd name="connsiteX11" fmla="*/ 268935 w 415344"/>
              <a:gd name="connsiteY11" fmla="*/ 88261 h 415344"/>
              <a:gd name="connsiteX12" fmla="*/ 180675 w 415344"/>
              <a:gd name="connsiteY12" fmla="*/ 0 h 415344"/>
              <a:gd name="connsiteX13" fmla="*/ 120969 w 415344"/>
              <a:gd name="connsiteY13" fmla="*/ 59187 h 415344"/>
              <a:gd name="connsiteX14" fmla="*/ 150562 w 415344"/>
              <a:gd name="connsiteY14" fmla="*/ 96048 h 415344"/>
              <a:gd name="connsiteX15" fmla="*/ 172887 w 415344"/>
              <a:gd name="connsiteY15" fmla="*/ 164580 h 415344"/>
              <a:gd name="connsiteX16" fmla="*/ 169253 w 415344"/>
              <a:gd name="connsiteY16" fmla="*/ 168214 h 415344"/>
              <a:gd name="connsiteX17" fmla="*/ 99683 w 415344"/>
              <a:gd name="connsiteY17" fmla="*/ 146928 h 415344"/>
              <a:gd name="connsiteX18" fmla="*/ 62821 w 415344"/>
              <a:gd name="connsiteY18" fmla="*/ 117335 h 415344"/>
              <a:gd name="connsiteX19" fmla="*/ 0 w 415344"/>
              <a:gd name="connsiteY19" fmla="*/ 180675 h 415344"/>
              <a:gd name="connsiteX20" fmla="*/ 88261 w 415344"/>
              <a:gd name="connsiteY20" fmla="*/ 268935 h 415344"/>
              <a:gd name="connsiteX21" fmla="*/ 58667 w 415344"/>
              <a:gd name="connsiteY21" fmla="*/ 305797 h 415344"/>
              <a:gd name="connsiteX22" fmla="*/ 37381 w 415344"/>
              <a:gd name="connsiteY22" fmla="*/ 375367 h 415344"/>
              <a:gd name="connsiteX23" fmla="*/ 41015 w 415344"/>
              <a:gd name="connsiteY23" fmla="*/ 379002 h 415344"/>
              <a:gd name="connsiteX24" fmla="*/ 109547 w 415344"/>
              <a:gd name="connsiteY24" fmla="*/ 356677 h 415344"/>
              <a:gd name="connsiteX25" fmla="*/ 146409 w 415344"/>
              <a:gd name="connsiteY25" fmla="*/ 327084 h 415344"/>
              <a:gd name="connsiteX26" fmla="*/ 234669 w 415344"/>
              <a:gd name="connsiteY26" fmla="*/ 415344 h 415344"/>
              <a:gd name="connsiteX27" fmla="*/ 298009 w 415344"/>
              <a:gd name="connsiteY27" fmla="*/ 352004 h 415344"/>
              <a:gd name="connsiteX28" fmla="*/ 268416 w 415344"/>
              <a:gd name="connsiteY28" fmla="*/ 315142 h 4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344" h="415344">
                <a:moveTo>
                  <a:pt x="268416" y="315142"/>
                </a:moveTo>
                <a:cubicBezTo>
                  <a:pt x="234150" y="316181"/>
                  <a:pt x="221690" y="272050"/>
                  <a:pt x="246091" y="246611"/>
                </a:cubicBezTo>
                <a:lnTo>
                  <a:pt x="249726" y="242976"/>
                </a:lnTo>
                <a:cubicBezTo>
                  <a:pt x="275166" y="218575"/>
                  <a:pt x="320334" y="229997"/>
                  <a:pt x="319296" y="264263"/>
                </a:cubicBezTo>
                <a:cubicBezTo>
                  <a:pt x="318777" y="283992"/>
                  <a:pt x="342140" y="307874"/>
                  <a:pt x="356158" y="293856"/>
                </a:cubicBezTo>
                <a:lnTo>
                  <a:pt x="415344" y="234669"/>
                </a:lnTo>
                <a:lnTo>
                  <a:pt x="327084" y="146409"/>
                </a:lnTo>
                <a:cubicBezTo>
                  <a:pt x="313066" y="132391"/>
                  <a:pt x="336948" y="109028"/>
                  <a:pt x="356677" y="109547"/>
                </a:cubicBezTo>
                <a:cubicBezTo>
                  <a:pt x="390943" y="110585"/>
                  <a:pt x="402365" y="65417"/>
                  <a:pt x="377963" y="39977"/>
                </a:cubicBezTo>
                <a:lnTo>
                  <a:pt x="374329" y="36343"/>
                </a:lnTo>
                <a:cubicBezTo>
                  <a:pt x="348889" y="11941"/>
                  <a:pt x="304759" y="24401"/>
                  <a:pt x="305797" y="58667"/>
                </a:cubicBezTo>
                <a:cubicBezTo>
                  <a:pt x="306316" y="78396"/>
                  <a:pt x="282953" y="102279"/>
                  <a:pt x="268935" y="88261"/>
                </a:cubicBezTo>
                <a:lnTo>
                  <a:pt x="180675" y="0"/>
                </a:lnTo>
                <a:lnTo>
                  <a:pt x="120969" y="59187"/>
                </a:lnTo>
                <a:cubicBezTo>
                  <a:pt x="106951" y="73204"/>
                  <a:pt x="130833" y="96568"/>
                  <a:pt x="150562" y="96048"/>
                </a:cubicBezTo>
                <a:cubicBezTo>
                  <a:pt x="184828" y="95010"/>
                  <a:pt x="197288" y="139140"/>
                  <a:pt x="172887" y="164580"/>
                </a:cubicBezTo>
                <a:lnTo>
                  <a:pt x="169253" y="168214"/>
                </a:lnTo>
                <a:cubicBezTo>
                  <a:pt x="143813" y="192616"/>
                  <a:pt x="98644" y="181194"/>
                  <a:pt x="99683" y="146928"/>
                </a:cubicBezTo>
                <a:cubicBezTo>
                  <a:pt x="100202" y="127199"/>
                  <a:pt x="76839" y="103317"/>
                  <a:pt x="62821" y="117335"/>
                </a:cubicBezTo>
                <a:lnTo>
                  <a:pt x="0" y="180675"/>
                </a:lnTo>
                <a:lnTo>
                  <a:pt x="88261" y="268935"/>
                </a:lnTo>
                <a:cubicBezTo>
                  <a:pt x="102279" y="282953"/>
                  <a:pt x="78396" y="306316"/>
                  <a:pt x="58667" y="305797"/>
                </a:cubicBezTo>
                <a:cubicBezTo>
                  <a:pt x="24401" y="304759"/>
                  <a:pt x="12980" y="349927"/>
                  <a:pt x="37381" y="375367"/>
                </a:cubicBezTo>
                <a:lnTo>
                  <a:pt x="41015" y="379002"/>
                </a:lnTo>
                <a:cubicBezTo>
                  <a:pt x="66455" y="403403"/>
                  <a:pt x="110585" y="390943"/>
                  <a:pt x="109547" y="356677"/>
                </a:cubicBezTo>
                <a:cubicBezTo>
                  <a:pt x="109028" y="336948"/>
                  <a:pt x="132391" y="313066"/>
                  <a:pt x="146409" y="327084"/>
                </a:cubicBezTo>
                <a:lnTo>
                  <a:pt x="234669" y="415344"/>
                </a:lnTo>
                <a:lnTo>
                  <a:pt x="298009" y="352004"/>
                </a:lnTo>
                <a:cubicBezTo>
                  <a:pt x="312027" y="337986"/>
                  <a:pt x="288664" y="314623"/>
                  <a:pt x="268416" y="315142"/>
                </a:cubicBezTo>
                <a:close/>
              </a:path>
            </a:pathLst>
          </a:custGeom>
          <a:solidFill>
            <a:schemeClr val="accent5"/>
          </a:solidFill>
          <a:ln w="5159" cap="flat">
            <a:noFill/>
            <a:prstDash val="solid"/>
            <a:miter/>
          </a:ln>
        </p:spPr>
        <p:txBody>
          <a:bodyPr rtlCol="0" anchor="ctr"/>
          <a:lstStyle/>
          <a:p>
            <a:endParaRPr lang="en-US"/>
          </a:p>
        </p:txBody>
      </p:sp>
      <p:grpSp>
        <p:nvGrpSpPr>
          <p:cNvPr id="16" name="Group 15"/>
          <p:cNvGrpSpPr/>
          <p:nvPr/>
        </p:nvGrpSpPr>
        <p:grpSpPr>
          <a:xfrm>
            <a:off x="3827381" y="1790468"/>
            <a:ext cx="4572000" cy="4571113"/>
            <a:chOff x="2857500" y="1714501"/>
            <a:chExt cx="3429000" cy="3428335"/>
          </a:xfrm>
        </p:grpSpPr>
        <p:sp>
          <p:nvSpPr>
            <p:cNvPr id="17" name="Freeform: Shape 15"/>
            <p:cNvSpPr/>
            <p:nvPr/>
          </p:nvSpPr>
          <p:spPr>
            <a:xfrm>
              <a:off x="3578487" y="1714501"/>
              <a:ext cx="1987030" cy="1135079"/>
            </a:xfrm>
            <a:custGeom>
              <a:avLst/>
              <a:gdLst>
                <a:gd name="connsiteX0" fmla="*/ 1324686 w 2649373"/>
                <a:gd name="connsiteY0" fmla="*/ 0 h 1513439"/>
                <a:gd name="connsiteX1" fmla="*/ 2602811 w 2649373"/>
                <a:gd name="connsiteY1" fmla="*/ 390413 h 1513439"/>
                <a:gd name="connsiteX2" fmla="*/ 2649373 w 2649373"/>
                <a:gd name="connsiteY2" fmla="*/ 425232 h 1513439"/>
                <a:gd name="connsiteX3" fmla="*/ 1728380 w 2649373"/>
                <a:gd name="connsiteY3" fmla="*/ 1346224 h 1513439"/>
                <a:gd name="connsiteX4" fmla="*/ 920993 w 2649373"/>
                <a:gd name="connsiteY4" fmla="*/ 1346224 h 1513439"/>
                <a:gd name="connsiteX5" fmla="*/ 0 w 2649373"/>
                <a:gd name="connsiteY5" fmla="*/ 425232 h 1513439"/>
                <a:gd name="connsiteX6" fmla="*/ 46562 w 2649373"/>
                <a:gd name="connsiteY6" fmla="*/ 390413 h 1513439"/>
                <a:gd name="connsiteX7" fmla="*/ 1324686 w 2649373"/>
                <a:gd name="connsiteY7" fmla="*/ 0 h 151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9373" h="1513439">
                  <a:moveTo>
                    <a:pt x="1324686" y="0"/>
                  </a:moveTo>
                  <a:cubicBezTo>
                    <a:pt x="1798132" y="0"/>
                    <a:pt x="2237963" y="143927"/>
                    <a:pt x="2602811" y="390413"/>
                  </a:cubicBezTo>
                  <a:lnTo>
                    <a:pt x="2649373" y="425232"/>
                  </a:lnTo>
                  <a:lnTo>
                    <a:pt x="1728380" y="1346224"/>
                  </a:lnTo>
                  <a:cubicBezTo>
                    <a:pt x="1505426" y="1569178"/>
                    <a:pt x="1143946" y="1569178"/>
                    <a:pt x="920993" y="1346224"/>
                  </a:cubicBezTo>
                  <a:lnTo>
                    <a:pt x="0" y="425232"/>
                  </a:lnTo>
                  <a:lnTo>
                    <a:pt x="46562" y="390413"/>
                  </a:lnTo>
                  <a:cubicBezTo>
                    <a:pt x="411410" y="143927"/>
                    <a:pt x="851240" y="0"/>
                    <a:pt x="132468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6"/>
            <p:cNvSpPr/>
            <p:nvPr/>
          </p:nvSpPr>
          <p:spPr>
            <a:xfrm>
              <a:off x="5097853" y="2061703"/>
              <a:ext cx="1188647" cy="1878719"/>
            </a:xfrm>
            <a:custGeom>
              <a:avLst/>
              <a:gdLst>
                <a:gd name="connsiteX0" fmla="*/ 673971 w 1584862"/>
                <a:gd name="connsiteY0" fmla="*/ 0 h 2504959"/>
                <a:gd name="connsiteX1" fmla="*/ 752971 w 1584862"/>
                <a:gd name="connsiteY1" fmla="*/ 59075 h 2504959"/>
                <a:gd name="connsiteX2" fmla="*/ 1584862 w 1584862"/>
                <a:gd name="connsiteY2" fmla="*/ 1823064 h 2504959"/>
                <a:gd name="connsiteX3" fmla="*/ 1482088 w 1584862"/>
                <a:gd name="connsiteY3" fmla="*/ 2502851 h 2504959"/>
                <a:gd name="connsiteX4" fmla="*/ 1481317 w 1584862"/>
                <a:gd name="connsiteY4" fmla="*/ 2504959 h 2504959"/>
                <a:gd name="connsiteX5" fmla="*/ 285550 w 1584862"/>
                <a:gd name="connsiteY5" fmla="*/ 1814583 h 2504959"/>
                <a:gd name="connsiteX6" fmla="*/ 76583 w 1584862"/>
                <a:gd name="connsiteY6" fmla="*/ 1034706 h 250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862" h="2504959">
                  <a:moveTo>
                    <a:pt x="673971" y="0"/>
                  </a:moveTo>
                  <a:lnTo>
                    <a:pt x="752971" y="59075"/>
                  </a:lnTo>
                  <a:cubicBezTo>
                    <a:pt x="1261028" y="478361"/>
                    <a:pt x="1584862" y="1112895"/>
                    <a:pt x="1584862" y="1823064"/>
                  </a:cubicBezTo>
                  <a:cubicBezTo>
                    <a:pt x="1584862" y="2059787"/>
                    <a:pt x="1548881" y="2288106"/>
                    <a:pt x="1482088" y="2502851"/>
                  </a:cubicBezTo>
                  <a:lnTo>
                    <a:pt x="1481317" y="2504959"/>
                  </a:lnTo>
                  <a:lnTo>
                    <a:pt x="285550" y="1814583"/>
                  </a:lnTo>
                  <a:cubicBezTo>
                    <a:pt x="12489" y="1656931"/>
                    <a:pt x="-81069" y="1307768"/>
                    <a:pt x="76583" y="103470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7"/>
            <p:cNvSpPr/>
            <p:nvPr/>
          </p:nvSpPr>
          <p:spPr>
            <a:xfrm>
              <a:off x="4585176" y="3757362"/>
              <a:ext cx="1607167" cy="1385474"/>
            </a:xfrm>
            <a:custGeom>
              <a:avLst/>
              <a:gdLst>
                <a:gd name="connsiteX0" fmla="*/ 966641 w 2142889"/>
                <a:gd name="connsiteY0" fmla="*/ 1020 h 1847299"/>
                <a:gd name="connsiteX1" fmla="*/ 1080780 w 2142889"/>
                <a:gd name="connsiteY1" fmla="*/ 19596 h 1847299"/>
                <a:gd name="connsiteX2" fmla="*/ 2142889 w 2142889"/>
                <a:gd name="connsiteY2" fmla="*/ 304187 h 1847299"/>
                <a:gd name="connsiteX3" fmla="*/ 2088789 w 2142889"/>
                <a:gd name="connsiteY3" fmla="*/ 452001 h 1847299"/>
                <a:gd name="connsiteX4" fmla="*/ 216165 w 2142889"/>
                <a:gd name="connsiteY4" fmla="*/ 1836384 h 1847299"/>
                <a:gd name="connsiteX5" fmla="*/ 0 w 2142889"/>
                <a:gd name="connsiteY5" fmla="*/ 1847299 h 1847299"/>
                <a:gd name="connsiteX6" fmla="*/ 381562 w 2142889"/>
                <a:gd name="connsiteY6" fmla="*/ 423290 h 1847299"/>
                <a:gd name="connsiteX7" fmla="*/ 966641 w 2142889"/>
                <a:gd name="connsiteY7" fmla="*/ 1020 h 18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889" h="1847299">
                  <a:moveTo>
                    <a:pt x="966641" y="1020"/>
                  </a:moveTo>
                  <a:cubicBezTo>
                    <a:pt x="1004507" y="3293"/>
                    <a:pt x="1042710" y="9395"/>
                    <a:pt x="1080780" y="19596"/>
                  </a:cubicBezTo>
                  <a:lnTo>
                    <a:pt x="2142889" y="304187"/>
                  </a:lnTo>
                  <a:lnTo>
                    <a:pt x="2088789" y="452001"/>
                  </a:lnTo>
                  <a:cubicBezTo>
                    <a:pt x="1770675" y="1204107"/>
                    <a:pt x="1061499" y="1750535"/>
                    <a:pt x="216165" y="1836384"/>
                  </a:cubicBezTo>
                  <a:lnTo>
                    <a:pt x="0" y="1847299"/>
                  </a:lnTo>
                  <a:lnTo>
                    <a:pt x="381562" y="423290"/>
                  </a:lnTo>
                  <a:cubicBezTo>
                    <a:pt x="452968" y="156799"/>
                    <a:pt x="701573" y="-14891"/>
                    <a:pt x="966641" y="10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8"/>
            <p:cNvSpPr/>
            <p:nvPr/>
          </p:nvSpPr>
          <p:spPr>
            <a:xfrm>
              <a:off x="2951660" y="3757362"/>
              <a:ext cx="1607168" cy="1385474"/>
            </a:xfrm>
            <a:custGeom>
              <a:avLst/>
              <a:gdLst>
                <a:gd name="connsiteX0" fmla="*/ 1176250 w 2142891"/>
                <a:gd name="connsiteY0" fmla="*/ 1020 h 1847299"/>
                <a:gd name="connsiteX1" fmla="*/ 1761328 w 2142891"/>
                <a:gd name="connsiteY1" fmla="*/ 423290 h 1847299"/>
                <a:gd name="connsiteX2" fmla="*/ 2142891 w 2142891"/>
                <a:gd name="connsiteY2" fmla="*/ 1847299 h 1847299"/>
                <a:gd name="connsiteX3" fmla="*/ 1926725 w 2142891"/>
                <a:gd name="connsiteY3" fmla="*/ 1836384 h 1847299"/>
                <a:gd name="connsiteX4" fmla="*/ 54100 w 2142891"/>
                <a:gd name="connsiteY4" fmla="*/ 452001 h 1847299"/>
                <a:gd name="connsiteX5" fmla="*/ 0 w 2142891"/>
                <a:gd name="connsiteY5" fmla="*/ 304187 h 1847299"/>
                <a:gd name="connsiteX6" fmla="*/ 1062110 w 2142891"/>
                <a:gd name="connsiteY6" fmla="*/ 19596 h 1847299"/>
                <a:gd name="connsiteX7" fmla="*/ 1176250 w 2142891"/>
                <a:gd name="connsiteY7" fmla="*/ 1020 h 18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891" h="1847299">
                  <a:moveTo>
                    <a:pt x="1176250" y="1020"/>
                  </a:moveTo>
                  <a:cubicBezTo>
                    <a:pt x="1441317" y="-14891"/>
                    <a:pt x="1689923" y="156799"/>
                    <a:pt x="1761328" y="423290"/>
                  </a:cubicBezTo>
                  <a:lnTo>
                    <a:pt x="2142891" y="1847299"/>
                  </a:lnTo>
                  <a:lnTo>
                    <a:pt x="1926725" y="1836384"/>
                  </a:lnTo>
                  <a:cubicBezTo>
                    <a:pt x="1081390" y="1750535"/>
                    <a:pt x="372215" y="1204107"/>
                    <a:pt x="54100" y="452001"/>
                  </a:cubicBezTo>
                  <a:lnTo>
                    <a:pt x="0" y="304187"/>
                  </a:lnTo>
                  <a:lnTo>
                    <a:pt x="1062110" y="19596"/>
                  </a:lnTo>
                  <a:cubicBezTo>
                    <a:pt x="1100180" y="9395"/>
                    <a:pt x="1138383" y="3293"/>
                    <a:pt x="1176250" y="102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9"/>
            <p:cNvSpPr/>
            <p:nvPr/>
          </p:nvSpPr>
          <p:spPr>
            <a:xfrm>
              <a:off x="2857500" y="2057972"/>
              <a:ext cx="1195788" cy="1885853"/>
            </a:xfrm>
            <a:custGeom>
              <a:avLst/>
              <a:gdLst>
                <a:gd name="connsiteX0" fmla="*/ 917543 w 1594384"/>
                <a:gd name="connsiteY0" fmla="*/ 0 h 2514470"/>
                <a:gd name="connsiteX1" fmla="*/ 1517802 w 1594384"/>
                <a:gd name="connsiteY1" fmla="*/ 1039679 h 2514470"/>
                <a:gd name="connsiteX2" fmla="*/ 1308835 w 1594384"/>
                <a:gd name="connsiteY2" fmla="*/ 1819556 h 2514470"/>
                <a:gd name="connsiteX3" fmla="*/ 105207 w 1594384"/>
                <a:gd name="connsiteY3" fmla="*/ 2514470 h 2514470"/>
                <a:gd name="connsiteX4" fmla="*/ 102774 w 1594384"/>
                <a:gd name="connsiteY4" fmla="*/ 2507824 h 2514470"/>
                <a:gd name="connsiteX5" fmla="*/ 0 w 1594384"/>
                <a:gd name="connsiteY5" fmla="*/ 1828037 h 2514470"/>
                <a:gd name="connsiteX6" fmla="*/ 831892 w 1594384"/>
                <a:gd name="connsiteY6" fmla="*/ 64048 h 251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4" h="2514470">
                  <a:moveTo>
                    <a:pt x="917543" y="0"/>
                  </a:moveTo>
                  <a:lnTo>
                    <a:pt x="1517802" y="1039679"/>
                  </a:lnTo>
                  <a:cubicBezTo>
                    <a:pt x="1675454" y="1312741"/>
                    <a:pt x="1581896" y="1661904"/>
                    <a:pt x="1308835" y="1819556"/>
                  </a:cubicBezTo>
                  <a:lnTo>
                    <a:pt x="105207" y="2514470"/>
                  </a:lnTo>
                  <a:lnTo>
                    <a:pt x="102774" y="2507824"/>
                  </a:lnTo>
                  <a:cubicBezTo>
                    <a:pt x="35982" y="2293079"/>
                    <a:pt x="0" y="2064760"/>
                    <a:pt x="0" y="1828037"/>
                  </a:cubicBezTo>
                  <a:cubicBezTo>
                    <a:pt x="0" y="1117868"/>
                    <a:pt x="323835" y="483334"/>
                    <a:pt x="831892" y="6404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0"/>
            <p:cNvSpPr/>
            <p:nvPr/>
          </p:nvSpPr>
          <p:spPr>
            <a:xfrm>
              <a:off x="4021017" y="2325915"/>
              <a:ext cx="1103962" cy="523666"/>
            </a:xfrm>
            <a:custGeom>
              <a:avLst/>
              <a:gdLst>
                <a:gd name="connsiteX0" fmla="*/ 738162 w 1471949"/>
                <a:gd name="connsiteY0" fmla="*/ 0 h 698221"/>
                <a:gd name="connsiteX1" fmla="*/ 1439224 w 1471949"/>
                <a:gd name="connsiteY1" fmla="*/ 177515 h 698221"/>
                <a:gd name="connsiteX2" fmla="*/ 1471949 w 1471949"/>
                <a:gd name="connsiteY2" fmla="*/ 197397 h 698221"/>
                <a:gd name="connsiteX3" fmla="*/ 1138339 w 1471949"/>
                <a:gd name="connsiteY3" fmla="*/ 531006 h 698221"/>
                <a:gd name="connsiteX4" fmla="*/ 330952 w 1471949"/>
                <a:gd name="connsiteY4" fmla="*/ 531006 h 698221"/>
                <a:gd name="connsiteX5" fmla="*/ 0 w 1471949"/>
                <a:gd name="connsiteY5" fmla="*/ 200055 h 698221"/>
                <a:gd name="connsiteX6" fmla="*/ 37101 w 1471949"/>
                <a:gd name="connsiteY6" fmla="*/ 177515 h 698221"/>
                <a:gd name="connsiteX7" fmla="*/ 738162 w 1471949"/>
                <a:gd name="connsiteY7" fmla="*/ 0 h 6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1949" h="698221">
                  <a:moveTo>
                    <a:pt x="738162" y="0"/>
                  </a:moveTo>
                  <a:cubicBezTo>
                    <a:pt x="992003" y="0"/>
                    <a:pt x="1230824" y="64306"/>
                    <a:pt x="1439224" y="177515"/>
                  </a:cubicBezTo>
                  <a:lnTo>
                    <a:pt x="1471949" y="197397"/>
                  </a:lnTo>
                  <a:lnTo>
                    <a:pt x="1138339" y="531006"/>
                  </a:lnTo>
                  <a:cubicBezTo>
                    <a:pt x="915385" y="753960"/>
                    <a:pt x="553905" y="753960"/>
                    <a:pt x="330952" y="531006"/>
                  </a:cubicBezTo>
                  <a:lnTo>
                    <a:pt x="0" y="200055"/>
                  </a:lnTo>
                  <a:lnTo>
                    <a:pt x="37101" y="177515"/>
                  </a:lnTo>
                  <a:cubicBezTo>
                    <a:pt x="245500" y="64306"/>
                    <a:pt x="484322" y="0"/>
                    <a:pt x="738162"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01</a:t>
              </a:r>
            </a:p>
          </p:txBody>
        </p:sp>
        <p:sp>
          <p:nvSpPr>
            <p:cNvPr id="23" name="Freeform: Shape 21"/>
            <p:cNvSpPr/>
            <p:nvPr/>
          </p:nvSpPr>
          <p:spPr>
            <a:xfrm>
              <a:off x="5097855" y="2595126"/>
              <a:ext cx="579871" cy="1028185"/>
            </a:xfrm>
            <a:custGeom>
              <a:avLst/>
              <a:gdLst>
                <a:gd name="connsiteX0" fmla="*/ 263342 w 773161"/>
                <a:gd name="connsiteY0" fmla="*/ 0 h 1370913"/>
                <a:gd name="connsiteX1" fmla="*/ 342380 w 773161"/>
                <a:gd name="connsiteY1" fmla="*/ 71834 h 1370913"/>
                <a:gd name="connsiteX2" fmla="*/ 773161 w 773161"/>
                <a:gd name="connsiteY2" fmla="*/ 1111833 h 1370913"/>
                <a:gd name="connsiteX3" fmla="*/ 765568 w 773161"/>
                <a:gd name="connsiteY3" fmla="*/ 1262212 h 1370913"/>
                <a:gd name="connsiteX4" fmla="*/ 748978 w 773161"/>
                <a:gd name="connsiteY4" fmla="*/ 1370913 h 1370913"/>
                <a:gd name="connsiteX5" fmla="*/ 285550 w 773161"/>
                <a:gd name="connsiteY5" fmla="*/ 1103353 h 1370913"/>
                <a:gd name="connsiteX6" fmla="*/ 76583 w 773161"/>
                <a:gd name="connsiteY6" fmla="*/ 323476 h 137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161" h="1370913">
                  <a:moveTo>
                    <a:pt x="263342" y="0"/>
                  </a:moveTo>
                  <a:lnTo>
                    <a:pt x="342380" y="71834"/>
                  </a:lnTo>
                  <a:cubicBezTo>
                    <a:pt x="608539" y="337993"/>
                    <a:pt x="773161" y="705688"/>
                    <a:pt x="773161" y="1111833"/>
                  </a:cubicBezTo>
                  <a:cubicBezTo>
                    <a:pt x="773161" y="1162601"/>
                    <a:pt x="770589" y="1212769"/>
                    <a:pt x="765568" y="1262212"/>
                  </a:cubicBezTo>
                  <a:lnTo>
                    <a:pt x="748978" y="1370913"/>
                  </a:lnTo>
                  <a:lnTo>
                    <a:pt x="285550" y="1103353"/>
                  </a:lnTo>
                  <a:cubicBezTo>
                    <a:pt x="12489" y="945701"/>
                    <a:pt x="-81069" y="596538"/>
                    <a:pt x="76583" y="323476"/>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02</a:t>
              </a:r>
            </a:p>
          </p:txBody>
        </p:sp>
        <p:sp>
          <p:nvSpPr>
            <p:cNvPr id="24" name="Freeform: Shape 22"/>
            <p:cNvSpPr/>
            <p:nvPr/>
          </p:nvSpPr>
          <p:spPr>
            <a:xfrm>
              <a:off x="4753034" y="3757362"/>
              <a:ext cx="849333" cy="759016"/>
            </a:xfrm>
            <a:custGeom>
              <a:avLst/>
              <a:gdLst>
                <a:gd name="connsiteX0" fmla="*/ 742829 w 1132444"/>
                <a:gd name="connsiteY0" fmla="*/ 1020 h 1012021"/>
                <a:gd name="connsiteX1" fmla="*/ 856968 w 1132444"/>
                <a:gd name="connsiteY1" fmla="*/ 19596 h 1012021"/>
                <a:gd name="connsiteX2" fmla="*/ 1132444 w 1132444"/>
                <a:gd name="connsiteY2" fmla="*/ 93410 h 1012021"/>
                <a:gd name="connsiteX3" fmla="*/ 1117339 w 1132444"/>
                <a:gd name="connsiteY3" fmla="*/ 134680 h 1012021"/>
                <a:gd name="connsiteX4" fmla="*/ 58553 w 1132444"/>
                <a:gd name="connsiteY4" fmla="*/ 1003085 h 1012021"/>
                <a:gd name="connsiteX5" fmla="*/ 0 w 1132444"/>
                <a:gd name="connsiteY5" fmla="*/ 1012021 h 1012021"/>
                <a:gd name="connsiteX6" fmla="*/ 157750 w 1132444"/>
                <a:gd name="connsiteY6" fmla="*/ 423290 h 1012021"/>
                <a:gd name="connsiteX7" fmla="*/ 742829 w 1132444"/>
                <a:gd name="connsiteY7" fmla="*/ 1020 h 101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2444" h="1012021">
                  <a:moveTo>
                    <a:pt x="742829" y="1020"/>
                  </a:moveTo>
                  <a:cubicBezTo>
                    <a:pt x="780695" y="3293"/>
                    <a:pt x="818898" y="9395"/>
                    <a:pt x="856968" y="19596"/>
                  </a:cubicBezTo>
                  <a:lnTo>
                    <a:pt x="1132444" y="93410"/>
                  </a:lnTo>
                  <a:lnTo>
                    <a:pt x="1117339" y="134680"/>
                  </a:lnTo>
                  <a:cubicBezTo>
                    <a:pt x="931275" y="574584"/>
                    <a:pt x="537274" y="905125"/>
                    <a:pt x="58553" y="1003085"/>
                  </a:cubicBezTo>
                  <a:lnTo>
                    <a:pt x="0" y="1012021"/>
                  </a:lnTo>
                  <a:lnTo>
                    <a:pt x="157750" y="423290"/>
                  </a:lnTo>
                  <a:cubicBezTo>
                    <a:pt x="229156" y="156799"/>
                    <a:pt x="477761" y="-14891"/>
                    <a:pt x="742829" y="102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03</a:t>
              </a:r>
            </a:p>
          </p:txBody>
        </p:sp>
        <p:sp>
          <p:nvSpPr>
            <p:cNvPr id="25" name="Freeform: Shape 23"/>
            <p:cNvSpPr/>
            <p:nvPr/>
          </p:nvSpPr>
          <p:spPr>
            <a:xfrm>
              <a:off x="3546439" y="3757361"/>
              <a:ext cx="844305" cy="758177"/>
            </a:xfrm>
            <a:custGeom>
              <a:avLst/>
              <a:gdLst>
                <a:gd name="connsiteX0" fmla="*/ 383211 w 1125740"/>
                <a:gd name="connsiteY0" fmla="*/ 1020 h 1010902"/>
                <a:gd name="connsiteX1" fmla="*/ 968289 w 1125740"/>
                <a:gd name="connsiteY1" fmla="*/ 423290 h 1010902"/>
                <a:gd name="connsiteX2" fmla="*/ 1125740 w 1125740"/>
                <a:gd name="connsiteY2" fmla="*/ 1010902 h 1010902"/>
                <a:gd name="connsiteX3" fmla="*/ 1074520 w 1125740"/>
                <a:gd name="connsiteY3" fmla="*/ 1003085 h 1010902"/>
                <a:gd name="connsiteX4" fmla="*/ 15734 w 1125740"/>
                <a:gd name="connsiteY4" fmla="*/ 134680 h 1010902"/>
                <a:gd name="connsiteX5" fmla="*/ 0 w 1125740"/>
                <a:gd name="connsiteY5" fmla="*/ 91693 h 1010902"/>
                <a:gd name="connsiteX6" fmla="*/ 269071 w 1125740"/>
                <a:gd name="connsiteY6" fmla="*/ 19596 h 1010902"/>
                <a:gd name="connsiteX7" fmla="*/ 383211 w 1125740"/>
                <a:gd name="connsiteY7" fmla="*/ 1020 h 101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740" h="1010902">
                  <a:moveTo>
                    <a:pt x="383211" y="1020"/>
                  </a:moveTo>
                  <a:cubicBezTo>
                    <a:pt x="648278" y="-14891"/>
                    <a:pt x="896884" y="156799"/>
                    <a:pt x="968289" y="423290"/>
                  </a:cubicBezTo>
                  <a:lnTo>
                    <a:pt x="1125740" y="1010902"/>
                  </a:lnTo>
                  <a:lnTo>
                    <a:pt x="1074520" y="1003085"/>
                  </a:lnTo>
                  <a:cubicBezTo>
                    <a:pt x="595798" y="905125"/>
                    <a:pt x="201797" y="574584"/>
                    <a:pt x="15734" y="134680"/>
                  </a:cubicBezTo>
                  <a:lnTo>
                    <a:pt x="0" y="91693"/>
                  </a:lnTo>
                  <a:lnTo>
                    <a:pt x="269071" y="19596"/>
                  </a:lnTo>
                  <a:cubicBezTo>
                    <a:pt x="307141" y="9395"/>
                    <a:pt x="345344" y="3293"/>
                    <a:pt x="383211" y="102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04</a:t>
              </a:r>
            </a:p>
          </p:txBody>
        </p:sp>
        <p:sp>
          <p:nvSpPr>
            <p:cNvPr id="26" name="Freeform: Shape 24"/>
            <p:cNvSpPr/>
            <p:nvPr/>
          </p:nvSpPr>
          <p:spPr>
            <a:xfrm>
              <a:off x="3471554" y="2594014"/>
              <a:ext cx="581735" cy="1030286"/>
            </a:xfrm>
            <a:custGeom>
              <a:avLst/>
              <a:gdLst>
                <a:gd name="connsiteX0" fmla="*/ 511451 w 775647"/>
                <a:gd name="connsiteY0" fmla="*/ 0 h 1373715"/>
                <a:gd name="connsiteX1" fmla="*/ 699065 w 775647"/>
                <a:gd name="connsiteY1" fmla="*/ 324958 h 1373715"/>
                <a:gd name="connsiteX2" fmla="*/ 490098 w 775647"/>
                <a:gd name="connsiteY2" fmla="*/ 1104835 h 1373715"/>
                <a:gd name="connsiteX3" fmla="*/ 24385 w 775647"/>
                <a:gd name="connsiteY3" fmla="*/ 1373715 h 1373715"/>
                <a:gd name="connsiteX4" fmla="*/ 7594 w 775647"/>
                <a:gd name="connsiteY4" fmla="*/ 1263695 h 1373715"/>
                <a:gd name="connsiteX5" fmla="*/ 0 w 775647"/>
                <a:gd name="connsiteY5" fmla="*/ 1113316 h 1373715"/>
                <a:gd name="connsiteX6" fmla="*/ 430782 w 775647"/>
                <a:gd name="connsiteY6" fmla="*/ 73317 h 137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47" h="1373715">
                  <a:moveTo>
                    <a:pt x="511451" y="0"/>
                  </a:moveTo>
                  <a:lnTo>
                    <a:pt x="699065" y="324958"/>
                  </a:lnTo>
                  <a:cubicBezTo>
                    <a:pt x="856717" y="598020"/>
                    <a:pt x="763159" y="947183"/>
                    <a:pt x="490098" y="1104835"/>
                  </a:cubicBezTo>
                  <a:lnTo>
                    <a:pt x="24385" y="1373715"/>
                  </a:lnTo>
                  <a:lnTo>
                    <a:pt x="7594" y="1263695"/>
                  </a:lnTo>
                  <a:cubicBezTo>
                    <a:pt x="2573" y="1214252"/>
                    <a:pt x="0" y="1164084"/>
                    <a:pt x="0" y="1113316"/>
                  </a:cubicBezTo>
                  <a:cubicBezTo>
                    <a:pt x="0" y="707171"/>
                    <a:pt x="164623" y="339476"/>
                    <a:pt x="430782" y="73317"/>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05</a:t>
              </a:r>
            </a:p>
          </p:txBody>
        </p:sp>
      </p:grpSp>
      <p:grpSp>
        <p:nvGrpSpPr>
          <p:cNvPr id="27" name="Group 26"/>
          <p:cNvGrpSpPr/>
          <p:nvPr/>
        </p:nvGrpSpPr>
        <p:grpSpPr>
          <a:xfrm>
            <a:off x="8358039" y="5177205"/>
            <a:ext cx="3216263" cy="1167043"/>
            <a:chOff x="8921977" y="1261412"/>
            <a:chExt cx="2926080" cy="1167043"/>
          </a:xfrm>
        </p:grpSpPr>
        <p:sp>
          <p:nvSpPr>
            <p:cNvPr id="28" name="TextBox 27"/>
            <p:cNvSpPr txBox="1"/>
            <p:nvPr/>
          </p:nvSpPr>
          <p:spPr>
            <a:xfrm>
              <a:off x="8921977" y="1261412"/>
              <a:ext cx="2926080" cy="666977"/>
            </a:xfrm>
            <a:prstGeom prst="rect">
              <a:avLst/>
            </a:prstGeom>
            <a:noFill/>
          </p:spPr>
          <p:txBody>
            <a:bodyPr wrap="square" lIns="0" rIns="0" rtlCol="0" anchor="b">
              <a:spAutoFit/>
            </a:bodyPr>
            <a:lstStyle/>
            <a:p>
              <a:r>
                <a:rPr lang="en-US" sz="1867" b="1" noProof="1">
                  <a:solidFill>
                    <a:schemeClr val="accent1"/>
                  </a:solidFill>
                </a:rPr>
                <a:t>Proactive Service Improvement</a:t>
              </a:r>
            </a:p>
          </p:txBody>
        </p:sp>
        <p:sp>
          <p:nvSpPr>
            <p:cNvPr id="29" name="TextBox 28"/>
            <p:cNvSpPr txBox="1"/>
            <p:nvPr/>
          </p:nvSpPr>
          <p:spPr>
            <a:xfrm>
              <a:off x="8921977" y="1925882"/>
              <a:ext cx="2926080" cy="502573"/>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Capacity Resource Utilization and trends for analysis</a:t>
              </a:r>
            </a:p>
          </p:txBody>
        </p:sp>
      </p:grpSp>
      <p:pic>
        <p:nvPicPr>
          <p:cNvPr id="30" name="Graphic 29" descr="Researc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597" y="5221298"/>
            <a:ext cx="607185" cy="607185"/>
          </a:xfrm>
          <a:prstGeom prst="rect">
            <a:avLst/>
          </a:prstGeom>
        </p:spPr>
      </p:pic>
      <p:grpSp>
        <p:nvGrpSpPr>
          <p:cNvPr id="31" name="Graphic 24" descr="Users"/>
          <p:cNvGrpSpPr/>
          <p:nvPr/>
        </p:nvGrpSpPr>
        <p:grpSpPr>
          <a:xfrm>
            <a:off x="4587870" y="5361731"/>
            <a:ext cx="575495" cy="358999"/>
            <a:chOff x="3939015" y="3249500"/>
            <a:chExt cx="575494" cy="358998"/>
          </a:xfrm>
          <a:solidFill>
            <a:srgbClr val="000000"/>
          </a:solidFill>
        </p:grpSpPr>
        <p:sp>
          <p:nvSpPr>
            <p:cNvPr id="32" name="Freeform: Shape 30"/>
            <p:cNvSpPr/>
            <p:nvPr/>
          </p:nvSpPr>
          <p:spPr>
            <a:xfrm>
              <a:off x="4000675" y="3249500"/>
              <a:ext cx="123320" cy="123320"/>
            </a:xfrm>
            <a:custGeom>
              <a:avLst/>
              <a:gdLst>
                <a:gd name="connsiteX0" fmla="*/ 123320 w 123320"/>
                <a:gd name="connsiteY0" fmla="*/ 61660 h 123320"/>
                <a:gd name="connsiteX1" fmla="*/ 61660 w 123320"/>
                <a:gd name="connsiteY1" fmla="*/ 123320 h 123320"/>
                <a:gd name="connsiteX2" fmla="*/ 0 w 123320"/>
                <a:gd name="connsiteY2" fmla="*/ 61660 h 123320"/>
                <a:gd name="connsiteX3" fmla="*/ 61660 w 123320"/>
                <a:gd name="connsiteY3" fmla="*/ 0 h 123320"/>
                <a:gd name="connsiteX4" fmla="*/ 123320 w 123320"/>
                <a:gd name="connsiteY4" fmla="*/ 61660 h 12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0" h="123320">
                  <a:moveTo>
                    <a:pt x="123320" y="61660"/>
                  </a:moveTo>
                  <a:cubicBezTo>
                    <a:pt x="123320" y="95714"/>
                    <a:pt x="95714" y="123320"/>
                    <a:pt x="61660" y="123320"/>
                  </a:cubicBezTo>
                  <a:cubicBezTo>
                    <a:pt x="27606" y="123320"/>
                    <a:pt x="0" y="95714"/>
                    <a:pt x="0" y="61660"/>
                  </a:cubicBezTo>
                  <a:cubicBezTo>
                    <a:pt x="0" y="27606"/>
                    <a:pt x="27606" y="0"/>
                    <a:pt x="61660" y="0"/>
                  </a:cubicBezTo>
                  <a:cubicBezTo>
                    <a:pt x="95714" y="0"/>
                    <a:pt x="123320" y="27606"/>
                    <a:pt x="123320" y="61660"/>
                  </a:cubicBezTo>
                  <a:close/>
                </a:path>
              </a:pathLst>
            </a:custGeom>
            <a:solidFill>
              <a:srgbClr val="000000"/>
            </a:solidFill>
            <a:ln w="6846" cap="flat">
              <a:noFill/>
              <a:prstDash val="solid"/>
              <a:miter/>
            </a:ln>
          </p:spPr>
          <p:txBody>
            <a:bodyPr rtlCol="0" anchor="ctr"/>
            <a:lstStyle/>
            <a:p>
              <a:endParaRPr lang="en-US"/>
            </a:p>
          </p:txBody>
        </p:sp>
        <p:sp>
          <p:nvSpPr>
            <p:cNvPr id="33" name="Freeform: Shape 31"/>
            <p:cNvSpPr/>
            <p:nvPr/>
          </p:nvSpPr>
          <p:spPr>
            <a:xfrm>
              <a:off x="4329529" y="3249500"/>
              <a:ext cx="123320" cy="123320"/>
            </a:xfrm>
            <a:custGeom>
              <a:avLst/>
              <a:gdLst>
                <a:gd name="connsiteX0" fmla="*/ 123320 w 123320"/>
                <a:gd name="connsiteY0" fmla="*/ 61660 h 123320"/>
                <a:gd name="connsiteX1" fmla="*/ 61660 w 123320"/>
                <a:gd name="connsiteY1" fmla="*/ 123320 h 123320"/>
                <a:gd name="connsiteX2" fmla="*/ 0 w 123320"/>
                <a:gd name="connsiteY2" fmla="*/ 61660 h 123320"/>
                <a:gd name="connsiteX3" fmla="*/ 61660 w 123320"/>
                <a:gd name="connsiteY3" fmla="*/ 0 h 123320"/>
                <a:gd name="connsiteX4" fmla="*/ 123320 w 123320"/>
                <a:gd name="connsiteY4" fmla="*/ 61660 h 12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0" h="123320">
                  <a:moveTo>
                    <a:pt x="123320" y="61660"/>
                  </a:moveTo>
                  <a:cubicBezTo>
                    <a:pt x="123320" y="95714"/>
                    <a:pt x="95714" y="123320"/>
                    <a:pt x="61660" y="123320"/>
                  </a:cubicBezTo>
                  <a:cubicBezTo>
                    <a:pt x="27606" y="123320"/>
                    <a:pt x="0" y="95714"/>
                    <a:pt x="0" y="61660"/>
                  </a:cubicBezTo>
                  <a:cubicBezTo>
                    <a:pt x="0" y="27606"/>
                    <a:pt x="27606" y="0"/>
                    <a:pt x="61660" y="0"/>
                  </a:cubicBezTo>
                  <a:cubicBezTo>
                    <a:pt x="95714" y="0"/>
                    <a:pt x="123320" y="27606"/>
                    <a:pt x="123320" y="61660"/>
                  </a:cubicBezTo>
                  <a:close/>
                </a:path>
              </a:pathLst>
            </a:custGeom>
            <a:solidFill>
              <a:srgbClr val="000000"/>
            </a:solidFill>
            <a:ln w="6846" cap="flat">
              <a:noFill/>
              <a:prstDash val="solid"/>
              <a:miter/>
            </a:ln>
          </p:spPr>
          <p:txBody>
            <a:bodyPr rtlCol="0" anchor="ctr"/>
            <a:lstStyle/>
            <a:p>
              <a:endParaRPr lang="en-US"/>
            </a:p>
          </p:txBody>
        </p:sp>
        <p:sp>
          <p:nvSpPr>
            <p:cNvPr id="34" name="Freeform: Shape 32"/>
            <p:cNvSpPr/>
            <p:nvPr/>
          </p:nvSpPr>
          <p:spPr>
            <a:xfrm>
              <a:off x="4103442" y="3485179"/>
              <a:ext cx="246640" cy="123320"/>
            </a:xfrm>
            <a:custGeom>
              <a:avLst/>
              <a:gdLst>
                <a:gd name="connsiteX0" fmla="*/ 246641 w 246640"/>
                <a:gd name="connsiteY0" fmla="*/ 123320 h 123320"/>
                <a:gd name="connsiteX1" fmla="*/ 246641 w 246640"/>
                <a:gd name="connsiteY1" fmla="*/ 61660 h 123320"/>
                <a:gd name="connsiteX2" fmla="*/ 234308 w 246640"/>
                <a:gd name="connsiteY2" fmla="*/ 36996 h 123320"/>
                <a:gd name="connsiteX3" fmla="*/ 174019 w 246640"/>
                <a:gd name="connsiteY3" fmla="*/ 8221 h 123320"/>
                <a:gd name="connsiteX4" fmla="*/ 123320 w 246640"/>
                <a:gd name="connsiteY4" fmla="*/ 0 h 123320"/>
                <a:gd name="connsiteX5" fmla="*/ 72622 w 246640"/>
                <a:gd name="connsiteY5" fmla="*/ 8221 h 123320"/>
                <a:gd name="connsiteX6" fmla="*/ 12332 w 246640"/>
                <a:gd name="connsiteY6" fmla="*/ 36996 h 123320"/>
                <a:gd name="connsiteX7" fmla="*/ 0 w 246640"/>
                <a:gd name="connsiteY7" fmla="*/ 61660 h 123320"/>
                <a:gd name="connsiteX8" fmla="*/ 0 w 246640"/>
                <a:gd name="connsiteY8" fmla="*/ 123320 h 123320"/>
                <a:gd name="connsiteX9" fmla="*/ 246641 w 246640"/>
                <a:gd name="connsiteY9" fmla="*/ 123320 h 1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40" h="123320">
                  <a:moveTo>
                    <a:pt x="246641" y="123320"/>
                  </a:moveTo>
                  <a:lnTo>
                    <a:pt x="246641" y="61660"/>
                  </a:lnTo>
                  <a:cubicBezTo>
                    <a:pt x="246641" y="52069"/>
                    <a:pt x="242530" y="42477"/>
                    <a:pt x="234308" y="36996"/>
                  </a:cubicBezTo>
                  <a:cubicBezTo>
                    <a:pt x="217866" y="23294"/>
                    <a:pt x="195942" y="13702"/>
                    <a:pt x="174019" y="8221"/>
                  </a:cubicBezTo>
                  <a:cubicBezTo>
                    <a:pt x="158946" y="4111"/>
                    <a:pt x="141133" y="0"/>
                    <a:pt x="123320" y="0"/>
                  </a:cubicBezTo>
                  <a:cubicBezTo>
                    <a:pt x="106878" y="0"/>
                    <a:pt x="89065" y="2740"/>
                    <a:pt x="72622" y="8221"/>
                  </a:cubicBezTo>
                  <a:cubicBezTo>
                    <a:pt x="50698" y="13702"/>
                    <a:pt x="30145" y="24664"/>
                    <a:pt x="12332" y="36996"/>
                  </a:cubicBezTo>
                  <a:cubicBezTo>
                    <a:pt x="4111" y="43847"/>
                    <a:pt x="0" y="52069"/>
                    <a:pt x="0" y="61660"/>
                  </a:cubicBezTo>
                  <a:lnTo>
                    <a:pt x="0" y="123320"/>
                  </a:lnTo>
                  <a:lnTo>
                    <a:pt x="246641" y="123320"/>
                  </a:lnTo>
                  <a:close/>
                </a:path>
              </a:pathLst>
            </a:custGeom>
            <a:solidFill>
              <a:srgbClr val="000000"/>
            </a:solidFill>
            <a:ln w="6846" cap="flat">
              <a:noFill/>
              <a:prstDash val="solid"/>
              <a:miter/>
            </a:ln>
          </p:spPr>
          <p:txBody>
            <a:bodyPr rtlCol="0" anchor="ctr"/>
            <a:lstStyle/>
            <a:p>
              <a:endParaRPr lang="en-US"/>
            </a:p>
          </p:txBody>
        </p:sp>
        <p:sp>
          <p:nvSpPr>
            <p:cNvPr id="35" name="Freeform: Shape 33"/>
            <p:cNvSpPr/>
            <p:nvPr/>
          </p:nvSpPr>
          <p:spPr>
            <a:xfrm>
              <a:off x="4165102" y="3345416"/>
              <a:ext cx="123320" cy="123320"/>
            </a:xfrm>
            <a:custGeom>
              <a:avLst/>
              <a:gdLst>
                <a:gd name="connsiteX0" fmla="*/ 123320 w 123320"/>
                <a:gd name="connsiteY0" fmla="*/ 61660 h 123320"/>
                <a:gd name="connsiteX1" fmla="*/ 61660 w 123320"/>
                <a:gd name="connsiteY1" fmla="*/ 123320 h 123320"/>
                <a:gd name="connsiteX2" fmla="*/ 0 w 123320"/>
                <a:gd name="connsiteY2" fmla="*/ 61660 h 123320"/>
                <a:gd name="connsiteX3" fmla="*/ 61660 w 123320"/>
                <a:gd name="connsiteY3" fmla="*/ 0 h 123320"/>
                <a:gd name="connsiteX4" fmla="*/ 123320 w 123320"/>
                <a:gd name="connsiteY4" fmla="*/ 61660 h 12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0" h="123320">
                  <a:moveTo>
                    <a:pt x="123320" y="61660"/>
                  </a:moveTo>
                  <a:cubicBezTo>
                    <a:pt x="123320" y="95714"/>
                    <a:pt x="95714" y="123320"/>
                    <a:pt x="61660" y="123320"/>
                  </a:cubicBezTo>
                  <a:cubicBezTo>
                    <a:pt x="27606" y="123320"/>
                    <a:pt x="0" y="95714"/>
                    <a:pt x="0" y="61660"/>
                  </a:cubicBezTo>
                  <a:cubicBezTo>
                    <a:pt x="0" y="27606"/>
                    <a:pt x="27606" y="0"/>
                    <a:pt x="61660" y="0"/>
                  </a:cubicBezTo>
                  <a:cubicBezTo>
                    <a:pt x="95714" y="0"/>
                    <a:pt x="123320" y="27606"/>
                    <a:pt x="123320" y="61660"/>
                  </a:cubicBezTo>
                  <a:close/>
                </a:path>
              </a:pathLst>
            </a:custGeom>
            <a:solidFill>
              <a:srgbClr val="000000"/>
            </a:solidFill>
            <a:ln w="6846" cap="flat">
              <a:noFill/>
              <a:prstDash val="solid"/>
              <a:miter/>
            </a:ln>
          </p:spPr>
          <p:txBody>
            <a:bodyPr rtlCol="0" anchor="ctr"/>
            <a:lstStyle/>
            <a:p>
              <a:endParaRPr lang="en-US"/>
            </a:p>
          </p:txBody>
        </p:sp>
        <p:sp>
          <p:nvSpPr>
            <p:cNvPr id="36" name="Freeform: Shape 34"/>
            <p:cNvSpPr/>
            <p:nvPr/>
          </p:nvSpPr>
          <p:spPr>
            <a:xfrm>
              <a:off x="4291163" y="3389263"/>
              <a:ext cx="223346" cy="123320"/>
            </a:xfrm>
            <a:custGeom>
              <a:avLst/>
              <a:gdLst>
                <a:gd name="connsiteX0" fmla="*/ 211015 w 223346"/>
                <a:gd name="connsiteY0" fmla="*/ 36996 h 123320"/>
                <a:gd name="connsiteX1" fmla="*/ 150725 w 223346"/>
                <a:gd name="connsiteY1" fmla="*/ 8221 h 123320"/>
                <a:gd name="connsiteX2" fmla="*/ 100026 w 223346"/>
                <a:gd name="connsiteY2" fmla="*/ 0 h 123320"/>
                <a:gd name="connsiteX3" fmla="*/ 49328 w 223346"/>
                <a:gd name="connsiteY3" fmla="*/ 8221 h 123320"/>
                <a:gd name="connsiteX4" fmla="*/ 24664 w 223346"/>
                <a:gd name="connsiteY4" fmla="*/ 17813 h 123320"/>
                <a:gd name="connsiteX5" fmla="*/ 24664 w 223346"/>
                <a:gd name="connsiteY5" fmla="*/ 19183 h 123320"/>
                <a:gd name="connsiteX6" fmla="*/ 0 w 223346"/>
                <a:gd name="connsiteY6" fmla="*/ 79473 h 123320"/>
                <a:gd name="connsiteX7" fmla="*/ 63030 w 223346"/>
                <a:gd name="connsiteY7" fmla="*/ 110988 h 123320"/>
                <a:gd name="connsiteX8" fmla="*/ 73992 w 223346"/>
                <a:gd name="connsiteY8" fmla="*/ 123320 h 123320"/>
                <a:gd name="connsiteX9" fmla="*/ 223347 w 223346"/>
                <a:gd name="connsiteY9" fmla="*/ 123320 h 123320"/>
                <a:gd name="connsiteX10" fmla="*/ 223347 w 223346"/>
                <a:gd name="connsiteY10" fmla="*/ 61660 h 123320"/>
                <a:gd name="connsiteX11" fmla="*/ 211015 w 223346"/>
                <a:gd name="connsiteY11" fmla="*/ 36996 h 1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346" h="123320">
                  <a:moveTo>
                    <a:pt x="211015" y="36996"/>
                  </a:moveTo>
                  <a:cubicBezTo>
                    <a:pt x="194572" y="23294"/>
                    <a:pt x="172648" y="13702"/>
                    <a:pt x="150725" y="8221"/>
                  </a:cubicBezTo>
                  <a:cubicBezTo>
                    <a:pt x="135652" y="4111"/>
                    <a:pt x="117839" y="0"/>
                    <a:pt x="100026" y="0"/>
                  </a:cubicBezTo>
                  <a:cubicBezTo>
                    <a:pt x="83584" y="0"/>
                    <a:pt x="65771" y="2740"/>
                    <a:pt x="49328" y="8221"/>
                  </a:cubicBezTo>
                  <a:cubicBezTo>
                    <a:pt x="41107" y="10962"/>
                    <a:pt x="32885" y="13702"/>
                    <a:pt x="24664" y="17813"/>
                  </a:cubicBezTo>
                  <a:lnTo>
                    <a:pt x="24664" y="19183"/>
                  </a:lnTo>
                  <a:cubicBezTo>
                    <a:pt x="24664" y="42477"/>
                    <a:pt x="15072" y="64401"/>
                    <a:pt x="0" y="79473"/>
                  </a:cubicBezTo>
                  <a:cubicBezTo>
                    <a:pt x="26034" y="87694"/>
                    <a:pt x="46588" y="98656"/>
                    <a:pt x="63030" y="110988"/>
                  </a:cubicBezTo>
                  <a:cubicBezTo>
                    <a:pt x="67141" y="115099"/>
                    <a:pt x="71252" y="117839"/>
                    <a:pt x="73992" y="123320"/>
                  </a:cubicBezTo>
                  <a:lnTo>
                    <a:pt x="223347" y="123320"/>
                  </a:lnTo>
                  <a:lnTo>
                    <a:pt x="223347" y="61660"/>
                  </a:lnTo>
                  <a:cubicBezTo>
                    <a:pt x="223347" y="52069"/>
                    <a:pt x="219236" y="42477"/>
                    <a:pt x="211015" y="36996"/>
                  </a:cubicBezTo>
                  <a:close/>
                </a:path>
              </a:pathLst>
            </a:custGeom>
            <a:solidFill>
              <a:srgbClr val="000000"/>
            </a:solidFill>
            <a:ln w="6846" cap="flat">
              <a:noFill/>
              <a:prstDash val="solid"/>
              <a:miter/>
            </a:ln>
          </p:spPr>
          <p:txBody>
            <a:bodyPr rtlCol="0" anchor="ctr"/>
            <a:lstStyle/>
            <a:p>
              <a:endParaRPr lang="en-US"/>
            </a:p>
          </p:txBody>
        </p:sp>
        <p:sp>
          <p:nvSpPr>
            <p:cNvPr id="37" name="Freeform: Shape 35"/>
            <p:cNvSpPr/>
            <p:nvPr/>
          </p:nvSpPr>
          <p:spPr>
            <a:xfrm>
              <a:off x="3939015" y="3389263"/>
              <a:ext cx="223346" cy="123320"/>
            </a:xfrm>
            <a:custGeom>
              <a:avLst/>
              <a:gdLst>
                <a:gd name="connsiteX0" fmla="*/ 160316 w 223346"/>
                <a:gd name="connsiteY0" fmla="*/ 110988 h 123320"/>
                <a:gd name="connsiteX1" fmla="*/ 160316 w 223346"/>
                <a:gd name="connsiteY1" fmla="*/ 110988 h 123320"/>
                <a:gd name="connsiteX2" fmla="*/ 223347 w 223346"/>
                <a:gd name="connsiteY2" fmla="*/ 79473 h 123320"/>
                <a:gd name="connsiteX3" fmla="*/ 198683 w 223346"/>
                <a:gd name="connsiteY3" fmla="*/ 19183 h 123320"/>
                <a:gd name="connsiteX4" fmla="*/ 198683 w 223346"/>
                <a:gd name="connsiteY4" fmla="*/ 16443 h 123320"/>
                <a:gd name="connsiteX5" fmla="*/ 174019 w 223346"/>
                <a:gd name="connsiteY5" fmla="*/ 8221 h 123320"/>
                <a:gd name="connsiteX6" fmla="*/ 123320 w 223346"/>
                <a:gd name="connsiteY6" fmla="*/ 0 h 123320"/>
                <a:gd name="connsiteX7" fmla="*/ 72622 w 223346"/>
                <a:gd name="connsiteY7" fmla="*/ 8221 h 123320"/>
                <a:gd name="connsiteX8" fmla="*/ 12332 w 223346"/>
                <a:gd name="connsiteY8" fmla="*/ 36996 h 123320"/>
                <a:gd name="connsiteX9" fmla="*/ 0 w 223346"/>
                <a:gd name="connsiteY9" fmla="*/ 61660 h 123320"/>
                <a:gd name="connsiteX10" fmla="*/ 0 w 223346"/>
                <a:gd name="connsiteY10" fmla="*/ 123320 h 123320"/>
                <a:gd name="connsiteX11" fmla="*/ 147984 w 223346"/>
                <a:gd name="connsiteY11" fmla="*/ 123320 h 123320"/>
                <a:gd name="connsiteX12" fmla="*/ 160316 w 223346"/>
                <a:gd name="connsiteY12" fmla="*/ 110988 h 1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346" h="123320">
                  <a:moveTo>
                    <a:pt x="160316" y="110988"/>
                  </a:moveTo>
                  <a:lnTo>
                    <a:pt x="160316" y="110988"/>
                  </a:lnTo>
                  <a:cubicBezTo>
                    <a:pt x="179499" y="97286"/>
                    <a:pt x="201423" y="86324"/>
                    <a:pt x="223347" y="79473"/>
                  </a:cubicBezTo>
                  <a:cubicBezTo>
                    <a:pt x="208274" y="63030"/>
                    <a:pt x="198683" y="42477"/>
                    <a:pt x="198683" y="19183"/>
                  </a:cubicBezTo>
                  <a:cubicBezTo>
                    <a:pt x="198683" y="17813"/>
                    <a:pt x="198683" y="17813"/>
                    <a:pt x="198683" y="16443"/>
                  </a:cubicBezTo>
                  <a:cubicBezTo>
                    <a:pt x="190461" y="13702"/>
                    <a:pt x="182240" y="9592"/>
                    <a:pt x="174019" y="8221"/>
                  </a:cubicBezTo>
                  <a:cubicBezTo>
                    <a:pt x="158946" y="4111"/>
                    <a:pt x="141133" y="0"/>
                    <a:pt x="123320" y="0"/>
                  </a:cubicBezTo>
                  <a:cubicBezTo>
                    <a:pt x="106878" y="0"/>
                    <a:pt x="89065" y="2740"/>
                    <a:pt x="72622" y="8221"/>
                  </a:cubicBezTo>
                  <a:cubicBezTo>
                    <a:pt x="50698" y="15072"/>
                    <a:pt x="30145" y="24664"/>
                    <a:pt x="12332" y="36996"/>
                  </a:cubicBezTo>
                  <a:cubicBezTo>
                    <a:pt x="4111" y="42477"/>
                    <a:pt x="0" y="52069"/>
                    <a:pt x="0" y="61660"/>
                  </a:cubicBezTo>
                  <a:lnTo>
                    <a:pt x="0" y="123320"/>
                  </a:lnTo>
                  <a:lnTo>
                    <a:pt x="147984" y="123320"/>
                  </a:lnTo>
                  <a:cubicBezTo>
                    <a:pt x="152095" y="117839"/>
                    <a:pt x="154835" y="115099"/>
                    <a:pt x="160316" y="110988"/>
                  </a:cubicBezTo>
                  <a:close/>
                </a:path>
              </a:pathLst>
            </a:custGeom>
            <a:solidFill>
              <a:srgbClr val="000000"/>
            </a:solidFill>
            <a:ln w="6846" cap="flat">
              <a:noFill/>
              <a:prstDash val="solid"/>
              <a:miter/>
            </a:ln>
          </p:spPr>
          <p:txBody>
            <a:bodyPr rtlCol="0" anchor="ctr"/>
            <a:lstStyle/>
            <a:p>
              <a:endParaRPr lang="en-US"/>
            </a:p>
          </p:txBody>
        </p:sp>
      </p:grpSp>
      <p:grpSp>
        <p:nvGrpSpPr>
          <p:cNvPr id="38" name="Graphic 26" descr="Lightbulb"/>
          <p:cNvGrpSpPr/>
          <p:nvPr/>
        </p:nvGrpSpPr>
        <p:grpSpPr>
          <a:xfrm>
            <a:off x="3988411" y="3237803"/>
            <a:ext cx="657708" cy="657708"/>
            <a:chOff x="5767146" y="4992021"/>
            <a:chExt cx="657708" cy="657708"/>
          </a:xfrm>
        </p:grpSpPr>
        <p:sp>
          <p:nvSpPr>
            <p:cNvPr id="39" name="Freeform: Shape 37"/>
            <p:cNvSpPr/>
            <p:nvPr/>
          </p:nvSpPr>
          <p:spPr>
            <a:xfrm>
              <a:off x="6006935" y="5430493"/>
              <a:ext cx="178129" cy="41106"/>
            </a:xfrm>
            <a:custGeom>
              <a:avLst/>
              <a:gdLst>
                <a:gd name="connsiteX0" fmla="*/ 20553 w 178129"/>
                <a:gd name="connsiteY0" fmla="*/ 0 h 41106"/>
                <a:gd name="connsiteX1" fmla="*/ 157576 w 178129"/>
                <a:gd name="connsiteY1" fmla="*/ 0 h 41106"/>
                <a:gd name="connsiteX2" fmla="*/ 178129 w 178129"/>
                <a:gd name="connsiteY2" fmla="*/ 20553 h 41106"/>
                <a:gd name="connsiteX3" fmla="*/ 157576 w 178129"/>
                <a:gd name="connsiteY3" fmla="*/ 41107 h 41106"/>
                <a:gd name="connsiteX4" fmla="*/ 20553 w 178129"/>
                <a:gd name="connsiteY4" fmla="*/ 41107 h 41106"/>
                <a:gd name="connsiteX5" fmla="*/ 0 w 178129"/>
                <a:gd name="connsiteY5" fmla="*/ 20553 h 41106"/>
                <a:gd name="connsiteX6" fmla="*/ 20553 w 178129"/>
                <a:gd name="connsiteY6" fmla="*/ 0 h 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29" h="41106">
                  <a:moveTo>
                    <a:pt x="20553" y="0"/>
                  </a:moveTo>
                  <a:lnTo>
                    <a:pt x="157576" y="0"/>
                  </a:lnTo>
                  <a:cubicBezTo>
                    <a:pt x="169223" y="0"/>
                    <a:pt x="178129" y="8906"/>
                    <a:pt x="178129" y="20553"/>
                  </a:cubicBezTo>
                  <a:cubicBezTo>
                    <a:pt x="178129" y="32200"/>
                    <a:pt x="169223" y="41107"/>
                    <a:pt x="157576" y="41107"/>
                  </a:cubicBezTo>
                  <a:lnTo>
                    <a:pt x="20553" y="41107"/>
                  </a:lnTo>
                  <a:cubicBezTo>
                    <a:pt x="8906" y="41107"/>
                    <a:pt x="0" y="32200"/>
                    <a:pt x="0" y="20553"/>
                  </a:cubicBezTo>
                  <a:cubicBezTo>
                    <a:pt x="0" y="8906"/>
                    <a:pt x="8906" y="0"/>
                    <a:pt x="20553" y="0"/>
                  </a:cubicBezTo>
                  <a:close/>
                </a:path>
              </a:pathLst>
            </a:custGeom>
            <a:solidFill>
              <a:srgbClr val="000000"/>
            </a:solidFill>
            <a:ln w="6846" cap="flat">
              <a:noFill/>
              <a:prstDash val="solid"/>
              <a:miter/>
            </a:ln>
          </p:spPr>
          <p:txBody>
            <a:bodyPr rtlCol="0" anchor="ctr"/>
            <a:lstStyle/>
            <a:p>
              <a:endParaRPr lang="en-US"/>
            </a:p>
          </p:txBody>
        </p:sp>
        <p:sp>
          <p:nvSpPr>
            <p:cNvPr id="40" name="Freeform: Shape 38"/>
            <p:cNvSpPr/>
            <p:nvPr/>
          </p:nvSpPr>
          <p:spPr>
            <a:xfrm>
              <a:off x="6006935" y="5499004"/>
              <a:ext cx="178129" cy="41106"/>
            </a:xfrm>
            <a:custGeom>
              <a:avLst/>
              <a:gdLst>
                <a:gd name="connsiteX0" fmla="*/ 20553 w 178129"/>
                <a:gd name="connsiteY0" fmla="*/ 0 h 41106"/>
                <a:gd name="connsiteX1" fmla="*/ 157576 w 178129"/>
                <a:gd name="connsiteY1" fmla="*/ 0 h 41106"/>
                <a:gd name="connsiteX2" fmla="*/ 178129 w 178129"/>
                <a:gd name="connsiteY2" fmla="*/ 20553 h 41106"/>
                <a:gd name="connsiteX3" fmla="*/ 157576 w 178129"/>
                <a:gd name="connsiteY3" fmla="*/ 41107 h 41106"/>
                <a:gd name="connsiteX4" fmla="*/ 20553 w 178129"/>
                <a:gd name="connsiteY4" fmla="*/ 41107 h 41106"/>
                <a:gd name="connsiteX5" fmla="*/ 0 w 178129"/>
                <a:gd name="connsiteY5" fmla="*/ 20553 h 41106"/>
                <a:gd name="connsiteX6" fmla="*/ 20553 w 178129"/>
                <a:gd name="connsiteY6" fmla="*/ 0 h 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29" h="41106">
                  <a:moveTo>
                    <a:pt x="20553" y="0"/>
                  </a:moveTo>
                  <a:lnTo>
                    <a:pt x="157576" y="0"/>
                  </a:lnTo>
                  <a:cubicBezTo>
                    <a:pt x="169223" y="0"/>
                    <a:pt x="178129" y="8906"/>
                    <a:pt x="178129" y="20553"/>
                  </a:cubicBezTo>
                  <a:cubicBezTo>
                    <a:pt x="178129" y="32200"/>
                    <a:pt x="169223" y="41107"/>
                    <a:pt x="157576" y="41107"/>
                  </a:cubicBezTo>
                  <a:lnTo>
                    <a:pt x="20553" y="41107"/>
                  </a:lnTo>
                  <a:cubicBezTo>
                    <a:pt x="8906" y="41107"/>
                    <a:pt x="0" y="32200"/>
                    <a:pt x="0" y="20553"/>
                  </a:cubicBezTo>
                  <a:cubicBezTo>
                    <a:pt x="0" y="8906"/>
                    <a:pt x="8906" y="0"/>
                    <a:pt x="20553" y="0"/>
                  </a:cubicBezTo>
                  <a:close/>
                </a:path>
              </a:pathLst>
            </a:custGeom>
            <a:solidFill>
              <a:srgbClr val="000000"/>
            </a:solidFill>
            <a:ln w="6846" cap="flat">
              <a:noFill/>
              <a:prstDash val="solid"/>
              <a:miter/>
            </a:ln>
          </p:spPr>
          <p:txBody>
            <a:bodyPr rtlCol="0" anchor="ctr"/>
            <a:lstStyle/>
            <a:p>
              <a:endParaRPr lang="en-US"/>
            </a:p>
          </p:txBody>
        </p:sp>
        <p:sp>
          <p:nvSpPr>
            <p:cNvPr id="41" name="Freeform: Shape 39"/>
            <p:cNvSpPr/>
            <p:nvPr/>
          </p:nvSpPr>
          <p:spPr>
            <a:xfrm>
              <a:off x="6051467" y="5567515"/>
              <a:ext cx="89064" cy="41106"/>
            </a:xfrm>
            <a:custGeom>
              <a:avLst/>
              <a:gdLst>
                <a:gd name="connsiteX0" fmla="*/ 0 w 89064"/>
                <a:gd name="connsiteY0" fmla="*/ 0 h 41106"/>
                <a:gd name="connsiteX1" fmla="*/ 44532 w 89064"/>
                <a:gd name="connsiteY1" fmla="*/ 41107 h 41106"/>
                <a:gd name="connsiteX2" fmla="*/ 89065 w 89064"/>
                <a:gd name="connsiteY2" fmla="*/ 0 h 41106"/>
                <a:gd name="connsiteX3" fmla="*/ 0 w 89064"/>
                <a:gd name="connsiteY3" fmla="*/ 0 h 41106"/>
              </a:gdLst>
              <a:ahLst/>
              <a:cxnLst>
                <a:cxn ang="0">
                  <a:pos x="connsiteX0" y="connsiteY0"/>
                </a:cxn>
                <a:cxn ang="0">
                  <a:pos x="connsiteX1" y="connsiteY1"/>
                </a:cxn>
                <a:cxn ang="0">
                  <a:pos x="connsiteX2" y="connsiteY2"/>
                </a:cxn>
                <a:cxn ang="0">
                  <a:pos x="connsiteX3" y="connsiteY3"/>
                </a:cxn>
              </a:cxnLst>
              <a:rect l="l" t="t" r="r" b="b"/>
              <a:pathLst>
                <a:path w="89064" h="41106">
                  <a:moveTo>
                    <a:pt x="0" y="0"/>
                  </a:moveTo>
                  <a:cubicBezTo>
                    <a:pt x="2055" y="23294"/>
                    <a:pt x="21238" y="41107"/>
                    <a:pt x="44532" y="41107"/>
                  </a:cubicBezTo>
                  <a:cubicBezTo>
                    <a:pt x="67826" y="41107"/>
                    <a:pt x="87009" y="23294"/>
                    <a:pt x="89065" y="0"/>
                  </a:cubicBezTo>
                  <a:lnTo>
                    <a:pt x="0" y="0"/>
                  </a:lnTo>
                  <a:close/>
                </a:path>
              </a:pathLst>
            </a:custGeom>
            <a:solidFill>
              <a:srgbClr val="000000"/>
            </a:solidFill>
            <a:ln w="6846" cap="flat">
              <a:noFill/>
              <a:prstDash val="solid"/>
              <a:miter/>
            </a:ln>
          </p:spPr>
          <p:txBody>
            <a:bodyPr rtlCol="0" anchor="ctr"/>
            <a:lstStyle/>
            <a:p>
              <a:endParaRPr lang="en-US"/>
            </a:p>
          </p:txBody>
        </p:sp>
        <p:sp>
          <p:nvSpPr>
            <p:cNvPr id="42" name="Freeform: Shape 40"/>
            <p:cNvSpPr/>
            <p:nvPr/>
          </p:nvSpPr>
          <p:spPr>
            <a:xfrm>
              <a:off x="5917870" y="5033127"/>
              <a:ext cx="356258" cy="369960"/>
            </a:xfrm>
            <a:custGeom>
              <a:avLst/>
              <a:gdLst>
                <a:gd name="connsiteX0" fmla="*/ 178129 w 356258"/>
                <a:gd name="connsiteY0" fmla="*/ 0 h 369960"/>
                <a:gd name="connsiteX1" fmla="*/ 178129 w 356258"/>
                <a:gd name="connsiteY1" fmla="*/ 0 h 369960"/>
                <a:gd name="connsiteX2" fmla="*/ 178129 w 356258"/>
                <a:gd name="connsiteY2" fmla="*/ 0 h 369960"/>
                <a:gd name="connsiteX3" fmla="*/ 0 w 356258"/>
                <a:gd name="connsiteY3" fmla="*/ 176074 h 369960"/>
                <a:gd name="connsiteX4" fmla="*/ 0 w 356258"/>
                <a:gd name="connsiteY4" fmla="*/ 182240 h 369960"/>
                <a:gd name="connsiteX5" fmla="*/ 12332 w 356258"/>
                <a:gd name="connsiteY5" fmla="*/ 243900 h 369960"/>
                <a:gd name="connsiteX6" fmla="*/ 43162 w 356258"/>
                <a:gd name="connsiteY6" fmla="*/ 294598 h 369960"/>
                <a:gd name="connsiteX7" fmla="*/ 84954 w 356258"/>
                <a:gd name="connsiteY7" fmla="*/ 362425 h 369960"/>
                <a:gd name="connsiteX8" fmla="*/ 97286 w 356258"/>
                <a:gd name="connsiteY8" fmla="*/ 369961 h 369960"/>
                <a:gd name="connsiteX9" fmla="*/ 258973 w 356258"/>
                <a:gd name="connsiteY9" fmla="*/ 369961 h 369960"/>
                <a:gd name="connsiteX10" fmla="*/ 271305 w 356258"/>
                <a:gd name="connsiteY10" fmla="*/ 362425 h 369960"/>
                <a:gd name="connsiteX11" fmla="*/ 313096 w 356258"/>
                <a:gd name="connsiteY11" fmla="*/ 294598 h 369960"/>
                <a:gd name="connsiteX12" fmla="*/ 343926 w 356258"/>
                <a:gd name="connsiteY12" fmla="*/ 243900 h 369960"/>
                <a:gd name="connsiteX13" fmla="*/ 356259 w 356258"/>
                <a:gd name="connsiteY13" fmla="*/ 182240 h 369960"/>
                <a:gd name="connsiteX14" fmla="*/ 356259 w 356258"/>
                <a:gd name="connsiteY14" fmla="*/ 176074 h 369960"/>
                <a:gd name="connsiteX15" fmla="*/ 178129 w 356258"/>
                <a:gd name="connsiteY15" fmla="*/ 0 h 369960"/>
                <a:gd name="connsiteX16" fmla="*/ 315152 w 356258"/>
                <a:gd name="connsiteY16" fmla="*/ 181555 h 369960"/>
                <a:gd name="connsiteX17" fmla="*/ 305560 w 356258"/>
                <a:gd name="connsiteY17" fmla="*/ 229513 h 369960"/>
                <a:gd name="connsiteX18" fmla="*/ 282266 w 356258"/>
                <a:gd name="connsiteY18" fmla="*/ 267194 h 369960"/>
                <a:gd name="connsiteX19" fmla="*/ 242530 w 356258"/>
                <a:gd name="connsiteY19" fmla="*/ 328854 h 369960"/>
                <a:gd name="connsiteX20" fmla="*/ 178129 w 356258"/>
                <a:gd name="connsiteY20" fmla="*/ 328854 h 369960"/>
                <a:gd name="connsiteX21" fmla="*/ 114414 w 356258"/>
                <a:gd name="connsiteY21" fmla="*/ 328854 h 369960"/>
                <a:gd name="connsiteX22" fmla="*/ 74677 w 356258"/>
                <a:gd name="connsiteY22" fmla="*/ 267194 h 369960"/>
                <a:gd name="connsiteX23" fmla="*/ 51383 w 356258"/>
                <a:gd name="connsiteY23" fmla="*/ 229513 h 369960"/>
                <a:gd name="connsiteX24" fmla="*/ 41792 w 356258"/>
                <a:gd name="connsiteY24" fmla="*/ 181555 h 369960"/>
                <a:gd name="connsiteX25" fmla="*/ 41792 w 356258"/>
                <a:gd name="connsiteY25" fmla="*/ 176074 h 369960"/>
                <a:gd name="connsiteX26" fmla="*/ 178814 w 356258"/>
                <a:gd name="connsiteY26" fmla="*/ 40422 h 369960"/>
                <a:gd name="connsiteX27" fmla="*/ 178814 w 356258"/>
                <a:gd name="connsiteY27" fmla="*/ 40422 h 369960"/>
                <a:gd name="connsiteX28" fmla="*/ 178814 w 356258"/>
                <a:gd name="connsiteY28" fmla="*/ 40422 h 369960"/>
                <a:gd name="connsiteX29" fmla="*/ 178814 w 356258"/>
                <a:gd name="connsiteY29" fmla="*/ 40422 h 369960"/>
                <a:gd name="connsiteX30" fmla="*/ 178814 w 356258"/>
                <a:gd name="connsiteY30" fmla="*/ 40422 h 369960"/>
                <a:gd name="connsiteX31" fmla="*/ 178814 w 356258"/>
                <a:gd name="connsiteY31" fmla="*/ 40422 h 369960"/>
                <a:gd name="connsiteX32" fmla="*/ 178814 w 356258"/>
                <a:gd name="connsiteY32" fmla="*/ 40422 h 369960"/>
                <a:gd name="connsiteX33" fmla="*/ 315837 w 356258"/>
                <a:gd name="connsiteY33" fmla="*/ 176074 h 369960"/>
                <a:gd name="connsiteX34" fmla="*/ 315837 w 356258"/>
                <a:gd name="connsiteY34" fmla="*/ 181555 h 36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258" h="369960">
                  <a:moveTo>
                    <a:pt x="178129" y="0"/>
                  </a:moveTo>
                  <a:cubicBezTo>
                    <a:pt x="178129" y="0"/>
                    <a:pt x="178129" y="0"/>
                    <a:pt x="178129" y="0"/>
                  </a:cubicBezTo>
                  <a:cubicBezTo>
                    <a:pt x="178129" y="0"/>
                    <a:pt x="178129" y="0"/>
                    <a:pt x="178129" y="0"/>
                  </a:cubicBezTo>
                  <a:cubicBezTo>
                    <a:pt x="80843" y="685"/>
                    <a:pt x="2055" y="78788"/>
                    <a:pt x="0" y="176074"/>
                  </a:cubicBezTo>
                  <a:lnTo>
                    <a:pt x="0" y="182240"/>
                  </a:lnTo>
                  <a:cubicBezTo>
                    <a:pt x="685" y="203478"/>
                    <a:pt x="4796" y="224032"/>
                    <a:pt x="12332" y="243900"/>
                  </a:cubicBezTo>
                  <a:cubicBezTo>
                    <a:pt x="19868" y="262398"/>
                    <a:pt x="30145" y="279526"/>
                    <a:pt x="43162" y="294598"/>
                  </a:cubicBezTo>
                  <a:cubicBezTo>
                    <a:pt x="59605" y="312411"/>
                    <a:pt x="77418" y="347352"/>
                    <a:pt x="84954" y="362425"/>
                  </a:cubicBezTo>
                  <a:cubicBezTo>
                    <a:pt x="87009" y="367220"/>
                    <a:pt x="91805" y="369961"/>
                    <a:pt x="97286" y="369961"/>
                  </a:cubicBezTo>
                  <a:lnTo>
                    <a:pt x="258973" y="369961"/>
                  </a:lnTo>
                  <a:cubicBezTo>
                    <a:pt x="264453" y="369961"/>
                    <a:pt x="269249" y="367220"/>
                    <a:pt x="271305" y="362425"/>
                  </a:cubicBezTo>
                  <a:cubicBezTo>
                    <a:pt x="278841" y="347352"/>
                    <a:pt x="296654" y="312411"/>
                    <a:pt x="313096" y="294598"/>
                  </a:cubicBezTo>
                  <a:cubicBezTo>
                    <a:pt x="326114" y="279526"/>
                    <a:pt x="337075" y="262398"/>
                    <a:pt x="343926" y="243900"/>
                  </a:cubicBezTo>
                  <a:cubicBezTo>
                    <a:pt x="351463" y="224032"/>
                    <a:pt x="355573" y="203478"/>
                    <a:pt x="356259" y="182240"/>
                  </a:cubicBezTo>
                  <a:lnTo>
                    <a:pt x="356259" y="176074"/>
                  </a:lnTo>
                  <a:cubicBezTo>
                    <a:pt x="354203" y="78788"/>
                    <a:pt x="275415" y="685"/>
                    <a:pt x="178129" y="0"/>
                  </a:cubicBezTo>
                  <a:close/>
                  <a:moveTo>
                    <a:pt x="315152" y="181555"/>
                  </a:moveTo>
                  <a:cubicBezTo>
                    <a:pt x="314467" y="197998"/>
                    <a:pt x="311041" y="214440"/>
                    <a:pt x="305560" y="229513"/>
                  </a:cubicBezTo>
                  <a:cubicBezTo>
                    <a:pt x="300079" y="243215"/>
                    <a:pt x="292543" y="256232"/>
                    <a:pt x="282266" y="267194"/>
                  </a:cubicBezTo>
                  <a:cubicBezTo>
                    <a:pt x="266509" y="286377"/>
                    <a:pt x="252807" y="306930"/>
                    <a:pt x="242530" y="328854"/>
                  </a:cubicBezTo>
                  <a:lnTo>
                    <a:pt x="178129" y="328854"/>
                  </a:lnTo>
                  <a:lnTo>
                    <a:pt x="114414" y="328854"/>
                  </a:lnTo>
                  <a:cubicBezTo>
                    <a:pt x="103452" y="306930"/>
                    <a:pt x="89750" y="286377"/>
                    <a:pt x="74677" y="267194"/>
                  </a:cubicBezTo>
                  <a:cubicBezTo>
                    <a:pt x="65086" y="256232"/>
                    <a:pt x="56864" y="243215"/>
                    <a:pt x="51383" y="229513"/>
                  </a:cubicBezTo>
                  <a:cubicBezTo>
                    <a:pt x="45217" y="214440"/>
                    <a:pt x="42477" y="197998"/>
                    <a:pt x="41792" y="181555"/>
                  </a:cubicBezTo>
                  <a:lnTo>
                    <a:pt x="41792" y="176074"/>
                  </a:lnTo>
                  <a:cubicBezTo>
                    <a:pt x="43162" y="101397"/>
                    <a:pt x="104137" y="41107"/>
                    <a:pt x="178814" y="40422"/>
                  </a:cubicBezTo>
                  <a:lnTo>
                    <a:pt x="178814" y="40422"/>
                  </a:lnTo>
                  <a:lnTo>
                    <a:pt x="178814" y="40422"/>
                  </a:lnTo>
                  <a:cubicBezTo>
                    <a:pt x="178814" y="40422"/>
                    <a:pt x="178814" y="40422"/>
                    <a:pt x="178814" y="40422"/>
                  </a:cubicBezTo>
                  <a:cubicBezTo>
                    <a:pt x="178814" y="40422"/>
                    <a:pt x="178814" y="40422"/>
                    <a:pt x="178814" y="40422"/>
                  </a:cubicBezTo>
                  <a:lnTo>
                    <a:pt x="178814" y="40422"/>
                  </a:lnTo>
                  <a:lnTo>
                    <a:pt x="178814" y="40422"/>
                  </a:lnTo>
                  <a:cubicBezTo>
                    <a:pt x="253492" y="41107"/>
                    <a:pt x="314467" y="100712"/>
                    <a:pt x="315837" y="176074"/>
                  </a:cubicBezTo>
                  <a:lnTo>
                    <a:pt x="315837" y="181555"/>
                  </a:lnTo>
                  <a:close/>
                </a:path>
              </a:pathLst>
            </a:custGeom>
            <a:solidFill>
              <a:srgbClr val="000000"/>
            </a:solidFill>
            <a:ln w="6846" cap="flat">
              <a:noFill/>
              <a:prstDash val="solid"/>
              <a:miter/>
            </a:ln>
          </p:spPr>
          <p:txBody>
            <a:bodyPr rtlCol="0" anchor="ctr"/>
            <a:lstStyle/>
            <a:p>
              <a:endParaRPr lang="en-US"/>
            </a:p>
          </p:txBody>
        </p:sp>
      </p:grpSp>
      <p:grpSp>
        <p:nvGrpSpPr>
          <p:cNvPr id="43" name="Graphic 27" descr="Rocket"/>
          <p:cNvGrpSpPr/>
          <p:nvPr/>
        </p:nvGrpSpPr>
        <p:grpSpPr>
          <a:xfrm>
            <a:off x="5784529" y="1888395"/>
            <a:ext cx="657708" cy="657708"/>
            <a:chOff x="5767146" y="1240929"/>
            <a:chExt cx="657708" cy="657708"/>
          </a:xfrm>
          <a:solidFill>
            <a:schemeClr val="tx1">
              <a:lumMod val="95000"/>
            </a:schemeClr>
          </a:solidFill>
        </p:grpSpPr>
        <p:sp>
          <p:nvSpPr>
            <p:cNvPr id="44" name="Freeform: Shape 42"/>
            <p:cNvSpPr/>
            <p:nvPr/>
          </p:nvSpPr>
          <p:spPr>
            <a:xfrm>
              <a:off x="6246039" y="1294851"/>
              <a:ext cx="125691" cy="120781"/>
            </a:xfrm>
            <a:custGeom>
              <a:avLst/>
              <a:gdLst>
                <a:gd name="connsiteX0" fmla="*/ 122635 w 125691"/>
                <a:gd name="connsiteY0" fmla="*/ 3627 h 120781"/>
                <a:gd name="connsiteX1" fmla="*/ 0 w 125691"/>
                <a:gd name="connsiteY1" fmla="*/ 18699 h 120781"/>
                <a:gd name="connsiteX2" fmla="*/ 56179 w 125691"/>
                <a:gd name="connsiteY2" fmla="*/ 63232 h 120781"/>
                <a:gd name="connsiteX3" fmla="*/ 101397 w 125691"/>
                <a:gd name="connsiteY3" fmla="*/ 120781 h 120781"/>
                <a:gd name="connsiteX4" fmla="*/ 122635 w 125691"/>
                <a:gd name="connsiteY4" fmla="*/ 3627 h 12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91" h="120781">
                  <a:moveTo>
                    <a:pt x="122635" y="3627"/>
                  </a:moveTo>
                  <a:cubicBezTo>
                    <a:pt x="113044" y="-5965"/>
                    <a:pt x="51383" y="4997"/>
                    <a:pt x="0" y="18699"/>
                  </a:cubicBezTo>
                  <a:cubicBezTo>
                    <a:pt x="18498" y="29661"/>
                    <a:pt x="37681" y="44734"/>
                    <a:pt x="56179" y="63232"/>
                  </a:cubicBezTo>
                  <a:cubicBezTo>
                    <a:pt x="75362" y="82415"/>
                    <a:pt x="90435" y="101598"/>
                    <a:pt x="101397" y="120781"/>
                  </a:cubicBezTo>
                  <a:cubicBezTo>
                    <a:pt x="115099" y="68027"/>
                    <a:pt x="132912" y="13218"/>
                    <a:pt x="122635" y="3627"/>
                  </a:cubicBezTo>
                  <a:close/>
                </a:path>
              </a:pathLst>
            </a:custGeom>
            <a:grpFill/>
            <a:ln w="6846" cap="flat">
              <a:noFill/>
              <a:prstDash val="solid"/>
              <a:miter/>
            </a:ln>
          </p:spPr>
          <p:txBody>
            <a:bodyPr rtlCol="0" anchor="ctr"/>
            <a:lstStyle/>
            <a:p>
              <a:endParaRPr lang="en-US"/>
            </a:p>
          </p:txBody>
        </p:sp>
        <p:sp>
          <p:nvSpPr>
            <p:cNvPr id="45" name="Freeform: Shape 43"/>
            <p:cNvSpPr/>
            <p:nvPr/>
          </p:nvSpPr>
          <p:spPr>
            <a:xfrm>
              <a:off x="5819945" y="1483201"/>
              <a:ext cx="167121" cy="159846"/>
            </a:xfrm>
            <a:custGeom>
              <a:avLst/>
              <a:gdLst>
                <a:gd name="connsiteX0" fmla="*/ 167121 w 167121"/>
                <a:gd name="connsiteY0" fmla="*/ 10534 h 159846"/>
                <a:gd name="connsiteX1" fmla="*/ 143827 w 167121"/>
                <a:gd name="connsiteY1" fmla="*/ 1627 h 159846"/>
                <a:gd name="connsiteX2" fmla="*/ 116423 w 167121"/>
                <a:gd name="connsiteY2" fmla="*/ 7108 h 159846"/>
                <a:gd name="connsiteX3" fmla="*/ 7490 w 167121"/>
                <a:gd name="connsiteY3" fmla="*/ 116041 h 159846"/>
                <a:gd name="connsiteX4" fmla="*/ 30784 w 167121"/>
                <a:gd name="connsiteY4" fmla="*/ 159203 h 159846"/>
                <a:gd name="connsiteX5" fmla="*/ 121904 w 167121"/>
                <a:gd name="connsiteY5" fmla="*/ 138650 h 159846"/>
                <a:gd name="connsiteX6" fmla="*/ 167121 w 167121"/>
                <a:gd name="connsiteY6" fmla="*/ 10534 h 15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21" h="159846">
                  <a:moveTo>
                    <a:pt x="167121" y="10534"/>
                  </a:moveTo>
                  <a:lnTo>
                    <a:pt x="143827" y="1627"/>
                  </a:lnTo>
                  <a:cubicBezTo>
                    <a:pt x="134236" y="-1798"/>
                    <a:pt x="123959" y="257"/>
                    <a:pt x="116423" y="7108"/>
                  </a:cubicBezTo>
                  <a:lnTo>
                    <a:pt x="7490" y="116041"/>
                  </a:lnTo>
                  <a:cubicBezTo>
                    <a:pt x="-10323" y="133854"/>
                    <a:pt x="6120" y="164684"/>
                    <a:pt x="30784" y="159203"/>
                  </a:cubicBezTo>
                  <a:lnTo>
                    <a:pt x="121904" y="138650"/>
                  </a:lnTo>
                  <a:cubicBezTo>
                    <a:pt x="129440" y="104394"/>
                    <a:pt x="141772" y="58492"/>
                    <a:pt x="167121" y="10534"/>
                  </a:cubicBezTo>
                  <a:close/>
                </a:path>
              </a:pathLst>
            </a:custGeom>
            <a:grpFill/>
            <a:ln w="6846" cap="flat">
              <a:noFill/>
              <a:prstDash val="solid"/>
              <a:miter/>
            </a:ln>
          </p:spPr>
          <p:txBody>
            <a:bodyPr rtlCol="0" anchor="ctr"/>
            <a:lstStyle/>
            <a:p>
              <a:endParaRPr lang="en-US"/>
            </a:p>
          </p:txBody>
        </p:sp>
        <p:sp>
          <p:nvSpPr>
            <p:cNvPr id="46" name="Freeform: Shape 44"/>
            <p:cNvSpPr/>
            <p:nvPr/>
          </p:nvSpPr>
          <p:spPr>
            <a:xfrm>
              <a:off x="6021352" y="1672549"/>
              <a:ext cx="160163" cy="172218"/>
            </a:xfrm>
            <a:custGeom>
              <a:avLst/>
              <a:gdLst>
                <a:gd name="connsiteX0" fmla="*/ 147270 w 160163"/>
                <a:gd name="connsiteY0" fmla="*/ 0 h 172218"/>
                <a:gd name="connsiteX1" fmla="*/ 21894 w 160163"/>
                <a:gd name="connsiteY1" fmla="*/ 43847 h 172218"/>
                <a:gd name="connsiteX2" fmla="*/ 656 w 160163"/>
                <a:gd name="connsiteY2" fmla="*/ 141133 h 172218"/>
                <a:gd name="connsiteX3" fmla="*/ 43818 w 160163"/>
                <a:gd name="connsiteY3" fmla="*/ 164427 h 172218"/>
                <a:gd name="connsiteX4" fmla="*/ 152751 w 160163"/>
                <a:gd name="connsiteY4" fmla="*/ 55494 h 172218"/>
                <a:gd name="connsiteX5" fmla="*/ 158232 w 160163"/>
                <a:gd name="connsiteY5" fmla="*/ 28090 h 172218"/>
                <a:gd name="connsiteX6" fmla="*/ 147270 w 160163"/>
                <a:gd name="connsiteY6" fmla="*/ 0 h 17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63" h="172218">
                  <a:moveTo>
                    <a:pt x="147270" y="0"/>
                  </a:moveTo>
                  <a:cubicBezTo>
                    <a:pt x="101367" y="23979"/>
                    <a:pt x="57520" y="36996"/>
                    <a:pt x="21894" y="43847"/>
                  </a:cubicBezTo>
                  <a:lnTo>
                    <a:pt x="656" y="141133"/>
                  </a:lnTo>
                  <a:cubicBezTo>
                    <a:pt x="-4825" y="165797"/>
                    <a:pt x="25320" y="182925"/>
                    <a:pt x="43818" y="164427"/>
                  </a:cubicBezTo>
                  <a:lnTo>
                    <a:pt x="152751" y="55494"/>
                  </a:lnTo>
                  <a:cubicBezTo>
                    <a:pt x="159602" y="48643"/>
                    <a:pt x="162342" y="37681"/>
                    <a:pt x="158232" y="28090"/>
                  </a:cubicBezTo>
                  <a:lnTo>
                    <a:pt x="147270" y="0"/>
                  </a:lnTo>
                  <a:close/>
                </a:path>
              </a:pathLst>
            </a:custGeom>
            <a:grpFill/>
            <a:ln w="6846" cap="flat">
              <a:noFill/>
              <a:prstDash val="solid"/>
              <a:miter/>
            </a:ln>
          </p:spPr>
          <p:txBody>
            <a:bodyPr rtlCol="0" anchor="ctr"/>
            <a:lstStyle/>
            <a:p>
              <a:endParaRPr lang="en-US"/>
            </a:p>
          </p:txBody>
        </p:sp>
        <p:sp>
          <p:nvSpPr>
            <p:cNvPr id="47" name="Freeform: Shape 45"/>
            <p:cNvSpPr/>
            <p:nvPr/>
          </p:nvSpPr>
          <p:spPr>
            <a:xfrm>
              <a:off x="5965828" y="1325882"/>
              <a:ext cx="368590" cy="367905"/>
            </a:xfrm>
            <a:custGeom>
              <a:avLst/>
              <a:gdLst>
                <a:gd name="connsiteX0" fmla="*/ 243215 w 368590"/>
                <a:gd name="connsiteY0" fmla="*/ 0 h 367905"/>
                <a:gd name="connsiteX1" fmla="*/ 112358 w 368590"/>
                <a:gd name="connsiteY1" fmla="*/ 89065 h 367905"/>
                <a:gd name="connsiteX2" fmla="*/ 0 w 368590"/>
                <a:gd name="connsiteY2" fmla="*/ 325428 h 367905"/>
                <a:gd name="connsiteX3" fmla="*/ 42477 w 368590"/>
                <a:gd name="connsiteY3" fmla="*/ 367905 h 367905"/>
                <a:gd name="connsiteX4" fmla="*/ 279526 w 368590"/>
                <a:gd name="connsiteY4" fmla="*/ 256232 h 367905"/>
                <a:gd name="connsiteX5" fmla="*/ 368591 w 368590"/>
                <a:gd name="connsiteY5" fmla="*/ 126061 h 367905"/>
                <a:gd name="connsiteX6" fmla="*/ 316522 w 368590"/>
                <a:gd name="connsiteY6" fmla="*/ 50698 h 367905"/>
                <a:gd name="connsiteX7" fmla="*/ 243215 w 368590"/>
                <a:gd name="connsiteY7" fmla="*/ 0 h 367905"/>
                <a:gd name="connsiteX8" fmla="*/ 278156 w 368590"/>
                <a:gd name="connsiteY8" fmla="*/ 147984 h 367905"/>
                <a:gd name="connsiteX9" fmla="*/ 219921 w 368590"/>
                <a:gd name="connsiteY9" fmla="*/ 147984 h 367905"/>
                <a:gd name="connsiteX10" fmla="*/ 219921 w 368590"/>
                <a:gd name="connsiteY10" fmla="*/ 89750 h 367905"/>
                <a:gd name="connsiteX11" fmla="*/ 278156 w 368590"/>
                <a:gd name="connsiteY11" fmla="*/ 89750 h 367905"/>
                <a:gd name="connsiteX12" fmla="*/ 278156 w 368590"/>
                <a:gd name="connsiteY12" fmla="*/ 147984 h 36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590" h="367905">
                  <a:moveTo>
                    <a:pt x="243215" y="0"/>
                  </a:moveTo>
                  <a:cubicBezTo>
                    <a:pt x="202793" y="16443"/>
                    <a:pt x="156891" y="44532"/>
                    <a:pt x="112358" y="89065"/>
                  </a:cubicBezTo>
                  <a:cubicBezTo>
                    <a:pt x="30830" y="170593"/>
                    <a:pt x="6851" y="269249"/>
                    <a:pt x="0" y="325428"/>
                  </a:cubicBezTo>
                  <a:lnTo>
                    <a:pt x="42477" y="367905"/>
                  </a:lnTo>
                  <a:cubicBezTo>
                    <a:pt x="98656" y="361054"/>
                    <a:pt x="197998" y="337760"/>
                    <a:pt x="279526" y="256232"/>
                  </a:cubicBezTo>
                  <a:cubicBezTo>
                    <a:pt x="324058" y="211700"/>
                    <a:pt x="352148" y="166482"/>
                    <a:pt x="368591" y="126061"/>
                  </a:cubicBezTo>
                  <a:cubicBezTo>
                    <a:pt x="359684" y="103452"/>
                    <a:pt x="341871" y="76733"/>
                    <a:pt x="316522" y="50698"/>
                  </a:cubicBezTo>
                  <a:cubicBezTo>
                    <a:pt x="291858" y="26719"/>
                    <a:pt x="265824" y="8906"/>
                    <a:pt x="243215" y="0"/>
                  </a:cubicBezTo>
                  <a:close/>
                  <a:moveTo>
                    <a:pt x="278156" y="147984"/>
                  </a:moveTo>
                  <a:cubicBezTo>
                    <a:pt x="262398" y="163742"/>
                    <a:pt x="236364" y="163742"/>
                    <a:pt x="219921" y="147984"/>
                  </a:cubicBezTo>
                  <a:cubicBezTo>
                    <a:pt x="204164" y="132227"/>
                    <a:pt x="204164" y="106192"/>
                    <a:pt x="219921" y="89750"/>
                  </a:cubicBezTo>
                  <a:cubicBezTo>
                    <a:pt x="235679" y="73992"/>
                    <a:pt x="261713" y="73992"/>
                    <a:pt x="278156" y="89750"/>
                  </a:cubicBezTo>
                  <a:cubicBezTo>
                    <a:pt x="293913" y="106192"/>
                    <a:pt x="293913" y="132227"/>
                    <a:pt x="278156" y="147984"/>
                  </a:cubicBezTo>
                  <a:close/>
                </a:path>
              </a:pathLst>
            </a:custGeom>
            <a:grpFill/>
            <a:ln w="6846" cap="flat">
              <a:noFill/>
              <a:prstDash val="solid"/>
              <a:miter/>
            </a:ln>
          </p:spPr>
          <p:txBody>
            <a:bodyPr rtlCol="0" anchor="ctr"/>
            <a:lstStyle/>
            <a:p>
              <a:endParaRPr lang="en-US"/>
            </a:p>
          </p:txBody>
        </p:sp>
        <p:sp>
          <p:nvSpPr>
            <p:cNvPr id="48" name="Freeform: Shape 46"/>
            <p:cNvSpPr/>
            <p:nvPr/>
          </p:nvSpPr>
          <p:spPr>
            <a:xfrm>
              <a:off x="5885134" y="1676903"/>
              <a:ext cx="97579" cy="97781"/>
            </a:xfrm>
            <a:custGeom>
              <a:avLst/>
              <a:gdLst>
                <a:gd name="connsiteX0" fmla="*/ 80009 w 97579"/>
                <a:gd name="connsiteY0" fmla="*/ 17570 h 97781"/>
                <a:gd name="connsiteX1" fmla="*/ 47809 w 97579"/>
                <a:gd name="connsiteY1" fmla="*/ 10719 h 97781"/>
                <a:gd name="connsiteX2" fmla="*/ 1906 w 97579"/>
                <a:gd name="connsiteY2" fmla="*/ 95673 h 97781"/>
                <a:gd name="connsiteX3" fmla="*/ 86860 w 97579"/>
                <a:gd name="connsiteY3" fmla="*/ 49771 h 97781"/>
                <a:gd name="connsiteX4" fmla="*/ 80009 w 97579"/>
                <a:gd name="connsiteY4" fmla="*/ 17570 h 9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79" h="97781">
                  <a:moveTo>
                    <a:pt x="80009" y="17570"/>
                  </a:moveTo>
                  <a:cubicBezTo>
                    <a:pt x="69047" y="6609"/>
                    <a:pt x="70417" y="-11889"/>
                    <a:pt x="47809" y="10719"/>
                  </a:cubicBezTo>
                  <a:cubicBezTo>
                    <a:pt x="25200" y="33328"/>
                    <a:pt x="-8371" y="84711"/>
                    <a:pt x="1906" y="95673"/>
                  </a:cubicBezTo>
                  <a:cubicBezTo>
                    <a:pt x="12868" y="106635"/>
                    <a:pt x="64251" y="72379"/>
                    <a:pt x="86860" y="49771"/>
                  </a:cubicBezTo>
                  <a:cubicBezTo>
                    <a:pt x="109469" y="26477"/>
                    <a:pt x="90971" y="27847"/>
                    <a:pt x="80009" y="17570"/>
                  </a:cubicBezTo>
                  <a:close/>
                </a:path>
              </a:pathLst>
            </a:custGeom>
            <a:grpFill/>
            <a:ln w="6846" cap="flat">
              <a:noFill/>
              <a:prstDash val="solid"/>
              <a:miter/>
            </a:ln>
          </p:spPr>
          <p:txBody>
            <a:bodyPr rtlCol="0" anchor="ctr"/>
            <a:lstStyle/>
            <a:p>
              <a:endParaRPr lang="en-US"/>
            </a:p>
          </p:txBody>
        </p:sp>
      </p:grpSp>
      <p:sp>
        <p:nvSpPr>
          <p:cNvPr id="49" name="Graphic 25" descr="Puzzle"/>
          <p:cNvSpPr/>
          <p:nvPr/>
        </p:nvSpPr>
        <p:spPr>
          <a:xfrm>
            <a:off x="7631780" y="3237975"/>
            <a:ext cx="548091" cy="548091"/>
          </a:xfrm>
          <a:custGeom>
            <a:avLst/>
            <a:gdLst>
              <a:gd name="connsiteX0" fmla="*/ 354203 w 548090"/>
              <a:gd name="connsiteY0" fmla="*/ 415863 h 548090"/>
              <a:gd name="connsiteX1" fmla="*/ 324743 w 548090"/>
              <a:gd name="connsiteY1" fmla="*/ 325428 h 548090"/>
              <a:gd name="connsiteX2" fmla="*/ 329539 w 548090"/>
              <a:gd name="connsiteY2" fmla="*/ 320633 h 548090"/>
              <a:gd name="connsiteX3" fmla="*/ 421344 w 548090"/>
              <a:gd name="connsiteY3" fmla="*/ 348722 h 548090"/>
              <a:gd name="connsiteX4" fmla="*/ 469987 w 548090"/>
              <a:gd name="connsiteY4" fmla="*/ 387774 h 548090"/>
              <a:gd name="connsiteX5" fmla="*/ 548090 w 548090"/>
              <a:gd name="connsiteY5" fmla="*/ 309671 h 548090"/>
              <a:gd name="connsiteX6" fmla="*/ 431621 w 548090"/>
              <a:gd name="connsiteY6" fmla="*/ 193202 h 548090"/>
              <a:gd name="connsiteX7" fmla="*/ 470672 w 548090"/>
              <a:gd name="connsiteY7" fmla="*/ 144559 h 548090"/>
              <a:gd name="connsiteX8" fmla="*/ 498762 w 548090"/>
              <a:gd name="connsiteY8" fmla="*/ 52754 h 548090"/>
              <a:gd name="connsiteX9" fmla="*/ 493966 w 548090"/>
              <a:gd name="connsiteY9" fmla="*/ 47958 h 548090"/>
              <a:gd name="connsiteX10" fmla="*/ 403531 w 548090"/>
              <a:gd name="connsiteY10" fmla="*/ 77418 h 548090"/>
              <a:gd name="connsiteX11" fmla="*/ 354888 w 548090"/>
              <a:gd name="connsiteY11" fmla="*/ 116469 h 548090"/>
              <a:gd name="connsiteX12" fmla="*/ 238419 w 548090"/>
              <a:gd name="connsiteY12" fmla="*/ 0 h 548090"/>
              <a:gd name="connsiteX13" fmla="*/ 159631 w 548090"/>
              <a:gd name="connsiteY13" fmla="*/ 78103 h 548090"/>
              <a:gd name="connsiteX14" fmla="*/ 198683 w 548090"/>
              <a:gd name="connsiteY14" fmla="*/ 126746 h 548090"/>
              <a:gd name="connsiteX15" fmla="*/ 228142 w 548090"/>
              <a:gd name="connsiteY15" fmla="*/ 217181 h 548090"/>
              <a:gd name="connsiteX16" fmla="*/ 223347 w 548090"/>
              <a:gd name="connsiteY16" fmla="*/ 221976 h 548090"/>
              <a:gd name="connsiteX17" fmla="*/ 131542 w 548090"/>
              <a:gd name="connsiteY17" fmla="*/ 193887 h 548090"/>
              <a:gd name="connsiteX18" fmla="*/ 82899 w 548090"/>
              <a:gd name="connsiteY18" fmla="*/ 154835 h 548090"/>
              <a:gd name="connsiteX19" fmla="*/ 0 w 548090"/>
              <a:gd name="connsiteY19" fmla="*/ 238419 h 548090"/>
              <a:gd name="connsiteX20" fmla="*/ 116469 w 548090"/>
              <a:gd name="connsiteY20" fmla="*/ 354888 h 548090"/>
              <a:gd name="connsiteX21" fmla="*/ 77418 w 548090"/>
              <a:gd name="connsiteY21" fmla="*/ 403531 h 548090"/>
              <a:gd name="connsiteX22" fmla="*/ 49328 w 548090"/>
              <a:gd name="connsiteY22" fmla="*/ 495336 h 548090"/>
              <a:gd name="connsiteX23" fmla="*/ 54124 w 548090"/>
              <a:gd name="connsiteY23" fmla="*/ 500132 h 548090"/>
              <a:gd name="connsiteX24" fmla="*/ 144559 w 548090"/>
              <a:gd name="connsiteY24" fmla="*/ 470672 h 548090"/>
              <a:gd name="connsiteX25" fmla="*/ 193202 w 548090"/>
              <a:gd name="connsiteY25" fmla="*/ 431621 h 548090"/>
              <a:gd name="connsiteX26" fmla="*/ 309671 w 548090"/>
              <a:gd name="connsiteY26" fmla="*/ 548090 h 548090"/>
              <a:gd name="connsiteX27" fmla="*/ 393255 w 548090"/>
              <a:gd name="connsiteY27" fmla="*/ 464506 h 548090"/>
              <a:gd name="connsiteX28" fmla="*/ 354203 w 548090"/>
              <a:gd name="connsiteY28" fmla="*/ 415863 h 54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8090" h="548090">
                <a:moveTo>
                  <a:pt x="354203" y="415863"/>
                </a:moveTo>
                <a:cubicBezTo>
                  <a:pt x="308986" y="417234"/>
                  <a:pt x="292543" y="358999"/>
                  <a:pt x="324743" y="325428"/>
                </a:cubicBezTo>
                <a:lnTo>
                  <a:pt x="329539" y="320633"/>
                </a:lnTo>
                <a:cubicBezTo>
                  <a:pt x="363110" y="288432"/>
                  <a:pt x="422714" y="303505"/>
                  <a:pt x="421344" y="348722"/>
                </a:cubicBezTo>
                <a:cubicBezTo>
                  <a:pt x="420659" y="374757"/>
                  <a:pt x="451489" y="406272"/>
                  <a:pt x="469987" y="387774"/>
                </a:cubicBezTo>
                <a:lnTo>
                  <a:pt x="548090" y="309671"/>
                </a:lnTo>
                <a:lnTo>
                  <a:pt x="431621" y="193202"/>
                </a:lnTo>
                <a:cubicBezTo>
                  <a:pt x="413123" y="174704"/>
                  <a:pt x="444638" y="143874"/>
                  <a:pt x="470672" y="144559"/>
                </a:cubicBezTo>
                <a:cubicBezTo>
                  <a:pt x="515890" y="145929"/>
                  <a:pt x="530962" y="86324"/>
                  <a:pt x="498762" y="52754"/>
                </a:cubicBezTo>
                <a:lnTo>
                  <a:pt x="493966" y="47958"/>
                </a:lnTo>
                <a:cubicBezTo>
                  <a:pt x="460396" y="15758"/>
                  <a:pt x="402161" y="32200"/>
                  <a:pt x="403531" y="77418"/>
                </a:cubicBezTo>
                <a:cubicBezTo>
                  <a:pt x="404216" y="103452"/>
                  <a:pt x="373386" y="134967"/>
                  <a:pt x="354888" y="116469"/>
                </a:cubicBezTo>
                <a:lnTo>
                  <a:pt x="238419" y="0"/>
                </a:lnTo>
                <a:lnTo>
                  <a:pt x="159631" y="78103"/>
                </a:lnTo>
                <a:cubicBezTo>
                  <a:pt x="141133" y="96601"/>
                  <a:pt x="172648" y="127431"/>
                  <a:pt x="198683" y="126746"/>
                </a:cubicBezTo>
                <a:cubicBezTo>
                  <a:pt x="243900" y="125376"/>
                  <a:pt x="260343" y="183610"/>
                  <a:pt x="228142" y="217181"/>
                </a:cubicBezTo>
                <a:lnTo>
                  <a:pt x="223347" y="221976"/>
                </a:lnTo>
                <a:cubicBezTo>
                  <a:pt x="189776" y="254177"/>
                  <a:pt x="130171" y="239104"/>
                  <a:pt x="131542" y="193887"/>
                </a:cubicBezTo>
                <a:cubicBezTo>
                  <a:pt x="132227" y="167853"/>
                  <a:pt x="101397" y="136337"/>
                  <a:pt x="82899" y="154835"/>
                </a:cubicBezTo>
                <a:lnTo>
                  <a:pt x="0" y="238419"/>
                </a:lnTo>
                <a:lnTo>
                  <a:pt x="116469" y="354888"/>
                </a:lnTo>
                <a:cubicBezTo>
                  <a:pt x="134967" y="373386"/>
                  <a:pt x="103452" y="404216"/>
                  <a:pt x="77418" y="403531"/>
                </a:cubicBezTo>
                <a:cubicBezTo>
                  <a:pt x="32200" y="402161"/>
                  <a:pt x="17128" y="461766"/>
                  <a:pt x="49328" y="495336"/>
                </a:cubicBezTo>
                <a:lnTo>
                  <a:pt x="54124" y="500132"/>
                </a:lnTo>
                <a:cubicBezTo>
                  <a:pt x="87694" y="532332"/>
                  <a:pt x="145929" y="515890"/>
                  <a:pt x="144559" y="470672"/>
                </a:cubicBezTo>
                <a:cubicBezTo>
                  <a:pt x="143874" y="444638"/>
                  <a:pt x="174704" y="413123"/>
                  <a:pt x="193202" y="431621"/>
                </a:cubicBezTo>
                <a:lnTo>
                  <a:pt x="309671" y="548090"/>
                </a:lnTo>
                <a:lnTo>
                  <a:pt x="393255" y="464506"/>
                </a:lnTo>
                <a:cubicBezTo>
                  <a:pt x="411753" y="446008"/>
                  <a:pt x="380923" y="415178"/>
                  <a:pt x="354203" y="415863"/>
                </a:cubicBezTo>
                <a:close/>
              </a:path>
            </a:pathLst>
          </a:custGeom>
          <a:solidFill>
            <a:srgbClr val="000000"/>
          </a:solidFill>
          <a:ln w="6846" cap="flat">
            <a:noFill/>
            <a:prstDash val="solid"/>
            <a:miter/>
          </a:ln>
        </p:spPr>
        <p:txBody>
          <a:bodyPr rtlCol="0" anchor="ctr"/>
          <a:lstStyle/>
          <a:p>
            <a:endParaRPr lang="en-US"/>
          </a:p>
        </p:txBody>
      </p:sp>
      <p:pic>
        <p:nvPicPr>
          <p:cNvPr id="50" name="Graphic 49" descr="Researc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1497" y="5181374"/>
            <a:ext cx="592847" cy="539357"/>
          </a:xfrm>
          <a:prstGeom prst="rect">
            <a:avLst/>
          </a:prstGeom>
        </p:spPr>
      </p:pic>
      <p:grpSp>
        <p:nvGrpSpPr>
          <p:cNvPr id="51" name="Group 50"/>
          <p:cNvGrpSpPr/>
          <p:nvPr/>
        </p:nvGrpSpPr>
        <p:grpSpPr>
          <a:xfrm>
            <a:off x="932655" y="5184450"/>
            <a:ext cx="2926080" cy="1084841"/>
            <a:chOff x="332936" y="2709777"/>
            <a:chExt cx="2926080" cy="1084838"/>
          </a:xfrm>
        </p:grpSpPr>
        <p:sp>
          <p:nvSpPr>
            <p:cNvPr id="52" name="TextBox 51"/>
            <p:cNvSpPr txBox="1"/>
            <p:nvPr/>
          </p:nvSpPr>
          <p:spPr>
            <a:xfrm>
              <a:off x="332936" y="2709777"/>
              <a:ext cx="2926080" cy="379655"/>
            </a:xfrm>
            <a:prstGeom prst="rect">
              <a:avLst/>
            </a:prstGeom>
            <a:noFill/>
          </p:spPr>
          <p:txBody>
            <a:bodyPr wrap="square" lIns="0" rIns="0" rtlCol="0" anchor="b">
              <a:spAutoFit/>
            </a:bodyPr>
            <a:lstStyle/>
            <a:p>
              <a:pPr algn="r"/>
              <a:r>
                <a:rPr lang="en-US" sz="1867" b="1" noProof="1">
                  <a:solidFill>
                    <a:schemeClr val="accent1"/>
                  </a:solidFill>
                </a:rPr>
                <a:t>Reduced MTTR</a:t>
              </a:r>
            </a:p>
          </p:txBody>
        </p:sp>
        <p:sp>
          <p:nvSpPr>
            <p:cNvPr id="53" name="TextBox 52"/>
            <p:cNvSpPr txBox="1"/>
            <p:nvPr/>
          </p:nvSpPr>
          <p:spPr>
            <a:xfrm>
              <a:off x="332936" y="3086923"/>
              <a:ext cx="2926080" cy="707692"/>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Quicker resolution by reducing Mean Time To Identify any issues across multiple domains</a:t>
              </a:r>
            </a:p>
          </p:txBody>
        </p:sp>
      </p:grpSp>
      <p:grpSp>
        <p:nvGrpSpPr>
          <p:cNvPr id="54" name="Group 53"/>
          <p:cNvGrpSpPr/>
          <p:nvPr/>
        </p:nvGrpSpPr>
        <p:grpSpPr>
          <a:xfrm>
            <a:off x="567714" y="3083956"/>
            <a:ext cx="3032097" cy="1084845"/>
            <a:chOff x="332936" y="2709775"/>
            <a:chExt cx="3032094" cy="1084842"/>
          </a:xfrm>
        </p:grpSpPr>
        <p:sp>
          <p:nvSpPr>
            <p:cNvPr id="55" name="TextBox 54"/>
            <p:cNvSpPr txBox="1"/>
            <p:nvPr/>
          </p:nvSpPr>
          <p:spPr>
            <a:xfrm>
              <a:off x="438951" y="2709775"/>
              <a:ext cx="2926079" cy="379655"/>
            </a:xfrm>
            <a:prstGeom prst="rect">
              <a:avLst/>
            </a:prstGeom>
            <a:noFill/>
          </p:spPr>
          <p:txBody>
            <a:bodyPr wrap="square" lIns="0" rIns="0" rtlCol="0" anchor="b">
              <a:spAutoFit/>
            </a:bodyPr>
            <a:lstStyle/>
            <a:p>
              <a:pPr algn="r"/>
              <a:r>
                <a:rPr lang="en-US" sz="1867" b="1" noProof="1">
                  <a:solidFill>
                    <a:schemeClr val="accent1"/>
                  </a:solidFill>
                </a:rPr>
                <a:t>Predictive Insights</a:t>
              </a:r>
            </a:p>
          </p:txBody>
        </p:sp>
        <p:sp>
          <p:nvSpPr>
            <p:cNvPr id="56" name="TextBox 55"/>
            <p:cNvSpPr txBox="1"/>
            <p:nvPr/>
          </p:nvSpPr>
          <p:spPr>
            <a:xfrm>
              <a:off x="332936" y="3086925"/>
              <a:ext cx="2926079" cy="707692"/>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Predictive Analytics using logs analysis &amp; Anomaly detection with enhanced ML capabiltiies</a:t>
              </a:r>
            </a:p>
          </p:txBody>
        </p:sp>
      </p:grpSp>
      <p:grpSp>
        <p:nvGrpSpPr>
          <p:cNvPr id="57" name="Graphic 44" descr="Users"/>
          <p:cNvGrpSpPr/>
          <p:nvPr/>
        </p:nvGrpSpPr>
        <p:grpSpPr>
          <a:xfrm>
            <a:off x="1791211" y="5224106"/>
            <a:ext cx="436111" cy="272049"/>
            <a:chOff x="465108" y="2186172"/>
            <a:chExt cx="327083" cy="204037"/>
          </a:xfrm>
          <a:solidFill>
            <a:schemeClr val="accent6">
              <a:lumMod val="60000"/>
              <a:lumOff val="40000"/>
            </a:schemeClr>
          </a:solidFill>
        </p:grpSpPr>
        <p:sp>
          <p:nvSpPr>
            <p:cNvPr id="58" name="Freeform: Shape 56"/>
            <p:cNvSpPr/>
            <p:nvPr/>
          </p:nvSpPr>
          <p:spPr>
            <a:xfrm>
              <a:off x="500152" y="2186172"/>
              <a:ext cx="70089" cy="70089"/>
            </a:xfrm>
            <a:custGeom>
              <a:avLst/>
              <a:gdLst>
                <a:gd name="connsiteX0" fmla="*/ 70089 w 70089"/>
                <a:gd name="connsiteY0" fmla="*/ 35045 h 70089"/>
                <a:gd name="connsiteX1" fmla="*/ 35045 w 70089"/>
                <a:gd name="connsiteY1" fmla="*/ 70089 h 70089"/>
                <a:gd name="connsiteX2" fmla="*/ 0 w 70089"/>
                <a:gd name="connsiteY2" fmla="*/ 35045 h 70089"/>
                <a:gd name="connsiteX3" fmla="*/ 35045 w 70089"/>
                <a:gd name="connsiteY3" fmla="*/ 0 h 70089"/>
                <a:gd name="connsiteX4" fmla="*/ 70089 w 70089"/>
                <a:gd name="connsiteY4" fmla="*/ 35045 h 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9" h="70089">
                  <a:moveTo>
                    <a:pt x="70089" y="35045"/>
                  </a:moveTo>
                  <a:cubicBezTo>
                    <a:pt x="70089" y="54399"/>
                    <a:pt x="54399" y="70089"/>
                    <a:pt x="35045" y="70089"/>
                  </a:cubicBezTo>
                  <a:cubicBezTo>
                    <a:pt x="15690" y="70089"/>
                    <a:pt x="0" y="54399"/>
                    <a:pt x="0" y="35045"/>
                  </a:cubicBezTo>
                  <a:cubicBezTo>
                    <a:pt x="0" y="15690"/>
                    <a:pt x="15690" y="0"/>
                    <a:pt x="35045" y="0"/>
                  </a:cubicBezTo>
                  <a:cubicBezTo>
                    <a:pt x="54399" y="0"/>
                    <a:pt x="70089" y="15690"/>
                    <a:pt x="70089" y="35045"/>
                  </a:cubicBezTo>
                  <a:close/>
                </a:path>
              </a:pathLst>
            </a:custGeom>
            <a:grpFill/>
            <a:ln w="3870" cap="flat">
              <a:noFill/>
              <a:prstDash val="solid"/>
              <a:miter/>
            </a:ln>
          </p:spPr>
          <p:txBody>
            <a:bodyPr rtlCol="0" anchor="ctr"/>
            <a:lstStyle/>
            <a:p>
              <a:endParaRPr lang="en-US" sz="2400"/>
            </a:p>
          </p:txBody>
        </p:sp>
        <p:sp>
          <p:nvSpPr>
            <p:cNvPr id="59" name="Freeform: Shape 57"/>
            <p:cNvSpPr/>
            <p:nvPr/>
          </p:nvSpPr>
          <p:spPr>
            <a:xfrm>
              <a:off x="687057" y="2186172"/>
              <a:ext cx="70089" cy="70089"/>
            </a:xfrm>
            <a:custGeom>
              <a:avLst/>
              <a:gdLst>
                <a:gd name="connsiteX0" fmla="*/ 70089 w 70089"/>
                <a:gd name="connsiteY0" fmla="*/ 35045 h 70089"/>
                <a:gd name="connsiteX1" fmla="*/ 35045 w 70089"/>
                <a:gd name="connsiteY1" fmla="*/ 70089 h 70089"/>
                <a:gd name="connsiteX2" fmla="*/ 0 w 70089"/>
                <a:gd name="connsiteY2" fmla="*/ 35045 h 70089"/>
                <a:gd name="connsiteX3" fmla="*/ 35045 w 70089"/>
                <a:gd name="connsiteY3" fmla="*/ 0 h 70089"/>
                <a:gd name="connsiteX4" fmla="*/ 70089 w 70089"/>
                <a:gd name="connsiteY4" fmla="*/ 35045 h 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9" h="70089">
                  <a:moveTo>
                    <a:pt x="70089" y="35045"/>
                  </a:moveTo>
                  <a:cubicBezTo>
                    <a:pt x="70089" y="54399"/>
                    <a:pt x="54399" y="70089"/>
                    <a:pt x="35045" y="70089"/>
                  </a:cubicBezTo>
                  <a:cubicBezTo>
                    <a:pt x="15690" y="70089"/>
                    <a:pt x="0" y="54399"/>
                    <a:pt x="0" y="35045"/>
                  </a:cubicBezTo>
                  <a:cubicBezTo>
                    <a:pt x="0" y="15690"/>
                    <a:pt x="15690" y="0"/>
                    <a:pt x="35045" y="0"/>
                  </a:cubicBezTo>
                  <a:cubicBezTo>
                    <a:pt x="54399" y="0"/>
                    <a:pt x="70089" y="15690"/>
                    <a:pt x="70089" y="35045"/>
                  </a:cubicBezTo>
                  <a:close/>
                </a:path>
              </a:pathLst>
            </a:custGeom>
            <a:grpFill/>
            <a:ln w="3870" cap="flat">
              <a:noFill/>
              <a:prstDash val="solid"/>
              <a:miter/>
            </a:ln>
          </p:spPr>
          <p:txBody>
            <a:bodyPr rtlCol="0" anchor="ctr"/>
            <a:lstStyle/>
            <a:p>
              <a:endParaRPr lang="en-US" sz="2400"/>
            </a:p>
          </p:txBody>
        </p:sp>
        <p:sp>
          <p:nvSpPr>
            <p:cNvPr id="60" name="Freeform: Shape 58"/>
            <p:cNvSpPr/>
            <p:nvPr/>
          </p:nvSpPr>
          <p:spPr>
            <a:xfrm>
              <a:off x="558560" y="2320120"/>
              <a:ext cx="140178" cy="70089"/>
            </a:xfrm>
            <a:custGeom>
              <a:avLst/>
              <a:gdLst>
                <a:gd name="connsiteX0" fmla="*/ 140179 w 140178"/>
                <a:gd name="connsiteY0" fmla="*/ 70089 h 70089"/>
                <a:gd name="connsiteX1" fmla="*/ 140179 w 140178"/>
                <a:gd name="connsiteY1" fmla="*/ 35045 h 70089"/>
                <a:gd name="connsiteX2" fmla="*/ 133170 w 140178"/>
                <a:gd name="connsiteY2" fmla="*/ 21027 h 70089"/>
                <a:gd name="connsiteX3" fmla="*/ 98904 w 140178"/>
                <a:gd name="connsiteY3" fmla="*/ 4673 h 70089"/>
                <a:gd name="connsiteX4" fmla="*/ 70089 w 140178"/>
                <a:gd name="connsiteY4" fmla="*/ 0 h 70089"/>
                <a:gd name="connsiteX5" fmla="*/ 41275 w 140178"/>
                <a:gd name="connsiteY5" fmla="*/ 4673 h 70089"/>
                <a:gd name="connsiteX6" fmla="*/ 7009 w 140178"/>
                <a:gd name="connsiteY6" fmla="*/ 21027 h 70089"/>
                <a:gd name="connsiteX7" fmla="*/ 0 w 140178"/>
                <a:gd name="connsiteY7" fmla="*/ 35045 h 70089"/>
                <a:gd name="connsiteX8" fmla="*/ 0 w 140178"/>
                <a:gd name="connsiteY8" fmla="*/ 70089 h 70089"/>
                <a:gd name="connsiteX9" fmla="*/ 140179 w 140178"/>
                <a:gd name="connsiteY9" fmla="*/ 70089 h 7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78" h="70089">
                  <a:moveTo>
                    <a:pt x="140179" y="70089"/>
                  </a:moveTo>
                  <a:lnTo>
                    <a:pt x="140179" y="35045"/>
                  </a:lnTo>
                  <a:cubicBezTo>
                    <a:pt x="140179" y="29593"/>
                    <a:pt x="137842" y="24142"/>
                    <a:pt x="133170" y="21027"/>
                  </a:cubicBezTo>
                  <a:cubicBezTo>
                    <a:pt x="123825" y="13239"/>
                    <a:pt x="111364" y="7788"/>
                    <a:pt x="98904" y="4673"/>
                  </a:cubicBezTo>
                  <a:cubicBezTo>
                    <a:pt x="90337" y="2336"/>
                    <a:pt x="80213" y="0"/>
                    <a:pt x="70089" y="0"/>
                  </a:cubicBezTo>
                  <a:cubicBezTo>
                    <a:pt x="60744" y="0"/>
                    <a:pt x="50620" y="1558"/>
                    <a:pt x="41275" y="4673"/>
                  </a:cubicBezTo>
                  <a:cubicBezTo>
                    <a:pt x="28815" y="7788"/>
                    <a:pt x="17133" y="14018"/>
                    <a:pt x="7009" y="21027"/>
                  </a:cubicBezTo>
                  <a:cubicBezTo>
                    <a:pt x="2336" y="24921"/>
                    <a:pt x="0" y="29593"/>
                    <a:pt x="0" y="35045"/>
                  </a:cubicBezTo>
                  <a:lnTo>
                    <a:pt x="0" y="70089"/>
                  </a:lnTo>
                  <a:lnTo>
                    <a:pt x="140179" y="70089"/>
                  </a:lnTo>
                  <a:close/>
                </a:path>
              </a:pathLst>
            </a:custGeom>
            <a:grpFill/>
            <a:ln w="3870" cap="flat">
              <a:noFill/>
              <a:prstDash val="solid"/>
              <a:miter/>
            </a:ln>
          </p:spPr>
          <p:txBody>
            <a:bodyPr rtlCol="0" anchor="ctr"/>
            <a:lstStyle/>
            <a:p>
              <a:endParaRPr lang="en-US" sz="2400"/>
            </a:p>
          </p:txBody>
        </p:sp>
        <p:sp>
          <p:nvSpPr>
            <p:cNvPr id="61" name="Freeform: Shape 59"/>
            <p:cNvSpPr/>
            <p:nvPr/>
          </p:nvSpPr>
          <p:spPr>
            <a:xfrm>
              <a:off x="593605" y="2240685"/>
              <a:ext cx="70089" cy="70089"/>
            </a:xfrm>
            <a:custGeom>
              <a:avLst/>
              <a:gdLst>
                <a:gd name="connsiteX0" fmla="*/ 70089 w 70089"/>
                <a:gd name="connsiteY0" fmla="*/ 35045 h 70089"/>
                <a:gd name="connsiteX1" fmla="*/ 35045 w 70089"/>
                <a:gd name="connsiteY1" fmla="*/ 70089 h 70089"/>
                <a:gd name="connsiteX2" fmla="*/ 0 w 70089"/>
                <a:gd name="connsiteY2" fmla="*/ 35045 h 70089"/>
                <a:gd name="connsiteX3" fmla="*/ 35045 w 70089"/>
                <a:gd name="connsiteY3" fmla="*/ 0 h 70089"/>
                <a:gd name="connsiteX4" fmla="*/ 70089 w 70089"/>
                <a:gd name="connsiteY4" fmla="*/ 35045 h 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9" h="70089">
                  <a:moveTo>
                    <a:pt x="70089" y="35045"/>
                  </a:moveTo>
                  <a:cubicBezTo>
                    <a:pt x="70089" y="54399"/>
                    <a:pt x="54399" y="70089"/>
                    <a:pt x="35045" y="70089"/>
                  </a:cubicBezTo>
                  <a:cubicBezTo>
                    <a:pt x="15690" y="70089"/>
                    <a:pt x="0" y="54399"/>
                    <a:pt x="0" y="35045"/>
                  </a:cubicBezTo>
                  <a:cubicBezTo>
                    <a:pt x="0" y="15690"/>
                    <a:pt x="15690" y="0"/>
                    <a:pt x="35045" y="0"/>
                  </a:cubicBezTo>
                  <a:cubicBezTo>
                    <a:pt x="54399" y="0"/>
                    <a:pt x="70089" y="15690"/>
                    <a:pt x="70089" y="35045"/>
                  </a:cubicBezTo>
                  <a:close/>
                </a:path>
              </a:pathLst>
            </a:custGeom>
            <a:grpFill/>
            <a:ln w="3870" cap="flat">
              <a:noFill/>
              <a:prstDash val="solid"/>
              <a:miter/>
            </a:ln>
          </p:spPr>
          <p:txBody>
            <a:bodyPr rtlCol="0" anchor="ctr"/>
            <a:lstStyle/>
            <a:p>
              <a:endParaRPr lang="en-US" sz="2400"/>
            </a:p>
          </p:txBody>
        </p:sp>
        <p:sp>
          <p:nvSpPr>
            <p:cNvPr id="62" name="Freeform: Shape 60"/>
            <p:cNvSpPr/>
            <p:nvPr/>
          </p:nvSpPr>
          <p:spPr>
            <a:xfrm>
              <a:off x="665252" y="2265606"/>
              <a:ext cx="126939" cy="70089"/>
            </a:xfrm>
            <a:custGeom>
              <a:avLst/>
              <a:gdLst>
                <a:gd name="connsiteX0" fmla="*/ 119931 w 126939"/>
                <a:gd name="connsiteY0" fmla="*/ 21027 h 70089"/>
                <a:gd name="connsiteX1" fmla="*/ 85665 w 126939"/>
                <a:gd name="connsiteY1" fmla="*/ 4673 h 70089"/>
                <a:gd name="connsiteX2" fmla="*/ 56850 w 126939"/>
                <a:gd name="connsiteY2" fmla="*/ 0 h 70089"/>
                <a:gd name="connsiteX3" fmla="*/ 28036 w 126939"/>
                <a:gd name="connsiteY3" fmla="*/ 4673 h 70089"/>
                <a:gd name="connsiteX4" fmla="*/ 14018 w 126939"/>
                <a:gd name="connsiteY4" fmla="*/ 10124 h 70089"/>
                <a:gd name="connsiteX5" fmla="*/ 14018 w 126939"/>
                <a:gd name="connsiteY5" fmla="*/ 10903 h 70089"/>
                <a:gd name="connsiteX6" fmla="*/ 0 w 126939"/>
                <a:gd name="connsiteY6" fmla="*/ 45169 h 70089"/>
                <a:gd name="connsiteX7" fmla="*/ 35823 w 126939"/>
                <a:gd name="connsiteY7" fmla="*/ 63080 h 70089"/>
                <a:gd name="connsiteX8" fmla="*/ 42054 w 126939"/>
                <a:gd name="connsiteY8" fmla="*/ 70089 h 70089"/>
                <a:gd name="connsiteX9" fmla="*/ 126940 w 126939"/>
                <a:gd name="connsiteY9" fmla="*/ 70089 h 70089"/>
                <a:gd name="connsiteX10" fmla="*/ 126940 w 126939"/>
                <a:gd name="connsiteY10" fmla="*/ 35045 h 70089"/>
                <a:gd name="connsiteX11" fmla="*/ 119931 w 126939"/>
                <a:gd name="connsiteY11" fmla="*/ 21027 h 7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39" h="70089">
                  <a:moveTo>
                    <a:pt x="119931" y="21027"/>
                  </a:moveTo>
                  <a:cubicBezTo>
                    <a:pt x="110585" y="13239"/>
                    <a:pt x="98125" y="7788"/>
                    <a:pt x="85665" y="4673"/>
                  </a:cubicBezTo>
                  <a:cubicBezTo>
                    <a:pt x="77098" y="2336"/>
                    <a:pt x="66974" y="0"/>
                    <a:pt x="56850" y="0"/>
                  </a:cubicBezTo>
                  <a:cubicBezTo>
                    <a:pt x="47505" y="0"/>
                    <a:pt x="37381" y="1558"/>
                    <a:pt x="28036" y="4673"/>
                  </a:cubicBezTo>
                  <a:cubicBezTo>
                    <a:pt x="23363" y="6230"/>
                    <a:pt x="18690" y="7788"/>
                    <a:pt x="14018" y="10124"/>
                  </a:cubicBezTo>
                  <a:lnTo>
                    <a:pt x="14018" y="10903"/>
                  </a:lnTo>
                  <a:cubicBezTo>
                    <a:pt x="14018" y="24142"/>
                    <a:pt x="8566" y="36602"/>
                    <a:pt x="0" y="45169"/>
                  </a:cubicBezTo>
                  <a:cubicBezTo>
                    <a:pt x="14797" y="49841"/>
                    <a:pt x="26478" y="56071"/>
                    <a:pt x="35823" y="63080"/>
                  </a:cubicBezTo>
                  <a:cubicBezTo>
                    <a:pt x="38160" y="65417"/>
                    <a:pt x="40496" y="66974"/>
                    <a:pt x="42054" y="70089"/>
                  </a:cubicBezTo>
                  <a:lnTo>
                    <a:pt x="126940" y="70089"/>
                  </a:lnTo>
                  <a:lnTo>
                    <a:pt x="126940" y="35045"/>
                  </a:lnTo>
                  <a:cubicBezTo>
                    <a:pt x="126940" y="29593"/>
                    <a:pt x="124603" y="24142"/>
                    <a:pt x="119931" y="21027"/>
                  </a:cubicBezTo>
                  <a:close/>
                </a:path>
              </a:pathLst>
            </a:custGeom>
            <a:grpFill/>
            <a:ln w="3870" cap="flat">
              <a:noFill/>
              <a:prstDash val="solid"/>
              <a:miter/>
            </a:ln>
          </p:spPr>
          <p:txBody>
            <a:bodyPr rtlCol="0" anchor="ctr"/>
            <a:lstStyle/>
            <a:p>
              <a:endParaRPr lang="en-US" sz="2400"/>
            </a:p>
          </p:txBody>
        </p:sp>
        <p:sp>
          <p:nvSpPr>
            <p:cNvPr id="63" name="Freeform: Shape 61"/>
            <p:cNvSpPr/>
            <p:nvPr/>
          </p:nvSpPr>
          <p:spPr>
            <a:xfrm>
              <a:off x="465108" y="2265606"/>
              <a:ext cx="126939" cy="70089"/>
            </a:xfrm>
            <a:custGeom>
              <a:avLst/>
              <a:gdLst>
                <a:gd name="connsiteX0" fmla="*/ 91116 w 126939"/>
                <a:gd name="connsiteY0" fmla="*/ 63080 h 70089"/>
                <a:gd name="connsiteX1" fmla="*/ 91116 w 126939"/>
                <a:gd name="connsiteY1" fmla="*/ 63080 h 70089"/>
                <a:gd name="connsiteX2" fmla="*/ 126940 w 126939"/>
                <a:gd name="connsiteY2" fmla="*/ 45169 h 70089"/>
                <a:gd name="connsiteX3" fmla="*/ 112922 w 126939"/>
                <a:gd name="connsiteY3" fmla="*/ 10903 h 70089"/>
                <a:gd name="connsiteX4" fmla="*/ 112922 w 126939"/>
                <a:gd name="connsiteY4" fmla="*/ 9345 h 70089"/>
                <a:gd name="connsiteX5" fmla="*/ 98904 w 126939"/>
                <a:gd name="connsiteY5" fmla="*/ 4673 h 70089"/>
                <a:gd name="connsiteX6" fmla="*/ 70089 w 126939"/>
                <a:gd name="connsiteY6" fmla="*/ 0 h 70089"/>
                <a:gd name="connsiteX7" fmla="*/ 41275 w 126939"/>
                <a:gd name="connsiteY7" fmla="*/ 4673 h 70089"/>
                <a:gd name="connsiteX8" fmla="*/ 7009 w 126939"/>
                <a:gd name="connsiteY8" fmla="*/ 21027 h 70089"/>
                <a:gd name="connsiteX9" fmla="*/ 0 w 126939"/>
                <a:gd name="connsiteY9" fmla="*/ 35045 h 70089"/>
                <a:gd name="connsiteX10" fmla="*/ 0 w 126939"/>
                <a:gd name="connsiteY10" fmla="*/ 70089 h 70089"/>
                <a:gd name="connsiteX11" fmla="*/ 84107 w 126939"/>
                <a:gd name="connsiteY11" fmla="*/ 70089 h 70089"/>
                <a:gd name="connsiteX12" fmla="*/ 91116 w 126939"/>
                <a:gd name="connsiteY12" fmla="*/ 63080 h 7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39" h="70089">
                  <a:moveTo>
                    <a:pt x="91116" y="63080"/>
                  </a:moveTo>
                  <a:lnTo>
                    <a:pt x="91116" y="63080"/>
                  </a:lnTo>
                  <a:cubicBezTo>
                    <a:pt x="102019" y="55293"/>
                    <a:pt x="114479" y="49063"/>
                    <a:pt x="126940" y="45169"/>
                  </a:cubicBezTo>
                  <a:cubicBezTo>
                    <a:pt x="118373" y="35823"/>
                    <a:pt x="112922" y="24142"/>
                    <a:pt x="112922" y="10903"/>
                  </a:cubicBezTo>
                  <a:cubicBezTo>
                    <a:pt x="112922" y="10124"/>
                    <a:pt x="112922" y="10124"/>
                    <a:pt x="112922" y="9345"/>
                  </a:cubicBezTo>
                  <a:cubicBezTo>
                    <a:pt x="108249" y="7788"/>
                    <a:pt x="103577" y="5451"/>
                    <a:pt x="98904" y="4673"/>
                  </a:cubicBezTo>
                  <a:cubicBezTo>
                    <a:pt x="90337" y="2336"/>
                    <a:pt x="80213" y="0"/>
                    <a:pt x="70089" y="0"/>
                  </a:cubicBezTo>
                  <a:cubicBezTo>
                    <a:pt x="60744" y="0"/>
                    <a:pt x="50620" y="1558"/>
                    <a:pt x="41275" y="4673"/>
                  </a:cubicBezTo>
                  <a:cubicBezTo>
                    <a:pt x="28815" y="8566"/>
                    <a:pt x="17133" y="14018"/>
                    <a:pt x="7009" y="21027"/>
                  </a:cubicBezTo>
                  <a:cubicBezTo>
                    <a:pt x="2336" y="24142"/>
                    <a:pt x="0" y="29593"/>
                    <a:pt x="0" y="35045"/>
                  </a:cubicBezTo>
                  <a:lnTo>
                    <a:pt x="0" y="70089"/>
                  </a:lnTo>
                  <a:lnTo>
                    <a:pt x="84107" y="70089"/>
                  </a:lnTo>
                  <a:cubicBezTo>
                    <a:pt x="86444" y="66974"/>
                    <a:pt x="88001" y="65417"/>
                    <a:pt x="91116" y="63080"/>
                  </a:cubicBezTo>
                  <a:close/>
                </a:path>
              </a:pathLst>
            </a:custGeom>
            <a:grpFill/>
            <a:ln w="3870" cap="flat">
              <a:noFill/>
              <a:prstDash val="solid"/>
              <a:miter/>
            </a:ln>
          </p:spPr>
          <p:txBody>
            <a:bodyPr rtlCol="0" anchor="ctr"/>
            <a:lstStyle/>
            <a:p>
              <a:endParaRPr lang="en-US" sz="2400"/>
            </a:p>
          </p:txBody>
        </p:sp>
      </p:grpSp>
      <p:grpSp>
        <p:nvGrpSpPr>
          <p:cNvPr id="64" name="Graphic 46" descr="Lightbulb"/>
          <p:cNvGrpSpPr/>
          <p:nvPr/>
        </p:nvGrpSpPr>
        <p:grpSpPr>
          <a:xfrm>
            <a:off x="1148066" y="3034590"/>
            <a:ext cx="498413" cy="498413"/>
            <a:chOff x="441745" y="3844051"/>
            <a:chExt cx="373810" cy="373810"/>
          </a:xfrm>
          <a:solidFill>
            <a:schemeClr val="accent1"/>
          </a:solidFill>
        </p:grpSpPr>
        <p:sp>
          <p:nvSpPr>
            <p:cNvPr id="65" name="Freeform: Shape 63"/>
            <p:cNvSpPr/>
            <p:nvPr/>
          </p:nvSpPr>
          <p:spPr>
            <a:xfrm>
              <a:off x="578029" y="4093257"/>
              <a:ext cx="101240" cy="23363"/>
            </a:xfrm>
            <a:custGeom>
              <a:avLst/>
              <a:gdLst>
                <a:gd name="connsiteX0" fmla="*/ 11682 w 101240"/>
                <a:gd name="connsiteY0" fmla="*/ 0 h 23363"/>
                <a:gd name="connsiteX1" fmla="*/ 89559 w 101240"/>
                <a:gd name="connsiteY1" fmla="*/ 0 h 23363"/>
                <a:gd name="connsiteX2" fmla="*/ 101240 w 101240"/>
                <a:gd name="connsiteY2" fmla="*/ 11682 h 23363"/>
                <a:gd name="connsiteX3" fmla="*/ 89559 w 101240"/>
                <a:gd name="connsiteY3" fmla="*/ 23363 h 23363"/>
                <a:gd name="connsiteX4" fmla="*/ 11682 w 101240"/>
                <a:gd name="connsiteY4" fmla="*/ 23363 h 23363"/>
                <a:gd name="connsiteX5" fmla="*/ 0 w 101240"/>
                <a:gd name="connsiteY5" fmla="*/ 11682 h 23363"/>
                <a:gd name="connsiteX6" fmla="*/ 11682 w 101240"/>
                <a:gd name="connsiteY6" fmla="*/ 0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0" h="23363">
                  <a:moveTo>
                    <a:pt x="11682" y="0"/>
                  </a:moveTo>
                  <a:lnTo>
                    <a:pt x="89559" y="0"/>
                  </a:lnTo>
                  <a:cubicBezTo>
                    <a:pt x="96178" y="0"/>
                    <a:pt x="101240" y="5062"/>
                    <a:pt x="101240" y="11682"/>
                  </a:cubicBezTo>
                  <a:cubicBezTo>
                    <a:pt x="101240" y="18301"/>
                    <a:pt x="96178" y="23363"/>
                    <a:pt x="89559" y="23363"/>
                  </a:cubicBezTo>
                  <a:lnTo>
                    <a:pt x="11682" y="23363"/>
                  </a:lnTo>
                  <a:cubicBezTo>
                    <a:pt x="5062" y="23363"/>
                    <a:pt x="0" y="18301"/>
                    <a:pt x="0" y="11682"/>
                  </a:cubicBezTo>
                  <a:cubicBezTo>
                    <a:pt x="0" y="5062"/>
                    <a:pt x="5062" y="0"/>
                    <a:pt x="11682" y="0"/>
                  </a:cubicBezTo>
                  <a:close/>
                </a:path>
              </a:pathLst>
            </a:custGeom>
            <a:grpFill/>
            <a:ln w="3870" cap="flat">
              <a:noFill/>
              <a:prstDash val="solid"/>
              <a:miter/>
            </a:ln>
          </p:spPr>
          <p:txBody>
            <a:bodyPr rtlCol="0" anchor="ctr"/>
            <a:lstStyle/>
            <a:p>
              <a:endParaRPr lang="en-US" sz="2400"/>
            </a:p>
          </p:txBody>
        </p:sp>
        <p:sp>
          <p:nvSpPr>
            <p:cNvPr id="66" name="Freeform: Shape 64"/>
            <p:cNvSpPr/>
            <p:nvPr/>
          </p:nvSpPr>
          <p:spPr>
            <a:xfrm>
              <a:off x="578029" y="4132196"/>
              <a:ext cx="101240" cy="23363"/>
            </a:xfrm>
            <a:custGeom>
              <a:avLst/>
              <a:gdLst>
                <a:gd name="connsiteX0" fmla="*/ 11682 w 101240"/>
                <a:gd name="connsiteY0" fmla="*/ 0 h 23363"/>
                <a:gd name="connsiteX1" fmla="*/ 89559 w 101240"/>
                <a:gd name="connsiteY1" fmla="*/ 0 h 23363"/>
                <a:gd name="connsiteX2" fmla="*/ 101240 w 101240"/>
                <a:gd name="connsiteY2" fmla="*/ 11682 h 23363"/>
                <a:gd name="connsiteX3" fmla="*/ 89559 w 101240"/>
                <a:gd name="connsiteY3" fmla="*/ 23363 h 23363"/>
                <a:gd name="connsiteX4" fmla="*/ 11682 w 101240"/>
                <a:gd name="connsiteY4" fmla="*/ 23363 h 23363"/>
                <a:gd name="connsiteX5" fmla="*/ 0 w 101240"/>
                <a:gd name="connsiteY5" fmla="*/ 11682 h 23363"/>
                <a:gd name="connsiteX6" fmla="*/ 11682 w 101240"/>
                <a:gd name="connsiteY6" fmla="*/ 0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0" h="23363">
                  <a:moveTo>
                    <a:pt x="11682" y="0"/>
                  </a:moveTo>
                  <a:lnTo>
                    <a:pt x="89559" y="0"/>
                  </a:lnTo>
                  <a:cubicBezTo>
                    <a:pt x="96178" y="0"/>
                    <a:pt x="101240" y="5062"/>
                    <a:pt x="101240" y="11682"/>
                  </a:cubicBezTo>
                  <a:cubicBezTo>
                    <a:pt x="101240" y="18301"/>
                    <a:pt x="96178" y="23363"/>
                    <a:pt x="89559" y="23363"/>
                  </a:cubicBezTo>
                  <a:lnTo>
                    <a:pt x="11682" y="23363"/>
                  </a:lnTo>
                  <a:cubicBezTo>
                    <a:pt x="5062" y="23363"/>
                    <a:pt x="0" y="18301"/>
                    <a:pt x="0" y="11682"/>
                  </a:cubicBezTo>
                  <a:cubicBezTo>
                    <a:pt x="0" y="5062"/>
                    <a:pt x="5062" y="0"/>
                    <a:pt x="11682" y="0"/>
                  </a:cubicBezTo>
                  <a:close/>
                </a:path>
              </a:pathLst>
            </a:custGeom>
            <a:grpFill/>
            <a:ln w="3870" cap="flat">
              <a:noFill/>
              <a:prstDash val="solid"/>
              <a:miter/>
            </a:ln>
          </p:spPr>
          <p:txBody>
            <a:bodyPr rtlCol="0" anchor="ctr"/>
            <a:lstStyle/>
            <a:p>
              <a:endParaRPr lang="en-US" sz="2400"/>
            </a:p>
          </p:txBody>
        </p:sp>
        <p:sp>
          <p:nvSpPr>
            <p:cNvPr id="67" name="Freeform: Shape 65"/>
            <p:cNvSpPr/>
            <p:nvPr/>
          </p:nvSpPr>
          <p:spPr>
            <a:xfrm>
              <a:off x="603339" y="4171134"/>
              <a:ext cx="50620" cy="23363"/>
            </a:xfrm>
            <a:custGeom>
              <a:avLst/>
              <a:gdLst>
                <a:gd name="connsiteX0" fmla="*/ 0 w 50620"/>
                <a:gd name="connsiteY0" fmla="*/ 0 h 23363"/>
                <a:gd name="connsiteX1" fmla="*/ 25310 w 50620"/>
                <a:gd name="connsiteY1" fmla="*/ 23363 h 23363"/>
                <a:gd name="connsiteX2" fmla="*/ 50620 w 50620"/>
                <a:gd name="connsiteY2" fmla="*/ 0 h 23363"/>
                <a:gd name="connsiteX3" fmla="*/ 0 w 50620"/>
                <a:gd name="connsiteY3" fmla="*/ 0 h 23363"/>
              </a:gdLst>
              <a:ahLst/>
              <a:cxnLst>
                <a:cxn ang="0">
                  <a:pos x="connsiteX0" y="connsiteY0"/>
                </a:cxn>
                <a:cxn ang="0">
                  <a:pos x="connsiteX1" y="connsiteY1"/>
                </a:cxn>
                <a:cxn ang="0">
                  <a:pos x="connsiteX2" y="connsiteY2"/>
                </a:cxn>
                <a:cxn ang="0">
                  <a:pos x="connsiteX3" y="connsiteY3"/>
                </a:cxn>
              </a:cxnLst>
              <a:rect l="l" t="t" r="r" b="b"/>
              <a:pathLst>
                <a:path w="50620" h="23363">
                  <a:moveTo>
                    <a:pt x="0" y="0"/>
                  </a:moveTo>
                  <a:cubicBezTo>
                    <a:pt x="1168" y="13239"/>
                    <a:pt x="12071" y="23363"/>
                    <a:pt x="25310" y="23363"/>
                  </a:cubicBezTo>
                  <a:cubicBezTo>
                    <a:pt x="38549" y="23363"/>
                    <a:pt x="49452" y="13239"/>
                    <a:pt x="50620" y="0"/>
                  </a:cubicBezTo>
                  <a:lnTo>
                    <a:pt x="0" y="0"/>
                  </a:lnTo>
                  <a:close/>
                </a:path>
              </a:pathLst>
            </a:custGeom>
            <a:grpFill/>
            <a:ln w="3870" cap="flat">
              <a:noFill/>
              <a:prstDash val="solid"/>
              <a:miter/>
            </a:ln>
          </p:spPr>
          <p:txBody>
            <a:bodyPr rtlCol="0" anchor="ctr"/>
            <a:lstStyle/>
            <a:p>
              <a:endParaRPr lang="en-US" sz="2400"/>
            </a:p>
          </p:txBody>
        </p:sp>
        <p:sp>
          <p:nvSpPr>
            <p:cNvPr id="68" name="Freeform: Shape 66"/>
            <p:cNvSpPr/>
            <p:nvPr/>
          </p:nvSpPr>
          <p:spPr>
            <a:xfrm>
              <a:off x="527409" y="3867414"/>
              <a:ext cx="202480" cy="210268"/>
            </a:xfrm>
            <a:custGeom>
              <a:avLst/>
              <a:gdLst>
                <a:gd name="connsiteX0" fmla="*/ 101240 w 202480"/>
                <a:gd name="connsiteY0" fmla="*/ 0 h 210268"/>
                <a:gd name="connsiteX1" fmla="*/ 101240 w 202480"/>
                <a:gd name="connsiteY1" fmla="*/ 0 h 210268"/>
                <a:gd name="connsiteX2" fmla="*/ 101240 w 202480"/>
                <a:gd name="connsiteY2" fmla="*/ 0 h 210268"/>
                <a:gd name="connsiteX3" fmla="*/ 0 w 202480"/>
                <a:gd name="connsiteY3" fmla="*/ 100072 h 210268"/>
                <a:gd name="connsiteX4" fmla="*/ 0 w 202480"/>
                <a:gd name="connsiteY4" fmla="*/ 103577 h 210268"/>
                <a:gd name="connsiteX5" fmla="*/ 7009 w 202480"/>
                <a:gd name="connsiteY5" fmla="*/ 138621 h 210268"/>
                <a:gd name="connsiteX6" fmla="*/ 24531 w 202480"/>
                <a:gd name="connsiteY6" fmla="*/ 167436 h 210268"/>
                <a:gd name="connsiteX7" fmla="*/ 48284 w 202480"/>
                <a:gd name="connsiteY7" fmla="*/ 205985 h 210268"/>
                <a:gd name="connsiteX8" fmla="*/ 55293 w 202480"/>
                <a:gd name="connsiteY8" fmla="*/ 210268 h 210268"/>
                <a:gd name="connsiteX9" fmla="*/ 147188 w 202480"/>
                <a:gd name="connsiteY9" fmla="*/ 210268 h 210268"/>
                <a:gd name="connsiteX10" fmla="*/ 154197 w 202480"/>
                <a:gd name="connsiteY10" fmla="*/ 205985 h 210268"/>
                <a:gd name="connsiteX11" fmla="*/ 177949 w 202480"/>
                <a:gd name="connsiteY11" fmla="*/ 167436 h 210268"/>
                <a:gd name="connsiteX12" fmla="*/ 195471 w 202480"/>
                <a:gd name="connsiteY12" fmla="*/ 138621 h 210268"/>
                <a:gd name="connsiteX13" fmla="*/ 202480 w 202480"/>
                <a:gd name="connsiteY13" fmla="*/ 103577 h 210268"/>
                <a:gd name="connsiteX14" fmla="*/ 202480 w 202480"/>
                <a:gd name="connsiteY14" fmla="*/ 100072 h 210268"/>
                <a:gd name="connsiteX15" fmla="*/ 101240 w 202480"/>
                <a:gd name="connsiteY15" fmla="*/ 0 h 210268"/>
                <a:gd name="connsiteX16" fmla="*/ 179117 w 202480"/>
                <a:gd name="connsiteY16" fmla="*/ 103187 h 210268"/>
                <a:gd name="connsiteX17" fmla="*/ 173666 w 202480"/>
                <a:gd name="connsiteY17" fmla="*/ 130444 h 210268"/>
                <a:gd name="connsiteX18" fmla="*/ 160427 w 202480"/>
                <a:gd name="connsiteY18" fmla="*/ 151860 h 210268"/>
                <a:gd name="connsiteX19" fmla="*/ 137842 w 202480"/>
                <a:gd name="connsiteY19" fmla="*/ 186905 h 210268"/>
                <a:gd name="connsiteX20" fmla="*/ 101240 w 202480"/>
                <a:gd name="connsiteY20" fmla="*/ 186905 h 210268"/>
                <a:gd name="connsiteX21" fmla="*/ 65027 w 202480"/>
                <a:gd name="connsiteY21" fmla="*/ 186905 h 210268"/>
                <a:gd name="connsiteX22" fmla="*/ 42443 w 202480"/>
                <a:gd name="connsiteY22" fmla="*/ 151860 h 210268"/>
                <a:gd name="connsiteX23" fmla="*/ 29204 w 202480"/>
                <a:gd name="connsiteY23" fmla="*/ 130444 h 210268"/>
                <a:gd name="connsiteX24" fmla="*/ 23753 w 202480"/>
                <a:gd name="connsiteY24" fmla="*/ 103187 h 210268"/>
                <a:gd name="connsiteX25" fmla="*/ 23753 w 202480"/>
                <a:gd name="connsiteY25" fmla="*/ 100072 h 210268"/>
                <a:gd name="connsiteX26" fmla="*/ 101630 w 202480"/>
                <a:gd name="connsiteY26" fmla="*/ 22974 h 210268"/>
                <a:gd name="connsiteX27" fmla="*/ 101630 w 202480"/>
                <a:gd name="connsiteY27" fmla="*/ 22974 h 210268"/>
                <a:gd name="connsiteX28" fmla="*/ 101630 w 202480"/>
                <a:gd name="connsiteY28" fmla="*/ 22974 h 210268"/>
                <a:gd name="connsiteX29" fmla="*/ 101630 w 202480"/>
                <a:gd name="connsiteY29" fmla="*/ 22974 h 210268"/>
                <a:gd name="connsiteX30" fmla="*/ 101630 w 202480"/>
                <a:gd name="connsiteY30" fmla="*/ 22974 h 210268"/>
                <a:gd name="connsiteX31" fmla="*/ 101630 w 202480"/>
                <a:gd name="connsiteY31" fmla="*/ 22974 h 210268"/>
                <a:gd name="connsiteX32" fmla="*/ 101630 w 202480"/>
                <a:gd name="connsiteY32" fmla="*/ 22974 h 210268"/>
                <a:gd name="connsiteX33" fmla="*/ 179507 w 202480"/>
                <a:gd name="connsiteY33" fmla="*/ 100072 h 210268"/>
                <a:gd name="connsiteX34" fmla="*/ 179507 w 202480"/>
                <a:gd name="connsiteY34" fmla="*/ 103187 h 2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480" h="210268">
                  <a:moveTo>
                    <a:pt x="101240" y="0"/>
                  </a:moveTo>
                  <a:cubicBezTo>
                    <a:pt x="101240" y="0"/>
                    <a:pt x="101240" y="0"/>
                    <a:pt x="101240" y="0"/>
                  </a:cubicBezTo>
                  <a:cubicBezTo>
                    <a:pt x="101240" y="0"/>
                    <a:pt x="101240" y="0"/>
                    <a:pt x="101240" y="0"/>
                  </a:cubicBezTo>
                  <a:cubicBezTo>
                    <a:pt x="45947" y="389"/>
                    <a:pt x="1168" y="44779"/>
                    <a:pt x="0" y="100072"/>
                  </a:cubicBezTo>
                  <a:lnTo>
                    <a:pt x="0" y="103577"/>
                  </a:lnTo>
                  <a:cubicBezTo>
                    <a:pt x="389" y="115647"/>
                    <a:pt x="2726" y="127329"/>
                    <a:pt x="7009" y="138621"/>
                  </a:cubicBezTo>
                  <a:cubicBezTo>
                    <a:pt x="11292" y="149135"/>
                    <a:pt x="17133" y="158869"/>
                    <a:pt x="24531" y="167436"/>
                  </a:cubicBezTo>
                  <a:cubicBezTo>
                    <a:pt x="33877" y="177560"/>
                    <a:pt x="44001" y="197418"/>
                    <a:pt x="48284" y="205985"/>
                  </a:cubicBezTo>
                  <a:cubicBezTo>
                    <a:pt x="49452" y="208711"/>
                    <a:pt x="52178" y="210268"/>
                    <a:pt x="55293" y="210268"/>
                  </a:cubicBezTo>
                  <a:lnTo>
                    <a:pt x="147188" y="210268"/>
                  </a:lnTo>
                  <a:cubicBezTo>
                    <a:pt x="150303" y="210268"/>
                    <a:pt x="153028" y="208711"/>
                    <a:pt x="154197" y="205985"/>
                  </a:cubicBezTo>
                  <a:cubicBezTo>
                    <a:pt x="158480" y="197418"/>
                    <a:pt x="168604" y="177560"/>
                    <a:pt x="177949" y="167436"/>
                  </a:cubicBezTo>
                  <a:cubicBezTo>
                    <a:pt x="185347" y="158869"/>
                    <a:pt x="191578" y="149135"/>
                    <a:pt x="195471" y="138621"/>
                  </a:cubicBezTo>
                  <a:cubicBezTo>
                    <a:pt x="199755" y="127329"/>
                    <a:pt x="202091" y="115647"/>
                    <a:pt x="202480" y="103577"/>
                  </a:cubicBezTo>
                  <a:lnTo>
                    <a:pt x="202480" y="100072"/>
                  </a:lnTo>
                  <a:cubicBezTo>
                    <a:pt x="201312" y="44779"/>
                    <a:pt x="156533" y="389"/>
                    <a:pt x="101240" y="0"/>
                  </a:cubicBezTo>
                  <a:close/>
                  <a:moveTo>
                    <a:pt x="179117" y="103187"/>
                  </a:moveTo>
                  <a:cubicBezTo>
                    <a:pt x="178728" y="112532"/>
                    <a:pt x="176781" y="121878"/>
                    <a:pt x="173666" y="130444"/>
                  </a:cubicBezTo>
                  <a:cubicBezTo>
                    <a:pt x="170551" y="138232"/>
                    <a:pt x="166268" y="145630"/>
                    <a:pt x="160427" y="151860"/>
                  </a:cubicBezTo>
                  <a:cubicBezTo>
                    <a:pt x="151471" y="162763"/>
                    <a:pt x="143683" y="174445"/>
                    <a:pt x="137842" y="186905"/>
                  </a:cubicBezTo>
                  <a:lnTo>
                    <a:pt x="101240" y="186905"/>
                  </a:lnTo>
                  <a:lnTo>
                    <a:pt x="65027" y="186905"/>
                  </a:lnTo>
                  <a:cubicBezTo>
                    <a:pt x="58797" y="174445"/>
                    <a:pt x="51009" y="162763"/>
                    <a:pt x="42443" y="151860"/>
                  </a:cubicBezTo>
                  <a:cubicBezTo>
                    <a:pt x="36992" y="145630"/>
                    <a:pt x="32319" y="138232"/>
                    <a:pt x="29204" y="130444"/>
                  </a:cubicBezTo>
                  <a:cubicBezTo>
                    <a:pt x="25699" y="121878"/>
                    <a:pt x="24142" y="112532"/>
                    <a:pt x="23753" y="103187"/>
                  </a:cubicBezTo>
                  <a:lnTo>
                    <a:pt x="23753" y="100072"/>
                  </a:lnTo>
                  <a:cubicBezTo>
                    <a:pt x="24531" y="57629"/>
                    <a:pt x="59187" y="23363"/>
                    <a:pt x="101630" y="22974"/>
                  </a:cubicBezTo>
                  <a:lnTo>
                    <a:pt x="101630" y="22974"/>
                  </a:lnTo>
                  <a:lnTo>
                    <a:pt x="101630" y="22974"/>
                  </a:lnTo>
                  <a:cubicBezTo>
                    <a:pt x="101630" y="22974"/>
                    <a:pt x="101630" y="22974"/>
                    <a:pt x="101630" y="22974"/>
                  </a:cubicBezTo>
                  <a:cubicBezTo>
                    <a:pt x="101630" y="22974"/>
                    <a:pt x="101630" y="22974"/>
                    <a:pt x="101630" y="22974"/>
                  </a:cubicBezTo>
                  <a:lnTo>
                    <a:pt x="101630" y="22974"/>
                  </a:lnTo>
                  <a:lnTo>
                    <a:pt x="101630" y="22974"/>
                  </a:lnTo>
                  <a:cubicBezTo>
                    <a:pt x="144073" y="23363"/>
                    <a:pt x="178728" y="57240"/>
                    <a:pt x="179507" y="100072"/>
                  </a:cubicBezTo>
                  <a:lnTo>
                    <a:pt x="179507" y="103187"/>
                  </a:lnTo>
                  <a:close/>
                </a:path>
              </a:pathLst>
            </a:custGeom>
            <a:grpFill/>
            <a:ln w="3870" cap="flat">
              <a:noFill/>
              <a:prstDash val="solid"/>
              <a:miter/>
            </a:ln>
          </p:spPr>
          <p:txBody>
            <a:bodyPr rtlCol="0" anchor="ctr"/>
            <a:lstStyle/>
            <a:p>
              <a:endParaRPr lang="en-US" sz="2400"/>
            </a:p>
          </p:txBody>
        </p:sp>
      </p:grpSp>
      <p:sp>
        <p:nvSpPr>
          <p:cNvPr id="69" name="Oval 68"/>
          <p:cNvSpPr/>
          <p:nvPr/>
        </p:nvSpPr>
        <p:spPr>
          <a:xfrm>
            <a:off x="5452245" y="3423122"/>
            <a:ext cx="1344708" cy="1290993"/>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33" b="1" dirty="0"/>
              <a:t>AI OPS</a:t>
            </a:r>
            <a:endParaRPr lang="en-IN" sz="1600" b="1" dirty="0"/>
          </a:p>
        </p:txBody>
      </p:sp>
      <p:sp>
        <p:nvSpPr>
          <p:cNvPr id="72" name="object 162"/>
          <p:cNvSpPr/>
          <p:nvPr/>
        </p:nvSpPr>
        <p:spPr>
          <a:xfrm>
            <a:off x="9478480" y="855936"/>
            <a:ext cx="2281720" cy="1458155"/>
          </a:xfrm>
          <a:custGeom>
            <a:avLst/>
            <a:gdLst/>
            <a:ahLst/>
            <a:cxnLst/>
            <a:rect l="l" t="t" r="r" b="b"/>
            <a:pathLst>
              <a:path w="3144520" h="3801110">
                <a:moveTo>
                  <a:pt x="3043180" y="0"/>
                </a:moveTo>
                <a:lnTo>
                  <a:pt x="101119" y="0"/>
                </a:lnTo>
                <a:lnTo>
                  <a:pt x="61759" y="7946"/>
                </a:lnTo>
                <a:lnTo>
                  <a:pt x="29617" y="29617"/>
                </a:lnTo>
                <a:lnTo>
                  <a:pt x="7946" y="61759"/>
                </a:lnTo>
                <a:lnTo>
                  <a:pt x="0" y="101119"/>
                </a:lnTo>
                <a:lnTo>
                  <a:pt x="0" y="3699581"/>
                </a:lnTo>
                <a:lnTo>
                  <a:pt x="7946" y="3738941"/>
                </a:lnTo>
                <a:lnTo>
                  <a:pt x="29617" y="3771083"/>
                </a:lnTo>
                <a:lnTo>
                  <a:pt x="61759" y="3792753"/>
                </a:lnTo>
                <a:lnTo>
                  <a:pt x="101119" y="3800700"/>
                </a:lnTo>
                <a:lnTo>
                  <a:pt x="3043180" y="3800700"/>
                </a:lnTo>
                <a:lnTo>
                  <a:pt x="3082540" y="3792753"/>
                </a:lnTo>
                <a:lnTo>
                  <a:pt x="3114682" y="3771083"/>
                </a:lnTo>
                <a:lnTo>
                  <a:pt x="3136353" y="3738941"/>
                </a:lnTo>
                <a:lnTo>
                  <a:pt x="3144300" y="3699581"/>
                </a:lnTo>
                <a:lnTo>
                  <a:pt x="3144300" y="101119"/>
                </a:lnTo>
                <a:lnTo>
                  <a:pt x="3136353" y="61759"/>
                </a:lnTo>
                <a:lnTo>
                  <a:pt x="3114682" y="29617"/>
                </a:lnTo>
                <a:lnTo>
                  <a:pt x="3082540" y="7946"/>
                </a:lnTo>
                <a:lnTo>
                  <a:pt x="3043180" y="0"/>
                </a:lnTo>
                <a:close/>
              </a:path>
            </a:pathLst>
          </a:custGeom>
          <a:solidFill>
            <a:schemeClr val="accent4">
              <a:lumMod val="20000"/>
              <a:lumOff val="80000"/>
            </a:schemeClr>
          </a:solidFill>
        </p:spPr>
        <p:txBody>
          <a:bodyPr wrap="square" lIns="0" tIns="0" rIns="0" bIns="0" rtlCol="0"/>
          <a:lstStyle/>
          <a:p>
            <a:pPr defTabSz="609585">
              <a:defRPr/>
            </a:pPr>
            <a:endParaRPr sz="2400" dirty="0">
              <a:solidFill>
                <a:prstClr val="black"/>
              </a:solidFill>
              <a:latin typeface="Century Gothic" panose="020B0502020202020204"/>
            </a:endParaRPr>
          </a:p>
        </p:txBody>
      </p:sp>
      <p:sp>
        <p:nvSpPr>
          <p:cNvPr id="73" name="object 163"/>
          <p:cNvSpPr txBox="1"/>
          <p:nvPr/>
        </p:nvSpPr>
        <p:spPr>
          <a:xfrm>
            <a:off x="9577007" y="922953"/>
            <a:ext cx="1978660" cy="263320"/>
          </a:xfrm>
          <a:prstGeom prst="rect">
            <a:avLst/>
          </a:prstGeom>
        </p:spPr>
        <p:txBody>
          <a:bodyPr vert="horz" wrap="square" lIns="0" tIns="16933" rIns="0" bIns="0" rtlCol="0">
            <a:spAutoFit/>
          </a:bodyPr>
          <a:lstStyle/>
          <a:p>
            <a:pPr marL="16933" algn="ctr" defTabSz="609585">
              <a:spcBef>
                <a:spcPts val="133"/>
              </a:spcBef>
              <a:defRPr/>
            </a:pPr>
            <a:r>
              <a:rPr lang="en-IN" sz="1600" b="1" spc="133" dirty="0">
                <a:solidFill>
                  <a:prstClr val="black"/>
                </a:solidFill>
                <a:latin typeface="Trebuchet MS" panose="020B0603020202020204" pitchFamily="34" charset="0"/>
                <a:cs typeface="Tahoma" panose="020B0604030504040204"/>
              </a:rPr>
              <a:t>C</a:t>
            </a:r>
            <a:r>
              <a:rPr lang="en-IN" sz="1600" b="1" spc="140" dirty="0">
                <a:solidFill>
                  <a:prstClr val="black"/>
                </a:solidFill>
                <a:latin typeface="Trebuchet MS" panose="020B0603020202020204" pitchFamily="34" charset="0"/>
                <a:cs typeface="Tahoma" panose="020B0604030504040204"/>
              </a:rPr>
              <a:t>h</a:t>
            </a:r>
            <a:r>
              <a:rPr lang="en-IN" sz="1600" b="1" spc="13" dirty="0">
                <a:solidFill>
                  <a:prstClr val="black"/>
                </a:solidFill>
                <a:latin typeface="Trebuchet MS" panose="020B0603020202020204" pitchFamily="34" charset="0"/>
                <a:cs typeface="Tahoma" panose="020B0604030504040204"/>
              </a:rPr>
              <a:t>a</a:t>
            </a:r>
            <a:r>
              <a:rPr lang="en-IN" sz="1600" b="1" spc="-47" dirty="0">
                <a:solidFill>
                  <a:prstClr val="black"/>
                </a:solidFill>
                <a:latin typeface="Trebuchet MS" panose="020B0603020202020204" pitchFamily="34" charset="0"/>
                <a:cs typeface="Tahoma" panose="020B0604030504040204"/>
              </a:rPr>
              <a:t>ll</a:t>
            </a:r>
            <a:r>
              <a:rPr lang="en-IN" sz="1600" b="1" spc="80" dirty="0">
                <a:solidFill>
                  <a:prstClr val="black"/>
                </a:solidFill>
                <a:latin typeface="Trebuchet MS" panose="020B0603020202020204" pitchFamily="34" charset="0"/>
                <a:cs typeface="Tahoma" panose="020B0604030504040204"/>
              </a:rPr>
              <a:t>e</a:t>
            </a:r>
            <a:r>
              <a:rPr lang="en-IN" sz="1600" b="1" spc="120" dirty="0">
                <a:solidFill>
                  <a:prstClr val="black"/>
                </a:solidFill>
                <a:latin typeface="Trebuchet MS" panose="020B0603020202020204" pitchFamily="34" charset="0"/>
                <a:cs typeface="Tahoma" panose="020B0604030504040204"/>
              </a:rPr>
              <a:t>n</a:t>
            </a:r>
            <a:r>
              <a:rPr lang="en-IN" sz="1600" b="1" spc="167" dirty="0">
                <a:solidFill>
                  <a:prstClr val="black"/>
                </a:solidFill>
                <a:latin typeface="Trebuchet MS" panose="020B0603020202020204" pitchFamily="34" charset="0"/>
                <a:cs typeface="Tahoma" panose="020B0604030504040204"/>
              </a:rPr>
              <a:t>g</a:t>
            </a:r>
            <a:r>
              <a:rPr lang="en-IN" sz="1600" b="1" spc="80" dirty="0">
                <a:solidFill>
                  <a:prstClr val="black"/>
                </a:solidFill>
                <a:latin typeface="Trebuchet MS" panose="020B0603020202020204" pitchFamily="34" charset="0"/>
                <a:cs typeface="Tahoma" panose="020B0604030504040204"/>
              </a:rPr>
              <a:t>e</a:t>
            </a:r>
            <a:r>
              <a:rPr lang="en-IN" sz="1600" b="1" dirty="0">
                <a:solidFill>
                  <a:prstClr val="black"/>
                </a:solidFill>
                <a:latin typeface="Trebuchet MS" panose="020B0603020202020204" pitchFamily="34" charset="0"/>
                <a:cs typeface="Tahoma" panose="020B0604030504040204"/>
              </a:rPr>
              <a:t>s</a:t>
            </a:r>
            <a:endParaRPr lang="en-IN" sz="1600" dirty="0">
              <a:solidFill>
                <a:prstClr val="black"/>
              </a:solidFill>
              <a:latin typeface="Trebuchet MS" panose="020B0603020202020204" pitchFamily="34" charset="0"/>
              <a:cs typeface="Tahoma" panose="020B0604030504040204"/>
            </a:endParaRPr>
          </a:p>
        </p:txBody>
      </p:sp>
      <p:sp>
        <p:nvSpPr>
          <p:cNvPr id="74" name="object 164"/>
          <p:cNvSpPr txBox="1"/>
          <p:nvPr/>
        </p:nvSpPr>
        <p:spPr>
          <a:xfrm>
            <a:off x="9891981" y="1245667"/>
            <a:ext cx="1591664" cy="207493"/>
          </a:xfrm>
          <a:prstGeom prst="rect">
            <a:avLst/>
          </a:prstGeom>
        </p:spPr>
        <p:txBody>
          <a:bodyPr vert="horz" wrap="square" lIns="0" tIns="12700" rIns="0" bIns="0" rtlCol="0">
            <a:spAutoFit/>
          </a:bodyPr>
          <a:lstStyle/>
          <a:p>
            <a:pPr marL="16933" marR="6773" defTabSz="609585">
              <a:lnSpc>
                <a:spcPct val="101000"/>
              </a:lnSpc>
              <a:spcBef>
                <a:spcPts val="100"/>
              </a:spcBef>
              <a:defRPr/>
            </a:pPr>
            <a:r>
              <a:rPr sz="1333" spc="-53" dirty="0">
                <a:solidFill>
                  <a:prstClr val="black"/>
                </a:solidFill>
                <a:latin typeface="Trebuchet MS" panose="020B0603020202020204" pitchFamily="34" charset="0"/>
                <a:cs typeface="Verdana" panose="020B0604030504040204"/>
              </a:rPr>
              <a:t>I</a:t>
            </a:r>
            <a:r>
              <a:rPr sz="1333" spc="-80" dirty="0">
                <a:solidFill>
                  <a:prstClr val="black"/>
                </a:solidFill>
                <a:latin typeface="Trebuchet MS" panose="020B0603020202020204" pitchFamily="34" charset="0"/>
                <a:cs typeface="Verdana" panose="020B0604030504040204"/>
              </a:rPr>
              <a:t>n</a:t>
            </a:r>
            <a:r>
              <a:rPr sz="1333" spc="93" dirty="0">
                <a:solidFill>
                  <a:prstClr val="black"/>
                </a:solidFill>
                <a:latin typeface="Trebuchet MS" panose="020B0603020202020204" pitchFamily="34" charset="0"/>
                <a:cs typeface="Verdana" panose="020B0604030504040204"/>
              </a:rPr>
              <a:t>c</a:t>
            </a:r>
            <a:r>
              <a:rPr sz="1333" spc="-33" dirty="0">
                <a:solidFill>
                  <a:prstClr val="black"/>
                </a:solidFill>
                <a:latin typeface="Trebuchet MS" panose="020B0603020202020204" pitchFamily="34" charset="0"/>
                <a:cs typeface="Verdana" panose="020B0604030504040204"/>
              </a:rPr>
              <a:t>r</a:t>
            </a:r>
            <a:r>
              <a:rPr sz="1333" spc="33" dirty="0">
                <a:solidFill>
                  <a:prstClr val="black"/>
                </a:solidFill>
                <a:latin typeface="Trebuchet MS" panose="020B0603020202020204" pitchFamily="34" charset="0"/>
                <a:cs typeface="Verdana" panose="020B0604030504040204"/>
              </a:rPr>
              <a:t>e</a:t>
            </a:r>
            <a:r>
              <a:rPr sz="1333" spc="-7" dirty="0">
                <a:solidFill>
                  <a:prstClr val="black"/>
                </a:solidFill>
                <a:latin typeface="Trebuchet MS" panose="020B0603020202020204" pitchFamily="34" charset="0"/>
                <a:cs typeface="Verdana" panose="020B0604030504040204"/>
              </a:rPr>
              <a:t>a</a:t>
            </a:r>
            <a:r>
              <a:rPr sz="1333" spc="-47" dirty="0">
                <a:solidFill>
                  <a:prstClr val="black"/>
                </a:solidFill>
                <a:latin typeface="Trebuchet MS" panose="020B0603020202020204" pitchFamily="34" charset="0"/>
                <a:cs typeface="Verdana" panose="020B0604030504040204"/>
              </a:rPr>
              <a:t>s</a:t>
            </a:r>
            <a:r>
              <a:rPr sz="1333" dirty="0">
                <a:solidFill>
                  <a:prstClr val="black"/>
                </a:solidFill>
                <a:latin typeface="Trebuchet MS" panose="020B0603020202020204" pitchFamily="34" charset="0"/>
                <a:cs typeface="Verdana" panose="020B0604030504040204"/>
              </a:rPr>
              <a:t>i</a:t>
            </a:r>
            <a:r>
              <a:rPr sz="1333" spc="80" dirty="0">
                <a:solidFill>
                  <a:prstClr val="black"/>
                </a:solidFill>
                <a:latin typeface="Trebuchet MS" panose="020B0603020202020204" pitchFamily="34" charset="0"/>
                <a:cs typeface="Verdana" panose="020B0604030504040204"/>
              </a:rPr>
              <a:t>n</a:t>
            </a:r>
            <a:r>
              <a:rPr sz="1333" spc="120" dirty="0">
                <a:solidFill>
                  <a:prstClr val="black"/>
                </a:solidFill>
                <a:latin typeface="Trebuchet MS" panose="020B0603020202020204" pitchFamily="34" charset="0"/>
                <a:cs typeface="Verdana" panose="020B0604030504040204"/>
              </a:rPr>
              <a:t>g</a:t>
            </a:r>
            <a:r>
              <a:rPr sz="1333" spc="-167" dirty="0">
                <a:solidFill>
                  <a:prstClr val="black"/>
                </a:solidFill>
                <a:latin typeface="Trebuchet MS" panose="020B0603020202020204" pitchFamily="34" charset="0"/>
                <a:cs typeface="Verdana" panose="020B0604030504040204"/>
              </a:rPr>
              <a:t> </a:t>
            </a:r>
            <a:r>
              <a:rPr sz="1333" spc="113" dirty="0">
                <a:solidFill>
                  <a:prstClr val="black"/>
                </a:solidFill>
                <a:latin typeface="Trebuchet MS" panose="020B0603020202020204" pitchFamily="34" charset="0"/>
                <a:cs typeface="Verdana" panose="020B0604030504040204"/>
              </a:rPr>
              <a:t>N</a:t>
            </a:r>
            <a:r>
              <a:rPr sz="1333" spc="40" dirty="0">
                <a:solidFill>
                  <a:prstClr val="black"/>
                </a:solidFill>
                <a:latin typeface="Trebuchet MS" panose="020B0603020202020204" pitchFamily="34" charset="0"/>
                <a:cs typeface="Verdana" panose="020B0604030504040204"/>
              </a:rPr>
              <a:t>o</a:t>
            </a:r>
            <a:r>
              <a:rPr sz="1333" dirty="0">
                <a:solidFill>
                  <a:prstClr val="black"/>
                </a:solidFill>
                <a:latin typeface="Trebuchet MS" panose="020B0603020202020204" pitchFamily="34" charset="0"/>
                <a:cs typeface="Verdana" panose="020B0604030504040204"/>
              </a:rPr>
              <a:t>i</a:t>
            </a:r>
            <a:r>
              <a:rPr sz="1333" spc="-47" dirty="0">
                <a:solidFill>
                  <a:prstClr val="black"/>
                </a:solidFill>
                <a:latin typeface="Trebuchet MS" panose="020B0603020202020204" pitchFamily="34" charset="0"/>
                <a:cs typeface="Verdana" panose="020B0604030504040204"/>
              </a:rPr>
              <a:t>s</a:t>
            </a:r>
            <a:r>
              <a:rPr sz="1333" spc="33" dirty="0">
                <a:solidFill>
                  <a:prstClr val="black"/>
                </a:solidFill>
                <a:latin typeface="Trebuchet MS" panose="020B0603020202020204" pitchFamily="34" charset="0"/>
                <a:cs typeface="Verdana" panose="020B0604030504040204"/>
              </a:rPr>
              <a:t>e</a:t>
            </a:r>
            <a:r>
              <a:rPr sz="1333" spc="-253" dirty="0">
                <a:solidFill>
                  <a:prstClr val="black"/>
                </a:solidFill>
                <a:latin typeface="Trebuchet MS" panose="020B0603020202020204" pitchFamily="34" charset="0"/>
                <a:cs typeface="Verdana" panose="020B0604030504040204"/>
              </a:rPr>
              <a:t>, </a:t>
            </a:r>
            <a:endParaRPr sz="1333" dirty="0">
              <a:solidFill>
                <a:prstClr val="black"/>
              </a:solidFill>
              <a:latin typeface="Trebuchet MS" panose="020B0603020202020204" pitchFamily="34" charset="0"/>
              <a:cs typeface="Verdana" panose="020B0604030504040204"/>
            </a:endParaRPr>
          </a:p>
        </p:txBody>
      </p:sp>
      <p:pic>
        <p:nvPicPr>
          <p:cNvPr id="78" name="object 168"/>
          <p:cNvPicPr/>
          <p:nvPr/>
        </p:nvPicPr>
        <p:blipFill>
          <a:blip r:embed="rId6" cstate="print"/>
          <a:stretch>
            <a:fillRect/>
          </a:stretch>
        </p:blipFill>
        <p:spPr>
          <a:xfrm>
            <a:off x="9641113" y="1913234"/>
            <a:ext cx="193475" cy="208348"/>
          </a:xfrm>
          <a:prstGeom prst="rect">
            <a:avLst/>
          </a:prstGeom>
        </p:spPr>
      </p:pic>
      <p:sp>
        <p:nvSpPr>
          <p:cNvPr id="79" name="object 169"/>
          <p:cNvSpPr txBox="1"/>
          <p:nvPr/>
        </p:nvSpPr>
        <p:spPr>
          <a:xfrm>
            <a:off x="9891982" y="1581534"/>
            <a:ext cx="1793089" cy="207493"/>
          </a:xfrm>
          <a:prstGeom prst="rect">
            <a:avLst/>
          </a:prstGeom>
        </p:spPr>
        <p:txBody>
          <a:bodyPr vert="horz" wrap="square" lIns="0" tIns="12700" rIns="0" bIns="0" rtlCol="0">
            <a:spAutoFit/>
          </a:bodyPr>
          <a:lstStyle/>
          <a:p>
            <a:pPr marL="16933" marR="6773" defTabSz="609585">
              <a:lnSpc>
                <a:spcPct val="101000"/>
              </a:lnSpc>
              <a:spcBef>
                <a:spcPts val="100"/>
              </a:spcBef>
              <a:defRPr/>
            </a:pPr>
            <a:r>
              <a:rPr lang="en-IN" sz="1333" spc="160" dirty="0">
                <a:solidFill>
                  <a:prstClr val="black"/>
                </a:solidFill>
                <a:latin typeface="Trebuchet MS" panose="020B0603020202020204" pitchFamily="34" charset="0"/>
                <a:cs typeface="Verdana" panose="020B0604030504040204"/>
              </a:rPr>
              <a:t>M</a:t>
            </a:r>
            <a:r>
              <a:rPr lang="en-IN" sz="1333" spc="47" dirty="0">
                <a:solidFill>
                  <a:prstClr val="black"/>
                </a:solidFill>
                <a:latin typeface="Trebuchet MS" panose="020B0603020202020204" pitchFamily="34" charset="0"/>
                <a:cs typeface="Verdana" panose="020B0604030504040204"/>
              </a:rPr>
              <a:t>i</a:t>
            </a:r>
            <a:r>
              <a:rPr lang="en-IN" sz="1333" spc="-47" dirty="0">
                <a:solidFill>
                  <a:prstClr val="black"/>
                </a:solidFill>
                <a:latin typeface="Trebuchet MS" panose="020B0603020202020204" pitchFamily="34" charset="0"/>
                <a:cs typeface="Verdana" panose="020B0604030504040204"/>
              </a:rPr>
              <a:t>ss</a:t>
            </a:r>
            <a:r>
              <a:rPr lang="en-IN" sz="1333" spc="33" dirty="0">
                <a:solidFill>
                  <a:prstClr val="black"/>
                </a:solidFill>
                <a:latin typeface="Trebuchet MS" panose="020B0603020202020204" pitchFamily="34" charset="0"/>
                <a:cs typeface="Verdana" panose="020B0604030504040204"/>
              </a:rPr>
              <a:t>e</a:t>
            </a:r>
            <a:r>
              <a:rPr lang="en-IN" sz="1333" spc="107" dirty="0">
                <a:solidFill>
                  <a:prstClr val="black"/>
                </a:solidFill>
                <a:latin typeface="Trebuchet MS" panose="020B0603020202020204" pitchFamily="34" charset="0"/>
                <a:cs typeface="Verdana" panose="020B0604030504040204"/>
              </a:rPr>
              <a:t>d</a:t>
            </a:r>
            <a:r>
              <a:rPr lang="en-IN" sz="1333" spc="-167" dirty="0">
                <a:solidFill>
                  <a:prstClr val="black"/>
                </a:solidFill>
                <a:latin typeface="Trebuchet MS" panose="020B0603020202020204" pitchFamily="34" charset="0"/>
                <a:cs typeface="Verdana" panose="020B0604030504040204"/>
              </a:rPr>
              <a:t> </a:t>
            </a:r>
            <a:r>
              <a:rPr lang="en-IN" sz="1333" spc="87" dirty="0">
                <a:solidFill>
                  <a:prstClr val="black"/>
                </a:solidFill>
                <a:latin typeface="Trebuchet MS" panose="020B0603020202020204" pitchFamily="34" charset="0"/>
                <a:cs typeface="Verdana" panose="020B0604030504040204"/>
              </a:rPr>
              <a:t>O</a:t>
            </a:r>
            <a:r>
              <a:rPr lang="en-IN" sz="1333" spc="80" dirty="0">
                <a:solidFill>
                  <a:prstClr val="black"/>
                </a:solidFill>
                <a:latin typeface="Trebuchet MS" panose="020B0603020202020204" pitchFamily="34" charset="0"/>
                <a:cs typeface="Verdana" panose="020B0604030504040204"/>
              </a:rPr>
              <a:t>u</a:t>
            </a:r>
            <a:r>
              <a:rPr lang="en-IN" sz="1333" spc="27" dirty="0">
                <a:solidFill>
                  <a:prstClr val="black"/>
                </a:solidFill>
                <a:latin typeface="Trebuchet MS" panose="020B0603020202020204" pitchFamily="34" charset="0"/>
                <a:cs typeface="Verdana" panose="020B0604030504040204"/>
              </a:rPr>
              <a:t>t</a:t>
            </a:r>
            <a:r>
              <a:rPr lang="en-IN" sz="1333" spc="53" dirty="0">
                <a:solidFill>
                  <a:prstClr val="black"/>
                </a:solidFill>
                <a:latin typeface="Trebuchet MS" panose="020B0603020202020204" pitchFamily="34" charset="0"/>
                <a:cs typeface="Verdana" panose="020B0604030504040204"/>
              </a:rPr>
              <a:t>ag</a:t>
            </a:r>
            <a:r>
              <a:rPr lang="en-IN" sz="1333" spc="33" dirty="0">
                <a:solidFill>
                  <a:prstClr val="black"/>
                </a:solidFill>
                <a:latin typeface="Trebuchet MS" panose="020B0603020202020204" pitchFamily="34" charset="0"/>
                <a:cs typeface="Verdana" panose="020B0604030504040204"/>
              </a:rPr>
              <a:t>e</a:t>
            </a:r>
            <a:r>
              <a:rPr lang="en-IN" sz="1333" spc="-47" dirty="0">
                <a:solidFill>
                  <a:prstClr val="black"/>
                </a:solidFill>
                <a:latin typeface="Trebuchet MS" panose="020B0603020202020204" pitchFamily="34" charset="0"/>
                <a:cs typeface="Verdana" panose="020B0604030504040204"/>
              </a:rPr>
              <a:t>s Alerts</a:t>
            </a:r>
            <a:endParaRPr sz="1333" dirty="0">
              <a:solidFill>
                <a:prstClr val="black"/>
              </a:solidFill>
              <a:latin typeface="Trebuchet MS" panose="020B0603020202020204" pitchFamily="34" charset="0"/>
              <a:cs typeface="Verdana" panose="020B0604030504040204"/>
            </a:endParaRPr>
          </a:p>
        </p:txBody>
      </p:sp>
      <p:sp>
        <p:nvSpPr>
          <p:cNvPr id="80" name="object 170"/>
          <p:cNvSpPr txBox="1"/>
          <p:nvPr/>
        </p:nvSpPr>
        <p:spPr>
          <a:xfrm>
            <a:off x="9878421" y="1923357"/>
            <a:ext cx="1954905" cy="208348"/>
          </a:xfrm>
          <a:prstGeom prst="rect">
            <a:avLst/>
          </a:prstGeom>
        </p:spPr>
        <p:txBody>
          <a:bodyPr vert="horz" wrap="square" lIns="0" tIns="13547" rIns="0" bIns="0" rtlCol="0">
            <a:spAutoFit/>
          </a:bodyPr>
          <a:lstStyle/>
          <a:p>
            <a:pPr marL="16933" marR="6773" defTabSz="609585">
              <a:lnSpc>
                <a:spcPct val="101000"/>
              </a:lnSpc>
              <a:spcBef>
                <a:spcPts val="107"/>
              </a:spcBef>
              <a:defRPr/>
            </a:pPr>
            <a:r>
              <a:rPr lang="en-IN" sz="1333" spc="60" dirty="0">
                <a:solidFill>
                  <a:prstClr val="black"/>
                </a:solidFill>
                <a:latin typeface="Trebuchet MS" panose="020B0603020202020204" pitchFamily="34" charset="0"/>
                <a:cs typeface="Verdana" panose="020B0604030504040204"/>
              </a:rPr>
              <a:t>De</a:t>
            </a:r>
            <a:r>
              <a:rPr lang="en-IN" sz="1333" spc="13" dirty="0">
                <a:solidFill>
                  <a:prstClr val="black"/>
                </a:solidFill>
                <a:latin typeface="Trebuchet MS" panose="020B0603020202020204" pitchFamily="34" charset="0"/>
                <a:cs typeface="Verdana" panose="020B0604030504040204"/>
              </a:rPr>
              <a:t>l</a:t>
            </a:r>
            <a:r>
              <a:rPr lang="en-IN" sz="1333" spc="-7" dirty="0">
                <a:solidFill>
                  <a:prstClr val="black"/>
                </a:solidFill>
                <a:latin typeface="Trebuchet MS" panose="020B0603020202020204" pitchFamily="34" charset="0"/>
                <a:cs typeface="Verdana" panose="020B0604030504040204"/>
              </a:rPr>
              <a:t>a</a:t>
            </a:r>
            <a:r>
              <a:rPr lang="en-IN" sz="1333" spc="-67" dirty="0">
                <a:solidFill>
                  <a:prstClr val="black"/>
                </a:solidFill>
                <a:latin typeface="Trebuchet MS" panose="020B0603020202020204" pitchFamily="34" charset="0"/>
                <a:cs typeface="Verdana" panose="020B0604030504040204"/>
              </a:rPr>
              <a:t>y</a:t>
            </a:r>
            <a:r>
              <a:rPr lang="en-IN" sz="1333" spc="73" dirty="0">
                <a:solidFill>
                  <a:prstClr val="black"/>
                </a:solidFill>
                <a:latin typeface="Trebuchet MS" panose="020B0603020202020204" pitchFamily="34" charset="0"/>
                <a:cs typeface="Verdana" panose="020B0604030504040204"/>
              </a:rPr>
              <a:t>e</a:t>
            </a:r>
            <a:r>
              <a:rPr lang="en-IN" sz="1333" spc="67" dirty="0">
                <a:solidFill>
                  <a:prstClr val="black"/>
                </a:solidFill>
                <a:latin typeface="Trebuchet MS" panose="020B0603020202020204" pitchFamily="34" charset="0"/>
                <a:cs typeface="Verdana" panose="020B0604030504040204"/>
              </a:rPr>
              <a:t>d</a:t>
            </a:r>
            <a:r>
              <a:rPr lang="en-IN" sz="1333" spc="-167" dirty="0">
                <a:solidFill>
                  <a:prstClr val="black"/>
                </a:solidFill>
                <a:latin typeface="Trebuchet MS" panose="020B0603020202020204" pitchFamily="34" charset="0"/>
                <a:cs typeface="Verdana" panose="020B0604030504040204"/>
              </a:rPr>
              <a:t> </a:t>
            </a:r>
            <a:r>
              <a:rPr lang="en-IN" sz="1333" spc="47" dirty="0">
                <a:solidFill>
                  <a:prstClr val="black"/>
                </a:solidFill>
                <a:latin typeface="Trebuchet MS" panose="020B0603020202020204" pitchFamily="34" charset="0"/>
                <a:cs typeface="Verdana" panose="020B0604030504040204"/>
              </a:rPr>
              <a:t>R</a:t>
            </a:r>
            <a:r>
              <a:rPr lang="en-IN" sz="1333" dirty="0">
                <a:solidFill>
                  <a:prstClr val="black"/>
                </a:solidFill>
                <a:latin typeface="Trebuchet MS" panose="020B0603020202020204" pitchFamily="34" charset="0"/>
                <a:cs typeface="Verdana" panose="020B0604030504040204"/>
              </a:rPr>
              <a:t>e</a:t>
            </a:r>
            <a:r>
              <a:rPr lang="en-IN" sz="1333" spc="-13" dirty="0">
                <a:solidFill>
                  <a:prstClr val="black"/>
                </a:solidFill>
                <a:latin typeface="Trebuchet MS" panose="020B0603020202020204" pitchFamily="34" charset="0"/>
                <a:cs typeface="Verdana" panose="020B0604030504040204"/>
              </a:rPr>
              <a:t>s</a:t>
            </a:r>
            <a:r>
              <a:rPr lang="en-IN" sz="1333" spc="40" dirty="0">
                <a:solidFill>
                  <a:prstClr val="black"/>
                </a:solidFill>
                <a:latin typeface="Trebuchet MS" panose="020B0603020202020204" pitchFamily="34" charset="0"/>
                <a:cs typeface="Verdana" panose="020B0604030504040204"/>
              </a:rPr>
              <a:t>o</a:t>
            </a:r>
            <a:r>
              <a:rPr lang="en-IN" sz="1333" dirty="0">
                <a:solidFill>
                  <a:prstClr val="black"/>
                </a:solidFill>
                <a:latin typeface="Trebuchet MS" panose="020B0603020202020204" pitchFamily="34" charset="0"/>
                <a:cs typeface="Verdana" panose="020B0604030504040204"/>
              </a:rPr>
              <a:t>l</a:t>
            </a:r>
            <a:r>
              <a:rPr lang="en-IN" sz="1333" spc="80" dirty="0">
                <a:solidFill>
                  <a:prstClr val="black"/>
                </a:solidFill>
                <a:latin typeface="Trebuchet MS" panose="020B0603020202020204" pitchFamily="34" charset="0"/>
                <a:cs typeface="Verdana" panose="020B0604030504040204"/>
              </a:rPr>
              <a:t>u</a:t>
            </a:r>
            <a:r>
              <a:rPr lang="en-IN" sz="1333" spc="27" dirty="0">
                <a:solidFill>
                  <a:prstClr val="black"/>
                </a:solidFill>
                <a:latin typeface="Trebuchet MS" panose="020B0603020202020204" pitchFamily="34" charset="0"/>
                <a:cs typeface="Verdana" panose="020B0604030504040204"/>
              </a:rPr>
              <a:t>t</a:t>
            </a:r>
            <a:r>
              <a:rPr lang="en-IN" sz="1333" dirty="0">
                <a:solidFill>
                  <a:prstClr val="black"/>
                </a:solidFill>
                <a:latin typeface="Trebuchet MS" panose="020B0603020202020204" pitchFamily="34" charset="0"/>
                <a:cs typeface="Verdana" panose="020B0604030504040204"/>
              </a:rPr>
              <a:t>i</a:t>
            </a:r>
            <a:r>
              <a:rPr lang="en-IN" sz="1333" spc="40" dirty="0">
                <a:solidFill>
                  <a:prstClr val="black"/>
                </a:solidFill>
                <a:latin typeface="Trebuchet MS" panose="020B0603020202020204" pitchFamily="34" charset="0"/>
                <a:cs typeface="Verdana" panose="020B0604030504040204"/>
              </a:rPr>
              <a:t>o</a:t>
            </a:r>
            <a:r>
              <a:rPr lang="en-IN" sz="1333" spc="87" dirty="0">
                <a:solidFill>
                  <a:prstClr val="black"/>
                </a:solidFill>
                <a:latin typeface="Trebuchet MS" panose="020B0603020202020204" pitchFamily="34" charset="0"/>
                <a:cs typeface="Verdana" panose="020B0604030504040204"/>
              </a:rPr>
              <a:t>n</a:t>
            </a:r>
          </a:p>
        </p:txBody>
      </p:sp>
      <p:pic>
        <p:nvPicPr>
          <p:cNvPr id="81" name="object 168"/>
          <p:cNvPicPr/>
          <p:nvPr/>
        </p:nvPicPr>
        <p:blipFill>
          <a:blip r:embed="rId6" cstate="print"/>
          <a:stretch>
            <a:fillRect/>
          </a:stretch>
        </p:blipFill>
        <p:spPr>
          <a:xfrm>
            <a:off x="9641113" y="1585521"/>
            <a:ext cx="193475" cy="208348"/>
          </a:xfrm>
          <a:prstGeom prst="rect">
            <a:avLst/>
          </a:prstGeom>
        </p:spPr>
      </p:pic>
      <p:pic>
        <p:nvPicPr>
          <p:cNvPr id="82" name="object 168"/>
          <p:cNvPicPr/>
          <p:nvPr/>
        </p:nvPicPr>
        <p:blipFill>
          <a:blip r:embed="rId6" cstate="print"/>
          <a:stretch>
            <a:fillRect/>
          </a:stretch>
        </p:blipFill>
        <p:spPr>
          <a:xfrm>
            <a:off x="9654675" y="1248051"/>
            <a:ext cx="193475" cy="208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801" y="2039194"/>
            <a:ext cx="5414327" cy="3170991"/>
          </a:xfrm>
          <a:prstGeom prst="rect">
            <a:avLst/>
          </a:prstGeom>
          <a:ln cmpd="sng">
            <a:solidFill>
              <a:srgbClr val="00B050"/>
            </a:solidFill>
          </a:ln>
        </p:spPr>
      </p:pic>
      <p:pic>
        <p:nvPicPr>
          <p:cNvPr id="5" name="Picture 4"/>
          <p:cNvPicPr>
            <a:picLocks noChangeAspect="1"/>
          </p:cNvPicPr>
          <p:nvPr/>
        </p:nvPicPr>
        <p:blipFill>
          <a:blip r:embed="rId3"/>
          <a:stretch>
            <a:fillRect/>
          </a:stretch>
        </p:blipFill>
        <p:spPr>
          <a:xfrm>
            <a:off x="6002603" y="2038347"/>
            <a:ext cx="5606771" cy="3170991"/>
          </a:xfrm>
          <a:prstGeom prst="rect">
            <a:avLst/>
          </a:prstGeom>
          <a:ln cmpd="sng">
            <a:solidFill>
              <a:srgbClr val="00B050"/>
            </a:solidFill>
          </a:ln>
        </p:spPr>
      </p:pic>
      <p:sp>
        <p:nvSpPr>
          <p:cNvPr id="9" name="TextBox 8"/>
          <p:cNvSpPr txBox="1"/>
          <p:nvPr/>
        </p:nvSpPr>
        <p:spPr>
          <a:xfrm>
            <a:off x="6002603" y="1498504"/>
            <a:ext cx="5757597" cy="297454"/>
          </a:xfrm>
          <a:prstGeom prst="rect">
            <a:avLst/>
          </a:prstGeom>
          <a:noFill/>
        </p:spPr>
        <p:txBody>
          <a:bodyPr wrap="square">
            <a:spAutoFit/>
          </a:bodyPr>
          <a:lstStyle>
            <a:defPPr>
              <a:defRPr lang="en-US"/>
            </a:defPPr>
            <a:lvl1pPr algn="ctr">
              <a:defRPr sz="1000" b="1">
                <a:solidFill>
                  <a:schemeClr val="tx2"/>
                </a:solidFill>
                <a:latin typeface="Calibri" panose="020F0502020204030204" pitchFamily="34" charset="0"/>
                <a:cs typeface="Calibri" panose="020F0502020204030204" pitchFamily="34" charset="0"/>
              </a:defRPr>
            </a:lvl1pPr>
          </a:lstStyle>
          <a:p>
            <a:r>
              <a:rPr lang="en-US" sz="1333" noProof="1">
                <a:latin typeface="Trebuchet MS" panose="020B0603020202020204" pitchFamily="34" charset="0"/>
              </a:rPr>
              <a:t>IT Landscape Visibility</a:t>
            </a:r>
          </a:p>
        </p:txBody>
      </p:sp>
      <p:sp>
        <p:nvSpPr>
          <p:cNvPr id="11" name="TextBox 10"/>
          <p:cNvSpPr txBox="1"/>
          <p:nvPr/>
        </p:nvSpPr>
        <p:spPr>
          <a:xfrm>
            <a:off x="431801" y="1498834"/>
            <a:ext cx="5425017" cy="297454"/>
          </a:xfrm>
          <a:prstGeom prst="rect">
            <a:avLst/>
          </a:prstGeom>
          <a:noFill/>
        </p:spPr>
        <p:txBody>
          <a:bodyPr wrap="square">
            <a:spAutoFit/>
          </a:bodyPr>
          <a:lstStyle>
            <a:defPPr>
              <a:defRPr lang="en-US"/>
            </a:defPPr>
            <a:lvl1pPr algn="ctr">
              <a:defRPr sz="1000" b="1">
                <a:solidFill>
                  <a:schemeClr val="tx2"/>
                </a:solidFill>
                <a:latin typeface="Calibri" panose="020F0502020204030204" pitchFamily="34" charset="0"/>
                <a:cs typeface="Calibri" panose="020F0502020204030204" pitchFamily="34" charset="0"/>
              </a:defRPr>
            </a:lvl1pPr>
          </a:lstStyle>
          <a:p>
            <a:r>
              <a:rPr lang="en-US" sz="1333" noProof="1">
                <a:latin typeface="Trebuchet MS" panose="020B0603020202020204" pitchFamily="34" charset="0"/>
              </a:rPr>
              <a:t>Alert Correlation &amp; Noise Reduction</a:t>
            </a:r>
          </a:p>
        </p:txBody>
      </p:sp>
      <p:sp>
        <p:nvSpPr>
          <p:cNvPr id="7" name="Title 6"/>
          <p:cNvSpPr>
            <a:spLocks noGrp="1"/>
          </p:cNvSpPr>
          <p:nvPr>
            <p:ph type="title"/>
          </p:nvPr>
        </p:nvSpPr>
        <p:spPr>
          <a:xfrm>
            <a:off x="432000" y="307714"/>
            <a:ext cx="11328200" cy="502756"/>
          </a:xfrm>
        </p:spPr>
        <p:txBody>
          <a:bodyPr/>
          <a:lstStyle/>
          <a:p>
            <a:r>
              <a:rPr lang="en-IN" dirty="0"/>
              <a:t>AI &amp; automation Driven Operations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7714"/>
            <a:ext cx="11328200" cy="502756"/>
          </a:xfrm>
        </p:spPr>
        <p:txBody>
          <a:bodyPr/>
          <a:lstStyle/>
          <a:p>
            <a:r>
              <a:rPr lang="en-US" dirty="0"/>
              <a:t>What is Sify CI multi-CMP</a:t>
            </a:r>
          </a:p>
        </p:txBody>
      </p:sp>
      <p:sp>
        <p:nvSpPr>
          <p:cNvPr id="5" name="TextBox 4"/>
          <p:cNvSpPr txBox="1"/>
          <p:nvPr/>
        </p:nvSpPr>
        <p:spPr>
          <a:xfrm>
            <a:off x="1528647" y="1588172"/>
            <a:ext cx="9488651" cy="3780971"/>
          </a:xfrm>
          <a:prstGeom prst="rect">
            <a:avLst/>
          </a:prstGeom>
          <a:noFill/>
        </p:spPr>
        <p:txBody>
          <a:bodyPr wrap="square">
            <a:spAutoFit/>
          </a:bodyPr>
          <a:lstStyle/>
          <a:p>
            <a:pPr>
              <a:lnSpc>
                <a:spcPct val="150000"/>
              </a:lnSpc>
              <a:defRPr/>
            </a:pPr>
            <a:r>
              <a:rPr lang="en-IN" dirty="0">
                <a:solidFill>
                  <a:prstClr val="black"/>
                </a:solidFill>
                <a:latin typeface="Trebuchet MS" panose="020B0603020202020204"/>
              </a:rPr>
              <a:t>Sify Multi-CMP </a:t>
            </a:r>
            <a:r>
              <a:rPr lang="en-IN" b="1" dirty="0">
                <a:solidFill>
                  <a:prstClr val="black"/>
                </a:solidFill>
                <a:latin typeface="Trebuchet MS" panose="020B0603020202020204"/>
              </a:rPr>
              <a:t>simplifies orchestrating</a:t>
            </a:r>
            <a:r>
              <a:rPr lang="en-IN" dirty="0">
                <a:solidFill>
                  <a:prstClr val="black"/>
                </a:solidFill>
                <a:latin typeface="Trebuchet MS" panose="020B0603020202020204"/>
              </a:rPr>
              <a:t>, automating and managing resources and services </a:t>
            </a:r>
            <a:r>
              <a:rPr lang="en-IN" b="1" dirty="0">
                <a:solidFill>
                  <a:prstClr val="black"/>
                </a:solidFill>
                <a:latin typeface="Trebuchet MS" panose="020B0603020202020204"/>
              </a:rPr>
              <a:t>across</a:t>
            </a:r>
            <a:r>
              <a:rPr lang="en-IN" dirty="0">
                <a:solidFill>
                  <a:prstClr val="black"/>
                </a:solidFill>
                <a:latin typeface="Trebuchet MS" panose="020B0603020202020204"/>
              </a:rPr>
              <a:t> multiple </a:t>
            </a:r>
            <a:r>
              <a:rPr lang="en-IN" b="1" dirty="0">
                <a:solidFill>
                  <a:prstClr val="black"/>
                </a:solidFill>
                <a:latin typeface="Trebuchet MS" panose="020B0603020202020204"/>
              </a:rPr>
              <a:t>Public cloud </a:t>
            </a:r>
            <a:r>
              <a:rPr lang="en-IN" dirty="0">
                <a:solidFill>
                  <a:prstClr val="black"/>
                </a:solidFill>
                <a:latin typeface="Trebuchet MS" panose="020B0603020202020204"/>
              </a:rPr>
              <a:t>providers and </a:t>
            </a:r>
            <a:r>
              <a:rPr lang="en-IN" b="1" dirty="0">
                <a:solidFill>
                  <a:prstClr val="black"/>
                </a:solidFill>
                <a:latin typeface="Trebuchet MS" panose="020B0603020202020204"/>
              </a:rPr>
              <a:t>Private clouds</a:t>
            </a:r>
          </a:p>
          <a:p>
            <a:pPr>
              <a:lnSpc>
                <a:spcPct val="150000"/>
              </a:lnSpc>
              <a:defRPr/>
            </a:pPr>
            <a:endParaRPr lang="en-IN" dirty="0">
              <a:solidFill>
                <a:prstClr val="black"/>
              </a:solidFill>
              <a:latin typeface="Trebuchet MS" panose="020B0603020202020204"/>
            </a:endParaRPr>
          </a:p>
          <a:p>
            <a:pPr>
              <a:lnSpc>
                <a:spcPct val="150000"/>
              </a:lnSpc>
              <a:defRPr/>
            </a:pPr>
            <a:r>
              <a:rPr lang="en-IN" dirty="0">
                <a:solidFill>
                  <a:prstClr val="black"/>
                </a:solidFill>
                <a:latin typeface="Trebuchet MS" panose="020B0603020202020204"/>
              </a:rPr>
              <a:t>Sify Multi-CMP is designed to provide a unified interface for managing multi-cloud and hybrid cloud environments, helping organisations </a:t>
            </a:r>
            <a:r>
              <a:rPr lang="en-IN" b="1" dirty="0">
                <a:solidFill>
                  <a:prstClr val="black"/>
                </a:solidFill>
                <a:latin typeface="Trebuchet MS" panose="020B0603020202020204"/>
              </a:rPr>
              <a:t>optimise</a:t>
            </a:r>
            <a:r>
              <a:rPr lang="en-IN" dirty="0">
                <a:solidFill>
                  <a:prstClr val="black"/>
                </a:solidFill>
                <a:latin typeface="Trebuchet MS" panose="020B0603020202020204"/>
              </a:rPr>
              <a:t> their </a:t>
            </a:r>
            <a:r>
              <a:rPr lang="en-IN" b="1" dirty="0">
                <a:solidFill>
                  <a:prstClr val="black"/>
                </a:solidFill>
                <a:latin typeface="Trebuchet MS" panose="020B0603020202020204"/>
              </a:rPr>
              <a:t>cloud usage</a:t>
            </a:r>
            <a:r>
              <a:rPr lang="en-IN" dirty="0">
                <a:solidFill>
                  <a:prstClr val="black"/>
                </a:solidFill>
                <a:latin typeface="Trebuchet MS" panose="020B0603020202020204"/>
              </a:rPr>
              <a:t>, costs, and real-time </a:t>
            </a:r>
            <a:r>
              <a:rPr lang="en-GB" b="1" dirty="0">
                <a:solidFill>
                  <a:prstClr val="black"/>
                </a:solidFill>
                <a:latin typeface="Trebuchet MS" panose="020B0603020202020204"/>
                <a:sym typeface="Helvetica Neue"/>
              </a:rPr>
              <a:t>observability</a:t>
            </a:r>
          </a:p>
          <a:p>
            <a:pPr>
              <a:lnSpc>
                <a:spcPct val="150000"/>
              </a:lnSpc>
              <a:defRPr/>
            </a:pPr>
            <a:endParaRPr lang="en-GB" dirty="0">
              <a:solidFill>
                <a:prstClr val="black"/>
              </a:solidFill>
              <a:latin typeface="Trebuchet MS" panose="020B0603020202020204"/>
              <a:sym typeface="Helvetica Neue"/>
            </a:endParaRPr>
          </a:p>
          <a:p>
            <a:pPr>
              <a:lnSpc>
                <a:spcPct val="150000"/>
              </a:lnSpc>
              <a:defRPr/>
            </a:pPr>
            <a:r>
              <a:rPr lang="en-US" dirty="0">
                <a:solidFill>
                  <a:prstClr val="black"/>
                </a:solidFill>
                <a:latin typeface="Trebuchet MS" panose="020B0603020202020204"/>
                <a:ea typeface="Proxima Nova"/>
              </a:rPr>
              <a:t>Sify Multi-CMP is </a:t>
            </a:r>
            <a:r>
              <a:rPr lang="en-US" b="1" dirty="0">
                <a:solidFill>
                  <a:prstClr val="black"/>
                </a:solidFill>
                <a:latin typeface="Trebuchet MS" panose="020B0603020202020204"/>
                <a:ea typeface="Proxima Nova"/>
              </a:rPr>
              <a:t>integrated</a:t>
            </a:r>
            <a:r>
              <a:rPr lang="en-US" dirty="0">
                <a:solidFill>
                  <a:prstClr val="black"/>
                </a:solidFill>
                <a:latin typeface="Trebuchet MS" panose="020B0603020202020204"/>
                <a:ea typeface="Proxima Nova"/>
              </a:rPr>
              <a:t> with </a:t>
            </a:r>
            <a:r>
              <a:rPr lang="en-US" b="1" dirty="0">
                <a:solidFill>
                  <a:prstClr val="black"/>
                </a:solidFill>
                <a:latin typeface="Trebuchet MS" panose="020B0603020202020204"/>
                <a:ea typeface="Proxima Nova"/>
              </a:rPr>
              <a:t>ITSM and Monitoring System </a:t>
            </a:r>
            <a:r>
              <a:rPr lang="en-US" dirty="0">
                <a:solidFill>
                  <a:prstClr val="black"/>
                </a:solidFill>
                <a:latin typeface="Trebuchet MS" panose="020B0603020202020204"/>
                <a:ea typeface="Proxima Nova"/>
              </a:rPr>
              <a:t>for </a:t>
            </a:r>
            <a:r>
              <a:rPr lang="en-US" b="1" dirty="0">
                <a:solidFill>
                  <a:prstClr val="black"/>
                </a:solidFill>
                <a:latin typeface="Trebuchet MS" panose="020B0603020202020204"/>
                <a:ea typeface="Proxima Nova"/>
              </a:rPr>
              <a:t>Service Assurance</a:t>
            </a:r>
            <a:r>
              <a:rPr lang="en-US" dirty="0">
                <a:solidFill>
                  <a:prstClr val="black"/>
                </a:solidFill>
                <a:latin typeface="Trebuchet MS" panose="020B0603020202020204"/>
                <a:ea typeface="Proxima Nova"/>
              </a:rPr>
              <a:t>, </a:t>
            </a:r>
            <a:r>
              <a:rPr lang="en-US" b="1" dirty="0">
                <a:solidFill>
                  <a:prstClr val="black"/>
                </a:solidFill>
                <a:latin typeface="Trebuchet MS" panose="020B0603020202020204"/>
                <a:ea typeface="Proxima Nova"/>
              </a:rPr>
              <a:t>Managed Services and SLA</a:t>
            </a:r>
            <a:endParaRPr lang="en-US" b="1" dirty="0">
              <a:solidFill>
                <a:prstClr val="black"/>
              </a:solidFill>
              <a:latin typeface="Trebuchet MS" panose="020B0603020202020204"/>
            </a:endParaRPr>
          </a:p>
        </p:txBody>
      </p:sp>
      <p:grpSp>
        <p:nvGrpSpPr>
          <p:cNvPr id="7" name="Group 6"/>
          <p:cNvGrpSpPr/>
          <p:nvPr/>
        </p:nvGrpSpPr>
        <p:grpSpPr>
          <a:xfrm>
            <a:off x="730945" y="1656827"/>
            <a:ext cx="729600" cy="729600"/>
            <a:chOff x="2372100" y="1219175"/>
            <a:chExt cx="547200" cy="547200"/>
          </a:xfrm>
        </p:grpSpPr>
        <p:sp>
          <p:nvSpPr>
            <p:cNvPr id="4" name="Oval 3"/>
            <p:cNvSpPr/>
            <p:nvPr/>
          </p:nvSpPr>
          <p:spPr>
            <a:xfrm>
              <a:off x="2372100" y="1219175"/>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white"/>
                </a:solidFill>
                <a:latin typeface="Trebuchet MS" panose="020B0603020202020204"/>
              </a:endParaRPr>
            </a:p>
          </p:txBody>
        </p:sp>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250" y="1307038"/>
              <a:ext cx="342900" cy="371475"/>
            </a:xfrm>
            <a:prstGeom prst="rect">
              <a:avLst/>
            </a:prstGeom>
          </p:spPr>
        </p:pic>
      </p:grpSp>
      <p:grpSp>
        <p:nvGrpSpPr>
          <p:cNvPr id="10" name="Group 9"/>
          <p:cNvGrpSpPr/>
          <p:nvPr/>
        </p:nvGrpSpPr>
        <p:grpSpPr>
          <a:xfrm>
            <a:off x="730947" y="2931436"/>
            <a:ext cx="729600" cy="729600"/>
            <a:chOff x="5763206" y="1214352"/>
            <a:chExt cx="547200" cy="547200"/>
          </a:xfrm>
        </p:grpSpPr>
        <p:sp>
          <p:nvSpPr>
            <p:cNvPr id="8" name="Oval 7"/>
            <p:cNvSpPr/>
            <p:nvPr/>
          </p:nvSpPr>
          <p:spPr>
            <a:xfrm>
              <a:off x="5763206" y="1214352"/>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white"/>
                </a:solidFill>
                <a:latin typeface="Trebuchet MS" panose="020B0603020202020204"/>
              </a:endParaRPr>
            </a:p>
          </p:txBody>
        </p:sp>
        <p:pic>
          <p:nvPicPr>
            <p:cNvPr id="9" name="Graphic 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3208" y="1302215"/>
              <a:ext cx="407193" cy="371474"/>
            </a:xfrm>
            <a:prstGeom prst="rect">
              <a:avLst/>
            </a:prstGeom>
          </p:spPr>
        </p:pic>
      </p:grpSp>
      <p:grpSp>
        <p:nvGrpSpPr>
          <p:cNvPr id="13" name="Group 12"/>
          <p:cNvGrpSpPr/>
          <p:nvPr/>
        </p:nvGrpSpPr>
        <p:grpSpPr>
          <a:xfrm>
            <a:off x="730947" y="4518513"/>
            <a:ext cx="729600" cy="729600"/>
            <a:chOff x="5854377" y="2778440"/>
            <a:chExt cx="547200" cy="547200"/>
          </a:xfrm>
        </p:grpSpPr>
        <p:sp>
          <p:nvSpPr>
            <p:cNvPr id="11" name="Oval 10"/>
            <p:cNvSpPr/>
            <p:nvPr/>
          </p:nvSpPr>
          <p:spPr>
            <a:xfrm>
              <a:off x="5854377" y="2778440"/>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white"/>
                </a:solidFill>
                <a:latin typeface="Trebuchet MS" panose="020B0603020202020204"/>
              </a:endParaRPr>
            </a:p>
          </p:txBody>
        </p:sp>
        <p:pic>
          <p:nvPicPr>
            <p:cNvPr id="12" name="Graphic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9864" y="2893656"/>
              <a:ext cx="276225" cy="3238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000" y="307714"/>
            <a:ext cx="11328200" cy="502756"/>
          </a:xfrm>
        </p:spPr>
        <p:txBody>
          <a:bodyPr/>
          <a:lstStyle/>
          <a:p>
            <a:r>
              <a:rPr lang="en-IN" dirty="0"/>
              <a:t>Sify CI multi-CMP KEY FUNCTIONALITIES  </a:t>
            </a:r>
          </a:p>
        </p:txBody>
      </p:sp>
      <p:grpSp>
        <p:nvGrpSpPr>
          <p:cNvPr id="25" name="Group 24"/>
          <p:cNvGrpSpPr/>
          <p:nvPr/>
        </p:nvGrpSpPr>
        <p:grpSpPr>
          <a:xfrm>
            <a:off x="605033" y="5032200"/>
            <a:ext cx="10875800" cy="1435093"/>
            <a:chOff x="453775" y="2600957"/>
            <a:chExt cx="8156850" cy="1165500"/>
          </a:xfrm>
        </p:grpSpPr>
        <p:sp>
          <p:nvSpPr>
            <p:cNvPr id="7" name="Google Shape;550;p120"/>
            <p:cNvSpPr txBox="1"/>
            <p:nvPr/>
          </p:nvSpPr>
          <p:spPr>
            <a:xfrm>
              <a:off x="1234525" y="2600957"/>
              <a:ext cx="7376100" cy="1165500"/>
            </a:xfrm>
            <a:prstGeom prst="rect">
              <a:avLst/>
            </a:prstGeom>
            <a:noFill/>
            <a:ln>
              <a:noFill/>
            </a:ln>
          </p:spPr>
          <p:txBody>
            <a:bodyPr spcFirstLastPara="1" wrap="square" lIns="121900" tIns="121900" rIns="121900" bIns="121900" anchor="t" anchorCtr="0">
              <a:noAutofit/>
            </a:bodyPr>
            <a:lstStyle/>
            <a:p>
              <a:pPr>
                <a:defRPr/>
              </a:pPr>
              <a:r>
                <a:rPr lang="en-GB" sz="1600" b="1" dirty="0">
                  <a:solidFill>
                    <a:srgbClr val="4F81BD"/>
                  </a:solidFill>
                  <a:latin typeface="Trebuchet MS" panose="020B0603020202020204"/>
                  <a:sym typeface="Helvetica Neue"/>
                </a:rPr>
                <a:t>Unified</a:t>
              </a:r>
              <a:r>
                <a:rPr lang="en-GB" sz="1600" b="1" dirty="0">
                  <a:solidFill>
                    <a:prstClr val="black"/>
                  </a:solidFill>
                  <a:latin typeface="Trebuchet MS" panose="020B0603020202020204"/>
                  <a:sym typeface="Helvetica Neue"/>
                </a:rPr>
                <a:t> </a:t>
              </a:r>
              <a:r>
                <a:rPr lang="en-GB" sz="1600" b="1" dirty="0">
                  <a:solidFill>
                    <a:srgbClr val="4F81BD"/>
                  </a:solidFill>
                  <a:latin typeface="Trebuchet MS" panose="020B0603020202020204"/>
                  <a:sym typeface="Helvetica Neue"/>
                </a:rPr>
                <a:t>Interface</a:t>
              </a:r>
              <a:r>
                <a:rPr lang="en-GB" sz="1600" b="1" dirty="0">
                  <a:solidFill>
                    <a:prstClr val="black"/>
                  </a:solidFill>
                  <a:latin typeface="Trebuchet MS" panose="020B0603020202020204"/>
                  <a:sym typeface="Helvetica Neue"/>
                </a:rPr>
                <a:t> for Multiple Cloud Providers, Accounts, Regions </a:t>
              </a:r>
            </a:p>
            <a:p>
              <a:pPr>
                <a:defRPr/>
              </a:pP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GB" sz="1600" dirty="0">
                  <a:solidFill>
                    <a:prstClr val="black"/>
                  </a:solidFill>
                  <a:latin typeface="Trebuchet MS" panose="020B0603020202020204"/>
                  <a:sym typeface="Proxima Nova"/>
                </a:rPr>
                <a:t>Consolidated  resources listing and management across regions and accounts</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Provider-specific / Resource Group based views </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Instance current state like Running, Stopped with the ability to perform actions.</a:t>
              </a:r>
            </a:p>
            <a:p>
              <a:pPr marL="609585" indent="-397923">
                <a:spcBef>
                  <a:spcPts val="1200"/>
                </a:spcBef>
                <a:buClr>
                  <a:prstClr val="white"/>
                </a:buClr>
                <a:buSzPts val="1100"/>
                <a:buFont typeface="Proxima Nova"/>
                <a:buChar char="●"/>
                <a:defRPr/>
              </a:pPr>
              <a:endParaRPr lang="en-GB" sz="1467" dirty="0">
                <a:solidFill>
                  <a:prstClr val="black"/>
                </a:solidFill>
                <a:latin typeface="Proxima Nova"/>
                <a:ea typeface="Proxima Nova"/>
                <a:cs typeface="Proxima Nova"/>
              </a:endParaRPr>
            </a:p>
          </p:txBody>
        </p:sp>
        <p:grpSp>
          <p:nvGrpSpPr>
            <p:cNvPr id="22" name="Group 21"/>
            <p:cNvGrpSpPr/>
            <p:nvPr/>
          </p:nvGrpSpPr>
          <p:grpSpPr>
            <a:xfrm>
              <a:off x="453775" y="2910107"/>
              <a:ext cx="547200" cy="547200"/>
              <a:chOff x="488777" y="2871643"/>
              <a:chExt cx="547200" cy="547200"/>
            </a:xfrm>
          </p:grpSpPr>
          <p:sp>
            <p:nvSpPr>
              <p:cNvPr id="17" name="Oval 16"/>
              <p:cNvSpPr/>
              <p:nvPr/>
            </p:nvSpPr>
            <p:spPr>
              <a:xfrm>
                <a:off x="488777" y="2871643"/>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8" name="Graphic 1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780" y="2946515"/>
                <a:ext cx="407193" cy="371474"/>
              </a:xfrm>
              <a:prstGeom prst="rect">
                <a:avLst/>
              </a:prstGeom>
            </p:spPr>
          </p:pic>
        </p:grpSp>
      </p:grpSp>
      <p:grpSp>
        <p:nvGrpSpPr>
          <p:cNvPr id="26" name="Group 25"/>
          <p:cNvGrpSpPr/>
          <p:nvPr/>
        </p:nvGrpSpPr>
        <p:grpSpPr>
          <a:xfrm>
            <a:off x="605033" y="1391811"/>
            <a:ext cx="10946219" cy="1355600"/>
            <a:chOff x="453775" y="3725225"/>
            <a:chExt cx="8023650" cy="752400"/>
          </a:xfrm>
        </p:grpSpPr>
        <p:sp>
          <p:nvSpPr>
            <p:cNvPr id="9" name="Google Shape;552;p120"/>
            <p:cNvSpPr txBox="1"/>
            <p:nvPr/>
          </p:nvSpPr>
          <p:spPr>
            <a:xfrm>
              <a:off x="1234525" y="3725225"/>
              <a:ext cx="7242900" cy="752400"/>
            </a:xfrm>
            <a:prstGeom prst="rect">
              <a:avLst/>
            </a:prstGeom>
            <a:noFill/>
            <a:ln>
              <a:noFill/>
            </a:ln>
          </p:spPr>
          <p:txBody>
            <a:bodyPr spcFirstLastPara="1" wrap="square" lIns="121900" tIns="121900" rIns="121900" bIns="121900" anchor="t" anchorCtr="0">
              <a:noAutofit/>
            </a:bodyPr>
            <a:lstStyle/>
            <a:p>
              <a:pPr>
                <a:defRPr/>
              </a:pPr>
              <a:r>
                <a:rPr lang="en-GB" sz="1600" b="1" dirty="0">
                  <a:solidFill>
                    <a:srgbClr val="4F81BD"/>
                  </a:solidFill>
                  <a:latin typeface="Trebuchet MS" panose="020B0603020202020204"/>
                  <a:ea typeface="Helvetica Neue"/>
                  <a:cs typeface="Helvetica Neue"/>
                  <a:sym typeface="Helvetica Neue"/>
                </a:rPr>
                <a:t>Resource</a:t>
              </a:r>
              <a:r>
                <a:rPr lang="en-GB" sz="1600" b="1" dirty="0">
                  <a:solidFill>
                    <a:prstClr val="black"/>
                  </a:solidFill>
                  <a:latin typeface="Trebuchet MS" panose="020B0603020202020204"/>
                  <a:ea typeface="Helvetica Neue"/>
                  <a:cs typeface="Helvetica Neue"/>
                  <a:sym typeface="Helvetica Neue"/>
                </a:rPr>
                <a:t> Provisioning, Automation</a:t>
              </a:r>
              <a:r>
                <a:rPr lang="en-GB" sz="1600" b="1" dirty="0">
                  <a:solidFill>
                    <a:srgbClr val="4F81BD"/>
                  </a:solidFill>
                  <a:latin typeface="Trebuchet MS" panose="020B0603020202020204"/>
                  <a:ea typeface="Helvetica Neue"/>
                  <a:cs typeface="Helvetica Neue"/>
                  <a:sym typeface="Helvetica Neue"/>
                </a:rPr>
                <a:t> &amp; Orchestration</a:t>
              </a:r>
            </a:p>
            <a:p>
              <a:pPr>
                <a:defRPr/>
              </a:pPr>
              <a:endParaRPr sz="1600" b="1" dirty="0">
                <a:solidFill>
                  <a:prstClr val="black"/>
                </a:solidFill>
                <a:latin typeface="Trebuchet MS" panose="020B0603020202020204"/>
                <a:ea typeface="Helvetica Neue"/>
                <a:cs typeface="Helvetica Neue"/>
                <a:sym typeface="Helvetica Neue"/>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Simplified consistent provisioning interface for Sify Cloud and Public Clouds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Resource provisioning, modification for all clouds with role-based access controls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Guest OS automation for managed services and monitoring</a:t>
              </a:r>
              <a:endParaRPr sz="1600" b="1" dirty="0">
                <a:solidFill>
                  <a:prstClr val="black"/>
                </a:solidFill>
                <a:latin typeface="Trebuchet MS" panose="020B0603020202020204"/>
                <a:ea typeface="Proxima Nova"/>
                <a:cs typeface="Proxima Nova"/>
                <a:sym typeface="Proxima Nova"/>
              </a:endParaRPr>
            </a:p>
          </p:txBody>
        </p:sp>
        <p:grpSp>
          <p:nvGrpSpPr>
            <p:cNvPr id="21" name="Group 20"/>
            <p:cNvGrpSpPr/>
            <p:nvPr/>
          </p:nvGrpSpPr>
          <p:grpSpPr>
            <a:xfrm>
              <a:off x="453775" y="3827825"/>
              <a:ext cx="534801" cy="380943"/>
              <a:chOff x="418773" y="3849999"/>
              <a:chExt cx="534801" cy="380943"/>
            </a:xfrm>
          </p:grpSpPr>
          <p:sp>
            <p:nvSpPr>
              <p:cNvPr id="19" name="Oval 18"/>
              <p:cNvSpPr/>
              <p:nvPr/>
            </p:nvSpPr>
            <p:spPr>
              <a:xfrm>
                <a:off x="418773" y="3849999"/>
                <a:ext cx="534801" cy="380943"/>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20" name="Graphic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873" y="3897278"/>
                <a:ext cx="285218" cy="251654"/>
              </a:xfrm>
              <a:prstGeom prst="rect">
                <a:avLst/>
              </a:prstGeom>
            </p:spPr>
          </p:pic>
        </p:grpSp>
      </p:grpSp>
      <p:grpSp>
        <p:nvGrpSpPr>
          <p:cNvPr id="6" name="Group 5"/>
          <p:cNvGrpSpPr/>
          <p:nvPr/>
        </p:nvGrpSpPr>
        <p:grpSpPr>
          <a:xfrm>
            <a:off x="605033" y="3002477"/>
            <a:ext cx="10698200" cy="1355600"/>
            <a:chOff x="453775" y="1347388"/>
            <a:chExt cx="8023650" cy="1016700"/>
          </a:xfrm>
        </p:grpSpPr>
        <p:sp>
          <p:nvSpPr>
            <p:cNvPr id="8" name="Google Shape;551;p120"/>
            <p:cNvSpPr txBox="1"/>
            <p:nvPr/>
          </p:nvSpPr>
          <p:spPr>
            <a:xfrm>
              <a:off x="1234525" y="1347388"/>
              <a:ext cx="7242900" cy="1016700"/>
            </a:xfrm>
            <a:prstGeom prst="rect">
              <a:avLst/>
            </a:prstGeom>
            <a:noFill/>
            <a:ln>
              <a:noFill/>
            </a:ln>
          </p:spPr>
          <p:txBody>
            <a:bodyPr spcFirstLastPara="1" wrap="square" lIns="121900" tIns="121900" rIns="121900" bIns="121900" anchor="t" anchorCtr="0">
              <a:noAutofit/>
            </a:bodyPr>
            <a:lstStyle/>
            <a:p>
              <a:pPr>
                <a:defRPr/>
              </a:pPr>
              <a:r>
                <a:rPr lang="en-IN" sz="1600" b="1" dirty="0">
                  <a:solidFill>
                    <a:prstClr val="black"/>
                  </a:solidFill>
                  <a:latin typeface="Trebuchet MS" panose="020B0603020202020204"/>
                  <a:sym typeface="Helvetica Neue"/>
                </a:rPr>
                <a:t>Multi-CMP </a:t>
              </a:r>
              <a:r>
                <a:rPr lang="en-IN" sz="1600" b="1" dirty="0">
                  <a:solidFill>
                    <a:srgbClr val="4F81BD"/>
                  </a:solidFill>
                  <a:latin typeface="Trebuchet MS" panose="020B0603020202020204"/>
                  <a:sym typeface="Helvetica Neue"/>
                </a:rPr>
                <a:t>Blueprints</a:t>
              </a:r>
              <a:endParaRPr lang="en-US" sz="1600" b="1" dirty="0">
                <a:solidFill>
                  <a:srgbClr val="4F81BD"/>
                </a:solidFill>
                <a:latin typeface="Trebuchet MS" panose="020B0603020202020204"/>
              </a:endParaRPr>
            </a:p>
            <a:p>
              <a:pPr>
                <a:buClr>
                  <a:prstClr val="white"/>
                </a:buClr>
                <a:buFont typeface="Arial" panose="020B0604020202020204"/>
                <a:buChar char="●"/>
                <a:defRPr/>
              </a:pPr>
              <a:endParaRPr lang="en-GB" sz="1600" b="1"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sym typeface="Proxima Nova"/>
                </a:rPr>
                <a:t>Automates the process of provisioning Cloud Infrastructure resources</a:t>
              </a: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Predefined blueprint simplifies initial network configuration</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Simplified complex network configuration like Site-To-Site VPN Connection between two clouds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Terraform based Custom Blueprints and DevOps API are fully supported</a:t>
              </a:r>
            </a:p>
            <a:p>
              <a:pPr marL="609585" indent="-397923">
                <a:buClr>
                  <a:prstClr val="white"/>
                </a:buClr>
                <a:buSzPts val="1100"/>
                <a:buFont typeface="Proxima Nova"/>
                <a:buChar char="●"/>
                <a:defRPr/>
              </a:pPr>
              <a:endParaRPr lang="en-US" sz="1467" dirty="0">
                <a:solidFill>
                  <a:prstClr val="black"/>
                </a:solidFill>
                <a:latin typeface="Proxima Nova"/>
                <a:ea typeface="Proxima Nova"/>
                <a:cs typeface="Proxima Nova"/>
              </a:endParaRPr>
            </a:p>
          </p:txBody>
        </p:sp>
        <p:grpSp>
          <p:nvGrpSpPr>
            <p:cNvPr id="10" name="Group 9"/>
            <p:cNvGrpSpPr/>
            <p:nvPr/>
          </p:nvGrpSpPr>
          <p:grpSpPr>
            <a:xfrm>
              <a:off x="453775" y="1582138"/>
              <a:ext cx="547200" cy="547200"/>
              <a:chOff x="488777" y="1689935"/>
              <a:chExt cx="547200" cy="547200"/>
            </a:xfrm>
          </p:grpSpPr>
          <p:sp>
            <p:nvSpPr>
              <p:cNvPr id="11" name="Oval 10"/>
              <p:cNvSpPr/>
              <p:nvPr/>
            </p:nvSpPr>
            <p:spPr>
              <a:xfrm>
                <a:off x="488777" y="1689935"/>
                <a:ext cx="547200" cy="547200"/>
              </a:xfrm>
              <a:prstGeom prst="ellips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2" name="Graphic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00" y="1784696"/>
                <a:ext cx="289154" cy="341728"/>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000" y="307714"/>
            <a:ext cx="11328200" cy="502756"/>
          </a:xfrm>
        </p:spPr>
        <p:txBody>
          <a:bodyPr/>
          <a:lstStyle/>
          <a:p>
            <a:r>
              <a:rPr lang="en-IN" dirty="0"/>
              <a:t>Sify CI multi-CMP KEY FUNCTIONALITIES </a:t>
            </a:r>
          </a:p>
        </p:txBody>
      </p:sp>
      <p:grpSp>
        <p:nvGrpSpPr>
          <p:cNvPr id="25" name="Group 24"/>
          <p:cNvGrpSpPr/>
          <p:nvPr/>
        </p:nvGrpSpPr>
        <p:grpSpPr>
          <a:xfrm>
            <a:off x="605033" y="2990448"/>
            <a:ext cx="10875800" cy="1554000"/>
            <a:chOff x="453775" y="2600957"/>
            <a:chExt cx="8156850" cy="1165500"/>
          </a:xfrm>
        </p:grpSpPr>
        <p:sp>
          <p:nvSpPr>
            <p:cNvPr id="7" name="Google Shape;550;p120"/>
            <p:cNvSpPr txBox="1"/>
            <p:nvPr/>
          </p:nvSpPr>
          <p:spPr>
            <a:xfrm>
              <a:off x="1234525" y="2600957"/>
              <a:ext cx="7376100" cy="1165500"/>
            </a:xfrm>
            <a:prstGeom prst="rect">
              <a:avLst/>
            </a:prstGeom>
            <a:noFill/>
            <a:ln>
              <a:noFill/>
            </a:ln>
          </p:spPr>
          <p:txBody>
            <a:bodyPr spcFirstLastPara="1" wrap="square" lIns="121900" tIns="121900" rIns="121900" bIns="121900" anchor="t" anchorCtr="0">
              <a:noAutofit/>
            </a:bodyPr>
            <a:lstStyle/>
            <a:p>
              <a:pPr>
                <a:defRPr/>
              </a:pPr>
              <a:r>
                <a:rPr lang="en-IN" sz="1600" b="1" dirty="0">
                  <a:solidFill>
                    <a:srgbClr val="4F81BD"/>
                  </a:solidFill>
                  <a:latin typeface="Trebuchet MS" panose="020B0603020202020204"/>
                  <a:sym typeface="Helvetica Neue"/>
                </a:rPr>
                <a:t>Security</a:t>
              </a:r>
              <a:r>
                <a:rPr lang="en-IN" sz="1600" b="1" dirty="0">
                  <a:solidFill>
                    <a:prstClr val="black"/>
                  </a:solidFill>
                  <a:latin typeface="Trebuchet MS" panose="020B0603020202020204"/>
                  <a:sym typeface="Helvetica Neue"/>
                </a:rPr>
                <a:t> &amp; Identity</a:t>
              </a:r>
            </a:p>
            <a:p>
              <a:pPr>
                <a:defRPr/>
              </a:pP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GB" sz="1600" dirty="0">
                  <a:solidFill>
                    <a:prstClr val="black"/>
                  </a:solidFill>
                  <a:latin typeface="Trebuchet MS" panose="020B0603020202020204"/>
                  <a:sym typeface="Proxima Nova"/>
                </a:rPr>
                <a:t>Identity Service facilitates Single-Sign-On for CMP, ITSM, FinOps Ports</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Role Based Access, controls user’s access and operations on resources across clouds</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Simplified firewall policy management</a:t>
              </a:r>
            </a:p>
            <a:p>
              <a:pPr marL="609585" indent="-397923">
                <a:spcBef>
                  <a:spcPts val="1200"/>
                </a:spcBef>
                <a:buClr>
                  <a:prstClr val="white"/>
                </a:buClr>
                <a:buSzPts val="1100"/>
                <a:buFont typeface="Proxima Nova"/>
                <a:buChar char="●"/>
                <a:defRPr/>
              </a:pPr>
              <a:endParaRPr lang="en-GB" sz="1467" dirty="0">
                <a:solidFill>
                  <a:prstClr val="black"/>
                </a:solidFill>
                <a:latin typeface="Proxima Nova"/>
                <a:ea typeface="Proxima Nova"/>
                <a:cs typeface="Proxima Nova"/>
              </a:endParaRPr>
            </a:p>
          </p:txBody>
        </p:sp>
        <p:grpSp>
          <p:nvGrpSpPr>
            <p:cNvPr id="22" name="Group 21"/>
            <p:cNvGrpSpPr/>
            <p:nvPr/>
          </p:nvGrpSpPr>
          <p:grpSpPr>
            <a:xfrm>
              <a:off x="453775" y="2669262"/>
              <a:ext cx="547200" cy="547200"/>
              <a:chOff x="488777" y="2630798"/>
              <a:chExt cx="547200" cy="547200"/>
            </a:xfrm>
          </p:grpSpPr>
          <p:sp>
            <p:nvSpPr>
              <p:cNvPr id="17" name="Oval 16"/>
              <p:cNvSpPr/>
              <p:nvPr/>
            </p:nvSpPr>
            <p:spPr>
              <a:xfrm>
                <a:off x="488777" y="2630798"/>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8" name="Graphic 1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780" y="2705670"/>
                <a:ext cx="407193" cy="371474"/>
              </a:xfrm>
              <a:prstGeom prst="rect">
                <a:avLst/>
              </a:prstGeom>
            </p:spPr>
          </p:pic>
        </p:grpSp>
      </p:grpSp>
      <p:grpSp>
        <p:nvGrpSpPr>
          <p:cNvPr id="26" name="Group 25"/>
          <p:cNvGrpSpPr/>
          <p:nvPr/>
        </p:nvGrpSpPr>
        <p:grpSpPr>
          <a:xfrm>
            <a:off x="605033" y="4603683"/>
            <a:ext cx="10698200" cy="1187517"/>
            <a:chOff x="453775" y="3725225"/>
            <a:chExt cx="8023650" cy="752400"/>
          </a:xfrm>
        </p:grpSpPr>
        <p:sp>
          <p:nvSpPr>
            <p:cNvPr id="9" name="Google Shape;552;p120"/>
            <p:cNvSpPr txBox="1"/>
            <p:nvPr/>
          </p:nvSpPr>
          <p:spPr>
            <a:xfrm>
              <a:off x="1234525" y="3725225"/>
              <a:ext cx="7242900" cy="752400"/>
            </a:xfrm>
            <a:prstGeom prst="rect">
              <a:avLst/>
            </a:prstGeom>
            <a:noFill/>
            <a:ln>
              <a:noFill/>
            </a:ln>
          </p:spPr>
          <p:txBody>
            <a:bodyPr spcFirstLastPara="1" wrap="square" lIns="121900" tIns="121900" rIns="121900" bIns="121900" anchor="t" anchorCtr="0">
              <a:noAutofit/>
            </a:bodyPr>
            <a:lstStyle/>
            <a:p>
              <a:pPr>
                <a:defRPr/>
              </a:pPr>
              <a:r>
                <a:rPr lang="en-US" sz="1600" b="1" dirty="0">
                  <a:solidFill>
                    <a:srgbClr val="4F81BD"/>
                  </a:solidFill>
                  <a:latin typeface="Trebuchet MS" panose="020B0603020202020204"/>
                  <a:sym typeface="Helvetica Neue"/>
                </a:rPr>
                <a:t>Integrated</a:t>
              </a:r>
              <a:r>
                <a:rPr lang="en-US" sz="1600" b="1" dirty="0">
                  <a:solidFill>
                    <a:prstClr val="black"/>
                  </a:solidFill>
                  <a:latin typeface="Trebuchet MS" panose="020B0603020202020204"/>
                  <a:sym typeface="Helvetica Neue"/>
                </a:rPr>
                <a:t> ITSM and </a:t>
              </a:r>
              <a:r>
                <a:rPr lang="en-US" sz="1600" b="1" dirty="0">
                  <a:solidFill>
                    <a:srgbClr val="4F81BD"/>
                  </a:solidFill>
                  <a:latin typeface="Trebuchet MS" panose="020B0603020202020204"/>
                  <a:sym typeface="Helvetica Neue"/>
                </a:rPr>
                <a:t>Monitoring System</a:t>
              </a:r>
              <a:endParaRPr lang="en-US" sz="1600" b="1" dirty="0">
                <a:solidFill>
                  <a:srgbClr val="4F81BD"/>
                </a:solidFill>
                <a:latin typeface="Trebuchet MS" panose="020B0603020202020204"/>
              </a:endParaRPr>
            </a:p>
            <a:p>
              <a:pPr>
                <a:defRPr/>
              </a:pPr>
              <a:endParaRPr sz="1600" b="1" dirty="0">
                <a:solidFill>
                  <a:prstClr val="black"/>
                </a:solidFill>
                <a:latin typeface="Trebuchet MS" panose="020B0603020202020204"/>
                <a:ea typeface="Helvetica Neue"/>
                <a:cs typeface="Helvetica Neue"/>
                <a:sym typeface="Helvetica Neue"/>
              </a:endParaRPr>
            </a:p>
            <a:p>
              <a:pPr marL="609585" indent="-397923">
                <a:buClr>
                  <a:prstClr val="white"/>
                </a:buClr>
                <a:buSzPts val="1100"/>
                <a:buFont typeface="Proxima Nova"/>
                <a:buChar char="●"/>
                <a:defRPr/>
              </a:pPr>
              <a:r>
                <a:rPr lang="en-US" sz="1600" dirty="0">
                  <a:solidFill>
                    <a:prstClr val="black"/>
                  </a:solidFill>
                  <a:latin typeface="Trebuchet MS" panose="020B0603020202020204"/>
                  <a:sym typeface="Proxima Nova"/>
                </a:rPr>
                <a:t>Public Cloud Networks are peered with Sify Network and Monitoring systems.</a:t>
              </a: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Monitoring Agents in instances detect anomalies, raise auto-ticket</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ITSM portal simplifies user’s Service Requests &amp; Incident Requests</a:t>
              </a:r>
              <a:endParaRPr sz="1600" b="1" dirty="0">
                <a:solidFill>
                  <a:prstClr val="black"/>
                </a:solidFill>
                <a:latin typeface="Trebuchet MS" panose="020B0603020202020204"/>
                <a:ea typeface="Proxima Nova"/>
                <a:cs typeface="Proxima Nova"/>
                <a:sym typeface="Proxima Nova"/>
              </a:endParaRPr>
            </a:p>
          </p:txBody>
        </p:sp>
        <p:grpSp>
          <p:nvGrpSpPr>
            <p:cNvPr id="21" name="Group 20"/>
            <p:cNvGrpSpPr/>
            <p:nvPr/>
          </p:nvGrpSpPr>
          <p:grpSpPr>
            <a:xfrm>
              <a:off x="453775" y="3746031"/>
              <a:ext cx="547200" cy="468335"/>
              <a:chOff x="418773" y="3768205"/>
              <a:chExt cx="547200" cy="468335"/>
            </a:xfrm>
          </p:grpSpPr>
          <p:sp>
            <p:nvSpPr>
              <p:cNvPr id="19" name="Oval 18"/>
              <p:cNvSpPr/>
              <p:nvPr/>
            </p:nvSpPr>
            <p:spPr>
              <a:xfrm>
                <a:off x="418773" y="3768205"/>
                <a:ext cx="547200" cy="468335"/>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20" name="Graphic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23" y="3856067"/>
                <a:ext cx="342900" cy="288703"/>
              </a:xfrm>
              <a:prstGeom prst="rect">
                <a:avLst/>
              </a:prstGeom>
            </p:spPr>
          </p:pic>
        </p:grpSp>
      </p:grpSp>
      <p:grpSp>
        <p:nvGrpSpPr>
          <p:cNvPr id="6" name="Group 5"/>
          <p:cNvGrpSpPr/>
          <p:nvPr/>
        </p:nvGrpSpPr>
        <p:grpSpPr>
          <a:xfrm>
            <a:off x="605033" y="1191763"/>
            <a:ext cx="10698200" cy="1554000"/>
            <a:chOff x="453775" y="1347388"/>
            <a:chExt cx="8023650" cy="1016700"/>
          </a:xfrm>
        </p:grpSpPr>
        <p:sp>
          <p:nvSpPr>
            <p:cNvPr id="8" name="Google Shape;551;p120"/>
            <p:cNvSpPr txBox="1"/>
            <p:nvPr/>
          </p:nvSpPr>
          <p:spPr>
            <a:xfrm>
              <a:off x="1234525" y="1347388"/>
              <a:ext cx="7242900" cy="1016700"/>
            </a:xfrm>
            <a:prstGeom prst="rect">
              <a:avLst/>
            </a:prstGeom>
            <a:noFill/>
            <a:ln>
              <a:noFill/>
            </a:ln>
          </p:spPr>
          <p:txBody>
            <a:bodyPr spcFirstLastPara="1" wrap="square" lIns="121900" tIns="121900" rIns="121900" bIns="121900" anchor="t" anchorCtr="0">
              <a:noAutofit/>
            </a:bodyPr>
            <a:lstStyle/>
            <a:p>
              <a:pPr>
                <a:defRPr/>
              </a:pPr>
              <a:r>
                <a:rPr lang="en-GB" sz="1600" b="1" dirty="0">
                  <a:solidFill>
                    <a:prstClr val="black"/>
                  </a:solidFill>
                  <a:latin typeface="Trebuchet MS" panose="020B0603020202020204"/>
                  <a:sym typeface="Helvetica Neue"/>
                </a:rPr>
                <a:t>Multi Cloud </a:t>
              </a:r>
              <a:r>
                <a:rPr lang="en-GB" sz="1600" b="1" dirty="0">
                  <a:solidFill>
                    <a:srgbClr val="4F81BD"/>
                  </a:solidFill>
                  <a:latin typeface="Trebuchet MS" panose="020B0603020202020204"/>
                  <a:sym typeface="Helvetica Neue"/>
                </a:rPr>
                <a:t>Visibility</a:t>
              </a:r>
              <a:r>
                <a:rPr lang="en-GB" sz="1600" b="1" dirty="0">
                  <a:solidFill>
                    <a:prstClr val="black"/>
                  </a:solidFill>
                  <a:latin typeface="Trebuchet MS" panose="020B0603020202020204"/>
                  <a:sym typeface="Helvetica Neue"/>
                </a:rPr>
                <a:t> and </a:t>
              </a:r>
              <a:r>
                <a:rPr lang="en-GB" sz="1600" b="1" dirty="0">
                  <a:solidFill>
                    <a:srgbClr val="4F81BD"/>
                  </a:solidFill>
                  <a:latin typeface="Trebuchet MS" panose="020B0603020202020204"/>
                  <a:sym typeface="Helvetica Neue"/>
                </a:rPr>
                <a:t>FinOps</a:t>
              </a:r>
              <a:r>
                <a:rPr lang="en-GB" sz="1600" dirty="0">
                  <a:solidFill>
                    <a:prstClr val="black"/>
                  </a:solidFill>
                  <a:latin typeface="Trebuchet MS" panose="020B0603020202020204"/>
                  <a:sym typeface="Helvetica Neue"/>
                </a:rPr>
                <a:t>	</a:t>
              </a:r>
              <a:endParaRPr lang="en-US" sz="1600" dirty="0">
                <a:solidFill>
                  <a:prstClr val="black"/>
                </a:solidFill>
                <a:latin typeface="Trebuchet MS" panose="020B0603020202020204"/>
              </a:endParaRPr>
            </a:p>
            <a:p>
              <a:pPr>
                <a:buClr>
                  <a:prstClr val="white"/>
                </a:buClr>
                <a:buFont typeface="Arial" panose="020B0604020202020204"/>
                <a:buChar char="●"/>
                <a:defRPr/>
              </a:pPr>
              <a:endParaRPr lang="en-GB" sz="1600" b="1"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sym typeface="Proxima Nova"/>
                </a:rPr>
                <a:t>Dashboard, Reports &amp; Analytics </a:t>
              </a: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rPr>
                <a:t>Summary of Resources across accounts, regions, clouds</a:t>
              </a:r>
              <a:endParaRPr lang="en-US" sz="1600" dirty="0">
                <a:solidFill>
                  <a:prstClr val="black"/>
                </a:solidFill>
                <a:latin typeface="Trebuchet MS" panose="020B0603020202020204"/>
                <a:ea typeface="Proxima Nova"/>
                <a:sym typeface="Proxima Nova"/>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Comparison of cloud consumption across clouds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AI/ML driven Cloud Cost Optimization</a:t>
              </a:r>
              <a:endParaRPr lang="en-US" sz="1600" dirty="0">
                <a:solidFill>
                  <a:prstClr val="black"/>
                </a:solidFill>
                <a:latin typeface="Trebuchet MS" panose="020B0603020202020204"/>
                <a:ea typeface="Proxima Nova"/>
                <a:cs typeface="Proxima Nova"/>
              </a:endParaRPr>
            </a:p>
          </p:txBody>
        </p:sp>
        <p:grpSp>
          <p:nvGrpSpPr>
            <p:cNvPr id="10" name="Group 9"/>
            <p:cNvGrpSpPr/>
            <p:nvPr/>
          </p:nvGrpSpPr>
          <p:grpSpPr>
            <a:xfrm>
              <a:off x="453775" y="1453012"/>
              <a:ext cx="547200" cy="477339"/>
              <a:chOff x="488777" y="1560809"/>
              <a:chExt cx="547200" cy="477339"/>
            </a:xfrm>
          </p:grpSpPr>
          <p:sp>
            <p:nvSpPr>
              <p:cNvPr id="11" name="Oval 10"/>
              <p:cNvSpPr/>
              <p:nvPr/>
            </p:nvSpPr>
            <p:spPr>
              <a:xfrm>
                <a:off x="488777" y="1560809"/>
                <a:ext cx="547200" cy="477339"/>
              </a:xfrm>
              <a:prstGeom prst="ellips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2" name="Graphic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00" y="1655570"/>
                <a:ext cx="289154" cy="270065"/>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5856818" y="1316567"/>
            <a:ext cx="5903383" cy="4993216"/>
          </a:xfrm>
          <a:custGeom>
            <a:avLst/>
            <a:gdLst/>
            <a:ahLst/>
            <a:cxnLst/>
            <a:rect l="l" t="t" r="r" b="b"/>
            <a:pathLst>
              <a:path w="3983354" h="4979670">
                <a:moveTo>
                  <a:pt x="3839217" y="4979089"/>
                </a:moveTo>
                <a:lnTo>
                  <a:pt x="143874" y="4979089"/>
                </a:lnTo>
                <a:lnTo>
                  <a:pt x="98403" y="4971756"/>
                </a:lnTo>
                <a:lnTo>
                  <a:pt x="58908" y="4951334"/>
                </a:lnTo>
                <a:lnTo>
                  <a:pt x="27762" y="4920192"/>
                </a:lnTo>
                <a:lnTo>
                  <a:pt x="7335" y="4880696"/>
                </a:lnTo>
                <a:lnTo>
                  <a:pt x="0" y="4835215"/>
                </a:lnTo>
                <a:lnTo>
                  <a:pt x="0" y="143869"/>
                </a:lnTo>
                <a:lnTo>
                  <a:pt x="7335" y="98395"/>
                </a:lnTo>
                <a:lnTo>
                  <a:pt x="27762" y="58901"/>
                </a:lnTo>
                <a:lnTo>
                  <a:pt x="58908" y="27758"/>
                </a:lnTo>
                <a:lnTo>
                  <a:pt x="98403" y="7334"/>
                </a:lnTo>
                <a:lnTo>
                  <a:pt x="143874" y="0"/>
                </a:lnTo>
                <a:lnTo>
                  <a:pt x="3839217" y="0"/>
                </a:lnTo>
                <a:lnTo>
                  <a:pt x="3894270" y="10951"/>
                </a:lnTo>
                <a:lnTo>
                  <a:pt x="3940942" y="42138"/>
                </a:lnTo>
                <a:lnTo>
                  <a:pt x="3972141" y="88812"/>
                </a:lnTo>
                <a:lnTo>
                  <a:pt x="3983091" y="143869"/>
                </a:lnTo>
                <a:lnTo>
                  <a:pt x="3983091" y="4835215"/>
                </a:lnTo>
                <a:lnTo>
                  <a:pt x="3975756" y="4880696"/>
                </a:lnTo>
                <a:lnTo>
                  <a:pt x="3955329" y="4920192"/>
                </a:lnTo>
                <a:lnTo>
                  <a:pt x="3924183" y="4951334"/>
                </a:lnTo>
                <a:lnTo>
                  <a:pt x="3884688" y="4971756"/>
                </a:lnTo>
                <a:lnTo>
                  <a:pt x="3839217" y="4979089"/>
                </a:lnTo>
                <a:close/>
              </a:path>
            </a:pathLst>
          </a:custGeom>
          <a:solidFill>
            <a:schemeClr val="accent1">
              <a:lumMod val="20000"/>
              <a:lumOff val="80000"/>
            </a:schemeClr>
          </a:solidFill>
        </p:spPr>
        <p:txBody>
          <a:bodyPr wrap="square" lIns="0" tIns="0" rIns="0" bIns="0" rtlCol="0"/>
          <a:lstStyle/>
          <a:p>
            <a:pPr defTabSz="1625559"/>
            <a:endParaRPr sz="2400" kern="0">
              <a:solidFill>
                <a:sysClr val="windowText" lastClr="000000"/>
              </a:solidFill>
              <a:latin typeface="Trebuchet MS"/>
            </a:endParaRPr>
          </a:p>
        </p:txBody>
      </p:sp>
      <p:sp>
        <p:nvSpPr>
          <p:cNvPr id="18" name="object 18"/>
          <p:cNvSpPr txBox="1">
            <a:spLocks noGrp="1"/>
          </p:cNvSpPr>
          <p:nvPr>
            <p:ph type="title"/>
          </p:nvPr>
        </p:nvSpPr>
        <p:spPr>
          <a:xfrm>
            <a:off x="431800" y="345036"/>
            <a:ext cx="11328400" cy="427531"/>
          </a:xfrm>
        </p:spPr>
        <p:txBody>
          <a:bodyPr vert="horz" wrap="square" lIns="0" tIns="16932" rIns="0" bIns="0" rtlCol="0" anchor="ctr">
            <a:spAutoFit/>
          </a:bodyPr>
          <a:lstStyle/>
          <a:p>
            <a:r>
              <a:rPr lang="en-IN"/>
              <a:t>FinOps Advantages</a:t>
            </a:r>
          </a:p>
        </p:txBody>
      </p:sp>
      <p:sp>
        <p:nvSpPr>
          <p:cNvPr id="19" name="object 19"/>
          <p:cNvSpPr txBox="1"/>
          <p:nvPr/>
        </p:nvSpPr>
        <p:spPr>
          <a:xfrm>
            <a:off x="6862368" y="1726923"/>
            <a:ext cx="4032673" cy="468631"/>
          </a:xfrm>
          <a:prstGeom prst="rect">
            <a:avLst/>
          </a:prstGeom>
        </p:spPr>
        <p:txBody>
          <a:bodyPr vert="horz" wrap="square" lIns="0" tIns="16932" rIns="0" bIns="0" rtlCol="0">
            <a:spAutoFit/>
          </a:bodyPr>
          <a:lstStyle/>
          <a:p>
            <a:pPr marL="22859" defTabSz="1625559">
              <a:spcBef>
                <a:spcPts val="180"/>
              </a:spcBef>
            </a:pPr>
            <a:r>
              <a:rPr sz="1467" b="1" kern="0" dirty="0">
                <a:solidFill>
                  <a:sysClr val="windowText" lastClr="000000"/>
                </a:solidFill>
                <a:latin typeface="Arial" panose="020B0604020202020204"/>
                <a:cs typeface="Arial" panose="020B0604020202020204"/>
              </a:rPr>
              <a:t>Unified</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Multi-</a:t>
            </a:r>
            <a:r>
              <a:rPr sz="1467" b="1" kern="0" dirty="0">
                <a:solidFill>
                  <a:sysClr val="windowText" lastClr="000000"/>
                </a:solidFill>
                <a:latin typeface="Arial" panose="020B0604020202020204"/>
                <a:cs typeface="Arial" panose="020B0604020202020204"/>
              </a:rPr>
              <a:t>Cloud</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Management</a:t>
            </a:r>
            <a:endParaRPr sz="1467" kern="0" dirty="0">
              <a:solidFill>
                <a:sysClr val="windowText" lastClr="000000"/>
              </a:solidFill>
              <a:latin typeface="Arial" panose="020B0604020202020204"/>
              <a:cs typeface="Arial" panose="020B0604020202020204"/>
            </a:endParaRPr>
          </a:p>
          <a:p>
            <a:pPr marL="22859" defTabSz="1625559"/>
            <a:r>
              <a:rPr sz="1467" kern="0" spc="-36" dirty="0">
                <a:solidFill>
                  <a:sysClr val="windowText" lastClr="000000"/>
                </a:solidFill>
                <a:latin typeface="Arial" panose="020B0604020202020204"/>
                <a:cs typeface="Arial" panose="020B0604020202020204"/>
              </a:rPr>
              <a:t>AWS,</a:t>
            </a:r>
            <a:r>
              <a:rPr sz="1467" kern="0" spc="-116"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Azure,</a:t>
            </a:r>
            <a:r>
              <a:rPr sz="1467" kern="0" spc="-89" dirty="0">
                <a:solidFill>
                  <a:sysClr val="windowText" lastClr="000000"/>
                </a:solidFill>
                <a:latin typeface="Arial" panose="020B0604020202020204"/>
                <a:cs typeface="Arial" panose="020B0604020202020204"/>
              </a:rPr>
              <a:t> </a:t>
            </a:r>
            <a:r>
              <a:rPr sz="1467" kern="0" spc="-53" dirty="0">
                <a:solidFill>
                  <a:sysClr val="windowText" lastClr="000000"/>
                </a:solidFill>
                <a:latin typeface="Arial" panose="020B0604020202020204"/>
                <a:cs typeface="Arial" panose="020B0604020202020204"/>
              </a:rPr>
              <a:t>GCP,</a:t>
            </a:r>
            <a:r>
              <a:rPr sz="1467" kern="0" spc="-44"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OCI,</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IBM</a:t>
            </a:r>
            <a:r>
              <a:rPr sz="1467" kern="0" spc="-44"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cloud</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a:t>
            </a:r>
            <a:r>
              <a:rPr sz="1467" kern="0" spc="-44"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single</a:t>
            </a:r>
            <a:r>
              <a:rPr sz="1467" kern="0" spc="-53" dirty="0">
                <a:solidFill>
                  <a:sysClr val="windowText" lastClr="000000"/>
                </a:solidFill>
                <a:latin typeface="Arial" panose="020B0604020202020204"/>
                <a:cs typeface="Arial" panose="020B0604020202020204"/>
              </a:rPr>
              <a:t> </a:t>
            </a:r>
            <a:r>
              <a:rPr sz="1467" kern="0" spc="-44" dirty="0">
                <a:solidFill>
                  <a:sysClr val="windowText" lastClr="000000"/>
                </a:solidFill>
                <a:latin typeface="Arial" panose="020B0604020202020204"/>
                <a:cs typeface="Arial" panose="020B0604020202020204"/>
              </a:rPr>
              <a:t>PAN</a:t>
            </a:r>
            <a:endParaRPr sz="1467" kern="0" dirty="0">
              <a:solidFill>
                <a:sysClr val="windowText" lastClr="000000"/>
              </a:solidFill>
              <a:latin typeface="Arial" panose="020B0604020202020204"/>
              <a:cs typeface="Arial" panose="020B0604020202020204"/>
            </a:endParaRPr>
          </a:p>
        </p:txBody>
      </p:sp>
      <p:sp>
        <p:nvSpPr>
          <p:cNvPr id="20" name="object 20"/>
          <p:cNvSpPr txBox="1"/>
          <p:nvPr/>
        </p:nvSpPr>
        <p:spPr>
          <a:xfrm>
            <a:off x="6862396" y="2354491"/>
            <a:ext cx="4837853" cy="2824724"/>
          </a:xfrm>
          <a:prstGeom prst="rect">
            <a:avLst/>
          </a:prstGeom>
        </p:spPr>
        <p:txBody>
          <a:bodyPr vert="horz" wrap="square" lIns="0" tIns="16932" rIns="0" bIns="0" rtlCol="0">
            <a:noAutofit/>
          </a:bodyPr>
          <a:lstStyle/>
          <a:p>
            <a:pPr marL="22859" defTabSz="1625559"/>
            <a:r>
              <a:rPr sz="1467" b="1" kern="0" spc="-17" dirty="0">
                <a:solidFill>
                  <a:sysClr val="windowText" lastClr="000000"/>
                </a:solidFill>
                <a:latin typeface="Arial" panose="020B0604020202020204"/>
                <a:cs typeface="Arial" panose="020B0604020202020204"/>
              </a:rPr>
              <a:t>ML-</a:t>
            </a:r>
            <a:r>
              <a:rPr sz="1467" b="1" kern="0" dirty="0">
                <a:solidFill>
                  <a:sysClr val="windowText" lastClr="000000"/>
                </a:solidFill>
                <a:latin typeface="Arial" panose="020B0604020202020204"/>
                <a:cs typeface="Arial" panose="020B0604020202020204"/>
              </a:rPr>
              <a:t>powered</a:t>
            </a:r>
            <a:r>
              <a:rPr sz="1467" b="1" kern="0" spc="-36"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insights</a:t>
            </a:r>
            <a:endParaRPr sz="1467" kern="0" dirty="0">
              <a:solidFill>
                <a:sysClr val="windowText" lastClr="000000"/>
              </a:solidFill>
              <a:latin typeface="Arial" panose="020B0604020202020204"/>
              <a:cs typeface="Arial" panose="020B0604020202020204"/>
            </a:endParaRPr>
          </a:p>
          <a:p>
            <a:pPr marL="22859" defTabSz="1625559"/>
            <a:r>
              <a:rPr sz="1467" kern="0" spc="-17" dirty="0">
                <a:solidFill>
                  <a:sysClr val="windowText" lastClr="000000"/>
                </a:solidFill>
                <a:latin typeface="Arial" panose="020B0604020202020204"/>
                <a:cs typeface="Arial" panose="020B0604020202020204"/>
              </a:rPr>
              <a:t>Intelligent</a:t>
            </a:r>
            <a:r>
              <a:rPr sz="1467" kern="0" spc="-71"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information</a:t>
            </a:r>
            <a:r>
              <a:rPr sz="1467" kern="0" spc="-6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enable</a:t>
            </a:r>
            <a:r>
              <a:rPr sz="1467" kern="0" spc="-6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quick</a:t>
            </a:r>
            <a:r>
              <a:rPr sz="1467" kern="0" spc="-63" dirty="0">
                <a:solidFill>
                  <a:sysClr val="windowText" lastClr="000000"/>
                </a:solidFill>
                <a:latin typeface="Arial" panose="020B0604020202020204"/>
                <a:cs typeface="Arial" panose="020B0604020202020204"/>
              </a:rPr>
              <a:t> </a:t>
            </a:r>
            <a:r>
              <a:rPr sz="1467" kern="0" spc="-17" dirty="0">
                <a:solidFill>
                  <a:sysClr val="windowText" lastClr="000000"/>
                </a:solidFill>
                <a:latin typeface="Arial" panose="020B0604020202020204"/>
                <a:cs typeface="Arial" panose="020B0604020202020204"/>
              </a:rPr>
              <a:t>decision</a:t>
            </a:r>
            <a:endParaRPr sz="1467" kern="0" dirty="0">
              <a:solidFill>
                <a:sysClr val="windowText" lastClr="000000"/>
              </a:solidFill>
              <a:latin typeface="Arial" panose="020B0604020202020204"/>
              <a:cs typeface="Arial" panose="020B0604020202020204"/>
            </a:endParaRPr>
          </a:p>
          <a:p>
            <a:pPr defTabSz="1625559"/>
            <a:endParaRPr sz="1467" kern="0" dirty="0">
              <a:solidFill>
                <a:sysClr val="windowText" lastClr="000000"/>
              </a:solidFill>
              <a:latin typeface="Arial" panose="020B0604020202020204"/>
              <a:cs typeface="Arial" panose="020B0604020202020204"/>
            </a:endParaRPr>
          </a:p>
          <a:p>
            <a:pPr marL="22859" defTabSz="1625559"/>
            <a:r>
              <a:rPr sz="1467" b="1" kern="0" spc="-17" dirty="0">
                <a:solidFill>
                  <a:sysClr val="windowText" lastClr="000000"/>
                </a:solidFill>
                <a:latin typeface="Arial" panose="020B0604020202020204"/>
                <a:cs typeface="Arial" panose="020B0604020202020204"/>
              </a:rPr>
              <a:t>Advanced</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chargeback</a:t>
            </a:r>
            <a:endParaRPr sz="1467" kern="0" dirty="0">
              <a:solidFill>
                <a:sysClr val="windowText" lastClr="000000"/>
              </a:solidFill>
              <a:latin typeface="Arial" panose="020B0604020202020204"/>
              <a:cs typeface="Arial" panose="020B0604020202020204"/>
            </a:endParaRPr>
          </a:p>
          <a:p>
            <a:pPr marL="22859" defTabSz="1625559"/>
            <a:r>
              <a:rPr sz="1467" kern="0" spc="-17" dirty="0">
                <a:solidFill>
                  <a:sysClr val="windowText" lastClr="000000"/>
                </a:solidFill>
                <a:latin typeface="Arial" panose="020B0604020202020204"/>
                <a:cs typeface="Arial" panose="020B0604020202020204"/>
              </a:rPr>
              <a:t>Efficient</a:t>
            </a:r>
            <a:r>
              <a:rPr sz="1467" kern="0" spc="-27"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&amp;</a:t>
            </a:r>
            <a:r>
              <a:rPr sz="1467" kern="0" spc="-17"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Easy</a:t>
            </a:r>
            <a:r>
              <a:rPr sz="1467" kern="0" spc="-17" dirty="0">
                <a:solidFill>
                  <a:sysClr val="windowText" lastClr="000000"/>
                </a:solidFill>
                <a:latin typeface="Arial" panose="020B0604020202020204"/>
                <a:cs typeface="Arial" panose="020B0604020202020204"/>
              </a:rPr>
              <a:t> internal </a:t>
            </a:r>
            <a:r>
              <a:rPr sz="1467" kern="0" dirty="0">
                <a:solidFill>
                  <a:sysClr val="windowText" lastClr="000000"/>
                </a:solidFill>
                <a:latin typeface="Arial" panose="020B0604020202020204"/>
                <a:cs typeface="Arial" panose="020B0604020202020204"/>
              </a:rPr>
              <a:t>team</a:t>
            </a:r>
            <a:r>
              <a:rPr sz="1467" kern="0" spc="-27"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cost</a:t>
            </a:r>
            <a:r>
              <a:rPr sz="1467" kern="0" spc="-17" dirty="0">
                <a:solidFill>
                  <a:sysClr val="windowText" lastClr="000000"/>
                </a:solidFill>
                <a:latin typeface="Arial" panose="020B0604020202020204"/>
                <a:cs typeface="Arial" panose="020B0604020202020204"/>
              </a:rPr>
              <a:t> distribution</a:t>
            </a:r>
            <a:endParaRPr lang="en-US" sz="1467" kern="0" dirty="0">
              <a:solidFill>
                <a:sysClr val="windowText" lastClr="000000"/>
              </a:solidFill>
              <a:latin typeface="Arial" panose="020B0604020202020204"/>
              <a:cs typeface="Arial" panose="020B0604020202020204"/>
            </a:endParaRPr>
          </a:p>
          <a:p>
            <a:pPr marL="22859" defTabSz="1625559"/>
            <a:endParaRPr lang="en-IN" sz="1467" b="1" kern="0" spc="-17" dirty="0">
              <a:solidFill>
                <a:sysClr val="windowText" lastClr="000000"/>
              </a:solidFill>
              <a:latin typeface="Arial" panose="020B0604020202020204"/>
              <a:cs typeface="Arial" panose="020B0604020202020204"/>
            </a:endParaRPr>
          </a:p>
          <a:p>
            <a:pPr marL="22859" defTabSz="1625559"/>
            <a:r>
              <a:rPr lang="en-IN" sz="1467" b="1" kern="0" spc="-17" dirty="0">
                <a:solidFill>
                  <a:sysClr val="windowText" lastClr="000000"/>
                </a:solidFill>
                <a:latin typeface="Arial" panose="020B0604020202020204"/>
                <a:cs typeface="Arial" panose="020B0604020202020204"/>
              </a:rPr>
              <a:t>A</a:t>
            </a:r>
            <a:r>
              <a:rPr sz="1467" b="1" kern="0" spc="-17" dirty="0" err="1">
                <a:solidFill>
                  <a:sysClr val="windowText" lastClr="000000"/>
                </a:solidFill>
                <a:latin typeface="Arial" panose="020B0604020202020204"/>
                <a:cs typeface="Arial" panose="020B0604020202020204"/>
              </a:rPr>
              <a:t>uto</a:t>
            </a:r>
            <a:r>
              <a:rPr sz="1467" b="1" kern="0" spc="-89"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Assessments</a:t>
            </a:r>
            <a:endParaRPr lang="en-US" sz="1467" b="1" kern="0" spc="-17" dirty="0">
              <a:solidFill>
                <a:sysClr val="windowText" lastClr="000000"/>
              </a:solidFill>
              <a:latin typeface="Arial" panose="020B0604020202020204"/>
              <a:cs typeface="Arial" panose="020B0604020202020204"/>
            </a:endParaRPr>
          </a:p>
          <a:p>
            <a:pPr marL="22859" defTabSz="1625559"/>
            <a:endParaRPr lang="en-IN" sz="1467" b="1" kern="0" spc="-17" dirty="0">
              <a:solidFill>
                <a:sysClr val="windowText" lastClr="000000"/>
              </a:solidFill>
              <a:latin typeface="Arial" panose="020B0604020202020204"/>
              <a:cs typeface="Arial" panose="020B0604020202020204"/>
            </a:endParaRPr>
          </a:p>
          <a:p>
            <a:pPr marL="22859" defTabSz="1625559"/>
            <a:r>
              <a:rPr sz="1467" b="1" kern="0" dirty="0">
                <a:solidFill>
                  <a:sysClr val="windowText" lastClr="000000"/>
                </a:solidFill>
                <a:latin typeface="Arial" panose="020B0604020202020204"/>
                <a:cs typeface="Arial" panose="020B0604020202020204"/>
              </a:rPr>
              <a:t>Granular</a:t>
            </a:r>
            <a:r>
              <a:rPr sz="1467" b="1" kern="0" spc="-36"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cost</a:t>
            </a:r>
            <a:r>
              <a:rPr sz="1467" b="1" kern="0" spc="-36"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drill-</a:t>
            </a:r>
            <a:r>
              <a:rPr sz="1467" b="1" kern="0" spc="-36" dirty="0">
                <a:solidFill>
                  <a:sysClr val="windowText" lastClr="000000"/>
                </a:solidFill>
                <a:latin typeface="Arial" panose="020B0604020202020204"/>
                <a:cs typeface="Arial" panose="020B0604020202020204"/>
              </a:rPr>
              <a:t>down</a:t>
            </a:r>
            <a:endParaRPr sz="1467" kern="0" dirty="0">
              <a:solidFill>
                <a:sysClr val="windowText" lastClr="000000"/>
              </a:solidFill>
              <a:latin typeface="Arial" panose="020B0604020202020204"/>
              <a:cs typeface="Arial" panose="020B0604020202020204"/>
            </a:endParaRPr>
          </a:p>
          <a:p>
            <a:pPr defTabSz="1625559"/>
            <a:endParaRPr sz="1467" kern="0" dirty="0">
              <a:solidFill>
                <a:sysClr val="windowText" lastClr="000000"/>
              </a:solidFill>
              <a:latin typeface="Arial" panose="020B0604020202020204"/>
              <a:cs typeface="Arial" panose="020B0604020202020204"/>
            </a:endParaRPr>
          </a:p>
          <a:p>
            <a:pPr marL="22859" defTabSz="1625559"/>
            <a:r>
              <a:rPr sz="1467" b="1" kern="0" spc="-17" dirty="0">
                <a:solidFill>
                  <a:sysClr val="windowText" lastClr="000000"/>
                </a:solidFill>
                <a:latin typeface="Arial" panose="020B0604020202020204"/>
                <a:cs typeface="Arial" panose="020B0604020202020204"/>
              </a:rPr>
              <a:t>Empowered</a:t>
            </a:r>
            <a:r>
              <a:rPr sz="1467" b="1" kern="0" spc="-36"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teams</a:t>
            </a:r>
            <a:r>
              <a:rPr sz="1467" b="1" kern="0" spc="-27"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a:t>
            </a:r>
            <a:r>
              <a:rPr sz="1467" b="1" kern="0" spc="-36"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Quick</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decision</a:t>
            </a:r>
            <a:endParaRPr sz="1467" kern="0" dirty="0">
              <a:solidFill>
                <a:sysClr val="windowText" lastClr="000000"/>
              </a:solidFill>
              <a:latin typeface="Arial" panose="020B0604020202020204"/>
              <a:cs typeface="Arial" panose="020B0604020202020204"/>
            </a:endParaRPr>
          </a:p>
          <a:p>
            <a:pPr marL="22859" defTabSz="1625559"/>
            <a:r>
              <a:rPr sz="1467" kern="0" dirty="0">
                <a:solidFill>
                  <a:sysClr val="windowText" lastClr="000000"/>
                </a:solidFill>
                <a:latin typeface="Arial" panose="020B0604020202020204"/>
                <a:cs typeface="Arial" panose="020B0604020202020204"/>
              </a:rPr>
              <a:t>Real</a:t>
            </a:r>
            <a:r>
              <a:rPr sz="1467" kern="0" spc="-89" dirty="0">
                <a:solidFill>
                  <a:sysClr val="windowText" lastClr="000000"/>
                </a:solidFill>
                <a:latin typeface="Arial" panose="020B0604020202020204"/>
                <a:cs typeface="Arial" panose="020B0604020202020204"/>
              </a:rPr>
              <a:t> </a:t>
            </a:r>
            <a:r>
              <a:rPr sz="1467" kern="0" spc="-17" dirty="0">
                <a:solidFill>
                  <a:sysClr val="windowText" lastClr="000000"/>
                </a:solidFill>
                <a:latin typeface="Arial" panose="020B0604020202020204"/>
                <a:cs typeface="Arial" panose="020B0604020202020204"/>
              </a:rPr>
              <a:t>Time</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Info,</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With</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a:t>
            </a:r>
            <a:r>
              <a:rPr sz="1467" kern="0" spc="-89" dirty="0">
                <a:solidFill>
                  <a:sysClr val="windowText" lastClr="000000"/>
                </a:solidFill>
                <a:latin typeface="Arial" panose="020B0604020202020204"/>
                <a:cs typeface="Arial" panose="020B0604020202020204"/>
              </a:rPr>
              <a:t> </a:t>
            </a:r>
            <a:r>
              <a:rPr sz="1467" kern="0" spc="-44" dirty="0">
                <a:solidFill>
                  <a:sysClr val="windowText" lastClr="000000"/>
                </a:solidFill>
                <a:latin typeface="Arial" panose="020B0604020202020204"/>
                <a:cs typeface="Arial" panose="020B0604020202020204"/>
              </a:rPr>
              <a:t>Team</a:t>
            </a:r>
            <a:r>
              <a:rPr sz="1467" kern="0" spc="-53" dirty="0">
                <a:solidFill>
                  <a:sysClr val="windowText" lastClr="000000"/>
                </a:solidFill>
                <a:latin typeface="Arial" panose="020B0604020202020204"/>
                <a:cs typeface="Arial" panose="020B0604020202020204"/>
              </a:rPr>
              <a:t> </a:t>
            </a:r>
            <a:r>
              <a:rPr sz="1467" kern="0" spc="-17" dirty="0">
                <a:solidFill>
                  <a:sysClr val="windowText" lastClr="000000"/>
                </a:solidFill>
                <a:latin typeface="Arial" panose="020B0604020202020204"/>
                <a:cs typeface="Arial" panose="020B0604020202020204"/>
              </a:rPr>
              <a:t>Communication</a:t>
            </a:r>
            <a:endParaRPr sz="1467" kern="0" dirty="0">
              <a:solidFill>
                <a:sysClr val="windowText" lastClr="000000"/>
              </a:solidFill>
              <a:latin typeface="Arial" panose="020B0604020202020204"/>
              <a:cs typeface="Arial" panose="020B0604020202020204"/>
            </a:endParaRPr>
          </a:p>
        </p:txBody>
      </p:sp>
      <p:sp>
        <p:nvSpPr>
          <p:cNvPr id="21" name="object 21"/>
          <p:cNvSpPr txBox="1"/>
          <p:nvPr/>
        </p:nvSpPr>
        <p:spPr>
          <a:xfrm>
            <a:off x="6862365" y="5307754"/>
            <a:ext cx="2330027" cy="468631"/>
          </a:xfrm>
          <a:prstGeom prst="rect">
            <a:avLst/>
          </a:prstGeom>
        </p:spPr>
        <p:txBody>
          <a:bodyPr vert="horz" wrap="square" lIns="0" tIns="16932" rIns="0" bIns="0" rtlCol="0">
            <a:spAutoFit/>
          </a:bodyPr>
          <a:lstStyle/>
          <a:p>
            <a:pPr marL="22859" defTabSz="1625559">
              <a:spcBef>
                <a:spcPts val="180"/>
              </a:spcBef>
            </a:pPr>
            <a:r>
              <a:rPr sz="1467" b="1" kern="0" dirty="0">
                <a:solidFill>
                  <a:sysClr val="windowText" lastClr="000000"/>
                </a:solidFill>
                <a:latin typeface="Arial" panose="020B0604020202020204"/>
                <a:cs typeface="Arial" panose="020B0604020202020204"/>
              </a:rPr>
              <a:t>Smart</a:t>
            </a:r>
            <a:r>
              <a:rPr sz="1467" b="1" kern="0" spc="-17" dirty="0">
                <a:solidFill>
                  <a:sysClr val="windowText" lastClr="000000"/>
                </a:solidFill>
                <a:latin typeface="Arial" panose="020B0604020202020204"/>
                <a:cs typeface="Arial" panose="020B0604020202020204"/>
              </a:rPr>
              <a:t> resource</a:t>
            </a:r>
            <a:r>
              <a:rPr sz="1467" b="1" kern="0" spc="-9"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shutdown</a:t>
            </a:r>
            <a:endParaRPr sz="1467" kern="0" dirty="0">
              <a:solidFill>
                <a:sysClr val="windowText" lastClr="000000"/>
              </a:solidFill>
              <a:latin typeface="Arial" panose="020B0604020202020204"/>
              <a:cs typeface="Arial" panose="020B0604020202020204"/>
            </a:endParaRPr>
          </a:p>
          <a:p>
            <a:pPr marL="22859" defTabSz="1625559"/>
            <a:r>
              <a:rPr sz="1467" kern="0" dirty="0">
                <a:solidFill>
                  <a:sysClr val="windowText" lastClr="000000"/>
                </a:solidFill>
                <a:latin typeface="Arial" panose="020B0604020202020204"/>
                <a:cs typeface="Arial" panose="020B0604020202020204"/>
              </a:rPr>
              <a:t>Enable</a:t>
            </a:r>
            <a:r>
              <a:rPr sz="1467" kern="0" spc="-71"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to</a:t>
            </a:r>
            <a:r>
              <a:rPr sz="1467" kern="0" spc="-71"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Save</a:t>
            </a:r>
            <a:r>
              <a:rPr sz="1467" kern="0" spc="-71" dirty="0">
                <a:solidFill>
                  <a:sysClr val="windowText" lastClr="000000"/>
                </a:solidFill>
                <a:latin typeface="Arial" panose="020B0604020202020204"/>
                <a:cs typeface="Arial" panose="020B0604020202020204"/>
              </a:rPr>
              <a:t> </a:t>
            </a:r>
            <a:r>
              <a:rPr sz="1467" kern="0" spc="-36" dirty="0">
                <a:solidFill>
                  <a:sysClr val="windowText" lastClr="000000"/>
                </a:solidFill>
                <a:latin typeface="Arial" panose="020B0604020202020204"/>
                <a:cs typeface="Arial" panose="020B0604020202020204"/>
              </a:rPr>
              <a:t>cost</a:t>
            </a:r>
            <a:endParaRPr sz="1467" kern="0" dirty="0">
              <a:solidFill>
                <a:sysClr val="windowText" lastClr="000000"/>
              </a:solidFill>
              <a:latin typeface="Arial" panose="020B0604020202020204"/>
              <a:cs typeface="Arial" panose="020B0604020202020204"/>
            </a:endParaRPr>
          </a:p>
        </p:txBody>
      </p:sp>
      <p:pic>
        <p:nvPicPr>
          <p:cNvPr id="23" name="object 23"/>
          <p:cNvPicPr/>
          <p:nvPr/>
        </p:nvPicPr>
        <p:blipFill>
          <a:blip r:embed="rId2" cstate="print"/>
          <a:stretch>
            <a:fillRect/>
          </a:stretch>
        </p:blipFill>
        <p:spPr>
          <a:xfrm>
            <a:off x="6183673" y="1708823"/>
            <a:ext cx="503561" cy="503559"/>
          </a:xfrm>
          <a:prstGeom prst="rect">
            <a:avLst/>
          </a:prstGeom>
        </p:spPr>
      </p:pic>
      <p:pic>
        <p:nvPicPr>
          <p:cNvPr id="24" name="object 24"/>
          <p:cNvPicPr/>
          <p:nvPr/>
        </p:nvPicPr>
        <p:blipFill>
          <a:blip r:embed="rId3" cstate="print"/>
          <a:stretch>
            <a:fillRect/>
          </a:stretch>
        </p:blipFill>
        <p:spPr>
          <a:xfrm>
            <a:off x="6259538" y="3658266"/>
            <a:ext cx="389231" cy="389231"/>
          </a:xfrm>
          <a:prstGeom prst="rect">
            <a:avLst/>
          </a:prstGeom>
        </p:spPr>
      </p:pic>
      <p:pic>
        <p:nvPicPr>
          <p:cNvPr id="26" name="object 26"/>
          <p:cNvPicPr/>
          <p:nvPr/>
        </p:nvPicPr>
        <p:blipFill>
          <a:blip r:embed="rId4" cstate="print"/>
          <a:stretch>
            <a:fillRect/>
          </a:stretch>
        </p:blipFill>
        <p:spPr>
          <a:xfrm>
            <a:off x="6288369" y="2417832"/>
            <a:ext cx="345771" cy="345771"/>
          </a:xfrm>
          <a:prstGeom prst="rect">
            <a:avLst/>
          </a:prstGeom>
        </p:spPr>
      </p:pic>
      <p:pic>
        <p:nvPicPr>
          <p:cNvPr id="27" name="object 27"/>
          <p:cNvPicPr/>
          <p:nvPr/>
        </p:nvPicPr>
        <p:blipFill>
          <a:blip r:embed="rId5" cstate="print"/>
          <a:stretch>
            <a:fillRect/>
          </a:stretch>
        </p:blipFill>
        <p:spPr>
          <a:xfrm>
            <a:off x="6212372" y="3055096"/>
            <a:ext cx="460307" cy="460307"/>
          </a:xfrm>
          <a:prstGeom prst="rect">
            <a:avLst/>
          </a:prstGeom>
        </p:spPr>
      </p:pic>
      <p:pic>
        <p:nvPicPr>
          <p:cNvPr id="28" name="object 28"/>
          <p:cNvPicPr/>
          <p:nvPr/>
        </p:nvPicPr>
        <p:blipFill>
          <a:blip r:embed="rId6" cstate="print"/>
          <a:stretch>
            <a:fillRect/>
          </a:stretch>
        </p:blipFill>
        <p:spPr>
          <a:xfrm>
            <a:off x="6259538" y="4122396"/>
            <a:ext cx="389231" cy="389245"/>
          </a:xfrm>
          <a:prstGeom prst="rect">
            <a:avLst/>
          </a:prstGeom>
        </p:spPr>
      </p:pic>
      <p:pic>
        <p:nvPicPr>
          <p:cNvPr id="29" name="object 29"/>
          <p:cNvPicPr/>
          <p:nvPr/>
        </p:nvPicPr>
        <p:blipFill>
          <a:blip r:embed="rId7" cstate="print"/>
          <a:stretch>
            <a:fillRect/>
          </a:stretch>
        </p:blipFill>
        <p:spPr>
          <a:xfrm>
            <a:off x="6214237" y="4636762"/>
            <a:ext cx="457476" cy="457476"/>
          </a:xfrm>
          <a:prstGeom prst="rect">
            <a:avLst/>
          </a:prstGeom>
        </p:spPr>
      </p:pic>
      <p:pic>
        <p:nvPicPr>
          <p:cNvPr id="30" name="object 30"/>
          <p:cNvPicPr/>
          <p:nvPr/>
        </p:nvPicPr>
        <p:blipFill>
          <a:blip r:embed="rId8" cstate="print"/>
          <a:stretch>
            <a:fillRect/>
          </a:stretch>
        </p:blipFill>
        <p:spPr>
          <a:xfrm>
            <a:off x="6208539" y="5309047"/>
            <a:ext cx="466087" cy="466067"/>
          </a:xfrm>
          <a:prstGeom prst="rect">
            <a:avLst/>
          </a:prstGeom>
        </p:spPr>
      </p:pic>
      <p:grpSp>
        <p:nvGrpSpPr>
          <p:cNvPr id="37" name="Group 36"/>
          <p:cNvGrpSpPr/>
          <p:nvPr/>
        </p:nvGrpSpPr>
        <p:grpSpPr>
          <a:xfrm>
            <a:off x="496549" y="1333579"/>
            <a:ext cx="4630067" cy="3475373"/>
            <a:chOff x="246262" y="1123950"/>
            <a:chExt cx="3888863" cy="2944120"/>
          </a:xfrm>
        </p:grpSpPr>
        <p:grpSp>
          <p:nvGrpSpPr>
            <p:cNvPr id="2" name="object 2"/>
            <p:cNvGrpSpPr/>
            <p:nvPr/>
          </p:nvGrpSpPr>
          <p:grpSpPr>
            <a:xfrm>
              <a:off x="3092456" y="3328930"/>
              <a:ext cx="1042669" cy="739140"/>
              <a:chOff x="3092456" y="3328930"/>
              <a:chExt cx="1042669" cy="739140"/>
            </a:xfrm>
          </p:grpSpPr>
          <p:sp>
            <p:nvSpPr>
              <p:cNvPr id="3" name="object 3"/>
              <p:cNvSpPr/>
              <p:nvPr/>
            </p:nvSpPr>
            <p:spPr>
              <a:xfrm>
                <a:off x="3097218" y="3333693"/>
                <a:ext cx="1033144" cy="729615"/>
              </a:xfrm>
              <a:custGeom>
                <a:avLst/>
                <a:gdLst/>
                <a:ahLst/>
                <a:cxnLst/>
                <a:rect l="l" t="t" r="r" b="b"/>
                <a:pathLst>
                  <a:path w="1033145" h="729614">
                    <a:moveTo>
                      <a:pt x="1032597" y="728998"/>
                    </a:moveTo>
                    <a:lnTo>
                      <a:pt x="0" y="728998"/>
                    </a:lnTo>
                    <a:lnTo>
                      <a:pt x="0" y="0"/>
                    </a:lnTo>
                    <a:lnTo>
                      <a:pt x="1032597" y="0"/>
                    </a:lnTo>
                    <a:lnTo>
                      <a:pt x="1032597" y="728998"/>
                    </a:lnTo>
                    <a:close/>
                  </a:path>
                </a:pathLst>
              </a:custGeom>
              <a:solidFill>
                <a:srgbClr val="FFFFFF"/>
              </a:solidFill>
            </p:spPr>
            <p:txBody>
              <a:bodyPr wrap="square" lIns="0" tIns="0" rIns="0" bIns="0" rtlCol="0"/>
              <a:lstStyle/>
              <a:p>
                <a:pPr defTabSz="1625559"/>
                <a:endParaRPr sz="2400" kern="0">
                  <a:solidFill>
                    <a:sysClr val="windowText" lastClr="000000"/>
                  </a:solidFill>
                  <a:latin typeface="Trebuchet MS"/>
                </a:endParaRPr>
              </a:p>
            </p:txBody>
          </p:sp>
          <p:sp>
            <p:nvSpPr>
              <p:cNvPr id="4" name="object 4"/>
              <p:cNvSpPr/>
              <p:nvPr/>
            </p:nvSpPr>
            <p:spPr>
              <a:xfrm>
                <a:off x="3097218" y="3333693"/>
                <a:ext cx="1033144" cy="729615"/>
              </a:xfrm>
              <a:custGeom>
                <a:avLst/>
                <a:gdLst/>
                <a:ahLst/>
                <a:cxnLst/>
                <a:rect l="l" t="t" r="r" b="b"/>
                <a:pathLst>
                  <a:path w="1033145" h="729614">
                    <a:moveTo>
                      <a:pt x="0" y="0"/>
                    </a:moveTo>
                    <a:lnTo>
                      <a:pt x="1032597" y="0"/>
                    </a:lnTo>
                    <a:lnTo>
                      <a:pt x="1032597" y="728998"/>
                    </a:lnTo>
                    <a:lnTo>
                      <a:pt x="0" y="728998"/>
                    </a:lnTo>
                    <a:lnTo>
                      <a:pt x="0" y="0"/>
                    </a:lnTo>
                    <a:close/>
                  </a:path>
                </a:pathLst>
              </a:custGeom>
              <a:ln w="9524">
                <a:solidFill>
                  <a:srgbClr val="1F497C"/>
                </a:solidFill>
              </a:ln>
            </p:spPr>
            <p:txBody>
              <a:bodyPr wrap="square" lIns="0" tIns="0" rIns="0" bIns="0" rtlCol="0"/>
              <a:lstStyle/>
              <a:p>
                <a:pPr defTabSz="1625559"/>
                <a:endParaRPr sz="2400" kern="0">
                  <a:solidFill>
                    <a:sysClr val="windowText" lastClr="000000"/>
                  </a:solidFill>
                  <a:latin typeface="Trebuchet MS"/>
                </a:endParaRPr>
              </a:p>
            </p:txBody>
          </p:sp>
        </p:grpSp>
        <p:grpSp>
          <p:nvGrpSpPr>
            <p:cNvPr id="5" name="object 5"/>
            <p:cNvGrpSpPr/>
            <p:nvPr/>
          </p:nvGrpSpPr>
          <p:grpSpPr>
            <a:xfrm>
              <a:off x="1964858" y="3328880"/>
              <a:ext cx="1042669" cy="739140"/>
              <a:chOff x="1964858" y="3328880"/>
              <a:chExt cx="1042669" cy="739140"/>
            </a:xfrm>
          </p:grpSpPr>
          <p:sp>
            <p:nvSpPr>
              <p:cNvPr id="6" name="object 6"/>
              <p:cNvSpPr/>
              <p:nvPr/>
            </p:nvSpPr>
            <p:spPr>
              <a:xfrm>
                <a:off x="1969621" y="3333643"/>
                <a:ext cx="1033144" cy="729615"/>
              </a:xfrm>
              <a:custGeom>
                <a:avLst/>
                <a:gdLst/>
                <a:ahLst/>
                <a:cxnLst/>
                <a:rect l="l" t="t" r="r" b="b"/>
                <a:pathLst>
                  <a:path w="1033144" h="729614">
                    <a:moveTo>
                      <a:pt x="1032597" y="728998"/>
                    </a:moveTo>
                    <a:lnTo>
                      <a:pt x="0" y="728998"/>
                    </a:lnTo>
                    <a:lnTo>
                      <a:pt x="0" y="0"/>
                    </a:lnTo>
                    <a:lnTo>
                      <a:pt x="1032597" y="0"/>
                    </a:lnTo>
                    <a:lnTo>
                      <a:pt x="1032597" y="728998"/>
                    </a:lnTo>
                    <a:close/>
                  </a:path>
                </a:pathLst>
              </a:custGeom>
              <a:solidFill>
                <a:srgbClr val="FFFFFF"/>
              </a:solidFill>
            </p:spPr>
            <p:txBody>
              <a:bodyPr wrap="square" lIns="0" tIns="0" rIns="0" bIns="0" rtlCol="0"/>
              <a:lstStyle/>
              <a:p>
                <a:pPr defTabSz="1625559"/>
                <a:endParaRPr sz="2400" kern="0">
                  <a:solidFill>
                    <a:sysClr val="windowText" lastClr="000000"/>
                  </a:solidFill>
                  <a:latin typeface="Trebuchet MS"/>
                </a:endParaRPr>
              </a:p>
            </p:txBody>
          </p:sp>
          <p:sp>
            <p:nvSpPr>
              <p:cNvPr id="7" name="object 7"/>
              <p:cNvSpPr/>
              <p:nvPr/>
            </p:nvSpPr>
            <p:spPr>
              <a:xfrm>
                <a:off x="1969621" y="3333643"/>
                <a:ext cx="1033144" cy="729615"/>
              </a:xfrm>
              <a:custGeom>
                <a:avLst/>
                <a:gdLst/>
                <a:ahLst/>
                <a:cxnLst/>
                <a:rect l="l" t="t" r="r" b="b"/>
                <a:pathLst>
                  <a:path w="1033144" h="729614">
                    <a:moveTo>
                      <a:pt x="0" y="0"/>
                    </a:moveTo>
                    <a:lnTo>
                      <a:pt x="1032597" y="0"/>
                    </a:lnTo>
                    <a:lnTo>
                      <a:pt x="1032597" y="728998"/>
                    </a:lnTo>
                    <a:lnTo>
                      <a:pt x="0" y="728998"/>
                    </a:lnTo>
                    <a:lnTo>
                      <a:pt x="0" y="0"/>
                    </a:lnTo>
                    <a:close/>
                  </a:path>
                </a:pathLst>
              </a:custGeom>
              <a:ln w="9524">
                <a:solidFill>
                  <a:srgbClr val="1F497C"/>
                </a:solidFill>
              </a:ln>
            </p:spPr>
            <p:txBody>
              <a:bodyPr wrap="square" lIns="0" tIns="0" rIns="0" bIns="0" rtlCol="0"/>
              <a:lstStyle/>
              <a:p>
                <a:pPr defTabSz="1625559"/>
                <a:endParaRPr sz="2400" kern="0">
                  <a:solidFill>
                    <a:sysClr val="windowText" lastClr="000000"/>
                  </a:solidFill>
                  <a:latin typeface="Trebuchet MS"/>
                </a:endParaRPr>
              </a:p>
            </p:txBody>
          </p:sp>
        </p:grpSp>
        <p:grpSp>
          <p:nvGrpSpPr>
            <p:cNvPr id="8" name="object 8"/>
            <p:cNvGrpSpPr/>
            <p:nvPr/>
          </p:nvGrpSpPr>
          <p:grpSpPr>
            <a:xfrm>
              <a:off x="246262" y="3328930"/>
              <a:ext cx="791210" cy="739140"/>
              <a:chOff x="246262" y="3328930"/>
              <a:chExt cx="791210" cy="739140"/>
            </a:xfrm>
          </p:grpSpPr>
          <p:sp>
            <p:nvSpPr>
              <p:cNvPr id="9" name="object 9"/>
              <p:cNvSpPr/>
              <p:nvPr/>
            </p:nvSpPr>
            <p:spPr>
              <a:xfrm>
                <a:off x="251024" y="3333693"/>
                <a:ext cx="781685" cy="729615"/>
              </a:xfrm>
              <a:custGeom>
                <a:avLst/>
                <a:gdLst/>
                <a:ahLst/>
                <a:cxnLst/>
                <a:rect l="l" t="t" r="r" b="b"/>
                <a:pathLst>
                  <a:path w="781685" h="729614">
                    <a:moveTo>
                      <a:pt x="781198" y="728998"/>
                    </a:moveTo>
                    <a:lnTo>
                      <a:pt x="0" y="728998"/>
                    </a:lnTo>
                    <a:lnTo>
                      <a:pt x="0" y="0"/>
                    </a:lnTo>
                    <a:lnTo>
                      <a:pt x="781198" y="0"/>
                    </a:lnTo>
                    <a:lnTo>
                      <a:pt x="781198" y="728998"/>
                    </a:lnTo>
                    <a:close/>
                  </a:path>
                </a:pathLst>
              </a:custGeom>
              <a:solidFill>
                <a:srgbClr val="FFFFFF"/>
              </a:solidFill>
            </p:spPr>
            <p:txBody>
              <a:bodyPr wrap="square" lIns="0" tIns="0" rIns="0" bIns="0" rtlCol="0"/>
              <a:lstStyle/>
              <a:p>
                <a:pPr defTabSz="1625559"/>
                <a:endParaRPr sz="2400" kern="0">
                  <a:solidFill>
                    <a:sysClr val="windowText" lastClr="000000"/>
                  </a:solidFill>
                  <a:latin typeface="Trebuchet MS"/>
                </a:endParaRPr>
              </a:p>
            </p:txBody>
          </p:sp>
          <p:sp>
            <p:nvSpPr>
              <p:cNvPr id="10" name="object 10"/>
              <p:cNvSpPr/>
              <p:nvPr/>
            </p:nvSpPr>
            <p:spPr>
              <a:xfrm>
                <a:off x="251024" y="3333693"/>
                <a:ext cx="781685" cy="729615"/>
              </a:xfrm>
              <a:custGeom>
                <a:avLst/>
                <a:gdLst/>
                <a:ahLst/>
                <a:cxnLst/>
                <a:rect l="l" t="t" r="r" b="b"/>
                <a:pathLst>
                  <a:path w="781685" h="729614">
                    <a:moveTo>
                      <a:pt x="0" y="0"/>
                    </a:moveTo>
                    <a:lnTo>
                      <a:pt x="781198" y="0"/>
                    </a:lnTo>
                    <a:lnTo>
                      <a:pt x="781198" y="728998"/>
                    </a:lnTo>
                    <a:lnTo>
                      <a:pt x="0" y="728998"/>
                    </a:lnTo>
                    <a:lnTo>
                      <a:pt x="0" y="0"/>
                    </a:lnTo>
                    <a:close/>
                  </a:path>
                </a:pathLst>
              </a:custGeom>
              <a:ln w="9524">
                <a:solidFill>
                  <a:srgbClr val="1F497C"/>
                </a:solidFill>
              </a:ln>
            </p:spPr>
            <p:txBody>
              <a:bodyPr wrap="square" lIns="0" tIns="0" rIns="0" bIns="0" rtlCol="0"/>
              <a:lstStyle/>
              <a:p>
                <a:pPr defTabSz="1625559"/>
                <a:endParaRPr sz="2400" kern="0">
                  <a:solidFill>
                    <a:sysClr val="windowText" lastClr="000000"/>
                  </a:solidFill>
                  <a:latin typeface="Trebuchet MS"/>
                </a:endParaRPr>
              </a:p>
            </p:txBody>
          </p:sp>
        </p:grpSp>
        <p:pic>
          <p:nvPicPr>
            <p:cNvPr id="14" name="object 14"/>
            <p:cNvPicPr/>
            <p:nvPr/>
          </p:nvPicPr>
          <p:blipFill>
            <a:blip r:embed="rId9" cstate="print"/>
            <a:stretch>
              <a:fillRect/>
            </a:stretch>
          </p:blipFill>
          <p:spPr>
            <a:xfrm>
              <a:off x="974950" y="1246016"/>
              <a:ext cx="2546769" cy="2259137"/>
            </a:xfrm>
            <a:prstGeom prst="rect">
              <a:avLst/>
            </a:prstGeom>
          </p:spPr>
        </p:pic>
        <p:pic>
          <p:nvPicPr>
            <p:cNvPr id="15" name="object 15"/>
            <p:cNvPicPr/>
            <p:nvPr/>
          </p:nvPicPr>
          <p:blipFill>
            <a:blip r:embed="rId10" cstate="print"/>
            <a:stretch>
              <a:fillRect/>
            </a:stretch>
          </p:blipFill>
          <p:spPr>
            <a:xfrm>
              <a:off x="1032100" y="1123950"/>
              <a:ext cx="2432467" cy="2144838"/>
            </a:xfrm>
            <a:prstGeom prst="rect">
              <a:avLst/>
            </a:prstGeom>
          </p:spPr>
        </p:pic>
        <p:pic>
          <p:nvPicPr>
            <p:cNvPr id="16" name="object 16"/>
            <p:cNvPicPr/>
            <p:nvPr/>
          </p:nvPicPr>
          <p:blipFill>
            <a:blip r:embed="rId11" cstate="print"/>
            <a:stretch>
              <a:fillRect/>
            </a:stretch>
          </p:blipFill>
          <p:spPr>
            <a:xfrm>
              <a:off x="1067272" y="1359183"/>
              <a:ext cx="2362117" cy="1474447"/>
            </a:xfrm>
            <a:prstGeom prst="rect">
              <a:avLst/>
            </a:prstGeom>
          </p:spPr>
        </p:pic>
        <p:pic>
          <p:nvPicPr>
            <p:cNvPr id="17" name="object 17"/>
            <p:cNvPicPr/>
            <p:nvPr/>
          </p:nvPicPr>
          <p:blipFill>
            <a:blip r:embed="rId12" cstate="print"/>
            <a:stretch>
              <a:fillRect/>
            </a:stretch>
          </p:blipFill>
          <p:spPr>
            <a:xfrm>
              <a:off x="1124422" y="1397283"/>
              <a:ext cx="2247820" cy="1360147"/>
            </a:xfrm>
            <a:prstGeom prst="rect">
              <a:avLst/>
            </a:prstGeom>
          </p:spPr>
        </p:pic>
        <p:pic>
          <p:nvPicPr>
            <p:cNvPr id="31" name="object 31"/>
            <p:cNvPicPr/>
            <p:nvPr/>
          </p:nvPicPr>
          <p:blipFill>
            <a:blip r:embed="rId13" cstate="print"/>
            <a:stretch>
              <a:fillRect/>
            </a:stretch>
          </p:blipFill>
          <p:spPr>
            <a:xfrm>
              <a:off x="321099" y="3569817"/>
              <a:ext cx="647346" cy="387399"/>
            </a:xfrm>
            <a:prstGeom prst="rect">
              <a:avLst/>
            </a:prstGeom>
          </p:spPr>
        </p:pic>
        <p:pic>
          <p:nvPicPr>
            <p:cNvPr id="32" name="object 32"/>
            <p:cNvPicPr/>
            <p:nvPr/>
          </p:nvPicPr>
          <p:blipFill>
            <a:blip r:embed="rId14" cstate="print"/>
            <a:stretch>
              <a:fillRect/>
            </a:stretch>
          </p:blipFill>
          <p:spPr>
            <a:xfrm>
              <a:off x="1145972" y="3333668"/>
              <a:ext cx="728948" cy="728948"/>
            </a:xfrm>
            <a:prstGeom prst="rect">
              <a:avLst/>
            </a:prstGeom>
          </p:spPr>
        </p:pic>
        <p:pic>
          <p:nvPicPr>
            <p:cNvPr id="33" name="object 33"/>
            <p:cNvPicPr/>
            <p:nvPr/>
          </p:nvPicPr>
          <p:blipFill>
            <a:blip r:embed="rId15" cstate="print"/>
            <a:stretch>
              <a:fillRect/>
            </a:stretch>
          </p:blipFill>
          <p:spPr>
            <a:xfrm>
              <a:off x="1988668" y="3562042"/>
              <a:ext cx="943373" cy="272224"/>
            </a:xfrm>
            <a:prstGeom prst="rect">
              <a:avLst/>
            </a:prstGeom>
          </p:spPr>
        </p:pic>
        <p:pic>
          <p:nvPicPr>
            <p:cNvPr id="34" name="object 34"/>
            <p:cNvPicPr/>
            <p:nvPr/>
          </p:nvPicPr>
          <p:blipFill>
            <a:blip r:embed="rId16" cstate="print"/>
            <a:stretch>
              <a:fillRect/>
            </a:stretch>
          </p:blipFill>
          <p:spPr>
            <a:xfrm>
              <a:off x="3117568" y="3610495"/>
              <a:ext cx="895748" cy="306046"/>
            </a:xfrm>
            <a:prstGeom prst="rect">
              <a:avLst/>
            </a:prstGeom>
          </p:spPr>
        </p:pic>
        <p:sp>
          <p:nvSpPr>
            <p:cNvPr id="35" name="object 35"/>
            <p:cNvSpPr/>
            <p:nvPr/>
          </p:nvSpPr>
          <p:spPr>
            <a:xfrm>
              <a:off x="251024" y="3333643"/>
              <a:ext cx="3879215" cy="729615"/>
            </a:xfrm>
            <a:custGeom>
              <a:avLst/>
              <a:gdLst/>
              <a:ahLst/>
              <a:cxnLst/>
              <a:rect l="l" t="t" r="r" b="b"/>
              <a:pathLst>
                <a:path w="3879215" h="729614">
                  <a:moveTo>
                    <a:pt x="0" y="49"/>
                  </a:moveTo>
                  <a:lnTo>
                    <a:pt x="781198" y="49"/>
                  </a:lnTo>
                  <a:lnTo>
                    <a:pt x="781198" y="729048"/>
                  </a:lnTo>
                  <a:lnTo>
                    <a:pt x="0" y="729048"/>
                  </a:lnTo>
                  <a:lnTo>
                    <a:pt x="0" y="49"/>
                  </a:lnTo>
                  <a:close/>
                </a:path>
                <a:path w="3879215" h="729614">
                  <a:moveTo>
                    <a:pt x="1718746" y="0"/>
                  </a:moveTo>
                  <a:lnTo>
                    <a:pt x="2751344" y="0"/>
                  </a:lnTo>
                  <a:lnTo>
                    <a:pt x="2751344" y="728998"/>
                  </a:lnTo>
                  <a:lnTo>
                    <a:pt x="1718746" y="728998"/>
                  </a:lnTo>
                  <a:lnTo>
                    <a:pt x="1718746" y="0"/>
                  </a:lnTo>
                  <a:close/>
                </a:path>
                <a:path w="3879215" h="729614">
                  <a:moveTo>
                    <a:pt x="2846194" y="24"/>
                  </a:moveTo>
                  <a:lnTo>
                    <a:pt x="3878792" y="24"/>
                  </a:lnTo>
                  <a:lnTo>
                    <a:pt x="3878792" y="729048"/>
                  </a:lnTo>
                  <a:lnTo>
                    <a:pt x="2846194" y="729048"/>
                  </a:lnTo>
                  <a:lnTo>
                    <a:pt x="2846194" y="24"/>
                  </a:lnTo>
                  <a:close/>
                </a:path>
                <a:path w="3879215" h="729614">
                  <a:moveTo>
                    <a:pt x="885473" y="0"/>
                  </a:moveTo>
                  <a:lnTo>
                    <a:pt x="1614471" y="0"/>
                  </a:lnTo>
                  <a:lnTo>
                    <a:pt x="1614471" y="728998"/>
                  </a:lnTo>
                  <a:lnTo>
                    <a:pt x="885473" y="728998"/>
                  </a:lnTo>
                  <a:lnTo>
                    <a:pt x="885473" y="0"/>
                  </a:lnTo>
                  <a:close/>
                </a:path>
              </a:pathLst>
            </a:custGeom>
            <a:ln w="28574">
              <a:solidFill>
                <a:srgbClr val="BDD62F"/>
              </a:solidFill>
            </a:ln>
          </p:spPr>
          <p:txBody>
            <a:bodyPr wrap="square" lIns="0" tIns="0" rIns="0" bIns="0" rtlCol="0"/>
            <a:lstStyle/>
            <a:p>
              <a:pPr defTabSz="1625559"/>
              <a:endParaRPr sz="2400" kern="0">
                <a:solidFill>
                  <a:sysClr val="windowText" lastClr="000000"/>
                </a:solidFill>
                <a:latin typeface="Trebuchet MS"/>
              </a:endParaRPr>
            </a:p>
          </p:txBody>
        </p:sp>
      </p:grpSp>
      <p:sp>
        <p:nvSpPr>
          <p:cNvPr id="25" name="TextBox 24"/>
          <p:cNvSpPr txBox="1"/>
          <p:nvPr/>
        </p:nvSpPr>
        <p:spPr>
          <a:xfrm>
            <a:off x="1987169" y="4619979"/>
            <a:ext cx="2312092" cy="307777"/>
          </a:xfrm>
          <a:prstGeom prst="rect">
            <a:avLst/>
          </a:prstGeom>
          <a:noFill/>
        </p:spPr>
        <p:txBody>
          <a:bodyPr wrap="square">
            <a:spAutoFit/>
          </a:bodyPr>
          <a:lstStyle/>
          <a:p>
            <a:pPr defTabSz="1219170"/>
            <a:r>
              <a:rPr lang="en-US" sz="1400">
                <a:solidFill>
                  <a:prstClr val="white"/>
                </a:solidFill>
                <a:latin typeface="Trebuchet MS"/>
              </a:rPr>
              <a:t>FINOPS PRODUCT CODE</a:t>
            </a:r>
            <a:endParaRPr lang="en-IN" sz="1400">
              <a:solidFill>
                <a:prstClr val="white"/>
              </a:solidFill>
              <a:latin typeface="Trebuchet M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90"/>
          <p:cNvSpPr>
            <a:spLocks noGrp="1"/>
          </p:cNvSpPr>
          <p:nvPr>
            <p:ph type="title"/>
          </p:nvPr>
        </p:nvSpPr>
        <p:spPr>
          <a:xfrm>
            <a:off x="432000" y="307714"/>
            <a:ext cx="11328200" cy="502756"/>
          </a:xfrm>
        </p:spPr>
        <p:txBody>
          <a:bodyPr wrap="square"/>
          <a:lstStyle/>
          <a:p>
            <a:r>
              <a:rPr lang="en-IN" altLang="en-IN" dirty="0"/>
              <a:t>People capability around various </a:t>
            </a:r>
            <a:r>
              <a:rPr lang="en-IN" dirty="0"/>
              <a:t>Technology </a:t>
            </a:r>
            <a:r>
              <a:rPr lang="en-IN" altLang="en-IN" dirty="0"/>
              <a:t>stack: Infra &amp; tools</a:t>
            </a:r>
            <a:endParaRPr lang="en-IN" dirty="0"/>
          </a:p>
        </p:txBody>
      </p:sp>
      <p:pic>
        <p:nvPicPr>
          <p:cNvPr id="12" name="Picture 28" descr="Image result for HP data protector logo png"/>
          <p:cNvPicPr>
            <a:picLocks noChangeAspect="1" noChangeArrowheads="1"/>
          </p:cNvPicPr>
          <p:nvPr/>
        </p:nvPicPr>
        <p:blipFill>
          <a:blip r:embed="rId3" cstate="print"/>
          <a:srcRect/>
          <a:stretch>
            <a:fillRect/>
          </a:stretch>
        </p:blipFill>
        <p:spPr bwMode="auto">
          <a:xfrm>
            <a:off x="2134357" y="4034965"/>
            <a:ext cx="1386939" cy="74726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066969"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28" name="TextBox 27"/>
          <p:cNvSpPr txBox="1"/>
          <p:nvPr/>
        </p:nvSpPr>
        <p:spPr>
          <a:xfrm>
            <a:off x="2483919" y="1370590"/>
            <a:ext cx="758541"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Backup</a:t>
            </a:r>
          </a:p>
        </p:txBody>
      </p:sp>
      <p:pic>
        <p:nvPicPr>
          <p:cNvPr id="44" name="Picture 2" descr="Image result for commvault png"/>
          <p:cNvPicPr>
            <a:picLocks noChangeAspect="1" noChangeArrowheads="1"/>
          </p:cNvPicPr>
          <p:nvPr/>
        </p:nvPicPr>
        <p:blipFill>
          <a:blip r:embed="rId4" cstate="print"/>
          <a:srcRect/>
          <a:stretch>
            <a:fillRect/>
          </a:stretch>
        </p:blipFill>
        <p:spPr bwMode="auto">
          <a:xfrm>
            <a:off x="2563640" y="1730979"/>
            <a:ext cx="599101" cy="3611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IBM tivoli png"/>
          <p:cNvPicPr>
            <a:picLocks noChangeAspect="1" noChangeArrowheads="1"/>
          </p:cNvPicPr>
          <p:nvPr/>
        </p:nvPicPr>
        <p:blipFill>
          <a:blip r:embed="rId5" cstate="print"/>
          <a:srcRect/>
          <a:stretch>
            <a:fillRect/>
          </a:stretch>
        </p:blipFill>
        <p:spPr bwMode="auto">
          <a:xfrm>
            <a:off x="2598155" y="2239305"/>
            <a:ext cx="480627" cy="3718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Image result for veritas netbackup logo png"/>
          <p:cNvPicPr>
            <a:picLocks noChangeAspect="1" noChangeArrowheads="1"/>
          </p:cNvPicPr>
          <p:nvPr/>
        </p:nvPicPr>
        <p:blipFill>
          <a:blip r:embed="rId6" cstate="print"/>
          <a:srcRect/>
          <a:stretch>
            <a:fillRect/>
          </a:stretch>
        </p:blipFill>
        <p:spPr bwMode="auto">
          <a:xfrm>
            <a:off x="2571297" y="2709356"/>
            <a:ext cx="575593" cy="2992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2" descr="Image result for ca arcserve logo png"/>
          <p:cNvPicPr>
            <a:picLocks noChangeAspect="1" noChangeArrowheads="1"/>
          </p:cNvPicPr>
          <p:nvPr/>
        </p:nvPicPr>
        <p:blipFill>
          <a:blip r:embed="rId7" cstate="print"/>
          <a:srcRect/>
          <a:stretch>
            <a:fillRect/>
          </a:stretch>
        </p:blipFill>
        <p:spPr bwMode="auto">
          <a:xfrm>
            <a:off x="2562689" y="3121871"/>
            <a:ext cx="575593" cy="2934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Image result for EMC logo png"/>
          <p:cNvPicPr>
            <a:picLocks noChangeAspect="1" noChangeArrowheads="1"/>
          </p:cNvPicPr>
          <p:nvPr/>
        </p:nvPicPr>
        <p:blipFill>
          <a:blip r:embed="rId8" cstate="print"/>
          <a:srcRect/>
          <a:stretch>
            <a:fillRect/>
          </a:stretch>
        </p:blipFill>
        <p:spPr bwMode="auto">
          <a:xfrm>
            <a:off x="2554947" y="3523679"/>
            <a:ext cx="516324" cy="2089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Image result for dell logo png"/>
          <p:cNvPicPr>
            <a:picLocks noChangeAspect="1" noChangeArrowheads="1"/>
          </p:cNvPicPr>
          <p:nvPr/>
        </p:nvPicPr>
        <p:blipFill>
          <a:blip r:embed="rId9" cstate="print"/>
          <a:srcRect/>
          <a:stretch>
            <a:fillRect/>
          </a:stretch>
        </p:blipFill>
        <p:spPr bwMode="auto">
          <a:xfrm>
            <a:off x="2570017" y="3820531"/>
            <a:ext cx="446584" cy="3630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Image result for veritas backup exec logo png"/>
          <p:cNvPicPr>
            <a:picLocks noChangeAspect="1" noChangeArrowheads="1"/>
          </p:cNvPicPr>
          <p:nvPr/>
        </p:nvPicPr>
        <p:blipFill>
          <a:blip r:embed="rId10" cstate="print"/>
          <a:srcRect/>
          <a:stretch>
            <a:fillRect/>
          </a:stretch>
        </p:blipFill>
        <p:spPr bwMode="auto">
          <a:xfrm>
            <a:off x="2367539" y="5244148"/>
            <a:ext cx="1009487" cy="2086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Image result for MS DPM logo png"/>
          <p:cNvPicPr>
            <a:picLocks noChangeAspect="1" noChangeArrowheads="1"/>
          </p:cNvPicPr>
          <p:nvPr/>
        </p:nvPicPr>
        <p:blipFill>
          <a:blip r:embed="rId11" cstate="print"/>
          <a:srcRect/>
          <a:stretch>
            <a:fillRect/>
          </a:stretch>
        </p:blipFill>
        <p:spPr bwMode="auto">
          <a:xfrm>
            <a:off x="2432800" y="4511584"/>
            <a:ext cx="921739" cy="5110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netapp logo png"/>
          <p:cNvPicPr>
            <a:picLocks noChangeAspect="1" noChangeArrowheads="1"/>
          </p:cNvPicPr>
          <p:nvPr/>
        </p:nvPicPr>
        <p:blipFill>
          <a:blip r:embed="rId12" cstate="print"/>
          <a:srcRect/>
          <a:stretch>
            <a:fillRect/>
          </a:stretch>
        </p:blipFill>
        <p:spPr bwMode="auto">
          <a:xfrm>
            <a:off x="5383453" y="2569240"/>
            <a:ext cx="805880" cy="4126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8" descr="Image result for HP logo png"/>
          <p:cNvPicPr>
            <a:picLocks noChangeAspect="1" noChangeArrowheads="1"/>
          </p:cNvPicPr>
          <p:nvPr/>
        </p:nvPicPr>
        <p:blipFill>
          <a:blip r:embed="rId13" cstate="print"/>
          <a:srcRect/>
          <a:stretch>
            <a:fillRect/>
          </a:stretch>
        </p:blipFill>
        <p:spPr bwMode="auto">
          <a:xfrm>
            <a:off x="6025073" y="1772331"/>
            <a:ext cx="820561" cy="5903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3par logo png"/>
          <p:cNvPicPr>
            <a:picLocks noChangeAspect="1" noChangeArrowheads="1"/>
          </p:cNvPicPr>
          <p:nvPr/>
        </p:nvPicPr>
        <p:blipFill>
          <a:blip r:embed="rId14" cstate="print"/>
          <a:srcRect/>
          <a:stretch>
            <a:fillRect/>
          </a:stretch>
        </p:blipFill>
        <p:spPr bwMode="auto">
          <a:xfrm>
            <a:off x="6028587" y="2428336"/>
            <a:ext cx="787869" cy="49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nexenta logo png"/>
          <p:cNvPicPr>
            <a:picLocks noChangeAspect="1" noChangeArrowheads="1"/>
          </p:cNvPicPr>
          <p:nvPr/>
        </p:nvPicPr>
        <p:blipFill>
          <a:blip r:embed="rId15" cstate="print"/>
          <a:srcRect/>
          <a:stretch>
            <a:fillRect/>
          </a:stretch>
        </p:blipFill>
        <p:spPr bwMode="auto">
          <a:xfrm>
            <a:off x="5564701" y="4365491"/>
            <a:ext cx="1186969" cy="618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hitachi data systems logo png"/>
          <p:cNvPicPr>
            <a:picLocks noChangeAspect="1" noChangeArrowheads="1"/>
          </p:cNvPicPr>
          <p:nvPr/>
        </p:nvPicPr>
        <p:blipFill>
          <a:blip r:embed="rId16" cstate="print"/>
          <a:srcRect/>
          <a:stretch>
            <a:fillRect/>
          </a:stretch>
        </p:blipFill>
        <p:spPr bwMode="auto">
          <a:xfrm>
            <a:off x="5676126" y="3872380"/>
            <a:ext cx="920452" cy="4712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333839"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34" name="TextBox 33"/>
          <p:cNvSpPr txBox="1"/>
          <p:nvPr/>
        </p:nvSpPr>
        <p:spPr>
          <a:xfrm>
            <a:off x="5706520" y="1370590"/>
            <a:ext cx="780470"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Storage</a:t>
            </a:r>
          </a:p>
        </p:txBody>
      </p:sp>
      <p:pic>
        <p:nvPicPr>
          <p:cNvPr id="58" name="Picture 12" descr="Image result for IBM storage logo png"/>
          <p:cNvPicPr>
            <a:picLocks noChangeAspect="1" noChangeArrowheads="1"/>
          </p:cNvPicPr>
          <p:nvPr/>
        </p:nvPicPr>
        <p:blipFill>
          <a:blip r:embed="rId17" cstate="print"/>
          <a:srcRect/>
          <a:stretch>
            <a:fillRect/>
          </a:stretch>
        </p:blipFill>
        <p:spPr bwMode="auto">
          <a:xfrm>
            <a:off x="5644862" y="1911401"/>
            <a:ext cx="338245" cy="5918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Dell compellent logo png"/>
          <p:cNvPicPr>
            <a:picLocks noChangeAspect="1" noChangeArrowheads="1"/>
          </p:cNvPicPr>
          <p:nvPr/>
        </p:nvPicPr>
        <p:blipFill>
          <a:blip r:embed="rId18" cstate="print"/>
          <a:srcRect/>
          <a:stretch>
            <a:fillRect/>
          </a:stretch>
        </p:blipFill>
        <p:spPr bwMode="auto">
          <a:xfrm>
            <a:off x="5784395" y="3017360"/>
            <a:ext cx="716245" cy="49858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Image result for nimble storage png"/>
          <p:cNvPicPr>
            <a:picLocks noChangeAspect="1" noChangeArrowheads="1"/>
          </p:cNvPicPr>
          <p:nvPr/>
        </p:nvPicPr>
        <p:blipFill>
          <a:blip r:embed="rId19" cstate="print"/>
          <a:srcRect/>
          <a:stretch>
            <a:fillRect/>
          </a:stretch>
        </p:blipFill>
        <p:spPr bwMode="auto">
          <a:xfrm>
            <a:off x="5688317" y="3538462"/>
            <a:ext cx="909423" cy="3499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Image result for EMC logo png"/>
          <p:cNvPicPr>
            <a:picLocks noChangeAspect="1" noChangeArrowheads="1"/>
          </p:cNvPicPr>
          <p:nvPr/>
        </p:nvPicPr>
        <p:blipFill>
          <a:blip r:embed="rId20" cstate="print"/>
          <a:srcRect/>
          <a:stretch>
            <a:fillRect/>
          </a:stretch>
        </p:blipFill>
        <p:spPr bwMode="auto">
          <a:xfrm>
            <a:off x="5759097" y="4347099"/>
            <a:ext cx="792432" cy="3547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 descr="Image result for fortinet logo png"/>
          <p:cNvPicPr>
            <a:picLocks noChangeAspect="1" noChangeArrowheads="1"/>
          </p:cNvPicPr>
          <p:nvPr/>
        </p:nvPicPr>
        <p:blipFill>
          <a:blip r:embed="rId21" cstate="print"/>
          <a:srcRect/>
          <a:stretch>
            <a:fillRect/>
          </a:stretch>
        </p:blipFill>
        <p:spPr bwMode="auto">
          <a:xfrm>
            <a:off x="5871690" y="4872046"/>
            <a:ext cx="559977" cy="30257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descr="Image result for brocade logo png"/>
          <p:cNvPicPr>
            <a:picLocks noChangeAspect="1" noChangeArrowheads="1"/>
          </p:cNvPicPr>
          <p:nvPr/>
        </p:nvPicPr>
        <p:blipFill>
          <a:blip r:embed="rId22" cstate="print"/>
          <a:srcRect/>
          <a:stretch>
            <a:fillRect/>
          </a:stretch>
        </p:blipFill>
        <p:spPr bwMode="auto">
          <a:xfrm>
            <a:off x="5763487" y="5320483"/>
            <a:ext cx="771149" cy="14241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967273"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37" name="TextBox 36"/>
          <p:cNvSpPr txBox="1"/>
          <p:nvPr/>
        </p:nvSpPr>
        <p:spPr>
          <a:xfrm>
            <a:off x="7142264" y="1370589"/>
            <a:ext cx="1211789" cy="502573"/>
          </a:xfrm>
          <a:prstGeom prst="rect">
            <a:avLst/>
          </a:prstGeom>
          <a:noFill/>
        </p:spPr>
        <p:txBody>
          <a:bodyPr wrap="square" rtlCol="0">
            <a:spAutoFit/>
          </a:bodyPr>
          <a:lstStyle/>
          <a:p>
            <a:pPr algn="ctr"/>
            <a:r>
              <a:rPr lang="en-IN" sz="1333" b="1" dirty="0">
                <a:solidFill>
                  <a:schemeClr val="tx2"/>
                </a:solidFill>
                <a:latin typeface="Trebuchet MS" panose="020B0603020202020204" pitchFamily="34" charset="0"/>
              </a:rPr>
              <a:t>Virtual Infra &amp; Cloud</a:t>
            </a:r>
          </a:p>
        </p:txBody>
      </p:sp>
      <p:grpSp>
        <p:nvGrpSpPr>
          <p:cNvPr id="98" name="Group 97"/>
          <p:cNvGrpSpPr/>
          <p:nvPr/>
        </p:nvGrpSpPr>
        <p:grpSpPr>
          <a:xfrm>
            <a:off x="7174827" y="1845825"/>
            <a:ext cx="1103099" cy="3628153"/>
            <a:chOff x="5226145" y="1434596"/>
            <a:chExt cx="970462" cy="3191902"/>
          </a:xfrm>
        </p:grpSpPr>
        <p:grpSp>
          <p:nvGrpSpPr>
            <p:cNvPr id="4" name="Group 3"/>
            <p:cNvGrpSpPr/>
            <p:nvPr/>
          </p:nvGrpSpPr>
          <p:grpSpPr>
            <a:xfrm>
              <a:off x="5360961" y="3329259"/>
              <a:ext cx="703468" cy="544376"/>
              <a:chOff x="3123560" y="2629159"/>
              <a:chExt cx="2409825" cy="2089857"/>
            </a:xfrm>
          </p:grpSpPr>
          <p:pic>
            <p:nvPicPr>
              <p:cNvPr id="5" name="Picture 4" descr="2 cloud.jpg"/>
              <p:cNvPicPr>
                <a:picLocks noChangeAspect="1"/>
              </p:cNvPicPr>
              <p:nvPr/>
            </p:nvPicPr>
            <p:blipFill>
              <a:blip r:embed="rId23" cstate="hqprint"/>
              <a:srcRect/>
              <a:stretch>
                <a:fillRect/>
              </a:stretch>
            </p:blipFill>
            <p:spPr>
              <a:xfrm>
                <a:off x="3299791" y="2629159"/>
                <a:ext cx="2057364" cy="1564296"/>
              </a:xfrm>
              <a:prstGeom prst="rect">
                <a:avLst/>
              </a:prstGeom>
            </p:spPr>
          </p:pic>
          <p:pic>
            <p:nvPicPr>
              <p:cNvPr id="6" name="Picture 5"/>
              <p:cNvPicPr>
                <a:picLocks noChangeAspect="1"/>
              </p:cNvPicPr>
              <p:nvPr/>
            </p:nvPicPr>
            <p:blipFill>
              <a:blip r:embed="rId24"/>
              <a:stretch>
                <a:fillRect/>
              </a:stretch>
            </p:blipFill>
            <p:spPr>
              <a:xfrm>
                <a:off x="3123560" y="4280866"/>
                <a:ext cx="2409825" cy="438150"/>
              </a:xfrm>
              <a:prstGeom prst="rect">
                <a:avLst/>
              </a:prstGeom>
            </p:spPr>
          </p:pic>
        </p:grpSp>
        <p:pic>
          <p:nvPicPr>
            <p:cNvPr id="7" name="Picture 6" descr="Image result for oracle ovm logo png"/>
            <p:cNvPicPr>
              <a:picLocks noChangeAspect="1" noChangeArrowheads="1"/>
            </p:cNvPicPr>
            <p:nvPr/>
          </p:nvPicPr>
          <p:blipFill>
            <a:blip r:embed="rId25" cstate="print"/>
            <a:srcRect/>
            <a:stretch>
              <a:fillRect/>
            </a:stretch>
          </p:blipFill>
          <p:spPr bwMode="auto">
            <a:xfrm>
              <a:off x="5226145" y="2490945"/>
              <a:ext cx="967803" cy="374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vmware logo png"/>
            <p:cNvPicPr>
              <a:picLocks noChangeAspect="1" noChangeArrowheads="1"/>
            </p:cNvPicPr>
            <p:nvPr/>
          </p:nvPicPr>
          <p:blipFill>
            <a:blip r:embed="rId26" cstate="print"/>
            <a:srcRect/>
            <a:stretch>
              <a:fillRect/>
            </a:stretch>
          </p:blipFill>
          <p:spPr bwMode="auto">
            <a:xfrm>
              <a:off x="5314158" y="1434596"/>
              <a:ext cx="734430" cy="4660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mage result for hyper-v logo png"/>
            <p:cNvPicPr>
              <a:picLocks noChangeAspect="1" noChangeArrowheads="1"/>
            </p:cNvPicPr>
            <p:nvPr/>
          </p:nvPicPr>
          <p:blipFill>
            <a:blip r:embed="rId27" cstate="print"/>
            <a:srcRect/>
            <a:stretch>
              <a:fillRect/>
            </a:stretch>
          </p:blipFill>
          <p:spPr bwMode="auto">
            <a:xfrm>
              <a:off x="5291768" y="1927322"/>
              <a:ext cx="904839" cy="3715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citrix logo png"/>
            <p:cNvPicPr>
              <a:picLocks noChangeAspect="1" noChangeArrowheads="1"/>
            </p:cNvPicPr>
            <p:nvPr/>
          </p:nvPicPr>
          <p:blipFill>
            <a:blip r:embed="rId28" cstate="print"/>
            <a:srcRect/>
            <a:stretch>
              <a:fillRect/>
            </a:stretch>
          </p:blipFill>
          <p:spPr bwMode="auto">
            <a:xfrm>
              <a:off x="5396308" y="2756474"/>
              <a:ext cx="661217" cy="25502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nutanix logo png"/>
            <p:cNvPicPr>
              <a:picLocks noChangeAspect="1" noChangeArrowheads="1"/>
            </p:cNvPicPr>
            <p:nvPr/>
          </p:nvPicPr>
          <p:blipFill>
            <a:blip r:embed="rId29" cstate="print"/>
            <a:srcRect/>
            <a:stretch>
              <a:fillRect/>
            </a:stretch>
          </p:blipFill>
          <p:spPr bwMode="auto">
            <a:xfrm>
              <a:off x="5319857" y="3127431"/>
              <a:ext cx="800074" cy="993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mage result for AWS logo png"/>
            <p:cNvPicPr>
              <a:picLocks noChangeAspect="1" noChangeArrowheads="1"/>
            </p:cNvPicPr>
            <p:nvPr/>
          </p:nvPicPr>
          <p:blipFill>
            <a:blip r:embed="rId30" cstate="print"/>
            <a:srcRect/>
            <a:stretch>
              <a:fillRect/>
            </a:stretch>
          </p:blipFill>
          <p:spPr bwMode="auto">
            <a:xfrm>
              <a:off x="5376889" y="4041014"/>
              <a:ext cx="677145" cy="24424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Image result for Microsoft Azure Logo png"/>
            <p:cNvPicPr>
              <a:picLocks noChangeAspect="1" noChangeArrowheads="1"/>
            </p:cNvPicPr>
            <p:nvPr/>
          </p:nvPicPr>
          <p:blipFill>
            <a:blip r:embed="rId31" cstate="print"/>
            <a:srcRect/>
            <a:stretch>
              <a:fillRect/>
            </a:stretch>
          </p:blipFill>
          <p:spPr bwMode="auto">
            <a:xfrm>
              <a:off x="5351401" y="4405011"/>
              <a:ext cx="744859" cy="22148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38"/>
          <p:cNvSpPr/>
          <p:nvPr/>
        </p:nvSpPr>
        <p:spPr>
          <a:xfrm>
            <a:off x="8600708"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40" name="TextBox 39"/>
          <p:cNvSpPr txBox="1"/>
          <p:nvPr/>
        </p:nvSpPr>
        <p:spPr>
          <a:xfrm>
            <a:off x="8953887" y="1370590"/>
            <a:ext cx="861133"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Network</a:t>
            </a:r>
          </a:p>
        </p:txBody>
      </p:sp>
      <p:pic>
        <p:nvPicPr>
          <p:cNvPr id="71" name="Picture 16" descr="Image result for fortinet logo png"/>
          <p:cNvPicPr>
            <a:picLocks noChangeAspect="1" noChangeArrowheads="1"/>
          </p:cNvPicPr>
          <p:nvPr/>
        </p:nvPicPr>
        <p:blipFill>
          <a:blip r:embed="rId21" cstate="print"/>
          <a:srcRect/>
          <a:stretch>
            <a:fillRect/>
          </a:stretch>
        </p:blipFill>
        <p:spPr bwMode="auto">
          <a:xfrm>
            <a:off x="9083359" y="1706472"/>
            <a:ext cx="615973" cy="3328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fortinet logo png"/>
          <p:cNvPicPr>
            <a:picLocks noChangeAspect="1" noChangeArrowheads="1"/>
          </p:cNvPicPr>
          <p:nvPr/>
        </p:nvPicPr>
        <p:blipFill>
          <a:blip r:embed="rId32" cstate="print"/>
          <a:srcRect/>
          <a:stretch>
            <a:fillRect/>
          </a:stretch>
        </p:blipFill>
        <p:spPr bwMode="auto">
          <a:xfrm>
            <a:off x="8961902" y="2150677"/>
            <a:ext cx="924308" cy="10266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Image result for juniper logo png"/>
          <p:cNvPicPr>
            <a:picLocks noChangeAspect="1" noChangeArrowheads="1"/>
          </p:cNvPicPr>
          <p:nvPr/>
        </p:nvPicPr>
        <p:blipFill>
          <a:blip r:embed="rId33" cstate="print"/>
          <a:srcRect/>
          <a:stretch>
            <a:fillRect/>
          </a:stretch>
        </p:blipFill>
        <p:spPr bwMode="auto">
          <a:xfrm>
            <a:off x="8913562" y="2360538"/>
            <a:ext cx="963765" cy="28006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Image result for checkpoint logo png"/>
          <p:cNvPicPr>
            <a:picLocks noChangeAspect="1" noChangeArrowheads="1"/>
          </p:cNvPicPr>
          <p:nvPr/>
        </p:nvPicPr>
        <p:blipFill>
          <a:blip r:embed="rId34" cstate="print"/>
          <a:srcRect/>
          <a:stretch>
            <a:fillRect/>
          </a:stretch>
        </p:blipFill>
        <p:spPr bwMode="auto">
          <a:xfrm>
            <a:off x="8868177" y="2737228"/>
            <a:ext cx="1055148" cy="16780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Image result for HP network logo png"/>
          <p:cNvPicPr>
            <a:picLocks noChangeAspect="1" noChangeArrowheads="1"/>
          </p:cNvPicPr>
          <p:nvPr/>
        </p:nvPicPr>
        <p:blipFill>
          <a:blip r:embed="rId35" cstate="print"/>
          <a:srcRect/>
          <a:stretch>
            <a:fillRect/>
          </a:stretch>
        </p:blipFill>
        <p:spPr bwMode="auto">
          <a:xfrm>
            <a:off x="8965769" y="3023315"/>
            <a:ext cx="865753" cy="2674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mage result for aruba logo png"/>
          <p:cNvPicPr>
            <a:picLocks noChangeAspect="1" noChangeArrowheads="1"/>
          </p:cNvPicPr>
          <p:nvPr/>
        </p:nvPicPr>
        <p:blipFill>
          <a:blip r:embed="rId36" cstate="print"/>
          <a:srcRect/>
          <a:stretch>
            <a:fillRect/>
          </a:stretch>
        </p:blipFill>
        <p:spPr bwMode="auto">
          <a:xfrm>
            <a:off x="9030516" y="3410860"/>
            <a:ext cx="728779" cy="1780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mage result for sophos logo png"/>
          <p:cNvPicPr>
            <a:picLocks noChangeAspect="1" noChangeArrowheads="1"/>
          </p:cNvPicPr>
          <p:nvPr/>
        </p:nvPicPr>
        <p:blipFill>
          <a:blip r:embed="rId37" cstate="print"/>
          <a:srcRect/>
          <a:stretch>
            <a:fillRect/>
          </a:stretch>
        </p:blipFill>
        <p:spPr bwMode="auto">
          <a:xfrm>
            <a:off x="9040604" y="3798036"/>
            <a:ext cx="724813" cy="3219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Image result for array logo png"/>
          <p:cNvPicPr>
            <a:picLocks noChangeAspect="1" noChangeArrowheads="1"/>
          </p:cNvPicPr>
          <p:nvPr/>
        </p:nvPicPr>
        <p:blipFill>
          <a:blip r:embed="rId38" cstate="print"/>
          <a:srcRect/>
          <a:stretch>
            <a:fillRect/>
          </a:stretch>
        </p:blipFill>
        <p:spPr bwMode="auto">
          <a:xfrm>
            <a:off x="8993501" y="4263628"/>
            <a:ext cx="841955" cy="20947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0" descr="Image result for riverbed logo png"/>
          <p:cNvPicPr>
            <a:picLocks noChangeAspect="1" noChangeArrowheads="1"/>
          </p:cNvPicPr>
          <p:nvPr/>
        </p:nvPicPr>
        <p:blipFill>
          <a:blip r:embed="rId39" cstate="print"/>
          <a:srcRect/>
          <a:stretch>
            <a:fillRect/>
          </a:stretch>
        </p:blipFill>
        <p:spPr bwMode="auto">
          <a:xfrm>
            <a:off x="9027647" y="4616610"/>
            <a:ext cx="764204" cy="2094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8" descr="Image result for F5 logo png"/>
          <p:cNvPicPr>
            <a:picLocks noChangeAspect="1" noChangeArrowheads="1"/>
          </p:cNvPicPr>
          <p:nvPr/>
        </p:nvPicPr>
        <p:blipFill>
          <a:blip r:embed="rId40" cstate="print"/>
          <a:srcRect/>
          <a:stretch>
            <a:fillRect/>
          </a:stretch>
        </p:blipFill>
        <p:spPr bwMode="auto">
          <a:xfrm>
            <a:off x="8883381" y="5034206"/>
            <a:ext cx="386891" cy="34081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0" descr="Image result for huawei network logo png"/>
          <p:cNvPicPr>
            <a:picLocks noChangeAspect="1" noChangeArrowheads="1"/>
          </p:cNvPicPr>
          <p:nvPr/>
        </p:nvPicPr>
        <p:blipFill>
          <a:blip r:embed="rId41" cstate="hqprint"/>
          <a:srcRect/>
          <a:stretch>
            <a:fillRect/>
          </a:stretch>
        </p:blipFill>
        <p:spPr bwMode="auto">
          <a:xfrm>
            <a:off x="9456710" y="4981808"/>
            <a:ext cx="414389" cy="3974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p:cNvPicPr>
            <a:picLocks noChangeAspect="1" noChangeArrowheads="1"/>
          </p:cNvPicPr>
          <p:nvPr/>
        </p:nvPicPr>
        <p:blipFill>
          <a:blip r:embed="rId42" cstate="print"/>
          <a:srcRect/>
          <a:stretch>
            <a:fillRect/>
          </a:stretch>
        </p:blipFill>
        <p:spPr bwMode="auto">
          <a:xfrm>
            <a:off x="10578470" y="4603074"/>
            <a:ext cx="840689" cy="2365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VMware site recovery manager png"/>
          <p:cNvPicPr>
            <a:picLocks noChangeAspect="1" noChangeArrowheads="1"/>
          </p:cNvPicPr>
          <p:nvPr/>
        </p:nvPicPr>
        <p:blipFill>
          <a:blip r:embed="rId43" cstate="print"/>
          <a:srcRect/>
          <a:stretch>
            <a:fillRect/>
          </a:stretch>
        </p:blipFill>
        <p:spPr bwMode="auto">
          <a:xfrm>
            <a:off x="10493986" y="1780082"/>
            <a:ext cx="1053329" cy="31668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10234140"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43" name="TextBox 42"/>
          <p:cNvSpPr txBox="1"/>
          <p:nvPr/>
        </p:nvSpPr>
        <p:spPr>
          <a:xfrm>
            <a:off x="10537178" y="1370590"/>
            <a:ext cx="845616"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DR Tools</a:t>
            </a:r>
          </a:p>
        </p:txBody>
      </p:sp>
      <p:pic>
        <p:nvPicPr>
          <p:cNvPr id="82" name="Picture 6" descr="Image result for Azure Site recovery png"/>
          <p:cNvPicPr>
            <a:picLocks noChangeAspect="1" noChangeArrowheads="1"/>
          </p:cNvPicPr>
          <p:nvPr/>
        </p:nvPicPr>
        <p:blipFill>
          <a:blip r:embed="rId44" cstate="print"/>
          <a:srcRect/>
          <a:stretch>
            <a:fillRect/>
          </a:stretch>
        </p:blipFill>
        <p:spPr bwMode="auto">
          <a:xfrm>
            <a:off x="10540537" y="2287955"/>
            <a:ext cx="900027" cy="86331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carbonite logo png"/>
          <p:cNvPicPr>
            <a:picLocks noChangeAspect="1" noChangeArrowheads="1"/>
          </p:cNvPicPr>
          <p:nvPr/>
        </p:nvPicPr>
        <p:blipFill>
          <a:blip r:embed="rId45" cstate="print"/>
          <a:srcRect/>
          <a:stretch>
            <a:fillRect/>
          </a:stretch>
        </p:blipFill>
        <p:spPr bwMode="auto">
          <a:xfrm>
            <a:off x="10580479" y="3466404"/>
            <a:ext cx="820917" cy="11551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2" descr="Image result for ca arcserve logo png"/>
          <p:cNvPicPr>
            <a:picLocks noChangeAspect="1" noChangeArrowheads="1"/>
          </p:cNvPicPr>
          <p:nvPr/>
        </p:nvPicPr>
        <p:blipFill>
          <a:blip r:embed="rId7" cstate="print"/>
          <a:srcRect/>
          <a:stretch>
            <a:fillRect/>
          </a:stretch>
        </p:blipFill>
        <p:spPr bwMode="auto">
          <a:xfrm>
            <a:off x="10566381" y="3897548"/>
            <a:ext cx="864859" cy="44097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Image result for sanovi logo png"/>
          <p:cNvPicPr>
            <a:picLocks noChangeAspect="1" noChangeArrowheads="1"/>
          </p:cNvPicPr>
          <p:nvPr/>
        </p:nvPicPr>
        <p:blipFill>
          <a:blip r:embed="rId46" cstate="print"/>
          <a:srcRect/>
          <a:stretch>
            <a:fillRect/>
          </a:stretch>
        </p:blipFill>
        <p:spPr bwMode="auto">
          <a:xfrm>
            <a:off x="10408242" y="5095029"/>
            <a:ext cx="1181143" cy="3377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Microsoft Windows logo png"/>
          <p:cNvPicPr>
            <a:picLocks noChangeAspect="1" noChangeArrowheads="1"/>
          </p:cNvPicPr>
          <p:nvPr/>
        </p:nvPicPr>
        <p:blipFill>
          <a:blip r:embed="rId47" cstate="print"/>
          <a:srcRect/>
          <a:stretch>
            <a:fillRect/>
          </a:stretch>
        </p:blipFill>
        <p:spPr bwMode="auto">
          <a:xfrm>
            <a:off x="759445" y="2464678"/>
            <a:ext cx="1016759" cy="331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redhat logo png"/>
          <p:cNvPicPr>
            <a:picLocks noChangeAspect="1" noChangeArrowheads="1"/>
          </p:cNvPicPr>
          <p:nvPr/>
        </p:nvPicPr>
        <p:blipFill>
          <a:blip r:embed="rId48" cstate="print"/>
          <a:srcRect/>
          <a:stretch>
            <a:fillRect/>
          </a:stretch>
        </p:blipFill>
        <p:spPr bwMode="auto">
          <a:xfrm>
            <a:off x="812135" y="2776180"/>
            <a:ext cx="889757" cy="28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ibm AIX logo"/>
          <p:cNvPicPr>
            <a:picLocks noChangeAspect="1" noChangeArrowheads="1"/>
          </p:cNvPicPr>
          <p:nvPr/>
        </p:nvPicPr>
        <p:blipFill>
          <a:blip r:embed="rId49" cstate="print"/>
          <a:srcRect/>
          <a:stretch>
            <a:fillRect/>
          </a:stretch>
        </p:blipFill>
        <p:spPr bwMode="auto">
          <a:xfrm>
            <a:off x="747957" y="3125819"/>
            <a:ext cx="1016759" cy="3060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tomcat logo png"/>
          <p:cNvPicPr>
            <a:picLocks noChangeAspect="1" noChangeArrowheads="1"/>
          </p:cNvPicPr>
          <p:nvPr/>
        </p:nvPicPr>
        <p:blipFill>
          <a:blip r:embed="rId50" cstate="print"/>
          <a:srcRect/>
          <a:stretch>
            <a:fillRect/>
          </a:stretch>
        </p:blipFill>
        <p:spPr bwMode="auto">
          <a:xfrm>
            <a:off x="610162" y="3508015"/>
            <a:ext cx="1205617" cy="5782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apache logo png"/>
          <p:cNvPicPr>
            <a:picLocks noChangeAspect="1" noChangeArrowheads="1"/>
          </p:cNvPicPr>
          <p:nvPr/>
        </p:nvPicPr>
        <p:blipFill>
          <a:blip r:embed="rId51" cstate="print"/>
          <a:srcRect/>
          <a:stretch>
            <a:fillRect/>
          </a:stretch>
        </p:blipFill>
        <p:spPr bwMode="auto">
          <a:xfrm>
            <a:off x="845245" y="3958874"/>
            <a:ext cx="800767" cy="5760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Image result for jboss logo png"/>
          <p:cNvPicPr>
            <a:picLocks noChangeAspect="1" noChangeArrowheads="1"/>
          </p:cNvPicPr>
          <p:nvPr/>
        </p:nvPicPr>
        <p:blipFill>
          <a:blip r:embed="rId52" cstate="print"/>
          <a:srcRect/>
          <a:stretch>
            <a:fillRect/>
          </a:stretch>
        </p:blipFill>
        <p:spPr bwMode="auto">
          <a:xfrm>
            <a:off x="696535" y="5106614"/>
            <a:ext cx="582104" cy="3260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mage result for office 365 logo png"/>
          <p:cNvPicPr>
            <a:picLocks noChangeAspect="1" noChangeArrowheads="1"/>
          </p:cNvPicPr>
          <p:nvPr/>
        </p:nvPicPr>
        <p:blipFill>
          <a:blip r:embed="rId53" cstate="print"/>
          <a:srcRect/>
          <a:stretch>
            <a:fillRect/>
          </a:stretch>
        </p:blipFill>
        <p:spPr bwMode="auto">
          <a:xfrm>
            <a:off x="780099" y="4500223"/>
            <a:ext cx="889757" cy="196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Image result for microsoft exchange 365 logo png"/>
          <p:cNvPicPr>
            <a:picLocks noChangeAspect="1" noChangeArrowheads="1"/>
          </p:cNvPicPr>
          <p:nvPr/>
        </p:nvPicPr>
        <p:blipFill>
          <a:blip r:embed="rId54" cstate="print"/>
          <a:srcRect/>
          <a:stretch>
            <a:fillRect/>
          </a:stretch>
        </p:blipFill>
        <p:spPr bwMode="auto">
          <a:xfrm>
            <a:off x="718340" y="4730740"/>
            <a:ext cx="1052009" cy="3449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Image result for microsoft skype for business logo png"/>
          <p:cNvPicPr>
            <a:picLocks noChangeAspect="1" noChangeArrowheads="1"/>
          </p:cNvPicPr>
          <p:nvPr/>
        </p:nvPicPr>
        <p:blipFill>
          <a:blip r:embed="rId55" cstate="print"/>
          <a:srcRect/>
          <a:stretch>
            <a:fillRect/>
          </a:stretch>
        </p:blipFill>
        <p:spPr bwMode="auto">
          <a:xfrm>
            <a:off x="1267825" y="4971896"/>
            <a:ext cx="572671" cy="54560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33535" y="1316567"/>
            <a:ext cx="1536000" cy="4243677"/>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25" name="TextBox 24"/>
          <p:cNvSpPr txBox="1"/>
          <p:nvPr/>
        </p:nvSpPr>
        <p:spPr>
          <a:xfrm>
            <a:off x="548121" y="1370591"/>
            <a:ext cx="1312041" cy="502573"/>
          </a:xfrm>
          <a:prstGeom prst="rect">
            <a:avLst/>
          </a:prstGeom>
          <a:noFill/>
        </p:spPr>
        <p:txBody>
          <a:bodyPr wrap="square" rtlCol="0">
            <a:spAutoFit/>
          </a:bodyPr>
          <a:lstStyle/>
          <a:p>
            <a:pPr algn="ctr"/>
            <a:r>
              <a:rPr lang="en-IN" sz="1333" b="1" dirty="0">
                <a:solidFill>
                  <a:schemeClr val="tx2"/>
                </a:solidFill>
                <a:latin typeface="Trebuchet MS" panose="020B0603020202020204" pitchFamily="34" charset="0"/>
              </a:rPr>
              <a:t>OS &amp; Applications</a:t>
            </a:r>
          </a:p>
        </p:txBody>
      </p:sp>
      <p:pic>
        <p:nvPicPr>
          <p:cNvPr id="87" name="Picture 86"/>
          <p:cNvPicPr>
            <a:picLocks noChangeAspect="1"/>
          </p:cNvPicPr>
          <p:nvPr/>
        </p:nvPicPr>
        <p:blipFill>
          <a:blip r:embed="rId56"/>
          <a:stretch>
            <a:fillRect/>
          </a:stretch>
        </p:blipFill>
        <p:spPr>
          <a:xfrm>
            <a:off x="942658" y="1887469"/>
            <a:ext cx="687333" cy="343977"/>
          </a:xfrm>
          <a:prstGeom prst="rect">
            <a:avLst/>
          </a:prstGeom>
        </p:spPr>
      </p:pic>
      <p:pic>
        <p:nvPicPr>
          <p:cNvPr id="88" name="Picture 87"/>
          <p:cNvPicPr>
            <a:picLocks noChangeAspect="1"/>
          </p:cNvPicPr>
          <p:nvPr/>
        </p:nvPicPr>
        <p:blipFill>
          <a:blip r:embed="rId57"/>
          <a:stretch>
            <a:fillRect/>
          </a:stretch>
        </p:blipFill>
        <p:spPr>
          <a:xfrm>
            <a:off x="927355" y="2187934"/>
            <a:ext cx="651269" cy="327468"/>
          </a:xfrm>
          <a:prstGeom prst="rect">
            <a:avLst/>
          </a:prstGeom>
        </p:spPr>
      </p:pic>
      <p:sp>
        <p:nvSpPr>
          <p:cNvPr id="30" name="Rectangle 29"/>
          <p:cNvSpPr/>
          <p:nvPr/>
        </p:nvSpPr>
        <p:spPr>
          <a:xfrm>
            <a:off x="3700404"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31" name="TextBox 30"/>
          <p:cNvSpPr txBox="1"/>
          <p:nvPr/>
        </p:nvSpPr>
        <p:spPr>
          <a:xfrm>
            <a:off x="4013506" y="1370590"/>
            <a:ext cx="907621"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Database</a:t>
            </a:r>
          </a:p>
        </p:txBody>
      </p:sp>
      <p:pic>
        <p:nvPicPr>
          <p:cNvPr id="52" name="Picture 12" descr="Image result for MS SQL logo png"/>
          <p:cNvPicPr>
            <a:picLocks noChangeAspect="1" noChangeArrowheads="1"/>
          </p:cNvPicPr>
          <p:nvPr/>
        </p:nvPicPr>
        <p:blipFill>
          <a:blip r:embed="rId58" cstate="print"/>
          <a:srcRect/>
          <a:stretch>
            <a:fillRect/>
          </a:stretch>
        </p:blipFill>
        <p:spPr bwMode="auto">
          <a:xfrm>
            <a:off x="4038580" y="1722672"/>
            <a:ext cx="734569" cy="5707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Image result for My SQL logo png"/>
          <p:cNvPicPr>
            <a:picLocks noChangeAspect="1" noChangeArrowheads="1"/>
          </p:cNvPicPr>
          <p:nvPr/>
        </p:nvPicPr>
        <p:blipFill>
          <a:blip r:embed="rId59" cstate="print"/>
          <a:srcRect/>
          <a:stretch>
            <a:fillRect/>
          </a:stretch>
        </p:blipFill>
        <p:spPr bwMode="auto">
          <a:xfrm>
            <a:off x="4280975" y="2309284"/>
            <a:ext cx="764648" cy="7334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oracle database logo png"/>
          <p:cNvPicPr>
            <a:picLocks noChangeAspect="1" noChangeArrowheads="1"/>
          </p:cNvPicPr>
          <p:nvPr/>
        </p:nvPicPr>
        <p:blipFill>
          <a:blip r:embed="rId60" cstate="print"/>
          <a:srcRect/>
          <a:stretch>
            <a:fillRect/>
          </a:stretch>
        </p:blipFill>
        <p:spPr bwMode="auto">
          <a:xfrm>
            <a:off x="3878577" y="2694167"/>
            <a:ext cx="1175265" cy="87251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mongo database logo png"/>
          <p:cNvPicPr>
            <a:picLocks noChangeAspect="1" noChangeArrowheads="1"/>
          </p:cNvPicPr>
          <p:nvPr/>
        </p:nvPicPr>
        <p:blipFill>
          <a:blip r:embed="rId61" cstate="print"/>
          <a:srcRect/>
          <a:stretch>
            <a:fillRect/>
          </a:stretch>
        </p:blipFill>
        <p:spPr bwMode="auto">
          <a:xfrm>
            <a:off x="3939176" y="3299161"/>
            <a:ext cx="961305" cy="40193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DB2 logo png"/>
          <p:cNvPicPr>
            <a:picLocks noChangeAspect="1" noChangeArrowheads="1"/>
          </p:cNvPicPr>
          <p:nvPr/>
        </p:nvPicPr>
        <p:blipFill>
          <a:blip r:embed="rId62" cstate="print"/>
          <a:srcRect/>
          <a:stretch>
            <a:fillRect/>
          </a:stretch>
        </p:blipFill>
        <p:spPr bwMode="auto">
          <a:xfrm>
            <a:off x="4050241" y="4102175"/>
            <a:ext cx="831931" cy="797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Image result for postgresql logo png"/>
          <p:cNvPicPr>
            <a:picLocks noChangeAspect="1" noChangeArrowheads="1"/>
          </p:cNvPicPr>
          <p:nvPr/>
        </p:nvPicPr>
        <p:blipFill>
          <a:blip r:embed="rId63" cstate="print"/>
          <a:srcRect/>
          <a:stretch>
            <a:fillRect/>
          </a:stretch>
        </p:blipFill>
        <p:spPr bwMode="auto">
          <a:xfrm>
            <a:off x="4117059" y="4796285"/>
            <a:ext cx="698295" cy="74360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0" descr="Image result for oracle apps dba logo png"/>
          <p:cNvPicPr>
            <a:picLocks noChangeAspect="1" noChangeArrowheads="1"/>
          </p:cNvPicPr>
          <p:nvPr/>
        </p:nvPicPr>
        <p:blipFill>
          <a:blip r:embed="rId64" cstate="print"/>
          <a:srcRect/>
          <a:stretch>
            <a:fillRect/>
          </a:stretch>
        </p:blipFill>
        <p:spPr bwMode="auto">
          <a:xfrm>
            <a:off x="3970843" y="3766305"/>
            <a:ext cx="999056" cy="38332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A picture containing drawing&#10;&#10;Description automatically generated"/>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3991473" y="2384446"/>
            <a:ext cx="521305" cy="280025"/>
          </a:xfrm>
          <a:prstGeom prst="rect">
            <a:avLst/>
          </a:prstGeom>
        </p:spPr>
      </p:pic>
      <p:sp>
        <p:nvSpPr>
          <p:cNvPr id="13" name="Rectangle 23"/>
          <p:cNvSpPr/>
          <p:nvPr/>
        </p:nvSpPr>
        <p:spPr>
          <a:xfrm rot="16200000">
            <a:off x="5765785" y="317987"/>
            <a:ext cx="660436" cy="11328400"/>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pic>
        <p:nvPicPr>
          <p:cNvPr id="38" name="Picture 37"/>
          <p:cNvPicPr>
            <a:picLocks noChangeAspect="1"/>
          </p:cNvPicPr>
          <p:nvPr/>
        </p:nvPicPr>
        <p:blipFill>
          <a:blip r:embed="rId66"/>
          <a:stretch>
            <a:fillRect/>
          </a:stretch>
        </p:blipFill>
        <p:spPr>
          <a:xfrm>
            <a:off x="518549" y="5846933"/>
            <a:ext cx="1722372" cy="289108"/>
          </a:xfrm>
          <a:prstGeom prst="rect">
            <a:avLst/>
          </a:prstGeom>
          <a:effectLst/>
        </p:spPr>
        <p:style>
          <a:lnRef idx="3">
            <a:schemeClr val="lt1"/>
          </a:lnRef>
          <a:fillRef idx="1">
            <a:schemeClr val="accent5"/>
          </a:fillRef>
          <a:effectRef idx="1">
            <a:schemeClr val="accent5"/>
          </a:effectRef>
          <a:fontRef idx="minor">
            <a:schemeClr val="lt1"/>
          </a:fontRef>
        </p:style>
      </p:pic>
      <p:pic>
        <p:nvPicPr>
          <p:cNvPr id="23" name="Picture 22"/>
          <p:cNvPicPr>
            <a:picLocks noChangeAspect="1"/>
          </p:cNvPicPr>
          <p:nvPr/>
        </p:nvPicPr>
        <p:blipFill>
          <a:blip r:embed="rId67"/>
          <a:stretch>
            <a:fillRect/>
          </a:stretch>
        </p:blipFill>
        <p:spPr>
          <a:xfrm>
            <a:off x="4004067" y="5756668"/>
            <a:ext cx="1595549" cy="450027"/>
          </a:xfrm>
          <a:prstGeom prst="rect">
            <a:avLst/>
          </a:prstGeom>
        </p:spPr>
      </p:pic>
      <p:pic>
        <p:nvPicPr>
          <p:cNvPr id="26" name="Picture 2" descr="CA logo"/>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5592384" y="5673793"/>
            <a:ext cx="718489" cy="5381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Micro Focus | Software Webinar Lounge"/>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6346819" y="5847258"/>
            <a:ext cx="1102927" cy="264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70" cstate="print">
            <a:extLst>
              <a:ext uri="{28A0092B-C50C-407E-A947-70E740481C1C}">
                <a14:useLocalDpi xmlns:a14="http://schemas.microsoft.com/office/drawing/2010/main" val="0"/>
              </a:ext>
            </a:extLst>
          </a:blip>
          <a:srcRect/>
          <a:stretch>
            <a:fillRect/>
          </a:stretch>
        </p:blipFill>
        <p:spPr>
          <a:xfrm>
            <a:off x="7615233" y="5768322"/>
            <a:ext cx="891164" cy="376516"/>
          </a:xfrm>
          <a:prstGeom prst="rect">
            <a:avLst/>
          </a:prstGeom>
        </p:spPr>
      </p:pic>
      <p:grpSp>
        <p:nvGrpSpPr>
          <p:cNvPr id="32" name="Group 31"/>
          <p:cNvGrpSpPr/>
          <p:nvPr/>
        </p:nvGrpSpPr>
        <p:grpSpPr>
          <a:xfrm>
            <a:off x="8930965" y="5651969"/>
            <a:ext cx="2321255" cy="559735"/>
            <a:chOff x="7417903" y="913034"/>
            <a:chExt cx="1642616" cy="441482"/>
          </a:xfrm>
        </p:grpSpPr>
        <p:cxnSp>
          <p:nvCxnSpPr>
            <p:cNvPr id="41" name="Straight Connector 40"/>
            <p:cNvCxnSpPr/>
            <p:nvPr/>
          </p:nvCxnSpPr>
          <p:spPr>
            <a:xfrm flipH="1">
              <a:off x="8255446" y="955837"/>
              <a:ext cx="108669" cy="355874"/>
            </a:xfrm>
            <a:prstGeom prst="line">
              <a:avLst/>
            </a:prstGeom>
          </p:spPr>
          <p:style>
            <a:lnRef idx="1">
              <a:schemeClr val="accent4"/>
            </a:lnRef>
            <a:fillRef idx="0">
              <a:schemeClr val="accent4"/>
            </a:fillRef>
            <a:effectRef idx="0">
              <a:schemeClr val="accent4"/>
            </a:effectRef>
            <a:fontRef idx="minor">
              <a:schemeClr val="tx1"/>
            </a:fontRef>
          </p:style>
        </p:cxnSp>
        <p:pic>
          <p:nvPicPr>
            <p:cNvPr id="90" name="Picture 4" descr="Symphony SUMMIT Pricing, Features, Reviews &amp; Comparison of ..."/>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7417903" y="1017153"/>
              <a:ext cx="770349" cy="23324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Everest"/>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8404853" y="913034"/>
              <a:ext cx="655666" cy="441482"/>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92"/>
          <p:cNvPicPr>
            <a:picLocks noChangeAspect="1"/>
          </p:cNvPicPr>
          <p:nvPr/>
        </p:nvPicPr>
        <p:blipFill>
          <a:blip r:embed="rId73"/>
          <a:stretch>
            <a:fillRect/>
          </a:stretch>
        </p:blipFill>
        <p:spPr>
          <a:xfrm>
            <a:off x="7238306" y="2855761"/>
            <a:ext cx="944820" cy="170343"/>
          </a:xfrm>
          <a:prstGeom prst="rect">
            <a:avLst/>
          </a:prstGeom>
        </p:spPr>
      </p:pic>
      <p:pic>
        <p:nvPicPr>
          <p:cNvPr id="94" name="Picture 93"/>
          <p:cNvPicPr>
            <a:picLocks noChangeAspect="1"/>
          </p:cNvPicPr>
          <p:nvPr/>
        </p:nvPicPr>
        <p:blipFill>
          <a:blip r:embed="rId74"/>
          <a:stretch>
            <a:fillRect/>
          </a:stretch>
        </p:blipFill>
        <p:spPr>
          <a:xfrm>
            <a:off x="2274147" y="5815754"/>
            <a:ext cx="1628140" cy="300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90"/>
          <p:cNvSpPr>
            <a:spLocks noGrp="1"/>
          </p:cNvSpPr>
          <p:nvPr>
            <p:ph type="title"/>
          </p:nvPr>
        </p:nvSpPr>
        <p:spPr>
          <a:xfrm>
            <a:off x="432000" y="307714"/>
            <a:ext cx="11328200" cy="502756"/>
          </a:xfrm>
        </p:spPr>
        <p:txBody>
          <a:bodyPr/>
          <a:lstStyle/>
          <a:p>
            <a:r>
              <a:rPr lang="en-IN" altLang="en-IN">
                <a:sym typeface="+mn-ea"/>
              </a:rPr>
              <a:t>People capability around various </a:t>
            </a:r>
            <a:r>
              <a:rPr lang="en-IN">
                <a:sym typeface="+mn-ea"/>
              </a:rPr>
              <a:t>Technology </a:t>
            </a:r>
            <a:r>
              <a:rPr lang="en-IN" altLang="en-IN">
                <a:sym typeface="+mn-ea"/>
              </a:rPr>
              <a:t>stack </a:t>
            </a:r>
            <a:r>
              <a:rPr lang="en-IN" dirty="0"/>
              <a:t>: Security</a:t>
            </a:r>
          </a:p>
        </p:txBody>
      </p:sp>
      <p:sp>
        <p:nvSpPr>
          <p:cNvPr id="42" name="Rectangle: Top Corners Rounded 41"/>
          <p:cNvSpPr/>
          <p:nvPr/>
        </p:nvSpPr>
        <p:spPr>
          <a:xfrm>
            <a:off x="10284733"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94" name="Picture 93" descr="Logo, company nam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66" y="2819205"/>
            <a:ext cx="1180191" cy="1016307"/>
          </a:xfrm>
          <a:prstGeom prst="rect">
            <a:avLst/>
          </a:prstGeom>
          <a:solidFill>
            <a:schemeClr val="bg1"/>
          </a:solidFill>
        </p:spPr>
      </p:pic>
      <p:pic>
        <p:nvPicPr>
          <p:cNvPr id="90" name="Picture 89"/>
          <p:cNvPicPr>
            <a:picLocks noChangeAspect="1"/>
          </p:cNvPicPr>
          <p:nvPr/>
        </p:nvPicPr>
        <p:blipFill rotWithShape="1">
          <a:blip r:embed="rId4"/>
          <a:srcRect l="3243" t="28823" r="3604" b="15840"/>
          <a:stretch>
            <a:fillRect/>
          </a:stretch>
        </p:blipFill>
        <p:spPr>
          <a:xfrm>
            <a:off x="10417363" y="2069558"/>
            <a:ext cx="1132631" cy="334953"/>
          </a:xfrm>
          <a:prstGeom prst="rect">
            <a:avLst/>
          </a:prstGeom>
          <a:solidFill>
            <a:schemeClr val="bg1"/>
          </a:solidFill>
        </p:spPr>
      </p:pic>
      <p:pic>
        <p:nvPicPr>
          <p:cNvPr id="92" name="Picture 91"/>
          <p:cNvPicPr>
            <a:picLocks noChangeAspect="1"/>
          </p:cNvPicPr>
          <p:nvPr/>
        </p:nvPicPr>
        <p:blipFill rotWithShape="1">
          <a:blip r:embed="rId5"/>
          <a:srcRect t="12552" r="2561" b="55988"/>
          <a:stretch>
            <a:fillRect/>
          </a:stretch>
        </p:blipFill>
        <p:spPr>
          <a:xfrm>
            <a:off x="10351780" y="2573521"/>
            <a:ext cx="1132291" cy="215977"/>
          </a:xfrm>
          <a:prstGeom prst="rect">
            <a:avLst/>
          </a:prstGeom>
          <a:solidFill>
            <a:schemeClr val="bg1"/>
          </a:solidFill>
        </p:spPr>
      </p:pic>
      <p:pic>
        <p:nvPicPr>
          <p:cNvPr id="93" name="Picture 92"/>
          <p:cNvPicPr>
            <a:picLocks noChangeAspect="1"/>
          </p:cNvPicPr>
          <p:nvPr/>
        </p:nvPicPr>
        <p:blipFill>
          <a:blip r:embed="rId6"/>
          <a:stretch>
            <a:fillRect/>
          </a:stretch>
        </p:blipFill>
        <p:spPr>
          <a:xfrm>
            <a:off x="10394757" y="2827033"/>
            <a:ext cx="1132291" cy="292691"/>
          </a:xfrm>
          <a:prstGeom prst="rect">
            <a:avLst/>
          </a:prstGeom>
          <a:solidFill>
            <a:schemeClr val="bg1"/>
          </a:solidFill>
        </p:spPr>
      </p:pic>
      <p:pic>
        <p:nvPicPr>
          <p:cNvPr id="96" name="Picture 95"/>
          <p:cNvPicPr>
            <a:picLocks noChangeAspect="1"/>
          </p:cNvPicPr>
          <p:nvPr/>
        </p:nvPicPr>
        <p:blipFill>
          <a:blip r:embed="rId7"/>
          <a:stretch>
            <a:fillRect/>
          </a:stretch>
        </p:blipFill>
        <p:spPr>
          <a:xfrm>
            <a:off x="10351779" y="4058502"/>
            <a:ext cx="649656" cy="485991"/>
          </a:xfrm>
          <a:prstGeom prst="rect">
            <a:avLst/>
          </a:prstGeom>
          <a:solidFill>
            <a:schemeClr val="bg1"/>
          </a:solidFill>
        </p:spPr>
      </p:pic>
      <p:pic>
        <p:nvPicPr>
          <p:cNvPr id="99" name="Picture 98"/>
          <p:cNvPicPr>
            <a:picLocks noChangeAspect="1"/>
          </p:cNvPicPr>
          <p:nvPr/>
        </p:nvPicPr>
        <p:blipFill>
          <a:blip r:embed="rId8"/>
          <a:stretch>
            <a:fillRect/>
          </a:stretch>
        </p:blipFill>
        <p:spPr>
          <a:xfrm>
            <a:off x="10363670" y="5279179"/>
            <a:ext cx="1213980" cy="433564"/>
          </a:xfrm>
          <a:prstGeom prst="rect">
            <a:avLst/>
          </a:prstGeom>
          <a:solidFill>
            <a:schemeClr val="bg1"/>
          </a:solidFill>
        </p:spPr>
      </p:pic>
      <p:pic>
        <p:nvPicPr>
          <p:cNvPr id="100" name="Picture 99"/>
          <p:cNvPicPr>
            <a:picLocks noChangeAspect="1"/>
          </p:cNvPicPr>
          <p:nvPr/>
        </p:nvPicPr>
        <p:blipFill>
          <a:blip r:embed="rId9"/>
          <a:stretch>
            <a:fillRect/>
          </a:stretch>
        </p:blipFill>
        <p:spPr>
          <a:xfrm>
            <a:off x="10676607" y="5597276"/>
            <a:ext cx="850440" cy="616153"/>
          </a:xfrm>
          <a:prstGeom prst="rect">
            <a:avLst/>
          </a:prstGeom>
          <a:solidFill>
            <a:schemeClr val="bg1"/>
          </a:solidFill>
        </p:spPr>
      </p:pic>
      <p:pic>
        <p:nvPicPr>
          <p:cNvPr id="101" name="Picture 100"/>
          <p:cNvPicPr>
            <a:picLocks noChangeAspect="1"/>
          </p:cNvPicPr>
          <p:nvPr/>
        </p:nvPicPr>
        <p:blipFill>
          <a:blip r:embed="rId10"/>
          <a:stretch>
            <a:fillRect/>
          </a:stretch>
        </p:blipFill>
        <p:spPr>
          <a:xfrm>
            <a:off x="10296748" y="4621595"/>
            <a:ext cx="1027424" cy="671328"/>
          </a:xfrm>
          <a:prstGeom prst="rect">
            <a:avLst/>
          </a:prstGeom>
          <a:solidFill>
            <a:schemeClr val="bg1"/>
          </a:solidFill>
        </p:spPr>
      </p:pic>
      <p:pic>
        <p:nvPicPr>
          <p:cNvPr id="97" name="Picture 96"/>
          <p:cNvPicPr>
            <a:picLocks noChangeAspect="1"/>
          </p:cNvPicPr>
          <p:nvPr/>
        </p:nvPicPr>
        <p:blipFill>
          <a:blip r:embed="rId11"/>
          <a:stretch>
            <a:fillRect/>
          </a:stretch>
        </p:blipFill>
        <p:spPr>
          <a:xfrm>
            <a:off x="11028623" y="4159461"/>
            <a:ext cx="614824" cy="964243"/>
          </a:xfrm>
          <a:prstGeom prst="rect">
            <a:avLst/>
          </a:prstGeom>
          <a:solidFill>
            <a:schemeClr val="bg1"/>
          </a:solidFill>
        </p:spPr>
      </p:pic>
      <p:pic>
        <p:nvPicPr>
          <p:cNvPr id="102" name="Picture 2" descr="@BloodHound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2725" y="3373240"/>
            <a:ext cx="697427" cy="697427"/>
          </a:xfrm>
          <a:prstGeom prst="rect">
            <a:avLst/>
          </a:prstGeom>
          <a:solidFill>
            <a:schemeClr val="bg1"/>
          </a:solidFill>
        </p:spPr>
      </p:pic>
      <p:sp>
        <p:nvSpPr>
          <p:cNvPr id="43" name="TextBox 42"/>
          <p:cNvSpPr txBox="1"/>
          <p:nvPr/>
        </p:nvSpPr>
        <p:spPr>
          <a:xfrm>
            <a:off x="10506166" y="1544432"/>
            <a:ext cx="930703" cy="338554"/>
          </a:xfrm>
          <a:prstGeom prst="rect">
            <a:avLst/>
          </a:prstGeom>
          <a:noFill/>
        </p:spPr>
        <p:txBody>
          <a:bodyPr wrap="none" rtlCol="0">
            <a:spAutoFit/>
          </a:bodyPr>
          <a:lstStyle/>
          <a:p>
            <a:pPr algn="ctr"/>
            <a:r>
              <a:rPr lang="en-US" sz="1600" b="1" dirty="0">
                <a:solidFill>
                  <a:schemeClr val="tx2"/>
                </a:solidFill>
                <a:latin typeface="Trebuchet MS" panose="020B0603020202020204" pitchFamily="34" charset="0"/>
              </a:rPr>
              <a:t>V</a:t>
            </a:r>
            <a:r>
              <a:rPr lang="en-IN" sz="1600" b="1" dirty="0">
                <a:solidFill>
                  <a:schemeClr val="tx2"/>
                </a:solidFill>
                <a:latin typeface="Trebuchet MS" panose="020B0603020202020204" pitchFamily="34" charset="0"/>
              </a:rPr>
              <a:t>A &amp; PT</a:t>
            </a:r>
          </a:p>
        </p:txBody>
      </p:sp>
      <p:sp>
        <p:nvSpPr>
          <p:cNvPr id="24" name="Rectangle: Top Corners Rounded 23"/>
          <p:cNvSpPr/>
          <p:nvPr/>
        </p:nvSpPr>
        <p:spPr>
          <a:xfrm>
            <a:off x="8676183" y="1316570"/>
            <a:ext cx="1449200" cy="4993215"/>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3082" name="Picture 10" descr="data:image/png;base64,iVBORw0KGgoAAAANSUhEUgAAATMAAAB7CAMAAAAv+pfZAAAAOVBMVEX///8AeO+/3ft/u/c/mfMPgPDv9/6fzPnP5vzf7v0vkfIfiPFvs/aPxPhfqvWv1fpPovRnr/U3lfJwJcnsAAAKuklEQVR4nO2d2YKDKBBFo7jvM///saPiUreKzRgzScf71G0jwgGKokD78bh169ZnS1mk/xorVTy2H+P1h1Jf6vfkhcitXe4r9kv99HsZl2+q2mWKLNJ/VVFUZfNPWRpFar2m4fUkeVqK3Lr5SpmSSyO0vGub/s11fLW8zKJm/imJBDNF08cyt/lKTK+oqSdWefPmOr5afmZT73i0kZFZG8+qdmZVvF2ar4zMOn2lnTNoVF2ot9fytQpglmaPIjIz0z88miQpltySJd9kZ7baRt3Pmr7788zqKBoeY69JHMxIboZ+BsweucrfUK2LNHaOUf/wCbNjzNQIawQwqDBmBnuGzL5aCbHdRDFnNs98aXmYWbtm94PMZvuvHoHMqtnYj5NDsWX3i8zGlNXDySzZ581pDmhGK5jt2f0ks2xy3Y3MOm0Da2SW1atHK32N71Y4M/zR7dPOvkaxeHUP6dN+t04zK8iyaFlhrf6Zmr26SXzt9N0KYbYtzH1r9MV8qdX5arcb+Rr9qxXC7BbqZnZcN7PjCpwDdj3A7Kez05rzCzvu5SdyS8Kf9XV6hllCfp0IFPTv6XSHYFaRFC1/2LcpkFmdrJrvSZdfNLMx8Xoh1fcIZpTqr/lnyz3r+NqYsYCZgVmyZfwrzJaVT7HcY2XWzB3Rwewv6Jg9S5Z7rMy264JZ/Vs+7UuY7fp6aJpZlTD9S/c3R2aJ/j1f7jnMLP97c4AUTXNgDrDZs0cR/7VY0MuYWebNclu2/5158yizAP9sSxFBiupHmQ0knXUdAFn9xZjjMWb+9SYx+ek8J3f7hSp73Lp169atW7du3bp169atW+9TFrdqWMIhSvWF/46PUrzrTUXvG7oFqlf3Q86W86RYIhrvVkbuvCZGAMGdN4QhSpVyYAu2Dl7xsQVe/KLBqIO4A9XRwl2+7Z3BPj1XR9rsk5lBq1eXPGJXXLuQrQG4WR/MLMdCX2vR2MNM2l6/+GBmAxb50pe5ApDt0N7GjKQOi8SXrMTpseIdUhwFqRBV+TBmLS/xdRvfmWW+5KrXw82fykzY5OFY+Q6oCUO2lvxjmYFzpnWVi8atQFQ1at5sV3w7TJ+Z/1hm4JxpXeWioRVIFWmbjLm58zTwscwMJuYqFw2WS3zfs4C/nrQP1zIzTv4XuWjQy8Qz4OWVk/bhWmbMOdO6xkXznUiA5js3eV/KTJhl3QlOFXiOKhi6KjAz1YTO4P6yl44gjIWZ7ZZjzIhZpo5AUCsXrT7YR2MRhUq2mifsmxrAzFMY93ncLO+Wp6RDa/raiYFZ3y0GM03ELceYkabNyM/SBJNgxFydrK3FYzLFfT0I7gAzU01pp5/MA/FAKMKyw3lrfgaWTzDLsWTLFxusR34m2ZAR52wAj1OYYMasJ8XOV2JGL7/ZsgJmxp5cT+fYlFojjGZmhlCS8jArRIBzaehnmBHnLAfvVrhoWCZw6JcXO20xnnr7+BC9ahx7BTaViVkpqx9NLyi7mPWmxuyeZUYyy2CgChcNyoR+8FxRR8BidStwvgn44IaBWWFZsXYOZpai5c8xI7lNFoz2Hj6/0DKx0eFBtn2LibnPfmsrmZXWRX4KaSkzEYNY78ieYkacs4k6HZzcRSOcWLmnLtlHTlXicZNq45TnZGYcmFxJYMxJPcOMDpZ5gJHByV00exA/cTX/Ij0QZYtXTe5Ycwhmzp0EmjaIWfoMM1KEQZSpt6Zl8jTXrHrOIzP/MWlas6/OmZkdcJlfaGwzfoIZ6Va56HjMRbMza5kxq5s4exQ5Fke3gCN+NvY44d9wZiwEU8+BpLzjndzIrB5G95shUseZ0YyX8lbykp1Zrc//xxi13DbbgKRuAU+ctmIGjjHDbpZuE2/GmsLArFpGTZmwhFrkmmdmIs22dipqcdBF48ySfmFTZjABdPsttCqLefTMFWNB6ChlzKAIEBfBji6ZNcY8F4txhFkmXXloSnTRkFlKrR1/52J7AL2jMNXOpGSnxphBd0YLCDOyYEY5QGc9zIwWfxuHdHDCjGZvZEADVaH2Z22VgM26bbWFzKC23QMEg54zwyUHreFhZqREu72ngxNcNGAGw5aON+ybhE+1WR/rGoskzkzMgDb37GjzcGaYllqMo8xos+XGq+CiUWY1ZEQLgTawmAIvg8rZ0RzbCRfy5MzAjD5HLO1owzFmbGVLK3KUGb2X1Il23d6SHMlQq8ocVEuINMt9/rzuaciMPkfWzM6MpT3DzBIto4OTXqePQjK0rq4HgsrW7QfPRUdmdEzLxqghrSO2fYIZzZWGGMDSkv5netQsOgUc27CK1WDvb5MRQmb0r3LBhWmvYUaNJpgbyydYrMwcpiNEcd4ktvCWnZnM5w3Mwk5OkH5zFbNZpVwApYLD/84s6EwTHQNBzE68Epy1jFr8ccy8kQit3UW7mpmIWqtPYxYYVSEuWhCzcycGMAo3fNocEBa8i4iLdt6e9fQjKP5SJZwDJSp9jQrSXsHMv35ZtPWc88y825u4chXMqDmRJ5fwzguYBR7RnLT6IVZm9IHOMwv+7U0M93Nm1DsSRoC13AXMDGfObFpbNIgZ30ou6YskYEPNp2hgZuLMaAlSHtN1rNFfwyz0WOukyvEoWVHWfTq4iWaLy3xD2eXYhH7KBqcrFvQaZoHOmVZhf5QEw8JaGKuCXmTaEoZjqoIZHl/DjuaKOb6GGS18Z/g7tGjjY0ZbAKtCbTobXPs34C2Ip4IxZgAGjkmiG3AFMzAsxnANnVZTHzPIDh5J72n4aWf5TRyseS6Yse2treQl22s+xcziYtrDh6tgI6f3MIPuQaPeYGSmXNDDqVhl2I5xKffqmBlOpv3kOBcT2ilmYnbRokU3z1/QI+R2MUsN7b9Dy2CoZZLKvnc1hSGZy6g/8gq/hnrix5n5jBVaK8vOP1Sg9DDDaXg9wo4QOplwVpU0016tjKOxUzv6nGCYK36cGQzuOp9cIwWDlPZl89Bkg7P1MBPtX+mvyVHpgodP2LOLI85reLdH17QHmRmPDtmsjO2ANgzO2sfMvxRbGy0wnLJUVJ4Lsh5eSE/Ftg3v4oA3BG1tPZRT8VROZr612HoALXR0yZOb60rWtoLpT8U1jI3u23wXgt7a+Zj5Bt3eZLZziqhOFHVb/Ruhpf25WJCx/HvAAbwp+4tNkCz1MjNbhFXUApjPw6LWqct4BpnHc0dVxcn4mfkwoPEWc0TGkEnuZebqaWg0+Skeof3Aj/ncNj8fXucy7WFmplOHm+GiI9e1tQYdZ/AzM50n1whE2Cd2zgTD3pCW9wOmr3Ms83KarP9sltS5eYKZqf+vBXcFB0AY/S79zMR7C7pSyuRXx8a3rCZ1dFayMjOI5KGeYTb2El78dR1II1ruL5zEmBJCYdZ7Gnyu+DLLpiwfBGHxIZdif6TvTT92+sTxHRdHRcbuuxYl6fL3/Qfk6StAy0fwvfUck3Yv+mAQ9Xav+QjJd4p2HtdZqv+lcB8qaqTYAoYubq7+EM13iTBj3jg17F//fe+XiroDELIJWw/+pMAbJtDAl7SvB39SLBQwzP+ovWf+zRf/g+xLFBAVubsZU0DM8nbOuLxBkUs/RPad8r30eN3nob5Y7pilcc/oVukIJN3erE2mkNPcyd4XiPhC8ZDTqErdxHzKYrV9eLpRF33r+NatWx+r/wCLsFZfqFzAWgAAAABJRU5ErkJgg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5329" y="2914692"/>
            <a:ext cx="972743" cy="389731"/>
          </a:xfrm>
          <a:prstGeom prst="rect">
            <a:avLst/>
          </a:prstGeom>
          <a:solidFill>
            <a:schemeClr val="bg1"/>
          </a:solidFill>
        </p:spPr>
      </p:pic>
      <p:pic>
        <p:nvPicPr>
          <p:cNvPr id="104" name="Picture 8" descr="Image result for fortinet logo png"/>
          <p:cNvPicPr>
            <a:picLocks noChangeAspect="1" noChangeArrowheads="1"/>
          </p:cNvPicPr>
          <p:nvPr/>
        </p:nvPicPr>
        <p:blipFill>
          <a:blip r:embed="rId14" cstate="print"/>
          <a:srcRect/>
          <a:stretch>
            <a:fillRect/>
          </a:stretch>
        </p:blipFill>
        <p:spPr bwMode="auto">
          <a:xfrm>
            <a:off x="8796390" y="2386421"/>
            <a:ext cx="1250623" cy="138913"/>
          </a:xfrm>
          <a:prstGeom prst="rect">
            <a:avLst/>
          </a:prstGeom>
          <a:solidFill>
            <a:schemeClr val="bg1"/>
          </a:solidFill>
        </p:spPr>
      </p:pic>
      <p:pic>
        <p:nvPicPr>
          <p:cNvPr id="3084" name="Picture 1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9157" b="17312"/>
          <a:stretch>
            <a:fillRect/>
          </a:stretch>
        </p:blipFill>
        <p:spPr bwMode="auto">
          <a:xfrm>
            <a:off x="8935329" y="3642425"/>
            <a:ext cx="914791" cy="672656"/>
          </a:xfrm>
          <a:prstGeom prst="rect">
            <a:avLst/>
          </a:prstGeom>
          <a:solidFill>
            <a:schemeClr val="bg1"/>
          </a:solidFill>
        </p:spPr>
      </p:pic>
      <p:sp>
        <p:nvSpPr>
          <p:cNvPr id="25" name="TextBox 24"/>
          <p:cNvSpPr txBox="1"/>
          <p:nvPr/>
        </p:nvSpPr>
        <p:spPr>
          <a:xfrm>
            <a:off x="8731968" y="1544432"/>
            <a:ext cx="1379477" cy="338554"/>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MDR</a:t>
            </a:r>
          </a:p>
        </p:txBody>
      </p:sp>
      <p:sp>
        <p:nvSpPr>
          <p:cNvPr id="39" name="Rectangle: Top Corners Rounded 38"/>
          <p:cNvSpPr/>
          <p:nvPr/>
        </p:nvSpPr>
        <p:spPr>
          <a:xfrm>
            <a:off x="438057" y="1297999"/>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71" name="Picture 16" descr="Image result for fortinet logo png"/>
          <p:cNvPicPr>
            <a:picLocks noChangeAspect="1" noChangeArrowheads="1"/>
          </p:cNvPicPr>
          <p:nvPr/>
        </p:nvPicPr>
        <p:blipFill>
          <a:blip r:embed="rId16" cstate="print"/>
          <a:srcRect/>
          <a:stretch>
            <a:fillRect/>
          </a:stretch>
        </p:blipFill>
        <p:spPr bwMode="auto">
          <a:xfrm>
            <a:off x="800669" y="2025283"/>
            <a:ext cx="722545" cy="390420"/>
          </a:xfrm>
          <a:prstGeom prst="rect">
            <a:avLst/>
          </a:prstGeom>
          <a:solidFill>
            <a:schemeClr val="bg1"/>
          </a:solidFill>
        </p:spPr>
      </p:pic>
      <p:pic>
        <p:nvPicPr>
          <p:cNvPr id="72" name="Picture 8" descr="Image result for fortinet logo png"/>
          <p:cNvPicPr>
            <a:picLocks noChangeAspect="1" noChangeArrowheads="1"/>
          </p:cNvPicPr>
          <p:nvPr/>
        </p:nvPicPr>
        <p:blipFill>
          <a:blip r:embed="rId14" cstate="print"/>
          <a:srcRect/>
          <a:stretch>
            <a:fillRect/>
          </a:stretch>
        </p:blipFill>
        <p:spPr bwMode="auto">
          <a:xfrm>
            <a:off x="633924" y="2618669"/>
            <a:ext cx="1084225" cy="120431"/>
          </a:xfrm>
          <a:prstGeom prst="rect">
            <a:avLst/>
          </a:prstGeom>
          <a:solidFill>
            <a:schemeClr val="bg1"/>
          </a:solidFill>
        </p:spPr>
      </p:pic>
      <p:pic>
        <p:nvPicPr>
          <p:cNvPr id="73" name="Picture 22" descr="Image result for juniper logo png"/>
          <p:cNvPicPr>
            <a:picLocks noChangeAspect="1" noChangeArrowheads="1"/>
          </p:cNvPicPr>
          <p:nvPr/>
        </p:nvPicPr>
        <p:blipFill>
          <a:blip r:embed="rId17" cstate="print"/>
          <a:srcRect/>
          <a:stretch>
            <a:fillRect/>
          </a:stretch>
        </p:blipFill>
        <p:spPr bwMode="auto">
          <a:xfrm>
            <a:off x="587639" y="2954542"/>
            <a:ext cx="1130509" cy="328517"/>
          </a:xfrm>
          <a:prstGeom prst="rect">
            <a:avLst/>
          </a:prstGeom>
          <a:solidFill>
            <a:schemeClr val="bg1"/>
          </a:solidFill>
        </p:spPr>
      </p:pic>
      <p:pic>
        <p:nvPicPr>
          <p:cNvPr id="74" name="Picture 16" descr="Image result for checkpoint logo png"/>
          <p:cNvPicPr>
            <a:picLocks noChangeAspect="1" noChangeArrowheads="1"/>
          </p:cNvPicPr>
          <p:nvPr/>
        </p:nvPicPr>
        <p:blipFill>
          <a:blip r:embed="rId18" cstate="print"/>
          <a:srcRect/>
          <a:stretch>
            <a:fillRect/>
          </a:stretch>
        </p:blipFill>
        <p:spPr bwMode="auto">
          <a:xfrm>
            <a:off x="565891" y="3923990"/>
            <a:ext cx="1237701" cy="196837"/>
          </a:xfrm>
          <a:prstGeom prst="rect">
            <a:avLst/>
          </a:prstGeom>
          <a:solidFill>
            <a:schemeClr val="bg1"/>
          </a:solidFill>
        </p:spPr>
      </p:pic>
      <p:pic>
        <p:nvPicPr>
          <p:cNvPr id="80" name="Picture 18" descr="Image result for F5 logo png"/>
          <p:cNvPicPr>
            <a:picLocks noChangeAspect="1" noChangeArrowheads="1"/>
          </p:cNvPicPr>
          <p:nvPr/>
        </p:nvPicPr>
        <p:blipFill>
          <a:blip r:embed="rId19" cstate="print"/>
          <a:srcRect/>
          <a:stretch>
            <a:fillRect/>
          </a:stretch>
        </p:blipFill>
        <p:spPr bwMode="auto">
          <a:xfrm>
            <a:off x="482217" y="5421431"/>
            <a:ext cx="549343" cy="483920"/>
          </a:xfrm>
          <a:prstGeom prst="rect">
            <a:avLst/>
          </a:prstGeom>
          <a:solidFill>
            <a:schemeClr val="bg1"/>
          </a:solidFill>
        </p:spPr>
      </p:pic>
      <p:pic>
        <p:nvPicPr>
          <p:cNvPr id="3074" name="Picture 2" descr="data:image/png;base64,iVBORw0KGgoAAAANSUhEUgAAASwAAACoCAMAAABt9SM9AAABHVBMVEX29vYwaIn39/enxDj////29vT29vgwaIj4+vz3+PTm9P5ehJnw+PwxZ4mnxDbj7fQmYYKivD5JdpOMqbimv0Xj8Li1y9c1ZoH3/Ofz9uSmwT/3+fC6zXjA0X7d6LSHo7Kfu8vt9NL4+u09a4T4//9Ud4otXHPD1d91lKfQ3+ekvzjn8sJKdo7v/P+qwk+50N34/eDW5ex7m6zO25/V458vaHuzx2KvwcrR35VYhJvv982dtsapv1I2YXeyxWm6znLp79PV55lQgWV6ol1ejGLW362Uu19IfHA3bXSIsFxfjm6ev1NmkV+XuVDG1YhFeGp1nl86bW+Jr2DDz9bE0Je0wnupyNrg7ah8laRrhpWjtb1wmK+IrMK83fBCa36xWjA+AAAZy0lEQVR4nO2dD3vaRtLAYam0whKWGgjCkBiBwCAsG4P/Ao6dpr1rem3da3Ovr2l6+f4f452Z3RUChOPtOfc87aNxaouVtEg/ZmZnZle0wHJ5tBRYIZdHSg5LQ3JYGpLD0pAclobksDQkh6UhOSwNyWFpSA5LQ3JYGpLD0pAclobksDQkh6UhOSwNyWFpSA5LQ3JYGpLD0pAclobksDQkh6UhOSwNyWFpSA5LQ3JYGpLD0pAclobksDQkh6UhOSwNyWFpSA5LQ3JYGpLD0pAclobksDQkh6UhOSwNyWFpSA5LQ3JYGpLD0pAclobksDQkh6UhAhZbadEQ03zay9m4Bvakn6W8XMNQr+V/j5R1zdJ6VvEzkjIUpuTG/mvZ7En3+ldhMcvZ0RDHsT6HERsGoyuB3k3E9jSddk9OumV9QGlJw2LOYDEMQ9/34Rf+0K+t235oV+vuZ8AFsJi7sMNh3XmyLlvzq5ubu3lXwPqDH0AKljWpxpzzYrFSLOKvivy1bRt+8dAeOE9OC27FGfIK9P7OeqouX982S6PRTYcwrRnko28AYOGp8M+KbL+IsHjxkQLAuBcGSOuJgTHnWaVSKXrVp1It47BWAvnyeXn5HgVx6zqXpe7TmsSPprQi/uLpLRFhQdcS1hOMI+X9Wml3dxdgyfEQ/2s1Xu+1DA2jFLBMg7lTTxcT2WyRh4OnMpblVQEszitPp1kAa7dU2k1rlnFyentxe9YwtMyQ/lpjv1JRxvVoWEU8x5s+mR9Oroo06+lgGeXnaIYAa6lFrdPjUalUO+1qXJaAxZyhJylpwCoSrGI4YJm6bBhG4k/VNr3+9FWtmOETSAasxosSKtvLPfbIi1rCmsSPN7918S6tR8ISEfNjYWVolrn1xcO70WelYcFFAKzSCqxPu0YJyxqEf8y9F5UCfIJAyi88wl9/0gwfGMZY1qWswyoQrESzDIXq4WtTsOr+fwGr7WQED2a67YGLEOoHyU3qcv9Ln8U2MsoNWAZpFgyQSrM2Lj7jwj8fLNl9hmRpxertPWCGD2B/YFe2ZqXN8DH9/BFYfO1QgvWgsNWNZaHD3DyEXjzJaJiyVS1Y5NIyP9Eng7XZu1kQDFJvvA4rdSErCf0fhpXWigdhFTYc/JZe0pcldiCsP2yHmbBY4jhMZqGwjWvAMgzscHDv6q4HYInO8ISMUpdRLrdIymtX8xAsdTHpwzM7QVimgPXonBAy3NVgLMsMLcedOBYDHo4bDer1QeSu13MMZuG+cV3tTdlkNiwmzlDHr9XTGOYvncP9/f3Deeek2wLFSu52DZZhtFonEtYJgTGWyMqtvddz6OaQOlmFpW+G/vk56OFSEzNgscn0GbcvHeZE09gjCad1N61AsGthh7jnwPP80F5Ey/pFNizWc+sf5BnhMJhYK+bM9uZXF8fNEUqzdnx71ulmmiE2tl6fnn11jLBKx1+dgfztdVlYrVFudc5ua9RN8/h2v5HGpQcLA3Z+/ubrr785T9HahMXcoccha6zvBLGH9QP4xz1/GDmmYagwuBr7qg9eKXp+XI2U7q3BMkn7mVO3pbOAvrnfv3ctFenC/XfurmtNjAbwX6nUrF1cdVrqgowlLHyL7t+Om80mxVnNGkjzZi7qggxQXUA3uyglxPWckBuE8vGwZD2r6P/j783mj9/6og0xZMGycRcPqnB3CAu24f68/sARXpdZE5socjVeYJJpq5Q8S7Mst+onh9Kn5k+BloTROnzRJEhSAFmp+WKuaK2ZYfd0hDDoeOJyfCguqzx/WSvJfhBlaXR91qDk29DSLI4lUvjz9jvorfmPc7zgB2BR5vjMpwwSUdFrL45EgG0NYk9mlqRXQl08f2Bug4VlEamHFeE3ka5rKRgXo115g6haAsPoYl5+CFbCSsFqzUU31Cqx165OVI72WFicx8H4fgb68dOPcEm1N+fJgMCzNYvLGg4YjK/sjfOpQ1mYeenLBj+M41ANxXD3LBOWaTpVX12Jn2iYNxXHYwmB9AQM5/j6+JjsEW3x5Z6xDsskMwTTaxKLUbMJmzdzMrbOS4kcjbM5ErSOz7AwoWOGPBz3vuiN/aL/5nvo7/tv8f49j07aZoYIi3txOwiCdixKsNyPJI0FvGGFz4L6YDAYB+C3hY3f9zJhGdbAp4K3588WQVCd+R7R8gPh5ozGFdJo3l7BUHi4Dy5a3GntsJWlWa3XZ1dfHY+Eg78COW0YpHBN0qfR8e3V2dndBeCC16NrpZ+PheW1e1988UXkVfwfENaPb3mFh8MpVVe3wMIfHladXq8HI/4iJHxw/xQfMSsIvfjS6VHQ1HMim/Olam3Agg49tD3Prjt0/MDmdMRsImPKvdNa8wIGrzJKq3F4QSY5umtkwDJgzOsmoUO31cIQAUgcXpNiga9rQGOrAbZN7O6kfj4a1j2w+mLgVc6/roHL+u68wuO6czSYPaRZWHOW8YDlLkh3KtLQgMdlf5wEC6YVzUj14sjKgmWN6fp4LOMLZkVDcoagWlL39s5eHCbBgtE9FJHBRYdqbdlB6e4yKMXxtnWGlrnbfNkR8QJ0QrR2rw/LerAGCCsAWN/BqNP8+rzoBaBrvSpY4lbNEooi4eyIGn8YyeiIOZP0xJBTJZjhOAuW6bTJ7MJLhUYVlbwPjgo99163lt0V9l6SSR3PjWxYxlrxD+TkltBcHJZVU1fg+/KqpQXrYAKs4JL5W/Dvu9//4HMfWxBWZbsZenVVnjdNawGWy4t+vZcclT4Fbh6VUWjKOixhhUVvqPAail8xdJNu0gG92Xpew9igtk/3uS2RTpdoDKGMI/Dn6ijWuaWm24YOLB4fIawh97/9Ht7i+zc+jx1oORrCTWx38OEkNYULNMDS/EXCL8nuKOQUtVo/6GXBGsTSnafojj2h8lYhI/M1y4fH5H/2y4+FVX7+JXn8w1Sa1LgiL3bRMUwNWEP07+4MwnfU7h9/4tymlj5PYKUURcKqzHZSBYdJTBONbSuFaAMWz4ZVFyacnkeyJj7GW95ldmWifHhdIlgPala66iBcFoIpqCUkZmtfDJnCaX0CFldxYxVdVhRWzn9AWH//mfO2bMkq/inNGjrLD4ntoGlWwJREk4mapWoIIMASrTQTlhWQN4+jVO3VdMVQvAwvDGbQUFjGIbEljOrRsAqse0dDwk0jdSMtmpzdPd5/AFaS9ongCOQS0dT9ytt/on//5S3nAbaMfdSWxAyVsihY05QmsJ33aDcASzWIooOS+2d8mxky8HcYZcUpqwantQ6LqgXP958L+aqmB8vYe0kJDg6PidIbHUS+WzvNgrX8JWH5cQzjXSXEwbAHg+HPlOz88xwcNcKieMDfKDspWO309Ksz5QKWHPx3xm079peSCgU2YFUJlu2m9deZrQR55c7zu5sLCN+liLBUH9ZdeiKRdS4I1lnrYVh0t3Z0tAP3CJ8p+vcpr3wrB0PR0pt6RT7bXBuiYFV7qUZn6i1hMWdsexhnVkSuJ98Rcu+s0dBqk64vA5EEVkVO8RoQQdZGu2kpaZphQxeWtD15CxAiYiT6DOIlHPociLJ/wsHwxzd+xd6hwZAX48HmWgcBi/MVlQNYFQULQtLl3BvObKPBE98tsDz66DY0qyJhGY2z65HMgOm3qhvowHqRCWv0KVhSsbwpBgyTmHvTHm1U/H/Am+7+/SfuDcUunLzfLO8qWGtmqGCZ8H4hsal43ooZboNVxTBr1QwZwOK0eMDE6FEk0pgXNzFJBtE0w22wtmmW5FVBl06wFj1y4uBFKdmhwRDO/eVnrlrgGEuWLz4Ja8iVZrHJTOjRbFGPoskE/k3G5K+3wSKf1V+HpXxWqyOSm+bt2eG805l35vP5V7XdP+bgG6mCvNG53grLFx83btDLMRK59KU3D/wiDoal0tfn3KOWegi7JJB0XCgjeJ5eMiJCBzEaWoF4u/YE02ImQ4cHNGuBNZ7V0ZAtR0Oze0ohUvOqsycyaQod9GCp0EFE63Kpbnl+rEIHKvHS7DXCqoTtekBOU2xwyOOQCHyqcsMv/vQLFnt+OC9yuQuOyVhwJGBVirYKKgUsLMp4EE7gMhRkaU8syRlipElKs0xczJaEBZAIXmKhVcRZaoJLxFncWzim2XiBnmV0e1JOZmEpgt/VgFVQcdZJchuYUzazYfn3YHSRT0Ul3OA8dnHEg/sWQx/c7Buq/H3jQyKDLYAWP+0tDh7O2xHra9ClixAd7LcHu2O0cw/BJKHZNliYfLBxSHEFarGCZeGlQn918IHSWJ4jGNOgumZ5e1AqZiY2YLXOyMtdz1ORL5ZUsewwF1XnxAzBPuD+d8BBDXGgc0POqeUoli2o9m++B1jfv4HPud774gjV0a8fORuZmfRZRT+1GEnOtgEhE2ChyXnjRCnB5UfrPkssZhMrIaIYK6/e72IwofdzAipEcNBsJkJHeUvSgPbXYKnFbGK2mS1hGXI1vFiWVKqp1YHY2rgTueHrdVhVGvF8rjbAd1qq5YjwFfk3NYAFgyHWOMdVHP2x3PxunZaqZ4GNJE1Om2D4QCiBpc4zqWK16rNWVv65Q4odZkunxWTTM9dUsI6xoqkWxLTO1h38rlr5J3QTTFeUaJRllufXstRnitWmwGaONcTdkTwoBYvKe5DKe/Ue1fm4F6gWKl1By/k/cf4Ikh2cqoGYktbregfkx9cdPI6popZHFwdWQ9FbPDFNMkNSstRMIQUWS1jFdHRecETpEBIrcn8MDDUQpdVpr6BgwZgllATVuXHRTMFiZJS7o38vS17dO6pe3b421JWT54Os+bkKHozGy6bIdlL1LPJZ/kDmL55MbYo0GPbuoYU2Lj3+9mv0mTAYrqSR4p42RkPKLKcTCwsxzJoMRUVliMM/hLdoQsrB4/56XFnCkqlMZTaRJXYWhbQ42g9cnB6CtLJO7r0Y1i14+fqWSpzg4OloClJr6QhexEul0cuTxMMLFwW+W6IxjNYpBpG7o4v9rqgYnpzVqEB40zGWmiVgiYzGk1U9iJlpA+NBrup8P/+CmeEPfjp6JVhsExaFaty3Bzu93tHO2JbzNwGtFhBxkz+diBq8tXMfy/KGhDUVfU8nR0dHOFOvFM9vR47TO4qqIgEQ7AvStTTv5nsUNnTnV2I6QsEyTm7pto+v5icnJ3vlQuLzmxfPoaXRMmBA7txQ7D+6PpufdBsnz1/K6O1M8kyZIahPD0YdPqPUBhRBFPzec/5MtvC3vzR3m9/9JCPXolzzIGAVVmEVuQzR/dge2jFNBME5scsMmjYkB8bD6SIIgkU79sXkooKFo4FK5PvvAQiuPBd4/Hg47NPkDlxALCpcopKCt3l3dnp6ihMzYo5UwVLFqlLz+uLm4l80agIaOqd2cXPzf+jBze7+sTiteX3z8sWNnCFSjxooWCbCsuvRAu6Bf6CqHgw/srwHmaFsKZ6/+e7HX96cy8i1KKdJt06yiqyvKJ7aoEN9Ee8Lb0+eD35wSo1L8KL4R+5b5dcexaKYIMm5/uXBfiA/psatmMQqjTDfGY1KaopUwQJXPVL54u4LChf2TmslmUfuXtMkK8MJNdWP7KAEVqkcHRPraGjJkQ/5GvyIqh68lgU/MAaxAdd6/vO3P6ssklZ2V3BqsK2WJKyYIQ5Vy2xZTIQN1dxOFNOcoyBK0bpYPCHqWXBBFFnRx1F5NqHUO0itiqLpe+5XHbFkyiwfyqlkKbhOIe3gMWJSHFRsZXRuRyrxlrDAo9dUD2JyuzRKnFphJYIX5QafxsA6Vxt+0iKmlzcrqttr8L+PcV0I3R1F2zSBTDptRTMxa6pM2b6fpTQLQ4nQExdUeebiSM6ccexXUvC9Z3UR4WG00AJaoxSt5u2/j/Fmm4lagMsfCQgqEG11br8UZCWsVPUi6efmsJusNBNmaCyrDrLOt/B4OBYbRdqAcZJL28uGlXZbSfHvKJqGuDQEbce3F24ShTJ6rMqTxszj6cSdoXJh8U/Eoc5gis9d4Zw2joBISz2JRYtoYnD1ZvKuRrdzd60m3EfNi6sOhEijUgpWeW//xXETDUyaYcEoiyUzpRHBokGqvDdP+hmNajenNIcol/xtFP9EVQ9nbWI1KlJVq7f9cZVtmsV5u2c5oh4a9oeXK/OEBcuJFsMYH8qL7erAYW57iFK3VEJjuYOA2tpCH5kBuIJhHx/hi4dBtDaqlBuHZy9vLq6vLy5enM0b5b1/vQS5e508gAI8D8/usPFvCcDGfP8Km/6lQnTRzwvq5+butLOXXly6Uc8Sdb4jm3PbFQW/imzxlEPXgGWhijjuZOLubD7IiQ9guu7EpVV8+AollZabzOqJJkMtFKdTJuKUgrq95PBW46Qzn3cgEGCgI93GXreRWruHGtLqQuteVyU0pmlCnNHYa3TLCSzopyz76ZaTbG0tgldBk6zzgVtX5T1KESfx1udUtsDiWIMXa9yZXGG6sjzWxAdWCxnPDxvJXBkrqNOWYwcKHaHGk+XsgniQw1gCXF1z/MDz1uuLk5lRFs+FrLZuaBbBCrDg1xODodgYyNEpw2kBrPX3kovZ2hnlm+y1wEYyP7byl1b2sW0niUMkBCMpKKSOXb9Z8Wd5vJm1xnqTqUw4l7CU847rR0cQ0xTF7FfgV0Tlry4jhQzN4plxFoXbvdVmdTnrN2MsdyQe20j/EWsY2epZhdVDU7e75QNJdS8O2PYJpHam+14+u5PcevjBDnGxkCz4VUS9tC0H8iwzrK4XaaTP8j+hWWmHk3p0nFH6l7rHVbqKTbZVGWp1kHRAZmEDLrWwpbokTRsdrhuMWg4by7BcLvJUlb8PHEMfcFlhcTusS2vtUS8RlK7V4NfUWw3Ghpot3/bwkrH+YqVBwGBGcr/G8v/6LL2lwVjyOI/6AgSKLlmyWB+OwR9mUKs8khwjWx5EV1sQFZJi6llDiG7E7BfmP/FivNjyTDBF0s+i9W8U0Ie1xuDxX64hCoEuRXCs4LqM4fhKYkHzRLwwYZOJA+UfSPGcyQAX1KOByzMcyzRMOBr7dfFQOmaihmj1QDk5rWIqNpBjoC/D9i3LRsSTrO56ZTlzRvrziRX132PhjLnvf3Wc3/pCfnXeya3++8mkj9GaVe+/BzjWoP+bYw3a/Y/hx+EltDvv5SmQlzu//grErcH7/juTRdP+x4/9qiwlJWvNROGxspwPm4EZHuHkprLMLcL9zWek/5ewsLo1wKzTxDkM23Ha/ocpym9OBL9n+KrqOjbOdjhDz48s5iwOBs7goz8MgmqMCabTD/Ec2w9BHW3bhfThI36tgGv702BhH0BKK0dDuZo69fS9qIXYQTATc2MPsSouF1xlwfpMX1azIibA4v7QAQvsE6wIq2Q9nGLr9e4P/tPD2bYFJFLWJCQ2O3Z85NrhGFe0ToYHA8uJ7R3YPlqA+0VYkLT3Bz1QrIPfsXn4SuiDTKQLOCDaXiW9MIT76isxtoajOHYuVtMOtgrr86PCheIDv/3hAC5EataAcgG6FCs4GFDoPwiHjlV/dT8DvYnCdm+Mx1NpLZw6R33bxUeuAu8dwtpZhHbkYH324MMEMojJO7niXCTSuGlFUx/XaohlRpStyiVHQrc22kH7vH7dsQrrvlssa8T1k6tx1mdiBTd8sIjssG4JzfJsyjJp/amEZYA2+a4z7U+q/qAX+PVe9WBMzy/ApYIm9eOgXq8HcQxDgT373ePjHo6rrn0QD6vB4GjVZ9E2pLZTW0OGbfwumoxwh7m/0gG/WU/1vTufhHUUhfEAYR1VvRmysldgGeCn6pOPVWdwUD0CPFZbaFyB7Qxj14FU/9WrVwd+4AAsz7N98eyG5QZTOzx4NZykNEuIAUaOSW8irpt+tSEiA86mIU7cGCY/j1gDf+FYl6H9H2GGYxEuUFVTmaEVhb/fH4wtsNT/hG0H2u9FAXsSD0GzZuMoiu7jGJy9HVZ3qgc0xLtghG40/oB+mSWV0iWvdQHn+IDQORk+HGM5cxnNfV5hqFlwl9WDD8+WDt6i6W4HYdFI5trxLN5hTjv88GpsoQ9zLbhEOGDhOH17B31W+2BCDt5yhwcwEJjVjwMcKsbhNHHwm6kjY2k39MAD1plxd7r5fzAYQuRNsMrgrTyCFUQkJhWjpbnh1COu5QKHTqvzwSyHA7CcajiDSKFPq5mgLSJYpgVBA9AaHNigpZPpq2A5Gv7ZRcACDzMjWF5I8t7FEAxhyfHLx7US6LQXDq7fbYehbcehPbAULOvyoO4gLHwmIYajHXnM1N3wWX9OQSNwLyMs5FhRULfMd4GQS+BnmNFv6kady0uaoX33G7lrCDyrw/fi8VrYZeI092TxzqRt0LLBAv464+pwiMfIt/orwGKWrHFaNPstRHwHXuI3Uc2Y9MriRAYxa0+kxpbQPiYeVGdym371ehZjK5XSv4pk3Iwqmcma7foJTBVYU8W2DTdsiurtXwjWg2PJatrFVguEKw/94K9VWmZSQfvzw9peJhQmytItK2Kub27h/ReClS2MbasmGtnf/rRZ81aP/SeP+P8FYMmqSWGl5oyy8kW3hQSH/ELIB/paviRrNVSx4a8KS80OpV9kwEpB2+ryzKTjPz+s9KSDkNTUWQJjo64m969+PaLJzKQD1RfNDqgZ3T87rP+h5LA0JIelITksDclhaUgOS0NyWBqSw9KQHJaG5LA0JIelITksDclhaUgOS0NyWBqSw9KQHJaG5LA0JIelITksDclhaUgOS0NyWBqSw9KQHJaG5LA0JIelITksDclhaUgOS0NyWBqSw9KQHJaG5LA0JIelITksDclhaUgOS0NyWBqSw9KQHJaG5LA0hBW2Plmfy4b8P/IAxrQuoPgNAAAAAElFTkSuQmCC"/>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26752" b="27450"/>
          <a:stretch>
            <a:fillRect/>
          </a:stretch>
        </p:blipFill>
        <p:spPr bwMode="auto">
          <a:xfrm>
            <a:off x="548554" y="4888927"/>
            <a:ext cx="1237701" cy="317431"/>
          </a:xfrm>
          <a:prstGeom prst="rect">
            <a:avLst/>
          </a:prstGeom>
          <a:solidFill>
            <a:schemeClr val="bg1"/>
          </a:solidFill>
        </p:spPr>
      </p:pic>
      <p:pic>
        <p:nvPicPr>
          <p:cNvPr id="111" name="Picture 2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123" r="11173" b="28729"/>
          <a:stretch>
            <a:fillRect/>
          </a:stretch>
        </p:blipFill>
        <p:spPr bwMode="auto">
          <a:xfrm>
            <a:off x="520427" y="3443418"/>
            <a:ext cx="1310616" cy="231085"/>
          </a:xfrm>
          <a:prstGeom prst="rect">
            <a:avLst/>
          </a:prstGeom>
          <a:solidFill>
            <a:schemeClr val="bg1"/>
          </a:solidFill>
        </p:spPr>
      </p:pic>
      <p:sp>
        <p:nvSpPr>
          <p:cNvPr id="40" name="TextBox 39"/>
          <p:cNvSpPr txBox="1"/>
          <p:nvPr/>
        </p:nvSpPr>
        <p:spPr>
          <a:xfrm>
            <a:off x="487272" y="1441839"/>
            <a:ext cx="1343771" cy="584775"/>
          </a:xfrm>
          <a:prstGeom prst="rect">
            <a:avLst/>
          </a:prstGeom>
          <a:noFill/>
        </p:spPr>
        <p:txBody>
          <a:bodyPr wrap="square" lIns="0" rIns="0" rtlCol="0">
            <a:spAutoFit/>
          </a:bodyPr>
          <a:lstStyle/>
          <a:p>
            <a:pPr algn="ctr"/>
            <a:r>
              <a:rPr lang="en-IN" sz="1600" b="1" dirty="0">
                <a:solidFill>
                  <a:schemeClr val="tx2"/>
                </a:solidFill>
                <a:latin typeface="Trebuchet MS" panose="020B0603020202020204" pitchFamily="34" charset="0"/>
              </a:rPr>
              <a:t>Network Security</a:t>
            </a:r>
          </a:p>
        </p:txBody>
      </p:sp>
      <p:sp>
        <p:nvSpPr>
          <p:cNvPr id="27" name="Rectangle: Top Corners Rounded 26"/>
          <p:cNvSpPr/>
          <p:nvPr/>
        </p:nvSpPr>
        <p:spPr>
          <a:xfrm>
            <a:off x="2079385" y="1318955"/>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3094" name="Picture 2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123" r="11173" b="28729"/>
          <a:stretch>
            <a:fillRect/>
          </a:stretch>
        </p:blipFill>
        <p:spPr bwMode="auto">
          <a:xfrm>
            <a:off x="2142244" y="2949278"/>
            <a:ext cx="1310616" cy="231085"/>
          </a:xfrm>
          <a:prstGeom prst="rect">
            <a:avLst/>
          </a:prstGeom>
          <a:solidFill>
            <a:schemeClr val="bg1"/>
          </a:solidFill>
        </p:spPr>
      </p:pic>
      <p:pic>
        <p:nvPicPr>
          <p:cNvPr id="112" name="Picture 16" descr="Image result for fortinet logo png"/>
          <p:cNvPicPr>
            <a:picLocks noChangeAspect="1" noChangeArrowheads="1"/>
          </p:cNvPicPr>
          <p:nvPr/>
        </p:nvPicPr>
        <p:blipFill>
          <a:blip r:embed="rId16" cstate="print"/>
          <a:srcRect/>
          <a:stretch>
            <a:fillRect/>
          </a:stretch>
        </p:blipFill>
        <p:spPr bwMode="auto">
          <a:xfrm>
            <a:off x="2401512" y="3368009"/>
            <a:ext cx="722545" cy="390420"/>
          </a:xfrm>
          <a:prstGeom prst="rect">
            <a:avLst/>
          </a:prstGeom>
          <a:solidFill>
            <a:schemeClr val="bg1"/>
          </a:solidFill>
        </p:spPr>
      </p:pic>
      <p:pic>
        <p:nvPicPr>
          <p:cNvPr id="113" name="Picture 16" descr="Image result for checkpoint logo png"/>
          <p:cNvPicPr>
            <a:picLocks noChangeAspect="1" noChangeArrowheads="1"/>
          </p:cNvPicPr>
          <p:nvPr/>
        </p:nvPicPr>
        <p:blipFill>
          <a:blip r:embed="rId18" cstate="print"/>
          <a:srcRect/>
          <a:stretch>
            <a:fillRect/>
          </a:stretch>
        </p:blipFill>
        <p:spPr bwMode="auto">
          <a:xfrm>
            <a:off x="2177318" y="3981522"/>
            <a:ext cx="1237701" cy="196837"/>
          </a:xfrm>
          <a:prstGeom prst="rect">
            <a:avLst/>
          </a:prstGeom>
          <a:solidFill>
            <a:schemeClr val="bg1"/>
          </a:solidFill>
        </p:spPr>
      </p:pic>
      <p:pic>
        <p:nvPicPr>
          <p:cNvPr id="3096" name="Picture 24" descr="data:image/png;base64,iVBORw0KGgoAAAANSUhEUgAAATcAAACiCAMAAAATIHpEAAAAkFBMVEX////sRivsQCLrMADwfG3rMwfsRCj85ePrLQDrPR3rOhjsQiX74d7rOBTwd2jrPBz+9PLvb17zmpD62db2tK397+3+9/bsSS797OruW0b1rKTxg3btUDjwc2P73drzmY70o5r3v7nyi3/5zsnvaFb61ND4x8HuYk7ykIT3wLruX0vtUjv2san0oJfqHwDyjoJ7noVfAAANyUlEQVR4nO1dbXuiPBOVxMQARmxFVNDie2196f//d0+SSSAgpd3uPrf2MufDbkGI42EyM5lMQqfj4ODg4ODg4ODg4ODg4ODg4ODg4ODg4ODg4ODg4OBwT5gmt5bgl2J7awF+KT4Gt5bgd2J6ySrHwxvJ8euQsbV9uO/fSpBfhjHmFeJC5ym+hyXndldN5zeT5JdhFnLbOeCnm0nyuzDFXmBxdWLOxX4Pb8zzZ6VZO5Ks5WKHEs/EQ5OxOeox7jTue+gGXshH5uiEA2fjvoenwKNsZY7W3O63Di0QxHn4YI4WAUIuAP4WJHH81WjZIrDUz6ERfdCsLvc8FO30SXGEnVttxxxcaY49YeTO+mQugpPJy+2E+gVYsan6P2ZU9tWxOUspy28o1v1jznvq/x0PPS8k2rD1Q+QF3uaGct07+gyDXRvOhHfwyEJn4Z6IR/HT9IaS3TmWxHjPg+yryKhcKo4Q+3DJzM8wCLA2ZXuOpMo9gZV7ob7n+Th3UfAnePX5FsgZbokgDuETfDCQRxE+jFtufmTMfBTqsCPGUuX4OzgL2VelznVdUNKI14iyJfw5VioX6sOXSNIoNHDmRhBNGHAreFNWjh+VyiXv0ssKIjn5cEp3DTFECHEMfycDTKXKpeooIx7Ax/Nl74Yi3ifecChUTvOymXDlWJW3OGNNnEcjPEsddVVMj4HQsWd9lGIRhKBQDftPzCsQBvh4HrU084CQcW+A9nCQrFlo8pmxRZzUOsKzlYuHS+zEmJSSV5217G8J9SBHcsJeFYjj2dL5iQK5ULKQZdqz7lHkETWjn3OvjjAi4WHX1tgjof9O5LDU5JBE14VSiCd0RZzosT7ha5c0AawiEbFFXA+1Rp7P1dQDog3EyR5LooPrsApn6Uu5px1El2AZyG3qJs7SOjw/ucG/wHDNkHAQWzNIZdKMdZt6qqEuwGsX1wlMM+YX0dyGBUKdhp8qnILPBm72UGD6gSMvmKgQ94XJ6a08aiVOeJPMBXUCw2cchOBZXy7C9CftCudZueJHx5JEfCaVaDMT/5yDr4hz864aSc4CVXSzlP9En8QiFnj31iLfCaZPmMmIRPbAFfmSN4/Et5b4XrDnF2O2XsMveaPeTYW9JyTbi46Be+xL3jzsZnEKPF90VPv8Ddfg5qpLrLD+g37pGvhNBb037PUCkd1XQRx62Ehk2pgZWumemvntvJHHTclt1k1nzbi9PYijk/9Q0HvDhrfMvGxafWq0/M+kvEOMLplOqPXSqyFnQ868BH/s9O8UmbqHzp6tawmipxYT9+C8dTqLC3nWkdj2sq0a+9nnxIXvj55LijFnryelalmAtxWde/08/A3x4O2xk+bDAUYBIe/djwx5IVtLNoa6G2YtI3zE8TZ96EHDbkZCL0RIzSz4gRykJjn0wxNrC0fCAM/SR+6wm1dcTMdQrHJrXUgU9ea8PZALWPeRJxxe1oQb6nxPMrGeQQgcU+K35pUi9rBjLoW3LiGRYgjqbM6XNeSKdvk7xqQEFwgiw/J8wJn32C6is1tuMfepXjeYXlhmIpNxbyTQn46H4q/dZvOWZpSrsRgaDDfUrQJONvkEByFfdGRhFyLhx1sPtGk8Wi3X2wlX+jZZLDejdE6QnN7aTS+3FfpO0EtnmMhlvTHzqM8JJigkoqvyCIXaS9BQnM9GowEWPZvF+O3WMt8JejlGw7KUsDmPichx31tg6kUee9y8Uh2r2bReg3kdhvDjaDSJ5B+PHMfVINNMVzWYdebwYCiXtSK3XVoVaStxFPmEve3EgIPsby3pneH500GqLP/NnpfLQzyeoHB2a0HvCaOe3DOjkTWfDfZFvJvMEHvoQX4dh7TTGVyXdtEIf1Rnnmf40XOZVQwm+862OkANfRKd6/4zIW6dSAULhp6s8G3O+ezQpFqubLqGjFi0ocPXNzgAcjv4Jeevb3AAvGGrypzPXKT2XYy3Vl8NOZll+TJ2fuBLTJP90TZyhF0uDM8fPF35DcTeO6IUcTUziLNd0kneEDndWqxfgPgpiBZvJ0Ec0cm23sXx9m1wiopa8q2zcN/GifhmkXlneUM5fh22wdH86Uqj/wQz1lhw6PAVUm/iDJuDg4ODg4ODw59iOP6jaD0Zj/8PSZ8/FOLWGKdbjgWOuZkLyQfdAnlc2+MjiQeBvDzsFos74PqFofKj2x2YBcwvC/mRPEwWZaNZvqq3elJCkPkHTNLYVxsM9p2edXq9LOdzhvA1MNY9gzgwRZbDxbKQrN7e4m92L0kyFsC8HPWx3jRlG6ACPmevdjyfY12BShHnSzi35vJKrBPeQybuMi85yuGjFZy2WsVHe03NCRdCkMlbp3a1Bjl1+vbpiBOzJRNcHizUwUCJz4bQsLpUbZob1NpjfzFntif2cgy9zeJTbYJTb74oMPIrk8Z8rmbVX1TRh8kIxTIbifWz9FRel3Sut2ChZFZMya/tzyheNG/YEsSdfq1KIqDQteFyBIWasEkOlryNYA7IV68jqe/WRH5egn1VWKVKSp/qlctMq9KmXkgfEsXPsWCno9fTRzBPpRldN/Amb9aCx7WPhBp9kzcvnLTxlsA6RL3e8N/x1rBMT26Wonmj1BT4UaQu719fDpVqqUp4wzKrsfoJFDrqWamnmns3TJStFmVuPpyIuKoGFiqaiI5HqX2lBC95Kz/haQtvr2BS9Cp0zRs1wD/tp0mgv90nmHBFlqr9Bt7oZDIJ9cQTUZRM9OVImHBTZ49kFxgqQpVadU6wnAirhzmnxeM2vKlW9ZIjpAzSCMiIlpv9sx/AzxySiQItbppMopI3ccTBYsADaubtACU8prcgan4WgP9U3/SGARTno/F0rzazVwWiwJtaHd+HL1MrRGNdSYTXu/F0M9A/Qd2yUKKqVfLvoKyqo/ZwcbP5acoIJrFe/6FM85tqVyd+z4xZZQ/Ak3+uHeeW9MqONfGW7KF7cJNRVj+Fhj8kywLReqvt8x6HYM01byquUFbe86Uq6YdvKl7ecKkze/XT5XLvsanhlUoG/RdKsoYV5zGFH+1/FLxR/RaRjb0HC6himUvXvEF1BMijrFQDb1yrsV+8oupf8baBhnERxvTNaxQs3jbcSNoHnkihDqnuBvK64qqTWfUnrcdMNhRCzWmVt84KyJKGE5yHcLDX2ze28gZ1TcozNfBGJ7ZP+Je8gdFu2EvB6qedTAkRpEbzQqvyFoyz2lTg4GsWZsYXix87VbrHIVCr8aaVXW24YtnNbrXq4RPeVD8d6hasxm3ePN07yuBW2zcaSviLH/Om9fm6PgN4C2KBAaiP7Gq5ivQCa5ZTkeVx2bFAZ8gIvClS8mnd0+FJnTetLdLAWW4dcfR1Pw0Xq3iVAjHgWpp4U4jSsrGKP0U/5w2MeUOBno5DAgEQIchKliyawXwFSjTlOf2zUspAWSzSU+2gdTNvoMiwA0ZqxYWUWBrdzJsXCsn0FhGs38obtV5rW4nf/oK3Aejb9RqLetwbqCJlzZu1lmUZlRqoOKQzqUWCGykiyirPpc7bwP50E1oLLKPyZYOf8FbSwmK78WvePL/cI+1f8QZEBOnVBzXeIjDDS/Csh/p1oIE63JVnhOd4loyCeTZbbdV5097QmJ94boaowmQVOv0Fb9S8PamRN6CpXLSkeeMKf/G2WzD0DZueaN50dGo8AXhWjxeKrzfa0v54YZ6y9A69YphU7A1S4017Z1x+az99IhDLluR+whvCMKoutixp4s2fa89gaoe1X9jsFX6+lAncnRcVE7+L3OaN9FaVCCix4jUFcJ1Gofamvj6Sv7LY9K3YaavGG+wlrZ9JapT42a8+ymbe0DpRCu2Fr5/zJuIEGA4Va2/+WdyrC7t5V0Wcu6NPuhZvIn7bAbN6O0CwV14E2abRXPuMpW7N8Kb0b6WPyrClylsGugwxyo7xdxgr6mcTtfMm4xBo3yyraR5n7bEt/r/jTdMi1P4166qhaKBeMFnGvUvdN1NZKK/10wvxLMvmeuRKiy3IwFwaHdAdlRdZNvhp9FVGN4cIrqW++kT4hBBv41F/D0+SFotlPo97Uz3IaOPN7GdVGdfT2OD047xlZoL7EGmjibxxZbxgRptqbHw2KkVR4ZtYYXZHQBWvKCcpvkuP66mMbnQCRI+4ob+HAdG5Bcv3tIwXQIJqUH2Vf4OL9KIlLXNgwH5eWfxe30QmlOtELd7MJosg+uJq6xRivUgR7DAMzzo7bYnqvFVuVvysrrJTrFCEFt7icqD2OW+6R0Fiup5/+5vthbbV1VLRRH6bPT7VG0Lp3tetxQHFK1IkVAhXDNtUnGFt7HbFW3FzXsuG4mVxU9v4FB5T0JZ/63TW4KFVdPwveessmV80h/QeFDZvZnseBpfHJCgupxxVvlmlQgqmZLhnxzhV3qhPjgWnG8rLiBExK6Bs420Pz5AkbbzpMFHZwX/KW2eYR4RHvh+Q4g1rr0xuUHHRgdqABb7PzXglWU6wupzjY33X3S0juHCF44toYml9z6Xc+wLj+UclflptMQ8iPxJCZLa1HqmbWGHv+nAMvf8IYj4XjTMImBZwfmy1oK6qbL8hz/3tyomXeHl4Pm2KgHbakyiyof00z+3Jp95qmefp/nqh41DcVU6ByjbsWdZ+r0DDGsnh5nQ+nE+1aDSB68eNx0M4SMrGpw3i668cFn+VcIX/Dg4ODg4ODg4ODg4ODg4ODg4ODg4ODg4ODr8S/wOr0M8aMc5uYgAAAABJRU5ErkJgg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8415" t="15125" r="6549" b="11587"/>
          <a:stretch>
            <a:fillRect/>
          </a:stretch>
        </p:blipFill>
        <p:spPr bwMode="auto">
          <a:xfrm>
            <a:off x="2158265" y="4441726"/>
            <a:ext cx="1315495" cy="590577"/>
          </a:xfrm>
          <a:prstGeom prst="rect">
            <a:avLst/>
          </a:prstGeom>
          <a:solidFill>
            <a:schemeClr val="bg1"/>
          </a:solidFill>
        </p:spPr>
      </p:pic>
      <p:pic>
        <p:nvPicPr>
          <p:cNvPr id="3098" name="Picture 2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05015" y="5241311"/>
            <a:ext cx="1198980" cy="410096"/>
          </a:xfrm>
          <a:prstGeom prst="rect">
            <a:avLst/>
          </a:prstGeom>
          <a:solidFill>
            <a:schemeClr val="bg1"/>
          </a:solidFill>
        </p:spPr>
      </p:pic>
      <p:pic>
        <p:nvPicPr>
          <p:cNvPr id="3100" name="Picture 28" descr="data:image/png;base64,iVBORw0KGgoAAAANSUhEUgAAAa0AAAB1CAMAAADKkk7zAAABCFBMVEX///8jHyD8ui8AAAAfGxz09PQbFhd7enr8tAAWEBHu7u4NAwYYEhQPCAqenZ1wb2+Yl5dZV1g3NDT8tx36+fqrqqr8uSfMzMwdGBqIh4fg4OBhX1/8thSRkJEMAAXW1tb/wTAAAB8bGiD93qz//Pa1tLQvLC2+vb2joqL+79b8wEj9xVw/PT3n5+dpZ2j90of/8+H9yWv9z33+5Lv+6cj+4K/91pMqJidQTk78vTz/8+ANEh/92qA7Lx9GRER3dXb8v0TboixYRCH9x2cAABSqh0yrgCiskGP/2I7dnxCndQCvo5HUnSxqUCR0WCROPCL/yTEvJx+Xbxydj3vFkihgSSG3iCnYrWC+1ytHAAATMUlEQVR4nO1daWObOBo2EWAwJo6ND4zxkcNHEtu5E6fNOkk7Ozu725m2s7Oz//+fLJdOJIyPOM2E50taLEDSo/fQq1cil8uQIcMbxtHp589nr12JDClxpNWt09euRIaUONJ26p9fuxIZ0kLTtEy23gTK0h04eu1KZEiJWVEGr12HDGlRLkoZWz8+GkMfjbGuguvrq+vXrk6GRJRBAMX7p2a5mZfxY2OqSh7AJPPg3wJaP338aBghW5ls/chQdkejv//88z9qtZqvCQ9vDq9eu0oZhCiADnjuWb+8dj0ypEEBSPvPO/UslPsm4LP1T03L2HolnF8f3l5enHq4uLw9vP4gKDbJN/NOwBbw/jTms3l7q9XMcHR19qS5rmXVI1iW5Wr3lzfn8bJdoIMuYmsIbCO//Qq/X3y4fdKs+g4HdUvb+eWYKY7Y0kO2dJCxtS0cHd5rFo8pxJhbf6AC7M60NO13u13vz7Db7U9LpdFrVf6d4fwymaoQlnbBCNgAgJL3pwVA81Xq/R5xfqFxFSBHwLRTiq+xrPvqb6rqGVvbwdFlWq4ivgiP4w7JVmaztoLDZbgK+br1bpvdDQYDvVCtTvSBPMxVX7sZ7wLnJ+5yXPmwese5eVGWZX+NpABkMHztZrwP3CwrWCF+/9e/K7K/RuKxpXjzrYytbeBiBcHysf/R8MmSjOFw2DcytraBo/sUXjufrYODAymgCwBDytjaAj7w4xaL8Pzly5dff/vta0hXgIytF8extpJY9b7u73/81uv9/BFypRsZWy+NZLKCcK7lB3djbH06kKWe52hAtvRmbeS8dmv+4kggy3K1nc9nD4c3N4cPZxf3mktpTJ+tu2+9b0i2QOO12/KXx7nIGbS0k9trOjv6+OGUCM17bEnS9+/fI64+mhlbL40jvn9Rd+8fOAtZXvmbEze4pdf75rPlTYwjsn7/z16mBl8YJ1y23NOELNtjP/L75eunT98lAvs799ur9TvFGW+e5T6xy40MPpxqf+wfHEg0W/Use/Blcc3xMOruTYob/4hcC/ngQA7+7HssP7x8jd8xjjgehnWaYt9Vt9/WQ7L+5kH2/0jevRrX1JEoON2u4xQ2Ufl3h4u40QrWQBaiCfRI/z33evf70v59r+eL5VPSTcPmHEDY5fYw42wpcPSgli4Xum1Ca/W8s/O8H/wJBFOoCyd5AHQbWTlZNQEYj5SNteWvj7ga1Ba4FxB7mK1e73n/I2RrRxOo0TwURhK2AfIZXynxEPMH05HVHlTuYIcf/PfXX3/7888/76GLcsm7w5HNOFdhsCqbUadEzMXQUm1ldACcEAd0HXz81AuMVvQMbnKoLCBLkvVNt2orGKi2h2Jle2+MiVYaz93D2KY7/OBTj3hI/SJ2Q0FMlgRqm27WVgBCTb5FtljRsrhKLIY+oLrb+Gn/K8kWx3KNVVKYVFUlyDM33qxtwAn7QN4eWzesaKUMHDFkDf/3/Ew9JrYhiKDX9wPLrfLYAMAMJNR4mzm9w62zdc+QpYk2kNBo0v4CcI7YaYDL3DGAoqSCNgz7Ko3dGTDkt3pKQ+QSb4+tY0YRoh2NSnO6NxHeNqFFy99TcsgIqUVP2brwDnVOe+uFkQR2N92s7aBU3DJbZ0wYw4I/DIyiCcpdwW0t0gZJpuFvLWGklAnu7kbCKNvxp9XeaKZopC62xxYrEDAIEQqPCqbcaWuXEi1z1K8VcrkrRkxpP2Ma8Wu8Te+Pi6gXtsZWTBHCH6pRTXRuPgztvYMo0scIl0XNBCqR2QJi9frW4GybrVtatiwcy53CEBFn98GQtlqQgCv6YfSUC6pO8BJaT+FqACXhVZPGsN8fNlKucvsrBvGrwzRs8avGoJqqFCsOhPJS0FwWzNi7JHKa67nhUFwYQaW8wiJ8mrheyqgGIfrBM4/Vhg9sUBvNsR/NrzTJ/iyMWqZ/tcwziY02XgQA45gv5QQvQNV02uOo5C66pkwKhYLS1CFbSiEA86RGexbcqJf3RPbfa04/Hz2/UqolDx7G7aYcA2yb9Ard5BopWoB4wyXtsrhkuBE68EBc8RwARghGAIfo+p4/jAJEP/UloAdPls1gJ1IApwU6oSyrAPTpd0yaRjTJC2GboEX3cil4fjQDdMqotN2BF70eCFiAz5Ah9eRjdnV0p2qCAVMNWNMSXpKQdQOM+cVCXNPSQFsarO/UO0ogDEoNdsWPOyRuKkeqMGkTXhNp36HguhPsiUAlnAoZzTIHIcmPgPRYqT2azhTEA8tFOu6V999mj8N/U4+S4IBgAjkQHaLzDIOKs8mgwhGc2JKEDQbi0czECJlo0S5BFzHYd4Vs5RhRJWNYuMfF1UHirNO2Enoo8l0OslWcev8cATpWqc+9i47N8IG5UB5BUeLBl1nchUFNffU+uTPYguGREgvZasZjonbMX5tInCUJmaoLBWbRmA06PaLKkmFmvosR4DP9vCfiJyypCYsjRUiLRF5V4K1mG/8P+CMz1uu73nti/QR9Vq8PuZ0s0cIcsmWMvMFjxwsGErKIrRL3d4Yuh/N4/AoOaCcjviiFA7E6cjXa1HgzKMXGyirxUxU3AExF9UHxLGoMIKIDsYRsDXld0uH1ownrWBWyRbqqIVv23OGVLrZSsCUaFRQPoiUJQ3giTIKdCaDg1xolXovlAVWeMVwuqVlLWEUXwazP9a6RKqTm0EiJGmSddM4qtNdh3F6CT8JKXDUNYOi4v0w86kK2JJvVgtGzlIAt0wNxd4joPViN2AB4rinSd5TKoJYkMMTLL4xL6MaXjBuERITBvDalaxkjxKRnUw+kQouerzblEQYXOMMhHAG6k6E1U+iBq1PeGXkRVxTr3uBez300p3u1fq0pYUawP5enniYbzLN8r63bbLfbe9CcSnd77RDhAxCN5th/8aSNamxgm4SdAr8zir5bGR7AKfTi2c7lrPc2ifb4r6ZFy2Rnzgz91CJ0m+5mr47lGGFoLBDOcAEpwmGMLR00G0rVeaQeXQSPjUKV6CQTKZeR4b1Xwqnfe9iaIqNCsuW5cjWnWp3gcoQDBN1cZnaMTIUOhxyeDCGFS7QCzILBNOmXPUMm9jHYuBM39aWCTaFvrfdoh5AtTXsZTBh+zoqAR1iJFk5kKwhXBJsttp0SyEetnxK+HmhFXgXK8SEk1QAtyskpwRuxKiTYMiVYGFmqyLX3wWcLjefAg2XuRgt5eMWJ4Kc7B+OcEIyZ0XhlCAWmjhmHkJ155nIniYZwzJvrzKneu4u0CBYHZLbUafBfzJaMKe0SF1GlcL9h6zpkFA260UZuFGYLTOMVI0Yon60aHM+kCwjvRkWx3FPqaTchmsE6BdxChII1mpQzxImPndaT2Mq1OM6SDcpE/ieUB2IIoyhISANmq0g0DRt2Qlg5PRwDVnHwCmLLJP1ddBV7j3y25lAZGWQnMs4udkTS5zhcMzFdfqkK4ftQ/cyZODFsxZJA+5xQgidfWEaxKoThkwJzBc++yDVMeLH4SFycwY5LYAtpdlQG80KWQ2oVBzq5bKHqUTN81tlFmtsU2ykWqWSLWczCUMvxsgtky9NOTWDG5xlEdAhJEtQjcBiqM6Y7qIZCz71YIi6WUeBf3Ae4DvAKny3k/KO5Np8tbGVJM4GUsh6OJux2pF9ASmO3ctRMiepijo59SrRbAZQ9PR7/wcsycAyjoQk7D07B+GzBvlyKrWq3v4uGDtJw67GFvVrKf0ImNCiLNIgs82vGQxqfMBeb4cB+mXKKJvqECI1HAJi5IQrmoYZAhX7HLGNuiK3uqCTRE6nNsIXfSUXCB5QJRQLI7UQBUsy3AuzxIgRcGU6ab5Go9luADlKjTkCLzKHoQrOFumQDbBVqZQA6RVojb4gt5NmYuwRGA6qdyAiaSxw8zMYyhJ3LCcJwR0VSLIOFUquQAqbDbobd0gmnJtALRdyszdZwBgxO1GdDbBFZkyTwaxzyFUtlqTBxQuE+nlGcLm6EhDWECzbsNcpEZBP2ApzgRU4MbBgyA2uy1ZdZJbxRthICx0Q7pqhiy5wCQ09mObnrbGcgqC1esYQYPB8NHXVdB07zYYpO2FlRVoFchLesxZYyEybjb4Ytvo0nX+NPe1orscUszdeFBWPCxV9TpB34+sniGig4hRdOCEYdol1Q0vCS8zpsTWhvVDUA2LBPmI6t8kpsMfm1rjirmqmEzY9nMWvHab62gCNbsHOgXxGEEqDZwjPxNdhSSMdGB6C12yCU0qY1YVHnYQ3ZOk5ruJiFEsFbEtM8RMCdA7shit0E0T1ktlD5NdhqEXkvRjPkv7VZtvCwLj6WeJj6SukReRlJWTMxMFsNnoQFC5RwySq3EJvztHBrvw88+Yd+C4yL+v0SLXjpmITV2SKyuGzUS5tmC21BTEjFw2PfXGoHAHMETcIGE3JNQjL4L2G4F8QdGaA+RKYQjgzQR3qSkOXV2UI0FIkMyU2zhd+ZsDcXBcf1pQ72Zpw4/nbhAFS0kD9uDlM/jPtg7LjMwhZ7AoXMFl62XJ0tNOyLRJlNs4XSEjoJe9JQm+WE9aw42Dz4hBkSEYoXxEvoR8XiToI85z7qBjSDQ6oQKngygLwyW3TqFMSm2UJiwwt6I2DXaqnDDNgeFn+Qjlja4gt58h4TbzzxVQPuLpy4DCXKiX4ip/wrs4UikJRp3zRb2MCDhGNbUM2W23LDbFtIEi68PMsPHDM7wdi59sAGU079sVIg9FPUGBX6TmTDV2YLq9xNs0UlfqH9NzGbpGDjixaYiXSAsDviPUTgXEvuYwIoK4W/lZHlnYk6+nkoOmiyoeAJyhLTiXVEKMdRd1Czu/Vli7qxvDpbLZVXEO8SYKY5Nby9g5iWUQmZSlmc8hSAPZgw4bCMVhBhkwE3442lnQmMRM6dDsp9UlOPiFgCoSiZiADlgq5vt0jNlcdrx0uzhQtSXUxYDEKI+wOAFlRzVPIHtqI1UJTtxB1TrLXZscS6cOjvcLH5a9NP7JZYeqY9gx2nAlDJ14aNbmM4mgIc0KKTqemdslRvrO4Too1MnWg8V0fmOutbKNnCHgfXJuGWISKRBYxr3YJS6PYfwxAXTskn5q/GwC80aTQ7/jU9yTmJmZsFh0EWBD7MJXuQA20A6ewbPciopNctaLVBl6d0++psIedaMu+atVp7Bsh1u+XZwqmxNhiUZzqI5iDE9jY7bClKT8WeFJFdKXfIMjDrQfF3keX8jWrEZrX4gRmrfKj4htWDFh0jFKxSYJj0pIBaeKCX7FZni0hsl03DMOk6Lc8WGTyVVRs5eKJEFr96WHIqoi6Jxq3zOJjlcwB4DSZNT+xwQi3d0UEE4mfmMb6lU0mOTeusLZwSbaHj/WvECdHuXOrVMOS/PFt55nnQC6wJG6t30N2KaO2mA63bo2f2gNwdSnOiHjHLlfZ0QoT4UfJW7DDKXV5uGuJjzhYntzYb1C9rsFU1OVt8mtGrVmCrwLCCfNeRgC5ArgpOeCvYZJmSJ6ogv5tvUwEP1kFYVro45/5zQoRKk8nEQFB5n5jE7WXmLeutbzEdpPpuW2hnVmArtjMI3THkncNoMrnNCkfh2ISLGLA1nNtdSvFwejvdQa0hruK3u1zhrI4GIDa6ZROUeXMMHEVmYiDrrR3PSf2jhmnCoeJahS3vVuqoMey8KlOGL6+d8SMz95gBrIIKofUDtgqg5dAzaM754q54lszgLE6W2K109uaeL2gWVdmDWjQBkJr8+SCxl5L+oYC245POB7pI6hq8dR9f8+Y9Hd2WZdtzTMvROOgEy4SQrRLnLr9jIaiAjNMChu63RvWeJ5Gy4+S9lha9N8m2fxyttMcLRCl7cnR/UKhMOcY1r3r56qgxYRKjYv3t9fhOquO5zk84J8m7Sdkz1W6tOZ1VBoPKrNQeilNVUXSUDSErEFXeRWXRxZwzKs0Hnr9VE8Txqty7+FdzfrpbvlzxGvM4ikWNGruPfkPn02ZfHKJwvPvHfqH2MGWE9wPvizNaCk/+gffdwmWdFD7ykSqMb2R593jgfXPGWrRUf7XD+0RDyuMoFwEarhc5vOaN44L7CUJrJ4Gvq3vuZ4XSZDqlALRby+Qevx/E3fiQL/eMm3B7fGYJPjFZT/GNhsVAUZ3sMGsejuIfrYt637UubyiP48PNpeWKvjC5+KsYKVBAZxjYsXlzBh9H4s+x1v2P251ent3enl2e7jCftmPISnnuvwCP02a7+TjGcY+kY6HeNc6Tv8ha92DVRRK4GbJyQNdNnTzGorT4nncKoTJMjXXJYvOS7bvF97xbHD2t+nHqAPX6ujaLWWuwjez7QUn4vOKH331YJ2t7g3SU1JQyspJxu9oXqj1oG5gUk9n2RZDZrIU4Xs141flh9yVRBroqS3LwVa5p5g2mwcUK4uWm+W7hYhSGzXLFlivlZtoIZ4ZrbvgvAZZo836GbeDBXYKv+jJLlxleArdp+bK0s40owQxr4aEujAVisXLd24yrHwPXF1pSMKpuaaeZvfqRcHXpcmO4dct1L24ysfrh8OHw8l7zOENwXW3n4mHNiGCGF8T59dVhhJvr80ymMmTIkCHD9vF/eoSEs1drgJkAAAAASUVORK5CYII="/>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16039" y="5858172"/>
            <a:ext cx="1198980" cy="326993"/>
          </a:xfrm>
          <a:prstGeom prst="rect">
            <a:avLst/>
          </a:prstGeom>
          <a:solidFill>
            <a:schemeClr val="bg1"/>
          </a:solidFill>
        </p:spPr>
      </p:pic>
      <p:sp>
        <p:nvSpPr>
          <p:cNvPr id="28" name="TextBox 27"/>
          <p:cNvSpPr txBox="1"/>
          <p:nvPr/>
        </p:nvSpPr>
        <p:spPr>
          <a:xfrm>
            <a:off x="2218775" y="1441839"/>
            <a:ext cx="1234085" cy="584775"/>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Host Security</a:t>
            </a:r>
          </a:p>
        </p:txBody>
      </p:sp>
      <p:sp>
        <p:nvSpPr>
          <p:cNvPr id="30" name="Rectangle: Top Corners Rounded 29"/>
          <p:cNvSpPr/>
          <p:nvPr/>
        </p:nvSpPr>
        <p:spPr>
          <a:xfrm>
            <a:off x="3700404"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119" name="Picture 2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123" r="11173" b="28729"/>
          <a:stretch>
            <a:fillRect/>
          </a:stretch>
        </p:blipFill>
        <p:spPr bwMode="auto">
          <a:xfrm>
            <a:off x="3798491" y="2069556"/>
            <a:ext cx="1310616" cy="231085"/>
          </a:xfrm>
          <a:prstGeom prst="rect">
            <a:avLst/>
          </a:prstGeom>
          <a:solidFill>
            <a:schemeClr val="bg1"/>
          </a:solidFill>
        </p:spPr>
      </p:pic>
      <p:pic>
        <p:nvPicPr>
          <p:cNvPr id="120" name="Picture 16" descr="Image result for fortinet logo png"/>
          <p:cNvPicPr>
            <a:picLocks noChangeAspect="1" noChangeArrowheads="1"/>
          </p:cNvPicPr>
          <p:nvPr/>
        </p:nvPicPr>
        <p:blipFill>
          <a:blip r:embed="rId16" cstate="print"/>
          <a:srcRect/>
          <a:stretch>
            <a:fillRect/>
          </a:stretch>
        </p:blipFill>
        <p:spPr bwMode="auto">
          <a:xfrm>
            <a:off x="4076729" y="2622190"/>
            <a:ext cx="722545" cy="390420"/>
          </a:xfrm>
          <a:prstGeom prst="rect">
            <a:avLst/>
          </a:prstGeom>
          <a:solidFill>
            <a:schemeClr val="bg1"/>
          </a:solidFill>
        </p:spPr>
      </p:pic>
      <p:pic>
        <p:nvPicPr>
          <p:cNvPr id="3108" name="Picture 36" descr="data:image/png;base64,iVBORw0KGgoAAAANSUhEUgAAAVcAAACTCAMAAAAN4ao8AAAA4VBMVEX///9UVlr/gwAAps5PUVVOUFRMTlNqbG/o6emJio1cXmL8/Pzr6+zOzs/GxscApM3z8/OSk5ajpKZkZmlXWV25ubtdYGTW1tj/fwCoqatjZWhzdXien6GCg4aRkpTj4+Tc3N16e36vsLFGSE21trj/6tjp+Pu95/L//PfN7PT/8uX/4Mb/zKH/igBvcHTY8/me3u1zz+WD1eg6u9qR0uZhxd8ur9NKwd1FtNWx3u1+zOL/rWn/njT/xZH/jSH/8+j/17Nvw97/v4z/ql3/tXX/nEj/mTr/rmX/pU//5c//y51Xv9WCAAANLElEQVR4nO2caXfbthKGRZs7SBqUSEmUSImiZFuxa9mpEzf2zWK3SVr3//+giwF3AlrSa59zmzPPhx7FALG8HAwGA572egiCIAiCIAiCIAiCIAiCIAiCIAiCIAiCIAiCIAiCIAiCIAiCIAiCIAiCIAiCIAiCIAdCvSiOPHNfteubt29/PT976d6Jm/T39l1h+on30iN4HUxfWeqavlwuRruqnd+ecI7fvrCyI0NfxvTAyjRe6lP3ZQfwOni2ruSoy/7WWmcPxyfHnJOTu/MXHYAbKNrsUIM1LVUx/g0Gu7JVpWLpb6l19nRSyMqVfVFhXVvRfOfAyv8WXV2jIaui6CtpLfIOrLVW9vj6JYfwE+pKk5asDOkEz+9A07v3N/e/3nKLfU9ebgw/o67eoCOrEktqnb0DWW/56ifc0Z68oMH+jLrGXVkVQ1LrzW8nx/Vu9R4M9teXM9ifUFfRDSiBZGc+v2NKPp1V/2Iq/4a67mC+EHWVBLH3oOS7UsmzD0zlW9R1BzJdJYO+Pz5UV0IZZJvmvJR2S7frKmlNqqvQn7yjunhf+e7i/TiiH1AkkdY78KgPe/0AcVJ2II77K3cuGRShaRhbyazvme3DFdd1TnMaf6fzojWz0ZpMV8cdtZ5zRiveUZhKtaGmm/l8ILJh5v3OEive8vhB+IKsykyodPbAo6xi3yJvQeW3YpdOmMCBWNN1bRCPugdT6lqBrqkqOzBP4nnzaaarYsxiH8jm5V9JGg/z1vTJzHPKByS6pomuhVWDxMymWt6RbluecD4mabRhRXwg9syVlRt6/nxgicUHse6thmJAILT15vaEx6xvYPBnNxDLSk5cqaXVxq8Ps/bKdmJFq0q1QdjoBHRVVI1TJQqIN2jU16flA4KuZMR8mWaV7VHPWNbD0BRr1DYAGhrNYap+Z5tuPa8FbQs4lMvLuSQgCLvVbvKT1snt/fX1m4c7/lPIvaRTnmawJ4NJADopcVNY3o+qDA1jEPBfUS0s17WcqFXM04PjtRpMJrai8uaK1EVXV+JOoWK/aI729byjgTGBjhRt4zWVceKgXa4brX2aZrw7e2AYQ/ilW+mPSQqs//PxIhQNdtPZQyB6LTMud8d5nuC+25a5AFkNKwrDVZzwRjPaKAVtNrPM88L+AiQLomq6oKtt5GwKu5xvWP1h0l+tongxYDNUp0SmK/FAVsUq3Af1dXgbC593lAxAw0FDWAfidTWY8vI4mUD5sKEczaA11m/oednM4C963vtB1p8+j/9eR7ZgsbOWJ8i9a5Vz4f996K4OEi2ZVknhzswMZDGqdB6dQbOWW0gTsfmqk0ocpquasIkA5aqNQOvClZgem6FdnAPbuhJvA++oWsyRBv32C6WYww/gdVbjIJkNQsdFL2bIX/fArJuDpbbJ8j9QDx7Xox/0sV+YrOOrR8pm2VU2rp0OuX5o5ltyq30QvIAJFpqk9QANVdHLxdlbwXQaoVQIKz8pSyEe6ORfScJWcH2ipl4cFUNq6cqcJXtDduVxXJCp6SXmMQhb+pYe+Ax1sKqNImWtMedcbYpg/NP6+bnFGpz8SLZ3fXH59Wp8dDT+/PjFs4xAVVviWm6xAZPz3+oEIQuv2D/u3t+I8WLIzLU5IRoFirpI8384zCy0pKkcLLdh6ccl8StlE1ymsoE3daUrMPxh9foImJ/dksGBgMfOivoxGPeqORATAniteISs9PYseiM2Dv3AnPuX0+fny1++fj7ijK8+Pc+9vj+zFpNaWnU4C900ndOz+w+1pd59+PD09HAjSbnQGVuAs6bcsEsHxXgh6AhaKoFuSmkmEl0dtrx1qZ00dKXZBPxJ7cZhFWtZuz6cfNRkXo1J7fQ0gpW/qHsN4uYsuOMYtIa+hYvH3//4/vHqaDw+KoQdf3xmY6TmKIw3emWxmjo0plbszfMAAFb/08359bX8DoayEQ1bMwLbKKJKwlaT5rdsnIQ683vFeGX2uoDlK9sxal1pNGQyGQ3zs8ALdNYS8dhkBvmLAPdjd9/WDIyJj4S4GhtU+xjPg7hwb6y1vvzKnGqlKdf126eLcjau1XQGzDVoLDTmAevJ8fv7HddadMIWUGvEJKtc/hwWUyfrYLIpTgpHIDvHgl/ULU+MHitdnT7bcNVNIxB2BuyZrPsAP6r3oR0SqZKXNYIwOeKT6OudRceeiRXB+YusH7+1NAVZ/7psjtrXlDaqEZ69Yxb79GZXw44tvOkwKDcuj8UrE/hFaxymtV2EpDJdU3AUmm1l7EjcKih1zWWdNoNTiNd0wcZppCvaDJqHIEwTd/cJ7KG8JouxbVCY1OMER6Am+y7fLr93VD0af79s1XASvSvswDt7Onm/O4/tDEVd7VLX1YQNjf0aRf2aDYRHlR5i3oUHUOwUNrAiL22IV+hKQojqE7dpXStm47a4pXrgYFMYJNsEVE+oAGt0Az/AmYHHoGE9zCgBi9kTwl782ZX16OiXdbvO3O7oqmiL9Px2z0XhTl0z0I2y3Vqv4cuiyETI81muZfMDp6rbSVYfRgtd+ZpV+i3jgxBEkpV3ITKBsYGuipiti9lfB9A+HfJYlwWxjYHCEIzduq4fBVXHf110a8Vdg2Xe5+zNnk8GduoaQXxKejRoh8mqsste2RsOfUPJpVUX1e5U+gEIkJWmd8113Yhjg2NHrqsv1bVf6lo4M5otO4a1x14l5jrumivzbF0PW8eh29ltr8PcXvvGoEXiVhOX519NdzXb8HSNapemWeqaHwmMprB77RV0FYM3OPryx9jmy+11tJg0hzkxVrv3rdPPgq5Xz0ItYgj2Otmbn9+pa1j4V+q2SbfHr9VgTJdZLaygoNjoq3ggPxQYDX/JdkolEPN+XhnAgq4S/woZoSn8gKAa/CtJOwPdEw6cXgnm+vFUrGYJ+QJZqrvNTl1d9qaGO+5Z9tzDOG6fn9rzxdiIXzMmbDNdNYJ4QLhFgnhA9WEgoKsYD5Bh6empVcQDP8izxL1KdJU42GxfYLxTVwdia3d7E3vvt2ioVMde4bxVC0vZ+9OFD3Ygfs2Nndtr0vWVLkyXt00y9tM67NDaRKLrH8K2xfy4RNd9Te/UteczD5f8D7qy41cV7bbyAx1hIWvWvU6G81aR0eL+Neg6AnADdt57qir/5E5S9K/jr1/EauGyK6stZLq77NaVf/zRGa/pVdVB1+53b+3LQsIUCURdu8K6kB+w2g3x/ICfrxvQtRvkwzFXLQI+futvdU7UrniV0+HiL0FXMRxgIxFOBvu/i9ytK03g3NYqTq3BolTHHQrHSzeOW32CveaLpp1/bQsLiQhFbS0ux1erzKGTHyZbQW8Ku3RQdE48VsFulTvRxtiXgF3/0j3DfhbDAci2dTYuzd/rc3br2nMn/MxZd+EtVLW6oByxc047ueCwF7GJasMCoyrSoJ37gjz5sim8dwp7kN3QIfUhRijO94WudiO77MJcl9WbcCxmU5O+03h+qKp781mn39rCjj9JzLXw5A1zPcDl7NGVRAHP4+fHJurFENQH5ce2c4vNl9/vkXnh6Hi6ehHxLDCZw8avJNJ7GCYszxMUfYdgEoHl8WbYg4ugkRcrdFVsK+TKws0sv8JqvAcYmF0+n2b8wkDY6rqsH69amaw/JNFAj38S3dQ1OOAiYo+uPQrpZTWYzvpRFCcGv5urtioC2z2U9WeL/MRPfUgFq/Ym8eGPoFyZ3xPuY2kfLiOm+SsjKzigqUYSR1nkL/j9VXWLAboGvOsBK4/6sylcQS2bCXfi8ltgoygH89enO0KZgvXfDWHH3y63VHP8Wlg1iA/4xEema9DQlc1e4feggW0HXLOmmzNnOi9jk9bz3pxsCItGzf8IheXlifj9ABe2vOgm+dfnamAP7fxBq8ragK7DeJFf77Jx8PJlOxIh7qZ4Pi9n1jraKytY7Pc8Ucj+++fz1gecyOYJBzbPQXZIQOcEdZq6oK0rW/xTvb6O0KetXTa1yrJl8RZpGk90rapeH6ucmd51TDQOWIOly0ktTav7MVa1bKCr7c59pfJz6nLT3e0Jc8nVQFV9GB32AcH69O+PV0zUqz8fJSFWPdQ03ii6Hkz76UFxMrWWevsWtzeaLpVmrEicMLHzXJadhE47jjJXU0Vf6urAr6yLzkPLUPXlUg8WmVl/zuJOJ/3OmGh/Mqy7oq4/UJfQkZ2smtnbXFcoZ+3m5aEpqkZHcVEeLKLDpg+sv5xeXj5ffJFuWY3WndQdzZ1Dm3XCsOMuSLrqHKwJnbthloWyr7fg0y7PGzW/xGL1+R/d9iiIYwqDonOz/dzIW0E/7bdX6MrKzZG3ZRz58yZ/3ksPnv4PsfWzwMMqE8nzhLOtBdmndFur7xuO+GCp67byfc8jcpq6Ii8H6vo6oK6vA+r6OqCurwPq+jqYM636ZAx5OWi81CY7/1cAyD9iHi/E61gEQRAEQRAEQRAEQRAEQRAEQRAEQRAEQRAEQRAEQRAEQRAEQRAEQRAEQRAEQRAEQRDk/4b/ArVACkELRm/xAAAAAElFTkSuQmCC"/>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3584" t="30690" r="3137" b="33026"/>
          <a:stretch>
            <a:fillRect/>
          </a:stretch>
        </p:blipFill>
        <p:spPr bwMode="auto">
          <a:xfrm>
            <a:off x="3836705" y="4250829"/>
            <a:ext cx="1209520" cy="201632"/>
          </a:xfrm>
          <a:prstGeom prst="rect">
            <a:avLst/>
          </a:prstGeom>
          <a:solidFill>
            <a:schemeClr val="bg1"/>
          </a:solidFill>
        </p:spPr>
      </p:pic>
      <p:pic>
        <p:nvPicPr>
          <p:cNvPr id="3110" name="Picture 38"/>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8188" b="39216"/>
          <a:stretch>
            <a:fillRect/>
          </a:stretch>
        </p:blipFill>
        <p:spPr bwMode="auto">
          <a:xfrm>
            <a:off x="3848772" y="4840729"/>
            <a:ext cx="1200929" cy="143148"/>
          </a:xfrm>
          <a:prstGeom prst="rect">
            <a:avLst/>
          </a:prstGeom>
          <a:solidFill>
            <a:schemeClr val="bg1"/>
          </a:solidFill>
        </p:spPr>
      </p:pic>
      <p:pic>
        <p:nvPicPr>
          <p:cNvPr id="3112" name="Picture 4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14958" y="5374588"/>
            <a:ext cx="1185461" cy="138304"/>
          </a:xfrm>
          <a:prstGeom prst="rect">
            <a:avLst/>
          </a:prstGeom>
          <a:solidFill>
            <a:schemeClr val="bg1"/>
          </a:solidFill>
        </p:spPr>
      </p:pic>
      <p:pic>
        <p:nvPicPr>
          <p:cNvPr id="3114" name="Picture 42"/>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6482" t="10003" r="5850" b="11531"/>
          <a:stretch>
            <a:fillRect/>
          </a:stretch>
        </p:blipFill>
        <p:spPr bwMode="auto">
          <a:xfrm>
            <a:off x="3814958" y="5825959"/>
            <a:ext cx="1218732" cy="291552"/>
          </a:xfrm>
          <a:prstGeom prst="rect">
            <a:avLst/>
          </a:prstGeom>
          <a:solidFill>
            <a:schemeClr val="bg1"/>
          </a:solidFill>
        </p:spPr>
      </p:pic>
      <p:sp>
        <p:nvSpPr>
          <p:cNvPr id="31" name="TextBox 30"/>
          <p:cNvSpPr txBox="1"/>
          <p:nvPr/>
        </p:nvSpPr>
        <p:spPr>
          <a:xfrm>
            <a:off x="3905921" y="1441838"/>
            <a:ext cx="1058475" cy="584775"/>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Data Security</a:t>
            </a:r>
          </a:p>
        </p:txBody>
      </p:sp>
      <p:sp>
        <p:nvSpPr>
          <p:cNvPr id="33" name="Rectangle: Top Corners Rounded 32"/>
          <p:cNvSpPr/>
          <p:nvPr/>
        </p:nvSpPr>
        <p:spPr>
          <a:xfrm>
            <a:off x="5372363"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prstClr val="white"/>
              </a:solidFill>
              <a:latin typeface="Trebuchet MS" panose="020B0603020202020204" pitchFamily="34" charset="0"/>
            </a:endParaRPr>
          </a:p>
        </p:txBody>
      </p:sp>
      <p:pic>
        <p:nvPicPr>
          <p:cNvPr id="3120" name="Picture 4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38933" y="2169966"/>
            <a:ext cx="953760" cy="295831"/>
          </a:xfrm>
          <a:prstGeom prst="rect">
            <a:avLst/>
          </a:prstGeom>
          <a:solidFill>
            <a:schemeClr val="bg1"/>
          </a:solidFill>
        </p:spPr>
      </p:pic>
      <p:pic>
        <p:nvPicPr>
          <p:cNvPr id="3122" name="Picture 50" descr="data:image/png;base64,iVBORw0KGgoAAAANSUhEUgAAATkAAAChCAMAAACLfThZAAABvFBMVEX29vZwcHILMSIbm5oAkUIYRTARh4dyjJnB0i57yfABU51danMlm9j7+/tLu+sONSIQcWg+hT+d1vEPUVCYz+0LTnhKrEkRRlQoo9w1ejlqamwSNR0jIFcQcq+23veQwjt/x8N1dXeDg4QZRC8dnKK6urpaamsAJBC2ykE9iDxXa3kecKUFkVYMMjPg4OAUo6vJyclEmkclnsoVfX5Lu+UHX5kRRkyX0+SOwkVxxaNihJUtfjoALSgZfYbs7OyTk5RtgIwGWaB3xpIQZmFWkTTx+d0YJFTDw8OmpqePj5AAIAATbrIATpgimpAAIwAAFADU7u12x9B+uNf5+++tyy3B2JAsoUYoeJAuZDtft3PC3tzn+vuz0tOCrq1KioVlnJmaw8BkhIYAPThYsLKi2d1GWE6lsakhp7yAjoTB6PbL8PtexeczVEUoWHMjPTDe68C0ydUAOmXI2F7g7Kr1+eOiu8jC13SFo7VEdZOix95gnMM2f61xqspqklmqzHGdwlApdom10oMNOE/T6dGt28keicZ7wqZxmnMgayW33reJqIk+ekGBvYMAM0C908GIo482SkxCSGYAAEODhpvk6cplAAAPNUlEQVR4nO3dj3/TZB4H8HaVOZRnQ+iAS6FbwjKoSCjy8xRSp0hT8GAOVFxQp4A6lFPE0+PHnQqep6d4iv/wPb/z/PoC9dQ13fPxxbamWdq8+31+JKlrpeLj4+Pj4+Pj4+Pj4+Pj4+PjU6IghFb6KZQu2AzNzy/izOfe76GD0c6/8eb6F3jWv7W0mHu8Bwfl59/CXGpeWL/vjcRX3v2D8qX1Ohuz2/jO24ve7j7JL9ZsNgKH885s4umAoPkLMzMQ3MaNjVOdirdzBV2c2bPHIcfhNk40TlzyZedIPl3bs2eP3VoFHJZrNEbans5MfgFXnKPmJByVa5x619Pp4XBWzRVwTK5x2tNpEXCmnALH5RonPJ0SCWe0VhVOyDVOdD2dCHpZwOlyGpyUa5zwIywPnY445HS4Qu7UpZV+xoOSfP97LjkDrpBrnHrfFx0Jqo8XdDMgnCLXOOGndSTL4zjv1Qw5C06Va1xabXIIoZxGOe+RryVyoupmQDhNbnVNTVA+v3hxaZrk5YX6sjhbSUtO0s2AcJpc48OV3Zc/Mmj+4rTMy/sx1VqKl38wrtLVQDhdbvVM6han1RA5goXteMkJuhkQTpc7tTp6OjS/NO2SGx9fe7k+rtHVQDhdrnE6Wem9+gOCzk9PA3J6MF0NhDPkVsNJk3zJhIPkMN0MCGfINYb/QALZcKAcpgPhTLkd6Urv2e+d5UOOrIXywdF9UNZs19IY9tH18gZXQLn9M6NQ1mxfo6Yx5Aev6FBfcuP7Z2oPKbdmdqjl0LITDpIbJ3IQnSn3YYKTpkP6vpP8ykIfcuNMDqAz5dbgIWNi4q+XZt//6MUzK72jv3XQx1cnnXQQHJNz01lyONtHRkZ2nN459sm1IcNDj05OOukgOC7npHPIEThMt3MM55Nrnw5Rs82vTLrpIDgh56Kz5Rgclxsb23nt05Xe4d8qpLG66SA4Keegs+Q4nJQbO7vz2pC0WfQ3JmfTQXCFnE2nyW0v4Aq5sbNnP3txKJos+nxy0k0HwSlyFp1RcxJOkcN0w1F26JlJgA6CU+VMOl2ugFPlMN3Zr4agt0N/nwToIDhNrnYfOQVOkyN0n7240jv+fwddmQToIDhdrgbKqXC63HDQaXJXFwC5cViuBshpcIYcpSt7g9XktKqD4Ey5mlNOhzPlKF3Jhwm1n9PpIDhLruaQM+AsOUL3Srnp6MGXkw6Cs+VqlpwJZ8sRumulntfJmbBFB8E55GqGnAXnkCPzulKPEuLoyx4mIDiXXE2Ts+FccmMl7+pQfmXSzIIiZ8M55WqK3PaJh5PDdB+t9O7/2iCUz3/8d0uO0UFwbrmalHNUHCA3VtKiQ+jy9Ru7Js3GKhssBAfI1bicEw6QGzt7baUV+g/Kmze24TjceNVBcJBcjcq54SC5sdIVHcqv3zyJ3U5CcpO3NkBwoFyNyNl93MT95MZK1tOh5s0D21gguau3IDgsB2V0+44dIzvYP54R9vMJSK5kc7rlhYW1C+Tf2oVnoDz52hYoB6C89tReKMeA/KNMzTXfUC/yKJDnZneAdHMvPYbzEv1Kf+LfTj791KubgLSecObZYyWaDWtwkNxzj8+ONAC6dXOPufLSyXVPP/UIRAfIHTtcno4uv15/sNxzjxO5ETedWw7DETmIzi137PDUK2Xp6PJ6/cFyGA7LTUycctO55AgclQPonHIYbuqfJenojIpzyxE4KteYcNI55Cgck3PTueQI3NQX5ZBDy/UHy1E4KjfRcA4TthyD43JOOocchZv6ohznhs226pJjcI/PThA5J50lx+GEnIvOlmNwU1PlGFytkrPlOByTI3g2nSkn4KScg86SE3CHSyGXNzc8SE7ASbkJu+rmALhCzqYz5QRcSWructOig+AKuYZVdXMAnCJn0elyLQxXqppbblp0EFwhZzfYOQBOlTPpWkDFTR0uwwiRN5sWHQSnyk3s+FKF02bCKpwmZ9C1dLjDkq4UsxIm1wSPvlQ4TW5Cn9fNAXC6nE7XcldcSWbC802bDoLT5Br60cQcAGfIaXSFnNLHkZTi6Oty06aD4Iya04aJOQDOlFPpWkbFSbtSHPFLOYUOgjPktAY7B8BZcgpdy9lUyzK05k2bDoKz5YoGOwfA2XIFXcsNV45uTpWTdBCcJdcoqm4OgHPISbqWG64c3Vyl0rTpIDi75oqjiTkAziUn6FpuuHI0VrWjk3QQnEuuweZ1dD7ngnPKcbrWEy0HXEkaq95cOR0E55ITRxNzAJxbjtG16HTEkivFyEqybNFBcIAcGSZwzbnhADlK56y40pScWXSEDoJzy+F53ZdYDoCD5Ahdq+WAK9HlG72nI3QQHDsn7Aju6+YAOFAO07ngpr4qTclVzPba3PDMk0CMmhuZEJKnXtvGj/zXrSP/1omft2wB5R55de9hO1+UZGDlaer/08PNXVA2HwRy+yj07ojas1DOvf68nTsrbdFf8g11QlZncONb/rXNHSy32Znbx48C78ip/eVPQM4d2fv6n818XY5JcJH8UL0u4ca3QHS73G6bb289fnQUK82Q/1iliYqbgeTOHTmyd5NJVzo4MsBiOmJH3q20BaID5G4fJ3Kjo5SLlxpVI98BuXNHdmM5g+7rfKUdfk2adQFH5Nx0brnbW7cyOUon5MQ3txyGo3IaXTnhyF8oqTM4Kuekc8oROCFX02oOliNwTE6hKysczjJ/Y+EWm+4AKEfhuNyoKse/u+QoHJcTdN+UsI8rkh9au1/KKXS7bl3Ob7jlrm5V5Ygda6qS0CHH4IQco/tmvsxw5L3Cl3GL5TNZQndy27abt67TP3J464Ald5AMDoZcTX/H8MWl73W2ZwWclNv0+vO4pZYbjgTl+XJ9Yf/TJDduLFxfFn+WFDV3HXA3VVVOTk6o24V5hO78+1tXxSlym54vecEVQUqUpfmtuwCcIjda43ak4Gifj+1ccEVr/a5Mh6q/Lmjx7bu0kbIvV7e65JgdzrSoJHTmzn++/9aEY3J7f/juzLAU3P2C0PnZuwcPMryi4gy5Ud5Q1V888yPG+1atuN2n92764bs7q8KNBNu9vfmuMqq65EaLelN+8cydH/87+xNF2737p0vRu1httbDRIDT/+cG7dzU4VW7fvjeXgB6fdJtpSv+K2ir99EOEFh/9+d69e7bcvn21N+aHYIbx+wUXTJL98vPxrfdYtpK/szlau3Desz1EcHtLk3b2+S8kS0uL89pfpPd5QFwTPx8fHx8fHx8fn989+NDRmoCRiS1ZLs4NkZXwEaZYj91O5cTNmsHdZ4Fz0qdsSbmD/KyfFrQ3vHJJoiAIMnNpO6rixdWoTW6gSpfeDMIONUZJJwzo3V322clpr6d9MAtKop7+aiRRJ2WbSuKsF0VRJ26nSLk7ohtAabfD1yRbiTt4zV6ciE9oTrNOZ3A+YC0MqtVqEOvPp0MWkgQRLqx2KG9iY5R2guJuAoR6GNXYqLEAvzw9XDBJRl8QuqWgmgk7soGI/Bzj5dUg4y+PXFW8DB1c6NmA0KE2Q4i0pT0hg592NcmKW/h2llS122SnIvLd2Gig7mGCPTqoklaFGvteFevgDYQIVypb3KGIZJ2ArcoaBeq2s7iXdgZErssY1P1EGlW1qt8yb4ZpBcWiUJQNBMoe0hVwWRPAIOxlOBHFC3gxUbkkZFZhIjYRZt1uN6OLM7KVNOv10IDIkZ2h6RXPJzVs7h9CRn5DbZ0hvcdYQHqvLMwSPkSkMXkY/ltEDrdo7Nbpkl6NwcVs1UpMb+BeI+4m2aDUHOlieKuTS0TJKYCifbluB2QjatXyHkApY95Y9bER15jsYLFclJGV2GjOtpAUG2RPEGVxmnQG5UPCREdXtLZUNMN2R+J02klb6fyqcTuJ5Z1tRNp80ToJfRgaCwK7Y6cPzTrYiG1JjlOR0X/w7SPc0aUDUnL4WUVcQMwFYtnziZZMWgqO7P7IeIubWyjvZdpii/iOICMry8+kCvXGLB+6J2o90l48CpWpQoiPQQN16k8WXVyMc7TkKsjsA4sio78YF7+oVhXZYJCQBio+kyoxIcRDx+K36GNGskbJTX2C2AY2sbLhtcPajQrJ5YQAEq2X/16iyLWL5orwZDCkW+XijFU+XHEIQV4a9oJF1WKcpUNU0NOZSIGHgyanT0xICxI8iXpHMXSIhpeoxRrK9p7S8qBcfIGy17hht2MyK8HDZKrLySklfRmMqTl9WoP3iXRiGCBPNlUGjD7kiuZKO6mENdFYDJSypbGjOpZq1KkWcoUVa8T6U6TbH5RRVUZ2WEmhQ8ulHzlyg7Yw0lhp+YTKArbT/CAhKKLK6dOi0Ei1OoByYh5C57RhUXJ9tVbaqxPuNFCqkO6r6PzZiBP08JQmSdrdrBNqcrItGscwgfgygHKSJJV9Hn2SfcllbDAVjVU2V7qAtcSQnSJgk13yra30c6H+dCI78aCNEJWKMohGSpfXlxyFIqdDemJ6gfC0Dv9EGyupJ9opRBVl97URohg5+WTFzh9B0WcQP6sU6VZ9ydFpLRsuu3K+h2caqXgh2GxWP2vnlnOMrYMaOedlvZyYk/Ynx86HxHIywl26co4cmCezADk6vvfKISeP+6saVV9yfH8j5XiVHMfTiZhcXfcoukBdjh2VlYNOHDnwkuNL+5OjRm3loIv1V7LXTK2aQ1HVLde2iw5VBlUyKuBkH9OnHNnfUJ1epHxBW4wYypmjCh8yXHLGzJgmC61rJYMRtejk/KA/OT4XVM4F8z6Ar0/nLT3lIbvFFRBDjva75JKHuJ32AuUVGbCEVsn1K8dGaOW8GrfJlBIOeim/FEgu0ACtVZQjnfuR81kZngkHxugyMBFzYHphgUccWxhykXG3lEuU8+PFGnLqTx+Cni9P2nEPH3t1gLG1Io4Ig7AjLlkMLFyFXNhjEMonvfN5sTjnyc+SyxOQrDEqB0VhVT+LRqswKmowrorrWQG9ngXLVfilSn7a3nFFeICS0qvP2jWsNt3DoqsmF1oDebIH1xgFUCf/gXZwSTagvhLsGipLr02u/AS0oLFwYF6YQWlc5cSkOgd1ZGWJOx39OjBKsp52UT3u9LLiQgC+W7/mjrqZvouobVxYRik+0scPE6fs1Ka4O47tp4OPa2O6cntwrj0AcRwcGkvst4MAbw9RVnA9iPWGFPdB6QAfsPr4+Pj4+Pj4+Pj4+Pj4+PgMT/4HPmHGjm5/pXgAAAAASUVORK5CYII="/>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9640" t="6307" r="18183" b="8689"/>
          <a:stretch>
            <a:fillRect/>
          </a:stretch>
        </p:blipFill>
        <p:spPr bwMode="auto">
          <a:xfrm>
            <a:off x="5593442" y="2969463"/>
            <a:ext cx="1044743" cy="734693"/>
          </a:xfrm>
          <a:prstGeom prst="rect">
            <a:avLst/>
          </a:prstGeom>
          <a:solidFill>
            <a:schemeClr val="bg1"/>
          </a:solidFill>
        </p:spPr>
      </p:pic>
      <p:pic>
        <p:nvPicPr>
          <p:cNvPr id="3124" name="Picture 52" descr="data:image/png;base64,iVBORw0KGgoAAAANSUhEUgAAASwAAACDCAMAAAAAntbIAAAAwFBMVEX///8DdrwiHh8lICEnIyQDgMwDeL8yLzADfcfv7u7r6+stKioDdr0DfsgDesLl5eWQjo/39/eopqa8urv09PQ7ODmcm5vBwMBBP0CHhIRiX2DS0dKwr6/c29tLR0czMTHf7fZZVlZubGwOfL+AfX7Jyclzb3GamJjx+Pvc7PVAl8zG3++VxuNSotG42e2Aut1RTk6w1OpystmQwuFeWlwpisYvkc1Hm85krdkcg8Kjzed8ud/C3vBDm9Eijc9OptvH+wBLAAAW50lEQVR4nO1dZ4OivBZGExAbYkdFRbF3x7FNee///1c3FQIEdWectjvnw66YCOTh9HPCKMqPJmd3dDX38Dz/6hv5/jQ5GaquJXLo39dfuC7TdK9qCUq5vLH46tv51jQ95xM+GWoYrcnq+TibLZ9XxS+5ve9FMzUhkmEEJXG3z6t5Xc+r+n73RXf4fWgRxCqRUGfC6PygGj7THaZfdpvfg/Z6CKyE7rPWi5sP4Oj+S/p/dTrsD8sn4Zu5EcYqoT7wwakbQlJ3/xnecpa6qhuGqh58BolIIULEk8NDZFA9fMmdfz45e772fH7Fv3yIgmXs2ZgEyETEWP6lJJg93XXYlzKwzhM6FlVn6Jf7uNP/VbQVYVFP7Nt1PGe96LkoWDn95ctW8Il0FGExXMY923wEj/ySDklwxDCvv24Jn0aTs2j3cjrTWhNXi8DB1NIyiqMA5V9NThCVPPcfTmH+8ZjuKFFZoq38iykOrKkR8rQ8OfuHwVL2AVD8CHChBlD0o52lVGf9E2IYdBJED+DZD/8SOfXg8O//MQW/ej49bPnBVBM4SBUzCAuXwaXp6nLifS2JhP5e18E55lVViG3WvrypQcUzPZ11PFWbbcWvb3NKJ84k/NXPo8leJU6l6gW/Dyp1Mw11Fl7fZLVbr59CUfLT1XBnulvuXdfdLxfOh63jU8jTUT4bbQ+Egc7PN55idjmQnp5cNW9ommHkVffBuevdfy5NXK5yNMPnmJfdw3p7s9g455BfGkjRIFXna0FNPT/Fn+i7k6Ce1TcvY34O8JZ6FpJ/D2rQABg/2E6++Nr5HWkV51Xl58np6kzgq7UajpM09ccm6R3fU9BX16fH0tPBUFUd6Tr9IGK+zUdiSuR5vOdCX0qedtbP77Pt8/XpeFyuA/7V5CyLhfT9T/Ui5izo096usuJpJ/XuEz9XEJ/yqqEZqv4Revcs8+5/dB51etq75+VH6BFpEhUbAeMn18omH6NE5DH2j5bDjyN59iYh5PZ/yaOjNOOMKH/86lv7A5pvP0Vp/A1gOa9GXj98AlzyWkbiJ+VRJ6QrTT07H34lSWmW6ayH6z/+HsTK7Z9ww09xnPURDvDHELNRn1B/kVQbCWleW8C3p9OngRXnO6g/RmXxNPBn5JXmhoy1fpQDf0TBoKZ+SugvVfE/yiWdnFzNXTqfcalitNEtoR5+VoZmMnc+6UpOBC11/1nX/nnkvAaS8Jo6c776lr4zrV28i4UgZajurfW1f5Wc9UHDVe+8tn/+Z9qY30HTp916Fy5l/9Iv/dIv/dIvfXOaTOer7Wo+vTU0ceYv2+3LTZHBhEy9+cxfS5kWosKFHaeT1fPsnDB0XTcS7uzhaknReVruXQ3NNzR3f7rcqzR/mJ3J1MT5dXfZlygTKly7OqICmVm/YeYfUbrUt7JJRLDaNFvSKc56j7eFaYlcLoecbh1vTr20/unprOI8RgJPR056/ryOnb59xZvS6VR0ZmMZSdbUR1a1N87gj4BQNXN1UYUqmQnTV2f+CWUaXQCSjNCnTq0SmbM7q0aokGyo+63kbJSe3VAHFpr+n5wZJ8t8MNGsqUYw/Mk8wupo0ANZGx2w29xc23Vd3NA1pe4Kll31kOJ4VWvBW5kc+dKpWLFV6XpMTOfMvAYsTdP86bKS8/Q/loEgAs7CRfVVYMO0BTBKSqEDbQ5WEvSvLKvJVnVXsMwQVITgSJzCMypIWNz94bB3Dd7OLc/Y8fVrSKQSrkv+o9Ojedg57aZE3HQ+zGZ7N69H0lsjWE8Pmr1GplLNVjhYSdC4uKwGX9Y9wZJilQRNYQrbmKmp54eVQ754ed6z9cuqQc6erd897l6mjjPfPuzzBv0qXMBxaK+W6j7MCTrTpxmd6nf+FtDN2LA5AFWlDEuKf4+lC8uqecu6I1i2oKwwycCinW26K2royY5ugc7lo3qLzjeMk2/WJgvKQEZ4nzSdq4oZ2gU9s/cYbCR8NmgjuaoUYVMRnmi8oSv7LHA/sDIpfuFq3yzVGv1qEoTBohnz/D5koqYHsvxoayDtktHPQXXORDm044D0teVC7Dkn3Ob1TdbgEIG12WD1XrVEsLLtmGW1sskPAItJNqiWmAEsDkdZEACL1mL0aNrXoU1p4Q7dKZsf9pYmFFxV5MQpaSGPKD7ad8ib20qwjMAajGBNUbI9AawksORAZESTdTewKl160Y7o47VHSCR9sIigaLKXMqyIuOihPfWkKhgRN4UjE5hO5ur7iBdAGynZY2iBARLFttLJoo+mCFYS9GSr4k7DncGqM1ck5A/XLeiBtSVOgLzPbEbEJVhIpoworcRjCJBl9MWTMGFOl3hrB3xmvjm9AzPDbksZp9J9UAiAlZQ6EP2AzbobWNQURo1wpe89st1/yGGIafekGifYk02YJS+vayOfXtuffB4lVXBpDZzuvvZYyyLKqdKADc8p5WiZkd96TsOdnVL6DGRWxY95ivP1LC/fOfASVVp0z2tMcXnxv8U0MlfeDkI2lXGRLUMwKA9LG+L9USCqAwZJxIHgTgMYpO4L1iM98fDavJiNbnQXYkBE17HMEiXSuGPIG+2p1uKgF5DVAclNGX9mwlXkaMHg3dc5Vo0KvC9YPSB9OLfSnICVF1mDKJsbe4eIyoup2jtU9Xk+RbHdYqEzxSKb5k8apEQHgjsNyEJl7gwWjZ9A540/3+phnUV4zduCf5moFEqcWkIESUOiKxlYGRwyUlwEB4I7DaBTUQp3BouxskRL3kQPatgaEum5sTeUKHFNc+SjRJ41Lar8PLCUdordvmeNuNMAusi+3xusUpyWvInoqzEC0JB+0Rv72QnUMt4hRLcWSPak+WApQ8hun4f93GmA2D7FgNW2zVHzsdkf1IbSLI8wHsxUtT0r+xa01jRWEeWIwCfYwsnL03q9XqxkyU8iaLFNt8xURjWaAJYX2TLR4E4Dy+hIwGo3OsCjZLURTri2zQvjPQ+tywkPGa2oDhYtX1BlTZ6OroG3Cqu6e1iH8SoSYNXYLod9xN+nJILl5UwIPJ6cjMlYFKxW308VMONgi6duj2BoPCsy0dBPOjRvSWsLtKXRSyCu2QreUXG3V/m+whxy3N2TE/i9k9DkcsaISLTEsQiApYx8B8JzGgZ0KAKWCaPpKFGkxrLxmnDpgY9WN4DyFZqfaLDrBtx3qt+JZIlvR2SZv/8Cho9uLY7fkkmtRyIiwEGwuGyAqp3iT52NhMHqR6HAKHuOx0g6nhRLEj1/CuhfZi5nSmn+9DzTcMioqaE8DFkgcY4WBomyNSFXnDACG/IIF2rxjaRBtzQWLO5AeIvocLUcBstLRcRk7iz5uBirV5oCWimR6cJEjZ+GFpgnrVWGaoS7KklgiI3hgrCVnnf3s+Ns77K90pqooUg7vIRzvHGaFou4YSGwPAeCy4f3wMNgUTBA0uo3THPQ4zIH+A86fLyJxhuPWX7aQLVLZD/QkxfCCFiuoWle/SHnHqJtVeTdRsij3+oIK914faJgThcznaWVfRW1ixEzTlviO+QjwUAYLKUORanygx8JWABYJhe7NuMST2thsNA4B6DAxJaZC041wQQAGBwTwQruQDVeF5GFEm9AfyEz1YMook+sLuGL1TWwaLYsagAiYHlWMMmdBrbaEFjIKbBs0bWiHqznpG3QeEkcf4wkjTENRbkHzZj65cTVDUSItWgBUVeN15CQ0BhlelIRD4UqGSyt7Gf6roHFUhoRBzcKll90CXBBRGdBM+iF0kQ92LBDC8XegfGhPBhMB0TRkoviZH92CSGYWLEmnw9qLQyW5u4QnvnIInlamQ8wsJzwPE4UrGhySAIWN3TcaaAUAqvYDydXMjTotvhJwpmqCrWv1YijbwtqEmTlZZMJIceZrnbLM6/v/SeaK8JZLhJC2UYNmrP3PKfFTZx1g87CRGx6SGCuxobFagwYnKjASU5Q6IuK62o3xYTX9/S88M6GGfUXYkJpat94eEStoSRSZrQiCv66NSSEHQjfaWAruhpIXwOL2sesTC0JZfz4IpNArL6nC1sU2Zv+tJi3KNNkF4sGqQI3Yl8/RsDMRZ1WKVjYgeiGvMRrYKXt7EWw0szNzUpPkPE1l6f1LtGcVZN9NmKbVOO24bDUKPt1NHMYnXzdg+dUr4ZV0kWw0nafKx4pWGl7xMflYImaC9wS+8xJ7JeLvGw5zi0nmQRNm/oHF9I5zzRZdiU29CnyRTxYBCmPMaJgEaS88TiwlHaH+7U3ZU/XrPjOj1mIEvvqD5JJMFbCQfxeMMKl17IOlygOrLKIhASsemg8Fiwh+ol35X2ifqqfRt5SLRabKSUb73kimRzE1zZmeuA5ePQ+sCo1iyEBQApGwSqWOuHxeLCUYudPUs2nYLQ7zcVk7BjRoiJTU+sLxR3+cjiJlL4LrBKDCiExKheifpTtj/ftjHUNLKVFrxH28uVEt6H7Wvp8g2hxzqK+QZx+oxkcyeg7wMrwcDDZK6UlTmelz6BKbkr4/NWrYPGQ6CaltQ0FcBSN2M3ONBzir7GmyMbsM17HZejfDlab5x2YL58OgVVgeQfQZIb1BrBYpOUDPo1vHw6DtaCdHjGzCTy+N7C8VJClKkvSKvdmsNJVxgXc4w6BVWFYWZ5HHgTLlGX7WBWgS/1h52l5obS1C4khdQ7i/rLH3BD8LCSHxIc3pJNZz4hERt8MFutVePT8/BBY1MsEPZ+RgmD1OtG+ZJ7xIGCt/offJhr/woVlOJ15vFQLo4lUX0ip8yB97QaZKnEc3g5WiwmMv+IgWG164q5w4iBYfdiLCiRLy5Ng/EnVYtejRF0HVjk15Hv4mZLyffadmoipX0em+vRWsOiyxAJEECxaRws4AUGwmgB0wlEgi8VZ7nmvX4j1eNOZqND3cbqG+RmirzCJNZ60v+QsC0TeClYn0gQTBIv1fZSFM4TBCpfO/M5JWkhkmXD5X8xx6ItyA2VW8qdBNEPSwfCkR+IbmtOKBtPTC81IbwWL8YCQTyl2RbCoUxUAywqcgPgdoC8yl1e2ZI+AtRMfJQ+ZpfPyQSSPVLYiqnlF64xBCSVN4Hr41UoTkp6I6Yh7J1hCMbmdFS1Zh44L+UPmtPJLsS4a2LepWczYm3BsOGXcM4tI4pQmirWQyaI/MNwQWzyRr8OvbqVNlfngH12bvFKGk7ur7xTDLA/jijXKWElYwPEirwn6FY8SG08iXqr3/S0bAGQ7j/1mJ+uXyzx23dLCTN4NFnOcNfu7aRGvkr7f1tCFNnhluiSpwlykWr8jr1LXxRdRr+gehTiT+j4Fj47H7Uox3TL9MmG/PEC8wUUqa5Lxcccbb6JxyweLAiYWeYTtKE+8jOUe16u54zjT+XZ9ZBuZZBtS2JuTVXe5mOM89Hxx1Mj6c5K4mEWX+cMOb7GYTBdHXY9YjXuA1fIWD7vVVDK08h53HfChZHwTtxclvOdq63pbcXTNdV2NfKCZK6ndWzMg86rmns+uxnoeNCkASwqtrmrn/f6coPXYnBrrCL8VrEh5HsCssGChcZd/lxTGsVaqZWVwgZD3NfVehpITyqyE2eR9HQsGL95paPDpcXvITnwbFCm0sWcQ/8qjN4NVFOUIscum5TV6AJJm7QfHO0O/77lKtFK7CcJwgWBFidDu7L2t3CNcvo+LGuevofk5PVh0FenpHOwhQc/gQjsc60S4AazITDPr5apAx8aFQeINADiggI5TwngJJ2D4OD9HvRlQViD5KGtenuwOBvkzCoxfkCCeT5feDvY0M1TWEkJmHxbxuymdhzM+N52bV91TfOSOhIHS9b+IW6ETxSJzodbsdFMp69Gkayz3Uqnqo1fRVzKlPh6v9hrUvtUfu+jAFF2r9rhZhVTBZzuN2D7v+Xq5dxNYVnLu/vi8utZlO1+/nqlonWcPV/6GzGSBzo3nfvzf/6ikK4GjMOrXxnHn9LBs2/XWNeZGlnD1Mp86N97YZDp/ebl1r76D59565l/6pV/6pV/6h6lSjql9tulbR8oZdhRv1oblsDEslG9oAxHnkovV6SXqZWHsD7vDP5haULrRFQU2EEBMttKu46P4VgULZNCyRMBsGHXZ42iM59KLZUkGtur9uFCNb7H8EmrF1T4bsGliaisWbCnmBbA6yP/vB8ZtePv2ihqea8KeafaTELeuWoCltYsdAC41O38+XQCLL7/WT18GC3GW3RQF7w1gYVRMwuUWZKlYHDX9GLDEXSbmhdY9DFaQ3gAWlsA6yVtY2THA2ccB7DXgdwNr07CsUUvJ9ImqKI5GNJIROGtUUEwwaFobk8TSNvo0RipqOBoWmr1SkXDWqI2O63avg+NpClYj0IBaMDdWE+M/aLRHnabHqAJnDciWZStZrMFqugS76ZoPVsbsWT3cHNwedCxSLUeXK5PLlTadBrqxYd/sVzsN/ODKfaszKHhTCmgJ5FbskVg9eANY+BVEWYgYv0dYqQbZXn2us9JooI3AArCahFYGLynZScFNUSnBURXp5coGgTWCZXQMIRrpVChYI9gUAshKCmZTAD+ALDoT0kacbxlYzZrZBOQHFlKBA1iFRFNysNooMM8CUFDqWXQeiItx5HJd2GmSi+LbAalOFloF8glCC3+VxVOsYh1a5B7A7VZaChau81VMkCq2QbWoFKt8n04DUGuIX9mCwMIZmnYPPfo63KQxEiauyo8zdpmI4QCJaQlsCkplg1/HgQBowIB8Z3rlCrr5JrZ2NVzR5/ULCha5GK0KWUnEE48Qdwp6YBUtOGgXC6V0IQvGlWI5Ber4FAWl2IP4oh18eWxF0310ifGgraQ3YOhNKStNzAm1PzDSMWCRNeET9tGtlThjocUOiJ9VZGBhPi7ALIKpVCgUsHqx4SOZ6YFFllZDt2VDswR70UJ+HSdbu128+mw3ABZslkq1PtFVBKy0hZWYB5bNHRyTrhcf28SvqBFtYaKL0ssXU4C8Oa/YRHdke3eEOAFdGb7TbWNgmejKbdjNWN4GMF9nUbDIEVoIS4SCFIYkBNaYgwU6wk4yRhnTghQstJhKtlsMgFWjd9FjYClpRQTL+9Ck1ccK5JcvkRsbo3/p5ZUenlFvIlGte3iWcF+B/Sfe30WwiN0ZgI5fhPGtoQBWNZlpglod0bB1CSzYQLYs6Nfbqey4HA8WOVUbdDlYQYxM7p32qVVOwy67PEGC3B4DawNaxT54rI9gACzECd3I83sjWB1c1iukgK8Bw2Dhm2zBKl8XevSXwDKRlgjorAIycErmCmeVcDVNBhaS+iKbTc46RtoiChb+VMhCdOtjbIeGIliIE0Dg5XBvA6vTyrSQRcEHA+i/tiYMVqNdKFfR/bWRKWq3y03rMmcpxQ0+WYv7CGW4wWp9k0lXpWAhnVUaQHwGGVhIp27K7ZbZrlhw1GqPAWxFwQL9QqW1QbKGbUylB+y0CFYBvpuxEFhIBwFIX+HUEUzrQLhRDBZEBotUacpZ/BHdU4m5nlXPdeBKmRgmpP/6xQbiRUKZLqxayPhXkT3DYCUhA4vFhpTwCVPe5kb0Ne/XST+SGxgq7Q7+P1VW2OU5WEjBo4WgELNZRKdMWl00bUzxHJOVlOC7GQs5buNRf0B3zZUExlKGNZ6OKNfSStpu9EesglFAv8A7Dttshl0rotkFdtyqtdEnPLNQMzMZK8tAaZsjszAeDJUS4dga59sWntsiZRPaH1Hy39PZqvkpkXpjNLDRSNEejGp4on85+i8Cr9YfEK/THo3qrcG4wqfgf6vvZ6wAWe/02aTnvPZCy7tR6WJsFGCEO5ANb2q+/iOq9yVtkx9DpUv5nOL9GeuWPRB/Rvd9s+5FugjWvRnr3uf7bLoE1iXG+j+VRwVu0vvI0QAAAABJRU5ErkJgg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571037" y="4282537"/>
            <a:ext cx="1062695" cy="464043"/>
          </a:xfrm>
          <a:prstGeom prst="rect">
            <a:avLst/>
          </a:prstGeom>
          <a:solidFill>
            <a:schemeClr val="bg1"/>
          </a:solidFill>
        </p:spPr>
      </p:pic>
      <p:pic>
        <p:nvPicPr>
          <p:cNvPr id="3128"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837" t="8176" r="9839" b="8331"/>
          <a:stretch>
            <a:fillRect/>
          </a:stretch>
        </p:blipFill>
        <p:spPr bwMode="auto">
          <a:xfrm>
            <a:off x="5632007" y="5329209"/>
            <a:ext cx="967615" cy="767068"/>
          </a:xfrm>
          <a:prstGeom prst="rect">
            <a:avLst/>
          </a:prstGeom>
          <a:solidFill>
            <a:schemeClr val="bg1"/>
          </a:solidFill>
        </p:spPr>
      </p:pic>
      <p:sp>
        <p:nvSpPr>
          <p:cNvPr id="36" name="Rectangle: Top Corners Rounded 35"/>
          <p:cNvSpPr/>
          <p:nvPr/>
        </p:nvSpPr>
        <p:spPr>
          <a:xfrm>
            <a:off x="7022387"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136"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837" t="8176" r="9839" b="8331"/>
          <a:stretch>
            <a:fillRect/>
          </a:stretch>
        </p:blipFill>
        <p:spPr bwMode="auto">
          <a:xfrm>
            <a:off x="7256165" y="2106307"/>
            <a:ext cx="881931" cy="699143"/>
          </a:xfrm>
          <a:prstGeom prst="rect">
            <a:avLst/>
          </a:prstGeom>
          <a:solidFill>
            <a:schemeClr val="bg1"/>
          </a:solidFill>
        </p:spPr>
      </p:pic>
      <p:pic>
        <p:nvPicPr>
          <p:cNvPr id="3130" name="Picture 58" descr="data:image/png;base64,iVBORw0KGgoAAAANSUhEUgAAAQ8AAAC6CAMAAACHgTh+AAAA8FBMVEX///8YXqo8frgjHyCZnJ5eXmEAAAAAVaYAU6XE0OMJAACsq6u2tbW0w9wPW6nx8fEoa68wcrOSlZcoXqB+f4JhXlxJd7V2lMOqu9gATKMfGhsAT6RBPj/GxcUYExRAcbI4NjaHhoZramqestM0era4xt7Q2enz9fne5O+goJ3X1taop6ff39/Pz8/w8/htjsCMpcxNTVFMhrxZgbonZK11dHQpJieDp81WZ3tPbo9fhbySqc5gkcJaWFihtNR+m8dde6dFd6dcYWmOlp98i6JJcadAe7BRbIltg6NogKQAPZ18pc5XjL9LSUo9Ojt/m8cNlY1eAAANsklEQVR4nO2d+0PayBbHA2ISggbwouUhUREEH6i0YFtd7LZ7d/fe3Wv9//+bO4/Me/K0W5yY708KSch8MmfOmTPJiWW9Ck1au5s+hVeks/fj1qB1tunTeCW6/tKuVlsVv3cz3fSpvAY9tsdVyKNS8Qenmz6ZjatehTQwj0rFrdQ3fUIb1fUv7WqV4wG6yIfrTZ/U5vSxPa6KPACR3u2mT2tDmowpDY5HpeL4b9H3zv7Xrla1PCqVwdFs06f3kzX9uz2uRvIARvPuTfnerkRD5gEH1u6mT/Kn6awq01B5AN+7fBsBK/Ox8TyA0dy/Ad97qphKFA9I5GHTp/sPqz7W0ojgAX1vkQNWycem4AF870Fhfe9HvanE8wBG87zpE/9HNImhEccDGI1bvIB19j6ORjwP4HsLliwC4WgsjSQeBUsWqeFoVh7AaAqTLNKFo9l5wIC1CL5XH47m4VGIZFFEOJqLh/nJoshwNCcPGLBONt2o3IoJR3PzMDdZNI0LR1/AAyaLNt22HNrNQiMTDxOTRWcJ4ejLeJiWLEoOR1/Kw6hkUYpw9MU8zEkWpfexL+NhiO/dXeagUa0u/ew8gM28/kle113m6B+fO786WXGYEYh0nYrfykjj67d15/y3o0xEHMeMJFEXtSqTf/m0v73dqdXO/11JbTTmTGQwDz+90XwGNBAPQOS/TjoiBk10u2GvT2k0X7cRDsyjdv7b7ymMxqhFiC5tkJ9sNH98wjQID2g0SZ7GlLgjFOMBRoMEIn8SGowHIPIfP4aISXEpUpfv8LHDyOdthoPjARTte81LtHfFtkQOI39842hIPKJ8r+OaNq9VeFQifO+fAg2Jh973mpn3UHlojObztiyJBzIakYgZ4agilYdiNF+/7afgIfpeI+ZuOul4iEbzSaWh48H7XnPCUUURPPxKaDSfdTT0PGDACn2v0esuETzCYeTrth5HBI/aee13x+x1uUgeMGDVmkocD2g0Zq/bxvCo/CsSRzSP2l5z0016kUoeoiZuyYNXveQhqOQhquQhquQhquQhquQhquQhquQhquQhquQhquQh6qfymL3+1YdcPNbbw9pedh7Pf73+TFEOHutFA+w4jAASyWPXddwi8lic4BY3G1oiETxmLfBDBeSxGF3Qfa90RqPlMb3pwdR74XisFzvC3nMViI7H4wBn4YrGY7Gn7L8jE1F5nC3JbxSLx2J1pTlA83Ivlsf1fY8uZBaJx3o9jDjExV4Mj4cet6xbIB6Ly5iD8L5X4DHxhfR9YXgsOvFROOd7OR6zg4F4wILwWGzPE49DfS/j8dyT7wkpBA8cjiYrNBrCY9dRV7qKwIOEo8lqIt+LeZy1dMc1n8dipPOxUYJGA3mE4WjheMjhaLLme4AHCUcLx+M8xwGH9WXkIY3m4S/bf2d/XuX6fhB9e67RPNrV6rj9mPFwD/qBw3ge5BbDcTVLE6RwtDA8+FtQ27+kvY90djTQHKsIPIRblMftj6mO9CXWVMzlod7CPm4nP+vVjfKxhvPwtc9bjt/HrxTow1HzedDbcBXF+d7pfbKpGMkj7hGpcTvq4Y2HmIjDZB5Jj9DpfW+9kv65U5N4pHnEUvW9SsqnMDxSPYI7bosPB96mHDhM45H+Ee3xmD3Yokv5FIFHhqeRIZH32Ghm6XysgTwyVkMZQ987fZfNVIzhMchazQARuU0TjprIY5ajOAxQK0f9j4rjmvCIYaY6W0Tt7DyMKRSbpQ5bfh4mFRLOXkMoKw+jajxY6es45uPhD4yq8QCVss5nHh7G1XjAylSjLgMP82o8EGWoYZiah3m1C3ml9r0peZhZ44FTWt+bjoehNR4EpfO9aXgYW+NBUhrfm8zD4BoPslL43iQeRtd4UJVYgz2BR/Fe1Jfge2N5FKc2P6f4+tIxPIr17gZOcb43mod7ZGo4mqxo3xvFo4jvfuEV5Xv1PIxJ+eRXhO/V8jAp5ZNfWt+r4VGUcDRZmoLkCg/Dynq+TMrrPGUehqZ88mv2vh3Dw6zXEfwYCa8DFniYnfLJLz5gZTze2rtvOXG+l/IoQsonv8jr5gmPt/nubF6h70U8CpTyyS/8shjIY3DwtnxslOC7Ldu+U7iUT35Nxq1eAVM+L9BpaSqlSpUqVapUqVKlSpUqVapUqVKlSpUq9Vp1NTe7kvcP1v7O8GS16ZN4PRpZtdXFvLbp03gtutqx1tahtb/p83gtuphba/sC9JJSSM09az08sRb8R43O093d3fGoxiqAW+cNKHnvq0vw4WVY7/eywWs4VAo2NnS6JJs1xf0bOxfy/lSzOtZEvWFmtyuoXlfuIqmHX5EbKq7pxqhG3AnoIcMVK2E8fLK9oA8VePYWLTTYsT3Ps+UqjIfo07BF8G8mG2hfrIxsi1uE2xHITelbsH9UDcyBi6W59fDIdXi57qB3IN6ueTPA3yzD/5dkjwH+pLZasYrOV8d2f4up73nkqzvweT8Qf/zSBtvYpFa4vSUrsA95V95XNgDyCOOmbn+t49ul9TBc5bsD9f5V3xWeWX6Ht/BbIR5SP8H31V+6JDRg/8B/kFO6gKfrnfBboxb0j8m/antgi7hLnJkH+PZQw4PVPFBvatfwAOI7ksijS8vyDNT7s2o27hS2/bReH9t2wJ9Sx4Odge/B60D4BNGxmdDe/TuJR4y9SPt7COhaOcszVlmIXOQkHhXuwRmBx6xHkal3nTQQDi+ohU0crmF3sUnNZ9hj+tz1GgrWgniAztIkmp+gzmazeuJ91B1k0fHURoen+1/V8P5K5dh7rskD+f7UCB6VHr36Ag+f3r6nFty8Qjhs/tUBF8eeTYd53H7mY+D14/nYvPGgFt6JBFHzlJ+lW9vi4cj+d9J21z2umf699C3l4ftwjGR3bx6RLXgedGtX8zjvE+r+UgXwNef1VmiDpvAfZz8KD0yYEcjKA5uQfEbPQg/oSffPkBYub59PT08fb2kRMzo8cDyeycDsfFDPB1/+qHcHkBZvBWHohsZX+1z8VuJh7Qc8ssw8rBOwvyfNJcLRg7xhXHowJuShdIeK8yB+AHhMSE/zl5YqODqK/kPRkLteki1YWh6wPczgsvOYg88C0ec+4gvuk47QE/dQeFgEHOkChMfRlBqeq7lJq2nHni3WdkAMek/xNjoeoxf2D2hwgTi38kn3D1vuiAOhyuOLw42fFuswR0fE8Hq6O6F3QAOD+O4RQoMdGI8MYk9WeaAmshjuR/AIX7sMejiNyoQ9onmQT97REZfg0N4KLXbtKO3YeEg9VKxFw2O+1RegZeeBLpJgL0esV4TdfSAEDiqPD34ED2Is+nuh1/1kcwFaBPCKESyC4Gd3HapRH8YPwTHbAPEYSqKXQMcDYvf4MZvEYj0wk3vnyE3X8ZiR8fdGz8ORPXaoO/VsdEIWE3hioMV4bAVMKPx64jZA8aktacQfWToDdZC68VnjCBsh0GY8pkgT0nqHPEsj8lAj3FAwuFJjY1WNcJrRf5K/0cw/xL6um78E0TyaK1sO2EkshsPSJQdH4lHxB1h06tcjuQGRhzojzMjDesLNkq0l5NEnCudjT9xmyTy27kZUh3gCJPzObWgieAw9daSmWtHxOhslRB5O1JMUfd0l1wnPQxVrkftHH0/oAq49WnvZFo8rmhs4ihAghhbi4NkZCSAcbvYawcM5oFtI44dm4oJ0mG48Bap5enSwv3/n/p/j/n4s8IgfT2V5nuDxumHvH4T/35DYM4nHgIvHZf+imdhCrQI5vooSjFJ1kYoaf+CYnk5Qk/0t6R9hD5NDdda+HhKdjbEIQsfDd/nnEmUe+nDMOgdX3Yt71xdVeh5oU9aVUvC4G+0DjVBq4VgeoepRJZW5+Qfl4dAau744WVPiscpA90wFvJbK3FqrDDys77wVpo/HrtRknBU9VvJpELJNq9ulqS8x80V4tGi87vu6BznhAKYmXzTKwgNZIfm1DPEpnjmK3XUWXXGbdQE+Hnuk03n+MGx+S32xGNKFqnlaL6oqC491Th5hqlpwLjeR3YMbA4T4lAYjB9xhGA+WLNTlP3D+c0sCMlKHlAw8xElzpvlLB+3KuRchLybL+RJuJfCYkh7l6vPJEzbj1+THUOTZ9/hrcnXoqYFGeh4o4cfmp9nmc9uB2F8fyPjo8qLpLx0Pa0KA9Fielc8X3lKT0VVqGqGMtk1XYy5WKJ8sA4nnwfLBw5WUEEYTmoaUTm6QLqDE698Dob9SdzHh9Rx+HIZo8nyOrq64dMgU8sn3tHp1T1NkZI1T/LZ9OOqs1uGKgRKVxPAQ1gvw7oGYT1bXG0j+WuEx9WDvIhEeicWkAJsmuXwtD4vmFbX5ZJo/ELsQ1TaZrNGgCNCR3zEZx0OdnwRSvK6EoCTm0uTX+fnckuQHpeiJrD64Ey0POmbSCYzIY8pS8LqsYQOvArHm2GvF46Tn0Q9s/saBrDxQ+nTLQ3NkEosJrgJ94QodQMl/PJAhgsTl0nolczK6BUuYc4Dr2bg1nr3QvIB0aINe3tHwUNajg46YYNWuZzN7Af8ci4fcsckWR3gV2lHN3A3Xo/9C/T1cz3ZZWqMVfu+GSxPyena9Rxa/B/pcyLw2+o7SgauGNhq5gsOghpM0Us4v5L2VpTkkMp5O0f7SLkM05II/urtYaoWUs/CbXcRjEv7DsF2T73cxj7q8RZ1u0GVx6v8BnWN97gXn5EMAAAAASUVORK5CYII="/>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177699" y="3003875"/>
            <a:ext cx="1082260" cy="742807"/>
          </a:xfrm>
          <a:prstGeom prst="rect">
            <a:avLst/>
          </a:prstGeom>
          <a:solidFill>
            <a:schemeClr val="bg1"/>
          </a:solidFill>
        </p:spPr>
      </p:pic>
      <p:pic>
        <p:nvPicPr>
          <p:cNvPr id="3132" name="Picture 60" descr="data:image/png;base64,iVBORw0KGgoAAAANSUhEUgAAATYAAACjCAMAAAA3vsLfAAAA/1BMVEX////7+/v9/f0iHh/qNz34+PgAAADnJCfpMTsiHyDoNz0hHh/c3NwgHB3KysrqNzuPkJL5yrzk5ORYWFwNAwAQCAoYFRbpFirv7+8YFRjP0NPW1tb6//+/vb4dGBnr6+sWEA60tLRyc3eam50uLC18fHxpaWkOBAD68+/pJDHubWelpaU7Oz01NDRQT1AoJif35NtDQkLoAB3wmYjvfnj0urbuiIHrT0PnJR/zsannBiXxkIDsY2PnBBn539nud23sVk/qQjr0sqXzpJz30tDrWlrsb17pODHsSU75z8TxmJHsYFTnHDL0q6XqVUT2vrv829DugXHtdnL76dznAAAG0bIqAAARBUlEQVR4nO1bCXPaSBptNbRAEgIFLCEbIYwxBMxpZ5NMPIlzzSSTTGYy2d3//1u2v77UOrBdZZyqrepXgYBo9fH6u1tGyMDAwMDAwMDAwMDAwMDAwMDAwMDAwMDAwMDAwMDAwMDAwMDAwMDAwMDAwMDAwMDAwMDAwMDAwMDAwMDAwMDAwIACM1jwYlAfLAL/5s92mBCLZM3om4XFV0teop/YF9oUW6KF6Apj9b9sL+/nF/hF1af8xWK98J5F99iyVK9W1rnsypJd8VtkT+pW1fMBaGMzsNQSc7QRknxpPEuAP8K+atPMT4kQ8YJ/aq069LtY36xxqYEaGZA1ZxB3YNlaESrZVx1IESjuiPj0cNYwmwnJJIKC8OnB2/xfjc4uEVxoYqIxwGkrEcCXIndAUiC7KJIqWhWYZF9JxTWNI2KpNrjYtRxMiYUQgIfThixFm1qVttbn/Wb/BWMtJ+WCLZxtd4E2CxVWQBTFt9J2F6Rkqw3mTBDJX6lntVOWlFrrQErKp1y1Cjx/uXA7n78n2U6yWUr+mN6olahuYD30MsGF7u4k5W4o08eZUizlFSA3qtBtffTD0VaxOGIlz65dt7O4mGNhAPnwJamzhOXjk+PLKhKl9F4sRlNIUtbO0pyk0ZJSn7GV+RfdsmVja1osuzuAcauaplgL3v3SdOtup/Eqsx6FueprkNijgg+DoqRsX7WplM1bYV18GQ9nbS9tFMkLEDYqbu/nXCJwadI/nTYh9Lg4FUt/19tbVlmSH5W25Mnnuluvu657/WuSbZWVbasWf+VW+HCWSh3iLKiQW5XbunyogbHuqH4qbXj3+lunTmnruM03N5iHBwVZ20fbIay/1p82CJYUKa+chbXyNy0I/5m0CbxqUNaouHXqbv/tnNv9wj5XbG2F1j4YBdoKZkK7nE8b9uIRacPzdwugrAPmrbn4nigfqiUTekykrfHhRBXmkiMoT02RQ03w9uIRaaPBBxM2t0OlzV1c7HgIpG1rZt9kZKIFGLfzQLJW94tx9WHVlVyqmcnjnRv3SAEIrCq5edPsUNLq3+irA0EIzkK2zHhgmbqotFEQon2pHoCI1PNO0iyVXAjfkKNN20QZHt1hJshjxW1MAi76LviD5kW9SbW0/u09eAXd+qp8T8y8SMF9GLmn68goysS9KH76VUlbZffksaQNhO1Jvwk6uni3+9SntLn1/q9JhUHWdlxVKO5PSS5zEJdIOWfYb8tkWqwqImo3i/lUbtBHoo1Yu9d9KmudTuMvdHNFxY2K3fVNYhU3XpM+cWPWxf307z6tlAbmlHV/mgX/32YkHk1Jk1cNFuguXu8Q+tFnMW//IsnHScpfSR3NJX53EUJE0e0+0KjKi7niTU4kC+lus6yPRFty87IJsUdn8Z222L1c1EFhGx8S3ZxkpUJOWxUxt3JWrlTu5y0bUG5ZLq7VgzorVyOqHPvhrBVoE0XUr6CiNMq9mNMW+GODRSFU9ISE5MSN+QmSZ4pblup5F61OlT7nCVVximRMkqklCzI6sqr1Pt/bIWjLTZHRlvzWgMoHzan+YU12vy+oL+3U+x+5WpFcyElwRptcDkZYqGCpNlu1KGWh8tckC1ouzEfiw8OOZjHw3o7EL6rxY0gbW1by6RpiDvf6k2jzoe9CCLd4f5OwyloWjuuLkdNDuDsYdC0+TyLnKOdMREkay5osLKjb1RNIxkjcGrS6/Ea1sdwmiC7jUTcWXWlkMeFTSyNiAES6tDdOHSEHoA0XI1NCkg9vQEU7i89z1oK+Lq4hN3X7P5hCEc2rcSWVmodxPAg2vk0RbYJWDItsDwHjARIlu5h9Hw5kJThuTc/toVZlRnF3OVtBH7a/mbZHFtI4YVIWDyazdUh/326m4xFBegP6JoZsi0vxYHp5zHubdFnJ+UC06bJGrPnvC+o4afDxUXmcf940qbzVm7/8lvDzq1wsxaUNdjEez6Iw9WsUfvo0PBsS1N0wAuwAcZ7QQHxnC8BWexqG0bqrVo5Ie+rYpyntwqGdhPZm2VXSxEjrjnv0Fh9GSdNTex2cYKRiXvhPDLnhtbn2WfhUTCmytwGMdBDa8ipKrI990NDO4vdd1uwtzxn677hEZB7BUrTR2VAKIq+WITyfxt1Nyj4GiNt+1ArZ9ymljaA4WIVe7XjTlWqOBtPz0Oe3O+w9DXtLdSyBERnPjiLZwGG/r4IR0v1ptxfR69GGtZ+sRXee43k1P+wN0AHCXawTBm8QfABrbuOV1uzmc5Ml9VcfRCVE7r66nerGchXW8vDDWUvRxi2UoC2axpiKYi+CX0/PYmG90PBSkpZ1Ejk9WStA1nQbyR+8jNi2ZqQpbSn9JV2BkQzYAHwPWOtwMzrEQWnGGjdy8xd9Vpzsv57r7H68BmfqLv7YJTlvoEwSjgNbztDj84Rl+ZuVX0nbLMaofRlycgNh99DSUaQoOH50huUgqxKrwF+0HiIZOxJGGxUsJwbWcs0dtkcHOyfNtBSCjw4UPRpfcs1u/lyAm6g3vrL16SVqviIytUERnMIka9yscNqsjLZ0E6PhSnAUjrltspZptkr5yfF8UGgm5K2NxqqvWtDuttSpCCstpM2zu3jplEn2z8eHpo0O+2cfYg33+m2h3V+LDvMKLvcKxWzbmtgwVW5s7Ggb2WGqT7ZAm+Ov4tZlJBfSRkwQx1t5j39qh45/FDIjdTZidtFC3ZliLQqPfN8Oj5mw0dfx+gTp0kZht7pshDQ8CsOjU0YgbCu1D4emLXl+RcnpdJq/3BTazS8WoKX1xYuq2B8N16mw0PZmMj4ZnIyDla1tdZk2MpOWMN0MgDbUOhes+Ufn02X7pD2c9MIoumwhcRIbSFbpIMv2YDCcbBhxwFt0SeQTBow2p2YPJnSEyL4MxsPhcuqdCsmMNq0D04bnf3zjwva11PDJVR0YbV49ScqscecFluOyLTJlbI3PM8tSpC29nHDW/PQ47DFHiiiPTK+jaDLiYbBFBj17gHiygYaCZz/cDIgYo81diFfzwgn3b5I27zS4TP2Qzoenf12xTZ5/fnJg2qyvDR7pvtuVW76FRNV1F+9L4oYJ5cBj5ibQ7W18puwPp40o2rztFn6KvNXmbEoDDKqCY89n3gSED0sfQENb4UswEUrt+xPdFU7BflFBT0EqCactYn7J8f3tVAYLtKcpu59ebR+KNh5/JL+5zQ6rSf5V0fKm0YRUwRVBiEYe7l6mgpy8lxIz1aUNA23CcaThbNke8UngeHZMTaNTO5519b3E8gsa2qKrZW4MHMAGULq9CZLSJo3mdqLlXaglZhkdjDZLBh8uE7bXFcKG0NfrJohb84+bwjNVaMlXFG2Kvj2+TL0qJeXN18uuihxRewVNqfa2q4+FEPMHnhNOC2MQsTcR51vRRncg0B/fwYg1pJcPSRsI24LmUC5U1iqb3rynslgHw5fkKx6IaQX1XWWjMbadfbRFq6Eo+DDRnZxyCdEEhGjvqLX2IWRNVyWDPlgxKUqpM8W6tKWXA30HCBrzoQ9HGxe2v8FZVgQfEt8hEqZutvNF543gkc3ULpqVsz0sllCkjQbC6zbSno8YzU7BHFFWig9vCNqWjH+w/CVM+Bj20rJytAUot73oJHwEJU0+XDVBR5u//LOnLQQhUIjr/3uu2zZpdcKqOFI4zLxtY4ucaKwRGskydY5mqLrkiwKfxbWrijUPxNZMSUYb3ZdtO08bPnkEabPm7xdMRa9/7G38pE8zUypwjedZsZ76wCUPxbaDilvaBdqkkvq1WC/FosE6BR0Mgz20YWqYwF/2uhWDrH1u3GIop0lpS1dx/mAIpM05NG3J1yt2kLz4XIx0NXzqgxrXF3/jjG4qCMw5+mWrQ9HaVuakTKx0YRo4Pkjb0RJV1tKpo43AXVJqKgbhPB33YkSUkjpRr+Bb0MnRwaUt+fK+yZ7L6n+8pfXNVRMCu/rVs8RSORajrbaPtnO/Utqe5g0PbjMdBNoqDwOANg9oq0zEOW2Roo1V607PHp02eCa874KO7gk+JH69htDNXSx2luKN0+b56yraBo5GWxbu1p5OCtK29SFqC/dJG5lxEbpF2vK01X4CbcR6vqCBLpzDP7+1+e7lNxceQ+q/IBltkyMIqGpp1XSGe2wbpU2nB7VWVEkdT7Ur0oZ5dFZt285TlmzOfpq0yarqHApDIEYX89tveNVgxzMQhKjpLI9Y2BZOyvU/PL0fbbBWSpuT9qofQyBowgvbt3nSgB8Q/QRpE7QlH67ZIwudqyd33LD7fcE9x9u5LAyiE5Ek9Cqq9Os0o013CUXaRmenVEkdFs2VaQN3LbS9Ym+CiJWswiUmWtz2+LTh+RuofLid/v7gQ+I7FN5oinX1XYkbBrMPWUI5cAtkIpm3bdT2522bhZe+5zieH02J+Muc/CEHplkCC9zWpTCHpmU1OCdYnbC63J3SdoBwl59cJT+uXDBZi8YtwYeAxY5jqDq/3GH5wLrQxHQ1KjQW4Ue1kubX1Obpq38+zouZpNWS+UbRl8Zn/Ifj2UjmpPtoe3pA2mgy+qUDxy715uLV3Xeg3ecme/Lt+pkUN9T2eMIOhVgdqhZxN22YTI95H1ouz55Fk4OMueCC18itIBCVb2fJygJ3u4QD0Ybn/+7DE7r15h9fvjy5E//5BM6Utr7e8b9qIzSokhXEme7oWj1VGOe27RYlpdyL5UfrMT+Lh6mh7lhmZYRn7DU/ypWnzjy4LV9vu13aDmLb4A/SGuIPEDqL/j3AKpmQmv5I+IMvBLXXcknbgD8+QDueRtmBSckllGhTql5Lo7MWP8Qm8XhlS+FD49Dn5ZTT1ZiXkC0yXvPCCQ1dlvzQ93ZpO1ByBSPt3i0gFOswOuA8nlVx3XoJkI6Ky+BN3cbzRFg3EsgzJz9MZ5PxeBzMwrB4llDwpAXa8EieZPlh1AuW4/FkuraPj1cDnjjgrOiZ2usp/X1Jf5djnG5Irij+2C7Bsj42GF2MDZf9KcJegN+AA1NGssv+iI37x9GZqAeBxIVHNj90UnXce9BGZZad4wipZX2cQpk8msmTK+28Lw1DmzZg+smOo1aytsZpoxcfl7Zk16C2SkdewkrXOnV5qdN/xZ/qoUsebUIoznr6wwzAgVdNG9TNisknHNqk4g5HEk5jEl/GJLh9nuY6V4jWQ3Vke0vcFnqHo+3H9a0Cthdw+gdBCK9xAm++YArgePx0ebst0ibiCCZteeIwHp9H7D5OCe0GPvnhlNepMD6xoxxj4sMpP5XXpC1Hm0g8RJnSPz0AbcmT66ZizWUQZky9pFlTDUQzytv1C/XQLoqD89yDM4yczZg9A+LIcJfIMmWYKanGHRps0lSxweu5frQKZHkPdWde5OUEDQ4IewOU1YT32jZ8wOour9hW6WVOOyuusQcuGzeJPI7B1nAmnjji6/WidNZqnae+7+cCEPrd98KSSxDPegWX6jyfWcpwO9WOBFC83Ni550Si8DKItb6YktIB/CraYGj/ELS9WjQfgv5Foh6+hSBrFtkR5anmp1EYzsYj1HIiap4dWwt3+YUSbSKWsQaTjR1G4Jn99NTeTts6KVRRW8tNKH+PQnszGVi5B8NxdxOyEUq2bWDT/M3xw4fTdvPyTeNB+O+HJDv8g2cjl7NLJ7Sj9SxoxXQ9cZdjxJiBF//eGpWEjZNnITJqB711ZIfwsGQr1vSP/26NBpPZygvtdN0L2iMist2siRiyWywJxC1+/RCPHBkYGBgYGBgYGBgYGBgYGBgYGBgYGBgYGBgYGBgYGBgYGBgYGBgYGBgYGBgYGBgYGBgYGBgYGBgYGBgYGBgYGPz/4380bGd0EGziqgAAAABJRU5ErkJgg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9474" t="31316" r="9092" b="30740"/>
          <a:stretch>
            <a:fillRect/>
          </a:stretch>
        </p:blipFill>
        <p:spPr bwMode="auto">
          <a:xfrm>
            <a:off x="7049828" y="3954243"/>
            <a:ext cx="1339963" cy="328295"/>
          </a:xfrm>
          <a:prstGeom prst="rect">
            <a:avLst/>
          </a:prstGeom>
          <a:solidFill>
            <a:schemeClr val="bg1"/>
          </a:solidFill>
        </p:spPr>
      </p:pic>
      <p:pic>
        <p:nvPicPr>
          <p:cNvPr id="3134" name="Picture 62" descr="data:image/png;base64,iVBORw0KGgoAAAANSUhEUgAAAZYAAAB8CAMAAAB9jmb0AAAAkFBMVEX///8QSHoAPHMAQXYAN3AAO3OquckANW8AP3UAOHHf5u3U3eUAQ3dxiKSbrcEKRnmjssQgUYAkVoPH0dyRorc0YIoAMm5mg6KGmbHv9Pe/ytdWdplAZIxth6VOb5S2wM4ALmwAKGnl6u/09vlefJ3Q2OF8k60AH2aBlrA0WoUAI2ciU4JHapAAG2S5xdJUcpauscdUAAAJWElEQVR4nO2d6XqqOhRAAwIBpQanKK2tOLZWb8/7v91FGcXsJEUtUbN+9Os5sJvAYkqyCQhpNBqNRnMhHSdw1k1XQnNKtzc/QIZNV0RTEPaj1nDQWXd7kdFuujKalNClm/TXIaXaiyKM8AR9vcd0QxTgXtPV0RyZ0RFCW/vtbUrdEL1hfX9RghF+PfyIf3OiLupQfbqoQGh7y1TLIJogRHCn6SppEFof7yYj8+fH6c8HKL6KzZqukiY+RfA2/jnyMbW3TvzbGDtNV0kTN+8xQceL2JAer177w61G0zRL0wpjLRQho3/4t2ctmq6SBh1uJkGi5fU7fjb+waOmK6Q5sI78Jep/xr+9fbbRjv40XSHNkRe6R+v4GQyFg8UY/2u6OpqUD7pN2iqL+LeG66Ip+KLz6aQ72UfRuOmqaEq0X4zDcMtYD4SpRtgOm66CRoawc03kx3HCdgK3/bTkrZQtBMvMioABC18IQwVVX14UjZAzx9eDTrlllQnScue8PtMpPa7DvhmuP5O/YLFjO9tIXN/egB28ozJb24I6FpcribLtLmfLHdu4Hv4Hp6RKuWYSQvrwOl0vWaf1wlrasdJSmbELz5eoMKHsG+2IyGwuiQAvW1cmnHIGvZrWYpgbaJUOTndOHS3vLbka75nRcloMwi57ZolDDxwGW6Dd07QWAwMXEtTPjvc6WvqSO9ZjRktqMTzmje1F7pAwLGjLVdBCDPZBs8nXqKOlJ7ljKTNaVovF1DKWuX7GeHA3fvNajNaKtcKAFisoq4V9tjyGFoM1VLokxZ65SAsBSBcLtAiiBVpE0WprMbzzRu649DBziZYeBJHR0tuxg3dESgtU9p1oaZ09D81weXF9LR7U0xR6ElpscPzDktDigg2TKbkLLYZX2YKwVb64X6DFglqry8u0YAkt5t1rIZVHmo+Tm+YttFx4tjyHFsM/GQIKTttjN9EyN1s+iZv5zKVaS4o9KZa18enz6S20IKf79dY33P+Yjaan15I/LeLi5rxNL2HEv6GWhJDd//zsWshH1ktC8rToiZ1ZWfm31gLw7Fr81TprzbvvyZL8P+xu4GotzWh5K/q+0iyprKHnj1C3YS3ucMBmbf69Ft+ti8fuJmeWm2tBWZM56eh+T5v3BC8a12K4HkBW47/T4q+G9ZmdAXRel7R0rOz8+DgkfKbVsALUvBYRf6jFvuAdi8W3WYEC2U8lLWiYXcYsZ+lnQ1+HE095LdyO/StrueAdizau/jX2Lj3VgkZ5oz5v3tuH3kutpVEtRVhmJXn/RnktHjN/5VG05MkUeVQyMqa6Fp+d6fMwWtD+ZPib+MkATONaiJ9ByrVLMV12stfjaAlPqoHTZlzTWsh2mtEv+rT36X/th0DmyuNoQU4p0s2e3prWYpf2W+7FhfNVUh5IC1rll7EiFaZxLaXOl7xbmwCXroJH0hLml2+aH44qaSnO55YopfeRtOTte7eIuKmWxXo23HzY8uMtqyzrw5ywYgoeSkvaG0ZK857cUEv4iS3Tdf3fjE7mSU6U//r8Y2lBhm2aZlTKVbmllhpj+XnnXdIHAfJgWjpBTHlPKKalaPWeZ1CVeTAtZ9xQS72EpLfscdHmzfyVaQmgFZ5ei796YfPu19FSpOCC7xmgXAvZb9hlb9K0yufVYvgtNlnj8JcJSfmINiHwyylZsisBys5OuSfWIuK3eWLDbH+14AHym2Tsay3cFItpfqyDd3StBdSyk9SCmdEcLaHLyGw7ZSz5NtgTavmQO2LJjhnNS0h6zbYReo0NdU24wDIU7lx7VC2vtFoT9p5hP8Ry88S+8tsLUPnQljpVTc62N6UloMcMDI+bWTZMVsLvrIWd+XGh7bJju1E12+McOwJec+7bx+XAC94jL42fA7eXte3BhebJJ1P4Wa4xLetuArewQboS86BdpAuhO2/odEU40FUkSFdgZyjnJXehgTD0Iyw74E6905QWDRetRUm0FiXRWpREa1ESrUVJtBYl0VqURGtREq1FSbQWJdFalKQpLdIT/VZ6Exe/DchqViMuqyM4pe9CGMqB03/cYMf+3JJifpJYuu5TLIqgvfNBv8AXhmE6re7+tI4UTArbRIw6xoT/xNXELi+nqeFhMCFueZPbVGoW3aiaLORQmXEp36/kSgqH6ibJMN3ZDu5LTbjL+8rkXWlZSc6iW/1okGS+RTXlu64Wx+OVUmD9ZsJdhbVIZpSQShr+Qm4A+WwSjrpaJOdg/t2EuwprcSXTWczTq9F5rdhU56quq+X+E5KEaC0pf6sFmpM2w2RpAdcWaBGEXV3LNSfc/VMtxNj2ufTKm5xqITtobcLVQsBCbqOlB5WnvBZ+nliVVIsnemkFOlugv/tj30LLw75IUcUVvLSy4Gsh0N/VWvJytRatRaRlbrZaPvkzLVvPPcz2q7XwtYSz4Gs17XmV73HeTMvAGb7/25JvrYWrJWVZ6Qm+mZa0uFDZzheltPy6jpdp4RattYA8rxYyCoCMdtbY031p8VfQtqmbsZ93vgBvf0SslyfuS4vh899v+VDw/RZRVyXz4fHOtAgwmd9ES4vWWkBu3YOs7ruTT63F4wyD4eoUC/gCLQutJWYoNZTP7XwZjN8rjANgvn8Jznf2M2ppSw5Sc7QwGEbQhP9Czve1UIvPhjmT2p1oQQ51gc1KqKdF8hyUQqRlN2azYj3W34sW1JkAm5UgniGJwV9qechWvhBxxz4DrUW2jlrLEa3lubSEnddgs+pXsjHralkZb5vuzxpuLGotB8Sjk9+WbcZNtmuNTrp+y7U9aEYYrSXhDsfyGWgtsnXUWo5kWqD3gOrmib1qLbKbzMIVzKKb9RFCZwsQ9vLP52khOyhumn2e8jQun3AXinvM5iQ4i272AgN0tghm3wW0wBPnZl+nBHqQL5hwl4H6WkRcN2NfyA0y9hloLSmB1iKFZMWqb4PJdrSfnS2S33s+0yI74a7wc1Zl1NWyl5xFt3catpTcoGpd17LjJpWZRmUn3I1EX7M6QV0tg0imSEKr46sTSxx1iKs+eI+kDnu/+uAdulKHjw18VxhgQsWzxUqDgbKDZD5cLP8p92OU59mCAm2P8WL1CxaFmbbVOrvUL6cScbh/dtCvDXGciX91RMbHZHBNgNtaJ3COMOfShQl/HBEz1qWhLQxzXllpW2txHPMG8SqOq/cxOY1Go1Gd/wFFXU9afR8baQAAAABJRU5ErkJgg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161417" y="4544492"/>
            <a:ext cx="1209520" cy="369411"/>
          </a:xfrm>
          <a:prstGeom prst="rect">
            <a:avLst/>
          </a:prstGeom>
          <a:solidFill>
            <a:schemeClr val="bg1"/>
          </a:solidFill>
        </p:spPr>
      </p:pic>
      <p:pic>
        <p:nvPicPr>
          <p:cNvPr id="140" name="Picture 16" descr="Image result for fortinet logo png"/>
          <p:cNvPicPr>
            <a:picLocks noChangeAspect="1" noChangeArrowheads="1"/>
          </p:cNvPicPr>
          <p:nvPr/>
        </p:nvPicPr>
        <p:blipFill>
          <a:blip r:embed="rId16" cstate="print"/>
          <a:srcRect/>
          <a:stretch>
            <a:fillRect/>
          </a:stretch>
        </p:blipFill>
        <p:spPr bwMode="auto">
          <a:xfrm>
            <a:off x="7396628" y="5235779"/>
            <a:ext cx="722545" cy="390420"/>
          </a:xfrm>
          <a:prstGeom prst="rect">
            <a:avLst/>
          </a:prstGeom>
          <a:solidFill>
            <a:schemeClr val="bg1"/>
          </a:solidFill>
        </p:spPr>
      </p:pic>
      <p:pic>
        <p:nvPicPr>
          <p:cNvPr id="141" name="Picture 4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14486" y="5895305"/>
            <a:ext cx="1310252" cy="152863"/>
          </a:xfrm>
          <a:prstGeom prst="rect">
            <a:avLst/>
          </a:prstGeom>
          <a:solidFill>
            <a:schemeClr val="bg1"/>
          </a:solidFill>
        </p:spPr>
      </p:pic>
      <p:sp>
        <p:nvSpPr>
          <p:cNvPr id="37" name="TextBox 36"/>
          <p:cNvSpPr txBox="1"/>
          <p:nvPr/>
        </p:nvSpPr>
        <p:spPr>
          <a:xfrm>
            <a:off x="7050143" y="1544432"/>
            <a:ext cx="1421444" cy="338554"/>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IAM</a:t>
            </a:r>
          </a:p>
        </p:txBody>
      </p:sp>
      <p:sp>
        <p:nvSpPr>
          <p:cNvPr id="34" name="TextBox 33"/>
          <p:cNvSpPr txBox="1"/>
          <p:nvPr/>
        </p:nvSpPr>
        <p:spPr>
          <a:xfrm>
            <a:off x="5488113" y="1441839"/>
            <a:ext cx="1184399" cy="584775"/>
          </a:xfrm>
          <a:prstGeom prst="rect">
            <a:avLst/>
          </a:prstGeom>
          <a:noFill/>
        </p:spPr>
        <p:txBody>
          <a:bodyPr wrap="square" lIns="0" rIns="0" rtlCol="0">
            <a:spAutoFit/>
          </a:bodyPr>
          <a:lstStyle/>
          <a:p>
            <a:pPr algn="ctr"/>
            <a:r>
              <a:rPr lang="en-IN" sz="1600" b="1" dirty="0">
                <a:solidFill>
                  <a:schemeClr val="tx2"/>
                </a:solidFill>
                <a:latin typeface="Trebuchet MS" panose="020B0603020202020204" pitchFamily="34" charset="0"/>
              </a:rPr>
              <a:t>Mobile Security</a:t>
            </a:r>
          </a:p>
        </p:txBody>
      </p:sp>
      <p:pic>
        <p:nvPicPr>
          <p:cNvPr id="1026" name="Picture 2" descr="Qradar-logo-png | Outpost2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961533" y="5371799"/>
            <a:ext cx="972743" cy="9727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61018" y="5990909"/>
            <a:ext cx="1213932" cy="253657"/>
          </a:xfrm>
          <a:prstGeom prst="rect">
            <a:avLst/>
          </a:prstGeom>
        </p:spPr>
      </p:pic>
      <p:pic>
        <p:nvPicPr>
          <p:cNvPr id="3" name="Picture 2"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98934" y="5565528"/>
            <a:ext cx="852855" cy="214213"/>
          </a:xfrm>
          <a:prstGeom prst="rect">
            <a:avLst/>
          </a:prstGeom>
        </p:spPr>
      </p:pic>
      <p:pic>
        <p:nvPicPr>
          <p:cNvPr id="4" name="Picture 3"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384438" y="2342388"/>
            <a:ext cx="852855" cy="214213"/>
          </a:xfrm>
          <a:prstGeom prst="rect">
            <a:avLst/>
          </a:prstGeom>
        </p:spPr>
      </p:pic>
      <p:pic>
        <p:nvPicPr>
          <p:cNvPr id="5" name="Picture 4"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002438" y="3469728"/>
            <a:ext cx="852855" cy="214213"/>
          </a:xfrm>
          <a:prstGeom prst="rect">
            <a:avLst/>
          </a:prstGeom>
        </p:spPr>
      </p:pic>
      <p:pic>
        <p:nvPicPr>
          <p:cNvPr id="6" name="Picture 5"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034133" y="4743046"/>
            <a:ext cx="852855" cy="214213"/>
          </a:xfrm>
          <a:prstGeom prst="rect">
            <a:avLst/>
          </a:prstGeom>
        </p:spPr>
      </p:pic>
      <p:pic>
        <p:nvPicPr>
          <p:cNvPr id="7" name="Picture 14" descr="Image result for radware logo"/>
          <p:cNvPicPr>
            <a:picLocks noChangeAspect="1" noChangeArrowheads="1"/>
          </p:cNvPicPr>
          <p:nvPr/>
        </p:nvPicPr>
        <p:blipFill rotWithShape="1">
          <a:blip r:embed="rId39" cstate="print"/>
          <a:srcRect l="9284" t="16053" r="8962" b="35801"/>
          <a:stretch>
            <a:fillRect/>
          </a:stretch>
        </p:blipFill>
        <p:spPr bwMode="auto">
          <a:xfrm>
            <a:off x="607290" y="4459448"/>
            <a:ext cx="1138741" cy="239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Sify CI multi-CMP: Resource Orchestration &amp; management</a:t>
            </a:r>
          </a:p>
        </p:txBody>
      </p:sp>
      <p:sp>
        <p:nvSpPr>
          <p:cNvPr id="8" name="Arrow: Pentagon 7">
            <a:extLst>
              <a:ext uri="{FF2B5EF4-FFF2-40B4-BE49-F238E27FC236}">
                <a16:creationId xmlns:a16="http://schemas.microsoft.com/office/drawing/2014/main" id="{37076CF4-8AC7-0EF4-1F1D-93A14CCE1642}"/>
              </a:ext>
            </a:extLst>
          </p:cNvPr>
          <p:cNvSpPr/>
          <p:nvPr/>
        </p:nvSpPr>
        <p:spPr>
          <a:xfrm rot="5400000">
            <a:off x="-175631" y="1926223"/>
            <a:ext cx="4993220" cy="3773909"/>
          </a:xfrm>
          <a:prstGeom prst="homePlate">
            <a:avLst>
              <a:gd name="adj" fmla="val 9828"/>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endParaRPr lang="en-IN" sz="2400" dirty="0">
              <a:solidFill>
                <a:prstClr val="white"/>
              </a:solidFill>
              <a:latin typeface="TheSansOffice" panose="020B0503040302060204" pitchFamily="34" charset="0"/>
            </a:endParaRPr>
          </a:p>
        </p:txBody>
      </p:sp>
      <p:sp>
        <p:nvSpPr>
          <p:cNvPr id="9" name="Arrow: Pentagon 8">
            <a:extLst>
              <a:ext uri="{FF2B5EF4-FFF2-40B4-BE49-F238E27FC236}">
                <a16:creationId xmlns:a16="http://schemas.microsoft.com/office/drawing/2014/main" id="{1A8E66C3-F98A-CA13-1CBD-60F1E7052206}"/>
              </a:ext>
            </a:extLst>
          </p:cNvPr>
          <p:cNvSpPr/>
          <p:nvPr/>
        </p:nvSpPr>
        <p:spPr>
          <a:xfrm rot="5400000">
            <a:off x="3599390" y="1926223"/>
            <a:ext cx="4993220" cy="3773909"/>
          </a:xfrm>
          <a:prstGeom prst="homePlate">
            <a:avLst>
              <a:gd name="adj" fmla="val 9828"/>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67" b="1" dirty="0">
              <a:solidFill>
                <a:srgbClr val="BED730"/>
              </a:solidFill>
            </a:endParaRPr>
          </a:p>
        </p:txBody>
      </p:sp>
      <p:sp>
        <p:nvSpPr>
          <p:cNvPr id="10" name="Arrow: Pentagon 9">
            <a:extLst>
              <a:ext uri="{FF2B5EF4-FFF2-40B4-BE49-F238E27FC236}">
                <a16:creationId xmlns:a16="http://schemas.microsoft.com/office/drawing/2014/main" id="{85F3D2E2-2045-B48B-B7D0-BC79183943BA}"/>
              </a:ext>
            </a:extLst>
          </p:cNvPr>
          <p:cNvSpPr/>
          <p:nvPr/>
        </p:nvSpPr>
        <p:spPr>
          <a:xfrm rot="5400000">
            <a:off x="7373299" y="1926224"/>
            <a:ext cx="4993220" cy="3773909"/>
          </a:xfrm>
          <a:prstGeom prst="homePlate">
            <a:avLst>
              <a:gd name="adj" fmla="val 9828"/>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endParaRPr lang="en-IN" sz="2400" dirty="0">
              <a:solidFill>
                <a:prstClr val="white"/>
              </a:solidFill>
              <a:latin typeface="TheSansOffice" panose="020B0503040302060204" pitchFamily="34" charset="0"/>
            </a:endParaRPr>
          </a:p>
        </p:txBody>
      </p:sp>
      <p:sp>
        <p:nvSpPr>
          <p:cNvPr id="11" name="TextBox 10">
            <a:extLst>
              <a:ext uri="{FF2B5EF4-FFF2-40B4-BE49-F238E27FC236}">
                <a16:creationId xmlns:a16="http://schemas.microsoft.com/office/drawing/2014/main" id="{65B0498C-02FD-5520-7EE9-FAB580DA5760}"/>
              </a:ext>
            </a:extLst>
          </p:cNvPr>
          <p:cNvSpPr txBox="1"/>
          <p:nvPr/>
        </p:nvSpPr>
        <p:spPr>
          <a:xfrm>
            <a:off x="533252" y="1734519"/>
            <a:ext cx="3575451" cy="1323439"/>
          </a:xfrm>
          <a:prstGeom prst="rect">
            <a:avLst/>
          </a:prstGeom>
          <a:noFill/>
        </p:spPr>
        <p:txBody>
          <a:bodyPr wrap="square" rtlCol="0">
            <a:spAutoFit/>
          </a:bodyPr>
          <a:lstStyle/>
          <a:p>
            <a:pPr algn="ctr"/>
            <a:r>
              <a:rPr lang="en-US" sz="1600" dirty="0">
                <a:solidFill>
                  <a:schemeClr val="bg1"/>
                </a:solidFill>
                <a:latin typeface="+mj-lt"/>
                <a:ea typeface="Proxima Nova"/>
              </a:rPr>
              <a:t>Simplified and consistence </a:t>
            </a:r>
            <a:r>
              <a:rPr lang="en-US" sz="1600" b="1" dirty="0">
                <a:solidFill>
                  <a:srgbClr val="BED730"/>
                </a:solidFill>
                <a:latin typeface="+mj-lt"/>
                <a:ea typeface="Proxima Nova"/>
              </a:rPr>
              <a:t>interface</a:t>
            </a:r>
            <a:r>
              <a:rPr lang="en-US" sz="1600" dirty="0">
                <a:solidFill>
                  <a:schemeClr val="bg1"/>
                </a:solidFill>
                <a:latin typeface="+mj-lt"/>
                <a:ea typeface="Proxima Nova"/>
              </a:rPr>
              <a:t> across the public cloud providers to manage cloud resources Network, Compute, Storage with minimal learning curve</a:t>
            </a:r>
          </a:p>
        </p:txBody>
      </p:sp>
      <p:sp>
        <p:nvSpPr>
          <p:cNvPr id="12" name="TextBox 11">
            <a:extLst>
              <a:ext uri="{FF2B5EF4-FFF2-40B4-BE49-F238E27FC236}">
                <a16:creationId xmlns:a16="http://schemas.microsoft.com/office/drawing/2014/main" id="{33114453-0F0B-4CF9-F7F3-2345562C34DB}"/>
              </a:ext>
            </a:extLst>
          </p:cNvPr>
          <p:cNvSpPr txBox="1"/>
          <p:nvPr/>
        </p:nvSpPr>
        <p:spPr>
          <a:xfrm>
            <a:off x="626496" y="3429001"/>
            <a:ext cx="3388963" cy="1918474"/>
          </a:xfrm>
          <a:prstGeom prst="rect">
            <a:avLst/>
          </a:prstGeom>
          <a:noFill/>
        </p:spPr>
        <p:txBody>
          <a:bodyPr wrap="square" rtlCol="0">
            <a:spAutoFit/>
          </a:bodyPr>
          <a:lstStyle/>
          <a:p>
            <a:pPr marL="237061" lvl="1" indent="-237061">
              <a:spcAft>
                <a:spcPts val="800"/>
              </a:spcAft>
              <a:buFont typeface="Arial" panose="020B0604020202020204" pitchFamily="34" charset="0"/>
              <a:buChar char="•"/>
            </a:pPr>
            <a:r>
              <a:rPr lang="en-US" sz="1400" dirty="0">
                <a:solidFill>
                  <a:schemeClr val="bg1"/>
                </a:solidFill>
                <a:latin typeface="+mj-lt"/>
                <a:ea typeface="Proxima Nova"/>
                <a:cs typeface="Proxima Nova"/>
                <a:sym typeface="Proxima Nova"/>
              </a:rPr>
              <a:t>Private and Public Cloud </a:t>
            </a:r>
            <a:r>
              <a:rPr lang="en-US" sz="1400" dirty="0">
                <a:solidFill>
                  <a:srgbClr val="BED730"/>
                </a:solidFill>
                <a:latin typeface="+mj-lt"/>
                <a:ea typeface="Proxima Nova"/>
                <a:cs typeface="Proxima Nova"/>
                <a:sym typeface="Proxima Nova"/>
              </a:rPr>
              <a:t>resources</a:t>
            </a:r>
            <a:r>
              <a:rPr lang="en-US" sz="1400" dirty="0">
                <a:solidFill>
                  <a:schemeClr val="bg1"/>
                </a:solidFill>
                <a:latin typeface="+mj-lt"/>
                <a:ea typeface="Proxima Nova"/>
                <a:cs typeface="Proxima Nova"/>
                <a:sym typeface="Proxima Nova"/>
              </a:rPr>
              <a:t> can be </a:t>
            </a:r>
            <a:r>
              <a:rPr lang="en-US" sz="1400" dirty="0">
                <a:solidFill>
                  <a:srgbClr val="BED730"/>
                </a:solidFill>
                <a:latin typeface="+mj-lt"/>
                <a:ea typeface="Proxima Nova"/>
                <a:cs typeface="Proxima Nova"/>
                <a:sym typeface="Proxima Nova"/>
              </a:rPr>
              <a:t>created, modified and decommissioned  across hybrid multi-cloud</a:t>
            </a:r>
          </a:p>
          <a:p>
            <a:pPr marL="237061" lvl="1" indent="-237061">
              <a:spcAft>
                <a:spcPts val="800"/>
              </a:spcAft>
              <a:buFont typeface="Arial" panose="020B0604020202020204" pitchFamily="34" charset="0"/>
              <a:buChar char="•"/>
            </a:pPr>
            <a:r>
              <a:rPr lang="en-US" sz="1400" dirty="0">
                <a:solidFill>
                  <a:schemeClr val="bg1"/>
                </a:solidFill>
                <a:latin typeface="Proxima Nova"/>
                <a:ea typeface="Proxima Nova"/>
                <a:cs typeface="Proxima Nova"/>
                <a:sym typeface="Proxima Nova"/>
              </a:rPr>
              <a:t>Guest OS customization post provision like OS-Hardening, Monitoring agent installation, configuration etc.</a:t>
            </a:r>
            <a:endParaRPr lang="en-US" sz="1400" dirty="0">
              <a:solidFill>
                <a:schemeClr val="bg1"/>
              </a:solidFill>
              <a:latin typeface="+mj-lt"/>
              <a:ea typeface="Proxima Nova"/>
              <a:cs typeface="Proxima Nova"/>
              <a:sym typeface="Proxima Nova"/>
            </a:endParaRPr>
          </a:p>
        </p:txBody>
      </p:sp>
      <p:sp>
        <p:nvSpPr>
          <p:cNvPr id="13" name="TextBox 12">
            <a:extLst>
              <a:ext uri="{FF2B5EF4-FFF2-40B4-BE49-F238E27FC236}">
                <a16:creationId xmlns:a16="http://schemas.microsoft.com/office/drawing/2014/main" id="{533980B1-683D-EB79-9640-019B6D3E3D55}"/>
              </a:ext>
            </a:extLst>
          </p:cNvPr>
          <p:cNvSpPr txBox="1"/>
          <p:nvPr/>
        </p:nvSpPr>
        <p:spPr>
          <a:xfrm>
            <a:off x="4401517" y="1734519"/>
            <a:ext cx="3388963" cy="584775"/>
          </a:xfrm>
          <a:prstGeom prst="rect">
            <a:avLst/>
          </a:prstGeom>
          <a:noFill/>
        </p:spPr>
        <p:txBody>
          <a:bodyPr wrap="square" rtlCol="0">
            <a:spAutoFit/>
          </a:bodyPr>
          <a:lstStyle/>
          <a:p>
            <a:pPr algn="ctr"/>
            <a:r>
              <a:rPr lang="en-US" sz="1600" dirty="0">
                <a:solidFill>
                  <a:schemeClr val="bg1"/>
                </a:solidFill>
                <a:latin typeface="+mj-lt"/>
                <a:ea typeface="Proxima Nova"/>
                <a:cs typeface="Proxima Nova"/>
                <a:sym typeface="Proxima Nova"/>
              </a:rPr>
              <a:t>Hybrid Multi-Cloud Visibility </a:t>
            </a:r>
            <a:r>
              <a:rPr lang="en-US" sz="1600" b="1" dirty="0">
                <a:solidFill>
                  <a:srgbClr val="BED730"/>
                </a:solidFill>
                <a:latin typeface="+mj-lt"/>
                <a:ea typeface="Proxima Nova"/>
                <a:cs typeface="Proxima Nova"/>
                <a:sym typeface="Proxima Nova"/>
              </a:rPr>
              <a:t>Dashboard</a:t>
            </a:r>
            <a:r>
              <a:rPr lang="en-US" sz="1600" dirty="0">
                <a:solidFill>
                  <a:schemeClr val="bg1"/>
                </a:solidFill>
                <a:latin typeface="+mj-lt"/>
                <a:ea typeface="Proxima Nova"/>
                <a:cs typeface="Proxima Nova"/>
                <a:sym typeface="Proxima Nova"/>
              </a:rPr>
              <a:t>  </a:t>
            </a:r>
          </a:p>
        </p:txBody>
      </p:sp>
      <p:sp>
        <p:nvSpPr>
          <p:cNvPr id="14" name="TextBox 13">
            <a:extLst>
              <a:ext uri="{FF2B5EF4-FFF2-40B4-BE49-F238E27FC236}">
                <a16:creationId xmlns:a16="http://schemas.microsoft.com/office/drawing/2014/main" id="{BD09E13A-88B2-633D-6C70-D7E05F061B6A}"/>
              </a:ext>
            </a:extLst>
          </p:cNvPr>
          <p:cNvSpPr txBox="1"/>
          <p:nvPr/>
        </p:nvSpPr>
        <p:spPr>
          <a:xfrm>
            <a:off x="4401517" y="2523453"/>
            <a:ext cx="3388963" cy="2031325"/>
          </a:xfrm>
          <a:prstGeom prst="rect">
            <a:avLst/>
          </a:prstGeom>
          <a:noFill/>
        </p:spPr>
        <p:txBody>
          <a:bodyPr wrap="square" rtlCol="0">
            <a:spAutoFit/>
          </a:bodyPr>
          <a:lstStyle/>
          <a:p>
            <a:pPr marL="237061" lvl="1" indent="-237061">
              <a:buFont typeface="Arial" panose="020B0604020202020204" pitchFamily="34" charset="0"/>
              <a:buChar char="•"/>
            </a:pPr>
            <a:r>
              <a:rPr lang="en-IN" sz="1400" dirty="0">
                <a:solidFill>
                  <a:schemeClr val="bg1"/>
                </a:solidFill>
                <a:latin typeface="+mj-lt"/>
                <a:ea typeface="Calibri" panose="020F0502020204030204" pitchFamily="34" charset="0"/>
                <a:cs typeface="Latha" panose="020B0604020202020204" pitchFamily="34" charset="0"/>
              </a:rPr>
              <a:t>Summary view of resources provisioned across accounts, regions, and clouds (Compute, Network, Storage, DB etc. ) </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One interface to manage all cloud accounts with their operations like Start, Stop and Edit Tags</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View filter by region, by account, by attributes</a:t>
            </a:r>
            <a:endParaRPr lang="en-IN" sz="1400" dirty="0">
              <a:solidFill>
                <a:schemeClr val="bg1"/>
              </a:solidFill>
              <a:latin typeface="+mj-lt"/>
              <a:ea typeface="Calibri" panose="020F0502020204030204" pitchFamily="34" charset="0"/>
              <a:cs typeface="Latha" panose="020B0604020202020204" pitchFamily="34" charset="0"/>
            </a:endParaRPr>
          </a:p>
        </p:txBody>
      </p:sp>
      <p:sp>
        <p:nvSpPr>
          <p:cNvPr id="15" name="TextBox 14">
            <a:extLst>
              <a:ext uri="{FF2B5EF4-FFF2-40B4-BE49-F238E27FC236}">
                <a16:creationId xmlns:a16="http://schemas.microsoft.com/office/drawing/2014/main" id="{855193B0-B842-B496-C4F4-80AAA147FC6E}"/>
              </a:ext>
            </a:extLst>
          </p:cNvPr>
          <p:cNvSpPr txBox="1"/>
          <p:nvPr/>
        </p:nvSpPr>
        <p:spPr>
          <a:xfrm>
            <a:off x="8171665" y="1734519"/>
            <a:ext cx="3388963" cy="584775"/>
          </a:xfrm>
          <a:prstGeom prst="rect">
            <a:avLst/>
          </a:prstGeom>
          <a:noFill/>
        </p:spPr>
        <p:txBody>
          <a:bodyPr wrap="square" rtlCol="0">
            <a:spAutoFit/>
          </a:bodyPr>
          <a:lstStyle/>
          <a:p>
            <a:pPr algn="ctr"/>
            <a:r>
              <a:rPr lang="en-US" sz="1600" dirty="0">
                <a:solidFill>
                  <a:schemeClr val="bg1"/>
                </a:solidFill>
                <a:latin typeface="+mj-lt"/>
                <a:ea typeface="Proxima Nova"/>
                <a:cs typeface="Proxima Nova"/>
                <a:sym typeface="Proxima Nova"/>
              </a:rPr>
              <a:t>Simplified </a:t>
            </a:r>
            <a:r>
              <a:rPr lang="en-US" sz="1600" b="1" dirty="0">
                <a:solidFill>
                  <a:srgbClr val="BED730"/>
                </a:solidFill>
                <a:latin typeface="+mj-lt"/>
                <a:ea typeface="Proxima Nova"/>
                <a:cs typeface="Proxima Nova"/>
                <a:sym typeface="Proxima Nova"/>
              </a:rPr>
              <a:t>User Access Management</a:t>
            </a:r>
          </a:p>
        </p:txBody>
      </p:sp>
      <p:sp>
        <p:nvSpPr>
          <p:cNvPr id="16" name="TextBox 15">
            <a:extLst>
              <a:ext uri="{FF2B5EF4-FFF2-40B4-BE49-F238E27FC236}">
                <a16:creationId xmlns:a16="http://schemas.microsoft.com/office/drawing/2014/main" id="{601BF1FC-501F-3EF4-13E5-0FE3D28F8928}"/>
              </a:ext>
            </a:extLst>
          </p:cNvPr>
          <p:cNvSpPr txBox="1"/>
          <p:nvPr/>
        </p:nvSpPr>
        <p:spPr>
          <a:xfrm>
            <a:off x="8171665" y="2523453"/>
            <a:ext cx="3388963" cy="2462213"/>
          </a:xfrm>
          <a:prstGeom prst="rect">
            <a:avLst/>
          </a:prstGeom>
          <a:noFill/>
        </p:spPr>
        <p:txBody>
          <a:bodyPr wrap="square" rtlCol="0">
            <a:spAutoFit/>
          </a:bodyPr>
          <a:lstStyle/>
          <a:p>
            <a:pPr marL="237061" lvl="1" indent="-237061">
              <a:buFont typeface="Arial" panose="020B0604020202020204" pitchFamily="34" charset="0"/>
              <a:buChar char="•"/>
            </a:pPr>
            <a:r>
              <a:rPr lang="en-US" sz="1400" dirty="0">
                <a:solidFill>
                  <a:schemeClr val="bg1"/>
                </a:solidFill>
                <a:latin typeface="+mj-lt"/>
                <a:ea typeface="Proxima Nova"/>
              </a:rPr>
              <a:t>Role Based Access control for multi-cloud resources and its operations  </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Each type of resource access like Create, Read, Update and Delete are defined as a discrete permission</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Flexible UI is provided to filter the permission set and choose them for ex: Gateway lists all types of permission for Internet Gateway, NAT Gateway, Service Gateway </a:t>
            </a:r>
            <a:r>
              <a:rPr lang="en-US" sz="1400" dirty="0" err="1">
                <a:solidFill>
                  <a:schemeClr val="bg1"/>
                </a:solidFill>
                <a:latin typeface="+mj-lt"/>
                <a:ea typeface="Proxima Nova"/>
                <a:cs typeface="Proxima Nova"/>
                <a:sym typeface="Proxima Nova"/>
              </a:rPr>
              <a:t>etc</a:t>
            </a:r>
            <a:r>
              <a:rPr lang="en-US" sz="1400" dirty="0">
                <a:solidFill>
                  <a:schemeClr val="bg1"/>
                </a:solidFill>
                <a:latin typeface="+mj-lt"/>
                <a:ea typeface="Proxima Nova"/>
                <a:cs typeface="Proxima Nova"/>
                <a:sym typeface="Proxima Nova"/>
              </a:rPr>
              <a:t> across multiple clouds</a:t>
            </a:r>
          </a:p>
        </p:txBody>
      </p:sp>
      <p:sp>
        <p:nvSpPr>
          <p:cNvPr id="17" name="Rectangle 16">
            <a:extLst>
              <a:ext uri="{FF2B5EF4-FFF2-40B4-BE49-F238E27FC236}">
                <a16:creationId xmlns:a16="http://schemas.microsoft.com/office/drawing/2014/main" id="{14A58DC1-3FAA-FB4D-3912-AB34A4F8260A}"/>
              </a:ext>
            </a:extLst>
          </p:cNvPr>
          <p:cNvSpPr/>
          <p:nvPr/>
        </p:nvSpPr>
        <p:spPr>
          <a:xfrm>
            <a:off x="431800" y="1316567"/>
            <a:ext cx="11328400" cy="296208"/>
          </a:xfrm>
          <a:prstGeom prst="rect">
            <a:avLst/>
          </a:prstGeom>
          <a:solidFill>
            <a:srgbClr val="000000">
              <a:alpha val="69804"/>
            </a:srgb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Tree>
    <p:extLst>
      <p:ext uri="{BB962C8B-B14F-4D97-AF65-F5344CB8AC3E}">
        <p14:creationId xmlns:p14="http://schemas.microsoft.com/office/powerpoint/2010/main" val="409632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3556DA9-22E3-5B49-6376-A1DBFB5CCC05}"/>
              </a:ext>
            </a:extLst>
          </p:cNvPr>
          <p:cNvSpPr/>
          <p:nvPr/>
        </p:nvSpPr>
        <p:spPr>
          <a:xfrm>
            <a:off x="0" y="1268413"/>
            <a:ext cx="2461987" cy="5041366"/>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heSansOffice" panose="020B0503040302060204" pitchFamily="34" charset="0"/>
            </a:endParaRPr>
          </a:p>
        </p:txBody>
      </p:sp>
      <p:sp>
        <p:nvSpPr>
          <p:cNvPr id="65" name="Rectangle: Top Corners Rounded 64">
            <a:extLst>
              <a:ext uri="{FF2B5EF4-FFF2-40B4-BE49-F238E27FC236}">
                <a16:creationId xmlns:a16="http://schemas.microsoft.com/office/drawing/2014/main" id="{13F18F60-F76E-4986-A532-107ED7460EA7}"/>
              </a:ext>
            </a:extLst>
          </p:cNvPr>
          <p:cNvSpPr/>
          <p:nvPr/>
        </p:nvSpPr>
        <p:spPr>
          <a:xfrm rot="16200000" flipV="1">
            <a:off x="9005012" y="-382624"/>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69" name="Rectangle: Top Corners Rounded 68">
            <a:extLst>
              <a:ext uri="{FF2B5EF4-FFF2-40B4-BE49-F238E27FC236}">
                <a16:creationId xmlns:a16="http://schemas.microsoft.com/office/drawing/2014/main" id="{935A63CA-B754-41EC-8299-B66F0A91FE81}"/>
              </a:ext>
            </a:extLst>
          </p:cNvPr>
          <p:cNvSpPr/>
          <p:nvPr/>
        </p:nvSpPr>
        <p:spPr>
          <a:xfrm rot="16200000" flipV="1">
            <a:off x="9005012" y="3554594"/>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78" name="Rectangle: Top Corners Rounded 77">
            <a:extLst>
              <a:ext uri="{FF2B5EF4-FFF2-40B4-BE49-F238E27FC236}">
                <a16:creationId xmlns:a16="http://schemas.microsoft.com/office/drawing/2014/main" id="{D35BA312-C6DF-4DDE-AF78-C0275F4D729F}"/>
              </a:ext>
            </a:extLst>
          </p:cNvPr>
          <p:cNvSpPr/>
          <p:nvPr/>
        </p:nvSpPr>
        <p:spPr>
          <a:xfrm rot="16200000" flipV="1">
            <a:off x="9005012" y="2289106"/>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7" name="Rectangle: Top Corners Rounded 86">
            <a:extLst>
              <a:ext uri="{FF2B5EF4-FFF2-40B4-BE49-F238E27FC236}">
                <a16:creationId xmlns:a16="http://schemas.microsoft.com/office/drawing/2014/main" id="{F34AD8EB-3C81-4A50-9681-3FCB88449A62}"/>
              </a:ext>
            </a:extLst>
          </p:cNvPr>
          <p:cNvSpPr/>
          <p:nvPr/>
        </p:nvSpPr>
        <p:spPr>
          <a:xfrm rot="16200000" flipV="1">
            <a:off x="8942319" y="942877"/>
            <a:ext cx="1181389"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 name="Rectangle: Top Corners Rounded 7">
            <a:extLst>
              <a:ext uri="{FF2B5EF4-FFF2-40B4-BE49-F238E27FC236}">
                <a16:creationId xmlns:a16="http://schemas.microsoft.com/office/drawing/2014/main" id="{37EC0793-71DC-46F5-A6C0-8D17F941ADD8}"/>
              </a:ext>
            </a:extLst>
          </p:cNvPr>
          <p:cNvSpPr/>
          <p:nvPr/>
        </p:nvSpPr>
        <p:spPr>
          <a:xfrm rot="16200000">
            <a:off x="3673555" y="-49882"/>
            <a:ext cx="1056000" cy="3788899"/>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3" name="Title 2">
            <a:extLst>
              <a:ext uri="{FF2B5EF4-FFF2-40B4-BE49-F238E27FC236}">
                <a16:creationId xmlns:a16="http://schemas.microsoft.com/office/drawing/2014/main" id="{1868A7F2-90B9-46DB-ABE5-939FF3ECF2AC}"/>
              </a:ext>
            </a:extLst>
          </p:cNvPr>
          <p:cNvSpPr>
            <a:spLocks noGrp="1"/>
          </p:cNvSpPr>
          <p:nvPr>
            <p:ph type="title"/>
          </p:nvPr>
        </p:nvSpPr>
        <p:spPr/>
        <p:txBody>
          <a:bodyPr/>
          <a:lstStyle/>
          <a:p>
            <a:r>
              <a:rPr lang="en-US" dirty="0"/>
              <a:t>Project archetypes &amp; Key Buyers </a:t>
            </a:r>
            <a:endParaRPr lang="en-IN" dirty="0"/>
          </a:p>
        </p:txBody>
      </p:sp>
      <p:sp>
        <p:nvSpPr>
          <p:cNvPr id="5" name="TextBox 4">
            <a:extLst>
              <a:ext uri="{FF2B5EF4-FFF2-40B4-BE49-F238E27FC236}">
                <a16:creationId xmlns:a16="http://schemas.microsoft.com/office/drawing/2014/main" id="{370B54EE-DBD7-4E23-846E-A73B305284D7}"/>
              </a:ext>
            </a:extLst>
          </p:cNvPr>
          <p:cNvSpPr txBox="1"/>
          <p:nvPr/>
        </p:nvSpPr>
        <p:spPr>
          <a:xfrm>
            <a:off x="2307104" y="961637"/>
            <a:ext cx="3788896" cy="382191"/>
          </a:xfrm>
          <a:prstGeom prst="flowChartOffpageConnector">
            <a:avLst/>
          </a:prstGeom>
          <a:noFill/>
          <a:ln>
            <a:noFill/>
          </a:ln>
        </p:spPr>
        <p:txBody>
          <a:bodyPr wrap="square" rtlCol="0">
            <a:spAutoFit/>
          </a:bodyPr>
          <a:lstStyle/>
          <a:p>
            <a:pPr algn="ctr" defTabSz="1218988">
              <a:defRPr/>
            </a:pPr>
            <a:r>
              <a:rPr lang="en-US" sz="1400" b="1" kern="0" dirty="0">
                <a:solidFill>
                  <a:srgbClr val="BED730"/>
                </a:solidFill>
                <a:latin typeface="Trebuchet MS"/>
              </a:rPr>
              <a:t>Major Deal Archetypes </a:t>
            </a:r>
          </a:p>
        </p:txBody>
      </p:sp>
      <p:sp>
        <p:nvSpPr>
          <p:cNvPr id="54" name="TextBox 53">
            <a:extLst>
              <a:ext uri="{FF2B5EF4-FFF2-40B4-BE49-F238E27FC236}">
                <a16:creationId xmlns:a16="http://schemas.microsoft.com/office/drawing/2014/main" id="{FA21F3AC-3541-4CDA-8F38-9CB4B099D612}"/>
              </a:ext>
            </a:extLst>
          </p:cNvPr>
          <p:cNvSpPr txBox="1"/>
          <p:nvPr/>
        </p:nvSpPr>
        <p:spPr>
          <a:xfrm>
            <a:off x="6096002" y="961637"/>
            <a:ext cx="1209820" cy="323344"/>
          </a:xfrm>
          <a:prstGeom prst="round2SameRect">
            <a:avLst>
              <a:gd name="adj1" fmla="val 29840"/>
              <a:gd name="adj2" fmla="val 0"/>
            </a:avLst>
          </a:prstGeom>
          <a:solidFill>
            <a:srgbClr val="BED730"/>
          </a:solidFill>
          <a:ln>
            <a:noFill/>
            <a:prstDash val="sysDot"/>
          </a:ln>
        </p:spPr>
        <p:txBody>
          <a:bodyPr wrap="square" rtlCol="0">
            <a:spAutoFit/>
          </a:bodyPr>
          <a:lstStyle/>
          <a:p>
            <a:pPr algn="ctr" defTabSz="914354">
              <a:spcBef>
                <a:spcPts val="300"/>
              </a:spcBef>
              <a:defRPr/>
            </a:pPr>
            <a:r>
              <a:rPr lang="en-US" sz="1333" b="1" kern="0" dirty="0">
                <a:latin typeface="Trebuchet MS"/>
              </a:rPr>
              <a:t>Key Buyers</a:t>
            </a:r>
          </a:p>
        </p:txBody>
      </p:sp>
      <p:sp>
        <p:nvSpPr>
          <p:cNvPr id="55" name="TextBox 54">
            <a:extLst>
              <a:ext uri="{FF2B5EF4-FFF2-40B4-BE49-F238E27FC236}">
                <a16:creationId xmlns:a16="http://schemas.microsoft.com/office/drawing/2014/main" id="{EDE59C9A-8780-4DD1-885D-5657B14D819B}"/>
              </a:ext>
            </a:extLst>
          </p:cNvPr>
          <p:cNvSpPr txBox="1"/>
          <p:nvPr/>
        </p:nvSpPr>
        <p:spPr>
          <a:xfrm>
            <a:off x="7305816" y="961637"/>
            <a:ext cx="4454384" cy="382191"/>
          </a:xfrm>
          <a:prstGeom prst="flowChartOffpageConnector">
            <a:avLst/>
          </a:prstGeom>
          <a:noFill/>
          <a:ln>
            <a:noFill/>
          </a:ln>
        </p:spPr>
        <p:txBody>
          <a:bodyPr wrap="square" rtlCol="0">
            <a:spAutoFit/>
          </a:bodyPr>
          <a:lstStyle/>
          <a:p>
            <a:pPr algn="ctr" defTabSz="914354">
              <a:spcBef>
                <a:spcPts val="300"/>
              </a:spcBef>
              <a:defRPr/>
            </a:pPr>
            <a:r>
              <a:rPr lang="en-US" sz="1400" b="1" kern="0" dirty="0">
                <a:solidFill>
                  <a:srgbClr val="BED730"/>
                </a:solidFill>
                <a:latin typeface="Trebuchet MS"/>
              </a:rPr>
              <a:t>Description</a:t>
            </a:r>
          </a:p>
        </p:txBody>
      </p:sp>
      <p:sp>
        <p:nvSpPr>
          <p:cNvPr id="63" name="TextBox 62">
            <a:extLst>
              <a:ext uri="{FF2B5EF4-FFF2-40B4-BE49-F238E27FC236}">
                <a16:creationId xmlns:a16="http://schemas.microsoft.com/office/drawing/2014/main" id="{8828465C-D130-4154-98A1-BEED44391130}"/>
              </a:ext>
            </a:extLst>
          </p:cNvPr>
          <p:cNvSpPr txBox="1"/>
          <p:nvPr/>
        </p:nvSpPr>
        <p:spPr bwMode="auto">
          <a:xfrm>
            <a:off x="7416156" y="1398850"/>
            <a:ext cx="4233715"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Take over client’s entire estate &amp; run, Transform IT </a:t>
            </a:r>
            <a:br>
              <a:rPr lang="en-US" sz="1200" kern="0" dirty="0">
                <a:solidFill>
                  <a:prstClr val="black"/>
                </a:solidFill>
                <a:latin typeface="Trebuchet MS"/>
              </a:rPr>
            </a:br>
            <a:r>
              <a:rPr lang="en-US" sz="1200" kern="0" dirty="0">
                <a:solidFill>
                  <a:prstClr val="black"/>
                </a:solidFill>
                <a:latin typeface="Trebuchet MS"/>
              </a:rPr>
              <a:t>(and Business)  </a:t>
            </a:r>
          </a:p>
        </p:txBody>
      </p:sp>
      <p:sp>
        <p:nvSpPr>
          <p:cNvPr id="64" name="TextBox 63">
            <a:extLst>
              <a:ext uri="{FF2B5EF4-FFF2-40B4-BE49-F238E27FC236}">
                <a16:creationId xmlns:a16="http://schemas.microsoft.com/office/drawing/2014/main" id="{AA046129-724A-473B-B547-435C60407F80}"/>
              </a:ext>
            </a:extLst>
          </p:cNvPr>
          <p:cNvSpPr txBox="1"/>
          <p:nvPr/>
        </p:nvSpPr>
        <p:spPr bwMode="auto">
          <a:xfrm>
            <a:off x="7416156" y="1978044"/>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Cloud powered IT/Business transformation and Run </a:t>
            </a:r>
          </a:p>
        </p:txBody>
      </p:sp>
      <p:pic>
        <p:nvPicPr>
          <p:cNvPr id="67" name="Picture 2" descr="Mars free icon">
            <a:extLst>
              <a:ext uri="{FF2B5EF4-FFF2-40B4-BE49-F238E27FC236}">
                <a16:creationId xmlns:a16="http://schemas.microsoft.com/office/drawing/2014/main" id="{3662ED01-BC35-4C9E-80FA-344E04B9B157}"/>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1447745"/>
            <a:ext cx="384000" cy="3840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60DCCB1F-AA43-43E7-AAEB-170BE40104FA}"/>
              </a:ext>
            </a:extLst>
          </p:cNvPr>
          <p:cNvSpPr txBox="1"/>
          <p:nvPr/>
        </p:nvSpPr>
        <p:spPr>
          <a:xfrm>
            <a:off x="431801" y="1978041"/>
            <a:ext cx="1800523" cy="307777"/>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Living Systems</a:t>
            </a:r>
          </a:p>
        </p:txBody>
      </p:sp>
      <p:cxnSp>
        <p:nvCxnSpPr>
          <p:cNvPr id="13" name="Straight Connector 12">
            <a:extLst>
              <a:ext uri="{FF2B5EF4-FFF2-40B4-BE49-F238E27FC236}">
                <a16:creationId xmlns:a16="http://schemas.microsoft.com/office/drawing/2014/main" id="{F01BD317-FDBC-42E4-8764-827DE4E424BA}"/>
              </a:ext>
            </a:extLst>
          </p:cNvPr>
          <p:cNvCxnSpPr/>
          <p:nvPr/>
        </p:nvCxnSpPr>
        <p:spPr>
          <a:xfrm>
            <a:off x="431800" y="2475733"/>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0" name="Rectangle: Top Corners Rounded 69">
            <a:extLst>
              <a:ext uri="{FF2B5EF4-FFF2-40B4-BE49-F238E27FC236}">
                <a16:creationId xmlns:a16="http://schemas.microsoft.com/office/drawing/2014/main" id="{642FC85E-B7D3-4AD7-A38A-3223BA50DC07}"/>
              </a:ext>
            </a:extLst>
          </p:cNvPr>
          <p:cNvSpPr/>
          <p:nvPr/>
        </p:nvSpPr>
        <p:spPr>
          <a:xfrm rot="16200000">
            <a:off x="3673553" y="3887336"/>
            <a:ext cx="1056000" cy="3788896"/>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76" name="TextBox 75">
            <a:extLst>
              <a:ext uri="{FF2B5EF4-FFF2-40B4-BE49-F238E27FC236}">
                <a16:creationId xmlns:a16="http://schemas.microsoft.com/office/drawing/2014/main" id="{9873DEF5-F8B4-4B83-A9AD-4E8A97C0FF0A}"/>
              </a:ext>
            </a:extLst>
          </p:cNvPr>
          <p:cNvSpPr txBox="1"/>
          <p:nvPr/>
        </p:nvSpPr>
        <p:spPr>
          <a:xfrm>
            <a:off x="431802" y="5344493"/>
            <a:ext cx="1443892" cy="297454"/>
          </a:xfrm>
          <a:prstGeom prst="rect">
            <a:avLst/>
          </a:prstGeom>
          <a:noFill/>
        </p:spPr>
        <p:txBody>
          <a:bodyPr wrap="square" rtlCol="0">
            <a:spAutoFit/>
          </a:bodyPr>
          <a:lstStyle/>
          <a:p>
            <a:pPr defTabSz="914354">
              <a:spcBef>
                <a:spcPts val="300"/>
              </a:spcBef>
              <a:defRPr/>
            </a:pPr>
            <a:r>
              <a:rPr lang="en-US" sz="1333" b="1" kern="0" dirty="0">
                <a:solidFill>
                  <a:schemeClr val="bg1"/>
                </a:solidFill>
                <a:latin typeface="Trebuchet MS"/>
              </a:rPr>
              <a:t>Modern Infra</a:t>
            </a:r>
          </a:p>
        </p:txBody>
      </p:sp>
      <p:cxnSp>
        <p:nvCxnSpPr>
          <p:cNvPr id="77" name="Straight Connector 76">
            <a:extLst>
              <a:ext uri="{FF2B5EF4-FFF2-40B4-BE49-F238E27FC236}">
                <a16:creationId xmlns:a16="http://schemas.microsoft.com/office/drawing/2014/main" id="{1892D0D8-AEA8-445C-B430-BCB9C46E52E5}"/>
              </a:ext>
            </a:extLst>
          </p:cNvPr>
          <p:cNvCxnSpPr/>
          <p:nvPr/>
        </p:nvCxnSpPr>
        <p:spPr>
          <a:xfrm>
            <a:off x="431800" y="5150617"/>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9" name="Rectangle: Top Corners Rounded 78">
            <a:extLst>
              <a:ext uri="{FF2B5EF4-FFF2-40B4-BE49-F238E27FC236}">
                <a16:creationId xmlns:a16="http://schemas.microsoft.com/office/drawing/2014/main" id="{B93A30BC-9D0F-4365-9F8B-DE917E663862}"/>
              </a:ext>
            </a:extLst>
          </p:cNvPr>
          <p:cNvSpPr/>
          <p:nvPr/>
        </p:nvSpPr>
        <p:spPr>
          <a:xfrm rot="16200000">
            <a:off x="3673555" y="2621848"/>
            <a:ext cx="1056000" cy="3788899"/>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5" name="TextBox 84">
            <a:extLst>
              <a:ext uri="{FF2B5EF4-FFF2-40B4-BE49-F238E27FC236}">
                <a16:creationId xmlns:a16="http://schemas.microsoft.com/office/drawing/2014/main" id="{06B0A876-AE1D-4F15-8546-B556F1A5DCD5}"/>
              </a:ext>
            </a:extLst>
          </p:cNvPr>
          <p:cNvSpPr txBox="1"/>
          <p:nvPr/>
        </p:nvSpPr>
        <p:spPr>
          <a:xfrm>
            <a:off x="431801" y="4649772"/>
            <a:ext cx="1800523" cy="307777"/>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Data Journey</a:t>
            </a:r>
          </a:p>
        </p:txBody>
      </p:sp>
      <p:cxnSp>
        <p:nvCxnSpPr>
          <p:cNvPr id="86" name="Straight Connector 85">
            <a:extLst>
              <a:ext uri="{FF2B5EF4-FFF2-40B4-BE49-F238E27FC236}">
                <a16:creationId xmlns:a16="http://schemas.microsoft.com/office/drawing/2014/main" id="{6FDBD103-A204-4AC9-A9FB-0DD4F1C6AEE3}"/>
              </a:ext>
            </a:extLst>
          </p:cNvPr>
          <p:cNvCxnSpPr/>
          <p:nvPr/>
        </p:nvCxnSpPr>
        <p:spPr>
          <a:xfrm>
            <a:off x="431800" y="3885129"/>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8" name="Rectangle: Top Corners Rounded 87">
            <a:extLst>
              <a:ext uri="{FF2B5EF4-FFF2-40B4-BE49-F238E27FC236}">
                <a16:creationId xmlns:a16="http://schemas.microsoft.com/office/drawing/2014/main" id="{CEF91B6F-B64E-4372-9063-1EE03DFF2E90}"/>
              </a:ext>
            </a:extLst>
          </p:cNvPr>
          <p:cNvSpPr/>
          <p:nvPr/>
        </p:nvSpPr>
        <p:spPr>
          <a:xfrm rot="16200000">
            <a:off x="3610860" y="1275620"/>
            <a:ext cx="1181389" cy="3788897"/>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90" name="TextBox 89">
            <a:extLst>
              <a:ext uri="{FF2B5EF4-FFF2-40B4-BE49-F238E27FC236}">
                <a16:creationId xmlns:a16="http://schemas.microsoft.com/office/drawing/2014/main" id="{229F5824-81D9-4B9E-BFEE-258CD00E75BD}"/>
              </a:ext>
            </a:extLst>
          </p:cNvPr>
          <p:cNvSpPr txBox="1"/>
          <p:nvPr/>
        </p:nvSpPr>
        <p:spPr>
          <a:xfrm>
            <a:off x="431801" y="3240845"/>
            <a:ext cx="1800523" cy="523220"/>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Focused App Migration </a:t>
            </a:r>
          </a:p>
        </p:txBody>
      </p:sp>
      <p:sp>
        <p:nvSpPr>
          <p:cNvPr id="91" name="TextBox 90">
            <a:extLst>
              <a:ext uri="{FF2B5EF4-FFF2-40B4-BE49-F238E27FC236}">
                <a16:creationId xmlns:a16="http://schemas.microsoft.com/office/drawing/2014/main" id="{E485D1A3-F7DE-48AD-A3B3-5A532B7E006D}"/>
              </a:ext>
            </a:extLst>
          </p:cNvPr>
          <p:cNvSpPr txBox="1"/>
          <p:nvPr/>
        </p:nvSpPr>
        <p:spPr bwMode="auto">
          <a:xfrm>
            <a:off x="6266856" y="1700651"/>
            <a:ext cx="856880"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CXO</a:t>
            </a:r>
          </a:p>
        </p:txBody>
      </p:sp>
      <p:sp>
        <p:nvSpPr>
          <p:cNvPr id="92" name="TextBox 91">
            <a:extLst>
              <a:ext uri="{FF2B5EF4-FFF2-40B4-BE49-F238E27FC236}">
                <a16:creationId xmlns:a16="http://schemas.microsoft.com/office/drawing/2014/main" id="{96A44477-6E3A-4932-8E55-B0D048C35DD0}"/>
              </a:ext>
            </a:extLst>
          </p:cNvPr>
          <p:cNvSpPr txBox="1"/>
          <p:nvPr/>
        </p:nvSpPr>
        <p:spPr bwMode="auto">
          <a:xfrm>
            <a:off x="6265403" y="2860405"/>
            <a:ext cx="860301" cy="598604"/>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a:p>
            <a:r>
              <a:rPr lang="en-US" dirty="0"/>
              <a:t>LOB</a:t>
            </a:r>
          </a:p>
        </p:txBody>
      </p:sp>
      <p:sp>
        <p:nvSpPr>
          <p:cNvPr id="93" name="TextBox 92">
            <a:extLst>
              <a:ext uri="{FF2B5EF4-FFF2-40B4-BE49-F238E27FC236}">
                <a16:creationId xmlns:a16="http://schemas.microsoft.com/office/drawing/2014/main" id="{423DC804-C6DB-4FB5-B4C3-B51A1707DA6E}"/>
              </a:ext>
            </a:extLst>
          </p:cNvPr>
          <p:cNvSpPr txBox="1"/>
          <p:nvPr/>
        </p:nvSpPr>
        <p:spPr bwMode="auto">
          <a:xfrm>
            <a:off x="6262083" y="4235981"/>
            <a:ext cx="868108" cy="598604"/>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a:p>
            <a:r>
              <a:rPr lang="en-US" dirty="0"/>
              <a:t>CDO</a:t>
            </a:r>
          </a:p>
        </p:txBody>
      </p:sp>
      <p:sp>
        <p:nvSpPr>
          <p:cNvPr id="94" name="TextBox 93">
            <a:extLst>
              <a:ext uri="{FF2B5EF4-FFF2-40B4-BE49-F238E27FC236}">
                <a16:creationId xmlns:a16="http://schemas.microsoft.com/office/drawing/2014/main" id="{BF10B674-A982-470B-B0A3-C995AE5AFFE9}"/>
              </a:ext>
            </a:extLst>
          </p:cNvPr>
          <p:cNvSpPr txBox="1"/>
          <p:nvPr/>
        </p:nvSpPr>
        <p:spPr bwMode="auto">
          <a:xfrm>
            <a:off x="6265403" y="5317243"/>
            <a:ext cx="860301"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p:txBody>
      </p:sp>
      <p:sp>
        <p:nvSpPr>
          <p:cNvPr id="95" name="TextBox 94">
            <a:extLst>
              <a:ext uri="{FF2B5EF4-FFF2-40B4-BE49-F238E27FC236}">
                <a16:creationId xmlns:a16="http://schemas.microsoft.com/office/drawing/2014/main" id="{EDC53AAB-7FBA-4DB1-AFB0-2F4E54E91FEC}"/>
              </a:ext>
            </a:extLst>
          </p:cNvPr>
          <p:cNvSpPr txBox="1"/>
          <p:nvPr/>
        </p:nvSpPr>
        <p:spPr bwMode="auto">
          <a:xfrm>
            <a:off x="6265403" y="5866662"/>
            <a:ext cx="860301"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  HOD</a:t>
            </a:r>
          </a:p>
        </p:txBody>
      </p:sp>
      <p:sp>
        <p:nvSpPr>
          <p:cNvPr id="96" name="TextBox 95">
            <a:extLst>
              <a:ext uri="{FF2B5EF4-FFF2-40B4-BE49-F238E27FC236}">
                <a16:creationId xmlns:a16="http://schemas.microsoft.com/office/drawing/2014/main" id="{A4997BF6-D981-4DEE-BFC6-B8DF6D721262}"/>
              </a:ext>
            </a:extLst>
          </p:cNvPr>
          <p:cNvSpPr txBox="1"/>
          <p:nvPr/>
        </p:nvSpPr>
        <p:spPr>
          <a:xfrm>
            <a:off x="410030" y="5846512"/>
            <a:ext cx="1443892" cy="297454"/>
          </a:xfrm>
          <a:prstGeom prst="rect">
            <a:avLst/>
          </a:prstGeom>
          <a:noFill/>
        </p:spPr>
        <p:txBody>
          <a:bodyPr wrap="square" rtlCol="0">
            <a:spAutoFit/>
          </a:bodyPr>
          <a:lstStyle/>
          <a:p>
            <a:pPr defTabSz="914354">
              <a:spcBef>
                <a:spcPts val="300"/>
              </a:spcBef>
              <a:defRPr/>
            </a:pPr>
            <a:r>
              <a:rPr lang="en-US" sz="1333" b="1" kern="0" dirty="0">
                <a:solidFill>
                  <a:schemeClr val="bg1"/>
                </a:solidFill>
                <a:latin typeface="Trebuchet MS"/>
              </a:rPr>
              <a:t>Land &amp; Expand</a:t>
            </a:r>
          </a:p>
        </p:txBody>
      </p:sp>
      <p:pic>
        <p:nvPicPr>
          <p:cNvPr id="97" name="Picture 4" descr="Data storage free icon">
            <a:extLst>
              <a:ext uri="{FF2B5EF4-FFF2-40B4-BE49-F238E27FC236}">
                <a16:creationId xmlns:a16="http://schemas.microsoft.com/office/drawing/2014/main" id="{3E4EAB2E-CF85-4F55-B6BF-6D56B02CED1D}"/>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2710253"/>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Network free icon">
            <a:extLst>
              <a:ext uri="{FF2B5EF4-FFF2-40B4-BE49-F238E27FC236}">
                <a16:creationId xmlns:a16="http://schemas.microsoft.com/office/drawing/2014/main" id="{30AC55D3-C901-4503-94A4-E564F6CEA0E6}"/>
              </a:ext>
            </a:extLst>
          </p:cNvPr>
          <p:cNvPicPr>
            <a:picLocks noChangeAspect="1" noChangeArrowheads="1"/>
          </p:cNvPicPr>
          <p:nvPr/>
        </p:nvPicPr>
        <p:blipFill>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4115384"/>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8" descr="Innovation free icon">
            <a:extLst>
              <a:ext uri="{FF2B5EF4-FFF2-40B4-BE49-F238E27FC236}">
                <a16:creationId xmlns:a16="http://schemas.microsoft.com/office/drawing/2014/main" id="{772E0380-B35E-4302-88FC-9F6087A321FB}"/>
              </a:ext>
            </a:extLst>
          </p:cNvPr>
          <p:cNvPicPr>
            <a:picLocks noChangeAspect="1" noChangeArrowheads="1"/>
          </p:cNvPicPr>
          <p:nvPr/>
        </p:nvPicPr>
        <p:blipFill>
          <a:blip r:embed="rId9" cstate="print">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829507" y="5294525"/>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Viral marketing free icon">
            <a:extLst>
              <a:ext uri="{FF2B5EF4-FFF2-40B4-BE49-F238E27FC236}">
                <a16:creationId xmlns:a16="http://schemas.microsoft.com/office/drawing/2014/main" id="{2EDF9019-3B83-4009-9232-C1B8E94E2C06}"/>
              </a:ext>
            </a:extLst>
          </p:cNvPr>
          <p:cNvPicPr>
            <a:picLocks noChangeAspect="1" noChangeArrowheads="1"/>
          </p:cNvPicPr>
          <p:nvPr/>
        </p:nvPicPr>
        <p:blipFill>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842901" y="5866657"/>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29D08309-C445-459D-B90A-8D69FDC73A60}"/>
              </a:ext>
            </a:extLst>
          </p:cNvPr>
          <p:cNvSpPr txBox="1"/>
          <p:nvPr/>
        </p:nvSpPr>
        <p:spPr bwMode="auto">
          <a:xfrm>
            <a:off x="7416156" y="2646816"/>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Migrate Complex/Mission Critical Business Apps/Platforms </a:t>
            </a:r>
          </a:p>
        </p:txBody>
      </p:sp>
      <p:sp>
        <p:nvSpPr>
          <p:cNvPr id="105" name="TextBox 104">
            <a:extLst>
              <a:ext uri="{FF2B5EF4-FFF2-40B4-BE49-F238E27FC236}">
                <a16:creationId xmlns:a16="http://schemas.microsoft.com/office/drawing/2014/main" id="{05696538-ED3A-4B82-8618-913EF96BD9F8}"/>
              </a:ext>
            </a:extLst>
          </p:cNvPr>
          <p:cNvSpPr txBox="1"/>
          <p:nvPr/>
        </p:nvSpPr>
        <p:spPr bwMode="auto">
          <a:xfrm>
            <a:off x="7416156" y="3025330"/>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Migration of workloads to VMs</a:t>
            </a:r>
          </a:p>
        </p:txBody>
      </p:sp>
      <p:sp>
        <p:nvSpPr>
          <p:cNvPr id="106" name="TextBox 105">
            <a:extLst>
              <a:ext uri="{FF2B5EF4-FFF2-40B4-BE49-F238E27FC236}">
                <a16:creationId xmlns:a16="http://schemas.microsoft.com/office/drawing/2014/main" id="{91ECF025-194B-442A-A60A-F3613B095439}"/>
              </a:ext>
            </a:extLst>
          </p:cNvPr>
          <p:cNvSpPr txBox="1"/>
          <p:nvPr/>
        </p:nvSpPr>
        <p:spPr bwMode="auto">
          <a:xfrm>
            <a:off x="7416156" y="3403844"/>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New Systems build with Cloud native technologies  </a:t>
            </a:r>
          </a:p>
        </p:txBody>
      </p:sp>
      <p:sp>
        <p:nvSpPr>
          <p:cNvPr id="111" name="TextBox 110">
            <a:extLst>
              <a:ext uri="{FF2B5EF4-FFF2-40B4-BE49-F238E27FC236}">
                <a16:creationId xmlns:a16="http://schemas.microsoft.com/office/drawing/2014/main" id="{4D76D000-1B75-4F1D-867B-C77513DDF251}"/>
              </a:ext>
            </a:extLst>
          </p:cNvPr>
          <p:cNvSpPr txBox="1"/>
          <p:nvPr/>
        </p:nvSpPr>
        <p:spPr bwMode="auto">
          <a:xfrm>
            <a:off x="7416155" y="4065517"/>
            <a:ext cx="4233716"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 Workload modernization, Data Strategy led new data platform build</a:t>
            </a:r>
          </a:p>
        </p:txBody>
      </p:sp>
      <p:sp>
        <p:nvSpPr>
          <p:cNvPr id="112" name="TextBox 111">
            <a:extLst>
              <a:ext uri="{FF2B5EF4-FFF2-40B4-BE49-F238E27FC236}">
                <a16:creationId xmlns:a16="http://schemas.microsoft.com/office/drawing/2014/main" id="{D71E5606-B8FB-43FF-8A46-8509548C4988}"/>
              </a:ext>
            </a:extLst>
          </p:cNvPr>
          <p:cNvSpPr txBox="1"/>
          <p:nvPr/>
        </p:nvSpPr>
        <p:spPr bwMode="auto">
          <a:xfrm>
            <a:off x="7416155" y="4617015"/>
            <a:ext cx="423371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Migration of Data workloads </a:t>
            </a:r>
          </a:p>
        </p:txBody>
      </p:sp>
      <p:sp>
        <p:nvSpPr>
          <p:cNvPr id="113" name="TextBox 112">
            <a:extLst>
              <a:ext uri="{FF2B5EF4-FFF2-40B4-BE49-F238E27FC236}">
                <a16:creationId xmlns:a16="http://schemas.microsoft.com/office/drawing/2014/main" id="{988571A7-4C4D-46C6-9447-F9C8B643A90C}"/>
              </a:ext>
            </a:extLst>
          </p:cNvPr>
          <p:cNvSpPr txBox="1"/>
          <p:nvPr/>
        </p:nvSpPr>
        <p:spPr bwMode="auto">
          <a:xfrm>
            <a:off x="7416155" y="5332633"/>
            <a:ext cx="423371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DC rationalization/modernization, Hybrid Cloud Infra </a:t>
            </a:r>
          </a:p>
        </p:txBody>
      </p:sp>
      <p:sp>
        <p:nvSpPr>
          <p:cNvPr id="114" name="TextBox 113">
            <a:extLst>
              <a:ext uri="{FF2B5EF4-FFF2-40B4-BE49-F238E27FC236}">
                <a16:creationId xmlns:a16="http://schemas.microsoft.com/office/drawing/2014/main" id="{810AFB1B-21EA-4136-8FD8-7456E30593F1}"/>
              </a:ext>
            </a:extLst>
          </p:cNvPr>
          <p:cNvSpPr txBox="1"/>
          <p:nvPr/>
        </p:nvSpPr>
        <p:spPr bwMode="auto">
          <a:xfrm>
            <a:off x="7416155" y="5715349"/>
            <a:ext cx="4233716"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Land a small team/project to establish a position &amp; </a:t>
            </a:r>
            <a:br>
              <a:rPr lang="en-US" sz="1200" kern="0" dirty="0">
                <a:solidFill>
                  <a:prstClr val="black"/>
                </a:solidFill>
                <a:latin typeface="Trebuchet MS"/>
              </a:rPr>
            </a:br>
            <a:r>
              <a:rPr lang="en-US" sz="1200" kern="0" dirty="0">
                <a:solidFill>
                  <a:prstClr val="black"/>
                </a:solidFill>
                <a:latin typeface="Trebuchet MS"/>
              </a:rPr>
              <a:t>then expand </a:t>
            </a:r>
          </a:p>
        </p:txBody>
      </p:sp>
      <p:sp>
        <p:nvSpPr>
          <p:cNvPr id="61" name="TextBox 60">
            <a:extLst>
              <a:ext uri="{FF2B5EF4-FFF2-40B4-BE49-F238E27FC236}">
                <a16:creationId xmlns:a16="http://schemas.microsoft.com/office/drawing/2014/main" id="{0F0DCA3B-FC07-4A45-9A7D-6CEF977D46BF}"/>
              </a:ext>
            </a:extLst>
          </p:cNvPr>
          <p:cNvSpPr txBox="1"/>
          <p:nvPr/>
        </p:nvSpPr>
        <p:spPr bwMode="auto">
          <a:xfrm>
            <a:off x="2461985" y="1484700"/>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Run-Transformation-Run (Entire Estate)</a:t>
            </a:r>
          </a:p>
        </p:txBody>
      </p:sp>
      <p:sp>
        <p:nvSpPr>
          <p:cNvPr id="62" name="TextBox 61">
            <a:extLst>
              <a:ext uri="{FF2B5EF4-FFF2-40B4-BE49-F238E27FC236}">
                <a16:creationId xmlns:a16="http://schemas.microsoft.com/office/drawing/2014/main" id="{00A9B38F-91FE-4C2A-BBF5-E716225329FC}"/>
              </a:ext>
            </a:extLst>
          </p:cNvPr>
          <p:cNvSpPr txBox="1"/>
          <p:nvPr/>
        </p:nvSpPr>
        <p:spPr bwMode="auto">
          <a:xfrm>
            <a:off x="2461985" y="1893507"/>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Transformation-Run</a:t>
            </a:r>
          </a:p>
        </p:txBody>
      </p:sp>
      <p:sp>
        <p:nvSpPr>
          <p:cNvPr id="101" name="TextBox 100">
            <a:extLst>
              <a:ext uri="{FF2B5EF4-FFF2-40B4-BE49-F238E27FC236}">
                <a16:creationId xmlns:a16="http://schemas.microsoft.com/office/drawing/2014/main" id="{8F8712F8-58ED-4F29-B417-42AF516251C8}"/>
              </a:ext>
            </a:extLst>
          </p:cNvPr>
          <p:cNvSpPr txBox="1"/>
          <p:nvPr/>
        </p:nvSpPr>
        <p:spPr bwMode="auto">
          <a:xfrm>
            <a:off x="2461985" y="2663846"/>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Complex App Migration </a:t>
            </a:r>
          </a:p>
        </p:txBody>
      </p:sp>
      <p:sp>
        <p:nvSpPr>
          <p:cNvPr id="102" name="TextBox 101">
            <a:extLst>
              <a:ext uri="{FF2B5EF4-FFF2-40B4-BE49-F238E27FC236}">
                <a16:creationId xmlns:a16="http://schemas.microsoft.com/office/drawing/2014/main" id="{F9D09DE9-9D12-44C9-9B63-9EB80365BBAC}"/>
              </a:ext>
            </a:extLst>
          </p:cNvPr>
          <p:cNvSpPr txBox="1"/>
          <p:nvPr/>
        </p:nvSpPr>
        <p:spPr bwMode="auto">
          <a:xfrm>
            <a:off x="2461985" y="3026555"/>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Low-Cost Migration </a:t>
            </a:r>
          </a:p>
        </p:txBody>
      </p:sp>
      <p:sp>
        <p:nvSpPr>
          <p:cNvPr id="103" name="TextBox 102">
            <a:extLst>
              <a:ext uri="{FF2B5EF4-FFF2-40B4-BE49-F238E27FC236}">
                <a16:creationId xmlns:a16="http://schemas.microsoft.com/office/drawing/2014/main" id="{B7022208-8D21-47FC-874D-5C13D3C77020}"/>
              </a:ext>
            </a:extLst>
          </p:cNvPr>
          <p:cNvSpPr txBox="1"/>
          <p:nvPr/>
        </p:nvSpPr>
        <p:spPr bwMode="auto">
          <a:xfrm>
            <a:off x="2461985" y="3389267"/>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New Implementation</a:t>
            </a:r>
          </a:p>
        </p:txBody>
      </p:sp>
      <p:sp>
        <p:nvSpPr>
          <p:cNvPr id="107" name="TextBox 106">
            <a:extLst>
              <a:ext uri="{FF2B5EF4-FFF2-40B4-BE49-F238E27FC236}">
                <a16:creationId xmlns:a16="http://schemas.microsoft.com/office/drawing/2014/main" id="{FE7EAF57-351B-4CEB-A45D-C480FBDE3EDF}"/>
              </a:ext>
            </a:extLst>
          </p:cNvPr>
          <p:cNvSpPr txBox="1"/>
          <p:nvPr/>
        </p:nvSpPr>
        <p:spPr bwMode="auto">
          <a:xfrm>
            <a:off x="2461988" y="4158517"/>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Data-Driven Migration &amp; Transformation </a:t>
            </a:r>
          </a:p>
        </p:txBody>
      </p:sp>
      <p:sp>
        <p:nvSpPr>
          <p:cNvPr id="108" name="TextBox 107">
            <a:extLst>
              <a:ext uri="{FF2B5EF4-FFF2-40B4-BE49-F238E27FC236}">
                <a16:creationId xmlns:a16="http://schemas.microsoft.com/office/drawing/2014/main" id="{9D1EE4C5-6699-43C1-A9D8-CE5E29CC3619}"/>
              </a:ext>
            </a:extLst>
          </p:cNvPr>
          <p:cNvSpPr txBox="1"/>
          <p:nvPr/>
        </p:nvSpPr>
        <p:spPr bwMode="auto">
          <a:xfrm>
            <a:off x="2461988" y="4609939"/>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 Workload Lift &amp; Shift </a:t>
            </a:r>
          </a:p>
        </p:txBody>
      </p:sp>
      <p:sp>
        <p:nvSpPr>
          <p:cNvPr id="109" name="TextBox 108">
            <a:extLst>
              <a:ext uri="{FF2B5EF4-FFF2-40B4-BE49-F238E27FC236}">
                <a16:creationId xmlns:a16="http://schemas.microsoft.com/office/drawing/2014/main" id="{5CA000A2-0434-4D69-A6DB-CEC1F3B8E20E}"/>
              </a:ext>
            </a:extLst>
          </p:cNvPr>
          <p:cNvSpPr txBox="1"/>
          <p:nvPr/>
        </p:nvSpPr>
        <p:spPr bwMode="auto">
          <a:xfrm>
            <a:off x="2461988" y="5335991"/>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Infrastructure Modernization </a:t>
            </a:r>
          </a:p>
        </p:txBody>
      </p:sp>
      <p:sp>
        <p:nvSpPr>
          <p:cNvPr id="110" name="TextBox 109">
            <a:extLst>
              <a:ext uri="{FF2B5EF4-FFF2-40B4-BE49-F238E27FC236}">
                <a16:creationId xmlns:a16="http://schemas.microsoft.com/office/drawing/2014/main" id="{70F46CA8-51AB-4468-9D63-53D4ADE97203}"/>
              </a:ext>
            </a:extLst>
          </p:cNvPr>
          <p:cNvSpPr txBox="1"/>
          <p:nvPr/>
        </p:nvSpPr>
        <p:spPr bwMode="auto">
          <a:xfrm>
            <a:off x="2461988" y="5793550"/>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Cloud Land &amp; Expand</a:t>
            </a:r>
          </a:p>
        </p:txBody>
      </p:sp>
    </p:spTree>
    <p:extLst>
      <p:ext uri="{BB962C8B-B14F-4D97-AF65-F5344CB8AC3E}">
        <p14:creationId xmlns:p14="http://schemas.microsoft.com/office/powerpoint/2010/main" val="269589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Sify CI multi-CMP: Blueprints</a:t>
            </a:r>
            <a:endParaRPr lang="en-US" dirty="0"/>
          </a:p>
        </p:txBody>
      </p:sp>
      <p:sp>
        <p:nvSpPr>
          <p:cNvPr id="8" name="TextBox 7">
            <a:extLst>
              <a:ext uri="{FF2B5EF4-FFF2-40B4-BE49-F238E27FC236}">
                <a16:creationId xmlns:a16="http://schemas.microsoft.com/office/drawing/2014/main" id="{57F28380-6AF5-4E16-E8EC-5ADE718C859F}"/>
              </a:ext>
            </a:extLst>
          </p:cNvPr>
          <p:cNvSpPr txBox="1"/>
          <p:nvPr/>
        </p:nvSpPr>
        <p:spPr>
          <a:xfrm>
            <a:off x="432000" y="1316567"/>
            <a:ext cx="11328200" cy="830997"/>
          </a:xfrm>
          <a:prstGeom prst="rect">
            <a:avLst/>
          </a:prstGeom>
          <a:noFill/>
        </p:spPr>
        <p:txBody>
          <a:bodyPr wrap="square" rtlCol="0">
            <a:spAutoFit/>
          </a:bodyPr>
          <a:lstStyle/>
          <a:p>
            <a:r>
              <a:rPr lang="en-US" sz="1600" dirty="0">
                <a:solidFill>
                  <a:schemeClr val="bg1"/>
                </a:solidFill>
                <a:latin typeface="+mj-lt"/>
                <a:ea typeface="Proxima Nova"/>
              </a:rPr>
              <a:t>Predefined </a:t>
            </a:r>
            <a:r>
              <a:rPr lang="en-US" sz="1600" b="1" dirty="0">
                <a:solidFill>
                  <a:srgbClr val="BED730"/>
                </a:solidFill>
                <a:latin typeface="+mj-lt"/>
                <a:ea typeface="Proxima Nova"/>
              </a:rPr>
              <a:t>Terraform</a:t>
            </a:r>
            <a:r>
              <a:rPr lang="en-US" sz="1600" dirty="0">
                <a:solidFill>
                  <a:schemeClr val="bg1"/>
                </a:solidFill>
                <a:latin typeface="+mj-lt"/>
                <a:ea typeface="Proxima Nova"/>
              </a:rPr>
              <a:t> blueprint simplifies initial network configuration with appropriate access / firewall policies. </a:t>
            </a:r>
            <a:r>
              <a:rPr lang="en-US" sz="1600" b="1" dirty="0">
                <a:solidFill>
                  <a:srgbClr val="BED730"/>
                </a:solidFill>
                <a:latin typeface="+mj-lt"/>
                <a:ea typeface="Proxima Nova"/>
              </a:rPr>
              <a:t>DevOps Ready </a:t>
            </a:r>
            <a:r>
              <a:rPr lang="en-US" sz="1600" b="1" dirty="0">
                <a:solidFill>
                  <a:schemeClr val="bg1"/>
                </a:solidFill>
                <a:latin typeface="+mj-lt"/>
                <a:ea typeface="Proxima Nova"/>
              </a:rPr>
              <a:t>Blueprint Deployment:</a:t>
            </a:r>
            <a:r>
              <a:rPr lang="en-US" sz="1600" dirty="0">
                <a:solidFill>
                  <a:schemeClr val="bg1"/>
                </a:solidFill>
                <a:latin typeface="+mj-lt"/>
                <a:ea typeface="Proxima Nova"/>
              </a:rPr>
              <a:t> Blueprints (Both predefined / custom) can be accessed using REST/JSON based API calls.</a:t>
            </a:r>
            <a:endParaRPr lang="en" sz="1600" dirty="0">
              <a:solidFill>
                <a:schemeClr val="bg1"/>
              </a:solidFill>
              <a:latin typeface="+mj-lt"/>
              <a:ea typeface="Proxima Nova"/>
            </a:endParaRPr>
          </a:p>
        </p:txBody>
      </p:sp>
      <p:graphicFrame>
        <p:nvGraphicFramePr>
          <p:cNvPr id="10" name="Diagram 9">
            <a:extLst>
              <a:ext uri="{FF2B5EF4-FFF2-40B4-BE49-F238E27FC236}">
                <a16:creationId xmlns:a16="http://schemas.microsoft.com/office/drawing/2014/main" id="{53916D62-FADE-FB37-FAFF-1EFDE9FAA8F7}"/>
              </a:ext>
            </a:extLst>
          </p:cNvPr>
          <p:cNvGraphicFramePr/>
          <p:nvPr/>
        </p:nvGraphicFramePr>
        <p:xfrm>
          <a:off x="432000" y="2334202"/>
          <a:ext cx="11328200" cy="340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61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Sify CI multi-CMP: Integrated ITSM &amp; Monitoring System</a:t>
            </a: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tretch/>
        </p:blipFill>
        <p:spPr>
          <a:xfrm>
            <a:off x="431801" y="1961280"/>
            <a:ext cx="7477167" cy="4203853"/>
          </a:xfrm>
          <a:prstGeom prst="rect">
            <a:avLst/>
          </a:prstGeom>
        </p:spPr>
      </p:pic>
      <p:sp>
        <p:nvSpPr>
          <p:cNvPr id="10" name="TextBox 9">
            <a:extLst>
              <a:ext uri="{FF2B5EF4-FFF2-40B4-BE49-F238E27FC236}">
                <a16:creationId xmlns:a16="http://schemas.microsoft.com/office/drawing/2014/main" id="{97633738-5EB1-E0D1-9D9D-AF8BA40E6B71}"/>
              </a:ext>
            </a:extLst>
          </p:cNvPr>
          <p:cNvSpPr txBox="1"/>
          <p:nvPr/>
        </p:nvSpPr>
        <p:spPr>
          <a:xfrm>
            <a:off x="431800" y="1316567"/>
            <a:ext cx="11328400" cy="379656"/>
          </a:xfrm>
          <a:prstGeom prst="rect">
            <a:avLst/>
          </a:prstGeom>
          <a:noFill/>
        </p:spPr>
        <p:txBody>
          <a:bodyPr wrap="square" rtlCol="0">
            <a:spAutoFit/>
          </a:bodyPr>
          <a:lstStyle/>
          <a:p>
            <a:r>
              <a:rPr lang="en-US" sz="1867" dirty="0">
                <a:solidFill>
                  <a:schemeClr val="bg1"/>
                </a:solidFill>
                <a:ea typeface="Proxima Nova"/>
              </a:rPr>
              <a:t>CMP is </a:t>
            </a:r>
            <a:r>
              <a:rPr lang="en-US" sz="1867" b="1" dirty="0">
                <a:solidFill>
                  <a:srgbClr val="BED730"/>
                </a:solidFill>
                <a:ea typeface="Proxima Nova"/>
              </a:rPr>
              <a:t>integrated</a:t>
            </a:r>
            <a:r>
              <a:rPr lang="en-US" sz="1867" dirty="0">
                <a:solidFill>
                  <a:schemeClr val="bg1"/>
                </a:solidFill>
                <a:ea typeface="Proxima Nova"/>
              </a:rPr>
              <a:t> with </a:t>
            </a:r>
            <a:r>
              <a:rPr lang="en-US" sz="1867" b="1" dirty="0">
                <a:solidFill>
                  <a:srgbClr val="BED730"/>
                </a:solidFill>
                <a:ea typeface="Proxima Nova"/>
              </a:rPr>
              <a:t>ITSM and Monitoring </a:t>
            </a:r>
            <a:r>
              <a:rPr lang="en-US" sz="1867" dirty="0">
                <a:solidFill>
                  <a:schemeClr val="bg1"/>
                </a:solidFill>
                <a:ea typeface="Proxima Nova"/>
              </a:rPr>
              <a:t>System for Service Assurance, Managed Services, SLA.</a:t>
            </a:r>
            <a:endParaRPr lang="en" sz="1867" dirty="0">
              <a:solidFill>
                <a:schemeClr val="bg1"/>
              </a:solidFill>
              <a:ea typeface="Proxima Nova"/>
            </a:endParaRPr>
          </a:p>
        </p:txBody>
      </p:sp>
      <p:sp>
        <p:nvSpPr>
          <p:cNvPr id="11" name="TextBox 10">
            <a:extLst>
              <a:ext uri="{FF2B5EF4-FFF2-40B4-BE49-F238E27FC236}">
                <a16:creationId xmlns:a16="http://schemas.microsoft.com/office/drawing/2014/main" id="{64E0B8D0-94B9-E31F-0111-4A179E69ECF6}"/>
              </a:ext>
            </a:extLst>
          </p:cNvPr>
          <p:cNvSpPr txBox="1"/>
          <p:nvPr/>
        </p:nvSpPr>
        <p:spPr>
          <a:xfrm>
            <a:off x="8028122" y="1961280"/>
            <a:ext cx="3275308" cy="3950569"/>
          </a:xfrm>
          <a:prstGeom prst="rect">
            <a:avLst/>
          </a:prstGeom>
          <a:noFill/>
        </p:spPr>
        <p:txBody>
          <a:bodyPr wrap="square" rtlCol="0">
            <a:spAutoFit/>
          </a:bodyPr>
          <a:lstStyle/>
          <a:p>
            <a:pPr marL="237061" indent="-237061">
              <a:spcBef>
                <a:spcPts val="800"/>
              </a:spcBef>
              <a:spcAft>
                <a:spcPts val="800"/>
              </a:spcAft>
              <a:buClr>
                <a:schemeClr val="bg1"/>
              </a:buClr>
              <a:buSzPts val="1100"/>
              <a:buFont typeface="Proxima Nova"/>
              <a:buChar char="●"/>
            </a:pPr>
            <a:r>
              <a:rPr lang="en-US" sz="1867" dirty="0">
                <a:solidFill>
                  <a:schemeClr val="bg1"/>
                </a:solidFill>
                <a:latin typeface="+mj-lt"/>
                <a:ea typeface="Proxima Nova"/>
                <a:cs typeface="Proxima Nova"/>
                <a:sym typeface="Proxima Nova"/>
              </a:rPr>
              <a:t>Cloud resources peered with Sify Monitoring systems for </a:t>
            </a:r>
            <a:r>
              <a:rPr lang="en-US" sz="1867" b="1" dirty="0">
                <a:solidFill>
                  <a:srgbClr val="BED730"/>
                </a:solidFill>
                <a:latin typeface="+mj-lt"/>
                <a:ea typeface="Proxima Nova"/>
                <a:cs typeface="Proxima Nova"/>
                <a:sym typeface="Proxima Nova"/>
              </a:rPr>
              <a:t>end-to-end observability</a:t>
            </a:r>
            <a:r>
              <a:rPr lang="en-US" sz="1867" dirty="0">
                <a:solidFill>
                  <a:schemeClr val="bg1"/>
                </a:solidFill>
                <a:latin typeface="+mj-lt"/>
                <a:ea typeface="Proxima Nova"/>
                <a:cs typeface="Proxima Nova"/>
                <a:sym typeface="Proxima Nova"/>
              </a:rPr>
              <a:t>. </a:t>
            </a:r>
            <a:endParaRPr lang="en-US" sz="1867" b="1" dirty="0">
              <a:solidFill>
                <a:schemeClr val="bg1"/>
              </a:solidFill>
              <a:latin typeface="+mj-lt"/>
              <a:ea typeface="Proxima Nova"/>
              <a:cs typeface="Proxima Nova"/>
              <a:sym typeface="Proxima Nova"/>
            </a:endParaRPr>
          </a:p>
          <a:p>
            <a:pPr marL="237061" indent="-237061">
              <a:spcBef>
                <a:spcPts val="800"/>
              </a:spcBef>
              <a:spcAft>
                <a:spcPts val="800"/>
              </a:spcAft>
              <a:buClr>
                <a:schemeClr val="bg1"/>
              </a:buClr>
              <a:buSzPts val="1100"/>
              <a:buFont typeface="Proxima Nova"/>
              <a:buChar char="●"/>
            </a:pPr>
            <a:r>
              <a:rPr lang="en-US" sz="1867" dirty="0">
                <a:solidFill>
                  <a:schemeClr val="bg1"/>
                </a:solidFill>
                <a:latin typeface="+mj-lt"/>
                <a:ea typeface="Proxima Nova"/>
                <a:cs typeface="Proxima Nova"/>
                <a:sym typeface="Proxima Nova"/>
              </a:rPr>
              <a:t>Monitoring instance </a:t>
            </a:r>
            <a:r>
              <a:rPr lang="en-US" sz="1867" b="1" dirty="0">
                <a:solidFill>
                  <a:srgbClr val="BED730"/>
                </a:solidFill>
                <a:latin typeface="+mj-lt"/>
                <a:ea typeface="Proxima Nova"/>
                <a:cs typeface="Proxima Nova"/>
                <a:sym typeface="Proxima Nova"/>
              </a:rPr>
              <a:t>detects</a:t>
            </a:r>
            <a:r>
              <a:rPr lang="en-US" sz="1867" dirty="0">
                <a:solidFill>
                  <a:schemeClr val="bg1"/>
                </a:solidFill>
                <a:latin typeface="+mj-lt"/>
                <a:ea typeface="Proxima Nova"/>
                <a:cs typeface="Proxima Nova"/>
                <a:sym typeface="Proxima Nova"/>
              </a:rPr>
              <a:t> anomalies and raises automatic tickets in ITSM.</a:t>
            </a:r>
            <a:endParaRPr lang="en-US" sz="1867" b="1" dirty="0">
              <a:solidFill>
                <a:schemeClr val="bg1"/>
              </a:solidFill>
              <a:latin typeface="+mj-lt"/>
              <a:ea typeface="Proxima Nova"/>
              <a:cs typeface="Proxima Nova"/>
              <a:sym typeface="Proxima Nova"/>
            </a:endParaRPr>
          </a:p>
          <a:p>
            <a:pPr marL="237061" indent="-237061">
              <a:spcBef>
                <a:spcPts val="800"/>
              </a:spcBef>
              <a:spcAft>
                <a:spcPts val="800"/>
              </a:spcAft>
              <a:buClr>
                <a:schemeClr val="bg1"/>
              </a:buClr>
              <a:buSzPts val="1100"/>
              <a:buFont typeface="Proxima Nova"/>
              <a:buChar char="●"/>
            </a:pPr>
            <a:r>
              <a:rPr lang="en-US" sz="1867" dirty="0">
                <a:solidFill>
                  <a:schemeClr val="bg1"/>
                </a:solidFill>
                <a:latin typeface="+mj-lt"/>
                <a:ea typeface="Proxima Nova"/>
                <a:cs typeface="Proxima Nova"/>
                <a:sym typeface="Proxima Nova"/>
              </a:rPr>
              <a:t>ITSM Service Requests &amp; Incident Requests are </a:t>
            </a:r>
            <a:r>
              <a:rPr lang="en-US" sz="1867" b="1" dirty="0">
                <a:solidFill>
                  <a:srgbClr val="BED730"/>
                </a:solidFill>
                <a:latin typeface="+mj-lt"/>
                <a:ea typeface="Proxima Nova"/>
                <a:cs typeface="Proxima Nova"/>
                <a:sym typeface="Proxima Nova"/>
              </a:rPr>
              <a:t>integrated</a:t>
            </a:r>
            <a:r>
              <a:rPr lang="en-US" sz="1867" dirty="0">
                <a:solidFill>
                  <a:schemeClr val="bg1"/>
                </a:solidFill>
                <a:latin typeface="+mj-lt"/>
                <a:ea typeface="Proxima Nova"/>
                <a:cs typeface="Proxima Nova"/>
                <a:sym typeface="Proxima Nova"/>
              </a:rPr>
              <a:t> into Sify  Multi-CMP.</a:t>
            </a:r>
          </a:p>
        </p:txBody>
      </p:sp>
    </p:spTree>
    <p:extLst>
      <p:ext uri="{BB962C8B-B14F-4D97-AF65-F5344CB8AC3E}">
        <p14:creationId xmlns:p14="http://schemas.microsoft.com/office/powerpoint/2010/main" val="361927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Cloud Resource Provisioning and Management</a:t>
            </a: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2000" y="2211093"/>
            <a:ext cx="7361333" cy="4138729"/>
          </a:xfrm>
          <a:prstGeom prst="rect">
            <a:avLst/>
          </a:prstGeom>
          <a:noFill/>
          <a:ln>
            <a:noFill/>
          </a:ln>
        </p:spPr>
      </p:pic>
      <p:sp>
        <p:nvSpPr>
          <p:cNvPr id="9" name="TextBox 8">
            <a:extLst>
              <a:ext uri="{FF2B5EF4-FFF2-40B4-BE49-F238E27FC236}">
                <a16:creationId xmlns:a16="http://schemas.microsoft.com/office/drawing/2014/main" id="{30FD281B-D3D4-2FDB-295F-B1B5840DF883}"/>
              </a:ext>
            </a:extLst>
          </p:cNvPr>
          <p:cNvSpPr txBox="1"/>
          <p:nvPr/>
        </p:nvSpPr>
        <p:spPr>
          <a:xfrm>
            <a:off x="432000" y="1316567"/>
            <a:ext cx="11328200" cy="584775"/>
          </a:xfrm>
          <a:prstGeom prst="rect">
            <a:avLst/>
          </a:prstGeom>
          <a:noFill/>
        </p:spPr>
        <p:txBody>
          <a:bodyPr wrap="square" rtlCol="0">
            <a:spAutoFit/>
          </a:bodyPr>
          <a:lstStyle/>
          <a:p>
            <a:r>
              <a:rPr lang="en-US" sz="1600" dirty="0">
                <a:solidFill>
                  <a:schemeClr val="bg1"/>
                </a:solidFill>
                <a:ea typeface="Proxima Nova"/>
              </a:rPr>
              <a:t>Simplified and consistence interface across the cloud providers to manage all type of cloud resources Network, Compute, Storage with minimal learning curve.</a:t>
            </a:r>
            <a:endParaRPr lang="en-IN" sz="1600" dirty="0"/>
          </a:p>
        </p:txBody>
      </p:sp>
      <p:sp>
        <p:nvSpPr>
          <p:cNvPr id="10" name="TextBox 9">
            <a:extLst>
              <a:ext uri="{FF2B5EF4-FFF2-40B4-BE49-F238E27FC236}">
                <a16:creationId xmlns:a16="http://schemas.microsoft.com/office/drawing/2014/main" id="{C8BCE075-EEF0-64F3-1237-81184C9A936D}"/>
              </a:ext>
            </a:extLst>
          </p:cNvPr>
          <p:cNvSpPr txBox="1"/>
          <p:nvPr/>
        </p:nvSpPr>
        <p:spPr>
          <a:xfrm>
            <a:off x="7955795" y="2211092"/>
            <a:ext cx="3347636" cy="3211135"/>
          </a:xfrm>
          <a:prstGeom prst="rect">
            <a:avLst/>
          </a:prstGeom>
          <a:noFill/>
        </p:spPr>
        <p:txBody>
          <a:bodyPr wrap="square" rtlCol="0">
            <a:spAutoFit/>
          </a:bodyPr>
          <a:lstStyle/>
          <a:p>
            <a:pPr marL="237061" indent="-237061">
              <a:spcBef>
                <a:spcPts val="800"/>
              </a:spcBef>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Private and Public Cloud resources can be created, modified and decommissioned from Sify CMP.</a:t>
            </a:r>
          </a:p>
          <a:p>
            <a:pPr marL="237061" indent="-237061">
              <a:spcBef>
                <a:spcPts val="800"/>
              </a:spcBef>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Guest OS customization post provision like OS-Hardening, Monitoring agent installation, configuration etc.</a:t>
            </a:r>
          </a:p>
          <a:p>
            <a:pPr marL="237061" indent="-237061">
              <a:spcBef>
                <a:spcPts val="800"/>
              </a:spcBef>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Instance information is updated in ITSM CMDB for resource life-cycle-management.</a:t>
            </a:r>
          </a:p>
        </p:txBody>
      </p:sp>
    </p:spTree>
    <p:extLst>
      <p:ext uri="{BB962C8B-B14F-4D97-AF65-F5344CB8AC3E}">
        <p14:creationId xmlns:p14="http://schemas.microsoft.com/office/powerpoint/2010/main" val="301887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Cloud Visibility Dashboard</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1" y="2123496"/>
            <a:ext cx="5137257" cy="2180400"/>
          </a:xfrm>
          <a:prstGeom prst="rect">
            <a:avLst/>
          </a:prstGeom>
          <a:noFill/>
          <a:ln>
            <a:noFill/>
          </a:ln>
        </p:spPr>
      </p:pic>
      <p:pic>
        <p:nvPicPr>
          <p:cNvPr id="11" name="Google Shape;493;p114">
            <a:extLst>
              <a:ext uri="{FF2B5EF4-FFF2-40B4-BE49-F238E27FC236}">
                <a16:creationId xmlns:a16="http://schemas.microsoft.com/office/drawing/2014/main" id="{AA9548A5-1F62-7020-38A0-BCD90913A8E1}"/>
              </a:ext>
            </a:extLst>
          </p:cNvPr>
          <p:cNvPicPr preferRelativeResize="0"/>
          <p:nvPr/>
        </p:nvPicPr>
        <p:blipFill>
          <a:blip r:embed="rId3"/>
          <a:srcRect/>
          <a:stretch/>
        </p:blipFill>
        <p:spPr>
          <a:xfrm>
            <a:off x="5763828" y="2123496"/>
            <a:ext cx="5996049" cy="3455893"/>
          </a:xfrm>
          <a:prstGeom prst="rect">
            <a:avLst/>
          </a:prstGeom>
          <a:noFill/>
          <a:ln>
            <a:noFill/>
          </a:ln>
        </p:spPr>
      </p:pic>
      <p:pic>
        <p:nvPicPr>
          <p:cNvPr id="12" name="Google Shape;493;p114">
            <a:extLst>
              <a:ext uri="{FF2B5EF4-FFF2-40B4-BE49-F238E27FC236}">
                <a16:creationId xmlns:a16="http://schemas.microsoft.com/office/drawing/2014/main" id="{DCE24860-CD58-EC3F-C31C-45D3F85B762E}"/>
              </a:ext>
            </a:extLst>
          </p:cNvPr>
          <p:cNvPicPr preferRelativeResize="0"/>
          <p:nvPr/>
        </p:nvPicPr>
        <p:blipFill>
          <a:blip r:embed="rId4"/>
          <a:srcRect/>
          <a:stretch/>
        </p:blipFill>
        <p:spPr>
          <a:xfrm>
            <a:off x="1502412" y="4450350"/>
            <a:ext cx="4066645" cy="1875549"/>
          </a:xfrm>
          <a:prstGeom prst="rect">
            <a:avLst/>
          </a:prstGeom>
          <a:noFill/>
          <a:ln>
            <a:noFill/>
          </a:ln>
        </p:spPr>
      </p:pic>
      <p:sp>
        <p:nvSpPr>
          <p:cNvPr id="8" name="TextBox 7">
            <a:extLst>
              <a:ext uri="{FF2B5EF4-FFF2-40B4-BE49-F238E27FC236}">
                <a16:creationId xmlns:a16="http://schemas.microsoft.com/office/drawing/2014/main" id="{02095629-6D2A-90D3-3EF0-573431186AFC}"/>
              </a:ext>
            </a:extLst>
          </p:cNvPr>
          <p:cNvSpPr txBox="1"/>
          <p:nvPr/>
        </p:nvSpPr>
        <p:spPr>
          <a:xfrm>
            <a:off x="432000" y="1316567"/>
            <a:ext cx="11328200" cy="666977"/>
          </a:xfrm>
          <a:prstGeom prst="rect">
            <a:avLst/>
          </a:prstGeom>
          <a:noFill/>
        </p:spPr>
        <p:txBody>
          <a:bodyPr wrap="square" rtlCol="0">
            <a:spAutoFit/>
          </a:bodyPr>
          <a:lstStyle/>
          <a:p>
            <a:r>
              <a:rPr lang="en-IN" sz="1867" dirty="0">
                <a:solidFill>
                  <a:schemeClr val="bg1"/>
                </a:solidFill>
                <a:latin typeface="Calibri" panose="020F0502020204030204" pitchFamily="34" charset="0"/>
                <a:ea typeface="Calibri" panose="020F0502020204030204" pitchFamily="34" charset="0"/>
                <a:cs typeface="Latha" panose="020B0604020202020204" pitchFamily="34" charset="0"/>
              </a:rPr>
              <a:t>Summary view of </a:t>
            </a:r>
            <a:r>
              <a:rPr lang="en-IN" sz="1600" dirty="0">
                <a:solidFill>
                  <a:schemeClr val="bg1"/>
                </a:solidFill>
                <a:latin typeface="+mj-lt"/>
                <a:ea typeface="Calibri" panose="020F0502020204030204" pitchFamily="34" charset="0"/>
                <a:cs typeface="Latha" panose="020B0604020202020204" pitchFamily="34" charset="0"/>
              </a:rPr>
              <a:t>resources</a:t>
            </a:r>
            <a:r>
              <a:rPr lang="en-IN" sz="1867" dirty="0">
                <a:solidFill>
                  <a:schemeClr val="bg1"/>
                </a:solidFill>
                <a:latin typeface="Calibri" panose="020F0502020204030204" pitchFamily="34" charset="0"/>
                <a:ea typeface="Calibri" panose="020F0502020204030204" pitchFamily="34" charset="0"/>
                <a:cs typeface="Latha" panose="020B0604020202020204" pitchFamily="34" charset="0"/>
              </a:rPr>
              <a:t> provisioned across accounts, regions, and clouds </a:t>
            </a:r>
          </a:p>
          <a:p>
            <a:r>
              <a:rPr lang="en-IN" sz="1867" dirty="0">
                <a:solidFill>
                  <a:schemeClr val="bg1"/>
                </a:solidFill>
                <a:latin typeface="Calibri" panose="020F0502020204030204" pitchFamily="34" charset="0"/>
                <a:ea typeface="Calibri" panose="020F0502020204030204" pitchFamily="34" charset="0"/>
                <a:cs typeface="Latha" panose="020B0604020202020204" pitchFamily="34" charset="0"/>
              </a:rPr>
              <a:t>(Compute, Network, Storage, DB etc. )</a:t>
            </a:r>
            <a:endParaRPr lang="en" sz="1400" dirty="0">
              <a:solidFill>
                <a:schemeClr val="bg1"/>
              </a:solidFill>
              <a:ea typeface="Proxima Nova"/>
            </a:endParaRPr>
          </a:p>
        </p:txBody>
      </p:sp>
    </p:spTree>
    <p:extLst>
      <p:ext uri="{BB962C8B-B14F-4D97-AF65-F5344CB8AC3E}">
        <p14:creationId xmlns:p14="http://schemas.microsoft.com/office/powerpoint/2010/main" val="43147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UNIFIED Interface Multi-CLOUD</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2000" y="2104831"/>
            <a:ext cx="7386504" cy="4181909"/>
          </a:xfrm>
          <a:prstGeom prst="rect">
            <a:avLst/>
          </a:prstGeom>
          <a:noFill/>
          <a:ln>
            <a:noFill/>
          </a:ln>
        </p:spPr>
      </p:pic>
      <p:sp>
        <p:nvSpPr>
          <p:cNvPr id="9" name="TextBox 8">
            <a:extLst>
              <a:ext uri="{FF2B5EF4-FFF2-40B4-BE49-F238E27FC236}">
                <a16:creationId xmlns:a16="http://schemas.microsoft.com/office/drawing/2014/main" id="{D45A9CC1-8A1F-573C-9FC2-254AE5FCBA53}"/>
              </a:ext>
            </a:extLst>
          </p:cNvPr>
          <p:cNvSpPr txBox="1"/>
          <p:nvPr/>
        </p:nvSpPr>
        <p:spPr>
          <a:xfrm>
            <a:off x="432000" y="1316567"/>
            <a:ext cx="11328200" cy="338554"/>
          </a:xfrm>
          <a:prstGeom prst="rect">
            <a:avLst/>
          </a:prstGeom>
          <a:noFill/>
        </p:spPr>
        <p:txBody>
          <a:bodyPr wrap="square" rtlCol="0">
            <a:spAutoFit/>
          </a:bodyPr>
          <a:lstStyle/>
          <a:p>
            <a:r>
              <a:rPr lang="en-US" sz="1600" dirty="0">
                <a:solidFill>
                  <a:schemeClr val="bg1"/>
                </a:solidFill>
                <a:ea typeface="Proxima Nova"/>
              </a:rPr>
              <a:t>Manage cloud multi-region, multi-account, multi-cloud distributed resources using a unified interface.</a:t>
            </a:r>
            <a:endParaRPr lang="en" sz="1600" dirty="0">
              <a:solidFill>
                <a:schemeClr val="bg1"/>
              </a:solidFill>
              <a:ea typeface="Proxima Nova"/>
            </a:endParaRPr>
          </a:p>
        </p:txBody>
      </p:sp>
      <p:sp>
        <p:nvSpPr>
          <p:cNvPr id="10" name="TextBox 9">
            <a:extLst>
              <a:ext uri="{FF2B5EF4-FFF2-40B4-BE49-F238E27FC236}">
                <a16:creationId xmlns:a16="http://schemas.microsoft.com/office/drawing/2014/main" id="{EB929EAE-83B0-0959-6A3F-BDC255BC430C}"/>
              </a:ext>
            </a:extLst>
          </p:cNvPr>
          <p:cNvSpPr txBox="1"/>
          <p:nvPr/>
        </p:nvSpPr>
        <p:spPr>
          <a:xfrm>
            <a:off x="7935131" y="2196446"/>
            <a:ext cx="3368300" cy="3293209"/>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Consolidated view of cloud resource ex: AWS EC2 instances across all regions and AW’S accounts. </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One interface to manage all cloud accounts with their operations like Start, Stop and Edit Tags. </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View filter by region, by account, by attributes</a:t>
            </a:r>
          </a:p>
          <a:p>
            <a:pPr marL="237061" indent="-237061">
              <a:buClr>
                <a:schemeClr val="bg1"/>
              </a:buClr>
              <a:buSzPts val="1100"/>
              <a:buFont typeface="Proxima Nova"/>
              <a:buChar char="●"/>
            </a:pPr>
            <a:endParaRPr lang="en-US" sz="1600" dirty="0">
              <a:solidFill>
                <a:schemeClr val="bg1"/>
              </a:solidFill>
              <a:latin typeface="+mj-lt"/>
              <a:ea typeface="Proxima Nova"/>
              <a:cs typeface="Proxima Nova"/>
              <a:sym typeface="Proxima Nova"/>
            </a:endParaRPr>
          </a:p>
        </p:txBody>
      </p:sp>
    </p:spTree>
    <p:extLst>
      <p:ext uri="{BB962C8B-B14F-4D97-AF65-F5344CB8AC3E}">
        <p14:creationId xmlns:p14="http://schemas.microsoft.com/office/powerpoint/2010/main" val="10821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User Access Management</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1" y="2104831"/>
            <a:ext cx="6574935" cy="3696595"/>
          </a:xfrm>
          <a:prstGeom prst="rect">
            <a:avLst/>
          </a:prstGeom>
          <a:noFill/>
          <a:ln>
            <a:noFill/>
          </a:ln>
        </p:spPr>
      </p:pic>
      <p:sp>
        <p:nvSpPr>
          <p:cNvPr id="9" name="TextBox 8">
            <a:extLst>
              <a:ext uri="{FF2B5EF4-FFF2-40B4-BE49-F238E27FC236}">
                <a16:creationId xmlns:a16="http://schemas.microsoft.com/office/drawing/2014/main" id="{248FCFE4-2624-104D-D39D-3237140AC1A7}"/>
              </a:ext>
            </a:extLst>
          </p:cNvPr>
          <p:cNvSpPr txBox="1"/>
          <p:nvPr/>
        </p:nvSpPr>
        <p:spPr>
          <a:xfrm>
            <a:off x="431800" y="1316567"/>
            <a:ext cx="11328400" cy="338554"/>
          </a:xfrm>
          <a:prstGeom prst="rect">
            <a:avLst/>
          </a:prstGeom>
          <a:noFill/>
        </p:spPr>
        <p:txBody>
          <a:bodyPr wrap="square" rtlCol="0">
            <a:spAutoFit/>
          </a:bodyPr>
          <a:lstStyle/>
          <a:p>
            <a:r>
              <a:rPr lang="en-US" sz="1600" dirty="0">
                <a:solidFill>
                  <a:schemeClr val="bg1"/>
                </a:solidFill>
                <a:ea typeface="Proxima Nova"/>
              </a:rPr>
              <a:t>Role Based Access control for multi-cloud resources and its operations simplifies user access management</a:t>
            </a:r>
            <a:r>
              <a:rPr lang="en-IN" sz="1600" dirty="0">
                <a:solidFill>
                  <a:schemeClr val="bg1"/>
                </a:solidFill>
                <a:ea typeface="Proxima Nova"/>
              </a:rPr>
              <a:t>.</a:t>
            </a:r>
            <a:endParaRPr lang="en" sz="1600" dirty="0">
              <a:solidFill>
                <a:schemeClr val="bg1"/>
              </a:solidFill>
              <a:ea typeface="Proxima Nova"/>
            </a:endParaRPr>
          </a:p>
        </p:txBody>
      </p:sp>
      <p:sp>
        <p:nvSpPr>
          <p:cNvPr id="10" name="TextBox 9">
            <a:extLst>
              <a:ext uri="{FF2B5EF4-FFF2-40B4-BE49-F238E27FC236}">
                <a16:creationId xmlns:a16="http://schemas.microsoft.com/office/drawing/2014/main" id="{5D9CE5A5-204D-5A3C-4431-A00A037564A9}"/>
              </a:ext>
            </a:extLst>
          </p:cNvPr>
          <p:cNvSpPr txBox="1"/>
          <p:nvPr/>
        </p:nvSpPr>
        <p:spPr>
          <a:xfrm>
            <a:off x="7139552" y="2104832"/>
            <a:ext cx="4620648" cy="3478837"/>
          </a:xfrm>
          <a:prstGeom prst="rect">
            <a:avLst/>
          </a:prstGeom>
          <a:noFill/>
        </p:spPr>
        <p:txBody>
          <a:bodyPr wrap="square" rtlCol="0">
            <a:spAutoFit/>
          </a:bodyPr>
          <a:lstStyle/>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Users are assigned with Role to control their access to resources across cloud.</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For example, Multi-Cloud Compute Admin facilitates a user to manage all compute resources across clouds, but denies access to other resources like network, database.</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Each type of resource access like Create, Read, Update and Delete are defined as a discrete permission.</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Any kind of Custom Role can be defined by specifying set of required permission.</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Flexible UI is provided to filter the permission set and choose them. Ex: Gateway lists all types of permission for Internet Gateway, NAT Gateway, Service Gateway </a:t>
            </a:r>
            <a:r>
              <a:rPr lang="en-US" sz="1467" dirty="0" err="1">
                <a:solidFill>
                  <a:schemeClr val="bg1"/>
                </a:solidFill>
                <a:latin typeface="+mj-lt"/>
                <a:ea typeface="Proxima Nova"/>
                <a:cs typeface="Proxima Nova"/>
                <a:sym typeface="Proxima Nova"/>
              </a:rPr>
              <a:t>etc</a:t>
            </a:r>
            <a:r>
              <a:rPr lang="en-US" sz="1467" dirty="0">
                <a:solidFill>
                  <a:schemeClr val="bg1"/>
                </a:solidFill>
                <a:latin typeface="+mj-lt"/>
                <a:ea typeface="Proxima Nova"/>
                <a:cs typeface="Proxima Nova"/>
                <a:sym typeface="Proxima Nova"/>
              </a:rPr>
              <a:t> across multiple clouds.</a:t>
            </a:r>
          </a:p>
        </p:txBody>
      </p:sp>
    </p:spTree>
    <p:extLst>
      <p:ext uri="{BB962C8B-B14F-4D97-AF65-F5344CB8AC3E}">
        <p14:creationId xmlns:p14="http://schemas.microsoft.com/office/powerpoint/2010/main" val="13485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Single Sign On for CMP, FinOps &amp; ITSM</a:t>
            </a: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1044920" y="1316567"/>
            <a:ext cx="4971579" cy="2516133"/>
          </a:xfrm>
          <a:prstGeom prst="rect">
            <a:avLst/>
          </a:prstGeom>
          <a:noFill/>
          <a:ln>
            <a:noFill/>
          </a:ln>
        </p:spPr>
      </p:pic>
      <p:pic>
        <p:nvPicPr>
          <p:cNvPr id="11" name="Google Shape;493;p114">
            <a:extLst>
              <a:ext uri="{FF2B5EF4-FFF2-40B4-BE49-F238E27FC236}">
                <a16:creationId xmlns:a16="http://schemas.microsoft.com/office/drawing/2014/main" id="{AA9548A5-1F62-7020-38A0-BCD90913A8E1}"/>
              </a:ext>
            </a:extLst>
          </p:cNvPr>
          <p:cNvPicPr preferRelativeResize="0"/>
          <p:nvPr/>
        </p:nvPicPr>
        <p:blipFill>
          <a:blip r:embed="rId3"/>
          <a:srcRect/>
          <a:stretch/>
        </p:blipFill>
        <p:spPr>
          <a:xfrm>
            <a:off x="3894081" y="3938883"/>
            <a:ext cx="4403839" cy="2370901"/>
          </a:xfrm>
          <a:prstGeom prst="rect">
            <a:avLst/>
          </a:prstGeom>
          <a:noFill/>
          <a:ln>
            <a:noFill/>
          </a:ln>
        </p:spPr>
      </p:pic>
      <p:pic>
        <p:nvPicPr>
          <p:cNvPr id="12" name="Google Shape;493;p114">
            <a:extLst>
              <a:ext uri="{FF2B5EF4-FFF2-40B4-BE49-F238E27FC236}">
                <a16:creationId xmlns:a16="http://schemas.microsoft.com/office/drawing/2014/main" id="{DCE24860-CD58-EC3F-C31C-45D3F85B762E}"/>
              </a:ext>
            </a:extLst>
          </p:cNvPr>
          <p:cNvPicPr preferRelativeResize="0"/>
          <p:nvPr/>
        </p:nvPicPr>
        <p:blipFill>
          <a:blip r:embed="rId4"/>
          <a:srcRect/>
          <a:stretch/>
        </p:blipFill>
        <p:spPr>
          <a:xfrm>
            <a:off x="6175504" y="1316567"/>
            <a:ext cx="5020083" cy="2516133"/>
          </a:xfrm>
          <a:prstGeom prst="rect">
            <a:avLst/>
          </a:prstGeom>
          <a:noFill/>
          <a:ln>
            <a:noFill/>
          </a:ln>
        </p:spPr>
      </p:pic>
    </p:spTree>
    <p:extLst>
      <p:ext uri="{BB962C8B-B14F-4D97-AF65-F5344CB8AC3E}">
        <p14:creationId xmlns:p14="http://schemas.microsoft.com/office/powerpoint/2010/main" val="199213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Sify CMP Blueprints 1/2</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2001" y="2054930"/>
            <a:ext cx="7379145" cy="4253767"/>
          </a:xfrm>
          <a:prstGeom prst="rect">
            <a:avLst/>
          </a:prstGeom>
          <a:noFill/>
          <a:ln>
            <a:noFill/>
          </a:ln>
        </p:spPr>
      </p:pic>
      <p:sp>
        <p:nvSpPr>
          <p:cNvPr id="10" name="TextBox 9">
            <a:extLst>
              <a:ext uri="{FF2B5EF4-FFF2-40B4-BE49-F238E27FC236}">
                <a16:creationId xmlns:a16="http://schemas.microsoft.com/office/drawing/2014/main" id="{6B071C4B-F872-43BE-E639-D465ED6FB6DD}"/>
              </a:ext>
            </a:extLst>
          </p:cNvPr>
          <p:cNvSpPr txBox="1"/>
          <p:nvPr/>
        </p:nvSpPr>
        <p:spPr>
          <a:xfrm>
            <a:off x="432000" y="1316567"/>
            <a:ext cx="11328200" cy="338554"/>
          </a:xfrm>
          <a:prstGeom prst="rect">
            <a:avLst/>
          </a:prstGeom>
          <a:noFill/>
        </p:spPr>
        <p:txBody>
          <a:bodyPr wrap="square" rtlCol="0">
            <a:spAutoFit/>
          </a:bodyPr>
          <a:lstStyle/>
          <a:p>
            <a:r>
              <a:rPr lang="en-US" sz="1600" dirty="0">
                <a:solidFill>
                  <a:schemeClr val="bg1"/>
                </a:solidFill>
                <a:ea typeface="Proxima Nova"/>
              </a:rPr>
              <a:t>Predefined blueprint simplifies initial network configuration with appropriate access / firewall policies.</a:t>
            </a:r>
            <a:endParaRPr lang="en" sz="1600" dirty="0">
              <a:solidFill>
                <a:schemeClr val="bg1"/>
              </a:solidFill>
              <a:ea typeface="Proxima Nova"/>
            </a:endParaRPr>
          </a:p>
        </p:txBody>
      </p:sp>
      <p:sp>
        <p:nvSpPr>
          <p:cNvPr id="11" name="TextBox 10">
            <a:extLst>
              <a:ext uri="{FF2B5EF4-FFF2-40B4-BE49-F238E27FC236}">
                <a16:creationId xmlns:a16="http://schemas.microsoft.com/office/drawing/2014/main" id="{2407AC38-0440-CD54-9AB9-7279785CFDF6}"/>
              </a:ext>
            </a:extLst>
          </p:cNvPr>
          <p:cNvSpPr txBox="1"/>
          <p:nvPr/>
        </p:nvSpPr>
        <p:spPr>
          <a:xfrm>
            <a:off x="7935131" y="2104831"/>
            <a:ext cx="3825069" cy="3200876"/>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A predefined blueprint simplifies complex network configurations like Site-To-Site VPN Connections between two clouds.</a:t>
            </a:r>
          </a:p>
          <a:p>
            <a:pPr marL="237061" indent="-237061">
              <a:spcBef>
                <a:spcPts val="1200"/>
              </a:spcBef>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Sify CMP Terraform Blueprint library will support to  install, configure, and manage resources</a:t>
            </a:r>
          </a:p>
          <a:p>
            <a:pPr marL="237061" indent="-237061">
              <a:buClr>
                <a:schemeClr val="bg1"/>
              </a:buClr>
              <a:buSzPts val="1100"/>
              <a:buFont typeface="Proxima Nova"/>
              <a:buChar char="●"/>
            </a:pPr>
            <a:endParaRPr lang="en-US" sz="1600"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Users can upload  their custom blueprint in Terraform Syntax to deploy cloud resources in Sify-CMP</a:t>
            </a:r>
          </a:p>
        </p:txBody>
      </p:sp>
    </p:spTree>
    <p:extLst>
      <p:ext uri="{BB962C8B-B14F-4D97-AF65-F5344CB8AC3E}">
        <p14:creationId xmlns:p14="http://schemas.microsoft.com/office/powerpoint/2010/main" val="160255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Sify CMP Blueprints 2/2</a:t>
            </a:r>
            <a:endParaRPr lang="en-US" dirty="0"/>
          </a:p>
        </p:txBody>
      </p:sp>
      <p:sp>
        <p:nvSpPr>
          <p:cNvPr id="5" name="Google Shape;492;p114">
            <a:extLst>
              <a:ext uri="{FF2B5EF4-FFF2-40B4-BE49-F238E27FC236}">
                <a16:creationId xmlns:a16="http://schemas.microsoft.com/office/drawing/2014/main" id="{17F64BDA-2D7F-9467-DDF0-E93EEC83FED8}"/>
              </a:ext>
            </a:extLst>
          </p:cNvPr>
          <p:cNvSpPr txBox="1"/>
          <p:nvPr/>
        </p:nvSpPr>
        <p:spPr>
          <a:xfrm>
            <a:off x="241888" y="970234"/>
            <a:ext cx="11127200" cy="428657"/>
          </a:xfrm>
          <a:prstGeom prst="rect">
            <a:avLst/>
          </a:prstGeom>
          <a:noFill/>
          <a:ln>
            <a:noFill/>
          </a:ln>
        </p:spPr>
        <p:txBody>
          <a:bodyPr spcFirstLastPara="1" wrap="square" lIns="121900" tIns="121900" rIns="121900" bIns="121900" anchor="t" anchorCtr="0">
            <a:noAutofit/>
          </a:bodyPr>
          <a:lstStyle/>
          <a:p>
            <a:endParaRPr lang="en" sz="1600" dirty="0">
              <a:solidFill>
                <a:schemeClr val="bg1"/>
              </a:solidFill>
              <a:ea typeface="Proxima Nova"/>
            </a:endParaRP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0" y="2196447"/>
            <a:ext cx="7295456" cy="4101691"/>
          </a:xfrm>
          <a:prstGeom prst="rect">
            <a:avLst/>
          </a:prstGeom>
          <a:noFill/>
          <a:ln>
            <a:noFill/>
          </a:ln>
        </p:spPr>
      </p:pic>
      <p:sp>
        <p:nvSpPr>
          <p:cNvPr id="10" name="TextBox 9">
            <a:extLst>
              <a:ext uri="{FF2B5EF4-FFF2-40B4-BE49-F238E27FC236}">
                <a16:creationId xmlns:a16="http://schemas.microsoft.com/office/drawing/2014/main" id="{9FAE66A7-D023-7CD2-E614-3BD318A4C897}"/>
              </a:ext>
            </a:extLst>
          </p:cNvPr>
          <p:cNvSpPr txBox="1"/>
          <p:nvPr/>
        </p:nvSpPr>
        <p:spPr>
          <a:xfrm>
            <a:off x="431800" y="1316567"/>
            <a:ext cx="11328200" cy="584775"/>
          </a:xfrm>
          <a:prstGeom prst="rect">
            <a:avLst/>
          </a:prstGeom>
          <a:noFill/>
        </p:spPr>
        <p:txBody>
          <a:bodyPr wrap="square" rtlCol="0">
            <a:spAutoFit/>
          </a:bodyPr>
          <a:lstStyle/>
          <a:p>
            <a:r>
              <a:rPr lang="en-US" sz="1600" b="1" dirty="0">
                <a:solidFill>
                  <a:srgbClr val="BED730"/>
                </a:solidFill>
                <a:ea typeface="Proxima Nova"/>
              </a:rPr>
              <a:t>DevOps Ready Blueprint Deployment:</a:t>
            </a:r>
            <a:r>
              <a:rPr lang="en-US" sz="1600" dirty="0">
                <a:solidFill>
                  <a:srgbClr val="BED730"/>
                </a:solidFill>
                <a:ea typeface="Proxima Nova"/>
              </a:rPr>
              <a:t> </a:t>
            </a:r>
            <a:r>
              <a:rPr lang="en-US" sz="1600" dirty="0">
                <a:solidFill>
                  <a:schemeClr val="bg1"/>
                </a:solidFill>
                <a:ea typeface="Proxima Nova"/>
              </a:rPr>
              <a:t>Blueprints (Both predefined / custom) can be accessed using REST/JSON based API calls.</a:t>
            </a:r>
            <a:endParaRPr lang="en" sz="1600" dirty="0">
              <a:solidFill>
                <a:schemeClr val="bg1"/>
              </a:solidFill>
              <a:ea typeface="Proxima Nova"/>
            </a:endParaRPr>
          </a:p>
        </p:txBody>
      </p:sp>
      <p:sp>
        <p:nvSpPr>
          <p:cNvPr id="11" name="TextBox 10">
            <a:extLst>
              <a:ext uri="{FF2B5EF4-FFF2-40B4-BE49-F238E27FC236}">
                <a16:creationId xmlns:a16="http://schemas.microsoft.com/office/drawing/2014/main" id="{F3B6A917-BFDB-58DE-1FE9-FF790B18F33B}"/>
              </a:ext>
            </a:extLst>
          </p:cNvPr>
          <p:cNvSpPr txBox="1"/>
          <p:nvPr/>
        </p:nvSpPr>
        <p:spPr>
          <a:xfrm>
            <a:off x="7935131" y="2196446"/>
            <a:ext cx="3368300" cy="3693319"/>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Life-Cycle activities like provision, update and decommission are supported by simplified API calls</a:t>
            </a:r>
          </a:p>
          <a:p>
            <a:pPr marL="237061" indent="-237061">
              <a:spcBef>
                <a:spcPts val="1200"/>
              </a:spcBef>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Your CI/CD pipeline can incorporate Blueprint APIs for continuous delivery.</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Your Git repository can be specified as a source for blueprint code instead of frequently updating and uploading the code.</a:t>
            </a:r>
          </a:p>
        </p:txBody>
      </p:sp>
    </p:spTree>
    <p:extLst>
      <p:ext uri="{BB962C8B-B14F-4D97-AF65-F5344CB8AC3E}">
        <p14:creationId xmlns:p14="http://schemas.microsoft.com/office/powerpoint/2010/main" val="6440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Account Onboarding, Discovery and ITSM</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1" y="2065971"/>
            <a:ext cx="6574935" cy="3696595"/>
          </a:xfrm>
          <a:prstGeom prst="rect">
            <a:avLst/>
          </a:prstGeom>
          <a:noFill/>
          <a:ln>
            <a:noFill/>
          </a:ln>
        </p:spPr>
      </p:pic>
      <p:pic>
        <p:nvPicPr>
          <p:cNvPr id="3" name="Google Shape;493;p114">
            <a:extLst>
              <a:ext uri="{FF2B5EF4-FFF2-40B4-BE49-F238E27FC236}">
                <a16:creationId xmlns:a16="http://schemas.microsoft.com/office/drawing/2014/main" id="{1E0E7247-33D3-0583-252D-D4ED492658AC}"/>
              </a:ext>
            </a:extLst>
          </p:cNvPr>
          <p:cNvPicPr preferRelativeResize="0"/>
          <p:nvPr/>
        </p:nvPicPr>
        <p:blipFill>
          <a:blip r:embed="rId3"/>
          <a:srcRect/>
          <a:stretch/>
        </p:blipFill>
        <p:spPr>
          <a:xfrm>
            <a:off x="1135185" y="4149267"/>
            <a:ext cx="5871551" cy="2160517"/>
          </a:xfrm>
          <a:prstGeom prst="rect">
            <a:avLst/>
          </a:prstGeom>
          <a:noFill/>
          <a:ln>
            <a:noFill/>
          </a:ln>
        </p:spPr>
      </p:pic>
      <p:sp>
        <p:nvSpPr>
          <p:cNvPr id="10" name="TextBox 9">
            <a:extLst>
              <a:ext uri="{FF2B5EF4-FFF2-40B4-BE49-F238E27FC236}">
                <a16:creationId xmlns:a16="http://schemas.microsoft.com/office/drawing/2014/main" id="{3E7790B4-2DD1-2277-3342-B468A5C48FEF}"/>
              </a:ext>
            </a:extLst>
          </p:cNvPr>
          <p:cNvSpPr txBox="1"/>
          <p:nvPr/>
        </p:nvSpPr>
        <p:spPr>
          <a:xfrm>
            <a:off x="431800" y="1316567"/>
            <a:ext cx="11328400" cy="338554"/>
          </a:xfrm>
          <a:prstGeom prst="rect">
            <a:avLst/>
          </a:prstGeom>
          <a:noFill/>
        </p:spPr>
        <p:txBody>
          <a:bodyPr wrap="square" rtlCol="0">
            <a:spAutoFit/>
          </a:bodyPr>
          <a:lstStyle/>
          <a:p>
            <a:r>
              <a:rPr lang="en-US" sz="1600" dirty="0">
                <a:solidFill>
                  <a:schemeClr val="bg1"/>
                </a:solidFill>
                <a:ea typeface="Proxima Nova"/>
              </a:rPr>
              <a:t>Bi-directional resource discovery for complete CMDB synchronization and resource governance.</a:t>
            </a:r>
            <a:endParaRPr lang="en" sz="1600" dirty="0">
              <a:solidFill>
                <a:schemeClr val="bg1"/>
              </a:solidFill>
              <a:ea typeface="Proxima Nova"/>
            </a:endParaRPr>
          </a:p>
        </p:txBody>
      </p:sp>
      <p:sp>
        <p:nvSpPr>
          <p:cNvPr id="11" name="TextBox 10">
            <a:extLst>
              <a:ext uri="{FF2B5EF4-FFF2-40B4-BE49-F238E27FC236}">
                <a16:creationId xmlns:a16="http://schemas.microsoft.com/office/drawing/2014/main" id="{7F76026C-D5EE-E9B4-66A4-E4B6F6BD030C}"/>
              </a:ext>
            </a:extLst>
          </p:cNvPr>
          <p:cNvSpPr txBox="1"/>
          <p:nvPr/>
        </p:nvSpPr>
        <p:spPr>
          <a:xfrm>
            <a:off x="7191214" y="2104831"/>
            <a:ext cx="4112217" cy="3539430"/>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For AWS Cloud, SNS Topic and subscription are created automatically to get notifications on any resource modification; For other clouds, CMP performs periodic discovery.</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All resources’ current configuration is synchronized in ITSM – CMDB for Service-Assurance, and ticket functionalities.</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Discovered resources are used to auto-fill input parameters in the blueprint provisioning interface.</a:t>
            </a:r>
          </a:p>
        </p:txBody>
      </p:sp>
    </p:spTree>
    <p:extLst>
      <p:ext uri="{BB962C8B-B14F-4D97-AF65-F5344CB8AC3E}">
        <p14:creationId xmlns:p14="http://schemas.microsoft.com/office/powerpoint/2010/main" val="212140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AA59FAF1-5EC9-4094-B257-5EF29B0BFD0F}"/>
              </a:ext>
            </a:extLst>
          </p:cNvPr>
          <p:cNvSpPr/>
          <p:nvPr/>
        </p:nvSpPr>
        <p:spPr>
          <a:xfrm flipV="1">
            <a:off x="431804" y="5686405"/>
            <a:ext cx="11328401" cy="624000"/>
          </a:xfrm>
          <a:prstGeom prst="round2SameRect">
            <a:avLst/>
          </a:prstGeom>
          <a:solidFill>
            <a:schemeClr val="accent1">
              <a:lumMod val="20000"/>
              <a:lumOff val="8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3200">
              <a:solidFill>
                <a:prstClr val="white"/>
              </a:solidFill>
              <a:latin typeface="Trebuchet MS"/>
            </a:endParaRPr>
          </a:p>
        </p:txBody>
      </p:sp>
      <p:sp>
        <p:nvSpPr>
          <p:cNvPr id="6" name="Flowchart: Card 5">
            <a:extLst>
              <a:ext uri="{FF2B5EF4-FFF2-40B4-BE49-F238E27FC236}">
                <a16:creationId xmlns:a16="http://schemas.microsoft.com/office/drawing/2014/main" id="{E5A15788-7546-462D-A102-A8DACBA96574}"/>
              </a:ext>
            </a:extLst>
          </p:cNvPr>
          <p:cNvSpPr/>
          <p:nvPr/>
        </p:nvSpPr>
        <p:spPr>
          <a:xfrm>
            <a:off x="6329558" y="1316565"/>
            <a:ext cx="5430647" cy="4369839"/>
          </a:xfrm>
          <a:prstGeom prst="round1Rect">
            <a:avLst/>
          </a:prstGeom>
          <a:solidFill>
            <a:srgbClr val="10253F">
              <a:alpha val="80000"/>
            </a:srgbClr>
          </a:solidFill>
          <a:ln w="6350" cap="flat" cmpd="sng" algn="ctr">
            <a:solidFill>
              <a:srgbClr val="4F81BD">
                <a:lumMod val="75000"/>
              </a:srgbClr>
            </a:solidFill>
            <a:prstDash val="solid"/>
          </a:ln>
          <a:effectLst/>
        </p:spPr>
        <p:txBody>
          <a:bodyPr spcFirstLastPara="0" vert="horz" wrap="square" lIns="60960" tIns="60960" rIns="60960" bIns="60960" numCol="1" spcCol="1270" anchor="ctr" anchorCtr="0">
            <a:noAutofit/>
          </a:bodyPr>
          <a:lstStyle/>
          <a:p>
            <a:pPr defTabSz="914354">
              <a:defRPr/>
            </a:pPr>
            <a:endParaRPr lang="en-IN" sz="2400">
              <a:solidFill>
                <a:srgbClr val="BED730"/>
              </a:solidFill>
              <a:latin typeface="Trebuchet MS"/>
            </a:endParaRPr>
          </a:p>
        </p:txBody>
      </p:sp>
      <p:sp>
        <p:nvSpPr>
          <p:cNvPr id="7" name="Flowchart: Card 6">
            <a:extLst>
              <a:ext uri="{FF2B5EF4-FFF2-40B4-BE49-F238E27FC236}">
                <a16:creationId xmlns:a16="http://schemas.microsoft.com/office/drawing/2014/main" id="{5556024A-3249-4699-9632-EDD2864D5092}"/>
              </a:ext>
            </a:extLst>
          </p:cNvPr>
          <p:cNvSpPr/>
          <p:nvPr/>
        </p:nvSpPr>
        <p:spPr>
          <a:xfrm flipH="1">
            <a:off x="431799" y="1316566"/>
            <a:ext cx="5425016" cy="4355569"/>
          </a:xfrm>
          <a:prstGeom prst="round1Rect">
            <a:avLst/>
          </a:prstGeom>
          <a:solidFill>
            <a:srgbClr val="10253F">
              <a:alpha val="80000"/>
            </a:srgbClr>
          </a:solidFill>
          <a:ln w="6350" cap="flat" cmpd="sng" algn="ctr">
            <a:solidFill>
              <a:srgbClr val="4F81BD">
                <a:lumMod val="75000"/>
              </a:srgbClr>
            </a:solidFill>
            <a:prstDash val="solid"/>
          </a:ln>
          <a:effectLst/>
        </p:spPr>
        <p:txBody>
          <a:bodyPr spcFirstLastPara="0" vert="horz" wrap="square" lIns="60960" tIns="60960" rIns="60960" bIns="60960" numCol="1" spcCol="1270" anchor="ctr" anchorCtr="0">
            <a:noAutofit/>
          </a:bodyPr>
          <a:lstStyle/>
          <a:p>
            <a:pPr defTabSz="914354">
              <a:defRPr/>
            </a:pPr>
            <a:endParaRPr lang="en-IN" sz="2400">
              <a:solidFill>
                <a:srgbClr val="BED730"/>
              </a:solidFill>
              <a:latin typeface="Trebuchet MS"/>
            </a:endParaRPr>
          </a:p>
        </p:txBody>
      </p:sp>
      <p:sp>
        <p:nvSpPr>
          <p:cNvPr id="9" name="TextBox 8">
            <a:extLst>
              <a:ext uri="{FF2B5EF4-FFF2-40B4-BE49-F238E27FC236}">
                <a16:creationId xmlns:a16="http://schemas.microsoft.com/office/drawing/2014/main" id="{E6723683-C990-449E-8A55-395B871DEFE0}"/>
              </a:ext>
            </a:extLst>
          </p:cNvPr>
          <p:cNvSpPr txBox="1"/>
          <p:nvPr/>
        </p:nvSpPr>
        <p:spPr>
          <a:xfrm>
            <a:off x="1237441" y="2649043"/>
            <a:ext cx="4632334" cy="2990562"/>
          </a:xfrm>
          <a:prstGeom prst="rect">
            <a:avLst/>
          </a:prstGeom>
          <a:noFill/>
        </p:spPr>
        <p:txBody>
          <a:bodyPr wrap="square" rtlCol="0">
            <a:spAutoFit/>
          </a:bodyPr>
          <a:lstStyle/>
          <a:p>
            <a:pPr defTabSz="1218928">
              <a:lnSpc>
                <a:spcPts val="1867"/>
              </a:lnSpc>
              <a:spcAft>
                <a:spcPts val="1600"/>
              </a:spcAft>
              <a:defRPr/>
            </a:pPr>
            <a:r>
              <a:rPr lang="en-US" sz="1467" b="1" dirty="0">
                <a:solidFill>
                  <a:prstClr val="white"/>
                </a:solidFill>
                <a:latin typeface="Trebuchet MS"/>
              </a:rPr>
              <a:t>IT Performance- </a:t>
            </a:r>
            <a:r>
              <a:rPr lang="en-US" sz="1467" b="1" dirty="0">
                <a:solidFill>
                  <a:srgbClr val="BED730"/>
                </a:solidFill>
                <a:latin typeface="Trebuchet MS"/>
              </a:rPr>
              <a:t>ITSM, FSO, CMP</a:t>
            </a:r>
          </a:p>
          <a:p>
            <a:pPr defTabSz="1218928">
              <a:lnSpc>
                <a:spcPts val="1867"/>
              </a:lnSpc>
              <a:spcAft>
                <a:spcPts val="1600"/>
              </a:spcAft>
              <a:defRPr/>
            </a:pPr>
            <a:r>
              <a:rPr lang="en-US" sz="1467" b="1" dirty="0">
                <a:solidFill>
                  <a:prstClr val="white"/>
                </a:solidFill>
                <a:latin typeface="Trebuchet MS"/>
              </a:rPr>
              <a:t>Cost predictability- </a:t>
            </a:r>
            <a:r>
              <a:rPr lang="en-US" sz="1467" b="1" dirty="0">
                <a:solidFill>
                  <a:srgbClr val="BED730"/>
                </a:solidFill>
                <a:latin typeface="Trebuchet MS"/>
              </a:rPr>
              <a:t>CI Cloud, Sovereign, GCC, SAP</a:t>
            </a:r>
            <a:r>
              <a:rPr lang="en-US" sz="1467" b="1" dirty="0">
                <a:solidFill>
                  <a:prstClr val="white"/>
                </a:solidFill>
                <a:latin typeface="Trebuchet MS"/>
              </a:rPr>
              <a:t> </a:t>
            </a:r>
            <a:endParaRPr lang="en-US" sz="1467" b="1"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Resiliency- </a:t>
            </a:r>
            <a:r>
              <a:rPr lang="en-US" sz="1467" b="1" dirty="0">
                <a:solidFill>
                  <a:srgbClr val="BED730"/>
                </a:solidFill>
                <a:latin typeface="Trebuchet MS"/>
              </a:rPr>
              <a:t>MSOC, Cloud Security &amp; </a:t>
            </a:r>
            <a:r>
              <a:rPr lang="en-US" sz="1467" b="1" dirty="0" err="1">
                <a:solidFill>
                  <a:srgbClr val="BED730"/>
                </a:solidFill>
                <a:latin typeface="Trebuchet MS"/>
              </a:rPr>
              <a:t>DRaaS</a:t>
            </a:r>
            <a:endParaRPr lang="en-US" sz="1467"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Regulations &amp; Audit- </a:t>
            </a:r>
            <a:r>
              <a:rPr lang="en-US" sz="1467" b="1" dirty="0">
                <a:solidFill>
                  <a:srgbClr val="BED730"/>
                </a:solidFill>
                <a:latin typeface="Trebuchet MS"/>
              </a:rPr>
              <a:t>GRC</a:t>
            </a:r>
            <a:r>
              <a:rPr lang="en-US" sz="1467" b="1" dirty="0">
                <a:solidFill>
                  <a:prstClr val="white"/>
                </a:solidFill>
                <a:latin typeface="Trebuchet MS"/>
              </a:rPr>
              <a:t> </a:t>
            </a:r>
            <a:endParaRPr lang="en-US" sz="1467" b="1"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Compliance- </a:t>
            </a:r>
            <a:r>
              <a:rPr lang="en-US" sz="1467" b="1" dirty="0">
                <a:solidFill>
                  <a:srgbClr val="BED730"/>
                </a:solidFill>
                <a:latin typeface="Trebuchet MS"/>
              </a:rPr>
              <a:t>GRC</a:t>
            </a:r>
          </a:p>
          <a:p>
            <a:pPr defTabSz="1218928">
              <a:lnSpc>
                <a:spcPts val="1867"/>
              </a:lnSpc>
              <a:spcAft>
                <a:spcPts val="1600"/>
              </a:spcAft>
              <a:defRPr/>
            </a:pPr>
            <a:r>
              <a:rPr lang="en-US" sz="1467" b="1" dirty="0">
                <a:solidFill>
                  <a:prstClr val="white"/>
                </a:solidFill>
                <a:latin typeface="Trebuchet MS"/>
              </a:rPr>
              <a:t>Utilization rates- </a:t>
            </a:r>
            <a:r>
              <a:rPr lang="en-US" sz="1467" b="1" dirty="0">
                <a:solidFill>
                  <a:srgbClr val="BED730"/>
                </a:solidFill>
                <a:latin typeface="Trebuchet MS"/>
              </a:rPr>
              <a:t>CMP</a:t>
            </a:r>
          </a:p>
          <a:p>
            <a:pPr defTabSz="1218928">
              <a:lnSpc>
                <a:spcPts val="1600"/>
              </a:lnSpc>
              <a:spcAft>
                <a:spcPts val="800"/>
              </a:spcAft>
              <a:defRPr/>
            </a:pPr>
            <a:r>
              <a:rPr lang="en-US" sz="1467" b="1" dirty="0">
                <a:solidFill>
                  <a:srgbClr val="BED730"/>
                </a:solidFill>
                <a:latin typeface="Trebuchet MS"/>
              </a:rPr>
              <a:t>And more…</a:t>
            </a:r>
          </a:p>
        </p:txBody>
      </p:sp>
      <p:sp>
        <p:nvSpPr>
          <p:cNvPr id="10" name="TextBox 9">
            <a:extLst>
              <a:ext uri="{FF2B5EF4-FFF2-40B4-BE49-F238E27FC236}">
                <a16:creationId xmlns:a16="http://schemas.microsoft.com/office/drawing/2014/main" id="{F1FBB754-A853-4DA1-B12A-6BF217B037F4}"/>
              </a:ext>
            </a:extLst>
          </p:cNvPr>
          <p:cNvSpPr txBox="1"/>
          <p:nvPr/>
        </p:nvSpPr>
        <p:spPr>
          <a:xfrm>
            <a:off x="6335185" y="1967913"/>
            <a:ext cx="5425016" cy="361637"/>
          </a:xfrm>
          <a:prstGeom prst="rect">
            <a:avLst/>
          </a:prstGeom>
          <a:noFill/>
        </p:spPr>
        <p:txBody>
          <a:bodyPr wrap="square" rtlCol="0">
            <a:spAutoFit/>
          </a:bodyPr>
          <a:lstStyle/>
          <a:p>
            <a:pPr algn="ctr" defTabSz="914309">
              <a:lnSpc>
                <a:spcPts val="2133"/>
              </a:lnSpc>
              <a:spcAft>
                <a:spcPts val="1600"/>
              </a:spcAft>
              <a:defRPr/>
            </a:pPr>
            <a:r>
              <a:rPr lang="en-IN" sz="1867" b="1" cap="all">
                <a:solidFill>
                  <a:srgbClr val="BED730"/>
                </a:solidFill>
                <a:latin typeface="Trebuchet MS"/>
              </a:rPr>
              <a:t>Strategic Business Outcomes </a:t>
            </a:r>
          </a:p>
        </p:txBody>
      </p:sp>
      <p:cxnSp>
        <p:nvCxnSpPr>
          <p:cNvPr id="14" name="Straight Connector 13">
            <a:extLst>
              <a:ext uri="{FF2B5EF4-FFF2-40B4-BE49-F238E27FC236}">
                <a16:creationId xmlns:a16="http://schemas.microsoft.com/office/drawing/2014/main" id="{CF953C8F-79C0-4800-A49F-910B14F82B8C}"/>
              </a:ext>
            </a:extLst>
          </p:cNvPr>
          <p:cNvCxnSpPr>
            <a:cxnSpLocks/>
          </p:cNvCxnSpPr>
          <p:nvPr/>
        </p:nvCxnSpPr>
        <p:spPr>
          <a:xfrm>
            <a:off x="853440" y="301295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descr="Shape&#10;&#10;Description automatically generated with low confidence">
            <a:extLst>
              <a:ext uri="{FF2B5EF4-FFF2-40B4-BE49-F238E27FC236}">
                <a16:creationId xmlns:a16="http://schemas.microsoft.com/office/drawing/2014/main" id="{B0D5D0D0-DD7A-43AB-A8CC-4133E8BCADB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1320" y="3997344"/>
            <a:ext cx="240000" cy="240000"/>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C847F9F9-86AD-4105-8286-679CE6F2665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1320" y="4451707"/>
            <a:ext cx="240000" cy="240000"/>
          </a:xfrm>
          <a:prstGeom prst="rect">
            <a:avLst/>
          </a:prstGeom>
        </p:spPr>
      </p:pic>
      <p:sp>
        <p:nvSpPr>
          <p:cNvPr id="30" name="TextBox 29">
            <a:extLst>
              <a:ext uri="{FF2B5EF4-FFF2-40B4-BE49-F238E27FC236}">
                <a16:creationId xmlns:a16="http://schemas.microsoft.com/office/drawing/2014/main" id="{1A8AA4A8-189C-4976-8369-27A9B38101C4}"/>
              </a:ext>
            </a:extLst>
          </p:cNvPr>
          <p:cNvSpPr txBox="1"/>
          <p:nvPr/>
        </p:nvSpPr>
        <p:spPr>
          <a:xfrm>
            <a:off x="431799" y="1959215"/>
            <a:ext cx="5425016" cy="361637"/>
          </a:xfrm>
          <a:prstGeom prst="rect">
            <a:avLst/>
          </a:prstGeom>
          <a:noFill/>
        </p:spPr>
        <p:txBody>
          <a:bodyPr wrap="square" rtlCol="0">
            <a:spAutoFit/>
          </a:bodyPr>
          <a:lstStyle/>
          <a:p>
            <a:pPr algn="ctr" defTabSz="914309">
              <a:lnSpc>
                <a:spcPts val="2133"/>
              </a:lnSpc>
              <a:spcAft>
                <a:spcPts val="1600"/>
              </a:spcAft>
              <a:defRPr/>
            </a:pPr>
            <a:r>
              <a:rPr lang="en-IN" sz="1867" b="1" cap="all">
                <a:solidFill>
                  <a:srgbClr val="BED730"/>
                </a:solidFill>
                <a:latin typeface="Trebuchet MS"/>
              </a:rPr>
              <a:t>Tactical IT related Outcomes </a:t>
            </a:r>
          </a:p>
        </p:txBody>
      </p:sp>
      <p:pic>
        <p:nvPicPr>
          <p:cNvPr id="31" name="Picture 30">
            <a:extLst>
              <a:ext uri="{FF2B5EF4-FFF2-40B4-BE49-F238E27FC236}">
                <a16:creationId xmlns:a16="http://schemas.microsoft.com/office/drawing/2014/main" id="{D45B1C66-56B3-4DAC-A4C3-4418B5924FE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2904307" y="1440732"/>
            <a:ext cx="480000" cy="480000"/>
          </a:xfrm>
          <a:prstGeom prst="rect">
            <a:avLst/>
          </a:prstGeom>
        </p:spPr>
      </p:pic>
      <p:pic>
        <p:nvPicPr>
          <p:cNvPr id="32" name="Picture 31">
            <a:extLst>
              <a:ext uri="{FF2B5EF4-FFF2-40B4-BE49-F238E27FC236}">
                <a16:creationId xmlns:a16="http://schemas.microsoft.com/office/drawing/2014/main" id="{10A49EAF-DEF9-4B62-80D4-B69436DE784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8807693" y="1440732"/>
            <a:ext cx="480000" cy="480000"/>
          </a:xfrm>
          <a:prstGeom prst="rect">
            <a:avLst/>
          </a:prstGeom>
        </p:spPr>
      </p:pic>
      <p:cxnSp>
        <p:nvCxnSpPr>
          <p:cNvPr id="33" name="Straight Connector 32">
            <a:extLst>
              <a:ext uri="{FF2B5EF4-FFF2-40B4-BE49-F238E27FC236}">
                <a16:creationId xmlns:a16="http://schemas.microsoft.com/office/drawing/2014/main" id="{28F426C0-6918-4EB7-8BF9-75EF4C82879B}"/>
              </a:ext>
            </a:extLst>
          </p:cNvPr>
          <p:cNvCxnSpPr>
            <a:cxnSpLocks/>
          </p:cNvCxnSpPr>
          <p:nvPr/>
        </p:nvCxnSpPr>
        <p:spPr>
          <a:xfrm>
            <a:off x="1391477" y="2373341"/>
            <a:ext cx="3552395"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1085C1-C56B-4C77-9EC6-6159C7DD1513}"/>
              </a:ext>
            </a:extLst>
          </p:cNvPr>
          <p:cNvCxnSpPr>
            <a:cxnSpLocks/>
          </p:cNvCxnSpPr>
          <p:nvPr/>
        </p:nvCxnSpPr>
        <p:spPr>
          <a:xfrm>
            <a:off x="7248129" y="2373341"/>
            <a:ext cx="3552395"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136A9F-24B7-436F-937D-D74C1B0EC3FE}"/>
              </a:ext>
            </a:extLst>
          </p:cNvPr>
          <p:cNvSpPr txBox="1"/>
          <p:nvPr/>
        </p:nvSpPr>
        <p:spPr>
          <a:xfrm>
            <a:off x="644631" y="5699575"/>
            <a:ext cx="10902736" cy="584775"/>
          </a:xfrm>
          <a:prstGeom prst="rect">
            <a:avLst/>
          </a:prstGeom>
          <a:noFill/>
        </p:spPr>
        <p:txBody>
          <a:bodyPr wrap="square" rtlCol="0">
            <a:spAutoFit/>
          </a:bodyPr>
          <a:lstStyle/>
          <a:p>
            <a:pPr algn="ctr" defTabSz="1218928">
              <a:defRPr/>
            </a:pPr>
            <a:r>
              <a:rPr lang="en-US" sz="1600" i="1">
                <a:solidFill>
                  <a:prstClr val="black"/>
                </a:solidFill>
                <a:latin typeface="Trebuchet MS"/>
              </a:rPr>
              <a:t>Cloud solutions have traditionally been optimized for centralized deployments </a:t>
            </a:r>
          </a:p>
          <a:p>
            <a:pPr algn="ctr" defTabSz="1218928">
              <a:defRPr/>
            </a:pPr>
            <a:r>
              <a:rPr lang="en-US" sz="1600" i="1">
                <a:solidFill>
                  <a:prstClr val="black"/>
                </a:solidFill>
                <a:latin typeface="Trebuchet MS"/>
              </a:rPr>
              <a:t>Distributed and verticalized use cases now drive cloud innovations with a demand for demonstrable business value</a:t>
            </a:r>
          </a:p>
        </p:txBody>
      </p:sp>
      <p:cxnSp>
        <p:nvCxnSpPr>
          <p:cNvPr id="40" name="Straight Connector 39">
            <a:extLst>
              <a:ext uri="{FF2B5EF4-FFF2-40B4-BE49-F238E27FC236}">
                <a16:creationId xmlns:a16="http://schemas.microsoft.com/office/drawing/2014/main" id="{7E6826EE-9E6A-4B60-945A-697598685D02}"/>
              </a:ext>
            </a:extLst>
          </p:cNvPr>
          <p:cNvCxnSpPr>
            <a:cxnSpLocks/>
          </p:cNvCxnSpPr>
          <p:nvPr/>
        </p:nvCxnSpPr>
        <p:spPr>
          <a:xfrm>
            <a:off x="853440" y="34610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1CE210-7D36-4CAA-8C94-EEA2A86E2161}"/>
              </a:ext>
            </a:extLst>
          </p:cNvPr>
          <p:cNvCxnSpPr>
            <a:cxnSpLocks/>
          </p:cNvCxnSpPr>
          <p:nvPr/>
        </p:nvCxnSpPr>
        <p:spPr>
          <a:xfrm>
            <a:off x="853440" y="3909052"/>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E55670-587B-4512-A13C-3BFC15812454}"/>
              </a:ext>
            </a:extLst>
          </p:cNvPr>
          <p:cNvCxnSpPr>
            <a:cxnSpLocks/>
          </p:cNvCxnSpPr>
          <p:nvPr/>
        </p:nvCxnSpPr>
        <p:spPr>
          <a:xfrm>
            <a:off x="853440" y="435710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3C6BC4-FA08-4ACE-A501-4464B7211126}"/>
              </a:ext>
            </a:extLst>
          </p:cNvPr>
          <p:cNvCxnSpPr>
            <a:cxnSpLocks/>
          </p:cNvCxnSpPr>
          <p:nvPr/>
        </p:nvCxnSpPr>
        <p:spPr>
          <a:xfrm>
            <a:off x="853440" y="480515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204EAF6-5BD4-4A8B-8E6B-B2E9E88E996E}"/>
              </a:ext>
            </a:extLst>
          </p:cNvPr>
          <p:cNvCxnSpPr>
            <a:cxnSpLocks/>
          </p:cNvCxnSpPr>
          <p:nvPr/>
        </p:nvCxnSpPr>
        <p:spPr>
          <a:xfrm>
            <a:off x="853440" y="52532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501A6A6-CB0D-408D-AF99-666E36E46667}"/>
              </a:ext>
            </a:extLst>
          </p:cNvPr>
          <p:cNvCxnSpPr>
            <a:cxnSpLocks/>
          </p:cNvCxnSpPr>
          <p:nvPr/>
        </p:nvCxnSpPr>
        <p:spPr>
          <a:xfrm>
            <a:off x="6712457" y="301295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780807-80C7-4879-8801-F904BDB000DC}"/>
              </a:ext>
            </a:extLst>
          </p:cNvPr>
          <p:cNvCxnSpPr>
            <a:cxnSpLocks/>
          </p:cNvCxnSpPr>
          <p:nvPr/>
        </p:nvCxnSpPr>
        <p:spPr>
          <a:xfrm>
            <a:off x="6712457" y="34610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4504F58-7B14-4458-9F03-A79BEA8F1CB5}"/>
              </a:ext>
            </a:extLst>
          </p:cNvPr>
          <p:cNvCxnSpPr>
            <a:cxnSpLocks/>
          </p:cNvCxnSpPr>
          <p:nvPr/>
        </p:nvCxnSpPr>
        <p:spPr>
          <a:xfrm>
            <a:off x="6712457" y="3909052"/>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30908F-90BD-480C-9F37-C7C958F00B8D}"/>
              </a:ext>
            </a:extLst>
          </p:cNvPr>
          <p:cNvCxnSpPr>
            <a:cxnSpLocks/>
          </p:cNvCxnSpPr>
          <p:nvPr/>
        </p:nvCxnSpPr>
        <p:spPr>
          <a:xfrm>
            <a:off x="6712457" y="435710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4945155-FEC4-40A6-AF79-85C722C1ACAD}"/>
              </a:ext>
            </a:extLst>
          </p:cNvPr>
          <p:cNvCxnSpPr>
            <a:cxnSpLocks/>
          </p:cNvCxnSpPr>
          <p:nvPr/>
        </p:nvCxnSpPr>
        <p:spPr>
          <a:xfrm>
            <a:off x="6712457" y="480515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966D98-E157-448B-8BF4-AECBE15C394E}"/>
              </a:ext>
            </a:extLst>
          </p:cNvPr>
          <p:cNvCxnSpPr>
            <a:cxnSpLocks/>
          </p:cNvCxnSpPr>
          <p:nvPr/>
        </p:nvCxnSpPr>
        <p:spPr>
          <a:xfrm>
            <a:off x="6712457" y="52532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A29F653A-107B-4C06-BDE3-0DC8A4B3B71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51320" y="4903556"/>
            <a:ext cx="240000" cy="240000"/>
          </a:xfrm>
          <a:prstGeom prst="rect">
            <a:avLst/>
          </a:prstGeom>
        </p:spPr>
      </p:pic>
      <p:pic>
        <p:nvPicPr>
          <p:cNvPr id="60" name="Picture 59">
            <a:extLst>
              <a:ext uri="{FF2B5EF4-FFF2-40B4-BE49-F238E27FC236}">
                <a16:creationId xmlns:a16="http://schemas.microsoft.com/office/drawing/2014/main" id="{8BF83B6F-7336-4932-8DD3-BDC448E1FB55}"/>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27320" y="3568135"/>
            <a:ext cx="288000" cy="288000"/>
          </a:xfrm>
          <a:prstGeom prst="rect">
            <a:avLst/>
          </a:prstGeom>
        </p:spPr>
      </p:pic>
      <p:pic>
        <p:nvPicPr>
          <p:cNvPr id="61" name="Picture 60">
            <a:extLst>
              <a:ext uri="{FF2B5EF4-FFF2-40B4-BE49-F238E27FC236}">
                <a16:creationId xmlns:a16="http://schemas.microsoft.com/office/drawing/2014/main" id="{BF173DE8-8833-4067-942C-5DA33A90508F}"/>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51320" y="3122599"/>
            <a:ext cx="240000" cy="240000"/>
          </a:xfrm>
          <a:prstGeom prst="rect">
            <a:avLst/>
          </a:prstGeom>
        </p:spPr>
      </p:pic>
      <p:pic>
        <p:nvPicPr>
          <p:cNvPr id="62" name="Picture 61">
            <a:extLst>
              <a:ext uri="{FF2B5EF4-FFF2-40B4-BE49-F238E27FC236}">
                <a16:creationId xmlns:a16="http://schemas.microsoft.com/office/drawing/2014/main" id="{C120EFA1-C4BF-4C99-A111-69D41E524C3C}"/>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27320" y="2686996"/>
            <a:ext cx="288000" cy="288000"/>
          </a:xfrm>
          <a:prstGeom prst="rect">
            <a:avLst/>
          </a:prstGeom>
        </p:spPr>
      </p:pic>
      <p:sp>
        <p:nvSpPr>
          <p:cNvPr id="70" name="TextBox 69">
            <a:extLst>
              <a:ext uri="{FF2B5EF4-FFF2-40B4-BE49-F238E27FC236}">
                <a16:creationId xmlns:a16="http://schemas.microsoft.com/office/drawing/2014/main" id="{3C0557CC-13D4-425A-BFE0-C58B8F42FAC8}"/>
              </a:ext>
            </a:extLst>
          </p:cNvPr>
          <p:cNvSpPr txBox="1"/>
          <p:nvPr/>
        </p:nvSpPr>
        <p:spPr>
          <a:xfrm>
            <a:off x="7063015" y="2649042"/>
            <a:ext cx="4484352" cy="3011337"/>
          </a:xfrm>
          <a:prstGeom prst="rect">
            <a:avLst/>
          </a:prstGeom>
          <a:noFill/>
        </p:spPr>
        <p:txBody>
          <a:bodyPr wrap="square" rtlCol="0">
            <a:spAutoFit/>
          </a:bodyPr>
          <a:lstStyle/>
          <a:p>
            <a:pPr defTabSz="1218928">
              <a:lnSpc>
                <a:spcPts val="1867"/>
              </a:lnSpc>
              <a:spcAft>
                <a:spcPts val="1600"/>
              </a:spcAft>
              <a:defRPr/>
            </a:pPr>
            <a:r>
              <a:rPr lang="en-US" sz="1467" b="1" dirty="0">
                <a:solidFill>
                  <a:prstClr val="white"/>
                </a:solidFill>
                <a:latin typeface="Trebuchet MS"/>
              </a:rPr>
              <a:t>Revenue growth- </a:t>
            </a:r>
            <a:r>
              <a:rPr lang="en-US" sz="1467" b="1" dirty="0">
                <a:solidFill>
                  <a:srgbClr val="BED730"/>
                </a:solidFill>
                <a:latin typeface="Trebuchet MS"/>
              </a:rPr>
              <a:t>Hybrid Cloud Services</a:t>
            </a:r>
          </a:p>
          <a:p>
            <a:pPr defTabSz="1218928">
              <a:lnSpc>
                <a:spcPts val="1867"/>
              </a:lnSpc>
              <a:spcAft>
                <a:spcPts val="1600"/>
              </a:spcAft>
              <a:defRPr/>
            </a:pPr>
            <a:r>
              <a:rPr lang="en-US" sz="1467" b="1" dirty="0">
                <a:solidFill>
                  <a:prstClr val="white"/>
                </a:solidFill>
                <a:latin typeface="Trebuchet MS"/>
              </a:rPr>
              <a:t>Profitability-</a:t>
            </a:r>
            <a:r>
              <a:rPr lang="en-US" sz="1467" b="1" dirty="0">
                <a:solidFill>
                  <a:srgbClr val="BED730"/>
                </a:solidFill>
                <a:latin typeface="Trebuchet MS"/>
              </a:rPr>
              <a:t> FinOps</a:t>
            </a:r>
          </a:p>
          <a:p>
            <a:pPr defTabSz="1218928">
              <a:lnSpc>
                <a:spcPts val="1867"/>
              </a:lnSpc>
              <a:spcAft>
                <a:spcPts val="1600"/>
              </a:spcAft>
              <a:defRPr/>
            </a:pPr>
            <a:r>
              <a:rPr lang="en-US" sz="1467" b="1" dirty="0">
                <a:solidFill>
                  <a:prstClr val="white"/>
                </a:solidFill>
                <a:latin typeface="Trebuchet MS"/>
              </a:rPr>
              <a:t>New customer acquisition- </a:t>
            </a:r>
            <a:r>
              <a:rPr lang="en-US" sz="1467" b="1" dirty="0">
                <a:solidFill>
                  <a:srgbClr val="BED730"/>
                </a:solidFill>
                <a:latin typeface="Trebuchet MS"/>
              </a:rPr>
              <a:t>AI Cloud, Edge Cloud</a:t>
            </a:r>
          </a:p>
          <a:p>
            <a:pPr defTabSz="1218928">
              <a:lnSpc>
                <a:spcPts val="1867"/>
              </a:lnSpc>
              <a:spcAft>
                <a:spcPts val="1600"/>
              </a:spcAft>
              <a:defRPr/>
            </a:pPr>
            <a:r>
              <a:rPr lang="en-US" sz="1467" b="1" dirty="0">
                <a:solidFill>
                  <a:prstClr val="white"/>
                </a:solidFill>
                <a:latin typeface="Trebuchet MS"/>
              </a:rPr>
              <a:t>Customer satisfaction- </a:t>
            </a:r>
            <a:r>
              <a:rPr lang="en-US" sz="1467" b="1" dirty="0">
                <a:solidFill>
                  <a:srgbClr val="BED730"/>
                </a:solidFill>
                <a:latin typeface="Trebuchet MS"/>
              </a:rPr>
              <a:t>CMP</a:t>
            </a:r>
          </a:p>
          <a:p>
            <a:pPr defTabSz="1218928">
              <a:lnSpc>
                <a:spcPts val="1867"/>
              </a:lnSpc>
              <a:spcAft>
                <a:spcPts val="1600"/>
              </a:spcAft>
              <a:defRPr/>
            </a:pPr>
            <a:r>
              <a:rPr lang="en-US" sz="1467" b="1" dirty="0">
                <a:solidFill>
                  <a:prstClr val="white"/>
                </a:solidFill>
                <a:latin typeface="Trebuchet MS"/>
              </a:rPr>
              <a:t>Time to market-</a:t>
            </a:r>
            <a:r>
              <a:rPr lang="en-US" sz="1467" b="1" dirty="0">
                <a:solidFill>
                  <a:srgbClr val="BED730"/>
                </a:solidFill>
                <a:latin typeface="Trebuchet MS"/>
              </a:rPr>
              <a:t> Hybrid Cloud Services</a:t>
            </a:r>
          </a:p>
          <a:p>
            <a:pPr defTabSz="1218928">
              <a:lnSpc>
                <a:spcPts val="1867"/>
              </a:lnSpc>
              <a:spcAft>
                <a:spcPts val="1600"/>
              </a:spcAft>
              <a:defRPr/>
            </a:pPr>
            <a:r>
              <a:rPr lang="en-US" sz="1467" b="1" dirty="0">
                <a:solidFill>
                  <a:prstClr val="white"/>
                </a:solidFill>
                <a:latin typeface="Trebuchet MS"/>
              </a:rPr>
              <a:t>Competitiveness- </a:t>
            </a:r>
            <a:r>
              <a:rPr lang="en-US" sz="1467" b="1" dirty="0">
                <a:solidFill>
                  <a:srgbClr val="BED730"/>
                </a:solidFill>
                <a:latin typeface="Trebuchet MS"/>
              </a:rPr>
              <a:t>FinOps</a:t>
            </a:r>
          </a:p>
          <a:p>
            <a:pPr defTabSz="1218928">
              <a:lnSpc>
                <a:spcPts val="1867"/>
              </a:lnSpc>
              <a:spcAft>
                <a:spcPts val="1600"/>
              </a:spcAft>
              <a:defRPr/>
            </a:pPr>
            <a:r>
              <a:rPr lang="en-US" sz="1467" b="1" dirty="0">
                <a:solidFill>
                  <a:srgbClr val="BED730"/>
                </a:solidFill>
                <a:latin typeface="Trebuchet MS"/>
              </a:rPr>
              <a:t>And more…</a:t>
            </a:r>
          </a:p>
        </p:txBody>
      </p:sp>
      <p:pic>
        <p:nvPicPr>
          <p:cNvPr id="71" name="Picture 70">
            <a:extLst>
              <a:ext uri="{FF2B5EF4-FFF2-40B4-BE49-F238E27FC236}">
                <a16:creationId xmlns:a16="http://schemas.microsoft.com/office/drawing/2014/main" id="{333AFE5D-5DC9-41B8-B763-B459BE63F850}"/>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3997344"/>
            <a:ext cx="288000" cy="288000"/>
          </a:xfrm>
          <a:prstGeom prst="rect">
            <a:avLst/>
          </a:prstGeom>
        </p:spPr>
      </p:pic>
      <p:pic>
        <p:nvPicPr>
          <p:cNvPr id="72" name="Picture 71">
            <a:extLst>
              <a:ext uri="{FF2B5EF4-FFF2-40B4-BE49-F238E27FC236}">
                <a16:creationId xmlns:a16="http://schemas.microsoft.com/office/drawing/2014/main" id="{9B81F303-B0DD-4A94-9150-F72325D8AE5A}"/>
              </a:ext>
            </a:extLst>
          </p:cNvPr>
          <p:cNvPicPr>
            <a:picLocks noChangeAspect="1"/>
          </p:cNvPicPr>
          <p:nvPr/>
        </p:nvPicPr>
        <p:blipFill>
          <a:blip r:embed="rId21" cstate="print">
            <a:duotone>
              <a:schemeClr val="accent5">
                <a:shade val="45000"/>
                <a:satMod val="135000"/>
              </a:schemeClr>
              <a:prstClr val="white"/>
            </a:duotone>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4433656"/>
            <a:ext cx="288000" cy="288000"/>
          </a:xfrm>
          <a:prstGeom prst="rect">
            <a:avLst/>
          </a:prstGeom>
        </p:spPr>
      </p:pic>
      <p:pic>
        <p:nvPicPr>
          <p:cNvPr id="73" name="Picture 72">
            <a:extLst>
              <a:ext uri="{FF2B5EF4-FFF2-40B4-BE49-F238E27FC236}">
                <a16:creationId xmlns:a16="http://schemas.microsoft.com/office/drawing/2014/main" id="{2699E68A-DFEF-4B4E-ADA7-3E0513853DEE}"/>
              </a:ext>
            </a:extLst>
          </p:cNvPr>
          <p:cNvPicPr>
            <a:picLocks noChangeAspect="1"/>
          </p:cNvPicPr>
          <p:nvPr/>
        </p:nvPicPr>
        <p:blipFill>
          <a:blip r:embed="rId23" cstate="print">
            <a:duotone>
              <a:schemeClr val="accent5">
                <a:shade val="45000"/>
                <a:satMod val="135000"/>
              </a:schemeClr>
              <a:prstClr val="white"/>
            </a:duotone>
            <a:extLst>
              <a:ext uri="{BEBA8EAE-BF5A-486C-A8C5-ECC9F3942E4B}">
                <a14:imgProps xmlns:a14="http://schemas.microsoft.com/office/drawing/2010/main">
                  <a14:imgLayer r:embed="rId2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86055" y="4903556"/>
            <a:ext cx="240000" cy="240000"/>
          </a:xfrm>
          <a:prstGeom prst="rect">
            <a:avLst/>
          </a:prstGeom>
        </p:spPr>
      </p:pic>
      <p:pic>
        <p:nvPicPr>
          <p:cNvPr id="74" name="Picture 73">
            <a:extLst>
              <a:ext uri="{FF2B5EF4-FFF2-40B4-BE49-F238E27FC236}">
                <a16:creationId xmlns:a16="http://schemas.microsoft.com/office/drawing/2014/main" id="{BF6552CD-D47F-4B23-B988-1F3393322356}"/>
              </a:ext>
            </a:extLst>
          </p:cNvPr>
          <p:cNvPicPr>
            <a:picLocks noChangeAspect="1"/>
          </p:cNvPicPr>
          <p:nvPr/>
        </p:nvPicPr>
        <p:blipFill>
          <a:blip r:embed="rId25" cstate="print">
            <a:duotone>
              <a:schemeClr val="accent5">
                <a:shade val="45000"/>
                <a:satMod val="135000"/>
              </a:schemeClr>
              <a:prstClr val="white"/>
            </a:duotone>
            <a:extLst>
              <a:ext uri="{BEBA8EAE-BF5A-486C-A8C5-ECC9F3942E4B}">
                <a14:imgProps xmlns:a14="http://schemas.microsoft.com/office/drawing/2010/main">
                  <a14:imgLayer r:embed="rId26">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86055" y="3568135"/>
            <a:ext cx="240000" cy="240000"/>
          </a:xfrm>
          <a:prstGeom prst="rect">
            <a:avLst/>
          </a:prstGeom>
        </p:spPr>
      </p:pic>
      <p:pic>
        <p:nvPicPr>
          <p:cNvPr id="75" name="Picture 74">
            <a:extLst>
              <a:ext uri="{FF2B5EF4-FFF2-40B4-BE49-F238E27FC236}">
                <a16:creationId xmlns:a16="http://schemas.microsoft.com/office/drawing/2014/main" id="{E95BADB5-3F5C-49FA-95F3-508D122950BB}"/>
              </a:ext>
            </a:extLst>
          </p:cNvPr>
          <p:cNvPicPr>
            <a:picLocks noChangeAspect="1"/>
          </p:cNvPicPr>
          <p:nvPr/>
        </p:nvPicPr>
        <p:blipFill>
          <a:blip r:embed="rId27" cstate="print">
            <a:duotone>
              <a:schemeClr val="accent5">
                <a:shade val="45000"/>
                <a:satMod val="135000"/>
              </a:schemeClr>
              <a:prstClr val="white"/>
            </a:duotone>
            <a:extLst>
              <a:ext uri="{BEBA8EAE-BF5A-486C-A8C5-ECC9F3942E4B}">
                <a14:imgProps xmlns:a14="http://schemas.microsoft.com/office/drawing/2010/main">
                  <a14:imgLayer r:embed="rId2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3078399"/>
            <a:ext cx="288000" cy="288000"/>
          </a:xfrm>
          <a:prstGeom prst="rect">
            <a:avLst/>
          </a:prstGeom>
        </p:spPr>
      </p:pic>
      <p:pic>
        <p:nvPicPr>
          <p:cNvPr id="76" name="Picture 75">
            <a:extLst>
              <a:ext uri="{FF2B5EF4-FFF2-40B4-BE49-F238E27FC236}">
                <a16:creationId xmlns:a16="http://schemas.microsoft.com/office/drawing/2014/main" id="{B211A06E-CE50-4CEA-8124-2998256C30B6}"/>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2674548"/>
            <a:ext cx="288000" cy="288000"/>
          </a:xfrm>
          <a:prstGeom prst="rect">
            <a:avLst/>
          </a:prstGeom>
        </p:spPr>
      </p:pic>
      <p:sp>
        <p:nvSpPr>
          <p:cNvPr id="39" name="Slide Number Placeholder 5">
            <a:extLst>
              <a:ext uri="{FF2B5EF4-FFF2-40B4-BE49-F238E27FC236}">
                <a16:creationId xmlns:a16="http://schemas.microsoft.com/office/drawing/2014/main" id="{B7BC9E06-DE16-41B1-8D08-2D9CE66AAFC9}"/>
              </a:ext>
            </a:extLst>
          </p:cNvPr>
          <p:cNvSpPr txBox="1">
            <a:spLocks/>
          </p:cNvSpPr>
          <p:nvPr/>
        </p:nvSpPr>
        <p:spPr>
          <a:xfrm>
            <a:off x="11664621" y="6597352"/>
            <a:ext cx="504787" cy="260648"/>
          </a:xfrm>
          <a:prstGeom prst="rect">
            <a:avLst/>
          </a:prstGeom>
          <a:noFill/>
          <a:ln w="12700">
            <a:noFill/>
            <a:prstDash val="sysDot"/>
          </a:ln>
        </p:spPr>
        <p:txBody>
          <a:bodyPr vert="horz" lIns="121904" tIns="60953" rIns="0" bIns="60953" rtlCol="0" anchor="ctr"/>
          <a:lstStyle>
            <a:defPPr>
              <a:defRPr lang="en-US"/>
            </a:defPPr>
            <a:lvl1pPr marL="0" algn="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defTabSz="1218928">
              <a:defRPr/>
            </a:pPr>
            <a:endParaRPr lang="en-US" sz="1067" b="0">
              <a:solidFill>
                <a:prstClr val="white"/>
              </a:solidFill>
            </a:endParaRPr>
          </a:p>
        </p:txBody>
      </p:sp>
      <p:sp>
        <p:nvSpPr>
          <p:cNvPr id="2" name="Title 1">
            <a:extLst>
              <a:ext uri="{FF2B5EF4-FFF2-40B4-BE49-F238E27FC236}">
                <a16:creationId xmlns:a16="http://schemas.microsoft.com/office/drawing/2014/main" id="{B2898195-9D76-C07D-F3C0-64326A1CF86D}"/>
              </a:ext>
            </a:extLst>
          </p:cNvPr>
          <p:cNvSpPr>
            <a:spLocks noGrp="1"/>
          </p:cNvSpPr>
          <p:nvPr>
            <p:ph type="title"/>
          </p:nvPr>
        </p:nvSpPr>
        <p:spPr/>
        <p:txBody>
          <a:bodyPr/>
          <a:lstStyle/>
          <a:p>
            <a:r>
              <a:rPr lang="en-US" dirty="0"/>
              <a:t>Relevant to right Outcomes for our customers </a:t>
            </a:r>
          </a:p>
        </p:txBody>
      </p:sp>
    </p:spTree>
    <p:extLst>
      <p:ext uri="{BB962C8B-B14F-4D97-AF65-F5344CB8AC3E}">
        <p14:creationId xmlns:p14="http://schemas.microsoft.com/office/powerpoint/2010/main" val="24393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2" name="Title 1">
            <a:extLst>
              <a:ext uri="{FF2B5EF4-FFF2-40B4-BE49-F238E27FC236}">
                <a16:creationId xmlns:a16="http://schemas.microsoft.com/office/drawing/2014/main" id="{4CFECF42-B947-677A-C3FB-FFBEFB897B50}"/>
              </a:ext>
            </a:extLst>
          </p:cNvPr>
          <p:cNvSpPr>
            <a:spLocks noGrp="1"/>
          </p:cNvSpPr>
          <p:nvPr>
            <p:ph type="title"/>
          </p:nvPr>
        </p:nvSpPr>
        <p:spPr/>
        <p:txBody>
          <a:bodyPr/>
          <a:lstStyle/>
          <a:p>
            <a:r>
              <a:rPr lang="en-US" dirty="0">
                <a:sym typeface="Proxima Nova"/>
              </a:rPr>
              <a:t>Real-time observability showing spending </a:t>
            </a:r>
            <a:endParaRPr lang="en-US" dirty="0"/>
          </a:p>
        </p:txBody>
      </p:sp>
      <p:pic>
        <p:nvPicPr>
          <p:cNvPr id="1020" name="Google Shape;1020;p226"/>
          <p:cNvPicPr preferRelativeResize="0"/>
          <p:nvPr/>
        </p:nvPicPr>
        <p:blipFill rotWithShape="1">
          <a:blip r:embed="rId3">
            <a:alphaModFix/>
          </a:blip>
          <a:srcRect t="6629" r="941"/>
          <a:stretch/>
        </p:blipFill>
        <p:spPr>
          <a:xfrm>
            <a:off x="431800" y="2614048"/>
            <a:ext cx="6273816" cy="3695736"/>
          </a:xfrm>
          <a:prstGeom prst="rect">
            <a:avLst/>
          </a:prstGeom>
          <a:noFill/>
          <a:ln>
            <a:noFill/>
          </a:ln>
        </p:spPr>
      </p:pic>
      <p:sp>
        <p:nvSpPr>
          <p:cNvPr id="5" name="TextBox 4">
            <a:extLst>
              <a:ext uri="{FF2B5EF4-FFF2-40B4-BE49-F238E27FC236}">
                <a16:creationId xmlns:a16="http://schemas.microsoft.com/office/drawing/2014/main" id="{A2C54C3F-F363-47C1-F6F1-112DDACDDFBA}"/>
              </a:ext>
            </a:extLst>
          </p:cNvPr>
          <p:cNvSpPr txBox="1"/>
          <p:nvPr/>
        </p:nvSpPr>
        <p:spPr>
          <a:xfrm>
            <a:off x="431800" y="1316568"/>
            <a:ext cx="11328400" cy="1077218"/>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Cloud enterprise wants to understand their cloud consumption across different categories such as instances, storage, networking, containers, scaling groups, and services. In addition they want to understand how much cloud waste there is in each category. They used to use scripts and manual methods to figure these out, and each time it would take them months. </a:t>
            </a:r>
            <a:endParaRPr lang="en-IN" sz="1600" dirty="0">
              <a:latin typeface="+mj-lt"/>
            </a:endParaRPr>
          </a:p>
        </p:txBody>
      </p:sp>
      <p:sp>
        <p:nvSpPr>
          <p:cNvPr id="6" name="TextBox 5">
            <a:extLst>
              <a:ext uri="{FF2B5EF4-FFF2-40B4-BE49-F238E27FC236}">
                <a16:creationId xmlns:a16="http://schemas.microsoft.com/office/drawing/2014/main" id="{A604CB02-F544-038B-0CB0-6F92E811DD09}"/>
              </a:ext>
            </a:extLst>
          </p:cNvPr>
          <p:cNvSpPr txBox="1"/>
          <p:nvPr/>
        </p:nvSpPr>
        <p:spPr>
          <a:xfrm>
            <a:off x="6839920" y="2614048"/>
            <a:ext cx="4920280" cy="2749535"/>
          </a:xfrm>
          <a:prstGeom prst="rect">
            <a:avLst/>
          </a:prstGeom>
          <a:noFill/>
        </p:spPr>
        <p:txBody>
          <a:bodyPr wrap="square" rtlCol="0">
            <a:spAutoFit/>
          </a:bodyPr>
          <a:lstStyle/>
          <a:p>
            <a:r>
              <a:rPr lang="en-US" sz="1867" b="1" dirty="0">
                <a:solidFill>
                  <a:schemeClr val="bg1"/>
                </a:solidFill>
                <a:latin typeface="+mj-lt"/>
                <a:ea typeface="Helvetica Neue"/>
                <a:cs typeface="Helvetica Neue"/>
                <a:sym typeface="Helvetica Neue"/>
              </a:rPr>
              <a:t>With Sify Multi-CMP FinOps</a:t>
            </a:r>
          </a:p>
          <a:p>
            <a:pPr marL="476239" indent="-239178">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Large amount of pricing and utilization data are analyzed in real time showing cloud consumptions in instances, storage, networking, containers, scaling groups, and services. </a:t>
            </a:r>
          </a:p>
          <a:p>
            <a:pPr marL="476239" indent="-239178">
              <a:buClr>
                <a:schemeClr val="bg1"/>
              </a:buClr>
              <a:buSzPts val="1100"/>
              <a:buFont typeface="Proxima Nova"/>
              <a:buChar char="●"/>
            </a:pPr>
            <a:r>
              <a:rPr lang="en-US" sz="1600" b="1" dirty="0">
                <a:solidFill>
                  <a:srgbClr val="BED730"/>
                </a:solidFill>
                <a:latin typeface="+mj-lt"/>
                <a:ea typeface="Proxima Nova"/>
                <a:cs typeface="Proxima Nova"/>
                <a:sym typeface="Proxima Nova"/>
              </a:rPr>
              <a:t>Cloud waste</a:t>
            </a:r>
            <a:r>
              <a:rPr lang="en-US" sz="1600" dirty="0">
                <a:solidFill>
                  <a:schemeClr val="bg1"/>
                </a:solidFill>
                <a:latin typeface="+mj-lt"/>
                <a:ea typeface="Proxima Nova"/>
                <a:cs typeface="Proxima Nova"/>
                <a:sym typeface="Proxima Nova"/>
              </a:rPr>
              <a:t> in each category is also shown.</a:t>
            </a:r>
          </a:p>
          <a:p>
            <a:pPr marL="476239" indent="-239178">
              <a:buClr>
                <a:schemeClr val="bg1"/>
              </a:buClr>
              <a:buSzPts val="1100"/>
              <a:buFont typeface="Proxima Nova"/>
              <a:buChar char="●"/>
            </a:pPr>
            <a:r>
              <a:rPr lang="en-US" sz="1600" dirty="0">
                <a:solidFill>
                  <a:schemeClr val="bg1"/>
                </a:solidFill>
                <a:latin typeface="+mj-lt"/>
                <a:ea typeface="Proxima Nova"/>
                <a:cs typeface="Proxima Nova"/>
                <a:sym typeface="Proxima Nova"/>
              </a:rPr>
              <a:t>Users can also find </a:t>
            </a:r>
            <a:r>
              <a:rPr lang="en-US" sz="1600" b="1" dirty="0">
                <a:solidFill>
                  <a:srgbClr val="BED730"/>
                </a:solidFill>
                <a:latin typeface="+mj-lt"/>
                <a:ea typeface="Proxima Nova"/>
                <a:cs typeface="Proxima Nova"/>
                <a:sym typeface="Proxima Nova"/>
              </a:rPr>
              <a:t>cost trends and utilization trends</a:t>
            </a:r>
            <a:r>
              <a:rPr lang="en-US" sz="1600" dirty="0">
                <a:solidFill>
                  <a:schemeClr val="bg1"/>
                </a:solidFill>
                <a:latin typeface="+mj-lt"/>
                <a:ea typeface="Proxima Nova"/>
                <a:cs typeface="Proxima Nova"/>
                <a:sym typeface="Proxima Nova"/>
              </a:rPr>
              <a:t> for each resource in the </a:t>
            </a:r>
            <a:r>
              <a:rPr lang="en-US" sz="1600" b="1" dirty="0">
                <a:solidFill>
                  <a:srgbClr val="BED730"/>
                </a:solidFill>
                <a:latin typeface="+mj-lt"/>
                <a:ea typeface="Proxima Nova"/>
                <a:cs typeface="Proxima Nova"/>
                <a:sym typeface="Proxima Nova"/>
              </a:rPr>
              <a:t>drill-down</a:t>
            </a:r>
            <a:r>
              <a:rPr lang="en-US" sz="1600" dirty="0">
                <a:solidFill>
                  <a:srgbClr val="BED730"/>
                </a:solidFill>
                <a:latin typeface="+mj-lt"/>
                <a:ea typeface="Proxima Nova"/>
                <a:cs typeface="Proxima Nova"/>
                <a:sym typeface="Proxima Nov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2" name="Title 1">
            <a:extLst>
              <a:ext uri="{FF2B5EF4-FFF2-40B4-BE49-F238E27FC236}">
                <a16:creationId xmlns:a16="http://schemas.microsoft.com/office/drawing/2014/main" id="{87362146-E71E-146F-FC17-935BD670DE5F}"/>
              </a:ext>
            </a:extLst>
          </p:cNvPr>
          <p:cNvSpPr>
            <a:spLocks noGrp="1"/>
          </p:cNvSpPr>
          <p:nvPr>
            <p:ph type="title"/>
          </p:nvPr>
        </p:nvSpPr>
        <p:spPr/>
        <p:txBody>
          <a:bodyPr/>
          <a:lstStyle/>
          <a:p>
            <a:r>
              <a:rPr lang="en">
                <a:sym typeface="Proxima Nova"/>
              </a:rPr>
              <a:t>Chargeback and budgeting</a:t>
            </a:r>
            <a:endParaRPr lang="en-US" dirty="0"/>
          </a:p>
        </p:txBody>
      </p:sp>
      <p:pic>
        <p:nvPicPr>
          <p:cNvPr id="1103" name="Google Shape;1103;p233"/>
          <p:cNvPicPr preferRelativeResize="0"/>
          <p:nvPr/>
        </p:nvPicPr>
        <p:blipFill rotWithShape="1">
          <a:blip r:embed="rId3">
            <a:alphaModFix/>
          </a:blip>
          <a:srcRect t="7390"/>
          <a:stretch/>
        </p:blipFill>
        <p:spPr>
          <a:xfrm>
            <a:off x="432000" y="2305106"/>
            <a:ext cx="6284603" cy="3637700"/>
          </a:xfrm>
          <a:prstGeom prst="rect">
            <a:avLst/>
          </a:prstGeom>
          <a:noFill/>
          <a:ln>
            <a:noFill/>
          </a:ln>
        </p:spPr>
      </p:pic>
      <p:sp>
        <p:nvSpPr>
          <p:cNvPr id="5" name="TextBox 4">
            <a:extLst>
              <a:ext uri="{FF2B5EF4-FFF2-40B4-BE49-F238E27FC236}">
                <a16:creationId xmlns:a16="http://schemas.microsoft.com/office/drawing/2014/main" id="{3CBE68D5-E3F5-FF2D-120E-29B400BEB040}"/>
              </a:ext>
            </a:extLst>
          </p:cNvPr>
          <p:cNvSpPr txBox="1"/>
          <p:nvPr/>
        </p:nvSpPr>
        <p:spPr>
          <a:xfrm>
            <a:off x="432000" y="1316567"/>
            <a:ext cx="11328200" cy="830997"/>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Government entity, which has many organizational sub-units, needs self-service reports for sub-unit level consumption for chargeback and budgeting analysis. They use multiple clouds, in particular AWS, MS Azure, Kubernetes, etc.</a:t>
            </a:r>
          </a:p>
        </p:txBody>
      </p:sp>
      <p:sp>
        <p:nvSpPr>
          <p:cNvPr id="6" name="TextBox 5">
            <a:extLst>
              <a:ext uri="{FF2B5EF4-FFF2-40B4-BE49-F238E27FC236}">
                <a16:creationId xmlns:a16="http://schemas.microsoft.com/office/drawing/2014/main" id="{5802DBB9-EDE2-2732-D932-A26065EFAF09}"/>
              </a:ext>
            </a:extLst>
          </p:cNvPr>
          <p:cNvSpPr txBox="1"/>
          <p:nvPr/>
        </p:nvSpPr>
        <p:spPr>
          <a:xfrm>
            <a:off x="6839920" y="2235613"/>
            <a:ext cx="4920280" cy="3477875"/>
          </a:xfrm>
          <a:prstGeom prst="rect">
            <a:avLst/>
          </a:prstGeom>
          <a:noFill/>
        </p:spPr>
        <p:txBody>
          <a:bodyPr wrap="square" rtlCol="0">
            <a:spAutoFit/>
          </a:bodyPr>
          <a:lstStyle/>
          <a:p>
            <a:r>
              <a:rPr lang="en-US" sz="1400" b="1" dirty="0">
                <a:solidFill>
                  <a:schemeClr val="bg1"/>
                </a:solidFill>
                <a:latin typeface="+mj-lt"/>
                <a:ea typeface="Helvetica Neue"/>
                <a:cs typeface="Helvetica Neue"/>
                <a:sym typeface="Helvetica Neue"/>
              </a:rPr>
              <a:t>With Sify Multi-CMP FinOps</a:t>
            </a:r>
          </a:p>
          <a:p>
            <a:pPr marL="476239" indent="-239178">
              <a:spcBef>
                <a:spcPts val="1200"/>
              </a:spcBef>
              <a:buClr>
                <a:schemeClr val="bg1"/>
              </a:buClr>
              <a:buSzPts val="1100"/>
              <a:buFont typeface="Proxima Nova"/>
              <a:buChar char="●"/>
            </a:pPr>
            <a:r>
              <a:rPr lang="en-US" sz="1400" dirty="0">
                <a:solidFill>
                  <a:schemeClr val="bg1"/>
                </a:solidFill>
                <a:latin typeface="+mj-lt"/>
                <a:ea typeface="Proxima Nova"/>
                <a:cs typeface="Proxima Nova"/>
                <a:sym typeface="Proxima Nova"/>
              </a:rPr>
              <a:t>Administrator can easily </a:t>
            </a:r>
            <a:r>
              <a:rPr lang="en-US" sz="1400" b="1" dirty="0">
                <a:solidFill>
                  <a:schemeClr val="bg1"/>
                </a:solidFill>
                <a:latin typeface="+mj-lt"/>
                <a:ea typeface="Proxima Nova"/>
                <a:cs typeface="Proxima Nova"/>
                <a:sym typeface="Proxima Nova"/>
              </a:rPr>
              <a:t>group cloud resources</a:t>
            </a:r>
            <a:r>
              <a:rPr lang="en-US" sz="1400" dirty="0">
                <a:solidFill>
                  <a:schemeClr val="bg1"/>
                </a:solidFill>
                <a:latin typeface="+mj-lt"/>
                <a:ea typeface="Proxima Nova"/>
                <a:cs typeface="Proxima Nova"/>
                <a:sym typeface="Proxima Nova"/>
              </a:rPr>
              <a:t> (including Kubernetes constructs and cloud services) from multiple clouds </a:t>
            </a:r>
            <a:r>
              <a:rPr lang="en-US" sz="1400" b="1" dirty="0">
                <a:solidFill>
                  <a:schemeClr val="bg1"/>
                </a:solidFill>
                <a:latin typeface="+mj-lt"/>
                <a:ea typeface="Proxima Nova"/>
                <a:cs typeface="Proxima Nova"/>
                <a:sym typeface="Proxima Nova"/>
              </a:rPr>
              <a:t>using FinOps Financial Domain</a:t>
            </a:r>
            <a:r>
              <a:rPr lang="en-US" sz="1400" dirty="0">
                <a:solidFill>
                  <a:schemeClr val="bg1"/>
                </a:solidFill>
                <a:latin typeface="+mj-lt"/>
                <a:ea typeface="Proxima Nova"/>
                <a:cs typeface="Proxima Nova"/>
                <a:sym typeface="Proxima Nova"/>
              </a:rPr>
              <a:t>.</a:t>
            </a:r>
            <a:endParaRPr lang="en-US" sz="1400" b="1" dirty="0">
              <a:solidFill>
                <a:schemeClr val="bg1"/>
              </a:solidFill>
              <a:latin typeface="+mj-lt"/>
              <a:ea typeface="Proxima Nova"/>
              <a:cs typeface="Proxima Nova"/>
              <a:sym typeface="Proxima Nova"/>
            </a:endParaRPr>
          </a:p>
          <a:p>
            <a:pPr marL="476239" indent="-239178">
              <a:buClr>
                <a:schemeClr val="bg1"/>
              </a:buClr>
              <a:buSzPts val="1100"/>
              <a:buFont typeface="Proxima Nova"/>
              <a:buChar char="●"/>
            </a:pPr>
            <a:r>
              <a:rPr lang="en-US" sz="1400" dirty="0">
                <a:solidFill>
                  <a:schemeClr val="bg1"/>
                </a:solidFill>
                <a:latin typeface="+mj-lt"/>
                <a:ea typeface="Proxima Nova"/>
                <a:cs typeface="Proxima Nova"/>
                <a:sym typeface="Proxima Nova"/>
              </a:rPr>
              <a:t>Each financial domain represents one organizational sub-unit, with </a:t>
            </a:r>
            <a:r>
              <a:rPr lang="en-US" sz="1400" b="1" dirty="0">
                <a:solidFill>
                  <a:schemeClr val="bg1"/>
                </a:solidFill>
                <a:latin typeface="+mj-lt"/>
                <a:ea typeface="Proxima Nova"/>
                <a:cs typeface="Proxima Nova"/>
                <a:sym typeface="Proxima Nova"/>
              </a:rPr>
              <a:t>chargeback/</a:t>
            </a:r>
            <a:r>
              <a:rPr lang="en-US" sz="1400" b="1" dirty="0" err="1">
                <a:solidFill>
                  <a:schemeClr val="bg1"/>
                </a:solidFill>
                <a:latin typeface="+mj-lt"/>
                <a:ea typeface="Proxima Nova"/>
                <a:cs typeface="Proxima Nova"/>
                <a:sym typeface="Proxima Nova"/>
              </a:rPr>
              <a:t>showback</a:t>
            </a:r>
            <a:r>
              <a:rPr lang="en-US" sz="1400" b="1" dirty="0">
                <a:solidFill>
                  <a:schemeClr val="bg1"/>
                </a:solidFill>
                <a:latin typeface="+mj-lt"/>
                <a:ea typeface="Proxima Nova"/>
                <a:cs typeface="Proxima Nova"/>
                <a:sym typeface="Proxima Nova"/>
              </a:rPr>
              <a:t> and budgeting capabilities. Shared cost allocation enabled.</a:t>
            </a:r>
          </a:p>
          <a:p>
            <a:pPr marL="476239" indent="-239178">
              <a:buClr>
                <a:schemeClr val="bg1"/>
              </a:buClr>
              <a:buSzPts val="1100"/>
              <a:buFont typeface="Proxima Nova"/>
              <a:buChar char="●"/>
            </a:pPr>
            <a:r>
              <a:rPr lang="en-US" sz="1400" b="1" dirty="0">
                <a:solidFill>
                  <a:schemeClr val="bg1"/>
                </a:solidFill>
                <a:latin typeface="+mj-lt"/>
                <a:ea typeface="Proxima Nova"/>
                <a:cs typeface="Proxima Nova"/>
                <a:sym typeface="Proxima Nova"/>
              </a:rPr>
              <a:t>Forecast</a:t>
            </a:r>
            <a:r>
              <a:rPr lang="en-US" sz="1400" dirty="0">
                <a:solidFill>
                  <a:schemeClr val="bg1"/>
                </a:solidFill>
                <a:latin typeface="+mj-lt"/>
                <a:ea typeface="Proxima Nova"/>
                <a:cs typeface="Proxima Nova"/>
                <a:sym typeface="Proxima Nova"/>
              </a:rPr>
              <a:t> of future consumptions.</a:t>
            </a:r>
          </a:p>
          <a:p>
            <a:pPr marL="476239" indent="-239178">
              <a:buClr>
                <a:schemeClr val="bg1"/>
              </a:buClr>
              <a:buSzPts val="1100"/>
              <a:buFont typeface="Proxima Nova"/>
              <a:buChar char="●"/>
            </a:pPr>
            <a:r>
              <a:rPr lang="en-US" sz="1400" b="1" dirty="0">
                <a:solidFill>
                  <a:schemeClr val="bg1"/>
                </a:solidFill>
                <a:latin typeface="+mj-lt"/>
                <a:ea typeface="Proxima Nova"/>
                <a:cs typeface="Proxima Nova"/>
                <a:sym typeface="Proxima Nova"/>
              </a:rPr>
              <a:t>Real-time budget alerts</a:t>
            </a:r>
            <a:r>
              <a:rPr lang="en-US" sz="1400" dirty="0">
                <a:solidFill>
                  <a:schemeClr val="bg1"/>
                </a:solidFill>
                <a:latin typeface="+mj-lt"/>
                <a:ea typeface="Proxima Nova"/>
                <a:cs typeface="Proxima Nova"/>
                <a:sym typeface="Proxima Nova"/>
              </a:rPr>
              <a:t> sent via emails or ticketing systems such as ServiceNow and PagerDuty.</a:t>
            </a:r>
          </a:p>
          <a:p>
            <a:pPr marL="476239" indent="-239178">
              <a:buClr>
                <a:schemeClr val="bg1"/>
              </a:buClr>
              <a:buSzPts val="1100"/>
              <a:buFont typeface="Proxima Nova"/>
              <a:buChar char="●"/>
            </a:pPr>
            <a:r>
              <a:rPr lang="en-US" sz="1400" dirty="0">
                <a:solidFill>
                  <a:schemeClr val="bg1"/>
                </a:solidFill>
                <a:latin typeface="+mj-lt"/>
                <a:ea typeface="Proxima Nova"/>
                <a:cs typeface="Proxima Nova"/>
                <a:sym typeface="Proxima Nova"/>
              </a:rPr>
              <a:t>Role-based control access allowing for organizational unit stakeholder(s) to </a:t>
            </a:r>
            <a:r>
              <a:rPr lang="en-US" sz="1400" b="1" dirty="0">
                <a:solidFill>
                  <a:schemeClr val="bg1"/>
                </a:solidFill>
                <a:latin typeface="+mj-lt"/>
                <a:ea typeface="Proxima Nova"/>
                <a:cs typeface="Proxima Nova"/>
                <a:sym typeface="Proxima Nova"/>
              </a:rPr>
              <a:t>self-service </a:t>
            </a:r>
            <a:r>
              <a:rPr lang="en-US" sz="1400" dirty="0">
                <a:solidFill>
                  <a:schemeClr val="bg1"/>
                </a:solidFill>
                <a:latin typeface="+mj-lt"/>
                <a:ea typeface="Proxima Nova"/>
                <a:cs typeface="Proxima Nova"/>
                <a:sym typeface="Proxima Nova"/>
              </a:rPr>
              <a:t>on FinOps to understand their consumptions and pay their share of cloud costs.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2" name="Title 1">
            <a:extLst>
              <a:ext uri="{FF2B5EF4-FFF2-40B4-BE49-F238E27FC236}">
                <a16:creationId xmlns:a16="http://schemas.microsoft.com/office/drawing/2014/main" id="{AB3EAB12-707E-439C-266A-2FFE3CAEC883}"/>
              </a:ext>
            </a:extLst>
          </p:cNvPr>
          <p:cNvSpPr>
            <a:spLocks noGrp="1"/>
          </p:cNvSpPr>
          <p:nvPr>
            <p:ph type="title"/>
          </p:nvPr>
        </p:nvSpPr>
        <p:spPr/>
        <p:txBody>
          <a:bodyPr/>
          <a:lstStyle/>
          <a:p>
            <a:r>
              <a:rPr lang="en-US" dirty="0">
                <a:sym typeface="Proxima Nova"/>
              </a:rPr>
              <a:t>Rightsizing cloud resources</a:t>
            </a:r>
            <a:endParaRPr lang="en-US" dirty="0"/>
          </a:p>
        </p:txBody>
      </p:sp>
      <p:pic>
        <p:nvPicPr>
          <p:cNvPr id="1126" name="Google Shape;1126;p236"/>
          <p:cNvPicPr preferRelativeResize="0"/>
          <p:nvPr/>
        </p:nvPicPr>
        <p:blipFill rotWithShape="1">
          <a:blip r:embed="rId3">
            <a:alphaModFix/>
          </a:blip>
          <a:srcRect t="7680"/>
          <a:stretch/>
        </p:blipFill>
        <p:spPr>
          <a:xfrm>
            <a:off x="431801" y="2337117"/>
            <a:ext cx="6885335" cy="3972668"/>
          </a:xfrm>
          <a:prstGeom prst="rect">
            <a:avLst/>
          </a:prstGeom>
          <a:noFill/>
          <a:ln>
            <a:noFill/>
          </a:ln>
        </p:spPr>
      </p:pic>
      <p:sp>
        <p:nvSpPr>
          <p:cNvPr id="6" name="TextBox 5">
            <a:extLst>
              <a:ext uri="{FF2B5EF4-FFF2-40B4-BE49-F238E27FC236}">
                <a16:creationId xmlns:a16="http://schemas.microsoft.com/office/drawing/2014/main" id="{327CC624-2CE6-72AA-F89F-3C6A8B52E934}"/>
              </a:ext>
            </a:extLst>
          </p:cNvPr>
          <p:cNvSpPr txBox="1"/>
          <p:nvPr/>
        </p:nvSpPr>
        <p:spPr>
          <a:xfrm>
            <a:off x="432000" y="1316567"/>
            <a:ext cx="11328200" cy="584775"/>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After lift-and-shift from on-prem to the cloud, many cloud resources are over-provisioned. Cloud enterprises need full knowledge of utilization trends and recommendations to make the right decision. </a:t>
            </a:r>
            <a:endParaRPr lang="en-IN" sz="1600" dirty="0">
              <a:latin typeface="+mj-lt"/>
            </a:endParaRPr>
          </a:p>
        </p:txBody>
      </p:sp>
      <p:sp>
        <p:nvSpPr>
          <p:cNvPr id="7" name="TextBox 6">
            <a:extLst>
              <a:ext uri="{FF2B5EF4-FFF2-40B4-BE49-F238E27FC236}">
                <a16:creationId xmlns:a16="http://schemas.microsoft.com/office/drawing/2014/main" id="{6FCEA9E9-CD4B-F902-AADE-7B0F43FDDB5D}"/>
              </a:ext>
            </a:extLst>
          </p:cNvPr>
          <p:cNvSpPr txBox="1"/>
          <p:nvPr/>
        </p:nvSpPr>
        <p:spPr>
          <a:xfrm>
            <a:off x="7439187" y="2351053"/>
            <a:ext cx="3874576" cy="2954655"/>
          </a:xfrm>
          <a:prstGeom prst="rect">
            <a:avLst/>
          </a:prstGeom>
          <a:noFill/>
        </p:spPr>
        <p:txBody>
          <a:bodyPr wrap="square" rtlCol="0">
            <a:spAutoFit/>
          </a:bodyPr>
          <a:lstStyle/>
          <a:p>
            <a:r>
              <a:rPr lang="en-US" sz="1600" b="1" dirty="0">
                <a:solidFill>
                  <a:schemeClr val="bg1"/>
                </a:solidFill>
                <a:latin typeface="+mj-lt"/>
                <a:ea typeface="Helvetica Neue"/>
                <a:cs typeface="Helvetica Neue"/>
                <a:sym typeface="Helvetica Neue"/>
              </a:rPr>
              <a:t>With Sify Multi-CMP FinOps</a:t>
            </a:r>
          </a:p>
          <a:p>
            <a:pPr marL="476239" indent="-239178">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Each instance has a </a:t>
            </a:r>
            <a:r>
              <a:rPr lang="en-US" sz="1600" b="1" dirty="0">
                <a:solidFill>
                  <a:srgbClr val="BED730"/>
                </a:solidFill>
                <a:latin typeface="+mj-lt"/>
                <a:ea typeface="Proxima Nova"/>
                <a:cs typeface="Proxima Nova"/>
                <a:sym typeface="Proxima Nova"/>
              </a:rPr>
              <a:t>few recommendations with risk level specified for rightsizing</a:t>
            </a:r>
            <a:r>
              <a:rPr lang="en-US" sz="1600" dirty="0">
                <a:solidFill>
                  <a:srgbClr val="BED730"/>
                </a:solidFill>
                <a:latin typeface="+mj-lt"/>
                <a:ea typeface="Proxima Nova"/>
                <a:cs typeface="Proxima Nova"/>
                <a:sym typeface="Proxima Nova"/>
              </a:rPr>
              <a:t>. </a:t>
            </a:r>
          </a:p>
          <a:p>
            <a:pPr marL="476239" indent="-239178">
              <a:buClr>
                <a:schemeClr val="bg1"/>
              </a:buClr>
              <a:buSzPts val="1100"/>
              <a:buFont typeface="Proxima Nova"/>
              <a:buChar char="●"/>
            </a:pPr>
            <a:r>
              <a:rPr lang="en-US" sz="1600" dirty="0">
                <a:solidFill>
                  <a:schemeClr val="bg1"/>
                </a:solidFill>
                <a:latin typeface="+mj-lt"/>
                <a:ea typeface="Proxima Nova"/>
                <a:cs typeface="Proxima Nova"/>
                <a:sym typeface="Proxima Nova"/>
              </a:rPr>
              <a:t>Users can make the determination by looking at the </a:t>
            </a:r>
            <a:r>
              <a:rPr lang="en-US" sz="1600" b="1" dirty="0">
                <a:solidFill>
                  <a:srgbClr val="BED730"/>
                </a:solidFill>
                <a:latin typeface="+mj-lt"/>
                <a:ea typeface="Proxima Nova"/>
                <a:cs typeface="Proxima Nova"/>
                <a:sym typeface="Proxima Nova"/>
              </a:rPr>
              <a:t>resource utilization trends over a chosen time period</a:t>
            </a:r>
            <a:r>
              <a:rPr lang="en-US" sz="1600" dirty="0">
                <a:solidFill>
                  <a:srgbClr val="BED730"/>
                </a:solidFill>
                <a:latin typeface="+mj-lt"/>
                <a:ea typeface="Proxima Nova"/>
                <a:cs typeface="Proxima Nova"/>
                <a:sym typeface="Proxima Nova"/>
              </a:rPr>
              <a:t>.</a:t>
            </a:r>
          </a:p>
          <a:p>
            <a:pPr marL="476239" indent="-239178">
              <a:buClr>
                <a:schemeClr val="bg1"/>
              </a:buClr>
              <a:buSzPts val="1100"/>
              <a:buFont typeface="Proxima Nova"/>
              <a:buChar char="●"/>
            </a:pPr>
            <a:r>
              <a:rPr lang="en-US" sz="1600" dirty="0">
                <a:solidFill>
                  <a:schemeClr val="bg1"/>
                </a:solidFill>
                <a:latin typeface="+mj-lt"/>
                <a:ea typeface="Proxima Nova"/>
                <a:cs typeface="Proxima Nova"/>
                <a:sym typeface="Proxima Nova"/>
              </a:rPr>
              <a:t>Rightsizing also applies to other cloud resources such as storage, containers, and more.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2" name="Title 1">
            <a:extLst>
              <a:ext uri="{FF2B5EF4-FFF2-40B4-BE49-F238E27FC236}">
                <a16:creationId xmlns:a16="http://schemas.microsoft.com/office/drawing/2014/main" id="{2E16FCA3-B04F-77D1-94B7-1A67ACAEC9A5}"/>
              </a:ext>
            </a:extLst>
          </p:cNvPr>
          <p:cNvSpPr>
            <a:spLocks noGrp="1"/>
          </p:cNvSpPr>
          <p:nvPr>
            <p:ph type="title"/>
          </p:nvPr>
        </p:nvSpPr>
        <p:spPr/>
        <p:txBody>
          <a:bodyPr/>
          <a:lstStyle/>
          <a:p>
            <a:r>
              <a:rPr lang="en-US" dirty="0">
                <a:sym typeface="Proxima Nova"/>
              </a:rPr>
              <a:t>Save cloud costs on non-production environments</a:t>
            </a:r>
            <a:endParaRPr lang="en-US" dirty="0"/>
          </a:p>
        </p:txBody>
      </p:sp>
      <p:pic>
        <p:nvPicPr>
          <p:cNvPr id="1184" name="Google Shape;1184;p238"/>
          <p:cNvPicPr preferRelativeResize="0"/>
          <p:nvPr/>
        </p:nvPicPr>
        <p:blipFill rotWithShape="1">
          <a:blip r:embed="rId3">
            <a:alphaModFix/>
          </a:blip>
          <a:srcRect t="7330" r="29328"/>
          <a:stretch/>
        </p:blipFill>
        <p:spPr>
          <a:xfrm>
            <a:off x="431800" y="2350389"/>
            <a:ext cx="5157923" cy="3958308"/>
          </a:xfrm>
          <a:prstGeom prst="rect">
            <a:avLst/>
          </a:prstGeom>
          <a:noFill/>
          <a:ln>
            <a:noFill/>
          </a:ln>
        </p:spPr>
      </p:pic>
      <p:sp>
        <p:nvSpPr>
          <p:cNvPr id="6" name="TextBox 5">
            <a:extLst>
              <a:ext uri="{FF2B5EF4-FFF2-40B4-BE49-F238E27FC236}">
                <a16:creationId xmlns:a16="http://schemas.microsoft.com/office/drawing/2014/main" id="{37E02C50-3105-335E-4768-3F0FED3A5196}"/>
              </a:ext>
            </a:extLst>
          </p:cNvPr>
          <p:cNvSpPr txBox="1"/>
          <p:nvPr/>
        </p:nvSpPr>
        <p:spPr>
          <a:xfrm>
            <a:off x="431800" y="1316567"/>
            <a:ext cx="11328400" cy="830997"/>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The DevOps team leaves their non-production cloud instances on 24/7. Research shows that these instances are sitting idle about 76% of time on average. The company needs an automated way to start up and shut down the instances at proper times.  </a:t>
            </a:r>
          </a:p>
        </p:txBody>
      </p:sp>
      <p:sp>
        <p:nvSpPr>
          <p:cNvPr id="7" name="TextBox 6">
            <a:extLst>
              <a:ext uri="{FF2B5EF4-FFF2-40B4-BE49-F238E27FC236}">
                <a16:creationId xmlns:a16="http://schemas.microsoft.com/office/drawing/2014/main" id="{F6BDB215-906E-4FE0-5C4C-5A523CEA35DD}"/>
              </a:ext>
            </a:extLst>
          </p:cNvPr>
          <p:cNvSpPr txBox="1"/>
          <p:nvPr/>
        </p:nvSpPr>
        <p:spPr>
          <a:xfrm>
            <a:off x="5724042" y="2351052"/>
            <a:ext cx="5589721" cy="2616101"/>
          </a:xfrm>
          <a:prstGeom prst="rect">
            <a:avLst/>
          </a:prstGeom>
          <a:noFill/>
        </p:spPr>
        <p:txBody>
          <a:bodyPr wrap="square" rtlCol="0">
            <a:spAutoFit/>
          </a:bodyPr>
          <a:lstStyle/>
          <a:p>
            <a:pPr>
              <a:spcAft>
                <a:spcPts val="800"/>
              </a:spcAft>
            </a:pPr>
            <a:r>
              <a:rPr lang="en-US" sz="1600" b="1" dirty="0">
                <a:solidFill>
                  <a:schemeClr val="bg1"/>
                </a:solidFill>
                <a:latin typeface="+mj-lt"/>
                <a:ea typeface="Helvetica Neue"/>
                <a:cs typeface="Helvetica Neue"/>
                <a:sym typeface="Helvetica Neue"/>
              </a:rPr>
              <a:t>With Sify Multi-CMP FinOps</a:t>
            </a:r>
          </a:p>
          <a:p>
            <a:pPr marL="609585" indent="-397923">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Our ML-based algorithms study the usage pattern of each of the instances and make recommendations for </a:t>
            </a:r>
            <a:r>
              <a:rPr lang="en-US" sz="1600" b="1" dirty="0">
                <a:solidFill>
                  <a:srgbClr val="BED730"/>
                </a:solidFill>
                <a:latin typeface="+mj-lt"/>
                <a:ea typeface="Proxima Nova"/>
                <a:cs typeface="Proxima Nova"/>
                <a:sym typeface="Proxima Nova"/>
              </a:rPr>
              <a:t>smart startup and shutdown schedules</a:t>
            </a:r>
            <a:r>
              <a:rPr lang="en-US" sz="1600" b="1" dirty="0">
                <a:solidFill>
                  <a:schemeClr val="bg1"/>
                </a:solidFill>
                <a:latin typeface="+mj-lt"/>
                <a:ea typeface="Proxima Nova"/>
                <a:cs typeface="Proxima Nova"/>
                <a:sym typeface="Proxima Nova"/>
              </a:rPr>
              <a:t>. </a:t>
            </a:r>
          </a:p>
          <a:p>
            <a:pPr marL="609585" indent="-397923">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These startup and shutdown schedules can be applied </a:t>
            </a:r>
            <a:r>
              <a:rPr lang="en-US" sz="1600" b="1" dirty="0">
                <a:solidFill>
                  <a:srgbClr val="BED730"/>
                </a:solidFill>
                <a:latin typeface="+mj-lt"/>
                <a:ea typeface="Proxima Nova"/>
                <a:cs typeface="Proxima Nova"/>
                <a:sym typeface="Proxima Nova"/>
              </a:rPr>
              <a:t>on individual instances or a group of inter-related instances (Service Domains)</a:t>
            </a:r>
          </a:p>
          <a:p>
            <a:pPr marL="609585" indent="-397923">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These schedules, once applied, automatically executes accordingly.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EAE9-AA9C-4C64-9EF5-30E9E36DD9B6}"/>
              </a:ext>
            </a:extLst>
          </p:cNvPr>
          <p:cNvSpPr>
            <a:spLocks noGrp="1"/>
          </p:cNvSpPr>
          <p:nvPr>
            <p:ph type="title"/>
          </p:nvPr>
        </p:nvSpPr>
        <p:spPr/>
        <p:txBody>
          <a:bodyPr>
            <a:noAutofit/>
          </a:bodyPr>
          <a:lstStyle/>
          <a:p>
            <a:r>
              <a:rPr lang="en-US" dirty="0"/>
              <a:t>How Sify aligns to Different Stages of </a:t>
            </a:r>
            <a:br>
              <a:rPr lang="en-US" dirty="0"/>
            </a:br>
            <a:r>
              <a:rPr lang="en-US" dirty="0"/>
              <a:t>customers Cloud Journey </a:t>
            </a:r>
          </a:p>
        </p:txBody>
      </p:sp>
      <p:sp>
        <p:nvSpPr>
          <p:cNvPr id="7" name="Flowchart: Card 6">
            <a:extLst>
              <a:ext uri="{FF2B5EF4-FFF2-40B4-BE49-F238E27FC236}">
                <a16:creationId xmlns:a16="http://schemas.microsoft.com/office/drawing/2014/main" id="{5556024A-3249-4699-9632-EDD2864D5092}"/>
              </a:ext>
            </a:extLst>
          </p:cNvPr>
          <p:cNvSpPr/>
          <p:nvPr/>
        </p:nvSpPr>
        <p:spPr>
          <a:xfrm flipH="1">
            <a:off x="402376" y="1362565"/>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2" name="Flowchart: Card 11">
            <a:extLst>
              <a:ext uri="{FF2B5EF4-FFF2-40B4-BE49-F238E27FC236}">
                <a16:creationId xmlns:a16="http://schemas.microsoft.com/office/drawing/2014/main" id="{42F4683F-9E2D-65B1-56FD-2A1F087028DF}"/>
              </a:ext>
            </a:extLst>
          </p:cNvPr>
          <p:cNvSpPr/>
          <p:nvPr/>
        </p:nvSpPr>
        <p:spPr>
          <a:xfrm flipH="1">
            <a:off x="4264729" y="1316566"/>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3" name="Flowchart: Card 12">
            <a:extLst>
              <a:ext uri="{FF2B5EF4-FFF2-40B4-BE49-F238E27FC236}">
                <a16:creationId xmlns:a16="http://schemas.microsoft.com/office/drawing/2014/main" id="{D19B422E-65AD-0A4B-5C28-46F2E9AB1966}"/>
              </a:ext>
            </a:extLst>
          </p:cNvPr>
          <p:cNvSpPr/>
          <p:nvPr/>
        </p:nvSpPr>
        <p:spPr>
          <a:xfrm flipH="1">
            <a:off x="8110680" y="1316566"/>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6" name="TextBox 15">
            <a:extLst>
              <a:ext uri="{FF2B5EF4-FFF2-40B4-BE49-F238E27FC236}">
                <a16:creationId xmlns:a16="http://schemas.microsoft.com/office/drawing/2014/main" id="{067B2A0A-46F9-6B17-E8BA-D9643287B9C0}"/>
              </a:ext>
            </a:extLst>
          </p:cNvPr>
          <p:cNvSpPr txBox="1"/>
          <p:nvPr/>
        </p:nvSpPr>
        <p:spPr>
          <a:xfrm>
            <a:off x="4423660" y="1600419"/>
            <a:ext cx="3049952" cy="361637"/>
          </a:xfrm>
          <a:prstGeom prst="rect">
            <a:avLst/>
          </a:prstGeom>
          <a:noFill/>
        </p:spPr>
        <p:txBody>
          <a:bodyPr wrap="square" lIns="91440" tIns="45720" rIns="91440" bIns="45720" rtlCol="0" anchor="t">
            <a:spAutoFit/>
          </a:bodyPr>
          <a:lstStyle/>
          <a:p>
            <a:pPr defTabSz="914309">
              <a:lnSpc>
                <a:spcPts val="2133"/>
              </a:lnSpc>
              <a:spcAft>
                <a:spcPts val="1600"/>
              </a:spcAft>
              <a:defRPr/>
            </a:pPr>
            <a:r>
              <a:rPr lang="en-US" sz="1851" b="1" cap="all">
                <a:solidFill>
                  <a:srgbClr val="BED730"/>
                </a:solidFill>
                <a:latin typeface="Trebuchet MS"/>
              </a:rPr>
              <a:t>Journey in Cloud</a:t>
            </a:r>
            <a:endParaRPr lang="en-IN" sz="1851" b="1" cap="all">
              <a:solidFill>
                <a:srgbClr val="BED730"/>
              </a:solidFill>
              <a:latin typeface="Trebuchet MS"/>
            </a:endParaRPr>
          </a:p>
        </p:txBody>
      </p:sp>
      <p:sp>
        <p:nvSpPr>
          <p:cNvPr id="17" name="TextBox 16">
            <a:extLst>
              <a:ext uri="{FF2B5EF4-FFF2-40B4-BE49-F238E27FC236}">
                <a16:creationId xmlns:a16="http://schemas.microsoft.com/office/drawing/2014/main" id="{D9B82397-8606-8914-E836-C28728DD827E}"/>
              </a:ext>
            </a:extLst>
          </p:cNvPr>
          <p:cNvSpPr txBox="1"/>
          <p:nvPr/>
        </p:nvSpPr>
        <p:spPr>
          <a:xfrm>
            <a:off x="8256591" y="1600419"/>
            <a:ext cx="2099927" cy="361637"/>
          </a:xfrm>
          <a:prstGeom prst="rect">
            <a:avLst/>
          </a:prstGeom>
          <a:noFill/>
        </p:spPr>
        <p:txBody>
          <a:bodyPr wrap="square" lIns="91440" tIns="45720" rIns="91440" bIns="45720" rtlCol="0" anchor="t">
            <a:spAutoFit/>
          </a:bodyPr>
          <a:lstStyle/>
          <a:p>
            <a:pPr defTabSz="914309">
              <a:lnSpc>
                <a:spcPts val="2133"/>
              </a:lnSpc>
              <a:spcAft>
                <a:spcPts val="1600"/>
              </a:spcAft>
              <a:defRPr/>
            </a:pPr>
            <a:r>
              <a:rPr lang="en-US" sz="1851" b="1" cap="all">
                <a:solidFill>
                  <a:srgbClr val="BED730"/>
                </a:solidFill>
                <a:latin typeface="Trebuchet MS"/>
              </a:rPr>
              <a:t>Modernization</a:t>
            </a:r>
            <a:endParaRPr lang="en-IN" sz="1867" b="1" cap="all">
              <a:solidFill>
                <a:srgbClr val="BED730"/>
              </a:solidFill>
              <a:latin typeface="Trebuchet MS"/>
            </a:endParaRPr>
          </a:p>
        </p:txBody>
      </p:sp>
      <p:sp>
        <p:nvSpPr>
          <p:cNvPr id="22" name="TextBox 21">
            <a:extLst>
              <a:ext uri="{FF2B5EF4-FFF2-40B4-BE49-F238E27FC236}">
                <a16:creationId xmlns:a16="http://schemas.microsoft.com/office/drawing/2014/main" id="{D71A7A7B-33A6-48E5-EDA0-62AEC68D07D5}"/>
              </a:ext>
            </a:extLst>
          </p:cNvPr>
          <p:cNvSpPr txBox="1"/>
          <p:nvPr/>
        </p:nvSpPr>
        <p:spPr>
          <a:xfrm>
            <a:off x="4423660" y="2855122"/>
            <a:ext cx="3323115" cy="1755352"/>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rPr>
              <a:t>Challenges:</a:t>
            </a:r>
          </a:p>
          <a:p>
            <a:pPr marL="237061" indent="-118530" defTabSz="914354">
              <a:buFont typeface="Arial" panose="020B0604020202020204" pitchFamily="34" charset="0"/>
              <a:buChar char="•"/>
            </a:pPr>
            <a:r>
              <a:rPr lang="en-US" sz="1351" dirty="0" err="1">
                <a:solidFill>
                  <a:prstClr val="white"/>
                </a:solidFill>
                <a:latin typeface="Trebuchet MS"/>
              </a:rPr>
              <a:t>Billshock</a:t>
            </a:r>
            <a:r>
              <a:rPr lang="en-US" sz="1351" dirty="0">
                <a:solidFill>
                  <a:prstClr val="white"/>
                </a:solidFill>
                <a:latin typeface="Trebuchet MS"/>
              </a:rPr>
              <a:t>- Increasing </a:t>
            </a:r>
            <a:r>
              <a:rPr lang="en-US" sz="1351" dirty="0" err="1">
                <a:solidFill>
                  <a:prstClr val="white"/>
                </a:solidFill>
                <a:latin typeface="Trebuchet MS"/>
              </a:rPr>
              <a:t>Opex</a:t>
            </a:r>
            <a:r>
              <a:rPr lang="en-US" sz="1351" dirty="0">
                <a:solidFill>
                  <a:prstClr val="white"/>
                </a:solidFill>
                <a:latin typeface="Trebuchet MS"/>
              </a:rPr>
              <a:t> due to excessive bills</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Chargeback- Compensating more than expected</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Multi-cloud management- Unable to manage multiple clouds from unified dashboard</a:t>
            </a:r>
            <a:endParaRPr lang="en-US" sz="1351" dirty="0">
              <a:solidFill>
                <a:prstClr val="white"/>
              </a:solidFill>
              <a:latin typeface="Trebuchet MS"/>
              <a:cs typeface="Calibri"/>
            </a:endParaRPr>
          </a:p>
        </p:txBody>
      </p:sp>
      <p:sp>
        <p:nvSpPr>
          <p:cNvPr id="23" name="TextBox 22">
            <a:extLst>
              <a:ext uri="{FF2B5EF4-FFF2-40B4-BE49-F238E27FC236}">
                <a16:creationId xmlns:a16="http://schemas.microsoft.com/office/drawing/2014/main" id="{697213F6-BAC7-DEE6-ACD4-97B5B8724759}"/>
              </a:ext>
            </a:extLst>
          </p:cNvPr>
          <p:cNvSpPr txBox="1"/>
          <p:nvPr/>
        </p:nvSpPr>
        <p:spPr>
          <a:xfrm>
            <a:off x="8256591" y="2855121"/>
            <a:ext cx="3290776" cy="1339597"/>
          </a:xfrm>
          <a:prstGeom prst="rect">
            <a:avLst/>
          </a:prstGeom>
          <a:noFill/>
        </p:spPr>
        <p:txBody>
          <a:bodyPr wrap="square" lIns="91440" tIns="45720" rIns="91440" bIns="45720" rtlCol="0" anchor="t">
            <a:spAutoFit/>
          </a:bodyPr>
          <a:lstStyle/>
          <a:p>
            <a:pPr defTabSz="914354"/>
            <a:r>
              <a:rPr lang="en-US" sz="1351" b="1" cap="all">
                <a:solidFill>
                  <a:srgbClr val="BED730"/>
                </a:solidFill>
                <a:latin typeface="Trebuchet MS"/>
                <a:cs typeface="Calibri"/>
              </a:rPr>
              <a:t>Challenges:</a:t>
            </a:r>
          </a:p>
          <a:p>
            <a:pPr marL="237061" indent="-118530" defTabSz="914354">
              <a:buFont typeface="Arial" panose="020B0604020202020204" pitchFamily="34" charset="0"/>
              <a:buChar char="•"/>
            </a:pPr>
            <a:r>
              <a:rPr lang="en-US" sz="1351">
                <a:solidFill>
                  <a:prstClr val="white"/>
                </a:solidFill>
                <a:latin typeface="Trebuchet MS"/>
              </a:rPr>
              <a:t>App Modernization</a:t>
            </a:r>
            <a:endParaRPr lang="en-US" sz="1351">
              <a:solidFill>
                <a:prstClr val="white"/>
              </a:solidFill>
              <a:latin typeface="Trebuchet MS"/>
              <a:cs typeface="Calibri"/>
            </a:endParaRPr>
          </a:p>
          <a:p>
            <a:pPr marL="237061" indent="-118530" defTabSz="914354">
              <a:buFont typeface="Arial" panose="020B0604020202020204" pitchFamily="34" charset="0"/>
              <a:buChar char="•"/>
            </a:pPr>
            <a:r>
              <a:rPr lang="en-US" sz="1351">
                <a:solidFill>
                  <a:prstClr val="white"/>
                </a:solidFill>
                <a:latin typeface="Trebuchet MS"/>
              </a:rPr>
              <a:t>Automation</a:t>
            </a:r>
            <a:endParaRPr lang="en-IN" sz="1351">
              <a:solidFill>
                <a:prstClr val="white"/>
              </a:solidFill>
              <a:latin typeface="Trebuchet MS"/>
            </a:endParaRPr>
          </a:p>
          <a:p>
            <a:pPr marL="237061" indent="-118530" defTabSz="914354">
              <a:buFont typeface="Arial" panose="020B0604020202020204" pitchFamily="34" charset="0"/>
              <a:buChar char="•"/>
            </a:pPr>
            <a:r>
              <a:rPr lang="en-IN" sz="1351">
                <a:solidFill>
                  <a:prstClr val="white"/>
                </a:solidFill>
                <a:latin typeface="Trebuchet MS"/>
              </a:rPr>
              <a:t>Microservices</a:t>
            </a:r>
          </a:p>
          <a:p>
            <a:pPr marL="237061" indent="-118530" defTabSz="914354">
              <a:buFont typeface="Arial" panose="020B0604020202020204" pitchFamily="34" charset="0"/>
              <a:buChar char="•"/>
            </a:pPr>
            <a:r>
              <a:rPr lang="en-IN" sz="1351">
                <a:solidFill>
                  <a:prstClr val="white"/>
                </a:solidFill>
                <a:latin typeface="Trebuchet MS"/>
              </a:rPr>
              <a:t>Cost control </a:t>
            </a:r>
          </a:p>
          <a:p>
            <a:pPr marL="285737" indent="-285737" defTabSz="914354">
              <a:buFont typeface="Arial" panose="020B0604020202020204" pitchFamily="34" charset="0"/>
              <a:buChar char="•"/>
            </a:pPr>
            <a:endParaRPr lang="en-US" sz="1351">
              <a:solidFill>
                <a:prstClr val="white"/>
              </a:solidFill>
              <a:latin typeface="Trebuchet MS"/>
            </a:endParaRPr>
          </a:p>
        </p:txBody>
      </p:sp>
      <p:sp>
        <p:nvSpPr>
          <p:cNvPr id="26" name="TextBox 25">
            <a:extLst>
              <a:ext uri="{FF2B5EF4-FFF2-40B4-BE49-F238E27FC236}">
                <a16:creationId xmlns:a16="http://schemas.microsoft.com/office/drawing/2014/main" id="{E7F4EEAC-17FC-CBDC-783F-41972342C39B}"/>
              </a:ext>
            </a:extLst>
          </p:cNvPr>
          <p:cNvSpPr txBox="1"/>
          <p:nvPr/>
        </p:nvSpPr>
        <p:spPr>
          <a:xfrm>
            <a:off x="4423660" y="2028013"/>
            <a:ext cx="3323115" cy="584775"/>
          </a:xfrm>
          <a:prstGeom prst="rect">
            <a:avLst/>
          </a:prstGeom>
          <a:noFill/>
        </p:spPr>
        <p:txBody>
          <a:bodyPr wrap="square" lIns="91440" tIns="45720" rIns="91440" bIns="45720" rtlCol="0" anchor="t">
            <a:spAutoFit/>
          </a:bodyPr>
          <a:lstStyle/>
          <a:p>
            <a:pPr defTabSz="914354"/>
            <a:r>
              <a:rPr lang="en-US" sz="1600">
                <a:solidFill>
                  <a:prstClr val="white"/>
                </a:solidFill>
                <a:latin typeface="Trebuchet MS"/>
              </a:rPr>
              <a:t>Organizations in cloud looking for efficiency in operations &amp; costs</a:t>
            </a:r>
          </a:p>
        </p:txBody>
      </p:sp>
      <p:sp>
        <p:nvSpPr>
          <p:cNvPr id="27" name="TextBox 26">
            <a:extLst>
              <a:ext uri="{FF2B5EF4-FFF2-40B4-BE49-F238E27FC236}">
                <a16:creationId xmlns:a16="http://schemas.microsoft.com/office/drawing/2014/main" id="{CE6DD496-39A8-95C1-6CA4-9DE6F66DC1C4}"/>
              </a:ext>
            </a:extLst>
          </p:cNvPr>
          <p:cNvSpPr txBox="1"/>
          <p:nvPr/>
        </p:nvSpPr>
        <p:spPr>
          <a:xfrm>
            <a:off x="8256591" y="2028013"/>
            <a:ext cx="3290776" cy="584775"/>
          </a:xfrm>
          <a:prstGeom prst="rect">
            <a:avLst/>
          </a:prstGeom>
          <a:noFill/>
        </p:spPr>
        <p:txBody>
          <a:bodyPr wrap="square" lIns="91440" tIns="45720" rIns="91440" bIns="45720" rtlCol="0" anchor="t">
            <a:spAutoFit/>
          </a:bodyPr>
          <a:lstStyle/>
          <a:p>
            <a:pPr defTabSz="914354"/>
            <a:r>
              <a:rPr lang="en-US" sz="1600">
                <a:solidFill>
                  <a:prstClr val="white"/>
                </a:solidFill>
                <a:latin typeface="Trebuchet MS"/>
              </a:rPr>
              <a:t>Organizations in cloud looking forward to digital adoption</a:t>
            </a:r>
            <a:endParaRPr lang="en-IN" sz="1600">
              <a:solidFill>
                <a:prstClr val="white"/>
              </a:solidFill>
              <a:latin typeface="Trebuchet MS"/>
              <a:cs typeface="Calibri" panose="020F0502020204030204"/>
            </a:endParaRPr>
          </a:p>
        </p:txBody>
      </p:sp>
      <p:sp>
        <p:nvSpPr>
          <p:cNvPr id="36" name="TextBox 35">
            <a:extLst>
              <a:ext uri="{FF2B5EF4-FFF2-40B4-BE49-F238E27FC236}">
                <a16:creationId xmlns:a16="http://schemas.microsoft.com/office/drawing/2014/main" id="{3117F841-4DDD-2F29-327C-04451D9900A6}"/>
              </a:ext>
            </a:extLst>
          </p:cNvPr>
          <p:cNvSpPr txBox="1"/>
          <p:nvPr/>
        </p:nvSpPr>
        <p:spPr>
          <a:xfrm>
            <a:off x="4423659" y="4755337"/>
            <a:ext cx="3323115" cy="1339597"/>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panose="020F0502020204030204"/>
              </a:rPr>
              <a:t>Solution:</a:t>
            </a:r>
            <a:endParaRPr lang="en-US" sz="1351" dirty="0">
              <a:solidFill>
                <a:prstClr val="black"/>
              </a:solidFill>
              <a:latin typeface="Trebuchet MS"/>
            </a:endParaRPr>
          </a:p>
          <a:p>
            <a:pPr marL="237061" indent="-118530" defTabSz="914354">
              <a:buFont typeface="Arial" panose="020B0604020202020204" pitchFamily="34" charset="0"/>
              <a:buChar char="•"/>
            </a:pPr>
            <a:r>
              <a:rPr lang="en-US" sz="1351" dirty="0">
                <a:solidFill>
                  <a:prstClr val="white"/>
                </a:solidFill>
                <a:latin typeface="Trebuchet MS"/>
              </a:rPr>
              <a:t>FinOps</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CMP- Chargeback </a:t>
            </a:r>
          </a:p>
          <a:p>
            <a:pPr marL="237061" indent="-118530" defTabSz="914354">
              <a:buFont typeface="Arial" panose="020B0604020202020204" pitchFamily="34" charset="0"/>
              <a:buChar char="•"/>
            </a:pPr>
            <a:r>
              <a:rPr lang="en-US" sz="1351" dirty="0">
                <a:solidFill>
                  <a:prstClr val="white"/>
                </a:solidFill>
                <a:latin typeface="Trebuchet MS"/>
              </a:rPr>
              <a:t>CMP- Unified visibility</a:t>
            </a:r>
          </a:p>
          <a:p>
            <a:pPr marL="237061" indent="-118530" defTabSz="914354">
              <a:buFont typeface="Arial" panose="020B0604020202020204" pitchFamily="34" charset="0"/>
              <a:buChar char="•"/>
            </a:pPr>
            <a:r>
              <a:rPr lang="en-US" sz="1351" dirty="0">
                <a:solidFill>
                  <a:prstClr val="white"/>
                </a:solidFill>
                <a:latin typeface="Trebuchet MS"/>
                <a:cs typeface="Calibri"/>
              </a:rPr>
              <a:t>AI/ML-Led Automation</a:t>
            </a:r>
          </a:p>
          <a:p>
            <a:pPr marL="285737" indent="-285737" defTabSz="914354">
              <a:buFont typeface="Arial" panose="020B0604020202020204" pitchFamily="34" charset="0"/>
              <a:buChar char="•"/>
            </a:pPr>
            <a:endParaRPr lang="en-US" sz="1351" dirty="0">
              <a:solidFill>
                <a:prstClr val="white"/>
              </a:solidFill>
              <a:latin typeface="Trebuchet MS"/>
            </a:endParaRPr>
          </a:p>
        </p:txBody>
      </p:sp>
      <p:sp>
        <p:nvSpPr>
          <p:cNvPr id="37" name="TextBox 36">
            <a:extLst>
              <a:ext uri="{FF2B5EF4-FFF2-40B4-BE49-F238E27FC236}">
                <a16:creationId xmlns:a16="http://schemas.microsoft.com/office/drawing/2014/main" id="{44A7D87A-2B5F-DC5A-AACA-654EE4D9AC37}"/>
              </a:ext>
            </a:extLst>
          </p:cNvPr>
          <p:cNvSpPr txBox="1"/>
          <p:nvPr/>
        </p:nvSpPr>
        <p:spPr>
          <a:xfrm>
            <a:off x="8235025" y="4685597"/>
            <a:ext cx="3290776" cy="1547475"/>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panose="020F0502020204030204"/>
              </a:rPr>
              <a:t>Solution:</a:t>
            </a:r>
          </a:p>
          <a:p>
            <a:pPr marL="237061" indent="-118530" defTabSz="914354">
              <a:buFont typeface="Arial" panose="020B0604020202020204" pitchFamily="34" charset="0"/>
              <a:buChar char="•"/>
            </a:pPr>
            <a:r>
              <a:rPr lang="en-US" sz="1351" dirty="0">
                <a:solidFill>
                  <a:prstClr val="white"/>
                </a:solidFill>
                <a:latin typeface="Trebuchet MS"/>
              </a:rPr>
              <a:t>App assessment &amp; rearchitecting </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CMP- AI/ML led automation</a:t>
            </a:r>
          </a:p>
          <a:p>
            <a:pPr marL="237061" indent="-118530" defTabSz="914354">
              <a:buFont typeface="Arial" panose="020B0604020202020204" pitchFamily="34" charset="0"/>
              <a:buChar char="•"/>
            </a:pPr>
            <a:r>
              <a:rPr lang="en-US" sz="1351" dirty="0">
                <a:solidFill>
                  <a:prstClr val="white"/>
                </a:solidFill>
                <a:latin typeface="Trebuchet MS"/>
              </a:rPr>
              <a:t>Bare metal as a Service,</a:t>
            </a:r>
          </a:p>
          <a:p>
            <a:pPr marL="237061" indent="-118530" defTabSz="914354">
              <a:buFont typeface="Arial" panose="020B0604020202020204" pitchFamily="34" charset="0"/>
              <a:buChar char="•"/>
            </a:pPr>
            <a:r>
              <a:rPr lang="en-US" sz="1351" dirty="0">
                <a:solidFill>
                  <a:prstClr val="white"/>
                </a:solidFill>
                <a:latin typeface="Trebuchet MS"/>
              </a:rPr>
              <a:t>DevSecOps &amp; K8S</a:t>
            </a:r>
          </a:p>
          <a:p>
            <a:pPr marL="237061" indent="-118530" defTabSz="914354">
              <a:buFont typeface="Arial" panose="020B0604020202020204" pitchFamily="34" charset="0"/>
              <a:buChar char="•"/>
            </a:pPr>
            <a:r>
              <a:rPr lang="en-US" sz="1351" dirty="0">
                <a:solidFill>
                  <a:prstClr val="white"/>
                </a:solidFill>
                <a:latin typeface="Trebuchet MS"/>
              </a:rPr>
              <a:t>AI Cloud</a:t>
            </a:r>
          </a:p>
          <a:p>
            <a:pPr marL="237061" indent="-118530" defTabSz="914354">
              <a:buFont typeface="Arial" panose="020B0604020202020204" pitchFamily="34" charset="0"/>
              <a:buChar char="•"/>
            </a:pPr>
            <a:r>
              <a:rPr lang="en-US" sz="1351" dirty="0">
                <a:solidFill>
                  <a:prstClr val="white"/>
                </a:solidFill>
                <a:latin typeface="Trebuchet MS"/>
              </a:rPr>
              <a:t>FinOps</a:t>
            </a:r>
          </a:p>
        </p:txBody>
      </p:sp>
      <p:sp>
        <p:nvSpPr>
          <p:cNvPr id="30" name="TextBox 29">
            <a:extLst>
              <a:ext uri="{FF2B5EF4-FFF2-40B4-BE49-F238E27FC236}">
                <a16:creationId xmlns:a16="http://schemas.microsoft.com/office/drawing/2014/main" id="{1A8AA4A8-189C-4976-8369-27A9B38101C4}"/>
              </a:ext>
            </a:extLst>
          </p:cNvPr>
          <p:cNvSpPr txBox="1"/>
          <p:nvPr/>
        </p:nvSpPr>
        <p:spPr>
          <a:xfrm>
            <a:off x="532514" y="1600419"/>
            <a:ext cx="3683303" cy="361637"/>
          </a:xfrm>
          <a:prstGeom prst="rect">
            <a:avLst/>
          </a:prstGeom>
          <a:noFill/>
        </p:spPr>
        <p:txBody>
          <a:bodyPr wrap="square" rtlCol="0">
            <a:spAutoFit/>
          </a:bodyPr>
          <a:lstStyle/>
          <a:p>
            <a:pPr defTabSz="914309">
              <a:lnSpc>
                <a:spcPts val="2133"/>
              </a:lnSpc>
              <a:spcAft>
                <a:spcPts val="1600"/>
              </a:spcAft>
              <a:defRPr/>
            </a:pPr>
            <a:r>
              <a:rPr lang="en-US" sz="1867" b="1" cap="all" dirty="0">
                <a:solidFill>
                  <a:srgbClr val="BED730"/>
                </a:solidFill>
                <a:latin typeface="Trebuchet MS"/>
              </a:rPr>
              <a:t>Journey to cloud</a:t>
            </a:r>
            <a:endParaRPr lang="en-IN" sz="1867" b="1" cap="all" dirty="0">
              <a:solidFill>
                <a:srgbClr val="BED730"/>
              </a:solidFill>
              <a:latin typeface="Trebuchet MS"/>
            </a:endParaRPr>
          </a:p>
        </p:txBody>
      </p:sp>
      <p:sp>
        <p:nvSpPr>
          <p:cNvPr id="21" name="TextBox 20">
            <a:extLst>
              <a:ext uri="{FF2B5EF4-FFF2-40B4-BE49-F238E27FC236}">
                <a16:creationId xmlns:a16="http://schemas.microsoft.com/office/drawing/2014/main" id="{FAB8AB8C-3C0D-CD40-6B19-AA8F938F1BDB}"/>
              </a:ext>
            </a:extLst>
          </p:cNvPr>
          <p:cNvSpPr txBox="1"/>
          <p:nvPr/>
        </p:nvSpPr>
        <p:spPr>
          <a:xfrm>
            <a:off x="532514" y="2781382"/>
            <a:ext cx="3402897" cy="1755352"/>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rPr>
              <a:t>Challenges:</a:t>
            </a:r>
          </a:p>
          <a:p>
            <a:pPr marL="237061" indent="-118530" defTabSz="914354">
              <a:buFont typeface="Arial" panose="020B0604020202020204" pitchFamily="34" charset="0"/>
              <a:buChar char="•"/>
            </a:pPr>
            <a:r>
              <a:rPr lang="en-US" sz="1351" dirty="0">
                <a:solidFill>
                  <a:prstClr val="white"/>
                </a:solidFill>
                <a:latin typeface="Trebuchet MS"/>
              </a:rPr>
              <a:t>App stratification</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Contract models- Reserve Instance &amp; Pay as you Grow </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Cloud model-IaaS/SaaS/PaaS/Public/Private</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Visibility &amp; Transparency</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Cost control</a:t>
            </a:r>
            <a:endParaRPr lang="en-US" sz="1351" dirty="0">
              <a:solidFill>
                <a:prstClr val="white"/>
              </a:solidFill>
              <a:latin typeface="Trebuchet MS"/>
              <a:cs typeface="Calibri"/>
            </a:endParaRPr>
          </a:p>
        </p:txBody>
      </p:sp>
      <p:sp>
        <p:nvSpPr>
          <p:cNvPr id="25" name="TextBox 24">
            <a:extLst>
              <a:ext uri="{FF2B5EF4-FFF2-40B4-BE49-F238E27FC236}">
                <a16:creationId xmlns:a16="http://schemas.microsoft.com/office/drawing/2014/main" id="{E466E9C6-D2B9-91B7-BBF1-A219DE0DC21D}"/>
              </a:ext>
            </a:extLst>
          </p:cNvPr>
          <p:cNvSpPr txBox="1"/>
          <p:nvPr/>
        </p:nvSpPr>
        <p:spPr>
          <a:xfrm>
            <a:off x="532513" y="2028013"/>
            <a:ext cx="3336667" cy="584775"/>
          </a:xfrm>
          <a:prstGeom prst="rect">
            <a:avLst/>
          </a:prstGeom>
          <a:noFill/>
        </p:spPr>
        <p:txBody>
          <a:bodyPr wrap="square" lIns="91440" tIns="45720" rIns="91440" bIns="45720" rtlCol="0" anchor="t">
            <a:spAutoFit/>
          </a:bodyPr>
          <a:lstStyle/>
          <a:p>
            <a:pPr defTabSz="914354"/>
            <a:r>
              <a:rPr lang="en-US" sz="1600" dirty="0">
                <a:solidFill>
                  <a:prstClr val="white"/>
                </a:solidFill>
                <a:latin typeface="Trebuchet MS"/>
              </a:rPr>
              <a:t>Organizations considering  Cloud adoption </a:t>
            </a:r>
            <a:endParaRPr lang="en-US" sz="1600" dirty="0">
              <a:solidFill>
                <a:prstClr val="white"/>
              </a:solidFill>
              <a:latin typeface="Trebuchet MS"/>
              <a:cs typeface="Calibri" panose="020F0502020204030204"/>
            </a:endParaRPr>
          </a:p>
        </p:txBody>
      </p:sp>
      <p:sp>
        <p:nvSpPr>
          <p:cNvPr id="28" name="TextBox 27">
            <a:extLst>
              <a:ext uri="{FF2B5EF4-FFF2-40B4-BE49-F238E27FC236}">
                <a16:creationId xmlns:a16="http://schemas.microsoft.com/office/drawing/2014/main" id="{A17C1E10-7FF3-6DA2-9B33-7109697D7849}"/>
              </a:ext>
            </a:extLst>
          </p:cNvPr>
          <p:cNvSpPr txBox="1"/>
          <p:nvPr/>
        </p:nvSpPr>
        <p:spPr>
          <a:xfrm>
            <a:off x="532513" y="4773574"/>
            <a:ext cx="3630834" cy="1339597"/>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a:rPr>
              <a:t>Solution:</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Assessment</a:t>
            </a:r>
          </a:p>
          <a:p>
            <a:pPr marL="237061" indent="-118530" defTabSz="914354">
              <a:buFont typeface="Arial" panose="020B0604020202020204" pitchFamily="34" charset="0"/>
              <a:buChar char="•"/>
            </a:pPr>
            <a:r>
              <a:rPr lang="en-US" sz="1351" dirty="0">
                <a:solidFill>
                  <a:prstClr val="white"/>
                </a:solidFill>
                <a:latin typeface="Trebuchet MS"/>
                <a:cs typeface="Calibri"/>
              </a:rPr>
              <a:t>Business partnerships, Hyperscale CSPs</a:t>
            </a:r>
          </a:p>
          <a:p>
            <a:pPr marL="237061" indent="-118530" defTabSz="914354">
              <a:buFont typeface="Arial" panose="020B0604020202020204" pitchFamily="34" charset="0"/>
              <a:buChar char="•"/>
            </a:pPr>
            <a:r>
              <a:rPr lang="en-US" sz="1351" dirty="0">
                <a:solidFill>
                  <a:prstClr val="white"/>
                </a:solidFill>
                <a:latin typeface="Trebuchet MS"/>
              </a:rPr>
              <a:t>Migration</a:t>
            </a:r>
          </a:p>
          <a:p>
            <a:pPr marL="237061" indent="-118530" defTabSz="914354">
              <a:buFont typeface="Arial" panose="020B0604020202020204" pitchFamily="34" charset="0"/>
              <a:buChar char="•"/>
            </a:pPr>
            <a:r>
              <a:rPr lang="en-US" sz="1351" dirty="0">
                <a:solidFill>
                  <a:prstClr val="white"/>
                </a:solidFill>
                <a:latin typeface="Trebuchet MS"/>
              </a:rPr>
              <a:t>AI/ML led cloud management platform</a:t>
            </a:r>
          </a:p>
          <a:p>
            <a:pPr marL="237061" indent="-118530" defTabSz="914354">
              <a:buFont typeface="Arial" panose="020B0604020202020204" pitchFamily="34" charset="0"/>
              <a:buChar char="•"/>
            </a:pPr>
            <a:r>
              <a:rPr lang="en-US" sz="1351" dirty="0">
                <a:solidFill>
                  <a:prstClr val="white"/>
                </a:solidFill>
                <a:latin typeface="Trebuchet MS"/>
              </a:rPr>
              <a:t>FinOps </a:t>
            </a:r>
          </a:p>
        </p:txBody>
      </p:sp>
    </p:spTree>
    <p:extLst>
      <p:ext uri="{BB962C8B-B14F-4D97-AF65-F5344CB8AC3E}">
        <p14:creationId xmlns:p14="http://schemas.microsoft.com/office/powerpoint/2010/main" val="5431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2518B-A31D-F8B6-DDF0-9D7D792216EB}"/>
              </a:ext>
            </a:extLst>
          </p:cNvPr>
          <p:cNvSpPr>
            <a:spLocks noGrp="1"/>
          </p:cNvSpPr>
          <p:nvPr>
            <p:ph type="title"/>
          </p:nvPr>
        </p:nvSpPr>
        <p:spPr/>
        <p:txBody>
          <a:bodyPr/>
          <a:lstStyle/>
          <a:p>
            <a:r>
              <a:rPr lang="en-US" dirty="0"/>
              <a:t> Industry adoption In Different stages of cloud journey </a:t>
            </a:r>
          </a:p>
        </p:txBody>
      </p:sp>
      <p:sp>
        <p:nvSpPr>
          <p:cNvPr id="3" name="TextBox 2">
            <a:extLst>
              <a:ext uri="{FF2B5EF4-FFF2-40B4-BE49-F238E27FC236}">
                <a16:creationId xmlns:a16="http://schemas.microsoft.com/office/drawing/2014/main" id="{6CCC52B8-8685-D313-AA7F-77DC0359AD02}"/>
              </a:ext>
            </a:extLst>
          </p:cNvPr>
          <p:cNvSpPr txBox="1"/>
          <p:nvPr/>
        </p:nvSpPr>
        <p:spPr>
          <a:xfrm>
            <a:off x="5003764" y="1036150"/>
            <a:ext cx="3049952" cy="361637"/>
          </a:xfrm>
          <a:prstGeom prst="rect">
            <a:avLst/>
          </a:prstGeom>
          <a:noFill/>
        </p:spPr>
        <p:txBody>
          <a:bodyPr wrap="square" lIns="91440" tIns="45720" rIns="91440" bIns="45720" rtlCol="0" anchor="t">
            <a:spAutoFit/>
          </a:bodyPr>
          <a:lstStyle/>
          <a:p>
            <a:pPr algn="ctr" defTabSz="914309">
              <a:lnSpc>
                <a:spcPts val="2133"/>
              </a:lnSpc>
              <a:spcAft>
                <a:spcPts val="1600"/>
              </a:spcAft>
              <a:defRPr/>
            </a:pPr>
            <a:r>
              <a:rPr lang="en-US" sz="1851" b="1" cap="all" dirty="0">
                <a:solidFill>
                  <a:srgbClr val="BED730"/>
                </a:solidFill>
                <a:latin typeface="Trebuchet MS"/>
              </a:rPr>
              <a:t>Journey in Cloud</a:t>
            </a:r>
            <a:endParaRPr lang="en-IN" sz="1851" b="1" cap="all" dirty="0">
              <a:solidFill>
                <a:srgbClr val="BED730"/>
              </a:solidFill>
              <a:latin typeface="Trebuchet MS"/>
            </a:endParaRPr>
          </a:p>
        </p:txBody>
      </p:sp>
      <p:sp>
        <p:nvSpPr>
          <p:cNvPr id="4" name="TextBox 3">
            <a:extLst>
              <a:ext uri="{FF2B5EF4-FFF2-40B4-BE49-F238E27FC236}">
                <a16:creationId xmlns:a16="http://schemas.microsoft.com/office/drawing/2014/main" id="{03DAF2C8-6AF3-D327-9AFA-2E1C6EC71673}"/>
              </a:ext>
            </a:extLst>
          </p:cNvPr>
          <p:cNvSpPr txBox="1"/>
          <p:nvPr/>
        </p:nvSpPr>
        <p:spPr>
          <a:xfrm>
            <a:off x="8687067" y="1036150"/>
            <a:ext cx="3116888" cy="361637"/>
          </a:xfrm>
          <a:prstGeom prst="rect">
            <a:avLst/>
          </a:prstGeom>
          <a:noFill/>
        </p:spPr>
        <p:txBody>
          <a:bodyPr wrap="square" lIns="91440" tIns="45720" rIns="91440" bIns="45720" rtlCol="0" anchor="t">
            <a:spAutoFit/>
          </a:bodyPr>
          <a:lstStyle/>
          <a:p>
            <a:pPr algn="ctr" defTabSz="914309">
              <a:lnSpc>
                <a:spcPts val="2133"/>
              </a:lnSpc>
              <a:spcAft>
                <a:spcPts val="1600"/>
              </a:spcAft>
              <a:defRPr/>
            </a:pPr>
            <a:r>
              <a:rPr lang="en-US" sz="1851" b="1" cap="all" dirty="0">
                <a:solidFill>
                  <a:srgbClr val="BED730"/>
                </a:solidFill>
                <a:latin typeface="Trebuchet MS"/>
              </a:rPr>
              <a:t>Modernization</a:t>
            </a:r>
            <a:endParaRPr lang="en-IN" sz="1867" b="1" cap="all" dirty="0">
              <a:solidFill>
                <a:srgbClr val="BED730"/>
              </a:solidFill>
              <a:latin typeface="Trebuchet MS"/>
            </a:endParaRPr>
          </a:p>
        </p:txBody>
      </p:sp>
      <p:sp>
        <p:nvSpPr>
          <p:cNvPr id="5" name="TextBox 4">
            <a:extLst>
              <a:ext uri="{FF2B5EF4-FFF2-40B4-BE49-F238E27FC236}">
                <a16:creationId xmlns:a16="http://schemas.microsoft.com/office/drawing/2014/main" id="{60F3A0DA-DB42-53B8-6F13-DFD4323877CC}"/>
              </a:ext>
            </a:extLst>
          </p:cNvPr>
          <p:cNvSpPr txBox="1"/>
          <p:nvPr/>
        </p:nvSpPr>
        <p:spPr>
          <a:xfrm>
            <a:off x="1519018" y="1036151"/>
            <a:ext cx="3683303" cy="361637"/>
          </a:xfrm>
          <a:prstGeom prst="rect">
            <a:avLst/>
          </a:prstGeom>
          <a:noFill/>
        </p:spPr>
        <p:txBody>
          <a:bodyPr wrap="square" rtlCol="0">
            <a:spAutoFit/>
          </a:bodyPr>
          <a:lstStyle/>
          <a:p>
            <a:pPr defTabSz="914309">
              <a:lnSpc>
                <a:spcPts val="2133"/>
              </a:lnSpc>
              <a:spcAft>
                <a:spcPts val="1600"/>
              </a:spcAft>
              <a:defRPr/>
            </a:pPr>
            <a:r>
              <a:rPr lang="en-US" sz="1867" b="1" cap="all" dirty="0">
                <a:solidFill>
                  <a:srgbClr val="BED730"/>
                </a:solidFill>
                <a:latin typeface="Trebuchet MS"/>
              </a:rPr>
              <a:t>Journey to cloud</a:t>
            </a:r>
            <a:endParaRPr lang="en-IN" sz="1867" b="1" cap="all" dirty="0">
              <a:solidFill>
                <a:srgbClr val="BED730"/>
              </a:solidFill>
              <a:latin typeface="Trebuchet MS"/>
            </a:endParaRPr>
          </a:p>
        </p:txBody>
      </p:sp>
      <p:sp>
        <p:nvSpPr>
          <p:cNvPr id="6" name="TextBox 5">
            <a:extLst>
              <a:ext uri="{FF2B5EF4-FFF2-40B4-BE49-F238E27FC236}">
                <a16:creationId xmlns:a16="http://schemas.microsoft.com/office/drawing/2014/main" id="{35F1B407-FBF8-7A76-1225-E5C7C893B41E}"/>
              </a:ext>
            </a:extLst>
          </p:cNvPr>
          <p:cNvSpPr txBox="1"/>
          <p:nvPr/>
        </p:nvSpPr>
        <p:spPr>
          <a:xfrm>
            <a:off x="4851364" y="1444989"/>
            <a:ext cx="3323115" cy="46166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defPPr>
              <a:defRPr lang="en-US"/>
            </a:defPPr>
            <a:lvl1pPr algn="ctr">
              <a:lnSpc>
                <a:spcPct val="100000"/>
              </a:lnSpc>
              <a:spcAft>
                <a:spcPts val="0"/>
              </a:spcAft>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Organizations in cloud looking for efficiency in operations &amp; costs</a:t>
            </a:r>
          </a:p>
        </p:txBody>
      </p:sp>
      <p:sp>
        <p:nvSpPr>
          <p:cNvPr id="7" name="TextBox 6">
            <a:extLst>
              <a:ext uri="{FF2B5EF4-FFF2-40B4-BE49-F238E27FC236}">
                <a16:creationId xmlns:a16="http://schemas.microsoft.com/office/drawing/2014/main" id="{77661C66-A5B1-1D1C-EE4D-86A6F15A8AE6}"/>
              </a:ext>
            </a:extLst>
          </p:cNvPr>
          <p:cNvSpPr txBox="1"/>
          <p:nvPr/>
        </p:nvSpPr>
        <p:spPr>
          <a:xfrm>
            <a:off x="8656180" y="1444989"/>
            <a:ext cx="3290776" cy="58477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defPPr>
              <a:defRPr lang="en-US"/>
            </a:defPPr>
            <a:lvl1pPr algn="ctr">
              <a:lnSpc>
                <a:spcPct val="100000"/>
              </a:lnSpc>
              <a:spcAft>
                <a:spcPts val="0"/>
              </a:spcAft>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Organizations in cloud looking forward to digital adoption</a:t>
            </a:r>
            <a:endParaRPr lang="en-IN" dirty="0"/>
          </a:p>
        </p:txBody>
      </p:sp>
      <p:sp>
        <p:nvSpPr>
          <p:cNvPr id="8" name="TextBox 7">
            <a:extLst>
              <a:ext uri="{FF2B5EF4-FFF2-40B4-BE49-F238E27FC236}">
                <a16:creationId xmlns:a16="http://schemas.microsoft.com/office/drawing/2014/main" id="{319206D2-C4E8-763A-D34A-936C53294DF2}"/>
              </a:ext>
            </a:extLst>
          </p:cNvPr>
          <p:cNvSpPr txBox="1"/>
          <p:nvPr/>
        </p:nvSpPr>
        <p:spPr>
          <a:xfrm>
            <a:off x="1332154" y="1476951"/>
            <a:ext cx="2708904" cy="58477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lvl1pPr>
              <a:lnSpc>
                <a:spcPct val="100000"/>
              </a:lnSpc>
              <a:spcAft>
                <a:spcPts val="0"/>
              </a:spcAft>
              <a:defRPr sz="1200">
                <a:solidFill>
                  <a:srgbClr val="BED730"/>
                </a:solidFill>
              </a:defRPr>
            </a:lvl1pPr>
          </a:lstStyle>
          <a:p>
            <a:pPr algn="ctr"/>
            <a:r>
              <a:rPr lang="en-US" dirty="0">
                <a:solidFill>
                  <a:schemeClr val="bg1"/>
                </a:solidFill>
              </a:rPr>
              <a:t>Organizations considering </a:t>
            </a:r>
          </a:p>
          <a:p>
            <a:pPr algn="ctr"/>
            <a:r>
              <a:rPr lang="en-US" dirty="0">
                <a:solidFill>
                  <a:schemeClr val="bg1"/>
                </a:solidFill>
              </a:rPr>
              <a:t> cloud adoption </a:t>
            </a:r>
          </a:p>
        </p:txBody>
      </p:sp>
      <p:sp>
        <p:nvSpPr>
          <p:cNvPr id="10" name="TextBox 9">
            <a:extLst>
              <a:ext uri="{FF2B5EF4-FFF2-40B4-BE49-F238E27FC236}">
                <a16:creationId xmlns:a16="http://schemas.microsoft.com/office/drawing/2014/main" id="{3F6274B1-3CBB-383A-69D2-DF7CA6ED9A0F}"/>
              </a:ext>
            </a:extLst>
          </p:cNvPr>
          <p:cNvSpPr txBox="1"/>
          <p:nvPr/>
        </p:nvSpPr>
        <p:spPr>
          <a:xfrm>
            <a:off x="146178" y="2340344"/>
            <a:ext cx="1093086" cy="307777"/>
          </a:xfrm>
          <a:prstGeom prst="rect">
            <a:avLst/>
          </a:prstGeom>
          <a:noFill/>
        </p:spPr>
        <p:txBody>
          <a:bodyPr wrap="square">
            <a:spAutoFit/>
          </a:bodyPr>
          <a:lstStyle/>
          <a:p>
            <a:r>
              <a:rPr lang="en-US" sz="1400" dirty="0">
                <a:solidFill>
                  <a:srgbClr val="4BACC6"/>
                </a:solidFill>
              </a:rPr>
              <a:t>BFSI </a:t>
            </a:r>
          </a:p>
        </p:txBody>
      </p:sp>
      <p:sp>
        <p:nvSpPr>
          <p:cNvPr id="11" name="TextBox 10">
            <a:extLst>
              <a:ext uri="{FF2B5EF4-FFF2-40B4-BE49-F238E27FC236}">
                <a16:creationId xmlns:a16="http://schemas.microsoft.com/office/drawing/2014/main" id="{2288563C-8C6A-741A-274F-0786EABF26C6}"/>
              </a:ext>
            </a:extLst>
          </p:cNvPr>
          <p:cNvSpPr txBox="1"/>
          <p:nvPr/>
        </p:nvSpPr>
        <p:spPr>
          <a:xfrm>
            <a:off x="1583088" y="2355092"/>
            <a:ext cx="2834801" cy="461665"/>
          </a:xfrm>
          <a:prstGeom prst="rect">
            <a:avLst/>
          </a:prstGeom>
          <a:noFill/>
        </p:spPr>
        <p:txBody>
          <a:bodyPr wrap="square">
            <a:spAutoFit/>
          </a:bodyPr>
          <a:lstStyle/>
          <a:p>
            <a:r>
              <a:rPr lang="en-US" sz="1200" dirty="0">
                <a:solidFill>
                  <a:schemeClr val="bg1"/>
                </a:solidFill>
              </a:rPr>
              <a:t>Small &amp; Medium Banks</a:t>
            </a:r>
          </a:p>
          <a:p>
            <a:r>
              <a:rPr lang="en-US" sz="1200" dirty="0">
                <a:solidFill>
                  <a:schemeClr val="bg1"/>
                </a:solidFill>
              </a:rPr>
              <a:t>Capital Market </a:t>
            </a:r>
          </a:p>
        </p:txBody>
      </p:sp>
      <p:sp>
        <p:nvSpPr>
          <p:cNvPr id="12" name="TextBox 11">
            <a:extLst>
              <a:ext uri="{FF2B5EF4-FFF2-40B4-BE49-F238E27FC236}">
                <a16:creationId xmlns:a16="http://schemas.microsoft.com/office/drawing/2014/main" id="{9AE9FD36-0182-1EAF-3A96-A47F36EEFB4F}"/>
              </a:ext>
            </a:extLst>
          </p:cNvPr>
          <p:cNvSpPr txBox="1"/>
          <p:nvPr/>
        </p:nvSpPr>
        <p:spPr>
          <a:xfrm>
            <a:off x="4851364" y="2340344"/>
            <a:ext cx="3658456" cy="461665"/>
          </a:xfrm>
          <a:prstGeom prst="rect">
            <a:avLst/>
          </a:prstGeom>
          <a:noFill/>
        </p:spPr>
        <p:txBody>
          <a:bodyPr wrap="square">
            <a:spAutoFit/>
          </a:bodyPr>
          <a:lstStyle/>
          <a:p>
            <a:r>
              <a:rPr lang="en-US" sz="1200" dirty="0">
                <a:solidFill>
                  <a:schemeClr val="bg1"/>
                </a:solidFill>
              </a:rPr>
              <a:t>Insurance</a:t>
            </a:r>
          </a:p>
          <a:p>
            <a:r>
              <a:rPr lang="en-US" sz="1200" dirty="0">
                <a:solidFill>
                  <a:schemeClr val="bg1"/>
                </a:solidFill>
              </a:rPr>
              <a:t>Asset &amp; Investment Mgt </a:t>
            </a:r>
          </a:p>
        </p:txBody>
      </p:sp>
      <p:sp>
        <p:nvSpPr>
          <p:cNvPr id="13" name="TextBox 12">
            <a:extLst>
              <a:ext uri="{FF2B5EF4-FFF2-40B4-BE49-F238E27FC236}">
                <a16:creationId xmlns:a16="http://schemas.microsoft.com/office/drawing/2014/main" id="{B207B390-177C-1C85-762C-E1C7ABA73513}"/>
              </a:ext>
            </a:extLst>
          </p:cNvPr>
          <p:cNvSpPr txBox="1"/>
          <p:nvPr/>
        </p:nvSpPr>
        <p:spPr>
          <a:xfrm>
            <a:off x="8684295" y="2340935"/>
            <a:ext cx="3658456" cy="461665"/>
          </a:xfrm>
          <a:prstGeom prst="rect">
            <a:avLst/>
          </a:prstGeom>
          <a:noFill/>
        </p:spPr>
        <p:txBody>
          <a:bodyPr wrap="square">
            <a:spAutoFit/>
          </a:bodyPr>
          <a:lstStyle/>
          <a:p>
            <a:r>
              <a:rPr lang="en-US" sz="1200" dirty="0">
                <a:solidFill>
                  <a:schemeClr val="bg1"/>
                </a:solidFill>
              </a:rPr>
              <a:t>Large Banks</a:t>
            </a:r>
          </a:p>
          <a:p>
            <a:r>
              <a:rPr lang="en-US" sz="1200" dirty="0">
                <a:solidFill>
                  <a:schemeClr val="bg1"/>
                </a:solidFill>
              </a:rPr>
              <a:t>Fin Tech</a:t>
            </a:r>
          </a:p>
        </p:txBody>
      </p:sp>
      <p:sp>
        <p:nvSpPr>
          <p:cNvPr id="14" name="TextBox 13">
            <a:extLst>
              <a:ext uri="{FF2B5EF4-FFF2-40B4-BE49-F238E27FC236}">
                <a16:creationId xmlns:a16="http://schemas.microsoft.com/office/drawing/2014/main" id="{444D2EA3-B450-5C41-F713-7505976B5633}"/>
              </a:ext>
            </a:extLst>
          </p:cNvPr>
          <p:cNvSpPr txBox="1"/>
          <p:nvPr/>
        </p:nvSpPr>
        <p:spPr>
          <a:xfrm>
            <a:off x="118063" y="2974770"/>
            <a:ext cx="1093086" cy="307777"/>
          </a:xfrm>
          <a:prstGeom prst="rect">
            <a:avLst/>
          </a:prstGeom>
          <a:noFill/>
        </p:spPr>
        <p:txBody>
          <a:bodyPr wrap="square">
            <a:spAutoFit/>
          </a:bodyPr>
          <a:lstStyle/>
          <a:p>
            <a:r>
              <a:rPr lang="en-US" sz="1400" dirty="0">
                <a:solidFill>
                  <a:srgbClr val="4BACC6"/>
                </a:solidFill>
              </a:rPr>
              <a:t>MRD  </a:t>
            </a:r>
          </a:p>
        </p:txBody>
      </p:sp>
      <p:sp>
        <p:nvSpPr>
          <p:cNvPr id="15" name="TextBox 14">
            <a:extLst>
              <a:ext uri="{FF2B5EF4-FFF2-40B4-BE49-F238E27FC236}">
                <a16:creationId xmlns:a16="http://schemas.microsoft.com/office/drawing/2014/main" id="{862B3E70-981A-7646-2289-384BDCE22E90}"/>
              </a:ext>
            </a:extLst>
          </p:cNvPr>
          <p:cNvSpPr txBox="1"/>
          <p:nvPr/>
        </p:nvSpPr>
        <p:spPr>
          <a:xfrm>
            <a:off x="1583088" y="2989518"/>
            <a:ext cx="2834801" cy="461665"/>
          </a:xfrm>
          <a:prstGeom prst="rect">
            <a:avLst/>
          </a:prstGeom>
          <a:noFill/>
        </p:spPr>
        <p:txBody>
          <a:bodyPr wrap="square">
            <a:spAutoFit/>
          </a:bodyPr>
          <a:lstStyle/>
          <a:p>
            <a:r>
              <a:rPr lang="en-US" sz="1200" dirty="0">
                <a:solidFill>
                  <a:schemeClr val="bg1"/>
                </a:solidFill>
              </a:rPr>
              <a:t>Utility </a:t>
            </a:r>
          </a:p>
          <a:p>
            <a:r>
              <a:rPr lang="en-US" sz="1200" dirty="0">
                <a:solidFill>
                  <a:schemeClr val="bg1"/>
                </a:solidFill>
              </a:rPr>
              <a:t>Mid size Manufacturers </a:t>
            </a:r>
          </a:p>
        </p:txBody>
      </p:sp>
      <p:sp>
        <p:nvSpPr>
          <p:cNvPr id="16" name="TextBox 15">
            <a:extLst>
              <a:ext uri="{FF2B5EF4-FFF2-40B4-BE49-F238E27FC236}">
                <a16:creationId xmlns:a16="http://schemas.microsoft.com/office/drawing/2014/main" id="{4C5F731B-DA04-6E43-E95C-03DB7C061328}"/>
              </a:ext>
            </a:extLst>
          </p:cNvPr>
          <p:cNvSpPr txBox="1"/>
          <p:nvPr/>
        </p:nvSpPr>
        <p:spPr>
          <a:xfrm>
            <a:off x="4851364" y="2974770"/>
            <a:ext cx="3658456" cy="646331"/>
          </a:xfrm>
          <a:prstGeom prst="rect">
            <a:avLst/>
          </a:prstGeom>
          <a:noFill/>
        </p:spPr>
        <p:txBody>
          <a:bodyPr wrap="square">
            <a:spAutoFit/>
          </a:bodyPr>
          <a:lstStyle/>
          <a:p>
            <a:r>
              <a:rPr lang="en-US" sz="1200" dirty="0">
                <a:solidFill>
                  <a:schemeClr val="bg1"/>
                </a:solidFill>
              </a:rPr>
              <a:t>Retail</a:t>
            </a:r>
          </a:p>
          <a:p>
            <a:r>
              <a:rPr lang="en-US" sz="1200" dirty="0">
                <a:solidFill>
                  <a:schemeClr val="bg1"/>
                </a:solidFill>
              </a:rPr>
              <a:t>Discrete MFG</a:t>
            </a:r>
          </a:p>
          <a:p>
            <a:r>
              <a:rPr lang="en-US" sz="1200" dirty="0">
                <a:solidFill>
                  <a:schemeClr val="bg1"/>
                </a:solidFill>
              </a:rPr>
              <a:t>Logistics  </a:t>
            </a:r>
          </a:p>
        </p:txBody>
      </p:sp>
      <p:sp>
        <p:nvSpPr>
          <p:cNvPr id="17" name="TextBox 16">
            <a:extLst>
              <a:ext uri="{FF2B5EF4-FFF2-40B4-BE49-F238E27FC236}">
                <a16:creationId xmlns:a16="http://schemas.microsoft.com/office/drawing/2014/main" id="{A6892217-2B48-E12B-6D75-AFB6AA15C4A5}"/>
              </a:ext>
            </a:extLst>
          </p:cNvPr>
          <p:cNvSpPr txBox="1"/>
          <p:nvPr/>
        </p:nvSpPr>
        <p:spPr>
          <a:xfrm>
            <a:off x="8684295" y="2975361"/>
            <a:ext cx="3658456" cy="646331"/>
          </a:xfrm>
          <a:prstGeom prst="rect">
            <a:avLst/>
          </a:prstGeom>
          <a:noFill/>
        </p:spPr>
        <p:txBody>
          <a:bodyPr wrap="square">
            <a:spAutoFit/>
          </a:bodyPr>
          <a:lstStyle/>
          <a:p>
            <a:r>
              <a:rPr lang="en-US" sz="1200" dirty="0">
                <a:solidFill>
                  <a:schemeClr val="bg1"/>
                </a:solidFill>
              </a:rPr>
              <a:t>E-commerce </a:t>
            </a:r>
          </a:p>
          <a:p>
            <a:r>
              <a:rPr lang="en-US" sz="1200" dirty="0">
                <a:solidFill>
                  <a:schemeClr val="bg1"/>
                </a:solidFill>
              </a:rPr>
              <a:t>Aero Tech, Agri Tech </a:t>
            </a:r>
          </a:p>
          <a:p>
            <a:r>
              <a:rPr lang="en-US" sz="1200" dirty="0">
                <a:solidFill>
                  <a:schemeClr val="bg1"/>
                </a:solidFill>
              </a:rPr>
              <a:t>Automobiles</a:t>
            </a:r>
          </a:p>
        </p:txBody>
      </p:sp>
      <p:sp>
        <p:nvSpPr>
          <p:cNvPr id="18" name="TextBox 17">
            <a:extLst>
              <a:ext uri="{FF2B5EF4-FFF2-40B4-BE49-F238E27FC236}">
                <a16:creationId xmlns:a16="http://schemas.microsoft.com/office/drawing/2014/main" id="{BF90F20B-C7DC-6431-0028-B5EE2E32C30D}"/>
              </a:ext>
            </a:extLst>
          </p:cNvPr>
          <p:cNvSpPr txBox="1"/>
          <p:nvPr/>
        </p:nvSpPr>
        <p:spPr>
          <a:xfrm>
            <a:off x="118063" y="3807986"/>
            <a:ext cx="1093086" cy="523220"/>
          </a:xfrm>
          <a:prstGeom prst="rect">
            <a:avLst/>
          </a:prstGeom>
          <a:noFill/>
        </p:spPr>
        <p:txBody>
          <a:bodyPr wrap="square">
            <a:spAutoFit/>
          </a:bodyPr>
          <a:lstStyle/>
          <a:p>
            <a:r>
              <a:rPr lang="en-US" sz="1400" dirty="0">
                <a:solidFill>
                  <a:srgbClr val="4BACC6"/>
                </a:solidFill>
              </a:rPr>
              <a:t>Life Sciences  </a:t>
            </a:r>
          </a:p>
        </p:txBody>
      </p:sp>
      <p:sp>
        <p:nvSpPr>
          <p:cNvPr id="19" name="TextBox 18">
            <a:extLst>
              <a:ext uri="{FF2B5EF4-FFF2-40B4-BE49-F238E27FC236}">
                <a16:creationId xmlns:a16="http://schemas.microsoft.com/office/drawing/2014/main" id="{8C2B5337-40E7-E725-49EE-F62099EB838D}"/>
              </a:ext>
            </a:extLst>
          </p:cNvPr>
          <p:cNvSpPr txBox="1"/>
          <p:nvPr/>
        </p:nvSpPr>
        <p:spPr>
          <a:xfrm>
            <a:off x="1583088" y="3822734"/>
            <a:ext cx="2834801" cy="461665"/>
          </a:xfrm>
          <a:prstGeom prst="rect">
            <a:avLst/>
          </a:prstGeom>
          <a:noFill/>
        </p:spPr>
        <p:txBody>
          <a:bodyPr wrap="square">
            <a:spAutoFit/>
          </a:bodyPr>
          <a:lstStyle/>
          <a:p>
            <a:r>
              <a:rPr lang="en-US" sz="1200" dirty="0">
                <a:solidFill>
                  <a:schemeClr val="bg1"/>
                </a:solidFill>
              </a:rPr>
              <a:t>Healthcare </a:t>
            </a:r>
          </a:p>
          <a:p>
            <a:r>
              <a:rPr lang="en-US" sz="1200" dirty="0">
                <a:solidFill>
                  <a:schemeClr val="bg1"/>
                </a:solidFill>
              </a:rPr>
              <a:t>Biochemical  </a:t>
            </a:r>
          </a:p>
        </p:txBody>
      </p:sp>
      <p:sp>
        <p:nvSpPr>
          <p:cNvPr id="20" name="TextBox 19">
            <a:extLst>
              <a:ext uri="{FF2B5EF4-FFF2-40B4-BE49-F238E27FC236}">
                <a16:creationId xmlns:a16="http://schemas.microsoft.com/office/drawing/2014/main" id="{3B7E7933-68A5-4136-67E1-E55A9F0D97D8}"/>
              </a:ext>
            </a:extLst>
          </p:cNvPr>
          <p:cNvSpPr txBox="1"/>
          <p:nvPr/>
        </p:nvSpPr>
        <p:spPr>
          <a:xfrm>
            <a:off x="4851364" y="3807986"/>
            <a:ext cx="3658456" cy="276999"/>
          </a:xfrm>
          <a:prstGeom prst="rect">
            <a:avLst/>
          </a:prstGeom>
          <a:noFill/>
        </p:spPr>
        <p:txBody>
          <a:bodyPr wrap="square">
            <a:spAutoFit/>
          </a:bodyPr>
          <a:lstStyle/>
          <a:p>
            <a:r>
              <a:rPr lang="en-US" sz="1200" dirty="0">
                <a:solidFill>
                  <a:schemeClr val="bg1"/>
                </a:solidFill>
              </a:rPr>
              <a:t>Pharmaceuticals </a:t>
            </a:r>
          </a:p>
        </p:txBody>
      </p:sp>
      <p:sp>
        <p:nvSpPr>
          <p:cNvPr id="21" name="TextBox 20">
            <a:extLst>
              <a:ext uri="{FF2B5EF4-FFF2-40B4-BE49-F238E27FC236}">
                <a16:creationId xmlns:a16="http://schemas.microsoft.com/office/drawing/2014/main" id="{522B0D2C-8933-57CD-A7CE-C313854ACDFD}"/>
              </a:ext>
            </a:extLst>
          </p:cNvPr>
          <p:cNvSpPr txBox="1"/>
          <p:nvPr/>
        </p:nvSpPr>
        <p:spPr>
          <a:xfrm>
            <a:off x="8684295" y="3808577"/>
            <a:ext cx="3658456" cy="276999"/>
          </a:xfrm>
          <a:prstGeom prst="rect">
            <a:avLst/>
          </a:prstGeom>
          <a:noFill/>
        </p:spPr>
        <p:txBody>
          <a:bodyPr wrap="square">
            <a:spAutoFit/>
          </a:bodyPr>
          <a:lstStyle/>
          <a:p>
            <a:r>
              <a:rPr lang="en-US" sz="1200" dirty="0">
                <a:solidFill>
                  <a:schemeClr val="bg1"/>
                </a:solidFill>
              </a:rPr>
              <a:t>Health Tech </a:t>
            </a:r>
          </a:p>
        </p:txBody>
      </p:sp>
      <p:sp>
        <p:nvSpPr>
          <p:cNvPr id="22" name="TextBox 21">
            <a:extLst>
              <a:ext uri="{FF2B5EF4-FFF2-40B4-BE49-F238E27FC236}">
                <a16:creationId xmlns:a16="http://schemas.microsoft.com/office/drawing/2014/main" id="{435360C1-483E-6964-FCCA-7FCC50401EA6}"/>
              </a:ext>
            </a:extLst>
          </p:cNvPr>
          <p:cNvSpPr txBox="1"/>
          <p:nvPr/>
        </p:nvSpPr>
        <p:spPr>
          <a:xfrm>
            <a:off x="118063" y="4528005"/>
            <a:ext cx="1093086" cy="307777"/>
          </a:xfrm>
          <a:prstGeom prst="rect">
            <a:avLst/>
          </a:prstGeom>
          <a:noFill/>
        </p:spPr>
        <p:txBody>
          <a:bodyPr wrap="square">
            <a:spAutoFit/>
          </a:bodyPr>
          <a:lstStyle/>
          <a:p>
            <a:r>
              <a:rPr lang="en-US" sz="1400" dirty="0">
                <a:solidFill>
                  <a:srgbClr val="4BACC6"/>
                </a:solidFill>
              </a:rPr>
              <a:t>Education </a:t>
            </a:r>
          </a:p>
        </p:txBody>
      </p:sp>
      <p:sp>
        <p:nvSpPr>
          <p:cNvPr id="23" name="TextBox 22">
            <a:extLst>
              <a:ext uri="{FF2B5EF4-FFF2-40B4-BE49-F238E27FC236}">
                <a16:creationId xmlns:a16="http://schemas.microsoft.com/office/drawing/2014/main" id="{24B6596A-1CB5-4710-A48D-6EA829AE06E5}"/>
              </a:ext>
            </a:extLst>
          </p:cNvPr>
          <p:cNvSpPr txBox="1"/>
          <p:nvPr/>
        </p:nvSpPr>
        <p:spPr>
          <a:xfrm>
            <a:off x="1583088" y="4542753"/>
            <a:ext cx="2834801" cy="276999"/>
          </a:xfrm>
          <a:prstGeom prst="rect">
            <a:avLst/>
          </a:prstGeom>
          <a:noFill/>
        </p:spPr>
        <p:txBody>
          <a:bodyPr wrap="square">
            <a:spAutoFit/>
          </a:bodyPr>
          <a:lstStyle/>
          <a:p>
            <a:r>
              <a:rPr lang="en-US" sz="1200" dirty="0">
                <a:solidFill>
                  <a:schemeClr val="bg1"/>
                </a:solidFill>
              </a:rPr>
              <a:t>Universities </a:t>
            </a:r>
          </a:p>
        </p:txBody>
      </p:sp>
      <p:sp>
        <p:nvSpPr>
          <p:cNvPr id="24" name="TextBox 23">
            <a:extLst>
              <a:ext uri="{FF2B5EF4-FFF2-40B4-BE49-F238E27FC236}">
                <a16:creationId xmlns:a16="http://schemas.microsoft.com/office/drawing/2014/main" id="{F038264B-C0E9-A8BA-B94C-946847E4BF9F}"/>
              </a:ext>
            </a:extLst>
          </p:cNvPr>
          <p:cNvSpPr txBox="1"/>
          <p:nvPr/>
        </p:nvSpPr>
        <p:spPr>
          <a:xfrm>
            <a:off x="4851364" y="4528005"/>
            <a:ext cx="2227862" cy="276999"/>
          </a:xfrm>
          <a:prstGeom prst="rect">
            <a:avLst/>
          </a:prstGeom>
          <a:noFill/>
        </p:spPr>
        <p:txBody>
          <a:bodyPr wrap="square">
            <a:spAutoFit/>
          </a:bodyPr>
          <a:lstStyle/>
          <a:p>
            <a:r>
              <a:rPr lang="en-US" sz="1200" dirty="0">
                <a:solidFill>
                  <a:schemeClr val="bg1"/>
                </a:solidFill>
              </a:rPr>
              <a:t>Learning &amp; Training Centers</a:t>
            </a:r>
          </a:p>
        </p:txBody>
      </p:sp>
      <p:sp>
        <p:nvSpPr>
          <p:cNvPr id="25" name="TextBox 24">
            <a:extLst>
              <a:ext uri="{FF2B5EF4-FFF2-40B4-BE49-F238E27FC236}">
                <a16:creationId xmlns:a16="http://schemas.microsoft.com/office/drawing/2014/main" id="{B106D65A-7704-4309-A87F-B36AF7A4086D}"/>
              </a:ext>
            </a:extLst>
          </p:cNvPr>
          <p:cNvSpPr txBox="1"/>
          <p:nvPr/>
        </p:nvSpPr>
        <p:spPr>
          <a:xfrm>
            <a:off x="8684295" y="4528596"/>
            <a:ext cx="3658456" cy="276999"/>
          </a:xfrm>
          <a:prstGeom prst="rect">
            <a:avLst/>
          </a:prstGeom>
          <a:noFill/>
        </p:spPr>
        <p:txBody>
          <a:bodyPr wrap="square">
            <a:spAutoFit/>
          </a:bodyPr>
          <a:lstStyle/>
          <a:p>
            <a:r>
              <a:rPr lang="en-US" sz="1200" dirty="0">
                <a:solidFill>
                  <a:schemeClr val="bg1"/>
                </a:solidFill>
              </a:rPr>
              <a:t>Edu Tech </a:t>
            </a:r>
          </a:p>
        </p:txBody>
      </p:sp>
      <p:sp>
        <p:nvSpPr>
          <p:cNvPr id="28" name="TextBox 27">
            <a:extLst>
              <a:ext uri="{FF2B5EF4-FFF2-40B4-BE49-F238E27FC236}">
                <a16:creationId xmlns:a16="http://schemas.microsoft.com/office/drawing/2014/main" id="{A521D901-5A6A-EB57-E06A-FDA4B1CB9E9D}"/>
              </a:ext>
            </a:extLst>
          </p:cNvPr>
          <p:cNvSpPr txBox="1"/>
          <p:nvPr/>
        </p:nvSpPr>
        <p:spPr>
          <a:xfrm>
            <a:off x="89948" y="5108933"/>
            <a:ext cx="1093086" cy="523220"/>
          </a:xfrm>
          <a:prstGeom prst="rect">
            <a:avLst/>
          </a:prstGeom>
          <a:noFill/>
        </p:spPr>
        <p:txBody>
          <a:bodyPr wrap="square">
            <a:spAutoFit/>
          </a:bodyPr>
          <a:lstStyle/>
          <a:p>
            <a:r>
              <a:rPr lang="en-US" sz="1400" dirty="0">
                <a:solidFill>
                  <a:srgbClr val="4BACC6"/>
                </a:solidFill>
              </a:rPr>
              <a:t>Media &amp; Ent </a:t>
            </a:r>
          </a:p>
        </p:txBody>
      </p:sp>
      <p:sp>
        <p:nvSpPr>
          <p:cNvPr id="29" name="TextBox 28">
            <a:extLst>
              <a:ext uri="{FF2B5EF4-FFF2-40B4-BE49-F238E27FC236}">
                <a16:creationId xmlns:a16="http://schemas.microsoft.com/office/drawing/2014/main" id="{215C156C-D429-DEAC-004C-E5C4B099C7FC}"/>
              </a:ext>
            </a:extLst>
          </p:cNvPr>
          <p:cNvSpPr txBox="1"/>
          <p:nvPr/>
        </p:nvSpPr>
        <p:spPr>
          <a:xfrm>
            <a:off x="1554973" y="5123681"/>
            <a:ext cx="2834801" cy="461665"/>
          </a:xfrm>
          <a:prstGeom prst="rect">
            <a:avLst/>
          </a:prstGeom>
          <a:noFill/>
        </p:spPr>
        <p:txBody>
          <a:bodyPr wrap="square">
            <a:spAutoFit/>
          </a:bodyPr>
          <a:lstStyle/>
          <a:p>
            <a:r>
              <a:rPr lang="en-US" sz="1200" dirty="0">
                <a:solidFill>
                  <a:schemeClr val="bg1"/>
                </a:solidFill>
              </a:rPr>
              <a:t>Print Media </a:t>
            </a:r>
          </a:p>
          <a:p>
            <a:r>
              <a:rPr lang="en-US" sz="1200" dirty="0">
                <a:solidFill>
                  <a:schemeClr val="bg1"/>
                </a:solidFill>
              </a:rPr>
              <a:t>Production Houses</a:t>
            </a:r>
          </a:p>
        </p:txBody>
      </p:sp>
      <p:sp>
        <p:nvSpPr>
          <p:cNvPr id="30" name="TextBox 29">
            <a:extLst>
              <a:ext uri="{FF2B5EF4-FFF2-40B4-BE49-F238E27FC236}">
                <a16:creationId xmlns:a16="http://schemas.microsoft.com/office/drawing/2014/main" id="{A626B5BD-1F27-D678-205B-6CF9A08B332B}"/>
              </a:ext>
            </a:extLst>
          </p:cNvPr>
          <p:cNvSpPr txBox="1"/>
          <p:nvPr/>
        </p:nvSpPr>
        <p:spPr>
          <a:xfrm>
            <a:off x="4823249" y="5108933"/>
            <a:ext cx="2227862" cy="276999"/>
          </a:xfrm>
          <a:prstGeom prst="rect">
            <a:avLst/>
          </a:prstGeom>
          <a:noFill/>
        </p:spPr>
        <p:txBody>
          <a:bodyPr wrap="square">
            <a:spAutoFit/>
          </a:bodyPr>
          <a:lstStyle/>
          <a:p>
            <a:r>
              <a:rPr lang="en-US" sz="1200" dirty="0">
                <a:solidFill>
                  <a:schemeClr val="bg1"/>
                </a:solidFill>
              </a:rPr>
              <a:t>Digital Media </a:t>
            </a:r>
          </a:p>
        </p:txBody>
      </p:sp>
      <p:sp>
        <p:nvSpPr>
          <p:cNvPr id="31" name="TextBox 30">
            <a:extLst>
              <a:ext uri="{FF2B5EF4-FFF2-40B4-BE49-F238E27FC236}">
                <a16:creationId xmlns:a16="http://schemas.microsoft.com/office/drawing/2014/main" id="{30E997C3-BC70-59FC-7EEF-7C017748C3B0}"/>
              </a:ext>
            </a:extLst>
          </p:cNvPr>
          <p:cNvSpPr txBox="1"/>
          <p:nvPr/>
        </p:nvSpPr>
        <p:spPr>
          <a:xfrm>
            <a:off x="8656180" y="5109524"/>
            <a:ext cx="3658456" cy="276999"/>
          </a:xfrm>
          <a:prstGeom prst="rect">
            <a:avLst/>
          </a:prstGeom>
          <a:noFill/>
        </p:spPr>
        <p:txBody>
          <a:bodyPr wrap="square">
            <a:spAutoFit/>
          </a:bodyPr>
          <a:lstStyle/>
          <a:p>
            <a:r>
              <a:rPr lang="en-US" sz="1200" dirty="0">
                <a:solidFill>
                  <a:schemeClr val="bg1"/>
                </a:solidFill>
              </a:rPr>
              <a:t>OTT Players </a:t>
            </a:r>
          </a:p>
        </p:txBody>
      </p:sp>
      <p:sp>
        <p:nvSpPr>
          <p:cNvPr id="36" name="TextBox 35">
            <a:extLst>
              <a:ext uri="{FF2B5EF4-FFF2-40B4-BE49-F238E27FC236}">
                <a16:creationId xmlns:a16="http://schemas.microsoft.com/office/drawing/2014/main" id="{9C36766B-B877-2EC0-311C-0C16E5CF1A29}"/>
              </a:ext>
            </a:extLst>
          </p:cNvPr>
          <p:cNvSpPr txBox="1"/>
          <p:nvPr/>
        </p:nvSpPr>
        <p:spPr>
          <a:xfrm>
            <a:off x="118063" y="5895174"/>
            <a:ext cx="1093086" cy="307777"/>
          </a:xfrm>
          <a:prstGeom prst="rect">
            <a:avLst/>
          </a:prstGeom>
          <a:noFill/>
        </p:spPr>
        <p:txBody>
          <a:bodyPr wrap="square">
            <a:spAutoFit/>
          </a:bodyPr>
          <a:lstStyle/>
          <a:p>
            <a:r>
              <a:rPr lang="en-US" sz="1400" dirty="0">
                <a:solidFill>
                  <a:srgbClr val="4BACC6"/>
                </a:solidFill>
              </a:rPr>
              <a:t>IT/</a:t>
            </a:r>
            <a:r>
              <a:rPr lang="en-US" sz="1400" dirty="0" err="1">
                <a:solidFill>
                  <a:srgbClr val="4BACC6"/>
                </a:solidFill>
              </a:rPr>
              <a:t>ITeS</a:t>
            </a:r>
            <a:endParaRPr lang="en-US" sz="1400" dirty="0">
              <a:solidFill>
                <a:srgbClr val="4BACC6"/>
              </a:solidFill>
            </a:endParaRPr>
          </a:p>
        </p:txBody>
      </p:sp>
      <p:sp>
        <p:nvSpPr>
          <p:cNvPr id="38" name="TextBox 37">
            <a:extLst>
              <a:ext uri="{FF2B5EF4-FFF2-40B4-BE49-F238E27FC236}">
                <a16:creationId xmlns:a16="http://schemas.microsoft.com/office/drawing/2014/main" id="{B2FD1993-7556-403D-F14E-45C5AE4341DC}"/>
              </a:ext>
            </a:extLst>
          </p:cNvPr>
          <p:cNvSpPr txBox="1"/>
          <p:nvPr/>
        </p:nvSpPr>
        <p:spPr>
          <a:xfrm>
            <a:off x="4851364" y="5895174"/>
            <a:ext cx="2227862" cy="461665"/>
          </a:xfrm>
          <a:prstGeom prst="rect">
            <a:avLst/>
          </a:prstGeom>
          <a:noFill/>
        </p:spPr>
        <p:txBody>
          <a:bodyPr wrap="square">
            <a:spAutoFit/>
          </a:bodyPr>
          <a:lstStyle/>
          <a:p>
            <a:r>
              <a:rPr lang="en-US" sz="1200" dirty="0">
                <a:solidFill>
                  <a:schemeClr val="bg1"/>
                </a:solidFill>
              </a:rPr>
              <a:t>BPOs/KPOs</a:t>
            </a:r>
          </a:p>
          <a:p>
            <a:r>
              <a:rPr lang="en-US" sz="1200" dirty="0">
                <a:solidFill>
                  <a:schemeClr val="bg1"/>
                </a:solidFill>
              </a:rPr>
              <a:t>System Integrators </a:t>
            </a:r>
          </a:p>
        </p:txBody>
      </p:sp>
      <p:sp>
        <p:nvSpPr>
          <p:cNvPr id="39" name="TextBox 38">
            <a:extLst>
              <a:ext uri="{FF2B5EF4-FFF2-40B4-BE49-F238E27FC236}">
                <a16:creationId xmlns:a16="http://schemas.microsoft.com/office/drawing/2014/main" id="{C6D3A4B0-125B-A5C6-82F7-E1BB88A4C1B8}"/>
              </a:ext>
            </a:extLst>
          </p:cNvPr>
          <p:cNvSpPr txBox="1"/>
          <p:nvPr/>
        </p:nvSpPr>
        <p:spPr>
          <a:xfrm>
            <a:off x="8671595" y="5832265"/>
            <a:ext cx="3658456" cy="830997"/>
          </a:xfrm>
          <a:prstGeom prst="rect">
            <a:avLst/>
          </a:prstGeom>
          <a:noFill/>
        </p:spPr>
        <p:txBody>
          <a:bodyPr wrap="square">
            <a:spAutoFit/>
          </a:bodyPr>
          <a:lstStyle/>
          <a:p>
            <a:r>
              <a:rPr lang="en-US" sz="1200" dirty="0">
                <a:solidFill>
                  <a:schemeClr val="bg1"/>
                </a:solidFill>
              </a:rPr>
              <a:t>Software Development </a:t>
            </a:r>
          </a:p>
          <a:p>
            <a:r>
              <a:rPr lang="en-US" sz="1200" dirty="0">
                <a:solidFill>
                  <a:schemeClr val="bg1"/>
                </a:solidFill>
              </a:rPr>
              <a:t>Infrastructure OEMs </a:t>
            </a:r>
          </a:p>
          <a:p>
            <a:r>
              <a:rPr lang="en-US" sz="1200" dirty="0">
                <a:solidFill>
                  <a:schemeClr val="bg1"/>
                </a:solidFill>
              </a:rPr>
              <a:t>Security OEMs</a:t>
            </a:r>
          </a:p>
          <a:p>
            <a:r>
              <a:rPr lang="en-US" sz="1200" dirty="0">
                <a:solidFill>
                  <a:schemeClr val="bg1"/>
                </a:solidFill>
              </a:rPr>
              <a:t>Telecom &amp; ISPs </a:t>
            </a:r>
          </a:p>
        </p:txBody>
      </p:sp>
      <p:cxnSp>
        <p:nvCxnSpPr>
          <p:cNvPr id="40" name="Straight Connector 39">
            <a:extLst>
              <a:ext uri="{FF2B5EF4-FFF2-40B4-BE49-F238E27FC236}">
                <a16:creationId xmlns:a16="http://schemas.microsoft.com/office/drawing/2014/main" id="{60C1770D-AD1B-ED5F-28E3-C2AE75FC5BC3}"/>
              </a:ext>
            </a:extLst>
          </p:cNvPr>
          <p:cNvCxnSpPr>
            <a:cxnSpLocks/>
          </p:cNvCxnSpPr>
          <p:nvPr/>
        </p:nvCxnSpPr>
        <p:spPr>
          <a:xfrm>
            <a:off x="205295" y="2867237"/>
            <a:ext cx="11470868"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5818B5-918C-4294-B9A5-0E89D402955E}"/>
              </a:ext>
            </a:extLst>
          </p:cNvPr>
          <p:cNvCxnSpPr>
            <a:cxnSpLocks/>
          </p:cNvCxnSpPr>
          <p:nvPr/>
        </p:nvCxnSpPr>
        <p:spPr>
          <a:xfrm>
            <a:off x="205295" y="3730463"/>
            <a:ext cx="11520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19763B-F670-9B67-354A-5F00343F1FD0}"/>
              </a:ext>
            </a:extLst>
          </p:cNvPr>
          <p:cNvCxnSpPr>
            <a:cxnSpLocks/>
          </p:cNvCxnSpPr>
          <p:nvPr/>
        </p:nvCxnSpPr>
        <p:spPr>
          <a:xfrm>
            <a:off x="205295" y="4458048"/>
            <a:ext cx="11583912"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FC40FA-93EE-DEA4-BA21-890966C59192}"/>
              </a:ext>
            </a:extLst>
          </p:cNvPr>
          <p:cNvCxnSpPr>
            <a:cxnSpLocks/>
          </p:cNvCxnSpPr>
          <p:nvPr/>
        </p:nvCxnSpPr>
        <p:spPr>
          <a:xfrm>
            <a:off x="205295" y="5033229"/>
            <a:ext cx="1159866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824E28-2E28-B9EF-3750-22F5A222B047}"/>
              </a:ext>
            </a:extLst>
          </p:cNvPr>
          <p:cNvCxnSpPr>
            <a:cxnSpLocks/>
          </p:cNvCxnSpPr>
          <p:nvPr/>
        </p:nvCxnSpPr>
        <p:spPr>
          <a:xfrm>
            <a:off x="205295" y="5741159"/>
            <a:ext cx="11583912"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14DDC5C-5A8D-01B7-C4BA-B609226B7D8D}"/>
              </a:ext>
            </a:extLst>
          </p:cNvPr>
          <p:cNvCxnSpPr>
            <a:cxnSpLocks/>
          </p:cNvCxnSpPr>
          <p:nvPr/>
        </p:nvCxnSpPr>
        <p:spPr>
          <a:xfrm flipH="1">
            <a:off x="4361659" y="1938615"/>
            <a:ext cx="28115" cy="475200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98720D-E7FD-46EE-141D-EF9CEA81F854}"/>
              </a:ext>
            </a:extLst>
          </p:cNvPr>
          <p:cNvCxnSpPr>
            <a:cxnSpLocks/>
          </p:cNvCxnSpPr>
          <p:nvPr/>
        </p:nvCxnSpPr>
        <p:spPr>
          <a:xfrm flipH="1">
            <a:off x="8409232" y="1955719"/>
            <a:ext cx="28115" cy="475200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Arrow: Right 54">
            <a:extLst>
              <a:ext uri="{FF2B5EF4-FFF2-40B4-BE49-F238E27FC236}">
                <a16:creationId xmlns:a16="http://schemas.microsoft.com/office/drawing/2014/main" id="{F59EBEF1-24CB-E68F-CD57-39114583E3E1}"/>
              </a:ext>
            </a:extLst>
          </p:cNvPr>
          <p:cNvSpPr/>
          <p:nvPr/>
        </p:nvSpPr>
        <p:spPr>
          <a:xfrm>
            <a:off x="1095731" y="250621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6" name="Arrow: Right 55">
            <a:extLst>
              <a:ext uri="{FF2B5EF4-FFF2-40B4-BE49-F238E27FC236}">
                <a16:creationId xmlns:a16="http://schemas.microsoft.com/office/drawing/2014/main" id="{C5DB6B6C-6E5D-1CF4-1D3A-B21E09E9200D}"/>
              </a:ext>
            </a:extLst>
          </p:cNvPr>
          <p:cNvSpPr/>
          <p:nvPr/>
        </p:nvSpPr>
        <p:spPr>
          <a:xfrm>
            <a:off x="1060840" y="314777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7" name="Arrow: Right 56">
            <a:extLst>
              <a:ext uri="{FF2B5EF4-FFF2-40B4-BE49-F238E27FC236}">
                <a16:creationId xmlns:a16="http://schemas.microsoft.com/office/drawing/2014/main" id="{9E3D5CBC-DF43-C0ED-8C81-5ED64DD85782}"/>
              </a:ext>
            </a:extLst>
          </p:cNvPr>
          <p:cNvSpPr/>
          <p:nvPr/>
        </p:nvSpPr>
        <p:spPr>
          <a:xfrm>
            <a:off x="1089868" y="3917437"/>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8" name="Arrow: Right 57">
            <a:extLst>
              <a:ext uri="{FF2B5EF4-FFF2-40B4-BE49-F238E27FC236}">
                <a16:creationId xmlns:a16="http://schemas.microsoft.com/office/drawing/2014/main" id="{A23D78CD-1B9B-3E9B-BF9F-ACC50B69A273}"/>
              </a:ext>
            </a:extLst>
          </p:cNvPr>
          <p:cNvSpPr/>
          <p:nvPr/>
        </p:nvSpPr>
        <p:spPr>
          <a:xfrm>
            <a:off x="1101850" y="4578458"/>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9" name="Arrow: Right 58">
            <a:extLst>
              <a:ext uri="{FF2B5EF4-FFF2-40B4-BE49-F238E27FC236}">
                <a16:creationId xmlns:a16="http://schemas.microsoft.com/office/drawing/2014/main" id="{7D703806-4423-C4D7-1B70-19B44F23A960}"/>
              </a:ext>
            </a:extLst>
          </p:cNvPr>
          <p:cNvSpPr/>
          <p:nvPr/>
        </p:nvSpPr>
        <p:spPr>
          <a:xfrm>
            <a:off x="1088975" y="526464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60" name="Arrow: Right 59">
            <a:extLst>
              <a:ext uri="{FF2B5EF4-FFF2-40B4-BE49-F238E27FC236}">
                <a16:creationId xmlns:a16="http://schemas.microsoft.com/office/drawing/2014/main" id="{32018D53-13E4-1F95-882C-4BB1F5D455C7}"/>
              </a:ext>
            </a:extLst>
          </p:cNvPr>
          <p:cNvSpPr/>
          <p:nvPr/>
        </p:nvSpPr>
        <p:spPr>
          <a:xfrm>
            <a:off x="1089118" y="5955324"/>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Tree>
    <p:extLst>
      <p:ext uri="{BB962C8B-B14F-4D97-AF65-F5344CB8AC3E}">
        <p14:creationId xmlns:p14="http://schemas.microsoft.com/office/powerpoint/2010/main" val="292427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Top Corners Rounded 43">
            <a:extLst>
              <a:ext uri="{FF2B5EF4-FFF2-40B4-BE49-F238E27FC236}">
                <a16:creationId xmlns:a16="http://schemas.microsoft.com/office/drawing/2014/main" id="{68BFB1E4-C7B3-0ED7-F79C-CE415A7EBE46}"/>
              </a:ext>
            </a:extLst>
          </p:cNvPr>
          <p:cNvSpPr/>
          <p:nvPr/>
        </p:nvSpPr>
        <p:spPr>
          <a:xfrm>
            <a:off x="887860" y="4751515"/>
            <a:ext cx="4756437" cy="384000"/>
          </a:xfrm>
          <a:prstGeom prst="round2SameRect">
            <a:avLst>
              <a:gd name="adj1" fmla="val 50000"/>
              <a:gd name="adj2" fmla="val 0"/>
            </a:avLst>
          </a:prstGeom>
          <a:solidFill>
            <a:srgbClr val="008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pic>
        <p:nvPicPr>
          <p:cNvPr id="43" name="Picture 42" descr="Shape&#10;&#10;Description automatically generated with low confidence">
            <a:extLst>
              <a:ext uri="{FF2B5EF4-FFF2-40B4-BE49-F238E27FC236}">
                <a16:creationId xmlns:a16="http://schemas.microsoft.com/office/drawing/2014/main" id="{7B22EF8F-8785-31B7-303F-DFECD8F382FC}"/>
              </a:ext>
            </a:extLst>
          </p:cNvPr>
          <p:cNvPicPr>
            <a:picLocks noChangeAspect="1"/>
          </p:cNvPicPr>
          <p:nvPr/>
        </p:nvPicPr>
        <p:blipFill rotWithShape="1">
          <a:blip r:embed="rId3">
            <a:alphaModFix amt="20000"/>
            <a:duotone>
              <a:schemeClr val="accent1">
                <a:shade val="45000"/>
                <a:satMod val="135000"/>
              </a:schemeClr>
              <a:prstClr val="white"/>
            </a:duotone>
            <a:extLst>
              <a:ext uri="{28A0092B-C50C-407E-A947-70E740481C1C}">
                <a14:useLocalDpi xmlns:a14="http://schemas.microsoft.com/office/drawing/2010/main" val="0"/>
              </a:ext>
            </a:extLst>
          </a:blip>
          <a:srcRect t="17025" b="17589"/>
          <a:stretch/>
        </p:blipFill>
        <p:spPr>
          <a:xfrm>
            <a:off x="6655466" y="1937708"/>
            <a:ext cx="4756439" cy="2736376"/>
          </a:xfrm>
          <a:prstGeom prst="rect">
            <a:avLst/>
          </a:prstGeom>
        </p:spPr>
      </p:pic>
      <p:pic>
        <p:nvPicPr>
          <p:cNvPr id="42" name="Picture 41" descr="Shape&#10;&#10;Description automatically generated with low confidence">
            <a:extLst>
              <a:ext uri="{FF2B5EF4-FFF2-40B4-BE49-F238E27FC236}">
                <a16:creationId xmlns:a16="http://schemas.microsoft.com/office/drawing/2014/main" id="{3484A204-5034-E506-E37D-D9265A069BA4}"/>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t="17025" b="17589"/>
          <a:stretch/>
        </p:blipFill>
        <p:spPr>
          <a:xfrm>
            <a:off x="781615" y="1937708"/>
            <a:ext cx="4756439" cy="2736376"/>
          </a:xfrm>
          <a:prstGeom prst="rect">
            <a:avLst/>
          </a:prstGeom>
        </p:spPr>
      </p:pic>
      <p:pic>
        <p:nvPicPr>
          <p:cNvPr id="38" name="Picture 37" descr="Icon&#10;&#10;Description automatically generated">
            <a:extLst>
              <a:ext uri="{FF2B5EF4-FFF2-40B4-BE49-F238E27FC236}">
                <a16:creationId xmlns:a16="http://schemas.microsoft.com/office/drawing/2014/main" id="{06B08795-74C9-F81B-73F6-7291BBD0BB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9547" y="4368745"/>
            <a:ext cx="4158080" cy="2338920"/>
          </a:xfrm>
          <a:prstGeom prst="rect">
            <a:avLst/>
          </a:prstGeom>
        </p:spPr>
      </p:pic>
      <p:sp>
        <p:nvSpPr>
          <p:cNvPr id="2" name="Title 1">
            <a:extLst>
              <a:ext uri="{FF2B5EF4-FFF2-40B4-BE49-F238E27FC236}">
                <a16:creationId xmlns:a16="http://schemas.microsoft.com/office/drawing/2014/main" id="{21BFD41C-B4E4-3CA2-9DEE-150194A2259F}"/>
              </a:ext>
            </a:extLst>
          </p:cNvPr>
          <p:cNvSpPr>
            <a:spLocks noGrp="1"/>
          </p:cNvSpPr>
          <p:nvPr>
            <p:ph type="title"/>
          </p:nvPr>
        </p:nvSpPr>
        <p:spPr/>
        <p:txBody>
          <a:bodyPr>
            <a:noAutofit/>
          </a:bodyPr>
          <a:lstStyle/>
          <a:p>
            <a:r>
              <a:rPr kumimoji="0" lang="en-IN" b="1" i="0" u="none" strike="noStrike" kern="1200" cap="all" spc="0" normalizeH="0" baseline="0" noProof="0" dirty="0">
                <a:ln>
                  <a:noFill/>
                </a:ln>
                <a:solidFill>
                  <a:srgbClr val="BED730"/>
                </a:solidFill>
                <a:effectLst/>
                <a:uLnTx/>
                <a:uFillTx/>
                <a:latin typeface="TheSansOffice" panose="020B0503040302060204" pitchFamily="34" charset="0"/>
                <a:ea typeface="+mj-ea"/>
                <a:cs typeface="+mj-cs"/>
              </a:rPr>
              <a:t>HYBRID MULTI-CLOUD delivery model</a:t>
            </a:r>
            <a:endParaRPr lang="en-IN" sz="2800" dirty="0">
              <a:solidFill>
                <a:srgbClr val="BED730"/>
              </a:solidFill>
              <a:latin typeface="Trebuchet MS"/>
            </a:endParaRPr>
          </a:p>
        </p:txBody>
      </p:sp>
      <p:sp>
        <p:nvSpPr>
          <p:cNvPr id="3" name="TextBox 2">
            <a:extLst>
              <a:ext uri="{FF2B5EF4-FFF2-40B4-BE49-F238E27FC236}">
                <a16:creationId xmlns:a16="http://schemas.microsoft.com/office/drawing/2014/main" id="{F66614E1-B81D-BF76-A6C6-55FA2D48E5FD}"/>
              </a:ext>
            </a:extLst>
          </p:cNvPr>
          <p:cNvSpPr txBox="1"/>
          <p:nvPr/>
        </p:nvSpPr>
        <p:spPr>
          <a:xfrm>
            <a:off x="431800" y="1161248"/>
            <a:ext cx="11328400" cy="502766"/>
          </a:xfrm>
          <a:prstGeom prst="rect">
            <a:avLst/>
          </a:prstGeom>
          <a:noFill/>
        </p:spPr>
        <p:txBody>
          <a:bodyPr wrap="square" rtlCol="0">
            <a:spAutoFit/>
          </a:bodyPr>
          <a:lstStyle/>
          <a:p>
            <a:pPr algn="ctr" defTabSz="1218988">
              <a:defRPr/>
            </a:pPr>
            <a:r>
              <a:rPr lang="en-IN" sz="2667" b="1" dirty="0">
                <a:solidFill>
                  <a:srgbClr val="BED730"/>
                </a:solidFill>
                <a:latin typeface="Trebuchet MS"/>
              </a:rPr>
              <a:t>Hybrid workload placement drivers</a:t>
            </a:r>
          </a:p>
        </p:txBody>
      </p:sp>
      <p:sp>
        <p:nvSpPr>
          <p:cNvPr id="5" name="TextBox 4">
            <a:extLst>
              <a:ext uri="{FF2B5EF4-FFF2-40B4-BE49-F238E27FC236}">
                <a16:creationId xmlns:a16="http://schemas.microsoft.com/office/drawing/2014/main" id="{14AF4CBD-0A5F-1EF9-5FC9-54EE98131439}"/>
              </a:ext>
            </a:extLst>
          </p:cNvPr>
          <p:cNvSpPr txBox="1"/>
          <p:nvPr/>
        </p:nvSpPr>
        <p:spPr>
          <a:xfrm>
            <a:off x="431800" y="1653692"/>
            <a:ext cx="11328400" cy="379656"/>
          </a:xfrm>
          <a:prstGeom prst="rect">
            <a:avLst/>
          </a:prstGeom>
          <a:noFill/>
        </p:spPr>
        <p:txBody>
          <a:bodyPr wrap="square" rtlCol="0">
            <a:spAutoFit/>
          </a:bodyPr>
          <a:lstStyle/>
          <a:p>
            <a:pPr algn="ctr" defTabSz="1218988">
              <a:defRPr/>
            </a:pPr>
            <a:r>
              <a:rPr lang="en-IN" sz="1867" dirty="0">
                <a:solidFill>
                  <a:schemeClr val="bg1">
                    <a:lumMod val="75000"/>
                  </a:schemeClr>
                </a:solidFill>
                <a:latin typeface="Trebuchet MS"/>
              </a:rPr>
              <a:t>Striking the perfect balance</a:t>
            </a:r>
          </a:p>
        </p:txBody>
      </p:sp>
      <p:sp>
        <p:nvSpPr>
          <p:cNvPr id="6" name="TextBox 5">
            <a:extLst>
              <a:ext uri="{FF2B5EF4-FFF2-40B4-BE49-F238E27FC236}">
                <a16:creationId xmlns:a16="http://schemas.microsoft.com/office/drawing/2014/main" id="{D2F203BC-1A59-E403-869B-E9A14075CCD6}"/>
              </a:ext>
            </a:extLst>
          </p:cNvPr>
          <p:cNvSpPr txBox="1"/>
          <p:nvPr/>
        </p:nvSpPr>
        <p:spPr>
          <a:xfrm>
            <a:off x="1930400" y="2328401"/>
            <a:ext cx="2743200"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Public </a:t>
            </a:r>
          </a:p>
          <a:p>
            <a:pPr algn="ctr" defTabSz="1218988">
              <a:defRPr/>
            </a:pPr>
            <a:r>
              <a:rPr lang="en-IN" sz="2400" b="1" dirty="0">
                <a:solidFill>
                  <a:srgbClr val="BED730"/>
                </a:solidFill>
                <a:latin typeface="Trebuchet MS"/>
              </a:rPr>
              <a:t>Cloud Drivers</a:t>
            </a:r>
          </a:p>
        </p:txBody>
      </p:sp>
      <p:sp>
        <p:nvSpPr>
          <p:cNvPr id="7" name="TextBox 6">
            <a:extLst>
              <a:ext uri="{FF2B5EF4-FFF2-40B4-BE49-F238E27FC236}">
                <a16:creationId xmlns:a16="http://schemas.microsoft.com/office/drawing/2014/main" id="{22A28BD7-C0E3-3073-BBCD-8EC4A6DF8C60}"/>
              </a:ext>
            </a:extLst>
          </p:cNvPr>
          <p:cNvSpPr txBox="1"/>
          <p:nvPr/>
        </p:nvSpPr>
        <p:spPr>
          <a:xfrm>
            <a:off x="7932487" y="2328401"/>
            <a:ext cx="2616200"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Private </a:t>
            </a:r>
          </a:p>
          <a:p>
            <a:pPr algn="ctr" defTabSz="1218988">
              <a:defRPr/>
            </a:pPr>
            <a:r>
              <a:rPr lang="en-IN" sz="2400" b="1" dirty="0">
                <a:solidFill>
                  <a:srgbClr val="BED730"/>
                </a:solidFill>
                <a:latin typeface="Trebuchet MS"/>
              </a:rPr>
              <a:t>Cloud Drivers</a:t>
            </a:r>
          </a:p>
        </p:txBody>
      </p:sp>
      <p:sp>
        <p:nvSpPr>
          <p:cNvPr id="8" name="Rectangle: Rounded Corners 7">
            <a:extLst>
              <a:ext uri="{FF2B5EF4-FFF2-40B4-BE49-F238E27FC236}">
                <a16:creationId xmlns:a16="http://schemas.microsoft.com/office/drawing/2014/main" id="{A994A23B-8917-4980-A50A-8841CB71D694}"/>
              </a:ext>
            </a:extLst>
          </p:cNvPr>
          <p:cNvSpPr/>
          <p:nvPr/>
        </p:nvSpPr>
        <p:spPr>
          <a:xfrm>
            <a:off x="887859" y="3292049"/>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9" name="TextBox 8">
            <a:extLst>
              <a:ext uri="{FF2B5EF4-FFF2-40B4-BE49-F238E27FC236}">
                <a16:creationId xmlns:a16="http://schemas.microsoft.com/office/drawing/2014/main" id="{4A36EDF0-25CD-DCF5-661D-ED8DA1452FAB}"/>
              </a:ext>
            </a:extLst>
          </p:cNvPr>
          <p:cNvSpPr txBox="1"/>
          <p:nvPr/>
        </p:nvSpPr>
        <p:spPr>
          <a:xfrm>
            <a:off x="1408605" y="3374867"/>
            <a:ext cx="1760947" cy="338554"/>
          </a:xfrm>
          <a:prstGeom prst="rect">
            <a:avLst/>
          </a:prstGeom>
          <a:noFill/>
        </p:spPr>
        <p:txBody>
          <a:bodyPr wrap="square" rtlCol="0">
            <a:spAutoFit/>
          </a:bodyPr>
          <a:lstStyle/>
          <a:p>
            <a:pPr defTabSz="1218988">
              <a:defRPr/>
            </a:pPr>
            <a:r>
              <a:rPr lang="en-IN" sz="1600" b="1" dirty="0">
                <a:solidFill>
                  <a:prstClr val="white"/>
                </a:solidFill>
                <a:latin typeface="Trebuchet MS"/>
              </a:rPr>
              <a:t>Innovation</a:t>
            </a:r>
          </a:p>
        </p:txBody>
      </p:sp>
      <p:sp>
        <p:nvSpPr>
          <p:cNvPr id="10" name="Rectangle: Rounded Corners 9">
            <a:extLst>
              <a:ext uri="{FF2B5EF4-FFF2-40B4-BE49-F238E27FC236}">
                <a16:creationId xmlns:a16="http://schemas.microsoft.com/office/drawing/2014/main" id="{B4E30E33-76AB-D592-2CFD-EA2D322F5E75}"/>
              </a:ext>
            </a:extLst>
          </p:cNvPr>
          <p:cNvSpPr/>
          <p:nvPr/>
        </p:nvSpPr>
        <p:spPr>
          <a:xfrm>
            <a:off x="3307496" y="3292049"/>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1" name="TextBox 10">
            <a:extLst>
              <a:ext uri="{FF2B5EF4-FFF2-40B4-BE49-F238E27FC236}">
                <a16:creationId xmlns:a16="http://schemas.microsoft.com/office/drawing/2014/main" id="{36076F23-48E9-A505-54F2-75D0FD071107}"/>
              </a:ext>
            </a:extLst>
          </p:cNvPr>
          <p:cNvSpPr txBox="1"/>
          <p:nvPr/>
        </p:nvSpPr>
        <p:spPr>
          <a:xfrm>
            <a:off x="3847859" y="3374867"/>
            <a:ext cx="1754335" cy="338554"/>
          </a:xfrm>
          <a:prstGeom prst="rect">
            <a:avLst/>
          </a:prstGeom>
          <a:noFill/>
        </p:spPr>
        <p:txBody>
          <a:bodyPr wrap="square" rtlCol="0">
            <a:spAutoFit/>
          </a:bodyPr>
          <a:lstStyle/>
          <a:p>
            <a:pPr defTabSz="1218988">
              <a:defRPr/>
            </a:pPr>
            <a:r>
              <a:rPr lang="en-IN" sz="1600" b="1" dirty="0">
                <a:solidFill>
                  <a:prstClr val="white"/>
                </a:solidFill>
                <a:latin typeface="Trebuchet MS"/>
              </a:rPr>
              <a:t>Speed</a:t>
            </a:r>
          </a:p>
        </p:txBody>
      </p:sp>
      <p:sp>
        <p:nvSpPr>
          <p:cNvPr id="12" name="Rectangle: Rounded Corners 11">
            <a:extLst>
              <a:ext uri="{FF2B5EF4-FFF2-40B4-BE49-F238E27FC236}">
                <a16:creationId xmlns:a16="http://schemas.microsoft.com/office/drawing/2014/main" id="{AA223509-D8A2-E087-EBAE-58487B719A9A}"/>
              </a:ext>
            </a:extLst>
          </p:cNvPr>
          <p:cNvSpPr/>
          <p:nvPr/>
        </p:nvSpPr>
        <p:spPr>
          <a:xfrm>
            <a:off x="887859" y="3899781"/>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3" name="TextBox 12">
            <a:extLst>
              <a:ext uri="{FF2B5EF4-FFF2-40B4-BE49-F238E27FC236}">
                <a16:creationId xmlns:a16="http://schemas.microsoft.com/office/drawing/2014/main" id="{5CC2BD82-A233-D53C-0820-C7138687AAC0}"/>
              </a:ext>
            </a:extLst>
          </p:cNvPr>
          <p:cNvSpPr txBox="1"/>
          <p:nvPr/>
        </p:nvSpPr>
        <p:spPr>
          <a:xfrm>
            <a:off x="1408605" y="3982599"/>
            <a:ext cx="1760947" cy="338554"/>
          </a:xfrm>
          <a:prstGeom prst="rect">
            <a:avLst/>
          </a:prstGeom>
          <a:noFill/>
        </p:spPr>
        <p:txBody>
          <a:bodyPr wrap="square" rtlCol="0">
            <a:spAutoFit/>
          </a:bodyPr>
          <a:lstStyle/>
          <a:p>
            <a:pPr defTabSz="1218988">
              <a:defRPr/>
            </a:pPr>
            <a:r>
              <a:rPr lang="en-IN" sz="1600" b="1" dirty="0">
                <a:solidFill>
                  <a:prstClr val="white"/>
                </a:solidFill>
                <a:latin typeface="Trebuchet MS"/>
              </a:rPr>
              <a:t>Consumption</a:t>
            </a:r>
          </a:p>
        </p:txBody>
      </p:sp>
      <p:sp>
        <p:nvSpPr>
          <p:cNvPr id="14" name="Rectangle: Rounded Corners 13">
            <a:extLst>
              <a:ext uri="{FF2B5EF4-FFF2-40B4-BE49-F238E27FC236}">
                <a16:creationId xmlns:a16="http://schemas.microsoft.com/office/drawing/2014/main" id="{D2F60E72-0D20-ACE7-77E4-7B5E5CE7AB75}"/>
              </a:ext>
            </a:extLst>
          </p:cNvPr>
          <p:cNvSpPr/>
          <p:nvPr/>
        </p:nvSpPr>
        <p:spPr>
          <a:xfrm>
            <a:off x="3307496" y="3899781"/>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5" name="TextBox 14">
            <a:extLst>
              <a:ext uri="{FF2B5EF4-FFF2-40B4-BE49-F238E27FC236}">
                <a16:creationId xmlns:a16="http://schemas.microsoft.com/office/drawing/2014/main" id="{5565F1C6-4865-492F-E18C-B0693C8ECB1E}"/>
              </a:ext>
            </a:extLst>
          </p:cNvPr>
          <p:cNvSpPr txBox="1"/>
          <p:nvPr/>
        </p:nvSpPr>
        <p:spPr>
          <a:xfrm>
            <a:off x="3847859" y="3982599"/>
            <a:ext cx="1754335" cy="338554"/>
          </a:xfrm>
          <a:prstGeom prst="rect">
            <a:avLst/>
          </a:prstGeom>
          <a:noFill/>
        </p:spPr>
        <p:txBody>
          <a:bodyPr wrap="square" rtlCol="0">
            <a:spAutoFit/>
          </a:bodyPr>
          <a:lstStyle/>
          <a:p>
            <a:pPr defTabSz="1218988">
              <a:defRPr/>
            </a:pPr>
            <a:r>
              <a:rPr lang="en-IN" sz="1600" b="1" dirty="0">
                <a:solidFill>
                  <a:prstClr val="white"/>
                </a:solidFill>
                <a:latin typeface="Trebuchet MS"/>
              </a:rPr>
              <a:t>Scale</a:t>
            </a:r>
          </a:p>
        </p:txBody>
      </p:sp>
      <p:sp>
        <p:nvSpPr>
          <p:cNvPr id="16" name="Rectangle: Rounded Corners 15">
            <a:extLst>
              <a:ext uri="{FF2B5EF4-FFF2-40B4-BE49-F238E27FC236}">
                <a16:creationId xmlns:a16="http://schemas.microsoft.com/office/drawing/2014/main" id="{47EACAA7-9E53-E4D1-1513-12FBFF7EC645}"/>
              </a:ext>
            </a:extLst>
          </p:cNvPr>
          <p:cNvSpPr/>
          <p:nvPr/>
        </p:nvSpPr>
        <p:spPr>
          <a:xfrm>
            <a:off x="6706601" y="3308865"/>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7" name="TextBox 16">
            <a:extLst>
              <a:ext uri="{FF2B5EF4-FFF2-40B4-BE49-F238E27FC236}">
                <a16:creationId xmlns:a16="http://schemas.microsoft.com/office/drawing/2014/main" id="{3A54DB28-BBBB-06E7-32BE-1D7857386A5D}"/>
              </a:ext>
            </a:extLst>
          </p:cNvPr>
          <p:cNvSpPr txBox="1"/>
          <p:nvPr/>
        </p:nvSpPr>
        <p:spPr>
          <a:xfrm>
            <a:off x="7218383" y="3391683"/>
            <a:ext cx="1769912" cy="338554"/>
          </a:xfrm>
          <a:prstGeom prst="rect">
            <a:avLst/>
          </a:prstGeom>
          <a:noFill/>
        </p:spPr>
        <p:txBody>
          <a:bodyPr wrap="square" rtlCol="0">
            <a:spAutoFit/>
          </a:bodyPr>
          <a:lstStyle/>
          <a:p>
            <a:pPr defTabSz="1218988">
              <a:defRPr/>
            </a:pPr>
            <a:r>
              <a:rPr lang="en-IN" sz="1600" b="1" dirty="0">
                <a:solidFill>
                  <a:prstClr val="white"/>
                </a:solidFill>
                <a:latin typeface="Trebuchet MS"/>
              </a:rPr>
              <a:t>Regulatory</a:t>
            </a:r>
          </a:p>
        </p:txBody>
      </p:sp>
      <p:sp>
        <p:nvSpPr>
          <p:cNvPr id="18" name="Rectangle: Rounded Corners 17">
            <a:extLst>
              <a:ext uri="{FF2B5EF4-FFF2-40B4-BE49-F238E27FC236}">
                <a16:creationId xmlns:a16="http://schemas.microsoft.com/office/drawing/2014/main" id="{F4507FA6-20E1-7488-B3EC-F95F250BEEBB}"/>
              </a:ext>
            </a:extLst>
          </p:cNvPr>
          <p:cNvSpPr/>
          <p:nvPr/>
        </p:nvSpPr>
        <p:spPr>
          <a:xfrm>
            <a:off x="9126239" y="3308865"/>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9" name="TextBox 18">
            <a:extLst>
              <a:ext uri="{FF2B5EF4-FFF2-40B4-BE49-F238E27FC236}">
                <a16:creationId xmlns:a16="http://schemas.microsoft.com/office/drawing/2014/main" id="{57116298-9925-3855-97CE-C50DCDF734E3}"/>
              </a:ext>
            </a:extLst>
          </p:cNvPr>
          <p:cNvSpPr txBox="1"/>
          <p:nvPr/>
        </p:nvSpPr>
        <p:spPr>
          <a:xfrm>
            <a:off x="9655905" y="3391683"/>
            <a:ext cx="1752027" cy="338554"/>
          </a:xfrm>
          <a:prstGeom prst="rect">
            <a:avLst/>
          </a:prstGeom>
          <a:noFill/>
        </p:spPr>
        <p:txBody>
          <a:bodyPr wrap="square" rtlCol="0">
            <a:spAutoFit/>
          </a:bodyPr>
          <a:lstStyle/>
          <a:p>
            <a:pPr defTabSz="1218988">
              <a:defRPr/>
            </a:pPr>
            <a:r>
              <a:rPr lang="en-IN" sz="1600" b="1" dirty="0">
                <a:solidFill>
                  <a:prstClr val="white"/>
                </a:solidFill>
                <a:latin typeface="Trebuchet MS"/>
              </a:rPr>
              <a:t>Data Gravity</a:t>
            </a:r>
          </a:p>
        </p:txBody>
      </p:sp>
      <p:sp>
        <p:nvSpPr>
          <p:cNvPr id="20" name="Rectangle: Rounded Corners 19">
            <a:extLst>
              <a:ext uri="{FF2B5EF4-FFF2-40B4-BE49-F238E27FC236}">
                <a16:creationId xmlns:a16="http://schemas.microsoft.com/office/drawing/2014/main" id="{44C4C8BD-5ED6-C6B8-FC50-FDD93F6F0A99}"/>
              </a:ext>
            </a:extLst>
          </p:cNvPr>
          <p:cNvSpPr/>
          <p:nvPr/>
        </p:nvSpPr>
        <p:spPr>
          <a:xfrm>
            <a:off x="6706601" y="3916597"/>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21" name="TextBox 20">
            <a:extLst>
              <a:ext uri="{FF2B5EF4-FFF2-40B4-BE49-F238E27FC236}">
                <a16:creationId xmlns:a16="http://schemas.microsoft.com/office/drawing/2014/main" id="{02096EB0-D3CF-0133-90AB-F47DC8592AB0}"/>
              </a:ext>
            </a:extLst>
          </p:cNvPr>
          <p:cNvSpPr txBox="1"/>
          <p:nvPr/>
        </p:nvSpPr>
        <p:spPr>
          <a:xfrm>
            <a:off x="7218383" y="3999415"/>
            <a:ext cx="1769912" cy="338554"/>
          </a:xfrm>
          <a:prstGeom prst="rect">
            <a:avLst/>
          </a:prstGeom>
          <a:noFill/>
        </p:spPr>
        <p:txBody>
          <a:bodyPr wrap="square" rtlCol="0">
            <a:spAutoFit/>
          </a:bodyPr>
          <a:lstStyle/>
          <a:p>
            <a:pPr defTabSz="1218988">
              <a:defRPr/>
            </a:pPr>
            <a:r>
              <a:rPr lang="en-IN" sz="1600" b="1" dirty="0">
                <a:solidFill>
                  <a:prstClr val="white"/>
                </a:solidFill>
                <a:latin typeface="Trebuchet MS"/>
              </a:rPr>
              <a:t>Performance</a:t>
            </a:r>
          </a:p>
        </p:txBody>
      </p:sp>
      <p:sp>
        <p:nvSpPr>
          <p:cNvPr id="22" name="Rectangle: Rounded Corners 21">
            <a:extLst>
              <a:ext uri="{FF2B5EF4-FFF2-40B4-BE49-F238E27FC236}">
                <a16:creationId xmlns:a16="http://schemas.microsoft.com/office/drawing/2014/main" id="{5157B8BC-2782-07BA-D552-08A334A2404E}"/>
              </a:ext>
            </a:extLst>
          </p:cNvPr>
          <p:cNvSpPr/>
          <p:nvPr/>
        </p:nvSpPr>
        <p:spPr>
          <a:xfrm>
            <a:off x="9126239" y="3916597"/>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23" name="TextBox 22">
            <a:extLst>
              <a:ext uri="{FF2B5EF4-FFF2-40B4-BE49-F238E27FC236}">
                <a16:creationId xmlns:a16="http://schemas.microsoft.com/office/drawing/2014/main" id="{669A6E76-6E61-4F35-1A6E-02A108E77B80}"/>
              </a:ext>
            </a:extLst>
          </p:cNvPr>
          <p:cNvSpPr txBox="1"/>
          <p:nvPr/>
        </p:nvSpPr>
        <p:spPr>
          <a:xfrm>
            <a:off x="9655905" y="3874427"/>
            <a:ext cx="1752027" cy="584775"/>
          </a:xfrm>
          <a:prstGeom prst="rect">
            <a:avLst/>
          </a:prstGeom>
          <a:noFill/>
        </p:spPr>
        <p:txBody>
          <a:bodyPr wrap="square" rtlCol="0">
            <a:spAutoFit/>
          </a:bodyPr>
          <a:lstStyle/>
          <a:p>
            <a:pPr defTabSz="1218988">
              <a:defRPr/>
            </a:pPr>
            <a:r>
              <a:rPr lang="en-IN" sz="1600" b="1" dirty="0">
                <a:solidFill>
                  <a:prstClr val="white"/>
                </a:solidFill>
                <a:latin typeface="Trebuchet MS"/>
              </a:rPr>
              <a:t>Existing Investment</a:t>
            </a:r>
          </a:p>
        </p:txBody>
      </p:sp>
      <p:sp>
        <p:nvSpPr>
          <p:cNvPr id="24" name="TextBox 23">
            <a:extLst>
              <a:ext uri="{FF2B5EF4-FFF2-40B4-BE49-F238E27FC236}">
                <a16:creationId xmlns:a16="http://schemas.microsoft.com/office/drawing/2014/main" id="{88ED0D24-3B85-B98E-EA99-9F57DEDC5C0D}"/>
              </a:ext>
            </a:extLst>
          </p:cNvPr>
          <p:cNvSpPr txBox="1"/>
          <p:nvPr/>
        </p:nvSpPr>
        <p:spPr>
          <a:xfrm>
            <a:off x="1016000" y="4758851"/>
            <a:ext cx="4437181" cy="338554"/>
          </a:xfrm>
          <a:prstGeom prst="rect">
            <a:avLst/>
          </a:prstGeom>
          <a:noFill/>
        </p:spPr>
        <p:txBody>
          <a:bodyPr wrap="square" rtlCol="0">
            <a:spAutoFit/>
          </a:bodyPr>
          <a:lstStyle/>
          <a:p>
            <a:pPr algn="ctr" defTabSz="1218988">
              <a:defRPr/>
            </a:pPr>
            <a:r>
              <a:rPr lang="en-IN" sz="1600" b="1" dirty="0">
                <a:solidFill>
                  <a:prstClr val="white"/>
                </a:solidFill>
                <a:latin typeface="Trebuchet MS"/>
              </a:rPr>
              <a:t>Elastic Workloads</a:t>
            </a:r>
          </a:p>
        </p:txBody>
      </p:sp>
      <p:sp>
        <p:nvSpPr>
          <p:cNvPr id="25" name="TextBox 24">
            <a:extLst>
              <a:ext uri="{FF2B5EF4-FFF2-40B4-BE49-F238E27FC236}">
                <a16:creationId xmlns:a16="http://schemas.microsoft.com/office/drawing/2014/main" id="{D9FFC98B-0741-C6CD-A837-879AD8063F1D}"/>
              </a:ext>
            </a:extLst>
          </p:cNvPr>
          <p:cNvSpPr txBox="1"/>
          <p:nvPr/>
        </p:nvSpPr>
        <p:spPr>
          <a:xfrm>
            <a:off x="447326" y="5126232"/>
            <a:ext cx="5425017" cy="297454"/>
          </a:xfrm>
          <a:prstGeom prst="rect">
            <a:avLst/>
          </a:prstGeom>
          <a:noFill/>
        </p:spPr>
        <p:txBody>
          <a:bodyPr wrap="square" rtlCol="0">
            <a:spAutoFit/>
          </a:bodyPr>
          <a:lstStyle/>
          <a:p>
            <a:pPr algn="ctr" defTabSz="1218988">
              <a:defRPr/>
            </a:pPr>
            <a:r>
              <a:rPr lang="en-IN" sz="1333" b="1" dirty="0">
                <a:solidFill>
                  <a:schemeClr val="bg1">
                    <a:lumMod val="85000"/>
                  </a:schemeClr>
                </a:solidFill>
                <a:latin typeface="Trebuchet MS"/>
              </a:rPr>
              <a:t>Public Cloud Providers</a:t>
            </a:r>
          </a:p>
        </p:txBody>
      </p:sp>
      <p:sp>
        <p:nvSpPr>
          <p:cNvPr id="30" name="TextBox 29">
            <a:extLst>
              <a:ext uri="{FF2B5EF4-FFF2-40B4-BE49-F238E27FC236}">
                <a16:creationId xmlns:a16="http://schemas.microsoft.com/office/drawing/2014/main" id="{F52E23B1-46D9-117C-CF36-7641425E4398}"/>
              </a:ext>
            </a:extLst>
          </p:cNvPr>
          <p:cNvSpPr txBox="1"/>
          <p:nvPr/>
        </p:nvSpPr>
        <p:spPr>
          <a:xfrm>
            <a:off x="5062453" y="5250086"/>
            <a:ext cx="1869017"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Hybrid Cloud</a:t>
            </a:r>
          </a:p>
        </p:txBody>
      </p:sp>
      <p:sp>
        <p:nvSpPr>
          <p:cNvPr id="45" name="Rectangle: Top Corners Rounded 44">
            <a:extLst>
              <a:ext uri="{FF2B5EF4-FFF2-40B4-BE49-F238E27FC236}">
                <a16:creationId xmlns:a16="http://schemas.microsoft.com/office/drawing/2014/main" id="{ECABF908-8CDB-C138-5E31-35CF0BCC1924}"/>
              </a:ext>
            </a:extLst>
          </p:cNvPr>
          <p:cNvSpPr/>
          <p:nvPr/>
        </p:nvSpPr>
        <p:spPr>
          <a:xfrm>
            <a:off x="6765387" y="4751515"/>
            <a:ext cx="4756437" cy="384000"/>
          </a:xfrm>
          <a:prstGeom prst="round2SameRect">
            <a:avLst>
              <a:gd name="adj1" fmla="val 50000"/>
              <a:gd name="adj2" fmla="val 0"/>
            </a:avLst>
          </a:prstGeom>
          <a:solidFill>
            <a:srgbClr val="004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46" name="TextBox 45">
            <a:extLst>
              <a:ext uri="{FF2B5EF4-FFF2-40B4-BE49-F238E27FC236}">
                <a16:creationId xmlns:a16="http://schemas.microsoft.com/office/drawing/2014/main" id="{148C6354-628A-806E-2FEC-3E8460C2096A}"/>
              </a:ext>
            </a:extLst>
          </p:cNvPr>
          <p:cNvSpPr txBox="1"/>
          <p:nvPr/>
        </p:nvSpPr>
        <p:spPr>
          <a:xfrm>
            <a:off x="6893528" y="4758851"/>
            <a:ext cx="4437181" cy="338554"/>
          </a:xfrm>
          <a:prstGeom prst="rect">
            <a:avLst/>
          </a:prstGeom>
          <a:noFill/>
        </p:spPr>
        <p:txBody>
          <a:bodyPr wrap="square" rtlCol="0">
            <a:spAutoFit/>
          </a:bodyPr>
          <a:lstStyle/>
          <a:p>
            <a:pPr algn="ctr" defTabSz="1218988">
              <a:defRPr/>
            </a:pPr>
            <a:r>
              <a:rPr lang="en-IN" sz="1600" b="1" dirty="0">
                <a:solidFill>
                  <a:prstClr val="white"/>
                </a:solidFill>
                <a:latin typeface="Trebuchet MS"/>
              </a:rPr>
              <a:t>Fixed Workloads</a:t>
            </a:r>
          </a:p>
        </p:txBody>
      </p:sp>
      <p:pic>
        <p:nvPicPr>
          <p:cNvPr id="49" name="Picture 48" descr="Logo&#10;&#10;Description automatically generated with medium confidence">
            <a:extLst>
              <a:ext uri="{FF2B5EF4-FFF2-40B4-BE49-F238E27FC236}">
                <a16:creationId xmlns:a16="http://schemas.microsoft.com/office/drawing/2014/main" id="{88D77659-E3BC-BB75-074A-87D984363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8395" y="5672282"/>
            <a:ext cx="859044" cy="248407"/>
          </a:xfrm>
          <a:prstGeom prst="rect">
            <a:avLst/>
          </a:prstGeom>
        </p:spPr>
      </p:pic>
      <p:pic>
        <p:nvPicPr>
          <p:cNvPr id="51" name="Picture 50" descr="Logo&#10;&#10;Description automatically generated">
            <a:extLst>
              <a:ext uri="{FF2B5EF4-FFF2-40B4-BE49-F238E27FC236}">
                <a16:creationId xmlns:a16="http://schemas.microsoft.com/office/drawing/2014/main" id="{E2538435-A25B-B5EF-B363-980A8DA0F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669" y="5456262"/>
            <a:ext cx="986505" cy="609413"/>
          </a:xfrm>
          <a:prstGeom prst="rect">
            <a:avLst/>
          </a:prstGeom>
        </p:spPr>
      </p:pic>
      <p:pic>
        <p:nvPicPr>
          <p:cNvPr id="61" name="Picture 60" descr="Text&#10;&#10;Description automatically generated with medium confidence">
            <a:extLst>
              <a:ext uri="{FF2B5EF4-FFF2-40B4-BE49-F238E27FC236}">
                <a16:creationId xmlns:a16="http://schemas.microsoft.com/office/drawing/2014/main" id="{355742AB-DBB9-FE8D-C485-F78908CEABC5}"/>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8269757" y="5517602"/>
            <a:ext cx="901392" cy="377457"/>
          </a:xfrm>
          <a:prstGeom prst="rect">
            <a:avLst/>
          </a:prstGeom>
        </p:spPr>
      </p:pic>
      <p:pic>
        <p:nvPicPr>
          <p:cNvPr id="67" name="Picture 66" descr="A picture containing text, monitor, screen, screenshot&#10;&#10;Description automatically generated">
            <a:extLst>
              <a:ext uri="{FF2B5EF4-FFF2-40B4-BE49-F238E27FC236}">
                <a16:creationId xmlns:a16="http://schemas.microsoft.com/office/drawing/2014/main" id="{C7C21F86-6AD7-F5CD-5EE7-5EF1C3413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1881" y="5612888"/>
            <a:ext cx="1042663" cy="173912"/>
          </a:xfrm>
          <a:prstGeom prst="rect">
            <a:avLst/>
          </a:prstGeom>
        </p:spPr>
      </p:pic>
      <p:pic>
        <p:nvPicPr>
          <p:cNvPr id="71" name="Picture 70" descr="Logo&#10;&#10;Description automatically generated">
            <a:extLst>
              <a:ext uri="{FF2B5EF4-FFF2-40B4-BE49-F238E27FC236}">
                <a16:creationId xmlns:a16="http://schemas.microsoft.com/office/drawing/2014/main" id="{2AE13BFB-7593-CA90-560E-0087F01786F0}"/>
              </a:ext>
            </a:extLst>
          </p:cNvPr>
          <p:cNvPicPr>
            <a:picLocks noChangeAspect="1"/>
          </p:cNvPicPr>
          <p:nvPr/>
        </p:nvPicPr>
        <p:blipFill rotWithShape="1">
          <a:blip r:embed="rId10">
            <a:extLst>
              <a:ext uri="{28A0092B-C50C-407E-A947-70E740481C1C}">
                <a14:useLocalDpi xmlns:a14="http://schemas.microsoft.com/office/drawing/2010/main" val="0"/>
              </a:ext>
            </a:extLst>
          </a:blip>
          <a:srcRect t="41104" b="41035"/>
          <a:stretch/>
        </p:blipFill>
        <p:spPr>
          <a:xfrm>
            <a:off x="7438892" y="6297287"/>
            <a:ext cx="954481" cy="170481"/>
          </a:xfrm>
          <a:prstGeom prst="rect">
            <a:avLst/>
          </a:prstGeom>
        </p:spPr>
      </p:pic>
      <p:pic>
        <p:nvPicPr>
          <p:cNvPr id="73" name="Picture 72" descr="Background pattern&#10;&#10;Description automatically generated">
            <a:extLst>
              <a:ext uri="{FF2B5EF4-FFF2-40B4-BE49-F238E27FC236}">
                <a16:creationId xmlns:a16="http://schemas.microsoft.com/office/drawing/2014/main" id="{DA47B403-30C8-6E34-0DF7-E19AB1C5807D}"/>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448706" y="6032612"/>
            <a:ext cx="944667" cy="170483"/>
          </a:xfrm>
          <a:prstGeom prst="rect">
            <a:avLst/>
          </a:prstGeom>
        </p:spPr>
      </p:pic>
      <p:pic>
        <p:nvPicPr>
          <p:cNvPr id="79" name="Picture 78" descr="Shape&#10;&#10;Description automatically generated with low confidence">
            <a:extLst>
              <a:ext uri="{FF2B5EF4-FFF2-40B4-BE49-F238E27FC236}">
                <a16:creationId xmlns:a16="http://schemas.microsoft.com/office/drawing/2014/main" id="{742C63CB-3020-AE81-3845-0829C238471F}"/>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466108" y="3996164"/>
            <a:ext cx="336000" cy="336000"/>
          </a:xfrm>
          <a:prstGeom prst="rect">
            <a:avLst/>
          </a:prstGeom>
        </p:spPr>
      </p:pic>
      <p:pic>
        <p:nvPicPr>
          <p:cNvPr id="81" name="Picture 80" descr="Shape&#10;&#10;Description automatically generated with low confidence">
            <a:extLst>
              <a:ext uri="{FF2B5EF4-FFF2-40B4-BE49-F238E27FC236}">
                <a16:creationId xmlns:a16="http://schemas.microsoft.com/office/drawing/2014/main" id="{A0586687-3CA6-37D8-A562-633562FC2F2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24605" y="3983899"/>
            <a:ext cx="336000" cy="336000"/>
          </a:xfrm>
          <a:prstGeom prst="rect">
            <a:avLst/>
          </a:prstGeom>
        </p:spPr>
      </p:pic>
      <p:pic>
        <p:nvPicPr>
          <p:cNvPr id="83" name="Picture 82" descr="Shape&#10;&#10;Description automatically generated with low confidence">
            <a:extLst>
              <a:ext uri="{FF2B5EF4-FFF2-40B4-BE49-F238E27FC236}">
                <a16:creationId xmlns:a16="http://schemas.microsoft.com/office/drawing/2014/main" id="{84D07330-4E19-C93C-7C64-4DFD459D4A27}"/>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466108" y="3369184"/>
            <a:ext cx="336000" cy="336000"/>
          </a:xfrm>
          <a:prstGeom prst="rect">
            <a:avLst/>
          </a:prstGeom>
        </p:spPr>
      </p:pic>
      <p:pic>
        <p:nvPicPr>
          <p:cNvPr id="85" name="Picture 84" descr="Shape&#10;&#10;Description automatically generated with low confidence">
            <a:extLst>
              <a:ext uri="{FF2B5EF4-FFF2-40B4-BE49-F238E27FC236}">
                <a16:creationId xmlns:a16="http://schemas.microsoft.com/office/drawing/2014/main" id="{482E1B23-6500-4437-80B6-5FC544138E9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24605" y="3369184"/>
            <a:ext cx="336000" cy="336000"/>
          </a:xfrm>
          <a:prstGeom prst="rect">
            <a:avLst/>
          </a:prstGeom>
        </p:spPr>
      </p:pic>
      <p:pic>
        <p:nvPicPr>
          <p:cNvPr id="87" name="Picture 86" descr="Shape&#10;&#10;Description automatically generated with low confidence">
            <a:extLst>
              <a:ext uri="{FF2B5EF4-FFF2-40B4-BE49-F238E27FC236}">
                <a16:creationId xmlns:a16="http://schemas.microsoft.com/office/drawing/2014/main" id="{FF4E0B2F-4958-0EED-6007-8654C12F9064}"/>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271905" y="4019699"/>
            <a:ext cx="336000" cy="336000"/>
          </a:xfrm>
          <a:prstGeom prst="rect">
            <a:avLst/>
          </a:prstGeom>
        </p:spPr>
      </p:pic>
      <p:pic>
        <p:nvPicPr>
          <p:cNvPr id="89" name="Picture 88" descr="Shape&#10;&#10;Description automatically generated with low confidence">
            <a:extLst>
              <a:ext uri="{FF2B5EF4-FFF2-40B4-BE49-F238E27FC236}">
                <a16:creationId xmlns:a16="http://schemas.microsoft.com/office/drawing/2014/main" id="{A2E36E7C-E968-A9BB-6520-333CF3F1C84B}"/>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47487" y="4024119"/>
            <a:ext cx="336000" cy="336000"/>
          </a:xfrm>
          <a:prstGeom prst="rect">
            <a:avLst/>
          </a:prstGeom>
        </p:spPr>
      </p:pic>
      <p:pic>
        <p:nvPicPr>
          <p:cNvPr id="91" name="Picture 90" descr="Shape&#10;&#10;Description automatically generated with low confidence">
            <a:extLst>
              <a:ext uri="{FF2B5EF4-FFF2-40B4-BE49-F238E27FC236}">
                <a16:creationId xmlns:a16="http://schemas.microsoft.com/office/drawing/2014/main" id="{E443B380-AF38-B7A7-13A5-4671ED7EB863}"/>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271905" y="3417880"/>
            <a:ext cx="336000" cy="336000"/>
          </a:xfrm>
          <a:prstGeom prst="rect">
            <a:avLst/>
          </a:prstGeom>
        </p:spPr>
      </p:pic>
      <p:pic>
        <p:nvPicPr>
          <p:cNvPr id="93" name="Picture 92" descr="Shape&#10;&#10;Description automatically generated with low confidence">
            <a:extLst>
              <a:ext uri="{FF2B5EF4-FFF2-40B4-BE49-F238E27FC236}">
                <a16:creationId xmlns:a16="http://schemas.microsoft.com/office/drawing/2014/main" id="{B4B5E23D-BD8B-B98A-F2ED-316A4DC301FD}"/>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48213" y="3417880"/>
            <a:ext cx="336000" cy="336000"/>
          </a:xfrm>
          <a:prstGeom prst="rect">
            <a:avLst/>
          </a:prstGeom>
        </p:spPr>
      </p:pic>
      <p:pic>
        <p:nvPicPr>
          <p:cNvPr id="4" name="Picture 3">
            <a:extLst>
              <a:ext uri="{FF2B5EF4-FFF2-40B4-BE49-F238E27FC236}">
                <a16:creationId xmlns:a16="http://schemas.microsoft.com/office/drawing/2014/main" id="{B351DDA4-6AD4-FCCE-B95F-8D5CCBD1F6E4}"/>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0455276" y="5537560"/>
            <a:ext cx="536809" cy="321068"/>
          </a:xfrm>
          <a:prstGeom prst="rect">
            <a:avLst/>
          </a:prstGeom>
          <a:noFill/>
          <a:ln w="9525">
            <a:noFill/>
            <a:miter lim="800000"/>
            <a:headEnd/>
            <a:tailEnd/>
          </a:ln>
        </p:spPr>
      </p:pic>
      <p:pic>
        <p:nvPicPr>
          <p:cNvPr id="26" name="Picture 34" descr="Image result for fortinet">
            <a:extLst>
              <a:ext uri="{FF2B5EF4-FFF2-40B4-BE49-F238E27FC236}">
                <a16:creationId xmlns:a16="http://schemas.microsoft.com/office/drawing/2014/main" id="{95BAD335-6126-5DCB-588D-B866952976EE}"/>
              </a:ext>
            </a:extLst>
          </p:cNvPr>
          <p:cNvPicPr>
            <a:picLocks noChangeAspect="1" noChangeArrowheads="1"/>
          </p:cNvPicPr>
          <p:nvPr/>
        </p:nvPicPr>
        <p:blipFill>
          <a:blip r:embed="rId29"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50148" y="5906232"/>
            <a:ext cx="1326731" cy="3899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a:extLst>
              <a:ext uri="{FF2B5EF4-FFF2-40B4-BE49-F238E27FC236}">
                <a16:creationId xmlns:a16="http://schemas.microsoft.com/office/drawing/2014/main" id="{9458A6F9-6BFE-4383-FEC8-B5AE42F653D7}"/>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003388" y="6001089"/>
            <a:ext cx="954482" cy="249123"/>
          </a:xfrm>
          <a:prstGeom prst="rect">
            <a:avLst/>
          </a:prstGeom>
          <a:noFill/>
          <a:ln w="9525">
            <a:noFill/>
            <a:miter lim="800000"/>
            <a:headEnd/>
            <a:tailEnd/>
          </a:ln>
        </p:spPr>
      </p:pic>
      <p:pic>
        <p:nvPicPr>
          <p:cNvPr id="1026" name="Picture 2">
            <a:extLst>
              <a:ext uri="{FF2B5EF4-FFF2-40B4-BE49-F238E27FC236}">
                <a16:creationId xmlns:a16="http://schemas.microsoft.com/office/drawing/2014/main" id="{70CAE5E5-F133-F576-6960-78CEE7611FB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555341" y="6296162"/>
            <a:ext cx="945723" cy="170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85E868-964E-1CCE-214E-2AE279D4059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50801" y="5638087"/>
            <a:ext cx="742971" cy="2205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white sign with white text&#10;&#10;Description automatically generated">
            <a:extLst>
              <a:ext uri="{FF2B5EF4-FFF2-40B4-BE49-F238E27FC236}">
                <a16:creationId xmlns:a16="http://schemas.microsoft.com/office/drawing/2014/main" id="{90FD76A3-2F9F-30B3-F254-21625BB0833B}"/>
              </a:ext>
            </a:extLst>
          </p:cNvPr>
          <p:cNvPicPr>
            <a:picLocks noChangeAspect="1"/>
          </p:cNvPicPr>
          <p:nvPr/>
        </p:nvPicPr>
        <p:blipFill>
          <a:blip r:embed="rId33"/>
          <a:stretch>
            <a:fillRect/>
          </a:stretch>
        </p:blipFill>
        <p:spPr>
          <a:xfrm>
            <a:off x="8477738" y="5166845"/>
            <a:ext cx="1386821" cy="263348"/>
          </a:xfrm>
          <a:prstGeom prst="rect">
            <a:avLst/>
          </a:prstGeom>
        </p:spPr>
      </p:pic>
      <p:pic>
        <p:nvPicPr>
          <p:cNvPr id="29" name="Picture 46" descr="Amazon Logo Png White Aws With Transparent Background - Clip Art Library">
            <a:extLst>
              <a:ext uri="{FF2B5EF4-FFF2-40B4-BE49-F238E27FC236}">
                <a16:creationId xmlns:a16="http://schemas.microsoft.com/office/drawing/2014/main" id="{C6F9E27E-666F-B97B-1A1F-5BB343E29F9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61425" y="5658185"/>
            <a:ext cx="473667" cy="2830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344D7E0C-86D3-9457-B083-58FCFD14BE52}"/>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brightnessContrast bright="100000" contrast="100000"/>
                    </a14:imgEffect>
                  </a14:imgLayer>
                </a14:imgProps>
              </a:ext>
              <a:ext uri="{28A0092B-C50C-407E-A947-70E740481C1C}">
                <a14:useLocalDpi xmlns:a14="http://schemas.microsoft.com/office/drawing/2010/main" val="0"/>
              </a:ext>
            </a:extLst>
          </a:blip>
          <a:srcRect/>
          <a:stretch/>
        </p:blipFill>
        <p:spPr bwMode="auto">
          <a:xfrm>
            <a:off x="3675167" y="5685077"/>
            <a:ext cx="960000" cy="22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4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04136-6D0F-4672-2C3A-E48F36CF0BB1}"/>
              </a:ext>
            </a:extLst>
          </p:cNvPr>
          <p:cNvSpPr>
            <a:spLocks noGrp="1"/>
          </p:cNvSpPr>
          <p:nvPr>
            <p:ph type="body" sz="quarter" idx="11"/>
          </p:nvPr>
        </p:nvSpPr>
        <p:spPr/>
        <p:txBody>
          <a:bodyPr/>
          <a:lstStyle/>
          <a:p>
            <a:r>
              <a:rPr lang="en-US" dirty="0"/>
              <a:t>Sify cloud &amp; Managed services</a:t>
            </a:r>
          </a:p>
        </p:txBody>
      </p:sp>
    </p:spTree>
    <p:extLst>
      <p:ext uri="{BB962C8B-B14F-4D97-AF65-F5344CB8AC3E}">
        <p14:creationId xmlns:p14="http://schemas.microsoft.com/office/powerpoint/2010/main" val="3062547602"/>
      </p:ext>
    </p:extLst>
  </p:cSld>
  <p:clrMapOvr>
    <a:masterClrMapping/>
  </p:clrMapOvr>
</p:sld>
</file>

<file path=ppt/theme/theme1.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Webinar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1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6.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2834</TotalTime>
  <Words>5260</Words>
  <Application>Microsoft Office PowerPoint</Application>
  <PresentationFormat>Widescreen</PresentationFormat>
  <Paragraphs>932</Paragraphs>
  <Slides>53</Slides>
  <Notes>20</Notes>
  <HiddenSlides>0</HiddenSlides>
  <MMClips>0</MMClips>
  <ScaleCrop>false</ScaleCrop>
  <HeadingPairs>
    <vt:vector size="4" baseType="variant">
      <vt:variant>
        <vt:lpstr>Theme</vt:lpstr>
      </vt:variant>
      <vt:variant>
        <vt:i4>6</vt:i4>
      </vt:variant>
      <vt:variant>
        <vt:lpstr>Slide Titles</vt:lpstr>
      </vt:variant>
      <vt:variant>
        <vt:i4>53</vt:i4>
      </vt:variant>
    </vt:vector>
  </HeadingPairs>
  <TitlesOfParts>
    <vt:vector size="59" baseType="lpstr">
      <vt:lpstr>7_Sify Theme Nov20</vt:lpstr>
      <vt:lpstr>1_Sify Theme Nov20</vt:lpstr>
      <vt:lpstr>Webinar Theme</vt:lpstr>
      <vt:lpstr>Sify Theme Nov20</vt:lpstr>
      <vt:lpstr>11_Sify Theme Nov20</vt:lpstr>
      <vt:lpstr>DC Theme</vt:lpstr>
      <vt:lpstr>PowerPoint Presentation</vt:lpstr>
      <vt:lpstr>AGENDA</vt:lpstr>
      <vt:lpstr>Impact of cloud on customers digital goals</vt:lpstr>
      <vt:lpstr>Project archetypes &amp; Key Buyers </vt:lpstr>
      <vt:lpstr>Relevant to right Outcomes for our customers </vt:lpstr>
      <vt:lpstr>How Sify aligns to Different Stages of  customers Cloud Journey </vt:lpstr>
      <vt:lpstr> Industry adoption In Different stages of cloud journey </vt:lpstr>
      <vt:lpstr>HYBRID MULTI-CLOUD delivery model</vt:lpstr>
      <vt:lpstr>PowerPoint Presentation</vt:lpstr>
      <vt:lpstr>Cloud &amp; IT managed Services - portfolio</vt:lpstr>
      <vt:lpstr>Why Sify- by infrastructure to adopt cloud</vt:lpstr>
      <vt:lpstr>Why sify by platform to enable cloud</vt:lpstr>
      <vt:lpstr>Why Sify for High performance GPU AS a service  </vt:lpstr>
      <vt:lpstr>Why sify for CLOUD ANYWHERE </vt:lpstr>
      <vt:lpstr>Why sify for cloud efficient operations </vt:lpstr>
      <vt:lpstr>Why sify for ai enabled cloud adoption </vt:lpstr>
      <vt:lpstr>Why sify for resilient cloud adoption </vt:lpstr>
      <vt:lpstr>Cloud &amp; IT MANAGED SERVICES FRAMEWORK </vt:lpstr>
      <vt:lpstr>Sify services complementing hyperscale CSPS </vt:lpstr>
      <vt:lpstr>Sify Cloud &amp; IT Managed Services capabilities &amp; strengths</vt:lpstr>
      <vt:lpstr>COMPLIANCE AND CERTIFICATIONS</vt:lpstr>
      <vt:lpstr>Sify: your TRUSTED CLOUD and Managed Services PARTNER</vt:lpstr>
      <vt:lpstr>MANAGED SERVICES for the largest steel company </vt:lpstr>
      <vt:lpstr>MANAGED SERVICES FOR SMALL/MEDIUM BANKS AND NBFCS</vt:lpstr>
      <vt:lpstr>MANAGED SERVICES FOR a large MEDIA organization </vt:lpstr>
      <vt:lpstr>Sify - A complete cloud partner enabling digital services</vt:lpstr>
      <vt:lpstr>PowerPoint Presentation</vt:lpstr>
      <vt:lpstr>PowerPoint Presentation</vt:lpstr>
      <vt:lpstr>ITSM – Service Life Cycle management</vt:lpstr>
      <vt:lpstr>Incident Management Automation</vt:lpstr>
      <vt:lpstr>AI led operations with outcomes</vt:lpstr>
      <vt:lpstr>AI &amp; automation Driven Operations</vt:lpstr>
      <vt:lpstr>What is Sify CI multi-CMP</vt:lpstr>
      <vt:lpstr>Sify CI multi-CMP KEY FUNCTIONALITIES  </vt:lpstr>
      <vt:lpstr>Sify CI multi-CMP KEY FUNCTIONALITIES </vt:lpstr>
      <vt:lpstr>FinOps Advantages</vt:lpstr>
      <vt:lpstr>People capability around various Technology stack: Infra &amp; tools</vt:lpstr>
      <vt:lpstr>People capability around various Technology stack : Security</vt:lpstr>
      <vt:lpstr>Sify CI multi-CMP: Resource Orchestration &amp; management</vt:lpstr>
      <vt:lpstr>Sify CI multi-CMP: Blueprints</vt:lpstr>
      <vt:lpstr>Sify CI multi-CMP: Integrated ITSM &amp; Monitoring System</vt:lpstr>
      <vt:lpstr>Cloud Resource Provisioning and Management</vt:lpstr>
      <vt:lpstr>Cloud Visibility Dashboard</vt:lpstr>
      <vt:lpstr>UNIFIED Interface Multi-CLOUD</vt:lpstr>
      <vt:lpstr>User Access Management</vt:lpstr>
      <vt:lpstr>Single Sign On for CMP, FinOps &amp; ITSM</vt:lpstr>
      <vt:lpstr>Sify CMP Blueprints 1/2</vt:lpstr>
      <vt:lpstr>Sify CMP Blueprints 2/2</vt:lpstr>
      <vt:lpstr>Account Onboarding, Discovery and ITSM</vt:lpstr>
      <vt:lpstr>Real-time observability showing spending </vt:lpstr>
      <vt:lpstr>Chargeback and budgeting</vt:lpstr>
      <vt:lpstr>Rightsizing cloud resources</vt:lpstr>
      <vt:lpstr>Save cloud costs on non-production environments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Shombit Roy</dc:creator>
  <cp:lastModifiedBy>Shombit Roy</cp:lastModifiedBy>
  <cp:revision>66</cp:revision>
  <dcterms:created xsi:type="dcterms:W3CDTF">2023-11-08T19:23:57Z</dcterms:created>
  <dcterms:modified xsi:type="dcterms:W3CDTF">2025-03-24T09:33:35Z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9831487</vt:lpwstr>
  </property>
  <property fmtid="{D5CDD505-2E9C-101B-9397-08002B2CF9AE}" pid="3" name="NXPowerLiteSettings">
    <vt:lpwstr>F7000400038000</vt:lpwstr>
  </property>
  <property fmtid="{D5CDD505-2E9C-101B-9397-08002B2CF9AE}" pid="4" name="NXPowerLiteVersion">
    <vt:lpwstr>S10.0.0</vt:lpwstr>
  </property>
</Properties>
</file>