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147482423" r:id="rId2"/>
    <p:sldId id="2147482442" r:id="rId3"/>
    <p:sldId id="2147480200" r:id="rId4"/>
    <p:sldId id="2147482389" r:id="rId5"/>
    <p:sldId id="2147482409" r:id="rId6"/>
    <p:sldId id="2147482420" r:id="rId7"/>
    <p:sldId id="2147482432" r:id="rId8"/>
    <p:sldId id="256" r:id="rId9"/>
    <p:sldId id="2147482359" r:id="rId10"/>
    <p:sldId id="2147482317" r:id="rId11"/>
    <p:sldId id="2147311172" r:id="rId12"/>
    <p:sldId id="2147311173" r:id="rId13"/>
    <p:sldId id="2147482421" r:id="rId14"/>
    <p:sldId id="2147482424" r:id="rId15"/>
    <p:sldId id="2147482435" r:id="rId16"/>
    <p:sldId id="2147482425" r:id="rId17"/>
    <p:sldId id="2147482444" r:id="rId18"/>
    <p:sldId id="2147482426"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00B0F0"/>
    <a:srgbClr val="BED730"/>
    <a:srgbClr val="FF5AE2"/>
    <a:srgbClr val="FF56D6"/>
    <a:srgbClr val="C23B5F"/>
    <a:srgbClr val="E46C0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3969" autoAdjust="0"/>
  </p:normalViewPr>
  <p:slideViewPr>
    <p:cSldViewPr snapToGrid="0">
      <p:cViewPr varScale="1">
        <p:scale>
          <a:sx n="86" d="100"/>
          <a:sy n="86" d="100"/>
        </p:scale>
        <p:origin x="798" y="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71345187281309E-2"/>
          <c:y val="0.1175362376573873"/>
          <c:w val="0.93805730962543743"/>
          <c:h val="0.6311881058638954"/>
        </c:manualLayout>
      </c:layout>
      <c:barChart>
        <c:barDir val="col"/>
        <c:grouping val="clustered"/>
        <c:varyColors val="0"/>
        <c:ser>
          <c:idx val="0"/>
          <c:order val="0"/>
          <c:tx>
            <c:strRef>
              <c:f>Sheet1!$B$1</c:f>
              <c:strCache>
                <c:ptCount val="1"/>
                <c:pt idx="0">
                  <c:v>USD Bn</c:v>
                </c:pt>
              </c:strCache>
            </c:strRef>
          </c:tx>
          <c:spPr>
            <a:solidFill>
              <a:schemeClr val="tx2">
                <a:lumMod val="9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BED730"/>
                    </a:solidFill>
                    <a:latin typeface="+mj-lt"/>
                    <a:ea typeface="Source Sans Pro" panose="020B050303040302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2027E</c:v>
                </c:pt>
              </c:strCache>
            </c:strRef>
          </c:cat>
          <c:val>
            <c:numRef>
              <c:f>Sheet1!$B$2:$B$3</c:f>
              <c:numCache>
                <c:formatCode>_ * #,##0_ ;_ * \-#,##0_ ;_ * "-"??_ ;_ @_ </c:formatCode>
                <c:ptCount val="2"/>
                <c:pt idx="0">
                  <c:v>8</c:v>
                </c:pt>
                <c:pt idx="1">
                  <c:v>20</c:v>
                </c:pt>
              </c:numCache>
            </c:numRef>
          </c:val>
          <c:extLst>
            <c:ext xmlns:c16="http://schemas.microsoft.com/office/drawing/2014/chart" uri="{C3380CC4-5D6E-409C-BE32-E72D297353CC}">
              <c16:uniqueId val="{00000000-E70F-1F4D-9DC8-A06340A11854}"/>
            </c:ext>
          </c:extLst>
        </c:ser>
        <c:dLbls>
          <c:showLegendKey val="0"/>
          <c:showVal val="0"/>
          <c:showCatName val="0"/>
          <c:showSerName val="0"/>
          <c:showPercent val="0"/>
          <c:showBubbleSize val="0"/>
        </c:dLbls>
        <c:gapWidth val="150"/>
        <c:axId val="100240207"/>
        <c:axId val="333324399"/>
      </c:barChart>
      <c:catAx>
        <c:axId val="1002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75000"/>
                  </a:schemeClr>
                </a:solidFill>
                <a:latin typeface="+mj-lt"/>
                <a:ea typeface="Source Sans Pro" panose="020B0503030403020204" pitchFamily="34" charset="0"/>
                <a:cs typeface="+mn-cs"/>
              </a:defRPr>
            </a:pPr>
            <a:endParaRPr lang="en-US"/>
          </a:p>
        </c:txPr>
        <c:crossAx val="333324399"/>
        <c:crosses val="autoZero"/>
        <c:auto val="1"/>
        <c:lblAlgn val="ctr"/>
        <c:lblOffset val="100"/>
        <c:noMultiLvlLbl val="0"/>
      </c:catAx>
      <c:valAx>
        <c:axId val="333324399"/>
        <c:scaling>
          <c:orientation val="minMax"/>
          <c:max val="30"/>
          <c:min val="0"/>
        </c:scaling>
        <c:delete val="1"/>
        <c:axPos val="l"/>
        <c:numFmt formatCode="_ * #,##0_ ;_ * \-#,##0_ ;_ * &quot;-&quot;??_ ;_ @_ " sourceLinked="1"/>
        <c:majorTickMark val="none"/>
        <c:minorTickMark val="none"/>
        <c:tickLblPos val="nextTo"/>
        <c:crossAx val="10024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71345187281309E-2"/>
          <c:y val="0.1175362376573873"/>
          <c:w val="0.93805730962543743"/>
          <c:h val="0.6311881058638954"/>
        </c:manualLayout>
      </c:layout>
      <c:barChart>
        <c:barDir val="col"/>
        <c:grouping val="clustered"/>
        <c:varyColors val="0"/>
        <c:ser>
          <c:idx val="0"/>
          <c:order val="0"/>
          <c:tx>
            <c:strRef>
              <c:f>Sheet1!$B$1</c:f>
              <c:strCache>
                <c:ptCount val="1"/>
                <c:pt idx="0">
                  <c:v>USD Bn</c:v>
                </c:pt>
              </c:strCache>
            </c:strRef>
          </c:tx>
          <c:spPr>
            <a:solidFill>
              <a:schemeClr val="tx2">
                <a:lumMod val="9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BED730"/>
                    </a:solidFill>
                    <a:latin typeface="+mj-lt"/>
                    <a:ea typeface="Source Sans Pro" panose="020B050303040302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2027E</c:v>
                </c:pt>
              </c:strCache>
            </c:strRef>
          </c:cat>
          <c:val>
            <c:numRef>
              <c:f>Sheet1!$B$2:$B$3</c:f>
              <c:numCache>
                <c:formatCode>_ * #,##0_ ;_ * \-#,##0_ ;_ * "-"??_ ;_ @_ </c:formatCode>
                <c:ptCount val="2"/>
                <c:pt idx="0">
                  <c:v>120</c:v>
                </c:pt>
                <c:pt idx="1">
                  <c:v>350</c:v>
                </c:pt>
              </c:numCache>
            </c:numRef>
          </c:val>
          <c:extLst>
            <c:ext xmlns:c16="http://schemas.microsoft.com/office/drawing/2014/chart" uri="{C3380CC4-5D6E-409C-BE32-E72D297353CC}">
              <c16:uniqueId val="{00000000-28B1-194B-B78B-6E395AE045A4}"/>
            </c:ext>
          </c:extLst>
        </c:ser>
        <c:dLbls>
          <c:showLegendKey val="0"/>
          <c:showVal val="0"/>
          <c:showCatName val="0"/>
          <c:showSerName val="0"/>
          <c:showPercent val="0"/>
          <c:showBubbleSize val="0"/>
        </c:dLbls>
        <c:gapWidth val="150"/>
        <c:axId val="100240207"/>
        <c:axId val="333324399"/>
      </c:barChart>
      <c:catAx>
        <c:axId val="1002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75000"/>
                  </a:schemeClr>
                </a:solidFill>
                <a:latin typeface="+mj-lt"/>
                <a:ea typeface="Source Sans Pro" panose="020B0503030403020204" pitchFamily="34" charset="0"/>
                <a:cs typeface="+mn-cs"/>
              </a:defRPr>
            </a:pPr>
            <a:endParaRPr lang="en-US"/>
          </a:p>
        </c:txPr>
        <c:crossAx val="333324399"/>
        <c:crosses val="autoZero"/>
        <c:auto val="1"/>
        <c:lblAlgn val="ctr"/>
        <c:lblOffset val="100"/>
        <c:noMultiLvlLbl val="0"/>
      </c:catAx>
      <c:valAx>
        <c:axId val="333324399"/>
        <c:scaling>
          <c:orientation val="minMax"/>
          <c:max val="500"/>
          <c:min val="0"/>
        </c:scaling>
        <c:delete val="1"/>
        <c:axPos val="l"/>
        <c:numFmt formatCode="_ * #,##0_ ;_ * \-#,##0_ ;_ * &quot;-&quot;??_ ;_ @_ " sourceLinked="1"/>
        <c:majorTickMark val="none"/>
        <c:minorTickMark val="none"/>
        <c:tickLblPos val="nextTo"/>
        <c:crossAx val="10024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Kw/ rack</c:v>
                </c:pt>
              </c:strCache>
            </c:strRef>
          </c:tx>
          <c:spPr>
            <a:solidFill>
              <a:schemeClr val="bg1"/>
            </a:solidFill>
            <a:ln>
              <a:noFill/>
            </a:ln>
            <a:effectLst/>
          </c:spPr>
          <c:invertIfNegative val="0"/>
          <c:cat>
            <c:strRef>
              <c:f>Sheet1!$A$2:$A$5</c:f>
              <c:strCache>
                <c:ptCount val="4"/>
                <c:pt idx="0">
                  <c:v>Retail</c:v>
                </c:pt>
                <c:pt idx="1">
                  <c:v>Hyperscale</c:v>
                </c:pt>
                <c:pt idx="2">
                  <c:v>AI (inference)</c:v>
                </c:pt>
                <c:pt idx="3">
                  <c:v>AI (training)</c:v>
                </c:pt>
              </c:strCache>
            </c:strRef>
          </c:cat>
          <c:val>
            <c:numRef>
              <c:f>Sheet1!$B$2:$B$5</c:f>
              <c:numCache>
                <c:formatCode>General</c:formatCode>
                <c:ptCount val="4"/>
                <c:pt idx="0">
                  <c:v>5</c:v>
                </c:pt>
                <c:pt idx="1">
                  <c:v>10</c:v>
                </c:pt>
                <c:pt idx="2">
                  <c:v>10</c:v>
                </c:pt>
                <c:pt idx="3">
                  <c:v>80</c:v>
                </c:pt>
              </c:numCache>
            </c:numRef>
          </c:val>
          <c:extLst>
            <c:ext xmlns:c16="http://schemas.microsoft.com/office/drawing/2014/chart" uri="{C3380CC4-5D6E-409C-BE32-E72D297353CC}">
              <c16:uniqueId val="{00000000-4780-1948-BFE4-8B27C416BC0F}"/>
            </c:ext>
          </c:extLst>
        </c:ser>
        <c:ser>
          <c:idx val="1"/>
          <c:order val="1"/>
          <c:tx>
            <c:strRef>
              <c:f>Sheet1!$C$1</c:f>
              <c:strCache>
                <c:ptCount val="1"/>
                <c:pt idx="0">
                  <c:v>Kw/ rack2</c:v>
                </c:pt>
              </c:strCache>
            </c:strRef>
          </c:tx>
          <c:spPr>
            <a:solidFill>
              <a:schemeClr val="tx2">
                <a:lumMod val="90000"/>
              </a:schemeClr>
            </a:solidFill>
            <a:ln>
              <a:noFill/>
            </a:ln>
            <a:effectLst>
              <a:outerShdw blurRad="50800" dist="38100" dir="2700000" algn="tl" rotWithShape="0">
                <a:prstClr val="black">
                  <a:alpha val="40000"/>
                </a:prstClr>
              </a:outerShdw>
            </a:effectLst>
          </c:spPr>
          <c:invertIfNegative val="0"/>
          <c:dLbls>
            <c:dLbl>
              <c:idx val="0"/>
              <c:tx>
                <c:rich>
                  <a:bodyPr/>
                  <a:lstStyle/>
                  <a:p>
                    <a:fld id="{9DBE7D0F-A893-4912-8116-D12DE8F60B8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780-1948-BFE4-8B27C416BC0F}"/>
                </c:ext>
              </c:extLst>
            </c:dLbl>
            <c:dLbl>
              <c:idx val="1"/>
              <c:tx>
                <c:rich>
                  <a:bodyPr/>
                  <a:lstStyle/>
                  <a:p>
                    <a:fld id="{7DF8DADB-2CC0-44B1-8E1B-50FA7B7E60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780-1948-BFE4-8B27C416BC0F}"/>
                </c:ext>
              </c:extLst>
            </c:dLbl>
            <c:dLbl>
              <c:idx val="2"/>
              <c:tx>
                <c:rich>
                  <a:bodyPr/>
                  <a:lstStyle/>
                  <a:p>
                    <a:fld id="{D8839604-DCB4-4819-A02F-4BE84EFD4C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780-1948-BFE4-8B27C416BC0F}"/>
                </c:ext>
              </c:extLst>
            </c:dLbl>
            <c:dLbl>
              <c:idx val="3"/>
              <c:tx>
                <c:rich>
                  <a:bodyPr/>
                  <a:lstStyle/>
                  <a:p>
                    <a:fld id="{1ADDF7EA-44E8-4D16-B27E-30A739CB33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780-1948-BFE4-8B27C416BC0F}"/>
                </c:ext>
              </c:extLst>
            </c:dLbl>
            <c:spPr>
              <a:solidFill>
                <a:srgbClr val="BED73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Retail</c:v>
                </c:pt>
                <c:pt idx="1">
                  <c:v>Hyperscale</c:v>
                </c:pt>
                <c:pt idx="2">
                  <c:v>AI (inference)</c:v>
                </c:pt>
                <c:pt idx="3">
                  <c:v>AI (training)</c:v>
                </c:pt>
              </c:strCache>
            </c:strRef>
          </c:cat>
          <c:val>
            <c:numRef>
              <c:f>Sheet1!$C$2:$C$5</c:f>
              <c:numCache>
                <c:formatCode>General</c:formatCode>
                <c:ptCount val="4"/>
                <c:pt idx="0">
                  <c:v>10</c:v>
                </c:pt>
                <c:pt idx="1">
                  <c:v>25</c:v>
                </c:pt>
                <c:pt idx="2">
                  <c:v>20</c:v>
                </c:pt>
                <c:pt idx="3">
                  <c:v>120</c:v>
                </c:pt>
              </c:numCache>
            </c:numRef>
          </c:val>
          <c:extLst>
            <c:ext xmlns:c15="http://schemas.microsoft.com/office/drawing/2012/chart" uri="{02D57815-91ED-43cb-92C2-25804820EDAC}">
              <c15:datalabelsRange>
                <c15:f>Sheet1!$E$2:$E$5</c15:f>
                <c15:dlblRangeCache>
                  <c:ptCount val="4"/>
                  <c:pt idx="0">
                    <c:v>5-10</c:v>
                  </c:pt>
                  <c:pt idx="1">
                    <c:v>10-25</c:v>
                  </c:pt>
                  <c:pt idx="2">
                    <c:v>10-20</c:v>
                  </c:pt>
                  <c:pt idx="3">
                    <c:v>80-120</c:v>
                  </c:pt>
                </c15:dlblRangeCache>
              </c15:datalabelsRange>
            </c:ext>
            <c:ext xmlns:c16="http://schemas.microsoft.com/office/drawing/2014/chart" uri="{C3380CC4-5D6E-409C-BE32-E72D297353CC}">
              <c16:uniqueId val="{00000005-4780-1948-BFE4-8B27C416BC0F}"/>
            </c:ext>
          </c:extLst>
        </c:ser>
        <c:dLbls>
          <c:showLegendKey val="0"/>
          <c:showVal val="0"/>
          <c:showCatName val="0"/>
          <c:showSerName val="0"/>
          <c:showPercent val="0"/>
          <c:showBubbleSize val="0"/>
        </c:dLbls>
        <c:gapWidth val="80"/>
        <c:overlap val="100"/>
        <c:axId val="1329990592"/>
        <c:axId val="1330002592"/>
      </c:barChart>
      <c:catAx>
        <c:axId val="132999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85000"/>
                  </a:schemeClr>
                </a:solidFill>
                <a:latin typeface="+mj-lt"/>
                <a:ea typeface="+mn-ea"/>
                <a:cs typeface="+mn-cs"/>
              </a:defRPr>
            </a:pPr>
            <a:endParaRPr lang="en-US"/>
          </a:p>
        </c:txPr>
        <c:crossAx val="1330002592"/>
        <c:crosses val="autoZero"/>
        <c:auto val="1"/>
        <c:lblAlgn val="ctr"/>
        <c:lblOffset val="100"/>
        <c:noMultiLvlLbl val="0"/>
      </c:catAx>
      <c:valAx>
        <c:axId val="1330002592"/>
        <c:scaling>
          <c:orientation val="minMax"/>
          <c:max val="160"/>
          <c:min val="0"/>
        </c:scaling>
        <c:delete val="1"/>
        <c:axPos val="l"/>
        <c:numFmt formatCode="General" sourceLinked="1"/>
        <c:majorTickMark val="none"/>
        <c:minorTickMark val="none"/>
        <c:tickLblPos val="nextTo"/>
        <c:crossAx val="1329990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71345187281309E-2"/>
          <c:y val="0.1175362376573873"/>
          <c:w val="0.93805730962543743"/>
          <c:h val="0.6311881058638954"/>
        </c:manualLayout>
      </c:layout>
      <c:barChart>
        <c:barDir val="col"/>
        <c:grouping val="clustered"/>
        <c:varyColors val="0"/>
        <c:ser>
          <c:idx val="0"/>
          <c:order val="0"/>
          <c:tx>
            <c:strRef>
              <c:f>Sheet1!$B$1</c:f>
              <c:strCache>
                <c:ptCount val="1"/>
                <c:pt idx="0">
                  <c:v>MW</c:v>
                </c:pt>
              </c:strCache>
            </c:strRef>
          </c:tx>
          <c:spPr>
            <a:solidFill>
              <a:schemeClr val="tx2">
                <a:lumMod val="90000"/>
              </a:schemeClr>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tx2">
                  <a:lumMod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A6F-FE4B-9A82-2A6A96FD40B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BED730"/>
                    </a:solidFill>
                    <a:latin typeface="+mj-lt"/>
                    <a:ea typeface="Source Sans Pro" panose="020B050303040302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2025</c:v>
                </c:pt>
                <c:pt idx="2">
                  <c:v>2026</c:v>
                </c:pt>
                <c:pt idx="3">
                  <c:v>2027</c:v>
                </c:pt>
                <c:pt idx="4">
                  <c:v>2028</c:v>
                </c:pt>
                <c:pt idx="5">
                  <c:v>2029</c:v>
                </c:pt>
              </c:numCache>
            </c:numRef>
          </c:cat>
          <c:val>
            <c:numRef>
              <c:f>Sheet1!$B$2:$B$7</c:f>
              <c:numCache>
                <c:formatCode>_ * #,##0_ ;_ * \-#,##0_ ;_ * "-"??_ ;_ @_ </c:formatCode>
                <c:ptCount val="6"/>
                <c:pt idx="0">
                  <c:v>40</c:v>
                </c:pt>
                <c:pt idx="1">
                  <c:v>75</c:v>
                </c:pt>
                <c:pt idx="2">
                  <c:v>140</c:v>
                </c:pt>
                <c:pt idx="3">
                  <c:v>262</c:v>
                </c:pt>
                <c:pt idx="4">
                  <c:v>490</c:v>
                </c:pt>
                <c:pt idx="5">
                  <c:v>575</c:v>
                </c:pt>
              </c:numCache>
            </c:numRef>
          </c:val>
          <c:extLst>
            <c:ext xmlns:c16="http://schemas.microsoft.com/office/drawing/2014/chart" uri="{C3380CC4-5D6E-409C-BE32-E72D297353CC}">
              <c16:uniqueId val="{00000002-CA6F-FE4B-9A82-2A6A96FD40B7}"/>
            </c:ext>
          </c:extLst>
        </c:ser>
        <c:dLbls>
          <c:showLegendKey val="0"/>
          <c:showVal val="0"/>
          <c:showCatName val="0"/>
          <c:showSerName val="0"/>
          <c:showPercent val="0"/>
          <c:showBubbleSize val="0"/>
        </c:dLbls>
        <c:gapWidth val="120"/>
        <c:axId val="100240207"/>
        <c:axId val="333324399"/>
      </c:barChart>
      <c:catAx>
        <c:axId val="1002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85000"/>
                  </a:schemeClr>
                </a:solidFill>
                <a:latin typeface="+mj-lt"/>
                <a:ea typeface="Source Sans Pro" panose="020B0503030403020204" pitchFamily="34" charset="0"/>
                <a:cs typeface="+mn-cs"/>
              </a:defRPr>
            </a:pPr>
            <a:endParaRPr lang="en-US"/>
          </a:p>
        </c:txPr>
        <c:crossAx val="333324399"/>
        <c:crosses val="autoZero"/>
        <c:auto val="1"/>
        <c:lblAlgn val="ctr"/>
        <c:lblOffset val="100"/>
        <c:noMultiLvlLbl val="0"/>
      </c:catAx>
      <c:valAx>
        <c:axId val="333324399"/>
        <c:scaling>
          <c:orientation val="minMax"/>
          <c:max val="700"/>
          <c:min val="0"/>
        </c:scaling>
        <c:delete val="1"/>
        <c:axPos val="l"/>
        <c:numFmt formatCode="_ * #,##0_ ;_ * \-#,##0_ ;_ * &quot;-&quot;??_ ;_ @_ " sourceLinked="1"/>
        <c:majorTickMark val="none"/>
        <c:minorTickMark val="none"/>
        <c:tickLblPos val="nextTo"/>
        <c:crossAx val="10024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4DC5A-6549-4FBA-8B94-399F55EC32C4}"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C4ABC-D506-4829-81C7-ECCC619921B5}" type="slidenum">
              <a:rPr lang="en-US" smtClean="0"/>
              <a:t>‹#›</a:t>
            </a:fld>
            <a:endParaRPr lang="en-US"/>
          </a:p>
        </p:txBody>
      </p:sp>
    </p:spTree>
    <p:extLst>
      <p:ext uri="{BB962C8B-B14F-4D97-AF65-F5344CB8AC3E}">
        <p14:creationId xmlns:p14="http://schemas.microsoft.com/office/powerpoint/2010/main" val="11711928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Need for a Scalable and Hardened Technological Infrastructure is required for a future ready digital bank: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a:solidFill>
                  <a:schemeClr val="bg2"/>
                </a:solidFill>
                <a:latin typeface="+mn-lt"/>
              </a:rPr>
              <a:t>Operational Efficiency:</a:t>
            </a:r>
            <a:r>
              <a:rPr lang="en-US" sz="3200">
                <a:solidFill>
                  <a:schemeClr val="bg2"/>
                </a:solidFill>
                <a:latin typeface="+mn-lt"/>
              </a:rPr>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a:t>• Decrease average transaction process time by 25% through automation</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a:t>• Implement process automation for 5 key operational workflows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a:t>• Decrease operational costs by 15% with no loss of service quality</a:t>
            </a:r>
            <a:endParaRPr lang="en-US" sz="320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a:solidFill>
                  <a:schemeClr val="bg2"/>
                </a:solidFill>
                <a:latin typeface="+mn-lt"/>
              </a:rPr>
              <a:t>Enhanced Customer Experience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 Increase mobile app ratings to 4.7 stars with 80% +ve reviews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 Achieve a 30% reduction in customer support tickets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 Increase digital banking transaction volumes by 25% YoY</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b="1">
              <a:solidFill>
                <a:srgbClr val="BED730"/>
              </a:solidFill>
              <a:latin typeface="TheSansOffice" panose="020B050304030206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a:solidFill>
                  <a:srgbClr val="BED730"/>
                </a:solidFill>
                <a:latin typeface="TheSansOffice" panose="020B0503040302060204" pitchFamily="34" charset="0"/>
              </a:rPr>
              <a:t>Security &amp; Compliance</a:t>
            </a:r>
            <a:endParaRPr lang="en-US" sz="320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•Implement consistent data encryption standards across on-premises, private cloud and public cloud environments.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 Achieve compliance certifications for all regulated workloads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a:t>• Achieve maximum coverage of multifactor authentication and stringent access controls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a:solidFill>
                  <a:schemeClr val="bg2"/>
                </a:solidFill>
                <a:latin typeface="+mn-lt"/>
              </a:rPr>
              <a:t>AI/ML and predictive analytics </a:t>
            </a:r>
            <a:r>
              <a:rPr lang="en-US" sz="3200">
                <a:solidFill>
                  <a:schemeClr val="bg2"/>
                </a:solidFill>
                <a:latin typeface="+mn-lt"/>
              </a:rPr>
              <a:t>is used by Banks for fraud detection and prevention, personalized banking services, process automation, and predictive analytics.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a:t>Blockchain: </a:t>
            </a:r>
            <a:r>
              <a:rPr lang="en-US" sz="6600"/>
              <a:t>Banks use blockchain for various applications, including cross-border payments, trade finance, identity verification, and compliance with regulatory standards.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a:solidFill>
                  <a:schemeClr val="bg2"/>
                </a:solidFill>
                <a:latin typeface="+mn-lt"/>
              </a:rPr>
              <a:t>Hybrid IT: </a:t>
            </a:r>
            <a:r>
              <a:rPr lang="en-US" sz="6600" b="0">
                <a:solidFill>
                  <a:schemeClr val="bg2"/>
                </a:solidFill>
                <a:latin typeface="+mn-lt"/>
              </a:rPr>
              <a:t>deploying hybrid environments as per business priorities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a:solidFill>
                  <a:schemeClr val="bg2"/>
                </a:solidFill>
                <a:latin typeface="+mn-lt"/>
              </a:rPr>
              <a:t>Network Backbone: </a:t>
            </a:r>
            <a:r>
              <a:rPr lang="en-US" sz="6600" b="0">
                <a:solidFill>
                  <a:schemeClr val="bg2"/>
                </a:solidFill>
                <a:latin typeface="+mn-lt"/>
              </a:rPr>
              <a:t>rearchitect the network architecture for digital transformation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b="1">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t>Key results like these typically require multiple technology initiatives depending on the bank's digital transformation state. The specific results highlighted above require a highly available and performant core banking system, API gateway, embedded AI/ML insight and foresight engine, and versatile data Lakehouse to power a consumer-grade, modern user experience.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bg2"/>
              </a:solidFill>
              <a:latin typeface="+mn-lt"/>
            </a:endParaRPr>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A0E530BA-1714-4756-BB3A-2049292C11C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457189"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13512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77BE1-8BA9-6A16-76A5-5CB11DCDE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8DADD-55EB-41B7-F65E-33FD32F7A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495ED-182D-E133-12D2-664FBD63309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Low latency, easy access and faster content delivery at Tier 2 locations, ensuring seamless data processing and superior customer experience. </a:t>
            </a:r>
            <a:endParaRPr lang="en-IN" sz="900" dirty="0"/>
          </a:p>
          <a:p>
            <a:endParaRPr lang="en-US" dirty="0"/>
          </a:p>
          <a:p>
            <a:endParaRPr lang="en-US" dirty="0"/>
          </a:p>
        </p:txBody>
      </p:sp>
      <p:sp>
        <p:nvSpPr>
          <p:cNvPr id="4" name="Slide Number Placeholder 3">
            <a:extLst>
              <a:ext uri="{FF2B5EF4-FFF2-40B4-BE49-F238E27FC236}">
                <a16:creationId xmlns:a16="http://schemas.microsoft.com/office/drawing/2014/main" id="{D5876D05-6D31-2DAD-CF2E-ECFE989C83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84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54CA-E5B7-97EF-4882-FD069D257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159A-3D14-F948-AA91-00539542E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90881-BA06-F704-AC4B-89A2087F5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0DA08-5E14-F3B8-42EE-10DF8AC851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53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49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1400+ Digital Networks</a:t>
            </a:r>
          </a:p>
          <a:p>
            <a:pPr algn="l"/>
            <a:r>
              <a:rPr lang="en-US" sz="1200" dirty="0"/>
              <a:t>350+ Cloud</a:t>
            </a:r>
          </a:p>
          <a:p>
            <a:pPr algn="l"/>
            <a:r>
              <a:rPr lang="en-US" sz="1200" dirty="0"/>
              <a:t>450+ Modern Apps &amp; AI/ML, </a:t>
            </a:r>
          </a:p>
          <a:p>
            <a:pPr algn="l"/>
            <a:r>
              <a:rPr lang="en-US" sz="1200" dirty="0"/>
              <a:t>100+ Cybersecurity, </a:t>
            </a:r>
          </a:p>
          <a:p>
            <a:pPr algn="l"/>
            <a:r>
              <a:rPr lang="en-US" sz="1200" dirty="0"/>
              <a:t>100+ Platform automation, </a:t>
            </a:r>
          </a:p>
          <a:p>
            <a:pPr algn="l"/>
            <a:r>
              <a:rPr lang="en-US" sz="1200" dirty="0"/>
              <a:t>500+ Technology Integration</a:t>
            </a:r>
          </a:p>
          <a:p>
            <a:pPr algn="l"/>
            <a:endParaRPr lang="en-US" sz="1200" dirty="0"/>
          </a:p>
          <a:p>
            <a:pPr algn="l"/>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632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66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Calibri"/>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Calibri"/>
            </a:endParaRPr>
          </a:p>
        </p:txBody>
      </p:sp>
    </p:spTree>
    <p:extLst>
      <p:ext uri="{BB962C8B-B14F-4D97-AF65-F5344CB8AC3E}">
        <p14:creationId xmlns:p14="http://schemas.microsoft.com/office/powerpoint/2010/main" val="134541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92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Uttar Pradesh Investors Summit held in 2022, Sify announced one of the largest investments in the Data Center space in India, INR 2692 crores to be invested in Noida to begin with.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1B12E2-2BEC-48E9-9ECC-978F196A68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324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1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24D6-3413-36AF-801B-0B2DA48B9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532EE-60D8-37FF-41C2-322E6F9E6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B1C09-24CD-6ADD-2C94-90E95688F22F}"/>
              </a:ext>
            </a:extLst>
          </p:cNvPr>
          <p:cNvSpPr>
            <a:spLocks noGrp="1"/>
          </p:cNvSpPr>
          <p:nvPr>
            <p:ph type="body" idx="1"/>
          </p:nvPr>
        </p:nvSpPr>
        <p:spPr/>
        <p:txBody>
          <a:bodyPr/>
          <a:lstStyle/>
          <a:p>
            <a:r>
              <a:rPr lang="en-US"/>
              <a:t>At the Uttar Pradesh Investors Summit held in 2022, Sify announced one of the largest investments in the Data Center space in India, INR 2692 crores to be invested in Noida to begin with.  </a:t>
            </a:r>
          </a:p>
        </p:txBody>
      </p:sp>
      <p:sp>
        <p:nvSpPr>
          <p:cNvPr id="4" name="Slide Number Placeholder 3">
            <a:extLst>
              <a:ext uri="{FF2B5EF4-FFF2-40B4-BE49-F238E27FC236}">
                <a16:creationId xmlns:a16="http://schemas.microsoft.com/office/drawing/2014/main" id="{C4767548-0E9A-3360-1258-563658D81F2F}"/>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1B12E2-2BEC-48E9-9ECC-978F196A68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5902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34104" y="1479307"/>
            <a:ext cx="5729812" cy="1282622"/>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a:t>TITLE OF THE SLIDE - LINE ONE</a:t>
            </a:r>
            <a:endParaRPr lang="en-IN"/>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34107" y="3191890"/>
            <a:ext cx="2517377" cy="277103"/>
          </a:xfrm>
        </p:spPr>
        <p:txBody>
          <a:bodyPr anchor="t">
            <a:noAutofit/>
          </a:bodyPr>
          <a:lstStyle>
            <a:lvl1pPr marL="0" indent="0">
              <a:lnSpc>
                <a:spcPts val="1800"/>
              </a:lnSpc>
              <a:buNone/>
              <a:defRPr sz="12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33936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0"/>
            <a:ext cx="9144001"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1800"/>
          </a:p>
        </p:txBody>
      </p:sp>
      <p:sp>
        <p:nvSpPr>
          <p:cNvPr id="26" name="Rectangle 25">
            <a:extLst>
              <a:ext uri="{FF2B5EF4-FFF2-40B4-BE49-F238E27FC236}">
                <a16:creationId xmlns:a16="http://schemas.microsoft.com/office/drawing/2014/main" id="{8AD19607-E94E-48EE-A274-950F2411742E}"/>
              </a:ext>
            </a:extLst>
          </p:cNvPr>
          <p:cNvSpPr/>
          <p:nvPr/>
        </p:nvSpPr>
        <p:spPr>
          <a:xfrm>
            <a:off x="-36280" y="3859836"/>
            <a:ext cx="9216571" cy="128366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2"/>
            <a:ext cx="8496300" cy="1106806"/>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56828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03A35-5F52-233E-1D0A-CB45504AB6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0" y="0"/>
            <a:ext cx="9143999" cy="51435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324000" y="188492"/>
            <a:ext cx="8496150" cy="438572"/>
          </a:xfrm>
        </p:spPr>
        <p:txBody>
          <a:bodyPr/>
          <a:lstStyle>
            <a:lvl1pPr>
              <a:defRPr sz="24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247653" y="4862677"/>
            <a:ext cx="1337366"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03548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698968-2DB3-A100-6FCA-26FF04D2C33F}"/>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27210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ucknow 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698968-2DB3-A100-6FCA-26FF04D2C33F}"/>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Tree>
    <p:extLst>
      <p:ext uri="{BB962C8B-B14F-4D97-AF65-F5344CB8AC3E}">
        <p14:creationId xmlns:p14="http://schemas.microsoft.com/office/powerpoint/2010/main" val="9209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23850" y="1709533"/>
            <a:ext cx="5809162" cy="862220"/>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323853" y="2793683"/>
            <a:ext cx="5435173"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23853" y="3330889"/>
            <a:ext cx="2527631" cy="277103"/>
          </a:xfrm>
        </p:spPr>
        <p:txBody>
          <a:bodyPr anchor="t">
            <a:noAutofit/>
          </a:bodyPr>
          <a:lstStyle>
            <a:lvl1pPr marL="0" indent="0">
              <a:lnSpc>
                <a:spcPts val="1800"/>
              </a:lnSpc>
              <a:buNone/>
              <a:defRPr sz="12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93257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9271"/>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244222" y="4862679"/>
            <a:ext cx="1337366" cy="200055"/>
          </a:xfrm>
          <a:prstGeom prst="rect">
            <a:avLst/>
          </a:prstGeom>
          <a:noFill/>
        </p:spPr>
        <p:txBody>
          <a:bodyPr wrap="square" rtlCol="0">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05171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244222" y="4862679"/>
            <a:ext cx="1337366" cy="200055"/>
          </a:xfrm>
          <a:prstGeom prst="rect">
            <a:avLst/>
          </a:prstGeom>
          <a:noFill/>
        </p:spPr>
        <p:txBody>
          <a:bodyPr wrap="square" rtlCol="0">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324000" y="219271"/>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20247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latin typeface="TheSansOffice" panose="020B0503040302060204" pitchFamily="34" charset="0"/>
            </a:endParaRPr>
          </a:p>
        </p:txBody>
      </p:sp>
    </p:spTree>
    <p:extLst>
      <p:ext uri="{BB962C8B-B14F-4D97-AF65-F5344CB8AC3E}">
        <p14:creationId xmlns:p14="http://schemas.microsoft.com/office/powerpoint/2010/main" val="296890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36280" y="3859836"/>
            <a:ext cx="9216571" cy="128366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323850" y="3929322"/>
            <a:ext cx="8496300" cy="1106806"/>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46769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126013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987427"/>
            <a:ext cx="8496300" cy="3744914"/>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70"/>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323850" y="280827"/>
            <a:ext cx="8496300" cy="369322"/>
          </a:xfrm>
          <a:prstGeom prst="rect">
            <a:avLst/>
          </a:prstGeom>
        </p:spPr>
        <p:txBody>
          <a:bodyPr vert="horz" wrap="square" lIns="0" tIns="45715" rIns="91428" bIns="45715" rtlCol="0" anchor="ctr">
            <a:spAutoFit/>
          </a:bodyPr>
          <a:lstStyle/>
          <a:p>
            <a:pPr marL="0" marR="0" lvl="0" indent="0" algn="l" defTabSz="914151"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244222" y="4862679"/>
            <a:ext cx="1337366" cy="200055"/>
          </a:xfrm>
          <a:prstGeom prst="rect">
            <a:avLst/>
          </a:prstGeom>
          <a:noFill/>
        </p:spPr>
        <p:txBody>
          <a:bodyPr wrap="square" rtlCol="0">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448133967"/>
      </p:ext>
    </p:extLst>
  </p:cSld>
  <p:clrMap bg1="lt1" tx1="dk1" bg2="lt2" tx2="dk2" accent1="accent1" accent2="accent2" accent3="accent3" accent4="accent4" accent5="accent5" accent6="accent6" hlink="hlink" folHlink="folHlink"/>
  <p:sldLayoutIdLst>
    <p:sldLayoutId id="2147483714" r:id="rId1"/>
    <p:sldLayoutId id="2147483678" r:id="rId2"/>
    <p:sldLayoutId id="2147483718" r:id="rId3"/>
    <p:sldLayoutId id="2147483679" r:id="rId4"/>
    <p:sldLayoutId id="2147483680" r:id="rId5"/>
    <p:sldLayoutId id="2147483681" r:id="rId6"/>
    <p:sldLayoutId id="2147483682" r:id="rId7"/>
    <p:sldLayoutId id="2147483683" r:id="rId8"/>
    <p:sldLayoutId id="2147483684" r:id="rId9"/>
    <p:sldLayoutId id="2147483716" r:id="rId10"/>
    <p:sldLayoutId id="2147483719" r:id="rId11"/>
  </p:sldLayoutIdLst>
  <p:txStyles>
    <p:titleStyle>
      <a:lvl1pPr algn="l" defTabSz="685630"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170057" indent="-170057" algn="l" defTabSz="685630" rtl="0" eaLnBrk="1" latinLnBrk="0" hangingPunct="1">
        <a:lnSpc>
          <a:spcPct val="90000"/>
        </a:lnSpc>
        <a:spcBef>
          <a:spcPts val="450"/>
        </a:spcBef>
        <a:buFont typeface="Arial" pitchFamily="34" charset="0"/>
        <a:buChar char="•"/>
        <a:defRPr sz="1200" kern="1200">
          <a:solidFill>
            <a:srgbClr val="595959"/>
          </a:solidFill>
          <a:latin typeface="TheSansOffice" panose="020B0503040302060204" pitchFamily="34" charset="0"/>
          <a:ea typeface="+mn-ea"/>
          <a:cs typeface="+mn-cs"/>
        </a:defRPr>
      </a:lvl1pPr>
      <a:lvl2pPr marL="426494" indent="-214260" algn="l" defTabSz="685630" rtl="0" eaLnBrk="1" latinLnBrk="0" hangingPunct="1">
        <a:lnSpc>
          <a:spcPct val="90000"/>
        </a:lnSpc>
        <a:spcBef>
          <a:spcPts val="450"/>
        </a:spcBef>
        <a:buFont typeface="Arial" pitchFamily="34" charset="0"/>
        <a:buChar char="–"/>
        <a:defRPr sz="1050" kern="1200">
          <a:solidFill>
            <a:srgbClr val="595959"/>
          </a:solidFill>
          <a:latin typeface="TheSansOffice" panose="020B0503040302060204" pitchFamily="34" charset="0"/>
          <a:ea typeface="+mn-ea"/>
          <a:cs typeface="+mn-cs"/>
        </a:defRPr>
      </a:lvl2pPr>
      <a:lvl3pPr marL="857036" indent="-171407" algn="l" defTabSz="685630" rtl="0" eaLnBrk="1" latinLnBrk="0" hangingPunct="1">
        <a:lnSpc>
          <a:spcPct val="90000"/>
        </a:lnSpc>
        <a:spcBef>
          <a:spcPts val="450"/>
        </a:spcBef>
        <a:buFont typeface="Arial" pitchFamily="34" charset="0"/>
        <a:buChar char="•"/>
        <a:defRPr sz="900" kern="1200">
          <a:solidFill>
            <a:srgbClr val="595959"/>
          </a:solidFill>
          <a:latin typeface="Trebuchet MS" pitchFamily="34" charset="0"/>
          <a:ea typeface="+mn-ea"/>
          <a:cs typeface="+mn-cs"/>
        </a:defRPr>
      </a:lvl3pPr>
      <a:lvl4pPr marL="1199850" indent="-171407" algn="l" defTabSz="685630" rtl="0" eaLnBrk="1" latinLnBrk="0" hangingPunct="1">
        <a:lnSpc>
          <a:spcPct val="90000"/>
        </a:lnSpc>
        <a:spcBef>
          <a:spcPts val="450"/>
        </a:spcBef>
        <a:buFont typeface="Arial" pitchFamily="34" charset="0"/>
        <a:buChar char="–"/>
        <a:defRPr sz="825" kern="1200">
          <a:solidFill>
            <a:srgbClr val="595959"/>
          </a:solidFill>
          <a:latin typeface="Trebuchet MS" pitchFamily="34" charset="0"/>
          <a:ea typeface="+mn-ea"/>
          <a:cs typeface="+mn-cs"/>
        </a:defRPr>
      </a:lvl4pPr>
      <a:lvl5pPr marL="1542665" indent="-171407" algn="l" defTabSz="685630" rtl="0" eaLnBrk="1" latinLnBrk="0" hangingPunct="1">
        <a:lnSpc>
          <a:spcPct val="90000"/>
        </a:lnSpc>
        <a:spcBef>
          <a:spcPts val="450"/>
        </a:spcBef>
        <a:buFont typeface="Arial" pitchFamily="34" charset="0"/>
        <a:buChar char="»"/>
        <a:defRPr sz="825" kern="1200">
          <a:solidFill>
            <a:srgbClr val="595959"/>
          </a:solidFill>
          <a:latin typeface="Trebuchet MS" pitchFamily="34" charset="0"/>
          <a:ea typeface="+mn-ea"/>
          <a:cs typeface="+mn-cs"/>
        </a:defRPr>
      </a:lvl5pPr>
      <a:lvl6pPr marL="1885479" indent="-171407"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94" indent="-171407"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08" indent="-171407"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23" indent="-171407"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0" rtl="0" eaLnBrk="1" latinLnBrk="0" hangingPunct="1">
        <a:defRPr sz="1350" kern="1200">
          <a:solidFill>
            <a:schemeClr val="tx1"/>
          </a:solidFill>
          <a:latin typeface="+mn-lt"/>
          <a:ea typeface="+mn-ea"/>
          <a:cs typeface="+mn-cs"/>
        </a:defRPr>
      </a:lvl1pPr>
      <a:lvl2pPr marL="342815" algn="l" defTabSz="685630" rtl="0" eaLnBrk="1" latinLnBrk="0" hangingPunct="1">
        <a:defRPr sz="1350" kern="1200">
          <a:solidFill>
            <a:schemeClr val="tx1"/>
          </a:solidFill>
          <a:latin typeface="+mn-lt"/>
          <a:ea typeface="+mn-ea"/>
          <a:cs typeface="+mn-cs"/>
        </a:defRPr>
      </a:lvl2pPr>
      <a:lvl3pPr marL="685630" algn="l" defTabSz="685630" rtl="0" eaLnBrk="1" latinLnBrk="0" hangingPunct="1">
        <a:defRPr sz="1350" kern="1200">
          <a:solidFill>
            <a:schemeClr val="tx1"/>
          </a:solidFill>
          <a:latin typeface="+mn-lt"/>
          <a:ea typeface="+mn-ea"/>
          <a:cs typeface="+mn-cs"/>
        </a:defRPr>
      </a:lvl3pPr>
      <a:lvl4pPr marL="1028444" algn="l" defTabSz="685630" rtl="0" eaLnBrk="1" latinLnBrk="0" hangingPunct="1">
        <a:defRPr sz="1350" kern="1200">
          <a:solidFill>
            <a:schemeClr val="tx1"/>
          </a:solidFill>
          <a:latin typeface="+mn-lt"/>
          <a:ea typeface="+mn-ea"/>
          <a:cs typeface="+mn-cs"/>
        </a:defRPr>
      </a:lvl4pPr>
      <a:lvl5pPr marL="1371259" algn="l" defTabSz="685630" rtl="0" eaLnBrk="1" latinLnBrk="0" hangingPunct="1">
        <a:defRPr sz="1350" kern="1200">
          <a:solidFill>
            <a:schemeClr val="tx1"/>
          </a:solidFill>
          <a:latin typeface="+mn-lt"/>
          <a:ea typeface="+mn-ea"/>
          <a:cs typeface="+mn-cs"/>
        </a:defRPr>
      </a:lvl5pPr>
      <a:lvl6pPr marL="1714073" algn="l" defTabSz="685630" rtl="0" eaLnBrk="1" latinLnBrk="0" hangingPunct="1">
        <a:defRPr sz="1350" kern="1200">
          <a:solidFill>
            <a:schemeClr val="tx1"/>
          </a:solidFill>
          <a:latin typeface="+mn-lt"/>
          <a:ea typeface="+mn-ea"/>
          <a:cs typeface="+mn-cs"/>
        </a:defRPr>
      </a:lvl6pPr>
      <a:lvl7pPr marL="2056885" algn="l" defTabSz="685630" rtl="0" eaLnBrk="1" latinLnBrk="0" hangingPunct="1">
        <a:defRPr sz="1350" kern="1200">
          <a:solidFill>
            <a:schemeClr val="tx1"/>
          </a:solidFill>
          <a:latin typeface="+mn-lt"/>
          <a:ea typeface="+mn-ea"/>
          <a:cs typeface="+mn-cs"/>
        </a:defRPr>
      </a:lvl7pPr>
      <a:lvl8pPr marL="2399701" algn="l" defTabSz="685630" rtl="0" eaLnBrk="1" latinLnBrk="0" hangingPunct="1">
        <a:defRPr sz="1350" kern="1200">
          <a:solidFill>
            <a:schemeClr val="tx1"/>
          </a:solidFill>
          <a:latin typeface="+mn-lt"/>
          <a:ea typeface="+mn-ea"/>
          <a:cs typeface="+mn-cs"/>
        </a:defRPr>
      </a:lvl8pPr>
      <a:lvl9pPr marL="2742515" algn="l" defTabSz="68563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67" userDrawn="1">
          <p15:clr>
            <a:srgbClr val="F26B43"/>
          </p15:clr>
        </p15:guide>
        <p15:guide id="2" orient="horz" pos="1620" userDrawn="1">
          <p15:clr>
            <a:srgbClr val="F26B43"/>
          </p15:clr>
        </p15:guide>
        <p15:guide id="3" pos="2993" userDrawn="1">
          <p15:clr>
            <a:srgbClr val="F26B43"/>
          </p15:clr>
        </p15:guide>
        <p15:guide id="5" pos="204" userDrawn="1">
          <p15:clr>
            <a:srgbClr val="F26B43"/>
          </p15:clr>
        </p15:guide>
        <p15:guide id="6" pos="288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8.emf"/><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8.png"/><Relationship Id="rId18" Type="http://schemas.openxmlformats.org/officeDocument/2006/relationships/image" Target="../media/image67.png"/><Relationship Id="rId3" Type="http://schemas.openxmlformats.org/officeDocument/2006/relationships/image" Target="../media/image62.png"/><Relationship Id="rId21" Type="http://schemas.openxmlformats.org/officeDocument/2006/relationships/image" Target="../media/image69.png"/><Relationship Id="rId7" Type="http://schemas.openxmlformats.org/officeDocument/2006/relationships/image" Target="../media/image25.svg"/><Relationship Id="rId12" Type="http://schemas.microsoft.com/office/2007/relationships/hdphoto" Target="../media/hdphoto2.wdp"/><Relationship Id="rId17" Type="http://schemas.openxmlformats.org/officeDocument/2006/relationships/image" Target="../media/image66.jpeg"/><Relationship Id="rId2" Type="http://schemas.openxmlformats.org/officeDocument/2006/relationships/notesSlide" Target="../notesSlides/notesSlide12.xml"/><Relationship Id="rId16" Type="http://schemas.openxmlformats.org/officeDocument/2006/relationships/image" Target="../media/image21.svg"/><Relationship Id="rId20"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3.png"/><Relationship Id="rId5" Type="http://schemas.openxmlformats.org/officeDocument/2006/relationships/image" Target="../media/image23.svg"/><Relationship Id="rId15" Type="http://schemas.openxmlformats.org/officeDocument/2006/relationships/image" Target="../media/image20.png"/><Relationship Id="rId10" Type="http://schemas.openxmlformats.org/officeDocument/2006/relationships/image" Target="../media/image65.png"/><Relationship Id="rId19"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64.png"/><Relationship Id="rId1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slideLayout" Target="../slideLayouts/slideLayout5.xm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oleObject" Target="../embeddings/oleObject1.bin"/><Relationship Id="rId10" Type="http://schemas.openxmlformats.org/officeDocument/2006/relationships/image" Target="../media/image14.jpe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svg"/><Relationship Id="rId19" Type="http://schemas.microsoft.com/office/2007/relationships/hdphoto" Target="../media/hdphoto1.wdp"/><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emf"/><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4692B-2C6C-5EE5-2FA5-AC7DEE6A2A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66168" y="2146852"/>
            <a:ext cx="5877831" cy="2045486"/>
          </a:xfrm>
          <a:prstGeom prst="rect">
            <a:avLst/>
          </a:prstGeom>
        </p:spPr>
      </p:pic>
      <p:sp>
        <p:nvSpPr>
          <p:cNvPr id="8" name="TextBox 7">
            <a:extLst>
              <a:ext uri="{FF2B5EF4-FFF2-40B4-BE49-F238E27FC236}">
                <a16:creationId xmlns:a16="http://schemas.microsoft.com/office/drawing/2014/main" id="{6F0253DB-3773-CF8B-634A-DD25D6A25A28}"/>
              </a:ext>
            </a:extLst>
          </p:cNvPr>
          <p:cNvSpPr txBox="1"/>
          <p:nvPr/>
        </p:nvSpPr>
        <p:spPr>
          <a:xfrm>
            <a:off x="323850" y="1641757"/>
            <a:ext cx="6684052" cy="1054231"/>
          </a:xfrm>
          <a:prstGeom prst="rect">
            <a:avLst/>
          </a:prstGeom>
        </p:spPr>
        <p:txBody>
          <a:bodyPr vert="horz" lIns="0" tIns="0" rIns="68571" bIns="34286" rtlCol="0">
            <a:noAutofit/>
          </a:bodyPr>
          <a:lstStyle>
            <a:lvl1pPr indent="0" defTabSz="914173">
              <a:lnSpc>
                <a:spcPct val="100000"/>
              </a:lnSpc>
              <a:spcBef>
                <a:spcPts val="0"/>
              </a:spcBef>
              <a:buFont typeface="Arial" pitchFamily="34" charset="0"/>
              <a:buNone/>
              <a:defRPr sz="4267" b="1" cap="none" baseline="0">
                <a:solidFill>
                  <a:schemeClr val="bg1"/>
                </a:solidFill>
                <a:latin typeface="TheSansOffice" panose="020B0503040302060204" pitchFamily="34" charset="0"/>
              </a:defRPr>
            </a:lvl1pPr>
            <a:lvl2pPr marL="568659" indent="-285680" defTabSz="914173">
              <a:lnSpc>
                <a:spcPct val="90000"/>
              </a:lnSpc>
              <a:spcBef>
                <a:spcPts val="600"/>
              </a:spcBef>
              <a:buFont typeface="Arial" pitchFamily="34" charset="0"/>
              <a:buChar char="–"/>
              <a:defRPr sz="1400">
                <a:solidFill>
                  <a:srgbClr val="595959"/>
                </a:solidFill>
                <a:latin typeface="TheSansOffice" panose="020B0503040302060204" pitchFamily="34" charset="0"/>
              </a:defRPr>
            </a:lvl2pPr>
            <a:lvl3pPr marL="1142714" indent="-228542" defTabSz="914173">
              <a:lnSpc>
                <a:spcPct val="90000"/>
              </a:lnSpc>
              <a:spcBef>
                <a:spcPts val="600"/>
              </a:spcBef>
              <a:buFont typeface="Arial" pitchFamily="34" charset="0"/>
              <a:buChar char="•"/>
              <a:defRPr sz="1200">
                <a:solidFill>
                  <a:srgbClr val="595959"/>
                </a:solidFill>
                <a:latin typeface="Trebuchet MS" pitchFamily="34" charset="0"/>
              </a:defRPr>
            </a:lvl3pPr>
            <a:lvl4pPr marL="1599800" indent="-228542" defTabSz="914173">
              <a:lnSpc>
                <a:spcPct val="90000"/>
              </a:lnSpc>
              <a:spcBef>
                <a:spcPts val="600"/>
              </a:spcBef>
              <a:buFont typeface="Arial" pitchFamily="34" charset="0"/>
              <a:buChar char="–"/>
              <a:defRPr sz="1100">
                <a:solidFill>
                  <a:srgbClr val="595959"/>
                </a:solidFill>
                <a:latin typeface="Trebuchet MS" pitchFamily="34" charset="0"/>
              </a:defRPr>
            </a:lvl4pPr>
            <a:lvl5pPr marL="2056887" indent="-228542" defTabSz="914173">
              <a:lnSpc>
                <a:spcPct val="90000"/>
              </a:lnSpc>
              <a:spcBef>
                <a:spcPts val="600"/>
              </a:spcBef>
              <a:buFont typeface="Arial" pitchFamily="34" charset="0"/>
              <a:buChar char="»"/>
              <a:defRPr sz="1100">
                <a:solidFill>
                  <a:srgbClr val="595959"/>
                </a:solidFill>
                <a:latin typeface="Trebuchet MS" pitchFamily="34" charset="0"/>
              </a:defRPr>
            </a:lvl5pPr>
            <a:lvl6pPr marL="2513972" indent="-228542" defTabSz="914173">
              <a:spcBef>
                <a:spcPct val="20000"/>
              </a:spcBef>
              <a:buFont typeface="Arial" pitchFamily="34" charset="0"/>
              <a:buChar char="•"/>
              <a:defRPr sz="2000"/>
            </a:lvl6pPr>
            <a:lvl7pPr marL="2971059" indent="-228542" defTabSz="914173">
              <a:spcBef>
                <a:spcPct val="20000"/>
              </a:spcBef>
              <a:buFont typeface="Arial" pitchFamily="34" charset="0"/>
              <a:buChar char="•"/>
              <a:defRPr sz="2000"/>
            </a:lvl7pPr>
            <a:lvl8pPr marL="3428144" indent="-228542" defTabSz="914173">
              <a:spcBef>
                <a:spcPct val="20000"/>
              </a:spcBef>
              <a:buFont typeface="Arial" pitchFamily="34" charset="0"/>
              <a:buChar char="•"/>
              <a:defRPr sz="2000"/>
            </a:lvl8pPr>
            <a:lvl9pPr marL="3885230" indent="-228542" defTabSz="914173">
              <a:spcBef>
                <a:spcPct val="20000"/>
              </a:spcBef>
              <a:buFont typeface="Arial" pitchFamily="34" charset="0"/>
              <a:buChar char="•"/>
              <a:defRPr sz="2000"/>
            </a:lvl9pPr>
          </a:lstStyle>
          <a:p>
            <a:r>
              <a:rPr lang="en-IN" sz="3200"/>
              <a:t>EMPOWERING </a:t>
            </a:r>
          </a:p>
          <a:p>
            <a:r>
              <a:rPr lang="en-IN" sz="3200"/>
              <a:t>INDIA’S AI AMBITION</a:t>
            </a:r>
          </a:p>
        </p:txBody>
      </p:sp>
      <p:sp>
        <p:nvSpPr>
          <p:cNvPr id="10" name="TextBox 9">
            <a:extLst>
              <a:ext uri="{FF2B5EF4-FFF2-40B4-BE49-F238E27FC236}">
                <a16:creationId xmlns:a16="http://schemas.microsoft.com/office/drawing/2014/main" id="{B9BE3169-2070-B6FA-A1CF-A728D99A7F96}"/>
              </a:ext>
            </a:extLst>
          </p:cNvPr>
          <p:cNvSpPr txBox="1"/>
          <p:nvPr/>
        </p:nvSpPr>
        <p:spPr>
          <a:xfrm>
            <a:off x="244337" y="3270958"/>
            <a:ext cx="4068763" cy="455446"/>
          </a:xfrm>
          <a:prstGeom prst="rect">
            <a:avLst/>
          </a:prstGeom>
          <a:noFill/>
        </p:spPr>
        <p:txBody>
          <a:bodyPr wrap="square" rtlCol="0">
            <a:spAutoFit/>
          </a:bodyPr>
          <a:lstStyle/>
          <a:p>
            <a:pPr>
              <a:lnSpc>
                <a:spcPts val="1530"/>
              </a:lnSpc>
            </a:pPr>
            <a:r>
              <a:rPr lang="en-US" sz="1400" b="1">
                <a:solidFill>
                  <a:srgbClr val="BED730"/>
                </a:solidFill>
              </a:rPr>
              <a:t>Raju </a:t>
            </a:r>
            <a:r>
              <a:rPr lang="en-US" sz="1400" b="1" err="1">
                <a:solidFill>
                  <a:srgbClr val="BED730"/>
                </a:solidFill>
              </a:rPr>
              <a:t>Vegesna</a:t>
            </a:r>
            <a:endParaRPr lang="en-US" sz="1400" b="1">
              <a:solidFill>
                <a:srgbClr val="BED730"/>
              </a:solidFill>
            </a:endParaRPr>
          </a:p>
          <a:p>
            <a:pPr>
              <a:lnSpc>
                <a:spcPts val="1530"/>
              </a:lnSpc>
            </a:pPr>
            <a:r>
              <a:rPr lang="en-IN" sz="900">
                <a:solidFill>
                  <a:schemeClr val="bg1">
                    <a:lumMod val="85000"/>
                  </a:schemeClr>
                </a:solidFill>
              </a:rPr>
              <a:t>Chairman, Sify Technologies Ltd.</a:t>
            </a:r>
            <a:endParaRPr lang="en-US" sz="900">
              <a:solidFill>
                <a:schemeClr val="bg1">
                  <a:lumMod val="85000"/>
                </a:schemeClr>
              </a:solidFill>
            </a:endParaRPr>
          </a:p>
        </p:txBody>
      </p:sp>
      <p:grpSp>
        <p:nvGrpSpPr>
          <p:cNvPr id="9" name="Group 8">
            <a:extLst>
              <a:ext uri="{FF2B5EF4-FFF2-40B4-BE49-F238E27FC236}">
                <a16:creationId xmlns:a16="http://schemas.microsoft.com/office/drawing/2014/main" id="{18AA7146-F6DE-BDA2-5627-B5AE7D7E6B6A}"/>
              </a:ext>
            </a:extLst>
          </p:cNvPr>
          <p:cNvGrpSpPr/>
          <p:nvPr/>
        </p:nvGrpSpPr>
        <p:grpSpPr>
          <a:xfrm>
            <a:off x="0" y="4192338"/>
            <a:ext cx="9144000" cy="540000"/>
            <a:chOff x="0" y="4192338"/>
            <a:chExt cx="9144000" cy="540000"/>
          </a:xfrm>
        </p:grpSpPr>
        <p:sp>
          <p:nvSpPr>
            <p:cNvPr id="6" name="Rectangle 5">
              <a:extLst>
                <a:ext uri="{FF2B5EF4-FFF2-40B4-BE49-F238E27FC236}">
                  <a16:creationId xmlns:a16="http://schemas.microsoft.com/office/drawing/2014/main" id="{9576879F-95C5-F39D-74AA-8BAD2F8CDF7E}"/>
                </a:ext>
              </a:extLst>
            </p:cNvPr>
            <p:cNvSpPr/>
            <p:nvPr/>
          </p:nvSpPr>
          <p:spPr>
            <a:xfrm>
              <a:off x="0" y="4192338"/>
              <a:ext cx="9144000" cy="540000"/>
            </a:xfrm>
            <a:prstGeom prst="rect">
              <a:avLst/>
            </a:prstGeom>
            <a:solidFill>
              <a:srgbClr val="0C1B2E">
                <a:alpha val="89804"/>
              </a:srgbClr>
            </a:solidFill>
            <a:ln w="3175" cap="flat" cmpd="sng" algn="ctr">
              <a:solidFill>
                <a:srgbClr val="4F81BD">
                  <a:lumMod val="50000"/>
                </a:srgbClr>
              </a:solidFill>
              <a:prstDash val="solid"/>
            </a:ln>
            <a:effectLst/>
          </p:spPr>
          <p:txBody>
            <a:bodyPr rtlCol="0" anchor="ctr"/>
            <a:lstStyle/>
            <a:p>
              <a:pPr algn="ctr" defTabSz="457189">
                <a:defRPr/>
              </a:pPr>
              <a:endParaRPr lang="en-IN" kern="0">
                <a:solidFill>
                  <a:prstClr val="white"/>
                </a:solidFill>
                <a:latin typeface="Trebuchet MS"/>
              </a:endParaRPr>
            </a:p>
          </p:txBody>
        </p:sp>
        <p:sp>
          <p:nvSpPr>
            <p:cNvPr id="7" name="TextBox 6">
              <a:extLst>
                <a:ext uri="{FF2B5EF4-FFF2-40B4-BE49-F238E27FC236}">
                  <a16:creationId xmlns:a16="http://schemas.microsoft.com/office/drawing/2014/main" id="{2677A60E-6CBF-B0F3-8C6F-CCD04F31484F}"/>
                </a:ext>
              </a:extLst>
            </p:cNvPr>
            <p:cNvSpPr txBox="1"/>
            <p:nvPr/>
          </p:nvSpPr>
          <p:spPr>
            <a:xfrm>
              <a:off x="282083" y="4331534"/>
              <a:ext cx="8686072" cy="276999"/>
            </a:xfrm>
            <a:prstGeom prst="rect">
              <a:avLst/>
            </a:prstGeom>
            <a:noFill/>
          </p:spPr>
          <p:txBody>
            <a:bodyPr wrap="square" rtlCol="0">
              <a:spAutoFit/>
            </a:bodyPr>
            <a:lstStyle/>
            <a:p>
              <a:pPr algn="ctr" defTabSz="914241">
                <a:defRPr/>
              </a:pPr>
              <a:r>
                <a:rPr lang="en-US" sz="1200" i="1" kern="0" spc="-57" dirty="0">
                  <a:solidFill>
                    <a:srgbClr val="BED730"/>
                  </a:solidFill>
                  <a:latin typeface="Trebuchet MS"/>
                  <a:cs typeface="Arial" panose="020B0604020202020204" pitchFamily="34" charset="0"/>
                  <a:sym typeface="Arial"/>
                  <a:rtl val="0"/>
                </a:rPr>
                <a:t>Your digital bridge for transformation, built on world class digital infrastructure, platforms and services </a:t>
              </a:r>
            </a:p>
          </p:txBody>
        </p:sp>
      </p:grpSp>
    </p:spTree>
    <p:extLst>
      <p:ext uri="{BB962C8B-B14F-4D97-AF65-F5344CB8AC3E}">
        <p14:creationId xmlns:p14="http://schemas.microsoft.com/office/powerpoint/2010/main" val="16721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2500"/>
                            </p:stCondLst>
                            <p:childTnLst>
                              <p:par>
                                <p:cTn id="15" presetID="3"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black background with a black square&#10;&#10;Description automatically generated with medium confidence">
            <a:extLst>
              <a:ext uri="{FF2B5EF4-FFF2-40B4-BE49-F238E27FC236}">
                <a16:creationId xmlns:a16="http://schemas.microsoft.com/office/drawing/2014/main" id="{ED6D585F-B9A7-A5EA-C55A-2B81BAC198F5}"/>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7740052" y="1"/>
            <a:ext cx="1403948" cy="1928244"/>
          </a:xfrm>
          <a:prstGeom prst="rect">
            <a:avLst/>
          </a:prstGeom>
        </p:spPr>
      </p:pic>
      <p:sp>
        <p:nvSpPr>
          <p:cNvPr id="13" name="Title 12">
            <a:extLst>
              <a:ext uri="{FF2B5EF4-FFF2-40B4-BE49-F238E27FC236}">
                <a16:creationId xmlns:a16="http://schemas.microsoft.com/office/drawing/2014/main" id="{63B23685-D9CE-0896-454A-653B2AFEB94B}"/>
              </a:ext>
            </a:extLst>
          </p:cNvPr>
          <p:cNvSpPr>
            <a:spLocks noGrp="1"/>
          </p:cNvSpPr>
          <p:nvPr>
            <p:ph type="title"/>
          </p:nvPr>
        </p:nvSpPr>
        <p:spPr/>
        <p:txBody>
          <a:bodyPr/>
          <a:lstStyle/>
          <a:p>
            <a:r>
              <a:rPr lang="en-IN" sz="2000"/>
              <a:t>AI-READY, hyperscale, Hyperconnected, Green, </a:t>
            </a:r>
            <a:br>
              <a:rPr lang="en-IN" sz="2000"/>
            </a:br>
            <a:r>
              <a:rPr lang="en-IN" sz="2000"/>
              <a:t>Data Center campuses</a:t>
            </a:r>
          </a:p>
        </p:txBody>
      </p:sp>
      <p:grpSp>
        <p:nvGrpSpPr>
          <p:cNvPr id="62" name="Group 61">
            <a:extLst>
              <a:ext uri="{FF2B5EF4-FFF2-40B4-BE49-F238E27FC236}">
                <a16:creationId xmlns:a16="http://schemas.microsoft.com/office/drawing/2014/main" id="{1A81BC97-882D-BFC6-C91B-6924D171C3E3}"/>
              </a:ext>
            </a:extLst>
          </p:cNvPr>
          <p:cNvGrpSpPr/>
          <p:nvPr/>
        </p:nvGrpSpPr>
        <p:grpSpPr>
          <a:xfrm>
            <a:off x="308589" y="1004406"/>
            <a:ext cx="3533984" cy="1408743"/>
            <a:chOff x="330790" y="1011783"/>
            <a:chExt cx="3533984" cy="1408743"/>
          </a:xfrm>
        </p:grpSpPr>
        <p:pic>
          <p:nvPicPr>
            <p:cNvPr id="4" name="Picture 3" descr="A group of buildings with trees and roads&#10;&#10;Description automatically generated">
              <a:extLst>
                <a:ext uri="{FF2B5EF4-FFF2-40B4-BE49-F238E27FC236}">
                  <a16:creationId xmlns:a16="http://schemas.microsoft.com/office/drawing/2014/main" id="{298E2DD3-3DBA-1640-2F99-2BA866D28E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315" y="1011783"/>
              <a:ext cx="3524459" cy="1206497"/>
            </a:xfrm>
            <a:prstGeom prst="rect">
              <a:avLst/>
            </a:prstGeom>
            <a:ln>
              <a:solidFill>
                <a:schemeClr val="bg1"/>
              </a:solidFill>
            </a:ln>
          </p:spPr>
        </p:pic>
        <p:sp>
          <p:nvSpPr>
            <p:cNvPr id="2" name="Rectangle: Rounded Corners 1">
              <a:extLst>
                <a:ext uri="{FF2B5EF4-FFF2-40B4-BE49-F238E27FC236}">
                  <a16:creationId xmlns:a16="http://schemas.microsoft.com/office/drawing/2014/main" id="{B0909979-7DB9-204B-CEAA-A5681FFE73D1}"/>
                </a:ext>
              </a:extLst>
            </p:cNvPr>
            <p:cNvSpPr/>
            <p:nvPr/>
          </p:nvSpPr>
          <p:spPr>
            <a:xfrm>
              <a:off x="341880" y="1930280"/>
              <a:ext cx="3521328" cy="288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600">
                <a:solidFill>
                  <a:prstClr val="white"/>
                </a:solidFill>
                <a:latin typeface="Trebuchet MS"/>
              </a:endParaRPr>
            </a:p>
          </p:txBody>
        </p:sp>
        <p:sp>
          <p:nvSpPr>
            <p:cNvPr id="24" name="TextBox 23">
              <a:extLst>
                <a:ext uri="{FF2B5EF4-FFF2-40B4-BE49-F238E27FC236}">
                  <a16:creationId xmlns:a16="http://schemas.microsoft.com/office/drawing/2014/main" id="{E7505EC2-A9D6-D50E-12B1-8FB29795953F}"/>
                </a:ext>
              </a:extLst>
            </p:cNvPr>
            <p:cNvSpPr txBox="1"/>
            <p:nvPr/>
          </p:nvSpPr>
          <p:spPr>
            <a:xfrm>
              <a:off x="413849" y="1925892"/>
              <a:ext cx="3377390" cy="292388"/>
            </a:xfrm>
            <a:prstGeom prst="rect">
              <a:avLst/>
            </a:prstGeom>
            <a:noFill/>
          </p:spPr>
          <p:txBody>
            <a:bodyPr wrap="square" rtlCol="0">
              <a:spAutoFit/>
            </a:bodyPr>
            <a:lstStyle/>
            <a:p>
              <a:pPr algn="ctr" defTabSz="914219">
                <a:defRPr/>
              </a:pPr>
              <a:r>
                <a:rPr lang="en-IN" sz="700" b="1">
                  <a:solidFill>
                    <a:srgbClr val="BED730"/>
                  </a:solidFill>
                  <a:latin typeface="Trebuchet MS"/>
                </a:rPr>
                <a:t>Mumbai 03, Rabale</a:t>
              </a:r>
            </a:p>
            <a:p>
              <a:pPr algn="ctr" defTabSz="914219">
                <a:defRPr/>
              </a:pPr>
              <a:r>
                <a:rPr lang="en-IN" sz="600" b="1">
                  <a:solidFill>
                    <a:prstClr val="white"/>
                  </a:solidFill>
                  <a:latin typeface="Trebuchet MS"/>
                </a:rPr>
                <a:t>IT Power: 377+ MW </a:t>
              </a:r>
            </a:p>
          </p:txBody>
        </p:sp>
        <p:sp>
          <p:nvSpPr>
            <p:cNvPr id="3" name="TextBox 2">
              <a:extLst>
                <a:ext uri="{FF2B5EF4-FFF2-40B4-BE49-F238E27FC236}">
                  <a16:creationId xmlns:a16="http://schemas.microsoft.com/office/drawing/2014/main" id="{74033CD1-779E-D9C2-C811-7BE5BDBCB950}"/>
                </a:ext>
              </a:extLst>
            </p:cNvPr>
            <p:cNvSpPr txBox="1">
              <a:spLocks noChangeAspect="1"/>
            </p:cNvSpPr>
            <p:nvPr/>
          </p:nvSpPr>
          <p:spPr>
            <a:xfrm>
              <a:off x="330790" y="2292193"/>
              <a:ext cx="72000" cy="7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sz="600">
                <a:latin typeface="Trebuchet MS"/>
              </a:endParaRPr>
            </a:p>
          </p:txBody>
        </p:sp>
        <p:sp>
          <p:nvSpPr>
            <p:cNvPr id="8" name="TextBox 7">
              <a:extLst>
                <a:ext uri="{FF2B5EF4-FFF2-40B4-BE49-F238E27FC236}">
                  <a16:creationId xmlns:a16="http://schemas.microsoft.com/office/drawing/2014/main" id="{CE7BEAFF-88B6-F7EF-8D6A-87EFF27ACDC9}"/>
                </a:ext>
              </a:extLst>
            </p:cNvPr>
            <p:cNvSpPr txBox="1"/>
            <p:nvPr/>
          </p:nvSpPr>
          <p:spPr>
            <a:xfrm>
              <a:off x="367346" y="2235860"/>
              <a:ext cx="963811" cy="184666"/>
            </a:xfrm>
            <a:prstGeom prst="rect">
              <a:avLst/>
            </a:prstGeom>
            <a:noFill/>
          </p:spPr>
          <p:txBody>
            <a:bodyPr wrap="square" rtlCol="0">
              <a:spAutoFit/>
            </a:bodyPr>
            <a:lstStyle/>
            <a:p>
              <a:pPr defTabSz="914219">
                <a:defRPr/>
              </a:pPr>
              <a:r>
                <a:rPr lang="en-US" sz="600">
                  <a:solidFill>
                    <a:prstClr val="white">
                      <a:lumMod val="85000"/>
                    </a:prstClr>
                  </a:solidFill>
                  <a:latin typeface="Trebuchet MS"/>
                </a:rPr>
                <a:t> 5 Towers Operational</a:t>
              </a:r>
              <a:endParaRPr lang="en-IN" sz="600">
                <a:solidFill>
                  <a:prstClr val="white">
                    <a:lumMod val="85000"/>
                  </a:prstClr>
                </a:solidFill>
                <a:latin typeface="Trebuchet MS"/>
              </a:endParaRPr>
            </a:p>
          </p:txBody>
        </p:sp>
        <p:sp>
          <p:nvSpPr>
            <p:cNvPr id="49" name="TextBox 48">
              <a:extLst>
                <a:ext uri="{FF2B5EF4-FFF2-40B4-BE49-F238E27FC236}">
                  <a16:creationId xmlns:a16="http://schemas.microsoft.com/office/drawing/2014/main" id="{01E0E1C8-1BDC-13C4-2EA7-DCC3B406C430}"/>
                </a:ext>
              </a:extLst>
            </p:cNvPr>
            <p:cNvSpPr txBox="1">
              <a:spLocks/>
            </p:cNvSpPr>
            <p:nvPr/>
          </p:nvSpPr>
          <p:spPr>
            <a:xfrm>
              <a:off x="1344867" y="2292193"/>
              <a:ext cx="72000" cy="72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sz="600">
                <a:latin typeface="Trebuchet MS"/>
              </a:endParaRPr>
            </a:p>
          </p:txBody>
        </p:sp>
        <p:sp>
          <p:nvSpPr>
            <p:cNvPr id="50" name="TextBox 49">
              <a:extLst>
                <a:ext uri="{FF2B5EF4-FFF2-40B4-BE49-F238E27FC236}">
                  <a16:creationId xmlns:a16="http://schemas.microsoft.com/office/drawing/2014/main" id="{E5621D6C-2934-382E-0555-0896089FB12E}"/>
                </a:ext>
              </a:extLst>
            </p:cNvPr>
            <p:cNvSpPr txBox="1"/>
            <p:nvPr/>
          </p:nvSpPr>
          <p:spPr>
            <a:xfrm>
              <a:off x="1380312" y="2235860"/>
              <a:ext cx="1053474" cy="184666"/>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4 Towers In Development</a:t>
              </a:r>
            </a:p>
          </p:txBody>
        </p:sp>
        <p:sp>
          <p:nvSpPr>
            <p:cNvPr id="52" name="TextBox 51">
              <a:extLst>
                <a:ext uri="{FF2B5EF4-FFF2-40B4-BE49-F238E27FC236}">
                  <a16:creationId xmlns:a16="http://schemas.microsoft.com/office/drawing/2014/main" id="{E355C2BC-56AE-0593-F19F-C510512A429F}"/>
                </a:ext>
              </a:extLst>
            </p:cNvPr>
            <p:cNvSpPr txBox="1">
              <a:spLocks noChangeAspect="1"/>
            </p:cNvSpPr>
            <p:nvPr/>
          </p:nvSpPr>
          <p:spPr>
            <a:xfrm>
              <a:off x="2463033" y="2292193"/>
              <a:ext cx="71999" cy="7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sz="600">
                <a:latin typeface="Trebuchet MS"/>
              </a:endParaRPr>
            </a:p>
          </p:txBody>
        </p:sp>
        <p:sp>
          <p:nvSpPr>
            <p:cNvPr id="53" name="TextBox 52">
              <a:extLst>
                <a:ext uri="{FF2B5EF4-FFF2-40B4-BE49-F238E27FC236}">
                  <a16:creationId xmlns:a16="http://schemas.microsoft.com/office/drawing/2014/main" id="{F2357FBD-123B-F299-5B1F-15F8FC847205}"/>
                </a:ext>
              </a:extLst>
            </p:cNvPr>
            <p:cNvSpPr txBox="1"/>
            <p:nvPr/>
          </p:nvSpPr>
          <p:spPr>
            <a:xfrm>
              <a:off x="2499696" y="2235860"/>
              <a:ext cx="899641" cy="184666"/>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3 Towers in Planning</a:t>
              </a:r>
            </a:p>
          </p:txBody>
        </p:sp>
      </p:grpSp>
      <p:grpSp>
        <p:nvGrpSpPr>
          <p:cNvPr id="3075" name="Group 3074">
            <a:extLst>
              <a:ext uri="{FF2B5EF4-FFF2-40B4-BE49-F238E27FC236}">
                <a16:creationId xmlns:a16="http://schemas.microsoft.com/office/drawing/2014/main" id="{433922FB-151D-4AD4-8793-C5E78ED1BD07}"/>
              </a:ext>
            </a:extLst>
          </p:cNvPr>
          <p:cNvGrpSpPr/>
          <p:nvPr/>
        </p:nvGrpSpPr>
        <p:grpSpPr>
          <a:xfrm>
            <a:off x="336691" y="2746372"/>
            <a:ext cx="2012689" cy="1335636"/>
            <a:chOff x="2524366" y="2584045"/>
            <a:chExt cx="2175479" cy="1443665"/>
          </a:xfrm>
        </p:grpSpPr>
        <p:pic>
          <p:nvPicPr>
            <p:cNvPr id="10" name="Picture 9">
              <a:extLst>
                <a:ext uri="{FF2B5EF4-FFF2-40B4-BE49-F238E27FC236}">
                  <a16:creationId xmlns:a16="http://schemas.microsoft.com/office/drawing/2014/main" id="{67FA23A9-DB14-B38A-AE6A-FF8897A1D1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4367" y="2584045"/>
              <a:ext cx="2175478" cy="1224000"/>
            </a:xfrm>
            <a:prstGeom prst="rect">
              <a:avLst/>
            </a:prstGeom>
            <a:ln w="9525">
              <a:solidFill>
                <a:schemeClr val="bg1"/>
              </a:solidFill>
            </a:ln>
          </p:spPr>
        </p:pic>
        <p:sp>
          <p:nvSpPr>
            <p:cNvPr id="23" name="Rectangle: Rounded Corners 22">
              <a:extLst>
                <a:ext uri="{FF2B5EF4-FFF2-40B4-BE49-F238E27FC236}">
                  <a16:creationId xmlns:a16="http://schemas.microsoft.com/office/drawing/2014/main" id="{C772BB5D-2C90-B631-B327-BE26EE5BB551}"/>
                </a:ext>
              </a:extLst>
            </p:cNvPr>
            <p:cNvSpPr/>
            <p:nvPr/>
          </p:nvSpPr>
          <p:spPr>
            <a:xfrm>
              <a:off x="2524366" y="3490782"/>
              <a:ext cx="2175479" cy="317263"/>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800">
                <a:solidFill>
                  <a:prstClr val="white"/>
                </a:solidFill>
                <a:latin typeface="Trebuchet MS"/>
              </a:endParaRPr>
            </a:p>
          </p:txBody>
        </p:sp>
        <p:sp>
          <p:nvSpPr>
            <p:cNvPr id="16" name="TextBox 15">
              <a:extLst>
                <a:ext uri="{FF2B5EF4-FFF2-40B4-BE49-F238E27FC236}">
                  <a16:creationId xmlns:a16="http://schemas.microsoft.com/office/drawing/2014/main" id="{3252A9EA-9B23-4789-663F-A12D96B5F4BB}"/>
                </a:ext>
              </a:extLst>
            </p:cNvPr>
            <p:cNvSpPr txBox="1"/>
            <p:nvPr/>
          </p:nvSpPr>
          <p:spPr>
            <a:xfrm>
              <a:off x="2583057" y="3515657"/>
              <a:ext cx="2075742" cy="316037"/>
            </a:xfrm>
            <a:prstGeom prst="rect">
              <a:avLst/>
            </a:prstGeom>
            <a:noFill/>
          </p:spPr>
          <p:txBody>
            <a:bodyPr wrap="square" rtlCol="0">
              <a:spAutoFit/>
            </a:bodyPr>
            <a:lstStyle/>
            <a:p>
              <a:pPr algn="ctr" defTabSz="914219">
                <a:defRPr/>
              </a:pPr>
              <a:r>
                <a:rPr lang="en-US" sz="700" b="1">
                  <a:solidFill>
                    <a:srgbClr val="BED730"/>
                  </a:solidFill>
                  <a:latin typeface="Trebuchet MS"/>
                </a:rPr>
                <a:t>Bengaluru 02 </a:t>
              </a:r>
            </a:p>
            <a:p>
              <a:pPr algn="ctr" defTabSz="914219">
                <a:defRPr/>
              </a:pPr>
              <a:r>
                <a:rPr lang="en-US" sz="600">
                  <a:solidFill>
                    <a:prstClr val="white"/>
                  </a:solidFill>
                  <a:latin typeface="Trebuchet MS"/>
                </a:rPr>
                <a:t>IT Power: 40+ MW  </a:t>
              </a:r>
              <a:endParaRPr lang="en-IN" sz="600">
                <a:solidFill>
                  <a:prstClr val="black"/>
                </a:solidFill>
                <a:latin typeface="Trebuchet MS"/>
              </a:endParaRPr>
            </a:p>
          </p:txBody>
        </p:sp>
        <p:sp>
          <p:nvSpPr>
            <p:cNvPr id="41" name="TextBox 40">
              <a:extLst>
                <a:ext uri="{FF2B5EF4-FFF2-40B4-BE49-F238E27FC236}">
                  <a16:creationId xmlns:a16="http://schemas.microsoft.com/office/drawing/2014/main" id="{7C6F0C3A-E24C-7F18-C589-EFDA5A9B9D9A}"/>
                </a:ext>
              </a:extLst>
            </p:cNvPr>
            <p:cNvSpPr txBox="1"/>
            <p:nvPr/>
          </p:nvSpPr>
          <p:spPr>
            <a:xfrm>
              <a:off x="2553647" y="3884441"/>
              <a:ext cx="72000" cy="72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42" name="TextBox 41">
              <a:extLst>
                <a:ext uri="{FF2B5EF4-FFF2-40B4-BE49-F238E27FC236}">
                  <a16:creationId xmlns:a16="http://schemas.microsoft.com/office/drawing/2014/main" id="{96B604DF-6963-D02C-0729-1420094D9D5D}"/>
                </a:ext>
              </a:extLst>
            </p:cNvPr>
            <p:cNvSpPr txBox="1"/>
            <p:nvPr/>
          </p:nvSpPr>
          <p:spPr>
            <a:xfrm>
              <a:off x="2583056" y="3828108"/>
              <a:ext cx="835241" cy="199602"/>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In Development</a:t>
              </a:r>
            </a:p>
          </p:txBody>
        </p:sp>
      </p:grpSp>
      <p:grpSp>
        <p:nvGrpSpPr>
          <p:cNvPr id="3072" name="Group 3071">
            <a:extLst>
              <a:ext uri="{FF2B5EF4-FFF2-40B4-BE49-F238E27FC236}">
                <a16:creationId xmlns:a16="http://schemas.microsoft.com/office/drawing/2014/main" id="{F692994E-FC32-60EB-83BC-56D76BDDD1BC}"/>
              </a:ext>
            </a:extLst>
          </p:cNvPr>
          <p:cNvGrpSpPr/>
          <p:nvPr/>
        </p:nvGrpSpPr>
        <p:grpSpPr>
          <a:xfrm>
            <a:off x="3995986" y="1011787"/>
            <a:ext cx="2341568" cy="1403513"/>
            <a:chOff x="6565171" y="946277"/>
            <a:chExt cx="2530956" cy="1517031"/>
          </a:xfrm>
        </p:grpSpPr>
        <p:pic>
          <p:nvPicPr>
            <p:cNvPr id="7" name="Picture 6" descr="A picture containing sky, building, outdoor, property&#10;&#10;Description automatically generated">
              <a:extLst>
                <a:ext uri="{FF2B5EF4-FFF2-40B4-BE49-F238E27FC236}">
                  <a16:creationId xmlns:a16="http://schemas.microsoft.com/office/drawing/2014/main" id="{E4ED5795-FCFC-F50B-5FF9-136EF542A4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95169" y="946277"/>
              <a:ext cx="2500958" cy="1312491"/>
            </a:xfrm>
            <a:prstGeom prst="rect">
              <a:avLst/>
            </a:prstGeom>
            <a:ln>
              <a:solidFill>
                <a:schemeClr val="bg1"/>
              </a:solidFill>
            </a:ln>
          </p:spPr>
        </p:pic>
        <p:sp>
          <p:nvSpPr>
            <p:cNvPr id="20" name="Rectangle: Rounded Corners 19">
              <a:extLst>
                <a:ext uri="{FF2B5EF4-FFF2-40B4-BE49-F238E27FC236}">
                  <a16:creationId xmlns:a16="http://schemas.microsoft.com/office/drawing/2014/main" id="{04A3ACDC-CC6C-5285-CB30-6F48D9B4954F}"/>
                </a:ext>
              </a:extLst>
            </p:cNvPr>
            <p:cNvSpPr/>
            <p:nvPr/>
          </p:nvSpPr>
          <p:spPr>
            <a:xfrm>
              <a:off x="6615408" y="1930280"/>
              <a:ext cx="2462502" cy="288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800">
                <a:solidFill>
                  <a:prstClr val="white"/>
                </a:solidFill>
                <a:latin typeface="Trebuchet MS"/>
              </a:endParaRPr>
            </a:p>
          </p:txBody>
        </p:sp>
        <p:sp>
          <p:nvSpPr>
            <p:cNvPr id="9" name="TextBox 8">
              <a:extLst>
                <a:ext uri="{FF2B5EF4-FFF2-40B4-BE49-F238E27FC236}">
                  <a16:creationId xmlns:a16="http://schemas.microsoft.com/office/drawing/2014/main" id="{543018C1-4635-5FA4-B5B8-8D6C57704287}"/>
                </a:ext>
              </a:extLst>
            </p:cNvPr>
            <p:cNvSpPr txBox="1"/>
            <p:nvPr/>
          </p:nvSpPr>
          <p:spPr>
            <a:xfrm>
              <a:off x="6627638" y="1932197"/>
              <a:ext cx="2462502" cy="316037"/>
            </a:xfrm>
            <a:prstGeom prst="rect">
              <a:avLst/>
            </a:prstGeom>
            <a:noFill/>
          </p:spPr>
          <p:txBody>
            <a:bodyPr wrap="square" rtlCol="0">
              <a:spAutoFit/>
            </a:bodyPr>
            <a:lstStyle/>
            <a:p>
              <a:pPr algn="ctr" defTabSz="914219">
                <a:defRPr/>
              </a:pPr>
              <a:r>
                <a:rPr lang="en-US" sz="700" b="1">
                  <a:solidFill>
                    <a:srgbClr val="BED730"/>
                  </a:solidFill>
                  <a:latin typeface="Trebuchet MS"/>
                </a:rPr>
                <a:t>Noida 02 </a:t>
              </a:r>
            </a:p>
            <a:p>
              <a:pPr algn="ctr" defTabSz="914219">
                <a:defRPr/>
              </a:pPr>
              <a:r>
                <a:rPr lang="en-US" sz="600">
                  <a:solidFill>
                    <a:prstClr val="white"/>
                  </a:solidFill>
                  <a:latin typeface="Trebuchet MS"/>
                </a:rPr>
                <a:t>IT Power: 130+ MW</a:t>
              </a:r>
              <a:endParaRPr lang="en-IN" sz="600">
                <a:solidFill>
                  <a:prstClr val="white"/>
                </a:solidFill>
                <a:latin typeface="Trebuchet MS"/>
              </a:endParaRPr>
            </a:p>
          </p:txBody>
        </p:sp>
        <p:sp>
          <p:nvSpPr>
            <p:cNvPr id="15" name="TextBox 14">
              <a:extLst>
                <a:ext uri="{FF2B5EF4-FFF2-40B4-BE49-F238E27FC236}">
                  <a16:creationId xmlns:a16="http://schemas.microsoft.com/office/drawing/2014/main" id="{A6496E72-F8E9-D31B-B66A-DB91A080F4B6}"/>
                </a:ext>
              </a:extLst>
            </p:cNvPr>
            <p:cNvSpPr txBox="1"/>
            <p:nvPr/>
          </p:nvSpPr>
          <p:spPr>
            <a:xfrm>
              <a:off x="6565171" y="2326992"/>
              <a:ext cx="72000" cy="7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27" name="TextBox 26">
              <a:extLst>
                <a:ext uri="{FF2B5EF4-FFF2-40B4-BE49-F238E27FC236}">
                  <a16:creationId xmlns:a16="http://schemas.microsoft.com/office/drawing/2014/main" id="{5C067B86-80C3-ACC5-653B-E3CDCCBBFCAE}"/>
                </a:ext>
              </a:extLst>
            </p:cNvPr>
            <p:cNvSpPr txBox="1"/>
            <p:nvPr/>
          </p:nvSpPr>
          <p:spPr>
            <a:xfrm>
              <a:off x="6600262" y="2263706"/>
              <a:ext cx="1023662" cy="199602"/>
            </a:xfrm>
            <a:prstGeom prst="rect">
              <a:avLst/>
            </a:prstGeom>
            <a:noFill/>
          </p:spPr>
          <p:txBody>
            <a:bodyPr wrap="square" rtlCol="0">
              <a:spAutoFit/>
            </a:bodyPr>
            <a:lstStyle/>
            <a:p>
              <a:pPr defTabSz="914219">
                <a:defRPr/>
              </a:pPr>
              <a:r>
                <a:rPr lang="en-US" sz="600">
                  <a:solidFill>
                    <a:prstClr val="white">
                      <a:lumMod val="85000"/>
                    </a:prstClr>
                  </a:solidFill>
                  <a:latin typeface="Trebuchet MS"/>
                </a:rPr>
                <a:t> 1 Tower Operational</a:t>
              </a:r>
              <a:endParaRPr lang="en-IN" sz="600">
                <a:solidFill>
                  <a:prstClr val="white">
                    <a:lumMod val="85000"/>
                  </a:prstClr>
                </a:solidFill>
                <a:latin typeface="Trebuchet MS"/>
              </a:endParaRPr>
            </a:p>
          </p:txBody>
        </p:sp>
        <p:sp>
          <p:nvSpPr>
            <p:cNvPr id="32" name="TextBox 31">
              <a:extLst>
                <a:ext uri="{FF2B5EF4-FFF2-40B4-BE49-F238E27FC236}">
                  <a16:creationId xmlns:a16="http://schemas.microsoft.com/office/drawing/2014/main" id="{D8F43257-FAFB-474C-04F0-9647810AA09E}"/>
                </a:ext>
              </a:extLst>
            </p:cNvPr>
            <p:cNvSpPr txBox="1"/>
            <p:nvPr/>
          </p:nvSpPr>
          <p:spPr>
            <a:xfrm>
              <a:off x="7555243" y="2292193"/>
              <a:ext cx="72000" cy="7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33" name="TextBox 32">
              <a:extLst>
                <a:ext uri="{FF2B5EF4-FFF2-40B4-BE49-F238E27FC236}">
                  <a16:creationId xmlns:a16="http://schemas.microsoft.com/office/drawing/2014/main" id="{A6231769-286C-7AF4-C92D-51BE586E95A3}"/>
                </a:ext>
              </a:extLst>
            </p:cNvPr>
            <p:cNvSpPr txBox="1"/>
            <p:nvPr/>
          </p:nvSpPr>
          <p:spPr>
            <a:xfrm>
              <a:off x="7584019" y="2263706"/>
              <a:ext cx="1084330" cy="199602"/>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2 Towers in Planning</a:t>
              </a:r>
            </a:p>
          </p:txBody>
        </p:sp>
      </p:grpSp>
      <p:grpSp>
        <p:nvGrpSpPr>
          <p:cNvPr id="38" name="Group 37">
            <a:extLst>
              <a:ext uri="{FF2B5EF4-FFF2-40B4-BE49-F238E27FC236}">
                <a16:creationId xmlns:a16="http://schemas.microsoft.com/office/drawing/2014/main" id="{287C92C2-1738-5540-FAA5-8DC87E7815A9}"/>
              </a:ext>
            </a:extLst>
          </p:cNvPr>
          <p:cNvGrpSpPr/>
          <p:nvPr/>
        </p:nvGrpSpPr>
        <p:grpSpPr>
          <a:xfrm>
            <a:off x="6490968" y="996392"/>
            <a:ext cx="2319750" cy="1413418"/>
            <a:chOff x="6589114" y="996391"/>
            <a:chExt cx="2319750" cy="1413419"/>
          </a:xfrm>
        </p:grpSpPr>
        <p:pic>
          <p:nvPicPr>
            <p:cNvPr id="19" name="Picture 18" descr="A picture containing tower, building, sky, cloud&#10;&#10;Description automatically generated">
              <a:extLst>
                <a:ext uri="{FF2B5EF4-FFF2-40B4-BE49-F238E27FC236}">
                  <a16:creationId xmlns:a16="http://schemas.microsoft.com/office/drawing/2014/main" id="{7F6C634C-BF59-D091-AD99-DC332AA0265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91079" y="996391"/>
              <a:ext cx="2317785" cy="1222493"/>
            </a:xfrm>
            <a:prstGeom prst="rect">
              <a:avLst/>
            </a:prstGeom>
            <a:ln>
              <a:solidFill>
                <a:schemeClr val="bg1"/>
              </a:solidFill>
            </a:ln>
          </p:spPr>
        </p:pic>
        <p:sp>
          <p:nvSpPr>
            <p:cNvPr id="22" name="Rectangle: Rounded Corners 21">
              <a:extLst>
                <a:ext uri="{FF2B5EF4-FFF2-40B4-BE49-F238E27FC236}">
                  <a16:creationId xmlns:a16="http://schemas.microsoft.com/office/drawing/2014/main" id="{94E16A44-958B-E138-950D-47161E9831AB}"/>
                </a:ext>
              </a:extLst>
            </p:cNvPr>
            <p:cNvSpPr/>
            <p:nvPr/>
          </p:nvSpPr>
          <p:spPr>
            <a:xfrm>
              <a:off x="6628148" y="1899400"/>
              <a:ext cx="2276745" cy="293541"/>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800">
                <a:solidFill>
                  <a:prstClr val="white"/>
                </a:solidFill>
                <a:latin typeface="Trebuchet MS"/>
              </a:endParaRPr>
            </a:p>
          </p:txBody>
        </p:sp>
        <p:sp>
          <p:nvSpPr>
            <p:cNvPr id="17" name="TextBox 16">
              <a:extLst>
                <a:ext uri="{FF2B5EF4-FFF2-40B4-BE49-F238E27FC236}">
                  <a16:creationId xmlns:a16="http://schemas.microsoft.com/office/drawing/2014/main" id="{BF6ACD27-133D-4625-209E-A56F48A6B4A9}"/>
                </a:ext>
              </a:extLst>
            </p:cNvPr>
            <p:cNvSpPr txBox="1"/>
            <p:nvPr/>
          </p:nvSpPr>
          <p:spPr>
            <a:xfrm>
              <a:off x="6589114" y="1909369"/>
              <a:ext cx="2311383" cy="292388"/>
            </a:xfrm>
            <a:prstGeom prst="rect">
              <a:avLst/>
            </a:prstGeom>
            <a:noFill/>
          </p:spPr>
          <p:txBody>
            <a:bodyPr wrap="square" rtlCol="0">
              <a:spAutoFit/>
            </a:bodyPr>
            <a:lstStyle/>
            <a:p>
              <a:pPr algn="ctr" defTabSz="914219">
                <a:defRPr/>
              </a:pPr>
              <a:r>
                <a:rPr lang="en-IN" sz="700" b="1">
                  <a:solidFill>
                    <a:srgbClr val="BED730"/>
                  </a:solidFill>
                  <a:latin typeface="Trebuchet MS"/>
                </a:rPr>
                <a:t>Chennai 02, Siruseri </a:t>
              </a:r>
            </a:p>
            <a:p>
              <a:pPr algn="ctr" defTabSz="914219">
                <a:defRPr/>
              </a:pPr>
              <a:r>
                <a:rPr lang="en-US" sz="600">
                  <a:solidFill>
                    <a:prstClr val="white"/>
                  </a:solidFill>
                  <a:latin typeface="Trebuchet MS"/>
                </a:rPr>
                <a:t>IT Power: 130+ MW</a:t>
              </a:r>
              <a:endParaRPr lang="en-IN" sz="600">
                <a:solidFill>
                  <a:prstClr val="black"/>
                </a:solidFill>
                <a:latin typeface="Trebuchet MS"/>
              </a:endParaRPr>
            </a:p>
          </p:txBody>
        </p:sp>
        <p:sp>
          <p:nvSpPr>
            <p:cNvPr id="44" name="TextBox 43">
              <a:extLst>
                <a:ext uri="{FF2B5EF4-FFF2-40B4-BE49-F238E27FC236}">
                  <a16:creationId xmlns:a16="http://schemas.microsoft.com/office/drawing/2014/main" id="{1A4E8645-8AD8-2DEA-FBC0-E985A73A6723}"/>
                </a:ext>
              </a:extLst>
            </p:cNvPr>
            <p:cNvSpPr txBox="1"/>
            <p:nvPr/>
          </p:nvSpPr>
          <p:spPr>
            <a:xfrm>
              <a:off x="6628148" y="2277262"/>
              <a:ext cx="66612" cy="66612"/>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54" name="TextBox 53">
              <a:extLst>
                <a:ext uri="{FF2B5EF4-FFF2-40B4-BE49-F238E27FC236}">
                  <a16:creationId xmlns:a16="http://schemas.microsoft.com/office/drawing/2014/main" id="{57B8D12E-E42A-38BF-7D38-9E491732C164}"/>
                </a:ext>
              </a:extLst>
            </p:cNvPr>
            <p:cNvSpPr txBox="1"/>
            <p:nvPr/>
          </p:nvSpPr>
          <p:spPr>
            <a:xfrm>
              <a:off x="6658571" y="2225144"/>
              <a:ext cx="929894" cy="184666"/>
            </a:xfrm>
            <a:prstGeom prst="rect">
              <a:avLst/>
            </a:prstGeom>
            <a:noFill/>
          </p:spPr>
          <p:txBody>
            <a:bodyPr wrap="square" rtlCol="0">
              <a:spAutoFit/>
            </a:bodyPr>
            <a:lstStyle/>
            <a:p>
              <a:pPr defTabSz="914219">
                <a:defRPr/>
              </a:pPr>
              <a:r>
                <a:rPr lang="en-US" sz="600">
                  <a:solidFill>
                    <a:prstClr val="white">
                      <a:lumMod val="85000"/>
                    </a:prstClr>
                  </a:solidFill>
                  <a:latin typeface="Trebuchet MS"/>
                </a:rPr>
                <a:t>1 Tower Operational</a:t>
              </a:r>
              <a:endParaRPr lang="en-IN" sz="600">
                <a:solidFill>
                  <a:prstClr val="white">
                    <a:lumMod val="85000"/>
                  </a:prstClr>
                </a:solidFill>
                <a:latin typeface="Trebuchet MS"/>
              </a:endParaRPr>
            </a:p>
          </p:txBody>
        </p:sp>
        <p:sp>
          <p:nvSpPr>
            <p:cNvPr id="56" name="TextBox 55">
              <a:extLst>
                <a:ext uri="{FF2B5EF4-FFF2-40B4-BE49-F238E27FC236}">
                  <a16:creationId xmlns:a16="http://schemas.microsoft.com/office/drawing/2014/main" id="{BB1DB610-3F64-F6BA-8F7E-EF9E9499D0D1}"/>
                </a:ext>
              </a:extLst>
            </p:cNvPr>
            <p:cNvSpPr txBox="1">
              <a:spLocks noChangeAspect="1"/>
            </p:cNvSpPr>
            <p:nvPr/>
          </p:nvSpPr>
          <p:spPr>
            <a:xfrm>
              <a:off x="7563085" y="2277262"/>
              <a:ext cx="66611" cy="66612"/>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57" name="TextBox 56">
              <a:extLst>
                <a:ext uri="{FF2B5EF4-FFF2-40B4-BE49-F238E27FC236}">
                  <a16:creationId xmlns:a16="http://schemas.microsoft.com/office/drawing/2014/main" id="{77D37CCD-C1EC-EC99-E702-AC23D9C119F8}"/>
                </a:ext>
              </a:extLst>
            </p:cNvPr>
            <p:cNvSpPr txBox="1"/>
            <p:nvPr/>
          </p:nvSpPr>
          <p:spPr>
            <a:xfrm>
              <a:off x="7588468" y="2225142"/>
              <a:ext cx="979965" cy="184666"/>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2 Towers in Planning</a:t>
              </a:r>
            </a:p>
          </p:txBody>
        </p:sp>
      </p:grpSp>
      <p:grpSp>
        <p:nvGrpSpPr>
          <p:cNvPr id="3076" name="Group 3075">
            <a:extLst>
              <a:ext uri="{FF2B5EF4-FFF2-40B4-BE49-F238E27FC236}">
                <a16:creationId xmlns:a16="http://schemas.microsoft.com/office/drawing/2014/main" id="{73782332-696E-52AB-7E8E-A6AE24073DAF}"/>
              </a:ext>
            </a:extLst>
          </p:cNvPr>
          <p:cNvGrpSpPr/>
          <p:nvPr/>
        </p:nvGrpSpPr>
        <p:grpSpPr>
          <a:xfrm>
            <a:off x="4690313" y="2751511"/>
            <a:ext cx="1958624" cy="1335638"/>
            <a:chOff x="4794740" y="2584045"/>
            <a:chExt cx="2117040" cy="1443665"/>
          </a:xfrm>
        </p:grpSpPr>
        <p:pic>
          <p:nvPicPr>
            <p:cNvPr id="11" name="Picture 10" descr="A picture containing scale model, urban design, tree, building&#10;&#10;Description automatically generated">
              <a:extLst>
                <a:ext uri="{FF2B5EF4-FFF2-40B4-BE49-F238E27FC236}">
                  <a16:creationId xmlns:a16="http://schemas.microsoft.com/office/drawing/2014/main" id="{494FBA20-B844-F2A0-5A33-B0EFEB965BF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99061" y="2584045"/>
              <a:ext cx="2112719" cy="1224000"/>
            </a:xfrm>
            <a:prstGeom prst="rect">
              <a:avLst/>
            </a:prstGeom>
            <a:ln>
              <a:solidFill>
                <a:schemeClr val="bg1"/>
              </a:solidFill>
            </a:ln>
          </p:spPr>
        </p:pic>
        <p:sp>
          <p:nvSpPr>
            <p:cNvPr id="25" name="Rectangle: Rounded Corners 24">
              <a:extLst>
                <a:ext uri="{FF2B5EF4-FFF2-40B4-BE49-F238E27FC236}">
                  <a16:creationId xmlns:a16="http://schemas.microsoft.com/office/drawing/2014/main" id="{98A59D3F-3FFE-6E60-4685-E0EBB37F0D8C}"/>
                </a:ext>
              </a:extLst>
            </p:cNvPr>
            <p:cNvSpPr/>
            <p:nvPr/>
          </p:nvSpPr>
          <p:spPr>
            <a:xfrm>
              <a:off x="4794740" y="3514151"/>
              <a:ext cx="2112719" cy="293894"/>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800">
                <a:solidFill>
                  <a:prstClr val="white"/>
                </a:solidFill>
                <a:latin typeface="Trebuchet MS"/>
              </a:endParaRPr>
            </a:p>
          </p:txBody>
        </p:sp>
        <p:sp>
          <p:nvSpPr>
            <p:cNvPr id="35" name="TextBox 34">
              <a:extLst>
                <a:ext uri="{FF2B5EF4-FFF2-40B4-BE49-F238E27FC236}">
                  <a16:creationId xmlns:a16="http://schemas.microsoft.com/office/drawing/2014/main" id="{83C8B99D-1ECC-9A14-65F0-6E45AF41E4D5}"/>
                </a:ext>
              </a:extLst>
            </p:cNvPr>
            <p:cNvSpPr txBox="1">
              <a:spLocks noChangeAspect="1"/>
            </p:cNvSpPr>
            <p:nvPr/>
          </p:nvSpPr>
          <p:spPr>
            <a:xfrm>
              <a:off x="4817434" y="3884441"/>
              <a:ext cx="72000" cy="7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a:latin typeface="Trebuchet MS"/>
              </a:endParaRPr>
            </a:p>
          </p:txBody>
        </p:sp>
        <p:sp>
          <p:nvSpPr>
            <p:cNvPr id="36" name="TextBox 35">
              <a:extLst>
                <a:ext uri="{FF2B5EF4-FFF2-40B4-BE49-F238E27FC236}">
                  <a16:creationId xmlns:a16="http://schemas.microsoft.com/office/drawing/2014/main" id="{2BDF38D3-ECF2-F91D-C154-EE64CAFD4ABE}"/>
                </a:ext>
              </a:extLst>
            </p:cNvPr>
            <p:cNvSpPr txBox="1"/>
            <p:nvPr/>
          </p:nvSpPr>
          <p:spPr>
            <a:xfrm>
              <a:off x="4850296" y="3828108"/>
              <a:ext cx="666891" cy="199602"/>
            </a:xfrm>
            <a:prstGeom prst="rect">
              <a:avLst/>
            </a:prstGeom>
            <a:noFill/>
          </p:spPr>
          <p:txBody>
            <a:bodyPr wrap="square" rtlCol="0">
              <a:spAutoFit/>
            </a:bodyPr>
            <a:lstStyle/>
            <a:p>
              <a:pPr defTabSz="914130">
                <a:defRPr/>
              </a:pPr>
              <a:r>
                <a:rPr lang="en-US" sz="600">
                  <a:solidFill>
                    <a:prstClr val="white">
                      <a:lumMod val="85000"/>
                    </a:prstClr>
                  </a:solidFill>
                  <a:latin typeface="Trebuchet MS"/>
                </a:rPr>
                <a:t>Planning</a:t>
              </a:r>
            </a:p>
          </p:txBody>
        </p:sp>
        <p:sp>
          <p:nvSpPr>
            <p:cNvPr id="12" name="TextBox 11">
              <a:extLst>
                <a:ext uri="{FF2B5EF4-FFF2-40B4-BE49-F238E27FC236}">
                  <a16:creationId xmlns:a16="http://schemas.microsoft.com/office/drawing/2014/main" id="{5071319E-44BC-5DBF-092E-B6270771C92D}"/>
                </a:ext>
              </a:extLst>
            </p:cNvPr>
            <p:cNvSpPr txBox="1"/>
            <p:nvPr/>
          </p:nvSpPr>
          <p:spPr>
            <a:xfrm>
              <a:off x="4859583" y="3514161"/>
              <a:ext cx="2047875" cy="316036"/>
            </a:xfrm>
            <a:prstGeom prst="rect">
              <a:avLst/>
            </a:prstGeom>
            <a:noFill/>
          </p:spPr>
          <p:txBody>
            <a:bodyPr wrap="square" rtlCol="0">
              <a:spAutoFit/>
            </a:bodyPr>
            <a:lstStyle/>
            <a:p>
              <a:pPr algn="ctr" defTabSz="914219">
                <a:defRPr/>
              </a:pPr>
              <a:r>
                <a:rPr lang="en-US" sz="700" b="1">
                  <a:solidFill>
                    <a:srgbClr val="BED730"/>
                  </a:solidFill>
                  <a:latin typeface="Trebuchet MS"/>
                </a:rPr>
                <a:t>Hyderabad 02, Fab City </a:t>
              </a:r>
            </a:p>
            <a:p>
              <a:pPr algn="ctr" defTabSz="914219">
                <a:defRPr/>
              </a:pPr>
              <a:r>
                <a:rPr lang="en-US" sz="600">
                  <a:solidFill>
                    <a:prstClr val="white"/>
                  </a:solidFill>
                  <a:latin typeface="Trebuchet MS"/>
                </a:rPr>
                <a:t>IT Power: 250+ MW </a:t>
              </a:r>
              <a:endParaRPr lang="en-IN" sz="600">
                <a:solidFill>
                  <a:prstClr val="black"/>
                </a:solidFill>
                <a:latin typeface="Trebuchet MS"/>
              </a:endParaRPr>
            </a:p>
          </p:txBody>
        </p:sp>
      </p:grpSp>
      <p:grpSp>
        <p:nvGrpSpPr>
          <p:cNvPr id="63" name="Group 62">
            <a:extLst>
              <a:ext uri="{FF2B5EF4-FFF2-40B4-BE49-F238E27FC236}">
                <a16:creationId xmlns:a16="http://schemas.microsoft.com/office/drawing/2014/main" id="{788DF4CE-A217-B70D-794F-FBDD536A6CEC}"/>
              </a:ext>
            </a:extLst>
          </p:cNvPr>
          <p:cNvGrpSpPr/>
          <p:nvPr/>
        </p:nvGrpSpPr>
        <p:grpSpPr>
          <a:xfrm>
            <a:off x="6732059" y="2750316"/>
            <a:ext cx="2082495" cy="1345163"/>
            <a:chOff x="4061438" y="995789"/>
            <a:chExt cx="2277750" cy="1452075"/>
          </a:xfrm>
        </p:grpSpPr>
        <p:sp>
          <p:nvSpPr>
            <p:cNvPr id="46" name="TextBox 45">
              <a:extLst>
                <a:ext uri="{FF2B5EF4-FFF2-40B4-BE49-F238E27FC236}">
                  <a16:creationId xmlns:a16="http://schemas.microsoft.com/office/drawing/2014/main" id="{DEB1E490-A3C9-EE48-696D-0CFC601535C8}"/>
                </a:ext>
              </a:extLst>
            </p:cNvPr>
            <p:cNvSpPr txBox="1"/>
            <p:nvPr/>
          </p:nvSpPr>
          <p:spPr>
            <a:xfrm>
              <a:off x="4094992" y="2304855"/>
              <a:ext cx="72000" cy="7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sz="600">
                <a:latin typeface="Trebuchet MS"/>
              </a:endParaRPr>
            </a:p>
          </p:txBody>
        </p:sp>
        <p:sp>
          <p:nvSpPr>
            <p:cNvPr id="47" name="TextBox 46">
              <a:extLst>
                <a:ext uri="{FF2B5EF4-FFF2-40B4-BE49-F238E27FC236}">
                  <a16:creationId xmlns:a16="http://schemas.microsoft.com/office/drawing/2014/main" id="{602C9FBB-35F2-0445-7F78-CF7ABCE038A7}"/>
                </a:ext>
              </a:extLst>
            </p:cNvPr>
            <p:cNvSpPr txBox="1"/>
            <p:nvPr/>
          </p:nvSpPr>
          <p:spPr>
            <a:xfrm>
              <a:off x="4129345" y="2248522"/>
              <a:ext cx="790575" cy="199342"/>
            </a:xfrm>
            <a:prstGeom prst="rect">
              <a:avLst/>
            </a:prstGeom>
            <a:noFill/>
          </p:spPr>
          <p:txBody>
            <a:bodyPr wrap="square" rtlCol="0">
              <a:spAutoFit/>
            </a:bodyPr>
            <a:lstStyle/>
            <a:p>
              <a:pPr defTabSz="914219">
                <a:defRPr/>
              </a:pPr>
              <a:r>
                <a:rPr lang="en-US" sz="600">
                  <a:solidFill>
                    <a:prstClr val="white">
                      <a:lumMod val="85000"/>
                    </a:prstClr>
                  </a:solidFill>
                  <a:latin typeface="Trebuchet MS"/>
                </a:rPr>
                <a:t> Operational</a:t>
              </a:r>
              <a:endParaRPr lang="en-IN" sz="600">
                <a:solidFill>
                  <a:prstClr val="white">
                    <a:lumMod val="85000"/>
                  </a:prstClr>
                </a:solidFill>
                <a:latin typeface="Trebuchet MS"/>
              </a:endParaRPr>
            </a:p>
          </p:txBody>
        </p:sp>
        <p:pic>
          <p:nvPicPr>
            <p:cNvPr id="3074" name="Picture 2">
              <a:extLst>
                <a:ext uri="{FF2B5EF4-FFF2-40B4-BE49-F238E27FC236}">
                  <a16:creationId xmlns:a16="http://schemas.microsoft.com/office/drawing/2014/main" id="{23EEB5BE-A520-73C7-010B-28E1C266F73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061438" y="995789"/>
              <a:ext cx="2277750" cy="1222491"/>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FC05ED05-EB3B-2067-07EE-101F15E61EF2}"/>
                </a:ext>
              </a:extLst>
            </p:cNvPr>
            <p:cNvSpPr/>
            <p:nvPr/>
          </p:nvSpPr>
          <p:spPr>
            <a:xfrm>
              <a:off x="4061438" y="1930280"/>
              <a:ext cx="2277750" cy="288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600">
                <a:solidFill>
                  <a:prstClr val="white"/>
                </a:solidFill>
                <a:latin typeface="Trebuchet MS"/>
              </a:endParaRPr>
            </a:p>
          </p:txBody>
        </p:sp>
        <p:sp>
          <p:nvSpPr>
            <p:cNvPr id="26" name="TextBox 25">
              <a:extLst>
                <a:ext uri="{FF2B5EF4-FFF2-40B4-BE49-F238E27FC236}">
                  <a16:creationId xmlns:a16="http://schemas.microsoft.com/office/drawing/2014/main" id="{3020B474-07D8-F137-5600-D87800176B80}"/>
                </a:ext>
              </a:extLst>
            </p:cNvPr>
            <p:cNvSpPr txBox="1"/>
            <p:nvPr/>
          </p:nvSpPr>
          <p:spPr>
            <a:xfrm>
              <a:off x="4120342" y="1925892"/>
              <a:ext cx="2159942" cy="315625"/>
            </a:xfrm>
            <a:prstGeom prst="rect">
              <a:avLst/>
            </a:prstGeom>
            <a:noFill/>
          </p:spPr>
          <p:txBody>
            <a:bodyPr wrap="square" rtlCol="0">
              <a:spAutoFit/>
            </a:bodyPr>
            <a:lstStyle/>
            <a:p>
              <a:pPr algn="ctr" defTabSz="914219">
                <a:defRPr/>
              </a:pPr>
              <a:r>
                <a:rPr lang="en-US" sz="700" b="1">
                  <a:solidFill>
                    <a:srgbClr val="BED730"/>
                  </a:solidFill>
                  <a:latin typeface="Trebuchet MS"/>
                </a:rPr>
                <a:t>Kolkata 01, DLF IT Park New Town  </a:t>
              </a:r>
            </a:p>
            <a:p>
              <a:pPr algn="ctr" defTabSz="914219">
                <a:defRPr/>
              </a:pPr>
              <a:r>
                <a:rPr lang="en-US" sz="600">
                  <a:solidFill>
                    <a:prstClr val="white"/>
                  </a:solidFill>
                  <a:latin typeface="Trebuchet MS"/>
                </a:rPr>
                <a:t>IT Power: 2.2+  MW </a:t>
              </a:r>
              <a:endParaRPr lang="en-IN" sz="600">
                <a:solidFill>
                  <a:prstClr val="black"/>
                </a:solidFill>
                <a:latin typeface="Trebuchet MS"/>
              </a:endParaRPr>
            </a:p>
          </p:txBody>
        </p:sp>
      </p:grpSp>
      <p:sp>
        <p:nvSpPr>
          <p:cNvPr id="60" name="Rectangle: Rounded Corners 55">
            <a:extLst>
              <a:ext uri="{FF2B5EF4-FFF2-40B4-BE49-F238E27FC236}">
                <a16:creationId xmlns:a16="http://schemas.microsoft.com/office/drawing/2014/main" id="{242DF75B-F7CE-5CB0-790B-14A1546D97EF}"/>
              </a:ext>
            </a:extLst>
          </p:cNvPr>
          <p:cNvSpPr/>
          <p:nvPr/>
        </p:nvSpPr>
        <p:spPr>
          <a:xfrm>
            <a:off x="0" y="4372338"/>
            <a:ext cx="9144000" cy="36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457166">
              <a:defRPr/>
            </a:pPr>
            <a:r>
              <a:rPr lang="en-US" sz="1200" b="1" i="1">
                <a:solidFill>
                  <a:prstClr val="black"/>
                </a:solidFill>
                <a:latin typeface="Trebuchet MS"/>
              </a:rPr>
              <a:t>14 DCs - 227+ MW IT power | 407+ MW by 2025 | Campuses scalable to 970+ MW with BTS capabilities</a:t>
            </a:r>
          </a:p>
        </p:txBody>
      </p:sp>
      <p:grpSp>
        <p:nvGrpSpPr>
          <p:cNvPr id="29" name="Group 28">
            <a:extLst>
              <a:ext uri="{FF2B5EF4-FFF2-40B4-BE49-F238E27FC236}">
                <a16:creationId xmlns:a16="http://schemas.microsoft.com/office/drawing/2014/main" id="{43CC87B4-2E0C-07D1-E2A4-BA165942C00E}"/>
              </a:ext>
            </a:extLst>
          </p:cNvPr>
          <p:cNvGrpSpPr/>
          <p:nvPr/>
        </p:nvGrpSpPr>
        <p:grpSpPr>
          <a:xfrm>
            <a:off x="2432502" y="2743081"/>
            <a:ext cx="2174689" cy="1352749"/>
            <a:chOff x="7636590" y="-143695"/>
            <a:chExt cx="2213481" cy="1462106"/>
          </a:xfrm>
        </p:grpSpPr>
        <p:pic>
          <p:nvPicPr>
            <p:cNvPr id="5" name="Picture 4">
              <a:extLst>
                <a:ext uri="{FF2B5EF4-FFF2-40B4-BE49-F238E27FC236}">
                  <a16:creationId xmlns:a16="http://schemas.microsoft.com/office/drawing/2014/main" id="{F4E6B03B-6008-D9C7-1A37-88BA18F4BC3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p:blipFill>
          <p:spPr bwMode="auto">
            <a:xfrm>
              <a:off x="7636590" y="-143695"/>
              <a:ext cx="2213481" cy="1233816"/>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9BBA384-3FF2-515A-E5F5-C465BFCC82C8}"/>
                </a:ext>
              </a:extLst>
            </p:cNvPr>
            <p:cNvGrpSpPr/>
            <p:nvPr/>
          </p:nvGrpSpPr>
          <p:grpSpPr>
            <a:xfrm>
              <a:off x="7692107" y="1118816"/>
              <a:ext cx="1159107" cy="199595"/>
              <a:chOff x="56667" y="4417574"/>
              <a:chExt cx="628018" cy="220109"/>
            </a:xfrm>
          </p:grpSpPr>
          <p:sp>
            <p:nvSpPr>
              <p:cNvPr id="21" name="TextBox 20">
                <a:extLst>
                  <a:ext uri="{FF2B5EF4-FFF2-40B4-BE49-F238E27FC236}">
                    <a16:creationId xmlns:a16="http://schemas.microsoft.com/office/drawing/2014/main" id="{4C46F18B-6DF3-4522-F8D2-9B8D6D079EF1}"/>
                  </a:ext>
                </a:extLst>
              </p:cNvPr>
              <p:cNvSpPr txBox="1"/>
              <p:nvPr/>
            </p:nvSpPr>
            <p:spPr>
              <a:xfrm>
                <a:off x="56667" y="4479866"/>
                <a:ext cx="39011" cy="79399"/>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06">
                  <a:defRPr/>
                </a:pPr>
                <a:endParaRPr lang="en-US" sz="600">
                  <a:latin typeface="Trebuchet MS"/>
                </a:endParaRPr>
              </a:p>
            </p:txBody>
          </p:sp>
          <p:sp>
            <p:nvSpPr>
              <p:cNvPr id="28" name="TextBox 27">
                <a:extLst>
                  <a:ext uri="{FF2B5EF4-FFF2-40B4-BE49-F238E27FC236}">
                    <a16:creationId xmlns:a16="http://schemas.microsoft.com/office/drawing/2014/main" id="{12417323-EA35-9B76-6D10-83A06CF80376}"/>
                  </a:ext>
                </a:extLst>
              </p:cNvPr>
              <p:cNvSpPr txBox="1"/>
              <p:nvPr/>
            </p:nvSpPr>
            <p:spPr>
              <a:xfrm>
                <a:off x="62620" y="4417574"/>
                <a:ext cx="622065" cy="220109"/>
              </a:xfrm>
              <a:prstGeom prst="rect">
                <a:avLst/>
              </a:prstGeom>
              <a:noFill/>
            </p:spPr>
            <p:txBody>
              <a:bodyPr wrap="square" rtlCol="0">
                <a:spAutoFit/>
              </a:bodyPr>
              <a:lstStyle/>
              <a:p>
                <a:pPr defTabSz="914219">
                  <a:defRPr/>
                </a:pPr>
                <a:r>
                  <a:rPr lang="en-US" sz="600">
                    <a:solidFill>
                      <a:prstClr val="white">
                        <a:lumMod val="85000"/>
                      </a:prstClr>
                    </a:solidFill>
                    <a:latin typeface="Trebuchet MS"/>
                  </a:rPr>
                  <a:t> Operational</a:t>
                </a:r>
                <a:endParaRPr lang="en-IN" sz="600">
                  <a:solidFill>
                    <a:prstClr val="white">
                      <a:lumMod val="85000"/>
                    </a:prstClr>
                  </a:solidFill>
                  <a:latin typeface="Trebuchet MS"/>
                </a:endParaRPr>
              </a:p>
            </p:txBody>
          </p:sp>
        </p:grpSp>
      </p:grpSp>
      <p:grpSp>
        <p:nvGrpSpPr>
          <p:cNvPr id="45" name="Group 44">
            <a:extLst>
              <a:ext uri="{FF2B5EF4-FFF2-40B4-BE49-F238E27FC236}">
                <a16:creationId xmlns:a16="http://schemas.microsoft.com/office/drawing/2014/main" id="{10C77812-0CC3-CA6D-B8D3-9D0C7FDC9D26}"/>
              </a:ext>
            </a:extLst>
          </p:cNvPr>
          <p:cNvGrpSpPr/>
          <p:nvPr/>
        </p:nvGrpSpPr>
        <p:grpSpPr>
          <a:xfrm>
            <a:off x="2352711" y="3588776"/>
            <a:ext cx="2242559" cy="305002"/>
            <a:chOff x="4125978" y="1954442"/>
            <a:chExt cx="2258554" cy="293894"/>
          </a:xfrm>
        </p:grpSpPr>
        <p:sp>
          <p:nvSpPr>
            <p:cNvPr id="34" name="Rectangle: Rounded Corners 33">
              <a:extLst>
                <a:ext uri="{FF2B5EF4-FFF2-40B4-BE49-F238E27FC236}">
                  <a16:creationId xmlns:a16="http://schemas.microsoft.com/office/drawing/2014/main" id="{4E7FDBED-FA7E-2F54-7994-7EC43E571329}"/>
                </a:ext>
              </a:extLst>
            </p:cNvPr>
            <p:cNvSpPr/>
            <p:nvPr/>
          </p:nvSpPr>
          <p:spPr>
            <a:xfrm>
              <a:off x="4141309" y="1954442"/>
              <a:ext cx="2196000" cy="293894"/>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9">
                <a:defRPr/>
              </a:pPr>
              <a:endParaRPr lang="en-IN" sz="1800">
                <a:solidFill>
                  <a:prstClr val="white"/>
                </a:solidFill>
                <a:latin typeface="Trebuchet MS"/>
              </a:endParaRPr>
            </a:p>
          </p:txBody>
        </p:sp>
        <p:sp>
          <p:nvSpPr>
            <p:cNvPr id="37" name="TextBox 36">
              <a:extLst>
                <a:ext uri="{FF2B5EF4-FFF2-40B4-BE49-F238E27FC236}">
                  <a16:creationId xmlns:a16="http://schemas.microsoft.com/office/drawing/2014/main" id="{52CC92C2-B8AA-CE00-3848-3BA564257F94}"/>
                </a:ext>
              </a:extLst>
            </p:cNvPr>
            <p:cNvSpPr txBox="1"/>
            <p:nvPr/>
          </p:nvSpPr>
          <p:spPr>
            <a:xfrm>
              <a:off x="4125978" y="1962954"/>
              <a:ext cx="2258554" cy="281739"/>
            </a:xfrm>
            <a:prstGeom prst="rect">
              <a:avLst/>
            </a:prstGeom>
            <a:noFill/>
          </p:spPr>
          <p:txBody>
            <a:bodyPr wrap="square" rtlCol="0">
              <a:spAutoFit/>
            </a:bodyPr>
            <a:lstStyle/>
            <a:p>
              <a:pPr algn="ctr" defTabSz="914219">
                <a:defRPr/>
              </a:pPr>
              <a:r>
                <a:rPr lang="en-US" sz="700" b="1">
                  <a:solidFill>
                    <a:srgbClr val="BED730"/>
                  </a:solidFill>
                  <a:latin typeface="Trebuchet MS"/>
                </a:rPr>
                <a:t>Hyderabad 01, Financial Dist.</a:t>
              </a:r>
              <a:r>
                <a:rPr lang="en-US" sz="600" b="1">
                  <a:solidFill>
                    <a:srgbClr val="BED730"/>
                  </a:solidFill>
                  <a:latin typeface="Trebuchet MS"/>
                </a:rPr>
                <a:t> </a:t>
              </a:r>
            </a:p>
            <a:p>
              <a:pPr algn="ctr" defTabSz="914219">
                <a:defRPr/>
              </a:pPr>
              <a:r>
                <a:rPr lang="en-US" sz="600">
                  <a:solidFill>
                    <a:prstClr val="white"/>
                  </a:solidFill>
                  <a:latin typeface="Trebuchet MS"/>
                </a:rPr>
                <a:t>IT Power: 14.4+ MW</a:t>
              </a:r>
              <a:endParaRPr lang="en-IN" sz="600">
                <a:solidFill>
                  <a:prstClr val="black"/>
                </a:solidFill>
                <a:latin typeface="Trebuchet MS"/>
              </a:endParaRPr>
            </a:p>
          </p:txBody>
        </p:sp>
      </p:grpSp>
      <p:pic>
        <p:nvPicPr>
          <p:cNvPr id="39" name="Picture 38" descr="Logos &amp; Brand Guidelines | NVIDIA">
            <a:extLst>
              <a:ext uri="{FF2B5EF4-FFF2-40B4-BE49-F238E27FC236}">
                <a16:creationId xmlns:a16="http://schemas.microsoft.com/office/drawing/2014/main" id="{611B87B7-3D39-560F-ACEF-1C2D26210D0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55209" y="233138"/>
            <a:ext cx="697220" cy="39044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F52A1F7-E41F-3D24-79F7-8547D057F899}"/>
              </a:ext>
            </a:extLst>
          </p:cNvPr>
          <p:cNvSpPr txBox="1"/>
          <p:nvPr/>
        </p:nvSpPr>
        <p:spPr>
          <a:xfrm>
            <a:off x="8052429" y="243692"/>
            <a:ext cx="1076816" cy="369332"/>
          </a:xfrm>
          <a:prstGeom prst="rect">
            <a:avLst/>
          </a:prstGeom>
          <a:noFill/>
        </p:spPr>
        <p:txBody>
          <a:bodyPr wrap="square" rtlCol="0">
            <a:spAutoFit/>
          </a:bodyPr>
          <a:lstStyle/>
          <a:p>
            <a:pPr defTabSz="685664">
              <a:defRPr/>
            </a:pPr>
            <a:r>
              <a:rPr lang="en-US" sz="600">
                <a:solidFill>
                  <a:prstClr val="white"/>
                </a:solidFill>
                <a:latin typeface="Trebuchet MS"/>
              </a:rPr>
              <a:t>India’s 1</a:t>
            </a:r>
            <a:r>
              <a:rPr lang="en-US" sz="600" baseline="30000">
                <a:solidFill>
                  <a:prstClr val="white"/>
                </a:solidFill>
                <a:latin typeface="Trebuchet MS"/>
              </a:rPr>
              <a:t>st</a:t>
            </a:r>
            <a:r>
              <a:rPr lang="en-US" sz="600">
                <a:solidFill>
                  <a:prstClr val="white"/>
                </a:solidFill>
                <a:latin typeface="Trebuchet MS"/>
              </a:rPr>
              <a:t> Nvidia DGX Ready Liquid Cooled DCs</a:t>
            </a:r>
          </a:p>
          <a:p>
            <a:pPr defTabSz="685664">
              <a:defRPr/>
            </a:pPr>
            <a:r>
              <a:rPr lang="en-US" sz="600">
                <a:solidFill>
                  <a:prstClr val="white"/>
                </a:solidFill>
                <a:latin typeface="Trebuchet MS"/>
              </a:rPr>
              <a:t>August 2024</a:t>
            </a:r>
            <a:endParaRPr lang="en-IN" sz="600">
              <a:solidFill>
                <a:prstClr val="white"/>
              </a:solidFill>
              <a:latin typeface="Trebuchet MS"/>
            </a:endParaRPr>
          </a:p>
        </p:txBody>
      </p:sp>
      <p:sp>
        <p:nvSpPr>
          <p:cNvPr id="43" name="TextBox 42">
            <a:extLst>
              <a:ext uri="{FF2B5EF4-FFF2-40B4-BE49-F238E27FC236}">
                <a16:creationId xmlns:a16="http://schemas.microsoft.com/office/drawing/2014/main" id="{7B8FFFCC-E0F2-B9E8-BF69-D3000C58130C}"/>
              </a:ext>
            </a:extLst>
          </p:cNvPr>
          <p:cNvSpPr txBox="1"/>
          <p:nvPr/>
        </p:nvSpPr>
        <p:spPr>
          <a:xfrm>
            <a:off x="6319738" y="243692"/>
            <a:ext cx="1035471" cy="369332"/>
          </a:xfrm>
          <a:prstGeom prst="rect">
            <a:avLst/>
          </a:prstGeom>
          <a:noFill/>
        </p:spPr>
        <p:txBody>
          <a:bodyPr wrap="square" rtlCol="0">
            <a:spAutoFit/>
          </a:bodyPr>
          <a:lstStyle/>
          <a:p>
            <a:pPr algn="r" defTabSz="685664">
              <a:defRPr/>
            </a:pPr>
            <a:r>
              <a:rPr lang="en-US" sz="600">
                <a:solidFill>
                  <a:prstClr val="white"/>
                </a:solidFill>
                <a:latin typeface="Trebuchet MS"/>
              </a:rPr>
              <a:t>India’s 1</a:t>
            </a:r>
            <a:r>
              <a:rPr lang="en-US" sz="600" baseline="30000">
                <a:solidFill>
                  <a:prstClr val="white"/>
                </a:solidFill>
                <a:latin typeface="Trebuchet MS"/>
              </a:rPr>
              <a:t>st</a:t>
            </a:r>
            <a:r>
              <a:rPr lang="en-US" sz="600">
                <a:solidFill>
                  <a:prstClr val="white"/>
                </a:solidFill>
                <a:latin typeface="Trebuchet MS"/>
              </a:rPr>
              <a:t> Nvidia DGX Ready Air-Cooled DCs</a:t>
            </a:r>
          </a:p>
          <a:p>
            <a:pPr algn="r" defTabSz="685664">
              <a:defRPr/>
            </a:pPr>
            <a:r>
              <a:rPr lang="en-US" sz="600">
                <a:solidFill>
                  <a:prstClr val="white"/>
                </a:solidFill>
                <a:latin typeface="Trebuchet MS"/>
              </a:rPr>
              <a:t>March 2022</a:t>
            </a:r>
            <a:endParaRPr lang="en-IN" sz="600">
              <a:solidFill>
                <a:srgbClr val="C00000"/>
              </a:solidFill>
              <a:latin typeface="Trebuchet MS"/>
            </a:endParaRPr>
          </a:p>
        </p:txBody>
      </p:sp>
    </p:spTree>
    <p:extLst>
      <p:ext uri="{BB962C8B-B14F-4D97-AF65-F5344CB8AC3E}">
        <p14:creationId xmlns:p14="http://schemas.microsoft.com/office/powerpoint/2010/main" val="28252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E54DF1-BAF4-A555-2A5D-8301AEBF0BA1}"/>
              </a:ext>
            </a:extLst>
          </p:cNvPr>
          <p:cNvSpPr/>
          <p:nvPr/>
        </p:nvSpPr>
        <p:spPr>
          <a:xfrm>
            <a:off x="-18000" y="1275557"/>
            <a:ext cx="9180000" cy="3456781"/>
          </a:xfrm>
          <a:prstGeom prst="rect">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Trebuchet MS"/>
            </a:endParaRPr>
          </a:p>
        </p:txBody>
      </p:sp>
      <p:sp>
        <p:nvSpPr>
          <p:cNvPr id="9" name="TextBox 8">
            <a:extLst>
              <a:ext uri="{FF2B5EF4-FFF2-40B4-BE49-F238E27FC236}">
                <a16:creationId xmlns:a16="http://schemas.microsoft.com/office/drawing/2014/main" id="{8001EC30-1380-516D-F84F-0C872922E0E0}"/>
              </a:ext>
            </a:extLst>
          </p:cNvPr>
          <p:cNvSpPr txBox="1"/>
          <p:nvPr/>
        </p:nvSpPr>
        <p:spPr>
          <a:xfrm>
            <a:off x="742407" y="2255088"/>
            <a:ext cx="7659186" cy="1497718"/>
          </a:xfrm>
          <a:prstGeom prst="rect">
            <a:avLst/>
          </a:prstGeom>
          <a:noFill/>
        </p:spPr>
        <p:txBody>
          <a:bodyPr wrap="square">
            <a:spAutoFit/>
          </a:bodyPr>
          <a:lstStyle/>
          <a:p>
            <a:pPr algn="ctr" defTabSz="685783">
              <a:lnSpc>
                <a:spcPts val="2800"/>
              </a:lnSpc>
            </a:pPr>
            <a:r>
              <a:rPr lang="en-US" sz="2000">
                <a:solidFill>
                  <a:prstClr val="white"/>
                </a:solidFill>
                <a:latin typeface="Trebuchet MS"/>
                <a:ea typeface="Calibri" panose="020F0502020204030204" pitchFamily="34" charset="0"/>
              </a:rPr>
              <a:t>At the Uttar Pradesh Investors Summit held in 2022, </a:t>
            </a:r>
            <a:br>
              <a:rPr lang="en-US" sz="2000">
                <a:solidFill>
                  <a:prstClr val="white"/>
                </a:solidFill>
                <a:latin typeface="Trebuchet MS"/>
                <a:ea typeface="Calibri" panose="020F0502020204030204" pitchFamily="34" charset="0"/>
              </a:rPr>
            </a:br>
            <a:r>
              <a:rPr lang="en-US" sz="2000">
                <a:solidFill>
                  <a:prstClr val="white"/>
                </a:solidFill>
                <a:latin typeface="Trebuchet MS"/>
                <a:ea typeface="Calibri" panose="020F0502020204030204" pitchFamily="34" charset="0"/>
              </a:rPr>
              <a:t>Sify announced one of India's largest investments in the </a:t>
            </a:r>
          </a:p>
          <a:p>
            <a:pPr algn="ctr" defTabSz="685783">
              <a:lnSpc>
                <a:spcPts val="2800"/>
              </a:lnSpc>
            </a:pPr>
            <a:r>
              <a:rPr lang="en-US" sz="2000">
                <a:solidFill>
                  <a:prstClr val="white"/>
                </a:solidFill>
                <a:latin typeface="Trebuchet MS"/>
                <a:ea typeface="Calibri" panose="020F0502020204030204" pitchFamily="34" charset="0"/>
              </a:rPr>
              <a:t>Data Center space, </a:t>
            </a:r>
            <a:br>
              <a:rPr lang="en-US" sz="2000">
                <a:solidFill>
                  <a:prstClr val="white"/>
                </a:solidFill>
                <a:latin typeface="Trebuchet MS"/>
                <a:ea typeface="Calibri" panose="020F0502020204030204" pitchFamily="34" charset="0"/>
              </a:rPr>
            </a:br>
            <a:r>
              <a:rPr lang="en-US" sz="2000" b="1">
                <a:solidFill>
                  <a:srgbClr val="BED730"/>
                </a:solidFill>
                <a:latin typeface="Trebuchet MS"/>
                <a:ea typeface="Calibri" panose="020F0502020204030204" pitchFamily="34" charset="0"/>
              </a:rPr>
              <a:t>INR 2692 crores to be invested in Noida</a:t>
            </a:r>
            <a:endParaRPr lang="en-US" sz="2000" b="1">
              <a:solidFill>
                <a:srgbClr val="BED730"/>
              </a:solidFill>
              <a:latin typeface="Trebuchet MS"/>
            </a:endParaRPr>
          </a:p>
        </p:txBody>
      </p:sp>
    </p:spTree>
    <p:extLst>
      <p:ext uri="{BB962C8B-B14F-4D97-AF65-F5344CB8AC3E}">
        <p14:creationId xmlns:p14="http://schemas.microsoft.com/office/powerpoint/2010/main" val="100666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28A44D-9894-C682-0673-5E6088A59D27}"/>
              </a:ext>
            </a:extLst>
          </p:cNvPr>
          <p:cNvSpPr/>
          <p:nvPr/>
        </p:nvSpPr>
        <p:spPr>
          <a:xfrm>
            <a:off x="-18000" y="1275557"/>
            <a:ext cx="9180000" cy="3456781"/>
          </a:xfrm>
          <a:prstGeom prst="rect">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Trebuchet MS"/>
            </a:endParaRPr>
          </a:p>
        </p:txBody>
      </p:sp>
      <p:sp>
        <p:nvSpPr>
          <p:cNvPr id="9" name="TextBox 8">
            <a:extLst>
              <a:ext uri="{FF2B5EF4-FFF2-40B4-BE49-F238E27FC236}">
                <a16:creationId xmlns:a16="http://schemas.microsoft.com/office/drawing/2014/main" id="{E5095E52-8A9B-2F34-E4BA-77BBD403B9DC}"/>
              </a:ext>
            </a:extLst>
          </p:cNvPr>
          <p:cNvSpPr txBox="1"/>
          <p:nvPr/>
        </p:nvSpPr>
        <p:spPr>
          <a:xfrm>
            <a:off x="1579681" y="2434624"/>
            <a:ext cx="6162439" cy="1138645"/>
          </a:xfrm>
          <a:prstGeom prst="rect">
            <a:avLst/>
          </a:prstGeom>
          <a:noFill/>
        </p:spPr>
        <p:txBody>
          <a:bodyPr wrap="square">
            <a:spAutoFit/>
          </a:bodyPr>
          <a:lstStyle/>
          <a:p>
            <a:pPr algn="ctr" defTabSz="685783">
              <a:lnSpc>
                <a:spcPts val="2800"/>
              </a:lnSpc>
            </a:pPr>
            <a:r>
              <a:rPr lang="en-IN" sz="2000" b="1" dirty="0">
                <a:solidFill>
                  <a:prstClr val="white"/>
                </a:solidFill>
                <a:latin typeface="Trebuchet MS"/>
                <a:ea typeface="Calibri" panose="020F0502020204030204" pitchFamily="34" charset="0"/>
              </a:rPr>
              <a:t>Sify </a:t>
            </a:r>
            <a:r>
              <a:rPr lang="en-IN" sz="2000" b="1" dirty="0">
                <a:solidFill>
                  <a:srgbClr val="BED730"/>
                </a:solidFill>
                <a:latin typeface="Trebuchet MS"/>
                <a:ea typeface="Calibri" panose="020F0502020204030204" pitchFamily="34" charset="0"/>
              </a:rPr>
              <a:t>Noida 02 AI-Ready Data </a:t>
            </a:r>
            <a:r>
              <a:rPr lang="en-IN" sz="2000" b="1" dirty="0" err="1">
                <a:solidFill>
                  <a:srgbClr val="BED730"/>
                </a:solidFill>
                <a:latin typeface="Trebuchet MS"/>
                <a:ea typeface="Calibri" panose="020F0502020204030204" pitchFamily="34" charset="0"/>
              </a:rPr>
              <a:t>Center</a:t>
            </a:r>
            <a:r>
              <a:rPr lang="en-IN" sz="2000" b="1" dirty="0">
                <a:solidFill>
                  <a:srgbClr val="BED730"/>
                </a:solidFill>
                <a:latin typeface="Trebuchet MS"/>
                <a:ea typeface="Calibri" panose="020F0502020204030204" pitchFamily="34" charset="0"/>
              </a:rPr>
              <a:t> </a:t>
            </a:r>
            <a:r>
              <a:rPr lang="en-IN" sz="2000" b="1" dirty="0">
                <a:solidFill>
                  <a:prstClr val="white"/>
                </a:solidFill>
                <a:latin typeface="Trebuchet MS"/>
                <a:ea typeface="Calibri" panose="020F0502020204030204" pitchFamily="34" charset="0"/>
              </a:rPr>
              <a:t>Campus will generate highly skilled opportunities in new technology areas like </a:t>
            </a:r>
            <a:r>
              <a:rPr lang="en-IN" sz="2000" b="1" dirty="0">
                <a:solidFill>
                  <a:srgbClr val="BED730"/>
                </a:solidFill>
                <a:latin typeface="Trebuchet MS"/>
                <a:ea typeface="Calibri" panose="020F0502020204030204" pitchFamily="34" charset="0"/>
              </a:rPr>
              <a:t>AI/ML </a:t>
            </a:r>
            <a:r>
              <a:rPr lang="en-IN" sz="2000" b="1" dirty="0">
                <a:solidFill>
                  <a:prstClr val="white"/>
                </a:solidFill>
                <a:latin typeface="Trebuchet MS"/>
                <a:ea typeface="Calibri" panose="020F0502020204030204" pitchFamily="34" charset="0"/>
              </a:rPr>
              <a:t>&amp; </a:t>
            </a:r>
            <a:r>
              <a:rPr lang="en-IN" sz="2000" b="1" dirty="0">
                <a:solidFill>
                  <a:srgbClr val="BED730"/>
                </a:solidFill>
                <a:latin typeface="Trebuchet MS"/>
                <a:ea typeface="Calibri" panose="020F0502020204030204" pitchFamily="34" charset="0"/>
              </a:rPr>
              <a:t>Big Data</a:t>
            </a:r>
            <a:endParaRPr lang="en-US" sz="2000" b="1" dirty="0">
              <a:solidFill>
                <a:srgbClr val="BED730"/>
              </a:solidFill>
              <a:latin typeface="Trebuchet MS"/>
            </a:endParaRPr>
          </a:p>
        </p:txBody>
      </p:sp>
    </p:spTree>
    <p:extLst>
      <p:ext uri="{BB962C8B-B14F-4D97-AF65-F5344CB8AC3E}">
        <p14:creationId xmlns:p14="http://schemas.microsoft.com/office/powerpoint/2010/main" val="2712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085D-1E16-B3C9-758D-6C8F82FCA87D}"/>
              </a:ext>
            </a:extLst>
          </p:cNvPr>
          <p:cNvSpPr>
            <a:spLocks noGrp="1"/>
          </p:cNvSpPr>
          <p:nvPr>
            <p:ph type="title"/>
          </p:nvPr>
        </p:nvSpPr>
        <p:spPr>
          <a:xfrm>
            <a:off x="324000" y="219270"/>
            <a:ext cx="8496150" cy="400099"/>
          </a:xfrm>
        </p:spPr>
        <p:txBody>
          <a:bodyPr/>
          <a:lstStyle/>
          <a:p>
            <a:r>
              <a:rPr lang="it-IT"/>
              <a:t>Overview: Noida 02 Data Center Campus</a:t>
            </a:r>
          </a:p>
        </p:txBody>
      </p:sp>
      <p:sp>
        <p:nvSpPr>
          <p:cNvPr id="42" name="Rectangle 41">
            <a:extLst>
              <a:ext uri="{FF2B5EF4-FFF2-40B4-BE49-F238E27FC236}">
                <a16:creationId xmlns:a16="http://schemas.microsoft.com/office/drawing/2014/main" id="{9F1FDDA4-ACCC-9337-629C-13717E064EF6}"/>
              </a:ext>
            </a:extLst>
          </p:cNvPr>
          <p:cNvSpPr/>
          <p:nvPr/>
        </p:nvSpPr>
        <p:spPr>
          <a:xfrm>
            <a:off x="2373552" y="3495176"/>
            <a:ext cx="4431940" cy="287115"/>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r>
              <a:rPr lang="en-IN" sz="1200" i="1">
                <a:solidFill>
                  <a:prstClr val="black"/>
                </a:solidFill>
                <a:latin typeface="Trebuchet MS"/>
              </a:rPr>
              <a:t>Scalable, resilient, hyperconnected, secure and green</a:t>
            </a:r>
            <a:endParaRPr lang="en-US" sz="1200" i="1">
              <a:solidFill>
                <a:prstClr val="black"/>
              </a:solidFill>
              <a:latin typeface="Trebuchet MS"/>
            </a:endParaRPr>
          </a:p>
        </p:txBody>
      </p:sp>
      <p:sp>
        <p:nvSpPr>
          <p:cNvPr id="4" name="TextBox 3">
            <a:extLst>
              <a:ext uri="{FF2B5EF4-FFF2-40B4-BE49-F238E27FC236}">
                <a16:creationId xmlns:a16="http://schemas.microsoft.com/office/drawing/2014/main" id="{AD501914-E901-CED9-BD67-DB0136BAFE3E}"/>
              </a:ext>
            </a:extLst>
          </p:cNvPr>
          <p:cNvSpPr txBox="1"/>
          <p:nvPr/>
        </p:nvSpPr>
        <p:spPr>
          <a:xfrm>
            <a:off x="340475" y="1003914"/>
            <a:ext cx="1728000"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SG" sz="1200">
                <a:solidFill>
                  <a:srgbClr val="BED730"/>
                </a:solidFill>
                <a:latin typeface="Trebuchet MS" panose="020B0703020202090204" pitchFamily="34" charset="0"/>
              </a:rPr>
              <a:t>130+ MW IT capacity in 3 Data Center Towers</a:t>
            </a:r>
            <a:endParaRPr lang="en-SG" sz="1200" dirty="0">
              <a:solidFill>
                <a:srgbClr val="BED730"/>
              </a:solidFill>
              <a:latin typeface="Trebuchet MS" panose="020B0703020202090204" pitchFamily="34" charset="0"/>
            </a:endParaRPr>
          </a:p>
        </p:txBody>
      </p:sp>
      <p:sp>
        <p:nvSpPr>
          <p:cNvPr id="5" name="TextBox 4">
            <a:extLst>
              <a:ext uri="{FF2B5EF4-FFF2-40B4-BE49-F238E27FC236}">
                <a16:creationId xmlns:a16="http://schemas.microsoft.com/office/drawing/2014/main" id="{8A6B105D-70AB-7282-C428-6366AEFEA9EA}"/>
              </a:ext>
            </a:extLst>
          </p:cNvPr>
          <p:cNvSpPr txBox="1"/>
          <p:nvPr/>
        </p:nvSpPr>
        <p:spPr>
          <a:xfrm>
            <a:off x="340475" y="2931854"/>
            <a:ext cx="1728000" cy="510778"/>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SG" sz="1200" dirty="0">
                <a:solidFill>
                  <a:srgbClr val="BED730"/>
                </a:solidFill>
                <a:latin typeface="Trebuchet MS" panose="020B0703020202090204" pitchFamily="34" charset="0"/>
              </a:rPr>
              <a:t>Vertical &amp; Horizontal expansion</a:t>
            </a:r>
          </a:p>
        </p:txBody>
      </p:sp>
      <p:sp>
        <p:nvSpPr>
          <p:cNvPr id="8" name="TextBox 7">
            <a:extLst>
              <a:ext uri="{FF2B5EF4-FFF2-40B4-BE49-F238E27FC236}">
                <a16:creationId xmlns:a16="http://schemas.microsoft.com/office/drawing/2014/main" id="{7ADFA722-40A6-DCEB-3463-144363EC7F84}"/>
              </a:ext>
            </a:extLst>
          </p:cNvPr>
          <p:cNvSpPr txBox="1"/>
          <p:nvPr/>
        </p:nvSpPr>
        <p:spPr>
          <a:xfrm>
            <a:off x="340475" y="3844746"/>
            <a:ext cx="1728000"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SG" sz="1200">
                <a:solidFill>
                  <a:srgbClr val="BED730"/>
                </a:solidFill>
                <a:latin typeface="Trebuchet MS"/>
              </a:rPr>
              <a:t>Option of 2 </a:t>
            </a:r>
          </a:p>
          <a:p>
            <a:pPr algn="ctr" defTabSz="457189">
              <a:defRPr/>
            </a:pPr>
            <a:r>
              <a:rPr lang="en-SG" sz="1200">
                <a:solidFill>
                  <a:srgbClr val="BED730"/>
                </a:solidFill>
                <a:latin typeface="Trebuchet MS"/>
              </a:rPr>
              <a:t>Built To Suit Towers for 86+ MW</a:t>
            </a:r>
          </a:p>
        </p:txBody>
      </p:sp>
      <p:sp>
        <p:nvSpPr>
          <p:cNvPr id="34" name="TextBox 33">
            <a:extLst>
              <a:ext uri="{FF2B5EF4-FFF2-40B4-BE49-F238E27FC236}">
                <a16:creationId xmlns:a16="http://schemas.microsoft.com/office/drawing/2014/main" id="{9AAE9996-7B30-CDEE-9155-D029130A7351}"/>
              </a:ext>
            </a:extLst>
          </p:cNvPr>
          <p:cNvSpPr txBox="1"/>
          <p:nvPr/>
        </p:nvSpPr>
        <p:spPr>
          <a:xfrm>
            <a:off x="7075524" y="3634588"/>
            <a:ext cx="1728000" cy="919401"/>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SG" sz="1200" dirty="0">
                <a:solidFill>
                  <a:srgbClr val="BED730"/>
                </a:solidFill>
                <a:latin typeface="Trebuchet MS" panose="020B0703020202090204" pitchFamily="34" charset="0"/>
              </a:rPr>
              <a:t>K8-rated </a:t>
            </a:r>
          </a:p>
          <a:p>
            <a:pPr algn="ctr" defTabSz="457189">
              <a:defRPr/>
            </a:pPr>
            <a:r>
              <a:rPr lang="en-SG" sz="1200" dirty="0">
                <a:solidFill>
                  <a:srgbClr val="BED730"/>
                </a:solidFill>
                <a:latin typeface="Trebuchet MS" panose="020B0703020202090204" pitchFamily="34" charset="0"/>
              </a:rPr>
              <a:t>perimeter wall with 10 Level secure access control</a:t>
            </a:r>
          </a:p>
        </p:txBody>
      </p:sp>
      <p:sp>
        <p:nvSpPr>
          <p:cNvPr id="36" name="TextBox 35">
            <a:extLst>
              <a:ext uri="{FF2B5EF4-FFF2-40B4-BE49-F238E27FC236}">
                <a16:creationId xmlns:a16="http://schemas.microsoft.com/office/drawing/2014/main" id="{FB2A6BEC-B27D-9C4C-59B9-D1E58B5102A1}"/>
              </a:ext>
            </a:extLst>
          </p:cNvPr>
          <p:cNvSpPr txBox="1"/>
          <p:nvPr/>
        </p:nvSpPr>
        <p:spPr>
          <a:xfrm>
            <a:off x="2359865" y="3876503"/>
            <a:ext cx="4409775" cy="715089"/>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SG" sz="1200">
                <a:solidFill>
                  <a:srgbClr val="BED730"/>
                </a:solidFill>
                <a:latin typeface="Trebuchet MS"/>
              </a:rPr>
              <a:t>4 Hardened Fiber Routes connecting NOIDA 01 DC, enabling low latency access to Hyperscalers, </a:t>
            </a:r>
          </a:p>
          <a:p>
            <a:pPr algn="ctr" defTabSz="457189">
              <a:defRPr/>
            </a:pPr>
            <a:r>
              <a:rPr lang="en-SG" sz="1200">
                <a:solidFill>
                  <a:srgbClr val="BED730"/>
                </a:solidFill>
                <a:latin typeface="Trebuchet MS"/>
              </a:rPr>
              <a:t>OTT, Content &amp; Security providers </a:t>
            </a:r>
          </a:p>
        </p:txBody>
      </p:sp>
      <p:sp>
        <p:nvSpPr>
          <p:cNvPr id="38" name="TextBox 37">
            <a:extLst>
              <a:ext uri="{FF2B5EF4-FFF2-40B4-BE49-F238E27FC236}">
                <a16:creationId xmlns:a16="http://schemas.microsoft.com/office/drawing/2014/main" id="{E61C850F-2CDC-5126-316D-CC0CBD0F6178}"/>
              </a:ext>
            </a:extLst>
          </p:cNvPr>
          <p:cNvSpPr txBox="1"/>
          <p:nvPr/>
        </p:nvSpPr>
        <p:spPr>
          <a:xfrm>
            <a:off x="7075524" y="2315237"/>
            <a:ext cx="1728000"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US" sz="1200">
                <a:solidFill>
                  <a:srgbClr val="BED730"/>
                </a:solidFill>
                <a:latin typeface="Trebuchet MS" panose="020B0703020202090204" pitchFamily="34" charset="0"/>
              </a:rPr>
              <a:t>Dedicated </a:t>
            </a:r>
          </a:p>
          <a:p>
            <a:pPr algn="ctr" defTabSz="457189">
              <a:defRPr/>
            </a:pPr>
            <a:r>
              <a:rPr lang="en-US" sz="1200">
                <a:solidFill>
                  <a:srgbClr val="BED730"/>
                </a:solidFill>
                <a:latin typeface="Trebuchet MS"/>
              </a:rPr>
              <a:t>on-site 220 kV </a:t>
            </a:r>
            <a:br>
              <a:rPr lang="en-US" sz="1200">
                <a:solidFill>
                  <a:prstClr val="black"/>
                </a:solidFill>
                <a:latin typeface="Trebuchet MS" panose="020B0703020202090204" pitchFamily="34" charset="0"/>
              </a:rPr>
            </a:br>
            <a:r>
              <a:rPr lang="en-US" sz="1200">
                <a:solidFill>
                  <a:srgbClr val="BED730"/>
                </a:solidFill>
                <a:latin typeface="Trebuchet MS"/>
              </a:rPr>
              <a:t>GIS substation (N+1)</a:t>
            </a:r>
            <a:endParaRPr lang="en-IN" sz="1200">
              <a:solidFill>
                <a:srgbClr val="BED730"/>
              </a:solidFill>
              <a:latin typeface="Trebuchet MS"/>
            </a:endParaRPr>
          </a:p>
        </p:txBody>
      </p:sp>
      <p:sp>
        <p:nvSpPr>
          <p:cNvPr id="39" name="TextBox 38">
            <a:extLst>
              <a:ext uri="{FF2B5EF4-FFF2-40B4-BE49-F238E27FC236}">
                <a16:creationId xmlns:a16="http://schemas.microsoft.com/office/drawing/2014/main" id="{1A8E4DA7-E451-7D76-DEF7-6B8E071644A3}"/>
              </a:ext>
            </a:extLst>
          </p:cNvPr>
          <p:cNvSpPr txBox="1"/>
          <p:nvPr/>
        </p:nvSpPr>
        <p:spPr>
          <a:xfrm>
            <a:off x="7075524" y="995887"/>
            <a:ext cx="1728000"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US" sz="1200">
                <a:solidFill>
                  <a:srgbClr val="BED730"/>
                </a:solidFill>
                <a:latin typeface="Trebuchet MS"/>
              </a:rPr>
              <a:t>IGBC Gold Certified. </a:t>
            </a:r>
            <a:br>
              <a:rPr lang="en-US" sz="1200">
                <a:solidFill>
                  <a:prstClr val="black"/>
                </a:solidFill>
                <a:latin typeface="Trebuchet MS" panose="020B0703020202090204" pitchFamily="34" charset="0"/>
              </a:rPr>
            </a:br>
            <a:r>
              <a:rPr lang="en-US" sz="1200">
                <a:solidFill>
                  <a:srgbClr val="BED730"/>
                </a:solidFill>
                <a:latin typeface="Trebuchet MS"/>
              </a:rPr>
              <a:t>ESG best practices, 30% RE power</a:t>
            </a:r>
            <a:endParaRPr lang="en-IN" sz="1200">
              <a:solidFill>
                <a:srgbClr val="BED730"/>
              </a:solidFill>
              <a:latin typeface="Trebuchet MS"/>
            </a:endParaRPr>
          </a:p>
        </p:txBody>
      </p:sp>
      <p:sp>
        <p:nvSpPr>
          <p:cNvPr id="40" name="TextBox 39">
            <a:extLst>
              <a:ext uri="{FF2B5EF4-FFF2-40B4-BE49-F238E27FC236}">
                <a16:creationId xmlns:a16="http://schemas.microsoft.com/office/drawing/2014/main" id="{E67249A0-6697-804D-4EBE-21D543A10222}"/>
              </a:ext>
            </a:extLst>
          </p:cNvPr>
          <p:cNvSpPr txBox="1"/>
          <p:nvPr/>
        </p:nvSpPr>
        <p:spPr>
          <a:xfrm>
            <a:off x="340475" y="1916806"/>
            <a:ext cx="1728000" cy="715089"/>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SG" sz="1200">
                <a:solidFill>
                  <a:srgbClr val="BED730"/>
                </a:solidFill>
                <a:latin typeface="Trebuchet MS"/>
              </a:rPr>
              <a:t>Hyperscale &amp; </a:t>
            </a:r>
          </a:p>
          <a:p>
            <a:pPr algn="ctr" defTabSz="457189">
              <a:defRPr/>
            </a:pPr>
            <a:r>
              <a:rPr lang="en-SG" sz="1200">
                <a:solidFill>
                  <a:srgbClr val="BED730"/>
                </a:solidFill>
                <a:latin typeface="Trebuchet MS"/>
              </a:rPr>
              <a:t>AI-Ready Infrastructure</a:t>
            </a:r>
            <a:endParaRPr lang="en-SG" sz="1200" dirty="0">
              <a:solidFill>
                <a:srgbClr val="BED730"/>
              </a:solidFill>
              <a:latin typeface="Trebuchet MS" panose="020B0703020202090204" pitchFamily="34" charset="0"/>
            </a:endParaRPr>
          </a:p>
        </p:txBody>
      </p:sp>
      <p:pic>
        <p:nvPicPr>
          <p:cNvPr id="9" name="Picture 8" descr="A building with a glass wall&#10;&#10;Description automatically generated with medium confidence">
            <a:extLst>
              <a:ext uri="{FF2B5EF4-FFF2-40B4-BE49-F238E27FC236}">
                <a16:creationId xmlns:a16="http://schemas.microsoft.com/office/drawing/2014/main" id="{492EED14-BF6D-DD71-6052-61DD3D0C3E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9246" y="1000420"/>
            <a:ext cx="4431941" cy="2492966"/>
          </a:xfrm>
          <a:prstGeom prst="rect">
            <a:avLst/>
          </a:prstGeom>
          <a:ln>
            <a:noFill/>
          </a:ln>
          <a:effectLst>
            <a:outerShdw blurRad="292100" dist="139700" dir="2700000" algn="tl" rotWithShape="0">
              <a:srgbClr val="333333">
                <a:alpha val="65000"/>
              </a:srgbClr>
            </a:outerShdw>
          </a:effectLst>
        </p:spPr>
      </p:pic>
      <p:pic>
        <p:nvPicPr>
          <p:cNvPr id="10" name="Picture 2" descr="A building with many windows&#10;&#10;Description automatically generated">
            <a:extLst>
              <a:ext uri="{FF2B5EF4-FFF2-40B4-BE49-F238E27FC236}">
                <a16:creationId xmlns:a16="http://schemas.microsoft.com/office/drawing/2014/main" id="{65AAFEC5-305B-96FC-4241-72A2D028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590" y="1003202"/>
            <a:ext cx="4451751" cy="2490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3F2DED4-CC34-1589-2384-CD88FC179581}"/>
              </a:ext>
            </a:extLst>
          </p:cNvPr>
          <p:cNvSpPr/>
          <p:nvPr/>
        </p:nvSpPr>
        <p:spPr>
          <a:xfrm>
            <a:off x="2289804" y="1003202"/>
            <a:ext cx="4540330" cy="2482571"/>
          </a:xfrm>
          <a:prstGeom prst="rect">
            <a:avLst/>
          </a:prstGeom>
          <a:solidFill>
            <a:srgbClr val="0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prstClr val="white"/>
              </a:solidFill>
              <a:latin typeface="Trebuchet MS"/>
            </a:endParaRPr>
          </a:p>
        </p:txBody>
      </p:sp>
      <p:grpSp>
        <p:nvGrpSpPr>
          <p:cNvPr id="12" name="Group 11">
            <a:extLst>
              <a:ext uri="{FF2B5EF4-FFF2-40B4-BE49-F238E27FC236}">
                <a16:creationId xmlns:a16="http://schemas.microsoft.com/office/drawing/2014/main" id="{3D071B78-1BAC-EECA-7DD4-ABF7FECBCE76}"/>
              </a:ext>
            </a:extLst>
          </p:cNvPr>
          <p:cNvGrpSpPr/>
          <p:nvPr/>
        </p:nvGrpSpPr>
        <p:grpSpPr>
          <a:xfrm>
            <a:off x="2870571" y="1611226"/>
            <a:ext cx="893230" cy="195150"/>
            <a:chOff x="862596" y="1998862"/>
            <a:chExt cx="893230" cy="195150"/>
          </a:xfrm>
        </p:grpSpPr>
        <p:pic>
          <p:nvPicPr>
            <p:cNvPr id="13" name="Picture 12">
              <a:extLst>
                <a:ext uri="{FF2B5EF4-FFF2-40B4-BE49-F238E27FC236}">
                  <a16:creationId xmlns:a16="http://schemas.microsoft.com/office/drawing/2014/main" id="{3B4661CD-06A3-8422-1B29-5637DD10EF7A}"/>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14" name="Picture 13">
              <a:extLst>
                <a:ext uri="{FF2B5EF4-FFF2-40B4-BE49-F238E27FC236}">
                  <a16:creationId xmlns:a16="http://schemas.microsoft.com/office/drawing/2014/main" id="{D8D182D1-B691-3517-7F47-E050A2619257}"/>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15" name="Picture 14">
              <a:extLst>
                <a:ext uri="{FF2B5EF4-FFF2-40B4-BE49-F238E27FC236}">
                  <a16:creationId xmlns:a16="http://schemas.microsoft.com/office/drawing/2014/main" id="{A05D7B9D-86DE-FE44-621F-0A12A6834EDC}"/>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16" name="Group 15">
            <a:extLst>
              <a:ext uri="{FF2B5EF4-FFF2-40B4-BE49-F238E27FC236}">
                <a16:creationId xmlns:a16="http://schemas.microsoft.com/office/drawing/2014/main" id="{7EEF6BA2-6181-A736-144F-A8E349A0E8E2}"/>
              </a:ext>
            </a:extLst>
          </p:cNvPr>
          <p:cNvGrpSpPr/>
          <p:nvPr/>
        </p:nvGrpSpPr>
        <p:grpSpPr>
          <a:xfrm>
            <a:off x="2870571" y="1846549"/>
            <a:ext cx="893230" cy="195150"/>
            <a:chOff x="862596" y="1998862"/>
            <a:chExt cx="893230" cy="195150"/>
          </a:xfrm>
        </p:grpSpPr>
        <p:pic>
          <p:nvPicPr>
            <p:cNvPr id="17" name="Picture 16">
              <a:extLst>
                <a:ext uri="{FF2B5EF4-FFF2-40B4-BE49-F238E27FC236}">
                  <a16:creationId xmlns:a16="http://schemas.microsoft.com/office/drawing/2014/main" id="{3582E423-5670-59D3-D19C-3BDD856D8D9A}"/>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18" name="Picture 17">
              <a:extLst>
                <a:ext uri="{FF2B5EF4-FFF2-40B4-BE49-F238E27FC236}">
                  <a16:creationId xmlns:a16="http://schemas.microsoft.com/office/drawing/2014/main" id="{1F5FE8FD-6EBB-22D4-A0A8-DC3F83F4F62B}"/>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19" name="Picture 18">
              <a:extLst>
                <a:ext uri="{FF2B5EF4-FFF2-40B4-BE49-F238E27FC236}">
                  <a16:creationId xmlns:a16="http://schemas.microsoft.com/office/drawing/2014/main" id="{4490F04E-DDEE-691C-FE2D-320DA5F89F32}"/>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20" name="Group 19">
            <a:extLst>
              <a:ext uri="{FF2B5EF4-FFF2-40B4-BE49-F238E27FC236}">
                <a16:creationId xmlns:a16="http://schemas.microsoft.com/office/drawing/2014/main" id="{3B250532-144D-9AD9-5307-B514486DCF9E}"/>
              </a:ext>
            </a:extLst>
          </p:cNvPr>
          <p:cNvGrpSpPr/>
          <p:nvPr/>
        </p:nvGrpSpPr>
        <p:grpSpPr>
          <a:xfrm>
            <a:off x="2870571" y="2090277"/>
            <a:ext cx="893230" cy="195150"/>
            <a:chOff x="862596" y="1998862"/>
            <a:chExt cx="893230" cy="195150"/>
          </a:xfrm>
        </p:grpSpPr>
        <p:pic>
          <p:nvPicPr>
            <p:cNvPr id="21" name="Picture 20">
              <a:extLst>
                <a:ext uri="{FF2B5EF4-FFF2-40B4-BE49-F238E27FC236}">
                  <a16:creationId xmlns:a16="http://schemas.microsoft.com/office/drawing/2014/main" id="{1C46EC5A-D82E-5694-FFBE-CBD2C09E273F}"/>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22" name="Picture 21">
              <a:extLst>
                <a:ext uri="{FF2B5EF4-FFF2-40B4-BE49-F238E27FC236}">
                  <a16:creationId xmlns:a16="http://schemas.microsoft.com/office/drawing/2014/main" id="{E6D43D87-EDE3-8584-E94C-AAA76826B7FA}"/>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23" name="Picture 22">
              <a:extLst>
                <a:ext uri="{FF2B5EF4-FFF2-40B4-BE49-F238E27FC236}">
                  <a16:creationId xmlns:a16="http://schemas.microsoft.com/office/drawing/2014/main" id="{B36091DC-C48F-2C6E-3B85-8ADBDC18887C}"/>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24" name="Group 23">
            <a:extLst>
              <a:ext uri="{FF2B5EF4-FFF2-40B4-BE49-F238E27FC236}">
                <a16:creationId xmlns:a16="http://schemas.microsoft.com/office/drawing/2014/main" id="{87CD43BF-59FC-925C-C72E-9729A6CE5B93}"/>
              </a:ext>
            </a:extLst>
          </p:cNvPr>
          <p:cNvGrpSpPr/>
          <p:nvPr/>
        </p:nvGrpSpPr>
        <p:grpSpPr>
          <a:xfrm>
            <a:off x="2870571" y="2342409"/>
            <a:ext cx="893230" cy="195150"/>
            <a:chOff x="862596" y="1998862"/>
            <a:chExt cx="893230" cy="195150"/>
          </a:xfrm>
        </p:grpSpPr>
        <p:pic>
          <p:nvPicPr>
            <p:cNvPr id="25" name="Picture 24">
              <a:extLst>
                <a:ext uri="{FF2B5EF4-FFF2-40B4-BE49-F238E27FC236}">
                  <a16:creationId xmlns:a16="http://schemas.microsoft.com/office/drawing/2014/main" id="{41FBCDAE-8B51-AD0F-1B71-E3D36CD0C5B4}"/>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26" name="Picture 25">
              <a:extLst>
                <a:ext uri="{FF2B5EF4-FFF2-40B4-BE49-F238E27FC236}">
                  <a16:creationId xmlns:a16="http://schemas.microsoft.com/office/drawing/2014/main" id="{C6A09730-1BCF-DDC0-2858-2B3C8A901E0F}"/>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27" name="Picture 26">
              <a:extLst>
                <a:ext uri="{FF2B5EF4-FFF2-40B4-BE49-F238E27FC236}">
                  <a16:creationId xmlns:a16="http://schemas.microsoft.com/office/drawing/2014/main" id="{BF579504-69A8-A848-86A4-203123A8F969}"/>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28" name="Group 27">
            <a:extLst>
              <a:ext uri="{FF2B5EF4-FFF2-40B4-BE49-F238E27FC236}">
                <a16:creationId xmlns:a16="http://schemas.microsoft.com/office/drawing/2014/main" id="{20719E11-D037-5C51-0A4D-7C14CC6DFC67}"/>
              </a:ext>
            </a:extLst>
          </p:cNvPr>
          <p:cNvGrpSpPr/>
          <p:nvPr/>
        </p:nvGrpSpPr>
        <p:grpSpPr>
          <a:xfrm>
            <a:off x="2870571" y="2577733"/>
            <a:ext cx="893230" cy="195150"/>
            <a:chOff x="862596" y="1998862"/>
            <a:chExt cx="893230" cy="195150"/>
          </a:xfrm>
        </p:grpSpPr>
        <p:pic>
          <p:nvPicPr>
            <p:cNvPr id="29" name="Picture 28">
              <a:extLst>
                <a:ext uri="{FF2B5EF4-FFF2-40B4-BE49-F238E27FC236}">
                  <a16:creationId xmlns:a16="http://schemas.microsoft.com/office/drawing/2014/main" id="{3CDE8DBE-2525-7FE6-51C6-BA579A053479}"/>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30" name="Picture 29">
              <a:extLst>
                <a:ext uri="{FF2B5EF4-FFF2-40B4-BE49-F238E27FC236}">
                  <a16:creationId xmlns:a16="http://schemas.microsoft.com/office/drawing/2014/main" id="{203AB46A-2F2B-E3F4-2D2B-BF3718B08C93}"/>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31" name="Picture 30">
              <a:extLst>
                <a:ext uri="{FF2B5EF4-FFF2-40B4-BE49-F238E27FC236}">
                  <a16:creationId xmlns:a16="http://schemas.microsoft.com/office/drawing/2014/main" id="{55CE42E0-C917-7D68-BB3F-147685E9C3B1}"/>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32" name="Group 31">
            <a:extLst>
              <a:ext uri="{FF2B5EF4-FFF2-40B4-BE49-F238E27FC236}">
                <a16:creationId xmlns:a16="http://schemas.microsoft.com/office/drawing/2014/main" id="{CB3F0A03-43D0-FDF5-FB51-05232D8A5411}"/>
              </a:ext>
            </a:extLst>
          </p:cNvPr>
          <p:cNvGrpSpPr/>
          <p:nvPr/>
        </p:nvGrpSpPr>
        <p:grpSpPr>
          <a:xfrm>
            <a:off x="2870571" y="2821461"/>
            <a:ext cx="893230" cy="195150"/>
            <a:chOff x="862596" y="1998862"/>
            <a:chExt cx="893230" cy="195150"/>
          </a:xfrm>
        </p:grpSpPr>
        <p:pic>
          <p:nvPicPr>
            <p:cNvPr id="37" name="Picture 36">
              <a:extLst>
                <a:ext uri="{FF2B5EF4-FFF2-40B4-BE49-F238E27FC236}">
                  <a16:creationId xmlns:a16="http://schemas.microsoft.com/office/drawing/2014/main" id="{EF7B6803-03D7-1EFC-B972-4184B39C727E}"/>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41" name="Picture 40">
              <a:extLst>
                <a:ext uri="{FF2B5EF4-FFF2-40B4-BE49-F238E27FC236}">
                  <a16:creationId xmlns:a16="http://schemas.microsoft.com/office/drawing/2014/main" id="{5ADFBC0F-1CB3-0F93-698F-18419E0DCADD}"/>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43" name="Picture 42">
              <a:extLst>
                <a:ext uri="{FF2B5EF4-FFF2-40B4-BE49-F238E27FC236}">
                  <a16:creationId xmlns:a16="http://schemas.microsoft.com/office/drawing/2014/main" id="{CD7A8FA0-E4ED-6478-C512-6A87B4E4B2CC}"/>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44" name="Group 43">
            <a:extLst>
              <a:ext uri="{FF2B5EF4-FFF2-40B4-BE49-F238E27FC236}">
                <a16:creationId xmlns:a16="http://schemas.microsoft.com/office/drawing/2014/main" id="{8ED5DF4C-A38F-9808-270D-6DC8920DDF7C}"/>
              </a:ext>
            </a:extLst>
          </p:cNvPr>
          <p:cNvGrpSpPr/>
          <p:nvPr/>
        </p:nvGrpSpPr>
        <p:grpSpPr>
          <a:xfrm>
            <a:off x="5408703" y="1611225"/>
            <a:ext cx="893230" cy="195150"/>
            <a:chOff x="862596" y="1998862"/>
            <a:chExt cx="893230" cy="195150"/>
          </a:xfrm>
        </p:grpSpPr>
        <p:pic>
          <p:nvPicPr>
            <p:cNvPr id="45" name="Picture 44">
              <a:extLst>
                <a:ext uri="{FF2B5EF4-FFF2-40B4-BE49-F238E27FC236}">
                  <a16:creationId xmlns:a16="http://schemas.microsoft.com/office/drawing/2014/main" id="{90435014-D10E-051E-8EEE-C938B45CFB8B}"/>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46" name="Picture 45">
              <a:extLst>
                <a:ext uri="{FF2B5EF4-FFF2-40B4-BE49-F238E27FC236}">
                  <a16:creationId xmlns:a16="http://schemas.microsoft.com/office/drawing/2014/main" id="{441781B9-78C5-A778-B7CB-F075CDDCC5F8}"/>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47" name="Picture 46">
              <a:extLst>
                <a:ext uri="{FF2B5EF4-FFF2-40B4-BE49-F238E27FC236}">
                  <a16:creationId xmlns:a16="http://schemas.microsoft.com/office/drawing/2014/main" id="{7956DDEA-41FD-CFC2-21FF-12E5F3BA0BF6}"/>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48" name="Group 47">
            <a:extLst>
              <a:ext uri="{FF2B5EF4-FFF2-40B4-BE49-F238E27FC236}">
                <a16:creationId xmlns:a16="http://schemas.microsoft.com/office/drawing/2014/main" id="{AF1DDE18-C062-A919-BCF5-156CB54BA3C1}"/>
              </a:ext>
            </a:extLst>
          </p:cNvPr>
          <p:cNvGrpSpPr/>
          <p:nvPr/>
        </p:nvGrpSpPr>
        <p:grpSpPr>
          <a:xfrm>
            <a:off x="5408703" y="1846549"/>
            <a:ext cx="893230" cy="195150"/>
            <a:chOff x="862596" y="1998862"/>
            <a:chExt cx="893230" cy="195150"/>
          </a:xfrm>
        </p:grpSpPr>
        <p:pic>
          <p:nvPicPr>
            <p:cNvPr id="49" name="Picture 48">
              <a:extLst>
                <a:ext uri="{FF2B5EF4-FFF2-40B4-BE49-F238E27FC236}">
                  <a16:creationId xmlns:a16="http://schemas.microsoft.com/office/drawing/2014/main" id="{3080D5C1-F6C1-DB7D-6847-2419BAC63D18}"/>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50" name="Picture 49">
              <a:extLst>
                <a:ext uri="{FF2B5EF4-FFF2-40B4-BE49-F238E27FC236}">
                  <a16:creationId xmlns:a16="http://schemas.microsoft.com/office/drawing/2014/main" id="{6741DB2D-FC45-CE31-40D2-E15CC10003A1}"/>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51" name="Picture 50">
              <a:extLst>
                <a:ext uri="{FF2B5EF4-FFF2-40B4-BE49-F238E27FC236}">
                  <a16:creationId xmlns:a16="http://schemas.microsoft.com/office/drawing/2014/main" id="{E053C66A-27BA-8FE3-C1BA-17EF83C33B1D}"/>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52" name="Group 51">
            <a:extLst>
              <a:ext uri="{FF2B5EF4-FFF2-40B4-BE49-F238E27FC236}">
                <a16:creationId xmlns:a16="http://schemas.microsoft.com/office/drawing/2014/main" id="{C81CE497-87D7-4A35-DEBF-E43216FBF3FC}"/>
              </a:ext>
            </a:extLst>
          </p:cNvPr>
          <p:cNvGrpSpPr/>
          <p:nvPr/>
        </p:nvGrpSpPr>
        <p:grpSpPr>
          <a:xfrm>
            <a:off x="5408703" y="2090277"/>
            <a:ext cx="893230" cy="195150"/>
            <a:chOff x="862596" y="1998862"/>
            <a:chExt cx="893230" cy="195150"/>
          </a:xfrm>
        </p:grpSpPr>
        <p:pic>
          <p:nvPicPr>
            <p:cNvPr id="53" name="Picture 52">
              <a:extLst>
                <a:ext uri="{FF2B5EF4-FFF2-40B4-BE49-F238E27FC236}">
                  <a16:creationId xmlns:a16="http://schemas.microsoft.com/office/drawing/2014/main" id="{4F521EFC-E751-1FF4-23B9-8EB094A6DBFA}"/>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54" name="Picture 53">
              <a:extLst>
                <a:ext uri="{FF2B5EF4-FFF2-40B4-BE49-F238E27FC236}">
                  <a16:creationId xmlns:a16="http://schemas.microsoft.com/office/drawing/2014/main" id="{28DD3FE3-29E6-599C-B10D-6204AAD78D81}"/>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55" name="Picture 54">
              <a:extLst>
                <a:ext uri="{FF2B5EF4-FFF2-40B4-BE49-F238E27FC236}">
                  <a16:creationId xmlns:a16="http://schemas.microsoft.com/office/drawing/2014/main" id="{699E0FCB-901C-384D-FA90-69B00BEF4FAF}"/>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56" name="Group 55">
            <a:extLst>
              <a:ext uri="{FF2B5EF4-FFF2-40B4-BE49-F238E27FC236}">
                <a16:creationId xmlns:a16="http://schemas.microsoft.com/office/drawing/2014/main" id="{20A01B81-B509-089D-8D04-BF6B529DEA74}"/>
              </a:ext>
            </a:extLst>
          </p:cNvPr>
          <p:cNvGrpSpPr/>
          <p:nvPr/>
        </p:nvGrpSpPr>
        <p:grpSpPr>
          <a:xfrm>
            <a:off x="5408703" y="2342408"/>
            <a:ext cx="893230" cy="195150"/>
            <a:chOff x="862596" y="1998862"/>
            <a:chExt cx="893230" cy="195150"/>
          </a:xfrm>
        </p:grpSpPr>
        <p:pic>
          <p:nvPicPr>
            <p:cNvPr id="57" name="Picture 56">
              <a:extLst>
                <a:ext uri="{FF2B5EF4-FFF2-40B4-BE49-F238E27FC236}">
                  <a16:creationId xmlns:a16="http://schemas.microsoft.com/office/drawing/2014/main" id="{26AF2776-9CDA-AAF3-077B-5CAE6B153160}"/>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58" name="Picture 57">
              <a:extLst>
                <a:ext uri="{FF2B5EF4-FFF2-40B4-BE49-F238E27FC236}">
                  <a16:creationId xmlns:a16="http://schemas.microsoft.com/office/drawing/2014/main" id="{93C1BDE7-8EE6-F145-6E3E-E645B0F3C51C}"/>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59" name="Picture 58">
              <a:extLst>
                <a:ext uri="{FF2B5EF4-FFF2-40B4-BE49-F238E27FC236}">
                  <a16:creationId xmlns:a16="http://schemas.microsoft.com/office/drawing/2014/main" id="{25848770-D5C3-2AA6-81EA-28291EC7A35B}"/>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60" name="Group 59">
            <a:extLst>
              <a:ext uri="{FF2B5EF4-FFF2-40B4-BE49-F238E27FC236}">
                <a16:creationId xmlns:a16="http://schemas.microsoft.com/office/drawing/2014/main" id="{7863D10F-0AFB-7224-1D01-89B9A5E37D52}"/>
              </a:ext>
            </a:extLst>
          </p:cNvPr>
          <p:cNvGrpSpPr/>
          <p:nvPr/>
        </p:nvGrpSpPr>
        <p:grpSpPr>
          <a:xfrm>
            <a:off x="5408703" y="2577733"/>
            <a:ext cx="893230" cy="195150"/>
            <a:chOff x="862596" y="1998862"/>
            <a:chExt cx="893230" cy="195150"/>
          </a:xfrm>
        </p:grpSpPr>
        <p:pic>
          <p:nvPicPr>
            <p:cNvPr id="61" name="Picture 60">
              <a:extLst>
                <a:ext uri="{FF2B5EF4-FFF2-40B4-BE49-F238E27FC236}">
                  <a16:creationId xmlns:a16="http://schemas.microsoft.com/office/drawing/2014/main" id="{D1BDA1F3-B3DC-DA3F-1ECC-2456E3B91FAF}"/>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62" name="Picture 61">
              <a:extLst>
                <a:ext uri="{FF2B5EF4-FFF2-40B4-BE49-F238E27FC236}">
                  <a16:creationId xmlns:a16="http://schemas.microsoft.com/office/drawing/2014/main" id="{980E2867-48B1-062D-2313-0B6A0223C56C}"/>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63" name="Picture 62">
              <a:extLst>
                <a:ext uri="{FF2B5EF4-FFF2-40B4-BE49-F238E27FC236}">
                  <a16:creationId xmlns:a16="http://schemas.microsoft.com/office/drawing/2014/main" id="{0453AD76-B35E-54D2-334B-63D28EC1EDF3}"/>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64" name="Group 63">
            <a:extLst>
              <a:ext uri="{FF2B5EF4-FFF2-40B4-BE49-F238E27FC236}">
                <a16:creationId xmlns:a16="http://schemas.microsoft.com/office/drawing/2014/main" id="{CE23E2DD-CCF2-2AA7-4865-C01ECE91D408}"/>
              </a:ext>
            </a:extLst>
          </p:cNvPr>
          <p:cNvGrpSpPr/>
          <p:nvPr/>
        </p:nvGrpSpPr>
        <p:grpSpPr>
          <a:xfrm>
            <a:off x="5408703" y="2821461"/>
            <a:ext cx="893230" cy="195150"/>
            <a:chOff x="862596" y="1998862"/>
            <a:chExt cx="893230" cy="195150"/>
          </a:xfrm>
        </p:grpSpPr>
        <p:pic>
          <p:nvPicPr>
            <p:cNvPr id="65" name="Picture 64">
              <a:extLst>
                <a:ext uri="{FF2B5EF4-FFF2-40B4-BE49-F238E27FC236}">
                  <a16:creationId xmlns:a16="http://schemas.microsoft.com/office/drawing/2014/main" id="{BEB83082-2DBA-4CD6-24E6-BD1858A3C50E}"/>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66" name="Picture 65">
              <a:extLst>
                <a:ext uri="{FF2B5EF4-FFF2-40B4-BE49-F238E27FC236}">
                  <a16:creationId xmlns:a16="http://schemas.microsoft.com/office/drawing/2014/main" id="{6B7A2CBC-E4D0-CCB3-CA94-A93AFD3037BA}"/>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67" name="Picture 66">
              <a:extLst>
                <a:ext uri="{FF2B5EF4-FFF2-40B4-BE49-F238E27FC236}">
                  <a16:creationId xmlns:a16="http://schemas.microsoft.com/office/drawing/2014/main" id="{E5932477-5F9B-941D-1FD7-C974019B175D}"/>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68" name="Group 67">
            <a:extLst>
              <a:ext uri="{FF2B5EF4-FFF2-40B4-BE49-F238E27FC236}">
                <a16:creationId xmlns:a16="http://schemas.microsoft.com/office/drawing/2014/main" id="{03911D6E-0EEA-9071-68FA-3A61987E5855}"/>
              </a:ext>
            </a:extLst>
          </p:cNvPr>
          <p:cNvGrpSpPr/>
          <p:nvPr/>
        </p:nvGrpSpPr>
        <p:grpSpPr>
          <a:xfrm>
            <a:off x="4131231" y="1586011"/>
            <a:ext cx="893230" cy="195150"/>
            <a:chOff x="862596" y="1998862"/>
            <a:chExt cx="893230" cy="195150"/>
          </a:xfrm>
        </p:grpSpPr>
        <p:pic>
          <p:nvPicPr>
            <p:cNvPr id="69" name="Picture 68">
              <a:extLst>
                <a:ext uri="{FF2B5EF4-FFF2-40B4-BE49-F238E27FC236}">
                  <a16:creationId xmlns:a16="http://schemas.microsoft.com/office/drawing/2014/main" id="{A93CEB9E-E2CE-657C-CC84-DCE828E5725A}"/>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70" name="Picture 69">
              <a:extLst>
                <a:ext uri="{FF2B5EF4-FFF2-40B4-BE49-F238E27FC236}">
                  <a16:creationId xmlns:a16="http://schemas.microsoft.com/office/drawing/2014/main" id="{E71B0B16-BD37-43F6-1154-A15A97A5E5BC}"/>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71" name="Picture 70">
              <a:extLst>
                <a:ext uri="{FF2B5EF4-FFF2-40B4-BE49-F238E27FC236}">
                  <a16:creationId xmlns:a16="http://schemas.microsoft.com/office/drawing/2014/main" id="{CF547670-6490-25DB-4372-2E0A07ED916E}"/>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72" name="Group 71">
            <a:extLst>
              <a:ext uri="{FF2B5EF4-FFF2-40B4-BE49-F238E27FC236}">
                <a16:creationId xmlns:a16="http://schemas.microsoft.com/office/drawing/2014/main" id="{3B365A34-2009-124A-56A2-0E541CA9C6A2}"/>
              </a:ext>
            </a:extLst>
          </p:cNvPr>
          <p:cNvGrpSpPr/>
          <p:nvPr/>
        </p:nvGrpSpPr>
        <p:grpSpPr>
          <a:xfrm>
            <a:off x="4131231" y="1821336"/>
            <a:ext cx="893230" cy="195150"/>
            <a:chOff x="862596" y="1998862"/>
            <a:chExt cx="893230" cy="195150"/>
          </a:xfrm>
        </p:grpSpPr>
        <p:pic>
          <p:nvPicPr>
            <p:cNvPr id="73" name="Picture 72">
              <a:extLst>
                <a:ext uri="{FF2B5EF4-FFF2-40B4-BE49-F238E27FC236}">
                  <a16:creationId xmlns:a16="http://schemas.microsoft.com/office/drawing/2014/main" id="{FEC7C66B-C8A9-4206-A274-E005EBE089B6}"/>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74" name="Picture 73">
              <a:extLst>
                <a:ext uri="{FF2B5EF4-FFF2-40B4-BE49-F238E27FC236}">
                  <a16:creationId xmlns:a16="http://schemas.microsoft.com/office/drawing/2014/main" id="{BE39AE6C-B949-31E1-08A9-0F12BC5BF2B0}"/>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75" name="Picture 74">
              <a:extLst>
                <a:ext uri="{FF2B5EF4-FFF2-40B4-BE49-F238E27FC236}">
                  <a16:creationId xmlns:a16="http://schemas.microsoft.com/office/drawing/2014/main" id="{6BD163B0-D95C-CFEF-17CD-6528E35C38F5}"/>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76" name="Group 75">
            <a:extLst>
              <a:ext uri="{FF2B5EF4-FFF2-40B4-BE49-F238E27FC236}">
                <a16:creationId xmlns:a16="http://schemas.microsoft.com/office/drawing/2014/main" id="{EA7BBBC2-E230-4F1B-F020-ECBFACD6537F}"/>
              </a:ext>
            </a:extLst>
          </p:cNvPr>
          <p:cNvGrpSpPr/>
          <p:nvPr/>
        </p:nvGrpSpPr>
        <p:grpSpPr>
          <a:xfrm>
            <a:off x="4131231" y="2065064"/>
            <a:ext cx="893230" cy="195150"/>
            <a:chOff x="862596" y="1998862"/>
            <a:chExt cx="893230" cy="195150"/>
          </a:xfrm>
        </p:grpSpPr>
        <p:pic>
          <p:nvPicPr>
            <p:cNvPr id="77" name="Picture 76">
              <a:extLst>
                <a:ext uri="{FF2B5EF4-FFF2-40B4-BE49-F238E27FC236}">
                  <a16:creationId xmlns:a16="http://schemas.microsoft.com/office/drawing/2014/main" id="{2214D882-64DB-3481-9629-B415B1C7849B}"/>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78" name="Picture 77">
              <a:extLst>
                <a:ext uri="{FF2B5EF4-FFF2-40B4-BE49-F238E27FC236}">
                  <a16:creationId xmlns:a16="http://schemas.microsoft.com/office/drawing/2014/main" id="{B5B2EBF5-E7F9-77F1-64DA-3B2BB87F00EB}"/>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79" name="Picture 78">
              <a:extLst>
                <a:ext uri="{FF2B5EF4-FFF2-40B4-BE49-F238E27FC236}">
                  <a16:creationId xmlns:a16="http://schemas.microsoft.com/office/drawing/2014/main" id="{76C34999-9887-E4E4-0CB2-52198A5EF237}"/>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80" name="Group 79">
            <a:extLst>
              <a:ext uri="{FF2B5EF4-FFF2-40B4-BE49-F238E27FC236}">
                <a16:creationId xmlns:a16="http://schemas.microsoft.com/office/drawing/2014/main" id="{C065822D-29CF-3AC0-8CB9-A6EA814524FE}"/>
              </a:ext>
            </a:extLst>
          </p:cNvPr>
          <p:cNvGrpSpPr/>
          <p:nvPr/>
        </p:nvGrpSpPr>
        <p:grpSpPr>
          <a:xfrm>
            <a:off x="4131231" y="2317194"/>
            <a:ext cx="893230" cy="195150"/>
            <a:chOff x="862596" y="1998862"/>
            <a:chExt cx="893230" cy="195150"/>
          </a:xfrm>
        </p:grpSpPr>
        <p:pic>
          <p:nvPicPr>
            <p:cNvPr id="81" name="Picture 80">
              <a:extLst>
                <a:ext uri="{FF2B5EF4-FFF2-40B4-BE49-F238E27FC236}">
                  <a16:creationId xmlns:a16="http://schemas.microsoft.com/office/drawing/2014/main" id="{E852CC70-2235-AF0D-C8DB-451FD616369D}"/>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82" name="Picture 81">
              <a:extLst>
                <a:ext uri="{FF2B5EF4-FFF2-40B4-BE49-F238E27FC236}">
                  <a16:creationId xmlns:a16="http://schemas.microsoft.com/office/drawing/2014/main" id="{90A4D2F0-DBEE-41DC-7E80-DF7D1A27E91E}"/>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83" name="Picture 82">
              <a:extLst>
                <a:ext uri="{FF2B5EF4-FFF2-40B4-BE49-F238E27FC236}">
                  <a16:creationId xmlns:a16="http://schemas.microsoft.com/office/drawing/2014/main" id="{333982FF-2356-1ADE-3E02-A491C4A493DD}"/>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84" name="Group 83">
            <a:extLst>
              <a:ext uri="{FF2B5EF4-FFF2-40B4-BE49-F238E27FC236}">
                <a16:creationId xmlns:a16="http://schemas.microsoft.com/office/drawing/2014/main" id="{69D5C870-31EC-B85E-DFF0-F4295599B790}"/>
              </a:ext>
            </a:extLst>
          </p:cNvPr>
          <p:cNvGrpSpPr/>
          <p:nvPr/>
        </p:nvGrpSpPr>
        <p:grpSpPr>
          <a:xfrm>
            <a:off x="4131231" y="2552520"/>
            <a:ext cx="893230" cy="195150"/>
            <a:chOff x="862596" y="1998862"/>
            <a:chExt cx="893230" cy="195150"/>
          </a:xfrm>
        </p:grpSpPr>
        <p:pic>
          <p:nvPicPr>
            <p:cNvPr id="85" name="Picture 84">
              <a:extLst>
                <a:ext uri="{FF2B5EF4-FFF2-40B4-BE49-F238E27FC236}">
                  <a16:creationId xmlns:a16="http://schemas.microsoft.com/office/drawing/2014/main" id="{B1B9BF87-7CD2-37E4-430B-99BA78F4B5DB}"/>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86" name="Picture 85">
              <a:extLst>
                <a:ext uri="{FF2B5EF4-FFF2-40B4-BE49-F238E27FC236}">
                  <a16:creationId xmlns:a16="http://schemas.microsoft.com/office/drawing/2014/main" id="{BEDDF7E7-ACEB-0983-E17C-D634CB43EF25}"/>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87" name="Picture 86">
              <a:extLst>
                <a:ext uri="{FF2B5EF4-FFF2-40B4-BE49-F238E27FC236}">
                  <a16:creationId xmlns:a16="http://schemas.microsoft.com/office/drawing/2014/main" id="{CD978E5B-9221-C219-4004-05229EB9E0FB}"/>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grpSp>
        <p:nvGrpSpPr>
          <p:cNvPr id="88" name="Group 87">
            <a:extLst>
              <a:ext uri="{FF2B5EF4-FFF2-40B4-BE49-F238E27FC236}">
                <a16:creationId xmlns:a16="http://schemas.microsoft.com/office/drawing/2014/main" id="{7684D30A-B321-A588-A67C-5700D4DF2C5C}"/>
              </a:ext>
            </a:extLst>
          </p:cNvPr>
          <p:cNvGrpSpPr/>
          <p:nvPr/>
        </p:nvGrpSpPr>
        <p:grpSpPr>
          <a:xfrm>
            <a:off x="4131231" y="2796248"/>
            <a:ext cx="893230" cy="195150"/>
            <a:chOff x="862596" y="1998862"/>
            <a:chExt cx="893230" cy="195150"/>
          </a:xfrm>
        </p:grpSpPr>
        <p:pic>
          <p:nvPicPr>
            <p:cNvPr id="89" name="Picture 88">
              <a:extLst>
                <a:ext uri="{FF2B5EF4-FFF2-40B4-BE49-F238E27FC236}">
                  <a16:creationId xmlns:a16="http://schemas.microsoft.com/office/drawing/2014/main" id="{5CCEECE8-1AA9-94DC-4EC8-283EC14F4329}"/>
                </a:ext>
              </a:extLst>
            </p:cNvPr>
            <p:cNvPicPr>
              <a:picLocks noChangeAspect="1"/>
            </p:cNvPicPr>
            <p:nvPr/>
          </p:nvPicPr>
          <p:blipFill>
            <a:blip r:embed="rId5">
              <a:lum bright="100000" contrast="100000"/>
              <a:alphaModFix amt="85000"/>
            </a:blip>
            <a:stretch>
              <a:fillRect/>
            </a:stretch>
          </p:blipFill>
          <p:spPr>
            <a:xfrm>
              <a:off x="862596" y="2002014"/>
              <a:ext cx="244360" cy="191998"/>
            </a:xfrm>
            <a:prstGeom prst="rect">
              <a:avLst/>
            </a:prstGeom>
          </p:spPr>
        </p:pic>
        <p:pic>
          <p:nvPicPr>
            <p:cNvPr id="90" name="Picture 89">
              <a:extLst>
                <a:ext uri="{FF2B5EF4-FFF2-40B4-BE49-F238E27FC236}">
                  <a16:creationId xmlns:a16="http://schemas.microsoft.com/office/drawing/2014/main" id="{A8706A8E-8560-23D0-7BE0-E2B3D67FBFEA}"/>
                </a:ext>
              </a:extLst>
            </p:cNvPr>
            <p:cNvPicPr>
              <a:picLocks noChangeAspect="1"/>
            </p:cNvPicPr>
            <p:nvPr/>
          </p:nvPicPr>
          <p:blipFill>
            <a:blip r:embed="rId5">
              <a:lum bright="100000" contrast="100000"/>
              <a:alphaModFix amt="85000"/>
            </a:blip>
            <a:stretch>
              <a:fillRect/>
            </a:stretch>
          </p:blipFill>
          <p:spPr>
            <a:xfrm>
              <a:off x="1187031" y="1998862"/>
              <a:ext cx="244360" cy="191998"/>
            </a:xfrm>
            <a:prstGeom prst="rect">
              <a:avLst/>
            </a:prstGeom>
          </p:spPr>
        </p:pic>
        <p:pic>
          <p:nvPicPr>
            <p:cNvPr id="91" name="Picture 90">
              <a:extLst>
                <a:ext uri="{FF2B5EF4-FFF2-40B4-BE49-F238E27FC236}">
                  <a16:creationId xmlns:a16="http://schemas.microsoft.com/office/drawing/2014/main" id="{480CFE10-C5E2-AE4D-924C-F4D151CCAE25}"/>
                </a:ext>
              </a:extLst>
            </p:cNvPr>
            <p:cNvPicPr>
              <a:picLocks noChangeAspect="1"/>
            </p:cNvPicPr>
            <p:nvPr/>
          </p:nvPicPr>
          <p:blipFill>
            <a:blip r:embed="rId5">
              <a:lum bright="100000" contrast="100000"/>
              <a:alphaModFix amt="85000"/>
            </a:blip>
            <a:stretch>
              <a:fillRect/>
            </a:stretch>
          </p:blipFill>
          <p:spPr>
            <a:xfrm>
              <a:off x="1511466" y="2002014"/>
              <a:ext cx="244360" cy="191998"/>
            </a:xfrm>
            <a:prstGeom prst="rect">
              <a:avLst/>
            </a:prstGeom>
          </p:spPr>
        </p:pic>
      </p:grpSp>
      <p:sp>
        <p:nvSpPr>
          <p:cNvPr id="92" name="TextBox 91">
            <a:extLst>
              <a:ext uri="{FF2B5EF4-FFF2-40B4-BE49-F238E27FC236}">
                <a16:creationId xmlns:a16="http://schemas.microsoft.com/office/drawing/2014/main" id="{EC474D0C-4C52-E088-DE16-BB883C44945E}"/>
              </a:ext>
            </a:extLst>
          </p:cNvPr>
          <p:cNvSpPr txBox="1"/>
          <p:nvPr/>
        </p:nvSpPr>
        <p:spPr>
          <a:xfrm>
            <a:off x="2645893" y="1001178"/>
            <a:ext cx="1149776" cy="276999"/>
          </a:xfrm>
          <a:prstGeom prst="rect">
            <a:avLst/>
          </a:prstGeom>
          <a:noFill/>
        </p:spPr>
        <p:txBody>
          <a:bodyPr wrap="square" rtlCol="0">
            <a:spAutoFit/>
          </a:bodyPr>
          <a:lstStyle/>
          <a:p>
            <a:pPr algn="ctr" defTabSz="457189"/>
            <a:r>
              <a:rPr lang="en-US" sz="1200" b="1">
                <a:solidFill>
                  <a:srgbClr val="BED730"/>
                </a:solidFill>
                <a:latin typeface="Trebuchet MS"/>
              </a:rPr>
              <a:t>A</a:t>
            </a:r>
          </a:p>
        </p:txBody>
      </p:sp>
      <p:sp>
        <p:nvSpPr>
          <p:cNvPr id="93" name="TextBox 92">
            <a:extLst>
              <a:ext uri="{FF2B5EF4-FFF2-40B4-BE49-F238E27FC236}">
                <a16:creationId xmlns:a16="http://schemas.microsoft.com/office/drawing/2014/main" id="{CACC26AE-480F-5527-C3AF-B733A3EE6996}"/>
              </a:ext>
            </a:extLst>
          </p:cNvPr>
          <p:cNvSpPr txBox="1"/>
          <p:nvPr/>
        </p:nvSpPr>
        <p:spPr>
          <a:xfrm>
            <a:off x="4060286" y="1001178"/>
            <a:ext cx="975695" cy="276999"/>
          </a:xfrm>
          <a:prstGeom prst="rect">
            <a:avLst/>
          </a:prstGeom>
          <a:noFill/>
        </p:spPr>
        <p:txBody>
          <a:bodyPr wrap="square" rtlCol="0">
            <a:spAutoFit/>
          </a:bodyPr>
          <a:lstStyle/>
          <a:p>
            <a:pPr algn="ctr" defTabSz="457189"/>
            <a:r>
              <a:rPr lang="en-US" sz="1200" b="1">
                <a:solidFill>
                  <a:srgbClr val="BED730"/>
                </a:solidFill>
                <a:latin typeface="Trebuchet MS"/>
              </a:rPr>
              <a:t>B</a:t>
            </a:r>
          </a:p>
        </p:txBody>
      </p:sp>
      <p:sp>
        <p:nvSpPr>
          <p:cNvPr id="94" name="TextBox 93">
            <a:extLst>
              <a:ext uri="{FF2B5EF4-FFF2-40B4-BE49-F238E27FC236}">
                <a16:creationId xmlns:a16="http://schemas.microsoft.com/office/drawing/2014/main" id="{ED5129DF-C4E7-590E-380E-C5E501B3DACD}"/>
              </a:ext>
            </a:extLst>
          </p:cNvPr>
          <p:cNvSpPr txBox="1"/>
          <p:nvPr/>
        </p:nvSpPr>
        <p:spPr>
          <a:xfrm>
            <a:off x="5295282" y="1001178"/>
            <a:ext cx="975695" cy="276999"/>
          </a:xfrm>
          <a:prstGeom prst="rect">
            <a:avLst/>
          </a:prstGeom>
          <a:noFill/>
        </p:spPr>
        <p:txBody>
          <a:bodyPr wrap="square" rtlCol="0">
            <a:spAutoFit/>
          </a:bodyPr>
          <a:lstStyle/>
          <a:p>
            <a:pPr algn="ctr" defTabSz="457189"/>
            <a:r>
              <a:rPr lang="en-US" sz="1200" b="1">
                <a:solidFill>
                  <a:srgbClr val="BED730"/>
                </a:solidFill>
                <a:latin typeface="Trebuchet MS"/>
              </a:rPr>
              <a:t>C</a:t>
            </a:r>
          </a:p>
        </p:txBody>
      </p:sp>
      <p:sp>
        <p:nvSpPr>
          <p:cNvPr id="6" name="TextBox 5">
            <a:extLst>
              <a:ext uri="{FF2B5EF4-FFF2-40B4-BE49-F238E27FC236}">
                <a16:creationId xmlns:a16="http://schemas.microsoft.com/office/drawing/2014/main" id="{A8394371-A7C5-20CE-C1AC-E2AB41747056}"/>
              </a:ext>
            </a:extLst>
          </p:cNvPr>
          <p:cNvSpPr txBox="1"/>
          <p:nvPr/>
        </p:nvSpPr>
        <p:spPr>
          <a:xfrm>
            <a:off x="259554" y="517211"/>
            <a:ext cx="8392222" cy="307777"/>
          </a:xfrm>
          <a:prstGeom prst="rect">
            <a:avLst/>
          </a:prstGeom>
          <a:noFill/>
        </p:spPr>
        <p:txBody>
          <a:bodyPr wrap="square">
            <a:spAutoFit/>
          </a:bodyPr>
          <a:lstStyle/>
          <a:p>
            <a:pPr defTabSz="457189"/>
            <a:r>
              <a:rPr lang="en-IN" sz="1400" b="1">
                <a:solidFill>
                  <a:prstClr val="white"/>
                </a:solidFill>
                <a:latin typeface="Trebuchet MS"/>
              </a:rPr>
              <a:t>OUR LARGEST AI-READY HYPERSCALE DATA CENTER CAMPUS IN NORTH INDIA</a:t>
            </a:r>
            <a:endParaRPr lang="en-US" sz="1400">
              <a:solidFill>
                <a:prstClr val="black"/>
              </a:solidFill>
              <a:latin typeface="Trebuchet MS"/>
            </a:endParaRPr>
          </a:p>
        </p:txBody>
      </p:sp>
    </p:spTree>
    <p:extLst>
      <p:ext uri="{BB962C8B-B14F-4D97-AF65-F5344CB8AC3E}">
        <p14:creationId xmlns:p14="http://schemas.microsoft.com/office/powerpoint/2010/main" val="171290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blinds(horizontal)">
                                      <p:cBhvr>
                                        <p:cTn id="11" dur="500"/>
                                        <p:tgtEl>
                                          <p:spTgt spid="8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linds(horizontal)">
                                      <p:cBhvr>
                                        <p:cTn id="15" dur="500"/>
                                        <p:tgtEl>
                                          <p:spTgt spid="80"/>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blinds(horizontal)">
                                      <p:cBhvr>
                                        <p:cTn id="19" dur="500"/>
                                        <p:tgtEl>
                                          <p:spTgt spid="76"/>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linds(horizontal)">
                                      <p:cBhvr>
                                        <p:cTn id="23" dur="500"/>
                                        <p:tgtEl>
                                          <p:spTgt spid="72"/>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blinds(horizontal)">
                                      <p:cBhvr>
                                        <p:cTn id="55" dur="500"/>
                                        <p:tgtEl>
                                          <p:spTgt spid="64"/>
                                        </p:tgtEl>
                                      </p:cBhvr>
                                    </p:animEffect>
                                  </p:childTnLst>
                                </p:cTn>
                              </p:par>
                            </p:childTnLst>
                          </p:cTn>
                        </p:par>
                        <p:par>
                          <p:cTn id="56" fill="hold">
                            <p:stCondLst>
                              <p:cond delay="6500"/>
                            </p:stCondLst>
                            <p:childTnLst>
                              <p:par>
                                <p:cTn id="57" presetID="3" presetClass="entr" presetSubtype="10"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linds(horizontal)">
                                      <p:cBhvr>
                                        <p:cTn id="59" dur="500"/>
                                        <p:tgtEl>
                                          <p:spTgt spid="60"/>
                                        </p:tgtEl>
                                      </p:cBhvr>
                                    </p:animEffect>
                                  </p:childTnLst>
                                </p:cTn>
                              </p:par>
                            </p:childTnLst>
                          </p:cTn>
                        </p:par>
                        <p:par>
                          <p:cTn id="60" fill="hold">
                            <p:stCondLst>
                              <p:cond delay="7000"/>
                            </p:stCondLst>
                            <p:childTnLst>
                              <p:par>
                                <p:cTn id="61" presetID="3" presetClass="entr" presetSubtype="1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linds(horizontal)">
                                      <p:cBhvr>
                                        <p:cTn id="63" dur="500"/>
                                        <p:tgtEl>
                                          <p:spTgt spid="56"/>
                                        </p:tgtEl>
                                      </p:cBhvr>
                                    </p:animEffect>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childTnLst>
                          </p:cTn>
                        </p:par>
                        <p:par>
                          <p:cTn id="68" fill="hold">
                            <p:stCondLst>
                              <p:cond delay="8000"/>
                            </p:stCondLst>
                            <p:childTnLst>
                              <p:par>
                                <p:cTn id="69" presetID="3" presetClass="entr" presetSubtype="1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linds(horizontal)">
                                      <p:cBhvr>
                                        <p:cTn id="71" dur="500"/>
                                        <p:tgtEl>
                                          <p:spTgt spid="48"/>
                                        </p:tgtEl>
                                      </p:cBhvr>
                                    </p:animEffect>
                                  </p:childTnLst>
                                </p:cTn>
                              </p:par>
                            </p:childTnLst>
                          </p:cTn>
                        </p:par>
                        <p:par>
                          <p:cTn id="72" fill="hold">
                            <p:stCondLst>
                              <p:cond delay="8500"/>
                            </p:stCondLst>
                            <p:childTnLst>
                              <p:par>
                                <p:cTn id="73" presetID="3" presetClass="entr" presetSubtype="1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3FD1-5EBA-390E-012E-4D4F93B44DD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62E0F6-EE6B-A2DA-E11B-0252163D31E2}"/>
              </a:ext>
            </a:extLst>
          </p:cNvPr>
          <p:cNvSpPr/>
          <p:nvPr/>
        </p:nvSpPr>
        <p:spPr>
          <a:xfrm>
            <a:off x="0" y="987425"/>
            <a:ext cx="9180000" cy="3744913"/>
          </a:xfrm>
          <a:prstGeom prst="rect">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Trebuchet MS"/>
            </a:endParaRPr>
          </a:p>
        </p:txBody>
      </p:sp>
      <p:sp>
        <p:nvSpPr>
          <p:cNvPr id="10" name="TextBox 9">
            <a:extLst>
              <a:ext uri="{FF2B5EF4-FFF2-40B4-BE49-F238E27FC236}">
                <a16:creationId xmlns:a16="http://schemas.microsoft.com/office/drawing/2014/main" id="{BB33F4EB-DDFB-6A38-3F68-9ED529293728}"/>
              </a:ext>
            </a:extLst>
          </p:cNvPr>
          <p:cNvSpPr txBox="1"/>
          <p:nvPr/>
        </p:nvSpPr>
        <p:spPr>
          <a:xfrm>
            <a:off x="323925" y="2495487"/>
            <a:ext cx="8496150" cy="728789"/>
          </a:xfrm>
          <a:prstGeom prst="rect">
            <a:avLst/>
          </a:prstGeom>
          <a:noFill/>
        </p:spPr>
        <p:txBody>
          <a:bodyPr wrap="square">
            <a:spAutoFit/>
          </a:bodyPr>
          <a:lstStyle/>
          <a:p>
            <a:pPr algn="ctr" defTabSz="685783">
              <a:lnSpc>
                <a:spcPts val="2600"/>
              </a:lnSpc>
            </a:pPr>
            <a:r>
              <a:rPr lang="en-IN" sz="2000" b="1">
                <a:solidFill>
                  <a:prstClr val="white"/>
                </a:solidFill>
                <a:latin typeface="Trebuchet MS"/>
                <a:ea typeface="Calibri" panose="020F0502020204030204" pitchFamily="34" charset="0"/>
              </a:rPr>
              <a:t>Sify has expanded the investment portfolio with </a:t>
            </a:r>
            <a:br>
              <a:rPr lang="en-IN" sz="2000" b="1">
                <a:solidFill>
                  <a:prstClr val="white"/>
                </a:solidFill>
                <a:latin typeface="Trebuchet MS"/>
                <a:ea typeface="Calibri" panose="020F0502020204030204" pitchFamily="34" charset="0"/>
              </a:rPr>
            </a:br>
            <a:r>
              <a:rPr lang="en-IN" sz="2000" b="1">
                <a:solidFill>
                  <a:srgbClr val="BED730"/>
                </a:solidFill>
                <a:latin typeface="Trebuchet MS"/>
                <a:ea typeface="Calibri" panose="020F0502020204030204" pitchFamily="34" charset="0"/>
              </a:rPr>
              <a:t>Edge Data </a:t>
            </a:r>
            <a:r>
              <a:rPr lang="en-IN" sz="2000" b="1" err="1">
                <a:solidFill>
                  <a:srgbClr val="BED730"/>
                </a:solidFill>
                <a:latin typeface="Trebuchet MS"/>
                <a:ea typeface="Calibri" panose="020F0502020204030204" pitchFamily="34" charset="0"/>
              </a:rPr>
              <a:t>Centers</a:t>
            </a:r>
            <a:endParaRPr lang="en-US" sz="2000" b="1">
              <a:solidFill>
                <a:srgbClr val="BED730"/>
              </a:solidFill>
              <a:latin typeface="Trebuchet MS"/>
            </a:endParaRPr>
          </a:p>
        </p:txBody>
      </p:sp>
    </p:spTree>
    <p:extLst>
      <p:ext uri="{BB962C8B-B14F-4D97-AF65-F5344CB8AC3E}">
        <p14:creationId xmlns:p14="http://schemas.microsoft.com/office/powerpoint/2010/main" val="29151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A09C-335F-0144-1338-270688197C7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A5845D0-0217-0F52-5CFB-2F6A150CF846}"/>
              </a:ext>
            </a:extLst>
          </p:cNvPr>
          <p:cNvSpPr>
            <a:spLocks noGrp="1"/>
          </p:cNvSpPr>
          <p:nvPr>
            <p:ph type="title"/>
          </p:nvPr>
        </p:nvSpPr>
        <p:spPr>
          <a:xfrm>
            <a:off x="324000" y="219271"/>
            <a:ext cx="8496150" cy="400099"/>
          </a:xfrm>
        </p:spPr>
        <p:txBody>
          <a:bodyPr/>
          <a:lstStyle/>
          <a:p>
            <a:r>
              <a:rPr lang="en-IN"/>
              <a:t>Our edge data Center footprint </a:t>
            </a:r>
          </a:p>
        </p:txBody>
      </p:sp>
      <p:grpSp>
        <p:nvGrpSpPr>
          <p:cNvPr id="73" name="Group 72">
            <a:extLst>
              <a:ext uri="{FF2B5EF4-FFF2-40B4-BE49-F238E27FC236}">
                <a16:creationId xmlns:a16="http://schemas.microsoft.com/office/drawing/2014/main" id="{79980661-F023-FB2D-35D2-72F7093E9ABB}"/>
              </a:ext>
            </a:extLst>
          </p:cNvPr>
          <p:cNvGrpSpPr/>
          <p:nvPr/>
        </p:nvGrpSpPr>
        <p:grpSpPr>
          <a:xfrm>
            <a:off x="1863781" y="833286"/>
            <a:ext cx="5416435" cy="3899052"/>
            <a:chOff x="1863781" y="833286"/>
            <a:chExt cx="5416435" cy="3899052"/>
          </a:xfrm>
        </p:grpSpPr>
        <p:grpSp>
          <p:nvGrpSpPr>
            <p:cNvPr id="56" name="Group 55">
              <a:extLst>
                <a:ext uri="{FF2B5EF4-FFF2-40B4-BE49-F238E27FC236}">
                  <a16:creationId xmlns:a16="http://schemas.microsoft.com/office/drawing/2014/main" id="{82C59BC5-2DDA-50C9-05F2-222EB4AC48A2}"/>
                </a:ext>
              </a:extLst>
            </p:cNvPr>
            <p:cNvGrpSpPr/>
            <p:nvPr/>
          </p:nvGrpSpPr>
          <p:grpSpPr>
            <a:xfrm>
              <a:off x="1863781" y="833286"/>
              <a:ext cx="5416435" cy="3899052"/>
              <a:chOff x="4048102" y="636348"/>
              <a:chExt cx="4620426" cy="3326040"/>
            </a:xfrm>
          </p:grpSpPr>
          <p:pic>
            <p:nvPicPr>
              <p:cNvPr id="4" name="Graphic 3">
                <a:extLst>
                  <a:ext uri="{FF2B5EF4-FFF2-40B4-BE49-F238E27FC236}">
                    <a16:creationId xmlns:a16="http://schemas.microsoft.com/office/drawing/2014/main" id="{F4B8C66F-6F2D-0FF6-AB48-17329DB080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3381" y="636348"/>
                <a:ext cx="2745649" cy="3192979"/>
              </a:xfrm>
              <a:prstGeom prst="rect">
                <a:avLst/>
              </a:prstGeom>
            </p:spPr>
          </p:pic>
          <p:sp>
            <p:nvSpPr>
              <p:cNvPr id="12" name="TextBox 11">
                <a:extLst>
                  <a:ext uri="{FF2B5EF4-FFF2-40B4-BE49-F238E27FC236}">
                    <a16:creationId xmlns:a16="http://schemas.microsoft.com/office/drawing/2014/main" id="{0817DD72-E02D-AECF-0A37-32403B7C7237}"/>
                  </a:ext>
                </a:extLst>
              </p:cNvPr>
              <p:cNvSpPr txBox="1"/>
              <p:nvPr/>
            </p:nvSpPr>
            <p:spPr>
              <a:xfrm>
                <a:off x="6490670" y="1220958"/>
                <a:ext cx="583814" cy="2000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IN"/>
                  <a:t>NOIDA 01 </a:t>
                </a:r>
              </a:p>
            </p:txBody>
          </p:sp>
          <p:sp>
            <p:nvSpPr>
              <p:cNvPr id="14" name="TextBox 13">
                <a:extLst>
                  <a:ext uri="{FF2B5EF4-FFF2-40B4-BE49-F238E27FC236}">
                    <a16:creationId xmlns:a16="http://schemas.microsoft.com/office/drawing/2014/main" id="{2C46C195-B700-9F0D-F4CF-4D50C04C1BDB}"/>
                  </a:ext>
                </a:extLst>
              </p:cNvPr>
              <p:cNvSpPr txBox="1"/>
              <p:nvPr/>
            </p:nvSpPr>
            <p:spPr>
              <a:xfrm>
                <a:off x="7459896" y="2397713"/>
                <a:ext cx="671979" cy="2000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IN"/>
                  <a:t>KOLKATA 01</a:t>
                </a:r>
              </a:p>
            </p:txBody>
          </p:sp>
          <p:sp>
            <p:nvSpPr>
              <p:cNvPr id="18" name="TextBox 17">
                <a:extLst>
                  <a:ext uri="{FF2B5EF4-FFF2-40B4-BE49-F238E27FC236}">
                    <a16:creationId xmlns:a16="http://schemas.microsoft.com/office/drawing/2014/main" id="{088E7B14-A5C7-C009-3FB7-5B59946A4D1F}"/>
                  </a:ext>
                </a:extLst>
              </p:cNvPr>
              <p:cNvSpPr txBox="1"/>
              <p:nvPr/>
            </p:nvSpPr>
            <p:spPr>
              <a:xfrm>
                <a:off x="6547857" y="3178094"/>
                <a:ext cx="1065521" cy="2000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IN"/>
                  <a:t>HYDERABAD 01</a:t>
                </a:r>
              </a:p>
            </p:txBody>
          </p:sp>
          <p:sp>
            <p:nvSpPr>
              <p:cNvPr id="21" name="TextBox 20">
                <a:extLst>
                  <a:ext uri="{FF2B5EF4-FFF2-40B4-BE49-F238E27FC236}">
                    <a16:creationId xmlns:a16="http://schemas.microsoft.com/office/drawing/2014/main" id="{B27BD9FD-BDB3-1325-7BCC-ABDE7865E9B6}"/>
                  </a:ext>
                </a:extLst>
              </p:cNvPr>
              <p:cNvSpPr txBox="1"/>
              <p:nvPr/>
            </p:nvSpPr>
            <p:spPr>
              <a:xfrm>
                <a:off x="6671559" y="3597984"/>
                <a:ext cx="659155" cy="2000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a:r>
                  <a:rPr lang="en-IN"/>
                  <a:t>CHENNAI 01</a:t>
                </a:r>
              </a:p>
            </p:txBody>
          </p:sp>
          <p:sp>
            <p:nvSpPr>
              <p:cNvPr id="25" name="TextBox 24">
                <a:extLst>
                  <a:ext uri="{FF2B5EF4-FFF2-40B4-BE49-F238E27FC236}">
                    <a16:creationId xmlns:a16="http://schemas.microsoft.com/office/drawing/2014/main" id="{ED28AB24-DBDA-BFC3-C395-11980B07562B}"/>
                  </a:ext>
                </a:extLst>
              </p:cNvPr>
              <p:cNvSpPr txBox="1"/>
              <p:nvPr/>
            </p:nvSpPr>
            <p:spPr>
              <a:xfrm>
                <a:off x="4835647" y="3762333"/>
                <a:ext cx="850129" cy="200055"/>
              </a:xfrm>
              <a:prstGeom prst="rect">
                <a:avLst/>
              </a:prstGeom>
              <a:noFill/>
            </p:spPr>
            <p:txBody>
              <a:bodyPr wrap="square" rtlCol="0">
                <a:spAutoFit/>
              </a:bodyPr>
              <a:lstStyle/>
              <a:p>
                <a:pPr algn="r" defTabSz="685681"/>
                <a:r>
                  <a:rPr lang="en-IN" sz="700">
                    <a:solidFill>
                      <a:schemeClr val="bg1">
                        <a:lumMod val="75000"/>
                      </a:schemeClr>
                    </a:solidFill>
                    <a:latin typeface="Trebuchet MS"/>
                  </a:rPr>
                  <a:t>BENGALURU 01</a:t>
                </a:r>
              </a:p>
            </p:txBody>
          </p:sp>
          <p:sp>
            <p:nvSpPr>
              <p:cNvPr id="27" name="TextBox 26">
                <a:extLst>
                  <a:ext uri="{FF2B5EF4-FFF2-40B4-BE49-F238E27FC236}">
                    <a16:creationId xmlns:a16="http://schemas.microsoft.com/office/drawing/2014/main" id="{768C6F50-8CB5-1182-2218-95B96A3E3181}"/>
                  </a:ext>
                </a:extLst>
              </p:cNvPr>
              <p:cNvSpPr txBox="1"/>
              <p:nvPr/>
            </p:nvSpPr>
            <p:spPr>
              <a:xfrm>
                <a:off x="4421706" y="2772387"/>
                <a:ext cx="908183" cy="2000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r>
                  <a:rPr lang="en-IN"/>
                  <a:t>MUMBAI 01 VASHI</a:t>
                </a:r>
              </a:p>
            </p:txBody>
          </p:sp>
          <p:sp>
            <p:nvSpPr>
              <p:cNvPr id="28" name="TextBox 27">
                <a:extLst>
                  <a:ext uri="{FF2B5EF4-FFF2-40B4-BE49-F238E27FC236}">
                    <a16:creationId xmlns:a16="http://schemas.microsoft.com/office/drawing/2014/main" id="{64F90F69-CDA1-C2D8-474E-54A6BF33174A}"/>
                  </a:ext>
                </a:extLst>
              </p:cNvPr>
              <p:cNvSpPr txBox="1"/>
              <p:nvPr/>
            </p:nvSpPr>
            <p:spPr>
              <a:xfrm>
                <a:off x="4361703" y="2555353"/>
                <a:ext cx="908183" cy="2000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r>
                  <a:rPr lang="en-IN"/>
                  <a:t>MUMBAI 02 AIROLI</a:t>
                </a:r>
              </a:p>
            </p:txBody>
          </p:sp>
          <p:sp>
            <p:nvSpPr>
              <p:cNvPr id="31" name="Freeform: Shape 38">
                <a:extLst>
                  <a:ext uri="{FF2B5EF4-FFF2-40B4-BE49-F238E27FC236}">
                    <a16:creationId xmlns:a16="http://schemas.microsoft.com/office/drawing/2014/main" id="{339322E1-330A-F0AE-6127-D98B653687AF}"/>
                  </a:ext>
                </a:extLst>
              </p:cNvPr>
              <p:cNvSpPr/>
              <p:nvPr/>
            </p:nvSpPr>
            <p:spPr>
              <a:xfrm>
                <a:off x="5623161" y="3272204"/>
                <a:ext cx="341772" cy="586879"/>
              </a:xfrm>
              <a:custGeom>
                <a:avLst/>
                <a:gdLst>
                  <a:gd name="connsiteX0" fmla="*/ 0 w 617220"/>
                  <a:gd name="connsiteY0" fmla="*/ 1531620 h 1539240"/>
                  <a:gd name="connsiteX1" fmla="*/ 114300 w 617220"/>
                  <a:gd name="connsiteY1" fmla="*/ 1539240 h 1539240"/>
                  <a:gd name="connsiteX2" fmla="*/ 617220 w 617220"/>
                  <a:gd name="connsiteY2" fmla="*/ 0 h 1539240"/>
                </a:gdLst>
                <a:ahLst/>
                <a:cxnLst>
                  <a:cxn ang="0">
                    <a:pos x="connsiteX0" y="connsiteY0"/>
                  </a:cxn>
                  <a:cxn ang="0">
                    <a:pos x="connsiteX1" y="connsiteY1"/>
                  </a:cxn>
                  <a:cxn ang="0">
                    <a:pos x="connsiteX2" y="connsiteY2"/>
                  </a:cxn>
                </a:cxnLst>
                <a:rect l="l" t="t" r="r" b="b"/>
                <a:pathLst>
                  <a:path w="617220" h="1539240">
                    <a:moveTo>
                      <a:pt x="0" y="1531620"/>
                    </a:moveTo>
                    <a:lnTo>
                      <a:pt x="114300" y="1539240"/>
                    </a:lnTo>
                    <a:lnTo>
                      <a:pt x="617220" y="0"/>
                    </a:lnTo>
                  </a:path>
                </a:pathLst>
              </a:custGeom>
              <a:no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2" name="Freeform: Shape 39">
                <a:extLst>
                  <a:ext uri="{FF2B5EF4-FFF2-40B4-BE49-F238E27FC236}">
                    <a16:creationId xmlns:a16="http://schemas.microsoft.com/office/drawing/2014/main" id="{A3742A27-A74C-9374-A094-5893EEF6250E}"/>
                  </a:ext>
                </a:extLst>
              </p:cNvPr>
              <p:cNvSpPr/>
              <p:nvPr/>
            </p:nvSpPr>
            <p:spPr>
              <a:xfrm>
                <a:off x="5539058" y="3290653"/>
                <a:ext cx="423813" cy="422525"/>
              </a:xfrm>
              <a:custGeom>
                <a:avLst/>
                <a:gdLst>
                  <a:gd name="connsiteX0" fmla="*/ 0 w 815990"/>
                  <a:gd name="connsiteY0" fmla="*/ 1189130 h 1189130"/>
                  <a:gd name="connsiteX1" fmla="*/ 323936 w 815990"/>
                  <a:gd name="connsiteY1" fmla="*/ 1189130 h 1189130"/>
                  <a:gd name="connsiteX2" fmla="*/ 815990 w 815990"/>
                  <a:gd name="connsiteY2" fmla="*/ 0 h 1189130"/>
                </a:gdLst>
                <a:ahLst/>
                <a:cxnLst>
                  <a:cxn ang="0">
                    <a:pos x="connsiteX0" y="connsiteY0"/>
                  </a:cxn>
                  <a:cxn ang="0">
                    <a:pos x="connsiteX1" y="connsiteY1"/>
                  </a:cxn>
                  <a:cxn ang="0">
                    <a:pos x="connsiteX2" y="connsiteY2"/>
                  </a:cxn>
                </a:cxnLst>
                <a:rect l="l" t="t" r="r" b="b"/>
                <a:pathLst>
                  <a:path w="815990" h="1189130">
                    <a:moveTo>
                      <a:pt x="0" y="1189130"/>
                    </a:moveTo>
                    <a:lnTo>
                      <a:pt x="323936" y="1189130"/>
                    </a:lnTo>
                    <a:lnTo>
                      <a:pt x="81599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3" name="Freeform: Shape 40">
                <a:extLst>
                  <a:ext uri="{FF2B5EF4-FFF2-40B4-BE49-F238E27FC236}">
                    <a16:creationId xmlns:a16="http://schemas.microsoft.com/office/drawing/2014/main" id="{7650ED35-1067-B8E6-8951-F9FBF2477E3E}"/>
                  </a:ext>
                </a:extLst>
              </p:cNvPr>
              <p:cNvSpPr/>
              <p:nvPr/>
            </p:nvSpPr>
            <p:spPr>
              <a:xfrm>
                <a:off x="5311234" y="2682308"/>
                <a:ext cx="356975" cy="469483"/>
              </a:xfrm>
              <a:custGeom>
                <a:avLst/>
                <a:gdLst>
                  <a:gd name="connsiteX0" fmla="*/ 0 w 947204"/>
                  <a:gd name="connsiteY0" fmla="*/ 582263 h 582263"/>
                  <a:gd name="connsiteX1" fmla="*/ 172219 w 947204"/>
                  <a:gd name="connsiteY1" fmla="*/ 582263 h 582263"/>
                  <a:gd name="connsiteX2" fmla="*/ 947204 w 947204"/>
                  <a:gd name="connsiteY2" fmla="*/ 0 h 582263"/>
                </a:gdLst>
                <a:ahLst/>
                <a:cxnLst>
                  <a:cxn ang="0">
                    <a:pos x="connsiteX0" y="connsiteY0"/>
                  </a:cxn>
                  <a:cxn ang="0">
                    <a:pos x="connsiteX1" y="connsiteY1"/>
                  </a:cxn>
                  <a:cxn ang="0">
                    <a:pos x="connsiteX2" y="connsiteY2"/>
                  </a:cxn>
                </a:cxnLst>
                <a:rect l="l" t="t" r="r" b="b"/>
                <a:pathLst>
                  <a:path w="947204" h="582263">
                    <a:moveTo>
                      <a:pt x="0" y="582263"/>
                    </a:moveTo>
                    <a:lnTo>
                      <a:pt x="172219" y="582263"/>
                    </a:lnTo>
                    <a:lnTo>
                      <a:pt x="947204"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4" name="Freeform: Shape 41">
                <a:extLst>
                  <a:ext uri="{FF2B5EF4-FFF2-40B4-BE49-F238E27FC236}">
                    <a16:creationId xmlns:a16="http://schemas.microsoft.com/office/drawing/2014/main" id="{49070F01-8E3C-BFF7-F12A-4B8074A008C3}"/>
                  </a:ext>
                </a:extLst>
              </p:cNvPr>
              <p:cNvSpPr/>
              <p:nvPr/>
            </p:nvSpPr>
            <p:spPr>
              <a:xfrm>
                <a:off x="5286176" y="2688920"/>
                <a:ext cx="375697" cy="191762"/>
              </a:xfrm>
              <a:custGeom>
                <a:avLst/>
                <a:gdLst>
                  <a:gd name="connsiteX0" fmla="*/ 0 w 1041514"/>
                  <a:gd name="connsiteY0" fmla="*/ 237826 h 237826"/>
                  <a:gd name="connsiteX1" fmla="*/ 254228 w 1041514"/>
                  <a:gd name="connsiteY1" fmla="*/ 237826 h 237826"/>
                  <a:gd name="connsiteX2" fmla="*/ 1041514 w 1041514"/>
                  <a:gd name="connsiteY2" fmla="*/ 0 h 237826"/>
                </a:gdLst>
                <a:ahLst/>
                <a:cxnLst>
                  <a:cxn ang="0">
                    <a:pos x="connsiteX0" y="connsiteY0"/>
                  </a:cxn>
                  <a:cxn ang="0">
                    <a:pos x="connsiteX1" y="connsiteY1"/>
                  </a:cxn>
                  <a:cxn ang="0">
                    <a:pos x="connsiteX2" y="connsiteY2"/>
                  </a:cxn>
                </a:cxnLst>
                <a:rect l="l" t="t" r="r" b="b"/>
                <a:pathLst>
                  <a:path w="1041514" h="237826">
                    <a:moveTo>
                      <a:pt x="0" y="237826"/>
                    </a:moveTo>
                    <a:lnTo>
                      <a:pt x="254228" y="237826"/>
                    </a:lnTo>
                    <a:lnTo>
                      <a:pt x="1041514"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6" name="Freeform: Shape 43">
                <a:extLst>
                  <a:ext uri="{FF2B5EF4-FFF2-40B4-BE49-F238E27FC236}">
                    <a16:creationId xmlns:a16="http://schemas.microsoft.com/office/drawing/2014/main" id="{84526A85-F85C-A960-328A-C44FAC4A4DF6}"/>
                  </a:ext>
                </a:extLst>
              </p:cNvPr>
              <p:cNvSpPr/>
              <p:nvPr/>
            </p:nvSpPr>
            <p:spPr>
              <a:xfrm>
                <a:off x="4998388" y="2511022"/>
                <a:ext cx="663485" cy="17789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7" name="Freeform: Shape 44">
                <a:extLst>
                  <a:ext uri="{FF2B5EF4-FFF2-40B4-BE49-F238E27FC236}">
                    <a16:creationId xmlns:a16="http://schemas.microsoft.com/office/drawing/2014/main" id="{90CB9B79-6D92-91CE-1190-FC008C1E86A0}"/>
                  </a:ext>
                </a:extLst>
              </p:cNvPr>
              <p:cNvSpPr/>
              <p:nvPr/>
            </p:nvSpPr>
            <p:spPr>
              <a:xfrm>
                <a:off x="6219513" y="3346862"/>
                <a:ext cx="482732" cy="482465"/>
              </a:xfrm>
              <a:custGeom>
                <a:avLst/>
                <a:gdLst>
                  <a:gd name="connsiteX0" fmla="*/ 889797 w 889797"/>
                  <a:gd name="connsiteY0" fmla="*/ 1349047 h 1349047"/>
                  <a:gd name="connsiteX1" fmla="*/ 561761 w 889797"/>
                  <a:gd name="connsiteY1" fmla="*/ 1349047 h 1349047"/>
                  <a:gd name="connsiteX2" fmla="*/ 0 w 889797"/>
                  <a:gd name="connsiteY2" fmla="*/ 0 h 1349047"/>
                </a:gdLst>
                <a:ahLst/>
                <a:cxnLst>
                  <a:cxn ang="0">
                    <a:pos x="connsiteX0" y="connsiteY0"/>
                  </a:cxn>
                  <a:cxn ang="0">
                    <a:pos x="connsiteX1" y="connsiteY1"/>
                  </a:cxn>
                  <a:cxn ang="0">
                    <a:pos x="connsiteX2" y="connsiteY2"/>
                  </a:cxn>
                </a:cxnLst>
                <a:rect l="l" t="t" r="r" b="b"/>
                <a:pathLst>
                  <a:path w="889797" h="1349047">
                    <a:moveTo>
                      <a:pt x="889797" y="1349047"/>
                    </a:moveTo>
                    <a:lnTo>
                      <a:pt x="561761" y="1349047"/>
                    </a:lnTo>
                    <a:lnTo>
                      <a:pt x="0"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8" name="Freeform: Shape 45">
                <a:extLst>
                  <a:ext uri="{FF2B5EF4-FFF2-40B4-BE49-F238E27FC236}">
                    <a16:creationId xmlns:a16="http://schemas.microsoft.com/office/drawing/2014/main" id="{1E1F143F-C91A-8F08-E328-4DCF94180E88}"/>
                  </a:ext>
                </a:extLst>
              </p:cNvPr>
              <p:cNvSpPr/>
              <p:nvPr/>
            </p:nvSpPr>
            <p:spPr>
              <a:xfrm>
                <a:off x="6222680" y="3346860"/>
                <a:ext cx="482731" cy="340936"/>
              </a:xfrm>
              <a:custGeom>
                <a:avLst/>
                <a:gdLst>
                  <a:gd name="connsiteX0" fmla="*/ 836492 w 836492"/>
                  <a:gd name="connsiteY0" fmla="*/ 996409 h 996409"/>
                  <a:gd name="connsiteX1" fmla="*/ 553561 w 836492"/>
                  <a:gd name="connsiteY1" fmla="*/ 996409 h 996409"/>
                  <a:gd name="connsiteX2" fmla="*/ 0 w 836492"/>
                  <a:gd name="connsiteY2" fmla="*/ 0 h 996409"/>
                </a:gdLst>
                <a:ahLst/>
                <a:cxnLst>
                  <a:cxn ang="0">
                    <a:pos x="connsiteX0" y="connsiteY0"/>
                  </a:cxn>
                  <a:cxn ang="0">
                    <a:pos x="connsiteX1" y="connsiteY1"/>
                  </a:cxn>
                  <a:cxn ang="0">
                    <a:pos x="connsiteX2" y="connsiteY2"/>
                  </a:cxn>
                </a:cxnLst>
                <a:rect l="l" t="t" r="r" b="b"/>
                <a:pathLst>
                  <a:path w="836492" h="996409">
                    <a:moveTo>
                      <a:pt x="836492" y="996409"/>
                    </a:moveTo>
                    <a:lnTo>
                      <a:pt x="553561" y="996409"/>
                    </a:lnTo>
                    <a:lnTo>
                      <a:pt x="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39" name="Freeform: Shape 46">
                <a:extLst>
                  <a:ext uri="{FF2B5EF4-FFF2-40B4-BE49-F238E27FC236}">
                    <a16:creationId xmlns:a16="http://schemas.microsoft.com/office/drawing/2014/main" id="{8CD024D6-D941-B876-FE9E-C8B052935216}"/>
                  </a:ext>
                </a:extLst>
              </p:cNvPr>
              <p:cNvSpPr/>
              <p:nvPr/>
            </p:nvSpPr>
            <p:spPr>
              <a:xfrm>
                <a:off x="6219512" y="3346860"/>
                <a:ext cx="485899" cy="195301"/>
              </a:xfrm>
              <a:custGeom>
                <a:avLst/>
                <a:gdLst>
                  <a:gd name="connsiteX0" fmla="*/ 914400 w 914400"/>
                  <a:gd name="connsiteY0" fmla="*/ 717578 h 717578"/>
                  <a:gd name="connsiteX1" fmla="*/ 557661 w 914400"/>
                  <a:gd name="connsiteY1" fmla="*/ 717578 h 717578"/>
                  <a:gd name="connsiteX2" fmla="*/ 0 w 914400"/>
                  <a:gd name="connsiteY2" fmla="*/ 0 h 717578"/>
                </a:gdLst>
                <a:ahLst/>
                <a:cxnLst>
                  <a:cxn ang="0">
                    <a:pos x="connsiteX0" y="connsiteY0"/>
                  </a:cxn>
                  <a:cxn ang="0">
                    <a:pos x="connsiteX1" y="connsiteY1"/>
                  </a:cxn>
                  <a:cxn ang="0">
                    <a:pos x="connsiteX2" y="connsiteY2"/>
                  </a:cxn>
                </a:cxnLst>
                <a:rect l="l" t="t" r="r" b="b"/>
                <a:pathLst>
                  <a:path w="914400" h="717578">
                    <a:moveTo>
                      <a:pt x="914400" y="717578"/>
                    </a:moveTo>
                    <a:lnTo>
                      <a:pt x="557661" y="717578"/>
                    </a:lnTo>
                    <a:lnTo>
                      <a:pt x="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0" name="Freeform: Shape 47">
                <a:extLst>
                  <a:ext uri="{FF2B5EF4-FFF2-40B4-BE49-F238E27FC236}">
                    <a16:creationId xmlns:a16="http://schemas.microsoft.com/office/drawing/2014/main" id="{B24D57DC-E573-31C1-AF1C-E67C378BCE54}"/>
                  </a:ext>
                </a:extLst>
              </p:cNvPr>
              <p:cNvSpPr/>
              <p:nvPr/>
            </p:nvSpPr>
            <p:spPr>
              <a:xfrm>
                <a:off x="6244860" y="2705452"/>
                <a:ext cx="328748" cy="565365"/>
              </a:xfrm>
              <a:custGeom>
                <a:avLst/>
                <a:gdLst>
                  <a:gd name="connsiteX0" fmla="*/ 811888 w 811888"/>
                  <a:gd name="connsiteY0" fmla="*/ 701177 h 701177"/>
                  <a:gd name="connsiteX1" fmla="*/ 516656 w 811888"/>
                  <a:gd name="connsiteY1" fmla="*/ 701177 h 701177"/>
                  <a:gd name="connsiteX2" fmla="*/ 0 w 811888"/>
                  <a:gd name="connsiteY2" fmla="*/ 0 h 701177"/>
                </a:gdLst>
                <a:ahLst/>
                <a:cxnLst>
                  <a:cxn ang="0">
                    <a:pos x="connsiteX0" y="connsiteY0"/>
                  </a:cxn>
                  <a:cxn ang="0">
                    <a:pos x="connsiteX1" y="connsiteY1"/>
                  </a:cxn>
                  <a:cxn ang="0">
                    <a:pos x="connsiteX2" y="connsiteY2"/>
                  </a:cxn>
                </a:cxnLst>
                <a:rect l="l" t="t" r="r" b="b"/>
                <a:pathLst>
                  <a:path w="811888" h="701177">
                    <a:moveTo>
                      <a:pt x="811888" y="701177"/>
                    </a:moveTo>
                    <a:lnTo>
                      <a:pt x="516656" y="701177"/>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1" name="Freeform: Shape 48">
                <a:extLst>
                  <a:ext uri="{FF2B5EF4-FFF2-40B4-BE49-F238E27FC236}">
                    <a16:creationId xmlns:a16="http://schemas.microsoft.com/office/drawing/2014/main" id="{2F9F8471-A489-C329-9C78-9359856FD3E4}"/>
                  </a:ext>
                </a:extLst>
              </p:cNvPr>
              <p:cNvSpPr/>
              <p:nvPr/>
            </p:nvSpPr>
            <p:spPr>
              <a:xfrm>
                <a:off x="6239648" y="2707512"/>
                <a:ext cx="340982" cy="383232"/>
              </a:xfrm>
              <a:custGeom>
                <a:avLst/>
                <a:gdLst>
                  <a:gd name="connsiteX0" fmla="*/ 881597 w 881597"/>
                  <a:gd name="connsiteY0" fmla="*/ 405945 h 405945"/>
                  <a:gd name="connsiteX1" fmla="*/ 545360 w 881597"/>
                  <a:gd name="connsiteY1" fmla="*/ 405945 h 405945"/>
                  <a:gd name="connsiteX2" fmla="*/ 0 w 881597"/>
                  <a:gd name="connsiteY2" fmla="*/ 0 h 405945"/>
                </a:gdLst>
                <a:ahLst/>
                <a:cxnLst>
                  <a:cxn ang="0">
                    <a:pos x="connsiteX0" y="connsiteY0"/>
                  </a:cxn>
                  <a:cxn ang="0">
                    <a:pos x="connsiteX1" y="connsiteY1"/>
                  </a:cxn>
                  <a:cxn ang="0">
                    <a:pos x="connsiteX2" y="connsiteY2"/>
                  </a:cxn>
                </a:cxnLst>
                <a:rect l="l" t="t" r="r" b="b"/>
                <a:pathLst>
                  <a:path w="881597" h="405945">
                    <a:moveTo>
                      <a:pt x="881597" y="405945"/>
                    </a:moveTo>
                    <a:lnTo>
                      <a:pt x="545360" y="405945"/>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2" name="Freeform: Shape 49">
                <a:extLst>
                  <a:ext uri="{FF2B5EF4-FFF2-40B4-BE49-F238E27FC236}">
                    <a16:creationId xmlns:a16="http://schemas.microsoft.com/office/drawing/2014/main" id="{60750878-6330-4490-2D4F-31B462ABF552}"/>
                  </a:ext>
                </a:extLst>
              </p:cNvPr>
              <p:cNvSpPr/>
              <p:nvPr/>
            </p:nvSpPr>
            <p:spPr>
              <a:xfrm>
                <a:off x="7030622" y="2265724"/>
                <a:ext cx="453064" cy="231436"/>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3" name="Freeform: Shape 50">
                <a:extLst>
                  <a:ext uri="{FF2B5EF4-FFF2-40B4-BE49-F238E27FC236}">
                    <a16:creationId xmlns:a16="http://schemas.microsoft.com/office/drawing/2014/main" id="{CD83BFCE-1C89-50A9-51BF-319F42725BBE}"/>
                  </a:ext>
                </a:extLst>
              </p:cNvPr>
              <p:cNvSpPr/>
              <p:nvPr/>
            </p:nvSpPr>
            <p:spPr>
              <a:xfrm>
                <a:off x="7040127" y="2265723"/>
                <a:ext cx="573251" cy="45719"/>
              </a:xfrm>
              <a:custGeom>
                <a:avLst/>
                <a:gdLst>
                  <a:gd name="connsiteX0" fmla="*/ 401844 w 401844"/>
                  <a:gd name="connsiteY0" fmla="*/ 0 h 0"/>
                  <a:gd name="connsiteX1" fmla="*/ 0 w 401844"/>
                  <a:gd name="connsiteY1" fmla="*/ 0 h 0"/>
                </a:gdLst>
                <a:ahLst/>
                <a:cxnLst>
                  <a:cxn ang="0">
                    <a:pos x="connsiteX0" y="connsiteY0"/>
                  </a:cxn>
                  <a:cxn ang="0">
                    <a:pos x="connsiteX1" y="connsiteY1"/>
                  </a:cxn>
                </a:cxnLst>
                <a:rect l="l" t="t" r="r" b="b"/>
                <a:pathLst>
                  <a:path w="401844">
                    <a:moveTo>
                      <a:pt x="401844" y="0"/>
                    </a:moveTo>
                    <a:lnTo>
                      <a:pt x="0"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4" name="Freeform: Shape 51">
                <a:extLst>
                  <a:ext uri="{FF2B5EF4-FFF2-40B4-BE49-F238E27FC236}">
                    <a16:creationId xmlns:a16="http://schemas.microsoft.com/office/drawing/2014/main" id="{9139FE21-61F7-889A-9F25-1BF601105895}"/>
                  </a:ext>
                </a:extLst>
              </p:cNvPr>
              <p:cNvSpPr/>
              <p:nvPr/>
            </p:nvSpPr>
            <p:spPr>
              <a:xfrm>
                <a:off x="6070597" y="1321960"/>
                <a:ext cx="434071" cy="335418"/>
              </a:xfrm>
              <a:custGeom>
                <a:avLst/>
                <a:gdLst>
                  <a:gd name="connsiteX0" fmla="*/ 561761 w 561761"/>
                  <a:gd name="connsiteY0" fmla="*/ 0 h 541260"/>
                  <a:gd name="connsiteX1" fmla="*/ 455150 w 561761"/>
                  <a:gd name="connsiteY1" fmla="*/ 0 h 541260"/>
                  <a:gd name="connsiteX2" fmla="*/ 0 w 561761"/>
                  <a:gd name="connsiteY2" fmla="*/ 541260 h 541260"/>
                </a:gdLst>
                <a:ahLst/>
                <a:cxnLst>
                  <a:cxn ang="0">
                    <a:pos x="connsiteX0" y="connsiteY0"/>
                  </a:cxn>
                  <a:cxn ang="0">
                    <a:pos x="connsiteX1" y="connsiteY1"/>
                  </a:cxn>
                  <a:cxn ang="0">
                    <a:pos x="connsiteX2" y="connsiteY2"/>
                  </a:cxn>
                </a:cxnLst>
                <a:rect l="l" t="t" r="r" b="b"/>
                <a:pathLst>
                  <a:path w="561761" h="541260">
                    <a:moveTo>
                      <a:pt x="561761" y="0"/>
                    </a:moveTo>
                    <a:lnTo>
                      <a:pt x="455150" y="0"/>
                    </a:lnTo>
                    <a:lnTo>
                      <a:pt x="0" y="54126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45" name="Freeform: Shape 52">
                <a:extLst>
                  <a:ext uri="{FF2B5EF4-FFF2-40B4-BE49-F238E27FC236}">
                    <a16:creationId xmlns:a16="http://schemas.microsoft.com/office/drawing/2014/main" id="{5BD1199C-331C-0D02-BCBB-04C7B5BC33D4}"/>
                  </a:ext>
                </a:extLst>
              </p:cNvPr>
              <p:cNvSpPr/>
              <p:nvPr/>
            </p:nvSpPr>
            <p:spPr>
              <a:xfrm>
                <a:off x="6067428" y="1135932"/>
                <a:ext cx="532291" cy="508221"/>
              </a:xfrm>
              <a:custGeom>
                <a:avLst/>
                <a:gdLst>
                  <a:gd name="connsiteX0" fmla="*/ 688876 w 688876"/>
                  <a:gd name="connsiteY0" fmla="*/ 0 h 815989"/>
                  <a:gd name="connsiteX1" fmla="*/ 438748 w 688876"/>
                  <a:gd name="connsiteY1" fmla="*/ 0 h 815989"/>
                  <a:gd name="connsiteX2" fmla="*/ 0 w 688876"/>
                  <a:gd name="connsiteY2" fmla="*/ 815989 h 815989"/>
                </a:gdLst>
                <a:ahLst/>
                <a:cxnLst>
                  <a:cxn ang="0">
                    <a:pos x="connsiteX0" y="connsiteY0"/>
                  </a:cxn>
                  <a:cxn ang="0">
                    <a:pos x="connsiteX1" y="connsiteY1"/>
                  </a:cxn>
                  <a:cxn ang="0">
                    <a:pos x="connsiteX2" y="connsiteY2"/>
                  </a:cxn>
                </a:cxnLst>
                <a:rect l="l" t="t" r="r" b="b"/>
                <a:pathLst>
                  <a:path w="688876" h="815989">
                    <a:moveTo>
                      <a:pt x="688876" y="0"/>
                    </a:moveTo>
                    <a:lnTo>
                      <a:pt x="438748" y="0"/>
                    </a:lnTo>
                    <a:lnTo>
                      <a:pt x="0" y="815989"/>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6" name="TextBox 15">
                <a:extLst>
                  <a:ext uri="{FF2B5EF4-FFF2-40B4-BE49-F238E27FC236}">
                    <a16:creationId xmlns:a16="http://schemas.microsoft.com/office/drawing/2014/main" id="{FDC09D63-363F-D276-B03A-8B2D465E7A64}"/>
                  </a:ext>
                </a:extLst>
              </p:cNvPr>
              <p:cNvSpPr txBox="1"/>
              <p:nvPr/>
            </p:nvSpPr>
            <p:spPr>
              <a:xfrm>
                <a:off x="4731369" y="3621399"/>
                <a:ext cx="850129" cy="170655"/>
              </a:xfrm>
              <a:prstGeom prst="rect">
                <a:avLst/>
              </a:prstGeom>
              <a:noFill/>
            </p:spPr>
            <p:txBody>
              <a:bodyPr wrap="square" rtlCol="0">
                <a:spAutoFit/>
              </a:bodyPr>
              <a:lstStyle/>
              <a:p>
                <a:pPr algn="r" defTabSz="685681"/>
                <a:r>
                  <a:rPr lang="en-IN" sz="700" b="1">
                    <a:solidFill>
                      <a:srgbClr val="BED730"/>
                    </a:solidFill>
                    <a:latin typeface="Trebuchet MS"/>
                  </a:rPr>
                  <a:t>BENGALURU 02</a:t>
                </a:r>
              </a:p>
            </p:txBody>
          </p:sp>
          <p:sp>
            <p:nvSpPr>
              <p:cNvPr id="46" name="TextBox 45">
                <a:extLst>
                  <a:ext uri="{FF2B5EF4-FFF2-40B4-BE49-F238E27FC236}">
                    <a16:creationId xmlns:a16="http://schemas.microsoft.com/office/drawing/2014/main" id="{B3EDEE87-77DF-3A2B-5392-0C858BA5C6F2}"/>
                  </a:ext>
                </a:extLst>
              </p:cNvPr>
              <p:cNvSpPr txBox="1"/>
              <p:nvPr/>
            </p:nvSpPr>
            <p:spPr>
              <a:xfrm>
                <a:off x="6667515" y="3454192"/>
                <a:ext cx="686405" cy="1706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a:r>
                  <a:rPr lang="en-IN" b="1">
                    <a:solidFill>
                      <a:srgbClr val="BED730"/>
                    </a:solidFill>
                  </a:rPr>
                  <a:t>CHENNAI 02 </a:t>
                </a:r>
              </a:p>
            </p:txBody>
          </p:sp>
          <p:sp>
            <p:nvSpPr>
              <p:cNvPr id="47" name="TextBox 46">
                <a:extLst>
                  <a:ext uri="{FF2B5EF4-FFF2-40B4-BE49-F238E27FC236}">
                    <a16:creationId xmlns:a16="http://schemas.microsoft.com/office/drawing/2014/main" id="{133352A6-5140-050A-6888-72796CD2D4B1}"/>
                  </a:ext>
                </a:extLst>
              </p:cNvPr>
              <p:cNvSpPr txBox="1"/>
              <p:nvPr/>
            </p:nvSpPr>
            <p:spPr>
              <a:xfrm>
                <a:off x="6676612" y="3738236"/>
                <a:ext cx="1072730" cy="1706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a:r>
                  <a:rPr lang="en-IN">
                    <a:solidFill>
                      <a:srgbClr val="00B0F0"/>
                    </a:solidFill>
                  </a:rPr>
                  <a:t>CLS, </a:t>
                </a:r>
                <a:r>
                  <a:rPr lang="en-IN" err="1">
                    <a:solidFill>
                      <a:srgbClr val="00B0F0"/>
                    </a:solidFill>
                  </a:rPr>
                  <a:t>Siruseri</a:t>
                </a:r>
                <a:r>
                  <a:rPr lang="en-IN">
                    <a:solidFill>
                      <a:srgbClr val="00B0F0"/>
                    </a:solidFill>
                  </a:rPr>
                  <a:t>, Chennai</a:t>
                </a:r>
              </a:p>
            </p:txBody>
          </p:sp>
          <p:sp>
            <p:nvSpPr>
              <p:cNvPr id="50" name="TextBox 49">
                <a:extLst>
                  <a:ext uri="{FF2B5EF4-FFF2-40B4-BE49-F238E27FC236}">
                    <a16:creationId xmlns:a16="http://schemas.microsoft.com/office/drawing/2014/main" id="{41D7ECD3-0BD7-E359-63D9-34638384BC31}"/>
                  </a:ext>
                </a:extLst>
              </p:cNvPr>
              <p:cNvSpPr txBox="1"/>
              <p:nvPr/>
            </p:nvSpPr>
            <p:spPr>
              <a:xfrm>
                <a:off x="6541011" y="3004492"/>
                <a:ext cx="888157" cy="1706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US" b="1">
                    <a:solidFill>
                      <a:srgbClr val="BED730"/>
                    </a:solidFill>
                  </a:rPr>
                  <a:t>HYDERABAD 02 </a:t>
                </a:r>
                <a:endParaRPr lang="en-IN" b="1">
                  <a:solidFill>
                    <a:srgbClr val="BED730"/>
                  </a:solidFill>
                </a:endParaRPr>
              </a:p>
            </p:txBody>
          </p:sp>
          <p:sp>
            <p:nvSpPr>
              <p:cNvPr id="51" name="TextBox 50">
                <a:extLst>
                  <a:ext uri="{FF2B5EF4-FFF2-40B4-BE49-F238E27FC236}">
                    <a16:creationId xmlns:a16="http://schemas.microsoft.com/office/drawing/2014/main" id="{3D457E22-D6C9-A89F-9E38-DE3AA8747F8C}"/>
                  </a:ext>
                </a:extLst>
              </p:cNvPr>
              <p:cNvSpPr txBox="1"/>
              <p:nvPr/>
            </p:nvSpPr>
            <p:spPr>
              <a:xfrm>
                <a:off x="7590033" y="2168266"/>
                <a:ext cx="1078495" cy="1706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IN">
                    <a:solidFill>
                      <a:srgbClr val="00B0F0"/>
                    </a:solidFill>
                  </a:rPr>
                  <a:t>SAARC Gateway, Kolkata</a:t>
                </a:r>
              </a:p>
            </p:txBody>
          </p:sp>
          <p:sp>
            <p:nvSpPr>
              <p:cNvPr id="52" name="TextBox 51">
                <a:extLst>
                  <a:ext uri="{FF2B5EF4-FFF2-40B4-BE49-F238E27FC236}">
                    <a16:creationId xmlns:a16="http://schemas.microsoft.com/office/drawing/2014/main" id="{51E6AF38-0937-C5BC-3256-0393FFF13B46}"/>
                  </a:ext>
                </a:extLst>
              </p:cNvPr>
              <p:cNvSpPr txBox="1"/>
              <p:nvPr/>
            </p:nvSpPr>
            <p:spPr>
              <a:xfrm>
                <a:off x="6595529" y="1050736"/>
                <a:ext cx="583814" cy="170655"/>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r>
                  <a:rPr lang="en-IN" b="1">
                    <a:solidFill>
                      <a:srgbClr val="BED730"/>
                    </a:solidFill>
                  </a:rPr>
                  <a:t>NOIDA 02 </a:t>
                </a:r>
              </a:p>
            </p:txBody>
          </p:sp>
          <p:sp>
            <p:nvSpPr>
              <p:cNvPr id="53" name="TextBox 52">
                <a:extLst>
                  <a:ext uri="{FF2B5EF4-FFF2-40B4-BE49-F238E27FC236}">
                    <a16:creationId xmlns:a16="http://schemas.microsoft.com/office/drawing/2014/main" id="{47A23545-540F-8F64-5D05-6ADDA163A84F}"/>
                  </a:ext>
                </a:extLst>
              </p:cNvPr>
              <p:cNvSpPr txBox="1"/>
              <p:nvPr/>
            </p:nvSpPr>
            <p:spPr>
              <a:xfrm>
                <a:off x="4048102" y="2421733"/>
                <a:ext cx="1001144" cy="1706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r>
                  <a:rPr lang="pt-BR" b="1">
                    <a:solidFill>
                      <a:srgbClr val="BED730"/>
                    </a:solidFill>
                  </a:rPr>
                  <a:t>MUMBAI 03 RABALE</a:t>
                </a:r>
                <a:endParaRPr lang="en-IN" b="1">
                  <a:solidFill>
                    <a:srgbClr val="BED730"/>
                  </a:solidFill>
                </a:endParaRPr>
              </a:p>
            </p:txBody>
          </p:sp>
          <p:sp>
            <p:nvSpPr>
              <p:cNvPr id="54" name="TextBox 53">
                <a:extLst>
                  <a:ext uri="{FF2B5EF4-FFF2-40B4-BE49-F238E27FC236}">
                    <a16:creationId xmlns:a16="http://schemas.microsoft.com/office/drawing/2014/main" id="{80237423-CFDD-D22B-F4AA-3640DBBAB54E}"/>
                  </a:ext>
                </a:extLst>
              </p:cNvPr>
              <p:cNvSpPr txBox="1"/>
              <p:nvPr/>
            </p:nvSpPr>
            <p:spPr>
              <a:xfrm>
                <a:off x="4197615" y="3050771"/>
                <a:ext cx="1132515" cy="170655"/>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r>
                  <a:rPr lang="en-IN">
                    <a:solidFill>
                      <a:srgbClr val="00B0F0"/>
                    </a:solidFill>
                  </a:rPr>
                  <a:t>CLS, Versova, Mumbai</a:t>
                </a:r>
              </a:p>
            </p:txBody>
          </p:sp>
          <p:sp>
            <p:nvSpPr>
              <p:cNvPr id="55" name="Freeform: Shape 43">
                <a:extLst>
                  <a:ext uri="{FF2B5EF4-FFF2-40B4-BE49-F238E27FC236}">
                    <a16:creationId xmlns:a16="http://schemas.microsoft.com/office/drawing/2014/main" id="{AB0B7F47-B0D9-2348-0D4B-C292BF0CDC4E}"/>
                  </a:ext>
                </a:extLst>
              </p:cNvPr>
              <p:cNvSpPr/>
              <p:nvPr/>
            </p:nvSpPr>
            <p:spPr>
              <a:xfrm>
                <a:off x="5230153" y="2649593"/>
                <a:ext cx="418106" cy="4571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27" name="Freeform: Shape 43">
                <a:extLst>
                  <a:ext uri="{FF2B5EF4-FFF2-40B4-BE49-F238E27FC236}">
                    <a16:creationId xmlns:a16="http://schemas.microsoft.com/office/drawing/2014/main" id="{16A45D80-7F94-C490-7970-732068575D9B}"/>
                  </a:ext>
                </a:extLst>
              </p:cNvPr>
              <p:cNvSpPr/>
              <p:nvPr/>
            </p:nvSpPr>
            <p:spPr>
              <a:xfrm>
                <a:off x="5044823" y="2252723"/>
                <a:ext cx="900082" cy="138507"/>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28" name="Freeform: Shape 43">
                <a:extLst>
                  <a:ext uri="{FF2B5EF4-FFF2-40B4-BE49-F238E27FC236}">
                    <a16:creationId xmlns:a16="http://schemas.microsoft.com/office/drawing/2014/main" id="{57192543-C1C4-13AB-CB94-C5923672454F}"/>
                  </a:ext>
                </a:extLst>
              </p:cNvPr>
              <p:cNvSpPr/>
              <p:nvPr/>
            </p:nvSpPr>
            <p:spPr>
              <a:xfrm>
                <a:off x="5558692" y="977291"/>
                <a:ext cx="400275" cy="138507"/>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29" name="Freeform: Shape 43">
                <a:extLst>
                  <a:ext uri="{FF2B5EF4-FFF2-40B4-BE49-F238E27FC236}">
                    <a16:creationId xmlns:a16="http://schemas.microsoft.com/office/drawing/2014/main" id="{3894D5B1-CC8E-3197-752C-1D7082C949BA}"/>
                  </a:ext>
                </a:extLst>
              </p:cNvPr>
              <p:cNvSpPr/>
              <p:nvPr/>
            </p:nvSpPr>
            <p:spPr>
              <a:xfrm flipH="1">
                <a:off x="6606430" y="1391182"/>
                <a:ext cx="449999" cy="55958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0" name="Freeform: Shape 43">
                <a:extLst>
                  <a:ext uri="{FF2B5EF4-FFF2-40B4-BE49-F238E27FC236}">
                    <a16:creationId xmlns:a16="http://schemas.microsoft.com/office/drawing/2014/main" id="{AA9A93CC-FD9A-5B57-1F13-2F8D69B99924}"/>
                  </a:ext>
                </a:extLst>
              </p:cNvPr>
              <p:cNvSpPr/>
              <p:nvPr/>
            </p:nvSpPr>
            <p:spPr>
              <a:xfrm flipH="1">
                <a:off x="6870709" y="1622662"/>
                <a:ext cx="1018492" cy="31872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2" name="Freeform: Shape 49">
                <a:extLst>
                  <a:ext uri="{FF2B5EF4-FFF2-40B4-BE49-F238E27FC236}">
                    <a16:creationId xmlns:a16="http://schemas.microsoft.com/office/drawing/2014/main" id="{36913240-2956-7921-6528-B50F8210622E}"/>
                  </a:ext>
                </a:extLst>
              </p:cNvPr>
              <p:cNvSpPr/>
              <p:nvPr/>
            </p:nvSpPr>
            <p:spPr>
              <a:xfrm>
                <a:off x="7512911" y="1820621"/>
                <a:ext cx="290041" cy="125817"/>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3" name="Freeform: Shape 49">
                <a:extLst>
                  <a:ext uri="{FF2B5EF4-FFF2-40B4-BE49-F238E27FC236}">
                    <a16:creationId xmlns:a16="http://schemas.microsoft.com/office/drawing/2014/main" id="{2DB509D1-CA4D-6214-6158-14F69F86AC5E}"/>
                  </a:ext>
                </a:extLst>
              </p:cNvPr>
              <p:cNvSpPr/>
              <p:nvPr/>
            </p:nvSpPr>
            <p:spPr>
              <a:xfrm>
                <a:off x="6705977" y="2574068"/>
                <a:ext cx="419063" cy="125817"/>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4" name="Freeform: Shape 49">
                <a:extLst>
                  <a:ext uri="{FF2B5EF4-FFF2-40B4-BE49-F238E27FC236}">
                    <a16:creationId xmlns:a16="http://schemas.microsoft.com/office/drawing/2014/main" id="{F19C661F-A6E8-FDEC-2A32-C5E619DAD3ED}"/>
                  </a:ext>
                </a:extLst>
              </p:cNvPr>
              <p:cNvSpPr/>
              <p:nvPr/>
            </p:nvSpPr>
            <p:spPr>
              <a:xfrm>
                <a:off x="6302754" y="2382120"/>
                <a:ext cx="625808" cy="478689"/>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5" name="Freeform: Shape 40">
                <a:extLst>
                  <a:ext uri="{FF2B5EF4-FFF2-40B4-BE49-F238E27FC236}">
                    <a16:creationId xmlns:a16="http://schemas.microsoft.com/office/drawing/2014/main" id="{052C2137-0214-8A8F-53FC-C5C862EEF023}"/>
                  </a:ext>
                </a:extLst>
              </p:cNvPr>
              <p:cNvSpPr/>
              <p:nvPr/>
            </p:nvSpPr>
            <p:spPr>
              <a:xfrm>
                <a:off x="5423560" y="3458218"/>
                <a:ext cx="427538" cy="96944"/>
              </a:xfrm>
              <a:custGeom>
                <a:avLst/>
                <a:gdLst>
                  <a:gd name="connsiteX0" fmla="*/ 0 w 947204"/>
                  <a:gd name="connsiteY0" fmla="*/ 582263 h 582263"/>
                  <a:gd name="connsiteX1" fmla="*/ 172219 w 947204"/>
                  <a:gd name="connsiteY1" fmla="*/ 582263 h 582263"/>
                  <a:gd name="connsiteX2" fmla="*/ 947204 w 947204"/>
                  <a:gd name="connsiteY2" fmla="*/ 0 h 582263"/>
                </a:gdLst>
                <a:ahLst/>
                <a:cxnLst>
                  <a:cxn ang="0">
                    <a:pos x="connsiteX0" y="connsiteY0"/>
                  </a:cxn>
                  <a:cxn ang="0">
                    <a:pos x="connsiteX1" y="connsiteY1"/>
                  </a:cxn>
                  <a:cxn ang="0">
                    <a:pos x="connsiteX2" y="connsiteY2"/>
                  </a:cxn>
                </a:cxnLst>
                <a:rect l="l" t="t" r="r" b="b"/>
                <a:pathLst>
                  <a:path w="947204" h="582263">
                    <a:moveTo>
                      <a:pt x="0" y="582263"/>
                    </a:moveTo>
                    <a:lnTo>
                      <a:pt x="172219" y="582263"/>
                    </a:lnTo>
                    <a:lnTo>
                      <a:pt x="947204"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6" name="Freeform: Shape 43">
                <a:extLst>
                  <a:ext uri="{FF2B5EF4-FFF2-40B4-BE49-F238E27FC236}">
                    <a16:creationId xmlns:a16="http://schemas.microsoft.com/office/drawing/2014/main" id="{C6D71115-DDF3-E98A-2340-C916838A7F07}"/>
                  </a:ext>
                </a:extLst>
              </p:cNvPr>
              <p:cNvSpPr/>
              <p:nvPr/>
            </p:nvSpPr>
            <p:spPr>
              <a:xfrm>
                <a:off x="4891799" y="1942259"/>
                <a:ext cx="510389" cy="183781"/>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37" name="Freeform: Shape 43">
                <a:extLst>
                  <a:ext uri="{FF2B5EF4-FFF2-40B4-BE49-F238E27FC236}">
                    <a16:creationId xmlns:a16="http://schemas.microsoft.com/office/drawing/2014/main" id="{00FC36F7-CEED-4AA4-51AC-6D9525CECE35}"/>
                  </a:ext>
                </a:extLst>
              </p:cNvPr>
              <p:cNvSpPr/>
              <p:nvPr/>
            </p:nvSpPr>
            <p:spPr>
              <a:xfrm>
                <a:off x="5093946" y="1645188"/>
                <a:ext cx="754610" cy="314978"/>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grpSp>
        <p:sp>
          <p:nvSpPr>
            <p:cNvPr id="62" name="TextBox 61">
              <a:extLst>
                <a:ext uri="{FF2B5EF4-FFF2-40B4-BE49-F238E27FC236}">
                  <a16:creationId xmlns:a16="http://schemas.microsoft.com/office/drawing/2014/main" id="{110BB819-A4FA-CDB6-1DFD-C7B9759F9DF5}"/>
                </a:ext>
              </a:extLst>
            </p:cNvPr>
            <p:cNvSpPr txBox="1"/>
            <p:nvPr/>
          </p:nvSpPr>
          <p:spPr>
            <a:xfrm>
              <a:off x="5390387" y="1545683"/>
              <a:ext cx="1077509"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pPr algn="l"/>
              <a:r>
                <a:rPr lang="en-US" sz="800"/>
                <a:t>LUCKNOW 01</a:t>
              </a:r>
              <a:endParaRPr lang="en-IN" sz="800"/>
            </a:p>
          </p:txBody>
        </p:sp>
        <p:sp>
          <p:nvSpPr>
            <p:cNvPr id="63" name="TextBox 62">
              <a:extLst>
                <a:ext uri="{FF2B5EF4-FFF2-40B4-BE49-F238E27FC236}">
                  <a16:creationId xmlns:a16="http://schemas.microsoft.com/office/drawing/2014/main" id="{FF006978-DB1A-39AE-ABD8-98420F78606F}"/>
                </a:ext>
              </a:extLst>
            </p:cNvPr>
            <p:cNvSpPr txBox="1"/>
            <p:nvPr/>
          </p:nvSpPr>
          <p:spPr>
            <a:xfrm>
              <a:off x="2505661" y="1115752"/>
              <a:ext cx="1128957"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700">
                  <a:solidFill>
                    <a:schemeClr val="bg1">
                      <a:lumMod val="75000"/>
                    </a:schemeClr>
                  </a:solidFill>
                  <a:latin typeface="Trebuchet MS"/>
                </a:defRPr>
              </a:lvl1pPr>
            </a:lstStyle>
            <a:p>
              <a:r>
                <a:rPr lang="en-US" sz="800" b="1">
                  <a:solidFill>
                    <a:schemeClr val="tx1"/>
                  </a:solidFill>
                </a:rPr>
                <a:t>CHANDIGARH 01</a:t>
              </a:r>
              <a:endParaRPr lang="en-IN" sz="800" b="1">
                <a:solidFill>
                  <a:schemeClr val="tx1"/>
                </a:solidFill>
              </a:endParaRPr>
            </a:p>
          </p:txBody>
        </p:sp>
        <p:sp>
          <p:nvSpPr>
            <p:cNvPr id="64" name="TextBox 63">
              <a:extLst>
                <a:ext uri="{FF2B5EF4-FFF2-40B4-BE49-F238E27FC236}">
                  <a16:creationId xmlns:a16="http://schemas.microsoft.com/office/drawing/2014/main" id="{0E28D046-DD96-E40B-3DD2-9541C7CA21AE}"/>
                </a:ext>
              </a:extLst>
            </p:cNvPr>
            <p:cNvSpPr txBox="1"/>
            <p:nvPr/>
          </p:nvSpPr>
          <p:spPr>
            <a:xfrm>
              <a:off x="6358711" y="1899990"/>
              <a:ext cx="800906"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pPr algn="l"/>
              <a:r>
                <a:rPr lang="en-US" sz="800"/>
                <a:t>PATNA 01</a:t>
              </a:r>
              <a:endParaRPr lang="en-IN" sz="800"/>
            </a:p>
          </p:txBody>
        </p:sp>
        <p:sp>
          <p:nvSpPr>
            <p:cNvPr id="65" name="TextBox 64">
              <a:extLst>
                <a:ext uri="{FF2B5EF4-FFF2-40B4-BE49-F238E27FC236}">
                  <a16:creationId xmlns:a16="http://schemas.microsoft.com/office/drawing/2014/main" id="{6C6262F1-182C-DA32-AE15-2A4439FA5390}"/>
                </a:ext>
              </a:extLst>
            </p:cNvPr>
            <p:cNvSpPr txBox="1"/>
            <p:nvPr/>
          </p:nvSpPr>
          <p:spPr>
            <a:xfrm>
              <a:off x="2147606" y="2662557"/>
              <a:ext cx="884613"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r>
                <a:rPr lang="en-US" sz="800"/>
                <a:t>INDORE 01</a:t>
              </a:r>
              <a:endParaRPr lang="en-IN" sz="800"/>
            </a:p>
          </p:txBody>
        </p:sp>
        <p:sp>
          <p:nvSpPr>
            <p:cNvPr id="66" name="TextBox 65">
              <a:extLst>
                <a:ext uri="{FF2B5EF4-FFF2-40B4-BE49-F238E27FC236}">
                  <a16:creationId xmlns:a16="http://schemas.microsoft.com/office/drawing/2014/main" id="{2F458D9B-9878-8085-ACFC-A7BE3701692B}"/>
                </a:ext>
              </a:extLst>
            </p:cNvPr>
            <p:cNvSpPr txBox="1"/>
            <p:nvPr/>
          </p:nvSpPr>
          <p:spPr>
            <a:xfrm flipH="1">
              <a:off x="1903133" y="2315271"/>
              <a:ext cx="953527"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r>
                <a:rPr lang="en-US" sz="800"/>
                <a:t>AHMEDABAD 01</a:t>
              </a:r>
              <a:endParaRPr lang="en-IN" sz="800"/>
            </a:p>
          </p:txBody>
        </p:sp>
        <p:sp>
          <p:nvSpPr>
            <p:cNvPr id="67" name="TextBox 66">
              <a:extLst>
                <a:ext uri="{FF2B5EF4-FFF2-40B4-BE49-F238E27FC236}">
                  <a16:creationId xmlns:a16="http://schemas.microsoft.com/office/drawing/2014/main" id="{A6B9C02C-87DF-9F92-10C3-FD0B7260D248}"/>
                </a:ext>
              </a:extLst>
            </p:cNvPr>
            <p:cNvSpPr txBox="1"/>
            <p:nvPr/>
          </p:nvSpPr>
          <p:spPr>
            <a:xfrm flipH="1">
              <a:off x="2400232" y="1926123"/>
              <a:ext cx="690400"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r>
                <a:rPr lang="en-US" sz="800"/>
                <a:t>JAIPUR 01</a:t>
              </a:r>
              <a:endParaRPr lang="en-IN" sz="800"/>
            </a:p>
          </p:txBody>
        </p:sp>
        <p:sp>
          <p:nvSpPr>
            <p:cNvPr id="68" name="TextBox 67">
              <a:extLst>
                <a:ext uri="{FF2B5EF4-FFF2-40B4-BE49-F238E27FC236}">
                  <a16:creationId xmlns:a16="http://schemas.microsoft.com/office/drawing/2014/main" id="{97EB73D6-A616-D082-2AFB-C58A5EE0E0E0}"/>
                </a:ext>
              </a:extLst>
            </p:cNvPr>
            <p:cNvSpPr txBox="1"/>
            <p:nvPr/>
          </p:nvSpPr>
          <p:spPr>
            <a:xfrm flipH="1">
              <a:off x="5470817" y="3083772"/>
              <a:ext cx="1195148"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pPr algn="l"/>
              <a:r>
                <a:rPr lang="en-US" sz="800"/>
                <a:t>BHUBANESHWAR 01</a:t>
              </a:r>
              <a:endParaRPr lang="en-IN" sz="800"/>
            </a:p>
          </p:txBody>
        </p:sp>
        <p:sp>
          <p:nvSpPr>
            <p:cNvPr id="69" name="TextBox 68">
              <a:extLst>
                <a:ext uri="{FF2B5EF4-FFF2-40B4-BE49-F238E27FC236}">
                  <a16:creationId xmlns:a16="http://schemas.microsoft.com/office/drawing/2014/main" id="{06D9F965-57CA-2C71-307C-2CDE885D6A9C}"/>
                </a:ext>
              </a:extLst>
            </p:cNvPr>
            <p:cNvSpPr txBox="1"/>
            <p:nvPr/>
          </p:nvSpPr>
          <p:spPr>
            <a:xfrm flipH="1">
              <a:off x="2666459" y="4099630"/>
              <a:ext cx="806826"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r>
                <a:rPr lang="en-US" sz="800"/>
                <a:t>COCHIN 01</a:t>
              </a:r>
              <a:endParaRPr lang="en-IN" sz="800"/>
            </a:p>
          </p:txBody>
        </p:sp>
        <p:sp>
          <p:nvSpPr>
            <p:cNvPr id="70" name="TextBox 69">
              <a:extLst>
                <a:ext uri="{FF2B5EF4-FFF2-40B4-BE49-F238E27FC236}">
                  <a16:creationId xmlns:a16="http://schemas.microsoft.com/office/drawing/2014/main" id="{45963B99-788B-256E-C2BF-AB93FAFFBE98}"/>
                </a:ext>
              </a:extLst>
            </p:cNvPr>
            <p:cNvSpPr txBox="1"/>
            <p:nvPr/>
          </p:nvSpPr>
          <p:spPr>
            <a:xfrm flipH="1">
              <a:off x="6260949" y="2254297"/>
              <a:ext cx="920893"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pPr algn="l"/>
              <a:r>
                <a:rPr lang="en-US" sz="800"/>
                <a:t>GUWAHATI 01</a:t>
              </a:r>
              <a:endParaRPr lang="en-IN" sz="800"/>
            </a:p>
          </p:txBody>
        </p:sp>
        <p:sp>
          <p:nvSpPr>
            <p:cNvPr id="71" name="TextBox 70">
              <a:extLst>
                <a:ext uri="{FF2B5EF4-FFF2-40B4-BE49-F238E27FC236}">
                  <a16:creationId xmlns:a16="http://schemas.microsoft.com/office/drawing/2014/main" id="{93E7F0CF-9FFE-C964-C926-6BE28D46E5DA}"/>
                </a:ext>
              </a:extLst>
            </p:cNvPr>
            <p:cNvSpPr txBox="1"/>
            <p:nvPr/>
          </p:nvSpPr>
          <p:spPr>
            <a:xfrm flipH="1">
              <a:off x="5211566" y="3352938"/>
              <a:ext cx="794440" cy="215444"/>
            </a:xfrm>
            <a:prstGeom prst="rect">
              <a:avLst/>
            </a:prstGeom>
            <a:solidFill>
              <a:schemeClr val="accent6">
                <a:lumMod val="60000"/>
                <a:lumOff val="40000"/>
              </a:schemeClr>
            </a:solidFill>
          </p:spPr>
          <p:txBody>
            <a:bodyPr wrap="square" rtlCol="0">
              <a:spAutoFit/>
            </a:bodyPr>
            <a:lstStyle>
              <a:defPPr>
                <a:defRPr lang="en-US"/>
              </a:defPPr>
              <a:lvl1pPr algn="r" defTabSz="685681">
                <a:defRPr sz="900" b="1">
                  <a:latin typeface="Trebuchet MS"/>
                </a:defRPr>
              </a:lvl1pPr>
            </a:lstStyle>
            <a:p>
              <a:pPr algn="l"/>
              <a:r>
                <a:rPr lang="en-US" sz="800"/>
                <a:t>NAGPUR 01</a:t>
              </a:r>
              <a:endParaRPr lang="en-IN" sz="800"/>
            </a:p>
          </p:txBody>
        </p:sp>
        <p:pic>
          <p:nvPicPr>
            <p:cNvPr id="75" name="Graphic 74" descr="Star with solid fill">
              <a:extLst>
                <a:ext uri="{FF2B5EF4-FFF2-40B4-BE49-F238E27FC236}">
                  <a16:creationId xmlns:a16="http://schemas.microsoft.com/office/drawing/2014/main" id="{3BE67CE5-97EA-4057-4B95-A79D41903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0949" y="1456150"/>
              <a:ext cx="394510" cy="394510"/>
            </a:xfrm>
            <a:prstGeom prst="rect">
              <a:avLst/>
            </a:prstGeom>
          </p:spPr>
        </p:pic>
        <p:grpSp>
          <p:nvGrpSpPr>
            <p:cNvPr id="83" name="Group 82">
              <a:extLst>
                <a:ext uri="{FF2B5EF4-FFF2-40B4-BE49-F238E27FC236}">
                  <a16:creationId xmlns:a16="http://schemas.microsoft.com/office/drawing/2014/main" id="{212535BE-4098-10E9-9269-8BE609BB47E2}"/>
                </a:ext>
              </a:extLst>
            </p:cNvPr>
            <p:cNvGrpSpPr>
              <a:grpSpLocks noChangeAspect="1"/>
            </p:cNvGrpSpPr>
            <p:nvPr/>
          </p:nvGrpSpPr>
          <p:grpSpPr>
            <a:xfrm>
              <a:off x="4792052" y="2297322"/>
              <a:ext cx="180000" cy="180000"/>
              <a:chOff x="3956949" y="1725527"/>
              <a:chExt cx="288000" cy="288000"/>
            </a:xfrm>
          </p:grpSpPr>
          <p:sp>
            <p:nvSpPr>
              <p:cNvPr id="80" name="Oval 79">
                <a:extLst>
                  <a:ext uri="{FF2B5EF4-FFF2-40B4-BE49-F238E27FC236}">
                    <a16:creationId xmlns:a16="http://schemas.microsoft.com/office/drawing/2014/main" id="{01E7BE5C-4800-175B-C562-E629491ACC7D}"/>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546D582-837F-7C49-3C81-88C18883A0FD}"/>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E0C164F-D5E8-D684-D22D-66821BF5EF1F}"/>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73716F2D-4367-F5EE-77E8-81D3B423B50F}"/>
                </a:ext>
              </a:extLst>
            </p:cNvPr>
            <p:cNvGrpSpPr>
              <a:grpSpLocks noChangeAspect="1"/>
            </p:cNvGrpSpPr>
            <p:nvPr/>
          </p:nvGrpSpPr>
          <p:grpSpPr>
            <a:xfrm>
              <a:off x="4004055" y="1306425"/>
              <a:ext cx="180000" cy="180000"/>
              <a:chOff x="3956949" y="1725527"/>
              <a:chExt cx="288000" cy="288000"/>
            </a:xfrm>
          </p:grpSpPr>
          <p:sp>
            <p:nvSpPr>
              <p:cNvPr id="85" name="Oval 84">
                <a:extLst>
                  <a:ext uri="{FF2B5EF4-FFF2-40B4-BE49-F238E27FC236}">
                    <a16:creationId xmlns:a16="http://schemas.microsoft.com/office/drawing/2014/main" id="{04C8F3BC-9634-67AB-DA4C-EDFD1062014B}"/>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431FF58-1905-834C-E9B6-5E3A2FB8AFE6}"/>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2B48D85-85E3-B340-163F-25CFB7CCB401}"/>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BC246A33-3031-3A83-8166-3C1944AC1947}"/>
                </a:ext>
              </a:extLst>
            </p:cNvPr>
            <p:cNvGrpSpPr>
              <a:grpSpLocks noChangeAspect="1"/>
            </p:cNvGrpSpPr>
            <p:nvPr/>
          </p:nvGrpSpPr>
          <p:grpSpPr>
            <a:xfrm>
              <a:off x="5145567" y="2239382"/>
              <a:ext cx="180000" cy="180000"/>
              <a:chOff x="3956949" y="1725527"/>
              <a:chExt cx="288000" cy="288000"/>
            </a:xfrm>
          </p:grpSpPr>
          <p:sp>
            <p:nvSpPr>
              <p:cNvPr id="89" name="Oval 88">
                <a:extLst>
                  <a:ext uri="{FF2B5EF4-FFF2-40B4-BE49-F238E27FC236}">
                    <a16:creationId xmlns:a16="http://schemas.microsoft.com/office/drawing/2014/main" id="{0808B5BD-1F95-B10B-FD24-B786CED7A8A8}"/>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96D1BC-A8C9-141B-1006-712BA625B2D2}"/>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7C10525E-46D0-2783-F7F8-1B3D072D82F6}"/>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CFE2D2DB-C008-C1E0-7D74-03867104544A}"/>
                </a:ext>
              </a:extLst>
            </p:cNvPr>
            <p:cNvGrpSpPr>
              <a:grpSpLocks noChangeAspect="1"/>
            </p:cNvGrpSpPr>
            <p:nvPr/>
          </p:nvGrpSpPr>
          <p:grpSpPr>
            <a:xfrm>
              <a:off x="3945406" y="2777973"/>
              <a:ext cx="180000" cy="180000"/>
              <a:chOff x="3956949" y="1725527"/>
              <a:chExt cx="288000" cy="288000"/>
            </a:xfrm>
          </p:grpSpPr>
          <p:sp>
            <p:nvSpPr>
              <p:cNvPr id="93" name="Oval 92">
                <a:extLst>
                  <a:ext uri="{FF2B5EF4-FFF2-40B4-BE49-F238E27FC236}">
                    <a16:creationId xmlns:a16="http://schemas.microsoft.com/office/drawing/2014/main" id="{244DDDB5-AF1C-00C0-CA87-8C57825CF140}"/>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FDCB2E7F-E627-EE55-0C56-6F4ABBC50ECB}"/>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106AEE1-E1FE-0245-A0CB-B67E29E2CBAF}"/>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BD19FF5E-FE21-31C9-D66A-5F787DB34BE5}"/>
                </a:ext>
              </a:extLst>
            </p:cNvPr>
            <p:cNvGrpSpPr>
              <a:grpSpLocks noChangeAspect="1"/>
            </p:cNvGrpSpPr>
            <p:nvPr/>
          </p:nvGrpSpPr>
          <p:grpSpPr>
            <a:xfrm>
              <a:off x="3383285" y="2517040"/>
              <a:ext cx="180000" cy="180000"/>
              <a:chOff x="3956949" y="1725527"/>
              <a:chExt cx="288000" cy="288000"/>
            </a:xfrm>
          </p:grpSpPr>
          <p:sp>
            <p:nvSpPr>
              <p:cNvPr id="3" name="Oval 2">
                <a:extLst>
                  <a:ext uri="{FF2B5EF4-FFF2-40B4-BE49-F238E27FC236}">
                    <a16:creationId xmlns:a16="http://schemas.microsoft.com/office/drawing/2014/main" id="{41DC5638-C031-DBA5-340D-B64C2354406E}"/>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515DBF-0F4B-6A0B-BA80-68883402FFF2}"/>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6C2636-769C-AD4D-1F7D-2BDDC2722D94}"/>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363E437-0F38-7404-13C0-CD786583931A}"/>
                </a:ext>
              </a:extLst>
            </p:cNvPr>
            <p:cNvGrpSpPr>
              <a:grpSpLocks noChangeAspect="1"/>
            </p:cNvGrpSpPr>
            <p:nvPr/>
          </p:nvGrpSpPr>
          <p:grpSpPr>
            <a:xfrm>
              <a:off x="3866463" y="2283245"/>
              <a:ext cx="180000" cy="180000"/>
              <a:chOff x="3956949" y="1725527"/>
              <a:chExt cx="288000" cy="288000"/>
            </a:xfrm>
          </p:grpSpPr>
          <p:sp>
            <p:nvSpPr>
              <p:cNvPr id="15" name="Oval 14">
                <a:extLst>
                  <a:ext uri="{FF2B5EF4-FFF2-40B4-BE49-F238E27FC236}">
                    <a16:creationId xmlns:a16="http://schemas.microsoft.com/office/drawing/2014/main" id="{F38E9A94-A969-0301-F1DC-5E6919FBFB2F}"/>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9336876-7007-B491-45A6-439C07EB9F75}"/>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E4F1A77-69B7-82EF-41A9-966B11859F68}"/>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3F0092F-BEC1-8ABE-4D7E-43D441F5707F}"/>
                </a:ext>
              </a:extLst>
            </p:cNvPr>
            <p:cNvGrpSpPr>
              <a:grpSpLocks noChangeAspect="1"/>
            </p:cNvGrpSpPr>
            <p:nvPr/>
          </p:nvGrpSpPr>
          <p:grpSpPr>
            <a:xfrm>
              <a:off x="5815781" y="2104300"/>
              <a:ext cx="180000" cy="180000"/>
              <a:chOff x="3956949" y="1725527"/>
              <a:chExt cx="288000" cy="288000"/>
            </a:xfrm>
          </p:grpSpPr>
          <p:sp>
            <p:nvSpPr>
              <p:cNvPr id="22" name="Oval 21">
                <a:extLst>
                  <a:ext uri="{FF2B5EF4-FFF2-40B4-BE49-F238E27FC236}">
                    <a16:creationId xmlns:a16="http://schemas.microsoft.com/office/drawing/2014/main" id="{4156BD28-887A-8150-882F-27DB6088F626}"/>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7369A15-91D3-07F1-D8E6-4C5F7EB60FA4}"/>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FB5B5FE-DC37-7993-8050-12E90C6595EB}"/>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1C740FE-A69D-FEB2-640F-390EDAA60337}"/>
                </a:ext>
              </a:extLst>
            </p:cNvPr>
            <p:cNvGrpSpPr>
              <a:grpSpLocks noChangeAspect="1"/>
            </p:cNvGrpSpPr>
            <p:nvPr/>
          </p:nvGrpSpPr>
          <p:grpSpPr>
            <a:xfrm>
              <a:off x="4906352" y="3055858"/>
              <a:ext cx="180000" cy="180000"/>
              <a:chOff x="3956949" y="1725527"/>
              <a:chExt cx="288000" cy="288000"/>
            </a:xfrm>
          </p:grpSpPr>
          <p:sp>
            <p:nvSpPr>
              <p:cNvPr id="29" name="Oval 28">
                <a:extLst>
                  <a:ext uri="{FF2B5EF4-FFF2-40B4-BE49-F238E27FC236}">
                    <a16:creationId xmlns:a16="http://schemas.microsoft.com/office/drawing/2014/main" id="{858CB7C0-DB4D-783B-5F0A-CFFB90CC3E13}"/>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9E6D554-FA23-F888-1E83-B86FDED6B8B6}"/>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3C6530E-467C-189A-07AE-53AAF973D05D}"/>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58F72B57-92F1-B02C-13BB-6B62812CCBD6}"/>
                </a:ext>
              </a:extLst>
            </p:cNvPr>
            <p:cNvGrpSpPr>
              <a:grpSpLocks noChangeAspect="1"/>
            </p:cNvGrpSpPr>
            <p:nvPr/>
          </p:nvGrpSpPr>
          <p:grpSpPr>
            <a:xfrm>
              <a:off x="4386806" y="2744131"/>
              <a:ext cx="180000" cy="180000"/>
              <a:chOff x="3956949" y="1725527"/>
              <a:chExt cx="288000" cy="288000"/>
            </a:xfrm>
          </p:grpSpPr>
          <p:sp>
            <p:nvSpPr>
              <p:cNvPr id="49" name="Oval 48">
                <a:extLst>
                  <a:ext uri="{FF2B5EF4-FFF2-40B4-BE49-F238E27FC236}">
                    <a16:creationId xmlns:a16="http://schemas.microsoft.com/office/drawing/2014/main" id="{EAD996FA-194C-66FB-4566-40A569190A1A}"/>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57112FE-DF0D-2454-4D39-5D4ADC4D6DAB}"/>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D154254-BF77-A024-D8D3-B33B11237003}"/>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FA043A15-BDA6-AB39-78D1-9724DF1FA829}"/>
                </a:ext>
              </a:extLst>
            </p:cNvPr>
            <p:cNvGrpSpPr>
              <a:grpSpLocks noChangeAspect="1"/>
            </p:cNvGrpSpPr>
            <p:nvPr/>
          </p:nvGrpSpPr>
          <p:grpSpPr>
            <a:xfrm>
              <a:off x="3893238" y="4037799"/>
              <a:ext cx="180000" cy="180000"/>
              <a:chOff x="3956949" y="1725527"/>
              <a:chExt cx="288000" cy="288000"/>
            </a:xfrm>
          </p:grpSpPr>
          <p:sp>
            <p:nvSpPr>
              <p:cNvPr id="60" name="Oval 59">
                <a:extLst>
                  <a:ext uri="{FF2B5EF4-FFF2-40B4-BE49-F238E27FC236}">
                    <a16:creationId xmlns:a16="http://schemas.microsoft.com/office/drawing/2014/main" id="{25BF90EA-BCEC-4933-1010-7DB008034422}"/>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DFAD7F-5944-B232-9706-554757F4DDAF}"/>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BA032BA-5B28-FCDD-8B84-5B8247F5FED1}"/>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0748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0587-1AA5-5DA4-83E1-CD6850B1C8B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87BCA2D-4E18-8F0B-2D6B-2A3DE72030B2}"/>
              </a:ext>
            </a:extLst>
          </p:cNvPr>
          <p:cNvPicPr>
            <a:picLocks noChangeAspect="1"/>
          </p:cNvPicPr>
          <p:nvPr/>
        </p:nvPicPr>
        <p:blipFill rotWithShape="1">
          <a:blip r:embed="rId3">
            <a:clrChange>
              <a:clrFrom>
                <a:srgbClr val="FFFFFF"/>
              </a:clrFrom>
              <a:clrTo>
                <a:srgbClr val="FFFFFF">
                  <a:alpha val="0"/>
                </a:srgbClr>
              </a:clrTo>
            </a:clrChange>
          </a:blip>
          <a:srcRect l="1311"/>
          <a:stretch/>
        </p:blipFill>
        <p:spPr>
          <a:xfrm>
            <a:off x="2397452" y="1664250"/>
            <a:ext cx="4044059" cy="1809850"/>
          </a:xfrm>
          <a:prstGeom prst="rect">
            <a:avLst/>
          </a:prstGeom>
        </p:spPr>
      </p:pic>
      <p:sp>
        <p:nvSpPr>
          <p:cNvPr id="2" name="Title 1">
            <a:extLst>
              <a:ext uri="{FF2B5EF4-FFF2-40B4-BE49-F238E27FC236}">
                <a16:creationId xmlns:a16="http://schemas.microsoft.com/office/drawing/2014/main" id="{1D7886F6-3510-F3A0-D2E0-19857323261D}"/>
              </a:ext>
            </a:extLst>
          </p:cNvPr>
          <p:cNvSpPr>
            <a:spLocks noGrp="1"/>
          </p:cNvSpPr>
          <p:nvPr>
            <p:ph type="title"/>
          </p:nvPr>
        </p:nvSpPr>
        <p:spPr>
          <a:xfrm>
            <a:off x="324000" y="219270"/>
            <a:ext cx="8496150" cy="400099"/>
          </a:xfrm>
        </p:spPr>
        <p:txBody>
          <a:bodyPr/>
          <a:lstStyle/>
          <a:p>
            <a:r>
              <a:rPr lang="it-IT" dirty="0"/>
              <a:t>Overview: Lucknow 01 Edge Data Center </a:t>
            </a:r>
          </a:p>
        </p:txBody>
      </p:sp>
      <p:sp>
        <p:nvSpPr>
          <p:cNvPr id="42" name="Rectangle 41">
            <a:extLst>
              <a:ext uri="{FF2B5EF4-FFF2-40B4-BE49-F238E27FC236}">
                <a16:creationId xmlns:a16="http://schemas.microsoft.com/office/drawing/2014/main" id="{2721A166-1868-CA8A-7CE8-FC91ACAFF500}"/>
              </a:ext>
            </a:extLst>
          </p:cNvPr>
          <p:cNvSpPr/>
          <p:nvPr/>
        </p:nvSpPr>
        <p:spPr>
          <a:xfrm>
            <a:off x="2286619" y="3709861"/>
            <a:ext cx="4431940" cy="287115"/>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r>
              <a:rPr lang="en-US" sz="1200" i="1" dirty="0">
                <a:solidFill>
                  <a:prstClr val="black"/>
                </a:solidFill>
                <a:latin typeface="Trebuchet MS"/>
              </a:rPr>
              <a:t>Fast, Agile, Local, Efficient, and Secure</a:t>
            </a:r>
          </a:p>
        </p:txBody>
      </p:sp>
      <p:sp>
        <p:nvSpPr>
          <p:cNvPr id="4" name="TextBox 3">
            <a:extLst>
              <a:ext uri="{FF2B5EF4-FFF2-40B4-BE49-F238E27FC236}">
                <a16:creationId xmlns:a16="http://schemas.microsoft.com/office/drawing/2014/main" id="{BE3B7639-034A-AF3C-C2F5-23E41921FEF2}"/>
              </a:ext>
            </a:extLst>
          </p:cNvPr>
          <p:cNvSpPr txBox="1"/>
          <p:nvPr/>
        </p:nvSpPr>
        <p:spPr>
          <a:xfrm>
            <a:off x="340475" y="1304266"/>
            <a:ext cx="1728000" cy="510778"/>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SG" sz="1200">
                <a:solidFill>
                  <a:srgbClr val="BED730"/>
                </a:solidFill>
                <a:latin typeface="Trebuchet MS" panose="020B0703020202090204" pitchFamily="34" charset="0"/>
              </a:rPr>
              <a:t>14+ MW IT capacity in 2 Data Center Towers</a:t>
            </a:r>
            <a:endParaRPr lang="en-SG" sz="1200" dirty="0">
              <a:solidFill>
                <a:srgbClr val="BED730"/>
              </a:solidFill>
              <a:latin typeface="Trebuchet MS" panose="020B0703020202090204" pitchFamily="34" charset="0"/>
            </a:endParaRPr>
          </a:p>
        </p:txBody>
      </p:sp>
      <p:sp>
        <p:nvSpPr>
          <p:cNvPr id="5" name="TextBox 4">
            <a:extLst>
              <a:ext uri="{FF2B5EF4-FFF2-40B4-BE49-F238E27FC236}">
                <a16:creationId xmlns:a16="http://schemas.microsoft.com/office/drawing/2014/main" id="{93EFF1FB-4637-2CF3-47E4-B9EE48FAA874}"/>
              </a:ext>
            </a:extLst>
          </p:cNvPr>
          <p:cNvSpPr txBox="1"/>
          <p:nvPr/>
        </p:nvSpPr>
        <p:spPr>
          <a:xfrm>
            <a:off x="340475" y="3020995"/>
            <a:ext cx="1728000" cy="510778"/>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US" sz="1200">
                <a:solidFill>
                  <a:srgbClr val="BED730"/>
                </a:solidFill>
                <a:latin typeface="Trebuchet MS" panose="020B0703020202090204" pitchFamily="34" charset="0"/>
              </a:rPr>
              <a:t>Standalone purpose-built prefab shell </a:t>
            </a:r>
            <a:endParaRPr lang="en-US" sz="1200" dirty="0">
              <a:solidFill>
                <a:srgbClr val="BED730"/>
              </a:solidFill>
              <a:latin typeface="Trebuchet MS" panose="020B0703020202090204" pitchFamily="34" charset="0"/>
            </a:endParaRPr>
          </a:p>
        </p:txBody>
      </p:sp>
      <p:sp>
        <p:nvSpPr>
          <p:cNvPr id="8" name="TextBox 7">
            <a:extLst>
              <a:ext uri="{FF2B5EF4-FFF2-40B4-BE49-F238E27FC236}">
                <a16:creationId xmlns:a16="http://schemas.microsoft.com/office/drawing/2014/main" id="{6A676953-A931-8CFF-C154-0333C842AAEC}"/>
              </a:ext>
            </a:extLst>
          </p:cNvPr>
          <p:cNvSpPr txBox="1"/>
          <p:nvPr/>
        </p:nvSpPr>
        <p:spPr>
          <a:xfrm>
            <a:off x="340475" y="3828283"/>
            <a:ext cx="1728000"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SG" sz="1200" dirty="0">
                <a:solidFill>
                  <a:srgbClr val="BED730"/>
                </a:solidFill>
                <a:latin typeface="Trebuchet MS"/>
              </a:rPr>
              <a:t>Customised designs with vertical and horizontal expansion </a:t>
            </a:r>
          </a:p>
        </p:txBody>
      </p:sp>
      <p:sp>
        <p:nvSpPr>
          <p:cNvPr id="34" name="TextBox 33">
            <a:extLst>
              <a:ext uri="{FF2B5EF4-FFF2-40B4-BE49-F238E27FC236}">
                <a16:creationId xmlns:a16="http://schemas.microsoft.com/office/drawing/2014/main" id="{A4DA8CAA-E93D-9F98-7573-1AEC5E4A78E5}"/>
              </a:ext>
            </a:extLst>
          </p:cNvPr>
          <p:cNvSpPr txBox="1"/>
          <p:nvPr/>
        </p:nvSpPr>
        <p:spPr>
          <a:xfrm>
            <a:off x="6846301" y="3930438"/>
            <a:ext cx="1957223" cy="715089"/>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a:r>
              <a:rPr lang="en-SG" sz="1200">
                <a:solidFill>
                  <a:srgbClr val="BED730"/>
                </a:solidFill>
                <a:latin typeface="Trebuchet MS" panose="020B0703020202090204" pitchFamily="34" charset="0"/>
              </a:rPr>
              <a:t>4 dedicated fiber entry paths with multiple telcos</a:t>
            </a:r>
            <a:endParaRPr lang="en-SG" sz="1200" dirty="0">
              <a:solidFill>
                <a:srgbClr val="BED730"/>
              </a:solidFill>
              <a:latin typeface="Trebuchet MS" panose="020B0703020202090204" pitchFamily="34" charset="0"/>
            </a:endParaRPr>
          </a:p>
        </p:txBody>
      </p:sp>
      <p:sp>
        <p:nvSpPr>
          <p:cNvPr id="38" name="TextBox 37">
            <a:extLst>
              <a:ext uri="{FF2B5EF4-FFF2-40B4-BE49-F238E27FC236}">
                <a16:creationId xmlns:a16="http://schemas.microsoft.com/office/drawing/2014/main" id="{A85F78C7-0F66-C2F4-9BC9-3E1FB6BEA3C6}"/>
              </a:ext>
            </a:extLst>
          </p:cNvPr>
          <p:cNvSpPr txBox="1"/>
          <p:nvPr/>
        </p:nvSpPr>
        <p:spPr>
          <a:xfrm>
            <a:off x="6846301" y="3129967"/>
            <a:ext cx="1957223" cy="510778"/>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SG" sz="1200" dirty="0">
                <a:solidFill>
                  <a:srgbClr val="BED730"/>
                </a:solidFill>
                <a:latin typeface="Trebuchet MS" panose="020B0703020202090204" pitchFamily="34" charset="0"/>
              </a:rPr>
              <a:t>10 level perimeter and internal security layers</a:t>
            </a:r>
          </a:p>
        </p:txBody>
      </p:sp>
      <p:sp>
        <p:nvSpPr>
          <p:cNvPr id="39" name="TextBox 38">
            <a:extLst>
              <a:ext uri="{FF2B5EF4-FFF2-40B4-BE49-F238E27FC236}">
                <a16:creationId xmlns:a16="http://schemas.microsoft.com/office/drawing/2014/main" id="{3FC65C05-6AE6-C586-E9DA-DCF351005F45}"/>
              </a:ext>
            </a:extLst>
          </p:cNvPr>
          <p:cNvSpPr txBox="1"/>
          <p:nvPr/>
        </p:nvSpPr>
        <p:spPr>
          <a:xfrm>
            <a:off x="6846301" y="1222554"/>
            <a:ext cx="1957223" cy="510778"/>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US" sz="1200">
                <a:solidFill>
                  <a:srgbClr val="BED730"/>
                </a:solidFill>
                <a:latin typeface="Trebuchet MS"/>
              </a:rPr>
              <a:t>IGBC certified </a:t>
            </a:r>
            <a:br>
              <a:rPr lang="en-US" sz="1200">
                <a:solidFill>
                  <a:prstClr val="black"/>
                </a:solidFill>
                <a:latin typeface="Trebuchet MS" panose="020B0703020202090204" pitchFamily="34" charset="0"/>
              </a:rPr>
            </a:br>
            <a:r>
              <a:rPr lang="en-US" sz="1200">
                <a:solidFill>
                  <a:srgbClr val="BED730"/>
                </a:solidFill>
                <a:latin typeface="Trebuchet MS"/>
              </a:rPr>
              <a:t>ESG best practices</a:t>
            </a:r>
            <a:endParaRPr lang="en-IN" sz="1200">
              <a:solidFill>
                <a:srgbClr val="BED730"/>
              </a:solidFill>
              <a:latin typeface="Trebuchet MS"/>
            </a:endParaRPr>
          </a:p>
        </p:txBody>
      </p:sp>
      <p:sp>
        <p:nvSpPr>
          <p:cNvPr id="40" name="TextBox 39">
            <a:extLst>
              <a:ext uri="{FF2B5EF4-FFF2-40B4-BE49-F238E27FC236}">
                <a16:creationId xmlns:a16="http://schemas.microsoft.com/office/drawing/2014/main" id="{7F19A785-0726-DA53-2801-DC5B691790F4}"/>
              </a:ext>
            </a:extLst>
          </p:cNvPr>
          <p:cNvSpPr txBox="1"/>
          <p:nvPr/>
        </p:nvSpPr>
        <p:spPr>
          <a:xfrm>
            <a:off x="340475" y="2111552"/>
            <a:ext cx="1728000" cy="715089"/>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457189">
              <a:defRPr/>
            </a:pPr>
            <a:r>
              <a:rPr lang="en-SG" sz="1200">
                <a:solidFill>
                  <a:srgbClr val="BED730"/>
                </a:solidFill>
                <a:latin typeface="Trebuchet MS"/>
              </a:rPr>
              <a:t>Hyperscale &amp; </a:t>
            </a:r>
          </a:p>
          <a:p>
            <a:pPr algn="ctr" defTabSz="457189">
              <a:defRPr/>
            </a:pPr>
            <a:r>
              <a:rPr lang="en-SG" sz="1200">
                <a:solidFill>
                  <a:srgbClr val="BED730"/>
                </a:solidFill>
                <a:latin typeface="Trebuchet MS"/>
              </a:rPr>
              <a:t>AI-Ready Infrastructure</a:t>
            </a:r>
            <a:endParaRPr lang="en-SG" sz="1200" dirty="0">
              <a:solidFill>
                <a:srgbClr val="BED730"/>
              </a:solidFill>
              <a:latin typeface="Trebuchet MS" panose="020B0703020202090204" pitchFamily="34" charset="0"/>
            </a:endParaRPr>
          </a:p>
        </p:txBody>
      </p:sp>
      <p:sp>
        <p:nvSpPr>
          <p:cNvPr id="6" name="TextBox 5">
            <a:extLst>
              <a:ext uri="{FF2B5EF4-FFF2-40B4-BE49-F238E27FC236}">
                <a16:creationId xmlns:a16="http://schemas.microsoft.com/office/drawing/2014/main" id="{FD65713E-B23C-50B0-4620-3E5CCEFE8118}"/>
              </a:ext>
            </a:extLst>
          </p:cNvPr>
          <p:cNvSpPr txBox="1"/>
          <p:nvPr/>
        </p:nvSpPr>
        <p:spPr>
          <a:xfrm>
            <a:off x="259554" y="517211"/>
            <a:ext cx="8392222" cy="307777"/>
          </a:xfrm>
          <a:prstGeom prst="rect">
            <a:avLst/>
          </a:prstGeom>
          <a:noFill/>
        </p:spPr>
        <p:txBody>
          <a:bodyPr wrap="square">
            <a:spAutoFit/>
          </a:bodyPr>
          <a:lstStyle/>
          <a:p>
            <a:pPr defTabSz="457189"/>
            <a:r>
              <a:rPr lang="en-IN" sz="1400" b="1" i="1" dirty="0">
                <a:solidFill>
                  <a:prstClr val="white"/>
                </a:solidFill>
                <a:latin typeface="Trebuchet MS"/>
              </a:rPr>
              <a:t>ELEVATE YOUR EDGE EXPERIENCE  </a:t>
            </a:r>
            <a:endParaRPr lang="en-US" sz="1400" i="1" dirty="0">
              <a:solidFill>
                <a:prstClr val="black"/>
              </a:solidFill>
              <a:latin typeface="Trebuchet MS"/>
            </a:endParaRPr>
          </a:p>
        </p:txBody>
      </p:sp>
      <p:sp>
        <p:nvSpPr>
          <p:cNvPr id="10" name="TextBox 9">
            <a:extLst>
              <a:ext uri="{FF2B5EF4-FFF2-40B4-BE49-F238E27FC236}">
                <a16:creationId xmlns:a16="http://schemas.microsoft.com/office/drawing/2014/main" id="{DDE49679-22C2-3BE3-600D-D67630C829C7}"/>
              </a:ext>
            </a:extLst>
          </p:cNvPr>
          <p:cNvSpPr txBox="1"/>
          <p:nvPr/>
        </p:nvSpPr>
        <p:spPr>
          <a:xfrm>
            <a:off x="6846301" y="2023028"/>
            <a:ext cx="1957223" cy="715089"/>
          </a:xfrm>
          <a:prstGeom prst="roundRect">
            <a:avLst/>
          </a:prstGeom>
          <a:solidFill>
            <a:srgbClr val="10253F">
              <a:alpha val="50196"/>
            </a:srgbClr>
          </a:solidFill>
          <a:ln w="6350">
            <a:solidFill>
              <a:schemeClr val="accent1">
                <a:lumMod val="75000"/>
              </a:schemeClr>
            </a:solidFill>
          </a:ln>
        </p:spPr>
        <p:txBody>
          <a:bodyPr wrap="square" lIns="91440" tIns="45720" rIns="91440" bIns="45720" rtlCol="0" anchor="ctr">
            <a:spAutoFit/>
          </a:bodyPr>
          <a:lstStyle/>
          <a:p>
            <a:pPr algn="ctr" defTabSz="457189">
              <a:defRPr/>
            </a:pPr>
            <a:r>
              <a:rPr lang="en-US" sz="1200" dirty="0">
                <a:solidFill>
                  <a:srgbClr val="BED730"/>
                </a:solidFill>
                <a:latin typeface="Trebuchet MS" panose="020B0703020202090204" pitchFamily="34" charset="0"/>
              </a:rPr>
              <a:t>Dedicated </a:t>
            </a:r>
          </a:p>
          <a:p>
            <a:pPr algn="ctr" defTabSz="457189">
              <a:defRPr/>
            </a:pPr>
            <a:r>
              <a:rPr lang="en-US" sz="1200" dirty="0">
                <a:solidFill>
                  <a:srgbClr val="BED730"/>
                </a:solidFill>
                <a:latin typeface="Trebuchet MS"/>
              </a:rPr>
              <a:t>Dual feeder power supply</a:t>
            </a:r>
            <a:endParaRPr lang="en-IN" sz="1200" dirty="0">
              <a:solidFill>
                <a:srgbClr val="BED730"/>
              </a:solidFill>
              <a:latin typeface="Trebuchet MS"/>
            </a:endParaRPr>
          </a:p>
        </p:txBody>
      </p:sp>
      <p:sp>
        <p:nvSpPr>
          <p:cNvPr id="7" name="TextBox 6">
            <a:extLst>
              <a:ext uri="{FF2B5EF4-FFF2-40B4-BE49-F238E27FC236}">
                <a16:creationId xmlns:a16="http://schemas.microsoft.com/office/drawing/2014/main" id="{9472961C-5080-543F-8E18-3F5ED4C3DF38}"/>
              </a:ext>
            </a:extLst>
          </p:cNvPr>
          <p:cNvSpPr txBox="1"/>
          <p:nvPr/>
        </p:nvSpPr>
        <p:spPr>
          <a:xfrm>
            <a:off x="2272931" y="4134750"/>
            <a:ext cx="4409775" cy="510778"/>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marL="0" lvl="1" algn="ctr" defTabSz="457189" fontAlgn="base">
              <a:spcAft>
                <a:spcPts val="600"/>
              </a:spcAft>
              <a:defRPr/>
            </a:pPr>
            <a:r>
              <a:rPr lang="en-US" sz="1200" dirty="0">
                <a:solidFill>
                  <a:srgbClr val="BED730"/>
                </a:solidFill>
                <a:latin typeface="Trebuchet MS" panose="020B0703020202090204" pitchFamily="34" charset="0"/>
              </a:rPr>
              <a:t>Interconnect for various Content Creators, TELCO IP Transit nodes, IXs and ISPs</a:t>
            </a:r>
          </a:p>
        </p:txBody>
      </p:sp>
    </p:spTree>
    <p:extLst>
      <p:ext uri="{BB962C8B-B14F-4D97-AF65-F5344CB8AC3E}">
        <p14:creationId xmlns:p14="http://schemas.microsoft.com/office/powerpoint/2010/main" val="220300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2E304-A36D-B902-91C1-3B7DC768F9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46FE15-F2D0-261B-EDA6-738D9BAC21E3}"/>
              </a:ext>
            </a:extLst>
          </p:cNvPr>
          <p:cNvSpPr/>
          <p:nvPr/>
        </p:nvSpPr>
        <p:spPr>
          <a:xfrm>
            <a:off x="4597170" y="1254125"/>
            <a:ext cx="4248150" cy="1871309"/>
          </a:xfrm>
          <a:prstGeom prst="rect">
            <a:avLst/>
          </a:prstGeom>
          <a:solidFill>
            <a:srgbClr val="00B0F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F53083-DE47-66AE-45E2-B9A34A1ECC48}"/>
              </a:ext>
            </a:extLst>
          </p:cNvPr>
          <p:cNvSpPr/>
          <p:nvPr/>
        </p:nvSpPr>
        <p:spPr>
          <a:xfrm>
            <a:off x="339495" y="1254125"/>
            <a:ext cx="4248150" cy="1871309"/>
          </a:xfrm>
          <a:prstGeom prst="rect">
            <a:avLst/>
          </a:prstGeom>
          <a:solidFill>
            <a:srgbClr val="00B0F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0937F7-A18A-58E9-0CA2-18BF5980225A}"/>
              </a:ext>
            </a:extLst>
          </p:cNvPr>
          <p:cNvSpPr/>
          <p:nvPr/>
        </p:nvSpPr>
        <p:spPr>
          <a:xfrm>
            <a:off x="2672964" y="3166650"/>
            <a:ext cx="4054401" cy="1405350"/>
          </a:xfrm>
          <a:prstGeom prst="rect">
            <a:avLst/>
          </a:prstGeom>
          <a:solidFill>
            <a:srgbClr val="10253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A5F4E-46F0-04C6-A99F-B3598792A49D}"/>
              </a:ext>
            </a:extLst>
          </p:cNvPr>
          <p:cNvSpPr>
            <a:spLocks noGrp="1"/>
          </p:cNvSpPr>
          <p:nvPr>
            <p:ph type="title" idx="4294967295"/>
          </p:nvPr>
        </p:nvSpPr>
        <p:spPr>
          <a:xfrm>
            <a:off x="339495" y="211112"/>
            <a:ext cx="8496300" cy="400099"/>
          </a:xfrm>
        </p:spPr>
        <p:txBody>
          <a:bodyPr vert="horz" wrap="square" lIns="0" tIns="45715" rIns="91428" bIns="45715" rtlCol="0" anchor="ctr">
            <a:spAutoFit/>
          </a:bodyPr>
          <a:lstStyle/>
          <a:p>
            <a:r>
              <a:rPr lang="en-US" sz="2000" dirty="0">
                <a:solidFill>
                  <a:srgbClr val="BED730"/>
                </a:solidFill>
              </a:rPr>
              <a:t>The Future is Here. Let’s lead It Together…</a:t>
            </a:r>
          </a:p>
        </p:txBody>
      </p:sp>
      <p:cxnSp>
        <p:nvCxnSpPr>
          <p:cNvPr id="6" name="Straight Connector 5">
            <a:extLst>
              <a:ext uri="{FF2B5EF4-FFF2-40B4-BE49-F238E27FC236}">
                <a16:creationId xmlns:a16="http://schemas.microsoft.com/office/drawing/2014/main" id="{571EC9F3-FB81-48E2-DCA4-3B1F027E24D6}"/>
              </a:ext>
            </a:extLst>
          </p:cNvPr>
          <p:cNvCxnSpPr>
            <a:cxnSpLocks/>
          </p:cNvCxnSpPr>
          <p:nvPr/>
        </p:nvCxnSpPr>
        <p:spPr>
          <a:xfrm>
            <a:off x="4580988" y="1254125"/>
            <a:ext cx="0" cy="1871309"/>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5982F5-301A-EA04-7E22-1AF68867652E}"/>
              </a:ext>
            </a:extLst>
          </p:cNvPr>
          <p:cNvSpPr txBox="1"/>
          <p:nvPr/>
        </p:nvSpPr>
        <p:spPr>
          <a:xfrm>
            <a:off x="541354" y="1540908"/>
            <a:ext cx="3844433" cy="307777"/>
          </a:xfrm>
          <a:prstGeom prst="rect">
            <a:avLst/>
          </a:prstGeom>
          <a:noFill/>
        </p:spPr>
        <p:txBody>
          <a:bodyPr wrap="square" rtlCol="0">
            <a:spAutoFit/>
          </a:bodyPr>
          <a:lstStyle/>
          <a:p>
            <a:pPr algn="ctr"/>
            <a:r>
              <a:rPr lang="en-US" sz="1400" b="1" dirty="0">
                <a:solidFill>
                  <a:srgbClr val="BED730"/>
                </a:solidFill>
              </a:rPr>
              <a:t>INTERNET UNLOCKED A GENERATION</a:t>
            </a:r>
          </a:p>
        </p:txBody>
      </p:sp>
      <p:sp>
        <p:nvSpPr>
          <p:cNvPr id="14" name="TextBox 13">
            <a:extLst>
              <a:ext uri="{FF2B5EF4-FFF2-40B4-BE49-F238E27FC236}">
                <a16:creationId xmlns:a16="http://schemas.microsoft.com/office/drawing/2014/main" id="{338A2F89-A960-B28C-4755-04E2E731FB3E}"/>
              </a:ext>
            </a:extLst>
          </p:cNvPr>
          <p:cNvSpPr txBox="1"/>
          <p:nvPr/>
        </p:nvSpPr>
        <p:spPr>
          <a:xfrm>
            <a:off x="696238" y="1834203"/>
            <a:ext cx="3534665" cy="691921"/>
          </a:xfrm>
          <a:prstGeom prst="rect">
            <a:avLst/>
          </a:prstGeom>
          <a:noFill/>
        </p:spPr>
        <p:txBody>
          <a:bodyPr wrap="square" rtlCol="0">
            <a:spAutoFit/>
          </a:bodyPr>
          <a:lstStyle/>
          <a:p>
            <a:pPr algn="ctr" defTabSz="914196">
              <a:lnSpc>
                <a:spcPts val="1640"/>
              </a:lnSpc>
            </a:pPr>
            <a:r>
              <a:rPr lang="en-US" sz="1200" dirty="0">
                <a:solidFill>
                  <a:schemeClr val="bg1">
                    <a:lumMod val="95000"/>
                  </a:schemeClr>
                </a:solidFill>
              </a:rPr>
              <a:t>Two decades ago, the internet revolutionized the world, creating new opportunities, industries, and global connectivity</a:t>
            </a:r>
            <a:endParaRPr lang="en-US" sz="1200" dirty="0">
              <a:solidFill>
                <a:schemeClr val="bg1">
                  <a:lumMod val="95000"/>
                </a:schemeClr>
              </a:solidFill>
              <a:latin typeface="Trebuchet MS"/>
            </a:endParaRPr>
          </a:p>
        </p:txBody>
      </p:sp>
      <p:sp>
        <p:nvSpPr>
          <p:cNvPr id="16" name="TextBox 15">
            <a:extLst>
              <a:ext uri="{FF2B5EF4-FFF2-40B4-BE49-F238E27FC236}">
                <a16:creationId xmlns:a16="http://schemas.microsoft.com/office/drawing/2014/main" id="{5F7EE1FB-FDF5-31A7-E26C-61C8BF49D48F}"/>
              </a:ext>
            </a:extLst>
          </p:cNvPr>
          <p:cNvSpPr txBox="1"/>
          <p:nvPr/>
        </p:nvSpPr>
        <p:spPr>
          <a:xfrm>
            <a:off x="4789354" y="1540908"/>
            <a:ext cx="3844433" cy="307777"/>
          </a:xfrm>
          <a:prstGeom prst="rect">
            <a:avLst/>
          </a:prstGeom>
          <a:noFill/>
        </p:spPr>
        <p:txBody>
          <a:bodyPr wrap="square" rtlCol="0">
            <a:spAutoFit/>
          </a:bodyPr>
          <a:lstStyle>
            <a:defPPr>
              <a:defRPr lang="en-US"/>
            </a:defPPr>
            <a:lvl1pPr algn="ctr">
              <a:defRPr sz="1400" b="1">
                <a:solidFill>
                  <a:srgbClr val="BED730"/>
                </a:solidFill>
              </a:defRPr>
            </a:lvl1pPr>
          </a:lstStyle>
          <a:p>
            <a:r>
              <a:rPr lang="en-US" dirty="0"/>
              <a:t>AI POWERS THE FUTURE</a:t>
            </a:r>
          </a:p>
        </p:txBody>
      </p:sp>
      <p:sp>
        <p:nvSpPr>
          <p:cNvPr id="17" name="TextBox 16">
            <a:extLst>
              <a:ext uri="{FF2B5EF4-FFF2-40B4-BE49-F238E27FC236}">
                <a16:creationId xmlns:a16="http://schemas.microsoft.com/office/drawing/2014/main" id="{587D734F-BA92-01E3-0492-7E80FE55BC3F}"/>
              </a:ext>
            </a:extLst>
          </p:cNvPr>
          <p:cNvSpPr txBox="1"/>
          <p:nvPr/>
        </p:nvSpPr>
        <p:spPr>
          <a:xfrm>
            <a:off x="4892606" y="1834203"/>
            <a:ext cx="3844423" cy="897105"/>
          </a:xfrm>
          <a:prstGeom prst="rect">
            <a:avLst/>
          </a:prstGeom>
          <a:noFill/>
        </p:spPr>
        <p:txBody>
          <a:bodyPr wrap="square" rtlCol="0">
            <a:spAutoFit/>
          </a:bodyPr>
          <a:lstStyle/>
          <a:p>
            <a:pPr algn="ctr">
              <a:lnSpc>
                <a:spcPts val="1640"/>
              </a:lnSpc>
            </a:pPr>
            <a:r>
              <a:rPr lang="en-US" sz="1200" dirty="0">
                <a:solidFill>
                  <a:schemeClr val="bg1">
                    <a:lumMod val="95000"/>
                  </a:schemeClr>
                </a:solidFill>
              </a:rPr>
              <a:t>Now, AI is set to unleash an even bigger wave of transformation, enabling new generations to innovate, serve global needs, and redefine possibilities</a:t>
            </a:r>
          </a:p>
        </p:txBody>
      </p:sp>
      <p:sp>
        <p:nvSpPr>
          <p:cNvPr id="20" name="TextBox 19">
            <a:extLst>
              <a:ext uri="{FF2B5EF4-FFF2-40B4-BE49-F238E27FC236}">
                <a16:creationId xmlns:a16="http://schemas.microsoft.com/office/drawing/2014/main" id="{E2DE4FE5-C938-080C-B638-3CBECFDE8752}"/>
              </a:ext>
            </a:extLst>
          </p:cNvPr>
          <p:cNvSpPr txBox="1"/>
          <p:nvPr/>
        </p:nvSpPr>
        <p:spPr>
          <a:xfrm>
            <a:off x="2777946" y="3320996"/>
            <a:ext cx="3844433" cy="307777"/>
          </a:xfrm>
          <a:prstGeom prst="rect">
            <a:avLst/>
          </a:prstGeom>
          <a:noFill/>
        </p:spPr>
        <p:txBody>
          <a:bodyPr wrap="square" rtlCol="0">
            <a:spAutoFit/>
          </a:bodyPr>
          <a:lstStyle>
            <a:defPPr>
              <a:defRPr lang="en-US"/>
            </a:defPPr>
            <a:lvl1pPr algn="ctr">
              <a:defRPr sz="1400" b="1">
                <a:solidFill>
                  <a:srgbClr val="BED730"/>
                </a:solidFill>
              </a:defRPr>
            </a:lvl1pPr>
          </a:lstStyle>
          <a:p>
            <a:r>
              <a:rPr lang="en-US" dirty="0"/>
              <a:t>EMPOWERING THE AI JOURNEY</a:t>
            </a:r>
          </a:p>
        </p:txBody>
      </p:sp>
      <p:sp>
        <p:nvSpPr>
          <p:cNvPr id="21" name="TextBox 20">
            <a:extLst>
              <a:ext uri="{FF2B5EF4-FFF2-40B4-BE49-F238E27FC236}">
                <a16:creationId xmlns:a16="http://schemas.microsoft.com/office/drawing/2014/main" id="{0BFEFD00-E360-011C-B561-922A41E2183B}"/>
              </a:ext>
            </a:extLst>
          </p:cNvPr>
          <p:cNvSpPr txBox="1"/>
          <p:nvPr/>
        </p:nvSpPr>
        <p:spPr>
          <a:xfrm>
            <a:off x="2881200" y="3628094"/>
            <a:ext cx="3637926" cy="691921"/>
          </a:xfrm>
          <a:prstGeom prst="rect">
            <a:avLst/>
          </a:prstGeom>
          <a:noFill/>
        </p:spPr>
        <p:txBody>
          <a:bodyPr wrap="square" rtlCol="0">
            <a:spAutoFit/>
          </a:bodyPr>
          <a:lstStyle/>
          <a:p>
            <a:pPr algn="ctr">
              <a:lnSpc>
                <a:spcPts val="1640"/>
              </a:lnSpc>
            </a:pPr>
            <a:r>
              <a:rPr lang="en-US" sz="1200" dirty="0">
                <a:solidFill>
                  <a:schemeClr val="bg1">
                    <a:lumMod val="95000"/>
                  </a:schemeClr>
                </a:solidFill>
              </a:rPr>
              <a:t>Sify is investing in AI-ready infrastructure to support this revolution, nurturing talent and powering the future of India's digital economy</a:t>
            </a:r>
          </a:p>
        </p:txBody>
      </p:sp>
    </p:spTree>
    <p:extLst>
      <p:ext uri="{BB962C8B-B14F-4D97-AF65-F5344CB8AC3E}">
        <p14:creationId xmlns:p14="http://schemas.microsoft.com/office/powerpoint/2010/main" val="107100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24007B-9127-C0FE-8E8B-C6241B3DDD13}"/>
              </a:ext>
            </a:extLst>
          </p:cNvPr>
          <p:cNvSpPr/>
          <p:nvPr/>
        </p:nvSpPr>
        <p:spPr>
          <a:xfrm>
            <a:off x="0" y="0"/>
            <a:ext cx="9144000" cy="5143500"/>
          </a:xfrm>
          <a:prstGeom prst="rect">
            <a:avLst/>
          </a:prstGeom>
          <a:solidFill>
            <a:srgbClr val="0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42"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extBox 1">
            <a:extLst>
              <a:ext uri="{FF2B5EF4-FFF2-40B4-BE49-F238E27FC236}">
                <a16:creationId xmlns:a16="http://schemas.microsoft.com/office/drawing/2014/main" id="{B8E32C9A-3950-1E5A-5BBD-4D42C3F39A21}"/>
              </a:ext>
            </a:extLst>
          </p:cNvPr>
          <p:cNvSpPr txBox="1"/>
          <p:nvPr/>
        </p:nvSpPr>
        <p:spPr>
          <a:xfrm>
            <a:off x="1767119" y="4093804"/>
            <a:ext cx="5700021" cy="52322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42" rtl="0" eaLnBrk="1" fontAlgn="auto" latinLnBrk="0" hangingPunct="1">
              <a:lnSpc>
                <a:spcPct val="100000"/>
              </a:lnSpc>
              <a:spcBef>
                <a:spcPts val="0"/>
              </a:spcBef>
              <a:spcAft>
                <a:spcPts val="600"/>
              </a:spcAft>
              <a:buClrTx/>
              <a:buSzTx/>
              <a:buFontTx/>
              <a:buNone/>
              <a:tabLst/>
              <a:defRPr/>
            </a:pPr>
            <a:r>
              <a:rPr kumimoji="0" lang="en-IN" sz="2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1883391" y="1737918"/>
            <a:ext cx="5732705" cy="948743"/>
            <a:chOff x="323850" y="2753261"/>
            <a:chExt cx="8496300" cy="1406110"/>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4914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ED730"/>
                  </a:solidFill>
                  <a:effectLst/>
                  <a:uLnTx/>
                  <a:uFillTx/>
                  <a:latin typeface="Trebuchet MS"/>
                  <a:ea typeface="+mn-ea"/>
                  <a:cs typeface="+mn-cs"/>
                </a:rPr>
                <a:t>Tried  Tested  Trusted</a:t>
              </a:r>
              <a:endParaRPr kumimoji="0" lang="en-IN" sz="40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501763"/>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a:ea typeface="+mn-ea"/>
                  <a:cs typeface="+mn-c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7971593" y="234502"/>
            <a:ext cx="905357" cy="512966"/>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2172AB10-2064-77EC-B5AD-6A162D606387}"/>
              </a:ext>
            </a:extLst>
          </p:cNvPr>
          <p:cNvGrpSpPr/>
          <p:nvPr/>
        </p:nvGrpSpPr>
        <p:grpSpPr>
          <a:xfrm>
            <a:off x="483929" y="2962771"/>
            <a:ext cx="945000" cy="894286"/>
            <a:chOff x="444173" y="2556318"/>
            <a:chExt cx="945000" cy="894286"/>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Network</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Infra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962771"/>
            <a:ext cx="945000" cy="886833"/>
            <a:chOff x="5726469" y="2563772"/>
            <a:chExt cx="945000" cy="886832"/>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Digital Apps</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Managed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962777"/>
            <a:ext cx="945000" cy="886833"/>
            <a:chOff x="6784264" y="2563771"/>
            <a:chExt cx="945000" cy="886833"/>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Industry Apps</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Managed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962771"/>
            <a:ext cx="945000" cy="892360"/>
            <a:chOff x="4675343" y="2558244"/>
            <a:chExt cx="945000" cy="892360"/>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Cloud &amp; IT</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Managed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962777"/>
            <a:ext cx="945000" cy="879378"/>
            <a:chOff x="2568712" y="2571226"/>
            <a:chExt cx="945000" cy="879378"/>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pt-BR" sz="750" b="0" i="0" u="none" strike="noStrike" kern="1200" cap="none" spc="0" normalizeH="0" baseline="0" noProof="0">
                  <a:ln>
                    <a:noFill/>
                  </a:ln>
                  <a:solidFill>
                    <a:prstClr val="white"/>
                  </a:solidFill>
                  <a:effectLst/>
                  <a:uLnTx/>
                  <a:uFillTx/>
                  <a:latin typeface="TheSansOffice" panose="020B0503040302060204"/>
                  <a:ea typeface="+mn-ea"/>
                  <a:cs typeface="+mn-cs"/>
                </a:rPr>
                <a:t>Data Center</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pt-BR" sz="750" b="0" i="0" u="none" strike="noStrike" kern="1200" cap="none" spc="0" normalizeH="0" baseline="0" noProof="0">
                  <a:ln>
                    <a:noFill/>
                  </a:ln>
                  <a:solidFill>
                    <a:prstClr val="white"/>
                  </a:solidFill>
                  <a:effectLst/>
                  <a:uLnTx/>
                  <a:uFillTx/>
                  <a:latin typeface="TheSansOffice" panose="020B0503040302060204"/>
                  <a:ea typeface="+mn-ea"/>
                  <a:cs typeface="+mn-cs"/>
                </a:rPr>
                <a:t>Colo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96277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err="1">
                  <a:ln>
                    <a:noFill/>
                  </a:ln>
                  <a:solidFill>
                    <a:prstClr val="white"/>
                  </a:solidFill>
                  <a:effectLst/>
                  <a:uLnTx/>
                  <a:uFillTx/>
                  <a:latin typeface="TheSansOffice" panose="020B0503040302060204"/>
                  <a:ea typeface="+mn-ea"/>
                  <a:cs typeface="+mn-cs"/>
                </a:rPr>
                <a:t>CloudInfinit</a:t>
              </a:r>
              <a:r>
                <a:rPr kumimoji="0" lang="en-IN" sz="800" b="1" i="0" u="none" strike="noStrike" kern="1200" cap="none" spc="0" normalizeH="0" baseline="30000" noProof="0" err="1">
                  <a:ln>
                    <a:noFill/>
                  </a:ln>
                  <a:solidFill>
                    <a:srgbClr val="BBD42F"/>
                  </a:solidFill>
                  <a:effectLst/>
                  <a:uLnTx/>
                  <a:uFillTx/>
                  <a:latin typeface="TheSansOffice" panose="020B0503040302060204"/>
                  <a:ea typeface="+mn-ea"/>
                  <a:cs typeface="+mn-cs"/>
                </a:rPr>
                <a:t>+AI</a:t>
              </a:r>
              <a:endParaRPr kumimoji="0" lang="en-IN" sz="800" b="1" i="0" u="none" strike="noStrike" kern="1200" cap="none" spc="0" normalizeH="0" baseline="30000" noProof="0">
                <a:ln>
                  <a:noFill/>
                </a:ln>
                <a:solidFill>
                  <a:srgbClr val="BBD42F"/>
                </a:solidFill>
                <a:effectLst/>
                <a:uLnTx/>
                <a:uFillTx/>
                <a:latin typeface="TheSansOffice" panose="020B0503040302060204"/>
                <a:ea typeface="+mn-ea"/>
                <a:cs typeface="+mn-cs"/>
              </a:endParaRP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GPU Cloud</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962771"/>
            <a:ext cx="945000" cy="869614"/>
            <a:chOff x="1508631" y="2580990"/>
            <a:chExt cx="945000" cy="869614"/>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Network Digital </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Managed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962771"/>
            <a:ext cx="945000" cy="862162"/>
            <a:chOff x="7837240" y="2588442"/>
            <a:chExt cx="945000" cy="862162"/>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274" rtl="0" eaLnBrk="1" fontAlgn="auto" latinLnBrk="0" hangingPunct="1">
                <a:lnSpc>
                  <a:spcPct val="100000"/>
                </a:lnSpc>
                <a:spcBef>
                  <a:spcPts val="0"/>
                </a:spcBef>
                <a:spcAft>
                  <a:spcPts val="0"/>
                </a:spcAft>
                <a:buClrTx/>
                <a:buSzTx/>
                <a:buFontTx/>
                <a:buNone/>
                <a:tabLst/>
                <a:defRPr/>
              </a:pPr>
              <a:endParaRPr kumimoji="0" lang="en-IN"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231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Security </a:t>
              </a: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IN" sz="750" b="0" i="0" u="none" strike="noStrike" kern="1200" cap="none" spc="0" normalizeH="0" baseline="0" noProof="0">
                  <a:ln>
                    <a:noFill/>
                  </a:ln>
                  <a:solidFill>
                    <a:prstClr val="white"/>
                  </a:solidFill>
                  <a:effectLst/>
                  <a:uLnTx/>
                  <a:uFillTx/>
                  <a:latin typeface="TheSansOffice" panose="020B0503040302060204"/>
                  <a:ea typeface="+mn-ea"/>
                  <a:cs typeface="+mn-cs"/>
                </a:rPr>
                <a:t>Managed Services</a:t>
              </a:r>
              <a:endParaRPr kumimoji="0" lang="en-US" sz="750" b="0" i="0" u="none" strike="noStrike" kern="1200" cap="none" spc="0" normalizeH="0" baseline="0" noProof="0">
                <a:ln>
                  <a:noFill/>
                </a:ln>
                <a:solidFill>
                  <a:prstClr val="white"/>
                </a:solidFill>
                <a:effectLst/>
                <a:uLnTx/>
                <a:uFillTx/>
                <a:latin typeface="TheSansOffice" panose="020B0503040302060204"/>
                <a:ea typeface="+mn-ea"/>
                <a:cs typeface="+mn-cs"/>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nvGrpSpPr>
          <p:cNvPr id="11" name="Group 10">
            <a:extLst>
              <a:ext uri="{FF2B5EF4-FFF2-40B4-BE49-F238E27FC236}">
                <a16:creationId xmlns:a16="http://schemas.microsoft.com/office/drawing/2014/main" id="{E04E456D-A8A5-0276-9DAF-E12CFE60786F}"/>
              </a:ext>
            </a:extLst>
          </p:cNvPr>
          <p:cNvGrpSpPr/>
          <p:nvPr/>
        </p:nvGrpSpPr>
        <p:grpSpPr>
          <a:xfrm>
            <a:off x="2134374" y="367252"/>
            <a:ext cx="5125913" cy="846178"/>
            <a:chOff x="3223210" y="476543"/>
            <a:chExt cx="6834549" cy="1128235"/>
          </a:xfrm>
        </p:grpSpPr>
        <p:grpSp>
          <p:nvGrpSpPr>
            <p:cNvPr id="12" name="Group 11">
              <a:extLst>
                <a:ext uri="{FF2B5EF4-FFF2-40B4-BE49-F238E27FC236}">
                  <a16:creationId xmlns:a16="http://schemas.microsoft.com/office/drawing/2014/main" id="{272ADBCF-877A-A032-CB7B-DD0A8EA47B0F}"/>
                </a:ext>
              </a:extLst>
            </p:cNvPr>
            <p:cNvGrpSpPr/>
            <p:nvPr/>
          </p:nvGrpSpPr>
          <p:grpSpPr>
            <a:xfrm>
              <a:off x="3223210" y="496457"/>
              <a:ext cx="6834549" cy="1056977"/>
              <a:chOff x="3043447" y="322322"/>
              <a:chExt cx="5125911" cy="792733"/>
            </a:xfrm>
          </p:grpSpPr>
          <p:sp>
            <p:nvSpPr>
              <p:cNvPr id="21" name="TextBox 20">
                <a:extLst>
                  <a:ext uri="{FF2B5EF4-FFF2-40B4-BE49-F238E27FC236}">
                    <a16:creationId xmlns:a16="http://schemas.microsoft.com/office/drawing/2014/main" id="{C40C3085-C98C-4490-F3E1-60989DBD82C8}"/>
                  </a:ext>
                </a:extLst>
              </p:cNvPr>
              <p:cNvSpPr txBox="1"/>
              <p:nvPr/>
            </p:nvSpPr>
            <p:spPr>
              <a:xfrm>
                <a:off x="3043447" y="674194"/>
                <a:ext cx="981029" cy="338553"/>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6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4138580" y="674194"/>
                <a:ext cx="867840" cy="338553"/>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6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6112195" y="646937"/>
                <a:ext cx="1092517" cy="46166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6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DC Services India &amp; </a:t>
                </a:r>
              </a:p>
              <a:p>
                <a:pPr marL="0" marR="0" lvl="0" indent="0" algn="ctr" defTabSz="45716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Managed Cloud Services APAC </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242994" y="340439"/>
                <a:ext cx="659013" cy="309942"/>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171565" y="322322"/>
                <a:ext cx="724792" cy="338554"/>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107464" y="653391"/>
                <a:ext cx="1061894" cy="46166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6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Managed Network Services Global- MQ</a:t>
                </a:r>
              </a:p>
            </p:txBody>
          </p:sp>
        </p:grpSp>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80921" y="476543"/>
              <a:ext cx="800933" cy="4485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5590703" y="989226"/>
              <a:ext cx="1981370" cy="61555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India’s 1</a:t>
              </a:r>
              <a:r>
                <a:rPr kumimoji="0" lang="en-US" sz="800" b="0" i="0" u="none" strike="noStrike" kern="1200" cap="none" spc="0" normalizeH="0" baseline="30000" noProof="0">
                  <a:ln>
                    <a:noFill/>
                  </a:ln>
                  <a:solidFill>
                    <a:prstClr val="white"/>
                  </a:solidFill>
                  <a:effectLst/>
                  <a:uLnTx/>
                  <a:uFillTx/>
                  <a:latin typeface="Trebuchet MS"/>
                  <a:ea typeface="+mn-ea"/>
                  <a:cs typeface="+mn-cs"/>
                </a:rPr>
                <a:t>st</a:t>
              </a:r>
              <a:r>
                <a:rPr kumimoji="0" lang="en-US" sz="800" b="0" i="0" u="none" strike="noStrike" kern="1200" cap="none" spc="0" normalizeH="0" baseline="0" noProof="0">
                  <a:ln>
                    <a:noFill/>
                  </a:ln>
                  <a:solidFill>
                    <a:prstClr val="white"/>
                  </a:solidFill>
                  <a:effectLst/>
                  <a:uLnTx/>
                  <a:uFillTx/>
                  <a:latin typeface="Trebuchet MS"/>
                  <a:ea typeface="+mn-ea"/>
                  <a:cs typeface="+mn-cs"/>
                </a:rPr>
                <a:t> Nvidia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DGX Ready Liquid &amp;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Air Cooled DCs</a:t>
              </a:r>
              <a:endParaRPr kumimoji="0" lang="en-IN" sz="800" b="0" i="0" u="none" strike="noStrike" kern="1200" cap="none" spc="0" normalizeH="0" baseline="0" noProof="0">
                <a:ln>
                  <a:noFill/>
                </a:ln>
                <a:solidFill>
                  <a:prstClr val="white"/>
                </a:solidFill>
                <a:effectLst/>
                <a:uLnTx/>
                <a:uFillTx/>
                <a:latin typeface="Trebuchet MS"/>
                <a:ea typeface="+mn-ea"/>
                <a:cs typeface="+mn-cs"/>
              </a:endParaRPr>
            </a:p>
          </p:txBody>
        </p:sp>
      </p:grpSp>
      <p:pic>
        <p:nvPicPr>
          <p:cNvPr id="1028" name="Picture 4" descr="Partner Content - IDC European Utilities Summit 2021">
            <a:extLst>
              <a:ext uri="{FF2B5EF4-FFF2-40B4-BE49-F238E27FC236}">
                <a16:creationId xmlns:a16="http://schemas.microsoft.com/office/drawing/2014/main" id="{338840FE-5E32-D516-E662-49ACE76732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46830" y="404582"/>
            <a:ext cx="905358" cy="27160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609F765F-450C-2EA6-18AD-502D825787B2}"/>
              </a:ext>
            </a:extLst>
          </p:cNvPr>
          <p:cNvPicPr>
            <a:picLocks noChangeAspect="1"/>
          </p:cNvPicPr>
          <p:nvPr/>
        </p:nvPicPr>
        <p:blipFill>
          <a:blip r:embed="rId21" cstate="print">
            <a:biLevel thresh="25000"/>
            <a:extLst>
              <a:ext uri="{28A0092B-C50C-407E-A947-70E740481C1C}">
                <a14:useLocalDpi xmlns:a14="http://schemas.microsoft.com/office/drawing/2010/main" val="0"/>
              </a:ext>
            </a:extLst>
          </a:blip>
          <a:srcRect/>
          <a:stretch/>
        </p:blipFill>
        <p:spPr>
          <a:xfrm>
            <a:off x="6359602" y="440994"/>
            <a:ext cx="632965" cy="144000"/>
          </a:xfrm>
          <a:prstGeom prst="rect">
            <a:avLst/>
          </a:prstGeom>
        </p:spPr>
      </p:pic>
    </p:spTree>
    <p:extLst>
      <p:ext uri="{BB962C8B-B14F-4D97-AF65-F5344CB8AC3E}">
        <p14:creationId xmlns:p14="http://schemas.microsoft.com/office/powerpoint/2010/main" val="28097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D9A0A-9CF7-7F00-FA14-DAB4E8DD62F5}"/>
            </a:ext>
          </a:extLst>
        </p:cNvPr>
        <p:cNvGrpSpPr/>
        <p:nvPr/>
      </p:nvGrpSpPr>
      <p:grpSpPr>
        <a:xfrm>
          <a:off x="0" y="0"/>
          <a:ext cx="0" cy="0"/>
          <a:chOff x="0" y="0"/>
          <a:chExt cx="0" cy="0"/>
        </a:xfrm>
      </p:grpSpPr>
      <p:sp>
        <p:nvSpPr>
          <p:cNvPr id="18" name="Rectangle: Rounded Corners 30">
            <a:extLst>
              <a:ext uri="{FF2B5EF4-FFF2-40B4-BE49-F238E27FC236}">
                <a16:creationId xmlns:a16="http://schemas.microsoft.com/office/drawing/2014/main" id="{16EA0B22-441A-4E90-40DC-5684DD54DEB2}"/>
              </a:ext>
            </a:extLst>
          </p:cNvPr>
          <p:cNvSpPr/>
          <p:nvPr/>
        </p:nvSpPr>
        <p:spPr>
          <a:xfrm>
            <a:off x="4751388" y="1141948"/>
            <a:ext cx="4068760" cy="1841993"/>
          </a:xfrm>
          <a:prstGeom prst="roundRect">
            <a:avLst/>
          </a:prstGeom>
          <a:solidFill>
            <a:srgbClr val="10253F">
              <a:alpha val="50196"/>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 name="Title 1">
            <a:extLst>
              <a:ext uri="{FF2B5EF4-FFF2-40B4-BE49-F238E27FC236}">
                <a16:creationId xmlns:a16="http://schemas.microsoft.com/office/drawing/2014/main" id="{3A1F6A15-8453-81AC-FE09-D17C370289A1}"/>
              </a:ext>
            </a:extLst>
          </p:cNvPr>
          <p:cNvSpPr>
            <a:spLocks noGrp="1"/>
          </p:cNvSpPr>
          <p:nvPr>
            <p:ph type="title"/>
          </p:nvPr>
        </p:nvSpPr>
        <p:spPr>
          <a:xfrm>
            <a:off x="323850" y="219050"/>
            <a:ext cx="8496300" cy="400099"/>
          </a:xfrm>
        </p:spPr>
        <p:txBody>
          <a:bodyPr/>
          <a:lstStyle/>
          <a:p>
            <a:r>
              <a:rPr lang="en-IN"/>
              <a:t>UP has emerged as a technology hub</a:t>
            </a:r>
          </a:p>
        </p:txBody>
      </p:sp>
      <p:sp>
        <p:nvSpPr>
          <p:cNvPr id="3" name="Rectangle: Rounded Corners 2">
            <a:extLst>
              <a:ext uri="{FF2B5EF4-FFF2-40B4-BE49-F238E27FC236}">
                <a16:creationId xmlns:a16="http://schemas.microsoft.com/office/drawing/2014/main" id="{70485BA4-A58B-5BA9-8B2C-210F82A4A175}"/>
              </a:ext>
            </a:extLst>
          </p:cNvPr>
          <p:cNvSpPr/>
          <p:nvPr/>
        </p:nvSpPr>
        <p:spPr>
          <a:xfrm>
            <a:off x="323850" y="1149608"/>
            <a:ext cx="4068764" cy="1834333"/>
          </a:xfrm>
          <a:prstGeom prst="roundRect">
            <a:avLst/>
          </a:prstGeom>
          <a:solidFill>
            <a:srgbClr val="10253F">
              <a:alpha val="50196"/>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4" name="Rectangle: Rounded Corners 3">
            <a:extLst>
              <a:ext uri="{FF2B5EF4-FFF2-40B4-BE49-F238E27FC236}">
                <a16:creationId xmlns:a16="http://schemas.microsoft.com/office/drawing/2014/main" id="{ED7AD23A-A26E-2504-2C94-41CA9A712865}"/>
              </a:ext>
            </a:extLst>
          </p:cNvPr>
          <p:cNvSpPr/>
          <p:nvPr/>
        </p:nvSpPr>
        <p:spPr>
          <a:xfrm>
            <a:off x="2910953" y="1475126"/>
            <a:ext cx="890433" cy="540000"/>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5" name="Rectangle: Rounded Corners 4">
            <a:extLst>
              <a:ext uri="{FF2B5EF4-FFF2-40B4-BE49-F238E27FC236}">
                <a16:creationId xmlns:a16="http://schemas.microsoft.com/office/drawing/2014/main" id="{229DF80D-8E30-C187-282F-9B97E504910D}"/>
              </a:ext>
            </a:extLst>
          </p:cNvPr>
          <p:cNvSpPr/>
          <p:nvPr/>
        </p:nvSpPr>
        <p:spPr>
          <a:xfrm>
            <a:off x="1249450" y="995085"/>
            <a:ext cx="2006600" cy="288000"/>
          </a:xfrm>
          <a:prstGeom prst="roundRect">
            <a:avLst/>
          </a:prstGeom>
          <a:solidFill>
            <a:srgbClr val="BED730"/>
          </a:solidFill>
          <a:ln w="317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2">
                    <a:lumMod val="50000"/>
                  </a:schemeClr>
                </a:solidFill>
                <a:latin typeface="Trebuchet MS" panose="020B0703020202090204" pitchFamily="34" charset="0"/>
              </a:rPr>
              <a:t>Why Uttar Pradesh?</a:t>
            </a:r>
            <a:endParaRPr lang="en-IN" sz="900" b="1">
              <a:solidFill>
                <a:schemeClr val="tx2">
                  <a:lumMod val="50000"/>
                </a:schemeClr>
              </a:solidFill>
              <a:latin typeface="Trebuchet MS" panose="020B0703020202090204" pitchFamily="34" charset="0"/>
            </a:endParaRPr>
          </a:p>
        </p:txBody>
      </p:sp>
      <p:sp>
        <p:nvSpPr>
          <p:cNvPr id="6" name="Rectangle: Rounded Corners 5">
            <a:extLst>
              <a:ext uri="{FF2B5EF4-FFF2-40B4-BE49-F238E27FC236}">
                <a16:creationId xmlns:a16="http://schemas.microsoft.com/office/drawing/2014/main" id="{F1A5748D-4B0C-61BF-43DB-E7E113509372}"/>
              </a:ext>
            </a:extLst>
          </p:cNvPr>
          <p:cNvSpPr/>
          <p:nvPr/>
        </p:nvSpPr>
        <p:spPr>
          <a:xfrm>
            <a:off x="1895871" y="1475126"/>
            <a:ext cx="890433" cy="540000"/>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7" name="Rectangle: Rounded Corners 6">
            <a:extLst>
              <a:ext uri="{FF2B5EF4-FFF2-40B4-BE49-F238E27FC236}">
                <a16:creationId xmlns:a16="http://schemas.microsoft.com/office/drawing/2014/main" id="{7783646A-D6FA-6FD8-86EB-19A74B42F38A}"/>
              </a:ext>
            </a:extLst>
          </p:cNvPr>
          <p:cNvSpPr/>
          <p:nvPr/>
        </p:nvSpPr>
        <p:spPr>
          <a:xfrm>
            <a:off x="880789" y="1475126"/>
            <a:ext cx="890433" cy="540000"/>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8" name="Rectangle: Rounded Corners 7">
            <a:extLst>
              <a:ext uri="{FF2B5EF4-FFF2-40B4-BE49-F238E27FC236}">
                <a16:creationId xmlns:a16="http://schemas.microsoft.com/office/drawing/2014/main" id="{DC41060D-07C1-75A4-4971-E99DF3BD9BC7}"/>
              </a:ext>
            </a:extLst>
          </p:cNvPr>
          <p:cNvSpPr/>
          <p:nvPr/>
        </p:nvSpPr>
        <p:spPr>
          <a:xfrm>
            <a:off x="541466" y="2155401"/>
            <a:ext cx="1110102" cy="540000"/>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9" name="Rectangle: Rounded Corners 8">
            <a:extLst>
              <a:ext uri="{FF2B5EF4-FFF2-40B4-BE49-F238E27FC236}">
                <a16:creationId xmlns:a16="http://schemas.microsoft.com/office/drawing/2014/main" id="{90E0B7C5-E804-18A3-4075-3082BE5A3A1D}"/>
              </a:ext>
            </a:extLst>
          </p:cNvPr>
          <p:cNvSpPr/>
          <p:nvPr/>
        </p:nvSpPr>
        <p:spPr>
          <a:xfrm>
            <a:off x="1771223" y="2155401"/>
            <a:ext cx="2391274" cy="540000"/>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11" name="TextBox 10">
            <a:extLst>
              <a:ext uri="{FF2B5EF4-FFF2-40B4-BE49-F238E27FC236}">
                <a16:creationId xmlns:a16="http://schemas.microsoft.com/office/drawing/2014/main" id="{F60346A8-1128-7EEE-4940-7253262F7D5D}"/>
              </a:ext>
            </a:extLst>
          </p:cNvPr>
          <p:cNvSpPr txBox="1"/>
          <p:nvPr/>
        </p:nvSpPr>
        <p:spPr>
          <a:xfrm>
            <a:off x="3077245" y="2750644"/>
            <a:ext cx="1161016" cy="184666"/>
          </a:xfrm>
          <a:prstGeom prst="rect">
            <a:avLst/>
          </a:prstGeom>
          <a:noFill/>
        </p:spPr>
        <p:txBody>
          <a:bodyPr wrap="square">
            <a:spAutoFit/>
          </a:bodyPr>
          <a:lstStyle/>
          <a:p>
            <a:pPr algn="r"/>
            <a:r>
              <a:rPr lang="en-US" sz="600" i="1">
                <a:solidFill>
                  <a:schemeClr val="bg1">
                    <a:lumMod val="85000"/>
                  </a:schemeClr>
                </a:solidFill>
                <a:latin typeface="Trebuchet MS" panose="020B0703020202090204" pitchFamily="34" charset="0"/>
              </a:rPr>
              <a:t>*Highest govt investment</a:t>
            </a:r>
            <a:endParaRPr lang="en-IN" sz="600" i="1">
              <a:solidFill>
                <a:schemeClr val="bg1">
                  <a:lumMod val="85000"/>
                </a:schemeClr>
              </a:solidFill>
              <a:latin typeface="Trebuchet MS" panose="020B0703020202090204" pitchFamily="34" charset="0"/>
            </a:endParaRPr>
          </a:p>
        </p:txBody>
      </p:sp>
      <p:sp>
        <p:nvSpPr>
          <p:cNvPr id="12" name="TextBox 11">
            <a:extLst>
              <a:ext uri="{FF2B5EF4-FFF2-40B4-BE49-F238E27FC236}">
                <a16:creationId xmlns:a16="http://schemas.microsoft.com/office/drawing/2014/main" id="{A2679FA6-652F-7357-3280-0C997746E6D0}"/>
              </a:ext>
            </a:extLst>
          </p:cNvPr>
          <p:cNvSpPr txBox="1"/>
          <p:nvPr/>
        </p:nvSpPr>
        <p:spPr>
          <a:xfrm>
            <a:off x="2922570" y="1517147"/>
            <a:ext cx="890433"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6</a:t>
            </a:r>
            <a:r>
              <a:rPr lang="en-US" sz="1013" b="1" baseline="30000">
                <a:solidFill>
                  <a:schemeClr val="bg1"/>
                </a:solidFill>
                <a:latin typeface="Trebuchet MS" panose="020B0703020202090204" pitchFamily="34" charset="0"/>
                <a:cs typeface="Arial" panose="020B0604020202020204" pitchFamily="34" charset="0"/>
              </a:rPr>
              <a:t>th</a:t>
            </a:r>
            <a:r>
              <a:rPr lang="en-US" sz="1013" b="1">
                <a:solidFill>
                  <a:schemeClr val="bg1"/>
                </a:solidFill>
                <a:latin typeface="Trebuchet MS" panose="020B0703020202090204" pitchFamily="34" charset="0"/>
                <a:cs typeface="Arial" panose="020B0604020202020204" pitchFamily="34" charset="0"/>
              </a:rPr>
              <a:t> </a:t>
            </a:r>
          </a:p>
          <a:p>
            <a:pPr algn="ctr"/>
            <a:r>
              <a:rPr lang="en-US" sz="675" i="1">
                <a:solidFill>
                  <a:schemeClr val="bg1"/>
                </a:solidFill>
                <a:latin typeface="Trebuchet MS" panose="020B0703020202090204" pitchFamily="34" charset="0"/>
                <a:cs typeface="Arial" panose="020B0604020202020204" pitchFamily="34" charset="0"/>
              </a:rPr>
              <a:t>in IT exports  (2</a:t>
            </a:r>
            <a:r>
              <a:rPr lang="en-US" sz="675" i="1" baseline="30000">
                <a:solidFill>
                  <a:schemeClr val="bg1"/>
                </a:solidFill>
                <a:latin typeface="Trebuchet MS" panose="020B0703020202090204" pitchFamily="34" charset="0"/>
                <a:cs typeface="Arial" panose="020B0604020202020204" pitchFamily="34" charset="0"/>
              </a:rPr>
              <a:t>nd</a:t>
            </a:r>
            <a:r>
              <a:rPr lang="en-US" sz="675" i="1">
                <a:solidFill>
                  <a:schemeClr val="bg1"/>
                </a:solidFill>
                <a:latin typeface="Trebuchet MS" panose="020B0703020202090204" pitchFamily="34" charset="0"/>
                <a:cs typeface="Arial" panose="020B0604020202020204" pitchFamily="34" charset="0"/>
              </a:rPr>
              <a:t> for electronics)</a:t>
            </a:r>
            <a:endParaRPr lang="en-US" sz="1013" i="1">
              <a:solidFill>
                <a:schemeClr val="bg1"/>
              </a:solidFill>
              <a:latin typeface="Trebuchet MS" panose="020B070302020209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4F18E9-3EEC-27E2-0870-F83780B84696}"/>
              </a:ext>
            </a:extLst>
          </p:cNvPr>
          <p:cNvSpPr txBox="1"/>
          <p:nvPr/>
        </p:nvSpPr>
        <p:spPr>
          <a:xfrm>
            <a:off x="1895870" y="1569084"/>
            <a:ext cx="890433" cy="352084"/>
          </a:xfrm>
          <a:prstGeom prst="rect">
            <a:avLst/>
          </a:prstGeom>
          <a:noFill/>
        </p:spPr>
        <p:txBody>
          <a:bodyPr wrap="square" rtlCol="0">
            <a:spAutoFit/>
          </a:bodyPr>
          <a:lstStyle/>
          <a:p>
            <a:pPr algn="ctr" defTabSz="685783">
              <a:defRPr/>
            </a:pPr>
            <a:r>
              <a:rPr lang="en-US" sz="1013" b="1">
                <a:solidFill>
                  <a:schemeClr val="bg1"/>
                </a:solidFill>
                <a:latin typeface="Trebuchet MS" panose="020B0703020202090204" pitchFamily="34" charset="0"/>
                <a:cs typeface="Arial" panose="020B0604020202020204" pitchFamily="34" charset="0"/>
              </a:rPr>
              <a:t>$765M</a:t>
            </a:r>
          </a:p>
          <a:p>
            <a:pPr algn="ctr" defTabSz="685783">
              <a:defRPr/>
            </a:pPr>
            <a:r>
              <a:rPr lang="en-US" sz="675" i="1">
                <a:solidFill>
                  <a:schemeClr val="bg1"/>
                </a:solidFill>
                <a:latin typeface="Trebuchet MS" panose="020B0703020202090204" pitchFamily="34" charset="0"/>
                <a:cs typeface="Arial" panose="020B0604020202020204" pitchFamily="34" charset="0"/>
              </a:rPr>
              <a:t>Govt. IT CapEx</a:t>
            </a:r>
            <a:endParaRPr lang="en-IN" sz="675" i="1">
              <a:solidFill>
                <a:schemeClr val="bg1"/>
              </a:solidFill>
              <a:latin typeface="Trebuchet MS" panose="020B070302020209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11E2EDC-C478-34E2-BA7E-58610D5BCBB1}"/>
              </a:ext>
            </a:extLst>
          </p:cNvPr>
          <p:cNvSpPr txBox="1"/>
          <p:nvPr/>
        </p:nvSpPr>
        <p:spPr>
          <a:xfrm>
            <a:off x="881145" y="1569084"/>
            <a:ext cx="890433" cy="352084"/>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$301B</a:t>
            </a:r>
          </a:p>
          <a:p>
            <a:pPr algn="ctr"/>
            <a:r>
              <a:rPr lang="en-US" sz="675" i="1">
                <a:solidFill>
                  <a:schemeClr val="bg1"/>
                </a:solidFill>
                <a:latin typeface="Trebuchet MS" panose="020B0703020202090204" pitchFamily="34" charset="0"/>
                <a:cs typeface="Arial" panose="020B0604020202020204" pitchFamily="34" charset="0"/>
              </a:rPr>
              <a:t>Economy size</a:t>
            </a:r>
            <a:endParaRPr lang="en-US" sz="1013" i="1">
              <a:solidFill>
                <a:schemeClr val="bg1"/>
              </a:solidFill>
              <a:latin typeface="Trebuchet MS" panose="020B070302020209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1743477-A13F-827E-932C-C622F3B239E8}"/>
              </a:ext>
            </a:extLst>
          </p:cNvPr>
          <p:cNvSpPr txBox="1"/>
          <p:nvPr/>
        </p:nvSpPr>
        <p:spPr>
          <a:xfrm>
            <a:off x="541465" y="2197422"/>
            <a:ext cx="1110102"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10x</a:t>
            </a:r>
          </a:p>
          <a:p>
            <a:pPr algn="ctr"/>
            <a:r>
              <a:rPr lang="en-US" sz="675" i="1">
                <a:solidFill>
                  <a:schemeClr val="bg1"/>
                </a:solidFill>
                <a:latin typeface="Trebuchet MS" panose="020B0703020202090204" pitchFamily="34" charset="0"/>
                <a:cs typeface="Arial" panose="020B0604020202020204" pitchFamily="34" charset="0"/>
              </a:rPr>
              <a:t>Planned growth in IT sector by 2030</a:t>
            </a:r>
            <a:endParaRPr lang="en-US" sz="1013" i="1">
              <a:solidFill>
                <a:schemeClr val="bg1"/>
              </a:solidFill>
              <a:latin typeface="Trebuchet MS" panose="020B070302020209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57943BE-6EA0-B078-EAD2-220512987F69}"/>
              </a:ext>
            </a:extLst>
          </p:cNvPr>
          <p:cNvSpPr txBox="1"/>
          <p:nvPr/>
        </p:nvSpPr>
        <p:spPr>
          <a:xfrm>
            <a:off x="1771222" y="2197422"/>
            <a:ext cx="2391274"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Top Five Tech Clusters*</a:t>
            </a:r>
          </a:p>
          <a:p>
            <a:pPr algn="ctr"/>
            <a:r>
              <a:rPr lang="en-US" sz="675" b="1" i="1">
                <a:solidFill>
                  <a:schemeClr val="bg1"/>
                </a:solidFill>
                <a:latin typeface="Trebuchet MS" panose="020B0703020202090204" pitchFamily="34" charset="0"/>
                <a:cs typeface="Arial" panose="020B0604020202020204" pitchFamily="34" charset="0"/>
              </a:rPr>
              <a:t>Lucknow (AI, ML hub), </a:t>
            </a:r>
            <a:r>
              <a:rPr lang="en-US" sz="675" i="1">
                <a:solidFill>
                  <a:schemeClr val="bg1"/>
                </a:solidFill>
                <a:latin typeface="Trebuchet MS" panose="020B0703020202090204" pitchFamily="34" charset="0"/>
                <a:cs typeface="Arial" panose="020B0604020202020204" pitchFamily="34" charset="0"/>
              </a:rPr>
              <a:t>Noida (IT, ITeS hub), Kanpur (Drone, Robotics), Varanasi + Prayagraj (R&amp;D)</a:t>
            </a:r>
          </a:p>
        </p:txBody>
      </p:sp>
      <p:sp>
        <p:nvSpPr>
          <p:cNvPr id="19" name="Rectangle: Rounded Corners 18">
            <a:extLst>
              <a:ext uri="{FF2B5EF4-FFF2-40B4-BE49-F238E27FC236}">
                <a16:creationId xmlns:a16="http://schemas.microsoft.com/office/drawing/2014/main" id="{C42690B3-8C6F-F192-FEE0-0AE6EE277301}"/>
              </a:ext>
            </a:extLst>
          </p:cNvPr>
          <p:cNvSpPr/>
          <p:nvPr/>
        </p:nvSpPr>
        <p:spPr>
          <a:xfrm>
            <a:off x="5017354" y="1481292"/>
            <a:ext cx="1197038" cy="469232"/>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0" name="Rectangle: Rounded Corners 19">
            <a:extLst>
              <a:ext uri="{FF2B5EF4-FFF2-40B4-BE49-F238E27FC236}">
                <a16:creationId xmlns:a16="http://schemas.microsoft.com/office/drawing/2014/main" id="{3712630E-73D4-52E1-49BC-19EC1092FE4E}"/>
              </a:ext>
            </a:extLst>
          </p:cNvPr>
          <p:cNvSpPr/>
          <p:nvPr/>
        </p:nvSpPr>
        <p:spPr>
          <a:xfrm>
            <a:off x="6310045" y="1481292"/>
            <a:ext cx="772427" cy="469232"/>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1" name="Rectangle: Rounded Corners 20">
            <a:extLst>
              <a:ext uri="{FF2B5EF4-FFF2-40B4-BE49-F238E27FC236}">
                <a16:creationId xmlns:a16="http://schemas.microsoft.com/office/drawing/2014/main" id="{3D750092-01FF-DE23-5223-86CFC6E8EDDC}"/>
              </a:ext>
            </a:extLst>
          </p:cNvPr>
          <p:cNvSpPr/>
          <p:nvPr/>
        </p:nvSpPr>
        <p:spPr>
          <a:xfrm>
            <a:off x="7178125" y="1481293"/>
            <a:ext cx="1379415" cy="469231"/>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2" name="Rectangle: Rounded Corners 21">
            <a:extLst>
              <a:ext uri="{FF2B5EF4-FFF2-40B4-BE49-F238E27FC236}">
                <a16:creationId xmlns:a16="http://schemas.microsoft.com/office/drawing/2014/main" id="{D9362838-DCAC-8148-6932-076B7029A9D5}"/>
              </a:ext>
            </a:extLst>
          </p:cNvPr>
          <p:cNvSpPr/>
          <p:nvPr/>
        </p:nvSpPr>
        <p:spPr>
          <a:xfrm>
            <a:off x="7605299" y="2111092"/>
            <a:ext cx="952241" cy="542288"/>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3" name="Rectangle: Rounded Corners 22">
            <a:extLst>
              <a:ext uri="{FF2B5EF4-FFF2-40B4-BE49-F238E27FC236}">
                <a16:creationId xmlns:a16="http://schemas.microsoft.com/office/drawing/2014/main" id="{00EAB3E5-8E57-E1DD-0513-5EC984A9CE91}"/>
              </a:ext>
            </a:extLst>
          </p:cNvPr>
          <p:cNvSpPr/>
          <p:nvPr/>
        </p:nvSpPr>
        <p:spPr>
          <a:xfrm>
            <a:off x="5017354" y="2111092"/>
            <a:ext cx="1296833" cy="542288"/>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4" name="Rectangle: Rounded Corners 23">
            <a:extLst>
              <a:ext uri="{FF2B5EF4-FFF2-40B4-BE49-F238E27FC236}">
                <a16:creationId xmlns:a16="http://schemas.microsoft.com/office/drawing/2014/main" id="{26AB2861-5151-5319-689D-6F388686959F}"/>
              </a:ext>
            </a:extLst>
          </p:cNvPr>
          <p:cNvSpPr/>
          <p:nvPr/>
        </p:nvSpPr>
        <p:spPr>
          <a:xfrm>
            <a:off x="6427115" y="2111092"/>
            <a:ext cx="1065255" cy="542288"/>
          </a:xfrm>
          <a:prstGeom prst="roundRect">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25" name="Rectangle: Rounded Corners 31">
            <a:extLst>
              <a:ext uri="{FF2B5EF4-FFF2-40B4-BE49-F238E27FC236}">
                <a16:creationId xmlns:a16="http://schemas.microsoft.com/office/drawing/2014/main" id="{3AD7DCD3-B8A9-B928-E8A9-06475D26CC6D}"/>
              </a:ext>
            </a:extLst>
          </p:cNvPr>
          <p:cNvSpPr/>
          <p:nvPr/>
        </p:nvSpPr>
        <p:spPr>
          <a:xfrm>
            <a:off x="5861233" y="987425"/>
            <a:ext cx="2006600" cy="288000"/>
          </a:xfrm>
          <a:prstGeom prst="roundRect">
            <a:avLst/>
          </a:prstGeom>
          <a:solidFill>
            <a:srgbClr val="BED730"/>
          </a:solidFill>
          <a:ln w="317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2">
                    <a:lumMod val="50000"/>
                  </a:schemeClr>
                </a:solidFill>
                <a:latin typeface="Trebuchet MS" panose="020B0703020202090204" pitchFamily="34" charset="0"/>
              </a:rPr>
              <a:t>Why Lucknow?</a:t>
            </a:r>
            <a:endParaRPr lang="en-IN" sz="900" b="1">
              <a:solidFill>
                <a:schemeClr val="tx2">
                  <a:lumMod val="50000"/>
                </a:schemeClr>
              </a:solidFill>
              <a:latin typeface="Trebuchet MS" panose="020B0703020202090204" pitchFamily="34" charset="0"/>
            </a:endParaRPr>
          </a:p>
        </p:txBody>
      </p:sp>
      <p:sp>
        <p:nvSpPr>
          <p:cNvPr id="26" name="TextBox 25">
            <a:extLst>
              <a:ext uri="{FF2B5EF4-FFF2-40B4-BE49-F238E27FC236}">
                <a16:creationId xmlns:a16="http://schemas.microsoft.com/office/drawing/2014/main" id="{1B3C1D24-8386-E262-D92B-BAB58E6442EE}"/>
              </a:ext>
            </a:extLst>
          </p:cNvPr>
          <p:cNvSpPr txBox="1"/>
          <p:nvPr/>
        </p:nvSpPr>
        <p:spPr>
          <a:xfrm>
            <a:off x="5017354" y="1487929"/>
            <a:ext cx="1197038"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800 </a:t>
            </a:r>
          </a:p>
          <a:p>
            <a:pPr algn="ctr"/>
            <a:r>
              <a:rPr lang="en-US" sz="675" i="1">
                <a:solidFill>
                  <a:schemeClr val="bg1"/>
                </a:solidFill>
                <a:latin typeface="Trebuchet MS" panose="020B0703020202090204" pitchFamily="34" charset="0"/>
                <a:cs typeface="Arial" panose="020B0604020202020204" pitchFamily="34" charset="0"/>
              </a:rPr>
              <a:t>Tech &amp; BPM Start-ups (</a:t>
            </a:r>
            <a:r>
              <a:rPr lang="en-US" sz="675" b="1" i="1">
                <a:solidFill>
                  <a:schemeClr val="bg1"/>
                </a:solidFill>
                <a:latin typeface="Trebuchet MS" panose="020B0703020202090204" pitchFamily="34" charset="0"/>
                <a:cs typeface="Arial" panose="020B0604020202020204" pitchFamily="34" charset="0"/>
              </a:rPr>
              <a:t>200 in Tech</a:t>
            </a:r>
            <a:r>
              <a:rPr lang="en-US" sz="675" i="1">
                <a:solidFill>
                  <a:schemeClr val="bg1"/>
                </a:solidFill>
                <a:latin typeface="Trebuchet MS" panose="020B0703020202090204" pitchFamily="34" charset="0"/>
                <a:cs typeface="Arial" panose="020B0604020202020204" pitchFamily="34" charset="0"/>
              </a:rPr>
              <a:t>)</a:t>
            </a:r>
            <a:endParaRPr lang="en-US" sz="1013" i="1">
              <a:solidFill>
                <a:schemeClr val="bg1"/>
              </a:solidFill>
              <a:latin typeface="Trebuchet MS" panose="020B070302020209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9D7A988-4C6B-6576-0564-7247370FD155}"/>
              </a:ext>
            </a:extLst>
          </p:cNvPr>
          <p:cNvSpPr txBox="1"/>
          <p:nvPr/>
        </p:nvSpPr>
        <p:spPr>
          <a:xfrm>
            <a:off x="6329097" y="1539866"/>
            <a:ext cx="753376" cy="352084"/>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75K</a:t>
            </a:r>
          </a:p>
          <a:p>
            <a:pPr algn="ctr"/>
            <a:r>
              <a:rPr lang="en-US" sz="675" i="1">
                <a:solidFill>
                  <a:schemeClr val="bg1"/>
                </a:solidFill>
                <a:latin typeface="Trebuchet MS" panose="020B0703020202090204" pitchFamily="34" charset="0"/>
                <a:cs typeface="Arial" panose="020B0604020202020204" pitchFamily="34" charset="0"/>
              </a:rPr>
              <a:t>Tech talent</a:t>
            </a:r>
            <a:endParaRPr lang="en-IN" sz="675" i="1">
              <a:solidFill>
                <a:schemeClr val="bg1"/>
              </a:solidFill>
              <a:latin typeface="Trebuchet MS" panose="020B070302020209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60FE4A7-1560-8FCA-B24D-A6FF450AB131}"/>
              </a:ext>
            </a:extLst>
          </p:cNvPr>
          <p:cNvSpPr txBox="1"/>
          <p:nvPr/>
        </p:nvSpPr>
        <p:spPr>
          <a:xfrm>
            <a:off x="7178125" y="1487929"/>
            <a:ext cx="1379415"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2</a:t>
            </a:r>
            <a:r>
              <a:rPr lang="en-US" sz="1013" b="1" baseline="30000">
                <a:solidFill>
                  <a:schemeClr val="bg1"/>
                </a:solidFill>
                <a:latin typeface="Trebuchet MS" panose="020B0703020202090204" pitchFamily="34" charset="0"/>
                <a:cs typeface="Arial" panose="020B0604020202020204" pitchFamily="34" charset="0"/>
              </a:rPr>
              <a:t>nd</a:t>
            </a:r>
            <a:endParaRPr lang="en-US" sz="1013" b="1">
              <a:solidFill>
                <a:schemeClr val="bg1"/>
              </a:solidFill>
              <a:latin typeface="Trebuchet MS" panose="020B0703020202090204" pitchFamily="34" charset="0"/>
              <a:cs typeface="Arial" panose="020B0604020202020204" pitchFamily="34" charset="0"/>
            </a:endParaRPr>
          </a:p>
          <a:p>
            <a:pPr algn="ctr"/>
            <a:r>
              <a:rPr lang="en-US" sz="675" i="1">
                <a:solidFill>
                  <a:schemeClr val="bg1"/>
                </a:solidFill>
                <a:latin typeface="Trebuchet MS" panose="020B0703020202090204" pitchFamily="34" charset="0"/>
                <a:cs typeface="Arial" panose="020B0604020202020204" pitchFamily="34" charset="0"/>
              </a:rPr>
              <a:t>In Ease of Doing business across Tier-2/3 cities (India)</a:t>
            </a:r>
            <a:endParaRPr lang="en-IN" sz="675" i="1">
              <a:solidFill>
                <a:schemeClr val="bg1"/>
              </a:solidFill>
              <a:latin typeface="Trebuchet MS" panose="020B070302020209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CEB8116-6F8E-7E7A-88A9-ECDE2B127286}"/>
              </a:ext>
            </a:extLst>
          </p:cNvPr>
          <p:cNvSpPr txBox="1"/>
          <p:nvPr/>
        </p:nvSpPr>
        <p:spPr>
          <a:xfrm>
            <a:off x="7603523" y="2206194"/>
            <a:ext cx="936501" cy="352084"/>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AI-Hub</a:t>
            </a:r>
          </a:p>
          <a:p>
            <a:pPr algn="ctr"/>
            <a:r>
              <a:rPr lang="en-US" sz="675" i="1">
                <a:solidFill>
                  <a:schemeClr val="bg1"/>
                </a:solidFill>
                <a:latin typeface="Trebuchet MS" panose="020B0703020202090204" pitchFamily="34" charset="0"/>
                <a:cs typeface="Arial" panose="020B0604020202020204" pitchFamily="34" charset="0"/>
              </a:rPr>
              <a:t>In UP</a:t>
            </a:r>
            <a:endParaRPr lang="en-IN" sz="675" i="1">
              <a:solidFill>
                <a:schemeClr val="bg1"/>
              </a:solidFill>
              <a:latin typeface="Trebuchet MS" panose="020B070302020209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CEBF573-8249-F481-DB5B-E7EF616A664A}"/>
              </a:ext>
            </a:extLst>
          </p:cNvPr>
          <p:cNvSpPr txBox="1"/>
          <p:nvPr/>
        </p:nvSpPr>
        <p:spPr>
          <a:xfrm>
            <a:off x="5017354" y="2154257"/>
            <a:ext cx="1296833" cy="455959"/>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$54M </a:t>
            </a:r>
            <a:r>
              <a:rPr lang="en-US" sz="675" i="1">
                <a:solidFill>
                  <a:schemeClr val="bg1"/>
                </a:solidFill>
                <a:latin typeface="Trebuchet MS" panose="020B0703020202090204" pitchFamily="34" charset="0"/>
                <a:cs typeface="Arial" panose="020B0604020202020204" pitchFamily="34" charset="0"/>
              </a:rPr>
              <a:t>IT Spend </a:t>
            </a:r>
          </a:p>
          <a:p>
            <a:pPr algn="ctr"/>
            <a:r>
              <a:rPr lang="en-US" sz="675" i="1">
                <a:solidFill>
                  <a:schemeClr val="bg1"/>
                </a:solidFill>
                <a:latin typeface="Trebuchet MS" panose="020B0703020202090204" pitchFamily="34" charset="0"/>
                <a:cs typeface="Arial" panose="020B0604020202020204" pitchFamily="34" charset="0"/>
              </a:rPr>
              <a:t>(IT Outsourcing $10M, Managed Services $4M)</a:t>
            </a:r>
            <a:endParaRPr lang="en-IN" sz="675" i="1">
              <a:solidFill>
                <a:schemeClr val="bg1"/>
              </a:solidFill>
              <a:latin typeface="Trebuchet MS" panose="020B070302020209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AE7DAC3-1CCB-51F3-5769-A68D93C8E14B}"/>
              </a:ext>
            </a:extLst>
          </p:cNvPr>
          <p:cNvSpPr txBox="1"/>
          <p:nvPr/>
        </p:nvSpPr>
        <p:spPr>
          <a:xfrm>
            <a:off x="6428891" y="2206194"/>
            <a:ext cx="1065255" cy="352084"/>
          </a:xfrm>
          <a:prstGeom prst="rect">
            <a:avLst/>
          </a:prstGeom>
          <a:noFill/>
        </p:spPr>
        <p:txBody>
          <a:bodyPr wrap="square" rtlCol="0">
            <a:spAutoFit/>
          </a:bodyPr>
          <a:lstStyle/>
          <a:p>
            <a:pPr algn="ctr"/>
            <a:r>
              <a:rPr lang="en-US" sz="1013" b="1">
                <a:solidFill>
                  <a:schemeClr val="bg1"/>
                </a:solidFill>
                <a:latin typeface="Trebuchet MS" panose="020B0703020202090204" pitchFamily="34" charset="0"/>
                <a:cs typeface="Arial" panose="020B0604020202020204" pitchFamily="34" charset="0"/>
              </a:rPr>
              <a:t>$14M</a:t>
            </a:r>
          </a:p>
          <a:p>
            <a:pPr algn="ctr"/>
            <a:r>
              <a:rPr lang="en-US" sz="675" i="1">
                <a:solidFill>
                  <a:schemeClr val="bg1"/>
                </a:solidFill>
                <a:latin typeface="Trebuchet MS" panose="020B0703020202090204" pitchFamily="34" charset="0"/>
                <a:cs typeface="Arial" panose="020B0604020202020204" pitchFamily="34" charset="0"/>
              </a:rPr>
              <a:t>Cloud Spending</a:t>
            </a:r>
            <a:endParaRPr lang="en-IN" sz="675" i="1">
              <a:solidFill>
                <a:schemeClr val="bg1"/>
              </a:solidFill>
              <a:latin typeface="Trebuchet MS" panose="020B070302020209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D1DA5FD-7582-0774-1648-D0669A64AEDF}"/>
              </a:ext>
            </a:extLst>
          </p:cNvPr>
          <p:cNvSpPr txBox="1"/>
          <p:nvPr/>
        </p:nvSpPr>
        <p:spPr>
          <a:xfrm>
            <a:off x="241069" y="536719"/>
            <a:ext cx="8579081" cy="276999"/>
          </a:xfrm>
          <a:prstGeom prst="rect">
            <a:avLst/>
          </a:prstGeom>
          <a:noFill/>
        </p:spPr>
        <p:txBody>
          <a:bodyPr wrap="square" rtlCol="0">
            <a:spAutoFit/>
          </a:bodyPr>
          <a:lstStyle/>
          <a:p>
            <a:r>
              <a:rPr lang="en-IN" sz="1200">
                <a:solidFill>
                  <a:schemeClr val="bg1"/>
                </a:solidFill>
              </a:rPr>
              <a:t>Lucknow is a bright spot for IT sector growth with a focus on AI</a:t>
            </a:r>
            <a:endParaRPr lang="en-US" sz="1200">
              <a:solidFill>
                <a:schemeClr val="bg1"/>
              </a:solidFill>
            </a:endParaRPr>
          </a:p>
        </p:txBody>
      </p:sp>
      <p:sp>
        <p:nvSpPr>
          <p:cNvPr id="46" name="TextBox 45">
            <a:extLst>
              <a:ext uri="{FF2B5EF4-FFF2-40B4-BE49-F238E27FC236}">
                <a16:creationId xmlns:a16="http://schemas.microsoft.com/office/drawing/2014/main" id="{B2ACB6F7-E2BB-73C7-FED5-3F5C37B7E2FB}"/>
              </a:ext>
            </a:extLst>
          </p:cNvPr>
          <p:cNvSpPr txBox="1"/>
          <p:nvPr/>
        </p:nvSpPr>
        <p:spPr>
          <a:xfrm>
            <a:off x="2361163" y="3421576"/>
            <a:ext cx="1929951" cy="1000274"/>
          </a:xfrm>
          <a:prstGeom prst="rect">
            <a:avLst/>
          </a:prstGeom>
          <a:noFill/>
        </p:spPr>
        <p:txBody>
          <a:bodyPr wrap="square">
            <a:spAutoFit/>
          </a:bodyPr>
          <a:lstStyle/>
          <a:p>
            <a:pPr>
              <a:spcAft>
                <a:spcPts val="600"/>
              </a:spcAft>
            </a:pPr>
            <a:r>
              <a:rPr lang="en-US" sz="900" b="1" i="1">
                <a:solidFill>
                  <a:schemeClr val="bg1"/>
                </a:solidFill>
                <a:latin typeface="Trebuchet MS" panose="020B0703020202090204" pitchFamily="34" charset="0"/>
              </a:rPr>
              <a:t>Biggest AI hub in UP  </a:t>
            </a:r>
          </a:p>
          <a:p>
            <a:pPr marL="128588" indent="-128588">
              <a:buFont typeface="Arial" panose="020B0604020202020204" pitchFamily="34" charset="0"/>
              <a:buChar char="•"/>
            </a:pPr>
            <a:r>
              <a:rPr lang="en-US" sz="900" i="1">
                <a:solidFill>
                  <a:schemeClr val="bg1"/>
                </a:solidFill>
                <a:latin typeface="Trebuchet MS" panose="020B0703020202090204" pitchFamily="34" charset="0"/>
              </a:rPr>
              <a:t>40 Acres land acquired for building AI City in 2024</a:t>
            </a:r>
          </a:p>
          <a:p>
            <a:pPr marL="128588" indent="-128588">
              <a:buFont typeface="Arial" panose="020B0604020202020204" pitchFamily="34" charset="0"/>
              <a:buChar char="•"/>
            </a:pPr>
            <a:r>
              <a:rPr lang="en-US" sz="900" i="1">
                <a:solidFill>
                  <a:schemeClr val="bg1"/>
                </a:solidFill>
                <a:latin typeface="Trebuchet MS" panose="020B0703020202090204" pitchFamily="34" charset="0"/>
              </a:rPr>
              <a:t>Major investment into compute infrastructure – GPU, Hyperscalers, Data platforms</a:t>
            </a:r>
            <a:endParaRPr lang="en-IN" sz="900" i="1">
              <a:solidFill>
                <a:schemeClr val="bg1"/>
              </a:solidFill>
              <a:latin typeface="Trebuchet MS" panose="020B0703020202090204" pitchFamily="34" charset="0"/>
            </a:endParaRPr>
          </a:p>
        </p:txBody>
      </p:sp>
      <p:grpSp>
        <p:nvGrpSpPr>
          <p:cNvPr id="53" name="Group 52">
            <a:extLst>
              <a:ext uri="{FF2B5EF4-FFF2-40B4-BE49-F238E27FC236}">
                <a16:creationId xmlns:a16="http://schemas.microsoft.com/office/drawing/2014/main" id="{EE196B7D-32B7-741B-FB19-832212BC3B31}"/>
              </a:ext>
            </a:extLst>
          </p:cNvPr>
          <p:cNvGrpSpPr/>
          <p:nvPr/>
        </p:nvGrpSpPr>
        <p:grpSpPr>
          <a:xfrm>
            <a:off x="650565" y="3152395"/>
            <a:ext cx="1593871" cy="1571611"/>
            <a:chOff x="650565" y="3152395"/>
            <a:chExt cx="1709636" cy="1685759"/>
          </a:xfrm>
        </p:grpSpPr>
        <p:sp>
          <p:nvSpPr>
            <p:cNvPr id="45" name="Shape 2596">
              <a:extLst>
                <a:ext uri="{FF2B5EF4-FFF2-40B4-BE49-F238E27FC236}">
                  <a16:creationId xmlns:a16="http://schemas.microsoft.com/office/drawing/2014/main" id="{9DB5EF78-F5CB-777E-CA65-8F3695AF35F7}"/>
                </a:ext>
              </a:extLst>
            </p:cNvPr>
            <p:cNvSpPr/>
            <p:nvPr/>
          </p:nvSpPr>
          <p:spPr>
            <a:xfrm>
              <a:off x="650565" y="3152395"/>
              <a:ext cx="1709636" cy="1685759"/>
            </a:xfrm>
            <a:custGeom>
              <a:avLst/>
              <a:gdLst/>
              <a:ahLst/>
              <a:cxnLst/>
              <a:rect l="0" t="0" r="0" b="0"/>
              <a:pathLst>
                <a:path w="120000" h="120000" extrusionOk="0">
                  <a:moveTo>
                    <a:pt x="46980" y="31645"/>
                  </a:moveTo>
                  <a:lnTo>
                    <a:pt x="46980" y="31645"/>
                  </a:lnTo>
                  <a:cubicBezTo>
                    <a:pt x="46980" y="30177"/>
                    <a:pt x="45724" y="31083"/>
                    <a:pt x="45724" y="30177"/>
                  </a:cubicBezTo>
                  <a:cubicBezTo>
                    <a:pt x="45362" y="30177"/>
                    <a:pt x="45193" y="30177"/>
                    <a:pt x="44830" y="30177"/>
                  </a:cubicBezTo>
                  <a:cubicBezTo>
                    <a:pt x="44830" y="29810"/>
                    <a:pt x="44830" y="29271"/>
                    <a:pt x="44830" y="28733"/>
                  </a:cubicBezTo>
                  <a:cubicBezTo>
                    <a:pt x="43574" y="28366"/>
                    <a:pt x="42512" y="29100"/>
                    <a:pt x="41256" y="28733"/>
                  </a:cubicBezTo>
                  <a:cubicBezTo>
                    <a:pt x="40169" y="28562"/>
                    <a:pt x="39275" y="28733"/>
                    <a:pt x="38212" y="28562"/>
                  </a:cubicBezTo>
                  <a:cubicBezTo>
                    <a:pt x="38212" y="27460"/>
                    <a:pt x="37850" y="27289"/>
                    <a:pt x="36763" y="27093"/>
                  </a:cubicBezTo>
                  <a:cubicBezTo>
                    <a:pt x="35676" y="26726"/>
                    <a:pt x="34782" y="25649"/>
                    <a:pt x="33526" y="25649"/>
                  </a:cubicBezTo>
                  <a:cubicBezTo>
                    <a:pt x="33526" y="24376"/>
                    <a:pt x="33719" y="23471"/>
                    <a:pt x="32101" y="23471"/>
                  </a:cubicBezTo>
                  <a:cubicBezTo>
                    <a:pt x="31014" y="23471"/>
                    <a:pt x="29589" y="24181"/>
                    <a:pt x="29589" y="22541"/>
                  </a:cubicBezTo>
                  <a:cubicBezTo>
                    <a:pt x="28502" y="22369"/>
                    <a:pt x="28502" y="21097"/>
                    <a:pt x="27439" y="20730"/>
                  </a:cubicBezTo>
                  <a:cubicBezTo>
                    <a:pt x="27439" y="20363"/>
                    <a:pt x="27608" y="19824"/>
                    <a:pt x="27801" y="19457"/>
                  </a:cubicBezTo>
                  <a:cubicBezTo>
                    <a:pt x="28333" y="19457"/>
                    <a:pt x="30120" y="19457"/>
                    <a:pt x="30120" y="18723"/>
                  </a:cubicBezTo>
                  <a:cubicBezTo>
                    <a:pt x="29951" y="18184"/>
                    <a:pt x="28164" y="17450"/>
                    <a:pt x="27801" y="17107"/>
                  </a:cubicBezTo>
                  <a:cubicBezTo>
                    <a:pt x="26545" y="16006"/>
                    <a:pt x="25096" y="15272"/>
                    <a:pt x="24202" y="14195"/>
                  </a:cubicBezTo>
                  <a:cubicBezTo>
                    <a:pt x="23478" y="13094"/>
                    <a:pt x="23309" y="12017"/>
                    <a:pt x="22222" y="11282"/>
                  </a:cubicBezTo>
                  <a:cubicBezTo>
                    <a:pt x="21328" y="10548"/>
                    <a:pt x="20797" y="11650"/>
                    <a:pt x="19734" y="11454"/>
                  </a:cubicBezTo>
                  <a:cubicBezTo>
                    <a:pt x="18840" y="11454"/>
                    <a:pt x="19009" y="12555"/>
                    <a:pt x="18115" y="12922"/>
                  </a:cubicBezTo>
                  <a:cubicBezTo>
                    <a:pt x="16859" y="13289"/>
                    <a:pt x="17391" y="13828"/>
                    <a:pt x="16497" y="14562"/>
                  </a:cubicBezTo>
                  <a:cubicBezTo>
                    <a:pt x="16135" y="15100"/>
                    <a:pt x="15241" y="13632"/>
                    <a:pt x="14710" y="13461"/>
                  </a:cubicBezTo>
                  <a:cubicBezTo>
                    <a:pt x="15241" y="12922"/>
                    <a:pt x="14879" y="12359"/>
                    <a:pt x="15048" y="11821"/>
                  </a:cubicBezTo>
                  <a:cubicBezTo>
                    <a:pt x="14154" y="12017"/>
                    <a:pt x="12729" y="12555"/>
                    <a:pt x="11835" y="12017"/>
                  </a:cubicBezTo>
                  <a:cubicBezTo>
                    <a:pt x="11304" y="11650"/>
                    <a:pt x="11642" y="10181"/>
                    <a:pt x="11111" y="9471"/>
                  </a:cubicBezTo>
                  <a:cubicBezTo>
                    <a:pt x="10386" y="8370"/>
                    <a:pt x="11835" y="7464"/>
                    <a:pt x="12560" y="6559"/>
                  </a:cubicBezTo>
                  <a:cubicBezTo>
                    <a:pt x="13260" y="5653"/>
                    <a:pt x="13454" y="4380"/>
                    <a:pt x="13816" y="3279"/>
                  </a:cubicBezTo>
                  <a:cubicBezTo>
                    <a:pt x="14154" y="3108"/>
                    <a:pt x="14710" y="2741"/>
                    <a:pt x="15241" y="2912"/>
                  </a:cubicBezTo>
                  <a:cubicBezTo>
                    <a:pt x="13985" y="2202"/>
                    <a:pt x="12560" y="2006"/>
                    <a:pt x="11473" y="1101"/>
                  </a:cubicBezTo>
                  <a:cubicBezTo>
                    <a:pt x="11111" y="734"/>
                    <a:pt x="10579" y="562"/>
                    <a:pt x="10217" y="0"/>
                  </a:cubicBezTo>
                  <a:cubicBezTo>
                    <a:pt x="9855" y="367"/>
                    <a:pt x="9492" y="734"/>
                    <a:pt x="9323" y="734"/>
                  </a:cubicBezTo>
                  <a:cubicBezTo>
                    <a:pt x="8599" y="2569"/>
                    <a:pt x="6449" y="3646"/>
                    <a:pt x="6280" y="5653"/>
                  </a:cubicBezTo>
                  <a:cubicBezTo>
                    <a:pt x="5724" y="5653"/>
                    <a:pt x="5024" y="5457"/>
                    <a:pt x="4830" y="6192"/>
                  </a:cubicBezTo>
                  <a:cubicBezTo>
                    <a:pt x="4830" y="6730"/>
                    <a:pt x="4468" y="6730"/>
                    <a:pt x="4299" y="7293"/>
                  </a:cubicBezTo>
                  <a:cubicBezTo>
                    <a:pt x="2850" y="7293"/>
                    <a:pt x="3043" y="8737"/>
                    <a:pt x="3043" y="9643"/>
                  </a:cubicBezTo>
                  <a:cubicBezTo>
                    <a:pt x="3043" y="10377"/>
                    <a:pt x="2681" y="10744"/>
                    <a:pt x="2318" y="11111"/>
                  </a:cubicBezTo>
                  <a:cubicBezTo>
                    <a:pt x="1787" y="11650"/>
                    <a:pt x="1787" y="12359"/>
                    <a:pt x="1425" y="12922"/>
                  </a:cubicBezTo>
                  <a:lnTo>
                    <a:pt x="1256" y="12922"/>
                  </a:lnTo>
                  <a:cubicBezTo>
                    <a:pt x="531" y="14733"/>
                    <a:pt x="0" y="17279"/>
                    <a:pt x="531" y="19090"/>
                  </a:cubicBezTo>
                  <a:cubicBezTo>
                    <a:pt x="1062" y="20925"/>
                    <a:pt x="1062" y="24719"/>
                    <a:pt x="1062" y="27093"/>
                  </a:cubicBezTo>
                  <a:cubicBezTo>
                    <a:pt x="1062" y="27289"/>
                    <a:pt x="1256" y="27289"/>
                    <a:pt x="1256" y="27289"/>
                  </a:cubicBezTo>
                  <a:cubicBezTo>
                    <a:pt x="1425" y="27289"/>
                    <a:pt x="1425" y="27093"/>
                    <a:pt x="1594" y="27093"/>
                  </a:cubicBezTo>
                  <a:cubicBezTo>
                    <a:pt x="1787" y="27093"/>
                    <a:pt x="1956" y="27632"/>
                    <a:pt x="1956" y="27632"/>
                  </a:cubicBezTo>
                  <a:cubicBezTo>
                    <a:pt x="2149" y="27999"/>
                    <a:pt x="1787" y="27632"/>
                    <a:pt x="1787" y="27827"/>
                  </a:cubicBezTo>
                  <a:cubicBezTo>
                    <a:pt x="1594" y="27999"/>
                    <a:pt x="1956" y="28194"/>
                    <a:pt x="1956" y="28194"/>
                  </a:cubicBezTo>
                  <a:lnTo>
                    <a:pt x="2149" y="28194"/>
                  </a:lnTo>
                  <a:cubicBezTo>
                    <a:pt x="2149" y="28366"/>
                    <a:pt x="2149" y="28366"/>
                    <a:pt x="2149" y="28366"/>
                  </a:cubicBezTo>
                  <a:cubicBezTo>
                    <a:pt x="2149" y="28366"/>
                    <a:pt x="2149" y="28562"/>
                    <a:pt x="2318" y="28733"/>
                  </a:cubicBezTo>
                  <a:cubicBezTo>
                    <a:pt x="2318" y="28733"/>
                    <a:pt x="2318" y="28733"/>
                    <a:pt x="2512" y="28733"/>
                  </a:cubicBezTo>
                  <a:cubicBezTo>
                    <a:pt x="2512" y="28904"/>
                    <a:pt x="2512" y="28904"/>
                    <a:pt x="2512" y="28904"/>
                  </a:cubicBezTo>
                  <a:cubicBezTo>
                    <a:pt x="2681" y="29100"/>
                    <a:pt x="2681" y="29100"/>
                    <a:pt x="2850" y="29271"/>
                  </a:cubicBezTo>
                  <a:cubicBezTo>
                    <a:pt x="2850" y="29638"/>
                    <a:pt x="3043" y="29271"/>
                    <a:pt x="3212" y="29271"/>
                  </a:cubicBezTo>
                  <a:cubicBezTo>
                    <a:pt x="3405" y="29467"/>
                    <a:pt x="3405" y="29810"/>
                    <a:pt x="3212" y="29810"/>
                  </a:cubicBezTo>
                  <a:cubicBezTo>
                    <a:pt x="3212" y="30006"/>
                    <a:pt x="3212" y="30177"/>
                    <a:pt x="3212" y="30373"/>
                  </a:cubicBezTo>
                  <a:cubicBezTo>
                    <a:pt x="3405" y="30740"/>
                    <a:pt x="3768" y="30911"/>
                    <a:pt x="3212" y="31083"/>
                  </a:cubicBezTo>
                  <a:cubicBezTo>
                    <a:pt x="2850" y="31278"/>
                    <a:pt x="2850" y="31645"/>
                    <a:pt x="3212" y="31817"/>
                  </a:cubicBezTo>
                  <a:cubicBezTo>
                    <a:pt x="3405" y="31988"/>
                    <a:pt x="3574" y="32355"/>
                    <a:pt x="3212" y="32722"/>
                  </a:cubicBezTo>
                  <a:cubicBezTo>
                    <a:pt x="3405" y="32918"/>
                    <a:pt x="3574" y="33261"/>
                    <a:pt x="3574" y="33261"/>
                  </a:cubicBezTo>
                  <a:cubicBezTo>
                    <a:pt x="3768" y="34362"/>
                    <a:pt x="3768" y="34901"/>
                    <a:pt x="4468" y="35831"/>
                  </a:cubicBezTo>
                  <a:cubicBezTo>
                    <a:pt x="5193" y="36540"/>
                    <a:pt x="5724" y="37446"/>
                    <a:pt x="6086" y="38547"/>
                  </a:cubicBezTo>
                  <a:cubicBezTo>
                    <a:pt x="6086" y="38547"/>
                    <a:pt x="6086" y="38719"/>
                    <a:pt x="6280" y="38719"/>
                  </a:cubicBezTo>
                  <a:lnTo>
                    <a:pt x="6280" y="38914"/>
                  </a:lnTo>
                  <a:cubicBezTo>
                    <a:pt x="6811" y="39991"/>
                    <a:pt x="6811" y="40921"/>
                    <a:pt x="6811" y="41998"/>
                  </a:cubicBezTo>
                  <a:lnTo>
                    <a:pt x="6811" y="42170"/>
                  </a:lnTo>
                  <a:cubicBezTo>
                    <a:pt x="6811" y="42537"/>
                    <a:pt x="6811" y="42904"/>
                    <a:pt x="6980" y="43100"/>
                  </a:cubicBezTo>
                  <a:cubicBezTo>
                    <a:pt x="6980" y="43271"/>
                    <a:pt x="6980" y="43271"/>
                    <a:pt x="7173" y="43442"/>
                  </a:cubicBezTo>
                  <a:cubicBezTo>
                    <a:pt x="7173" y="43638"/>
                    <a:pt x="6980" y="44005"/>
                    <a:pt x="6980" y="44177"/>
                  </a:cubicBezTo>
                  <a:cubicBezTo>
                    <a:pt x="6449" y="44544"/>
                    <a:pt x="5555" y="44177"/>
                    <a:pt x="5024" y="44348"/>
                  </a:cubicBezTo>
                  <a:lnTo>
                    <a:pt x="5024" y="44348"/>
                  </a:lnTo>
                  <a:cubicBezTo>
                    <a:pt x="5024" y="44911"/>
                    <a:pt x="4830" y="45449"/>
                    <a:pt x="4299" y="45988"/>
                  </a:cubicBezTo>
                  <a:cubicBezTo>
                    <a:pt x="2681" y="47627"/>
                    <a:pt x="5024" y="50907"/>
                    <a:pt x="5024" y="52718"/>
                  </a:cubicBezTo>
                  <a:cubicBezTo>
                    <a:pt x="5024" y="53991"/>
                    <a:pt x="6280" y="53820"/>
                    <a:pt x="7173" y="54187"/>
                  </a:cubicBezTo>
                  <a:cubicBezTo>
                    <a:pt x="7536" y="54358"/>
                    <a:pt x="8067" y="54358"/>
                    <a:pt x="8236" y="54725"/>
                  </a:cubicBezTo>
                  <a:cubicBezTo>
                    <a:pt x="8792" y="55264"/>
                    <a:pt x="7536" y="55264"/>
                    <a:pt x="7536" y="55459"/>
                  </a:cubicBezTo>
                  <a:cubicBezTo>
                    <a:pt x="7342" y="56536"/>
                    <a:pt x="9323" y="55459"/>
                    <a:pt x="8792" y="57075"/>
                  </a:cubicBezTo>
                  <a:cubicBezTo>
                    <a:pt x="8429" y="57271"/>
                    <a:pt x="8236" y="57638"/>
                    <a:pt x="8429" y="58176"/>
                  </a:cubicBezTo>
                  <a:cubicBezTo>
                    <a:pt x="7173" y="57809"/>
                    <a:pt x="7173" y="58715"/>
                    <a:pt x="7173" y="59620"/>
                  </a:cubicBezTo>
                  <a:cubicBezTo>
                    <a:pt x="8236" y="59816"/>
                    <a:pt x="10024" y="59620"/>
                    <a:pt x="10217" y="60893"/>
                  </a:cubicBezTo>
                  <a:cubicBezTo>
                    <a:pt x="9492" y="60893"/>
                    <a:pt x="8236" y="60722"/>
                    <a:pt x="8236" y="61627"/>
                  </a:cubicBezTo>
                  <a:cubicBezTo>
                    <a:pt x="7536" y="61798"/>
                    <a:pt x="6811" y="61627"/>
                    <a:pt x="6280" y="61627"/>
                  </a:cubicBezTo>
                  <a:cubicBezTo>
                    <a:pt x="6086" y="61798"/>
                    <a:pt x="6086" y="61798"/>
                    <a:pt x="6086" y="61994"/>
                  </a:cubicBezTo>
                  <a:cubicBezTo>
                    <a:pt x="4468" y="61994"/>
                    <a:pt x="3768" y="64907"/>
                    <a:pt x="5193" y="64907"/>
                  </a:cubicBezTo>
                  <a:cubicBezTo>
                    <a:pt x="5024" y="62533"/>
                    <a:pt x="7705" y="63438"/>
                    <a:pt x="9323" y="63438"/>
                  </a:cubicBezTo>
                  <a:cubicBezTo>
                    <a:pt x="9323" y="62900"/>
                    <a:pt x="9492" y="62533"/>
                    <a:pt x="9492" y="62166"/>
                  </a:cubicBezTo>
                  <a:cubicBezTo>
                    <a:pt x="10386" y="61994"/>
                    <a:pt x="10942" y="61994"/>
                    <a:pt x="11642" y="62728"/>
                  </a:cubicBezTo>
                  <a:cubicBezTo>
                    <a:pt x="12198" y="63438"/>
                    <a:pt x="13260" y="61994"/>
                    <a:pt x="13985" y="62166"/>
                  </a:cubicBezTo>
                  <a:cubicBezTo>
                    <a:pt x="14154" y="62900"/>
                    <a:pt x="14154" y="63634"/>
                    <a:pt x="15048" y="63438"/>
                  </a:cubicBezTo>
                  <a:cubicBezTo>
                    <a:pt x="15048" y="63071"/>
                    <a:pt x="15241" y="62533"/>
                    <a:pt x="15410" y="62166"/>
                  </a:cubicBezTo>
                  <a:cubicBezTo>
                    <a:pt x="15603" y="62166"/>
                    <a:pt x="15772" y="61994"/>
                    <a:pt x="15966" y="61994"/>
                  </a:cubicBezTo>
                  <a:cubicBezTo>
                    <a:pt x="15966" y="61627"/>
                    <a:pt x="16135" y="61456"/>
                    <a:pt x="16666" y="61260"/>
                  </a:cubicBezTo>
                  <a:cubicBezTo>
                    <a:pt x="16859" y="61994"/>
                    <a:pt x="17222" y="62728"/>
                    <a:pt x="17922" y="62728"/>
                  </a:cubicBezTo>
                  <a:cubicBezTo>
                    <a:pt x="17560" y="62900"/>
                    <a:pt x="17391" y="63438"/>
                    <a:pt x="17560" y="63805"/>
                  </a:cubicBezTo>
                  <a:cubicBezTo>
                    <a:pt x="18115" y="63438"/>
                    <a:pt x="18478" y="63071"/>
                    <a:pt x="18840" y="63071"/>
                  </a:cubicBezTo>
                  <a:cubicBezTo>
                    <a:pt x="18478" y="63071"/>
                    <a:pt x="18115" y="63438"/>
                    <a:pt x="17560" y="63805"/>
                  </a:cubicBezTo>
                  <a:cubicBezTo>
                    <a:pt x="17753" y="63977"/>
                    <a:pt x="17922" y="63977"/>
                    <a:pt x="18115" y="63977"/>
                  </a:cubicBezTo>
                  <a:cubicBezTo>
                    <a:pt x="18840" y="64172"/>
                    <a:pt x="19541" y="63805"/>
                    <a:pt x="20265" y="63977"/>
                  </a:cubicBezTo>
                  <a:cubicBezTo>
                    <a:pt x="21159" y="63977"/>
                    <a:pt x="21884" y="64540"/>
                    <a:pt x="22584" y="64711"/>
                  </a:cubicBezTo>
                  <a:cubicBezTo>
                    <a:pt x="23478" y="64711"/>
                    <a:pt x="24396" y="64711"/>
                    <a:pt x="25096" y="64711"/>
                  </a:cubicBezTo>
                  <a:cubicBezTo>
                    <a:pt x="25096" y="64540"/>
                    <a:pt x="25289" y="64344"/>
                    <a:pt x="25289" y="64172"/>
                  </a:cubicBezTo>
                  <a:cubicBezTo>
                    <a:pt x="26545" y="64172"/>
                    <a:pt x="26908" y="64711"/>
                    <a:pt x="27801" y="65445"/>
                  </a:cubicBezTo>
                  <a:cubicBezTo>
                    <a:pt x="27801" y="66179"/>
                    <a:pt x="28502" y="66351"/>
                    <a:pt x="29057" y="66351"/>
                  </a:cubicBezTo>
                  <a:cubicBezTo>
                    <a:pt x="29951" y="66718"/>
                    <a:pt x="29951" y="67085"/>
                    <a:pt x="29951" y="67991"/>
                  </a:cubicBezTo>
                  <a:cubicBezTo>
                    <a:pt x="29758" y="69067"/>
                    <a:pt x="30676" y="69630"/>
                    <a:pt x="31014" y="70707"/>
                  </a:cubicBezTo>
                  <a:cubicBezTo>
                    <a:pt x="31376" y="71809"/>
                    <a:pt x="30845" y="73081"/>
                    <a:pt x="31014" y="74158"/>
                  </a:cubicBezTo>
                  <a:cubicBezTo>
                    <a:pt x="29589" y="74158"/>
                    <a:pt x="30314" y="75431"/>
                    <a:pt x="29396" y="75627"/>
                  </a:cubicBezTo>
                  <a:cubicBezTo>
                    <a:pt x="29227" y="75994"/>
                    <a:pt x="29227" y="76704"/>
                    <a:pt x="29227" y="77071"/>
                  </a:cubicBezTo>
                  <a:cubicBezTo>
                    <a:pt x="28333" y="77609"/>
                    <a:pt x="28502" y="79249"/>
                    <a:pt x="27608" y="79812"/>
                  </a:cubicBezTo>
                  <a:cubicBezTo>
                    <a:pt x="27439" y="80522"/>
                    <a:pt x="26714" y="81256"/>
                    <a:pt x="26714" y="82161"/>
                  </a:cubicBezTo>
                  <a:cubicBezTo>
                    <a:pt x="25821" y="81256"/>
                    <a:pt x="25821" y="82700"/>
                    <a:pt x="25821" y="83263"/>
                  </a:cubicBezTo>
                  <a:lnTo>
                    <a:pt x="25652" y="83263"/>
                  </a:lnTo>
                  <a:cubicBezTo>
                    <a:pt x="25652" y="83973"/>
                    <a:pt x="26714" y="84535"/>
                    <a:pt x="26183" y="85245"/>
                  </a:cubicBezTo>
                  <a:cubicBezTo>
                    <a:pt x="25821" y="85612"/>
                    <a:pt x="25458" y="85612"/>
                    <a:pt x="24927" y="85612"/>
                  </a:cubicBezTo>
                  <a:cubicBezTo>
                    <a:pt x="24396" y="85441"/>
                    <a:pt x="24202" y="85980"/>
                    <a:pt x="23671" y="86175"/>
                  </a:cubicBezTo>
                  <a:cubicBezTo>
                    <a:pt x="22777" y="86714"/>
                    <a:pt x="21521" y="86175"/>
                    <a:pt x="20628" y="86347"/>
                  </a:cubicBezTo>
                  <a:cubicBezTo>
                    <a:pt x="19371" y="86347"/>
                    <a:pt x="19734" y="87619"/>
                    <a:pt x="19734" y="88354"/>
                  </a:cubicBezTo>
                  <a:cubicBezTo>
                    <a:pt x="19178" y="88525"/>
                    <a:pt x="18478" y="87986"/>
                    <a:pt x="18115" y="88696"/>
                  </a:cubicBezTo>
                  <a:cubicBezTo>
                    <a:pt x="17922" y="89063"/>
                    <a:pt x="18115" y="89626"/>
                    <a:pt x="18115" y="90165"/>
                  </a:cubicBezTo>
                  <a:cubicBezTo>
                    <a:pt x="18115" y="90874"/>
                    <a:pt x="17922" y="92514"/>
                    <a:pt x="19009" y="92514"/>
                  </a:cubicBezTo>
                  <a:cubicBezTo>
                    <a:pt x="19178" y="93077"/>
                    <a:pt x="19541" y="93444"/>
                    <a:pt x="19541" y="93983"/>
                  </a:cubicBezTo>
                  <a:cubicBezTo>
                    <a:pt x="18478" y="93787"/>
                    <a:pt x="18840" y="95060"/>
                    <a:pt x="17922" y="94888"/>
                  </a:cubicBezTo>
                  <a:cubicBezTo>
                    <a:pt x="17753" y="95965"/>
                    <a:pt x="17922" y="96895"/>
                    <a:pt x="17028" y="97605"/>
                  </a:cubicBezTo>
                  <a:cubicBezTo>
                    <a:pt x="16497" y="97972"/>
                    <a:pt x="15772" y="98706"/>
                    <a:pt x="15048" y="98511"/>
                  </a:cubicBezTo>
                  <a:cubicBezTo>
                    <a:pt x="15048" y="99612"/>
                    <a:pt x="18115" y="104164"/>
                    <a:pt x="15966" y="104703"/>
                  </a:cubicBezTo>
                  <a:cubicBezTo>
                    <a:pt x="15772" y="105804"/>
                    <a:pt x="16304" y="105804"/>
                    <a:pt x="17222" y="105975"/>
                  </a:cubicBezTo>
                  <a:cubicBezTo>
                    <a:pt x="18647" y="106343"/>
                    <a:pt x="17753" y="108325"/>
                    <a:pt x="17753" y="109426"/>
                  </a:cubicBezTo>
                  <a:cubicBezTo>
                    <a:pt x="18285" y="109426"/>
                    <a:pt x="18647" y="109598"/>
                    <a:pt x="19009" y="109598"/>
                  </a:cubicBezTo>
                  <a:cubicBezTo>
                    <a:pt x="19178" y="108692"/>
                    <a:pt x="19371" y="107982"/>
                    <a:pt x="20072" y="107419"/>
                  </a:cubicBezTo>
                  <a:cubicBezTo>
                    <a:pt x="20265" y="108521"/>
                    <a:pt x="21328" y="107982"/>
                    <a:pt x="21884" y="108521"/>
                  </a:cubicBezTo>
                  <a:cubicBezTo>
                    <a:pt x="22777" y="109059"/>
                    <a:pt x="22222" y="110870"/>
                    <a:pt x="23478" y="111066"/>
                  </a:cubicBezTo>
                  <a:cubicBezTo>
                    <a:pt x="23478" y="110870"/>
                    <a:pt x="23671" y="110503"/>
                    <a:pt x="23671" y="110332"/>
                  </a:cubicBezTo>
                  <a:cubicBezTo>
                    <a:pt x="24202" y="110161"/>
                    <a:pt x="25289" y="110332"/>
                    <a:pt x="25289" y="111238"/>
                  </a:cubicBezTo>
                  <a:cubicBezTo>
                    <a:pt x="26183" y="110870"/>
                    <a:pt x="26714" y="109965"/>
                    <a:pt x="27801" y="109794"/>
                  </a:cubicBezTo>
                  <a:cubicBezTo>
                    <a:pt x="27801" y="109059"/>
                    <a:pt x="27971" y="108154"/>
                    <a:pt x="28502" y="107982"/>
                  </a:cubicBezTo>
                  <a:cubicBezTo>
                    <a:pt x="28164" y="107248"/>
                    <a:pt x="27801" y="106710"/>
                    <a:pt x="27077" y="106514"/>
                  </a:cubicBezTo>
                  <a:cubicBezTo>
                    <a:pt x="26908" y="105975"/>
                    <a:pt x="27246" y="105804"/>
                    <a:pt x="27608" y="105804"/>
                  </a:cubicBezTo>
                  <a:cubicBezTo>
                    <a:pt x="27801" y="105437"/>
                    <a:pt x="27801" y="104874"/>
                    <a:pt x="27801" y="104507"/>
                  </a:cubicBezTo>
                  <a:cubicBezTo>
                    <a:pt x="27608" y="104164"/>
                    <a:pt x="27077" y="103968"/>
                    <a:pt x="27077" y="103430"/>
                  </a:cubicBezTo>
                  <a:cubicBezTo>
                    <a:pt x="26352" y="103234"/>
                    <a:pt x="25458" y="103968"/>
                    <a:pt x="24565" y="103797"/>
                  </a:cubicBezTo>
                  <a:cubicBezTo>
                    <a:pt x="24565" y="102524"/>
                    <a:pt x="25458" y="100885"/>
                    <a:pt x="25096" y="99612"/>
                  </a:cubicBezTo>
                  <a:cubicBezTo>
                    <a:pt x="24758" y="98511"/>
                    <a:pt x="23840" y="99245"/>
                    <a:pt x="23478" y="98339"/>
                  </a:cubicBezTo>
                  <a:cubicBezTo>
                    <a:pt x="23140" y="97605"/>
                    <a:pt x="24033" y="94350"/>
                    <a:pt x="22584" y="94521"/>
                  </a:cubicBezTo>
                  <a:cubicBezTo>
                    <a:pt x="22053" y="93616"/>
                    <a:pt x="22777" y="92172"/>
                    <a:pt x="21690" y="91609"/>
                  </a:cubicBezTo>
                  <a:cubicBezTo>
                    <a:pt x="21328" y="91242"/>
                    <a:pt x="19903" y="91609"/>
                    <a:pt x="20072" y="90874"/>
                  </a:cubicBezTo>
                  <a:cubicBezTo>
                    <a:pt x="21159" y="90874"/>
                    <a:pt x="21521" y="89969"/>
                    <a:pt x="21884" y="89259"/>
                  </a:cubicBezTo>
                  <a:cubicBezTo>
                    <a:pt x="23140" y="88696"/>
                    <a:pt x="23671" y="88892"/>
                    <a:pt x="23671" y="90336"/>
                  </a:cubicBezTo>
                  <a:cubicBezTo>
                    <a:pt x="24927" y="90336"/>
                    <a:pt x="25096" y="90336"/>
                    <a:pt x="25289" y="89063"/>
                  </a:cubicBezTo>
                  <a:cubicBezTo>
                    <a:pt x="25458" y="89259"/>
                    <a:pt x="25821" y="89063"/>
                    <a:pt x="26014" y="89063"/>
                  </a:cubicBezTo>
                  <a:cubicBezTo>
                    <a:pt x="26183" y="88696"/>
                    <a:pt x="26014" y="88354"/>
                    <a:pt x="26183" y="87986"/>
                  </a:cubicBezTo>
                  <a:cubicBezTo>
                    <a:pt x="26908" y="87986"/>
                    <a:pt x="27246" y="87081"/>
                    <a:pt x="28164" y="86885"/>
                  </a:cubicBezTo>
                  <a:cubicBezTo>
                    <a:pt x="28502" y="87448"/>
                    <a:pt x="27971" y="87619"/>
                    <a:pt x="27801" y="88158"/>
                  </a:cubicBezTo>
                  <a:cubicBezTo>
                    <a:pt x="27439" y="88892"/>
                    <a:pt x="28333" y="89626"/>
                    <a:pt x="28333" y="90336"/>
                  </a:cubicBezTo>
                  <a:cubicBezTo>
                    <a:pt x="27246" y="90336"/>
                    <a:pt x="26183" y="90336"/>
                    <a:pt x="26352" y="91805"/>
                  </a:cubicBezTo>
                  <a:cubicBezTo>
                    <a:pt x="26545" y="91976"/>
                    <a:pt x="26908" y="92172"/>
                    <a:pt x="27077" y="92343"/>
                  </a:cubicBezTo>
                  <a:cubicBezTo>
                    <a:pt x="27077" y="91976"/>
                    <a:pt x="27246" y="91609"/>
                    <a:pt x="27246" y="91242"/>
                  </a:cubicBezTo>
                  <a:cubicBezTo>
                    <a:pt x="27439" y="91070"/>
                    <a:pt x="27801" y="91070"/>
                    <a:pt x="28164" y="91242"/>
                  </a:cubicBezTo>
                  <a:cubicBezTo>
                    <a:pt x="28164" y="91976"/>
                    <a:pt x="28164" y="92514"/>
                    <a:pt x="27439" y="92881"/>
                  </a:cubicBezTo>
                  <a:cubicBezTo>
                    <a:pt x="27246" y="93077"/>
                    <a:pt x="27246" y="93444"/>
                    <a:pt x="27439" y="93616"/>
                  </a:cubicBezTo>
                  <a:cubicBezTo>
                    <a:pt x="27801" y="93616"/>
                    <a:pt x="28164" y="93444"/>
                    <a:pt x="28164" y="93077"/>
                  </a:cubicBezTo>
                  <a:cubicBezTo>
                    <a:pt x="28502" y="92881"/>
                    <a:pt x="29227" y="92514"/>
                    <a:pt x="29589" y="92710"/>
                  </a:cubicBezTo>
                  <a:cubicBezTo>
                    <a:pt x="29951" y="93077"/>
                    <a:pt x="29227" y="93787"/>
                    <a:pt x="29951" y="93983"/>
                  </a:cubicBezTo>
                  <a:cubicBezTo>
                    <a:pt x="29951" y="94154"/>
                    <a:pt x="30120" y="94350"/>
                    <a:pt x="30120" y="94521"/>
                  </a:cubicBezTo>
                  <a:cubicBezTo>
                    <a:pt x="30676" y="94521"/>
                    <a:pt x="31014" y="94154"/>
                    <a:pt x="31739" y="94350"/>
                  </a:cubicBezTo>
                  <a:cubicBezTo>
                    <a:pt x="32463" y="94521"/>
                    <a:pt x="32826" y="94717"/>
                    <a:pt x="33719" y="94521"/>
                  </a:cubicBezTo>
                  <a:cubicBezTo>
                    <a:pt x="33719" y="94350"/>
                    <a:pt x="33719" y="93983"/>
                    <a:pt x="33719" y="93787"/>
                  </a:cubicBezTo>
                  <a:cubicBezTo>
                    <a:pt x="34613" y="93616"/>
                    <a:pt x="33526" y="91437"/>
                    <a:pt x="33357" y="90874"/>
                  </a:cubicBezTo>
                  <a:cubicBezTo>
                    <a:pt x="34082" y="91070"/>
                    <a:pt x="34251" y="91609"/>
                    <a:pt x="34975" y="91609"/>
                  </a:cubicBezTo>
                  <a:cubicBezTo>
                    <a:pt x="34975" y="92881"/>
                    <a:pt x="35676" y="92514"/>
                    <a:pt x="36763" y="92514"/>
                  </a:cubicBezTo>
                  <a:cubicBezTo>
                    <a:pt x="36932" y="93249"/>
                    <a:pt x="33188" y="96161"/>
                    <a:pt x="35676" y="96528"/>
                  </a:cubicBezTo>
                  <a:cubicBezTo>
                    <a:pt x="35676" y="95965"/>
                    <a:pt x="35144" y="95427"/>
                    <a:pt x="35869" y="95060"/>
                  </a:cubicBezTo>
                  <a:cubicBezTo>
                    <a:pt x="36400" y="94888"/>
                    <a:pt x="37125" y="95255"/>
                    <a:pt x="37657" y="95255"/>
                  </a:cubicBezTo>
                  <a:cubicBezTo>
                    <a:pt x="37487" y="93787"/>
                    <a:pt x="38550" y="94154"/>
                    <a:pt x="38913" y="95255"/>
                  </a:cubicBezTo>
                  <a:cubicBezTo>
                    <a:pt x="40000" y="95427"/>
                    <a:pt x="41594" y="95255"/>
                    <a:pt x="42850" y="95255"/>
                  </a:cubicBezTo>
                  <a:cubicBezTo>
                    <a:pt x="42850" y="94888"/>
                    <a:pt x="42681" y="92172"/>
                    <a:pt x="43768" y="92881"/>
                  </a:cubicBezTo>
                  <a:cubicBezTo>
                    <a:pt x="44468" y="93444"/>
                    <a:pt x="46449" y="92172"/>
                    <a:pt x="45917" y="91242"/>
                  </a:cubicBezTo>
                  <a:cubicBezTo>
                    <a:pt x="46449" y="91070"/>
                    <a:pt x="47173" y="91242"/>
                    <a:pt x="47705" y="91437"/>
                  </a:cubicBezTo>
                  <a:cubicBezTo>
                    <a:pt x="47705" y="90874"/>
                    <a:pt x="49323" y="90336"/>
                    <a:pt x="49855" y="90532"/>
                  </a:cubicBezTo>
                  <a:cubicBezTo>
                    <a:pt x="49855" y="91070"/>
                    <a:pt x="49855" y="91805"/>
                    <a:pt x="50386" y="92172"/>
                  </a:cubicBezTo>
                  <a:cubicBezTo>
                    <a:pt x="50942" y="92514"/>
                    <a:pt x="51473" y="93444"/>
                    <a:pt x="52004" y="93616"/>
                  </a:cubicBezTo>
                  <a:cubicBezTo>
                    <a:pt x="52367" y="95060"/>
                    <a:pt x="50386" y="94888"/>
                    <a:pt x="50579" y="96161"/>
                  </a:cubicBezTo>
                  <a:cubicBezTo>
                    <a:pt x="50748" y="96161"/>
                    <a:pt x="50942" y="96161"/>
                    <a:pt x="50942" y="96161"/>
                  </a:cubicBezTo>
                  <a:cubicBezTo>
                    <a:pt x="50942" y="96332"/>
                    <a:pt x="50748" y="96699"/>
                    <a:pt x="50748" y="96699"/>
                  </a:cubicBezTo>
                  <a:cubicBezTo>
                    <a:pt x="50386" y="96895"/>
                    <a:pt x="50579" y="96895"/>
                    <a:pt x="50217" y="97067"/>
                  </a:cubicBezTo>
                  <a:cubicBezTo>
                    <a:pt x="49855" y="97067"/>
                    <a:pt x="49685" y="97238"/>
                    <a:pt x="49492" y="97605"/>
                  </a:cubicBezTo>
                  <a:cubicBezTo>
                    <a:pt x="50048" y="97801"/>
                    <a:pt x="50386" y="97801"/>
                    <a:pt x="50942" y="97605"/>
                  </a:cubicBezTo>
                  <a:cubicBezTo>
                    <a:pt x="50748" y="96895"/>
                    <a:pt x="51473" y="96528"/>
                    <a:pt x="52004" y="96699"/>
                  </a:cubicBezTo>
                  <a:cubicBezTo>
                    <a:pt x="52729" y="96895"/>
                    <a:pt x="52367" y="97801"/>
                    <a:pt x="52367" y="98339"/>
                  </a:cubicBezTo>
                  <a:cubicBezTo>
                    <a:pt x="53623" y="98706"/>
                    <a:pt x="53454" y="96895"/>
                    <a:pt x="53091" y="96161"/>
                  </a:cubicBezTo>
                  <a:cubicBezTo>
                    <a:pt x="53454" y="95965"/>
                    <a:pt x="54154" y="95794"/>
                    <a:pt x="54347" y="96332"/>
                  </a:cubicBezTo>
                  <a:cubicBezTo>
                    <a:pt x="54347" y="96161"/>
                    <a:pt x="54516" y="95965"/>
                    <a:pt x="54516" y="95623"/>
                  </a:cubicBezTo>
                  <a:cubicBezTo>
                    <a:pt x="55241" y="95427"/>
                    <a:pt x="55241" y="95965"/>
                    <a:pt x="55410" y="96332"/>
                  </a:cubicBezTo>
                  <a:cubicBezTo>
                    <a:pt x="55772" y="96895"/>
                    <a:pt x="56666" y="96699"/>
                    <a:pt x="57222" y="96699"/>
                  </a:cubicBezTo>
                  <a:cubicBezTo>
                    <a:pt x="57222" y="96699"/>
                    <a:pt x="57222" y="96528"/>
                    <a:pt x="57222" y="96332"/>
                  </a:cubicBezTo>
                  <a:cubicBezTo>
                    <a:pt x="56859" y="96332"/>
                    <a:pt x="56666" y="95965"/>
                    <a:pt x="56666" y="95794"/>
                  </a:cubicBezTo>
                  <a:cubicBezTo>
                    <a:pt x="57222" y="95623"/>
                    <a:pt x="57753" y="95623"/>
                    <a:pt x="58285" y="95623"/>
                  </a:cubicBezTo>
                  <a:cubicBezTo>
                    <a:pt x="58285" y="95794"/>
                    <a:pt x="58285" y="96161"/>
                    <a:pt x="58478" y="96332"/>
                  </a:cubicBezTo>
                  <a:cubicBezTo>
                    <a:pt x="58478" y="96161"/>
                    <a:pt x="58478" y="95794"/>
                    <a:pt x="58478" y="95427"/>
                  </a:cubicBezTo>
                  <a:cubicBezTo>
                    <a:pt x="58816" y="95427"/>
                    <a:pt x="59371" y="95427"/>
                    <a:pt x="59734" y="95427"/>
                  </a:cubicBezTo>
                  <a:cubicBezTo>
                    <a:pt x="59541" y="95794"/>
                    <a:pt x="59541" y="95794"/>
                    <a:pt x="59178" y="95965"/>
                  </a:cubicBezTo>
                  <a:cubicBezTo>
                    <a:pt x="58816" y="96332"/>
                    <a:pt x="59009" y="96895"/>
                    <a:pt x="58816" y="97238"/>
                  </a:cubicBezTo>
                  <a:cubicBezTo>
                    <a:pt x="58816" y="98168"/>
                    <a:pt x="58647" y="98878"/>
                    <a:pt x="58285" y="99612"/>
                  </a:cubicBezTo>
                  <a:cubicBezTo>
                    <a:pt x="59178" y="99979"/>
                    <a:pt x="59541" y="98706"/>
                    <a:pt x="60434" y="98878"/>
                  </a:cubicBezTo>
                  <a:cubicBezTo>
                    <a:pt x="60434" y="99612"/>
                    <a:pt x="63840" y="99245"/>
                    <a:pt x="64565" y="99245"/>
                  </a:cubicBezTo>
                  <a:cubicBezTo>
                    <a:pt x="64033" y="97801"/>
                    <a:pt x="66183" y="97238"/>
                    <a:pt x="65096" y="95794"/>
                  </a:cubicBezTo>
                  <a:cubicBezTo>
                    <a:pt x="65458" y="95623"/>
                    <a:pt x="65821" y="95623"/>
                    <a:pt x="66183" y="95623"/>
                  </a:cubicBezTo>
                  <a:cubicBezTo>
                    <a:pt x="65990" y="95965"/>
                    <a:pt x="66183" y="96161"/>
                    <a:pt x="66183" y="96332"/>
                  </a:cubicBezTo>
                  <a:cubicBezTo>
                    <a:pt x="66545" y="95965"/>
                    <a:pt x="66908" y="95255"/>
                    <a:pt x="67801" y="95427"/>
                  </a:cubicBezTo>
                  <a:cubicBezTo>
                    <a:pt x="67801" y="95623"/>
                    <a:pt x="67971" y="95794"/>
                    <a:pt x="67801" y="96161"/>
                  </a:cubicBezTo>
                  <a:cubicBezTo>
                    <a:pt x="68140" y="96528"/>
                    <a:pt x="68502" y="96895"/>
                    <a:pt x="69057" y="96699"/>
                  </a:cubicBezTo>
                  <a:cubicBezTo>
                    <a:pt x="69057" y="95965"/>
                    <a:pt x="69589" y="95623"/>
                    <a:pt x="69420" y="94888"/>
                  </a:cubicBezTo>
                  <a:cubicBezTo>
                    <a:pt x="69951" y="94888"/>
                    <a:pt x="70845" y="94717"/>
                    <a:pt x="71207" y="95060"/>
                  </a:cubicBezTo>
                  <a:cubicBezTo>
                    <a:pt x="71932" y="95623"/>
                    <a:pt x="71014" y="96699"/>
                    <a:pt x="71207" y="97434"/>
                  </a:cubicBezTo>
                  <a:cubicBezTo>
                    <a:pt x="71932" y="97605"/>
                    <a:pt x="72995" y="97067"/>
                    <a:pt x="73164" y="97972"/>
                  </a:cubicBezTo>
                  <a:cubicBezTo>
                    <a:pt x="73526" y="99245"/>
                    <a:pt x="75338" y="98706"/>
                    <a:pt x="76231" y="98878"/>
                  </a:cubicBezTo>
                  <a:cubicBezTo>
                    <a:pt x="76231" y="99612"/>
                    <a:pt x="75869" y="100713"/>
                    <a:pt x="76231" y="101423"/>
                  </a:cubicBezTo>
                  <a:cubicBezTo>
                    <a:pt x="76956" y="102157"/>
                    <a:pt x="78550" y="101619"/>
                    <a:pt x="79275" y="101790"/>
                  </a:cubicBezTo>
                  <a:cubicBezTo>
                    <a:pt x="79275" y="101986"/>
                    <a:pt x="79275" y="102329"/>
                    <a:pt x="79275" y="102696"/>
                  </a:cubicBezTo>
                  <a:cubicBezTo>
                    <a:pt x="80000" y="102696"/>
                    <a:pt x="80531" y="102696"/>
                    <a:pt x="81256" y="102696"/>
                  </a:cubicBezTo>
                  <a:cubicBezTo>
                    <a:pt x="81256" y="103430"/>
                    <a:pt x="81256" y="103968"/>
                    <a:pt x="81256" y="104507"/>
                  </a:cubicBezTo>
                  <a:cubicBezTo>
                    <a:pt x="81618" y="104703"/>
                    <a:pt x="81956" y="104703"/>
                    <a:pt x="82318" y="104703"/>
                  </a:cubicBezTo>
                  <a:cubicBezTo>
                    <a:pt x="82318" y="105070"/>
                    <a:pt x="82318" y="105437"/>
                    <a:pt x="82318" y="105804"/>
                  </a:cubicBezTo>
                  <a:cubicBezTo>
                    <a:pt x="83043" y="105608"/>
                    <a:pt x="82874" y="106514"/>
                    <a:pt x="83574" y="106343"/>
                  </a:cubicBezTo>
                  <a:cubicBezTo>
                    <a:pt x="83768" y="105804"/>
                    <a:pt x="83405" y="105241"/>
                    <a:pt x="83574" y="104874"/>
                  </a:cubicBezTo>
                  <a:cubicBezTo>
                    <a:pt x="84661" y="104703"/>
                    <a:pt x="87149" y="105241"/>
                    <a:pt x="87850" y="104336"/>
                  </a:cubicBezTo>
                  <a:cubicBezTo>
                    <a:pt x="88405" y="104336"/>
                    <a:pt x="88937" y="104336"/>
                    <a:pt x="89299" y="104874"/>
                  </a:cubicBezTo>
                  <a:cubicBezTo>
                    <a:pt x="89468" y="105070"/>
                    <a:pt x="89468" y="105241"/>
                    <a:pt x="89468" y="105608"/>
                  </a:cubicBezTo>
                  <a:cubicBezTo>
                    <a:pt x="89661" y="105804"/>
                    <a:pt x="90024" y="105608"/>
                    <a:pt x="90362" y="105804"/>
                  </a:cubicBezTo>
                  <a:cubicBezTo>
                    <a:pt x="91280" y="107052"/>
                    <a:pt x="89830" y="107787"/>
                    <a:pt x="88937" y="107248"/>
                  </a:cubicBezTo>
                  <a:cubicBezTo>
                    <a:pt x="88768" y="107787"/>
                    <a:pt x="88768" y="108154"/>
                    <a:pt x="88768" y="108692"/>
                  </a:cubicBezTo>
                  <a:cubicBezTo>
                    <a:pt x="88937" y="108692"/>
                    <a:pt x="89130" y="108692"/>
                    <a:pt x="89299" y="108692"/>
                  </a:cubicBezTo>
                  <a:cubicBezTo>
                    <a:pt x="89299" y="109255"/>
                    <a:pt x="89299" y="109794"/>
                    <a:pt x="89299" y="110161"/>
                  </a:cubicBezTo>
                  <a:cubicBezTo>
                    <a:pt x="90362" y="110161"/>
                    <a:pt x="90362" y="111066"/>
                    <a:pt x="90024" y="111800"/>
                  </a:cubicBezTo>
                  <a:cubicBezTo>
                    <a:pt x="89661" y="112877"/>
                    <a:pt x="89130" y="113416"/>
                    <a:pt x="89130" y="114517"/>
                  </a:cubicBezTo>
                  <a:cubicBezTo>
                    <a:pt x="88937" y="114517"/>
                    <a:pt x="88574" y="114688"/>
                    <a:pt x="88405" y="114517"/>
                  </a:cubicBezTo>
                  <a:cubicBezTo>
                    <a:pt x="88212" y="114688"/>
                    <a:pt x="88212" y="115056"/>
                    <a:pt x="88405" y="115251"/>
                  </a:cubicBezTo>
                  <a:cubicBezTo>
                    <a:pt x="88937" y="115423"/>
                    <a:pt x="89299" y="115790"/>
                    <a:pt x="89468" y="116157"/>
                  </a:cubicBezTo>
                  <a:cubicBezTo>
                    <a:pt x="89661" y="116695"/>
                    <a:pt x="89299" y="117430"/>
                    <a:pt x="90024" y="117430"/>
                  </a:cubicBezTo>
                  <a:cubicBezTo>
                    <a:pt x="90024" y="117601"/>
                    <a:pt x="90024" y="117797"/>
                    <a:pt x="90193" y="117797"/>
                  </a:cubicBezTo>
                  <a:cubicBezTo>
                    <a:pt x="90362" y="117601"/>
                    <a:pt x="90555" y="117234"/>
                    <a:pt x="90724" y="117063"/>
                  </a:cubicBezTo>
                  <a:cubicBezTo>
                    <a:pt x="90555" y="117234"/>
                    <a:pt x="90362" y="117601"/>
                    <a:pt x="90193" y="117797"/>
                  </a:cubicBezTo>
                  <a:cubicBezTo>
                    <a:pt x="90555" y="118335"/>
                    <a:pt x="91449" y="118335"/>
                    <a:pt x="92173" y="118507"/>
                  </a:cubicBezTo>
                  <a:cubicBezTo>
                    <a:pt x="92173" y="119975"/>
                    <a:pt x="95579" y="119975"/>
                    <a:pt x="96642" y="119608"/>
                  </a:cubicBezTo>
                  <a:cubicBezTo>
                    <a:pt x="97729" y="118874"/>
                    <a:pt x="96835" y="117430"/>
                    <a:pt x="97536" y="116695"/>
                  </a:cubicBezTo>
                  <a:cubicBezTo>
                    <a:pt x="97898" y="116328"/>
                    <a:pt x="98260" y="116867"/>
                    <a:pt x="98260" y="116157"/>
                  </a:cubicBezTo>
                  <a:cubicBezTo>
                    <a:pt x="98260" y="115594"/>
                    <a:pt x="98985" y="115790"/>
                    <a:pt x="99516" y="115790"/>
                  </a:cubicBezTo>
                  <a:cubicBezTo>
                    <a:pt x="99516" y="115423"/>
                    <a:pt x="99347" y="115251"/>
                    <a:pt x="99347" y="115056"/>
                  </a:cubicBezTo>
                  <a:lnTo>
                    <a:pt x="99154" y="115056"/>
                  </a:lnTo>
                  <a:lnTo>
                    <a:pt x="99347" y="115056"/>
                  </a:lnTo>
                  <a:cubicBezTo>
                    <a:pt x="98985" y="114688"/>
                    <a:pt x="98623" y="114346"/>
                    <a:pt x="99154" y="113783"/>
                  </a:cubicBezTo>
                  <a:cubicBezTo>
                    <a:pt x="99685" y="113244"/>
                    <a:pt x="100603" y="113244"/>
                    <a:pt x="100048" y="112339"/>
                  </a:cubicBezTo>
                  <a:cubicBezTo>
                    <a:pt x="99516" y="111605"/>
                    <a:pt x="99879" y="111066"/>
                    <a:pt x="100410" y="110332"/>
                  </a:cubicBezTo>
                  <a:cubicBezTo>
                    <a:pt x="100772" y="109794"/>
                    <a:pt x="100241" y="109598"/>
                    <a:pt x="100048" y="109255"/>
                  </a:cubicBezTo>
                  <a:cubicBezTo>
                    <a:pt x="100048" y="108888"/>
                    <a:pt x="100048" y="108521"/>
                    <a:pt x="100048" y="108154"/>
                  </a:cubicBezTo>
                  <a:cubicBezTo>
                    <a:pt x="99685" y="107982"/>
                    <a:pt x="99516" y="107982"/>
                    <a:pt x="99154" y="107982"/>
                  </a:cubicBezTo>
                  <a:cubicBezTo>
                    <a:pt x="99516" y="107982"/>
                    <a:pt x="99685" y="107982"/>
                    <a:pt x="100048" y="108154"/>
                  </a:cubicBezTo>
                  <a:lnTo>
                    <a:pt x="100048" y="107982"/>
                  </a:lnTo>
                  <a:cubicBezTo>
                    <a:pt x="101135" y="107787"/>
                    <a:pt x="102028" y="107419"/>
                    <a:pt x="102222" y="106147"/>
                  </a:cubicBezTo>
                  <a:cubicBezTo>
                    <a:pt x="102222" y="104703"/>
                    <a:pt x="101497" y="104164"/>
                    <a:pt x="100603" y="103430"/>
                  </a:cubicBezTo>
                  <a:cubicBezTo>
                    <a:pt x="99347" y="102524"/>
                    <a:pt x="99685" y="101252"/>
                    <a:pt x="99347" y="100150"/>
                  </a:cubicBezTo>
                  <a:cubicBezTo>
                    <a:pt x="98792" y="98878"/>
                    <a:pt x="98792" y="97801"/>
                    <a:pt x="99154" y="96332"/>
                  </a:cubicBezTo>
                  <a:cubicBezTo>
                    <a:pt x="99516" y="95427"/>
                    <a:pt x="100048" y="94521"/>
                    <a:pt x="101135" y="94350"/>
                  </a:cubicBezTo>
                  <a:cubicBezTo>
                    <a:pt x="102391" y="93983"/>
                    <a:pt x="103115" y="93249"/>
                    <a:pt x="104178" y="92514"/>
                  </a:cubicBezTo>
                  <a:cubicBezTo>
                    <a:pt x="105072" y="92172"/>
                    <a:pt x="106328" y="92172"/>
                    <a:pt x="106884" y="91242"/>
                  </a:cubicBezTo>
                  <a:cubicBezTo>
                    <a:pt x="107415" y="90336"/>
                    <a:pt x="107777" y="89063"/>
                    <a:pt x="109033" y="88892"/>
                  </a:cubicBezTo>
                  <a:cubicBezTo>
                    <a:pt x="109202" y="88354"/>
                    <a:pt x="109927" y="88354"/>
                    <a:pt x="110458" y="88158"/>
                  </a:cubicBezTo>
                  <a:cubicBezTo>
                    <a:pt x="110990" y="87791"/>
                    <a:pt x="110990" y="87252"/>
                    <a:pt x="110990" y="86714"/>
                  </a:cubicBezTo>
                  <a:cubicBezTo>
                    <a:pt x="111352" y="85612"/>
                    <a:pt x="113333" y="85980"/>
                    <a:pt x="113140" y="87252"/>
                  </a:cubicBezTo>
                  <a:cubicBezTo>
                    <a:pt x="114057" y="87252"/>
                    <a:pt x="114057" y="86714"/>
                    <a:pt x="114758" y="86347"/>
                  </a:cubicBezTo>
                  <a:cubicBezTo>
                    <a:pt x="115676" y="85612"/>
                    <a:pt x="116908" y="86518"/>
                    <a:pt x="117826" y="86714"/>
                  </a:cubicBezTo>
                  <a:cubicBezTo>
                    <a:pt x="119975" y="86885"/>
                    <a:pt x="119975" y="84707"/>
                    <a:pt x="118164" y="84168"/>
                  </a:cubicBezTo>
                  <a:cubicBezTo>
                    <a:pt x="116376" y="83801"/>
                    <a:pt x="115314" y="82529"/>
                    <a:pt x="113695" y="81794"/>
                  </a:cubicBezTo>
                  <a:cubicBezTo>
                    <a:pt x="113333" y="81623"/>
                    <a:pt x="112971" y="81427"/>
                    <a:pt x="112608" y="81085"/>
                  </a:cubicBezTo>
                  <a:cubicBezTo>
                    <a:pt x="112077" y="80717"/>
                    <a:pt x="112246" y="80179"/>
                    <a:pt x="111884" y="79616"/>
                  </a:cubicBezTo>
                  <a:cubicBezTo>
                    <a:pt x="111352" y="78539"/>
                    <a:pt x="110289" y="78343"/>
                    <a:pt x="109734" y="77071"/>
                  </a:cubicBezTo>
                  <a:cubicBezTo>
                    <a:pt x="110652" y="77071"/>
                    <a:pt x="111714" y="76704"/>
                    <a:pt x="112439" y="76165"/>
                  </a:cubicBezTo>
                  <a:cubicBezTo>
                    <a:pt x="112971" y="75798"/>
                    <a:pt x="112439" y="74892"/>
                    <a:pt x="112439" y="74525"/>
                  </a:cubicBezTo>
                  <a:cubicBezTo>
                    <a:pt x="112246" y="73816"/>
                    <a:pt x="111714" y="73987"/>
                    <a:pt x="111183" y="73816"/>
                  </a:cubicBezTo>
                  <a:cubicBezTo>
                    <a:pt x="110289" y="73816"/>
                    <a:pt x="109565" y="73253"/>
                    <a:pt x="108840" y="73081"/>
                  </a:cubicBezTo>
                  <a:cubicBezTo>
                    <a:pt x="108309" y="72176"/>
                    <a:pt x="108502" y="71246"/>
                    <a:pt x="109734" y="71246"/>
                  </a:cubicBezTo>
                  <a:cubicBezTo>
                    <a:pt x="110821" y="71246"/>
                    <a:pt x="110289" y="70536"/>
                    <a:pt x="111352" y="70169"/>
                  </a:cubicBezTo>
                  <a:cubicBezTo>
                    <a:pt x="112608" y="69802"/>
                    <a:pt x="114057" y="70340"/>
                    <a:pt x="115483" y="70169"/>
                  </a:cubicBezTo>
                  <a:cubicBezTo>
                    <a:pt x="116014" y="70169"/>
                    <a:pt x="116570" y="69802"/>
                    <a:pt x="116014" y="69067"/>
                  </a:cubicBezTo>
                  <a:cubicBezTo>
                    <a:pt x="115676" y="68725"/>
                    <a:pt x="114951" y="68896"/>
                    <a:pt x="114420" y="68896"/>
                  </a:cubicBezTo>
                  <a:cubicBezTo>
                    <a:pt x="114420" y="68358"/>
                    <a:pt x="114227" y="68162"/>
                    <a:pt x="113864" y="68162"/>
                  </a:cubicBezTo>
                  <a:cubicBezTo>
                    <a:pt x="113695" y="67452"/>
                    <a:pt x="113695" y="66718"/>
                    <a:pt x="113695" y="65812"/>
                  </a:cubicBezTo>
                  <a:cubicBezTo>
                    <a:pt x="112801" y="65616"/>
                    <a:pt x="111545" y="65984"/>
                    <a:pt x="110821" y="65445"/>
                  </a:cubicBezTo>
                  <a:cubicBezTo>
                    <a:pt x="109927" y="64711"/>
                    <a:pt x="110458" y="63438"/>
                    <a:pt x="110289" y="62361"/>
                  </a:cubicBezTo>
                  <a:cubicBezTo>
                    <a:pt x="110096" y="61260"/>
                    <a:pt x="108671" y="61798"/>
                    <a:pt x="108840" y="60550"/>
                  </a:cubicBezTo>
                  <a:cubicBezTo>
                    <a:pt x="109202" y="59449"/>
                    <a:pt x="107946" y="58715"/>
                    <a:pt x="108140" y="57638"/>
                  </a:cubicBezTo>
                  <a:cubicBezTo>
                    <a:pt x="107222" y="57638"/>
                    <a:pt x="106884" y="56365"/>
                    <a:pt x="106690" y="55264"/>
                  </a:cubicBezTo>
                  <a:cubicBezTo>
                    <a:pt x="106159" y="55092"/>
                    <a:pt x="105628" y="54529"/>
                    <a:pt x="104903" y="54187"/>
                  </a:cubicBezTo>
                  <a:cubicBezTo>
                    <a:pt x="103816" y="53624"/>
                    <a:pt x="102391" y="53624"/>
                    <a:pt x="100966" y="53820"/>
                  </a:cubicBezTo>
                  <a:cubicBezTo>
                    <a:pt x="100772" y="54187"/>
                    <a:pt x="100603" y="54725"/>
                    <a:pt x="100241" y="55092"/>
                  </a:cubicBezTo>
                  <a:cubicBezTo>
                    <a:pt x="99879" y="55264"/>
                    <a:pt x="99154" y="55459"/>
                    <a:pt x="98985" y="55998"/>
                  </a:cubicBezTo>
                  <a:cubicBezTo>
                    <a:pt x="98091" y="56169"/>
                    <a:pt x="97898" y="55092"/>
                    <a:pt x="97729" y="54529"/>
                  </a:cubicBezTo>
                  <a:cubicBezTo>
                    <a:pt x="97367" y="54187"/>
                    <a:pt x="97198" y="53624"/>
                    <a:pt x="96473" y="53452"/>
                  </a:cubicBezTo>
                  <a:cubicBezTo>
                    <a:pt x="95579" y="53085"/>
                    <a:pt x="94323" y="53452"/>
                    <a:pt x="93236" y="53452"/>
                  </a:cubicBezTo>
                  <a:cubicBezTo>
                    <a:pt x="93067" y="52351"/>
                    <a:pt x="90724" y="52718"/>
                    <a:pt x="90024" y="52718"/>
                  </a:cubicBezTo>
                  <a:cubicBezTo>
                    <a:pt x="90024" y="51984"/>
                    <a:pt x="90024" y="51274"/>
                    <a:pt x="90024" y="50711"/>
                  </a:cubicBezTo>
                  <a:cubicBezTo>
                    <a:pt x="90024" y="50002"/>
                    <a:pt x="89468" y="49439"/>
                    <a:pt x="89299" y="48900"/>
                  </a:cubicBezTo>
                  <a:cubicBezTo>
                    <a:pt x="88043" y="48533"/>
                    <a:pt x="86594" y="49439"/>
                    <a:pt x="85362" y="49267"/>
                  </a:cubicBezTo>
                  <a:cubicBezTo>
                    <a:pt x="84468" y="49096"/>
                    <a:pt x="84468" y="48533"/>
                    <a:pt x="83937" y="47995"/>
                  </a:cubicBezTo>
                  <a:cubicBezTo>
                    <a:pt x="83405" y="47456"/>
                    <a:pt x="83043" y="47456"/>
                    <a:pt x="82318" y="47089"/>
                  </a:cubicBezTo>
                  <a:cubicBezTo>
                    <a:pt x="81425" y="46722"/>
                    <a:pt x="80338" y="45988"/>
                    <a:pt x="79275" y="45449"/>
                  </a:cubicBezTo>
                  <a:cubicBezTo>
                    <a:pt x="78550" y="45082"/>
                    <a:pt x="78381" y="44911"/>
                    <a:pt x="77657" y="45278"/>
                  </a:cubicBezTo>
                  <a:cubicBezTo>
                    <a:pt x="77294" y="45621"/>
                    <a:pt x="76956" y="46355"/>
                    <a:pt x="76400" y="46183"/>
                  </a:cubicBezTo>
                  <a:cubicBezTo>
                    <a:pt x="76038" y="45278"/>
                    <a:pt x="74975" y="44911"/>
                    <a:pt x="74251" y="44544"/>
                  </a:cubicBezTo>
                  <a:cubicBezTo>
                    <a:pt x="73526" y="44348"/>
                    <a:pt x="72995" y="44005"/>
                    <a:pt x="72101" y="43638"/>
                  </a:cubicBezTo>
                  <a:cubicBezTo>
                    <a:pt x="72270" y="43442"/>
                    <a:pt x="72101" y="43271"/>
                    <a:pt x="72101" y="43100"/>
                  </a:cubicBezTo>
                  <a:cubicBezTo>
                    <a:pt x="71376" y="42733"/>
                    <a:pt x="70676" y="42365"/>
                    <a:pt x="69951" y="41631"/>
                  </a:cubicBezTo>
                  <a:cubicBezTo>
                    <a:pt x="69057" y="41093"/>
                    <a:pt x="68695" y="40187"/>
                    <a:pt x="67801" y="40554"/>
                  </a:cubicBezTo>
                  <a:cubicBezTo>
                    <a:pt x="67801" y="40726"/>
                    <a:pt x="67801" y="40726"/>
                    <a:pt x="67608" y="40726"/>
                  </a:cubicBezTo>
                  <a:cubicBezTo>
                    <a:pt x="66908" y="40921"/>
                    <a:pt x="67246" y="39086"/>
                    <a:pt x="67077" y="38547"/>
                  </a:cubicBezTo>
                  <a:cubicBezTo>
                    <a:pt x="66908" y="37813"/>
                    <a:pt x="66352" y="36908"/>
                    <a:pt x="65652" y="36736"/>
                  </a:cubicBezTo>
                  <a:cubicBezTo>
                    <a:pt x="65096" y="36540"/>
                    <a:pt x="64927" y="36540"/>
                    <a:pt x="64396" y="36369"/>
                  </a:cubicBezTo>
                  <a:cubicBezTo>
                    <a:pt x="64033" y="36173"/>
                    <a:pt x="63671" y="35831"/>
                    <a:pt x="63309" y="35635"/>
                  </a:cubicBezTo>
                  <a:cubicBezTo>
                    <a:pt x="62946" y="35464"/>
                    <a:pt x="62415" y="34901"/>
                    <a:pt x="62053" y="34901"/>
                  </a:cubicBezTo>
                  <a:cubicBezTo>
                    <a:pt x="61690" y="34729"/>
                    <a:pt x="61159" y="34901"/>
                    <a:pt x="60797" y="34729"/>
                  </a:cubicBezTo>
                  <a:cubicBezTo>
                    <a:pt x="60797" y="34558"/>
                    <a:pt x="60797" y="34362"/>
                    <a:pt x="60797" y="33995"/>
                  </a:cubicBezTo>
                  <a:cubicBezTo>
                    <a:pt x="59178" y="33995"/>
                    <a:pt x="58285" y="33089"/>
                    <a:pt x="57222" y="31988"/>
                  </a:cubicBezTo>
                  <a:cubicBezTo>
                    <a:pt x="56666" y="31450"/>
                    <a:pt x="56497" y="30740"/>
                    <a:pt x="55772" y="30740"/>
                  </a:cubicBezTo>
                  <a:cubicBezTo>
                    <a:pt x="54710" y="30544"/>
                    <a:pt x="54879" y="31817"/>
                    <a:pt x="54879" y="32551"/>
                  </a:cubicBezTo>
                  <a:cubicBezTo>
                    <a:pt x="54154" y="32722"/>
                    <a:pt x="53985" y="31645"/>
                    <a:pt x="53454" y="31278"/>
                  </a:cubicBezTo>
                  <a:cubicBezTo>
                    <a:pt x="52729" y="30911"/>
                    <a:pt x="52198" y="31450"/>
                    <a:pt x="51473" y="30740"/>
                  </a:cubicBezTo>
                  <a:cubicBezTo>
                    <a:pt x="51304" y="30373"/>
                    <a:pt x="51111" y="29810"/>
                    <a:pt x="50942" y="29467"/>
                  </a:cubicBezTo>
                  <a:cubicBezTo>
                    <a:pt x="50942" y="29467"/>
                    <a:pt x="50748" y="29271"/>
                    <a:pt x="50579" y="29100"/>
                  </a:cubicBezTo>
                  <a:cubicBezTo>
                    <a:pt x="50217" y="29467"/>
                    <a:pt x="49855" y="29810"/>
                    <a:pt x="50048" y="29810"/>
                  </a:cubicBezTo>
                  <a:cubicBezTo>
                    <a:pt x="49855" y="29810"/>
                    <a:pt x="50217" y="29467"/>
                    <a:pt x="50579" y="29100"/>
                  </a:cubicBezTo>
                  <a:cubicBezTo>
                    <a:pt x="50386" y="29100"/>
                    <a:pt x="50386" y="29100"/>
                    <a:pt x="50386" y="29100"/>
                  </a:cubicBezTo>
                  <a:cubicBezTo>
                    <a:pt x="49492" y="30006"/>
                    <a:pt x="48599" y="31278"/>
                    <a:pt x="48236" y="31645"/>
                  </a:cubicBezTo>
                  <a:cubicBezTo>
                    <a:pt x="47874" y="31645"/>
                    <a:pt x="47342" y="31645"/>
                    <a:pt x="46980" y="31645"/>
                  </a:cubicBezTo>
                </a:path>
              </a:pathLst>
            </a:custGeom>
            <a:solidFill>
              <a:schemeClr val="accent3">
                <a:lumMod val="40000"/>
                <a:lumOff val="60000"/>
              </a:schemeClr>
            </a:solidFill>
            <a:ln w="3175" cap="flat" cmpd="sng">
              <a:solidFill>
                <a:srgbClr val="005696"/>
              </a:solidFill>
              <a:prstDash val="solid"/>
              <a:bevel/>
              <a:headEnd type="none" w="med" len="med"/>
              <a:tailEnd type="none" w="med" len="med"/>
            </a:ln>
          </p:spPr>
          <p:txBody>
            <a:bodyPr lIns="45694" tIns="22847" rIns="45694" bIns="22847" anchor="ctr" anchorCtr="0">
              <a:noAutofit/>
            </a:bodyPr>
            <a:lstStyle/>
            <a:p>
              <a:pPr defTabSz="342900"/>
              <a:endParaRPr lang="en-IN" sz="1013" kern="0">
                <a:solidFill>
                  <a:srgbClr val="7F7F7F"/>
                </a:solidFill>
                <a:latin typeface="Trebuchet MS" panose="020B0703020202090204" pitchFamily="34" charset="0"/>
                <a:ea typeface="Source Sans Pro"/>
                <a:cs typeface="Source Sans Pro"/>
                <a:sym typeface="Source Sans Pro"/>
              </a:endParaRPr>
            </a:p>
          </p:txBody>
        </p:sp>
        <p:sp>
          <p:nvSpPr>
            <p:cNvPr id="47" name="Oval 46">
              <a:extLst>
                <a:ext uri="{FF2B5EF4-FFF2-40B4-BE49-F238E27FC236}">
                  <a16:creationId xmlns:a16="http://schemas.microsoft.com/office/drawing/2014/main" id="{8BAEE376-E968-C94E-6DB0-C055C1238673}"/>
                </a:ext>
              </a:extLst>
            </p:cNvPr>
            <p:cNvSpPr/>
            <p:nvPr/>
          </p:nvSpPr>
          <p:spPr>
            <a:xfrm>
              <a:off x="1532315" y="3974396"/>
              <a:ext cx="62768" cy="6276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latin typeface="Trebuchet MS" panose="020B0703020202090204" pitchFamily="34" charset="0"/>
              </a:endParaRPr>
            </a:p>
          </p:txBody>
        </p:sp>
        <p:sp>
          <p:nvSpPr>
            <p:cNvPr id="48" name="TextBox 47">
              <a:extLst>
                <a:ext uri="{FF2B5EF4-FFF2-40B4-BE49-F238E27FC236}">
                  <a16:creationId xmlns:a16="http://schemas.microsoft.com/office/drawing/2014/main" id="{3FB7972A-13DE-1332-75A1-CDFD0A7CC1C6}"/>
                </a:ext>
              </a:extLst>
            </p:cNvPr>
            <p:cNvSpPr txBox="1"/>
            <p:nvPr/>
          </p:nvSpPr>
          <p:spPr>
            <a:xfrm>
              <a:off x="1279641" y="4088240"/>
              <a:ext cx="706677" cy="235218"/>
            </a:xfrm>
            <a:prstGeom prst="rect">
              <a:avLst/>
            </a:prstGeom>
            <a:noFill/>
          </p:spPr>
          <p:txBody>
            <a:bodyPr wrap="square">
              <a:spAutoFit/>
            </a:bodyPr>
            <a:lstStyle/>
            <a:p>
              <a:pPr algn="ctr"/>
              <a:r>
                <a:rPr lang="en-US" sz="825" i="1" dirty="0">
                  <a:solidFill>
                    <a:srgbClr val="222222"/>
                  </a:solidFill>
                  <a:latin typeface="Trebuchet MS" panose="020B0703020202090204" pitchFamily="34" charset="0"/>
                </a:rPr>
                <a:t>Lucknow</a:t>
              </a:r>
              <a:endParaRPr lang="en-IN" sz="825" i="1" dirty="0">
                <a:latin typeface="Trebuchet MS" panose="020B0703020202090204" pitchFamily="34" charset="0"/>
              </a:endParaRPr>
            </a:p>
          </p:txBody>
        </p:sp>
      </p:grpSp>
      <p:sp>
        <p:nvSpPr>
          <p:cNvPr id="49" name="TextBox 48">
            <a:extLst>
              <a:ext uri="{FF2B5EF4-FFF2-40B4-BE49-F238E27FC236}">
                <a16:creationId xmlns:a16="http://schemas.microsoft.com/office/drawing/2014/main" id="{6A955602-2E62-2F1E-7E65-CE74DC0685D2}"/>
              </a:ext>
            </a:extLst>
          </p:cNvPr>
          <p:cNvSpPr txBox="1"/>
          <p:nvPr/>
        </p:nvSpPr>
        <p:spPr>
          <a:xfrm>
            <a:off x="4640196" y="3354328"/>
            <a:ext cx="2019993" cy="369332"/>
          </a:xfrm>
          <a:prstGeom prst="rect">
            <a:avLst/>
          </a:prstGeom>
          <a:noFill/>
        </p:spPr>
        <p:txBody>
          <a:bodyPr wrap="square">
            <a:spAutoFit/>
          </a:bodyPr>
          <a:lstStyle/>
          <a:p>
            <a:r>
              <a:rPr lang="en-US" sz="900" b="1" i="1">
                <a:solidFill>
                  <a:schemeClr val="bg1"/>
                </a:solidFill>
                <a:latin typeface="Trebuchet MS" panose="020B0703020202090204" pitchFamily="34" charset="0"/>
              </a:rPr>
              <a:t>Second highest GSDP contributor in UP </a:t>
            </a:r>
            <a:r>
              <a:rPr lang="en-US" sz="900" i="1">
                <a:solidFill>
                  <a:schemeClr val="bg1"/>
                </a:solidFill>
                <a:latin typeface="Trebuchet MS" panose="020B0703020202090204" pitchFamily="34" charset="0"/>
              </a:rPr>
              <a:t>(after GB Nagar)</a:t>
            </a:r>
            <a:endParaRPr lang="en-IN" sz="900" i="1">
              <a:solidFill>
                <a:schemeClr val="bg1"/>
              </a:solidFill>
              <a:latin typeface="Trebuchet MS" panose="020B0703020202090204" pitchFamily="34" charset="0"/>
            </a:endParaRPr>
          </a:p>
        </p:txBody>
      </p:sp>
      <p:sp>
        <p:nvSpPr>
          <p:cNvPr id="50" name="TextBox 49">
            <a:extLst>
              <a:ext uri="{FF2B5EF4-FFF2-40B4-BE49-F238E27FC236}">
                <a16:creationId xmlns:a16="http://schemas.microsoft.com/office/drawing/2014/main" id="{B780CB8F-CEB6-2A09-CA9F-A2A698FB91C6}"/>
              </a:ext>
            </a:extLst>
          </p:cNvPr>
          <p:cNvSpPr txBox="1"/>
          <p:nvPr/>
        </p:nvSpPr>
        <p:spPr>
          <a:xfrm>
            <a:off x="4640196" y="3755201"/>
            <a:ext cx="2000611" cy="369332"/>
          </a:xfrm>
          <a:prstGeom prst="rect">
            <a:avLst/>
          </a:prstGeom>
          <a:noFill/>
        </p:spPr>
        <p:txBody>
          <a:bodyPr wrap="square">
            <a:spAutoFit/>
          </a:bodyPr>
          <a:lstStyle/>
          <a:p>
            <a:r>
              <a:rPr lang="en-US" sz="900" b="1" i="1">
                <a:solidFill>
                  <a:schemeClr val="bg1"/>
                </a:solidFill>
                <a:latin typeface="Trebuchet MS" panose="020B0703020202090204" pitchFamily="34" charset="0"/>
              </a:rPr>
              <a:t>Hub for niche IT players</a:t>
            </a:r>
            <a:r>
              <a:rPr lang="en-US" sz="900" i="1">
                <a:solidFill>
                  <a:schemeClr val="bg1"/>
                </a:solidFill>
                <a:latin typeface="Trebuchet MS" panose="020B0703020202090204" pitchFamily="34" charset="0"/>
              </a:rPr>
              <a:t> (HCL and Siemens)</a:t>
            </a:r>
            <a:endParaRPr lang="en-IN" sz="900" i="1">
              <a:solidFill>
                <a:schemeClr val="bg1"/>
              </a:solidFill>
              <a:latin typeface="Trebuchet MS" panose="020B0703020202090204" pitchFamily="34" charset="0"/>
            </a:endParaRPr>
          </a:p>
        </p:txBody>
      </p:sp>
      <p:sp>
        <p:nvSpPr>
          <p:cNvPr id="51" name="TextBox 50">
            <a:extLst>
              <a:ext uri="{FF2B5EF4-FFF2-40B4-BE49-F238E27FC236}">
                <a16:creationId xmlns:a16="http://schemas.microsoft.com/office/drawing/2014/main" id="{B9F86400-C45C-3227-3B42-88904AC9076D}"/>
              </a:ext>
            </a:extLst>
          </p:cNvPr>
          <p:cNvSpPr txBox="1"/>
          <p:nvPr/>
        </p:nvSpPr>
        <p:spPr>
          <a:xfrm>
            <a:off x="7009272" y="3375331"/>
            <a:ext cx="1709375" cy="784830"/>
          </a:xfrm>
          <a:prstGeom prst="rect">
            <a:avLst/>
          </a:prstGeom>
          <a:noFill/>
        </p:spPr>
        <p:txBody>
          <a:bodyPr wrap="square">
            <a:spAutoFit/>
          </a:bodyPr>
          <a:lstStyle/>
          <a:p>
            <a:r>
              <a:rPr lang="en-US" sz="900" b="1" i="1">
                <a:solidFill>
                  <a:schemeClr val="bg1"/>
                </a:solidFill>
                <a:latin typeface="Trebuchet MS" panose="020B0703020202090204" pitchFamily="34" charset="0"/>
              </a:rPr>
              <a:t>MeiTY </a:t>
            </a:r>
            <a:r>
              <a:rPr lang="en-US" sz="900" i="1">
                <a:solidFill>
                  <a:schemeClr val="bg1"/>
                </a:solidFill>
                <a:latin typeface="Trebuchet MS" panose="020B0703020202090204" pitchFamily="34" charset="0"/>
              </a:rPr>
              <a:t>has set up </a:t>
            </a:r>
            <a:r>
              <a:rPr lang="en-US" sz="900" i="1" err="1">
                <a:solidFill>
                  <a:schemeClr val="bg1"/>
                </a:solidFill>
                <a:latin typeface="Trebuchet MS" panose="020B0703020202090204" pitchFamily="34" charset="0"/>
              </a:rPr>
              <a:t>CoE</a:t>
            </a:r>
            <a:r>
              <a:rPr lang="en-US" sz="900" i="1">
                <a:solidFill>
                  <a:schemeClr val="bg1"/>
                </a:solidFill>
                <a:latin typeface="Trebuchet MS" panose="020B0703020202090204" pitchFamily="34" charset="0"/>
              </a:rPr>
              <a:t> for med-electronics and health-informatics to stimulate tech start-up growth (50 start-ups by 2030)</a:t>
            </a:r>
            <a:endParaRPr lang="en-IN" sz="900" i="1">
              <a:solidFill>
                <a:schemeClr val="bg1"/>
              </a:solidFill>
              <a:latin typeface="Trebuchet MS" panose="020B0703020202090204" pitchFamily="34" charset="0"/>
            </a:endParaRPr>
          </a:p>
        </p:txBody>
      </p:sp>
      <p:sp>
        <p:nvSpPr>
          <p:cNvPr id="52" name="TextBox 51">
            <a:extLst>
              <a:ext uri="{FF2B5EF4-FFF2-40B4-BE49-F238E27FC236}">
                <a16:creationId xmlns:a16="http://schemas.microsoft.com/office/drawing/2014/main" id="{92A78F00-3A85-CD25-A2A0-128F4ED31962}"/>
              </a:ext>
            </a:extLst>
          </p:cNvPr>
          <p:cNvSpPr txBox="1"/>
          <p:nvPr/>
        </p:nvSpPr>
        <p:spPr>
          <a:xfrm>
            <a:off x="4640196" y="4156075"/>
            <a:ext cx="2224337" cy="507831"/>
          </a:xfrm>
          <a:prstGeom prst="rect">
            <a:avLst/>
          </a:prstGeom>
          <a:noFill/>
        </p:spPr>
        <p:txBody>
          <a:bodyPr wrap="square">
            <a:spAutoFit/>
          </a:bodyPr>
          <a:lstStyle/>
          <a:p>
            <a:r>
              <a:rPr lang="en-US" sz="900" b="1" i="1" err="1">
                <a:solidFill>
                  <a:schemeClr val="bg1"/>
                </a:solidFill>
                <a:latin typeface="Trebuchet MS" panose="020B0703020202090204" pitchFamily="34" charset="0"/>
              </a:rPr>
              <a:t>CoEs</a:t>
            </a:r>
            <a:r>
              <a:rPr lang="en-US" sz="900" b="1" i="1">
                <a:solidFill>
                  <a:schemeClr val="bg1"/>
                </a:solidFill>
                <a:latin typeface="Trebuchet MS" panose="020B0703020202090204" pitchFamily="34" charset="0"/>
              </a:rPr>
              <a:t> for AI and MedTech </a:t>
            </a:r>
          </a:p>
          <a:p>
            <a:r>
              <a:rPr lang="en-US" sz="900" i="1">
                <a:solidFill>
                  <a:schemeClr val="bg1"/>
                </a:solidFill>
                <a:latin typeface="Trebuchet MS" panose="020B0703020202090204" pitchFamily="34" charset="0"/>
              </a:rPr>
              <a:t>AI COE at IIIT supports 15+ AI/ML startups</a:t>
            </a:r>
            <a:endParaRPr lang="en-IN" sz="900" i="1">
              <a:solidFill>
                <a:schemeClr val="bg1"/>
              </a:solidFill>
              <a:latin typeface="Trebuchet MS" panose="020B0703020202090204" pitchFamily="34" charset="0"/>
            </a:endParaRPr>
          </a:p>
        </p:txBody>
      </p:sp>
      <p:sp>
        <p:nvSpPr>
          <p:cNvPr id="59" name="TextBox 58">
            <a:extLst>
              <a:ext uri="{FF2B5EF4-FFF2-40B4-BE49-F238E27FC236}">
                <a16:creationId xmlns:a16="http://schemas.microsoft.com/office/drawing/2014/main" id="{A87464CB-D794-EE6B-9A39-1CFC3CA92AFB}"/>
              </a:ext>
            </a:extLst>
          </p:cNvPr>
          <p:cNvSpPr txBox="1"/>
          <p:nvPr/>
        </p:nvSpPr>
        <p:spPr>
          <a:xfrm>
            <a:off x="7491578" y="4895384"/>
            <a:ext cx="1519651" cy="184666"/>
          </a:xfrm>
          <a:prstGeom prst="rect">
            <a:avLst/>
          </a:prstGeom>
          <a:noFill/>
        </p:spPr>
        <p:txBody>
          <a:bodyPr wrap="square">
            <a:spAutoFit/>
          </a:bodyPr>
          <a:lstStyle/>
          <a:p>
            <a:r>
              <a:rPr lang="en-US" sz="600" i="1" dirty="0">
                <a:solidFill>
                  <a:schemeClr val="bg1">
                    <a:lumMod val="65000"/>
                  </a:schemeClr>
                </a:solidFill>
                <a:latin typeface="Trebuchet MS" panose="020B0703020202090204" pitchFamily="34" charset="0"/>
              </a:rPr>
              <a:t>Source: </a:t>
            </a:r>
            <a:r>
              <a:rPr lang="en-US" sz="600" i="1" dirty="0" err="1">
                <a:solidFill>
                  <a:schemeClr val="bg1">
                    <a:lumMod val="65000"/>
                  </a:schemeClr>
                </a:solidFill>
                <a:latin typeface="Trebuchet MS" panose="020B0703020202090204" pitchFamily="34" charset="0"/>
              </a:rPr>
              <a:t>TechCircle</a:t>
            </a:r>
            <a:r>
              <a:rPr lang="en-US" sz="600" i="1" dirty="0">
                <a:solidFill>
                  <a:schemeClr val="bg1">
                    <a:lumMod val="65000"/>
                  </a:schemeClr>
                </a:solidFill>
                <a:latin typeface="Trebuchet MS" panose="020B0703020202090204" pitchFamily="34" charset="0"/>
              </a:rPr>
              <a:t> Analysis</a:t>
            </a:r>
            <a:endParaRPr lang="en-IN" sz="600" i="1" dirty="0">
              <a:solidFill>
                <a:schemeClr val="bg1">
                  <a:lumMod val="65000"/>
                </a:schemeClr>
              </a:solidFill>
              <a:latin typeface="Trebuchet MS" panose="020B0703020202090204" pitchFamily="34" charset="0"/>
            </a:endParaRPr>
          </a:p>
        </p:txBody>
      </p:sp>
    </p:spTree>
    <p:extLst>
      <p:ext uri="{BB962C8B-B14F-4D97-AF65-F5344CB8AC3E}">
        <p14:creationId xmlns:p14="http://schemas.microsoft.com/office/powerpoint/2010/main" val="9110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Rounded Corners 123">
            <a:extLst>
              <a:ext uri="{FF2B5EF4-FFF2-40B4-BE49-F238E27FC236}">
                <a16:creationId xmlns:a16="http://schemas.microsoft.com/office/drawing/2014/main" id="{F340A224-BDD7-4E25-A5A5-C5D6F287DC1E}"/>
              </a:ext>
            </a:extLst>
          </p:cNvPr>
          <p:cNvSpPr/>
          <p:nvPr/>
        </p:nvSpPr>
        <p:spPr>
          <a:xfrm>
            <a:off x="1045031" y="3056953"/>
            <a:ext cx="1833976"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defRPr/>
            </a:pPr>
            <a:endParaRPr lang="en-US" sz="1400" b="1">
              <a:solidFill>
                <a:srgbClr val="BED730"/>
              </a:solidFill>
              <a:latin typeface="Trebuchet MS"/>
            </a:endParaRPr>
          </a:p>
        </p:txBody>
      </p:sp>
      <p:sp>
        <p:nvSpPr>
          <p:cNvPr id="5" name="Rectangle: Rounded Corners 123">
            <a:extLst>
              <a:ext uri="{FF2B5EF4-FFF2-40B4-BE49-F238E27FC236}">
                <a16:creationId xmlns:a16="http://schemas.microsoft.com/office/drawing/2014/main" id="{7F08B5F9-F151-8398-8868-7E7CDCF12ADC}"/>
              </a:ext>
            </a:extLst>
          </p:cNvPr>
          <p:cNvSpPr/>
          <p:nvPr/>
        </p:nvSpPr>
        <p:spPr>
          <a:xfrm>
            <a:off x="3655013" y="3056953"/>
            <a:ext cx="1833976"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defRPr/>
            </a:pPr>
            <a:endParaRPr lang="en-US" sz="1400" b="1">
              <a:solidFill>
                <a:srgbClr val="BED730"/>
              </a:solidFill>
              <a:latin typeface="Trebuchet MS"/>
            </a:endParaRPr>
          </a:p>
        </p:txBody>
      </p:sp>
      <p:sp>
        <p:nvSpPr>
          <p:cNvPr id="16" name="Rectangle: Rounded Corners 123">
            <a:extLst>
              <a:ext uri="{FF2B5EF4-FFF2-40B4-BE49-F238E27FC236}">
                <a16:creationId xmlns:a16="http://schemas.microsoft.com/office/drawing/2014/main" id="{43A14A7F-8D52-87C4-D14B-76DE5B089C25}"/>
              </a:ext>
            </a:extLst>
          </p:cNvPr>
          <p:cNvSpPr/>
          <p:nvPr/>
        </p:nvSpPr>
        <p:spPr>
          <a:xfrm>
            <a:off x="6264995" y="3056953"/>
            <a:ext cx="1833976"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defRPr/>
            </a:pPr>
            <a:endParaRPr lang="en-US" sz="1400" b="1">
              <a:solidFill>
                <a:srgbClr val="BED730"/>
              </a:solidFill>
              <a:latin typeface="Trebuchet MS"/>
            </a:endParaRPr>
          </a:p>
        </p:txBody>
      </p:sp>
      <p:graphicFrame>
        <p:nvGraphicFramePr>
          <p:cNvPr id="4" name="Object 3" hidden="1">
            <a:extLst>
              <a:ext uri="{FF2B5EF4-FFF2-40B4-BE49-F238E27FC236}">
                <a16:creationId xmlns:a16="http://schemas.microsoft.com/office/drawing/2014/main" id="{E9E147D2-E3A3-410D-A624-0024D2500C30}"/>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E9E147D2-E3A3-410D-A624-0024D2500C30}"/>
                          </a:ext>
                        </a:extLst>
                      </p:cNvPr>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E0CB6CE-7C88-46A2-9AE0-96D462B6214E}"/>
              </a:ext>
            </a:extLst>
          </p:cNvPr>
          <p:cNvSpPr/>
          <p:nvPr>
            <p:custDataLst>
              <p:tags r:id="rId2"/>
            </p:custDataLst>
          </p:nvPr>
        </p:nvSpPr>
        <p:spPr>
          <a:xfrm>
            <a:off x="1" y="1"/>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766">
              <a:defRPr/>
            </a:pPr>
            <a:endParaRPr lang="en-US" sz="900">
              <a:solidFill>
                <a:srgbClr val="005073"/>
              </a:solidFill>
              <a:latin typeface="CiscoSansTT ExtraLight" panose="020B0303020201020303" pitchFamily="34" charset="0"/>
              <a:cs typeface="CiscoSansTT Thin" panose="020B0203020201020303" pitchFamily="34" charset="0"/>
              <a:sym typeface="CiscoSansTT ExtraLight" panose="020B0303020201020303" pitchFamily="34" charset="0"/>
            </a:endParaRPr>
          </a:p>
        </p:txBody>
      </p:sp>
      <p:sp>
        <p:nvSpPr>
          <p:cNvPr id="6" name="Round Same Side Corner Rectangle 5">
            <a:extLst>
              <a:ext uri="{FF2B5EF4-FFF2-40B4-BE49-F238E27FC236}">
                <a16:creationId xmlns:a16="http://schemas.microsoft.com/office/drawing/2014/main" id="{9F183C63-7BAC-4769-813D-75F01CC85184}"/>
              </a:ext>
            </a:extLst>
          </p:cNvPr>
          <p:cNvSpPr/>
          <p:nvPr/>
        </p:nvSpPr>
        <p:spPr>
          <a:xfrm>
            <a:off x="881744" y="999310"/>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r>
              <a:rPr lang="en-US" sz="1400" b="1">
                <a:solidFill>
                  <a:srgbClr val="BED730"/>
                </a:solidFill>
                <a:latin typeface="TheSansOffice" panose="020B0503040302060204" pitchFamily="34" charset="0"/>
              </a:rPr>
              <a:t>SCALABILITY </a:t>
            </a:r>
          </a:p>
        </p:txBody>
      </p:sp>
      <p:sp>
        <p:nvSpPr>
          <p:cNvPr id="2" name="Title 1">
            <a:extLst>
              <a:ext uri="{FF2B5EF4-FFF2-40B4-BE49-F238E27FC236}">
                <a16:creationId xmlns:a16="http://schemas.microsoft.com/office/drawing/2014/main" id="{5F742842-F5B5-4B39-BE86-1AC33ADC59C9}"/>
              </a:ext>
            </a:extLst>
          </p:cNvPr>
          <p:cNvSpPr>
            <a:spLocks noGrp="1"/>
          </p:cNvSpPr>
          <p:nvPr>
            <p:ph type="title"/>
          </p:nvPr>
        </p:nvSpPr>
        <p:spPr>
          <a:xfrm>
            <a:off x="324000" y="219271"/>
            <a:ext cx="8496150" cy="400099"/>
          </a:xfrm>
        </p:spPr>
        <p:txBody>
          <a:bodyPr/>
          <a:lstStyle/>
          <a:p>
            <a:r>
              <a:rPr lang="en-US"/>
              <a:t>The Digital future    </a:t>
            </a:r>
          </a:p>
        </p:txBody>
      </p:sp>
      <p:sp>
        <p:nvSpPr>
          <p:cNvPr id="56" name="Rectangle: Rounded Corners 55">
            <a:extLst>
              <a:ext uri="{FF2B5EF4-FFF2-40B4-BE49-F238E27FC236}">
                <a16:creationId xmlns:a16="http://schemas.microsoft.com/office/drawing/2014/main" id="{FBD5A6CE-D6EC-40F7-BA01-97C1B194A789}"/>
              </a:ext>
            </a:extLst>
          </p:cNvPr>
          <p:cNvSpPr/>
          <p:nvPr/>
        </p:nvSpPr>
        <p:spPr>
          <a:xfrm>
            <a:off x="0" y="4325016"/>
            <a:ext cx="9144000" cy="408214"/>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400">
              <a:defRPr/>
            </a:pPr>
            <a:r>
              <a:rPr lang="en-US" sz="1400" b="1" i="1" kern="0">
                <a:solidFill>
                  <a:prstClr val="black"/>
                </a:solidFill>
                <a:latin typeface="Trebuchet MS" panose="020B0703020202090204" pitchFamily="34" charset="0"/>
              </a:rPr>
              <a:t>Enterprises are converging to secure, scalable end-to-end data center, network and digital</a:t>
            </a:r>
          </a:p>
        </p:txBody>
      </p:sp>
      <p:sp>
        <p:nvSpPr>
          <p:cNvPr id="30" name="Round Same Side Corner Rectangle 29">
            <a:extLst>
              <a:ext uri="{FF2B5EF4-FFF2-40B4-BE49-F238E27FC236}">
                <a16:creationId xmlns:a16="http://schemas.microsoft.com/office/drawing/2014/main" id="{7F06381D-1D9F-4E86-B7D5-6D3A424688A8}"/>
              </a:ext>
            </a:extLst>
          </p:cNvPr>
          <p:cNvSpPr/>
          <p:nvPr/>
        </p:nvSpPr>
        <p:spPr>
          <a:xfrm>
            <a:off x="3492000" y="999310"/>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r>
              <a:rPr lang="en-US" sz="1400" b="1">
                <a:solidFill>
                  <a:srgbClr val="BED730"/>
                </a:solidFill>
                <a:latin typeface="TheSansOffice" panose="020B0503040302060204" pitchFamily="34" charset="0"/>
              </a:rPr>
              <a:t>PRODUCTIVITY </a:t>
            </a:r>
          </a:p>
        </p:txBody>
      </p:sp>
      <p:sp>
        <p:nvSpPr>
          <p:cNvPr id="31" name="Round Same Side Corner Rectangle 30">
            <a:extLst>
              <a:ext uri="{FF2B5EF4-FFF2-40B4-BE49-F238E27FC236}">
                <a16:creationId xmlns:a16="http://schemas.microsoft.com/office/drawing/2014/main" id="{B25932B1-F72F-4F4A-A0BC-8C7465EEE5B9}"/>
              </a:ext>
            </a:extLst>
          </p:cNvPr>
          <p:cNvSpPr/>
          <p:nvPr/>
        </p:nvSpPr>
        <p:spPr>
          <a:xfrm>
            <a:off x="6104435" y="999310"/>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r>
              <a:rPr lang="en-US" sz="1400" b="1">
                <a:solidFill>
                  <a:srgbClr val="BED730"/>
                </a:solidFill>
                <a:latin typeface="TheSansOffice" panose="020B0503040302060204" pitchFamily="34" charset="0"/>
              </a:rPr>
              <a:t>SECURITY </a:t>
            </a:r>
          </a:p>
        </p:txBody>
      </p:sp>
      <p:sp>
        <p:nvSpPr>
          <p:cNvPr id="21" name="TextBox 20">
            <a:extLst>
              <a:ext uri="{FF2B5EF4-FFF2-40B4-BE49-F238E27FC236}">
                <a16:creationId xmlns:a16="http://schemas.microsoft.com/office/drawing/2014/main" id="{447A17C3-E381-4800-B065-848C33D0D6D8}"/>
              </a:ext>
            </a:extLst>
          </p:cNvPr>
          <p:cNvSpPr txBox="1"/>
          <p:nvPr/>
        </p:nvSpPr>
        <p:spPr>
          <a:xfrm>
            <a:off x="4182913" y="3093789"/>
            <a:ext cx="1196396" cy="646331"/>
          </a:xfrm>
          <a:prstGeom prst="rect">
            <a:avLst/>
          </a:prstGeom>
          <a:noFill/>
        </p:spPr>
        <p:txBody>
          <a:bodyPr wrap="square" rtlCol="0">
            <a:spAutoFit/>
          </a:bodyPr>
          <a:lstStyle/>
          <a:p>
            <a:pPr defTabSz="685766">
              <a:defRPr/>
            </a:pPr>
            <a:r>
              <a:rPr lang="en-US" sz="1200" b="1">
                <a:solidFill>
                  <a:prstClr val="white"/>
                </a:solidFill>
                <a:latin typeface="Trebuchet MS" panose="020B0703020202090204" pitchFamily="34" charset="0"/>
              </a:rPr>
              <a:t>AI/ML</a:t>
            </a:r>
          </a:p>
          <a:p>
            <a:pPr defTabSz="685766">
              <a:defRPr/>
            </a:pPr>
            <a:r>
              <a:rPr lang="en-US" sz="1200" b="1">
                <a:solidFill>
                  <a:prstClr val="white"/>
                </a:solidFill>
                <a:latin typeface="Trebuchet MS" panose="020B0703020202090204" pitchFamily="34" charset="0"/>
              </a:rPr>
              <a:t>Predictive analytics </a:t>
            </a:r>
          </a:p>
        </p:txBody>
      </p:sp>
      <p:sp>
        <p:nvSpPr>
          <p:cNvPr id="86" name="TextBox 85">
            <a:extLst>
              <a:ext uri="{FF2B5EF4-FFF2-40B4-BE49-F238E27FC236}">
                <a16:creationId xmlns:a16="http://schemas.microsoft.com/office/drawing/2014/main" id="{A61B21D6-4ABA-4CF7-9C46-76D3E68BE832}"/>
              </a:ext>
            </a:extLst>
          </p:cNvPr>
          <p:cNvSpPr txBox="1"/>
          <p:nvPr/>
        </p:nvSpPr>
        <p:spPr>
          <a:xfrm>
            <a:off x="1519614" y="3186122"/>
            <a:ext cx="1114990" cy="461665"/>
          </a:xfrm>
          <a:prstGeom prst="rect">
            <a:avLst/>
          </a:prstGeom>
          <a:noFill/>
        </p:spPr>
        <p:txBody>
          <a:bodyPr wrap="square" rtlCol="0">
            <a:spAutoFit/>
          </a:bodyPr>
          <a:lstStyle/>
          <a:p>
            <a:pPr defTabSz="685766">
              <a:defRPr/>
            </a:pPr>
            <a:r>
              <a:rPr lang="en-US" sz="1200" b="1">
                <a:solidFill>
                  <a:prstClr val="white"/>
                </a:solidFill>
                <a:latin typeface="Trebuchet MS" panose="020B0703020202090204" pitchFamily="34" charset="0"/>
              </a:rPr>
              <a:t>ICT ecosystem </a:t>
            </a:r>
          </a:p>
        </p:txBody>
      </p:sp>
      <p:sp>
        <p:nvSpPr>
          <p:cNvPr id="14" name="TextBox 13">
            <a:extLst>
              <a:ext uri="{FF2B5EF4-FFF2-40B4-BE49-F238E27FC236}">
                <a16:creationId xmlns:a16="http://schemas.microsoft.com/office/drawing/2014/main" id="{7A0959AF-C23E-BF6F-C85C-FFDB78955549}"/>
              </a:ext>
            </a:extLst>
          </p:cNvPr>
          <p:cNvSpPr txBox="1"/>
          <p:nvPr/>
        </p:nvSpPr>
        <p:spPr>
          <a:xfrm>
            <a:off x="6847025" y="3186122"/>
            <a:ext cx="1160505" cy="461665"/>
          </a:xfrm>
          <a:prstGeom prst="rect">
            <a:avLst/>
          </a:prstGeom>
          <a:noFill/>
        </p:spPr>
        <p:txBody>
          <a:bodyPr wrap="square" rtlCol="0">
            <a:spAutoFit/>
          </a:bodyPr>
          <a:lstStyle/>
          <a:p>
            <a:pPr defTabSz="685766">
              <a:defRPr/>
            </a:pPr>
            <a:r>
              <a:rPr lang="en-US" sz="1200" b="1">
                <a:solidFill>
                  <a:prstClr val="white"/>
                </a:solidFill>
                <a:latin typeface="Trebuchet MS" panose="020B0703020202090204" pitchFamily="34" charset="0"/>
              </a:rPr>
              <a:t>Hybrid IT</a:t>
            </a:r>
          </a:p>
          <a:p>
            <a:pPr defTabSz="685766">
              <a:defRPr/>
            </a:pPr>
            <a:r>
              <a:rPr lang="en-US" sz="1200" b="1">
                <a:solidFill>
                  <a:prstClr val="white"/>
                </a:solidFill>
                <a:latin typeface="Trebuchet MS" panose="020B0703020202090204" pitchFamily="34" charset="0"/>
              </a:rPr>
              <a:t>Hybrid Work  </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2FC5A35A-EB0E-B2BB-CECB-B02757F36BA6}"/>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822912" y="3236953"/>
            <a:ext cx="360000" cy="360000"/>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6290226F-0D5C-8DFA-3B61-150E8005ED87}"/>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209704" y="3236953"/>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71662992-4D08-EE23-5992-B644619E147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6468857" y="3236953"/>
            <a:ext cx="360000" cy="360000"/>
          </a:xfrm>
          <a:prstGeom prst="rect">
            <a:avLst/>
          </a:prstGeom>
        </p:spPr>
      </p:pic>
      <p:pic>
        <p:nvPicPr>
          <p:cNvPr id="1026" name="Picture 2" descr="Increasing Operational Efficiency and Excellence in Product Innovation">
            <a:extLst>
              <a:ext uri="{FF2B5EF4-FFF2-40B4-BE49-F238E27FC236}">
                <a16:creationId xmlns:a16="http://schemas.microsoft.com/office/drawing/2014/main" id="{77A7D313-2A0B-378C-31CB-A7A51EE4D5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000" y="1366870"/>
            <a:ext cx="2160000" cy="1439408"/>
          </a:xfrm>
          <a:prstGeom prst="rect">
            <a:avLst/>
          </a:prstGeom>
          <a:blipFill>
            <a:blip r:embed="rId11"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pic>
        <p:nvPicPr>
          <p:cNvPr id="1032" name="Picture 8" descr="What is the Difference Between Cybersecurity and Compliance? - Security  Boulevard">
            <a:extLst>
              <a:ext uri="{FF2B5EF4-FFF2-40B4-BE49-F238E27FC236}">
                <a16:creationId xmlns:a16="http://schemas.microsoft.com/office/drawing/2014/main" id="{7C8FC911-645C-884E-3F1F-A363BFA5EF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5829" y="1359310"/>
            <a:ext cx="2157215" cy="1440000"/>
          </a:xfrm>
          <a:prstGeom prst="rect">
            <a:avLst/>
          </a:prstGeom>
          <a:blipFill>
            <a:blip r:embed="rId11"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pic>
        <p:nvPicPr>
          <p:cNvPr id="10" name="Picture 9" descr="A wooden blocks stacked in a row&#10;&#10;Description automatically generated with medium confidence">
            <a:extLst>
              <a:ext uri="{FF2B5EF4-FFF2-40B4-BE49-F238E27FC236}">
                <a16:creationId xmlns:a16="http://schemas.microsoft.com/office/drawing/2014/main" id="{DFEE8265-2EE1-FFBC-374B-14E4CB4AF6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1744" y="1363298"/>
            <a:ext cx="2160000" cy="1440995"/>
          </a:xfrm>
          <a:prstGeom prst="rect">
            <a:avLst/>
          </a:prstGeom>
          <a:blipFill>
            <a:blip r:embed="rId11"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spTree>
    <p:extLst>
      <p:ext uri="{BB962C8B-B14F-4D97-AF65-F5344CB8AC3E}">
        <p14:creationId xmlns:p14="http://schemas.microsoft.com/office/powerpoint/2010/main" val="267720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C6B6-6B3F-2A57-477A-59F92976DCCC}"/>
              </a:ext>
            </a:extLst>
          </p:cNvPr>
          <p:cNvSpPr>
            <a:spLocks noGrp="1"/>
          </p:cNvSpPr>
          <p:nvPr>
            <p:ph type="title"/>
          </p:nvPr>
        </p:nvSpPr>
        <p:spPr>
          <a:xfrm>
            <a:off x="324000" y="219271"/>
            <a:ext cx="8496150" cy="400099"/>
          </a:xfrm>
        </p:spPr>
        <p:txBody>
          <a:bodyPr vert="horz" wrap="square" lIns="0" tIns="45715" rIns="91428" bIns="45715" rtlCol="0" anchor="ctr">
            <a:spAutoFit/>
          </a:bodyPr>
          <a:lstStyle/>
          <a:p>
            <a:r>
              <a:rPr lang="en-US"/>
              <a:t>Innovating TO STAY Relevant</a:t>
            </a:r>
          </a:p>
        </p:txBody>
      </p:sp>
      <p:grpSp>
        <p:nvGrpSpPr>
          <p:cNvPr id="16" name="Group 15">
            <a:extLst>
              <a:ext uri="{FF2B5EF4-FFF2-40B4-BE49-F238E27FC236}">
                <a16:creationId xmlns:a16="http://schemas.microsoft.com/office/drawing/2014/main" id="{2C2309A2-C6CB-61E8-0B4F-423EE51CCD19}"/>
              </a:ext>
            </a:extLst>
          </p:cNvPr>
          <p:cNvGrpSpPr/>
          <p:nvPr/>
        </p:nvGrpSpPr>
        <p:grpSpPr>
          <a:xfrm>
            <a:off x="2113118" y="990399"/>
            <a:ext cx="1693635" cy="2944307"/>
            <a:chOff x="2041347" y="990399"/>
            <a:chExt cx="1693635" cy="2944307"/>
          </a:xfrm>
        </p:grpSpPr>
        <p:sp>
          <p:nvSpPr>
            <p:cNvPr id="113" name="Rectangle: Rounded Corners 112">
              <a:extLst>
                <a:ext uri="{FF2B5EF4-FFF2-40B4-BE49-F238E27FC236}">
                  <a16:creationId xmlns:a16="http://schemas.microsoft.com/office/drawing/2014/main" id="{0548F9F6-AE37-2899-0FCE-D24EBF1C30BD}"/>
                </a:ext>
              </a:extLst>
            </p:cNvPr>
            <p:cNvSpPr/>
            <p:nvPr/>
          </p:nvSpPr>
          <p:spPr>
            <a:xfrm>
              <a:off x="2041347" y="990399"/>
              <a:ext cx="1620000" cy="1070664"/>
            </a:xfrm>
            <a:prstGeom prst="flowChartOffpageConnector">
              <a:avLst/>
            </a:prstGeom>
            <a:solidFill>
              <a:srgbClr val="10253F">
                <a:alpha val="50196"/>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57189">
                <a:spcAft>
                  <a:spcPts val="600"/>
                </a:spcAft>
                <a:defRPr/>
              </a:pPr>
              <a:r>
                <a:rPr lang="en-US" sz="1200" b="1">
                  <a:solidFill>
                    <a:srgbClr val="BED730"/>
                  </a:solidFill>
                  <a:latin typeface="Trebuchet MS" panose="020B0703020202090204" pitchFamily="34" charset="0"/>
                </a:rPr>
                <a:t>2006-2011</a:t>
              </a:r>
            </a:p>
            <a:p>
              <a:pPr algn="ctr" defTabSz="457189">
                <a:spcAft>
                  <a:spcPts val="600"/>
                </a:spcAft>
                <a:defRPr/>
              </a:pPr>
              <a:r>
                <a:rPr lang="en-US" sz="1200">
                  <a:solidFill>
                    <a:prstClr val="white"/>
                  </a:solidFill>
                  <a:latin typeface="Trebuchet MS" panose="020B0703020202090204" pitchFamily="34" charset="0"/>
                </a:rPr>
                <a:t>Data Explosion</a:t>
              </a:r>
              <a:endParaRPr lang="en-US" sz="900" b="1">
                <a:solidFill>
                  <a:srgbClr val="D9D9D9"/>
                </a:solidFill>
                <a:latin typeface="Trebuchet MS" panose="020B0703020202090204" pitchFamily="34" charset="0"/>
                <a:cs typeface="Segoe UI"/>
              </a:endParaRPr>
            </a:p>
          </p:txBody>
        </p:sp>
        <p:sp>
          <p:nvSpPr>
            <p:cNvPr id="12" name="Freeform 7">
              <a:extLst>
                <a:ext uri="{FF2B5EF4-FFF2-40B4-BE49-F238E27FC236}">
                  <a16:creationId xmlns:a16="http://schemas.microsoft.com/office/drawing/2014/main" id="{1DD62149-BF25-EB40-A66F-CBB212922B78}"/>
                </a:ext>
              </a:extLst>
            </p:cNvPr>
            <p:cNvSpPr>
              <a:spLocks noChangeAspect="1"/>
            </p:cNvSpPr>
            <p:nvPr/>
          </p:nvSpPr>
          <p:spPr bwMode="auto">
            <a:xfrm>
              <a:off x="2445203" y="2284185"/>
              <a:ext cx="812288" cy="610910"/>
            </a:xfrm>
            <a:prstGeom prst="roundRect">
              <a:avLst/>
            </a:prstGeom>
            <a:solidFill>
              <a:srgbClr val="00B0F0">
                <a:alpha val="50196"/>
              </a:srgbClr>
            </a:solidFill>
            <a:ln w="6350">
              <a:noFill/>
              <a:prstDash val="sysDot"/>
              <a:round/>
              <a:headEnd/>
              <a:tailEnd/>
            </a:ln>
            <a:effectLst>
              <a:reflection blurRad="6350" stA="52000" endA="300" endPos="35000" dir="5400000" sy="-100000" algn="bl" rotWithShape="0"/>
            </a:effectLst>
          </p:spPr>
          <p:txBody>
            <a:bodyPr vert="horz" wrap="square" lIns="90849" tIns="45425" rIns="90849" bIns="45425"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42">
                <a:defRPr/>
              </a:pPr>
              <a:r>
                <a:rPr lang="en-US" sz="1600" b="1">
                  <a:solidFill>
                    <a:srgbClr val="BED730"/>
                  </a:solidFill>
                  <a:latin typeface="Trebuchet MS" panose="020B0703020202090204" pitchFamily="34" charset="0"/>
                </a:rPr>
                <a:t>Sify 2.0</a:t>
              </a:r>
            </a:p>
          </p:txBody>
        </p:sp>
        <p:sp>
          <p:nvSpPr>
            <p:cNvPr id="9" name="TextBox 8">
              <a:extLst>
                <a:ext uri="{FF2B5EF4-FFF2-40B4-BE49-F238E27FC236}">
                  <a16:creationId xmlns:a16="http://schemas.microsoft.com/office/drawing/2014/main" id="{810D5A7B-7735-4F3F-7BDF-0A86D8D4BB24}"/>
                </a:ext>
              </a:extLst>
            </p:cNvPr>
            <p:cNvSpPr txBox="1"/>
            <p:nvPr/>
          </p:nvSpPr>
          <p:spPr>
            <a:xfrm>
              <a:off x="2385122" y="3056250"/>
              <a:ext cx="1349860" cy="376580"/>
            </a:xfrm>
            <a:prstGeom prst="rect">
              <a:avLst/>
            </a:prstGeom>
            <a:noFill/>
          </p:spPr>
          <p:txBody>
            <a:bodyPr wrap="square" lIns="68137" tIns="34069" rIns="68137" bIns="34069" rtlCol="0">
              <a:spAutoFit/>
            </a:bodyPr>
            <a:lstStyle/>
            <a:p>
              <a:pPr defTabSz="684482">
                <a:defRPr/>
              </a:pPr>
              <a:r>
                <a:rPr lang="en-US" sz="1000" b="1">
                  <a:solidFill>
                    <a:srgbClr val="BED730"/>
                  </a:solidFill>
                  <a:latin typeface="Trebuchet MS" panose="020B0703020202090204" pitchFamily="34" charset="0"/>
                </a:rPr>
                <a:t>ENTERPRISE SERVICES COMPANY</a:t>
              </a:r>
              <a:endParaRPr lang="en-US" sz="1000">
                <a:solidFill>
                  <a:srgbClr val="BED730"/>
                </a:solidFill>
                <a:latin typeface="Trebuchet MS" panose="020B0703020202090204" pitchFamily="34" charset="0"/>
              </a:endParaRPr>
            </a:p>
          </p:txBody>
        </p:sp>
        <p:sp>
          <p:nvSpPr>
            <p:cNvPr id="13" name="TextBox 12">
              <a:extLst>
                <a:ext uri="{FF2B5EF4-FFF2-40B4-BE49-F238E27FC236}">
                  <a16:creationId xmlns:a16="http://schemas.microsoft.com/office/drawing/2014/main" id="{0BC2ED22-4D95-B57B-3B65-D22B98208958}"/>
                </a:ext>
              </a:extLst>
            </p:cNvPr>
            <p:cNvSpPr txBox="1"/>
            <p:nvPr/>
          </p:nvSpPr>
          <p:spPr>
            <a:xfrm>
              <a:off x="2391671" y="3450404"/>
              <a:ext cx="1336763" cy="484302"/>
            </a:xfrm>
            <a:prstGeom prst="rect">
              <a:avLst/>
            </a:prstGeom>
            <a:noFill/>
          </p:spPr>
          <p:txBody>
            <a:bodyPr wrap="square" lIns="68137" tIns="34069" rIns="68137" bIns="34069" rtlCol="0" anchor="t">
              <a:spAutoFit/>
            </a:bodyPr>
            <a:lstStyle/>
            <a:p>
              <a:pPr defTabSz="684482">
                <a:defRPr/>
              </a:pPr>
              <a:r>
                <a:rPr lang="en-US" sz="900">
                  <a:solidFill>
                    <a:prstClr val="white">
                      <a:lumMod val="85000"/>
                    </a:prstClr>
                  </a:solidFill>
                  <a:latin typeface="Trebuchet MS" panose="020B0703020202090204" pitchFamily="34" charset="0"/>
                </a:rPr>
                <a:t>Launch of </a:t>
              </a:r>
              <a:r>
                <a:rPr lang="en-US" sz="900" b="1">
                  <a:solidFill>
                    <a:prstClr val="white">
                      <a:lumMod val="85000"/>
                    </a:prstClr>
                  </a:solidFill>
                  <a:latin typeface="Trebuchet MS" panose="020B0703020202090204" pitchFamily="34" charset="0"/>
                </a:rPr>
                <a:t>MPLS &amp; </a:t>
              </a:r>
            </a:p>
            <a:p>
              <a:pPr defTabSz="684482">
                <a:defRPr/>
              </a:pPr>
              <a:r>
                <a:rPr lang="en-US" sz="900" b="1">
                  <a:solidFill>
                    <a:prstClr val="white">
                      <a:lumMod val="85000"/>
                    </a:prstClr>
                  </a:solidFill>
                  <a:latin typeface="Trebuchet MS" panose="020B0703020202090204" pitchFamily="34" charset="0"/>
                </a:rPr>
                <a:t>Data Center services </a:t>
              </a:r>
              <a:r>
                <a:rPr lang="en-US" sz="900">
                  <a:solidFill>
                    <a:prstClr val="white">
                      <a:lumMod val="85000"/>
                    </a:prstClr>
                  </a:solidFill>
                  <a:latin typeface="Trebuchet MS" panose="020B0703020202090204" pitchFamily="34" charset="0"/>
                </a:rPr>
                <a:t>in India</a:t>
              </a:r>
            </a:p>
          </p:txBody>
        </p:sp>
      </p:grpSp>
      <p:grpSp>
        <p:nvGrpSpPr>
          <p:cNvPr id="19" name="Group 18">
            <a:extLst>
              <a:ext uri="{FF2B5EF4-FFF2-40B4-BE49-F238E27FC236}">
                <a16:creationId xmlns:a16="http://schemas.microsoft.com/office/drawing/2014/main" id="{AF2BE1B3-CFF5-3211-9B96-B44398D8AC49}"/>
              </a:ext>
            </a:extLst>
          </p:cNvPr>
          <p:cNvGrpSpPr/>
          <p:nvPr/>
        </p:nvGrpSpPr>
        <p:grpSpPr>
          <a:xfrm>
            <a:off x="3897918" y="990400"/>
            <a:ext cx="1707760" cy="2944307"/>
            <a:chOff x="3786056" y="990399"/>
            <a:chExt cx="1707760" cy="2944307"/>
          </a:xfrm>
        </p:grpSpPr>
        <p:sp>
          <p:nvSpPr>
            <p:cNvPr id="114" name="Rectangle: Rounded Corners 113">
              <a:extLst>
                <a:ext uri="{FF2B5EF4-FFF2-40B4-BE49-F238E27FC236}">
                  <a16:creationId xmlns:a16="http://schemas.microsoft.com/office/drawing/2014/main" id="{6A6A801A-CC2B-1978-43A9-C014CFEEFD99}"/>
                </a:ext>
              </a:extLst>
            </p:cNvPr>
            <p:cNvSpPr/>
            <p:nvPr/>
          </p:nvSpPr>
          <p:spPr>
            <a:xfrm>
              <a:off x="3786056" y="990399"/>
              <a:ext cx="1620000" cy="1070664"/>
            </a:xfrm>
            <a:prstGeom prst="flowChartOffpageConnector">
              <a:avLst/>
            </a:prstGeom>
            <a:solidFill>
              <a:srgbClr val="10253F">
                <a:alpha val="50196"/>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57189">
                <a:spcAft>
                  <a:spcPts val="600"/>
                </a:spcAft>
                <a:defRPr/>
              </a:pPr>
              <a:r>
                <a:rPr lang="en-US" sz="1200" b="1">
                  <a:solidFill>
                    <a:srgbClr val="BED730"/>
                  </a:solidFill>
                  <a:latin typeface="Trebuchet MS" panose="020B0703020202090204" pitchFamily="34" charset="0"/>
                </a:rPr>
                <a:t>2012-2020</a:t>
              </a:r>
              <a:endParaRPr lang="en-US" sz="1200" b="1">
                <a:solidFill>
                  <a:srgbClr val="FFFFFF"/>
                </a:solidFill>
                <a:latin typeface="Trebuchet MS" panose="020B0703020202090204" pitchFamily="34" charset="0"/>
              </a:endParaRPr>
            </a:p>
            <a:p>
              <a:pPr algn="ctr" defTabSz="457189">
                <a:spcAft>
                  <a:spcPts val="600"/>
                </a:spcAft>
                <a:defRPr/>
              </a:pPr>
              <a:r>
                <a:rPr lang="en-US" sz="1200">
                  <a:solidFill>
                    <a:srgbClr val="FFFFFF"/>
                  </a:solidFill>
                  <a:latin typeface="Trebuchet MS" panose="020B0703020202090204" pitchFamily="34" charset="0"/>
                </a:rPr>
                <a:t>Cloud Innovation</a:t>
              </a:r>
              <a:endParaRPr lang="en-US" sz="1800">
                <a:solidFill>
                  <a:prstClr val="white"/>
                </a:solidFill>
                <a:latin typeface="Trebuchet MS" panose="020B0703020202090204" pitchFamily="34" charset="0"/>
              </a:endParaRPr>
            </a:p>
          </p:txBody>
        </p:sp>
        <p:sp>
          <p:nvSpPr>
            <p:cNvPr id="17" name="Freeform 9">
              <a:extLst>
                <a:ext uri="{FF2B5EF4-FFF2-40B4-BE49-F238E27FC236}">
                  <a16:creationId xmlns:a16="http://schemas.microsoft.com/office/drawing/2014/main" id="{A3E2F4BF-A160-094E-B2AE-8F71794C6684}"/>
                </a:ext>
              </a:extLst>
            </p:cNvPr>
            <p:cNvSpPr>
              <a:spLocks noChangeAspect="1"/>
            </p:cNvSpPr>
            <p:nvPr/>
          </p:nvSpPr>
          <p:spPr bwMode="auto">
            <a:xfrm>
              <a:off x="4189912" y="2284185"/>
              <a:ext cx="812288" cy="610910"/>
            </a:xfrm>
            <a:prstGeom prst="roundRect">
              <a:avLst/>
            </a:prstGeom>
            <a:solidFill>
              <a:srgbClr val="00B0F0">
                <a:alpha val="50196"/>
              </a:srgbClr>
            </a:solidFill>
            <a:ln w="6350">
              <a:noFill/>
              <a:prstDash val="sysDot"/>
              <a:round/>
              <a:headEnd/>
              <a:tailEnd/>
            </a:ln>
            <a:effectLst>
              <a:reflection blurRad="6350" stA="52000" endA="300" endPos="35000" dir="5400000" sy="-100000" algn="bl" rotWithShape="0"/>
            </a:effectLst>
          </p:spPr>
          <p:txBody>
            <a:bodyPr vert="horz" wrap="square" lIns="90849" tIns="45425" rIns="90849" bIns="45425"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42">
                <a:defRPr/>
              </a:pPr>
              <a:r>
                <a:rPr lang="en-US" sz="1600" b="1">
                  <a:solidFill>
                    <a:srgbClr val="BED730"/>
                  </a:solidFill>
                  <a:latin typeface="Trebuchet MS" panose="020B0703020202090204" pitchFamily="34" charset="0"/>
                </a:rPr>
                <a:t>Sify 3.0</a:t>
              </a:r>
            </a:p>
          </p:txBody>
        </p:sp>
        <p:sp>
          <p:nvSpPr>
            <p:cNvPr id="15" name="TextBox 14">
              <a:extLst>
                <a:ext uri="{FF2B5EF4-FFF2-40B4-BE49-F238E27FC236}">
                  <a16:creationId xmlns:a16="http://schemas.microsoft.com/office/drawing/2014/main" id="{66172E22-64C8-3F3A-8359-F689D4A4CFC4}"/>
                </a:ext>
              </a:extLst>
            </p:cNvPr>
            <p:cNvSpPr txBox="1"/>
            <p:nvPr/>
          </p:nvSpPr>
          <p:spPr>
            <a:xfrm>
              <a:off x="4132882" y="3056250"/>
              <a:ext cx="1360934" cy="530468"/>
            </a:xfrm>
            <a:prstGeom prst="rect">
              <a:avLst/>
            </a:prstGeom>
            <a:noFill/>
          </p:spPr>
          <p:txBody>
            <a:bodyPr wrap="square" lIns="68137" tIns="34069" rIns="68137" bIns="34069" rtlCol="0">
              <a:spAutoFit/>
            </a:bodyPr>
            <a:lstStyle/>
            <a:p>
              <a:pPr defTabSz="684482">
                <a:defRPr/>
              </a:pPr>
              <a:r>
                <a:rPr lang="en-US" sz="1000" b="1">
                  <a:solidFill>
                    <a:srgbClr val="BED730"/>
                  </a:solidFill>
                  <a:latin typeface="Trebuchet MS" panose="020B0703020202090204" pitchFamily="34" charset="0"/>
                </a:rPr>
                <a:t>DIGITAL ICT SERVICES PROVIDER</a:t>
              </a:r>
            </a:p>
            <a:p>
              <a:pPr defTabSz="684482">
                <a:defRPr/>
              </a:pPr>
              <a:endParaRPr lang="en-US" sz="1000">
                <a:solidFill>
                  <a:srgbClr val="BED730"/>
                </a:solidFill>
                <a:latin typeface="Trebuchet MS" panose="020B0703020202090204" pitchFamily="34" charset="0"/>
              </a:endParaRPr>
            </a:p>
          </p:txBody>
        </p:sp>
        <p:sp>
          <p:nvSpPr>
            <p:cNvPr id="29" name="TextBox 28">
              <a:extLst>
                <a:ext uri="{FF2B5EF4-FFF2-40B4-BE49-F238E27FC236}">
                  <a16:creationId xmlns:a16="http://schemas.microsoft.com/office/drawing/2014/main" id="{9D2324D8-352B-E79A-4C57-55AF5F7FAB99}"/>
                </a:ext>
              </a:extLst>
            </p:cNvPr>
            <p:cNvSpPr txBox="1"/>
            <p:nvPr/>
          </p:nvSpPr>
          <p:spPr>
            <a:xfrm>
              <a:off x="4132882" y="3450404"/>
              <a:ext cx="1360934" cy="484302"/>
            </a:xfrm>
            <a:prstGeom prst="rect">
              <a:avLst/>
            </a:prstGeom>
            <a:noFill/>
          </p:spPr>
          <p:txBody>
            <a:bodyPr wrap="square" lIns="68137" tIns="34069" rIns="68137" bIns="34069" rtlCol="0" anchor="t">
              <a:spAutoFit/>
            </a:bodyPr>
            <a:lstStyle/>
            <a:p>
              <a:pPr defTabSz="684482">
                <a:defRPr/>
              </a:pPr>
              <a:r>
                <a:rPr lang="en-US" sz="900">
                  <a:solidFill>
                    <a:prstClr val="white">
                      <a:lumMod val="85000"/>
                    </a:prstClr>
                  </a:solidFill>
                  <a:latin typeface="Trebuchet MS" panose="020B0703020202090204" pitchFamily="34" charset="0"/>
                </a:rPr>
                <a:t>Launch of Enterprise </a:t>
              </a:r>
              <a:r>
                <a:rPr lang="en-US" sz="900" b="1">
                  <a:solidFill>
                    <a:prstClr val="white">
                      <a:lumMod val="85000"/>
                    </a:prstClr>
                  </a:solidFill>
                  <a:latin typeface="Trebuchet MS" panose="020B0703020202090204" pitchFamily="34" charset="0"/>
                </a:rPr>
                <a:t>Cloud platform &amp; Hybrid Cloud services</a:t>
              </a:r>
              <a:endParaRPr lang="en-US" sz="900">
                <a:solidFill>
                  <a:prstClr val="white">
                    <a:lumMod val="85000"/>
                  </a:prstClr>
                </a:solidFill>
                <a:latin typeface="Trebuchet MS" panose="020B0703020202090204" pitchFamily="34" charset="0"/>
              </a:endParaRPr>
            </a:p>
          </p:txBody>
        </p:sp>
      </p:grpSp>
      <p:grpSp>
        <p:nvGrpSpPr>
          <p:cNvPr id="10" name="Group 9">
            <a:extLst>
              <a:ext uri="{FF2B5EF4-FFF2-40B4-BE49-F238E27FC236}">
                <a16:creationId xmlns:a16="http://schemas.microsoft.com/office/drawing/2014/main" id="{A99C2ACC-DE75-0002-DFE0-57C4766A3FE9}"/>
              </a:ext>
            </a:extLst>
          </p:cNvPr>
          <p:cNvGrpSpPr/>
          <p:nvPr/>
        </p:nvGrpSpPr>
        <p:grpSpPr>
          <a:xfrm>
            <a:off x="328317" y="990400"/>
            <a:ext cx="1690584" cy="2805807"/>
            <a:chOff x="328317" y="990399"/>
            <a:chExt cx="1690584" cy="2805807"/>
          </a:xfrm>
        </p:grpSpPr>
        <p:sp>
          <p:nvSpPr>
            <p:cNvPr id="112" name="Rectangle: Rounded Corners 111">
              <a:extLst>
                <a:ext uri="{FF2B5EF4-FFF2-40B4-BE49-F238E27FC236}">
                  <a16:creationId xmlns:a16="http://schemas.microsoft.com/office/drawing/2014/main" id="{7028CDE3-2091-C240-2389-2310886D1EBD}"/>
                </a:ext>
              </a:extLst>
            </p:cNvPr>
            <p:cNvSpPr/>
            <p:nvPr/>
          </p:nvSpPr>
          <p:spPr>
            <a:xfrm>
              <a:off x="328317" y="990399"/>
              <a:ext cx="1620000" cy="1070664"/>
            </a:xfrm>
            <a:prstGeom prst="flowChartOffpageConnector">
              <a:avLst/>
            </a:prstGeom>
            <a:solidFill>
              <a:srgbClr val="10253F">
                <a:alpha val="50196"/>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57189">
                <a:spcAft>
                  <a:spcPts val="600"/>
                </a:spcAft>
                <a:defRPr/>
              </a:pPr>
              <a:r>
                <a:rPr lang="en-US" sz="1200" b="1">
                  <a:solidFill>
                    <a:srgbClr val="BED730"/>
                  </a:solidFill>
                  <a:latin typeface="Trebuchet MS" panose="020B0703020202090204" pitchFamily="34" charset="0"/>
                </a:rPr>
                <a:t>1995-2005</a:t>
              </a:r>
            </a:p>
            <a:p>
              <a:pPr algn="ctr" defTabSz="457189">
                <a:spcAft>
                  <a:spcPts val="600"/>
                </a:spcAft>
                <a:defRPr/>
              </a:pPr>
              <a:r>
                <a:rPr lang="en-US" sz="1200">
                  <a:solidFill>
                    <a:prstClr val="white"/>
                  </a:solidFill>
                  <a:latin typeface="Trebuchet MS" panose="020B0703020202090204" pitchFamily="34" charset="0"/>
                </a:rPr>
                <a:t>Internet Revolution</a:t>
              </a:r>
              <a:endParaRPr lang="en-US" sz="1800">
                <a:solidFill>
                  <a:prstClr val="white"/>
                </a:solidFill>
                <a:latin typeface="Trebuchet MS" panose="020B0703020202090204" pitchFamily="34" charset="0"/>
              </a:endParaRPr>
            </a:p>
          </p:txBody>
        </p:sp>
        <p:sp>
          <p:nvSpPr>
            <p:cNvPr id="11" name="Freeform 5">
              <a:extLst>
                <a:ext uri="{FF2B5EF4-FFF2-40B4-BE49-F238E27FC236}">
                  <a16:creationId xmlns:a16="http://schemas.microsoft.com/office/drawing/2014/main" id="{25F81518-4EDE-3740-B7C6-C06A4CD0E931}"/>
                </a:ext>
              </a:extLst>
            </p:cNvPr>
            <p:cNvSpPr>
              <a:spLocks noChangeAspect="1"/>
            </p:cNvSpPr>
            <p:nvPr/>
          </p:nvSpPr>
          <p:spPr bwMode="auto">
            <a:xfrm>
              <a:off x="694699" y="2283925"/>
              <a:ext cx="887237" cy="611430"/>
            </a:xfrm>
            <a:prstGeom prst="roundRect">
              <a:avLst/>
            </a:prstGeom>
            <a:solidFill>
              <a:srgbClr val="00B0F0">
                <a:alpha val="50196"/>
              </a:srgbClr>
            </a:solidFill>
            <a:ln w="6350">
              <a:noFill/>
              <a:prstDash val="sysDot"/>
              <a:round/>
              <a:headEnd/>
              <a:tailEnd/>
            </a:ln>
            <a:effectLst>
              <a:reflection blurRad="6350" stA="52000" endA="300" endPos="35000" dir="5400000" sy="-100000" algn="bl" rotWithShape="0"/>
            </a:effectLst>
          </p:spPr>
          <p:txBody>
            <a:bodyPr vert="horz" wrap="square" lIns="122651" tIns="61323" rIns="122651" bIns="61323"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7389">
                <a:defRPr/>
              </a:pPr>
              <a:r>
                <a:rPr lang="en-US" sz="1600" b="1">
                  <a:solidFill>
                    <a:srgbClr val="00B0F0"/>
                  </a:solidFill>
                  <a:latin typeface="Trebuchet MS" panose="020B0703020202090204" pitchFamily="34" charset="0"/>
                </a:rPr>
                <a:t>Sify 1.0</a:t>
              </a:r>
            </a:p>
          </p:txBody>
        </p:sp>
        <p:sp>
          <p:nvSpPr>
            <p:cNvPr id="32" name="TextBox 31">
              <a:extLst>
                <a:ext uri="{FF2B5EF4-FFF2-40B4-BE49-F238E27FC236}">
                  <a16:creationId xmlns:a16="http://schemas.microsoft.com/office/drawing/2014/main" id="{2EEBF143-FBAA-BF1C-6E7B-E4F8B042D9A9}"/>
                </a:ext>
              </a:extLst>
            </p:cNvPr>
            <p:cNvSpPr txBox="1"/>
            <p:nvPr/>
          </p:nvSpPr>
          <p:spPr>
            <a:xfrm>
              <a:off x="657969" y="3056250"/>
              <a:ext cx="1360932" cy="376580"/>
            </a:xfrm>
            <a:prstGeom prst="rect">
              <a:avLst/>
            </a:prstGeom>
            <a:noFill/>
          </p:spPr>
          <p:txBody>
            <a:bodyPr wrap="square" lIns="68137" tIns="34069" rIns="68137" bIns="34069" rtlCol="0" anchor="t">
              <a:spAutoFit/>
            </a:bodyPr>
            <a:lstStyle/>
            <a:p>
              <a:pPr defTabSz="684482">
                <a:defRPr/>
              </a:pPr>
              <a:r>
                <a:rPr lang="en-US" sz="1000" b="1">
                  <a:solidFill>
                    <a:srgbClr val="BED730"/>
                  </a:solidFill>
                  <a:latin typeface="Trebuchet MS" panose="020B0703020202090204" pitchFamily="34" charset="0"/>
                </a:rPr>
                <a:t>RETAIL INTERNET SERVICE PROVIDER</a:t>
              </a:r>
              <a:endParaRPr lang="en-US" sz="1400">
                <a:solidFill>
                  <a:srgbClr val="BED730"/>
                </a:solidFill>
                <a:latin typeface="Trebuchet MS" panose="020B0703020202090204" pitchFamily="34" charset="0"/>
              </a:endParaRPr>
            </a:p>
          </p:txBody>
        </p:sp>
        <p:sp>
          <p:nvSpPr>
            <p:cNvPr id="33" name="TextBox 32">
              <a:extLst>
                <a:ext uri="{FF2B5EF4-FFF2-40B4-BE49-F238E27FC236}">
                  <a16:creationId xmlns:a16="http://schemas.microsoft.com/office/drawing/2014/main" id="{4CA91ED9-6B15-817D-B8AC-421FADD941B0}"/>
                </a:ext>
              </a:extLst>
            </p:cNvPr>
            <p:cNvSpPr txBox="1"/>
            <p:nvPr/>
          </p:nvSpPr>
          <p:spPr>
            <a:xfrm>
              <a:off x="657969" y="3450404"/>
              <a:ext cx="1360932" cy="345802"/>
            </a:xfrm>
            <a:prstGeom prst="rect">
              <a:avLst/>
            </a:prstGeom>
            <a:noFill/>
          </p:spPr>
          <p:txBody>
            <a:bodyPr wrap="square" lIns="68137" tIns="34069" rIns="68137" bIns="34069" rtlCol="0" anchor="t">
              <a:spAutoFit/>
            </a:bodyPr>
            <a:lstStyle/>
            <a:p>
              <a:pPr defTabSz="684482">
                <a:defRPr/>
              </a:pPr>
              <a:r>
                <a:rPr lang="en-US" sz="900" b="1">
                  <a:solidFill>
                    <a:prstClr val="white">
                      <a:lumMod val="85000"/>
                    </a:prstClr>
                  </a:solidFill>
                  <a:latin typeface="Trebuchet MS" panose="020B0703020202090204" pitchFamily="34" charset="0"/>
                  <a:cs typeface="Segoe UI"/>
                </a:rPr>
                <a:t>First private </a:t>
              </a:r>
            </a:p>
            <a:p>
              <a:pPr defTabSz="684482">
                <a:defRPr/>
              </a:pPr>
              <a:r>
                <a:rPr lang="en-US" sz="900" b="1">
                  <a:solidFill>
                    <a:prstClr val="white">
                      <a:lumMod val="85000"/>
                    </a:prstClr>
                  </a:solidFill>
                  <a:latin typeface="Trebuchet MS" panose="020B0703020202090204" pitchFamily="34" charset="0"/>
                  <a:cs typeface="Segoe UI"/>
                </a:rPr>
                <a:t>ISP</a:t>
              </a:r>
              <a:r>
                <a:rPr lang="en-US" sz="900">
                  <a:solidFill>
                    <a:prstClr val="white">
                      <a:lumMod val="85000"/>
                    </a:prstClr>
                  </a:solidFill>
                  <a:latin typeface="Trebuchet MS" panose="020B0703020202090204" pitchFamily="34" charset="0"/>
                  <a:cs typeface="Segoe UI"/>
                </a:rPr>
                <a:t> in India</a:t>
              </a:r>
            </a:p>
          </p:txBody>
        </p:sp>
      </p:grpSp>
      <p:grpSp>
        <p:nvGrpSpPr>
          <p:cNvPr id="21" name="Group 20">
            <a:extLst>
              <a:ext uri="{FF2B5EF4-FFF2-40B4-BE49-F238E27FC236}">
                <a16:creationId xmlns:a16="http://schemas.microsoft.com/office/drawing/2014/main" id="{ECB44B43-13CF-B79E-C741-4D13E6721A7F}"/>
              </a:ext>
            </a:extLst>
          </p:cNvPr>
          <p:cNvGrpSpPr/>
          <p:nvPr/>
        </p:nvGrpSpPr>
        <p:grpSpPr>
          <a:xfrm>
            <a:off x="5711885" y="990400"/>
            <a:ext cx="2016664" cy="2885838"/>
            <a:chOff x="5711884" y="1007685"/>
            <a:chExt cx="2016664" cy="2885838"/>
          </a:xfrm>
        </p:grpSpPr>
        <p:sp>
          <p:nvSpPr>
            <p:cNvPr id="20" name="Rectangle: Rounded Corners 19">
              <a:extLst>
                <a:ext uri="{FF2B5EF4-FFF2-40B4-BE49-F238E27FC236}">
                  <a16:creationId xmlns:a16="http://schemas.microsoft.com/office/drawing/2014/main" id="{8A52EFFF-9BD4-6526-8610-34EFEEB86A28}"/>
                </a:ext>
              </a:extLst>
            </p:cNvPr>
            <p:cNvSpPr/>
            <p:nvPr/>
          </p:nvSpPr>
          <p:spPr>
            <a:xfrm>
              <a:off x="5711884" y="1007685"/>
              <a:ext cx="1620000" cy="1070664"/>
            </a:xfrm>
            <a:prstGeom prst="flowChartOffpageConnector">
              <a:avLst/>
            </a:prstGeom>
            <a:solidFill>
              <a:srgbClr val="10253F">
                <a:alpha val="50196"/>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57189">
                <a:spcAft>
                  <a:spcPts val="600"/>
                </a:spcAft>
                <a:defRPr/>
              </a:pPr>
              <a:r>
                <a:rPr lang="en-US" sz="1200" b="1">
                  <a:solidFill>
                    <a:srgbClr val="BED730"/>
                  </a:solidFill>
                  <a:latin typeface="Trebuchet MS" panose="020B0703020202090204" pitchFamily="34" charset="0"/>
                </a:rPr>
                <a:t>2021 onwards</a:t>
              </a:r>
              <a:endParaRPr lang="en-US" sz="1200">
                <a:solidFill>
                  <a:srgbClr val="FFFFFF"/>
                </a:solidFill>
                <a:latin typeface="Trebuchet MS" panose="020B0703020202090204" pitchFamily="34" charset="0"/>
              </a:endParaRPr>
            </a:p>
            <a:p>
              <a:pPr algn="ctr" defTabSz="457189">
                <a:spcAft>
                  <a:spcPts val="600"/>
                </a:spcAft>
                <a:defRPr/>
              </a:pPr>
              <a:r>
                <a:rPr lang="en-US" sz="1200">
                  <a:solidFill>
                    <a:srgbClr val="FFFFFF"/>
                  </a:solidFill>
                  <a:latin typeface="Trebuchet MS" panose="020B0703020202090204" pitchFamily="34" charset="0"/>
                </a:rPr>
                <a:t>Digital Acceleration </a:t>
              </a:r>
              <a:endParaRPr lang="en-US" sz="1200">
                <a:solidFill>
                  <a:prstClr val="white"/>
                </a:solidFill>
                <a:latin typeface="Trebuchet MS" panose="020B0703020202090204" pitchFamily="34" charset="0"/>
              </a:endParaRPr>
            </a:p>
          </p:txBody>
        </p:sp>
        <p:sp>
          <p:nvSpPr>
            <p:cNvPr id="23" name="Freeform 13">
              <a:extLst>
                <a:ext uri="{FF2B5EF4-FFF2-40B4-BE49-F238E27FC236}">
                  <a16:creationId xmlns:a16="http://schemas.microsoft.com/office/drawing/2014/main" id="{C54CA80D-70E3-1749-A377-D0B9AEBF8EE2}"/>
                </a:ext>
              </a:extLst>
            </p:cNvPr>
            <p:cNvSpPr>
              <a:spLocks noChangeAspect="1"/>
            </p:cNvSpPr>
            <p:nvPr/>
          </p:nvSpPr>
          <p:spPr bwMode="auto">
            <a:xfrm>
              <a:off x="6115740" y="2308188"/>
              <a:ext cx="812288" cy="610910"/>
            </a:xfrm>
            <a:prstGeom prst="roundRect">
              <a:avLst/>
            </a:prstGeom>
            <a:solidFill>
              <a:srgbClr val="00B0F0">
                <a:alpha val="50196"/>
              </a:srgbClr>
            </a:solidFill>
            <a:ln w="6350">
              <a:noFill/>
              <a:prstDash val="sysDot"/>
              <a:round/>
              <a:headEnd/>
              <a:tailEnd/>
            </a:ln>
            <a:effectLst>
              <a:reflection blurRad="6350" stA="52000" endA="300" endPos="35000" dir="5400000" sy="-100000" algn="bl" rotWithShape="0"/>
            </a:effectLst>
          </p:spPr>
          <p:txBody>
            <a:bodyPr vert="horz" wrap="square" lIns="90849" tIns="45425" rIns="90849" bIns="45425"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42">
                <a:defRPr/>
              </a:pPr>
              <a:endParaRPr lang="en-US" sz="1600" b="1">
                <a:solidFill>
                  <a:srgbClr val="BED730"/>
                </a:solidFill>
                <a:latin typeface="Trebuchet MS" panose="020B0703020202090204" pitchFamily="34" charset="0"/>
              </a:endParaRPr>
            </a:p>
            <a:p>
              <a:pPr algn="ctr" defTabSz="912642">
                <a:defRPr/>
              </a:pPr>
              <a:r>
                <a:rPr lang="en-US" sz="1600" b="1">
                  <a:solidFill>
                    <a:srgbClr val="BED730"/>
                  </a:solidFill>
                  <a:latin typeface="Trebuchet MS" panose="020B0703020202090204" pitchFamily="34" charset="0"/>
                </a:rPr>
                <a:t>Sify 4.0</a:t>
              </a:r>
            </a:p>
            <a:p>
              <a:pPr algn="ctr" defTabSz="912642">
                <a:defRPr/>
              </a:pPr>
              <a:endParaRPr lang="en-US" sz="1600" b="1">
                <a:solidFill>
                  <a:srgbClr val="BED730"/>
                </a:solidFill>
                <a:latin typeface="Trebuchet MS" panose="020B0703020202090204" pitchFamily="34" charset="0"/>
              </a:endParaRPr>
            </a:p>
          </p:txBody>
        </p:sp>
        <p:sp>
          <p:nvSpPr>
            <p:cNvPr id="34" name="TextBox 33">
              <a:extLst>
                <a:ext uri="{FF2B5EF4-FFF2-40B4-BE49-F238E27FC236}">
                  <a16:creationId xmlns:a16="http://schemas.microsoft.com/office/drawing/2014/main" id="{F10DC746-7E39-F676-D9A0-D607E43E8402}"/>
                </a:ext>
              </a:extLst>
            </p:cNvPr>
            <p:cNvSpPr txBox="1"/>
            <p:nvPr/>
          </p:nvSpPr>
          <p:spPr>
            <a:xfrm>
              <a:off x="6050216" y="3547721"/>
              <a:ext cx="1410657" cy="345802"/>
            </a:xfrm>
            <a:prstGeom prst="rect">
              <a:avLst/>
            </a:prstGeom>
            <a:noFill/>
          </p:spPr>
          <p:txBody>
            <a:bodyPr wrap="square" lIns="68137" tIns="34069" rIns="68137" bIns="34069" rtlCol="0" anchor="t">
              <a:spAutoFit/>
            </a:bodyPr>
            <a:lstStyle/>
            <a:p>
              <a:pPr defTabSz="684482">
                <a:defRPr/>
              </a:pPr>
              <a:r>
                <a:rPr lang="en-US" sz="900">
                  <a:solidFill>
                    <a:prstClr val="white">
                      <a:lumMod val="85000"/>
                    </a:prstClr>
                  </a:solidFill>
                  <a:latin typeface="Trebuchet MS" panose="020B0703020202090204" pitchFamily="34" charset="0"/>
                </a:rPr>
                <a:t>Launch of end-to-end </a:t>
              </a:r>
            </a:p>
            <a:p>
              <a:pPr defTabSz="684482">
                <a:defRPr/>
              </a:pPr>
              <a:r>
                <a:rPr lang="en-US" sz="900" b="1">
                  <a:solidFill>
                    <a:prstClr val="white">
                      <a:lumMod val="85000"/>
                    </a:prstClr>
                  </a:solidFill>
                  <a:latin typeface="Trebuchet MS" panose="020B0703020202090204" pitchFamily="34" charset="0"/>
                </a:rPr>
                <a:t>Digital services</a:t>
              </a:r>
            </a:p>
          </p:txBody>
        </p:sp>
        <p:sp>
          <p:nvSpPr>
            <p:cNvPr id="35" name="TextBox 34">
              <a:extLst>
                <a:ext uri="{FF2B5EF4-FFF2-40B4-BE49-F238E27FC236}">
                  <a16:creationId xmlns:a16="http://schemas.microsoft.com/office/drawing/2014/main" id="{5468C5D1-E58D-3C62-6651-E324FAF1856A}"/>
                </a:ext>
              </a:extLst>
            </p:cNvPr>
            <p:cNvSpPr txBox="1"/>
            <p:nvPr/>
          </p:nvSpPr>
          <p:spPr>
            <a:xfrm>
              <a:off x="6050216" y="3056250"/>
              <a:ext cx="1678332" cy="530468"/>
            </a:xfrm>
            <a:prstGeom prst="rect">
              <a:avLst/>
            </a:prstGeom>
            <a:noFill/>
          </p:spPr>
          <p:txBody>
            <a:bodyPr wrap="square" lIns="68137" tIns="34069" rIns="68137" bIns="34069" rtlCol="0" anchor="t">
              <a:spAutoFit/>
            </a:bodyPr>
            <a:lstStyle/>
            <a:p>
              <a:pPr defTabSz="684482">
                <a:defRPr/>
              </a:pPr>
              <a:r>
                <a:rPr lang="en-US" sz="1000" b="1">
                  <a:solidFill>
                    <a:srgbClr val="BED730"/>
                  </a:solidFill>
                  <a:latin typeface="Trebuchet MS" panose="020B0703020202090204" pitchFamily="34" charset="0"/>
                </a:rPr>
                <a:t>DIGITAL TRANSFORMATION PARTNER (</a:t>
              </a:r>
              <a:r>
                <a:rPr lang="en-US" sz="1000" b="1" err="1">
                  <a:solidFill>
                    <a:srgbClr val="BED730"/>
                  </a:solidFill>
                  <a:latin typeface="Trebuchet MS" panose="020B0703020202090204" pitchFamily="34" charset="0"/>
                </a:rPr>
                <a:t>digital@core</a:t>
              </a:r>
              <a:r>
                <a:rPr lang="en-US" sz="1000" b="1">
                  <a:solidFill>
                    <a:srgbClr val="BED730"/>
                  </a:solidFill>
                  <a:latin typeface="Trebuchet MS" panose="020B0703020202090204" pitchFamily="34" charset="0"/>
                </a:rPr>
                <a:t>)</a:t>
              </a:r>
              <a:endParaRPr lang="en-US" sz="1400">
                <a:solidFill>
                  <a:srgbClr val="BED730"/>
                </a:solidFill>
                <a:latin typeface="Trebuchet MS" panose="020B0703020202090204" pitchFamily="34" charset="0"/>
              </a:endParaRPr>
            </a:p>
          </p:txBody>
        </p:sp>
      </p:grpSp>
      <p:grpSp>
        <p:nvGrpSpPr>
          <p:cNvPr id="8" name="Group 7">
            <a:extLst>
              <a:ext uri="{FF2B5EF4-FFF2-40B4-BE49-F238E27FC236}">
                <a16:creationId xmlns:a16="http://schemas.microsoft.com/office/drawing/2014/main" id="{23987A30-FE41-C6F1-9724-2E498DE7B859}"/>
              </a:ext>
            </a:extLst>
          </p:cNvPr>
          <p:cNvGrpSpPr/>
          <p:nvPr/>
        </p:nvGrpSpPr>
        <p:grpSpPr>
          <a:xfrm>
            <a:off x="0" y="4324125"/>
            <a:ext cx="9144000" cy="408214"/>
            <a:chOff x="0" y="4324124"/>
            <a:chExt cx="9144000" cy="408214"/>
          </a:xfrm>
        </p:grpSpPr>
        <p:sp>
          <p:nvSpPr>
            <p:cNvPr id="36" name="Rectangle: Rounded Corners 55">
              <a:extLst>
                <a:ext uri="{FF2B5EF4-FFF2-40B4-BE49-F238E27FC236}">
                  <a16:creationId xmlns:a16="http://schemas.microsoft.com/office/drawing/2014/main" id="{CF5EDEA1-58EF-CDD5-5629-1C9ECC766B5E}"/>
                </a:ext>
              </a:extLst>
            </p:cNvPr>
            <p:cNvSpPr/>
            <p:nvPr/>
          </p:nvSpPr>
          <p:spPr>
            <a:xfrm>
              <a:off x="0" y="4324124"/>
              <a:ext cx="9144000" cy="408214"/>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algn="ctr" defTabSz="914400">
                <a:defRPr/>
              </a:pPr>
              <a:endParaRPr lang="en-US" sz="1300" b="1" i="1" kern="0">
                <a:solidFill>
                  <a:prstClr val="black"/>
                </a:solidFill>
                <a:latin typeface="Trebuchet MS" panose="020B0703020202090204" pitchFamily="34" charset="0"/>
              </a:endParaRPr>
            </a:p>
          </p:txBody>
        </p:sp>
        <p:sp>
          <p:nvSpPr>
            <p:cNvPr id="37" name="TextBox 36">
              <a:extLst>
                <a:ext uri="{FF2B5EF4-FFF2-40B4-BE49-F238E27FC236}">
                  <a16:creationId xmlns:a16="http://schemas.microsoft.com/office/drawing/2014/main" id="{77041CA1-FEF3-23B3-ADB2-5FCB7F0C6550}"/>
                </a:ext>
              </a:extLst>
            </p:cNvPr>
            <p:cNvSpPr txBox="1"/>
            <p:nvPr/>
          </p:nvSpPr>
          <p:spPr>
            <a:xfrm>
              <a:off x="323850" y="4389732"/>
              <a:ext cx="8496300" cy="276999"/>
            </a:xfrm>
            <a:prstGeom prst="rect">
              <a:avLst/>
            </a:prstGeom>
            <a:noFill/>
          </p:spPr>
          <p:txBody>
            <a:bodyPr wrap="square" rtlCol="0">
              <a:spAutoFit/>
            </a:bodyPr>
            <a:lstStyle/>
            <a:p>
              <a:pPr algn="ctr" defTabSz="914174">
                <a:defRPr/>
              </a:pPr>
              <a:r>
                <a:rPr lang="en-IN" sz="1200" b="1" i="1">
                  <a:solidFill>
                    <a:prstClr val="black"/>
                  </a:solidFill>
                  <a:latin typeface="Trebuchet MS" panose="020B0703020202090204" pitchFamily="34" charset="0"/>
                </a:rPr>
                <a:t>From revolutionizing consumer internet in the 90s to becoming a Digital Transformation Partner for Enterprises</a:t>
              </a:r>
            </a:p>
          </p:txBody>
        </p:sp>
      </p:grpSp>
      <p:cxnSp>
        <p:nvCxnSpPr>
          <p:cNvPr id="48" name="Straight Arrow Connector 47">
            <a:extLst>
              <a:ext uri="{FF2B5EF4-FFF2-40B4-BE49-F238E27FC236}">
                <a16:creationId xmlns:a16="http://schemas.microsoft.com/office/drawing/2014/main" id="{5DA459A6-594E-A822-FBAE-F21B3B0B474D}"/>
              </a:ext>
            </a:extLst>
          </p:cNvPr>
          <p:cNvCxnSpPr>
            <a:cxnSpLocks/>
            <a:stCxn id="11" idx="3"/>
            <a:endCxn id="12" idx="1"/>
          </p:cNvCxnSpPr>
          <p:nvPr/>
        </p:nvCxnSpPr>
        <p:spPr>
          <a:xfrm>
            <a:off x="1581937" y="2589640"/>
            <a:ext cx="935037" cy="0"/>
          </a:xfrm>
          <a:prstGeom prst="straightConnector1">
            <a:avLst/>
          </a:prstGeom>
          <a:ln>
            <a:solidFill>
              <a:srgbClr val="BED73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C41C7-B7A6-EB73-CB6B-27EC6DCB2952}"/>
              </a:ext>
            </a:extLst>
          </p:cNvPr>
          <p:cNvCxnSpPr>
            <a:cxnSpLocks/>
            <a:stCxn id="12" idx="3"/>
            <a:endCxn id="17" idx="1"/>
          </p:cNvCxnSpPr>
          <p:nvPr/>
        </p:nvCxnSpPr>
        <p:spPr>
          <a:xfrm>
            <a:off x="3329262" y="2589640"/>
            <a:ext cx="972512" cy="0"/>
          </a:xfrm>
          <a:prstGeom prst="straightConnector1">
            <a:avLst/>
          </a:prstGeom>
          <a:ln>
            <a:solidFill>
              <a:srgbClr val="BED73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06E180F-8174-4568-CDA3-F33B74EFF19C}"/>
              </a:ext>
            </a:extLst>
          </p:cNvPr>
          <p:cNvCxnSpPr>
            <a:cxnSpLocks/>
            <a:stCxn id="17" idx="3"/>
            <a:endCxn id="23" idx="1"/>
          </p:cNvCxnSpPr>
          <p:nvPr/>
        </p:nvCxnSpPr>
        <p:spPr>
          <a:xfrm>
            <a:off x="5114062" y="2589641"/>
            <a:ext cx="1001679" cy="6717"/>
          </a:xfrm>
          <a:prstGeom prst="straightConnector1">
            <a:avLst/>
          </a:prstGeom>
          <a:ln>
            <a:solidFill>
              <a:srgbClr val="BED73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E1F104-9C60-EB76-D316-E6F2B1710B3A}"/>
              </a:ext>
            </a:extLst>
          </p:cNvPr>
          <p:cNvCxnSpPr>
            <a:cxnSpLocks/>
            <a:stCxn id="23" idx="3"/>
            <a:endCxn id="6" idx="1"/>
          </p:cNvCxnSpPr>
          <p:nvPr/>
        </p:nvCxnSpPr>
        <p:spPr>
          <a:xfrm flipV="1">
            <a:off x="6928028" y="2593141"/>
            <a:ext cx="862428" cy="3216"/>
          </a:xfrm>
          <a:prstGeom prst="straightConnector1">
            <a:avLst/>
          </a:prstGeom>
          <a:ln>
            <a:solidFill>
              <a:srgbClr val="BED73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Freeform 13">
            <a:extLst>
              <a:ext uri="{FF2B5EF4-FFF2-40B4-BE49-F238E27FC236}">
                <a16:creationId xmlns:a16="http://schemas.microsoft.com/office/drawing/2014/main" id="{DD78280B-0300-E7D5-92E5-2666024A2007}"/>
              </a:ext>
            </a:extLst>
          </p:cNvPr>
          <p:cNvSpPr>
            <a:spLocks noChangeAspect="1"/>
          </p:cNvSpPr>
          <p:nvPr/>
        </p:nvSpPr>
        <p:spPr bwMode="auto">
          <a:xfrm>
            <a:off x="7790457" y="1274884"/>
            <a:ext cx="1029694" cy="2636514"/>
          </a:xfrm>
          <a:prstGeom prst="roundRect">
            <a:avLst/>
          </a:prstGeom>
          <a:noFill/>
          <a:ln w="6350">
            <a:solidFill>
              <a:schemeClr val="accent3">
                <a:lumMod val="75000"/>
              </a:schemeClr>
            </a:solidFill>
            <a:prstDash val="sysDot"/>
            <a:round/>
            <a:headEnd/>
            <a:tailEnd/>
          </a:ln>
          <a:effectLst/>
        </p:spPr>
        <p:txBody>
          <a:bodyPr vert="horz" wrap="square" lIns="90849" tIns="45425" rIns="90849" bIns="45425"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2000" b="1">
                <a:solidFill>
                  <a:prstClr val="white"/>
                </a:solidFill>
                <a:latin typeface="Trebuchet MS" panose="020B0703020202090204" pitchFamily="34" charset="0"/>
              </a:rPr>
              <a:t>Age </a:t>
            </a:r>
          </a:p>
          <a:p>
            <a:pPr algn="ctr" defTabSz="914378">
              <a:defRPr/>
            </a:pPr>
            <a:r>
              <a:rPr lang="en-US" sz="2000" b="1">
                <a:solidFill>
                  <a:prstClr val="white"/>
                </a:solidFill>
                <a:latin typeface="Trebuchet MS" panose="020B0703020202090204" pitchFamily="34" charset="0"/>
              </a:rPr>
              <a:t>of</a:t>
            </a:r>
          </a:p>
          <a:p>
            <a:pPr algn="ctr" defTabSz="914378">
              <a:defRPr/>
            </a:pPr>
            <a:r>
              <a:rPr lang="en-US" sz="2800" b="1">
                <a:solidFill>
                  <a:srgbClr val="BED730"/>
                </a:solidFill>
                <a:latin typeface="Trebuchet MS" panose="020B0703020202090204" pitchFamily="34" charset="0"/>
              </a:rPr>
              <a:t>AI</a:t>
            </a:r>
            <a:endParaRPr lang="en-US" sz="2800">
              <a:solidFill>
                <a:srgbClr val="BED730"/>
              </a:solidFill>
              <a:latin typeface="Trebuchet MS"/>
            </a:endParaRPr>
          </a:p>
        </p:txBody>
      </p:sp>
      <p:cxnSp>
        <p:nvCxnSpPr>
          <p:cNvPr id="38" name="Straight Connector 37">
            <a:extLst>
              <a:ext uri="{FF2B5EF4-FFF2-40B4-BE49-F238E27FC236}">
                <a16:creationId xmlns:a16="http://schemas.microsoft.com/office/drawing/2014/main" id="{25C24580-5337-90A5-DE30-EEAEE4A358EB}"/>
              </a:ext>
            </a:extLst>
          </p:cNvPr>
          <p:cNvCxnSpPr>
            <a:stCxn id="112" idx="3"/>
            <a:endCxn id="113" idx="1"/>
          </p:cNvCxnSpPr>
          <p:nvPr/>
        </p:nvCxnSpPr>
        <p:spPr>
          <a:xfrm>
            <a:off x="1948317" y="1525731"/>
            <a:ext cx="164800" cy="0"/>
          </a:xfrm>
          <a:prstGeom prst="line">
            <a:avLst/>
          </a:prstGeom>
          <a:ln>
            <a:solidFill>
              <a:schemeClr val="accent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E82876-C0D0-F048-0A1A-2DB1DB1F3650}"/>
              </a:ext>
            </a:extLst>
          </p:cNvPr>
          <p:cNvCxnSpPr>
            <a:stCxn id="113" idx="3"/>
            <a:endCxn id="114" idx="1"/>
          </p:cNvCxnSpPr>
          <p:nvPr/>
        </p:nvCxnSpPr>
        <p:spPr>
          <a:xfrm>
            <a:off x="3733118" y="1525731"/>
            <a:ext cx="164800" cy="0"/>
          </a:xfrm>
          <a:prstGeom prst="line">
            <a:avLst/>
          </a:prstGeom>
          <a:ln>
            <a:solidFill>
              <a:schemeClr val="accent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930240-E3B9-E893-BA56-82DBF04DB524}"/>
              </a:ext>
            </a:extLst>
          </p:cNvPr>
          <p:cNvCxnSpPr>
            <a:stCxn id="114" idx="3"/>
            <a:endCxn id="20" idx="1"/>
          </p:cNvCxnSpPr>
          <p:nvPr/>
        </p:nvCxnSpPr>
        <p:spPr>
          <a:xfrm>
            <a:off x="5517918" y="1525731"/>
            <a:ext cx="193967" cy="0"/>
          </a:xfrm>
          <a:prstGeom prst="line">
            <a:avLst/>
          </a:prstGeom>
          <a:ln>
            <a:solidFill>
              <a:schemeClr val="accent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BBEBC6B-B357-B237-82B0-49B8205EE0E8}"/>
              </a:ext>
            </a:extLst>
          </p:cNvPr>
          <p:cNvCxnSpPr>
            <a:cxnSpLocks/>
            <a:stCxn id="20" idx="3"/>
          </p:cNvCxnSpPr>
          <p:nvPr/>
        </p:nvCxnSpPr>
        <p:spPr>
          <a:xfrm>
            <a:off x="7331885" y="1525731"/>
            <a:ext cx="458572" cy="0"/>
          </a:xfrm>
          <a:prstGeom prst="line">
            <a:avLst/>
          </a:prstGeom>
          <a:ln>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8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linds(horizontal)">
                                      <p:cBhvr>
                                        <p:cTn id="11" dur="500"/>
                                        <p:tgtEl>
                                          <p:spTgt spid="4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linds(horizontal)">
                                      <p:cBhvr>
                                        <p:cTn id="23" dur="500"/>
                                        <p:tgtEl>
                                          <p:spTgt spid="50"/>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linds(horizontal)">
                                      <p:cBhvr>
                                        <p:cTn id="39" dur="500"/>
                                        <p:tgtEl>
                                          <p:spTgt spid="44"/>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par>
                          <p:cTn id="52" fill="hold">
                            <p:stCondLst>
                              <p:cond delay="6000"/>
                            </p:stCondLst>
                            <p:childTnLst>
                              <p:par>
                                <p:cTn id="53" presetID="23" presetClass="entr" presetSubtype="272"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strVal val="2/3*#ppt_w"/>
                                          </p:val>
                                        </p:tav>
                                        <p:tav tm="100000">
                                          <p:val>
                                            <p:strVal val="#ppt_w"/>
                                          </p:val>
                                        </p:tav>
                                      </p:tavLst>
                                    </p:anim>
                                    <p:anim calcmode="lin" valueType="num">
                                      <p:cBhvr>
                                        <p:cTn id="56" dur="500" fill="hold"/>
                                        <p:tgtEl>
                                          <p:spTgt spid="6"/>
                                        </p:tgtEl>
                                        <p:attrNameLst>
                                          <p:attrName>ppt_h</p:attrName>
                                        </p:attrNameLst>
                                      </p:cBhvr>
                                      <p:tavLst>
                                        <p:tav tm="0">
                                          <p:val>
                                            <p:strVal val="2/3*#ppt_h"/>
                                          </p:val>
                                        </p:tav>
                                        <p:tav tm="100000">
                                          <p:val>
                                            <p:strVal val="#ppt_h"/>
                                          </p:val>
                                        </p:tav>
                                      </p:tavLst>
                                    </p:anim>
                                  </p:childTnLst>
                                </p:cTn>
                              </p:par>
                            </p:childTnLst>
                          </p:cTn>
                        </p:par>
                        <p:par>
                          <p:cTn id="57" fill="hold">
                            <p:stCondLst>
                              <p:cond delay="6500"/>
                            </p:stCondLst>
                            <p:childTnLst>
                              <p:par>
                                <p:cTn id="58" presetID="42"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265-647A-AAC0-9995-E54C8C3B909B}"/>
              </a:ext>
            </a:extLst>
          </p:cNvPr>
          <p:cNvSpPr>
            <a:spLocks noGrp="1"/>
          </p:cNvSpPr>
          <p:nvPr>
            <p:ph type="title"/>
          </p:nvPr>
        </p:nvSpPr>
        <p:spPr>
          <a:xfrm>
            <a:off x="324000" y="219270"/>
            <a:ext cx="8496150" cy="400099"/>
          </a:xfrm>
        </p:spPr>
        <p:txBody>
          <a:bodyPr/>
          <a:lstStyle/>
          <a:p>
            <a:r>
              <a:rPr lang="en-IN" dirty="0"/>
              <a:t>OUR Investment PHILOSOPHY</a:t>
            </a:r>
          </a:p>
        </p:txBody>
      </p:sp>
      <p:grpSp>
        <p:nvGrpSpPr>
          <p:cNvPr id="14" name="Group 13">
            <a:extLst>
              <a:ext uri="{FF2B5EF4-FFF2-40B4-BE49-F238E27FC236}">
                <a16:creationId xmlns:a16="http://schemas.microsoft.com/office/drawing/2014/main" id="{3E096C72-CFD3-91EF-1715-A83E171A815A}"/>
              </a:ext>
            </a:extLst>
          </p:cNvPr>
          <p:cNvGrpSpPr/>
          <p:nvPr/>
        </p:nvGrpSpPr>
        <p:grpSpPr>
          <a:xfrm>
            <a:off x="336517" y="991109"/>
            <a:ext cx="8483632" cy="795694"/>
            <a:chOff x="336517" y="991109"/>
            <a:chExt cx="8483632" cy="795694"/>
          </a:xfrm>
        </p:grpSpPr>
        <p:sp>
          <p:nvSpPr>
            <p:cNvPr id="55" name="Rectangle: Rounded Corners 10">
              <a:extLst>
                <a:ext uri="{FF2B5EF4-FFF2-40B4-BE49-F238E27FC236}">
                  <a16:creationId xmlns:a16="http://schemas.microsoft.com/office/drawing/2014/main" id="{3589E796-B161-8A03-7211-D4B5DCED8F30}"/>
                </a:ext>
              </a:extLst>
            </p:cNvPr>
            <p:cNvSpPr/>
            <p:nvPr/>
          </p:nvSpPr>
          <p:spPr>
            <a:xfrm rot="16200000" flipH="1" flipV="1">
              <a:off x="3324781" y="-341155"/>
              <a:ext cx="792000" cy="3456528"/>
            </a:xfrm>
            <a:prstGeom prst="rect">
              <a:avLst/>
            </a:prstGeom>
            <a:solidFill>
              <a:schemeClr val="accent5">
                <a:lumMod val="60000"/>
                <a:lumOff val="40000"/>
                <a:alpha val="4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48" name="Rectangle: Rounded Corners 10">
              <a:extLst>
                <a:ext uri="{FF2B5EF4-FFF2-40B4-BE49-F238E27FC236}">
                  <a16:creationId xmlns:a16="http://schemas.microsoft.com/office/drawing/2014/main" id="{FCE5656D-3FE3-BA9A-F2BC-CAEEAFE14DDA}"/>
                </a:ext>
              </a:extLst>
            </p:cNvPr>
            <p:cNvSpPr/>
            <p:nvPr/>
          </p:nvSpPr>
          <p:spPr>
            <a:xfrm rot="16200000" flipH="1" flipV="1">
              <a:off x="6757389" y="-279651"/>
              <a:ext cx="792000" cy="3333520"/>
            </a:xfrm>
            <a:prstGeom prst="round2SameRect">
              <a:avLst/>
            </a:prstGeom>
            <a:solidFill>
              <a:srgbClr val="254061">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25" name="Round Same Side Corner Rectangle 8">
              <a:extLst>
                <a:ext uri="{FF2B5EF4-FFF2-40B4-BE49-F238E27FC236}">
                  <a16:creationId xmlns:a16="http://schemas.microsoft.com/office/drawing/2014/main" id="{44A9BBE8-CADA-8174-44DC-A285587ABEAF}"/>
                </a:ext>
              </a:extLst>
            </p:cNvPr>
            <p:cNvSpPr/>
            <p:nvPr/>
          </p:nvSpPr>
          <p:spPr>
            <a:xfrm rot="16200000" flipV="1">
              <a:off x="1578518" y="1372803"/>
              <a:ext cx="792000" cy="3600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8" name="Rectangle: Rounded Corners 10">
              <a:extLst>
                <a:ext uri="{FF2B5EF4-FFF2-40B4-BE49-F238E27FC236}">
                  <a16:creationId xmlns:a16="http://schemas.microsoft.com/office/drawing/2014/main" id="{F8B06A20-97C4-4519-A3F8-6E6C161C8E44}"/>
                </a:ext>
              </a:extLst>
            </p:cNvPr>
            <p:cNvSpPr/>
            <p:nvPr/>
          </p:nvSpPr>
          <p:spPr>
            <a:xfrm rot="16200000" flipH="1">
              <a:off x="750517" y="577109"/>
              <a:ext cx="792000" cy="1620000"/>
            </a:xfrm>
            <a:prstGeom prst="round2SameRect">
              <a:avLst/>
            </a:prstGeom>
            <a:solidFill>
              <a:srgbClr val="10253F">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2D829DB3-7420-26FB-17DB-2A21F7D04CD3}"/>
                </a:ext>
              </a:extLst>
            </p:cNvPr>
            <p:cNvSpPr txBox="1"/>
            <p:nvPr/>
          </p:nvSpPr>
          <p:spPr>
            <a:xfrm>
              <a:off x="2136518" y="1064064"/>
              <a:ext cx="3087489" cy="646331"/>
            </a:xfrm>
            <a:prstGeom prst="homePlate">
              <a:avLst/>
            </a:prstGeom>
            <a:noFill/>
            <a:ln>
              <a:noFill/>
            </a:ln>
          </p:spPr>
          <p:txBody>
            <a:bodyPr wrap="square" rtlCol="0">
              <a:spAutoFit/>
            </a:bodyPr>
            <a:lstStyle/>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Skilled workforce to support modern technologies</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Services across the digital spectrum</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Embedded AI</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Secure by design</a:t>
              </a:r>
            </a:p>
          </p:txBody>
        </p:sp>
        <p:sp>
          <p:nvSpPr>
            <p:cNvPr id="15" name="TextBox 14">
              <a:extLst>
                <a:ext uri="{FF2B5EF4-FFF2-40B4-BE49-F238E27FC236}">
                  <a16:creationId xmlns:a16="http://schemas.microsoft.com/office/drawing/2014/main" id="{6070D3B6-22C7-D9A9-4783-D004B0F520BE}"/>
                </a:ext>
              </a:extLst>
            </p:cNvPr>
            <p:cNvSpPr txBox="1"/>
            <p:nvPr/>
          </p:nvSpPr>
          <p:spPr>
            <a:xfrm>
              <a:off x="5661329" y="1136561"/>
              <a:ext cx="3085106" cy="507831"/>
            </a:xfrm>
            <a:prstGeom prst="rect">
              <a:avLst/>
            </a:prstGeom>
            <a:noFill/>
          </p:spPr>
          <p:txBody>
            <a:bodyPr wrap="square" rtlCol="0">
              <a:spAutoFit/>
            </a:bodyPr>
            <a:lstStyle/>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3000+ SMEs across platform automation, modern apps, AI/ML, DC, Cloud, Networks, Security </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Infinit AI/ML, Infinit FSO, SaaS &amp; Industry solutions  </a:t>
              </a:r>
            </a:p>
          </p:txBody>
        </p:sp>
        <p:sp>
          <p:nvSpPr>
            <p:cNvPr id="42" name="TextBox 41">
              <a:extLst>
                <a:ext uri="{FF2B5EF4-FFF2-40B4-BE49-F238E27FC236}">
                  <a16:creationId xmlns:a16="http://schemas.microsoft.com/office/drawing/2014/main" id="{40A4E2D8-B5AD-09DD-A530-C465E3A97758}"/>
                </a:ext>
              </a:extLst>
            </p:cNvPr>
            <p:cNvSpPr txBox="1"/>
            <p:nvPr/>
          </p:nvSpPr>
          <p:spPr>
            <a:xfrm>
              <a:off x="461176" y="1136561"/>
              <a:ext cx="1351343"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a:ea typeface="+mn-ea"/>
                  <a:cs typeface="+mn-cs"/>
                </a:rPr>
                <a:t>Digital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a:ea typeface="+mn-ea"/>
                  <a:cs typeface="+mn-cs"/>
                </a:rPr>
                <a:t>Services</a:t>
              </a:r>
            </a:p>
          </p:txBody>
        </p:sp>
        <p:sp>
          <p:nvSpPr>
            <p:cNvPr id="47" name="Round Same Side Corner Rectangle 8">
              <a:extLst>
                <a:ext uri="{FF2B5EF4-FFF2-40B4-BE49-F238E27FC236}">
                  <a16:creationId xmlns:a16="http://schemas.microsoft.com/office/drawing/2014/main" id="{1460B3C9-D635-068F-BD8A-44EC2CF3A8AA}"/>
                </a:ext>
              </a:extLst>
            </p:cNvPr>
            <p:cNvSpPr/>
            <p:nvPr/>
          </p:nvSpPr>
          <p:spPr>
            <a:xfrm rot="16200000" flipV="1">
              <a:off x="5072630" y="1372803"/>
              <a:ext cx="792000" cy="3600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grpSp>
      <p:grpSp>
        <p:nvGrpSpPr>
          <p:cNvPr id="13" name="Group 12">
            <a:extLst>
              <a:ext uri="{FF2B5EF4-FFF2-40B4-BE49-F238E27FC236}">
                <a16:creationId xmlns:a16="http://schemas.microsoft.com/office/drawing/2014/main" id="{19A0518B-F2DF-CC90-1851-CC6A5606D54D}"/>
              </a:ext>
            </a:extLst>
          </p:cNvPr>
          <p:cNvGrpSpPr/>
          <p:nvPr/>
        </p:nvGrpSpPr>
        <p:grpSpPr>
          <a:xfrm>
            <a:off x="336518" y="1963377"/>
            <a:ext cx="8483632" cy="805984"/>
            <a:chOff x="336518" y="1963377"/>
            <a:chExt cx="8483632" cy="805984"/>
          </a:xfrm>
        </p:grpSpPr>
        <p:sp>
          <p:nvSpPr>
            <p:cNvPr id="56" name="Rectangle: Rounded Corners 10">
              <a:extLst>
                <a:ext uri="{FF2B5EF4-FFF2-40B4-BE49-F238E27FC236}">
                  <a16:creationId xmlns:a16="http://schemas.microsoft.com/office/drawing/2014/main" id="{CE24325E-D3F7-F077-8A5D-E19EA52E727B}"/>
                </a:ext>
              </a:extLst>
            </p:cNvPr>
            <p:cNvSpPr/>
            <p:nvPr/>
          </p:nvSpPr>
          <p:spPr>
            <a:xfrm rot="16200000" flipH="1" flipV="1">
              <a:off x="3324782" y="641645"/>
              <a:ext cx="792000" cy="3456528"/>
            </a:xfrm>
            <a:prstGeom prst="rect">
              <a:avLst/>
            </a:prstGeom>
            <a:solidFill>
              <a:schemeClr val="accent5">
                <a:alpha val="4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49" name="Rectangle: Rounded Corners 10">
              <a:extLst>
                <a:ext uri="{FF2B5EF4-FFF2-40B4-BE49-F238E27FC236}">
                  <a16:creationId xmlns:a16="http://schemas.microsoft.com/office/drawing/2014/main" id="{B9E370CE-AD0C-1E1C-CFFF-452946448A78}"/>
                </a:ext>
              </a:extLst>
            </p:cNvPr>
            <p:cNvSpPr/>
            <p:nvPr/>
          </p:nvSpPr>
          <p:spPr>
            <a:xfrm rot="16200000" flipH="1" flipV="1">
              <a:off x="6757390" y="703149"/>
              <a:ext cx="792000" cy="3333520"/>
            </a:xfrm>
            <a:prstGeom prst="round2SameRect">
              <a:avLst/>
            </a:prstGeom>
            <a:solidFill>
              <a:srgbClr val="254061">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19" name="Rectangle: Rounded Corners 10">
              <a:extLst>
                <a:ext uri="{FF2B5EF4-FFF2-40B4-BE49-F238E27FC236}">
                  <a16:creationId xmlns:a16="http://schemas.microsoft.com/office/drawing/2014/main" id="{97E5C637-3803-5F8B-84BD-748A4DC52FFD}"/>
                </a:ext>
              </a:extLst>
            </p:cNvPr>
            <p:cNvSpPr/>
            <p:nvPr/>
          </p:nvSpPr>
          <p:spPr>
            <a:xfrm rot="16200000" flipH="1">
              <a:off x="750518" y="1559909"/>
              <a:ext cx="792000" cy="1620000"/>
            </a:xfrm>
            <a:prstGeom prst="round2SameRect">
              <a:avLst/>
            </a:prstGeom>
            <a:solidFill>
              <a:srgbClr val="10253F">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38" name="Round Same Side Corner Rectangle 8">
              <a:extLst>
                <a:ext uri="{FF2B5EF4-FFF2-40B4-BE49-F238E27FC236}">
                  <a16:creationId xmlns:a16="http://schemas.microsoft.com/office/drawing/2014/main" id="{61CF87D4-88F0-5D65-283B-AF9F2E05B76A}"/>
                </a:ext>
              </a:extLst>
            </p:cNvPr>
            <p:cNvSpPr/>
            <p:nvPr/>
          </p:nvSpPr>
          <p:spPr>
            <a:xfrm rot="16200000" flipV="1">
              <a:off x="1578518" y="2355361"/>
              <a:ext cx="792000" cy="360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59394784-EE61-6E72-FFFD-FE12BA0DC907}"/>
                </a:ext>
              </a:extLst>
            </p:cNvPr>
            <p:cNvSpPr txBox="1"/>
            <p:nvPr/>
          </p:nvSpPr>
          <p:spPr>
            <a:xfrm>
              <a:off x="2136519" y="2046742"/>
              <a:ext cx="3262188" cy="646331"/>
            </a:xfrm>
            <a:prstGeom prst="homePlate">
              <a:avLst/>
            </a:prstGeom>
            <a:noFill/>
            <a:ln>
              <a:noFill/>
            </a:ln>
          </p:spPr>
          <p:txBody>
            <a:bodyPr wrap="square" rtlCol="0">
              <a:spAutoFit/>
            </a:bodyPr>
            <a:lstStyle/>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Modern cloud platform – x86 &amp; GPU support</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Ample data stores for data explosion </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Cybersecurity Operations Centers </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Cloud Management Platform for efficient operations</a:t>
              </a:r>
            </a:p>
          </p:txBody>
        </p:sp>
        <p:sp>
          <p:nvSpPr>
            <p:cNvPr id="22" name="TextBox 21">
              <a:extLst>
                <a:ext uri="{FF2B5EF4-FFF2-40B4-BE49-F238E27FC236}">
                  <a16:creationId xmlns:a16="http://schemas.microsoft.com/office/drawing/2014/main" id="{3D3525F0-0261-CC23-1CA6-3EC7C247E710}"/>
                </a:ext>
              </a:extLst>
            </p:cNvPr>
            <p:cNvSpPr txBox="1"/>
            <p:nvPr/>
          </p:nvSpPr>
          <p:spPr>
            <a:xfrm>
              <a:off x="5661330" y="1963377"/>
              <a:ext cx="3085106" cy="784830"/>
            </a:xfrm>
            <a:prstGeom prst="rect">
              <a:avLst/>
            </a:prstGeom>
            <a:noFill/>
          </p:spPr>
          <p:txBody>
            <a:bodyPr wrap="square" lIns="91440" tIns="45720" rIns="91440" bIns="45720" rtlCol="0" anchor="t">
              <a:spAutoFit/>
            </a:bodyPr>
            <a:lstStyle/>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prstClr val="white"/>
                  </a:solidFill>
                  <a:effectLst/>
                  <a:uLnTx/>
                  <a:uFillTx/>
                  <a:latin typeface="Trebuchet MS"/>
                  <a:ea typeface="+mn-ea"/>
                  <a:cs typeface="+mn-cs"/>
                </a:rPr>
                <a:t>CloudInfinit</a:t>
              </a:r>
              <a:r>
                <a:rPr kumimoji="0" lang="en-US" sz="900" b="0" i="0" u="none" strike="noStrike" kern="1200" cap="none" spc="0" normalizeH="0" baseline="30000" noProof="0" dirty="0" err="1">
                  <a:ln>
                    <a:noFill/>
                  </a:ln>
                  <a:solidFill>
                    <a:srgbClr val="BED730"/>
                  </a:solidFill>
                  <a:effectLst/>
                  <a:uLnTx/>
                  <a:uFillTx/>
                  <a:latin typeface="Trebuchet MS"/>
                  <a:ea typeface="+mn-ea"/>
                  <a:cs typeface="+mn-cs"/>
                </a:rPr>
                <a:t>+AI</a:t>
              </a:r>
              <a:r>
                <a:rPr kumimoji="0" lang="en-US" sz="900" b="0" i="0" u="none" strike="noStrike" kern="1200" cap="none" spc="0" normalizeH="0" baseline="30000" noProof="0" dirty="0">
                  <a:ln>
                    <a:noFill/>
                  </a:ln>
                  <a:solidFill>
                    <a:srgbClr val="BED730"/>
                  </a:solidFill>
                  <a:effectLst/>
                  <a:uLnTx/>
                  <a:uFillTx/>
                  <a:latin typeface="Trebuchet MS"/>
                  <a:ea typeface="+mn-ea"/>
                  <a:cs typeface="+mn-cs"/>
                </a:rPr>
                <a:t> </a:t>
              </a:r>
              <a:r>
                <a:rPr kumimoji="0" lang="en-US" sz="900" b="0" i="0" u="none" strike="noStrike" kern="1200" cap="none" spc="0" normalizeH="0" baseline="0" noProof="0" dirty="0">
                  <a:ln>
                    <a:noFill/>
                  </a:ln>
                  <a:solidFill>
                    <a:prstClr val="white"/>
                  </a:solidFill>
                  <a:effectLst/>
                  <a:uLnTx/>
                  <a:uFillTx/>
                  <a:latin typeface="Trebuchet MS"/>
                  <a:ea typeface="+mn-ea"/>
                  <a:cs typeface="+mn-cs"/>
                </a:rPr>
                <a:t>, GPU as a Service</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Hybrid Cloud Infrastructure </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Infinit CMP, Cloud Anywhere Edge Cloud</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Infinit MNS platform, NOC  </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Global </a:t>
              </a:r>
              <a:r>
                <a:rPr kumimoji="0" lang="en-US" sz="900" b="1" i="0" u="none" strike="noStrike" kern="1200" cap="none" spc="0" normalizeH="0" baseline="0" noProof="0" dirty="0">
                  <a:ln>
                    <a:noFill/>
                  </a:ln>
                  <a:solidFill>
                    <a:prstClr val="white"/>
                  </a:solidFill>
                  <a:effectLst/>
                  <a:uLnTx/>
                  <a:uFillTx/>
                  <a:latin typeface="Trebuchet MS"/>
                  <a:ea typeface="+mn-ea"/>
                  <a:cs typeface="+mn-cs"/>
                </a:rPr>
                <a:t>SOC, MSS, Infinit Security</a:t>
              </a:r>
            </a:p>
          </p:txBody>
        </p:sp>
        <p:sp>
          <p:nvSpPr>
            <p:cNvPr id="43" name="TextBox 42">
              <a:extLst>
                <a:ext uri="{FF2B5EF4-FFF2-40B4-BE49-F238E27FC236}">
                  <a16:creationId xmlns:a16="http://schemas.microsoft.com/office/drawing/2014/main" id="{F761792C-6628-6838-B722-4DBD59B6242B}"/>
                </a:ext>
              </a:extLst>
            </p:cNvPr>
            <p:cNvSpPr txBox="1"/>
            <p:nvPr/>
          </p:nvSpPr>
          <p:spPr>
            <a:xfrm>
              <a:off x="461176" y="2118268"/>
              <a:ext cx="1351343"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a typeface="+mn-ea"/>
                  <a:cs typeface="+mn-cs"/>
                </a:rPr>
                <a:t>Cloud,</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a typeface="+mn-ea"/>
                  <a:cs typeface="+mn-cs"/>
                </a:rPr>
                <a:t>AI &amp; Security</a:t>
              </a:r>
            </a:p>
          </p:txBody>
        </p:sp>
        <p:sp>
          <p:nvSpPr>
            <p:cNvPr id="52" name="Round Same Side Corner Rectangle 8">
              <a:extLst>
                <a:ext uri="{FF2B5EF4-FFF2-40B4-BE49-F238E27FC236}">
                  <a16:creationId xmlns:a16="http://schemas.microsoft.com/office/drawing/2014/main" id="{B723EA86-2E10-CE3B-5D15-F45E26F84BBA}"/>
                </a:ext>
              </a:extLst>
            </p:cNvPr>
            <p:cNvSpPr/>
            <p:nvPr/>
          </p:nvSpPr>
          <p:spPr>
            <a:xfrm rot="16200000" flipV="1">
              <a:off x="5072630" y="2355361"/>
              <a:ext cx="792000" cy="360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grpSp>
      <p:grpSp>
        <p:nvGrpSpPr>
          <p:cNvPr id="12" name="Group 11">
            <a:extLst>
              <a:ext uri="{FF2B5EF4-FFF2-40B4-BE49-F238E27FC236}">
                <a16:creationId xmlns:a16="http://schemas.microsoft.com/office/drawing/2014/main" id="{D7B0AA78-CD74-BCB0-6BEA-81A0C1432277}"/>
              </a:ext>
            </a:extLst>
          </p:cNvPr>
          <p:cNvGrpSpPr/>
          <p:nvPr/>
        </p:nvGrpSpPr>
        <p:grpSpPr>
          <a:xfrm>
            <a:off x="336518" y="2945707"/>
            <a:ext cx="8483632" cy="806454"/>
            <a:chOff x="336518" y="2945707"/>
            <a:chExt cx="8483632" cy="806454"/>
          </a:xfrm>
        </p:grpSpPr>
        <p:sp>
          <p:nvSpPr>
            <p:cNvPr id="57" name="Rectangle: Rounded Corners 10">
              <a:extLst>
                <a:ext uri="{FF2B5EF4-FFF2-40B4-BE49-F238E27FC236}">
                  <a16:creationId xmlns:a16="http://schemas.microsoft.com/office/drawing/2014/main" id="{61B9CE16-103F-51EC-86E3-D347E40E56CF}"/>
                </a:ext>
              </a:extLst>
            </p:cNvPr>
            <p:cNvSpPr/>
            <p:nvPr/>
          </p:nvSpPr>
          <p:spPr>
            <a:xfrm rot="16200000" flipH="1" flipV="1">
              <a:off x="3324782" y="1624204"/>
              <a:ext cx="792000" cy="3456528"/>
            </a:xfrm>
            <a:prstGeom prst="rect">
              <a:avLst/>
            </a:prstGeom>
            <a:solidFill>
              <a:schemeClr val="accent5">
                <a:lumMod val="75000"/>
                <a:alpha val="4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50" name="Rectangle: Rounded Corners 10">
              <a:extLst>
                <a:ext uri="{FF2B5EF4-FFF2-40B4-BE49-F238E27FC236}">
                  <a16:creationId xmlns:a16="http://schemas.microsoft.com/office/drawing/2014/main" id="{C8F0FE2C-8E72-7B89-0862-5A7C7F0A7DA4}"/>
                </a:ext>
              </a:extLst>
            </p:cNvPr>
            <p:cNvSpPr/>
            <p:nvPr/>
          </p:nvSpPr>
          <p:spPr>
            <a:xfrm rot="16200000" flipH="1" flipV="1">
              <a:off x="6757390" y="1685708"/>
              <a:ext cx="792000" cy="3333520"/>
            </a:xfrm>
            <a:prstGeom prst="round2SameRect">
              <a:avLst/>
            </a:prstGeom>
            <a:solidFill>
              <a:srgbClr val="254061">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30" name="Rectangle: Rounded Corners 10">
              <a:extLst>
                <a:ext uri="{FF2B5EF4-FFF2-40B4-BE49-F238E27FC236}">
                  <a16:creationId xmlns:a16="http://schemas.microsoft.com/office/drawing/2014/main" id="{DA2FE8EE-44A3-3B82-BACF-5EDB463E13DD}"/>
                </a:ext>
              </a:extLst>
            </p:cNvPr>
            <p:cNvSpPr/>
            <p:nvPr/>
          </p:nvSpPr>
          <p:spPr>
            <a:xfrm rot="16200000" flipH="1">
              <a:off x="750518" y="2542468"/>
              <a:ext cx="792000" cy="1620000"/>
            </a:xfrm>
            <a:prstGeom prst="round2SameRect">
              <a:avLst/>
            </a:prstGeom>
            <a:solidFill>
              <a:srgbClr val="10253F">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39" name="Round Same Side Corner Rectangle 8">
              <a:extLst>
                <a:ext uri="{FF2B5EF4-FFF2-40B4-BE49-F238E27FC236}">
                  <a16:creationId xmlns:a16="http://schemas.microsoft.com/office/drawing/2014/main" id="{44044177-375B-CBE9-8B1B-75F1C7BE1749}"/>
                </a:ext>
              </a:extLst>
            </p:cNvPr>
            <p:cNvSpPr/>
            <p:nvPr/>
          </p:nvSpPr>
          <p:spPr>
            <a:xfrm rot="16200000" flipV="1">
              <a:off x="1578518" y="3338161"/>
              <a:ext cx="792000" cy="360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8CE8FDA7-055F-22E0-1277-DFE585D23C74}"/>
                </a:ext>
              </a:extLst>
            </p:cNvPr>
            <p:cNvSpPr txBox="1"/>
            <p:nvPr/>
          </p:nvSpPr>
          <p:spPr>
            <a:xfrm>
              <a:off x="2136518" y="3029301"/>
              <a:ext cx="3087489" cy="646331"/>
            </a:xfrm>
            <a:prstGeom prst="homePlate">
              <a:avLst/>
            </a:prstGeom>
            <a:noFill/>
            <a:ln>
              <a:noFill/>
            </a:ln>
          </p:spPr>
          <p:txBody>
            <a:bodyPr wrap="square" rtlCol="0">
              <a:spAutoFit/>
            </a:bodyPr>
            <a:lstStyle/>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AI ready data centers</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Core and Edge data centers for edge use cases </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Certified and compliant</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Focus on sustainability</a:t>
              </a:r>
            </a:p>
          </p:txBody>
        </p:sp>
        <p:sp>
          <p:nvSpPr>
            <p:cNvPr id="31" name="TextBox 30">
              <a:extLst>
                <a:ext uri="{FF2B5EF4-FFF2-40B4-BE49-F238E27FC236}">
                  <a16:creationId xmlns:a16="http://schemas.microsoft.com/office/drawing/2014/main" id="{E05443CF-0B64-BBCC-2C0D-15DE29D4D520}"/>
                </a:ext>
              </a:extLst>
            </p:cNvPr>
            <p:cNvSpPr txBox="1"/>
            <p:nvPr/>
          </p:nvSpPr>
          <p:spPr>
            <a:xfrm>
              <a:off x="5661330" y="2945707"/>
              <a:ext cx="3085106" cy="784830"/>
            </a:xfrm>
            <a:prstGeom prst="rect">
              <a:avLst/>
            </a:prstGeom>
            <a:noFill/>
          </p:spPr>
          <p:txBody>
            <a:bodyPr wrap="square" rtlCol="0">
              <a:spAutoFit/>
            </a:bodyPr>
            <a:lstStyle/>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14 DCs, 227+ MW IT power</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407+ MW by 2025 </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Scalable to 970+ MW</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white"/>
                  </a:solidFill>
                  <a:effectLst/>
                  <a:uLnTx/>
                  <a:uFillTx/>
                  <a:latin typeface="Trebuchet MS"/>
                  <a:ea typeface="+mn-ea"/>
                  <a:cs typeface="+mn-cs"/>
                </a:rPr>
                <a:t>231+</a:t>
              </a:r>
              <a:r>
                <a:rPr kumimoji="0" lang="en-US" sz="900" b="0" i="0" u="none" strike="noStrike" kern="1200" cap="none" spc="0" normalizeH="0" baseline="0" noProof="0" dirty="0">
                  <a:ln>
                    <a:noFill/>
                  </a:ln>
                  <a:solidFill>
                    <a:prstClr val="white"/>
                  </a:solidFill>
                  <a:effectLst/>
                  <a:uLnTx/>
                  <a:uFillTx/>
                  <a:latin typeface="Trebuchet MS"/>
                  <a:ea typeface="+mn-ea"/>
                  <a:cs typeface="+mn-cs"/>
                </a:rPr>
                <a:t> MW RE Power</a:t>
              </a:r>
            </a:p>
            <a:p>
              <a:pPr marL="95250" marR="0" lvl="0" indent="-95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10 Edge DCs. AIOps, AI Ready, Liquid cooling</a:t>
              </a:r>
            </a:p>
          </p:txBody>
        </p:sp>
        <p:sp>
          <p:nvSpPr>
            <p:cNvPr id="44" name="TextBox 43">
              <a:extLst>
                <a:ext uri="{FF2B5EF4-FFF2-40B4-BE49-F238E27FC236}">
                  <a16:creationId xmlns:a16="http://schemas.microsoft.com/office/drawing/2014/main" id="{17AB83CD-2A20-44F5-F5A2-7F86C6B643B4}"/>
                </a:ext>
              </a:extLst>
            </p:cNvPr>
            <p:cNvSpPr txBox="1"/>
            <p:nvPr/>
          </p:nvSpPr>
          <p:spPr>
            <a:xfrm>
              <a:off x="461176" y="3090858"/>
              <a:ext cx="1351343"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a:ea typeface="+mn-ea"/>
                  <a:cs typeface="+mn-cs"/>
                </a:rPr>
                <a:t>Data</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a:ea typeface="+mn-ea"/>
                  <a:cs typeface="+mn-cs"/>
                </a:rPr>
                <a:t>Centers</a:t>
              </a:r>
            </a:p>
          </p:txBody>
        </p:sp>
        <p:sp>
          <p:nvSpPr>
            <p:cNvPr id="53" name="Round Same Side Corner Rectangle 8">
              <a:extLst>
                <a:ext uri="{FF2B5EF4-FFF2-40B4-BE49-F238E27FC236}">
                  <a16:creationId xmlns:a16="http://schemas.microsoft.com/office/drawing/2014/main" id="{64C3BA36-2D04-0BF9-9675-DFCAC5D5B260}"/>
                </a:ext>
              </a:extLst>
            </p:cNvPr>
            <p:cNvSpPr/>
            <p:nvPr/>
          </p:nvSpPr>
          <p:spPr>
            <a:xfrm rot="16200000" flipV="1">
              <a:off x="5072630" y="3338161"/>
              <a:ext cx="792000" cy="360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grpSp>
      <p:grpSp>
        <p:nvGrpSpPr>
          <p:cNvPr id="11" name="Group 10">
            <a:extLst>
              <a:ext uri="{FF2B5EF4-FFF2-40B4-BE49-F238E27FC236}">
                <a16:creationId xmlns:a16="http://schemas.microsoft.com/office/drawing/2014/main" id="{25AD6666-DE71-5334-95CE-4E7251919B17}"/>
              </a:ext>
            </a:extLst>
          </p:cNvPr>
          <p:cNvGrpSpPr/>
          <p:nvPr/>
        </p:nvGrpSpPr>
        <p:grpSpPr>
          <a:xfrm>
            <a:off x="336518" y="3939026"/>
            <a:ext cx="8483632" cy="792000"/>
            <a:chOff x="336518" y="3939026"/>
            <a:chExt cx="8483632" cy="792000"/>
          </a:xfrm>
        </p:grpSpPr>
        <p:sp>
          <p:nvSpPr>
            <p:cNvPr id="58" name="Rectangle: Rounded Corners 10">
              <a:extLst>
                <a:ext uri="{FF2B5EF4-FFF2-40B4-BE49-F238E27FC236}">
                  <a16:creationId xmlns:a16="http://schemas.microsoft.com/office/drawing/2014/main" id="{D45320C8-6020-A5D3-99C6-096B785B1E45}"/>
                </a:ext>
              </a:extLst>
            </p:cNvPr>
            <p:cNvSpPr/>
            <p:nvPr/>
          </p:nvSpPr>
          <p:spPr>
            <a:xfrm rot="16200000" flipH="1" flipV="1">
              <a:off x="3324782" y="2606762"/>
              <a:ext cx="792000" cy="3456528"/>
            </a:xfrm>
            <a:prstGeom prst="rect">
              <a:avLst/>
            </a:prstGeom>
            <a:solidFill>
              <a:schemeClr val="accent5">
                <a:lumMod val="50000"/>
                <a:alpha val="4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51" name="Rectangle: Rounded Corners 10">
              <a:extLst>
                <a:ext uri="{FF2B5EF4-FFF2-40B4-BE49-F238E27FC236}">
                  <a16:creationId xmlns:a16="http://schemas.microsoft.com/office/drawing/2014/main" id="{7B14C3FD-E1E3-163A-D02C-9A0D97FB64F7}"/>
                </a:ext>
              </a:extLst>
            </p:cNvPr>
            <p:cNvSpPr/>
            <p:nvPr/>
          </p:nvSpPr>
          <p:spPr>
            <a:xfrm rot="16200000" flipH="1" flipV="1">
              <a:off x="6757390" y="2668266"/>
              <a:ext cx="792000" cy="3333520"/>
            </a:xfrm>
            <a:prstGeom prst="round2SameRect">
              <a:avLst/>
            </a:prstGeom>
            <a:solidFill>
              <a:srgbClr val="254061">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35" name="Rectangle: Rounded Corners 10">
              <a:extLst>
                <a:ext uri="{FF2B5EF4-FFF2-40B4-BE49-F238E27FC236}">
                  <a16:creationId xmlns:a16="http://schemas.microsoft.com/office/drawing/2014/main" id="{98D39705-4DE7-753B-6865-820493C1A96C}"/>
                </a:ext>
              </a:extLst>
            </p:cNvPr>
            <p:cNvSpPr/>
            <p:nvPr/>
          </p:nvSpPr>
          <p:spPr>
            <a:xfrm rot="16200000" flipH="1">
              <a:off x="750518" y="3525026"/>
              <a:ext cx="792000" cy="1620000"/>
            </a:xfrm>
            <a:prstGeom prst="round2SameRect">
              <a:avLst/>
            </a:prstGeom>
            <a:solidFill>
              <a:srgbClr val="10253F">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40" name="Round Same Side Corner Rectangle 8">
              <a:extLst>
                <a:ext uri="{FF2B5EF4-FFF2-40B4-BE49-F238E27FC236}">
                  <a16:creationId xmlns:a16="http://schemas.microsoft.com/office/drawing/2014/main" id="{C33C7B60-58B8-6C60-FECE-A0F77797E66E}"/>
                </a:ext>
              </a:extLst>
            </p:cNvPr>
            <p:cNvSpPr/>
            <p:nvPr/>
          </p:nvSpPr>
          <p:spPr>
            <a:xfrm rot="16200000" flipV="1">
              <a:off x="1578518" y="4317026"/>
              <a:ext cx="792000" cy="36000"/>
            </a:xfrm>
            <a:prstGeom prst="round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 name="TextBox 2">
              <a:extLst>
                <a:ext uri="{FF2B5EF4-FFF2-40B4-BE49-F238E27FC236}">
                  <a16:creationId xmlns:a16="http://schemas.microsoft.com/office/drawing/2014/main" id="{E396D3A2-CABD-822C-CEEB-28C9A9D72FD4}"/>
                </a:ext>
              </a:extLst>
            </p:cNvPr>
            <p:cNvSpPr txBox="1"/>
            <p:nvPr/>
          </p:nvSpPr>
          <p:spPr>
            <a:xfrm>
              <a:off x="2136518" y="4016402"/>
              <a:ext cx="3087489" cy="646331"/>
            </a:xfrm>
            <a:prstGeom prst="homePlate">
              <a:avLst/>
            </a:prstGeom>
            <a:noFill/>
            <a:ln>
              <a:noFill/>
            </a:ln>
          </p:spPr>
          <p:txBody>
            <a:bodyPr wrap="square" rtlCol="0">
              <a:spAutoFit/>
            </a:bodyPr>
            <a:lstStyle/>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Reliable national network backbone </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On-demand capacities </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Deep Distribution Capillarity</a:t>
              </a:r>
            </a:p>
            <a:p>
              <a:pPr marL="95250" marR="0" lvl="1" indent="-952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lumMod val="85000"/>
                    </a:prstClr>
                  </a:solidFill>
                  <a:effectLst/>
                  <a:uLnTx/>
                  <a:uFillTx/>
                  <a:latin typeface="Trebuchet MS"/>
                  <a:ea typeface="+mn-ea"/>
                  <a:cs typeface="+mn-cs"/>
                </a:rPr>
                <a:t>Open Cable Landing Stations for subsea cables</a:t>
              </a:r>
            </a:p>
          </p:txBody>
        </p:sp>
        <p:sp>
          <p:nvSpPr>
            <p:cNvPr id="36" name="TextBox 35">
              <a:extLst>
                <a:ext uri="{FF2B5EF4-FFF2-40B4-BE49-F238E27FC236}">
                  <a16:creationId xmlns:a16="http://schemas.microsoft.com/office/drawing/2014/main" id="{C2CAFDF6-5B92-8EFF-7109-C46DE307ECAF}"/>
                </a:ext>
              </a:extLst>
            </p:cNvPr>
            <p:cNvSpPr txBox="1"/>
            <p:nvPr/>
          </p:nvSpPr>
          <p:spPr>
            <a:xfrm>
              <a:off x="5661330" y="4016402"/>
              <a:ext cx="3085106" cy="646331"/>
            </a:xfrm>
            <a:prstGeom prst="rect">
              <a:avLst/>
            </a:prstGeom>
            <a:noFill/>
          </p:spPr>
          <p:txBody>
            <a:bodyPr wrap="square" rtlCol="0">
              <a:spAutoFit/>
            </a:bodyPr>
            <a:lstStyle/>
            <a:p>
              <a:pPr marL="95250" marR="0" lvl="0" indent="-952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900" b="1" i="0" u="none" strike="noStrike" kern="1200" cap="none" spc="0" normalizeH="0" baseline="0" noProof="0" dirty="0">
                  <a:ln>
                    <a:noFill/>
                  </a:ln>
                  <a:solidFill>
                    <a:prstClr val="white"/>
                  </a:solidFill>
                  <a:effectLst/>
                  <a:uLnTx/>
                  <a:uFillTx/>
                  <a:latin typeface="Trebuchet MS"/>
                  <a:ea typeface="+mn-ea"/>
                  <a:cs typeface="+mn-cs"/>
                </a:rPr>
                <a:t>1700+</a:t>
              </a:r>
              <a:r>
                <a:rPr kumimoji="0" lang="en-US" sz="900" b="0" i="0" u="none" strike="noStrike" kern="1200" cap="none" spc="0" normalizeH="0" baseline="0" noProof="0" dirty="0">
                  <a:ln>
                    <a:noFill/>
                  </a:ln>
                  <a:solidFill>
                    <a:prstClr val="white"/>
                  </a:solidFill>
                  <a:effectLst/>
                  <a:uLnTx/>
                  <a:uFillTx/>
                  <a:latin typeface="Trebuchet MS"/>
                  <a:ea typeface="+mn-ea"/>
                  <a:cs typeface="+mn-cs"/>
                </a:rPr>
                <a:t> Cities, </a:t>
              </a:r>
              <a:r>
                <a:rPr kumimoji="0" lang="en-US" sz="900" b="1" i="0" u="none" strike="noStrike" kern="1200" cap="none" spc="0" normalizeH="0" baseline="0" noProof="0" dirty="0">
                  <a:ln>
                    <a:noFill/>
                  </a:ln>
                  <a:solidFill>
                    <a:prstClr val="white"/>
                  </a:solidFill>
                  <a:effectLst/>
                  <a:uLnTx/>
                  <a:uFillTx/>
                  <a:latin typeface="Trebuchet MS"/>
                  <a:ea typeface="+mn-ea"/>
                  <a:cs typeface="+mn-cs"/>
                </a:rPr>
                <a:t>3700+</a:t>
              </a:r>
              <a:r>
                <a:rPr kumimoji="0" lang="en-US" sz="900" b="0" i="0" u="none" strike="noStrike" kern="1200" cap="none" spc="0" normalizeH="0" baseline="0" noProof="0" dirty="0">
                  <a:ln>
                    <a:noFill/>
                  </a:ln>
                  <a:solidFill>
                    <a:prstClr val="white"/>
                  </a:solidFill>
                  <a:effectLst/>
                  <a:uLnTx/>
                  <a:uFillTx/>
                  <a:latin typeface="Trebuchet MS"/>
                  <a:ea typeface="+mn-ea"/>
                  <a:cs typeface="+mn-cs"/>
                </a:rPr>
                <a:t> PoPs</a:t>
              </a:r>
            </a:p>
            <a:p>
              <a:pPr marL="95250" marR="0" lvl="0" indent="-952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900" b="1" dirty="0">
                  <a:solidFill>
                    <a:prstClr val="white"/>
                  </a:solidFill>
                  <a:latin typeface="Trebuchet MS"/>
                </a:rPr>
                <a:t>120K </a:t>
              </a:r>
              <a:r>
                <a:rPr lang="en-US" sz="900" dirty="0">
                  <a:solidFill>
                    <a:prstClr val="white"/>
                  </a:solidFill>
                  <a:latin typeface="Trebuchet MS"/>
                </a:rPr>
                <a:t>Km </a:t>
              </a:r>
              <a:r>
                <a:rPr kumimoji="0" lang="en-US" sz="900" b="0" i="0" u="none" strike="noStrike" kern="1200" cap="none" spc="0" normalizeH="0" baseline="0" noProof="0" dirty="0">
                  <a:ln>
                    <a:noFill/>
                  </a:ln>
                  <a:solidFill>
                    <a:prstClr val="white"/>
                  </a:solidFill>
                  <a:effectLst/>
                  <a:uLnTx/>
                  <a:uFillTx/>
                  <a:latin typeface="Trebuchet MS"/>
                  <a:ea typeface="+mn-ea"/>
                  <a:cs typeface="+mn-cs"/>
                </a:rPr>
                <a:t>Fiber coverage 24+ Metros</a:t>
              </a:r>
            </a:p>
            <a:p>
              <a:pPr marL="95250" marR="0" lvl="0" indent="-952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3 CLS, 8 International POPs</a:t>
              </a:r>
            </a:p>
            <a:p>
              <a:pPr marL="95250" marR="0" lvl="0" indent="-952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Trebuchet MS"/>
                  <a:ea typeface="+mn-ea"/>
                  <a:cs typeface="+mn-cs"/>
                </a:rPr>
                <a:t>Sify OnNet- automated Ent WAN</a:t>
              </a:r>
            </a:p>
          </p:txBody>
        </p:sp>
        <p:sp>
          <p:nvSpPr>
            <p:cNvPr id="45" name="TextBox 44">
              <a:extLst>
                <a:ext uri="{FF2B5EF4-FFF2-40B4-BE49-F238E27FC236}">
                  <a16:creationId xmlns:a16="http://schemas.microsoft.com/office/drawing/2014/main" id="{01FB93A6-3223-B19F-837C-770B51E618CA}"/>
                </a:ext>
              </a:extLst>
            </p:cNvPr>
            <p:cNvSpPr txBox="1"/>
            <p:nvPr/>
          </p:nvSpPr>
          <p:spPr>
            <a:xfrm>
              <a:off x="461176" y="4073416"/>
              <a:ext cx="1351343"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a typeface="+mn-ea"/>
                  <a:cs typeface="+mn-cs"/>
                </a:rPr>
                <a:t>Network</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a typeface="+mn-ea"/>
                  <a:cs typeface="+mn-cs"/>
                </a:rPr>
                <a:t>Infra</a:t>
              </a:r>
            </a:p>
          </p:txBody>
        </p:sp>
        <p:sp>
          <p:nvSpPr>
            <p:cNvPr id="54" name="Round Same Side Corner Rectangle 8">
              <a:extLst>
                <a:ext uri="{FF2B5EF4-FFF2-40B4-BE49-F238E27FC236}">
                  <a16:creationId xmlns:a16="http://schemas.microsoft.com/office/drawing/2014/main" id="{4BEEEDD5-30BD-03CA-06E4-1BFAEA728D12}"/>
                </a:ext>
              </a:extLst>
            </p:cNvPr>
            <p:cNvSpPr/>
            <p:nvPr/>
          </p:nvSpPr>
          <p:spPr>
            <a:xfrm rot="16200000" flipV="1">
              <a:off x="5072630" y="4317026"/>
              <a:ext cx="792000" cy="36000"/>
            </a:xfrm>
            <a:prstGeom prst="round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37824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54">
            <a:extLst>
              <a:ext uri="{FF2B5EF4-FFF2-40B4-BE49-F238E27FC236}">
                <a16:creationId xmlns:a16="http://schemas.microsoft.com/office/drawing/2014/main" id="{A7C0D4B1-3EDC-6CF0-3319-3C179DBE8B6D}"/>
              </a:ext>
            </a:extLst>
          </p:cNvPr>
          <p:cNvSpPr/>
          <p:nvPr/>
        </p:nvSpPr>
        <p:spPr>
          <a:xfrm flipH="1">
            <a:off x="2762931" y="1962055"/>
            <a:ext cx="2418670" cy="511184"/>
          </a:xfrm>
          <a:custGeom>
            <a:avLst/>
            <a:gdLst>
              <a:gd name="connsiteX0" fmla="*/ 2997427 w 2997427"/>
              <a:gd name="connsiteY0" fmla="*/ 1131724 h 1131724"/>
              <a:gd name="connsiteX1" fmla="*/ 2087128 w 2997427"/>
              <a:gd name="connsiteY1" fmla="*/ 0 h 1131724"/>
              <a:gd name="connsiteX2" fmla="*/ 0 w 2997427"/>
              <a:gd name="connsiteY2" fmla="*/ 0 h 1131724"/>
            </a:gdLst>
            <a:ahLst/>
            <a:cxnLst>
              <a:cxn ang="0">
                <a:pos x="connsiteX0" y="connsiteY0"/>
              </a:cxn>
              <a:cxn ang="0">
                <a:pos x="connsiteX1" y="connsiteY1"/>
              </a:cxn>
              <a:cxn ang="0">
                <a:pos x="connsiteX2" y="connsiteY2"/>
              </a:cxn>
            </a:cxnLst>
            <a:rect l="l" t="t" r="r" b="b"/>
            <a:pathLst>
              <a:path w="2997427" h="1131724">
                <a:moveTo>
                  <a:pt x="2997427" y="1131724"/>
                </a:moveTo>
                <a:lnTo>
                  <a:pt x="2087128" y="0"/>
                </a:lnTo>
                <a:lnTo>
                  <a:pt x="0" y="0"/>
                </a:lnTo>
              </a:path>
            </a:pathLst>
          </a:custGeom>
          <a:noFill/>
          <a:ln w="952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15" name="TextBox 14">
            <a:extLst>
              <a:ext uri="{FF2B5EF4-FFF2-40B4-BE49-F238E27FC236}">
                <a16:creationId xmlns:a16="http://schemas.microsoft.com/office/drawing/2014/main" id="{31014BCD-C861-672F-FEF4-C322E51B382B}"/>
              </a:ext>
            </a:extLst>
          </p:cNvPr>
          <p:cNvSpPr txBox="1"/>
          <p:nvPr/>
        </p:nvSpPr>
        <p:spPr>
          <a:xfrm>
            <a:off x="323849" y="750106"/>
            <a:ext cx="8496300" cy="230832"/>
          </a:xfrm>
          <a:prstGeom prst="rect">
            <a:avLst/>
          </a:prstGeom>
          <a:noFill/>
        </p:spPr>
        <p:txBody>
          <a:bodyPr wrap="square" rtlCol="0">
            <a:spAutoFit/>
          </a:bodyPr>
          <a:lstStyle/>
          <a:p>
            <a:pPr defTabSz="685681"/>
            <a:r>
              <a:rPr lang="en-IN" sz="900" b="1" dirty="0">
                <a:solidFill>
                  <a:prstClr val="white"/>
                </a:solidFill>
                <a:latin typeface="Trebuchet MS"/>
              </a:rPr>
              <a:t>India’s Top 10 banks, Top 4 Manufacturing, 3 Major </a:t>
            </a:r>
            <a:r>
              <a:rPr lang="en-IN" sz="900" b="1" dirty="0" err="1">
                <a:solidFill>
                  <a:prstClr val="white"/>
                </a:solidFill>
                <a:latin typeface="Trebuchet MS"/>
              </a:rPr>
              <a:t>Hyperscalers</a:t>
            </a:r>
            <a:r>
              <a:rPr lang="en-IN" sz="900" b="1" dirty="0">
                <a:solidFill>
                  <a:prstClr val="white"/>
                </a:solidFill>
                <a:latin typeface="Trebuchet MS"/>
              </a:rPr>
              <a:t>, Global Social Media, OTT, Security Players, and 10,000+ Enterprises trust Sify</a:t>
            </a:r>
          </a:p>
        </p:txBody>
      </p:sp>
      <p:sp>
        <p:nvSpPr>
          <p:cNvPr id="112" name="Flowchart: Connector 3">
            <a:extLst>
              <a:ext uri="{FF2B5EF4-FFF2-40B4-BE49-F238E27FC236}">
                <a16:creationId xmlns:a16="http://schemas.microsoft.com/office/drawing/2014/main" id="{B9F32308-B706-201F-36D0-4F4D85B52753}"/>
              </a:ext>
            </a:extLst>
          </p:cNvPr>
          <p:cNvSpPr>
            <a:spLocks noChangeAspect="1"/>
          </p:cNvSpPr>
          <p:nvPr/>
        </p:nvSpPr>
        <p:spPr>
          <a:xfrm rot="2700000">
            <a:off x="6646075" y="1181219"/>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13" name="TextBox 112">
            <a:extLst>
              <a:ext uri="{FF2B5EF4-FFF2-40B4-BE49-F238E27FC236}">
                <a16:creationId xmlns:a16="http://schemas.microsoft.com/office/drawing/2014/main" id="{5552D38D-735A-F52F-0582-1D2305E2ED4C}"/>
              </a:ext>
            </a:extLst>
          </p:cNvPr>
          <p:cNvSpPr txBox="1"/>
          <p:nvPr/>
        </p:nvSpPr>
        <p:spPr>
          <a:xfrm>
            <a:off x="6347276" y="1665162"/>
            <a:ext cx="1133019"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Network</a:t>
            </a:r>
          </a:p>
          <a:p>
            <a:pPr algn="ctr" defTabSz="514274">
              <a:defRPr/>
            </a:pPr>
            <a:r>
              <a:rPr lang="en-IN" sz="800" b="1">
                <a:solidFill>
                  <a:prstClr val="white"/>
                </a:solidFill>
                <a:latin typeface="Trebuchet MS" panose="020B0603020202020204" pitchFamily="34" charset="0"/>
              </a:rPr>
              <a:t>Infra Services</a:t>
            </a:r>
            <a:endParaRPr lang="en-US" sz="800">
              <a:solidFill>
                <a:prstClr val="white"/>
              </a:solidFill>
              <a:latin typeface="Trebuchet MS" panose="020B0603020202020204" pitchFamily="34" charset="0"/>
            </a:endParaRPr>
          </a:p>
        </p:txBody>
      </p:sp>
      <p:sp>
        <p:nvSpPr>
          <p:cNvPr id="114" name="Flowchart: Connector 7">
            <a:extLst>
              <a:ext uri="{FF2B5EF4-FFF2-40B4-BE49-F238E27FC236}">
                <a16:creationId xmlns:a16="http://schemas.microsoft.com/office/drawing/2014/main" id="{14281CDE-1C4F-F0DF-5CAA-267A721849EC}"/>
              </a:ext>
            </a:extLst>
          </p:cNvPr>
          <p:cNvSpPr>
            <a:spLocks noChangeAspect="1"/>
          </p:cNvSpPr>
          <p:nvPr/>
        </p:nvSpPr>
        <p:spPr>
          <a:xfrm rot="2700000">
            <a:off x="6636057" y="21476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15" name="TextBox 114">
            <a:extLst>
              <a:ext uri="{FF2B5EF4-FFF2-40B4-BE49-F238E27FC236}">
                <a16:creationId xmlns:a16="http://schemas.microsoft.com/office/drawing/2014/main" id="{0630402C-53A6-1938-0480-51094D5C8AE4}"/>
              </a:ext>
            </a:extLst>
          </p:cNvPr>
          <p:cNvSpPr txBox="1"/>
          <p:nvPr/>
        </p:nvSpPr>
        <p:spPr>
          <a:xfrm>
            <a:off x="6247298" y="2631614"/>
            <a:ext cx="1312941" cy="338554"/>
          </a:xfrm>
          <a:prstGeom prst="rect">
            <a:avLst/>
          </a:prstGeom>
          <a:noFill/>
        </p:spPr>
        <p:txBody>
          <a:bodyPr wrap="square" rtlCol="0">
            <a:spAutoFit/>
          </a:bodyPr>
          <a:lstStyle/>
          <a:p>
            <a:pPr algn="ctr" defTabSz="514274">
              <a:defRPr/>
            </a:pPr>
            <a:r>
              <a:rPr lang="pt-BR" sz="800" b="1">
                <a:solidFill>
                  <a:prstClr val="white"/>
                </a:solidFill>
                <a:latin typeface="Trebuchet MS" panose="020B0603020202020204" pitchFamily="34" charset="0"/>
              </a:rPr>
              <a:t>Data Center</a:t>
            </a:r>
          </a:p>
          <a:p>
            <a:pPr algn="ctr" defTabSz="514274">
              <a:defRPr/>
            </a:pPr>
            <a:r>
              <a:rPr lang="pt-BR" sz="800" b="1">
                <a:solidFill>
                  <a:prstClr val="white"/>
                </a:solidFill>
                <a:latin typeface="Trebuchet MS" panose="020B0603020202020204" pitchFamily="34" charset="0"/>
              </a:rPr>
              <a:t>Colo Services</a:t>
            </a:r>
            <a:endParaRPr lang="en-US" sz="800" b="1">
              <a:solidFill>
                <a:prstClr val="white"/>
              </a:solidFill>
              <a:latin typeface="Trebuchet MS" panose="020B0603020202020204" pitchFamily="34" charset="0"/>
            </a:endParaRPr>
          </a:p>
        </p:txBody>
      </p:sp>
      <p:sp>
        <p:nvSpPr>
          <p:cNvPr id="116" name="Flowchart: Connector 11">
            <a:extLst>
              <a:ext uri="{FF2B5EF4-FFF2-40B4-BE49-F238E27FC236}">
                <a16:creationId xmlns:a16="http://schemas.microsoft.com/office/drawing/2014/main" id="{7CF67572-1E32-B994-AF1F-DF6983802612}"/>
              </a:ext>
            </a:extLst>
          </p:cNvPr>
          <p:cNvSpPr>
            <a:spLocks noChangeAspect="1"/>
          </p:cNvSpPr>
          <p:nvPr/>
        </p:nvSpPr>
        <p:spPr>
          <a:xfrm rot="2700000">
            <a:off x="7923606" y="118757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17" name="TextBox 116">
            <a:extLst>
              <a:ext uri="{FF2B5EF4-FFF2-40B4-BE49-F238E27FC236}">
                <a16:creationId xmlns:a16="http://schemas.microsoft.com/office/drawing/2014/main" id="{023186AF-913B-B90B-ED37-BE23D8EED65D}"/>
              </a:ext>
            </a:extLst>
          </p:cNvPr>
          <p:cNvSpPr txBox="1"/>
          <p:nvPr/>
        </p:nvSpPr>
        <p:spPr>
          <a:xfrm>
            <a:off x="7570323" y="1686538"/>
            <a:ext cx="1241993"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Network Digital </a:t>
            </a:r>
          </a:p>
          <a:p>
            <a:pPr algn="ctr" defTabSz="514274">
              <a:defRPr/>
            </a:pPr>
            <a:r>
              <a:rPr lang="en-IN" sz="800" b="1">
                <a:solidFill>
                  <a:prstClr val="white"/>
                </a:solidFill>
                <a:latin typeface="Trebuchet MS" panose="020B0603020202020204" pitchFamily="34" charset="0"/>
              </a:rPr>
              <a:t>Managed Services</a:t>
            </a:r>
            <a:endParaRPr lang="en-US" sz="800" b="1">
              <a:solidFill>
                <a:prstClr val="white"/>
              </a:solidFill>
              <a:latin typeface="Trebuchet MS" panose="020B0603020202020204" pitchFamily="34" charset="0"/>
            </a:endParaRPr>
          </a:p>
        </p:txBody>
      </p:sp>
      <p:sp>
        <p:nvSpPr>
          <p:cNvPr id="118" name="Flowchart: Connector 13">
            <a:extLst>
              <a:ext uri="{FF2B5EF4-FFF2-40B4-BE49-F238E27FC236}">
                <a16:creationId xmlns:a16="http://schemas.microsoft.com/office/drawing/2014/main" id="{AF440F4B-1E95-64E3-84FB-E61772AB4584}"/>
              </a:ext>
            </a:extLst>
          </p:cNvPr>
          <p:cNvSpPr>
            <a:spLocks noChangeAspect="1"/>
          </p:cNvSpPr>
          <p:nvPr/>
        </p:nvSpPr>
        <p:spPr>
          <a:xfrm rot="2700000">
            <a:off x="6646074" y="307983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19" name="TextBox 118">
            <a:extLst>
              <a:ext uri="{FF2B5EF4-FFF2-40B4-BE49-F238E27FC236}">
                <a16:creationId xmlns:a16="http://schemas.microsoft.com/office/drawing/2014/main" id="{FF536CFF-5CBA-405D-208A-2566569C34A2}"/>
              </a:ext>
            </a:extLst>
          </p:cNvPr>
          <p:cNvSpPr txBox="1"/>
          <p:nvPr/>
        </p:nvSpPr>
        <p:spPr>
          <a:xfrm>
            <a:off x="6257315" y="3566228"/>
            <a:ext cx="1312941"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Cloud &amp; IT</a:t>
            </a:r>
          </a:p>
          <a:p>
            <a:pPr algn="ctr" defTabSz="514274">
              <a:defRPr/>
            </a:pPr>
            <a:r>
              <a:rPr lang="en-IN" sz="800" b="1">
                <a:solidFill>
                  <a:prstClr val="white"/>
                </a:solidFill>
                <a:latin typeface="Trebuchet MS" panose="020B0603020202020204" pitchFamily="34" charset="0"/>
              </a:rPr>
              <a:t>Managed Services</a:t>
            </a:r>
            <a:endParaRPr lang="en-US" sz="800" b="1">
              <a:solidFill>
                <a:prstClr val="white"/>
              </a:solidFill>
              <a:latin typeface="Trebuchet MS" panose="020B0603020202020204" pitchFamily="34" charset="0"/>
            </a:endParaRPr>
          </a:p>
        </p:txBody>
      </p:sp>
      <p:sp>
        <p:nvSpPr>
          <p:cNvPr id="120" name="Flowchart: Connector 15">
            <a:extLst>
              <a:ext uri="{FF2B5EF4-FFF2-40B4-BE49-F238E27FC236}">
                <a16:creationId xmlns:a16="http://schemas.microsoft.com/office/drawing/2014/main" id="{3B96972B-B04E-BD4D-25B1-B3691187C323}"/>
              </a:ext>
            </a:extLst>
          </p:cNvPr>
          <p:cNvSpPr>
            <a:spLocks noChangeAspect="1"/>
          </p:cNvSpPr>
          <p:nvPr/>
        </p:nvSpPr>
        <p:spPr>
          <a:xfrm rot="2700000">
            <a:off x="7992741" y="307983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21" name="TextBox 120">
            <a:extLst>
              <a:ext uri="{FF2B5EF4-FFF2-40B4-BE49-F238E27FC236}">
                <a16:creationId xmlns:a16="http://schemas.microsoft.com/office/drawing/2014/main" id="{35F8C4D7-264F-06C7-834E-04FD374BC543}"/>
              </a:ext>
            </a:extLst>
          </p:cNvPr>
          <p:cNvSpPr txBox="1"/>
          <p:nvPr/>
        </p:nvSpPr>
        <p:spPr>
          <a:xfrm>
            <a:off x="7601138" y="3566228"/>
            <a:ext cx="1318629"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Security </a:t>
            </a:r>
          </a:p>
          <a:p>
            <a:pPr algn="ctr" defTabSz="514274">
              <a:defRPr/>
            </a:pPr>
            <a:r>
              <a:rPr lang="en-IN" sz="800" b="1">
                <a:solidFill>
                  <a:prstClr val="white"/>
                </a:solidFill>
                <a:latin typeface="Trebuchet MS" panose="020B0603020202020204" pitchFamily="34" charset="0"/>
              </a:rPr>
              <a:t>Managed Services</a:t>
            </a:r>
            <a:endParaRPr lang="en-US" sz="800">
              <a:solidFill>
                <a:prstClr val="white"/>
              </a:solidFill>
              <a:latin typeface="Trebuchet MS" panose="020B0603020202020204" pitchFamily="34" charset="0"/>
            </a:endParaRPr>
          </a:p>
        </p:txBody>
      </p:sp>
      <p:sp>
        <p:nvSpPr>
          <p:cNvPr id="122" name="Flowchart: Connector 19">
            <a:extLst>
              <a:ext uri="{FF2B5EF4-FFF2-40B4-BE49-F238E27FC236}">
                <a16:creationId xmlns:a16="http://schemas.microsoft.com/office/drawing/2014/main" id="{1494E248-CCF3-12DB-7FAE-45B57B61C763}"/>
              </a:ext>
            </a:extLst>
          </p:cNvPr>
          <p:cNvSpPr>
            <a:spLocks noChangeAspect="1"/>
          </p:cNvSpPr>
          <p:nvPr/>
        </p:nvSpPr>
        <p:spPr>
          <a:xfrm rot="2700000">
            <a:off x="6646074" y="402732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23" name="TextBox 122">
            <a:extLst>
              <a:ext uri="{FF2B5EF4-FFF2-40B4-BE49-F238E27FC236}">
                <a16:creationId xmlns:a16="http://schemas.microsoft.com/office/drawing/2014/main" id="{1E80D42C-2CCF-FF44-A2CF-4B8F2978DB0D}"/>
              </a:ext>
            </a:extLst>
          </p:cNvPr>
          <p:cNvSpPr txBox="1"/>
          <p:nvPr/>
        </p:nvSpPr>
        <p:spPr>
          <a:xfrm>
            <a:off x="6273454" y="4529831"/>
            <a:ext cx="1280660"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Digital Apps</a:t>
            </a:r>
          </a:p>
          <a:p>
            <a:pPr algn="ctr" defTabSz="514274">
              <a:defRPr/>
            </a:pPr>
            <a:r>
              <a:rPr lang="en-IN" sz="800" b="1">
                <a:solidFill>
                  <a:prstClr val="white"/>
                </a:solidFill>
                <a:latin typeface="Trebuchet MS" panose="020B0603020202020204" pitchFamily="34" charset="0"/>
              </a:rPr>
              <a:t>Managed Services</a:t>
            </a:r>
            <a:endParaRPr lang="en-US" sz="800" b="1">
              <a:solidFill>
                <a:prstClr val="white"/>
              </a:solidFill>
              <a:latin typeface="Trebuchet MS" panose="020B0603020202020204" pitchFamily="34" charset="0"/>
            </a:endParaRPr>
          </a:p>
        </p:txBody>
      </p:sp>
      <p:sp>
        <p:nvSpPr>
          <p:cNvPr id="124" name="Flowchart: Connector 21">
            <a:extLst>
              <a:ext uri="{FF2B5EF4-FFF2-40B4-BE49-F238E27FC236}">
                <a16:creationId xmlns:a16="http://schemas.microsoft.com/office/drawing/2014/main" id="{BD4BE10F-BEAB-8D9D-9F19-3AC90FE80B6E}"/>
              </a:ext>
            </a:extLst>
          </p:cNvPr>
          <p:cNvSpPr>
            <a:spLocks noChangeAspect="1"/>
          </p:cNvSpPr>
          <p:nvPr/>
        </p:nvSpPr>
        <p:spPr>
          <a:xfrm rot="2700000">
            <a:off x="7992741" y="402732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25" name="TextBox 124">
            <a:extLst>
              <a:ext uri="{FF2B5EF4-FFF2-40B4-BE49-F238E27FC236}">
                <a16:creationId xmlns:a16="http://schemas.microsoft.com/office/drawing/2014/main" id="{CEEA8162-C24C-418A-F639-F98AF03473B8}"/>
              </a:ext>
            </a:extLst>
          </p:cNvPr>
          <p:cNvSpPr txBox="1"/>
          <p:nvPr/>
        </p:nvSpPr>
        <p:spPr>
          <a:xfrm>
            <a:off x="7596418" y="4529831"/>
            <a:ext cx="1328066" cy="338554"/>
          </a:xfrm>
          <a:prstGeom prst="rect">
            <a:avLst/>
          </a:prstGeom>
          <a:noFill/>
        </p:spPr>
        <p:txBody>
          <a:bodyPr wrap="square" rtlCol="0">
            <a:spAutoFit/>
          </a:bodyPr>
          <a:lstStyle/>
          <a:p>
            <a:pPr algn="ctr" defTabSz="514274">
              <a:defRPr/>
            </a:pPr>
            <a:r>
              <a:rPr lang="en-IN" sz="800" b="1">
                <a:solidFill>
                  <a:prstClr val="white"/>
                </a:solidFill>
                <a:latin typeface="Trebuchet MS" panose="020B0603020202020204" pitchFamily="34" charset="0"/>
              </a:rPr>
              <a:t>Industry Apps</a:t>
            </a:r>
          </a:p>
          <a:p>
            <a:pPr algn="ctr" defTabSz="514274">
              <a:defRPr/>
            </a:pPr>
            <a:r>
              <a:rPr lang="en-IN" sz="800" b="1">
                <a:solidFill>
                  <a:prstClr val="white"/>
                </a:solidFill>
                <a:latin typeface="Trebuchet MS" panose="020B0603020202020204" pitchFamily="34" charset="0"/>
              </a:rPr>
              <a:t>Managed Services</a:t>
            </a:r>
            <a:endParaRPr lang="en-US" sz="800" b="1">
              <a:solidFill>
                <a:prstClr val="white"/>
              </a:solidFill>
              <a:latin typeface="Trebuchet MS" panose="020B0603020202020204" pitchFamily="34" charset="0"/>
            </a:endParaRPr>
          </a:p>
        </p:txBody>
      </p:sp>
      <p:pic>
        <p:nvPicPr>
          <p:cNvPr id="126" name="Graphic 125">
            <a:extLst>
              <a:ext uri="{FF2B5EF4-FFF2-40B4-BE49-F238E27FC236}">
                <a16:creationId xmlns:a16="http://schemas.microsoft.com/office/drawing/2014/main" id="{5AFC61D3-554A-0021-914A-E3B71884A4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6297" y="1268097"/>
            <a:ext cx="410045" cy="374389"/>
          </a:xfrm>
          <a:prstGeom prst="rect">
            <a:avLst/>
          </a:prstGeom>
        </p:spPr>
      </p:pic>
      <p:pic>
        <p:nvPicPr>
          <p:cNvPr id="127" name="Graphic 126">
            <a:extLst>
              <a:ext uri="{FF2B5EF4-FFF2-40B4-BE49-F238E27FC236}">
                <a16:creationId xmlns:a16="http://schemas.microsoft.com/office/drawing/2014/main" id="{D96B2AA2-D296-394B-3EFB-90A8BD31EC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760" y="3180225"/>
            <a:ext cx="251389" cy="334642"/>
          </a:xfrm>
          <a:prstGeom prst="rect">
            <a:avLst/>
          </a:prstGeom>
        </p:spPr>
      </p:pic>
      <p:pic>
        <p:nvPicPr>
          <p:cNvPr id="128" name="Graphic 127">
            <a:extLst>
              <a:ext uri="{FF2B5EF4-FFF2-40B4-BE49-F238E27FC236}">
                <a16:creationId xmlns:a16="http://schemas.microsoft.com/office/drawing/2014/main" id="{ABC04A56-9EB1-0376-0003-5D778CEAD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5654" y="1281609"/>
            <a:ext cx="296267" cy="334642"/>
          </a:xfrm>
          <a:prstGeom prst="rect">
            <a:avLst/>
          </a:prstGeom>
        </p:spPr>
      </p:pic>
      <p:pic>
        <p:nvPicPr>
          <p:cNvPr id="129" name="Graphic 128">
            <a:extLst>
              <a:ext uri="{FF2B5EF4-FFF2-40B4-BE49-F238E27FC236}">
                <a16:creationId xmlns:a16="http://schemas.microsoft.com/office/drawing/2014/main" id="{D1C64A8D-27D9-D0E9-8E33-03908D9BC2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47434" y="4127712"/>
            <a:ext cx="332707" cy="334642"/>
          </a:xfrm>
          <a:prstGeom prst="rect">
            <a:avLst/>
          </a:prstGeom>
        </p:spPr>
      </p:pic>
      <p:sp>
        <p:nvSpPr>
          <p:cNvPr id="131" name="Flowchart: Connector 43">
            <a:extLst>
              <a:ext uri="{FF2B5EF4-FFF2-40B4-BE49-F238E27FC236}">
                <a16:creationId xmlns:a16="http://schemas.microsoft.com/office/drawing/2014/main" id="{1DECEFA8-461F-D947-F81F-60CF0966628D}"/>
              </a:ext>
            </a:extLst>
          </p:cNvPr>
          <p:cNvSpPr>
            <a:spLocks noChangeAspect="1"/>
          </p:cNvSpPr>
          <p:nvPr/>
        </p:nvSpPr>
        <p:spPr>
          <a:xfrm rot="2700000">
            <a:off x="7950939" y="213161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74">
              <a:defRPr/>
            </a:pPr>
            <a:endParaRPr lang="en-IN" sz="1013">
              <a:solidFill>
                <a:srgbClr val="1F497D"/>
              </a:solidFill>
              <a:latin typeface="Trebuchet MS"/>
            </a:endParaRPr>
          </a:p>
        </p:txBody>
      </p:sp>
      <p:sp>
        <p:nvSpPr>
          <p:cNvPr id="132" name="TextBox 131">
            <a:extLst>
              <a:ext uri="{FF2B5EF4-FFF2-40B4-BE49-F238E27FC236}">
                <a16:creationId xmlns:a16="http://schemas.microsoft.com/office/drawing/2014/main" id="{47AC02FC-6A4A-D221-DC25-9C6EE3508D68}"/>
              </a:ext>
            </a:extLst>
          </p:cNvPr>
          <p:cNvSpPr txBox="1"/>
          <p:nvPr/>
        </p:nvSpPr>
        <p:spPr>
          <a:xfrm>
            <a:off x="7562180" y="2630569"/>
            <a:ext cx="1312941" cy="338554"/>
          </a:xfrm>
          <a:prstGeom prst="rect">
            <a:avLst/>
          </a:prstGeom>
          <a:noFill/>
        </p:spPr>
        <p:txBody>
          <a:bodyPr wrap="square" rtlCol="0">
            <a:spAutoFit/>
          </a:bodyPr>
          <a:lstStyle/>
          <a:p>
            <a:pPr algn="ctr" defTabSz="514274">
              <a:defRPr/>
            </a:pPr>
            <a:r>
              <a:rPr lang="en-IN" sz="800" b="1" err="1">
                <a:solidFill>
                  <a:prstClr val="white"/>
                </a:solidFill>
                <a:latin typeface="Trebuchet MS" panose="020B0603020202020204" pitchFamily="34" charset="0"/>
              </a:rPr>
              <a:t>CloudInfinit</a:t>
            </a:r>
            <a:r>
              <a:rPr lang="en-IN" sz="800" b="1" baseline="30000" err="1">
                <a:solidFill>
                  <a:srgbClr val="BED730"/>
                </a:solidFill>
                <a:latin typeface="Trebuchet MS" panose="020B0603020202020204" pitchFamily="34" charset="0"/>
              </a:rPr>
              <a:t>+AI</a:t>
            </a:r>
            <a:endParaRPr lang="en-IN" sz="800" b="1" baseline="30000">
              <a:solidFill>
                <a:srgbClr val="BED730"/>
              </a:solidFill>
              <a:latin typeface="Trebuchet MS" panose="020B0603020202020204" pitchFamily="34" charset="0"/>
            </a:endParaRPr>
          </a:p>
          <a:p>
            <a:pPr algn="ctr" defTabSz="514274">
              <a:defRPr/>
            </a:pPr>
            <a:r>
              <a:rPr lang="en-IN" sz="800" b="1">
                <a:solidFill>
                  <a:prstClr val="white"/>
                </a:solidFill>
                <a:latin typeface="Trebuchet MS" panose="020B0603020202020204" pitchFamily="34" charset="0"/>
              </a:rPr>
              <a:t>GPU Cloud</a:t>
            </a:r>
            <a:endParaRPr lang="en-US" sz="800" b="1">
              <a:solidFill>
                <a:prstClr val="white"/>
              </a:solidFill>
              <a:latin typeface="Trebuchet MS" panose="020B0603020202020204" pitchFamily="34" charset="0"/>
            </a:endParaRPr>
          </a:p>
        </p:txBody>
      </p:sp>
      <p:pic>
        <p:nvPicPr>
          <p:cNvPr id="133" name="Picture 132" descr="A black background with a black square&#10;&#10;Description automatically generated with medium confidence">
            <a:extLst>
              <a:ext uri="{FF2B5EF4-FFF2-40B4-BE49-F238E27FC236}">
                <a16:creationId xmlns:a16="http://schemas.microsoft.com/office/drawing/2014/main" id="{F2CF8701-C6D9-AAFA-82E2-1CB5E46942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8104" y="4121846"/>
            <a:ext cx="404697" cy="346379"/>
          </a:xfrm>
          <a:prstGeom prst="rect">
            <a:avLst/>
          </a:prstGeom>
        </p:spPr>
      </p:pic>
      <p:pic>
        <p:nvPicPr>
          <p:cNvPr id="134" name="Picture 133" descr="A black background with a black square&#10;&#10;Description automatically generated with medium confidence">
            <a:extLst>
              <a:ext uri="{FF2B5EF4-FFF2-40B4-BE49-F238E27FC236}">
                <a16:creationId xmlns:a16="http://schemas.microsoft.com/office/drawing/2014/main" id="{4C625E5D-DFF1-BBE8-8F2F-8A8381689E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2504" y="3192591"/>
            <a:ext cx="322567" cy="309917"/>
          </a:xfrm>
          <a:prstGeom prst="rect">
            <a:avLst/>
          </a:prstGeom>
        </p:spPr>
      </p:pic>
      <p:pic>
        <p:nvPicPr>
          <p:cNvPr id="136" name="Picture 135" descr="A black background with a black square&#10;&#10;Description automatically generated with medium confidence">
            <a:extLst>
              <a:ext uri="{FF2B5EF4-FFF2-40B4-BE49-F238E27FC236}">
                <a16:creationId xmlns:a16="http://schemas.microsoft.com/office/drawing/2014/main" id="{02C7506E-B797-D1DE-E7BD-50575DF8DC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2738" y="2237075"/>
            <a:ext cx="342065" cy="356621"/>
          </a:xfrm>
          <a:prstGeom prst="rect">
            <a:avLst/>
          </a:prstGeom>
        </p:spPr>
      </p:pic>
      <p:grpSp>
        <p:nvGrpSpPr>
          <p:cNvPr id="2" name="Group 1">
            <a:extLst>
              <a:ext uri="{FF2B5EF4-FFF2-40B4-BE49-F238E27FC236}">
                <a16:creationId xmlns:a16="http://schemas.microsoft.com/office/drawing/2014/main" id="{E521978B-091A-AF4A-EEC4-2F67495B039B}"/>
              </a:ext>
            </a:extLst>
          </p:cNvPr>
          <p:cNvGrpSpPr/>
          <p:nvPr/>
        </p:nvGrpSpPr>
        <p:grpSpPr>
          <a:xfrm>
            <a:off x="349058" y="1318933"/>
            <a:ext cx="4925666" cy="3373519"/>
            <a:chOff x="2676045" y="635378"/>
            <a:chExt cx="6432657" cy="4260047"/>
          </a:xfrm>
        </p:grpSpPr>
        <p:pic>
          <p:nvPicPr>
            <p:cNvPr id="3" name="Graphic 2">
              <a:extLst>
                <a:ext uri="{FF2B5EF4-FFF2-40B4-BE49-F238E27FC236}">
                  <a16:creationId xmlns:a16="http://schemas.microsoft.com/office/drawing/2014/main" id="{56565C9D-3FC8-8AB7-3C0C-FD4D1062D7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81364" y="1126125"/>
              <a:ext cx="2665004" cy="2970000"/>
            </a:xfrm>
            <a:prstGeom prst="rect">
              <a:avLst/>
            </a:prstGeom>
          </p:spPr>
        </p:pic>
        <p:sp>
          <p:nvSpPr>
            <p:cNvPr id="4" name="TextBox 3">
              <a:extLst>
                <a:ext uri="{FF2B5EF4-FFF2-40B4-BE49-F238E27FC236}">
                  <a16:creationId xmlns:a16="http://schemas.microsoft.com/office/drawing/2014/main" id="{850D06C6-777B-2ED6-25B8-90550CC01EE1}"/>
                </a:ext>
              </a:extLst>
            </p:cNvPr>
            <p:cNvSpPr txBox="1"/>
            <p:nvPr/>
          </p:nvSpPr>
          <p:spPr>
            <a:xfrm>
              <a:off x="2910526" y="635378"/>
              <a:ext cx="1970838" cy="816180"/>
            </a:xfrm>
            <a:prstGeom prst="rect">
              <a:avLst/>
            </a:prstGeom>
            <a:noFill/>
          </p:spPr>
          <p:txBody>
            <a:bodyPr wrap="square" rtlCol="0">
              <a:spAutoFit/>
            </a:bodyPr>
            <a:lstStyle/>
            <a:p>
              <a:pPr defTabSz="685681"/>
              <a:r>
                <a:rPr lang="en-US" sz="900">
                  <a:solidFill>
                    <a:srgbClr val="F79646"/>
                  </a:solidFill>
                  <a:latin typeface="Trebuchet MS"/>
                </a:rPr>
                <a:t>Metro Networks </a:t>
              </a:r>
            </a:p>
            <a:p>
              <a:pPr defTabSz="685681"/>
              <a:r>
                <a:rPr lang="en-US" sz="900">
                  <a:solidFill>
                    <a:srgbClr val="F79646"/>
                  </a:solidFill>
                  <a:latin typeface="Trebuchet MS"/>
                </a:rPr>
                <a:t>Fiber access</a:t>
              </a:r>
            </a:p>
            <a:p>
              <a:pPr defTabSz="685681"/>
              <a:r>
                <a:rPr lang="en-US" sz="900">
                  <a:solidFill>
                    <a:srgbClr val="F79646"/>
                  </a:solidFill>
                  <a:latin typeface="Trebuchet MS"/>
                </a:rPr>
                <a:t>Connected Buildings </a:t>
              </a:r>
            </a:p>
            <a:p>
              <a:pPr defTabSz="685681"/>
              <a:r>
                <a:rPr lang="en-US" sz="900">
                  <a:solidFill>
                    <a:srgbClr val="F79646"/>
                  </a:solidFill>
                  <a:latin typeface="Trebuchet MS"/>
                </a:rPr>
                <a:t>Interconnected DCs</a:t>
              </a:r>
              <a:endParaRPr lang="en-IN" sz="900">
                <a:solidFill>
                  <a:srgbClr val="F79646"/>
                </a:solidFill>
                <a:latin typeface="Trebuchet MS"/>
              </a:endParaRPr>
            </a:p>
          </p:txBody>
        </p:sp>
        <p:sp>
          <p:nvSpPr>
            <p:cNvPr id="5" name="TextBox 4">
              <a:extLst>
                <a:ext uri="{FF2B5EF4-FFF2-40B4-BE49-F238E27FC236}">
                  <a16:creationId xmlns:a16="http://schemas.microsoft.com/office/drawing/2014/main" id="{A5B9D9D9-7E29-A3B8-3663-917DC7FDA609}"/>
                </a:ext>
              </a:extLst>
            </p:cNvPr>
            <p:cNvSpPr txBox="1"/>
            <p:nvPr/>
          </p:nvSpPr>
          <p:spPr>
            <a:xfrm>
              <a:off x="6608265" y="810274"/>
              <a:ext cx="2500437" cy="641284"/>
            </a:xfrm>
            <a:prstGeom prst="rect">
              <a:avLst/>
            </a:prstGeom>
            <a:noFill/>
          </p:spPr>
          <p:txBody>
            <a:bodyPr wrap="square" rtlCol="0">
              <a:spAutoFit/>
            </a:bodyPr>
            <a:lstStyle>
              <a:defPPr>
                <a:defRPr lang="en-US"/>
              </a:defPPr>
              <a:lvl1pPr defTabSz="685732">
                <a:defRPr sz="700">
                  <a:solidFill>
                    <a:srgbClr val="F79646">
                      <a:lumMod val="50000"/>
                    </a:srgbClr>
                  </a:solidFill>
                  <a:latin typeface="Trebuchet MS"/>
                </a:defRPr>
              </a:lvl1pPr>
            </a:lstStyle>
            <a:p>
              <a:pPr algn="r" defTabSz="685681"/>
              <a:r>
                <a:rPr lang="en-US" sz="900">
                  <a:solidFill>
                    <a:srgbClr val="F79646"/>
                  </a:solidFill>
                </a:rPr>
                <a:t>Express Long-Haul Backbone, High Bandwidth and Low Latency across Key Locations</a:t>
              </a:r>
              <a:endParaRPr lang="en-IN" sz="900">
                <a:solidFill>
                  <a:srgbClr val="F79646"/>
                </a:solidFill>
              </a:endParaRPr>
            </a:p>
          </p:txBody>
        </p:sp>
        <p:pic>
          <p:nvPicPr>
            <p:cNvPr id="6" name="Graphic 5">
              <a:extLst>
                <a:ext uri="{FF2B5EF4-FFF2-40B4-BE49-F238E27FC236}">
                  <a16:creationId xmlns:a16="http://schemas.microsoft.com/office/drawing/2014/main" id="{684AF596-75E5-61A8-9401-4C22FA5CCF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61849" y="1081714"/>
              <a:ext cx="133988" cy="288000"/>
            </a:xfrm>
            <a:prstGeom prst="rect">
              <a:avLst/>
            </a:prstGeom>
          </p:spPr>
        </p:pic>
        <p:sp>
          <p:nvSpPr>
            <p:cNvPr id="7" name="TextBox 6">
              <a:extLst>
                <a:ext uri="{FF2B5EF4-FFF2-40B4-BE49-F238E27FC236}">
                  <a16:creationId xmlns:a16="http://schemas.microsoft.com/office/drawing/2014/main" id="{35629547-6173-112D-365F-66944DE4E61D}"/>
                </a:ext>
              </a:extLst>
            </p:cNvPr>
            <p:cNvSpPr txBox="1"/>
            <p:nvPr/>
          </p:nvSpPr>
          <p:spPr>
            <a:xfrm>
              <a:off x="6361847" y="1277636"/>
              <a:ext cx="873382" cy="272061"/>
            </a:xfrm>
            <a:prstGeom prst="rect">
              <a:avLst/>
            </a:prstGeom>
            <a:solidFill>
              <a:srgbClr val="BED730"/>
            </a:solidFill>
          </p:spPr>
          <p:txBody>
            <a:bodyPr wrap="none" rtlCol="0" anchor="ctr">
              <a:spAutoFit/>
            </a:bodyPr>
            <a:lstStyle/>
            <a:p>
              <a:pPr defTabSz="685681"/>
              <a:r>
                <a:rPr lang="en-IN" sz="800" b="1">
                  <a:solidFill>
                    <a:prstClr val="black"/>
                  </a:solidFill>
                  <a:latin typeface="Trebuchet MS"/>
                </a:rPr>
                <a:t>NOIDA 02 </a:t>
              </a:r>
            </a:p>
          </p:txBody>
        </p:sp>
        <p:sp>
          <p:nvSpPr>
            <p:cNvPr id="8" name="TextBox 7">
              <a:extLst>
                <a:ext uri="{FF2B5EF4-FFF2-40B4-BE49-F238E27FC236}">
                  <a16:creationId xmlns:a16="http://schemas.microsoft.com/office/drawing/2014/main" id="{3B337DD5-07B7-F9D3-8525-EF875C3B77B0}"/>
                </a:ext>
              </a:extLst>
            </p:cNvPr>
            <p:cNvSpPr txBox="1"/>
            <p:nvPr/>
          </p:nvSpPr>
          <p:spPr>
            <a:xfrm>
              <a:off x="6354621" y="1518181"/>
              <a:ext cx="837794" cy="272061"/>
            </a:xfrm>
            <a:prstGeom prst="rect">
              <a:avLst/>
            </a:prstGeom>
            <a:noFill/>
          </p:spPr>
          <p:txBody>
            <a:bodyPr wrap="none" rtlCol="0">
              <a:spAutoFit/>
            </a:bodyPr>
            <a:lstStyle>
              <a:defPPr>
                <a:defRPr lang="en-US"/>
              </a:defPPr>
              <a:lvl1pPr defTabSz="685732">
                <a:defRPr sz="600">
                  <a:solidFill>
                    <a:schemeClr val="tx2"/>
                  </a:solidFill>
                  <a:latin typeface="Trebuchet MS"/>
                </a:defRPr>
              </a:lvl1pPr>
            </a:lstStyle>
            <a:p>
              <a:pPr defTabSz="685681"/>
              <a:r>
                <a:rPr lang="en-IN" sz="800">
                  <a:solidFill>
                    <a:prstClr val="white">
                      <a:lumMod val="85000"/>
                    </a:prstClr>
                  </a:solidFill>
                </a:rPr>
                <a:t>NOIDA 01 </a:t>
              </a:r>
            </a:p>
          </p:txBody>
        </p:sp>
        <p:sp>
          <p:nvSpPr>
            <p:cNvPr id="9" name="TextBox 8">
              <a:extLst>
                <a:ext uri="{FF2B5EF4-FFF2-40B4-BE49-F238E27FC236}">
                  <a16:creationId xmlns:a16="http://schemas.microsoft.com/office/drawing/2014/main" id="{95EB3190-8EA8-17D3-1D57-5ED0389E8B0A}"/>
                </a:ext>
              </a:extLst>
            </p:cNvPr>
            <p:cNvSpPr txBox="1"/>
            <p:nvPr/>
          </p:nvSpPr>
          <p:spPr>
            <a:xfrm>
              <a:off x="7100951" y="2410791"/>
              <a:ext cx="1968250" cy="291492"/>
            </a:xfrm>
            <a:prstGeom prst="rect">
              <a:avLst/>
            </a:prstGeom>
            <a:solidFill>
              <a:schemeClr val="accent1"/>
            </a:solidFill>
          </p:spPr>
          <p:txBody>
            <a:bodyPr wrap="none" rtlCol="0" anchor="ctr">
              <a:spAutoFit/>
            </a:bodyPr>
            <a:lstStyle/>
            <a:p>
              <a:pPr defTabSz="685681"/>
              <a:r>
                <a:rPr lang="en-IN" sz="900" b="1">
                  <a:solidFill>
                    <a:prstClr val="white"/>
                  </a:solidFill>
                  <a:latin typeface="Trebuchet MS"/>
                </a:rPr>
                <a:t>SAARC Gateway, Kolkata</a:t>
              </a:r>
            </a:p>
          </p:txBody>
        </p:sp>
        <p:sp>
          <p:nvSpPr>
            <p:cNvPr id="10" name="TextBox 9">
              <a:extLst>
                <a:ext uri="{FF2B5EF4-FFF2-40B4-BE49-F238E27FC236}">
                  <a16:creationId xmlns:a16="http://schemas.microsoft.com/office/drawing/2014/main" id="{10734EFD-47E8-4FC1-6EA5-05903F314F4D}"/>
                </a:ext>
              </a:extLst>
            </p:cNvPr>
            <p:cNvSpPr txBox="1"/>
            <p:nvPr/>
          </p:nvSpPr>
          <p:spPr>
            <a:xfrm>
              <a:off x="7723288" y="2694488"/>
              <a:ext cx="971773" cy="272061"/>
            </a:xfrm>
            <a:prstGeom prst="rect">
              <a:avLst/>
            </a:prstGeom>
            <a:noFill/>
          </p:spPr>
          <p:txBody>
            <a:bodyPr wrap="none" rtlCol="0">
              <a:spAutoFit/>
            </a:bodyPr>
            <a:lstStyle/>
            <a:p>
              <a:pPr defTabSz="685681"/>
              <a:r>
                <a:rPr lang="en-IN" sz="800">
                  <a:solidFill>
                    <a:prstClr val="white">
                      <a:lumMod val="85000"/>
                    </a:prstClr>
                  </a:solidFill>
                  <a:latin typeface="Trebuchet MS"/>
                </a:rPr>
                <a:t>KOLKATA 01</a:t>
              </a:r>
            </a:p>
          </p:txBody>
        </p:sp>
        <p:pic>
          <p:nvPicPr>
            <p:cNvPr id="11" name="Graphic 10">
              <a:extLst>
                <a:ext uri="{FF2B5EF4-FFF2-40B4-BE49-F238E27FC236}">
                  <a16:creationId xmlns:a16="http://schemas.microsoft.com/office/drawing/2014/main" id="{13404A54-97D9-C8AF-B19E-6401C0A0D3D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81339" y="3012648"/>
              <a:ext cx="133987" cy="288000"/>
            </a:xfrm>
            <a:prstGeom prst="rect">
              <a:avLst/>
            </a:prstGeom>
          </p:spPr>
        </p:pic>
        <p:sp>
          <p:nvSpPr>
            <p:cNvPr id="12" name="TextBox 11">
              <a:extLst>
                <a:ext uri="{FF2B5EF4-FFF2-40B4-BE49-F238E27FC236}">
                  <a16:creationId xmlns:a16="http://schemas.microsoft.com/office/drawing/2014/main" id="{BC21DFF8-2335-5740-C693-CDCEE4EE6CDA}"/>
                </a:ext>
              </a:extLst>
            </p:cNvPr>
            <p:cNvSpPr txBox="1"/>
            <p:nvPr/>
          </p:nvSpPr>
          <p:spPr>
            <a:xfrm>
              <a:off x="6681342" y="3212788"/>
              <a:ext cx="1233452" cy="272061"/>
            </a:xfrm>
            <a:prstGeom prst="rect">
              <a:avLst/>
            </a:prstGeom>
            <a:solidFill>
              <a:srgbClr val="BED730"/>
            </a:solidFill>
          </p:spPr>
          <p:txBody>
            <a:bodyPr wrap="none" rtlCol="0" anchor="ctr">
              <a:spAutoFit/>
            </a:bodyPr>
            <a:lstStyle/>
            <a:p>
              <a:pPr defTabSz="685681"/>
              <a:r>
                <a:rPr lang="en-US" sz="800" b="1">
                  <a:solidFill>
                    <a:prstClr val="black"/>
                  </a:solidFill>
                  <a:latin typeface="Trebuchet MS"/>
                </a:rPr>
                <a:t>HYDERABAD 02 </a:t>
              </a:r>
              <a:endParaRPr lang="en-IN" sz="800" b="1">
                <a:solidFill>
                  <a:prstClr val="black"/>
                </a:solidFill>
                <a:latin typeface="Trebuchet MS"/>
              </a:endParaRPr>
            </a:p>
          </p:txBody>
        </p:sp>
        <p:sp>
          <p:nvSpPr>
            <p:cNvPr id="13" name="TextBox 12">
              <a:extLst>
                <a:ext uri="{FF2B5EF4-FFF2-40B4-BE49-F238E27FC236}">
                  <a16:creationId xmlns:a16="http://schemas.microsoft.com/office/drawing/2014/main" id="{7B9ACCC7-BA78-29BF-80B5-1CCD805E593E}"/>
                </a:ext>
              </a:extLst>
            </p:cNvPr>
            <p:cNvSpPr txBox="1"/>
            <p:nvPr/>
          </p:nvSpPr>
          <p:spPr>
            <a:xfrm>
              <a:off x="6541190" y="3436059"/>
              <a:ext cx="1135062" cy="272061"/>
            </a:xfrm>
            <a:prstGeom prst="rect">
              <a:avLst/>
            </a:prstGeom>
            <a:noFill/>
          </p:spPr>
          <p:txBody>
            <a:bodyPr wrap="none" rtlCol="0">
              <a:spAutoFit/>
            </a:bodyPr>
            <a:lstStyle/>
            <a:p>
              <a:pPr defTabSz="685681"/>
              <a:r>
                <a:rPr lang="en-IN" sz="800">
                  <a:solidFill>
                    <a:prstClr val="white">
                      <a:lumMod val="85000"/>
                    </a:prstClr>
                  </a:solidFill>
                  <a:latin typeface="Trebuchet MS"/>
                </a:rPr>
                <a:t>HYDERABAD 01</a:t>
              </a:r>
            </a:p>
          </p:txBody>
        </p:sp>
        <p:pic>
          <p:nvPicPr>
            <p:cNvPr id="14" name="Graphic 13">
              <a:extLst>
                <a:ext uri="{FF2B5EF4-FFF2-40B4-BE49-F238E27FC236}">
                  <a16:creationId xmlns:a16="http://schemas.microsoft.com/office/drawing/2014/main" id="{9D052C33-0A1D-C282-613A-1618F3E9B5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81339" y="3802977"/>
              <a:ext cx="133987" cy="288000"/>
            </a:xfrm>
            <a:prstGeom prst="rect">
              <a:avLst/>
            </a:prstGeom>
          </p:spPr>
        </p:pic>
        <p:sp>
          <p:nvSpPr>
            <p:cNvPr id="57" name="TextBox 56">
              <a:extLst>
                <a:ext uri="{FF2B5EF4-FFF2-40B4-BE49-F238E27FC236}">
                  <a16:creationId xmlns:a16="http://schemas.microsoft.com/office/drawing/2014/main" id="{9E6E7F7C-020D-4476-A98B-A93658C02383}"/>
                </a:ext>
              </a:extLst>
            </p:cNvPr>
            <p:cNvSpPr txBox="1"/>
            <p:nvPr/>
          </p:nvSpPr>
          <p:spPr>
            <a:xfrm>
              <a:off x="6681342" y="3998899"/>
              <a:ext cx="1032483" cy="272061"/>
            </a:xfrm>
            <a:prstGeom prst="rect">
              <a:avLst/>
            </a:prstGeom>
            <a:solidFill>
              <a:srgbClr val="BED730"/>
            </a:solidFill>
          </p:spPr>
          <p:txBody>
            <a:bodyPr wrap="none" rtlCol="0" anchor="ctr">
              <a:spAutoFit/>
            </a:bodyPr>
            <a:lstStyle/>
            <a:p>
              <a:pPr defTabSz="685681"/>
              <a:r>
                <a:rPr lang="en-IN" sz="800" b="1">
                  <a:solidFill>
                    <a:prstClr val="black"/>
                  </a:solidFill>
                  <a:latin typeface="Trebuchet MS"/>
                </a:rPr>
                <a:t>CHENNAI 02 </a:t>
              </a:r>
            </a:p>
          </p:txBody>
        </p:sp>
        <p:sp>
          <p:nvSpPr>
            <p:cNvPr id="58" name="TextBox 57">
              <a:extLst>
                <a:ext uri="{FF2B5EF4-FFF2-40B4-BE49-F238E27FC236}">
                  <a16:creationId xmlns:a16="http://schemas.microsoft.com/office/drawing/2014/main" id="{770FC5F7-A2F8-879B-D3F2-E8F4498BD9CC}"/>
                </a:ext>
              </a:extLst>
            </p:cNvPr>
            <p:cNvSpPr txBox="1"/>
            <p:nvPr/>
          </p:nvSpPr>
          <p:spPr>
            <a:xfrm>
              <a:off x="6541190" y="4242065"/>
              <a:ext cx="950839" cy="272061"/>
            </a:xfrm>
            <a:prstGeom prst="rect">
              <a:avLst/>
            </a:prstGeom>
            <a:noFill/>
          </p:spPr>
          <p:txBody>
            <a:bodyPr wrap="none" rtlCol="0">
              <a:spAutoFit/>
            </a:bodyPr>
            <a:lstStyle/>
            <a:p>
              <a:pPr defTabSz="685681"/>
              <a:r>
                <a:rPr lang="en-IN" sz="800">
                  <a:solidFill>
                    <a:prstClr val="white">
                      <a:lumMod val="85000"/>
                    </a:prstClr>
                  </a:solidFill>
                  <a:latin typeface="Trebuchet MS"/>
                </a:rPr>
                <a:t>CHENNAI 01</a:t>
              </a:r>
            </a:p>
          </p:txBody>
        </p:sp>
        <p:sp>
          <p:nvSpPr>
            <p:cNvPr id="59" name="TextBox 58">
              <a:extLst>
                <a:ext uri="{FF2B5EF4-FFF2-40B4-BE49-F238E27FC236}">
                  <a16:creationId xmlns:a16="http://schemas.microsoft.com/office/drawing/2014/main" id="{393C7105-2666-63D7-66D3-88107AF19183}"/>
                </a:ext>
              </a:extLst>
            </p:cNvPr>
            <p:cNvSpPr txBox="1"/>
            <p:nvPr/>
          </p:nvSpPr>
          <p:spPr>
            <a:xfrm>
              <a:off x="6661179" y="4509018"/>
              <a:ext cx="1802867" cy="291492"/>
            </a:xfrm>
            <a:prstGeom prst="rect">
              <a:avLst/>
            </a:prstGeom>
            <a:solidFill>
              <a:schemeClr val="accent1"/>
            </a:solidFill>
          </p:spPr>
          <p:txBody>
            <a:bodyPr wrap="none" rtlCol="0" anchor="ctr">
              <a:spAutoFit/>
            </a:bodyPr>
            <a:lstStyle/>
            <a:p>
              <a:pPr defTabSz="685681"/>
              <a:r>
                <a:rPr lang="en-IN" sz="900" b="1">
                  <a:solidFill>
                    <a:prstClr val="white"/>
                  </a:solidFill>
                  <a:latin typeface="Trebuchet MS"/>
                </a:rPr>
                <a:t>CLS, Siruseri, Chennai</a:t>
              </a:r>
            </a:p>
          </p:txBody>
        </p:sp>
        <p:pic>
          <p:nvPicPr>
            <p:cNvPr id="60" name="Graphic 59">
              <a:extLst>
                <a:ext uri="{FF2B5EF4-FFF2-40B4-BE49-F238E27FC236}">
                  <a16:creationId xmlns:a16="http://schemas.microsoft.com/office/drawing/2014/main" id="{0BE8353C-BC11-001C-B0CD-BEDF617E6DA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72283" y="4134984"/>
              <a:ext cx="133988" cy="287999"/>
            </a:xfrm>
            <a:prstGeom prst="rect">
              <a:avLst/>
            </a:prstGeom>
          </p:spPr>
        </p:pic>
        <p:sp>
          <p:nvSpPr>
            <p:cNvPr id="61" name="TextBox 60">
              <a:extLst>
                <a:ext uri="{FF2B5EF4-FFF2-40B4-BE49-F238E27FC236}">
                  <a16:creationId xmlns:a16="http://schemas.microsoft.com/office/drawing/2014/main" id="{7B29D241-3D1D-1B6A-EEFD-B335EF8B03A0}"/>
                </a:ext>
              </a:extLst>
            </p:cNvPr>
            <p:cNvSpPr txBox="1"/>
            <p:nvPr/>
          </p:nvSpPr>
          <p:spPr>
            <a:xfrm>
              <a:off x="3872284" y="4326685"/>
              <a:ext cx="1250200" cy="272061"/>
            </a:xfrm>
            <a:prstGeom prst="rect">
              <a:avLst/>
            </a:prstGeom>
            <a:solidFill>
              <a:srgbClr val="BED730"/>
            </a:solidFill>
          </p:spPr>
          <p:txBody>
            <a:bodyPr wrap="none" rtlCol="0" anchor="ctr">
              <a:spAutoFit/>
            </a:bodyPr>
            <a:lstStyle/>
            <a:p>
              <a:pPr defTabSz="685681"/>
              <a:r>
                <a:rPr lang="en-IN" sz="800" b="1">
                  <a:solidFill>
                    <a:prstClr val="black"/>
                  </a:solidFill>
                  <a:latin typeface="Trebuchet MS"/>
                </a:rPr>
                <a:t>BENGALURU O2 </a:t>
              </a:r>
            </a:p>
          </p:txBody>
        </p:sp>
        <p:sp>
          <p:nvSpPr>
            <p:cNvPr id="62" name="TextBox 61">
              <a:extLst>
                <a:ext uri="{FF2B5EF4-FFF2-40B4-BE49-F238E27FC236}">
                  <a16:creationId xmlns:a16="http://schemas.microsoft.com/office/drawing/2014/main" id="{B01206F5-89F1-4D12-5592-C69EA9BBFA3D}"/>
                </a:ext>
              </a:extLst>
            </p:cNvPr>
            <p:cNvSpPr txBox="1"/>
            <p:nvPr/>
          </p:nvSpPr>
          <p:spPr>
            <a:xfrm>
              <a:off x="3820272" y="4623364"/>
              <a:ext cx="1530643" cy="272061"/>
            </a:xfrm>
            <a:prstGeom prst="rect">
              <a:avLst/>
            </a:prstGeom>
            <a:noFill/>
          </p:spPr>
          <p:txBody>
            <a:bodyPr wrap="square" rtlCol="0">
              <a:spAutoFit/>
            </a:bodyPr>
            <a:lstStyle/>
            <a:p>
              <a:pPr algn="r" defTabSz="685681"/>
              <a:r>
                <a:rPr lang="en-IN" sz="800">
                  <a:solidFill>
                    <a:prstClr val="white">
                      <a:lumMod val="85000"/>
                    </a:prstClr>
                  </a:solidFill>
                  <a:latin typeface="Trebuchet MS"/>
                </a:rPr>
                <a:t>BENGALURU 01</a:t>
              </a:r>
            </a:p>
          </p:txBody>
        </p:sp>
        <p:sp>
          <p:nvSpPr>
            <p:cNvPr id="63" name="TextBox 62">
              <a:extLst>
                <a:ext uri="{FF2B5EF4-FFF2-40B4-BE49-F238E27FC236}">
                  <a16:creationId xmlns:a16="http://schemas.microsoft.com/office/drawing/2014/main" id="{8932D9DC-B2C8-AC0C-3DDD-EE6D4B4BCEF2}"/>
                </a:ext>
              </a:extLst>
            </p:cNvPr>
            <p:cNvSpPr txBox="1"/>
            <p:nvPr/>
          </p:nvSpPr>
          <p:spPr>
            <a:xfrm>
              <a:off x="2983461" y="3315768"/>
              <a:ext cx="1794493" cy="291492"/>
            </a:xfrm>
            <a:prstGeom prst="rect">
              <a:avLst/>
            </a:prstGeom>
            <a:solidFill>
              <a:schemeClr val="accent1"/>
            </a:solidFill>
          </p:spPr>
          <p:txBody>
            <a:bodyPr wrap="none" rtlCol="0" anchor="ctr">
              <a:spAutoFit/>
            </a:bodyPr>
            <a:lstStyle/>
            <a:p>
              <a:pPr defTabSz="685681"/>
              <a:r>
                <a:rPr lang="en-IN" sz="900" b="1">
                  <a:solidFill>
                    <a:prstClr val="white"/>
                  </a:solidFill>
                  <a:latin typeface="Trebuchet MS"/>
                </a:rPr>
                <a:t>CLS, Versova, Mumbai</a:t>
              </a:r>
            </a:p>
          </p:txBody>
        </p:sp>
        <p:sp>
          <p:nvSpPr>
            <p:cNvPr id="64" name="TextBox 63">
              <a:extLst>
                <a:ext uri="{FF2B5EF4-FFF2-40B4-BE49-F238E27FC236}">
                  <a16:creationId xmlns:a16="http://schemas.microsoft.com/office/drawing/2014/main" id="{F6AFB153-BB19-C0A6-FE47-E1CD064547D8}"/>
                </a:ext>
              </a:extLst>
            </p:cNvPr>
            <p:cNvSpPr txBox="1"/>
            <p:nvPr/>
          </p:nvSpPr>
          <p:spPr>
            <a:xfrm>
              <a:off x="3448270" y="3078332"/>
              <a:ext cx="1303528" cy="272061"/>
            </a:xfrm>
            <a:prstGeom prst="rect">
              <a:avLst/>
            </a:prstGeom>
            <a:noFill/>
          </p:spPr>
          <p:txBody>
            <a:bodyPr wrap="square" rtlCol="0">
              <a:spAutoFit/>
            </a:bodyPr>
            <a:lstStyle/>
            <a:p>
              <a:pPr algn="r" defTabSz="685681"/>
              <a:r>
                <a:rPr lang="en-IN" sz="800">
                  <a:solidFill>
                    <a:prstClr val="white">
                      <a:lumMod val="85000"/>
                    </a:prstClr>
                  </a:solidFill>
                  <a:latin typeface="Trebuchet MS"/>
                </a:rPr>
                <a:t>MUMBAI 01 VASHI</a:t>
              </a:r>
            </a:p>
          </p:txBody>
        </p:sp>
        <p:sp>
          <p:nvSpPr>
            <p:cNvPr id="65" name="TextBox 64">
              <a:extLst>
                <a:ext uri="{FF2B5EF4-FFF2-40B4-BE49-F238E27FC236}">
                  <a16:creationId xmlns:a16="http://schemas.microsoft.com/office/drawing/2014/main" id="{681CC05E-B709-1BD9-372D-2A961F626A6F}"/>
                </a:ext>
              </a:extLst>
            </p:cNvPr>
            <p:cNvSpPr txBox="1"/>
            <p:nvPr/>
          </p:nvSpPr>
          <p:spPr>
            <a:xfrm>
              <a:off x="2994844" y="2863633"/>
              <a:ext cx="1756955" cy="272061"/>
            </a:xfrm>
            <a:prstGeom prst="rect">
              <a:avLst/>
            </a:prstGeom>
            <a:noFill/>
          </p:spPr>
          <p:txBody>
            <a:bodyPr wrap="square" rtlCol="0">
              <a:spAutoFit/>
            </a:bodyPr>
            <a:lstStyle/>
            <a:p>
              <a:pPr algn="r" defTabSz="685681"/>
              <a:r>
                <a:rPr lang="en-IN" sz="800">
                  <a:solidFill>
                    <a:prstClr val="white">
                      <a:lumMod val="85000"/>
                    </a:prstClr>
                  </a:solidFill>
                  <a:latin typeface="Trebuchet MS"/>
                </a:rPr>
                <a:t>MUMBAI 02 AIROLI</a:t>
              </a:r>
            </a:p>
          </p:txBody>
        </p:sp>
        <p:pic>
          <p:nvPicPr>
            <p:cNvPr id="66" name="Graphic 65">
              <a:extLst>
                <a:ext uri="{FF2B5EF4-FFF2-40B4-BE49-F238E27FC236}">
                  <a16:creationId xmlns:a16="http://schemas.microsoft.com/office/drawing/2014/main" id="{F03FD792-861D-F3CB-D524-693F46B0D8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76045" y="2343064"/>
              <a:ext cx="133987" cy="288000"/>
            </a:xfrm>
            <a:prstGeom prst="rect">
              <a:avLst/>
            </a:prstGeom>
          </p:spPr>
        </p:pic>
        <p:sp>
          <p:nvSpPr>
            <p:cNvPr id="67" name="TextBox 66">
              <a:extLst>
                <a:ext uri="{FF2B5EF4-FFF2-40B4-BE49-F238E27FC236}">
                  <a16:creationId xmlns:a16="http://schemas.microsoft.com/office/drawing/2014/main" id="{79663ED7-4D51-C1E6-D37E-7BE1CBFDB673}"/>
                </a:ext>
              </a:extLst>
            </p:cNvPr>
            <p:cNvSpPr txBox="1"/>
            <p:nvPr/>
          </p:nvSpPr>
          <p:spPr>
            <a:xfrm>
              <a:off x="2676046" y="2518226"/>
              <a:ext cx="1952634" cy="272061"/>
            </a:xfrm>
            <a:prstGeom prst="rect">
              <a:avLst/>
            </a:prstGeom>
            <a:solidFill>
              <a:srgbClr val="BED730"/>
            </a:solidFill>
          </p:spPr>
          <p:txBody>
            <a:bodyPr wrap="square" rtlCol="0" anchor="ctr">
              <a:spAutoFit/>
            </a:bodyPr>
            <a:lstStyle/>
            <a:p>
              <a:pPr defTabSz="685681"/>
              <a:r>
                <a:rPr lang="pt-BR" sz="800" b="1">
                  <a:solidFill>
                    <a:prstClr val="black"/>
                  </a:solidFill>
                  <a:latin typeface="Trebuchet MS"/>
                </a:rPr>
                <a:t>MUMBAI 03 RABALE</a:t>
              </a:r>
              <a:endParaRPr lang="en-IN" sz="800" b="1">
                <a:solidFill>
                  <a:prstClr val="black"/>
                </a:solidFill>
                <a:latin typeface="Trebuchet MS"/>
              </a:endParaRPr>
            </a:p>
          </p:txBody>
        </p:sp>
        <p:sp>
          <p:nvSpPr>
            <p:cNvPr id="68" name="Freeform: Shape 38">
              <a:extLst>
                <a:ext uri="{FF2B5EF4-FFF2-40B4-BE49-F238E27FC236}">
                  <a16:creationId xmlns:a16="http://schemas.microsoft.com/office/drawing/2014/main" id="{7FD37CC1-82B0-FE2C-02A7-13F7AB0C5CB6}"/>
                </a:ext>
              </a:extLst>
            </p:cNvPr>
            <p:cNvSpPr/>
            <p:nvPr/>
          </p:nvSpPr>
          <p:spPr>
            <a:xfrm>
              <a:off x="5283815" y="3577908"/>
              <a:ext cx="462915" cy="1154430"/>
            </a:xfrm>
            <a:custGeom>
              <a:avLst/>
              <a:gdLst>
                <a:gd name="connsiteX0" fmla="*/ 0 w 617220"/>
                <a:gd name="connsiteY0" fmla="*/ 1531620 h 1539240"/>
                <a:gd name="connsiteX1" fmla="*/ 114300 w 617220"/>
                <a:gd name="connsiteY1" fmla="*/ 1539240 h 1539240"/>
                <a:gd name="connsiteX2" fmla="*/ 617220 w 617220"/>
                <a:gd name="connsiteY2" fmla="*/ 0 h 1539240"/>
              </a:gdLst>
              <a:ahLst/>
              <a:cxnLst>
                <a:cxn ang="0">
                  <a:pos x="connsiteX0" y="connsiteY0"/>
                </a:cxn>
                <a:cxn ang="0">
                  <a:pos x="connsiteX1" y="connsiteY1"/>
                </a:cxn>
                <a:cxn ang="0">
                  <a:pos x="connsiteX2" y="connsiteY2"/>
                </a:cxn>
              </a:cxnLst>
              <a:rect l="l" t="t" r="r" b="b"/>
              <a:pathLst>
                <a:path w="617220" h="1539240">
                  <a:moveTo>
                    <a:pt x="0" y="1531620"/>
                  </a:moveTo>
                  <a:lnTo>
                    <a:pt x="114300" y="1539240"/>
                  </a:lnTo>
                  <a:lnTo>
                    <a:pt x="61722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69" name="Freeform: Shape 39">
              <a:extLst>
                <a:ext uri="{FF2B5EF4-FFF2-40B4-BE49-F238E27FC236}">
                  <a16:creationId xmlns:a16="http://schemas.microsoft.com/office/drawing/2014/main" id="{F71BFDC4-2398-F77B-2EFB-9E47C973D1A5}"/>
                </a:ext>
              </a:extLst>
            </p:cNvPr>
            <p:cNvSpPr/>
            <p:nvPr/>
          </p:nvSpPr>
          <p:spPr>
            <a:xfrm>
              <a:off x="5132736" y="3595068"/>
              <a:ext cx="611993" cy="891848"/>
            </a:xfrm>
            <a:custGeom>
              <a:avLst/>
              <a:gdLst>
                <a:gd name="connsiteX0" fmla="*/ 0 w 815990"/>
                <a:gd name="connsiteY0" fmla="*/ 1189130 h 1189130"/>
                <a:gd name="connsiteX1" fmla="*/ 323936 w 815990"/>
                <a:gd name="connsiteY1" fmla="*/ 1189130 h 1189130"/>
                <a:gd name="connsiteX2" fmla="*/ 815990 w 815990"/>
                <a:gd name="connsiteY2" fmla="*/ 0 h 1189130"/>
              </a:gdLst>
              <a:ahLst/>
              <a:cxnLst>
                <a:cxn ang="0">
                  <a:pos x="connsiteX0" y="connsiteY0"/>
                </a:cxn>
                <a:cxn ang="0">
                  <a:pos x="connsiteX1" y="connsiteY1"/>
                </a:cxn>
                <a:cxn ang="0">
                  <a:pos x="connsiteX2" y="connsiteY2"/>
                </a:cxn>
              </a:cxnLst>
              <a:rect l="l" t="t" r="r" b="b"/>
              <a:pathLst>
                <a:path w="815990" h="1189130">
                  <a:moveTo>
                    <a:pt x="0" y="1189130"/>
                  </a:moveTo>
                  <a:lnTo>
                    <a:pt x="323936" y="1189130"/>
                  </a:lnTo>
                  <a:lnTo>
                    <a:pt x="81599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0" name="Freeform: Shape 40">
              <a:extLst>
                <a:ext uri="{FF2B5EF4-FFF2-40B4-BE49-F238E27FC236}">
                  <a16:creationId xmlns:a16="http://schemas.microsoft.com/office/drawing/2014/main" id="{416968A1-E9CB-77B8-820F-62FDBC808479}"/>
                </a:ext>
              </a:extLst>
            </p:cNvPr>
            <p:cNvSpPr/>
            <p:nvPr/>
          </p:nvSpPr>
          <p:spPr>
            <a:xfrm>
              <a:off x="4748319" y="3029207"/>
              <a:ext cx="710403" cy="436697"/>
            </a:xfrm>
            <a:custGeom>
              <a:avLst/>
              <a:gdLst>
                <a:gd name="connsiteX0" fmla="*/ 0 w 947204"/>
                <a:gd name="connsiteY0" fmla="*/ 582263 h 582263"/>
                <a:gd name="connsiteX1" fmla="*/ 172219 w 947204"/>
                <a:gd name="connsiteY1" fmla="*/ 582263 h 582263"/>
                <a:gd name="connsiteX2" fmla="*/ 947204 w 947204"/>
                <a:gd name="connsiteY2" fmla="*/ 0 h 582263"/>
              </a:gdLst>
              <a:ahLst/>
              <a:cxnLst>
                <a:cxn ang="0">
                  <a:pos x="connsiteX0" y="connsiteY0"/>
                </a:cxn>
                <a:cxn ang="0">
                  <a:pos x="connsiteX1" y="connsiteY1"/>
                </a:cxn>
                <a:cxn ang="0">
                  <a:pos x="connsiteX2" y="connsiteY2"/>
                </a:cxn>
              </a:cxnLst>
              <a:rect l="l" t="t" r="r" b="b"/>
              <a:pathLst>
                <a:path w="947204" h="582263">
                  <a:moveTo>
                    <a:pt x="0" y="582263"/>
                  </a:moveTo>
                  <a:lnTo>
                    <a:pt x="172219" y="582263"/>
                  </a:lnTo>
                  <a:lnTo>
                    <a:pt x="947204" y="0"/>
                  </a:lnTo>
                </a:path>
              </a:pathLst>
            </a:custGeom>
            <a:noFill/>
            <a:ln w="95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1" name="Freeform: Shape 41">
              <a:extLst>
                <a:ext uri="{FF2B5EF4-FFF2-40B4-BE49-F238E27FC236}">
                  <a16:creationId xmlns:a16="http://schemas.microsoft.com/office/drawing/2014/main" id="{4EDD6EC1-30CE-4516-8BA2-25907C040CC9}"/>
                </a:ext>
              </a:extLst>
            </p:cNvPr>
            <p:cNvSpPr/>
            <p:nvPr/>
          </p:nvSpPr>
          <p:spPr>
            <a:xfrm>
              <a:off x="4671436" y="3035357"/>
              <a:ext cx="781136" cy="178370"/>
            </a:xfrm>
            <a:custGeom>
              <a:avLst/>
              <a:gdLst>
                <a:gd name="connsiteX0" fmla="*/ 0 w 1041514"/>
                <a:gd name="connsiteY0" fmla="*/ 237826 h 237826"/>
                <a:gd name="connsiteX1" fmla="*/ 254228 w 1041514"/>
                <a:gd name="connsiteY1" fmla="*/ 237826 h 237826"/>
                <a:gd name="connsiteX2" fmla="*/ 1041514 w 1041514"/>
                <a:gd name="connsiteY2" fmla="*/ 0 h 237826"/>
              </a:gdLst>
              <a:ahLst/>
              <a:cxnLst>
                <a:cxn ang="0">
                  <a:pos x="connsiteX0" y="connsiteY0"/>
                </a:cxn>
                <a:cxn ang="0">
                  <a:pos x="connsiteX1" y="connsiteY1"/>
                </a:cxn>
                <a:cxn ang="0">
                  <a:pos x="connsiteX2" y="connsiteY2"/>
                </a:cxn>
              </a:cxnLst>
              <a:rect l="l" t="t" r="r" b="b"/>
              <a:pathLst>
                <a:path w="1041514" h="237826">
                  <a:moveTo>
                    <a:pt x="0" y="237826"/>
                  </a:moveTo>
                  <a:lnTo>
                    <a:pt x="254228" y="237826"/>
                  </a:lnTo>
                  <a:lnTo>
                    <a:pt x="1041514"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2" name="Freeform: Shape 42">
              <a:extLst>
                <a:ext uri="{FF2B5EF4-FFF2-40B4-BE49-F238E27FC236}">
                  <a16:creationId xmlns:a16="http://schemas.microsoft.com/office/drawing/2014/main" id="{D21A1DA7-C3CF-5176-B506-3156C99BFBF5}"/>
                </a:ext>
              </a:extLst>
            </p:cNvPr>
            <p:cNvSpPr/>
            <p:nvPr/>
          </p:nvSpPr>
          <p:spPr>
            <a:xfrm>
              <a:off x="4665285" y="3001529"/>
              <a:ext cx="793437" cy="30753"/>
            </a:xfrm>
            <a:custGeom>
              <a:avLst/>
              <a:gdLst>
                <a:gd name="connsiteX0" fmla="*/ 0 w 1057916"/>
                <a:gd name="connsiteY0" fmla="*/ 0 h 41004"/>
                <a:gd name="connsiteX1" fmla="*/ 299333 w 1057916"/>
                <a:gd name="connsiteY1" fmla="*/ 0 h 41004"/>
                <a:gd name="connsiteX2" fmla="*/ 1057916 w 1057916"/>
                <a:gd name="connsiteY2" fmla="*/ 41004 h 41004"/>
              </a:gdLst>
              <a:ahLst/>
              <a:cxnLst>
                <a:cxn ang="0">
                  <a:pos x="connsiteX0" y="connsiteY0"/>
                </a:cxn>
                <a:cxn ang="0">
                  <a:pos x="connsiteX1" y="connsiteY1"/>
                </a:cxn>
                <a:cxn ang="0">
                  <a:pos x="connsiteX2" y="connsiteY2"/>
                </a:cxn>
              </a:cxnLst>
              <a:rect l="l" t="t" r="r" b="b"/>
              <a:pathLst>
                <a:path w="1057916" h="41004">
                  <a:moveTo>
                    <a:pt x="0" y="0"/>
                  </a:moveTo>
                  <a:lnTo>
                    <a:pt x="299333" y="0"/>
                  </a:lnTo>
                  <a:lnTo>
                    <a:pt x="1057916" y="41004"/>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3" name="Freeform: Shape 43">
              <a:extLst>
                <a:ext uri="{FF2B5EF4-FFF2-40B4-BE49-F238E27FC236}">
                  <a16:creationId xmlns:a16="http://schemas.microsoft.com/office/drawing/2014/main" id="{11C96D99-0909-0D91-7CF5-F43F8042C0E2}"/>
                </a:ext>
              </a:extLst>
            </p:cNvPr>
            <p:cNvSpPr/>
            <p:nvPr/>
          </p:nvSpPr>
          <p:spPr>
            <a:xfrm>
              <a:off x="4622231" y="2672468"/>
              <a:ext cx="830341" cy="36289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4" name="Freeform: Shape 44">
              <a:extLst>
                <a:ext uri="{FF2B5EF4-FFF2-40B4-BE49-F238E27FC236}">
                  <a16:creationId xmlns:a16="http://schemas.microsoft.com/office/drawing/2014/main" id="{0F2AE4CB-1752-5A17-E975-4205172A8BDE}"/>
                </a:ext>
              </a:extLst>
            </p:cNvPr>
            <p:cNvSpPr/>
            <p:nvPr/>
          </p:nvSpPr>
          <p:spPr>
            <a:xfrm>
              <a:off x="5993831" y="3647350"/>
              <a:ext cx="667348" cy="1011785"/>
            </a:xfrm>
            <a:custGeom>
              <a:avLst/>
              <a:gdLst>
                <a:gd name="connsiteX0" fmla="*/ 889797 w 889797"/>
                <a:gd name="connsiteY0" fmla="*/ 1349047 h 1349047"/>
                <a:gd name="connsiteX1" fmla="*/ 561761 w 889797"/>
                <a:gd name="connsiteY1" fmla="*/ 1349047 h 1349047"/>
                <a:gd name="connsiteX2" fmla="*/ 0 w 889797"/>
                <a:gd name="connsiteY2" fmla="*/ 0 h 1349047"/>
              </a:gdLst>
              <a:ahLst/>
              <a:cxnLst>
                <a:cxn ang="0">
                  <a:pos x="connsiteX0" y="connsiteY0"/>
                </a:cxn>
                <a:cxn ang="0">
                  <a:pos x="connsiteX1" y="connsiteY1"/>
                </a:cxn>
                <a:cxn ang="0">
                  <a:pos x="connsiteX2" y="connsiteY2"/>
                </a:cxn>
              </a:cxnLst>
              <a:rect l="l" t="t" r="r" b="b"/>
              <a:pathLst>
                <a:path w="889797" h="1349047">
                  <a:moveTo>
                    <a:pt x="889797" y="1349047"/>
                  </a:moveTo>
                  <a:lnTo>
                    <a:pt x="561761" y="1349047"/>
                  </a:lnTo>
                  <a:lnTo>
                    <a:pt x="0" y="0"/>
                  </a:lnTo>
                </a:path>
              </a:pathLst>
            </a:custGeom>
            <a:noFill/>
            <a:ln w="95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5" name="Freeform: Shape 45">
              <a:extLst>
                <a:ext uri="{FF2B5EF4-FFF2-40B4-BE49-F238E27FC236}">
                  <a16:creationId xmlns:a16="http://schemas.microsoft.com/office/drawing/2014/main" id="{360F4C38-7082-600D-BFB1-B3C5AB9AB746}"/>
                </a:ext>
              </a:extLst>
            </p:cNvPr>
            <p:cNvSpPr/>
            <p:nvPr/>
          </p:nvSpPr>
          <p:spPr>
            <a:xfrm>
              <a:off x="5996906" y="3647349"/>
              <a:ext cx="627369" cy="747307"/>
            </a:xfrm>
            <a:custGeom>
              <a:avLst/>
              <a:gdLst>
                <a:gd name="connsiteX0" fmla="*/ 836492 w 836492"/>
                <a:gd name="connsiteY0" fmla="*/ 996409 h 996409"/>
                <a:gd name="connsiteX1" fmla="*/ 553561 w 836492"/>
                <a:gd name="connsiteY1" fmla="*/ 996409 h 996409"/>
                <a:gd name="connsiteX2" fmla="*/ 0 w 836492"/>
                <a:gd name="connsiteY2" fmla="*/ 0 h 996409"/>
              </a:gdLst>
              <a:ahLst/>
              <a:cxnLst>
                <a:cxn ang="0">
                  <a:pos x="connsiteX0" y="connsiteY0"/>
                </a:cxn>
                <a:cxn ang="0">
                  <a:pos x="connsiteX1" y="connsiteY1"/>
                </a:cxn>
                <a:cxn ang="0">
                  <a:pos x="connsiteX2" y="connsiteY2"/>
                </a:cxn>
              </a:cxnLst>
              <a:rect l="l" t="t" r="r" b="b"/>
              <a:pathLst>
                <a:path w="836492" h="996409">
                  <a:moveTo>
                    <a:pt x="836492" y="996409"/>
                  </a:moveTo>
                  <a:lnTo>
                    <a:pt x="553561" y="996409"/>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6" name="Freeform: Shape 46">
              <a:extLst>
                <a:ext uri="{FF2B5EF4-FFF2-40B4-BE49-F238E27FC236}">
                  <a16:creationId xmlns:a16="http://schemas.microsoft.com/office/drawing/2014/main" id="{4554DA75-E928-1858-6310-73AB1F4730FB}"/>
                </a:ext>
              </a:extLst>
            </p:cNvPr>
            <p:cNvSpPr/>
            <p:nvPr/>
          </p:nvSpPr>
          <p:spPr>
            <a:xfrm>
              <a:off x="5993831" y="3647349"/>
              <a:ext cx="685800" cy="538184"/>
            </a:xfrm>
            <a:custGeom>
              <a:avLst/>
              <a:gdLst>
                <a:gd name="connsiteX0" fmla="*/ 914400 w 914400"/>
                <a:gd name="connsiteY0" fmla="*/ 717578 h 717578"/>
                <a:gd name="connsiteX1" fmla="*/ 557661 w 914400"/>
                <a:gd name="connsiteY1" fmla="*/ 717578 h 717578"/>
                <a:gd name="connsiteX2" fmla="*/ 0 w 914400"/>
                <a:gd name="connsiteY2" fmla="*/ 0 h 717578"/>
              </a:gdLst>
              <a:ahLst/>
              <a:cxnLst>
                <a:cxn ang="0">
                  <a:pos x="connsiteX0" y="connsiteY0"/>
                </a:cxn>
                <a:cxn ang="0">
                  <a:pos x="connsiteX1" y="connsiteY1"/>
                </a:cxn>
                <a:cxn ang="0">
                  <a:pos x="connsiteX2" y="connsiteY2"/>
                </a:cxn>
              </a:cxnLst>
              <a:rect l="l" t="t" r="r" b="b"/>
              <a:pathLst>
                <a:path w="914400" h="717578">
                  <a:moveTo>
                    <a:pt x="914400" y="717578"/>
                  </a:moveTo>
                  <a:lnTo>
                    <a:pt x="557661" y="717578"/>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7" name="Freeform: Shape 47">
              <a:extLst>
                <a:ext uri="{FF2B5EF4-FFF2-40B4-BE49-F238E27FC236}">
                  <a16:creationId xmlns:a16="http://schemas.microsoft.com/office/drawing/2014/main" id="{84CBBC49-5582-7D37-0A15-FC8FABBEB6A3}"/>
                </a:ext>
              </a:extLst>
            </p:cNvPr>
            <p:cNvSpPr/>
            <p:nvPr/>
          </p:nvSpPr>
          <p:spPr>
            <a:xfrm>
              <a:off x="6018434" y="3050734"/>
              <a:ext cx="608916" cy="525883"/>
            </a:xfrm>
            <a:custGeom>
              <a:avLst/>
              <a:gdLst>
                <a:gd name="connsiteX0" fmla="*/ 811888 w 811888"/>
                <a:gd name="connsiteY0" fmla="*/ 701177 h 701177"/>
                <a:gd name="connsiteX1" fmla="*/ 516656 w 811888"/>
                <a:gd name="connsiteY1" fmla="*/ 701177 h 701177"/>
                <a:gd name="connsiteX2" fmla="*/ 0 w 811888"/>
                <a:gd name="connsiteY2" fmla="*/ 0 h 701177"/>
              </a:gdLst>
              <a:ahLst/>
              <a:cxnLst>
                <a:cxn ang="0">
                  <a:pos x="connsiteX0" y="connsiteY0"/>
                </a:cxn>
                <a:cxn ang="0">
                  <a:pos x="connsiteX1" y="connsiteY1"/>
                </a:cxn>
                <a:cxn ang="0">
                  <a:pos x="connsiteX2" y="connsiteY2"/>
                </a:cxn>
              </a:cxnLst>
              <a:rect l="l" t="t" r="r" b="b"/>
              <a:pathLst>
                <a:path w="811888" h="701177">
                  <a:moveTo>
                    <a:pt x="811888" y="701177"/>
                  </a:moveTo>
                  <a:lnTo>
                    <a:pt x="516656" y="701177"/>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8" name="Freeform: Shape 48">
              <a:extLst>
                <a:ext uri="{FF2B5EF4-FFF2-40B4-BE49-F238E27FC236}">
                  <a16:creationId xmlns:a16="http://schemas.microsoft.com/office/drawing/2014/main" id="{18F3FF76-99CC-9454-00FF-3ECDD8E9A70C}"/>
                </a:ext>
              </a:extLst>
            </p:cNvPr>
            <p:cNvSpPr/>
            <p:nvPr/>
          </p:nvSpPr>
          <p:spPr>
            <a:xfrm>
              <a:off x="6015358" y="3053809"/>
              <a:ext cx="661198" cy="304459"/>
            </a:xfrm>
            <a:custGeom>
              <a:avLst/>
              <a:gdLst>
                <a:gd name="connsiteX0" fmla="*/ 881597 w 881597"/>
                <a:gd name="connsiteY0" fmla="*/ 405945 h 405945"/>
                <a:gd name="connsiteX1" fmla="*/ 545360 w 881597"/>
                <a:gd name="connsiteY1" fmla="*/ 405945 h 405945"/>
                <a:gd name="connsiteX2" fmla="*/ 0 w 881597"/>
                <a:gd name="connsiteY2" fmla="*/ 0 h 405945"/>
              </a:gdLst>
              <a:ahLst/>
              <a:cxnLst>
                <a:cxn ang="0">
                  <a:pos x="connsiteX0" y="connsiteY0"/>
                </a:cxn>
                <a:cxn ang="0">
                  <a:pos x="connsiteX1" y="connsiteY1"/>
                </a:cxn>
                <a:cxn ang="0">
                  <a:pos x="connsiteX2" y="connsiteY2"/>
                </a:cxn>
              </a:cxnLst>
              <a:rect l="l" t="t" r="r" b="b"/>
              <a:pathLst>
                <a:path w="881597" h="405945">
                  <a:moveTo>
                    <a:pt x="881597" y="405945"/>
                  </a:moveTo>
                  <a:lnTo>
                    <a:pt x="545360" y="405945"/>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79" name="Freeform: Shape 49">
              <a:extLst>
                <a:ext uri="{FF2B5EF4-FFF2-40B4-BE49-F238E27FC236}">
                  <a16:creationId xmlns:a16="http://schemas.microsoft.com/office/drawing/2014/main" id="{71383651-A56C-2B66-A943-1DF9CDBF54F5}"/>
                </a:ext>
              </a:extLst>
            </p:cNvPr>
            <p:cNvSpPr/>
            <p:nvPr/>
          </p:nvSpPr>
          <p:spPr>
            <a:xfrm>
              <a:off x="6781117" y="2641714"/>
              <a:ext cx="1017936" cy="215274"/>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95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80" name="Freeform: Shape 50">
              <a:extLst>
                <a:ext uri="{FF2B5EF4-FFF2-40B4-BE49-F238E27FC236}">
                  <a16:creationId xmlns:a16="http://schemas.microsoft.com/office/drawing/2014/main" id="{FF01318F-F052-B879-99DC-E9133839CF4B}"/>
                </a:ext>
              </a:extLst>
            </p:cNvPr>
            <p:cNvSpPr/>
            <p:nvPr/>
          </p:nvSpPr>
          <p:spPr>
            <a:xfrm>
              <a:off x="6790343" y="2641714"/>
              <a:ext cx="301383" cy="0"/>
            </a:xfrm>
            <a:custGeom>
              <a:avLst/>
              <a:gdLst>
                <a:gd name="connsiteX0" fmla="*/ 401844 w 401844"/>
                <a:gd name="connsiteY0" fmla="*/ 0 h 0"/>
                <a:gd name="connsiteX1" fmla="*/ 0 w 401844"/>
                <a:gd name="connsiteY1" fmla="*/ 0 h 0"/>
              </a:gdLst>
              <a:ahLst/>
              <a:cxnLst>
                <a:cxn ang="0">
                  <a:pos x="connsiteX0" y="connsiteY0"/>
                </a:cxn>
                <a:cxn ang="0">
                  <a:pos x="connsiteX1" y="connsiteY1"/>
                </a:cxn>
              </a:cxnLst>
              <a:rect l="l" t="t" r="r" b="b"/>
              <a:pathLst>
                <a:path w="401844">
                  <a:moveTo>
                    <a:pt x="401844" y="0"/>
                  </a:moveTo>
                  <a:lnTo>
                    <a:pt x="0" y="0"/>
                  </a:lnTo>
                </a:path>
              </a:pathLst>
            </a:custGeom>
            <a:noFill/>
            <a:ln w="95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81" name="Freeform: Shape 51">
              <a:extLst>
                <a:ext uri="{FF2B5EF4-FFF2-40B4-BE49-F238E27FC236}">
                  <a16:creationId xmlns:a16="http://schemas.microsoft.com/office/drawing/2014/main" id="{884CA506-EDC3-18FD-C3E0-151941046A40}"/>
                </a:ext>
              </a:extLst>
            </p:cNvPr>
            <p:cNvSpPr/>
            <p:nvPr/>
          </p:nvSpPr>
          <p:spPr>
            <a:xfrm>
              <a:off x="5849290" y="1669907"/>
              <a:ext cx="421321" cy="405945"/>
            </a:xfrm>
            <a:custGeom>
              <a:avLst/>
              <a:gdLst>
                <a:gd name="connsiteX0" fmla="*/ 561761 w 561761"/>
                <a:gd name="connsiteY0" fmla="*/ 0 h 541260"/>
                <a:gd name="connsiteX1" fmla="*/ 455150 w 561761"/>
                <a:gd name="connsiteY1" fmla="*/ 0 h 541260"/>
                <a:gd name="connsiteX2" fmla="*/ 0 w 561761"/>
                <a:gd name="connsiteY2" fmla="*/ 541260 h 541260"/>
              </a:gdLst>
              <a:ahLst/>
              <a:cxnLst>
                <a:cxn ang="0">
                  <a:pos x="connsiteX0" y="connsiteY0"/>
                </a:cxn>
                <a:cxn ang="0">
                  <a:pos x="connsiteX1" y="connsiteY1"/>
                </a:cxn>
                <a:cxn ang="0">
                  <a:pos x="connsiteX2" y="connsiteY2"/>
                </a:cxn>
              </a:cxnLst>
              <a:rect l="l" t="t" r="r" b="b"/>
              <a:pathLst>
                <a:path w="561761" h="541260">
                  <a:moveTo>
                    <a:pt x="561761" y="0"/>
                  </a:moveTo>
                  <a:lnTo>
                    <a:pt x="455150" y="0"/>
                  </a:lnTo>
                  <a:lnTo>
                    <a:pt x="0" y="54126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82" name="Freeform: Shape 52">
              <a:extLst>
                <a:ext uri="{FF2B5EF4-FFF2-40B4-BE49-F238E27FC236}">
                  <a16:creationId xmlns:a16="http://schemas.microsoft.com/office/drawing/2014/main" id="{43C3F5F3-E50D-18CA-416F-3D1034140869}"/>
                </a:ext>
              </a:extLst>
            </p:cNvPr>
            <p:cNvSpPr/>
            <p:nvPr/>
          </p:nvSpPr>
          <p:spPr>
            <a:xfrm>
              <a:off x="5846214" y="1451559"/>
              <a:ext cx="516657" cy="611992"/>
            </a:xfrm>
            <a:custGeom>
              <a:avLst/>
              <a:gdLst>
                <a:gd name="connsiteX0" fmla="*/ 688876 w 688876"/>
                <a:gd name="connsiteY0" fmla="*/ 0 h 815989"/>
                <a:gd name="connsiteX1" fmla="*/ 438748 w 688876"/>
                <a:gd name="connsiteY1" fmla="*/ 0 h 815989"/>
                <a:gd name="connsiteX2" fmla="*/ 0 w 688876"/>
                <a:gd name="connsiteY2" fmla="*/ 815989 h 815989"/>
              </a:gdLst>
              <a:ahLst/>
              <a:cxnLst>
                <a:cxn ang="0">
                  <a:pos x="connsiteX0" y="connsiteY0"/>
                </a:cxn>
                <a:cxn ang="0">
                  <a:pos x="connsiteX1" y="connsiteY1"/>
                </a:cxn>
                <a:cxn ang="0">
                  <a:pos x="connsiteX2" y="connsiteY2"/>
                </a:cxn>
              </a:cxnLst>
              <a:rect l="l" t="t" r="r" b="b"/>
              <a:pathLst>
                <a:path w="688876" h="815989">
                  <a:moveTo>
                    <a:pt x="688876" y="0"/>
                  </a:moveTo>
                  <a:lnTo>
                    <a:pt x="438748" y="0"/>
                  </a:lnTo>
                  <a:lnTo>
                    <a:pt x="0" y="815989"/>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sp>
          <p:nvSpPr>
            <p:cNvPr id="84" name="Freeform: Shape 54">
              <a:extLst>
                <a:ext uri="{FF2B5EF4-FFF2-40B4-BE49-F238E27FC236}">
                  <a16:creationId xmlns:a16="http://schemas.microsoft.com/office/drawing/2014/main" id="{8BEBBA49-916C-91D4-807B-D34468047CCC}"/>
                </a:ext>
              </a:extLst>
            </p:cNvPr>
            <p:cNvSpPr/>
            <p:nvPr/>
          </p:nvSpPr>
          <p:spPr>
            <a:xfrm>
              <a:off x="2910524" y="1467276"/>
              <a:ext cx="2763471" cy="746966"/>
            </a:xfrm>
            <a:custGeom>
              <a:avLst/>
              <a:gdLst>
                <a:gd name="connsiteX0" fmla="*/ 2997427 w 2997427"/>
                <a:gd name="connsiteY0" fmla="*/ 1131724 h 1131724"/>
                <a:gd name="connsiteX1" fmla="*/ 2087128 w 2997427"/>
                <a:gd name="connsiteY1" fmla="*/ 0 h 1131724"/>
                <a:gd name="connsiteX2" fmla="*/ 0 w 2997427"/>
                <a:gd name="connsiteY2" fmla="*/ 0 h 1131724"/>
              </a:gdLst>
              <a:ahLst/>
              <a:cxnLst>
                <a:cxn ang="0">
                  <a:pos x="connsiteX0" y="connsiteY0"/>
                </a:cxn>
                <a:cxn ang="0">
                  <a:pos x="connsiteX1" y="connsiteY1"/>
                </a:cxn>
                <a:cxn ang="0">
                  <a:pos x="connsiteX2" y="connsiteY2"/>
                </a:cxn>
              </a:cxnLst>
              <a:rect l="l" t="t" r="r" b="b"/>
              <a:pathLst>
                <a:path w="2997427" h="1131724">
                  <a:moveTo>
                    <a:pt x="2997427" y="1131724"/>
                  </a:moveTo>
                  <a:lnTo>
                    <a:pt x="2087128" y="0"/>
                  </a:lnTo>
                  <a:lnTo>
                    <a:pt x="0" y="0"/>
                  </a:lnTo>
                </a:path>
              </a:pathLst>
            </a:custGeom>
            <a:noFill/>
            <a:ln w="952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15"/>
              <a:endParaRPr lang="en-IN" sz="1013">
                <a:solidFill>
                  <a:prstClr val="white"/>
                </a:solidFill>
                <a:latin typeface="Trebuchet MS"/>
              </a:endParaRPr>
            </a:p>
          </p:txBody>
        </p:sp>
      </p:grpSp>
      <p:sp>
        <p:nvSpPr>
          <p:cNvPr id="90" name="Title 89">
            <a:extLst>
              <a:ext uri="{FF2B5EF4-FFF2-40B4-BE49-F238E27FC236}">
                <a16:creationId xmlns:a16="http://schemas.microsoft.com/office/drawing/2014/main" id="{4EEAC829-3AF4-1C19-B487-A213E90A28E9}"/>
              </a:ext>
            </a:extLst>
          </p:cNvPr>
          <p:cNvSpPr>
            <a:spLocks noGrp="1"/>
          </p:cNvSpPr>
          <p:nvPr>
            <p:ph type="title"/>
          </p:nvPr>
        </p:nvSpPr>
        <p:spPr>
          <a:xfrm>
            <a:off x="324000" y="219271"/>
            <a:ext cx="8496150" cy="400099"/>
          </a:xfrm>
        </p:spPr>
        <p:txBody>
          <a:bodyPr vert="horz" wrap="square" lIns="0" tIns="45715" rIns="91428" bIns="45715" rtlCol="0" anchor="ctr">
            <a:spAutoFit/>
          </a:bodyPr>
          <a:lstStyle/>
          <a:p>
            <a:r>
              <a:rPr lang="en-IN" err="1"/>
              <a:t>OuR</a:t>
            </a:r>
            <a:r>
              <a:rPr lang="en-IN"/>
              <a:t> digital INFRASTRUCTURE &amp; PLATFORMS  </a:t>
            </a:r>
          </a:p>
        </p:txBody>
      </p:sp>
      <p:pic>
        <p:nvPicPr>
          <p:cNvPr id="98" name="Picture 97">
            <a:extLst>
              <a:ext uri="{FF2B5EF4-FFF2-40B4-BE49-F238E27FC236}">
                <a16:creationId xmlns:a16="http://schemas.microsoft.com/office/drawing/2014/main" id="{DD84E925-C395-0A08-92AF-1CDBE8892A26}"/>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Effect>
                      <a14:saturation sat="0"/>
                    </a14:imgEffect>
                  </a14:imgLayer>
                </a14:imgProps>
              </a:ext>
            </a:extLst>
          </a:blip>
          <a:stretch>
            <a:fillRect/>
          </a:stretch>
        </p:blipFill>
        <p:spPr>
          <a:xfrm>
            <a:off x="8016560" y="2271851"/>
            <a:ext cx="404178" cy="254943"/>
          </a:xfrm>
          <a:prstGeom prst="rect">
            <a:avLst/>
          </a:prstGeom>
        </p:spPr>
      </p:pic>
    </p:spTree>
    <p:extLst>
      <p:ext uri="{BB962C8B-B14F-4D97-AF65-F5344CB8AC3E}">
        <p14:creationId xmlns:p14="http://schemas.microsoft.com/office/powerpoint/2010/main" val="38594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99518-B06C-B0A5-CE3A-6D2E0F940731}"/>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86D6CCF1-470F-1B85-327D-5DC24C099D64}"/>
              </a:ext>
            </a:extLst>
          </p:cNvPr>
          <p:cNvSpPr>
            <a:spLocks noGrp="1"/>
          </p:cNvSpPr>
          <p:nvPr>
            <p:ph type="title"/>
          </p:nvPr>
        </p:nvSpPr>
        <p:spPr>
          <a:xfrm>
            <a:off x="324000" y="219271"/>
            <a:ext cx="8496150" cy="400099"/>
          </a:xfrm>
        </p:spPr>
        <p:txBody>
          <a:bodyPr/>
          <a:lstStyle/>
          <a:p>
            <a:r>
              <a:rPr lang="en-US"/>
              <a:t>AI DEMAND FORECAST - INDIA</a:t>
            </a:r>
            <a:endParaRPr lang="en-IN"/>
          </a:p>
        </p:txBody>
      </p:sp>
      <p:cxnSp>
        <p:nvCxnSpPr>
          <p:cNvPr id="14" name="Straight Connector 13">
            <a:extLst>
              <a:ext uri="{FF2B5EF4-FFF2-40B4-BE49-F238E27FC236}">
                <a16:creationId xmlns:a16="http://schemas.microsoft.com/office/drawing/2014/main" id="{938EDF9B-49A2-8724-6BB9-B1AD4A6E16F4}"/>
              </a:ext>
            </a:extLst>
          </p:cNvPr>
          <p:cNvCxnSpPr>
            <a:cxnSpLocks/>
          </p:cNvCxnSpPr>
          <p:nvPr/>
        </p:nvCxnSpPr>
        <p:spPr>
          <a:xfrm>
            <a:off x="4572000" y="987425"/>
            <a:ext cx="0" cy="3744913"/>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CC51EC-D7A9-9482-7E0C-CD35EBB5A906}"/>
              </a:ext>
            </a:extLst>
          </p:cNvPr>
          <p:cNvCxnSpPr>
            <a:cxnSpLocks/>
          </p:cNvCxnSpPr>
          <p:nvPr/>
        </p:nvCxnSpPr>
        <p:spPr>
          <a:xfrm>
            <a:off x="323850" y="2859881"/>
            <a:ext cx="8496300" cy="0"/>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F2E78B4-B82D-9E8E-802A-8A53C18B1962}"/>
              </a:ext>
            </a:extLst>
          </p:cNvPr>
          <p:cNvSpPr txBox="1"/>
          <p:nvPr/>
        </p:nvSpPr>
        <p:spPr>
          <a:xfrm>
            <a:off x="323850" y="987425"/>
            <a:ext cx="4068763" cy="261610"/>
          </a:xfrm>
          <a:prstGeom prst="rect">
            <a:avLst/>
          </a:prstGeom>
          <a:noFill/>
        </p:spPr>
        <p:txBody>
          <a:bodyPr wrap="square" rtlCol="0">
            <a:spAutoFit/>
          </a:bodyPr>
          <a:lstStyle/>
          <a:p>
            <a:pPr algn="ctr"/>
            <a:r>
              <a:rPr lang="en-US" sz="1050" b="1" spc="-11">
                <a:solidFill>
                  <a:srgbClr val="BED730"/>
                </a:solidFill>
                <a:latin typeface="Trebuchet MS" panose="020B0603020202020204" pitchFamily="34" charset="0"/>
                <a:ea typeface="Source Sans Pro" panose="020B0503030403020204" pitchFamily="34" charset="0"/>
                <a:cs typeface="Arial"/>
              </a:rPr>
              <a:t>Massively increasing AI market ($ Bn)</a:t>
            </a:r>
          </a:p>
        </p:txBody>
      </p:sp>
      <p:sp>
        <p:nvSpPr>
          <p:cNvPr id="38" name="TextBox 37">
            <a:extLst>
              <a:ext uri="{FF2B5EF4-FFF2-40B4-BE49-F238E27FC236}">
                <a16:creationId xmlns:a16="http://schemas.microsoft.com/office/drawing/2014/main" id="{6102E218-BE4D-E39B-BFAE-E020CBF151F0}"/>
              </a:ext>
            </a:extLst>
          </p:cNvPr>
          <p:cNvSpPr txBox="1"/>
          <p:nvPr/>
        </p:nvSpPr>
        <p:spPr>
          <a:xfrm>
            <a:off x="4751388" y="987425"/>
            <a:ext cx="4068763" cy="253916"/>
          </a:xfrm>
          <a:prstGeom prst="rect">
            <a:avLst/>
          </a:prstGeom>
          <a:noFill/>
        </p:spPr>
        <p:txBody>
          <a:bodyPr wrap="square" rtlCol="0">
            <a:spAutoFit/>
          </a:bodyPr>
          <a:lstStyle/>
          <a:p>
            <a:pPr marL="9525" algn="ctr" defTabSz="685783">
              <a:spcBef>
                <a:spcPts val="79"/>
              </a:spcBef>
            </a:pPr>
            <a:r>
              <a:rPr lang="en-US" sz="1050" b="1" spc="-11">
                <a:solidFill>
                  <a:srgbClr val="BED730"/>
                </a:solidFill>
                <a:latin typeface="Trebuchet MS" panose="020B0603020202020204" pitchFamily="34" charset="0"/>
                <a:ea typeface="Source Sans Pro" panose="020B0503030403020204" pitchFamily="34" charset="0"/>
                <a:cs typeface="Arial"/>
              </a:rPr>
              <a:t>Leading to Higher growth in India Hyperscale AI Demand (MW)</a:t>
            </a:r>
          </a:p>
        </p:txBody>
      </p:sp>
      <p:sp>
        <p:nvSpPr>
          <p:cNvPr id="40" name="TextBox 39">
            <a:extLst>
              <a:ext uri="{FF2B5EF4-FFF2-40B4-BE49-F238E27FC236}">
                <a16:creationId xmlns:a16="http://schemas.microsoft.com/office/drawing/2014/main" id="{B9EF1FF3-2DC7-9BB3-54AA-95A00BB173D0}"/>
              </a:ext>
            </a:extLst>
          </p:cNvPr>
          <p:cNvSpPr txBox="1"/>
          <p:nvPr/>
        </p:nvSpPr>
        <p:spPr>
          <a:xfrm>
            <a:off x="323850" y="2966327"/>
            <a:ext cx="4068763" cy="261610"/>
          </a:xfrm>
          <a:prstGeom prst="rect">
            <a:avLst/>
          </a:prstGeom>
          <a:noFill/>
        </p:spPr>
        <p:txBody>
          <a:bodyPr wrap="square" rtlCol="0">
            <a:spAutoFit/>
          </a:bodyPr>
          <a:lstStyle/>
          <a:p>
            <a:pPr marL="9525" algn="ctr" defTabSz="685783">
              <a:spcBef>
                <a:spcPts val="79"/>
              </a:spcBef>
            </a:pPr>
            <a:r>
              <a:rPr lang="en-US" sz="1050" b="1" spc="-11">
                <a:solidFill>
                  <a:srgbClr val="BED730"/>
                </a:solidFill>
                <a:latin typeface="Trebuchet MS" panose="020B0603020202020204" pitchFamily="34" charset="0"/>
                <a:ea typeface="Source Sans Pro" panose="020B0503030403020204" pitchFamily="34" charset="0"/>
                <a:cs typeface="Arial"/>
              </a:rPr>
              <a:t>Along with high use of power for AI computation (KW/rack)</a:t>
            </a:r>
          </a:p>
        </p:txBody>
      </p:sp>
      <p:sp>
        <p:nvSpPr>
          <p:cNvPr id="41" name="TextBox 40">
            <a:extLst>
              <a:ext uri="{FF2B5EF4-FFF2-40B4-BE49-F238E27FC236}">
                <a16:creationId xmlns:a16="http://schemas.microsoft.com/office/drawing/2014/main" id="{E077BBA1-74B5-37F3-0D3C-157CAB5FEC55}"/>
              </a:ext>
            </a:extLst>
          </p:cNvPr>
          <p:cNvSpPr txBox="1"/>
          <p:nvPr/>
        </p:nvSpPr>
        <p:spPr>
          <a:xfrm>
            <a:off x="4751388" y="2966327"/>
            <a:ext cx="4068763" cy="261610"/>
          </a:xfrm>
          <a:prstGeom prst="rect">
            <a:avLst/>
          </a:prstGeom>
          <a:noFill/>
        </p:spPr>
        <p:txBody>
          <a:bodyPr wrap="square" rtlCol="0">
            <a:spAutoFit/>
          </a:bodyPr>
          <a:lstStyle/>
          <a:p>
            <a:pPr marL="9525" algn="ctr" defTabSz="685783">
              <a:spcBef>
                <a:spcPts val="79"/>
              </a:spcBef>
            </a:pPr>
            <a:r>
              <a:rPr lang="en-US" sz="1050" b="1" spc="-11">
                <a:solidFill>
                  <a:srgbClr val="BED730"/>
                </a:solidFill>
                <a:latin typeface="Trebuchet MS" panose="020B0603020202020204" pitchFamily="34" charset="0"/>
                <a:ea typeface="Source Sans Pro" panose="020B0503030403020204" pitchFamily="34" charset="0"/>
                <a:cs typeface="Arial"/>
              </a:rPr>
              <a:t>Sify – One of the few players in India with AI-ready DCs</a:t>
            </a:r>
          </a:p>
        </p:txBody>
      </p:sp>
      <p:graphicFrame>
        <p:nvGraphicFramePr>
          <p:cNvPr id="42" name="Chart 41">
            <a:extLst>
              <a:ext uri="{FF2B5EF4-FFF2-40B4-BE49-F238E27FC236}">
                <a16:creationId xmlns:a16="http://schemas.microsoft.com/office/drawing/2014/main" id="{B8DD7596-4BBC-1DD8-82AB-E9A9F568BA5A}"/>
              </a:ext>
            </a:extLst>
          </p:cNvPr>
          <p:cNvGraphicFramePr/>
          <p:nvPr>
            <p:extLst>
              <p:ext uri="{D42A27DB-BD31-4B8C-83A1-F6EECF244321}">
                <p14:modId xmlns:p14="http://schemas.microsoft.com/office/powerpoint/2010/main" val="3405603479"/>
              </p:ext>
            </p:extLst>
          </p:nvPr>
        </p:nvGraphicFramePr>
        <p:xfrm>
          <a:off x="2368121" y="1582499"/>
          <a:ext cx="1782000" cy="1273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hart 42">
            <a:extLst>
              <a:ext uri="{FF2B5EF4-FFF2-40B4-BE49-F238E27FC236}">
                <a16:creationId xmlns:a16="http://schemas.microsoft.com/office/drawing/2014/main" id="{BAF1FE49-318A-5072-ADC1-E2C4095B4F0E}"/>
              </a:ext>
            </a:extLst>
          </p:cNvPr>
          <p:cNvGraphicFramePr/>
          <p:nvPr>
            <p:extLst>
              <p:ext uri="{D42A27DB-BD31-4B8C-83A1-F6EECF244321}">
                <p14:modId xmlns:p14="http://schemas.microsoft.com/office/powerpoint/2010/main" val="1701640170"/>
              </p:ext>
            </p:extLst>
          </p:nvPr>
        </p:nvGraphicFramePr>
        <p:xfrm>
          <a:off x="574028" y="1584591"/>
          <a:ext cx="1755000" cy="1273064"/>
        </p:xfrm>
        <a:graphic>
          <a:graphicData uri="http://schemas.openxmlformats.org/drawingml/2006/chart">
            <c:chart xmlns:c="http://schemas.openxmlformats.org/drawingml/2006/chart" xmlns:r="http://schemas.openxmlformats.org/officeDocument/2006/relationships" r:id="rId3"/>
          </a:graphicData>
        </a:graphic>
      </p:graphicFrame>
      <p:cxnSp>
        <p:nvCxnSpPr>
          <p:cNvPr id="44" name="Straight Connector 43">
            <a:extLst>
              <a:ext uri="{FF2B5EF4-FFF2-40B4-BE49-F238E27FC236}">
                <a16:creationId xmlns:a16="http://schemas.microsoft.com/office/drawing/2014/main" id="{9E4BAE7D-87B5-A4BB-18F5-9F06EE377F53}"/>
              </a:ext>
            </a:extLst>
          </p:cNvPr>
          <p:cNvCxnSpPr>
            <a:cxnSpLocks/>
          </p:cNvCxnSpPr>
          <p:nvPr/>
        </p:nvCxnSpPr>
        <p:spPr>
          <a:xfrm>
            <a:off x="640519" y="1427389"/>
            <a:ext cx="1620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5209DFE-EE93-D2AA-CCEC-C809FE090490}"/>
              </a:ext>
            </a:extLst>
          </p:cNvPr>
          <p:cNvCxnSpPr/>
          <p:nvPr/>
        </p:nvCxnSpPr>
        <p:spPr>
          <a:xfrm>
            <a:off x="924629" y="1617274"/>
            <a:ext cx="1026000" cy="0"/>
          </a:xfrm>
          <a:prstGeom prst="straightConnector1">
            <a:avLst/>
          </a:prstGeom>
          <a:ln w="12700">
            <a:gradFill>
              <a:gsLst>
                <a:gs pos="0">
                  <a:schemeClr val="tx2"/>
                </a:gs>
                <a:gs pos="100000">
                  <a:schemeClr val="accent2"/>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D53C0BF-8F8F-FDC2-2C87-EC56D3876F9F}"/>
              </a:ext>
            </a:extLst>
          </p:cNvPr>
          <p:cNvSpPr/>
          <p:nvPr/>
        </p:nvSpPr>
        <p:spPr>
          <a:xfrm>
            <a:off x="1066528" y="1533115"/>
            <a:ext cx="696193" cy="179373"/>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b="1">
                <a:solidFill>
                  <a:prstClr val="black"/>
                </a:solidFill>
                <a:latin typeface="Trebuchet MS" panose="020B0603020202020204" pitchFamily="34" charset="0"/>
                <a:ea typeface="Source Sans Pro" panose="020B0503030403020204" pitchFamily="34" charset="0"/>
              </a:rPr>
              <a:t>CAGR: 31%</a:t>
            </a:r>
            <a:endParaRPr lang="en-IN" sz="750" b="1">
              <a:solidFill>
                <a:prstClr val="black"/>
              </a:solidFill>
              <a:latin typeface="Trebuchet MS" panose="020B0603020202020204" pitchFamily="34" charset="0"/>
              <a:ea typeface="Source Sans Pro" panose="020B0503030403020204" pitchFamily="34" charset="0"/>
            </a:endParaRPr>
          </a:p>
        </p:txBody>
      </p:sp>
      <p:cxnSp>
        <p:nvCxnSpPr>
          <p:cNvPr id="47" name="Straight Connector 46">
            <a:extLst>
              <a:ext uri="{FF2B5EF4-FFF2-40B4-BE49-F238E27FC236}">
                <a16:creationId xmlns:a16="http://schemas.microsoft.com/office/drawing/2014/main" id="{22F8E2ED-2C1D-FA5C-69C8-13261C7F0248}"/>
              </a:ext>
            </a:extLst>
          </p:cNvPr>
          <p:cNvCxnSpPr>
            <a:cxnSpLocks/>
          </p:cNvCxnSpPr>
          <p:nvPr/>
        </p:nvCxnSpPr>
        <p:spPr>
          <a:xfrm>
            <a:off x="2504732" y="1420316"/>
            <a:ext cx="1620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8C7EFB4-E4AA-9F5C-C7E9-10E81A10AA47}"/>
              </a:ext>
            </a:extLst>
          </p:cNvPr>
          <p:cNvCxnSpPr/>
          <p:nvPr/>
        </p:nvCxnSpPr>
        <p:spPr>
          <a:xfrm>
            <a:off x="2785914" y="1617274"/>
            <a:ext cx="1026000" cy="0"/>
          </a:xfrm>
          <a:prstGeom prst="straightConnector1">
            <a:avLst/>
          </a:prstGeom>
          <a:ln w="12700">
            <a:gradFill>
              <a:gsLst>
                <a:gs pos="0">
                  <a:schemeClr val="tx2"/>
                </a:gs>
                <a:gs pos="100000">
                  <a:schemeClr val="accent2"/>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229DA94-7D6B-D8D3-8798-9470D40C9C41}"/>
              </a:ext>
            </a:extLst>
          </p:cNvPr>
          <p:cNvSpPr/>
          <p:nvPr/>
        </p:nvSpPr>
        <p:spPr>
          <a:xfrm>
            <a:off x="2927813" y="1533115"/>
            <a:ext cx="696187" cy="179367"/>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b="1">
                <a:solidFill>
                  <a:prstClr val="black"/>
                </a:solidFill>
                <a:latin typeface="Trebuchet MS" panose="020B0603020202020204" pitchFamily="34" charset="0"/>
                <a:ea typeface="Source Sans Pro" panose="020B0503030403020204" pitchFamily="34" charset="0"/>
              </a:rPr>
              <a:t>CAGR: 26%</a:t>
            </a:r>
            <a:endParaRPr lang="en-IN" sz="750" b="1">
              <a:solidFill>
                <a:prstClr val="black"/>
              </a:solidFill>
              <a:latin typeface="Trebuchet MS" panose="020B0603020202020204" pitchFamily="34" charset="0"/>
              <a:ea typeface="Source Sans Pro" panose="020B0503030403020204" pitchFamily="34" charset="0"/>
            </a:endParaRPr>
          </a:p>
        </p:txBody>
      </p:sp>
      <p:sp>
        <p:nvSpPr>
          <p:cNvPr id="50" name="object 15">
            <a:extLst>
              <a:ext uri="{FF2B5EF4-FFF2-40B4-BE49-F238E27FC236}">
                <a16:creationId xmlns:a16="http://schemas.microsoft.com/office/drawing/2014/main" id="{BDE002EE-13C7-E7B2-E393-96088EA6EDFC}"/>
              </a:ext>
            </a:extLst>
          </p:cNvPr>
          <p:cNvSpPr txBox="1"/>
          <p:nvPr/>
        </p:nvSpPr>
        <p:spPr>
          <a:xfrm>
            <a:off x="655488" y="1258186"/>
            <a:ext cx="1620000" cy="125515"/>
          </a:xfrm>
          <a:prstGeom prst="rect">
            <a:avLst/>
          </a:prstGeom>
        </p:spPr>
        <p:txBody>
          <a:bodyPr vert="horz" wrap="square" lIns="0" tIns="10001" rIns="0" bIns="0" rtlCol="0">
            <a:spAutoFit/>
          </a:bodyPr>
          <a:lstStyle/>
          <a:p>
            <a:pPr marL="9525" algn="ctr" defTabSz="685783">
              <a:spcBef>
                <a:spcPts val="79"/>
              </a:spcBef>
            </a:pPr>
            <a:r>
              <a:rPr lang="en-US" sz="750" b="1" spc="-11">
                <a:solidFill>
                  <a:schemeClr val="bg1"/>
                </a:solidFill>
                <a:latin typeface="Trebuchet MS" panose="020B0603020202020204" pitchFamily="34" charset="0"/>
                <a:ea typeface="Source Sans Pro" panose="020B0503030403020204" pitchFamily="34" charset="0"/>
                <a:cs typeface="Arial"/>
              </a:rPr>
              <a:t>Global</a:t>
            </a:r>
          </a:p>
        </p:txBody>
      </p:sp>
      <p:sp>
        <p:nvSpPr>
          <p:cNvPr id="51" name="object 15">
            <a:extLst>
              <a:ext uri="{FF2B5EF4-FFF2-40B4-BE49-F238E27FC236}">
                <a16:creationId xmlns:a16="http://schemas.microsoft.com/office/drawing/2014/main" id="{33F5220B-95B0-97B6-F43C-212186C23EBB}"/>
              </a:ext>
            </a:extLst>
          </p:cNvPr>
          <p:cNvSpPr txBox="1"/>
          <p:nvPr/>
        </p:nvSpPr>
        <p:spPr>
          <a:xfrm>
            <a:off x="2519701" y="1251113"/>
            <a:ext cx="1620000" cy="125515"/>
          </a:xfrm>
          <a:prstGeom prst="rect">
            <a:avLst/>
          </a:prstGeom>
        </p:spPr>
        <p:txBody>
          <a:bodyPr vert="horz" wrap="square" lIns="0" tIns="10001" rIns="0" bIns="0" rtlCol="0">
            <a:spAutoFit/>
          </a:bodyPr>
          <a:lstStyle/>
          <a:p>
            <a:pPr marL="9525" algn="ctr" defTabSz="685783">
              <a:spcBef>
                <a:spcPts val="79"/>
              </a:spcBef>
            </a:pPr>
            <a:r>
              <a:rPr lang="en-US" sz="750" b="1" spc="-11">
                <a:solidFill>
                  <a:schemeClr val="bg1"/>
                </a:solidFill>
                <a:latin typeface="Trebuchet MS" panose="020B0603020202020204" pitchFamily="34" charset="0"/>
                <a:ea typeface="Source Sans Pro" panose="020B0503030403020204" pitchFamily="34" charset="0"/>
                <a:cs typeface="Arial"/>
              </a:rPr>
              <a:t>India</a:t>
            </a:r>
          </a:p>
        </p:txBody>
      </p:sp>
      <p:graphicFrame>
        <p:nvGraphicFramePr>
          <p:cNvPr id="52" name="Chart 51">
            <a:extLst>
              <a:ext uri="{FF2B5EF4-FFF2-40B4-BE49-F238E27FC236}">
                <a16:creationId xmlns:a16="http://schemas.microsoft.com/office/drawing/2014/main" id="{B75216DA-DB9F-FCB1-1CFD-8CC36139B320}"/>
              </a:ext>
            </a:extLst>
          </p:cNvPr>
          <p:cNvGraphicFramePr/>
          <p:nvPr>
            <p:extLst>
              <p:ext uri="{D42A27DB-BD31-4B8C-83A1-F6EECF244321}">
                <p14:modId xmlns:p14="http://schemas.microsoft.com/office/powerpoint/2010/main" val="1874269490"/>
              </p:ext>
            </p:extLst>
          </p:nvPr>
        </p:nvGraphicFramePr>
        <p:xfrm>
          <a:off x="487409" y="3346208"/>
          <a:ext cx="3761423" cy="1052119"/>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F5B80793-B732-BAD6-8733-391E98069B3D}"/>
              </a:ext>
            </a:extLst>
          </p:cNvPr>
          <p:cNvSpPr/>
          <p:nvPr/>
        </p:nvSpPr>
        <p:spPr>
          <a:xfrm>
            <a:off x="323851" y="4398327"/>
            <a:ext cx="4068762" cy="334011"/>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a:solidFill>
                  <a:schemeClr val="bg1">
                    <a:lumMod val="85000"/>
                  </a:schemeClr>
                </a:solidFill>
                <a:latin typeface="Trebuchet MS" panose="020B0603020202020204" pitchFamily="34" charset="0"/>
                <a:ea typeface="Source Sans Pro" panose="020B0503030403020204" pitchFamily="34" charset="0"/>
              </a:rPr>
              <a:t>A </a:t>
            </a:r>
            <a:r>
              <a:rPr lang="en-US" sz="750" b="1">
                <a:solidFill>
                  <a:schemeClr val="bg1">
                    <a:lumMod val="85000"/>
                  </a:schemeClr>
                </a:solidFill>
                <a:latin typeface="Trebuchet MS" panose="020B0603020202020204" pitchFamily="34" charset="0"/>
                <a:ea typeface="Source Sans Pro" panose="020B0503030403020204" pitchFamily="34" charset="0"/>
              </a:rPr>
              <a:t>ChatGPT query </a:t>
            </a:r>
            <a:r>
              <a:rPr lang="en-US" sz="750">
                <a:solidFill>
                  <a:schemeClr val="bg1">
                    <a:lumMod val="85000"/>
                  </a:schemeClr>
                </a:solidFill>
                <a:latin typeface="Trebuchet MS" panose="020B0603020202020204" pitchFamily="34" charset="0"/>
                <a:ea typeface="Source Sans Pro" panose="020B0503030403020204" pitchFamily="34" charset="0"/>
              </a:rPr>
              <a:t>needs</a:t>
            </a:r>
            <a:r>
              <a:rPr lang="en-US" sz="750" b="1">
                <a:solidFill>
                  <a:schemeClr val="bg1">
                    <a:lumMod val="85000"/>
                  </a:schemeClr>
                </a:solidFill>
                <a:latin typeface="Trebuchet MS" panose="020B0603020202020204" pitchFamily="34" charset="0"/>
                <a:ea typeface="Source Sans Pro" panose="020B0503030403020204" pitchFamily="34" charset="0"/>
              </a:rPr>
              <a:t> ~10x </a:t>
            </a:r>
            <a:r>
              <a:rPr lang="en-US" sz="750">
                <a:solidFill>
                  <a:schemeClr val="bg1">
                    <a:lumMod val="85000"/>
                  </a:schemeClr>
                </a:solidFill>
                <a:latin typeface="Trebuchet MS" panose="020B0603020202020204" pitchFamily="34" charset="0"/>
                <a:ea typeface="Source Sans Pro" panose="020B0503030403020204" pitchFamily="34" charset="0"/>
              </a:rPr>
              <a:t>as much power to process as a </a:t>
            </a:r>
            <a:r>
              <a:rPr lang="en-US" sz="750" b="1">
                <a:solidFill>
                  <a:schemeClr val="bg1">
                    <a:lumMod val="85000"/>
                  </a:schemeClr>
                </a:solidFill>
                <a:latin typeface="Trebuchet MS" panose="020B0603020202020204" pitchFamily="34" charset="0"/>
                <a:ea typeface="Source Sans Pro" panose="020B0503030403020204" pitchFamily="34" charset="0"/>
              </a:rPr>
              <a:t>Google search</a:t>
            </a:r>
            <a:r>
              <a:rPr lang="en-US" sz="750">
                <a:solidFill>
                  <a:schemeClr val="bg1">
                    <a:lumMod val="85000"/>
                  </a:schemeClr>
                </a:solidFill>
                <a:latin typeface="Trebuchet MS" panose="020B0603020202020204" pitchFamily="34" charset="0"/>
                <a:ea typeface="Source Sans Pro" panose="020B0503030403020204" pitchFamily="34" charset="0"/>
              </a:rPr>
              <a:t>. And thus, operators </a:t>
            </a:r>
            <a:r>
              <a:rPr lang="en-US" sz="750" b="1">
                <a:solidFill>
                  <a:schemeClr val="bg1">
                    <a:lumMod val="85000"/>
                  </a:schemeClr>
                </a:solidFill>
                <a:latin typeface="Trebuchet MS" panose="020B0603020202020204" pitchFamily="34" charset="0"/>
                <a:ea typeface="Source Sans Pro" panose="020B0503030403020204" pitchFamily="34" charset="0"/>
              </a:rPr>
              <a:t>need to bring some infrastructural changes</a:t>
            </a:r>
            <a:r>
              <a:rPr lang="en-US" sz="750">
                <a:solidFill>
                  <a:schemeClr val="bg1">
                    <a:lumMod val="85000"/>
                  </a:schemeClr>
                </a:solidFill>
                <a:latin typeface="Trebuchet MS" panose="020B0603020202020204" pitchFamily="34" charset="0"/>
                <a:ea typeface="Source Sans Pro" panose="020B0503030403020204" pitchFamily="34" charset="0"/>
              </a:rPr>
              <a:t> to manage the high-power demand</a:t>
            </a:r>
            <a:endParaRPr lang="en-IN" sz="750">
              <a:solidFill>
                <a:schemeClr val="bg1">
                  <a:lumMod val="85000"/>
                </a:schemeClr>
              </a:solidFill>
              <a:latin typeface="Trebuchet MS" panose="020B0603020202020204" pitchFamily="34" charset="0"/>
              <a:ea typeface="Source Sans Pro" panose="020B0503030403020204" pitchFamily="34" charset="0"/>
            </a:endParaRPr>
          </a:p>
        </p:txBody>
      </p:sp>
      <p:sp>
        <p:nvSpPr>
          <p:cNvPr id="54" name="Rectangle 53">
            <a:extLst>
              <a:ext uri="{FF2B5EF4-FFF2-40B4-BE49-F238E27FC236}">
                <a16:creationId xmlns:a16="http://schemas.microsoft.com/office/drawing/2014/main" id="{8CEDBEE6-FDA2-7CDE-8B51-BC79F195DA10}"/>
              </a:ext>
            </a:extLst>
          </p:cNvPr>
          <p:cNvSpPr/>
          <p:nvPr/>
        </p:nvSpPr>
        <p:spPr>
          <a:xfrm>
            <a:off x="5056584" y="3493955"/>
            <a:ext cx="3295020" cy="46396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a:solidFill>
                  <a:schemeClr val="bg1">
                    <a:lumMod val="85000"/>
                  </a:schemeClr>
                </a:solidFill>
                <a:latin typeface="Trebuchet MS" panose="020B0603020202020204" pitchFamily="34" charset="0"/>
                <a:ea typeface="Source Sans Pro" panose="020B0503030403020204" pitchFamily="34" charset="0"/>
              </a:rPr>
              <a:t>India’s first NVIDIA certified DGX-ready Data center Service Provider for liquid cooling to support AI servers</a:t>
            </a:r>
            <a:endParaRPr lang="en-IN" sz="750">
              <a:solidFill>
                <a:schemeClr val="bg1">
                  <a:lumMod val="85000"/>
                </a:schemeClr>
              </a:solidFill>
              <a:latin typeface="Trebuchet MS" panose="020B0603020202020204" pitchFamily="34" charset="0"/>
              <a:ea typeface="Source Sans Pro" panose="020B0503030403020204" pitchFamily="34" charset="0"/>
            </a:endParaRPr>
          </a:p>
        </p:txBody>
      </p:sp>
      <p:sp>
        <p:nvSpPr>
          <p:cNvPr id="55" name="Rectangle 54">
            <a:extLst>
              <a:ext uri="{FF2B5EF4-FFF2-40B4-BE49-F238E27FC236}">
                <a16:creationId xmlns:a16="http://schemas.microsoft.com/office/drawing/2014/main" id="{316F4791-4398-B581-B540-43E79C2C6EDF}"/>
              </a:ext>
            </a:extLst>
          </p:cNvPr>
          <p:cNvSpPr/>
          <p:nvPr/>
        </p:nvSpPr>
        <p:spPr>
          <a:xfrm>
            <a:off x="5056584" y="4014455"/>
            <a:ext cx="3295020" cy="46396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a:solidFill>
                  <a:schemeClr val="bg1">
                    <a:lumMod val="85000"/>
                  </a:schemeClr>
                </a:solidFill>
                <a:latin typeface="Trebuchet MS" panose="020B0603020202020204" pitchFamily="34" charset="0"/>
                <a:ea typeface="Source Sans Pro" panose="020B0503030403020204" pitchFamily="34" charset="0"/>
              </a:rPr>
              <a:t>Host AI and power dense workloads, up to 130 KW power/rack </a:t>
            </a:r>
            <a:endParaRPr lang="en-IN" sz="750">
              <a:solidFill>
                <a:schemeClr val="bg1">
                  <a:lumMod val="85000"/>
                </a:schemeClr>
              </a:solidFill>
              <a:latin typeface="Trebuchet MS" panose="020B0603020202020204" pitchFamily="34" charset="0"/>
              <a:ea typeface="Source Sans Pro" panose="020B0503030403020204" pitchFamily="34" charset="0"/>
            </a:endParaRPr>
          </a:p>
        </p:txBody>
      </p:sp>
      <p:graphicFrame>
        <p:nvGraphicFramePr>
          <p:cNvPr id="56" name="Chart 55">
            <a:extLst>
              <a:ext uri="{FF2B5EF4-FFF2-40B4-BE49-F238E27FC236}">
                <a16:creationId xmlns:a16="http://schemas.microsoft.com/office/drawing/2014/main" id="{9686CED5-6055-ADCF-1A16-36CAE288111E}"/>
              </a:ext>
            </a:extLst>
          </p:cNvPr>
          <p:cNvGraphicFramePr/>
          <p:nvPr>
            <p:extLst>
              <p:ext uri="{D42A27DB-BD31-4B8C-83A1-F6EECF244321}">
                <p14:modId xmlns:p14="http://schemas.microsoft.com/office/powerpoint/2010/main" val="3688890729"/>
              </p:ext>
            </p:extLst>
          </p:nvPr>
        </p:nvGraphicFramePr>
        <p:xfrm>
          <a:off x="4998013" y="1297874"/>
          <a:ext cx="3458188" cy="1694449"/>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Arrow Connector 56">
            <a:extLst>
              <a:ext uri="{FF2B5EF4-FFF2-40B4-BE49-F238E27FC236}">
                <a16:creationId xmlns:a16="http://schemas.microsoft.com/office/drawing/2014/main" id="{D3D095FA-601B-692A-911C-55B3C4DD9D04}"/>
              </a:ext>
            </a:extLst>
          </p:cNvPr>
          <p:cNvCxnSpPr>
            <a:cxnSpLocks/>
          </p:cNvCxnSpPr>
          <p:nvPr/>
        </p:nvCxnSpPr>
        <p:spPr>
          <a:xfrm flipV="1">
            <a:off x="5372535" y="1309417"/>
            <a:ext cx="2637353" cy="618931"/>
          </a:xfrm>
          <a:prstGeom prst="straightConnector1">
            <a:avLst/>
          </a:prstGeom>
          <a:ln w="12700">
            <a:gradFill>
              <a:gsLst>
                <a:gs pos="0">
                  <a:schemeClr val="tx2"/>
                </a:gs>
                <a:gs pos="100000">
                  <a:schemeClr val="accent2"/>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52925B9E-A789-F8D5-967A-09ACD61F6357}"/>
              </a:ext>
            </a:extLst>
          </p:cNvPr>
          <p:cNvSpPr/>
          <p:nvPr/>
        </p:nvSpPr>
        <p:spPr>
          <a:xfrm rot="20842497">
            <a:off x="6229282" y="1526095"/>
            <a:ext cx="931236" cy="205739"/>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r>
              <a:rPr lang="en-US" sz="750" b="1">
                <a:solidFill>
                  <a:prstClr val="black"/>
                </a:solidFill>
                <a:latin typeface="Trebuchet MS" panose="020B0603020202020204" pitchFamily="34" charset="0"/>
                <a:ea typeface="Source Sans Pro" panose="020B0503030403020204" pitchFamily="34" charset="0"/>
              </a:rPr>
              <a:t>5 yr CAGR – 70%</a:t>
            </a:r>
            <a:endParaRPr lang="en-IN" sz="750" b="1">
              <a:solidFill>
                <a:prstClr val="black"/>
              </a:solidFill>
              <a:latin typeface="Trebuchet MS" panose="020B0603020202020204" pitchFamily="34" charset="0"/>
              <a:ea typeface="Source Sans Pro" panose="020B0503030403020204" pitchFamily="34" charset="0"/>
            </a:endParaRPr>
          </a:p>
        </p:txBody>
      </p:sp>
      <p:sp>
        <p:nvSpPr>
          <p:cNvPr id="59" name="TextBox 58">
            <a:extLst>
              <a:ext uri="{FF2B5EF4-FFF2-40B4-BE49-F238E27FC236}">
                <a16:creationId xmlns:a16="http://schemas.microsoft.com/office/drawing/2014/main" id="{AB2844FE-5AAF-8932-E5C8-AA1FD33C8CD1}"/>
              </a:ext>
            </a:extLst>
          </p:cNvPr>
          <p:cNvSpPr txBox="1"/>
          <p:nvPr/>
        </p:nvSpPr>
        <p:spPr>
          <a:xfrm>
            <a:off x="6847894" y="4816507"/>
            <a:ext cx="1972256" cy="184666"/>
          </a:xfrm>
          <a:prstGeom prst="rect">
            <a:avLst/>
          </a:prstGeom>
          <a:noFill/>
        </p:spPr>
        <p:txBody>
          <a:bodyPr wrap="square">
            <a:spAutoFit/>
          </a:bodyPr>
          <a:lstStyle>
            <a:defPPr>
              <a:defRPr lang="en-US"/>
            </a:defPPr>
            <a:lvl1pPr>
              <a:defRPr sz="600" i="1">
                <a:solidFill>
                  <a:schemeClr val="bg1">
                    <a:lumMod val="65000"/>
                  </a:schemeClr>
                </a:solidFill>
                <a:latin typeface="Trebuchet MS" panose="020B0703020202090204" pitchFamily="34" charset="0"/>
              </a:defRPr>
            </a:lvl1pPr>
          </a:lstStyle>
          <a:p>
            <a:pPr algn="r"/>
            <a:r>
              <a:rPr lang="en-US" dirty="0"/>
              <a:t>Source: Kotak Research</a:t>
            </a:r>
            <a:endParaRPr lang="en-IN" dirty="0"/>
          </a:p>
        </p:txBody>
      </p:sp>
    </p:spTree>
    <p:extLst>
      <p:ext uri="{BB962C8B-B14F-4D97-AF65-F5344CB8AC3E}">
        <p14:creationId xmlns:p14="http://schemas.microsoft.com/office/powerpoint/2010/main" val="28219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entagon 321">
            <a:extLst>
              <a:ext uri="{FF2B5EF4-FFF2-40B4-BE49-F238E27FC236}">
                <a16:creationId xmlns:a16="http://schemas.microsoft.com/office/drawing/2014/main" id="{FFA6F687-FB20-1BE3-62CF-7D8D05677482}"/>
              </a:ext>
            </a:extLst>
          </p:cNvPr>
          <p:cNvSpPr/>
          <p:nvPr/>
        </p:nvSpPr>
        <p:spPr>
          <a:xfrm>
            <a:off x="326869" y="3614124"/>
            <a:ext cx="492938" cy="1119445"/>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320" name="Pentagon 319">
            <a:extLst>
              <a:ext uri="{FF2B5EF4-FFF2-40B4-BE49-F238E27FC236}">
                <a16:creationId xmlns:a16="http://schemas.microsoft.com/office/drawing/2014/main" id="{35F8A81B-1D1A-1DDD-9042-2A5CC01B2285}"/>
              </a:ext>
            </a:extLst>
          </p:cNvPr>
          <p:cNvSpPr/>
          <p:nvPr/>
        </p:nvSpPr>
        <p:spPr>
          <a:xfrm>
            <a:off x="326869" y="1854758"/>
            <a:ext cx="492938" cy="817143"/>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319" name="Round Same Side Corner Rectangle 318">
            <a:extLst>
              <a:ext uri="{FF2B5EF4-FFF2-40B4-BE49-F238E27FC236}">
                <a16:creationId xmlns:a16="http://schemas.microsoft.com/office/drawing/2014/main" id="{25C9BED1-E65E-2ADB-9CA2-B64471FA0222}"/>
              </a:ext>
            </a:extLst>
          </p:cNvPr>
          <p:cNvSpPr>
            <a:spLocks/>
          </p:cNvSpPr>
          <p:nvPr/>
        </p:nvSpPr>
        <p:spPr>
          <a:xfrm rot="16200000">
            <a:off x="18758" y="2768598"/>
            <a:ext cx="2909265" cy="1035112"/>
          </a:xfrm>
          <a:prstGeom prst="round2SameRect">
            <a:avLst/>
          </a:prstGeom>
          <a:solidFill>
            <a:srgbClr val="154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318" name="Round Same Side Corner Rectangle 317">
            <a:extLst>
              <a:ext uri="{FF2B5EF4-FFF2-40B4-BE49-F238E27FC236}">
                <a16:creationId xmlns:a16="http://schemas.microsoft.com/office/drawing/2014/main" id="{927C7127-9507-9D1E-EBEB-86FA19857025}"/>
              </a:ext>
            </a:extLst>
          </p:cNvPr>
          <p:cNvSpPr>
            <a:spLocks/>
          </p:cNvSpPr>
          <p:nvPr/>
        </p:nvSpPr>
        <p:spPr>
          <a:xfrm flipV="1">
            <a:off x="6372150" y="4192611"/>
            <a:ext cx="2448000" cy="540000"/>
          </a:xfrm>
          <a:prstGeom prst="round2Same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317" name="Round Same Side Corner Rectangle 316">
            <a:extLst>
              <a:ext uri="{FF2B5EF4-FFF2-40B4-BE49-F238E27FC236}">
                <a16:creationId xmlns:a16="http://schemas.microsoft.com/office/drawing/2014/main" id="{B169A642-7ABE-13A7-D284-B72A639CE770}"/>
              </a:ext>
            </a:extLst>
          </p:cNvPr>
          <p:cNvSpPr>
            <a:spLocks/>
          </p:cNvSpPr>
          <p:nvPr/>
        </p:nvSpPr>
        <p:spPr>
          <a:xfrm>
            <a:off x="6372150" y="1832016"/>
            <a:ext cx="2448000" cy="720000"/>
          </a:xfrm>
          <a:prstGeom prst="round2Same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42" name="Rectangle 241">
            <a:extLst>
              <a:ext uri="{FF2B5EF4-FFF2-40B4-BE49-F238E27FC236}">
                <a16:creationId xmlns:a16="http://schemas.microsoft.com/office/drawing/2014/main" id="{D51E297B-7E84-6065-C2D8-1B0E4CC9A2A7}"/>
              </a:ext>
            </a:extLst>
          </p:cNvPr>
          <p:cNvSpPr/>
          <p:nvPr/>
        </p:nvSpPr>
        <p:spPr>
          <a:xfrm>
            <a:off x="2135575" y="1303253"/>
            <a:ext cx="1620000" cy="432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100" b="1">
                <a:latin typeface="Trebuchet MS" panose="020B0703020202090204" pitchFamily="34" charset="0"/>
              </a:rPr>
              <a:t>Flexible </a:t>
            </a:r>
          </a:p>
          <a:p>
            <a:pPr algn="ctr"/>
            <a:r>
              <a:rPr lang="en-US" sz="1100" b="1">
                <a:latin typeface="Trebuchet MS" panose="020B0703020202090204" pitchFamily="34" charset="0"/>
              </a:rPr>
              <a:t>Scalability</a:t>
            </a:r>
            <a:endParaRPr lang="en-US" sz="1100" b="1">
              <a:latin typeface="Trebuchet MS" panose="020B0703020202090204" pitchFamily="34" charset="0"/>
              <a:ea typeface="Calibri"/>
              <a:cs typeface="Calibri"/>
            </a:endParaRPr>
          </a:p>
        </p:txBody>
      </p:sp>
      <p:sp>
        <p:nvSpPr>
          <p:cNvPr id="243" name="Rectangle 242">
            <a:extLst>
              <a:ext uri="{FF2B5EF4-FFF2-40B4-BE49-F238E27FC236}">
                <a16:creationId xmlns:a16="http://schemas.microsoft.com/office/drawing/2014/main" id="{BB647DB5-312F-27C3-F4E9-BC62A8DB93B6}"/>
              </a:ext>
            </a:extLst>
          </p:cNvPr>
          <p:cNvSpPr/>
          <p:nvPr/>
        </p:nvSpPr>
        <p:spPr>
          <a:xfrm>
            <a:off x="3823767" y="1303253"/>
            <a:ext cx="1620000" cy="432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62188" tIns="31094" rIns="62188" bIns="31094"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100" b="1">
                <a:latin typeface="Trebuchet MS" panose="020B0703020202090204" pitchFamily="34" charset="0"/>
                <a:ea typeface="+mn-lt"/>
                <a:cs typeface="+mn-lt"/>
              </a:rPr>
              <a:t>Increase </a:t>
            </a:r>
          </a:p>
          <a:p>
            <a:pPr algn="ctr"/>
            <a:r>
              <a:rPr lang="en-US" sz="1100" b="1">
                <a:latin typeface="Trebuchet MS" panose="020B0703020202090204" pitchFamily="34" charset="0"/>
                <a:ea typeface="+mn-lt"/>
                <a:cs typeface="+mn-lt"/>
              </a:rPr>
              <a:t>Productivity</a:t>
            </a:r>
            <a:endParaRPr lang="en-US" sz="1100" b="1">
              <a:latin typeface="Trebuchet MS" panose="020B0703020202090204" pitchFamily="34" charset="0"/>
              <a:ea typeface="Calibri"/>
              <a:cs typeface="Calibri"/>
            </a:endParaRPr>
          </a:p>
        </p:txBody>
      </p:sp>
      <p:sp>
        <p:nvSpPr>
          <p:cNvPr id="244" name="Rectangle 243">
            <a:extLst>
              <a:ext uri="{FF2B5EF4-FFF2-40B4-BE49-F238E27FC236}">
                <a16:creationId xmlns:a16="http://schemas.microsoft.com/office/drawing/2014/main" id="{77F4DAAB-FD56-531B-E605-0AA1530C03F1}"/>
              </a:ext>
            </a:extLst>
          </p:cNvPr>
          <p:cNvSpPr/>
          <p:nvPr/>
        </p:nvSpPr>
        <p:spPr>
          <a:xfrm>
            <a:off x="5511959" y="1303253"/>
            <a:ext cx="1620000" cy="432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62188" tIns="31094" rIns="62188" bIns="31094"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100" b="1">
                <a:latin typeface="Trebuchet MS" panose="020B0703020202090204" pitchFamily="34" charset="0"/>
                <a:ea typeface="+mn-lt"/>
                <a:cs typeface="+mn-lt"/>
              </a:rPr>
              <a:t>Predictive</a:t>
            </a:r>
          </a:p>
          <a:p>
            <a:pPr algn="ctr"/>
            <a:r>
              <a:rPr lang="en-US" sz="1100" b="1">
                <a:latin typeface="Trebuchet MS" panose="020B0703020202090204" pitchFamily="34" charset="0"/>
                <a:ea typeface="+mn-lt"/>
                <a:cs typeface="+mn-lt"/>
              </a:rPr>
              <a:t>Analytics</a:t>
            </a:r>
            <a:endParaRPr lang="en-US" sz="1100" b="1">
              <a:latin typeface="Trebuchet MS" panose="020B0703020202090204" pitchFamily="34" charset="0"/>
              <a:ea typeface="Calibri"/>
              <a:cs typeface="Calibri"/>
            </a:endParaRPr>
          </a:p>
        </p:txBody>
      </p:sp>
      <p:sp>
        <p:nvSpPr>
          <p:cNvPr id="245" name="Rectangle 244">
            <a:extLst>
              <a:ext uri="{FF2B5EF4-FFF2-40B4-BE49-F238E27FC236}">
                <a16:creationId xmlns:a16="http://schemas.microsoft.com/office/drawing/2014/main" id="{C8951D65-E3BC-AFF8-0CA9-CC50A6DD3249}"/>
              </a:ext>
            </a:extLst>
          </p:cNvPr>
          <p:cNvSpPr/>
          <p:nvPr/>
        </p:nvSpPr>
        <p:spPr>
          <a:xfrm>
            <a:off x="7200150" y="1303253"/>
            <a:ext cx="1620000" cy="432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62188" tIns="31094" rIns="62188" bIns="31094"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100" b="1">
                <a:latin typeface="Trebuchet MS" panose="020B0703020202090204" pitchFamily="34" charset="0"/>
                <a:ea typeface="+mn-lt"/>
                <a:cs typeface="+mn-lt"/>
              </a:rPr>
              <a:t>Mitigate</a:t>
            </a:r>
            <a:endParaRPr lang="en-US" sz="1100" b="1">
              <a:latin typeface="Trebuchet MS" panose="020B0703020202090204" pitchFamily="34" charset="0"/>
              <a:ea typeface="+mn-lt"/>
              <a:cs typeface="Calibri"/>
            </a:endParaRPr>
          </a:p>
          <a:p>
            <a:pPr algn="ctr"/>
            <a:r>
              <a:rPr lang="en-US" sz="1100" b="1">
                <a:latin typeface="Trebuchet MS" panose="020B0703020202090204" pitchFamily="34" charset="0"/>
                <a:ea typeface="+mn-lt"/>
                <a:cs typeface="+mn-lt"/>
              </a:rPr>
              <a:t>Risks</a:t>
            </a:r>
            <a:endParaRPr lang="en-US" sz="1100" b="1">
              <a:latin typeface="Trebuchet MS" panose="020B0703020202090204" pitchFamily="34" charset="0"/>
              <a:ea typeface="Calibri"/>
              <a:cs typeface="Calibri"/>
            </a:endParaRPr>
          </a:p>
        </p:txBody>
      </p:sp>
      <p:sp>
        <p:nvSpPr>
          <p:cNvPr id="246" name="Rectangle 245">
            <a:extLst>
              <a:ext uri="{FF2B5EF4-FFF2-40B4-BE49-F238E27FC236}">
                <a16:creationId xmlns:a16="http://schemas.microsoft.com/office/drawing/2014/main" id="{F88CA9F4-DDEA-F389-B249-77EB2A4C31DB}"/>
              </a:ext>
            </a:extLst>
          </p:cNvPr>
          <p:cNvSpPr>
            <a:spLocks/>
          </p:cNvSpPr>
          <p:nvPr/>
        </p:nvSpPr>
        <p:spPr>
          <a:xfrm>
            <a:off x="2131156" y="1832016"/>
            <a:ext cx="3960055" cy="720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47" name="TextBox 246">
            <a:extLst>
              <a:ext uri="{FF2B5EF4-FFF2-40B4-BE49-F238E27FC236}">
                <a16:creationId xmlns:a16="http://schemas.microsoft.com/office/drawing/2014/main" id="{7BBCC6BA-20AE-105D-1847-569670F4C803}"/>
              </a:ext>
            </a:extLst>
          </p:cNvPr>
          <p:cNvSpPr txBox="1"/>
          <p:nvPr/>
        </p:nvSpPr>
        <p:spPr>
          <a:xfrm>
            <a:off x="2175728" y="1903528"/>
            <a:ext cx="3841002" cy="247461"/>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b="1">
                <a:latin typeface="Trebuchet MS" panose="020B0703020202090204" pitchFamily="34" charset="0"/>
              </a:rPr>
              <a:t>Sify Al Platform</a:t>
            </a:r>
          </a:p>
        </p:txBody>
      </p:sp>
      <p:sp>
        <p:nvSpPr>
          <p:cNvPr id="249" name="Right Brace 248">
            <a:extLst>
              <a:ext uri="{FF2B5EF4-FFF2-40B4-BE49-F238E27FC236}">
                <a16:creationId xmlns:a16="http://schemas.microsoft.com/office/drawing/2014/main" id="{E2F2023F-468E-10B6-DD48-8829E680A0B7}"/>
              </a:ext>
            </a:extLst>
          </p:cNvPr>
          <p:cNvSpPr/>
          <p:nvPr/>
        </p:nvSpPr>
        <p:spPr>
          <a:xfrm>
            <a:off x="6165646" y="1868065"/>
            <a:ext cx="144000" cy="648000"/>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51" name="TextBox 250">
            <a:extLst>
              <a:ext uri="{FF2B5EF4-FFF2-40B4-BE49-F238E27FC236}">
                <a16:creationId xmlns:a16="http://schemas.microsoft.com/office/drawing/2014/main" id="{7211E672-648A-9746-3BDC-8CED5979070D}"/>
              </a:ext>
            </a:extLst>
          </p:cNvPr>
          <p:cNvSpPr txBox="1"/>
          <p:nvPr/>
        </p:nvSpPr>
        <p:spPr>
          <a:xfrm>
            <a:off x="6436263" y="1842390"/>
            <a:ext cx="2301006" cy="385961"/>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b="1">
                <a:latin typeface="Trebuchet MS" panose="020B0703020202090204" pitchFamily="34" charset="0"/>
              </a:rPr>
              <a:t>Al Enterprise Suite</a:t>
            </a:r>
          </a:p>
          <a:p>
            <a:pPr algn="ctr"/>
            <a:r>
              <a:rPr lang="en-US" sz="900">
                <a:latin typeface="Trebuchet MS" panose="020B0703020202090204" pitchFamily="34" charset="0"/>
              </a:rPr>
              <a:t>Gen Al Studios, </a:t>
            </a:r>
            <a:r>
              <a:rPr lang="en-US" sz="900" err="1">
                <a:latin typeface="Trebuchet MS" panose="020B0703020202090204" pitchFamily="34" charset="0"/>
              </a:rPr>
              <a:t>AlOps</a:t>
            </a:r>
            <a:r>
              <a:rPr lang="en-US" sz="900">
                <a:latin typeface="Trebuchet MS" panose="020B0703020202090204" pitchFamily="34" charset="0"/>
              </a:rPr>
              <a:t>-Digital Twins</a:t>
            </a:r>
          </a:p>
        </p:txBody>
      </p:sp>
      <p:sp>
        <p:nvSpPr>
          <p:cNvPr id="253" name="TextBox 252">
            <a:extLst>
              <a:ext uri="{FF2B5EF4-FFF2-40B4-BE49-F238E27FC236}">
                <a16:creationId xmlns:a16="http://schemas.microsoft.com/office/drawing/2014/main" id="{D0D15235-E6EC-8FA5-167D-6F6A85367A16}"/>
              </a:ext>
            </a:extLst>
          </p:cNvPr>
          <p:cNvSpPr txBox="1"/>
          <p:nvPr/>
        </p:nvSpPr>
        <p:spPr>
          <a:xfrm>
            <a:off x="6442250" y="2236745"/>
            <a:ext cx="2295018" cy="309017"/>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800" b="1">
                <a:latin typeface="Trebuchet MS" panose="020B0703020202090204" pitchFamily="34" charset="0"/>
              </a:rPr>
              <a:t>Tools: </a:t>
            </a:r>
            <a:r>
              <a:rPr lang="en-US" sz="800">
                <a:latin typeface="Trebuchet MS" panose="020B0703020202090204" pitchFamily="34" charset="0"/>
              </a:rPr>
              <a:t>Pre-trained Models, </a:t>
            </a:r>
            <a:r>
              <a:rPr lang="en-US" sz="800" err="1">
                <a:latin typeface="Trebuchet MS" panose="020B0703020202090204" pitchFamily="34" charset="0"/>
              </a:rPr>
              <a:t>Jupyter</a:t>
            </a:r>
            <a:r>
              <a:rPr lang="en-US" sz="800">
                <a:latin typeface="Trebuchet MS" panose="020B0703020202090204" pitchFamily="34" charset="0"/>
              </a:rPr>
              <a:t> -</a:t>
            </a:r>
            <a:r>
              <a:rPr lang="en-US" sz="800" err="1">
                <a:latin typeface="Trebuchet MS" panose="020B0703020202090204" pitchFamily="34" charset="0"/>
              </a:rPr>
              <a:t>Tensorflow</a:t>
            </a:r>
            <a:r>
              <a:rPr lang="en-US" sz="800">
                <a:latin typeface="Trebuchet MS" panose="020B0703020202090204" pitchFamily="34" charset="0"/>
              </a:rPr>
              <a:t>, Python, Inference server...</a:t>
            </a:r>
            <a:endParaRPr lang="en-US" sz="800">
              <a:solidFill>
                <a:srgbClr val="000000"/>
              </a:solidFill>
              <a:latin typeface="Trebuchet MS" panose="020B0703020202090204" pitchFamily="34" charset="0"/>
            </a:endParaRPr>
          </a:p>
        </p:txBody>
      </p:sp>
      <p:cxnSp>
        <p:nvCxnSpPr>
          <p:cNvPr id="254" name="Straight Arrow Connector 253">
            <a:extLst>
              <a:ext uri="{FF2B5EF4-FFF2-40B4-BE49-F238E27FC236}">
                <a16:creationId xmlns:a16="http://schemas.microsoft.com/office/drawing/2014/main" id="{334240B0-D2EE-0A60-C33C-50F11A4A303B}"/>
              </a:ext>
            </a:extLst>
          </p:cNvPr>
          <p:cNvCxnSpPr/>
          <p:nvPr/>
        </p:nvCxnSpPr>
        <p:spPr>
          <a:xfrm flipV="1">
            <a:off x="6369133" y="2230928"/>
            <a:ext cx="2448000" cy="229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1D66E720-E4D7-CE8A-E337-B127E1C744B7}"/>
              </a:ext>
            </a:extLst>
          </p:cNvPr>
          <p:cNvSpPr/>
          <p:nvPr/>
        </p:nvSpPr>
        <p:spPr>
          <a:xfrm>
            <a:off x="2131156" y="2617218"/>
            <a:ext cx="3967741" cy="54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29" name="TextBox 228">
            <a:extLst>
              <a:ext uri="{FF2B5EF4-FFF2-40B4-BE49-F238E27FC236}">
                <a16:creationId xmlns:a16="http://schemas.microsoft.com/office/drawing/2014/main" id="{9CFF83A1-38EC-C2D2-1267-8B8968C7BDEF}"/>
              </a:ext>
            </a:extLst>
          </p:cNvPr>
          <p:cNvSpPr txBox="1"/>
          <p:nvPr/>
        </p:nvSpPr>
        <p:spPr>
          <a:xfrm>
            <a:off x="2920437" y="2632379"/>
            <a:ext cx="2466034" cy="247461"/>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b="1">
                <a:solidFill>
                  <a:schemeClr val="bg1"/>
                </a:solidFill>
                <a:latin typeface="Trebuchet MS" panose="020B0703020202090204" pitchFamily="34" charset="0"/>
              </a:rPr>
              <a:t>Sify </a:t>
            </a:r>
            <a:r>
              <a:rPr lang="en-US" sz="1200" b="1" err="1">
                <a:solidFill>
                  <a:schemeClr val="bg1"/>
                </a:solidFill>
                <a:latin typeface="Trebuchet MS" panose="020B0703020202090204" pitchFamily="34" charset="0"/>
              </a:rPr>
              <a:t>CloudInfinit</a:t>
            </a:r>
            <a:r>
              <a:rPr lang="en-US" sz="1200" b="1" baseline="30000" err="1">
                <a:solidFill>
                  <a:srgbClr val="BBD42F"/>
                </a:solidFill>
                <a:latin typeface="Trebuchet MS" panose="020B0703020202090204" pitchFamily="34" charset="0"/>
              </a:rPr>
              <a:t>+AI</a:t>
            </a:r>
            <a:endParaRPr lang="en-US" sz="1200" b="1" baseline="30000">
              <a:solidFill>
                <a:srgbClr val="BBD42F"/>
              </a:solidFill>
              <a:latin typeface="Trebuchet MS" panose="020B0703020202090204" pitchFamily="34" charset="0"/>
            </a:endParaRPr>
          </a:p>
        </p:txBody>
      </p:sp>
      <p:sp>
        <p:nvSpPr>
          <p:cNvPr id="241" name="TextBox 240">
            <a:extLst>
              <a:ext uri="{FF2B5EF4-FFF2-40B4-BE49-F238E27FC236}">
                <a16:creationId xmlns:a16="http://schemas.microsoft.com/office/drawing/2014/main" id="{4107B12D-AD9B-D812-CF16-96644173DDE1}"/>
              </a:ext>
            </a:extLst>
          </p:cNvPr>
          <p:cNvSpPr txBox="1"/>
          <p:nvPr/>
        </p:nvSpPr>
        <p:spPr>
          <a:xfrm>
            <a:off x="2274094" y="2948606"/>
            <a:ext cx="3725096" cy="201295"/>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a:solidFill>
                  <a:schemeClr val="bg1"/>
                </a:solidFill>
                <a:latin typeface="Trebuchet MS" panose="020B0703020202090204" pitchFamily="34" charset="0"/>
              </a:rPr>
              <a:t>Orchestration  |   Provisioning  |  GPU Workload  Containers</a:t>
            </a:r>
          </a:p>
        </p:txBody>
      </p:sp>
      <p:cxnSp>
        <p:nvCxnSpPr>
          <p:cNvPr id="248" name="Straight Arrow Connector 247">
            <a:extLst>
              <a:ext uri="{FF2B5EF4-FFF2-40B4-BE49-F238E27FC236}">
                <a16:creationId xmlns:a16="http://schemas.microsoft.com/office/drawing/2014/main" id="{73436CFB-CA25-C70D-4A97-7657FD6ABE0B}"/>
              </a:ext>
            </a:extLst>
          </p:cNvPr>
          <p:cNvCxnSpPr>
            <a:cxnSpLocks/>
          </p:cNvCxnSpPr>
          <p:nvPr/>
        </p:nvCxnSpPr>
        <p:spPr>
          <a:xfrm flipV="1">
            <a:off x="2131154" y="2898721"/>
            <a:ext cx="3960000" cy="14363"/>
          </a:xfrm>
          <a:prstGeom prst="straightConnector1">
            <a:avLst/>
          </a:prstGeom>
          <a:ln>
            <a:solidFill>
              <a:srgbClr val="BCD531"/>
            </a:solidFill>
          </a:ln>
        </p:spPr>
        <p:style>
          <a:lnRef idx="1">
            <a:schemeClr val="accent1"/>
          </a:lnRef>
          <a:fillRef idx="0">
            <a:schemeClr val="accent1"/>
          </a:fillRef>
          <a:effectRef idx="0">
            <a:schemeClr val="accent1"/>
          </a:effectRef>
          <a:fontRef idx="minor">
            <a:schemeClr val="tx1"/>
          </a:fontRef>
        </p:style>
      </p:cxnSp>
      <p:sp>
        <p:nvSpPr>
          <p:cNvPr id="252" name="Right Brace 251">
            <a:extLst>
              <a:ext uri="{FF2B5EF4-FFF2-40B4-BE49-F238E27FC236}">
                <a16:creationId xmlns:a16="http://schemas.microsoft.com/office/drawing/2014/main" id="{A29D381D-D76D-115B-E97C-0A23BDC48866}"/>
              </a:ext>
            </a:extLst>
          </p:cNvPr>
          <p:cNvSpPr/>
          <p:nvPr/>
        </p:nvSpPr>
        <p:spPr>
          <a:xfrm>
            <a:off x="6165646" y="2671900"/>
            <a:ext cx="144000" cy="468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55" name="Rectangle 254">
            <a:extLst>
              <a:ext uri="{FF2B5EF4-FFF2-40B4-BE49-F238E27FC236}">
                <a16:creationId xmlns:a16="http://schemas.microsoft.com/office/drawing/2014/main" id="{D0C68E7D-0E1D-337D-28FA-57CFAD611CFA}"/>
              </a:ext>
            </a:extLst>
          </p:cNvPr>
          <p:cNvSpPr/>
          <p:nvPr/>
        </p:nvSpPr>
        <p:spPr>
          <a:xfrm>
            <a:off x="6372150" y="2617218"/>
            <a:ext cx="2448000" cy="54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56" name="TextBox 255">
            <a:extLst>
              <a:ext uri="{FF2B5EF4-FFF2-40B4-BE49-F238E27FC236}">
                <a16:creationId xmlns:a16="http://schemas.microsoft.com/office/drawing/2014/main" id="{576E8090-D598-20BD-DEE8-FDD234843982}"/>
              </a:ext>
            </a:extLst>
          </p:cNvPr>
          <p:cNvSpPr txBox="1"/>
          <p:nvPr/>
        </p:nvSpPr>
        <p:spPr>
          <a:xfrm>
            <a:off x="6439835" y="2651530"/>
            <a:ext cx="2361423" cy="4782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a:solidFill>
                  <a:schemeClr val="bg1"/>
                </a:solidFill>
                <a:latin typeface="Trebuchet MS" panose="020B0703020202090204" pitchFamily="34" charset="0"/>
              </a:rPr>
              <a:t>Hybrid IT</a:t>
            </a:r>
          </a:p>
          <a:p>
            <a:pPr algn="ctr"/>
            <a:r>
              <a:rPr lang="en-US" sz="900">
                <a:solidFill>
                  <a:schemeClr val="bg1"/>
                </a:solidFill>
                <a:latin typeface="Trebuchet MS" panose="020B0703020202090204" pitchFamily="34" charset="0"/>
              </a:rPr>
              <a:t>Sify CMP</a:t>
            </a:r>
          </a:p>
          <a:p>
            <a:pPr algn="ctr"/>
            <a:r>
              <a:rPr lang="en-US" sz="900">
                <a:solidFill>
                  <a:schemeClr val="bg1"/>
                </a:solidFill>
                <a:latin typeface="Trebuchet MS" panose="020B0703020202090204" pitchFamily="34" charset="0"/>
              </a:rPr>
              <a:t>Sify GPU as a Service</a:t>
            </a:r>
          </a:p>
        </p:txBody>
      </p:sp>
      <p:sp>
        <p:nvSpPr>
          <p:cNvPr id="257" name="Right Brace 256">
            <a:extLst>
              <a:ext uri="{FF2B5EF4-FFF2-40B4-BE49-F238E27FC236}">
                <a16:creationId xmlns:a16="http://schemas.microsoft.com/office/drawing/2014/main" id="{363452D7-A792-63CA-2EFB-9EBA57256D55}"/>
              </a:ext>
            </a:extLst>
          </p:cNvPr>
          <p:cNvSpPr/>
          <p:nvPr/>
        </p:nvSpPr>
        <p:spPr>
          <a:xfrm>
            <a:off x="6165646" y="3254304"/>
            <a:ext cx="144000" cy="359818"/>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58" name="Rectangle 257">
            <a:extLst>
              <a:ext uri="{FF2B5EF4-FFF2-40B4-BE49-F238E27FC236}">
                <a16:creationId xmlns:a16="http://schemas.microsoft.com/office/drawing/2014/main" id="{6B5019FB-537A-9A74-9085-D51191A6406A}"/>
              </a:ext>
            </a:extLst>
          </p:cNvPr>
          <p:cNvSpPr/>
          <p:nvPr/>
        </p:nvSpPr>
        <p:spPr>
          <a:xfrm>
            <a:off x="2131154" y="3214349"/>
            <a:ext cx="936000" cy="432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60" name="Rectangle 259">
            <a:extLst>
              <a:ext uri="{FF2B5EF4-FFF2-40B4-BE49-F238E27FC236}">
                <a16:creationId xmlns:a16="http://schemas.microsoft.com/office/drawing/2014/main" id="{B4556987-0E53-58A7-5230-C9B197992908}"/>
              </a:ext>
            </a:extLst>
          </p:cNvPr>
          <p:cNvSpPr/>
          <p:nvPr/>
        </p:nvSpPr>
        <p:spPr>
          <a:xfrm>
            <a:off x="3139883" y="3214349"/>
            <a:ext cx="936000" cy="432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61" name="Rectangle 260">
            <a:extLst>
              <a:ext uri="{FF2B5EF4-FFF2-40B4-BE49-F238E27FC236}">
                <a16:creationId xmlns:a16="http://schemas.microsoft.com/office/drawing/2014/main" id="{88592DD7-5F58-7D1B-F1F1-048CF6896FCE}"/>
              </a:ext>
            </a:extLst>
          </p:cNvPr>
          <p:cNvSpPr/>
          <p:nvPr/>
        </p:nvSpPr>
        <p:spPr>
          <a:xfrm>
            <a:off x="4148612" y="3214349"/>
            <a:ext cx="936000" cy="432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62" name="Rectangle 261">
            <a:extLst>
              <a:ext uri="{FF2B5EF4-FFF2-40B4-BE49-F238E27FC236}">
                <a16:creationId xmlns:a16="http://schemas.microsoft.com/office/drawing/2014/main" id="{D4CED977-7D3C-8C99-0B5E-D60B6F9AC5D5}"/>
              </a:ext>
            </a:extLst>
          </p:cNvPr>
          <p:cNvSpPr/>
          <p:nvPr/>
        </p:nvSpPr>
        <p:spPr>
          <a:xfrm>
            <a:off x="5157340" y="3214349"/>
            <a:ext cx="936000" cy="432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63" name="Rectangle 262">
            <a:extLst>
              <a:ext uri="{FF2B5EF4-FFF2-40B4-BE49-F238E27FC236}">
                <a16:creationId xmlns:a16="http://schemas.microsoft.com/office/drawing/2014/main" id="{FA8F5708-FC2C-4F74-0B49-8E29C31EA655}"/>
              </a:ext>
            </a:extLst>
          </p:cNvPr>
          <p:cNvSpPr/>
          <p:nvPr/>
        </p:nvSpPr>
        <p:spPr>
          <a:xfrm>
            <a:off x="6372150" y="3214349"/>
            <a:ext cx="2448000" cy="432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59" name="TextBox 258">
            <a:extLst>
              <a:ext uri="{FF2B5EF4-FFF2-40B4-BE49-F238E27FC236}">
                <a16:creationId xmlns:a16="http://schemas.microsoft.com/office/drawing/2014/main" id="{762D1B21-EAB0-AD59-5639-C6B4E3B1D4D9}"/>
              </a:ext>
            </a:extLst>
          </p:cNvPr>
          <p:cNvSpPr txBox="1"/>
          <p:nvPr/>
        </p:nvSpPr>
        <p:spPr>
          <a:xfrm>
            <a:off x="2131155" y="3266341"/>
            <a:ext cx="936000"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b="1">
                <a:latin typeface="Trebuchet MS" panose="020B0703020202090204" pitchFamily="34" charset="0"/>
              </a:rPr>
              <a:t>Sify GPU</a:t>
            </a:r>
            <a:endParaRPr lang="en-US" sz="900" b="1">
              <a:solidFill>
                <a:srgbClr val="000000"/>
              </a:solidFill>
              <a:latin typeface="Trebuchet MS" panose="020B0703020202090204" pitchFamily="34" charset="0"/>
            </a:endParaRPr>
          </a:p>
          <a:p>
            <a:pPr algn="ctr"/>
            <a:r>
              <a:rPr lang="en-US" sz="900" b="1">
                <a:latin typeface="Trebuchet MS" panose="020B0703020202090204" pitchFamily="34" charset="0"/>
              </a:rPr>
              <a:t>NVIDIA</a:t>
            </a:r>
          </a:p>
        </p:txBody>
      </p:sp>
      <p:sp>
        <p:nvSpPr>
          <p:cNvPr id="264" name="TextBox 263">
            <a:extLst>
              <a:ext uri="{FF2B5EF4-FFF2-40B4-BE49-F238E27FC236}">
                <a16:creationId xmlns:a16="http://schemas.microsoft.com/office/drawing/2014/main" id="{E1CE01B4-8105-3536-EE00-B77088E65E10}"/>
              </a:ext>
            </a:extLst>
          </p:cNvPr>
          <p:cNvSpPr txBox="1"/>
          <p:nvPr/>
        </p:nvSpPr>
        <p:spPr>
          <a:xfrm>
            <a:off x="3134561" y="3266341"/>
            <a:ext cx="946647"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b="1">
                <a:latin typeface="Trebuchet MS" panose="020B0703020202090204" pitchFamily="34" charset="0"/>
              </a:rPr>
              <a:t>Sify </a:t>
            </a:r>
          </a:p>
          <a:p>
            <a:pPr algn="ctr"/>
            <a:r>
              <a:rPr lang="en-US" sz="900" b="1">
                <a:latin typeface="Trebuchet MS" panose="020B0703020202090204" pitchFamily="34" charset="0"/>
              </a:rPr>
              <a:t>Compute</a:t>
            </a:r>
          </a:p>
        </p:txBody>
      </p:sp>
      <p:sp>
        <p:nvSpPr>
          <p:cNvPr id="265" name="TextBox 264">
            <a:extLst>
              <a:ext uri="{FF2B5EF4-FFF2-40B4-BE49-F238E27FC236}">
                <a16:creationId xmlns:a16="http://schemas.microsoft.com/office/drawing/2014/main" id="{9ECAB212-36D7-24EB-CD08-EBABC4D56B89}"/>
              </a:ext>
            </a:extLst>
          </p:cNvPr>
          <p:cNvSpPr txBox="1"/>
          <p:nvPr/>
        </p:nvSpPr>
        <p:spPr>
          <a:xfrm>
            <a:off x="4143289" y="3266341"/>
            <a:ext cx="943454"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b="1">
                <a:latin typeface="Trebuchet MS" panose="020B0703020202090204" pitchFamily="34" charset="0"/>
              </a:rPr>
              <a:t>Sify </a:t>
            </a:r>
            <a:endParaRPr lang="en-US" sz="900" b="1">
              <a:solidFill>
                <a:srgbClr val="000000"/>
              </a:solidFill>
              <a:latin typeface="Trebuchet MS" panose="020B0703020202090204" pitchFamily="34" charset="0"/>
            </a:endParaRPr>
          </a:p>
          <a:p>
            <a:pPr algn="ctr"/>
            <a:r>
              <a:rPr lang="en-US" sz="900" b="1">
                <a:latin typeface="Trebuchet MS" panose="020B0703020202090204" pitchFamily="34" charset="0"/>
              </a:rPr>
              <a:t>Networking</a:t>
            </a:r>
          </a:p>
        </p:txBody>
      </p:sp>
      <p:sp>
        <p:nvSpPr>
          <p:cNvPr id="266" name="TextBox 265">
            <a:extLst>
              <a:ext uri="{FF2B5EF4-FFF2-40B4-BE49-F238E27FC236}">
                <a16:creationId xmlns:a16="http://schemas.microsoft.com/office/drawing/2014/main" id="{8E4FB2D6-1597-0B01-B1C1-179E2EA14128}"/>
              </a:ext>
            </a:extLst>
          </p:cNvPr>
          <p:cNvSpPr txBox="1"/>
          <p:nvPr/>
        </p:nvSpPr>
        <p:spPr>
          <a:xfrm>
            <a:off x="5155210" y="3266341"/>
            <a:ext cx="936000"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b="1">
                <a:latin typeface="Trebuchet MS" panose="020B0703020202090204" pitchFamily="34" charset="0"/>
              </a:rPr>
              <a:t>Sify </a:t>
            </a:r>
            <a:br>
              <a:rPr lang="en-US" sz="900" b="1">
                <a:latin typeface="Trebuchet MS" panose="020B0703020202090204" pitchFamily="34" charset="0"/>
              </a:rPr>
            </a:br>
            <a:r>
              <a:rPr lang="en-US" sz="900" b="1">
                <a:latin typeface="Trebuchet MS" panose="020B0703020202090204" pitchFamily="34" charset="0"/>
              </a:rPr>
              <a:t>Storage</a:t>
            </a:r>
          </a:p>
        </p:txBody>
      </p:sp>
      <p:sp>
        <p:nvSpPr>
          <p:cNvPr id="267" name="TextBox 266">
            <a:extLst>
              <a:ext uri="{FF2B5EF4-FFF2-40B4-BE49-F238E27FC236}">
                <a16:creationId xmlns:a16="http://schemas.microsoft.com/office/drawing/2014/main" id="{5BBAAA69-F4E5-A2B4-2E35-1B66160B3DAD}"/>
              </a:ext>
            </a:extLst>
          </p:cNvPr>
          <p:cNvSpPr txBox="1"/>
          <p:nvPr/>
        </p:nvSpPr>
        <p:spPr>
          <a:xfrm>
            <a:off x="6436266" y="3258299"/>
            <a:ext cx="2301004" cy="35582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52">
                <a:latin typeface="Trebuchet MS" panose="020B0703020202090204" pitchFamily="34" charset="0"/>
              </a:rPr>
              <a:t>DGX POD</a:t>
            </a:r>
          </a:p>
          <a:p>
            <a:pPr algn="ctr"/>
            <a:r>
              <a:rPr lang="en-US" sz="952">
                <a:latin typeface="Trebuchet MS" panose="020B0703020202090204" pitchFamily="34" charset="0"/>
              </a:rPr>
              <a:t>X86 GPU</a:t>
            </a:r>
          </a:p>
        </p:txBody>
      </p:sp>
      <p:pic>
        <p:nvPicPr>
          <p:cNvPr id="268" name="Picture 267">
            <a:extLst>
              <a:ext uri="{FF2B5EF4-FFF2-40B4-BE49-F238E27FC236}">
                <a16:creationId xmlns:a16="http://schemas.microsoft.com/office/drawing/2014/main" id="{3374F96F-7DF3-5349-88CD-A872CF4C3DAF}"/>
              </a:ext>
            </a:extLst>
          </p:cNvPr>
          <p:cNvPicPr>
            <a:picLocks noChangeAspect="1"/>
          </p:cNvPicPr>
          <p:nvPr/>
        </p:nvPicPr>
        <p:blipFill>
          <a:blip r:embed="rId2"/>
          <a:stretch>
            <a:fillRect/>
          </a:stretch>
        </p:blipFill>
        <p:spPr>
          <a:xfrm>
            <a:off x="2147714" y="3703482"/>
            <a:ext cx="943505" cy="402370"/>
          </a:xfrm>
          <a:prstGeom prst="rect">
            <a:avLst/>
          </a:prstGeom>
        </p:spPr>
      </p:pic>
      <p:sp>
        <p:nvSpPr>
          <p:cNvPr id="269" name="Rectangle 268">
            <a:extLst>
              <a:ext uri="{FF2B5EF4-FFF2-40B4-BE49-F238E27FC236}">
                <a16:creationId xmlns:a16="http://schemas.microsoft.com/office/drawing/2014/main" id="{CD9A8E29-9144-167C-BEEE-58B68B82C65A}"/>
              </a:ext>
            </a:extLst>
          </p:cNvPr>
          <p:cNvSpPr/>
          <p:nvPr/>
        </p:nvSpPr>
        <p:spPr>
          <a:xfrm>
            <a:off x="3207526" y="3703480"/>
            <a:ext cx="2891371" cy="432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70" name="TextBox 269">
            <a:extLst>
              <a:ext uri="{FF2B5EF4-FFF2-40B4-BE49-F238E27FC236}">
                <a16:creationId xmlns:a16="http://schemas.microsoft.com/office/drawing/2014/main" id="{E0C6B75F-F68D-053B-389B-8A1A6B29D8DC}"/>
              </a:ext>
            </a:extLst>
          </p:cNvPr>
          <p:cNvSpPr txBox="1"/>
          <p:nvPr/>
        </p:nvSpPr>
        <p:spPr>
          <a:xfrm>
            <a:off x="3207526" y="3727540"/>
            <a:ext cx="2883685" cy="385961"/>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b="1">
                <a:solidFill>
                  <a:schemeClr val="bg1"/>
                </a:solidFill>
                <a:latin typeface="Trebuchet MS" panose="020B0703020202090204" pitchFamily="34" charset="0"/>
              </a:rPr>
              <a:t>Sify AI Data Centers</a:t>
            </a:r>
          </a:p>
          <a:p>
            <a:pPr algn="ctr"/>
            <a:r>
              <a:rPr lang="en-US" sz="900">
                <a:solidFill>
                  <a:schemeClr val="bg1"/>
                </a:solidFill>
                <a:latin typeface="Trebuchet MS" panose="020B0703020202090204" pitchFamily="34" charset="0"/>
              </a:rPr>
              <a:t>Scalable, Secure, Green</a:t>
            </a:r>
          </a:p>
        </p:txBody>
      </p:sp>
      <p:sp>
        <p:nvSpPr>
          <p:cNvPr id="272" name="Rectangle 271">
            <a:extLst>
              <a:ext uri="{FF2B5EF4-FFF2-40B4-BE49-F238E27FC236}">
                <a16:creationId xmlns:a16="http://schemas.microsoft.com/office/drawing/2014/main" id="{ECE91F58-824B-8FFF-5D65-82C2D905F091}"/>
              </a:ext>
            </a:extLst>
          </p:cNvPr>
          <p:cNvSpPr/>
          <p:nvPr/>
        </p:nvSpPr>
        <p:spPr>
          <a:xfrm>
            <a:off x="6372150" y="3703480"/>
            <a:ext cx="2448000" cy="432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71" name="TextBox 270">
            <a:extLst>
              <a:ext uri="{FF2B5EF4-FFF2-40B4-BE49-F238E27FC236}">
                <a16:creationId xmlns:a16="http://schemas.microsoft.com/office/drawing/2014/main" id="{26433F74-5D37-B6FA-C6EF-C1ADC4C8FB75}"/>
              </a:ext>
            </a:extLst>
          </p:cNvPr>
          <p:cNvSpPr txBox="1"/>
          <p:nvPr/>
        </p:nvSpPr>
        <p:spPr>
          <a:xfrm>
            <a:off x="6405345" y="3746369"/>
            <a:ext cx="2406257"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a:solidFill>
                  <a:schemeClr val="bg1"/>
                </a:solidFill>
                <a:latin typeface="Trebuchet MS" panose="020B0703020202090204" pitchFamily="34" charset="0"/>
              </a:rPr>
              <a:t>DGX-ready Certified DC</a:t>
            </a:r>
          </a:p>
          <a:p>
            <a:pPr algn="ctr"/>
            <a:r>
              <a:rPr lang="en-US" sz="900">
                <a:solidFill>
                  <a:schemeClr val="bg1"/>
                </a:solidFill>
                <a:latin typeface="Trebuchet MS" panose="020B0703020202090204" pitchFamily="34" charset="0"/>
              </a:rPr>
              <a:t>Cloud Adjacent DC</a:t>
            </a:r>
          </a:p>
        </p:txBody>
      </p:sp>
      <p:sp>
        <p:nvSpPr>
          <p:cNvPr id="273" name="Right Brace 272">
            <a:extLst>
              <a:ext uri="{FF2B5EF4-FFF2-40B4-BE49-F238E27FC236}">
                <a16:creationId xmlns:a16="http://schemas.microsoft.com/office/drawing/2014/main" id="{9618F186-CCD2-57BE-2477-6EB5435F75D5}"/>
              </a:ext>
            </a:extLst>
          </p:cNvPr>
          <p:cNvSpPr/>
          <p:nvPr/>
        </p:nvSpPr>
        <p:spPr>
          <a:xfrm>
            <a:off x="6165646" y="3746712"/>
            <a:ext cx="144000" cy="360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74" name="Rectangle 273">
            <a:extLst>
              <a:ext uri="{FF2B5EF4-FFF2-40B4-BE49-F238E27FC236}">
                <a16:creationId xmlns:a16="http://schemas.microsoft.com/office/drawing/2014/main" id="{329C740E-BABF-E534-DE14-6330DB2E75BA}"/>
              </a:ext>
            </a:extLst>
          </p:cNvPr>
          <p:cNvSpPr>
            <a:spLocks/>
          </p:cNvSpPr>
          <p:nvPr/>
        </p:nvSpPr>
        <p:spPr>
          <a:xfrm>
            <a:off x="2126974" y="4192611"/>
            <a:ext cx="3971922" cy="540000"/>
          </a:xfrm>
          <a:prstGeom prst="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75" name="TextBox 274">
            <a:extLst>
              <a:ext uri="{FF2B5EF4-FFF2-40B4-BE49-F238E27FC236}">
                <a16:creationId xmlns:a16="http://schemas.microsoft.com/office/drawing/2014/main" id="{13B43DCD-473B-5D50-CAD7-05883CF77ED9}"/>
              </a:ext>
            </a:extLst>
          </p:cNvPr>
          <p:cNvSpPr txBox="1"/>
          <p:nvPr/>
        </p:nvSpPr>
        <p:spPr>
          <a:xfrm>
            <a:off x="2367497" y="4217869"/>
            <a:ext cx="3512139" cy="247461"/>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rtl="0"/>
            <a:r>
              <a:rPr lang="en-US" sz="1200" b="1">
                <a:latin typeface="Trebuchet MS" panose="020B0703020202090204" pitchFamily="34" charset="0"/>
              </a:rPr>
              <a:t>Sify AI Network Infra</a:t>
            </a:r>
            <a:r>
              <a:rPr lang="en-US" sz="1200">
                <a:latin typeface="Trebuchet MS" panose="020B0703020202090204" pitchFamily="34" charset="0"/>
                <a:cs typeface="Segoe UI"/>
              </a:rPr>
              <a:t>​</a:t>
            </a:r>
          </a:p>
        </p:txBody>
      </p:sp>
      <p:sp>
        <p:nvSpPr>
          <p:cNvPr id="278" name="Right Brace 277">
            <a:extLst>
              <a:ext uri="{FF2B5EF4-FFF2-40B4-BE49-F238E27FC236}">
                <a16:creationId xmlns:a16="http://schemas.microsoft.com/office/drawing/2014/main" id="{5159B14C-1F41-11AF-7AE3-853194FC85E2}"/>
              </a:ext>
            </a:extLst>
          </p:cNvPr>
          <p:cNvSpPr/>
          <p:nvPr/>
        </p:nvSpPr>
        <p:spPr>
          <a:xfrm>
            <a:off x="6165646" y="4228611"/>
            <a:ext cx="144000" cy="468000"/>
          </a:xfrm>
          <a:prstGeom prst="rightBrace">
            <a:avLst/>
          </a:prstGeom>
          <a:noFill/>
          <a:ln w="6350">
            <a:solidFill>
              <a:srgbClr val="F79D5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224">
              <a:latin typeface="Trebuchet MS" panose="020B0703020202090204" pitchFamily="34" charset="0"/>
            </a:endParaRPr>
          </a:p>
        </p:txBody>
      </p:sp>
      <p:sp>
        <p:nvSpPr>
          <p:cNvPr id="279" name="TextBox 278">
            <a:extLst>
              <a:ext uri="{FF2B5EF4-FFF2-40B4-BE49-F238E27FC236}">
                <a16:creationId xmlns:a16="http://schemas.microsoft.com/office/drawing/2014/main" id="{3F747F5F-5843-3C86-B41C-F467D5E891F2}"/>
              </a:ext>
            </a:extLst>
          </p:cNvPr>
          <p:cNvSpPr txBox="1"/>
          <p:nvPr/>
        </p:nvSpPr>
        <p:spPr>
          <a:xfrm>
            <a:off x="6439837" y="4293692"/>
            <a:ext cx="2365160"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a:latin typeface="Trebuchet MS" panose="020B0703020202090204" pitchFamily="34" charset="0"/>
              </a:rPr>
              <a:t>600 Gbps Bandwidth</a:t>
            </a:r>
          </a:p>
          <a:p>
            <a:pPr algn="ctr"/>
            <a:r>
              <a:rPr lang="en-US" sz="900">
                <a:latin typeface="Trebuchet MS" panose="020B0703020202090204" pitchFamily="34" charset="0"/>
              </a:rPr>
              <a:t>Ent &amp; CSP Workloads</a:t>
            </a:r>
          </a:p>
        </p:txBody>
      </p:sp>
      <p:sp>
        <p:nvSpPr>
          <p:cNvPr id="285" name="TextBox 284">
            <a:extLst>
              <a:ext uri="{FF2B5EF4-FFF2-40B4-BE49-F238E27FC236}">
                <a16:creationId xmlns:a16="http://schemas.microsoft.com/office/drawing/2014/main" id="{4EDC8475-D96D-0288-1162-F675DDC7959F}"/>
              </a:ext>
            </a:extLst>
          </p:cNvPr>
          <p:cNvSpPr txBox="1"/>
          <p:nvPr/>
        </p:nvSpPr>
        <p:spPr>
          <a:xfrm rot="16200000">
            <a:off x="110592" y="2150898"/>
            <a:ext cx="808966" cy="21668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000" b="1">
                <a:latin typeface="Trebuchet MS" panose="020B0703020202090204" pitchFamily="34" charset="0"/>
              </a:rPr>
              <a:t>Innovation</a:t>
            </a:r>
            <a:endParaRPr lang="en-US" sz="1000" b="1">
              <a:solidFill>
                <a:srgbClr val="000000"/>
              </a:solidFill>
              <a:latin typeface="Trebuchet MS" panose="020B0703020202090204" pitchFamily="34" charset="0"/>
            </a:endParaRPr>
          </a:p>
        </p:txBody>
      </p:sp>
      <p:sp>
        <p:nvSpPr>
          <p:cNvPr id="287" name="TextBox 286">
            <a:extLst>
              <a:ext uri="{FF2B5EF4-FFF2-40B4-BE49-F238E27FC236}">
                <a16:creationId xmlns:a16="http://schemas.microsoft.com/office/drawing/2014/main" id="{66D15A8B-09D3-2201-3B08-7FEEF9A27980}"/>
              </a:ext>
            </a:extLst>
          </p:cNvPr>
          <p:cNvSpPr txBox="1"/>
          <p:nvPr/>
        </p:nvSpPr>
        <p:spPr>
          <a:xfrm rot="16200000">
            <a:off x="20157" y="4065502"/>
            <a:ext cx="989839" cy="21668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000" b="1">
                <a:latin typeface="Trebuchet MS" panose="020B0703020202090204" pitchFamily="34" charset="0"/>
              </a:rPr>
              <a:t>Infrastructure</a:t>
            </a:r>
            <a:endParaRPr lang="en-US" sz="1600" b="1">
              <a:latin typeface="Trebuchet MS" panose="020B0703020202090204" pitchFamily="34" charset="0"/>
            </a:endParaRPr>
          </a:p>
        </p:txBody>
      </p:sp>
      <p:sp>
        <p:nvSpPr>
          <p:cNvPr id="289" name="TextBox 288">
            <a:extLst>
              <a:ext uri="{FF2B5EF4-FFF2-40B4-BE49-F238E27FC236}">
                <a16:creationId xmlns:a16="http://schemas.microsoft.com/office/drawing/2014/main" id="{0DBCA8A3-66EB-58B6-9030-2F20657AE81D}"/>
              </a:ext>
            </a:extLst>
          </p:cNvPr>
          <p:cNvSpPr txBox="1"/>
          <p:nvPr/>
        </p:nvSpPr>
        <p:spPr>
          <a:xfrm>
            <a:off x="955836" y="2566754"/>
            <a:ext cx="1035112" cy="432127"/>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b="1">
                <a:solidFill>
                  <a:schemeClr val="bg1"/>
                </a:solidFill>
                <a:latin typeface="Trebuchet MS" panose="020B0703020202090204" pitchFamily="34" charset="0"/>
              </a:rPr>
              <a:t>Sify</a:t>
            </a:r>
          </a:p>
          <a:p>
            <a:pPr algn="ctr"/>
            <a:r>
              <a:rPr lang="en-US" sz="1200" b="1">
                <a:solidFill>
                  <a:schemeClr val="bg1"/>
                </a:solidFill>
                <a:latin typeface="Trebuchet MS" panose="020B0703020202090204" pitchFamily="34" charset="0"/>
              </a:rPr>
              <a:t>Al Learning</a:t>
            </a:r>
          </a:p>
        </p:txBody>
      </p:sp>
      <p:sp>
        <p:nvSpPr>
          <p:cNvPr id="240" name="TextBox 239">
            <a:extLst>
              <a:ext uri="{FF2B5EF4-FFF2-40B4-BE49-F238E27FC236}">
                <a16:creationId xmlns:a16="http://schemas.microsoft.com/office/drawing/2014/main" id="{62F0D92E-CA05-E562-0E14-935F1C4D6AE4}"/>
              </a:ext>
            </a:extLst>
          </p:cNvPr>
          <p:cNvSpPr txBox="1"/>
          <p:nvPr/>
        </p:nvSpPr>
        <p:spPr>
          <a:xfrm>
            <a:off x="2132905" y="988658"/>
            <a:ext cx="409080"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B</a:t>
            </a:r>
            <a:r>
              <a:rPr lang="en-IN" sz="800" b="1">
                <a:solidFill>
                  <a:prstClr val="white"/>
                </a:solidFill>
                <a:latin typeface="Trebuchet MS" panose="020B0703020202090204" pitchFamily="34" charset="0"/>
              </a:rPr>
              <a:t>FSI</a:t>
            </a:r>
          </a:p>
        </p:txBody>
      </p:sp>
      <p:sp>
        <p:nvSpPr>
          <p:cNvPr id="276" name="TextBox 275">
            <a:extLst>
              <a:ext uri="{FF2B5EF4-FFF2-40B4-BE49-F238E27FC236}">
                <a16:creationId xmlns:a16="http://schemas.microsoft.com/office/drawing/2014/main" id="{F28C58B3-A0FB-DEA2-679C-E76F6694697D}"/>
              </a:ext>
            </a:extLst>
          </p:cNvPr>
          <p:cNvSpPr txBox="1"/>
          <p:nvPr/>
        </p:nvSpPr>
        <p:spPr>
          <a:xfrm>
            <a:off x="2599734" y="988658"/>
            <a:ext cx="918640"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Manufacturing </a:t>
            </a:r>
            <a:endParaRPr lang="en-IN" sz="800" b="1">
              <a:solidFill>
                <a:prstClr val="white"/>
              </a:solidFill>
              <a:latin typeface="Trebuchet MS" panose="020B0703020202090204" pitchFamily="34" charset="0"/>
            </a:endParaRPr>
          </a:p>
        </p:txBody>
      </p:sp>
      <p:sp>
        <p:nvSpPr>
          <p:cNvPr id="277" name="TextBox 276">
            <a:extLst>
              <a:ext uri="{FF2B5EF4-FFF2-40B4-BE49-F238E27FC236}">
                <a16:creationId xmlns:a16="http://schemas.microsoft.com/office/drawing/2014/main" id="{F3CA5678-7244-06B0-D925-9B9CF16B9CB6}"/>
              </a:ext>
            </a:extLst>
          </p:cNvPr>
          <p:cNvSpPr txBox="1"/>
          <p:nvPr/>
        </p:nvSpPr>
        <p:spPr>
          <a:xfrm>
            <a:off x="4845106" y="988658"/>
            <a:ext cx="762404"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Healthcare </a:t>
            </a:r>
            <a:endParaRPr lang="en-IN" sz="800" b="1">
              <a:solidFill>
                <a:prstClr val="white"/>
              </a:solidFill>
              <a:latin typeface="Trebuchet MS" panose="020B0703020202090204" pitchFamily="34" charset="0"/>
            </a:endParaRPr>
          </a:p>
        </p:txBody>
      </p:sp>
      <p:sp>
        <p:nvSpPr>
          <p:cNvPr id="282" name="TextBox 281">
            <a:extLst>
              <a:ext uri="{FF2B5EF4-FFF2-40B4-BE49-F238E27FC236}">
                <a16:creationId xmlns:a16="http://schemas.microsoft.com/office/drawing/2014/main" id="{9E823454-410B-DF7A-538E-D42EA7F22C70}"/>
              </a:ext>
            </a:extLst>
          </p:cNvPr>
          <p:cNvSpPr txBox="1"/>
          <p:nvPr/>
        </p:nvSpPr>
        <p:spPr>
          <a:xfrm>
            <a:off x="5665259" y="988658"/>
            <a:ext cx="678279"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Education</a:t>
            </a:r>
            <a:endParaRPr lang="en-IN" sz="800" b="1">
              <a:solidFill>
                <a:prstClr val="white"/>
              </a:solidFill>
              <a:latin typeface="Trebuchet MS" panose="020B0703020202090204" pitchFamily="34" charset="0"/>
            </a:endParaRPr>
          </a:p>
        </p:txBody>
      </p:sp>
      <p:sp>
        <p:nvSpPr>
          <p:cNvPr id="284" name="TextBox 283">
            <a:extLst>
              <a:ext uri="{FF2B5EF4-FFF2-40B4-BE49-F238E27FC236}">
                <a16:creationId xmlns:a16="http://schemas.microsoft.com/office/drawing/2014/main" id="{116F06B2-3622-0E0A-2170-47D4ADB73459}"/>
              </a:ext>
            </a:extLst>
          </p:cNvPr>
          <p:cNvSpPr txBox="1"/>
          <p:nvPr/>
        </p:nvSpPr>
        <p:spPr>
          <a:xfrm>
            <a:off x="6401287" y="988658"/>
            <a:ext cx="514823"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Media </a:t>
            </a:r>
            <a:endParaRPr lang="en-IN" sz="800" b="1">
              <a:solidFill>
                <a:prstClr val="white"/>
              </a:solidFill>
              <a:latin typeface="Trebuchet MS" panose="020B0703020202090204" pitchFamily="34" charset="0"/>
            </a:endParaRPr>
          </a:p>
        </p:txBody>
      </p:sp>
      <p:sp>
        <p:nvSpPr>
          <p:cNvPr id="291" name="TextBox 290">
            <a:extLst>
              <a:ext uri="{FF2B5EF4-FFF2-40B4-BE49-F238E27FC236}">
                <a16:creationId xmlns:a16="http://schemas.microsoft.com/office/drawing/2014/main" id="{4BBD6D23-32A8-4CD2-A4FC-B60770F4D693}"/>
              </a:ext>
            </a:extLst>
          </p:cNvPr>
          <p:cNvSpPr txBox="1"/>
          <p:nvPr/>
        </p:nvSpPr>
        <p:spPr>
          <a:xfrm>
            <a:off x="6973858" y="988658"/>
            <a:ext cx="539798"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IT/</a:t>
            </a:r>
            <a:r>
              <a:rPr lang="en-US" sz="800" b="1" err="1">
                <a:solidFill>
                  <a:prstClr val="white"/>
                </a:solidFill>
                <a:latin typeface="Trebuchet MS" panose="020B0703020202090204" pitchFamily="34" charset="0"/>
              </a:rPr>
              <a:t>ITeS</a:t>
            </a:r>
            <a:endParaRPr lang="en-IN" sz="800" b="1">
              <a:solidFill>
                <a:prstClr val="white"/>
              </a:solidFill>
              <a:latin typeface="Trebuchet MS" panose="020B0703020202090204" pitchFamily="34" charset="0"/>
            </a:endParaRPr>
          </a:p>
        </p:txBody>
      </p:sp>
      <p:pic>
        <p:nvPicPr>
          <p:cNvPr id="293" name="Picture 292" descr="A black background with a black square&#10;&#10;Description automatically generated with medium confidence">
            <a:extLst>
              <a:ext uri="{FF2B5EF4-FFF2-40B4-BE49-F238E27FC236}">
                <a16:creationId xmlns:a16="http://schemas.microsoft.com/office/drawing/2014/main" id="{8A75BC6E-6895-08D4-7DF8-97AB7974CA3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84886" y="614324"/>
            <a:ext cx="288000" cy="288000"/>
          </a:xfrm>
          <a:prstGeom prst="rect">
            <a:avLst/>
          </a:prstGeom>
        </p:spPr>
      </p:pic>
      <p:pic>
        <p:nvPicPr>
          <p:cNvPr id="294" name="Picture 293" descr="A grey and black logo&#10;&#10;Description automatically generated with medium confidence">
            <a:extLst>
              <a:ext uri="{FF2B5EF4-FFF2-40B4-BE49-F238E27FC236}">
                <a16:creationId xmlns:a16="http://schemas.microsoft.com/office/drawing/2014/main" id="{E80426BA-3EE5-ABC6-C9A1-662F529F641A}"/>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71795" y="614324"/>
            <a:ext cx="288000" cy="288000"/>
          </a:xfrm>
          <a:prstGeom prst="rect">
            <a:avLst/>
          </a:prstGeom>
        </p:spPr>
      </p:pic>
      <p:pic>
        <p:nvPicPr>
          <p:cNvPr id="296" name="Picture 295" descr="A black background with a black square&#10;&#10;Description automatically generated with medium confidence">
            <a:extLst>
              <a:ext uri="{FF2B5EF4-FFF2-40B4-BE49-F238E27FC236}">
                <a16:creationId xmlns:a16="http://schemas.microsoft.com/office/drawing/2014/main" id="{4C02BE99-1F30-CB14-5B66-71E9F4AB84D7}"/>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82306" y="614324"/>
            <a:ext cx="288000" cy="288000"/>
          </a:xfrm>
          <a:prstGeom prst="rect">
            <a:avLst/>
          </a:prstGeom>
        </p:spPr>
      </p:pic>
      <p:pic>
        <p:nvPicPr>
          <p:cNvPr id="297" name="Picture 296" descr="A black background with a black square&#10;&#10;Description automatically generated with medium confidence">
            <a:extLst>
              <a:ext uri="{FF2B5EF4-FFF2-40B4-BE49-F238E27FC236}">
                <a16:creationId xmlns:a16="http://schemas.microsoft.com/office/drawing/2014/main" id="{64CD19F5-20B6-CAA2-22FA-5F7F97C7E1C9}"/>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05411" y="614324"/>
            <a:ext cx="288000" cy="288000"/>
          </a:xfrm>
          <a:prstGeom prst="rect">
            <a:avLst/>
          </a:prstGeom>
        </p:spPr>
      </p:pic>
      <p:pic>
        <p:nvPicPr>
          <p:cNvPr id="298" name="Picture 297" descr="A black background with a black square&#10;&#10;Description automatically generated with medium confidence">
            <a:extLst>
              <a:ext uri="{FF2B5EF4-FFF2-40B4-BE49-F238E27FC236}">
                <a16:creationId xmlns:a16="http://schemas.microsoft.com/office/drawing/2014/main" id="{E89B0612-B6C4-AA98-CF9C-1CE93D0BC57E}"/>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14696" y="614324"/>
            <a:ext cx="288000" cy="288000"/>
          </a:xfrm>
          <a:prstGeom prst="rect">
            <a:avLst/>
          </a:prstGeom>
        </p:spPr>
      </p:pic>
      <p:sp>
        <p:nvSpPr>
          <p:cNvPr id="299" name="TextBox 298">
            <a:extLst>
              <a:ext uri="{FF2B5EF4-FFF2-40B4-BE49-F238E27FC236}">
                <a16:creationId xmlns:a16="http://schemas.microsoft.com/office/drawing/2014/main" id="{66AD9622-D55A-46C9-CE75-6966E1B55648}"/>
              </a:ext>
            </a:extLst>
          </p:cNvPr>
          <p:cNvSpPr txBox="1"/>
          <p:nvPr/>
        </p:nvSpPr>
        <p:spPr>
          <a:xfrm>
            <a:off x="3576125" y="988658"/>
            <a:ext cx="511493"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Retail </a:t>
            </a:r>
            <a:endParaRPr lang="en-IN" sz="800" b="1">
              <a:solidFill>
                <a:prstClr val="white"/>
              </a:solidFill>
              <a:latin typeface="Trebuchet MS" panose="020B0703020202090204" pitchFamily="34" charset="0"/>
            </a:endParaRPr>
          </a:p>
        </p:txBody>
      </p:sp>
      <p:sp>
        <p:nvSpPr>
          <p:cNvPr id="300" name="TextBox 299">
            <a:extLst>
              <a:ext uri="{FF2B5EF4-FFF2-40B4-BE49-F238E27FC236}">
                <a16:creationId xmlns:a16="http://schemas.microsoft.com/office/drawing/2014/main" id="{6002659C-6DC5-0CB0-E1A3-740767DEEA5F}"/>
              </a:ext>
            </a:extLst>
          </p:cNvPr>
          <p:cNvSpPr txBox="1"/>
          <p:nvPr/>
        </p:nvSpPr>
        <p:spPr>
          <a:xfrm>
            <a:off x="4145365" y="988658"/>
            <a:ext cx="641990"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Logistics </a:t>
            </a:r>
            <a:endParaRPr lang="en-IN" sz="800" b="1">
              <a:solidFill>
                <a:prstClr val="white"/>
              </a:solidFill>
              <a:latin typeface="Trebuchet MS" panose="020B0703020202090204" pitchFamily="34" charset="0"/>
            </a:endParaRPr>
          </a:p>
        </p:txBody>
      </p:sp>
      <p:pic>
        <p:nvPicPr>
          <p:cNvPr id="301" name="Picture 300">
            <a:extLst>
              <a:ext uri="{FF2B5EF4-FFF2-40B4-BE49-F238E27FC236}">
                <a16:creationId xmlns:a16="http://schemas.microsoft.com/office/drawing/2014/main" id="{A0E95ADD-7F95-5CD3-D439-D0AE59068D79}"/>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687869" y="614324"/>
            <a:ext cx="288000" cy="288000"/>
          </a:xfrm>
          <a:prstGeom prst="rect">
            <a:avLst/>
          </a:prstGeom>
        </p:spPr>
      </p:pic>
      <p:pic>
        <p:nvPicPr>
          <p:cNvPr id="302" name="Picture 301">
            <a:extLst>
              <a:ext uri="{FF2B5EF4-FFF2-40B4-BE49-F238E27FC236}">
                <a16:creationId xmlns:a16="http://schemas.microsoft.com/office/drawing/2014/main" id="{43C785F4-240D-1537-9397-1EFF94A684BE}"/>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4319994" y="614324"/>
            <a:ext cx="288000" cy="288000"/>
          </a:xfrm>
          <a:prstGeom prst="rect">
            <a:avLst/>
          </a:prstGeom>
        </p:spPr>
      </p:pic>
      <p:sp>
        <p:nvSpPr>
          <p:cNvPr id="303" name="TextBox 302">
            <a:extLst>
              <a:ext uri="{FF2B5EF4-FFF2-40B4-BE49-F238E27FC236}">
                <a16:creationId xmlns:a16="http://schemas.microsoft.com/office/drawing/2014/main" id="{370317E3-ADA9-1A89-9BFE-C0D05EA869DD}"/>
              </a:ext>
            </a:extLst>
          </p:cNvPr>
          <p:cNvSpPr txBox="1"/>
          <p:nvPr/>
        </p:nvSpPr>
        <p:spPr>
          <a:xfrm>
            <a:off x="7571406" y="989431"/>
            <a:ext cx="492538"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DNB</a:t>
            </a:r>
            <a:endParaRPr lang="en-IN" sz="800" b="1">
              <a:solidFill>
                <a:prstClr val="white"/>
              </a:solidFill>
              <a:latin typeface="Trebuchet MS" panose="020B0703020202090204" pitchFamily="34" charset="0"/>
            </a:endParaRPr>
          </a:p>
        </p:txBody>
      </p:sp>
      <p:sp>
        <p:nvSpPr>
          <p:cNvPr id="305" name="TextBox 304">
            <a:extLst>
              <a:ext uri="{FF2B5EF4-FFF2-40B4-BE49-F238E27FC236}">
                <a16:creationId xmlns:a16="http://schemas.microsoft.com/office/drawing/2014/main" id="{712AD3AF-539A-3ADF-2A4D-7AEAA11DEE3D}"/>
              </a:ext>
            </a:extLst>
          </p:cNvPr>
          <p:cNvSpPr txBox="1"/>
          <p:nvPr/>
        </p:nvSpPr>
        <p:spPr>
          <a:xfrm>
            <a:off x="8121690" y="988658"/>
            <a:ext cx="686526" cy="238363"/>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15">
              <a:defRPr/>
            </a:pPr>
            <a:r>
              <a:rPr lang="en-US" sz="800" b="1">
                <a:solidFill>
                  <a:prstClr val="white"/>
                </a:solidFill>
                <a:latin typeface="Trebuchet MS" panose="020B0703020202090204" pitchFamily="34" charset="0"/>
              </a:rPr>
              <a:t>Govt./PSU</a:t>
            </a:r>
            <a:endParaRPr lang="en-IN" sz="800" b="1">
              <a:solidFill>
                <a:prstClr val="white"/>
              </a:solidFill>
              <a:latin typeface="Trebuchet MS" panose="020B0703020202090204" pitchFamily="34" charset="0"/>
            </a:endParaRPr>
          </a:p>
        </p:txBody>
      </p:sp>
      <p:pic>
        <p:nvPicPr>
          <p:cNvPr id="306" name="Picture 305" descr="A black background with a black square&#10;&#10;Description automatically generated with medium confidence">
            <a:extLst>
              <a:ext uri="{FF2B5EF4-FFF2-40B4-BE49-F238E27FC236}">
                <a16:creationId xmlns:a16="http://schemas.microsoft.com/office/drawing/2014/main" id="{306D9B80-6F98-2B6B-008B-8B3324558F74}"/>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20953" y="614324"/>
            <a:ext cx="288000" cy="288000"/>
          </a:xfrm>
          <a:prstGeom prst="rect">
            <a:avLst/>
          </a:prstGeom>
        </p:spPr>
      </p:pic>
      <p:pic>
        <p:nvPicPr>
          <p:cNvPr id="307" name="Picture 306">
            <a:extLst>
              <a:ext uri="{FF2B5EF4-FFF2-40B4-BE49-F238E27FC236}">
                <a16:creationId xmlns:a16="http://schemas.microsoft.com/office/drawing/2014/main" id="{2B0CED22-F25E-5C23-02B6-4BEF409426C8}"/>
              </a:ext>
            </a:extLst>
          </p:cNvPr>
          <p:cNvPicPr>
            <a:picLocks/>
          </p:cNvPicPr>
          <p:nvPr/>
        </p:nvPicPr>
        <p:blipFill>
          <a:blip r:embed="rId11">
            <a:duotone>
              <a:prstClr val="black"/>
              <a:schemeClr val="accent3">
                <a:tint val="45000"/>
                <a:satMod val="400000"/>
              </a:schemeClr>
            </a:duotone>
            <a:alphaModFix amt="90000"/>
          </a:blip>
          <a:stretch>
            <a:fillRect/>
          </a:stretch>
        </p:blipFill>
        <p:spPr>
          <a:xfrm>
            <a:off x="7111110" y="646664"/>
            <a:ext cx="255660" cy="255660"/>
          </a:xfrm>
          <a:prstGeom prst="rect">
            <a:avLst/>
          </a:prstGeom>
        </p:spPr>
      </p:pic>
      <p:pic>
        <p:nvPicPr>
          <p:cNvPr id="308" name="Picture 307">
            <a:extLst>
              <a:ext uri="{FF2B5EF4-FFF2-40B4-BE49-F238E27FC236}">
                <a16:creationId xmlns:a16="http://schemas.microsoft.com/office/drawing/2014/main" id="{6C0DD7A1-D6D8-E825-B51A-84662783830A}"/>
              </a:ext>
            </a:extLst>
          </p:cNvPr>
          <p:cNvPicPr>
            <a:picLocks noChangeAspect="1"/>
          </p:cNvPicPr>
          <p:nvPr/>
        </p:nvPicPr>
        <p:blipFill>
          <a:blip r:embed="rId12">
            <a:duotone>
              <a:prstClr val="black"/>
              <a:schemeClr val="accent3">
                <a:tint val="45000"/>
                <a:satMod val="400000"/>
              </a:schemeClr>
            </a:duotone>
            <a:alphaModFix amt="70000"/>
          </a:blip>
          <a:stretch>
            <a:fillRect/>
          </a:stretch>
        </p:blipFill>
        <p:spPr>
          <a:xfrm>
            <a:off x="7698456" y="650324"/>
            <a:ext cx="255660" cy="252000"/>
          </a:xfrm>
          <a:prstGeom prst="rect">
            <a:avLst/>
          </a:prstGeom>
        </p:spPr>
      </p:pic>
      <p:sp>
        <p:nvSpPr>
          <p:cNvPr id="309" name="TextBox 308">
            <a:extLst>
              <a:ext uri="{FF2B5EF4-FFF2-40B4-BE49-F238E27FC236}">
                <a16:creationId xmlns:a16="http://schemas.microsoft.com/office/drawing/2014/main" id="{91D9F8FB-5D90-0049-DCFE-A2A52A5622E1}"/>
              </a:ext>
            </a:extLst>
          </p:cNvPr>
          <p:cNvSpPr txBox="1"/>
          <p:nvPr/>
        </p:nvSpPr>
        <p:spPr>
          <a:xfrm>
            <a:off x="955836" y="3190309"/>
            <a:ext cx="1035112" cy="847626"/>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Aft>
                <a:spcPts val="600"/>
              </a:spcAft>
            </a:pPr>
            <a:r>
              <a:rPr lang="en-US" sz="900">
                <a:solidFill>
                  <a:schemeClr val="bg1"/>
                </a:solidFill>
                <a:latin typeface="Trebuchet MS" panose="020B0703020202090204" pitchFamily="34" charset="0"/>
              </a:rPr>
              <a:t>Companion</a:t>
            </a:r>
          </a:p>
          <a:p>
            <a:pPr algn="ctr">
              <a:spcAft>
                <a:spcPts val="600"/>
              </a:spcAft>
            </a:pPr>
            <a:r>
              <a:rPr lang="en-US" sz="900">
                <a:solidFill>
                  <a:schemeClr val="bg1"/>
                </a:solidFill>
                <a:latin typeface="Trebuchet MS" panose="020B0703020202090204" pitchFamily="34" charset="0"/>
              </a:rPr>
              <a:t>Labs,</a:t>
            </a:r>
          </a:p>
          <a:p>
            <a:pPr algn="ctr">
              <a:spcAft>
                <a:spcPts val="600"/>
              </a:spcAft>
            </a:pPr>
            <a:r>
              <a:rPr lang="en-US" sz="900">
                <a:solidFill>
                  <a:schemeClr val="bg1"/>
                </a:solidFill>
                <a:latin typeface="Trebuchet MS" panose="020B0703020202090204" pitchFamily="34" charset="0"/>
              </a:rPr>
              <a:t>Training</a:t>
            </a:r>
          </a:p>
          <a:p>
            <a:pPr algn="ctr">
              <a:spcAft>
                <a:spcPts val="600"/>
              </a:spcAft>
            </a:pPr>
            <a:r>
              <a:rPr lang="en-US" sz="900">
                <a:solidFill>
                  <a:schemeClr val="bg1"/>
                </a:solidFill>
                <a:latin typeface="Trebuchet MS" panose="020B0703020202090204" pitchFamily="34" charset="0"/>
              </a:rPr>
              <a:t>Modules</a:t>
            </a:r>
          </a:p>
        </p:txBody>
      </p:sp>
      <p:sp>
        <p:nvSpPr>
          <p:cNvPr id="310" name="TextBox 309">
            <a:extLst>
              <a:ext uri="{FF2B5EF4-FFF2-40B4-BE49-F238E27FC236}">
                <a16:creationId xmlns:a16="http://schemas.microsoft.com/office/drawing/2014/main" id="{07F59866-3204-67F0-1621-83133AB58F28}"/>
              </a:ext>
            </a:extLst>
          </p:cNvPr>
          <p:cNvSpPr txBox="1"/>
          <p:nvPr/>
        </p:nvSpPr>
        <p:spPr>
          <a:xfrm>
            <a:off x="337188" y="638286"/>
            <a:ext cx="1688520" cy="92333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00" b="1">
                <a:solidFill>
                  <a:srgbClr val="BCD531"/>
                </a:solidFill>
                <a:latin typeface="Trebuchet MS" panose="020B0703020202090204" pitchFamily="34" charset="0"/>
              </a:rPr>
              <a:t>Sify's AI </a:t>
            </a:r>
            <a:r>
              <a:rPr lang="en-US" sz="1800">
                <a:latin typeface="Trebuchet MS" panose="020B0703020202090204" pitchFamily="34" charset="0"/>
                <a:cs typeface="Calibri"/>
              </a:rPr>
              <a:t>​</a:t>
            </a:r>
            <a:br>
              <a:rPr lang="en-US" sz="1800">
                <a:latin typeface="Trebuchet MS" panose="020B0703020202090204" pitchFamily="34" charset="0"/>
                <a:cs typeface="Calibri"/>
              </a:rPr>
            </a:br>
            <a:r>
              <a:rPr lang="en-US" sz="1800" b="1">
                <a:solidFill>
                  <a:srgbClr val="BCD531"/>
                </a:solidFill>
                <a:latin typeface="Trebuchet MS" panose="020B0703020202090204" pitchFamily="34" charset="0"/>
              </a:rPr>
              <a:t>Ecosystem </a:t>
            </a:r>
            <a:r>
              <a:rPr lang="en-US" sz="1800">
                <a:latin typeface="Trebuchet MS" panose="020B0703020202090204" pitchFamily="34" charset="0"/>
                <a:cs typeface="Calibri"/>
              </a:rPr>
              <a:t>​</a:t>
            </a:r>
            <a:br>
              <a:rPr lang="en-US" sz="1800">
                <a:latin typeface="Trebuchet MS" panose="020B0703020202090204" pitchFamily="34" charset="0"/>
                <a:cs typeface="Calibri"/>
              </a:rPr>
            </a:br>
            <a:r>
              <a:rPr lang="en-US" sz="1800" b="1">
                <a:solidFill>
                  <a:srgbClr val="BCD531"/>
                </a:solidFill>
                <a:latin typeface="Trebuchet MS" panose="020B0703020202090204" pitchFamily="34" charset="0"/>
              </a:rPr>
              <a:t>Architecture</a:t>
            </a:r>
            <a:r>
              <a:rPr lang="en-US" sz="1800">
                <a:latin typeface="Trebuchet MS" panose="020B0703020202090204" pitchFamily="34" charset="0"/>
                <a:cs typeface="Calibri"/>
              </a:rPr>
              <a:t>​</a:t>
            </a:r>
            <a:endParaRPr lang="en-US" sz="1200">
              <a:latin typeface="Trebuchet MS" panose="020B0703020202090204" pitchFamily="34" charset="0"/>
            </a:endParaRPr>
          </a:p>
        </p:txBody>
      </p:sp>
      <p:cxnSp>
        <p:nvCxnSpPr>
          <p:cNvPr id="312" name="Straight Arrow Connector 311">
            <a:extLst>
              <a:ext uri="{FF2B5EF4-FFF2-40B4-BE49-F238E27FC236}">
                <a16:creationId xmlns:a16="http://schemas.microsoft.com/office/drawing/2014/main" id="{EFAA16A7-AEE6-7681-51ED-7C05F05973BB}"/>
              </a:ext>
            </a:extLst>
          </p:cNvPr>
          <p:cNvCxnSpPr/>
          <p:nvPr/>
        </p:nvCxnSpPr>
        <p:spPr>
          <a:xfrm flipV="1">
            <a:off x="515073" y="2824293"/>
            <a:ext cx="0" cy="69890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AABC1B32-6257-587F-53D2-D6CC9128C73D}"/>
              </a:ext>
            </a:extLst>
          </p:cNvPr>
          <p:cNvSpPr txBox="1"/>
          <p:nvPr/>
        </p:nvSpPr>
        <p:spPr>
          <a:xfrm>
            <a:off x="2175728" y="2133362"/>
            <a:ext cx="3841002"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00">
                <a:latin typeface="Trebuchet MS" panose="020B0703020202090204" pitchFamily="34" charset="0"/>
              </a:rPr>
              <a:t>Data Science Tools, Frameworks,</a:t>
            </a:r>
          </a:p>
          <a:p>
            <a:pPr algn="ctr"/>
            <a:r>
              <a:rPr lang="en-US" sz="900">
                <a:latin typeface="Trebuchet MS" panose="020B0703020202090204" pitchFamily="34" charset="0"/>
              </a:rPr>
              <a:t>Dashboard, Governance</a:t>
            </a:r>
          </a:p>
        </p:txBody>
      </p:sp>
      <p:sp>
        <p:nvSpPr>
          <p:cNvPr id="314" name="TextBox 313">
            <a:extLst>
              <a:ext uri="{FF2B5EF4-FFF2-40B4-BE49-F238E27FC236}">
                <a16:creationId xmlns:a16="http://schemas.microsoft.com/office/drawing/2014/main" id="{B92D5AFA-0DAF-EB9C-10A5-672BAFD9B440}"/>
              </a:ext>
            </a:extLst>
          </p:cNvPr>
          <p:cNvSpPr txBox="1"/>
          <p:nvPr/>
        </p:nvSpPr>
        <p:spPr>
          <a:xfrm>
            <a:off x="2267597" y="4400993"/>
            <a:ext cx="3731593" cy="339794"/>
          </a:xfrm>
          <a:prstGeom prst="rect">
            <a:avLst/>
          </a:prstGeom>
          <a:noFill/>
        </p:spPr>
        <p:txBody>
          <a:bodyPr rot="0" spcFirstLastPara="0" vertOverflow="overflow" horzOverflow="overflow" vert="horz" wrap="square" lIns="62188" tIns="31094" rIns="62188" bIns="31094"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rtl="0"/>
            <a:r>
              <a:rPr lang="en-US" sz="900">
                <a:latin typeface="Trebuchet MS" panose="020B0703020202090204" pitchFamily="34" charset="0"/>
              </a:rPr>
              <a:t>Hyper Reach, </a:t>
            </a:r>
            <a:r>
              <a:rPr lang="en-US" sz="900" err="1">
                <a:latin typeface="Trebuchet MS" panose="020B0703020202090204" pitchFamily="34" charset="0"/>
              </a:rPr>
              <a:t>Hyperconnect</a:t>
            </a:r>
            <a:r>
              <a:rPr lang="en-US" sz="900">
                <a:latin typeface="Trebuchet MS" panose="020B0703020202090204" pitchFamily="34" charset="0"/>
              </a:rPr>
              <a:t>, Edge Connect, Private 5G, </a:t>
            </a:r>
          </a:p>
          <a:p>
            <a:pPr algn="ctr" rtl="0"/>
            <a:r>
              <a:rPr lang="en-US" sz="900">
                <a:latin typeface="Trebuchet MS" panose="020B0703020202090204" pitchFamily="34" charset="0"/>
              </a:rPr>
              <a:t>On-demand Bandwidth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7E8265E-8695-82D5-BFBC-AD9F9CFE9E98}"/>
              </a:ext>
            </a:extLst>
          </p:cNvPr>
          <p:cNvGrpSpPr/>
          <p:nvPr/>
        </p:nvGrpSpPr>
        <p:grpSpPr>
          <a:xfrm>
            <a:off x="4074583" y="831142"/>
            <a:ext cx="2688284" cy="2988000"/>
            <a:chOff x="4074582" y="831142"/>
            <a:chExt cx="2688284" cy="2988000"/>
          </a:xfrm>
        </p:grpSpPr>
        <p:pic>
          <p:nvPicPr>
            <p:cNvPr id="82" name="Picture 81">
              <a:extLst>
                <a:ext uri="{FF2B5EF4-FFF2-40B4-BE49-F238E27FC236}">
                  <a16:creationId xmlns:a16="http://schemas.microsoft.com/office/drawing/2014/main" id="{5F3D99D2-D10D-7AC5-1A7E-E7F6BC20174C}"/>
                </a:ext>
              </a:extLst>
            </p:cNvPr>
            <p:cNvPicPr>
              <a:picLocks noChangeAspect="1"/>
            </p:cNvPicPr>
            <p:nvPr/>
          </p:nvPicPr>
          <p:blipFill>
            <a:blip r:embed="rId3">
              <a:duotone>
                <a:schemeClr val="accent3">
                  <a:shade val="45000"/>
                  <a:satMod val="135000"/>
                </a:schemeClr>
                <a:prstClr val="white"/>
              </a:duotone>
            </a:blip>
            <a:stretch>
              <a:fillRect/>
            </a:stretch>
          </p:blipFill>
          <p:spPr>
            <a:xfrm>
              <a:off x="4074582" y="831142"/>
              <a:ext cx="2688284" cy="2988000"/>
            </a:xfrm>
            <a:prstGeom prst="rect">
              <a:avLst/>
            </a:prstGeom>
          </p:spPr>
        </p:pic>
        <p:grpSp>
          <p:nvGrpSpPr>
            <p:cNvPr id="83" name="Group 82">
              <a:extLst>
                <a:ext uri="{FF2B5EF4-FFF2-40B4-BE49-F238E27FC236}">
                  <a16:creationId xmlns:a16="http://schemas.microsoft.com/office/drawing/2014/main" id="{37848141-6A37-2FF0-641B-CD1EC6F188A6}"/>
                </a:ext>
              </a:extLst>
            </p:cNvPr>
            <p:cNvGrpSpPr/>
            <p:nvPr/>
          </p:nvGrpSpPr>
          <p:grpSpPr>
            <a:xfrm>
              <a:off x="4330933" y="1395216"/>
              <a:ext cx="1838031" cy="1994700"/>
              <a:chOff x="4548964" y="1633892"/>
              <a:chExt cx="1838031" cy="1994700"/>
            </a:xfrm>
          </p:grpSpPr>
          <p:pic>
            <p:nvPicPr>
              <p:cNvPr id="85" name="Picture 84" descr="A close up of a logo&#10;&#10;Description automatically generated">
                <a:extLst>
                  <a:ext uri="{FF2B5EF4-FFF2-40B4-BE49-F238E27FC236}">
                    <a16:creationId xmlns:a16="http://schemas.microsoft.com/office/drawing/2014/main" id="{6D88F648-5FE9-3A92-7604-865F409C752A}"/>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9135" y="1633892"/>
                <a:ext cx="360000" cy="360000"/>
              </a:xfrm>
              <a:prstGeom prst="rect">
                <a:avLst/>
              </a:prstGeom>
            </p:spPr>
          </p:pic>
          <p:pic>
            <p:nvPicPr>
              <p:cNvPr id="86" name="Picture 85" descr="A close up of a logo&#10;&#10;Description automatically generated">
                <a:extLst>
                  <a:ext uri="{FF2B5EF4-FFF2-40B4-BE49-F238E27FC236}">
                    <a16:creationId xmlns:a16="http://schemas.microsoft.com/office/drawing/2014/main" id="{D17BE2FC-1018-5887-D232-EECEC86E6AD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2821496"/>
                <a:ext cx="360000" cy="360000"/>
              </a:xfrm>
              <a:prstGeom prst="rect">
                <a:avLst/>
              </a:prstGeom>
            </p:spPr>
          </p:pic>
          <p:pic>
            <p:nvPicPr>
              <p:cNvPr id="87" name="Picture 86" descr="A close up of a logo&#10;&#10;Description automatically generated">
                <a:extLst>
                  <a:ext uri="{FF2B5EF4-FFF2-40B4-BE49-F238E27FC236}">
                    <a16:creationId xmlns:a16="http://schemas.microsoft.com/office/drawing/2014/main" id="{DCF1A446-5D93-8EB1-D01E-47749E6654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3268592"/>
                <a:ext cx="360000" cy="360000"/>
              </a:xfrm>
              <a:prstGeom prst="rect">
                <a:avLst/>
              </a:prstGeom>
            </p:spPr>
          </p:pic>
          <p:pic>
            <p:nvPicPr>
              <p:cNvPr id="89" name="Picture 88" descr="A close up of a logo&#10;&#10;Description automatically generated">
                <a:extLst>
                  <a:ext uri="{FF2B5EF4-FFF2-40B4-BE49-F238E27FC236}">
                    <a16:creationId xmlns:a16="http://schemas.microsoft.com/office/drawing/2014/main" id="{18EF968A-08C5-4864-8795-2A76E0C2338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8020" y="3243990"/>
                <a:ext cx="360000" cy="360000"/>
              </a:xfrm>
              <a:prstGeom prst="rect">
                <a:avLst/>
              </a:prstGeom>
            </p:spPr>
          </p:pic>
          <p:pic>
            <p:nvPicPr>
              <p:cNvPr id="90" name="Picture 89" descr="A close up of a logo&#10;&#10;Description automatically generated">
                <a:extLst>
                  <a:ext uri="{FF2B5EF4-FFF2-40B4-BE49-F238E27FC236}">
                    <a16:creationId xmlns:a16="http://schemas.microsoft.com/office/drawing/2014/main" id="{1C71985B-0C3E-7BF9-1519-3C07B0D6BC79}"/>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48964" y="2599841"/>
                <a:ext cx="360000" cy="360000"/>
              </a:xfrm>
              <a:prstGeom prst="rect">
                <a:avLst/>
              </a:prstGeom>
            </p:spPr>
          </p:pic>
          <p:pic>
            <p:nvPicPr>
              <p:cNvPr id="91" name="Picture 90" descr="A close up of a logo&#10;&#10;Description automatically generated">
                <a:extLst>
                  <a:ext uri="{FF2B5EF4-FFF2-40B4-BE49-F238E27FC236}">
                    <a16:creationId xmlns:a16="http://schemas.microsoft.com/office/drawing/2014/main" id="{6D5FA882-3CB0-4839-44CB-1B4C37C70DB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6995" y="2274385"/>
                <a:ext cx="360000" cy="360000"/>
              </a:xfrm>
              <a:prstGeom prst="rect">
                <a:avLst/>
              </a:prstGeom>
            </p:spPr>
          </p:pic>
        </p:grpSp>
      </p:grpSp>
      <p:cxnSp>
        <p:nvCxnSpPr>
          <p:cNvPr id="25" name="Straight Connector 24">
            <a:extLst>
              <a:ext uri="{FF2B5EF4-FFF2-40B4-BE49-F238E27FC236}">
                <a16:creationId xmlns:a16="http://schemas.microsoft.com/office/drawing/2014/main" id="{6C181744-6935-6546-B4BD-F731C6F0EDAB}"/>
              </a:ext>
            </a:extLst>
          </p:cNvPr>
          <p:cNvCxnSpPr>
            <a:cxnSpLocks/>
          </p:cNvCxnSpPr>
          <p:nvPr/>
        </p:nvCxnSpPr>
        <p:spPr>
          <a:xfrm rot="16200000">
            <a:off x="6047638" y="409920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2083CA-AA24-084E-AAF0-4CF6A761DFE6}"/>
              </a:ext>
            </a:extLst>
          </p:cNvPr>
          <p:cNvCxnSpPr>
            <a:cxnSpLocks/>
          </p:cNvCxnSpPr>
          <p:nvPr/>
        </p:nvCxnSpPr>
        <p:spPr>
          <a:xfrm rot="16200000">
            <a:off x="3626215" y="2515322"/>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38E3AD-9A71-5B47-897D-90F2785E5AD3}"/>
              </a:ext>
            </a:extLst>
          </p:cNvPr>
          <p:cNvSpPr txBox="1"/>
          <p:nvPr/>
        </p:nvSpPr>
        <p:spPr>
          <a:xfrm>
            <a:off x="7802756" y="655834"/>
            <a:ext cx="900000" cy="439989"/>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a:t>Tower B</a:t>
            </a:r>
          </a:p>
          <a:p>
            <a:pPr defTabSz="914151"/>
            <a:r>
              <a:rPr lang="en-US"/>
              <a:t>43+ MW</a:t>
            </a:r>
          </a:p>
        </p:txBody>
      </p:sp>
      <p:sp>
        <p:nvSpPr>
          <p:cNvPr id="34" name="TextBox 33">
            <a:extLst>
              <a:ext uri="{FF2B5EF4-FFF2-40B4-BE49-F238E27FC236}">
                <a16:creationId xmlns:a16="http://schemas.microsoft.com/office/drawing/2014/main" id="{CED1D57E-36B5-4743-A9A7-D6F3E529B529}"/>
              </a:ext>
            </a:extLst>
          </p:cNvPr>
          <p:cNvSpPr txBox="1"/>
          <p:nvPr/>
        </p:nvSpPr>
        <p:spPr>
          <a:xfrm>
            <a:off x="4549484" y="4215129"/>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CHENNAI 01 </a:t>
            </a:r>
          </a:p>
          <a:p>
            <a:pPr defTabSz="914151">
              <a:defRPr/>
            </a:pPr>
            <a:r>
              <a:rPr lang="en-US" sz="700" b="1">
                <a:solidFill>
                  <a:prstClr val="black"/>
                </a:solidFill>
                <a:latin typeface="Trebuchet MS"/>
              </a:rPr>
              <a:t>Tidel Park</a:t>
            </a:r>
          </a:p>
          <a:p>
            <a:pPr defTabSz="914151">
              <a:defRPr/>
            </a:pPr>
            <a:r>
              <a:rPr lang="en-US" sz="700" b="1">
                <a:solidFill>
                  <a:prstClr val="black"/>
                </a:solidFill>
                <a:latin typeface="Trebuchet MS"/>
              </a:rPr>
              <a:t>3.6 MW</a:t>
            </a:r>
          </a:p>
        </p:txBody>
      </p:sp>
      <p:sp>
        <p:nvSpPr>
          <p:cNvPr id="44" name="TextBox 43">
            <a:extLst>
              <a:ext uri="{FF2B5EF4-FFF2-40B4-BE49-F238E27FC236}">
                <a16:creationId xmlns:a16="http://schemas.microsoft.com/office/drawing/2014/main" id="{D9C75059-5D3C-BF44-8208-4F9D50094141}"/>
              </a:ext>
            </a:extLst>
          </p:cNvPr>
          <p:cNvSpPr txBox="1"/>
          <p:nvPr/>
        </p:nvSpPr>
        <p:spPr>
          <a:xfrm>
            <a:off x="6633292" y="4232734"/>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a:t>Tower B</a:t>
            </a:r>
          </a:p>
          <a:p>
            <a:pPr defTabSz="914151"/>
            <a:r>
              <a:rPr lang="en-US"/>
              <a:t>43+ MW</a:t>
            </a:r>
          </a:p>
        </p:txBody>
      </p:sp>
      <p:sp>
        <p:nvSpPr>
          <p:cNvPr id="55" name="TextBox 54">
            <a:extLst>
              <a:ext uri="{FF2B5EF4-FFF2-40B4-BE49-F238E27FC236}">
                <a16:creationId xmlns:a16="http://schemas.microsoft.com/office/drawing/2014/main" id="{261B86C7-6DBC-8340-9C44-8B9869349E0F}"/>
              </a:ext>
            </a:extLst>
          </p:cNvPr>
          <p:cNvSpPr txBox="1"/>
          <p:nvPr/>
        </p:nvSpPr>
        <p:spPr>
          <a:xfrm>
            <a:off x="5921714" y="2901958"/>
            <a:ext cx="835027"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HYDERABAD 01</a:t>
            </a:r>
          </a:p>
          <a:p>
            <a:pPr defTabSz="914151">
              <a:defRPr/>
            </a:pPr>
            <a:r>
              <a:rPr lang="en-US" sz="700" b="1">
                <a:solidFill>
                  <a:prstClr val="black"/>
                </a:solidFill>
                <a:latin typeface="Trebuchet MS"/>
              </a:rPr>
              <a:t>Financial Dist.</a:t>
            </a:r>
          </a:p>
          <a:p>
            <a:pPr defTabSz="914151">
              <a:defRPr/>
            </a:pPr>
            <a:r>
              <a:rPr lang="en-US" sz="700" b="1">
                <a:solidFill>
                  <a:prstClr val="black"/>
                </a:solidFill>
                <a:latin typeface="Trebuchet MS"/>
              </a:rPr>
              <a:t>14.4 MW</a:t>
            </a:r>
          </a:p>
        </p:txBody>
      </p:sp>
      <p:sp>
        <p:nvSpPr>
          <p:cNvPr id="51" name="TextBox 50">
            <a:extLst>
              <a:ext uri="{FF2B5EF4-FFF2-40B4-BE49-F238E27FC236}">
                <a16:creationId xmlns:a16="http://schemas.microsoft.com/office/drawing/2014/main" id="{68BED03C-9501-5148-8CEE-70FA115DBD56}"/>
              </a:ext>
            </a:extLst>
          </p:cNvPr>
          <p:cNvSpPr txBox="1"/>
          <p:nvPr/>
        </p:nvSpPr>
        <p:spPr>
          <a:xfrm>
            <a:off x="6958737" y="2097622"/>
            <a:ext cx="921508" cy="39923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KOLKATA 01</a:t>
            </a:r>
          </a:p>
          <a:p>
            <a:pPr defTabSz="914151">
              <a:defRPr/>
            </a:pPr>
            <a:r>
              <a:rPr lang="en-US" sz="700" b="1">
                <a:solidFill>
                  <a:prstClr val="black"/>
                </a:solidFill>
                <a:latin typeface="Trebuchet MS"/>
              </a:rPr>
              <a:t>2.2 MW</a:t>
            </a:r>
          </a:p>
        </p:txBody>
      </p:sp>
      <p:sp>
        <p:nvSpPr>
          <p:cNvPr id="60" name="TextBox 59">
            <a:extLst>
              <a:ext uri="{FF2B5EF4-FFF2-40B4-BE49-F238E27FC236}">
                <a16:creationId xmlns:a16="http://schemas.microsoft.com/office/drawing/2014/main" id="{C95F3268-58B7-0F46-9FCB-F261B744C6EA}"/>
              </a:ext>
            </a:extLst>
          </p:cNvPr>
          <p:cNvSpPr txBox="1"/>
          <p:nvPr/>
        </p:nvSpPr>
        <p:spPr>
          <a:xfrm>
            <a:off x="5644224" y="4246884"/>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A</a:t>
            </a:r>
          </a:p>
          <a:p>
            <a:pPr defTabSz="914151">
              <a:defRPr/>
            </a:pPr>
            <a:r>
              <a:rPr lang="en-US">
                <a:latin typeface="Trebuchet MS"/>
              </a:rPr>
              <a:t>43+ MW</a:t>
            </a:r>
          </a:p>
        </p:txBody>
      </p:sp>
      <p:sp>
        <p:nvSpPr>
          <p:cNvPr id="39" name="TextBox 38">
            <a:extLst>
              <a:ext uri="{FF2B5EF4-FFF2-40B4-BE49-F238E27FC236}">
                <a16:creationId xmlns:a16="http://schemas.microsoft.com/office/drawing/2014/main" id="{9101B1A0-8F8C-3C49-9B9C-74564C2CB672}"/>
              </a:ext>
            </a:extLst>
          </p:cNvPr>
          <p:cNvSpPr txBox="1"/>
          <p:nvPr/>
        </p:nvSpPr>
        <p:spPr>
          <a:xfrm>
            <a:off x="5132740" y="4760419"/>
            <a:ext cx="3687415" cy="215444"/>
          </a:xfrm>
          <a:prstGeom prst="rect">
            <a:avLst/>
          </a:prstGeom>
          <a:noFill/>
        </p:spPr>
        <p:txBody>
          <a:bodyPr wrap="square" rtlCol="0">
            <a:spAutoFit/>
          </a:bodyPr>
          <a:lstStyle/>
          <a:p>
            <a:pPr algn="r" defTabSz="914198">
              <a:defRPr/>
            </a:pPr>
            <a:r>
              <a:rPr lang="en-US" sz="800">
                <a:solidFill>
                  <a:prstClr val="black"/>
                </a:solidFill>
                <a:latin typeface="Trebuchet MS"/>
                <a:cs typeface="Arial" panose="020B0604020202020204" pitchFamily="34" charset="0"/>
              </a:rPr>
              <a:t>All Power references are Design IT Power at Full Capacity </a:t>
            </a:r>
          </a:p>
        </p:txBody>
      </p:sp>
      <p:sp>
        <p:nvSpPr>
          <p:cNvPr id="63" name="TextBox 62">
            <a:extLst>
              <a:ext uri="{FF2B5EF4-FFF2-40B4-BE49-F238E27FC236}">
                <a16:creationId xmlns:a16="http://schemas.microsoft.com/office/drawing/2014/main" id="{55145113-E672-654A-8405-FAC2967FB54E}"/>
              </a:ext>
            </a:extLst>
          </p:cNvPr>
          <p:cNvSpPr txBox="1"/>
          <p:nvPr/>
        </p:nvSpPr>
        <p:spPr>
          <a:xfrm>
            <a:off x="7643865" y="4222498"/>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C</a:t>
            </a:r>
          </a:p>
          <a:p>
            <a:pPr defTabSz="914151">
              <a:defRPr/>
            </a:pPr>
            <a:r>
              <a:rPr lang="en-US">
                <a:latin typeface="Trebuchet MS"/>
              </a:rPr>
              <a:t>43+ MW</a:t>
            </a:r>
          </a:p>
        </p:txBody>
      </p:sp>
      <p:cxnSp>
        <p:nvCxnSpPr>
          <p:cNvPr id="69" name="Straight Connector 68">
            <a:extLst>
              <a:ext uri="{FF2B5EF4-FFF2-40B4-BE49-F238E27FC236}">
                <a16:creationId xmlns:a16="http://schemas.microsoft.com/office/drawing/2014/main" id="{BFF7C88A-3643-B24C-8AC2-73CF1F210B64}"/>
              </a:ext>
            </a:extLst>
          </p:cNvPr>
          <p:cNvCxnSpPr>
            <a:cxnSpLocks/>
          </p:cNvCxnSpPr>
          <p:nvPr/>
        </p:nvCxnSpPr>
        <p:spPr>
          <a:xfrm>
            <a:off x="4985489" y="4024851"/>
            <a:ext cx="3112509" cy="0"/>
          </a:xfrm>
          <a:prstGeom prst="line">
            <a:avLst/>
          </a:prstGeom>
          <a:ln w="12700">
            <a:solidFill>
              <a:srgbClr val="ABC12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2C2138-5482-D940-A2AD-F8FDF64C2D12}"/>
              </a:ext>
            </a:extLst>
          </p:cNvPr>
          <p:cNvCxnSpPr>
            <a:cxnSpLocks/>
          </p:cNvCxnSpPr>
          <p:nvPr/>
        </p:nvCxnSpPr>
        <p:spPr>
          <a:xfrm rot="5400000" flipV="1">
            <a:off x="3626215" y="2352446"/>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18">
            <a:extLst>
              <a:ext uri="{FF2B5EF4-FFF2-40B4-BE49-F238E27FC236}">
                <a16:creationId xmlns:a16="http://schemas.microsoft.com/office/drawing/2014/main" id="{010AABB5-EE0F-1B4A-BB2B-8A6B8753CD23}"/>
              </a:ext>
            </a:extLst>
          </p:cNvPr>
          <p:cNvSpPr>
            <a:spLocks/>
          </p:cNvSpPr>
          <p:nvPr/>
        </p:nvSpPr>
        <p:spPr bwMode="auto">
          <a:xfrm>
            <a:off x="5419685" y="3695681"/>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04" name="Freeform 26">
            <a:extLst>
              <a:ext uri="{FF2B5EF4-FFF2-40B4-BE49-F238E27FC236}">
                <a16:creationId xmlns:a16="http://schemas.microsoft.com/office/drawing/2014/main" id="{C44D92D6-841E-1A49-A5B3-532BC39ED11E}"/>
              </a:ext>
            </a:extLst>
          </p:cNvPr>
          <p:cNvSpPr>
            <a:spLocks/>
          </p:cNvSpPr>
          <p:nvPr/>
        </p:nvSpPr>
        <p:spPr bwMode="auto">
          <a:xfrm>
            <a:off x="5671435" y="3309431"/>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20" name="Freeform 77">
            <a:extLst>
              <a:ext uri="{FF2B5EF4-FFF2-40B4-BE49-F238E27FC236}">
                <a16:creationId xmlns:a16="http://schemas.microsoft.com/office/drawing/2014/main" id="{74A7FB34-EE38-904D-8235-F9E00104DF64}"/>
              </a:ext>
            </a:extLst>
          </p:cNvPr>
          <p:cNvSpPr/>
          <p:nvPr/>
        </p:nvSpPr>
        <p:spPr>
          <a:xfrm rot="16878557">
            <a:off x="4935233" y="2632326"/>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a:solidFill>
                <a:sysClr val="windowText" lastClr="000000"/>
              </a:solidFill>
              <a:latin typeface="Trebuchet MS"/>
              <a:cs typeface="Arial" panose="020B0604020202020204" pitchFamily="34" charset="0"/>
            </a:endParaRPr>
          </a:p>
        </p:txBody>
      </p:sp>
      <p:sp>
        <p:nvSpPr>
          <p:cNvPr id="121" name="Freeform 103">
            <a:extLst>
              <a:ext uri="{FF2B5EF4-FFF2-40B4-BE49-F238E27FC236}">
                <a16:creationId xmlns:a16="http://schemas.microsoft.com/office/drawing/2014/main" id="{CA18CB82-07E0-A245-8ADB-9CEBA9C41DFC}"/>
              </a:ext>
            </a:extLst>
          </p:cNvPr>
          <p:cNvSpPr/>
          <p:nvPr/>
        </p:nvSpPr>
        <p:spPr>
          <a:xfrm rot="18860595">
            <a:off x="5474740" y="1568211"/>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a:solidFill>
                <a:sysClr val="windowText" lastClr="000000"/>
              </a:solidFill>
              <a:latin typeface="Trebuchet MS"/>
              <a:cs typeface="Arial" panose="020B0604020202020204" pitchFamily="34" charset="0"/>
            </a:endParaRPr>
          </a:p>
        </p:txBody>
      </p:sp>
      <p:sp>
        <p:nvSpPr>
          <p:cNvPr id="136" name="TextBox 135">
            <a:extLst>
              <a:ext uri="{FF2B5EF4-FFF2-40B4-BE49-F238E27FC236}">
                <a16:creationId xmlns:a16="http://schemas.microsoft.com/office/drawing/2014/main" id="{EF0BE55B-5DAA-EF48-939F-E1C094425B26}"/>
              </a:ext>
            </a:extLst>
          </p:cNvPr>
          <p:cNvSpPr txBox="1"/>
          <p:nvPr/>
        </p:nvSpPr>
        <p:spPr>
          <a:xfrm>
            <a:off x="6828798" y="1138020"/>
            <a:ext cx="900000" cy="314293"/>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A</a:t>
            </a:r>
          </a:p>
          <a:p>
            <a:pPr defTabSz="914151">
              <a:defRPr/>
            </a:pPr>
            <a:r>
              <a:rPr lang="en-US">
                <a:latin typeface="Trebuchet MS"/>
              </a:rPr>
              <a:t> 43+ MW</a:t>
            </a:r>
          </a:p>
        </p:txBody>
      </p:sp>
      <p:sp>
        <p:nvSpPr>
          <p:cNvPr id="137" name="TextBox 136">
            <a:extLst>
              <a:ext uri="{FF2B5EF4-FFF2-40B4-BE49-F238E27FC236}">
                <a16:creationId xmlns:a16="http://schemas.microsoft.com/office/drawing/2014/main" id="{6ADA9A84-B11A-5D45-BD9E-0DCD1F4361D9}"/>
              </a:ext>
            </a:extLst>
          </p:cNvPr>
          <p:cNvSpPr txBox="1"/>
          <p:nvPr/>
        </p:nvSpPr>
        <p:spPr>
          <a:xfrm>
            <a:off x="7797077" y="1125574"/>
            <a:ext cx="900000" cy="314293"/>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stStyle>
          <a:p>
            <a:pPr defTabSz="914151">
              <a:defRPr/>
            </a:pPr>
            <a:r>
              <a:rPr lang="en-US">
                <a:latin typeface="Trebuchet MS"/>
              </a:rPr>
              <a:t>Tower C</a:t>
            </a:r>
          </a:p>
          <a:p>
            <a:pPr defTabSz="914151">
              <a:defRPr/>
            </a:pPr>
            <a:r>
              <a:rPr lang="en-US">
                <a:latin typeface="Trebuchet MS"/>
              </a:rPr>
              <a:t>43+ MW</a:t>
            </a:r>
          </a:p>
        </p:txBody>
      </p:sp>
      <p:cxnSp>
        <p:nvCxnSpPr>
          <p:cNvPr id="139" name="Straight Connector 138">
            <a:extLst>
              <a:ext uri="{FF2B5EF4-FFF2-40B4-BE49-F238E27FC236}">
                <a16:creationId xmlns:a16="http://schemas.microsoft.com/office/drawing/2014/main" id="{F4471930-FE4C-074C-B2B9-9AA24B7808B6}"/>
              </a:ext>
            </a:extLst>
          </p:cNvPr>
          <p:cNvCxnSpPr>
            <a:cxnSpLocks/>
          </p:cNvCxnSpPr>
          <p:nvPr/>
        </p:nvCxnSpPr>
        <p:spPr>
          <a:xfrm>
            <a:off x="8252756" y="1504459"/>
            <a:ext cx="0" cy="10800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25CA4E81-B504-AB40-9981-68ACDC108452}"/>
              </a:ext>
            </a:extLst>
          </p:cNvPr>
          <p:cNvSpPr/>
          <p:nvPr/>
        </p:nvSpPr>
        <p:spPr>
          <a:xfrm>
            <a:off x="3338215" y="1759933"/>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r>
              <a:rPr lang="en-US" sz="700" b="1">
                <a:solidFill>
                  <a:prstClr val="black"/>
                </a:solidFill>
                <a:latin typeface="Trebuchet MS"/>
              </a:rPr>
              <a:t>MUMBAI 01</a:t>
            </a:r>
          </a:p>
          <a:p>
            <a:pPr algn="ctr" defTabSz="914151"/>
            <a:r>
              <a:rPr lang="en-US" sz="700" b="1">
                <a:solidFill>
                  <a:prstClr val="black"/>
                </a:solidFill>
                <a:latin typeface="Trebuchet MS"/>
              </a:rPr>
              <a:t>Vashi</a:t>
            </a:r>
          </a:p>
          <a:p>
            <a:pPr algn="ctr" defTabSz="914151"/>
            <a:r>
              <a:rPr lang="en-US" sz="700" b="1">
                <a:solidFill>
                  <a:prstClr val="black"/>
                </a:solidFill>
                <a:latin typeface="Trebuchet MS"/>
              </a:rPr>
              <a:t>0.9 MW</a:t>
            </a:r>
          </a:p>
        </p:txBody>
      </p:sp>
      <p:sp>
        <p:nvSpPr>
          <p:cNvPr id="140" name="Rounded Rectangle 139">
            <a:extLst>
              <a:ext uri="{FF2B5EF4-FFF2-40B4-BE49-F238E27FC236}">
                <a16:creationId xmlns:a16="http://schemas.microsoft.com/office/drawing/2014/main" id="{1211AE9B-8C38-354E-ABE5-00145F1EAE0A}"/>
              </a:ext>
            </a:extLst>
          </p:cNvPr>
          <p:cNvSpPr/>
          <p:nvPr/>
        </p:nvSpPr>
        <p:spPr>
          <a:xfrm>
            <a:off x="3338215" y="2693018"/>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MUMBAI 02</a:t>
            </a:r>
          </a:p>
          <a:p>
            <a:pPr algn="ctr" defTabSz="914151">
              <a:defRPr/>
            </a:pPr>
            <a:r>
              <a:rPr lang="en-US" sz="700" b="1">
                <a:solidFill>
                  <a:prstClr val="black"/>
                </a:solidFill>
                <a:latin typeface="Trebuchet MS"/>
              </a:rPr>
              <a:t>Airoli</a:t>
            </a:r>
          </a:p>
          <a:p>
            <a:pPr algn="ctr" defTabSz="914151">
              <a:defRPr/>
            </a:pPr>
            <a:r>
              <a:rPr lang="en-US" sz="700" b="1">
                <a:solidFill>
                  <a:prstClr val="black"/>
                </a:solidFill>
                <a:latin typeface="Trebuchet MS"/>
              </a:rPr>
              <a:t>5.4 MW</a:t>
            </a:r>
          </a:p>
        </p:txBody>
      </p:sp>
      <p:cxnSp>
        <p:nvCxnSpPr>
          <p:cNvPr id="144" name="Straight Connector 143">
            <a:extLst>
              <a:ext uri="{FF2B5EF4-FFF2-40B4-BE49-F238E27FC236}">
                <a16:creationId xmlns:a16="http://schemas.microsoft.com/office/drawing/2014/main" id="{E51DB885-E60D-8243-B3AE-97F358B2A29E}"/>
              </a:ext>
            </a:extLst>
          </p:cNvPr>
          <p:cNvCxnSpPr>
            <a:cxnSpLocks/>
          </p:cNvCxnSpPr>
          <p:nvPr/>
        </p:nvCxnSpPr>
        <p:spPr>
          <a:xfrm rot="16200000">
            <a:off x="6966767" y="409920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0BA0F5D-6341-2D48-932D-19ED5FBE9367}"/>
              </a:ext>
            </a:extLst>
          </p:cNvPr>
          <p:cNvCxnSpPr>
            <a:cxnSpLocks/>
          </p:cNvCxnSpPr>
          <p:nvPr/>
        </p:nvCxnSpPr>
        <p:spPr>
          <a:xfrm rot="16200000">
            <a:off x="8025996" y="409920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D16C9AE-E5C2-2E42-ADC9-2B8C5B68C08D}"/>
              </a:ext>
            </a:extLst>
          </p:cNvPr>
          <p:cNvCxnSpPr>
            <a:cxnSpLocks/>
          </p:cNvCxnSpPr>
          <p:nvPr/>
        </p:nvCxnSpPr>
        <p:spPr>
          <a:xfrm rot="16200000">
            <a:off x="4913487" y="409920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E0D29E3D-6CE0-B743-A197-0B2243872F48}"/>
              </a:ext>
            </a:extLst>
          </p:cNvPr>
          <p:cNvSpPr txBox="1"/>
          <p:nvPr/>
        </p:nvSpPr>
        <p:spPr>
          <a:xfrm>
            <a:off x="5615180" y="976158"/>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26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pPr defTabSz="914174">
              <a:defRPr/>
            </a:pPr>
            <a:r>
              <a:rPr lang="en-US"/>
              <a:t>NOIDA 01</a:t>
            </a:r>
          </a:p>
          <a:p>
            <a:pPr defTabSz="914174">
              <a:defRPr/>
            </a:pPr>
            <a:r>
              <a:rPr lang="en-US"/>
              <a:t>Noida</a:t>
            </a:r>
          </a:p>
          <a:p>
            <a:pPr defTabSz="914174">
              <a:defRPr/>
            </a:pPr>
            <a:r>
              <a:rPr lang="en-US"/>
              <a:t> 10.8MW</a:t>
            </a:r>
          </a:p>
        </p:txBody>
      </p:sp>
      <p:sp>
        <p:nvSpPr>
          <p:cNvPr id="6" name="Rectangle 5">
            <a:extLst>
              <a:ext uri="{FF2B5EF4-FFF2-40B4-BE49-F238E27FC236}">
                <a16:creationId xmlns:a16="http://schemas.microsoft.com/office/drawing/2014/main" id="{40E88582-FF6C-0147-8F8B-177FA84E3C8E}"/>
              </a:ext>
            </a:extLst>
          </p:cNvPr>
          <p:cNvSpPr/>
          <p:nvPr/>
        </p:nvSpPr>
        <p:spPr>
          <a:xfrm>
            <a:off x="74951" y="850344"/>
            <a:ext cx="3170548" cy="240719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a:solidFill>
                <a:prstClr val="white"/>
              </a:solidFill>
              <a:latin typeface="Trebuchet MS"/>
            </a:endParaRPr>
          </a:p>
        </p:txBody>
      </p:sp>
      <p:sp>
        <p:nvSpPr>
          <p:cNvPr id="7" name="TextBox 6">
            <a:extLst>
              <a:ext uri="{FF2B5EF4-FFF2-40B4-BE49-F238E27FC236}">
                <a16:creationId xmlns:a16="http://schemas.microsoft.com/office/drawing/2014/main" id="{204C5E11-6F3B-074B-8987-9162DB81719E}"/>
              </a:ext>
            </a:extLst>
          </p:cNvPr>
          <p:cNvSpPr txBox="1"/>
          <p:nvPr/>
        </p:nvSpPr>
        <p:spPr>
          <a:xfrm>
            <a:off x="450953" y="2992220"/>
            <a:ext cx="2423973" cy="246221"/>
          </a:xfrm>
          <a:prstGeom prst="rect">
            <a:avLst/>
          </a:prstGeom>
          <a:noFill/>
        </p:spPr>
        <p:txBody>
          <a:bodyPr wrap="square" rtlCol="0">
            <a:spAutoFit/>
          </a:bodyPr>
          <a:lstStyle/>
          <a:p>
            <a:pPr algn="ctr" defTabSz="914151">
              <a:defRPr/>
            </a:pPr>
            <a:r>
              <a:rPr lang="en-US" sz="1000" b="1">
                <a:solidFill>
                  <a:prstClr val="white"/>
                </a:solidFill>
                <a:latin typeface="Trebuchet MS"/>
              </a:rPr>
              <a:t>MUMBAI 03 CAMPUS (RABALE)</a:t>
            </a:r>
          </a:p>
        </p:txBody>
      </p:sp>
      <p:sp>
        <p:nvSpPr>
          <p:cNvPr id="149" name="Rectangle 148">
            <a:extLst>
              <a:ext uri="{FF2B5EF4-FFF2-40B4-BE49-F238E27FC236}">
                <a16:creationId xmlns:a16="http://schemas.microsoft.com/office/drawing/2014/main" id="{82B194BF-9574-E042-9A11-0B1347162899}"/>
              </a:ext>
            </a:extLst>
          </p:cNvPr>
          <p:cNvSpPr/>
          <p:nvPr/>
        </p:nvSpPr>
        <p:spPr>
          <a:xfrm>
            <a:off x="6550785" y="623085"/>
            <a:ext cx="2280612" cy="88943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a:solidFill>
                <a:prstClr val="white"/>
              </a:solidFill>
              <a:latin typeface="Trebuchet MS"/>
            </a:endParaRPr>
          </a:p>
        </p:txBody>
      </p:sp>
      <p:sp>
        <p:nvSpPr>
          <p:cNvPr id="150" name="TextBox 149">
            <a:extLst>
              <a:ext uri="{FF2B5EF4-FFF2-40B4-BE49-F238E27FC236}">
                <a16:creationId xmlns:a16="http://schemas.microsoft.com/office/drawing/2014/main" id="{D99EA087-7F49-E547-98EF-61E343BF92DB}"/>
              </a:ext>
            </a:extLst>
          </p:cNvPr>
          <p:cNvSpPr txBox="1"/>
          <p:nvPr/>
        </p:nvSpPr>
        <p:spPr>
          <a:xfrm>
            <a:off x="6598149" y="663572"/>
            <a:ext cx="1045717" cy="415498"/>
          </a:xfrm>
          <a:prstGeom prst="rect">
            <a:avLst/>
          </a:prstGeom>
          <a:noFill/>
        </p:spPr>
        <p:txBody>
          <a:bodyPr wrap="square" rtlCol="0">
            <a:spAutoFit/>
          </a:bodyPr>
          <a:lstStyle/>
          <a:p>
            <a:pPr defTabSz="914151">
              <a:defRPr/>
            </a:pPr>
            <a:r>
              <a:rPr lang="en-US" sz="1050" b="1">
                <a:solidFill>
                  <a:prstClr val="white"/>
                </a:solidFill>
                <a:latin typeface="Trebuchet MS"/>
              </a:rPr>
              <a:t>NOIDA 02 CAMPUS </a:t>
            </a:r>
          </a:p>
        </p:txBody>
      </p:sp>
      <p:sp>
        <p:nvSpPr>
          <p:cNvPr id="151" name="Rectangle 150">
            <a:extLst>
              <a:ext uri="{FF2B5EF4-FFF2-40B4-BE49-F238E27FC236}">
                <a16:creationId xmlns:a16="http://schemas.microsoft.com/office/drawing/2014/main" id="{646A8A2A-00BB-6446-94AE-E0814110679E}"/>
              </a:ext>
            </a:extLst>
          </p:cNvPr>
          <p:cNvSpPr/>
          <p:nvPr/>
        </p:nvSpPr>
        <p:spPr>
          <a:xfrm>
            <a:off x="5552210" y="3787258"/>
            <a:ext cx="3106452" cy="942320"/>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a:solidFill>
                <a:prstClr val="white"/>
              </a:solidFill>
              <a:latin typeface="Trebuchet MS"/>
            </a:endParaRPr>
          </a:p>
        </p:txBody>
      </p:sp>
      <p:sp>
        <p:nvSpPr>
          <p:cNvPr id="152" name="TextBox 151">
            <a:extLst>
              <a:ext uri="{FF2B5EF4-FFF2-40B4-BE49-F238E27FC236}">
                <a16:creationId xmlns:a16="http://schemas.microsoft.com/office/drawing/2014/main" id="{CAB0F183-F882-2340-B697-886CDCE44163}"/>
              </a:ext>
            </a:extLst>
          </p:cNvPr>
          <p:cNvSpPr txBox="1"/>
          <p:nvPr/>
        </p:nvSpPr>
        <p:spPr>
          <a:xfrm>
            <a:off x="5615180" y="3787259"/>
            <a:ext cx="2928683" cy="253916"/>
          </a:xfrm>
          <a:prstGeom prst="rect">
            <a:avLst/>
          </a:prstGeom>
          <a:noFill/>
        </p:spPr>
        <p:txBody>
          <a:bodyPr wrap="square" rtlCol="0">
            <a:spAutoFit/>
          </a:bodyPr>
          <a:lstStyle/>
          <a:p>
            <a:pPr algn="ctr" defTabSz="914151">
              <a:defRPr/>
            </a:pPr>
            <a:r>
              <a:rPr lang="en-US" sz="1050" b="1">
                <a:solidFill>
                  <a:prstClr val="white"/>
                </a:solidFill>
                <a:latin typeface="Trebuchet MS"/>
              </a:rPr>
              <a:t>CHENNAI 02 CAMPUS (SIRUSERI)</a:t>
            </a:r>
          </a:p>
        </p:txBody>
      </p:sp>
      <p:sp>
        <p:nvSpPr>
          <p:cNvPr id="153" name="TextBox 152">
            <a:extLst>
              <a:ext uri="{FF2B5EF4-FFF2-40B4-BE49-F238E27FC236}">
                <a16:creationId xmlns:a16="http://schemas.microsoft.com/office/drawing/2014/main" id="{6B74910B-A3F7-AE45-9431-B383765CC31F}"/>
              </a:ext>
            </a:extLst>
          </p:cNvPr>
          <p:cNvSpPr txBox="1"/>
          <p:nvPr/>
        </p:nvSpPr>
        <p:spPr>
          <a:xfrm>
            <a:off x="1172415" y="3852294"/>
            <a:ext cx="687782" cy="360000"/>
          </a:xfrm>
          <a:prstGeom prst="roundRect">
            <a:avLst>
              <a:gd name="adj" fmla="val 9442"/>
            </a:avLst>
          </a:prstGeom>
          <a:solidFill>
            <a:schemeClr val="accent6"/>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1</a:t>
            </a:r>
          </a:p>
          <a:p>
            <a:pPr defTabSz="914151">
              <a:defRPr/>
            </a:pPr>
            <a:r>
              <a:rPr lang="en-US">
                <a:latin typeface="Trebuchet MS"/>
              </a:rPr>
              <a:t>20+ MW</a:t>
            </a:r>
          </a:p>
          <a:p>
            <a:pPr defTabSz="914151">
              <a:defRPr/>
            </a:pPr>
            <a:r>
              <a:rPr lang="en-US">
                <a:latin typeface="Trebuchet MS"/>
              </a:rPr>
              <a:t>Q2 2025</a:t>
            </a:r>
          </a:p>
        </p:txBody>
      </p:sp>
      <p:cxnSp>
        <p:nvCxnSpPr>
          <p:cNvPr id="130" name="Straight Connector 129">
            <a:extLst>
              <a:ext uri="{FF2B5EF4-FFF2-40B4-BE49-F238E27FC236}">
                <a16:creationId xmlns:a16="http://schemas.microsoft.com/office/drawing/2014/main" id="{A86D63C7-40CD-444A-AF28-1B87F38B9AD9}"/>
              </a:ext>
            </a:extLst>
          </p:cNvPr>
          <p:cNvCxnSpPr>
            <a:cxnSpLocks/>
          </p:cNvCxnSpPr>
          <p:nvPr/>
        </p:nvCxnSpPr>
        <p:spPr>
          <a:xfrm flipH="1" flipV="1">
            <a:off x="3698216" y="2443324"/>
            <a:ext cx="841189" cy="10391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565B39B0-F258-4EA9-B467-DFE2E7F8BFCB}"/>
              </a:ext>
            </a:extLst>
          </p:cNvPr>
          <p:cNvSpPr/>
          <p:nvPr/>
        </p:nvSpPr>
        <p:spPr>
          <a:xfrm>
            <a:off x="6836648" y="2717013"/>
            <a:ext cx="2092433" cy="799226"/>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a:solidFill>
                <a:prstClr val="white"/>
              </a:solidFill>
              <a:latin typeface="Trebuchet MS"/>
            </a:endParaRPr>
          </a:p>
        </p:txBody>
      </p:sp>
      <p:sp>
        <p:nvSpPr>
          <p:cNvPr id="132" name="TextBox 131">
            <a:extLst>
              <a:ext uri="{FF2B5EF4-FFF2-40B4-BE49-F238E27FC236}">
                <a16:creationId xmlns:a16="http://schemas.microsoft.com/office/drawing/2014/main" id="{DE6B26A6-7245-46A4-83B0-D431F6B445AE}"/>
              </a:ext>
            </a:extLst>
          </p:cNvPr>
          <p:cNvSpPr txBox="1"/>
          <p:nvPr/>
        </p:nvSpPr>
        <p:spPr>
          <a:xfrm>
            <a:off x="6865887" y="2712708"/>
            <a:ext cx="1954264" cy="400110"/>
          </a:xfrm>
          <a:prstGeom prst="rect">
            <a:avLst/>
          </a:prstGeom>
          <a:noFill/>
        </p:spPr>
        <p:txBody>
          <a:bodyPr wrap="square" rtlCol="0">
            <a:spAutoFit/>
          </a:bodyPr>
          <a:lstStyle/>
          <a:p>
            <a:pPr defTabSz="914151">
              <a:defRPr/>
            </a:pPr>
            <a:r>
              <a:rPr lang="en-US" sz="1000" b="1">
                <a:solidFill>
                  <a:prstClr val="white"/>
                </a:solidFill>
                <a:latin typeface="Trebuchet MS"/>
              </a:rPr>
              <a:t>HYDERABAD 02 CAMPUS</a:t>
            </a:r>
          </a:p>
          <a:p>
            <a:pPr defTabSz="914151">
              <a:defRPr/>
            </a:pPr>
            <a:r>
              <a:rPr lang="en-US" sz="1000" b="1">
                <a:solidFill>
                  <a:prstClr val="white"/>
                </a:solidFill>
                <a:latin typeface="Trebuchet MS"/>
              </a:rPr>
              <a:t>(FAB CITY)</a:t>
            </a:r>
          </a:p>
        </p:txBody>
      </p:sp>
      <p:sp>
        <p:nvSpPr>
          <p:cNvPr id="203" name="TextBox 202">
            <a:extLst>
              <a:ext uri="{FF2B5EF4-FFF2-40B4-BE49-F238E27FC236}">
                <a16:creationId xmlns:a16="http://schemas.microsoft.com/office/drawing/2014/main" id="{052442D8-8246-43CA-A50E-8BCB49307687}"/>
              </a:ext>
            </a:extLst>
          </p:cNvPr>
          <p:cNvSpPr txBox="1"/>
          <p:nvPr/>
        </p:nvSpPr>
        <p:spPr>
          <a:xfrm>
            <a:off x="1111949" y="3436796"/>
            <a:ext cx="1742759" cy="415498"/>
          </a:xfrm>
          <a:prstGeom prst="rect">
            <a:avLst/>
          </a:prstGeom>
          <a:noFill/>
        </p:spPr>
        <p:txBody>
          <a:bodyPr wrap="square" rtlCol="0">
            <a:spAutoFit/>
          </a:bodyPr>
          <a:lstStyle/>
          <a:p>
            <a:pPr algn="ctr" defTabSz="914151">
              <a:defRPr/>
            </a:pPr>
            <a:r>
              <a:rPr lang="en-US" sz="1050" b="1">
                <a:solidFill>
                  <a:prstClr val="white"/>
                </a:solidFill>
                <a:latin typeface="Trebuchet MS"/>
              </a:rPr>
              <a:t>BANGALORE 02 CAMPUS (AEROSPACE PARK)</a:t>
            </a:r>
          </a:p>
        </p:txBody>
      </p:sp>
      <p:sp>
        <p:nvSpPr>
          <p:cNvPr id="117" name="TextBox 116">
            <a:extLst>
              <a:ext uri="{FF2B5EF4-FFF2-40B4-BE49-F238E27FC236}">
                <a16:creationId xmlns:a16="http://schemas.microsoft.com/office/drawing/2014/main" id="{C035A21B-8B8C-4055-85DE-CD7C03EE13B0}"/>
              </a:ext>
            </a:extLst>
          </p:cNvPr>
          <p:cNvSpPr txBox="1"/>
          <p:nvPr/>
        </p:nvSpPr>
        <p:spPr>
          <a:xfrm>
            <a:off x="6958968" y="3094458"/>
            <a:ext cx="864020" cy="34131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Block 1</a:t>
            </a:r>
          </a:p>
          <a:p>
            <a:pPr defTabSz="914151">
              <a:defRPr/>
            </a:pPr>
            <a:r>
              <a:rPr lang="en-US">
                <a:latin typeface="Trebuchet MS"/>
              </a:rPr>
              <a:t>26 MW</a:t>
            </a:r>
          </a:p>
        </p:txBody>
      </p:sp>
      <p:sp>
        <p:nvSpPr>
          <p:cNvPr id="207" name="TextBox 206">
            <a:extLst>
              <a:ext uri="{FF2B5EF4-FFF2-40B4-BE49-F238E27FC236}">
                <a16:creationId xmlns:a16="http://schemas.microsoft.com/office/drawing/2014/main" id="{6E5BF5F4-5912-48FB-B647-9912BF4E7A37}"/>
              </a:ext>
            </a:extLst>
          </p:cNvPr>
          <p:cNvSpPr txBox="1"/>
          <p:nvPr/>
        </p:nvSpPr>
        <p:spPr>
          <a:xfrm>
            <a:off x="7861451" y="3094457"/>
            <a:ext cx="950967" cy="331121"/>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Additional Blocks</a:t>
            </a:r>
          </a:p>
          <a:p>
            <a:pPr defTabSz="914151">
              <a:defRPr/>
            </a:pPr>
            <a:r>
              <a:rPr lang="en-US">
                <a:latin typeface="Trebuchet MS"/>
              </a:rPr>
              <a:t>26-52 MW each </a:t>
            </a:r>
          </a:p>
          <a:p>
            <a:pPr defTabSz="914151">
              <a:defRPr/>
            </a:pPr>
            <a:r>
              <a:rPr lang="en-US">
                <a:latin typeface="Trebuchet MS"/>
              </a:rPr>
              <a:t>(including BTS)</a:t>
            </a:r>
          </a:p>
        </p:txBody>
      </p:sp>
      <p:sp>
        <p:nvSpPr>
          <p:cNvPr id="193" name="Title 2">
            <a:extLst>
              <a:ext uri="{FF2B5EF4-FFF2-40B4-BE49-F238E27FC236}">
                <a16:creationId xmlns:a16="http://schemas.microsoft.com/office/drawing/2014/main" id="{A2878140-FDC8-43CE-9F8C-AAAE30E7177E}"/>
              </a:ext>
            </a:extLst>
          </p:cNvPr>
          <p:cNvSpPr>
            <a:spLocks noGrp="1"/>
          </p:cNvSpPr>
          <p:nvPr>
            <p:ph type="title"/>
          </p:nvPr>
        </p:nvSpPr>
        <p:spPr>
          <a:xfrm>
            <a:off x="324000" y="219271"/>
            <a:ext cx="8496150" cy="400099"/>
          </a:xfrm>
        </p:spPr>
        <p:txBody>
          <a:bodyPr/>
          <a:lstStyle/>
          <a:p>
            <a:r>
              <a:rPr lang="en-US"/>
              <a:t>Our DATA CENTERS: INDIA FOOTPRINT (SIX Markets)</a:t>
            </a:r>
            <a:endParaRPr lang="en-IN"/>
          </a:p>
        </p:txBody>
      </p:sp>
      <p:cxnSp>
        <p:nvCxnSpPr>
          <p:cNvPr id="36" name="Straight Connector 35">
            <a:extLst>
              <a:ext uri="{FF2B5EF4-FFF2-40B4-BE49-F238E27FC236}">
                <a16:creationId xmlns:a16="http://schemas.microsoft.com/office/drawing/2014/main" id="{E041CB2B-706A-9FED-E1C8-BE723DC12023}"/>
              </a:ext>
            </a:extLst>
          </p:cNvPr>
          <p:cNvCxnSpPr>
            <a:cxnSpLocks/>
            <a:stCxn id="102" idx="3"/>
          </p:cNvCxnSpPr>
          <p:nvPr/>
        </p:nvCxnSpPr>
        <p:spPr>
          <a:xfrm flipV="1">
            <a:off x="3966523" y="3225682"/>
            <a:ext cx="925935" cy="48963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B34ADE-77C0-A65F-D9DD-93CF26401C23}"/>
              </a:ext>
            </a:extLst>
          </p:cNvPr>
          <p:cNvCxnSpPr>
            <a:cxnSpLocks/>
            <a:stCxn id="51" idx="1"/>
          </p:cNvCxnSpPr>
          <p:nvPr/>
        </p:nvCxnSpPr>
        <p:spPr>
          <a:xfrm flipH="1" flipV="1">
            <a:off x="6037230" y="2248084"/>
            <a:ext cx="921508" cy="49152"/>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3F2AE3-E310-1BDA-F39F-093C8A46916F}"/>
              </a:ext>
            </a:extLst>
          </p:cNvPr>
          <p:cNvCxnSpPr>
            <a:cxnSpLocks/>
          </p:cNvCxnSpPr>
          <p:nvPr/>
        </p:nvCxnSpPr>
        <p:spPr>
          <a:xfrm>
            <a:off x="3270469" y="2415954"/>
            <a:ext cx="434096" cy="2098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F5A24B-B64F-5639-8766-D6034AD44E1F}"/>
              </a:ext>
            </a:extLst>
          </p:cNvPr>
          <p:cNvCxnSpPr>
            <a:cxnSpLocks/>
          </p:cNvCxnSpPr>
          <p:nvPr/>
        </p:nvCxnSpPr>
        <p:spPr>
          <a:xfrm flipV="1">
            <a:off x="6072795" y="1362631"/>
            <a:ext cx="0" cy="234068"/>
          </a:xfrm>
          <a:prstGeom prst="line">
            <a:avLst/>
          </a:prstGeom>
          <a:ln w="12700">
            <a:solidFill>
              <a:srgbClr val="ABC12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C5D6D6-77C6-494D-3890-749BE6E3E53D}"/>
              </a:ext>
            </a:extLst>
          </p:cNvPr>
          <p:cNvCxnSpPr>
            <a:cxnSpLocks/>
          </p:cNvCxnSpPr>
          <p:nvPr/>
        </p:nvCxnSpPr>
        <p:spPr>
          <a:xfrm flipV="1">
            <a:off x="5021871" y="1616495"/>
            <a:ext cx="3230887" cy="11565"/>
          </a:xfrm>
          <a:prstGeom prst="line">
            <a:avLst/>
          </a:prstGeom>
          <a:ln w="12700">
            <a:solidFill>
              <a:srgbClr val="C0D72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FBFBCB-98AE-281D-3BF0-D7D5C436DB35}"/>
              </a:ext>
            </a:extLst>
          </p:cNvPr>
          <p:cNvCxnSpPr>
            <a:cxnSpLocks/>
          </p:cNvCxnSpPr>
          <p:nvPr/>
        </p:nvCxnSpPr>
        <p:spPr>
          <a:xfrm>
            <a:off x="7198676" y="1504459"/>
            <a:ext cx="0" cy="10800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4038A76-D314-673A-B593-FABBB0276FB4}"/>
              </a:ext>
            </a:extLst>
          </p:cNvPr>
          <p:cNvCxnSpPr>
            <a:cxnSpLocks/>
            <a:stCxn id="152" idx="0"/>
          </p:cNvCxnSpPr>
          <p:nvPr/>
        </p:nvCxnSpPr>
        <p:spPr>
          <a:xfrm flipH="1" flipV="1">
            <a:off x="5145183" y="3216796"/>
            <a:ext cx="1934339" cy="570463"/>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65093C2-95D3-1CFA-DEB6-04C238BC0DE0}"/>
              </a:ext>
            </a:extLst>
          </p:cNvPr>
          <p:cNvCxnSpPr>
            <a:cxnSpLocks/>
            <a:stCxn id="55" idx="1"/>
          </p:cNvCxnSpPr>
          <p:nvPr/>
        </p:nvCxnSpPr>
        <p:spPr>
          <a:xfrm flipH="1" flipV="1">
            <a:off x="5275923" y="2825298"/>
            <a:ext cx="645790" cy="25666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A7E023-73D9-5CA1-2DDC-59578F8FCE88}"/>
              </a:ext>
            </a:extLst>
          </p:cNvPr>
          <p:cNvCxnSpPr>
            <a:cxnSpLocks/>
          </p:cNvCxnSpPr>
          <p:nvPr/>
        </p:nvCxnSpPr>
        <p:spPr>
          <a:xfrm>
            <a:off x="2962766" y="3722605"/>
            <a:ext cx="148409" cy="2774"/>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CB4359F-ACAA-8E3A-91EB-59F7792A1DA7}"/>
              </a:ext>
            </a:extLst>
          </p:cNvPr>
          <p:cNvSpPr txBox="1"/>
          <p:nvPr/>
        </p:nvSpPr>
        <p:spPr>
          <a:xfrm>
            <a:off x="3111195" y="3499320"/>
            <a:ext cx="855328"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BANGALORE 01</a:t>
            </a:r>
          </a:p>
          <a:p>
            <a:pPr defTabSz="914151">
              <a:defRPr/>
            </a:pPr>
            <a:r>
              <a:rPr lang="en-US" sz="700" b="1">
                <a:solidFill>
                  <a:prstClr val="black"/>
                </a:solidFill>
                <a:latin typeface="Trebuchet MS"/>
              </a:rPr>
              <a:t>Electronic City</a:t>
            </a:r>
          </a:p>
          <a:p>
            <a:pPr defTabSz="914151">
              <a:defRPr/>
            </a:pPr>
            <a:r>
              <a:rPr lang="en-US" sz="700" b="1">
                <a:solidFill>
                  <a:prstClr val="black"/>
                </a:solidFill>
                <a:latin typeface="Trebuchet MS"/>
              </a:rPr>
              <a:t>7.6 MW</a:t>
            </a:r>
          </a:p>
        </p:txBody>
      </p:sp>
      <p:sp>
        <p:nvSpPr>
          <p:cNvPr id="103" name="Rectangle 102">
            <a:extLst>
              <a:ext uri="{FF2B5EF4-FFF2-40B4-BE49-F238E27FC236}">
                <a16:creationId xmlns:a16="http://schemas.microsoft.com/office/drawing/2014/main" id="{3FCF83DD-766C-FBE6-22FD-9FA3640E612C}"/>
              </a:ext>
            </a:extLst>
          </p:cNvPr>
          <p:cNvSpPr/>
          <p:nvPr/>
        </p:nvSpPr>
        <p:spPr>
          <a:xfrm>
            <a:off x="1031634" y="3435959"/>
            <a:ext cx="1910088" cy="86562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a:solidFill>
                <a:prstClr val="white"/>
              </a:solidFill>
              <a:latin typeface="Trebuchet MS"/>
            </a:endParaRPr>
          </a:p>
        </p:txBody>
      </p:sp>
      <p:sp>
        <p:nvSpPr>
          <p:cNvPr id="13" name="TextBox 12">
            <a:extLst>
              <a:ext uri="{FF2B5EF4-FFF2-40B4-BE49-F238E27FC236}">
                <a16:creationId xmlns:a16="http://schemas.microsoft.com/office/drawing/2014/main" id="{F5C7F49D-A01F-8CCC-61D1-F86E71B7F8F4}"/>
              </a:ext>
            </a:extLst>
          </p:cNvPr>
          <p:cNvSpPr txBox="1"/>
          <p:nvPr/>
        </p:nvSpPr>
        <p:spPr>
          <a:xfrm>
            <a:off x="5132737" y="4820474"/>
            <a:ext cx="3687415" cy="215444"/>
          </a:xfrm>
          <a:prstGeom prst="rect">
            <a:avLst/>
          </a:prstGeom>
          <a:noFill/>
        </p:spPr>
        <p:txBody>
          <a:bodyPr wrap="square" rtlCol="0">
            <a:spAutoFit/>
          </a:bodyPr>
          <a:lstStyle/>
          <a:p>
            <a:pPr algn="r" defTabSz="914265">
              <a:defRPr/>
            </a:pPr>
            <a:r>
              <a:rPr lang="en-US" sz="800">
                <a:solidFill>
                  <a:prstClr val="white">
                    <a:lumMod val="75000"/>
                  </a:prstClr>
                </a:solidFill>
                <a:latin typeface="Trebuchet MS"/>
                <a:cs typeface="Arial" panose="020B0604020202020204" pitchFamily="34" charset="0"/>
              </a:rPr>
              <a:t>All Power references are Design IT Power at maximum Capacity </a:t>
            </a:r>
          </a:p>
        </p:txBody>
      </p:sp>
      <p:sp>
        <p:nvSpPr>
          <p:cNvPr id="38" name="TextBox 37">
            <a:extLst>
              <a:ext uri="{FF2B5EF4-FFF2-40B4-BE49-F238E27FC236}">
                <a16:creationId xmlns:a16="http://schemas.microsoft.com/office/drawing/2014/main" id="{A368C7F2-46B4-A741-91AE-0F1501F8919D}"/>
              </a:ext>
            </a:extLst>
          </p:cNvPr>
          <p:cNvSpPr txBox="1"/>
          <p:nvPr/>
        </p:nvSpPr>
        <p:spPr>
          <a:xfrm>
            <a:off x="327268" y="4610734"/>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a:latin typeface="Trebuchet MS"/>
            </a:endParaRPr>
          </a:p>
        </p:txBody>
      </p:sp>
      <p:sp>
        <p:nvSpPr>
          <p:cNvPr id="48" name="TextBox 47">
            <a:extLst>
              <a:ext uri="{FF2B5EF4-FFF2-40B4-BE49-F238E27FC236}">
                <a16:creationId xmlns:a16="http://schemas.microsoft.com/office/drawing/2014/main" id="{F91CD5B9-D5B1-FB42-A964-FD88EC5176B0}"/>
              </a:ext>
            </a:extLst>
          </p:cNvPr>
          <p:cNvSpPr txBox="1"/>
          <p:nvPr/>
        </p:nvSpPr>
        <p:spPr>
          <a:xfrm>
            <a:off x="1209224" y="4610734"/>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a:latin typeface="Trebuchet MS"/>
            </a:endParaRPr>
          </a:p>
        </p:txBody>
      </p:sp>
      <p:sp>
        <p:nvSpPr>
          <p:cNvPr id="62" name="TextBox 61">
            <a:extLst>
              <a:ext uri="{FF2B5EF4-FFF2-40B4-BE49-F238E27FC236}">
                <a16:creationId xmlns:a16="http://schemas.microsoft.com/office/drawing/2014/main" id="{82FD6C04-B7E6-CC4D-8D4A-4AC6FD328A5B}"/>
              </a:ext>
            </a:extLst>
          </p:cNvPr>
          <p:cNvSpPr txBox="1"/>
          <p:nvPr/>
        </p:nvSpPr>
        <p:spPr>
          <a:xfrm>
            <a:off x="2316732" y="4610734"/>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a:latin typeface="Trebuchet MS"/>
            </a:endParaRPr>
          </a:p>
        </p:txBody>
      </p:sp>
      <p:sp>
        <p:nvSpPr>
          <p:cNvPr id="24" name="TextBox 23">
            <a:extLst>
              <a:ext uri="{FF2B5EF4-FFF2-40B4-BE49-F238E27FC236}">
                <a16:creationId xmlns:a16="http://schemas.microsoft.com/office/drawing/2014/main" id="{7DABDBA5-D555-2BF1-D80E-6A494E7BA543}"/>
              </a:ext>
            </a:extLst>
          </p:cNvPr>
          <p:cNvSpPr txBox="1"/>
          <p:nvPr/>
        </p:nvSpPr>
        <p:spPr>
          <a:xfrm>
            <a:off x="435269" y="4557012"/>
            <a:ext cx="740389" cy="215444"/>
          </a:xfrm>
          <a:prstGeom prst="rect">
            <a:avLst/>
          </a:prstGeom>
          <a:noFill/>
        </p:spPr>
        <p:txBody>
          <a:bodyPr wrap="square" rtlCol="0">
            <a:spAutoFit/>
          </a:bodyPr>
          <a:lstStyle/>
          <a:p>
            <a:pPr defTabSz="914264">
              <a:defRPr/>
            </a:pPr>
            <a:r>
              <a:rPr lang="en-US" sz="800">
                <a:solidFill>
                  <a:prstClr val="white">
                    <a:lumMod val="85000"/>
                  </a:prstClr>
                </a:solidFill>
                <a:latin typeface="Trebuchet MS"/>
              </a:rPr>
              <a:t>Operational</a:t>
            </a:r>
            <a:endParaRPr lang="en-IN" sz="800">
              <a:solidFill>
                <a:prstClr val="white">
                  <a:lumMod val="85000"/>
                </a:prstClr>
              </a:solidFill>
              <a:latin typeface="Trebuchet MS"/>
            </a:endParaRPr>
          </a:p>
        </p:txBody>
      </p:sp>
      <p:sp>
        <p:nvSpPr>
          <p:cNvPr id="26" name="TextBox 25">
            <a:extLst>
              <a:ext uri="{FF2B5EF4-FFF2-40B4-BE49-F238E27FC236}">
                <a16:creationId xmlns:a16="http://schemas.microsoft.com/office/drawing/2014/main" id="{DB931F41-D236-2C7B-14C2-85F8DF3BA9A1}"/>
              </a:ext>
            </a:extLst>
          </p:cNvPr>
          <p:cNvSpPr txBox="1"/>
          <p:nvPr/>
        </p:nvSpPr>
        <p:spPr>
          <a:xfrm>
            <a:off x="1317225" y="4557012"/>
            <a:ext cx="965941" cy="215444"/>
          </a:xfrm>
          <a:prstGeom prst="rect">
            <a:avLst/>
          </a:prstGeom>
          <a:noFill/>
        </p:spPr>
        <p:txBody>
          <a:bodyPr wrap="square" rtlCol="0">
            <a:spAutoFit/>
          </a:bodyPr>
          <a:lstStyle/>
          <a:p>
            <a:pPr defTabSz="914175">
              <a:defRPr/>
            </a:pPr>
            <a:r>
              <a:rPr lang="en-US" sz="800">
                <a:solidFill>
                  <a:prstClr val="white">
                    <a:lumMod val="85000"/>
                  </a:prstClr>
                </a:solidFill>
                <a:latin typeface="Trebuchet MS"/>
              </a:rPr>
              <a:t>In Development</a:t>
            </a:r>
          </a:p>
        </p:txBody>
      </p:sp>
      <p:sp>
        <p:nvSpPr>
          <p:cNvPr id="28" name="TextBox 27">
            <a:extLst>
              <a:ext uri="{FF2B5EF4-FFF2-40B4-BE49-F238E27FC236}">
                <a16:creationId xmlns:a16="http://schemas.microsoft.com/office/drawing/2014/main" id="{D338264E-0341-17DF-4CB4-CE8AD16D8DB5}"/>
              </a:ext>
            </a:extLst>
          </p:cNvPr>
          <p:cNvSpPr txBox="1"/>
          <p:nvPr/>
        </p:nvSpPr>
        <p:spPr>
          <a:xfrm>
            <a:off x="2424733" y="4557013"/>
            <a:ext cx="741239" cy="215444"/>
          </a:xfrm>
          <a:prstGeom prst="rect">
            <a:avLst/>
          </a:prstGeom>
          <a:noFill/>
        </p:spPr>
        <p:txBody>
          <a:bodyPr wrap="square" rtlCol="0">
            <a:spAutoFit/>
          </a:bodyPr>
          <a:lstStyle/>
          <a:p>
            <a:pPr defTabSz="914175">
              <a:defRPr/>
            </a:pPr>
            <a:r>
              <a:rPr lang="en-US" sz="800">
                <a:solidFill>
                  <a:prstClr val="white">
                    <a:lumMod val="85000"/>
                  </a:prstClr>
                </a:solidFill>
                <a:latin typeface="Trebuchet MS"/>
              </a:rPr>
              <a:t>Planning</a:t>
            </a:r>
          </a:p>
        </p:txBody>
      </p:sp>
      <p:sp>
        <p:nvSpPr>
          <p:cNvPr id="46" name="TextBox 45">
            <a:extLst>
              <a:ext uri="{FF2B5EF4-FFF2-40B4-BE49-F238E27FC236}">
                <a16:creationId xmlns:a16="http://schemas.microsoft.com/office/drawing/2014/main" id="{1B4C155E-C97F-2940-886B-2B4FF5E5317B}"/>
              </a:ext>
            </a:extLst>
          </p:cNvPr>
          <p:cNvSpPr txBox="1"/>
          <p:nvPr/>
        </p:nvSpPr>
        <p:spPr>
          <a:xfrm>
            <a:off x="1230498" y="953206"/>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Tower 2</a:t>
            </a:r>
          </a:p>
          <a:p>
            <a:pPr defTabSz="914151">
              <a:defRPr/>
            </a:pPr>
            <a:r>
              <a:rPr lang="en-US" sz="700" b="1">
                <a:solidFill>
                  <a:prstClr val="black"/>
                </a:solidFill>
                <a:latin typeface="Trebuchet MS"/>
              </a:rPr>
              <a:t>9.6 MW</a:t>
            </a:r>
          </a:p>
        </p:txBody>
      </p:sp>
      <p:sp>
        <p:nvSpPr>
          <p:cNvPr id="47" name="TextBox 46">
            <a:extLst>
              <a:ext uri="{FF2B5EF4-FFF2-40B4-BE49-F238E27FC236}">
                <a16:creationId xmlns:a16="http://schemas.microsoft.com/office/drawing/2014/main" id="{5FA66EDA-5821-DD48-9B92-134815689405}"/>
              </a:ext>
            </a:extLst>
          </p:cNvPr>
          <p:cNvSpPr txBox="1"/>
          <p:nvPr/>
        </p:nvSpPr>
        <p:spPr>
          <a:xfrm>
            <a:off x="231472" y="953206"/>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Tower 1</a:t>
            </a:r>
          </a:p>
          <a:p>
            <a:pPr defTabSz="914151">
              <a:defRPr/>
            </a:pPr>
            <a:r>
              <a:rPr lang="en-US" sz="700" b="1">
                <a:solidFill>
                  <a:prstClr val="black"/>
                </a:solidFill>
                <a:latin typeface="Trebuchet MS"/>
              </a:rPr>
              <a:t>11.5 MW</a:t>
            </a:r>
          </a:p>
        </p:txBody>
      </p:sp>
      <p:cxnSp>
        <p:nvCxnSpPr>
          <p:cNvPr id="72" name="Straight Connector 71">
            <a:extLst>
              <a:ext uri="{FF2B5EF4-FFF2-40B4-BE49-F238E27FC236}">
                <a16:creationId xmlns:a16="http://schemas.microsoft.com/office/drawing/2014/main" id="{6C2D928E-054E-AB43-9C5F-557ED4C1C62D}"/>
              </a:ext>
            </a:extLst>
          </p:cNvPr>
          <p:cNvCxnSpPr>
            <a:cxnSpLocks/>
          </p:cNvCxnSpPr>
          <p:nvPr/>
        </p:nvCxnSpPr>
        <p:spPr>
          <a:xfrm rot="5400000" flipV="1">
            <a:off x="643445" y="19712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DFE8E6-34A9-E646-BC68-7429D21898DB}"/>
              </a:ext>
            </a:extLst>
          </p:cNvPr>
          <p:cNvCxnSpPr>
            <a:cxnSpLocks/>
          </p:cNvCxnSpPr>
          <p:nvPr/>
        </p:nvCxnSpPr>
        <p:spPr>
          <a:xfrm rot="5400000" flipV="1">
            <a:off x="1296357" y="19712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A9B810-5256-6048-9DDF-788A7E3EFCE3}"/>
              </a:ext>
            </a:extLst>
          </p:cNvPr>
          <p:cNvSpPr/>
          <p:nvPr/>
        </p:nvSpPr>
        <p:spPr>
          <a:xfrm>
            <a:off x="2231019" y="953206"/>
            <a:ext cx="904417" cy="360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3</a:t>
            </a:r>
          </a:p>
          <a:p>
            <a:pPr algn="ctr" defTabSz="914151">
              <a:defRPr/>
            </a:pPr>
            <a:r>
              <a:rPr lang="en-US" sz="700" b="1">
                <a:solidFill>
                  <a:prstClr val="black"/>
                </a:solidFill>
                <a:latin typeface="Trebuchet MS"/>
              </a:rPr>
              <a:t>BTS</a:t>
            </a:r>
          </a:p>
        </p:txBody>
      </p:sp>
      <p:cxnSp>
        <p:nvCxnSpPr>
          <p:cNvPr id="143" name="Straight Connector 142">
            <a:extLst>
              <a:ext uri="{FF2B5EF4-FFF2-40B4-BE49-F238E27FC236}">
                <a16:creationId xmlns:a16="http://schemas.microsoft.com/office/drawing/2014/main" id="{406643CE-F9B2-5F47-8BCC-B56B5B10CA8E}"/>
              </a:ext>
            </a:extLst>
          </p:cNvPr>
          <p:cNvCxnSpPr>
            <a:cxnSpLocks/>
          </p:cNvCxnSpPr>
          <p:nvPr/>
        </p:nvCxnSpPr>
        <p:spPr>
          <a:xfrm rot="5400000" flipV="1">
            <a:off x="2691253" y="141976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ADEDA2-7966-C178-676F-463AA701ABE9}"/>
              </a:ext>
            </a:extLst>
          </p:cNvPr>
          <p:cNvSpPr txBox="1"/>
          <p:nvPr/>
        </p:nvSpPr>
        <p:spPr>
          <a:xfrm>
            <a:off x="1238895" y="1506123"/>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5</a:t>
            </a:r>
          </a:p>
          <a:p>
            <a:pPr defTabSz="914151">
              <a:defRPr/>
            </a:pPr>
            <a:r>
              <a:rPr lang="en-US">
                <a:latin typeface="Trebuchet MS"/>
              </a:rPr>
              <a:t>43+ MW</a:t>
            </a:r>
          </a:p>
        </p:txBody>
      </p:sp>
      <p:sp>
        <p:nvSpPr>
          <p:cNvPr id="5" name="TextBox 4">
            <a:extLst>
              <a:ext uri="{FF2B5EF4-FFF2-40B4-BE49-F238E27FC236}">
                <a16:creationId xmlns:a16="http://schemas.microsoft.com/office/drawing/2014/main" id="{F4FEBB2C-56F7-CA11-D547-D74FA0AE5A8C}"/>
              </a:ext>
            </a:extLst>
          </p:cNvPr>
          <p:cNvSpPr txBox="1"/>
          <p:nvPr/>
        </p:nvSpPr>
        <p:spPr>
          <a:xfrm>
            <a:off x="239869" y="1506123"/>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Tower 4</a:t>
            </a:r>
          </a:p>
          <a:p>
            <a:pPr defTabSz="914151">
              <a:defRPr/>
            </a:pPr>
            <a:r>
              <a:rPr lang="en-US" sz="700" b="1">
                <a:solidFill>
                  <a:prstClr val="black"/>
                </a:solidFill>
                <a:latin typeface="Trebuchet MS"/>
              </a:rPr>
              <a:t>8.1 MW</a:t>
            </a:r>
          </a:p>
        </p:txBody>
      </p:sp>
      <p:sp>
        <p:nvSpPr>
          <p:cNvPr id="8" name="Rounded Rectangle 140">
            <a:extLst>
              <a:ext uri="{FF2B5EF4-FFF2-40B4-BE49-F238E27FC236}">
                <a16:creationId xmlns:a16="http://schemas.microsoft.com/office/drawing/2014/main" id="{0073DD52-FC8D-97EB-9AF1-E506D00B9AAB}"/>
              </a:ext>
            </a:extLst>
          </p:cNvPr>
          <p:cNvSpPr/>
          <p:nvPr/>
        </p:nvSpPr>
        <p:spPr>
          <a:xfrm>
            <a:off x="2239481" y="1506123"/>
            <a:ext cx="904417"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6</a:t>
            </a:r>
          </a:p>
          <a:p>
            <a:pPr algn="ctr" defTabSz="914151">
              <a:defRPr/>
            </a:pPr>
            <a:r>
              <a:rPr lang="en-US" sz="700" b="1">
                <a:solidFill>
                  <a:prstClr val="black"/>
                </a:solidFill>
                <a:latin typeface="Trebuchet MS"/>
              </a:rPr>
              <a:t>40+ MW</a:t>
            </a:r>
          </a:p>
          <a:p>
            <a:pPr algn="ctr" defTabSz="914151">
              <a:defRPr/>
            </a:pPr>
            <a:r>
              <a:rPr lang="en-US" sz="700" b="1">
                <a:solidFill>
                  <a:prstClr val="black"/>
                </a:solidFill>
                <a:latin typeface="Trebuchet MS"/>
              </a:rPr>
              <a:t>Q2 2025</a:t>
            </a:r>
          </a:p>
        </p:txBody>
      </p:sp>
      <p:sp>
        <p:nvSpPr>
          <p:cNvPr id="9" name="TextBox 8">
            <a:extLst>
              <a:ext uri="{FF2B5EF4-FFF2-40B4-BE49-F238E27FC236}">
                <a16:creationId xmlns:a16="http://schemas.microsoft.com/office/drawing/2014/main" id="{37010456-4B39-F95B-ADC1-8BD398F09D55}"/>
              </a:ext>
            </a:extLst>
          </p:cNvPr>
          <p:cNvSpPr txBox="1"/>
          <p:nvPr/>
        </p:nvSpPr>
        <p:spPr>
          <a:xfrm>
            <a:off x="986760" y="2044676"/>
            <a:ext cx="648000" cy="360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Tower 8</a:t>
            </a:r>
          </a:p>
          <a:p>
            <a:pPr defTabSz="914198">
              <a:defRPr/>
            </a:pPr>
            <a:r>
              <a:rPr lang="en-US" sz="700">
                <a:solidFill>
                  <a:prstClr val="black"/>
                </a:solidFill>
                <a:latin typeface="Trebuchet MS"/>
              </a:rPr>
              <a:t>40+ MW</a:t>
            </a:r>
          </a:p>
        </p:txBody>
      </p:sp>
      <p:sp>
        <p:nvSpPr>
          <p:cNvPr id="10" name="TextBox 9">
            <a:extLst>
              <a:ext uri="{FF2B5EF4-FFF2-40B4-BE49-F238E27FC236}">
                <a16:creationId xmlns:a16="http://schemas.microsoft.com/office/drawing/2014/main" id="{44D9531C-CE2A-2F38-B908-C7CA66A6FE48}"/>
              </a:ext>
            </a:extLst>
          </p:cNvPr>
          <p:cNvSpPr txBox="1"/>
          <p:nvPr/>
        </p:nvSpPr>
        <p:spPr>
          <a:xfrm>
            <a:off x="233794" y="2044676"/>
            <a:ext cx="648000" cy="360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a:solidFill>
                  <a:prstClr val="black"/>
                </a:solidFill>
                <a:latin typeface="Trebuchet MS"/>
              </a:rPr>
              <a:t>Tower 7</a:t>
            </a:r>
          </a:p>
          <a:p>
            <a:pPr defTabSz="914198">
              <a:defRPr/>
            </a:pPr>
            <a:r>
              <a:rPr lang="en-US" sz="700">
                <a:solidFill>
                  <a:prstClr val="black"/>
                </a:solidFill>
                <a:latin typeface="Trebuchet MS"/>
              </a:rPr>
              <a:t>40+ MW</a:t>
            </a:r>
          </a:p>
          <a:p>
            <a:pPr defTabSz="914198">
              <a:defRPr/>
            </a:pPr>
            <a:r>
              <a:rPr lang="en-US" sz="700">
                <a:solidFill>
                  <a:prstClr val="black"/>
                </a:solidFill>
                <a:latin typeface="Trebuchet MS"/>
              </a:rPr>
              <a:t>Q3 2025</a:t>
            </a:r>
          </a:p>
        </p:txBody>
      </p:sp>
      <p:sp>
        <p:nvSpPr>
          <p:cNvPr id="11" name="Rounded Rectangle 140">
            <a:extLst>
              <a:ext uri="{FF2B5EF4-FFF2-40B4-BE49-F238E27FC236}">
                <a16:creationId xmlns:a16="http://schemas.microsoft.com/office/drawing/2014/main" id="{B11B1184-517B-A26D-2946-6A5CA7C8980C}"/>
              </a:ext>
            </a:extLst>
          </p:cNvPr>
          <p:cNvSpPr/>
          <p:nvPr/>
        </p:nvSpPr>
        <p:spPr>
          <a:xfrm>
            <a:off x="1739726" y="2044676"/>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9</a:t>
            </a:r>
          </a:p>
          <a:p>
            <a:pPr algn="ctr" defTabSz="914151">
              <a:defRPr/>
            </a:pPr>
            <a:r>
              <a:rPr lang="en-US" sz="700" b="1">
                <a:solidFill>
                  <a:prstClr val="black"/>
                </a:solidFill>
                <a:latin typeface="Trebuchet MS"/>
              </a:rPr>
              <a:t>40+ MW</a:t>
            </a:r>
          </a:p>
        </p:txBody>
      </p:sp>
      <p:cxnSp>
        <p:nvCxnSpPr>
          <p:cNvPr id="18" name="Straight Connector 17">
            <a:extLst>
              <a:ext uri="{FF2B5EF4-FFF2-40B4-BE49-F238E27FC236}">
                <a16:creationId xmlns:a16="http://schemas.microsoft.com/office/drawing/2014/main" id="{3E9A97AD-4FC2-FF22-779D-B2F4D8081868}"/>
              </a:ext>
            </a:extLst>
          </p:cNvPr>
          <p:cNvCxnSpPr>
            <a:cxnSpLocks/>
          </p:cNvCxnSpPr>
          <p:nvPr/>
        </p:nvCxnSpPr>
        <p:spPr>
          <a:xfrm rot="5400000" flipV="1">
            <a:off x="637946" y="141976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C0A7F-2232-692D-2D5F-A849F2BD430F}"/>
              </a:ext>
            </a:extLst>
          </p:cNvPr>
          <p:cNvCxnSpPr>
            <a:cxnSpLocks/>
          </p:cNvCxnSpPr>
          <p:nvPr/>
        </p:nvCxnSpPr>
        <p:spPr>
          <a:xfrm rot="5400000" flipV="1">
            <a:off x="1646058" y="141976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4F7C35-CF29-E79A-73CD-33661530D39F}"/>
              </a:ext>
            </a:extLst>
          </p:cNvPr>
          <p:cNvCxnSpPr>
            <a:cxnSpLocks/>
          </p:cNvCxnSpPr>
          <p:nvPr/>
        </p:nvCxnSpPr>
        <p:spPr>
          <a:xfrm rot="5400000" flipV="1">
            <a:off x="2691729" y="1970009"/>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140">
            <a:extLst>
              <a:ext uri="{FF2B5EF4-FFF2-40B4-BE49-F238E27FC236}">
                <a16:creationId xmlns:a16="http://schemas.microsoft.com/office/drawing/2014/main" id="{073F6474-D928-9EC6-64BB-8C54ED504B3D}"/>
              </a:ext>
            </a:extLst>
          </p:cNvPr>
          <p:cNvSpPr/>
          <p:nvPr/>
        </p:nvSpPr>
        <p:spPr>
          <a:xfrm>
            <a:off x="2492692" y="2044676"/>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10</a:t>
            </a:r>
          </a:p>
          <a:p>
            <a:pPr algn="ctr" defTabSz="914151">
              <a:defRPr/>
            </a:pPr>
            <a:r>
              <a:rPr lang="en-US" sz="700" b="1">
                <a:solidFill>
                  <a:prstClr val="black"/>
                </a:solidFill>
                <a:latin typeface="Trebuchet MS"/>
              </a:rPr>
              <a:t>40+ MW</a:t>
            </a:r>
          </a:p>
        </p:txBody>
      </p:sp>
      <p:cxnSp>
        <p:nvCxnSpPr>
          <p:cNvPr id="12" name="Straight Connector 11">
            <a:extLst>
              <a:ext uri="{FF2B5EF4-FFF2-40B4-BE49-F238E27FC236}">
                <a16:creationId xmlns:a16="http://schemas.microsoft.com/office/drawing/2014/main" id="{F18E8875-4F7D-0137-B041-E3BB43356E60}"/>
              </a:ext>
            </a:extLst>
          </p:cNvPr>
          <p:cNvCxnSpPr>
            <a:cxnSpLocks/>
          </p:cNvCxnSpPr>
          <p:nvPr/>
        </p:nvCxnSpPr>
        <p:spPr>
          <a:xfrm rot="5400000" flipV="1">
            <a:off x="1935167" y="19712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0C0138-F9E0-D9AB-1419-18B5760172EA}"/>
              </a:ext>
            </a:extLst>
          </p:cNvPr>
          <p:cNvCxnSpPr>
            <a:cxnSpLocks/>
          </p:cNvCxnSpPr>
          <p:nvPr/>
        </p:nvCxnSpPr>
        <p:spPr>
          <a:xfrm>
            <a:off x="686057" y="2452304"/>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91367E-5838-E0EF-6A07-8AFB3A960E65}"/>
              </a:ext>
            </a:extLst>
          </p:cNvPr>
          <p:cNvCxnSpPr>
            <a:cxnSpLocks/>
          </p:cNvCxnSpPr>
          <p:nvPr/>
        </p:nvCxnSpPr>
        <p:spPr>
          <a:xfrm>
            <a:off x="1313333" y="2452304"/>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140">
            <a:extLst>
              <a:ext uri="{FF2B5EF4-FFF2-40B4-BE49-F238E27FC236}">
                <a16:creationId xmlns:a16="http://schemas.microsoft.com/office/drawing/2014/main" id="{B00051C5-B2BB-9B73-10B4-3918FE7925A7}"/>
              </a:ext>
            </a:extLst>
          </p:cNvPr>
          <p:cNvSpPr/>
          <p:nvPr/>
        </p:nvSpPr>
        <p:spPr>
          <a:xfrm>
            <a:off x="323850" y="2578624"/>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11</a:t>
            </a:r>
          </a:p>
          <a:p>
            <a:pPr algn="ctr" defTabSz="914151">
              <a:defRPr/>
            </a:pPr>
            <a:r>
              <a:rPr lang="en-US" sz="700" b="1">
                <a:solidFill>
                  <a:prstClr val="black"/>
                </a:solidFill>
                <a:latin typeface="Trebuchet MS"/>
              </a:rPr>
              <a:t>40+ MW</a:t>
            </a:r>
          </a:p>
          <a:p>
            <a:pPr algn="ctr" defTabSz="914151">
              <a:defRPr/>
            </a:pPr>
            <a:r>
              <a:rPr lang="en-US" sz="700" b="1">
                <a:solidFill>
                  <a:prstClr val="black"/>
                </a:solidFill>
                <a:latin typeface="Trebuchet MS"/>
              </a:rPr>
              <a:t>Q3 2025</a:t>
            </a:r>
          </a:p>
        </p:txBody>
      </p:sp>
      <p:sp>
        <p:nvSpPr>
          <p:cNvPr id="41" name="Rounded Rectangle 140">
            <a:extLst>
              <a:ext uri="{FF2B5EF4-FFF2-40B4-BE49-F238E27FC236}">
                <a16:creationId xmlns:a16="http://schemas.microsoft.com/office/drawing/2014/main" id="{E8F97E82-D728-D803-8344-0784715F2B68}"/>
              </a:ext>
            </a:extLst>
          </p:cNvPr>
          <p:cNvSpPr/>
          <p:nvPr/>
        </p:nvSpPr>
        <p:spPr>
          <a:xfrm>
            <a:off x="1066009" y="2578624"/>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a:solidFill>
                  <a:prstClr val="black"/>
                </a:solidFill>
                <a:latin typeface="Trebuchet MS"/>
              </a:rPr>
              <a:t>Tower 12</a:t>
            </a:r>
          </a:p>
          <a:p>
            <a:pPr algn="ctr" defTabSz="914151">
              <a:defRPr/>
            </a:pPr>
            <a:r>
              <a:rPr lang="en-US" sz="700" b="1">
                <a:solidFill>
                  <a:prstClr val="black"/>
                </a:solidFill>
                <a:latin typeface="Trebuchet MS"/>
              </a:rPr>
              <a:t>40+ MW</a:t>
            </a:r>
          </a:p>
          <a:p>
            <a:pPr algn="ctr" defTabSz="914151">
              <a:defRPr/>
            </a:pPr>
            <a:r>
              <a:rPr lang="en-US" sz="700" b="1">
                <a:solidFill>
                  <a:prstClr val="black"/>
                </a:solidFill>
                <a:latin typeface="Trebuchet MS"/>
              </a:rPr>
              <a:t>Q4 2025</a:t>
            </a:r>
          </a:p>
        </p:txBody>
      </p:sp>
      <p:sp>
        <p:nvSpPr>
          <p:cNvPr id="14" name="TextBox 13">
            <a:extLst>
              <a:ext uri="{FF2B5EF4-FFF2-40B4-BE49-F238E27FC236}">
                <a16:creationId xmlns:a16="http://schemas.microsoft.com/office/drawing/2014/main" id="{35CA22BC-9788-BFEB-64F8-AA26615C34A8}"/>
              </a:ext>
            </a:extLst>
          </p:cNvPr>
          <p:cNvSpPr txBox="1"/>
          <p:nvPr/>
        </p:nvSpPr>
        <p:spPr>
          <a:xfrm>
            <a:off x="2036494" y="3864132"/>
            <a:ext cx="687782" cy="360000"/>
          </a:xfrm>
          <a:prstGeom prst="roundRect">
            <a:avLst>
              <a:gd name="adj" fmla="val 9442"/>
            </a:avLst>
          </a:prstGeom>
          <a:solidFill>
            <a:schemeClr val="accent6">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a:latin typeface="Trebuchet MS"/>
              </a:rPr>
              <a:t>Tower 2</a:t>
            </a:r>
          </a:p>
          <a:p>
            <a:pPr defTabSz="914151">
              <a:defRPr/>
            </a:pPr>
            <a:r>
              <a:rPr lang="en-US">
                <a:latin typeface="Trebuchet MS"/>
              </a:rPr>
              <a:t>20+ MW</a:t>
            </a:r>
          </a:p>
        </p:txBody>
      </p:sp>
      <p:sp>
        <p:nvSpPr>
          <p:cNvPr id="16" name="Star: 5 Points 14">
            <a:extLst>
              <a:ext uri="{FF2B5EF4-FFF2-40B4-BE49-F238E27FC236}">
                <a16:creationId xmlns:a16="http://schemas.microsoft.com/office/drawing/2014/main" id="{1756AC72-40BA-4598-C020-DE8D5F8B005B}"/>
              </a:ext>
            </a:extLst>
          </p:cNvPr>
          <p:cNvSpPr/>
          <p:nvPr/>
        </p:nvSpPr>
        <p:spPr>
          <a:xfrm>
            <a:off x="3499584" y="1113393"/>
            <a:ext cx="688026" cy="628108"/>
          </a:xfrm>
          <a:prstGeom prst="star6">
            <a:avLst/>
          </a:prstGeom>
          <a:solidFill>
            <a:srgbClr val="00B0F0"/>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178"/>
            <a:endParaRPr lang="en-US" sz="800">
              <a:solidFill>
                <a:prstClr val="black"/>
              </a:solidFill>
              <a:latin typeface="Trebuchet MS"/>
            </a:endParaRPr>
          </a:p>
        </p:txBody>
      </p:sp>
      <p:sp>
        <p:nvSpPr>
          <p:cNvPr id="17" name="TextBox 16">
            <a:extLst>
              <a:ext uri="{FF2B5EF4-FFF2-40B4-BE49-F238E27FC236}">
                <a16:creationId xmlns:a16="http://schemas.microsoft.com/office/drawing/2014/main" id="{9F257014-2E1D-6C18-BF6C-29A60A1F5282}"/>
              </a:ext>
            </a:extLst>
          </p:cNvPr>
          <p:cNvSpPr txBox="1"/>
          <p:nvPr/>
        </p:nvSpPr>
        <p:spPr>
          <a:xfrm>
            <a:off x="3500930" y="1258169"/>
            <a:ext cx="686587" cy="338554"/>
          </a:xfrm>
          <a:prstGeom prst="rect">
            <a:avLst/>
          </a:prstGeom>
          <a:noFill/>
        </p:spPr>
        <p:txBody>
          <a:bodyPr wrap="square" rtlCol="0">
            <a:spAutoFit/>
          </a:bodyPr>
          <a:lstStyle/>
          <a:p>
            <a:pPr algn="ctr" defTabSz="457178"/>
            <a:r>
              <a:rPr lang="en-US" sz="800">
                <a:solidFill>
                  <a:prstClr val="black"/>
                </a:solidFill>
                <a:latin typeface="Trebuchet MS"/>
              </a:rPr>
              <a:t>1</a:t>
            </a:r>
            <a:r>
              <a:rPr lang="en-US" sz="800" baseline="30000">
                <a:solidFill>
                  <a:prstClr val="black"/>
                </a:solidFill>
                <a:latin typeface="Trebuchet MS"/>
              </a:rPr>
              <a:t>st</a:t>
            </a:r>
            <a:r>
              <a:rPr lang="en-US" sz="800">
                <a:solidFill>
                  <a:prstClr val="black"/>
                </a:solidFill>
                <a:latin typeface="Trebuchet MS"/>
              </a:rPr>
              <a:t> Tier III</a:t>
            </a:r>
          </a:p>
          <a:p>
            <a:pPr algn="ctr" defTabSz="457178"/>
            <a:r>
              <a:rPr lang="en-US" sz="800">
                <a:solidFill>
                  <a:prstClr val="black"/>
                </a:solidFill>
                <a:latin typeface="Trebuchet MS"/>
              </a:rPr>
              <a:t>in 2000</a:t>
            </a:r>
          </a:p>
        </p:txBody>
      </p:sp>
    </p:spTree>
    <p:extLst>
      <p:ext uri="{BB962C8B-B14F-4D97-AF65-F5344CB8AC3E}">
        <p14:creationId xmlns:p14="http://schemas.microsoft.com/office/powerpoint/2010/main" val="179838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oh2uWxmHLx1ko5gRSCM6A"/>
</p:tagLst>
</file>

<file path=ppt/theme/theme1.xml><?xml version="1.0" encoding="utf-8"?>
<a:theme xmlns:a="http://schemas.openxmlformats.org/drawingml/2006/main" name="Birla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TotalTime>
  <Words>2275</Words>
  <Application>Microsoft Office PowerPoint</Application>
  <PresentationFormat>On-screen Show (16:9)</PresentationFormat>
  <Paragraphs>487</Paragraphs>
  <Slides>18</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Aptos</vt:lpstr>
      <vt:lpstr>Arial</vt:lpstr>
      <vt:lpstr>Calibri</vt:lpstr>
      <vt:lpstr>CiscoSansTT ExtraLight</vt:lpstr>
      <vt:lpstr>TheSansOffice</vt:lpstr>
      <vt:lpstr>Trebuchet MS</vt:lpstr>
      <vt:lpstr>Birla Theme</vt:lpstr>
      <vt:lpstr>think-cell Slide</vt:lpstr>
      <vt:lpstr>PowerPoint Presentation</vt:lpstr>
      <vt:lpstr>UP has emerged as a technology hub</vt:lpstr>
      <vt:lpstr>The Digital future    </vt:lpstr>
      <vt:lpstr>Innovating TO STAY Relevant</vt:lpstr>
      <vt:lpstr>OUR Investment PHILOSOPHY</vt:lpstr>
      <vt:lpstr>OuR digital INFRASTRUCTURE &amp; PLATFORMS  </vt:lpstr>
      <vt:lpstr>AI DEMAND FORECAST - INDIA</vt:lpstr>
      <vt:lpstr>PowerPoint Presentation</vt:lpstr>
      <vt:lpstr>Our DATA CENTERS: INDIA FOOTPRINT (SIX Markets)</vt:lpstr>
      <vt:lpstr>AI-READY, hyperscale, Hyperconnected, Green,  Data Center campuses</vt:lpstr>
      <vt:lpstr>PowerPoint Presentation</vt:lpstr>
      <vt:lpstr>PowerPoint Presentation</vt:lpstr>
      <vt:lpstr>Overview: Noida 02 Data Center Campus</vt:lpstr>
      <vt:lpstr>PowerPoint Presentation</vt:lpstr>
      <vt:lpstr>Our edge data Center footprint </vt:lpstr>
      <vt:lpstr>Overview: Lucknow 01 Edge Data Center </vt:lpstr>
      <vt:lpstr>The Future is Here. Let’s lead It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6</cp:revision>
  <dcterms:created xsi:type="dcterms:W3CDTF">2024-12-09T21:02:46Z</dcterms:created>
  <dcterms:modified xsi:type="dcterms:W3CDTF">2024-12-13T02:32:48Z</dcterms:modified>
</cp:coreProperties>
</file>