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5" r:id="rId5"/>
  </p:sldMasterIdLst>
  <p:notesMasterIdLst>
    <p:notesMasterId r:id="rId20"/>
  </p:notesMasterIdLst>
  <p:sldIdLst>
    <p:sldId id="256" r:id="rId6"/>
    <p:sldId id="2147482427" r:id="rId7"/>
    <p:sldId id="2147482382" r:id="rId8"/>
    <p:sldId id="2147482408" r:id="rId9"/>
    <p:sldId id="2147482361" r:id="rId10"/>
    <p:sldId id="2147482433" r:id="rId11"/>
    <p:sldId id="2147480179" r:id="rId12"/>
    <p:sldId id="2146846715" r:id="rId13"/>
    <p:sldId id="2147480171" r:id="rId14"/>
    <p:sldId id="2147311351" r:id="rId15"/>
    <p:sldId id="2147482437" r:id="rId16"/>
    <p:sldId id="2147482317" r:id="rId17"/>
    <p:sldId id="2147480152" r:id="rId18"/>
    <p:sldId id="2147482269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A984D07-1518-076C-AF61-0BD945087473}" name="Shombit Roy" initials="SR" userId="S::shombit.roy@sifycorp.com::c756c23c-bc98-4e37-a5fe-728e205ffcc6" providerId="AD"/>
  <p188:author id="{58D0670A-FE7A-A6C1-1873-E50B66B6ECDE}" name="Diksha Maheshwari" initials="DM" userId="S::diksha.maheshwari@sifycorp.com::d085c4d2-a902-4d56-8f1d-303ea36d5c84" providerId="AD"/>
  <p188:author id="{A8477748-D022-2A9D-2469-623EFBC8BF20}" name="Vivekanandan Sivaguru" initials="VS" userId="S::vivekanandan.sivaguru@sifycorp.com::67c57917-f9ba-4e10-a8ca-4da79836ae93" providerId="AD"/>
  <p188:author id="{34DA5E50-3164-9A79-73EF-50D22E1D9A09}" name="Jasveen Singh" initials="JS" userId="S::jasveen.singh@sifycorp.com::4dbbeedc-bee5-4547-8caf-31649856d2ed" providerId="AD"/>
  <p188:author id="{E6098560-E3D1-EDF3-E003-CAC34E384732}" name="Anoop Venugopal" initials="AV" userId="S::anoop.venugopal@sifycorp.com::073347bb-d80c-4ecb-90e0-6341ac035b54" providerId="AD"/>
  <p188:author id="{3689D373-F271-BCC8-C3B5-E56EDF84E1F9}" name="Venkata Sai Vamsi Nekkanti" initials="VSVN" userId="S::venkatasai.vamsi@sifycorp.com::34b1c7a5-8959-48f1-8faa-3b4e6ee9062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D730"/>
    <a:srgbClr val="BBD42F"/>
    <a:srgbClr val="00B0F0"/>
    <a:srgbClr val="B6CD2E"/>
    <a:srgbClr val="002060"/>
    <a:srgbClr val="10253F"/>
    <a:srgbClr val="376092"/>
    <a:srgbClr val="4F81BD"/>
    <a:srgbClr val="17375E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B38ADC-9D83-4B03-B23E-DA74C9F41332}" v="124" dt="2024-12-12T14:31:41.586"/>
    <p1510:client id="{9A51DF1A-C254-8544-AF4C-36B7599FD442}" v="233" dt="2024-12-12T12:40:12.530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3969" autoAdjust="0"/>
  </p:normalViewPr>
  <p:slideViewPr>
    <p:cSldViewPr snapToGrid="0">
      <p:cViewPr>
        <p:scale>
          <a:sx n="100" d="100"/>
          <a:sy n="100" d="100"/>
        </p:scale>
        <p:origin x="378" y="-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33196-9264-4FEB-B30F-942C09138286}" type="datetimeFigureOut">
              <a:rPr lang="en-IN" smtClean="0"/>
              <a:t>11-12-2024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02BD9-4983-4322-A08C-345F0664D4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9197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02BD9-4983-4322-A08C-345F0664D442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2547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02BD9-4983-4322-A08C-345F0664D442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8968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C02BD9-4983-4322-A08C-345F0664D442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999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Remove numbers, generic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7B615-20AD-A144-8712-EA25EA4A92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168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 defTabSz="685800"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en-IN" sz="9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512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05E50-3B8F-8F42-8DB7-5A56AA8B0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2C383E-A299-89A7-A690-775F7795AC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AD26A2-767F-D529-0FFD-B562AC4516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AFFD7-022D-3A90-FF74-5CF615C011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Calibri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7878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C02BD9-4983-4322-A08C-345F0664D442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034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C02BD9-4983-4322-A08C-345F0664D442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50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02BD9-4983-4322-A08C-345F0664D442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6054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2" y="1256"/>
            <a:ext cx="9139536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651C49-0D57-9670-9E18-376447B59CA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5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96" y="162404"/>
            <a:ext cx="864000" cy="576000"/>
          </a:xfrm>
          <a:prstGeom prst="rect">
            <a:avLst/>
          </a:prstGeom>
        </p:spPr>
      </p:pic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DC21E752-D648-41B6-DE28-294BE36B94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1543919"/>
            <a:ext cx="5809162" cy="124850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E7A12016-9A79-1732-D765-09981F5CAC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2793682"/>
            <a:ext cx="5435173" cy="44284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60542FC3-60D7-B1D5-1FEA-0AFB6860CD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850" y="3236527"/>
            <a:ext cx="2527631" cy="277103"/>
          </a:xfrm>
        </p:spPr>
        <p:txBody>
          <a:bodyPr anchor="t">
            <a:noAutofit/>
          </a:bodyPr>
          <a:lstStyle>
            <a:lvl1pPr marL="0" indent="0">
              <a:lnSpc>
                <a:spcPts val="1800"/>
              </a:lnSpc>
              <a:buNone/>
              <a:defRPr sz="12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2024</a:t>
            </a:r>
          </a:p>
        </p:txBody>
      </p:sp>
    </p:spTree>
    <p:extLst>
      <p:ext uri="{BB962C8B-B14F-4D97-AF65-F5344CB8AC3E}">
        <p14:creationId xmlns:p14="http://schemas.microsoft.com/office/powerpoint/2010/main" val="2211268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er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B2F7CF-481F-CD39-0C15-A1D021C8A5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0"/>
            <a:ext cx="9143999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257DB89-CFDA-370A-F43F-545BC20B5C25}"/>
              </a:ext>
            </a:extLst>
          </p:cNvPr>
          <p:cNvSpPr/>
          <p:nvPr userDrawn="1"/>
        </p:nvSpPr>
        <p:spPr>
          <a:xfrm>
            <a:off x="4" y="0"/>
            <a:ext cx="9143999" cy="51435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>
              <a:latin typeface="TheSansOffice" panose="020B0503040302060204" pitchFamily="34" charset="0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CCE68003-E007-481A-83D1-DBB6D223AC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211574"/>
            <a:ext cx="8496150" cy="415490"/>
          </a:xfrm>
        </p:spPr>
        <p:txBody>
          <a:bodyPr/>
          <a:lstStyle>
            <a:lvl1pPr>
              <a:defRPr sz="2000" baseline="0">
                <a:solidFill>
                  <a:srgbClr val="BED730"/>
                </a:solidFill>
                <a:latin typeface="TheSansOffice" panose="020B0503040302060204" pitchFamily="34" charset="0"/>
              </a:defRPr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28207F-CAC6-072C-CFAB-75B3AEA15768}"/>
              </a:ext>
            </a:extLst>
          </p:cNvPr>
          <p:cNvSpPr txBox="1"/>
          <p:nvPr userDrawn="1"/>
        </p:nvSpPr>
        <p:spPr>
          <a:xfrm>
            <a:off x="244220" y="4862677"/>
            <a:ext cx="13373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Sify Confidential </a:t>
            </a:r>
            <a:endParaRPr kumimoji="0" lang="en-IN" sz="7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30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803A35-5F52-233E-1D0A-CB45504AB6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E794680-026D-525E-495F-3EE907F68862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>
              <a:latin typeface="TheSansOffice" panose="020B0503040302060204" pitchFamily="34" charset="0"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289692E0-75EA-3CC9-02A2-875AE4683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188492"/>
            <a:ext cx="8496150" cy="438572"/>
          </a:xfrm>
        </p:spPr>
        <p:txBody>
          <a:bodyPr/>
          <a:lstStyle>
            <a:lvl1pPr>
              <a:defRPr sz="2400" baseline="0">
                <a:solidFill>
                  <a:srgbClr val="BED730"/>
                </a:solidFill>
                <a:latin typeface="TheSansOffice" panose="020B0503040302060204" pitchFamily="34" charset="0"/>
              </a:defRPr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2E3784-EDA8-E8A9-E9DC-FEB0E94F5DBE}"/>
              </a:ext>
            </a:extLst>
          </p:cNvPr>
          <p:cNvSpPr txBox="1"/>
          <p:nvPr userDrawn="1"/>
        </p:nvSpPr>
        <p:spPr>
          <a:xfrm>
            <a:off x="247653" y="4862677"/>
            <a:ext cx="13373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Sify Confidential </a:t>
            </a:r>
            <a:endParaRPr kumimoji="0" lang="en-IN" sz="7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37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58DCF0-1ED5-4F76-942B-A19560D269A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C54D60-252F-F612-EF8F-A74CAFA7E4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56680C3-01B3-5FA0-8C80-ECC82269C489}"/>
              </a:ext>
            </a:extLst>
          </p:cNvPr>
          <p:cNvSpPr/>
          <p:nvPr userDrawn="1"/>
        </p:nvSpPr>
        <p:spPr>
          <a:xfrm>
            <a:off x="-10258" y="0"/>
            <a:ext cx="9164516" cy="51435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>
              <a:latin typeface="TheSansOffice" panose="020B05030403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596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E8F71F-4755-EF6B-7086-DC614D25ED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286D9F2-E638-44D4-8E5E-7D3A3E917C44}"/>
              </a:ext>
            </a:extLst>
          </p:cNvPr>
          <p:cNvSpPr/>
          <p:nvPr userDrawn="1"/>
        </p:nvSpPr>
        <p:spPr>
          <a:xfrm>
            <a:off x="5" y="0"/>
            <a:ext cx="9144001" cy="51435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27F25071-BBB9-47AC-A5E5-4FA1422313E0}"/>
              </a:ext>
            </a:extLst>
          </p:cNvPr>
          <p:cNvSpPr/>
          <p:nvPr userDrawn="1"/>
        </p:nvSpPr>
        <p:spPr>
          <a:xfrm>
            <a:off x="6195274" y="2015776"/>
            <a:ext cx="394916" cy="394916"/>
          </a:xfrm>
          <a:prstGeom prst="flowChartConnector">
            <a:avLst/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14FA2173-C01F-499E-9EC4-47F068652B3F}"/>
              </a:ext>
            </a:extLst>
          </p:cNvPr>
          <p:cNvSpPr/>
          <p:nvPr userDrawn="1"/>
        </p:nvSpPr>
        <p:spPr>
          <a:xfrm>
            <a:off x="6240114" y="2444897"/>
            <a:ext cx="305232" cy="305232"/>
          </a:xfrm>
          <a:prstGeom prst="flowChartConnector">
            <a:avLst/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D3431D-4776-4E72-8183-E70F4FBB8B40}"/>
              </a:ext>
            </a:extLst>
          </p:cNvPr>
          <p:cNvSpPr/>
          <p:nvPr userDrawn="1"/>
        </p:nvSpPr>
        <p:spPr>
          <a:xfrm>
            <a:off x="-6505" y="3822832"/>
            <a:ext cx="9150505" cy="1320673"/>
          </a:xfrm>
          <a:prstGeom prst="rect">
            <a:avLst/>
          </a:prstGeom>
          <a:solidFill>
            <a:srgbClr val="000000">
              <a:alpha val="60000"/>
            </a:srgbClr>
          </a:solidFill>
          <a:ln w="6350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Arial"/>
              <a:rtl val="0"/>
            </a:endParaRPr>
          </a:p>
        </p:txBody>
      </p:sp>
      <p:pic>
        <p:nvPicPr>
          <p:cNvPr id="16" name="Picture 2" descr="Image result for sify logo">
            <a:extLst>
              <a:ext uri="{FF2B5EF4-FFF2-40B4-BE49-F238E27FC236}">
                <a16:creationId xmlns:a16="http://schemas.microsoft.com/office/drawing/2014/main" id="{1EE9F260-C274-4C84-B741-C5A278EF8BB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7971591" y="234502"/>
            <a:ext cx="905357" cy="5129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20C6DDB-ECD9-4134-AD1E-3F734F6944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601" y="3822827"/>
            <a:ext cx="8499553" cy="1251183"/>
          </a:xfrm>
        </p:spPr>
        <p:txBody>
          <a:bodyPr anchor="ctr">
            <a:norm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/>
              <a:t>Section separator</a:t>
            </a:r>
          </a:p>
        </p:txBody>
      </p:sp>
    </p:spTree>
    <p:extLst>
      <p:ext uri="{BB962C8B-B14F-4D97-AF65-F5344CB8AC3E}">
        <p14:creationId xmlns:p14="http://schemas.microsoft.com/office/powerpoint/2010/main" val="427953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7631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987425"/>
            <a:ext cx="8496150" cy="3744913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433" y="4767267"/>
            <a:ext cx="487680" cy="274637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heSansOffice" panose="020B0503040302060204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324000" y="242351"/>
            <a:ext cx="8496150" cy="400099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91421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1545170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70" r:id="rId2"/>
    <p:sldLayoutId id="2147484071" r:id="rId3"/>
    <p:sldLayoutId id="2147484047" r:id="rId4"/>
    <p:sldLayoutId id="2147484049" r:id="rId5"/>
    <p:sldLayoutId id="2147484068" r:id="rId6"/>
    <p:sldLayoutId id="2147484069" r:id="rId7"/>
  </p:sldLayoutIdLst>
  <p:txStyles>
    <p:titleStyle>
      <a:lvl1pPr algn="l" defTabSz="914219" rtl="0" eaLnBrk="1" latinLnBrk="0" hangingPunct="1">
        <a:spcBef>
          <a:spcPct val="0"/>
        </a:spcBef>
        <a:buNone/>
        <a:defRPr kumimoji="0" lang="en-US" sz="20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heSansOffice" panose="020B0503040302060204" pitchFamily="34" charset="0"/>
          <a:ea typeface="+mj-ea"/>
          <a:cs typeface="+mj-cs"/>
        </a:defRPr>
      </a:lvl1pPr>
    </p:titleStyle>
    <p:bodyStyle>
      <a:lvl1pPr marL="226754" indent="-226754" algn="l" defTabSz="914219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heSansOffice" panose="020B0503040302060204" pitchFamily="34" charset="0"/>
          <a:ea typeface="+mn-ea"/>
          <a:cs typeface="+mn-cs"/>
        </a:defRPr>
      </a:lvl1pPr>
      <a:lvl2pPr marL="568687" indent="-285693" algn="l" defTabSz="914219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rgbClr val="595959"/>
          </a:solidFill>
          <a:latin typeface="TheSansOffice" panose="020B0503040302060204" pitchFamily="34" charset="0"/>
          <a:ea typeface="+mn-ea"/>
          <a:cs typeface="+mn-cs"/>
        </a:defRPr>
      </a:lvl2pPr>
      <a:lvl3pPr marL="1142771" indent="-228554" algn="l" defTabSz="914219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2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1599880" indent="-228554" algn="l" defTabSz="914219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056990" indent="-228554" algn="l" defTabSz="914219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»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2514098" indent="-228554" algn="l" defTabSz="9142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7" indent="-228554" algn="l" defTabSz="9142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5" indent="-228554" algn="l" defTabSz="9142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4" indent="-228554" algn="l" defTabSz="9142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9" algn="l" defTabSz="91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7" algn="l" defTabSz="91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6" algn="l" defTabSz="91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4" algn="l" defTabSz="91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0" algn="l" defTabSz="91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1" algn="l" defTabSz="91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93">
          <p15:clr>
            <a:srgbClr val="F26B43"/>
          </p15:clr>
        </p15:guide>
        <p15:guide id="2" orient="horz" pos="1215">
          <p15:clr>
            <a:srgbClr val="F26B43"/>
          </p15:clr>
        </p15:guide>
        <p15:guide id="3" pos="2767">
          <p15:clr>
            <a:srgbClr val="F26B43"/>
          </p15:clr>
        </p15:guide>
        <p15:guide id="5" pos="204">
          <p15:clr>
            <a:srgbClr val="F26B43"/>
          </p15:clr>
        </p15:guide>
        <p15:guide id="6" pos="2880">
          <p15:clr>
            <a:srgbClr val="F26B43"/>
          </p15:clr>
        </p15:guide>
        <p15:guide id="8" orient="horz" pos="622">
          <p15:clr>
            <a:srgbClr val="F26B43"/>
          </p15:clr>
        </p15:guide>
        <p15:guide id="9" orient="horz" pos="395">
          <p15:clr>
            <a:srgbClr val="F26B43"/>
          </p15:clr>
        </p15:guide>
        <p15:guide id="11" pos="5556">
          <p15:clr>
            <a:srgbClr val="F26B43"/>
          </p15:clr>
        </p15:guide>
        <p15:guide id="12" orient="horz" pos="2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jpeg"/><Relationship Id="rId11" Type="http://schemas.openxmlformats.org/officeDocument/2006/relationships/image" Target="../media/image52.pn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4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59.png"/><Relationship Id="rId5" Type="http://schemas.openxmlformats.org/officeDocument/2006/relationships/image" Target="../media/image55.png"/><Relationship Id="rId10" Type="http://schemas.openxmlformats.org/officeDocument/2006/relationships/image" Target="../media/image58.png"/><Relationship Id="rId4" Type="http://schemas.openxmlformats.org/officeDocument/2006/relationships/image" Target="../media/image8.png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5.wdp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CA741A9-A712-E3C0-DD10-1350FC419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E359336-CF41-FE47-DA1B-8D9727C1CF1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0253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280A81C5-9111-25AB-CE8F-F3B98B072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478" y="252585"/>
            <a:ext cx="843809" cy="4470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590BB3-98E4-94CE-CBDD-9065B4D1B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4147" y="1981752"/>
            <a:ext cx="6039853" cy="22105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0EAB2A-EB15-7EA5-FF50-C1AC686BA1F4}"/>
              </a:ext>
            </a:extLst>
          </p:cNvPr>
          <p:cNvSpPr txBox="1"/>
          <p:nvPr/>
        </p:nvSpPr>
        <p:spPr>
          <a:xfrm>
            <a:off x="323850" y="1089213"/>
            <a:ext cx="4900332" cy="1482537"/>
          </a:xfrm>
          <a:prstGeom prst="rect">
            <a:avLst/>
          </a:prstGeom>
        </p:spPr>
        <p:txBody>
          <a:bodyPr vert="horz" lIns="0" tIns="0" rIns="68571" bIns="34286" rtlCol="0">
            <a:noAutofit/>
          </a:bodyPr>
          <a:lstStyle>
            <a:lvl1pPr indent="0" defTabSz="914173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4267" b="1" cap="none" baseline="0">
                <a:solidFill>
                  <a:schemeClr val="bg1"/>
                </a:solidFill>
                <a:latin typeface="TheSansOffice" panose="020B0503040302060204" pitchFamily="34" charset="0"/>
              </a:defRPr>
            </a:lvl1pPr>
            <a:lvl2pPr marL="568659" indent="-285680" defTabSz="914173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TheSansOffice" panose="020B0503040302060204" pitchFamily="34" charset="0"/>
              </a:defRPr>
            </a:lvl2pPr>
            <a:lvl3pPr marL="1142714" indent="-228542" defTabSz="914173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200">
                <a:solidFill>
                  <a:srgbClr val="595959"/>
                </a:solidFill>
                <a:latin typeface="Trebuchet MS" pitchFamily="34" charset="0"/>
              </a:defRPr>
            </a:lvl3pPr>
            <a:lvl4pPr marL="1599800" indent="-228542" defTabSz="914173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100">
                <a:solidFill>
                  <a:srgbClr val="595959"/>
                </a:solidFill>
                <a:latin typeface="Trebuchet MS" pitchFamily="34" charset="0"/>
              </a:defRPr>
            </a:lvl4pPr>
            <a:lvl5pPr marL="2056887" indent="-228542" defTabSz="914173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»"/>
              <a:defRPr sz="1100">
                <a:solidFill>
                  <a:srgbClr val="595959"/>
                </a:solidFill>
                <a:latin typeface="Trebuchet MS" pitchFamily="34" charset="0"/>
              </a:defRPr>
            </a:lvl5pPr>
            <a:lvl6pPr marL="2513972" indent="-228542" defTabSz="914173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059" indent="-228542" defTabSz="914173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8144" indent="-228542" defTabSz="914173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5230" indent="-228542" defTabSz="914173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3200"/>
              <a:t>AI-READY DATA CENTERS: </a:t>
            </a:r>
          </a:p>
          <a:p>
            <a:r>
              <a:rPr lang="en-US" sz="3200"/>
              <a:t>FUTURE PROOFING INDIA’S DIGITAL AMBITIONS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0A24E6-15E3-B35F-2A18-185944D25BEB}"/>
              </a:ext>
            </a:extLst>
          </p:cNvPr>
          <p:cNvSpPr txBox="1"/>
          <p:nvPr/>
        </p:nvSpPr>
        <p:spPr>
          <a:xfrm>
            <a:off x="244337" y="2847780"/>
            <a:ext cx="4068763" cy="509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solidFill>
                  <a:srgbClr val="BED730"/>
                </a:solidFill>
              </a:rPr>
              <a:t>Girish </a:t>
            </a:r>
            <a:r>
              <a:rPr lang="en-IN" sz="1600" b="1" dirty="0" err="1">
                <a:solidFill>
                  <a:srgbClr val="BED730"/>
                </a:solidFill>
              </a:rPr>
              <a:t>Dhavale</a:t>
            </a:r>
            <a:endParaRPr lang="en-IN" sz="1600" b="1" dirty="0">
              <a:solidFill>
                <a:srgbClr val="BED730"/>
              </a:solidFill>
            </a:endParaRPr>
          </a:p>
          <a:p>
            <a:pPr>
              <a:lnSpc>
                <a:spcPts val="1530"/>
              </a:lnSpc>
            </a:pPr>
            <a:r>
              <a:rPr lang="en-IN" sz="1000" b="1" dirty="0">
                <a:solidFill>
                  <a:schemeClr val="bg1">
                    <a:lumMod val="85000"/>
                  </a:schemeClr>
                </a:solidFill>
              </a:rPr>
              <a:t>CTO – Data </a:t>
            </a:r>
            <a:r>
              <a:rPr lang="en-IN" sz="1000" b="1" dirty="0" err="1">
                <a:solidFill>
                  <a:schemeClr val="bg1">
                    <a:lumMod val="85000"/>
                  </a:schemeClr>
                </a:solidFill>
              </a:rPr>
              <a:t>Center</a:t>
            </a:r>
            <a:r>
              <a:rPr lang="en-IN" sz="1000" b="1" dirty="0">
                <a:solidFill>
                  <a:schemeClr val="bg1">
                    <a:lumMod val="85000"/>
                  </a:schemeClr>
                </a:solidFill>
              </a:rPr>
              <a:t> Services</a:t>
            </a:r>
            <a:endParaRPr lang="en-US" sz="1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4621EE9-05AB-2AB9-3563-056F04BB8D7F}"/>
              </a:ext>
            </a:extLst>
          </p:cNvPr>
          <p:cNvGrpSpPr/>
          <p:nvPr/>
        </p:nvGrpSpPr>
        <p:grpSpPr>
          <a:xfrm>
            <a:off x="0" y="4192338"/>
            <a:ext cx="9144000" cy="540000"/>
            <a:chOff x="0" y="4192338"/>
            <a:chExt cx="9144000" cy="540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52083C7-ADDA-C745-3436-501C69636CAC}"/>
                </a:ext>
              </a:extLst>
            </p:cNvPr>
            <p:cNvSpPr/>
            <p:nvPr/>
          </p:nvSpPr>
          <p:spPr>
            <a:xfrm>
              <a:off x="0" y="4192338"/>
              <a:ext cx="9144000" cy="540000"/>
            </a:xfrm>
            <a:prstGeom prst="rect">
              <a:avLst/>
            </a:prstGeom>
            <a:solidFill>
              <a:srgbClr val="0C1B2E">
                <a:alpha val="89804"/>
              </a:srgbClr>
            </a:solidFill>
            <a:ln w="3175" cap="flat" cmpd="sng" algn="ctr">
              <a:solidFill>
                <a:srgbClr val="4F81BD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457189">
                <a:defRPr/>
              </a:pPr>
              <a:endParaRPr lang="en-IN" kern="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6917682-5419-2F26-78AD-25520DB004A9}"/>
                </a:ext>
              </a:extLst>
            </p:cNvPr>
            <p:cNvSpPr txBox="1"/>
            <p:nvPr/>
          </p:nvSpPr>
          <p:spPr>
            <a:xfrm>
              <a:off x="282083" y="4331534"/>
              <a:ext cx="8686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>
                  <a:solidFill>
                    <a:srgbClr val="BED730"/>
                  </a:solidFill>
                </a:rPr>
                <a:t>India’s Data Center Pioneer </a:t>
              </a:r>
            </a:p>
          </p:txBody>
        </p:sp>
      </p:grp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8B859147-D6C5-927F-373A-66B942E08B6E}"/>
              </a:ext>
            </a:extLst>
          </p:cNvPr>
          <p:cNvSpPr txBox="1">
            <a:spLocks/>
          </p:cNvSpPr>
          <p:nvPr/>
        </p:nvSpPr>
        <p:spPr>
          <a:xfrm>
            <a:off x="244338" y="3642624"/>
            <a:ext cx="2607144" cy="277103"/>
          </a:xfrm>
          <a:prstGeom prst="rect">
            <a:avLst/>
          </a:prstGeom>
        </p:spPr>
        <p:txBody>
          <a:bodyPr anchor="ctr"/>
          <a:lstStyle>
            <a:lvl1pPr marL="226754" indent="-226754" algn="l" defTabSz="914219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rgbClr val="595959"/>
                </a:solidFill>
                <a:latin typeface="TheSansOffice" panose="020B0503040302060204" pitchFamily="34" charset="0"/>
                <a:ea typeface="+mn-ea"/>
                <a:cs typeface="+mn-cs"/>
              </a:defRPr>
            </a:lvl1pPr>
            <a:lvl2pPr marL="568687" indent="-285693" algn="l" defTabSz="914219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rgbClr val="595959"/>
                </a:solidFill>
                <a:latin typeface="TheSansOffice" panose="020B0503040302060204" pitchFamily="34" charset="0"/>
                <a:ea typeface="+mn-ea"/>
                <a:cs typeface="+mn-cs"/>
              </a:defRPr>
            </a:lvl2pPr>
            <a:lvl3pPr marL="1142771" indent="-228554" algn="l" defTabSz="914219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200" kern="120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880" indent="-228554" algn="l" defTabSz="914219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100" kern="120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990" indent="-228554" algn="l" defTabSz="914219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»"/>
              <a:defRPr sz="1100" kern="120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098" indent="-228554" algn="l" defTabSz="91421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7" indent="-228554" algn="l" defTabSz="91421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5" indent="-228554" algn="l" defTabSz="91421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4" indent="-228554" algn="l" defTabSz="91421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Mumbai | 13 December 2024</a:t>
            </a:r>
          </a:p>
        </p:txBody>
      </p:sp>
    </p:spTree>
    <p:extLst>
      <p:ext uri="{BB962C8B-B14F-4D97-AF65-F5344CB8AC3E}">
        <p14:creationId xmlns:p14="http://schemas.microsoft.com/office/powerpoint/2010/main" val="4160096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36CC2DE-3AE3-C2D1-0E14-E48050EE21A2}"/>
              </a:ext>
            </a:extLst>
          </p:cNvPr>
          <p:cNvSpPr/>
          <p:nvPr/>
        </p:nvSpPr>
        <p:spPr>
          <a:xfrm>
            <a:off x="0" y="4366907"/>
            <a:ext cx="9144000" cy="365431"/>
          </a:xfrm>
          <a:prstGeom prst="rect">
            <a:avLst/>
          </a:prstGeom>
          <a:solidFill>
            <a:srgbClr val="BE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AFF99C-990F-100E-5855-35B32E369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126" y="1264492"/>
            <a:ext cx="4054024" cy="26145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E7C1DE-C43C-4F69-8371-6756B4938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188492"/>
            <a:ext cx="8496150" cy="438572"/>
          </a:xfrm>
        </p:spPr>
        <p:txBody>
          <a:bodyPr/>
          <a:lstStyle/>
          <a:p>
            <a:r>
              <a:rPr lang="en-US"/>
              <a:t>ESG </a:t>
            </a:r>
            <a:r>
              <a:rPr lang="en-US" err="1"/>
              <a:t>FOcus</a:t>
            </a:r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F02AC99-9B8A-BBC9-F0E1-B97ADDD70735}"/>
              </a:ext>
            </a:extLst>
          </p:cNvPr>
          <p:cNvSpPr txBox="1"/>
          <p:nvPr/>
        </p:nvSpPr>
        <p:spPr>
          <a:xfrm>
            <a:off x="379012" y="1174902"/>
            <a:ext cx="1785767" cy="271103"/>
          </a:xfrm>
          <a:prstGeom prst="roundRect">
            <a:avLst>
              <a:gd name="adj" fmla="val 50000"/>
            </a:avLst>
          </a:prstGeom>
          <a:solidFill>
            <a:srgbClr val="BED730"/>
          </a:solidFill>
          <a:ln w="952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defTabSz="914196">
              <a:defRPr sz="1200" b="1">
                <a:solidFill>
                  <a:schemeClr val="tx1"/>
                </a:solidFill>
                <a:latin typeface="Trebuchet MS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100"/>
              <a:t>Data Center MEP</a:t>
            </a:r>
            <a:endParaRPr lang="en-IN" sz="11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311CDBD-A909-40EE-BBF9-8206BF6B46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013" y="752184"/>
            <a:ext cx="360000" cy="36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BA56B9-391C-235C-66B9-A214BC346E50}"/>
              </a:ext>
            </a:extLst>
          </p:cNvPr>
          <p:cNvSpPr txBox="1"/>
          <p:nvPr/>
        </p:nvSpPr>
        <p:spPr>
          <a:xfrm>
            <a:off x="343776" y="1511775"/>
            <a:ext cx="1821004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indent="-95250" defTabSz="914196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800" dirty="0">
                <a:solidFill>
                  <a:prstClr val="white">
                    <a:lumMod val="85000"/>
                  </a:prstClr>
                </a:solidFill>
                <a:latin typeface="Trebuchet MS"/>
              </a:rPr>
              <a:t>High efficiency for Equipment even at low utilization levels</a:t>
            </a:r>
          </a:p>
          <a:p>
            <a:pPr marL="95250" indent="-95250" defTabSz="914196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800" dirty="0">
                <a:solidFill>
                  <a:prstClr val="white">
                    <a:lumMod val="85000"/>
                  </a:prstClr>
                </a:solidFill>
                <a:latin typeface="Trebuchet MS"/>
              </a:rPr>
              <a:t>Selection of equipment with high energy saving parameters</a:t>
            </a:r>
          </a:p>
          <a:p>
            <a:pPr marL="95250" indent="-95250" defTabSz="914196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800" dirty="0">
                <a:solidFill>
                  <a:prstClr val="white">
                    <a:lumMod val="85000"/>
                  </a:prstClr>
                </a:solidFill>
                <a:latin typeface="Trebuchet MS"/>
              </a:rPr>
              <a:t>Right redundancy levels</a:t>
            </a:r>
            <a:endParaRPr lang="en-IN" sz="800" dirty="0">
              <a:solidFill>
                <a:prstClr val="white">
                  <a:lumMod val="85000"/>
                </a:prstClr>
              </a:solidFill>
              <a:latin typeface="Trebuchet M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75D8B38-6A4A-BA05-EA20-D43795B3BDD3}"/>
              </a:ext>
            </a:extLst>
          </p:cNvPr>
          <p:cNvSpPr txBox="1"/>
          <p:nvPr/>
        </p:nvSpPr>
        <p:spPr>
          <a:xfrm>
            <a:off x="2738004" y="1511775"/>
            <a:ext cx="17880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indent="-95250" defTabSz="914196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800" dirty="0">
                <a:solidFill>
                  <a:prstClr val="white">
                    <a:lumMod val="85000"/>
                  </a:prstClr>
                </a:solidFill>
                <a:latin typeface="Trebuchet MS"/>
              </a:rPr>
              <a:t>ASHRAE Guidelines. IGBC </a:t>
            </a:r>
          </a:p>
          <a:p>
            <a:pPr marL="95250" indent="-95250" defTabSz="914196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800" dirty="0">
                <a:solidFill>
                  <a:prstClr val="white">
                    <a:lumMod val="85000"/>
                  </a:prstClr>
                </a:solidFill>
                <a:latin typeface="Trebuchet MS"/>
              </a:rPr>
              <a:t>ISO 14001 Environmental Certification</a:t>
            </a:r>
          </a:p>
          <a:p>
            <a:pPr marL="95250" indent="-95250" defTabSz="914196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800" dirty="0">
                <a:solidFill>
                  <a:prstClr val="white">
                    <a:lumMod val="85000"/>
                  </a:prstClr>
                </a:solidFill>
                <a:latin typeface="Trebuchet MS"/>
              </a:rPr>
              <a:t>Carbon abetment policy</a:t>
            </a:r>
          </a:p>
          <a:p>
            <a:pPr marL="95250" indent="-95250" defTabSz="914196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800" dirty="0">
                <a:solidFill>
                  <a:prstClr val="white">
                    <a:lumMod val="85000"/>
                  </a:prstClr>
                </a:solidFill>
                <a:latin typeface="Trebuchet MS"/>
              </a:rPr>
              <a:t>Low PUE, WUE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7F5E8F1-0EEF-921F-A0CD-D8E3B40859F8}"/>
              </a:ext>
            </a:extLst>
          </p:cNvPr>
          <p:cNvSpPr txBox="1"/>
          <p:nvPr/>
        </p:nvSpPr>
        <p:spPr>
          <a:xfrm>
            <a:off x="2739187" y="1185547"/>
            <a:ext cx="1787965" cy="271103"/>
          </a:xfrm>
          <a:prstGeom prst="roundRect">
            <a:avLst>
              <a:gd name="adj" fmla="val 50000"/>
            </a:avLst>
          </a:prstGeom>
          <a:solidFill>
            <a:srgbClr val="BED730"/>
          </a:solidFill>
          <a:ln w="9525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914219">
              <a:defRPr/>
            </a:pPr>
            <a:r>
              <a:rPr lang="en-US" sz="1100" b="1">
                <a:solidFill>
                  <a:schemeClr val="tx1"/>
                </a:solidFill>
                <a:latin typeface="Trebuchet MS"/>
              </a:rPr>
              <a:t>Sustainable Processes</a:t>
            </a:r>
            <a:endParaRPr lang="en-IN" sz="1100" b="1">
              <a:solidFill>
                <a:schemeClr val="tx1"/>
              </a:solidFill>
              <a:latin typeface="Trebuchet M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D9DA179-6477-C67F-16D6-23BBAF3C90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2066" y="752184"/>
            <a:ext cx="360000" cy="3600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81202DA-E9B1-12DC-E9FC-A50596EFF25A}"/>
              </a:ext>
            </a:extLst>
          </p:cNvPr>
          <p:cNvSpPr txBox="1"/>
          <p:nvPr/>
        </p:nvSpPr>
        <p:spPr>
          <a:xfrm>
            <a:off x="378779" y="2826280"/>
            <a:ext cx="1786232" cy="271103"/>
          </a:xfrm>
          <a:prstGeom prst="roundRect">
            <a:avLst>
              <a:gd name="adj" fmla="val 50000"/>
            </a:avLst>
          </a:prstGeom>
          <a:solidFill>
            <a:srgbClr val="BED730"/>
          </a:solidFill>
          <a:ln w="9525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>
                <a:solidFill>
                  <a:srgbClr val="BED73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914219">
              <a:defRPr/>
            </a:pPr>
            <a:r>
              <a:rPr lang="en-US" sz="1100" b="1">
                <a:solidFill>
                  <a:schemeClr val="tx1"/>
                </a:solidFill>
                <a:latin typeface="Trebuchet MS"/>
              </a:rPr>
              <a:t>Green Power Contracts</a:t>
            </a:r>
            <a:endParaRPr lang="en-IN" sz="1100" b="1">
              <a:solidFill>
                <a:schemeClr val="tx1"/>
              </a:solidFill>
              <a:latin typeface="Trebuchet M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61C99E-6045-B1D8-B146-0428F6C6C9D9}"/>
              </a:ext>
            </a:extLst>
          </p:cNvPr>
          <p:cNvSpPr txBox="1"/>
          <p:nvPr/>
        </p:nvSpPr>
        <p:spPr>
          <a:xfrm>
            <a:off x="343776" y="3154475"/>
            <a:ext cx="1821004" cy="117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indent="-95250" defTabSz="914196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800" dirty="0">
                <a:solidFill>
                  <a:prstClr val="white">
                    <a:lumMod val="85000"/>
                  </a:prstClr>
                </a:solidFill>
                <a:latin typeface="Trebuchet MS"/>
              </a:rPr>
              <a:t>Contracted </a:t>
            </a:r>
            <a:r>
              <a:rPr lang="en-US" sz="800" dirty="0">
                <a:solidFill>
                  <a:schemeClr val="bg1"/>
                </a:solidFill>
                <a:latin typeface="Trebuchet MS"/>
              </a:rPr>
              <a:t>231 MW Green power </a:t>
            </a:r>
            <a:r>
              <a:rPr lang="en-US" sz="800" dirty="0">
                <a:solidFill>
                  <a:prstClr val="white">
                    <a:lumMod val="85000"/>
                  </a:prstClr>
                </a:solidFill>
                <a:latin typeface="Trebuchet MS"/>
              </a:rPr>
              <a:t>via Power Purchase Agreements</a:t>
            </a:r>
          </a:p>
          <a:p>
            <a:pPr marL="95250" indent="-95250" defTabSz="914196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800" dirty="0">
                <a:solidFill>
                  <a:prstClr val="white">
                    <a:lumMod val="85000"/>
                  </a:prstClr>
                </a:solidFill>
                <a:latin typeface="Trebuchet MS"/>
              </a:rPr>
              <a:t>Additional nation-wide Green power for future projects.</a:t>
            </a:r>
            <a:r>
              <a:rPr lang="en-US" sz="800" dirty="0">
                <a:solidFill>
                  <a:prstClr val="white"/>
                </a:solidFill>
                <a:latin typeface="Trebuchet MS"/>
              </a:rPr>
              <a:t> ~500MW planned to meet long-term sustainability goals</a:t>
            </a:r>
          </a:p>
          <a:p>
            <a:pPr marL="95250" indent="-95250" defTabSz="914196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>
                <a:solidFill>
                  <a:prstClr val="white"/>
                </a:solidFill>
                <a:latin typeface="Trebuchet MS"/>
              </a:rPr>
              <a:t>Up to 79% Green Power in Mumbai, 60% Chennai, 30% Noida</a:t>
            </a:r>
            <a:endParaRPr lang="en-US" sz="800" dirty="0">
              <a:solidFill>
                <a:prstClr val="white">
                  <a:lumMod val="85000"/>
                </a:prstClr>
              </a:solidFill>
              <a:latin typeface="Trebuchet M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AA44A11-831A-9005-0379-EAA3CBCC3E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0792" y="2373549"/>
            <a:ext cx="360000" cy="36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647880-7658-E646-133B-DBDF562204B5}"/>
              </a:ext>
            </a:extLst>
          </p:cNvPr>
          <p:cNvSpPr txBox="1"/>
          <p:nvPr/>
        </p:nvSpPr>
        <p:spPr>
          <a:xfrm>
            <a:off x="2740369" y="2826280"/>
            <a:ext cx="1785600" cy="270000"/>
          </a:xfrm>
          <a:prstGeom prst="roundRect">
            <a:avLst>
              <a:gd name="adj" fmla="val 50000"/>
            </a:avLst>
          </a:prstGeom>
          <a:solidFill>
            <a:srgbClr val="BED730"/>
          </a:solidFill>
          <a:ln w="9525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>
                <a:solidFill>
                  <a:srgbClr val="BED73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914219">
              <a:defRPr/>
            </a:pPr>
            <a:r>
              <a:rPr lang="en-US" sz="1100" b="1">
                <a:solidFill>
                  <a:schemeClr val="tx1"/>
                </a:solidFill>
                <a:latin typeface="Trebuchet MS"/>
              </a:rPr>
              <a:t>Future Roadmap</a:t>
            </a:r>
            <a:endParaRPr lang="en-IN" sz="1100" b="1">
              <a:solidFill>
                <a:schemeClr val="tx1"/>
              </a:solidFill>
              <a:latin typeface="Trebuchet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29BD71-4E7C-9A8A-3532-7127FAE6F78C}"/>
              </a:ext>
            </a:extLst>
          </p:cNvPr>
          <p:cNvSpPr txBox="1"/>
          <p:nvPr/>
        </p:nvSpPr>
        <p:spPr>
          <a:xfrm>
            <a:off x="2738004" y="3154475"/>
            <a:ext cx="1892779" cy="117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indent="-95250" defTabSz="914219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800" dirty="0">
                <a:solidFill>
                  <a:prstClr val="white">
                    <a:lumMod val="85000"/>
                  </a:prstClr>
                </a:solidFill>
                <a:latin typeface="Trebuchet MS"/>
              </a:rPr>
              <a:t>To become RE100 (Carbon Neutral) by 2030. 29% GHG emission reduction by FY2025</a:t>
            </a:r>
          </a:p>
          <a:p>
            <a:pPr marL="95250" indent="-95250" defTabSz="914219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800" dirty="0">
                <a:solidFill>
                  <a:prstClr val="white">
                    <a:lumMod val="85000"/>
                  </a:prstClr>
                </a:solidFill>
                <a:latin typeface="Trebuchet MS"/>
              </a:rPr>
              <a:t>Exploring options to secure up to highest RE penetration for Sify DCs, as permitted by regulation</a:t>
            </a:r>
          </a:p>
          <a:p>
            <a:pPr marL="95250" lvl="1" indent="-95250" defTabSz="685783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800" dirty="0">
                <a:solidFill>
                  <a:prstClr val="white">
                    <a:lumMod val="85000"/>
                  </a:prstClr>
                </a:solidFill>
                <a:latin typeface="Trebuchet MS"/>
              </a:rPr>
              <a:t>Targeting high level of Renewable Energy penetration by year 2025</a:t>
            </a:r>
          </a:p>
        </p:txBody>
      </p:sp>
      <p:pic>
        <p:nvPicPr>
          <p:cNvPr id="16" name="Graphic 15" descr="Road with solid fill">
            <a:extLst>
              <a:ext uri="{FF2B5EF4-FFF2-40B4-BE49-F238E27FC236}">
                <a16:creationId xmlns:a16="http://schemas.microsoft.com/office/drawing/2014/main" id="{528B9110-0A8C-C727-952E-8EDA23658D4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18317" y="2373549"/>
            <a:ext cx="360000" cy="36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6A39B4C-AFE5-7C83-7E24-3DC23C9AD366}"/>
              </a:ext>
            </a:extLst>
          </p:cNvPr>
          <p:cNvSpPr txBox="1"/>
          <p:nvPr/>
        </p:nvSpPr>
        <p:spPr>
          <a:xfrm>
            <a:off x="324000" y="4411123"/>
            <a:ext cx="84963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1" dirty="0"/>
              <a:t>Driving sustainability from BASE BUILD - POD - PROCESS </a:t>
            </a:r>
          </a:p>
        </p:txBody>
      </p:sp>
    </p:spTree>
    <p:extLst>
      <p:ext uri="{BB962C8B-B14F-4D97-AF65-F5344CB8AC3E}">
        <p14:creationId xmlns:p14="http://schemas.microsoft.com/office/powerpoint/2010/main" val="87668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9AFA0-6A1F-B9B3-9684-6AF0A216A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>
            <a:extLst>
              <a:ext uri="{FF2B5EF4-FFF2-40B4-BE49-F238E27FC236}">
                <a16:creationId xmlns:a16="http://schemas.microsoft.com/office/drawing/2014/main" id="{B5396FE8-2CBB-C9AB-8062-3A54AD398860}"/>
              </a:ext>
            </a:extLst>
          </p:cNvPr>
          <p:cNvGrpSpPr/>
          <p:nvPr/>
        </p:nvGrpSpPr>
        <p:grpSpPr>
          <a:xfrm>
            <a:off x="4074582" y="831142"/>
            <a:ext cx="2688284" cy="2988000"/>
            <a:chOff x="4074582" y="831142"/>
            <a:chExt cx="2688284" cy="2988000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F81FC2E6-7865-64B9-15C9-8A1AA9DB9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074582" y="831142"/>
              <a:ext cx="2688284" cy="2988000"/>
            </a:xfrm>
            <a:prstGeom prst="rect">
              <a:avLst/>
            </a:prstGeom>
          </p:spPr>
        </p:pic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7F9D386-1482-7D29-B546-A929813AD515}"/>
                </a:ext>
              </a:extLst>
            </p:cNvPr>
            <p:cNvGrpSpPr/>
            <p:nvPr/>
          </p:nvGrpSpPr>
          <p:grpSpPr>
            <a:xfrm>
              <a:off x="4330933" y="1395216"/>
              <a:ext cx="1838031" cy="1994700"/>
              <a:chOff x="4548964" y="1633892"/>
              <a:chExt cx="1838031" cy="1994700"/>
            </a:xfrm>
          </p:grpSpPr>
          <p:pic>
            <p:nvPicPr>
              <p:cNvPr id="85" name="Picture 84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525CB0D0-DF96-06C6-659A-C92ED3C861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89135" y="1633892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86" name="Picture 85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ADBCC2A5-4A80-1434-280B-0722B4D9D2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4292" y="2821496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87" name="Picture 86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87881042-0219-C2E9-7FDE-A5338760A7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4292" y="3268592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89" name="Picture 88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63B111DE-E206-D5EE-14FA-039B2CABC0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78020" y="3243990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90" name="Picture 89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9C001B00-BBC0-0932-23D4-B71720A417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8964" y="2599841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91" name="Picture 90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43E5515F-8523-B6A5-6B8F-D8D79C7248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26995" y="2274385"/>
                <a:ext cx="360000" cy="360000"/>
              </a:xfrm>
              <a:prstGeom prst="rect">
                <a:avLst/>
              </a:prstGeom>
            </p:spPr>
          </p:pic>
        </p:grp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9871998-E9A0-3FA0-085B-997DA3F66D27}"/>
              </a:ext>
            </a:extLst>
          </p:cNvPr>
          <p:cNvCxnSpPr>
            <a:cxnSpLocks/>
          </p:cNvCxnSpPr>
          <p:nvPr/>
        </p:nvCxnSpPr>
        <p:spPr>
          <a:xfrm rot="16200000">
            <a:off x="6047638" y="4099200"/>
            <a:ext cx="144000" cy="0"/>
          </a:xfrm>
          <a:prstGeom prst="line">
            <a:avLst/>
          </a:prstGeom>
          <a:ln w="12700">
            <a:solidFill>
              <a:srgbClr val="ABC125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E1A7E2E-8AB6-455C-E361-98FA4D772EB1}"/>
              </a:ext>
            </a:extLst>
          </p:cNvPr>
          <p:cNvCxnSpPr>
            <a:cxnSpLocks/>
          </p:cNvCxnSpPr>
          <p:nvPr/>
        </p:nvCxnSpPr>
        <p:spPr>
          <a:xfrm rot="16200000">
            <a:off x="3626215" y="2515322"/>
            <a:ext cx="144000" cy="0"/>
          </a:xfrm>
          <a:prstGeom prst="line">
            <a:avLst/>
          </a:prstGeom>
          <a:ln w="12700">
            <a:solidFill>
              <a:srgbClr val="ABC125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9F5C71C-EEBC-5BC1-8B23-89A17D2FE66A}"/>
              </a:ext>
            </a:extLst>
          </p:cNvPr>
          <p:cNvSpPr txBox="1"/>
          <p:nvPr/>
        </p:nvSpPr>
        <p:spPr>
          <a:xfrm>
            <a:off x="7802756" y="655833"/>
            <a:ext cx="900000" cy="439989"/>
          </a:xfrm>
          <a:prstGeom prst="roundRect">
            <a:avLst>
              <a:gd name="adj" fmla="val 9442"/>
            </a:avLst>
          </a:prstGeom>
          <a:solidFill>
            <a:srgbClr val="BED730"/>
          </a:solidFill>
          <a:ln w="6350">
            <a:solidFill>
              <a:schemeClr val="bg1"/>
            </a:solidFill>
            <a:prstDash val="sysDot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R="0" lvl="0" indent="0" algn="ctr" defTabSz="914174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Tower B</a:t>
            </a:r>
          </a:p>
          <a:p>
            <a:r>
              <a:rPr lang="en-US"/>
              <a:t>43+ MW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2776648-1B14-1DF5-73FF-869B78FA384C}"/>
              </a:ext>
            </a:extLst>
          </p:cNvPr>
          <p:cNvSpPr txBox="1"/>
          <p:nvPr/>
        </p:nvSpPr>
        <p:spPr>
          <a:xfrm>
            <a:off x="4549484" y="4215129"/>
            <a:ext cx="900000" cy="432000"/>
          </a:xfrm>
          <a:prstGeom prst="roundRect">
            <a:avLst>
              <a:gd name="adj" fmla="val 9442"/>
            </a:avLst>
          </a:prstGeom>
          <a:solidFill>
            <a:srgbClr val="BED730"/>
          </a:solidFill>
          <a:ln w="6350">
            <a:solidFill>
              <a:schemeClr val="bg1"/>
            </a:solidFill>
            <a:prstDash val="sysDot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0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CHENNAI 01 </a:t>
            </a:r>
          </a:p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Tidel Park</a:t>
            </a:r>
          </a:p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3.6 MW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18C8470-D3FE-1E0A-BA5F-3059EB0870AF}"/>
              </a:ext>
            </a:extLst>
          </p:cNvPr>
          <p:cNvSpPr txBox="1"/>
          <p:nvPr/>
        </p:nvSpPr>
        <p:spPr>
          <a:xfrm>
            <a:off x="6633292" y="4232734"/>
            <a:ext cx="900000" cy="432000"/>
          </a:xfrm>
          <a:prstGeom prst="roundRect">
            <a:avLst>
              <a:gd name="adj" fmla="val 9442"/>
            </a:avLst>
          </a:prstGeom>
          <a:solidFill>
            <a:srgbClr val="BED730"/>
          </a:solidFill>
          <a:ln w="6350">
            <a:solidFill>
              <a:schemeClr val="bg1"/>
            </a:solidFill>
            <a:prstDash val="sysDot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R="0" lvl="0" indent="0" algn="ctr" defTabSz="914174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Tower B</a:t>
            </a:r>
          </a:p>
          <a:p>
            <a:r>
              <a:rPr lang="en-US"/>
              <a:t>43+ MW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BA2D291-5072-2484-8451-9EDC53F21FED}"/>
              </a:ext>
            </a:extLst>
          </p:cNvPr>
          <p:cNvSpPr txBox="1"/>
          <p:nvPr/>
        </p:nvSpPr>
        <p:spPr>
          <a:xfrm>
            <a:off x="5921713" y="2901958"/>
            <a:ext cx="835027" cy="360000"/>
          </a:xfrm>
          <a:prstGeom prst="roundRect">
            <a:avLst>
              <a:gd name="adj" fmla="val 9442"/>
            </a:avLst>
          </a:prstGeom>
          <a:solidFill>
            <a:srgbClr val="BED730"/>
          </a:solidFill>
          <a:ln w="6350">
            <a:solidFill>
              <a:schemeClr val="bg1"/>
            </a:solidFill>
            <a:prstDash val="sysDot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0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HYDERABAD 01</a:t>
            </a:r>
          </a:p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Financial Dist.</a:t>
            </a:r>
          </a:p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14.4 MW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E5ACD9C-7E91-2C08-106F-F056A30B6C9F}"/>
              </a:ext>
            </a:extLst>
          </p:cNvPr>
          <p:cNvSpPr txBox="1"/>
          <p:nvPr/>
        </p:nvSpPr>
        <p:spPr>
          <a:xfrm>
            <a:off x="6958737" y="2097621"/>
            <a:ext cx="921508" cy="399230"/>
          </a:xfrm>
          <a:prstGeom prst="roundRect">
            <a:avLst>
              <a:gd name="adj" fmla="val 9442"/>
            </a:avLst>
          </a:prstGeom>
          <a:solidFill>
            <a:srgbClr val="BED730"/>
          </a:solidFill>
          <a:ln w="6350">
            <a:solidFill>
              <a:schemeClr val="bg1"/>
            </a:solidFill>
            <a:prstDash val="sysDot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0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KOLKATA 01</a:t>
            </a:r>
          </a:p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2.2 MW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2695603-C42E-0D78-6CCB-884ABC1996FF}"/>
              </a:ext>
            </a:extLst>
          </p:cNvPr>
          <p:cNvSpPr txBox="1"/>
          <p:nvPr/>
        </p:nvSpPr>
        <p:spPr>
          <a:xfrm>
            <a:off x="5644224" y="4246884"/>
            <a:ext cx="900000" cy="432000"/>
          </a:xfrm>
          <a:prstGeom prst="roundRect">
            <a:avLst>
              <a:gd name="adj" fmla="val 9442"/>
            </a:avLst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accent2">
                <a:lumMod val="40000"/>
                <a:lumOff val="60000"/>
              </a:schemeClr>
            </a:solidFill>
            <a:prstDash val="sysDot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 defTabSz="914174">
              <a:defRPr sz="700" b="1">
                <a:solidFill>
                  <a:prstClr val="black"/>
                </a:solidFill>
                <a:latin typeface="+mj-lt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Tower A</a:t>
            </a:r>
          </a:p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Trebuchet MS"/>
              </a:rPr>
              <a:t>43+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MW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30293F8-024C-6609-9F39-FB6DC926486F}"/>
              </a:ext>
            </a:extLst>
          </p:cNvPr>
          <p:cNvSpPr txBox="1"/>
          <p:nvPr/>
        </p:nvSpPr>
        <p:spPr>
          <a:xfrm>
            <a:off x="5132739" y="4760419"/>
            <a:ext cx="36874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All Power references are Design IT Power at Full Capacity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71A0559-03AD-1CEE-19A8-C135F214C08D}"/>
              </a:ext>
            </a:extLst>
          </p:cNvPr>
          <p:cNvSpPr txBox="1"/>
          <p:nvPr/>
        </p:nvSpPr>
        <p:spPr>
          <a:xfrm>
            <a:off x="7643865" y="4222498"/>
            <a:ext cx="900000" cy="432000"/>
          </a:xfrm>
          <a:prstGeom prst="roundRect">
            <a:avLst>
              <a:gd name="adj" fmla="val 9442"/>
            </a:avLst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accent2">
                <a:lumMod val="40000"/>
                <a:lumOff val="60000"/>
              </a:schemeClr>
            </a:solidFill>
            <a:prstDash val="sysDot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 defTabSz="914174">
              <a:defRPr sz="700" b="1">
                <a:solidFill>
                  <a:prstClr val="black"/>
                </a:solidFill>
                <a:latin typeface="+mj-lt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Tower C</a:t>
            </a:r>
          </a:p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43+ MW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ECFF0EC-CC04-A680-E96B-9081866587AA}"/>
              </a:ext>
            </a:extLst>
          </p:cNvPr>
          <p:cNvCxnSpPr>
            <a:cxnSpLocks/>
          </p:cNvCxnSpPr>
          <p:nvPr/>
        </p:nvCxnSpPr>
        <p:spPr>
          <a:xfrm>
            <a:off x="4985489" y="4024851"/>
            <a:ext cx="3112509" cy="0"/>
          </a:xfrm>
          <a:prstGeom prst="line">
            <a:avLst/>
          </a:prstGeom>
          <a:ln w="12700">
            <a:solidFill>
              <a:srgbClr val="ABC12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2F3F938-52E7-A35B-8811-B89241F9EA80}"/>
              </a:ext>
            </a:extLst>
          </p:cNvPr>
          <p:cNvCxnSpPr>
            <a:cxnSpLocks/>
          </p:cNvCxnSpPr>
          <p:nvPr/>
        </p:nvCxnSpPr>
        <p:spPr>
          <a:xfrm rot="5400000" flipV="1">
            <a:off x="3626215" y="2352446"/>
            <a:ext cx="144000" cy="0"/>
          </a:xfrm>
          <a:prstGeom prst="line">
            <a:avLst/>
          </a:prstGeom>
          <a:ln w="12700">
            <a:solidFill>
              <a:srgbClr val="ABC125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Freeform 18">
            <a:extLst>
              <a:ext uri="{FF2B5EF4-FFF2-40B4-BE49-F238E27FC236}">
                <a16:creationId xmlns:a16="http://schemas.microsoft.com/office/drawing/2014/main" id="{5A53F80E-3FB8-5A13-8C1C-E3F9519F8757}"/>
              </a:ext>
            </a:extLst>
          </p:cNvPr>
          <p:cNvSpPr>
            <a:spLocks/>
          </p:cNvSpPr>
          <p:nvPr/>
        </p:nvSpPr>
        <p:spPr bwMode="auto">
          <a:xfrm>
            <a:off x="5419685" y="3695680"/>
            <a:ext cx="9183" cy="11477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5"/>
              </a:cxn>
              <a:cxn ang="0">
                <a:pos x="4" y="6"/>
              </a:cxn>
              <a:cxn ang="0">
                <a:pos x="5" y="5"/>
              </a:cxn>
              <a:cxn ang="0">
                <a:pos x="4" y="1"/>
              </a:cxn>
              <a:cxn ang="0">
                <a:pos x="4" y="0"/>
              </a:cxn>
              <a:cxn ang="0">
                <a:pos x="2" y="1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5" h="6">
                <a:moveTo>
                  <a:pt x="0" y="2"/>
                </a:moveTo>
                <a:cubicBezTo>
                  <a:pt x="0" y="5"/>
                  <a:pt x="0" y="5"/>
                  <a:pt x="0" y="5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5" y="5"/>
                </a:cubicBezTo>
                <a:cubicBezTo>
                  <a:pt x="5" y="4"/>
                  <a:pt x="4" y="1"/>
                  <a:pt x="4" y="1"/>
                </a:cubicBezTo>
                <a:cubicBezTo>
                  <a:pt x="4" y="0"/>
                  <a:pt x="4" y="0"/>
                  <a:pt x="4" y="0"/>
                </a:cubicBezTo>
                <a:cubicBezTo>
                  <a:pt x="2" y="1"/>
                  <a:pt x="2" y="1"/>
                  <a:pt x="2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lose/>
              </a:path>
            </a:pathLst>
          </a:custGeom>
          <a:solidFill>
            <a:srgbClr val="ABC125"/>
          </a:solidFill>
          <a:ln w="3175">
            <a:solidFill>
              <a:schemeClr val="tx1">
                <a:lumMod val="50000"/>
                <a:lumOff val="50000"/>
              </a:schemeClr>
            </a:solidFill>
            <a:headEnd/>
            <a:tailEnd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Freeform 26">
            <a:extLst>
              <a:ext uri="{FF2B5EF4-FFF2-40B4-BE49-F238E27FC236}">
                <a16:creationId xmlns:a16="http://schemas.microsoft.com/office/drawing/2014/main" id="{34F9A626-867E-7E7E-8EDA-68A1D2F3CB91}"/>
              </a:ext>
            </a:extLst>
          </p:cNvPr>
          <p:cNvSpPr>
            <a:spLocks/>
          </p:cNvSpPr>
          <p:nvPr/>
        </p:nvSpPr>
        <p:spPr bwMode="auto">
          <a:xfrm>
            <a:off x="5671435" y="3309430"/>
            <a:ext cx="13010" cy="11477"/>
          </a:xfrm>
          <a:custGeom>
            <a:avLst/>
            <a:gdLst/>
            <a:ahLst/>
            <a:cxnLst>
              <a:cxn ang="0">
                <a:pos x="7" y="6"/>
              </a:cxn>
              <a:cxn ang="0">
                <a:pos x="7" y="3"/>
              </a:cxn>
              <a:cxn ang="0">
                <a:pos x="5" y="0"/>
              </a:cxn>
              <a:cxn ang="0">
                <a:pos x="0" y="5"/>
              </a:cxn>
              <a:cxn ang="0">
                <a:pos x="7" y="6"/>
              </a:cxn>
              <a:cxn ang="0">
                <a:pos x="7" y="6"/>
              </a:cxn>
            </a:cxnLst>
            <a:rect l="0" t="0" r="r" b="b"/>
            <a:pathLst>
              <a:path w="7" h="6">
                <a:moveTo>
                  <a:pt x="7" y="6"/>
                </a:moveTo>
                <a:cubicBezTo>
                  <a:pt x="7" y="5"/>
                  <a:pt x="7" y="4"/>
                  <a:pt x="7" y="3"/>
                </a:cubicBezTo>
                <a:cubicBezTo>
                  <a:pt x="6" y="1"/>
                  <a:pt x="6" y="1"/>
                  <a:pt x="5" y="0"/>
                </a:cubicBezTo>
                <a:cubicBezTo>
                  <a:pt x="0" y="5"/>
                  <a:pt x="0" y="5"/>
                  <a:pt x="0" y="5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6"/>
                  <a:pt x="7" y="6"/>
                </a:cubicBezTo>
                <a:close/>
              </a:path>
            </a:pathLst>
          </a:custGeom>
          <a:solidFill>
            <a:srgbClr val="ABC125"/>
          </a:solidFill>
          <a:ln w="3175">
            <a:solidFill>
              <a:schemeClr val="tx1">
                <a:lumMod val="50000"/>
                <a:lumOff val="50000"/>
              </a:schemeClr>
            </a:solidFill>
            <a:headEnd/>
            <a:tailEnd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Freeform 77">
            <a:extLst>
              <a:ext uri="{FF2B5EF4-FFF2-40B4-BE49-F238E27FC236}">
                <a16:creationId xmlns:a16="http://schemas.microsoft.com/office/drawing/2014/main" id="{8FABD552-1451-B5A7-7330-C6CE12E97437}"/>
              </a:ext>
            </a:extLst>
          </p:cNvPr>
          <p:cNvSpPr/>
          <p:nvPr/>
        </p:nvSpPr>
        <p:spPr>
          <a:xfrm rot="16878557">
            <a:off x="4935233" y="2632326"/>
            <a:ext cx="840633" cy="466714"/>
          </a:xfrm>
          <a:custGeom>
            <a:avLst/>
            <a:gdLst>
              <a:gd name="connsiteX0" fmla="*/ 204230 w 537605"/>
              <a:gd name="connsiteY0" fmla="*/ 0 h 895350"/>
              <a:gd name="connsiteX1" fmla="*/ 13730 w 537605"/>
              <a:gd name="connsiteY1" fmla="*/ 400050 h 895350"/>
              <a:gd name="connsiteX2" fmla="*/ 537605 w 537605"/>
              <a:gd name="connsiteY2" fmla="*/ 895350 h 895350"/>
              <a:gd name="connsiteX3" fmla="*/ 537605 w 537605"/>
              <a:gd name="connsiteY3" fmla="*/ 895350 h 895350"/>
              <a:gd name="connsiteX0" fmla="*/ 153265 w 486640"/>
              <a:gd name="connsiteY0" fmla="*/ 0 h 895350"/>
              <a:gd name="connsiteX1" fmla="*/ 19915 w 486640"/>
              <a:gd name="connsiteY1" fmla="*/ 571500 h 895350"/>
              <a:gd name="connsiteX2" fmla="*/ 486640 w 486640"/>
              <a:gd name="connsiteY2" fmla="*/ 895350 h 895350"/>
              <a:gd name="connsiteX3" fmla="*/ 486640 w 486640"/>
              <a:gd name="connsiteY3" fmla="*/ 895350 h 895350"/>
              <a:gd name="connsiteX0" fmla="*/ 153265 w 743815"/>
              <a:gd name="connsiteY0" fmla="*/ 0 h 1514475"/>
              <a:gd name="connsiteX1" fmla="*/ 19915 w 743815"/>
              <a:gd name="connsiteY1" fmla="*/ 571500 h 1514475"/>
              <a:gd name="connsiteX2" fmla="*/ 486640 w 743815"/>
              <a:gd name="connsiteY2" fmla="*/ 895350 h 1514475"/>
              <a:gd name="connsiteX3" fmla="*/ 743815 w 743815"/>
              <a:gd name="connsiteY3" fmla="*/ 1514475 h 1514475"/>
              <a:gd name="connsiteX0" fmla="*/ 138093 w 728643"/>
              <a:gd name="connsiteY0" fmla="*/ 0 h 1514475"/>
              <a:gd name="connsiteX1" fmla="*/ 4743 w 728643"/>
              <a:gd name="connsiteY1" fmla="*/ 571500 h 1514475"/>
              <a:gd name="connsiteX2" fmla="*/ 242868 w 728643"/>
              <a:gd name="connsiteY2" fmla="*/ 1181100 h 1514475"/>
              <a:gd name="connsiteX3" fmla="*/ 728643 w 728643"/>
              <a:gd name="connsiteY3" fmla="*/ 1514475 h 1514475"/>
              <a:gd name="connsiteX0" fmla="*/ 138093 w 823893"/>
              <a:gd name="connsiteY0" fmla="*/ 0 h 1714500"/>
              <a:gd name="connsiteX1" fmla="*/ 4743 w 823893"/>
              <a:gd name="connsiteY1" fmla="*/ 571500 h 1714500"/>
              <a:gd name="connsiteX2" fmla="*/ 242868 w 823893"/>
              <a:gd name="connsiteY2" fmla="*/ 1181100 h 1714500"/>
              <a:gd name="connsiteX3" fmla="*/ 823893 w 823893"/>
              <a:gd name="connsiteY3" fmla="*/ 1714500 h 1714500"/>
              <a:gd name="connsiteX0" fmla="*/ 138093 w 798493"/>
              <a:gd name="connsiteY0" fmla="*/ 0 h 1651000"/>
              <a:gd name="connsiteX1" fmla="*/ 4743 w 798493"/>
              <a:gd name="connsiteY1" fmla="*/ 571500 h 1651000"/>
              <a:gd name="connsiteX2" fmla="*/ 242868 w 798493"/>
              <a:gd name="connsiteY2" fmla="*/ 1181100 h 1651000"/>
              <a:gd name="connsiteX3" fmla="*/ 798493 w 798493"/>
              <a:gd name="connsiteY3" fmla="*/ 1651000 h 1651000"/>
              <a:gd name="connsiteX0" fmla="*/ 138093 w 538849"/>
              <a:gd name="connsiteY0" fmla="*/ 0 h 2170289"/>
              <a:gd name="connsiteX1" fmla="*/ 4743 w 538849"/>
              <a:gd name="connsiteY1" fmla="*/ 571500 h 2170289"/>
              <a:gd name="connsiteX2" fmla="*/ 242868 w 538849"/>
              <a:gd name="connsiteY2" fmla="*/ 1181100 h 2170289"/>
              <a:gd name="connsiteX3" fmla="*/ 538849 w 538849"/>
              <a:gd name="connsiteY3" fmla="*/ 2170289 h 2170289"/>
              <a:gd name="connsiteX0" fmla="*/ 157999 w 558755"/>
              <a:gd name="connsiteY0" fmla="*/ 0 h 2170289"/>
              <a:gd name="connsiteX1" fmla="*/ 24649 w 558755"/>
              <a:gd name="connsiteY1" fmla="*/ 571500 h 2170289"/>
              <a:gd name="connsiteX2" fmla="*/ 558755 w 558755"/>
              <a:gd name="connsiteY2" fmla="*/ 2170289 h 2170289"/>
              <a:gd name="connsiteX0" fmla="*/ 238880 w 639636"/>
              <a:gd name="connsiteY0" fmla="*/ 0 h 2170289"/>
              <a:gd name="connsiteX1" fmla="*/ 15218 w 639636"/>
              <a:gd name="connsiteY1" fmla="*/ 560211 h 2170289"/>
              <a:gd name="connsiteX2" fmla="*/ 639636 w 639636"/>
              <a:gd name="connsiteY2" fmla="*/ 2170289 h 2170289"/>
              <a:gd name="connsiteX0" fmla="*/ 368631 w 769387"/>
              <a:gd name="connsiteY0" fmla="*/ 0 h 2170289"/>
              <a:gd name="connsiteX1" fmla="*/ 9503 w 769387"/>
              <a:gd name="connsiteY1" fmla="*/ 808566 h 2170289"/>
              <a:gd name="connsiteX2" fmla="*/ 769387 w 769387"/>
              <a:gd name="connsiteY2" fmla="*/ 2170289 h 2170289"/>
              <a:gd name="connsiteX0" fmla="*/ -1 w 400755"/>
              <a:gd name="connsiteY0" fmla="*/ 0 h 2170289"/>
              <a:gd name="connsiteX1" fmla="*/ 400755 w 400755"/>
              <a:gd name="connsiteY1" fmla="*/ 2170289 h 2170289"/>
              <a:gd name="connsiteX0" fmla="*/ 247996 w 648752"/>
              <a:gd name="connsiteY0" fmla="*/ 0 h 2170289"/>
              <a:gd name="connsiteX1" fmla="*/ 648752 w 648752"/>
              <a:gd name="connsiteY1" fmla="*/ 2170289 h 2170289"/>
              <a:gd name="connsiteX0" fmla="*/ 318029 w 718785"/>
              <a:gd name="connsiteY0" fmla="*/ 0 h 2170289"/>
              <a:gd name="connsiteX1" fmla="*/ 718785 w 718785"/>
              <a:gd name="connsiteY1" fmla="*/ 2170289 h 2170289"/>
              <a:gd name="connsiteX0" fmla="*/ 291070 w 806304"/>
              <a:gd name="connsiteY0" fmla="*/ 0 h 2443706"/>
              <a:gd name="connsiteX1" fmla="*/ 806303 w 806304"/>
              <a:gd name="connsiteY1" fmla="*/ 2443706 h 2443706"/>
              <a:gd name="connsiteX0" fmla="*/ 519206 w 1034438"/>
              <a:gd name="connsiteY0" fmla="*/ 0 h 2443706"/>
              <a:gd name="connsiteX1" fmla="*/ 1034439 w 1034438"/>
              <a:gd name="connsiteY1" fmla="*/ 2443706 h 2443706"/>
              <a:gd name="connsiteX0" fmla="*/ 590268 w 1105502"/>
              <a:gd name="connsiteY0" fmla="*/ 0 h 2443706"/>
              <a:gd name="connsiteX1" fmla="*/ 1105501 w 1105502"/>
              <a:gd name="connsiteY1" fmla="*/ 2443706 h 2443706"/>
              <a:gd name="connsiteX0" fmla="*/ 570229 w 1135334"/>
              <a:gd name="connsiteY0" fmla="*/ 0 h 2530292"/>
              <a:gd name="connsiteX1" fmla="*/ 1135334 w 1135334"/>
              <a:gd name="connsiteY1" fmla="*/ 2530292 h 2530292"/>
              <a:gd name="connsiteX0" fmla="*/ 489914 w 1055019"/>
              <a:gd name="connsiteY0" fmla="*/ 0 h 2530292"/>
              <a:gd name="connsiteX1" fmla="*/ 1055019 w 1055019"/>
              <a:gd name="connsiteY1" fmla="*/ 2530292 h 2530292"/>
              <a:gd name="connsiteX0" fmla="*/ 235533 w 800638"/>
              <a:gd name="connsiteY0" fmla="*/ 0 h 2530292"/>
              <a:gd name="connsiteX1" fmla="*/ 800638 w 800638"/>
              <a:gd name="connsiteY1" fmla="*/ 2530292 h 2530292"/>
              <a:gd name="connsiteX0" fmla="*/ 1198 w 566303"/>
              <a:gd name="connsiteY0" fmla="*/ 0 h 2530292"/>
              <a:gd name="connsiteX1" fmla="*/ 566303 w 566303"/>
              <a:gd name="connsiteY1" fmla="*/ 2530292 h 2530292"/>
              <a:gd name="connsiteX0" fmla="*/ 232 w 739067"/>
              <a:gd name="connsiteY0" fmla="*/ 1 h 2607778"/>
              <a:gd name="connsiteX1" fmla="*/ 739067 w 739067"/>
              <a:gd name="connsiteY1" fmla="*/ 2607778 h 2607778"/>
              <a:gd name="connsiteX0" fmla="*/ 170 w 811748"/>
              <a:gd name="connsiteY0" fmla="*/ -2 h 1433476"/>
              <a:gd name="connsiteX1" fmla="*/ 811748 w 811748"/>
              <a:gd name="connsiteY1" fmla="*/ 1433476 h 1433476"/>
              <a:gd name="connsiteX0" fmla="*/ 0 w 811578"/>
              <a:gd name="connsiteY0" fmla="*/ 95352 h 1528830"/>
              <a:gd name="connsiteX1" fmla="*/ 811578 w 811578"/>
              <a:gd name="connsiteY1" fmla="*/ 1528830 h 1528830"/>
              <a:gd name="connsiteX0" fmla="*/ 0 w 811578"/>
              <a:gd name="connsiteY0" fmla="*/ 79861 h 1513339"/>
              <a:gd name="connsiteX1" fmla="*/ 811578 w 811578"/>
              <a:gd name="connsiteY1" fmla="*/ 1513339 h 1513339"/>
              <a:gd name="connsiteX0" fmla="*/ 0 w 811578"/>
              <a:gd name="connsiteY0" fmla="*/ 42845 h 1476323"/>
              <a:gd name="connsiteX1" fmla="*/ 811578 w 811578"/>
              <a:gd name="connsiteY1" fmla="*/ 1476323 h 1476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1578" h="1476323">
                <a:moveTo>
                  <a:pt x="0" y="42845"/>
                </a:moveTo>
                <a:cubicBezTo>
                  <a:pt x="599229" y="-281205"/>
                  <a:pt x="701109" y="1334678"/>
                  <a:pt x="811578" y="1476323"/>
                </a:cubicBezTo>
              </a:path>
            </a:pathLst>
          </a:custGeom>
          <a:noFill/>
          <a:ln w="19050" cap="rnd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Arial" panose="020B0604020202020204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57F4C887-0A99-BAB0-85D9-A731745DBC06}"/>
              </a:ext>
            </a:extLst>
          </p:cNvPr>
          <p:cNvSpPr txBox="1"/>
          <p:nvPr/>
        </p:nvSpPr>
        <p:spPr>
          <a:xfrm>
            <a:off x="6828798" y="1138019"/>
            <a:ext cx="900000" cy="314293"/>
          </a:xfrm>
          <a:prstGeom prst="roundRect">
            <a:avLst>
              <a:gd name="adj" fmla="val 9442"/>
            </a:avLst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accent2">
                <a:lumMod val="40000"/>
                <a:lumOff val="60000"/>
              </a:schemeClr>
            </a:solidFill>
            <a:prstDash val="sysDot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 defTabSz="914174">
              <a:defRPr sz="700" b="1">
                <a:solidFill>
                  <a:prstClr val="black"/>
                </a:solidFill>
                <a:latin typeface="+mj-lt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Tower A</a:t>
            </a:r>
          </a:p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43</a:t>
            </a:r>
            <a:r>
              <a:rPr lang="en-US">
                <a:latin typeface="Trebuchet MS"/>
              </a:rPr>
              <a:t>+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MW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D1DCD66-FB92-0316-887D-56533CBA5EBD}"/>
              </a:ext>
            </a:extLst>
          </p:cNvPr>
          <p:cNvSpPr txBox="1"/>
          <p:nvPr/>
        </p:nvSpPr>
        <p:spPr>
          <a:xfrm>
            <a:off x="7797077" y="1125573"/>
            <a:ext cx="900000" cy="314293"/>
          </a:xfrm>
          <a:prstGeom prst="roundRect">
            <a:avLst>
              <a:gd name="adj" fmla="val 9442"/>
            </a:avLst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accent2">
                <a:lumMod val="40000"/>
                <a:lumOff val="60000"/>
              </a:schemeClr>
            </a:solidFill>
            <a:prstDash val="sysDot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 defTabSz="914174">
              <a:defRPr sz="700" b="1">
                <a:solidFill>
                  <a:prstClr val="black"/>
                </a:solidFill>
                <a:latin typeface="+mj-lt"/>
              </a:defRPr>
            </a:lvl1pPr>
          </a:lstStyle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Tower C</a:t>
            </a:r>
          </a:p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Trebuchet MS"/>
              </a:rPr>
              <a:t>43+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MW</a:t>
            </a: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371CB141-C470-C08F-5820-09E98FDF889C}"/>
              </a:ext>
            </a:extLst>
          </p:cNvPr>
          <p:cNvCxnSpPr>
            <a:cxnSpLocks/>
          </p:cNvCxnSpPr>
          <p:nvPr/>
        </p:nvCxnSpPr>
        <p:spPr>
          <a:xfrm>
            <a:off x="8252756" y="1504459"/>
            <a:ext cx="0" cy="108000"/>
          </a:xfrm>
          <a:prstGeom prst="line">
            <a:avLst/>
          </a:prstGeom>
          <a:ln w="12700">
            <a:solidFill>
              <a:srgbClr val="ABC125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96616B6-A5D3-633C-50C3-914644BCCFAD}"/>
              </a:ext>
            </a:extLst>
          </p:cNvPr>
          <p:cNvSpPr/>
          <p:nvPr/>
        </p:nvSpPr>
        <p:spPr>
          <a:xfrm>
            <a:off x="3338215" y="1759933"/>
            <a:ext cx="720000" cy="432000"/>
          </a:xfrm>
          <a:prstGeom prst="roundRect">
            <a:avLst/>
          </a:prstGeom>
          <a:solidFill>
            <a:srgbClr val="BED730"/>
          </a:solidFill>
          <a:ln w="6350">
            <a:solidFill>
              <a:schemeClr val="bg1"/>
            </a:solidFill>
            <a:prstDash val="sysDot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4"/>
            <a:r>
              <a:rPr lang="en-US" sz="700" b="1">
                <a:solidFill>
                  <a:prstClr val="black"/>
                </a:solidFill>
                <a:latin typeface="Trebuchet MS"/>
              </a:rPr>
              <a:t>MUMBAI 01</a:t>
            </a:r>
          </a:p>
          <a:p>
            <a:pPr algn="ctr" defTabSz="914174"/>
            <a:r>
              <a:rPr lang="en-US" sz="700" b="1">
                <a:solidFill>
                  <a:prstClr val="black"/>
                </a:solidFill>
                <a:latin typeface="Trebuchet MS"/>
              </a:rPr>
              <a:t>Vashi</a:t>
            </a:r>
          </a:p>
          <a:p>
            <a:pPr algn="ctr" defTabSz="914174"/>
            <a:r>
              <a:rPr lang="en-US" sz="700" b="1">
                <a:solidFill>
                  <a:prstClr val="black"/>
                </a:solidFill>
                <a:latin typeface="Trebuchet MS"/>
              </a:rPr>
              <a:t>0.9 MW</a:t>
            </a:r>
          </a:p>
        </p:txBody>
      </p:sp>
      <p:sp>
        <p:nvSpPr>
          <p:cNvPr id="140" name="Rounded Rectangle 139">
            <a:extLst>
              <a:ext uri="{FF2B5EF4-FFF2-40B4-BE49-F238E27FC236}">
                <a16:creationId xmlns:a16="http://schemas.microsoft.com/office/drawing/2014/main" id="{F2A4BA95-C655-2EFE-6EA6-70AE4EB15934}"/>
              </a:ext>
            </a:extLst>
          </p:cNvPr>
          <p:cNvSpPr/>
          <p:nvPr/>
        </p:nvSpPr>
        <p:spPr>
          <a:xfrm>
            <a:off x="3338215" y="2693018"/>
            <a:ext cx="720000" cy="432000"/>
          </a:xfrm>
          <a:prstGeom prst="roundRect">
            <a:avLst/>
          </a:prstGeom>
          <a:solidFill>
            <a:srgbClr val="BED730"/>
          </a:solidFill>
          <a:ln w="6350">
            <a:solidFill>
              <a:schemeClr val="bg1"/>
            </a:solidFill>
            <a:prstDash val="sysDot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MUMBAI 02</a:t>
            </a:r>
          </a:p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Airoli</a:t>
            </a:r>
          </a:p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5.4 MW</a:t>
            </a: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77DF5A89-BE70-0B94-4E7D-9EB00A4BFC63}"/>
              </a:ext>
            </a:extLst>
          </p:cNvPr>
          <p:cNvCxnSpPr>
            <a:cxnSpLocks/>
          </p:cNvCxnSpPr>
          <p:nvPr/>
        </p:nvCxnSpPr>
        <p:spPr>
          <a:xfrm rot="16200000">
            <a:off x="6966767" y="4099200"/>
            <a:ext cx="144000" cy="0"/>
          </a:xfrm>
          <a:prstGeom prst="line">
            <a:avLst/>
          </a:prstGeom>
          <a:ln w="12700">
            <a:solidFill>
              <a:srgbClr val="ABC125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2DD5C958-B24C-A902-ED65-918136CE0A1D}"/>
              </a:ext>
            </a:extLst>
          </p:cNvPr>
          <p:cNvCxnSpPr>
            <a:cxnSpLocks/>
          </p:cNvCxnSpPr>
          <p:nvPr/>
        </p:nvCxnSpPr>
        <p:spPr>
          <a:xfrm rot="16200000">
            <a:off x="8025996" y="4099200"/>
            <a:ext cx="144000" cy="0"/>
          </a:xfrm>
          <a:prstGeom prst="line">
            <a:avLst/>
          </a:prstGeom>
          <a:ln w="12700">
            <a:solidFill>
              <a:srgbClr val="ABC125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E084147F-A252-4785-BFCA-2AF1E6731E4B}"/>
              </a:ext>
            </a:extLst>
          </p:cNvPr>
          <p:cNvCxnSpPr>
            <a:cxnSpLocks/>
          </p:cNvCxnSpPr>
          <p:nvPr/>
        </p:nvCxnSpPr>
        <p:spPr>
          <a:xfrm rot="16200000">
            <a:off x="4913487" y="4099200"/>
            <a:ext cx="144000" cy="0"/>
          </a:xfrm>
          <a:prstGeom prst="line">
            <a:avLst/>
          </a:prstGeom>
          <a:ln w="12700">
            <a:solidFill>
              <a:srgbClr val="ABC125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93BFEF32-78BF-AB68-4F04-0FD61ABF0768}"/>
              </a:ext>
            </a:extLst>
          </p:cNvPr>
          <p:cNvSpPr txBox="1"/>
          <p:nvPr/>
        </p:nvSpPr>
        <p:spPr>
          <a:xfrm>
            <a:off x="5589079" y="686224"/>
            <a:ext cx="900000" cy="360000"/>
          </a:xfrm>
          <a:prstGeom prst="roundRect">
            <a:avLst>
              <a:gd name="adj" fmla="val 9442"/>
            </a:avLst>
          </a:prstGeom>
          <a:solidFill>
            <a:srgbClr val="BED730"/>
          </a:solidFill>
          <a:ln w="6350">
            <a:solidFill>
              <a:schemeClr val="bg1"/>
            </a:solidFill>
            <a:prstDash val="sysDot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R="0" lvl="0" indent="0" algn="ctr" defTabSz="914264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</a:defRPr>
            </a:lvl1pPr>
          </a:lstStyle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NOIDA 01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Noida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10.8MW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5FCA90-ECD2-9BBF-BB36-864ABE8A1483}"/>
              </a:ext>
            </a:extLst>
          </p:cNvPr>
          <p:cNvSpPr/>
          <p:nvPr/>
        </p:nvSpPr>
        <p:spPr>
          <a:xfrm>
            <a:off x="74950" y="850344"/>
            <a:ext cx="3170548" cy="2407192"/>
          </a:xfrm>
          <a:prstGeom prst="rect">
            <a:avLst/>
          </a:prstGeom>
          <a:noFill/>
          <a:ln w="12700">
            <a:solidFill>
              <a:schemeClr val="accent3">
                <a:lumMod val="7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114248"/>
                      <a:gd name="connsiteY0" fmla="*/ 383776 h 2302609"/>
                      <a:gd name="connsiteX1" fmla="*/ 383776 w 3114248"/>
                      <a:gd name="connsiteY1" fmla="*/ 0 h 2302609"/>
                      <a:gd name="connsiteX2" fmla="*/ 1017384 w 3114248"/>
                      <a:gd name="connsiteY2" fmla="*/ 0 h 2302609"/>
                      <a:gd name="connsiteX3" fmla="*/ 1580591 w 3114248"/>
                      <a:gd name="connsiteY3" fmla="*/ 0 h 2302609"/>
                      <a:gd name="connsiteX4" fmla="*/ 2120331 w 3114248"/>
                      <a:gd name="connsiteY4" fmla="*/ 0 h 2302609"/>
                      <a:gd name="connsiteX5" fmla="*/ 2730472 w 3114248"/>
                      <a:gd name="connsiteY5" fmla="*/ 0 h 2302609"/>
                      <a:gd name="connsiteX6" fmla="*/ 3114248 w 3114248"/>
                      <a:gd name="connsiteY6" fmla="*/ 383776 h 2302609"/>
                      <a:gd name="connsiteX7" fmla="*/ 3114248 w 3114248"/>
                      <a:gd name="connsiteY7" fmla="*/ 895462 h 2302609"/>
                      <a:gd name="connsiteX8" fmla="*/ 3114248 w 3114248"/>
                      <a:gd name="connsiteY8" fmla="*/ 1437848 h 2302609"/>
                      <a:gd name="connsiteX9" fmla="*/ 3114248 w 3114248"/>
                      <a:gd name="connsiteY9" fmla="*/ 1918833 h 2302609"/>
                      <a:gd name="connsiteX10" fmla="*/ 2730472 w 3114248"/>
                      <a:gd name="connsiteY10" fmla="*/ 2302609 h 2302609"/>
                      <a:gd name="connsiteX11" fmla="*/ 2120331 w 3114248"/>
                      <a:gd name="connsiteY11" fmla="*/ 2302609 h 2302609"/>
                      <a:gd name="connsiteX12" fmla="*/ 1486723 w 3114248"/>
                      <a:gd name="connsiteY12" fmla="*/ 2302609 h 2302609"/>
                      <a:gd name="connsiteX13" fmla="*/ 383776 w 3114248"/>
                      <a:gd name="connsiteY13" fmla="*/ 2302609 h 2302609"/>
                      <a:gd name="connsiteX14" fmla="*/ 0 w 3114248"/>
                      <a:gd name="connsiteY14" fmla="*/ 1918833 h 2302609"/>
                      <a:gd name="connsiteX15" fmla="*/ 0 w 3114248"/>
                      <a:gd name="connsiteY15" fmla="*/ 1391797 h 2302609"/>
                      <a:gd name="connsiteX16" fmla="*/ 0 w 3114248"/>
                      <a:gd name="connsiteY16" fmla="*/ 880111 h 2302609"/>
                      <a:gd name="connsiteX17" fmla="*/ 0 w 3114248"/>
                      <a:gd name="connsiteY17" fmla="*/ 383776 h 2302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114248" h="2302609" extrusionOk="0">
                        <a:moveTo>
                          <a:pt x="0" y="383776"/>
                        </a:moveTo>
                        <a:cubicBezTo>
                          <a:pt x="-11782" y="164555"/>
                          <a:pt x="118190" y="20129"/>
                          <a:pt x="383776" y="0"/>
                        </a:cubicBezTo>
                        <a:cubicBezTo>
                          <a:pt x="680474" y="-48040"/>
                          <a:pt x="770610" y="27209"/>
                          <a:pt x="1017384" y="0"/>
                        </a:cubicBezTo>
                        <a:cubicBezTo>
                          <a:pt x="1264158" y="-27209"/>
                          <a:pt x="1452803" y="23102"/>
                          <a:pt x="1580591" y="0"/>
                        </a:cubicBezTo>
                        <a:cubicBezTo>
                          <a:pt x="1708379" y="-23102"/>
                          <a:pt x="1853356" y="47641"/>
                          <a:pt x="2120331" y="0"/>
                        </a:cubicBezTo>
                        <a:cubicBezTo>
                          <a:pt x="2387306" y="-47641"/>
                          <a:pt x="2541497" y="50656"/>
                          <a:pt x="2730472" y="0"/>
                        </a:cubicBezTo>
                        <a:cubicBezTo>
                          <a:pt x="2964745" y="-45933"/>
                          <a:pt x="3075667" y="165914"/>
                          <a:pt x="3114248" y="383776"/>
                        </a:cubicBezTo>
                        <a:cubicBezTo>
                          <a:pt x="3131173" y="530947"/>
                          <a:pt x="3101768" y="769204"/>
                          <a:pt x="3114248" y="895462"/>
                        </a:cubicBezTo>
                        <a:cubicBezTo>
                          <a:pt x="3126728" y="1021720"/>
                          <a:pt x="3080839" y="1300577"/>
                          <a:pt x="3114248" y="1437848"/>
                        </a:cubicBezTo>
                        <a:cubicBezTo>
                          <a:pt x="3147657" y="1575119"/>
                          <a:pt x="3077405" y="1762147"/>
                          <a:pt x="3114248" y="1918833"/>
                        </a:cubicBezTo>
                        <a:cubicBezTo>
                          <a:pt x="3081832" y="2128933"/>
                          <a:pt x="2946257" y="2292104"/>
                          <a:pt x="2730472" y="2302609"/>
                        </a:cubicBezTo>
                        <a:cubicBezTo>
                          <a:pt x="2479409" y="2317908"/>
                          <a:pt x="2292976" y="2257427"/>
                          <a:pt x="2120331" y="2302609"/>
                        </a:cubicBezTo>
                        <a:cubicBezTo>
                          <a:pt x="1947686" y="2347791"/>
                          <a:pt x="1757835" y="2283029"/>
                          <a:pt x="1486723" y="2302609"/>
                        </a:cubicBezTo>
                        <a:cubicBezTo>
                          <a:pt x="1215611" y="2322189"/>
                          <a:pt x="628957" y="2227431"/>
                          <a:pt x="383776" y="2302609"/>
                        </a:cubicBezTo>
                        <a:cubicBezTo>
                          <a:pt x="152746" y="2305742"/>
                          <a:pt x="-7307" y="2125746"/>
                          <a:pt x="0" y="1918833"/>
                        </a:cubicBezTo>
                        <a:cubicBezTo>
                          <a:pt x="-40056" y="1684704"/>
                          <a:pt x="24159" y="1505021"/>
                          <a:pt x="0" y="1391797"/>
                        </a:cubicBezTo>
                        <a:cubicBezTo>
                          <a:pt x="-24159" y="1278573"/>
                          <a:pt x="43723" y="1045835"/>
                          <a:pt x="0" y="880111"/>
                        </a:cubicBezTo>
                        <a:cubicBezTo>
                          <a:pt x="-43723" y="714387"/>
                          <a:pt x="17243" y="625202"/>
                          <a:pt x="0" y="383776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22B8A6-3AB2-00CC-626D-57074503DCBB}"/>
              </a:ext>
            </a:extLst>
          </p:cNvPr>
          <p:cNvSpPr txBox="1"/>
          <p:nvPr/>
        </p:nvSpPr>
        <p:spPr>
          <a:xfrm>
            <a:off x="450953" y="2992219"/>
            <a:ext cx="24239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MUMBAI 03 CAMPUS (RABALE)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E2F21855-19AF-998C-C571-AEF88EF0332D}"/>
              </a:ext>
            </a:extLst>
          </p:cNvPr>
          <p:cNvSpPr/>
          <p:nvPr/>
        </p:nvSpPr>
        <p:spPr>
          <a:xfrm>
            <a:off x="6550785" y="623085"/>
            <a:ext cx="2280612" cy="889432"/>
          </a:xfrm>
          <a:prstGeom prst="rect">
            <a:avLst/>
          </a:prstGeom>
          <a:noFill/>
          <a:ln w="12700">
            <a:solidFill>
              <a:schemeClr val="accent3">
                <a:lumMod val="7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114248"/>
                      <a:gd name="connsiteY0" fmla="*/ 383776 h 2302609"/>
                      <a:gd name="connsiteX1" fmla="*/ 383776 w 3114248"/>
                      <a:gd name="connsiteY1" fmla="*/ 0 h 2302609"/>
                      <a:gd name="connsiteX2" fmla="*/ 1017384 w 3114248"/>
                      <a:gd name="connsiteY2" fmla="*/ 0 h 2302609"/>
                      <a:gd name="connsiteX3" fmla="*/ 1580591 w 3114248"/>
                      <a:gd name="connsiteY3" fmla="*/ 0 h 2302609"/>
                      <a:gd name="connsiteX4" fmla="*/ 2120331 w 3114248"/>
                      <a:gd name="connsiteY4" fmla="*/ 0 h 2302609"/>
                      <a:gd name="connsiteX5" fmla="*/ 2730472 w 3114248"/>
                      <a:gd name="connsiteY5" fmla="*/ 0 h 2302609"/>
                      <a:gd name="connsiteX6" fmla="*/ 3114248 w 3114248"/>
                      <a:gd name="connsiteY6" fmla="*/ 383776 h 2302609"/>
                      <a:gd name="connsiteX7" fmla="*/ 3114248 w 3114248"/>
                      <a:gd name="connsiteY7" fmla="*/ 895462 h 2302609"/>
                      <a:gd name="connsiteX8" fmla="*/ 3114248 w 3114248"/>
                      <a:gd name="connsiteY8" fmla="*/ 1437848 h 2302609"/>
                      <a:gd name="connsiteX9" fmla="*/ 3114248 w 3114248"/>
                      <a:gd name="connsiteY9" fmla="*/ 1918833 h 2302609"/>
                      <a:gd name="connsiteX10" fmla="*/ 2730472 w 3114248"/>
                      <a:gd name="connsiteY10" fmla="*/ 2302609 h 2302609"/>
                      <a:gd name="connsiteX11" fmla="*/ 2120331 w 3114248"/>
                      <a:gd name="connsiteY11" fmla="*/ 2302609 h 2302609"/>
                      <a:gd name="connsiteX12" fmla="*/ 1486723 w 3114248"/>
                      <a:gd name="connsiteY12" fmla="*/ 2302609 h 2302609"/>
                      <a:gd name="connsiteX13" fmla="*/ 383776 w 3114248"/>
                      <a:gd name="connsiteY13" fmla="*/ 2302609 h 2302609"/>
                      <a:gd name="connsiteX14" fmla="*/ 0 w 3114248"/>
                      <a:gd name="connsiteY14" fmla="*/ 1918833 h 2302609"/>
                      <a:gd name="connsiteX15" fmla="*/ 0 w 3114248"/>
                      <a:gd name="connsiteY15" fmla="*/ 1391797 h 2302609"/>
                      <a:gd name="connsiteX16" fmla="*/ 0 w 3114248"/>
                      <a:gd name="connsiteY16" fmla="*/ 880111 h 2302609"/>
                      <a:gd name="connsiteX17" fmla="*/ 0 w 3114248"/>
                      <a:gd name="connsiteY17" fmla="*/ 383776 h 2302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114248" h="2302609" extrusionOk="0">
                        <a:moveTo>
                          <a:pt x="0" y="383776"/>
                        </a:moveTo>
                        <a:cubicBezTo>
                          <a:pt x="-11782" y="164555"/>
                          <a:pt x="118190" y="20129"/>
                          <a:pt x="383776" y="0"/>
                        </a:cubicBezTo>
                        <a:cubicBezTo>
                          <a:pt x="680474" y="-48040"/>
                          <a:pt x="770610" y="27209"/>
                          <a:pt x="1017384" y="0"/>
                        </a:cubicBezTo>
                        <a:cubicBezTo>
                          <a:pt x="1264158" y="-27209"/>
                          <a:pt x="1452803" y="23102"/>
                          <a:pt x="1580591" y="0"/>
                        </a:cubicBezTo>
                        <a:cubicBezTo>
                          <a:pt x="1708379" y="-23102"/>
                          <a:pt x="1853356" y="47641"/>
                          <a:pt x="2120331" y="0"/>
                        </a:cubicBezTo>
                        <a:cubicBezTo>
                          <a:pt x="2387306" y="-47641"/>
                          <a:pt x="2541497" y="50656"/>
                          <a:pt x="2730472" y="0"/>
                        </a:cubicBezTo>
                        <a:cubicBezTo>
                          <a:pt x="2964745" y="-45933"/>
                          <a:pt x="3075667" y="165914"/>
                          <a:pt x="3114248" y="383776"/>
                        </a:cubicBezTo>
                        <a:cubicBezTo>
                          <a:pt x="3131173" y="530947"/>
                          <a:pt x="3101768" y="769204"/>
                          <a:pt x="3114248" y="895462"/>
                        </a:cubicBezTo>
                        <a:cubicBezTo>
                          <a:pt x="3126728" y="1021720"/>
                          <a:pt x="3080839" y="1300577"/>
                          <a:pt x="3114248" y="1437848"/>
                        </a:cubicBezTo>
                        <a:cubicBezTo>
                          <a:pt x="3147657" y="1575119"/>
                          <a:pt x="3077405" y="1762147"/>
                          <a:pt x="3114248" y="1918833"/>
                        </a:cubicBezTo>
                        <a:cubicBezTo>
                          <a:pt x="3081832" y="2128933"/>
                          <a:pt x="2946257" y="2292104"/>
                          <a:pt x="2730472" y="2302609"/>
                        </a:cubicBezTo>
                        <a:cubicBezTo>
                          <a:pt x="2479409" y="2317908"/>
                          <a:pt x="2292976" y="2257427"/>
                          <a:pt x="2120331" y="2302609"/>
                        </a:cubicBezTo>
                        <a:cubicBezTo>
                          <a:pt x="1947686" y="2347791"/>
                          <a:pt x="1757835" y="2283029"/>
                          <a:pt x="1486723" y="2302609"/>
                        </a:cubicBezTo>
                        <a:cubicBezTo>
                          <a:pt x="1215611" y="2322189"/>
                          <a:pt x="628957" y="2227431"/>
                          <a:pt x="383776" y="2302609"/>
                        </a:cubicBezTo>
                        <a:cubicBezTo>
                          <a:pt x="152746" y="2305742"/>
                          <a:pt x="-7307" y="2125746"/>
                          <a:pt x="0" y="1918833"/>
                        </a:cubicBezTo>
                        <a:cubicBezTo>
                          <a:pt x="-40056" y="1684704"/>
                          <a:pt x="24159" y="1505021"/>
                          <a:pt x="0" y="1391797"/>
                        </a:cubicBezTo>
                        <a:cubicBezTo>
                          <a:pt x="-24159" y="1278573"/>
                          <a:pt x="43723" y="1045835"/>
                          <a:pt x="0" y="880111"/>
                        </a:cubicBezTo>
                        <a:cubicBezTo>
                          <a:pt x="-43723" y="714387"/>
                          <a:pt x="17243" y="625202"/>
                          <a:pt x="0" y="383776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5CF20F82-9D9D-4BD5-841B-955AF9988334}"/>
              </a:ext>
            </a:extLst>
          </p:cNvPr>
          <p:cNvSpPr txBox="1"/>
          <p:nvPr/>
        </p:nvSpPr>
        <p:spPr>
          <a:xfrm>
            <a:off x="6598148" y="663572"/>
            <a:ext cx="104571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NOIDA 02 CAMPUS 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AE4C5C7-E1A1-39E1-9685-F50DFF9A4AA6}"/>
              </a:ext>
            </a:extLst>
          </p:cNvPr>
          <p:cNvSpPr/>
          <p:nvPr/>
        </p:nvSpPr>
        <p:spPr>
          <a:xfrm>
            <a:off x="5552210" y="3787258"/>
            <a:ext cx="3106452" cy="942320"/>
          </a:xfrm>
          <a:prstGeom prst="rect">
            <a:avLst/>
          </a:prstGeom>
          <a:noFill/>
          <a:ln w="12700">
            <a:solidFill>
              <a:schemeClr val="accent3">
                <a:lumMod val="7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114248"/>
                      <a:gd name="connsiteY0" fmla="*/ 383776 h 2302609"/>
                      <a:gd name="connsiteX1" fmla="*/ 383776 w 3114248"/>
                      <a:gd name="connsiteY1" fmla="*/ 0 h 2302609"/>
                      <a:gd name="connsiteX2" fmla="*/ 1017384 w 3114248"/>
                      <a:gd name="connsiteY2" fmla="*/ 0 h 2302609"/>
                      <a:gd name="connsiteX3" fmla="*/ 1580591 w 3114248"/>
                      <a:gd name="connsiteY3" fmla="*/ 0 h 2302609"/>
                      <a:gd name="connsiteX4" fmla="*/ 2120331 w 3114248"/>
                      <a:gd name="connsiteY4" fmla="*/ 0 h 2302609"/>
                      <a:gd name="connsiteX5" fmla="*/ 2730472 w 3114248"/>
                      <a:gd name="connsiteY5" fmla="*/ 0 h 2302609"/>
                      <a:gd name="connsiteX6" fmla="*/ 3114248 w 3114248"/>
                      <a:gd name="connsiteY6" fmla="*/ 383776 h 2302609"/>
                      <a:gd name="connsiteX7" fmla="*/ 3114248 w 3114248"/>
                      <a:gd name="connsiteY7" fmla="*/ 895462 h 2302609"/>
                      <a:gd name="connsiteX8" fmla="*/ 3114248 w 3114248"/>
                      <a:gd name="connsiteY8" fmla="*/ 1437848 h 2302609"/>
                      <a:gd name="connsiteX9" fmla="*/ 3114248 w 3114248"/>
                      <a:gd name="connsiteY9" fmla="*/ 1918833 h 2302609"/>
                      <a:gd name="connsiteX10" fmla="*/ 2730472 w 3114248"/>
                      <a:gd name="connsiteY10" fmla="*/ 2302609 h 2302609"/>
                      <a:gd name="connsiteX11" fmla="*/ 2120331 w 3114248"/>
                      <a:gd name="connsiteY11" fmla="*/ 2302609 h 2302609"/>
                      <a:gd name="connsiteX12" fmla="*/ 1486723 w 3114248"/>
                      <a:gd name="connsiteY12" fmla="*/ 2302609 h 2302609"/>
                      <a:gd name="connsiteX13" fmla="*/ 383776 w 3114248"/>
                      <a:gd name="connsiteY13" fmla="*/ 2302609 h 2302609"/>
                      <a:gd name="connsiteX14" fmla="*/ 0 w 3114248"/>
                      <a:gd name="connsiteY14" fmla="*/ 1918833 h 2302609"/>
                      <a:gd name="connsiteX15" fmla="*/ 0 w 3114248"/>
                      <a:gd name="connsiteY15" fmla="*/ 1391797 h 2302609"/>
                      <a:gd name="connsiteX16" fmla="*/ 0 w 3114248"/>
                      <a:gd name="connsiteY16" fmla="*/ 880111 h 2302609"/>
                      <a:gd name="connsiteX17" fmla="*/ 0 w 3114248"/>
                      <a:gd name="connsiteY17" fmla="*/ 383776 h 2302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114248" h="2302609" extrusionOk="0">
                        <a:moveTo>
                          <a:pt x="0" y="383776"/>
                        </a:moveTo>
                        <a:cubicBezTo>
                          <a:pt x="-11782" y="164555"/>
                          <a:pt x="118190" y="20129"/>
                          <a:pt x="383776" y="0"/>
                        </a:cubicBezTo>
                        <a:cubicBezTo>
                          <a:pt x="680474" y="-48040"/>
                          <a:pt x="770610" y="27209"/>
                          <a:pt x="1017384" y="0"/>
                        </a:cubicBezTo>
                        <a:cubicBezTo>
                          <a:pt x="1264158" y="-27209"/>
                          <a:pt x="1452803" y="23102"/>
                          <a:pt x="1580591" y="0"/>
                        </a:cubicBezTo>
                        <a:cubicBezTo>
                          <a:pt x="1708379" y="-23102"/>
                          <a:pt x="1853356" y="47641"/>
                          <a:pt x="2120331" y="0"/>
                        </a:cubicBezTo>
                        <a:cubicBezTo>
                          <a:pt x="2387306" y="-47641"/>
                          <a:pt x="2541497" y="50656"/>
                          <a:pt x="2730472" y="0"/>
                        </a:cubicBezTo>
                        <a:cubicBezTo>
                          <a:pt x="2964745" y="-45933"/>
                          <a:pt x="3075667" y="165914"/>
                          <a:pt x="3114248" y="383776"/>
                        </a:cubicBezTo>
                        <a:cubicBezTo>
                          <a:pt x="3131173" y="530947"/>
                          <a:pt x="3101768" y="769204"/>
                          <a:pt x="3114248" y="895462"/>
                        </a:cubicBezTo>
                        <a:cubicBezTo>
                          <a:pt x="3126728" y="1021720"/>
                          <a:pt x="3080839" y="1300577"/>
                          <a:pt x="3114248" y="1437848"/>
                        </a:cubicBezTo>
                        <a:cubicBezTo>
                          <a:pt x="3147657" y="1575119"/>
                          <a:pt x="3077405" y="1762147"/>
                          <a:pt x="3114248" y="1918833"/>
                        </a:cubicBezTo>
                        <a:cubicBezTo>
                          <a:pt x="3081832" y="2128933"/>
                          <a:pt x="2946257" y="2292104"/>
                          <a:pt x="2730472" y="2302609"/>
                        </a:cubicBezTo>
                        <a:cubicBezTo>
                          <a:pt x="2479409" y="2317908"/>
                          <a:pt x="2292976" y="2257427"/>
                          <a:pt x="2120331" y="2302609"/>
                        </a:cubicBezTo>
                        <a:cubicBezTo>
                          <a:pt x="1947686" y="2347791"/>
                          <a:pt x="1757835" y="2283029"/>
                          <a:pt x="1486723" y="2302609"/>
                        </a:cubicBezTo>
                        <a:cubicBezTo>
                          <a:pt x="1215611" y="2322189"/>
                          <a:pt x="628957" y="2227431"/>
                          <a:pt x="383776" y="2302609"/>
                        </a:cubicBezTo>
                        <a:cubicBezTo>
                          <a:pt x="152746" y="2305742"/>
                          <a:pt x="-7307" y="2125746"/>
                          <a:pt x="0" y="1918833"/>
                        </a:cubicBezTo>
                        <a:cubicBezTo>
                          <a:pt x="-40056" y="1684704"/>
                          <a:pt x="24159" y="1505021"/>
                          <a:pt x="0" y="1391797"/>
                        </a:cubicBezTo>
                        <a:cubicBezTo>
                          <a:pt x="-24159" y="1278573"/>
                          <a:pt x="43723" y="1045835"/>
                          <a:pt x="0" y="880111"/>
                        </a:cubicBezTo>
                        <a:cubicBezTo>
                          <a:pt x="-43723" y="714387"/>
                          <a:pt x="17243" y="625202"/>
                          <a:pt x="0" y="383776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7CFC87AC-7174-E8BC-44D8-80BABD48E369}"/>
              </a:ext>
            </a:extLst>
          </p:cNvPr>
          <p:cNvSpPr txBox="1"/>
          <p:nvPr/>
        </p:nvSpPr>
        <p:spPr>
          <a:xfrm>
            <a:off x="5615179" y="3787258"/>
            <a:ext cx="29286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CHENNAI 02 CAMPUS (SIRUSERI)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327C646E-75D8-8055-13A7-8ABBFD3C9D8A}"/>
              </a:ext>
            </a:extLst>
          </p:cNvPr>
          <p:cNvSpPr txBox="1"/>
          <p:nvPr/>
        </p:nvSpPr>
        <p:spPr>
          <a:xfrm>
            <a:off x="1172414" y="3852294"/>
            <a:ext cx="687782" cy="360000"/>
          </a:xfrm>
          <a:prstGeom prst="roundRect">
            <a:avLst>
              <a:gd name="adj" fmla="val 9442"/>
            </a:avLst>
          </a:prstGeom>
          <a:solidFill>
            <a:schemeClr val="accent6"/>
          </a:solidFill>
          <a:ln w="6350">
            <a:solidFill>
              <a:schemeClr val="accent2">
                <a:lumMod val="40000"/>
                <a:lumOff val="60000"/>
              </a:schemeClr>
            </a:solidFill>
            <a:prstDash val="sysDot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 defTabSz="914174">
              <a:defRPr sz="700" b="1">
                <a:solidFill>
                  <a:prstClr val="black"/>
                </a:solidFill>
                <a:latin typeface="+mj-lt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Tower 1</a:t>
            </a:r>
          </a:p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Trebuchet MS"/>
              </a:rPr>
              <a:t>20+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MW</a:t>
            </a:r>
          </a:p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Q2 2025</a:t>
            </a:r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D5972D47-A5BB-A111-DD2B-ACBA44330AFC}"/>
              </a:ext>
            </a:extLst>
          </p:cNvPr>
          <p:cNvCxnSpPr>
            <a:cxnSpLocks/>
          </p:cNvCxnSpPr>
          <p:nvPr/>
        </p:nvCxnSpPr>
        <p:spPr>
          <a:xfrm flipH="1" flipV="1">
            <a:off x="3698215" y="2443323"/>
            <a:ext cx="841189" cy="103919"/>
          </a:xfrm>
          <a:prstGeom prst="line">
            <a:avLst/>
          </a:prstGeom>
          <a:ln w="12700">
            <a:solidFill>
              <a:srgbClr val="ABC125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le 130">
            <a:extLst>
              <a:ext uri="{FF2B5EF4-FFF2-40B4-BE49-F238E27FC236}">
                <a16:creationId xmlns:a16="http://schemas.microsoft.com/office/drawing/2014/main" id="{36602911-1C9F-95E2-F5DB-65B92CFC54AB}"/>
              </a:ext>
            </a:extLst>
          </p:cNvPr>
          <p:cNvSpPr/>
          <p:nvPr/>
        </p:nvSpPr>
        <p:spPr>
          <a:xfrm>
            <a:off x="6836647" y="2717012"/>
            <a:ext cx="2092433" cy="799226"/>
          </a:xfrm>
          <a:prstGeom prst="rect">
            <a:avLst/>
          </a:prstGeom>
          <a:noFill/>
          <a:ln w="12700">
            <a:solidFill>
              <a:schemeClr val="accent3">
                <a:lumMod val="7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114248"/>
                      <a:gd name="connsiteY0" fmla="*/ 383776 h 2302609"/>
                      <a:gd name="connsiteX1" fmla="*/ 383776 w 3114248"/>
                      <a:gd name="connsiteY1" fmla="*/ 0 h 2302609"/>
                      <a:gd name="connsiteX2" fmla="*/ 1017384 w 3114248"/>
                      <a:gd name="connsiteY2" fmla="*/ 0 h 2302609"/>
                      <a:gd name="connsiteX3" fmla="*/ 1580591 w 3114248"/>
                      <a:gd name="connsiteY3" fmla="*/ 0 h 2302609"/>
                      <a:gd name="connsiteX4" fmla="*/ 2120331 w 3114248"/>
                      <a:gd name="connsiteY4" fmla="*/ 0 h 2302609"/>
                      <a:gd name="connsiteX5" fmla="*/ 2730472 w 3114248"/>
                      <a:gd name="connsiteY5" fmla="*/ 0 h 2302609"/>
                      <a:gd name="connsiteX6" fmla="*/ 3114248 w 3114248"/>
                      <a:gd name="connsiteY6" fmla="*/ 383776 h 2302609"/>
                      <a:gd name="connsiteX7" fmla="*/ 3114248 w 3114248"/>
                      <a:gd name="connsiteY7" fmla="*/ 895462 h 2302609"/>
                      <a:gd name="connsiteX8" fmla="*/ 3114248 w 3114248"/>
                      <a:gd name="connsiteY8" fmla="*/ 1437848 h 2302609"/>
                      <a:gd name="connsiteX9" fmla="*/ 3114248 w 3114248"/>
                      <a:gd name="connsiteY9" fmla="*/ 1918833 h 2302609"/>
                      <a:gd name="connsiteX10" fmla="*/ 2730472 w 3114248"/>
                      <a:gd name="connsiteY10" fmla="*/ 2302609 h 2302609"/>
                      <a:gd name="connsiteX11" fmla="*/ 2120331 w 3114248"/>
                      <a:gd name="connsiteY11" fmla="*/ 2302609 h 2302609"/>
                      <a:gd name="connsiteX12" fmla="*/ 1486723 w 3114248"/>
                      <a:gd name="connsiteY12" fmla="*/ 2302609 h 2302609"/>
                      <a:gd name="connsiteX13" fmla="*/ 383776 w 3114248"/>
                      <a:gd name="connsiteY13" fmla="*/ 2302609 h 2302609"/>
                      <a:gd name="connsiteX14" fmla="*/ 0 w 3114248"/>
                      <a:gd name="connsiteY14" fmla="*/ 1918833 h 2302609"/>
                      <a:gd name="connsiteX15" fmla="*/ 0 w 3114248"/>
                      <a:gd name="connsiteY15" fmla="*/ 1391797 h 2302609"/>
                      <a:gd name="connsiteX16" fmla="*/ 0 w 3114248"/>
                      <a:gd name="connsiteY16" fmla="*/ 880111 h 2302609"/>
                      <a:gd name="connsiteX17" fmla="*/ 0 w 3114248"/>
                      <a:gd name="connsiteY17" fmla="*/ 383776 h 2302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114248" h="2302609" extrusionOk="0">
                        <a:moveTo>
                          <a:pt x="0" y="383776"/>
                        </a:moveTo>
                        <a:cubicBezTo>
                          <a:pt x="-11782" y="164555"/>
                          <a:pt x="118190" y="20129"/>
                          <a:pt x="383776" y="0"/>
                        </a:cubicBezTo>
                        <a:cubicBezTo>
                          <a:pt x="680474" y="-48040"/>
                          <a:pt x="770610" y="27209"/>
                          <a:pt x="1017384" y="0"/>
                        </a:cubicBezTo>
                        <a:cubicBezTo>
                          <a:pt x="1264158" y="-27209"/>
                          <a:pt x="1452803" y="23102"/>
                          <a:pt x="1580591" y="0"/>
                        </a:cubicBezTo>
                        <a:cubicBezTo>
                          <a:pt x="1708379" y="-23102"/>
                          <a:pt x="1853356" y="47641"/>
                          <a:pt x="2120331" y="0"/>
                        </a:cubicBezTo>
                        <a:cubicBezTo>
                          <a:pt x="2387306" y="-47641"/>
                          <a:pt x="2541497" y="50656"/>
                          <a:pt x="2730472" y="0"/>
                        </a:cubicBezTo>
                        <a:cubicBezTo>
                          <a:pt x="2964745" y="-45933"/>
                          <a:pt x="3075667" y="165914"/>
                          <a:pt x="3114248" y="383776"/>
                        </a:cubicBezTo>
                        <a:cubicBezTo>
                          <a:pt x="3131173" y="530947"/>
                          <a:pt x="3101768" y="769204"/>
                          <a:pt x="3114248" y="895462"/>
                        </a:cubicBezTo>
                        <a:cubicBezTo>
                          <a:pt x="3126728" y="1021720"/>
                          <a:pt x="3080839" y="1300577"/>
                          <a:pt x="3114248" y="1437848"/>
                        </a:cubicBezTo>
                        <a:cubicBezTo>
                          <a:pt x="3147657" y="1575119"/>
                          <a:pt x="3077405" y="1762147"/>
                          <a:pt x="3114248" y="1918833"/>
                        </a:cubicBezTo>
                        <a:cubicBezTo>
                          <a:pt x="3081832" y="2128933"/>
                          <a:pt x="2946257" y="2292104"/>
                          <a:pt x="2730472" y="2302609"/>
                        </a:cubicBezTo>
                        <a:cubicBezTo>
                          <a:pt x="2479409" y="2317908"/>
                          <a:pt x="2292976" y="2257427"/>
                          <a:pt x="2120331" y="2302609"/>
                        </a:cubicBezTo>
                        <a:cubicBezTo>
                          <a:pt x="1947686" y="2347791"/>
                          <a:pt x="1757835" y="2283029"/>
                          <a:pt x="1486723" y="2302609"/>
                        </a:cubicBezTo>
                        <a:cubicBezTo>
                          <a:pt x="1215611" y="2322189"/>
                          <a:pt x="628957" y="2227431"/>
                          <a:pt x="383776" y="2302609"/>
                        </a:cubicBezTo>
                        <a:cubicBezTo>
                          <a:pt x="152746" y="2305742"/>
                          <a:pt x="-7307" y="2125746"/>
                          <a:pt x="0" y="1918833"/>
                        </a:cubicBezTo>
                        <a:cubicBezTo>
                          <a:pt x="-40056" y="1684704"/>
                          <a:pt x="24159" y="1505021"/>
                          <a:pt x="0" y="1391797"/>
                        </a:cubicBezTo>
                        <a:cubicBezTo>
                          <a:pt x="-24159" y="1278573"/>
                          <a:pt x="43723" y="1045835"/>
                          <a:pt x="0" y="880111"/>
                        </a:cubicBezTo>
                        <a:cubicBezTo>
                          <a:pt x="-43723" y="714387"/>
                          <a:pt x="17243" y="625202"/>
                          <a:pt x="0" y="383776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E3B1C6BF-D8D7-166C-B1BA-4D47E58B9303}"/>
              </a:ext>
            </a:extLst>
          </p:cNvPr>
          <p:cNvSpPr txBox="1"/>
          <p:nvPr/>
        </p:nvSpPr>
        <p:spPr>
          <a:xfrm>
            <a:off x="6865886" y="2712708"/>
            <a:ext cx="1954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HYDERABAD 02 CAMPUS</a:t>
            </a:r>
          </a:p>
          <a:p>
            <a:pPr marL="0" marR="0" lvl="0" indent="0" algn="l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(FAB CITY)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236B9F9F-473B-3820-00D4-1A40FD0ECA91}"/>
              </a:ext>
            </a:extLst>
          </p:cNvPr>
          <p:cNvSpPr txBox="1"/>
          <p:nvPr/>
        </p:nvSpPr>
        <p:spPr>
          <a:xfrm>
            <a:off x="1111948" y="3436796"/>
            <a:ext cx="17427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BANGALORE 02 CAMPUS (AEROSPACE PARK)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056AEC79-B22C-F3FC-D5FE-EEF760C8C505}"/>
              </a:ext>
            </a:extLst>
          </p:cNvPr>
          <p:cNvSpPr txBox="1"/>
          <p:nvPr/>
        </p:nvSpPr>
        <p:spPr>
          <a:xfrm>
            <a:off x="6958967" y="3094457"/>
            <a:ext cx="864020" cy="341317"/>
          </a:xfrm>
          <a:prstGeom prst="roundRect">
            <a:avLst>
              <a:gd name="adj" fmla="val 9442"/>
            </a:avLst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accent2">
                <a:lumMod val="40000"/>
                <a:lumOff val="60000"/>
              </a:schemeClr>
            </a:solidFill>
            <a:prstDash val="sysDot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 defTabSz="914174">
              <a:defRPr sz="700" b="1">
                <a:solidFill>
                  <a:prstClr val="black"/>
                </a:solidFill>
                <a:latin typeface="+mj-lt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Block 1</a:t>
            </a:r>
          </a:p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26 MW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455810CC-6462-DD4E-83A7-0E1B74F0DE10}"/>
              </a:ext>
            </a:extLst>
          </p:cNvPr>
          <p:cNvSpPr txBox="1"/>
          <p:nvPr/>
        </p:nvSpPr>
        <p:spPr>
          <a:xfrm>
            <a:off x="7861450" y="3094456"/>
            <a:ext cx="950967" cy="331121"/>
          </a:xfrm>
          <a:prstGeom prst="roundRect">
            <a:avLst>
              <a:gd name="adj" fmla="val 9442"/>
            </a:avLst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accent2">
                <a:lumMod val="40000"/>
                <a:lumOff val="60000"/>
              </a:schemeClr>
            </a:solidFill>
            <a:prstDash val="sysDot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 defTabSz="914174">
              <a:defRPr sz="700" b="1">
                <a:solidFill>
                  <a:prstClr val="black"/>
                </a:solidFill>
                <a:latin typeface="+mj-lt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Additional Blocks</a:t>
            </a:r>
          </a:p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26-52 MW each </a:t>
            </a:r>
          </a:p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(including BTS)</a:t>
            </a:r>
          </a:p>
        </p:txBody>
      </p:sp>
      <p:sp>
        <p:nvSpPr>
          <p:cNvPr id="193" name="Title 2">
            <a:extLst>
              <a:ext uri="{FF2B5EF4-FFF2-40B4-BE49-F238E27FC236}">
                <a16:creationId xmlns:a16="http://schemas.microsoft.com/office/drawing/2014/main" id="{3E79054F-9C84-8C74-3566-1B21C781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188492"/>
            <a:ext cx="8496150" cy="438572"/>
          </a:xfrm>
        </p:spPr>
        <p:txBody>
          <a:bodyPr/>
          <a:lstStyle/>
          <a:p>
            <a:r>
              <a:rPr lang="en-US" dirty="0"/>
              <a:t>Our DATA CENTERS: INDIA FOOTPRINT (SIX Markets)</a:t>
            </a:r>
            <a:endParaRPr lang="en-IN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FF74834-8CEA-D908-10D5-E1EF2C70372E}"/>
              </a:ext>
            </a:extLst>
          </p:cNvPr>
          <p:cNvCxnSpPr>
            <a:cxnSpLocks/>
            <a:stCxn id="102" idx="3"/>
          </p:cNvCxnSpPr>
          <p:nvPr/>
        </p:nvCxnSpPr>
        <p:spPr>
          <a:xfrm flipV="1">
            <a:off x="3966522" y="3225682"/>
            <a:ext cx="925936" cy="489638"/>
          </a:xfrm>
          <a:prstGeom prst="line">
            <a:avLst/>
          </a:prstGeom>
          <a:ln w="12700">
            <a:solidFill>
              <a:srgbClr val="ABC125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C44D58C-BBED-D5C5-E547-B781F3DD1F6C}"/>
              </a:ext>
            </a:extLst>
          </p:cNvPr>
          <p:cNvCxnSpPr>
            <a:cxnSpLocks/>
            <a:stCxn id="51" idx="1"/>
          </p:cNvCxnSpPr>
          <p:nvPr/>
        </p:nvCxnSpPr>
        <p:spPr>
          <a:xfrm flipH="1" flipV="1">
            <a:off x="6037229" y="2248084"/>
            <a:ext cx="921508" cy="49152"/>
          </a:xfrm>
          <a:prstGeom prst="line">
            <a:avLst/>
          </a:prstGeom>
          <a:ln w="12700">
            <a:solidFill>
              <a:srgbClr val="ABC125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951EB3A-FFDB-2885-7B2D-8DC773FCEE95}"/>
              </a:ext>
            </a:extLst>
          </p:cNvPr>
          <p:cNvCxnSpPr>
            <a:cxnSpLocks/>
          </p:cNvCxnSpPr>
          <p:nvPr/>
        </p:nvCxnSpPr>
        <p:spPr>
          <a:xfrm>
            <a:off x="3270469" y="2415953"/>
            <a:ext cx="434096" cy="20986"/>
          </a:xfrm>
          <a:prstGeom prst="line">
            <a:avLst/>
          </a:prstGeom>
          <a:ln w="12700">
            <a:solidFill>
              <a:srgbClr val="ABC125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4EB2F71-F14D-69FE-BFB4-B5DB1D8DBC00}"/>
              </a:ext>
            </a:extLst>
          </p:cNvPr>
          <p:cNvCxnSpPr>
            <a:cxnSpLocks/>
          </p:cNvCxnSpPr>
          <p:nvPr/>
        </p:nvCxnSpPr>
        <p:spPr>
          <a:xfrm flipV="1">
            <a:off x="6324259" y="1046224"/>
            <a:ext cx="0" cy="562570"/>
          </a:xfrm>
          <a:prstGeom prst="line">
            <a:avLst/>
          </a:prstGeom>
          <a:ln w="12700">
            <a:solidFill>
              <a:srgbClr val="ABC125"/>
            </a:solidFill>
            <a:prstDash val="sysDot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238FC87-729A-6ED3-8A69-3F13DF524D81}"/>
              </a:ext>
            </a:extLst>
          </p:cNvPr>
          <p:cNvCxnSpPr>
            <a:cxnSpLocks/>
          </p:cNvCxnSpPr>
          <p:nvPr/>
        </p:nvCxnSpPr>
        <p:spPr>
          <a:xfrm flipV="1">
            <a:off x="5021870" y="1616495"/>
            <a:ext cx="3230887" cy="11565"/>
          </a:xfrm>
          <a:prstGeom prst="line">
            <a:avLst/>
          </a:prstGeom>
          <a:ln w="12700">
            <a:solidFill>
              <a:srgbClr val="C0D72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4966534-5553-7A64-C0F2-A9E7272B285B}"/>
              </a:ext>
            </a:extLst>
          </p:cNvPr>
          <p:cNvCxnSpPr>
            <a:cxnSpLocks/>
          </p:cNvCxnSpPr>
          <p:nvPr/>
        </p:nvCxnSpPr>
        <p:spPr>
          <a:xfrm>
            <a:off x="7198676" y="1504459"/>
            <a:ext cx="0" cy="108000"/>
          </a:xfrm>
          <a:prstGeom prst="line">
            <a:avLst/>
          </a:prstGeom>
          <a:ln w="12700">
            <a:solidFill>
              <a:srgbClr val="ABC125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728D33C-4C3A-DA5A-5B09-AC5265CA901D}"/>
              </a:ext>
            </a:extLst>
          </p:cNvPr>
          <p:cNvCxnSpPr>
            <a:cxnSpLocks/>
            <a:stCxn id="152" idx="0"/>
          </p:cNvCxnSpPr>
          <p:nvPr/>
        </p:nvCxnSpPr>
        <p:spPr>
          <a:xfrm flipH="1" flipV="1">
            <a:off x="5145183" y="3216796"/>
            <a:ext cx="1934338" cy="570462"/>
          </a:xfrm>
          <a:prstGeom prst="line">
            <a:avLst/>
          </a:prstGeom>
          <a:ln w="12700">
            <a:solidFill>
              <a:srgbClr val="ABC125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103B832F-C2A3-DE57-71C9-D6AAA53795FF}"/>
              </a:ext>
            </a:extLst>
          </p:cNvPr>
          <p:cNvCxnSpPr>
            <a:cxnSpLocks/>
            <a:stCxn id="55" idx="1"/>
          </p:cNvCxnSpPr>
          <p:nvPr/>
        </p:nvCxnSpPr>
        <p:spPr>
          <a:xfrm flipH="1" flipV="1">
            <a:off x="5275923" y="2825297"/>
            <a:ext cx="645790" cy="256661"/>
          </a:xfrm>
          <a:prstGeom prst="line">
            <a:avLst/>
          </a:prstGeom>
          <a:ln w="12700">
            <a:solidFill>
              <a:srgbClr val="ABC125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207E9D00-AFC5-A6AF-F32A-05719E498040}"/>
              </a:ext>
            </a:extLst>
          </p:cNvPr>
          <p:cNvCxnSpPr>
            <a:cxnSpLocks/>
          </p:cNvCxnSpPr>
          <p:nvPr/>
        </p:nvCxnSpPr>
        <p:spPr>
          <a:xfrm>
            <a:off x="2962765" y="3722605"/>
            <a:ext cx="148409" cy="2774"/>
          </a:xfrm>
          <a:prstGeom prst="line">
            <a:avLst/>
          </a:prstGeom>
          <a:ln w="12700">
            <a:solidFill>
              <a:srgbClr val="ABC125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8933E976-7D89-2103-F0DC-0CE9E947C5FF}"/>
              </a:ext>
            </a:extLst>
          </p:cNvPr>
          <p:cNvSpPr txBox="1"/>
          <p:nvPr/>
        </p:nvSpPr>
        <p:spPr>
          <a:xfrm>
            <a:off x="3111195" y="3499320"/>
            <a:ext cx="855328" cy="432000"/>
          </a:xfrm>
          <a:prstGeom prst="roundRect">
            <a:avLst>
              <a:gd name="adj" fmla="val 9442"/>
            </a:avLst>
          </a:prstGeom>
          <a:solidFill>
            <a:srgbClr val="BED730"/>
          </a:solidFill>
          <a:ln w="6350">
            <a:solidFill>
              <a:schemeClr val="bg1"/>
            </a:solidFill>
            <a:prstDash val="sysDot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0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BANGALORE 01</a:t>
            </a:r>
          </a:p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Electronic City</a:t>
            </a:r>
          </a:p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7.6 MW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2DFC55D-1593-0686-33B8-E3569693FCB1}"/>
              </a:ext>
            </a:extLst>
          </p:cNvPr>
          <p:cNvSpPr/>
          <p:nvPr/>
        </p:nvSpPr>
        <p:spPr>
          <a:xfrm>
            <a:off x="1031634" y="3435959"/>
            <a:ext cx="1910088" cy="865629"/>
          </a:xfrm>
          <a:prstGeom prst="rect">
            <a:avLst/>
          </a:prstGeom>
          <a:noFill/>
          <a:ln w="12700">
            <a:solidFill>
              <a:schemeClr val="accent3">
                <a:lumMod val="7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114248"/>
                      <a:gd name="connsiteY0" fmla="*/ 383776 h 2302609"/>
                      <a:gd name="connsiteX1" fmla="*/ 383776 w 3114248"/>
                      <a:gd name="connsiteY1" fmla="*/ 0 h 2302609"/>
                      <a:gd name="connsiteX2" fmla="*/ 1017384 w 3114248"/>
                      <a:gd name="connsiteY2" fmla="*/ 0 h 2302609"/>
                      <a:gd name="connsiteX3" fmla="*/ 1580591 w 3114248"/>
                      <a:gd name="connsiteY3" fmla="*/ 0 h 2302609"/>
                      <a:gd name="connsiteX4" fmla="*/ 2120331 w 3114248"/>
                      <a:gd name="connsiteY4" fmla="*/ 0 h 2302609"/>
                      <a:gd name="connsiteX5" fmla="*/ 2730472 w 3114248"/>
                      <a:gd name="connsiteY5" fmla="*/ 0 h 2302609"/>
                      <a:gd name="connsiteX6" fmla="*/ 3114248 w 3114248"/>
                      <a:gd name="connsiteY6" fmla="*/ 383776 h 2302609"/>
                      <a:gd name="connsiteX7" fmla="*/ 3114248 w 3114248"/>
                      <a:gd name="connsiteY7" fmla="*/ 895462 h 2302609"/>
                      <a:gd name="connsiteX8" fmla="*/ 3114248 w 3114248"/>
                      <a:gd name="connsiteY8" fmla="*/ 1437848 h 2302609"/>
                      <a:gd name="connsiteX9" fmla="*/ 3114248 w 3114248"/>
                      <a:gd name="connsiteY9" fmla="*/ 1918833 h 2302609"/>
                      <a:gd name="connsiteX10" fmla="*/ 2730472 w 3114248"/>
                      <a:gd name="connsiteY10" fmla="*/ 2302609 h 2302609"/>
                      <a:gd name="connsiteX11" fmla="*/ 2120331 w 3114248"/>
                      <a:gd name="connsiteY11" fmla="*/ 2302609 h 2302609"/>
                      <a:gd name="connsiteX12" fmla="*/ 1486723 w 3114248"/>
                      <a:gd name="connsiteY12" fmla="*/ 2302609 h 2302609"/>
                      <a:gd name="connsiteX13" fmla="*/ 383776 w 3114248"/>
                      <a:gd name="connsiteY13" fmla="*/ 2302609 h 2302609"/>
                      <a:gd name="connsiteX14" fmla="*/ 0 w 3114248"/>
                      <a:gd name="connsiteY14" fmla="*/ 1918833 h 2302609"/>
                      <a:gd name="connsiteX15" fmla="*/ 0 w 3114248"/>
                      <a:gd name="connsiteY15" fmla="*/ 1391797 h 2302609"/>
                      <a:gd name="connsiteX16" fmla="*/ 0 w 3114248"/>
                      <a:gd name="connsiteY16" fmla="*/ 880111 h 2302609"/>
                      <a:gd name="connsiteX17" fmla="*/ 0 w 3114248"/>
                      <a:gd name="connsiteY17" fmla="*/ 383776 h 2302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114248" h="2302609" extrusionOk="0">
                        <a:moveTo>
                          <a:pt x="0" y="383776"/>
                        </a:moveTo>
                        <a:cubicBezTo>
                          <a:pt x="-11782" y="164555"/>
                          <a:pt x="118190" y="20129"/>
                          <a:pt x="383776" y="0"/>
                        </a:cubicBezTo>
                        <a:cubicBezTo>
                          <a:pt x="680474" y="-48040"/>
                          <a:pt x="770610" y="27209"/>
                          <a:pt x="1017384" y="0"/>
                        </a:cubicBezTo>
                        <a:cubicBezTo>
                          <a:pt x="1264158" y="-27209"/>
                          <a:pt x="1452803" y="23102"/>
                          <a:pt x="1580591" y="0"/>
                        </a:cubicBezTo>
                        <a:cubicBezTo>
                          <a:pt x="1708379" y="-23102"/>
                          <a:pt x="1853356" y="47641"/>
                          <a:pt x="2120331" y="0"/>
                        </a:cubicBezTo>
                        <a:cubicBezTo>
                          <a:pt x="2387306" y="-47641"/>
                          <a:pt x="2541497" y="50656"/>
                          <a:pt x="2730472" y="0"/>
                        </a:cubicBezTo>
                        <a:cubicBezTo>
                          <a:pt x="2964745" y="-45933"/>
                          <a:pt x="3075667" y="165914"/>
                          <a:pt x="3114248" y="383776"/>
                        </a:cubicBezTo>
                        <a:cubicBezTo>
                          <a:pt x="3131173" y="530947"/>
                          <a:pt x="3101768" y="769204"/>
                          <a:pt x="3114248" y="895462"/>
                        </a:cubicBezTo>
                        <a:cubicBezTo>
                          <a:pt x="3126728" y="1021720"/>
                          <a:pt x="3080839" y="1300577"/>
                          <a:pt x="3114248" y="1437848"/>
                        </a:cubicBezTo>
                        <a:cubicBezTo>
                          <a:pt x="3147657" y="1575119"/>
                          <a:pt x="3077405" y="1762147"/>
                          <a:pt x="3114248" y="1918833"/>
                        </a:cubicBezTo>
                        <a:cubicBezTo>
                          <a:pt x="3081832" y="2128933"/>
                          <a:pt x="2946257" y="2292104"/>
                          <a:pt x="2730472" y="2302609"/>
                        </a:cubicBezTo>
                        <a:cubicBezTo>
                          <a:pt x="2479409" y="2317908"/>
                          <a:pt x="2292976" y="2257427"/>
                          <a:pt x="2120331" y="2302609"/>
                        </a:cubicBezTo>
                        <a:cubicBezTo>
                          <a:pt x="1947686" y="2347791"/>
                          <a:pt x="1757835" y="2283029"/>
                          <a:pt x="1486723" y="2302609"/>
                        </a:cubicBezTo>
                        <a:cubicBezTo>
                          <a:pt x="1215611" y="2322189"/>
                          <a:pt x="628957" y="2227431"/>
                          <a:pt x="383776" y="2302609"/>
                        </a:cubicBezTo>
                        <a:cubicBezTo>
                          <a:pt x="152746" y="2305742"/>
                          <a:pt x="-7307" y="2125746"/>
                          <a:pt x="0" y="1918833"/>
                        </a:cubicBezTo>
                        <a:cubicBezTo>
                          <a:pt x="-40056" y="1684704"/>
                          <a:pt x="24159" y="1505021"/>
                          <a:pt x="0" y="1391797"/>
                        </a:cubicBezTo>
                        <a:cubicBezTo>
                          <a:pt x="-24159" y="1278573"/>
                          <a:pt x="43723" y="1045835"/>
                          <a:pt x="0" y="880111"/>
                        </a:cubicBezTo>
                        <a:cubicBezTo>
                          <a:pt x="-43723" y="714387"/>
                          <a:pt x="17243" y="625202"/>
                          <a:pt x="0" y="383776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BE9B54-DD5B-AD4F-F191-C770B4F42825}"/>
              </a:ext>
            </a:extLst>
          </p:cNvPr>
          <p:cNvSpPr txBox="1"/>
          <p:nvPr/>
        </p:nvSpPr>
        <p:spPr>
          <a:xfrm>
            <a:off x="5132736" y="4760419"/>
            <a:ext cx="36874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All Power references are Design IT Power at </a:t>
            </a:r>
            <a:r>
              <a:rPr lang="en-US" sz="800">
                <a:solidFill>
                  <a:schemeClr val="bg1">
                    <a:lumMod val="75000"/>
                  </a:schemeClr>
                </a:solidFill>
                <a:latin typeface="Trebuchet MS"/>
                <a:cs typeface="Arial" panose="020B0604020202020204" pitchFamily="34" charset="0"/>
              </a:rPr>
              <a:t>maximum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Capacity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0BF10FB-16B9-966D-CC17-F166D2E01AB5}"/>
              </a:ext>
            </a:extLst>
          </p:cNvPr>
          <p:cNvSpPr txBox="1"/>
          <p:nvPr/>
        </p:nvSpPr>
        <p:spPr>
          <a:xfrm>
            <a:off x="327268" y="4610734"/>
            <a:ext cx="108000" cy="108000"/>
          </a:xfrm>
          <a:prstGeom prst="roundRect">
            <a:avLst>
              <a:gd name="adj" fmla="val 9442"/>
            </a:avLst>
          </a:prstGeom>
          <a:solidFill>
            <a:srgbClr val="BED730"/>
          </a:solidFill>
          <a:ln w="6350">
            <a:solidFill>
              <a:schemeClr val="bg1"/>
            </a:solidFill>
            <a:prstDash val="sysDot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 defTabSz="914174">
              <a:defRPr sz="700" b="1">
                <a:solidFill>
                  <a:prstClr val="black"/>
                </a:solidFill>
                <a:latin typeface="+mj-lt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F856E84-3603-8732-FF42-BD6F52A9AC73}"/>
              </a:ext>
            </a:extLst>
          </p:cNvPr>
          <p:cNvSpPr txBox="1"/>
          <p:nvPr/>
        </p:nvSpPr>
        <p:spPr>
          <a:xfrm>
            <a:off x="1209224" y="4610734"/>
            <a:ext cx="108000" cy="108000"/>
          </a:xfrm>
          <a:prstGeom prst="roundRect">
            <a:avLst>
              <a:gd name="adj" fmla="val 9442"/>
            </a:avLst>
          </a:prstGeom>
          <a:solidFill>
            <a:schemeClr val="accent6"/>
          </a:solidFill>
          <a:ln w="6350">
            <a:solidFill>
              <a:schemeClr val="accent6">
                <a:lumMod val="40000"/>
                <a:lumOff val="60000"/>
              </a:schemeClr>
            </a:solidFill>
            <a:prstDash val="sysDot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 defTabSz="914174">
              <a:defRPr sz="700" b="1">
                <a:solidFill>
                  <a:prstClr val="black"/>
                </a:solidFill>
                <a:latin typeface="+mj-lt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5C2A65D-54ED-E393-E7B6-7FAD34558D7B}"/>
              </a:ext>
            </a:extLst>
          </p:cNvPr>
          <p:cNvSpPr txBox="1"/>
          <p:nvPr/>
        </p:nvSpPr>
        <p:spPr>
          <a:xfrm>
            <a:off x="2316732" y="4610734"/>
            <a:ext cx="108000" cy="108000"/>
          </a:xfrm>
          <a:prstGeom prst="roundRect">
            <a:avLst>
              <a:gd name="adj" fmla="val 9442"/>
            </a:avLst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accent2">
                <a:lumMod val="40000"/>
                <a:lumOff val="60000"/>
              </a:schemeClr>
            </a:solidFill>
            <a:prstDash val="sysDot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 defTabSz="914174">
              <a:defRPr sz="700" b="1">
                <a:solidFill>
                  <a:prstClr val="black"/>
                </a:solidFill>
                <a:latin typeface="+mj-lt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D1D146-9203-59F3-E36C-8B48782A5006}"/>
              </a:ext>
            </a:extLst>
          </p:cNvPr>
          <p:cNvSpPr txBox="1"/>
          <p:nvPr/>
        </p:nvSpPr>
        <p:spPr>
          <a:xfrm>
            <a:off x="435268" y="4557012"/>
            <a:ext cx="7403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Operational</a:t>
            </a:r>
            <a:endParaRPr kumimoji="0" lang="en-IN" sz="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0ABCD9-401F-A48D-4BFE-F792CE23D16E}"/>
              </a:ext>
            </a:extLst>
          </p:cNvPr>
          <p:cNvSpPr txBox="1"/>
          <p:nvPr/>
        </p:nvSpPr>
        <p:spPr>
          <a:xfrm>
            <a:off x="1317224" y="4557012"/>
            <a:ext cx="9659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In Development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07C5637-2273-1E51-D3BF-B4E22969D87A}"/>
              </a:ext>
            </a:extLst>
          </p:cNvPr>
          <p:cNvSpPr txBox="1"/>
          <p:nvPr/>
        </p:nvSpPr>
        <p:spPr>
          <a:xfrm>
            <a:off x="2424732" y="4557012"/>
            <a:ext cx="7412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Planning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014D773-06C4-B8BA-2687-F59ACCC2B235}"/>
              </a:ext>
            </a:extLst>
          </p:cNvPr>
          <p:cNvSpPr txBox="1"/>
          <p:nvPr/>
        </p:nvSpPr>
        <p:spPr>
          <a:xfrm>
            <a:off x="1230498" y="953206"/>
            <a:ext cx="900000" cy="360000"/>
          </a:xfrm>
          <a:prstGeom prst="roundRect">
            <a:avLst>
              <a:gd name="adj" fmla="val 9442"/>
            </a:avLst>
          </a:prstGeom>
          <a:solidFill>
            <a:srgbClr val="BED730"/>
          </a:solidFill>
          <a:ln w="6350">
            <a:solidFill>
              <a:schemeClr val="bg1"/>
            </a:solidFill>
            <a:prstDash val="sysDot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0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Tower 2</a:t>
            </a:r>
          </a:p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9.6 MW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8D5DF48-AB39-08AD-77D8-F057FFAA5AC5}"/>
              </a:ext>
            </a:extLst>
          </p:cNvPr>
          <p:cNvSpPr txBox="1"/>
          <p:nvPr/>
        </p:nvSpPr>
        <p:spPr>
          <a:xfrm>
            <a:off x="231472" y="953206"/>
            <a:ext cx="900000" cy="360000"/>
          </a:xfrm>
          <a:prstGeom prst="roundRect">
            <a:avLst>
              <a:gd name="adj" fmla="val 9442"/>
            </a:avLst>
          </a:prstGeom>
          <a:solidFill>
            <a:srgbClr val="BED730"/>
          </a:solidFill>
          <a:ln w="6350">
            <a:solidFill>
              <a:schemeClr val="bg1"/>
            </a:solidFill>
            <a:prstDash val="sysDot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0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Tower 1</a:t>
            </a:r>
          </a:p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11.5 MW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4685C13-762E-36D7-45AA-29EA3B41CD63}"/>
              </a:ext>
            </a:extLst>
          </p:cNvPr>
          <p:cNvCxnSpPr>
            <a:cxnSpLocks/>
          </p:cNvCxnSpPr>
          <p:nvPr/>
        </p:nvCxnSpPr>
        <p:spPr>
          <a:xfrm rot="5400000" flipV="1">
            <a:off x="643445" y="1971220"/>
            <a:ext cx="144000" cy="0"/>
          </a:xfrm>
          <a:prstGeom prst="line">
            <a:avLst/>
          </a:prstGeom>
          <a:ln w="12700">
            <a:solidFill>
              <a:srgbClr val="ABC125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586A473-2461-3635-3E3A-EF47E43EA928}"/>
              </a:ext>
            </a:extLst>
          </p:cNvPr>
          <p:cNvCxnSpPr>
            <a:cxnSpLocks/>
          </p:cNvCxnSpPr>
          <p:nvPr/>
        </p:nvCxnSpPr>
        <p:spPr>
          <a:xfrm rot="5400000" flipV="1">
            <a:off x="1296357" y="1971220"/>
            <a:ext cx="144000" cy="0"/>
          </a:xfrm>
          <a:prstGeom prst="line">
            <a:avLst/>
          </a:prstGeom>
          <a:ln w="12700">
            <a:solidFill>
              <a:srgbClr val="ABC125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ounded Rectangle 140">
            <a:extLst>
              <a:ext uri="{FF2B5EF4-FFF2-40B4-BE49-F238E27FC236}">
                <a16:creationId xmlns:a16="http://schemas.microsoft.com/office/drawing/2014/main" id="{1E4DA414-F752-F613-B079-C15E8DB40414}"/>
              </a:ext>
            </a:extLst>
          </p:cNvPr>
          <p:cNvSpPr/>
          <p:nvPr/>
        </p:nvSpPr>
        <p:spPr>
          <a:xfrm>
            <a:off x="2231018" y="953206"/>
            <a:ext cx="904417" cy="360000"/>
          </a:xfrm>
          <a:prstGeom prst="roundRect">
            <a:avLst/>
          </a:prstGeom>
          <a:solidFill>
            <a:srgbClr val="BED730"/>
          </a:solidFill>
          <a:ln w="6350">
            <a:solidFill>
              <a:schemeClr val="bg1"/>
            </a:solidFill>
            <a:prstDash val="sysDot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Tower 3</a:t>
            </a:r>
          </a:p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BTS</a:t>
            </a:r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DFFA994C-3A8A-8452-3F37-51D754344516}"/>
              </a:ext>
            </a:extLst>
          </p:cNvPr>
          <p:cNvCxnSpPr>
            <a:cxnSpLocks/>
          </p:cNvCxnSpPr>
          <p:nvPr/>
        </p:nvCxnSpPr>
        <p:spPr>
          <a:xfrm rot="5400000" flipV="1">
            <a:off x="2691253" y="1419760"/>
            <a:ext cx="144000" cy="0"/>
          </a:xfrm>
          <a:prstGeom prst="line">
            <a:avLst/>
          </a:prstGeom>
          <a:ln w="12700">
            <a:solidFill>
              <a:srgbClr val="ABC125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B1327BA-CCA9-0DBD-E4D7-7814723FAE1F}"/>
              </a:ext>
            </a:extLst>
          </p:cNvPr>
          <p:cNvSpPr txBox="1"/>
          <p:nvPr/>
        </p:nvSpPr>
        <p:spPr>
          <a:xfrm>
            <a:off x="1238895" y="1506123"/>
            <a:ext cx="900000" cy="360000"/>
          </a:xfrm>
          <a:prstGeom prst="roundRect">
            <a:avLst>
              <a:gd name="adj" fmla="val 9442"/>
            </a:avLst>
          </a:prstGeom>
          <a:solidFill>
            <a:srgbClr val="BED730"/>
          </a:solidFill>
          <a:ln w="6350">
            <a:solidFill>
              <a:schemeClr val="bg1"/>
            </a:solidFill>
            <a:prstDash val="sysDot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 defTabSz="914174">
              <a:defRPr sz="700" b="1">
                <a:solidFill>
                  <a:prstClr val="black"/>
                </a:solidFill>
                <a:latin typeface="+mj-lt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Tower 5</a:t>
            </a:r>
          </a:p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Trebuchet MS"/>
              </a:rPr>
              <a:t>43+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MW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044232-EF2E-5FD6-5F88-B4E70C68CD50}"/>
              </a:ext>
            </a:extLst>
          </p:cNvPr>
          <p:cNvSpPr txBox="1"/>
          <p:nvPr/>
        </p:nvSpPr>
        <p:spPr>
          <a:xfrm>
            <a:off x="239869" y="1506123"/>
            <a:ext cx="900000" cy="360000"/>
          </a:xfrm>
          <a:prstGeom prst="roundRect">
            <a:avLst>
              <a:gd name="adj" fmla="val 9442"/>
            </a:avLst>
          </a:prstGeom>
          <a:solidFill>
            <a:srgbClr val="BED730"/>
          </a:solidFill>
          <a:ln w="6350">
            <a:solidFill>
              <a:schemeClr val="bg1"/>
            </a:solidFill>
            <a:prstDash val="sysDot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0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Tower 4</a:t>
            </a:r>
          </a:p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8.1 MW</a:t>
            </a:r>
          </a:p>
        </p:txBody>
      </p:sp>
      <p:sp>
        <p:nvSpPr>
          <p:cNvPr id="8" name="Rounded Rectangle 140">
            <a:extLst>
              <a:ext uri="{FF2B5EF4-FFF2-40B4-BE49-F238E27FC236}">
                <a16:creationId xmlns:a16="http://schemas.microsoft.com/office/drawing/2014/main" id="{6E23F79A-C0C3-344F-5D37-F6ACE1992467}"/>
              </a:ext>
            </a:extLst>
          </p:cNvPr>
          <p:cNvSpPr/>
          <p:nvPr/>
        </p:nvSpPr>
        <p:spPr>
          <a:xfrm>
            <a:off x="2239480" y="1506123"/>
            <a:ext cx="904417" cy="360000"/>
          </a:xfrm>
          <a:prstGeom prst="roundRect">
            <a:avLst/>
          </a:prstGeom>
          <a:solidFill>
            <a:schemeClr val="accent6"/>
          </a:solidFill>
          <a:ln w="6350">
            <a:solidFill>
              <a:schemeClr val="accent6">
                <a:lumMod val="40000"/>
                <a:lumOff val="60000"/>
              </a:schemeClr>
            </a:solidFill>
            <a:prstDash val="sysDot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Tower 6</a:t>
            </a:r>
          </a:p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>
                <a:solidFill>
                  <a:prstClr val="black"/>
                </a:solidFill>
                <a:latin typeface="Trebuchet MS"/>
              </a:rPr>
              <a:t>40+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MW</a:t>
            </a:r>
          </a:p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Q2 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B4958F-BFC6-4584-FA65-7EBA08AE45D5}"/>
              </a:ext>
            </a:extLst>
          </p:cNvPr>
          <p:cNvSpPr txBox="1"/>
          <p:nvPr/>
        </p:nvSpPr>
        <p:spPr>
          <a:xfrm>
            <a:off x="986760" y="2044676"/>
            <a:ext cx="648000" cy="360000"/>
          </a:xfrm>
          <a:prstGeom prst="roundRect">
            <a:avLst>
              <a:gd name="adj" fmla="val 9442"/>
            </a:avLst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accent2">
                <a:lumMod val="40000"/>
                <a:lumOff val="60000"/>
              </a:schemeClr>
            </a:solidFill>
            <a:prstDash val="sysDot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0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Tower 8</a:t>
            </a:r>
          </a:p>
          <a:p>
            <a:pPr marL="0" marR="0" lvl="0" indent="0" algn="ctr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prstClr val="black"/>
                </a:solidFill>
                <a:latin typeface="Trebuchet MS"/>
              </a:rPr>
              <a:t>40+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MW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BA3BD5-280B-7FCC-A4EF-15C472162BD5}"/>
              </a:ext>
            </a:extLst>
          </p:cNvPr>
          <p:cNvSpPr txBox="1"/>
          <p:nvPr/>
        </p:nvSpPr>
        <p:spPr>
          <a:xfrm>
            <a:off x="233794" y="2044676"/>
            <a:ext cx="648000" cy="360000"/>
          </a:xfrm>
          <a:prstGeom prst="roundRect">
            <a:avLst>
              <a:gd name="adj" fmla="val 9442"/>
            </a:avLst>
          </a:prstGeom>
          <a:solidFill>
            <a:schemeClr val="accent6"/>
          </a:solidFill>
          <a:ln w="6350">
            <a:solidFill>
              <a:schemeClr val="accent6">
                <a:lumMod val="40000"/>
                <a:lumOff val="60000"/>
              </a:schemeClr>
            </a:solidFill>
            <a:prstDash val="sysDot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0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Tower 7</a:t>
            </a:r>
          </a:p>
          <a:p>
            <a:pPr marL="0" marR="0" lvl="0" indent="0" algn="ctr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prstClr val="black"/>
                </a:solidFill>
                <a:latin typeface="Trebuchet MS"/>
              </a:rPr>
              <a:t>40+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MW</a:t>
            </a:r>
          </a:p>
          <a:p>
            <a:pPr marL="0" marR="0" lvl="0" indent="0" algn="ctr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Q3 2025</a:t>
            </a:r>
          </a:p>
        </p:txBody>
      </p:sp>
      <p:sp>
        <p:nvSpPr>
          <p:cNvPr id="11" name="Rounded Rectangle 140">
            <a:extLst>
              <a:ext uri="{FF2B5EF4-FFF2-40B4-BE49-F238E27FC236}">
                <a16:creationId xmlns:a16="http://schemas.microsoft.com/office/drawing/2014/main" id="{8017E380-FC44-C686-84B9-908B8DA8B482}"/>
              </a:ext>
            </a:extLst>
          </p:cNvPr>
          <p:cNvSpPr/>
          <p:nvPr/>
        </p:nvSpPr>
        <p:spPr>
          <a:xfrm>
            <a:off x="1739726" y="2044676"/>
            <a:ext cx="648000" cy="36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accent2">
                <a:lumMod val="40000"/>
                <a:lumOff val="60000"/>
              </a:schemeClr>
            </a:solidFill>
            <a:prstDash val="sysDot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Tower 9</a:t>
            </a:r>
          </a:p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40+ MW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1671E30-C689-08B5-75D5-43A2820E17CF}"/>
              </a:ext>
            </a:extLst>
          </p:cNvPr>
          <p:cNvCxnSpPr>
            <a:cxnSpLocks/>
          </p:cNvCxnSpPr>
          <p:nvPr/>
        </p:nvCxnSpPr>
        <p:spPr>
          <a:xfrm rot="5400000" flipV="1">
            <a:off x="637946" y="1419760"/>
            <a:ext cx="144000" cy="0"/>
          </a:xfrm>
          <a:prstGeom prst="line">
            <a:avLst/>
          </a:prstGeom>
          <a:ln w="12700">
            <a:solidFill>
              <a:srgbClr val="ABC125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4439343-6962-4B5E-5E46-6152873413B1}"/>
              </a:ext>
            </a:extLst>
          </p:cNvPr>
          <p:cNvCxnSpPr>
            <a:cxnSpLocks/>
          </p:cNvCxnSpPr>
          <p:nvPr/>
        </p:nvCxnSpPr>
        <p:spPr>
          <a:xfrm rot="5400000" flipV="1">
            <a:off x="1646058" y="1419760"/>
            <a:ext cx="144000" cy="0"/>
          </a:xfrm>
          <a:prstGeom prst="line">
            <a:avLst/>
          </a:prstGeom>
          <a:ln w="12700">
            <a:solidFill>
              <a:srgbClr val="ABC125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8782542-0DD6-3E3E-4129-3C44DA486BDC}"/>
              </a:ext>
            </a:extLst>
          </p:cNvPr>
          <p:cNvCxnSpPr>
            <a:cxnSpLocks/>
          </p:cNvCxnSpPr>
          <p:nvPr/>
        </p:nvCxnSpPr>
        <p:spPr>
          <a:xfrm rot="5400000" flipV="1">
            <a:off x="2691729" y="1970009"/>
            <a:ext cx="144000" cy="0"/>
          </a:xfrm>
          <a:prstGeom prst="line">
            <a:avLst/>
          </a:prstGeom>
          <a:ln w="12700">
            <a:solidFill>
              <a:srgbClr val="ABC125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140">
            <a:extLst>
              <a:ext uri="{FF2B5EF4-FFF2-40B4-BE49-F238E27FC236}">
                <a16:creationId xmlns:a16="http://schemas.microsoft.com/office/drawing/2014/main" id="{969950A6-F183-587A-CB58-940360BC3F2E}"/>
              </a:ext>
            </a:extLst>
          </p:cNvPr>
          <p:cNvSpPr/>
          <p:nvPr/>
        </p:nvSpPr>
        <p:spPr>
          <a:xfrm>
            <a:off x="2492692" y="2044676"/>
            <a:ext cx="648000" cy="36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accent2">
                <a:lumMod val="40000"/>
                <a:lumOff val="60000"/>
              </a:schemeClr>
            </a:solidFill>
            <a:prstDash val="sysDot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Tower 10</a:t>
            </a:r>
          </a:p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40+ MW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F6B414-886C-EC14-EDA5-22E48B183354}"/>
              </a:ext>
            </a:extLst>
          </p:cNvPr>
          <p:cNvCxnSpPr>
            <a:cxnSpLocks/>
          </p:cNvCxnSpPr>
          <p:nvPr/>
        </p:nvCxnSpPr>
        <p:spPr>
          <a:xfrm rot="5400000" flipV="1">
            <a:off x="1935167" y="1971220"/>
            <a:ext cx="144000" cy="0"/>
          </a:xfrm>
          <a:prstGeom prst="line">
            <a:avLst/>
          </a:prstGeom>
          <a:ln w="12700">
            <a:solidFill>
              <a:srgbClr val="ABC125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78FA4BD-D865-ABF5-D7C7-9A40BB1A773C}"/>
              </a:ext>
            </a:extLst>
          </p:cNvPr>
          <p:cNvCxnSpPr>
            <a:cxnSpLocks/>
          </p:cNvCxnSpPr>
          <p:nvPr/>
        </p:nvCxnSpPr>
        <p:spPr>
          <a:xfrm>
            <a:off x="686056" y="2452303"/>
            <a:ext cx="3813" cy="201298"/>
          </a:xfrm>
          <a:prstGeom prst="line">
            <a:avLst/>
          </a:prstGeom>
          <a:ln w="12700">
            <a:solidFill>
              <a:srgbClr val="ABC125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B579C51-EF41-F5BD-8B99-F4BCBBF2EC6C}"/>
              </a:ext>
            </a:extLst>
          </p:cNvPr>
          <p:cNvCxnSpPr>
            <a:cxnSpLocks/>
          </p:cNvCxnSpPr>
          <p:nvPr/>
        </p:nvCxnSpPr>
        <p:spPr>
          <a:xfrm>
            <a:off x="1313332" y="2452303"/>
            <a:ext cx="3813" cy="201298"/>
          </a:xfrm>
          <a:prstGeom prst="line">
            <a:avLst/>
          </a:prstGeom>
          <a:ln w="12700">
            <a:solidFill>
              <a:srgbClr val="ABC125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140">
            <a:extLst>
              <a:ext uri="{FF2B5EF4-FFF2-40B4-BE49-F238E27FC236}">
                <a16:creationId xmlns:a16="http://schemas.microsoft.com/office/drawing/2014/main" id="{3EFDA09F-91D8-FBBB-3131-8FB10390E3F2}"/>
              </a:ext>
            </a:extLst>
          </p:cNvPr>
          <p:cNvSpPr/>
          <p:nvPr/>
        </p:nvSpPr>
        <p:spPr>
          <a:xfrm>
            <a:off x="323850" y="2578624"/>
            <a:ext cx="648000" cy="360000"/>
          </a:xfrm>
          <a:prstGeom prst="roundRect">
            <a:avLst/>
          </a:prstGeom>
          <a:solidFill>
            <a:schemeClr val="accent6"/>
          </a:solidFill>
          <a:ln w="6350">
            <a:solidFill>
              <a:schemeClr val="accent6">
                <a:lumMod val="40000"/>
                <a:lumOff val="60000"/>
              </a:schemeClr>
            </a:solidFill>
            <a:prstDash val="sysDot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Tower 11</a:t>
            </a:r>
          </a:p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>
                <a:solidFill>
                  <a:prstClr val="black"/>
                </a:solidFill>
                <a:latin typeface="Trebuchet MS"/>
              </a:rPr>
              <a:t>40+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MW</a:t>
            </a:r>
          </a:p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Q3 2025</a:t>
            </a:r>
          </a:p>
        </p:txBody>
      </p:sp>
      <p:sp>
        <p:nvSpPr>
          <p:cNvPr id="41" name="Rounded Rectangle 140">
            <a:extLst>
              <a:ext uri="{FF2B5EF4-FFF2-40B4-BE49-F238E27FC236}">
                <a16:creationId xmlns:a16="http://schemas.microsoft.com/office/drawing/2014/main" id="{34521302-90EE-72FF-2771-43593C4116D0}"/>
              </a:ext>
            </a:extLst>
          </p:cNvPr>
          <p:cNvSpPr/>
          <p:nvPr/>
        </p:nvSpPr>
        <p:spPr>
          <a:xfrm>
            <a:off x="1066009" y="2578624"/>
            <a:ext cx="648000" cy="360000"/>
          </a:xfrm>
          <a:prstGeom prst="roundRect">
            <a:avLst/>
          </a:prstGeom>
          <a:solidFill>
            <a:schemeClr val="accent6"/>
          </a:solidFill>
          <a:ln w="6350">
            <a:solidFill>
              <a:schemeClr val="accent6">
                <a:lumMod val="40000"/>
                <a:lumOff val="60000"/>
              </a:schemeClr>
            </a:solidFill>
            <a:prstDash val="sysDot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Tower 12</a:t>
            </a:r>
          </a:p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>
                <a:solidFill>
                  <a:prstClr val="black"/>
                </a:solidFill>
                <a:latin typeface="Trebuchet MS"/>
              </a:rPr>
              <a:t>40+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MW</a:t>
            </a:r>
          </a:p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Q4 2025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E6DB53-5AD8-CF8A-644D-2DCE9046A15C}"/>
              </a:ext>
            </a:extLst>
          </p:cNvPr>
          <p:cNvSpPr txBox="1"/>
          <p:nvPr/>
        </p:nvSpPr>
        <p:spPr>
          <a:xfrm>
            <a:off x="2036494" y="3864132"/>
            <a:ext cx="687782" cy="360000"/>
          </a:xfrm>
          <a:prstGeom prst="roundRect">
            <a:avLst>
              <a:gd name="adj" fmla="val 9442"/>
            </a:avLst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2">
                <a:lumMod val="40000"/>
                <a:lumOff val="60000"/>
              </a:schemeClr>
            </a:solidFill>
            <a:prstDash val="sysDot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 defTabSz="914174">
              <a:defRPr sz="700" b="1">
                <a:solidFill>
                  <a:prstClr val="black"/>
                </a:solidFill>
                <a:latin typeface="+mj-lt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Tower 2</a:t>
            </a:r>
          </a:p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Trebuchet MS"/>
              </a:rPr>
              <a:t>20+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MW</a:t>
            </a:r>
          </a:p>
        </p:txBody>
      </p:sp>
      <p:sp>
        <p:nvSpPr>
          <p:cNvPr id="16" name="Star: 5 Points 14">
            <a:extLst>
              <a:ext uri="{FF2B5EF4-FFF2-40B4-BE49-F238E27FC236}">
                <a16:creationId xmlns:a16="http://schemas.microsoft.com/office/drawing/2014/main" id="{F912EFC4-EC69-DC69-B027-C0631CE9B6AC}"/>
              </a:ext>
            </a:extLst>
          </p:cNvPr>
          <p:cNvSpPr/>
          <p:nvPr/>
        </p:nvSpPr>
        <p:spPr>
          <a:xfrm>
            <a:off x="3292652" y="1125573"/>
            <a:ext cx="688026" cy="628108"/>
          </a:xfrm>
          <a:prstGeom prst="star6">
            <a:avLst/>
          </a:prstGeom>
          <a:solidFill>
            <a:srgbClr val="00B0F0"/>
          </a:solidFill>
          <a:ln w="63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457189"/>
            <a:endParaRPr lang="en-US" sz="800">
              <a:solidFill>
                <a:schemeClr val="tx1"/>
              </a:solidFill>
              <a:latin typeface="Trebuchet M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65E0C6-E606-CE4C-B384-2A54235D38C6}"/>
              </a:ext>
            </a:extLst>
          </p:cNvPr>
          <p:cNvSpPr txBox="1"/>
          <p:nvPr/>
        </p:nvSpPr>
        <p:spPr>
          <a:xfrm>
            <a:off x="3293997" y="1270350"/>
            <a:ext cx="686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800">
                <a:solidFill>
                  <a:schemeClr val="tx1"/>
                </a:solidFill>
                <a:latin typeface="Trebuchet MS"/>
              </a:rPr>
              <a:t>1</a:t>
            </a:r>
            <a:r>
              <a:rPr lang="en-US" sz="800" baseline="30000">
                <a:solidFill>
                  <a:schemeClr val="tx1"/>
                </a:solidFill>
                <a:latin typeface="Trebuchet MS"/>
              </a:rPr>
              <a:t>st</a:t>
            </a:r>
            <a:r>
              <a:rPr lang="en-US" sz="800">
                <a:solidFill>
                  <a:schemeClr val="tx1"/>
                </a:solidFill>
                <a:latin typeface="Trebuchet MS"/>
              </a:rPr>
              <a:t> Tier 3</a:t>
            </a:r>
          </a:p>
          <a:p>
            <a:pPr algn="ctr" defTabSz="457189"/>
            <a:r>
              <a:rPr lang="en-US" sz="800">
                <a:solidFill>
                  <a:schemeClr val="tx1"/>
                </a:solidFill>
                <a:latin typeface="Trebuchet MS"/>
              </a:rPr>
              <a:t>in 2000</a:t>
            </a:r>
            <a:endParaRPr lang="en-US" sz="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0D0271-C039-5B07-6AFF-30F0E056BF68}"/>
              </a:ext>
            </a:extLst>
          </p:cNvPr>
          <p:cNvSpPr txBox="1"/>
          <p:nvPr/>
        </p:nvSpPr>
        <p:spPr>
          <a:xfrm>
            <a:off x="3670547" y="741154"/>
            <a:ext cx="901453" cy="288000"/>
          </a:xfrm>
          <a:prstGeom prst="round2DiagRect">
            <a:avLst/>
          </a:prstGeom>
          <a:solidFill>
            <a:schemeClr val="accent6"/>
          </a:solidFill>
          <a:ln w="6350">
            <a:solidFill>
              <a:schemeClr val="accent6">
                <a:lumMod val="20000"/>
                <a:lumOff val="80000"/>
              </a:schemeClr>
            </a:solidFill>
            <a:prstDash val="sysDot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R="0" lvl="0" indent="0" algn="ctr" defTabSz="914174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CHANDIGARH 01</a:t>
            </a:r>
          </a:p>
          <a:p>
            <a:r>
              <a:rPr lang="en-IN">
                <a:solidFill>
                  <a:schemeClr val="bg1"/>
                </a:solidFill>
              </a:rPr>
              <a:t>14 MW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C42E1F1-7069-4E31-FB96-BA4B4D6F5D3C}"/>
              </a:ext>
            </a:extLst>
          </p:cNvPr>
          <p:cNvSpPr txBox="1"/>
          <p:nvPr/>
        </p:nvSpPr>
        <p:spPr>
          <a:xfrm>
            <a:off x="5430330" y="1151165"/>
            <a:ext cx="783857" cy="288000"/>
          </a:xfrm>
          <a:prstGeom prst="round2DiagRect">
            <a:avLst/>
          </a:prstGeom>
          <a:solidFill>
            <a:schemeClr val="accent6"/>
          </a:solidFill>
          <a:ln w="6350">
            <a:solidFill>
              <a:schemeClr val="accent6">
                <a:lumMod val="20000"/>
                <a:lumOff val="80000"/>
              </a:schemeClr>
            </a:solidFill>
            <a:prstDash val="sysDot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R="0" lvl="0" indent="0" algn="ctr" defTabSz="914174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LUCKNOW 01</a:t>
            </a:r>
          </a:p>
          <a:p>
            <a:r>
              <a:rPr lang="en-IN">
                <a:solidFill>
                  <a:schemeClr val="bg1"/>
                </a:solidFill>
              </a:rPr>
              <a:t>14 MW</a:t>
            </a:r>
          </a:p>
        </p:txBody>
      </p:sp>
      <p:cxnSp>
        <p:nvCxnSpPr>
          <p:cNvPr id="64" name="Elbow Connector 63">
            <a:extLst>
              <a:ext uri="{FF2B5EF4-FFF2-40B4-BE49-F238E27FC236}">
                <a16:creationId xmlns:a16="http://schemas.microsoft.com/office/drawing/2014/main" id="{CB50A135-A706-99B0-C8F0-D0F7745EFB8C}"/>
              </a:ext>
            </a:extLst>
          </p:cNvPr>
          <p:cNvCxnSpPr>
            <a:cxnSpLocks/>
            <a:stCxn id="65" idx="0"/>
            <a:endCxn id="56" idx="1"/>
          </p:cNvCxnSpPr>
          <p:nvPr/>
        </p:nvCxnSpPr>
        <p:spPr>
          <a:xfrm rot="5400000" flipH="1" flipV="1">
            <a:off x="5409050" y="1417809"/>
            <a:ext cx="391853" cy="434566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6"/>
            </a:solidFill>
            <a:prstDash val="sysDot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>
            <a:extLst>
              <a:ext uri="{FF2B5EF4-FFF2-40B4-BE49-F238E27FC236}">
                <a16:creationId xmlns:a16="http://schemas.microsoft.com/office/drawing/2014/main" id="{8E399CD4-D351-019E-91E3-D27A699AD7CE}"/>
              </a:ext>
            </a:extLst>
          </p:cNvPr>
          <p:cNvCxnSpPr>
            <a:cxnSpLocks/>
            <a:stCxn id="57" idx="2"/>
            <a:endCxn id="22" idx="1"/>
          </p:cNvCxnSpPr>
          <p:nvPr/>
        </p:nvCxnSpPr>
        <p:spPr>
          <a:xfrm rot="10800000">
            <a:off x="4121274" y="1029155"/>
            <a:ext cx="771184" cy="356011"/>
          </a:xfrm>
          <a:prstGeom prst="bentConnector2">
            <a:avLst/>
          </a:prstGeom>
          <a:ln w="12700">
            <a:solidFill>
              <a:schemeClr val="accent6"/>
            </a:solidFill>
            <a:prstDash val="sysDot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B9B5BD4-693E-0E3C-1AA5-59D08AA286BD}"/>
              </a:ext>
            </a:extLst>
          </p:cNvPr>
          <p:cNvGrpSpPr>
            <a:grpSpLocks noChangeAspect="1"/>
          </p:cNvGrpSpPr>
          <p:nvPr/>
        </p:nvGrpSpPr>
        <p:grpSpPr>
          <a:xfrm>
            <a:off x="4892458" y="1295165"/>
            <a:ext cx="180000" cy="180000"/>
            <a:chOff x="3956949" y="1725527"/>
            <a:chExt cx="288000" cy="2880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C54A9B3-9C7A-0E59-9989-E1E36ABA90B6}"/>
                </a:ext>
              </a:extLst>
            </p:cNvPr>
            <p:cNvSpPr/>
            <p:nvPr/>
          </p:nvSpPr>
          <p:spPr>
            <a:xfrm>
              <a:off x="4064949" y="1833527"/>
              <a:ext cx="72000" cy="72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B0BE7AE-E9C4-F673-2D83-C9E3382CC9FA}"/>
                </a:ext>
              </a:extLst>
            </p:cNvPr>
            <p:cNvSpPr/>
            <p:nvPr/>
          </p:nvSpPr>
          <p:spPr>
            <a:xfrm>
              <a:off x="4011754" y="1780332"/>
              <a:ext cx="178390" cy="178390"/>
            </a:xfrm>
            <a:prstGeom prst="ellipse">
              <a:avLst/>
            </a:prstGeom>
            <a:solidFill>
              <a:srgbClr val="E46C0A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692D05EA-9B70-FDCB-DA9D-96304D4C00B9}"/>
                </a:ext>
              </a:extLst>
            </p:cNvPr>
            <p:cNvSpPr/>
            <p:nvPr/>
          </p:nvSpPr>
          <p:spPr>
            <a:xfrm>
              <a:off x="3956949" y="1725527"/>
              <a:ext cx="288000" cy="288000"/>
            </a:xfrm>
            <a:prstGeom prst="ellipse">
              <a:avLst/>
            </a:prstGeom>
            <a:solidFill>
              <a:srgbClr val="E46C0A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21DDDA1-65EF-38C0-E402-479261EEB877}"/>
              </a:ext>
            </a:extLst>
          </p:cNvPr>
          <p:cNvGrpSpPr>
            <a:grpSpLocks noChangeAspect="1"/>
          </p:cNvGrpSpPr>
          <p:nvPr/>
        </p:nvGrpSpPr>
        <p:grpSpPr>
          <a:xfrm>
            <a:off x="5297693" y="1831018"/>
            <a:ext cx="180000" cy="180000"/>
            <a:chOff x="3956949" y="1725527"/>
            <a:chExt cx="288000" cy="288000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91F77646-0635-ED84-34A0-692FEF1ADF22}"/>
                </a:ext>
              </a:extLst>
            </p:cNvPr>
            <p:cNvSpPr/>
            <p:nvPr/>
          </p:nvSpPr>
          <p:spPr>
            <a:xfrm>
              <a:off x="4064949" y="1833527"/>
              <a:ext cx="72000" cy="72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1CBF223-95A7-E129-068D-96BC3A8E0BF8}"/>
                </a:ext>
              </a:extLst>
            </p:cNvPr>
            <p:cNvSpPr/>
            <p:nvPr/>
          </p:nvSpPr>
          <p:spPr>
            <a:xfrm>
              <a:off x="4011754" y="1780332"/>
              <a:ext cx="178390" cy="178390"/>
            </a:xfrm>
            <a:prstGeom prst="ellipse">
              <a:avLst/>
            </a:prstGeom>
            <a:solidFill>
              <a:srgbClr val="E46C0A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5CA43CF9-7CEE-01F9-B553-AEA190D1B5CB}"/>
                </a:ext>
              </a:extLst>
            </p:cNvPr>
            <p:cNvSpPr/>
            <p:nvPr/>
          </p:nvSpPr>
          <p:spPr>
            <a:xfrm>
              <a:off x="3956949" y="1725527"/>
              <a:ext cx="288000" cy="288000"/>
            </a:xfrm>
            <a:prstGeom prst="ellipse">
              <a:avLst/>
            </a:prstGeom>
            <a:solidFill>
              <a:srgbClr val="E46C0A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955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D6D585F-B9A7-A5EA-C55A-2B81BAC198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0052" y="1"/>
            <a:ext cx="1403948" cy="1928244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63B23685-D9CE-0896-454A-653B2AFEB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188492"/>
            <a:ext cx="8496150" cy="438572"/>
          </a:xfrm>
        </p:spPr>
        <p:txBody>
          <a:bodyPr/>
          <a:lstStyle/>
          <a:p>
            <a:r>
              <a:rPr lang="en-IN"/>
              <a:t>AI-READY, hyperscale, Hyperconnected, </a:t>
            </a:r>
            <a:br>
              <a:rPr lang="en-IN"/>
            </a:br>
            <a:r>
              <a:rPr lang="en-IN"/>
              <a:t>Green, Data Center campuses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A81BC97-882D-BFC6-C91B-6924D171C3E3}"/>
              </a:ext>
            </a:extLst>
          </p:cNvPr>
          <p:cNvGrpSpPr/>
          <p:nvPr/>
        </p:nvGrpSpPr>
        <p:grpSpPr>
          <a:xfrm>
            <a:off x="330790" y="1011785"/>
            <a:ext cx="3533984" cy="1408743"/>
            <a:chOff x="330790" y="1011783"/>
            <a:chExt cx="3533984" cy="1408743"/>
          </a:xfrm>
        </p:grpSpPr>
        <p:pic>
          <p:nvPicPr>
            <p:cNvPr id="4" name="Picture 3" descr="A group of buildings with trees and roads&#10;&#10;Description automatically generated">
              <a:extLst>
                <a:ext uri="{FF2B5EF4-FFF2-40B4-BE49-F238E27FC236}">
                  <a16:creationId xmlns:a16="http://schemas.microsoft.com/office/drawing/2014/main" id="{298E2DD3-3DBA-1640-2F99-2BA866D28E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0315" y="1011783"/>
              <a:ext cx="3524459" cy="120649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B0909979-7DB9-204B-CEAA-A5681FFE73D1}"/>
                </a:ext>
              </a:extLst>
            </p:cNvPr>
            <p:cNvSpPr/>
            <p:nvPr/>
          </p:nvSpPr>
          <p:spPr>
            <a:xfrm>
              <a:off x="341880" y="1930280"/>
              <a:ext cx="3521328" cy="288000"/>
            </a:xfrm>
            <a:prstGeom prst="roundRect">
              <a:avLst>
                <a:gd name="adj" fmla="val 0"/>
              </a:avLst>
            </a:prstGeom>
            <a:solidFill>
              <a:srgbClr val="10253F">
                <a:alpha val="69804"/>
              </a:srgbClr>
            </a:solidFill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41">
                <a:defRPr/>
              </a:pPr>
              <a:endParaRPr lang="en-IN" sz="160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7505EC2-A9D6-D50E-12B1-8FB29795953F}"/>
                </a:ext>
              </a:extLst>
            </p:cNvPr>
            <p:cNvSpPr txBox="1"/>
            <p:nvPr/>
          </p:nvSpPr>
          <p:spPr>
            <a:xfrm>
              <a:off x="413849" y="1925892"/>
              <a:ext cx="337739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41">
                <a:defRPr/>
              </a:pPr>
              <a:r>
                <a:rPr lang="en-IN" sz="700" b="1" dirty="0">
                  <a:solidFill>
                    <a:srgbClr val="BED730"/>
                  </a:solidFill>
                  <a:latin typeface="Trebuchet MS"/>
                </a:rPr>
                <a:t>Mumbai 03, Rabale</a:t>
              </a:r>
            </a:p>
            <a:p>
              <a:pPr algn="ctr" defTabSz="914241">
                <a:defRPr/>
              </a:pPr>
              <a:r>
                <a:rPr lang="en-IN" sz="600" b="1" dirty="0">
                  <a:solidFill>
                    <a:prstClr val="white"/>
                  </a:solidFill>
                  <a:latin typeface="Trebuchet MS"/>
                </a:rPr>
                <a:t>IT Power: 377+ MW 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4033CD1-779E-D9C2-C811-7BE5BDBCB95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30790" y="2292193"/>
              <a:ext cx="72000" cy="72000"/>
            </a:xfrm>
            <a:prstGeom prst="roundRect">
              <a:avLst>
                <a:gd name="adj" fmla="val 9442"/>
              </a:avLst>
            </a:prstGeom>
            <a:solidFill>
              <a:srgbClr val="BED730"/>
            </a:solidFill>
            <a:ln w="6350">
              <a:solidFill>
                <a:schemeClr val="bg1"/>
              </a:solidFill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ctr" defTabSz="914174">
                <a:defRPr sz="700" b="1">
                  <a:solidFill>
                    <a:prstClr val="black"/>
                  </a:solidFill>
                  <a:latin typeface="+mj-lt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defTabSz="914129">
                <a:defRPr/>
              </a:pPr>
              <a:endParaRPr lang="en-US" sz="600">
                <a:latin typeface="Trebuchet M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E7BEAFF-88B6-F7EF-8D6A-87EFF27ACDC9}"/>
                </a:ext>
              </a:extLst>
            </p:cNvPr>
            <p:cNvSpPr txBox="1"/>
            <p:nvPr/>
          </p:nvSpPr>
          <p:spPr>
            <a:xfrm>
              <a:off x="367346" y="2235860"/>
              <a:ext cx="963811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41">
                <a:defRPr/>
              </a:pPr>
              <a:r>
                <a:rPr lang="en-US" sz="600">
                  <a:solidFill>
                    <a:prstClr val="white">
                      <a:lumMod val="85000"/>
                    </a:prstClr>
                  </a:solidFill>
                  <a:latin typeface="Trebuchet MS"/>
                </a:rPr>
                <a:t> 5 Towers Operational</a:t>
              </a:r>
              <a:endParaRPr lang="en-IN" sz="600">
                <a:solidFill>
                  <a:prstClr val="white">
                    <a:lumMod val="85000"/>
                  </a:prstClr>
                </a:solidFill>
                <a:latin typeface="Trebuchet M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1E0E1C8-1BDC-13C4-2EA7-DCC3B406C430}"/>
                </a:ext>
              </a:extLst>
            </p:cNvPr>
            <p:cNvSpPr txBox="1">
              <a:spLocks/>
            </p:cNvSpPr>
            <p:nvPr/>
          </p:nvSpPr>
          <p:spPr>
            <a:xfrm>
              <a:off x="1344867" y="2292193"/>
              <a:ext cx="72000" cy="72000"/>
            </a:xfrm>
            <a:prstGeom prst="roundRect">
              <a:avLst>
                <a:gd name="adj" fmla="val 9442"/>
              </a:avLst>
            </a:prstGeom>
            <a:solidFill>
              <a:schemeClr val="accent6"/>
            </a:solidFill>
            <a:ln w="6350">
              <a:solidFill>
                <a:schemeClr val="accent6">
                  <a:lumMod val="40000"/>
                  <a:lumOff val="60000"/>
                </a:schemeClr>
              </a:solidFill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ctr" defTabSz="914174">
                <a:defRPr sz="700" b="1">
                  <a:solidFill>
                    <a:prstClr val="black"/>
                  </a:solidFill>
                  <a:latin typeface="+mj-lt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defTabSz="914129">
                <a:defRPr/>
              </a:pPr>
              <a:endParaRPr lang="en-US" sz="600">
                <a:latin typeface="Trebuchet M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5621D6C-2934-382E-0555-0896089FB12E}"/>
                </a:ext>
              </a:extLst>
            </p:cNvPr>
            <p:cNvSpPr txBox="1"/>
            <p:nvPr/>
          </p:nvSpPr>
          <p:spPr>
            <a:xfrm>
              <a:off x="1380312" y="2235860"/>
              <a:ext cx="1053474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153">
                <a:defRPr/>
              </a:pPr>
              <a:r>
                <a:rPr lang="en-US" sz="600">
                  <a:solidFill>
                    <a:prstClr val="white">
                      <a:lumMod val="85000"/>
                    </a:prstClr>
                  </a:solidFill>
                  <a:latin typeface="Trebuchet MS"/>
                </a:rPr>
                <a:t>4 Towers In Development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355C2BC-56AE-0593-F19F-C510512A429F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463033" y="2292193"/>
              <a:ext cx="71999" cy="72000"/>
            </a:xfrm>
            <a:prstGeom prst="roundRect">
              <a:avLst>
                <a:gd name="adj" fmla="val 9442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ctr" defTabSz="914174">
                <a:defRPr sz="700" b="1">
                  <a:solidFill>
                    <a:prstClr val="black"/>
                  </a:solidFill>
                  <a:latin typeface="+mj-lt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defTabSz="914129">
                <a:defRPr/>
              </a:pPr>
              <a:endParaRPr lang="en-US" sz="600">
                <a:latin typeface="Trebuchet M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2357FBD-123B-F299-5B1F-15F8FC847205}"/>
                </a:ext>
              </a:extLst>
            </p:cNvPr>
            <p:cNvSpPr txBox="1"/>
            <p:nvPr/>
          </p:nvSpPr>
          <p:spPr>
            <a:xfrm>
              <a:off x="2499696" y="2235860"/>
              <a:ext cx="899641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153">
                <a:defRPr/>
              </a:pPr>
              <a:r>
                <a:rPr lang="en-US" sz="600">
                  <a:solidFill>
                    <a:prstClr val="white">
                      <a:lumMod val="85000"/>
                    </a:prstClr>
                  </a:solidFill>
                  <a:latin typeface="Trebuchet MS"/>
                </a:rPr>
                <a:t>3 Towers in Planning</a:t>
              </a:r>
            </a:p>
          </p:txBody>
        </p:sp>
      </p:grpSp>
      <p:grpSp>
        <p:nvGrpSpPr>
          <p:cNvPr id="3075" name="Group 3074">
            <a:extLst>
              <a:ext uri="{FF2B5EF4-FFF2-40B4-BE49-F238E27FC236}">
                <a16:creationId xmlns:a16="http://schemas.microsoft.com/office/drawing/2014/main" id="{433922FB-151D-4AD4-8793-C5E78ED1BD07}"/>
              </a:ext>
            </a:extLst>
          </p:cNvPr>
          <p:cNvGrpSpPr/>
          <p:nvPr/>
        </p:nvGrpSpPr>
        <p:grpSpPr>
          <a:xfrm>
            <a:off x="347921" y="2746372"/>
            <a:ext cx="2012689" cy="1335637"/>
            <a:chOff x="2524366" y="2584045"/>
            <a:chExt cx="2175479" cy="144366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7FA23A9-DB14-B38A-AE6A-FF8897A1D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24367" y="2584045"/>
              <a:ext cx="2175478" cy="1224000"/>
            </a:xfrm>
            <a:prstGeom prst="rect">
              <a:avLst/>
            </a:prstGeom>
            <a:ln w="9525">
              <a:solidFill>
                <a:schemeClr val="bg1"/>
              </a:solidFill>
            </a:ln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C772BB5D-2C90-B631-B327-BE26EE5BB551}"/>
                </a:ext>
              </a:extLst>
            </p:cNvPr>
            <p:cNvSpPr/>
            <p:nvPr/>
          </p:nvSpPr>
          <p:spPr>
            <a:xfrm>
              <a:off x="2524366" y="3490782"/>
              <a:ext cx="2175479" cy="317263"/>
            </a:xfrm>
            <a:prstGeom prst="roundRect">
              <a:avLst>
                <a:gd name="adj" fmla="val 0"/>
              </a:avLst>
            </a:prstGeom>
            <a:solidFill>
              <a:srgbClr val="10253F">
                <a:alpha val="69804"/>
              </a:srgbClr>
            </a:solidFill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41">
                <a:defRPr/>
              </a:pPr>
              <a:endParaRPr lang="en-IN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52A9EA-9B23-4789-663F-A12D96B5F4BB}"/>
                </a:ext>
              </a:extLst>
            </p:cNvPr>
            <p:cNvSpPr txBox="1"/>
            <p:nvPr/>
          </p:nvSpPr>
          <p:spPr>
            <a:xfrm>
              <a:off x="2583057" y="3515657"/>
              <a:ext cx="2075742" cy="31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41">
                <a:defRPr/>
              </a:pPr>
              <a:r>
                <a:rPr lang="en-US" sz="700" b="1" dirty="0">
                  <a:solidFill>
                    <a:srgbClr val="BED730"/>
                  </a:solidFill>
                  <a:latin typeface="Trebuchet MS"/>
                </a:rPr>
                <a:t>Bengaluru 02 </a:t>
              </a:r>
            </a:p>
            <a:p>
              <a:pPr algn="ctr" defTabSz="914241">
                <a:defRPr/>
              </a:pPr>
              <a:r>
                <a:rPr lang="en-US" sz="600" dirty="0">
                  <a:solidFill>
                    <a:prstClr val="white"/>
                  </a:solidFill>
                  <a:latin typeface="Trebuchet MS"/>
                </a:rPr>
                <a:t>IT Power: 40+ MW  </a:t>
              </a:r>
              <a:endParaRPr lang="en-IN" sz="600"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C6F0C3A-E24C-7F18-C589-EFDA5A9B9D9A}"/>
                </a:ext>
              </a:extLst>
            </p:cNvPr>
            <p:cNvSpPr txBox="1"/>
            <p:nvPr/>
          </p:nvSpPr>
          <p:spPr>
            <a:xfrm>
              <a:off x="2553647" y="3884441"/>
              <a:ext cx="72000" cy="72000"/>
            </a:xfrm>
            <a:prstGeom prst="roundRect">
              <a:avLst>
                <a:gd name="adj" fmla="val 9442"/>
              </a:avLst>
            </a:prstGeom>
            <a:solidFill>
              <a:schemeClr val="accent6"/>
            </a:solidFill>
            <a:ln w="6350">
              <a:solidFill>
                <a:schemeClr val="accent6">
                  <a:lumMod val="40000"/>
                  <a:lumOff val="60000"/>
                </a:schemeClr>
              </a:solidFill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ctr" defTabSz="914174">
                <a:defRPr sz="700" b="1">
                  <a:solidFill>
                    <a:prstClr val="black"/>
                  </a:solidFill>
                  <a:latin typeface="+mj-lt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defTabSz="914129">
                <a:defRPr/>
              </a:pPr>
              <a:endParaRPr lang="en-US">
                <a:latin typeface="Trebuchet MS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6B604DF-6963-D02C-0729-1420094D9D5D}"/>
                </a:ext>
              </a:extLst>
            </p:cNvPr>
            <p:cNvSpPr txBox="1"/>
            <p:nvPr/>
          </p:nvSpPr>
          <p:spPr>
            <a:xfrm>
              <a:off x="2583056" y="3828108"/>
              <a:ext cx="835241" cy="199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153">
                <a:defRPr/>
              </a:pPr>
              <a:r>
                <a:rPr lang="en-US" sz="600">
                  <a:solidFill>
                    <a:prstClr val="white">
                      <a:lumMod val="85000"/>
                    </a:prstClr>
                  </a:solidFill>
                  <a:latin typeface="Trebuchet MS"/>
                </a:rPr>
                <a:t>In Development</a:t>
              </a:r>
            </a:p>
          </p:txBody>
        </p:sp>
      </p:grpSp>
      <p:grpSp>
        <p:nvGrpSpPr>
          <p:cNvPr id="3072" name="Group 3071">
            <a:extLst>
              <a:ext uri="{FF2B5EF4-FFF2-40B4-BE49-F238E27FC236}">
                <a16:creationId xmlns:a16="http://schemas.microsoft.com/office/drawing/2014/main" id="{F692994E-FC32-60EB-83BC-56D76BDDD1BC}"/>
              </a:ext>
            </a:extLst>
          </p:cNvPr>
          <p:cNvGrpSpPr/>
          <p:nvPr/>
        </p:nvGrpSpPr>
        <p:grpSpPr>
          <a:xfrm>
            <a:off x="4007110" y="1004045"/>
            <a:ext cx="2317724" cy="1462274"/>
            <a:chOff x="6539318" y="1009038"/>
            <a:chExt cx="2260901" cy="1426424"/>
          </a:xfrm>
        </p:grpSpPr>
        <p:pic>
          <p:nvPicPr>
            <p:cNvPr id="7" name="Picture 6" descr="A picture containing sky, building, outdoor, property&#10;&#10;Description automatically generated">
              <a:extLst>
                <a:ext uri="{FF2B5EF4-FFF2-40B4-BE49-F238E27FC236}">
                  <a16:creationId xmlns:a16="http://schemas.microsoft.com/office/drawing/2014/main" id="{E4ED5795-FCFC-F50B-5FF9-136EF542A4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39318" y="1009038"/>
              <a:ext cx="2260901" cy="120924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04A3ACDC-CC6C-5285-CB30-6F48D9B4954F}"/>
                </a:ext>
              </a:extLst>
            </p:cNvPr>
            <p:cNvSpPr/>
            <p:nvPr/>
          </p:nvSpPr>
          <p:spPr>
            <a:xfrm>
              <a:off x="6539318" y="1930280"/>
              <a:ext cx="2260901" cy="288000"/>
            </a:xfrm>
            <a:prstGeom prst="roundRect">
              <a:avLst>
                <a:gd name="adj" fmla="val 0"/>
              </a:avLst>
            </a:prstGeom>
            <a:solidFill>
              <a:srgbClr val="10253F">
                <a:alpha val="69804"/>
              </a:srgbClr>
            </a:solidFill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41">
                <a:defRPr/>
              </a:pPr>
              <a:endParaRPr lang="en-IN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43018C1-4635-5FA4-B5B8-8D6C57704287}"/>
                </a:ext>
              </a:extLst>
            </p:cNvPr>
            <p:cNvSpPr txBox="1"/>
            <p:nvPr/>
          </p:nvSpPr>
          <p:spPr>
            <a:xfrm>
              <a:off x="6599610" y="1925892"/>
              <a:ext cx="2140317" cy="31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41">
                <a:defRPr/>
              </a:pPr>
              <a:r>
                <a:rPr lang="en-US" sz="700" b="1">
                  <a:solidFill>
                    <a:srgbClr val="BED730"/>
                  </a:solidFill>
                  <a:latin typeface="Trebuchet MS"/>
                </a:rPr>
                <a:t>Noida 02 </a:t>
              </a:r>
            </a:p>
            <a:p>
              <a:pPr algn="ctr" defTabSz="914241">
                <a:defRPr/>
              </a:pPr>
              <a:r>
                <a:rPr lang="en-US" sz="600">
                  <a:solidFill>
                    <a:prstClr val="white"/>
                  </a:solidFill>
                  <a:latin typeface="Trebuchet MS"/>
                </a:rPr>
                <a:t>IT Power: 130+ MW</a:t>
              </a:r>
              <a:endParaRPr lang="en-IN" sz="60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496E72-F8E9-D31B-B66A-DB91A080F4B6}"/>
                </a:ext>
              </a:extLst>
            </p:cNvPr>
            <p:cNvSpPr txBox="1"/>
            <p:nvPr/>
          </p:nvSpPr>
          <p:spPr>
            <a:xfrm>
              <a:off x="6565171" y="2292193"/>
              <a:ext cx="72000" cy="72000"/>
            </a:xfrm>
            <a:prstGeom prst="roundRect">
              <a:avLst>
                <a:gd name="adj" fmla="val 9442"/>
              </a:avLst>
            </a:prstGeom>
            <a:solidFill>
              <a:srgbClr val="BED730"/>
            </a:solidFill>
            <a:ln w="6350">
              <a:solidFill>
                <a:schemeClr val="bg1"/>
              </a:solidFill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ctr" defTabSz="914174">
                <a:defRPr sz="700" b="1">
                  <a:solidFill>
                    <a:prstClr val="black"/>
                  </a:solidFill>
                  <a:latin typeface="+mj-lt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defTabSz="914129">
                <a:defRPr/>
              </a:pPr>
              <a:endParaRPr lang="en-US">
                <a:latin typeface="Trebuchet M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C067B86-80C3-ACC5-653B-E3CDCCBBFCAE}"/>
                </a:ext>
              </a:extLst>
            </p:cNvPr>
            <p:cNvSpPr txBox="1"/>
            <p:nvPr/>
          </p:nvSpPr>
          <p:spPr>
            <a:xfrm>
              <a:off x="6599461" y="2235860"/>
              <a:ext cx="1023662" cy="199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41">
                <a:defRPr/>
              </a:pPr>
              <a:r>
                <a:rPr lang="en-US" sz="600">
                  <a:solidFill>
                    <a:prstClr val="white">
                      <a:lumMod val="85000"/>
                    </a:prstClr>
                  </a:solidFill>
                  <a:latin typeface="Trebuchet MS"/>
                </a:rPr>
                <a:t> 1 Tower Operational</a:t>
              </a:r>
              <a:endParaRPr lang="en-IN" sz="600">
                <a:solidFill>
                  <a:prstClr val="white">
                    <a:lumMod val="85000"/>
                  </a:prstClr>
                </a:solidFill>
                <a:latin typeface="Trebuchet M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8F43257-FAFB-474C-04F0-9647810AA09E}"/>
                </a:ext>
              </a:extLst>
            </p:cNvPr>
            <p:cNvSpPr txBox="1"/>
            <p:nvPr/>
          </p:nvSpPr>
          <p:spPr>
            <a:xfrm>
              <a:off x="7555243" y="2292193"/>
              <a:ext cx="72000" cy="72000"/>
            </a:xfrm>
            <a:prstGeom prst="roundRect">
              <a:avLst>
                <a:gd name="adj" fmla="val 9442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ctr" defTabSz="914174">
                <a:defRPr sz="700" b="1">
                  <a:solidFill>
                    <a:prstClr val="black"/>
                  </a:solidFill>
                  <a:latin typeface="+mj-lt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defTabSz="914129">
                <a:defRPr/>
              </a:pPr>
              <a:endParaRPr lang="en-US">
                <a:latin typeface="Trebuchet M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6231769-286C-7AF4-C92D-51BE586E95A3}"/>
                </a:ext>
              </a:extLst>
            </p:cNvPr>
            <p:cNvSpPr txBox="1"/>
            <p:nvPr/>
          </p:nvSpPr>
          <p:spPr>
            <a:xfrm>
              <a:off x="7581349" y="2235859"/>
              <a:ext cx="1084330" cy="199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153">
                <a:defRPr/>
              </a:pPr>
              <a:r>
                <a:rPr lang="en-US" sz="600">
                  <a:solidFill>
                    <a:prstClr val="white">
                      <a:lumMod val="85000"/>
                    </a:prstClr>
                  </a:solidFill>
                  <a:latin typeface="Trebuchet MS"/>
                </a:rPr>
                <a:t>2 Towers in Planning</a:t>
              </a:r>
            </a:p>
          </p:txBody>
        </p:sp>
      </p:grpSp>
      <p:grpSp>
        <p:nvGrpSpPr>
          <p:cNvPr id="3073" name="Group 3072">
            <a:extLst>
              <a:ext uri="{FF2B5EF4-FFF2-40B4-BE49-F238E27FC236}">
                <a16:creationId xmlns:a16="http://schemas.microsoft.com/office/drawing/2014/main" id="{87D7FE0D-9D09-AA15-EF8E-D2E36FB59876}"/>
              </a:ext>
            </a:extLst>
          </p:cNvPr>
          <p:cNvGrpSpPr/>
          <p:nvPr/>
        </p:nvGrpSpPr>
        <p:grpSpPr>
          <a:xfrm>
            <a:off x="6467170" y="1008143"/>
            <a:ext cx="2128954" cy="1458175"/>
            <a:chOff x="340315" y="2584045"/>
            <a:chExt cx="2107770" cy="1443665"/>
          </a:xfrm>
        </p:grpSpPr>
        <p:pic>
          <p:nvPicPr>
            <p:cNvPr id="19" name="Picture 18" descr="A picture containing tower, building, sky, cloud&#10;&#10;Description automatically generated">
              <a:extLst>
                <a:ext uri="{FF2B5EF4-FFF2-40B4-BE49-F238E27FC236}">
                  <a16:creationId xmlns:a16="http://schemas.microsoft.com/office/drawing/2014/main" id="{7F6C634C-BF59-D091-AD99-DC332AA026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0315" y="2584045"/>
              <a:ext cx="2107770" cy="1224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4E16A44-958B-E138-950D-47161E9831AB}"/>
                </a:ext>
              </a:extLst>
            </p:cNvPr>
            <p:cNvSpPr/>
            <p:nvPr/>
          </p:nvSpPr>
          <p:spPr>
            <a:xfrm>
              <a:off x="346575" y="3490762"/>
              <a:ext cx="2097219" cy="317283"/>
            </a:xfrm>
            <a:prstGeom prst="roundRect">
              <a:avLst>
                <a:gd name="adj" fmla="val 0"/>
              </a:avLst>
            </a:prstGeom>
            <a:solidFill>
              <a:srgbClr val="10253F">
                <a:alpha val="69804"/>
              </a:srgbClr>
            </a:solidFill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41">
                <a:defRPr/>
              </a:pPr>
              <a:endParaRPr lang="en-IN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F6ACD27-133D-4625-209E-A56F48A6B4A9}"/>
                </a:ext>
              </a:extLst>
            </p:cNvPr>
            <p:cNvSpPr txBox="1"/>
            <p:nvPr/>
          </p:nvSpPr>
          <p:spPr>
            <a:xfrm>
              <a:off x="372392" y="3515657"/>
              <a:ext cx="2064481" cy="31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41">
                <a:defRPr/>
              </a:pPr>
              <a:r>
                <a:rPr lang="en-IN" sz="700" b="1">
                  <a:solidFill>
                    <a:srgbClr val="BED730"/>
                  </a:solidFill>
                  <a:latin typeface="Trebuchet MS"/>
                </a:rPr>
                <a:t>Chennai 02, Siruseri </a:t>
              </a:r>
            </a:p>
            <a:p>
              <a:pPr algn="ctr" defTabSz="914241">
                <a:defRPr/>
              </a:pPr>
              <a:r>
                <a:rPr lang="en-US" sz="600">
                  <a:solidFill>
                    <a:prstClr val="white"/>
                  </a:solidFill>
                  <a:latin typeface="Trebuchet MS"/>
                </a:rPr>
                <a:t>IT Power: 130+ MW</a:t>
              </a:r>
              <a:endParaRPr lang="en-IN" sz="60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A4E8645-8AD8-2DEA-FBC0-E985A73A6723}"/>
                </a:ext>
              </a:extLst>
            </p:cNvPr>
            <p:cNvSpPr txBox="1"/>
            <p:nvPr/>
          </p:nvSpPr>
          <p:spPr>
            <a:xfrm>
              <a:off x="346576" y="3884441"/>
              <a:ext cx="72000" cy="72000"/>
            </a:xfrm>
            <a:prstGeom prst="roundRect">
              <a:avLst>
                <a:gd name="adj" fmla="val 9442"/>
              </a:avLst>
            </a:prstGeom>
            <a:solidFill>
              <a:srgbClr val="BED730"/>
            </a:solidFill>
            <a:ln w="6350">
              <a:solidFill>
                <a:schemeClr val="bg1"/>
              </a:solidFill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ctr" defTabSz="914174">
                <a:defRPr sz="700" b="1">
                  <a:solidFill>
                    <a:prstClr val="black"/>
                  </a:solidFill>
                  <a:latin typeface="+mj-lt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defTabSz="914129">
                <a:defRPr/>
              </a:pPr>
              <a:endParaRPr lang="en-US">
                <a:latin typeface="Trebuchet MS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7B8D12E-E42A-38BF-7D38-9E491732C164}"/>
                </a:ext>
              </a:extLst>
            </p:cNvPr>
            <p:cNvSpPr txBox="1"/>
            <p:nvPr/>
          </p:nvSpPr>
          <p:spPr>
            <a:xfrm>
              <a:off x="379460" y="3828108"/>
              <a:ext cx="1005106" cy="199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41">
                <a:defRPr/>
              </a:pPr>
              <a:r>
                <a:rPr lang="en-US" sz="600">
                  <a:solidFill>
                    <a:prstClr val="white">
                      <a:lumMod val="85000"/>
                    </a:prstClr>
                  </a:solidFill>
                  <a:latin typeface="Trebuchet MS"/>
                </a:rPr>
                <a:t>1 Tower Operational</a:t>
              </a:r>
              <a:endParaRPr lang="en-IN" sz="600">
                <a:solidFill>
                  <a:prstClr val="white">
                    <a:lumMod val="85000"/>
                  </a:prstClr>
                </a:solidFill>
                <a:latin typeface="Trebuchet M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B1DB610-3F64-F6BA-8F7E-EF9E9499D0D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357132" y="3884441"/>
              <a:ext cx="71999" cy="72000"/>
            </a:xfrm>
            <a:prstGeom prst="roundRect">
              <a:avLst>
                <a:gd name="adj" fmla="val 9442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ctr" defTabSz="914174">
                <a:defRPr sz="700" b="1">
                  <a:solidFill>
                    <a:prstClr val="black"/>
                  </a:solidFill>
                  <a:latin typeface="+mj-lt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defTabSz="914129">
                <a:defRPr/>
              </a:pPr>
              <a:endParaRPr lang="en-US">
                <a:latin typeface="Trebuchet MS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7D37CCD-C1EC-EC99-E702-AC23D9C119F8}"/>
                </a:ext>
              </a:extLst>
            </p:cNvPr>
            <p:cNvSpPr txBox="1"/>
            <p:nvPr/>
          </p:nvSpPr>
          <p:spPr>
            <a:xfrm>
              <a:off x="1384568" y="3828106"/>
              <a:ext cx="1059227" cy="199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153">
                <a:defRPr/>
              </a:pPr>
              <a:r>
                <a:rPr lang="en-US" sz="600">
                  <a:solidFill>
                    <a:prstClr val="white">
                      <a:lumMod val="85000"/>
                    </a:prstClr>
                  </a:solidFill>
                  <a:latin typeface="Trebuchet MS"/>
                </a:rPr>
                <a:t>2 Towers in Planning</a:t>
              </a:r>
            </a:p>
          </p:txBody>
        </p:sp>
      </p:grpSp>
      <p:grpSp>
        <p:nvGrpSpPr>
          <p:cNvPr id="3076" name="Group 3075">
            <a:extLst>
              <a:ext uri="{FF2B5EF4-FFF2-40B4-BE49-F238E27FC236}">
                <a16:creationId xmlns:a16="http://schemas.microsoft.com/office/drawing/2014/main" id="{73782332-696E-52AB-7E8E-A6AE24073DAF}"/>
              </a:ext>
            </a:extLst>
          </p:cNvPr>
          <p:cNvGrpSpPr/>
          <p:nvPr/>
        </p:nvGrpSpPr>
        <p:grpSpPr>
          <a:xfrm>
            <a:off x="4694915" y="2751510"/>
            <a:ext cx="1958624" cy="1335637"/>
            <a:chOff x="4794740" y="2584045"/>
            <a:chExt cx="2117040" cy="1443665"/>
          </a:xfrm>
        </p:grpSpPr>
        <p:pic>
          <p:nvPicPr>
            <p:cNvPr id="11" name="Picture 10" descr="A picture containing scale model, urban design, tree, building&#10;&#10;Description automatically generated">
              <a:extLst>
                <a:ext uri="{FF2B5EF4-FFF2-40B4-BE49-F238E27FC236}">
                  <a16:creationId xmlns:a16="http://schemas.microsoft.com/office/drawing/2014/main" id="{494FBA20-B844-F2A0-5A33-B0EFEB965B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99061" y="2584045"/>
              <a:ext cx="2112719" cy="1224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98A59D3F-3FFE-6E60-4685-E0EBB37F0D8C}"/>
                </a:ext>
              </a:extLst>
            </p:cNvPr>
            <p:cNvSpPr/>
            <p:nvPr/>
          </p:nvSpPr>
          <p:spPr>
            <a:xfrm>
              <a:off x="4794740" y="3514151"/>
              <a:ext cx="2112719" cy="293894"/>
            </a:xfrm>
            <a:prstGeom prst="roundRect">
              <a:avLst>
                <a:gd name="adj" fmla="val 0"/>
              </a:avLst>
            </a:prstGeom>
            <a:solidFill>
              <a:srgbClr val="10253F">
                <a:alpha val="69804"/>
              </a:srgbClr>
            </a:solidFill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41">
                <a:defRPr/>
              </a:pPr>
              <a:endParaRPr lang="en-IN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3C8B99D-1ECC-9A14-65F0-6E45AF41E4D5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817434" y="3884441"/>
              <a:ext cx="72000" cy="72000"/>
            </a:xfrm>
            <a:prstGeom prst="roundRect">
              <a:avLst>
                <a:gd name="adj" fmla="val 9442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ctr" defTabSz="914174">
                <a:defRPr sz="700" b="1">
                  <a:solidFill>
                    <a:prstClr val="black"/>
                  </a:solidFill>
                  <a:latin typeface="+mj-lt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defTabSz="914129">
                <a:defRPr/>
              </a:pPr>
              <a:endParaRPr lang="en-US">
                <a:latin typeface="Trebuchet M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BDF38D3-ECF2-F91D-C154-EE64CAFD4ABE}"/>
                </a:ext>
              </a:extLst>
            </p:cNvPr>
            <p:cNvSpPr txBox="1"/>
            <p:nvPr/>
          </p:nvSpPr>
          <p:spPr>
            <a:xfrm>
              <a:off x="4850296" y="3828108"/>
              <a:ext cx="666891" cy="199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153">
                <a:defRPr/>
              </a:pPr>
              <a:r>
                <a:rPr lang="en-US" sz="600">
                  <a:solidFill>
                    <a:prstClr val="white">
                      <a:lumMod val="85000"/>
                    </a:prstClr>
                  </a:solidFill>
                  <a:latin typeface="Trebuchet MS"/>
                </a:rPr>
                <a:t>Planning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071319E-44BC-5DBF-092E-B6270771C92D}"/>
                </a:ext>
              </a:extLst>
            </p:cNvPr>
            <p:cNvSpPr txBox="1"/>
            <p:nvPr/>
          </p:nvSpPr>
          <p:spPr>
            <a:xfrm>
              <a:off x="4859583" y="3514161"/>
              <a:ext cx="2047875" cy="31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41">
                <a:defRPr/>
              </a:pPr>
              <a:r>
                <a:rPr lang="en-US" sz="700" b="1">
                  <a:solidFill>
                    <a:srgbClr val="BED730"/>
                  </a:solidFill>
                  <a:latin typeface="Trebuchet MS"/>
                </a:rPr>
                <a:t>Hyderabad 02, Fab City </a:t>
              </a:r>
            </a:p>
            <a:p>
              <a:pPr algn="ctr" defTabSz="914241">
                <a:defRPr/>
              </a:pPr>
              <a:r>
                <a:rPr lang="en-US" sz="600">
                  <a:solidFill>
                    <a:prstClr val="white"/>
                  </a:solidFill>
                  <a:latin typeface="Trebuchet MS"/>
                </a:rPr>
                <a:t>IT Power: 250+ MW </a:t>
              </a:r>
              <a:endParaRPr lang="en-IN" sz="600">
                <a:solidFill>
                  <a:prstClr val="black"/>
                </a:solidFill>
                <a:latin typeface="Trebuchet MS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88DF4CE-A217-B70D-794F-FBDD536A6CEC}"/>
              </a:ext>
            </a:extLst>
          </p:cNvPr>
          <p:cNvGrpSpPr/>
          <p:nvPr/>
        </p:nvGrpSpPr>
        <p:grpSpPr>
          <a:xfrm>
            <a:off x="6733347" y="2743076"/>
            <a:ext cx="2082495" cy="1331571"/>
            <a:chOff x="4061438" y="995789"/>
            <a:chExt cx="2277750" cy="1437399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EB1E490-A3C9-EE48-696D-0CFC601535C8}"/>
                </a:ext>
              </a:extLst>
            </p:cNvPr>
            <p:cNvSpPr txBox="1"/>
            <p:nvPr/>
          </p:nvSpPr>
          <p:spPr>
            <a:xfrm>
              <a:off x="4094992" y="2304855"/>
              <a:ext cx="72000" cy="72000"/>
            </a:xfrm>
            <a:prstGeom prst="roundRect">
              <a:avLst>
                <a:gd name="adj" fmla="val 9442"/>
              </a:avLst>
            </a:prstGeom>
            <a:solidFill>
              <a:srgbClr val="BED730"/>
            </a:solidFill>
            <a:ln w="6350">
              <a:solidFill>
                <a:schemeClr val="bg1"/>
              </a:solidFill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ctr" defTabSz="914174">
                <a:defRPr sz="700" b="1">
                  <a:solidFill>
                    <a:prstClr val="black"/>
                  </a:solidFill>
                  <a:latin typeface="+mj-lt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defTabSz="914129">
                <a:defRPr/>
              </a:pPr>
              <a:endParaRPr lang="en-US" sz="600">
                <a:latin typeface="Trebuchet M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02C9FBB-35F2-0445-7F78-CF7ABCE038A7}"/>
                </a:ext>
              </a:extLst>
            </p:cNvPr>
            <p:cNvSpPr txBox="1"/>
            <p:nvPr/>
          </p:nvSpPr>
          <p:spPr>
            <a:xfrm>
              <a:off x="4129345" y="2248522"/>
              <a:ext cx="79057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41">
                <a:defRPr/>
              </a:pPr>
              <a:r>
                <a:rPr lang="en-US" sz="600">
                  <a:solidFill>
                    <a:prstClr val="white">
                      <a:lumMod val="85000"/>
                    </a:prstClr>
                  </a:solidFill>
                  <a:latin typeface="Trebuchet MS"/>
                </a:rPr>
                <a:t> Operational</a:t>
              </a:r>
              <a:endParaRPr lang="en-IN" sz="600">
                <a:solidFill>
                  <a:prstClr val="white">
                    <a:lumMod val="85000"/>
                  </a:prstClr>
                </a:solidFill>
                <a:latin typeface="Trebuchet MS"/>
              </a:endParaRPr>
            </a:p>
          </p:txBody>
        </p:sp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23EEB5BE-A520-73C7-010B-28E1C266F7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061438" y="995789"/>
              <a:ext cx="2277750" cy="1222491"/>
            </a:xfrm>
            <a:prstGeom prst="rect">
              <a:avLst/>
            </a:prstGeom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C05ED05-EB3B-2067-07EE-101F15E61EF2}"/>
                </a:ext>
              </a:extLst>
            </p:cNvPr>
            <p:cNvSpPr/>
            <p:nvPr/>
          </p:nvSpPr>
          <p:spPr>
            <a:xfrm>
              <a:off x="4061438" y="1930280"/>
              <a:ext cx="2277750" cy="288000"/>
            </a:xfrm>
            <a:prstGeom prst="roundRect">
              <a:avLst>
                <a:gd name="adj" fmla="val 0"/>
              </a:avLst>
            </a:prstGeom>
            <a:solidFill>
              <a:srgbClr val="10253F">
                <a:alpha val="69804"/>
              </a:srgbClr>
            </a:solidFill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41">
                <a:defRPr/>
              </a:pPr>
              <a:endParaRPr lang="en-IN" sz="160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020B474-07D8-F137-5600-D87800176B80}"/>
                </a:ext>
              </a:extLst>
            </p:cNvPr>
            <p:cNvSpPr txBox="1"/>
            <p:nvPr/>
          </p:nvSpPr>
          <p:spPr>
            <a:xfrm>
              <a:off x="4120342" y="1925892"/>
              <a:ext cx="215994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41">
                <a:defRPr/>
              </a:pPr>
              <a:r>
                <a:rPr lang="en-US" sz="700" b="1">
                  <a:solidFill>
                    <a:srgbClr val="BED730"/>
                  </a:solidFill>
                  <a:latin typeface="Trebuchet MS"/>
                </a:rPr>
                <a:t>Kolkata 01, DLF IT Park New Town  </a:t>
              </a:r>
            </a:p>
            <a:p>
              <a:pPr algn="ctr" defTabSz="914241">
                <a:defRPr/>
              </a:pPr>
              <a:r>
                <a:rPr lang="en-US" sz="600">
                  <a:solidFill>
                    <a:prstClr val="white"/>
                  </a:solidFill>
                  <a:latin typeface="Trebuchet MS"/>
                </a:rPr>
                <a:t>IT Power: 2.2+  MW </a:t>
              </a:r>
              <a:endParaRPr lang="en-IN" sz="600">
                <a:solidFill>
                  <a:prstClr val="black"/>
                </a:solidFill>
                <a:latin typeface="Trebuchet MS"/>
              </a:endParaRPr>
            </a:p>
          </p:txBody>
        </p:sp>
      </p:grpSp>
      <p:sp>
        <p:nvSpPr>
          <p:cNvPr id="60" name="Rectangle: Rounded Corners 55">
            <a:extLst>
              <a:ext uri="{FF2B5EF4-FFF2-40B4-BE49-F238E27FC236}">
                <a16:creationId xmlns:a16="http://schemas.microsoft.com/office/drawing/2014/main" id="{242DF75B-F7CE-5CB0-790B-14A1546D97EF}"/>
              </a:ext>
            </a:extLst>
          </p:cNvPr>
          <p:cNvSpPr/>
          <p:nvPr/>
        </p:nvSpPr>
        <p:spPr>
          <a:xfrm>
            <a:off x="0" y="4372338"/>
            <a:ext cx="9144000" cy="360000"/>
          </a:xfrm>
          <a:prstGeom prst="roundRect">
            <a:avLst>
              <a:gd name="adj" fmla="val 0"/>
            </a:avLst>
          </a:prstGeom>
          <a:solidFill>
            <a:srgbClr val="BED73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178">
              <a:defRPr/>
            </a:pPr>
            <a:r>
              <a:rPr lang="en-US" sz="1200" b="1" i="1">
                <a:solidFill>
                  <a:prstClr val="black"/>
                </a:solidFill>
                <a:latin typeface="Trebuchet MS"/>
              </a:rPr>
              <a:t>14 DCs - 227+ MW IT power | 407+ MW by 2025 | Campuses scalable to 970+ MW with BTS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3CC87B4-2E0C-07D1-E2A4-BA165942C00E}"/>
              </a:ext>
            </a:extLst>
          </p:cNvPr>
          <p:cNvGrpSpPr/>
          <p:nvPr/>
        </p:nvGrpSpPr>
        <p:grpSpPr>
          <a:xfrm>
            <a:off x="2440418" y="2743080"/>
            <a:ext cx="2174689" cy="1338929"/>
            <a:chOff x="7636590" y="-143695"/>
            <a:chExt cx="2213481" cy="14471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4E6B03B-6008-D9C7-1A37-88BA18F4BC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36590" y="-143695"/>
              <a:ext cx="2213481" cy="1233816"/>
            </a:xfrm>
            <a:prstGeom prst="rect">
              <a:avLst/>
            </a:prstGeom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9BBA384-3FF2-515A-E5F5-C465BFCC82C8}"/>
                </a:ext>
              </a:extLst>
            </p:cNvPr>
            <p:cNvGrpSpPr/>
            <p:nvPr/>
          </p:nvGrpSpPr>
          <p:grpSpPr>
            <a:xfrm>
              <a:off x="7692107" y="1118808"/>
              <a:ext cx="1159107" cy="184666"/>
              <a:chOff x="56667" y="4417574"/>
              <a:chExt cx="628018" cy="203646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C46F18B-6DF3-4522-F8D2-9B8D6D079EF1}"/>
                  </a:ext>
                </a:extLst>
              </p:cNvPr>
              <p:cNvSpPr txBox="1"/>
              <p:nvPr/>
            </p:nvSpPr>
            <p:spPr>
              <a:xfrm>
                <a:off x="56667" y="4479866"/>
                <a:ext cx="39011" cy="79399"/>
              </a:xfrm>
              <a:prstGeom prst="roundRect">
                <a:avLst>
                  <a:gd name="adj" fmla="val 9442"/>
                </a:avLst>
              </a:prstGeom>
              <a:solidFill>
                <a:srgbClr val="BED730"/>
              </a:solidFill>
              <a:ln w="6350">
                <a:solidFill>
                  <a:schemeClr val="bg1"/>
                </a:solidFill>
                <a:prstDash val="sysDot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ctr" defTabSz="914174">
                  <a:defRPr sz="700" b="1">
                    <a:solidFill>
                      <a:prstClr val="black"/>
                    </a:solidFill>
                    <a:latin typeface="+mj-lt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pPr defTabSz="914129">
                  <a:defRPr/>
                </a:pPr>
                <a:endParaRPr lang="en-US" sz="600">
                  <a:latin typeface="Trebuchet MS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417323-EA35-9B76-6D10-83A06CF80376}"/>
                  </a:ext>
                </a:extLst>
              </p:cNvPr>
              <p:cNvSpPr txBox="1"/>
              <p:nvPr/>
            </p:nvSpPr>
            <p:spPr>
              <a:xfrm>
                <a:off x="62620" y="4417574"/>
                <a:ext cx="622065" cy="203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41">
                  <a:defRPr/>
                </a:pPr>
                <a:r>
                  <a:rPr lang="en-US" sz="600">
                    <a:solidFill>
                      <a:prstClr val="white">
                        <a:lumMod val="85000"/>
                      </a:prstClr>
                    </a:solidFill>
                    <a:latin typeface="Trebuchet MS"/>
                  </a:rPr>
                  <a:t> Operational</a:t>
                </a:r>
                <a:endParaRPr lang="en-IN" sz="600">
                  <a:solidFill>
                    <a:prstClr val="white">
                      <a:lumMod val="85000"/>
                    </a:prstClr>
                  </a:solidFill>
                  <a:latin typeface="Trebuchet MS"/>
                </a:endParaRPr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0C77812-0CC3-CA6D-B8D3-9D0C7FDC9D26}"/>
              </a:ext>
            </a:extLst>
          </p:cNvPr>
          <p:cNvGrpSpPr/>
          <p:nvPr/>
        </p:nvGrpSpPr>
        <p:grpSpPr>
          <a:xfrm>
            <a:off x="2437538" y="3579520"/>
            <a:ext cx="2351898" cy="330939"/>
            <a:chOff x="4104181" y="1945522"/>
            <a:chExt cx="2368673" cy="318886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4E7FDBED-FA7E-2F54-7994-7EC43E571329}"/>
                </a:ext>
              </a:extLst>
            </p:cNvPr>
            <p:cNvSpPr/>
            <p:nvPr/>
          </p:nvSpPr>
          <p:spPr>
            <a:xfrm>
              <a:off x="4104181" y="1945522"/>
              <a:ext cx="2196000" cy="293894"/>
            </a:xfrm>
            <a:prstGeom prst="roundRect">
              <a:avLst>
                <a:gd name="adj" fmla="val 0"/>
              </a:avLst>
            </a:prstGeom>
            <a:solidFill>
              <a:srgbClr val="10253F">
                <a:alpha val="69804"/>
              </a:srgbClr>
            </a:solidFill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41">
                <a:defRPr/>
              </a:pPr>
              <a:endParaRPr lang="en-IN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2CC92C2-B8AA-CE00-3848-3BA564257F94}"/>
                </a:ext>
              </a:extLst>
            </p:cNvPr>
            <p:cNvSpPr txBox="1"/>
            <p:nvPr/>
          </p:nvSpPr>
          <p:spPr>
            <a:xfrm>
              <a:off x="4142427" y="1972020"/>
              <a:ext cx="233042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41">
                <a:defRPr/>
              </a:pPr>
              <a:r>
                <a:rPr lang="en-US" sz="700" b="1" dirty="0">
                  <a:solidFill>
                    <a:srgbClr val="BED730"/>
                  </a:solidFill>
                  <a:latin typeface="Trebuchet MS"/>
                </a:rPr>
                <a:t>Hyderabad 01, Financial Dist.</a:t>
              </a:r>
              <a:r>
                <a:rPr lang="en-US" sz="600" b="1" dirty="0">
                  <a:solidFill>
                    <a:srgbClr val="BED730"/>
                  </a:solidFill>
                  <a:latin typeface="Trebuchet MS"/>
                </a:rPr>
                <a:t> </a:t>
              </a:r>
            </a:p>
            <a:p>
              <a:pPr algn="ctr" defTabSz="914241">
                <a:defRPr/>
              </a:pPr>
              <a:r>
                <a:rPr lang="en-US" sz="600" dirty="0">
                  <a:solidFill>
                    <a:prstClr val="white"/>
                  </a:solidFill>
                  <a:latin typeface="Trebuchet MS"/>
                </a:rPr>
                <a:t>IT Power: 14.4+ MW</a:t>
              </a:r>
              <a:endParaRPr lang="en-IN" sz="600" dirty="0">
                <a:solidFill>
                  <a:prstClr val="black"/>
                </a:solidFill>
                <a:latin typeface="Trebuchet MS"/>
              </a:endParaRPr>
            </a:p>
          </p:txBody>
        </p:sp>
      </p:grpSp>
      <p:pic>
        <p:nvPicPr>
          <p:cNvPr id="39" name="Picture 38" descr="Logos &amp; Brand Guidelines | NVIDIA">
            <a:extLst>
              <a:ext uri="{FF2B5EF4-FFF2-40B4-BE49-F238E27FC236}">
                <a16:creationId xmlns:a16="http://schemas.microsoft.com/office/drawing/2014/main" id="{611B87B7-3D39-560F-ACEF-1C2D26210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5208" y="233137"/>
            <a:ext cx="697220" cy="39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EF52A1F7-E41F-3D24-79F7-8547D057F899}"/>
              </a:ext>
            </a:extLst>
          </p:cNvPr>
          <p:cNvSpPr txBox="1"/>
          <p:nvPr/>
        </p:nvSpPr>
        <p:spPr>
          <a:xfrm>
            <a:off x="8052428" y="243692"/>
            <a:ext cx="1076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6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India’s 1</a:t>
            </a:r>
            <a:r>
              <a:rPr kumimoji="0" lang="en-US" sz="600" b="0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st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Nvidia DGX Ready Liquid Cooled DCs</a:t>
            </a:r>
          </a:p>
          <a:p>
            <a:pPr marL="0" marR="0" lvl="0" indent="0" algn="l" defTabSz="6856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August 2024</a:t>
            </a:r>
            <a:endParaRPr kumimoji="0" lang="en-IN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B8FFFCC-E0F2-B9E8-BF69-D3000C58130C}"/>
              </a:ext>
            </a:extLst>
          </p:cNvPr>
          <p:cNvSpPr txBox="1"/>
          <p:nvPr/>
        </p:nvSpPr>
        <p:spPr>
          <a:xfrm>
            <a:off x="6319737" y="243692"/>
            <a:ext cx="1035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6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India’s 1</a:t>
            </a:r>
            <a:r>
              <a:rPr kumimoji="0" lang="en-US" sz="6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st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Nvidia DGX Ready Air-Cooled DCs</a:t>
            </a:r>
          </a:p>
          <a:p>
            <a:pPr marL="0" marR="0" lvl="0" indent="0" algn="r" defTabSz="6856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March 2022</a:t>
            </a:r>
            <a:endParaRPr kumimoji="0" lang="en-IN" sz="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59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D510D-6DF0-F80F-EA88-DB32671E7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188492"/>
            <a:ext cx="8496150" cy="438572"/>
          </a:xfrm>
        </p:spPr>
        <p:txBody>
          <a:bodyPr/>
          <a:lstStyle/>
          <a:p>
            <a:r>
              <a:rPr lang="en-US" dirty="0"/>
              <a:t>Overview: MUMBAI 03 MEGA CAMPUS, RABALE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F25778D-C544-5A42-F56A-EBF80A9BAEDD}"/>
              </a:ext>
            </a:extLst>
          </p:cNvPr>
          <p:cNvGrpSpPr/>
          <p:nvPr/>
        </p:nvGrpSpPr>
        <p:grpSpPr>
          <a:xfrm>
            <a:off x="2686923" y="3286389"/>
            <a:ext cx="1295058" cy="184666"/>
            <a:chOff x="327268" y="4683390"/>
            <a:chExt cx="848389" cy="24622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0A92DC1-B149-6AA5-49A0-5E8A336C8BC1}"/>
                </a:ext>
              </a:extLst>
            </p:cNvPr>
            <p:cNvSpPr txBox="1"/>
            <p:nvPr/>
          </p:nvSpPr>
          <p:spPr>
            <a:xfrm>
              <a:off x="327268" y="4737112"/>
              <a:ext cx="108000" cy="108000"/>
            </a:xfrm>
            <a:prstGeom prst="roundRect">
              <a:avLst>
                <a:gd name="adj" fmla="val 9442"/>
              </a:avLst>
            </a:prstGeom>
            <a:solidFill>
              <a:srgbClr val="BED730"/>
            </a:solidFill>
            <a:ln w="6350">
              <a:solidFill>
                <a:schemeClr val="bg1"/>
              </a:solidFill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ctr" defTabSz="914174">
                <a:defRPr sz="700" b="1">
                  <a:solidFill>
                    <a:prstClr val="black"/>
                  </a:solidFill>
                  <a:latin typeface="+mj-lt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marL="0" marR="0" lvl="0" indent="0" algn="ctr" defTabSz="9141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25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D44DB6-CD6C-CE87-F57A-52019B6702B9}"/>
                </a:ext>
              </a:extLst>
            </p:cNvPr>
            <p:cNvSpPr txBox="1"/>
            <p:nvPr/>
          </p:nvSpPr>
          <p:spPr>
            <a:xfrm>
              <a:off x="435268" y="4683390"/>
              <a:ext cx="740389" cy="246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 5 Towers Operational</a:t>
              </a:r>
              <a:endParaRPr kumimoji="0" lang="en-IN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B224012-E724-D5D1-94C3-DA39123D0A4B}"/>
              </a:ext>
            </a:extLst>
          </p:cNvPr>
          <p:cNvGrpSpPr/>
          <p:nvPr/>
        </p:nvGrpSpPr>
        <p:grpSpPr>
          <a:xfrm>
            <a:off x="3876526" y="3295365"/>
            <a:ext cx="1384728" cy="184666"/>
            <a:chOff x="1209224" y="4683390"/>
            <a:chExt cx="1073941" cy="24622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5EE5203-CFFB-79F5-A7D4-60BBA3B5288E}"/>
                </a:ext>
              </a:extLst>
            </p:cNvPr>
            <p:cNvSpPr txBox="1"/>
            <p:nvPr/>
          </p:nvSpPr>
          <p:spPr>
            <a:xfrm>
              <a:off x="1209224" y="4737112"/>
              <a:ext cx="108000" cy="108000"/>
            </a:xfrm>
            <a:prstGeom prst="roundRect">
              <a:avLst>
                <a:gd name="adj" fmla="val 9442"/>
              </a:avLst>
            </a:prstGeom>
            <a:solidFill>
              <a:schemeClr val="accent6"/>
            </a:solidFill>
            <a:ln w="6350">
              <a:solidFill>
                <a:schemeClr val="accent6">
                  <a:lumMod val="40000"/>
                  <a:lumOff val="60000"/>
                </a:schemeClr>
              </a:solidFill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ctr" defTabSz="914174">
                <a:defRPr sz="700" b="1">
                  <a:solidFill>
                    <a:prstClr val="black"/>
                  </a:solidFill>
                  <a:latin typeface="+mj-lt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marL="0" marR="0" lvl="0" indent="0" algn="ctr" defTabSz="9141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25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D4C765F-AD83-9B89-2A06-9BCEB184A814}"/>
                </a:ext>
              </a:extLst>
            </p:cNvPr>
            <p:cNvSpPr txBox="1"/>
            <p:nvPr/>
          </p:nvSpPr>
          <p:spPr>
            <a:xfrm>
              <a:off x="1317224" y="4683390"/>
              <a:ext cx="965941" cy="246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6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4 Towers In Development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D339E85-7A93-FCF0-64D7-DEFB27DA870A}"/>
              </a:ext>
            </a:extLst>
          </p:cNvPr>
          <p:cNvGrpSpPr/>
          <p:nvPr/>
        </p:nvGrpSpPr>
        <p:grpSpPr>
          <a:xfrm>
            <a:off x="5138928" y="3309153"/>
            <a:ext cx="1037683" cy="184666"/>
            <a:chOff x="2316732" y="4683390"/>
            <a:chExt cx="877822" cy="24622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49DB43E-DCFE-5E5B-67CD-5BC06D6AF678}"/>
                </a:ext>
              </a:extLst>
            </p:cNvPr>
            <p:cNvSpPr txBox="1"/>
            <p:nvPr/>
          </p:nvSpPr>
          <p:spPr>
            <a:xfrm>
              <a:off x="2316732" y="4737112"/>
              <a:ext cx="108000" cy="108000"/>
            </a:xfrm>
            <a:prstGeom prst="roundRect">
              <a:avLst>
                <a:gd name="adj" fmla="val 9442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ctr" defTabSz="914174">
                <a:defRPr sz="700" b="1">
                  <a:solidFill>
                    <a:prstClr val="black"/>
                  </a:solidFill>
                  <a:latin typeface="+mj-lt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marL="0" marR="0" lvl="0" indent="0" algn="ctr" defTabSz="9141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25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4172F68-4F0D-4645-4DAA-0069A3E2C6EC}"/>
                </a:ext>
              </a:extLst>
            </p:cNvPr>
            <p:cNvSpPr txBox="1"/>
            <p:nvPr/>
          </p:nvSpPr>
          <p:spPr>
            <a:xfrm>
              <a:off x="2424732" y="4683390"/>
              <a:ext cx="769822" cy="246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6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3 Towers in Planning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47E02EA-C415-4A92-7621-134889DD5794}"/>
              </a:ext>
            </a:extLst>
          </p:cNvPr>
          <p:cNvGrpSpPr/>
          <p:nvPr/>
        </p:nvGrpSpPr>
        <p:grpSpPr>
          <a:xfrm>
            <a:off x="2143310" y="986637"/>
            <a:ext cx="4856846" cy="2140766"/>
            <a:chOff x="323851" y="1011830"/>
            <a:chExt cx="5216157" cy="2299141"/>
          </a:xfrm>
        </p:grpSpPr>
        <p:pic>
          <p:nvPicPr>
            <p:cNvPr id="42" name="Picture 41" descr="A group of buildings with blue labels&#10;&#10;Description automatically generated">
              <a:extLst>
                <a:ext uri="{FF2B5EF4-FFF2-40B4-BE49-F238E27FC236}">
                  <a16:creationId xmlns:a16="http://schemas.microsoft.com/office/drawing/2014/main" id="{EC5EEC64-58A9-0961-A005-A501FB193B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787" b="9615"/>
            <a:stretch/>
          </p:blipFill>
          <p:spPr>
            <a:xfrm>
              <a:off x="323851" y="1011830"/>
              <a:ext cx="5216157" cy="2299141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7A9F450-0130-C29A-3084-26F7FD2E4A02}"/>
                </a:ext>
              </a:extLst>
            </p:cNvPr>
            <p:cNvSpPr txBox="1"/>
            <p:nvPr/>
          </p:nvSpPr>
          <p:spPr>
            <a:xfrm>
              <a:off x="673291" y="2389189"/>
              <a:ext cx="1512000" cy="892475"/>
            </a:xfrm>
            <a:prstGeom prst="rect">
              <a:avLst/>
            </a:prstGeom>
            <a:solidFill>
              <a:srgbClr val="BED73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Designed for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12 towers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377+ MW IT Power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6E3F0F5-F20A-6346-6385-7682484917EE}"/>
              </a:ext>
            </a:extLst>
          </p:cNvPr>
          <p:cNvSpPr txBox="1"/>
          <p:nvPr/>
        </p:nvSpPr>
        <p:spPr>
          <a:xfrm>
            <a:off x="257976" y="556106"/>
            <a:ext cx="50227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OUR LARGEST AI-READY HYPERSCALE DATA CENTER CAMPUS 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95AC0D-F903-7406-4C0C-9B2A6CE24B82}"/>
              </a:ext>
            </a:extLst>
          </p:cNvPr>
          <p:cNvSpPr txBox="1"/>
          <p:nvPr/>
        </p:nvSpPr>
        <p:spPr>
          <a:xfrm>
            <a:off x="329173" y="2648967"/>
            <a:ext cx="1692000" cy="756000"/>
          </a:xfrm>
          <a:prstGeom prst="roundRect">
            <a:avLst/>
          </a:prstGeom>
          <a:solidFill>
            <a:srgbClr val="10253F">
              <a:alpha val="50196"/>
            </a:srgbClr>
          </a:solidFill>
          <a:ln w="6350">
            <a:solidFill>
              <a:schemeClr val="accent1">
                <a:lumMod val="75000"/>
              </a:schemeClr>
            </a:solidFill>
          </a:ln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SG" sz="1100" dirty="0">
                <a:solidFill>
                  <a:srgbClr val="BED730"/>
                </a:solidFill>
                <a:latin typeface="Trebuchet MS"/>
              </a:rPr>
              <a:t>Option of 7</a:t>
            </a:r>
          </a:p>
          <a:p>
            <a:pPr algn="ctr"/>
            <a:r>
              <a:rPr lang="en-SG" sz="1100" dirty="0">
                <a:solidFill>
                  <a:srgbClr val="BED730"/>
                </a:solidFill>
                <a:latin typeface="Trebuchet MS"/>
              </a:rPr>
              <a:t>Built To Suit Towers for 280+ MW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F29BF0-E394-B349-147A-5381A7015F6D}"/>
              </a:ext>
            </a:extLst>
          </p:cNvPr>
          <p:cNvSpPr txBox="1"/>
          <p:nvPr/>
        </p:nvSpPr>
        <p:spPr>
          <a:xfrm>
            <a:off x="329173" y="987425"/>
            <a:ext cx="1692000" cy="684000"/>
          </a:xfrm>
          <a:prstGeom prst="roundRect">
            <a:avLst/>
          </a:prstGeom>
          <a:solidFill>
            <a:srgbClr val="10253F">
              <a:alpha val="50196"/>
            </a:srgbClr>
          </a:solidFill>
          <a:ln w="6350">
            <a:solidFill>
              <a:schemeClr val="accent1">
                <a:lumMod val="75000"/>
              </a:schemeClr>
            </a:solidFill>
          </a:ln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SG" sz="1100" dirty="0">
                <a:solidFill>
                  <a:srgbClr val="BED730"/>
                </a:solidFill>
                <a:latin typeface="Trebuchet MS"/>
              </a:rPr>
              <a:t>Hyperscale &amp; </a:t>
            </a:r>
          </a:p>
          <a:p>
            <a:pPr algn="ctr"/>
            <a:r>
              <a:rPr lang="en-SG" sz="1100" dirty="0">
                <a:solidFill>
                  <a:srgbClr val="BED730"/>
                </a:solidFill>
                <a:latin typeface="Trebuchet MS"/>
              </a:rPr>
              <a:t>AI-Ready Infrastructure</a:t>
            </a:r>
            <a:endParaRPr lang="en-SG" sz="1100" dirty="0">
              <a:solidFill>
                <a:srgbClr val="BED730"/>
              </a:solidFill>
              <a:latin typeface="Trebuchet MS" panose="020B070302020209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2F8E58-BC4F-F99D-466C-9D1CDA96294F}"/>
              </a:ext>
            </a:extLst>
          </p:cNvPr>
          <p:cNvSpPr txBox="1"/>
          <p:nvPr/>
        </p:nvSpPr>
        <p:spPr>
          <a:xfrm>
            <a:off x="329173" y="3605737"/>
            <a:ext cx="1692000" cy="756000"/>
          </a:xfrm>
          <a:prstGeom prst="roundRect">
            <a:avLst/>
          </a:prstGeom>
          <a:solidFill>
            <a:srgbClr val="10253F">
              <a:alpha val="50196"/>
            </a:srgbClr>
          </a:solidFill>
          <a:ln w="6350"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100" dirty="0">
                <a:solidFill>
                  <a:srgbClr val="BED730"/>
                </a:solidFill>
                <a:latin typeface="Trebuchet MS" panose="020B0703020202090204" pitchFamily="34" charset="0"/>
              </a:rPr>
              <a:t>Cloud onramp to 3 Hyperscale cloud providers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E442FB-7952-9190-4699-8FB75385DAC6}"/>
              </a:ext>
            </a:extLst>
          </p:cNvPr>
          <p:cNvSpPr txBox="1"/>
          <p:nvPr/>
        </p:nvSpPr>
        <p:spPr>
          <a:xfrm>
            <a:off x="317134" y="1921833"/>
            <a:ext cx="1692000" cy="476726"/>
          </a:xfrm>
          <a:prstGeom prst="roundRect">
            <a:avLst/>
          </a:prstGeom>
          <a:solidFill>
            <a:srgbClr val="10253F">
              <a:alpha val="50196"/>
            </a:srgbClr>
          </a:solidFill>
          <a:ln w="6350">
            <a:solidFill>
              <a:schemeClr val="accent1">
                <a:lumMod val="75000"/>
              </a:schemeClr>
            </a:solidFill>
          </a:ln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SG" sz="1100" dirty="0">
                <a:solidFill>
                  <a:srgbClr val="BED730"/>
                </a:solidFill>
                <a:latin typeface="Trebuchet MS"/>
              </a:rPr>
              <a:t>Tower 5 Live </a:t>
            </a:r>
          </a:p>
          <a:p>
            <a:pPr algn="ctr"/>
            <a:r>
              <a:rPr lang="en-SG" sz="1100" dirty="0">
                <a:solidFill>
                  <a:srgbClr val="BED730"/>
                </a:solidFill>
                <a:latin typeface="Trebuchet MS"/>
              </a:rPr>
              <a:t>43+ MW IT capacity</a:t>
            </a:r>
            <a:endParaRPr lang="en-SG" sz="1100" dirty="0">
              <a:solidFill>
                <a:srgbClr val="BED730"/>
              </a:solidFill>
              <a:latin typeface="Trebuchet MS" panose="020B070302020209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BE5439-05E3-EF3A-D4EA-167B2F80D02D}"/>
              </a:ext>
            </a:extLst>
          </p:cNvPr>
          <p:cNvSpPr txBox="1"/>
          <p:nvPr/>
        </p:nvSpPr>
        <p:spPr>
          <a:xfrm>
            <a:off x="2367112" y="3850959"/>
            <a:ext cx="4409775" cy="510778"/>
          </a:xfrm>
          <a:prstGeom prst="roundRect">
            <a:avLst/>
          </a:prstGeom>
          <a:solidFill>
            <a:srgbClr val="10253F">
              <a:alpha val="50196"/>
            </a:srgbClr>
          </a:solidFill>
          <a:ln w="6350"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BED730"/>
                </a:solidFill>
                <a:latin typeface="Trebuchet MS" panose="020B0703020202090204" pitchFamily="34" charset="0"/>
              </a:rPr>
              <a:t>Mega campus supports a robust ecosystem of multiple </a:t>
            </a:r>
            <a:r>
              <a:rPr lang="en-US" sz="1200" dirty="0" err="1">
                <a:solidFill>
                  <a:srgbClr val="BED730"/>
                </a:solidFill>
                <a:latin typeface="Trebuchet MS" panose="020B0703020202090204" pitchFamily="34" charset="0"/>
              </a:rPr>
              <a:t>Hyperscalers</a:t>
            </a:r>
            <a:r>
              <a:rPr lang="en-US" sz="1200" dirty="0">
                <a:solidFill>
                  <a:srgbClr val="BED730"/>
                </a:solidFill>
                <a:latin typeface="Trebuchet MS" panose="020B0703020202090204" pitchFamily="34" charset="0"/>
              </a:rPr>
              <a:t>, Network Nodes, IP Exchanges, and ISPs</a:t>
            </a:r>
            <a:endParaRPr lang="en-SG" sz="1200" dirty="0">
              <a:solidFill>
                <a:srgbClr val="BED730"/>
              </a:solidFill>
              <a:latin typeface="Trebuchet MS" panose="020B070302020209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C0E9C9-53D2-D1C1-2F26-15931F29FE1B}"/>
              </a:ext>
            </a:extLst>
          </p:cNvPr>
          <p:cNvSpPr txBox="1"/>
          <p:nvPr/>
        </p:nvSpPr>
        <p:spPr>
          <a:xfrm>
            <a:off x="7152977" y="3697725"/>
            <a:ext cx="1656000" cy="664012"/>
          </a:xfrm>
          <a:prstGeom prst="roundRect">
            <a:avLst/>
          </a:prstGeom>
          <a:solidFill>
            <a:srgbClr val="10253F">
              <a:alpha val="50196"/>
            </a:srgbClr>
          </a:solidFill>
          <a:ln w="6350"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SG" sz="1100">
                <a:solidFill>
                  <a:srgbClr val="BED730"/>
                </a:solidFill>
                <a:latin typeface="Trebuchet MS" panose="020B0703020202090204" pitchFamily="34" charset="0"/>
              </a:rPr>
              <a:t>4 dedicated fiber entry paths with multiple telcos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D782A7-A5C8-941A-C7EE-077A1E649266}"/>
              </a:ext>
            </a:extLst>
          </p:cNvPr>
          <p:cNvSpPr txBox="1"/>
          <p:nvPr/>
        </p:nvSpPr>
        <p:spPr>
          <a:xfrm>
            <a:off x="7182860" y="2668479"/>
            <a:ext cx="1656000" cy="851297"/>
          </a:xfrm>
          <a:prstGeom prst="roundRect">
            <a:avLst/>
          </a:prstGeom>
          <a:solidFill>
            <a:srgbClr val="10253F">
              <a:alpha val="50196"/>
            </a:srgbClr>
          </a:solidFill>
          <a:ln w="6350"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SG" sz="1100">
                <a:solidFill>
                  <a:srgbClr val="BED730"/>
                </a:solidFill>
                <a:latin typeface="Trebuchet MS" panose="020B0703020202090204" pitchFamily="34" charset="0"/>
              </a:rPr>
              <a:t>K8-rated </a:t>
            </a:r>
          </a:p>
          <a:p>
            <a:pPr algn="ctr"/>
            <a:r>
              <a:rPr lang="en-SG" sz="1100">
                <a:solidFill>
                  <a:srgbClr val="BED730"/>
                </a:solidFill>
                <a:latin typeface="Trebuchet MS" panose="020B0703020202090204" pitchFamily="34" charset="0"/>
              </a:rPr>
              <a:t>perimeter wall with 10 level secure access control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8FED13-D269-88E0-1B86-4434D5427A33}"/>
              </a:ext>
            </a:extLst>
          </p:cNvPr>
          <p:cNvSpPr txBox="1"/>
          <p:nvPr/>
        </p:nvSpPr>
        <p:spPr>
          <a:xfrm>
            <a:off x="7165017" y="1827833"/>
            <a:ext cx="1656000" cy="664012"/>
          </a:xfrm>
          <a:prstGeom prst="roundRect">
            <a:avLst/>
          </a:prstGeom>
          <a:solidFill>
            <a:srgbClr val="10253F">
              <a:alpha val="50196"/>
            </a:srgbClr>
          </a:solidFill>
          <a:ln w="6350"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sz="1100" dirty="0">
                <a:solidFill>
                  <a:srgbClr val="BED730"/>
                </a:solidFill>
                <a:latin typeface="Trebuchet MS" panose="020B0703020202090204" pitchFamily="34" charset="0"/>
              </a:rPr>
              <a:t>Dedicated </a:t>
            </a:r>
          </a:p>
          <a:p>
            <a:pPr lvl="0" algn="ctr">
              <a:lnSpc>
                <a:spcPct val="100000"/>
              </a:lnSpc>
            </a:pPr>
            <a:r>
              <a:rPr lang="en-US" sz="1100" dirty="0">
                <a:solidFill>
                  <a:srgbClr val="BED730"/>
                </a:solidFill>
                <a:latin typeface="Trebuchet MS" panose="020B0703020202090204" pitchFamily="34" charset="0"/>
              </a:rPr>
              <a:t>on-site 110, 220 kV </a:t>
            </a:r>
            <a:br>
              <a:rPr lang="en-US" sz="1100" dirty="0">
                <a:solidFill>
                  <a:srgbClr val="BED730"/>
                </a:solidFill>
                <a:latin typeface="Trebuchet MS" panose="020B0703020202090204" pitchFamily="34" charset="0"/>
              </a:rPr>
            </a:br>
            <a:r>
              <a:rPr lang="en-US" sz="1100" dirty="0">
                <a:solidFill>
                  <a:srgbClr val="BED730"/>
                </a:solidFill>
                <a:latin typeface="Trebuchet MS" panose="020B0703020202090204" pitchFamily="34" charset="0"/>
              </a:rPr>
              <a:t>GIS substation (N+1)</a:t>
            </a:r>
            <a:endParaRPr lang="en-IN" sz="1100" dirty="0">
              <a:solidFill>
                <a:srgbClr val="BED730"/>
              </a:solidFill>
              <a:latin typeface="Trebuchet MS" panose="020B070302020209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EE029C-A111-9348-DC27-4C80AD0A0482}"/>
              </a:ext>
            </a:extLst>
          </p:cNvPr>
          <p:cNvSpPr txBox="1"/>
          <p:nvPr/>
        </p:nvSpPr>
        <p:spPr>
          <a:xfrm>
            <a:off x="7165017" y="1010588"/>
            <a:ext cx="1656000" cy="664012"/>
          </a:xfrm>
          <a:prstGeom prst="roundRect">
            <a:avLst/>
          </a:prstGeom>
          <a:solidFill>
            <a:srgbClr val="10253F">
              <a:alpha val="50196"/>
            </a:srgbClr>
          </a:solidFill>
          <a:ln w="6350"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sz="1100" dirty="0">
                <a:solidFill>
                  <a:srgbClr val="BED730"/>
                </a:solidFill>
                <a:latin typeface="Trebuchet MS" panose="020B0703020202090204" pitchFamily="34" charset="0"/>
              </a:rPr>
              <a:t>99 MW RE </a:t>
            </a:r>
            <a:br>
              <a:rPr lang="en-US" sz="1100" dirty="0">
                <a:solidFill>
                  <a:srgbClr val="BED730"/>
                </a:solidFill>
                <a:latin typeface="Trebuchet MS" panose="020B0703020202090204" pitchFamily="34" charset="0"/>
              </a:rPr>
            </a:br>
            <a:r>
              <a:rPr lang="en-US" sz="1100" dirty="0">
                <a:solidFill>
                  <a:srgbClr val="BED730"/>
                </a:solidFill>
                <a:latin typeface="Trebuchet MS" panose="020B0703020202090204" pitchFamily="34" charset="0"/>
              </a:rPr>
              <a:t>ESG best practices, Up to 79% RE power</a:t>
            </a:r>
            <a:endParaRPr lang="en-IN" sz="1100" dirty="0">
              <a:solidFill>
                <a:srgbClr val="BED730"/>
              </a:solidFill>
              <a:latin typeface="Trebuchet MS" panose="020B0703020202090204" pitchFamily="34" charset="0"/>
            </a:endParaRPr>
          </a:p>
        </p:txBody>
      </p:sp>
      <p:sp>
        <p:nvSpPr>
          <p:cNvPr id="4" name="Action Button: Forward or Next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2292ECF-36EC-A6F8-12A9-06E6E20F7D80}"/>
              </a:ext>
            </a:extLst>
          </p:cNvPr>
          <p:cNvSpPr/>
          <p:nvPr/>
        </p:nvSpPr>
        <p:spPr>
          <a:xfrm>
            <a:off x="4351568" y="4492892"/>
            <a:ext cx="399820" cy="451970"/>
          </a:xfrm>
          <a:prstGeom prst="actionButtonForwardNext">
            <a:avLst/>
          </a:prstGeom>
          <a:solidFill>
            <a:srgbClr val="BED73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5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Victoria Peak at night with lights&#10;&#10;Description automatically generated">
            <a:extLst>
              <a:ext uri="{FF2B5EF4-FFF2-40B4-BE49-F238E27FC236}">
                <a16:creationId xmlns:a16="http://schemas.microsoft.com/office/drawing/2014/main" id="{1690D720-EF25-9EB7-D677-B7F5C99F4C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F1B368FC-69AE-7600-BA12-49D874AC2BA2}"/>
              </a:ext>
            </a:extLst>
          </p:cNvPr>
          <p:cNvSpPr/>
          <p:nvPr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1800"/>
          </a:p>
        </p:txBody>
      </p:sp>
      <p:pic>
        <p:nvPicPr>
          <p:cNvPr id="5" name="Picture 4" descr="A green and black logo&#10;&#10;Description automatically generated">
            <a:extLst>
              <a:ext uri="{FF2B5EF4-FFF2-40B4-BE49-F238E27FC236}">
                <a16:creationId xmlns:a16="http://schemas.microsoft.com/office/drawing/2014/main" id="{98724D4E-F21C-DEE5-AA79-8C3D663E6D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478" y="252585"/>
            <a:ext cx="843809" cy="447069"/>
          </a:xfrm>
          <a:prstGeom prst="rect">
            <a:avLst/>
          </a:prstGeom>
        </p:spPr>
      </p:pic>
      <p:pic>
        <p:nvPicPr>
          <p:cNvPr id="11" name="Picture 10" descr="A green square with a black line&#10;&#10;Description automatically generated with medium confidence">
            <a:extLst>
              <a:ext uri="{FF2B5EF4-FFF2-40B4-BE49-F238E27FC236}">
                <a16:creationId xmlns:a16="http://schemas.microsoft.com/office/drawing/2014/main" id="{4B54D87C-90D8-F97F-562C-8E662F90FD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8496"/>
            <a:ext cx="9143999" cy="10256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F4B476-FFCB-E4BE-6FD4-3C4529F71C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4" b="13824"/>
          <a:stretch/>
        </p:blipFill>
        <p:spPr>
          <a:xfrm>
            <a:off x="1438034" y="2477875"/>
            <a:ext cx="6271098" cy="166062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D8533EF-3E3C-9857-1C85-1883FA82947C}"/>
              </a:ext>
            </a:extLst>
          </p:cNvPr>
          <p:cNvGrpSpPr/>
          <p:nvPr/>
        </p:nvGrpSpPr>
        <p:grpSpPr>
          <a:xfrm>
            <a:off x="1916496" y="1519465"/>
            <a:ext cx="5732705" cy="948743"/>
            <a:chOff x="323850" y="2753261"/>
            <a:chExt cx="8496300" cy="140611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1B06C5E-2D04-4C8A-D6F3-B17547C97D20}"/>
                </a:ext>
              </a:extLst>
            </p:cNvPr>
            <p:cNvSpPr txBox="1"/>
            <p:nvPr/>
          </p:nvSpPr>
          <p:spPr>
            <a:xfrm>
              <a:off x="323850" y="2753261"/>
              <a:ext cx="8496300" cy="1049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BED73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Tried  Tested  Trusted</a:t>
              </a:r>
              <a:endParaRPr kumimoji="0" lang="en-IN" sz="4000" b="1" i="0" u="none" strike="noStrike" kern="1200" cap="none" spc="0" normalizeH="0" baseline="0" noProof="0">
                <a:ln>
                  <a:noFill/>
                </a:ln>
                <a:solidFill>
                  <a:srgbClr val="BED73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B951908-0145-7797-879B-194C96EC7B13}"/>
                </a:ext>
              </a:extLst>
            </p:cNvPr>
            <p:cNvSpPr txBox="1"/>
            <p:nvPr/>
          </p:nvSpPr>
          <p:spPr>
            <a:xfrm>
              <a:off x="489373" y="3657608"/>
              <a:ext cx="8330777" cy="50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Your digital infrastructure partner for over 25 years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80A4D5-0B90-0142-A501-8E1EC4741F92}"/>
                </a:ext>
              </a:extLst>
            </p:cNvPr>
            <p:cNvSpPr/>
            <p:nvPr/>
          </p:nvSpPr>
          <p:spPr>
            <a:xfrm>
              <a:off x="2289846" y="3451067"/>
              <a:ext cx="113113" cy="108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E3BCC6A-C785-ECF0-2F6A-CEDDD54F31D0}"/>
                </a:ext>
              </a:extLst>
            </p:cNvPr>
            <p:cNvSpPr/>
            <p:nvPr/>
          </p:nvSpPr>
          <p:spPr>
            <a:xfrm>
              <a:off x="5027976" y="3451067"/>
              <a:ext cx="113113" cy="108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F563A55-2618-A679-2B15-BC15667B607D}"/>
                </a:ext>
              </a:extLst>
            </p:cNvPr>
            <p:cNvSpPr/>
            <p:nvPr/>
          </p:nvSpPr>
          <p:spPr>
            <a:xfrm>
              <a:off x="8128425" y="3451067"/>
              <a:ext cx="113113" cy="108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1DB3D288-27C3-76A8-33CD-103DDEF20E9F}"/>
              </a:ext>
            </a:extLst>
          </p:cNvPr>
          <p:cNvSpPr txBox="1"/>
          <p:nvPr/>
        </p:nvSpPr>
        <p:spPr>
          <a:xfrm>
            <a:off x="1767118" y="4342266"/>
            <a:ext cx="5700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66">
              <a:spcAft>
                <a:spcPts val="600"/>
              </a:spcAft>
              <a:defRPr/>
            </a:pPr>
            <a:r>
              <a:rPr lang="en-IN" sz="2800" b="1">
                <a:latin typeface="Trebuchet MS" panose="020B0603020202020204" pitchFamily="34" charset="0"/>
              </a:rPr>
              <a:t>THANK YOU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3C903E2-BF26-4088-F2DB-2ABB6DE73A3F}"/>
              </a:ext>
            </a:extLst>
          </p:cNvPr>
          <p:cNvGrpSpPr/>
          <p:nvPr/>
        </p:nvGrpSpPr>
        <p:grpSpPr>
          <a:xfrm>
            <a:off x="2014059" y="367252"/>
            <a:ext cx="5125913" cy="846178"/>
            <a:chOff x="3223210" y="476543"/>
            <a:chExt cx="6834549" cy="112823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B028B16-96F3-A28F-9B80-E39441783947}"/>
                </a:ext>
              </a:extLst>
            </p:cNvPr>
            <p:cNvGrpSpPr/>
            <p:nvPr/>
          </p:nvGrpSpPr>
          <p:grpSpPr>
            <a:xfrm>
              <a:off x="3223210" y="496457"/>
              <a:ext cx="6834549" cy="1056977"/>
              <a:chOff x="3043447" y="322322"/>
              <a:chExt cx="5125911" cy="792733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027A40B-414A-1D34-E301-DCB06EDE0335}"/>
                  </a:ext>
                </a:extLst>
              </p:cNvPr>
              <p:cNvSpPr txBox="1"/>
              <p:nvPr/>
            </p:nvSpPr>
            <p:spPr>
              <a:xfrm>
                <a:off x="3043447" y="674194"/>
                <a:ext cx="981029" cy="338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166">
                  <a:defRPr/>
                </a:pPr>
                <a:r>
                  <a:rPr lang="en-US" sz="800">
                    <a:solidFill>
                      <a:prstClr val="white"/>
                    </a:solidFill>
                    <a:latin typeface="Trebuchet MS"/>
                  </a:rPr>
                  <a:t>Award for Sustainability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9665E3B-2386-80BC-16E8-6557057EB1EF}"/>
                  </a:ext>
                </a:extLst>
              </p:cNvPr>
              <p:cNvSpPr txBox="1"/>
              <p:nvPr/>
            </p:nvSpPr>
            <p:spPr>
              <a:xfrm>
                <a:off x="4138580" y="674194"/>
                <a:ext cx="867840" cy="338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166">
                  <a:defRPr/>
                </a:pPr>
                <a:r>
                  <a:rPr lang="en-US" sz="800">
                    <a:solidFill>
                      <a:prstClr val="white"/>
                    </a:solidFill>
                    <a:latin typeface="Trebuchet MS"/>
                  </a:rPr>
                  <a:t>Innovation in Data Center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D4D3737-6D3C-1587-DD66-E16ABB404326}"/>
                  </a:ext>
                </a:extLst>
              </p:cNvPr>
              <p:cNvSpPr txBox="1"/>
              <p:nvPr/>
            </p:nvSpPr>
            <p:spPr>
              <a:xfrm>
                <a:off x="6112195" y="646937"/>
                <a:ext cx="1092517" cy="461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166">
                  <a:defRPr/>
                </a:pPr>
                <a:r>
                  <a:rPr lang="en-US" sz="800">
                    <a:solidFill>
                      <a:prstClr val="white"/>
                    </a:solidFill>
                    <a:latin typeface="Trebuchet MS"/>
                  </a:rPr>
                  <a:t>DC Services India &amp; </a:t>
                </a:r>
              </a:p>
              <a:p>
                <a:pPr algn="ctr" defTabSz="457166">
                  <a:defRPr/>
                </a:pPr>
                <a:r>
                  <a:rPr lang="en-US" sz="800">
                    <a:solidFill>
                      <a:prstClr val="white"/>
                    </a:solidFill>
                    <a:latin typeface="Trebuchet MS"/>
                  </a:rPr>
                  <a:t>Managed Cloud Services APAC </a:t>
                </a:r>
              </a:p>
            </p:txBody>
          </p:sp>
          <p:pic>
            <p:nvPicPr>
              <p:cNvPr id="21" name="Picture 20" descr="A logo with a sun&#10;&#10;Description automatically generated">
                <a:extLst>
                  <a:ext uri="{FF2B5EF4-FFF2-40B4-BE49-F238E27FC236}">
                    <a16:creationId xmlns:a16="http://schemas.microsoft.com/office/drawing/2014/main" id="{E99B95C7-20D4-FDA7-CDFE-A96ED1A7F8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42994" y="340439"/>
                <a:ext cx="659013" cy="309942"/>
              </a:xfrm>
              <a:prstGeom prst="rect">
                <a:avLst/>
              </a:prstGeom>
            </p:spPr>
          </p:pic>
          <p:pic>
            <p:nvPicPr>
              <p:cNvPr id="22" name="Picture 21" descr="A red white and blue sign&#10;&#10;Description automatically generated">
                <a:extLst>
                  <a:ext uri="{FF2B5EF4-FFF2-40B4-BE49-F238E27FC236}">
                    <a16:creationId xmlns:a16="http://schemas.microsoft.com/office/drawing/2014/main" id="{FBD053D4-27C7-5D6E-E290-766F421EC9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71565" y="322322"/>
                <a:ext cx="724792" cy="338554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3F72A1D-33D5-2A2F-BFEB-DB374272AC47}"/>
                  </a:ext>
                </a:extLst>
              </p:cNvPr>
              <p:cNvSpPr txBox="1"/>
              <p:nvPr/>
            </p:nvSpPr>
            <p:spPr>
              <a:xfrm>
                <a:off x="7107464" y="653391"/>
                <a:ext cx="1061894" cy="461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166">
                  <a:defRPr/>
                </a:pPr>
                <a:r>
                  <a:rPr lang="en-US" sz="800">
                    <a:solidFill>
                      <a:prstClr val="white"/>
                    </a:solidFill>
                    <a:latin typeface="Trebuchet MS"/>
                  </a:rPr>
                  <a:t>Managed Network Services Global- MQ</a:t>
                </a:r>
              </a:p>
            </p:txBody>
          </p:sp>
        </p:grpSp>
        <p:pic>
          <p:nvPicPr>
            <p:cNvPr id="16" name="Picture 15" descr="Logos &amp; Brand Guidelines | NVIDIA">
              <a:extLst>
                <a:ext uri="{FF2B5EF4-FFF2-40B4-BE49-F238E27FC236}">
                  <a16:creationId xmlns:a16="http://schemas.microsoft.com/office/drawing/2014/main" id="{A740A73F-ED5A-517C-E76C-8F949E209A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0921" y="476543"/>
              <a:ext cx="800933" cy="44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C2F21B-9C15-27EF-3C5B-37D107C0BB22}"/>
                </a:ext>
              </a:extLst>
            </p:cNvPr>
            <p:cNvSpPr txBox="1"/>
            <p:nvPr/>
          </p:nvSpPr>
          <p:spPr>
            <a:xfrm>
              <a:off x="5590703" y="989226"/>
              <a:ext cx="1981370" cy="615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9570">
                <a:defRPr/>
              </a:pPr>
              <a:r>
                <a:rPr lang="en-US" sz="800">
                  <a:solidFill>
                    <a:prstClr val="white"/>
                  </a:solidFill>
                  <a:latin typeface="Trebuchet MS"/>
                </a:rPr>
                <a:t>India’s 1</a:t>
              </a:r>
              <a:r>
                <a:rPr lang="en-US" sz="800" baseline="30000">
                  <a:solidFill>
                    <a:prstClr val="white"/>
                  </a:solidFill>
                  <a:latin typeface="Trebuchet MS"/>
                </a:rPr>
                <a:t>st</a:t>
              </a:r>
              <a:r>
                <a:rPr lang="en-US" sz="800">
                  <a:solidFill>
                    <a:prstClr val="white"/>
                  </a:solidFill>
                  <a:latin typeface="Trebuchet MS"/>
                </a:rPr>
                <a:t> Nvidia </a:t>
              </a:r>
            </a:p>
            <a:p>
              <a:pPr algn="ctr" defTabSz="609570">
                <a:defRPr/>
              </a:pPr>
              <a:r>
                <a:rPr lang="en-US" sz="800">
                  <a:solidFill>
                    <a:prstClr val="white"/>
                  </a:solidFill>
                  <a:latin typeface="Trebuchet MS"/>
                </a:rPr>
                <a:t>DGX Ready Liquid &amp; </a:t>
              </a:r>
            </a:p>
            <a:p>
              <a:pPr algn="ctr" defTabSz="609570">
                <a:defRPr/>
              </a:pPr>
              <a:r>
                <a:rPr lang="en-US" sz="800">
                  <a:solidFill>
                    <a:prstClr val="white"/>
                  </a:solidFill>
                  <a:latin typeface="Trebuchet MS"/>
                </a:rPr>
                <a:t>Air Cooled DCs</a:t>
              </a:r>
              <a:endParaRPr lang="en-IN" sz="800">
                <a:solidFill>
                  <a:prstClr val="white"/>
                </a:solidFill>
                <a:latin typeface="Trebuchet MS"/>
              </a:endParaRPr>
            </a:p>
          </p:txBody>
        </p:sp>
      </p:grpSp>
      <p:pic>
        <p:nvPicPr>
          <p:cNvPr id="24" name="Picture 4" descr="Partner Content - IDC European Utilities Summit 2021">
            <a:extLst>
              <a:ext uri="{FF2B5EF4-FFF2-40B4-BE49-F238E27FC236}">
                <a16:creationId xmlns:a16="http://schemas.microsoft.com/office/drawing/2014/main" id="{A5ACF3AC-E5B9-E297-DD3F-034A1EC54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515" y="404582"/>
            <a:ext cx="905358" cy="27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1E0D95D-C9B3-4871-4383-D980EA44DD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9287" y="440994"/>
            <a:ext cx="632965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27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48925-E105-55DA-624C-BB2D18DAB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188492"/>
            <a:ext cx="8496150" cy="438572"/>
          </a:xfrm>
        </p:spPr>
        <p:txBody>
          <a:bodyPr/>
          <a:lstStyle/>
          <a:p>
            <a:r>
              <a:rPr lang="en-US" dirty="0"/>
              <a:t>Agenda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A38996-F691-5AB9-4A39-08E983D18278}"/>
              </a:ext>
            </a:extLst>
          </p:cNvPr>
          <p:cNvGrpSpPr/>
          <p:nvPr/>
        </p:nvGrpSpPr>
        <p:grpSpPr>
          <a:xfrm>
            <a:off x="323850" y="1728486"/>
            <a:ext cx="1817771" cy="1800000"/>
            <a:chOff x="323850" y="1728486"/>
            <a:chExt cx="1817771" cy="1800000"/>
          </a:xfrm>
        </p:grpSpPr>
        <p:sp>
          <p:nvSpPr>
            <p:cNvPr id="3" name="Rectangle: Rounded Corners 3">
              <a:extLst>
                <a:ext uri="{FF2B5EF4-FFF2-40B4-BE49-F238E27FC236}">
                  <a16:creationId xmlns:a16="http://schemas.microsoft.com/office/drawing/2014/main" id="{19DAB60F-02A4-864D-7446-AE0038F702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850" y="1728486"/>
              <a:ext cx="1800000" cy="1800000"/>
            </a:xfrm>
            <a:prstGeom prst="roundRect">
              <a:avLst/>
            </a:prstGeom>
            <a:solidFill>
              <a:srgbClr val="00B0F0">
                <a:alpha val="29804"/>
              </a:srgbClr>
            </a:solidFill>
            <a:ln w="6350">
              <a:solidFill>
                <a:schemeClr val="accent1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 b="1" dirty="0">
                  <a:solidFill>
                    <a:srgbClr val="B6CD2E"/>
                  </a:solidFill>
                  <a:latin typeface="Trebuchet MS" panose="020B0703020202090204" pitchFamily="34" charset="0"/>
                </a:rPr>
                <a:t>INDIA</a:t>
              </a:r>
            </a:p>
            <a:p>
              <a:pPr algn="ctr"/>
              <a:r>
                <a:rPr lang="en-US" sz="1600" b="1" dirty="0">
                  <a:solidFill>
                    <a:srgbClr val="B6CD2E"/>
                  </a:solidFill>
                  <a:latin typeface="Trebuchet MS" panose="020B0703020202090204" pitchFamily="34" charset="0"/>
                </a:rPr>
                <a:t> DATA CENTER HUB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99D6511-2382-0E38-8FCB-03EB636BDD22}"/>
                </a:ext>
              </a:extLst>
            </p:cNvPr>
            <p:cNvSpPr txBox="1"/>
            <p:nvPr/>
          </p:nvSpPr>
          <p:spPr>
            <a:xfrm>
              <a:off x="323850" y="1788696"/>
              <a:ext cx="1817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01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6A2B9A6-7C4C-D90A-099F-FDA4AE2DEE21}"/>
              </a:ext>
            </a:extLst>
          </p:cNvPr>
          <p:cNvGrpSpPr/>
          <p:nvPr/>
        </p:nvGrpSpPr>
        <p:grpSpPr>
          <a:xfrm>
            <a:off x="7002379" y="1728486"/>
            <a:ext cx="1817771" cy="1800000"/>
            <a:chOff x="7002379" y="1728486"/>
            <a:chExt cx="1817771" cy="18000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68849CB-1FEF-BAEC-21D7-7063AC2566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20150" y="1728486"/>
              <a:ext cx="1800000" cy="1800000"/>
            </a:xfrm>
            <a:prstGeom prst="roundRect">
              <a:avLst/>
            </a:prstGeom>
            <a:solidFill>
              <a:srgbClr val="00B0F0">
                <a:alpha val="29804"/>
              </a:srgbClr>
            </a:solidFill>
            <a:ln w="6350">
              <a:solidFill>
                <a:schemeClr val="accent1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 b="1" dirty="0">
                  <a:solidFill>
                    <a:srgbClr val="B6CD2E"/>
                  </a:solidFill>
                  <a:latin typeface="Trebuchet MS" panose="020B0703020202090204" pitchFamily="34" charset="0"/>
                </a:rPr>
                <a:t>SIFY </a:t>
              </a:r>
            </a:p>
            <a:p>
              <a:pPr algn="ctr"/>
              <a:r>
                <a:rPr lang="en-US" sz="1600" b="1" dirty="0">
                  <a:solidFill>
                    <a:srgbClr val="B6CD2E"/>
                  </a:solidFill>
                  <a:latin typeface="Trebuchet MS" panose="020B0703020202090204" pitchFamily="34" charset="0"/>
                </a:rPr>
                <a:t>DATA CENTER ADVANTAGE 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A7C953E-B1ED-6D99-946C-892DAEB54162}"/>
                </a:ext>
              </a:extLst>
            </p:cNvPr>
            <p:cNvSpPr txBox="1"/>
            <p:nvPr/>
          </p:nvSpPr>
          <p:spPr>
            <a:xfrm>
              <a:off x="7002379" y="1788696"/>
              <a:ext cx="1817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04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7D1CB4E-F5EB-7D94-2CD5-9AAD8B8C8C0B}"/>
              </a:ext>
            </a:extLst>
          </p:cNvPr>
          <p:cNvGrpSpPr/>
          <p:nvPr/>
        </p:nvGrpSpPr>
        <p:grpSpPr>
          <a:xfrm>
            <a:off x="2555950" y="2571750"/>
            <a:ext cx="1817771" cy="1800000"/>
            <a:chOff x="2555950" y="2571750"/>
            <a:chExt cx="1817771" cy="180000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6594662-2DB3-B0DF-B0DA-E36CE38297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55950" y="2571750"/>
              <a:ext cx="1800000" cy="1800000"/>
            </a:xfrm>
            <a:prstGeom prst="roundRect">
              <a:avLst/>
            </a:prstGeom>
            <a:solidFill>
              <a:srgbClr val="00B0F0">
                <a:alpha val="29804"/>
              </a:srgbClr>
            </a:solidFill>
            <a:ln w="6350">
              <a:solidFill>
                <a:schemeClr val="accent1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 b="1" dirty="0">
                  <a:solidFill>
                    <a:srgbClr val="B6CD2E"/>
                  </a:solidFill>
                  <a:latin typeface="Trebuchet MS" panose="020B0703020202090204" pitchFamily="34" charset="0"/>
                </a:rPr>
                <a:t>DATA CENTER AI READINESS </a:t>
              </a:r>
            </a:p>
            <a:p>
              <a:pPr algn="ctr"/>
              <a:endParaRPr lang="en-US" sz="1600" b="1" dirty="0">
                <a:solidFill>
                  <a:srgbClr val="B6CD2E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89B99E8-5EC3-E1B7-2A05-CF80F7465B96}"/>
                </a:ext>
              </a:extLst>
            </p:cNvPr>
            <p:cNvSpPr txBox="1"/>
            <p:nvPr/>
          </p:nvSpPr>
          <p:spPr>
            <a:xfrm>
              <a:off x="2555950" y="2628851"/>
              <a:ext cx="1817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02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9F6729-E718-0514-40EF-E7BB9A0128DC}"/>
              </a:ext>
            </a:extLst>
          </p:cNvPr>
          <p:cNvGrpSpPr/>
          <p:nvPr/>
        </p:nvGrpSpPr>
        <p:grpSpPr>
          <a:xfrm>
            <a:off x="4770279" y="2571750"/>
            <a:ext cx="1817771" cy="1800000"/>
            <a:chOff x="4770279" y="2571750"/>
            <a:chExt cx="1817771" cy="18000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F9DB863-D37A-FFC5-CC76-B6A63BF293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88050" y="2571750"/>
              <a:ext cx="1800000" cy="1800000"/>
            </a:xfrm>
            <a:prstGeom prst="roundRect">
              <a:avLst/>
            </a:prstGeom>
            <a:solidFill>
              <a:srgbClr val="00B0F0">
                <a:alpha val="29804"/>
              </a:srgbClr>
            </a:solidFill>
            <a:ln w="6350">
              <a:solidFill>
                <a:schemeClr val="accent1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 b="1" dirty="0">
                  <a:solidFill>
                    <a:srgbClr val="B6CD2E"/>
                  </a:solidFill>
                  <a:latin typeface="Trebuchet MS" panose="020B0703020202090204" pitchFamily="34" charset="0"/>
                </a:rPr>
                <a:t>ESG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F44E0B8-08B6-2B77-15E7-556A6C7EFA40}"/>
                </a:ext>
              </a:extLst>
            </p:cNvPr>
            <p:cNvSpPr txBox="1"/>
            <p:nvPr/>
          </p:nvSpPr>
          <p:spPr>
            <a:xfrm>
              <a:off x="4770279" y="2628851"/>
              <a:ext cx="1817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698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9140B0-E6B8-C3DF-4A24-3E4287525AF5}"/>
              </a:ext>
            </a:extLst>
          </p:cNvPr>
          <p:cNvSpPr txBox="1"/>
          <p:nvPr/>
        </p:nvSpPr>
        <p:spPr>
          <a:xfrm>
            <a:off x="7255947" y="4903191"/>
            <a:ext cx="1596104" cy="2000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700">
                <a:solidFill>
                  <a:schemeClr val="bg1">
                    <a:lumMod val="75000"/>
                  </a:schemeClr>
                </a:solidFill>
              </a:rPr>
              <a:t>Source: Research Firms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9830C81-CACD-5601-FEE9-D6FDC07C369F}"/>
              </a:ext>
            </a:extLst>
          </p:cNvPr>
          <p:cNvGrpSpPr/>
          <p:nvPr/>
        </p:nvGrpSpPr>
        <p:grpSpPr>
          <a:xfrm>
            <a:off x="416100" y="2903734"/>
            <a:ext cx="1512000" cy="1828053"/>
            <a:chOff x="416100" y="2903734"/>
            <a:chExt cx="1512000" cy="1828053"/>
          </a:xfrm>
        </p:grpSpPr>
        <p:sp>
          <p:nvSpPr>
            <p:cNvPr id="14" name="Rectangle: Rounded Corners 111">
              <a:extLst>
                <a:ext uri="{FF2B5EF4-FFF2-40B4-BE49-F238E27FC236}">
                  <a16:creationId xmlns:a16="http://schemas.microsoft.com/office/drawing/2014/main" id="{56B996D2-D2D0-CF7B-0842-E31D98D9DCE1}"/>
                </a:ext>
              </a:extLst>
            </p:cNvPr>
            <p:cNvSpPr/>
            <p:nvPr/>
          </p:nvSpPr>
          <p:spPr>
            <a:xfrm flipV="1">
              <a:off x="416100" y="2903734"/>
              <a:ext cx="1512000" cy="1828053"/>
            </a:xfrm>
            <a:prstGeom prst="flowChartOffpageConnector">
              <a:avLst/>
            </a:prstGeom>
            <a:solidFill>
              <a:srgbClr val="10253F">
                <a:alpha val="50196"/>
              </a:srgbClr>
            </a:solidFill>
            <a:ln w="9525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spcAft>
                  <a:spcPts val="600"/>
                </a:spcAft>
              </a:pPr>
              <a:endParaRPr lang="en-US">
                <a:latin typeface="Trebuchet MS" panose="020B070302020209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E1A47D1-F4B3-512A-7247-19DA5AE8FFA3}"/>
                </a:ext>
              </a:extLst>
            </p:cNvPr>
            <p:cNvSpPr txBox="1"/>
            <p:nvPr/>
          </p:nvSpPr>
          <p:spPr>
            <a:xfrm>
              <a:off x="532014" y="3346792"/>
              <a:ext cx="1283435" cy="73866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Digital Economy </a:t>
              </a:r>
              <a:r>
                <a:rPr lang="en-US" sz="1400" b="1">
                  <a:solidFill>
                    <a:srgbClr val="BED730"/>
                  </a:solidFill>
                </a:rPr>
                <a:t>Expansion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96ED298-D5FD-AD02-C55D-E786C0BDE13D}"/>
              </a:ext>
            </a:extLst>
          </p:cNvPr>
          <p:cNvGrpSpPr/>
          <p:nvPr/>
        </p:nvGrpSpPr>
        <p:grpSpPr>
          <a:xfrm>
            <a:off x="2122984" y="2903734"/>
            <a:ext cx="1512000" cy="1828053"/>
            <a:chOff x="2122984" y="2903734"/>
            <a:chExt cx="1512000" cy="1828053"/>
          </a:xfrm>
        </p:grpSpPr>
        <p:sp>
          <p:nvSpPr>
            <p:cNvPr id="15" name="Rectangle: Rounded Corners 112">
              <a:extLst>
                <a:ext uri="{FF2B5EF4-FFF2-40B4-BE49-F238E27FC236}">
                  <a16:creationId xmlns:a16="http://schemas.microsoft.com/office/drawing/2014/main" id="{2BB9297B-1B35-29CC-1C6D-3C0D2AD28F79}"/>
                </a:ext>
              </a:extLst>
            </p:cNvPr>
            <p:cNvSpPr/>
            <p:nvPr/>
          </p:nvSpPr>
          <p:spPr>
            <a:xfrm flipV="1">
              <a:off x="2122984" y="2903734"/>
              <a:ext cx="1512000" cy="1828053"/>
            </a:xfrm>
            <a:prstGeom prst="flowChartOffpageConnector">
              <a:avLst/>
            </a:prstGeom>
            <a:solidFill>
              <a:srgbClr val="10253F">
                <a:alpha val="50196"/>
              </a:srgbClr>
            </a:solidFill>
            <a:ln w="9525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spcAft>
                  <a:spcPts val="600"/>
                </a:spcAft>
              </a:pPr>
              <a:endParaRPr lang="en-US" sz="900" b="1">
                <a:solidFill>
                  <a:srgbClr val="D9D9D9"/>
                </a:solidFill>
                <a:latin typeface="Trebuchet MS" panose="020B0703020202090204" pitchFamily="34" charset="0"/>
                <a:cs typeface="Segoe UI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8E23D6B-7619-02B5-F4E5-E7D7A09E0F79}"/>
                </a:ext>
              </a:extLst>
            </p:cNvPr>
            <p:cNvSpPr txBox="1"/>
            <p:nvPr/>
          </p:nvSpPr>
          <p:spPr>
            <a:xfrm>
              <a:off x="2236124" y="3346792"/>
              <a:ext cx="1288472" cy="73866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Increased Data </a:t>
              </a:r>
              <a:r>
                <a:rPr lang="en-US" sz="1400" b="1">
                  <a:solidFill>
                    <a:srgbClr val="BED730"/>
                  </a:solidFill>
                </a:rPr>
                <a:t>Consumption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A5A689D-781B-0F30-C24F-E596DA231048}"/>
              </a:ext>
            </a:extLst>
          </p:cNvPr>
          <p:cNvGrpSpPr/>
          <p:nvPr/>
        </p:nvGrpSpPr>
        <p:grpSpPr>
          <a:xfrm>
            <a:off x="5511949" y="2903734"/>
            <a:ext cx="1512000" cy="1828053"/>
            <a:chOff x="5511949" y="2903734"/>
            <a:chExt cx="1512000" cy="1828053"/>
          </a:xfrm>
        </p:grpSpPr>
        <p:sp>
          <p:nvSpPr>
            <p:cNvPr id="17" name="Rectangle: Rounded Corners 114">
              <a:extLst>
                <a:ext uri="{FF2B5EF4-FFF2-40B4-BE49-F238E27FC236}">
                  <a16:creationId xmlns:a16="http://schemas.microsoft.com/office/drawing/2014/main" id="{6B26F7DB-50D3-912F-A7CF-ECEB7BF2EB16}"/>
                </a:ext>
              </a:extLst>
            </p:cNvPr>
            <p:cNvSpPr/>
            <p:nvPr/>
          </p:nvSpPr>
          <p:spPr>
            <a:xfrm flipV="1">
              <a:off x="5511949" y="2903734"/>
              <a:ext cx="1512000" cy="1828053"/>
            </a:xfrm>
            <a:prstGeom prst="flowChartOffpageConnector">
              <a:avLst/>
            </a:prstGeom>
            <a:solidFill>
              <a:srgbClr val="10253F">
                <a:alpha val="50196"/>
              </a:srgbClr>
            </a:solidFill>
            <a:ln w="9525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spcAft>
                  <a:spcPts val="600"/>
                </a:spcAft>
              </a:pPr>
              <a:endParaRPr lang="en-US" sz="1200">
                <a:latin typeface="Trebuchet MS" panose="020B070302020209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08251AC-B914-EC17-616A-DAB4B7A10851}"/>
                </a:ext>
              </a:extLst>
            </p:cNvPr>
            <p:cNvSpPr txBox="1"/>
            <p:nvPr/>
          </p:nvSpPr>
          <p:spPr>
            <a:xfrm>
              <a:off x="5549269" y="3346792"/>
              <a:ext cx="1437360" cy="116955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Growth Segments: </a:t>
              </a:r>
              <a:r>
                <a:rPr lang="en-US" sz="1400" b="1">
                  <a:solidFill>
                    <a:srgbClr val="BED730"/>
                  </a:solidFill>
                </a:rPr>
                <a:t>GDC/GCCs</a:t>
              </a:r>
            </a:p>
            <a:p>
              <a:r>
                <a:rPr lang="en-US" sz="1400" b="1">
                  <a:solidFill>
                    <a:srgbClr val="BED730"/>
                  </a:solidFill>
                </a:rPr>
                <a:t>30+ Cities- Tier 2 and 3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C30F344-1A91-C159-3B23-29BA850911AB}"/>
              </a:ext>
            </a:extLst>
          </p:cNvPr>
          <p:cNvGrpSpPr/>
          <p:nvPr/>
        </p:nvGrpSpPr>
        <p:grpSpPr>
          <a:xfrm>
            <a:off x="7212919" y="2903734"/>
            <a:ext cx="1512000" cy="1828053"/>
            <a:chOff x="7212919" y="2903734"/>
            <a:chExt cx="1512000" cy="1828053"/>
          </a:xfrm>
        </p:grpSpPr>
        <p:sp>
          <p:nvSpPr>
            <p:cNvPr id="18" name="Rectangle: Rounded Corners 19">
              <a:extLst>
                <a:ext uri="{FF2B5EF4-FFF2-40B4-BE49-F238E27FC236}">
                  <a16:creationId xmlns:a16="http://schemas.microsoft.com/office/drawing/2014/main" id="{8236D9E1-2D4F-1435-D5FA-CDB6EE79BA20}"/>
                </a:ext>
              </a:extLst>
            </p:cNvPr>
            <p:cNvSpPr/>
            <p:nvPr/>
          </p:nvSpPr>
          <p:spPr>
            <a:xfrm flipV="1">
              <a:off x="7212919" y="2903734"/>
              <a:ext cx="1512000" cy="1828053"/>
            </a:xfrm>
            <a:prstGeom prst="flowChartOffpageConnector">
              <a:avLst/>
            </a:prstGeom>
            <a:solidFill>
              <a:srgbClr val="10253F">
                <a:alpha val="50196"/>
              </a:srgbClr>
            </a:solidFill>
            <a:ln w="9525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spcAft>
                  <a:spcPts val="600"/>
                </a:spcAft>
              </a:pPr>
              <a:endParaRPr lang="en-US" sz="1200">
                <a:latin typeface="Trebuchet MS" panose="020B070302020209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35348E3-2ECB-2C55-2AC6-028E47F0AC37}"/>
                </a:ext>
              </a:extLst>
            </p:cNvPr>
            <p:cNvSpPr txBox="1"/>
            <p:nvPr/>
          </p:nvSpPr>
          <p:spPr>
            <a:xfrm>
              <a:off x="7307948" y="3346792"/>
              <a:ext cx="1304038" cy="116955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Government policy &amp; Regulatory </a:t>
              </a:r>
              <a:r>
                <a:rPr lang="en-US" sz="1400" b="1">
                  <a:solidFill>
                    <a:srgbClr val="BED730"/>
                  </a:solidFill>
                </a:rPr>
                <a:t>Frameworks</a:t>
              </a:r>
            </a:p>
            <a:p>
              <a:endParaRPr lang="en-US" sz="1400">
                <a:solidFill>
                  <a:schemeClr val="bg1"/>
                </a:solidFill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8AB9FA92-3B6D-C342-3808-41CCC24E8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188492"/>
            <a:ext cx="8496150" cy="438572"/>
          </a:xfrm>
        </p:spPr>
        <p:txBody>
          <a:bodyPr/>
          <a:lstStyle/>
          <a:p>
            <a:r>
              <a:rPr lang="en-US"/>
              <a:t>India: A Data Center Hub</a:t>
            </a:r>
          </a:p>
        </p:txBody>
      </p: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8FCAA50F-D41C-999A-CD7A-656C8CBB08B5}"/>
              </a:ext>
            </a:extLst>
          </p:cNvPr>
          <p:cNvCxnSpPr>
            <a:cxnSpLocks/>
            <a:stCxn id="20" idx="2"/>
            <a:endCxn id="14" idx="2"/>
          </p:cNvCxnSpPr>
          <p:nvPr/>
        </p:nvCxnSpPr>
        <p:spPr>
          <a:xfrm rot="5400000">
            <a:off x="2696382" y="1028116"/>
            <a:ext cx="351336" cy="3399900"/>
          </a:xfrm>
          <a:prstGeom prst="bentConnector3">
            <a:avLst/>
          </a:prstGeom>
          <a:ln w="9525">
            <a:solidFill>
              <a:schemeClr val="accent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46404102-C32E-1223-7B78-83DBEF9E5D74}"/>
              </a:ext>
            </a:extLst>
          </p:cNvPr>
          <p:cNvCxnSpPr>
            <a:cxnSpLocks/>
            <a:stCxn id="20" idx="2"/>
            <a:endCxn id="15" idx="2"/>
          </p:cNvCxnSpPr>
          <p:nvPr/>
        </p:nvCxnSpPr>
        <p:spPr>
          <a:xfrm rot="5400000">
            <a:off x="3549824" y="1881558"/>
            <a:ext cx="351336" cy="1693016"/>
          </a:xfrm>
          <a:prstGeom prst="bentConnector3">
            <a:avLst/>
          </a:prstGeom>
          <a:ln w="9525">
            <a:solidFill>
              <a:schemeClr val="accent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9B56880-DFDA-04A2-A189-77E446D9D8CA}"/>
              </a:ext>
            </a:extLst>
          </p:cNvPr>
          <p:cNvGrpSpPr/>
          <p:nvPr/>
        </p:nvGrpSpPr>
        <p:grpSpPr>
          <a:xfrm>
            <a:off x="3814880" y="2903734"/>
            <a:ext cx="1512000" cy="1828053"/>
            <a:chOff x="3814880" y="2903734"/>
            <a:chExt cx="1512000" cy="1828053"/>
          </a:xfrm>
        </p:grpSpPr>
        <p:sp>
          <p:nvSpPr>
            <p:cNvPr id="16" name="Rectangle: Rounded Corners 113">
              <a:extLst>
                <a:ext uri="{FF2B5EF4-FFF2-40B4-BE49-F238E27FC236}">
                  <a16:creationId xmlns:a16="http://schemas.microsoft.com/office/drawing/2014/main" id="{76A5B6E1-C469-99B6-23BF-479C56243D6A}"/>
                </a:ext>
              </a:extLst>
            </p:cNvPr>
            <p:cNvSpPr/>
            <p:nvPr/>
          </p:nvSpPr>
          <p:spPr>
            <a:xfrm flipV="1">
              <a:off x="3814880" y="2903734"/>
              <a:ext cx="1512000" cy="1828053"/>
            </a:xfrm>
            <a:prstGeom prst="flowChartOffpageConnector">
              <a:avLst/>
            </a:prstGeom>
            <a:solidFill>
              <a:srgbClr val="10253F">
                <a:alpha val="50196"/>
              </a:srgbClr>
            </a:solidFill>
            <a:ln w="9525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spcAft>
                  <a:spcPts val="600"/>
                </a:spcAft>
              </a:pPr>
              <a:endParaRPr lang="en-US">
                <a:latin typeface="Trebuchet MS" panose="020B070302020209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3280B22-A2A4-94E7-66CD-17047A07DD6F}"/>
                </a:ext>
              </a:extLst>
            </p:cNvPr>
            <p:cNvSpPr txBox="1"/>
            <p:nvPr/>
          </p:nvSpPr>
          <p:spPr>
            <a:xfrm>
              <a:off x="3872874" y="3346792"/>
              <a:ext cx="1398251" cy="95410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Cloud &amp; Emerging Tech:  </a:t>
              </a:r>
              <a:r>
                <a:rPr lang="en-US" sz="1400" b="1">
                  <a:solidFill>
                    <a:srgbClr val="BED730"/>
                  </a:solidFill>
                </a:rPr>
                <a:t>AI, 5G, Edge Solutions</a:t>
              </a:r>
            </a:p>
          </p:txBody>
        </p:sp>
      </p:grp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B45AA5DA-F05C-6B40-729B-0FE4565E5132}"/>
              </a:ext>
            </a:extLst>
          </p:cNvPr>
          <p:cNvCxnSpPr>
            <a:cxnSpLocks/>
            <a:stCxn id="20" idx="2"/>
            <a:endCxn id="16" idx="2"/>
          </p:cNvCxnSpPr>
          <p:nvPr/>
        </p:nvCxnSpPr>
        <p:spPr>
          <a:xfrm rot="5400000">
            <a:off x="4395772" y="2727506"/>
            <a:ext cx="351336" cy="1120"/>
          </a:xfrm>
          <a:prstGeom prst="bentConnector3">
            <a:avLst/>
          </a:prstGeom>
          <a:ln w="9525">
            <a:solidFill>
              <a:schemeClr val="accent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410471E1-2AE8-3479-124D-55B24AD2BB3B}"/>
              </a:ext>
            </a:extLst>
          </p:cNvPr>
          <p:cNvCxnSpPr>
            <a:cxnSpLocks/>
            <a:stCxn id="20" idx="2"/>
            <a:endCxn id="17" idx="2"/>
          </p:cNvCxnSpPr>
          <p:nvPr/>
        </p:nvCxnSpPr>
        <p:spPr>
          <a:xfrm rot="16200000" flipH="1">
            <a:off x="5244306" y="1880091"/>
            <a:ext cx="351336" cy="1695949"/>
          </a:xfrm>
          <a:prstGeom prst="bentConnector3">
            <a:avLst/>
          </a:prstGeom>
          <a:ln w="9525">
            <a:solidFill>
              <a:schemeClr val="accent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3B2032A9-7779-D2A5-4F8F-188864C11563}"/>
              </a:ext>
            </a:extLst>
          </p:cNvPr>
          <p:cNvCxnSpPr>
            <a:cxnSpLocks/>
            <a:stCxn id="20" idx="2"/>
            <a:endCxn id="18" idx="2"/>
          </p:cNvCxnSpPr>
          <p:nvPr/>
        </p:nvCxnSpPr>
        <p:spPr>
          <a:xfrm rot="16200000" flipH="1">
            <a:off x="6094791" y="1029606"/>
            <a:ext cx="351336" cy="3396919"/>
          </a:xfrm>
          <a:prstGeom prst="bentConnector3">
            <a:avLst/>
          </a:prstGeom>
          <a:ln w="9525">
            <a:solidFill>
              <a:schemeClr val="accent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27F2596-FF4E-CA39-D88A-4792B8EE30F3}"/>
              </a:ext>
            </a:extLst>
          </p:cNvPr>
          <p:cNvGrpSpPr/>
          <p:nvPr/>
        </p:nvGrpSpPr>
        <p:grpSpPr>
          <a:xfrm>
            <a:off x="3179832" y="2102075"/>
            <a:ext cx="2784336" cy="450323"/>
            <a:chOff x="3179832" y="2102075"/>
            <a:chExt cx="2784336" cy="450323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C6EAFD55-86D0-45DB-0E5C-90CEF000AE59}"/>
                </a:ext>
              </a:extLst>
            </p:cNvPr>
            <p:cNvSpPr/>
            <p:nvPr/>
          </p:nvSpPr>
          <p:spPr>
            <a:xfrm>
              <a:off x="3179832" y="2102075"/>
              <a:ext cx="2784336" cy="450323"/>
            </a:xfrm>
            <a:prstGeom prst="roundRect">
              <a:avLst>
                <a:gd name="adj" fmla="val 50000"/>
              </a:avLst>
            </a:prstGeom>
            <a:solidFill>
              <a:srgbClr val="BED73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BB9E4B1-D8C7-7C60-503C-6520678EE99A}"/>
                </a:ext>
              </a:extLst>
            </p:cNvPr>
            <p:cNvSpPr txBox="1"/>
            <p:nvPr/>
          </p:nvSpPr>
          <p:spPr>
            <a:xfrm>
              <a:off x="3498746" y="2157959"/>
              <a:ext cx="21465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/>
                <a:t>KEY DRIVERS</a:t>
              </a:r>
            </a:p>
          </p:txBody>
        </p:sp>
      </p:grpSp>
      <p:sp>
        <p:nvSpPr>
          <p:cNvPr id="33" name="Rectangle: Rounded Corners 3">
            <a:extLst>
              <a:ext uri="{FF2B5EF4-FFF2-40B4-BE49-F238E27FC236}">
                <a16:creationId xmlns:a16="http://schemas.microsoft.com/office/drawing/2014/main" id="{1E1E106F-42CD-C086-B439-D46B54AF1750}"/>
              </a:ext>
            </a:extLst>
          </p:cNvPr>
          <p:cNvSpPr/>
          <p:nvPr/>
        </p:nvSpPr>
        <p:spPr>
          <a:xfrm>
            <a:off x="792613" y="987425"/>
            <a:ext cx="3600000" cy="720000"/>
          </a:xfrm>
          <a:prstGeom prst="roundRect">
            <a:avLst/>
          </a:prstGeom>
          <a:solidFill>
            <a:srgbClr val="00B0F0">
              <a:alpha val="50196"/>
            </a:srgbClr>
          </a:solidFill>
          <a:ln w="6350">
            <a:solidFill>
              <a:schemeClr val="accent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Trebuchet MS" panose="020B0703020202090204" pitchFamily="34" charset="0"/>
              </a:rPr>
              <a:t>India’s Colo Data Center capacity stood at </a:t>
            </a:r>
            <a:r>
              <a:rPr lang="en-US" sz="1400" b="1">
                <a:solidFill>
                  <a:srgbClr val="BED730"/>
                </a:solidFill>
                <a:latin typeface="Trebuchet MS" panose="020B0703020202090204" pitchFamily="34" charset="0"/>
              </a:rPr>
              <a:t>977 MW </a:t>
            </a:r>
            <a:r>
              <a:rPr lang="en-US" sz="1400">
                <a:solidFill>
                  <a:schemeClr val="bg1"/>
                </a:solidFill>
                <a:latin typeface="Trebuchet MS" panose="020B0703020202090204" pitchFamily="34" charset="0"/>
              </a:rPr>
              <a:t>IT Load as of H2 2023 </a:t>
            </a:r>
          </a:p>
        </p:txBody>
      </p:sp>
      <p:sp>
        <p:nvSpPr>
          <p:cNvPr id="34" name="Rectangle: Rounded Corners 10">
            <a:extLst>
              <a:ext uri="{FF2B5EF4-FFF2-40B4-BE49-F238E27FC236}">
                <a16:creationId xmlns:a16="http://schemas.microsoft.com/office/drawing/2014/main" id="{F49E02E1-1E9B-7581-04DB-80C22A8E158D}"/>
              </a:ext>
            </a:extLst>
          </p:cNvPr>
          <p:cNvSpPr/>
          <p:nvPr/>
        </p:nvSpPr>
        <p:spPr>
          <a:xfrm>
            <a:off x="4751389" y="988516"/>
            <a:ext cx="3600000" cy="720000"/>
          </a:xfrm>
          <a:prstGeom prst="roundRect">
            <a:avLst/>
          </a:prstGeom>
          <a:solidFill>
            <a:srgbClr val="0070C0">
              <a:alpha val="50196"/>
            </a:srgbClr>
          </a:solidFill>
          <a:ln w="635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Trebuchet MS" panose="020B0703020202090204" pitchFamily="34" charset="0"/>
              </a:rPr>
              <a:t>India will be adding </a:t>
            </a:r>
            <a:r>
              <a:rPr lang="en-US" sz="1400" b="1">
                <a:solidFill>
                  <a:srgbClr val="BED730"/>
                </a:solidFill>
                <a:latin typeface="Trebuchet MS" panose="020B0703020202090204" pitchFamily="34" charset="0"/>
              </a:rPr>
              <a:t>464 MW </a:t>
            </a:r>
            <a:r>
              <a:rPr lang="en-US" sz="1400">
                <a:solidFill>
                  <a:schemeClr val="bg1"/>
                </a:solidFill>
                <a:latin typeface="Trebuchet MS" panose="020B0703020202090204" pitchFamily="34" charset="0"/>
              </a:rPr>
              <a:t>of new Colo capacity each year until 2028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758C2D3-083D-692C-0876-45B3372D7A45}"/>
              </a:ext>
            </a:extLst>
          </p:cNvPr>
          <p:cNvCxnSpPr>
            <a:cxnSpLocks/>
            <a:stCxn id="33" idx="3"/>
            <a:endCxn id="34" idx="1"/>
          </p:cNvCxnSpPr>
          <p:nvPr/>
        </p:nvCxnSpPr>
        <p:spPr>
          <a:xfrm>
            <a:off x="4392613" y="1347425"/>
            <a:ext cx="358776" cy="1091"/>
          </a:xfrm>
          <a:prstGeom prst="straightConnector1">
            <a:avLst/>
          </a:prstGeom>
          <a:ln>
            <a:solidFill>
              <a:srgbClr val="BED73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34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75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25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250"/>
                            </p:stCondLst>
                            <p:childTnLst>
                              <p:par>
                                <p:cTn id="5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9A150-90C4-E68C-31B6-425524A51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94733C2-CFBD-0277-AF2D-8B59CC71652C}"/>
              </a:ext>
            </a:extLst>
          </p:cNvPr>
          <p:cNvSpPr/>
          <p:nvPr/>
        </p:nvSpPr>
        <p:spPr>
          <a:xfrm>
            <a:off x="323850" y="987425"/>
            <a:ext cx="4248150" cy="1871309"/>
          </a:xfrm>
          <a:prstGeom prst="rect">
            <a:avLst/>
          </a:prstGeom>
          <a:solidFill>
            <a:srgbClr val="00B0F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B505A3C-7301-47F9-DC43-18E76EE3D4AE}"/>
              </a:ext>
            </a:extLst>
          </p:cNvPr>
          <p:cNvSpPr/>
          <p:nvPr/>
        </p:nvSpPr>
        <p:spPr>
          <a:xfrm>
            <a:off x="4571850" y="2858736"/>
            <a:ext cx="4248150" cy="1859359"/>
          </a:xfrm>
          <a:prstGeom prst="rect">
            <a:avLst/>
          </a:prstGeom>
          <a:solidFill>
            <a:srgbClr val="00B0F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D35F20-2CB1-2F5C-B96F-AC48B339F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188492"/>
            <a:ext cx="8496150" cy="438572"/>
          </a:xfrm>
        </p:spPr>
        <p:txBody>
          <a:bodyPr/>
          <a:lstStyle/>
          <a:p>
            <a:r>
              <a:rPr lang="en-US"/>
              <a:t>Key Challenges shaping data center strategies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05B96C-E16D-3698-9F52-12129979CFBB}"/>
              </a:ext>
            </a:extLst>
          </p:cNvPr>
          <p:cNvSpPr txBox="1"/>
          <p:nvPr/>
        </p:nvSpPr>
        <p:spPr>
          <a:xfrm>
            <a:off x="6040073" y="4838538"/>
            <a:ext cx="278007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Trebuchet MS" panose="020B0703020202090204" pitchFamily="34" charset="0"/>
              </a:rPr>
              <a:t>Source: Gartner forecasts   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B91D59-04CF-4C98-CBC4-919AF553D9CA}"/>
              </a:ext>
            </a:extLst>
          </p:cNvPr>
          <p:cNvCxnSpPr>
            <a:cxnSpLocks/>
          </p:cNvCxnSpPr>
          <p:nvPr/>
        </p:nvCxnSpPr>
        <p:spPr>
          <a:xfrm>
            <a:off x="4572000" y="987425"/>
            <a:ext cx="0" cy="3744913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  <a:prstDash val="sysDot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3A6488A-0D95-3E5B-0F04-A6B56A6D212E}"/>
              </a:ext>
            </a:extLst>
          </p:cNvPr>
          <p:cNvCxnSpPr>
            <a:cxnSpLocks/>
          </p:cNvCxnSpPr>
          <p:nvPr/>
        </p:nvCxnSpPr>
        <p:spPr>
          <a:xfrm>
            <a:off x="324000" y="2859881"/>
            <a:ext cx="8496150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  <a:prstDash val="sysDot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77E4E48-ED73-E2E8-0F10-5892EB664B9F}"/>
              </a:ext>
            </a:extLst>
          </p:cNvPr>
          <p:cNvSpPr txBox="1"/>
          <p:nvPr/>
        </p:nvSpPr>
        <p:spPr>
          <a:xfrm>
            <a:off x="525709" y="1515593"/>
            <a:ext cx="3844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BED730"/>
                </a:solidFill>
              </a:rPr>
              <a:t>AVAILABILITY OF POWER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4EA329-CF8D-EE7F-81DB-5B1722E7C7A9}"/>
              </a:ext>
            </a:extLst>
          </p:cNvPr>
          <p:cNvSpPr txBox="1"/>
          <p:nvPr/>
        </p:nvSpPr>
        <p:spPr>
          <a:xfrm>
            <a:off x="680593" y="1808888"/>
            <a:ext cx="3534665" cy="897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96">
              <a:lnSpc>
                <a:spcPts val="1640"/>
              </a:lnSpc>
            </a:pPr>
            <a:r>
              <a:rPr lang="en-US" sz="1200" i="1" dirty="0">
                <a:solidFill>
                  <a:schemeClr val="bg1">
                    <a:lumMod val="95000"/>
                  </a:schemeClr>
                </a:solidFill>
              </a:rPr>
              <a:t>“By 2028, more than 70% of enterprises will alter their data center strategies, due to limited energy supplies, a major increase from less than 5% in 2023”</a:t>
            </a:r>
            <a:endParaRPr lang="en-US" sz="1200" dirty="0">
              <a:solidFill>
                <a:schemeClr val="bg1">
                  <a:lumMod val="95000"/>
                </a:schemeClr>
              </a:solidFill>
              <a:latin typeface="Trebuchet M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E1F3E2-4C00-104A-4BB3-427DC6506A96}"/>
              </a:ext>
            </a:extLst>
          </p:cNvPr>
          <p:cNvSpPr txBox="1"/>
          <p:nvPr/>
        </p:nvSpPr>
        <p:spPr>
          <a:xfrm>
            <a:off x="4773709" y="1515593"/>
            <a:ext cx="3844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BED730"/>
                </a:solidFill>
              </a:defRPr>
            </a:lvl1pPr>
          </a:lstStyle>
          <a:p>
            <a:r>
              <a:rPr lang="en-US"/>
              <a:t>MODERN COOLING TECHNOLOGIES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AC71BE-BDDE-FC86-A095-D480DADCA21D}"/>
              </a:ext>
            </a:extLst>
          </p:cNvPr>
          <p:cNvSpPr txBox="1"/>
          <p:nvPr/>
        </p:nvSpPr>
        <p:spPr>
          <a:xfrm>
            <a:off x="4876962" y="1808888"/>
            <a:ext cx="3637926" cy="897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40"/>
              </a:lnSpc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“</a:t>
            </a:r>
            <a:r>
              <a:rPr lang="en-US" sz="1200" i="1" dirty="0">
                <a:solidFill>
                  <a:schemeClr val="bg1">
                    <a:lumMod val="95000"/>
                  </a:schemeClr>
                </a:solidFill>
              </a:rPr>
              <a:t>By 2027, AI workloads will consume nearly 50% of data center compute power, making liquid cooling essential to support the increasing demands of AI-driven infrastructure”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5F39DA-9767-34B5-8E0F-56CC25AB1DFB}"/>
              </a:ext>
            </a:extLst>
          </p:cNvPr>
          <p:cNvSpPr txBox="1"/>
          <p:nvPr/>
        </p:nvSpPr>
        <p:spPr>
          <a:xfrm>
            <a:off x="525709" y="3427536"/>
            <a:ext cx="3844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BED730"/>
                </a:solidFill>
              </a:defRPr>
            </a:lvl1pPr>
          </a:lstStyle>
          <a:p>
            <a:r>
              <a:rPr lang="en-US"/>
              <a:t>SUSTAINABILITY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28F5D2-2B9E-C937-1213-1AB57DDF5EC9}"/>
              </a:ext>
            </a:extLst>
          </p:cNvPr>
          <p:cNvSpPr txBox="1"/>
          <p:nvPr/>
        </p:nvSpPr>
        <p:spPr>
          <a:xfrm>
            <a:off x="628962" y="3720831"/>
            <a:ext cx="3637926" cy="897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40"/>
              </a:lnSpc>
            </a:pPr>
            <a:r>
              <a:rPr lang="en-US" sz="1200" i="1" dirty="0">
                <a:solidFill>
                  <a:schemeClr val="bg1">
                    <a:lumMod val="95000"/>
                  </a:schemeClr>
                </a:solidFill>
              </a:rPr>
              <a:t>“By 2027, 75% of organizations will have a data center sustainability program, up from less than 5% in 2022, driven by cost optimization and stakeholder pressures”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D76D83-F92D-CFB3-6154-B2B5C09DC6C7}"/>
              </a:ext>
            </a:extLst>
          </p:cNvPr>
          <p:cNvSpPr txBox="1"/>
          <p:nvPr/>
        </p:nvSpPr>
        <p:spPr>
          <a:xfrm>
            <a:off x="4773709" y="3427536"/>
            <a:ext cx="3844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BED730"/>
                </a:solidFill>
              </a:defRPr>
            </a:lvl1pPr>
          </a:lstStyle>
          <a:p>
            <a:r>
              <a:rPr lang="en-US"/>
              <a:t>SCALABILITY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CD9E4C-C549-7115-F74D-B61EF7DEFD63}"/>
              </a:ext>
            </a:extLst>
          </p:cNvPr>
          <p:cNvSpPr txBox="1"/>
          <p:nvPr/>
        </p:nvSpPr>
        <p:spPr>
          <a:xfrm>
            <a:off x="4876962" y="3720831"/>
            <a:ext cx="3637926" cy="897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40"/>
              </a:lnSpc>
            </a:pPr>
            <a:r>
              <a:rPr lang="en-US" sz="1200" i="1" dirty="0">
                <a:solidFill>
                  <a:schemeClr val="bg1">
                    <a:lumMod val="95000"/>
                  </a:schemeClr>
                </a:solidFill>
              </a:rPr>
              <a:t>“By 2026, 75% of organizations will prioritize scalable IT strategies to support growth initiatives like entering new markets and launching products”</a:t>
            </a:r>
          </a:p>
        </p:txBody>
      </p:sp>
      <p:pic>
        <p:nvPicPr>
          <p:cNvPr id="25" name="Picture 24" descr="A black rectangle with white lines&#10;&#10;Description automatically generated">
            <a:extLst>
              <a:ext uri="{FF2B5EF4-FFF2-40B4-BE49-F238E27FC236}">
                <a16:creationId xmlns:a16="http://schemas.microsoft.com/office/drawing/2014/main" id="{410847EF-84D3-BBED-C21F-9363388B86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925" y="1112501"/>
            <a:ext cx="360000" cy="360000"/>
          </a:xfrm>
          <a:prstGeom prst="rect">
            <a:avLst/>
          </a:prstGeom>
        </p:spPr>
      </p:pic>
      <p:pic>
        <p:nvPicPr>
          <p:cNvPr id="27" name="Picture 2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B0A98E5-DF61-EA66-DB8B-E6D02399BE6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925" y="1112501"/>
            <a:ext cx="360000" cy="360000"/>
          </a:xfrm>
          <a:prstGeom prst="rect">
            <a:avLst/>
          </a:prstGeom>
        </p:spPr>
      </p:pic>
      <p:pic>
        <p:nvPicPr>
          <p:cNvPr id="29" name="Picture 2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A5BCE40-3484-B716-6E49-EB6A796B76E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925" y="3056957"/>
            <a:ext cx="360000" cy="360000"/>
          </a:xfrm>
          <a:prstGeom prst="rect">
            <a:avLst/>
          </a:prstGeom>
        </p:spPr>
      </p:pic>
      <p:pic>
        <p:nvPicPr>
          <p:cNvPr id="31" name="Picture 30" descr="A hand holding a globe with a leaf&#10;&#10;Description automatically generated">
            <a:extLst>
              <a:ext uri="{FF2B5EF4-FFF2-40B4-BE49-F238E27FC236}">
                <a16:creationId xmlns:a16="http://schemas.microsoft.com/office/drawing/2014/main" id="{FCF9E550-4297-4F82-2958-E13972EA1758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925" y="2984957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9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62DFEE73-1794-9728-CBFF-64DBC35E78FB}"/>
              </a:ext>
            </a:extLst>
          </p:cNvPr>
          <p:cNvSpPr/>
          <p:nvPr/>
        </p:nvSpPr>
        <p:spPr>
          <a:xfrm>
            <a:off x="1749885" y="2575620"/>
            <a:ext cx="2834756" cy="1584325"/>
          </a:xfrm>
          <a:prstGeom prst="rect">
            <a:avLst/>
          </a:prstGeom>
          <a:solidFill>
            <a:schemeClr val="tx2">
              <a:lumMod val="75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71B0669-0F00-E69D-7785-07125ACC250A}"/>
              </a:ext>
            </a:extLst>
          </p:cNvPr>
          <p:cNvSpPr/>
          <p:nvPr/>
        </p:nvSpPr>
        <p:spPr>
          <a:xfrm>
            <a:off x="4575985" y="2575620"/>
            <a:ext cx="2834756" cy="1584325"/>
          </a:xfrm>
          <a:prstGeom prst="rect">
            <a:avLst/>
          </a:prstGeom>
          <a:solidFill>
            <a:schemeClr val="tx2">
              <a:lumMod val="75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2B54C13-8C92-123C-814A-64AB8873B78A}"/>
              </a:ext>
            </a:extLst>
          </p:cNvPr>
          <p:cNvSpPr/>
          <p:nvPr/>
        </p:nvSpPr>
        <p:spPr>
          <a:xfrm>
            <a:off x="3158607" y="987425"/>
            <a:ext cx="2834756" cy="1584325"/>
          </a:xfrm>
          <a:prstGeom prst="rect">
            <a:avLst/>
          </a:prstGeom>
          <a:solidFill>
            <a:schemeClr val="tx2">
              <a:lumMod val="75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AA318A-419A-7473-D535-DCDBACA01BDF}"/>
              </a:ext>
            </a:extLst>
          </p:cNvPr>
          <p:cNvSpPr/>
          <p:nvPr/>
        </p:nvSpPr>
        <p:spPr>
          <a:xfrm>
            <a:off x="0" y="4170794"/>
            <a:ext cx="9144000" cy="561543"/>
          </a:xfrm>
          <a:prstGeom prst="rect">
            <a:avLst/>
          </a:prstGeom>
          <a:solidFill>
            <a:srgbClr val="BE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8888D4-0532-52CA-0A7B-FC1BB79A3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188492"/>
            <a:ext cx="8496150" cy="438572"/>
          </a:xfrm>
        </p:spPr>
        <p:txBody>
          <a:bodyPr/>
          <a:lstStyle/>
          <a:p>
            <a:r>
              <a:rPr lang="en-US"/>
              <a:t>Future ready data center architecture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50DEA4-FE0F-01E6-F0C5-1235B9E4F2D6}"/>
              </a:ext>
            </a:extLst>
          </p:cNvPr>
          <p:cNvSpPr txBox="1"/>
          <p:nvPr/>
        </p:nvSpPr>
        <p:spPr>
          <a:xfrm>
            <a:off x="323850" y="4236730"/>
            <a:ext cx="84963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1" dirty="0"/>
              <a:t>Ensure business continuity, maximize uptime, resilient connectivity and sustainability </a:t>
            </a:r>
          </a:p>
          <a:p>
            <a:pPr algn="ctr"/>
            <a:r>
              <a:rPr lang="en-US" sz="1200" b="1" i="1" dirty="0"/>
              <a:t>with RAS designed scalable digital infrastructure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29CD33-E138-DF57-DB90-C2A8D3C28AF3}"/>
              </a:ext>
            </a:extLst>
          </p:cNvPr>
          <p:cNvCxnSpPr>
            <a:cxnSpLocks/>
          </p:cNvCxnSpPr>
          <p:nvPr/>
        </p:nvCxnSpPr>
        <p:spPr>
          <a:xfrm>
            <a:off x="323850" y="2579109"/>
            <a:ext cx="84963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734FAC0-7D0A-8F51-A0F7-D276B44FFB8B}"/>
              </a:ext>
            </a:extLst>
          </p:cNvPr>
          <p:cNvGrpSpPr/>
          <p:nvPr/>
        </p:nvGrpSpPr>
        <p:grpSpPr>
          <a:xfrm>
            <a:off x="3158607" y="987425"/>
            <a:ext cx="2834756" cy="1569033"/>
            <a:chOff x="3158607" y="987425"/>
            <a:chExt cx="2834756" cy="3183369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3BEE1A8-073E-D964-95E3-361DFB41F766}"/>
                </a:ext>
              </a:extLst>
            </p:cNvPr>
            <p:cNvCxnSpPr>
              <a:cxnSpLocks/>
            </p:cNvCxnSpPr>
            <p:nvPr/>
          </p:nvCxnSpPr>
          <p:spPr>
            <a:xfrm>
              <a:off x="5993363" y="987425"/>
              <a:ext cx="0" cy="3183369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FE0651C-F251-02E6-C2FC-12FC38551537}"/>
                </a:ext>
              </a:extLst>
            </p:cNvPr>
            <p:cNvCxnSpPr>
              <a:cxnSpLocks/>
            </p:cNvCxnSpPr>
            <p:nvPr/>
          </p:nvCxnSpPr>
          <p:spPr>
            <a:xfrm>
              <a:off x="3158607" y="987425"/>
              <a:ext cx="0" cy="3183369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1C91E94-CD69-4056-D080-11611A7D4BBA}"/>
              </a:ext>
            </a:extLst>
          </p:cNvPr>
          <p:cNvSpPr txBox="1"/>
          <p:nvPr/>
        </p:nvSpPr>
        <p:spPr>
          <a:xfrm>
            <a:off x="548180" y="1089445"/>
            <a:ext cx="2386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BED730"/>
                </a:solidFill>
                <a:latin typeface="Trebuchet MS"/>
              </a:rPr>
              <a:t>CUSTOMIZABLE &amp; MODULAR INFRA</a:t>
            </a:r>
            <a:endParaRPr lang="en-US" sz="1400" b="1">
              <a:solidFill>
                <a:srgbClr val="BED73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E56CDD-82E8-F46A-BC11-A5CA9F076CF8}"/>
              </a:ext>
            </a:extLst>
          </p:cNvPr>
          <p:cNvSpPr txBox="1"/>
          <p:nvPr/>
        </p:nvSpPr>
        <p:spPr>
          <a:xfrm>
            <a:off x="548180" y="1612665"/>
            <a:ext cx="238609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96"/>
            <a:r>
              <a:rPr lang="en-US" sz="1100">
                <a:solidFill>
                  <a:schemeClr val="bg1"/>
                </a:solidFill>
                <a:latin typeface="Trebuchet MS"/>
              </a:rPr>
              <a:t>Multi tower campuses with Vertical and Horizontal expansion to support future business growth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D2FBF0-4409-63CD-72BA-829894E1C713}"/>
              </a:ext>
            </a:extLst>
          </p:cNvPr>
          <p:cNvSpPr txBox="1"/>
          <p:nvPr/>
        </p:nvSpPr>
        <p:spPr>
          <a:xfrm>
            <a:off x="3378951" y="1089445"/>
            <a:ext cx="2386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BED730"/>
                </a:solidFill>
                <a:latin typeface="Trebuchet MS"/>
              </a:defRPr>
            </a:lvl1pPr>
          </a:lstStyle>
          <a:p>
            <a:r>
              <a:rPr lang="en-US"/>
              <a:t>ENGINEERED FOR AI WORKLOADS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11D24A-65BD-F0B2-6364-1F0DD78C41F8}"/>
              </a:ext>
            </a:extLst>
          </p:cNvPr>
          <p:cNvSpPr txBox="1"/>
          <p:nvPr/>
        </p:nvSpPr>
        <p:spPr>
          <a:xfrm>
            <a:off x="3378951" y="1612665"/>
            <a:ext cx="2386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96"/>
            <a:r>
              <a:rPr lang="en-US" sz="1100" dirty="0">
                <a:solidFill>
                  <a:schemeClr val="bg1"/>
                </a:solidFill>
                <a:latin typeface="Trebuchet MS"/>
              </a:rPr>
              <a:t>Designed for 200 kW/rack high density racks. 6.3m floor to floor height, 2100 kg/m</a:t>
            </a:r>
            <a:r>
              <a:rPr lang="en-US" sz="1100" baseline="30000" dirty="0">
                <a:solidFill>
                  <a:schemeClr val="bg1"/>
                </a:solidFill>
                <a:latin typeface="Trebuchet MS"/>
              </a:rPr>
              <a:t>2 </a:t>
            </a:r>
            <a:r>
              <a:rPr lang="en-US" sz="1100" dirty="0">
                <a:solidFill>
                  <a:schemeClr val="bg1"/>
                </a:solidFill>
                <a:latin typeface="Trebuchet MS"/>
              </a:rPr>
              <a:t>load bearing capacity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C766AA-48CC-D8F5-21F8-E9033E31D1C1}"/>
              </a:ext>
            </a:extLst>
          </p:cNvPr>
          <p:cNvSpPr txBox="1"/>
          <p:nvPr/>
        </p:nvSpPr>
        <p:spPr>
          <a:xfrm>
            <a:off x="6213708" y="1089445"/>
            <a:ext cx="2386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BED730"/>
                </a:solidFill>
                <a:latin typeface="Trebuchet MS"/>
              </a:defRPr>
            </a:lvl1pPr>
          </a:lstStyle>
          <a:p>
            <a:r>
              <a:rPr lang="en-US"/>
              <a:t>MULTI LAYERED NETWORKS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B09EA1-3067-FF3B-C105-A7EF501CADC5}"/>
              </a:ext>
            </a:extLst>
          </p:cNvPr>
          <p:cNvSpPr txBox="1"/>
          <p:nvPr/>
        </p:nvSpPr>
        <p:spPr>
          <a:xfrm>
            <a:off x="6213708" y="1612665"/>
            <a:ext cx="2386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96"/>
            <a:r>
              <a:rPr lang="en-US" sz="1100" dirty="0">
                <a:solidFill>
                  <a:schemeClr val="bg1"/>
                </a:solidFill>
                <a:latin typeface="Trebuchet MS"/>
              </a:rPr>
              <a:t>Multi-tier fiber and copper for low-latency deployments, supporting high-capacity network bandwidth of 600 Gbps</a:t>
            </a:r>
            <a:endParaRPr lang="en-US" sz="1100" dirty="0">
              <a:latin typeface="Trebuchet M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91CEBB-E60D-FADA-EE86-A1A2556B2AC1}"/>
              </a:ext>
            </a:extLst>
          </p:cNvPr>
          <p:cNvSpPr txBox="1"/>
          <p:nvPr/>
        </p:nvSpPr>
        <p:spPr>
          <a:xfrm>
            <a:off x="1965558" y="2761394"/>
            <a:ext cx="2386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BED730"/>
                </a:solidFill>
                <a:latin typeface="Trebuchet MS"/>
              </a:defRPr>
            </a:lvl1pPr>
          </a:lstStyle>
          <a:p>
            <a:r>
              <a:rPr lang="en-US"/>
              <a:t>RELIABLE </a:t>
            </a:r>
          </a:p>
          <a:p>
            <a:r>
              <a:rPr lang="en-US"/>
              <a:t>POWER SUPPLY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27A3FA-D9CB-F144-FADC-03AD5A2DB12A}"/>
              </a:ext>
            </a:extLst>
          </p:cNvPr>
          <p:cNvSpPr txBox="1"/>
          <p:nvPr/>
        </p:nvSpPr>
        <p:spPr>
          <a:xfrm>
            <a:off x="1965558" y="3284614"/>
            <a:ext cx="2386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96"/>
            <a:r>
              <a:rPr lang="en-US" sz="1100" dirty="0">
                <a:solidFill>
                  <a:schemeClr val="bg1"/>
                </a:solidFill>
                <a:latin typeface="Trebuchet MS"/>
              </a:rPr>
              <a:t>On premise 110, 220, 230 kV substation with 48 hours of fuel storage with redundant supply contracts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B48DC08-8B8F-A5D0-CD01-3C467D5D7A18}"/>
              </a:ext>
            </a:extLst>
          </p:cNvPr>
          <p:cNvSpPr txBox="1"/>
          <p:nvPr/>
        </p:nvSpPr>
        <p:spPr>
          <a:xfrm>
            <a:off x="4796329" y="2761394"/>
            <a:ext cx="2386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BED730"/>
                </a:solidFill>
                <a:latin typeface="Trebuchet MS"/>
              </a:defRPr>
            </a:lvl1pPr>
          </a:lstStyle>
          <a:p>
            <a:r>
              <a:rPr lang="en-US"/>
              <a:t>SUSTAINABLE </a:t>
            </a:r>
          </a:p>
          <a:p>
            <a:r>
              <a:rPr lang="en-US"/>
              <a:t>OPERATIONS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D3A65AB-27C6-2A56-48A5-194C3A9FA09B}"/>
              </a:ext>
            </a:extLst>
          </p:cNvPr>
          <p:cNvSpPr txBox="1"/>
          <p:nvPr/>
        </p:nvSpPr>
        <p:spPr>
          <a:xfrm>
            <a:off x="4796329" y="3284614"/>
            <a:ext cx="2386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96"/>
            <a:r>
              <a:rPr lang="en-US" sz="1100" dirty="0">
                <a:solidFill>
                  <a:schemeClr val="bg1"/>
                </a:solidFill>
                <a:latin typeface="Trebuchet MS"/>
              </a:rPr>
              <a:t>Liquid &amp; Air-cooling solutions, 60% renewable energy, ESG best practices and automation led continuous monitoring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8E12EC0-E3D8-EA31-8107-83F2C0B0FE3D}"/>
              </a:ext>
            </a:extLst>
          </p:cNvPr>
          <p:cNvCxnSpPr>
            <a:cxnSpLocks/>
          </p:cNvCxnSpPr>
          <p:nvPr/>
        </p:nvCxnSpPr>
        <p:spPr>
          <a:xfrm>
            <a:off x="4572000" y="2576822"/>
            <a:ext cx="0" cy="156903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14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F03F9-A34F-0AB7-240B-14E607A17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8D918A5-3DC0-F1DA-53E8-60578E087460}"/>
              </a:ext>
            </a:extLst>
          </p:cNvPr>
          <p:cNvSpPr/>
          <p:nvPr/>
        </p:nvSpPr>
        <p:spPr>
          <a:xfrm>
            <a:off x="0" y="4366907"/>
            <a:ext cx="9144000" cy="365431"/>
          </a:xfrm>
          <a:prstGeom prst="rect">
            <a:avLst/>
          </a:prstGeom>
          <a:solidFill>
            <a:srgbClr val="BE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CFA75B6-6148-B655-A72F-954077CE2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188492"/>
            <a:ext cx="8496150" cy="438572"/>
          </a:xfrm>
        </p:spPr>
        <p:txBody>
          <a:bodyPr>
            <a:noAutofit/>
          </a:bodyPr>
          <a:lstStyle/>
          <a:p>
            <a:r>
              <a:rPr lang="en-US" dirty="0"/>
              <a:t>Data Center AI-Readiness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399DEF8-FF5B-3322-FCED-6D9391FC454E}"/>
              </a:ext>
            </a:extLst>
          </p:cNvPr>
          <p:cNvSpPr/>
          <p:nvPr/>
        </p:nvSpPr>
        <p:spPr>
          <a:xfrm>
            <a:off x="5070364" y="1011094"/>
            <a:ext cx="3746156" cy="707932"/>
          </a:xfrm>
          <a:prstGeom prst="roundRect">
            <a:avLst/>
          </a:prstGeom>
          <a:solidFill>
            <a:srgbClr val="10253F">
              <a:alpha val="50196"/>
            </a:srgb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latin typeface="Trebuchet MS" panose="020B0703020202090204" pitchFamily="34" charset="0"/>
              </a:rPr>
              <a:t>Scalable and robust power infrastructure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latin typeface="Trebuchet MS" panose="020B0703020202090204" pitchFamily="34" charset="0"/>
              </a:rPr>
              <a:t>Tolerant to dynamic load variations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latin typeface="Trebuchet MS" panose="020B0703020202090204" pitchFamily="34" charset="0"/>
              </a:rPr>
              <a:t>Redundant distribution systems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671268F-707D-BC03-1BC4-4842313DD001}"/>
              </a:ext>
            </a:extLst>
          </p:cNvPr>
          <p:cNvSpPr/>
          <p:nvPr/>
        </p:nvSpPr>
        <p:spPr>
          <a:xfrm>
            <a:off x="5070364" y="1842565"/>
            <a:ext cx="3746156" cy="707932"/>
          </a:xfrm>
          <a:prstGeom prst="roundRect">
            <a:avLst/>
          </a:prstGeom>
          <a:solidFill>
            <a:schemeClr val="tx2">
              <a:lumMod val="75000"/>
              <a:alpha val="50196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latin typeface="Trebuchet MS" panose="020B0703020202090204" pitchFamily="34" charset="0"/>
              </a:rPr>
              <a:t>Support multiple water temperature scenarios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latin typeface="Trebuchet MS" panose="020B0703020202090204" pitchFamily="34" charset="0"/>
              </a:rPr>
              <a:t>Support different cooling methodologies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7DDF57C-6E8B-CF4E-0492-596F832601AF}"/>
              </a:ext>
            </a:extLst>
          </p:cNvPr>
          <p:cNvSpPr/>
          <p:nvPr/>
        </p:nvSpPr>
        <p:spPr>
          <a:xfrm>
            <a:off x="5070364" y="2674036"/>
            <a:ext cx="3746156" cy="707932"/>
          </a:xfrm>
          <a:prstGeom prst="roundRect">
            <a:avLst/>
          </a:prstGeom>
          <a:solidFill>
            <a:srgbClr val="10253F">
              <a:alpha val="50196"/>
            </a:srgb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latin typeface="Trebuchet MS" panose="020B0703020202090204" pitchFamily="34" charset="0"/>
              </a:rPr>
              <a:t>High-capacity fiber and copper network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latin typeface="Trebuchet MS" panose="020B0703020202090204" pitchFamily="34" charset="0"/>
              </a:rPr>
              <a:t>Multiple paths, dual meet-me-rooms, and distribution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4E5B15B-97B1-C909-967A-34C0510A7A8A}"/>
              </a:ext>
            </a:extLst>
          </p:cNvPr>
          <p:cNvSpPr/>
          <p:nvPr/>
        </p:nvSpPr>
        <p:spPr>
          <a:xfrm>
            <a:off x="5070364" y="3505506"/>
            <a:ext cx="3746156" cy="707932"/>
          </a:xfrm>
          <a:prstGeom prst="roundRect">
            <a:avLst/>
          </a:prstGeom>
          <a:solidFill>
            <a:schemeClr val="tx2">
              <a:lumMod val="75000"/>
              <a:alpha val="50196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latin typeface="Trebuchet MS" panose="020B0703020202090204" pitchFamily="34" charset="0"/>
              </a:rPr>
              <a:t>Purpose-built data center buildings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latin typeface="Trebuchet MS" panose="020B0703020202090204" pitchFamily="34" charset="0"/>
              </a:rPr>
              <a:t>Structural design to meet local codes and seismic rating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4709A98-C597-CDF1-0A45-DB86DF66910C}"/>
              </a:ext>
            </a:extLst>
          </p:cNvPr>
          <p:cNvGrpSpPr/>
          <p:nvPr/>
        </p:nvGrpSpPr>
        <p:grpSpPr>
          <a:xfrm>
            <a:off x="424901" y="1113219"/>
            <a:ext cx="3746155" cy="3040367"/>
            <a:chOff x="424901" y="1113217"/>
            <a:chExt cx="4315622" cy="350254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1768448-E95A-7898-689B-C46DD1D7BDAE}"/>
                </a:ext>
              </a:extLst>
            </p:cNvPr>
            <p:cNvSpPr>
              <a:spLocks/>
            </p:cNvSpPr>
            <p:nvPr/>
          </p:nvSpPr>
          <p:spPr>
            <a:xfrm>
              <a:off x="972389" y="1416605"/>
              <a:ext cx="2899073" cy="2899073"/>
            </a:xfrm>
            <a:prstGeom prst="ellipse">
              <a:avLst/>
            </a:prstGeom>
            <a:solidFill>
              <a:srgbClr val="BED730">
                <a:alpha val="9804"/>
              </a:srgbClr>
            </a:solidFill>
            <a:ln w="28575">
              <a:solidFill>
                <a:schemeClr val="accent3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Trebuchet MS" panose="020B0703020202090204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964A575-E186-A056-A259-0781CA74FC7A}"/>
                </a:ext>
              </a:extLst>
            </p:cNvPr>
            <p:cNvSpPr/>
            <p:nvPr/>
          </p:nvSpPr>
          <p:spPr>
            <a:xfrm>
              <a:off x="424901" y="2135270"/>
              <a:ext cx="1195975" cy="1195975"/>
            </a:xfrm>
            <a:prstGeom prst="ellipse">
              <a:avLst/>
            </a:prstGeom>
            <a:solidFill>
              <a:srgbClr val="BED73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Chip Images - Free Download on Freepik">
              <a:extLst>
                <a:ext uri="{FF2B5EF4-FFF2-40B4-BE49-F238E27FC236}">
                  <a16:creationId xmlns:a16="http://schemas.microsoft.com/office/drawing/2014/main" id="{B54F587B-E3CD-F7EB-4B9B-142DF6CD4C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31" t="22493" r="19317" b="23070"/>
            <a:stretch/>
          </p:blipFill>
          <p:spPr bwMode="auto">
            <a:xfrm>
              <a:off x="644636" y="2400063"/>
              <a:ext cx="685235" cy="62324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CA425B-3A3F-5561-508C-D5A3ADCFBBA5}"/>
                </a:ext>
              </a:extLst>
            </p:cNvPr>
            <p:cNvSpPr txBox="1"/>
            <p:nvPr/>
          </p:nvSpPr>
          <p:spPr>
            <a:xfrm>
              <a:off x="2678923" y="4315678"/>
              <a:ext cx="1037463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>
                  <a:solidFill>
                    <a:srgbClr val="BED730"/>
                  </a:solidFill>
                  <a:latin typeface="Trebuchet MS" panose="020B0703020202090204" pitchFamily="34" charset="0"/>
                </a:rPr>
                <a:t>Server Hall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5B1426A-9DC5-F4CD-289E-CF895B96BBC9}"/>
                </a:ext>
              </a:extLst>
            </p:cNvPr>
            <p:cNvSpPr txBox="1"/>
            <p:nvPr/>
          </p:nvSpPr>
          <p:spPr>
            <a:xfrm>
              <a:off x="3880360" y="3638991"/>
              <a:ext cx="833883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>
                  <a:solidFill>
                    <a:srgbClr val="BED730"/>
                  </a:solidFill>
                  <a:latin typeface="Trebuchet MS" panose="020B0703020202090204" pitchFamily="34" charset="0"/>
                </a:rPr>
                <a:t>Network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EE8903E-8D4B-0EBE-1F5B-0F928613E1FB}"/>
                </a:ext>
              </a:extLst>
            </p:cNvPr>
            <p:cNvSpPr txBox="1"/>
            <p:nvPr/>
          </p:nvSpPr>
          <p:spPr>
            <a:xfrm>
              <a:off x="3983585" y="2112444"/>
              <a:ext cx="756938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>
                  <a:solidFill>
                    <a:srgbClr val="BED730"/>
                  </a:solidFill>
                  <a:latin typeface="Trebuchet MS" panose="020B0703020202090204" pitchFamily="34" charset="0"/>
                </a:rPr>
                <a:t>Cooling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F012E20-AEC9-68CC-428B-DFF4E71B3587}"/>
                </a:ext>
              </a:extLst>
            </p:cNvPr>
            <p:cNvSpPr txBox="1"/>
            <p:nvPr/>
          </p:nvSpPr>
          <p:spPr>
            <a:xfrm>
              <a:off x="2741433" y="1113217"/>
              <a:ext cx="655821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>
                  <a:solidFill>
                    <a:srgbClr val="BED730"/>
                  </a:solidFill>
                  <a:latin typeface="Trebuchet MS" panose="020B0703020202090204" pitchFamily="34" charset="0"/>
                </a:rPr>
                <a:t>Power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E3C839A-FC8B-EC64-3C19-80B1526ED58A}"/>
                </a:ext>
              </a:extLst>
            </p:cNvPr>
            <p:cNvSpPr/>
            <p:nvPr/>
          </p:nvSpPr>
          <p:spPr>
            <a:xfrm>
              <a:off x="2129268" y="1164477"/>
              <a:ext cx="585314" cy="585314"/>
            </a:xfrm>
            <a:prstGeom prst="ellipse">
              <a:avLst/>
            </a:prstGeom>
            <a:solidFill>
              <a:schemeClr val="bg1"/>
            </a:solidFill>
            <a:ln w="9525"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E450442-B7D8-9FA3-E067-C8F4ED46D2EE}"/>
                </a:ext>
              </a:extLst>
            </p:cNvPr>
            <p:cNvSpPr/>
            <p:nvPr/>
          </p:nvSpPr>
          <p:spPr>
            <a:xfrm>
              <a:off x="2129268" y="3984677"/>
              <a:ext cx="585314" cy="585314"/>
            </a:xfrm>
            <a:prstGeom prst="ellipse">
              <a:avLst/>
            </a:prstGeom>
            <a:solidFill>
              <a:schemeClr val="bg1"/>
            </a:solidFill>
            <a:ln w="9525"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969ACCE-1089-3762-9C41-475725BA88B0}"/>
                </a:ext>
              </a:extLst>
            </p:cNvPr>
            <p:cNvSpPr/>
            <p:nvPr/>
          </p:nvSpPr>
          <p:spPr>
            <a:xfrm>
              <a:off x="3284597" y="3430282"/>
              <a:ext cx="585314" cy="585314"/>
            </a:xfrm>
            <a:prstGeom prst="ellipse">
              <a:avLst/>
            </a:prstGeom>
            <a:solidFill>
              <a:schemeClr val="bg1"/>
            </a:solidFill>
            <a:ln w="9525"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1ED1F5E-263C-F7DE-B99B-1504889E5433}"/>
                </a:ext>
              </a:extLst>
            </p:cNvPr>
            <p:cNvSpPr/>
            <p:nvPr/>
          </p:nvSpPr>
          <p:spPr>
            <a:xfrm>
              <a:off x="3398271" y="1944926"/>
              <a:ext cx="585314" cy="585314"/>
            </a:xfrm>
            <a:prstGeom prst="ellipse">
              <a:avLst/>
            </a:prstGeom>
            <a:solidFill>
              <a:schemeClr val="bg1"/>
            </a:solidFill>
            <a:ln w="9525"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D5616643-1C2C-D53A-CE94-6EF4A02D5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360" y="2053832"/>
              <a:ext cx="360000" cy="360000"/>
            </a:xfrm>
            <a:prstGeom prst="rect">
              <a:avLst/>
            </a:prstGeom>
          </p:spPr>
        </p:pic>
        <p:pic>
          <p:nvPicPr>
            <p:cNvPr id="18" name="Picture 17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DFD4D65A-E584-6C7C-AC2B-E1F2E51E0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7254" y="3526409"/>
              <a:ext cx="360000" cy="360000"/>
            </a:xfrm>
            <a:prstGeom prst="rect">
              <a:avLst/>
            </a:prstGeom>
          </p:spPr>
        </p:pic>
        <p:pic>
          <p:nvPicPr>
            <p:cNvPr id="20" name="Picture 19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B39A215E-335C-8654-3E0C-164E8088B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1925" y="1269828"/>
              <a:ext cx="360000" cy="360000"/>
            </a:xfrm>
            <a:prstGeom prst="rect">
              <a:avLst/>
            </a:prstGeom>
          </p:spPr>
        </p:pic>
        <p:pic>
          <p:nvPicPr>
            <p:cNvPr id="22" name="Picture 21" descr="A black and white image of a computer&#10;&#10;Description automatically generated">
              <a:extLst>
                <a:ext uri="{FF2B5EF4-FFF2-40B4-BE49-F238E27FC236}">
                  <a16:creationId xmlns:a16="http://schemas.microsoft.com/office/drawing/2014/main" id="{9FAC5982-7525-F6C1-4C82-508352DCC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3994" y="4105563"/>
              <a:ext cx="360000" cy="36000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6F74D1E-DBED-AD78-108D-7BD3521498A3}"/>
              </a:ext>
            </a:extLst>
          </p:cNvPr>
          <p:cNvSpPr txBox="1"/>
          <p:nvPr/>
        </p:nvSpPr>
        <p:spPr>
          <a:xfrm>
            <a:off x="324000" y="4416819"/>
            <a:ext cx="84963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1" dirty="0"/>
              <a:t>Designed and built to accelerate your AI Adoption  </a:t>
            </a:r>
          </a:p>
        </p:txBody>
      </p:sp>
    </p:spTree>
    <p:extLst>
      <p:ext uri="{BB962C8B-B14F-4D97-AF65-F5344CB8AC3E}">
        <p14:creationId xmlns:p14="http://schemas.microsoft.com/office/powerpoint/2010/main" val="324743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1A6296C-3A41-86FA-062D-FB4D9A5B4F99}"/>
              </a:ext>
            </a:extLst>
          </p:cNvPr>
          <p:cNvSpPr/>
          <p:nvPr/>
        </p:nvSpPr>
        <p:spPr>
          <a:xfrm>
            <a:off x="323850" y="987425"/>
            <a:ext cx="8496300" cy="3744913"/>
          </a:xfrm>
          <a:prstGeom prst="roundRect">
            <a:avLst>
              <a:gd name="adj" fmla="val 3469"/>
            </a:avLst>
          </a:prstGeom>
          <a:solidFill>
            <a:srgbClr val="10253F">
              <a:alpha val="80000"/>
            </a:srgb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3805E6-6E79-9061-6198-75C4FC752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188492"/>
            <a:ext cx="8496150" cy="438572"/>
          </a:xfrm>
        </p:spPr>
        <p:txBody>
          <a:bodyPr/>
          <a:lstStyle/>
          <a:p>
            <a:r>
              <a:rPr lang="en-US" dirty="0"/>
              <a:t>OPERATION CONTROLS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23CCB6-F4A2-9009-DA79-4F3D212594E9}"/>
              </a:ext>
            </a:extLst>
          </p:cNvPr>
          <p:cNvSpPr txBox="1"/>
          <p:nvPr/>
        </p:nvSpPr>
        <p:spPr>
          <a:xfrm>
            <a:off x="371545" y="1257012"/>
            <a:ext cx="1701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BED73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TRADITIONAL 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BED73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IT ENVIRONMENT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CAD54B-58E9-4440-9C13-86BDC1089BCB}"/>
              </a:ext>
            </a:extLst>
          </p:cNvPr>
          <p:cNvSpPr txBox="1"/>
          <p:nvPr/>
        </p:nvSpPr>
        <p:spPr>
          <a:xfrm>
            <a:off x="400444" y="1780232"/>
            <a:ext cx="1672281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6" marR="0" lvl="0" indent="-171446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Centralized / 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on-premise</a:t>
            </a:r>
          </a:p>
          <a:p>
            <a:pPr marL="171446" marR="0" lvl="0" indent="-171446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Slow to adapt</a:t>
            </a:r>
          </a:p>
          <a:p>
            <a:pPr marL="171446" marR="0" lvl="0" indent="-171446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Large, sparse, and horizontal</a:t>
            </a:r>
          </a:p>
          <a:p>
            <a:pPr marL="171446" marR="0" lvl="0" indent="-171446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Manual operations</a:t>
            </a:r>
          </a:p>
          <a:p>
            <a:pPr marL="171446" marR="0" lvl="0" indent="-171446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Interconnected </a:t>
            </a:r>
          </a:p>
          <a:p>
            <a:pPr marL="171446" marR="0" lvl="0" indent="-171446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Tier level design</a:t>
            </a:r>
          </a:p>
          <a:p>
            <a:pPr marL="171446" marR="0" lvl="0" indent="-171446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Subpar security</a:t>
            </a:r>
          </a:p>
          <a:p>
            <a:pPr marL="171446" marR="0" lvl="0" indent="-171446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Unregulated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80873D-3258-917F-138A-B26213E6C149}"/>
              </a:ext>
            </a:extLst>
          </p:cNvPr>
          <p:cNvSpPr txBox="1"/>
          <p:nvPr/>
        </p:nvSpPr>
        <p:spPr>
          <a:xfrm>
            <a:off x="7004994" y="1257012"/>
            <a:ext cx="1767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BED73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DIGITAL 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BED73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IT ENVIRONMENT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E9CA74-2C0E-A7B3-3CEA-359C13FF3E63}"/>
              </a:ext>
            </a:extLst>
          </p:cNvPr>
          <p:cNvSpPr txBox="1"/>
          <p:nvPr/>
        </p:nvSpPr>
        <p:spPr>
          <a:xfrm>
            <a:off x="7004994" y="1780232"/>
            <a:ext cx="1672281" cy="273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6" marR="0" lvl="0" indent="-171446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Distributed / 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Hybrid IT </a:t>
            </a:r>
          </a:p>
          <a:p>
            <a:pPr marL="171446" marR="0" lvl="0" indent="-171446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Simple, Scalable, Agile and Flexible</a:t>
            </a:r>
          </a:p>
          <a:p>
            <a:pPr marL="171446" marR="0" lvl="0" indent="-171446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Automated and SLA based operations</a:t>
            </a:r>
          </a:p>
          <a:p>
            <a:pPr marL="171446" marR="0" lvl="0" indent="-171446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Connecting multi sites</a:t>
            </a:r>
          </a:p>
          <a:p>
            <a:pPr marL="171446" marR="0" lvl="0" indent="-171446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Heightened Security </a:t>
            </a:r>
          </a:p>
          <a:p>
            <a:pPr marL="171446" marR="0" lvl="0" indent="-171446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BCP- Disaster Recovery </a:t>
            </a:r>
          </a:p>
          <a:p>
            <a:pPr marL="171446" marR="0" lvl="0" indent="-171446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Compliance ready</a:t>
            </a:r>
          </a:p>
          <a:p>
            <a:pPr marL="171446" marR="0" lvl="0" indent="-171446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Green and Sustainable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EFE580-368C-CA7F-D637-BCBAA3663D08}"/>
              </a:ext>
            </a:extLst>
          </p:cNvPr>
          <p:cNvSpPr txBox="1"/>
          <p:nvPr/>
        </p:nvSpPr>
        <p:spPr>
          <a:xfrm>
            <a:off x="2377076" y="1279467"/>
            <a:ext cx="1602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THE PAST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65D291-86D7-6D12-394A-DFFA4841035D}"/>
              </a:ext>
            </a:extLst>
          </p:cNvPr>
          <p:cNvSpPr txBox="1"/>
          <p:nvPr/>
        </p:nvSpPr>
        <p:spPr>
          <a:xfrm>
            <a:off x="5041502" y="1279467"/>
            <a:ext cx="1602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THE FUTURE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D55E426-AC86-14EF-1AB3-2F1A7717175C}"/>
              </a:ext>
            </a:extLst>
          </p:cNvPr>
          <p:cNvCxnSpPr>
            <a:cxnSpLocks/>
          </p:cNvCxnSpPr>
          <p:nvPr/>
        </p:nvCxnSpPr>
        <p:spPr>
          <a:xfrm>
            <a:off x="4572000" y="987425"/>
            <a:ext cx="0" cy="3744913"/>
          </a:xfrm>
          <a:prstGeom prst="straightConnector1">
            <a:avLst/>
          </a:prstGeom>
          <a:ln w="9525">
            <a:solidFill>
              <a:schemeClr val="accent1">
                <a:lumMod val="75000"/>
              </a:schemeClr>
            </a:solidFill>
            <a:prstDash val="sysDot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 descr="History with solid fill">
            <a:extLst>
              <a:ext uri="{FF2B5EF4-FFF2-40B4-BE49-F238E27FC236}">
                <a16:creationId xmlns:a16="http://schemas.microsoft.com/office/drawing/2014/main" id="{7960029D-C7FB-94CE-0CFF-FF17CF94F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18244" y="1600737"/>
            <a:ext cx="720000" cy="720000"/>
          </a:xfrm>
          <a:prstGeom prst="rect">
            <a:avLst/>
          </a:prstGeom>
        </p:spPr>
      </p:pic>
      <p:pic>
        <p:nvPicPr>
          <p:cNvPr id="24" name="Graphic 23" descr="Future with solid fill">
            <a:extLst>
              <a:ext uri="{FF2B5EF4-FFF2-40B4-BE49-F238E27FC236}">
                <a16:creationId xmlns:a16="http://schemas.microsoft.com/office/drawing/2014/main" id="{9F5F8D44-FBE3-A4D9-EFB6-2554DE4A74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82670" y="1536850"/>
            <a:ext cx="720000" cy="720000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CAF1159F-A791-7587-4E92-A81DBEFDF26F}"/>
              </a:ext>
            </a:extLst>
          </p:cNvPr>
          <p:cNvGrpSpPr/>
          <p:nvPr/>
        </p:nvGrpSpPr>
        <p:grpSpPr>
          <a:xfrm>
            <a:off x="2130013" y="2663037"/>
            <a:ext cx="2096463" cy="1145827"/>
            <a:chOff x="2147156" y="2571750"/>
            <a:chExt cx="2245376" cy="1227216"/>
          </a:xfrm>
        </p:grpSpPr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5F7279F1-6D25-4E32-528C-6F09DB6EF976}"/>
                </a:ext>
              </a:extLst>
            </p:cNvPr>
            <p:cNvSpPr/>
            <p:nvPr/>
          </p:nvSpPr>
          <p:spPr>
            <a:xfrm>
              <a:off x="2147156" y="2571750"/>
              <a:ext cx="1068543" cy="1227216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id="{06DFCC1D-702B-8D79-D591-78499B02A9AB}"/>
                </a:ext>
              </a:extLst>
            </p:cNvPr>
            <p:cNvSpPr/>
            <p:nvPr/>
          </p:nvSpPr>
          <p:spPr>
            <a:xfrm>
              <a:off x="3323989" y="2571750"/>
              <a:ext cx="1068543" cy="1227216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B24637-4CA8-5211-3F3F-6A188CBF4515}"/>
                </a:ext>
              </a:extLst>
            </p:cNvPr>
            <p:cNvSpPr txBox="1"/>
            <p:nvPr/>
          </p:nvSpPr>
          <p:spPr>
            <a:xfrm>
              <a:off x="2147156" y="2721116"/>
              <a:ext cx="1068543" cy="247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On-Premises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CD33E21-5F70-65CC-4B48-B56711AC149C}"/>
                </a:ext>
              </a:extLst>
            </p:cNvPr>
            <p:cNvSpPr txBox="1"/>
            <p:nvPr/>
          </p:nvSpPr>
          <p:spPr>
            <a:xfrm>
              <a:off x="2147156" y="3429634"/>
              <a:ext cx="1068543" cy="230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Primary Site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F71915-5C10-AA6B-2AD5-32D42C378C21}"/>
                </a:ext>
              </a:extLst>
            </p:cNvPr>
            <p:cNvSpPr txBox="1"/>
            <p:nvPr/>
          </p:nvSpPr>
          <p:spPr>
            <a:xfrm>
              <a:off x="3323989" y="2721116"/>
              <a:ext cx="1068543" cy="247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On-Premises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7546ED5-B0D1-7496-BA91-F35997D24DDD}"/>
                </a:ext>
              </a:extLst>
            </p:cNvPr>
            <p:cNvSpPr txBox="1"/>
            <p:nvPr/>
          </p:nvSpPr>
          <p:spPr>
            <a:xfrm>
              <a:off x="3323989" y="3429634"/>
              <a:ext cx="1068543" cy="362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Secondary Site/DR</a:t>
              </a:r>
            </a:p>
          </p:txBody>
        </p:sp>
        <p:pic>
          <p:nvPicPr>
            <p:cNvPr id="28" name="Picture 27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21E21DC8-668D-5F00-F45A-B1A0FAFDA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1427" y="3003501"/>
              <a:ext cx="360000" cy="360000"/>
            </a:xfrm>
            <a:prstGeom prst="rect">
              <a:avLst/>
            </a:prstGeom>
          </p:spPr>
        </p:pic>
        <p:pic>
          <p:nvPicPr>
            <p:cNvPr id="29" name="Picture 28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44CD9A4D-1703-F4C7-1A15-30500395E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8260" y="3003501"/>
              <a:ext cx="360000" cy="360000"/>
            </a:xfrm>
            <a:prstGeom prst="rect">
              <a:avLst/>
            </a:prstGeom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21CA6C08-F28F-7E81-9CD5-520A4DF976A2}"/>
              </a:ext>
            </a:extLst>
          </p:cNvPr>
          <p:cNvGrpSpPr/>
          <p:nvPr/>
        </p:nvGrpSpPr>
        <p:grpSpPr>
          <a:xfrm>
            <a:off x="4900381" y="2272352"/>
            <a:ext cx="1884579" cy="2053358"/>
            <a:chOff x="4897783" y="2447786"/>
            <a:chExt cx="1884579" cy="205335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F89F77F-F8AA-45B5-A0C0-CEAA2FF797E0}"/>
                </a:ext>
              </a:extLst>
            </p:cNvPr>
            <p:cNvSpPr/>
            <p:nvPr/>
          </p:nvSpPr>
          <p:spPr>
            <a:xfrm>
              <a:off x="5615784" y="3318250"/>
              <a:ext cx="474270" cy="47427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1987E2C-4840-5931-566C-9F829B1A3315}"/>
                </a:ext>
              </a:extLst>
            </p:cNvPr>
            <p:cNvSpPr/>
            <p:nvPr/>
          </p:nvSpPr>
          <p:spPr>
            <a:xfrm>
              <a:off x="5615784" y="2678980"/>
              <a:ext cx="474270" cy="47427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C0BE31E-1964-E5DF-3F4E-9F9CFD3FDA9F}"/>
                </a:ext>
              </a:extLst>
            </p:cNvPr>
            <p:cNvSpPr/>
            <p:nvPr/>
          </p:nvSpPr>
          <p:spPr>
            <a:xfrm>
              <a:off x="5057433" y="3107858"/>
              <a:ext cx="474270" cy="47427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E257426-81C9-F4FD-23A0-5AD749436781}"/>
                </a:ext>
              </a:extLst>
            </p:cNvPr>
            <p:cNvSpPr/>
            <p:nvPr/>
          </p:nvSpPr>
          <p:spPr>
            <a:xfrm>
              <a:off x="6214594" y="3107858"/>
              <a:ext cx="474270" cy="47427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B542E14-22B4-C1AD-411F-8A45E3367F98}"/>
                </a:ext>
              </a:extLst>
            </p:cNvPr>
            <p:cNvSpPr/>
            <p:nvPr/>
          </p:nvSpPr>
          <p:spPr>
            <a:xfrm>
              <a:off x="5161783" y="3795681"/>
              <a:ext cx="474270" cy="47427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1AA0B3A-4905-2AD5-5ADF-081525522DAD}"/>
                </a:ext>
              </a:extLst>
            </p:cNvPr>
            <p:cNvSpPr/>
            <p:nvPr/>
          </p:nvSpPr>
          <p:spPr>
            <a:xfrm>
              <a:off x="6085459" y="3795681"/>
              <a:ext cx="474270" cy="47427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9612FC5-CEAD-2D04-FD8B-0F271B4C6AFD}"/>
                </a:ext>
              </a:extLst>
            </p:cNvPr>
            <p:cNvSpPr txBox="1"/>
            <p:nvPr/>
          </p:nvSpPr>
          <p:spPr>
            <a:xfrm>
              <a:off x="5507932" y="2447786"/>
              <a:ext cx="66874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Cloud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A8E3CFF-E38A-232F-DC57-BA7D98D9AA11}"/>
                </a:ext>
              </a:extLst>
            </p:cNvPr>
            <p:cNvSpPr txBox="1"/>
            <p:nvPr/>
          </p:nvSpPr>
          <p:spPr>
            <a:xfrm>
              <a:off x="6113618" y="2869981"/>
              <a:ext cx="66874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Edge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B7FDFC3-B8E6-9BBF-8029-9C5D1CF40C3E}"/>
                </a:ext>
              </a:extLst>
            </p:cNvPr>
            <p:cNvSpPr txBox="1"/>
            <p:nvPr/>
          </p:nvSpPr>
          <p:spPr>
            <a:xfrm>
              <a:off x="4897783" y="2901054"/>
              <a:ext cx="79327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On-Premises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DAFAD8-E70C-4536-628D-E754272AFE93}"/>
                </a:ext>
              </a:extLst>
            </p:cNvPr>
            <p:cNvSpPr txBox="1"/>
            <p:nvPr/>
          </p:nvSpPr>
          <p:spPr>
            <a:xfrm>
              <a:off x="5069050" y="4301089"/>
              <a:ext cx="66874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Hosting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5FFC23E-07CA-55B2-5CAC-BAF52D1E9C22}"/>
                </a:ext>
              </a:extLst>
            </p:cNvPr>
            <p:cNvSpPr txBox="1"/>
            <p:nvPr/>
          </p:nvSpPr>
          <p:spPr>
            <a:xfrm>
              <a:off x="6000061" y="4301089"/>
              <a:ext cx="66874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Colocation</a:t>
              </a:r>
            </a:p>
          </p:txBody>
        </p:sp>
        <p:pic>
          <p:nvPicPr>
            <p:cNvPr id="45" name="Picture 44" descr="A black and white cloud&#10;&#10;Description automatically generated">
              <a:extLst>
                <a:ext uri="{FF2B5EF4-FFF2-40B4-BE49-F238E27FC236}">
                  <a16:creationId xmlns:a16="http://schemas.microsoft.com/office/drawing/2014/main" id="{B9F58A2D-A9D8-7D87-E270-8FE51A266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4415" y="2793054"/>
              <a:ext cx="216000" cy="216000"/>
            </a:xfrm>
            <a:prstGeom prst="rect">
              <a:avLst/>
            </a:prstGeom>
          </p:spPr>
        </p:pic>
        <p:pic>
          <p:nvPicPr>
            <p:cNvPr id="47" name="Picture 46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974E6897-6A42-1AAF-88F2-ADECF62BE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4594" y="3931732"/>
              <a:ext cx="216000" cy="216000"/>
            </a:xfrm>
            <a:prstGeom prst="rect">
              <a:avLst/>
            </a:prstGeom>
          </p:spPr>
        </p:pic>
        <p:pic>
          <p:nvPicPr>
            <p:cNvPr id="49" name="Picture 48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08A191B7-F71A-838E-0BDC-FEB0999CE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6941" y="3183501"/>
              <a:ext cx="288000" cy="288000"/>
            </a:xfrm>
            <a:prstGeom prst="rect">
              <a:avLst/>
            </a:prstGeom>
          </p:spPr>
        </p:pic>
        <p:pic>
          <p:nvPicPr>
            <p:cNvPr id="53" name="Picture 52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AC8490B1-1799-00A0-2045-5DB92C4EE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8919" y="3411385"/>
              <a:ext cx="288000" cy="288000"/>
            </a:xfrm>
            <a:prstGeom prst="rect">
              <a:avLst/>
            </a:prstGeom>
          </p:spPr>
        </p:pic>
        <p:pic>
          <p:nvPicPr>
            <p:cNvPr id="55" name="Picture 5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4B80A74F-44C1-0D5F-FD54-166CA2126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4783" y="3942362"/>
              <a:ext cx="216000" cy="216000"/>
            </a:xfrm>
            <a:prstGeom prst="rect">
              <a:avLst/>
            </a:prstGeom>
          </p:spPr>
        </p:pic>
        <p:pic>
          <p:nvPicPr>
            <p:cNvPr id="57" name="Picture 56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D2861D39-CE69-C3F6-C3A3-CE7274701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2918" y="3230042"/>
              <a:ext cx="216000" cy="216000"/>
            </a:xfrm>
            <a:prstGeom prst="rect">
              <a:avLst/>
            </a:prstGeom>
          </p:spPr>
        </p:pic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922F4C1-0214-4BB4-57A9-DF611EBC91AC}"/>
                </a:ext>
              </a:extLst>
            </p:cNvPr>
            <p:cNvCxnSpPr>
              <a:stCxn id="30" idx="6"/>
              <a:endCxn id="33" idx="3"/>
            </p:cNvCxnSpPr>
            <p:nvPr/>
          </p:nvCxnSpPr>
          <p:spPr>
            <a:xfrm flipV="1">
              <a:off x="6090054" y="3512673"/>
              <a:ext cx="193995" cy="427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A9F944E-4EFB-1697-2167-18B65AAFCF2E}"/>
                </a:ext>
              </a:extLst>
            </p:cNvPr>
            <p:cNvCxnSpPr>
              <a:stCxn id="30" idx="2"/>
            </p:cNvCxnSpPr>
            <p:nvPr/>
          </p:nvCxnSpPr>
          <p:spPr>
            <a:xfrm flipH="1" flipV="1">
              <a:off x="5472219" y="3512085"/>
              <a:ext cx="143565" cy="43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29AC973-47EC-6102-9B3A-4DBC1A5C57AF}"/>
                </a:ext>
              </a:extLst>
            </p:cNvPr>
            <p:cNvCxnSpPr>
              <a:stCxn id="30" idx="0"/>
              <a:endCxn id="31" idx="4"/>
            </p:cNvCxnSpPr>
            <p:nvPr/>
          </p:nvCxnSpPr>
          <p:spPr>
            <a:xfrm flipV="1">
              <a:off x="5852919" y="3153250"/>
              <a:ext cx="0" cy="165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2B3FF92-4FD3-BC84-7CBC-47B951C2A0E2}"/>
                </a:ext>
              </a:extLst>
            </p:cNvPr>
            <p:cNvCxnSpPr>
              <a:cxnSpLocks/>
              <a:stCxn id="30" idx="5"/>
              <a:endCxn id="35" idx="1"/>
            </p:cNvCxnSpPr>
            <p:nvPr/>
          </p:nvCxnSpPr>
          <p:spPr>
            <a:xfrm>
              <a:off x="6020599" y="3723065"/>
              <a:ext cx="134315" cy="1420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2480811-2963-2612-CAFC-22E46792ADF8}"/>
                </a:ext>
              </a:extLst>
            </p:cNvPr>
            <p:cNvCxnSpPr>
              <a:cxnSpLocks/>
              <a:stCxn id="30" idx="3"/>
              <a:endCxn id="34" idx="7"/>
            </p:cNvCxnSpPr>
            <p:nvPr/>
          </p:nvCxnSpPr>
          <p:spPr>
            <a:xfrm flipH="1">
              <a:off x="5566598" y="3723065"/>
              <a:ext cx="118641" cy="1420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047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C554BBD-4098-7F45-848E-48B241ADA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188492"/>
            <a:ext cx="8496150" cy="438572"/>
          </a:xfrm>
        </p:spPr>
        <p:txBody>
          <a:bodyPr>
            <a:noAutofit/>
          </a:bodyPr>
          <a:lstStyle/>
          <a:p>
            <a:r>
              <a:rPr lang="en-US" dirty="0"/>
              <a:t>DIGITALIZATION OF DATA CENTERS: AI/ML ROAD MAP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C595F31-69DB-9A45-9412-43A9040D8C14}"/>
              </a:ext>
            </a:extLst>
          </p:cNvPr>
          <p:cNvCxnSpPr/>
          <p:nvPr/>
        </p:nvCxnSpPr>
        <p:spPr>
          <a:xfrm flipV="1">
            <a:off x="331352" y="1721226"/>
            <a:ext cx="0" cy="302180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831E05F-D4D4-AE40-9042-6FCAB6EFD67E}"/>
              </a:ext>
            </a:extLst>
          </p:cNvPr>
          <p:cNvCxnSpPr>
            <a:cxnSpLocks/>
          </p:cNvCxnSpPr>
          <p:nvPr/>
        </p:nvCxnSpPr>
        <p:spPr>
          <a:xfrm>
            <a:off x="323850" y="4732338"/>
            <a:ext cx="8568776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0B60A72-B5D3-814F-8E54-EA76F0F18526}"/>
              </a:ext>
            </a:extLst>
          </p:cNvPr>
          <p:cNvSpPr txBox="1"/>
          <p:nvPr/>
        </p:nvSpPr>
        <p:spPr>
          <a:xfrm rot="16200000">
            <a:off x="-84696" y="1898774"/>
            <a:ext cx="514885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13" b="0" i="1" u="none" strike="noStrike" kern="1200" cap="none" spc="0" normalizeH="0" baseline="0" noProof="0" dirty="0">
                <a:ln>
                  <a:noFill/>
                </a:ln>
                <a:solidFill>
                  <a:srgbClr val="C2DB31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Value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EE7C27-47D6-B149-B13F-9C9BE9250C80}"/>
              </a:ext>
            </a:extLst>
          </p:cNvPr>
          <p:cNvSpPr/>
          <p:nvPr/>
        </p:nvSpPr>
        <p:spPr>
          <a:xfrm>
            <a:off x="439677" y="4038269"/>
            <a:ext cx="1100297" cy="557939"/>
          </a:xfrm>
          <a:prstGeom prst="rect">
            <a:avLst/>
          </a:prstGeom>
          <a:solidFill>
            <a:srgbClr val="10253F">
              <a:alpha val="80000"/>
            </a:srgb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A3401D-E722-7249-9D86-13A38636186E}"/>
              </a:ext>
            </a:extLst>
          </p:cNvPr>
          <p:cNvSpPr/>
          <p:nvPr/>
        </p:nvSpPr>
        <p:spPr>
          <a:xfrm>
            <a:off x="1595366" y="3937190"/>
            <a:ext cx="1100297" cy="659018"/>
          </a:xfrm>
          <a:prstGeom prst="rect">
            <a:avLst/>
          </a:prstGeom>
          <a:solidFill>
            <a:srgbClr val="10253F">
              <a:alpha val="60000"/>
            </a:srgb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7C80F7-BD06-D445-A730-DA97F76692A9}"/>
              </a:ext>
            </a:extLst>
          </p:cNvPr>
          <p:cNvSpPr/>
          <p:nvPr/>
        </p:nvSpPr>
        <p:spPr>
          <a:xfrm>
            <a:off x="2751055" y="3752067"/>
            <a:ext cx="1100297" cy="842288"/>
          </a:xfrm>
          <a:prstGeom prst="rect">
            <a:avLst/>
          </a:prstGeom>
          <a:solidFill>
            <a:srgbClr val="10253F">
              <a:alpha val="40000"/>
            </a:srgb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1C2737-DCCD-504B-A0AF-6E8218A6A35F}"/>
              </a:ext>
            </a:extLst>
          </p:cNvPr>
          <p:cNvSpPr/>
          <p:nvPr/>
        </p:nvSpPr>
        <p:spPr>
          <a:xfrm>
            <a:off x="3922878" y="3525537"/>
            <a:ext cx="1100297" cy="1068818"/>
          </a:xfrm>
          <a:prstGeom prst="rect">
            <a:avLst/>
          </a:prstGeom>
          <a:solidFill>
            <a:srgbClr val="17375E">
              <a:alpha val="69804"/>
            </a:srgb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86C8549-8A7B-4741-8F80-6612056DE868}"/>
              </a:ext>
            </a:extLst>
          </p:cNvPr>
          <p:cNvSpPr/>
          <p:nvPr/>
        </p:nvSpPr>
        <p:spPr>
          <a:xfrm>
            <a:off x="5115364" y="3232129"/>
            <a:ext cx="1100297" cy="1362227"/>
          </a:xfrm>
          <a:prstGeom prst="rect">
            <a:avLst/>
          </a:prstGeom>
          <a:solidFill>
            <a:schemeClr val="tx2">
              <a:lumMod val="75000"/>
              <a:alpha val="8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26FFED9-8F18-BD4E-B4D7-10E974280E13}"/>
              </a:ext>
            </a:extLst>
          </p:cNvPr>
          <p:cNvSpPr/>
          <p:nvPr/>
        </p:nvSpPr>
        <p:spPr>
          <a:xfrm>
            <a:off x="6307851" y="2884181"/>
            <a:ext cx="1100297" cy="1710174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38565FE-1FE5-C84E-B198-6512FA4F0919}"/>
              </a:ext>
            </a:extLst>
          </p:cNvPr>
          <p:cNvSpPr/>
          <p:nvPr/>
        </p:nvSpPr>
        <p:spPr>
          <a:xfrm>
            <a:off x="7500337" y="2598431"/>
            <a:ext cx="1100297" cy="1995924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3E79FC-E5F6-5447-BFAE-F710ED6C412C}"/>
              </a:ext>
            </a:extLst>
          </p:cNvPr>
          <p:cNvSpPr txBox="1"/>
          <p:nvPr/>
        </p:nvSpPr>
        <p:spPr>
          <a:xfrm>
            <a:off x="8359460" y="4726668"/>
            <a:ext cx="47801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13" b="0" i="1" u="none" strike="noStrike" kern="1200" cap="none" spc="0" normalizeH="0" baseline="0" noProof="0" dirty="0">
                <a:ln>
                  <a:noFill/>
                </a:ln>
                <a:solidFill>
                  <a:srgbClr val="C2DB31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Time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F4AC9D-777B-CE4F-8218-6A7C59428EB8}"/>
              </a:ext>
            </a:extLst>
          </p:cNvPr>
          <p:cNvSpPr txBox="1"/>
          <p:nvPr/>
        </p:nvSpPr>
        <p:spPr>
          <a:xfrm>
            <a:off x="444210" y="3637113"/>
            <a:ext cx="108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“Define data and sources”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5E1C1B-005D-044A-A739-FB7682F93425}"/>
              </a:ext>
            </a:extLst>
          </p:cNvPr>
          <p:cNvSpPr txBox="1"/>
          <p:nvPr/>
        </p:nvSpPr>
        <p:spPr>
          <a:xfrm>
            <a:off x="462985" y="4075002"/>
            <a:ext cx="10033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2DB31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BMS, ERP, Serviceability data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1B9DBA-F8AB-E045-9C5E-0C87F66AAFCD}"/>
              </a:ext>
            </a:extLst>
          </p:cNvPr>
          <p:cNvSpPr txBox="1"/>
          <p:nvPr/>
        </p:nvSpPr>
        <p:spPr>
          <a:xfrm>
            <a:off x="1586860" y="3650065"/>
            <a:ext cx="10926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“Get plugged in”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AF7835B-F12B-9B45-BBD5-9E2F01109332}"/>
              </a:ext>
            </a:extLst>
          </p:cNvPr>
          <p:cNvSpPr txBox="1"/>
          <p:nvPr/>
        </p:nvSpPr>
        <p:spPr>
          <a:xfrm>
            <a:off x="1596902" y="4009624"/>
            <a:ext cx="10720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2DB31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Edge Gateways &amp; Cloud data model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F400151-F50D-4141-9AAB-6AB880F6D039}"/>
              </a:ext>
            </a:extLst>
          </p:cNvPr>
          <p:cNvSpPr txBox="1"/>
          <p:nvPr/>
        </p:nvSpPr>
        <p:spPr>
          <a:xfrm>
            <a:off x="2805753" y="3820002"/>
            <a:ext cx="991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2DB31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Telemetry dashboards for CXO, Ops &amp; Process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08727D1-8A8B-8548-A2F8-990F5316F836}"/>
              </a:ext>
            </a:extLst>
          </p:cNvPr>
          <p:cNvSpPr txBox="1"/>
          <p:nvPr/>
        </p:nvSpPr>
        <p:spPr>
          <a:xfrm>
            <a:off x="2734923" y="3342847"/>
            <a:ext cx="1122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“See what is happening”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134A6A8-B6F1-5E48-89A2-49FD72077F4B}"/>
              </a:ext>
            </a:extLst>
          </p:cNvPr>
          <p:cNvSpPr txBox="1"/>
          <p:nvPr/>
        </p:nvSpPr>
        <p:spPr>
          <a:xfrm>
            <a:off x="3912835" y="3129421"/>
            <a:ext cx="1217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“Understand causes and impacts”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80CF0DF-D91C-D74C-8665-740EFDC2DD31}"/>
              </a:ext>
            </a:extLst>
          </p:cNvPr>
          <p:cNvSpPr txBox="1"/>
          <p:nvPr/>
        </p:nvSpPr>
        <p:spPr>
          <a:xfrm>
            <a:off x="5090408" y="2827596"/>
            <a:ext cx="1125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“Predict what will happen”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1DE2AAE-2C5A-F647-ADB1-BCC112D85CAA}"/>
              </a:ext>
            </a:extLst>
          </p:cNvPr>
          <p:cNvSpPr txBox="1"/>
          <p:nvPr/>
        </p:nvSpPr>
        <p:spPr>
          <a:xfrm>
            <a:off x="6280925" y="2485399"/>
            <a:ext cx="1125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“Self optimizing response”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5FE8E46-41D7-AB47-91A6-F5F2CF52A897}"/>
              </a:ext>
            </a:extLst>
          </p:cNvPr>
          <p:cNvSpPr txBox="1"/>
          <p:nvPr/>
        </p:nvSpPr>
        <p:spPr>
          <a:xfrm>
            <a:off x="7484248" y="2183574"/>
            <a:ext cx="117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“New services and business models”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C9381EF-5CF1-8B4E-9E52-BFE725E2BF40}"/>
              </a:ext>
            </a:extLst>
          </p:cNvPr>
          <p:cNvSpPr txBox="1"/>
          <p:nvPr/>
        </p:nvSpPr>
        <p:spPr>
          <a:xfrm>
            <a:off x="3976070" y="3584519"/>
            <a:ext cx="9663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2DB31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Time series/ Historical data and data object model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F9C1A64-8BF4-8746-ABE3-2EC0115C4301}"/>
              </a:ext>
            </a:extLst>
          </p:cNvPr>
          <p:cNvSpPr txBox="1"/>
          <p:nvPr/>
        </p:nvSpPr>
        <p:spPr>
          <a:xfrm>
            <a:off x="5183131" y="3286285"/>
            <a:ext cx="924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2DB31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ML data models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2BC519D-02EE-4442-8DCD-E7FCC7EF9CE0}"/>
              </a:ext>
            </a:extLst>
          </p:cNvPr>
          <p:cNvSpPr txBox="1"/>
          <p:nvPr/>
        </p:nvSpPr>
        <p:spPr>
          <a:xfrm>
            <a:off x="6373287" y="2975652"/>
            <a:ext cx="9124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2DB31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Digital feedback, auto-Ticket generation &amp; resolution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5EE8C6F-85B8-2842-A7D3-1DEA9F8E936B}"/>
              </a:ext>
            </a:extLst>
          </p:cNvPr>
          <p:cNvSpPr txBox="1"/>
          <p:nvPr/>
        </p:nvSpPr>
        <p:spPr>
          <a:xfrm>
            <a:off x="7566552" y="2695633"/>
            <a:ext cx="9483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2DB31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Offer as value added service with core products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E6A7901-6935-8C49-BD77-C77109F485D2}"/>
              </a:ext>
            </a:extLst>
          </p:cNvPr>
          <p:cNvSpPr txBox="1"/>
          <p:nvPr/>
        </p:nvSpPr>
        <p:spPr>
          <a:xfrm>
            <a:off x="1260466" y="2228318"/>
            <a:ext cx="1709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2DB31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CONNECTED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F7294EF-50EC-8347-9A18-06A46D6C8BCC}"/>
              </a:ext>
            </a:extLst>
          </p:cNvPr>
          <p:cNvSpPr txBox="1"/>
          <p:nvPr/>
        </p:nvSpPr>
        <p:spPr>
          <a:xfrm>
            <a:off x="4193767" y="1739114"/>
            <a:ext cx="1542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2DB31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PREDICTIVE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B5A0136-7A30-1B4F-89FA-E469CA136FB4}"/>
              </a:ext>
            </a:extLst>
          </p:cNvPr>
          <p:cNvSpPr txBox="1"/>
          <p:nvPr/>
        </p:nvSpPr>
        <p:spPr>
          <a:xfrm>
            <a:off x="7001052" y="1214034"/>
            <a:ext cx="1568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2DB31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COGNITIVE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3EC8193-CEBD-4F4A-B385-956940B9141E}"/>
              </a:ext>
            </a:extLst>
          </p:cNvPr>
          <p:cNvCxnSpPr>
            <a:cxnSpLocks/>
          </p:cNvCxnSpPr>
          <p:nvPr/>
        </p:nvCxnSpPr>
        <p:spPr>
          <a:xfrm flipV="1">
            <a:off x="488923" y="3167322"/>
            <a:ext cx="3128397" cy="3290"/>
          </a:xfrm>
          <a:prstGeom prst="line">
            <a:avLst/>
          </a:prstGeom>
          <a:ln w="25400">
            <a:solidFill>
              <a:srgbClr val="C2D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D4969E4-9EF1-864A-8F01-01F1AE36D826}"/>
              </a:ext>
            </a:extLst>
          </p:cNvPr>
          <p:cNvCxnSpPr>
            <a:cxnSpLocks/>
          </p:cNvCxnSpPr>
          <p:nvPr/>
        </p:nvCxnSpPr>
        <p:spPr>
          <a:xfrm flipV="1">
            <a:off x="3922877" y="2609116"/>
            <a:ext cx="2191099" cy="7637"/>
          </a:xfrm>
          <a:prstGeom prst="line">
            <a:avLst/>
          </a:prstGeom>
          <a:ln w="25400">
            <a:solidFill>
              <a:srgbClr val="C2D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6AB69B8-9D79-694D-BC38-FC8EA36C7180}"/>
              </a:ext>
            </a:extLst>
          </p:cNvPr>
          <p:cNvCxnSpPr>
            <a:cxnSpLocks/>
          </p:cNvCxnSpPr>
          <p:nvPr/>
        </p:nvCxnSpPr>
        <p:spPr>
          <a:xfrm>
            <a:off x="6488093" y="2030804"/>
            <a:ext cx="1985798" cy="0"/>
          </a:xfrm>
          <a:prstGeom prst="line">
            <a:avLst/>
          </a:prstGeom>
          <a:ln w="25400">
            <a:solidFill>
              <a:srgbClr val="C2D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32DC7E7-5B99-4A4B-8265-FF66EB29078A}"/>
              </a:ext>
            </a:extLst>
          </p:cNvPr>
          <p:cNvCxnSpPr>
            <a:cxnSpLocks/>
          </p:cNvCxnSpPr>
          <p:nvPr/>
        </p:nvCxnSpPr>
        <p:spPr>
          <a:xfrm flipV="1">
            <a:off x="6120552" y="2030196"/>
            <a:ext cx="367541" cy="586556"/>
          </a:xfrm>
          <a:prstGeom prst="line">
            <a:avLst/>
          </a:prstGeom>
          <a:ln w="25400">
            <a:solidFill>
              <a:srgbClr val="C2D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E898133-CCA1-8147-8348-F3CAD61CA895}"/>
              </a:ext>
            </a:extLst>
          </p:cNvPr>
          <p:cNvCxnSpPr>
            <a:cxnSpLocks/>
          </p:cNvCxnSpPr>
          <p:nvPr/>
        </p:nvCxnSpPr>
        <p:spPr>
          <a:xfrm flipV="1">
            <a:off x="3602376" y="2611934"/>
            <a:ext cx="320501" cy="561737"/>
          </a:xfrm>
          <a:prstGeom prst="line">
            <a:avLst/>
          </a:prstGeom>
          <a:ln w="25400">
            <a:solidFill>
              <a:srgbClr val="C2D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08B47F97-59A1-3A40-B586-A2BB4CE62E95}"/>
              </a:ext>
            </a:extLst>
          </p:cNvPr>
          <p:cNvSpPr txBox="1"/>
          <p:nvPr/>
        </p:nvSpPr>
        <p:spPr>
          <a:xfrm>
            <a:off x="476370" y="2864120"/>
            <a:ext cx="51969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13" b="0" i="1" u="none" strike="noStrike" kern="1200" cap="none" spc="0" normalizeH="0" baseline="0" noProof="0" dirty="0">
                <a:ln>
                  <a:noFill/>
                </a:ln>
                <a:solidFill>
                  <a:srgbClr val="C2DB31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Phase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87EB810-FDE1-7F4B-B6BA-6FBA693E79CD}"/>
              </a:ext>
            </a:extLst>
          </p:cNvPr>
          <p:cNvSpPr/>
          <p:nvPr/>
        </p:nvSpPr>
        <p:spPr>
          <a:xfrm>
            <a:off x="1784695" y="3045198"/>
            <a:ext cx="284253" cy="284253"/>
          </a:xfrm>
          <a:prstGeom prst="ellipse">
            <a:avLst/>
          </a:prstGeom>
          <a:solidFill>
            <a:srgbClr val="C2D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CBBBF56-74FB-404E-8F1E-69749AB4762D}"/>
              </a:ext>
            </a:extLst>
          </p:cNvPr>
          <p:cNvSpPr/>
          <p:nvPr/>
        </p:nvSpPr>
        <p:spPr>
          <a:xfrm>
            <a:off x="4738921" y="2474626"/>
            <a:ext cx="284253" cy="284253"/>
          </a:xfrm>
          <a:prstGeom prst="ellipse">
            <a:avLst/>
          </a:prstGeom>
          <a:solidFill>
            <a:srgbClr val="C2D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5A64A0B-0140-CF47-8898-15794F9313B7}"/>
              </a:ext>
            </a:extLst>
          </p:cNvPr>
          <p:cNvSpPr/>
          <p:nvPr/>
        </p:nvSpPr>
        <p:spPr>
          <a:xfrm>
            <a:off x="7348267" y="1883437"/>
            <a:ext cx="284253" cy="284253"/>
          </a:xfrm>
          <a:prstGeom prst="ellipse">
            <a:avLst/>
          </a:prstGeom>
          <a:solidFill>
            <a:srgbClr val="C2D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0A8DCA0-3CF1-1647-992A-AAE2D8971EF4}"/>
              </a:ext>
            </a:extLst>
          </p:cNvPr>
          <p:cNvSpPr txBox="1"/>
          <p:nvPr/>
        </p:nvSpPr>
        <p:spPr>
          <a:xfrm>
            <a:off x="1260467" y="2532560"/>
            <a:ext cx="1880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5" marR="0" lvl="0" indent="-128585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Improved visibility</a:t>
            </a:r>
          </a:p>
          <a:p>
            <a:pPr marL="128585" marR="0" lvl="0" indent="-128585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Enhance productivity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250C1BB-7823-4A49-A384-B83D4E4E3F5C}"/>
              </a:ext>
            </a:extLst>
          </p:cNvPr>
          <p:cNvSpPr txBox="1"/>
          <p:nvPr/>
        </p:nvSpPr>
        <p:spPr>
          <a:xfrm>
            <a:off x="4193767" y="2029366"/>
            <a:ext cx="1880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5" marR="0" lvl="0" indent="-128585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Improved Service level</a:t>
            </a:r>
          </a:p>
          <a:p>
            <a:pPr marL="128585" marR="0" lvl="0" indent="-128585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Reduce lead time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260AA06-5AE7-2D4E-8037-5AFEB45E3430}"/>
              </a:ext>
            </a:extLst>
          </p:cNvPr>
          <p:cNvSpPr txBox="1"/>
          <p:nvPr/>
        </p:nvSpPr>
        <p:spPr>
          <a:xfrm>
            <a:off x="7001053" y="1497688"/>
            <a:ext cx="1618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5" marR="0" lvl="0" indent="-128585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Improved Service level</a:t>
            </a:r>
          </a:p>
          <a:p>
            <a:pPr marL="128585" marR="0" lvl="0" indent="-128585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Reduce lead time</a:t>
            </a:r>
          </a:p>
        </p:txBody>
      </p:sp>
    </p:spTree>
    <p:extLst>
      <p:ext uri="{BB962C8B-B14F-4D97-AF65-F5344CB8AC3E}">
        <p14:creationId xmlns:p14="http://schemas.microsoft.com/office/powerpoint/2010/main" val="41250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F3306-CFC3-4991-A093-4215ABB76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188492"/>
            <a:ext cx="8496150" cy="438572"/>
          </a:xfrm>
        </p:spPr>
        <p:txBody>
          <a:bodyPr>
            <a:noAutofit/>
          </a:bodyPr>
          <a:lstStyle/>
          <a:p>
            <a:r>
              <a:rPr lang="en-US" dirty="0"/>
              <a:t>AUTOMATION: data centers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FAACBC6-39B2-384B-2DB7-6518558269A9}"/>
              </a:ext>
            </a:extLst>
          </p:cNvPr>
          <p:cNvGrpSpPr/>
          <p:nvPr/>
        </p:nvGrpSpPr>
        <p:grpSpPr>
          <a:xfrm>
            <a:off x="3285515" y="1043460"/>
            <a:ext cx="5617976" cy="2871504"/>
            <a:chOff x="323851" y="807098"/>
            <a:chExt cx="8630626" cy="4284672"/>
          </a:xfrm>
        </p:grpSpPr>
        <p:sp>
          <p:nvSpPr>
            <p:cNvPr id="145" name="Rectangle: Rounded Corners 2">
              <a:extLst>
                <a:ext uri="{FF2B5EF4-FFF2-40B4-BE49-F238E27FC236}">
                  <a16:creationId xmlns:a16="http://schemas.microsoft.com/office/drawing/2014/main" id="{4A047AA1-4482-4CD1-BFBD-398A9EA7CB94}"/>
                </a:ext>
              </a:extLst>
            </p:cNvPr>
            <p:cNvSpPr/>
            <p:nvPr/>
          </p:nvSpPr>
          <p:spPr>
            <a:xfrm>
              <a:off x="323851" y="807098"/>
              <a:ext cx="3517267" cy="376018"/>
            </a:xfrm>
            <a:prstGeom prst="roundRect">
              <a:avLst>
                <a:gd name="adj" fmla="val 50000"/>
              </a:avLst>
            </a:prstGeom>
            <a:solidFill>
              <a:srgbClr val="C2DB31"/>
            </a:solidFill>
            <a:ln>
              <a:solidFill>
                <a:schemeClr val="bg1"/>
              </a:solidFill>
            </a:ln>
            <a:effectLst/>
          </p:spPr>
          <p:txBody>
            <a:bodyPr spcFirstLastPara="0" vert="horz" wrap="square" lIns="18076" tIns="18076" rIns="18076" bIns="18076" numCol="1" spcCol="1270" anchor="ctr" anchorCtr="0">
              <a:noAutofit/>
            </a:bodyPr>
            <a:lstStyle/>
            <a:p>
              <a:pPr algn="ctr" defTabSz="3555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800" b="1">
                  <a:solidFill>
                    <a:prstClr val="black"/>
                  </a:solidFill>
                  <a:latin typeface="Trebuchet MS" panose="020B0703020202090204" pitchFamily="34" charset="0"/>
                </a:rPr>
                <a:t>Site Equipment</a:t>
              </a:r>
            </a:p>
          </p:txBody>
        </p:sp>
        <p:sp>
          <p:nvSpPr>
            <p:cNvPr id="5" name="Rounded Rectangle 36">
              <a:extLst>
                <a:ext uri="{FF2B5EF4-FFF2-40B4-BE49-F238E27FC236}">
                  <a16:creationId xmlns:a16="http://schemas.microsoft.com/office/drawing/2014/main" id="{A3BA684D-7DE6-4C94-9603-6D9FEC1B5599}"/>
                </a:ext>
              </a:extLst>
            </p:cNvPr>
            <p:cNvSpPr/>
            <p:nvPr/>
          </p:nvSpPr>
          <p:spPr>
            <a:xfrm>
              <a:off x="1543733" y="3835907"/>
              <a:ext cx="656322" cy="261786"/>
            </a:xfrm>
            <a:prstGeom prst="roundRect">
              <a:avLst/>
            </a:prstGeom>
            <a:noFill/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685766">
                <a:defRPr/>
              </a:pPr>
              <a:r>
                <a:rPr lang="en-US" sz="600">
                  <a:solidFill>
                    <a:prstClr val="white"/>
                  </a:solidFill>
                  <a:latin typeface="Trebuchet MS" panose="020B0703020202090204" pitchFamily="34" charset="0"/>
                </a:rPr>
                <a:t>L2 switch</a:t>
              </a:r>
            </a:p>
          </p:txBody>
        </p:sp>
        <p:sp>
          <p:nvSpPr>
            <p:cNvPr id="17" name="Rounded Rectangle 36">
              <a:extLst>
                <a:ext uri="{FF2B5EF4-FFF2-40B4-BE49-F238E27FC236}">
                  <a16:creationId xmlns:a16="http://schemas.microsoft.com/office/drawing/2014/main" id="{EECA628D-7D4B-4F26-AA93-4FF4C7DB8E1C}"/>
                </a:ext>
              </a:extLst>
            </p:cNvPr>
            <p:cNvSpPr/>
            <p:nvPr/>
          </p:nvSpPr>
          <p:spPr>
            <a:xfrm>
              <a:off x="511574" y="3843228"/>
              <a:ext cx="744461" cy="26178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685766">
                <a:defRPr/>
              </a:pPr>
              <a:r>
                <a:rPr lang="en-US" sz="600">
                  <a:solidFill>
                    <a:prstClr val="white"/>
                  </a:solidFill>
                  <a:latin typeface="Trebuchet MS" panose="020B0703020202090204" pitchFamily="34" charset="0"/>
                </a:rPr>
                <a:t>UPS-1</a:t>
              </a:r>
            </a:p>
          </p:txBody>
        </p:sp>
        <p:sp>
          <p:nvSpPr>
            <p:cNvPr id="27" name="Rounded Rectangle 36">
              <a:extLst>
                <a:ext uri="{FF2B5EF4-FFF2-40B4-BE49-F238E27FC236}">
                  <a16:creationId xmlns:a16="http://schemas.microsoft.com/office/drawing/2014/main" id="{02344E82-7ECD-4F26-AA90-24CF4F652529}"/>
                </a:ext>
              </a:extLst>
            </p:cNvPr>
            <p:cNvSpPr/>
            <p:nvPr/>
          </p:nvSpPr>
          <p:spPr>
            <a:xfrm>
              <a:off x="596611" y="4429010"/>
              <a:ext cx="519392" cy="25136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685766">
                <a:defRPr/>
              </a:pPr>
              <a:r>
                <a:rPr lang="en-US" sz="600">
                  <a:solidFill>
                    <a:prstClr val="white"/>
                  </a:solidFill>
                  <a:latin typeface="Trebuchet MS" panose="020B0703020202090204" pitchFamily="34" charset="0"/>
                </a:rPr>
                <a:t>TX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F492691-51F5-4226-BFEA-5D7E6F91DA64}"/>
                </a:ext>
              </a:extLst>
            </p:cNvPr>
            <p:cNvCxnSpPr>
              <a:cxnSpLocks/>
            </p:cNvCxnSpPr>
            <p:nvPr/>
          </p:nvCxnSpPr>
          <p:spPr>
            <a:xfrm>
              <a:off x="860474" y="4031756"/>
              <a:ext cx="0" cy="14939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000C564-3817-49BD-B3C8-135D3A9AEB95}"/>
                </a:ext>
              </a:extLst>
            </p:cNvPr>
            <p:cNvSpPr txBox="1"/>
            <p:nvPr/>
          </p:nvSpPr>
          <p:spPr>
            <a:xfrm>
              <a:off x="2790604" y="3759472"/>
              <a:ext cx="800015" cy="2755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685766">
                <a:defRPr/>
              </a:pPr>
              <a:r>
                <a:rPr lang="en-US" sz="600">
                  <a:solidFill>
                    <a:prstClr val="white"/>
                  </a:solidFill>
                  <a:latin typeface="Trebuchet MS" panose="020B0703020202090204" pitchFamily="34" charset="0"/>
                </a:rPr>
                <a:t>Ethernet</a:t>
              </a:r>
            </a:p>
          </p:txBody>
        </p:sp>
        <p:pic>
          <p:nvPicPr>
            <p:cNvPr id="6" name="Picture 5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55070BF3-5F59-47ED-80B7-BB6C2B43F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938" y="4180082"/>
              <a:ext cx="309075" cy="309075"/>
            </a:xfrm>
            <a:prstGeom prst="rect">
              <a:avLst/>
            </a:prstGeom>
          </p:spPr>
        </p:pic>
        <p:pic>
          <p:nvPicPr>
            <p:cNvPr id="8" name="Picture 7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CB369C2C-6F79-436F-9A58-089322E08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329" y="3519232"/>
              <a:ext cx="344580" cy="344580"/>
            </a:xfrm>
            <a:prstGeom prst="rect">
              <a:avLst/>
            </a:prstGeom>
          </p:spPr>
        </p:pic>
        <p:sp>
          <p:nvSpPr>
            <p:cNvPr id="22" name="Rounded Rectangle 36">
              <a:extLst>
                <a:ext uri="{FF2B5EF4-FFF2-40B4-BE49-F238E27FC236}">
                  <a16:creationId xmlns:a16="http://schemas.microsoft.com/office/drawing/2014/main" id="{9EAAE877-6509-4CF0-A668-33ED0EF32DF9}"/>
                </a:ext>
              </a:extLst>
            </p:cNvPr>
            <p:cNvSpPr/>
            <p:nvPr/>
          </p:nvSpPr>
          <p:spPr>
            <a:xfrm>
              <a:off x="2856029" y="2580180"/>
              <a:ext cx="720000" cy="538672"/>
            </a:xfrm>
            <a:prstGeom prst="roundRect">
              <a:avLst/>
            </a:prstGeom>
            <a:solidFill>
              <a:srgbClr val="C2D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685766">
                <a:defRPr/>
              </a:pPr>
              <a:r>
                <a:rPr lang="en-US" sz="600">
                  <a:solidFill>
                    <a:prstClr val="black"/>
                  </a:solidFill>
                  <a:latin typeface="Trebuchet MS" panose="020B0703020202090204" pitchFamily="34" charset="0"/>
                </a:rPr>
                <a:t>Smart IO interface</a:t>
              </a:r>
            </a:p>
          </p:txBody>
        </p:sp>
        <p:pic>
          <p:nvPicPr>
            <p:cNvPr id="24" name="Picture 23" descr="A close up of a logo&#10;&#10;Description automatically generated">
              <a:extLst>
                <a:ext uri="{FF2B5EF4-FFF2-40B4-BE49-F238E27FC236}">
                  <a16:creationId xmlns:a16="http://schemas.microsoft.com/office/drawing/2014/main" id="{475BF09C-3045-41EC-A952-4CEAFD0C8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8340" y="2457580"/>
              <a:ext cx="1033826" cy="103382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</p:pic>
        <p:sp>
          <p:nvSpPr>
            <p:cNvPr id="26" name="Rounded Rectangle 36">
              <a:extLst>
                <a:ext uri="{FF2B5EF4-FFF2-40B4-BE49-F238E27FC236}">
                  <a16:creationId xmlns:a16="http://schemas.microsoft.com/office/drawing/2014/main" id="{96BEA4DE-E712-4D05-9080-E7D7295B4F57}"/>
                </a:ext>
              </a:extLst>
            </p:cNvPr>
            <p:cNvSpPr/>
            <p:nvPr/>
          </p:nvSpPr>
          <p:spPr>
            <a:xfrm>
              <a:off x="4594458" y="3652643"/>
              <a:ext cx="1078319" cy="261786"/>
            </a:xfrm>
            <a:prstGeom prst="roundRect">
              <a:avLst/>
            </a:prstGeom>
            <a:solidFill>
              <a:srgbClr val="C2DB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685766">
                <a:defRPr/>
              </a:pPr>
              <a:r>
                <a:rPr lang="en-US" sz="600">
                  <a:solidFill>
                    <a:prstClr val="black"/>
                  </a:solidFill>
                  <a:latin typeface="Trebuchet MS" panose="020B0703020202090204" pitchFamily="34" charset="0"/>
                </a:rPr>
                <a:t>IOT Gateway</a:t>
              </a:r>
            </a:p>
          </p:txBody>
        </p:sp>
        <p:sp>
          <p:nvSpPr>
            <p:cNvPr id="28" name="Rounded Rectangle 36">
              <a:extLst>
                <a:ext uri="{FF2B5EF4-FFF2-40B4-BE49-F238E27FC236}">
                  <a16:creationId xmlns:a16="http://schemas.microsoft.com/office/drawing/2014/main" id="{0FBCD82A-DBF0-418A-A3E6-E3620C53E68F}"/>
                </a:ext>
              </a:extLst>
            </p:cNvPr>
            <p:cNvSpPr/>
            <p:nvPr/>
          </p:nvSpPr>
          <p:spPr>
            <a:xfrm>
              <a:off x="2727866" y="4122663"/>
              <a:ext cx="582964" cy="23248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685766">
                <a:defRPr/>
              </a:pPr>
              <a:r>
                <a:rPr lang="en-US" sz="600">
                  <a:solidFill>
                    <a:prstClr val="white"/>
                  </a:solidFill>
                  <a:latin typeface="Trebuchet MS" panose="020B0703020202090204" pitchFamily="34" charset="0"/>
                </a:rPr>
                <a:t>OPC</a:t>
              </a:r>
            </a:p>
          </p:txBody>
        </p:sp>
        <p:sp>
          <p:nvSpPr>
            <p:cNvPr id="29" name="Rounded Rectangle 36">
              <a:extLst>
                <a:ext uri="{FF2B5EF4-FFF2-40B4-BE49-F238E27FC236}">
                  <a16:creationId xmlns:a16="http://schemas.microsoft.com/office/drawing/2014/main" id="{30410DC0-20ED-4122-B141-C6DED359ED00}"/>
                </a:ext>
              </a:extLst>
            </p:cNvPr>
            <p:cNvSpPr/>
            <p:nvPr/>
          </p:nvSpPr>
          <p:spPr>
            <a:xfrm>
              <a:off x="2856029" y="1354444"/>
              <a:ext cx="720000" cy="1174020"/>
            </a:xfrm>
            <a:prstGeom prst="roundRect">
              <a:avLst/>
            </a:prstGeom>
            <a:solidFill>
              <a:srgbClr val="C2D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685766">
                <a:defRPr/>
              </a:pPr>
              <a:r>
                <a:rPr lang="en-US" sz="600">
                  <a:solidFill>
                    <a:prstClr val="black"/>
                  </a:solidFill>
                  <a:latin typeface="Trebuchet MS" panose="020B0703020202090204" pitchFamily="34" charset="0"/>
                </a:rPr>
                <a:t>Multiple Energy meters</a:t>
              </a:r>
            </a:p>
          </p:txBody>
        </p: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99E21E6A-4548-4199-85AC-37B7102C3AF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648420" y="2200691"/>
              <a:ext cx="0" cy="288000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ounded Rectangle 36">
              <a:extLst>
                <a:ext uri="{FF2B5EF4-FFF2-40B4-BE49-F238E27FC236}">
                  <a16:creationId xmlns:a16="http://schemas.microsoft.com/office/drawing/2014/main" id="{B3111DFD-AD08-4E1C-A211-0FF3404C439F}"/>
                </a:ext>
              </a:extLst>
            </p:cNvPr>
            <p:cNvSpPr/>
            <p:nvPr/>
          </p:nvSpPr>
          <p:spPr>
            <a:xfrm>
              <a:off x="1400124" y="4303159"/>
              <a:ext cx="943544" cy="435705"/>
            </a:xfrm>
            <a:prstGeom prst="roundRect">
              <a:avLst/>
            </a:prstGeom>
            <a:solidFill>
              <a:srgbClr val="C2D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685766">
                <a:defRPr/>
              </a:pPr>
              <a:r>
                <a:rPr lang="en-US" sz="600">
                  <a:solidFill>
                    <a:prstClr val="black"/>
                  </a:solidFill>
                  <a:latin typeface="Trebuchet MS" panose="020B0703020202090204" pitchFamily="34" charset="0"/>
                </a:rPr>
                <a:t>Transformers (LT &amp; HT)</a:t>
              </a:r>
            </a:p>
          </p:txBody>
        </p:sp>
        <p:sp>
          <p:nvSpPr>
            <p:cNvPr id="33" name="Rounded Rectangle 36">
              <a:extLst>
                <a:ext uri="{FF2B5EF4-FFF2-40B4-BE49-F238E27FC236}">
                  <a16:creationId xmlns:a16="http://schemas.microsoft.com/office/drawing/2014/main" id="{E0BA3C6C-981F-4B24-AF70-ED6E92799F55}"/>
                </a:ext>
              </a:extLst>
            </p:cNvPr>
            <p:cNvSpPr/>
            <p:nvPr/>
          </p:nvSpPr>
          <p:spPr>
            <a:xfrm>
              <a:off x="330987" y="1323665"/>
              <a:ext cx="2116912" cy="261786"/>
            </a:xfrm>
            <a:prstGeom prst="roundRect">
              <a:avLst/>
            </a:prstGeom>
            <a:noFill/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685766">
                <a:defRPr/>
              </a:pPr>
              <a:r>
                <a:rPr lang="en-US" sz="600">
                  <a:solidFill>
                    <a:prstClr val="white"/>
                  </a:solidFill>
                  <a:latin typeface="Trebuchet MS" panose="020B0703020202090204" pitchFamily="34" charset="0"/>
                </a:rPr>
                <a:t>POWER</a:t>
              </a:r>
            </a:p>
          </p:txBody>
        </p:sp>
        <p:sp>
          <p:nvSpPr>
            <p:cNvPr id="34" name="Rounded Rectangle 36">
              <a:extLst>
                <a:ext uri="{FF2B5EF4-FFF2-40B4-BE49-F238E27FC236}">
                  <a16:creationId xmlns:a16="http://schemas.microsoft.com/office/drawing/2014/main" id="{C80A7AE0-9724-4279-95DC-6A327F4AB9A8}"/>
                </a:ext>
              </a:extLst>
            </p:cNvPr>
            <p:cNvSpPr/>
            <p:nvPr/>
          </p:nvSpPr>
          <p:spPr>
            <a:xfrm>
              <a:off x="1453968" y="1645662"/>
              <a:ext cx="979064" cy="261786"/>
            </a:xfrm>
            <a:prstGeom prst="roundRect">
              <a:avLst/>
            </a:prstGeom>
            <a:noFill/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685766">
                <a:defRPr/>
              </a:pPr>
              <a:r>
                <a:rPr lang="en-US" sz="600">
                  <a:solidFill>
                    <a:prstClr val="white"/>
                  </a:solidFill>
                  <a:latin typeface="Trebuchet MS" panose="020B0703020202090204" pitchFamily="34" charset="0"/>
                </a:rPr>
                <a:t>Busway Sensors</a:t>
              </a:r>
            </a:p>
          </p:txBody>
        </p:sp>
        <p:sp>
          <p:nvSpPr>
            <p:cNvPr id="35" name="Rounded Rectangle 36">
              <a:extLst>
                <a:ext uri="{FF2B5EF4-FFF2-40B4-BE49-F238E27FC236}">
                  <a16:creationId xmlns:a16="http://schemas.microsoft.com/office/drawing/2014/main" id="{5A5C7C23-1A2F-47B8-9F15-DCF13863AE8E}"/>
                </a:ext>
              </a:extLst>
            </p:cNvPr>
            <p:cNvSpPr/>
            <p:nvPr/>
          </p:nvSpPr>
          <p:spPr>
            <a:xfrm>
              <a:off x="330988" y="1646507"/>
              <a:ext cx="979064" cy="568361"/>
            </a:xfrm>
            <a:prstGeom prst="roundRect">
              <a:avLst/>
            </a:prstGeom>
            <a:noFill/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685766">
                <a:defRPr/>
              </a:pPr>
              <a:r>
                <a:rPr lang="en-US" sz="600">
                  <a:solidFill>
                    <a:prstClr val="white"/>
                  </a:solidFill>
                  <a:latin typeface="Trebuchet MS" panose="020B0703020202090204" pitchFamily="34" charset="0"/>
                </a:rPr>
                <a:t>Chiller Plant</a:t>
              </a:r>
            </a:p>
          </p:txBody>
        </p:sp>
        <p:sp>
          <p:nvSpPr>
            <p:cNvPr id="36" name="Rounded Rectangle 36">
              <a:extLst>
                <a:ext uri="{FF2B5EF4-FFF2-40B4-BE49-F238E27FC236}">
                  <a16:creationId xmlns:a16="http://schemas.microsoft.com/office/drawing/2014/main" id="{46D15131-6FFE-4C54-8989-905BC1EDA8F0}"/>
                </a:ext>
              </a:extLst>
            </p:cNvPr>
            <p:cNvSpPr/>
            <p:nvPr/>
          </p:nvSpPr>
          <p:spPr>
            <a:xfrm>
              <a:off x="1453968" y="1945301"/>
              <a:ext cx="979064" cy="261786"/>
            </a:xfrm>
            <a:prstGeom prst="roundRect">
              <a:avLst/>
            </a:prstGeom>
            <a:noFill/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685766">
                <a:defRPr/>
              </a:pPr>
              <a:r>
                <a:rPr lang="en-US" sz="600">
                  <a:solidFill>
                    <a:prstClr val="white"/>
                  </a:solidFill>
                  <a:latin typeface="Trebuchet MS" panose="020B0703020202090204" pitchFamily="34" charset="0"/>
                </a:rPr>
                <a:t>DG</a:t>
              </a:r>
            </a:p>
          </p:txBody>
        </p:sp>
        <p:sp>
          <p:nvSpPr>
            <p:cNvPr id="41" name="Rounded Rectangle 36">
              <a:extLst>
                <a:ext uri="{FF2B5EF4-FFF2-40B4-BE49-F238E27FC236}">
                  <a16:creationId xmlns:a16="http://schemas.microsoft.com/office/drawing/2014/main" id="{0A0C13E1-0369-4F47-85F6-63DA1A667E21}"/>
                </a:ext>
              </a:extLst>
            </p:cNvPr>
            <p:cNvSpPr/>
            <p:nvPr/>
          </p:nvSpPr>
          <p:spPr>
            <a:xfrm>
              <a:off x="330988" y="2275923"/>
              <a:ext cx="979064" cy="926630"/>
            </a:xfrm>
            <a:prstGeom prst="roundRect">
              <a:avLst/>
            </a:prstGeom>
            <a:noFill/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685766">
                <a:defRPr/>
              </a:pPr>
              <a:r>
                <a:rPr lang="en-US" sz="600">
                  <a:solidFill>
                    <a:prstClr val="white"/>
                  </a:solidFill>
                  <a:latin typeface="Trebuchet MS" panose="020B0703020202090204" pitchFamily="34" charset="0"/>
                </a:rPr>
                <a:t>Multiple PACs/ CRAH/ AHU</a:t>
              </a:r>
            </a:p>
          </p:txBody>
        </p:sp>
        <p:sp>
          <p:nvSpPr>
            <p:cNvPr id="57" name="Rounded Rectangle 36">
              <a:extLst>
                <a:ext uri="{FF2B5EF4-FFF2-40B4-BE49-F238E27FC236}">
                  <a16:creationId xmlns:a16="http://schemas.microsoft.com/office/drawing/2014/main" id="{E5488027-6D74-48C4-8874-58D319D7F15E}"/>
                </a:ext>
              </a:extLst>
            </p:cNvPr>
            <p:cNvSpPr/>
            <p:nvPr/>
          </p:nvSpPr>
          <p:spPr>
            <a:xfrm>
              <a:off x="1442910" y="2574873"/>
              <a:ext cx="998203" cy="627685"/>
            </a:xfrm>
            <a:prstGeom prst="roundRect">
              <a:avLst>
                <a:gd name="adj" fmla="val 9545"/>
              </a:avLst>
            </a:prstGeom>
            <a:noFill/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685766">
                <a:defRPr/>
              </a:pPr>
              <a:r>
                <a:rPr lang="en-US" sz="600">
                  <a:solidFill>
                    <a:prstClr val="white"/>
                  </a:solidFill>
                  <a:latin typeface="Trebuchet MS" panose="020B0703020202090204" pitchFamily="34" charset="0"/>
                  <a:ea typeface="Calibri" panose="020F0502020204030204"/>
                  <a:cs typeface="Calibri" panose="020F0502020204030204"/>
                  <a:sym typeface="Calibri" panose="020F0502020204030204"/>
                </a:rPr>
                <a:t>Ops Equipment</a:t>
              </a:r>
            </a:p>
            <a:p>
              <a:pPr algn="ctr" defTabSz="685766">
                <a:defRPr/>
              </a:pPr>
              <a:endParaRPr lang="en-US" sz="600">
                <a:solidFill>
                  <a:prstClr val="white"/>
                </a:solidFill>
                <a:latin typeface="Trebuchet MS" panose="020B0703020202090204" pitchFamily="34" charset="0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  <a:p>
              <a:pPr algn="ctr" defTabSz="685766">
                <a:defRPr/>
              </a:pPr>
              <a:r>
                <a:rPr lang="en-US" sz="600">
                  <a:solidFill>
                    <a:prstClr val="white"/>
                  </a:solidFill>
                  <a:latin typeface="Trebuchet MS" panose="020B0703020202090204" pitchFamily="34" charset="0"/>
                  <a:ea typeface="Calibri" panose="020F0502020204030204"/>
                  <a:cs typeface="Calibri" panose="020F0502020204030204"/>
                  <a:sym typeface="Calibri" panose="020F0502020204030204"/>
                </a:rPr>
                <a:t>Safety &amp; Security Equipment</a:t>
              </a:r>
              <a:endParaRPr lang="en-US" sz="600">
                <a:solidFill>
                  <a:prstClr val="white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59" name="Rounded Rectangle 36">
              <a:extLst>
                <a:ext uri="{FF2B5EF4-FFF2-40B4-BE49-F238E27FC236}">
                  <a16:creationId xmlns:a16="http://schemas.microsoft.com/office/drawing/2014/main" id="{45601365-C1C2-C346-9180-BE9F39A062DF}"/>
                </a:ext>
              </a:extLst>
            </p:cNvPr>
            <p:cNvSpPr/>
            <p:nvPr/>
          </p:nvSpPr>
          <p:spPr>
            <a:xfrm>
              <a:off x="1454215" y="2252875"/>
              <a:ext cx="979064" cy="261786"/>
            </a:xfrm>
            <a:prstGeom prst="roundRect">
              <a:avLst/>
            </a:prstGeom>
            <a:noFill/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685766">
                <a:defRPr/>
              </a:pPr>
              <a:r>
                <a:rPr lang="en-US" sz="600">
                  <a:solidFill>
                    <a:prstClr val="white"/>
                  </a:solidFill>
                  <a:latin typeface="Trebuchet MS" panose="020B0703020202090204" pitchFamily="34" charset="0"/>
                </a:rPr>
                <a:t>UPS</a:t>
              </a:r>
            </a:p>
          </p:txBody>
        </p:sp>
        <p:sp>
          <p:nvSpPr>
            <p:cNvPr id="16" name="Rounded Rectangle 36">
              <a:extLst>
                <a:ext uri="{FF2B5EF4-FFF2-40B4-BE49-F238E27FC236}">
                  <a16:creationId xmlns:a16="http://schemas.microsoft.com/office/drawing/2014/main" id="{F30FA80B-7021-4030-A06D-125D96AAAAF6}"/>
                </a:ext>
              </a:extLst>
            </p:cNvPr>
            <p:cNvSpPr/>
            <p:nvPr/>
          </p:nvSpPr>
          <p:spPr>
            <a:xfrm>
              <a:off x="1442909" y="3291774"/>
              <a:ext cx="986670" cy="454918"/>
            </a:xfrm>
            <a:prstGeom prst="roundRect">
              <a:avLst/>
            </a:prstGeom>
            <a:solidFill>
              <a:srgbClr val="C2D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685766">
                <a:defRPr/>
              </a:pPr>
              <a:r>
                <a:rPr lang="en-US" sz="600">
                  <a:solidFill>
                    <a:prstClr val="black"/>
                  </a:solidFill>
                  <a:latin typeface="Trebuchet MS" panose="020B0703020202090204" pitchFamily="34" charset="0"/>
                  <a:ea typeface="Calibri" panose="020F0502020204030204"/>
                  <a:cs typeface="Calibri" panose="020F0502020204030204"/>
                  <a:sym typeface="Calibri" panose="020F0502020204030204"/>
                </a:rPr>
                <a:t>Temperature &amp; Humidity Sensor</a:t>
              </a:r>
              <a:endParaRPr lang="en-US" sz="600">
                <a:solidFill>
                  <a:prstClr val="black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18" name="Rounded Rectangle 36">
              <a:extLst>
                <a:ext uri="{FF2B5EF4-FFF2-40B4-BE49-F238E27FC236}">
                  <a16:creationId xmlns:a16="http://schemas.microsoft.com/office/drawing/2014/main" id="{53E9B9E1-90E1-4B80-ACBE-D96DC697D09B}"/>
                </a:ext>
              </a:extLst>
            </p:cNvPr>
            <p:cNvSpPr/>
            <p:nvPr/>
          </p:nvSpPr>
          <p:spPr>
            <a:xfrm>
              <a:off x="2856029" y="3234798"/>
              <a:ext cx="720000" cy="538672"/>
            </a:xfrm>
            <a:prstGeom prst="roundRect">
              <a:avLst/>
            </a:prstGeom>
            <a:solidFill>
              <a:srgbClr val="C2D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685766">
                <a:defRPr/>
              </a:pPr>
              <a:r>
                <a:rPr lang="en-US" sz="600">
                  <a:solidFill>
                    <a:prstClr val="black"/>
                  </a:solidFill>
                  <a:latin typeface="Trebuchet MS" panose="020B0703020202090204" pitchFamily="34" charset="0"/>
                </a:rPr>
                <a:t>Wireless/ Wired</a:t>
              </a: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15F400EE-246D-4D8C-BB50-3ADCA0E8B93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648420" y="2759717"/>
              <a:ext cx="0" cy="288000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FBBFDC5D-5334-48E6-895A-561C32980A8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636887" y="3371136"/>
              <a:ext cx="0" cy="288000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942FB61-152D-4100-A67C-8F13C4EA9138}"/>
                </a:ext>
              </a:extLst>
            </p:cNvPr>
            <p:cNvCxnSpPr>
              <a:cxnSpLocks/>
            </p:cNvCxnSpPr>
            <p:nvPr/>
          </p:nvCxnSpPr>
          <p:spPr>
            <a:xfrm>
              <a:off x="3992741" y="1411356"/>
              <a:ext cx="0" cy="332750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prstDash val="lg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D2282EF0-F4FA-4452-9181-70989458FE3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332855" y="3853644"/>
              <a:ext cx="0" cy="205740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1F68FCF5-B642-4422-B1FF-62F8EC72200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206572" y="4382638"/>
              <a:ext cx="0" cy="205739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6" name="Graphic 75" descr="Cloud">
              <a:extLst>
                <a:ext uri="{FF2B5EF4-FFF2-40B4-BE49-F238E27FC236}">
                  <a16:creationId xmlns:a16="http://schemas.microsoft.com/office/drawing/2014/main" id="{78703376-DD54-4782-ADC6-1644CB10D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444593" y="1304062"/>
              <a:ext cx="1646112" cy="1646112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C96EB05-41C8-496C-9B66-CCF205FDDEEE}"/>
                </a:ext>
              </a:extLst>
            </p:cNvPr>
            <p:cNvSpPr txBox="1"/>
            <p:nvPr/>
          </p:nvSpPr>
          <p:spPr>
            <a:xfrm>
              <a:off x="6829653" y="1888049"/>
              <a:ext cx="898177" cy="6084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9050" tIns="19050" rIns="19050" bIns="19050" numCol="1" spcCol="38100" rtlCol="0" anchor="ctr">
              <a:spAutoFit/>
            </a:bodyPr>
            <a:lstStyle/>
            <a:p>
              <a:pPr algn="ctr" defTabSz="685766">
                <a:defRPr/>
              </a:pPr>
              <a:r>
                <a:rPr lang="en-US" sz="800">
                  <a:solidFill>
                    <a:prstClr val="white"/>
                  </a:solidFill>
                  <a:latin typeface="Trebuchet MS" panose="020B0703020202090204" pitchFamily="34" charset="0"/>
                </a:rPr>
                <a:t>IOT Cloud with AI/ML Algorithms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21992C9E-1648-4621-8B41-AC02838BCEA0}"/>
                </a:ext>
              </a:extLst>
            </p:cNvPr>
            <p:cNvCxnSpPr>
              <a:cxnSpLocks/>
            </p:cNvCxnSpPr>
            <p:nvPr/>
          </p:nvCxnSpPr>
          <p:spPr>
            <a:xfrm>
              <a:off x="7292815" y="2528465"/>
              <a:ext cx="0" cy="424001"/>
            </a:xfrm>
            <a:prstGeom prst="straightConnector1">
              <a:avLst/>
            </a:prstGeom>
            <a:noFill/>
            <a:ln w="12700" cap="flat">
              <a:solidFill>
                <a:schemeClr val="accent1">
                  <a:lumMod val="75000"/>
                </a:schemeClr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B596D926-B6B3-4A6F-A57E-440BEFD48E77}"/>
                </a:ext>
              </a:extLst>
            </p:cNvPr>
            <p:cNvCxnSpPr>
              <a:cxnSpLocks/>
            </p:cNvCxnSpPr>
            <p:nvPr/>
          </p:nvCxnSpPr>
          <p:spPr>
            <a:xfrm>
              <a:off x="6159963" y="1354444"/>
              <a:ext cx="0" cy="3491594"/>
            </a:xfrm>
            <a:prstGeom prst="line">
              <a:avLst/>
            </a:prstGeom>
            <a:noFill/>
            <a:ln w="12700" cap="flat">
              <a:solidFill>
                <a:schemeClr val="accent1">
                  <a:lumMod val="60000"/>
                  <a:lumOff val="40000"/>
                </a:schemeClr>
              </a:solidFill>
              <a:prstDash val="dash"/>
              <a:miter lim="400000"/>
              <a:headEnd type="oval" w="med" len="med"/>
              <a:tailEnd type="oval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0" name="Rectangle: Rounded Corners 2">
              <a:extLst>
                <a:ext uri="{FF2B5EF4-FFF2-40B4-BE49-F238E27FC236}">
                  <a16:creationId xmlns:a16="http://schemas.microsoft.com/office/drawing/2014/main" id="{86707F04-D3B7-44E8-AB0A-CA55C9AFDB2E}"/>
                </a:ext>
              </a:extLst>
            </p:cNvPr>
            <p:cNvSpPr/>
            <p:nvPr/>
          </p:nvSpPr>
          <p:spPr>
            <a:xfrm>
              <a:off x="6444593" y="814932"/>
              <a:ext cx="2457971" cy="376018"/>
            </a:xfrm>
            <a:prstGeom prst="roundRect">
              <a:avLst>
                <a:gd name="adj" fmla="val 50000"/>
              </a:avLst>
            </a:prstGeom>
            <a:solidFill>
              <a:srgbClr val="C2DB31"/>
            </a:solidFill>
            <a:ln>
              <a:solidFill>
                <a:schemeClr val="bg1"/>
              </a:solidFill>
            </a:ln>
            <a:effectLst/>
          </p:spPr>
          <p:txBody>
            <a:bodyPr spcFirstLastPara="0" vert="horz" wrap="square" lIns="18076" tIns="18076" rIns="18076" bIns="18076" numCol="1" spcCol="1270" anchor="ctr" anchorCtr="0">
              <a:noAutofit/>
            </a:bodyPr>
            <a:lstStyle/>
            <a:p>
              <a:pPr algn="ctr" defTabSz="3555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800" b="1">
                  <a:solidFill>
                    <a:prstClr val="black"/>
                  </a:solidFill>
                  <a:latin typeface="Trebuchet MS" panose="020B0703020202090204" pitchFamily="34" charset="0"/>
                </a:rPr>
                <a:t>Operation Command Center</a:t>
              </a:r>
            </a:p>
          </p:txBody>
        </p:sp>
        <p:pic>
          <p:nvPicPr>
            <p:cNvPr id="81" name="Picture 80" descr="A screen shot of an open computer sitting on top of a desk&#10;&#10;Description automatically generated">
              <a:extLst>
                <a:ext uri="{FF2B5EF4-FFF2-40B4-BE49-F238E27FC236}">
                  <a16:creationId xmlns:a16="http://schemas.microsoft.com/office/drawing/2014/main" id="{EBDBD057-57C5-4D15-BF64-2A625C294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2227" y="2876204"/>
              <a:ext cx="1767584" cy="987609"/>
            </a:xfrm>
            <a:prstGeom prst="rect">
              <a:avLst/>
            </a:prstGeom>
          </p:spPr>
        </p:pic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0B1627FE-299B-4369-AE9F-51C279C0C5A6}"/>
                </a:ext>
              </a:extLst>
            </p:cNvPr>
            <p:cNvSpPr/>
            <p:nvPr/>
          </p:nvSpPr>
          <p:spPr>
            <a:xfrm>
              <a:off x="6472224" y="4207388"/>
              <a:ext cx="1959257" cy="551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766">
                <a:defRPr/>
              </a:pPr>
              <a:r>
                <a:rPr lang="en-US" sz="600">
                  <a:solidFill>
                    <a:prstClr val="white"/>
                  </a:solidFill>
                  <a:latin typeface="Trebuchet MS" panose="020B0703020202090204" pitchFamily="34" charset="0"/>
                </a:rPr>
                <a:t>Centralized dashboards, tickets and reports accessed via Laptop, Tablet, Mobile etc.</a:t>
              </a:r>
            </a:p>
          </p:txBody>
        </p:sp>
        <p:sp>
          <p:nvSpPr>
            <p:cNvPr id="83" name="Rounded Rectangle 25">
              <a:extLst>
                <a:ext uri="{FF2B5EF4-FFF2-40B4-BE49-F238E27FC236}">
                  <a16:creationId xmlns:a16="http://schemas.microsoft.com/office/drawing/2014/main" id="{098A97A7-FA49-4249-B846-6DCCAF936115}"/>
                </a:ext>
              </a:extLst>
            </p:cNvPr>
            <p:cNvSpPr/>
            <p:nvPr/>
          </p:nvSpPr>
          <p:spPr>
            <a:xfrm>
              <a:off x="6609038" y="3863584"/>
              <a:ext cx="1444557" cy="307076"/>
            </a:xfrm>
            <a:prstGeom prst="roundRect">
              <a:avLst/>
            </a:prstGeom>
            <a:solidFill>
              <a:srgbClr val="C2D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685766">
                <a:defRPr/>
              </a:pPr>
              <a:r>
                <a:rPr lang="en-US" sz="600" b="1">
                  <a:solidFill>
                    <a:prstClr val="black"/>
                  </a:solidFill>
                  <a:latin typeface="Trebuchet MS" panose="020B0703020202090204" pitchFamily="34" charset="0"/>
                  <a:cs typeface="Arial" panose="020B0604020202020204" pitchFamily="34" charset="0"/>
                </a:rPr>
                <a:t>Dashboard</a:t>
              </a:r>
            </a:p>
          </p:txBody>
        </p:sp>
        <p:sp>
          <p:nvSpPr>
            <p:cNvPr id="84" name="Rectangle: Rounded Corners 2">
              <a:extLst>
                <a:ext uri="{FF2B5EF4-FFF2-40B4-BE49-F238E27FC236}">
                  <a16:creationId xmlns:a16="http://schemas.microsoft.com/office/drawing/2014/main" id="{DAA56019-B3E0-455B-8B3A-B4CC1B1F0676}"/>
                </a:ext>
              </a:extLst>
            </p:cNvPr>
            <p:cNvSpPr/>
            <p:nvPr/>
          </p:nvSpPr>
          <p:spPr>
            <a:xfrm>
              <a:off x="7292816" y="2627772"/>
              <a:ext cx="822640" cy="222932"/>
            </a:xfrm>
            <a:prstGeom prst="roundRect">
              <a:avLst>
                <a:gd name="adj" fmla="val 15756"/>
              </a:avLst>
            </a:prstGeom>
            <a:noFill/>
            <a:ln>
              <a:noFill/>
            </a:ln>
            <a:effectLst/>
          </p:spPr>
          <p:txBody>
            <a:bodyPr spcFirstLastPara="0" vert="horz" wrap="square" lIns="18076" tIns="18076" rIns="18076" bIns="18076" numCol="1" spcCol="1270" anchor="ctr" anchorCtr="0">
              <a:noAutofit/>
            </a:bodyPr>
            <a:lstStyle/>
            <a:p>
              <a:pPr algn="ctr" defTabSz="3555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600">
                  <a:solidFill>
                    <a:prstClr val="white"/>
                  </a:solidFill>
                  <a:latin typeface="Trebuchet MS" panose="020B0703020202090204" pitchFamily="34" charset="0"/>
                </a:rPr>
                <a:t>Internet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54DA3693-AD3A-4003-B7C8-93BB56F679A6}"/>
                </a:ext>
              </a:extLst>
            </p:cNvPr>
            <p:cNvSpPr/>
            <p:nvPr/>
          </p:nvSpPr>
          <p:spPr>
            <a:xfrm>
              <a:off x="6777808" y="3316099"/>
              <a:ext cx="131690" cy="168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>
                <a:defRPr/>
              </a:pPr>
              <a:endParaRPr lang="en-US" sz="800">
                <a:solidFill>
                  <a:prstClr val="white"/>
                </a:solidFill>
                <a:latin typeface="Trebuchet MS" panose="020B0703020202090204" pitchFamily="34" charset="0"/>
              </a:endParaRPr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FD2E0A37-69CE-4D25-849A-09141152BB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41327" y="2937314"/>
              <a:ext cx="1245082" cy="706881"/>
            </a:xfrm>
            <a:prstGeom prst="rect">
              <a:avLst/>
            </a:prstGeom>
          </p:spPr>
        </p:pic>
        <p:sp>
          <p:nvSpPr>
            <p:cNvPr id="88" name="Rounded Rectangle 35">
              <a:extLst>
                <a:ext uri="{FF2B5EF4-FFF2-40B4-BE49-F238E27FC236}">
                  <a16:creationId xmlns:a16="http://schemas.microsoft.com/office/drawing/2014/main" id="{8BC35534-A777-4AE1-9CDD-80E7F84737EF}"/>
                </a:ext>
              </a:extLst>
            </p:cNvPr>
            <p:cNvSpPr/>
            <p:nvPr/>
          </p:nvSpPr>
          <p:spPr>
            <a:xfrm>
              <a:off x="7308365" y="1252060"/>
              <a:ext cx="1646112" cy="524496"/>
            </a:xfrm>
            <a:prstGeom prst="roundRect">
              <a:avLst>
                <a:gd name="adj" fmla="val 0"/>
              </a:avLst>
            </a:prstGeom>
            <a:solidFill>
              <a:srgbClr val="C2D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 defTabSz="685766">
                <a:defRPr/>
              </a:pPr>
              <a:r>
                <a:rPr lang="en-US" sz="800" b="1">
                  <a:solidFill>
                    <a:prstClr val="black"/>
                  </a:solidFill>
                  <a:latin typeface="Trebuchet MS" panose="020B0703020202090204" pitchFamily="34" charset="0"/>
                </a:rPr>
                <a:t>3</a:t>
              </a:r>
              <a:r>
                <a:rPr lang="en-US" sz="800" b="1" baseline="30000">
                  <a:solidFill>
                    <a:prstClr val="black"/>
                  </a:solidFill>
                  <a:latin typeface="Trebuchet MS" panose="020B0703020202090204" pitchFamily="34" charset="0"/>
                </a:rPr>
                <a:t>rd</a:t>
              </a:r>
              <a:r>
                <a:rPr lang="en-US" sz="800" b="1">
                  <a:solidFill>
                    <a:prstClr val="black"/>
                  </a:solidFill>
                  <a:latin typeface="Trebuchet MS" panose="020B0703020202090204" pitchFamily="34" charset="0"/>
                </a:rPr>
                <a:t> party Integration - ERPs &amp; tools</a:t>
              </a: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D1E3D95-F20C-48A0-98B5-B46B1BE70471}"/>
                </a:ext>
              </a:extLst>
            </p:cNvPr>
            <p:cNvCxnSpPr>
              <a:cxnSpLocks/>
              <a:endCxn id="88" idx="2"/>
            </p:cNvCxnSpPr>
            <p:nvPr/>
          </p:nvCxnSpPr>
          <p:spPr>
            <a:xfrm flipH="1" flipV="1">
              <a:off x="8131421" y="1776556"/>
              <a:ext cx="120496" cy="376869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8E0C594B-1CF4-4ECE-AEC1-B0B67BE7FD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97193" y="2153425"/>
              <a:ext cx="218262" cy="0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ectangle: Rounded Corners 2">
              <a:extLst>
                <a:ext uri="{FF2B5EF4-FFF2-40B4-BE49-F238E27FC236}">
                  <a16:creationId xmlns:a16="http://schemas.microsoft.com/office/drawing/2014/main" id="{CD6482EC-E760-43FD-B6AF-41D5C2FD9479}"/>
                </a:ext>
              </a:extLst>
            </p:cNvPr>
            <p:cNvSpPr/>
            <p:nvPr/>
          </p:nvSpPr>
          <p:spPr>
            <a:xfrm>
              <a:off x="8045080" y="2074114"/>
              <a:ext cx="546158" cy="222932"/>
            </a:xfrm>
            <a:prstGeom prst="roundRect">
              <a:avLst>
                <a:gd name="adj" fmla="val 15756"/>
              </a:avLst>
            </a:prstGeom>
            <a:noFill/>
            <a:ln>
              <a:noFill/>
            </a:ln>
            <a:effectLst/>
          </p:spPr>
          <p:txBody>
            <a:bodyPr spcFirstLastPara="0" vert="horz" wrap="square" lIns="18076" tIns="18076" rIns="18076" bIns="18076" numCol="1" spcCol="1270" anchor="ctr" anchorCtr="0">
              <a:noAutofit/>
            </a:bodyPr>
            <a:lstStyle/>
            <a:p>
              <a:pPr algn="ctr" defTabSz="3555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600">
                  <a:solidFill>
                    <a:prstClr val="white"/>
                  </a:solidFill>
                  <a:latin typeface="Trebuchet MS" panose="020B0703020202090204" pitchFamily="34" charset="0"/>
                </a:rPr>
                <a:t>API</a:t>
              </a:r>
            </a:p>
          </p:txBody>
        </p:sp>
        <p:sp>
          <p:nvSpPr>
            <p:cNvPr id="25" name="Rectangle: Rounded Corners 2">
              <a:extLst>
                <a:ext uri="{FF2B5EF4-FFF2-40B4-BE49-F238E27FC236}">
                  <a16:creationId xmlns:a16="http://schemas.microsoft.com/office/drawing/2014/main" id="{E78AF218-F2A0-4285-85CC-BD84780DC64A}"/>
                </a:ext>
              </a:extLst>
            </p:cNvPr>
            <p:cNvSpPr/>
            <p:nvPr/>
          </p:nvSpPr>
          <p:spPr>
            <a:xfrm>
              <a:off x="4056256" y="807098"/>
              <a:ext cx="2251468" cy="376018"/>
            </a:xfrm>
            <a:prstGeom prst="roundRect">
              <a:avLst>
                <a:gd name="adj" fmla="val 50000"/>
              </a:avLst>
            </a:prstGeom>
            <a:solidFill>
              <a:srgbClr val="C2DB31"/>
            </a:solidFill>
            <a:ln>
              <a:solidFill>
                <a:schemeClr val="bg1"/>
              </a:solidFill>
            </a:ln>
            <a:effectLst/>
          </p:spPr>
          <p:txBody>
            <a:bodyPr spcFirstLastPara="0" vert="horz" wrap="square" lIns="18076" tIns="18076" rIns="18076" bIns="18076" numCol="1" spcCol="1270" anchor="ctr" anchorCtr="0">
              <a:noAutofit/>
            </a:bodyPr>
            <a:lstStyle/>
            <a:p>
              <a:pPr algn="ctr" defTabSz="3555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800" b="1">
                  <a:solidFill>
                    <a:prstClr val="black"/>
                  </a:solidFill>
                  <a:latin typeface="Trebuchet MS" panose="020B0703020202090204" pitchFamily="34" charset="0"/>
                </a:rPr>
                <a:t>Hardware Connectivity</a:t>
              </a:r>
            </a:p>
          </p:txBody>
        </p:sp>
        <p:cxnSp>
          <p:nvCxnSpPr>
            <p:cNvPr id="40" name="Connector: Elbow 39">
              <a:extLst>
                <a:ext uri="{FF2B5EF4-FFF2-40B4-BE49-F238E27FC236}">
                  <a16:creationId xmlns:a16="http://schemas.microsoft.com/office/drawing/2014/main" id="{250E52AE-1F32-4F39-9DCF-4890C150FCD4}"/>
                </a:ext>
              </a:extLst>
            </p:cNvPr>
            <p:cNvCxnSpPr>
              <a:cxnSpLocks/>
              <a:endCxn id="24" idx="1"/>
            </p:cNvCxnSpPr>
            <p:nvPr/>
          </p:nvCxnSpPr>
          <p:spPr>
            <a:xfrm flipV="1">
              <a:off x="2189421" y="2974494"/>
              <a:ext cx="2418920" cy="1011343"/>
            </a:xfrm>
            <a:prstGeom prst="bentConnector3">
              <a:avLst>
                <a:gd name="adj1" fmla="val 63721"/>
              </a:avLst>
            </a:prstGeom>
            <a:ln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or: Elbow 44">
              <a:extLst>
                <a:ext uri="{FF2B5EF4-FFF2-40B4-BE49-F238E27FC236}">
                  <a16:creationId xmlns:a16="http://schemas.microsoft.com/office/drawing/2014/main" id="{C2768C55-1767-4E11-9386-7C7DD1F50C17}"/>
                </a:ext>
              </a:extLst>
            </p:cNvPr>
            <p:cNvCxnSpPr>
              <a:cxnSpLocks/>
              <a:stCxn id="100" idx="3"/>
              <a:endCxn id="26" idx="2"/>
            </p:cNvCxnSpPr>
            <p:nvPr/>
          </p:nvCxnSpPr>
          <p:spPr>
            <a:xfrm flipV="1">
              <a:off x="2343668" y="3914429"/>
              <a:ext cx="2789950" cy="606582"/>
            </a:xfrm>
            <a:prstGeom prst="bentConnector2">
              <a:avLst/>
            </a:prstGeom>
            <a:ln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or: Elbow 98">
              <a:extLst>
                <a:ext uri="{FF2B5EF4-FFF2-40B4-BE49-F238E27FC236}">
                  <a16:creationId xmlns:a16="http://schemas.microsoft.com/office/drawing/2014/main" id="{1AA2F0BD-8331-496C-A5DC-52673F77E78B}"/>
                </a:ext>
              </a:extLst>
            </p:cNvPr>
            <p:cNvCxnSpPr>
              <a:cxnSpLocks/>
              <a:stCxn id="29" idx="3"/>
            </p:cNvCxnSpPr>
            <p:nvPr/>
          </p:nvCxnSpPr>
          <p:spPr>
            <a:xfrm>
              <a:off x="3576030" y="1941454"/>
              <a:ext cx="1032311" cy="65072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ounded Rectangle 36">
              <a:extLst>
                <a:ext uri="{FF2B5EF4-FFF2-40B4-BE49-F238E27FC236}">
                  <a16:creationId xmlns:a16="http://schemas.microsoft.com/office/drawing/2014/main" id="{F7EBDA89-1465-454D-B2AE-66E0B41699B9}"/>
                </a:ext>
              </a:extLst>
            </p:cNvPr>
            <p:cNvSpPr/>
            <p:nvPr/>
          </p:nvSpPr>
          <p:spPr>
            <a:xfrm>
              <a:off x="3492380" y="1679647"/>
              <a:ext cx="582964" cy="23248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685766">
                <a:defRPr/>
              </a:pPr>
              <a:r>
                <a:rPr lang="en-US" sz="600">
                  <a:solidFill>
                    <a:prstClr val="white"/>
                  </a:solidFill>
                  <a:latin typeface="Trebuchet MS" panose="020B0703020202090204" pitchFamily="34" charset="0"/>
                </a:rPr>
                <a:t>OPC</a:t>
              </a:r>
            </a:p>
          </p:txBody>
        </p:sp>
        <p:sp>
          <p:nvSpPr>
            <p:cNvPr id="107" name="Rounded Rectangle 36">
              <a:extLst>
                <a:ext uri="{FF2B5EF4-FFF2-40B4-BE49-F238E27FC236}">
                  <a16:creationId xmlns:a16="http://schemas.microsoft.com/office/drawing/2014/main" id="{31CD72F5-689E-4F6C-A664-E419CC54379E}"/>
                </a:ext>
              </a:extLst>
            </p:cNvPr>
            <p:cNvSpPr/>
            <p:nvPr/>
          </p:nvSpPr>
          <p:spPr>
            <a:xfrm>
              <a:off x="3524885" y="2433295"/>
              <a:ext cx="436203" cy="23248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685766">
                <a:defRPr/>
              </a:pPr>
              <a:r>
                <a:rPr lang="en-US" sz="600">
                  <a:solidFill>
                    <a:prstClr val="white"/>
                  </a:solidFill>
                  <a:latin typeface="Trebuchet MS" panose="020B0703020202090204" pitchFamily="34" charset="0"/>
                </a:rPr>
                <a:t>OPC</a:t>
              </a:r>
            </a:p>
          </p:txBody>
        </p: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B4B81371-3343-44CD-AE62-C2DC7B38461D}"/>
                </a:ext>
              </a:extLst>
            </p:cNvPr>
            <p:cNvCxnSpPr>
              <a:cxnSpLocks/>
            </p:cNvCxnSpPr>
            <p:nvPr/>
          </p:nvCxnSpPr>
          <p:spPr>
            <a:xfrm>
              <a:off x="3590621" y="2833517"/>
              <a:ext cx="929239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Rounded Rectangle 35">
              <a:extLst>
                <a:ext uri="{FF2B5EF4-FFF2-40B4-BE49-F238E27FC236}">
                  <a16:creationId xmlns:a16="http://schemas.microsoft.com/office/drawing/2014/main" id="{27ECC173-8F4C-487A-A44F-46F525265A78}"/>
                </a:ext>
              </a:extLst>
            </p:cNvPr>
            <p:cNvSpPr/>
            <p:nvPr/>
          </p:nvSpPr>
          <p:spPr>
            <a:xfrm>
              <a:off x="6302485" y="4784638"/>
              <a:ext cx="1141805" cy="307132"/>
            </a:xfrm>
            <a:prstGeom prst="roundRect">
              <a:avLst/>
            </a:prstGeom>
            <a:solidFill>
              <a:srgbClr val="C2D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685766">
                <a:defRPr/>
              </a:pPr>
              <a:r>
                <a:rPr lang="en-US" sz="600" b="1">
                  <a:solidFill>
                    <a:prstClr val="black"/>
                  </a:solidFill>
                  <a:latin typeface="Trebuchet MS" panose="020B0703020202090204" pitchFamily="34" charset="0"/>
                </a:rPr>
                <a:t>Solution Components</a:t>
              </a:r>
            </a:p>
          </p:txBody>
        </p: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05DDEC03-8329-434C-91F9-8566D99589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63917" y="1506126"/>
              <a:ext cx="0" cy="951454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F675A4DF-FC2E-4513-8052-924F7D7E1B2E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6255457" y="614586"/>
              <a:ext cx="0" cy="178308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EFF9AA77-4512-4AAD-AAD9-A3287E60748E}"/>
                </a:ext>
              </a:extLst>
            </p:cNvPr>
            <p:cNvCxnSpPr>
              <a:cxnSpLocks/>
            </p:cNvCxnSpPr>
            <p:nvPr/>
          </p:nvCxnSpPr>
          <p:spPr>
            <a:xfrm>
              <a:off x="7146997" y="1506126"/>
              <a:ext cx="0" cy="205740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ounded Rectangle 36">
              <a:extLst>
                <a:ext uri="{FF2B5EF4-FFF2-40B4-BE49-F238E27FC236}">
                  <a16:creationId xmlns:a16="http://schemas.microsoft.com/office/drawing/2014/main" id="{61126FA2-0C36-AA47-9B7F-535CFBBC24D2}"/>
                </a:ext>
              </a:extLst>
            </p:cNvPr>
            <p:cNvSpPr/>
            <p:nvPr/>
          </p:nvSpPr>
          <p:spPr>
            <a:xfrm>
              <a:off x="2408540" y="4567980"/>
              <a:ext cx="1340697" cy="308236"/>
            </a:xfrm>
            <a:prstGeom prst="roundRect">
              <a:avLst/>
            </a:prstGeom>
            <a:noFill/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685766">
                <a:defRPr/>
              </a:pPr>
              <a:r>
                <a:rPr lang="en-US" sz="600">
                  <a:solidFill>
                    <a:prstClr val="white"/>
                  </a:solidFill>
                  <a:latin typeface="Trebuchet MS" panose="020B0703020202090204" pitchFamily="34" charset="0"/>
                </a:rPr>
                <a:t>CMMS (Manual Ops Data)</a:t>
              </a:r>
            </a:p>
          </p:txBody>
        </p:sp>
        <p:cxnSp>
          <p:nvCxnSpPr>
            <p:cNvPr id="74" name="Connector: Elbow 44">
              <a:extLst>
                <a:ext uri="{FF2B5EF4-FFF2-40B4-BE49-F238E27FC236}">
                  <a16:creationId xmlns:a16="http://schemas.microsoft.com/office/drawing/2014/main" id="{A276E938-3E3D-284D-9602-0A03E522AE87}"/>
                </a:ext>
              </a:extLst>
            </p:cNvPr>
            <p:cNvCxnSpPr>
              <a:cxnSpLocks/>
              <a:stCxn id="73" idx="3"/>
            </p:cNvCxnSpPr>
            <p:nvPr/>
          </p:nvCxnSpPr>
          <p:spPr>
            <a:xfrm flipV="1">
              <a:off x="3749237" y="3914429"/>
              <a:ext cx="1537411" cy="807669"/>
            </a:xfrm>
            <a:prstGeom prst="bentConnector3">
              <a:avLst>
                <a:gd name="adj1" fmla="val 100508"/>
              </a:avLst>
            </a:prstGeom>
            <a:ln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ounded Rectangle 36">
              <a:extLst>
                <a:ext uri="{FF2B5EF4-FFF2-40B4-BE49-F238E27FC236}">
                  <a16:creationId xmlns:a16="http://schemas.microsoft.com/office/drawing/2014/main" id="{4F7E26E1-F093-1D46-AF09-AEC8A3A27AD9}"/>
                </a:ext>
              </a:extLst>
            </p:cNvPr>
            <p:cNvSpPr/>
            <p:nvPr/>
          </p:nvSpPr>
          <p:spPr>
            <a:xfrm>
              <a:off x="3936897" y="4500495"/>
              <a:ext cx="582964" cy="23248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685766">
                <a:defRPr/>
              </a:pPr>
              <a:r>
                <a:rPr lang="en-US" sz="600">
                  <a:solidFill>
                    <a:prstClr val="white"/>
                  </a:solidFill>
                  <a:latin typeface="Trebuchet MS" panose="020B0703020202090204" pitchFamily="34" charset="0"/>
                </a:rPr>
                <a:t>API’s</a:t>
              </a:r>
            </a:p>
          </p:txBody>
        </p:sp>
      </p:grp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3A2C3A09-54F4-4408-3810-EC9120E652EB}"/>
              </a:ext>
            </a:extLst>
          </p:cNvPr>
          <p:cNvSpPr/>
          <p:nvPr/>
        </p:nvSpPr>
        <p:spPr>
          <a:xfrm>
            <a:off x="323852" y="4212920"/>
            <a:ext cx="1715173" cy="511354"/>
          </a:xfrm>
          <a:prstGeom prst="roundRect">
            <a:avLst/>
          </a:prstGeom>
          <a:solidFill>
            <a:srgbClr val="BED730">
              <a:alpha val="89804"/>
            </a:srgbClr>
          </a:solidFill>
          <a:ln w="6350">
            <a:solidFill>
              <a:schemeClr val="bg1"/>
            </a:solidFill>
            <a:prstDash val="sysDot"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51">
              <a:defRPr/>
            </a:pPr>
            <a:r>
              <a:rPr lang="en-US" sz="1100" b="1">
                <a:solidFill>
                  <a:prstClr val="black"/>
                </a:solidFill>
                <a:latin typeface="Trebuchet MS" panose="020B0703020202090204" pitchFamily="34" charset="0"/>
              </a:rPr>
              <a:t>Increased Savings </a:t>
            </a:r>
          </a:p>
          <a:p>
            <a:pPr algn="ctr" defTabSz="914151">
              <a:defRPr/>
            </a:pPr>
            <a:r>
              <a:rPr lang="en-US" sz="1100" b="1">
                <a:solidFill>
                  <a:prstClr val="black"/>
                </a:solidFill>
                <a:latin typeface="Trebuchet MS" panose="020B0703020202090204" pitchFamily="34" charset="0"/>
              </a:rPr>
              <a:t>on PUE</a:t>
            </a:r>
            <a:endParaRPr lang="en-IN" sz="1100" b="1">
              <a:solidFill>
                <a:prstClr val="black"/>
              </a:solidFill>
              <a:latin typeface="Trebuchet MS" panose="020B0703020202090204" pitchFamily="34" charset="0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2D86C890-6D6A-9E97-09FF-4DAF238DE4DA}"/>
              </a:ext>
            </a:extLst>
          </p:cNvPr>
          <p:cNvSpPr/>
          <p:nvPr/>
        </p:nvSpPr>
        <p:spPr>
          <a:xfrm>
            <a:off x="2123632" y="4220984"/>
            <a:ext cx="2398988" cy="511354"/>
          </a:xfrm>
          <a:prstGeom prst="roundRect">
            <a:avLst/>
          </a:prstGeom>
          <a:solidFill>
            <a:srgbClr val="BED730">
              <a:alpha val="89804"/>
            </a:srgbClr>
          </a:solidFill>
          <a:ln w="6350">
            <a:solidFill>
              <a:schemeClr val="bg1"/>
            </a:solidFill>
            <a:prstDash val="sysDot"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51">
              <a:defRPr/>
            </a:pPr>
            <a:r>
              <a:rPr lang="en-US" sz="1100" b="1">
                <a:solidFill>
                  <a:prstClr val="black"/>
                </a:solidFill>
                <a:latin typeface="Trebuchet MS" panose="020B0703020202090204" pitchFamily="34" charset="0"/>
              </a:rPr>
              <a:t>Improved </a:t>
            </a:r>
          </a:p>
          <a:p>
            <a:pPr algn="ctr" defTabSz="914151">
              <a:defRPr/>
            </a:pPr>
            <a:r>
              <a:rPr lang="en-US" sz="1100" b="1">
                <a:solidFill>
                  <a:prstClr val="black"/>
                </a:solidFill>
                <a:latin typeface="Trebuchet MS" panose="020B0703020202090204" pitchFamily="34" charset="0"/>
              </a:rPr>
              <a:t>equipment uptime</a:t>
            </a:r>
            <a:endParaRPr lang="en-IN" sz="1100" b="1">
              <a:solidFill>
                <a:prstClr val="black"/>
              </a:solidFill>
              <a:latin typeface="Trebuchet MS" panose="020B0703020202090204" pitchFamily="34" charset="0"/>
            </a:endParaRP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E06ACA76-4AA0-437D-DD59-A7EA659EE309}"/>
              </a:ext>
            </a:extLst>
          </p:cNvPr>
          <p:cNvSpPr/>
          <p:nvPr/>
        </p:nvSpPr>
        <p:spPr>
          <a:xfrm>
            <a:off x="4618975" y="4216712"/>
            <a:ext cx="2398988" cy="511353"/>
          </a:xfrm>
          <a:prstGeom prst="roundRect">
            <a:avLst/>
          </a:prstGeom>
          <a:solidFill>
            <a:srgbClr val="BED730">
              <a:alpha val="89804"/>
            </a:srgbClr>
          </a:solidFill>
          <a:ln w="6350">
            <a:solidFill>
              <a:schemeClr val="bg1"/>
            </a:solidFill>
            <a:prstDash val="sysDot"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51">
              <a:defRPr/>
            </a:pPr>
            <a:r>
              <a:rPr lang="en-US" sz="1100" b="1">
                <a:solidFill>
                  <a:prstClr val="black"/>
                </a:solidFill>
                <a:latin typeface="Trebuchet MS" panose="020B0703020202090204" pitchFamily="34" charset="0"/>
              </a:rPr>
              <a:t>Increased Person hour </a:t>
            </a:r>
          </a:p>
          <a:p>
            <a:pPr algn="ctr" defTabSz="914151">
              <a:defRPr/>
            </a:pPr>
            <a:r>
              <a:rPr lang="en-US" sz="1100" b="1">
                <a:solidFill>
                  <a:prstClr val="black"/>
                </a:solidFill>
                <a:latin typeface="Trebuchet MS" panose="020B0703020202090204" pitchFamily="34" charset="0"/>
              </a:rPr>
              <a:t>savings monthly</a:t>
            </a:r>
            <a:endParaRPr lang="en-IN" sz="1100" b="1">
              <a:solidFill>
                <a:prstClr val="black"/>
              </a:solidFill>
              <a:latin typeface="Trebuchet MS" panose="020B0703020202090204" pitchFamily="34" charset="0"/>
            </a:endParaRP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939B1ACB-2F88-B0EF-D068-38CEA2DD8CA6}"/>
              </a:ext>
            </a:extLst>
          </p:cNvPr>
          <p:cNvSpPr/>
          <p:nvPr/>
        </p:nvSpPr>
        <p:spPr>
          <a:xfrm>
            <a:off x="7102570" y="4219457"/>
            <a:ext cx="1717580" cy="511353"/>
          </a:xfrm>
          <a:prstGeom prst="roundRect">
            <a:avLst/>
          </a:prstGeom>
          <a:solidFill>
            <a:srgbClr val="BED730">
              <a:alpha val="89804"/>
            </a:srgbClr>
          </a:solidFill>
          <a:ln w="6350">
            <a:solidFill>
              <a:schemeClr val="bg1"/>
            </a:solidFill>
            <a:prstDash val="sysDot"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51">
              <a:defRPr/>
            </a:pPr>
            <a:r>
              <a:rPr lang="en-US" sz="1100" b="1">
                <a:solidFill>
                  <a:prstClr val="black"/>
                </a:solidFill>
                <a:latin typeface="Trebuchet MS" panose="020B0703020202090204" pitchFamily="34" charset="0"/>
              </a:rPr>
              <a:t>Reduction in operating costs</a:t>
            </a:r>
            <a:endParaRPr lang="en-IN" sz="1100" b="1">
              <a:solidFill>
                <a:prstClr val="black"/>
              </a:solidFill>
              <a:latin typeface="Trebuchet MS" panose="020B070302020209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690EB4-A1B3-A2B3-BC7A-777669ED04EC}"/>
              </a:ext>
            </a:extLst>
          </p:cNvPr>
          <p:cNvSpPr txBox="1"/>
          <p:nvPr/>
        </p:nvSpPr>
        <p:spPr>
          <a:xfrm>
            <a:off x="363300" y="1026046"/>
            <a:ext cx="274774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5" indent="-128585" defTabSz="45718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rgbClr val="C1D91B"/>
                </a:solidFill>
                <a:latin typeface="Trebuchet MS"/>
              </a:rPr>
              <a:t>Real time visibility:</a:t>
            </a:r>
            <a:r>
              <a:rPr lang="en-US" sz="900" b="1" dirty="0">
                <a:solidFill>
                  <a:prstClr val="white"/>
                </a:solidFill>
                <a:latin typeface="Trebuchet MS"/>
              </a:rPr>
              <a:t> </a:t>
            </a:r>
            <a:br>
              <a:rPr lang="en-US" sz="900" dirty="0">
                <a:solidFill>
                  <a:prstClr val="white"/>
                </a:solidFill>
                <a:latin typeface="Trebuchet MS"/>
              </a:rPr>
            </a:br>
            <a:r>
              <a:rPr lang="en-US" sz="900" dirty="0">
                <a:solidFill>
                  <a:prstClr val="white"/>
                </a:solidFill>
                <a:latin typeface="Trebuchet MS"/>
              </a:rPr>
              <a:t>into operations, assets, people and process. Better resource utilization across rack space, power, RE, cooling, security and cross connects</a:t>
            </a:r>
            <a:endParaRPr lang="en-US" sz="900" dirty="0">
              <a:solidFill>
                <a:srgbClr val="BED730"/>
              </a:solidFill>
              <a:latin typeface="Trebuchet MS"/>
            </a:endParaRPr>
          </a:p>
          <a:p>
            <a:pPr marL="128585" indent="-128585" defTabSz="45718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rgbClr val="BED730"/>
                </a:solidFill>
                <a:latin typeface="Trebuchet MS"/>
              </a:rPr>
              <a:t>Measurability: </a:t>
            </a:r>
            <a:br>
              <a:rPr lang="en-US" sz="900" dirty="0">
                <a:solidFill>
                  <a:srgbClr val="BED730"/>
                </a:solidFill>
                <a:latin typeface="Trebuchet MS"/>
              </a:rPr>
            </a:br>
            <a:r>
              <a:rPr lang="en-US" sz="900" dirty="0">
                <a:solidFill>
                  <a:prstClr val="white"/>
                </a:solidFill>
                <a:latin typeface="Trebuchet MS"/>
              </a:rPr>
              <a:t>in operations basis predefined conditions or SOPs. Resource capacity utilization and trend analysis. KPI based service contract renewals. Usage based Infra resource planning</a:t>
            </a:r>
          </a:p>
          <a:p>
            <a:pPr marL="128585" indent="-128585" defTabSz="45718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rgbClr val="BED730"/>
                </a:solidFill>
                <a:latin typeface="Trebuchet MS"/>
              </a:rPr>
              <a:t>Predictability: </a:t>
            </a:r>
            <a:br>
              <a:rPr lang="en-US" sz="900" dirty="0">
                <a:solidFill>
                  <a:srgbClr val="BED730"/>
                </a:solidFill>
                <a:latin typeface="Trebuchet MS"/>
              </a:rPr>
            </a:br>
            <a:r>
              <a:rPr lang="en-US" sz="900" dirty="0">
                <a:solidFill>
                  <a:prstClr val="white"/>
                </a:solidFill>
                <a:latin typeface="Trebuchet MS"/>
              </a:rPr>
              <a:t>in failure and downtime. Preventive maintenance of assets, AMC contract realization. Demand forecasting and capacity planning</a:t>
            </a:r>
          </a:p>
          <a:p>
            <a:pPr marL="128585" indent="-128585" defTabSz="45718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rgbClr val="BED730"/>
                </a:solidFill>
                <a:latin typeface="Trebuchet MS"/>
              </a:rPr>
              <a:t>Enhanced Efficiency: </a:t>
            </a:r>
            <a:br>
              <a:rPr lang="en-US" sz="900" dirty="0">
                <a:solidFill>
                  <a:srgbClr val="BED730"/>
                </a:solidFill>
                <a:latin typeface="Trebuchet MS"/>
              </a:rPr>
            </a:br>
            <a:r>
              <a:rPr lang="en-US" sz="900" dirty="0">
                <a:solidFill>
                  <a:prstClr val="white"/>
                </a:solidFill>
                <a:latin typeface="Trebuchet MS"/>
              </a:rPr>
              <a:t>in capacity utilization, PUE, WUE, DG power fuel, UPS power, DC carbon footprint, service and support efficiency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2F5408-642F-7612-9E29-5DBF377416BB}"/>
              </a:ext>
            </a:extLst>
          </p:cNvPr>
          <p:cNvCxnSpPr>
            <a:cxnSpLocks/>
          </p:cNvCxnSpPr>
          <p:nvPr/>
        </p:nvCxnSpPr>
        <p:spPr>
          <a:xfrm>
            <a:off x="3111042" y="1003708"/>
            <a:ext cx="0" cy="295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sysDot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7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1_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05225ff6-d8db-4da8-8d9c-1f925f835688" ContentTypeId="0x0101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7e037cb-8c19-4d7f-9769-8197b6cd3407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DE787D56291D4DA175FF1553A71614" ma:contentTypeVersion="21" ma:contentTypeDescription="Create a new document." ma:contentTypeScope="" ma:versionID="c200d8ff223b2dc5986cdbe80441d7a5">
  <xsd:schema xmlns:xsd="http://www.w3.org/2001/XMLSchema" xmlns:xs="http://www.w3.org/2001/XMLSchema" xmlns:p="http://schemas.microsoft.com/office/2006/metadata/properties" xmlns:ns3="d7e037cb-8c19-4d7f-9769-8197b6cd3407" xmlns:ns4="7a94b284-e01b-4506-b47d-5e110868603f" targetNamespace="http://schemas.microsoft.com/office/2006/metadata/properties" ma:root="true" ma:fieldsID="1ab0417c1fb620be283fe500daea42e9" ns3:_="" ns4:_="">
    <xsd:import namespace="d7e037cb-8c19-4d7f-9769-8197b6cd3407"/>
    <xsd:import namespace="7a94b284-e01b-4506-b47d-5e110868603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e037cb-8c19-4d7f-9769-8197b6cd34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94b284-e01b-4506-b47d-5e110868603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CADC3E-09B2-4783-818F-1BE8DFDFB622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DA1FA770-E21C-480C-A823-A450960372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2C442F-02C3-4F3D-90E8-B0BBA6BB6268}">
  <ds:schemaRefs>
    <ds:schemaRef ds:uri="7a94b284-e01b-4506-b47d-5e110868603f"/>
    <ds:schemaRef ds:uri="d7e037cb-8c19-4d7f-9769-8197b6cd340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996BFCBD-0E85-41FE-A9FB-973A11B33620}">
  <ds:schemaRefs>
    <ds:schemaRef ds:uri="7a94b284-e01b-4506-b47d-5e110868603f"/>
    <ds:schemaRef ds:uri="d7e037cb-8c19-4d7f-9769-8197b6cd340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70055</TotalTime>
  <Words>1595</Words>
  <Application>Microsoft Office PowerPoint</Application>
  <PresentationFormat>On-screen Show (16:9)</PresentationFormat>
  <Paragraphs>357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TheSansOffice</vt:lpstr>
      <vt:lpstr>Trebuchet MS</vt:lpstr>
      <vt:lpstr>11_Sify Theme Nov20</vt:lpstr>
      <vt:lpstr>PowerPoint Presentation</vt:lpstr>
      <vt:lpstr>Agenda </vt:lpstr>
      <vt:lpstr>India: A Data Center Hub</vt:lpstr>
      <vt:lpstr>Key Challenges shaping data center strategies  </vt:lpstr>
      <vt:lpstr>Future ready data center architecture  </vt:lpstr>
      <vt:lpstr>Data Center AI-Readiness</vt:lpstr>
      <vt:lpstr>OPERATION CONTROLS</vt:lpstr>
      <vt:lpstr>DIGITALIZATION OF DATA CENTERS: AI/ML ROAD MAP</vt:lpstr>
      <vt:lpstr>AUTOMATION: data centers</vt:lpstr>
      <vt:lpstr>ESG FOcus</vt:lpstr>
      <vt:lpstr>Our DATA CENTERS: INDIA FOOTPRINT (SIX Markets)</vt:lpstr>
      <vt:lpstr>AI-READY, hyperscale, Hyperconnected,  Green, Data Center campuses</vt:lpstr>
      <vt:lpstr>Overview: MUMBAI 03 MEGA CAMPUS, RABALE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Nizar Ahamed A.R.</dc:creator>
  <cp:lastModifiedBy>Shombit Roy</cp:lastModifiedBy>
  <cp:revision>24</cp:revision>
  <dcterms:created xsi:type="dcterms:W3CDTF">2022-08-25T05:56:44Z</dcterms:created>
  <dcterms:modified xsi:type="dcterms:W3CDTF">2024-12-12T14:34:46Z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0x010100BADE787D56291D4DA175FF1553A71614</vt:lpwstr>
  </property>
</Properties>
</file>