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5"/>
  </p:sldMasterIdLst>
  <p:notesMasterIdLst>
    <p:notesMasterId r:id="rId32"/>
  </p:notesMasterIdLst>
  <p:sldIdLst>
    <p:sldId id="2147479897" r:id="rId6"/>
    <p:sldId id="2147482382" r:id="rId7"/>
    <p:sldId id="2147482408" r:id="rId8"/>
    <p:sldId id="2147482361" r:id="rId9"/>
    <p:sldId id="2147482359" r:id="rId10"/>
    <p:sldId id="2147482317" r:id="rId11"/>
    <p:sldId id="2147479880" r:id="rId12"/>
    <p:sldId id="2147473342" r:id="rId13"/>
    <p:sldId id="2147482327" r:id="rId14"/>
    <p:sldId id="2147479888" r:id="rId15"/>
    <p:sldId id="2147479887" r:id="rId16"/>
    <p:sldId id="2147311351" r:id="rId17"/>
    <p:sldId id="2147480171" r:id="rId18"/>
    <p:sldId id="2147482398" r:id="rId19"/>
    <p:sldId id="2147482320" r:id="rId20"/>
    <p:sldId id="290" r:id="rId21"/>
    <p:sldId id="2147482321" r:id="rId22"/>
    <p:sldId id="289" r:id="rId23"/>
    <p:sldId id="2147482423" r:id="rId24"/>
    <p:sldId id="2147480152" r:id="rId25"/>
    <p:sldId id="2147482422" r:id="rId26"/>
    <p:sldId id="2147482421" r:id="rId27"/>
    <p:sldId id="2147482424" r:id="rId28"/>
    <p:sldId id="1403" r:id="rId29"/>
    <p:sldId id="2147311356" r:id="rId30"/>
    <p:sldId id="2147482425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984D07-1518-076C-AF61-0BD945087473}" name="Shombit Roy" initials="SR" userId="S::shombit.roy@sifycorp.com::c756c23c-bc98-4e37-a5fe-728e205ffcc6" providerId="AD"/>
  <p188:author id="{58D0670A-FE7A-A6C1-1873-E50B66B6ECDE}" name="Diksha Maheshwari" initials="DM" userId="S::diksha.maheshwari@sifycorp.com::d085c4d2-a902-4d56-8f1d-303ea36d5c84" providerId="AD"/>
  <p188:author id="{A8477748-D022-2A9D-2469-623EFBC8BF20}" name="Vivekanandan Sivaguru" initials="VS" userId="S::vivekanandan.sivaguru@sifycorp.com::67c57917-f9ba-4e10-a8ca-4da79836ae93" providerId="AD"/>
  <p188:author id="{34DA5E50-3164-9A79-73EF-50D22E1D9A09}" name="Jasveen Singh" initials="JS" userId="S::jasveen.singh@sifycorp.com::4dbbeedc-bee5-4547-8caf-31649856d2ed" providerId="AD"/>
  <p188:author id="{E6098560-E3D1-EDF3-E003-CAC34E384732}" name="Anoop Venugopal" initials="AV" userId="S::anoop.venugopal@sifycorp.com::073347bb-d80c-4ecb-90e0-6341ac035b54" providerId="AD"/>
  <p188:author id="{3689D373-F271-BCC8-C3B5-E56EDF84E1F9}" name="Venkata Sai Vamsi Nekkanti" initials="VSVN" userId="S::venkatasai.vamsi@sifycorp.com::34b1c7a5-8959-48f1-8faa-3b4e6ee906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42F"/>
    <a:srgbClr val="BED730"/>
    <a:srgbClr val="00B0F0"/>
    <a:srgbClr val="B6CD2E"/>
    <a:srgbClr val="002060"/>
    <a:srgbClr val="10253F"/>
    <a:srgbClr val="376092"/>
    <a:srgbClr val="4F81BD"/>
    <a:srgbClr val="17375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59" autoAdjust="0"/>
    <p:restoredTop sz="93969" autoAdjust="0"/>
  </p:normalViewPr>
  <p:slideViewPr>
    <p:cSldViewPr snapToGrid="0">
      <p:cViewPr varScale="1">
        <p:scale>
          <a:sx n="86" d="100"/>
          <a:sy n="86" d="100"/>
        </p:scale>
        <p:origin x="11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94F6F-82E8-CB4F-8FB1-48F9301AD2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93D9C5-3A85-D444-86EC-593660B38F91}">
      <dgm:prSet custT="1"/>
      <dgm:spPr>
        <a:solidFill>
          <a:schemeClr val="tx2">
            <a:lumMod val="50000"/>
            <a:alpha val="50196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1">
              <a:latin typeface="+mn-lt"/>
            </a:rPr>
            <a:t>India’s first and only NVIDIA certified DGX Ready Data Center Service Provider </a:t>
          </a:r>
          <a:endParaRPr lang="en-IN" sz="1200" b="1">
            <a:latin typeface="+mn-lt"/>
          </a:endParaRPr>
        </a:p>
      </dgm:t>
    </dgm:pt>
    <dgm:pt modelId="{1A290D64-8B83-854D-A7B1-6328F0D93771}" type="parTrans" cxnId="{21F8FF04-EEF0-774D-9A15-15E604E953CD}">
      <dgm:prSet/>
      <dgm:spPr/>
      <dgm:t>
        <a:bodyPr/>
        <a:lstStyle/>
        <a:p>
          <a:endParaRPr lang="en-US" sz="1200" b="1"/>
        </a:p>
      </dgm:t>
    </dgm:pt>
    <dgm:pt modelId="{9C03C711-0EA9-4044-BB47-7B32D6D4FBEB}" type="sibTrans" cxnId="{21F8FF04-EEF0-774D-9A15-15E604E953CD}">
      <dgm:prSet/>
      <dgm:spPr/>
      <dgm:t>
        <a:bodyPr/>
        <a:lstStyle/>
        <a:p>
          <a:endParaRPr lang="en-US" sz="1200" b="1"/>
        </a:p>
      </dgm:t>
    </dgm:pt>
    <dgm:pt modelId="{989FF5FF-4F14-5A49-9489-3EFEFA389E43}">
      <dgm:prSet custT="1"/>
      <dgm:spPr>
        <a:solidFill>
          <a:schemeClr val="tx2">
            <a:lumMod val="50000"/>
            <a:alpha val="50196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1">
              <a:solidFill>
                <a:schemeClr val="bg1"/>
              </a:solidFill>
              <a:latin typeface="+mn-lt"/>
              <a:ea typeface="+mn-ea"/>
              <a:cs typeface="+mn-cs"/>
            </a:rPr>
            <a:t>Support 130+ kW power per rack with Air &amp; Liquid Cooling </a:t>
          </a:r>
          <a:endParaRPr lang="en-IN" sz="1200" b="1">
            <a:latin typeface="+mn-lt"/>
          </a:endParaRPr>
        </a:p>
      </dgm:t>
    </dgm:pt>
    <dgm:pt modelId="{CDF47EAB-F5BC-9F47-B670-2B9567BA53B3}" type="parTrans" cxnId="{F7E946AF-30F6-9141-9594-99385E41E859}">
      <dgm:prSet/>
      <dgm:spPr/>
      <dgm:t>
        <a:bodyPr/>
        <a:lstStyle/>
        <a:p>
          <a:endParaRPr lang="en-US" sz="1200" b="1"/>
        </a:p>
      </dgm:t>
    </dgm:pt>
    <dgm:pt modelId="{1A3C4B85-CFF4-7B43-B8A3-BE95C89536E0}" type="sibTrans" cxnId="{F7E946AF-30F6-9141-9594-99385E41E859}">
      <dgm:prSet/>
      <dgm:spPr/>
      <dgm:t>
        <a:bodyPr/>
        <a:lstStyle/>
        <a:p>
          <a:endParaRPr lang="en-US" sz="1200" b="1"/>
        </a:p>
      </dgm:t>
    </dgm:pt>
    <dgm:pt modelId="{47DD0598-E87F-45AB-A1CB-08B20A2A36F1}">
      <dgm:prSet custT="1"/>
      <dgm:spPr>
        <a:solidFill>
          <a:schemeClr val="tx2">
            <a:lumMod val="50000"/>
            <a:alpha val="50196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1">
              <a:latin typeface="+mn-lt"/>
            </a:rPr>
            <a:t>High performance AI Compute with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b="1">
              <a:latin typeface="+mn-lt"/>
            </a:rPr>
            <a:t>GPU as a Service</a:t>
          </a:r>
          <a:endParaRPr lang="en-IN" sz="1200" b="1">
            <a:latin typeface="+mn-lt"/>
          </a:endParaRPr>
        </a:p>
      </dgm:t>
    </dgm:pt>
    <dgm:pt modelId="{5B3919C0-CCAC-4DD6-9C6E-50C9BFB3587E}" type="parTrans" cxnId="{1ED8465C-F35E-49D9-B42A-E84629769048}">
      <dgm:prSet/>
      <dgm:spPr/>
      <dgm:t>
        <a:bodyPr/>
        <a:lstStyle/>
        <a:p>
          <a:endParaRPr lang="en-US" sz="1200" b="1"/>
        </a:p>
      </dgm:t>
    </dgm:pt>
    <dgm:pt modelId="{E3953A19-6B99-4FC9-AE61-FE5A5969E956}" type="sibTrans" cxnId="{1ED8465C-F35E-49D9-B42A-E84629769048}">
      <dgm:prSet/>
      <dgm:spPr/>
      <dgm:t>
        <a:bodyPr/>
        <a:lstStyle/>
        <a:p>
          <a:endParaRPr lang="en-US" sz="1200" b="1"/>
        </a:p>
      </dgm:t>
    </dgm:pt>
    <dgm:pt modelId="{94C36434-8961-A345-BA7F-1E7AD2BD7022}" type="pres">
      <dgm:prSet presAssocID="{06D94F6F-82E8-CB4F-8FB1-48F9301AD2CF}" presName="linear" presStyleCnt="0">
        <dgm:presLayoutVars>
          <dgm:animLvl val="lvl"/>
          <dgm:resizeHandles val="exact"/>
        </dgm:presLayoutVars>
      </dgm:prSet>
      <dgm:spPr/>
    </dgm:pt>
    <dgm:pt modelId="{98FC854C-D0A2-8945-8FD8-39E6800B1DBA}" type="pres">
      <dgm:prSet presAssocID="{7193D9C5-3A85-D444-86EC-593660B38F9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FF6E6A3-2B2E-BC43-A3C5-582D19FA5AEF}" type="pres">
      <dgm:prSet presAssocID="{9C03C711-0EA9-4044-BB47-7B32D6D4FBEB}" presName="spacer" presStyleCnt="0"/>
      <dgm:spPr/>
    </dgm:pt>
    <dgm:pt modelId="{8F84B244-A116-254A-A98C-D3780BC2F068}" type="pres">
      <dgm:prSet presAssocID="{989FF5FF-4F14-5A49-9489-3EFEFA389E4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834928-10F2-4982-9D49-FABC54C73D7E}" type="pres">
      <dgm:prSet presAssocID="{1A3C4B85-CFF4-7B43-B8A3-BE95C89536E0}" presName="spacer" presStyleCnt="0"/>
      <dgm:spPr/>
    </dgm:pt>
    <dgm:pt modelId="{B5E23730-71D1-4E61-96A1-806D8C9C5E58}" type="pres">
      <dgm:prSet presAssocID="{47DD0598-E87F-45AB-A1CB-08B20A2A36F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252A101-EC0D-45DF-86D6-F9B01D2B9321}" type="presOf" srcId="{47DD0598-E87F-45AB-A1CB-08B20A2A36F1}" destId="{B5E23730-71D1-4E61-96A1-806D8C9C5E58}" srcOrd="0" destOrd="0" presId="urn:microsoft.com/office/officeart/2005/8/layout/vList2"/>
    <dgm:cxn modelId="{21F8FF04-EEF0-774D-9A15-15E604E953CD}" srcId="{06D94F6F-82E8-CB4F-8FB1-48F9301AD2CF}" destId="{7193D9C5-3A85-D444-86EC-593660B38F91}" srcOrd="0" destOrd="0" parTransId="{1A290D64-8B83-854D-A7B1-6328F0D93771}" sibTransId="{9C03C711-0EA9-4044-BB47-7B32D6D4FBEB}"/>
    <dgm:cxn modelId="{C82AD640-D9F8-DE44-A9D8-35369B9B794F}" type="presOf" srcId="{989FF5FF-4F14-5A49-9489-3EFEFA389E43}" destId="{8F84B244-A116-254A-A98C-D3780BC2F068}" srcOrd="0" destOrd="0" presId="urn:microsoft.com/office/officeart/2005/8/layout/vList2"/>
    <dgm:cxn modelId="{1ED8465C-F35E-49D9-B42A-E84629769048}" srcId="{06D94F6F-82E8-CB4F-8FB1-48F9301AD2CF}" destId="{47DD0598-E87F-45AB-A1CB-08B20A2A36F1}" srcOrd="2" destOrd="0" parTransId="{5B3919C0-CCAC-4DD6-9C6E-50C9BFB3587E}" sibTransId="{E3953A19-6B99-4FC9-AE61-FE5A5969E956}"/>
    <dgm:cxn modelId="{E5955F6B-7DAD-7644-91B9-3733A3488BC2}" type="presOf" srcId="{06D94F6F-82E8-CB4F-8FB1-48F9301AD2CF}" destId="{94C36434-8961-A345-BA7F-1E7AD2BD7022}" srcOrd="0" destOrd="0" presId="urn:microsoft.com/office/officeart/2005/8/layout/vList2"/>
    <dgm:cxn modelId="{F7E946AF-30F6-9141-9594-99385E41E859}" srcId="{06D94F6F-82E8-CB4F-8FB1-48F9301AD2CF}" destId="{989FF5FF-4F14-5A49-9489-3EFEFA389E43}" srcOrd="1" destOrd="0" parTransId="{CDF47EAB-F5BC-9F47-B670-2B9567BA53B3}" sibTransId="{1A3C4B85-CFF4-7B43-B8A3-BE95C89536E0}"/>
    <dgm:cxn modelId="{FB5B38F7-64AB-7949-97C5-8555CF6F44CE}" type="presOf" srcId="{7193D9C5-3A85-D444-86EC-593660B38F91}" destId="{98FC854C-D0A2-8945-8FD8-39E6800B1DBA}" srcOrd="0" destOrd="0" presId="urn:microsoft.com/office/officeart/2005/8/layout/vList2"/>
    <dgm:cxn modelId="{63040477-5B8D-7840-927C-A05B22143A07}" type="presParOf" srcId="{94C36434-8961-A345-BA7F-1E7AD2BD7022}" destId="{98FC854C-D0A2-8945-8FD8-39E6800B1DBA}" srcOrd="0" destOrd="0" presId="urn:microsoft.com/office/officeart/2005/8/layout/vList2"/>
    <dgm:cxn modelId="{086D01E7-C045-9240-80E2-3E4D4F1B911B}" type="presParOf" srcId="{94C36434-8961-A345-BA7F-1E7AD2BD7022}" destId="{DFF6E6A3-2B2E-BC43-A3C5-582D19FA5AEF}" srcOrd="1" destOrd="0" presId="urn:microsoft.com/office/officeart/2005/8/layout/vList2"/>
    <dgm:cxn modelId="{04ADA7B7-9A67-B141-B9C1-C67102BCDF1D}" type="presParOf" srcId="{94C36434-8961-A345-BA7F-1E7AD2BD7022}" destId="{8F84B244-A116-254A-A98C-D3780BC2F068}" srcOrd="2" destOrd="0" presId="urn:microsoft.com/office/officeart/2005/8/layout/vList2"/>
    <dgm:cxn modelId="{8EDBADEB-9299-4B82-909E-B654D4D7AC3A}" type="presParOf" srcId="{94C36434-8961-A345-BA7F-1E7AD2BD7022}" destId="{51834928-10F2-4982-9D49-FABC54C73D7E}" srcOrd="3" destOrd="0" presId="urn:microsoft.com/office/officeart/2005/8/layout/vList2"/>
    <dgm:cxn modelId="{D6B60FC0-8140-4B62-85F6-55F0B654DAAF}" type="presParOf" srcId="{94C36434-8961-A345-BA7F-1E7AD2BD7022}" destId="{B5E23730-71D1-4E61-96A1-806D8C9C5E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C854C-D0A2-8945-8FD8-39E6800B1DBA}">
      <dsp:nvSpPr>
        <dsp:cNvPr id="0" name=""/>
        <dsp:cNvSpPr/>
      </dsp:nvSpPr>
      <dsp:spPr>
        <a:xfrm>
          <a:off x="0" y="26212"/>
          <a:ext cx="3145873" cy="804960"/>
        </a:xfrm>
        <a:prstGeom prst="roundRect">
          <a:avLst/>
        </a:prstGeom>
        <a:solidFill>
          <a:schemeClr val="tx2">
            <a:lumMod val="50000"/>
            <a:alpha val="50196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latin typeface="+mn-lt"/>
            </a:rPr>
            <a:t>India’s first and only NVIDIA certified DGX Ready Data Center Service Provider </a:t>
          </a:r>
          <a:endParaRPr lang="en-IN" sz="1200" b="1" kern="1200">
            <a:latin typeface="+mn-lt"/>
          </a:endParaRPr>
        </a:p>
      </dsp:txBody>
      <dsp:txXfrm>
        <a:off x="39295" y="65507"/>
        <a:ext cx="3067283" cy="726370"/>
      </dsp:txXfrm>
    </dsp:sp>
    <dsp:sp modelId="{8F84B244-A116-254A-A98C-D3780BC2F068}">
      <dsp:nvSpPr>
        <dsp:cNvPr id="0" name=""/>
        <dsp:cNvSpPr/>
      </dsp:nvSpPr>
      <dsp:spPr>
        <a:xfrm>
          <a:off x="0" y="955012"/>
          <a:ext cx="3145873" cy="804960"/>
        </a:xfrm>
        <a:prstGeom prst="roundRect">
          <a:avLst/>
        </a:prstGeom>
        <a:solidFill>
          <a:schemeClr val="tx2">
            <a:lumMod val="50000"/>
            <a:alpha val="50196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solidFill>
                <a:schemeClr val="bg1"/>
              </a:solidFill>
              <a:latin typeface="+mn-lt"/>
              <a:ea typeface="+mn-ea"/>
              <a:cs typeface="+mn-cs"/>
            </a:rPr>
            <a:t>Support 130+ kW power per rack with Air &amp; Liquid Cooling </a:t>
          </a:r>
          <a:endParaRPr lang="en-IN" sz="1200" b="1" kern="1200">
            <a:latin typeface="+mn-lt"/>
          </a:endParaRPr>
        </a:p>
      </dsp:txBody>
      <dsp:txXfrm>
        <a:off x="39295" y="994307"/>
        <a:ext cx="3067283" cy="726370"/>
      </dsp:txXfrm>
    </dsp:sp>
    <dsp:sp modelId="{B5E23730-71D1-4E61-96A1-806D8C9C5E58}">
      <dsp:nvSpPr>
        <dsp:cNvPr id="0" name=""/>
        <dsp:cNvSpPr/>
      </dsp:nvSpPr>
      <dsp:spPr>
        <a:xfrm>
          <a:off x="0" y="1883812"/>
          <a:ext cx="3145873" cy="804960"/>
        </a:xfrm>
        <a:prstGeom prst="roundRect">
          <a:avLst/>
        </a:prstGeom>
        <a:solidFill>
          <a:schemeClr val="tx2">
            <a:lumMod val="50000"/>
            <a:alpha val="50196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latin typeface="+mn-lt"/>
            </a:rPr>
            <a:t>High performance AI Compute with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latin typeface="+mn-lt"/>
            </a:rPr>
            <a:t>GPU as a Service</a:t>
          </a:r>
          <a:endParaRPr lang="en-IN" sz="1200" b="1" kern="1200">
            <a:latin typeface="+mn-lt"/>
          </a:endParaRPr>
        </a:p>
      </dsp:txBody>
      <dsp:txXfrm>
        <a:off x="39295" y="1923107"/>
        <a:ext cx="3067283" cy="726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33196-9264-4FEB-B30F-942C09138286}" type="datetimeFigureOut">
              <a:rPr lang="en-IN" smtClean="0"/>
              <a:t>10-12-2024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02BD9-4983-4322-A08C-345F0664D4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919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6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defTabSz="685800"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endParaRPr lang="en-IN" sz="9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512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numbers, generic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7B615-20AD-A144-8712-EA25EA4A92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3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E92AA-5162-4F4E-89F8-5248119E59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54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50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BF683-A3E2-BAF8-59B9-CE7BE0E4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9504B-A959-0F70-CD3A-8AACB3F78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250DCE-4668-C438-C172-3F1509CB2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64836-5861-C644-0CFB-EE8CC09A1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65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116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6137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Assocham- Industry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Times Now- Brand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Nvidia- Partner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MMA- Brand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IDC- Cloud- APAC: Leader in </a:t>
            </a:r>
            <a:r>
              <a:rPr lang="en-US" err="1">
                <a:latin typeface="Calibri"/>
                <a:ea typeface="Calibri"/>
                <a:cs typeface="Calibri"/>
              </a:rPr>
              <a:t>Marketscape</a:t>
            </a:r>
            <a:r>
              <a:rPr lang="en-US">
                <a:latin typeface="Calibri"/>
                <a:ea typeface="Calibri"/>
                <a:cs typeface="Calibri"/>
              </a:rPr>
              <a:t>, India Data </a:t>
            </a:r>
            <a:r>
              <a:rPr lang="en-US" err="1">
                <a:latin typeface="Calibri"/>
                <a:ea typeface="Calibri"/>
                <a:cs typeface="Calibri"/>
              </a:rPr>
              <a:t>Cneter</a:t>
            </a:r>
            <a:r>
              <a:rPr lang="en-US">
                <a:latin typeface="Calibri"/>
                <a:ea typeface="Calibri"/>
                <a:cs typeface="Calibri"/>
              </a:rPr>
              <a:t> Service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10E2D-F0F3-4A2F-A9EA-2F10C5044E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3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254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8968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Calibri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411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926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Operational- as is ready: 227.7 rounded to 227 (included tower B Noida, Chen 02) </a:t>
            </a:r>
          </a:p>
          <a:p>
            <a:r>
              <a:rPr lang="en-US" dirty="0"/>
              <a:t>Expanding: operational + development: 407.7 rounded to 407 MW</a:t>
            </a:r>
          </a:p>
          <a:p>
            <a:r>
              <a:rPr lang="en-US" dirty="0"/>
              <a:t>Scalable to: expanding to, operational + development+ planning: 970.5, 970 MW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363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0C7FB-05A3-4118-86D5-E4ADFF43D7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8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FFFF"/>
                </a:solidFill>
                <a:latin typeface="Trebuchet MS"/>
              </a:rPr>
              <a:t>Access via high capacity </a:t>
            </a:r>
            <a:r>
              <a:rPr lang="en-US" sz="1200">
                <a:solidFill>
                  <a:srgbClr val="BED730"/>
                </a:solidFill>
                <a:latin typeface="Trebuchet MS"/>
              </a:rPr>
              <a:t>200 </a:t>
            </a:r>
            <a:r>
              <a:rPr lang="en-US" sz="1200" err="1">
                <a:solidFill>
                  <a:srgbClr val="BED730"/>
                </a:solidFill>
                <a:latin typeface="Trebuchet MS"/>
              </a:rPr>
              <a:t>gbps</a:t>
            </a:r>
            <a:r>
              <a:rPr lang="en-US" sz="1200">
                <a:solidFill>
                  <a:srgbClr val="BED730"/>
                </a:solidFill>
                <a:latin typeface="Trebuchet MS"/>
              </a:rPr>
              <a:t> </a:t>
            </a:r>
            <a:r>
              <a:rPr lang="en-US" sz="1200">
                <a:solidFill>
                  <a:srgbClr val="FFFFFF"/>
                </a:solidFill>
                <a:latin typeface="Trebuchet MS"/>
              </a:rPr>
              <a:t>+ networks</a:t>
            </a:r>
          </a:p>
          <a:p>
            <a:pPr marL="92075" indent="-92075" defTabSz="685783">
              <a:buFont typeface="Arial" panose="020B0604020202020204" pitchFamily="34" charset="0"/>
              <a:buChar char="•"/>
            </a:pPr>
            <a:r>
              <a:rPr lang="en-IN" sz="1200">
                <a:solidFill>
                  <a:prstClr val="white"/>
                </a:solidFill>
                <a:latin typeface="Trebuchet MS"/>
              </a:rPr>
              <a:t>Multi-tier Fiber and Copper for low latency deployments with high capacity 200 Gbps+ networks. </a:t>
            </a:r>
          </a:p>
          <a:p>
            <a:pPr marL="92075" indent="-92075" defTabSz="685783">
              <a:buFont typeface="Arial" panose="020B0604020202020204" pitchFamily="34" charset="0"/>
              <a:buChar char="•"/>
            </a:pPr>
            <a:r>
              <a:rPr lang="en-IN" sz="1200">
                <a:solidFill>
                  <a:prstClr val="white"/>
                </a:solidFill>
                <a:latin typeface="Trebuchet MS"/>
              </a:rPr>
              <a:t>Cluster based rack placement</a:t>
            </a:r>
          </a:p>
          <a:p>
            <a:pPr marL="92075" indent="-92075" defTabSz="685783">
              <a:buFont typeface="Arial" panose="020B0604020202020204" pitchFamily="34" charset="0"/>
              <a:buChar char="•"/>
            </a:pPr>
            <a:r>
              <a:rPr lang="en-IN" sz="1200">
                <a:solidFill>
                  <a:prstClr val="white"/>
                </a:solidFill>
                <a:latin typeface="Trebuchet MS"/>
              </a:rPr>
              <a:t>High capacity intra rack and inter rack network</a:t>
            </a:r>
            <a:endParaRPr lang="en-US">
              <a:solidFill>
                <a:prstClr val="white"/>
              </a:solidFill>
              <a:latin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FFFF"/>
              </a:solidFill>
              <a:latin typeface="Trebuchet M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C02BD9-4983-4322-A08C-345F0664D442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8238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4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268071"/>
            <a:ext cx="5809162" cy="124850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2793682"/>
            <a:ext cx="5435173" cy="44284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3330886"/>
            <a:ext cx="2527631" cy="277103"/>
          </a:xfrm>
        </p:spPr>
        <p:txBody>
          <a:bodyPr anchor="t">
            <a:noAutofit/>
          </a:bodyPr>
          <a:lstStyle>
            <a:lvl1pPr marL="0" indent="0">
              <a:lnSpc>
                <a:spcPts val="1800"/>
              </a:lnSpc>
              <a:buNone/>
              <a:defRPr sz="12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13182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41300"/>
            <a:ext cx="8496150" cy="385764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6DF64-CD2D-E12B-9C4B-CB2430A17BFD}"/>
              </a:ext>
            </a:extLst>
          </p:cNvPr>
          <p:cNvSpPr txBox="1"/>
          <p:nvPr userDrawn="1"/>
        </p:nvSpPr>
        <p:spPr>
          <a:xfrm>
            <a:off x="87465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9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2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0258" y="0"/>
            <a:ext cx="9164516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6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9144001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6195274" y="2015776"/>
            <a:ext cx="394916" cy="39491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6240114" y="2444897"/>
            <a:ext cx="305232" cy="305232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CACB53A-C956-607C-EAC5-052ED3AFD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6" y="162404"/>
            <a:ext cx="864000" cy="57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B50C02-C64F-F570-5037-D890349727E4}"/>
              </a:ext>
            </a:extLst>
          </p:cNvPr>
          <p:cNvSpPr/>
          <p:nvPr userDrawn="1"/>
        </p:nvSpPr>
        <p:spPr>
          <a:xfrm>
            <a:off x="-36282" y="3859833"/>
            <a:ext cx="9216571" cy="128366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F72D8F-8E8B-A7FF-4F87-7F0905E03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929322"/>
            <a:ext cx="8496300" cy="1106806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62654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217C-3A06-4AF7-2DF3-0E24D64A7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55155"/>
            <a:ext cx="6858000" cy="14773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36041-9888-3289-A353-FCC44B2F5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D1521-C48D-29C1-6A59-58DDD23E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10-12-2024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5B5F6-268F-BA35-2F5C-62FD2907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AF45C-C14E-E8D4-84AE-9C28EEB6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035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39B8-69D9-4BB4-AF8A-4E245E9B6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335C-34CB-4AEE-B415-7886E05DF06B}" type="datetimeFigureOut">
              <a:rPr lang="en-IN" smtClean="0"/>
              <a:t>10-12-2024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B51D-5068-3DA4-F217-B512F18E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1683-2662-97AA-04D5-04AAC92D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5C12-609B-41F2-8E37-D7E8DB0908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7792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3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176952"/>
            <a:ext cx="8496150" cy="461655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87466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6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" y="1256"/>
            <a:ext cx="9139536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3" y="0"/>
            <a:ext cx="9144001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30425" y="3396343"/>
            <a:ext cx="9204850" cy="17471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3850" y="3396343"/>
            <a:ext cx="8496300" cy="1335995"/>
          </a:xfrm>
        </p:spPr>
        <p:txBody>
          <a:bodyPr anchor="ctr">
            <a:norm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8001000" y="309615"/>
            <a:ext cx="877648" cy="4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2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0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8207F-CAC6-072C-CFAB-75B3AEA15768}"/>
              </a:ext>
            </a:extLst>
          </p:cNvPr>
          <p:cNvSpPr txBox="1"/>
          <p:nvPr userDrawn="1"/>
        </p:nvSpPr>
        <p:spPr>
          <a:xfrm>
            <a:off x="24422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9143999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4" y="0"/>
            <a:ext cx="9143999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TheSansOffice" panose="020B050304030206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09191C3-0A0D-8436-08E1-46FA1F89F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211574"/>
            <a:ext cx="8496150" cy="415490"/>
          </a:xfrm>
        </p:spPr>
        <p:txBody>
          <a:bodyPr/>
          <a:lstStyle>
            <a:lvl1pPr>
              <a:defRPr sz="24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8EB6B-7FB8-BD58-0714-EC09A1C53C0D}"/>
              </a:ext>
            </a:extLst>
          </p:cNvPr>
          <p:cNvSpPr txBox="1"/>
          <p:nvPr userDrawn="1"/>
        </p:nvSpPr>
        <p:spPr>
          <a:xfrm>
            <a:off x="24422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32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987425"/>
            <a:ext cx="8496150" cy="3744913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433" y="4767267"/>
            <a:ext cx="487680" cy="274637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323850" y="234659"/>
            <a:ext cx="8496300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63274-8EF9-DCCD-29A5-EF766D83A230}"/>
              </a:ext>
            </a:extLst>
          </p:cNvPr>
          <p:cNvSpPr txBox="1"/>
          <p:nvPr userDrawn="1"/>
        </p:nvSpPr>
        <p:spPr>
          <a:xfrm>
            <a:off x="244220" y="4862677"/>
            <a:ext cx="13373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7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0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4034" r:id="rId3"/>
    <p:sldLayoutId id="2147484035" r:id="rId4"/>
    <p:sldLayoutId id="2147484036" r:id="rId5"/>
    <p:sldLayoutId id="2147484037" r:id="rId6"/>
    <p:sldLayoutId id="2147484039" r:id="rId7"/>
    <p:sldLayoutId id="2147484038" r:id="rId8"/>
    <p:sldLayoutId id="2147484040" r:id="rId9"/>
    <p:sldLayoutId id="2147484042" r:id="rId10"/>
    <p:sldLayoutId id="2147484043" r:id="rId11"/>
  </p:sldLayoutIdLst>
  <p:txStyles>
    <p:titleStyle>
      <a:lvl1pPr algn="l" defTabSz="914219" rtl="0" eaLnBrk="1" latinLnBrk="0" hangingPunct="1">
        <a:spcBef>
          <a:spcPct val="0"/>
        </a:spcBef>
        <a:buNone/>
        <a:defRPr kumimoji="0" lang="en-US" sz="20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226754" indent="-2267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568687" indent="-285693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142771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2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159988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056990" indent="-228554" algn="l" defTabSz="914219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1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2514098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7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5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4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1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0.png"/><Relationship Id="rId1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17" Type="http://schemas.openxmlformats.org/officeDocument/2006/relationships/image" Target="../media/image42.png"/><Relationship Id="rId2" Type="http://schemas.openxmlformats.org/officeDocument/2006/relationships/image" Target="../media/image33.jpe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7.wdp"/><Relationship Id="rId19" Type="http://schemas.openxmlformats.org/officeDocument/2006/relationships/image" Target="../media/image43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emf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microsoft.com/office/2007/relationships/hdphoto" Target="../media/hdphoto14.wdp"/><Relationship Id="rId18" Type="http://schemas.openxmlformats.org/officeDocument/2006/relationships/image" Target="../media/image107.jpeg"/><Relationship Id="rId3" Type="http://schemas.openxmlformats.org/officeDocument/2006/relationships/image" Target="../media/image93.jpeg"/><Relationship Id="rId21" Type="http://schemas.openxmlformats.org/officeDocument/2006/relationships/image" Target="../media/image109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6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4.svg"/><Relationship Id="rId23" Type="http://schemas.openxmlformats.org/officeDocument/2006/relationships/image" Target="../media/image111.png"/><Relationship Id="rId10" Type="http://schemas.openxmlformats.org/officeDocument/2006/relationships/image" Target="../media/image100.png"/><Relationship Id="rId19" Type="http://schemas.openxmlformats.org/officeDocument/2006/relationships/image" Target="../media/image108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3.png"/><Relationship Id="rId22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BDCA1C6-9572-4995-B8BA-3AC9718855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0" y="1268071"/>
            <a:ext cx="5809162" cy="1248508"/>
          </a:xfrm>
        </p:spPr>
        <p:txBody>
          <a:bodyPr/>
          <a:lstStyle/>
          <a:p>
            <a:r>
              <a:rPr lang="en-US" dirty="0"/>
              <a:t>AI-READY, HYPERSCALE, HYPERCONNECTED, GREEN </a:t>
            </a:r>
          </a:p>
          <a:p>
            <a:r>
              <a:rPr lang="en-US" dirty="0"/>
              <a:t>DATA CENTER CAMPUSES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77B36-D128-8682-48F2-105DC1145F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850" y="2793682"/>
            <a:ext cx="5435173" cy="442845"/>
          </a:xfrm>
        </p:spPr>
        <p:txBody>
          <a:bodyPr/>
          <a:lstStyle/>
          <a:p>
            <a:r>
              <a:rPr lang="en-US" i="1" dirty="0"/>
              <a:t>India’s Data Center Pioneer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52352-E5D7-ACEA-312B-DCB5E9F19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50" y="3330886"/>
            <a:ext cx="2527631" cy="277103"/>
          </a:xfrm>
        </p:spPr>
        <p:txBody>
          <a:bodyPr/>
          <a:lstStyle/>
          <a:p>
            <a:r>
              <a:rPr lang="en-US" dirty="0"/>
              <a:t>Dec 2024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7A161AF-D07A-B129-E6AE-3BDB69B90462}"/>
              </a:ext>
            </a:extLst>
          </p:cNvPr>
          <p:cNvSpPr txBox="1">
            <a:spLocks/>
          </p:cNvSpPr>
          <p:nvPr/>
        </p:nvSpPr>
        <p:spPr>
          <a:xfrm>
            <a:off x="0" y="4192338"/>
            <a:ext cx="9143999" cy="540000"/>
          </a:xfrm>
          <a:prstGeom prst="rect">
            <a:avLst/>
          </a:prstGeom>
          <a:solidFill>
            <a:srgbClr val="10253F">
              <a:alpha val="50196"/>
            </a:srgbClr>
          </a:solidFill>
        </p:spPr>
        <p:txBody>
          <a:bodyPr anchor="ctr">
            <a:noAutofit/>
          </a:bodyPr>
          <a:lstStyle>
            <a:lvl1pPr marL="226760" indent="-2267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rgbClr val="595959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568701" indent="-28570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rgbClr val="595959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142800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2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599920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041" indent="-228560" algn="l" defTabSz="914241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100" kern="120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16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1" indent="-228560" algn="l" defTabSz="9142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D8DB86-6056-3CA3-21FA-98BFEC73ED97}"/>
              </a:ext>
            </a:extLst>
          </p:cNvPr>
          <p:cNvSpPr txBox="1"/>
          <p:nvPr/>
        </p:nvSpPr>
        <p:spPr>
          <a:xfrm>
            <a:off x="259404" y="4308450"/>
            <a:ext cx="8560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EMPOWERING INDIA’S DIGITAL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7459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oor Frame Metal Detector on Rent | DFMD Machine and Security">
            <a:extLst>
              <a:ext uri="{FF2B5EF4-FFF2-40B4-BE49-F238E27FC236}">
                <a16:creationId xmlns:a16="http://schemas.microsoft.com/office/drawing/2014/main" id="{B0348C9A-04E0-A774-F744-EF7AA535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8F6"/>
              </a:clrFrom>
              <a:clrTo>
                <a:srgbClr val="FFF8F6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6" y="987426"/>
            <a:ext cx="768089" cy="91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wari AT5030A X-Ray Baggage Scanner – Competitive Card Solutions Phils Inc">
            <a:extLst>
              <a:ext uri="{FF2B5EF4-FFF2-40B4-BE49-F238E27FC236}">
                <a16:creationId xmlns:a16="http://schemas.microsoft.com/office/drawing/2014/main" id="{73E76DA1-CC0A-7D68-3016-B69517831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8" r="11368" b="15364"/>
          <a:stretch/>
        </p:blipFill>
        <p:spPr bwMode="auto">
          <a:xfrm>
            <a:off x="343874" y="1923026"/>
            <a:ext cx="744419" cy="7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hina Well-designed Speedlane Swing Turnstile - Full Height Double Door  Turnstile with Fingerprint and RFID Access Control System (FHT2300D) –  Granding factory and suppliers | Granding">
            <a:extLst>
              <a:ext uri="{FF2B5EF4-FFF2-40B4-BE49-F238E27FC236}">
                <a16:creationId xmlns:a16="http://schemas.microsoft.com/office/drawing/2014/main" id="{67AA5D70-E65E-204B-2678-932823544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6785" r="12878" b="6025"/>
          <a:stretch/>
        </p:blipFill>
        <p:spPr bwMode="auto">
          <a:xfrm>
            <a:off x="1088045" y="1005707"/>
            <a:ext cx="648949" cy="8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C42A9125-ECC7-4273-9BB4-7DF88922B7AA}"/>
              </a:ext>
            </a:extLst>
          </p:cNvPr>
          <p:cNvSpPr/>
          <p:nvPr/>
        </p:nvSpPr>
        <p:spPr>
          <a:xfrm>
            <a:off x="650721" y="3940267"/>
            <a:ext cx="2636331" cy="246875"/>
          </a:xfrm>
          <a:prstGeom prst="parallelogram">
            <a:avLst>
              <a:gd name="adj" fmla="val 5624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944C3F38-14E5-4869-9038-830E26970A1F}"/>
              </a:ext>
            </a:extLst>
          </p:cNvPr>
          <p:cNvSpPr/>
          <p:nvPr/>
        </p:nvSpPr>
        <p:spPr>
          <a:xfrm>
            <a:off x="819600" y="3656322"/>
            <a:ext cx="2636332" cy="258487"/>
          </a:xfrm>
          <a:prstGeom prst="parallelogram">
            <a:avLst>
              <a:gd name="adj" fmla="val 562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4A711A3-BC80-4851-B762-C4AC5AB375D8}"/>
              </a:ext>
            </a:extLst>
          </p:cNvPr>
          <p:cNvSpPr/>
          <p:nvPr/>
        </p:nvSpPr>
        <p:spPr>
          <a:xfrm>
            <a:off x="983081" y="3349314"/>
            <a:ext cx="2173558" cy="281550"/>
          </a:xfrm>
          <a:prstGeom prst="parallelogram">
            <a:avLst>
              <a:gd name="adj" fmla="val 5624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F4F519F6-0973-48D3-8D7C-68AECABEDDF9}"/>
              </a:ext>
            </a:extLst>
          </p:cNvPr>
          <p:cNvSpPr/>
          <p:nvPr/>
        </p:nvSpPr>
        <p:spPr>
          <a:xfrm>
            <a:off x="1164818" y="3041673"/>
            <a:ext cx="2181661" cy="282183"/>
          </a:xfrm>
          <a:prstGeom prst="parallelogram">
            <a:avLst>
              <a:gd name="adj" fmla="val 562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9535B9A-B7CE-471F-815F-53BD57F0FCBF}"/>
              </a:ext>
            </a:extLst>
          </p:cNvPr>
          <p:cNvSpPr/>
          <p:nvPr/>
        </p:nvSpPr>
        <p:spPr>
          <a:xfrm>
            <a:off x="1345402" y="2735107"/>
            <a:ext cx="2636331" cy="281108"/>
          </a:xfrm>
          <a:prstGeom prst="parallelogram">
            <a:avLst>
              <a:gd name="adj" fmla="val 5624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0C17589-C4E5-41AA-93AC-13DD4AC45882}"/>
              </a:ext>
            </a:extLst>
          </p:cNvPr>
          <p:cNvSpPr/>
          <p:nvPr/>
        </p:nvSpPr>
        <p:spPr>
          <a:xfrm>
            <a:off x="1833292" y="1799874"/>
            <a:ext cx="2595568" cy="307323"/>
          </a:xfrm>
          <a:prstGeom prst="parallelogram">
            <a:avLst>
              <a:gd name="adj" fmla="val 5624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A9932FD5-EBE9-4B43-A780-56CC5DCA0F9E}"/>
              </a:ext>
            </a:extLst>
          </p:cNvPr>
          <p:cNvSpPr/>
          <p:nvPr/>
        </p:nvSpPr>
        <p:spPr>
          <a:xfrm>
            <a:off x="2021638" y="1385096"/>
            <a:ext cx="2001793" cy="389320"/>
          </a:xfrm>
          <a:prstGeom prst="parallelogram">
            <a:avLst>
              <a:gd name="adj" fmla="val 562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8B8EBD-DECA-4607-B4C1-51163B03143C}"/>
              </a:ext>
            </a:extLst>
          </p:cNvPr>
          <p:cNvSpPr/>
          <p:nvPr/>
        </p:nvSpPr>
        <p:spPr>
          <a:xfrm>
            <a:off x="2753786" y="1385096"/>
            <a:ext cx="6066364" cy="388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05C60CD-6CB2-4130-8FC4-ED017F56F180}"/>
              </a:ext>
            </a:extLst>
          </p:cNvPr>
          <p:cNvSpPr/>
          <p:nvPr/>
        </p:nvSpPr>
        <p:spPr>
          <a:xfrm>
            <a:off x="2753786" y="1799874"/>
            <a:ext cx="6066364" cy="307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97BD70E-5F36-4BBE-9BB3-FE541D51C9E8}"/>
              </a:ext>
            </a:extLst>
          </p:cNvPr>
          <p:cNvSpPr/>
          <p:nvPr/>
        </p:nvSpPr>
        <p:spPr>
          <a:xfrm>
            <a:off x="2753786" y="2728114"/>
            <a:ext cx="6066364" cy="2873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842C5C3-AA9C-46DE-BA5A-3B83259AD2B2}"/>
              </a:ext>
            </a:extLst>
          </p:cNvPr>
          <p:cNvSpPr/>
          <p:nvPr/>
        </p:nvSpPr>
        <p:spPr>
          <a:xfrm>
            <a:off x="2753786" y="3036760"/>
            <a:ext cx="6066364" cy="2894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B98B1D-91A9-4804-9F53-CFEB4EC325AD}"/>
              </a:ext>
            </a:extLst>
          </p:cNvPr>
          <p:cNvSpPr/>
          <p:nvPr/>
        </p:nvSpPr>
        <p:spPr>
          <a:xfrm>
            <a:off x="2753786" y="3345406"/>
            <a:ext cx="6066364" cy="2815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DA9ED14-4A3C-40BF-B0FB-B6115C71DF27}"/>
              </a:ext>
            </a:extLst>
          </p:cNvPr>
          <p:cNvSpPr/>
          <p:nvPr/>
        </p:nvSpPr>
        <p:spPr>
          <a:xfrm>
            <a:off x="2753786" y="3648444"/>
            <a:ext cx="6066364" cy="2592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E378040-EF2F-4810-8BAF-0E825C847B86}"/>
              </a:ext>
            </a:extLst>
          </p:cNvPr>
          <p:cNvSpPr/>
          <p:nvPr/>
        </p:nvSpPr>
        <p:spPr>
          <a:xfrm>
            <a:off x="2753786" y="3940267"/>
            <a:ext cx="6066364" cy="24687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34BCBA-4156-4A8D-B546-7E1D86C375B9}"/>
              </a:ext>
            </a:extLst>
          </p:cNvPr>
          <p:cNvSpPr txBox="1"/>
          <p:nvPr/>
        </p:nvSpPr>
        <p:spPr>
          <a:xfrm>
            <a:off x="2738004" y="1494767"/>
            <a:ext cx="1170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SECOND layer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6CA23F-7322-4151-AC27-349A3C68D519}"/>
              </a:ext>
            </a:extLst>
          </p:cNvPr>
          <p:cNvSpPr txBox="1"/>
          <p:nvPr/>
        </p:nvSpPr>
        <p:spPr>
          <a:xfrm>
            <a:off x="2738004" y="1858487"/>
            <a:ext cx="1125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THIRD layer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99E4D9-5AD2-4D6F-85F1-07E0C282B3BD}"/>
              </a:ext>
            </a:extLst>
          </p:cNvPr>
          <p:cNvSpPr txBox="1"/>
          <p:nvPr/>
        </p:nvSpPr>
        <p:spPr>
          <a:xfrm>
            <a:off x="2738004" y="2761800"/>
            <a:ext cx="1064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SIXTH Layer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3EE862-3B90-42E0-B4AA-25A52D77FD0F}"/>
              </a:ext>
            </a:extLst>
          </p:cNvPr>
          <p:cNvSpPr txBox="1"/>
          <p:nvPr/>
        </p:nvSpPr>
        <p:spPr>
          <a:xfrm>
            <a:off x="2738004" y="3070564"/>
            <a:ext cx="1170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SEVENTH layer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50C71E-E231-42B5-85E4-0A1E637C9F89}"/>
              </a:ext>
            </a:extLst>
          </p:cNvPr>
          <p:cNvSpPr txBox="1"/>
          <p:nvPr/>
        </p:nvSpPr>
        <p:spPr>
          <a:xfrm>
            <a:off x="2738004" y="3376024"/>
            <a:ext cx="1170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EIGHTH layer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8E06EF-D778-4637-B0FB-F96A50C14938}"/>
              </a:ext>
            </a:extLst>
          </p:cNvPr>
          <p:cNvSpPr txBox="1"/>
          <p:nvPr/>
        </p:nvSpPr>
        <p:spPr>
          <a:xfrm>
            <a:off x="2738004" y="3674814"/>
            <a:ext cx="1170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NINETH layer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76A6B0-3574-43F3-9F35-CEFF2FF2E325}"/>
              </a:ext>
            </a:extLst>
          </p:cNvPr>
          <p:cNvSpPr txBox="1"/>
          <p:nvPr/>
        </p:nvSpPr>
        <p:spPr>
          <a:xfrm>
            <a:off x="2738004" y="3978558"/>
            <a:ext cx="1031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TENTH layer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849276-FF7F-4C0E-876A-777A91C46192}"/>
              </a:ext>
            </a:extLst>
          </p:cNvPr>
          <p:cNvSpPr txBox="1"/>
          <p:nvPr/>
        </p:nvSpPr>
        <p:spPr>
          <a:xfrm>
            <a:off x="3830096" y="1489877"/>
            <a:ext cx="4908868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Perimeter Physical guard monitoring &amp;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 Door Frame Metal Detector (DFMD) for visitors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F84405-B94D-4C0E-A6F0-468C9935C3FB}"/>
              </a:ext>
            </a:extLst>
          </p:cNvPr>
          <p:cNvSpPr txBox="1"/>
          <p:nvPr/>
        </p:nvSpPr>
        <p:spPr>
          <a:xfrm>
            <a:off x="3830096" y="2697970"/>
            <a:ext cx="49088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Passenger &amp; Material Elevator - Access controlled half height Turnstile before entering the lift - to avoid forced entry and anti-pass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665DF3-F27D-415F-B295-AB00BFEBF760}"/>
              </a:ext>
            </a:extLst>
          </p:cNvPr>
          <p:cNvSpPr txBox="1"/>
          <p:nvPr/>
        </p:nvSpPr>
        <p:spPr>
          <a:xfrm>
            <a:off x="3830096" y="3071626"/>
            <a:ext cx="490886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Passenger &amp; Material Elevator - Access controlled allowing entry to only approved floors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1DC4EB-6CE1-48CB-9595-24866BE38D41}"/>
              </a:ext>
            </a:extLst>
          </p:cNvPr>
          <p:cNvSpPr txBox="1"/>
          <p:nvPr/>
        </p:nvSpPr>
        <p:spPr>
          <a:xfrm>
            <a:off x="3830096" y="3376450"/>
            <a:ext cx="490886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Floor level - Physical security, Hand-held metal detector, access control door.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424416-87D9-4D07-A2B3-2BB86C1A7544}"/>
              </a:ext>
            </a:extLst>
          </p:cNvPr>
          <p:cNvSpPr txBox="1"/>
          <p:nvPr/>
        </p:nvSpPr>
        <p:spPr>
          <a:xfrm>
            <a:off x="3830096" y="3672557"/>
            <a:ext cx="490886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Server Hall Entrance - Biometric cum Card reader before entering server room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C00EC0-9400-459E-B5E4-105B21EE3E4D}"/>
              </a:ext>
            </a:extLst>
          </p:cNvPr>
          <p:cNvSpPr txBox="1"/>
          <p:nvPr/>
        </p:nvSpPr>
        <p:spPr>
          <a:xfrm>
            <a:off x="3830096" y="3963710"/>
            <a:ext cx="4908868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Cage Entrance - Server hall cage entry door biometric digital access control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DB4420FA-AA8C-44A4-BAA1-F1920CA76436}"/>
              </a:ext>
            </a:extLst>
          </p:cNvPr>
          <p:cNvSpPr/>
          <p:nvPr/>
        </p:nvSpPr>
        <p:spPr>
          <a:xfrm>
            <a:off x="1659829" y="2132655"/>
            <a:ext cx="2595569" cy="304550"/>
          </a:xfrm>
          <a:prstGeom prst="parallelogram">
            <a:avLst>
              <a:gd name="adj" fmla="val 56240"/>
            </a:avLst>
          </a:prstGeom>
          <a:solidFill>
            <a:srgbClr val="E8E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942F4B3-67C0-44E0-9321-075386E1EA11}"/>
              </a:ext>
            </a:extLst>
          </p:cNvPr>
          <p:cNvSpPr/>
          <p:nvPr/>
        </p:nvSpPr>
        <p:spPr>
          <a:xfrm>
            <a:off x="2753786" y="2132655"/>
            <a:ext cx="6066364" cy="308559"/>
          </a:xfrm>
          <a:prstGeom prst="roundRect">
            <a:avLst/>
          </a:prstGeom>
          <a:solidFill>
            <a:srgbClr val="F7F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546DFE-C52F-41E8-8A16-C9FC6E536882}"/>
              </a:ext>
            </a:extLst>
          </p:cNvPr>
          <p:cNvSpPr txBox="1"/>
          <p:nvPr/>
        </p:nvSpPr>
        <p:spPr>
          <a:xfrm>
            <a:off x="2738004" y="2196782"/>
            <a:ext cx="1170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FOURTH layer</a:t>
            </a:r>
          </a:p>
        </p:txBody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4C53ECA4-7FB8-450E-ADB0-5C35792B0E34}"/>
              </a:ext>
            </a:extLst>
          </p:cNvPr>
          <p:cNvSpPr/>
          <p:nvPr/>
        </p:nvSpPr>
        <p:spPr>
          <a:xfrm>
            <a:off x="1506461" y="2462663"/>
            <a:ext cx="2636331" cy="246985"/>
          </a:xfrm>
          <a:prstGeom prst="parallelogram">
            <a:avLst>
              <a:gd name="adj" fmla="val 5624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3C867C-51E9-4006-8004-59484A56E7D8}"/>
              </a:ext>
            </a:extLst>
          </p:cNvPr>
          <p:cNvSpPr txBox="1"/>
          <p:nvPr/>
        </p:nvSpPr>
        <p:spPr>
          <a:xfrm>
            <a:off x="3869025" y="2460855"/>
            <a:ext cx="3790169" cy="2846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Access controlled half height Turnstile before entering the lift - to avoid forced entry and anti-pass.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DAF81D7-B52B-4A20-B639-476D609642FF}"/>
              </a:ext>
            </a:extLst>
          </p:cNvPr>
          <p:cNvSpPr/>
          <p:nvPr/>
        </p:nvSpPr>
        <p:spPr>
          <a:xfrm>
            <a:off x="2753786" y="2463659"/>
            <a:ext cx="6066364" cy="2423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3F4994E-66D8-4925-A04D-E7758F2B498F}"/>
              </a:ext>
            </a:extLst>
          </p:cNvPr>
          <p:cNvSpPr txBox="1"/>
          <p:nvPr/>
        </p:nvSpPr>
        <p:spPr>
          <a:xfrm>
            <a:off x="2738004" y="2485177"/>
            <a:ext cx="1170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FIFITH Layer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4719A2-4D38-4707-84EC-B2BCA30063CB}"/>
              </a:ext>
            </a:extLst>
          </p:cNvPr>
          <p:cNvSpPr txBox="1"/>
          <p:nvPr/>
        </p:nvSpPr>
        <p:spPr>
          <a:xfrm>
            <a:off x="3830096" y="1857587"/>
            <a:ext cx="4908868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Building entrance Security cabin - 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X-ray baggage scanning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8EB30224-8CD4-1A7A-56F4-159DB8751D50}"/>
              </a:ext>
            </a:extLst>
          </p:cNvPr>
          <p:cNvSpPr/>
          <p:nvPr/>
        </p:nvSpPr>
        <p:spPr>
          <a:xfrm>
            <a:off x="2259626" y="998086"/>
            <a:ext cx="1819339" cy="355020"/>
          </a:xfrm>
          <a:prstGeom prst="parallelogram">
            <a:avLst>
              <a:gd name="adj" fmla="val 562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2B95F0-80B9-EFC8-93DD-01887821E0FA}"/>
              </a:ext>
            </a:extLst>
          </p:cNvPr>
          <p:cNvSpPr/>
          <p:nvPr/>
        </p:nvSpPr>
        <p:spPr>
          <a:xfrm>
            <a:off x="2753786" y="999414"/>
            <a:ext cx="6066364" cy="3572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B4BAE-E86E-D094-FB72-D0B6845D48AE}"/>
              </a:ext>
            </a:extLst>
          </p:cNvPr>
          <p:cNvSpPr txBox="1"/>
          <p:nvPr/>
        </p:nvSpPr>
        <p:spPr>
          <a:xfrm>
            <a:off x="2738004" y="1074186"/>
            <a:ext cx="1170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First layer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C38D7-A912-B9C2-0A8C-53346E1B6938}"/>
              </a:ext>
            </a:extLst>
          </p:cNvPr>
          <p:cNvSpPr txBox="1"/>
          <p:nvPr/>
        </p:nvSpPr>
        <p:spPr>
          <a:xfrm>
            <a:off x="3830096" y="993965"/>
            <a:ext cx="49088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Premise Boundary - All four sides boundaries are secured with solid wall and fencing. Protected with Vehicle crash Barrier on Main Entrance Gate. </a:t>
            </a: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77469-E3A5-8D52-8B4F-303B582D3814}"/>
              </a:ext>
            </a:extLst>
          </p:cNvPr>
          <p:cNvSpPr txBox="1"/>
          <p:nvPr/>
        </p:nvSpPr>
        <p:spPr>
          <a:xfrm>
            <a:off x="3830096" y="2483157"/>
            <a:ext cx="4908868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Building entrance Security cabin - Full height turnstile for pedestrian movement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1CD7026-F787-4C11-9B1E-11970F77D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49" y="3689457"/>
            <a:ext cx="185156" cy="185156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3655D35E-BAF3-48C0-A52B-41DF7C852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35" y="3975136"/>
            <a:ext cx="185156" cy="18515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D62E0C4-7646-4DE0-BBDE-96B214BCA7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21" y="1505895"/>
            <a:ext cx="185156" cy="18515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1D0F260-189F-4601-B3BD-8BA1E7A6A4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87" y="3397360"/>
            <a:ext cx="185156" cy="185156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1F425A5-4B9B-4946-A95F-EDC06ED269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91" y="3083183"/>
            <a:ext cx="185155" cy="185156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33998D34-7E6F-4CF6-97CF-1D55BBA42F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72" y="2782028"/>
            <a:ext cx="185156" cy="185156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F51F08B2-5BBD-402F-9F14-80F1DD1D7E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89" y="2216330"/>
            <a:ext cx="186106" cy="18515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C058C41F-1793-4755-9046-EF176BE6D2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91" y="2489945"/>
            <a:ext cx="185155" cy="18515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55140E37-5093-41A1-BD7F-E726CAF3E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87" y="1878035"/>
            <a:ext cx="185156" cy="185156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7C4716-99B2-ADB6-D843-AB0DF17976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65" y="1092856"/>
            <a:ext cx="185156" cy="18515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C560646-EA10-EBD8-C924-720147CEB130}"/>
              </a:ext>
            </a:extLst>
          </p:cNvPr>
          <p:cNvSpPr txBox="1"/>
          <p:nvPr/>
        </p:nvSpPr>
        <p:spPr>
          <a:xfrm>
            <a:off x="3830096" y="2130157"/>
            <a:ext cx="490886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Building entrance Security cabin - Physical Frisking at entrance of building </a:t>
            </a:r>
          </a:p>
          <a:p>
            <a:pPr marL="0" marR="0" lvl="0" indent="0" algn="l" defTabSz="9142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by Handheld Metal Detector (HMD)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2D6BD-FC2E-8F07-426F-21C92ECE1A2F}"/>
              </a:ext>
            </a:extLst>
          </p:cNvPr>
          <p:cNvSpPr/>
          <p:nvPr/>
        </p:nvSpPr>
        <p:spPr>
          <a:xfrm>
            <a:off x="0" y="4355572"/>
            <a:ext cx="9144000" cy="365431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DAF23-74E3-1762-433D-23D547FC301E}"/>
              </a:ext>
            </a:extLst>
          </p:cNvPr>
          <p:cNvSpPr txBox="1"/>
          <p:nvPr/>
        </p:nvSpPr>
        <p:spPr>
          <a:xfrm>
            <a:off x="324000" y="4384398"/>
            <a:ext cx="8496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10-tiered physical and electronic security powered by automation and 24x7 surveillance 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4C3FFB3F-66D9-B662-C9BC-AC278B5D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 dirty="0"/>
              <a:t>Comprehensive Security </a:t>
            </a:r>
          </a:p>
        </p:txBody>
      </p:sp>
    </p:spTree>
    <p:extLst>
      <p:ext uri="{BB962C8B-B14F-4D97-AF65-F5344CB8AC3E}">
        <p14:creationId xmlns:p14="http://schemas.microsoft.com/office/powerpoint/2010/main" val="15582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74F4E50-F308-6674-FFAA-AB89DE6DB75E}"/>
              </a:ext>
            </a:extLst>
          </p:cNvPr>
          <p:cNvSpPr/>
          <p:nvPr/>
        </p:nvSpPr>
        <p:spPr>
          <a:xfrm>
            <a:off x="4571012" y="983474"/>
            <a:ext cx="1414953" cy="2596438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F749AF-B4A2-7BF3-83F8-782F12BA8ADB}"/>
              </a:ext>
            </a:extLst>
          </p:cNvPr>
          <p:cNvSpPr/>
          <p:nvPr/>
        </p:nvSpPr>
        <p:spPr>
          <a:xfrm>
            <a:off x="7406987" y="983474"/>
            <a:ext cx="1414953" cy="2596438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0709015-5860-233B-A5D2-B2213CF0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IN"/>
              <a:t>ENHANCED SECURITY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3FF952-8EDD-B85B-F259-B3DB999C4CC2}"/>
              </a:ext>
            </a:extLst>
          </p:cNvPr>
          <p:cNvSpPr/>
          <p:nvPr/>
        </p:nvSpPr>
        <p:spPr>
          <a:xfrm>
            <a:off x="0" y="3595288"/>
            <a:ext cx="9144000" cy="15602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9" name="Picture 2" descr="TC Technotronic Ltd | Perimeter security systems">
            <a:extLst>
              <a:ext uri="{FF2B5EF4-FFF2-40B4-BE49-F238E27FC236}">
                <a16:creationId xmlns:a16="http://schemas.microsoft.com/office/drawing/2014/main" id="{BA1BAA26-7941-0E7A-4BAA-5F37D6942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74" y="3795821"/>
            <a:ext cx="148780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VSS &amp; LPRS | Under Vehicle Surveillance System | Under Vehicle Inspection  System">
            <a:extLst>
              <a:ext uri="{FF2B5EF4-FFF2-40B4-BE49-F238E27FC236}">
                <a16:creationId xmlns:a16="http://schemas.microsoft.com/office/drawing/2014/main" id="{E2D1E7FB-D949-D2DB-2CD5-351807F4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11" y="3795821"/>
            <a:ext cx="159704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utomatic Road Blockers - Auto Mate Systems Ltd.">
            <a:extLst>
              <a:ext uri="{FF2B5EF4-FFF2-40B4-BE49-F238E27FC236}">
                <a16:creationId xmlns:a16="http://schemas.microsoft.com/office/drawing/2014/main" id="{1D973A49-355F-22B4-548B-6B5E4EA6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94" y="3795821"/>
            <a:ext cx="144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59A63-5277-42E3-0D4A-337010B5DD75}"/>
              </a:ext>
            </a:extLst>
          </p:cNvPr>
          <p:cNvSpPr txBox="1"/>
          <p:nvPr/>
        </p:nvSpPr>
        <p:spPr>
          <a:xfrm>
            <a:off x="323851" y="992222"/>
            <a:ext cx="1329738" cy="47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BED730"/>
                </a:solidFill>
              </a:defRPr>
            </a:lvl1pPr>
          </a:lstStyle>
          <a:p>
            <a:r>
              <a:rPr lang="en-US">
                <a:latin typeface="Trebuchet MS" panose="020B0703020202090204" pitchFamily="34" charset="0"/>
              </a:rPr>
              <a:t>K8 Rated </a:t>
            </a:r>
          </a:p>
          <a:p>
            <a:r>
              <a:rPr lang="en-US">
                <a:latin typeface="Trebuchet MS" panose="020B0703020202090204" pitchFamily="34" charset="0"/>
              </a:rPr>
              <a:t>Boundary Wall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7EF161-0923-95A9-110B-DD25F97B3303}"/>
              </a:ext>
            </a:extLst>
          </p:cNvPr>
          <p:cNvSpPr txBox="1"/>
          <p:nvPr/>
        </p:nvSpPr>
        <p:spPr>
          <a:xfrm>
            <a:off x="323850" y="1464629"/>
            <a:ext cx="1337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Anti-Terrorism/Force Protection (ATFP) US DOS standard; </a:t>
            </a:r>
            <a:r>
              <a:rPr lang="en-IN" sz="900" u="none" strike="noStrike">
                <a:solidFill>
                  <a:schemeClr val="bg1"/>
                </a:solidFill>
                <a:effectLst/>
                <a:latin typeface="Trebuchet MS" panose="020B0703020202090204" pitchFamily="34" charset="0"/>
                <a:cs typeface="Calibri" panose="020F0502020204030204" pitchFamily="34" charset="0"/>
              </a:rPr>
              <a:t>designed to stop a 15000-pound vehicle at 40MPH</a:t>
            </a:r>
            <a:endParaRPr lang="en-IN" sz="900">
              <a:solidFill>
                <a:schemeClr val="bg1">
                  <a:lumMod val="9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0FDF157-AF94-5701-6112-D91BA4131276}"/>
              </a:ext>
            </a:extLst>
          </p:cNvPr>
          <p:cNvSpPr/>
          <p:nvPr/>
        </p:nvSpPr>
        <p:spPr>
          <a:xfrm>
            <a:off x="1738008" y="983474"/>
            <a:ext cx="1414953" cy="2596438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A90D81-5C47-8498-1066-51F8D4BE63C7}"/>
              </a:ext>
            </a:extLst>
          </p:cNvPr>
          <p:cNvSpPr txBox="1"/>
          <p:nvPr/>
        </p:nvSpPr>
        <p:spPr>
          <a:xfrm>
            <a:off x="1733988" y="992222"/>
            <a:ext cx="1341257" cy="47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BED730"/>
                </a:solidFill>
              </a:defRPr>
            </a:lvl1pPr>
          </a:lstStyle>
          <a:p>
            <a:r>
              <a:rPr lang="en-IN">
                <a:latin typeface="Trebuchet MS" panose="020B0703020202090204" pitchFamily="34" charset="0"/>
              </a:rPr>
              <a:t>Truck </a:t>
            </a:r>
          </a:p>
          <a:p>
            <a:r>
              <a:rPr lang="en-IN">
                <a:latin typeface="Trebuchet MS" panose="020B0703020202090204" pitchFamily="34" charset="0"/>
              </a:rPr>
              <a:t>Rejection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CD0103-B816-6D6F-0C46-48A0A5EB6B8D}"/>
              </a:ext>
            </a:extLst>
          </p:cNvPr>
          <p:cNvSpPr txBox="1"/>
          <p:nvPr/>
        </p:nvSpPr>
        <p:spPr>
          <a:xfrm>
            <a:off x="1741301" y="1464629"/>
            <a:ext cx="1327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lvl="0" indent="-1714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n-IN">
                <a:latin typeface="Trebuchet MS" panose="020B0703020202090204" pitchFamily="34" charset="0"/>
              </a:rPr>
              <a:t>The truck entry path is designed in a way unauthorised trucks are rejected and exited without entering the compound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C78154-42D0-0342-2080-1D01489F2C38}"/>
              </a:ext>
            </a:extLst>
          </p:cNvPr>
          <p:cNvSpPr txBox="1"/>
          <p:nvPr/>
        </p:nvSpPr>
        <p:spPr>
          <a:xfrm>
            <a:off x="5994336" y="992222"/>
            <a:ext cx="135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BED730"/>
                </a:solidFill>
              </a:defRPr>
            </a:lvl1pPr>
          </a:lstStyle>
          <a:p>
            <a:r>
              <a:rPr lang="en-IN">
                <a:latin typeface="Trebuchet MS" panose="020B0703020202090204" pitchFamily="34" charset="0"/>
              </a:rPr>
              <a:t>Perimeter intrusion detection system (PIDS)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9C0226-9411-562C-9E54-0C7EEE7DB97D}"/>
              </a:ext>
            </a:extLst>
          </p:cNvPr>
          <p:cNvSpPr txBox="1"/>
          <p:nvPr/>
        </p:nvSpPr>
        <p:spPr>
          <a:xfrm>
            <a:off x="5994336" y="1823803"/>
            <a:ext cx="1331775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90488" lvl="1" indent="-904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IN" sz="7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Electric pulse, gives a non-hazardous shock to people trying to climb to disable them and give alarm with the incident location.   </a:t>
            </a:r>
          </a:p>
          <a:p>
            <a:pPr marL="90488" lvl="1" indent="-904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IN" sz="7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Integrated with CCTV system – fixed zoom camera immediately takes images, PTZ will turn towards the incident area, with popup alert, audible alarm, email alert, and SMS to security officers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13C80F-A8DC-E4AB-FC40-F7B330BE2341}"/>
              </a:ext>
            </a:extLst>
          </p:cNvPr>
          <p:cNvSpPr txBox="1"/>
          <p:nvPr/>
        </p:nvSpPr>
        <p:spPr>
          <a:xfrm>
            <a:off x="4572000" y="992222"/>
            <a:ext cx="1342900" cy="66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BED730"/>
                </a:solidFill>
              </a:defRPr>
            </a:lvl1pPr>
          </a:lstStyle>
          <a:p>
            <a:r>
              <a:rPr lang="en-US">
                <a:latin typeface="Trebuchet MS" panose="020B0703020202090204" pitchFamily="34" charset="0"/>
              </a:rPr>
              <a:t>Under Vehicle Surveillance System (UVSS)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B7BAA5F-2D04-4DCC-2E40-536AAA4BEEF2}"/>
              </a:ext>
            </a:extLst>
          </p:cNvPr>
          <p:cNvSpPr txBox="1"/>
          <p:nvPr/>
        </p:nvSpPr>
        <p:spPr>
          <a:xfrm>
            <a:off x="4572000" y="1659203"/>
            <a:ext cx="134413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lvl="0"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lvl="1"/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Provides automatic vehicle inspection, real-time monitoring, threat detection, image archiving, and integration with other security systems to enhance security protocols by thoroughly inspecting and capturing high-resolution images</a:t>
            </a:r>
            <a:endParaRPr lang="en-IN" sz="900">
              <a:solidFill>
                <a:schemeClr val="bg1"/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A15095-9C61-890C-51EE-4BD940AAE73C}"/>
              </a:ext>
            </a:extLst>
          </p:cNvPr>
          <p:cNvSpPr txBox="1"/>
          <p:nvPr/>
        </p:nvSpPr>
        <p:spPr>
          <a:xfrm>
            <a:off x="3132674" y="992222"/>
            <a:ext cx="1356234" cy="47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BED730"/>
                </a:solidFill>
              </a:defRPr>
            </a:lvl1pPr>
          </a:lstStyle>
          <a:p>
            <a:r>
              <a:rPr lang="en-IN">
                <a:latin typeface="Trebuchet MS" panose="020B0703020202090204" pitchFamily="34" charset="0"/>
              </a:rPr>
              <a:t>Automatic </a:t>
            </a:r>
          </a:p>
          <a:p>
            <a:r>
              <a:rPr lang="en-IN">
                <a:latin typeface="Trebuchet MS" panose="020B0703020202090204" pitchFamily="34" charset="0"/>
              </a:rPr>
              <a:t>Road Blocker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26AEE0-BDBC-3F6F-C9A6-802623E193CF}"/>
              </a:ext>
            </a:extLst>
          </p:cNvPr>
          <p:cNvSpPr txBox="1"/>
          <p:nvPr/>
        </p:nvSpPr>
        <p:spPr>
          <a:xfrm>
            <a:off x="3154345" y="1464629"/>
            <a:ext cx="1319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lvl="1"/>
            <a:r>
              <a:rPr lang="en-IN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K8 rated road blocker - manually operated once the UVSS clears the vehicle.  Can also be automated once the UVSS system completes the vehicle scan and found normal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BD6630-0AED-B7BD-69C6-7AE2BABF4C46}"/>
              </a:ext>
            </a:extLst>
          </p:cNvPr>
          <p:cNvSpPr txBox="1"/>
          <p:nvPr/>
        </p:nvSpPr>
        <p:spPr>
          <a:xfrm>
            <a:off x="7405992" y="992222"/>
            <a:ext cx="132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BED730"/>
                </a:solidFill>
              </a:defRPr>
            </a:lvl1pPr>
          </a:lstStyle>
          <a:p>
            <a:r>
              <a:rPr lang="en-IN">
                <a:latin typeface="Trebuchet MS" panose="020B0703020202090204" pitchFamily="34" charset="0"/>
              </a:rPr>
              <a:t>Advanced Security Software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F3C779-F821-AFE9-90AD-D70C0E653AA7}"/>
              </a:ext>
            </a:extLst>
          </p:cNvPr>
          <p:cNvSpPr txBox="1"/>
          <p:nvPr/>
        </p:nvSpPr>
        <p:spPr>
          <a:xfrm>
            <a:off x="7415358" y="1639934"/>
            <a:ext cx="14043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85725" lvl="1" indent="-85725">
              <a:buFont typeface="Arial" panose="020B0604020202020204" pitchFamily="34" charset="0"/>
              <a:buChar char="•"/>
            </a:pPr>
            <a:r>
              <a:rPr lang="en-IN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Video Analytics</a:t>
            </a:r>
          </a:p>
          <a:p>
            <a:pPr marL="85725" lvl="1" indent="-85725">
              <a:buFont typeface="Arial" panose="020B0604020202020204" pitchFamily="34" charset="0"/>
              <a:buChar char="•"/>
            </a:pPr>
            <a:r>
              <a:rPr lang="en-IN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Facial Recognition</a:t>
            </a:r>
          </a:p>
          <a:p>
            <a:pPr marL="85725" lvl="1" indent="-85725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Integrated access and visitor management</a:t>
            </a:r>
          </a:p>
          <a:p>
            <a:pPr marL="85725" lvl="1" indent="-85725">
              <a:buFont typeface="Arial" panose="020B0604020202020204" pitchFamily="34" charset="0"/>
              <a:buChar char="•"/>
            </a:pPr>
            <a:r>
              <a:rPr lang="en-IN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Realtime access control dashboard</a:t>
            </a:r>
          </a:p>
          <a:p>
            <a:pPr marL="85725" lvl="1" indent="-85725">
              <a:buFont typeface="Arial" panose="020B0604020202020204" pitchFamily="34" charset="0"/>
              <a:buChar char="•"/>
            </a:pPr>
            <a:r>
              <a:rPr lang="en-IN" sz="900">
                <a:solidFill>
                  <a:schemeClr val="bg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Contactless Palm Reader</a:t>
            </a:r>
          </a:p>
          <a:p>
            <a:pPr marL="0" lvl="1"/>
            <a:endParaRPr lang="en-IN" sz="1000">
              <a:solidFill>
                <a:schemeClr val="bg1"/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  <a:p>
            <a:pPr marL="0" lvl="1"/>
            <a:endParaRPr lang="en-IN" sz="1000">
              <a:solidFill>
                <a:schemeClr val="bg1"/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  <a:p>
            <a:pPr marL="0" lvl="1"/>
            <a:endParaRPr lang="en-IN" sz="1000">
              <a:solidFill>
                <a:schemeClr val="bg1"/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1EE5CB2-C322-D563-DEC4-67DDE25DC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70" y="3717023"/>
            <a:ext cx="1206307" cy="1158798"/>
          </a:xfrm>
          <a:prstGeom prst="rect">
            <a:avLst/>
          </a:prstGeom>
        </p:spPr>
      </p:pic>
      <p:pic>
        <p:nvPicPr>
          <p:cNvPr id="32" name="Picture 2" descr="How Facial Recognition Systems Work? | by Shiv Vignesh | Analytics Vidhya |  Medium">
            <a:extLst>
              <a:ext uri="{FF2B5EF4-FFF2-40B4-BE49-F238E27FC236}">
                <a16:creationId xmlns:a16="http://schemas.microsoft.com/office/drawing/2014/main" id="{66ABEEC1-5F16-75BC-4867-906B6AB4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10" y="3795821"/>
            <a:ext cx="12066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IDEMIA MorphoWave - Arana Security">
            <a:extLst>
              <a:ext uri="{FF2B5EF4-FFF2-40B4-BE49-F238E27FC236}">
                <a16:creationId xmlns:a16="http://schemas.microsoft.com/office/drawing/2014/main" id="{6DAAE243-2F06-5663-18BD-105ABDE2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94" y="379582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CEC32-80FE-4A91-9825-3CAAA472D561}"/>
              </a:ext>
            </a:extLst>
          </p:cNvPr>
          <p:cNvGrpSpPr/>
          <p:nvPr/>
        </p:nvGrpSpPr>
        <p:grpSpPr>
          <a:xfrm>
            <a:off x="1738952" y="983472"/>
            <a:ext cx="5666595" cy="2596437"/>
            <a:chOff x="1738952" y="983473"/>
            <a:chExt cx="5666595" cy="2880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715354-C8FD-2DE2-C8FB-E5BE6ED74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8952" y="983473"/>
              <a:ext cx="148" cy="288000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9A3DBC-8D42-DC18-B034-79CFFB8E7D6E}"/>
                </a:ext>
              </a:extLst>
            </p:cNvPr>
            <p:cNvCxnSpPr>
              <a:cxnSpLocks/>
            </p:cNvCxnSpPr>
            <p:nvPr/>
          </p:nvCxnSpPr>
          <p:spPr>
            <a:xfrm>
              <a:off x="4569304" y="983473"/>
              <a:ext cx="6039" cy="288000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6376722-A871-7F28-1C75-AD175D163FDE}"/>
                </a:ext>
              </a:extLst>
            </p:cNvPr>
            <p:cNvCxnSpPr>
              <a:cxnSpLocks/>
            </p:cNvCxnSpPr>
            <p:nvPr/>
          </p:nvCxnSpPr>
          <p:spPr>
            <a:xfrm>
              <a:off x="3154202" y="983473"/>
              <a:ext cx="0" cy="288000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E2E5F9F-525D-B613-ABE3-86EC54A8457A}"/>
                </a:ext>
              </a:extLst>
            </p:cNvPr>
            <p:cNvCxnSpPr>
              <a:cxnSpLocks/>
            </p:cNvCxnSpPr>
            <p:nvPr/>
          </p:nvCxnSpPr>
          <p:spPr>
            <a:xfrm>
              <a:off x="5990445" y="983473"/>
              <a:ext cx="0" cy="288000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3E4A0CE-EE29-5287-94B7-E9E1AACA2FC2}"/>
                </a:ext>
              </a:extLst>
            </p:cNvPr>
            <p:cNvCxnSpPr>
              <a:cxnSpLocks/>
            </p:cNvCxnSpPr>
            <p:nvPr/>
          </p:nvCxnSpPr>
          <p:spPr>
            <a:xfrm>
              <a:off x="7405547" y="983473"/>
              <a:ext cx="0" cy="288000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74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6CC2DE-3AE3-C2D1-0E14-E48050EE21A2}"/>
              </a:ext>
            </a:extLst>
          </p:cNvPr>
          <p:cNvSpPr/>
          <p:nvPr/>
        </p:nvSpPr>
        <p:spPr>
          <a:xfrm>
            <a:off x="0" y="4366907"/>
            <a:ext cx="9144000" cy="365431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AFF99C-990F-100E-5855-35B32E36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26" y="1264492"/>
            <a:ext cx="4054024" cy="26145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7C1DE-C43C-4F69-8371-6756B4938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/>
              <a:t>ESG </a:t>
            </a:r>
            <a:r>
              <a:rPr lang="en-US" err="1"/>
              <a:t>FOcus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2AC99-9B8A-BBC9-F0E1-B97ADDD70735}"/>
              </a:ext>
            </a:extLst>
          </p:cNvPr>
          <p:cNvSpPr txBox="1"/>
          <p:nvPr/>
        </p:nvSpPr>
        <p:spPr>
          <a:xfrm>
            <a:off x="379012" y="1174902"/>
            <a:ext cx="1785767" cy="271103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914196">
              <a:defRPr sz="1200" b="1">
                <a:solidFill>
                  <a:schemeClr val="tx1"/>
                </a:solidFill>
                <a:latin typeface="Trebuchet M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100"/>
              <a:t>Data Center MEP</a:t>
            </a:r>
            <a:endParaRPr lang="en-IN" sz="11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11CDBD-A909-40EE-BBF9-8206BF6B4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13" y="752184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A56B9-391C-235C-66B9-A214BC346E50}"/>
              </a:ext>
            </a:extLst>
          </p:cNvPr>
          <p:cNvSpPr txBox="1"/>
          <p:nvPr/>
        </p:nvSpPr>
        <p:spPr>
          <a:xfrm>
            <a:off x="343776" y="1511775"/>
            <a:ext cx="182100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High efficiency for Equipment even at low utilization levels</a:t>
            </a:r>
          </a:p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Selection of equipment with high energy saving parameters</a:t>
            </a:r>
          </a:p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Right redundancy levels</a:t>
            </a:r>
            <a:endParaRPr lang="en-IN" sz="800" dirty="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5D8B38-6A4A-BA05-EA20-D43795B3BDD3}"/>
              </a:ext>
            </a:extLst>
          </p:cNvPr>
          <p:cNvSpPr txBox="1"/>
          <p:nvPr/>
        </p:nvSpPr>
        <p:spPr>
          <a:xfrm>
            <a:off x="2738004" y="1511775"/>
            <a:ext cx="17880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ASHRAE Guidelines. IGBC </a:t>
            </a:r>
          </a:p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ISO 14001 Environmental Certification</a:t>
            </a:r>
          </a:p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Carbon abetment policy</a:t>
            </a:r>
          </a:p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Low PUE, WUE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F5E8F1-0EEF-921F-A0CD-D8E3B40859F8}"/>
              </a:ext>
            </a:extLst>
          </p:cNvPr>
          <p:cNvSpPr txBox="1"/>
          <p:nvPr/>
        </p:nvSpPr>
        <p:spPr>
          <a:xfrm>
            <a:off x="2739187" y="1185547"/>
            <a:ext cx="1787965" cy="271103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219">
              <a:defRPr/>
            </a:pPr>
            <a:r>
              <a:rPr lang="en-US" sz="1100" b="1">
                <a:solidFill>
                  <a:schemeClr val="tx1"/>
                </a:solidFill>
                <a:latin typeface="Trebuchet MS"/>
              </a:rPr>
              <a:t>Sustainable Processes</a:t>
            </a:r>
            <a:endParaRPr lang="en-IN" sz="1100" b="1">
              <a:solidFill>
                <a:schemeClr val="tx1"/>
              </a:solidFill>
              <a:latin typeface="Trebuchet M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DA179-6477-C67F-16D6-23BBAF3C90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2066" y="752184"/>
            <a:ext cx="360000" cy="360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81202DA-E9B1-12DC-E9FC-A50596EFF25A}"/>
              </a:ext>
            </a:extLst>
          </p:cNvPr>
          <p:cNvSpPr txBox="1"/>
          <p:nvPr/>
        </p:nvSpPr>
        <p:spPr>
          <a:xfrm>
            <a:off x="378779" y="2826280"/>
            <a:ext cx="1786232" cy="271103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219">
              <a:defRPr/>
            </a:pPr>
            <a:r>
              <a:rPr lang="en-US" sz="1100" b="1">
                <a:solidFill>
                  <a:schemeClr val="tx1"/>
                </a:solidFill>
                <a:latin typeface="Trebuchet MS"/>
              </a:rPr>
              <a:t>Green Power Contracts</a:t>
            </a:r>
            <a:endParaRPr lang="en-IN" sz="1100" b="1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1C99E-6045-B1D8-B146-0428F6C6C9D9}"/>
              </a:ext>
            </a:extLst>
          </p:cNvPr>
          <p:cNvSpPr txBox="1"/>
          <p:nvPr/>
        </p:nvSpPr>
        <p:spPr>
          <a:xfrm>
            <a:off x="343776" y="3154475"/>
            <a:ext cx="1821004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Contracted </a:t>
            </a:r>
            <a:r>
              <a:rPr lang="en-US" sz="800" dirty="0">
                <a:solidFill>
                  <a:schemeClr val="bg1"/>
                </a:solidFill>
                <a:latin typeface="Trebuchet MS"/>
              </a:rPr>
              <a:t>231 MW Green power </a:t>
            </a: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via Power Purchase Agreements</a:t>
            </a:r>
          </a:p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Additional nation-wide Green power for future projects.</a:t>
            </a:r>
            <a:r>
              <a:rPr lang="en-US" sz="800" dirty="0">
                <a:solidFill>
                  <a:prstClr val="white"/>
                </a:solidFill>
                <a:latin typeface="Trebuchet MS"/>
              </a:rPr>
              <a:t> ~500MW planned to meet long-term sustainability goals</a:t>
            </a:r>
          </a:p>
          <a:p>
            <a:pPr marL="95250" indent="-95250" defTabSz="914196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solidFill>
                  <a:prstClr val="white"/>
                </a:solidFill>
                <a:latin typeface="Trebuchet MS"/>
              </a:rPr>
              <a:t>Up to 79% Green Power in Mumbai, 60% Chennai, 30% Noida</a:t>
            </a:r>
            <a:endParaRPr lang="en-US" sz="800" dirty="0">
              <a:solidFill>
                <a:prstClr val="white">
                  <a:lumMod val="85000"/>
                </a:prstClr>
              </a:solidFill>
              <a:latin typeface="Trebuchet M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A44A11-831A-9005-0379-EAA3CBCC3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792" y="2373549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647880-7658-E646-133B-DBDF562204B5}"/>
              </a:ext>
            </a:extLst>
          </p:cNvPr>
          <p:cNvSpPr txBox="1"/>
          <p:nvPr/>
        </p:nvSpPr>
        <p:spPr>
          <a:xfrm>
            <a:off x="2740369" y="2826280"/>
            <a:ext cx="1785600" cy="270000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>
                <a:solidFill>
                  <a:srgbClr val="BED73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914219">
              <a:defRPr/>
            </a:pPr>
            <a:r>
              <a:rPr lang="en-US" sz="1100" b="1">
                <a:solidFill>
                  <a:schemeClr val="tx1"/>
                </a:solidFill>
                <a:latin typeface="Trebuchet MS"/>
              </a:rPr>
              <a:t>Future Roadmap</a:t>
            </a:r>
            <a:endParaRPr lang="en-IN" sz="1100" b="1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9BD71-4E7C-9A8A-3532-7127FAE6F78C}"/>
              </a:ext>
            </a:extLst>
          </p:cNvPr>
          <p:cNvSpPr txBox="1"/>
          <p:nvPr/>
        </p:nvSpPr>
        <p:spPr>
          <a:xfrm>
            <a:off x="2738004" y="3154475"/>
            <a:ext cx="1892779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defTabSz="914219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To become RE100 (Carbon Neutral) by 2030. 29% GHG emission reduction by FY2025</a:t>
            </a:r>
          </a:p>
          <a:p>
            <a:pPr marL="95250" indent="-95250" defTabSz="914219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Exploring options to secure up to highest RE penetration for Sify DCs, as permitted by regulation</a:t>
            </a:r>
          </a:p>
          <a:p>
            <a:pPr marL="95250" lvl="1" indent="-95250" defTabSz="685783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80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Targeting high level of Renewable Energy penetration by year 2025</a:t>
            </a:r>
          </a:p>
        </p:txBody>
      </p:sp>
      <p:pic>
        <p:nvPicPr>
          <p:cNvPr id="16" name="Graphic 15" descr="Road with solid fill">
            <a:extLst>
              <a:ext uri="{FF2B5EF4-FFF2-40B4-BE49-F238E27FC236}">
                <a16:creationId xmlns:a16="http://schemas.microsoft.com/office/drawing/2014/main" id="{528B9110-0A8C-C727-952E-8EDA23658D4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18317" y="2373549"/>
            <a:ext cx="360000" cy="3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A39B4C-AFE5-7C83-7E24-3DC23C9AD366}"/>
              </a:ext>
            </a:extLst>
          </p:cNvPr>
          <p:cNvSpPr txBox="1"/>
          <p:nvPr/>
        </p:nvSpPr>
        <p:spPr>
          <a:xfrm>
            <a:off x="324000" y="4455339"/>
            <a:ext cx="8496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Driving sustainability from BASE BUILD - POD - PROCESS </a:t>
            </a:r>
          </a:p>
        </p:txBody>
      </p:sp>
    </p:spTree>
    <p:extLst>
      <p:ext uri="{BB962C8B-B14F-4D97-AF65-F5344CB8AC3E}">
        <p14:creationId xmlns:p14="http://schemas.microsoft.com/office/powerpoint/2010/main" val="876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3306-CFC3-4991-A093-4215ABB7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9" y="248662"/>
            <a:ext cx="8496150" cy="415490"/>
          </a:xfrm>
        </p:spPr>
        <p:txBody>
          <a:bodyPr>
            <a:noAutofit/>
          </a:bodyPr>
          <a:lstStyle/>
          <a:p>
            <a:r>
              <a:rPr lang="en-US" dirty="0"/>
              <a:t>AUTOMATION: data centers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AACBC6-39B2-384B-2DB7-6518558269A9}"/>
              </a:ext>
            </a:extLst>
          </p:cNvPr>
          <p:cNvGrpSpPr/>
          <p:nvPr/>
        </p:nvGrpSpPr>
        <p:grpSpPr>
          <a:xfrm>
            <a:off x="3285515" y="1043460"/>
            <a:ext cx="5584184" cy="2871504"/>
            <a:chOff x="323851" y="807098"/>
            <a:chExt cx="8578713" cy="4284672"/>
          </a:xfrm>
        </p:grpSpPr>
        <p:sp>
          <p:nvSpPr>
            <p:cNvPr id="145" name="Rectangle: Rounded Corners 2">
              <a:extLst>
                <a:ext uri="{FF2B5EF4-FFF2-40B4-BE49-F238E27FC236}">
                  <a16:creationId xmlns:a16="http://schemas.microsoft.com/office/drawing/2014/main" id="{4A047AA1-4482-4CD1-BFBD-398A9EA7CB94}"/>
                </a:ext>
              </a:extLst>
            </p:cNvPr>
            <p:cNvSpPr/>
            <p:nvPr/>
          </p:nvSpPr>
          <p:spPr>
            <a:xfrm>
              <a:off x="323851" y="807098"/>
              <a:ext cx="3517267" cy="376018"/>
            </a:xfrm>
            <a:prstGeom prst="roundRect">
              <a:avLst>
                <a:gd name="adj" fmla="val 50000"/>
              </a:avLst>
            </a:prstGeom>
            <a:solidFill>
              <a:srgbClr val="C2DB31"/>
            </a:solidFill>
            <a:ln>
              <a:solidFill>
                <a:schemeClr val="bg1"/>
              </a:solidFill>
            </a:ln>
            <a:effectLst/>
          </p:spPr>
          <p:txBody>
            <a:bodyPr spcFirstLastPara="0" vert="horz" wrap="square" lIns="18076" tIns="18076" rIns="18076" bIns="18076" numCol="1" spcCol="1270" anchor="ctr" anchorCtr="0">
              <a:noAutofit/>
            </a:bodyPr>
            <a:lstStyle/>
            <a:p>
              <a:pPr algn="ctr" defTabSz="3555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800" b="1">
                  <a:solidFill>
                    <a:prstClr val="black"/>
                  </a:solidFill>
                  <a:latin typeface="Trebuchet MS" panose="020B0703020202090204" pitchFamily="34" charset="0"/>
                </a:rPr>
                <a:t>Site Equipment</a:t>
              </a:r>
            </a:p>
          </p:txBody>
        </p:sp>
        <p:sp>
          <p:nvSpPr>
            <p:cNvPr id="5" name="Rounded Rectangle 36">
              <a:extLst>
                <a:ext uri="{FF2B5EF4-FFF2-40B4-BE49-F238E27FC236}">
                  <a16:creationId xmlns:a16="http://schemas.microsoft.com/office/drawing/2014/main" id="{A3BA684D-7DE6-4C94-9603-6D9FEC1B5599}"/>
                </a:ext>
              </a:extLst>
            </p:cNvPr>
            <p:cNvSpPr/>
            <p:nvPr/>
          </p:nvSpPr>
          <p:spPr>
            <a:xfrm>
              <a:off x="1543733" y="3835907"/>
              <a:ext cx="656322" cy="261786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L2 switch</a:t>
              </a:r>
            </a:p>
          </p:txBody>
        </p:sp>
        <p:sp>
          <p:nvSpPr>
            <p:cNvPr id="17" name="Rounded Rectangle 36">
              <a:extLst>
                <a:ext uri="{FF2B5EF4-FFF2-40B4-BE49-F238E27FC236}">
                  <a16:creationId xmlns:a16="http://schemas.microsoft.com/office/drawing/2014/main" id="{EECA628D-7D4B-4F26-AA93-4FF4C7DB8E1C}"/>
                </a:ext>
              </a:extLst>
            </p:cNvPr>
            <p:cNvSpPr/>
            <p:nvPr/>
          </p:nvSpPr>
          <p:spPr>
            <a:xfrm>
              <a:off x="511574" y="3843228"/>
              <a:ext cx="744461" cy="26178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UPS-1</a:t>
              </a:r>
            </a:p>
          </p:txBody>
        </p:sp>
        <p:sp>
          <p:nvSpPr>
            <p:cNvPr id="27" name="Rounded Rectangle 36">
              <a:extLst>
                <a:ext uri="{FF2B5EF4-FFF2-40B4-BE49-F238E27FC236}">
                  <a16:creationId xmlns:a16="http://schemas.microsoft.com/office/drawing/2014/main" id="{02344E82-7ECD-4F26-AA90-24CF4F652529}"/>
                </a:ext>
              </a:extLst>
            </p:cNvPr>
            <p:cNvSpPr/>
            <p:nvPr/>
          </p:nvSpPr>
          <p:spPr>
            <a:xfrm>
              <a:off x="596611" y="4429010"/>
              <a:ext cx="519392" cy="2513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TX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F492691-51F5-4226-BFEA-5D7E6F91DA64}"/>
                </a:ext>
              </a:extLst>
            </p:cNvPr>
            <p:cNvCxnSpPr>
              <a:cxnSpLocks/>
            </p:cNvCxnSpPr>
            <p:nvPr/>
          </p:nvCxnSpPr>
          <p:spPr>
            <a:xfrm>
              <a:off x="860474" y="4031756"/>
              <a:ext cx="0" cy="14939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000C564-3817-49BD-B3C8-135D3A9AEB95}"/>
                </a:ext>
              </a:extLst>
            </p:cNvPr>
            <p:cNvSpPr txBox="1"/>
            <p:nvPr/>
          </p:nvSpPr>
          <p:spPr>
            <a:xfrm>
              <a:off x="2790604" y="3759472"/>
              <a:ext cx="800015" cy="2755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Ethernet</a:t>
              </a: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5070BF3-5F59-47ED-80B7-BB6C2B43F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38" y="4180082"/>
              <a:ext cx="309075" cy="309075"/>
            </a:xfrm>
            <a:prstGeom prst="rect">
              <a:avLst/>
            </a:prstGeom>
          </p:spPr>
        </p:pic>
        <p:pic>
          <p:nvPicPr>
            <p:cNvPr id="8" name="Picture 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B369C2C-6F79-436F-9A58-089322E08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29" y="3519232"/>
              <a:ext cx="344580" cy="344580"/>
            </a:xfrm>
            <a:prstGeom prst="rect">
              <a:avLst/>
            </a:prstGeom>
          </p:spPr>
        </p:pic>
        <p:sp>
          <p:nvSpPr>
            <p:cNvPr id="22" name="Rounded Rectangle 36">
              <a:extLst>
                <a:ext uri="{FF2B5EF4-FFF2-40B4-BE49-F238E27FC236}">
                  <a16:creationId xmlns:a16="http://schemas.microsoft.com/office/drawing/2014/main" id="{9EAAE877-6509-4CF0-A668-33ED0EF32DF9}"/>
                </a:ext>
              </a:extLst>
            </p:cNvPr>
            <p:cNvSpPr/>
            <p:nvPr/>
          </p:nvSpPr>
          <p:spPr>
            <a:xfrm>
              <a:off x="2856029" y="2580180"/>
              <a:ext cx="720000" cy="538672"/>
            </a:xfrm>
            <a:prstGeom prst="roundRect">
              <a:avLst/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black"/>
                  </a:solidFill>
                  <a:latin typeface="Trebuchet MS" panose="020B0703020202090204" pitchFamily="34" charset="0"/>
                </a:rPr>
                <a:t>Smart IO interface</a:t>
              </a:r>
            </a:p>
          </p:txBody>
        </p:sp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475BF09C-3045-41EC-A952-4CEAFD0C8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340" y="2457580"/>
              <a:ext cx="1033826" cy="103382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</p:pic>
        <p:sp>
          <p:nvSpPr>
            <p:cNvPr id="26" name="Rounded Rectangle 36">
              <a:extLst>
                <a:ext uri="{FF2B5EF4-FFF2-40B4-BE49-F238E27FC236}">
                  <a16:creationId xmlns:a16="http://schemas.microsoft.com/office/drawing/2014/main" id="{96BEA4DE-E712-4D05-9080-E7D7295B4F57}"/>
                </a:ext>
              </a:extLst>
            </p:cNvPr>
            <p:cNvSpPr/>
            <p:nvPr/>
          </p:nvSpPr>
          <p:spPr>
            <a:xfrm>
              <a:off x="4594458" y="3652643"/>
              <a:ext cx="1078319" cy="261786"/>
            </a:xfrm>
            <a:prstGeom prst="roundRect">
              <a:avLst/>
            </a:prstGeom>
            <a:solidFill>
              <a:srgbClr val="C2DB3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black"/>
                  </a:solidFill>
                  <a:latin typeface="Trebuchet MS" panose="020B0703020202090204" pitchFamily="34" charset="0"/>
                </a:rPr>
                <a:t>IOT Gateway</a:t>
              </a:r>
            </a:p>
          </p:txBody>
        </p:sp>
        <p:sp>
          <p:nvSpPr>
            <p:cNvPr id="28" name="Rounded Rectangle 36">
              <a:extLst>
                <a:ext uri="{FF2B5EF4-FFF2-40B4-BE49-F238E27FC236}">
                  <a16:creationId xmlns:a16="http://schemas.microsoft.com/office/drawing/2014/main" id="{0FBCD82A-DBF0-418A-A3E6-E3620C53E68F}"/>
                </a:ext>
              </a:extLst>
            </p:cNvPr>
            <p:cNvSpPr/>
            <p:nvPr/>
          </p:nvSpPr>
          <p:spPr>
            <a:xfrm>
              <a:off x="2727866" y="4122663"/>
              <a:ext cx="582964" cy="2324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OPC</a:t>
              </a:r>
            </a:p>
          </p:txBody>
        </p:sp>
        <p:sp>
          <p:nvSpPr>
            <p:cNvPr id="29" name="Rounded Rectangle 36">
              <a:extLst>
                <a:ext uri="{FF2B5EF4-FFF2-40B4-BE49-F238E27FC236}">
                  <a16:creationId xmlns:a16="http://schemas.microsoft.com/office/drawing/2014/main" id="{30410DC0-20ED-4122-B141-C6DED359ED00}"/>
                </a:ext>
              </a:extLst>
            </p:cNvPr>
            <p:cNvSpPr/>
            <p:nvPr/>
          </p:nvSpPr>
          <p:spPr>
            <a:xfrm>
              <a:off x="2856029" y="1354444"/>
              <a:ext cx="720000" cy="1174020"/>
            </a:xfrm>
            <a:prstGeom prst="roundRect">
              <a:avLst/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black"/>
                  </a:solidFill>
                  <a:latin typeface="Trebuchet MS" panose="020B0703020202090204" pitchFamily="34" charset="0"/>
                </a:rPr>
                <a:t>Multiple Energy meters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9E21E6A-4548-4199-85AC-37B7102C3AF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48420" y="2200691"/>
              <a:ext cx="0" cy="28800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ounded Rectangle 36">
              <a:extLst>
                <a:ext uri="{FF2B5EF4-FFF2-40B4-BE49-F238E27FC236}">
                  <a16:creationId xmlns:a16="http://schemas.microsoft.com/office/drawing/2014/main" id="{B3111DFD-AD08-4E1C-A211-0FF3404C439F}"/>
                </a:ext>
              </a:extLst>
            </p:cNvPr>
            <p:cNvSpPr/>
            <p:nvPr/>
          </p:nvSpPr>
          <p:spPr>
            <a:xfrm>
              <a:off x="1400124" y="4303159"/>
              <a:ext cx="943544" cy="435705"/>
            </a:xfrm>
            <a:prstGeom prst="roundRect">
              <a:avLst/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black"/>
                  </a:solidFill>
                  <a:latin typeface="Trebuchet MS" panose="020B0703020202090204" pitchFamily="34" charset="0"/>
                </a:rPr>
                <a:t>Transformers (LT &amp; HT)</a:t>
              </a:r>
            </a:p>
          </p:txBody>
        </p:sp>
        <p:sp>
          <p:nvSpPr>
            <p:cNvPr id="33" name="Rounded Rectangle 36">
              <a:extLst>
                <a:ext uri="{FF2B5EF4-FFF2-40B4-BE49-F238E27FC236}">
                  <a16:creationId xmlns:a16="http://schemas.microsoft.com/office/drawing/2014/main" id="{E0BA3C6C-981F-4B24-AF70-ED6E92799F55}"/>
                </a:ext>
              </a:extLst>
            </p:cNvPr>
            <p:cNvSpPr/>
            <p:nvPr/>
          </p:nvSpPr>
          <p:spPr>
            <a:xfrm>
              <a:off x="330987" y="1323665"/>
              <a:ext cx="2116912" cy="261786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POWER</a:t>
              </a:r>
            </a:p>
          </p:txBody>
        </p:sp>
        <p:sp>
          <p:nvSpPr>
            <p:cNvPr id="34" name="Rounded Rectangle 36">
              <a:extLst>
                <a:ext uri="{FF2B5EF4-FFF2-40B4-BE49-F238E27FC236}">
                  <a16:creationId xmlns:a16="http://schemas.microsoft.com/office/drawing/2014/main" id="{C80A7AE0-9724-4279-95DC-6A327F4AB9A8}"/>
                </a:ext>
              </a:extLst>
            </p:cNvPr>
            <p:cNvSpPr/>
            <p:nvPr/>
          </p:nvSpPr>
          <p:spPr>
            <a:xfrm>
              <a:off x="1453968" y="1645662"/>
              <a:ext cx="979064" cy="261786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Busway Sensors</a:t>
              </a:r>
            </a:p>
          </p:txBody>
        </p:sp>
        <p:sp>
          <p:nvSpPr>
            <p:cNvPr id="35" name="Rounded Rectangle 36">
              <a:extLst>
                <a:ext uri="{FF2B5EF4-FFF2-40B4-BE49-F238E27FC236}">
                  <a16:creationId xmlns:a16="http://schemas.microsoft.com/office/drawing/2014/main" id="{5A5C7C23-1A2F-47B8-9F15-DCF13863AE8E}"/>
                </a:ext>
              </a:extLst>
            </p:cNvPr>
            <p:cNvSpPr/>
            <p:nvPr/>
          </p:nvSpPr>
          <p:spPr>
            <a:xfrm>
              <a:off x="330988" y="1646507"/>
              <a:ext cx="979064" cy="568361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Chiller Plant</a:t>
              </a:r>
            </a:p>
          </p:txBody>
        </p:sp>
        <p:sp>
          <p:nvSpPr>
            <p:cNvPr id="36" name="Rounded Rectangle 36">
              <a:extLst>
                <a:ext uri="{FF2B5EF4-FFF2-40B4-BE49-F238E27FC236}">
                  <a16:creationId xmlns:a16="http://schemas.microsoft.com/office/drawing/2014/main" id="{46D15131-6FFE-4C54-8989-905BC1EDA8F0}"/>
                </a:ext>
              </a:extLst>
            </p:cNvPr>
            <p:cNvSpPr/>
            <p:nvPr/>
          </p:nvSpPr>
          <p:spPr>
            <a:xfrm>
              <a:off x="1453968" y="1945301"/>
              <a:ext cx="979064" cy="261786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DG</a:t>
              </a:r>
            </a:p>
          </p:txBody>
        </p:sp>
        <p:sp>
          <p:nvSpPr>
            <p:cNvPr id="41" name="Rounded Rectangle 36">
              <a:extLst>
                <a:ext uri="{FF2B5EF4-FFF2-40B4-BE49-F238E27FC236}">
                  <a16:creationId xmlns:a16="http://schemas.microsoft.com/office/drawing/2014/main" id="{0A0C13E1-0369-4F47-85F6-63DA1A667E21}"/>
                </a:ext>
              </a:extLst>
            </p:cNvPr>
            <p:cNvSpPr/>
            <p:nvPr/>
          </p:nvSpPr>
          <p:spPr>
            <a:xfrm>
              <a:off x="330988" y="2275923"/>
              <a:ext cx="979064" cy="92663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Multiple PACs/ CRAH/ AHU</a:t>
              </a:r>
            </a:p>
          </p:txBody>
        </p:sp>
        <p:sp>
          <p:nvSpPr>
            <p:cNvPr id="57" name="Rounded Rectangle 36">
              <a:extLst>
                <a:ext uri="{FF2B5EF4-FFF2-40B4-BE49-F238E27FC236}">
                  <a16:creationId xmlns:a16="http://schemas.microsoft.com/office/drawing/2014/main" id="{E5488027-6D74-48C4-8874-58D319D7F15E}"/>
                </a:ext>
              </a:extLst>
            </p:cNvPr>
            <p:cNvSpPr/>
            <p:nvPr/>
          </p:nvSpPr>
          <p:spPr>
            <a:xfrm>
              <a:off x="1442910" y="2574873"/>
              <a:ext cx="998203" cy="627685"/>
            </a:xfrm>
            <a:prstGeom prst="roundRect">
              <a:avLst>
                <a:gd name="adj" fmla="val 9545"/>
              </a:avLst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Ops Equipment</a:t>
              </a:r>
            </a:p>
            <a:p>
              <a:pPr algn="ctr" defTabSz="685766">
                <a:defRPr/>
              </a:pPr>
              <a:endParaRPr lang="en-US" sz="600">
                <a:solidFill>
                  <a:prstClr val="white"/>
                </a:solidFill>
                <a:latin typeface="Trebuchet MS" panose="020B0703020202090204" pitchFamily="34" charset="0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Safety &amp; Security Equipment</a:t>
              </a:r>
              <a:endParaRPr lang="en-US" sz="6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9" name="Rounded Rectangle 36">
              <a:extLst>
                <a:ext uri="{FF2B5EF4-FFF2-40B4-BE49-F238E27FC236}">
                  <a16:creationId xmlns:a16="http://schemas.microsoft.com/office/drawing/2014/main" id="{45601365-C1C2-C346-9180-BE9F39A062DF}"/>
                </a:ext>
              </a:extLst>
            </p:cNvPr>
            <p:cNvSpPr/>
            <p:nvPr/>
          </p:nvSpPr>
          <p:spPr>
            <a:xfrm>
              <a:off x="1454215" y="2252875"/>
              <a:ext cx="979064" cy="261786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UPS</a:t>
              </a:r>
            </a:p>
          </p:txBody>
        </p:sp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F30FA80B-7021-4030-A06D-125D96AAAAF6}"/>
                </a:ext>
              </a:extLst>
            </p:cNvPr>
            <p:cNvSpPr/>
            <p:nvPr/>
          </p:nvSpPr>
          <p:spPr>
            <a:xfrm>
              <a:off x="1442909" y="3291774"/>
              <a:ext cx="986670" cy="454918"/>
            </a:xfrm>
            <a:prstGeom prst="roundRect">
              <a:avLst/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black"/>
                  </a:solidFill>
                  <a:latin typeface="Trebuchet MS" panose="020B0703020202090204" pitchFamily="34" charset="0"/>
                  <a:ea typeface="Calibri" panose="020F0502020204030204"/>
                  <a:cs typeface="Calibri" panose="020F0502020204030204"/>
                  <a:sym typeface="Calibri" panose="020F0502020204030204"/>
                </a:rPr>
                <a:t>Temperature &amp; Humidity Sensor</a:t>
              </a:r>
              <a:endParaRPr lang="en-US" sz="60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8" name="Rounded Rectangle 36">
              <a:extLst>
                <a:ext uri="{FF2B5EF4-FFF2-40B4-BE49-F238E27FC236}">
                  <a16:creationId xmlns:a16="http://schemas.microsoft.com/office/drawing/2014/main" id="{53E9B9E1-90E1-4B80-ACBE-D96DC697D09B}"/>
                </a:ext>
              </a:extLst>
            </p:cNvPr>
            <p:cNvSpPr/>
            <p:nvPr/>
          </p:nvSpPr>
          <p:spPr>
            <a:xfrm>
              <a:off x="2856029" y="3234798"/>
              <a:ext cx="720000" cy="538672"/>
            </a:xfrm>
            <a:prstGeom prst="roundRect">
              <a:avLst/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black"/>
                  </a:solidFill>
                  <a:latin typeface="Trebuchet MS" panose="020B0703020202090204" pitchFamily="34" charset="0"/>
                </a:rPr>
                <a:t>Wireless/ Wired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5F400EE-246D-4D8C-BB50-3ADCA0E8B93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48420" y="2759717"/>
              <a:ext cx="0" cy="28800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BBFDC5D-5334-48E6-895A-561C32980A8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36887" y="3371136"/>
              <a:ext cx="0" cy="28800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942FB61-152D-4100-A67C-8F13C4EA9138}"/>
                </a:ext>
              </a:extLst>
            </p:cNvPr>
            <p:cNvCxnSpPr>
              <a:cxnSpLocks/>
            </p:cNvCxnSpPr>
            <p:nvPr/>
          </p:nvCxnSpPr>
          <p:spPr>
            <a:xfrm>
              <a:off x="3992741" y="1411356"/>
              <a:ext cx="0" cy="332750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  <a:prstDash val="lg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2282EF0-F4FA-4452-9181-70989458FE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332855" y="3853644"/>
              <a:ext cx="0" cy="20574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F68FCF5-B642-4422-B1FF-62F8EC72200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206572" y="4382638"/>
              <a:ext cx="0" cy="205739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Graphic 75" descr="Cloud">
              <a:extLst>
                <a:ext uri="{FF2B5EF4-FFF2-40B4-BE49-F238E27FC236}">
                  <a16:creationId xmlns:a16="http://schemas.microsoft.com/office/drawing/2014/main" id="{78703376-DD54-4782-ADC6-1644CB10D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44593" y="1304062"/>
              <a:ext cx="1646112" cy="1646112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C96EB05-41C8-496C-9B66-CCF205FDDEEE}"/>
                </a:ext>
              </a:extLst>
            </p:cNvPr>
            <p:cNvSpPr txBox="1"/>
            <p:nvPr/>
          </p:nvSpPr>
          <p:spPr>
            <a:xfrm>
              <a:off x="6829653" y="1888049"/>
              <a:ext cx="898177" cy="608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algn="ctr" defTabSz="685766">
                <a:defRPr/>
              </a:pPr>
              <a:r>
                <a:rPr lang="en-US" sz="800">
                  <a:solidFill>
                    <a:prstClr val="white"/>
                  </a:solidFill>
                  <a:latin typeface="Trebuchet MS" panose="020B0703020202090204" pitchFamily="34" charset="0"/>
                </a:rPr>
                <a:t>IOT Cloud with AI/ML Algorithms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1992C9E-1648-4621-8B41-AC02838BCEA0}"/>
                </a:ext>
              </a:extLst>
            </p:cNvPr>
            <p:cNvCxnSpPr>
              <a:cxnSpLocks/>
            </p:cNvCxnSpPr>
            <p:nvPr/>
          </p:nvCxnSpPr>
          <p:spPr>
            <a:xfrm>
              <a:off x="7292815" y="2528465"/>
              <a:ext cx="0" cy="424001"/>
            </a:xfrm>
            <a:prstGeom prst="straightConnector1">
              <a:avLst/>
            </a:prstGeom>
            <a:noFill/>
            <a:ln w="12700" cap="flat">
              <a:solidFill>
                <a:schemeClr val="accent1">
                  <a:lumMod val="75000"/>
                </a:schemeClr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596D926-B6B3-4A6F-A57E-440BEFD48E77}"/>
                </a:ext>
              </a:extLst>
            </p:cNvPr>
            <p:cNvCxnSpPr>
              <a:cxnSpLocks/>
            </p:cNvCxnSpPr>
            <p:nvPr/>
          </p:nvCxnSpPr>
          <p:spPr>
            <a:xfrm>
              <a:off x="6159963" y="1354444"/>
              <a:ext cx="0" cy="3491594"/>
            </a:xfrm>
            <a:prstGeom prst="line">
              <a:avLst/>
            </a:prstGeom>
            <a:noFill/>
            <a:ln w="12700" cap="flat">
              <a:solidFill>
                <a:schemeClr val="accent1">
                  <a:lumMod val="60000"/>
                  <a:lumOff val="40000"/>
                </a:schemeClr>
              </a:solidFill>
              <a:prstDash val="dash"/>
              <a:miter lim="400000"/>
              <a:headEnd type="oval" w="med" len="med"/>
              <a:tailEnd type="oval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0" name="Rectangle: Rounded Corners 2">
              <a:extLst>
                <a:ext uri="{FF2B5EF4-FFF2-40B4-BE49-F238E27FC236}">
                  <a16:creationId xmlns:a16="http://schemas.microsoft.com/office/drawing/2014/main" id="{86707F04-D3B7-44E8-AB0A-CA55C9AFDB2E}"/>
                </a:ext>
              </a:extLst>
            </p:cNvPr>
            <p:cNvSpPr/>
            <p:nvPr/>
          </p:nvSpPr>
          <p:spPr>
            <a:xfrm>
              <a:off x="6444593" y="814932"/>
              <a:ext cx="2457971" cy="376018"/>
            </a:xfrm>
            <a:prstGeom prst="roundRect">
              <a:avLst>
                <a:gd name="adj" fmla="val 50000"/>
              </a:avLst>
            </a:prstGeom>
            <a:solidFill>
              <a:srgbClr val="C2DB31"/>
            </a:solidFill>
            <a:ln>
              <a:solidFill>
                <a:schemeClr val="bg1"/>
              </a:solidFill>
            </a:ln>
            <a:effectLst/>
          </p:spPr>
          <p:txBody>
            <a:bodyPr spcFirstLastPara="0" vert="horz" wrap="square" lIns="18076" tIns="18076" rIns="18076" bIns="18076" numCol="1" spcCol="1270" anchor="ctr" anchorCtr="0">
              <a:noAutofit/>
            </a:bodyPr>
            <a:lstStyle/>
            <a:p>
              <a:pPr algn="ctr" defTabSz="3555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800" b="1">
                  <a:solidFill>
                    <a:prstClr val="black"/>
                  </a:solidFill>
                  <a:latin typeface="Trebuchet MS" panose="020B0703020202090204" pitchFamily="34" charset="0"/>
                </a:rPr>
                <a:t>Operation Command Center</a:t>
              </a:r>
            </a:p>
          </p:txBody>
        </p:sp>
        <p:pic>
          <p:nvPicPr>
            <p:cNvPr id="81" name="Picture 80" descr="A screen shot of an open computer sitting on top of a desk&#10;&#10;Description automatically generated">
              <a:extLst>
                <a:ext uri="{FF2B5EF4-FFF2-40B4-BE49-F238E27FC236}">
                  <a16:creationId xmlns:a16="http://schemas.microsoft.com/office/drawing/2014/main" id="{EBDBD057-57C5-4D15-BF64-2A625C294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227" y="2876204"/>
              <a:ext cx="1767584" cy="987609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B1627FE-299B-4369-AE9F-51C279C0C5A6}"/>
                </a:ext>
              </a:extLst>
            </p:cNvPr>
            <p:cNvSpPr/>
            <p:nvPr/>
          </p:nvSpPr>
          <p:spPr>
            <a:xfrm>
              <a:off x="6472224" y="4207388"/>
              <a:ext cx="1959257" cy="5510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Centralized dashboards, tickets and reports accessed via Laptop, Tablet, Mobile etc.</a:t>
              </a:r>
            </a:p>
          </p:txBody>
        </p:sp>
        <p:sp>
          <p:nvSpPr>
            <p:cNvPr id="83" name="Rounded Rectangle 25">
              <a:extLst>
                <a:ext uri="{FF2B5EF4-FFF2-40B4-BE49-F238E27FC236}">
                  <a16:creationId xmlns:a16="http://schemas.microsoft.com/office/drawing/2014/main" id="{098A97A7-FA49-4249-B846-6DCCAF936115}"/>
                </a:ext>
              </a:extLst>
            </p:cNvPr>
            <p:cNvSpPr/>
            <p:nvPr/>
          </p:nvSpPr>
          <p:spPr>
            <a:xfrm>
              <a:off x="6609038" y="3863584"/>
              <a:ext cx="1444557" cy="307076"/>
            </a:xfrm>
            <a:prstGeom prst="roundRect">
              <a:avLst/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 b="1">
                  <a:solidFill>
                    <a:prstClr val="black"/>
                  </a:solidFill>
                  <a:latin typeface="Trebuchet MS" panose="020B0703020202090204" pitchFamily="34" charset="0"/>
                  <a:cs typeface="Arial" panose="020B0604020202020204" pitchFamily="34" charset="0"/>
                </a:rPr>
                <a:t>Dashboard</a:t>
              </a:r>
            </a:p>
          </p:txBody>
        </p:sp>
        <p:sp>
          <p:nvSpPr>
            <p:cNvPr id="84" name="Rectangle: Rounded Corners 2">
              <a:extLst>
                <a:ext uri="{FF2B5EF4-FFF2-40B4-BE49-F238E27FC236}">
                  <a16:creationId xmlns:a16="http://schemas.microsoft.com/office/drawing/2014/main" id="{DAA56019-B3E0-455B-8B3A-B4CC1B1F0676}"/>
                </a:ext>
              </a:extLst>
            </p:cNvPr>
            <p:cNvSpPr/>
            <p:nvPr/>
          </p:nvSpPr>
          <p:spPr>
            <a:xfrm>
              <a:off x="7292816" y="2627772"/>
              <a:ext cx="822640" cy="222932"/>
            </a:xfrm>
            <a:prstGeom prst="roundRect">
              <a:avLst>
                <a:gd name="adj" fmla="val 15756"/>
              </a:avLst>
            </a:prstGeom>
            <a:noFill/>
            <a:ln>
              <a:noFill/>
            </a:ln>
            <a:effectLst/>
          </p:spPr>
          <p:txBody>
            <a:bodyPr spcFirstLastPara="0" vert="horz" wrap="square" lIns="18076" tIns="18076" rIns="18076" bIns="18076" numCol="1" spcCol="1270" anchor="ctr" anchorCtr="0">
              <a:noAutofit/>
            </a:bodyPr>
            <a:lstStyle/>
            <a:p>
              <a:pPr algn="ctr" defTabSz="3555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Internet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4DA3693-AD3A-4003-B7C8-93BB56F679A6}"/>
                </a:ext>
              </a:extLst>
            </p:cNvPr>
            <p:cNvSpPr/>
            <p:nvPr/>
          </p:nvSpPr>
          <p:spPr>
            <a:xfrm>
              <a:off x="6777808" y="3316099"/>
              <a:ext cx="131690" cy="168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en-US" sz="80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D2E0A37-69CE-4D25-849A-09141152B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41327" y="2937314"/>
              <a:ext cx="1245082" cy="706881"/>
            </a:xfrm>
            <a:prstGeom prst="rect">
              <a:avLst/>
            </a:prstGeom>
          </p:spPr>
        </p:pic>
        <p:sp>
          <p:nvSpPr>
            <p:cNvPr id="88" name="Rounded Rectangle 35">
              <a:extLst>
                <a:ext uri="{FF2B5EF4-FFF2-40B4-BE49-F238E27FC236}">
                  <a16:creationId xmlns:a16="http://schemas.microsoft.com/office/drawing/2014/main" id="{8BC35534-A777-4AE1-9CDD-80E7F84737EF}"/>
                </a:ext>
              </a:extLst>
            </p:cNvPr>
            <p:cNvSpPr/>
            <p:nvPr/>
          </p:nvSpPr>
          <p:spPr>
            <a:xfrm>
              <a:off x="7174039" y="1252060"/>
              <a:ext cx="1646112" cy="524496"/>
            </a:xfrm>
            <a:prstGeom prst="roundRect">
              <a:avLst>
                <a:gd name="adj" fmla="val 0"/>
              </a:avLst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 defTabSz="685766">
                <a:defRPr/>
              </a:pPr>
              <a:r>
                <a:rPr lang="en-US" sz="800" b="1">
                  <a:solidFill>
                    <a:prstClr val="black"/>
                  </a:solidFill>
                  <a:latin typeface="Trebuchet MS" panose="020B0703020202090204" pitchFamily="34" charset="0"/>
                </a:rPr>
                <a:t>3</a:t>
              </a:r>
              <a:r>
                <a:rPr lang="en-US" sz="800" b="1" baseline="30000">
                  <a:solidFill>
                    <a:prstClr val="black"/>
                  </a:solidFill>
                  <a:latin typeface="Trebuchet MS" panose="020B0703020202090204" pitchFamily="34" charset="0"/>
                </a:rPr>
                <a:t>rd</a:t>
              </a:r>
              <a:r>
                <a:rPr lang="en-US" sz="800" b="1">
                  <a:solidFill>
                    <a:prstClr val="black"/>
                  </a:solidFill>
                  <a:latin typeface="Trebuchet MS" panose="020B0703020202090204" pitchFamily="34" charset="0"/>
                </a:rPr>
                <a:t> party Integration - ERPs &amp; tools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D1E3D95-F20C-48A0-98B5-B46B1BE70471}"/>
                </a:ext>
              </a:extLst>
            </p:cNvPr>
            <p:cNvCxnSpPr>
              <a:cxnSpLocks/>
              <a:endCxn id="88" idx="2"/>
            </p:cNvCxnSpPr>
            <p:nvPr/>
          </p:nvCxnSpPr>
          <p:spPr>
            <a:xfrm flipH="1" flipV="1">
              <a:off x="7997096" y="1776556"/>
              <a:ext cx="120496" cy="376868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8E0C594B-1CF4-4ECE-AEC1-B0B67BE7FD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7193" y="2153425"/>
              <a:ext cx="218262" cy="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: Rounded Corners 2">
              <a:extLst>
                <a:ext uri="{FF2B5EF4-FFF2-40B4-BE49-F238E27FC236}">
                  <a16:creationId xmlns:a16="http://schemas.microsoft.com/office/drawing/2014/main" id="{CD6482EC-E760-43FD-B6AF-41D5C2FD9479}"/>
                </a:ext>
              </a:extLst>
            </p:cNvPr>
            <p:cNvSpPr/>
            <p:nvPr/>
          </p:nvSpPr>
          <p:spPr>
            <a:xfrm>
              <a:off x="8045080" y="2074114"/>
              <a:ext cx="546158" cy="222932"/>
            </a:xfrm>
            <a:prstGeom prst="roundRect">
              <a:avLst>
                <a:gd name="adj" fmla="val 15756"/>
              </a:avLst>
            </a:prstGeom>
            <a:noFill/>
            <a:ln>
              <a:noFill/>
            </a:ln>
            <a:effectLst/>
          </p:spPr>
          <p:txBody>
            <a:bodyPr spcFirstLastPara="0" vert="horz" wrap="square" lIns="18076" tIns="18076" rIns="18076" bIns="18076" numCol="1" spcCol="1270" anchor="ctr" anchorCtr="0">
              <a:noAutofit/>
            </a:bodyPr>
            <a:lstStyle/>
            <a:p>
              <a:pPr algn="ctr" defTabSz="3555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API</a:t>
              </a:r>
            </a:p>
          </p:txBody>
        </p:sp>
        <p:sp>
          <p:nvSpPr>
            <p:cNvPr id="25" name="Rectangle: Rounded Corners 2">
              <a:extLst>
                <a:ext uri="{FF2B5EF4-FFF2-40B4-BE49-F238E27FC236}">
                  <a16:creationId xmlns:a16="http://schemas.microsoft.com/office/drawing/2014/main" id="{E78AF218-F2A0-4285-85CC-BD84780DC64A}"/>
                </a:ext>
              </a:extLst>
            </p:cNvPr>
            <p:cNvSpPr/>
            <p:nvPr/>
          </p:nvSpPr>
          <p:spPr>
            <a:xfrm>
              <a:off x="4056256" y="807098"/>
              <a:ext cx="2251468" cy="376018"/>
            </a:xfrm>
            <a:prstGeom prst="roundRect">
              <a:avLst>
                <a:gd name="adj" fmla="val 50000"/>
              </a:avLst>
            </a:prstGeom>
            <a:solidFill>
              <a:srgbClr val="C2DB31"/>
            </a:solidFill>
            <a:ln>
              <a:solidFill>
                <a:schemeClr val="bg1"/>
              </a:solidFill>
            </a:ln>
            <a:effectLst/>
          </p:spPr>
          <p:txBody>
            <a:bodyPr spcFirstLastPara="0" vert="horz" wrap="square" lIns="18076" tIns="18076" rIns="18076" bIns="18076" numCol="1" spcCol="1270" anchor="ctr" anchorCtr="0">
              <a:noAutofit/>
            </a:bodyPr>
            <a:lstStyle/>
            <a:p>
              <a:pPr algn="ctr" defTabSz="35556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800" b="1">
                  <a:solidFill>
                    <a:prstClr val="black"/>
                  </a:solidFill>
                  <a:latin typeface="Trebuchet MS" panose="020B0703020202090204" pitchFamily="34" charset="0"/>
                </a:rPr>
                <a:t>Hardware Connectivity</a:t>
              </a:r>
            </a:p>
          </p:txBody>
        </p: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250E52AE-1F32-4F39-9DCF-4890C150FCD4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2189421" y="2974494"/>
              <a:ext cx="2418920" cy="1011343"/>
            </a:xfrm>
            <a:prstGeom prst="bentConnector3">
              <a:avLst>
                <a:gd name="adj1" fmla="val 63721"/>
              </a:avLst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C2768C55-1767-4E11-9386-7C7DD1F50C17}"/>
                </a:ext>
              </a:extLst>
            </p:cNvPr>
            <p:cNvCxnSpPr>
              <a:cxnSpLocks/>
              <a:stCxn id="100" idx="3"/>
              <a:endCxn id="26" idx="2"/>
            </p:cNvCxnSpPr>
            <p:nvPr/>
          </p:nvCxnSpPr>
          <p:spPr>
            <a:xfrm flipV="1">
              <a:off x="2343668" y="3914429"/>
              <a:ext cx="2789950" cy="606582"/>
            </a:xfrm>
            <a:prstGeom prst="bent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or: Elbow 98">
              <a:extLst>
                <a:ext uri="{FF2B5EF4-FFF2-40B4-BE49-F238E27FC236}">
                  <a16:creationId xmlns:a16="http://schemas.microsoft.com/office/drawing/2014/main" id="{1AA2F0BD-8331-496C-A5DC-52673F77E78B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3576030" y="1941454"/>
              <a:ext cx="1032311" cy="65072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ounded Rectangle 36">
              <a:extLst>
                <a:ext uri="{FF2B5EF4-FFF2-40B4-BE49-F238E27FC236}">
                  <a16:creationId xmlns:a16="http://schemas.microsoft.com/office/drawing/2014/main" id="{F7EBDA89-1465-454D-B2AE-66E0B41699B9}"/>
                </a:ext>
              </a:extLst>
            </p:cNvPr>
            <p:cNvSpPr/>
            <p:nvPr/>
          </p:nvSpPr>
          <p:spPr>
            <a:xfrm>
              <a:off x="3492380" y="1679647"/>
              <a:ext cx="582964" cy="2324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OPC</a:t>
              </a:r>
            </a:p>
          </p:txBody>
        </p:sp>
        <p:sp>
          <p:nvSpPr>
            <p:cNvPr id="107" name="Rounded Rectangle 36">
              <a:extLst>
                <a:ext uri="{FF2B5EF4-FFF2-40B4-BE49-F238E27FC236}">
                  <a16:creationId xmlns:a16="http://schemas.microsoft.com/office/drawing/2014/main" id="{31CD72F5-689E-4F6C-A664-E419CC54379E}"/>
                </a:ext>
              </a:extLst>
            </p:cNvPr>
            <p:cNvSpPr/>
            <p:nvPr/>
          </p:nvSpPr>
          <p:spPr>
            <a:xfrm>
              <a:off x="3524885" y="2433295"/>
              <a:ext cx="436203" cy="2324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OPC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B4B81371-3343-44CD-AE62-C2DC7B38461D}"/>
                </a:ext>
              </a:extLst>
            </p:cNvPr>
            <p:cNvCxnSpPr>
              <a:cxnSpLocks/>
            </p:cNvCxnSpPr>
            <p:nvPr/>
          </p:nvCxnSpPr>
          <p:spPr>
            <a:xfrm>
              <a:off x="3590621" y="2833517"/>
              <a:ext cx="929239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ounded Rectangle 35">
              <a:extLst>
                <a:ext uri="{FF2B5EF4-FFF2-40B4-BE49-F238E27FC236}">
                  <a16:creationId xmlns:a16="http://schemas.microsoft.com/office/drawing/2014/main" id="{27ECC173-8F4C-487A-A44F-46F525265A78}"/>
                </a:ext>
              </a:extLst>
            </p:cNvPr>
            <p:cNvSpPr/>
            <p:nvPr/>
          </p:nvSpPr>
          <p:spPr>
            <a:xfrm>
              <a:off x="6302485" y="4784638"/>
              <a:ext cx="1141805" cy="307132"/>
            </a:xfrm>
            <a:prstGeom prst="roundRect">
              <a:avLst/>
            </a:prstGeom>
            <a:solidFill>
              <a:srgbClr val="C2D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 b="1">
                  <a:solidFill>
                    <a:prstClr val="black"/>
                  </a:solidFill>
                  <a:latin typeface="Trebuchet MS" panose="020B0703020202090204" pitchFamily="34" charset="0"/>
                </a:rPr>
                <a:t>Solution Components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5DDEC03-8329-434C-91F9-8566D99589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3917" y="1506126"/>
              <a:ext cx="0" cy="951454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675A4DF-FC2E-4513-8052-924F7D7E1B2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255457" y="614586"/>
              <a:ext cx="0" cy="178308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EFF9AA77-4512-4AAD-AAD9-A3287E60748E}"/>
                </a:ext>
              </a:extLst>
            </p:cNvPr>
            <p:cNvCxnSpPr>
              <a:cxnSpLocks/>
            </p:cNvCxnSpPr>
            <p:nvPr/>
          </p:nvCxnSpPr>
          <p:spPr>
            <a:xfrm>
              <a:off x="7146997" y="1506126"/>
              <a:ext cx="0" cy="20574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36">
              <a:extLst>
                <a:ext uri="{FF2B5EF4-FFF2-40B4-BE49-F238E27FC236}">
                  <a16:creationId xmlns:a16="http://schemas.microsoft.com/office/drawing/2014/main" id="{61126FA2-0C36-AA47-9B7F-535CFBBC24D2}"/>
                </a:ext>
              </a:extLst>
            </p:cNvPr>
            <p:cNvSpPr/>
            <p:nvPr/>
          </p:nvSpPr>
          <p:spPr>
            <a:xfrm>
              <a:off x="2408540" y="4567980"/>
              <a:ext cx="1340697" cy="308236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CMMS (Manual Ops Data)</a:t>
              </a:r>
            </a:p>
          </p:txBody>
        </p:sp>
        <p:cxnSp>
          <p:nvCxnSpPr>
            <p:cNvPr id="74" name="Connector: Elbow 44">
              <a:extLst>
                <a:ext uri="{FF2B5EF4-FFF2-40B4-BE49-F238E27FC236}">
                  <a16:creationId xmlns:a16="http://schemas.microsoft.com/office/drawing/2014/main" id="{A276E938-3E3D-284D-9602-0A03E522AE87}"/>
                </a:ext>
              </a:extLst>
            </p:cNvPr>
            <p:cNvCxnSpPr>
              <a:cxnSpLocks/>
              <a:stCxn id="73" idx="3"/>
            </p:cNvCxnSpPr>
            <p:nvPr/>
          </p:nvCxnSpPr>
          <p:spPr>
            <a:xfrm flipV="1">
              <a:off x="3749237" y="3914429"/>
              <a:ext cx="1537411" cy="807669"/>
            </a:xfrm>
            <a:prstGeom prst="bentConnector3">
              <a:avLst>
                <a:gd name="adj1" fmla="val 100508"/>
              </a:avLst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36">
              <a:extLst>
                <a:ext uri="{FF2B5EF4-FFF2-40B4-BE49-F238E27FC236}">
                  <a16:creationId xmlns:a16="http://schemas.microsoft.com/office/drawing/2014/main" id="{4F7E26E1-F093-1D46-AF09-AEC8A3A27AD9}"/>
                </a:ext>
              </a:extLst>
            </p:cNvPr>
            <p:cNvSpPr/>
            <p:nvPr/>
          </p:nvSpPr>
          <p:spPr>
            <a:xfrm>
              <a:off x="3936897" y="4500495"/>
              <a:ext cx="582964" cy="23248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685766">
                <a:defRPr/>
              </a:pPr>
              <a:r>
                <a:rPr lang="en-US" sz="600">
                  <a:solidFill>
                    <a:prstClr val="white"/>
                  </a:solidFill>
                  <a:latin typeface="Trebuchet MS" panose="020B0703020202090204" pitchFamily="34" charset="0"/>
                </a:rPr>
                <a:t>API’s</a:t>
              </a:r>
            </a:p>
          </p:txBody>
        </p:sp>
      </p:grp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3A2C3A09-54F4-4408-3810-EC9120E652EB}"/>
              </a:ext>
            </a:extLst>
          </p:cNvPr>
          <p:cNvSpPr/>
          <p:nvPr/>
        </p:nvSpPr>
        <p:spPr>
          <a:xfrm>
            <a:off x="323852" y="4212920"/>
            <a:ext cx="1715173" cy="511354"/>
          </a:xfrm>
          <a:prstGeom prst="roundRect">
            <a:avLst/>
          </a:prstGeom>
          <a:solidFill>
            <a:srgbClr val="BED730">
              <a:alpha val="89804"/>
            </a:srgbClr>
          </a:solidFill>
          <a:ln w="6350">
            <a:solidFill>
              <a:schemeClr val="bg1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>
              <a:defRPr/>
            </a:pPr>
            <a:r>
              <a:rPr lang="en-US" sz="1100" b="1">
                <a:solidFill>
                  <a:prstClr val="black"/>
                </a:solidFill>
                <a:latin typeface="Trebuchet MS" panose="020B0703020202090204" pitchFamily="34" charset="0"/>
              </a:rPr>
              <a:t>Increased Savings </a:t>
            </a:r>
          </a:p>
          <a:p>
            <a:pPr algn="ctr" defTabSz="914151">
              <a:defRPr/>
            </a:pPr>
            <a:r>
              <a:rPr lang="en-US" sz="1100" b="1">
                <a:solidFill>
                  <a:prstClr val="black"/>
                </a:solidFill>
                <a:latin typeface="Trebuchet MS" panose="020B0703020202090204" pitchFamily="34" charset="0"/>
              </a:rPr>
              <a:t>on PUE</a:t>
            </a:r>
            <a:endParaRPr lang="en-IN" sz="1100" b="1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D86C890-6D6A-9E97-09FF-4DAF238DE4DA}"/>
              </a:ext>
            </a:extLst>
          </p:cNvPr>
          <p:cNvSpPr/>
          <p:nvPr/>
        </p:nvSpPr>
        <p:spPr>
          <a:xfrm>
            <a:off x="2123632" y="4220984"/>
            <a:ext cx="2398988" cy="511354"/>
          </a:xfrm>
          <a:prstGeom prst="roundRect">
            <a:avLst/>
          </a:prstGeom>
          <a:solidFill>
            <a:srgbClr val="BED730">
              <a:alpha val="89804"/>
            </a:srgbClr>
          </a:solidFill>
          <a:ln w="6350">
            <a:solidFill>
              <a:schemeClr val="bg1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>
              <a:defRPr/>
            </a:pPr>
            <a:r>
              <a:rPr lang="en-US" sz="1100" b="1">
                <a:solidFill>
                  <a:prstClr val="black"/>
                </a:solidFill>
                <a:latin typeface="Trebuchet MS" panose="020B0703020202090204" pitchFamily="34" charset="0"/>
              </a:rPr>
              <a:t>Improved </a:t>
            </a:r>
          </a:p>
          <a:p>
            <a:pPr algn="ctr" defTabSz="914151">
              <a:defRPr/>
            </a:pPr>
            <a:r>
              <a:rPr lang="en-US" sz="1100" b="1">
                <a:solidFill>
                  <a:prstClr val="black"/>
                </a:solidFill>
                <a:latin typeface="Trebuchet MS" panose="020B0703020202090204" pitchFamily="34" charset="0"/>
              </a:rPr>
              <a:t>equipment uptime</a:t>
            </a:r>
            <a:endParaRPr lang="en-IN" sz="1100" b="1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E06ACA76-4AA0-437D-DD59-A7EA659EE309}"/>
              </a:ext>
            </a:extLst>
          </p:cNvPr>
          <p:cNvSpPr/>
          <p:nvPr/>
        </p:nvSpPr>
        <p:spPr>
          <a:xfrm>
            <a:off x="4618975" y="4216712"/>
            <a:ext cx="2398988" cy="511353"/>
          </a:xfrm>
          <a:prstGeom prst="roundRect">
            <a:avLst/>
          </a:prstGeom>
          <a:solidFill>
            <a:srgbClr val="BED730">
              <a:alpha val="89804"/>
            </a:srgbClr>
          </a:solidFill>
          <a:ln w="6350">
            <a:solidFill>
              <a:schemeClr val="bg1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>
              <a:defRPr/>
            </a:pPr>
            <a:r>
              <a:rPr lang="en-US" sz="1100" b="1">
                <a:solidFill>
                  <a:prstClr val="black"/>
                </a:solidFill>
                <a:latin typeface="Trebuchet MS" panose="020B0703020202090204" pitchFamily="34" charset="0"/>
              </a:rPr>
              <a:t>Increased Person hour </a:t>
            </a:r>
          </a:p>
          <a:p>
            <a:pPr algn="ctr" defTabSz="914151">
              <a:defRPr/>
            </a:pPr>
            <a:r>
              <a:rPr lang="en-US" sz="1100" b="1">
                <a:solidFill>
                  <a:prstClr val="black"/>
                </a:solidFill>
                <a:latin typeface="Trebuchet MS" panose="020B0703020202090204" pitchFamily="34" charset="0"/>
              </a:rPr>
              <a:t>savings monthly</a:t>
            </a:r>
            <a:endParaRPr lang="en-IN" sz="1100" b="1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939B1ACB-2F88-B0EF-D068-38CEA2DD8CA6}"/>
              </a:ext>
            </a:extLst>
          </p:cNvPr>
          <p:cNvSpPr/>
          <p:nvPr/>
        </p:nvSpPr>
        <p:spPr>
          <a:xfrm>
            <a:off x="7102570" y="4219457"/>
            <a:ext cx="1717580" cy="511353"/>
          </a:xfrm>
          <a:prstGeom prst="roundRect">
            <a:avLst/>
          </a:prstGeom>
          <a:solidFill>
            <a:srgbClr val="BED730">
              <a:alpha val="89804"/>
            </a:srgbClr>
          </a:solidFill>
          <a:ln w="6350">
            <a:solidFill>
              <a:schemeClr val="bg1"/>
            </a:solidFill>
            <a:prstDash val="sysDot"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1">
              <a:defRPr/>
            </a:pPr>
            <a:r>
              <a:rPr lang="en-US" sz="1100" b="1">
                <a:solidFill>
                  <a:prstClr val="black"/>
                </a:solidFill>
                <a:latin typeface="Trebuchet MS" panose="020B0703020202090204" pitchFamily="34" charset="0"/>
              </a:rPr>
              <a:t>Reduction in operating costs</a:t>
            </a:r>
            <a:endParaRPr lang="en-IN" sz="1100" b="1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90EB4-A1B3-A2B3-BC7A-777669ED04EC}"/>
              </a:ext>
            </a:extLst>
          </p:cNvPr>
          <p:cNvSpPr txBox="1"/>
          <p:nvPr/>
        </p:nvSpPr>
        <p:spPr>
          <a:xfrm>
            <a:off x="363300" y="1026046"/>
            <a:ext cx="27477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5" indent="-128585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C1D91B"/>
                </a:solidFill>
                <a:latin typeface="Trebuchet MS"/>
              </a:rPr>
              <a:t>Real time visibility:</a:t>
            </a:r>
            <a:r>
              <a:rPr lang="en-US" sz="900" b="1" dirty="0">
                <a:solidFill>
                  <a:prstClr val="white"/>
                </a:solidFill>
                <a:latin typeface="Trebuchet MS"/>
              </a:rPr>
              <a:t> </a:t>
            </a:r>
            <a:br>
              <a:rPr lang="en-US" sz="900" dirty="0">
                <a:solidFill>
                  <a:prstClr val="white"/>
                </a:solidFill>
                <a:latin typeface="Trebuchet MS"/>
              </a:rPr>
            </a:br>
            <a:r>
              <a:rPr lang="en-US" sz="900" dirty="0">
                <a:solidFill>
                  <a:prstClr val="white"/>
                </a:solidFill>
                <a:latin typeface="Trebuchet MS"/>
              </a:rPr>
              <a:t>into operations, assets, people and process. Better resource utilization across rack space, power, RE, cooling, security and cross connects</a:t>
            </a:r>
            <a:endParaRPr lang="en-US" sz="900" dirty="0">
              <a:solidFill>
                <a:srgbClr val="BED730"/>
              </a:solidFill>
              <a:latin typeface="Trebuchet MS"/>
            </a:endParaRPr>
          </a:p>
          <a:p>
            <a:pPr marL="128585" indent="-128585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BED730"/>
                </a:solidFill>
                <a:latin typeface="Trebuchet MS"/>
              </a:rPr>
              <a:t>Measurability: </a:t>
            </a:r>
            <a:br>
              <a:rPr lang="en-US" sz="900" dirty="0">
                <a:solidFill>
                  <a:srgbClr val="BED730"/>
                </a:solidFill>
                <a:latin typeface="Trebuchet MS"/>
              </a:rPr>
            </a:br>
            <a:r>
              <a:rPr lang="en-US" sz="900" dirty="0">
                <a:solidFill>
                  <a:prstClr val="white"/>
                </a:solidFill>
                <a:latin typeface="Trebuchet MS"/>
              </a:rPr>
              <a:t>in operations basis predefined conditions or SOPs. Resource capacity utilization and trend analysis. KPI based service contract renewals. Usage based Infra resource planning</a:t>
            </a:r>
          </a:p>
          <a:p>
            <a:pPr marL="128585" indent="-128585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BED730"/>
                </a:solidFill>
                <a:latin typeface="Trebuchet MS"/>
              </a:rPr>
              <a:t>Predictability: </a:t>
            </a:r>
            <a:br>
              <a:rPr lang="en-US" sz="900" dirty="0">
                <a:solidFill>
                  <a:srgbClr val="BED730"/>
                </a:solidFill>
                <a:latin typeface="Trebuchet MS"/>
              </a:rPr>
            </a:br>
            <a:r>
              <a:rPr lang="en-US" sz="900" dirty="0">
                <a:solidFill>
                  <a:prstClr val="white"/>
                </a:solidFill>
                <a:latin typeface="Trebuchet MS"/>
              </a:rPr>
              <a:t>in failure and downtime. Preventive maintenance of assets, AMC contract realization. Demand forecasting and capacity planning</a:t>
            </a:r>
          </a:p>
          <a:p>
            <a:pPr marL="128585" indent="-128585" defTabSz="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BED730"/>
                </a:solidFill>
                <a:latin typeface="Trebuchet MS"/>
              </a:rPr>
              <a:t>Enhanced Efficiency: </a:t>
            </a:r>
            <a:br>
              <a:rPr lang="en-US" sz="900" dirty="0">
                <a:solidFill>
                  <a:srgbClr val="BED730"/>
                </a:solidFill>
                <a:latin typeface="Trebuchet MS"/>
              </a:rPr>
            </a:br>
            <a:r>
              <a:rPr lang="en-US" sz="900" dirty="0">
                <a:solidFill>
                  <a:prstClr val="white"/>
                </a:solidFill>
                <a:latin typeface="Trebuchet MS"/>
              </a:rPr>
              <a:t>in capacity utilization, PUE, WUE, DG power fuel, UPS power, DC carbon footprint, service and support efficiency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2F5408-642F-7612-9E29-5DBF377416BB}"/>
              </a:ext>
            </a:extLst>
          </p:cNvPr>
          <p:cNvCxnSpPr>
            <a:cxnSpLocks/>
          </p:cNvCxnSpPr>
          <p:nvPr/>
        </p:nvCxnSpPr>
        <p:spPr>
          <a:xfrm>
            <a:off x="3111042" y="925527"/>
            <a:ext cx="0" cy="295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6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FA2EAFF-ECB0-368F-8816-7A2BBFB28EC4}"/>
              </a:ext>
            </a:extLst>
          </p:cNvPr>
          <p:cNvSpPr/>
          <p:nvPr/>
        </p:nvSpPr>
        <p:spPr>
          <a:xfrm>
            <a:off x="323850" y="987425"/>
            <a:ext cx="8496300" cy="3744913"/>
          </a:xfrm>
          <a:prstGeom prst="roundRect">
            <a:avLst>
              <a:gd name="adj" fmla="val 4314"/>
            </a:avLst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E03085-C680-A86F-24B1-D6D595E84248}"/>
              </a:ext>
            </a:extLst>
          </p:cNvPr>
          <p:cNvSpPr txBox="1"/>
          <p:nvPr/>
        </p:nvSpPr>
        <p:spPr>
          <a:xfrm>
            <a:off x="1274773" y="1200019"/>
            <a:ext cx="1161042" cy="1477328"/>
          </a:xfrm>
          <a:prstGeom prst="rect">
            <a:avLst/>
          </a:prstGeom>
          <a:noFill/>
          <a:ln w="6350"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IN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812F2C-03C4-CCE6-E355-2AA1E20B7928}"/>
              </a:ext>
            </a:extLst>
          </p:cNvPr>
          <p:cNvSpPr txBox="1"/>
          <p:nvPr/>
        </p:nvSpPr>
        <p:spPr>
          <a:xfrm>
            <a:off x="7495333" y="1200019"/>
            <a:ext cx="1161042" cy="1477328"/>
          </a:xfrm>
          <a:prstGeom prst="rect">
            <a:avLst/>
          </a:prstGeom>
          <a:noFill/>
          <a:ln w="6350"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IN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6" name="Picture 2" descr="eGovernments Foundation">
            <a:extLst>
              <a:ext uri="{FF2B5EF4-FFF2-40B4-BE49-F238E27FC236}">
                <a16:creationId xmlns:a16="http://schemas.microsoft.com/office/drawing/2014/main" id="{5FB1BE3D-EFEC-E23A-4637-9089A4F48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68" y="126053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FBFE85-E04B-43B8-AA36-B513ED69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/>
              <a:t>COMPLIANCE AND CERTIFICATIONS</a:t>
            </a:r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EE309-5B1B-4A0A-802D-B91883F13173}"/>
              </a:ext>
            </a:extLst>
          </p:cNvPr>
          <p:cNvSpPr txBox="1"/>
          <p:nvPr/>
        </p:nvSpPr>
        <p:spPr>
          <a:xfrm>
            <a:off x="2393667" y="2050406"/>
            <a:ext cx="104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Rated 3: Concurrently Maintainable Site Infrastructure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69DF7-6666-4838-A3E8-550629472DF5}"/>
              </a:ext>
            </a:extLst>
          </p:cNvPr>
          <p:cNvSpPr txBox="1"/>
          <p:nvPr/>
        </p:nvSpPr>
        <p:spPr>
          <a:xfrm>
            <a:off x="348125" y="3787226"/>
            <a:ext cx="943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PCI DSS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CA045-F38F-4173-8C78-D91ABB70F17F}"/>
              </a:ext>
            </a:extLst>
          </p:cNvPr>
          <p:cNvSpPr txBox="1"/>
          <p:nvPr/>
        </p:nvSpPr>
        <p:spPr>
          <a:xfrm>
            <a:off x="3592731" y="2050406"/>
            <a:ext cx="1834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Data Center, Cloud &amp; </a:t>
            </a:r>
          </a:p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Managed Services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2E147-6919-4C62-B443-A34C0D874910}"/>
              </a:ext>
            </a:extLst>
          </p:cNvPr>
          <p:cNvSpPr txBox="1"/>
          <p:nvPr/>
        </p:nvSpPr>
        <p:spPr>
          <a:xfrm>
            <a:off x="4516520" y="3797590"/>
            <a:ext cx="109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Environmental Management system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8FC6A-7F82-B7BD-2500-5A9F391B879C}"/>
              </a:ext>
            </a:extLst>
          </p:cNvPr>
          <p:cNvGrpSpPr/>
          <p:nvPr/>
        </p:nvGrpSpPr>
        <p:grpSpPr>
          <a:xfrm>
            <a:off x="1253608" y="2999314"/>
            <a:ext cx="857577" cy="997596"/>
            <a:chOff x="597202" y="2878547"/>
            <a:chExt cx="857577" cy="9975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02630F-F28B-4282-831E-D2E166CDA967}"/>
                </a:ext>
              </a:extLst>
            </p:cNvPr>
            <p:cNvSpPr txBox="1"/>
            <p:nvPr/>
          </p:nvSpPr>
          <p:spPr>
            <a:xfrm>
              <a:off x="597202" y="3660699"/>
              <a:ext cx="8575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SOC 1 Type II</a:t>
              </a:r>
            </a:p>
          </p:txBody>
        </p:sp>
        <p:pic>
          <p:nvPicPr>
            <p:cNvPr id="17" name="Picture 16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EFA08639-DC99-45AA-8718-8FD6B4135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990" y="2878547"/>
              <a:ext cx="720000" cy="73088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90B24-9D4B-B2EA-3275-6CA2E9C636D9}"/>
              </a:ext>
            </a:extLst>
          </p:cNvPr>
          <p:cNvGrpSpPr/>
          <p:nvPr/>
        </p:nvGrpSpPr>
        <p:grpSpPr>
          <a:xfrm>
            <a:off x="2083616" y="2999314"/>
            <a:ext cx="852776" cy="997596"/>
            <a:chOff x="1558981" y="2878547"/>
            <a:chExt cx="852776" cy="9975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C7D6AF-1464-4DFC-9C4F-0D23882298C4}"/>
                </a:ext>
              </a:extLst>
            </p:cNvPr>
            <p:cNvSpPr txBox="1"/>
            <p:nvPr/>
          </p:nvSpPr>
          <p:spPr>
            <a:xfrm>
              <a:off x="1558981" y="3660699"/>
              <a:ext cx="8527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SOC 2 Type II</a:t>
              </a:r>
            </a:p>
          </p:txBody>
        </p:sp>
        <p:pic>
          <p:nvPicPr>
            <p:cNvPr id="19" name="Picture 18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540F91BD-BF8D-473C-A507-C3B3A44B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369" y="2878547"/>
              <a:ext cx="720000" cy="720000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AF3B938C-EF71-4C87-A528-041731EAD9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599" y="1296535"/>
            <a:ext cx="647091" cy="720000"/>
          </a:xfrm>
          <a:prstGeom prst="rect">
            <a:avLst/>
          </a:prstGeom>
        </p:spPr>
      </p:pic>
      <p:pic>
        <p:nvPicPr>
          <p:cNvPr id="23" name="Picture 2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3F09AB1-C6C9-4532-8930-B163AC2FC6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466" y="1296535"/>
            <a:ext cx="1842797" cy="7200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83AE48F8-ACE5-4171-A1B4-69E33A6791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985" y="2999313"/>
            <a:ext cx="790730" cy="720000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78D44E3D-4691-4D83-AAAF-8D50460FC5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68" y="2999313"/>
            <a:ext cx="805713" cy="720000"/>
          </a:xfrm>
          <a:prstGeom prst="rect">
            <a:avLst/>
          </a:prstGeom>
        </p:spPr>
      </p:pic>
      <p:pic>
        <p:nvPicPr>
          <p:cNvPr id="31" name="Picture 30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8F6AB371-D34A-4908-915F-22598DC77B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699" y="1296535"/>
            <a:ext cx="720000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122FC-290B-F761-10C1-53C4A539DDB0}"/>
              </a:ext>
            </a:extLst>
          </p:cNvPr>
          <p:cNvSpPr txBox="1"/>
          <p:nvPr/>
        </p:nvSpPr>
        <p:spPr>
          <a:xfrm>
            <a:off x="6436429" y="2050406"/>
            <a:ext cx="101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Telecom Data Center &amp; Managed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8D5FF-0C13-1BDD-D3E7-933CD6AA12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6464" y="1296535"/>
            <a:ext cx="732987" cy="7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508491-2D95-113A-677E-826FAF736448}"/>
              </a:ext>
            </a:extLst>
          </p:cNvPr>
          <p:cNvSpPr txBox="1"/>
          <p:nvPr/>
        </p:nvSpPr>
        <p:spPr>
          <a:xfrm>
            <a:off x="5573860" y="2050406"/>
            <a:ext cx="862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</a:t>
            </a: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 Service Management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1ACD81-D41E-8617-1F8D-DD9E582F35C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565" y="1419916"/>
            <a:ext cx="955459" cy="473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2C76D-C411-99FE-B758-A5494E573CD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457" y="2938230"/>
            <a:ext cx="440471" cy="720000"/>
          </a:xfrm>
          <a:prstGeom prst="rect">
            <a:avLst/>
          </a:prstGeom>
        </p:spPr>
      </p:pic>
      <p:pic>
        <p:nvPicPr>
          <p:cNvPr id="30" name="Picture 2" descr="Image result for Cisco service provider partner of the year 2017">
            <a:extLst>
              <a:ext uri="{FF2B5EF4-FFF2-40B4-BE49-F238E27FC236}">
                <a16:creationId xmlns:a16="http://schemas.microsoft.com/office/drawing/2014/main" id="{2F4206FA-7465-FE87-44FC-D9FCAD6F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742" y="2933245"/>
            <a:ext cx="642116" cy="7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F3A1B435-9EBA-D6ED-772D-F26D5DD8073F}"/>
              </a:ext>
            </a:extLst>
          </p:cNvPr>
          <p:cNvGrpSpPr/>
          <p:nvPr/>
        </p:nvGrpSpPr>
        <p:grpSpPr>
          <a:xfrm>
            <a:off x="6843553" y="2948082"/>
            <a:ext cx="1202621" cy="691062"/>
            <a:chOff x="3546100" y="4468830"/>
            <a:chExt cx="853036" cy="475040"/>
          </a:xfrm>
        </p:grpSpPr>
        <p:pic>
          <p:nvPicPr>
            <p:cNvPr id="1025" name="Picture 8" descr="Image result for microsoft hosting partner logo">
              <a:extLst>
                <a:ext uri="{FF2B5EF4-FFF2-40B4-BE49-F238E27FC236}">
                  <a16:creationId xmlns:a16="http://schemas.microsoft.com/office/drawing/2014/main" id="{76089BA5-25BE-734E-35D7-E52F207E3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08" b="23173"/>
            <a:stretch/>
          </p:blipFill>
          <p:spPr bwMode="auto">
            <a:xfrm>
              <a:off x="3546102" y="4468830"/>
              <a:ext cx="853034" cy="23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63652CC7-27F4-323E-0DB0-72E8EC4935B0}"/>
                </a:ext>
              </a:extLst>
            </p:cNvPr>
            <p:cNvSpPr>
              <a:spLocks/>
            </p:cNvSpPr>
            <p:nvPr/>
          </p:nvSpPr>
          <p:spPr>
            <a:xfrm>
              <a:off x="3546100" y="4688741"/>
              <a:ext cx="853035" cy="25512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Hosting Partner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A2C1070-39FA-7048-7AC5-12FFA69E7C37}"/>
              </a:ext>
            </a:extLst>
          </p:cNvPr>
          <p:cNvSpPr txBox="1"/>
          <p:nvPr/>
        </p:nvSpPr>
        <p:spPr>
          <a:xfrm>
            <a:off x="1306648" y="2050406"/>
            <a:ext cx="1097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41">
              <a:defRPr/>
            </a:pPr>
            <a:r>
              <a:rPr lang="en-US" sz="800" dirty="0">
                <a:solidFill>
                  <a:prstClr val="white"/>
                </a:solidFill>
                <a:latin typeface="Trebuchet MS"/>
              </a:rPr>
              <a:t>India’s 1</a:t>
            </a:r>
            <a:r>
              <a:rPr lang="en-US" sz="800" baseline="30000" dirty="0">
                <a:solidFill>
                  <a:prstClr val="white"/>
                </a:solidFill>
                <a:latin typeface="Trebuchet MS"/>
              </a:rPr>
              <a:t>st</a:t>
            </a:r>
            <a:r>
              <a:rPr lang="en-US" sz="800" dirty="0">
                <a:solidFill>
                  <a:prstClr val="white"/>
                </a:solidFill>
                <a:latin typeface="Trebuchet MS"/>
              </a:rPr>
              <a:t> Nvidia DGX Ready Air Cooled DC since 2022</a:t>
            </a:r>
            <a:endParaRPr lang="en-IN" sz="8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8BC945-011E-F2C6-293B-3440F9C47187}"/>
              </a:ext>
            </a:extLst>
          </p:cNvPr>
          <p:cNvSpPr txBox="1"/>
          <p:nvPr/>
        </p:nvSpPr>
        <p:spPr>
          <a:xfrm>
            <a:off x="441368" y="2050406"/>
            <a:ext cx="7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MEITY Cloud Empanelled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3041A9-5405-0668-8FE2-EC0A0BB0E701}"/>
              </a:ext>
            </a:extLst>
          </p:cNvPr>
          <p:cNvSpPr txBox="1"/>
          <p:nvPr/>
        </p:nvSpPr>
        <p:spPr>
          <a:xfrm>
            <a:off x="5390673" y="3781466"/>
            <a:ext cx="736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Green Building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612C047-8534-478B-A285-26641B5DF11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" t="846" r="921" b="82"/>
          <a:stretch/>
        </p:blipFill>
        <p:spPr>
          <a:xfrm>
            <a:off x="6083914" y="3781466"/>
            <a:ext cx="594638" cy="3841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C550822-D89C-A3F5-3BE6-5547A089A528}"/>
              </a:ext>
            </a:extLst>
          </p:cNvPr>
          <p:cNvSpPr txBox="1"/>
          <p:nvPr/>
        </p:nvSpPr>
        <p:spPr>
          <a:xfrm>
            <a:off x="6760226" y="3722049"/>
            <a:ext cx="2158401" cy="63094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</a:t>
            </a: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Certified In </a:t>
            </a: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Hosting Services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</a:t>
            </a: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Certified In </a:t>
            </a: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 Services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</a:t>
            </a: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Certified In </a:t>
            </a: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 HANA Operations Services</a:t>
            </a:r>
          </a:p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SAP</a:t>
            </a:r>
            <a:r>
              <a:rPr kumimoji="0" lang="en-IN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Certified In </a:t>
            </a: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Application Management Services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978266-A603-D2E1-973F-44FCB9E39312}"/>
              </a:ext>
            </a:extLst>
          </p:cNvPr>
          <p:cNvGrpSpPr/>
          <p:nvPr/>
        </p:nvGrpSpPr>
        <p:grpSpPr>
          <a:xfrm>
            <a:off x="2727922" y="2999314"/>
            <a:ext cx="1096625" cy="1490039"/>
            <a:chOff x="2400798" y="2878547"/>
            <a:chExt cx="1096625" cy="14900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4E47F8-5F69-4BD9-8414-DD039E48058B}"/>
                </a:ext>
              </a:extLst>
            </p:cNvPr>
            <p:cNvSpPr txBox="1"/>
            <p:nvPr/>
          </p:nvSpPr>
          <p:spPr>
            <a:xfrm>
              <a:off x="2400798" y="3660700"/>
              <a:ext cx="1096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World’s international standard for occupational health and safety</a:t>
              </a:r>
            </a:p>
          </p:txBody>
        </p:sp>
        <p:pic>
          <p:nvPicPr>
            <p:cNvPr id="1032" name="Picture 8" descr="ISO 45001 OHSAS - ISO 45001 Standard in KSA">
              <a:extLst>
                <a:ext uri="{FF2B5EF4-FFF2-40B4-BE49-F238E27FC236}">
                  <a16:creationId xmlns:a16="http://schemas.microsoft.com/office/drawing/2014/main" id="{7EA53366-7BDD-6B41-32BE-7920CE694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396" y="2878547"/>
              <a:ext cx="820689" cy="752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666746-704B-1B18-F396-E4FD74E59027}"/>
              </a:ext>
            </a:extLst>
          </p:cNvPr>
          <p:cNvGrpSpPr/>
          <p:nvPr/>
        </p:nvGrpSpPr>
        <p:grpSpPr>
          <a:xfrm>
            <a:off x="3704302" y="2999314"/>
            <a:ext cx="988193" cy="1366927"/>
            <a:chOff x="3597234" y="2878547"/>
            <a:chExt cx="988193" cy="13669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9E0173-5A29-0BAC-AF07-7D70FA5292CB}"/>
                </a:ext>
              </a:extLst>
            </p:cNvPr>
            <p:cNvSpPr txBox="1"/>
            <p:nvPr/>
          </p:nvSpPr>
          <p:spPr>
            <a:xfrm>
              <a:off x="3597234" y="3660699"/>
              <a:ext cx="988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Business Continuity Management System</a:t>
              </a:r>
            </a:p>
          </p:txBody>
        </p:sp>
        <p:pic>
          <p:nvPicPr>
            <p:cNvPr id="1036" name="Picture 12" descr="ISO 9001 Compliance Definition | Arena">
              <a:extLst>
                <a:ext uri="{FF2B5EF4-FFF2-40B4-BE49-F238E27FC236}">
                  <a16:creationId xmlns:a16="http://schemas.microsoft.com/office/drawing/2014/main" id="{26A1B625-8D8B-3E39-D76F-F422325CD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330" y="2878547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1750A9-853F-09DE-9A46-14BF369E883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631" y="1419916"/>
            <a:ext cx="955459" cy="4732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C1DCDA-4E04-2DC9-E778-5155CADEA25C}"/>
              </a:ext>
            </a:extLst>
          </p:cNvPr>
          <p:cNvSpPr txBox="1"/>
          <p:nvPr/>
        </p:nvSpPr>
        <p:spPr>
          <a:xfrm>
            <a:off x="7482839" y="2050406"/>
            <a:ext cx="116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India’s 1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Nvidia DGX Ready </a:t>
            </a:r>
            <a:r>
              <a:rPr lang="en-US" sz="800">
                <a:solidFill>
                  <a:prstClr val="white"/>
                </a:solidFill>
                <a:latin typeface="Trebuchet MS"/>
              </a:rPr>
              <a:t>Liquid Cooled 130/KW/rack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DC since 2024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9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93979A-9238-C76D-CDFF-CBC50B8F9E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396343"/>
            <a:ext cx="8496300" cy="1335995"/>
          </a:xfrm>
        </p:spPr>
        <p:txBody>
          <a:bodyPr/>
          <a:lstStyle/>
          <a:p>
            <a:r>
              <a:rPr lang="en-US" dirty="0"/>
              <a:t>AI readiness</a:t>
            </a:r>
          </a:p>
        </p:txBody>
      </p:sp>
    </p:spTree>
    <p:extLst>
      <p:ext uri="{BB962C8B-B14F-4D97-AF65-F5344CB8AC3E}">
        <p14:creationId xmlns:p14="http://schemas.microsoft.com/office/powerpoint/2010/main" val="23557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915C0D-7FB1-04A2-4A7F-326E89C24DA7}"/>
              </a:ext>
            </a:extLst>
          </p:cNvPr>
          <p:cNvSpPr/>
          <p:nvPr/>
        </p:nvSpPr>
        <p:spPr>
          <a:xfrm>
            <a:off x="0" y="4366907"/>
            <a:ext cx="9144000" cy="365431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542002-B7CB-5B44-CFD2-B3DAF04AC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>
            <a:noAutofit/>
          </a:bodyPr>
          <a:lstStyle/>
          <a:p>
            <a:r>
              <a:rPr lang="en-US" dirty="0"/>
              <a:t>OUR AI READY Data </a:t>
            </a:r>
            <a:r>
              <a:rPr lang="en-US" dirty="0" err="1"/>
              <a:t>CenterS</a:t>
            </a:r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DED0A3C-30B7-6C29-0872-E9885173D298}"/>
              </a:ext>
            </a:extLst>
          </p:cNvPr>
          <p:cNvSpPr/>
          <p:nvPr/>
        </p:nvSpPr>
        <p:spPr>
          <a:xfrm>
            <a:off x="5070364" y="1011094"/>
            <a:ext cx="3746156" cy="707932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Scalable and robust power infrastructure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Tolerant to dynamic load variations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Redundant distribution systems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C1E5AF-F4B1-9FED-6273-05C74D3E6B65}"/>
              </a:ext>
            </a:extLst>
          </p:cNvPr>
          <p:cNvSpPr/>
          <p:nvPr/>
        </p:nvSpPr>
        <p:spPr>
          <a:xfrm>
            <a:off x="5070364" y="1842565"/>
            <a:ext cx="3746156" cy="707932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Support multiple water temperature scenarios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Support different cooling methodologies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DE7AF27-0989-8F36-50C0-F9CF0D85EF7D}"/>
              </a:ext>
            </a:extLst>
          </p:cNvPr>
          <p:cNvSpPr/>
          <p:nvPr/>
        </p:nvSpPr>
        <p:spPr>
          <a:xfrm>
            <a:off x="5070364" y="2674036"/>
            <a:ext cx="3746156" cy="707932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High-capacity fiber and copper network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Multiple paths, dual meet-me-rooms, and distribution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57307F8-CCE5-EA04-078E-06D111850A7A}"/>
              </a:ext>
            </a:extLst>
          </p:cNvPr>
          <p:cNvSpPr/>
          <p:nvPr/>
        </p:nvSpPr>
        <p:spPr>
          <a:xfrm>
            <a:off x="5070364" y="3505506"/>
            <a:ext cx="3746156" cy="707932"/>
          </a:xfrm>
          <a:prstGeom prst="roundRect">
            <a:avLst/>
          </a:prstGeom>
          <a:solidFill>
            <a:schemeClr val="tx2">
              <a:lumMod val="75000"/>
              <a:alpha val="50196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Purpose-built data center buildings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rebuchet MS" panose="020B0703020202090204" pitchFamily="34" charset="0"/>
              </a:rPr>
              <a:t>Structural design to meet local codes and seismic rating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D1C987-E2CE-CFE6-9641-A2ACD9A2EB62}"/>
              </a:ext>
            </a:extLst>
          </p:cNvPr>
          <p:cNvGrpSpPr/>
          <p:nvPr/>
        </p:nvGrpSpPr>
        <p:grpSpPr>
          <a:xfrm>
            <a:off x="424901" y="1113219"/>
            <a:ext cx="3746155" cy="3040367"/>
            <a:chOff x="424901" y="1113217"/>
            <a:chExt cx="4315622" cy="350254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744C7E-FBF1-C6E9-175C-C23CD7000592}"/>
                </a:ext>
              </a:extLst>
            </p:cNvPr>
            <p:cNvSpPr>
              <a:spLocks/>
            </p:cNvSpPr>
            <p:nvPr/>
          </p:nvSpPr>
          <p:spPr>
            <a:xfrm>
              <a:off x="972389" y="1416605"/>
              <a:ext cx="2899073" cy="2899073"/>
            </a:xfrm>
            <a:prstGeom prst="ellipse">
              <a:avLst/>
            </a:prstGeom>
            <a:solidFill>
              <a:srgbClr val="BED730">
                <a:alpha val="9804"/>
              </a:srgbClr>
            </a:solidFill>
            <a:ln w="28575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rebuchet MS" panose="020B070302020209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6BD24E-6956-9ECB-E93F-1674C97668ED}"/>
                </a:ext>
              </a:extLst>
            </p:cNvPr>
            <p:cNvSpPr/>
            <p:nvPr/>
          </p:nvSpPr>
          <p:spPr>
            <a:xfrm>
              <a:off x="424901" y="2135270"/>
              <a:ext cx="1195975" cy="1195975"/>
            </a:xfrm>
            <a:prstGeom prst="ellipse">
              <a:avLst/>
            </a:prstGeom>
            <a:solidFill>
              <a:srgbClr val="BED73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Chip Images - Free Download on Freepik">
              <a:extLst>
                <a:ext uri="{FF2B5EF4-FFF2-40B4-BE49-F238E27FC236}">
                  <a16:creationId xmlns:a16="http://schemas.microsoft.com/office/drawing/2014/main" id="{63F1CBDD-21A9-76FE-2DB6-C215B9D27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1" t="22493" r="19317" b="23070"/>
            <a:stretch/>
          </p:blipFill>
          <p:spPr bwMode="auto">
            <a:xfrm>
              <a:off x="644636" y="2400063"/>
              <a:ext cx="685235" cy="6232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8F1856-E809-499E-493E-570E63816BAC}"/>
                </a:ext>
              </a:extLst>
            </p:cNvPr>
            <p:cNvSpPr txBox="1"/>
            <p:nvPr/>
          </p:nvSpPr>
          <p:spPr>
            <a:xfrm>
              <a:off x="2678923" y="4315678"/>
              <a:ext cx="103746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rgbClr val="BED730"/>
                  </a:solidFill>
                  <a:latin typeface="Trebuchet MS" panose="020B0703020202090204" pitchFamily="34" charset="0"/>
                </a:rPr>
                <a:t>Server Hall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7E0E0E-68DA-8152-93FF-E9025C06A205}"/>
                </a:ext>
              </a:extLst>
            </p:cNvPr>
            <p:cNvSpPr txBox="1"/>
            <p:nvPr/>
          </p:nvSpPr>
          <p:spPr>
            <a:xfrm>
              <a:off x="3880360" y="3638991"/>
              <a:ext cx="83388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rgbClr val="BED730"/>
                  </a:solidFill>
                  <a:latin typeface="Trebuchet MS" panose="020B0703020202090204" pitchFamily="34" charset="0"/>
                </a:rPr>
                <a:t>Network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099EA-8545-6387-B08F-2CAFB1C14D2A}"/>
                </a:ext>
              </a:extLst>
            </p:cNvPr>
            <p:cNvSpPr txBox="1"/>
            <p:nvPr/>
          </p:nvSpPr>
          <p:spPr>
            <a:xfrm>
              <a:off x="3983585" y="2112444"/>
              <a:ext cx="75693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rgbClr val="BED730"/>
                  </a:solidFill>
                  <a:latin typeface="Trebuchet MS" panose="020B0703020202090204" pitchFamily="34" charset="0"/>
                </a:rPr>
                <a:t>Cooling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F57D17-3814-4C55-66BD-D868F105BF91}"/>
                </a:ext>
              </a:extLst>
            </p:cNvPr>
            <p:cNvSpPr txBox="1"/>
            <p:nvPr/>
          </p:nvSpPr>
          <p:spPr>
            <a:xfrm>
              <a:off x="2741433" y="1113217"/>
              <a:ext cx="65582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rgbClr val="BED730"/>
                  </a:solidFill>
                  <a:latin typeface="Trebuchet MS" panose="020B0703020202090204" pitchFamily="34" charset="0"/>
                </a:rPr>
                <a:t>Power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3F8C0E4-C2C3-9210-C06C-A8FDD1C5CF10}"/>
                </a:ext>
              </a:extLst>
            </p:cNvPr>
            <p:cNvSpPr/>
            <p:nvPr/>
          </p:nvSpPr>
          <p:spPr>
            <a:xfrm>
              <a:off x="2129268" y="1164477"/>
              <a:ext cx="585314" cy="585314"/>
            </a:xfrm>
            <a:prstGeom prst="ellipse">
              <a:avLst/>
            </a:prstGeom>
            <a:solidFill>
              <a:schemeClr val="bg1"/>
            </a:solidFill>
            <a:ln w="9525"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5A8029-8047-BAA5-4252-395B11B0B1C2}"/>
                </a:ext>
              </a:extLst>
            </p:cNvPr>
            <p:cNvSpPr/>
            <p:nvPr/>
          </p:nvSpPr>
          <p:spPr>
            <a:xfrm>
              <a:off x="2129268" y="3984677"/>
              <a:ext cx="585314" cy="585314"/>
            </a:xfrm>
            <a:prstGeom prst="ellipse">
              <a:avLst/>
            </a:prstGeom>
            <a:solidFill>
              <a:schemeClr val="bg1"/>
            </a:solidFill>
            <a:ln w="9525"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1E8842-AA53-9601-9C01-1CD908093EC0}"/>
                </a:ext>
              </a:extLst>
            </p:cNvPr>
            <p:cNvSpPr/>
            <p:nvPr/>
          </p:nvSpPr>
          <p:spPr>
            <a:xfrm>
              <a:off x="3284597" y="3430282"/>
              <a:ext cx="585314" cy="585314"/>
            </a:xfrm>
            <a:prstGeom prst="ellipse">
              <a:avLst/>
            </a:prstGeom>
            <a:solidFill>
              <a:schemeClr val="bg1"/>
            </a:solidFill>
            <a:ln w="9525"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B14B03-48E5-25E0-E806-A1F7F6E0A75C}"/>
                </a:ext>
              </a:extLst>
            </p:cNvPr>
            <p:cNvSpPr/>
            <p:nvPr/>
          </p:nvSpPr>
          <p:spPr>
            <a:xfrm>
              <a:off x="3398271" y="1944926"/>
              <a:ext cx="585314" cy="585314"/>
            </a:xfrm>
            <a:prstGeom prst="ellipse">
              <a:avLst/>
            </a:prstGeom>
            <a:solidFill>
              <a:schemeClr val="bg1"/>
            </a:solidFill>
            <a:ln w="9525"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4CA3E82-5731-B36B-CD3F-18700D63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360" y="2053832"/>
              <a:ext cx="360000" cy="360000"/>
            </a:xfrm>
            <a:prstGeom prst="rect">
              <a:avLst/>
            </a:prstGeom>
          </p:spPr>
        </p:pic>
        <p:pic>
          <p:nvPicPr>
            <p:cNvPr id="18" name="Picture 1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547A049-9147-21F2-769C-0B3114091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254" y="3526409"/>
              <a:ext cx="360000" cy="360000"/>
            </a:xfrm>
            <a:prstGeom prst="rect">
              <a:avLst/>
            </a:prstGeom>
          </p:spPr>
        </p:pic>
        <p:pic>
          <p:nvPicPr>
            <p:cNvPr id="20" name="Picture 1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638FC66-24E4-73D0-379F-C1CEDB48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925" y="1269828"/>
              <a:ext cx="360000" cy="360000"/>
            </a:xfrm>
            <a:prstGeom prst="rect">
              <a:avLst/>
            </a:prstGeom>
          </p:spPr>
        </p:pic>
        <p:pic>
          <p:nvPicPr>
            <p:cNvPr id="22" name="Picture 21" descr="A black and white image of a computer&#10;&#10;Description automatically generated">
              <a:extLst>
                <a:ext uri="{FF2B5EF4-FFF2-40B4-BE49-F238E27FC236}">
                  <a16:creationId xmlns:a16="http://schemas.microsoft.com/office/drawing/2014/main" id="{B9E76332-90BF-0EF7-CBAA-0D581D55E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994" y="4105563"/>
              <a:ext cx="360000" cy="360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E1F1BD-6B5A-E442-BD14-E0F5D87EB7A9}"/>
              </a:ext>
            </a:extLst>
          </p:cNvPr>
          <p:cNvSpPr txBox="1"/>
          <p:nvPr/>
        </p:nvSpPr>
        <p:spPr>
          <a:xfrm>
            <a:off x="324000" y="4416819"/>
            <a:ext cx="8496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Designed and built to accelerate your AI Adoption  </a:t>
            </a:r>
          </a:p>
        </p:txBody>
      </p:sp>
    </p:spTree>
    <p:extLst>
      <p:ext uri="{BB962C8B-B14F-4D97-AF65-F5344CB8AC3E}">
        <p14:creationId xmlns:p14="http://schemas.microsoft.com/office/powerpoint/2010/main" val="16998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1D57A6-C55A-5B73-A697-6D1F7F6C1D47}"/>
              </a:ext>
            </a:extLst>
          </p:cNvPr>
          <p:cNvSpPr/>
          <p:nvPr/>
        </p:nvSpPr>
        <p:spPr>
          <a:xfrm>
            <a:off x="0" y="4366907"/>
            <a:ext cx="9144000" cy="365431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6D709-1E8B-DF9C-268A-8084AD4A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 dirty="0"/>
              <a:t>Modern cooling solutions for power dense workloads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797D0-36F7-6CBE-A575-F26528BC1ECB}"/>
              </a:ext>
            </a:extLst>
          </p:cNvPr>
          <p:cNvSpPr txBox="1"/>
          <p:nvPr/>
        </p:nvSpPr>
        <p:spPr>
          <a:xfrm>
            <a:off x="504825" y="3153923"/>
            <a:ext cx="2146505" cy="584775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 cap="all">
                <a:solidFill>
                  <a:schemeClr val="tx2"/>
                </a:solidFill>
                <a:latin typeface="TheSansOffice"/>
              </a:defRPr>
            </a:lvl1pPr>
          </a:lstStyle>
          <a:p>
            <a:r>
              <a:rPr lang="en-US">
                <a:solidFill>
                  <a:srgbClr val="BED730"/>
                </a:solidFill>
              </a:rPr>
              <a:t>REAR DOOR HEAT EXCHANGER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485F9-4BC4-314E-DC0B-6BFB110539A3}"/>
              </a:ext>
            </a:extLst>
          </p:cNvPr>
          <p:cNvSpPr txBox="1"/>
          <p:nvPr/>
        </p:nvSpPr>
        <p:spPr>
          <a:xfrm>
            <a:off x="6423827" y="3153923"/>
            <a:ext cx="2135134" cy="584775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1600" b="1" cap="all">
                <a:solidFill>
                  <a:srgbClr val="BED730"/>
                </a:solidFill>
                <a:latin typeface="TheSansOffice"/>
              </a:rPr>
              <a:t>Liquid immersion cooling</a:t>
            </a:r>
            <a:endParaRPr lang="en-US" sz="1000">
              <a:solidFill>
                <a:srgbClr val="BED73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05C3F-C01A-8007-3EC0-BFF4BA71C962}"/>
              </a:ext>
            </a:extLst>
          </p:cNvPr>
          <p:cNvSpPr txBox="1"/>
          <p:nvPr/>
        </p:nvSpPr>
        <p:spPr>
          <a:xfrm>
            <a:off x="3477305" y="3153923"/>
            <a:ext cx="2189389" cy="338554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 cap="all">
                <a:solidFill>
                  <a:schemeClr val="tx2"/>
                </a:solidFill>
                <a:latin typeface="TheSansOffice"/>
              </a:defRPr>
            </a:lvl1pPr>
          </a:lstStyle>
          <a:p>
            <a:r>
              <a:rPr lang="en-US">
                <a:solidFill>
                  <a:srgbClr val="BED730"/>
                </a:solidFill>
              </a:rPr>
              <a:t>Direct-to-chip</a:t>
            </a:r>
          </a:p>
        </p:txBody>
      </p:sp>
      <p:pic>
        <p:nvPicPr>
          <p:cNvPr id="14" name="Picture 13" descr="Liquid cooling&#10;">
            <a:extLst>
              <a:ext uri="{FF2B5EF4-FFF2-40B4-BE49-F238E27FC236}">
                <a16:creationId xmlns:a16="http://schemas.microsoft.com/office/drawing/2014/main" id="{924815B5-1BFF-6809-7DC2-5F27B9FA0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540" y="1138652"/>
            <a:ext cx="2579399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  <a:scene3d>
            <a:camera prst="perspectiveFront"/>
            <a:lightRig rig="threePt" dir="t"/>
          </a:scene3d>
        </p:spPr>
      </p:pic>
      <p:pic>
        <p:nvPicPr>
          <p:cNvPr id="15" name="Picture 14" descr="A row of black computer servers&#10;&#10;Description automatically generated with medium confidence">
            <a:extLst>
              <a:ext uri="{FF2B5EF4-FFF2-40B4-BE49-F238E27FC236}">
                <a16:creationId xmlns:a16="http://schemas.microsoft.com/office/drawing/2014/main" id="{04961AAA-8FFA-6092-E1B1-E05669A2D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" r="20287"/>
          <a:stretch/>
        </p:blipFill>
        <p:spPr>
          <a:xfrm>
            <a:off x="331283" y="1138652"/>
            <a:ext cx="2561617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  <a:scene3d>
            <a:camera prst="perspectiveFront"/>
            <a:lightRig rig="threePt" dir="t"/>
          </a:scene3d>
        </p:spPr>
      </p:pic>
      <p:pic>
        <p:nvPicPr>
          <p:cNvPr id="1026" name="Picture 2" descr="SmartPod blue lights">
            <a:extLst>
              <a:ext uri="{FF2B5EF4-FFF2-40B4-BE49-F238E27FC236}">
                <a16:creationId xmlns:a16="http://schemas.microsoft.com/office/drawing/2014/main" id="{E88E6B74-8A1B-3B3A-477C-6A9007EA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37" y="1138652"/>
            <a:ext cx="2579399" cy="1728000"/>
          </a:xfrm>
          <a:prstGeom prst="roundRect">
            <a:avLst>
              <a:gd name="adj" fmla="val 8594"/>
            </a:avLst>
          </a:prstGeom>
          <a:noFill/>
          <a:ln w="9525">
            <a:solidFill>
              <a:schemeClr val="accent1">
                <a:lumMod val="75000"/>
              </a:schemeClr>
            </a:solidFill>
            <a:prstDash val="sysDot"/>
          </a:ln>
          <a:effectLst>
            <a:reflection blurRad="12700" stA="38000" endPos="28000" dist="5000" dir="5400000" sy="-100000" algn="bl" rotWithShape="0"/>
          </a:effectLst>
          <a:scene3d>
            <a:camera prst="perspectiveFront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3C62DE-7651-3CDA-76BE-73C3856C9034}"/>
              </a:ext>
            </a:extLst>
          </p:cNvPr>
          <p:cNvSpPr txBox="1"/>
          <p:nvPr/>
        </p:nvSpPr>
        <p:spPr>
          <a:xfrm>
            <a:off x="504824" y="3713395"/>
            <a:ext cx="21465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8" indent="-8889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Ideal for 20-50 kW Rack load</a:t>
            </a:r>
          </a:p>
          <a:p>
            <a:pPr marL="88898" indent="-8889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PUE: 1.4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246BB-AEEA-105E-C69C-D580297A7D5D}"/>
              </a:ext>
            </a:extLst>
          </p:cNvPr>
          <p:cNvSpPr txBox="1"/>
          <p:nvPr/>
        </p:nvSpPr>
        <p:spPr>
          <a:xfrm>
            <a:off x="3477305" y="3713395"/>
            <a:ext cx="21893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8" indent="-8889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Ideal for 50 – 150 kW Rack load</a:t>
            </a:r>
          </a:p>
          <a:p>
            <a:pPr marL="88898" indent="-8889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PUE: 1.2 - 1.4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91B7A-C5DE-D0B4-25EC-D5C61DD826B5}"/>
              </a:ext>
            </a:extLst>
          </p:cNvPr>
          <p:cNvSpPr txBox="1"/>
          <p:nvPr/>
        </p:nvSpPr>
        <p:spPr>
          <a:xfrm>
            <a:off x="6423827" y="3694966"/>
            <a:ext cx="21351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898" indent="-8889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Ideal for 50-200 kW Rack load</a:t>
            </a:r>
          </a:p>
          <a:p>
            <a:pPr marL="88898" indent="-8889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PUE: 1.2 – 1.35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C2782-8B4F-9945-EEC8-E5C4DF61010D}"/>
              </a:ext>
            </a:extLst>
          </p:cNvPr>
          <p:cNvSpPr txBox="1"/>
          <p:nvPr/>
        </p:nvSpPr>
        <p:spPr>
          <a:xfrm>
            <a:off x="324000" y="4395733"/>
            <a:ext cx="8496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/>
              <a:t>Advanced liquid cooling solutions to shield your AI hub from heat surges</a:t>
            </a:r>
          </a:p>
        </p:txBody>
      </p:sp>
    </p:spTree>
    <p:extLst>
      <p:ext uri="{BB962C8B-B14F-4D97-AF65-F5344CB8AC3E}">
        <p14:creationId xmlns:p14="http://schemas.microsoft.com/office/powerpoint/2010/main" val="12938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0A97C0-4C77-624F-D1CC-B1361BA6B04D}"/>
              </a:ext>
            </a:extLst>
          </p:cNvPr>
          <p:cNvSpPr/>
          <p:nvPr/>
        </p:nvSpPr>
        <p:spPr>
          <a:xfrm>
            <a:off x="0" y="4366907"/>
            <a:ext cx="9144000" cy="365431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F391F6-01FB-3A4D-9634-C101C68E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>
            <a:noAutofit/>
          </a:bodyPr>
          <a:lstStyle/>
          <a:p>
            <a:r>
              <a:rPr lang="en-US" dirty="0"/>
              <a:t>AI-ready Data Centers summary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1514B0-31B1-72DF-5777-3CB106C4AA43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987424"/>
          <a:ext cx="8496300" cy="330418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425437">
                  <a:extLst>
                    <a:ext uri="{9D8B030D-6E8A-4147-A177-3AD203B41FA5}">
                      <a16:colId xmlns:a16="http://schemas.microsoft.com/office/drawing/2014/main" val="151223632"/>
                    </a:ext>
                  </a:extLst>
                </a:gridCol>
                <a:gridCol w="2161887">
                  <a:extLst>
                    <a:ext uri="{9D8B030D-6E8A-4147-A177-3AD203B41FA5}">
                      <a16:colId xmlns:a16="http://schemas.microsoft.com/office/drawing/2014/main" val="3941276650"/>
                    </a:ext>
                  </a:extLst>
                </a:gridCol>
                <a:gridCol w="2161887">
                  <a:extLst>
                    <a:ext uri="{9D8B030D-6E8A-4147-A177-3AD203B41FA5}">
                      <a16:colId xmlns:a16="http://schemas.microsoft.com/office/drawing/2014/main" val="1601599412"/>
                    </a:ext>
                  </a:extLst>
                </a:gridCol>
                <a:gridCol w="330898">
                  <a:extLst>
                    <a:ext uri="{9D8B030D-6E8A-4147-A177-3AD203B41FA5}">
                      <a16:colId xmlns:a16="http://schemas.microsoft.com/office/drawing/2014/main" val="30754424"/>
                    </a:ext>
                  </a:extLst>
                </a:gridCol>
                <a:gridCol w="2416191">
                  <a:extLst>
                    <a:ext uri="{9D8B030D-6E8A-4147-A177-3AD203B41FA5}">
                      <a16:colId xmlns:a16="http://schemas.microsoft.com/office/drawing/2014/main" val="2517253767"/>
                    </a:ext>
                  </a:extLst>
                </a:gridCol>
              </a:tblGrid>
              <a:tr h="199654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SERVICES</a:t>
                      </a:r>
                    </a:p>
                  </a:txBody>
                  <a:tcPr marL="36000" marR="36000" marT="0" marB="0" anchor="ctr">
                    <a:solidFill>
                      <a:srgbClr val="BED7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CHALLENGES</a:t>
                      </a:r>
                    </a:p>
                  </a:txBody>
                  <a:tcPr marL="36000" marR="36000" marT="0" marB="0" anchor="ctr">
                    <a:solidFill>
                      <a:srgbClr val="BED7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SOLUTION</a:t>
                      </a:r>
                    </a:p>
                  </a:txBody>
                  <a:tcPr marL="36000" marR="36000" marT="0" marB="0" anchor="ctr">
                    <a:solidFill>
                      <a:srgbClr val="BED7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0" marB="0" anchor="ctr">
                    <a:solidFill>
                      <a:srgbClr val="BED7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tx1"/>
                          </a:solidFill>
                        </a:rPr>
                        <a:t>SIFY READINESS</a:t>
                      </a:r>
                    </a:p>
                  </a:txBody>
                  <a:tcPr marL="36000" marR="36000" marT="0" marB="0" anchor="ctr">
                    <a:solidFill>
                      <a:srgbClr val="BED7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02982"/>
                  </a:ext>
                </a:extLst>
              </a:tr>
              <a:tr h="390264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BED730"/>
                          </a:solidFill>
                        </a:rPr>
                        <a:t>POWER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Quality, Uninterrupted Power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Grid level feeder on 220kV or above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b="1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220kV onsite substation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69533224"/>
                  </a:ext>
                </a:extLst>
              </a:tr>
              <a:tr h="428568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BED730"/>
                          </a:solidFill>
                        </a:rPr>
                        <a:t>POWER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Block power to support larger AI rack cluster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Design power clusters including UPS, Busbars that support larger power blocks, usually up to 1000KW per row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Each power blocks is in 2160kW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394796304"/>
                  </a:ext>
                </a:extLst>
              </a:tr>
              <a:tr h="428568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BED730"/>
                          </a:solidFill>
                        </a:rPr>
                        <a:t>HYBRID COOLING TECHNOLOGIES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Any one type of cooling such as DX or Chilled water doesn’t support varying AI rack environment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Data center to support wider range of water temperature, usually from 18 deg C to 40 deg C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Supports multiple cooling technology such DX, Chillers and Dry Coolers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771977505"/>
                  </a:ext>
                </a:extLst>
              </a:tr>
              <a:tr h="428568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BED730"/>
                          </a:solidFill>
                        </a:rPr>
                        <a:t>WATER DISTRIBUTION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Precise flow, pressure and temperature, controlled water distribution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Design the water distribution with the help of CFD analysis and design appropriate control systems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Supports CDU based and non-CDU based water distribution, delivering precise water parameters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79307942"/>
                  </a:ext>
                </a:extLst>
              </a:tr>
              <a:tr h="571424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BED730"/>
                          </a:solidFill>
                        </a:rPr>
                        <a:t>WATER QUALITY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Maintain accurate level of water quality parameters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The primary and secondary water parameters to be maintained for efficient heat transfer and clog free distribution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Multistage water management system including chemical treatment to maintain the water parameters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973923092"/>
                  </a:ext>
                </a:extLst>
              </a:tr>
              <a:tr h="428568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BED730"/>
                          </a:solidFill>
                        </a:rPr>
                        <a:t>BUILDING INFRASTRUCTURE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Adequate floor loading and height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Design buildings that supports high floor loading, and space for multilayer overhead infrastructure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Buildings comply with latest building codes, 6.3 meters room height, 2100kg floor loading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2684743086"/>
                  </a:ext>
                </a:extLst>
              </a:tr>
              <a:tr h="428568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rgbClr val="BED730"/>
                          </a:solidFill>
                        </a:rPr>
                        <a:t>NETWORK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Redundant and scalable backbone and internet connections 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</a:rPr>
                        <a:t>Large capacity, inter data center, inter city and internet gateway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Network supports its data center with all types and capacities of network. Low latency connects to Hyperscale Clouds, OTTs, IXs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3973072081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B37BF887-4B45-DF1B-0B51-5F31CB5605AF}"/>
              </a:ext>
            </a:extLst>
          </p:cNvPr>
          <p:cNvSpPr>
            <a:spLocks noChangeAspect="1"/>
          </p:cNvSpPr>
          <p:nvPr/>
        </p:nvSpPr>
        <p:spPr>
          <a:xfrm>
            <a:off x="6171087" y="1333930"/>
            <a:ext cx="144000" cy="14400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690D0F-C6A2-FEF4-3CE0-A13BE9ED99D6}"/>
              </a:ext>
            </a:extLst>
          </p:cNvPr>
          <p:cNvSpPr>
            <a:spLocks noChangeAspect="1"/>
          </p:cNvSpPr>
          <p:nvPr/>
        </p:nvSpPr>
        <p:spPr>
          <a:xfrm>
            <a:off x="6171087" y="1761853"/>
            <a:ext cx="144000" cy="14400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BB8A06-A984-FA9C-599E-48D48A68F3EE}"/>
              </a:ext>
            </a:extLst>
          </p:cNvPr>
          <p:cNvSpPr>
            <a:spLocks noChangeAspect="1"/>
          </p:cNvSpPr>
          <p:nvPr/>
        </p:nvSpPr>
        <p:spPr>
          <a:xfrm>
            <a:off x="6171087" y="2161116"/>
            <a:ext cx="144000" cy="14400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64B0BA-F6FD-4347-E919-3970A92FB08F}"/>
              </a:ext>
            </a:extLst>
          </p:cNvPr>
          <p:cNvSpPr>
            <a:spLocks noChangeAspect="1"/>
          </p:cNvSpPr>
          <p:nvPr/>
        </p:nvSpPr>
        <p:spPr>
          <a:xfrm>
            <a:off x="6171087" y="2608562"/>
            <a:ext cx="144000" cy="14400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0E8050-BA27-2558-E6F2-0E9D568DF371}"/>
              </a:ext>
            </a:extLst>
          </p:cNvPr>
          <p:cNvSpPr>
            <a:spLocks noChangeAspect="1"/>
          </p:cNvSpPr>
          <p:nvPr/>
        </p:nvSpPr>
        <p:spPr>
          <a:xfrm>
            <a:off x="6171087" y="3083948"/>
            <a:ext cx="144000" cy="14400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20E5D6-36CE-DDB4-6EF5-42EF4B484C0F}"/>
              </a:ext>
            </a:extLst>
          </p:cNvPr>
          <p:cNvSpPr>
            <a:spLocks noChangeAspect="1"/>
          </p:cNvSpPr>
          <p:nvPr/>
        </p:nvSpPr>
        <p:spPr>
          <a:xfrm>
            <a:off x="6171087" y="3615777"/>
            <a:ext cx="144000" cy="14400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A968CE-A298-D9A8-E77B-F3BBCD5323F5}"/>
              </a:ext>
            </a:extLst>
          </p:cNvPr>
          <p:cNvSpPr>
            <a:spLocks noChangeAspect="1"/>
          </p:cNvSpPr>
          <p:nvPr/>
        </p:nvSpPr>
        <p:spPr>
          <a:xfrm>
            <a:off x="6171087" y="4017280"/>
            <a:ext cx="144000" cy="144000"/>
          </a:xfrm>
          <a:prstGeom prst="ellipse">
            <a:avLst/>
          </a:prstGeom>
          <a:solidFill>
            <a:srgbClr val="BED73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79565-6E7F-5095-95DE-7D16BD852E7E}"/>
              </a:ext>
            </a:extLst>
          </p:cNvPr>
          <p:cNvSpPr txBox="1"/>
          <p:nvPr/>
        </p:nvSpPr>
        <p:spPr>
          <a:xfrm>
            <a:off x="324000" y="4411122"/>
            <a:ext cx="8496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Strategically designed framework to enable and optimize hosting for AI Workloads</a:t>
            </a:r>
          </a:p>
        </p:txBody>
      </p:sp>
    </p:spTree>
    <p:extLst>
      <p:ext uri="{BB962C8B-B14F-4D97-AF65-F5344CB8AC3E}">
        <p14:creationId xmlns:p14="http://schemas.microsoft.com/office/powerpoint/2010/main" val="24367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986A64-B888-D5E5-E3DE-66EC71678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3396343"/>
            <a:ext cx="8496300" cy="1335995"/>
          </a:xfrm>
        </p:spPr>
        <p:txBody>
          <a:bodyPr/>
          <a:lstStyle/>
          <a:p>
            <a:r>
              <a:rPr lang="en-US" dirty="0"/>
              <a:t>Data centers by location</a:t>
            </a:r>
          </a:p>
        </p:txBody>
      </p:sp>
    </p:spTree>
    <p:extLst>
      <p:ext uri="{BB962C8B-B14F-4D97-AF65-F5344CB8AC3E}">
        <p14:creationId xmlns:p14="http://schemas.microsoft.com/office/powerpoint/2010/main" val="11858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9140B0-E6B8-C3DF-4A24-3E4287525AF5}"/>
              </a:ext>
            </a:extLst>
          </p:cNvPr>
          <p:cNvSpPr txBox="1"/>
          <p:nvPr/>
        </p:nvSpPr>
        <p:spPr>
          <a:xfrm>
            <a:off x="7547896" y="4928056"/>
            <a:ext cx="1596104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>
                <a:solidFill>
                  <a:schemeClr val="bg1">
                    <a:lumMod val="75000"/>
                  </a:schemeClr>
                </a:solidFill>
              </a:rPr>
              <a:t>Source: Research Firms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830C81-CACD-5601-FEE9-D6FDC07C369F}"/>
              </a:ext>
            </a:extLst>
          </p:cNvPr>
          <p:cNvGrpSpPr/>
          <p:nvPr/>
        </p:nvGrpSpPr>
        <p:grpSpPr>
          <a:xfrm>
            <a:off x="416100" y="2903734"/>
            <a:ext cx="1512000" cy="1828053"/>
            <a:chOff x="416100" y="2903734"/>
            <a:chExt cx="1512000" cy="1828053"/>
          </a:xfrm>
        </p:grpSpPr>
        <p:sp>
          <p:nvSpPr>
            <p:cNvPr id="14" name="Rectangle: Rounded Corners 111">
              <a:extLst>
                <a:ext uri="{FF2B5EF4-FFF2-40B4-BE49-F238E27FC236}">
                  <a16:creationId xmlns:a16="http://schemas.microsoft.com/office/drawing/2014/main" id="{56B996D2-D2D0-CF7B-0842-E31D98D9DCE1}"/>
                </a:ext>
              </a:extLst>
            </p:cNvPr>
            <p:cNvSpPr/>
            <p:nvPr/>
          </p:nvSpPr>
          <p:spPr>
            <a:xfrm flipV="1">
              <a:off x="416100" y="2903734"/>
              <a:ext cx="1512000" cy="1828053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A47D1-F4B3-512A-7247-19DA5AE8FFA3}"/>
                </a:ext>
              </a:extLst>
            </p:cNvPr>
            <p:cNvSpPr txBox="1"/>
            <p:nvPr/>
          </p:nvSpPr>
          <p:spPr>
            <a:xfrm>
              <a:off x="532014" y="3346792"/>
              <a:ext cx="1283435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Digital Economy </a:t>
              </a:r>
              <a:r>
                <a:rPr lang="en-US" sz="1400" b="1">
                  <a:solidFill>
                    <a:srgbClr val="BED730"/>
                  </a:solidFill>
                </a:rPr>
                <a:t>Expansion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6ED298-D5FD-AD02-C55D-E786C0BDE13D}"/>
              </a:ext>
            </a:extLst>
          </p:cNvPr>
          <p:cNvGrpSpPr/>
          <p:nvPr/>
        </p:nvGrpSpPr>
        <p:grpSpPr>
          <a:xfrm>
            <a:off x="2122984" y="2903734"/>
            <a:ext cx="1512000" cy="1828053"/>
            <a:chOff x="2122984" y="2903734"/>
            <a:chExt cx="1512000" cy="1828053"/>
          </a:xfrm>
        </p:grpSpPr>
        <p:sp>
          <p:nvSpPr>
            <p:cNvPr id="15" name="Rectangle: Rounded Corners 112">
              <a:extLst>
                <a:ext uri="{FF2B5EF4-FFF2-40B4-BE49-F238E27FC236}">
                  <a16:creationId xmlns:a16="http://schemas.microsoft.com/office/drawing/2014/main" id="{2BB9297B-1B35-29CC-1C6D-3C0D2AD28F79}"/>
                </a:ext>
              </a:extLst>
            </p:cNvPr>
            <p:cNvSpPr/>
            <p:nvPr/>
          </p:nvSpPr>
          <p:spPr>
            <a:xfrm flipV="1">
              <a:off x="2122984" y="2903734"/>
              <a:ext cx="1512000" cy="1828053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endParaRPr lang="en-US" sz="900" b="1">
                <a:solidFill>
                  <a:srgbClr val="D9D9D9"/>
                </a:solidFill>
                <a:latin typeface="Trebuchet MS" panose="020B0703020202090204" pitchFamily="34" charset="0"/>
                <a:cs typeface="Segoe U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E23D6B-7619-02B5-F4E5-E7D7A09E0F79}"/>
                </a:ext>
              </a:extLst>
            </p:cNvPr>
            <p:cNvSpPr txBox="1"/>
            <p:nvPr/>
          </p:nvSpPr>
          <p:spPr>
            <a:xfrm>
              <a:off x="2236124" y="3346792"/>
              <a:ext cx="1288472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Increased Data </a:t>
              </a:r>
              <a:r>
                <a:rPr lang="en-US" sz="1400" b="1">
                  <a:solidFill>
                    <a:srgbClr val="BED730"/>
                  </a:solidFill>
                </a:rPr>
                <a:t>Consumption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5A689D-781B-0F30-C24F-E596DA231048}"/>
              </a:ext>
            </a:extLst>
          </p:cNvPr>
          <p:cNvGrpSpPr/>
          <p:nvPr/>
        </p:nvGrpSpPr>
        <p:grpSpPr>
          <a:xfrm>
            <a:off x="5511949" y="2903734"/>
            <a:ext cx="1512000" cy="1828053"/>
            <a:chOff x="5511949" y="2903734"/>
            <a:chExt cx="1512000" cy="1828053"/>
          </a:xfrm>
        </p:grpSpPr>
        <p:sp>
          <p:nvSpPr>
            <p:cNvPr id="17" name="Rectangle: Rounded Corners 114">
              <a:extLst>
                <a:ext uri="{FF2B5EF4-FFF2-40B4-BE49-F238E27FC236}">
                  <a16:creationId xmlns:a16="http://schemas.microsoft.com/office/drawing/2014/main" id="{6B26F7DB-50D3-912F-A7CF-ECEB7BF2EB16}"/>
                </a:ext>
              </a:extLst>
            </p:cNvPr>
            <p:cNvSpPr/>
            <p:nvPr/>
          </p:nvSpPr>
          <p:spPr>
            <a:xfrm flipV="1">
              <a:off x="5511949" y="2903734"/>
              <a:ext cx="1512000" cy="1828053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endParaRPr lang="en-US" sz="1200">
                <a:latin typeface="Trebuchet MS" panose="020B070302020209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8251AC-B914-EC17-616A-DAB4B7A10851}"/>
                </a:ext>
              </a:extLst>
            </p:cNvPr>
            <p:cNvSpPr txBox="1"/>
            <p:nvPr/>
          </p:nvSpPr>
          <p:spPr>
            <a:xfrm>
              <a:off x="5549269" y="3346792"/>
              <a:ext cx="1437360" cy="116955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Growth Segments: </a:t>
              </a:r>
              <a:r>
                <a:rPr lang="en-US" sz="1400" b="1">
                  <a:solidFill>
                    <a:srgbClr val="BED730"/>
                  </a:solidFill>
                </a:rPr>
                <a:t>GDC/GCCs</a:t>
              </a:r>
            </a:p>
            <a:p>
              <a:r>
                <a:rPr lang="en-US" sz="1400" b="1">
                  <a:solidFill>
                    <a:srgbClr val="BED730"/>
                  </a:solidFill>
                </a:rPr>
                <a:t>30+ Cities- Tier 2 and 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C30F344-1A91-C159-3B23-29BA850911AB}"/>
              </a:ext>
            </a:extLst>
          </p:cNvPr>
          <p:cNvGrpSpPr/>
          <p:nvPr/>
        </p:nvGrpSpPr>
        <p:grpSpPr>
          <a:xfrm>
            <a:off x="7212919" y="2903734"/>
            <a:ext cx="1512000" cy="1828053"/>
            <a:chOff x="7212919" y="2903734"/>
            <a:chExt cx="1512000" cy="1828053"/>
          </a:xfrm>
        </p:grpSpPr>
        <p:sp>
          <p:nvSpPr>
            <p:cNvPr id="18" name="Rectangle: Rounded Corners 19">
              <a:extLst>
                <a:ext uri="{FF2B5EF4-FFF2-40B4-BE49-F238E27FC236}">
                  <a16:creationId xmlns:a16="http://schemas.microsoft.com/office/drawing/2014/main" id="{8236D9E1-2D4F-1435-D5FA-CDB6EE79BA20}"/>
                </a:ext>
              </a:extLst>
            </p:cNvPr>
            <p:cNvSpPr/>
            <p:nvPr/>
          </p:nvSpPr>
          <p:spPr>
            <a:xfrm flipV="1">
              <a:off x="7212919" y="2903734"/>
              <a:ext cx="1512000" cy="1828053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endParaRPr lang="en-US" sz="1200">
                <a:latin typeface="Trebuchet MS" panose="020B070302020209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5348E3-2ECB-2C55-2AC6-028E47F0AC37}"/>
                </a:ext>
              </a:extLst>
            </p:cNvPr>
            <p:cNvSpPr txBox="1"/>
            <p:nvPr/>
          </p:nvSpPr>
          <p:spPr>
            <a:xfrm>
              <a:off x="7307948" y="3346792"/>
              <a:ext cx="1304038" cy="116955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Government policy &amp; Regulatory </a:t>
              </a:r>
              <a:r>
                <a:rPr lang="en-US" sz="1400" b="1">
                  <a:solidFill>
                    <a:srgbClr val="BED730"/>
                  </a:solidFill>
                </a:rPr>
                <a:t>Frameworks</a:t>
              </a:r>
            </a:p>
            <a:p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8AB9FA92-3B6D-C342-3808-41CCC24E8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/>
              <a:t>India: A Data Center Hub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FCAA50F-D41C-999A-CD7A-656C8CBB08B5}"/>
              </a:ext>
            </a:extLst>
          </p:cNvPr>
          <p:cNvCxnSpPr>
            <a:cxnSpLocks/>
            <a:stCxn id="20" idx="2"/>
            <a:endCxn id="14" idx="2"/>
          </p:cNvCxnSpPr>
          <p:nvPr/>
        </p:nvCxnSpPr>
        <p:spPr>
          <a:xfrm rot="5400000">
            <a:off x="2696382" y="1028116"/>
            <a:ext cx="351336" cy="3399900"/>
          </a:xfrm>
          <a:prstGeom prst="bentConnector3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46404102-C32E-1223-7B78-83DBEF9E5D74}"/>
              </a:ext>
            </a:extLst>
          </p:cNvPr>
          <p:cNvCxnSpPr>
            <a:cxnSpLocks/>
            <a:stCxn id="20" idx="2"/>
            <a:endCxn id="15" idx="2"/>
          </p:cNvCxnSpPr>
          <p:nvPr/>
        </p:nvCxnSpPr>
        <p:spPr>
          <a:xfrm rot="5400000">
            <a:off x="3549824" y="1881558"/>
            <a:ext cx="351336" cy="1693016"/>
          </a:xfrm>
          <a:prstGeom prst="bentConnector3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B56880-DFDA-04A2-A189-77E446D9D8CA}"/>
              </a:ext>
            </a:extLst>
          </p:cNvPr>
          <p:cNvGrpSpPr/>
          <p:nvPr/>
        </p:nvGrpSpPr>
        <p:grpSpPr>
          <a:xfrm>
            <a:off x="3814880" y="2903734"/>
            <a:ext cx="1512000" cy="1828053"/>
            <a:chOff x="3814880" y="2903734"/>
            <a:chExt cx="1512000" cy="1828053"/>
          </a:xfrm>
        </p:grpSpPr>
        <p:sp>
          <p:nvSpPr>
            <p:cNvPr id="16" name="Rectangle: Rounded Corners 113">
              <a:extLst>
                <a:ext uri="{FF2B5EF4-FFF2-40B4-BE49-F238E27FC236}">
                  <a16:creationId xmlns:a16="http://schemas.microsoft.com/office/drawing/2014/main" id="{76A5B6E1-C469-99B6-23BF-479C56243D6A}"/>
                </a:ext>
              </a:extLst>
            </p:cNvPr>
            <p:cNvSpPr/>
            <p:nvPr/>
          </p:nvSpPr>
          <p:spPr>
            <a:xfrm flipV="1">
              <a:off x="3814880" y="2903734"/>
              <a:ext cx="1512000" cy="1828053"/>
            </a:xfrm>
            <a:prstGeom prst="flowChartOffpageConnector">
              <a:avLst/>
            </a:prstGeom>
            <a:solidFill>
              <a:srgbClr val="10253F">
                <a:alpha val="50196"/>
              </a:srgbClr>
            </a:solidFill>
            <a:ln w="9525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spcAft>
                  <a:spcPts val="600"/>
                </a:spcAft>
              </a:pPr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280B22-A2A4-94E7-66CD-17047A07DD6F}"/>
                </a:ext>
              </a:extLst>
            </p:cNvPr>
            <p:cNvSpPr txBox="1"/>
            <p:nvPr/>
          </p:nvSpPr>
          <p:spPr>
            <a:xfrm>
              <a:off x="3872874" y="3346792"/>
              <a:ext cx="1398251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Cloud &amp; Emerging Tech:  </a:t>
              </a:r>
              <a:r>
                <a:rPr lang="en-US" sz="1400" b="1">
                  <a:solidFill>
                    <a:srgbClr val="BED730"/>
                  </a:solidFill>
                </a:rPr>
                <a:t>AI, 5G, Edge Solutions</a:t>
              </a:r>
            </a:p>
          </p:txBody>
        </p:sp>
      </p:grp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B45AA5DA-F05C-6B40-729B-0FE4565E5132}"/>
              </a:ext>
            </a:extLst>
          </p:cNvPr>
          <p:cNvCxnSpPr>
            <a:cxnSpLocks/>
            <a:stCxn id="20" idx="2"/>
            <a:endCxn id="16" idx="2"/>
          </p:cNvCxnSpPr>
          <p:nvPr/>
        </p:nvCxnSpPr>
        <p:spPr>
          <a:xfrm rot="5400000">
            <a:off x="4395772" y="2727506"/>
            <a:ext cx="351336" cy="1120"/>
          </a:xfrm>
          <a:prstGeom prst="bentConnector3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410471E1-2AE8-3479-124D-55B24AD2BB3B}"/>
              </a:ext>
            </a:extLst>
          </p:cNvPr>
          <p:cNvCxnSpPr>
            <a:cxnSpLocks/>
            <a:stCxn id="20" idx="2"/>
            <a:endCxn id="17" idx="2"/>
          </p:cNvCxnSpPr>
          <p:nvPr/>
        </p:nvCxnSpPr>
        <p:spPr>
          <a:xfrm rot="16200000" flipH="1">
            <a:off x="5244306" y="1880091"/>
            <a:ext cx="351336" cy="1695949"/>
          </a:xfrm>
          <a:prstGeom prst="bentConnector3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3B2032A9-7779-D2A5-4F8F-188864C11563}"/>
              </a:ext>
            </a:extLst>
          </p:cNvPr>
          <p:cNvCxnSpPr>
            <a:cxnSpLocks/>
            <a:stCxn id="20" idx="2"/>
            <a:endCxn id="18" idx="2"/>
          </p:cNvCxnSpPr>
          <p:nvPr/>
        </p:nvCxnSpPr>
        <p:spPr>
          <a:xfrm rot="16200000" flipH="1">
            <a:off x="6094791" y="1029606"/>
            <a:ext cx="351336" cy="3396919"/>
          </a:xfrm>
          <a:prstGeom prst="bentConnector3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7F2596-FF4E-CA39-D88A-4792B8EE30F3}"/>
              </a:ext>
            </a:extLst>
          </p:cNvPr>
          <p:cNvGrpSpPr/>
          <p:nvPr/>
        </p:nvGrpSpPr>
        <p:grpSpPr>
          <a:xfrm>
            <a:off x="3179832" y="2102075"/>
            <a:ext cx="2784336" cy="450323"/>
            <a:chOff x="3179832" y="2102075"/>
            <a:chExt cx="2784336" cy="45032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6EAFD55-86D0-45DB-0E5C-90CEF000AE59}"/>
                </a:ext>
              </a:extLst>
            </p:cNvPr>
            <p:cNvSpPr/>
            <p:nvPr/>
          </p:nvSpPr>
          <p:spPr>
            <a:xfrm>
              <a:off x="3179832" y="2102075"/>
              <a:ext cx="2784336" cy="450323"/>
            </a:xfrm>
            <a:prstGeom prst="roundRect">
              <a:avLst>
                <a:gd name="adj" fmla="val 50000"/>
              </a:avLst>
            </a:prstGeom>
            <a:solidFill>
              <a:srgbClr val="BED73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B9E4B1-D8C7-7C60-503C-6520678EE99A}"/>
                </a:ext>
              </a:extLst>
            </p:cNvPr>
            <p:cNvSpPr txBox="1"/>
            <p:nvPr/>
          </p:nvSpPr>
          <p:spPr>
            <a:xfrm>
              <a:off x="3498746" y="2157959"/>
              <a:ext cx="21465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KEY DRIVERS</a:t>
              </a:r>
            </a:p>
          </p:txBody>
        </p:sp>
      </p:grpSp>
      <p:sp>
        <p:nvSpPr>
          <p:cNvPr id="33" name="Rectangle: Rounded Corners 3">
            <a:extLst>
              <a:ext uri="{FF2B5EF4-FFF2-40B4-BE49-F238E27FC236}">
                <a16:creationId xmlns:a16="http://schemas.microsoft.com/office/drawing/2014/main" id="{1E1E106F-42CD-C086-B439-D46B54AF1750}"/>
              </a:ext>
            </a:extLst>
          </p:cNvPr>
          <p:cNvSpPr/>
          <p:nvPr/>
        </p:nvSpPr>
        <p:spPr>
          <a:xfrm>
            <a:off x="792613" y="987425"/>
            <a:ext cx="3600000" cy="720000"/>
          </a:xfrm>
          <a:prstGeom prst="roundRect">
            <a:avLst/>
          </a:prstGeom>
          <a:solidFill>
            <a:srgbClr val="00B0F0">
              <a:alpha val="50196"/>
            </a:srgbClr>
          </a:solidFill>
          <a:ln w="6350"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Trebuchet MS" panose="020B0703020202090204" pitchFamily="34" charset="0"/>
              </a:rPr>
              <a:t>India’s Colo Data Center capacity stood at </a:t>
            </a:r>
            <a:r>
              <a:rPr lang="en-US" sz="1400" b="1">
                <a:solidFill>
                  <a:srgbClr val="BED730"/>
                </a:solidFill>
                <a:latin typeface="Trebuchet MS" panose="020B0703020202090204" pitchFamily="34" charset="0"/>
              </a:rPr>
              <a:t>977 MW </a:t>
            </a:r>
            <a:r>
              <a:rPr lang="en-US" sz="1400">
                <a:solidFill>
                  <a:schemeClr val="bg1"/>
                </a:solidFill>
                <a:latin typeface="Trebuchet MS" panose="020B0703020202090204" pitchFamily="34" charset="0"/>
              </a:rPr>
              <a:t>IT Load as of H2 2023 </a:t>
            </a:r>
          </a:p>
        </p:txBody>
      </p:sp>
      <p:sp>
        <p:nvSpPr>
          <p:cNvPr id="34" name="Rectangle: Rounded Corners 10">
            <a:extLst>
              <a:ext uri="{FF2B5EF4-FFF2-40B4-BE49-F238E27FC236}">
                <a16:creationId xmlns:a16="http://schemas.microsoft.com/office/drawing/2014/main" id="{F49E02E1-1E9B-7581-04DB-80C22A8E158D}"/>
              </a:ext>
            </a:extLst>
          </p:cNvPr>
          <p:cNvSpPr/>
          <p:nvPr/>
        </p:nvSpPr>
        <p:spPr>
          <a:xfrm>
            <a:off x="4751389" y="988516"/>
            <a:ext cx="3600000" cy="720000"/>
          </a:xfrm>
          <a:prstGeom prst="roundRect">
            <a:avLst/>
          </a:prstGeom>
          <a:solidFill>
            <a:srgbClr val="0070C0">
              <a:alpha val="50196"/>
            </a:srgbClr>
          </a:solidFill>
          <a:ln w="6350">
            <a:solidFill>
              <a:schemeClr val="accent5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Trebuchet MS" panose="020B0703020202090204" pitchFamily="34" charset="0"/>
              </a:rPr>
              <a:t>India will be adding </a:t>
            </a:r>
            <a:r>
              <a:rPr lang="en-US" sz="1400" b="1">
                <a:solidFill>
                  <a:srgbClr val="BED730"/>
                </a:solidFill>
                <a:latin typeface="Trebuchet MS" panose="020B0703020202090204" pitchFamily="34" charset="0"/>
              </a:rPr>
              <a:t>464 MW </a:t>
            </a:r>
            <a:r>
              <a:rPr lang="en-US" sz="1400">
                <a:solidFill>
                  <a:schemeClr val="bg1"/>
                </a:solidFill>
                <a:latin typeface="Trebuchet MS" panose="020B0703020202090204" pitchFamily="34" charset="0"/>
              </a:rPr>
              <a:t>of new Colo capacity each year until 2028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758C2D3-083D-692C-0876-45B3372D7A45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>
            <a:off x="4392613" y="1347425"/>
            <a:ext cx="358776" cy="1091"/>
          </a:xfrm>
          <a:prstGeom prst="straightConnector1">
            <a:avLst/>
          </a:prstGeom>
          <a:ln>
            <a:solidFill>
              <a:srgbClr val="BED73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3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D510D-6DF0-F80F-EA88-DB32671E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34133"/>
            <a:ext cx="8496150" cy="400099"/>
          </a:xfrm>
        </p:spPr>
        <p:txBody>
          <a:bodyPr/>
          <a:lstStyle/>
          <a:p>
            <a:r>
              <a:rPr lang="en-US" dirty="0"/>
              <a:t>Overview: MUMBAI 03 MEGA CAMPUS, RABALE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25778D-C544-5A42-F56A-EBF80A9BAEDD}"/>
              </a:ext>
            </a:extLst>
          </p:cNvPr>
          <p:cNvGrpSpPr/>
          <p:nvPr/>
        </p:nvGrpSpPr>
        <p:grpSpPr>
          <a:xfrm>
            <a:off x="2686923" y="3286389"/>
            <a:ext cx="1295058" cy="184666"/>
            <a:chOff x="327268" y="4683390"/>
            <a:chExt cx="848389" cy="246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A92DC1-B149-6AA5-49A0-5E8A336C8BC1}"/>
                </a:ext>
              </a:extLst>
            </p:cNvPr>
            <p:cNvSpPr txBox="1"/>
            <p:nvPr/>
          </p:nvSpPr>
          <p:spPr>
            <a:xfrm>
              <a:off x="327268" y="4737112"/>
              <a:ext cx="108000" cy="108000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5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D44DB6-CD6C-CE87-F57A-52019B6702B9}"/>
                </a:ext>
              </a:extLst>
            </p:cNvPr>
            <p:cNvSpPr txBox="1"/>
            <p:nvPr/>
          </p:nvSpPr>
          <p:spPr>
            <a:xfrm>
              <a:off x="435268" y="4683390"/>
              <a:ext cx="740389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5 Towers Operational</a:t>
              </a:r>
              <a:endParaRPr kumimoji="0" lang="en-IN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224012-E724-D5D1-94C3-DA39123D0A4B}"/>
              </a:ext>
            </a:extLst>
          </p:cNvPr>
          <p:cNvGrpSpPr/>
          <p:nvPr/>
        </p:nvGrpSpPr>
        <p:grpSpPr>
          <a:xfrm>
            <a:off x="3876526" y="3295365"/>
            <a:ext cx="1384728" cy="184666"/>
            <a:chOff x="1209224" y="4683390"/>
            <a:chExt cx="1073941" cy="246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EE5203-CFFB-79F5-A7D4-60BBA3B5288E}"/>
                </a:ext>
              </a:extLst>
            </p:cNvPr>
            <p:cNvSpPr txBox="1"/>
            <p:nvPr/>
          </p:nvSpPr>
          <p:spPr>
            <a:xfrm>
              <a:off x="1209224" y="4737112"/>
              <a:ext cx="108000" cy="108000"/>
            </a:xfrm>
            <a:prstGeom prst="roundRect">
              <a:avLst>
                <a:gd name="adj" fmla="val 9442"/>
              </a:avLst>
            </a:prstGeom>
            <a:solidFill>
              <a:schemeClr val="accent6"/>
            </a:solidFill>
            <a:ln w="635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5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4C765F-AD83-9B89-2A06-9BCEB184A814}"/>
                </a:ext>
              </a:extLst>
            </p:cNvPr>
            <p:cNvSpPr txBox="1"/>
            <p:nvPr/>
          </p:nvSpPr>
          <p:spPr>
            <a:xfrm>
              <a:off x="1317224" y="4683390"/>
              <a:ext cx="965941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4 Towers In Development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339E85-7A93-FCF0-64D7-DEFB27DA870A}"/>
              </a:ext>
            </a:extLst>
          </p:cNvPr>
          <p:cNvGrpSpPr/>
          <p:nvPr/>
        </p:nvGrpSpPr>
        <p:grpSpPr>
          <a:xfrm>
            <a:off x="5138928" y="3309153"/>
            <a:ext cx="1037683" cy="184666"/>
            <a:chOff x="2316732" y="4683390"/>
            <a:chExt cx="877822" cy="24622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9DB43E-DCFE-5E5B-67CD-5BC06D6AF678}"/>
                </a:ext>
              </a:extLst>
            </p:cNvPr>
            <p:cNvSpPr txBox="1"/>
            <p:nvPr/>
          </p:nvSpPr>
          <p:spPr>
            <a:xfrm>
              <a:off x="2316732" y="4737112"/>
              <a:ext cx="108000" cy="108000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5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172F68-4F0D-4645-4DAA-0069A3E2C6EC}"/>
                </a:ext>
              </a:extLst>
            </p:cNvPr>
            <p:cNvSpPr txBox="1"/>
            <p:nvPr/>
          </p:nvSpPr>
          <p:spPr>
            <a:xfrm>
              <a:off x="2424732" y="4683390"/>
              <a:ext cx="769822" cy="24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3 Towers in Planning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7E02EA-C415-4A92-7621-134889DD5794}"/>
              </a:ext>
            </a:extLst>
          </p:cNvPr>
          <p:cNvGrpSpPr/>
          <p:nvPr/>
        </p:nvGrpSpPr>
        <p:grpSpPr>
          <a:xfrm>
            <a:off x="2143310" y="986637"/>
            <a:ext cx="4856846" cy="2140766"/>
            <a:chOff x="323851" y="1011830"/>
            <a:chExt cx="5216157" cy="2299141"/>
          </a:xfrm>
        </p:grpSpPr>
        <p:pic>
          <p:nvPicPr>
            <p:cNvPr id="42" name="Picture 41" descr="A group of buildings with blue labels&#10;&#10;Description automatically generated">
              <a:extLst>
                <a:ext uri="{FF2B5EF4-FFF2-40B4-BE49-F238E27FC236}">
                  <a16:creationId xmlns:a16="http://schemas.microsoft.com/office/drawing/2014/main" id="{EC5EEC64-58A9-0961-A005-A501FB193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787" b="9615"/>
            <a:stretch/>
          </p:blipFill>
          <p:spPr>
            <a:xfrm>
              <a:off x="323851" y="1011830"/>
              <a:ext cx="5216157" cy="22991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A9F450-0130-C29A-3084-26F7FD2E4A02}"/>
                </a:ext>
              </a:extLst>
            </p:cNvPr>
            <p:cNvSpPr txBox="1"/>
            <p:nvPr/>
          </p:nvSpPr>
          <p:spPr>
            <a:xfrm>
              <a:off x="673291" y="2389189"/>
              <a:ext cx="1512000" cy="892475"/>
            </a:xfrm>
            <a:prstGeom prst="rect">
              <a:avLst/>
            </a:prstGeom>
            <a:solidFill>
              <a:srgbClr val="BED73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Designed for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12 towers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377+ MW IT Power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6E3F0F5-F20A-6346-6385-7682484917EE}"/>
              </a:ext>
            </a:extLst>
          </p:cNvPr>
          <p:cNvSpPr txBox="1"/>
          <p:nvPr/>
        </p:nvSpPr>
        <p:spPr>
          <a:xfrm>
            <a:off x="257976" y="556106"/>
            <a:ext cx="50227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OUR LARGEST AI-READY HYPERSCALE DATA CENTER CAMPUS 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5AC0D-F903-7406-4C0C-9B2A6CE24B82}"/>
              </a:ext>
            </a:extLst>
          </p:cNvPr>
          <p:cNvSpPr txBox="1"/>
          <p:nvPr/>
        </p:nvSpPr>
        <p:spPr>
          <a:xfrm>
            <a:off x="329173" y="2648967"/>
            <a:ext cx="1692000" cy="756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SG" sz="1100" dirty="0">
                <a:solidFill>
                  <a:srgbClr val="BED730"/>
                </a:solidFill>
                <a:latin typeface="Trebuchet MS"/>
              </a:rPr>
              <a:t>Option of 7</a:t>
            </a:r>
          </a:p>
          <a:p>
            <a:pPr algn="ctr"/>
            <a:r>
              <a:rPr lang="en-SG" sz="1100" dirty="0">
                <a:solidFill>
                  <a:srgbClr val="BED730"/>
                </a:solidFill>
                <a:latin typeface="Trebuchet MS"/>
              </a:rPr>
              <a:t>Built To Suit Towers for 280+ MW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29BF0-E394-B349-147A-5381A7015F6D}"/>
              </a:ext>
            </a:extLst>
          </p:cNvPr>
          <p:cNvSpPr txBox="1"/>
          <p:nvPr/>
        </p:nvSpPr>
        <p:spPr>
          <a:xfrm>
            <a:off x="329173" y="987425"/>
            <a:ext cx="1692000" cy="684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SG" sz="1100" dirty="0">
                <a:solidFill>
                  <a:srgbClr val="BED730"/>
                </a:solidFill>
                <a:latin typeface="Trebuchet MS"/>
              </a:rPr>
              <a:t>Hyperscale &amp; </a:t>
            </a:r>
          </a:p>
          <a:p>
            <a:pPr algn="ctr"/>
            <a:r>
              <a:rPr lang="en-SG" sz="1100" dirty="0">
                <a:solidFill>
                  <a:srgbClr val="BED730"/>
                </a:solidFill>
                <a:latin typeface="Trebuchet MS"/>
              </a:rPr>
              <a:t>AI-Ready Infrastructure</a:t>
            </a:r>
            <a:endParaRPr lang="en-SG" sz="1100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2F8E58-BC4F-F99D-466C-9D1CDA96294F}"/>
              </a:ext>
            </a:extLst>
          </p:cNvPr>
          <p:cNvSpPr txBox="1"/>
          <p:nvPr/>
        </p:nvSpPr>
        <p:spPr>
          <a:xfrm>
            <a:off x="329173" y="3605737"/>
            <a:ext cx="1692000" cy="756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  <a:t>Cloud onramp to 3 Hyperscale cloud providers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442FB-7952-9190-4699-8FB75385DAC6}"/>
              </a:ext>
            </a:extLst>
          </p:cNvPr>
          <p:cNvSpPr txBox="1"/>
          <p:nvPr/>
        </p:nvSpPr>
        <p:spPr>
          <a:xfrm>
            <a:off x="317134" y="1921833"/>
            <a:ext cx="1692000" cy="476726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SG" sz="1100" dirty="0">
                <a:solidFill>
                  <a:srgbClr val="BED730"/>
                </a:solidFill>
                <a:latin typeface="Trebuchet MS"/>
              </a:rPr>
              <a:t>Tower 5 Live with </a:t>
            </a:r>
          </a:p>
          <a:p>
            <a:pPr algn="ctr"/>
            <a:r>
              <a:rPr lang="en-SG" sz="1100" dirty="0">
                <a:solidFill>
                  <a:srgbClr val="BED730"/>
                </a:solidFill>
                <a:latin typeface="Trebuchet MS"/>
              </a:rPr>
              <a:t>43+ MW IT capacity</a:t>
            </a:r>
            <a:endParaRPr lang="en-SG" sz="1100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E5439-05E3-EF3A-D4EA-167B2F80D02D}"/>
              </a:ext>
            </a:extLst>
          </p:cNvPr>
          <p:cNvSpPr txBox="1"/>
          <p:nvPr/>
        </p:nvSpPr>
        <p:spPr>
          <a:xfrm>
            <a:off x="2367112" y="3850959"/>
            <a:ext cx="4409775" cy="510778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BED730"/>
                </a:solidFill>
                <a:latin typeface="Trebuchet MS" panose="020B0703020202090204" pitchFamily="34" charset="0"/>
              </a:rPr>
              <a:t>Mega campus supports a robust ecosystem of multiple </a:t>
            </a:r>
            <a:r>
              <a:rPr lang="en-US" sz="1200" dirty="0" err="1">
                <a:solidFill>
                  <a:srgbClr val="BED730"/>
                </a:solidFill>
                <a:latin typeface="Trebuchet MS" panose="020B0703020202090204" pitchFamily="34" charset="0"/>
              </a:rPr>
              <a:t>Hyperscalers</a:t>
            </a:r>
            <a:r>
              <a:rPr lang="en-US" sz="1200" dirty="0">
                <a:solidFill>
                  <a:srgbClr val="BED730"/>
                </a:solidFill>
                <a:latin typeface="Trebuchet MS" panose="020B0703020202090204" pitchFamily="34" charset="0"/>
              </a:rPr>
              <a:t>, Network Nodes, IP Exchanges, and ISPs</a:t>
            </a:r>
            <a:endParaRPr lang="en-SG" sz="1200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0E9C9-53D2-D1C1-2F26-15931F29FE1B}"/>
              </a:ext>
            </a:extLst>
          </p:cNvPr>
          <p:cNvSpPr txBox="1"/>
          <p:nvPr/>
        </p:nvSpPr>
        <p:spPr>
          <a:xfrm>
            <a:off x="7152977" y="3697725"/>
            <a:ext cx="1656000" cy="664012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SG" sz="1100">
                <a:solidFill>
                  <a:srgbClr val="BED730"/>
                </a:solidFill>
                <a:latin typeface="Trebuchet MS" panose="020B0703020202090204" pitchFamily="34" charset="0"/>
              </a:rPr>
              <a:t>4 dedicated fiber entry paths with multiple telcos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D782A7-A5C8-941A-C7EE-077A1E649266}"/>
              </a:ext>
            </a:extLst>
          </p:cNvPr>
          <p:cNvSpPr txBox="1"/>
          <p:nvPr/>
        </p:nvSpPr>
        <p:spPr>
          <a:xfrm>
            <a:off x="7182860" y="2668479"/>
            <a:ext cx="1656000" cy="851297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SG" sz="1100">
                <a:solidFill>
                  <a:srgbClr val="BED730"/>
                </a:solidFill>
                <a:latin typeface="Trebuchet MS" panose="020B0703020202090204" pitchFamily="34" charset="0"/>
              </a:rPr>
              <a:t>K8-rated </a:t>
            </a:r>
          </a:p>
          <a:p>
            <a:pPr algn="ctr"/>
            <a:r>
              <a:rPr lang="en-SG" sz="1100">
                <a:solidFill>
                  <a:srgbClr val="BED730"/>
                </a:solidFill>
                <a:latin typeface="Trebuchet MS" panose="020B0703020202090204" pitchFamily="34" charset="0"/>
              </a:rPr>
              <a:t>perimeter wall with 10 level secure access control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FED13-D269-88E0-1B86-4434D5427A33}"/>
              </a:ext>
            </a:extLst>
          </p:cNvPr>
          <p:cNvSpPr txBox="1"/>
          <p:nvPr/>
        </p:nvSpPr>
        <p:spPr>
          <a:xfrm>
            <a:off x="7165017" y="1827833"/>
            <a:ext cx="1656000" cy="664012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  <a:t>Dedicated </a:t>
            </a:r>
          </a:p>
          <a:p>
            <a:pPr lvl="0" algn="ctr">
              <a:lnSpc>
                <a:spcPct val="100000"/>
              </a:lnSpc>
            </a:pPr>
            <a: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  <a:t>on-site 110, 220 kV </a:t>
            </a:r>
            <a:b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</a:br>
            <a: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  <a:t>GIS substation (N+1)</a:t>
            </a:r>
            <a:endParaRPr lang="en-IN" sz="1100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E029C-A111-9348-DC27-4C80AD0A0482}"/>
              </a:ext>
            </a:extLst>
          </p:cNvPr>
          <p:cNvSpPr txBox="1"/>
          <p:nvPr/>
        </p:nvSpPr>
        <p:spPr>
          <a:xfrm>
            <a:off x="7165017" y="1010588"/>
            <a:ext cx="1656000" cy="664012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  <a:t>99 MW RE </a:t>
            </a:r>
            <a:b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</a:br>
            <a:r>
              <a:rPr lang="en-US" sz="1100" dirty="0">
                <a:solidFill>
                  <a:srgbClr val="BED730"/>
                </a:solidFill>
                <a:latin typeface="Trebuchet MS" panose="020B0703020202090204" pitchFamily="34" charset="0"/>
              </a:rPr>
              <a:t>ESG best practices, Up to 79% RE power</a:t>
            </a:r>
            <a:endParaRPr lang="en-IN" sz="1100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FFB75-9DEF-C916-3E39-228BC2308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6EC0D4B-D160-0D55-447D-9AF5CEF97E22}"/>
              </a:ext>
            </a:extLst>
          </p:cNvPr>
          <p:cNvGrpSpPr/>
          <p:nvPr/>
        </p:nvGrpSpPr>
        <p:grpSpPr>
          <a:xfrm>
            <a:off x="2347317" y="992354"/>
            <a:ext cx="4449462" cy="2492966"/>
            <a:chOff x="2347317" y="992354"/>
            <a:chExt cx="4449462" cy="2492966"/>
          </a:xfrm>
        </p:grpSpPr>
        <p:pic>
          <p:nvPicPr>
            <p:cNvPr id="33" name="Picture 32" descr="A building with a glass wall&#10;&#10;Description automatically generated with medium confidence">
              <a:extLst>
                <a:ext uri="{FF2B5EF4-FFF2-40B4-BE49-F238E27FC236}">
                  <a16:creationId xmlns:a16="http://schemas.microsoft.com/office/drawing/2014/main" id="{FCF49187-3151-95AD-1ED5-FDE159B63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078" y="992354"/>
              <a:ext cx="4431941" cy="24929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114246-562D-97C9-E1FC-1028ECA17C7F}"/>
                </a:ext>
              </a:extLst>
            </p:cNvPr>
            <p:cNvSpPr/>
            <p:nvPr/>
          </p:nvSpPr>
          <p:spPr>
            <a:xfrm>
              <a:off x="2347317" y="992354"/>
              <a:ext cx="4449462" cy="2492966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70302020209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B07888-6FBC-735D-B9D6-110B03D6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it-IT" dirty="0"/>
              <a:t>Overview: Chennai 02 Data Center Campus, SIRUSERI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C69358-BAAE-5C48-53C6-33E38AFEAA42}"/>
              </a:ext>
            </a:extLst>
          </p:cNvPr>
          <p:cNvSpPr/>
          <p:nvPr/>
        </p:nvSpPr>
        <p:spPr>
          <a:xfrm>
            <a:off x="2347318" y="3495176"/>
            <a:ext cx="4449462" cy="287115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i="1">
                <a:solidFill>
                  <a:schemeClr val="tx1"/>
                </a:solidFill>
              </a:rPr>
              <a:t>Scalable, resilient, hyperconnected, secure and green</a:t>
            </a:r>
            <a:endParaRPr lang="en-US" sz="1200" i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045A6-1A26-3FE5-10B4-4D9F38B5DD56}"/>
              </a:ext>
            </a:extLst>
          </p:cNvPr>
          <p:cNvSpPr txBox="1"/>
          <p:nvPr/>
        </p:nvSpPr>
        <p:spPr>
          <a:xfrm>
            <a:off x="340475" y="1008787"/>
            <a:ext cx="1728000" cy="720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SG" sz="1200" dirty="0">
                <a:solidFill>
                  <a:srgbClr val="BED730"/>
                </a:solidFill>
                <a:latin typeface="Trebuchet MS"/>
              </a:rPr>
              <a:t>Hyperscale &amp; </a:t>
            </a:r>
          </a:p>
          <a:p>
            <a:pPr algn="ctr"/>
            <a:r>
              <a:rPr lang="en-SG" sz="1200" dirty="0">
                <a:solidFill>
                  <a:srgbClr val="BED730"/>
                </a:solidFill>
                <a:latin typeface="Trebuchet MS"/>
              </a:rPr>
              <a:t>AI-Ready Infrastructure</a:t>
            </a:r>
            <a:endParaRPr lang="en-SG" sz="1200" dirty="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A465B-8BC2-21B0-8AC3-5BB1180701D0}"/>
              </a:ext>
            </a:extLst>
          </p:cNvPr>
          <p:cNvSpPr txBox="1"/>
          <p:nvPr/>
        </p:nvSpPr>
        <p:spPr>
          <a:xfrm>
            <a:off x="340475" y="3014429"/>
            <a:ext cx="1728000" cy="720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SG" sz="1200">
                <a:solidFill>
                  <a:srgbClr val="BED730"/>
                </a:solidFill>
                <a:latin typeface="Trebuchet MS" panose="020B0703020202090204" pitchFamily="34" charset="0"/>
              </a:rPr>
              <a:t>130+ MW IT capacity in 3 Data Center Towers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2DE9F-0C0E-2A89-CC8D-990B8829A384}"/>
              </a:ext>
            </a:extLst>
          </p:cNvPr>
          <p:cNvSpPr txBox="1"/>
          <p:nvPr/>
        </p:nvSpPr>
        <p:spPr>
          <a:xfrm>
            <a:off x="340475" y="4017249"/>
            <a:ext cx="1728000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SG" sz="1200" dirty="0">
                <a:solidFill>
                  <a:srgbClr val="BED730"/>
                </a:solidFill>
                <a:latin typeface="Trebuchet MS"/>
              </a:rPr>
              <a:t>Option of 2 </a:t>
            </a:r>
          </a:p>
          <a:p>
            <a:pPr algn="ctr"/>
            <a:r>
              <a:rPr lang="en-SG" sz="1200" dirty="0">
                <a:solidFill>
                  <a:srgbClr val="BED730"/>
                </a:solidFill>
                <a:latin typeface="Trebuchet MS"/>
              </a:rPr>
              <a:t>Built To Suit Towers for 86+ MW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EF395F-8DC1-7792-578B-816543DC90D9}"/>
              </a:ext>
            </a:extLst>
          </p:cNvPr>
          <p:cNvSpPr txBox="1"/>
          <p:nvPr/>
        </p:nvSpPr>
        <p:spPr>
          <a:xfrm>
            <a:off x="7075524" y="3812937"/>
            <a:ext cx="1728000" cy="919401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SG" sz="1200" dirty="0">
                <a:solidFill>
                  <a:srgbClr val="BED730"/>
                </a:solidFill>
                <a:latin typeface="Trebuchet MS" panose="020B0703020202090204" pitchFamily="34" charset="0"/>
              </a:rPr>
              <a:t>K8-rated </a:t>
            </a:r>
          </a:p>
          <a:p>
            <a:pPr algn="ctr"/>
            <a:r>
              <a:rPr lang="en-SG" sz="1200" dirty="0">
                <a:solidFill>
                  <a:srgbClr val="BED730"/>
                </a:solidFill>
                <a:latin typeface="Trebuchet MS" panose="020B0703020202090204" pitchFamily="34" charset="0"/>
              </a:rPr>
              <a:t>perimeter wall with 10 level secure access control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174FC1-7548-ACBE-BE14-6FF7B5F0A6EA}"/>
              </a:ext>
            </a:extLst>
          </p:cNvPr>
          <p:cNvSpPr txBox="1"/>
          <p:nvPr/>
        </p:nvSpPr>
        <p:spPr>
          <a:xfrm>
            <a:off x="2638168" y="4017249"/>
            <a:ext cx="2214871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Integrated Transpacific CLS designed for 4 cables with over 2 Petabyte capacity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F9CC7E-14CA-91A9-BDCC-A20AAB3C4152}"/>
              </a:ext>
            </a:extLst>
          </p:cNvPr>
          <p:cNvSpPr txBox="1"/>
          <p:nvPr/>
        </p:nvSpPr>
        <p:spPr>
          <a:xfrm>
            <a:off x="5028255" y="4017249"/>
            <a:ext cx="1584000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SG" sz="1200">
                <a:solidFill>
                  <a:srgbClr val="BED730"/>
                </a:solidFill>
                <a:latin typeface="Trebuchet MS" panose="020B0703020202090204" pitchFamily="34" charset="0"/>
              </a:rPr>
              <a:t>4 dedicated fiber entry paths with multiple telcos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772059-D089-1190-8B55-960EE440C05B}"/>
              </a:ext>
            </a:extLst>
          </p:cNvPr>
          <p:cNvSpPr txBox="1"/>
          <p:nvPr/>
        </p:nvSpPr>
        <p:spPr>
          <a:xfrm>
            <a:off x="7075524" y="2516187"/>
            <a:ext cx="1728000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Dedicated </a:t>
            </a:r>
          </a:p>
          <a:p>
            <a:pPr lvl="0" algn="ctr">
              <a:lnSpc>
                <a:spcPct val="100000"/>
              </a:lnSpc>
            </a:pP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on-site 230 kV </a:t>
            </a:r>
            <a:b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</a:b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GIS substation (N+1)</a:t>
            </a:r>
            <a:endParaRPr lang="en-IN" sz="120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3DEEEA-9819-3749-8293-65CD5FAA2FE8}"/>
              </a:ext>
            </a:extLst>
          </p:cNvPr>
          <p:cNvSpPr txBox="1"/>
          <p:nvPr/>
        </p:nvSpPr>
        <p:spPr>
          <a:xfrm>
            <a:off x="7075524" y="1015125"/>
            <a:ext cx="1728000" cy="919401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IGBC Platinum Certified. </a:t>
            </a:r>
            <a:b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</a:b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ESG best practices, 60% RE power</a:t>
            </a:r>
            <a:endParaRPr lang="en-IN" sz="1200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7D0E30-1B76-F282-9020-41EA1040C88E}"/>
              </a:ext>
            </a:extLst>
          </p:cNvPr>
          <p:cNvSpPr txBox="1"/>
          <p:nvPr/>
        </p:nvSpPr>
        <p:spPr>
          <a:xfrm>
            <a:off x="340475" y="2011608"/>
            <a:ext cx="1728000" cy="720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SG" sz="1200">
                <a:solidFill>
                  <a:srgbClr val="BED730"/>
                </a:solidFill>
                <a:latin typeface="Trebuchet MS" panose="020B0703020202090204" pitchFamily="34" charset="0"/>
              </a:rPr>
              <a:t>Vertical &amp; Horizontal expansion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952F1F9-3132-F09B-F2EE-3607124EE9E6}"/>
              </a:ext>
            </a:extLst>
          </p:cNvPr>
          <p:cNvSpPr txBox="1"/>
          <p:nvPr/>
        </p:nvSpPr>
        <p:spPr>
          <a:xfrm>
            <a:off x="2638168" y="1002210"/>
            <a:ext cx="114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BED730"/>
                </a:solidFill>
              </a:rPr>
              <a:t>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BC2D607-D079-2815-F175-32DF651EF95A}"/>
              </a:ext>
            </a:extLst>
          </p:cNvPr>
          <p:cNvSpPr txBox="1"/>
          <p:nvPr/>
        </p:nvSpPr>
        <p:spPr>
          <a:xfrm>
            <a:off x="4052560" y="1002210"/>
            <a:ext cx="97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BED730"/>
                </a:solidFill>
              </a:rPr>
              <a:t>B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B4060EE-1946-C195-DD84-F234C68D37D7}"/>
              </a:ext>
            </a:extLst>
          </p:cNvPr>
          <p:cNvSpPr txBox="1"/>
          <p:nvPr/>
        </p:nvSpPr>
        <p:spPr>
          <a:xfrm>
            <a:off x="5287556" y="1002210"/>
            <a:ext cx="97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BED730"/>
                </a:solidFill>
              </a:rPr>
              <a:t>C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F19687F-849E-C582-9439-2D38AC55FEA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100106" y="3164219"/>
            <a:ext cx="244360" cy="191998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FB7DCD3-05ED-0874-02E2-F88E7F8ABE4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424541" y="3161067"/>
            <a:ext cx="244360" cy="191998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6C918F1-DE9A-60D9-77DD-F2B6DA761EB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748976" y="3164219"/>
            <a:ext cx="244360" cy="191998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2764C8A-48C7-8558-45BD-BF301CC07E0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100106" y="2877840"/>
            <a:ext cx="244360" cy="191998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E0B0865A-86B1-4663-3A78-90D1F0DF35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424541" y="2874688"/>
            <a:ext cx="244360" cy="1919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BDE411F-51C3-38FB-859F-87565FC0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748976" y="2877840"/>
            <a:ext cx="244360" cy="19199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9C450988-2D0A-820C-8B33-8E87C6A9E82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100106" y="2591461"/>
            <a:ext cx="244360" cy="19199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6B8BF70E-05A2-CCA6-77F4-D97061FF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424541" y="2588309"/>
            <a:ext cx="244360" cy="191998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E89E8E19-C09E-4875-EEA1-60EFADD9263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748976" y="2591461"/>
            <a:ext cx="244360" cy="19199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9ECA1A29-484D-AAD2-3F1B-424E400F356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100106" y="2305082"/>
            <a:ext cx="244360" cy="19199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8150F7EC-B197-E142-7F22-7CA0169645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424541" y="2301930"/>
            <a:ext cx="244360" cy="191998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3DB3FF10-829A-9B31-DD95-901FF6A7816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748976" y="2305082"/>
            <a:ext cx="244360" cy="191998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D70A0C6D-8DA4-BC8D-A9D7-38AF420CED0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100106" y="2018703"/>
            <a:ext cx="244360" cy="191998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ACB34D32-6FDF-0011-052E-EE4BDA7CD1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424541" y="2015551"/>
            <a:ext cx="244360" cy="191998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CAB979C-A7DE-015D-5ACF-C5C617F115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748976" y="2018703"/>
            <a:ext cx="244360" cy="191998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FF7EFD01-EB0B-F7D3-B674-104AFD6E7B9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100106" y="1732324"/>
            <a:ext cx="244360" cy="191998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588BCCD2-D537-A119-E354-899BDCB87DF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424541" y="1729172"/>
            <a:ext cx="244360" cy="191998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22BBD710-3336-9DCA-8125-BC5C011CE0C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 contrast="100000"/>
            <a:alphaModFix amt="85000"/>
          </a:blip>
          <a:stretch>
            <a:fillRect/>
          </a:stretch>
        </p:blipFill>
        <p:spPr>
          <a:xfrm>
            <a:off x="4748976" y="1732324"/>
            <a:ext cx="244360" cy="191998"/>
          </a:xfrm>
          <a:prstGeom prst="rect">
            <a:avLst/>
          </a:prstGeom>
        </p:spPr>
      </p:pic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6C4707E-E118-E9FE-440E-10CA67B20C5A}"/>
              </a:ext>
            </a:extLst>
          </p:cNvPr>
          <p:cNvGrpSpPr/>
          <p:nvPr/>
        </p:nvGrpSpPr>
        <p:grpSpPr>
          <a:xfrm>
            <a:off x="2894714" y="3161067"/>
            <a:ext cx="893230" cy="195150"/>
            <a:chOff x="2894714" y="3161067"/>
            <a:chExt cx="893230" cy="195150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800498C6-E864-C770-DFCE-A4FE85CA9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3164219"/>
              <a:ext cx="244360" cy="191998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2A01942-D396-8A80-8A2D-33DC8400A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3161067"/>
              <a:ext cx="244360" cy="191998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4136C876-23F0-E11A-B6C0-0ADC661E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3164219"/>
              <a:ext cx="244360" cy="191998"/>
            </a:xfrm>
            <a:prstGeom prst="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CF4D13F-1179-AF96-B409-F028683127CA}"/>
              </a:ext>
            </a:extLst>
          </p:cNvPr>
          <p:cNvGrpSpPr/>
          <p:nvPr/>
        </p:nvGrpSpPr>
        <p:grpSpPr>
          <a:xfrm>
            <a:off x="2894714" y="2874688"/>
            <a:ext cx="893230" cy="195150"/>
            <a:chOff x="2894714" y="2874688"/>
            <a:chExt cx="893230" cy="195150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D7D4F92C-EFA9-DB61-95E7-A9F8F6F65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877840"/>
              <a:ext cx="244360" cy="191998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1C69A005-37F6-4A9C-6712-4DAC17918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874688"/>
              <a:ext cx="244360" cy="191998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4D98875B-9B2A-83A4-0CD9-C3927DCA5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877840"/>
              <a:ext cx="244360" cy="191998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3DF2479-CBFE-4117-F07D-0FE75554270C}"/>
              </a:ext>
            </a:extLst>
          </p:cNvPr>
          <p:cNvGrpSpPr/>
          <p:nvPr/>
        </p:nvGrpSpPr>
        <p:grpSpPr>
          <a:xfrm>
            <a:off x="2894714" y="2588309"/>
            <a:ext cx="893230" cy="195150"/>
            <a:chOff x="2894714" y="2588309"/>
            <a:chExt cx="893230" cy="195150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3FB9E3BD-C532-2142-A4DE-17EE197F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591461"/>
              <a:ext cx="244360" cy="191998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A727CB69-2D8A-FE46-3B64-3E566E2F7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588309"/>
              <a:ext cx="244360" cy="191998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613E0264-028E-6F3E-A41F-39B6D6072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591461"/>
              <a:ext cx="244360" cy="191998"/>
            </a:xfrm>
            <a:prstGeom prst="rect">
              <a:avLst/>
            </a:prstGeom>
          </p:spPr>
        </p:pic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022B1208-3E6A-8953-DC5D-23436803D47F}"/>
              </a:ext>
            </a:extLst>
          </p:cNvPr>
          <p:cNvGrpSpPr/>
          <p:nvPr/>
        </p:nvGrpSpPr>
        <p:grpSpPr>
          <a:xfrm>
            <a:off x="2894714" y="2301930"/>
            <a:ext cx="893230" cy="195150"/>
            <a:chOff x="2894714" y="2301930"/>
            <a:chExt cx="893230" cy="195150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CEF6875D-05AB-7691-DFB1-1B1CA940F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305082"/>
              <a:ext cx="244360" cy="191998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E6A45374-3415-124D-DD67-FC864D776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301930"/>
              <a:ext cx="244360" cy="191998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75F9B9A7-B254-F0C0-2899-0CBF0BEB2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305082"/>
              <a:ext cx="244360" cy="191998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84C3625-E7F2-3DF4-7D42-B14649DB06F7}"/>
              </a:ext>
            </a:extLst>
          </p:cNvPr>
          <p:cNvGrpSpPr/>
          <p:nvPr/>
        </p:nvGrpSpPr>
        <p:grpSpPr>
          <a:xfrm>
            <a:off x="2894714" y="2015551"/>
            <a:ext cx="893230" cy="195150"/>
            <a:chOff x="2894714" y="2015551"/>
            <a:chExt cx="893230" cy="195150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D4ECF0E7-7CEA-49C5-4051-B7AC0309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018703"/>
              <a:ext cx="244360" cy="191998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A89DD043-699E-567D-2482-0FCC7320C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015551"/>
              <a:ext cx="244360" cy="191998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4DF5C95A-4FEB-4A23-CB08-F2CC611D0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018703"/>
              <a:ext cx="244360" cy="191998"/>
            </a:xfrm>
            <a:prstGeom prst="rect">
              <a:avLst/>
            </a:prstGeom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06460566-8782-0BF4-1F7C-7DDBF7CA98E2}"/>
              </a:ext>
            </a:extLst>
          </p:cNvPr>
          <p:cNvGrpSpPr/>
          <p:nvPr/>
        </p:nvGrpSpPr>
        <p:grpSpPr>
          <a:xfrm>
            <a:off x="2894714" y="1729172"/>
            <a:ext cx="893230" cy="195150"/>
            <a:chOff x="2894714" y="1729172"/>
            <a:chExt cx="893230" cy="195150"/>
          </a:xfrm>
        </p:grpSpPr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DFE207C9-170F-31C8-A704-198ECCEC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1732324"/>
              <a:ext cx="244360" cy="191998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6507D97E-0F66-B425-73F2-954AD73A0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1729172"/>
              <a:ext cx="244360" cy="191998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10CE6435-5E12-C353-1148-306FF6674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1732324"/>
              <a:ext cx="244360" cy="191998"/>
            </a:xfrm>
            <a:prstGeom prst="rect">
              <a:avLst/>
            </a:prstGeom>
          </p:spPr>
        </p:pic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2A6D5B77-C704-5223-AA0C-A383D2572A31}"/>
              </a:ext>
            </a:extLst>
          </p:cNvPr>
          <p:cNvGrpSpPr/>
          <p:nvPr/>
        </p:nvGrpSpPr>
        <p:grpSpPr>
          <a:xfrm>
            <a:off x="5281845" y="3161067"/>
            <a:ext cx="893230" cy="195150"/>
            <a:chOff x="2894714" y="3161067"/>
            <a:chExt cx="893230" cy="195150"/>
          </a:xfrm>
        </p:grpSpPr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5A537EE-3589-34C7-5112-C70C3B54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3164219"/>
              <a:ext cx="244360" cy="191998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1922D251-1ED6-1ADC-486B-2BF5EA08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3161067"/>
              <a:ext cx="244360" cy="191998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65B1A489-C115-C93F-015F-90EFA4619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3164219"/>
              <a:ext cx="244360" cy="191998"/>
            </a:xfrm>
            <a:prstGeom prst="rect">
              <a:avLst/>
            </a:prstGeom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1C8E4EA-5993-31D5-714C-5B903EEA839C}"/>
              </a:ext>
            </a:extLst>
          </p:cNvPr>
          <p:cNvGrpSpPr/>
          <p:nvPr/>
        </p:nvGrpSpPr>
        <p:grpSpPr>
          <a:xfrm>
            <a:off x="5281845" y="2874688"/>
            <a:ext cx="893230" cy="195150"/>
            <a:chOff x="2894714" y="2874688"/>
            <a:chExt cx="893230" cy="195150"/>
          </a:xfrm>
        </p:grpSpPr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2F2154F2-008A-0775-5F31-6062BE3D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877840"/>
              <a:ext cx="244360" cy="191998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C1272FAC-36B3-E9CD-D491-340640AC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874688"/>
              <a:ext cx="244360" cy="191998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60ACC33C-78D1-6ECA-D8D7-0AE540B04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877840"/>
              <a:ext cx="244360" cy="191998"/>
            </a:xfrm>
            <a:prstGeom prst="rect">
              <a:avLst/>
            </a:prstGeom>
          </p:spPr>
        </p:pic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F82A240-5BA7-38BD-EE9A-319CEB3ACA82}"/>
              </a:ext>
            </a:extLst>
          </p:cNvPr>
          <p:cNvGrpSpPr/>
          <p:nvPr/>
        </p:nvGrpSpPr>
        <p:grpSpPr>
          <a:xfrm>
            <a:off x="5281845" y="2588309"/>
            <a:ext cx="893230" cy="195150"/>
            <a:chOff x="2894714" y="2588309"/>
            <a:chExt cx="893230" cy="195150"/>
          </a:xfrm>
        </p:grpSpPr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02366859-EBAE-0779-BB75-F251ADB71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591461"/>
              <a:ext cx="244360" cy="191998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51955F1-DB79-5E9B-4B1D-5D0E2A606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588309"/>
              <a:ext cx="244360" cy="191998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8A1BE3D9-F4C2-0D53-2C2B-3E1872B8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591461"/>
              <a:ext cx="244360" cy="191998"/>
            </a:xfrm>
            <a:prstGeom prst="rect">
              <a:avLst/>
            </a:prstGeom>
          </p:spPr>
        </p:pic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3A08743-4F47-7769-BE77-1F2BBC3E7C92}"/>
              </a:ext>
            </a:extLst>
          </p:cNvPr>
          <p:cNvGrpSpPr/>
          <p:nvPr/>
        </p:nvGrpSpPr>
        <p:grpSpPr>
          <a:xfrm>
            <a:off x="5281845" y="2301930"/>
            <a:ext cx="893230" cy="195150"/>
            <a:chOff x="2894714" y="2301930"/>
            <a:chExt cx="893230" cy="195150"/>
          </a:xfrm>
        </p:grpSpPr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1B4964CA-1405-AE4D-0D9B-19EF62FB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305082"/>
              <a:ext cx="244360" cy="191998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E5CC921F-44A2-08C7-E077-36FD1380E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301930"/>
              <a:ext cx="244360" cy="191998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41D33890-8323-D59C-FC3F-133AB1553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305082"/>
              <a:ext cx="244360" cy="191998"/>
            </a:xfrm>
            <a:prstGeom prst="rect">
              <a:avLst/>
            </a:prstGeom>
          </p:spPr>
        </p:pic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FD42FFE-52F0-526A-FABC-DB54AD1B7216}"/>
              </a:ext>
            </a:extLst>
          </p:cNvPr>
          <p:cNvGrpSpPr/>
          <p:nvPr/>
        </p:nvGrpSpPr>
        <p:grpSpPr>
          <a:xfrm>
            <a:off x="5281845" y="2015551"/>
            <a:ext cx="893230" cy="195150"/>
            <a:chOff x="2894714" y="2015551"/>
            <a:chExt cx="893230" cy="195150"/>
          </a:xfrm>
        </p:grpSpPr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DCFD7C2A-7F20-74F3-B029-86FD06F96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2018703"/>
              <a:ext cx="244360" cy="191998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801B2-D5FC-F05B-1474-170F4778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2015551"/>
              <a:ext cx="244360" cy="191998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3293362C-53E8-202A-2804-E1D44F425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2018703"/>
              <a:ext cx="244360" cy="191998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9073F33A-3141-45A1-22D9-50924CDA9AD4}"/>
              </a:ext>
            </a:extLst>
          </p:cNvPr>
          <p:cNvGrpSpPr/>
          <p:nvPr/>
        </p:nvGrpSpPr>
        <p:grpSpPr>
          <a:xfrm>
            <a:off x="5281845" y="1729172"/>
            <a:ext cx="893230" cy="195150"/>
            <a:chOff x="2894714" y="1729172"/>
            <a:chExt cx="893230" cy="195150"/>
          </a:xfrm>
        </p:grpSpPr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2814D912-FA63-A203-D90B-DEB8DB101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2894714" y="1732324"/>
              <a:ext cx="244360" cy="191998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A97128E2-9346-B017-2B4D-7D4F11834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219149" y="1729172"/>
              <a:ext cx="244360" cy="191998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271E349F-CDF0-A2A9-CAB6-322434DD9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3543584" y="1732324"/>
              <a:ext cx="244360" cy="19199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9311096-BE13-6188-5BE8-046A7EE3DF5B}"/>
              </a:ext>
            </a:extLst>
          </p:cNvPr>
          <p:cNvSpPr txBox="1"/>
          <p:nvPr/>
        </p:nvSpPr>
        <p:spPr>
          <a:xfrm>
            <a:off x="259987" y="535132"/>
            <a:ext cx="59373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OUR LARGEST AI-READY HYPERSCALE DATA CENTER CAMPUS IN SOUTH INDIA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78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9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50"/>
                            </p:stCondLst>
                            <p:childTnLst>
                              <p:par>
                                <p:cTn id="8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3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250"/>
                            </p:stCondLst>
                            <p:childTnLst>
                              <p:par>
                                <p:cTn id="8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1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5" dur="7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750"/>
                            </p:stCondLst>
                            <p:childTnLst>
                              <p:par>
                                <p:cTn id="9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9"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3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250"/>
                            </p:stCondLst>
                            <p:childTnLst>
                              <p:par>
                                <p:cTn id="10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7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1" dur="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5" dur="7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9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250"/>
                            </p:stCondLst>
                            <p:childTnLst>
                              <p:par>
                                <p:cTn id="12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3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85D-1E16-B3C9-758D-6C8F82FC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9270"/>
            <a:ext cx="8496150" cy="400099"/>
          </a:xfrm>
        </p:spPr>
        <p:txBody>
          <a:bodyPr/>
          <a:lstStyle/>
          <a:p>
            <a:r>
              <a:rPr lang="it-IT"/>
              <a:t>Overview: Noida 02 Data Center Campus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1FDDA4-ACCC-9337-629C-13717E064EF6}"/>
              </a:ext>
            </a:extLst>
          </p:cNvPr>
          <p:cNvSpPr/>
          <p:nvPr/>
        </p:nvSpPr>
        <p:spPr>
          <a:xfrm>
            <a:off x="2373552" y="3495176"/>
            <a:ext cx="4431940" cy="287115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Scalable, resilient, hyperconnected, secure and green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01914-E901-CED9-BD67-DB0136BAFE3E}"/>
              </a:ext>
            </a:extLst>
          </p:cNvPr>
          <p:cNvSpPr txBox="1"/>
          <p:nvPr/>
        </p:nvSpPr>
        <p:spPr>
          <a:xfrm>
            <a:off x="340475" y="998139"/>
            <a:ext cx="1728000" cy="720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Hyperscale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AI-Ready Infrastructure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B105D-70AB-7282-C428-6366AEFEA9EA}"/>
              </a:ext>
            </a:extLst>
          </p:cNvPr>
          <p:cNvSpPr txBox="1"/>
          <p:nvPr/>
        </p:nvSpPr>
        <p:spPr>
          <a:xfrm>
            <a:off x="340475" y="2895875"/>
            <a:ext cx="1728000" cy="720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130+ MW IT capacity in 3 Data Center Towers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FA722-40A6-DCEB-3463-144363EC7F84}"/>
              </a:ext>
            </a:extLst>
          </p:cNvPr>
          <p:cNvSpPr txBox="1"/>
          <p:nvPr/>
        </p:nvSpPr>
        <p:spPr>
          <a:xfrm>
            <a:off x="340475" y="3844744"/>
            <a:ext cx="1728000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Option of 2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Built To Suit Towers for 86+ MW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AE9996-7B30-CDEE-9155-D029130A7351}"/>
              </a:ext>
            </a:extLst>
          </p:cNvPr>
          <p:cNvSpPr txBox="1"/>
          <p:nvPr/>
        </p:nvSpPr>
        <p:spPr>
          <a:xfrm>
            <a:off x="7075524" y="3634587"/>
            <a:ext cx="1728000" cy="919401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K8-rated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perimeter wall with 10 Level secure access control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2A6BEC-B27D-9C4C-59B9-D1E58B5102A1}"/>
              </a:ext>
            </a:extLst>
          </p:cNvPr>
          <p:cNvSpPr txBox="1"/>
          <p:nvPr/>
        </p:nvSpPr>
        <p:spPr>
          <a:xfrm>
            <a:off x="2359864" y="3876503"/>
            <a:ext cx="4409775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kumimoji="0" lang="en-SG" sz="120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 Hardened Fiber Routes connecting NOIDA 01 DC, enabling low latency access to Hyperscalers, </a:t>
            </a:r>
          </a:p>
          <a:p>
            <a:pPr algn="ctr">
              <a:defRPr/>
            </a:pPr>
            <a:r>
              <a:rPr kumimoji="0" lang="en-SG" sz="120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OTT, Content &amp; Security providers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1C850F-2CDC-5126-316D-CC0CBD0F6178}"/>
              </a:ext>
            </a:extLst>
          </p:cNvPr>
          <p:cNvSpPr txBox="1"/>
          <p:nvPr/>
        </p:nvSpPr>
        <p:spPr>
          <a:xfrm>
            <a:off x="7075524" y="2316363"/>
            <a:ext cx="1728000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Dedicated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rPr>
              <a:t>on-site </a:t>
            </a:r>
            <a:r>
              <a:rPr lang="en-US" sz="1200">
                <a:solidFill>
                  <a:srgbClr val="BED730"/>
                </a:solidFill>
                <a:latin typeface="Trebuchet MS"/>
              </a:rPr>
              <a:t>220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rPr>
              <a:t> kV </a:t>
            </a:r>
            <a:br>
              <a:rPr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rPr>
              <a:t>GIS substation (N+1)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8E4DA7-E451-7D76-DEF7-6B8E071644A3}"/>
              </a:ext>
            </a:extLst>
          </p:cNvPr>
          <p:cNvSpPr txBox="1"/>
          <p:nvPr/>
        </p:nvSpPr>
        <p:spPr>
          <a:xfrm>
            <a:off x="7075524" y="998139"/>
            <a:ext cx="1728000" cy="715089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rPr>
              <a:t>IGBC Gold Certified. </a:t>
            </a:r>
            <a:br>
              <a:rPr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70302020209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rPr>
              <a:t>ESG best practices, </a:t>
            </a:r>
            <a:r>
              <a:rPr lang="en-US" sz="1200" dirty="0">
                <a:solidFill>
                  <a:srgbClr val="BED730"/>
                </a:solidFill>
                <a:latin typeface="Trebuchet MS"/>
              </a:rPr>
              <a:t>30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</a:rPr>
              <a:t>% RE power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7249A0-6697-804D-4EBE-21D543A10222}"/>
              </a:ext>
            </a:extLst>
          </p:cNvPr>
          <p:cNvSpPr txBox="1"/>
          <p:nvPr/>
        </p:nvSpPr>
        <p:spPr>
          <a:xfrm>
            <a:off x="340475" y="1947007"/>
            <a:ext cx="1728000" cy="720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Vertical &amp; Horizontal expansion</a:t>
            </a:r>
          </a:p>
        </p:txBody>
      </p:sp>
      <p:pic>
        <p:nvPicPr>
          <p:cNvPr id="9" name="Picture 8" descr="A building with a glass wall&#10;&#10;Description automatically generated with medium confidence">
            <a:extLst>
              <a:ext uri="{FF2B5EF4-FFF2-40B4-BE49-F238E27FC236}">
                <a16:creationId xmlns:a16="http://schemas.microsoft.com/office/drawing/2014/main" id="{492EED14-BF6D-DD71-6052-61DD3D0C3E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245" y="1000420"/>
            <a:ext cx="4431941" cy="2492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A building with many windows&#10;&#10;Description automatically generated">
            <a:extLst>
              <a:ext uri="{FF2B5EF4-FFF2-40B4-BE49-F238E27FC236}">
                <a16:creationId xmlns:a16="http://schemas.microsoft.com/office/drawing/2014/main" id="{65AAFEC5-305B-96FC-4241-72A2D0289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89" y="1003201"/>
            <a:ext cx="4451751" cy="24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F2DED4-CC34-1589-2384-CD88FC179581}"/>
              </a:ext>
            </a:extLst>
          </p:cNvPr>
          <p:cNvSpPr/>
          <p:nvPr/>
        </p:nvSpPr>
        <p:spPr>
          <a:xfrm>
            <a:off x="2289803" y="1003201"/>
            <a:ext cx="4540330" cy="2482571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071B78-1BAC-EECA-7DD4-ABF7FECBCE76}"/>
              </a:ext>
            </a:extLst>
          </p:cNvPr>
          <p:cNvGrpSpPr/>
          <p:nvPr/>
        </p:nvGrpSpPr>
        <p:grpSpPr>
          <a:xfrm>
            <a:off x="2870571" y="1611226"/>
            <a:ext cx="893230" cy="195150"/>
            <a:chOff x="862596" y="1998862"/>
            <a:chExt cx="893230" cy="195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4661CD-06A3-8422-1B29-5637DD10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D182D1-B691-3517-7F47-E050A2619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5D7B9D-86DE-FE44-621F-0A12A6834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EF6BA2-6181-A736-144F-A8E349A0E8E2}"/>
              </a:ext>
            </a:extLst>
          </p:cNvPr>
          <p:cNvGrpSpPr/>
          <p:nvPr/>
        </p:nvGrpSpPr>
        <p:grpSpPr>
          <a:xfrm>
            <a:off x="2870571" y="1846549"/>
            <a:ext cx="893230" cy="195150"/>
            <a:chOff x="862596" y="1998862"/>
            <a:chExt cx="893230" cy="1951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82E423-5670-59D3-D19C-3BDD856D8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5FE8FD-6EBB-22D4-A0A8-DC3F83F4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90F04E-DDEE-691C-FE2D-320DA5F89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250532-144D-9AD9-5307-B514486DCF9E}"/>
              </a:ext>
            </a:extLst>
          </p:cNvPr>
          <p:cNvGrpSpPr/>
          <p:nvPr/>
        </p:nvGrpSpPr>
        <p:grpSpPr>
          <a:xfrm>
            <a:off x="2870570" y="2090277"/>
            <a:ext cx="893230" cy="195150"/>
            <a:chOff x="862596" y="1998862"/>
            <a:chExt cx="893230" cy="1951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46EC5A-D82E-5694-FFBE-CBD2C09E2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D43D87-EDE3-8584-E94C-AAA76826B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6091DC-C48F-2C6E-3B85-8ADBDC188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CD43BF-59FC-925C-C72E-9729A6CE5B93}"/>
              </a:ext>
            </a:extLst>
          </p:cNvPr>
          <p:cNvGrpSpPr/>
          <p:nvPr/>
        </p:nvGrpSpPr>
        <p:grpSpPr>
          <a:xfrm>
            <a:off x="2870570" y="2342409"/>
            <a:ext cx="893230" cy="195150"/>
            <a:chOff x="862596" y="1998862"/>
            <a:chExt cx="893230" cy="19515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FBCDAE-8B51-AD0F-1B71-E3D36CD0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6A09730-1BCF-DDC0-2858-2B3C8A90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F579504-69A8-A848-86A4-203123A8F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719E11-D037-5C51-0A4D-7C14CC6DFC67}"/>
              </a:ext>
            </a:extLst>
          </p:cNvPr>
          <p:cNvGrpSpPr/>
          <p:nvPr/>
        </p:nvGrpSpPr>
        <p:grpSpPr>
          <a:xfrm>
            <a:off x="2870570" y="2577733"/>
            <a:ext cx="893230" cy="195150"/>
            <a:chOff x="862596" y="1998862"/>
            <a:chExt cx="893230" cy="19515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CDE8DBE-2525-7FE6-51C6-BA579A053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03AB46A-2F2B-E3F4-2D2B-BF3718B0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5CE42E0-C917-7D68-BB3F-147685E9C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3F0A03-43D0-FDF5-FB51-05232D8A5411}"/>
              </a:ext>
            </a:extLst>
          </p:cNvPr>
          <p:cNvGrpSpPr/>
          <p:nvPr/>
        </p:nvGrpSpPr>
        <p:grpSpPr>
          <a:xfrm>
            <a:off x="2870570" y="2821461"/>
            <a:ext cx="893230" cy="195150"/>
            <a:chOff x="862596" y="1998862"/>
            <a:chExt cx="893230" cy="19515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F7B6803-03D7-1EFC-B972-4184B39C7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ADFBC0F-1CB3-0F93-698F-18419E0DC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D7A8FA0-E4ED-6478-C512-6A87B4E4B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D5DF4C-A38F-9808-270D-6DC8920DDF7C}"/>
              </a:ext>
            </a:extLst>
          </p:cNvPr>
          <p:cNvGrpSpPr/>
          <p:nvPr/>
        </p:nvGrpSpPr>
        <p:grpSpPr>
          <a:xfrm>
            <a:off x="5408702" y="1611225"/>
            <a:ext cx="893230" cy="195150"/>
            <a:chOff x="862596" y="1998862"/>
            <a:chExt cx="893230" cy="19515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0435014-D10E-051E-8EEE-C938B45CF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41781B9-78C5-A778-B7CB-F075CDDCC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956DDEA-41FD-CFC2-21FF-12E5F3BA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F1DDE18-C062-A919-BCF5-156CB54BA3C1}"/>
              </a:ext>
            </a:extLst>
          </p:cNvPr>
          <p:cNvGrpSpPr/>
          <p:nvPr/>
        </p:nvGrpSpPr>
        <p:grpSpPr>
          <a:xfrm>
            <a:off x="5408702" y="1846549"/>
            <a:ext cx="893230" cy="195150"/>
            <a:chOff x="862596" y="1998862"/>
            <a:chExt cx="893230" cy="19515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080D5C1-F6C1-DB7D-6847-2419BAC63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741DB2D-FC45-CE31-40D2-E15CC1000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053C66A-27BA-8FE3-C1BA-17EF83C33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81CE497-87D7-4A35-DEBF-E43216FBF3FC}"/>
              </a:ext>
            </a:extLst>
          </p:cNvPr>
          <p:cNvGrpSpPr/>
          <p:nvPr/>
        </p:nvGrpSpPr>
        <p:grpSpPr>
          <a:xfrm>
            <a:off x="5408702" y="2090277"/>
            <a:ext cx="893230" cy="195150"/>
            <a:chOff x="862596" y="1998862"/>
            <a:chExt cx="893230" cy="195150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F521EFC-E751-1FF4-23B9-8EB094A6D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8DD3FE3-29E6-599C-B10D-6204AAD7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99E0FCB-901C-384D-FA90-69B00BEF4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0A01B81-B509-089D-8D04-BF6B529DEA74}"/>
              </a:ext>
            </a:extLst>
          </p:cNvPr>
          <p:cNvGrpSpPr/>
          <p:nvPr/>
        </p:nvGrpSpPr>
        <p:grpSpPr>
          <a:xfrm>
            <a:off x="5408702" y="2342408"/>
            <a:ext cx="893230" cy="195150"/>
            <a:chOff x="862596" y="1998862"/>
            <a:chExt cx="893230" cy="19515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6AF2776-9CDA-AAF3-077B-5CAE6B153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3C1BDE7-8EE6-F145-6E3E-E645B0F3C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5848770-D5C3-2AA6-81EA-28291EC7A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863D10F-0AFB-7224-1D01-89B9A5E37D52}"/>
              </a:ext>
            </a:extLst>
          </p:cNvPr>
          <p:cNvGrpSpPr/>
          <p:nvPr/>
        </p:nvGrpSpPr>
        <p:grpSpPr>
          <a:xfrm>
            <a:off x="5408702" y="2577733"/>
            <a:ext cx="893230" cy="195150"/>
            <a:chOff x="862596" y="1998862"/>
            <a:chExt cx="893230" cy="1951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1BDA1F3-B3DC-DA3F-1ECC-2456E3B91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80E2867-48B1-062D-2313-0B6A0223C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453AD76-B35E-54D2-334B-63D28EC1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E23E2DD-CCF2-2AA7-4865-C01ECE91D408}"/>
              </a:ext>
            </a:extLst>
          </p:cNvPr>
          <p:cNvGrpSpPr/>
          <p:nvPr/>
        </p:nvGrpSpPr>
        <p:grpSpPr>
          <a:xfrm>
            <a:off x="5408702" y="2821461"/>
            <a:ext cx="893230" cy="195150"/>
            <a:chOff x="862596" y="1998862"/>
            <a:chExt cx="893230" cy="19515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BEB83082-2DBA-4CD6-24E6-BD1858A3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B7A2CBC-E4D0-CCB3-CA94-A93AFD30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5932477-5F9B-941D-1FD7-C974019B1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3911D6E-0EEA-9071-68FA-3A61987E5855}"/>
              </a:ext>
            </a:extLst>
          </p:cNvPr>
          <p:cNvGrpSpPr/>
          <p:nvPr/>
        </p:nvGrpSpPr>
        <p:grpSpPr>
          <a:xfrm>
            <a:off x="4131230" y="1586011"/>
            <a:ext cx="893230" cy="195150"/>
            <a:chOff x="862596" y="1998862"/>
            <a:chExt cx="893230" cy="195150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A93CEB9E-E2CE-657C-CC84-DCE828E5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71B0B16-BD37-43F6-1154-A15A97A5E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F547670-6490-25DB-4372-2E0A07ED9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365A34-2009-124A-56A2-0E541CA9C6A2}"/>
              </a:ext>
            </a:extLst>
          </p:cNvPr>
          <p:cNvGrpSpPr/>
          <p:nvPr/>
        </p:nvGrpSpPr>
        <p:grpSpPr>
          <a:xfrm>
            <a:off x="4131230" y="1821336"/>
            <a:ext cx="893230" cy="195150"/>
            <a:chOff x="862596" y="1998862"/>
            <a:chExt cx="893230" cy="19515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EC7C66B-C8A9-4206-A274-E005EBE0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BE39AE6C-B949-31E1-08A9-0F12BC5B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BD163B0-D95C-CFEF-17CD-6528E35C3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A7BBBC2-E230-4F1B-F020-ECBFACD6537F}"/>
              </a:ext>
            </a:extLst>
          </p:cNvPr>
          <p:cNvGrpSpPr/>
          <p:nvPr/>
        </p:nvGrpSpPr>
        <p:grpSpPr>
          <a:xfrm>
            <a:off x="4131230" y="2065064"/>
            <a:ext cx="893230" cy="195150"/>
            <a:chOff x="862596" y="1998862"/>
            <a:chExt cx="893230" cy="19515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2214D882-64DB-3481-9629-B415B1C78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5B2EBF5-E7F9-77F1-64DA-3B2BB87F0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6C34999-9887-E4E4-0CB2-52198A5EF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065822D-29CF-3AC0-8CB9-A6EA814524FE}"/>
              </a:ext>
            </a:extLst>
          </p:cNvPr>
          <p:cNvGrpSpPr/>
          <p:nvPr/>
        </p:nvGrpSpPr>
        <p:grpSpPr>
          <a:xfrm>
            <a:off x="4131230" y="2317194"/>
            <a:ext cx="893230" cy="195150"/>
            <a:chOff x="862596" y="1998862"/>
            <a:chExt cx="893230" cy="19515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852CC70-2235-AF0D-C8DB-451FD6163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0A4D2F0-DBEE-41DC-7E80-DF7D1A27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33982FF-2356-1ADE-3E02-A491C4A49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9D5C870-31EC-B85E-DFF0-F4295599B790}"/>
              </a:ext>
            </a:extLst>
          </p:cNvPr>
          <p:cNvGrpSpPr/>
          <p:nvPr/>
        </p:nvGrpSpPr>
        <p:grpSpPr>
          <a:xfrm>
            <a:off x="4131230" y="2552520"/>
            <a:ext cx="893230" cy="195150"/>
            <a:chOff x="862596" y="1998862"/>
            <a:chExt cx="893230" cy="19515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1B9BF87-7CD2-37E4-430B-99BA78F4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EDDF7E7-ACEB-0983-E17C-D634CB43E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D978E5B-9221-C219-4004-05229EB9E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684D30A-B321-A588-A67C-5700D4DF2C5C}"/>
              </a:ext>
            </a:extLst>
          </p:cNvPr>
          <p:cNvGrpSpPr/>
          <p:nvPr/>
        </p:nvGrpSpPr>
        <p:grpSpPr>
          <a:xfrm>
            <a:off x="4131230" y="2796248"/>
            <a:ext cx="893230" cy="195150"/>
            <a:chOff x="862596" y="1998862"/>
            <a:chExt cx="893230" cy="19515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CCEECE8-1AA9-94DC-4EC8-283EC14F4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862596" y="2002014"/>
              <a:ext cx="244360" cy="19199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8706A8E-8560-23D0-7BE0-E2B3D67FB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187031" y="1998862"/>
              <a:ext cx="244360" cy="191998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80CFE10-C5E2-AE4D-924C-F4D151CCA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 contrast="100000"/>
              <a:alphaModFix amt="85000"/>
            </a:blip>
            <a:stretch>
              <a:fillRect/>
            </a:stretch>
          </p:blipFill>
          <p:spPr>
            <a:xfrm>
              <a:off x="1511466" y="2002014"/>
              <a:ext cx="244360" cy="191998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EC474D0C-4C52-E088-DE16-BB883C44945E}"/>
              </a:ext>
            </a:extLst>
          </p:cNvPr>
          <p:cNvSpPr txBox="1"/>
          <p:nvPr/>
        </p:nvSpPr>
        <p:spPr>
          <a:xfrm>
            <a:off x="2645893" y="1001177"/>
            <a:ext cx="114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BED730"/>
                </a:solidFill>
              </a:rPr>
              <a:t>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CC26AE-480F-5527-C3AF-B733A3EE6996}"/>
              </a:ext>
            </a:extLst>
          </p:cNvPr>
          <p:cNvSpPr txBox="1"/>
          <p:nvPr/>
        </p:nvSpPr>
        <p:spPr>
          <a:xfrm>
            <a:off x="4060285" y="1001177"/>
            <a:ext cx="97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BED730"/>
                </a:solidFill>
              </a:rPr>
              <a:t>B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D5129DF-C4E7-590E-380E-C5E501B3DACD}"/>
              </a:ext>
            </a:extLst>
          </p:cNvPr>
          <p:cNvSpPr txBox="1"/>
          <p:nvPr/>
        </p:nvSpPr>
        <p:spPr>
          <a:xfrm>
            <a:off x="5295281" y="1001177"/>
            <a:ext cx="97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BED730"/>
                </a:solidFill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42D08-02C3-BB9B-83CE-0A1B1935F702}"/>
              </a:ext>
            </a:extLst>
          </p:cNvPr>
          <p:cNvSpPr txBox="1"/>
          <p:nvPr/>
        </p:nvSpPr>
        <p:spPr>
          <a:xfrm>
            <a:off x="274388" y="535450"/>
            <a:ext cx="59373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OUR LARGEST AI-READY HYPERSCALE DATA CENTER CAMPUS IN NORTH INDIA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290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FE215-3703-FEC7-9E73-279A12065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84A10C-0599-AE5A-537E-A4FAFE4B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Overview: BANGALORE 01, electronic City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7D358-6FAB-78DF-A47C-55130B1102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0" t="4990" r="2762" b="3780"/>
          <a:stretch/>
        </p:blipFill>
        <p:spPr>
          <a:xfrm>
            <a:off x="323850" y="987425"/>
            <a:ext cx="4747612" cy="3737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E0D31F-3240-1ADD-69CB-ED0B843FE715}"/>
              </a:ext>
            </a:extLst>
          </p:cNvPr>
          <p:cNvSpPr txBox="1"/>
          <p:nvPr/>
        </p:nvSpPr>
        <p:spPr>
          <a:xfrm>
            <a:off x="5275851" y="1597905"/>
            <a:ext cx="3544147" cy="648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Addressing market segments like IT/</a:t>
            </a:r>
            <a:r>
              <a:rPr lang="en-US" sz="1200" dirty="0" err="1">
                <a:solidFill>
                  <a:srgbClr val="BED730"/>
                </a:solidFill>
                <a:latin typeface="Trebuchet MS"/>
              </a:rPr>
              <a:t>ITeS</a:t>
            </a:r>
            <a:r>
              <a:rPr lang="en-US" sz="1200" dirty="0">
                <a:solidFill>
                  <a:srgbClr val="BED730"/>
                </a:solidFill>
                <a:latin typeface="Trebuchet MS"/>
              </a:rPr>
              <a:t>, E-Com, Retail, Media, Healthcare, BFSI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0EE4D-A77C-D1A1-E539-74D29869BFB7}"/>
              </a:ext>
            </a:extLst>
          </p:cNvPr>
          <p:cNvSpPr txBox="1"/>
          <p:nvPr/>
        </p:nvSpPr>
        <p:spPr>
          <a:xfrm>
            <a:off x="5275851" y="2424386"/>
            <a:ext cx="3544145" cy="648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Enterprise-grade Sify </a:t>
            </a:r>
            <a:r>
              <a:rPr lang="en-US" sz="1200" dirty="0" err="1">
                <a:solidFill>
                  <a:srgbClr val="BED730"/>
                </a:solidFill>
                <a:latin typeface="Trebuchet MS"/>
              </a:rPr>
              <a:t>CloudInfinit</a:t>
            </a:r>
            <a:r>
              <a:rPr lang="en-US" sz="1200" dirty="0">
                <a:solidFill>
                  <a:srgbClr val="BED730"/>
                </a:solidFill>
                <a:latin typeface="Trebuchet MS"/>
              </a:rPr>
              <a:t> services to enable hybrid cloud adoption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ECF39-3C53-3AB7-5B30-7EBEE788E7CB}"/>
              </a:ext>
            </a:extLst>
          </p:cNvPr>
          <p:cNvSpPr txBox="1"/>
          <p:nvPr/>
        </p:nvSpPr>
        <p:spPr>
          <a:xfrm>
            <a:off x="5275852" y="4077347"/>
            <a:ext cx="3544145" cy="648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Offers colocation &amp; managed services, </a:t>
            </a:r>
            <a:r>
              <a:rPr lang="en-US" sz="1200" dirty="0" err="1">
                <a:solidFill>
                  <a:srgbClr val="BED730"/>
                </a:solidFill>
                <a:latin typeface="Trebuchet MS"/>
              </a:rPr>
              <a:t>DRaaS</a:t>
            </a:r>
            <a:r>
              <a:rPr lang="en-US" sz="1200" dirty="0">
                <a:solidFill>
                  <a:srgbClr val="BED730"/>
                </a:solidFill>
                <a:latin typeface="Trebuchet MS"/>
              </a:rPr>
              <a:t>, and CDN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045C8-3DC6-CB0A-9178-B4D9264C850B}"/>
              </a:ext>
            </a:extLst>
          </p:cNvPr>
          <p:cNvSpPr txBox="1"/>
          <p:nvPr/>
        </p:nvSpPr>
        <p:spPr>
          <a:xfrm>
            <a:off x="5275852" y="987424"/>
            <a:ext cx="3544146" cy="432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IT power capacity of 7.6 MW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2517B-7BF0-69C1-20FF-32DA08C48334}"/>
              </a:ext>
            </a:extLst>
          </p:cNvPr>
          <p:cNvSpPr txBox="1"/>
          <p:nvPr/>
        </p:nvSpPr>
        <p:spPr>
          <a:xfrm>
            <a:off x="5275852" y="3250867"/>
            <a:ext cx="3544144" cy="648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Carrier-neutral facility, dual Meet-Me-Rooms with multiple IX, ISPs</a:t>
            </a:r>
          </a:p>
        </p:txBody>
      </p:sp>
    </p:spTree>
    <p:extLst>
      <p:ext uri="{BB962C8B-B14F-4D97-AF65-F5344CB8AC3E}">
        <p14:creationId xmlns:p14="http://schemas.microsoft.com/office/powerpoint/2010/main" val="3406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Overview: Kolkata 01, Newtown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BAB56-3A25-2B6F-8D98-6B127523C4B0}"/>
              </a:ext>
            </a:extLst>
          </p:cNvPr>
          <p:cNvSpPr txBox="1"/>
          <p:nvPr/>
        </p:nvSpPr>
        <p:spPr>
          <a:xfrm>
            <a:off x="4963887" y="1716626"/>
            <a:ext cx="3856110" cy="576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Addressing market segments like Manufacturing, BFSI, Govt, PSUs, IT/</a:t>
            </a:r>
            <a:r>
              <a:rPr lang="en-US" sz="1200" dirty="0" err="1">
                <a:solidFill>
                  <a:srgbClr val="BED730"/>
                </a:solidFill>
                <a:latin typeface="Trebuchet MS"/>
              </a:rPr>
              <a:t>ITeS</a:t>
            </a:r>
            <a:endParaRPr lang="en-US" sz="1200" dirty="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5A3FD-700B-7067-29D0-87847F0A546F}"/>
              </a:ext>
            </a:extLst>
          </p:cNvPr>
          <p:cNvSpPr txBox="1"/>
          <p:nvPr/>
        </p:nvSpPr>
        <p:spPr>
          <a:xfrm>
            <a:off x="4963887" y="2527063"/>
            <a:ext cx="3856108" cy="576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Nodal location for service delivery to neighboring SAARC countries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9DBFB-6069-8E50-0CEC-D01C405CCFA1}"/>
              </a:ext>
            </a:extLst>
          </p:cNvPr>
          <p:cNvSpPr txBox="1"/>
          <p:nvPr/>
        </p:nvSpPr>
        <p:spPr>
          <a:xfrm>
            <a:off x="4963890" y="4147936"/>
            <a:ext cx="3856108" cy="576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Offers colocation &amp; managed services, </a:t>
            </a:r>
            <a:r>
              <a:rPr lang="en-US" sz="1200" dirty="0" err="1">
                <a:solidFill>
                  <a:srgbClr val="BED730"/>
                </a:solidFill>
                <a:latin typeface="Trebuchet MS"/>
              </a:rPr>
              <a:t>DRaaS</a:t>
            </a:r>
            <a:r>
              <a:rPr lang="en-US" sz="1200" dirty="0">
                <a:solidFill>
                  <a:srgbClr val="BED730"/>
                </a:solidFill>
                <a:latin typeface="Trebuchet MS"/>
              </a:rPr>
              <a:t>, and CDN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E0436B-8448-6B8F-7F1F-EC89DD3B4122}"/>
              </a:ext>
            </a:extLst>
          </p:cNvPr>
          <p:cNvSpPr txBox="1"/>
          <p:nvPr/>
        </p:nvSpPr>
        <p:spPr>
          <a:xfrm>
            <a:off x="4963889" y="1050189"/>
            <a:ext cx="3856109" cy="432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IT power capacity of 2.2 MW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3E935A-B7FA-82D0-F01B-9A9F41D62706}"/>
              </a:ext>
            </a:extLst>
          </p:cNvPr>
          <p:cNvSpPr txBox="1"/>
          <p:nvPr/>
        </p:nvSpPr>
        <p:spPr>
          <a:xfrm>
            <a:off x="4963889" y="3337500"/>
            <a:ext cx="3856107" cy="576000"/>
          </a:xfrm>
          <a:prstGeom prst="roundRect">
            <a:avLst/>
          </a:prstGeom>
          <a:solidFill>
            <a:srgbClr val="10253F">
              <a:alpha val="50196"/>
            </a:srgbClr>
          </a:solidFill>
          <a:ln w="63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BED730"/>
                </a:solidFill>
                <a:latin typeface="Trebuchet MS"/>
              </a:rPr>
              <a:t>Carrier-neutral facility, dual Meet-Me-Rooms with multiple IX, ISPs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0E38F2-D093-D1F6-437C-473C43BC7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7" t="4695" r="19075" b="4553"/>
          <a:stretch/>
        </p:blipFill>
        <p:spPr bwMode="auto">
          <a:xfrm>
            <a:off x="247160" y="917090"/>
            <a:ext cx="4624517" cy="389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1F4B18-53B0-D688-8784-87DEC87241E1}"/>
              </a:ext>
            </a:extLst>
          </p:cNvPr>
          <p:cNvSpPr/>
          <p:nvPr/>
        </p:nvSpPr>
        <p:spPr>
          <a:xfrm>
            <a:off x="0" y="4366907"/>
            <a:ext cx="9144000" cy="365431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951F729F-3795-E233-4094-88F1B96E0C8A}"/>
              </a:ext>
            </a:extLst>
          </p:cNvPr>
          <p:cNvSpPr/>
          <p:nvPr/>
        </p:nvSpPr>
        <p:spPr>
          <a:xfrm rot="5400000">
            <a:off x="809651" y="501365"/>
            <a:ext cx="1008699" cy="1980000"/>
          </a:xfrm>
          <a:prstGeom prst="homePlate">
            <a:avLst>
              <a:gd name="adj" fmla="val 25856"/>
            </a:avLst>
          </a:prstGeom>
          <a:solidFill>
            <a:schemeClr val="tx2">
              <a:lumMod val="50000"/>
              <a:alpha val="8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9"/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677B32B-B6B7-6344-088B-C89A78179F1A}"/>
              </a:ext>
            </a:extLst>
          </p:cNvPr>
          <p:cNvSpPr/>
          <p:nvPr/>
        </p:nvSpPr>
        <p:spPr>
          <a:xfrm rot="5400000">
            <a:off x="2981450" y="501365"/>
            <a:ext cx="1008699" cy="1980000"/>
          </a:xfrm>
          <a:prstGeom prst="homePlate">
            <a:avLst>
              <a:gd name="adj" fmla="val 25856"/>
            </a:avLst>
          </a:prstGeom>
          <a:solidFill>
            <a:srgbClr val="17375E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 sz="1400" b="1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9F082CD0-1236-768D-031D-F49D6BD4B61A}"/>
              </a:ext>
            </a:extLst>
          </p:cNvPr>
          <p:cNvSpPr/>
          <p:nvPr/>
        </p:nvSpPr>
        <p:spPr>
          <a:xfrm rot="5400000">
            <a:off x="5153249" y="501365"/>
            <a:ext cx="1008699" cy="1980000"/>
          </a:xfrm>
          <a:prstGeom prst="homePlate">
            <a:avLst>
              <a:gd name="adj" fmla="val 25856"/>
            </a:avLst>
          </a:prstGeom>
          <a:solidFill>
            <a:schemeClr val="tx2">
              <a:lumMod val="50000"/>
              <a:alpha val="8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9"/>
            <a:endParaRPr lang="en-IN">
              <a:solidFill>
                <a:prstClr val="white"/>
              </a:solidFill>
              <a:latin typeface="TheSansOffice" panose="020B050304030206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F7DC9D59-3C12-E4BC-0E4F-65B099373C63}"/>
              </a:ext>
            </a:extLst>
          </p:cNvPr>
          <p:cNvSpPr/>
          <p:nvPr/>
        </p:nvSpPr>
        <p:spPr>
          <a:xfrm rot="5400000">
            <a:off x="7325051" y="501365"/>
            <a:ext cx="1008699" cy="1980000"/>
          </a:xfrm>
          <a:prstGeom prst="homePlate">
            <a:avLst>
              <a:gd name="adj" fmla="val 25856"/>
            </a:avLst>
          </a:prstGeom>
          <a:solidFill>
            <a:srgbClr val="17375E">
              <a:alpha val="80000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 sz="1400" b="1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805E6-6E79-9061-6198-75C4FC752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 dirty="0"/>
              <a:t>Your trusted data center partner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D77BC-6547-A0BC-FB1E-F56FCA6AC3D4}"/>
              </a:ext>
            </a:extLst>
          </p:cNvPr>
          <p:cNvSpPr txBox="1"/>
          <p:nvPr/>
        </p:nvSpPr>
        <p:spPr>
          <a:xfrm>
            <a:off x="457200" y="1073732"/>
            <a:ext cx="17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GB" sz="1400" b="1">
                <a:solidFill>
                  <a:srgbClr val="BED730"/>
                </a:solidFill>
                <a:latin typeface="Trebuchet MS"/>
              </a:rPr>
              <a:t>Mission Critical Customer Experience</a:t>
            </a:r>
            <a:endParaRPr lang="en-IN" sz="1400" b="1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F13817-2CD3-9208-4788-C763910DFD7D}"/>
              </a:ext>
            </a:extLst>
          </p:cNvPr>
          <p:cNvSpPr txBox="1"/>
          <p:nvPr/>
        </p:nvSpPr>
        <p:spPr>
          <a:xfrm>
            <a:off x="2628000" y="1073732"/>
            <a:ext cx="17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1400" b="1">
                <a:solidFill>
                  <a:srgbClr val="BED730"/>
                </a:solidFill>
                <a:latin typeface="Trebuchet MS"/>
              </a:rPr>
              <a:t>2 Decades of Operational Experience</a:t>
            </a:r>
            <a:endParaRPr lang="en-IN" sz="1400" b="1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50A0F8-467D-BA67-B845-21708F753876}"/>
              </a:ext>
            </a:extLst>
          </p:cNvPr>
          <p:cNvSpPr txBox="1"/>
          <p:nvPr/>
        </p:nvSpPr>
        <p:spPr>
          <a:xfrm>
            <a:off x="4801199" y="1135289"/>
            <a:ext cx="17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sz="1400" b="1">
                <a:solidFill>
                  <a:srgbClr val="BED730"/>
                </a:solidFill>
                <a:latin typeface="Trebuchet MS"/>
              </a:rPr>
              <a:t>Future-ready </a:t>
            </a:r>
            <a:br>
              <a:rPr lang="en-US" sz="1400" b="1">
                <a:solidFill>
                  <a:srgbClr val="BED730"/>
                </a:solidFill>
                <a:latin typeface="Trebuchet MS"/>
              </a:rPr>
            </a:br>
            <a:r>
              <a:rPr lang="en-US" sz="1400" b="1">
                <a:solidFill>
                  <a:srgbClr val="BED730"/>
                </a:solidFill>
                <a:latin typeface="Trebuchet MS"/>
              </a:rPr>
              <a:t>Data Centers</a:t>
            </a:r>
            <a:endParaRPr lang="en-IN" sz="1400" b="1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A11D98-CF66-7A34-C8F9-6EE1A547B484}"/>
              </a:ext>
            </a:extLst>
          </p:cNvPr>
          <p:cNvSpPr txBox="1"/>
          <p:nvPr/>
        </p:nvSpPr>
        <p:spPr>
          <a:xfrm>
            <a:off x="6972000" y="1126247"/>
            <a:ext cx="17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GB" sz="1400" b="1">
                <a:solidFill>
                  <a:srgbClr val="BED730"/>
                </a:solidFill>
                <a:latin typeface="Trebuchet MS"/>
              </a:rPr>
              <a:t> Trusted</a:t>
            </a:r>
          </a:p>
          <a:p>
            <a:pPr algn="ctr" defTabSz="685783"/>
            <a:r>
              <a:rPr lang="en-GB" sz="1400" b="1">
                <a:solidFill>
                  <a:srgbClr val="BED730"/>
                </a:solidFill>
                <a:latin typeface="Trebuchet MS"/>
              </a:rPr>
              <a:t>Partner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624F17-4525-F381-0B3E-1D9CF38492F7}"/>
              </a:ext>
            </a:extLst>
          </p:cNvPr>
          <p:cNvSpPr txBox="1"/>
          <p:nvPr/>
        </p:nvSpPr>
        <p:spPr>
          <a:xfrm>
            <a:off x="457199" y="2082432"/>
            <a:ext cx="18612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3 out of 4 Hyperscalers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Global OTT &amp; social media players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India’s top 10 banks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Global InfoSec security providers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600+ customers across all major industries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50718C-E8AE-3A4B-0B5B-51546E3FDC95}"/>
              </a:ext>
            </a:extLst>
          </p:cNvPr>
          <p:cNvSpPr txBox="1"/>
          <p:nvPr/>
        </p:nvSpPr>
        <p:spPr>
          <a:xfrm>
            <a:off x="2496000" y="2082432"/>
            <a:ext cx="2076000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100% uptime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Best Practices covering Safety, Security, Availability, Excellence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PUE &amp; WUE </a:t>
            </a:r>
            <a:r>
              <a:rPr lang="en-GB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prediction and optimization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Certifications</a:t>
            </a:r>
            <a:r>
              <a:rPr lang="en-US" sz="1050" dirty="0">
                <a:solidFill>
                  <a:srgbClr val="BED730"/>
                </a:solidFill>
                <a:latin typeface="Trebuchet MS"/>
              </a:rPr>
              <a:t>: 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Information Security, EHS, PCI-DSS, SOC 1 SOC 2, NVDIA, </a:t>
            </a:r>
            <a:r>
              <a:rPr lang="en-US" sz="1050" dirty="0" err="1">
                <a:solidFill>
                  <a:prstClr val="white">
                    <a:lumMod val="85000"/>
                  </a:prstClr>
                </a:solidFill>
                <a:latin typeface="Trebuchet MS"/>
              </a:rPr>
              <a:t>MeitY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  <a:latin typeface="Trebuchet MS"/>
              </a:rPr>
              <a:t>, IGBC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95103B-0D47-C908-8470-384B2725312D}"/>
              </a:ext>
            </a:extLst>
          </p:cNvPr>
          <p:cNvSpPr txBox="1"/>
          <p:nvPr/>
        </p:nvSpPr>
        <p:spPr>
          <a:xfrm>
            <a:off x="4572000" y="2082432"/>
            <a:ext cx="217932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Mega campus approach for long term scalability with BTS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Next Gen Data Center design &amp; operations. 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AI ready infra with liquid cooling solutions 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AI/ML platform enabling faster decision-making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Up to 70% Green Power available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A05E04-2FDE-87B0-E0A8-BEDCE47A057B}"/>
              </a:ext>
            </a:extLst>
          </p:cNvPr>
          <p:cNvSpPr txBox="1"/>
          <p:nvPr/>
        </p:nvSpPr>
        <p:spPr>
          <a:xfrm>
            <a:off x="6847323" y="2082432"/>
            <a:ext cx="1915132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1</a:t>
            </a:r>
            <a:r>
              <a:rPr lang="en-GB" sz="1050" baseline="30000">
                <a:solidFill>
                  <a:prstClr val="white">
                    <a:lumMod val="85000"/>
                  </a:prstClr>
                </a:solidFill>
                <a:latin typeface="Trebuchet MS"/>
              </a:rPr>
              <a:t>st</a:t>
            </a: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 commercial Data Center provider in India since year 2000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Data Center, Networks Digital and Security services under one roof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Reliability for services</a:t>
            </a:r>
          </a:p>
          <a:p>
            <a:pPr marL="87309" indent="-87309" defTabSz="68578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50">
                <a:solidFill>
                  <a:prstClr val="white">
                    <a:lumMod val="85000"/>
                  </a:prstClr>
                </a:solidFill>
                <a:latin typeface="Trebuchet MS"/>
              </a:rPr>
              <a:t>Flexibility for customer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98962-E8F0-D7A0-2346-0D775361D32E}"/>
              </a:ext>
            </a:extLst>
          </p:cNvPr>
          <p:cNvSpPr txBox="1"/>
          <p:nvPr/>
        </p:nvSpPr>
        <p:spPr>
          <a:xfrm>
            <a:off x="324000" y="4395733"/>
            <a:ext cx="8496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Ensuring accountability, reliability, flexibility and choices through our innovative designs and services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6A59C-93FE-BF79-7A6D-4514BD585FB0}"/>
              </a:ext>
            </a:extLst>
          </p:cNvPr>
          <p:cNvSpPr txBox="1"/>
          <p:nvPr/>
        </p:nvSpPr>
        <p:spPr>
          <a:xfrm>
            <a:off x="267668" y="589307"/>
            <a:ext cx="6435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1200" dirty="0">
                <a:solidFill>
                  <a:prstClr val="white"/>
                </a:solidFill>
                <a:latin typeface="Trebuchet MS"/>
              </a:rPr>
              <a:t>Sify is a LEADER in the IDC </a:t>
            </a:r>
            <a:r>
              <a:rPr lang="en-US" sz="1200" dirty="0" err="1">
                <a:solidFill>
                  <a:prstClr val="white"/>
                </a:solidFill>
                <a:latin typeface="Trebuchet MS"/>
              </a:rPr>
              <a:t>MarketScape</a:t>
            </a:r>
            <a:r>
              <a:rPr lang="en-US" sz="1200" dirty="0">
                <a:solidFill>
                  <a:prstClr val="white"/>
                </a:solidFill>
                <a:latin typeface="Trebuchet MS"/>
              </a:rPr>
              <a:t> Data Center Services India, 2024 </a:t>
            </a:r>
          </a:p>
        </p:txBody>
      </p:sp>
    </p:spTree>
    <p:extLst>
      <p:ext uri="{BB962C8B-B14F-4D97-AF65-F5344CB8AC3E}">
        <p14:creationId xmlns:p14="http://schemas.microsoft.com/office/powerpoint/2010/main" val="11881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7A1F92D-AD6B-A4ED-A180-41E7EB4A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56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4007B-9127-C0FE-8E8B-C6241B3DDD1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32C9A-3950-1E5A-5BBD-4D42C3F39A21}"/>
              </a:ext>
            </a:extLst>
          </p:cNvPr>
          <p:cNvSpPr txBox="1"/>
          <p:nvPr/>
        </p:nvSpPr>
        <p:spPr>
          <a:xfrm>
            <a:off x="1767119" y="4093804"/>
            <a:ext cx="570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Thank You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A5927-F0A3-9D94-3524-6ACA9E6F517A}"/>
              </a:ext>
            </a:extLst>
          </p:cNvPr>
          <p:cNvGrpSpPr/>
          <p:nvPr/>
        </p:nvGrpSpPr>
        <p:grpSpPr>
          <a:xfrm>
            <a:off x="1572364" y="1762321"/>
            <a:ext cx="5732705" cy="948743"/>
            <a:chOff x="323850" y="2753261"/>
            <a:chExt cx="8496300" cy="14061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B60B1-3325-27EA-2F3F-BEC7F0EF10AC}"/>
                </a:ext>
              </a:extLst>
            </p:cNvPr>
            <p:cNvSpPr txBox="1"/>
            <p:nvPr/>
          </p:nvSpPr>
          <p:spPr>
            <a:xfrm>
              <a:off x="323850" y="2753261"/>
              <a:ext cx="8496300" cy="104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Tried  Tested  Trusted</a:t>
              </a:r>
              <a:endParaRPr kumimoji="0" lang="en-IN" sz="40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198489-A54F-9DE7-3B74-4C2422284570}"/>
                </a:ext>
              </a:extLst>
            </p:cNvPr>
            <p:cNvSpPr txBox="1"/>
            <p:nvPr/>
          </p:nvSpPr>
          <p:spPr>
            <a:xfrm>
              <a:off x="489373" y="3657608"/>
              <a:ext cx="8330777" cy="50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Your digital infrastructure partner for over 25 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18B5EA-73D3-1DFE-E9AB-2C0724B83566}"/>
                </a:ext>
              </a:extLst>
            </p:cNvPr>
            <p:cNvSpPr/>
            <p:nvPr/>
          </p:nvSpPr>
          <p:spPr>
            <a:xfrm>
              <a:off x="228984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CC286C-0C55-6539-0A6A-16706C54AE86}"/>
                </a:ext>
              </a:extLst>
            </p:cNvPr>
            <p:cNvSpPr/>
            <p:nvPr/>
          </p:nvSpPr>
          <p:spPr>
            <a:xfrm>
              <a:off x="502797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A024D9-4A9D-9349-7CF1-DFEFE490C776}"/>
                </a:ext>
              </a:extLst>
            </p:cNvPr>
            <p:cNvSpPr/>
            <p:nvPr/>
          </p:nvSpPr>
          <p:spPr>
            <a:xfrm>
              <a:off x="8128425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7" name="Picture 2" descr="Image result for sify logo">
            <a:extLst>
              <a:ext uri="{FF2B5EF4-FFF2-40B4-BE49-F238E27FC236}">
                <a16:creationId xmlns:a16="http://schemas.microsoft.com/office/drawing/2014/main" id="{EC67CE75-B098-BA2C-AEB6-ED420B2D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7971592" y="234502"/>
            <a:ext cx="905357" cy="512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2AB10-2064-77EC-B5AD-6A162D606387}"/>
              </a:ext>
            </a:extLst>
          </p:cNvPr>
          <p:cNvGrpSpPr/>
          <p:nvPr/>
        </p:nvGrpSpPr>
        <p:grpSpPr>
          <a:xfrm>
            <a:off x="483929" y="2962771"/>
            <a:ext cx="945000" cy="894286"/>
            <a:chOff x="444173" y="2556318"/>
            <a:chExt cx="945000" cy="894286"/>
          </a:xfrm>
        </p:grpSpPr>
        <p:sp>
          <p:nvSpPr>
            <p:cNvPr id="7" name="Flowchart: Connector 3">
              <a:extLst>
                <a:ext uri="{FF2B5EF4-FFF2-40B4-BE49-F238E27FC236}">
                  <a16:creationId xmlns:a16="http://schemas.microsoft.com/office/drawing/2014/main" id="{B6DDA099-8BEE-BB84-2E44-A57A4A328DF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48960" y="2556318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9D187E-BE58-D3C3-D950-8587F89C002E}"/>
                </a:ext>
              </a:extLst>
            </p:cNvPr>
            <p:cNvSpPr txBox="1"/>
            <p:nvPr/>
          </p:nvSpPr>
          <p:spPr>
            <a:xfrm>
              <a:off x="444173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Network</a:t>
              </a: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Infra Services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D6C9173-E925-B8E8-EAEA-29D72BEF2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540" y="2664164"/>
              <a:ext cx="296267" cy="33464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A2BBF5-3296-7BEC-AAA1-4B5BC250F0C2}"/>
              </a:ext>
            </a:extLst>
          </p:cNvPr>
          <p:cNvGrpSpPr/>
          <p:nvPr/>
        </p:nvGrpSpPr>
        <p:grpSpPr>
          <a:xfrm>
            <a:off x="5656784" y="2962772"/>
            <a:ext cx="945000" cy="886833"/>
            <a:chOff x="5726469" y="2563772"/>
            <a:chExt cx="945000" cy="886832"/>
          </a:xfrm>
        </p:grpSpPr>
        <p:sp>
          <p:nvSpPr>
            <p:cNvPr id="17" name="Flowchart: Connector 19">
              <a:extLst>
                <a:ext uri="{FF2B5EF4-FFF2-40B4-BE49-F238E27FC236}">
                  <a16:creationId xmlns:a16="http://schemas.microsoft.com/office/drawing/2014/main" id="{1E6BA7D2-269F-8266-37AB-2B4DB75D4CA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5931256" y="256377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65CCB-1060-75F6-747E-4D3AC4AC5B5E}"/>
                </a:ext>
              </a:extLst>
            </p:cNvPr>
            <p:cNvSpPr txBox="1"/>
            <p:nvPr/>
          </p:nvSpPr>
          <p:spPr>
            <a:xfrm>
              <a:off x="5726469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Digital Apps</a:t>
              </a: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Managed Services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DEBFA4B-A71C-2F7B-B8CB-215CB2F7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32617" y="2671618"/>
              <a:ext cx="332707" cy="33464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696BCE-DD40-9C3B-EDCB-8A47889FC960}"/>
              </a:ext>
            </a:extLst>
          </p:cNvPr>
          <p:cNvGrpSpPr/>
          <p:nvPr/>
        </p:nvGrpSpPr>
        <p:grpSpPr>
          <a:xfrm>
            <a:off x="6691355" y="2962774"/>
            <a:ext cx="945000" cy="886833"/>
            <a:chOff x="6784264" y="2563771"/>
            <a:chExt cx="945000" cy="886833"/>
          </a:xfrm>
        </p:grpSpPr>
        <p:sp>
          <p:nvSpPr>
            <p:cNvPr id="19" name="Flowchart: Connector 21">
              <a:extLst>
                <a:ext uri="{FF2B5EF4-FFF2-40B4-BE49-F238E27FC236}">
                  <a16:creationId xmlns:a16="http://schemas.microsoft.com/office/drawing/2014/main" id="{A1D0A54F-5C45-9EED-1439-01FD150A8D0E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989051" y="2563771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7647D1-76A1-EA24-D385-0B6FA2E95AF7}"/>
                </a:ext>
              </a:extLst>
            </p:cNvPr>
            <p:cNvSpPr txBox="1"/>
            <p:nvPr/>
          </p:nvSpPr>
          <p:spPr>
            <a:xfrm>
              <a:off x="6784264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Industry Apps</a:t>
              </a: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Managed Services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27" name="Picture 2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DE3FCA9-2F98-1C63-BD50-BA65C2F05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416" y="2686424"/>
              <a:ext cx="404697" cy="34637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61EA61-BEEF-5EA9-48A3-9C469BA043A2}"/>
              </a:ext>
            </a:extLst>
          </p:cNvPr>
          <p:cNvGrpSpPr/>
          <p:nvPr/>
        </p:nvGrpSpPr>
        <p:grpSpPr>
          <a:xfrm>
            <a:off x="4622213" y="2962771"/>
            <a:ext cx="945000" cy="892360"/>
            <a:chOff x="4675343" y="2558244"/>
            <a:chExt cx="945000" cy="892360"/>
          </a:xfrm>
        </p:grpSpPr>
        <p:sp>
          <p:nvSpPr>
            <p:cNvPr id="13" name="Flowchart: Connector 13">
              <a:extLst>
                <a:ext uri="{FF2B5EF4-FFF2-40B4-BE49-F238E27FC236}">
                  <a16:creationId xmlns:a16="http://schemas.microsoft.com/office/drawing/2014/main" id="{60CF8CE0-C886-9125-545B-024F154502A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880130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6F55AB-1E6E-D050-40F0-751A6A94EC1B}"/>
                </a:ext>
              </a:extLst>
            </p:cNvPr>
            <p:cNvSpPr txBox="1"/>
            <p:nvPr/>
          </p:nvSpPr>
          <p:spPr>
            <a:xfrm>
              <a:off x="4675343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Cloud &amp; IT</a:t>
              </a: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Managed Services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29" name="Picture 2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9D569C8-7CA3-2DA2-28A0-0320D560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648" y="2648839"/>
              <a:ext cx="384392" cy="36931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4A6B21-06EE-0C61-C912-530259C05D1B}"/>
              </a:ext>
            </a:extLst>
          </p:cNvPr>
          <p:cNvGrpSpPr/>
          <p:nvPr/>
        </p:nvGrpSpPr>
        <p:grpSpPr>
          <a:xfrm>
            <a:off x="2553071" y="2962774"/>
            <a:ext cx="945000" cy="879378"/>
            <a:chOff x="2568712" y="2571226"/>
            <a:chExt cx="945000" cy="879378"/>
          </a:xfrm>
        </p:grpSpPr>
        <p:sp>
          <p:nvSpPr>
            <p:cNvPr id="9" name="Flowchart: Connector 7">
              <a:extLst>
                <a:ext uri="{FF2B5EF4-FFF2-40B4-BE49-F238E27FC236}">
                  <a16:creationId xmlns:a16="http://schemas.microsoft.com/office/drawing/2014/main" id="{74F58237-A978-E081-987A-A2BB03A2ABE7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73498" y="2571226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0831A9-B8C8-4D2B-C1B5-3E6FD55410E8}"/>
                </a:ext>
              </a:extLst>
            </p:cNvPr>
            <p:cNvSpPr txBox="1"/>
            <p:nvPr/>
          </p:nvSpPr>
          <p:spPr>
            <a:xfrm>
              <a:off x="2568712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Data Center</a:t>
              </a: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Colo Services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9E55E8B-806B-EC65-A0F1-C0A91EC0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0180" y="2639048"/>
              <a:ext cx="342065" cy="35662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240F7B-D242-AD24-D938-010189C2EE9B}"/>
              </a:ext>
            </a:extLst>
          </p:cNvPr>
          <p:cNvGrpSpPr/>
          <p:nvPr/>
        </p:nvGrpSpPr>
        <p:grpSpPr>
          <a:xfrm>
            <a:off x="3587642" y="2962771"/>
            <a:ext cx="945000" cy="892360"/>
            <a:chOff x="4099500" y="2558244"/>
            <a:chExt cx="945000" cy="892360"/>
          </a:xfrm>
        </p:grpSpPr>
        <p:sp>
          <p:nvSpPr>
            <p:cNvPr id="25" name="Flowchart: Connector 43">
              <a:extLst>
                <a:ext uri="{FF2B5EF4-FFF2-40B4-BE49-F238E27FC236}">
                  <a16:creationId xmlns:a16="http://schemas.microsoft.com/office/drawing/2014/main" id="{D62CC28D-5A88-3B65-18A9-47E447ECBB32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304287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66FB86-314A-B782-D769-C1E8F62EC723}"/>
                </a:ext>
              </a:extLst>
            </p:cNvPr>
            <p:cNvSpPr txBox="1"/>
            <p:nvPr/>
          </p:nvSpPr>
          <p:spPr>
            <a:xfrm>
              <a:off x="4099500" y="3127439"/>
              <a:ext cx="945000" cy="3231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CloudInfinit</a:t>
              </a:r>
              <a:r>
                <a:rPr kumimoji="0" lang="en-IN" sz="800" b="1" i="0" u="none" strike="noStrike" kern="1200" cap="none" spc="0" normalizeH="0" baseline="30000" noProof="0" err="1">
                  <a:ln>
                    <a:noFill/>
                  </a:ln>
                  <a:solidFill>
                    <a:srgbClr val="BBD42F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+AI</a:t>
              </a:r>
              <a:endParaRPr kumimoji="0" lang="en-IN" sz="800" b="1" i="0" u="none" strike="noStrike" kern="1200" cap="none" spc="0" normalizeH="0" baseline="30000" noProof="0">
                <a:ln>
                  <a:noFill/>
                </a:ln>
                <a:solidFill>
                  <a:srgbClr val="BBD42F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GPU Cloud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85BF58-EB01-1F36-4E40-BBBD0418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69911" y="2688163"/>
              <a:ext cx="404178" cy="25494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CF1548-6C19-20C9-32FE-3A32C9EF182F}"/>
              </a:ext>
            </a:extLst>
          </p:cNvPr>
          <p:cNvGrpSpPr/>
          <p:nvPr/>
        </p:nvGrpSpPr>
        <p:grpSpPr>
          <a:xfrm>
            <a:off x="1518500" y="2962771"/>
            <a:ext cx="945000" cy="869614"/>
            <a:chOff x="1508631" y="2580990"/>
            <a:chExt cx="945000" cy="869614"/>
          </a:xfrm>
        </p:grpSpPr>
        <p:sp>
          <p:nvSpPr>
            <p:cNvPr id="6" name="Flowchart: Connector 11">
              <a:extLst>
                <a:ext uri="{FF2B5EF4-FFF2-40B4-BE49-F238E27FC236}">
                  <a16:creationId xmlns:a16="http://schemas.microsoft.com/office/drawing/2014/main" id="{E72D2A5C-A44C-AA19-F472-418C1B4E5333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1713418" y="2580990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075E7D-EE06-B640-FC4E-B6592E6A0A4E}"/>
                </a:ext>
              </a:extLst>
            </p:cNvPr>
            <p:cNvSpPr txBox="1"/>
            <p:nvPr/>
          </p:nvSpPr>
          <p:spPr>
            <a:xfrm>
              <a:off x="1508631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Network Digital </a:t>
              </a: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Managed Services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CD0ADC3-22CF-23AB-5FB3-818F9FB5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6109" y="2665997"/>
              <a:ext cx="410045" cy="37438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CCD0EF-B7F8-8C8F-3127-BDF1B71AAFBB}"/>
              </a:ext>
            </a:extLst>
          </p:cNvPr>
          <p:cNvGrpSpPr/>
          <p:nvPr/>
        </p:nvGrpSpPr>
        <p:grpSpPr>
          <a:xfrm>
            <a:off x="7725925" y="2962771"/>
            <a:ext cx="945000" cy="862162"/>
            <a:chOff x="7837240" y="2588442"/>
            <a:chExt cx="945000" cy="862162"/>
          </a:xfrm>
        </p:grpSpPr>
        <p:sp>
          <p:nvSpPr>
            <p:cNvPr id="39" name="Flowchart: Connector 15">
              <a:extLst>
                <a:ext uri="{FF2B5EF4-FFF2-40B4-BE49-F238E27FC236}">
                  <a16:creationId xmlns:a16="http://schemas.microsoft.com/office/drawing/2014/main" id="{EF5804E3-F30F-9533-8F76-8160B0C28DB8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8042026" y="258844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08E0DD-D43B-C955-C1A4-7F33670D93AE}"/>
                </a:ext>
              </a:extLst>
            </p:cNvPr>
            <p:cNvSpPr txBox="1"/>
            <p:nvPr/>
          </p:nvSpPr>
          <p:spPr>
            <a:xfrm>
              <a:off x="7837240" y="3127439"/>
              <a:ext cx="9450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Security </a:t>
              </a:r>
            </a:p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7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eSansOffice" panose="020B0503040302060204"/>
                  <a:ea typeface="+mn-ea"/>
                  <a:cs typeface="+mn-cs"/>
                </a:rPr>
                <a:t>Managed Services</a:t>
              </a:r>
              <a:endPara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/>
                <a:ea typeface="+mn-ea"/>
                <a:cs typeface="+mn-cs"/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DD9D8F3-3354-E27C-DEA2-C96D393F7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84046" y="2703288"/>
              <a:ext cx="251389" cy="33464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4E456D-A8A5-0276-9DAF-E12CFE60786F}"/>
              </a:ext>
            </a:extLst>
          </p:cNvPr>
          <p:cNvGrpSpPr/>
          <p:nvPr/>
        </p:nvGrpSpPr>
        <p:grpSpPr>
          <a:xfrm>
            <a:off x="2134373" y="367251"/>
            <a:ext cx="5125913" cy="846178"/>
            <a:chOff x="3223210" y="476543"/>
            <a:chExt cx="6834549" cy="11282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72ADBCF-877A-A032-CB7B-DD0A8EA47B0F}"/>
                </a:ext>
              </a:extLst>
            </p:cNvPr>
            <p:cNvGrpSpPr/>
            <p:nvPr/>
          </p:nvGrpSpPr>
          <p:grpSpPr>
            <a:xfrm>
              <a:off x="3223210" y="496457"/>
              <a:ext cx="6834549" cy="1056978"/>
              <a:chOff x="3043447" y="322322"/>
              <a:chExt cx="5125911" cy="79273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0C3085-C98C-4490-F3E1-60989DBD82C8}"/>
                  </a:ext>
                </a:extLst>
              </p:cNvPr>
              <p:cNvSpPr txBox="1"/>
              <p:nvPr/>
            </p:nvSpPr>
            <p:spPr>
              <a:xfrm>
                <a:off x="3043447" y="674194"/>
                <a:ext cx="9810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Award for Sustainability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DC3DD2-F5C8-7CC2-B40E-5AB7B192C698}"/>
                  </a:ext>
                </a:extLst>
              </p:cNvPr>
              <p:cNvSpPr txBox="1"/>
              <p:nvPr/>
            </p:nvSpPr>
            <p:spPr>
              <a:xfrm>
                <a:off x="4138580" y="674194"/>
                <a:ext cx="8678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Innovation in Data Center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A783B9-1ABB-2365-8B9D-CC85D219BAD5}"/>
                  </a:ext>
                </a:extLst>
              </p:cNvPr>
              <p:cNvSpPr txBox="1"/>
              <p:nvPr/>
            </p:nvSpPr>
            <p:spPr>
              <a:xfrm>
                <a:off x="6112195" y="646937"/>
                <a:ext cx="10925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DC Services India &amp; </a:t>
                </a:r>
              </a:p>
              <a:p>
                <a:pPr marL="0" marR="0" lvl="0" indent="0" algn="ctr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Managed Cloud Services APAC </a:t>
                </a:r>
              </a:p>
            </p:txBody>
          </p:sp>
          <p:pic>
            <p:nvPicPr>
              <p:cNvPr id="45" name="Picture 44" descr="A logo with a sun&#10;&#10;Description automatically generated">
                <a:extLst>
                  <a:ext uri="{FF2B5EF4-FFF2-40B4-BE49-F238E27FC236}">
                    <a16:creationId xmlns:a16="http://schemas.microsoft.com/office/drawing/2014/main" id="{E0ACB252-53EC-8845-34D4-BCC3DFD20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42994" y="340439"/>
                <a:ext cx="659013" cy="309942"/>
              </a:xfrm>
              <a:prstGeom prst="rect">
                <a:avLst/>
              </a:prstGeom>
            </p:spPr>
          </p:pic>
          <p:pic>
            <p:nvPicPr>
              <p:cNvPr id="53" name="Picture 52" descr="A red white and blue sign&#10;&#10;Description automatically generated">
                <a:extLst>
                  <a:ext uri="{FF2B5EF4-FFF2-40B4-BE49-F238E27FC236}">
                    <a16:creationId xmlns:a16="http://schemas.microsoft.com/office/drawing/2014/main" id="{83ADAD85-30A6-A069-EE36-B942D0D2C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1565" y="322322"/>
                <a:ext cx="724792" cy="338554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71B3BFE-084C-A81C-8440-2AA63E6F5A54}"/>
                  </a:ext>
                </a:extLst>
              </p:cNvPr>
              <p:cNvSpPr txBox="1"/>
              <p:nvPr/>
            </p:nvSpPr>
            <p:spPr>
              <a:xfrm>
                <a:off x="7107464" y="653391"/>
                <a:ext cx="10618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1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rPr>
                  <a:t>Managed Network Services Global- MQ</a:t>
                </a:r>
              </a:p>
            </p:txBody>
          </p:sp>
        </p:grpSp>
        <p:pic>
          <p:nvPicPr>
            <p:cNvPr id="15" name="Picture 14" descr="Logos &amp; Brand Guidelines | NVIDIA">
              <a:extLst>
                <a:ext uri="{FF2B5EF4-FFF2-40B4-BE49-F238E27FC236}">
                  <a16:creationId xmlns:a16="http://schemas.microsoft.com/office/drawing/2014/main" id="{D157B8E9-CCE0-490A-5626-628235B6D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0921" y="476543"/>
              <a:ext cx="800933" cy="44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D66AFA-648F-DD04-552E-23BEE82611AD}"/>
                </a:ext>
              </a:extLst>
            </p:cNvPr>
            <p:cNvSpPr txBox="1"/>
            <p:nvPr/>
          </p:nvSpPr>
          <p:spPr>
            <a:xfrm>
              <a:off x="5590703" y="989226"/>
              <a:ext cx="198137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India’s 1</a:t>
              </a:r>
              <a:r>
                <a:rPr kumimoji="0" lang="en-US" sz="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st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Nvidia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DGX Ready Liquid &amp;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Air Cooled DCs</a:t>
              </a:r>
              <a:endPara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56" name="Picture 55" descr="A red and blue sign with white text&#10;&#10;Description automatically generated">
            <a:extLst>
              <a:ext uri="{FF2B5EF4-FFF2-40B4-BE49-F238E27FC236}">
                <a16:creationId xmlns:a16="http://schemas.microsoft.com/office/drawing/2014/main" id="{69BD62E4-AAC0-16DA-549C-C0E364F911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7831" y="413076"/>
            <a:ext cx="432196" cy="615330"/>
          </a:xfrm>
          <a:prstGeom prst="rect">
            <a:avLst/>
          </a:prstGeom>
        </p:spPr>
      </p:pic>
      <p:pic>
        <p:nvPicPr>
          <p:cNvPr id="1028" name="Picture 4" descr="Partner Content - IDC European Utilities Summit 2021">
            <a:extLst>
              <a:ext uri="{FF2B5EF4-FFF2-40B4-BE49-F238E27FC236}">
                <a16:creationId xmlns:a16="http://schemas.microsoft.com/office/drawing/2014/main" id="{338840FE-5E32-D516-E662-49ACE767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830" y="404581"/>
            <a:ext cx="905358" cy="27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09F765F-450C-2EA6-18AD-502D825787B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601" y="440994"/>
            <a:ext cx="632965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9A150-90C4-E68C-31B6-425524A5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94733C2-CFBD-0277-AF2D-8B59CC71652C}"/>
              </a:ext>
            </a:extLst>
          </p:cNvPr>
          <p:cNvSpPr/>
          <p:nvPr/>
        </p:nvSpPr>
        <p:spPr>
          <a:xfrm>
            <a:off x="323850" y="987425"/>
            <a:ext cx="4248150" cy="1871309"/>
          </a:xfrm>
          <a:prstGeom prst="rect">
            <a:avLst/>
          </a:prstGeom>
          <a:solidFill>
            <a:srgbClr val="00B0F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505A3C-7301-47F9-DC43-18E76EE3D4AE}"/>
              </a:ext>
            </a:extLst>
          </p:cNvPr>
          <p:cNvSpPr/>
          <p:nvPr/>
        </p:nvSpPr>
        <p:spPr>
          <a:xfrm>
            <a:off x="4571850" y="2858736"/>
            <a:ext cx="4248150" cy="1859359"/>
          </a:xfrm>
          <a:prstGeom prst="rect">
            <a:avLst/>
          </a:prstGeom>
          <a:solidFill>
            <a:srgbClr val="00B0F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35F20-2CB1-2F5C-B96F-AC48B339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US"/>
              <a:t>Key Challenges shaping data center strategies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05B96C-E16D-3698-9F52-12129979CFBB}"/>
              </a:ext>
            </a:extLst>
          </p:cNvPr>
          <p:cNvSpPr txBox="1"/>
          <p:nvPr/>
        </p:nvSpPr>
        <p:spPr>
          <a:xfrm>
            <a:off x="6040073" y="4838538"/>
            <a:ext cx="27800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Trebuchet MS" panose="020B0703020202090204" pitchFamily="34" charset="0"/>
              </a:rPr>
              <a:t>Source: Gartner forecasts   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B91D59-04CF-4C98-CBC4-919AF553D9CA}"/>
              </a:ext>
            </a:extLst>
          </p:cNvPr>
          <p:cNvCxnSpPr>
            <a:cxnSpLocks/>
          </p:cNvCxnSpPr>
          <p:nvPr/>
        </p:nvCxnSpPr>
        <p:spPr>
          <a:xfrm>
            <a:off x="4572000" y="987425"/>
            <a:ext cx="0" cy="3744913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A6488A-0D95-3E5B-0F04-A6B56A6D212E}"/>
              </a:ext>
            </a:extLst>
          </p:cNvPr>
          <p:cNvCxnSpPr>
            <a:cxnSpLocks/>
          </p:cNvCxnSpPr>
          <p:nvPr/>
        </p:nvCxnSpPr>
        <p:spPr>
          <a:xfrm>
            <a:off x="324000" y="2859881"/>
            <a:ext cx="849615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7E4E48-ED73-E2E8-0F10-5892EB664B9F}"/>
              </a:ext>
            </a:extLst>
          </p:cNvPr>
          <p:cNvSpPr txBox="1"/>
          <p:nvPr/>
        </p:nvSpPr>
        <p:spPr>
          <a:xfrm>
            <a:off x="525709" y="1515593"/>
            <a:ext cx="384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BED730"/>
                </a:solidFill>
              </a:rPr>
              <a:t>AVAILABILITY OF POWER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EA329-CF8D-EE7F-81DB-5B1722E7C7A9}"/>
              </a:ext>
            </a:extLst>
          </p:cNvPr>
          <p:cNvSpPr txBox="1"/>
          <p:nvPr/>
        </p:nvSpPr>
        <p:spPr>
          <a:xfrm>
            <a:off x="680593" y="1808888"/>
            <a:ext cx="3534665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>
              <a:lnSpc>
                <a:spcPts val="1640"/>
              </a:lnSpc>
            </a:pPr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“By 2028, more than 70% of enterprises will alter their data center strategies, due to limited energy supplies, a major increase from less than 5% in 2023”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Trebuchet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E1F3E2-4C00-104A-4BB3-427DC6506A96}"/>
              </a:ext>
            </a:extLst>
          </p:cNvPr>
          <p:cNvSpPr txBox="1"/>
          <p:nvPr/>
        </p:nvSpPr>
        <p:spPr>
          <a:xfrm>
            <a:off x="4773709" y="1515593"/>
            <a:ext cx="384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</a:defRPr>
            </a:lvl1pPr>
          </a:lstStyle>
          <a:p>
            <a:r>
              <a:rPr lang="en-US"/>
              <a:t>MODERN COOLING TECHNOLOGIES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AC71BE-BDDE-FC86-A095-D480DADCA21D}"/>
              </a:ext>
            </a:extLst>
          </p:cNvPr>
          <p:cNvSpPr txBox="1"/>
          <p:nvPr/>
        </p:nvSpPr>
        <p:spPr>
          <a:xfrm>
            <a:off x="4876962" y="1808888"/>
            <a:ext cx="3637926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40"/>
              </a:lnSpc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By 2027, AI workloads will consume nearly 50% of data center compute power, making liquid cooling essential to support the increasing demands of AI-driven infrastructure”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5F39DA-9767-34B5-8E0F-56CC25AB1DFB}"/>
              </a:ext>
            </a:extLst>
          </p:cNvPr>
          <p:cNvSpPr txBox="1"/>
          <p:nvPr/>
        </p:nvSpPr>
        <p:spPr>
          <a:xfrm>
            <a:off x="525709" y="3427536"/>
            <a:ext cx="384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</a:defRPr>
            </a:lvl1pPr>
          </a:lstStyle>
          <a:p>
            <a:r>
              <a:rPr lang="en-US"/>
              <a:t>SUSTAINABILITY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28F5D2-2B9E-C937-1213-1AB57DDF5EC9}"/>
              </a:ext>
            </a:extLst>
          </p:cNvPr>
          <p:cNvSpPr txBox="1"/>
          <p:nvPr/>
        </p:nvSpPr>
        <p:spPr>
          <a:xfrm>
            <a:off x="628962" y="3720831"/>
            <a:ext cx="3637926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40"/>
              </a:lnSpc>
            </a:pPr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“By 2027, 75% of organizations will have a data center sustainability program, up from less than 5% in 2022, driven by cost optimization and stakeholder pressures”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D76D83-F92D-CFB3-6154-B2B5C09DC6C7}"/>
              </a:ext>
            </a:extLst>
          </p:cNvPr>
          <p:cNvSpPr txBox="1"/>
          <p:nvPr/>
        </p:nvSpPr>
        <p:spPr>
          <a:xfrm>
            <a:off x="4773709" y="3427536"/>
            <a:ext cx="384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</a:defRPr>
            </a:lvl1pPr>
          </a:lstStyle>
          <a:p>
            <a:r>
              <a:rPr lang="en-US"/>
              <a:t>SCALABILITY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CD9E4C-C549-7115-F74D-B61EF7DEFD63}"/>
              </a:ext>
            </a:extLst>
          </p:cNvPr>
          <p:cNvSpPr txBox="1"/>
          <p:nvPr/>
        </p:nvSpPr>
        <p:spPr>
          <a:xfrm>
            <a:off x="4876962" y="3720831"/>
            <a:ext cx="3637926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40"/>
              </a:lnSpc>
            </a:pPr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“By 2026, 75% of organizations will prioritize scalable IT strategies to support growth initiatives like entering new markets and launching products”</a:t>
            </a:r>
          </a:p>
        </p:txBody>
      </p:sp>
      <p:pic>
        <p:nvPicPr>
          <p:cNvPr id="25" name="Picture 24" descr="A black rectangle with white lines&#10;&#10;Description automatically generated">
            <a:extLst>
              <a:ext uri="{FF2B5EF4-FFF2-40B4-BE49-F238E27FC236}">
                <a16:creationId xmlns:a16="http://schemas.microsoft.com/office/drawing/2014/main" id="{410847EF-84D3-BBED-C21F-9363388B86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25" y="1112501"/>
            <a:ext cx="360000" cy="360000"/>
          </a:xfrm>
          <a:prstGeom prst="rect">
            <a:avLst/>
          </a:prstGeom>
        </p:spPr>
      </p:pic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B0A98E5-DF61-EA66-DB8B-E6D02399BE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25" y="1112501"/>
            <a:ext cx="360000" cy="360000"/>
          </a:xfrm>
          <a:prstGeom prst="rect">
            <a:avLst/>
          </a:prstGeom>
        </p:spPr>
      </p:pic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A5BCE40-3484-B716-6E49-EB6A796B76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25" y="3056957"/>
            <a:ext cx="360000" cy="360000"/>
          </a:xfrm>
          <a:prstGeom prst="rect">
            <a:avLst/>
          </a:prstGeom>
        </p:spPr>
      </p:pic>
      <p:pic>
        <p:nvPicPr>
          <p:cNvPr id="31" name="Picture 30" descr="A hand holding a globe with a leaf&#10;&#10;Description automatically generated">
            <a:extLst>
              <a:ext uri="{FF2B5EF4-FFF2-40B4-BE49-F238E27FC236}">
                <a16:creationId xmlns:a16="http://schemas.microsoft.com/office/drawing/2014/main" id="{FCF9E550-4297-4F82-2958-E13972EA175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25" y="2984957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2DFEE73-1794-9728-CBFF-64DBC35E78FB}"/>
              </a:ext>
            </a:extLst>
          </p:cNvPr>
          <p:cNvSpPr/>
          <p:nvPr/>
        </p:nvSpPr>
        <p:spPr>
          <a:xfrm>
            <a:off x="1749885" y="2575620"/>
            <a:ext cx="2834756" cy="1584325"/>
          </a:xfrm>
          <a:prstGeom prst="rect">
            <a:avLst/>
          </a:prstGeom>
          <a:solidFill>
            <a:schemeClr val="tx2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1B0669-0F00-E69D-7785-07125ACC250A}"/>
              </a:ext>
            </a:extLst>
          </p:cNvPr>
          <p:cNvSpPr/>
          <p:nvPr/>
        </p:nvSpPr>
        <p:spPr>
          <a:xfrm>
            <a:off x="4575985" y="2575620"/>
            <a:ext cx="2834756" cy="1584325"/>
          </a:xfrm>
          <a:prstGeom prst="rect">
            <a:avLst/>
          </a:prstGeom>
          <a:solidFill>
            <a:schemeClr val="tx2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B54C13-8C92-123C-814A-64AB8873B78A}"/>
              </a:ext>
            </a:extLst>
          </p:cNvPr>
          <p:cNvSpPr/>
          <p:nvPr/>
        </p:nvSpPr>
        <p:spPr>
          <a:xfrm>
            <a:off x="3158607" y="987425"/>
            <a:ext cx="2834756" cy="1584325"/>
          </a:xfrm>
          <a:prstGeom prst="rect">
            <a:avLst/>
          </a:prstGeom>
          <a:solidFill>
            <a:schemeClr val="tx2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A318A-419A-7473-D535-DCDBACA01BDF}"/>
              </a:ext>
            </a:extLst>
          </p:cNvPr>
          <p:cNvSpPr/>
          <p:nvPr/>
        </p:nvSpPr>
        <p:spPr>
          <a:xfrm>
            <a:off x="0" y="4170794"/>
            <a:ext cx="9144000" cy="561543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8888D4-0532-52CA-0A7B-FC1BB79A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492"/>
            <a:ext cx="8496150" cy="461655"/>
          </a:xfrm>
        </p:spPr>
        <p:txBody>
          <a:bodyPr/>
          <a:lstStyle/>
          <a:p>
            <a:r>
              <a:rPr lang="en-US"/>
              <a:t>Future ready data center architecture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0DEA4-FE0F-01E6-F0C5-1235B9E4F2D6}"/>
              </a:ext>
            </a:extLst>
          </p:cNvPr>
          <p:cNvSpPr txBox="1"/>
          <p:nvPr/>
        </p:nvSpPr>
        <p:spPr>
          <a:xfrm>
            <a:off x="323850" y="4236730"/>
            <a:ext cx="8496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Ensure business continuity, maximize uptime, resilient connectivity and sustainability </a:t>
            </a:r>
          </a:p>
          <a:p>
            <a:pPr algn="ctr"/>
            <a:r>
              <a:rPr lang="en-US" sz="1200" b="1" i="1" dirty="0"/>
              <a:t>with RAS designed scalable digital infrastructure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29CD33-E138-DF57-DB90-C2A8D3C28AF3}"/>
              </a:ext>
            </a:extLst>
          </p:cNvPr>
          <p:cNvCxnSpPr>
            <a:cxnSpLocks/>
          </p:cNvCxnSpPr>
          <p:nvPr/>
        </p:nvCxnSpPr>
        <p:spPr>
          <a:xfrm>
            <a:off x="323850" y="2579109"/>
            <a:ext cx="84963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34FAC0-7D0A-8F51-A0F7-D276B44FFB8B}"/>
              </a:ext>
            </a:extLst>
          </p:cNvPr>
          <p:cNvGrpSpPr/>
          <p:nvPr/>
        </p:nvGrpSpPr>
        <p:grpSpPr>
          <a:xfrm>
            <a:off x="3158607" y="987425"/>
            <a:ext cx="2834756" cy="1569033"/>
            <a:chOff x="3158607" y="987425"/>
            <a:chExt cx="2834756" cy="318336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BEE1A8-073E-D964-95E3-361DFB41F766}"/>
                </a:ext>
              </a:extLst>
            </p:cNvPr>
            <p:cNvCxnSpPr>
              <a:cxnSpLocks/>
            </p:cNvCxnSpPr>
            <p:nvPr/>
          </p:nvCxnSpPr>
          <p:spPr>
            <a:xfrm>
              <a:off x="5993363" y="987425"/>
              <a:ext cx="0" cy="318336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E0651C-F251-02E6-C2FC-12FC38551537}"/>
                </a:ext>
              </a:extLst>
            </p:cNvPr>
            <p:cNvCxnSpPr>
              <a:cxnSpLocks/>
            </p:cNvCxnSpPr>
            <p:nvPr/>
          </p:nvCxnSpPr>
          <p:spPr>
            <a:xfrm>
              <a:off x="3158607" y="987425"/>
              <a:ext cx="0" cy="3183369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1C91E94-CD69-4056-D080-11611A7D4BBA}"/>
              </a:ext>
            </a:extLst>
          </p:cNvPr>
          <p:cNvSpPr txBox="1"/>
          <p:nvPr/>
        </p:nvSpPr>
        <p:spPr>
          <a:xfrm>
            <a:off x="548180" y="1089445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BED730"/>
                </a:solidFill>
                <a:latin typeface="Trebuchet MS"/>
              </a:rPr>
              <a:t>CUSTOMIZABLE &amp; MODULAR INFRA</a:t>
            </a:r>
            <a:endParaRPr lang="en-US" sz="1400" b="1">
              <a:solidFill>
                <a:srgbClr val="BED73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E56CDD-82E8-F46A-BC11-A5CA9F076CF8}"/>
              </a:ext>
            </a:extLst>
          </p:cNvPr>
          <p:cNvSpPr txBox="1"/>
          <p:nvPr/>
        </p:nvSpPr>
        <p:spPr>
          <a:xfrm>
            <a:off x="548180" y="1612665"/>
            <a:ext cx="23860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>
                <a:solidFill>
                  <a:schemeClr val="bg1"/>
                </a:solidFill>
                <a:latin typeface="Trebuchet MS"/>
              </a:rPr>
              <a:t>Multi tower campuses with Vertical and Horizontal expansion to support future business growth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D2FBF0-4409-63CD-72BA-829894E1C713}"/>
              </a:ext>
            </a:extLst>
          </p:cNvPr>
          <p:cNvSpPr txBox="1"/>
          <p:nvPr/>
        </p:nvSpPr>
        <p:spPr>
          <a:xfrm>
            <a:off x="3378951" y="1089445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ENGINEERED FOR AI WORKLOADS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11D24A-65BD-F0B2-6364-1F0DD78C41F8}"/>
              </a:ext>
            </a:extLst>
          </p:cNvPr>
          <p:cNvSpPr txBox="1"/>
          <p:nvPr/>
        </p:nvSpPr>
        <p:spPr>
          <a:xfrm>
            <a:off x="3378951" y="1612665"/>
            <a:ext cx="23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 dirty="0">
                <a:solidFill>
                  <a:schemeClr val="bg1"/>
                </a:solidFill>
                <a:latin typeface="Trebuchet MS"/>
              </a:rPr>
              <a:t>Designed for 200 kW/rack high density racks. 6.3m floor to floor height, 2100 kg/m</a:t>
            </a:r>
            <a:r>
              <a:rPr lang="en-US" sz="1100" baseline="30000" dirty="0">
                <a:solidFill>
                  <a:schemeClr val="bg1"/>
                </a:solidFill>
                <a:latin typeface="Trebuchet MS"/>
              </a:rPr>
              <a:t>2 </a:t>
            </a:r>
            <a:r>
              <a:rPr lang="en-US" sz="1100" dirty="0">
                <a:solidFill>
                  <a:schemeClr val="bg1"/>
                </a:solidFill>
                <a:latin typeface="Trebuchet MS"/>
              </a:rPr>
              <a:t>load bearing capacity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C766AA-48CC-D8F5-21F8-E9033E31D1C1}"/>
              </a:ext>
            </a:extLst>
          </p:cNvPr>
          <p:cNvSpPr txBox="1"/>
          <p:nvPr/>
        </p:nvSpPr>
        <p:spPr>
          <a:xfrm>
            <a:off x="6213708" y="1089445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MULTI LAYERED NETWORKS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B09EA1-3067-FF3B-C105-A7EF501CADC5}"/>
              </a:ext>
            </a:extLst>
          </p:cNvPr>
          <p:cNvSpPr txBox="1"/>
          <p:nvPr/>
        </p:nvSpPr>
        <p:spPr>
          <a:xfrm>
            <a:off x="6213708" y="1612665"/>
            <a:ext cx="23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 dirty="0">
                <a:solidFill>
                  <a:schemeClr val="bg1"/>
                </a:solidFill>
                <a:latin typeface="Trebuchet MS"/>
              </a:rPr>
              <a:t>Multi-tier fiber and copper for low-latency deployments, supporting high-capacity network bandwidth of 600 Gbps</a:t>
            </a:r>
            <a:endParaRPr lang="en-US" sz="1100" dirty="0">
              <a:latin typeface="Trebuchet M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91CEBB-E60D-FADA-EE86-A1A2556B2AC1}"/>
              </a:ext>
            </a:extLst>
          </p:cNvPr>
          <p:cNvSpPr txBox="1"/>
          <p:nvPr/>
        </p:nvSpPr>
        <p:spPr>
          <a:xfrm>
            <a:off x="1965558" y="2761394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RELIABLE </a:t>
            </a:r>
          </a:p>
          <a:p>
            <a:r>
              <a:rPr lang="en-US"/>
              <a:t>POWER SUPPLY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27A3FA-D9CB-F144-FADC-03AD5A2DB12A}"/>
              </a:ext>
            </a:extLst>
          </p:cNvPr>
          <p:cNvSpPr txBox="1"/>
          <p:nvPr/>
        </p:nvSpPr>
        <p:spPr>
          <a:xfrm>
            <a:off x="1965558" y="3284614"/>
            <a:ext cx="23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 dirty="0">
                <a:solidFill>
                  <a:schemeClr val="bg1"/>
                </a:solidFill>
                <a:latin typeface="Trebuchet MS"/>
              </a:rPr>
              <a:t>On premise 110, 220, 230 kV substation with 48 hours of fuel storage with redundant supply contracts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48DC08-8B8F-A5D0-CD01-3C467D5D7A18}"/>
              </a:ext>
            </a:extLst>
          </p:cNvPr>
          <p:cNvSpPr txBox="1"/>
          <p:nvPr/>
        </p:nvSpPr>
        <p:spPr>
          <a:xfrm>
            <a:off x="4796329" y="2761394"/>
            <a:ext cx="238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BED730"/>
                </a:solidFill>
                <a:latin typeface="Trebuchet MS"/>
              </a:defRPr>
            </a:lvl1pPr>
          </a:lstStyle>
          <a:p>
            <a:r>
              <a:rPr lang="en-US"/>
              <a:t>SUSTAINABLE </a:t>
            </a:r>
          </a:p>
          <a:p>
            <a:r>
              <a:rPr lang="en-US"/>
              <a:t>OPERATIONS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A65AB-27C6-2A56-48A5-194C3A9FA09B}"/>
              </a:ext>
            </a:extLst>
          </p:cNvPr>
          <p:cNvSpPr txBox="1"/>
          <p:nvPr/>
        </p:nvSpPr>
        <p:spPr>
          <a:xfrm>
            <a:off x="4796329" y="3284614"/>
            <a:ext cx="23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96"/>
            <a:r>
              <a:rPr lang="en-US" sz="1100" dirty="0">
                <a:solidFill>
                  <a:schemeClr val="bg1"/>
                </a:solidFill>
                <a:latin typeface="Trebuchet MS"/>
              </a:rPr>
              <a:t>Liquid &amp; Air-cooling solutions, 60% renewable energy, ESG best practices and automation led continuous monitoring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E12EC0-E3D8-EA31-8107-83F2C0B0FE3D}"/>
              </a:ext>
            </a:extLst>
          </p:cNvPr>
          <p:cNvCxnSpPr>
            <a:cxnSpLocks/>
          </p:cNvCxnSpPr>
          <p:nvPr/>
        </p:nvCxnSpPr>
        <p:spPr>
          <a:xfrm>
            <a:off x="4572000" y="2576822"/>
            <a:ext cx="0" cy="15690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1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97E8265E-8695-82D5-BFBC-AD9F9CFE9E98}"/>
              </a:ext>
            </a:extLst>
          </p:cNvPr>
          <p:cNvGrpSpPr/>
          <p:nvPr/>
        </p:nvGrpSpPr>
        <p:grpSpPr>
          <a:xfrm>
            <a:off x="4074582" y="831142"/>
            <a:ext cx="2688284" cy="2988000"/>
            <a:chOff x="4074582" y="831142"/>
            <a:chExt cx="2688284" cy="29880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F3D99D2-D10D-7AC5-1A7E-E7F6BC20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4582" y="831142"/>
              <a:ext cx="2688284" cy="2988000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7848141-6A37-2FF0-641B-CD1EC6F188A6}"/>
                </a:ext>
              </a:extLst>
            </p:cNvPr>
            <p:cNvGrpSpPr/>
            <p:nvPr/>
          </p:nvGrpSpPr>
          <p:grpSpPr>
            <a:xfrm>
              <a:off x="4330933" y="1395216"/>
              <a:ext cx="1838031" cy="1994700"/>
              <a:chOff x="4548964" y="1633892"/>
              <a:chExt cx="1838031" cy="1994700"/>
            </a:xfrm>
          </p:grpSpPr>
          <p:pic>
            <p:nvPicPr>
              <p:cNvPr id="85" name="Picture 8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D88F648-5FE9-3A92-7604-865F409C7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9135" y="1633892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6" name="Picture 8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17BE2FC-1018-5887-D232-EECEC86E6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292" y="2821496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7" name="Picture 8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DCF1A446-5D93-8EB1-D01E-47749E665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292" y="3268592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9" name="Picture 8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8EF968A-08C5-4864-8795-2A76E0C23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020" y="3243990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90" name="Picture 8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C71985B-0C3E-7BF9-1519-3C07B0D6B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964" y="2599841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91" name="Picture 9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D5FA882-3CB0-4839-44CB-1B4C37C70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6995" y="2274385"/>
                <a:ext cx="360000" cy="360000"/>
              </a:xfrm>
              <a:prstGeom prst="rect">
                <a:avLst/>
              </a:prstGeom>
            </p:spPr>
          </p:pic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181744-6935-6546-B4BD-F731C6F0EDAB}"/>
              </a:ext>
            </a:extLst>
          </p:cNvPr>
          <p:cNvCxnSpPr>
            <a:cxnSpLocks/>
          </p:cNvCxnSpPr>
          <p:nvPr/>
        </p:nvCxnSpPr>
        <p:spPr>
          <a:xfrm rot="16200000">
            <a:off x="6047638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2083CA-AA24-084E-AAF0-4CF6A761DFE6}"/>
              </a:ext>
            </a:extLst>
          </p:cNvPr>
          <p:cNvCxnSpPr>
            <a:cxnSpLocks/>
          </p:cNvCxnSpPr>
          <p:nvPr/>
        </p:nvCxnSpPr>
        <p:spPr>
          <a:xfrm rot="16200000">
            <a:off x="3626215" y="2515322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B38E3AD-9A71-5B47-897D-90F2785E5AD3}"/>
              </a:ext>
            </a:extLst>
          </p:cNvPr>
          <p:cNvSpPr txBox="1"/>
          <p:nvPr/>
        </p:nvSpPr>
        <p:spPr>
          <a:xfrm>
            <a:off x="7802756" y="655833"/>
            <a:ext cx="900000" cy="439989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defTabSz="91417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Tower B</a:t>
            </a:r>
          </a:p>
          <a:p>
            <a:r>
              <a:rPr lang="en-US" dirty="0"/>
              <a:t>43+ MW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D1D57E-36B5-4743-A9A7-D6F3E529B529}"/>
              </a:ext>
            </a:extLst>
          </p:cNvPr>
          <p:cNvSpPr txBox="1"/>
          <p:nvPr/>
        </p:nvSpPr>
        <p:spPr>
          <a:xfrm>
            <a:off x="4549484" y="4215129"/>
            <a:ext cx="900000" cy="432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CHENNAI 01 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Tidel Park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3.6 MW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C75059-5D3C-BF44-8208-4F9D50094141}"/>
              </a:ext>
            </a:extLst>
          </p:cNvPr>
          <p:cNvSpPr txBox="1"/>
          <p:nvPr/>
        </p:nvSpPr>
        <p:spPr>
          <a:xfrm>
            <a:off x="6633292" y="4232734"/>
            <a:ext cx="900000" cy="432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defTabSz="91417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Tower B</a:t>
            </a:r>
          </a:p>
          <a:p>
            <a:r>
              <a:rPr lang="en-US" dirty="0"/>
              <a:t>43+ MW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1B86C7-6DBC-8340-9C44-8B9869349E0F}"/>
              </a:ext>
            </a:extLst>
          </p:cNvPr>
          <p:cNvSpPr txBox="1"/>
          <p:nvPr/>
        </p:nvSpPr>
        <p:spPr>
          <a:xfrm>
            <a:off x="5921713" y="2901958"/>
            <a:ext cx="835027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HYDERABAD 01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Financial Dist.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14.4 MW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BED03C-9501-5148-8CEE-70FA115DBD56}"/>
              </a:ext>
            </a:extLst>
          </p:cNvPr>
          <p:cNvSpPr txBox="1"/>
          <p:nvPr/>
        </p:nvSpPr>
        <p:spPr>
          <a:xfrm>
            <a:off x="6958737" y="2097621"/>
            <a:ext cx="921508" cy="39923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KOLKATA 01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2.2 MW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5F3268-58B7-0F46-9FCB-F261B744C6EA}"/>
              </a:ext>
            </a:extLst>
          </p:cNvPr>
          <p:cNvSpPr txBox="1"/>
          <p:nvPr/>
        </p:nvSpPr>
        <p:spPr>
          <a:xfrm>
            <a:off x="5644224" y="4246884"/>
            <a:ext cx="900000" cy="432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A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43+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01B1A0-8F8C-3C49-9B9C-74564C2CB672}"/>
              </a:ext>
            </a:extLst>
          </p:cNvPr>
          <p:cNvSpPr txBox="1"/>
          <p:nvPr/>
        </p:nvSpPr>
        <p:spPr>
          <a:xfrm>
            <a:off x="5132739" y="4760419"/>
            <a:ext cx="3687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All Power references are Design IT Power at Full Capacity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145113-E672-654A-8405-FAC2967FB54E}"/>
              </a:ext>
            </a:extLst>
          </p:cNvPr>
          <p:cNvSpPr txBox="1"/>
          <p:nvPr/>
        </p:nvSpPr>
        <p:spPr>
          <a:xfrm>
            <a:off x="7643865" y="4222498"/>
            <a:ext cx="900000" cy="432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C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43+ MW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FF7C88A-3643-B24C-8AC2-73CF1F210B64}"/>
              </a:ext>
            </a:extLst>
          </p:cNvPr>
          <p:cNvCxnSpPr>
            <a:cxnSpLocks/>
          </p:cNvCxnSpPr>
          <p:nvPr/>
        </p:nvCxnSpPr>
        <p:spPr>
          <a:xfrm>
            <a:off x="4985489" y="4024851"/>
            <a:ext cx="3112509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C2C2138-5482-D940-A2AD-F8FDF64C2D12}"/>
              </a:ext>
            </a:extLst>
          </p:cNvPr>
          <p:cNvCxnSpPr>
            <a:cxnSpLocks/>
          </p:cNvCxnSpPr>
          <p:nvPr/>
        </p:nvCxnSpPr>
        <p:spPr>
          <a:xfrm rot="5400000" flipV="1">
            <a:off x="3626215" y="2352446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reeform 18">
            <a:extLst>
              <a:ext uri="{FF2B5EF4-FFF2-40B4-BE49-F238E27FC236}">
                <a16:creationId xmlns:a16="http://schemas.microsoft.com/office/drawing/2014/main" id="{010AABB5-EE0F-1B4A-BB2B-8A6B8753CD23}"/>
              </a:ext>
            </a:extLst>
          </p:cNvPr>
          <p:cNvSpPr>
            <a:spLocks/>
          </p:cNvSpPr>
          <p:nvPr/>
        </p:nvSpPr>
        <p:spPr bwMode="auto">
          <a:xfrm>
            <a:off x="5419685" y="3695680"/>
            <a:ext cx="9183" cy="11477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5"/>
              </a:cxn>
              <a:cxn ang="0">
                <a:pos x="4" y="6"/>
              </a:cxn>
              <a:cxn ang="0">
                <a:pos x="5" y="5"/>
              </a:cxn>
              <a:cxn ang="0">
                <a:pos x="4" y="1"/>
              </a:cxn>
              <a:cxn ang="0">
                <a:pos x="4" y="0"/>
              </a:cxn>
              <a:cxn ang="0">
                <a:pos x="2" y="1"/>
              </a:cxn>
              <a:cxn ang="0">
                <a:pos x="0" y="2"/>
              </a:cxn>
              <a:cxn ang="0">
                <a:pos x="0" y="2"/>
              </a:cxn>
            </a:cxnLst>
            <a:rect l="0" t="0" r="r" b="b"/>
            <a:pathLst>
              <a:path w="5" h="6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5" y="5"/>
                </a:cubicBezTo>
                <a:cubicBezTo>
                  <a:pt x="5" y="4"/>
                  <a:pt x="4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2" y="1"/>
                  <a:pt x="2" y="1"/>
                  <a:pt x="2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rgbClr val="ABC125"/>
          </a:solidFill>
          <a:ln w="3175">
            <a:solidFill>
              <a:schemeClr val="tx1">
                <a:lumMod val="50000"/>
                <a:lumOff val="50000"/>
              </a:schemeClr>
            </a:solidFill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Freeform 26">
            <a:extLst>
              <a:ext uri="{FF2B5EF4-FFF2-40B4-BE49-F238E27FC236}">
                <a16:creationId xmlns:a16="http://schemas.microsoft.com/office/drawing/2014/main" id="{C44D92D6-841E-1A49-A5B3-532BC39ED11E}"/>
              </a:ext>
            </a:extLst>
          </p:cNvPr>
          <p:cNvSpPr>
            <a:spLocks/>
          </p:cNvSpPr>
          <p:nvPr/>
        </p:nvSpPr>
        <p:spPr bwMode="auto">
          <a:xfrm>
            <a:off x="5671435" y="3309430"/>
            <a:ext cx="13010" cy="11477"/>
          </a:xfrm>
          <a:custGeom>
            <a:avLst/>
            <a:gdLst/>
            <a:ahLst/>
            <a:cxnLst>
              <a:cxn ang="0">
                <a:pos x="7" y="6"/>
              </a:cxn>
              <a:cxn ang="0">
                <a:pos x="7" y="3"/>
              </a:cxn>
              <a:cxn ang="0">
                <a:pos x="5" y="0"/>
              </a:cxn>
              <a:cxn ang="0">
                <a:pos x="0" y="5"/>
              </a:cxn>
              <a:cxn ang="0">
                <a:pos x="7" y="6"/>
              </a:cxn>
              <a:cxn ang="0">
                <a:pos x="7" y="6"/>
              </a:cxn>
            </a:cxnLst>
            <a:rect l="0" t="0" r="r" b="b"/>
            <a:pathLst>
              <a:path w="7" h="6">
                <a:moveTo>
                  <a:pt x="7" y="6"/>
                </a:moveTo>
                <a:cubicBezTo>
                  <a:pt x="7" y="5"/>
                  <a:pt x="7" y="4"/>
                  <a:pt x="7" y="3"/>
                </a:cubicBezTo>
                <a:cubicBezTo>
                  <a:pt x="6" y="1"/>
                  <a:pt x="6" y="1"/>
                  <a:pt x="5" y="0"/>
                </a:cubicBezTo>
                <a:cubicBezTo>
                  <a:pt x="0" y="5"/>
                  <a:pt x="0" y="5"/>
                  <a:pt x="0" y="5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lose/>
              </a:path>
            </a:pathLst>
          </a:custGeom>
          <a:solidFill>
            <a:srgbClr val="ABC125"/>
          </a:solidFill>
          <a:ln w="3175">
            <a:solidFill>
              <a:schemeClr val="tx1">
                <a:lumMod val="50000"/>
                <a:lumOff val="50000"/>
              </a:schemeClr>
            </a:solidFill>
            <a:headEnd/>
            <a:tailEnd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Freeform 77">
            <a:extLst>
              <a:ext uri="{FF2B5EF4-FFF2-40B4-BE49-F238E27FC236}">
                <a16:creationId xmlns:a16="http://schemas.microsoft.com/office/drawing/2014/main" id="{74A7FB34-EE38-904D-8235-F9E00104DF64}"/>
              </a:ext>
            </a:extLst>
          </p:cNvPr>
          <p:cNvSpPr/>
          <p:nvPr/>
        </p:nvSpPr>
        <p:spPr>
          <a:xfrm rot="16878557">
            <a:off x="4935233" y="2632326"/>
            <a:ext cx="840633" cy="466714"/>
          </a:xfrm>
          <a:custGeom>
            <a:avLst/>
            <a:gdLst>
              <a:gd name="connsiteX0" fmla="*/ 204230 w 537605"/>
              <a:gd name="connsiteY0" fmla="*/ 0 h 895350"/>
              <a:gd name="connsiteX1" fmla="*/ 13730 w 537605"/>
              <a:gd name="connsiteY1" fmla="*/ 400050 h 895350"/>
              <a:gd name="connsiteX2" fmla="*/ 537605 w 537605"/>
              <a:gd name="connsiteY2" fmla="*/ 895350 h 895350"/>
              <a:gd name="connsiteX3" fmla="*/ 537605 w 537605"/>
              <a:gd name="connsiteY3" fmla="*/ 895350 h 895350"/>
              <a:gd name="connsiteX0" fmla="*/ 153265 w 486640"/>
              <a:gd name="connsiteY0" fmla="*/ 0 h 895350"/>
              <a:gd name="connsiteX1" fmla="*/ 19915 w 486640"/>
              <a:gd name="connsiteY1" fmla="*/ 571500 h 895350"/>
              <a:gd name="connsiteX2" fmla="*/ 486640 w 486640"/>
              <a:gd name="connsiteY2" fmla="*/ 895350 h 895350"/>
              <a:gd name="connsiteX3" fmla="*/ 486640 w 486640"/>
              <a:gd name="connsiteY3" fmla="*/ 895350 h 895350"/>
              <a:gd name="connsiteX0" fmla="*/ 153265 w 743815"/>
              <a:gd name="connsiteY0" fmla="*/ 0 h 1514475"/>
              <a:gd name="connsiteX1" fmla="*/ 19915 w 743815"/>
              <a:gd name="connsiteY1" fmla="*/ 571500 h 1514475"/>
              <a:gd name="connsiteX2" fmla="*/ 486640 w 743815"/>
              <a:gd name="connsiteY2" fmla="*/ 895350 h 1514475"/>
              <a:gd name="connsiteX3" fmla="*/ 743815 w 743815"/>
              <a:gd name="connsiteY3" fmla="*/ 1514475 h 1514475"/>
              <a:gd name="connsiteX0" fmla="*/ 138093 w 728643"/>
              <a:gd name="connsiteY0" fmla="*/ 0 h 1514475"/>
              <a:gd name="connsiteX1" fmla="*/ 4743 w 728643"/>
              <a:gd name="connsiteY1" fmla="*/ 571500 h 1514475"/>
              <a:gd name="connsiteX2" fmla="*/ 242868 w 728643"/>
              <a:gd name="connsiteY2" fmla="*/ 1181100 h 1514475"/>
              <a:gd name="connsiteX3" fmla="*/ 728643 w 728643"/>
              <a:gd name="connsiteY3" fmla="*/ 1514475 h 1514475"/>
              <a:gd name="connsiteX0" fmla="*/ 138093 w 823893"/>
              <a:gd name="connsiteY0" fmla="*/ 0 h 1714500"/>
              <a:gd name="connsiteX1" fmla="*/ 4743 w 823893"/>
              <a:gd name="connsiteY1" fmla="*/ 571500 h 1714500"/>
              <a:gd name="connsiteX2" fmla="*/ 242868 w 823893"/>
              <a:gd name="connsiteY2" fmla="*/ 1181100 h 1714500"/>
              <a:gd name="connsiteX3" fmla="*/ 823893 w 823893"/>
              <a:gd name="connsiteY3" fmla="*/ 1714500 h 1714500"/>
              <a:gd name="connsiteX0" fmla="*/ 138093 w 798493"/>
              <a:gd name="connsiteY0" fmla="*/ 0 h 1651000"/>
              <a:gd name="connsiteX1" fmla="*/ 4743 w 798493"/>
              <a:gd name="connsiteY1" fmla="*/ 571500 h 1651000"/>
              <a:gd name="connsiteX2" fmla="*/ 242868 w 798493"/>
              <a:gd name="connsiteY2" fmla="*/ 1181100 h 1651000"/>
              <a:gd name="connsiteX3" fmla="*/ 798493 w 798493"/>
              <a:gd name="connsiteY3" fmla="*/ 1651000 h 1651000"/>
              <a:gd name="connsiteX0" fmla="*/ 138093 w 538849"/>
              <a:gd name="connsiteY0" fmla="*/ 0 h 2170289"/>
              <a:gd name="connsiteX1" fmla="*/ 4743 w 538849"/>
              <a:gd name="connsiteY1" fmla="*/ 571500 h 2170289"/>
              <a:gd name="connsiteX2" fmla="*/ 242868 w 538849"/>
              <a:gd name="connsiteY2" fmla="*/ 1181100 h 2170289"/>
              <a:gd name="connsiteX3" fmla="*/ 538849 w 538849"/>
              <a:gd name="connsiteY3" fmla="*/ 2170289 h 2170289"/>
              <a:gd name="connsiteX0" fmla="*/ 157999 w 558755"/>
              <a:gd name="connsiteY0" fmla="*/ 0 h 2170289"/>
              <a:gd name="connsiteX1" fmla="*/ 24649 w 558755"/>
              <a:gd name="connsiteY1" fmla="*/ 571500 h 2170289"/>
              <a:gd name="connsiteX2" fmla="*/ 558755 w 558755"/>
              <a:gd name="connsiteY2" fmla="*/ 2170289 h 2170289"/>
              <a:gd name="connsiteX0" fmla="*/ 238880 w 639636"/>
              <a:gd name="connsiteY0" fmla="*/ 0 h 2170289"/>
              <a:gd name="connsiteX1" fmla="*/ 15218 w 639636"/>
              <a:gd name="connsiteY1" fmla="*/ 560211 h 2170289"/>
              <a:gd name="connsiteX2" fmla="*/ 639636 w 639636"/>
              <a:gd name="connsiteY2" fmla="*/ 2170289 h 2170289"/>
              <a:gd name="connsiteX0" fmla="*/ 368631 w 769387"/>
              <a:gd name="connsiteY0" fmla="*/ 0 h 2170289"/>
              <a:gd name="connsiteX1" fmla="*/ 9503 w 769387"/>
              <a:gd name="connsiteY1" fmla="*/ 808566 h 2170289"/>
              <a:gd name="connsiteX2" fmla="*/ 769387 w 769387"/>
              <a:gd name="connsiteY2" fmla="*/ 2170289 h 2170289"/>
              <a:gd name="connsiteX0" fmla="*/ -1 w 400755"/>
              <a:gd name="connsiteY0" fmla="*/ 0 h 2170289"/>
              <a:gd name="connsiteX1" fmla="*/ 400755 w 400755"/>
              <a:gd name="connsiteY1" fmla="*/ 2170289 h 2170289"/>
              <a:gd name="connsiteX0" fmla="*/ 247996 w 648752"/>
              <a:gd name="connsiteY0" fmla="*/ 0 h 2170289"/>
              <a:gd name="connsiteX1" fmla="*/ 648752 w 648752"/>
              <a:gd name="connsiteY1" fmla="*/ 2170289 h 2170289"/>
              <a:gd name="connsiteX0" fmla="*/ 318029 w 718785"/>
              <a:gd name="connsiteY0" fmla="*/ 0 h 2170289"/>
              <a:gd name="connsiteX1" fmla="*/ 718785 w 718785"/>
              <a:gd name="connsiteY1" fmla="*/ 2170289 h 2170289"/>
              <a:gd name="connsiteX0" fmla="*/ 291070 w 806304"/>
              <a:gd name="connsiteY0" fmla="*/ 0 h 2443706"/>
              <a:gd name="connsiteX1" fmla="*/ 806303 w 806304"/>
              <a:gd name="connsiteY1" fmla="*/ 2443706 h 2443706"/>
              <a:gd name="connsiteX0" fmla="*/ 519206 w 1034438"/>
              <a:gd name="connsiteY0" fmla="*/ 0 h 2443706"/>
              <a:gd name="connsiteX1" fmla="*/ 1034439 w 1034438"/>
              <a:gd name="connsiteY1" fmla="*/ 2443706 h 2443706"/>
              <a:gd name="connsiteX0" fmla="*/ 590268 w 1105502"/>
              <a:gd name="connsiteY0" fmla="*/ 0 h 2443706"/>
              <a:gd name="connsiteX1" fmla="*/ 1105501 w 1105502"/>
              <a:gd name="connsiteY1" fmla="*/ 2443706 h 2443706"/>
              <a:gd name="connsiteX0" fmla="*/ 570229 w 1135334"/>
              <a:gd name="connsiteY0" fmla="*/ 0 h 2530292"/>
              <a:gd name="connsiteX1" fmla="*/ 1135334 w 1135334"/>
              <a:gd name="connsiteY1" fmla="*/ 2530292 h 2530292"/>
              <a:gd name="connsiteX0" fmla="*/ 489914 w 1055019"/>
              <a:gd name="connsiteY0" fmla="*/ 0 h 2530292"/>
              <a:gd name="connsiteX1" fmla="*/ 1055019 w 1055019"/>
              <a:gd name="connsiteY1" fmla="*/ 2530292 h 2530292"/>
              <a:gd name="connsiteX0" fmla="*/ 235533 w 800638"/>
              <a:gd name="connsiteY0" fmla="*/ 0 h 2530292"/>
              <a:gd name="connsiteX1" fmla="*/ 800638 w 800638"/>
              <a:gd name="connsiteY1" fmla="*/ 2530292 h 2530292"/>
              <a:gd name="connsiteX0" fmla="*/ 1198 w 566303"/>
              <a:gd name="connsiteY0" fmla="*/ 0 h 2530292"/>
              <a:gd name="connsiteX1" fmla="*/ 566303 w 566303"/>
              <a:gd name="connsiteY1" fmla="*/ 2530292 h 2530292"/>
              <a:gd name="connsiteX0" fmla="*/ 232 w 739067"/>
              <a:gd name="connsiteY0" fmla="*/ 1 h 2607778"/>
              <a:gd name="connsiteX1" fmla="*/ 739067 w 739067"/>
              <a:gd name="connsiteY1" fmla="*/ 2607778 h 2607778"/>
              <a:gd name="connsiteX0" fmla="*/ 170 w 811748"/>
              <a:gd name="connsiteY0" fmla="*/ -2 h 1433476"/>
              <a:gd name="connsiteX1" fmla="*/ 811748 w 811748"/>
              <a:gd name="connsiteY1" fmla="*/ 1433476 h 1433476"/>
              <a:gd name="connsiteX0" fmla="*/ 0 w 811578"/>
              <a:gd name="connsiteY0" fmla="*/ 95352 h 1528830"/>
              <a:gd name="connsiteX1" fmla="*/ 811578 w 811578"/>
              <a:gd name="connsiteY1" fmla="*/ 1528830 h 1528830"/>
              <a:gd name="connsiteX0" fmla="*/ 0 w 811578"/>
              <a:gd name="connsiteY0" fmla="*/ 79861 h 1513339"/>
              <a:gd name="connsiteX1" fmla="*/ 811578 w 811578"/>
              <a:gd name="connsiteY1" fmla="*/ 1513339 h 1513339"/>
              <a:gd name="connsiteX0" fmla="*/ 0 w 811578"/>
              <a:gd name="connsiteY0" fmla="*/ 42845 h 1476323"/>
              <a:gd name="connsiteX1" fmla="*/ 811578 w 811578"/>
              <a:gd name="connsiteY1" fmla="*/ 1476323 h 147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1578" h="1476323">
                <a:moveTo>
                  <a:pt x="0" y="42845"/>
                </a:moveTo>
                <a:cubicBezTo>
                  <a:pt x="599229" y="-281205"/>
                  <a:pt x="701109" y="1334678"/>
                  <a:pt x="811578" y="1476323"/>
                </a:cubicBezTo>
              </a:path>
            </a:pathLst>
          </a:custGeom>
          <a:noFill/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Freeform 103">
            <a:extLst>
              <a:ext uri="{FF2B5EF4-FFF2-40B4-BE49-F238E27FC236}">
                <a16:creationId xmlns:a16="http://schemas.microsoft.com/office/drawing/2014/main" id="{CA18CB82-07E0-A245-8ADB-9CEBA9C41DFC}"/>
              </a:ext>
            </a:extLst>
          </p:cNvPr>
          <p:cNvSpPr/>
          <p:nvPr/>
        </p:nvSpPr>
        <p:spPr>
          <a:xfrm rot="18860595">
            <a:off x="5474740" y="1568211"/>
            <a:ext cx="121166" cy="869956"/>
          </a:xfrm>
          <a:custGeom>
            <a:avLst/>
            <a:gdLst>
              <a:gd name="connsiteX0" fmla="*/ 204230 w 537605"/>
              <a:gd name="connsiteY0" fmla="*/ 0 h 895350"/>
              <a:gd name="connsiteX1" fmla="*/ 13730 w 537605"/>
              <a:gd name="connsiteY1" fmla="*/ 400050 h 895350"/>
              <a:gd name="connsiteX2" fmla="*/ 537605 w 537605"/>
              <a:gd name="connsiteY2" fmla="*/ 895350 h 895350"/>
              <a:gd name="connsiteX3" fmla="*/ 537605 w 537605"/>
              <a:gd name="connsiteY3" fmla="*/ 895350 h 895350"/>
              <a:gd name="connsiteX0" fmla="*/ 153265 w 486640"/>
              <a:gd name="connsiteY0" fmla="*/ 0 h 895350"/>
              <a:gd name="connsiteX1" fmla="*/ 19915 w 486640"/>
              <a:gd name="connsiteY1" fmla="*/ 571500 h 895350"/>
              <a:gd name="connsiteX2" fmla="*/ 486640 w 486640"/>
              <a:gd name="connsiteY2" fmla="*/ 895350 h 895350"/>
              <a:gd name="connsiteX3" fmla="*/ 486640 w 486640"/>
              <a:gd name="connsiteY3" fmla="*/ 895350 h 895350"/>
              <a:gd name="connsiteX0" fmla="*/ 153265 w 743815"/>
              <a:gd name="connsiteY0" fmla="*/ 0 h 1514475"/>
              <a:gd name="connsiteX1" fmla="*/ 19915 w 743815"/>
              <a:gd name="connsiteY1" fmla="*/ 571500 h 1514475"/>
              <a:gd name="connsiteX2" fmla="*/ 486640 w 743815"/>
              <a:gd name="connsiteY2" fmla="*/ 895350 h 1514475"/>
              <a:gd name="connsiteX3" fmla="*/ 743815 w 743815"/>
              <a:gd name="connsiteY3" fmla="*/ 1514475 h 1514475"/>
              <a:gd name="connsiteX0" fmla="*/ 138093 w 728643"/>
              <a:gd name="connsiteY0" fmla="*/ 0 h 1514475"/>
              <a:gd name="connsiteX1" fmla="*/ 4743 w 728643"/>
              <a:gd name="connsiteY1" fmla="*/ 571500 h 1514475"/>
              <a:gd name="connsiteX2" fmla="*/ 242868 w 728643"/>
              <a:gd name="connsiteY2" fmla="*/ 1181100 h 1514475"/>
              <a:gd name="connsiteX3" fmla="*/ 728643 w 728643"/>
              <a:gd name="connsiteY3" fmla="*/ 1514475 h 1514475"/>
              <a:gd name="connsiteX0" fmla="*/ 138093 w 823893"/>
              <a:gd name="connsiteY0" fmla="*/ 0 h 1714500"/>
              <a:gd name="connsiteX1" fmla="*/ 4743 w 823893"/>
              <a:gd name="connsiteY1" fmla="*/ 571500 h 1714500"/>
              <a:gd name="connsiteX2" fmla="*/ 242868 w 823893"/>
              <a:gd name="connsiteY2" fmla="*/ 1181100 h 1714500"/>
              <a:gd name="connsiteX3" fmla="*/ 823893 w 823893"/>
              <a:gd name="connsiteY3" fmla="*/ 1714500 h 1714500"/>
              <a:gd name="connsiteX0" fmla="*/ 138093 w 798493"/>
              <a:gd name="connsiteY0" fmla="*/ 0 h 1651000"/>
              <a:gd name="connsiteX1" fmla="*/ 4743 w 798493"/>
              <a:gd name="connsiteY1" fmla="*/ 571500 h 1651000"/>
              <a:gd name="connsiteX2" fmla="*/ 242868 w 798493"/>
              <a:gd name="connsiteY2" fmla="*/ 1181100 h 1651000"/>
              <a:gd name="connsiteX3" fmla="*/ 798493 w 798493"/>
              <a:gd name="connsiteY3" fmla="*/ 1651000 h 1651000"/>
              <a:gd name="connsiteX0" fmla="*/ 176610 w 837010"/>
              <a:gd name="connsiteY0" fmla="*/ 0 h 1651000"/>
              <a:gd name="connsiteX1" fmla="*/ 43260 w 837010"/>
              <a:gd name="connsiteY1" fmla="*/ 571500 h 1651000"/>
              <a:gd name="connsiteX2" fmla="*/ 837010 w 837010"/>
              <a:gd name="connsiteY2" fmla="*/ 1651000 h 1651000"/>
              <a:gd name="connsiteX0" fmla="*/ 0 w 660400"/>
              <a:gd name="connsiteY0" fmla="*/ 0 h 1651000"/>
              <a:gd name="connsiteX1" fmla="*/ 660400 w 660400"/>
              <a:gd name="connsiteY1" fmla="*/ 1651000 h 1651000"/>
              <a:gd name="connsiteX0" fmla="*/ 81663 w 742063"/>
              <a:gd name="connsiteY0" fmla="*/ 0 h 1651000"/>
              <a:gd name="connsiteX1" fmla="*/ 742063 w 742063"/>
              <a:gd name="connsiteY1" fmla="*/ 1651000 h 1651000"/>
              <a:gd name="connsiteX0" fmla="*/ 144761 w 345692"/>
              <a:gd name="connsiteY0" fmla="*/ 0 h 1696390"/>
              <a:gd name="connsiteX1" fmla="*/ 345692 w 345692"/>
              <a:gd name="connsiteY1" fmla="*/ 1696390 h 1696390"/>
              <a:gd name="connsiteX0" fmla="*/ 141994 w 342925"/>
              <a:gd name="connsiteY0" fmla="*/ 0 h 1696390"/>
              <a:gd name="connsiteX1" fmla="*/ 342925 w 342925"/>
              <a:gd name="connsiteY1" fmla="*/ 1696390 h 1696390"/>
              <a:gd name="connsiteX0" fmla="*/ 95020 w 596999"/>
              <a:gd name="connsiteY0" fmla="*/ 0 h 1243006"/>
              <a:gd name="connsiteX1" fmla="*/ 596998 w 596999"/>
              <a:gd name="connsiteY1" fmla="*/ 1243006 h 1243006"/>
              <a:gd name="connsiteX0" fmla="*/ 132969 w 634947"/>
              <a:gd name="connsiteY0" fmla="*/ 0 h 1243006"/>
              <a:gd name="connsiteX1" fmla="*/ 634947 w 634947"/>
              <a:gd name="connsiteY1" fmla="*/ 1243006 h 1243006"/>
              <a:gd name="connsiteX0" fmla="*/ 132970 w 634948"/>
              <a:gd name="connsiteY0" fmla="*/ 0 h 1243006"/>
              <a:gd name="connsiteX1" fmla="*/ 634948 w 634948"/>
              <a:gd name="connsiteY1" fmla="*/ 1243006 h 1243006"/>
              <a:gd name="connsiteX0" fmla="*/ 132172 w 638403"/>
              <a:gd name="connsiteY0" fmla="*/ 0 h 1202451"/>
              <a:gd name="connsiteX1" fmla="*/ 638403 w 638403"/>
              <a:gd name="connsiteY1" fmla="*/ 1202451 h 1202451"/>
              <a:gd name="connsiteX0" fmla="*/ 142258 w 648489"/>
              <a:gd name="connsiteY0" fmla="*/ 0 h 1239911"/>
              <a:gd name="connsiteX1" fmla="*/ 648489 w 648489"/>
              <a:gd name="connsiteY1" fmla="*/ 1202451 h 1239911"/>
              <a:gd name="connsiteX0" fmla="*/ 140316 w 646547"/>
              <a:gd name="connsiteY0" fmla="*/ 0 h 1215762"/>
              <a:gd name="connsiteX1" fmla="*/ 646547 w 646547"/>
              <a:gd name="connsiteY1" fmla="*/ 1202451 h 1215762"/>
              <a:gd name="connsiteX0" fmla="*/ 151438 w 657669"/>
              <a:gd name="connsiteY0" fmla="*/ 0 h 1202451"/>
              <a:gd name="connsiteX1" fmla="*/ 657669 w 657669"/>
              <a:gd name="connsiteY1" fmla="*/ 1202451 h 1202451"/>
              <a:gd name="connsiteX0" fmla="*/ 113676 w 619907"/>
              <a:gd name="connsiteY0" fmla="*/ 0 h 1202451"/>
              <a:gd name="connsiteX1" fmla="*/ 619907 w 619907"/>
              <a:gd name="connsiteY1" fmla="*/ 1202451 h 1202451"/>
              <a:gd name="connsiteX0" fmla="*/ 113675 w 619906"/>
              <a:gd name="connsiteY0" fmla="*/ 0 h 1202451"/>
              <a:gd name="connsiteX1" fmla="*/ 619906 w 619906"/>
              <a:gd name="connsiteY1" fmla="*/ 1202451 h 1202451"/>
              <a:gd name="connsiteX0" fmla="*/ 100564 w 671504"/>
              <a:gd name="connsiteY0" fmla="*/ 0 h 1244702"/>
              <a:gd name="connsiteX1" fmla="*/ 671504 w 671504"/>
              <a:gd name="connsiteY1" fmla="*/ 1244702 h 1244702"/>
              <a:gd name="connsiteX0" fmla="*/ 100564 w 671505"/>
              <a:gd name="connsiteY0" fmla="*/ 0 h 1244702"/>
              <a:gd name="connsiteX1" fmla="*/ 671505 w 671505"/>
              <a:gd name="connsiteY1" fmla="*/ 1244702 h 1244702"/>
              <a:gd name="connsiteX0" fmla="*/ 205370 w 435372"/>
              <a:gd name="connsiteY0" fmla="*/ 0 h 1013959"/>
              <a:gd name="connsiteX1" fmla="*/ 435372 w 435372"/>
              <a:gd name="connsiteY1" fmla="*/ 1013959 h 1013959"/>
              <a:gd name="connsiteX0" fmla="*/ 116916 w 346918"/>
              <a:gd name="connsiteY0" fmla="*/ 0 h 1013959"/>
              <a:gd name="connsiteX1" fmla="*/ 346918 w 346918"/>
              <a:gd name="connsiteY1" fmla="*/ 1013959 h 1013959"/>
              <a:gd name="connsiteX0" fmla="*/ 184028 w 227299"/>
              <a:gd name="connsiteY0" fmla="*/ 0 h 973477"/>
              <a:gd name="connsiteX1" fmla="*/ 227299 w 227299"/>
              <a:gd name="connsiteY1" fmla="*/ 973477 h 973477"/>
              <a:gd name="connsiteX0" fmla="*/ 88382 w 139605"/>
              <a:gd name="connsiteY0" fmla="*/ 0 h 973477"/>
              <a:gd name="connsiteX1" fmla="*/ 131653 w 139605"/>
              <a:gd name="connsiteY1" fmla="*/ 973477 h 973477"/>
              <a:gd name="connsiteX0" fmla="*/ -1 w 147173"/>
              <a:gd name="connsiteY0" fmla="*/ 0 h 973477"/>
              <a:gd name="connsiteX1" fmla="*/ 43270 w 147173"/>
              <a:gd name="connsiteY1" fmla="*/ 973477 h 973477"/>
              <a:gd name="connsiteX0" fmla="*/ 8630 w 137913"/>
              <a:gd name="connsiteY0" fmla="*/ 0 h 858485"/>
              <a:gd name="connsiteX1" fmla="*/ 1 w 137913"/>
              <a:gd name="connsiteY1" fmla="*/ 858485 h 858485"/>
              <a:gd name="connsiteX0" fmla="*/ 8629 w 163399"/>
              <a:gd name="connsiteY0" fmla="*/ 0 h 858485"/>
              <a:gd name="connsiteX1" fmla="*/ 0 w 163399"/>
              <a:gd name="connsiteY1" fmla="*/ 858485 h 858485"/>
              <a:gd name="connsiteX0" fmla="*/ 0 w 166688"/>
              <a:gd name="connsiteY0" fmla="*/ 0 h 872226"/>
              <a:gd name="connsiteX1" fmla="*/ 19993 w 166688"/>
              <a:gd name="connsiteY1" fmla="*/ 872226 h 872226"/>
              <a:gd name="connsiteX0" fmla="*/ 36498 w 180884"/>
              <a:gd name="connsiteY0" fmla="*/ 0 h 790869"/>
              <a:gd name="connsiteX1" fmla="*/ 0 w 180884"/>
              <a:gd name="connsiteY1" fmla="*/ 790869 h 790869"/>
              <a:gd name="connsiteX0" fmla="*/ 36498 w 127206"/>
              <a:gd name="connsiteY0" fmla="*/ 0 h 790869"/>
              <a:gd name="connsiteX1" fmla="*/ 0 w 127206"/>
              <a:gd name="connsiteY1" fmla="*/ 790869 h 790869"/>
              <a:gd name="connsiteX0" fmla="*/ 36498 w 134636"/>
              <a:gd name="connsiteY0" fmla="*/ 0 h 790869"/>
              <a:gd name="connsiteX1" fmla="*/ 0 w 134636"/>
              <a:gd name="connsiteY1" fmla="*/ 790869 h 7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636" h="790869">
                <a:moveTo>
                  <a:pt x="36498" y="0"/>
                </a:moveTo>
                <a:cubicBezTo>
                  <a:pt x="189291" y="378056"/>
                  <a:pt x="153324" y="487446"/>
                  <a:pt x="0" y="790869"/>
                </a:cubicBezTo>
              </a:path>
            </a:pathLst>
          </a:custGeom>
          <a:noFill/>
          <a:ln w="19050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F0BE55B-5DAA-EF48-939F-E1C094425B26}"/>
              </a:ext>
            </a:extLst>
          </p:cNvPr>
          <p:cNvSpPr txBox="1"/>
          <p:nvPr/>
        </p:nvSpPr>
        <p:spPr>
          <a:xfrm>
            <a:off x="6828798" y="1138019"/>
            <a:ext cx="900000" cy="314293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A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43</a:t>
            </a:r>
            <a:r>
              <a:rPr lang="en-US">
                <a:latin typeface="Trebuchet MS"/>
              </a:rPr>
              <a:t>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ADA9A84-B11A-5D45-BD9E-0DCD1F4361D9}"/>
              </a:ext>
            </a:extLst>
          </p:cNvPr>
          <p:cNvSpPr txBox="1"/>
          <p:nvPr/>
        </p:nvSpPr>
        <p:spPr>
          <a:xfrm>
            <a:off x="7797077" y="1125573"/>
            <a:ext cx="900000" cy="314293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C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43+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4471930-FE4C-074C-B2B9-9AA24B7808B6}"/>
              </a:ext>
            </a:extLst>
          </p:cNvPr>
          <p:cNvCxnSpPr>
            <a:cxnSpLocks/>
          </p:cNvCxnSpPr>
          <p:nvPr/>
        </p:nvCxnSpPr>
        <p:spPr>
          <a:xfrm>
            <a:off x="8252756" y="1504459"/>
            <a:ext cx="0" cy="10800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CA4E81-B504-AB40-9981-68ACDC108452}"/>
              </a:ext>
            </a:extLst>
          </p:cNvPr>
          <p:cNvSpPr/>
          <p:nvPr/>
        </p:nvSpPr>
        <p:spPr>
          <a:xfrm>
            <a:off x="3338215" y="1759933"/>
            <a:ext cx="720000" cy="432000"/>
          </a:xfrm>
          <a:prstGeom prst="roundRect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74"/>
            <a:r>
              <a:rPr lang="en-US" sz="700" b="1">
                <a:solidFill>
                  <a:prstClr val="black"/>
                </a:solidFill>
                <a:latin typeface="Trebuchet MS"/>
              </a:rPr>
              <a:t>MUMBAI 01</a:t>
            </a:r>
          </a:p>
          <a:p>
            <a:pPr algn="ctr" defTabSz="914174"/>
            <a:r>
              <a:rPr lang="en-US" sz="700" b="1">
                <a:solidFill>
                  <a:prstClr val="black"/>
                </a:solidFill>
                <a:latin typeface="Trebuchet MS"/>
              </a:rPr>
              <a:t>Vashi</a:t>
            </a:r>
          </a:p>
          <a:p>
            <a:pPr algn="ctr" defTabSz="914174"/>
            <a:r>
              <a:rPr lang="en-US" sz="700" b="1">
                <a:solidFill>
                  <a:prstClr val="black"/>
                </a:solidFill>
                <a:latin typeface="Trebuchet MS"/>
              </a:rPr>
              <a:t>0.9 MW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1211AE9B-8C38-354E-ABE5-00145F1EAE0A}"/>
              </a:ext>
            </a:extLst>
          </p:cNvPr>
          <p:cNvSpPr/>
          <p:nvPr/>
        </p:nvSpPr>
        <p:spPr>
          <a:xfrm>
            <a:off x="3338215" y="2693018"/>
            <a:ext cx="720000" cy="432000"/>
          </a:xfrm>
          <a:prstGeom prst="roundRect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MUMBAI 02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Airoli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5.4 MW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51DB885-E60D-8243-B3AE-97F358B2A29E}"/>
              </a:ext>
            </a:extLst>
          </p:cNvPr>
          <p:cNvCxnSpPr>
            <a:cxnSpLocks/>
          </p:cNvCxnSpPr>
          <p:nvPr/>
        </p:nvCxnSpPr>
        <p:spPr>
          <a:xfrm rot="16200000">
            <a:off x="6966767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0BA0F5D-6341-2D48-932D-19ED5FBE9367}"/>
              </a:ext>
            </a:extLst>
          </p:cNvPr>
          <p:cNvCxnSpPr>
            <a:cxnSpLocks/>
          </p:cNvCxnSpPr>
          <p:nvPr/>
        </p:nvCxnSpPr>
        <p:spPr>
          <a:xfrm rot="16200000">
            <a:off x="8025996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D16C9AE-E5C2-2E42-ADC9-2B8C5B68C08D}"/>
              </a:ext>
            </a:extLst>
          </p:cNvPr>
          <p:cNvCxnSpPr>
            <a:cxnSpLocks/>
          </p:cNvCxnSpPr>
          <p:nvPr/>
        </p:nvCxnSpPr>
        <p:spPr>
          <a:xfrm rot="16200000">
            <a:off x="4913487" y="409920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E0D29E3D-6CE0-B743-A197-0B2243872F48}"/>
              </a:ext>
            </a:extLst>
          </p:cNvPr>
          <p:cNvSpPr txBox="1"/>
          <p:nvPr/>
        </p:nvSpPr>
        <p:spPr>
          <a:xfrm>
            <a:off x="5615180" y="976158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defTabSz="91426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</a:defRPr>
            </a:lvl1pPr>
          </a:lstStyle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NOIDA 01</a:t>
            </a:r>
          </a:p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Noida</a:t>
            </a:r>
          </a:p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10.8MW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88582-FF6C-0147-8F8B-177FA84E3C8E}"/>
              </a:ext>
            </a:extLst>
          </p:cNvPr>
          <p:cNvSpPr/>
          <p:nvPr/>
        </p:nvSpPr>
        <p:spPr>
          <a:xfrm>
            <a:off x="74950" y="850344"/>
            <a:ext cx="3170548" cy="240719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C5E11-6F3B-074B-8987-9162DB81719E}"/>
              </a:ext>
            </a:extLst>
          </p:cNvPr>
          <p:cNvSpPr txBox="1"/>
          <p:nvPr/>
        </p:nvSpPr>
        <p:spPr>
          <a:xfrm>
            <a:off x="450953" y="2992219"/>
            <a:ext cx="24239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MUMBAI 03 CAMPUS (RABALE)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2B194BF-9574-E042-9A11-0B1347162899}"/>
              </a:ext>
            </a:extLst>
          </p:cNvPr>
          <p:cNvSpPr/>
          <p:nvPr/>
        </p:nvSpPr>
        <p:spPr>
          <a:xfrm>
            <a:off x="6550785" y="623085"/>
            <a:ext cx="2280612" cy="889432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99EA087-7F49-E547-98EF-61E343BF92DB}"/>
              </a:ext>
            </a:extLst>
          </p:cNvPr>
          <p:cNvSpPr txBox="1"/>
          <p:nvPr/>
        </p:nvSpPr>
        <p:spPr>
          <a:xfrm>
            <a:off x="6598148" y="663572"/>
            <a:ext cx="10457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NOIDA 02 CAMPUS 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46A8A2A-00BB-6446-94AE-E0814110679E}"/>
              </a:ext>
            </a:extLst>
          </p:cNvPr>
          <p:cNvSpPr/>
          <p:nvPr/>
        </p:nvSpPr>
        <p:spPr>
          <a:xfrm>
            <a:off x="5552210" y="3787258"/>
            <a:ext cx="3106452" cy="942320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AB0F183-F882-2340-B697-886CDCE44163}"/>
              </a:ext>
            </a:extLst>
          </p:cNvPr>
          <p:cNvSpPr txBox="1"/>
          <p:nvPr/>
        </p:nvSpPr>
        <p:spPr>
          <a:xfrm>
            <a:off x="5615179" y="3787258"/>
            <a:ext cx="29286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CHENNAI 02 CAMPUS (SIRUSERI)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B74910B-A3F7-AE45-9431-B383765CC31F}"/>
              </a:ext>
            </a:extLst>
          </p:cNvPr>
          <p:cNvSpPr txBox="1"/>
          <p:nvPr/>
        </p:nvSpPr>
        <p:spPr>
          <a:xfrm>
            <a:off x="1172414" y="3852294"/>
            <a:ext cx="687782" cy="360000"/>
          </a:xfrm>
          <a:prstGeom prst="roundRect">
            <a:avLst>
              <a:gd name="adj" fmla="val 9442"/>
            </a:avLst>
          </a:prstGeom>
          <a:solidFill>
            <a:schemeClr val="accent6"/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20+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Q2 2025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86D63C7-40CD-444A-AF28-1B87F38B9AD9}"/>
              </a:ext>
            </a:extLst>
          </p:cNvPr>
          <p:cNvCxnSpPr>
            <a:cxnSpLocks/>
          </p:cNvCxnSpPr>
          <p:nvPr/>
        </p:nvCxnSpPr>
        <p:spPr>
          <a:xfrm flipH="1" flipV="1">
            <a:off x="3698215" y="2443323"/>
            <a:ext cx="841189" cy="103919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65B39B0-F258-4EA9-B467-DFE2E7F8BFCB}"/>
              </a:ext>
            </a:extLst>
          </p:cNvPr>
          <p:cNvSpPr/>
          <p:nvPr/>
        </p:nvSpPr>
        <p:spPr>
          <a:xfrm>
            <a:off x="6836647" y="2717012"/>
            <a:ext cx="2092433" cy="799226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E6B26A6-7245-46A4-83B0-D431F6B445AE}"/>
              </a:ext>
            </a:extLst>
          </p:cNvPr>
          <p:cNvSpPr txBox="1"/>
          <p:nvPr/>
        </p:nvSpPr>
        <p:spPr>
          <a:xfrm>
            <a:off x="6865886" y="2712708"/>
            <a:ext cx="1954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HYDERABAD 02 CAMPUS</a:t>
            </a:r>
          </a:p>
          <a:p>
            <a:pPr marL="0" marR="0" lvl="0" indent="0" algn="l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(FAB CITY)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052442D8-8246-43CA-A50E-8BCB49307687}"/>
              </a:ext>
            </a:extLst>
          </p:cNvPr>
          <p:cNvSpPr txBox="1"/>
          <p:nvPr/>
        </p:nvSpPr>
        <p:spPr>
          <a:xfrm>
            <a:off x="1111948" y="3436796"/>
            <a:ext cx="17427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BANGALORE 02 CAMPUS (AEROSPACE PARK)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035A21B-8B8C-4055-85DE-CD7C03EE13B0}"/>
              </a:ext>
            </a:extLst>
          </p:cNvPr>
          <p:cNvSpPr txBox="1"/>
          <p:nvPr/>
        </p:nvSpPr>
        <p:spPr>
          <a:xfrm>
            <a:off x="6958967" y="3094457"/>
            <a:ext cx="864020" cy="341317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Block 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26 MW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6E5BF5F4-5912-48FB-B647-9912BF4E7A37}"/>
              </a:ext>
            </a:extLst>
          </p:cNvPr>
          <p:cNvSpPr txBox="1"/>
          <p:nvPr/>
        </p:nvSpPr>
        <p:spPr>
          <a:xfrm>
            <a:off x="7861450" y="3094456"/>
            <a:ext cx="950967" cy="331121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Additional Blocks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26-52 MW each 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(including BTS)</a:t>
            </a:r>
          </a:p>
        </p:txBody>
      </p:sp>
      <p:sp>
        <p:nvSpPr>
          <p:cNvPr id="193" name="Title 2">
            <a:extLst>
              <a:ext uri="{FF2B5EF4-FFF2-40B4-BE49-F238E27FC236}">
                <a16:creationId xmlns:a16="http://schemas.microsoft.com/office/drawing/2014/main" id="{A2878140-FDC8-43CE-9F8C-AAAE30E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88273"/>
            <a:ext cx="8496300" cy="461655"/>
          </a:xfrm>
        </p:spPr>
        <p:txBody>
          <a:bodyPr/>
          <a:lstStyle/>
          <a:p>
            <a:r>
              <a:rPr lang="en-US" dirty="0"/>
              <a:t>Our DATA CENTERS: INDIA FOOTPRINT (SIX Markets)</a:t>
            </a:r>
            <a:endParaRPr lang="en-IN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41CB2B-706A-9FED-E1C8-BE723DC12023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3966522" y="3225682"/>
            <a:ext cx="925936" cy="48963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4B34ADE-77C0-A65F-D9DD-93CF26401C23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6037229" y="2248084"/>
            <a:ext cx="921508" cy="49152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3F2AE3-E310-1BDA-F39F-093C8A46916F}"/>
              </a:ext>
            </a:extLst>
          </p:cNvPr>
          <p:cNvCxnSpPr>
            <a:cxnSpLocks/>
          </p:cNvCxnSpPr>
          <p:nvPr/>
        </p:nvCxnSpPr>
        <p:spPr>
          <a:xfrm>
            <a:off x="3270469" y="2415953"/>
            <a:ext cx="434096" cy="20986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2F5A24B-B64F-5639-8766-D6034AD44E1F}"/>
              </a:ext>
            </a:extLst>
          </p:cNvPr>
          <p:cNvCxnSpPr>
            <a:cxnSpLocks/>
          </p:cNvCxnSpPr>
          <p:nvPr/>
        </p:nvCxnSpPr>
        <p:spPr>
          <a:xfrm flipV="1">
            <a:off x="6072795" y="1362630"/>
            <a:ext cx="0" cy="23406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4C5D6D6-77C6-494D-3890-749BE6E3E53D}"/>
              </a:ext>
            </a:extLst>
          </p:cNvPr>
          <p:cNvCxnSpPr>
            <a:cxnSpLocks/>
          </p:cNvCxnSpPr>
          <p:nvPr/>
        </p:nvCxnSpPr>
        <p:spPr>
          <a:xfrm flipV="1">
            <a:off x="5021870" y="1616495"/>
            <a:ext cx="3230887" cy="11565"/>
          </a:xfrm>
          <a:prstGeom prst="line">
            <a:avLst/>
          </a:prstGeom>
          <a:ln w="12700">
            <a:solidFill>
              <a:srgbClr val="C0D72F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FFBFBCB-98AE-281D-3BF0-D7D5C436DB35}"/>
              </a:ext>
            </a:extLst>
          </p:cNvPr>
          <p:cNvCxnSpPr>
            <a:cxnSpLocks/>
          </p:cNvCxnSpPr>
          <p:nvPr/>
        </p:nvCxnSpPr>
        <p:spPr>
          <a:xfrm>
            <a:off x="7198676" y="1504459"/>
            <a:ext cx="0" cy="10800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4038A76-D314-673A-B593-FABBB0276FB4}"/>
              </a:ext>
            </a:extLst>
          </p:cNvPr>
          <p:cNvCxnSpPr>
            <a:cxnSpLocks/>
            <a:stCxn id="152" idx="0"/>
          </p:cNvCxnSpPr>
          <p:nvPr/>
        </p:nvCxnSpPr>
        <p:spPr>
          <a:xfrm flipH="1" flipV="1">
            <a:off x="5145183" y="3216796"/>
            <a:ext cx="1934338" cy="570462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65093C2-95D3-1CFA-DEB6-04C238BC0DE0}"/>
              </a:ext>
            </a:extLst>
          </p:cNvPr>
          <p:cNvCxnSpPr>
            <a:cxnSpLocks/>
            <a:stCxn id="55" idx="1"/>
          </p:cNvCxnSpPr>
          <p:nvPr/>
        </p:nvCxnSpPr>
        <p:spPr>
          <a:xfrm flipH="1" flipV="1">
            <a:off x="5275923" y="2825297"/>
            <a:ext cx="645790" cy="256661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DA7E023-73D9-5CA1-2DDC-59578F8FCE88}"/>
              </a:ext>
            </a:extLst>
          </p:cNvPr>
          <p:cNvCxnSpPr>
            <a:cxnSpLocks/>
          </p:cNvCxnSpPr>
          <p:nvPr/>
        </p:nvCxnSpPr>
        <p:spPr>
          <a:xfrm>
            <a:off x="2962765" y="3722605"/>
            <a:ext cx="148409" cy="2774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0CB4359F-ACAA-8E3A-91EB-59F7792A1DA7}"/>
              </a:ext>
            </a:extLst>
          </p:cNvPr>
          <p:cNvSpPr txBox="1"/>
          <p:nvPr/>
        </p:nvSpPr>
        <p:spPr>
          <a:xfrm>
            <a:off x="3111195" y="3499320"/>
            <a:ext cx="855328" cy="432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BANGALORE 01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Electronic City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7.6 MW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FCF83DD-766C-FBE6-22FD-9FA3640E612C}"/>
              </a:ext>
            </a:extLst>
          </p:cNvPr>
          <p:cNvSpPr/>
          <p:nvPr/>
        </p:nvSpPr>
        <p:spPr>
          <a:xfrm>
            <a:off x="1031634" y="3435959"/>
            <a:ext cx="1910088" cy="865629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14248"/>
                      <a:gd name="connsiteY0" fmla="*/ 383776 h 2302609"/>
                      <a:gd name="connsiteX1" fmla="*/ 383776 w 3114248"/>
                      <a:gd name="connsiteY1" fmla="*/ 0 h 2302609"/>
                      <a:gd name="connsiteX2" fmla="*/ 1017384 w 3114248"/>
                      <a:gd name="connsiteY2" fmla="*/ 0 h 2302609"/>
                      <a:gd name="connsiteX3" fmla="*/ 1580591 w 3114248"/>
                      <a:gd name="connsiteY3" fmla="*/ 0 h 2302609"/>
                      <a:gd name="connsiteX4" fmla="*/ 2120331 w 3114248"/>
                      <a:gd name="connsiteY4" fmla="*/ 0 h 2302609"/>
                      <a:gd name="connsiteX5" fmla="*/ 2730472 w 3114248"/>
                      <a:gd name="connsiteY5" fmla="*/ 0 h 2302609"/>
                      <a:gd name="connsiteX6" fmla="*/ 3114248 w 3114248"/>
                      <a:gd name="connsiteY6" fmla="*/ 383776 h 2302609"/>
                      <a:gd name="connsiteX7" fmla="*/ 3114248 w 3114248"/>
                      <a:gd name="connsiteY7" fmla="*/ 895462 h 2302609"/>
                      <a:gd name="connsiteX8" fmla="*/ 3114248 w 3114248"/>
                      <a:gd name="connsiteY8" fmla="*/ 1437848 h 2302609"/>
                      <a:gd name="connsiteX9" fmla="*/ 3114248 w 3114248"/>
                      <a:gd name="connsiteY9" fmla="*/ 1918833 h 2302609"/>
                      <a:gd name="connsiteX10" fmla="*/ 2730472 w 3114248"/>
                      <a:gd name="connsiteY10" fmla="*/ 2302609 h 2302609"/>
                      <a:gd name="connsiteX11" fmla="*/ 2120331 w 3114248"/>
                      <a:gd name="connsiteY11" fmla="*/ 2302609 h 2302609"/>
                      <a:gd name="connsiteX12" fmla="*/ 1486723 w 3114248"/>
                      <a:gd name="connsiteY12" fmla="*/ 2302609 h 2302609"/>
                      <a:gd name="connsiteX13" fmla="*/ 383776 w 3114248"/>
                      <a:gd name="connsiteY13" fmla="*/ 2302609 h 2302609"/>
                      <a:gd name="connsiteX14" fmla="*/ 0 w 3114248"/>
                      <a:gd name="connsiteY14" fmla="*/ 1918833 h 2302609"/>
                      <a:gd name="connsiteX15" fmla="*/ 0 w 3114248"/>
                      <a:gd name="connsiteY15" fmla="*/ 1391797 h 2302609"/>
                      <a:gd name="connsiteX16" fmla="*/ 0 w 3114248"/>
                      <a:gd name="connsiteY16" fmla="*/ 880111 h 2302609"/>
                      <a:gd name="connsiteX17" fmla="*/ 0 w 3114248"/>
                      <a:gd name="connsiteY17" fmla="*/ 383776 h 230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114248" h="2302609" extrusionOk="0">
                        <a:moveTo>
                          <a:pt x="0" y="383776"/>
                        </a:moveTo>
                        <a:cubicBezTo>
                          <a:pt x="-11782" y="164555"/>
                          <a:pt x="118190" y="20129"/>
                          <a:pt x="383776" y="0"/>
                        </a:cubicBezTo>
                        <a:cubicBezTo>
                          <a:pt x="680474" y="-48040"/>
                          <a:pt x="770610" y="27209"/>
                          <a:pt x="1017384" y="0"/>
                        </a:cubicBezTo>
                        <a:cubicBezTo>
                          <a:pt x="1264158" y="-27209"/>
                          <a:pt x="1452803" y="23102"/>
                          <a:pt x="1580591" y="0"/>
                        </a:cubicBezTo>
                        <a:cubicBezTo>
                          <a:pt x="1708379" y="-23102"/>
                          <a:pt x="1853356" y="47641"/>
                          <a:pt x="2120331" y="0"/>
                        </a:cubicBezTo>
                        <a:cubicBezTo>
                          <a:pt x="2387306" y="-47641"/>
                          <a:pt x="2541497" y="50656"/>
                          <a:pt x="2730472" y="0"/>
                        </a:cubicBezTo>
                        <a:cubicBezTo>
                          <a:pt x="2964745" y="-45933"/>
                          <a:pt x="3075667" y="165914"/>
                          <a:pt x="3114248" y="383776"/>
                        </a:cubicBezTo>
                        <a:cubicBezTo>
                          <a:pt x="3131173" y="530947"/>
                          <a:pt x="3101768" y="769204"/>
                          <a:pt x="3114248" y="895462"/>
                        </a:cubicBezTo>
                        <a:cubicBezTo>
                          <a:pt x="3126728" y="1021720"/>
                          <a:pt x="3080839" y="1300577"/>
                          <a:pt x="3114248" y="1437848"/>
                        </a:cubicBezTo>
                        <a:cubicBezTo>
                          <a:pt x="3147657" y="1575119"/>
                          <a:pt x="3077405" y="1762147"/>
                          <a:pt x="3114248" y="1918833"/>
                        </a:cubicBezTo>
                        <a:cubicBezTo>
                          <a:pt x="3081832" y="2128933"/>
                          <a:pt x="2946257" y="2292104"/>
                          <a:pt x="2730472" y="2302609"/>
                        </a:cubicBezTo>
                        <a:cubicBezTo>
                          <a:pt x="2479409" y="2317908"/>
                          <a:pt x="2292976" y="2257427"/>
                          <a:pt x="2120331" y="2302609"/>
                        </a:cubicBezTo>
                        <a:cubicBezTo>
                          <a:pt x="1947686" y="2347791"/>
                          <a:pt x="1757835" y="2283029"/>
                          <a:pt x="1486723" y="2302609"/>
                        </a:cubicBezTo>
                        <a:cubicBezTo>
                          <a:pt x="1215611" y="2322189"/>
                          <a:pt x="628957" y="2227431"/>
                          <a:pt x="383776" y="2302609"/>
                        </a:cubicBezTo>
                        <a:cubicBezTo>
                          <a:pt x="152746" y="2305742"/>
                          <a:pt x="-7307" y="2125746"/>
                          <a:pt x="0" y="1918833"/>
                        </a:cubicBezTo>
                        <a:cubicBezTo>
                          <a:pt x="-40056" y="1684704"/>
                          <a:pt x="24159" y="1505021"/>
                          <a:pt x="0" y="1391797"/>
                        </a:cubicBezTo>
                        <a:cubicBezTo>
                          <a:pt x="-24159" y="1278573"/>
                          <a:pt x="43723" y="1045835"/>
                          <a:pt x="0" y="880111"/>
                        </a:cubicBezTo>
                        <a:cubicBezTo>
                          <a:pt x="-43723" y="714387"/>
                          <a:pt x="17243" y="625202"/>
                          <a:pt x="0" y="3837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7F49D-A01F-8CCC-61D1-F86E71B7F8F4}"/>
              </a:ext>
            </a:extLst>
          </p:cNvPr>
          <p:cNvSpPr txBox="1"/>
          <p:nvPr/>
        </p:nvSpPr>
        <p:spPr>
          <a:xfrm>
            <a:off x="5132736" y="4760419"/>
            <a:ext cx="3687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All Power references are Design IT Power at </a:t>
            </a:r>
            <a:r>
              <a:rPr lang="en-US" sz="800">
                <a:solidFill>
                  <a:schemeClr val="bg1">
                    <a:lumMod val="75000"/>
                  </a:schemeClr>
                </a:solidFill>
                <a:latin typeface="Trebuchet MS"/>
                <a:cs typeface="Arial" panose="020B0604020202020204" pitchFamily="34" charset="0"/>
              </a:rPr>
              <a:t>maximum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Capacity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68C7F2-46B4-A741-91AE-0F1501F8919D}"/>
              </a:ext>
            </a:extLst>
          </p:cNvPr>
          <p:cNvSpPr txBox="1"/>
          <p:nvPr/>
        </p:nvSpPr>
        <p:spPr>
          <a:xfrm>
            <a:off x="327268" y="4610734"/>
            <a:ext cx="108000" cy="108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1CD5B9-D5B1-FB42-A964-FD88EC5176B0}"/>
              </a:ext>
            </a:extLst>
          </p:cNvPr>
          <p:cNvSpPr txBox="1"/>
          <p:nvPr/>
        </p:nvSpPr>
        <p:spPr>
          <a:xfrm>
            <a:off x="1209224" y="4610734"/>
            <a:ext cx="108000" cy="108000"/>
          </a:xfrm>
          <a:prstGeom prst="roundRect">
            <a:avLst>
              <a:gd name="adj" fmla="val 9442"/>
            </a:avLst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FD6C04-B7E6-CC4D-8D4A-4AC6FD328A5B}"/>
              </a:ext>
            </a:extLst>
          </p:cNvPr>
          <p:cNvSpPr txBox="1"/>
          <p:nvPr/>
        </p:nvSpPr>
        <p:spPr>
          <a:xfrm>
            <a:off x="2316732" y="4610734"/>
            <a:ext cx="108000" cy="108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ABDBA5-D555-2BF1-D80E-6A494E7BA543}"/>
              </a:ext>
            </a:extLst>
          </p:cNvPr>
          <p:cNvSpPr txBox="1"/>
          <p:nvPr/>
        </p:nvSpPr>
        <p:spPr>
          <a:xfrm>
            <a:off x="435268" y="4557012"/>
            <a:ext cx="740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Operational</a:t>
            </a:r>
            <a:endParaRPr kumimoji="0" lang="en-IN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931F41-D236-2C7B-14C2-85F8DF3BA9A1}"/>
              </a:ext>
            </a:extLst>
          </p:cNvPr>
          <p:cNvSpPr txBox="1"/>
          <p:nvPr/>
        </p:nvSpPr>
        <p:spPr>
          <a:xfrm>
            <a:off x="1317224" y="4557012"/>
            <a:ext cx="965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 Development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38264E-0341-17DF-4CB4-CE8AD16D8DB5}"/>
              </a:ext>
            </a:extLst>
          </p:cNvPr>
          <p:cNvSpPr txBox="1"/>
          <p:nvPr/>
        </p:nvSpPr>
        <p:spPr>
          <a:xfrm>
            <a:off x="2424732" y="4557012"/>
            <a:ext cx="741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Planning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4C155E-C97F-2940-886B-2B4FF5E5317B}"/>
              </a:ext>
            </a:extLst>
          </p:cNvPr>
          <p:cNvSpPr txBox="1"/>
          <p:nvPr/>
        </p:nvSpPr>
        <p:spPr>
          <a:xfrm>
            <a:off x="1230498" y="953206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9.6 MW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A66EDA-5821-DD48-9B92-134815689405}"/>
              </a:ext>
            </a:extLst>
          </p:cNvPr>
          <p:cNvSpPr txBox="1"/>
          <p:nvPr/>
        </p:nvSpPr>
        <p:spPr>
          <a:xfrm>
            <a:off x="231472" y="953206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11.5 MW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C2D928E-054E-AB43-9C5F-557ED4C1C62D}"/>
              </a:ext>
            </a:extLst>
          </p:cNvPr>
          <p:cNvCxnSpPr>
            <a:cxnSpLocks/>
          </p:cNvCxnSpPr>
          <p:nvPr/>
        </p:nvCxnSpPr>
        <p:spPr>
          <a:xfrm rot="5400000" flipV="1">
            <a:off x="643445" y="197122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1DFE8E6-34A9-E646-BC68-7429D21898DB}"/>
              </a:ext>
            </a:extLst>
          </p:cNvPr>
          <p:cNvCxnSpPr>
            <a:cxnSpLocks/>
          </p:cNvCxnSpPr>
          <p:nvPr/>
        </p:nvCxnSpPr>
        <p:spPr>
          <a:xfrm rot="5400000" flipV="1">
            <a:off x="1296357" y="197122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8CA9B810-5256-6048-9DDF-788A7E3EFCE3}"/>
              </a:ext>
            </a:extLst>
          </p:cNvPr>
          <p:cNvSpPr/>
          <p:nvPr/>
        </p:nvSpPr>
        <p:spPr>
          <a:xfrm>
            <a:off x="2231018" y="953206"/>
            <a:ext cx="904417" cy="360000"/>
          </a:xfrm>
          <a:prstGeom prst="roundRect">
            <a:avLst/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3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BTS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06643CE-F9B2-5F47-8BCC-B56B5B10CA8E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1253" y="141976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2ADEDA2-7966-C178-676F-463AA701ABE9}"/>
              </a:ext>
            </a:extLst>
          </p:cNvPr>
          <p:cNvSpPr txBox="1"/>
          <p:nvPr/>
        </p:nvSpPr>
        <p:spPr>
          <a:xfrm>
            <a:off x="1238895" y="1506123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5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43+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EBB2C-56F7-CA11-D547-D74FA0AE5A8C}"/>
              </a:ext>
            </a:extLst>
          </p:cNvPr>
          <p:cNvSpPr txBox="1"/>
          <p:nvPr/>
        </p:nvSpPr>
        <p:spPr>
          <a:xfrm>
            <a:off x="239869" y="1506123"/>
            <a:ext cx="900000" cy="360000"/>
          </a:xfrm>
          <a:prstGeom prst="roundRect">
            <a:avLst>
              <a:gd name="adj" fmla="val 9442"/>
            </a:avLst>
          </a:prstGeom>
          <a:solidFill>
            <a:srgbClr val="BED730"/>
          </a:solidFill>
          <a:ln w="6350">
            <a:solidFill>
              <a:schemeClr val="bg1"/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4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8.1 MW</a:t>
            </a:r>
          </a:p>
        </p:txBody>
      </p:sp>
      <p:sp>
        <p:nvSpPr>
          <p:cNvPr id="8" name="Rounded Rectangle 140">
            <a:extLst>
              <a:ext uri="{FF2B5EF4-FFF2-40B4-BE49-F238E27FC236}">
                <a16:creationId xmlns:a16="http://schemas.microsoft.com/office/drawing/2014/main" id="{0073DD52-FC8D-97EB-9AF1-E506D00B9AAB}"/>
              </a:ext>
            </a:extLst>
          </p:cNvPr>
          <p:cNvSpPr/>
          <p:nvPr/>
        </p:nvSpPr>
        <p:spPr>
          <a:xfrm>
            <a:off x="2239480" y="1506123"/>
            <a:ext cx="904417" cy="360000"/>
          </a:xfrm>
          <a:prstGeom prst="roundRect">
            <a:avLst/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6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Q2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10456-4B39-F95B-ADC1-8BD398F09D55}"/>
              </a:ext>
            </a:extLst>
          </p:cNvPr>
          <p:cNvSpPr txBox="1"/>
          <p:nvPr/>
        </p:nvSpPr>
        <p:spPr>
          <a:xfrm>
            <a:off x="986760" y="2044676"/>
            <a:ext cx="648000" cy="360000"/>
          </a:xfrm>
          <a:prstGeom prst="roundRect">
            <a:avLst>
              <a:gd name="adj" fmla="val 9442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8</a:t>
            </a:r>
          </a:p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9531C-CE2A-2F38-B908-C7CA66A6FE48}"/>
              </a:ext>
            </a:extLst>
          </p:cNvPr>
          <p:cNvSpPr txBox="1"/>
          <p:nvPr/>
        </p:nvSpPr>
        <p:spPr>
          <a:xfrm>
            <a:off x="233794" y="2044676"/>
            <a:ext cx="648000" cy="360000"/>
          </a:xfrm>
          <a:prstGeom prst="roundRect">
            <a:avLst>
              <a:gd name="adj" fmla="val 9442"/>
            </a:avLst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7</a:t>
            </a:r>
          </a:p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Q3 2025</a:t>
            </a:r>
          </a:p>
        </p:txBody>
      </p:sp>
      <p:sp>
        <p:nvSpPr>
          <p:cNvPr id="11" name="Rounded Rectangle 140">
            <a:extLst>
              <a:ext uri="{FF2B5EF4-FFF2-40B4-BE49-F238E27FC236}">
                <a16:creationId xmlns:a16="http://schemas.microsoft.com/office/drawing/2014/main" id="{B11B1184-517B-A26D-2946-6A5CA7C8980C}"/>
              </a:ext>
            </a:extLst>
          </p:cNvPr>
          <p:cNvSpPr/>
          <p:nvPr/>
        </p:nvSpPr>
        <p:spPr>
          <a:xfrm>
            <a:off x="1739726" y="2044676"/>
            <a:ext cx="648000" cy="36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9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40+ MW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9A97AD-4FC2-FF22-779D-B2F4D8081868}"/>
              </a:ext>
            </a:extLst>
          </p:cNvPr>
          <p:cNvCxnSpPr>
            <a:cxnSpLocks/>
          </p:cNvCxnSpPr>
          <p:nvPr/>
        </p:nvCxnSpPr>
        <p:spPr>
          <a:xfrm rot="5400000" flipV="1">
            <a:off x="637946" y="141976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DC0A7F-2232-692D-2D5F-A849F2BD430F}"/>
              </a:ext>
            </a:extLst>
          </p:cNvPr>
          <p:cNvCxnSpPr>
            <a:cxnSpLocks/>
          </p:cNvCxnSpPr>
          <p:nvPr/>
        </p:nvCxnSpPr>
        <p:spPr>
          <a:xfrm rot="5400000" flipV="1">
            <a:off x="1646058" y="141976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4F7C35-CF29-E79A-73CD-33661530D39F}"/>
              </a:ext>
            </a:extLst>
          </p:cNvPr>
          <p:cNvCxnSpPr>
            <a:cxnSpLocks/>
          </p:cNvCxnSpPr>
          <p:nvPr/>
        </p:nvCxnSpPr>
        <p:spPr>
          <a:xfrm rot="5400000" flipV="1">
            <a:off x="2691729" y="1970009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140">
            <a:extLst>
              <a:ext uri="{FF2B5EF4-FFF2-40B4-BE49-F238E27FC236}">
                <a16:creationId xmlns:a16="http://schemas.microsoft.com/office/drawing/2014/main" id="{073F6474-D928-9EC6-64BB-8C54ED504B3D}"/>
              </a:ext>
            </a:extLst>
          </p:cNvPr>
          <p:cNvSpPr/>
          <p:nvPr/>
        </p:nvSpPr>
        <p:spPr>
          <a:xfrm>
            <a:off x="2492692" y="2044676"/>
            <a:ext cx="648000" cy="36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10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40+ MW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8E8875-4F7D-0137-B041-E3BB43356E60}"/>
              </a:ext>
            </a:extLst>
          </p:cNvPr>
          <p:cNvCxnSpPr>
            <a:cxnSpLocks/>
          </p:cNvCxnSpPr>
          <p:nvPr/>
        </p:nvCxnSpPr>
        <p:spPr>
          <a:xfrm rot="5400000" flipV="1">
            <a:off x="1935167" y="1971220"/>
            <a:ext cx="144000" cy="0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0C0138-F9E0-D9AB-1419-18B5760172EA}"/>
              </a:ext>
            </a:extLst>
          </p:cNvPr>
          <p:cNvCxnSpPr>
            <a:cxnSpLocks/>
          </p:cNvCxnSpPr>
          <p:nvPr/>
        </p:nvCxnSpPr>
        <p:spPr>
          <a:xfrm>
            <a:off x="686056" y="2452303"/>
            <a:ext cx="3813" cy="20129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91367E-5838-E0EF-6A07-8AFB3A960E65}"/>
              </a:ext>
            </a:extLst>
          </p:cNvPr>
          <p:cNvCxnSpPr>
            <a:cxnSpLocks/>
          </p:cNvCxnSpPr>
          <p:nvPr/>
        </p:nvCxnSpPr>
        <p:spPr>
          <a:xfrm>
            <a:off x="1313332" y="2452303"/>
            <a:ext cx="3813" cy="201298"/>
          </a:xfrm>
          <a:prstGeom prst="line">
            <a:avLst/>
          </a:prstGeom>
          <a:ln w="12700">
            <a:solidFill>
              <a:srgbClr val="ABC125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140">
            <a:extLst>
              <a:ext uri="{FF2B5EF4-FFF2-40B4-BE49-F238E27FC236}">
                <a16:creationId xmlns:a16="http://schemas.microsoft.com/office/drawing/2014/main" id="{B00051C5-B2BB-9B73-10B4-3918FE7925A7}"/>
              </a:ext>
            </a:extLst>
          </p:cNvPr>
          <p:cNvSpPr/>
          <p:nvPr/>
        </p:nvSpPr>
        <p:spPr>
          <a:xfrm>
            <a:off x="323850" y="2578624"/>
            <a:ext cx="648000" cy="360000"/>
          </a:xfrm>
          <a:prstGeom prst="roundRect">
            <a:avLst/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11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Q3 2025</a:t>
            </a:r>
          </a:p>
        </p:txBody>
      </p:sp>
      <p:sp>
        <p:nvSpPr>
          <p:cNvPr id="41" name="Rounded Rectangle 140">
            <a:extLst>
              <a:ext uri="{FF2B5EF4-FFF2-40B4-BE49-F238E27FC236}">
                <a16:creationId xmlns:a16="http://schemas.microsoft.com/office/drawing/2014/main" id="{E8F97E82-D728-D803-8344-0784715F2B68}"/>
              </a:ext>
            </a:extLst>
          </p:cNvPr>
          <p:cNvSpPr/>
          <p:nvPr/>
        </p:nvSpPr>
        <p:spPr>
          <a:xfrm>
            <a:off x="1066009" y="2578624"/>
            <a:ext cx="648000" cy="360000"/>
          </a:xfrm>
          <a:prstGeom prst="roundRect">
            <a:avLst/>
          </a:prstGeom>
          <a:solidFill>
            <a:schemeClr val="accent6"/>
          </a:solidFill>
          <a:ln w="6350">
            <a:solidFill>
              <a:schemeClr val="accent6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12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>
                <a:solidFill>
                  <a:prstClr val="black"/>
                </a:solidFill>
                <a:latin typeface="Trebuchet MS"/>
              </a:rPr>
              <a:t>40+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Q4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A22BC-9788-BFEB-64F8-AA26615C34A8}"/>
              </a:ext>
            </a:extLst>
          </p:cNvPr>
          <p:cNvSpPr txBox="1"/>
          <p:nvPr/>
        </p:nvSpPr>
        <p:spPr>
          <a:xfrm>
            <a:off x="2036494" y="3864132"/>
            <a:ext cx="687782" cy="360000"/>
          </a:xfrm>
          <a:prstGeom prst="roundRect">
            <a:avLst>
              <a:gd name="adj" fmla="val 9442"/>
            </a:avLst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accent2">
                <a:lumMod val="40000"/>
                <a:lumOff val="60000"/>
              </a:schemeClr>
            </a:solidFill>
            <a:prstDash val="sysDot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defTabSz="914174">
              <a:defRPr sz="700" b="1">
                <a:solidFill>
                  <a:prstClr val="black"/>
                </a:solidFill>
                <a:latin typeface="+mj-l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Tower 2</a:t>
            </a:r>
          </a:p>
          <a:p>
            <a:pPr marL="0" marR="0" lvl="0" indent="0" algn="ctr" defTabSz="914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rebuchet MS"/>
              </a:rPr>
              <a:t>20+</a:t>
            </a: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MW</a:t>
            </a:r>
          </a:p>
        </p:txBody>
      </p:sp>
      <p:sp>
        <p:nvSpPr>
          <p:cNvPr id="16" name="Star: 5 Points 14">
            <a:extLst>
              <a:ext uri="{FF2B5EF4-FFF2-40B4-BE49-F238E27FC236}">
                <a16:creationId xmlns:a16="http://schemas.microsoft.com/office/drawing/2014/main" id="{1756AC72-40BA-4598-C020-DE8D5F8B005B}"/>
              </a:ext>
            </a:extLst>
          </p:cNvPr>
          <p:cNvSpPr/>
          <p:nvPr/>
        </p:nvSpPr>
        <p:spPr>
          <a:xfrm>
            <a:off x="3499584" y="1113392"/>
            <a:ext cx="688026" cy="628108"/>
          </a:xfrm>
          <a:prstGeom prst="star6">
            <a:avLst/>
          </a:prstGeom>
          <a:solidFill>
            <a:srgbClr val="00B0F0"/>
          </a:solidFill>
          <a:ln w="63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457189"/>
            <a:endParaRPr lang="en-US" sz="800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57014-2E1D-6C18-BF6C-29A60A1F5282}"/>
              </a:ext>
            </a:extLst>
          </p:cNvPr>
          <p:cNvSpPr txBox="1"/>
          <p:nvPr/>
        </p:nvSpPr>
        <p:spPr>
          <a:xfrm>
            <a:off x="3500929" y="1258169"/>
            <a:ext cx="6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800">
                <a:solidFill>
                  <a:schemeClr val="tx1"/>
                </a:solidFill>
                <a:latin typeface="Trebuchet MS"/>
              </a:rPr>
              <a:t>1</a:t>
            </a:r>
            <a:r>
              <a:rPr lang="en-US" sz="800" baseline="30000">
                <a:solidFill>
                  <a:schemeClr val="tx1"/>
                </a:solidFill>
                <a:latin typeface="Trebuchet MS"/>
              </a:rPr>
              <a:t>st</a:t>
            </a:r>
            <a:r>
              <a:rPr lang="en-US" sz="800">
                <a:solidFill>
                  <a:schemeClr val="tx1"/>
                </a:solidFill>
                <a:latin typeface="Trebuchet MS"/>
              </a:rPr>
              <a:t> Tier 3</a:t>
            </a:r>
          </a:p>
          <a:p>
            <a:pPr algn="ctr" defTabSz="457189"/>
            <a:r>
              <a:rPr lang="en-US" sz="800">
                <a:solidFill>
                  <a:schemeClr val="tx1"/>
                </a:solidFill>
                <a:latin typeface="Trebuchet MS"/>
              </a:rPr>
              <a:t>in 2000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983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D6D585F-B9A7-A5EA-C55A-2B81BAC19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052" y="1"/>
            <a:ext cx="1403948" cy="192824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3B23685-D9CE-0896-454A-653B2AFEB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97226"/>
            <a:ext cx="8496150" cy="707876"/>
          </a:xfrm>
        </p:spPr>
        <p:txBody>
          <a:bodyPr/>
          <a:lstStyle/>
          <a:p>
            <a:r>
              <a:rPr lang="en-IN" sz="2000" dirty="0"/>
              <a:t>AI-READY, hyperscale, Hyperconnected, Green, </a:t>
            </a:r>
            <a:br>
              <a:rPr lang="en-IN" sz="2000" dirty="0"/>
            </a:br>
            <a:r>
              <a:rPr lang="en-IN" sz="2000" dirty="0"/>
              <a:t>Data Center campuses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A81BC97-882D-BFC6-C91B-6924D171C3E3}"/>
              </a:ext>
            </a:extLst>
          </p:cNvPr>
          <p:cNvGrpSpPr/>
          <p:nvPr/>
        </p:nvGrpSpPr>
        <p:grpSpPr>
          <a:xfrm>
            <a:off x="330790" y="1011785"/>
            <a:ext cx="3533984" cy="1408743"/>
            <a:chOff x="330790" y="1011783"/>
            <a:chExt cx="3533984" cy="1408743"/>
          </a:xfrm>
        </p:grpSpPr>
        <p:pic>
          <p:nvPicPr>
            <p:cNvPr id="4" name="Picture 3" descr="A group of buildings with trees and roads&#10;&#10;Description automatically generated">
              <a:extLst>
                <a:ext uri="{FF2B5EF4-FFF2-40B4-BE49-F238E27FC236}">
                  <a16:creationId xmlns:a16="http://schemas.microsoft.com/office/drawing/2014/main" id="{298E2DD3-3DBA-1640-2F99-2BA866D28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315" y="1011783"/>
              <a:ext cx="3524459" cy="12064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0909979-7DB9-204B-CEAA-A5681FFE73D1}"/>
                </a:ext>
              </a:extLst>
            </p:cNvPr>
            <p:cNvSpPr/>
            <p:nvPr/>
          </p:nvSpPr>
          <p:spPr>
            <a:xfrm>
              <a:off x="341880" y="1930280"/>
              <a:ext cx="3521328" cy="288000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en-IN" sz="16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505EC2-A9D6-D50E-12B1-8FB29795953F}"/>
                </a:ext>
              </a:extLst>
            </p:cNvPr>
            <p:cNvSpPr txBox="1"/>
            <p:nvPr/>
          </p:nvSpPr>
          <p:spPr>
            <a:xfrm>
              <a:off x="413849" y="1925892"/>
              <a:ext cx="33773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41">
                <a:defRPr/>
              </a:pPr>
              <a:r>
                <a:rPr lang="en-IN" sz="700" b="1" dirty="0">
                  <a:solidFill>
                    <a:srgbClr val="BED730"/>
                  </a:solidFill>
                  <a:latin typeface="Trebuchet MS"/>
                </a:rPr>
                <a:t>Mumbai 03, Rabale</a:t>
              </a:r>
            </a:p>
            <a:p>
              <a:pPr algn="ctr" defTabSz="914241">
                <a:defRPr/>
              </a:pPr>
              <a:r>
                <a:rPr lang="en-IN" sz="600" b="1" dirty="0">
                  <a:solidFill>
                    <a:prstClr val="white"/>
                  </a:solidFill>
                  <a:latin typeface="Trebuchet MS"/>
                </a:rPr>
                <a:t>IT Power: 377+ MW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033CD1-779E-D9C2-C811-7BE5BDBCB95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30790" y="2292193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 sz="600">
                <a:latin typeface="Trebuchet M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7BEAFF-88B6-F7EF-8D6A-87EFF27ACDC9}"/>
                </a:ext>
              </a:extLst>
            </p:cNvPr>
            <p:cNvSpPr txBox="1"/>
            <p:nvPr/>
          </p:nvSpPr>
          <p:spPr>
            <a:xfrm>
              <a:off x="367346" y="2235860"/>
              <a:ext cx="96381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1">
                <a:defRPr/>
              </a:pPr>
              <a:r>
                <a:rPr lang="en-US" sz="6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 5 Towers Operational</a:t>
              </a:r>
              <a:endParaRPr lang="en-IN" sz="600">
                <a:solidFill>
                  <a:prstClr val="white">
                    <a:lumMod val="85000"/>
                  </a:prstClr>
                </a:solidFill>
                <a:latin typeface="Trebuchet M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1E0E1C8-1BDC-13C4-2EA7-DCC3B406C430}"/>
                </a:ext>
              </a:extLst>
            </p:cNvPr>
            <p:cNvSpPr txBox="1">
              <a:spLocks/>
            </p:cNvSpPr>
            <p:nvPr/>
          </p:nvSpPr>
          <p:spPr>
            <a:xfrm>
              <a:off x="1344867" y="2292193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chemeClr val="accent6"/>
            </a:solidFill>
            <a:ln w="635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 sz="600">
                <a:latin typeface="Trebuchet M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621D6C-2934-382E-0555-0896089FB12E}"/>
                </a:ext>
              </a:extLst>
            </p:cNvPr>
            <p:cNvSpPr txBox="1"/>
            <p:nvPr/>
          </p:nvSpPr>
          <p:spPr>
            <a:xfrm>
              <a:off x="1380312" y="2235860"/>
              <a:ext cx="105347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53">
                <a:defRPr/>
              </a:pPr>
              <a:r>
                <a:rPr lang="en-US" sz="6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4 Towers In Development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355C2BC-56AE-0593-F19F-C510512A429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463033" y="2292193"/>
              <a:ext cx="71999" cy="72000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 sz="600">
                <a:latin typeface="Trebuchet M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2357FBD-123B-F299-5B1F-15F8FC847205}"/>
                </a:ext>
              </a:extLst>
            </p:cNvPr>
            <p:cNvSpPr txBox="1"/>
            <p:nvPr/>
          </p:nvSpPr>
          <p:spPr>
            <a:xfrm>
              <a:off x="2499696" y="2235860"/>
              <a:ext cx="89964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53">
                <a:defRPr/>
              </a:pPr>
              <a:r>
                <a:rPr lang="en-US" sz="6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3 Towers in Planning</a:t>
              </a:r>
            </a:p>
          </p:txBody>
        </p:sp>
      </p:grpSp>
      <p:grpSp>
        <p:nvGrpSpPr>
          <p:cNvPr id="3075" name="Group 3074">
            <a:extLst>
              <a:ext uri="{FF2B5EF4-FFF2-40B4-BE49-F238E27FC236}">
                <a16:creationId xmlns:a16="http://schemas.microsoft.com/office/drawing/2014/main" id="{433922FB-151D-4AD4-8793-C5E78ED1BD07}"/>
              </a:ext>
            </a:extLst>
          </p:cNvPr>
          <p:cNvGrpSpPr/>
          <p:nvPr/>
        </p:nvGrpSpPr>
        <p:grpSpPr>
          <a:xfrm>
            <a:off x="347921" y="2746372"/>
            <a:ext cx="2012689" cy="1335637"/>
            <a:chOff x="2524366" y="2584045"/>
            <a:chExt cx="2175479" cy="14436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FA23A9-DB14-B38A-AE6A-FF8897A1D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4367" y="2584045"/>
              <a:ext cx="2175478" cy="1224000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772BB5D-2C90-B631-B327-BE26EE5BB551}"/>
                </a:ext>
              </a:extLst>
            </p:cNvPr>
            <p:cNvSpPr/>
            <p:nvPr/>
          </p:nvSpPr>
          <p:spPr>
            <a:xfrm>
              <a:off x="2524366" y="3490782"/>
              <a:ext cx="2175479" cy="317263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en-IN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52A9EA-9B23-4789-663F-A12D96B5F4BB}"/>
                </a:ext>
              </a:extLst>
            </p:cNvPr>
            <p:cNvSpPr txBox="1"/>
            <p:nvPr/>
          </p:nvSpPr>
          <p:spPr>
            <a:xfrm>
              <a:off x="2583057" y="3515657"/>
              <a:ext cx="2075742" cy="31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41">
                <a:defRPr/>
              </a:pPr>
              <a:r>
                <a:rPr lang="en-US" sz="700" b="1" dirty="0">
                  <a:solidFill>
                    <a:srgbClr val="BED730"/>
                  </a:solidFill>
                  <a:latin typeface="Trebuchet MS"/>
                </a:rPr>
                <a:t>Bengaluru 02 </a:t>
              </a:r>
            </a:p>
            <a:p>
              <a:pPr algn="ctr" defTabSz="914241">
                <a:defRPr/>
              </a:pPr>
              <a:r>
                <a:rPr lang="en-US" sz="600" dirty="0">
                  <a:solidFill>
                    <a:prstClr val="white"/>
                  </a:solidFill>
                  <a:latin typeface="Trebuchet MS"/>
                </a:rPr>
                <a:t>IT Power: 40+ MW  </a:t>
              </a:r>
              <a:endParaRPr lang="en-IN" sz="600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C6F0C3A-E24C-7F18-C589-EFDA5A9B9D9A}"/>
                </a:ext>
              </a:extLst>
            </p:cNvPr>
            <p:cNvSpPr txBox="1"/>
            <p:nvPr/>
          </p:nvSpPr>
          <p:spPr>
            <a:xfrm>
              <a:off x="2553647" y="3884441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chemeClr val="accent6"/>
            </a:solidFill>
            <a:ln w="635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>
                <a:latin typeface="Trebuchet M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B604DF-6963-D02C-0729-1420094D9D5D}"/>
                </a:ext>
              </a:extLst>
            </p:cNvPr>
            <p:cNvSpPr txBox="1"/>
            <p:nvPr/>
          </p:nvSpPr>
          <p:spPr>
            <a:xfrm>
              <a:off x="2583056" y="3828108"/>
              <a:ext cx="835241" cy="199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53">
                <a:defRPr/>
              </a:pPr>
              <a:r>
                <a:rPr lang="en-US" sz="6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In Development</a:t>
              </a:r>
            </a:p>
          </p:txBody>
        </p:sp>
      </p:grpSp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F692994E-FC32-60EB-83BC-56D76BDDD1BC}"/>
              </a:ext>
            </a:extLst>
          </p:cNvPr>
          <p:cNvGrpSpPr/>
          <p:nvPr/>
        </p:nvGrpSpPr>
        <p:grpSpPr>
          <a:xfrm>
            <a:off x="4160575" y="1069850"/>
            <a:ext cx="2091720" cy="1319686"/>
            <a:chOff x="6539318" y="1009038"/>
            <a:chExt cx="2260901" cy="1426424"/>
          </a:xfrm>
        </p:grpSpPr>
        <p:pic>
          <p:nvPicPr>
            <p:cNvPr id="7" name="Picture 6" descr="A picture containing sky, building, outdoor, property&#10;&#10;Description automatically generated">
              <a:extLst>
                <a:ext uri="{FF2B5EF4-FFF2-40B4-BE49-F238E27FC236}">
                  <a16:creationId xmlns:a16="http://schemas.microsoft.com/office/drawing/2014/main" id="{E4ED5795-FCFC-F50B-5FF9-136EF542A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9318" y="1009038"/>
              <a:ext cx="2260901" cy="12092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4A3ACDC-CC6C-5285-CB30-6F48D9B4954F}"/>
                </a:ext>
              </a:extLst>
            </p:cNvPr>
            <p:cNvSpPr/>
            <p:nvPr/>
          </p:nvSpPr>
          <p:spPr>
            <a:xfrm>
              <a:off x="6539318" y="1930280"/>
              <a:ext cx="2260901" cy="288000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en-IN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3018C1-4635-5FA4-B5B8-8D6C57704287}"/>
                </a:ext>
              </a:extLst>
            </p:cNvPr>
            <p:cNvSpPr txBox="1"/>
            <p:nvPr/>
          </p:nvSpPr>
          <p:spPr>
            <a:xfrm>
              <a:off x="6599610" y="1925892"/>
              <a:ext cx="2140317" cy="31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41">
                <a:defRPr/>
              </a:pPr>
              <a:r>
                <a:rPr lang="en-US" sz="700" b="1" dirty="0">
                  <a:solidFill>
                    <a:srgbClr val="BED730"/>
                  </a:solidFill>
                  <a:latin typeface="Trebuchet MS"/>
                </a:rPr>
                <a:t>Noida 02 </a:t>
              </a:r>
            </a:p>
            <a:p>
              <a:pPr algn="ctr" defTabSz="914241">
                <a:defRPr/>
              </a:pPr>
              <a:r>
                <a:rPr lang="en-US" sz="600" dirty="0">
                  <a:solidFill>
                    <a:prstClr val="white"/>
                  </a:solidFill>
                  <a:latin typeface="Trebuchet MS"/>
                </a:rPr>
                <a:t>IT Power: 130+ MW</a:t>
              </a:r>
              <a:endParaRPr lang="en-IN" sz="600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496E72-F8E9-D31B-B66A-DB91A080F4B6}"/>
                </a:ext>
              </a:extLst>
            </p:cNvPr>
            <p:cNvSpPr txBox="1"/>
            <p:nvPr/>
          </p:nvSpPr>
          <p:spPr>
            <a:xfrm>
              <a:off x="6565171" y="2292193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>
                <a:latin typeface="Trebuchet M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067B86-80C3-ACC5-653B-E3CDCCBBFCAE}"/>
                </a:ext>
              </a:extLst>
            </p:cNvPr>
            <p:cNvSpPr txBox="1"/>
            <p:nvPr/>
          </p:nvSpPr>
          <p:spPr>
            <a:xfrm>
              <a:off x="6599461" y="2235860"/>
              <a:ext cx="1023662" cy="199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1">
                <a:defRPr/>
              </a:pPr>
              <a:r>
                <a:rPr lang="en-US" sz="6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 1 Tower Operational</a:t>
              </a:r>
              <a:endParaRPr lang="en-IN" sz="600">
                <a:solidFill>
                  <a:prstClr val="white">
                    <a:lumMod val="85000"/>
                  </a:prstClr>
                </a:solidFill>
                <a:latin typeface="Trebuchet M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F43257-FAFB-474C-04F0-9647810AA09E}"/>
                </a:ext>
              </a:extLst>
            </p:cNvPr>
            <p:cNvSpPr txBox="1"/>
            <p:nvPr/>
          </p:nvSpPr>
          <p:spPr>
            <a:xfrm>
              <a:off x="7555243" y="2292193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>
                <a:latin typeface="Trebuchet M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231769-286C-7AF4-C92D-51BE586E95A3}"/>
                </a:ext>
              </a:extLst>
            </p:cNvPr>
            <p:cNvSpPr txBox="1"/>
            <p:nvPr/>
          </p:nvSpPr>
          <p:spPr>
            <a:xfrm>
              <a:off x="7581349" y="2235859"/>
              <a:ext cx="1084330" cy="199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53">
                <a:defRPr/>
              </a:pPr>
              <a:r>
                <a:rPr lang="en-US" sz="600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2 Towers in Planning</a:t>
              </a:r>
            </a:p>
          </p:txBody>
        </p:sp>
      </p:grpSp>
      <p:grpSp>
        <p:nvGrpSpPr>
          <p:cNvPr id="3073" name="Group 3072">
            <a:extLst>
              <a:ext uri="{FF2B5EF4-FFF2-40B4-BE49-F238E27FC236}">
                <a16:creationId xmlns:a16="http://schemas.microsoft.com/office/drawing/2014/main" id="{87D7FE0D-9D09-AA15-EF8E-D2E36FB59876}"/>
              </a:ext>
            </a:extLst>
          </p:cNvPr>
          <p:cNvGrpSpPr/>
          <p:nvPr/>
        </p:nvGrpSpPr>
        <p:grpSpPr>
          <a:xfrm>
            <a:off x="6728794" y="1075096"/>
            <a:ext cx="1950047" cy="1335637"/>
            <a:chOff x="340315" y="2584045"/>
            <a:chExt cx="2107770" cy="1443665"/>
          </a:xfrm>
        </p:grpSpPr>
        <p:pic>
          <p:nvPicPr>
            <p:cNvPr id="19" name="Picture 18" descr="A picture containing tower, building, sky, cloud&#10;&#10;Description automatically generated">
              <a:extLst>
                <a:ext uri="{FF2B5EF4-FFF2-40B4-BE49-F238E27FC236}">
                  <a16:creationId xmlns:a16="http://schemas.microsoft.com/office/drawing/2014/main" id="{7F6C634C-BF59-D091-AD99-DC332AA0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315" y="2584045"/>
              <a:ext cx="2107770" cy="122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4E16A44-958B-E138-950D-47161E9831AB}"/>
                </a:ext>
              </a:extLst>
            </p:cNvPr>
            <p:cNvSpPr/>
            <p:nvPr/>
          </p:nvSpPr>
          <p:spPr>
            <a:xfrm>
              <a:off x="346575" y="3490762"/>
              <a:ext cx="2097219" cy="317283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en-IN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6ACD27-133D-4625-209E-A56F48A6B4A9}"/>
                </a:ext>
              </a:extLst>
            </p:cNvPr>
            <p:cNvSpPr txBox="1"/>
            <p:nvPr/>
          </p:nvSpPr>
          <p:spPr>
            <a:xfrm>
              <a:off x="372392" y="3515657"/>
              <a:ext cx="2064481" cy="31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41">
                <a:defRPr/>
              </a:pPr>
              <a:r>
                <a:rPr lang="en-IN" sz="700" b="1" dirty="0">
                  <a:solidFill>
                    <a:srgbClr val="BED730"/>
                  </a:solidFill>
                  <a:latin typeface="Trebuchet MS"/>
                </a:rPr>
                <a:t>Chennai 02, Siruseri </a:t>
              </a:r>
            </a:p>
            <a:p>
              <a:pPr algn="ctr" defTabSz="914241">
                <a:defRPr/>
              </a:pPr>
              <a:r>
                <a:rPr lang="en-US" sz="600" dirty="0">
                  <a:solidFill>
                    <a:prstClr val="white"/>
                  </a:solidFill>
                  <a:latin typeface="Trebuchet MS"/>
                </a:rPr>
                <a:t>IT Power: 130+ MW</a:t>
              </a:r>
              <a:endParaRPr lang="en-IN" sz="600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4E8645-8AD8-2DEA-FBC0-E985A73A6723}"/>
                </a:ext>
              </a:extLst>
            </p:cNvPr>
            <p:cNvSpPr txBox="1"/>
            <p:nvPr/>
          </p:nvSpPr>
          <p:spPr>
            <a:xfrm>
              <a:off x="346576" y="3884441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>
                <a:latin typeface="Trebuchet M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7B8D12E-E42A-38BF-7D38-9E491732C164}"/>
                </a:ext>
              </a:extLst>
            </p:cNvPr>
            <p:cNvSpPr txBox="1"/>
            <p:nvPr/>
          </p:nvSpPr>
          <p:spPr>
            <a:xfrm>
              <a:off x="379460" y="3828108"/>
              <a:ext cx="1005106" cy="199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1">
                <a:defRPr/>
              </a:pPr>
              <a:r>
                <a:rPr lang="en-US" sz="600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1 Tower Operational</a:t>
              </a:r>
              <a:endParaRPr lang="en-IN" sz="600" dirty="0">
                <a:solidFill>
                  <a:prstClr val="white">
                    <a:lumMod val="85000"/>
                  </a:prstClr>
                </a:solidFill>
                <a:latin typeface="Trebuchet M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1DB610-3F64-F6BA-8F7E-EF9E9499D0D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57132" y="3884441"/>
              <a:ext cx="71999" cy="72000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>
                <a:latin typeface="Trebuchet M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D37CCD-C1EC-EC99-E702-AC23D9C119F8}"/>
                </a:ext>
              </a:extLst>
            </p:cNvPr>
            <p:cNvSpPr txBox="1"/>
            <p:nvPr/>
          </p:nvSpPr>
          <p:spPr>
            <a:xfrm>
              <a:off x="1384568" y="3828106"/>
              <a:ext cx="1059227" cy="199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53">
                <a:defRPr/>
              </a:pPr>
              <a:r>
                <a:rPr lang="en-US" sz="600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2 Towers in Planning</a:t>
              </a:r>
            </a:p>
          </p:txBody>
        </p:sp>
      </p:grpSp>
      <p:grpSp>
        <p:nvGrpSpPr>
          <p:cNvPr id="3076" name="Group 3075">
            <a:extLst>
              <a:ext uri="{FF2B5EF4-FFF2-40B4-BE49-F238E27FC236}">
                <a16:creationId xmlns:a16="http://schemas.microsoft.com/office/drawing/2014/main" id="{73782332-696E-52AB-7E8E-A6AE24073DAF}"/>
              </a:ext>
            </a:extLst>
          </p:cNvPr>
          <p:cNvGrpSpPr/>
          <p:nvPr/>
        </p:nvGrpSpPr>
        <p:grpSpPr>
          <a:xfrm>
            <a:off x="4802013" y="2751510"/>
            <a:ext cx="1958624" cy="1335637"/>
            <a:chOff x="4794740" y="2584045"/>
            <a:chExt cx="2117040" cy="1443665"/>
          </a:xfrm>
        </p:grpSpPr>
        <p:pic>
          <p:nvPicPr>
            <p:cNvPr id="11" name="Picture 10" descr="A picture containing scale model, urban design, tree, building&#10;&#10;Description automatically generated">
              <a:extLst>
                <a:ext uri="{FF2B5EF4-FFF2-40B4-BE49-F238E27FC236}">
                  <a16:creationId xmlns:a16="http://schemas.microsoft.com/office/drawing/2014/main" id="{494FBA20-B844-F2A0-5A33-B0EFEB965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9061" y="2584045"/>
              <a:ext cx="2112719" cy="1224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8A59D3F-3FFE-6E60-4685-E0EBB37F0D8C}"/>
                </a:ext>
              </a:extLst>
            </p:cNvPr>
            <p:cNvSpPr/>
            <p:nvPr/>
          </p:nvSpPr>
          <p:spPr>
            <a:xfrm>
              <a:off x="4794740" y="3514151"/>
              <a:ext cx="2112719" cy="293894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en-IN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C8B99D-1ECC-9A14-65F0-6E45AF41E4D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817434" y="3884441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>
                <a:latin typeface="Trebuchet M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DF38D3-ECF2-F91D-C154-EE64CAFD4ABE}"/>
                </a:ext>
              </a:extLst>
            </p:cNvPr>
            <p:cNvSpPr txBox="1"/>
            <p:nvPr/>
          </p:nvSpPr>
          <p:spPr>
            <a:xfrm>
              <a:off x="4850296" y="3828108"/>
              <a:ext cx="666891" cy="199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53">
                <a:defRPr/>
              </a:pPr>
              <a:r>
                <a:rPr lang="en-US" sz="60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Planning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71319E-44BC-5DBF-092E-B6270771C92D}"/>
                </a:ext>
              </a:extLst>
            </p:cNvPr>
            <p:cNvSpPr txBox="1"/>
            <p:nvPr/>
          </p:nvSpPr>
          <p:spPr>
            <a:xfrm>
              <a:off x="4859583" y="3514161"/>
              <a:ext cx="2047875" cy="31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41">
                <a:defRPr/>
              </a:pPr>
              <a:r>
                <a:rPr lang="en-US" sz="700" b="1" dirty="0">
                  <a:solidFill>
                    <a:srgbClr val="BED730"/>
                  </a:solidFill>
                  <a:latin typeface="Trebuchet MS"/>
                </a:rPr>
                <a:t>Hyderabad 02, Fab City </a:t>
              </a:r>
            </a:p>
            <a:p>
              <a:pPr algn="ctr" defTabSz="914241">
                <a:defRPr/>
              </a:pPr>
              <a:r>
                <a:rPr lang="en-US" sz="600" dirty="0">
                  <a:solidFill>
                    <a:prstClr val="white"/>
                  </a:solidFill>
                  <a:latin typeface="Trebuchet MS"/>
                </a:rPr>
                <a:t>IT Power: 250+ MW </a:t>
              </a:r>
              <a:endParaRPr lang="en-IN" sz="600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8DF4CE-A217-B70D-794F-FBDD536A6CEC}"/>
              </a:ext>
            </a:extLst>
          </p:cNvPr>
          <p:cNvGrpSpPr/>
          <p:nvPr/>
        </p:nvGrpSpPr>
        <p:grpSpPr>
          <a:xfrm>
            <a:off x="6932840" y="2743080"/>
            <a:ext cx="2082495" cy="1331577"/>
            <a:chOff x="4061438" y="995789"/>
            <a:chExt cx="2277750" cy="143739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B1E490-A3C9-EE48-696D-0CFC601535C8}"/>
                </a:ext>
              </a:extLst>
            </p:cNvPr>
            <p:cNvSpPr txBox="1"/>
            <p:nvPr/>
          </p:nvSpPr>
          <p:spPr>
            <a:xfrm>
              <a:off x="4094992" y="2304855"/>
              <a:ext cx="72000" cy="72000"/>
            </a:xfrm>
            <a:prstGeom prst="roundRect">
              <a:avLst>
                <a:gd name="adj" fmla="val 9442"/>
              </a:avLst>
            </a:prstGeom>
            <a:solidFill>
              <a:srgbClr val="BED730"/>
            </a:solidFill>
            <a:ln w="635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 defTabSz="914174">
                <a:defRPr sz="700" b="1">
                  <a:solidFill>
                    <a:prstClr val="black"/>
                  </a:solidFill>
                  <a:latin typeface="+mj-lt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defTabSz="914129">
                <a:defRPr/>
              </a:pPr>
              <a:endParaRPr lang="en-US" sz="600">
                <a:latin typeface="Trebuchet M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02C9FBB-35F2-0445-7F78-CF7ABCE038A7}"/>
                </a:ext>
              </a:extLst>
            </p:cNvPr>
            <p:cNvSpPr txBox="1"/>
            <p:nvPr/>
          </p:nvSpPr>
          <p:spPr>
            <a:xfrm>
              <a:off x="4129345" y="2248522"/>
              <a:ext cx="79057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1">
                <a:defRPr/>
              </a:pPr>
              <a:r>
                <a:rPr lang="en-US" sz="600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 Operational</a:t>
              </a:r>
              <a:endParaRPr lang="en-IN" sz="600" dirty="0">
                <a:solidFill>
                  <a:prstClr val="white">
                    <a:lumMod val="85000"/>
                  </a:prstClr>
                </a:solidFill>
                <a:latin typeface="Trebuchet MS"/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3EEB5BE-A520-73C7-010B-28E1C266F7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1438" y="995789"/>
              <a:ext cx="2277750" cy="1222491"/>
            </a:xfrm>
            <a:prstGeom prst="rect">
              <a:avLst/>
            </a:prstGeom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C05ED05-EB3B-2067-07EE-101F15E61EF2}"/>
                </a:ext>
              </a:extLst>
            </p:cNvPr>
            <p:cNvSpPr/>
            <p:nvPr/>
          </p:nvSpPr>
          <p:spPr>
            <a:xfrm>
              <a:off x="4061438" y="1930280"/>
              <a:ext cx="2277750" cy="288000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en-IN" sz="16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20B474-07D8-F137-5600-D87800176B80}"/>
                </a:ext>
              </a:extLst>
            </p:cNvPr>
            <p:cNvSpPr txBox="1"/>
            <p:nvPr/>
          </p:nvSpPr>
          <p:spPr>
            <a:xfrm>
              <a:off x="4120342" y="1925892"/>
              <a:ext cx="215994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41">
                <a:defRPr/>
              </a:pPr>
              <a:r>
                <a:rPr lang="en-US" sz="700" b="1" dirty="0">
                  <a:solidFill>
                    <a:srgbClr val="BED730"/>
                  </a:solidFill>
                  <a:latin typeface="Trebuchet MS"/>
                </a:rPr>
                <a:t>Kolkata 01, DLF IT Park New Town  </a:t>
              </a:r>
            </a:p>
            <a:p>
              <a:pPr algn="ctr" defTabSz="914241">
                <a:defRPr/>
              </a:pPr>
              <a:r>
                <a:rPr lang="en-US" sz="600" dirty="0">
                  <a:solidFill>
                    <a:prstClr val="white"/>
                  </a:solidFill>
                  <a:latin typeface="Trebuchet MS"/>
                </a:rPr>
                <a:t>IT Power: 2.2+  MW </a:t>
              </a:r>
              <a:endParaRPr lang="en-IN" sz="600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sp>
        <p:nvSpPr>
          <p:cNvPr id="60" name="Rectangle: Rounded Corners 55">
            <a:extLst>
              <a:ext uri="{FF2B5EF4-FFF2-40B4-BE49-F238E27FC236}">
                <a16:creationId xmlns:a16="http://schemas.microsoft.com/office/drawing/2014/main" id="{242DF75B-F7CE-5CB0-790B-14A1546D97EF}"/>
              </a:ext>
            </a:extLst>
          </p:cNvPr>
          <p:cNvSpPr/>
          <p:nvPr/>
        </p:nvSpPr>
        <p:spPr>
          <a:xfrm>
            <a:off x="0" y="4372338"/>
            <a:ext cx="9144000" cy="360000"/>
          </a:xfrm>
          <a:prstGeom prst="roundRect">
            <a:avLst>
              <a:gd name="adj" fmla="val 0"/>
            </a:avLst>
          </a:prstGeom>
          <a:solidFill>
            <a:srgbClr val="BED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178">
              <a:defRPr/>
            </a:pPr>
            <a:r>
              <a:rPr lang="en-US" sz="1100" b="1" i="1" dirty="0">
                <a:solidFill>
                  <a:prstClr val="black"/>
                </a:solidFill>
                <a:latin typeface="Trebuchet MS"/>
              </a:rPr>
              <a:t>14 DCs - 227+ MW IT power | 407+ MW by 2025 | Campuses scalable to 970+ MW with BTS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CC87B4-2E0C-07D1-E2A4-BA165942C00E}"/>
              </a:ext>
            </a:extLst>
          </p:cNvPr>
          <p:cNvGrpSpPr/>
          <p:nvPr/>
        </p:nvGrpSpPr>
        <p:grpSpPr>
          <a:xfrm>
            <a:off x="2490778" y="2743080"/>
            <a:ext cx="2174689" cy="1338929"/>
            <a:chOff x="7636590" y="-143695"/>
            <a:chExt cx="2213481" cy="1447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E6B03B-6008-D9C7-1A37-88BA18F4B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36590" y="-143695"/>
              <a:ext cx="2213481" cy="1233816"/>
            </a:xfrm>
            <a:prstGeom prst="rect">
              <a:avLst/>
            </a:prstGeom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9BBA384-3FF2-515A-E5F5-C465BFCC82C8}"/>
                </a:ext>
              </a:extLst>
            </p:cNvPr>
            <p:cNvGrpSpPr/>
            <p:nvPr/>
          </p:nvGrpSpPr>
          <p:grpSpPr>
            <a:xfrm>
              <a:off x="7692107" y="1118808"/>
              <a:ext cx="1159105" cy="184666"/>
              <a:chOff x="56667" y="4417574"/>
              <a:chExt cx="628018" cy="20364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46F18B-6DF3-4522-F8D2-9B8D6D079EF1}"/>
                  </a:ext>
                </a:extLst>
              </p:cNvPr>
              <p:cNvSpPr txBox="1"/>
              <p:nvPr/>
            </p:nvSpPr>
            <p:spPr>
              <a:xfrm>
                <a:off x="56667" y="4479866"/>
                <a:ext cx="39011" cy="79399"/>
              </a:xfrm>
              <a:prstGeom prst="roundRect">
                <a:avLst>
                  <a:gd name="adj" fmla="val 9442"/>
                </a:avLst>
              </a:prstGeom>
              <a:solidFill>
                <a:srgbClr val="BED730"/>
              </a:solidFill>
              <a:ln w="6350">
                <a:solidFill>
                  <a:schemeClr val="bg1"/>
                </a:solidFill>
                <a:prstDash val="sysDot"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defTabSz="914174">
                  <a:defRPr sz="700" b="1">
                    <a:solidFill>
                      <a:prstClr val="black"/>
                    </a:solidFill>
                    <a:latin typeface="+mj-lt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defTabSz="914129">
                  <a:defRPr/>
                </a:pPr>
                <a:endParaRPr lang="en-US" sz="600">
                  <a:latin typeface="Trebuchet M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417323-EA35-9B76-6D10-83A06CF80376}"/>
                  </a:ext>
                </a:extLst>
              </p:cNvPr>
              <p:cNvSpPr txBox="1"/>
              <p:nvPr/>
            </p:nvSpPr>
            <p:spPr>
              <a:xfrm>
                <a:off x="62620" y="4417574"/>
                <a:ext cx="622065" cy="203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1">
                  <a:defRPr/>
                </a:pPr>
                <a:r>
                  <a:rPr lang="en-US" sz="600" dirty="0">
                    <a:solidFill>
                      <a:prstClr val="white">
                        <a:lumMod val="85000"/>
                      </a:prstClr>
                    </a:solidFill>
                    <a:latin typeface="Trebuchet MS"/>
                  </a:rPr>
                  <a:t> Operational</a:t>
                </a:r>
                <a:endParaRPr lang="en-IN" sz="600" dirty="0">
                  <a:solidFill>
                    <a:prstClr val="white">
                      <a:lumMod val="85000"/>
                    </a:prstClr>
                  </a:solidFill>
                  <a:latin typeface="Trebuchet MS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77812-0CC3-CA6D-B8D3-9D0C7FDC9D26}"/>
              </a:ext>
            </a:extLst>
          </p:cNvPr>
          <p:cNvGrpSpPr/>
          <p:nvPr/>
        </p:nvGrpSpPr>
        <p:grpSpPr>
          <a:xfrm>
            <a:off x="2459181" y="3588776"/>
            <a:ext cx="2242559" cy="312273"/>
            <a:chOff x="4125978" y="1954442"/>
            <a:chExt cx="2258554" cy="30090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7FDBED-FA7E-2F54-7994-7EC43E571329}"/>
                </a:ext>
              </a:extLst>
            </p:cNvPr>
            <p:cNvSpPr/>
            <p:nvPr/>
          </p:nvSpPr>
          <p:spPr>
            <a:xfrm>
              <a:off x="4141309" y="1954442"/>
              <a:ext cx="2196000" cy="293894"/>
            </a:xfrm>
            <a:prstGeom prst="roundRect">
              <a:avLst>
                <a:gd name="adj" fmla="val 0"/>
              </a:avLst>
            </a:prstGeom>
            <a:solidFill>
              <a:srgbClr val="10253F">
                <a:alpha val="69804"/>
              </a:srgbClr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en-IN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2CC92C2-B8AA-CE00-3848-3BA564257F94}"/>
                </a:ext>
              </a:extLst>
            </p:cNvPr>
            <p:cNvSpPr txBox="1"/>
            <p:nvPr/>
          </p:nvSpPr>
          <p:spPr>
            <a:xfrm>
              <a:off x="4125978" y="1962954"/>
              <a:ext cx="225855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41">
                <a:defRPr/>
              </a:pPr>
              <a:r>
                <a:rPr lang="en-US" sz="700" b="1" dirty="0">
                  <a:solidFill>
                    <a:srgbClr val="BED730"/>
                  </a:solidFill>
                  <a:latin typeface="Trebuchet MS"/>
                </a:rPr>
                <a:t>Hyderabad 01, Financial Dist.</a:t>
              </a:r>
              <a:r>
                <a:rPr lang="en-US" sz="600" b="1" dirty="0">
                  <a:solidFill>
                    <a:srgbClr val="BED730"/>
                  </a:solidFill>
                  <a:latin typeface="Trebuchet MS"/>
                </a:rPr>
                <a:t> </a:t>
              </a:r>
            </a:p>
            <a:p>
              <a:pPr algn="ctr" defTabSz="914241">
                <a:defRPr/>
              </a:pPr>
              <a:r>
                <a:rPr lang="en-US" sz="600" dirty="0">
                  <a:solidFill>
                    <a:prstClr val="white"/>
                  </a:solidFill>
                  <a:latin typeface="Trebuchet MS"/>
                </a:rPr>
                <a:t>IT Power: 14.4+ MW</a:t>
              </a:r>
              <a:endParaRPr lang="en-IN" sz="600" dirty="0">
                <a:solidFill>
                  <a:prstClr val="black"/>
                </a:solidFill>
                <a:latin typeface="Trebuchet MS"/>
              </a:endParaRPr>
            </a:p>
          </p:txBody>
        </p:sp>
      </p:grpSp>
      <p:pic>
        <p:nvPicPr>
          <p:cNvPr id="39" name="Picture 38" descr="Logos &amp; Brand Guidelines | NVIDIA">
            <a:extLst>
              <a:ext uri="{FF2B5EF4-FFF2-40B4-BE49-F238E27FC236}">
                <a16:creationId xmlns:a16="http://schemas.microsoft.com/office/drawing/2014/main" id="{611B87B7-3D39-560F-ACEF-1C2D26210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208" y="233137"/>
            <a:ext cx="697220" cy="39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F52A1F7-E41F-3D24-79F7-8547D057F899}"/>
              </a:ext>
            </a:extLst>
          </p:cNvPr>
          <p:cNvSpPr txBox="1"/>
          <p:nvPr/>
        </p:nvSpPr>
        <p:spPr>
          <a:xfrm>
            <a:off x="8052428" y="243692"/>
            <a:ext cx="107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India’s 1</a:t>
            </a:r>
            <a:r>
              <a:rPr kumimoji="0" lang="en-US" sz="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Nvidia DGX Ready Liquid Cooled DCs</a:t>
            </a:r>
          </a:p>
          <a:p>
            <a:pPr marL="0" marR="0" lvl="0" indent="0" algn="l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August 2024</a:t>
            </a:r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8FFFCC-E0F2-B9E8-BF69-D3000C58130C}"/>
              </a:ext>
            </a:extLst>
          </p:cNvPr>
          <p:cNvSpPr txBox="1"/>
          <p:nvPr/>
        </p:nvSpPr>
        <p:spPr>
          <a:xfrm>
            <a:off x="6319737" y="243692"/>
            <a:ext cx="103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India’s 1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Nvidia DGX Ready Air-Cooled DCs</a:t>
            </a:r>
          </a:p>
          <a:p>
            <a:pPr marL="0" marR="0" lvl="0" indent="0" algn="r" defTabSz="6856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March 2022</a:t>
            </a:r>
            <a:endParaRPr kumimoji="0" lang="en-IN" sz="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2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5AF15-B771-9206-3FFB-BBF2E849A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B8DB-BBDE-E926-4DC7-08D704A4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188492"/>
            <a:ext cx="8496150" cy="461655"/>
          </a:xfrm>
        </p:spPr>
        <p:txBody>
          <a:bodyPr/>
          <a:lstStyle/>
          <a:p>
            <a:r>
              <a:rPr lang="en-US" dirty="0"/>
              <a:t>Data Center Advantage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E531-CF0E-3C09-734A-9AD8D4F5CF56}"/>
              </a:ext>
            </a:extLst>
          </p:cNvPr>
          <p:cNvSpPr txBox="1"/>
          <p:nvPr/>
        </p:nvSpPr>
        <p:spPr>
          <a:xfrm>
            <a:off x="1797804" y="1051972"/>
            <a:ext cx="231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RAS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 based design for future ready infrastructure  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039EC-A840-41EF-903B-9E29D3CD3A5B}"/>
              </a:ext>
            </a:extLst>
          </p:cNvPr>
          <p:cNvSpPr txBox="1"/>
          <p:nvPr/>
        </p:nvSpPr>
        <p:spPr>
          <a:xfrm>
            <a:off x="633875" y="2159304"/>
            <a:ext cx="237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14 DCs, 227+ </a:t>
            </a: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MW IT power, expanding to </a:t>
            </a: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407+ MW </a:t>
            </a: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by 2025</a:t>
            </a:r>
            <a:endParaRPr lang="en-IN" sz="120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C2C8D-F822-54C9-C4CE-1E31E845EF1E}"/>
              </a:ext>
            </a:extLst>
          </p:cNvPr>
          <p:cNvSpPr txBox="1"/>
          <p:nvPr/>
        </p:nvSpPr>
        <p:spPr>
          <a:xfrm>
            <a:off x="482891" y="3182997"/>
            <a:ext cx="23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78">
              <a:defRPr/>
            </a:pP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Campuses scalable to </a:t>
            </a:r>
          </a:p>
          <a:p>
            <a:pPr algn="r" defTabSz="457178">
              <a:defRPr/>
            </a:pPr>
            <a:r>
              <a:rPr lang="en-US" sz="1200">
                <a:solidFill>
                  <a:srgbClr val="BED730"/>
                </a:solidFill>
                <a:latin typeface="Trebuchet MS" panose="020B0703020202090204" pitchFamily="34" charset="0"/>
              </a:rPr>
              <a:t>970+ MW </a:t>
            </a:r>
            <a:r>
              <a:rPr lang="en-US" sz="120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with BTS capabilities</a:t>
            </a:r>
            <a:endParaRPr lang="en-IN" sz="120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2A64A-95F6-793C-D8EB-F4E3BF8A0537}"/>
              </a:ext>
            </a:extLst>
          </p:cNvPr>
          <p:cNvSpPr txBox="1"/>
          <p:nvPr/>
        </p:nvSpPr>
        <p:spPr>
          <a:xfrm>
            <a:off x="1866952" y="4010758"/>
            <a:ext cx="221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Enhanced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10 levels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of security with automation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F243D-7BDA-40E4-879A-C1648AD92CBF}"/>
              </a:ext>
            </a:extLst>
          </p:cNvPr>
          <p:cNvSpPr txBox="1"/>
          <p:nvPr/>
        </p:nvSpPr>
        <p:spPr>
          <a:xfrm>
            <a:off x="5013703" y="4010758"/>
            <a:ext cx="221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231 MW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renewable energy contracted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59D424-C901-CCD9-37D7-4E7D3D137DBA}"/>
              </a:ext>
            </a:extLst>
          </p:cNvPr>
          <p:cNvSpPr txBox="1"/>
          <p:nvPr/>
        </p:nvSpPr>
        <p:spPr>
          <a:xfrm>
            <a:off x="6261316" y="3182997"/>
            <a:ext cx="2558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AI/ML led operational excellence with </a:t>
            </a: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100% uptime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01DCF4-0CA4-9952-C62D-65A2472D2B8A}"/>
              </a:ext>
            </a:extLst>
          </p:cNvPr>
          <p:cNvSpPr txBox="1"/>
          <p:nvPr/>
        </p:nvSpPr>
        <p:spPr>
          <a:xfrm>
            <a:off x="6180884" y="2146604"/>
            <a:ext cx="258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Hyperconnected</a:t>
            </a: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, 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</a:rPr>
              <a:t>Carrier-neutral and Rich Interconnect ecosystem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6D222-819E-A2C4-FC65-B9F27AFABCDF}"/>
              </a:ext>
            </a:extLst>
          </p:cNvPr>
          <p:cNvSpPr txBox="1"/>
          <p:nvPr/>
        </p:nvSpPr>
        <p:spPr>
          <a:xfrm>
            <a:off x="5013704" y="1051971"/>
            <a:ext cx="315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703020202090204" pitchFamily="34" charset="0"/>
              </a:rPr>
              <a:t>Liquid &amp; Air-Cooling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r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eady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 Data Centers, up to </a:t>
            </a:r>
            <a:r>
              <a:rPr lang="en-IN" sz="1200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</a:rPr>
              <a:t>20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0 kW power/rack.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F39AD05-C6E3-EA00-4670-B8878F3E275B}"/>
              </a:ext>
            </a:extLst>
          </p:cNvPr>
          <p:cNvSpPr/>
          <p:nvPr/>
        </p:nvSpPr>
        <p:spPr>
          <a:xfrm>
            <a:off x="1816602" y="987425"/>
            <a:ext cx="2375692" cy="596793"/>
          </a:xfrm>
          <a:prstGeom prst="wedgeRoundRectCallout">
            <a:avLst>
              <a:gd name="adj1" fmla="val 33858"/>
              <a:gd name="adj2" fmla="val 141448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BEFEB26-93AA-C622-A756-1ADF1068FA27}"/>
              </a:ext>
            </a:extLst>
          </p:cNvPr>
          <p:cNvSpPr/>
          <p:nvPr/>
        </p:nvSpPr>
        <p:spPr>
          <a:xfrm>
            <a:off x="4951712" y="987425"/>
            <a:ext cx="3159685" cy="596793"/>
          </a:xfrm>
          <a:prstGeom prst="wedgeRoundRectCallout">
            <a:avLst>
              <a:gd name="adj1" fmla="val -38905"/>
              <a:gd name="adj2" fmla="val 141448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D156D96A-0541-7A16-F645-D39A89EB0E32}"/>
              </a:ext>
            </a:extLst>
          </p:cNvPr>
          <p:cNvSpPr/>
          <p:nvPr/>
        </p:nvSpPr>
        <p:spPr>
          <a:xfrm>
            <a:off x="575484" y="2098952"/>
            <a:ext cx="2479314" cy="596793"/>
          </a:xfrm>
          <a:prstGeom prst="wedgeRoundRectCallout">
            <a:avLst>
              <a:gd name="adj1" fmla="val 59014"/>
              <a:gd name="adj2" fmla="val -2727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AA52649D-ED7F-75DF-3019-7333C79E8AE1}"/>
              </a:ext>
            </a:extLst>
          </p:cNvPr>
          <p:cNvSpPr/>
          <p:nvPr/>
        </p:nvSpPr>
        <p:spPr>
          <a:xfrm>
            <a:off x="6089204" y="2098952"/>
            <a:ext cx="2716201" cy="596793"/>
          </a:xfrm>
          <a:prstGeom prst="wedgeRoundRectCallout">
            <a:avLst>
              <a:gd name="adj1" fmla="val -60971"/>
              <a:gd name="adj2" fmla="val -9288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AC4FC304-A541-F46C-5A2B-694E8ADF8D00}"/>
              </a:ext>
            </a:extLst>
          </p:cNvPr>
          <p:cNvSpPr/>
          <p:nvPr/>
        </p:nvSpPr>
        <p:spPr>
          <a:xfrm>
            <a:off x="323851" y="3124184"/>
            <a:ext cx="2632452" cy="596793"/>
          </a:xfrm>
          <a:prstGeom prst="wedgeRoundRectCallout">
            <a:avLst>
              <a:gd name="adj1" fmla="val 58649"/>
              <a:gd name="adj2" fmla="val -50726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BA9F93F2-33A5-426F-7365-7A94147D9CDE}"/>
              </a:ext>
            </a:extLst>
          </p:cNvPr>
          <p:cNvSpPr/>
          <p:nvPr/>
        </p:nvSpPr>
        <p:spPr>
          <a:xfrm>
            <a:off x="6187698" y="3124184"/>
            <a:ext cx="2632452" cy="596793"/>
          </a:xfrm>
          <a:prstGeom prst="wedgeRoundRectCallout">
            <a:avLst>
              <a:gd name="adj1" fmla="val -62337"/>
              <a:gd name="adj2" fmla="val -50726"/>
              <a:gd name="adj3" fmla="val 16667"/>
            </a:avLst>
          </a:prstGeom>
          <a:noFill/>
          <a:ln w="63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23EB78A-2FD3-F719-989D-070CEF804AEB}"/>
              </a:ext>
            </a:extLst>
          </p:cNvPr>
          <p:cNvSpPr/>
          <p:nvPr/>
        </p:nvSpPr>
        <p:spPr>
          <a:xfrm flipV="1">
            <a:off x="1816602" y="3932990"/>
            <a:ext cx="2375692" cy="596793"/>
          </a:xfrm>
          <a:prstGeom prst="wedgeRoundRectCallout">
            <a:avLst>
              <a:gd name="adj1" fmla="val 33532"/>
              <a:gd name="adj2" fmla="val 97300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275F4A33-CD19-6354-0590-7B9A782A71E2}"/>
              </a:ext>
            </a:extLst>
          </p:cNvPr>
          <p:cNvSpPr/>
          <p:nvPr/>
        </p:nvSpPr>
        <p:spPr>
          <a:xfrm flipV="1">
            <a:off x="4951711" y="3932990"/>
            <a:ext cx="2325338" cy="596793"/>
          </a:xfrm>
          <a:prstGeom prst="wedgeRoundRectCallout">
            <a:avLst>
              <a:gd name="adj1" fmla="val -33795"/>
              <a:gd name="adj2" fmla="val 105091"/>
              <a:gd name="adj3" fmla="val 16667"/>
            </a:avLst>
          </a:prstGeom>
          <a:noFill/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35C35E-43E3-93C0-1AEB-EC2D884DFF32}"/>
              </a:ext>
            </a:extLst>
          </p:cNvPr>
          <p:cNvSpPr txBox="1"/>
          <p:nvPr/>
        </p:nvSpPr>
        <p:spPr>
          <a:xfrm>
            <a:off x="241664" y="535629"/>
            <a:ext cx="8578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rebuchet MS" panose="020B0703020202090204" pitchFamily="34" charset="0"/>
              </a:rPr>
              <a:t>Hyperscale, Hyperconnected, Green, AI-ready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516138D-1343-646A-CFF2-7C45E5F60687}"/>
              </a:ext>
            </a:extLst>
          </p:cNvPr>
          <p:cNvSpPr/>
          <p:nvPr/>
        </p:nvSpPr>
        <p:spPr>
          <a:xfrm>
            <a:off x="3175560" y="2107109"/>
            <a:ext cx="2805193" cy="1570311"/>
          </a:xfrm>
          <a:prstGeom prst="roundRect">
            <a:avLst>
              <a:gd name="adj" fmla="val 50000"/>
            </a:avLst>
          </a:prstGeom>
          <a:solidFill>
            <a:srgbClr val="BED730"/>
          </a:solidFill>
          <a:ln w="571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44172-B9D1-E850-53F9-546422358544}"/>
              </a:ext>
            </a:extLst>
          </p:cNvPr>
          <p:cNvSpPr txBox="1"/>
          <p:nvPr/>
        </p:nvSpPr>
        <p:spPr>
          <a:xfrm>
            <a:off x="3458462" y="2406843"/>
            <a:ext cx="2379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India’s Data Center Powerhouse for over 2 decades</a:t>
            </a:r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70302020209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671C53-5F52-460E-0462-93C679BA08FB}"/>
              </a:ext>
            </a:extLst>
          </p:cNvPr>
          <p:cNvSpPr txBox="1"/>
          <p:nvPr/>
        </p:nvSpPr>
        <p:spPr>
          <a:xfrm>
            <a:off x="3318512" y="2788964"/>
            <a:ext cx="2519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3 of 4 Hyperscalers, Global OTT &amp; Social media players, 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India’s Top 10 banks, </a:t>
            </a:r>
          </a:p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</a:rPr>
              <a:t> and 600+ enterprises…</a:t>
            </a:r>
          </a:p>
        </p:txBody>
      </p:sp>
    </p:spTree>
    <p:extLst>
      <p:ext uri="{BB962C8B-B14F-4D97-AF65-F5344CB8AC3E}">
        <p14:creationId xmlns:p14="http://schemas.microsoft.com/office/powerpoint/2010/main" val="23648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49F5-7F61-619A-D723-0B1194D3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/>
          <a:lstStyle/>
          <a:p>
            <a:r>
              <a:rPr lang="en-IN"/>
              <a:t>SIFY’S AI-Ready Data centers</a:t>
            </a:r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EBB6B05-D945-5AB6-2745-EA6EEBE71A8D}"/>
              </a:ext>
            </a:extLst>
          </p:cNvPr>
          <p:cNvGraphicFramePr/>
          <p:nvPr/>
        </p:nvGraphicFramePr>
        <p:xfrm>
          <a:off x="5343785" y="1142077"/>
          <a:ext cx="3145874" cy="2714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C2A8-6DA8-A45F-1695-4300230FACFB}"/>
              </a:ext>
            </a:extLst>
          </p:cNvPr>
          <p:cNvGrpSpPr/>
          <p:nvPr/>
        </p:nvGrpSpPr>
        <p:grpSpPr>
          <a:xfrm>
            <a:off x="323850" y="984762"/>
            <a:ext cx="4532902" cy="3747578"/>
            <a:chOff x="323850" y="984760"/>
            <a:chExt cx="5040000" cy="4166821"/>
          </a:xfrm>
        </p:grpSpPr>
        <p:pic>
          <p:nvPicPr>
            <p:cNvPr id="3076" name="Picture 4" descr="iMac (Intel-based) - Wikipedia">
              <a:extLst>
                <a:ext uri="{FF2B5EF4-FFF2-40B4-BE49-F238E27FC236}">
                  <a16:creationId xmlns:a16="http://schemas.microsoft.com/office/drawing/2014/main" id="{C43DF13D-9597-D553-EE4E-308FEB65A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984761"/>
              <a:ext cx="5040000" cy="416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60F74050-602E-6058-B0C9-896DA183FD15}"/>
                </a:ext>
              </a:extLst>
            </p:cNvPr>
            <p:cNvSpPr/>
            <p:nvPr/>
          </p:nvSpPr>
          <p:spPr>
            <a:xfrm>
              <a:off x="323850" y="984760"/>
              <a:ext cx="5040000" cy="3018713"/>
            </a:xfrm>
            <a:prstGeom prst="round2SameRect">
              <a:avLst>
                <a:gd name="adj1" fmla="val 4247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Trebuchet MS" panose="020B0703020202090204" pitchFamily="34" charset="0"/>
              </a:endParaRPr>
            </a:p>
          </p:txBody>
        </p:sp>
        <p:pic>
          <p:nvPicPr>
            <p:cNvPr id="4" name="Picture 3" descr="A screenshot of a computer">
              <a:extLst>
                <a:ext uri="{FF2B5EF4-FFF2-40B4-BE49-F238E27FC236}">
                  <a16:creationId xmlns:a16="http://schemas.microsoft.com/office/drawing/2014/main" id="{CA9C9C41-5579-C48A-3CCA-3AE0DA00A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2" t="18254" r="10426" b="19206"/>
            <a:stretch/>
          </p:blipFill>
          <p:spPr>
            <a:xfrm>
              <a:off x="405122" y="1058499"/>
              <a:ext cx="4877456" cy="2652471"/>
            </a:xfrm>
            <a:prstGeom prst="roundRect">
              <a:avLst>
                <a:gd name="adj" fmla="val 4028"/>
              </a:avLst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2F8D3B-3971-BE3F-1C9D-D88BCAA1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9444" y="2914497"/>
              <a:ext cx="886408" cy="62848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1C41A4-0A7D-2975-E7C2-DBC4A7204F3C}"/>
                </a:ext>
              </a:extLst>
            </p:cNvPr>
            <p:cNvSpPr txBox="1"/>
            <p:nvPr/>
          </p:nvSpPr>
          <p:spPr>
            <a:xfrm>
              <a:off x="405122" y="4083046"/>
              <a:ext cx="4877456" cy="256655"/>
            </a:xfrm>
            <a:prstGeom prst="rect">
              <a:avLst/>
            </a:prstGeom>
            <a:solidFill>
              <a:srgbClr val="AAABAF"/>
            </a:solidFill>
          </p:spPr>
          <p:txBody>
            <a:bodyPr wrap="square">
              <a:spAutoFit/>
            </a:bodyPr>
            <a:lstStyle/>
            <a:p>
              <a:pPr algn="ctr" defTabSz="457166">
                <a:defRPr/>
              </a:pPr>
              <a:r>
                <a:rPr lang="en-US" sz="900" i="1">
                  <a:latin typeface="Trebuchet MS" panose="020B0703020202090204" pitchFamily="34" charset="0"/>
                </a:rPr>
                <a:t>Ref: https://www.nvidia.com/en-us/data-center/colocation-partners</a:t>
              </a:r>
            </a:p>
          </p:txBody>
        </p:sp>
      </p:grpSp>
      <p:pic>
        <p:nvPicPr>
          <p:cNvPr id="3" name="Picture 2" descr="Logos &amp; Brand Guidelines | NVIDIA">
            <a:extLst>
              <a:ext uri="{FF2B5EF4-FFF2-40B4-BE49-F238E27FC236}">
                <a16:creationId xmlns:a16="http://schemas.microsoft.com/office/drawing/2014/main" id="{10C66070-2A39-D759-1622-82A50944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627" y="4403541"/>
            <a:ext cx="522915" cy="29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69F577-29E4-1EF3-645F-25B3F8990B60}"/>
              </a:ext>
            </a:extLst>
          </p:cNvPr>
          <p:cNvSpPr txBox="1"/>
          <p:nvPr/>
        </p:nvSpPr>
        <p:spPr>
          <a:xfrm>
            <a:off x="7335542" y="4387808"/>
            <a:ext cx="1066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261">
              <a:defRPr/>
            </a:pPr>
            <a:r>
              <a:rPr lang="en-US" sz="600">
                <a:solidFill>
                  <a:prstClr val="white"/>
                </a:solidFill>
                <a:latin typeface="Trebuchet MS"/>
              </a:rPr>
              <a:t>India’s 1</a:t>
            </a:r>
            <a:r>
              <a:rPr lang="en-US" sz="600" baseline="30000">
                <a:solidFill>
                  <a:prstClr val="white"/>
                </a:solidFill>
                <a:latin typeface="Trebuchet MS"/>
              </a:rPr>
              <a:t>st</a:t>
            </a:r>
            <a:r>
              <a:rPr lang="en-US" sz="600">
                <a:solidFill>
                  <a:prstClr val="white"/>
                </a:solidFill>
                <a:latin typeface="Trebuchet MS"/>
              </a:rPr>
              <a:t> Nvidia DGX Ready Liquid Cooled DCs</a:t>
            </a:r>
          </a:p>
          <a:p>
            <a:pPr defTabSz="514261">
              <a:defRPr/>
            </a:pPr>
            <a:r>
              <a:rPr lang="en-US" sz="600">
                <a:solidFill>
                  <a:prstClr val="white"/>
                </a:solidFill>
                <a:latin typeface="Trebuchet MS"/>
              </a:rPr>
              <a:t>August 2024</a:t>
            </a:r>
            <a:endParaRPr lang="en-IN" sz="6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F1D26-3C99-6738-C52A-64338D04FDAD}"/>
              </a:ext>
            </a:extLst>
          </p:cNvPr>
          <p:cNvSpPr txBox="1"/>
          <p:nvPr/>
        </p:nvSpPr>
        <p:spPr>
          <a:xfrm>
            <a:off x="5588383" y="4387808"/>
            <a:ext cx="122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14261">
              <a:defRPr/>
            </a:pPr>
            <a:r>
              <a:rPr lang="en-US" sz="600">
                <a:solidFill>
                  <a:prstClr val="white"/>
                </a:solidFill>
                <a:latin typeface="Trebuchet MS"/>
              </a:rPr>
              <a:t>India’s 1</a:t>
            </a:r>
            <a:r>
              <a:rPr lang="en-US" sz="600" baseline="30000">
                <a:solidFill>
                  <a:prstClr val="white"/>
                </a:solidFill>
                <a:latin typeface="Trebuchet MS"/>
              </a:rPr>
              <a:t>st</a:t>
            </a:r>
            <a:r>
              <a:rPr lang="en-US" sz="600">
                <a:solidFill>
                  <a:prstClr val="white"/>
                </a:solidFill>
                <a:latin typeface="Trebuchet MS"/>
              </a:rPr>
              <a:t> Nvidia DGX Ready Air-Cooled DCs</a:t>
            </a:r>
          </a:p>
          <a:p>
            <a:pPr algn="r" defTabSz="514261">
              <a:defRPr/>
            </a:pPr>
            <a:r>
              <a:rPr lang="en-US" sz="600">
                <a:solidFill>
                  <a:prstClr val="white"/>
                </a:solidFill>
                <a:latin typeface="Trebuchet MS"/>
              </a:rPr>
              <a:t>March 2022</a:t>
            </a:r>
            <a:endParaRPr lang="en-IN" sz="600">
              <a:solidFill>
                <a:srgbClr val="C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300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71A76E-443A-6EB8-7F11-02F932736A6C}"/>
              </a:ext>
            </a:extLst>
          </p:cNvPr>
          <p:cNvSpPr/>
          <p:nvPr/>
        </p:nvSpPr>
        <p:spPr>
          <a:xfrm>
            <a:off x="0" y="4366907"/>
            <a:ext cx="9144000" cy="365431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E99CDA6-CBB2-43E6-A89F-CFCD51E37445}"/>
              </a:ext>
            </a:extLst>
          </p:cNvPr>
          <p:cNvSpPr/>
          <p:nvPr/>
        </p:nvSpPr>
        <p:spPr>
          <a:xfrm rot="5400000">
            <a:off x="382547" y="739317"/>
            <a:ext cx="1692000" cy="1800000"/>
          </a:xfrm>
          <a:prstGeom prst="homePlate">
            <a:avLst>
              <a:gd name="adj" fmla="val 16703"/>
            </a:avLst>
          </a:prstGeom>
          <a:noFill/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48" name="Arrow: Pentagon 47">
            <a:extLst>
              <a:ext uri="{FF2B5EF4-FFF2-40B4-BE49-F238E27FC236}">
                <a16:creationId xmlns:a16="http://schemas.microsoft.com/office/drawing/2014/main" id="{3F587B6B-9FF2-4BE6-BFD5-7CD0B02C37EB}"/>
              </a:ext>
            </a:extLst>
          </p:cNvPr>
          <p:cNvSpPr/>
          <p:nvPr/>
        </p:nvSpPr>
        <p:spPr>
          <a:xfrm rot="5400000">
            <a:off x="2342742" y="739317"/>
            <a:ext cx="1692000" cy="1800000"/>
          </a:xfrm>
          <a:prstGeom prst="homePlate">
            <a:avLst>
              <a:gd name="adj" fmla="val 16703"/>
            </a:avLst>
          </a:prstGeom>
          <a:solidFill>
            <a:srgbClr val="10253F">
              <a:alpha val="50196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83CA51A3-5161-4CB3-9C50-29EE7CDB08EB}"/>
              </a:ext>
            </a:extLst>
          </p:cNvPr>
          <p:cNvSpPr/>
          <p:nvPr/>
        </p:nvSpPr>
        <p:spPr>
          <a:xfrm rot="5400000">
            <a:off x="4302937" y="739317"/>
            <a:ext cx="1692000" cy="1800000"/>
          </a:xfrm>
          <a:prstGeom prst="homePlate">
            <a:avLst>
              <a:gd name="adj" fmla="val 16703"/>
            </a:avLst>
          </a:prstGeom>
          <a:noFill/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448A1-0A00-43B4-B178-D652125E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1574"/>
            <a:ext cx="8496150" cy="415490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US" dirty="0"/>
              <a:t>Network Connectivity highlights </a:t>
            </a:r>
            <a:endParaRPr lang="en-IN" dirty="0"/>
          </a:p>
        </p:txBody>
      </p:sp>
      <p:sp>
        <p:nvSpPr>
          <p:cNvPr id="65" name="Arrow: Pentagon 64">
            <a:extLst>
              <a:ext uri="{FF2B5EF4-FFF2-40B4-BE49-F238E27FC236}">
                <a16:creationId xmlns:a16="http://schemas.microsoft.com/office/drawing/2014/main" id="{80D44A66-A288-413F-85A4-C97CD78485F5}"/>
              </a:ext>
            </a:extLst>
          </p:cNvPr>
          <p:cNvSpPr/>
          <p:nvPr/>
        </p:nvSpPr>
        <p:spPr>
          <a:xfrm rot="5400000">
            <a:off x="4302937" y="2537017"/>
            <a:ext cx="1692000" cy="1800000"/>
          </a:xfrm>
          <a:prstGeom prst="homePlate">
            <a:avLst>
              <a:gd name="adj" fmla="val 16703"/>
            </a:avLst>
          </a:prstGeom>
          <a:solidFill>
            <a:srgbClr val="10253F">
              <a:alpha val="50196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47537D-5E7D-4D0C-8321-01D3E9E56F9A}"/>
              </a:ext>
            </a:extLst>
          </p:cNvPr>
          <p:cNvSpPr txBox="1"/>
          <p:nvPr/>
        </p:nvSpPr>
        <p:spPr>
          <a:xfrm>
            <a:off x="415118" y="1177627"/>
            <a:ext cx="151259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en-US" sz="1100" b="1">
                <a:solidFill>
                  <a:srgbClr val="BED730"/>
                </a:solidFill>
                <a:latin typeface="Trebuchet MS"/>
                <a:ea typeface="Calibri"/>
                <a:cs typeface="Times New Roman"/>
              </a:rPr>
              <a:t>Multi-tier Network </a:t>
            </a:r>
            <a:endParaRPr lang="en-IN" sz="1100" b="1">
              <a:solidFill>
                <a:srgbClr val="BED730"/>
              </a:solidFill>
              <a:latin typeface="Trebuchet MS"/>
              <a:ea typeface="Calibri"/>
              <a:cs typeface="Times New Roman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E424903-F2C8-4B5F-9814-4BD6475528F6}"/>
              </a:ext>
            </a:extLst>
          </p:cNvPr>
          <p:cNvSpPr txBox="1"/>
          <p:nvPr/>
        </p:nvSpPr>
        <p:spPr>
          <a:xfrm>
            <a:off x="415118" y="1435707"/>
            <a:ext cx="16473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2075" indent="-92075" defTabSz="685783">
              <a:buFont typeface="Arial" panose="020B0604020202020204" pitchFamily="34" charset="0"/>
              <a:buChar char="•"/>
            </a:pPr>
            <a:r>
              <a:rPr lang="en-IN" sz="800">
                <a:solidFill>
                  <a:prstClr val="white"/>
                </a:solidFill>
                <a:latin typeface="Trebuchet MS"/>
              </a:rPr>
              <a:t>Multi-tier Fiber and Copper for low latency Infini-band like deployment</a:t>
            </a:r>
          </a:p>
          <a:p>
            <a:pPr marL="92075" indent="-92075" defTabSz="685783">
              <a:buFont typeface="Arial" panose="020B0604020202020204" pitchFamily="34" charset="0"/>
              <a:buChar char="•"/>
            </a:pPr>
            <a:r>
              <a:rPr lang="en-IN" sz="800">
                <a:solidFill>
                  <a:prstClr val="white"/>
                </a:solidFill>
                <a:latin typeface="Trebuchet MS"/>
              </a:rPr>
              <a:t>Cluster based rack placement</a:t>
            </a:r>
          </a:p>
          <a:p>
            <a:pPr marL="92075" indent="-92075" defTabSz="685783">
              <a:buFont typeface="Arial" panose="020B0604020202020204" pitchFamily="34" charset="0"/>
              <a:buChar char="•"/>
            </a:pPr>
            <a:r>
              <a:rPr lang="en-IN" sz="800">
                <a:solidFill>
                  <a:prstClr val="white"/>
                </a:solidFill>
                <a:latin typeface="Trebuchet MS"/>
              </a:rPr>
              <a:t>High capacity intra rack and inter rack network</a:t>
            </a:r>
            <a:endParaRPr lang="en-US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73" name="Picture 72" descr="Shape&#10;&#10;Description automatically generated with low confidence">
            <a:extLst>
              <a:ext uri="{FF2B5EF4-FFF2-40B4-BE49-F238E27FC236}">
                <a16:creationId xmlns:a16="http://schemas.microsoft.com/office/drawing/2014/main" id="{A40C40D9-EE32-4F2C-9FCA-30F107B5FAE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3" y="891441"/>
            <a:ext cx="288000" cy="28800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E582710-EE22-4265-854B-346C55B42E97}"/>
              </a:ext>
            </a:extLst>
          </p:cNvPr>
          <p:cNvSpPr txBox="1"/>
          <p:nvPr/>
        </p:nvSpPr>
        <p:spPr>
          <a:xfrm>
            <a:off x="4328678" y="2990176"/>
            <a:ext cx="1734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1100" b="1">
                <a:solidFill>
                  <a:srgbClr val="BED730"/>
                </a:solidFill>
                <a:latin typeface="Trebuchet MS"/>
                <a:ea typeface="Calibri" panose="020F0502020204030204" pitchFamily="34" charset="0"/>
                <a:cs typeface="Times New Roman" panose="02020603050405020304" pitchFamily="18" charset="0"/>
              </a:rPr>
              <a:t>Access to Clouds Internet Exchanges &amp; Cable Landing stations</a:t>
            </a:r>
            <a:endParaRPr lang="en-IN" sz="1100" b="1">
              <a:solidFill>
                <a:srgbClr val="BED730"/>
              </a:solidFill>
              <a:latin typeface="Trebuchet M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2B014FE-BDFA-43E5-946A-7CB370D8C4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243" y="2693728"/>
            <a:ext cx="288000" cy="288000"/>
          </a:xfrm>
          <a:prstGeom prst="rect">
            <a:avLst/>
          </a:prstGeom>
        </p:spPr>
      </p:pic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0CF8FCCF-CFF4-4D8C-AAC5-B71F5557A2AE}"/>
              </a:ext>
            </a:extLst>
          </p:cNvPr>
          <p:cNvSpPr/>
          <p:nvPr/>
        </p:nvSpPr>
        <p:spPr>
          <a:xfrm rot="5400000">
            <a:off x="378256" y="2537017"/>
            <a:ext cx="1692000" cy="1800000"/>
          </a:xfrm>
          <a:prstGeom prst="homePlate">
            <a:avLst>
              <a:gd name="adj" fmla="val 16703"/>
            </a:avLst>
          </a:prstGeom>
          <a:solidFill>
            <a:srgbClr val="10253F">
              <a:alpha val="50196"/>
            </a:srgbClr>
          </a:solidFill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5C7293A-D5A6-4EFA-B6EB-9F358F237E75}"/>
              </a:ext>
            </a:extLst>
          </p:cNvPr>
          <p:cNvSpPr txBox="1"/>
          <p:nvPr/>
        </p:nvSpPr>
        <p:spPr>
          <a:xfrm>
            <a:off x="4248937" y="3558194"/>
            <a:ext cx="1962339" cy="487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1436" indent="-91436" defTabSz="68578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prstClr val="white"/>
                </a:solidFill>
                <a:latin typeface="Trebuchet MS"/>
              </a:rPr>
              <a:t>Proximity  to Internet exchanges, Hyperscale, OTT, Social Media</a:t>
            </a:r>
          </a:p>
          <a:p>
            <a:pPr marL="91436" indent="-91436" defTabSz="685783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800">
                <a:solidFill>
                  <a:prstClr val="white"/>
                </a:solidFill>
                <a:latin typeface="Trebuchet MS"/>
              </a:rPr>
              <a:t>Access to  Cable landing station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527AF4-DA97-4B65-9B08-2E7EDAA59D8B}"/>
              </a:ext>
            </a:extLst>
          </p:cNvPr>
          <p:cNvSpPr txBox="1"/>
          <p:nvPr/>
        </p:nvSpPr>
        <p:spPr>
          <a:xfrm>
            <a:off x="415118" y="2990176"/>
            <a:ext cx="147267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en-US" sz="1100" b="1">
                <a:solidFill>
                  <a:srgbClr val="BED730"/>
                </a:solidFill>
                <a:latin typeface="Trebuchet MS"/>
                <a:ea typeface="Calibri"/>
                <a:cs typeface="Times New Roman"/>
              </a:rPr>
              <a:t>Carrier Neutral</a:t>
            </a:r>
            <a:endParaRPr lang="en-IN" sz="1100" b="1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AC47AC-FE50-488F-822D-51A3FC425628}"/>
              </a:ext>
            </a:extLst>
          </p:cNvPr>
          <p:cNvSpPr txBox="1"/>
          <p:nvPr/>
        </p:nvSpPr>
        <p:spPr>
          <a:xfrm>
            <a:off x="415118" y="3287910"/>
            <a:ext cx="159181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1436" indent="-91436" defTabSz="685783">
              <a:buFont typeface="Arial" panose="020B0604020202020204" pitchFamily="34" charset="0"/>
              <a:buChar char="•"/>
            </a:pPr>
            <a:r>
              <a:rPr lang="en-US" sz="800">
                <a:solidFill>
                  <a:prstClr val="white"/>
                </a:solidFill>
                <a:latin typeface="Trebuchet MS"/>
              </a:rPr>
              <a:t>90% of fiber links are from non Sify Telcos </a:t>
            </a:r>
          </a:p>
          <a:p>
            <a:pPr marL="91436" indent="-91436" defTabSz="685783">
              <a:buFont typeface="Arial" panose="020B0604020202020204" pitchFamily="34" charset="0"/>
              <a:buChar char="•"/>
            </a:pPr>
            <a:r>
              <a:rPr lang="en-US" sz="800">
                <a:solidFill>
                  <a:prstClr val="white"/>
                </a:solidFill>
                <a:latin typeface="Trebuchet MS"/>
              </a:rPr>
              <a:t>Extension simplified with in-campus wiring and is a low capex option for all Telcos</a:t>
            </a:r>
            <a:endParaRPr lang="en-IN" sz="80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F1BA898-6161-4793-8F93-C769C7C3A89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683" y="2693728"/>
            <a:ext cx="288000" cy="288000"/>
          </a:xfrm>
          <a:prstGeom prst="rect">
            <a:avLst/>
          </a:prstGeom>
          <a:ln>
            <a:noFill/>
          </a:ln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EED4680C-92F2-39B6-D5E5-B53BB82B0B6C}"/>
              </a:ext>
            </a:extLst>
          </p:cNvPr>
          <p:cNvSpPr/>
          <p:nvPr/>
        </p:nvSpPr>
        <p:spPr>
          <a:xfrm rot="5400000">
            <a:off x="2340597" y="2537018"/>
            <a:ext cx="1692000" cy="1800000"/>
          </a:xfrm>
          <a:prstGeom prst="homePlate">
            <a:avLst>
              <a:gd name="adj" fmla="val 16703"/>
            </a:avLst>
          </a:prstGeom>
          <a:noFill/>
          <a:ln w="952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IN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1FF8D-35FF-E47E-08F8-8CD4E3638672}"/>
              </a:ext>
            </a:extLst>
          </p:cNvPr>
          <p:cNvSpPr txBox="1"/>
          <p:nvPr/>
        </p:nvSpPr>
        <p:spPr>
          <a:xfrm>
            <a:off x="2359706" y="2990176"/>
            <a:ext cx="14663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en-US" sz="1100" b="1">
                <a:solidFill>
                  <a:srgbClr val="BED730"/>
                </a:solidFill>
                <a:latin typeface="Trebuchet MS"/>
                <a:ea typeface="Calibri"/>
                <a:cs typeface="Times New Roman"/>
              </a:rPr>
              <a:t>Meet-Me-Room</a:t>
            </a:r>
            <a:endParaRPr lang="en-IN" sz="1100" b="1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7F6A96-E88D-DB5C-2800-93F431012092}"/>
              </a:ext>
            </a:extLst>
          </p:cNvPr>
          <p:cNvSpPr txBox="1"/>
          <p:nvPr/>
        </p:nvSpPr>
        <p:spPr>
          <a:xfrm>
            <a:off x="2359706" y="3287910"/>
            <a:ext cx="1542546" cy="7335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91438" indent="-91438" defTabSz="685800">
              <a:spcAft>
                <a:spcPts val="200"/>
              </a:spcAft>
              <a:buFont typeface="Arial" panose="020B0604020202020204" pitchFamily="34" charset="0"/>
              <a:buChar char="•"/>
              <a:defRPr sz="800">
                <a:solidFill>
                  <a:prstClr val="white"/>
                </a:solidFill>
                <a:latin typeface="Trebuchet MS"/>
              </a:defRPr>
            </a:lvl1pPr>
          </a:lstStyle>
          <a:p>
            <a:r>
              <a:rPr lang="en-IN"/>
              <a:t>MDF(Network Closet) in every floor, connected to MMR via network risers</a:t>
            </a:r>
          </a:p>
          <a:p>
            <a:r>
              <a:rPr lang="en-IN"/>
              <a:t>Separate access to telco MMRs for O&amp;M in the BTS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4ADC3D-6AAA-79EF-121C-6F57B217E0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271" y="2693728"/>
            <a:ext cx="288000" cy="28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49B266-AE8E-4C1E-BE16-E3F0042EAA5B}"/>
              </a:ext>
            </a:extLst>
          </p:cNvPr>
          <p:cNvSpPr txBox="1"/>
          <p:nvPr/>
        </p:nvSpPr>
        <p:spPr>
          <a:xfrm>
            <a:off x="4328678" y="1177627"/>
            <a:ext cx="144759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en-US" sz="1100" b="1">
                <a:solidFill>
                  <a:srgbClr val="BED730"/>
                </a:solidFill>
                <a:latin typeface="Trebuchet MS"/>
                <a:ea typeface="Calibri"/>
                <a:cs typeface="Times New Roman"/>
              </a:rPr>
              <a:t>Cross-Connectivity</a:t>
            </a:r>
            <a:endParaRPr lang="en-IN" sz="1100" b="1">
              <a:solidFill>
                <a:srgbClr val="BED730"/>
              </a:solidFill>
              <a:latin typeface="Trebuchet MS"/>
            </a:endParaRP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F555E8C5-FAE5-4A15-A046-0FC1686857C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43" y="891441"/>
            <a:ext cx="288000" cy="28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86892C-9A08-48DD-B4F7-BE885FED64D8}"/>
              </a:ext>
            </a:extLst>
          </p:cNvPr>
          <p:cNvSpPr txBox="1"/>
          <p:nvPr/>
        </p:nvSpPr>
        <p:spPr>
          <a:xfrm>
            <a:off x="4328678" y="1435707"/>
            <a:ext cx="15101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91436" indent="-91436" defTabSz="68578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FFFF"/>
                </a:solidFill>
                <a:latin typeface="Trebuchet MS"/>
              </a:rPr>
              <a:t>Access via high capacity </a:t>
            </a:r>
            <a:r>
              <a:rPr lang="en-US" sz="800" dirty="0">
                <a:solidFill>
                  <a:srgbClr val="BED730"/>
                </a:solidFill>
                <a:latin typeface="Trebuchet MS"/>
              </a:rPr>
              <a:t>600 </a:t>
            </a:r>
            <a:r>
              <a:rPr lang="en-US" sz="800" dirty="0" err="1">
                <a:solidFill>
                  <a:srgbClr val="BED730"/>
                </a:solidFill>
                <a:latin typeface="Trebuchet MS"/>
              </a:rPr>
              <a:t>gbps</a:t>
            </a:r>
            <a:r>
              <a:rPr lang="en-US" sz="800" dirty="0">
                <a:solidFill>
                  <a:srgbClr val="FFFFFF"/>
                </a:solidFill>
                <a:latin typeface="Trebuchet MS"/>
              </a:rPr>
              <a:t> networks</a:t>
            </a:r>
          </a:p>
          <a:p>
            <a:pPr marL="91436" indent="-91436" defTabSz="685783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FFFF"/>
                </a:solidFill>
                <a:latin typeface="Trebuchet MS"/>
              </a:rPr>
              <a:t>Lower </a:t>
            </a:r>
            <a:r>
              <a:rPr lang="en-US" sz="800" dirty="0">
                <a:solidFill>
                  <a:srgbClr val="BED730"/>
                </a:solidFill>
                <a:latin typeface="Trebuchet MS"/>
              </a:rPr>
              <a:t>TCO </a:t>
            </a:r>
            <a:r>
              <a:rPr lang="en-US" sz="800" dirty="0">
                <a:solidFill>
                  <a:srgbClr val="FFFFFF"/>
                </a:solidFill>
                <a:latin typeface="Trebuchet MS"/>
              </a:rPr>
              <a:t>as expensive network bandwidth not required</a:t>
            </a:r>
            <a:endParaRPr lang="en-IN" sz="8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1F32A-CAE4-99DA-5A80-61F8614480A2}"/>
              </a:ext>
            </a:extLst>
          </p:cNvPr>
          <p:cNvSpPr txBox="1"/>
          <p:nvPr/>
        </p:nvSpPr>
        <p:spPr>
          <a:xfrm>
            <a:off x="2359706" y="1177627"/>
            <a:ext cx="147267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en-US" sz="1100" b="1">
                <a:solidFill>
                  <a:srgbClr val="BED730"/>
                </a:solidFill>
                <a:latin typeface="Trebuchet MS"/>
                <a:ea typeface="Calibri"/>
                <a:cs typeface="Times New Roman"/>
              </a:rPr>
              <a:t>Reliable Network Access</a:t>
            </a:r>
            <a:endParaRPr lang="en-IN" sz="1100" b="1">
              <a:solidFill>
                <a:srgbClr val="BED730"/>
              </a:solidFill>
              <a:latin typeface="Trebuchet MS"/>
              <a:ea typeface="Calibri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9A6591-56B3-52A3-EEC1-1B56D00F0C45}"/>
              </a:ext>
            </a:extLst>
          </p:cNvPr>
          <p:cNvSpPr txBox="1"/>
          <p:nvPr/>
        </p:nvSpPr>
        <p:spPr>
          <a:xfrm>
            <a:off x="2359706" y="1519635"/>
            <a:ext cx="1495835" cy="81047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91436" indent="-91436" defTabSz="685783">
              <a:spcAft>
                <a:spcPts val="200"/>
              </a:spcAft>
              <a:buFont typeface="Arial,Sans-Serif"/>
              <a:buChar char="•"/>
            </a:pPr>
            <a:r>
              <a:rPr lang="en-IN" sz="90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Multiple Fiber routes to the building and MMRs at each tower of the DCs.</a:t>
            </a:r>
          </a:p>
          <a:p>
            <a:pPr marL="91436" indent="-91436" defTabSz="685783">
              <a:spcAft>
                <a:spcPts val="200"/>
              </a:spcAft>
              <a:buFont typeface="Arial,Sans-Serif"/>
              <a:buChar char="•"/>
            </a:pPr>
            <a:r>
              <a:rPr lang="en-IN" sz="90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Enables connect for </a:t>
            </a:r>
            <a:r>
              <a:rPr lang="en-IN" sz="900">
                <a:solidFill>
                  <a:srgbClr val="BED730"/>
                </a:solidFill>
                <a:latin typeface="Calibri"/>
                <a:ea typeface="Calibri"/>
                <a:cs typeface="Calibri"/>
              </a:rPr>
              <a:t>DR</a:t>
            </a:r>
            <a:r>
              <a:rPr lang="en-IN" sz="90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IN" sz="900">
                <a:solidFill>
                  <a:srgbClr val="BED730"/>
                </a:solidFill>
                <a:latin typeface="Calibri"/>
                <a:ea typeface="Calibri"/>
                <a:cs typeface="Calibri"/>
              </a:rPr>
              <a:t>NDR, FDR</a:t>
            </a:r>
            <a:r>
              <a:rPr lang="en-IN" sz="90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 deployments </a:t>
            </a:r>
          </a:p>
        </p:txBody>
      </p:sp>
      <p:pic>
        <p:nvPicPr>
          <p:cNvPr id="20" name="Picture 1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380EF2B-11C3-5FB4-79CD-327B289DEDD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71" y="891441"/>
            <a:ext cx="288000" cy="28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A037E7-4B34-D064-968E-CAB0D9DB1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645" y="2541139"/>
            <a:ext cx="2340377" cy="1738878"/>
          </a:xfrm>
          <a:prstGeom prst="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2A6C24-3940-E3BC-3F06-C1DEC095C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187" y="627063"/>
            <a:ext cx="1867835" cy="1883272"/>
          </a:xfrm>
          <a:prstGeom prst="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B43AC-D12E-F49B-E803-69482CBB6B2A}"/>
              </a:ext>
            </a:extLst>
          </p:cNvPr>
          <p:cNvSpPr txBox="1"/>
          <p:nvPr/>
        </p:nvSpPr>
        <p:spPr>
          <a:xfrm>
            <a:off x="324000" y="4399524"/>
            <a:ext cx="8496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High capacity, robust connectivity, and cost-effective bandwidth</a:t>
            </a:r>
          </a:p>
        </p:txBody>
      </p:sp>
    </p:spTree>
    <p:extLst>
      <p:ext uri="{BB962C8B-B14F-4D97-AF65-F5344CB8AC3E}">
        <p14:creationId xmlns:p14="http://schemas.microsoft.com/office/powerpoint/2010/main" val="5806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C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5225ff6-d8db-4da8-8d9c-1f925f835688" ContentTypeId="0x01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7e037cb-8c19-4d7f-9769-8197b6cd3407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DE787D56291D4DA175FF1553A71614" ma:contentTypeVersion="21" ma:contentTypeDescription="Create a new document." ma:contentTypeScope="" ma:versionID="c200d8ff223b2dc5986cdbe80441d7a5">
  <xsd:schema xmlns:xsd="http://www.w3.org/2001/XMLSchema" xmlns:xs="http://www.w3.org/2001/XMLSchema" xmlns:p="http://schemas.microsoft.com/office/2006/metadata/properties" xmlns:ns3="d7e037cb-8c19-4d7f-9769-8197b6cd3407" xmlns:ns4="7a94b284-e01b-4506-b47d-5e110868603f" targetNamespace="http://schemas.microsoft.com/office/2006/metadata/properties" ma:root="true" ma:fieldsID="1ab0417c1fb620be283fe500daea42e9" ns3:_="" ns4:_="">
    <xsd:import namespace="d7e037cb-8c19-4d7f-9769-8197b6cd3407"/>
    <xsd:import namespace="7a94b284-e01b-4506-b47d-5e11086860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037cb-8c19-4d7f-9769-8197b6cd3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4b284-e01b-4506-b47d-5e1108686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CADC3E-09B2-4783-818F-1BE8DFDFB622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DA1FA770-E21C-480C-A823-A450960372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2C442F-02C3-4F3D-90E8-B0BBA6BB6268}">
  <ds:schemaRefs>
    <ds:schemaRef ds:uri="7a94b284-e01b-4506-b47d-5e110868603f"/>
    <ds:schemaRef ds:uri="d7e037cb-8c19-4d7f-9769-8197b6cd34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96BFCBD-0E85-41FE-A9FB-973A11B33620}">
  <ds:schemaRefs>
    <ds:schemaRef ds:uri="7a94b284-e01b-4506-b47d-5e110868603f"/>
    <ds:schemaRef ds:uri="d7e037cb-8c19-4d7f-9769-8197b6cd34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65521</TotalTime>
  <Words>3227</Words>
  <Application>Microsoft Office PowerPoint</Application>
  <PresentationFormat>On-screen Show (16:9)</PresentationFormat>
  <Paragraphs>559</Paragraphs>
  <Slides>26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DC Theme</vt:lpstr>
      <vt:lpstr>PowerPoint Presentation</vt:lpstr>
      <vt:lpstr>India: A Data Center Hub</vt:lpstr>
      <vt:lpstr>Key Challenges shaping data center strategies  </vt:lpstr>
      <vt:lpstr>Future ready data center architecture  </vt:lpstr>
      <vt:lpstr>Our DATA CENTERS: INDIA FOOTPRINT (SIX Markets)</vt:lpstr>
      <vt:lpstr>AI-READY, hyperscale, Hyperconnected, Green,  Data Center campuses</vt:lpstr>
      <vt:lpstr>Data Center Advantage</vt:lpstr>
      <vt:lpstr>SIFY’S AI-Ready Data centers</vt:lpstr>
      <vt:lpstr>Network Connectivity highlights </vt:lpstr>
      <vt:lpstr>Comprehensive Security </vt:lpstr>
      <vt:lpstr>ENHANCED SECURITY</vt:lpstr>
      <vt:lpstr>ESG FOcus</vt:lpstr>
      <vt:lpstr>AUTOMATION: data centers</vt:lpstr>
      <vt:lpstr>COMPLIANCE AND CERTIFICATIONS</vt:lpstr>
      <vt:lpstr>PowerPoint Presentation</vt:lpstr>
      <vt:lpstr>OUR AI READY Data CenterS</vt:lpstr>
      <vt:lpstr>Modern cooling solutions for power dense workloads </vt:lpstr>
      <vt:lpstr>AI-ready Data Centers summary </vt:lpstr>
      <vt:lpstr>PowerPoint Presentation</vt:lpstr>
      <vt:lpstr>Overview: MUMBAI 03 MEGA CAMPUS, RABALE</vt:lpstr>
      <vt:lpstr>Overview: Chennai 02 Data Center Campus, SIRUSERI</vt:lpstr>
      <vt:lpstr>Overview: Noida 02 Data Center Campus</vt:lpstr>
      <vt:lpstr>Overview: BANGALORE 01, electronic City   </vt:lpstr>
      <vt:lpstr>Overview: Kolkata 01, Newtown   </vt:lpstr>
      <vt:lpstr>Your trusted data center partner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Nizar Ahamed A.R.</dc:creator>
  <cp:lastModifiedBy>Shombit Roy</cp:lastModifiedBy>
  <cp:revision>20</cp:revision>
  <dcterms:created xsi:type="dcterms:W3CDTF">2022-08-25T05:56:44Z</dcterms:created>
  <dcterms:modified xsi:type="dcterms:W3CDTF">2024-12-10T12:45:36Z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0x010100BADE787D56291D4DA175FF1553A71614</vt:lpwstr>
  </property>
</Properties>
</file>