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146846736" r:id="rId6"/>
    <p:sldId id="2146847360" r:id="rId7"/>
    <p:sldId id="2146847362" r:id="rId8"/>
    <p:sldId id="2146846743" r:id="rId9"/>
    <p:sldId id="2146846745" r:id="rId10"/>
    <p:sldId id="2146846744" r:id="rId11"/>
    <p:sldId id="2146847357" r:id="rId12"/>
    <p:sldId id="2146846740" r:id="rId13"/>
    <p:sldId id="2146846747" r:id="rId14"/>
    <p:sldId id="2146847366" r:id="rId15"/>
    <p:sldId id="268" r:id="rId16"/>
    <p:sldId id="2146847363" r:id="rId17"/>
    <p:sldId id="401" r:id="rId18"/>
    <p:sldId id="402" r:id="rId19"/>
    <p:sldId id="2146847367" r:id="rId20"/>
    <p:sldId id="2146846748" r:id="rId21"/>
    <p:sldId id="2146847365" r:id="rId22"/>
    <p:sldId id="2146847361" r:id="rId23"/>
    <p:sldId id="21468473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871" autoAdjust="0"/>
  </p:normalViewPr>
  <p:slideViewPr>
    <p:cSldViewPr snapToGrid="0">
      <p:cViewPr varScale="1">
        <p:scale>
          <a:sx n="60" d="100"/>
          <a:sy n="60" d="100"/>
        </p:scale>
        <p:origin x="11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A75C3-35E9-4E11-981E-CE58E5D223C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IN"/>
        </a:p>
      </dgm:t>
    </dgm:pt>
    <dgm:pt modelId="{0CC70C64-2489-445C-A6E8-AA7915EDFF45}">
      <dgm:prSet phldrT="[Text]"/>
      <dgm:spPr>
        <a:ln>
          <a:noFill/>
        </a:ln>
      </dgm:spPr>
      <dgm:t>
        <a:bodyPr/>
        <a:lstStyle/>
        <a:p>
          <a:r>
            <a:rPr lang="en-IN">
              <a:latin typeface="Arial Nova" panose="020B0504020202020204" pitchFamily="34" charset="0"/>
            </a:rPr>
            <a:t>Device Management</a:t>
          </a:r>
          <a:endParaRPr lang="en-IN" dirty="0">
            <a:latin typeface="Arial Nova" panose="020B0504020202020204" pitchFamily="34" charset="0"/>
          </a:endParaRPr>
        </a:p>
      </dgm:t>
    </dgm:pt>
    <dgm:pt modelId="{66641086-5786-41D1-A25B-59569DAF1B84}" type="parTrans" cxnId="{89EA5807-2FC2-4C15-B272-BFC47F6339FE}">
      <dgm:prSet/>
      <dgm:spPr/>
      <dgm:t>
        <a:bodyPr/>
        <a:lstStyle/>
        <a:p>
          <a:endParaRPr lang="en-IN">
            <a:latin typeface="Arial Nova" panose="020B0504020202020204" pitchFamily="34" charset="0"/>
          </a:endParaRPr>
        </a:p>
      </dgm:t>
    </dgm:pt>
    <dgm:pt modelId="{A71F1FCF-E5FA-4EA4-9CF5-4CA10A75CC2B}" type="sibTrans" cxnId="{89EA5807-2FC2-4C15-B272-BFC47F6339FE}">
      <dgm:prSet/>
      <dgm:spPr/>
      <dgm:t>
        <a:bodyPr/>
        <a:lstStyle/>
        <a:p>
          <a:endParaRPr lang="en-IN">
            <a:latin typeface="Arial Nova" panose="020B0504020202020204" pitchFamily="34" charset="0"/>
          </a:endParaRPr>
        </a:p>
      </dgm:t>
    </dgm:pt>
    <dgm:pt modelId="{72A4300C-0006-4CCF-B58A-F612BB04D355}">
      <dgm:prSet phldrT="[Text]"/>
      <dgm:spPr>
        <a:ln>
          <a:noFill/>
        </a:ln>
      </dgm:spPr>
      <dgm:t>
        <a:bodyPr/>
        <a:lstStyle/>
        <a:p>
          <a:r>
            <a:rPr lang="en-IN" dirty="0">
              <a:latin typeface="Arial Nova" panose="020B0504020202020204" pitchFamily="34" charset="0"/>
            </a:rPr>
            <a:t>Firewall, FortiManager and FortiAnalyzer management</a:t>
          </a:r>
        </a:p>
      </dgm:t>
    </dgm:pt>
    <dgm:pt modelId="{2BC3A502-E1F1-465E-828F-4BFEBB48EBF2}" type="parTrans" cxnId="{8DA337C4-FD4A-43CB-9FD0-D21EF79BEC49}">
      <dgm:prSet/>
      <dgm:spPr/>
      <dgm:t>
        <a:bodyPr/>
        <a:lstStyle/>
        <a:p>
          <a:endParaRPr lang="en-IN">
            <a:latin typeface="Arial Nova" panose="020B0504020202020204" pitchFamily="34" charset="0"/>
          </a:endParaRPr>
        </a:p>
      </dgm:t>
    </dgm:pt>
    <dgm:pt modelId="{84B6888E-00AC-4A59-BCC3-05F2F98C48BF}" type="sibTrans" cxnId="{8DA337C4-FD4A-43CB-9FD0-D21EF79BEC49}">
      <dgm:prSet/>
      <dgm:spPr/>
      <dgm:t>
        <a:bodyPr/>
        <a:lstStyle/>
        <a:p>
          <a:endParaRPr lang="en-IN">
            <a:latin typeface="Arial Nova" panose="020B0504020202020204" pitchFamily="34" charset="0"/>
          </a:endParaRPr>
        </a:p>
      </dgm:t>
    </dgm:pt>
    <dgm:pt modelId="{97F383EE-E26B-4DA9-8313-15E732D1F542}">
      <dgm:prSet phldrT="[Text]"/>
      <dgm:spPr>
        <a:ln>
          <a:noFill/>
        </a:ln>
      </dgm:spPr>
      <dgm:t>
        <a:bodyPr/>
        <a:lstStyle/>
        <a:p>
          <a:r>
            <a:rPr lang="en-IN" dirty="0">
              <a:latin typeface="Arial Nova" panose="020B0504020202020204" pitchFamily="34" charset="0"/>
            </a:rPr>
            <a:t>DDoS attack detection and mitigation</a:t>
          </a:r>
        </a:p>
      </dgm:t>
    </dgm:pt>
    <dgm:pt modelId="{EAA0B607-B143-41CD-9678-AD8EBB6CF61D}" type="parTrans" cxnId="{B1230F16-BAB9-4912-A273-88C627F676E4}">
      <dgm:prSet/>
      <dgm:spPr/>
      <dgm:t>
        <a:bodyPr/>
        <a:lstStyle/>
        <a:p>
          <a:endParaRPr lang="en-IN">
            <a:latin typeface="Arial Nova" panose="020B0504020202020204" pitchFamily="34" charset="0"/>
          </a:endParaRPr>
        </a:p>
      </dgm:t>
    </dgm:pt>
    <dgm:pt modelId="{D2954F76-989D-4426-906D-58C959C14DA4}" type="sibTrans" cxnId="{B1230F16-BAB9-4912-A273-88C627F676E4}">
      <dgm:prSet/>
      <dgm:spPr/>
      <dgm:t>
        <a:bodyPr/>
        <a:lstStyle/>
        <a:p>
          <a:endParaRPr lang="en-IN">
            <a:latin typeface="Arial Nova" panose="020B0504020202020204" pitchFamily="34" charset="0"/>
          </a:endParaRPr>
        </a:p>
      </dgm:t>
    </dgm:pt>
    <dgm:pt modelId="{8C29EAD2-4200-491B-980D-3FB1C775037A}">
      <dgm:prSet/>
      <dgm:spPr>
        <a:ln>
          <a:noFill/>
        </a:ln>
      </dgm:spPr>
      <dgm:t>
        <a:bodyPr vert="horz"/>
        <a:lstStyle/>
        <a:p>
          <a:r>
            <a:rPr lang="en-IN" dirty="0">
              <a:latin typeface="Arial Nova" panose="020B0504020202020204" pitchFamily="34" charset="0"/>
            </a:rPr>
            <a:t>DDoS Protection</a:t>
          </a:r>
        </a:p>
      </dgm:t>
    </dgm:pt>
    <dgm:pt modelId="{F1104952-A7BF-496D-93B5-F9BC09B02C4C}" type="parTrans" cxnId="{1F9C66C9-A582-4B6B-B204-854C4443EAC6}">
      <dgm:prSet/>
      <dgm:spPr/>
      <dgm:t>
        <a:bodyPr/>
        <a:lstStyle/>
        <a:p>
          <a:endParaRPr lang="en-IN">
            <a:latin typeface="Arial Nova" panose="020B0504020202020204" pitchFamily="34" charset="0"/>
          </a:endParaRPr>
        </a:p>
      </dgm:t>
    </dgm:pt>
    <dgm:pt modelId="{82C0EE4F-90D1-4F31-8DEC-9DEB01FFF4AD}" type="sibTrans" cxnId="{1F9C66C9-A582-4B6B-B204-854C4443EAC6}">
      <dgm:prSet/>
      <dgm:spPr/>
      <dgm:t>
        <a:bodyPr/>
        <a:lstStyle/>
        <a:p>
          <a:endParaRPr lang="en-IN">
            <a:latin typeface="Arial Nova" panose="020B0504020202020204" pitchFamily="34" charset="0"/>
          </a:endParaRPr>
        </a:p>
      </dgm:t>
    </dgm:pt>
    <dgm:pt modelId="{CDE545E7-3A80-4336-8FD1-70893DD361F0}">
      <dgm:prSet/>
      <dgm:spPr>
        <a:ln>
          <a:noFill/>
        </a:ln>
      </dgm:spPr>
      <dgm:t>
        <a:bodyPr/>
        <a:lstStyle/>
        <a:p>
          <a:r>
            <a:rPr lang="en-US" dirty="0">
              <a:latin typeface="Arial Nova" panose="020B0504020202020204" pitchFamily="34" charset="0"/>
            </a:rPr>
            <a:t>Secure SDWAN</a:t>
          </a:r>
          <a:endParaRPr lang="en-IN" dirty="0">
            <a:latin typeface="Arial Nova" panose="020B0504020202020204" pitchFamily="34" charset="0"/>
          </a:endParaRPr>
        </a:p>
      </dgm:t>
    </dgm:pt>
    <dgm:pt modelId="{2F1FA811-B8C3-48B5-987A-EA3C92E63182}" type="parTrans" cxnId="{EDCB21E5-D5FB-460D-8668-CF2CE3A2DAA2}">
      <dgm:prSet/>
      <dgm:spPr/>
      <dgm:t>
        <a:bodyPr/>
        <a:lstStyle/>
        <a:p>
          <a:endParaRPr lang="en-IN">
            <a:latin typeface="Arial Nova" panose="020B0504020202020204" pitchFamily="34" charset="0"/>
          </a:endParaRPr>
        </a:p>
      </dgm:t>
    </dgm:pt>
    <dgm:pt modelId="{79849721-5B89-4A05-9EC7-E3FEE332D9A9}" type="sibTrans" cxnId="{EDCB21E5-D5FB-460D-8668-CF2CE3A2DAA2}">
      <dgm:prSet/>
      <dgm:spPr/>
      <dgm:t>
        <a:bodyPr/>
        <a:lstStyle/>
        <a:p>
          <a:endParaRPr lang="en-IN">
            <a:latin typeface="Arial Nova" panose="020B0504020202020204" pitchFamily="34" charset="0"/>
          </a:endParaRPr>
        </a:p>
      </dgm:t>
    </dgm:pt>
    <dgm:pt modelId="{3F7D4EAD-3928-4EA2-A91F-F58E5F26E5A3}">
      <dgm:prSet/>
      <dgm:spPr>
        <a:ln>
          <a:noFill/>
        </a:ln>
      </dgm:spPr>
      <dgm:t>
        <a:bodyPr/>
        <a:lstStyle/>
        <a:p>
          <a:r>
            <a:rPr lang="en-US" dirty="0">
              <a:latin typeface="Arial Nova" panose="020B0504020202020204" pitchFamily="34" charset="0"/>
            </a:rPr>
            <a:t>SASE</a:t>
          </a:r>
          <a:endParaRPr lang="en-IN" dirty="0">
            <a:latin typeface="Arial Nova" panose="020B0504020202020204" pitchFamily="34" charset="0"/>
          </a:endParaRPr>
        </a:p>
      </dgm:t>
    </dgm:pt>
    <dgm:pt modelId="{25D5C081-BA2B-41CD-AD20-659E2B9E8A02}" type="parTrans" cxnId="{25AC85CB-C2C7-4E79-8C65-5F391B392799}">
      <dgm:prSet/>
      <dgm:spPr/>
      <dgm:t>
        <a:bodyPr/>
        <a:lstStyle/>
        <a:p>
          <a:endParaRPr lang="en-IN">
            <a:latin typeface="Arial Nova" panose="020B0504020202020204" pitchFamily="34" charset="0"/>
          </a:endParaRPr>
        </a:p>
      </dgm:t>
    </dgm:pt>
    <dgm:pt modelId="{3BCFCB21-3953-46FC-971D-7ED97AFB1529}" type="sibTrans" cxnId="{25AC85CB-C2C7-4E79-8C65-5F391B392799}">
      <dgm:prSet/>
      <dgm:spPr/>
      <dgm:t>
        <a:bodyPr/>
        <a:lstStyle/>
        <a:p>
          <a:endParaRPr lang="en-IN">
            <a:latin typeface="Arial Nova" panose="020B0504020202020204" pitchFamily="34" charset="0"/>
          </a:endParaRPr>
        </a:p>
      </dgm:t>
    </dgm:pt>
    <dgm:pt modelId="{2143502B-7F16-40C1-9D2D-952EFBC043A3}">
      <dgm:prSet/>
      <dgm:spPr>
        <a:ln>
          <a:noFill/>
        </a:ln>
      </dgm:spPr>
      <dgm:t>
        <a:bodyPr/>
        <a:lstStyle/>
        <a:p>
          <a:r>
            <a:rPr lang="en-US" dirty="0">
              <a:latin typeface="Arial Nova" panose="020B0504020202020204" pitchFamily="34" charset="0"/>
            </a:rPr>
            <a:t>Differences from traditional firewall-based security &amp; features</a:t>
          </a:r>
          <a:endParaRPr lang="en-IN" dirty="0">
            <a:latin typeface="Arial Nova" panose="020B0504020202020204" pitchFamily="34" charset="0"/>
          </a:endParaRPr>
        </a:p>
      </dgm:t>
    </dgm:pt>
    <dgm:pt modelId="{1D2FFC56-220E-4194-BD29-DDD9D7B1C4D8}" type="parTrans" cxnId="{9184E49A-537C-47C9-BD51-399F91B5C7A7}">
      <dgm:prSet/>
      <dgm:spPr/>
      <dgm:t>
        <a:bodyPr/>
        <a:lstStyle/>
        <a:p>
          <a:endParaRPr lang="en-IN"/>
        </a:p>
      </dgm:t>
    </dgm:pt>
    <dgm:pt modelId="{995C5FFA-26A9-45F3-BCE2-080B79E35FE0}" type="sibTrans" cxnId="{9184E49A-537C-47C9-BD51-399F91B5C7A7}">
      <dgm:prSet/>
      <dgm:spPr/>
      <dgm:t>
        <a:bodyPr/>
        <a:lstStyle/>
        <a:p>
          <a:endParaRPr lang="en-IN"/>
        </a:p>
      </dgm:t>
    </dgm:pt>
    <dgm:pt modelId="{D0DADF8C-478B-49D0-BEA1-EADB674566AF}">
      <dgm:prSet/>
      <dgm:spPr>
        <a:ln>
          <a:noFill/>
        </a:ln>
      </dgm:spPr>
      <dgm:t>
        <a:bodyPr/>
        <a:lstStyle/>
        <a:p>
          <a:r>
            <a:rPr lang="en-US" dirty="0">
              <a:latin typeface="Arial Nova" panose="020B0504020202020204" pitchFamily="34" charset="0"/>
            </a:rPr>
            <a:t>Network security as a Cloud delivered service</a:t>
          </a:r>
          <a:endParaRPr lang="en-IN" dirty="0">
            <a:latin typeface="Arial Nova" panose="020B0504020202020204" pitchFamily="34" charset="0"/>
          </a:endParaRPr>
        </a:p>
      </dgm:t>
    </dgm:pt>
    <dgm:pt modelId="{3ED4F0CC-B553-457A-BF2D-4D5B0BEE8039}" type="parTrans" cxnId="{8BFFE495-AB7F-4D85-914C-8A7CADF114ED}">
      <dgm:prSet/>
      <dgm:spPr/>
      <dgm:t>
        <a:bodyPr/>
        <a:lstStyle/>
        <a:p>
          <a:endParaRPr lang="en-IN"/>
        </a:p>
      </dgm:t>
    </dgm:pt>
    <dgm:pt modelId="{93AB49FF-5099-4484-9F19-5FD6C7E1FE2E}" type="sibTrans" cxnId="{8BFFE495-AB7F-4D85-914C-8A7CADF114ED}">
      <dgm:prSet/>
      <dgm:spPr/>
      <dgm:t>
        <a:bodyPr/>
        <a:lstStyle/>
        <a:p>
          <a:endParaRPr lang="en-IN"/>
        </a:p>
      </dgm:t>
    </dgm:pt>
    <dgm:pt modelId="{77DFE956-E9CB-4996-A376-AA4FC4A19700}" type="pres">
      <dgm:prSet presAssocID="{918A75C3-35E9-4E11-981E-CE58E5D223C5}" presName="linear" presStyleCnt="0">
        <dgm:presLayoutVars>
          <dgm:dir/>
          <dgm:animLvl val="lvl"/>
          <dgm:resizeHandles val="exact"/>
        </dgm:presLayoutVars>
      </dgm:prSet>
      <dgm:spPr/>
    </dgm:pt>
    <dgm:pt modelId="{FC99D440-1A9E-4E5E-9D5C-67C473422754}" type="pres">
      <dgm:prSet presAssocID="{0CC70C64-2489-445C-A6E8-AA7915EDFF45}" presName="parentLin" presStyleCnt="0"/>
      <dgm:spPr/>
    </dgm:pt>
    <dgm:pt modelId="{0497F20A-9047-4067-A95D-73F865600945}" type="pres">
      <dgm:prSet presAssocID="{0CC70C64-2489-445C-A6E8-AA7915EDFF45}" presName="parentLeftMargin" presStyleLbl="node1" presStyleIdx="0" presStyleCnt="4"/>
      <dgm:spPr/>
    </dgm:pt>
    <dgm:pt modelId="{BF2AEF39-730B-43B7-A866-6CC832BAE077}" type="pres">
      <dgm:prSet presAssocID="{0CC70C64-2489-445C-A6E8-AA7915EDFF45}" presName="parentText" presStyleLbl="node1" presStyleIdx="0" presStyleCnt="4">
        <dgm:presLayoutVars>
          <dgm:chMax val="0"/>
          <dgm:bulletEnabled val="1"/>
        </dgm:presLayoutVars>
      </dgm:prSet>
      <dgm:spPr/>
    </dgm:pt>
    <dgm:pt modelId="{7BC7E5FF-7F32-4231-BA5B-A65A81F8F6E4}" type="pres">
      <dgm:prSet presAssocID="{0CC70C64-2489-445C-A6E8-AA7915EDFF45}" presName="negativeSpace" presStyleCnt="0"/>
      <dgm:spPr/>
    </dgm:pt>
    <dgm:pt modelId="{C83E6EEC-F583-4E61-A9BF-BE7EA5AA4CAA}" type="pres">
      <dgm:prSet presAssocID="{0CC70C64-2489-445C-A6E8-AA7915EDFF45}" presName="childText" presStyleLbl="conFgAcc1" presStyleIdx="0" presStyleCnt="4">
        <dgm:presLayoutVars>
          <dgm:bulletEnabled val="1"/>
        </dgm:presLayoutVars>
      </dgm:prSet>
      <dgm:spPr/>
    </dgm:pt>
    <dgm:pt modelId="{1432369F-3664-41C7-B66A-AB19C258732E}" type="pres">
      <dgm:prSet presAssocID="{A71F1FCF-E5FA-4EA4-9CF5-4CA10A75CC2B}" presName="spaceBetweenRectangles" presStyleCnt="0"/>
      <dgm:spPr/>
    </dgm:pt>
    <dgm:pt modelId="{217743F5-1458-4596-B6DA-BE33AA79C116}" type="pres">
      <dgm:prSet presAssocID="{8C29EAD2-4200-491B-980D-3FB1C775037A}" presName="parentLin" presStyleCnt="0"/>
      <dgm:spPr/>
    </dgm:pt>
    <dgm:pt modelId="{019F08FB-1DAD-40EF-8C86-6882F13EADFB}" type="pres">
      <dgm:prSet presAssocID="{8C29EAD2-4200-491B-980D-3FB1C775037A}" presName="parentLeftMargin" presStyleLbl="node1" presStyleIdx="0" presStyleCnt="4"/>
      <dgm:spPr/>
    </dgm:pt>
    <dgm:pt modelId="{A02DA433-C550-47FD-95BB-5189F86515B0}" type="pres">
      <dgm:prSet presAssocID="{8C29EAD2-4200-491B-980D-3FB1C775037A}" presName="parentText" presStyleLbl="node1" presStyleIdx="1" presStyleCnt="4">
        <dgm:presLayoutVars>
          <dgm:chMax val="0"/>
          <dgm:bulletEnabled val="1"/>
        </dgm:presLayoutVars>
      </dgm:prSet>
      <dgm:spPr/>
    </dgm:pt>
    <dgm:pt modelId="{1AD84953-D170-4613-9CFD-65DB75CB5327}" type="pres">
      <dgm:prSet presAssocID="{8C29EAD2-4200-491B-980D-3FB1C775037A}" presName="negativeSpace" presStyleCnt="0"/>
      <dgm:spPr/>
    </dgm:pt>
    <dgm:pt modelId="{A053AAAC-0FEB-405F-BEAE-E5AAEF530F1D}" type="pres">
      <dgm:prSet presAssocID="{8C29EAD2-4200-491B-980D-3FB1C775037A}" presName="childText" presStyleLbl="conFgAcc1" presStyleIdx="1" presStyleCnt="4">
        <dgm:presLayoutVars>
          <dgm:bulletEnabled val="1"/>
        </dgm:presLayoutVars>
      </dgm:prSet>
      <dgm:spPr/>
    </dgm:pt>
    <dgm:pt modelId="{993F2129-7837-4684-AD22-F7FE437984C5}" type="pres">
      <dgm:prSet presAssocID="{82C0EE4F-90D1-4F31-8DEC-9DEB01FFF4AD}" presName="spaceBetweenRectangles" presStyleCnt="0"/>
      <dgm:spPr/>
    </dgm:pt>
    <dgm:pt modelId="{789014BA-568C-440E-A467-DA365AEB5188}" type="pres">
      <dgm:prSet presAssocID="{CDE545E7-3A80-4336-8FD1-70893DD361F0}" presName="parentLin" presStyleCnt="0"/>
      <dgm:spPr/>
    </dgm:pt>
    <dgm:pt modelId="{9198A248-7FA2-4BBD-A153-52E598DD277D}" type="pres">
      <dgm:prSet presAssocID="{CDE545E7-3A80-4336-8FD1-70893DD361F0}" presName="parentLeftMargin" presStyleLbl="node1" presStyleIdx="1" presStyleCnt="4"/>
      <dgm:spPr/>
    </dgm:pt>
    <dgm:pt modelId="{F21F38A6-4129-484E-A68E-44B71A155369}" type="pres">
      <dgm:prSet presAssocID="{CDE545E7-3A80-4336-8FD1-70893DD361F0}" presName="parentText" presStyleLbl="node1" presStyleIdx="2" presStyleCnt="4">
        <dgm:presLayoutVars>
          <dgm:chMax val="0"/>
          <dgm:bulletEnabled val="1"/>
        </dgm:presLayoutVars>
      </dgm:prSet>
      <dgm:spPr/>
    </dgm:pt>
    <dgm:pt modelId="{60716E8B-0B4F-4747-B514-7336BE530DA8}" type="pres">
      <dgm:prSet presAssocID="{CDE545E7-3A80-4336-8FD1-70893DD361F0}" presName="negativeSpace" presStyleCnt="0"/>
      <dgm:spPr/>
    </dgm:pt>
    <dgm:pt modelId="{07EED4FB-BED9-4550-8DFD-B13B1A7B19AD}" type="pres">
      <dgm:prSet presAssocID="{CDE545E7-3A80-4336-8FD1-70893DD361F0}" presName="childText" presStyleLbl="conFgAcc1" presStyleIdx="2" presStyleCnt="4">
        <dgm:presLayoutVars>
          <dgm:bulletEnabled val="1"/>
        </dgm:presLayoutVars>
      </dgm:prSet>
      <dgm:spPr>
        <a:ln>
          <a:noFill/>
        </a:ln>
      </dgm:spPr>
    </dgm:pt>
    <dgm:pt modelId="{84F6647A-636F-417A-ABA4-C0D183DD48FC}" type="pres">
      <dgm:prSet presAssocID="{79849721-5B89-4A05-9EC7-E3FEE332D9A9}" presName="spaceBetweenRectangles" presStyleCnt="0"/>
      <dgm:spPr/>
    </dgm:pt>
    <dgm:pt modelId="{EFA60E2D-37CD-4489-B285-6C71EE34BFC4}" type="pres">
      <dgm:prSet presAssocID="{3F7D4EAD-3928-4EA2-A91F-F58E5F26E5A3}" presName="parentLin" presStyleCnt="0"/>
      <dgm:spPr/>
    </dgm:pt>
    <dgm:pt modelId="{9FC27DD9-7101-4751-9DCA-6CF95137E243}" type="pres">
      <dgm:prSet presAssocID="{3F7D4EAD-3928-4EA2-A91F-F58E5F26E5A3}" presName="parentLeftMargin" presStyleLbl="node1" presStyleIdx="2" presStyleCnt="4"/>
      <dgm:spPr/>
    </dgm:pt>
    <dgm:pt modelId="{7D8E2716-59EC-410F-8AB2-AB425BAFFC31}" type="pres">
      <dgm:prSet presAssocID="{3F7D4EAD-3928-4EA2-A91F-F58E5F26E5A3}" presName="parentText" presStyleLbl="node1" presStyleIdx="3" presStyleCnt="4">
        <dgm:presLayoutVars>
          <dgm:chMax val="0"/>
          <dgm:bulletEnabled val="1"/>
        </dgm:presLayoutVars>
      </dgm:prSet>
      <dgm:spPr/>
    </dgm:pt>
    <dgm:pt modelId="{0EB9A9A1-4ABF-4684-90D2-F12841DF4B21}" type="pres">
      <dgm:prSet presAssocID="{3F7D4EAD-3928-4EA2-A91F-F58E5F26E5A3}" presName="negativeSpace" presStyleCnt="0"/>
      <dgm:spPr/>
    </dgm:pt>
    <dgm:pt modelId="{59E8B1E5-6698-459A-9DC2-FCE8FB27BD48}" type="pres">
      <dgm:prSet presAssocID="{3F7D4EAD-3928-4EA2-A91F-F58E5F26E5A3}" presName="childText" presStyleLbl="conFgAcc1" presStyleIdx="3" presStyleCnt="4">
        <dgm:presLayoutVars>
          <dgm:bulletEnabled val="1"/>
        </dgm:presLayoutVars>
      </dgm:prSet>
      <dgm:spPr>
        <a:ln>
          <a:noFill/>
        </a:ln>
      </dgm:spPr>
    </dgm:pt>
  </dgm:ptLst>
  <dgm:cxnLst>
    <dgm:cxn modelId="{89EA5807-2FC2-4C15-B272-BFC47F6339FE}" srcId="{918A75C3-35E9-4E11-981E-CE58E5D223C5}" destId="{0CC70C64-2489-445C-A6E8-AA7915EDFF45}" srcOrd="0" destOrd="0" parTransId="{66641086-5786-41D1-A25B-59569DAF1B84}" sibTransId="{A71F1FCF-E5FA-4EA4-9CF5-4CA10A75CC2B}"/>
    <dgm:cxn modelId="{3751A40D-CDEA-47C1-BB40-F87E0C146F81}" type="presOf" srcId="{3F7D4EAD-3928-4EA2-A91F-F58E5F26E5A3}" destId="{9FC27DD9-7101-4751-9DCA-6CF95137E243}" srcOrd="0" destOrd="0" presId="urn:microsoft.com/office/officeart/2005/8/layout/list1"/>
    <dgm:cxn modelId="{B1230F16-BAB9-4912-A273-88C627F676E4}" srcId="{8C29EAD2-4200-491B-980D-3FB1C775037A}" destId="{97F383EE-E26B-4DA9-8313-15E732D1F542}" srcOrd="0" destOrd="0" parTransId="{EAA0B607-B143-41CD-9678-AD8EBB6CF61D}" sibTransId="{D2954F76-989D-4426-906D-58C959C14DA4}"/>
    <dgm:cxn modelId="{38AA7C29-71FC-4617-85FA-6C2C915999E7}" type="presOf" srcId="{CDE545E7-3A80-4336-8FD1-70893DD361F0}" destId="{F21F38A6-4129-484E-A68E-44B71A155369}" srcOrd="1" destOrd="0" presId="urn:microsoft.com/office/officeart/2005/8/layout/list1"/>
    <dgm:cxn modelId="{E1E9703B-D184-46EE-80EA-108FA175FFF1}" type="presOf" srcId="{CDE545E7-3A80-4336-8FD1-70893DD361F0}" destId="{9198A248-7FA2-4BBD-A153-52E598DD277D}" srcOrd="0" destOrd="0" presId="urn:microsoft.com/office/officeart/2005/8/layout/list1"/>
    <dgm:cxn modelId="{41BCA862-785F-4A97-B482-07500A23EC30}" type="presOf" srcId="{D0DADF8C-478B-49D0-BEA1-EADB674566AF}" destId="{59E8B1E5-6698-459A-9DC2-FCE8FB27BD48}" srcOrd="0" destOrd="0" presId="urn:microsoft.com/office/officeart/2005/8/layout/list1"/>
    <dgm:cxn modelId="{74BCC049-4B6F-46B7-A0ED-B86C5E3DA0C8}" type="presOf" srcId="{918A75C3-35E9-4E11-981E-CE58E5D223C5}" destId="{77DFE956-E9CB-4996-A376-AA4FC4A19700}" srcOrd="0" destOrd="0" presId="urn:microsoft.com/office/officeart/2005/8/layout/list1"/>
    <dgm:cxn modelId="{1EB38C70-22B0-49A3-8A04-2B1BE94FED9B}" type="presOf" srcId="{8C29EAD2-4200-491B-980D-3FB1C775037A}" destId="{019F08FB-1DAD-40EF-8C86-6882F13EADFB}" srcOrd="0" destOrd="0" presId="urn:microsoft.com/office/officeart/2005/8/layout/list1"/>
    <dgm:cxn modelId="{0E84F288-F937-444A-96B1-8B3CD7D324D5}" type="presOf" srcId="{8C29EAD2-4200-491B-980D-3FB1C775037A}" destId="{A02DA433-C550-47FD-95BB-5189F86515B0}" srcOrd="1" destOrd="0" presId="urn:microsoft.com/office/officeart/2005/8/layout/list1"/>
    <dgm:cxn modelId="{0896338F-BA69-4113-B77E-B11154532283}" type="presOf" srcId="{0CC70C64-2489-445C-A6E8-AA7915EDFF45}" destId="{BF2AEF39-730B-43B7-A866-6CC832BAE077}" srcOrd="1" destOrd="0" presId="urn:microsoft.com/office/officeart/2005/8/layout/list1"/>
    <dgm:cxn modelId="{8BFFE495-AB7F-4D85-914C-8A7CADF114ED}" srcId="{3F7D4EAD-3928-4EA2-A91F-F58E5F26E5A3}" destId="{D0DADF8C-478B-49D0-BEA1-EADB674566AF}" srcOrd="0" destOrd="0" parTransId="{3ED4F0CC-B553-457A-BF2D-4D5B0BEE8039}" sibTransId="{93AB49FF-5099-4484-9F19-5FD6C7E1FE2E}"/>
    <dgm:cxn modelId="{9184E49A-537C-47C9-BD51-399F91B5C7A7}" srcId="{CDE545E7-3A80-4336-8FD1-70893DD361F0}" destId="{2143502B-7F16-40C1-9D2D-952EFBC043A3}" srcOrd="0" destOrd="0" parTransId="{1D2FFC56-220E-4194-BD29-DDD9D7B1C4D8}" sibTransId="{995C5FFA-26A9-45F3-BCE2-080B79E35FE0}"/>
    <dgm:cxn modelId="{3C5128B0-B163-43B3-B749-D938BF50C314}" type="presOf" srcId="{97F383EE-E26B-4DA9-8313-15E732D1F542}" destId="{A053AAAC-0FEB-405F-BEAE-E5AAEF530F1D}" srcOrd="0" destOrd="0" presId="urn:microsoft.com/office/officeart/2005/8/layout/list1"/>
    <dgm:cxn modelId="{634B9DC2-CC9A-4F50-A18D-AA184B1377AD}" type="presOf" srcId="{0CC70C64-2489-445C-A6E8-AA7915EDFF45}" destId="{0497F20A-9047-4067-A95D-73F865600945}" srcOrd="0" destOrd="0" presId="urn:microsoft.com/office/officeart/2005/8/layout/list1"/>
    <dgm:cxn modelId="{8DA337C4-FD4A-43CB-9FD0-D21EF79BEC49}" srcId="{0CC70C64-2489-445C-A6E8-AA7915EDFF45}" destId="{72A4300C-0006-4CCF-B58A-F612BB04D355}" srcOrd="0" destOrd="0" parTransId="{2BC3A502-E1F1-465E-828F-4BFEBB48EBF2}" sibTransId="{84B6888E-00AC-4A59-BCC3-05F2F98C48BF}"/>
    <dgm:cxn modelId="{1F9C66C9-A582-4B6B-B204-854C4443EAC6}" srcId="{918A75C3-35E9-4E11-981E-CE58E5D223C5}" destId="{8C29EAD2-4200-491B-980D-3FB1C775037A}" srcOrd="1" destOrd="0" parTransId="{F1104952-A7BF-496D-93B5-F9BC09B02C4C}" sibTransId="{82C0EE4F-90D1-4F31-8DEC-9DEB01FFF4AD}"/>
    <dgm:cxn modelId="{25AC85CB-C2C7-4E79-8C65-5F391B392799}" srcId="{918A75C3-35E9-4E11-981E-CE58E5D223C5}" destId="{3F7D4EAD-3928-4EA2-A91F-F58E5F26E5A3}" srcOrd="3" destOrd="0" parTransId="{25D5C081-BA2B-41CD-AD20-659E2B9E8A02}" sibTransId="{3BCFCB21-3953-46FC-971D-7ED97AFB1529}"/>
    <dgm:cxn modelId="{59FDB8DE-7EB7-4E37-87B1-5B7580DD6119}" type="presOf" srcId="{72A4300C-0006-4CCF-B58A-F612BB04D355}" destId="{C83E6EEC-F583-4E61-A9BF-BE7EA5AA4CAA}" srcOrd="0" destOrd="0" presId="urn:microsoft.com/office/officeart/2005/8/layout/list1"/>
    <dgm:cxn modelId="{EDCB21E5-D5FB-460D-8668-CF2CE3A2DAA2}" srcId="{918A75C3-35E9-4E11-981E-CE58E5D223C5}" destId="{CDE545E7-3A80-4336-8FD1-70893DD361F0}" srcOrd="2" destOrd="0" parTransId="{2F1FA811-B8C3-48B5-987A-EA3C92E63182}" sibTransId="{79849721-5B89-4A05-9EC7-E3FEE332D9A9}"/>
    <dgm:cxn modelId="{C09470EC-ACC4-4535-BFC2-2B60229B59E2}" type="presOf" srcId="{2143502B-7F16-40C1-9D2D-952EFBC043A3}" destId="{07EED4FB-BED9-4550-8DFD-B13B1A7B19AD}" srcOrd="0" destOrd="0" presId="urn:microsoft.com/office/officeart/2005/8/layout/list1"/>
    <dgm:cxn modelId="{B1B629F7-A780-470B-B320-3055B4006304}" type="presOf" srcId="{3F7D4EAD-3928-4EA2-A91F-F58E5F26E5A3}" destId="{7D8E2716-59EC-410F-8AB2-AB425BAFFC31}" srcOrd="1" destOrd="0" presId="urn:microsoft.com/office/officeart/2005/8/layout/list1"/>
    <dgm:cxn modelId="{855DBBBD-50E4-409A-8247-F35C2B461C02}" type="presParOf" srcId="{77DFE956-E9CB-4996-A376-AA4FC4A19700}" destId="{FC99D440-1A9E-4E5E-9D5C-67C473422754}" srcOrd="0" destOrd="0" presId="urn:microsoft.com/office/officeart/2005/8/layout/list1"/>
    <dgm:cxn modelId="{6B227DE7-8BC2-4590-97C0-DAD7EEED2095}" type="presParOf" srcId="{FC99D440-1A9E-4E5E-9D5C-67C473422754}" destId="{0497F20A-9047-4067-A95D-73F865600945}" srcOrd="0" destOrd="0" presId="urn:microsoft.com/office/officeart/2005/8/layout/list1"/>
    <dgm:cxn modelId="{05F76C1D-B331-4715-A0A8-06A3B2893816}" type="presParOf" srcId="{FC99D440-1A9E-4E5E-9D5C-67C473422754}" destId="{BF2AEF39-730B-43B7-A866-6CC832BAE077}" srcOrd="1" destOrd="0" presId="urn:microsoft.com/office/officeart/2005/8/layout/list1"/>
    <dgm:cxn modelId="{5148DE01-6672-4862-AD83-F1957DCA6281}" type="presParOf" srcId="{77DFE956-E9CB-4996-A376-AA4FC4A19700}" destId="{7BC7E5FF-7F32-4231-BA5B-A65A81F8F6E4}" srcOrd="1" destOrd="0" presId="urn:microsoft.com/office/officeart/2005/8/layout/list1"/>
    <dgm:cxn modelId="{740FCF64-DDAB-4664-9477-B690931892D8}" type="presParOf" srcId="{77DFE956-E9CB-4996-A376-AA4FC4A19700}" destId="{C83E6EEC-F583-4E61-A9BF-BE7EA5AA4CAA}" srcOrd="2" destOrd="0" presId="urn:microsoft.com/office/officeart/2005/8/layout/list1"/>
    <dgm:cxn modelId="{EC296EE8-35CF-4549-8FE3-8A8D62C463A0}" type="presParOf" srcId="{77DFE956-E9CB-4996-A376-AA4FC4A19700}" destId="{1432369F-3664-41C7-B66A-AB19C258732E}" srcOrd="3" destOrd="0" presId="urn:microsoft.com/office/officeart/2005/8/layout/list1"/>
    <dgm:cxn modelId="{488D2B18-B354-4B43-9C66-63E6DCF2C849}" type="presParOf" srcId="{77DFE956-E9CB-4996-A376-AA4FC4A19700}" destId="{217743F5-1458-4596-B6DA-BE33AA79C116}" srcOrd="4" destOrd="0" presId="urn:microsoft.com/office/officeart/2005/8/layout/list1"/>
    <dgm:cxn modelId="{B54828ED-B82A-41B6-A658-85E4DA60ABEF}" type="presParOf" srcId="{217743F5-1458-4596-B6DA-BE33AA79C116}" destId="{019F08FB-1DAD-40EF-8C86-6882F13EADFB}" srcOrd="0" destOrd="0" presId="urn:microsoft.com/office/officeart/2005/8/layout/list1"/>
    <dgm:cxn modelId="{1CE3E53F-445D-4958-A52D-C37ABE7BDACA}" type="presParOf" srcId="{217743F5-1458-4596-B6DA-BE33AA79C116}" destId="{A02DA433-C550-47FD-95BB-5189F86515B0}" srcOrd="1" destOrd="0" presId="urn:microsoft.com/office/officeart/2005/8/layout/list1"/>
    <dgm:cxn modelId="{BC62F49F-0A92-45C1-8CD9-BAFC5092A135}" type="presParOf" srcId="{77DFE956-E9CB-4996-A376-AA4FC4A19700}" destId="{1AD84953-D170-4613-9CFD-65DB75CB5327}" srcOrd="5" destOrd="0" presId="urn:microsoft.com/office/officeart/2005/8/layout/list1"/>
    <dgm:cxn modelId="{6B48B91E-EB1E-4058-8BA4-5606489C1668}" type="presParOf" srcId="{77DFE956-E9CB-4996-A376-AA4FC4A19700}" destId="{A053AAAC-0FEB-405F-BEAE-E5AAEF530F1D}" srcOrd="6" destOrd="0" presId="urn:microsoft.com/office/officeart/2005/8/layout/list1"/>
    <dgm:cxn modelId="{5E7AF9F9-9736-4A6D-9896-2DD8431B6555}" type="presParOf" srcId="{77DFE956-E9CB-4996-A376-AA4FC4A19700}" destId="{993F2129-7837-4684-AD22-F7FE437984C5}" srcOrd="7" destOrd="0" presId="urn:microsoft.com/office/officeart/2005/8/layout/list1"/>
    <dgm:cxn modelId="{A86F1CF4-C387-4BC7-8898-38A6CF001A91}" type="presParOf" srcId="{77DFE956-E9CB-4996-A376-AA4FC4A19700}" destId="{789014BA-568C-440E-A467-DA365AEB5188}" srcOrd="8" destOrd="0" presId="urn:microsoft.com/office/officeart/2005/8/layout/list1"/>
    <dgm:cxn modelId="{32BA5C4B-0EED-475A-8B45-BD6610D5BDFC}" type="presParOf" srcId="{789014BA-568C-440E-A467-DA365AEB5188}" destId="{9198A248-7FA2-4BBD-A153-52E598DD277D}" srcOrd="0" destOrd="0" presId="urn:microsoft.com/office/officeart/2005/8/layout/list1"/>
    <dgm:cxn modelId="{F5456E9C-155B-4EB3-8980-EED97C62FAA3}" type="presParOf" srcId="{789014BA-568C-440E-A467-DA365AEB5188}" destId="{F21F38A6-4129-484E-A68E-44B71A155369}" srcOrd="1" destOrd="0" presId="urn:microsoft.com/office/officeart/2005/8/layout/list1"/>
    <dgm:cxn modelId="{7B12A8D4-30FB-45C6-BF10-A876F89E6A89}" type="presParOf" srcId="{77DFE956-E9CB-4996-A376-AA4FC4A19700}" destId="{60716E8B-0B4F-4747-B514-7336BE530DA8}" srcOrd="9" destOrd="0" presId="urn:microsoft.com/office/officeart/2005/8/layout/list1"/>
    <dgm:cxn modelId="{8EC844EA-26F1-487E-8063-D580C3D65D97}" type="presParOf" srcId="{77DFE956-E9CB-4996-A376-AA4FC4A19700}" destId="{07EED4FB-BED9-4550-8DFD-B13B1A7B19AD}" srcOrd="10" destOrd="0" presId="urn:microsoft.com/office/officeart/2005/8/layout/list1"/>
    <dgm:cxn modelId="{B9A776F2-DECE-4D9B-B656-AC20243655FC}" type="presParOf" srcId="{77DFE956-E9CB-4996-A376-AA4FC4A19700}" destId="{84F6647A-636F-417A-ABA4-C0D183DD48FC}" srcOrd="11" destOrd="0" presId="urn:microsoft.com/office/officeart/2005/8/layout/list1"/>
    <dgm:cxn modelId="{CEC5413E-F062-4902-B54F-6FF71E70A990}" type="presParOf" srcId="{77DFE956-E9CB-4996-A376-AA4FC4A19700}" destId="{EFA60E2D-37CD-4489-B285-6C71EE34BFC4}" srcOrd="12" destOrd="0" presId="urn:microsoft.com/office/officeart/2005/8/layout/list1"/>
    <dgm:cxn modelId="{3FC25204-908F-4436-ABE7-EC417B7B8388}" type="presParOf" srcId="{EFA60E2D-37CD-4489-B285-6C71EE34BFC4}" destId="{9FC27DD9-7101-4751-9DCA-6CF95137E243}" srcOrd="0" destOrd="0" presId="urn:microsoft.com/office/officeart/2005/8/layout/list1"/>
    <dgm:cxn modelId="{9A2B9BB0-8E87-4B3C-9BE7-CCDB8B52FAB1}" type="presParOf" srcId="{EFA60E2D-37CD-4489-B285-6C71EE34BFC4}" destId="{7D8E2716-59EC-410F-8AB2-AB425BAFFC31}" srcOrd="1" destOrd="0" presId="urn:microsoft.com/office/officeart/2005/8/layout/list1"/>
    <dgm:cxn modelId="{AFD6C1AF-E472-4D4F-AF81-282F8C2090BC}" type="presParOf" srcId="{77DFE956-E9CB-4996-A376-AA4FC4A19700}" destId="{0EB9A9A1-4ABF-4684-90D2-F12841DF4B21}" srcOrd="13" destOrd="0" presId="urn:microsoft.com/office/officeart/2005/8/layout/list1"/>
    <dgm:cxn modelId="{73BA4CB8-32FC-4739-9B54-BAD18CF1DDCD}" type="presParOf" srcId="{77DFE956-E9CB-4996-A376-AA4FC4A19700}" destId="{59E8B1E5-6698-459A-9DC2-FCE8FB27BD48}"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D50DC8-CDAF-F24B-A851-F63DEC36AE55}" type="doc">
      <dgm:prSet loTypeId="urn:microsoft.com/office/officeart/2005/8/layout/vList3#1" loCatId="list" qsTypeId="urn:microsoft.com/office/officeart/2005/8/quickstyle/simple4" qsCatId="simple" csTypeId="urn:microsoft.com/office/officeart/2005/8/colors/colorful2" csCatId="colorful" phldr="1"/>
      <dgm:spPr/>
    </dgm:pt>
    <dgm:pt modelId="{1C2A5D1A-2F18-E24F-AD78-107E86A5C6DE}">
      <dgm:prSet phldrT="[Text]" custT="1"/>
      <dgm:spPr/>
      <dgm:t>
        <a:bodyPr/>
        <a:lstStyle/>
        <a:p>
          <a:r>
            <a:rPr lang="en-US" sz="1600" b="1" dirty="0">
              <a:solidFill>
                <a:schemeClr val="tx1"/>
              </a:solidFill>
              <a:latin typeface="Arial Nova" panose="020B0504020202020204" pitchFamily="34" charset="0"/>
              <a:cs typeface="Arial"/>
            </a:rPr>
            <a:t>Site Selection</a:t>
          </a:r>
        </a:p>
      </dgm:t>
    </dgm:pt>
    <dgm:pt modelId="{DB57EA51-FBB3-BF45-B3C3-CB1AC87A68F7}" type="parTrans" cxnId="{1726C0BD-181C-694F-B824-0404B62CEDC1}">
      <dgm:prSet/>
      <dgm:spPr/>
      <dgm:t>
        <a:bodyPr/>
        <a:lstStyle/>
        <a:p>
          <a:endParaRPr lang="en-US">
            <a:solidFill>
              <a:srgbClr val="000000"/>
            </a:solidFill>
            <a:latin typeface="+mj-lt"/>
            <a:cs typeface="Arial"/>
          </a:endParaRPr>
        </a:p>
      </dgm:t>
    </dgm:pt>
    <dgm:pt modelId="{C98EC7C7-6A5D-0E4D-B32E-D8C476FC3A6B}" type="sibTrans" cxnId="{1726C0BD-181C-694F-B824-0404B62CEDC1}">
      <dgm:prSet/>
      <dgm:spPr/>
      <dgm:t>
        <a:bodyPr/>
        <a:lstStyle/>
        <a:p>
          <a:endParaRPr lang="en-US">
            <a:solidFill>
              <a:srgbClr val="000000"/>
            </a:solidFill>
            <a:latin typeface="+mj-lt"/>
            <a:cs typeface="Arial"/>
          </a:endParaRPr>
        </a:p>
      </dgm:t>
    </dgm:pt>
    <dgm:pt modelId="{202A02CC-CE49-034A-BAB9-218AD4AF0495}">
      <dgm:prSet phldrT="[Text]" custT="1"/>
      <dgm:spPr/>
      <dgm:t>
        <a:bodyPr/>
        <a:lstStyle/>
        <a:p>
          <a:r>
            <a:rPr lang="en-US" sz="1600" b="1" dirty="0">
              <a:solidFill>
                <a:schemeClr val="tx1"/>
              </a:solidFill>
              <a:latin typeface="Arial Nova" panose="020B0504020202020204" pitchFamily="34" charset="0"/>
              <a:cs typeface="Arial"/>
            </a:rPr>
            <a:t>Physical Security</a:t>
          </a:r>
        </a:p>
      </dgm:t>
    </dgm:pt>
    <dgm:pt modelId="{82FFB651-BD16-8545-8A7F-120516397472}" type="parTrans" cxnId="{28682CBD-D984-8642-862B-E55671B9F5C4}">
      <dgm:prSet/>
      <dgm:spPr/>
      <dgm:t>
        <a:bodyPr/>
        <a:lstStyle/>
        <a:p>
          <a:endParaRPr lang="en-US">
            <a:solidFill>
              <a:srgbClr val="000000"/>
            </a:solidFill>
            <a:latin typeface="+mj-lt"/>
            <a:cs typeface="Arial"/>
          </a:endParaRPr>
        </a:p>
      </dgm:t>
    </dgm:pt>
    <dgm:pt modelId="{9EA02DC6-4760-324C-8C15-90F253552FC1}" type="sibTrans" cxnId="{28682CBD-D984-8642-862B-E55671B9F5C4}">
      <dgm:prSet/>
      <dgm:spPr/>
      <dgm:t>
        <a:bodyPr/>
        <a:lstStyle/>
        <a:p>
          <a:endParaRPr lang="en-US">
            <a:solidFill>
              <a:srgbClr val="000000"/>
            </a:solidFill>
            <a:latin typeface="+mj-lt"/>
            <a:cs typeface="Arial"/>
          </a:endParaRPr>
        </a:p>
      </dgm:t>
    </dgm:pt>
    <dgm:pt modelId="{DCD8E1E3-38BA-904A-81B1-05B757A7F36A}">
      <dgm:prSet phldrT="[Text]" custT="1"/>
      <dgm:spPr/>
      <dgm:t>
        <a:bodyPr/>
        <a:lstStyle/>
        <a:p>
          <a:r>
            <a:rPr lang="en-US" sz="1600" b="1" dirty="0">
              <a:solidFill>
                <a:schemeClr val="tx1"/>
              </a:solidFill>
              <a:latin typeface="Arial Nova" panose="020B0504020202020204" pitchFamily="34" charset="0"/>
              <a:cs typeface="Arial"/>
            </a:rPr>
            <a:t>Fire Protection &amp; Detection</a:t>
          </a:r>
        </a:p>
      </dgm:t>
    </dgm:pt>
    <dgm:pt modelId="{43D233E6-C371-E543-AE95-0059FA075CF9}" type="parTrans" cxnId="{F574B77F-E994-1D4B-97B1-A2FCEC1FB2C1}">
      <dgm:prSet/>
      <dgm:spPr/>
      <dgm:t>
        <a:bodyPr/>
        <a:lstStyle/>
        <a:p>
          <a:endParaRPr lang="en-US">
            <a:solidFill>
              <a:srgbClr val="000000"/>
            </a:solidFill>
            <a:latin typeface="+mj-lt"/>
            <a:cs typeface="Arial"/>
          </a:endParaRPr>
        </a:p>
      </dgm:t>
    </dgm:pt>
    <dgm:pt modelId="{98431939-1A5D-DC45-9F35-05644768FFE5}" type="sibTrans" cxnId="{F574B77F-E994-1D4B-97B1-A2FCEC1FB2C1}">
      <dgm:prSet/>
      <dgm:spPr/>
      <dgm:t>
        <a:bodyPr/>
        <a:lstStyle/>
        <a:p>
          <a:endParaRPr lang="en-US">
            <a:solidFill>
              <a:srgbClr val="000000"/>
            </a:solidFill>
            <a:latin typeface="+mj-lt"/>
            <a:cs typeface="Arial"/>
          </a:endParaRPr>
        </a:p>
      </dgm:t>
    </dgm:pt>
    <dgm:pt modelId="{6CCF201C-CFF1-5C40-938B-C3DC5E1FE4FE}">
      <dgm:prSet phldrT="[Text]" custT="1"/>
      <dgm:spPr/>
      <dgm:t>
        <a:bodyPr/>
        <a:lstStyle/>
        <a:p>
          <a:r>
            <a:rPr lang="en-US" sz="1600" b="1" dirty="0">
              <a:solidFill>
                <a:schemeClr val="tx1"/>
              </a:solidFill>
              <a:latin typeface="Arial Nova" panose="020B0504020202020204" pitchFamily="34" charset="0"/>
              <a:cs typeface="Arial"/>
            </a:rPr>
            <a:t>Electrical &amp; Power</a:t>
          </a:r>
        </a:p>
      </dgm:t>
    </dgm:pt>
    <dgm:pt modelId="{38943023-0E83-744C-A9FB-7B0B75A2DF09}" type="parTrans" cxnId="{288FAC5E-DF00-8D49-9B35-623AD1687C1D}">
      <dgm:prSet/>
      <dgm:spPr/>
      <dgm:t>
        <a:bodyPr/>
        <a:lstStyle/>
        <a:p>
          <a:endParaRPr lang="en-US">
            <a:solidFill>
              <a:srgbClr val="000000"/>
            </a:solidFill>
            <a:latin typeface="+mj-lt"/>
            <a:cs typeface="Arial"/>
          </a:endParaRPr>
        </a:p>
      </dgm:t>
    </dgm:pt>
    <dgm:pt modelId="{1A107F61-DD42-1548-9B7B-5B4FFE46F2C8}" type="sibTrans" cxnId="{288FAC5E-DF00-8D49-9B35-623AD1687C1D}">
      <dgm:prSet/>
      <dgm:spPr/>
      <dgm:t>
        <a:bodyPr/>
        <a:lstStyle/>
        <a:p>
          <a:endParaRPr lang="en-US">
            <a:solidFill>
              <a:srgbClr val="000000"/>
            </a:solidFill>
            <a:latin typeface="+mj-lt"/>
            <a:cs typeface="Arial"/>
          </a:endParaRPr>
        </a:p>
      </dgm:t>
    </dgm:pt>
    <dgm:pt modelId="{6607AB96-CCBB-8144-B420-BD115701560C}">
      <dgm:prSet phldrT="[Text]" custT="1"/>
      <dgm:spPr/>
      <dgm:t>
        <a:bodyPr/>
        <a:lstStyle/>
        <a:p>
          <a:r>
            <a:rPr lang="en-US" sz="1600" b="1" dirty="0">
              <a:solidFill>
                <a:schemeClr val="tx1"/>
              </a:solidFill>
              <a:latin typeface="Arial Nova" panose="020B0504020202020204" pitchFamily="34" charset="0"/>
              <a:cs typeface="Arial"/>
            </a:rPr>
            <a:t>Environment &amp; Weather</a:t>
          </a:r>
        </a:p>
      </dgm:t>
    </dgm:pt>
    <dgm:pt modelId="{01DE962F-1569-8444-A6DF-773392032A6B}" type="parTrans" cxnId="{19359F33-3E21-6C47-89AF-D645565BFA0C}">
      <dgm:prSet/>
      <dgm:spPr/>
      <dgm:t>
        <a:bodyPr/>
        <a:lstStyle/>
        <a:p>
          <a:endParaRPr lang="en-US">
            <a:solidFill>
              <a:srgbClr val="000000"/>
            </a:solidFill>
            <a:latin typeface="+mj-lt"/>
            <a:cs typeface="Arial"/>
          </a:endParaRPr>
        </a:p>
      </dgm:t>
    </dgm:pt>
    <dgm:pt modelId="{B936560F-0F96-BC44-9B30-5CC3C8EAA020}" type="sibTrans" cxnId="{19359F33-3E21-6C47-89AF-D645565BFA0C}">
      <dgm:prSet/>
      <dgm:spPr/>
      <dgm:t>
        <a:bodyPr/>
        <a:lstStyle/>
        <a:p>
          <a:endParaRPr lang="en-US">
            <a:solidFill>
              <a:srgbClr val="000000"/>
            </a:solidFill>
            <a:latin typeface="+mj-lt"/>
            <a:cs typeface="Arial"/>
          </a:endParaRPr>
        </a:p>
      </dgm:t>
    </dgm:pt>
    <dgm:pt modelId="{64504354-C9A9-1E48-ACEE-8A1E9B82A703}">
      <dgm:prSet phldrT="[Text]" custT="1"/>
      <dgm:spPr/>
      <dgm:t>
        <a:bodyPr/>
        <a:lstStyle/>
        <a:p>
          <a:r>
            <a:rPr lang="en-US" sz="1600" b="1" dirty="0">
              <a:solidFill>
                <a:schemeClr val="tx1"/>
              </a:solidFill>
              <a:latin typeface="Arial Nova" panose="020B0504020202020204" pitchFamily="34" charset="0"/>
              <a:cs typeface="Arial"/>
            </a:rPr>
            <a:t>DDoS Attacks?</a:t>
          </a:r>
        </a:p>
      </dgm:t>
    </dgm:pt>
    <dgm:pt modelId="{B3F92A53-6557-3A44-B1EA-E47C68522ED1}" type="parTrans" cxnId="{D74DDEC7-2D8C-5C46-AEA5-BE21C66E4088}">
      <dgm:prSet/>
      <dgm:spPr/>
      <dgm:t>
        <a:bodyPr/>
        <a:lstStyle/>
        <a:p>
          <a:endParaRPr lang="en-US">
            <a:solidFill>
              <a:srgbClr val="000000"/>
            </a:solidFill>
            <a:latin typeface="+mj-lt"/>
          </a:endParaRPr>
        </a:p>
      </dgm:t>
    </dgm:pt>
    <dgm:pt modelId="{B3D8B86C-1602-854C-AA78-804DA7FCC55B}" type="sibTrans" cxnId="{D74DDEC7-2D8C-5C46-AEA5-BE21C66E4088}">
      <dgm:prSet/>
      <dgm:spPr/>
      <dgm:t>
        <a:bodyPr/>
        <a:lstStyle/>
        <a:p>
          <a:endParaRPr lang="en-US">
            <a:solidFill>
              <a:srgbClr val="000000"/>
            </a:solidFill>
            <a:latin typeface="+mj-lt"/>
          </a:endParaRPr>
        </a:p>
      </dgm:t>
    </dgm:pt>
    <dgm:pt modelId="{C8284CC0-D5F9-C245-ACE9-CF0AA7B77131}" type="pres">
      <dgm:prSet presAssocID="{B9D50DC8-CDAF-F24B-A851-F63DEC36AE55}" presName="linearFlow" presStyleCnt="0">
        <dgm:presLayoutVars>
          <dgm:dir/>
          <dgm:resizeHandles val="exact"/>
        </dgm:presLayoutVars>
      </dgm:prSet>
      <dgm:spPr/>
    </dgm:pt>
    <dgm:pt modelId="{ABF7EA66-D6AA-F84D-B1AF-41AAEC423644}" type="pres">
      <dgm:prSet presAssocID="{1C2A5D1A-2F18-E24F-AD78-107E86A5C6DE}" presName="composite" presStyleCnt="0"/>
      <dgm:spPr/>
    </dgm:pt>
    <dgm:pt modelId="{5703553C-CD6E-F748-BDFC-4905E2F9C071}" type="pres">
      <dgm:prSet presAssocID="{1C2A5D1A-2F18-E24F-AD78-107E86A5C6DE}" presName="imgShp" presStyleLbl="fgImgPlace1" presStyleIdx="0" presStyleCnt="6"/>
      <dgm:spPr>
        <a:blipFill rotWithShape="0">
          <a:blip xmlns:r="http://schemas.openxmlformats.org/officeDocument/2006/relationships" r:embed="rId1"/>
          <a:stretch>
            <a:fillRect/>
          </a:stretch>
        </a:blipFill>
      </dgm:spPr>
    </dgm:pt>
    <dgm:pt modelId="{C0A35373-78EC-3249-B957-49A149BDB84C}" type="pres">
      <dgm:prSet presAssocID="{1C2A5D1A-2F18-E24F-AD78-107E86A5C6DE}" presName="txShp" presStyleLbl="node1" presStyleIdx="0" presStyleCnt="6">
        <dgm:presLayoutVars>
          <dgm:bulletEnabled val="1"/>
        </dgm:presLayoutVars>
      </dgm:prSet>
      <dgm:spPr/>
    </dgm:pt>
    <dgm:pt modelId="{B9D3F487-596B-4547-8CE7-544E3456A2CC}" type="pres">
      <dgm:prSet presAssocID="{C98EC7C7-6A5D-0E4D-B32E-D8C476FC3A6B}" presName="spacing" presStyleCnt="0"/>
      <dgm:spPr/>
    </dgm:pt>
    <dgm:pt modelId="{206A83B3-6440-B64A-86AB-BF6B5B32DD8E}" type="pres">
      <dgm:prSet presAssocID="{202A02CC-CE49-034A-BAB9-218AD4AF0495}" presName="composite" presStyleCnt="0"/>
      <dgm:spPr/>
    </dgm:pt>
    <dgm:pt modelId="{35213080-7406-5C49-9EAF-C323827CA815}" type="pres">
      <dgm:prSet presAssocID="{202A02CC-CE49-034A-BAB9-218AD4AF0495}" presName="imgShp" presStyleLbl="fgImgPlace1" presStyleIdx="1" presStyleCnt="6"/>
      <dgm:spPr>
        <a:blipFill rotWithShape="0">
          <a:blip xmlns:r="http://schemas.openxmlformats.org/officeDocument/2006/relationships" r:embed="rId1"/>
          <a:stretch>
            <a:fillRect/>
          </a:stretch>
        </a:blipFill>
      </dgm:spPr>
    </dgm:pt>
    <dgm:pt modelId="{5557B74F-C27B-8743-B24E-DE4993B53F3D}" type="pres">
      <dgm:prSet presAssocID="{202A02CC-CE49-034A-BAB9-218AD4AF0495}" presName="txShp" presStyleLbl="node1" presStyleIdx="1" presStyleCnt="6">
        <dgm:presLayoutVars>
          <dgm:bulletEnabled val="1"/>
        </dgm:presLayoutVars>
      </dgm:prSet>
      <dgm:spPr/>
    </dgm:pt>
    <dgm:pt modelId="{1D9CC567-2A9A-FD4D-918E-12003CB07FC1}" type="pres">
      <dgm:prSet presAssocID="{9EA02DC6-4760-324C-8C15-90F253552FC1}" presName="spacing" presStyleCnt="0"/>
      <dgm:spPr/>
    </dgm:pt>
    <dgm:pt modelId="{5C991015-BCD7-F243-B886-8F7984BFA3B4}" type="pres">
      <dgm:prSet presAssocID="{DCD8E1E3-38BA-904A-81B1-05B757A7F36A}" presName="composite" presStyleCnt="0"/>
      <dgm:spPr/>
    </dgm:pt>
    <dgm:pt modelId="{C4051DEB-8500-074D-8E7A-515AFB8B4FB1}" type="pres">
      <dgm:prSet presAssocID="{DCD8E1E3-38BA-904A-81B1-05B757A7F36A}" presName="imgShp" presStyleLbl="fgImgPlace1" presStyleIdx="2" presStyleCnt="6"/>
      <dgm:spPr>
        <a:blipFill rotWithShape="0">
          <a:blip xmlns:r="http://schemas.openxmlformats.org/officeDocument/2006/relationships" r:embed="rId1"/>
          <a:stretch>
            <a:fillRect/>
          </a:stretch>
        </a:blipFill>
      </dgm:spPr>
    </dgm:pt>
    <dgm:pt modelId="{B54E2F84-2B9E-A846-A607-62A1334A76F8}" type="pres">
      <dgm:prSet presAssocID="{DCD8E1E3-38BA-904A-81B1-05B757A7F36A}" presName="txShp" presStyleLbl="node1" presStyleIdx="2" presStyleCnt="6">
        <dgm:presLayoutVars>
          <dgm:bulletEnabled val="1"/>
        </dgm:presLayoutVars>
      </dgm:prSet>
      <dgm:spPr/>
    </dgm:pt>
    <dgm:pt modelId="{B9E97835-4598-B64F-92FF-258BDE86F292}" type="pres">
      <dgm:prSet presAssocID="{98431939-1A5D-DC45-9F35-05644768FFE5}" presName="spacing" presStyleCnt="0"/>
      <dgm:spPr/>
    </dgm:pt>
    <dgm:pt modelId="{08A7F1C7-1292-6247-BD30-F5F865E78E17}" type="pres">
      <dgm:prSet presAssocID="{6CCF201C-CFF1-5C40-938B-C3DC5E1FE4FE}" presName="composite" presStyleCnt="0"/>
      <dgm:spPr/>
    </dgm:pt>
    <dgm:pt modelId="{DB948488-8F4A-4645-9A8F-949D87127B91}" type="pres">
      <dgm:prSet presAssocID="{6CCF201C-CFF1-5C40-938B-C3DC5E1FE4FE}" presName="imgShp" presStyleLbl="fgImgPlace1" presStyleIdx="3" presStyleCnt="6"/>
      <dgm:spPr>
        <a:blipFill rotWithShape="0">
          <a:blip xmlns:r="http://schemas.openxmlformats.org/officeDocument/2006/relationships" r:embed="rId1"/>
          <a:stretch>
            <a:fillRect/>
          </a:stretch>
        </a:blipFill>
      </dgm:spPr>
    </dgm:pt>
    <dgm:pt modelId="{D06BF2F9-008D-DD4F-825C-149DF4B74FA5}" type="pres">
      <dgm:prSet presAssocID="{6CCF201C-CFF1-5C40-938B-C3DC5E1FE4FE}" presName="txShp" presStyleLbl="node1" presStyleIdx="3" presStyleCnt="6">
        <dgm:presLayoutVars>
          <dgm:bulletEnabled val="1"/>
        </dgm:presLayoutVars>
      </dgm:prSet>
      <dgm:spPr/>
    </dgm:pt>
    <dgm:pt modelId="{694BEBEA-A581-6544-A9C9-5009FE19B058}" type="pres">
      <dgm:prSet presAssocID="{1A107F61-DD42-1548-9B7B-5B4FFE46F2C8}" presName="spacing" presStyleCnt="0"/>
      <dgm:spPr/>
    </dgm:pt>
    <dgm:pt modelId="{EE9E32A7-6D7D-2047-993B-D461DF705D85}" type="pres">
      <dgm:prSet presAssocID="{6607AB96-CCBB-8144-B420-BD115701560C}" presName="composite" presStyleCnt="0"/>
      <dgm:spPr/>
    </dgm:pt>
    <dgm:pt modelId="{1159F646-2A44-964E-9D9B-A8D7B7CDDE0C}" type="pres">
      <dgm:prSet presAssocID="{6607AB96-CCBB-8144-B420-BD115701560C}" presName="imgShp" presStyleLbl="fgImgPlace1" presStyleIdx="4" presStyleCnt="6"/>
      <dgm:spPr>
        <a:blipFill rotWithShape="0">
          <a:blip xmlns:r="http://schemas.openxmlformats.org/officeDocument/2006/relationships" r:embed="rId1"/>
          <a:stretch>
            <a:fillRect/>
          </a:stretch>
        </a:blipFill>
      </dgm:spPr>
    </dgm:pt>
    <dgm:pt modelId="{39B606A7-A02F-0442-AA49-0663DB654741}" type="pres">
      <dgm:prSet presAssocID="{6607AB96-CCBB-8144-B420-BD115701560C}" presName="txShp" presStyleLbl="node1" presStyleIdx="4" presStyleCnt="6">
        <dgm:presLayoutVars>
          <dgm:bulletEnabled val="1"/>
        </dgm:presLayoutVars>
      </dgm:prSet>
      <dgm:spPr/>
    </dgm:pt>
    <dgm:pt modelId="{6CDD64DD-FC26-5A44-AB65-AE0388E6962A}" type="pres">
      <dgm:prSet presAssocID="{B936560F-0F96-BC44-9B30-5CC3C8EAA020}" presName="spacing" presStyleCnt="0"/>
      <dgm:spPr/>
    </dgm:pt>
    <dgm:pt modelId="{BD11BFD7-2AC9-E748-AF8C-78A92ECDB7AD}" type="pres">
      <dgm:prSet presAssocID="{64504354-C9A9-1E48-ACEE-8A1E9B82A703}" presName="composite" presStyleCnt="0"/>
      <dgm:spPr/>
    </dgm:pt>
    <dgm:pt modelId="{669CD8ED-87BD-3F4E-8BED-4F29DC66607A}" type="pres">
      <dgm:prSet presAssocID="{64504354-C9A9-1E48-ACEE-8A1E9B82A703}" presName="imgShp" presStyleLbl="fgImgPlace1" presStyleIdx="5" presStyleCnt="6"/>
      <dgm:spPr>
        <a:blipFill rotWithShape="0">
          <a:blip xmlns:r="http://schemas.openxmlformats.org/officeDocument/2006/relationships" r:embed="rId1"/>
          <a:stretch>
            <a:fillRect/>
          </a:stretch>
        </a:blipFill>
      </dgm:spPr>
    </dgm:pt>
    <dgm:pt modelId="{2DE99888-09C7-1D45-9DE6-EA8E69B30B6E}" type="pres">
      <dgm:prSet presAssocID="{64504354-C9A9-1E48-ACEE-8A1E9B82A703}" presName="txShp" presStyleLbl="node1" presStyleIdx="5" presStyleCnt="6">
        <dgm:presLayoutVars>
          <dgm:bulletEnabled val="1"/>
        </dgm:presLayoutVars>
      </dgm:prSet>
      <dgm:spPr/>
    </dgm:pt>
  </dgm:ptLst>
  <dgm:cxnLst>
    <dgm:cxn modelId="{D1E05716-2B98-44EB-A926-796071E0373D}" type="presOf" srcId="{64504354-C9A9-1E48-ACEE-8A1E9B82A703}" destId="{2DE99888-09C7-1D45-9DE6-EA8E69B30B6E}" srcOrd="0" destOrd="0" presId="urn:microsoft.com/office/officeart/2005/8/layout/vList3#1"/>
    <dgm:cxn modelId="{033A9B19-DEB6-4043-BC9D-8BBD7FE12CCD}" type="presOf" srcId="{DCD8E1E3-38BA-904A-81B1-05B757A7F36A}" destId="{B54E2F84-2B9E-A846-A607-62A1334A76F8}" srcOrd="0" destOrd="0" presId="urn:microsoft.com/office/officeart/2005/8/layout/vList3#1"/>
    <dgm:cxn modelId="{19359F33-3E21-6C47-89AF-D645565BFA0C}" srcId="{B9D50DC8-CDAF-F24B-A851-F63DEC36AE55}" destId="{6607AB96-CCBB-8144-B420-BD115701560C}" srcOrd="4" destOrd="0" parTransId="{01DE962F-1569-8444-A6DF-773392032A6B}" sibTransId="{B936560F-0F96-BC44-9B30-5CC3C8EAA020}"/>
    <dgm:cxn modelId="{3A9FA536-6B58-42B2-B798-1F49736A843B}" type="presOf" srcId="{6607AB96-CCBB-8144-B420-BD115701560C}" destId="{39B606A7-A02F-0442-AA49-0663DB654741}" srcOrd="0" destOrd="0" presId="urn:microsoft.com/office/officeart/2005/8/layout/vList3#1"/>
    <dgm:cxn modelId="{288FAC5E-DF00-8D49-9B35-623AD1687C1D}" srcId="{B9D50DC8-CDAF-F24B-A851-F63DEC36AE55}" destId="{6CCF201C-CFF1-5C40-938B-C3DC5E1FE4FE}" srcOrd="3" destOrd="0" parTransId="{38943023-0E83-744C-A9FB-7B0B75A2DF09}" sibTransId="{1A107F61-DD42-1548-9B7B-5B4FFE46F2C8}"/>
    <dgm:cxn modelId="{43745368-9B75-420B-B227-FB1285AE768B}" type="presOf" srcId="{1C2A5D1A-2F18-E24F-AD78-107E86A5C6DE}" destId="{C0A35373-78EC-3249-B957-49A149BDB84C}" srcOrd="0" destOrd="0" presId="urn:microsoft.com/office/officeart/2005/8/layout/vList3#1"/>
    <dgm:cxn modelId="{08BC665A-5663-4FD2-8B27-02A7C3E40711}" type="presOf" srcId="{202A02CC-CE49-034A-BAB9-218AD4AF0495}" destId="{5557B74F-C27B-8743-B24E-DE4993B53F3D}" srcOrd="0" destOrd="0" presId="urn:microsoft.com/office/officeart/2005/8/layout/vList3#1"/>
    <dgm:cxn modelId="{F574B77F-E994-1D4B-97B1-A2FCEC1FB2C1}" srcId="{B9D50DC8-CDAF-F24B-A851-F63DEC36AE55}" destId="{DCD8E1E3-38BA-904A-81B1-05B757A7F36A}" srcOrd="2" destOrd="0" parTransId="{43D233E6-C371-E543-AE95-0059FA075CF9}" sibTransId="{98431939-1A5D-DC45-9F35-05644768FFE5}"/>
    <dgm:cxn modelId="{28682CBD-D984-8642-862B-E55671B9F5C4}" srcId="{B9D50DC8-CDAF-F24B-A851-F63DEC36AE55}" destId="{202A02CC-CE49-034A-BAB9-218AD4AF0495}" srcOrd="1" destOrd="0" parTransId="{82FFB651-BD16-8545-8A7F-120516397472}" sibTransId="{9EA02DC6-4760-324C-8C15-90F253552FC1}"/>
    <dgm:cxn modelId="{1726C0BD-181C-694F-B824-0404B62CEDC1}" srcId="{B9D50DC8-CDAF-F24B-A851-F63DEC36AE55}" destId="{1C2A5D1A-2F18-E24F-AD78-107E86A5C6DE}" srcOrd="0" destOrd="0" parTransId="{DB57EA51-FBB3-BF45-B3C3-CB1AC87A68F7}" sibTransId="{C98EC7C7-6A5D-0E4D-B32E-D8C476FC3A6B}"/>
    <dgm:cxn modelId="{D74DDEC7-2D8C-5C46-AEA5-BE21C66E4088}" srcId="{B9D50DC8-CDAF-F24B-A851-F63DEC36AE55}" destId="{64504354-C9A9-1E48-ACEE-8A1E9B82A703}" srcOrd="5" destOrd="0" parTransId="{B3F92A53-6557-3A44-B1EA-E47C68522ED1}" sibTransId="{B3D8B86C-1602-854C-AA78-804DA7FCC55B}"/>
    <dgm:cxn modelId="{36E9C9C8-EB2A-4BDD-88EF-ABFE76A2FB4A}" type="presOf" srcId="{6CCF201C-CFF1-5C40-938B-C3DC5E1FE4FE}" destId="{D06BF2F9-008D-DD4F-825C-149DF4B74FA5}" srcOrd="0" destOrd="0" presId="urn:microsoft.com/office/officeart/2005/8/layout/vList3#1"/>
    <dgm:cxn modelId="{1E4ACFEE-12A9-4A72-A159-98DB58D3CADE}" type="presOf" srcId="{B9D50DC8-CDAF-F24B-A851-F63DEC36AE55}" destId="{C8284CC0-D5F9-C245-ACE9-CF0AA7B77131}" srcOrd="0" destOrd="0" presId="urn:microsoft.com/office/officeart/2005/8/layout/vList3#1"/>
    <dgm:cxn modelId="{6709A95F-B8CE-47BF-B77F-5AC6C5A51FAD}" type="presParOf" srcId="{C8284CC0-D5F9-C245-ACE9-CF0AA7B77131}" destId="{ABF7EA66-D6AA-F84D-B1AF-41AAEC423644}" srcOrd="0" destOrd="0" presId="urn:microsoft.com/office/officeart/2005/8/layout/vList3#1"/>
    <dgm:cxn modelId="{AEDE1FF0-ACCD-4F42-92C2-89128BC2766B}" type="presParOf" srcId="{ABF7EA66-D6AA-F84D-B1AF-41AAEC423644}" destId="{5703553C-CD6E-F748-BDFC-4905E2F9C071}" srcOrd="0" destOrd="0" presId="urn:microsoft.com/office/officeart/2005/8/layout/vList3#1"/>
    <dgm:cxn modelId="{45242C61-5CBE-4C2E-8B7F-9D3B0F99F224}" type="presParOf" srcId="{ABF7EA66-D6AA-F84D-B1AF-41AAEC423644}" destId="{C0A35373-78EC-3249-B957-49A149BDB84C}" srcOrd="1" destOrd="0" presId="urn:microsoft.com/office/officeart/2005/8/layout/vList3#1"/>
    <dgm:cxn modelId="{11528D21-D58B-4867-AE35-7E6ED8AA2A71}" type="presParOf" srcId="{C8284CC0-D5F9-C245-ACE9-CF0AA7B77131}" destId="{B9D3F487-596B-4547-8CE7-544E3456A2CC}" srcOrd="1" destOrd="0" presId="urn:microsoft.com/office/officeart/2005/8/layout/vList3#1"/>
    <dgm:cxn modelId="{2B154BCA-98AD-4744-93A5-DD62E1454D76}" type="presParOf" srcId="{C8284CC0-D5F9-C245-ACE9-CF0AA7B77131}" destId="{206A83B3-6440-B64A-86AB-BF6B5B32DD8E}" srcOrd="2" destOrd="0" presId="urn:microsoft.com/office/officeart/2005/8/layout/vList3#1"/>
    <dgm:cxn modelId="{B8623918-7F90-457C-8B7D-00606F8B62E6}" type="presParOf" srcId="{206A83B3-6440-B64A-86AB-BF6B5B32DD8E}" destId="{35213080-7406-5C49-9EAF-C323827CA815}" srcOrd="0" destOrd="0" presId="urn:microsoft.com/office/officeart/2005/8/layout/vList3#1"/>
    <dgm:cxn modelId="{E1E3A2FD-3B4B-47E4-8A7B-00F2E681D6D7}" type="presParOf" srcId="{206A83B3-6440-B64A-86AB-BF6B5B32DD8E}" destId="{5557B74F-C27B-8743-B24E-DE4993B53F3D}" srcOrd="1" destOrd="0" presId="urn:microsoft.com/office/officeart/2005/8/layout/vList3#1"/>
    <dgm:cxn modelId="{780EA541-13D2-47E1-B38D-51E79F2AA54C}" type="presParOf" srcId="{C8284CC0-D5F9-C245-ACE9-CF0AA7B77131}" destId="{1D9CC567-2A9A-FD4D-918E-12003CB07FC1}" srcOrd="3" destOrd="0" presId="urn:microsoft.com/office/officeart/2005/8/layout/vList3#1"/>
    <dgm:cxn modelId="{3D608AC7-59EE-4425-BA32-71F9FF8F18B7}" type="presParOf" srcId="{C8284CC0-D5F9-C245-ACE9-CF0AA7B77131}" destId="{5C991015-BCD7-F243-B886-8F7984BFA3B4}" srcOrd="4" destOrd="0" presId="urn:microsoft.com/office/officeart/2005/8/layout/vList3#1"/>
    <dgm:cxn modelId="{1A8CCC4E-F358-45E9-9FC7-6823AEE009B2}" type="presParOf" srcId="{5C991015-BCD7-F243-B886-8F7984BFA3B4}" destId="{C4051DEB-8500-074D-8E7A-515AFB8B4FB1}" srcOrd="0" destOrd="0" presId="urn:microsoft.com/office/officeart/2005/8/layout/vList3#1"/>
    <dgm:cxn modelId="{2E9D9491-81A2-4B92-B3BC-C9717CF200AC}" type="presParOf" srcId="{5C991015-BCD7-F243-B886-8F7984BFA3B4}" destId="{B54E2F84-2B9E-A846-A607-62A1334A76F8}" srcOrd="1" destOrd="0" presId="urn:microsoft.com/office/officeart/2005/8/layout/vList3#1"/>
    <dgm:cxn modelId="{93263296-0104-49E6-86EB-3A5A94CFE6D0}" type="presParOf" srcId="{C8284CC0-D5F9-C245-ACE9-CF0AA7B77131}" destId="{B9E97835-4598-B64F-92FF-258BDE86F292}" srcOrd="5" destOrd="0" presId="urn:microsoft.com/office/officeart/2005/8/layout/vList3#1"/>
    <dgm:cxn modelId="{CBF2F253-381F-415E-8624-493DDA9B4AF5}" type="presParOf" srcId="{C8284CC0-D5F9-C245-ACE9-CF0AA7B77131}" destId="{08A7F1C7-1292-6247-BD30-F5F865E78E17}" srcOrd="6" destOrd="0" presId="urn:microsoft.com/office/officeart/2005/8/layout/vList3#1"/>
    <dgm:cxn modelId="{36D71CE9-082C-4B95-898E-FF4EBD592C58}" type="presParOf" srcId="{08A7F1C7-1292-6247-BD30-F5F865E78E17}" destId="{DB948488-8F4A-4645-9A8F-949D87127B91}" srcOrd="0" destOrd="0" presId="urn:microsoft.com/office/officeart/2005/8/layout/vList3#1"/>
    <dgm:cxn modelId="{4ECA3E6B-2E7F-4CC7-B3AF-BF6B2379F35E}" type="presParOf" srcId="{08A7F1C7-1292-6247-BD30-F5F865E78E17}" destId="{D06BF2F9-008D-DD4F-825C-149DF4B74FA5}" srcOrd="1" destOrd="0" presId="urn:microsoft.com/office/officeart/2005/8/layout/vList3#1"/>
    <dgm:cxn modelId="{C97217C8-F9E9-414E-8627-D4046980F2C7}" type="presParOf" srcId="{C8284CC0-D5F9-C245-ACE9-CF0AA7B77131}" destId="{694BEBEA-A581-6544-A9C9-5009FE19B058}" srcOrd="7" destOrd="0" presId="urn:microsoft.com/office/officeart/2005/8/layout/vList3#1"/>
    <dgm:cxn modelId="{2D3A023F-FFD6-43D4-99A2-2313E28F1EED}" type="presParOf" srcId="{C8284CC0-D5F9-C245-ACE9-CF0AA7B77131}" destId="{EE9E32A7-6D7D-2047-993B-D461DF705D85}" srcOrd="8" destOrd="0" presId="urn:microsoft.com/office/officeart/2005/8/layout/vList3#1"/>
    <dgm:cxn modelId="{AC62D364-36D5-43F1-9E3F-3CBA10F6D2E9}" type="presParOf" srcId="{EE9E32A7-6D7D-2047-993B-D461DF705D85}" destId="{1159F646-2A44-964E-9D9B-A8D7B7CDDE0C}" srcOrd="0" destOrd="0" presId="urn:microsoft.com/office/officeart/2005/8/layout/vList3#1"/>
    <dgm:cxn modelId="{757E031E-36AA-4325-A413-BBD80D7EE7B4}" type="presParOf" srcId="{EE9E32A7-6D7D-2047-993B-D461DF705D85}" destId="{39B606A7-A02F-0442-AA49-0663DB654741}" srcOrd="1" destOrd="0" presId="urn:microsoft.com/office/officeart/2005/8/layout/vList3#1"/>
    <dgm:cxn modelId="{2791D749-ED6B-455A-9879-EB69ADFEDEDB}" type="presParOf" srcId="{C8284CC0-D5F9-C245-ACE9-CF0AA7B77131}" destId="{6CDD64DD-FC26-5A44-AB65-AE0388E6962A}" srcOrd="9" destOrd="0" presId="urn:microsoft.com/office/officeart/2005/8/layout/vList3#1"/>
    <dgm:cxn modelId="{EBBD89C8-C5C0-4D4F-AC75-5F2EC2B23C77}" type="presParOf" srcId="{C8284CC0-D5F9-C245-ACE9-CF0AA7B77131}" destId="{BD11BFD7-2AC9-E748-AF8C-78A92ECDB7AD}" srcOrd="10" destOrd="0" presId="urn:microsoft.com/office/officeart/2005/8/layout/vList3#1"/>
    <dgm:cxn modelId="{C03B9BD6-B936-4350-94E8-4315BC3A0B60}" type="presParOf" srcId="{BD11BFD7-2AC9-E748-AF8C-78A92ECDB7AD}" destId="{669CD8ED-87BD-3F4E-8BED-4F29DC66607A}" srcOrd="0" destOrd="0" presId="urn:microsoft.com/office/officeart/2005/8/layout/vList3#1"/>
    <dgm:cxn modelId="{8358DE5A-D7AC-4603-9ADD-0260563D19AE}" type="presParOf" srcId="{BD11BFD7-2AC9-E748-AF8C-78A92ECDB7AD}" destId="{2DE99888-09C7-1D45-9DE6-EA8E69B30B6E}"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64324A-5290-48AD-9F7F-5E805CF6F5B2}"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IN"/>
        </a:p>
      </dgm:t>
    </dgm:pt>
    <dgm:pt modelId="{BC598F64-A0E3-49FA-95CB-2C68266F6406}">
      <dgm:prSet phldrT="[Text]"/>
      <dgm:spPr>
        <a:solidFill>
          <a:schemeClr val="bg1">
            <a:lumMod val="50000"/>
          </a:schemeClr>
        </a:solidFill>
        <a:ln>
          <a:noFill/>
        </a:ln>
      </dgm:spPr>
      <dgm:t>
        <a:bodyPr/>
        <a:lstStyle/>
        <a:p>
          <a:pPr>
            <a:buNone/>
          </a:pPr>
          <a:r>
            <a:rPr lang="en-IN" b="1" dirty="0">
              <a:solidFill>
                <a:schemeClr val="bg1"/>
              </a:solidFill>
              <a:latin typeface="Arial Nova" panose="020B0504020202020204" pitchFamily="34" charset="0"/>
              <a:ea typeface="Open Sans Condensed" panose="020B0806030504020204" pitchFamily="34" charset="0"/>
              <a:cs typeface="Segoe UI" panose="020B0502040204020203" pitchFamily="34" charset="0"/>
            </a:rPr>
            <a:t>Minimise the impact of a DDoS attack</a:t>
          </a:r>
          <a:endParaRPr lang="en-IN" dirty="0">
            <a:solidFill>
              <a:schemeClr val="bg1"/>
            </a:solidFill>
            <a:latin typeface="Arial Nova" panose="020B0504020202020204" pitchFamily="34" charset="0"/>
          </a:endParaRPr>
        </a:p>
      </dgm:t>
    </dgm:pt>
    <dgm:pt modelId="{FF4232B1-65F3-413F-A17C-D75443EAC9C6}" type="parTrans" cxnId="{6B611FBB-1E13-4643-BE73-5CBA7F4660AB}">
      <dgm:prSet/>
      <dgm:spPr/>
      <dgm:t>
        <a:bodyPr/>
        <a:lstStyle/>
        <a:p>
          <a:endParaRPr lang="en-IN">
            <a:latin typeface="+mj-lt"/>
          </a:endParaRPr>
        </a:p>
      </dgm:t>
    </dgm:pt>
    <dgm:pt modelId="{E7D0FBBC-F563-4994-A85E-EDD4F9743DF9}" type="sibTrans" cxnId="{6B611FBB-1E13-4643-BE73-5CBA7F4660AB}">
      <dgm:prSet/>
      <dgm:spPr/>
      <dgm:t>
        <a:bodyPr/>
        <a:lstStyle/>
        <a:p>
          <a:endParaRPr lang="en-IN">
            <a:latin typeface="+mj-lt"/>
          </a:endParaRPr>
        </a:p>
      </dgm:t>
    </dgm:pt>
    <dgm:pt modelId="{7D8D51B7-DA54-46AD-B902-772A582EB979}">
      <dgm:prSet phldrT="[Text]"/>
      <dgm:spPr>
        <a:noFill/>
      </dgm:spPr>
      <dgm:t>
        <a:bodyPr/>
        <a:lstStyle/>
        <a:p>
          <a:pPr>
            <a:buFont typeface="Wingdings" panose="05000000000000000000" pitchFamily="2" charset="2"/>
            <a:buChar char="§"/>
          </a:pPr>
          <a:r>
            <a:rPr lang="en-IN">
              <a:solidFill>
                <a:schemeClr val="bg1"/>
              </a:solidFill>
              <a:latin typeface="Arial Nova" panose="020B0504020202020204" pitchFamily="34" charset="0"/>
              <a:ea typeface="Open Sans" panose="020B0606030504020204" pitchFamily="34" charset="0"/>
              <a:cs typeface="Segoe UI" panose="020B0502040204020203" pitchFamily="34" charset="0"/>
            </a:rPr>
            <a:t>Know your network – Visibility and baseline</a:t>
          </a:r>
          <a:endParaRPr lang="en-IN" dirty="0">
            <a:solidFill>
              <a:schemeClr val="bg1"/>
            </a:solidFill>
            <a:latin typeface="Arial Nova" panose="020B0504020202020204" pitchFamily="34" charset="0"/>
            <a:cs typeface="Segoe UI" panose="020B0502040204020203" pitchFamily="34" charset="0"/>
          </a:endParaRPr>
        </a:p>
      </dgm:t>
    </dgm:pt>
    <dgm:pt modelId="{9A54B8BA-5A66-44F3-BF7C-0502A83DE066}" type="parTrans" cxnId="{EBEC1E26-C955-4C67-89E3-79954B079D7E}">
      <dgm:prSet/>
      <dgm:spPr/>
      <dgm:t>
        <a:bodyPr/>
        <a:lstStyle/>
        <a:p>
          <a:endParaRPr lang="en-IN">
            <a:latin typeface="+mj-lt"/>
          </a:endParaRPr>
        </a:p>
      </dgm:t>
    </dgm:pt>
    <dgm:pt modelId="{6443B6EC-9242-4458-B797-A0844AC898C7}" type="sibTrans" cxnId="{EBEC1E26-C955-4C67-89E3-79954B079D7E}">
      <dgm:prSet/>
      <dgm:spPr/>
      <dgm:t>
        <a:bodyPr/>
        <a:lstStyle/>
        <a:p>
          <a:endParaRPr lang="en-IN">
            <a:latin typeface="+mj-lt"/>
          </a:endParaRPr>
        </a:p>
      </dgm:t>
    </dgm:pt>
    <dgm:pt modelId="{AB0C194A-5571-4202-B793-E88B51EB38E4}">
      <dgm:prSet phldrT="[Text]" custT="1"/>
      <dgm:spPr>
        <a:solidFill>
          <a:prstClr val="white">
            <a:lumMod val="50000"/>
          </a:prstClr>
        </a:solidFill>
        <a:ln w="25400" cap="flat" cmpd="sng" algn="ctr">
          <a:noFill/>
          <a:prstDash val="solid"/>
        </a:ln>
        <a:effectLst/>
      </dgm:spPr>
      <dgm:t>
        <a:bodyPr spcFirstLastPara="0" vert="horz" wrap="square" lIns="281489" tIns="0" rIns="281489" bIns="0" numCol="1" spcCol="1270" anchor="ctr" anchorCtr="0"/>
        <a:lstStyle/>
        <a:p>
          <a:pPr marL="0" lvl="0" indent="0" algn="l" defTabSz="711200">
            <a:lnSpc>
              <a:spcPct val="90000"/>
            </a:lnSpc>
            <a:spcBef>
              <a:spcPct val="0"/>
            </a:spcBef>
            <a:spcAft>
              <a:spcPct val="35000"/>
            </a:spcAft>
            <a:buNone/>
          </a:pPr>
          <a:r>
            <a:rPr lang="en-IN" sz="1600" b="1" kern="1200">
              <a:solidFill>
                <a:prstClr val="white"/>
              </a:solidFill>
              <a:latin typeface="Arial Nova" panose="020B0504020202020204" pitchFamily="34" charset="0"/>
              <a:ea typeface="Open Sans Condensed" panose="020B0806030504020204" pitchFamily="34" charset="0"/>
              <a:cs typeface="Segoe UI" panose="020B0502040204020203" pitchFamily="34" charset="0"/>
            </a:rPr>
            <a:t>Block DDoS attacks</a:t>
          </a:r>
          <a:endParaRPr lang="en-IN" sz="1600" b="1" kern="1200" dirty="0">
            <a:solidFill>
              <a:prstClr val="white"/>
            </a:solidFill>
            <a:latin typeface="Arial Nova" panose="020B0504020202020204" pitchFamily="34" charset="0"/>
            <a:ea typeface="Open Sans Condensed" panose="020B0806030504020204" pitchFamily="34" charset="0"/>
            <a:cs typeface="Segoe UI" panose="020B0502040204020203" pitchFamily="34" charset="0"/>
          </a:endParaRPr>
        </a:p>
      </dgm:t>
    </dgm:pt>
    <dgm:pt modelId="{074CE71A-B86A-4E14-9A0F-8C5F5FD31534}" type="parTrans" cxnId="{AF617A96-0263-4F8F-B595-AABB2BDE6050}">
      <dgm:prSet/>
      <dgm:spPr/>
      <dgm:t>
        <a:bodyPr/>
        <a:lstStyle/>
        <a:p>
          <a:endParaRPr lang="en-IN">
            <a:latin typeface="+mj-lt"/>
          </a:endParaRPr>
        </a:p>
      </dgm:t>
    </dgm:pt>
    <dgm:pt modelId="{D870ABB4-6FC6-412C-A4A0-F183BB765786}" type="sibTrans" cxnId="{AF617A96-0263-4F8F-B595-AABB2BDE6050}">
      <dgm:prSet/>
      <dgm:spPr/>
      <dgm:t>
        <a:bodyPr/>
        <a:lstStyle/>
        <a:p>
          <a:endParaRPr lang="en-IN">
            <a:latin typeface="+mj-lt"/>
          </a:endParaRPr>
        </a:p>
      </dgm:t>
    </dgm:pt>
    <dgm:pt modelId="{4671D22B-91A8-419E-8526-BAA6522B750B}">
      <dgm:prSet/>
      <dgm:spPr>
        <a:noFill/>
      </dgm:spPr>
      <dgm:t>
        <a:bodyPr/>
        <a:lstStyle/>
        <a:p>
          <a:pPr>
            <a:buFont typeface="Wingdings" panose="05000000000000000000" pitchFamily="2" charset="2"/>
            <a:buChar char="§"/>
          </a:pPr>
          <a:r>
            <a:rPr lang="en-IN">
              <a:solidFill>
                <a:schemeClr val="bg1"/>
              </a:solidFill>
              <a:latin typeface="Arial Nova" panose="020B0504020202020204" pitchFamily="34" charset="0"/>
              <a:ea typeface="Open Sans" panose="020B0606030504020204" pitchFamily="34" charset="0"/>
              <a:cs typeface="Segoe UI" panose="020B0502040204020203" pitchFamily="34" charset="0"/>
            </a:rPr>
            <a:t>Know who to call – Network or security </a:t>
          </a:r>
          <a:endParaRPr lang="en-IN" dirty="0">
            <a:solidFill>
              <a:schemeClr val="bg1"/>
            </a:solidFill>
            <a:latin typeface="Arial Nova" panose="020B0504020202020204" pitchFamily="34" charset="0"/>
            <a:ea typeface="Open Sans" panose="020B0606030504020204" pitchFamily="34" charset="0"/>
            <a:cs typeface="Segoe UI" panose="020B0502040204020203" pitchFamily="34" charset="0"/>
          </a:endParaRPr>
        </a:p>
      </dgm:t>
    </dgm:pt>
    <dgm:pt modelId="{52C44DC0-0797-4232-8DDF-E9E95545A9C1}" type="parTrans" cxnId="{A39BAD86-355B-4090-979F-E87E75AC7DAC}">
      <dgm:prSet/>
      <dgm:spPr/>
      <dgm:t>
        <a:bodyPr/>
        <a:lstStyle/>
        <a:p>
          <a:endParaRPr lang="en-IN">
            <a:latin typeface="+mj-lt"/>
          </a:endParaRPr>
        </a:p>
      </dgm:t>
    </dgm:pt>
    <dgm:pt modelId="{01824881-48E0-411E-B4CC-7F373D59E30F}" type="sibTrans" cxnId="{A39BAD86-355B-4090-979F-E87E75AC7DAC}">
      <dgm:prSet/>
      <dgm:spPr/>
      <dgm:t>
        <a:bodyPr/>
        <a:lstStyle/>
        <a:p>
          <a:endParaRPr lang="en-IN">
            <a:latin typeface="+mj-lt"/>
          </a:endParaRPr>
        </a:p>
      </dgm:t>
    </dgm:pt>
    <dgm:pt modelId="{2E3557FD-CA32-45A3-AF31-F5B90BF88E6D}">
      <dgm:prSet/>
      <dgm:spPr>
        <a:noFill/>
      </dgm:spPr>
      <dgm:t>
        <a:bodyPr/>
        <a:lstStyle/>
        <a:p>
          <a:pPr>
            <a:buFont typeface="Wingdings" panose="05000000000000000000" pitchFamily="2" charset="2"/>
            <a:buChar char="§"/>
          </a:pPr>
          <a:r>
            <a:rPr lang="en-IN" dirty="0">
              <a:solidFill>
                <a:schemeClr val="bg1"/>
              </a:solidFill>
              <a:latin typeface="Arial Nova" panose="020B0504020202020204" pitchFamily="34" charset="0"/>
              <a:ea typeface="Open Sans" panose="020B0606030504020204" pitchFamily="34" charset="0"/>
              <a:cs typeface="Segoe UI" panose="020B0502040204020203" pitchFamily="34" charset="0"/>
            </a:rPr>
            <a:t>Know what to do – Incident handling procedure</a:t>
          </a:r>
        </a:p>
      </dgm:t>
    </dgm:pt>
    <dgm:pt modelId="{B7F825FF-D5CE-497D-A166-31F264DD3DB3}" type="parTrans" cxnId="{F469ACF5-C2E6-4D44-AB28-D2F1BC547F9D}">
      <dgm:prSet/>
      <dgm:spPr/>
      <dgm:t>
        <a:bodyPr/>
        <a:lstStyle/>
        <a:p>
          <a:endParaRPr lang="en-IN">
            <a:latin typeface="+mj-lt"/>
          </a:endParaRPr>
        </a:p>
      </dgm:t>
    </dgm:pt>
    <dgm:pt modelId="{B074348C-8E8D-4EFE-8CFD-4CDDAE9ED1EA}" type="sibTrans" cxnId="{F469ACF5-C2E6-4D44-AB28-D2F1BC547F9D}">
      <dgm:prSet/>
      <dgm:spPr/>
      <dgm:t>
        <a:bodyPr/>
        <a:lstStyle/>
        <a:p>
          <a:endParaRPr lang="en-IN">
            <a:latin typeface="+mj-lt"/>
          </a:endParaRPr>
        </a:p>
      </dgm:t>
    </dgm:pt>
    <dgm:pt modelId="{3D120A8F-2FD1-449A-A55D-FAC80CA26741}">
      <dgm:prSet/>
      <dgm:spPr>
        <a:noFill/>
      </dgm:spPr>
      <dgm:t>
        <a:bodyPr/>
        <a:lstStyle/>
        <a:p>
          <a:pPr>
            <a:buFont typeface="Wingdings" panose="05000000000000000000" pitchFamily="2" charset="2"/>
            <a:buChar char="§"/>
          </a:pPr>
          <a:r>
            <a:rPr lang="en-IN" dirty="0">
              <a:solidFill>
                <a:schemeClr val="bg1"/>
              </a:solidFill>
              <a:latin typeface="Arial Nova" panose="020B0504020202020204" pitchFamily="34" charset="0"/>
              <a:ea typeface="Open Sans" panose="020B0606030504020204" pitchFamily="34" charset="0"/>
              <a:cs typeface="Segoe UI" panose="020B0502040204020203" pitchFamily="34" charset="0"/>
            </a:rPr>
            <a:t>Know what to block – Unwanted ports and services</a:t>
          </a:r>
        </a:p>
      </dgm:t>
    </dgm:pt>
    <dgm:pt modelId="{203F8AB0-8503-462A-BCE3-4200BD4B4B7F}" type="parTrans" cxnId="{CED08070-8C5B-4A71-AF3C-D10E2C4172FA}">
      <dgm:prSet/>
      <dgm:spPr/>
      <dgm:t>
        <a:bodyPr/>
        <a:lstStyle/>
        <a:p>
          <a:endParaRPr lang="en-IN">
            <a:latin typeface="+mj-lt"/>
          </a:endParaRPr>
        </a:p>
      </dgm:t>
    </dgm:pt>
    <dgm:pt modelId="{EDA728B8-814E-4E79-8560-24C41D5000DB}" type="sibTrans" cxnId="{CED08070-8C5B-4A71-AF3C-D10E2C4172FA}">
      <dgm:prSet/>
      <dgm:spPr/>
      <dgm:t>
        <a:bodyPr/>
        <a:lstStyle/>
        <a:p>
          <a:endParaRPr lang="en-IN">
            <a:latin typeface="+mj-lt"/>
          </a:endParaRPr>
        </a:p>
      </dgm:t>
    </dgm:pt>
    <dgm:pt modelId="{2FA713CE-DA64-4656-A902-5CD05C330C77}">
      <dgm:prSet/>
      <dgm:spPr>
        <a:noFill/>
      </dgm:spPr>
      <dgm:t>
        <a:bodyPr/>
        <a:lstStyle/>
        <a:p>
          <a:pPr>
            <a:buFont typeface="Wingdings" panose="05000000000000000000" pitchFamily="2" charset="2"/>
            <a:buChar char="§"/>
          </a:pPr>
          <a:r>
            <a:rPr lang="en-IN" dirty="0">
              <a:solidFill>
                <a:schemeClr val="bg1"/>
              </a:solidFill>
              <a:latin typeface="Arial Nova" panose="020B0504020202020204" pitchFamily="34" charset="0"/>
              <a:ea typeface="Open Sans" panose="020B0606030504020204" pitchFamily="34" charset="0"/>
              <a:cs typeface="Segoe UI" panose="020B0502040204020203" pitchFamily="34" charset="0"/>
            </a:rPr>
            <a:t>Know where to block – Stateful or stateless devices</a:t>
          </a:r>
        </a:p>
      </dgm:t>
    </dgm:pt>
    <dgm:pt modelId="{6EFD728B-EBF1-4430-8685-0EC9D32CFCA1}" type="parTrans" cxnId="{61A765B7-658E-43F4-8FF0-B3609DF40422}">
      <dgm:prSet/>
      <dgm:spPr/>
      <dgm:t>
        <a:bodyPr/>
        <a:lstStyle/>
        <a:p>
          <a:endParaRPr lang="en-IN">
            <a:latin typeface="+mj-lt"/>
          </a:endParaRPr>
        </a:p>
      </dgm:t>
    </dgm:pt>
    <dgm:pt modelId="{18C34D21-DE04-4394-A75E-4B4BC801A170}" type="sibTrans" cxnId="{61A765B7-658E-43F4-8FF0-B3609DF40422}">
      <dgm:prSet/>
      <dgm:spPr/>
      <dgm:t>
        <a:bodyPr/>
        <a:lstStyle/>
        <a:p>
          <a:endParaRPr lang="en-IN">
            <a:latin typeface="+mj-lt"/>
          </a:endParaRPr>
        </a:p>
      </dgm:t>
    </dgm:pt>
    <dgm:pt modelId="{81C5FD50-20AD-43B3-96DB-AC1383287BCF}">
      <dgm:prSet phldrT="[Text]"/>
      <dgm:spPr>
        <a:noFill/>
      </dgm:spPr>
      <dgm:t>
        <a:bodyPr/>
        <a:lstStyle/>
        <a:p>
          <a:pPr>
            <a:buFont typeface="Wingdings" panose="05000000000000000000" pitchFamily="2" charset="2"/>
            <a:buChar char="§"/>
          </a:pPr>
          <a:r>
            <a:rPr lang="en-US" dirty="0">
              <a:solidFill>
                <a:schemeClr val="bg1"/>
              </a:solidFill>
              <a:latin typeface="Arial Nova" panose="020B0504020202020204" pitchFamily="34" charset="0"/>
              <a:ea typeface="Open Sans" panose="020B0606030504020204" pitchFamily="34" charset="0"/>
              <a:cs typeface="Segoe UI" panose="020B0502040204020203" pitchFamily="34" charset="0"/>
            </a:rPr>
            <a:t>Utilize the security capabilities built into other network and security infrastructure to minimize impact where possible</a:t>
          </a:r>
          <a:endParaRPr lang="en-IN" dirty="0">
            <a:solidFill>
              <a:schemeClr val="bg1"/>
            </a:solidFill>
            <a:latin typeface="Arial Nova" panose="020B0504020202020204" pitchFamily="34" charset="0"/>
            <a:cs typeface="Segoe UI" panose="020B0502040204020203" pitchFamily="34" charset="0"/>
          </a:endParaRPr>
        </a:p>
      </dgm:t>
    </dgm:pt>
    <dgm:pt modelId="{8F798FE2-F475-4565-B743-9CE8535993E7}" type="parTrans" cxnId="{0370ECD1-D4EB-4A0C-BD22-D4E71EDDAE43}">
      <dgm:prSet/>
      <dgm:spPr/>
      <dgm:t>
        <a:bodyPr/>
        <a:lstStyle/>
        <a:p>
          <a:endParaRPr lang="en-IN">
            <a:latin typeface="+mj-lt"/>
          </a:endParaRPr>
        </a:p>
      </dgm:t>
    </dgm:pt>
    <dgm:pt modelId="{9569FB2E-674B-451A-9399-9A88D919297B}" type="sibTrans" cxnId="{0370ECD1-D4EB-4A0C-BD22-D4E71EDDAE43}">
      <dgm:prSet/>
      <dgm:spPr/>
      <dgm:t>
        <a:bodyPr/>
        <a:lstStyle/>
        <a:p>
          <a:endParaRPr lang="en-IN">
            <a:latin typeface="+mj-lt"/>
          </a:endParaRPr>
        </a:p>
      </dgm:t>
    </dgm:pt>
    <dgm:pt modelId="{BB0BAFDE-A704-4815-8348-39E5D95F3D0E}">
      <dgm:prSet/>
      <dgm:spPr>
        <a:noFill/>
      </dgm:spPr>
      <dgm:t>
        <a:bodyPr/>
        <a:lstStyle/>
        <a:p>
          <a:pPr>
            <a:buFont typeface="Wingdings" panose="05000000000000000000" pitchFamily="2" charset="2"/>
            <a:buChar char="§"/>
          </a:pPr>
          <a:r>
            <a:rPr lang="en-IN">
              <a:solidFill>
                <a:schemeClr val="bg1"/>
              </a:solidFill>
              <a:latin typeface="Arial Nova" panose="020B0504020202020204" pitchFamily="34" charset="0"/>
              <a:ea typeface="Open Sans" panose="020B0606030504020204" pitchFamily="34" charset="0"/>
              <a:cs typeface="Segoe UI" panose="020B0502040204020203" pitchFamily="34" charset="0"/>
            </a:rPr>
            <a:t>Subscribe for specialised solutions and services are based around DDoS attack protection</a:t>
          </a:r>
          <a:endParaRPr lang="en-IN" dirty="0">
            <a:solidFill>
              <a:schemeClr val="bg1"/>
            </a:solidFill>
            <a:latin typeface="Arial Nova" panose="020B0504020202020204" pitchFamily="34" charset="0"/>
            <a:ea typeface="Open Sans" panose="020B0606030504020204" pitchFamily="34" charset="0"/>
            <a:cs typeface="Segoe UI" panose="020B0502040204020203" pitchFamily="34" charset="0"/>
          </a:endParaRPr>
        </a:p>
      </dgm:t>
    </dgm:pt>
    <dgm:pt modelId="{4C4E27C8-C3BC-4D5E-B47C-E25FF34B963E}" type="parTrans" cxnId="{D52DDA29-CFA6-4335-A0D0-A24186F3BC5A}">
      <dgm:prSet/>
      <dgm:spPr/>
      <dgm:t>
        <a:bodyPr/>
        <a:lstStyle/>
        <a:p>
          <a:endParaRPr lang="en-IN">
            <a:latin typeface="+mj-lt"/>
          </a:endParaRPr>
        </a:p>
      </dgm:t>
    </dgm:pt>
    <dgm:pt modelId="{AE29AB07-45B2-4074-BBB1-0E992753ABEF}" type="sibTrans" cxnId="{D52DDA29-CFA6-4335-A0D0-A24186F3BC5A}">
      <dgm:prSet/>
      <dgm:spPr/>
      <dgm:t>
        <a:bodyPr/>
        <a:lstStyle/>
        <a:p>
          <a:endParaRPr lang="en-IN">
            <a:latin typeface="+mj-lt"/>
          </a:endParaRPr>
        </a:p>
      </dgm:t>
    </dgm:pt>
    <dgm:pt modelId="{99C07D67-392E-4858-B602-3122D2230795}">
      <dgm:prSet/>
      <dgm:spPr>
        <a:noFill/>
      </dgm:spPr>
      <dgm:t>
        <a:bodyPr/>
        <a:lstStyle/>
        <a:p>
          <a:pPr>
            <a:buFont typeface="Wingdings" panose="05000000000000000000" pitchFamily="2" charset="2"/>
            <a:buChar char="§"/>
          </a:pPr>
          <a:r>
            <a:rPr lang="en-IN" dirty="0">
              <a:solidFill>
                <a:schemeClr val="bg1"/>
              </a:solidFill>
              <a:latin typeface="Arial Nova" panose="020B0504020202020204" pitchFamily="34" charset="0"/>
              <a:ea typeface="Open Sans" panose="020B0606030504020204" pitchFamily="34" charset="0"/>
              <a:cs typeface="Segoe UI" panose="020B0502040204020203" pitchFamily="34" charset="0"/>
            </a:rPr>
            <a:t>Service providers offering DDoS services can deal with higher magnitude attacks which could saturate an organization’s internet connectivity.</a:t>
          </a:r>
        </a:p>
      </dgm:t>
    </dgm:pt>
    <dgm:pt modelId="{E7C1B82B-775E-4C80-AC24-5988C536DE3B}" type="parTrans" cxnId="{257F5EF5-F620-4FC1-B4D7-98D3087A11CE}">
      <dgm:prSet/>
      <dgm:spPr/>
      <dgm:t>
        <a:bodyPr/>
        <a:lstStyle/>
        <a:p>
          <a:endParaRPr lang="en-IN">
            <a:latin typeface="+mj-lt"/>
          </a:endParaRPr>
        </a:p>
      </dgm:t>
    </dgm:pt>
    <dgm:pt modelId="{B2378EDA-34BC-41A2-8EB1-2B16A54923C6}" type="sibTrans" cxnId="{257F5EF5-F620-4FC1-B4D7-98D3087A11CE}">
      <dgm:prSet/>
      <dgm:spPr/>
      <dgm:t>
        <a:bodyPr/>
        <a:lstStyle/>
        <a:p>
          <a:endParaRPr lang="en-IN">
            <a:latin typeface="+mj-lt"/>
          </a:endParaRPr>
        </a:p>
      </dgm:t>
    </dgm:pt>
    <dgm:pt modelId="{4B8D846A-C1D9-46F9-8CDB-E97287958CF2}">
      <dgm:prSet/>
      <dgm:spPr>
        <a:noFill/>
      </dgm:spPr>
      <dgm:t>
        <a:bodyPr/>
        <a:lstStyle/>
        <a:p>
          <a:pPr>
            <a:buFont typeface="Wingdings" panose="05000000000000000000" pitchFamily="2" charset="2"/>
            <a:buChar char="§"/>
          </a:pPr>
          <a:r>
            <a:rPr lang="en-IN" dirty="0">
              <a:solidFill>
                <a:schemeClr val="bg1"/>
              </a:solidFill>
              <a:latin typeface="Arial Nova" panose="020B0504020202020204" pitchFamily="34" charset="0"/>
              <a:ea typeface="Open Sans" panose="020B0606030504020204" pitchFamily="34" charset="0"/>
              <a:cs typeface="Segoe UI" panose="020B0502040204020203" pitchFamily="34" charset="0"/>
            </a:rPr>
            <a:t>Hybrid solutions – Cloud and premise based</a:t>
          </a:r>
          <a:endParaRPr lang="en-US" dirty="0">
            <a:solidFill>
              <a:schemeClr val="bg1"/>
            </a:solidFill>
            <a:latin typeface="Arial Nova" panose="020B0504020202020204" pitchFamily="34" charset="0"/>
            <a:ea typeface="Open Sans" panose="020B0606030504020204" pitchFamily="34" charset="0"/>
            <a:cs typeface="Segoe UI" panose="020B0502040204020203" pitchFamily="34" charset="0"/>
          </a:endParaRPr>
        </a:p>
      </dgm:t>
    </dgm:pt>
    <dgm:pt modelId="{771C52C4-8880-43C6-9712-2A3A546D4660}" type="parTrans" cxnId="{A5FE23AD-9BCC-4F59-8042-7961DC0E726D}">
      <dgm:prSet/>
      <dgm:spPr/>
      <dgm:t>
        <a:bodyPr/>
        <a:lstStyle/>
        <a:p>
          <a:endParaRPr lang="en-IN">
            <a:latin typeface="+mj-lt"/>
          </a:endParaRPr>
        </a:p>
      </dgm:t>
    </dgm:pt>
    <dgm:pt modelId="{DA3789F7-194E-45A6-A978-C3815CE495C4}" type="sibTrans" cxnId="{A5FE23AD-9BCC-4F59-8042-7961DC0E726D}">
      <dgm:prSet/>
      <dgm:spPr/>
      <dgm:t>
        <a:bodyPr/>
        <a:lstStyle/>
        <a:p>
          <a:endParaRPr lang="en-IN">
            <a:latin typeface="+mj-lt"/>
          </a:endParaRPr>
        </a:p>
      </dgm:t>
    </dgm:pt>
    <dgm:pt modelId="{2904CEDB-173E-454C-B14F-2027C961B92A}" type="pres">
      <dgm:prSet presAssocID="{E664324A-5290-48AD-9F7F-5E805CF6F5B2}" presName="linear" presStyleCnt="0">
        <dgm:presLayoutVars>
          <dgm:dir/>
          <dgm:animLvl val="lvl"/>
          <dgm:resizeHandles val="exact"/>
        </dgm:presLayoutVars>
      </dgm:prSet>
      <dgm:spPr/>
    </dgm:pt>
    <dgm:pt modelId="{D757587C-7DB7-466B-8940-85B4A26830CC}" type="pres">
      <dgm:prSet presAssocID="{BC598F64-A0E3-49FA-95CB-2C68266F6406}" presName="parentLin" presStyleCnt="0"/>
      <dgm:spPr/>
    </dgm:pt>
    <dgm:pt modelId="{AFD63454-77E0-43D6-96FA-7DAF172A40BC}" type="pres">
      <dgm:prSet presAssocID="{BC598F64-A0E3-49FA-95CB-2C68266F6406}" presName="parentLeftMargin" presStyleLbl="node1" presStyleIdx="0" presStyleCnt="2"/>
      <dgm:spPr/>
    </dgm:pt>
    <dgm:pt modelId="{947382F0-2B6D-4EA8-BB7C-88E0FF39C68A}" type="pres">
      <dgm:prSet presAssocID="{BC598F64-A0E3-49FA-95CB-2C68266F6406}" presName="parentText" presStyleLbl="node1" presStyleIdx="0" presStyleCnt="2">
        <dgm:presLayoutVars>
          <dgm:chMax val="0"/>
          <dgm:bulletEnabled val="1"/>
        </dgm:presLayoutVars>
      </dgm:prSet>
      <dgm:spPr/>
    </dgm:pt>
    <dgm:pt modelId="{9A718227-212A-4BBF-9A05-9F49C81800BB}" type="pres">
      <dgm:prSet presAssocID="{BC598F64-A0E3-49FA-95CB-2C68266F6406}" presName="negativeSpace" presStyleCnt="0"/>
      <dgm:spPr/>
    </dgm:pt>
    <dgm:pt modelId="{55E88613-CC5E-49B0-940B-CCB6B8D8AAC6}" type="pres">
      <dgm:prSet presAssocID="{BC598F64-A0E3-49FA-95CB-2C68266F6406}" presName="childText" presStyleLbl="conFgAcc1" presStyleIdx="0" presStyleCnt="2">
        <dgm:presLayoutVars>
          <dgm:bulletEnabled val="1"/>
        </dgm:presLayoutVars>
      </dgm:prSet>
      <dgm:spPr/>
    </dgm:pt>
    <dgm:pt modelId="{BD38FF99-85EB-420F-B1FC-12023836F0DF}" type="pres">
      <dgm:prSet presAssocID="{E7D0FBBC-F563-4994-A85E-EDD4F9743DF9}" presName="spaceBetweenRectangles" presStyleCnt="0"/>
      <dgm:spPr/>
    </dgm:pt>
    <dgm:pt modelId="{B1526BEC-D535-4AE2-9FD3-ABA617E88E4B}" type="pres">
      <dgm:prSet presAssocID="{AB0C194A-5571-4202-B793-E88B51EB38E4}" presName="parentLin" presStyleCnt="0"/>
      <dgm:spPr/>
    </dgm:pt>
    <dgm:pt modelId="{CFA2CE78-BED3-45E0-B02F-279E899144DA}" type="pres">
      <dgm:prSet presAssocID="{AB0C194A-5571-4202-B793-E88B51EB38E4}" presName="parentLeftMargin" presStyleLbl="node1" presStyleIdx="0" presStyleCnt="2"/>
      <dgm:spPr/>
    </dgm:pt>
    <dgm:pt modelId="{5BF139FE-2C41-40B6-8177-CF05443538DB}" type="pres">
      <dgm:prSet presAssocID="{AB0C194A-5571-4202-B793-E88B51EB38E4}" presName="parentText" presStyleLbl="node1" presStyleIdx="1" presStyleCnt="2">
        <dgm:presLayoutVars>
          <dgm:chMax val="0"/>
          <dgm:bulletEnabled val="1"/>
        </dgm:presLayoutVars>
      </dgm:prSet>
      <dgm:spPr>
        <a:xfrm>
          <a:off x="531948" y="2221142"/>
          <a:ext cx="7447279" cy="472320"/>
        </a:xfrm>
        <a:prstGeom prst="roundRect">
          <a:avLst/>
        </a:prstGeom>
      </dgm:spPr>
    </dgm:pt>
    <dgm:pt modelId="{4EC041BD-BC6F-4D82-A1A2-2F8DCA9DC0F5}" type="pres">
      <dgm:prSet presAssocID="{AB0C194A-5571-4202-B793-E88B51EB38E4}" presName="negativeSpace" presStyleCnt="0"/>
      <dgm:spPr/>
    </dgm:pt>
    <dgm:pt modelId="{756A2209-049E-4666-8B62-B135BB7E8EFE}" type="pres">
      <dgm:prSet presAssocID="{AB0C194A-5571-4202-B793-E88B51EB38E4}" presName="childText" presStyleLbl="conFgAcc1" presStyleIdx="1" presStyleCnt="2">
        <dgm:presLayoutVars>
          <dgm:bulletEnabled val="1"/>
        </dgm:presLayoutVars>
      </dgm:prSet>
      <dgm:spPr/>
    </dgm:pt>
  </dgm:ptLst>
  <dgm:cxnLst>
    <dgm:cxn modelId="{B454AB00-671D-4487-8372-42C4159870F8}" type="presOf" srcId="{3D120A8F-2FD1-449A-A55D-FAC80CA26741}" destId="{55E88613-CC5E-49B0-940B-CCB6B8D8AAC6}" srcOrd="0" destOrd="3" presId="urn:microsoft.com/office/officeart/2005/8/layout/list1"/>
    <dgm:cxn modelId="{CCD66907-F2B7-4DD7-A140-AD9CBC84D342}" type="presOf" srcId="{7D8D51B7-DA54-46AD-B902-772A582EB979}" destId="{55E88613-CC5E-49B0-940B-CCB6B8D8AAC6}" srcOrd="0" destOrd="0" presId="urn:microsoft.com/office/officeart/2005/8/layout/list1"/>
    <dgm:cxn modelId="{5AC1381A-E9B4-4083-AE97-99F91C92DF12}" type="presOf" srcId="{2FA713CE-DA64-4656-A902-5CD05C330C77}" destId="{55E88613-CC5E-49B0-940B-CCB6B8D8AAC6}" srcOrd="0" destOrd="4" presId="urn:microsoft.com/office/officeart/2005/8/layout/list1"/>
    <dgm:cxn modelId="{8717C41E-29D4-4C38-B85C-C36D61BAA57A}" type="presOf" srcId="{AB0C194A-5571-4202-B793-E88B51EB38E4}" destId="{CFA2CE78-BED3-45E0-B02F-279E899144DA}" srcOrd="0" destOrd="0" presId="urn:microsoft.com/office/officeart/2005/8/layout/list1"/>
    <dgm:cxn modelId="{EBEC1E26-C955-4C67-89E3-79954B079D7E}" srcId="{BC598F64-A0E3-49FA-95CB-2C68266F6406}" destId="{7D8D51B7-DA54-46AD-B902-772A582EB979}" srcOrd="0" destOrd="0" parTransId="{9A54B8BA-5A66-44F3-BF7C-0502A83DE066}" sibTransId="{6443B6EC-9242-4458-B797-A0844AC898C7}"/>
    <dgm:cxn modelId="{D52DDA29-CFA6-4335-A0D0-A24186F3BC5A}" srcId="{AB0C194A-5571-4202-B793-E88B51EB38E4}" destId="{BB0BAFDE-A704-4815-8348-39E5D95F3D0E}" srcOrd="1" destOrd="0" parTransId="{4C4E27C8-C3BC-4D5E-B47C-E25FF34B963E}" sibTransId="{AE29AB07-45B2-4074-BBB1-0E992753ABEF}"/>
    <dgm:cxn modelId="{5DAA6C44-F908-49A1-9F85-80A95080BC56}" type="presOf" srcId="{99C07D67-392E-4858-B602-3122D2230795}" destId="{756A2209-049E-4666-8B62-B135BB7E8EFE}" srcOrd="0" destOrd="2" presId="urn:microsoft.com/office/officeart/2005/8/layout/list1"/>
    <dgm:cxn modelId="{12440965-366D-46CE-A4A6-6B017858C859}" type="presOf" srcId="{E664324A-5290-48AD-9F7F-5E805CF6F5B2}" destId="{2904CEDB-173E-454C-B14F-2027C961B92A}" srcOrd="0" destOrd="0" presId="urn:microsoft.com/office/officeart/2005/8/layout/list1"/>
    <dgm:cxn modelId="{CED08070-8C5B-4A71-AF3C-D10E2C4172FA}" srcId="{BC598F64-A0E3-49FA-95CB-2C68266F6406}" destId="{3D120A8F-2FD1-449A-A55D-FAC80CA26741}" srcOrd="3" destOrd="0" parTransId="{203F8AB0-8503-462A-BCE3-4200BD4B4B7F}" sibTransId="{EDA728B8-814E-4E79-8560-24C41D5000DB}"/>
    <dgm:cxn modelId="{8050C174-6C43-4BBA-8F4F-36DE6D005287}" type="presOf" srcId="{4B8D846A-C1D9-46F9-8CDB-E97287958CF2}" destId="{756A2209-049E-4666-8B62-B135BB7E8EFE}" srcOrd="0" destOrd="3" presId="urn:microsoft.com/office/officeart/2005/8/layout/list1"/>
    <dgm:cxn modelId="{0B990276-F6D8-4ADB-AE8E-91B25F8A0514}" type="presOf" srcId="{4671D22B-91A8-419E-8526-BAA6522B750B}" destId="{55E88613-CC5E-49B0-940B-CCB6B8D8AAC6}" srcOrd="0" destOrd="1" presId="urn:microsoft.com/office/officeart/2005/8/layout/list1"/>
    <dgm:cxn modelId="{AFCAE877-6E40-42A3-814B-9C2885436C89}" type="presOf" srcId="{2E3557FD-CA32-45A3-AF31-F5B90BF88E6D}" destId="{55E88613-CC5E-49B0-940B-CCB6B8D8AAC6}" srcOrd="0" destOrd="2" presId="urn:microsoft.com/office/officeart/2005/8/layout/list1"/>
    <dgm:cxn modelId="{A39BAD86-355B-4090-979F-E87E75AC7DAC}" srcId="{BC598F64-A0E3-49FA-95CB-2C68266F6406}" destId="{4671D22B-91A8-419E-8526-BAA6522B750B}" srcOrd="1" destOrd="0" parTransId="{52C44DC0-0797-4232-8DDF-E9E95545A9C1}" sibTransId="{01824881-48E0-411E-B4CC-7F373D59E30F}"/>
    <dgm:cxn modelId="{AF617A96-0263-4F8F-B595-AABB2BDE6050}" srcId="{E664324A-5290-48AD-9F7F-5E805CF6F5B2}" destId="{AB0C194A-5571-4202-B793-E88B51EB38E4}" srcOrd="1" destOrd="0" parTransId="{074CE71A-B86A-4E14-9A0F-8C5F5FD31534}" sibTransId="{D870ABB4-6FC6-412C-A4A0-F183BB765786}"/>
    <dgm:cxn modelId="{7F20E1A7-0AA6-45AE-8CA3-4721475949BD}" type="presOf" srcId="{81C5FD50-20AD-43B3-96DB-AC1383287BCF}" destId="{756A2209-049E-4666-8B62-B135BB7E8EFE}" srcOrd="0" destOrd="0" presId="urn:microsoft.com/office/officeart/2005/8/layout/list1"/>
    <dgm:cxn modelId="{A5FE23AD-9BCC-4F59-8042-7961DC0E726D}" srcId="{AB0C194A-5571-4202-B793-E88B51EB38E4}" destId="{4B8D846A-C1D9-46F9-8CDB-E97287958CF2}" srcOrd="3" destOrd="0" parTransId="{771C52C4-8880-43C6-9712-2A3A546D4660}" sibTransId="{DA3789F7-194E-45A6-A978-C3815CE495C4}"/>
    <dgm:cxn modelId="{61A765B7-658E-43F4-8FF0-B3609DF40422}" srcId="{BC598F64-A0E3-49FA-95CB-2C68266F6406}" destId="{2FA713CE-DA64-4656-A902-5CD05C330C77}" srcOrd="4" destOrd="0" parTransId="{6EFD728B-EBF1-4430-8685-0EC9D32CFCA1}" sibTransId="{18C34D21-DE04-4394-A75E-4B4BC801A170}"/>
    <dgm:cxn modelId="{774758B7-E293-4381-8280-73BD6E0463ED}" type="presOf" srcId="{AB0C194A-5571-4202-B793-E88B51EB38E4}" destId="{5BF139FE-2C41-40B6-8177-CF05443538DB}" srcOrd="1" destOrd="0" presId="urn:microsoft.com/office/officeart/2005/8/layout/list1"/>
    <dgm:cxn modelId="{6B611FBB-1E13-4643-BE73-5CBA7F4660AB}" srcId="{E664324A-5290-48AD-9F7F-5E805CF6F5B2}" destId="{BC598F64-A0E3-49FA-95CB-2C68266F6406}" srcOrd="0" destOrd="0" parTransId="{FF4232B1-65F3-413F-A17C-D75443EAC9C6}" sibTransId="{E7D0FBBC-F563-4994-A85E-EDD4F9743DF9}"/>
    <dgm:cxn modelId="{0370ECD1-D4EB-4A0C-BD22-D4E71EDDAE43}" srcId="{AB0C194A-5571-4202-B793-E88B51EB38E4}" destId="{81C5FD50-20AD-43B3-96DB-AC1383287BCF}" srcOrd="0" destOrd="0" parTransId="{8F798FE2-F475-4565-B743-9CE8535993E7}" sibTransId="{9569FB2E-674B-451A-9399-9A88D919297B}"/>
    <dgm:cxn modelId="{4F23C4D5-4759-4B7B-A65D-B10C3F8A7F7A}" type="presOf" srcId="{BC598F64-A0E3-49FA-95CB-2C68266F6406}" destId="{947382F0-2B6D-4EA8-BB7C-88E0FF39C68A}" srcOrd="1" destOrd="0" presId="urn:microsoft.com/office/officeart/2005/8/layout/list1"/>
    <dgm:cxn modelId="{BF8A24ED-8F31-4589-821F-4FE2C6D48790}" type="presOf" srcId="{BB0BAFDE-A704-4815-8348-39E5D95F3D0E}" destId="{756A2209-049E-4666-8B62-B135BB7E8EFE}" srcOrd="0" destOrd="1" presId="urn:microsoft.com/office/officeart/2005/8/layout/list1"/>
    <dgm:cxn modelId="{64BA94EE-8D17-4B79-8876-92DE2DFADCFC}" type="presOf" srcId="{BC598F64-A0E3-49FA-95CB-2C68266F6406}" destId="{AFD63454-77E0-43D6-96FA-7DAF172A40BC}" srcOrd="0" destOrd="0" presId="urn:microsoft.com/office/officeart/2005/8/layout/list1"/>
    <dgm:cxn modelId="{257F5EF5-F620-4FC1-B4D7-98D3087A11CE}" srcId="{AB0C194A-5571-4202-B793-E88B51EB38E4}" destId="{99C07D67-392E-4858-B602-3122D2230795}" srcOrd="2" destOrd="0" parTransId="{E7C1B82B-775E-4C80-AC24-5988C536DE3B}" sibTransId="{B2378EDA-34BC-41A2-8EB1-2B16A54923C6}"/>
    <dgm:cxn modelId="{F469ACF5-C2E6-4D44-AB28-D2F1BC547F9D}" srcId="{BC598F64-A0E3-49FA-95CB-2C68266F6406}" destId="{2E3557FD-CA32-45A3-AF31-F5B90BF88E6D}" srcOrd="2" destOrd="0" parTransId="{B7F825FF-D5CE-497D-A166-31F264DD3DB3}" sibTransId="{B074348C-8E8D-4EFE-8CFD-4CDDAE9ED1EA}"/>
    <dgm:cxn modelId="{5658BC5C-7E85-4F61-A72A-BB5F6603C4E5}" type="presParOf" srcId="{2904CEDB-173E-454C-B14F-2027C961B92A}" destId="{D757587C-7DB7-466B-8940-85B4A26830CC}" srcOrd="0" destOrd="0" presId="urn:microsoft.com/office/officeart/2005/8/layout/list1"/>
    <dgm:cxn modelId="{C010CA4A-0383-40DF-87F0-19BFE1B56D86}" type="presParOf" srcId="{D757587C-7DB7-466B-8940-85B4A26830CC}" destId="{AFD63454-77E0-43D6-96FA-7DAF172A40BC}" srcOrd="0" destOrd="0" presId="urn:microsoft.com/office/officeart/2005/8/layout/list1"/>
    <dgm:cxn modelId="{F8003B4E-5F41-48F7-A316-50A7FA0CB0DB}" type="presParOf" srcId="{D757587C-7DB7-466B-8940-85B4A26830CC}" destId="{947382F0-2B6D-4EA8-BB7C-88E0FF39C68A}" srcOrd="1" destOrd="0" presId="urn:microsoft.com/office/officeart/2005/8/layout/list1"/>
    <dgm:cxn modelId="{00D7C804-CDE3-46E3-A96D-EBCB659CDACE}" type="presParOf" srcId="{2904CEDB-173E-454C-B14F-2027C961B92A}" destId="{9A718227-212A-4BBF-9A05-9F49C81800BB}" srcOrd="1" destOrd="0" presId="urn:microsoft.com/office/officeart/2005/8/layout/list1"/>
    <dgm:cxn modelId="{0B8FB370-F757-4907-BA48-F4B570F7E32D}" type="presParOf" srcId="{2904CEDB-173E-454C-B14F-2027C961B92A}" destId="{55E88613-CC5E-49B0-940B-CCB6B8D8AAC6}" srcOrd="2" destOrd="0" presId="urn:microsoft.com/office/officeart/2005/8/layout/list1"/>
    <dgm:cxn modelId="{8603A242-F649-4AB6-B3E1-D9429D8D1B7C}" type="presParOf" srcId="{2904CEDB-173E-454C-B14F-2027C961B92A}" destId="{BD38FF99-85EB-420F-B1FC-12023836F0DF}" srcOrd="3" destOrd="0" presId="urn:microsoft.com/office/officeart/2005/8/layout/list1"/>
    <dgm:cxn modelId="{7817F05F-8A48-4962-86E2-265BB9A3973D}" type="presParOf" srcId="{2904CEDB-173E-454C-B14F-2027C961B92A}" destId="{B1526BEC-D535-4AE2-9FD3-ABA617E88E4B}" srcOrd="4" destOrd="0" presId="urn:microsoft.com/office/officeart/2005/8/layout/list1"/>
    <dgm:cxn modelId="{9C944510-0140-4B31-AAD5-D37C75984D7D}" type="presParOf" srcId="{B1526BEC-D535-4AE2-9FD3-ABA617E88E4B}" destId="{CFA2CE78-BED3-45E0-B02F-279E899144DA}" srcOrd="0" destOrd="0" presId="urn:microsoft.com/office/officeart/2005/8/layout/list1"/>
    <dgm:cxn modelId="{89AAFB4C-7BEA-4F33-9776-741B7AF9F85E}" type="presParOf" srcId="{B1526BEC-D535-4AE2-9FD3-ABA617E88E4B}" destId="{5BF139FE-2C41-40B6-8177-CF05443538DB}" srcOrd="1" destOrd="0" presId="urn:microsoft.com/office/officeart/2005/8/layout/list1"/>
    <dgm:cxn modelId="{EB805507-7390-483C-AE0F-0895B44ED20C}" type="presParOf" srcId="{2904CEDB-173E-454C-B14F-2027C961B92A}" destId="{4EC041BD-BC6F-4D82-A1A2-2F8DCA9DC0F5}" srcOrd="5" destOrd="0" presId="urn:microsoft.com/office/officeart/2005/8/layout/list1"/>
    <dgm:cxn modelId="{076FA11D-3BCC-4ABD-9BC8-C10898F0FF0C}" type="presParOf" srcId="{2904CEDB-173E-454C-B14F-2027C961B92A}" destId="{756A2209-049E-4666-8B62-B135BB7E8EF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9622BD-5C7B-4B0C-B4C5-136E56FA3566}"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n-IN"/>
        </a:p>
      </dgm:t>
    </dgm:pt>
    <dgm:pt modelId="{A0D1A367-3B39-438F-A889-CA6C1D693F36}">
      <dgm:prSet/>
      <dgm:spPr>
        <a:ln>
          <a:noFill/>
        </a:ln>
      </dgm:spPr>
      <dgm:t>
        <a:bodyPr/>
        <a:lstStyle/>
        <a:p>
          <a:r>
            <a:rPr lang="en-IN">
              <a:latin typeface="Arial Nova" panose="020B0504020202020204" pitchFamily="34" charset="0"/>
            </a:rPr>
            <a:t>Sify uses a combination of Genie ATM + Radware DefensePro in its cloud</a:t>
          </a:r>
        </a:p>
      </dgm:t>
    </dgm:pt>
    <dgm:pt modelId="{C42CF2A5-7163-45B8-8CE1-2C65EB8680AE}" type="parTrans" cxnId="{A17F688A-9EE0-4AF7-8801-56A47AB9A605}">
      <dgm:prSet/>
      <dgm:spPr/>
      <dgm:t>
        <a:bodyPr/>
        <a:lstStyle/>
        <a:p>
          <a:endParaRPr lang="en-IN">
            <a:latin typeface="Arial Nova" panose="020B0504020202020204" pitchFamily="34" charset="0"/>
          </a:endParaRPr>
        </a:p>
      </dgm:t>
    </dgm:pt>
    <dgm:pt modelId="{0B3FB6C4-E4E4-40DB-9677-FA7B24E2C30B}" type="sibTrans" cxnId="{A17F688A-9EE0-4AF7-8801-56A47AB9A605}">
      <dgm:prSet/>
      <dgm:spPr>
        <a:solidFill>
          <a:srgbClr val="00B0F0">
            <a:alpha val="90000"/>
          </a:srgbClr>
        </a:solidFill>
        <a:ln>
          <a:noFill/>
        </a:ln>
      </dgm:spPr>
      <dgm:t>
        <a:bodyPr/>
        <a:lstStyle/>
        <a:p>
          <a:endParaRPr lang="en-IN">
            <a:latin typeface="Arial Nova" panose="020B0504020202020204" pitchFamily="34" charset="0"/>
          </a:endParaRPr>
        </a:p>
      </dgm:t>
    </dgm:pt>
    <dgm:pt modelId="{60069D4A-217C-4090-9C97-390F5729467B}">
      <dgm:prSet/>
      <dgm:spPr>
        <a:ln>
          <a:noFill/>
        </a:ln>
      </dgm:spPr>
      <dgm:t>
        <a:bodyPr/>
        <a:lstStyle/>
        <a:p>
          <a:r>
            <a:rPr lang="en-IN">
              <a:latin typeface="Arial Nova" panose="020B0504020202020204" pitchFamily="34" charset="0"/>
            </a:rPr>
            <a:t>Netflow is collected from Sify Edge Routers and sent to Genie ATM</a:t>
          </a:r>
        </a:p>
      </dgm:t>
    </dgm:pt>
    <dgm:pt modelId="{64FBA5D6-88B9-4755-B6BF-2FF14A5E6513}" type="parTrans" cxnId="{F55EC228-764B-4C02-9C14-8F22F256932B}">
      <dgm:prSet/>
      <dgm:spPr/>
      <dgm:t>
        <a:bodyPr/>
        <a:lstStyle/>
        <a:p>
          <a:endParaRPr lang="en-IN">
            <a:latin typeface="Arial Nova" panose="020B0504020202020204" pitchFamily="34" charset="0"/>
          </a:endParaRPr>
        </a:p>
      </dgm:t>
    </dgm:pt>
    <dgm:pt modelId="{79D21DBF-2186-49E2-99A1-96668508A53A}" type="sibTrans" cxnId="{F55EC228-764B-4C02-9C14-8F22F256932B}">
      <dgm:prSet/>
      <dgm:spPr>
        <a:solidFill>
          <a:srgbClr val="00B0F0">
            <a:alpha val="90000"/>
          </a:srgbClr>
        </a:solidFill>
        <a:ln>
          <a:noFill/>
        </a:ln>
      </dgm:spPr>
      <dgm:t>
        <a:bodyPr/>
        <a:lstStyle/>
        <a:p>
          <a:endParaRPr lang="en-IN">
            <a:latin typeface="Arial Nova" panose="020B0504020202020204" pitchFamily="34" charset="0"/>
          </a:endParaRPr>
        </a:p>
      </dgm:t>
    </dgm:pt>
    <dgm:pt modelId="{C73DE359-C380-4AE4-83DA-D927DDD705F1}">
      <dgm:prSet/>
      <dgm:spPr>
        <a:ln>
          <a:noFill/>
        </a:ln>
      </dgm:spPr>
      <dgm:t>
        <a:bodyPr/>
        <a:lstStyle/>
        <a:p>
          <a:r>
            <a:rPr lang="en-IN">
              <a:latin typeface="Arial Nova" panose="020B0504020202020204" pitchFamily="34" charset="0"/>
            </a:rPr>
            <a:t>The volume is measured against the threshold settings for individual signatures</a:t>
          </a:r>
        </a:p>
      </dgm:t>
    </dgm:pt>
    <dgm:pt modelId="{F6B6D21F-9610-4C95-BCA1-F83BD9E2AECA}" type="parTrans" cxnId="{1C1BD6F2-9A4F-4170-8857-52E87EE40655}">
      <dgm:prSet/>
      <dgm:spPr/>
      <dgm:t>
        <a:bodyPr/>
        <a:lstStyle/>
        <a:p>
          <a:endParaRPr lang="en-IN">
            <a:latin typeface="Arial Nova" panose="020B0504020202020204" pitchFamily="34" charset="0"/>
          </a:endParaRPr>
        </a:p>
      </dgm:t>
    </dgm:pt>
    <dgm:pt modelId="{4648B1CA-BC9D-48A1-AD47-D4A0DD1A75E0}" type="sibTrans" cxnId="{1C1BD6F2-9A4F-4170-8857-52E87EE40655}">
      <dgm:prSet/>
      <dgm:spPr>
        <a:solidFill>
          <a:srgbClr val="00B0F0">
            <a:alpha val="90000"/>
          </a:srgbClr>
        </a:solidFill>
        <a:ln>
          <a:noFill/>
        </a:ln>
      </dgm:spPr>
      <dgm:t>
        <a:bodyPr/>
        <a:lstStyle/>
        <a:p>
          <a:endParaRPr lang="en-IN">
            <a:latin typeface="Arial Nova" panose="020B0504020202020204" pitchFamily="34" charset="0"/>
          </a:endParaRPr>
        </a:p>
      </dgm:t>
    </dgm:pt>
    <dgm:pt modelId="{77270CCE-F858-44AD-BDC1-E5806FD1B494}">
      <dgm:prSet/>
      <dgm:spPr>
        <a:ln>
          <a:noFill/>
        </a:ln>
      </dgm:spPr>
      <dgm:t>
        <a:bodyPr/>
        <a:lstStyle/>
        <a:p>
          <a:r>
            <a:rPr lang="en-IN">
              <a:latin typeface="Arial Nova" panose="020B0504020202020204" pitchFamily="34" charset="0"/>
            </a:rPr>
            <a:t>In case the traffic levels are found to be crossing the threshold for a host IP, then Sify would inject a /32 BGP host route to all its peering Edge Routers with next hop as Radware DefensePro [scrubbers]</a:t>
          </a:r>
        </a:p>
      </dgm:t>
    </dgm:pt>
    <dgm:pt modelId="{E283E080-50C9-4A3D-81F6-AEBCC8DCF9EF}" type="parTrans" cxnId="{4B334212-E9EC-45D5-AADF-063C37DFF435}">
      <dgm:prSet/>
      <dgm:spPr/>
      <dgm:t>
        <a:bodyPr/>
        <a:lstStyle/>
        <a:p>
          <a:endParaRPr lang="en-IN">
            <a:latin typeface="Arial Nova" panose="020B0504020202020204" pitchFamily="34" charset="0"/>
          </a:endParaRPr>
        </a:p>
      </dgm:t>
    </dgm:pt>
    <dgm:pt modelId="{7BD81031-D54D-48DE-A68C-F00870489AE2}" type="sibTrans" cxnId="{4B334212-E9EC-45D5-AADF-063C37DFF435}">
      <dgm:prSet/>
      <dgm:spPr>
        <a:solidFill>
          <a:srgbClr val="00B0F0">
            <a:alpha val="90000"/>
          </a:srgbClr>
        </a:solidFill>
        <a:ln>
          <a:noFill/>
        </a:ln>
      </dgm:spPr>
      <dgm:t>
        <a:bodyPr/>
        <a:lstStyle/>
        <a:p>
          <a:endParaRPr lang="en-IN">
            <a:latin typeface="Arial Nova" panose="020B0504020202020204" pitchFamily="34" charset="0"/>
          </a:endParaRPr>
        </a:p>
      </dgm:t>
    </dgm:pt>
    <dgm:pt modelId="{AF59A433-2379-4B85-B9D9-09327A89D321}">
      <dgm:prSet/>
      <dgm:spPr>
        <a:ln>
          <a:noFill/>
        </a:ln>
      </dgm:spPr>
      <dgm:t>
        <a:bodyPr/>
        <a:lstStyle/>
        <a:p>
          <a:r>
            <a:rPr lang="en-IN">
              <a:latin typeface="Arial Nova" panose="020B0504020202020204" pitchFamily="34" charset="0"/>
            </a:rPr>
            <a:t>The traffic for the host is diverted via the scrubbers and cleaned</a:t>
          </a:r>
        </a:p>
      </dgm:t>
    </dgm:pt>
    <dgm:pt modelId="{7A869F79-9AFC-4402-8BC0-4AA3094ECD50}" type="parTrans" cxnId="{52094F7E-C2F1-40E8-874D-F5DFCE67B287}">
      <dgm:prSet/>
      <dgm:spPr/>
      <dgm:t>
        <a:bodyPr/>
        <a:lstStyle/>
        <a:p>
          <a:endParaRPr lang="en-IN">
            <a:latin typeface="Arial Nova" panose="020B0504020202020204" pitchFamily="34" charset="0"/>
          </a:endParaRPr>
        </a:p>
      </dgm:t>
    </dgm:pt>
    <dgm:pt modelId="{73440AE9-8E4F-4745-A4B1-6A12FF9E0703}" type="sibTrans" cxnId="{52094F7E-C2F1-40E8-874D-F5DFCE67B287}">
      <dgm:prSet/>
      <dgm:spPr/>
      <dgm:t>
        <a:bodyPr/>
        <a:lstStyle/>
        <a:p>
          <a:endParaRPr lang="en-IN">
            <a:latin typeface="Arial Nova" panose="020B0504020202020204" pitchFamily="34" charset="0"/>
          </a:endParaRPr>
        </a:p>
      </dgm:t>
    </dgm:pt>
    <dgm:pt modelId="{8E454BAD-F2FF-47DA-A37F-EF488CF799A4}">
      <dgm:prSet/>
      <dgm:spPr/>
    </dgm:pt>
    <dgm:pt modelId="{C97E5511-7CEF-456E-9A60-4AC37985FC09}" type="parTrans" cxnId="{5C008705-2FBB-4319-ABC9-9A87134F0B36}">
      <dgm:prSet/>
      <dgm:spPr/>
      <dgm:t>
        <a:bodyPr/>
        <a:lstStyle/>
        <a:p>
          <a:endParaRPr lang="en-IN">
            <a:latin typeface="Arial Nova" panose="020B0504020202020204" pitchFamily="34" charset="0"/>
          </a:endParaRPr>
        </a:p>
      </dgm:t>
    </dgm:pt>
    <dgm:pt modelId="{1673F1AB-C7E2-4195-9869-BEDAD8F877DF}" type="sibTrans" cxnId="{5C008705-2FBB-4319-ABC9-9A87134F0B36}">
      <dgm:prSet/>
      <dgm:spPr/>
      <dgm:t>
        <a:bodyPr/>
        <a:lstStyle/>
        <a:p>
          <a:endParaRPr lang="en-IN">
            <a:latin typeface="Arial Nova" panose="020B0504020202020204" pitchFamily="34" charset="0"/>
          </a:endParaRPr>
        </a:p>
      </dgm:t>
    </dgm:pt>
    <dgm:pt modelId="{9C6B5CF2-1970-4319-81D6-36DB17C446E8}" type="pres">
      <dgm:prSet presAssocID="{259622BD-5C7B-4B0C-B4C5-136E56FA3566}" presName="outerComposite" presStyleCnt="0">
        <dgm:presLayoutVars>
          <dgm:chMax val="5"/>
          <dgm:dir/>
          <dgm:resizeHandles val="exact"/>
        </dgm:presLayoutVars>
      </dgm:prSet>
      <dgm:spPr/>
    </dgm:pt>
    <dgm:pt modelId="{419412F8-F02D-43B9-8A79-AB3C7EFA897F}" type="pres">
      <dgm:prSet presAssocID="{259622BD-5C7B-4B0C-B4C5-136E56FA3566}" presName="dummyMaxCanvas" presStyleCnt="0">
        <dgm:presLayoutVars/>
      </dgm:prSet>
      <dgm:spPr/>
    </dgm:pt>
    <dgm:pt modelId="{B43FE169-2398-4001-AEE3-C8DB86462B1A}" type="pres">
      <dgm:prSet presAssocID="{259622BD-5C7B-4B0C-B4C5-136E56FA3566}" presName="FiveNodes_1" presStyleLbl="node1" presStyleIdx="0" presStyleCnt="5">
        <dgm:presLayoutVars>
          <dgm:bulletEnabled val="1"/>
        </dgm:presLayoutVars>
      </dgm:prSet>
      <dgm:spPr/>
    </dgm:pt>
    <dgm:pt modelId="{ECA721DF-D833-4E2E-8311-DC4F147EA253}" type="pres">
      <dgm:prSet presAssocID="{259622BD-5C7B-4B0C-B4C5-136E56FA3566}" presName="FiveNodes_2" presStyleLbl="node1" presStyleIdx="1" presStyleCnt="5">
        <dgm:presLayoutVars>
          <dgm:bulletEnabled val="1"/>
        </dgm:presLayoutVars>
      </dgm:prSet>
      <dgm:spPr/>
    </dgm:pt>
    <dgm:pt modelId="{8C07D02D-EE41-470D-ACAA-F3467952258C}" type="pres">
      <dgm:prSet presAssocID="{259622BD-5C7B-4B0C-B4C5-136E56FA3566}" presName="FiveNodes_3" presStyleLbl="node1" presStyleIdx="2" presStyleCnt="5">
        <dgm:presLayoutVars>
          <dgm:bulletEnabled val="1"/>
        </dgm:presLayoutVars>
      </dgm:prSet>
      <dgm:spPr/>
    </dgm:pt>
    <dgm:pt modelId="{DF6EB4A4-D1F8-401E-86B6-5673DDDA534C}" type="pres">
      <dgm:prSet presAssocID="{259622BD-5C7B-4B0C-B4C5-136E56FA3566}" presName="FiveNodes_4" presStyleLbl="node1" presStyleIdx="3" presStyleCnt="5">
        <dgm:presLayoutVars>
          <dgm:bulletEnabled val="1"/>
        </dgm:presLayoutVars>
      </dgm:prSet>
      <dgm:spPr/>
    </dgm:pt>
    <dgm:pt modelId="{96449D87-9568-4387-89F7-A8C904BA9E0E}" type="pres">
      <dgm:prSet presAssocID="{259622BD-5C7B-4B0C-B4C5-136E56FA3566}" presName="FiveNodes_5" presStyleLbl="node1" presStyleIdx="4" presStyleCnt="5">
        <dgm:presLayoutVars>
          <dgm:bulletEnabled val="1"/>
        </dgm:presLayoutVars>
      </dgm:prSet>
      <dgm:spPr/>
    </dgm:pt>
    <dgm:pt modelId="{E72FBA37-A263-437D-B6DE-C4B2F8372700}" type="pres">
      <dgm:prSet presAssocID="{259622BD-5C7B-4B0C-B4C5-136E56FA3566}" presName="FiveConn_1-2" presStyleLbl="fgAccFollowNode1" presStyleIdx="0" presStyleCnt="4">
        <dgm:presLayoutVars>
          <dgm:bulletEnabled val="1"/>
        </dgm:presLayoutVars>
      </dgm:prSet>
      <dgm:spPr/>
    </dgm:pt>
    <dgm:pt modelId="{4010A099-3ACF-4874-9457-E4AEC885EF84}" type="pres">
      <dgm:prSet presAssocID="{259622BD-5C7B-4B0C-B4C5-136E56FA3566}" presName="FiveConn_2-3" presStyleLbl="fgAccFollowNode1" presStyleIdx="1" presStyleCnt="4">
        <dgm:presLayoutVars>
          <dgm:bulletEnabled val="1"/>
        </dgm:presLayoutVars>
      </dgm:prSet>
      <dgm:spPr/>
    </dgm:pt>
    <dgm:pt modelId="{F21CB17F-13F8-4939-A6F9-6655D67779AA}" type="pres">
      <dgm:prSet presAssocID="{259622BD-5C7B-4B0C-B4C5-136E56FA3566}" presName="FiveConn_3-4" presStyleLbl="fgAccFollowNode1" presStyleIdx="2" presStyleCnt="4">
        <dgm:presLayoutVars>
          <dgm:bulletEnabled val="1"/>
        </dgm:presLayoutVars>
      </dgm:prSet>
      <dgm:spPr/>
    </dgm:pt>
    <dgm:pt modelId="{6E5AB187-8800-4677-9BB4-F83BAC83AD75}" type="pres">
      <dgm:prSet presAssocID="{259622BD-5C7B-4B0C-B4C5-136E56FA3566}" presName="FiveConn_4-5" presStyleLbl="fgAccFollowNode1" presStyleIdx="3" presStyleCnt="4">
        <dgm:presLayoutVars>
          <dgm:bulletEnabled val="1"/>
        </dgm:presLayoutVars>
      </dgm:prSet>
      <dgm:spPr/>
    </dgm:pt>
    <dgm:pt modelId="{43B58136-91C3-4386-8FE6-7D44A2077087}" type="pres">
      <dgm:prSet presAssocID="{259622BD-5C7B-4B0C-B4C5-136E56FA3566}" presName="FiveNodes_1_text" presStyleLbl="node1" presStyleIdx="4" presStyleCnt="5">
        <dgm:presLayoutVars>
          <dgm:bulletEnabled val="1"/>
        </dgm:presLayoutVars>
      </dgm:prSet>
      <dgm:spPr/>
    </dgm:pt>
    <dgm:pt modelId="{C358E9D6-CB52-4F57-A07E-465BC027BCB5}" type="pres">
      <dgm:prSet presAssocID="{259622BD-5C7B-4B0C-B4C5-136E56FA3566}" presName="FiveNodes_2_text" presStyleLbl="node1" presStyleIdx="4" presStyleCnt="5">
        <dgm:presLayoutVars>
          <dgm:bulletEnabled val="1"/>
        </dgm:presLayoutVars>
      </dgm:prSet>
      <dgm:spPr/>
    </dgm:pt>
    <dgm:pt modelId="{B0F953A8-CD5F-4FB8-A284-13F2CD48C410}" type="pres">
      <dgm:prSet presAssocID="{259622BD-5C7B-4B0C-B4C5-136E56FA3566}" presName="FiveNodes_3_text" presStyleLbl="node1" presStyleIdx="4" presStyleCnt="5">
        <dgm:presLayoutVars>
          <dgm:bulletEnabled val="1"/>
        </dgm:presLayoutVars>
      </dgm:prSet>
      <dgm:spPr/>
    </dgm:pt>
    <dgm:pt modelId="{6FD49723-4BC3-49D0-99FB-4C71A0F83C08}" type="pres">
      <dgm:prSet presAssocID="{259622BD-5C7B-4B0C-B4C5-136E56FA3566}" presName="FiveNodes_4_text" presStyleLbl="node1" presStyleIdx="4" presStyleCnt="5">
        <dgm:presLayoutVars>
          <dgm:bulletEnabled val="1"/>
        </dgm:presLayoutVars>
      </dgm:prSet>
      <dgm:spPr/>
    </dgm:pt>
    <dgm:pt modelId="{EE70A945-BAFB-4124-A40E-8FFEFC9BC6A4}" type="pres">
      <dgm:prSet presAssocID="{259622BD-5C7B-4B0C-B4C5-136E56FA3566}" presName="FiveNodes_5_text" presStyleLbl="node1" presStyleIdx="4" presStyleCnt="5">
        <dgm:presLayoutVars>
          <dgm:bulletEnabled val="1"/>
        </dgm:presLayoutVars>
      </dgm:prSet>
      <dgm:spPr/>
    </dgm:pt>
  </dgm:ptLst>
  <dgm:cxnLst>
    <dgm:cxn modelId="{5C008705-2FBB-4319-ABC9-9A87134F0B36}" srcId="{259622BD-5C7B-4B0C-B4C5-136E56FA3566}" destId="{8E454BAD-F2FF-47DA-A37F-EF488CF799A4}" srcOrd="5" destOrd="0" parTransId="{C97E5511-7CEF-456E-9A60-4AC37985FC09}" sibTransId="{1673F1AB-C7E2-4195-9869-BEDAD8F877DF}"/>
    <dgm:cxn modelId="{491ACD05-02DB-44D2-983D-C0CD117739C2}" type="presOf" srcId="{7BD81031-D54D-48DE-A68C-F00870489AE2}" destId="{6E5AB187-8800-4677-9BB4-F83BAC83AD75}" srcOrd="0" destOrd="0" presId="urn:microsoft.com/office/officeart/2005/8/layout/vProcess5"/>
    <dgm:cxn modelId="{7F168E11-BDAA-43AA-9310-9303EA913264}" type="presOf" srcId="{77270CCE-F858-44AD-BDC1-E5806FD1B494}" destId="{6FD49723-4BC3-49D0-99FB-4C71A0F83C08}" srcOrd="1" destOrd="0" presId="urn:microsoft.com/office/officeart/2005/8/layout/vProcess5"/>
    <dgm:cxn modelId="{4B334212-E9EC-45D5-AADF-063C37DFF435}" srcId="{259622BD-5C7B-4B0C-B4C5-136E56FA3566}" destId="{77270CCE-F858-44AD-BDC1-E5806FD1B494}" srcOrd="3" destOrd="0" parTransId="{E283E080-50C9-4A3D-81F6-AEBCC8DCF9EF}" sibTransId="{7BD81031-D54D-48DE-A68C-F00870489AE2}"/>
    <dgm:cxn modelId="{4796B626-0956-464D-8EE7-76864B7FC9AC}" type="presOf" srcId="{AF59A433-2379-4B85-B9D9-09327A89D321}" destId="{EE70A945-BAFB-4124-A40E-8FFEFC9BC6A4}" srcOrd="1" destOrd="0" presId="urn:microsoft.com/office/officeart/2005/8/layout/vProcess5"/>
    <dgm:cxn modelId="{F55EC228-764B-4C02-9C14-8F22F256932B}" srcId="{259622BD-5C7B-4B0C-B4C5-136E56FA3566}" destId="{60069D4A-217C-4090-9C97-390F5729467B}" srcOrd="1" destOrd="0" parTransId="{64FBA5D6-88B9-4755-B6BF-2FF14A5E6513}" sibTransId="{79D21DBF-2186-49E2-99A1-96668508A53A}"/>
    <dgm:cxn modelId="{9F57A82A-4DD4-4B57-85FC-0F3B6A37A1CA}" type="presOf" srcId="{C73DE359-C380-4AE4-83DA-D927DDD705F1}" destId="{B0F953A8-CD5F-4FB8-A284-13F2CD48C410}" srcOrd="1" destOrd="0" presId="urn:microsoft.com/office/officeart/2005/8/layout/vProcess5"/>
    <dgm:cxn modelId="{62E72731-4BAD-4A61-8DAD-37BA64FD5841}" type="presOf" srcId="{AF59A433-2379-4B85-B9D9-09327A89D321}" destId="{96449D87-9568-4387-89F7-A8C904BA9E0E}" srcOrd="0" destOrd="0" presId="urn:microsoft.com/office/officeart/2005/8/layout/vProcess5"/>
    <dgm:cxn modelId="{1265E03E-373C-498E-8864-D4FFC690B1C9}" type="presOf" srcId="{A0D1A367-3B39-438F-A889-CA6C1D693F36}" destId="{43B58136-91C3-4386-8FE6-7D44A2077087}" srcOrd="1" destOrd="0" presId="urn:microsoft.com/office/officeart/2005/8/layout/vProcess5"/>
    <dgm:cxn modelId="{54931E40-32F1-42D0-A0C0-FAA26B2C3162}" type="presOf" srcId="{0B3FB6C4-E4E4-40DB-9677-FA7B24E2C30B}" destId="{E72FBA37-A263-437D-B6DE-C4B2F8372700}" srcOrd="0" destOrd="0" presId="urn:microsoft.com/office/officeart/2005/8/layout/vProcess5"/>
    <dgm:cxn modelId="{6162425E-4793-48CF-B850-9936437130AC}" type="presOf" srcId="{60069D4A-217C-4090-9C97-390F5729467B}" destId="{ECA721DF-D833-4E2E-8311-DC4F147EA253}" srcOrd="0" destOrd="0" presId="urn:microsoft.com/office/officeart/2005/8/layout/vProcess5"/>
    <dgm:cxn modelId="{44723E4C-3857-4262-9B64-079787873A96}" type="presOf" srcId="{A0D1A367-3B39-438F-A889-CA6C1D693F36}" destId="{B43FE169-2398-4001-AEE3-C8DB86462B1A}" srcOrd="0" destOrd="0" presId="urn:microsoft.com/office/officeart/2005/8/layout/vProcess5"/>
    <dgm:cxn modelId="{94546F78-1653-45D2-AAF3-FFBD7E535A2C}" type="presOf" srcId="{77270CCE-F858-44AD-BDC1-E5806FD1B494}" destId="{DF6EB4A4-D1F8-401E-86B6-5673DDDA534C}" srcOrd="0" destOrd="0" presId="urn:microsoft.com/office/officeart/2005/8/layout/vProcess5"/>
    <dgm:cxn modelId="{52094F7E-C2F1-40E8-874D-F5DFCE67B287}" srcId="{259622BD-5C7B-4B0C-B4C5-136E56FA3566}" destId="{AF59A433-2379-4B85-B9D9-09327A89D321}" srcOrd="4" destOrd="0" parTransId="{7A869F79-9AFC-4402-8BC0-4AA3094ECD50}" sibTransId="{73440AE9-8E4F-4745-A4B1-6A12FF9E0703}"/>
    <dgm:cxn modelId="{BB45F77E-89E4-4755-83E2-641661683EB3}" type="presOf" srcId="{259622BD-5C7B-4B0C-B4C5-136E56FA3566}" destId="{9C6B5CF2-1970-4319-81D6-36DB17C446E8}" srcOrd="0" destOrd="0" presId="urn:microsoft.com/office/officeart/2005/8/layout/vProcess5"/>
    <dgm:cxn modelId="{A17F688A-9EE0-4AF7-8801-56A47AB9A605}" srcId="{259622BD-5C7B-4B0C-B4C5-136E56FA3566}" destId="{A0D1A367-3B39-438F-A889-CA6C1D693F36}" srcOrd="0" destOrd="0" parTransId="{C42CF2A5-7163-45B8-8CE1-2C65EB8680AE}" sibTransId="{0B3FB6C4-E4E4-40DB-9677-FA7B24E2C30B}"/>
    <dgm:cxn modelId="{58333E8D-7D79-4F59-9FE5-01B16591444B}" type="presOf" srcId="{4648B1CA-BC9D-48A1-AD47-D4A0DD1A75E0}" destId="{F21CB17F-13F8-4939-A6F9-6655D67779AA}" srcOrd="0" destOrd="0" presId="urn:microsoft.com/office/officeart/2005/8/layout/vProcess5"/>
    <dgm:cxn modelId="{5A249BA8-A155-4EAF-9AB6-4FF74FF91853}" type="presOf" srcId="{79D21DBF-2186-49E2-99A1-96668508A53A}" destId="{4010A099-3ACF-4874-9457-E4AEC885EF84}" srcOrd="0" destOrd="0" presId="urn:microsoft.com/office/officeart/2005/8/layout/vProcess5"/>
    <dgm:cxn modelId="{0F0D7FB9-0712-4BB2-ADE8-E3B43CF1F0CC}" type="presOf" srcId="{C73DE359-C380-4AE4-83DA-D927DDD705F1}" destId="{8C07D02D-EE41-470D-ACAA-F3467952258C}" srcOrd="0" destOrd="0" presId="urn:microsoft.com/office/officeart/2005/8/layout/vProcess5"/>
    <dgm:cxn modelId="{1CB2B6F1-FA0C-4EEF-8AE8-0D3553C4A600}" type="presOf" srcId="{60069D4A-217C-4090-9C97-390F5729467B}" destId="{C358E9D6-CB52-4F57-A07E-465BC027BCB5}" srcOrd="1" destOrd="0" presId="urn:microsoft.com/office/officeart/2005/8/layout/vProcess5"/>
    <dgm:cxn modelId="{1C1BD6F2-9A4F-4170-8857-52E87EE40655}" srcId="{259622BD-5C7B-4B0C-B4C5-136E56FA3566}" destId="{C73DE359-C380-4AE4-83DA-D927DDD705F1}" srcOrd="2" destOrd="0" parTransId="{F6B6D21F-9610-4C95-BCA1-F83BD9E2AECA}" sibTransId="{4648B1CA-BC9D-48A1-AD47-D4A0DD1A75E0}"/>
    <dgm:cxn modelId="{AE95A2F1-5516-4CA6-9E6E-573929EA2088}" type="presParOf" srcId="{9C6B5CF2-1970-4319-81D6-36DB17C446E8}" destId="{419412F8-F02D-43B9-8A79-AB3C7EFA897F}" srcOrd="0" destOrd="0" presId="urn:microsoft.com/office/officeart/2005/8/layout/vProcess5"/>
    <dgm:cxn modelId="{853401F7-4227-4BC8-A20F-70AED9F1FC37}" type="presParOf" srcId="{9C6B5CF2-1970-4319-81D6-36DB17C446E8}" destId="{B43FE169-2398-4001-AEE3-C8DB86462B1A}" srcOrd="1" destOrd="0" presId="urn:microsoft.com/office/officeart/2005/8/layout/vProcess5"/>
    <dgm:cxn modelId="{BB9821FC-7405-4ED1-8A1C-CE1BA640A35E}" type="presParOf" srcId="{9C6B5CF2-1970-4319-81D6-36DB17C446E8}" destId="{ECA721DF-D833-4E2E-8311-DC4F147EA253}" srcOrd="2" destOrd="0" presId="urn:microsoft.com/office/officeart/2005/8/layout/vProcess5"/>
    <dgm:cxn modelId="{4AA59F0B-32CF-4769-8487-796C6CFA8433}" type="presParOf" srcId="{9C6B5CF2-1970-4319-81D6-36DB17C446E8}" destId="{8C07D02D-EE41-470D-ACAA-F3467952258C}" srcOrd="3" destOrd="0" presId="urn:microsoft.com/office/officeart/2005/8/layout/vProcess5"/>
    <dgm:cxn modelId="{EAB46371-9DC9-41F1-A9CB-A7272368EEF7}" type="presParOf" srcId="{9C6B5CF2-1970-4319-81D6-36DB17C446E8}" destId="{DF6EB4A4-D1F8-401E-86B6-5673DDDA534C}" srcOrd="4" destOrd="0" presId="urn:microsoft.com/office/officeart/2005/8/layout/vProcess5"/>
    <dgm:cxn modelId="{1F064E68-A10F-4408-BB7A-C1472E19653F}" type="presParOf" srcId="{9C6B5CF2-1970-4319-81D6-36DB17C446E8}" destId="{96449D87-9568-4387-89F7-A8C904BA9E0E}" srcOrd="5" destOrd="0" presId="urn:microsoft.com/office/officeart/2005/8/layout/vProcess5"/>
    <dgm:cxn modelId="{03F1C711-BBC0-4B2F-896B-5F4B7192B3BF}" type="presParOf" srcId="{9C6B5CF2-1970-4319-81D6-36DB17C446E8}" destId="{E72FBA37-A263-437D-B6DE-C4B2F8372700}" srcOrd="6" destOrd="0" presId="urn:microsoft.com/office/officeart/2005/8/layout/vProcess5"/>
    <dgm:cxn modelId="{8C63CFC5-38D3-499D-A00F-CAA6050F4B5B}" type="presParOf" srcId="{9C6B5CF2-1970-4319-81D6-36DB17C446E8}" destId="{4010A099-3ACF-4874-9457-E4AEC885EF84}" srcOrd="7" destOrd="0" presId="urn:microsoft.com/office/officeart/2005/8/layout/vProcess5"/>
    <dgm:cxn modelId="{A9ECDD4A-E3DA-449A-B6E7-DA9B8A12DC41}" type="presParOf" srcId="{9C6B5CF2-1970-4319-81D6-36DB17C446E8}" destId="{F21CB17F-13F8-4939-A6F9-6655D67779AA}" srcOrd="8" destOrd="0" presId="urn:microsoft.com/office/officeart/2005/8/layout/vProcess5"/>
    <dgm:cxn modelId="{E427CE50-7F4D-41CF-99B1-6CC445BB4BA9}" type="presParOf" srcId="{9C6B5CF2-1970-4319-81D6-36DB17C446E8}" destId="{6E5AB187-8800-4677-9BB4-F83BAC83AD75}" srcOrd="9" destOrd="0" presId="urn:microsoft.com/office/officeart/2005/8/layout/vProcess5"/>
    <dgm:cxn modelId="{5DBB08B3-8987-4A80-A060-95FFE907DD8C}" type="presParOf" srcId="{9C6B5CF2-1970-4319-81D6-36DB17C446E8}" destId="{43B58136-91C3-4386-8FE6-7D44A2077087}" srcOrd="10" destOrd="0" presId="urn:microsoft.com/office/officeart/2005/8/layout/vProcess5"/>
    <dgm:cxn modelId="{75A80AE6-AC31-42D0-8168-F0CD3D9B9A6B}" type="presParOf" srcId="{9C6B5CF2-1970-4319-81D6-36DB17C446E8}" destId="{C358E9D6-CB52-4F57-A07E-465BC027BCB5}" srcOrd="11" destOrd="0" presId="urn:microsoft.com/office/officeart/2005/8/layout/vProcess5"/>
    <dgm:cxn modelId="{75E24661-79F0-4962-AE47-FAC58EEFE14B}" type="presParOf" srcId="{9C6B5CF2-1970-4319-81D6-36DB17C446E8}" destId="{B0F953A8-CD5F-4FB8-A284-13F2CD48C410}" srcOrd="12" destOrd="0" presId="urn:microsoft.com/office/officeart/2005/8/layout/vProcess5"/>
    <dgm:cxn modelId="{F9CD57F0-206A-4041-825F-46028179CA61}" type="presParOf" srcId="{9C6B5CF2-1970-4319-81D6-36DB17C446E8}" destId="{6FD49723-4BC3-49D0-99FB-4C71A0F83C08}" srcOrd="13" destOrd="0" presId="urn:microsoft.com/office/officeart/2005/8/layout/vProcess5"/>
    <dgm:cxn modelId="{C37ED83D-0CC8-4DFC-9642-9A031183580D}" type="presParOf" srcId="{9C6B5CF2-1970-4319-81D6-36DB17C446E8}" destId="{EE70A945-BAFB-4124-A40E-8FFEFC9BC6A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983319-AA5A-4A5E-B9A8-CEA0C64FADE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IN"/>
        </a:p>
      </dgm:t>
    </dgm:pt>
    <dgm:pt modelId="{1BB0CFFD-12C3-4D07-AA27-F5B3927D7789}">
      <dgm:prSet custT="1"/>
      <dgm:spPr>
        <a:ln>
          <a:noFill/>
        </a:ln>
      </dgm:spPr>
      <dgm:t>
        <a:bodyPr/>
        <a:lstStyle/>
        <a:p>
          <a:r>
            <a:rPr lang="en-US" sz="1600" dirty="0">
              <a:latin typeface="Arial Nova" panose="020B0504020202020204" pitchFamily="34" charset="0"/>
            </a:rPr>
            <a:t>24x7x365 MNOC</a:t>
          </a:r>
          <a:endParaRPr lang="en-IN" sz="1600" dirty="0">
            <a:latin typeface="Arial Nova" panose="020B0504020202020204" pitchFamily="34" charset="0"/>
          </a:endParaRPr>
        </a:p>
      </dgm:t>
    </dgm:pt>
    <dgm:pt modelId="{EDC20BDC-5F7A-44D1-8DBB-E47139FB77E4}" type="parTrans" cxnId="{118D7082-ACFC-4137-B5FA-6DF839F217A9}">
      <dgm:prSet/>
      <dgm:spPr/>
      <dgm:t>
        <a:bodyPr/>
        <a:lstStyle/>
        <a:p>
          <a:endParaRPr lang="en-IN" sz="1600">
            <a:latin typeface="Arial Nova" panose="020B0504020202020204" pitchFamily="34" charset="0"/>
          </a:endParaRPr>
        </a:p>
      </dgm:t>
    </dgm:pt>
    <dgm:pt modelId="{F07F68BB-9DD0-4749-8376-06E6E903DE01}" type="sibTrans" cxnId="{118D7082-ACFC-4137-B5FA-6DF839F217A9}">
      <dgm:prSet/>
      <dgm:spPr/>
      <dgm:t>
        <a:bodyPr/>
        <a:lstStyle/>
        <a:p>
          <a:endParaRPr lang="en-IN" sz="1600">
            <a:latin typeface="Arial Nova" panose="020B0504020202020204" pitchFamily="34" charset="0"/>
          </a:endParaRPr>
        </a:p>
      </dgm:t>
    </dgm:pt>
    <dgm:pt modelId="{7D089FEE-50FA-43EB-A924-137EB9D9A215}">
      <dgm:prSet custT="1"/>
      <dgm:spPr>
        <a:ln>
          <a:noFill/>
        </a:ln>
      </dgm:spPr>
      <dgm:t>
        <a:bodyPr/>
        <a:lstStyle/>
        <a:p>
          <a:r>
            <a:rPr lang="en-US" sz="1600">
              <a:latin typeface="Arial Nova" panose="020B0504020202020204" pitchFamily="34" charset="0"/>
            </a:rPr>
            <a:t>End to end single point of ownership</a:t>
          </a:r>
          <a:endParaRPr lang="en-IN" sz="1600">
            <a:latin typeface="Arial Nova" panose="020B0504020202020204" pitchFamily="34" charset="0"/>
          </a:endParaRPr>
        </a:p>
      </dgm:t>
    </dgm:pt>
    <dgm:pt modelId="{BF90D202-CF1D-43F6-BB51-A79639D48D39}" type="parTrans" cxnId="{1F007FDC-E8C8-4B86-981E-B39024C56BA4}">
      <dgm:prSet/>
      <dgm:spPr/>
      <dgm:t>
        <a:bodyPr/>
        <a:lstStyle/>
        <a:p>
          <a:endParaRPr lang="en-IN" sz="1600">
            <a:latin typeface="Arial Nova" panose="020B0504020202020204" pitchFamily="34" charset="0"/>
          </a:endParaRPr>
        </a:p>
      </dgm:t>
    </dgm:pt>
    <dgm:pt modelId="{5BEA25CF-8D7E-4B20-9529-CDC3BDDCA19A}" type="sibTrans" cxnId="{1F007FDC-E8C8-4B86-981E-B39024C56BA4}">
      <dgm:prSet/>
      <dgm:spPr/>
      <dgm:t>
        <a:bodyPr/>
        <a:lstStyle/>
        <a:p>
          <a:endParaRPr lang="en-IN" sz="1600">
            <a:latin typeface="Arial Nova" panose="020B0504020202020204" pitchFamily="34" charset="0"/>
          </a:endParaRPr>
        </a:p>
      </dgm:t>
    </dgm:pt>
    <dgm:pt modelId="{14BBBF84-6F6A-4719-8E78-57163F6ADC84}">
      <dgm:prSet custT="1"/>
      <dgm:spPr>
        <a:ln>
          <a:noFill/>
        </a:ln>
      </dgm:spPr>
      <dgm:t>
        <a:bodyPr/>
        <a:lstStyle/>
        <a:p>
          <a:r>
            <a:rPr lang="en-US" sz="1600">
              <a:latin typeface="Arial Nova" panose="020B0504020202020204" pitchFamily="34" charset="0"/>
            </a:rPr>
            <a:t>Pro-active monitoring and management</a:t>
          </a:r>
          <a:endParaRPr lang="en-IN" sz="1600">
            <a:latin typeface="Arial Nova" panose="020B0504020202020204" pitchFamily="34" charset="0"/>
          </a:endParaRPr>
        </a:p>
      </dgm:t>
    </dgm:pt>
    <dgm:pt modelId="{C6F1FB23-AD0A-42D5-952A-0D381C3E219E}" type="parTrans" cxnId="{04244000-7B70-405C-9650-7A362C5573EA}">
      <dgm:prSet/>
      <dgm:spPr/>
      <dgm:t>
        <a:bodyPr/>
        <a:lstStyle/>
        <a:p>
          <a:endParaRPr lang="en-IN" sz="1600">
            <a:latin typeface="Arial Nova" panose="020B0504020202020204" pitchFamily="34" charset="0"/>
          </a:endParaRPr>
        </a:p>
      </dgm:t>
    </dgm:pt>
    <dgm:pt modelId="{3A21D88D-D93A-44A7-AA84-2F119B5516A9}" type="sibTrans" cxnId="{04244000-7B70-405C-9650-7A362C5573EA}">
      <dgm:prSet/>
      <dgm:spPr/>
      <dgm:t>
        <a:bodyPr/>
        <a:lstStyle/>
        <a:p>
          <a:endParaRPr lang="en-IN" sz="1600">
            <a:latin typeface="Arial Nova" panose="020B0504020202020204" pitchFamily="34" charset="0"/>
          </a:endParaRPr>
        </a:p>
      </dgm:t>
    </dgm:pt>
    <dgm:pt modelId="{84EE0CF9-8421-4B04-87C3-E0AD105DF14E}">
      <dgm:prSet custT="1"/>
      <dgm:spPr>
        <a:ln>
          <a:noFill/>
        </a:ln>
      </dgm:spPr>
      <dgm:t>
        <a:bodyPr/>
        <a:lstStyle/>
        <a:p>
          <a:r>
            <a:rPr lang="en-US" sz="1600">
              <a:latin typeface="Arial Nova" panose="020B0504020202020204" pitchFamily="34" charset="0"/>
            </a:rPr>
            <a:t>Alarm isolation and resolution</a:t>
          </a:r>
          <a:endParaRPr lang="en-IN" sz="1600">
            <a:latin typeface="Arial Nova" panose="020B0504020202020204" pitchFamily="34" charset="0"/>
          </a:endParaRPr>
        </a:p>
      </dgm:t>
    </dgm:pt>
    <dgm:pt modelId="{D961B839-8E4B-46F7-A922-48C424030C97}" type="parTrans" cxnId="{D25681B6-474A-4A10-9AC8-10E81BBD3340}">
      <dgm:prSet/>
      <dgm:spPr/>
      <dgm:t>
        <a:bodyPr/>
        <a:lstStyle/>
        <a:p>
          <a:endParaRPr lang="en-IN" sz="1600">
            <a:latin typeface="Arial Nova" panose="020B0504020202020204" pitchFamily="34" charset="0"/>
          </a:endParaRPr>
        </a:p>
      </dgm:t>
    </dgm:pt>
    <dgm:pt modelId="{2115AF96-B8D2-402D-B047-4959E8F0886C}" type="sibTrans" cxnId="{D25681B6-474A-4A10-9AC8-10E81BBD3340}">
      <dgm:prSet/>
      <dgm:spPr/>
      <dgm:t>
        <a:bodyPr/>
        <a:lstStyle/>
        <a:p>
          <a:endParaRPr lang="en-IN" sz="1600">
            <a:latin typeface="Arial Nova" panose="020B0504020202020204" pitchFamily="34" charset="0"/>
          </a:endParaRPr>
        </a:p>
      </dgm:t>
    </dgm:pt>
    <dgm:pt modelId="{529BADE9-76CB-46DA-84B0-B461D8CF9A8A}">
      <dgm:prSet custT="1"/>
      <dgm:spPr>
        <a:ln>
          <a:noFill/>
        </a:ln>
      </dgm:spPr>
      <dgm:t>
        <a:bodyPr/>
        <a:lstStyle/>
        <a:p>
          <a:r>
            <a:rPr lang="en-US" sz="1600" dirty="0">
              <a:latin typeface="Arial Nova" panose="020B0504020202020204" pitchFamily="34" charset="0"/>
            </a:rPr>
            <a:t>SLA driven, integrated centralized processes</a:t>
          </a:r>
          <a:endParaRPr lang="en-IN" sz="1600" dirty="0">
            <a:latin typeface="Arial Nova" panose="020B0504020202020204" pitchFamily="34" charset="0"/>
          </a:endParaRPr>
        </a:p>
      </dgm:t>
    </dgm:pt>
    <dgm:pt modelId="{B0CC6CCB-4A50-4252-8600-46CDEE8777C1}" type="parTrans" cxnId="{57B13951-D1A9-4CF6-92EA-94A584113C2D}">
      <dgm:prSet/>
      <dgm:spPr/>
      <dgm:t>
        <a:bodyPr/>
        <a:lstStyle/>
        <a:p>
          <a:endParaRPr lang="en-IN" sz="1600">
            <a:latin typeface="Arial Nova" panose="020B0504020202020204" pitchFamily="34" charset="0"/>
          </a:endParaRPr>
        </a:p>
      </dgm:t>
    </dgm:pt>
    <dgm:pt modelId="{0BC4E5E3-FE4E-408C-8C76-35ABB3485A2E}" type="sibTrans" cxnId="{57B13951-D1A9-4CF6-92EA-94A584113C2D}">
      <dgm:prSet/>
      <dgm:spPr/>
      <dgm:t>
        <a:bodyPr/>
        <a:lstStyle/>
        <a:p>
          <a:endParaRPr lang="en-IN" sz="1600">
            <a:latin typeface="Arial Nova" panose="020B0504020202020204" pitchFamily="34" charset="0"/>
          </a:endParaRPr>
        </a:p>
      </dgm:t>
    </dgm:pt>
    <dgm:pt modelId="{895D87A9-3D1E-42DB-9082-4FF655A1F556}">
      <dgm:prSet custT="1"/>
      <dgm:spPr>
        <a:ln>
          <a:noFill/>
        </a:ln>
      </dgm:spPr>
      <dgm:t>
        <a:bodyPr/>
        <a:lstStyle/>
        <a:p>
          <a:r>
            <a:rPr lang="en-US" sz="1600">
              <a:latin typeface="Arial Nova" panose="020B0504020202020204" pitchFamily="34" charset="0"/>
            </a:rPr>
            <a:t>Demonstrable performance indicators</a:t>
          </a:r>
          <a:endParaRPr lang="en-IN" sz="1600">
            <a:latin typeface="Arial Nova" panose="020B0504020202020204" pitchFamily="34" charset="0"/>
          </a:endParaRPr>
        </a:p>
      </dgm:t>
    </dgm:pt>
    <dgm:pt modelId="{4A5B84D9-74C9-4F1E-86E2-C707267F08A9}" type="parTrans" cxnId="{C979967A-E1F2-4778-939E-BD485E434821}">
      <dgm:prSet/>
      <dgm:spPr/>
      <dgm:t>
        <a:bodyPr/>
        <a:lstStyle/>
        <a:p>
          <a:endParaRPr lang="en-IN" sz="1600">
            <a:latin typeface="Arial Nova" panose="020B0504020202020204" pitchFamily="34" charset="0"/>
          </a:endParaRPr>
        </a:p>
      </dgm:t>
    </dgm:pt>
    <dgm:pt modelId="{1133FFB1-9321-446A-9246-B2F5C9AA4608}" type="sibTrans" cxnId="{C979967A-E1F2-4778-939E-BD485E434821}">
      <dgm:prSet/>
      <dgm:spPr/>
      <dgm:t>
        <a:bodyPr/>
        <a:lstStyle/>
        <a:p>
          <a:endParaRPr lang="en-IN" sz="1600">
            <a:latin typeface="Arial Nova" panose="020B0504020202020204" pitchFamily="34" charset="0"/>
          </a:endParaRPr>
        </a:p>
      </dgm:t>
    </dgm:pt>
    <dgm:pt modelId="{B89A9D36-9AE9-4195-8B72-9065CC21710E}">
      <dgm:prSet custT="1"/>
      <dgm:spPr>
        <a:ln>
          <a:noFill/>
        </a:ln>
      </dgm:spPr>
      <dgm:t>
        <a:bodyPr/>
        <a:lstStyle/>
        <a:p>
          <a:r>
            <a:rPr lang="en-US" sz="1600" dirty="0">
              <a:latin typeface="Arial Nova" panose="020B0504020202020204" pitchFamily="34" charset="0"/>
            </a:rPr>
            <a:t>Instant and easy accessibility through the service portal, emails and phone</a:t>
          </a:r>
          <a:endParaRPr lang="en-IN" sz="1600" dirty="0">
            <a:latin typeface="Arial Nova" panose="020B0504020202020204" pitchFamily="34" charset="0"/>
          </a:endParaRPr>
        </a:p>
      </dgm:t>
    </dgm:pt>
    <dgm:pt modelId="{86680290-AE64-4212-B78C-A85F31B76842}" type="parTrans" cxnId="{019C7425-4BFB-442B-B982-951F5C654C52}">
      <dgm:prSet/>
      <dgm:spPr/>
      <dgm:t>
        <a:bodyPr/>
        <a:lstStyle/>
        <a:p>
          <a:endParaRPr lang="en-IN" sz="1600">
            <a:latin typeface="Arial Nova" panose="020B0504020202020204" pitchFamily="34" charset="0"/>
          </a:endParaRPr>
        </a:p>
      </dgm:t>
    </dgm:pt>
    <dgm:pt modelId="{9AF95D2F-779D-442A-82B4-36509F1CA9BA}" type="sibTrans" cxnId="{019C7425-4BFB-442B-B982-951F5C654C52}">
      <dgm:prSet/>
      <dgm:spPr/>
      <dgm:t>
        <a:bodyPr/>
        <a:lstStyle/>
        <a:p>
          <a:endParaRPr lang="en-IN" sz="1600">
            <a:latin typeface="Arial Nova" panose="020B0504020202020204" pitchFamily="34" charset="0"/>
          </a:endParaRPr>
        </a:p>
      </dgm:t>
    </dgm:pt>
    <dgm:pt modelId="{C8291677-85EF-48E7-9856-8C1F25506660}">
      <dgm:prSet custT="1"/>
      <dgm:spPr>
        <a:ln>
          <a:noFill/>
        </a:ln>
      </dgm:spPr>
      <dgm:t>
        <a:bodyPr/>
        <a:lstStyle/>
        <a:p>
          <a:r>
            <a:rPr lang="en-US" sz="1600">
              <a:latin typeface="Arial Nova" panose="020B0504020202020204" pitchFamily="34" charset="0"/>
            </a:rPr>
            <a:t>Implementation and transition services</a:t>
          </a:r>
          <a:endParaRPr lang="en-IN" sz="1600">
            <a:latin typeface="Arial Nova" panose="020B0504020202020204" pitchFamily="34" charset="0"/>
          </a:endParaRPr>
        </a:p>
      </dgm:t>
    </dgm:pt>
    <dgm:pt modelId="{812205AA-6778-473A-A10B-04BCD32523FF}" type="parTrans" cxnId="{225F0D5D-5A5B-44E5-8B6C-166E0792FDC6}">
      <dgm:prSet/>
      <dgm:spPr/>
      <dgm:t>
        <a:bodyPr/>
        <a:lstStyle/>
        <a:p>
          <a:endParaRPr lang="en-IN" sz="1600">
            <a:latin typeface="Arial Nova" panose="020B0504020202020204" pitchFamily="34" charset="0"/>
          </a:endParaRPr>
        </a:p>
      </dgm:t>
    </dgm:pt>
    <dgm:pt modelId="{1C534B2D-C047-46CF-95E6-31170AB78E1F}" type="sibTrans" cxnId="{225F0D5D-5A5B-44E5-8B6C-166E0792FDC6}">
      <dgm:prSet/>
      <dgm:spPr/>
      <dgm:t>
        <a:bodyPr/>
        <a:lstStyle/>
        <a:p>
          <a:endParaRPr lang="en-IN" sz="1600">
            <a:latin typeface="Arial Nova" panose="020B0504020202020204" pitchFamily="34" charset="0"/>
          </a:endParaRPr>
        </a:p>
      </dgm:t>
    </dgm:pt>
    <dgm:pt modelId="{DB4A96D1-F526-441E-8E7B-22C67B4649BD}">
      <dgm:prSet custT="1"/>
      <dgm:spPr>
        <a:ln>
          <a:noFill/>
        </a:ln>
      </dgm:spPr>
      <dgm:t>
        <a:bodyPr/>
        <a:lstStyle/>
        <a:p>
          <a:r>
            <a:rPr lang="en-US" sz="1600">
              <a:latin typeface="Arial Nova" panose="020B0504020202020204" pitchFamily="34" charset="0"/>
            </a:rPr>
            <a:t>Best practices aligned with the ITIL framework</a:t>
          </a:r>
          <a:endParaRPr lang="en-IN" sz="1600">
            <a:latin typeface="Arial Nova" panose="020B0504020202020204" pitchFamily="34" charset="0"/>
          </a:endParaRPr>
        </a:p>
      </dgm:t>
    </dgm:pt>
    <dgm:pt modelId="{3099A217-FAB7-4916-9113-46698CA75F1F}" type="parTrans" cxnId="{5F2696E2-0C43-4160-ADAA-436B493AA941}">
      <dgm:prSet/>
      <dgm:spPr/>
      <dgm:t>
        <a:bodyPr/>
        <a:lstStyle/>
        <a:p>
          <a:endParaRPr lang="en-IN" sz="1600">
            <a:latin typeface="Arial Nova" panose="020B0504020202020204" pitchFamily="34" charset="0"/>
          </a:endParaRPr>
        </a:p>
      </dgm:t>
    </dgm:pt>
    <dgm:pt modelId="{E7B9D66E-590B-4DCD-AD8D-B489CB7CAE3D}" type="sibTrans" cxnId="{5F2696E2-0C43-4160-ADAA-436B493AA941}">
      <dgm:prSet/>
      <dgm:spPr/>
      <dgm:t>
        <a:bodyPr/>
        <a:lstStyle/>
        <a:p>
          <a:endParaRPr lang="en-IN" sz="1600">
            <a:latin typeface="Arial Nova" panose="020B0504020202020204" pitchFamily="34" charset="0"/>
          </a:endParaRPr>
        </a:p>
      </dgm:t>
    </dgm:pt>
    <dgm:pt modelId="{2C1408A8-7AF7-44B8-9B1D-2FEDCFCCC9F6}" type="pres">
      <dgm:prSet presAssocID="{8E983319-AA5A-4A5E-B9A8-CEA0C64FADE6}" presName="diagram" presStyleCnt="0">
        <dgm:presLayoutVars>
          <dgm:dir/>
          <dgm:resizeHandles val="exact"/>
        </dgm:presLayoutVars>
      </dgm:prSet>
      <dgm:spPr/>
    </dgm:pt>
    <dgm:pt modelId="{18F0CCA5-B755-437D-A166-18EEF87FD7E6}" type="pres">
      <dgm:prSet presAssocID="{1BB0CFFD-12C3-4D07-AA27-F5B3927D7789}" presName="node" presStyleLbl="node1" presStyleIdx="0" presStyleCnt="9">
        <dgm:presLayoutVars>
          <dgm:bulletEnabled val="1"/>
        </dgm:presLayoutVars>
      </dgm:prSet>
      <dgm:spPr/>
    </dgm:pt>
    <dgm:pt modelId="{3B5449F3-592D-4FD8-8D4A-74B3A6FB0EEF}" type="pres">
      <dgm:prSet presAssocID="{F07F68BB-9DD0-4749-8376-06E6E903DE01}" presName="sibTrans" presStyleCnt="0"/>
      <dgm:spPr/>
    </dgm:pt>
    <dgm:pt modelId="{BC50211E-8094-4DC3-A83E-D4FB54185F8D}" type="pres">
      <dgm:prSet presAssocID="{7D089FEE-50FA-43EB-A924-137EB9D9A215}" presName="node" presStyleLbl="node1" presStyleIdx="1" presStyleCnt="9">
        <dgm:presLayoutVars>
          <dgm:bulletEnabled val="1"/>
        </dgm:presLayoutVars>
      </dgm:prSet>
      <dgm:spPr/>
    </dgm:pt>
    <dgm:pt modelId="{131342DD-BF7D-455E-BFAE-1D881F41F632}" type="pres">
      <dgm:prSet presAssocID="{5BEA25CF-8D7E-4B20-9529-CDC3BDDCA19A}" presName="sibTrans" presStyleCnt="0"/>
      <dgm:spPr/>
    </dgm:pt>
    <dgm:pt modelId="{B34B344A-2FF7-47BF-9055-989D0CCCC340}" type="pres">
      <dgm:prSet presAssocID="{14BBBF84-6F6A-4719-8E78-57163F6ADC84}" presName="node" presStyleLbl="node1" presStyleIdx="2" presStyleCnt="9">
        <dgm:presLayoutVars>
          <dgm:bulletEnabled val="1"/>
        </dgm:presLayoutVars>
      </dgm:prSet>
      <dgm:spPr/>
    </dgm:pt>
    <dgm:pt modelId="{945AA98B-32FA-44DA-B7AC-4FDE712B5DBE}" type="pres">
      <dgm:prSet presAssocID="{3A21D88D-D93A-44A7-AA84-2F119B5516A9}" presName="sibTrans" presStyleCnt="0"/>
      <dgm:spPr/>
    </dgm:pt>
    <dgm:pt modelId="{E6E2D98E-2D31-4F37-8FD2-266742CB59E4}" type="pres">
      <dgm:prSet presAssocID="{84EE0CF9-8421-4B04-87C3-E0AD105DF14E}" presName="node" presStyleLbl="node1" presStyleIdx="3" presStyleCnt="9">
        <dgm:presLayoutVars>
          <dgm:bulletEnabled val="1"/>
        </dgm:presLayoutVars>
      </dgm:prSet>
      <dgm:spPr/>
    </dgm:pt>
    <dgm:pt modelId="{53DA6EEA-1E62-4941-BC35-DB487A9E25F9}" type="pres">
      <dgm:prSet presAssocID="{2115AF96-B8D2-402D-B047-4959E8F0886C}" presName="sibTrans" presStyleCnt="0"/>
      <dgm:spPr/>
    </dgm:pt>
    <dgm:pt modelId="{8AD911D5-5600-4AC4-822C-9FF32CF694C1}" type="pres">
      <dgm:prSet presAssocID="{529BADE9-76CB-46DA-84B0-B461D8CF9A8A}" presName="node" presStyleLbl="node1" presStyleIdx="4" presStyleCnt="9">
        <dgm:presLayoutVars>
          <dgm:bulletEnabled val="1"/>
        </dgm:presLayoutVars>
      </dgm:prSet>
      <dgm:spPr/>
    </dgm:pt>
    <dgm:pt modelId="{C8B250F4-9D39-466B-A5ED-4CB8A3CC8B31}" type="pres">
      <dgm:prSet presAssocID="{0BC4E5E3-FE4E-408C-8C76-35ABB3485A2E}" presName="sibTrans" presStyleCnt="0"/>
      <dgm:spPr/>
    </dgm:pt>
    <dgm:pt modelId="{D6978EF9-DBA3-4B3C-9B88-FD3F77286CDC}" type="pres">
      <dgm:prSet presAssocID="{895D87A9-3D1E-42DB-9082-4FF655A1F556}" presName="node" presStyleLbl="node1" presStyleIdx="5" presStyleCnt="9">
        <dgm:presLayoutVars>
          <dgm:bulletEnabled val="1"/>
        </dgm:presLayoutVars>
      </dgm:prSet>
      <dgm:spPr/>
    </dgm:pt>
    <dgm:pt modelId="{62F1010B-1818-46D4-A5A4-E64C67E82E3D}" type="pres">
      <dgm:prSet presAssocID="{1133FFB1-9321-446A-9246-B2F5C9AA4608}" presName="sibTrans" presStyleCnt="0"/>
      <dgm:spPr/>
    </dgm:pt>
    <dgm:pt modelId="{52A72642-B214-4BB9-9F39-26DDECB5FA59}" type="pres">
      <dgm:prSet presAssocID="{B89A9D36-9AE9-4195-8B72-9065CC21710E}" presName="node" presStyleLbl="node1" presStyleIdx="6" presStyleCnt="9">
        <dgm:presLayoutVars>
          <dgm:bulletEnabled val="1"/>
        </dgm:presLayoutVars>
      </dgm:prSet>
      <dgm:spPr/>
    </dgm:pt>
    <dgm:pt modelId="{E7DCE980-1C28-450C-BBF4-A0FF0253BE53}" type="pres">
      <dgm:prSet presAssocID="{9AF95D2F-779D-442A-82B4-36509F1CA9BA}" presName="sibTrans" presStyleCnt="0"/>
      <dgm:spPr/>
    </dgm:pt>
    <dgm:pt modelId="{B2AC6F9B-A556-4347-B8A1-87853BE25630}" type="pres">
      <dgm:prSet presAssocID="{C8291677-85EF-48E7-9856-8C1F25506660}" presName="node" presStyleLbl="node1" presStyleIdx="7" presStyleCnt="9">
        <dgm:presLayoutVars>
          <dgm:bulletEnabled val="1"/>
        </dgm:presLayoutVars>
      </dgm:prSet>
      <dgm:spPr/>
    </dgm:pt>
    <dgm:pt modelId="{801D50C8-78A2-4BE4-8C55-E7D740179F39}" type="pres">
      <dgm:prSet presAssocID="{1C534B2D-C047-46CF-95E6-31170AB78E1F}" presName="sibTrans" presStyleCnt="0"/>
      <dgm:spPr/>
    </dgm:pt>
    <dgm:pt modelId="{F9D640BA-FA6B-4786-B3ED-AE039D9548E4}" type="pres">
      <dgm:prSet presAssocID="{DB4A96D1-F526-441E-8E7B-22C67B4649BD}" presName="node" presStyleLbl="node1" presStyleIdx="8" presStyleCnt="9">
        <dgm:presLayoutVars>
          <dgm:bulletEnabled val="1"/>
        </dgm:presLayoutVars>
      </dgm:prSet>
      <dgm:spPr/>
    </dgm:pt>
  </dgm:ptLst>
  <dgm:cxnLst>
    <dgm:cxn modelId="{04244000-7B70-405C-9650-7A362C5573EA}" srcId="{8E983319-AA5A-4A5E-B9A8-CEA0C64FADE6}" destId="{14BBBF84-6F6A-4719-8E78-57163F6ADC84}" srcOrd="2" destOrd="0" parTransId="{C6F1FB23-AD0A-42D5-952A-0D381C3E219E}" sibTransId="{3A21D88D-D93A-44A7-AA84-2F119B5516A9}"/>
    <dgm:cxn modelId="{79E78B09-B5FF-4FA1-A5E4-982C54E8394A}" type="presOf" srcId="{7D089FEE-50FA-43EB-A924-137EB9D9A215}" destId="{BC50211E-8094-4DC3-A83E-D4FB54185F8D}" srcOrd="0" destOrd="0" presId="urn:microsoft.com/office/officeart/2005/8/layout/default"/>
    <dgm:cxn modelId="{019C7425-4BFB-442B-B982-951F5C654C52}" srcId="{8E983319-AA5A-4A5E-B9A8-CEA0C64FADE6}" destId="{B89A9D36-9AE9-4195-8B72-9065CC21710E}" srcOrd="6" destOrd="0" parTransId="{86680290-AE64-4212-B78C-A85F31B76842}" sibTransId="{9AF95D2F-779D-442A-82B4-36509F1CA9BA}"/>
    <dgm:cxn modelId="{6FF0D338-3289-437C-98B3-0AA6F8E49521}" type="presOf" srcId="{529BADE9-76CB-46DA-84B0-B461D8CF9A8A}" destId="{8AD911D5-5600-4AC4-822C-9FF32CF694C1}" srcOrd="0" destOrd="0" presId="urn:microsoft.com/office/officeart/2005/8/layout/default"/>
    <dgm:cxn modelId="{225F0D5D-5A5B-44E5-8B6C-166E0792FDC6}" srcId="{8E983319-AA5A-4A5E-B9A8-CEA0C64FADE6}" destId="{C8291677-85EF-48E7-9856-8C1F25506660}" srcOrd="7" destOrd="0" parTransId="{812205AA-6778-473A-A10B-04BCD32523FF}" sibTransId="{1C534B2D-C047-46CF-95E6-31170AB78E1F}"/>
    <dgm:cxn modelId="{20D0DE5E-7C33-4ABF-B269-1835EB667EAE}" type="presOf" srcId="{14BBBF84-6F6A-4719-8E78-57163F6ADC84}" destId="{B34B344A-2FF7-47BF-9055-989D0CCCC340}" srcOrd="0" destOrd="0" presId="urn:microsoft.com/office/officeart/2005/8/layout/default"/>
    <dgm:cxn modelId="{9892C563-4346-4CE7-A87F-CE38E01761A7}" type="presOf" srcId="{1BB0CFFD-12C3-4D07-AA27-F5B3927D7789}" destId="{18F0CCA5-B755-437D-A166-18EEF87FD7E6}" srcOrd="0" destOrd="0" presId="urn:microsoft.com/office/officeart/2005/8/layout/default"/>
    <dgm:cxn modelId="{FE83AE49-91D3-42ED-BFE3-B375EC8DEAAD}" type="presOf" srcId="{84EE0CF9-8421-4B04-87C3-E0AD105DF14E}" destId="{E6E2D98E-2D31-4F37-8FD2-266742CB59E4}" srcOrd="0" destOrd="0" presId="urn:microsoft.com/office/officeart/2005/8/layout/default"/>
    <dgm:cxn modelId="{079F2A4E-2371-4038-9253-9A458761DBC7}" type="presOf" srcId="{8E983319-AA5A-4A5E-B9A8-CEA0C64FADE6}" destId="{2C1408A8-7AF7-44B8-9B1D-2FEDCFCCC9F6}" srcOrd="0" destOrd="0" presId="urn:microsoft.com/office/officeart/2005/8/layout/default"/>
    <dgm:cxn modelId="{37978B50-9035-4834-91B9-C82F8D846B77}" type="presOf" srcId="{895D87A9-3D1E-42DB-9082-4FF655A1F556}" destId="{D6978EF9-DBA3-4B3C-9B88-FD3F77286CDC}" srcOrd="0" destOrd="0" presId="urn:microsoft.com/office/officeart/2005/8/layout/default"/>
    <dgm:cxn modelId="{57B13951-D1A9-4CF6-92EA-94A584113C2D}" srcId="{8E983319-AA5A-4A5E-B9A8-CEA0C64FADE6}" destId="{529BADE9-76CB-46DA-84B0-B461D8CF9A8A}" srcOrd="4" destOrd="0" parTransId="{B0CC6CCB-4A50-4252-8600-46CDEE8777C1}" sibTransId="{0BC4E5E3-FE4E-408C-8C76-35ABB3485A2E}"/>
    <dgm:cxn modelId="{17F01654-7DBA-45D8-B04A-909284024E58}" type="presOf" srcId="{DB4A96D1-F526-441E-8E7B-22C67B4649BD}" destId="{F9D640BA-FA6B-4786-B3ED-AE039D9548E4}" srcOrd="0" destOrd="0" presId="urn:microsoft.com/office/officeart/2005/8/layout/default"/>
    <dgm:cxn modelId="{C979967A-E1F2-4778-939E-BD485E434821}" srcId="{8E983319-AA5A-4A5E-B9A8-CEA0C64FADE6}" destId="{895D87A9-3D1E-42DB-9082-4FF655A1F556}" srcOrd="5" destOrd="0" parTransId="{4A5B84D9-74C9-4F1E-86E2-C707267F08A9}" sibTransId="{1133FFB1-9321-446A-9246-B2F5C9AA4608}"/>
    <dgm:cxn modelId="{118D7082-ACFC-4137-B5FA-6DF839F217A9}" srcId="{8E983319-AA5A-4A5E-B9A8-CEA0C64FADE6}" destId="{1BB0CFFD-12C3-4D07-AA27-F5B3927D7789}" srcOrd="0" destOrd="0" parTransId="{EDC20BDC-5F7A-44D1-8DBB-E47139FB77E4}" sibTransId="{F07F68BB-9DD0-4749-8376-06E6E903DE01}"/>
    <dgm:cxn modelId="{D25681B6-474A-4A10-9AC8-10E81BBD3340}" srcId="{8E983319-AA5A-4A5E-B9A8-CEA0C64FADE6}" destId="{84EE0CF9-8421-4B04-87C3-E0AD105DF14E}" srcOrd="3" destOrd="0" parTransId="{D961B839-8E4B-46F7-A922-48C424030C97}" sibTransId="{2115AF96-B8D2-402D-B047-4959E8F0886C}"/>
    <dgm:cxn modelId="{1F007FDC-E8C8-4B86-981E-B39024C56BA4}" srcId="{8E983319-AA5A-4A5E-B9A8-CEA0C64FADE6}" destId="{7D089FEE-50FA-43EB-A924-137EB9D9A215}" srcOrd="1" destOrd="0" parTransId="{BF90D202-CF1D-43F6-BB51-A79639D48D39}" sibTransId="{5BEA25CF-8D7E-4B20-9529-CDC3BDDCA19A}"/>
    <dgm:cxn modelId="{5F2696E2-0C43-4160-ADAA-436B493AA941}" srcId="{8E983319-AA5A-4A5E-B9A8-CEA0C64FADE6}" destId="{DB4A96D1-F526-441E-8E7B-22C67B4649BD}" srcOrd="8" destOrd="0" parTransId="{3099A217-FAB7-4916-9113-46698CA75F1F}" sibTransId="{E7B9D66E-590B-4DCD-AD8D-B489CB7CAE3D}"/>
    <dgm:cxn modelId="{8D05B8E5-7BA9-45A7-B8DD-DDBE6184B4BD}" type="presOf" srcId="{B89A9D36-9AE9-4195-8B72-9065CC21710E}" destId="{52A72642-B214-4BB9-9F39-26DDECB5FA59}" srcOrd="0" destOrd="0" presId="urn:microsoft.com/office/officeart/2005/8/layout/default"/>
    <dgm:cxn modelId="{7F7D7FF7-BE13-450A-A4EC-A0B755923ECE}" type="presOf" srcId="{C8291677-85EF-48E7-9856-8C1F25506660}" destId="{B2AC6F9B-A556-4347-B8A1-87853BE25630}" srcOrd="0" destOrd="0" presId="urn:microsoft.com/office/officeart/2005/8/layout/default"/>
    <dgm:cxn modelId="{DA5589C3-4713-4061-9E04-AE0E8C3F0404}" type="presParOf" srcId="{2C1408A8-7AF7-44B8-9B1D-2FEDCFCCC9F6}" destId="{18F0CCA5-B755-437D-A166-18EEF87FD7E6}" srcOrd="0" destOrd="0" presId="urn:microsoft.com/office/officeart/2005/8/layout/default"/>
    <dgm:cxn modelId="{0DA65062-BD2E-41CE-BA5A-2BB86FFA2DE6}" type="presParOf" srcId="{2C1408A8-7AF7-44B8-9B1D-2FEDCFCCC9F6}" destId="{3B5449F3-592D-4FD8-8D4A-74B3A6FB0EEF}" srcOrd="1" destOrd="0" presId="urn:microsoft.com/office/officeart/2005/8/layout/default"/>
    <dgm:cxn modelId="{75655F18-BEF9-404C-AC39-590E8FF2186F}" type="presParOf" srcId="{2C1408A8-7AF7-44B8-9B1D-2FEDCFCCC9F6}" destId="{BC50211E-8094-4DC3-A83E-D4FB54185F8D}" srcOrd="2" destOrd="0" presId="urn:microsoft.com/office/officeart/2005/8/layout/default"/>
    <dgm:cxn modelId="{41EEFD0E-7ABA-4AA3-9558-AE0CB391715F}" type="presParOf" srcId="{2C1408A8-7AF7-44B8-9B1D-2FEDCFCCC9F6}" destId="{131342DD-BF7D-455E-BFAE-1D881F41F632}" srcOrd="3" destOrd="0" presId="urn:microsoft.com/office/officeart/2005/8/layout/default"/>
    <dgm:cxn modelId="{0383BDD0-5CDB-450A-AFDE-66A906D03A34}" type="presParOf" srcId="{2C1408A8-7AF7-44B8-9B1D-2FEDCFCCC9F6}" destId="{B34B344A-2FF7-47BF-9055-989D0CCCC340}" srcOrd="4" destOrd="0" presId="urn:microsoft.com/office/officeart/2005/8/layout/default"/>
    <dgm:cxn modelId="{4C7A4A74-D8BE-431C-AD2B-17E46F38CC85}" type="presParOf" srcId="{2C1408A8-7AF7-44B8-9B1D-2FEDCFCCC9F6}" destId="{945AA98B-32FA-44DA-B7AC-4FDE712B5DBE}" srcOrd="5" destOrd="0" presId="urn:microsoft.com/office/officeart/2005/8/layout/default"/>
    <dgm:cxn modelId="{EEC022F5-6DE2-431A-846F-8E6246E95E20}" type="presParOf" srcId="{2C1408A8-7AF7-44B8-9B1D-2FEDCFCCC9F6}" destId="{E6E2D98E-2D31-4F37-8FD2-266742CB59E4}" srcOrd="6" destOrd="0" presId="urn:microsoft.com/office/officeart/2005/8/layout/default"/>
    <dgm:cxn modelId="{AADBEAEF-FEDC-4193-9A86-E53BF25412C9}" type="presParOf" srcId="{2C1408A8-7AF7-44B8-9B1D-2FEDCFCCC9F6}" destId="{53DA6EEA-1E62-4941-BC35-DB487A9E25F9}" srcOrd="7" destOrd="0" presId="urn:microsoft.com/office/officeart/2005/8/layout/default"/>
    <dgm:cxn modelId="{D778592E-EEA9-4C77-BABE-6A850D894A90}" type="presParOf" srcId="{2C1408A8-7AF7-44B8-9B1D-2FEDCFCCC9F6}" destId="{8AD911D5-5600-4AC4-822C-9FF32CF694C1}" srcOrd="8" destOrd="0" presId="urn:microsoft.com/office/officeart/2005/8/layout/default"/>
    <dgm:cxn modelId="{F5546D05-B48A-4245-AEDB-D4415E300260}" type="presParOf" srcId="{2C1408A8-7AF7-44B8-9B1D-2FEDCFCCC9F6}" destId="{C8B250F4-9D39-466B-A5ED-4CB8A3CC8B31}" srcOrd="9" destOrd="0" presId="urn:microsoft.com/office/officeart/2005/8/layout/default"/>
    <dgm:cxn modelId="{78240B20-CC79-4D79-8585-491EF9865233}" type="presParOf" srcId="{2C1408A8-7AF7-44B8-9B1D-2FEDCFCCC9F6}" destId="{D6978EF9-DBA3-4B3C-9B88-FD3F77286CDC}" srcOrd="10" destOrd="0" presId="urn:microsoft.com/office/officeart/2005/8/layout/default"/>
    <dgm:cxn modelId="{4EC02CE4-7CF2-4BA3-9B4F-51B07FD19F5B}" type="presParOf" srcId="{2C1408A8-7AF7-44B8-9B1D-2FEDCFCCC9F6}" destId="{62F1010B-1818-46D4-A5A4-E64C67E82E3D}" srcOrd="11" destOrd="0" presId="urn:microsoft.com/office/officeart/2005/8/layout/default"/>
    <dgm:cxn modelId="{9C5D5A97-7526-41BF-B932-0BFA8D9F249F}" type="presParOf" srcId="{2C1408A8-7AF7-44B8-9B1D-2FEDCFCCC9F6}" destId="{52A72642-B214-4BB9-9F39-26DDECB5FA59}" srcOrd="12" destOrd="0" presId="urn:microsoft.com/office/officeart/2005/8/layout/default"/>
    <dgm:cxn modelId="{8F761151-6D46-4986-AA48-78431BE7B9ED}" type="presParOf" srcId="{2C1408A8-7AF7-44B8-9B1D-2FEDCFCCC9F6}" destId="{E7DCE980-1C28-450C-BBF4-A0FF0253BE53}" srcOrd="13" destOrd="0" presId="urn:microsoft.com/office/officeart/2005/8/layout/default"/>
    <dgm:cxn modelId="{5A7DA360-D516-40BA-A730-E7FD520C37A6}" type="presParOf" srcId="{2C1408A8-7AF7-44B8-9B1D-2FEDCFCCC9F6}" destId="{B2AC6F9B-A556-4347-B8A1-87853BE25630}" srcOrd="14" destOrd="0" presId="urn:microsoft.com/office/officeart/2005/8/layout/default"/>
    <dgm:cxn modelId="{9A28A054-6120-4BBB-994C-7E3D091F1636}" type="presParOf" srcId="{2C1408A8-7AF7-44B8-9B1D-2FEDCFCCC9F6}" destId="{801D50C8-78A2-4BE4-8C55-E7D740179F39}" srcOrd="15" destOrd="0" presId="urn:microsoft.com/office/officeart/2005/8/layout/default"/>
    <dgm:cxn modelId="{0073D5C1-9E28-4ACF-93EA-615EC23BA9B4}" type="presParOf" srcId="{2C1408A8-7AF7-44B8-9B1D-2FEDCFCCC9F6}" destId="{F9D640BA-FA6B-4786-B3ED-AE039D9548E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E93E1E-73BA-4C62-AABE-96622CEDF07A}"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IN"/>
        </a:p>
      </dgm:t>
    </dgm:pt>
    <dgm:pt modelId="{BB5FC88F-C08B-4D4F-B676-B0552FD4E835}">
      <dgm:prSet phldrT="[Text]" custT="1"/>
      <dgm:spPr/>
      <dgm:t>
        <a:bodyPr/>
        <a:lstStyle/>
        <a:p>
          <a:pPr>
            <a:buFont typeface="Wingdings" panose="05000000000000000000" pitchFamily="2" charset="2"/>
            <a:buChar char="§"/>
          </a:pPr>
          <a:r>
            <a:rPr lang="en-IN" sz="1800" dirty="0">
              <a:latin typeface="Arial Nova" panose="020B0504020202020204" pitchFamily="34" charset="0"/>
              <a:cs typeface="Segoe UI" panose="020B0502040204020203" pitchFamily="34" charset="0"/>
            </a:rPr>
            <a:t>Completely managed service for </a:t>
          </a:r>
          <a:r>
            <a:rPr lang="en-IN" sz="1800" b="1" dirty="0">
              <a:latin typeface="Arial Nova" panose="020B0504020202020204" pitchFamily="34" charset="0"/>
              <a:cs typeface="Segoe UI" panose="020B0502040204020203" pitchFamily="34" charset="0"/>
            </a:rPr>
            <a:t>Sify’s On-Net</a:t>
          </a:r>
          <a:r>
            <a:rPr lang="en-IN" sz="1800" dirty="0">
              <a:latin typeface="Arial Nova" panose="020B0504020202020204" pitchFamily="34" charset="0"/>
              <a:cs typeface="Segoe UI" panose="020B0502040204020203" pitchFamily="34" charset="0"/>
            </a:rPr>
            <a:t> Internet customers</a:t>
          </a:r>
        </a:p>
      </dgm:t>
    </dgm:pt>
    <dgm:pt modelId="{A6108D14-5477-4CF8-8D55-8E3798C8AA7C}" type="parTrans" cxnId="{4A76F26C-574D-4D6A-92B2-0534C0BD3899}">
      <dgm:prSet/>
      <dgm:spPr/>
      <dgm:t>
        <a:bodyPr/>
        <a:lstStyle/>
        <a:p>
          <a:endParaRPr lang="en-IN" sz="1800"/>
        </a:p>
      </dgm:t>
    </dgm:pt>
    <dgm:pt modelId="{6D0CB4C3-350C-4BCE-9CDC-62A30370E512}" type="sibTrans" cxnId="{4A76F26C-574D-4D6A-92B2-0534C0BD3899}">
      <dgm:prSet/>
      <dgm:spPr/>
      <dgm:t>
        <a:bodyPr/>
        <a:lstStyle/>
        <a:p>
          <a:endParaRPr lang="en-IN" sz="1800"/>
        </a:p>
      </dgm:t>
    </dgm:pt>
    <dgm:pt modelId="{4EAC02D3-6990-47DF-9DFD-94A234965F9B}">
      <dgm:prSet custT="1"/>
      <dgm:spPr/>
      <dgm:t>
        <a:bodyPr/>
        <a:lstStyle/>
        <a:p>
          <a:r>
            <a:rPr lang="en-IN" sz="1800" dirty="0">
              <a:latin typeface="Arial Nova" panose="020B0504020202020204" pitchFamily="34" charset="0"/>
              <a:cs typeface="Segoe UI" panose="020B0502040204020203" pitchFamily="34" charset="0"/>
            </a:rPr>
            <a:t>Protects against </a:t>
          </a:r>
          <a:r>
            <a:rPr lang="en-IN" sz="1800" b="1" dirty="0">
              <a:latin typeface="Arial Nova" panose="020B0504020202020204" pitchFamily="34" charset="0"/>
              <a:cs typeface="Segoe UI" panose="020B0502040204020203" pitchFamily="34" charset="0"/>
            </a:rPr>
            <a:t>network layer</a:t>
          </a:r>
          <a:r>
            <a:rPr lang="en-IN" sz="1800" dirty="0">
              <a:latin typeface="Arial Nova" panose="020B0504020202020204" pitchFamily="34" charset="0"/>
              <a:cs typeface="Segoe UI" panose="020B0502040204020203" pitchFamily="34" charset="0"/>
            </a:rPr>
            <a:t> attacks (volumetric, protocol type attacks)</a:t>
          </a:r>
        </a:p>
      </dgm:t>
    </dgm:pt>
    <dgm:pt modelId="{A4BE4C8E-6F54-4CA0-AEB3-31A01490B849}" type="parTrans" cxnId="{5668B40A-9C28-4DAA-947E-1040BBE8924D}">
      <dgm:prSet/>
      <dgm:spPr/>
      <dgm:t>
        <a:bodyPr/>
        <a:lstStyle/>
        <a:p>
          <a:endParaRPr lang="en-IN" sz="1800"/>
        </a:p>
      </dgm:t>
    </dgm:pt>
    <dgm:pt modelId="{14F68B88-B7ED-4FE7-AB08-A94FA3BBC6CE}" type="sibTrans" cxnId="{5668B40A-9C28-4DAA-947E-1040BBE8924D}">
      <dgm:prSet/>
      <dgm:spPr/>
      <dgm:t>
        <a:bodyPr/>
        <a:lstStyle/>
        <a:p>
          <a:endParaRPr lang="en-IN" sz="1800"/>
        </a:p>
      </dgm:t>
    </dgm:pt>
    <dgm:pt modelId="{CA886C6B-3BC7-480A-845E-68E5485EEBDC}">
      <dgm:prSet custT="1"/>
      <dgm:spPr/>
      <dgm:t>
        <a:bodyPr/>
        <a:lstStyle/>
        <a:p>
          <a:r>
            <a:rPr lang="en-IN" sz="1800" dirty="0">
              <a:latin typeface="Arial Nova" panose="020B0504020202020204" pitchFamily="34" charset="0"/>
              <a:cs typeface="Segoe UI" panose="020B0502040204020203" pitchFamily="34" charset="0"/>
            </a:rPr>
            <a:t>Four scrubbing centres – </a:t>
          </a:r>
          <a:r>
            <a:rPr lang="en-IN" sz="1800" b="1" dirty="0">
              <a:latin typeface="Arial Nova" panose="020B0504020202020204" pitchFamily="34" charset="0"/>
              <a:cs typeface="Segoe UI" panose="020B0502040204020203" pitchFamily="34" charset="0"/>
            </a:rPr>
            <a:t>London, Singapore, Chennai and Mumbai</a:t>
          </a:r>
        </a:p>
      </dgm:t>
    </dgm:pt>
    <dgm:pt modelId="{43EE1C56-B898-4A4C-B355-BD69D7EABB0F}" type="parTrans" cxnId="{891D7748-1E2F-4E73-A2BB-9977CEE73B1D}">
      <dgm:prSet/>
      <dgm:spPr/>
      <dgm:t>
        <a:bodyPr/>
        <a:lstStyle/>
        <a:p>
          <a:endParaRPr lang="en-IN" sz="1800"/>
        </a:p>
      </dgm:t>
    </dgm:pt>
    <dgm:pt modelId="{35662AF7-80E5-484F-84DE-8508C6A83127}" type="sibTrans" cxnId="{891D7748-1E2F-4E73-A2BB-9977CEE73B1D}">
      <dgm:prSet/>
      <dgm:spPr/>
      <dgm:t>
        <a:bodyPr/>
        <a:lstStyle/>
        <a:p>
          <a:endParaRPr lang="en-IN" sz="1800"/>
        </a:p>
      </dgm:t>
    </dgm:pt>
    <dgm:pt modelId="{8A3A3A8A-6A91-4CD8-B7F1-2BE15677BAE2}">
      <dgm:prSet custT="1"/>
      <dgm:spPr/>
      <dgm:t>
        <a:bodyPr/>
        <a:lstStyle/>
        <a:p>
          <a:r>
            <a:rPr lang="en-IN" sz="1800" dirty="0">
              <a:latin typeface="Arial Nova" panose="020B0504020202020204" pitchFamily="34" charset="0"/>
              <a:cs typeface="Segoe UI" panose="020B0502040204020203" pitchFamily="34" charset="0"/>
            </a:rPr>
            <a:t>Detection and Mitigation Solution based on </a:t>
          </a:r>
          <a:r>
            <a:rPr lang="en-IN" sz="1800" b="1" dirty="0">
              <a:latin typeface="Arial Nova" panose="020B0504020202020204" pitchFamily="34" charset="0"/>
              <a:cs typeface="Segoe UI" panose="020B0502040204020203" pitchFamily="34" charset="0"/>
            </a:rPr>
            <a:t>Genie + Radware</a:t>
          </a:r>
          <a:r>
            <a:rPr lang="en-IN" sz="1800" dirty="0">
              <a:latin typeface="Arial Nova" panose="020B0504020202020204" pitchFamily="34" charset="0"/>
              <a:cs typeface="Segoe UI" panose="020B0502040204020203" pitchFamily="34" charset="0"/>
            </a:rPr>
            <a:t> platforms</a:t>
          </a:r>
        </a:p>
      </dgm:t>
    </dgm:pt>
    <dgm:pt modelId="{9443C7D4-CED2-4897-A753-234D77934C63}" type="parTrans" cxnId="{0759AF0B-7188-448B-802A-9C01AD9CACCF}">
      <dgm:prSet/>
      <dgm:spPr/>
      <dgm:t>
        <a:bodyPr/>
        <a:lstStyle/>
        <a:p>
          <a:endParaRPr lang="en-IN" sz="1800"/>
        </a:p>
      </dgm:t>
    </dgm:pt>
    <dgm:pt modelId="{F5DE50B6-F784-4CCA-859F-FC040F7AD98D}" type="sibTrans" cxnId="{0759AF0B-7188-448B-802A-9C01AD9CACCF}">
      <dgm:prSet/>
      <dgm:spPr/>
      <dgm:t>
        <a:bodyPr/>
        <a:lstStyle/>
        <a:p>
          <a:endParaRPr lang="en-IN" sz="1800"/>
        </a:p>
      </dgm:t>
    </dgm:pt>
    <dgm:pt modelId="{7AE966C5-FEDD-4573-AE57-706EC3BF06B4}" type="pres">
      <dgm:prSet presAssocID="{D6E93E1E-73BA-4C62-AABE-96622CEDF07A}" presName="linear" presStyleCnt="0">
        <dgm:presLayoutVars>
          <dgm:dir/>
          <dgm:animLvl val="lvl"/>
          <dgm:resizeHandles val="exact"/>
        </dgm:presLayoutVars>
      </dgm:prSet>
      <dgm:spPr/>
    </dgm:pt>
    <dgm:pt modelId="{96EC898D-D434-48BE-8908-533F5C2CB5B6}" type="pres">
      <dgm:prSet presAssocID="{BB5FC88F-C08B-4D4F-B676-B0552FD4E835}" presName="parentLin" presStyleCnt="0"/>
      <dgm:spPr/>
    </dgm:pt>
    <dgm:pt modelId="{54CE253F-A912-4A97-8647-9762B2655124}" type="pres">
      <dgm:prSet presAssocID="{BB5FC88F-C08B-4D4F-B676-B0552FD4E835}" presName="parentLeftMargin" presStyleLbl="node1" presStyleIdx="0" presStyleCnt="4"/>
      <dgm:spPr/>
    </dgm:pt>
    <dgm:pt modelId="{D4DB743C-0DF5-43F8-AB3B-C4AEFA0282F5}" type="pres">
      <dgm:prSet presAssocID="{BB5FC88F-C08B-4D4F-B676-B0552FD4E835}" presName="parentText" presStyleLbl="node1" presStyleIdx="0" presStyleCnt="4" custScaleX="122416">
        <dgm:presLayoutVars>
          <dgm:chMax val="0"/>
          <dgm:bulletEnabled val="1"/>
        </dgm:presLayoutVars>
      </dgm:prSet>
      <dgm:spPr/>
    </dgm:pt>
    <dgm:pt modelId="{EE6BDA28-1683-48F3-9ECF-F08B153BDB38}" type="pres">
      <dgm:prSet presAssocID="{BB5FC88F-C08B-4D4F-B676-B0552FD4E835}" presName="negativeSpace" presStyleCnt="0"/>
      <dgm:spPr/>
    </dgm:pt>
    <dgm:pt modelId="{281353BE-5CEB-493A-B1E4-1B46E5A41054}" type="pres">
      <dgm:prSet presAssocID="{BB5FC88F-C08B-4D4F-B676-B0552FD4E835}" presName="childText" presStyleLbl="conFgAcc1" presStyleIdx="0" presStyleCnt="4">
        <dgm:presLayoutVars>
          <dgm:bulletEnabled val="1"/>
        </dgm:presLayoutVars>
      </dgm:prSet>
      <dgm:spPr>
        <a:noFill/>
      </dgm:spPr>
    </dgm:pt>
    <dgm:pt modelId="{878D12E3-564F-4E15-B26E-77191CD06EAA}" type="pres">
      <dgm:prSet presAssocID="{6D0CB4C3-350C-4BCE-9CDC-62A30370E512}" presName="spaceBetweenRectangles" presStyleCnt="0"/>
      <dgm:spPr/>
    </dgm:pt>
    <dgm:pt modelId="{97D4DE51-B2E0-4984-9BDB-6386506E9DC6}" type="pres">
      <dgm:prSet presAssocID="{4EAC02D3-6990-47DF-9DFD-94A234965F9B}" presName="parentLin" presStyleCnt="0"/>
      <dgm:spPr/>
    </dgm:pt>
    <dgm:pt modelId="{8A96EF2C-B6AF-4727-910B-4A68BD7B2F42}" type="pres">
      <dgm:prSet presAssocID="{4EAC02D3-6990-47DF-9DFD-94A234965F9B}" presName="parentLeftMargin" presStyleLbl="node1" presStyleIdx="0" presStyleCnt="4"/>
      <dgm:spPr/>
    </dgm:pt>
    <dgm:pt modelId="{4FF8419F-1D2C-40FA-A42A-68B7D2A9FE70}" type="pres">
      <dgm:prSet presAssocID="{4EAC02D3-6990-47DF-9DFD-94A234965F9B}" presName="parentText" presStyleLbl="node1" presStyleIdx="1" presStyleCnt="4" custScaleX="122416">
        <dgm:presLayoutVars>
          <dgm:chMax val="0"/>
          <dgm:bulletEnabled val="1"/>
        </dgm:presLayoutVars>
      </dgm:prSet>
      <dgm:spPr/>
    </dgm:pt>
    <dgm:pt modelId="{FCF38B7F-060F-4145-8405-5871D41B33D3}" type="pres">
      <dgm:prSet presAssocID="{4EAC02D3-6990-47DF-9DFD-94A234965F9B}" presName="negativeSpace" presStyleCnt="0"/>
      <dgm:spPr/>
    </dgm:pt>
    <dgm:pt modelId="{04271D4F-651F-4D00-B421-71268B8877C4}" type="pres">
      <dgm:prSet presAssocID="{4EAC02D3-6990-47DF-9DFD-94A234965F9B}" presName="childText" presStyleLbl="conFgAcc1" presStyleIdx="1" presStyleCnt="4">
        <dgm:presLayoutVars>
          <dgm:bulletEnabled val="1"/>
        </dgm:presLayoutVars>
      </dgm:prSet>
      <dgm:spPr>
        <a:noFill/>
      </dgm:spPr>
    </dgm:pt>
    <dgm:pt modelId="{0D131FCA-9175-4643-BDA1-9896C982C93A}" type="pres">
      <dgm:prSet presAssocID="{14F68B88-B7ED-4FE7-AB08-A94FA3BBC6CE}" presName="spaceBetweenRectangles" presStyleCnt="0"/>
      <dgm:spPr/>
    </dgm:pt>
    <dgm:pt modelId="{A42791F6-6466-4C9E-91AB-E2588E3366E6}" type="pres">
      <dgm:prSet presAssocID="{CA886C6B-3BC7-480A-845E-68E5485EEBDC}" presName="parentLin" presStyleCnt="0"/>
      <dgm:spPr/>
    </dgm:pt>
    <dgm:pt modelId="{20E566C8-3AD9-4F38-A81B-D67136496999}" type="pres">
      <dgm:prSet presAssocID="{CA886C6B-3BC7-480A-845E-68E5485EEBDC}" presName="parentLeftMargin" presStyleLbl="node1" presStyleIdx="1" presStyleCnt="4"/>
      <dgm:spPr/>
    </dgm:pt>
    <dgm:pt modelId="{FFC8095E-7020-403C-906B-86AD3C2DE342}" type="pres">
      <dgm:prSet presAssocID="{CA886C6B-3BC7-480A-845E-68E5485EEBDC}" presName="parentText" presStyleLbl="node1" presStyleIdx="2" presStyleCnt="4" custScaleX="122416">
        <dgm:presLayoutVars>
          <dgm:chMax val="0"/>
          <dgm:bulletEnabled val="1"/>
        </dgm:presLayoutVars>
      </dgm:prSet>
      <dgm:spPr/>
    </dgm:pt>
    <dgm:pt modelId="{D066B81D-FA8B-499C-BB90-3C1711E767B5}" type="pres">
      <dgm:prSet presAssocID="{CA886C6B-3BC7-480A-845E-68E5485EEBDC}" presName="negativeSpace" presStyleCnt="0"/>
      <dgm:spPr/>
    </dgm:pt>
    <dgm:pt modelId="{C2A67EFE-A247-4C96-ADCB-64929457181F}" type="pres">
      <dgm:prSet presAssocID="{CA886C6B-3BC7-480A-845E-68E5485EEBDC}" presName="childText" presStyleLbl="conFgAcc1" presStyleIdx="2" presStyleCnt="4">
        <dgm:presLayoutVars>
          <dgm:bulletEnabled val="1"/>
        </dgm:presLayoutVars>
      </dgm:prSet>
      <dgm:spPr>
        <a:noFill/>
      </dgm:spPr>
    </dgm:pt>
    <dgm:pt modelId="{DC2E2AF4-D730-45DD-8C22-FDDD1D46FCA8}" type="pres">
      <dgm:prSet presAssocID="{35662AF7-80E5-484F-84DE-8508C6A83127}" presName="spaceBetweenRectangles" presStyleCnt="0"/>
      <dgm:spPr/>
    </dgm:pt>
    <dgm:pt modelId="{B3375434-A7FC-478A-9577-ABEC02F691DA}" type="pres">
      <dgm:prSet presAssocID="{8A3A3A8A-6A91-4CD8-B7F1-2BE15677BAE2}" presName="parentLin" presStyleCnt="0"/>
      <dgm:spPr/>
    </dgm:pt>
    <dgm:pt modelId="{292C611D-63BF-47CA-9E05-B68671704EEE}" type="pres">
      <dgm:prSet presAssocID="{8A3A3A8A-6A91-4CD8-B7F1-2BE15677BAE2}" presName="parentLeftMargin" presStyleLbl="node1" presStyleIdx="2" presStyleCnt="4"/>
      <dgm:spPr/>
    </dgm:pt>
    <dgm:pt modelId="{5BA2EB29-CD23-4EB7-95A2-EC07418DC3DA}" type="pres">
      <dgm:prSet presAssocID="{8A3A3A8A-6A91-4CD8-B7F1-2BE15677BAE2}" presName="parentText" presStyleLbl="node1" presStyleIdx="3" presStyleCnt="4" custScaleX="122416">
        <dgm:presLayoutVars>
          <dgm:chMax val="0"/>
          <dgm:bulletEnabled val="1"/>
        </dgm:presLayoutVars>
      </dgm:prSet>
      <dgm:spPr/>
    </dgm:pt>
    <dgm:pt modelId="{7C5AB35B-39E4-4892-98D9-63B61FFDDD01}" type="pres">
      <dgm:prSet presAssocID="{8A3A3A8A-6A91-4CD8-B7F1-2BE15677BAE2}" presName="negativeSpace" presStyleCnt="0"/>
      <dgm:spPr/>
    </dgm:pt>
    <dgm:pt modelId="{9EC8940E-971B-46D1-A070-A61AC693B0AF}" type="pres">
      <dgm:prSet presAssocID="{8A3A3A8A-6A91-4CD8-B7F1-2BE15677BAE2}" presName="childText" presStyleLbl="conFgAcc1" presStyleIdx="3" presStyleCnt="4">
        <dgm:presLayoutVars>
          <dgm:bulletEnabled val="1"/>
        </dgm:presLayoutVars>
      </dgm:prSet>
      <dgm:spPr>
        <a:noFill/>
      </dgm:spPr>
    </dgm:pt>
  </dgm:ptLst>
  <dgm:cxnLst>
    <dgm:cxn modelId="{5668B40A-9C28-4DAA-947E-1040BBE8924D}" srcId="{D6E93E1E-73BA-4C62-AABE-96622CEDF07A}" destId="{4EAC02D3-6990-47DF-9DFD-94A234965F9B}" srcOrd="1" destOrd="0" parTransId="{A4BE4C8E-6F54-4CA0-AEB3-31A01490B849}" sibTransId="{14F68B88-B7ED-4FE7-AB08-A94FA3BBC6CE}"/>
    <dgm:cxn modelId="{0759AF0B-7188-448B-802A-9C01AD9CACCF}" srcId="{D6E93E1E-73BA-4C62-AABE-96622CEDF07A}" destId="{8A3A3A8A-6A91-4CD8-B7F1-2BE15677BAE2}" srcOrd="3" destOrd="0" parTransId="{9443C7D4-CED2-4897-A753-234D77934C63}" sibTransId="{F5DE50B6-F784-4CCA-859F-FC040F7AD98D}"/>
    <dgm:cxn modelId="{45B8A411-8280-4B38-9606-6A64628F9600}" type="presOf" srcId="{BB5FC88F-C08B-4D4F-B676-B0552FD4E835}" destId="{D4DB743C-0DF5-43F8-AB3B-C4AEFA0282F5}" srcOrd="1" destOrd="0" presId="urn:microsoft.com/office/officeart/2005/8/layout/list1"/>
    <dgm:cxn modelId="{5796C41F-2284-427F-9796-7D203F177AA9}" type="presOf" srcId="{D6E93E1E-73BA-4C62-AABE-96622CEDF07A}" destId="{7AE966C5-FEDD-4573-AE57-706EC3BF06B4}" srcOrd="0" destOrd="0" presId="urn:microsoft.com/office/officeart/2005/8/layout/list1"/>
    <dgm:cxn modelId="{8EA6E11F-D024-4063-AAD9-07E72D616641}" type="presOf" srcId="{4EAC02D3-6990-47DF-9DFD-94A234965F9B}" destId="{8A96EF2C-B6AF-4727-910B-4A68BD7B2F42}" srcOrd="0" destOrd="0" presId="urn:microsoft.com/office/officeart/2005/8/layout/list1"/>
    <dgm:cxn modelId="{8106AA3C-38EF-44BA-93FB-7B2011A4772D}" type="presOf" srcId="{8A3A3A8A-6A91-4CD8-B7F1-2BE15677BAE2}" destId="{5BA2EB29-CD23-4EB7-95A2-EC07418DC3DA}" srcOrd="1" destOrd="0" presId="urn:microsoft.com/office/officeart/2005/8/layout/list1"/>
    <dgm:cxn modelId="{E1A8B15C-C362-4FDE-8B2D-159BD2745169}" type="presOf" srcId="{BB5FC88F-C08B-4D4F-B676-B0552FD4E835}" destId="{54CE253F-A912-4A97-8647-9762B2655124}" srcOrd="0" destOrd="0" presId="urn:microsoft.com/office/officeart/2005/8/layout/list1"/>
    <dgm:cxn modelId="{EF5BF944-859C-4A32-A654-E079A105B2DA}" type="presOf" srcId="{CA886C6B-3BC7-480A-845E-68E5485EEBDC}" destId="{FFC8095E-7020-403C-906B-86AD3C2DE342}" srcOrd="1" destOrd="0" presId="urn:microsoft.com/office/officeart/2005/8/layout/list1"/>
    <dgm:cxn modelId="{891D7748-1E2F-4E73-A2BB-9977CEE73B1D}" srcId="{D6E93E1E-73BA-4C62-AABE-96622CEDF07A}" destId="{CA886C6B-3BC7-480A-845E-68E5485EEBDC}" srcOrd="2" destOrd="0" parTransId="{43EE1C56-B898-4A4C-B355-BD69D7EABB0F}" sibTransId="{35662AF7-80E5-484F-84DE-8508C6A83127}"/>
    <dgm:cxn modelId="{4A76F26C-574D-4D6A-92B2-0534C0BD3899}" srcId="{D6E93E1E-73BA-4C62-AABE-96622CEDF07A}" destId="{BB5FC88F-C08B-4D4F-B676-B0552FD4E835}" srcOrd="0" destOrd="0" parTransId="{A6108D14-5477-4CF8-8D55-8E3798C8AA7C}" sibTransId="{6D0CB4C3-350C-4BCE-9CDC-62A30370E512}"/>
    <dgm:cxn modelId="{2621C278-4AC4-4928-BAE1-F7C3CF703BEC}" type="presOf" srcId="{8A3A3A8A-6A91-4CD8-B7F1-2BE15677BAE2}" destId="{292C611D-63BF-47CA-9E05-B68671704EEE}" srcOrd="0" destOrd="0" presId="urn:microsoft.com/office/officeart/2005/8/layout/list1"/>
    <dgm:cxn modelId="{AFE67284-0B69-43C4-8DCF-58A5B2AF1186}" type="presOf" srcId="{4EAC02D3-6990-47DF-9DFD-94A234965F9B}" destId="{4FF8419F-1D2C-40FA-A42A-68B7D2A9FE70}" srcOrd="1" destOrd="0" presId="urn:microsoft.com/office/officeart/2005/8/layout/list1"/>
    <dgm:cxn modelId="{578358C5-EE88-41AD-92EE-E2E06C8044C0}" type="presOf" srcId="{CA886C6B-3BC7-480A-845E-68E5485EEBDC}" destId="{20E566C8-3AD9-4F38-A81B-D67136496999}" srcOrd="0" destOrd="0" presId="urn:microsoft.com/office/officeart/2005/8/layout/list1"/>
    <dgm:cxn modelId="{5966C5EA-82F7-459E-BEB5-389C154EDF17}" type="presParOf" srcId="{7AE966C5-FEDD-4573-AE57-706EC3BF06B4}" destId="{96EC898D-D434-48BE-8908-533F5C2CB5B6}" srcOrd="0" destOrd="0" presId="urn:microsoft.com/office/officeart/2005/8/layout/list1"/>
    <dgm:cxn modelId="{BCE838FB-0F3D-4C11-91E7-8DA927241140}" type="presParOf" srcId="{96EC898D-D434-48BE-8908-533F5C2CB5B6}" destId="{54CE253F-A912-4A97-8647-9762B2655124}" srcOrd="0" destOrd="0" presId="urn:microsoft.com/office/officeart/2005/8/layout/list1"/>
    <dgm:cxn modelId="{41448A51-B916-4ABF-9D7F-7E6D2B614487}" type="presParOf" srcId="{96EC898D-D434-48BE-8908-533F5C2CB5B6}" destId="{D4DB743C-0DF5-43F8-AB3B-C4AEFA0282F5}" srcOrd="1" destOrd="0" presId="urn:microsoft.com/office/officeart/2005/8/layout/list1"/>
    <dgm:cxn modelId="{8D4AA0BF-9802-47C0-95EE-7282B4F6CB51}" type="presParOf" srcId="{7AE966C5-FEDD-4573-AE57-706EC3BF06B4}" destId="{EE6BDA28-1683-48F3-9ECF-F08B153BDB38}" srcOrd="1" destOrd="0" presId="urn:microsoft.com/office/officeart/2005/8/layout/list1"/>
    <dgm:cxn modelId="{7EA658D6-96FB-4E04-B945-29E75FB19A38}" type="presParOf" srcId="{7AE966C5-FEDD-4573-AE57-706EC3BF06B4}" destId="{281353BE-5CEB-493A-B1E4-1B46E5A41054}" srcOrd="2" destOrd="0" presId="urn:microsoft.com/office/officeart/2005/8/layout/list1"/>
    <dgm:cxn modelId="{166D3F88-8DD5-4105-AC44-2561D3AAD948}" type="presParOf" srcId="{7AE966C5-FEDD-4573-AE57-706EC3BF06B4}" destId="{878D12E3-564F-4E15-B26E-77191CD06EAA}" srcOrd="3" destOrd="0" presId="urn:microsoft.com/office/officeart/2005/8/layout/list1"/>
    <dgm:cxn modelId="{AD361F39-BA1B-4A4C-906D-37A313969975}" type="presParOf" srcId="{7AE966C5-FEDD-4573-AE57-706EC3BF06B4}" destId="{97D4DE51-B2E0-4984-9BDB-6386506E9DC6}" srcOrd="4" destOrd="0" presId="urn:microsoft.com/office/officeart/2005/8/layout/list1"/>
    <dgm:cxn modelId="{FD0D7E4F-5966-42E0-821D-E6FF3DAE3A28}" type="presParOf" srcId="{97D4DE51-B2E0-4984-9BDB-6386506E9DC6}" destId="{8A96EF2C-B6AF-4727-910B-4A68BD7B2F42}" srcOrd="0" destOrd="0" presId="urn:microsoft.com/office/officeart/2005/8/layout/list1"/>
    <dgm:cxn modelId="{D1BD7FE7-4E9A-4244-8318-9563B10A4BD5}" type="presParOf" srcId="{97D4DE51-B2E0-4984-9BDB-6386506E9DC6}" destId="{4FF8419F-1D2C-40FA-A42A-68B7D2A9FE70}" srcOrd="1" destOrd="0" presId="urn:microsoft.com/office/officeart/2005/8/layout/list1"/>
    <dgm:cxn modelId="{8E548496-B09C-4FEC-848F-B2416FD92676}" type="presParOf" srcId="{7AE966C5-FEDD-4573-AE57-706EC3BF06B4}" destId="{FCF38B7F-060F-4145-8405-5871D41B33D3}" srcOrd="5" destOrd="0" presId="urn:microsoft.com/office/officeart/2005/8/layout/list1"/>
    <dgm:cxn modelId="{6EE7644F-3DF5-4630-AC9A-3E5759792B4C}" type="presParOf" srcId="{7AE966C5-FEDD-4573-AE57-706EC3BF06B4}" destId="{04271D4F-651F-4D00-B421-71268B8877C4}" srcOrd="6" destOrd="0" presId="urn:microsoft.com/office/officeart/2005/8/layout/list1"/>
    <dgm:cxn modelId="{D84CCC8F-0F28-455D-AF07-084054E4AE84}" type="presParOf" srcId="{7AE966C5-FEDD-4573-AE57-706EC3BF06B4}" destId="{0D131FCA-9175-4643-BDA1-9896C982C93A}" srcOrd="7" destOrd="0" presId="urn:microsoft.com/office/officeart/2005/8/layout/list1"/>
    <dgm:cxn modelId="{01243D1E-7E34-4AD1-9BF5-01827389C8A2}" type="presParOf" srcId="{7AE966C5-FEDD-4573-AE57-706EC3BF06B4}" destId="{A42791F6-6466-4C9E-91AB-E2588E3366E6}" srcOrd="8" destOrd="0" presId="urn:microsoft.com/office/officeart/2005/8/layout/list1"/>
    <dgm:cxn modelId="{56A1BC61-36DA-4A20-8AD2-744EF653AB0B}" type="presParOf" srcId="{A42791F6-6466-4C9E-91AB-E2588E3366E6}" destId="{20E566C8-3AD9-4F38-A81B-D67136496999}" srcOrd="0" destOrd="0" presId="urn:microsoft.com/office/officeart/2005/8/layout/list1"/>
    <dgm:cxn modelId="{006E113D-D750-4F1B-9BDF-3705302F8CAB}" type="presParOf" srcId="{A42791F6-6466-4C9E-91AB-E2588E3366E6}" destId="{FFC8095E-7020-403C-906B-86AD3C2DE342}" srcOrd="1" destOrd="0" presId="urn:microsoft.com/office/officeart/2005/8/layout/list1"/>
    <dgm:cxn modelId="{D02E3AF0-85C7-4C12-A06E-7583C081750D}" type="presParOf" srcId="{7AE966C5-FEDD-4573-AE57-706EC3BF06B4}" destId="{D066B81D-FA8B-499C-BB90-3C1711E767B5}" srcOrd="9" destOrd="0" presId="urn:microsoft.com/office/officeart/2005/8/layout/list1"/>
    <dgm:cxn modelId="{D1D87168-1A6C-4F2A-AB90-2FDBE9B6073C}" type="presParOf" srcId="{7AE966C5-FEDD-4573-AE57-706EC3BF06B4}" destId="{C2A67EFE-A247-4C96-ADCB-64929457181F}" srcOrd="10" destOrd="0" presId="urn:microsoft.com/office/officeart/2005/8/layout/list1"/>
    <dgm:cxn modelId="{05A229E2-1EAD-462A-92AB-1D2D79989C06}" type="presParOf" srcId="{7AE966C5-FEDD-4573-AE57-706EC3BF06B4}" destId="{DC2E2AF4-D730-45DD-8C22-FDDD1D46FCA8}" srcOrd="11" destOrd="0" presId="urn:microsoft.com/office/officeart/2005/8/layout/list1"/>
    <dgm:cxn modelId="{181BD1BF-E484-4ABD-8657-C86EFC087FE5}" type="presParOf" srcId="{7AE966C5-FEDD-4573-AE57-706EC3BF06B4}" destId="{B3375434-A7FC-478A-9577-ABEC02F691DA}" srcOrd="12" destOrd="0" presId="urn:microsoft.com/office/officeart/2005/8/layout/list1"/>
    <dgm:cxn modelId="{6CE589B1-C579-49E2-AFC6-A49131F615F4}" type="presParOf" srcId="{B3375434-A7FC-478A-9577-ABEC02F691DA}" destId="{292C611D-63BF-47CA-9E05-B68671704EEE}" srcOrd="0" destOrd="0" presId="urn:microsoft.com/office/officeart/2005/8/layout/list1"/>
    <dgm:cxn modelId="{0535F119-5401-4A77-8426-53A497F75495}" type="presParOf" srcId="{B3375434-A7FC-478A-9577-ABEC02F691DA}" destId="{5BA2EB29-CD23-4EB7-95A2-EC07418DC3DA}" srcOrd="1" destOrd="0" presId="urn:microsoft.com/office/officeart/2005/8/layout/list1"/>
    <dgm:cxn modelId="{629B02D4-6FF1-4B1B-A69F-21E143E8C0DB}" type="presParOf" srcId="{7AE966C5-FEDD-4573-AE57-706EC3BF06B4}" destId="{7C5AB35B-39E4-4892-98D9-63B61FFDDD01}" srcOrd="13" destOrd="0" presId="urn:microsoft.com/office/officeart/2005/8/layout/list1"/>
    <dgm:cxn modelId="{CD4234FD-2A96-4B02-9917-3C2F570A7A86}" type="presParOf" srcId="{7AE966C5-FEDD-4573-AE57-706EC3BF06B4}" destId="{9EC8940E-971B-46D1-A070-A61AC693B0A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E6EEC-F583-4E61-A9BF-BE7EA5AA4CAA}">
      <dsp:nvSpPr>
        <dsp:cNvPr id="0" name=""/>
        <dsp:cNvSpPr/>
      </dsp:nvSpPr>
      <dsp:spPr>
        <a:xfrm>
          <a:off x="0" y="268351"/>
          <a:ext cx="5771388" cy="1020600"/>
        </a:xfrm>
        <a:prstGeom prst="rect">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924" tIns="374904" rIns="447924" bIns="128016"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Arial Nova" panose="020B0504020202020204" pitchFamily="34" charset="0"/>
            </a:rPr>
            <a:t>Firewall, FortiManager and FortiAnalyzer management</a:t>
          </a:r>
        </a:p>
      </dsp:txBody>
      <dsp:txXfrm>
        <a:off x="0" y="268351"/>
        <a:ext cx="5771388" cy="1020600"/>
      </dsp:txXfrm>
    </dsp:sp>
    <dsp:sp modelId="{BF2AEF39-730B-43B7-A866-6CC832BAE077}">
      <dsp:nvSpPr>
        <dsp:cNvPr id="0" name=""/>
        <dsp:cNvSpPr/>
      </dsp:nvSpPr>
      <dsp:spPr>
        <a:xfrm>
          <a:off x="288569" y="2671"/>
          <a:ext cx="4039971" cy="531360"/>
        </a:xfrm>
        <a:prstGeom prst="roundRect">
          <a:avLst/>
        </a:prstGeom>
        <a:solidFill>
          <a:schemeClr val="dk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1" tIns="0" rIns="152701" bIns="0" numCol="1" spcCol="1270" anchor="ctr" anchorCtr="0">
          <a:noAutofit/>
        </a:bodyPr>
        <a:lstStyle/>
        <a:p>
          <a:pPr marL="0" lvl="0" indent="0" algn="l" defTabSz="800100">
            <a:lnSpc>
              <a:spcPct val="90000"/>
            </a:lnSpc>
            <a:spcBef>
              <a:spcPct val="0"/>
            </a:spcBef>
            <a:spcAft>
              <a:spcPct val="35000"/>
            </a:spcAft>
            <a:buNone/>
          </a:pPr>
          <a:r>
            <a:rPr lang="en-IN" sz="1800" kern="1200">
              <a:latin typeface="Arial Nova" panose="020B0504020202020204" pitchFamily="34" charset="0"/>
            </a:rPr>
            <a:t>Device Management</a:t>
          </a:r>
          <a:endParaRPr lang="en-IN" sz="1800" kern="1200" dirty="0">
            <a:latin typeface="Arial Nova" panose="020B0504020202020204" pitchFamily="34" charset="0"/>
          </a:endParaRPr>
        </a:p>
      </dsp:txBody>
      <dsp:txXfrm>
        <a:off x="314508" y="28610"/>
        <a:ext cx="3988093" cy="479482"/>
      </dsp:txXfrm>
    </dsp:sp>
    <dsp:sp modelId="{A053AAAC-0FEB-405F-BEAE-E5AAEF530F1D}">
      <dsp:nvSpPr>
        <dsp:cNvPr id="0" name=""/>
        <dsp:cNvSpPr/>
      </dsp:nvSpPr>
      <dsp:spPr>
        <a:xfrm>
          <a:off x="0" y="1651831"/>
          <a:ext cx="5771388" cy="765450"/>
        </a:xfrm>
        <a:prstGeom prst="rect">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924" tIns="374904" rIns="447924" bIns="128016"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Arial Nova" panose="020B0504020202020204" pitchFamily="34" charset="0"/>
            </a:rPr>
            <a:t>DDoS attack detection and mitigation</a:t>
          </a:r>
        </a:p>
      </dsp:txBody>
      <dsp:txXfrm>
        <a:off x="0" y="1651831"/>
        <a:ext cx="5771388" cy="765450"/>
      </dsp:txXfrm>
    </dsp:sp>
    <dsp:sp modelId="{A02DA433-C550-47FD-95BB-5189F86515B0}">
      <dsp:nvSpPr>
        <dsp:cNvPr id="0" name=""/>
        <dsp:cNvSpPr/>
      </dsp:nvSpPr>
      <dsp:spPr>
        <a:xfrm>
          <a:off x="288569" y="1386151"/>
          <a:ext cx="4039971" cy="531360"/>
        </a:xfrm>
        <a:prstGeom prst="roundRect">
          <a:avLst/>
        </a:prstGeom>
        <a:solidFill>
          <a:schemeClr val="dk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1" tIns="0" rIns="152701" bIns="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Arial Nova" panose="020B0504020202020204" pitchFamily="34" charset="0"/>
            </a:rPr>
            <a:t>DDoS Protection</a:t>
          </a:r>
        </a:p>
      </dsp:txBody>
      <dsp:txXfrm>
        <a:off x="314508" y="1412090"/>
        <a:ext cx="3988093" cy="479482"/>
      </dsp:txXfrm>
    </dsp:sp>
    <dsp:sp modelId="{07EED4FB-BED9-4550-8DFD-B13B1A7B19AD}">
      <dsp:nvSpPr>
        <dsp:cNvPr id="0" name=""/>
        <dsp:cNvSpPr/>
      </dsp:nvSpPr>
      <dsp:spPr>
        <a:xfrm>
          <a:off x="0" y="2780161"/>
          <a:ext cx="5771388" cy="1020600"/>
        </a:xfrm>
        <a:prstGeom prst="rect">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924" tIns="374904" rIns="44792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Nova" panose="020B0504020202020204" pitchFamily="34" charset="0"/>
            </a:rPr>
            <a:t>Differences from traditional firewall-based security &amp; features</a:t>
          </a:r>
          <a:endParaRPr lang="en-IN" sz="1800" kern="1200" dirty="0">
            <a:latin typeface="Arial Nova" panose="020B0504020202020204" pitchFamily="34" charset="0"/>
          </a:endParaRPr>
        </a:p>
      </dsp:txBody>
      <dsp:txXfrm>
        <a:off x="0" y="2780161"/>
        <a:ext cx="5771388" cy="1020600"/>
      </dsp:txXfrm>
    </dsp:sp>
    <dsp:sp modelId="{F21F38A6-4129-484E-A68E-44B71A155369}">
      <dsp:nvSpPr>
        <dsp:cNvPr id="0" name=""/>
        <dsp:cNvSpPr/>
      </dsp:nvSpPr>
      <dsp:spPr>
        <a:xfrm>
          <a:off x="288569" y="2514481"/>
          <a:ext cx="4039971" cy="531360"/>
        </a:xfrm>
        <a:prstGeom prst="roundRect">
          <a:avLst/>
        </a:prstGeom>
        <a:solidFill>
          <a:schemeClr val="dk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1" tIns="0" rIns="152701"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Nova" panose="020B0504020202020204" pitchFamily="34" charset="0"/>
            </a:rPr>
            <a:t>Secure SDWAN</a:t>
          </a:r>
          <a:endParaRPr lang="en-IN" sz="1800" kern="1200" dirty="0">
            <a:latin typeface="Arial Nova" panose="020B0504020202020204" pitchFamily="34" charset="0"/>
          </a:endParaRPr>
        </a:p>
      </dsp:txBody>
      <dsp:txXfrm>
        <a:off x="314508" y="2540420"/>
        <a:ext cx="3988093" cy="479482"/>
      </dsp:txXfrm>
    </dsp:sp>
    <dsp:sp modelId="{59E8B1E5-6698-459A-9DC2-FCE8FB27BD48}">
      <dsp:nvSpPr>
        <dsp:cNvPr id="0" name=""/>
        <dsp:cNvSpPr/>
      </dsp:nvSpPr>
      <dsp:spPr>
        <a:xfrm>
          <a:off x="0" y="4163641"/>
          <a:ext cx="5771388" cy="765450"/>
        </a:xfrm>
        <a:prstGeom prst="rect">
          <a:avLst/>
        </a:prstGeom>
        <a:solidFill>
          <a:schemeClr val="lt2">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924" tIns="374904" rIns="44792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Nova" panose="020B0504020202020204" pitchFamily="34" charset="0"/>
            </a:rPr>
            <a:t>Network security as a Cloud delivered service</a:t>
          </a:r>
          <a:endParaRPr lang="en-IN" sz="1800" kern="1200" dirty="0">
            <a:latin typeface="Arial Nova" panose="020B0504020202020204" pitchFamily="34" charset="0"/>
          </a:endParaRPr>
        </a:p>
      </dsp:txBody>
      <dsp:txXfrm>
        <a:off x="0" y="4163641"/>
        <a:ext cx="5771388" cy="765450"/>
      </dsp:txXfrm>
    </dsp:sp>
    <dsp:sp modelId="{7D8E2716-59EC-410F-8AB2-AB425BAFFC31}">
      <dsp:nvSpPr>
        <dsp:cNvPr id="0" name=""/>
        <dsp:cNvSpPr/>
      </dsp:nvSpPr>
      <dsp:spPr>
        <a:xfrm>
          <a:off x="288569" y="3897961"/>
          <a:ext cx="4039971" cy="531360"/>
        </a:xfrm>
        <a:prstGeom prst="roundRect">
          <a:avLst/>
        </a:prstGeom>
        <a:solidFill>
          <a:schemeClr val="dk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1" tIns="0" rIns="152701"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Nova" panose="020B0504020202020204" pitchFamily="34" charset="0"/>
            </a:rPr>
            <a:t>SASE</a:t>
          </a:r>
          <a:endParaRPr lang="en-IN" sz="1800" kern="1200" dirty="0">
            <a:latin typeface="Arial Nova" panose="020B0504020202020204" pitchFamily="34" charset="0"/>
          </a:endParaRPr>
        </a:p>
      </dsp:txBody>
      <dsp:txXfrm>
        <a:off x="314508" y="3923900"/>
        <a:ext cx="3988093"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35373-78EC-3249-B957-49A149BDB84C}">
      <dsp:nvSpPr>
        <dsp:cNvPr id="0" name=""/>
        <dsp:cNvSpPr/>
      </dsp:nvSpPr>
      <dsp:spPr>
        <a:xfrm rot="10800000">
          <a:off x="952737" y="1848"/>
          <a:ext cx="3244640" cy="541913"/>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896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Nova" panose="020B0504020202020204" pitchFamily="34" charset="0"/>
              <a:cs typeface="Arial"/>
            </a:rPr>
            <a:t>Site Selection</a:t>
          </a:r>
        </a:p>
      </dsp:txBody>
      <dsp:txXfrm rot="10800000">
        <a:off x="1088215" y="1848"/>
        <a:ext cx="3109162" cy="541913"/>
      </dsp:txXfrm>
    </dsp:sp>
    <dsp:sp modelId="{5703553C-CD6E-F748-BDFC-4905E2F9C071}">
      <dsp:nvSpPr>
        <dsp:cNvPr id="0" name=""/>
        <dsp:cNvSpPr/>
      </dsp:nvSpPr>
      <dsp:spPr>
        <a:xfrm>
          <a:off x="681780" y="1848"/>
          <a:ext cx="541913" cy="541913"/>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5557B74F-C27B-8743-B24E-DE4993B53F3D}">
      <dsp:nvSpPr>
        <dsp:cNvPr id="0" name=""/>
        <dsp:cNvSpPr/>
      </dsp:nvSpPr>
      <dsp:spPr>
        <a:xfrm rot="10800000">
          <a:off x="952737" y="705526"/>
          <a:ext cx="3244640" cy="541913"/>
        </a:xfrm>
        <a:prstGeom prst="homePlate">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896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Nova" panose="020B0504020202020204" pitchFamily="34" charset="0"/>
              <a:cs typeface="Arial"/>
            </a:rPr>
            <a:t>Physical Security</a:t>
          </a:r>
        </a:p>
      </dsp:txBody>
      <dsp:txXfrm rot="10800000">
        <a:off x="1088215" y="705526"/>
        <a:ext cx="3109162" cy="541913"/>
      </dsp:txXfrm>
    </dsp:sp>
    <dsp:sp modelId="{35213080-7406-5C49-9EAF-C323827CA815}">
      <dsp:nvSpPr>
        <dsp:cNvPr id="0" name=""/>
        <dsp:cNvSpPr/>
      </dsp:nvSpPr>
      <dsp:spPr>
        <a:xfrm>
          <a:off x="681780" y="705526"/>
          <a:ext cx="541913" cy="541913"/>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B54E2F84-2B9E-A846-A607-62A1334A76F8}">
      <dsp:nvSpPr>
        <dsp:cNvPr id="0" name=""/>
        <dsp:cNvSpPr/>
      </dsp:nvSpPr>
      <dsp:spPr>
        <a:xfrm rot="10800000">
          <a:off x="952737" y="1409204"/>
          <a:ext cx="3244640" cy="541913"/>
        </a:xfrm>
        <a:prstGeom prst="homePlate">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896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Nova" panose="020B0504020202020204" pitchFamily="34" charset="0"/>
              <a:cs typeface="Arial"/>
            </a:rPr>
            <a:t>Fire Protection &amp; Detection</a:t>
          </a:r>
        </a:p>
      </dsp:txBody>
      <dsp:txXfrm rot="10800000">
        <a:off x="1088215" y="1409204"/>
        <a:ext cx="3109162" cy="541913"/>
      </dsp:txXfrm>
    </dsp:sp>
    <dsp:sp modelId="{C4051DEB-8500-074D-8E7A-515AFB8B4FB1}">
      <dsp:nvSpPr>
        <dsp:cNvPr id="0" name=""/>
        <dsp:cNvSpPr/>
      </dsp:nvSpPr>
      <dsp:spPr>
        <a:xfrm>
          <a:off x="681780" y="1409204"/>
          <a:ext cx="541913" cy="541913"/>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D06BF2F9-008D-DD4F-825C-149DF4B74FA5}">
      <dsp:nvSpPr>
        <dsp:cNvPr id="0" name=""/>
        <dsp:cNvSpPr/>
      </dsp:nvSpPr>
      <dsp:spPr>
        <a:xfrm rot="10800000">
          <a:off x="952737" y="2112882"/>
          <a:ext cx="3244640" cy="541913"/>
        </a:xfrm>
        <a:prstGeom prst="homePlate">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896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Nova" panose="020B0504020202020204" pitchFamily="34" charset="0"/>
              <a:cs typeface="Arial"/>
            </a:rPr>
            <a:t>Electrical &amp; Power</a:t>
          </a:r>
        </a:p>
      </dsp:txBody>
      <dsp:txXfrm rot="10800000">
        <a:off x="1088215" y="2112882"/>
        <a:ext cx="3109162" cy="541913"/>
      </dsp:txXfrm>
    </dsp:sp>
    <dsp:sp modelId="{DB948488-8F4A-4645-9A8F-949D87127B91}">
      <dsp:nvSpPr>
        <dsp:cNvPr id="0" name=""/>
        <dsp:cNvSpPr/>
      </dsp:nvSpPr>
      <dsp:spPr>
        <a:xfrm>
          <a:off x="681780" y="2112882"/>
          <a:ext cx="541913" cy="541913"/>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39B606A7-A02F-0442-AA49-0663DB654741}">
      <dsp:nvSpPr>
        <dsp:cNvPr id="0" name=""/>
        <dsp:cNvSpPr/>
      </dsp:nvSpPr>
      <dsp:spPr>
        <a:xfrm rot="10800000">
          <a:off x="952737" y="2816560"/>
          <a:ext cx="3244640" cy="541913"/>
        </a:xfrm>
        <a:prstGeom prst="homePlate">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896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Nova" panose="020B0504020202020204" pitchFamily="34" charset="0"/>
              <a:cs typeface="Arial"/>
            </a:rPr>
            <a:t>Environment &amp; Weather</a:t>
          </a:r>
        </a:p>
      </dsp:txBody>
      <dsp:txXfrm rot="10800000">
        <a:off x="1088215" y="2816560"/>
        <a:ext cx="3109162" cy="541913"/>
      </dsp:txXfrm>
    </dsp:sp>
    <dsp:sp modelId="{1159F646-2A44-964E-9D9B-A8D7B7CDDE0C}">
      <dsp:nvSpPr>
        <dsp:cNvPr id="0" name=""/>
        <dsp:cNvSpPr/>
      </dsp:nvSpPr>
      <dsp:spPr>
        <a:xfrm>
          <a:off x="681780" y="2816560"/>
          <a:ext cx="541913" cy="541913"/>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2DE99888-09C7-1D45-9DE6-EA8E69B30B6E}">
      <dsp:nvSpPr>
        <dsp:cNvPr id="0" name=""/>
        <dsp:cNvSpPr/>
      </dsp:nvSpPr>
      <dsp:spPr>
        <a:xfrm rot="10800000">
          <a:off x="952737" y="3520238"/>
          <a:ext cx="3244640" cy="541913"/>
        </a:xfrm>
        <a:prstGeom prst="homePlat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8969"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Nova" panose="020B0504020202020204" pitchFamily="34" charset="0"/>
              <a:cs typeface="Arial"/>
            </a:rPr>
            <a:t>DDoS Attacks?</a:t>
          </a:r>
        </a:p>
      </dsp:txBody>
      <dsp:txXfrm rot="10800000">
        <a:off x="1088215" y="3520238"/>
        <a:ext cx="3109162" cy="541913"/>
      </dsp:txXfrm>
    </dsp:sp>
    <dsp:sp modelId="{669CD8ED-87BD-3F4E-8BED-4F29DC66607A}">
      <dsp:nvSpPr>
        <dsp:cNvPr id="0" name=""/>
        <dsp:cNvSpPr/>
      </dsp:nvSpPr>
      <dsp:spPr>
        <a:xfrm>
          <a:off x="681780" y="3520238"/>
          <a:ext cx="541913" cy="541913"/>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88613-CC5E-49B0-940B-CCB6B8D8AAC6}">
      <dsp:nvSpPr>
        <dsp:cNvPr id="0" name=""/>
        <dsp:cNvSpPr/>
      </dsp:nvSpPr>
      <dsp:spPr>
        <a:xfrm>
          <a:off x="0" y="305043"/>
          <a:ext cx="10638970" cy="18207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702" tIns="354076" rIns="825702" bIns="120904" numCol="1" spcCol="1270" anchor="t" anchorCtr="0">
          <a:noAutofit/>
        </a:bodyPr>
        <a:lstStyle/>
        <a:p>
          <a:pPr marL="171450" lvl="1" indent="-171450" algn="l" defTabSz="755650">
            <a:lnSpc>
              <a:spcPct val="90000"/>
            </a:lnSpc>
            <a:spcBef>
              <a:spcPct val="0"/>
            </a:spcBef>
            <a:spcAft>
              <a:spcPct val="15000"/>
            </a:spcAft>
            <a:buFont typeface="Wingdings" panose="05000000000000000000" pitchFamily="2" charset="2"/>
            <a:buChar char="§"/>
          </a:pPr>
          <a:r>
            <a:rPr lang="en-IN" sz="1700" kern="1200">
              <a:solidFill>
                <a:schemeClr val="bg1"/>
              </a:solidFill>
              <a:latin typeface="Arial Nova" panose="020B0504020202020204" pitchFamily="34" charset="0"/>
              <a:ea typeface="Open Sans" panose="020B0606030504020204" pitchFamily="34" charset="0"/>
              <a:cs typeface="Segoe UI" panose="020B0502040204020203" pitchFamily="34" charset="0"/>
            </a:rPr>
            <a:t>Know your network – Visibility and baseline</a:t>
          </a:r>
          <a:endParaRPr lang="en-IN" sz="1700" kern="1200" dirty="0">
            <a:solidFill>
              <a:schemeClr val="bg1"/>
            </a:solidFill>
            <a:latin typeface="Arial Nova" panose="020B0504020202020204" pitchFamily="34" charset="0"/>
            <a:cs typeface="Segoe UI" panose="020B0502040204020203" pitchFamily="34" charset="0"/>
          </a:endParaRPr>
        </a:p>
        <a:p>
          <a:pPr marL="171450" lvl="1" indent="-171450" algn="l" defTabSz="755650">
            <a:lnSpc>
              <a:spcPct val="90000"/>
            </a:lnSpc>
            <a:spcBef>
              <a:spcPct val="0"/>
            </a:spcBef>
            <a:spcAft>
              <a:spcPct val="15000"/>
            </a:spcAft>
            <a:buFont typeface="Wingdings" panose="05000000000000000000" pitchFamily="2" charset="2"/>
            <a:buChar char="§"/>
          </a:pPr>
          <a:r>
            <a:rPr lang="en-IN" sz="1700" kern="1200">
              <a:solidFill>
                <a:schemeClr val="bg1"/>
              </a:solidFill>
              <a:latin typeface="Arial Nova" panose="020B0504020202020204" pitchFamily="34" charset="0"/>
              <a:ea typeface="Open Sans" panose="020B0606030504020204" pitchFamily="34" charset="0"/>
              <a:cs typeface="Segoe UI" panose="020B0502040204020203" pitchFamily="34" charset="0"/>
            </a:rPr>
            <a:t>Know who to call – Network or security </a:t>
          </a:r>
          <a:endParaRPr lang="en-IN" sz="1700" kern="1200" dirty="0">
            <a:solidFill>
              <a:schemeClr val="bg1"/>
            </a:solidFill>
            <a:latin typeface="Arial Nova" panose="020B0504020202020204" pitchFamily="34" charset="0"/>
            <a:ea typeface="Open Sans" panose="020B0606030504020204" pitchFamily="34" charset="0"/>
            <a:cs typeface="Segoe UI" panose="020B0502040204020203" pitchFamily="34" charset="0"/>
          </a:endParaRPr>
        </a:p>
        <a:p>
          <a:pPr marL="171450" lvl="1" indent="-171450" algn="l" defTabSz="755650">
            <a:lnSpc>
              <a:spcPct val="90000"/>
            </a:lnSpc>
            <a:spcBef>
              <a:spcPct val="0"/>
            </a:spcBef>
            <a:spcAft>
              <a:spcPct val="15000"/>
            </a:spcAft>
            <a:buFont typeface="Wingdings" panose="05000000000000000000" pitchFamily="2" charset="2"/>
            <a:buChar char="§"/>
          </a:pPr>
          <a:r>
            <a:rPr lang="en-IN" sz="1700" kern="1200" dirty="0">
              <a:solidFill>
                <a:schemeClr val="bg1"/>
              </a:solidFill>
              <a:latin typeface="Arial Nova" panose="020B0504020202020204" pitchFamily="34" charset="0"/>
              <a:ea typeface="Open Sans" panose="020B0606030504020204" pitchFamily="34" charset="0"/>
              <a:cs typeface="Segoe UI" panose="020B0502040204020203" pitchFamily="34" charset="0"/>
            </a:rPr>
            <a:t>Know what to do – Incident handling procedure</a:t>
          </a:r>
        </a:p>
        <a:p>
          <a:pPr marL="171450" lvl="1" indent="-171450" algn="l" defTabSz="755650">
            <a:lnSpc>
              <a:spcPct val="90000"/>
            </a:lnSpc>
            <a:spcBef>
              <a:spcPct val="0"/>
            </a:spcBef>
            <a:spcAft>
              <a:spcPct val="15000"/>
            </a:spcAft>
            <a:buFont typeface="Wingdings" panose="05000000000000000000" pitchFamily="2" charset="2"/>
            <a:buChar char="§"/>
          </a:pPr>
          <a:r>
            <a:rPr lang="en-IN" sz="1700" kern="1200" dirty="0">
              <a:solidFill>
                <a:schemeClr val="bg1"/>
              </a:solidFill>
              <a:latin typeface="Arial Nova" panose="020B0504020202020204" pitchFamily="34" charset="0"/>
              <a:ea typeface="Open Sans" panose="020B0606030504020204" pitchFamily="34" charset="0"/>
              <a:cs typeface="Segoe UI" panose="020B0502040204020203" pitchFamily="34" charset="0"/>
            </a:rPr>
            <a:t>Know what to block – Unwanted ports and services</a:t>
          </a:r>
        </a:p>
        <a:p>
          <a:pPr marL="171450" lvl="1" indent="-171450" algn="l" defTabSz="755650">
            <a:lnSpc>
              <a:spcPct val="90000"/>
            </a:lnSpc>
            <a:spcBef>
              <a:spcPct val="0"/>
            </a:spcBef>
            <a:spcAft>
              <a:spcPct val="15000"/>
            </a:spcAft>
            <a:buFont typeface="Wingdings" panose="05000000000000000000" pitchFamily="2" charset="2"/>
            <a:buChar char="§"/>
          </a:pPr>
          <a:r>
            <a:rPr lang="en-IN" sz="1700" kern="1200" dirty="0">
              <a:solidFill>
                <a:schemeClr val="bg1"/>
              </a:solidFill>
              <a:latin typeface="Arial Nova" panose="020B0504020202020204" pitchFamily="34" charset="0"/>
              <a:ea typeface="Open Sans" panose="020B0606030504020204" pitchFamily="34" charset="0"/>
              <a:cs typeface="Segoe UI" panose="020B0502040204020203" pitchFamily="34" charset="0"/>
            </a:rPr>
            <a:t>Know where to block – Stateful or stateless devices</a:t>
          </a:r>
        </a:p>
      </dsp:txBody>
      <dsp:txXfrm>
        <a:off x="0" y="305043"/>
        <a:ext cx="10638970" cy="1820700"/>
      </dsp:txXfrm>
    </dsp:sp>
    <dsp:sp modelId="{947382F0-2B6D-4EA8-BB7C-88E0FF39C68A}">
      <dsp:nvSpPr>
        <dsp:cNvPr id="0" name=""/>
        <dsp:cNvSpPr/>
      </dsp:nvSpPr>
      <dsp:spPr>
        <a:xfrm>
          <a:off x="531948" y="54122"/>
          <a:ext cx="7447279" cy="501840"/>
        </a:xfrm>
        <a:prstGeom prst="roundRect">
          <a:avLst/>
        </a:prstGeom>
        <a:solidFill>
          <a:schemeClr val="bg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489" tIns="0" rIns="281489" bIns="0" numCol="1" spcCol="1270" anchor="ctr" anchorCtr="0">
          <a:noAutofit/>
        </a:bodyPr>
        <a:lstStyle/>
        <a:p>
          <a:pPr marL="0" lvl="0" indent="0" algn="l" defTabSz="755650">
            <a:lnSpc>
              <a:spcPct val="90000"/>
            </a:lnSpc>
            <a:spcBef>
              <a:spcPct val="0"/>
            </a:spcBef>
            <a:spcAft>
              <a:spcPct val="35000"/>
            </a:spcAft>
            <a:buNone/>
          </a:pPr>
          <a:r>
            <a:rPr lang="en-IN" sz="1700" b="1" kern="1200" dirty="0">
              <a:solidFill>
                <a:schemeClr val="bg1"/>
              </a:solidFill>
              <a:latin typeface="Arial Nova" panose="020B0504020202020204" pitchFamily="34" charset="0"/>
              <a:ea typeface="Open Sans Condensed" panose="020B0806030504020204" pitchFamily="34" charset="0"/>
              <a:cs typeface="Segoe UI" panose="020B0502040204020203" pitchFamily="34" charset="0"/>
            </a:rPr>
            <a:t>Minimise the impact of a DDoS attack</a:t>
          </a:r>
          <a:endParaRPr lang="en-IN" sz="1700" kern="1200" dirty="0">
            <a:solidFill>
              <a:schemeClr val="bg1"/>
            </a:solidFill>
            <a:latin typeface="Arial Nova" panose="020B0504020202020204" pitchFamily="34" charset="0"/>
          </a:endParaRPr>
        </a:p>
      </dsp:txBody>
      <dsp:txXfrm>
        <a:off x="556446" y="78620"/>
        <a:ext cx="7398283" cy="452844"/>
      </dsp:txXfrm>
    </dsp:sp>
    <dsp:sp modelId="{756A2209-049E-4666-8B62-B135BB7E8EFE}">
      <dsp:nvSpPr>
        <dsp:cNvPr id="0" name=""/>
        <dsp:cNvSpPr/>
      </dsp:nvSpPr>
      <dsp:spPr>
        <a:xfrm>
          <a:off x="0" y="2468463"/>
          <a:ext cx="10638970" cy="20349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702" tIns="354076" rIns="825702" bIns="120904" numCol="1" spcCol="1270" anchor="t" anchorCtr="0">
          <a:noAutofit/>
        </a:bodyPr>
        <a:lstStyle/>
        <a:p>
          <a:pPr marL="171450" lvl="1" indent="-171450" algn="l" defTabSz="755650">
            <a:lnSpc>
              <a:spcPct val="90000"/>
            </a:lnSpc>
            <a:spcBef>
              <a:spcPct val="0"/>
            </a:spcBef>
            <a:spcAft>
              <a:spcPct val="15000"/>
            </a:spcAft>
            <a:buFont typeface="Wingdings" panose="05000000000000000000" pitchFamily="2" charset="2"/>
            <a:buChar char="§"/>
          </a:pPr>
          <a:r>
            <a:rPr lang="en-US" sz="1700" kern="1200" dirty="0">
              <a:solidFill>
                <a:schemeClr val="bg1"/>
              </a:solidFill>
              <a:latin typeface="Arial Nova" panose="020B0504020202020204" pitchFamily="34" charset="0"/>
              <a:ea typeface="Open Sans" panose="020B0606030504020204" pitchFamily="34" charset="0"/>
              <a:cs typeface="Segoe UI" panose="020B0502040204020203" pitchFamily="34" charset="0"/>
            </a:rPr>
            <a:t>Utilize the security capabilities built into other network and security infrastructure to minimize impact where possible</a:t>
          </a:r>
          <a:endParaRPr lang="en-IN" sz="1700" kern="1200" dirty="0">
            <a:solidFill>
              <a:schemeClr val="bg1"/>
            </a:solidFill>
            <a:latin typeface="Arial Nova" panose="020B0504020202020204" pitchFamily="34" charset="0"/>
            <a:cs typeface="Segoe UI" panose="020B0502040204020203" pitchFamily="34" charset="0"/>
          </a:endParaRPr>
        </a:p>
        <a:p>
          <a:pPr marL="171450" lvl="1" indent="-171450" algn="l" defTabSz="755650">
            <a:lnSpc>
              <a:spcPct val="90000"/>
            </a:lnSpc>
            <a:spcBef>
              <a:spcPct val="0"/>
            </a:spcBef>
            <a:spcAft>
              <a:spcPct val="15000"/>
            </a:spcAft>
            <a:buFont typeface="Wingdings" panose="05000000000000000000" pitchFamily="2" charset="2"/>
            <a:buChar char="§"/>
          </a:pPr>
          <a:r>
            <a:rPr lang="en-IN" sz="1700" kern="1200">
              <a:solidFill>
                <a:schemeClr val="bg1"/>
              </a:solidFill>
              <a:latin typeface="Arial Nova" panose="020B0504020202020204" pitchFamily="34" charset="0"/>
              <a:ea typeface="Open Sans" panose="020B0606030504020204" pitchFamily="34" charset="0"/>
              <a:cs typeface="Segoe UI" panose="020B0502040204020203" pitchFamily="34" charset="0"/>
            </a:rPr>
            <a:t>Subscribe for specialised solutions and services are based around DDoS attack protection</a:t>
          </a:r>
          <a:endParaRPr lang="en-IN" sz="1700" kern="1200" dirty="0">
            <a:solidFill>
              <a:schemeClr val="bg1"/>
            </a:solidFill>
            <a:latin typeface="Arial Nova" panose="020B0504020202020204" pitchFamily="34" charset="0"/>
            <a:ea typeface="Open Sans" panose="020B0606030504020204" pitchFamily="34" charset="0"/>
            <a:cs typeface="Segoe UI" panose="020B0502040204020203" pitchFamily="34" charset="0"/>
          </a:endParaRPr>
        </a:p>
        <a:p>
          <a:pPr marL="171450" lvl="1" indent="-171450" algn="l" defTabSz="755650">
            <a:lnSpc>
              <a:spcPct val="90000"/>
            </a:lnSpc>
            <a:spcBef>
              <a:spcPct val="0"/>
            </a:spcBef>
            <a:spcAft>
              <a:spcPct val="15000"/>
            </a:spcAft>
            <a:buFont typeface="Wingdings" panose="05000000000000000000" pitchFamily="2" charset="2"/>
            <a:buChar char="§"/>
          </a:pPr>
          <a:r>
            <a:rPr lang="en-IN" sz="1700" kern="1200" dirty="0">
              <a:solidFill>
                <a:schemeClr val="bg1"/>
              </a:solidFill>
              <a:latin typeface="Arial Nova" panose="020B0504020202020204" pitchFamily="34" charset="0"/>
              <a:ea typeface="Open Sans" panose="020B0606030504020204" pitchFamily="34" charset="0"/>
              <a:cs typeface="Segoe UI" panose="020B0502040204020203" pitchFamily="34" charset="0"/>
            </a:rPr>
            <a:t>Service providers offering DDoS services can deal with higher magnitude attacks which could saturate an organization’s internet connectivity.</a:t>
          </a:r>
        </a:p>
        <a:p>
          <a:pPr marL="171450" lvl="1" indent="-171450" algn="l" defTabSz="755650">
            <a:lnSpc>
              <a:spcPct val="90000"/>
            </a:lnSpc>
            <a:spcBef>
              <a:spcPct val="0"/>
            </a:spcBef>
            <a:spcAft>
              <a:spcPct val="15000"/>
            </a:spcAft>
            <a:buFont typeface="Wingdings" panose="05000000000000000000" pitchFamily="2" charset="2"/>
            <a:buChar char="§"/>
          </a:pPr>
          <a:r>
            <a:rPr lang="en-IN" sz="1700" kern="1200" dirty="0">
              <a:solidFill>
                <a:schemeClr val="bg1"/>
              </a:solidFill>
              <a:latin typeface="Arial Nova" panose="020B0504020202020204" pitchFamily="34" charset="0"/>
              <a:ea typeface="Open Sans" panose="020B0606030504020204" pitchFamily="34" charset="0"/>
              <a:cs typeface="Segoe UI" panose="020B0502040204020203" pitchFamily="34" charset="0"/>
            </a:rPr>
            <a:t>Hybrid solutions – Cloud and premise based</a:t>
          </a:r>
          <a:endParaRPr lang="en-US" sz="1700" kern="1200" dirty="0">
            <a:solidFill>
              <a:schemeClr val="bg1"/>
            </a:solidFill>
            <a:latin typeface="Arial Nova" panose="020B0504020202020204" pitchFamily="34" charset="0"/>
            <a:ea typeface="Open Sans" panose="020B0606030504020204" pitchFamily="34" charset="0"/>
            <a:cs typeface="Segoe UI" panose="020B0502040204020203" pitchFamily="34" charset="0"/>
          </a:endParaRPr>
        </a:p>
      </dsp:txBody>
      <dsp:txXfrm>
        <a:off x="0" y="2468463"/>
        <a:ext cx="10638970" cy="2034900"/>
      </dsp:txXfrm>
    </dsp:sp>
    <dsp:sp modelId="{5BF139FE-2C41-40B6-8177-CF05443538DB}">
      <dsp:nvSpPr>
        <dsp:cNvPr id="0" name=""/>
        <dsp:cNvSpPr/>
      </dsp:nvSpPr>
      <dsp:spPr>
        <a:xfrm>
          <a:off x="531948" y="2217542"/>
          <a:ext cx="7447279" cy="501840"/>
        </a:xfrm>
        <a:prstGeom prst="roundRect">
          <a:avLst/>
        </a:prstGeom>
        <a:solidFill>
          <a:prstClr val="white">
            <a:lumMod val="50000"/>
          </a:prst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489" tIns="0" rIns="281489" bIns="0" numCol="1" spcCol="1270" anchor="ctr" anchorCtr="0">
          <a:noAutofit/>
        </a:bodyPr>
        <a:lstStyle/>
        <a:p>
          <a:pPr marL="0" lvl="0" indent="0" algn="l" defTabSz="711200">
            <a:lnSpc>
              <a:spcPct val="90000"/>
            </a:lnSpc>
            <a:spcBef>
              <a:spcPct val="0"/>
            </a:spcBef>
            <a:spcAft>
              <a:spcPct val="35000"/>
            </a:spcAft>
            <a:buNone/>
          </a:pPr>
          <a:r>
            <a:rPr lang="en-IN" sz="1600" b="1" kern="1200">
              <a:solidFill>
                <a:prstClr val="white"/>
              </a:solidFill>
              <a:latin typeface="Arial Nova" panose="020B0504020202020204" pitchFamily="34" charset="0"/>
              <a:ea typeface="Open Sans Condensed" panose="020B0806030504020204" pitchFamily="34" charset="0"/>
              <a:cs typeface="Segoe UI" panose="020B0502040204020203" pitchFamily="34" charset="0"/>
            </a:rPr>
            <a:t>Block DDoS attacks</a:t>
          </a:r>
          <a:endParaRPr lang="en-IN" sz="1600" b="1" kern="1200" dirty="0">
            <a:solidFill>
              <a:prstClr val="white"/>
            </a:solidFill>
            <a:latin typeface="Arial Nova" panose="020B0504020202020204" pitchFamily="34" charset="0"/>
            <a:ea typeface="Open Sans Condensed" panose="020B0806030504020204" pitchFamily="34" charset="0"/>
            <a:cs typeface="Segoe UI" panose="020B0502040204020203" pitchFamily="34" charset="0"/>
          </a:endParaRPr>
        </a:p>
      </dsp:txBody>
      <dsp:txXfrm>
        <a:off x="556446" y="2242040"/>
        <a:ext cx="7398283"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FE169-2398-4001-AEE3-C8DB86462B1A}">
      <dsp:nvSpPr>
        <dsp:cNvPr id="0" name=""/>
        <dsp:cNvSpPr/>
      </dsp:nvSpPr>
      <dsp:spPr>
        <a:xfrm>
          <a:off x="0" y="0"/>
          <a:ext cx="8648117" cy="879622"/>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a:latin typeface="Arial Nova" panose="020B0504020202020204" pitchFamily="34" charset="0"/>
            </a:rPr>
            <a:t>Sify uses a combination of Genie ATM + Radware DefensePro in its cloud</a:t>
          </a:r>
        </a:p>
      </dsp:txBody>
      <dsp:txXfrm>
        <a:off x="25763" y="25763"/>
        <a:ext cx="7596020" cy="828096"/>
      </dsp:txXfrm>
    </dsp:sp>
    <dsp:sp modelId="{ECA721DF-D833-4E2E-8311-DC4F147EA253}">
      <dsp:nvSpPr>
        <dsp:cNvPr id="0" name=""/>
        <dsp:cNvSpPr/>
      </dsp:nvSpPr>
      <dsp:spPr>
        <a:xfrm>
          <a:off x="645801" y="1001792"/>
          <a:ext cx="8648117" cy="879622"/>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a:latin typeface="Arial Nova" panose="020B0504020202020204" pitchFamily="34" charset="0"/>
            </a:rPr>
            <a:t>Netflow is collected from Sify Edge Routers and sent to Genie ATM</a:t>
          </a:r>
        </a:p>
      </dsp:txBody>
      <dsp:txXfrm>
        <a:off x="671564" y="1027555"/>
        <a:ext cx="7379036" cy="828096"/>
      </dsp:txXfrm>
    </dsp:sp>
    <dsp:sp modelId="{8C07D02D-EE41-470D-ACAA-F3467952258C}">
      <dsp:nvSpPr>
        <dsp:cNvPr id="0" name=""/>
        <dsp:cNvSpPr/>
      </dsp:nvSpPr>
      <dsp:spPr>
        <a:xfrm>
          <a:off x="1291602" y="2003585"/>
          <a:ext cx="8648117" cy="879622"/>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a:latin typeface="Arial Nova" panose="020B0504020202020204" pitchFamily="34" charset="0"/>
            </a:rPr>
            <a:t>The volume is measured against the threshold settings for individual signatures</a:t>
          </a:r>
        </a:p>
      </dsp:txBody>
      <dsp:txXfrm>
        <a:off x="1317365" y="2029348"/>
        <a:ext cx="7379036" cy="828096"/>
      </dsp:txXfrm>
    </dsp:sp>
    <dsp:sp modelId="{DF6EB4A4-D1F8-401E-86B6-5673DDDA534C}">
      <dsp:nvSpPr>
        <dsp:cNvPr id="0" name=""/>
        <dsp:cNvSpPr/>
      </dsp:nvSpPr>
      <dsp:spPr>
        <a:xfrm>
          <a:off x="1937403" y="3005378"/>
          <a:ext cx="8648117" cy="879622"/>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a:latin typeface="Arial Nova" panose="020B0504020202020204" pitchFamily="34" charset="0"/>
            </a:rPr>
            <a:t>In case the traffic levels are found to be crossing the threshold for a host IP, then Sify would inject a /32 BGP host route to all its peering Edge Routers with next hop as Radware DefensePro [scrubbers]</a:t>
          </a:r>
        </a:p>
      </dsp:txBody>
      <dsp:txXfrm>
        <a:off x="1963166" y="3031141"/>
        <a:ext cx="7379036" cy="828096"/>
      </dsp:txXfrm>
    </dsp:sp>
    <dsp:sp modelId="{96449D87-9568-4387-89F7-A8C904BA9E0E}">
      <dsp:nvSpPr>
        <dsp:cNvPr id="0" name=""/>
        <dsp:cNvSpPr/>
      </dsp:nvSpPr>
      <dsp:spPr>
        <a:xfrm>
          <a:off x="2583204" y="4007171"/>
          <a:ext cx="8648117" cy="879622"/>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a:latin typeface="Arial Nova" panose="020B0504020202020204" pitchFamily="34" charset="0"/>
            </a:rPr>
            <a:t>The traffic for the host is diverted via the scrubbers and cleaned</a:t>
          </a:r>
        </a:p>
      </dsp:txBody>
      <dsp:txXfrm>
        <a:off x="2608967" y="4032934"/>
        <a:ext cx="7379036" cy="828096"/>
      </dsp:txXfrm>
    </dsp:sp>
    <dsp:sp modelId="{E72FBA37-A263-437D-B6DE-C4B2F8372700}">
      <dsp:nvSpPr>
        <dsp:cNvPr id="0" name=""/>
        <dsp:cNvSpPr/>
      </dsp:nvSpPr>
      <dsp:spPr>
        <a:xfrm>
          <a:off x="8076363" y="642613"/>
          <a:ext cx="571754" cy="571754"/>
        </a:xfrm>
        <a:prstGeom prst="downArrow">
          <a:avLst>
            <a:gd name="adj1" fmla="val 55000"/>
            <a:gd name="adj2" fmla="val 45000"/>
          </a:avLst>
        </a:prstGeom>
        <a:solidFill>
          <a:srgbClr val="00B0F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IN" sz="2600" kern="1200">
            <a:latin typeface="Arial Nova" panose="020B0504020202020204" pitchFamily="34" charset="0"/>
          </a:endParaRPr>
        </a:p>
      </dsp:txBody>
      <dsp:txXfrm>
        <a:off x="8205008" y="642613"/>
        <a:ext cx="314464" cy="430245"/>
      </dsp:txXfrm>
    </dsp:sp>
    <dsp:sp modelId="{4010A099-3ACF-4874-9457-E4AEC885EF84}">
      <dsp:nvSpPr>
        <dsp:cNvPr id="0" name=""/>
        <dsp:cNvSpPr/>
      </dsp:nvSpPr>
      <dsp:spPr>
        <a:xfrm>
          <a:off x="8722164" y="1644406"/>
          <a:ext cx="571754" cy="571754"/>
        </a:xfrm>
        <a:prstGeom prst="downArrow">
          <a:avLst>
            <a:gd name="adj1" fmla="val 55000"/>
            <a:gd name="adj2" fmla="val 45000"/>
          </a:avLst>
        </a:prstGeom>
        <a:solidFill>
          <a:srgbClr val="00B0F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IN" sz="2600" kern="1200">
            <a:latin typeface="Arial Nova" panose="020B0504020202020204" pitchFamily="34" charset="0"/>
          </a:endParaRPr>
        </a:p>
      </dsp:txBody>
      <dsp:txXfrm>
        <a:off x="8850809" y="1644406"/>
        <a:ext cx="314464" cy="430245"/>
      </dsp:txXfrm>
    </dsp:sp>
    <dsp:sp modelId="{F21CB17F-13F8-4939-A6F9-6655D67779AA}">
      <dsp:nvSpPr>
        <dsp:cNvPr id="0" name=""/>
        <dsp:cNvSpPr/>
      </dsp:nvSpPr>
      <dsp:spPr>
        <a:xfrm>
          <a:off x="9367965" y="2631538"/>
          <a:ext cx="571754" cy="571754"/>
        </a:xfrm>
        <a:prstGeom prst="downArrow">
          <a:avLst>
            <a:gd name="adj1" fmla="val 55000"/>
            <a:gd name="adj2" fmla="val 45000"/>
          </a:avLst>
        </a:prstGeom>
        <a:solidFill>
          <a:srgbClr val="00B0F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IN" sz="2600" kern="1200">
            <a:latin typeface="Arial Nova" panose="020B0504020202020204" pitchFamily="34" charset="0"/>
          </a:endParaRPr>
        </a:p>
      </dsp:txBody>
      <dsp:txXfrm>
        <a:off x="9496610" y="2631538"/>
        <a:ext cx="314464" cy="430245"/>
      </dsp:txXfrm>
    </dsp:sp>
    <dsp:sp modelId="{6E5AB187-8800-4677-9BB4-F83BAC83AD75}">
      <dsp:nvSpPr>
        <dsp:cNvPr id="0" name=""/>
        <dsp:cNvSpPr/>
      </dsp:nvSpPr>
      <dsp:spPr>
        <a:xfrm>
          <a:off x="10013766" y="3643104"/>
          <a:ext cx="571754" cy="571754"/>
        </a:xfrm>
        <a:prstGeom prst="downArrow">
          <a:avLst>
            <a:gd name="adj1" fmla="val 55000"/>
            <a:gd name="adj2" fmla="val 45000"/>
          </a:avLst>
        </a:prstGeom>
        <a:solidFill>
          <a:srgbClr val="00B0F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IN" sz="2600" kern="1200">
            <a:latin typeface="Arial Nova" panose="020B0504020202020204" pitchFamily="34" charset="0"/>
          </a:endParaRPr>
        </a:p>
      </dsp:txBody>
      <dsp:txXfrm>
        <a:off x="10142411" y="3643104"/>
        <a:ext cx="314464" cy="430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0CCA5-B755-437D-A166-18EEF87FD7E6}">
      <dsp:nvSpPr>
        <dsp:cNvPr id="0" name=""/>
        <dsp:cNvSpPr/>
      </dsp:nvSpPr>
      <dsp:spPr>
        <a:xfrm>
          <a:off x="0" y="16879"/>
          <a:ext cx="2074249" cy="1244549"/>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ova" panose="020B0504020202020204" pitchFamily="34" charset="0"/>
            </a:rPr>
            <a:t>24x7x365 MNOC</a:t>
          </a:r>
          <a:endParaRPr lang="en-IN" sz="1600" kern="1200" dirty="0">
            <a:latin typeface="Arial Nova" panose="020B0504020202020204" pitchFamily="34" charset="0"/>
          </a:endParaRPr>
        </a:p>
      </dsp:txBody>
      <dsp:txXfrm>
        <a:off x="0" y="16879"/>
        <a:ext cx="2074249" cy="1244549"/>
      </dsp:txXfrm>
    </dsp:sp>
    <dsp:sp modelId="{BC50211E-8094-4DC3-A83E-D4FB54185F8D}">
      <dsp:nvSpPr>
        <dsp:cNvPr id="0" name=""/>
        <dsp:cNvSpPr/>
      </dsp:nvSpPr>
      <dsp:spPr>
        <a:xfrm>
          <a:off x="2281673" y="16879"/>
          <a:ext cx="2074249" cy="1244549"/>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ova" panose="020B0504020202020204" pitchFamily="34" charset="0"/>
            </a:rPr>
            <a:t>End to end single point of ownership</a:t>
          </a:r>
          <a:endParaRPr lang="en-IN" sz="1600" kern="1200">
            <a:latin typeface="Arial Nova" panose="020B0504020202020204" pitchFamily="34" charset="0"/>
          </a:endParaRPr>
        </a:p>
      </dsp:txBody>
      <dsp:txXfrm>
        <a:off x="2281673" y="16879"/>
        <a:ext cx="2074249" cy="1244549"/>
      </dsp:txXfrm>
    </dsp:sp>
    <dsp:sp modelId="{B34B344A-2FF7-47BF-9055-989D0CCCC340}">
      <dsp:nvSpPr>
        <dsp:cNvPr id="0" name=""/>
        <dsp:cNvSpPr/>
      </dsp:nvSpPr>
      <dsp:spPr>
        <a:xfrm>
          <a:off x="4563347" y="16879"/>
          <a:ext cx="2074249" cy="1244549"/>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ova" panose="020B0504020202020204" pitchFamily="34" charset="0"/>
            </a:rPr>
            <a:t>Pro-active monitoring and management</a:t>
          </a:r>
          <a:endParaRPr lang="en-IN" sz="1600" kern="1200">
            <a:latin typeface="Arial Nova" panose="020B0504020202020204" pitchFamily="34" charset="0"/>
          </a:endParaRPr>
        </a:p>
      </dsp:txBody>
      <dsp:txXfrm>
        <a:off x="4563347" y="16879"/>
        <a:ext cx="2074249" cy="1244549"/>
      </dsp:txXfrm>
    </dsp:sp>
    <dsp:sp modelId="{E6E2D98E-2D31-4F37-8FD2-266742CB59E4}">
      <dsp:nvSpPr>
        <dsp:cNvPr id="0" name=""/>
        <dsp:cNvSpPr/>
      </dsp:nvSpPr>
      <dsp:spPr>
        <a:xfrm>
          <a:off x="0" y="1468853"/>
          <a:ext cx="2074249" cy="1244549"/>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ova" panose="020B0504020202020204" pitchFamily="34" charset="0"/>
            </a:rPr>
            <a:t>Alarm isolation and resolution</a:t>
          </a:r>
          <a:endParaRPr lang="en-IN" sz="1600" kern="1200">
            <a:latin typeface="Arial Nova" panose="020B0504020202020204" pitchFamily="34" charset="0"/>
          </a:endParaRPr>
        </a:p>
      </dsp:txBody>
      <dsp:txXfrm>
        <a:off x="0" y="1468853"/>
        <a:ext cx="2074249" cy="1244549"/>
      </dsp:txXfrm>
    </dsp:sp>
    <dsp:sp modelId="{8AD911D5-5600-4AC4-822C-9FF32CF694C1}">
      <dsp:nvSpPr>
        <dsp:cNvPr id="0" name=""/>
        <dsp:cNvSpPr/>
      </dsp:nvSpPr>
      <dsp:spPr>
        <a:xfrm>
          <a:off x="2281673" y="1468853"/>
          <a:ext cx="2074249" cy="1244549"/>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ova" panose="020B0504020202020204" pitchFamily="34" charset="0"/>
            </a:rPr>
            <a:t>SLA driven, integrated centralized processes</a:t>
          </a:r>
          <a:endParaRPr lang="en-IN" sz="1600" kern="1200" dirty="0">
            <a:latin typeface="Arial Nova" panose="020B0504020202020204" pitchFamily="34" charset="0"/>
          </a:endParaRPr>
        </a:p>
      </dsp:txBody>
      <dsp:txXfrm>
        <a:off x="2281673" y="1468853"/>
        <a:ext cx="2074249" cy="1244549"/>
      </dsp:txXfrm>
    </dsp:sp>
    <dsp:sp modelId="{D6978EF9-DBA3-4B3C-9B88-FD3F77286CDC}">
      <dsp:nvSpPr>
        <dsp:cNvPr id="0" name=""/>
        <dsp:cNvSpPr/>
      </dsp:nvSpPr>
      <dsp:spPr>
        <a:xfrm>
          <a:off x="4563347" y="1468853"/>
          <a:ext cx="2074249" cy="1244549"/>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ova" panose="020B0504020202020204" pitchFamily="34" charset="0"/>
            </a:rPr>
            <a:t>Demonstrable performance indicators</a:t>
          </a:r>
          <a:endParaRPr lang="en-IN" sz="1600" kern="1200">
            <a:latin typeface="Arial Nova" panose="020B0504020202020204" pitchFamily="34" charset="0"/>
          </a:endParaRPr>
        </a:p>
      </dsp:txBody>
      <dsp:txXfrm>
        <a:off x="4563347" y="1468853"/>
        <a:ext cx="2074249" cy="1244549"/>
      </dsp:txXfrm>
    </dsp:sp>
    <dsp:sp modelId="{52A72642-B214-4BB9-9F39-26DDECB5FA59}">
      <dsp:nvSpPr>
        <dsp:cNvPr id="0" name=""/>
        <dsp:cNvSpPr/>
      </dsp:nvSpPr>
      <dsp:spPr>
        <a:xfrm>
          <a:off x="0" y="2920828"/>
          <a:ext cx="2074249" cy="1244549"/>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Nova" panose="020B0504020202020204" pitchFamily="34" charset="0"/>
            </a:rPr>
            <a:t>Instant and easy accessibility through the service portal, emails and phone</a:t>
          </a:r>
          <a:endParaRPr lang="en-IN" sz="1600" kern="1200" dirty="0">
            <a:latin typeface="Arial Nova" panose="020B0504020202020204" pitchFamily="34" charset="0"/>
          </a:endParaRPr>
        </a:p>
      </dsp:txBody>
      <dsp:txXfrm>
        <a:off x="0" y="2920828"/>
        <a:ext cx="2074249" cy="1244549"/>
      </dsp:txXfrm>
    </dsp:sp>
    <dsp:sp modelId="{B2AC6F9B-A556-4347-B8A1-87853BE25630}">
      <dsp:nvSpPr>
        <dsp:cNvPr id="0" name=""/>
        <dsp:cNvSpPr/>
      </dsp:nvSpPr>
      <dsp:spPr>
        <a:xfrm>
          <a:off x="2281673" y="2920828"/>
          <a:ext cx="2074249" cy="1244549"/>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ova" panose="020B0504020202020204" pitchFamily="34" charset="0"/>
            </a:rPr>
            <a:t>Implementation and transition services</a:t>
          </a:r>
          <a:endParaRPr lang="en-IN" sz="1600" kern="1200">
            <a:latin typeface="Arial Nova" panose="020B0504020202020204" pitchFamily="34" charset="0"/>
          </a:endParaRPr>
        </a:p>
      </dsp:txBody>
      <dsp:txXfrm>
        <a:off x="2281673" y="2920828"/>
        <a:ext cx="2074249" cy="1244549"/>
      </dsp:txXfrm>
    </dsp:sp>
    <dsp:sp modelId="{F9D640BA-FA6B-4786-B3ED-AE039D9548E4}">
      <dsp:nvSpPr>
        <dsp:cNvPr id="0" name=""/>
        <dsp:cNvSpPr/>
      </dsp:nvSpPr>
      <dsp:spPr>
        <a:xfrm>
          <a:off x="4563347" y="2920828"/>
          <a:ext cx="2074249" cy="1244549"/>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ova" panose="020B0504020202020204" pitchFamily="34" charset="0"/>
            </a:rPr>
            <a:t>Best practices aligned with the ITIL framework</a:t>
          </a:r>
          <a:endParaRPr lang="en-IN" sz="1600" kern="1200">
            <a:latin typeface="Arial Nova" panose="020B0504020202020204" pitchFamily="34" charset="0"/>
          </a:endParaRPr>
        </a:p>
      </dsp:txBody>
      <dsp:txXfrm>
        <a:off x="4563347" y="2920828"/>
        <a:ext cx="2074249" cy="1244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353BE-5CEB-493A-B1E4-1B46E5A41054}">
      <dsp:nvSpPr>
        <dsp:cNvPr id="0" name=""/>
        <dsp:cNvSpPr/>
      </dsp:nvSpPr>
      <dsp:spPr>
        <a:xfrm>
          <a:off x="0" y="358025"/>
          <a:ext cx="7260472" cy="579600"/>
        </a:xfrm>
        <a:prstGeom prst="rect">
          <a:avLst/>
        </a:pr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DB743C-0DF5-43F8-AB3B-C4AEFA0282F5}">
      <dsp:nvSpPr>
        <dsp:cNvPr id="0" name=""/>
        <dsp:cNvSpPr/>
      </dsp:nvSpPr>
      <dsp:spPr>
        <a:xfrm>
          <a:off x="363023" y="18545"/>
          <a:ext cx="6221585"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100" tIns="0" rIns="192100"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IN" sz="1800" kern="1200" dirty="0">
              <a:latin typeface="Arial Nova" panose="020B0504020202020204" pitchFamily="34" charset="0"/>
              <a:cs typeface="Segoe UI" panose="020B0502040204020203" pitchFamily="34" charset="0"/>
            </a:rPr>
            <a:t>Completely managed service for </a:t>
          </a:r>
          <a:r>
            <a:rPr lang="en-IN" sz="1800" b="1" kern="1200" dirty="0">
              <a:latin typeface="Arial Nova" panose="020B0504020202020204" pitchFamily="34" charset="0"/>
              <a:cs typeface="Segoe UI" panose="020B0502040204020203" pitchFamily="34" charset="0"/>
            </a:rPr>
            <a:t>Sify’s On-Net</a:t>
          </a:r>
          <a:r>
            <a:rPr lang="en-IN" sz="1800" kern="1200" dirty="0">
              <a:latin typeface="Arial Nova" panose="020B0504020202020204" pitchFamily="34" charset="0"/>
              <a:cs typeface="Segoe UI" panose="020B0502040204020203" pitchFamily="34" charset="0"/>
            </a:rPr>
            <a:t> Internet customers</a:t>
          </a:r>
        </a:p>
      </dsp:txBody>
      <dsp:txXfrm>
        <a:off x="396167" y="51689"/>
        <a:ext cx="6155297" cy="612672"/>
      </dsp:txXfrm>
    </dsp:sp>
    <dsp:sp modelId="{04271D4F-651F-4D00-B421-71268B8877C4}">
      <dsp:nvSpPr>
        <dsp:cNvPr id="0" name=""/>
        <dsp:cNvSpPr/>
      </dsp:nvSpPr>
      <dsp:spPr>
        <a:xfrm>
          <a:off x="0" y="1401305"/>
          <a:ext cx="7260472" cy="579600"/>
        </a:xfrm>
        <a:prstGeom prst="rect">
          <a:avLst/>
        </a:pr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F8419F-1D2C-40FA-A42A-68B7D2A9FE70}">
      <dsp:nvSpPr>
        <dsp:cNvPr id="0" name=""/>
        <dsp:cNvSpPr/>
      </dsp:nvSpPr>
      <dsp:spPr>
        <a:xfrm>
          <a:off x="363023" y="1061825"/>
          <a:ext cx="6221585"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100" tIns="0" rIns="192100" bIns="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Arial Nova" panose="020B0504020202020204" pitchFamily="34" charset="0"/>
              <a:cs typeface="Segoe UI" panose="020B0502040204020203" pitchFamily="34" charset="0"/>
            </a:rPr>
            <a:t>Protects against </a:t>
          </a:r>
          <a:r>
            <a:rPr lang="en-IN" sz="1800" b="1" kern="1200" dirty="0">
              <a:latin typeface="Arial Nova" panose="020B0504020202020204" pitchFamily="34" charset="0"/>
              <a:cs typeface="Segoe UI" panose="020B0502040204020203" pitchFamily="34" charset="0"/>
            </a:rPr>
            <a:t>network layer</a:t>
          </a:r>
          <a:r>
            <a:rPr lang="en-IN" sz="1800" kern="1200" dirty="0">
              <a:latin typeface="Arial Nova" panose="020B0504020202020204" pitchFamily="34" charset="0"/>
              <a:cs typeface="Segoe UI" panose="020B0502040204020203" pitchFamily="34" charset="0"/>
            </a:rPr>
            <a:t> attacks (volumetric, protocol type attacks)</a:t>
          </a:r>
        </a:p>
      </dsp:txBody>
      <dsp:txXfrm>
        <a:off x="396167" y="1094969"/>
        <a:ext cx="6155297" cy="612672"/>
      </dsp:txXfrm>
    </dsp:sp>
    <dsp:sp modelId="{C2A67EFE-A247-4C96-ADCB-64929457181F}">
      <dsp:nvSpPr>
        <dsp:cNvPr id="0" name=""/>
        <dsp:cNvSpPr/>
      </dsp:nvSpPr>
      <dsp:spPr>
        <a:xfrm>
          <a:off x="0" y="2444585"/>
          <a:ext cx="7260472" cy="579600"/>
        </a:xfrm>
        <a:prstGeom prst="rect">
          <a:avLst/>
        </a:pr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C8095E-7020-403C-906B-86AD3C2DE342}">
      <dsp:nvSpPr>
        <dsp:cNvPr id="0" name=""/>
        <dsp:cNvSpPr/>
      </dsp:nvSpPr>
      <dsp:spPr>
        <a:xfrm>
          <a:off x="363023" y="2105105"/>
          <a:ext cx="6221585"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100" tIns="0" rIns="192100" bIns="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Arial Nova" panose="020B0504020202020204" pitchFamily="34" charset="0"/>
              <a:cs typeface="Segoe UI" panose="020B0502040204020203" pitchFamily="34" charset="0"/>
            </a:rPr>
            <a:t>Four scrubbing centres – </a:t>
          </a:r>
          <a:r>
            <a:rPr lang="en-IN" sz="1800" b="1" kern="1200" dirty="0">
              <a:latin typeface="Arial Nova" panose="020B0504020202020204" pitchFamily="34" charset="0"/>
              <a:cs typeface="Segoe UI" panose="020B0502040204020203" pitchFamily="34" charset="0"/>
            </a:rPr>
            <a:t>London, Singapore, Chennai and Mumbai</a:t>
          </a:r>
        </a:p>
      </dsp:txBody>
      <dsp:txXfrm>
        <a:off x="396167" y="2138249"/>
        <a:ext cx="6155297" cy="612672"/>
      </dsp:txXfrm>
    </dsp:sp>
    <dsp:sp modelId="{9EC8940E-971B-46D1-A070-A61AC693B0AF}">
      <dsp:nvSpPr>
        <dsp:cNvPr id="0" name=""/>
        <dsp:cNvSpPr/>
      </dsp:nvSpPr>
      <dsp:spPr>
        <a:xfrm>
          <a:off x="0" y="3487865"/>
          <a:ext cx="7260472" cy="579600"/>
        </a:xfrm>
        <a:prstGeom prst="rect">
          <a:avLst/>
        </a:prstGeom>
        <a:no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A2EB29-CD23-4EB7-95A2-EC07418DC3DA}">
      <dsp:nvSpPr>
        <dsp:cNvPr id="0" name=""/>
        <dsp:cNvSpPr/>
      </dsp:nvSpPr>
      <dsp:spPr>
        <a:xfrm>
          <a:off x="363023" y="3148385"/>
          <a:ext cx="6221585" cy="6789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100" tIns="0" rIns="192100" bIns="0" numCol="1" spcCol="1270" anchor="ctr" anchorCtr="0">
          <a:noAutofit/>
        </a:bodyPr>
        <a:lstStyle/>
        <a:p>
          <a:pPr marL="0" lvl="0" indent="0" algn="l" defTabSz="800100">
            <a:lnSpc>
              <a:spcPct val="90000"/>
            </a:lnSpc>
            <a:spcBef>
              <a:spcPct val="0"/>
            </a:spcBef>
            <a:spcAft>
              <a:spcPct val="35000"/>
            </a:spcAft>
            <a:buNone/>
          </a:pPr>
          <a:r>
            <a:rPr lang="en-IN" sz="1800" kern="1200" dirty="0">
              <a:latin typeface="Arial Nova" panose="020B0504020202020204" pitchFamily="34" charset="0"/>
              <a:cs typeface="Segoe UI" panose="020B0502040204020203" pitchFamily="34" charset="0"/>
            </a:rPr>
            <a:t>Detection and Mitigation Solution based on </a:t>
          </a:r>
          <a:r>
            <a:rPr lang="en-IN" sz="1800" b="1" kern="1200" dirty="0">
              <a:latin typeface="Arial Nova" panose="020B0504020202020204" pitchFamily="34" charset="0"/>
              <a:cs typeface="Segoe UI" panose="020B0502040204020203" pitchFamily="34" charset="0"/>
            </a:rPr>
            <a:t>Genie + Radware</a:t>
          </a:r>
          <a:r>
            <a:rPr lang="en-IN" sz="1800" kern="1200" dirty="0">
              <a:latin typeface="Arial Nova" panose="020B0504020202020204" pitchFamily="34" charset="0"/>
              <a:cs typeface="Segoe UI" panose="020B0502040204020203" pitchFamily="34" charset="0"/>
            </a:rPr>
            <a:t> platforms</a:t>
          </a:r>
        </a:p>
      </dsp:txBody>
      <dsp:txXfrm>
        <a:off x="396167" y="3181529"/>
        <a:ext cx="6155297"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F060B-A3A6-41C8-8519-6D6F7757B065}" type="datetimeFigureOut">
              <a:rPr lang="en-IN" smtClean="0"/>
              <a:t>19-11-2024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656DA-5D6A-4392-81E1-1098FBD84E92}" type="slidenum">
              <a:rPr lang="en-IN" smtClean="0"/>
              <a:t>‹#›</a:t>
            </a:fld>
            <a:endParaRPr lang="en-IN"/>
          </a:p>
        </p:txBody>
      </p:sp>
    </p:spTree>
    <p:extLst>
      <p:ext uri="{BB962C8B-B14F-4D97-AF65-F5344CB8AC3E}">
        <p14:creationId xmlns:p14="http://schemas.microsoft.com/office/powerpoint/2010/main" val="413795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ECECEC"/>
                </a:solidFill>
                <a:effectLst/>
                <a:highlight>
                  <a:srgbClr val="212121"/>
                </a:highlight>
                <a:latin typeface="Söhne"/>
              </a:rPr>
              <a:t>Device Management</a:t>
            </a:r>
          </a:p>
          <a:p>
            <a:pPr algn="l"/>
            <a:r>
              <a:rPr lang="en-US" b="0" i="0" dirty="0">
                <a:solidFill>
                  <a:srgbClr val="ECECEC"/>
                </a:solidFill>
                <a:effectLst/>
                <a:highlight>
                  <a:srgbClr val="212121"/>
                </a:highlight>
                <a:latin typeface="Söhne"/>
              </a:rPr>
              <a:t>Device management involves overseeing and controlling network security devices to ensure optimal performance and security. This includes managing firewalls, which act as the first line of defense against threats and utilizing tools like FortiManager and FortiAnalyzer. </a:t>
            </a:r>
            <a:r>
              <a:rPr lang="en-US" b="1" i="0" dirty="0">
                <a:solidFill>
                  <a:srgbClr val="ECECEC"/>
                </a:solidFill>
                <a:effectLst/>
                <a:highlight>
                  <a:srgbClr val="212121"/>
                </a:highlight>
                <a:latin typeface="Söhne"/>
              </a:rPr>
              <a:t>FortiManager</a:t>
            </a:r>
            <a:r>
              <a:rPr lang="en-US" b="0" i="0" dirty="0">
                <a:solidFill>
                  <a:srgbClr val="ECECEC"/>
                </a:solidFill>
                <a:effectLst/>
                <a:highlight>
                  <a:srgbClr val="212121"/>
                </a:highlight>
                <a:latin typeface="Söhne"/>
              </a:rPr>
              <a:t> centralizes the administration of multiple Fortinet security devices, streamlining policy management and updates. </a:t>
            </a:r>
            <a:r>
              <a:rPr lang="en-US" b="1" i="0" dirty="0">
                <a:solidFill>
                  <a:srgbClr val="ECECEC"/>
                </a:solidFill>
                <a:effectLst/>
                <a:highlight>
                  <a:srgbClr val="212121"/>
                </a:highlight>
                <a:latin typeface="Söhne"/>
              </a:rPr>
              <a:t>FortiAnalyzer</a:t>
            </a:r>
            <a:r>
              <a:rPr lang="en-US" b="0" i="0" dirty="0">
                <a:solidFill>
                  <a:srgbClr val="ECECEC"/>
                </a:solidFill>
                <a:effectLst/>
                <a:highlight>
                  <a:srgbClr val="212121"/>
                </a:highlight>
                <a:latin typeface="Söhne"/>
              </a:rPr>
              <a:t> provides detailed analytics and reporting, enhancing visibility into network activity and aiding in threat detection and response.</a:t>
            </a:r>
          </a:p>
          <a:p>
            <a:pPr algn="l"/>
            <a:endParaRPr lang="en-US" b="0" i="0" dirty="0">
              <a:solidFill>
                <a:srgbClr val="ECECEC"/>
              </a:solidFill>
              <a:effectLst/>
              <a:highlight>
                <a:srgbClr val="212121"/>
              </a:highlight>
              <a:latin typeface="Söhne"/>
            </a:endParaRPr>
          </a:p>
          <a:p>
            <a:pPr algn="l"/>
            <a:r>
              <a:rPr lang="en-US" b="1" i="0" dirty="0">
                <a:solidFill>
                  <a:srgbClr val="ECECEC"/>
                </a:solidFill>
                <a:effectLst/>
                <a:highlight>
                  <a:srgbClr val="212121"/>
                </a:highlight>
                <a:latin typeface="Söhne"/>
              </a:rPr>
              <a:t>DDoS Protection</a:t>
            </a:r>
          </a:p>
          <a:p>
            <a:pPr algn="l"/>
            <a:r>
              <a:rPr lang="en-US" b="0" i="0" dirty="0">
                <a:solidFill>
                  <a:srgbClr val="ECECEC"/>
                </a:solidFill>
                <a:effectLst/>
                <a:highlight>
                  <a:srgbClr val="212121"/>
                </a:highlight>
                <a:latin typeface="Söhne"/>
              </a:rPr>
              <a:t>DDoS (Distributed Denial of Service) protection focuses on identifying and mitigating attacks aimed at overwhelming network resources and causing disruptions. </a:t>
            </a:r>
            <a:r>
              <a:rPr lang="en-US" b="1" i="0" dirty="0">
                <a:solidFill>
                  <a:srgbClr val="ECECEC"/>
                </a:solidFill>
                <a:effectLst/>
                <a:highlight>
                  <a:srgbClr val="212121"/>
                </a:highlight>
                <a:latin typeface="Söhne"/>
              </a:rPr>
              <a:t>DDoS attack detection</a:t>
            </a:r>
            <a:r>
              <a:rPr lang="en-US" b="0" i="0" dirty="0">
                <a:solidFill>
                  <a:srgbClr val="ECECEC"/>
                </a:solidFill>
                <a:effectLst/>
                <a:highlight>
                  <a:srgbClr val="212121"/>
                </a:highlight>
                <a:latin typeface="Söhne"/>
              </a:rPr>
              <a:t> involves monitoring network traffic to identify patterns indicative of a DDoS attack. </a:t>
            </a:r>
            <a:r>
              <a:rPr lang="en-US" b="1" i="0" dirty="0">
                <a:solidFill>
                  <a:srgbClr val="ECECEC"/>
                </a:solidFill>
                <a:effectLst/>
                <a:highlight>
                  <a:srgbClr val="212121"/>
                </a:highlight>
                <a:latin typeface="Söhne"/>
              </a:rPr>
              <a:t>Mitigation</a:t>
            </a:r>
            <a:r>
              <a:rPr lang="en-US" b="0" i="0" dirty="0">
                <a:solidFill>
                  <a:srgbClr val="ECECEC"/>
                </a:solidFill>
                <a:effectLst/>
                <a:highlight>
                  <a:srgbClr val="212121"/>
                </a:highlight>
                <a:latin typeface="Söhne"/>
              </a:rPr>
              <a:t> strategies then come into play, such as traffic filtering, rate limiting, and rerouting, to neutralize the attack and maintain service availability.</a:t>
            </a:r>
          </a:p>
          <a:p>
            <a:pPr algn="l"/>
            <a:endParaRPr lang="en-US" b="0" i="0" dirty="0">
              <a:solidFill>
                <a:srgbClr val="ECECEC"/>
              </a:solidFill>
              <a:effectLst/>
              <a:highlight>
                <a:srgbClr val="212121"/>
              </a:highlight>
              <a:latin typeface="Söhne"/>
            </a:endParaRPr>
          </a:p>
          <a:p>
            <a:pPr algn="l"/>
            <a:r>
              <a:rPr lang="en-US" b="1" i="0" dirty="0">
                <a:solidFill>
                  <a:srgbClr val="ECECEC"/>
                </a:solidFill>
                <a:effectLst/>
                <a:highlight>
                  <a:srgbClr val="212121"/>
                </a:highlight>
                <a:latin typeface="Söhne"/>
              </a:rPr>
              <a:t>Secure SDWAN</a:t>
            </a:r>
          </a:p>
          <a:p>
            <a:pPr algn="l"/>
            <a:r>
              <a:rPr lang="en-US" b="0" i="0" dirty="0">
                <a:solidFill>
                  <a:srgbClr val="ECECEC"/>
                </a:solidFill>
                <a:effectLst/>
                <a:highlight>
                  <a:srgbClr val="212121"/>
                </a:highlight>
                <a:latin typeface="Söhne"/>
              </a:rPr>
              <a:t>Secure SD-WAN (Software-Defined Wide Area Network) integrates traditional WAN capabilities with enhanced security features. Unlike traditional firewall-based security, which often relies on static and location-specific defenses, </a:t>
            </a:r>
            <a:r>
              <a:rPr lang="en-US" b="1" i="0" dirty="0">
                <a:solidFill>
                  <a:srgbClr val="ECECEC"/>
                </a:solidFill>
                <a:effectLst/>
                <a:highlight>
                  <a:srgbClr val="212121"/>
                </a:highlight>
                <a:latin typeface="Söhne"/>
              </a:rPr>
              <a:t>Secure SD-WAN</a:t>
            </a:r>
            <a:r>
              <a:rPr lang="en-US" b="0" i="0" dirty="0">
                <a:solidFill>
                  <a:srgbClr val="ECECEC"/>
                </a:solidFill>
                <a:effectLst/>
                <a:highlight>
                  <a:srgbClr val="212121"/>
                </a:highlight>
                <a:latin typeface="Söhne"/>
              </a:rPr>
              <a:t> provides dynamic, application-aware routing, centralized control, and robust security measures across all network points. This includes encryption, intrusion prevention, and real-time threat detection, ensuring secure and efficient connectivity for distributed networks.</a:t>
            </a:r>
          </a:p>
          <a:p>
            <a:pPr algn="l"/>
            <a:endParaRPr lang="en-US" b="0" i="0" dirty="0">
              <a:solidFill>
                <a:srgbClr val="ECECEC"/>
              </a:solidFill>
              <a:effectLst/>
              <a:highlight>
                <a:srgbClr val="212121"/>
              </a:highlight>
              <a:latin typeface="Söhne"/>
            </a:endParaRPr>
          </a:p>
          <a:p>
            <a:pPr algn="l"/>
            <a:r>
              <a:rPr lang="en-US" b="1" i="0" dirty="0">
                <a:solidFill>
                  <a:srgbClr val="ECECEC"/>
                </a:solidFill>
                <a:effectLst/>
                <a:highlight>
                  <a:srgbClr val="212121"/>
                </a:highlight>
                <a:latin typeface="Söhne"/>
              </a:rPr>
              <a:t>SASE</a:t>
            </a:r>
          </a:p>
          <a:p>
            <a:pPr algn="l"/>
            <a:r>
              <a:rPr lang="en-US" b="0" i="0" dirty="0">
                <a:solidFill>
                  <a:srgbClr val="ECECEC"/>
                </a:solidFill>
                <a:effectLst/>
                <a:highlight>
                  <a:srgbClr val="212121"/>
                </a:highlight>
                <a:latin typeface="Söhne"/>
              </a:rPr>
              <a:t>SASE (Secure Access Service Edge) is a cloud-delivered network security model that combines WAN capabilities with comprehensive security functions. </a:t>
            </a:r>
            <a:r>
              <a:rPr lang="en-US" b="1" i="0" dirty="0">
                <a:solidFill>
                  <a:srgbClr val="ECECEC"/>
                </a:solidFill>
                <a:effectLst/>
                <a:highlight>
                  <a:srgbClr val="212121"/>
                </a:highlight>
                <a:latin typeface="Söhne"/>
              </a:rPr>
              <a:t>Network security as a cloud-delivered service</a:t>
            </a:r>
            <a:r>
              <a:rPr lang="en-US" b="0" i="0" dirty="0">
                <a:solidFill>
                  <a:srgbClr val="ECECEC"/>
                </a:solidFill>
                <a:effectLst/>
                <a:highlight>
                  <a:srgbClr val="212121"/>
                </a:highlight>
                <a:latin typeface="Söhne"/>
              </a:rPr>
              <a:t> ensures that security measures such as secure web gateways, firewalls, and zero trust network access are integrated and managed from the cloud. This approach provides scalable, flexible, and consistent security across all endpoints, supporting the modern needs of mobile workforces and cloud-based applications.</a:t>
            </a:r>
          </a:p>
        </p:txBody>
      </p:sp>
      <p:sp>
        <p:nvSpPr>
          <p:cNvPr id="4" name="Slide Number Placeholder 3"/>
          <p:cNvSpPr>
            <a:spLocks noGrp="1"/>
          </p:cNvSpPr>
          <p:nvPr>
            <p:ph type="sldNum" sz="quarter" idx="5"/>
          </p:nvPr>
        </p:nvSpPr>
        <p:spPr/>
        <p:txBody>
          <a:bodyPr/>
          <a:lstStyle/>
          <a:p>
            <a:fld id="{5825E597-3BAA-4267-8E5F-96EE1B04E0CF}" type="slidenum">
              <a:rPr lang="en-IN" smtClean="0"/>
              <a:t>2</a:t>
            </a:fld>
            <a:endParaRPr lang="en-IN"/>
          </a:p>
        </p:txBody>
      </p:sp>
    </p:spTree>
    <p:extLst>
      <p:ext uri="{BB962C8B-B14F-4D97-AF65-F5344CB8AC3E}">
        <p14:creationId xmlns:p14="http://schemas.microsoft.com/office/powerpoint/2010/main" val="407340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825E597-3BAA-4267-8E5F-96EE1B04E0CF}" type="slidenum">
              <a:rPr lang="en-IN" smtClean="0"/>
              <a:t>16</a:t>
            </a:fld>
            <a:endParaRPr lang="en-IN"/>
          </a:p>
        </p:txBody>
      </p:sp>
    </p:spTree>
    <p:extLst>
      <p:ext uri="{BB962C8B-B14F-4D97-AF65-F5344CB8AC3E}">
        <p14:creationId xmlns:p14="http://schemas.microsoft.com/office/powerpoint/2010/main" val="242671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When measuring the risk to the availability or resiliency of services, the risk of DDoS attacks typically falls high on the list.</a:t>
            </a:r>
          </a:p>
          <a:p>
            <a:r>
              <a:rPr lang="en-US" dirty="0">
                <a:effectLst/>
              </a:rPr>
              <a:t>This is because DDoS attacks directly target the accessibility and performance of online services by overwhelming them with excessive traffic.</a:t>
            </a:r>
          </a:p>
          <a:p>
            <a:r>
              <a:rPr lang="en-US" dirty="0">
                <a:effectLst/>
              </a:rPr>
              <a:t>Such attacks can cause significant disruptions, rendering services slow or completely unavailable to legitimate users.</a:t>
            </a:r>
          </a:p>
          <a:p>
            <a:r>
              <a:rPr lang="en-US" dirty="0">
                <a:effectLst/>
              </a:rPr>
              <a:t>Given the potential for severe operational impact, revenue loss, and reputational damage, organizations prioritize mitigating the risk of DDoS attacks alongside other critical threats to ensure continuous service availability and resiliency.</a:t>
            </a:r>
          </a:p>
        </p:txBody>
      </p:sp>
      <p:sp>
        <p:nvSpPr>
          <p:cNvPr id="4" name="Slide Number Placeholder 3"/>
          <p:cNvSpPr>
            <a:spLocks noGrp="1"/>
          </p:cNvSpPr>
          <p:nvPr>
            <p:ph type="sldNum" sz="quarter" idx="5"/>
          </p:nvPr>
        </p:nvSpPr>
        <p:spPr/>
        <p:txBody>
          <a:bodyPr/>
          <a:lstStyle/>
          <a:p>
            <a:fld id="{5825E597-3BAA-4267-8E5F-96EE1B04E0CF}" type="slidenum">
              <a:rPr lang="en-IN" smtClean="0"/>
              <a:t>4</a:t>
            </a:fld>
            <a:endParaRPr lang="en-IN"/>
          </a:p>
        </p:txBody>
      </p:sp>
    </p:spTree>
    <p:extLst>
      <p:ext uri="{BB962C8B-B14F-4D97-AF65-F5344CB8AC3E}">
        <p14:creationId xmlns:p14="http://schemas.microsoft.com/office/powerpoint/2010/main" val="313527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 DDoS (Distributed Denial of Service) attack aims to overwhelm a network, server, or online service with a flood of internet traffic, causing significant disruption. The impact on the network includes severe slowdowns or complete unavailability of services, making it difficult or impossible for legitimate users to access the targeted resources. This can lead to interrupted business operations, loss of revenue, and a damaged reputation. Additionally, the excessive traffic can strain network infrastructure, potentially causing collateral damage to other services and increasing operational costs for mitigation and recovery.</a:t>
            </a:r>
          </a:p>
        </p:txBody>
      </p:sp>
      <p:sp>
        <p:nvSpPr>
          <p:cNvPr id="4" name="Slide Number Placeholder 3"/>
          <p:cNvSpPr>
            <a:spLocks noGrp="1"/>
          </p:cNvSpPr>
          <p:nvPr>
            <p:ph type="sldNum" sz="quarter" idx="5"/>
          </p:nvPr>
        </p:nvSpPr>
        <p:spPr/>
        <p:txBody>
          <a:bodyPr/>
          <a:lstStyle/>
          <a:p>
            <a:fld id="{5825E597-3BAA-4267-8E5F-96EE1B04E0CF}" type="slidenum">
              <a:rPr lang="en-IN" smtClean="0"/>
              <a:t>5</a:t>
            </a:fld>
            <a:endParaRPr lang="en-IN"/>
          </a:p>
        </p:txBody>
      </p:sp>
    </p:spTree>
    <p:extLst>
      <p:ext uri="{BB962C8B-B14F-4D97-AF65-F5344CB8AC3E}">
        <p14:creationId xmlns:p14="http://schemas.microsoft.com/office/powerpoint/2010/main" val="235117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C&amp;C (Command &amp; Control)</a:t>
            </a:r>
          </a:p>
          <a:p>
            <a:endParaRPr lang="en-US" b="1" dirty="0"/>
          </a:p>
          <a:p>
            <a:endParaRPr lang="en-IN" b="1" dirty="0"/>
          </a:p>
        </p:txBody>
      </p:sp>
      <p:sp>
        <p:nvSpPr>
          <p:cNvPr id="4" name="Slide Number Placeholder 3"/>
          <p:cNvSpPr>
            <a:spLocks noGrp="1"/>
          </p:cNvSpPr>
          <p:nvPr>
            <p:ph type="sldNum" sz="quarter" idx="5"/>
          </p:nvPr>
        </p:nvSpPr>
        <p:spPr/>
        <p:txBody>
          <a:bodyPr/>
          <a:lstStyle/>
          <a:p>
            <a:fld id="{5825E597-3BAA-4267-8E5F-96EE1B04E0CF}" type="slidenum">
              <a:rPr lang="en-IN" smtClean="0"/>
              <a:t>6</a:t>
            </a:fld>
            <a:endParaRPr lang="en-IN"/>
          </a:p>
        </p:txBody>
      </p:sp>
    </p:spTree>
    <p:extLst>
      <p:ext uri="{BB962C8B-B14F-4D97-AF65-F5344CB8AC3E}">
        <p14:creationId xmlns:p14="http://schemas.microsoft.com/office/powerpoint/2010/main" val="304208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825E597-3BAA-4267-8E5F-96EE1B04E0CF}" type="slidenum">
              <a:rPr lang="en-IN" smtClean="0"/>
              <a:t>7</a:t>
            </a:fld>
            <a:endParaRPr lang="en-IN"/>
          </a:p>
        </p:txBody>
      </p:sp>
    </p:spTree>
    <p:extLst>
      <p:ext uri="{BB962C8B-B14F-4D97-AF65-F5344CB8AC3E}">
        <p14:creationId xmlns:p14="http://schemas.microsoft.com/office/powerpoint/2010/main" val="58274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highlight>
                  <a:srgbClr val="212121"/>
                </a:highlight>
                <a:latin typeface="Söhne"/>
              </a:rPr>
              <a:t>Understand traffic patterns to spot anomalies and have contacts for network and security teams.</a:t>
            </a:r>
          </a:p>
          <a:p>
            <a:pPr algn="l">
              <a:buFont typeface="Arial" panose="020B0604020202020204" pitchFamily="34" charset="0"/>
              <a:buChar char="•"/>
            </a:pPr>
            <a:r>
              <a:rPr lang="en-US" b="0" i="0" dirty="0">
                <a:solidFill>
                  <a:srgbClr val="ECECEC"/>
                </a:solidFill>
                <a:effectLst/>
                <a:highlight>
                  <a:srgbClr val="212121"/>
                </a:highlight>
                <a:latin typeface="Söhne"/>
              </a:rPr>
              <a:t>Establish and practice an incident response plan, identifying and blocking unnecessary ports and services.</a:t>
            </a:r>
          </a:p>
          <a:p>
            <a:pPr algn="l">
              <a:buFont typeface="Arial" panose="020B0604020202020204" pitchFamily="34" charset="0"/>
              <a:buChar char="•"/>
            </a:pPr>
            <a:r>
              <a:rPr lang="en-US" b="0" i="0" dirty="0">
                <a:solidFill>
                  <a:srgbClr val="ECECEC"/>
                </a:solidFill>
                <a:effectLst/>
                <a:highlight>
                  <a:srgbClr val="212121"/>
                </a:highlight>
                <a:latin typeface="Söhne"/>
              </a:rPr>
              <a:t>Use stateful or stateless devices to block traffic effectively and leverage existing network security features.</a:t>
            </a:r>
          </a:p>
          <a:p>
            <a:pPr algn="l">
              <a:buFont typeface="Arial" panose="020B0604020202020204" pitchFamily="34" charset="0"/>
              <a:buChar char="•"/>
            </a:pPr>
            <a:r>
              <a:rPr lang="en-US" b="0" i="0" dirty="0">
                <a:solidFill>
                  <a:srgbClr val="ECECEC"/>
                </a:solidFill>
                <a:effectLst/>
                <a:highlight>
                  <a:srgbClr val="212121"/>
                </a:highlight>
                <a:latin typeface="Söhne"/>
              </a:rPr>
              <a:t>Invest in dedicated DDoS protection services and engage providers for handling large-scale attacks.</a:t>
            </a:r>
          </a:p>
          <a:p>
            <a:pPr algn="l">
              <a:buFont typeface="Arial" panose="020B0604020202020204" pitchFamily="34" charset="0"/>
              <a:buChar char="•"/>
            </a:pPr>
            <a:r>
              <a:rPr lang="en-US" b="0" i="0" dirty="0">
                <a:solidFill>
                  <a:srgbClr val="ECECEC"/>
                </a:solidFill>
                <a:effectLst/>
                <a:highlight>
                  <a:srgbClr val="212121"/>
                </a:highlight>
                <a:latin typeface="Söhne"/>
              </a:rPr>
              <a:t>Implement a combination of cloud and on-premise DDoS protection solutions for comprehensive defense.</a:t>
            </a:r>
          </a:p>
        </p:txBody>
      </p:sp>
      <p:sp>
        <p:nvSpPr>
          <p:cNvPr id="4" name="Slide Number Placeholder 3"/>
          <p:cNvSpPr>
            <a:spLocks noGrp="1"/>
          </p:cNvSpPr>
          <p:nvPr>
            <p:ph type="sldNum" sz="quarter" idx="5"/>
          </p:nvPr>
        </p:nvSpPr>
        <p:spPr/>
        <p:txBody>
          <a:bodyPr/>
          <a:lstStyle/>
          <a:p>
            <a:fld id="{5825E597-3BAA-4267-8E5F-96EE1B04E0CF}" type="slidenum">
              <a:rPr lang="en-IN" smtClean="0"/>
              <a:t>8</a:t>
            </a:fld>
            <a:endParaRPr lang="en-IN"/>
          </a:p>
        </p:txBody>
      </p:sp>
    </p:spTree>
    <p:extLst>
      <p:ext uri="{BB962C8B-B14F-4D97-AF65-F5344CB8AC3E}">
        <p14:creationId xmlns:p14="http://schemas.microsoft.com/office/powerpoint/2010/main" val="30275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825E597-3BAA-4267-8E5F-96EE1B04E0CF}" type="slidenum">
              <a:rPr lang="en-IN" smtClean="0"/>
              <a:t>9</a:t>
            </a:fld>
            <a:endParaRPr lang="en-IN"/>
          </a:p>
        </p:txBody>
      </p:sp>
    </p:spTree>
    <p:extLst>
      <p:ext uri="{BB962C8B-B14F-4D97-AF65-F5344CB8AC3E}">
        <p14:creationId xmlns:p14="http://schemas.microsoft.com/office/powerpoint/2010/main" val="4036933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825E597-3BAA-4267-8E5F-96EE1B04E0CF}" type="slidenum">
              <a:rPr lang="en-IN" smtClean="0"/>
              <a:t>10</a:t>
            </a:fld>
            <a:endParaRPr lang="en-IN"/>
          </a:p>
        </p:txBody>
      </p:sp>
    </p:spTree>
    <p:extLst>
      <p:ext uri="{BB962C8B-B14F-4D97-AF65-F5344CB8AC3E}">
        <p14:creationId xmlns:p14="http://schemas.microsoft.com/office/powerpoint/2010/main" val="7045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825E597-3BAA-4267-8E5F-96EE1B04E0CF}" type="slidenum">
              <a:rPr lang="en-IN" smtClean="0"/>
              <a:t>15</a:t>
            </a:fld>
            <a:endParaRPr lang="en-IN"/>
          </a:p>
        </p:txBody>
      </p:sp>
    </p:spTree>
    <p:extLst>
      <p:ext uri="{BB962C8B-B14F-4D97-AF65-F5344CB8AC3E}">
        <p14:creationId xmlns:p14="http://schemas.microsoft.com/office/powerpoint/2010/main" val="239347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71BB-F425-E3CD-B2E3-1C416E93E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0171745-F683-7373-2B71-3C84BC149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D46601F-B025-C3BD-C76F-2D7A9C23C799}"/>
              </a:ext>
            </a:extLst>
          </p:cNvPr>
          <p:cNvSpPr>
            <a:spLocks noGrp="1"/>
          </p:cNvSpPr>
          <p:nvPr>
            <p:ph type="dt" sz="half" idx="10"/>
          </p:nvPr>
        </p:nvSpPr>
        <p:spPr/>
        <p:txBody>
          <a:bodyPr/>
          <a:lstStyle/>
          <a:p>
            <a:fld id="{ADDA24B4-3777-4265-BBE2-0402BBAB4310}" type="datetimeFigureOut">
              <a:rPr lang="en-IN" smtClean="0"/>
              <a:t>19-11-2024</a:t>
            </a:fld>
            <a:endParaRPr lang="en-IN"/>
          </a:p>
        </p:txBody>
      </p:sp>
      <p:sp>
        <p:nvSpPr>
          <p:cNvPr id="5" name="Footer Placeholder 4">
            <a:extLst>
              <a:ext uri="{FF2B5EF4-FFF2-40B4-BE49-F238E27FC236}">
                <a16:creationId xmlns:a16="http://schemas.microsoft.com/office/drawing/2014/main" id="{553832CE-0822-9937-A4F9-B2FD35FB3E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B993815-BC5F-0FEC-A3E4-B33B221F4CB1}"/>
              </a:ext>
            </a:extLst>
          </p:cNvPr>
          <p:cNvSpPr>
            <a:spLocks noGrp="1"/>
          </p:cNvSpPr>
          <p:nvPr>
            <p:ph type="sldNum" sz="quarter" idx="12"/>
          </p:nvPr>
        </p:nvSpPr>
        <p:spPr/>
        <p:txBody>
          <a:bodyPr/>
          <a:lstStyle/>
          <a:p>
            <a:fld id="{F10C38FA-104C-468A-BC4F-13D90EFE0A3E}" type="slidenum">
              <a:rPr lang="en-IN" smtClean="0"/>
              <a:t>‹#›</a:t>
            </a:fld>
            <a:endParaRPr lang="en-IN"/>
          </a:p>
        </p:txBody>
      </p:sp>
    </p:spTree>
    <p:extLst>
      <p:ext uri="{BB962C8B-B14F-4D97-AF65-F5344CB8AC3E}">
        <p14:creationId xmlns:p14="http://schemas.microsoft.com/office/powerpoint/2010/main" val="205501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2D34-30E6-7DB4-748D-FF57EBB7ACC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082DE7D-5FCD-C8FE-D381-61DEA3F97F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71A33B8-FEC1-46CC-6009-8F6B73CE61C6}"/>
              </a:ext>
            </a:extLst>
          </p:cNvPr>
          <p:cNvSpPr>
            <a:spLocks noGrp="1"/>
          </p:cNvSpPr>
          <p:nvPr>
            <p:ph type="dt" sz="half" idx="10"/>
          </p:nvPr>
        </p:nvSpPr>
        <p:spPr/>
        <p:txBody>
          <a:bodyPr/>
          <a:lstStyle/>
          <a:p>
            <a:fld id="{ADDA24B4-3777-4265-BBE2-0402BBAB4310}" type="datetimeFigureOut">
              <a:rPr lang="en-IN" smtClean="0"/>
              <a:t>19-11-2024</a:t>
            </a:fld>
            <a:endParaRPr lang="en-IN"/>
          </a:p>
        </p:txBody>
      </p:sp>
      <p:sp>
        <p:nvSpPr>
          <p:cNvPr id="5" name="Footer Placeholder 4">
            <a:extLst>
              <a:ext uri="{FF2B5EF4-FFF2-40B4-BE49-F238E27FC236}">
                <a16:creationId xmlns:a16="http://schemas.microsoft.com/office/drawing/2014/main" id="{31493E0B-4924-B18C-FDF8-56F15B8E17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43BD3B-6D8F-1D04-C081-697DCACA167E}"/>
              </a:ext>
            </a:extLst>
          </p:cNvPr>
          <p:cNvSpPr>
            <a:spLocks noGrp="1"/>
          </p:cNvSpPr>
          <p:nvPr>
            <p:ph type="sldNum" sz="quarter" idx="12"/>
          </p:nvPr>
        </p:nvSpPr>
        <p:spPr/>
        <p:txBody>
          <a:bodyPr/>
          <a:lstStyle/>
          <a:p>
            <a:fld id="{F10C38FA-104C-468A-BC4F-13D90EFE0A3E}" type="slidenum">
              <a:rPr lang="en-IN" smtClean="0"/>
              <a:t>‹#›</a:t>
            </a:fld>
            <a:endParaRPr lang="en-IN"/>
          </a:p>
        </p:txBody>
      </p:sp>
    </p:spTree>
    <p:extLst>
      <p:ext uri="{BB962C8B-B14F-4D97-AF65-F5344CB8AC3E}">
        <p14:creationId xmlns:p14="http://schemas.microsoft.com/office/powerpoint/2010/main" val="236517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642F90-0029-AC74-FC75-808C5795AF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6A39158-04C3-6090-EF12-267BF7ED32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DC7D24F-24A7-CE9A-49A9-54B5AEF281EB}"/>
              </a:ext>
            </a:extLst>
          </p:cNvPr>
          <p:cNvSpPr>
            <a:spLocks noGrp="1"/>
          </p:cNvSpPr>
          <p:nvPr>
            <p:ph type="dt" sz="half" idx="10"/>
          </p:nvPr>
        </p:nvSpPr>
        <p:spPr/>
        <p:txBody>
          <a:bodyPr/>
          <a:lstStyle/>
          <a:p>
            <a:fld id="{ADDA24B4-3777-4265-BBE2-0402BBAB4310}" type="datetimeFigureOut">
              <a:rPr lang="en-IN" smtClean="0"/>
              <a:t>19-11-2024</a:t>
            </a:fld>
            <a:endParaRPr lang="en-IN"/>
          </a:p>
        </p:txBody>
      </p:sp>
      <p:sp>
        <p:nvSpPr>
          <p:cNvPr id="5" name="Footer Placeholder 4">
            <a:extLst>
              <a:ext uri="{FF2B5EF4-FFF2-40B4-BE49-F238E27FC236}">
                <a16:creationId xmlns:a16="http://schemas.microsoft.com/office/drawing/2014/main" id="{4F1819B3-AFC2-4CED-C453-B9C64F444B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04E8C7C-ED39-FBA9-1419-BD85B27F7F07}"/>
              </a:ext>
            </a:extLst>
          </p:cNvPr>
          <p:cNvSpPr>
            <a:spLocks noGrp="1"/>
          </p:cNvSpPr>
          <p:nvPr>
            <p:ph type="sldNum" sz="quarter" idx="12"/>
          </p:nvPr>
        </p:nvSpPr>
        <p:spPr/>
        <p:txBody>
          <a:bodyPr/>
          <a:lstStyle/>
          <a:p>
            <a:fld id="{F10C38FA-104C-468A-BC4F-13D90EFE0A3E}" type="slidenum">
              <a:rPr lang="en-IN" smtClean="0"/>
              <a:t>‹#›</a:t>
            </a:fld>
            <a:endParaRPr lang="en-IN"/>
          </a:p>
        </p:txBody>
      </p:sp>
    </p:spTree>
    <p:extLst>
      <p:ext uri="{BB962C8B-B14F-4D97-AF65-F5344CB8AC3E}">
        <p14:creationId xmlns:p14="http://schemas.microsoft.com/office/powerpoint/2010/main" val="2316644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8A9085D6-FD02-953D-1BDB-D087C1E6C8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ify logo">
            <a:extLst>
              <a:ext uri="{FF2B5EF4-FFF2-40B4-BE49-F238E27FC236}">
                <a16:creationId xmlns:a16="http://schemas.microsoft.com/office/drawing/2014/main" id="{7F095CEE-D1EC-3A59-DEB0-8B971F22AF16}"/>
              </a:ext>
            </a:extLst>
          </p:cNvPr>
          <p:cNvPicPr>
            <a:picLocks noChangeAspect="1" noChangeArrowheads="1"/>
          </p:cNvPicPr>
          <p:nvPr userDrawn="1"/>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6814"/>
          <a:stretch/>
        </p:blipFill>
        <p:spPr bwMode="auto">
          <a:xfrm>
            <a:off x="10628782" y="312667"/>
            <a:ext cx="1207143" cy="6839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6">
            <a:extLst>
              <a:ext uri="{FF2B5EF4-FFF2-40B4-BE49-F238E27FC236}">
                <a16:creationId xmlns:a16="http://schemas.microsoft.com/office/drawing/2014/main" id="{00838294-EAAE-F4D8-0CE0-1F678351657E}"/>
              </a:ext>
            </a:extLst>
          </p:cNvPr>
          <p:cNvSpPr>
            <a:spLocks noGrp="1"/>
          </p:cNvSpPr>
          <p:nvPr>
            <p:ph type="body" sz="quarter" idx="13" hasCustomPrompt="1"/>
          </p:nvPr>
        </p:nvSpPr>
        <p:spPr>
          <a:xfrm>
            <a:off x="445466" y="1465755"/>
            <a:ext cx="5408709" cy="1938988"/>
          </a:xfrm>
          <a:prstGeom prst="rect">
            <a:avLst/>
          </a:prstGeom>
        </p:spPr>
        <p:txBody>
          <a:bodyPr>
            <a:noAutofit/>
          </a:bodyPr>
          <a:lstStyle>
            <a:lvl1pPr marL="0" indent="0" algn="l">
              <a:lnSpc>
                <a:spcPts val="4000"/>
              </a:lnSpc>
              <a:spcBef>
                <a:spcPts val="0"/>
              </a:spcBef>
              <a:buNone/>
              <a:defRPr sz="3733" b="1" cap="all" baseline="0">
                <a:solidFill>
                  <a:srgbClr val="00FFFF"/>
                </a:solidFill>
              </a:defRPr>
            </a:lvl1pPr>
          </a:lstStyle>
          <a:p>
            <a:pPr lvl="0"/>
            <a:r>
              <a:rPr lang="en-US" dirty="0"/>
              <a:t>TITLE OF THE SLIDE - LINE ONE</a:t>
            </a:r>
            <a:endParaRPr lang="en-IN" dirty="0"/>
          </a:p>
        </p:txBody>
      </p:sp>
      <p:sp>
        <p:nvSpPr>
          <p:cNvPr id="12" name="Text Placeholder 16">
            <a:extLst>
              <a:ext uri="{FF2B5EF4-FFF2-40B4-BE49-F238E27FC236}">
                <a16:creationId xmlns:a16="http://schemas.microsoft.com/office/drawing/2014/main" id="{8232E589-1BE1-FCEE-FBF0-DDABB8F6CAED}"/>
              </a:ext>
            </a:extLst>
          </p:cNvPr>
          <p:cNvSpPr>
            <a:spLocks noGrp="1"/>
          </p:cNvSpPr>
          <p:nvPr>
            <p:ph type="body" sz="quarter" idx="14" hasCustomPrompt="1"/>
          </p:nvPr>
        </p:nvSpPr>
        <p:spPr>
          <a:xfrm>
            <a:off x="445466" y="3404743"/>
            <a:ext cx="9755085" cy="454763"/>
          </a:xfrm>
          <a:prstGeom prst="rect">
            <a:avLst/>
          </a:prstGeom>
        </p:spPr>
        <p:txBody>
          <a:bodyPr>
            <a:noAutofit/>
          </a:bodyPr>
          <a:lstStyle>
            <a:lvl1pPr marL="0" indent="0">
              <a:lnSpc>
                <a:spcPts val="2667"/>
              </a:lnSpc>
              <a:spcBef>
                <a:spcPts val="0"/>
              </a:spcBef>
              <a:buNone/>
              <a:defRPr sz="2400" b="0" baseline="0">
                <a:solidFill>
                  <a:schemeClr val="bg1"/>
                </a:solidFill>
              </a:defRPr>
            </a:lvl1pPr>
          </a:lstStyle>
          <a:p>
            <a:pPr lvl="0"/>
            <a:r>
              <a:rPr lang="en-US"/>
              <a:t>Sub Title </a:t>
            </a:r>
          </a:p>
        </p:txBody>
      </p:sp>
      <p:sp>
        <p:nvSpPr>
          <p:cNvPr id="13" name="Text Placeholder 16">
            <a:extLst>
              <a:ext uri="{FF2B5EF4-FFF2-40B4-BE49-F238E27FC236}">
                <a16:creationId xmlns:a16="http://schemas.microsoft.com/office/drawing/2014/main" id="{9469DBE9-0AA4-531D-E799-37BBEB6A35AA}"/>
              </a:ext>
            </a:extLst>
          </p:cNvPr>
          <p:cNvSpPr>
            <a:spLocks noGrp="1"/>
          </p:cNvSpPr>
          <p:nvPr>
            <p:ph type="body" sz="quarter" idx="15" hasCustomPrompt="1"/>
          </p:nvPr>
        </p:nvSpPr>
        <p:spPr>
          <a:xfrm>
            <a:off x="445465" y="3995281"/>
            <a:ext cx="6816328" cy="369471"/>
          </a:xfrm>
          <a:prstGeom prst="rect">
            <a:avLst/>
          </a:prstGeom>
        </p:spPr>
        <p:txBody>
          <a:bodyPr anchor="t">
            <a:noAutofit/>
          </a:bodyPr>
          <a:lstStyle>
            <a:lvl1pPr marL="0" indent="0">
              <a:lnSpc>
                <a:spcPts val="2400"/>
              </a:lnSpc>
              <a:buNone/>
              <a:defRPr sz="1600" b="0">
                <a:solidFill>
                  <a:schemeClr val="bg1">
                    <a:lumMod val="85000"/>
                  </a:schemeClr>
                </a:solidFill>
              </a:defRPr>
            </a:lvl1pPr>
          </a:lstStyle>
          <a:p>
            <a:pPr lvl="0"/>
            <a:r>
              <a:rPr lang="en-US"/>
              <a:t>Month 2021</a:t>
            </a:r>
          </a:p>
        </p:txBody>
      </p:sp>
    </p:spTree>
    <p:extLst>
      <p:ext uri="{BB962C8B-B14F-4D97-AF65-F5344CB8AC3E}">
        <p14:creationId xmlns:p14="http://schemas.microsoft.com/office/powerpoint/2010/main" val="11301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3" name="Rectangle 2">
            <a:extLst>
              <a:ext uri="{FF2B5EF4-FFF2-40B4-BE49-F238E27FC236}">
                <a16:creationId xmlns:a16="http://schemas.microsoft.com/office/drawing/2014/main" id="{F1537751-3942-4783-9212-4A763A64B904}"/>
              </a:ext>
            </a:extLst>
          </p:cNvPr>
          <p:cNvSpPr/>
          <p:nvPr userDrawn="1"/>
        </p:nvSpPr>
        <p:spPr>
          <a:xfrm>
            <a:off x="0" y="0"/>
            <a:ext cx="122193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4" name="Rectangle 3">
            <a:extLst>
              <a:ext uri="{FF2B5EF4-FFF2-40B4-BE49-F238E27FC236}">
                <a16:creationId xmlns:a16="http://schemas.microsoft.com/office/drawing/2014/main" id="{D4B98732-4813-B51E-E51C-1781ED79D624}"/>
              </a:ext>
            </a:extLst>
          </p:cNvPr>
          <p:cNvSpPr/>
          <p:nvPr userDrawn="1"/>
        </p:nvSpPr>
        <p:spPr>
          <a:xfrm>
            <a:off x="0" y="0"/>
            <a:ext cx="12219355" cy="6858000"/>
          </a:xfrm>
          <a:prstGeom prst="rect">
            <a:avLst/>
          </a:prstGeom>
          <a:solidFill>
            <a:srgbClr val="10253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pic>
        <p:nvPicPr>
          <p:cNvPr id="5" name="Picture 4">
            <a:extLst>
              <a:ext uri="{FF2B5EF4-FFF2-40B4-BE49-F238E27FC236}">
                <a16:creationId xmlns:a16="http://schemas.microsoft.com/office/drawing/2014/main" id="{EA0619C6-0C7C-D498-1777-DAFE3AC101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0" b="12500"/>
          <a:stretch/>
        </p:blipFill>
        <p:spPr>
          <a:xfrm>
            <a:off x="0" y="0"/>
            <a:ext cx="12192000" cy="6858000"/>
          </a:xfrm>
          <a:prstGeom prst="rect">
            <a:avLst/>
          </a:prstGeom>
        </p:spPr>
      </p:pic>
      <p:sp>
        <p:nvSpPr>
          <p:cNvPr id="6" name="Rectangle 5">
            <a:extLst>
              <a:ext uri="{FF2B5EF4-FFF2-40B4-BE49-F238E27FC236}">
                <a16:creationId xmlns:a16="http://schemas.microsoft.com/office/drawing/2014/main" id="{1DD26CF4-3815-A830-BBE9-5BDB9C39E04D}"/>
              </a:ext>
            </a:extLst>
          </p:cNvPr>
          <p:cNvSpPr/>
          <p:nvPr userDrawn="1"/>
        </p:nvSpPr>
        <p:spPr>
          <a:xfrm>
            <a:off x="0" y="0"/>
            <a:ext cx="12219355" cy="6462137"/>
          </a:xfrm>
          <a:prstGeom prst="rect">
            <a:avLst/>
          </a:prstGeom>
          <a:solidFill>
            <a:srgbClr val="1B314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latin typeface="TheSansOffice" panose="020B0503040302060204" pitchFamily="34" charset="0"/>
            </a:endParaRPr>
          </a:p>
        </p:txBody>
      </p:sp>
      <p:sp>
        <p:nvSpPr>
          <p:cNvPr id="7" name="Rectangle 6">
            <a:extLst>
              <a:ext uri="{FF2B5EF4-FFF2-40B4-BE49-F238E27FC236}">
                <a16:creationId xmlns:a16="http://schemas.microsoft.com/office/drawing/2014/main" id="{CB685A94-3A06-7C73-EA22-984DFAEBC667}"/>
              </a:ext>
            </a:extLst>
          </p:cNvPr>
          <p:cNvSpPr/>
          <p:nvPr userDrawn="1"/>
        </p:nvSpPr>
        <p:spPr>
          <a:xfrm>
            <a:off x="0" y="6407373"/>
            <a:ext cx="12219355" cy="454483"/>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1">
            <a:extLst>
              <a:ext uri="{FF2B5EF4-FFF2-40B4-BE49-F238E27FC236}">
                <a16:creationId xmlns:a16="http://schemas.microsoft.com/office/drawing/2014/main" id="{9A2003F5-2C36-33FA-ACE6-4D37B39E35F1}"/>
              </a:ext>
            </a:extLst>
          </p:cNvPr>
          <p:cNvSpPr txBox="1">
            <a:spLocks/>
          </p:cNvSpPr>
          <p:nvPr userDrawn="1"/>
        </p:nvSpPr>
        <p:spPr>
          <a:xfrm>
            <a:off x="432000" y="282094"/>
            <a:ext cx="9758104" cy="615540"/>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a:lstStyle>
          <a:p>
            <a:endParaRPr lang="en-IN" sz="3200" dirty="0">
              <a:solidFill>
                <a:schemeClr val="bg1"/>
              </a:solidFill>
            </a:endParaRPr>
          </a:p>
        </p:txBody>
      </p:sp>
      <p:cxnSp>
        <p:nvCxnSpPr>
          <p:cNvPr id="12" name="Straight Connector 11">
            <a:extLst>
              <a:ext uri="{FF2B5EF4-FFF2-40B4-BE49-F238E27FC236}">
                <a16:creationId xmlns:a16="http://schemas.microsoft.com/office/drawing/2014/main" id="{C205715A-9F71-DECC-303C-EDBB517F94BA}"/>
              </a:ext>
            </a:extLst>
          </p:cNvPr>
          <p:cNvCxnSpPr>
            <a:cxnSpLocks/>
          </p:cNvCxnSpPr>
          <p:nvPr userDrawn="1"/>
        </p:nvCxnSpPr>
        <p:spPr>
          <a:xfrm>
            <a:off x="-1" y="6462137"/>
            <a:ext cx="12219356"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4">
            <a:extLst>
              <a:ext uri="{FF2B5EF4-FFF2-40B4-BE49-F238E27FC236}">
                <a16:creationId xmlns:a16="http://schemas.microsoft.com/office/drawing/2014/main" id="{10CE64D8-9D7C-25DC-85C3-F4373242EF08}"/>
              </a:ext>
            </a:extLst>
          </p:cNvPr>
          <p:cNvSpPr>
            <a:spLocks noGrp="1"/>
          </p:cNvSpPr>
          <p:nvPr>
            <p:ph type="title" hasCustomPrompt="1"/>
          </p:nvPr>
        </p:nvSpPr>
        <p:spPr>
          <a:xfrm>
            <a:off x="432000" y="297481"/>
            <a:ext cx="10049933" cy="584765"/>
          </a:xfrm>
          <a:prstGeom prst="rect">
            <a:avLst/>
          </a:prstGeom>
        </p:spPr>
        <p:txBody>
          <a:bodyPr/>
          <a:lstStyle>
            <a:lvl1pPr>
              <a:defRPr sz="3200" baseline="0">
                <a:solidFill>
                  <a:schemeClr val="bg1"/>
                </a:solidFill>
                <a:latin typeface="TheSansOffice" panose="020B0503040302060204" pitchFamily="34" charset="0"/>
              </a:defRPr>
            </a:lvl1pPr>
          </a:lstStyle>
          <a:p>
            <a:r>
              <a:rPr lang="en-US" dirty="0"/>
              <a:t>TITLE OF THE SLIDE GOES HERE</a:t>
            </a:r>
          </a:p>
        </p:txBody>
      </p:sp>
      <p:pic>
        <p:nvPicPr>
          <p:cNvPr id="15" name="Picture 2" descr="Image result for sify logo">
            <a:extLst>
              <a:ext uri="{FF2B5EF4-FFF2-40B4-BE49-F238E27FC236}">
                <a16:creationId xmlns:a16="http://schemas.microsoft.com/office/drawing/2014/main" id="{BC05AF31-1D43-328A-BBF8-88D059097B66}"/>
              </a:ext>
            </a:extLst>
          </p:cNvPr>
          <p:cNvPicPr>
            <a:picLocks noChangeAspect="1" noChangeArrowheads="1"/>
          </p:cNvPicPr>
          <p:nvPr userDrawn="1"/>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6814"/>
          <a:stretch/>
        </p:blipFill>
        <p:spPr bwMode="auto">
          <a:xfrm>
            <a:off x="10628782" y="312667"/>
            <a:ext cx="1207143" cy="68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27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D18C2-59D9-C2D3-45E3-65CD07FAF34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9888056-5631-9C33-0BDE-15BDCED31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10D8F3-91B8-457B-2373-1D0716135B9F}"/>
              </a:ext>
            </a:extLst>
          </p:cNvPr>
          <p:cNvSpPr>
            <a:spLocks noGrp="1"/>
          </p:cNvSpPr>
          <p:nvPr>
            <p:ph type="dt" sz="half" idx="10"/>
          </p:nvPr>
        </p:nvSpPr>
        <p:spPr/>
        <p:txBody>
          <a:bodyPr/>
          <a:lstStyle/>
          <a:p>
            <a:fld id="{ADDA24B4-3777-4265-BBE2-0402BBAB4310}" type="datetimeFigureOut">
              <a:rPr lang="en-IN" smtClean="0"/>
              <a:t>19-11-2024</a:t>
            </a:fld>
            <a:endParaRPr lang="en-IN"/>
          </a:p>
        </p:txBody>
      </p:sp>
      <p:sp>
        <p:nvSpPr>
          <p:cNvPr id="5" name="Footer Placeholder 4">
            <a:extLst>
              <a:ext uri="{FF2B5EF4-FFF2-40B4-BE49-F238E27FC236}">
                <a16:creationId xmlns:a16="http://schemas.microsoft.com/office/drawing/2014/main" id="{A7888D1F-3AFE-C837-E8D0-4B75362852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A071789-9136-6888-39E0-CFE22B2C2A99}"/>
              </a:ext>
            </a:extLst>
          </p:cNvPr>
          <p:cNvSpPr>
            <a:spLocks noGrp="1"/>
          </p:cNvSpPr>
          <p:nvPr>
            <p:ph type="sldNum" sz="quarter" idx="12"/>
          </p:nvPr>
        </p:nvSpPr>
        <p:spPr/>
        <p:txBody>
          <a:bodyPr/>
          <a:lstStyle/>
          <a:p>
            <a:fld id="{F10C38FA-104C-468A-BC4F-13D90EFE0A3E}" type="slidenum">
              <a:rPr lang="en-IN" smtClean="0"/>
              <a:t>‹#›</a:t>
            </a:fld>
            <a:endParaRPr lang="en-IN"/>
          </a:p>
        </p:txBody>
      </p:sp>
    </p:spTree>
    <p:extLst>
      <p:ext uri="{BB962C8B-B14F-4D97-AF65-F5344CB8AC3E}">
        <p14:creationId xmlns:p14="http://schemas.microsoft.com/office/powerpoint/2010/main" val="184890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9FF3-1E3A-C108-F118-2CDF0E38ED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F266D96-BB30-C435-C5FC-63184DA9F6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1E1AF-BE13-F529-6492-8D2006236FE8}"/>
              </a:ext>
            </a:extLst>
          </p:cNvPr>
          <p:cNvSpPr>
            <a:spLocks noGrp="1"/>
          </p:cNvSpPr>
          <p:nvPr>
            <p:ph type="dt" sz="half" idx="10"/>
          </p:nvPr>
        </p:nvSpPr>
        <p:spPr/>
        <p:txBody>
          <a:bodyPr/>
          <a:lstStyle/>
          <a:p>
            <a:fld id="{ADDA24B4-3777-4265-BBE2-0402BBAB4310}" type="datetimeFigureOut">
              <a:rPr lang="en-IN" smtClean="0"/>
              <a:t>19-11-2024</a:t>
            </a:fld>
            <a:endParaRPr lang="en-IN"/>
          </a:p>
        </p:txBody>
      </p:sp>
      <p:sp>
        <p:nvSpPr>
          <p:cNvPr id="5" name="Footer Placeholder 4">
            <a:extLst>
              <a:ext uri="{FF2B5EF4-FFF2-40B4-BE49-F238E27FC236}">
                <a16:creationId xmlns:a16="http://schemas.microsoft.com/office/drawing/2014/main" id="{FE559585-4AE3-FB9B-F53F-192E0A10A9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BBF357C-0030-05FA-555A-7F3D5512B008}"/>
              </a:ext>
            </a:extLst>
          </p:cNvPr>
          <p:cNvSpPr>
            <a:spLocks noGrp="1"/>
          </p:cNvSpPr>
          <p:nvPr>
            <p:ph type="sldNum" sz="quarter" idx="12"/>
          </p:nvPr>
        </p:nvSpPr>
        <p:spPr/>
        <p:txBody>
          <a:bodyPr/>
          <a:lstStyle/>
          <a:p>
            <a:fld id="{F10C38FA-104C-468A-BC4F-13D90EFE0A3E}" type="slidenum">
              <a:rPr lang="en-IN" smtClean="0"/>
              <a:t>‹#›</a:t>
            </a:fld>
            <a:endParaRPr lang="en-IN"/>
          </a:p>
        </p:txBody>
      </p:sp>
    </p:spTree>
    <p:extLst>
      <p:ext uri="{BB962C8B-B14F-4D97-AF65-F5344CB8AC3E}">
        <p14:creationId xmlns:p14="http://schemas.microsoft.com/office/powerpoint/2010/main" val="344498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D7C1-B022-FB9A-0AA5-90EC90B65F5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AE1CA16-0985-FD73-F4F4-184E5CC81F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C21BBB1-070E-F567-D5A4-12A73BE8D5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2E63EA4-F577-E7C7-A54C-FC1AE40C62A2}"/>
              </a:ext>
            </a:extLst>
          </p:cNvPr>
          <p:cNvSpPr>
            <a:spLocks noGrp="1"/>
          </p:cNvSpPr>
          <p:nvPr>
            <p:ph type="dt" sz="half" idx="10"/>
          </p:nvPr>
        </p:nvSpPr>
        <p:spPr/>
        <p:txBody>
          <a:bodyPr/>
          <a:lstStyle/>
          <a:p>
            <a:fld id="{ADDA24B4-3777-4265-BBE2-0402BBAB4310}" type="datetimeFigureOut">
              <a:rPr lang="en-IN" smtClean="0"/>
              <a:t>19-11-2024</a:t>
            </a:fld>
            <a:endParaRPr lang="en-IN"/>
          </a:p>
        </p:txBody>
      </p:sp>
      <p:sp>
        <p:nvSpPr>
          <p:cNvPr id="6" name="Footer Placeholder 5">
            <a:extLst>
              <a:ext uri="{FF2B5EF4-FFF2-40B4-BE49-F238E27FC236}">
                <a16:creationId xmlns:a16="http://schemas.microsoft.com/office/drawing/2014/main" id="{F5DE0AE7-0DEA-93FD-3E2B-BEFF0A83FCB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27FBBBD-D74F-0697-7549-26AD7CC95DAA}"/>
              </a:ext>
            </a:extLst>
          </p:cNvPr>
          <p:cNvSpPr>
            <a:spLocks noGrp="1"/>
          </p:cNvSpPr>
          <p:nvPr>
            <p:ph type="sldNum" sz="quarter" idx="12"/>
          </p:nvPr>
        </p:nvSpPr>
        <p:spPr/>
        <p:txBody>
          <a:bodyPr/>
          <a:lstStyle/>
          <a:p>
            <a:fld id="{F10C38FA-104C-468A-BC4F-13D90EFE0A3E}" type="slidenum">
              <a:rPr lang="en-IN" smtClean="0"/>
              <a:t>‹#›</a:t>
            </a:fld>
            <a:endParaRPr lang="en-IN"/>
          </a:p>
        </p:txBody>
      </p:sp>
    </p:spTree>
    <p:extLst>
      <p:ext uri="{BB962C8B-B14F-4D97-AF65-F5344CB8AC3E}">
        <p14:creationId xmlns:p14="http://schemas.microsoft.com/office/powerpoint/2010/main" val="243863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01F4-A4F6-B63C-A0AC-A37B6F8B07A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99546D-C56F-DB8E-3422-83EEB7D8C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99235-9D7B-B7BC-A8BF-FD931EA0A6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2E67220-6195-6BFE-493E-781AE1BC4F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3966A-A1FB-C5DD-4037-17D19263FE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CEB6341-88BB-4AFD-FEC5-803F80E56F75}"/>
              </a:ext>
            </a:extLst>
          </p:cNvPr>
          <p:cNvSpPr>
            <a:spLocks noGrp="1"/>
          </p:cNvSpPr>
          <p:nvPr>
            <p:ph type="dt" sz="half" idx="10"/>
          </p:nvPr>
        </p:nvSpPr>
        <p:spPr/>
        <p:txBody>
          <a:bodyPr/>
          <a:lstStyle/>
          <a:p>
            <a:fld id="{ADDA24B4-3777-4265-BBE2-0402BBAB4310}" type="datetimeFigureOut">
              <a:rPr lang="en-IN" smtClean="0"/>
              <a:t>19-11-2024</a:t>
            </a:fld>
            <a:endParaRPr lang="en-IN"/>
          </a:p>
        </p:txBody>
      </p:sp>
      <p:sp>
        <p:nvSpPr>
          <p:cNvPr id="8" name="Footer Placeholder 7">
            <a:extLst>
              <a:ext uri="{FF2B5EF4-FFF2-40B4-BE49-F238E27FC236}">
                <a16:creationId xmlns:a16="http://schemas.microsoft.com/office/drawing/2014/main" id="{897D05B5-EF46-8F8C-4245-72D1AE800DB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433CE45-6CFA-6880-7849-F4FEBEC55CEA}"/>
              </a:ext>
            </a:extLst>
          </p:cNvPr>
          <p:cNvSpPr>
            <a:spLocks noGrp="1"/>
          </p:cNvSpPr>
          <p:nvPr>
            <p:ph type="sldNum" sz="quarter" idx="12"/>
          </p:nvPr>
        </p:nvSpPr>
        <p:spPr/>
        <p:txBody>
          <a:bodyPr/>
          <a:lstStyle/>
          <a:p>
            <a:fld id="{F10C38FA-104C-468A-BC4F-13D90EFE0A3E}" type="slidenum">
              <a:rPr lang="en-IN" smtClean="0"/>
              <a:t>‹#›</a:t>
            </a:fld>
            <a:endParaRPr lang="en-IN"/>
          </a:p>
        </p:txBody>
      </p:sp>
    </p:spTree>
    <p:extLst>
      <p:ext uri="{BB962C8B-B14F-4D97-AF65-F5344CB8AC3E}">
        <p14:creationId xmlns:p14="http://schemas.microsoft.com/office/powerpoint/2010/main" val="336359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2536-B626-810A-F10D-3CA24546095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7F66E48-D8C5-A60C-376D-3479EAFDAC59}"/>
              </a:ext>
            </a:extLst>
          </p:cNvPr>
          <p:cNvSpPr>
            <a:spLocks noGrp="1"/>
          </p:cNvSpPr>
          <p:nvPr>
            <p:ph type="dt" sz="half" idx="10"/>
          </p:nvPr>
        </p:nvSpPr>
        <p:spPr/>
        <p:txBody>
          <a:bodyPr/>
          <a:lstStyle/>
          <a:p>
            <a:fld id="{ADDA24B4-3777-4265-BBE2-0402BBAB4310}" type="datetimeFigureOut">
              <a:rPr lang="en-IN" smtClean="0"/>
              <a:t>19-11-2024</a:t>
            </a:fld>
            <a:endParaRPr lang="en-IN"/>
          </a:p>
        </p:txBody>
      </p:sp>
      <p:sp>
        <p:nvSpPr>
          <p:cNvPr id="4" name="Footer Placeholder 3">
            <a:extLst>
              <a:ext uri="{FF2B5EF4-FFF2-40B4-BE49-F238E27FC236}">
                <a16:creationId xmlns:a16="http://schemas.microsoft.com/office/drawing/2014/main" id="{3EE82D77-9738-9815-EDA7-1792A14359E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C7416CB-2669-E413-F325-F7E5C1835B66}"/>
              </a:ext>
            </a:extLst>
          </p:cNvPr>
          <p:cNvSpPr>
            <a:spLocks noGrp="1"/>
          </p:cNvSpPr>
          <p:nvPr>
            <p:ph type="sldNum" sz="quarter" idx="12"/>
          </p:nvPr>
        </p:nvSpPr>
        <p:spPr/>
        <p:txBody>
          <a:bodyPr/>
          <a:lstStyle/>
          <a:p>
            <a:fld id="{F10C38FA-104C-468A-BC4F-13D90EFE0A3E}" type="slidenum">
              <a:rPr lang="en-IN" smtClean="0"/>
              <a:t>‹#›</a:t>
            </a:fld>
            <a:endParaRPr lang="en-IN"/>
          </a:p>
        </p:txBody>
      </p:sp>
    </p:spTree>
    <p:extLst>
      <p:ext uri="{BB962C8B-B14F-4D97-AF65-F5344CB8AC3E}">
        <p14:creationId xmlns:p14="http://schemas.microsoft.com/office/powerpoint/2010/main" val="300544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86920-09E0-C127-A6EA-E034592BE490}"/>
              </a:ext>
            </a:extLst>
          </p:cNvPr>
          <p:cNvSpPr>
            <a:spLocks noGrp="1"/>
          </p:cNvSpPr>
          <p:nvPr>
            <p:ph type="dt" sz="half" idx="10"/>
          </p:nvPr>
        </p:nvSpPr>
        <p:spPr/>
        <p:txBody>
          <a:bodyPr/>
          <a:lstStyle/>
          <a:p>
            <a:fld id="{ADDA24B4-3777-4265-BBE2-0402BBAB4310}" type="datetimeFigureOut">
              <a:rPr lang="en-IN" smtClean="0"/>
              <a:t>19-11-2024</a:t>
            </a:fld>
            <a:endParaRPr lang="en-IN"/>
          </a:p>
        </p:txBody>
      </p:sp>
      <p:sp>
        <p:nvSpPr>
          <p:cNvPr id="3" name="Footer Placeholder 2">
            <a:extLst>
              <a:ext uri="{FF2B5EF4-FFF2-40B4-BE49-F238E27FC236}">
                <a16:creationId xmlns:a16="http://schemas.microsoft.com/office/drawing/2014/main" id="{C41C373E-5B38-3BE3-9B70-70CFC1D875A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B6B3920-5FB7-3495-64A3-13D560161A58}"/>
              </a:ext>
            </a:extLst>
          </p:cNvPr>
          <p:cNvSpPr>
            <a:spLocks noGrp="1"/>
          </p:cNvSpPr>
          <p:nvPr>
            <p:ph type="sldNum" sz="quarter" idx="12"/>
          </p:nvPr>
        </p:nvSpPr>
        <p:spPr/>
        <p:txBody>
          <a:bodyPr/>
          <a:lstStyle/>
          <a:p>
            <a:fld id="{F10C38FA-104C-468A-BC4F-13D90EFE0A3E}" type="slidenum">
              <a:rPr lang="en-IN" smtClean="0"/>
              <a:t>‹#›</a:t>
            </a:fld>
            <a:endParaRPr lang="en-IN"/>
          </a:p>
        </p:txBody>
      </p:sp>
    </p:spTree>
    <p:extLst>
      <p:ext uri="{BB962C8B-B14F-4D97-AF65-F5344CB8AC3E}">
        <p14:creationId xmlns:p14="http://schemas.microsoft.com/office/powerpoint/2010/main" val="87427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6DE5-4FC2-BDAA-4F9E-906885768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222557B-62FA-6A60-33A3-ACA20274E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CF09277-446E-A5B3-4165-0C1009FBA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4A499-39EE-0642-D4C1-0CA638342AD1}"/>
              </a:ext>
            </a:extLst>
          </p:cNvPr>
          <p:cNvSpPr>
            <a:spLocks noGrp="1"/>
          </p:cNvSpPr>
          <p:nvPr>
            <p:ph type="dt" sz="half" idx="10"/>
          </p:nvPr>
        </p:nvSpPr>
        <p:spPr/>
        <p:txBody>
          <a:bodyPr/>
          <a:lstStyle/>
          <a:p>
            <a:fld id="{ADDA24B4-3777-4265-BBE2-0402BBAB4310}" type="datetimeFigureOut">
              <a:rPr lang="en-IN" smtClean="0"/>
              <a:t>19-11-2024</a:t>
            </a:fld>
            <a:endParaRPr lang="en-IN"/>
          </a:p>
        </p:txBody>
      </p:sp>
      <p:sp>
        <p:nvSpPr>
          <p:cNvPr id="6" name="Footer Placeholder 5">
            <a:extLst>
              <a:ext uri="{FF2B5EF4-FFF2-40B4-BE49-F238E27FC236}">
                <a16:creationId xmlns:a16="http://schemas.microsoft.com/office/drawing/2014/main" id="{BC095FAF-3474-6B35-F6CC-17F24CCD4B8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D82B5E-3A34-8CBB-1D68-67CCA54F4D5E}"/>
              </a:ext>
            </a:extLst>
          </p:cNvPr>
          <p:cNvSpPr>
            <a:spLocks noGrp="1"/>
          </p:cNvSpPr>
          <p:nvPr>
            <p:ph type="sldNum" sz="quarter" idx="12"/>
          </p:nvPr>
        </p:nvSpPr>
        <p:spPr/>
        <p:txBody>
          <a:bodyPr/>
          <a:lstStyle/>
          <a:p>
            <a:fld id="{F10C38FA-104C-468A-BC4F-13D90EFE0A3E}" type="slidenum">
              <a:rPr lang="en-IN" smtClean="0"/>
              <a:t>‹#›</a:t>
            </a:fld>
            <a:endParaRPr lang="en-IN"/>
          </a:p>
        </p:txBody>
      </p:sp>
    </p:spTree>
    <p:extLst>
      <p:ext uri="{BB962C8B-B14F-4D97-AF65-F5344CB8AC3E}">
        <p14:creationId xmlns:p14="http://schemas.microsoft.com/office/powerpoint/2010/main" val="46852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0147-10EC-08DC-6B29-B24D3119B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D8F1AD0-3A69-5A46-844F-36ACE7A5D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F46CDBB-E198-C55F-0940-31996A1AC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05E0D2-C45C-3CE0-571E-C31E423E72E6}"/>
              </a:ext>
            </a:extLst>
          </p:cNvPr>
          <p:cNvSpPr>
            <a:spLocks noGrp="1"/>
          </p:cNvSpPr>
          <p:nvPr>
            <p:ph type="dt" sz="half" idx="10"/>
          </p:nvPr>
        </p:nvSpPr>
        <p:spPr/>
        <p:txBody>
          <a:bodyPr/>
          <a:lstStyle/>
          <a:p>
            <a:fld id="{ADDA24B4-3777-4265-BBE2-0402BBAB4310}" type="datetimeFigureOut">
              <a:rPr lang="en-IN" smtClean="0"/>
              <a:t>19-11-2024</a:t>
            </a:fld>
            <a:endParaRPr lang="en-IN"/>
          </a:p>
        </p:txBody>
      </p:sp>
      <p:sp>
        <p:nvSpPr>
          <p:cNvPr id="6" name="Footer Placeholder 5">
            <a:extLst>
              <a:ext uri="{FF2B5EF4-FFF2-40B4-BE49-F238E27FC236}">
                <a16:creationId xmlns:a16="http://schemas.microsoft.com/office/drawing/2014/main" id="{3033EB58-B2D9-2F5C-6466-9D9A8328114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03640E3-1A86-51C0-3830-EF0E5BF9E1F1}"/>
              </a:ext>
            </a:extLst>
          </p:cNvPr>
          <p:cNvSpPr>
            <a:spLocks noGrp="1"/>
          </p:cNvSpPr>
          <p:nvPr>
            <p:ph type="sldNum" sz="quarter" idx="12"/>
          </p:nvPr>
        </p:nvSpPr>
        <p:spPr/>
        <p:txBody>
          <a:bodyPr/>
          <a:lstStyle/>
          <a:p>
            <a:fld id="{F10C38FA-104C-468A-BC4F-13D90EFE0A3E}" type="slidenum">
              <a:rPr lang="en-IN" smtClean="0"/>
              <a:t>‹#›</a:t>
            </a:fld>
            <a:endParaRPr lang="en-IN"/>
          </a:p>
        </p:txBody>
      </p:sp>
    </p:spTree>
    <p:extLst>
      <p:ext uri="{BB962C8B-B14F-4D97-AF65-F5344CB8AC3E}">
        <p14:creationId xmlns:p14="http://schemas.microsoft.com/office/powerpoint/2010/main" val="295371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4FAF6-A763-9DE1-F657-C6FB20436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A3FFA82-E0F0-175B-8D56-F2595D8EDE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E2A57B9-8634-1200-0459-45522FE2D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A24B4-3777-4265-BBE2-0402BBAB4310}" type="datetimeFigureOut">
              <a:rPr lang="en-IN" smtClean="0"/>
              <a:t>19-11-2024</a:t>
            </a:fld>
            <a:endParaRPr lang="en-IN"/>
          </a:p>
        </p:txBody>
      </p:sp>
      <p:sp>
        <p:nvSpPr>
          <p:cNvPr id="5" name="Footer Placeholder 4">
            <a:extLst>
              <a:ext uri="{FF2B5EF4-FFF2-40B4-BE49-F238E27FC236}">
                <a16:creationId xmlns:a16="http://schemas.microsoft.com/office/drawing/2014/main" id="{8DA12CAD-8BEE-FEB4-3278-4E14D61DA9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5089C7E-FDF5-24DD-7C8E-9D4EDEB38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C38FA-104C-468A-BC4F-13D90EFE0A3E}" type="slidenum">
              <a:rPr lang="en-IN" smtClean="0"/>
              <a:t>‹#›</a:t>
            </a:fld>
            <a:endParaRPr lang="en-IN"/>
          </a:p>
        </p:txBody>
      </p:sp>
    </p:spTree>
    <p:extLst>
      <p:ext uri="{BB962C8B-B14F-4D97-AF65-F5344CB8AC3E}">
        <p14:creationId xmlns:p14="http://schemas.microsoft.com/office/powerpoint/2010/main" val="94474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emf"/><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www.idtech.com.tw/en/solution-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3" Type="http://schemas.openxmlformats.org/officeDocument/2006/relationships/hyperlink" Target="https://branditechture.agency/brand-logos/download/new-indian-assurance/" TargetMode="External"/><Relationship Id="rId18" Type="http://schemas.openxmlformats.org/officeDocument/2006/relationships/image" Target="../media/image32.jpg"/><Relationship Id="rId26" Type="http://schemas.openxmlformats.org/officeDocument/2006/relationships/image" Target="../media/image36.jpeg"/><Relationship Id="rId39" Type="http://schemas.openxmlformats.org/officeDocument/2006/relationships/hyperlink" Target="https://freebiesupply.com/logos/itc-limited-logo/" TargetMode="External"/><Relationship Id="rId21" Type="http://schemas.openxmlformats.org/officeDocument/2006/relationships/hyperlink" Target="https://www.gkgujarati.in/2020/02/lic-recruitment-for-218-assistant.html" TargetMode="External"/><Relationship Id="rId34" Type="http://schemas.openxmlformats.org/officeDocument/2006/relationships/image" Target="../media/image40.png"/><Relationship Id="rId42" Type="http://schemas.openxmlformats.org/officeDocument/2006/relationships/image" Target="../media/image44.png"/><Relationship Id="rId47" Type="http://schemas.openxmlformats.org/officeDocument/2006/relationships/hyperlink" Target="https://www.logolynx.com/topic/hpcl" TargetMode="External"/><Relationship Id="rId50" Type="http://schemas.openxmlformats.org/officeDocument/2006/relationships/image" Target="../media/image48.png"/><Relationship Id="rId55" Type="http://schemas.openxmlformats.org/officeDocument/2006/relationships/hyperlink" Target="https://www.equitybulls.com/category.php?id=308534" TargetMode="External"/><Relationship Id="rId7" Type="http://schemas.openxmlformats.org/officeDocument/2006/relationships/hyperlink" Target="https://vada-poche.blogspot.com/2020/05/" TargetMode="External"/><Relationship Id="rId2" Type="http://schemas.openxmlformats.org/officeDocument/2006/relationships/image" Target="../media/image24.PNG"/><Relationship Id="rId16" Type="http://schemas.openxmlformats.org/officeDocument/2006/relationships/image" Target="../media/image31.jpeg"/><Relationship Id="rId29" Type="http://schemas.openxmlformats.org/officeDocument/2006/relationships/hyperlink" Target="https://www.pngitem.com/middle/imhRmmT_hdfc-ergo-logo-hd-png-download/" TargetMode="External"/><Relationship Id="rId11" Type="http://schemas.openxmlformats.org/officeDocument/2006/relationships/hyperlink" Target="https://vectorseek.com/vector_logo/aditya-birla-logo-vector/" TargetMode="External"/><Relationship Id="rId24" Type="http://schemas.openxmlformats.org/officeDocument/2006/relationships/image" Target="../media/image35.png"/><Relationship Id="rId32" Type="http://schemas.openxmlformats.org/officeDocument/2006/relationships/image" Target="../media/image39.jpg"/><Relationship Id="rId37" Type="http://schemas.openxmlformats.org/officeDocument/2006/relationships/hyperlink" Target="https://www.bondsindia.com/IPO/ipo_indiabulls_20220330.html" TargetMode="External"/><Relationship Id="rId40" Type="http://schemas.openxmlformats.org/officeDocument/2006/relationships/image" Target="../media/image43.png"/><Relationship Id="rId45" Type="http://schemas.openxmlformats.org/officeDocument/2006/relationships/hyperlink" Target="https://logos-world.net/bank-of-india-logo/" TargetMode="External"/><Relationship Id="rId53" Type="http://schemas.openxmlformats.org/officeDocument/2006/relationships/hyperlink" Target="https://in.linkedin.com/company/indian-financial-technology-&amp;-allied-services" TargetMode="External"/><Relationship Id="rId58" Type="http://schemas.openxmlformats.org/officeDocument/2006/relationships/image" Target="../media/image52.jpg"/><Relationship Id="rId5" Type="http://schemas.openxmlformats.org/officeDocument/2006/relationships/hyperlink" Target="https://commons.wikimedia.org/wiki/Category:Max_Group_logos" TargetMode="External"/><Relationship Id="rId19" Type="http://schemas.openxmlformats.org/officeDocument/2006/relationships/hyperlink" Target="https://www.adeetie.beeindia.gov.in/home/fis/nbfc" TargetMode="External"/><Relationship Id="rId4" Type="http://schemas.openxmlformats.org/officeDocument/2006/relationships/image" Target="../media/image25.png"/><Relationship Id="rId9" Type="http://schemas.openxmlformats.org/officeDocument/2006/relationships/hyperlink" Target="https://ru.wikipedia.org/wiki/Adani_Group" TargetMode="External"/><Relationship Id="rId14" Type="http://schemas.openxmlformats.org/officeDocument/2006/relationships/image" Target="../media/image30.png"/><Relationship Id="rId22" Type="http://schemas.openxmlformats.org/officeDocument/2006/relationships/image" Target="../media/image34.jpg"/><Relationship Id="rId27" Type="http://schemas.openxmlformats.org/officeDocument/2006/relationships/hyperlink" Target="http://sapost.blogspot.com/2017/02/india-post-payment-bank-ippb-logo.html" TargetMode="External"/><Relationship Id="rId30" Type="http://schemas.openxmlformats.org/officeDocument/2006/relationships/image" Target="../media/image38.png"/><Relationship Id="rId35" Type="http://schemas.openxmlformats.org/officeDocument/2006/relationships/hyperlink" Target="https://zeevector.com/irctc-logo/" TargetMode="External"/><Relationship Id="rId43" Type="http://schemas.openxmlformats.org/officeDocument/2006/relationships/hyperlink" Target="https://en.wikipedia.org/wiki/Reserve_Bank_of_India" TargetMode="External"/><Relationship Id="rId48" Type="http://schemas.openxmlformats.org/officeDocument/2006/relationships/image" Target="../media/image47.png"/><Relationship Id="rId56" Type="http://schemas.openxmlformats.org/officeDocument/2006/relationships/image" Target="../media/image51.png"/><Relationship Id="rId8" Type="http://schemas.openxmlformats.org/officeDocument/2006/relationships/image" Target="../media/image27.png"/><Relationship Id="rId51" Type="http://schemas.openxmlformats.org/officeDocument/2006/relationships/hyperlink" Target="https://www.stickpng.com/img/icons-logos-emojis/bank-logos/uco-bank-logo" TargetMode="External"/><Relationship Id="rId3" Type="http://schemas.openxmlformats.org/officeDocument/2006/relationships/hyperlink" Target="https://www.updatesmarugujarat.in/2018/04/state-bank-of-india-sbi-specialist.html" TargetMode="External"/><Relationship Id="rId12" Type="http://schemas.openxmlformats.org/officeDocument/2006/relationships/image" Target="../media/image29.png"/><Relationship Id="rId17" Type="http://schemas.openxmlformats.org/officeDocument/2006/relationships/hyperlink" Target="https://www.logolynx.com/topic/dhfl" TargetMode="External"/><Relationship Id="rId25" Type="http://schemas.openxmlformats.org/officeDocument/2006/relationships/hyperlink" Target="https://bank.caknowledge.com/national-housing-bank/" TargetMode="External"/><Relationship Id="rId33" Type="http://schemas.openxmlformats.org/officeDocument/2006/relationships/hyperlink" Target="https://logotaglines.com/bajaj-allianz-life-insurance-logo-tagline/" TargetMode="External"/><Relationship Id="rId38" Type="http://schemas.openxmlformats.org/officeDocument/2006/relationships/image" Target="../media/image42.png"/><Relationship Id="rId46" Type="http://schemas.openxmlformats.org/officeDocument/2006/relationships/image" Target="../media/image46.jpeg"/><Relationship Id="rId59" Type="http://schemas.openxmlformats.org/officeDocument/2006/relationships/hyperlink" Target="https://www.inventiva.co.in/stories/bombay-mercantile-cooperative/" TargetMode="External"/><Relationship Id="rId20" Type="http://schemas.openxmlformats.org/officeDocument/2006/relationships/image" Target="../media/image33.png"/><Relationship Id="rId41" Type="http://schemas.openxmlformats.org/officeDocument/2006/relationships/hyperlink" Target="https://logosdownload.com/jk-bank" TargetMode="External"/><Relationship Id="rId54" Type="http://schemas.openxmlformats.org/officeDocument/2006/relationships/image" Target="../media/image50.jpg"/><Relationship Id="rId1" Type="http://schemas.openxmlformats.org/officeDocument/2006/relationships/slideLayout" Target="../slideLayouts/slideLayout13.xml"/><Relationship Id="rId6" Type="http://schemas.openxmlformats.org/officeDocument/2006/relationships/image" Target="../media/image26.jpg"/><Relationship Id="rId15" Type="http://schemas.openxmlformats.org/officeDocument/2006/relationships/hyperlink" Target="https://logosmarcas.net/idbi-bank-logo/" TargetMode="External"/><Relationship Id="rId23" Type="http://schemas.openxmlformats.org/officeDocument/2006/relationships/hyperlink" Target="https://www.indiamart.com/proddetail/exide-life-insurance-14410130212.html" TargetMode="External"/><Relationship Id="rId28" Type="http://schemas.openxmlformats.org/officeDocument/2006/relationships/image" Target="../media/image37.png"/><Relationship Id="rId36" Type="http://schemas.openxmlformats.org/officeDocument/2006/relationships/image" Target="../media/image41.png"/><Relationship Id="rId49" Type="http://schemas.openxmlformats.org/officeDocument/2006/relationships/hyperlink" Target="https://de.wikipedia.org/wiki/Datei:Yes_Bank_logo.svg" TargetMode="External"/><Relationship Id="rId57" Type="http://schemas.openxmlformats.org/officeDocument/2006/relationships/hyperlink" Target="https://play.google.com/store/apps/details?id=co.jarvis.pclk&amp;gl=US" TargetMode="External"/><Relationship Id="rId10" Type="http://schemas.openxmlformats.org/officeDocument/2006/relationships/image" Target="../media/image28.png"/><Relationship Id="rId31" Type="http://schemas.openxmlformats.org/officeDocument/2006/relationships/hyperlink" Target="https://salaupogu.blogspot.com/2018/11/clearing-banks-in-india.html" TargetMode="External"/><Relationship Id="rId44" Type="http://schemas.openxmlformats.org/officeDocument/2006/relationships/image" Target="../media/image45.png"/><Relationship Id="rId52" Type="http://schemas.openxmlformats.org/officeDocument/2006/relationships/image" Target="../media/image4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6AA468-071C-41BD-80B1-328AB3D55A48}"/>
              </a:ext>
            </a:extLst>
          </p:cNvPr>
          <p:cNvSpPr>
            <a:spLocks noGrp="1"/>
          </p:cNvSpPr>
          <p:nvPr>
            <p:ph type="body" sz="quarter" idx="4294967295"/>
          </p:nvPr>
        </p:nvSpPr>
        <p:spPr>
          <a:xfrm>
            <a:off x="536732" y="4332158"/>
            <a:ext cx="5425017" cy="567920"/>
          </a:xfrm>
          <a:prstGeom prst="rect">
            <a:avLst/>
          </a:prstGeom>
        </p:spPr>
        <p:txBody>
          <a:bodyPr anchor="ctr">
            <a:normAutofit/>
          </a:bodyPr>
          <a:lstStyle/>
          <a:p>
            <a:pPr marL="0" indent="0">
              <a:buNone/>
            </a:pPr>
            <a:r>
              <a:rPr lang="en-US" sz="2000" dirty="0">
                <a:solidFill>
                  <a:schemeClr val="bg1"/>
                </a:solidFill>
                <a:latin typeface="Montserrat" pitchFamily="2" charset="0"/>
              </a:rPr>
              <a:t>November 2024</a:t>
            </a:r>
            <a:endParaRPr lang="en-IN" sz="2000" dirty="0">
              <a:solidFill>
                <a:schemeClr val="bg1"/>
              </a:solidFill>
              <a:latin typeface="Montserrat" pitchFamily="2" charset="0"/>
            </a:endParaRPr>
          </a:p>
        </p:txBody>
      </p:sp>
      <p:sp>
        <p:nvSpPr>
          <p:cNvPr id="3" name="Text Placeholder 1">
            <a:extLst>
              <a:ext uri="{FF2B5EF4-FFF2-40B4-BE49-F238E27FC236}">
                <a16:creationId xmlns:a16="http://schemas.microsoft.com/office/drawing/2014/main" id="{E9A2EE1C-7373-5AE9-C2F0-628A8499D0DC}"/>
              </a:ext>
            </a:extLst>
          </p:cNvPr>
          <p:cNvSpPr txBox="1">
            <a:spLocks/>
          </p:cNvSpPr>
          <p:nvPr/>
        </p:nvSpPr>
        <p:spPr>
          <a:xfrm>
            <a:off x="536732" y="1932880"/>
            <a:ext cx="7592237" cy="2130304"/>
          </a:xfrm>
          <a:prstGeom prst="rect">
            <a:avLst/>
          </a:prstGeom>
          <a:solidFill>
            <a:schemeClr val="bg1">
              <a:alpha val="2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b="1" dirty="0">
                <a:solidFill>
                  <a:schemeClr val="bg1"/>
                </a:solidFill>
                <a:latin typeface="Montserrat" pitchFamily="2" charset="0"/>
              </a:rPr>
              <a:t>MANAGED NETWORK SECURITY</a:t>
            </a:r>
          </a:p>
          <a:p>
            <a:pPr marL="0" indent="0">
              <a:buFont typeface="Arial" panose="020B0604020202020204" pitchFamily="34" charset="0"/>
              <a:buNone/>
            </a:pPr>
            <a:endParaRPr lang="en-IN" b="1" dirty="0">
              <a:solidFill>
                <a:schemeClr val="bg1"/>
              </a:solidFill>
              <a:latin typeface="Montserrat" pitchFamily="2" charset="0"/>
            </a:endParaRPr>
          </a:p>
          <a:p>
            <a:pPr marL="0" indent="0">
              <a:buFont typeface="Arial" panose="020B0604020202020204" pitchFamily="34" charset="0"/>
              <a:buNone/>
            </a:pPr>
            <a:r>
              <a:rPr lang="en-IN" b="1" dirty="0">
                <a:solidFill>
                  <a:schemeClr val="bg1"/>
                </a:solidFill>
                <a:latin typeface="Montserrat" pitchFamily="2" charset="0"/>
              </a:rPr>
              <a:t>DDoS Mitigation Capability</a:t>
            </a:r>
          </a:p>
        </p:txBody>
      </p:sp>
    </p:spTree>
    <p:extLst>
      <p:ext uri="{BB962C8B-B14F-4D97-AF65-F5344CB8AC3E}">
        <p14:creationId xmlns:p14="http://schemas.microsoft.com/office/powerpoint/2010/main" val="313632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8B77CDD-CCF4-2BC2-EE1B-B5840D52D9D7}"/>
              </a:ext>
            </a:extLst>
          </p:cNvPr>
          <p:cNvSpPr txBox="1">
            <a:spLocks/>
          </p:cNvSpPr>
          <p:nvPr/>
        </p:nvSpPr>
        <p:spPr>
          <a:xfrm>
            <a:off x="346450" y="423811"/>
            <a:ext cx="10060254" cy="461665"/>
          </a:xfrm>
          <a:prstGeom prst="rect">
            <a:avLst/>
          </a:prstGeom>
        </p:spPr>
        <p:txBody>
          <a:bodyPr vert="horz" lIns="91440" tIns="45720" rIns="91440" bIns="45720" rtlCol="0" anchor="ctr">
            <a:spAutoFit/>
          </a:bodyPr>
          <a:lstStyle>
            <a:lvl1pPr defTabSz="1219018">
              <a:lnSpc>
                <a:spcPct val="100000"/>
              </a:lnSpc>
              <a:spcBef>
                <a:spcPct val="0"/>
              </a:spcBef>
              <a:buNone/>
              <a:defRPr sz="2400" b="1" cap="all" baseline="0">
                <a:solidFill>
                  <a:schemeClr val="bg1"/>
                </a:solidFill>
                <a:latin typeface="Arial Nova" panose="020B0504020202020204" pitchFamily="34" charset="0"/>
                <a:ea typeface="+mj-ea"/>
                <a:cs typeface="+mj-cs"/>
              </a:defRPr>
            </a:lvl1pPr>
          </a:lstStyle>
          <a:p>
            <a:r>
              <a:rPr lang="en-US" dirty="0"/>
              <a:t>DDoS Protection Scope</a:t>
            </a:r>
            <a:endParaRPr lang="en-IN" dirty="0"/>
          </a:p>
        </p:txBody>
      </p:sp>
      <p:graphicFrame>
        <p:nvGraphicFramePr>
          <p:cNvPr id="2" name="Table 1">
            <a:extLst>
              <a:ext uri="{FF2B5EF4-FFF2-40B4-BE49-F238E27FC236}">
                <a16:creationId xmlns:a16="http://schemas.microsoft.com/office/drawing/2014/main" id="{7B498944-39C1-CE13-A8A4-F3D7F6711F26}"/>
              </a:ext>
            </a:extLst>
          </p:cNvPr>
          <p:cNvGraphicFramePr>
            <a:graphicFrameLocks noGrp="1"/>
          </p:cNvGraphicFramePr>
          <p:nvPr/>
        </p:nvGraphicFramePr>
        <p:xfrm>
          <a:off x="1600971" y="1150674"/>
          <a:ext cx="8563308" cy="5149504"/>
        </p:xfrm>
        <a:graphic>
          <a:graphicData uri="http://schemas.openxmlformats.org/drawingml/2006/table">
            <a:tbl>
              <a:tblPr/>
              <a:tblGrid>
                <a:gridCol w="4674701">
                  <a:extLst>
                    <a:ext uri="{9D8B030D-6E8A-4147-A177-3AD203B41FA5}">
                      <a16:colId xmlns:a16="http://schemas.microsoft.com/office/drawing/2014/main" val="4081013786"/>
                    </a:ext>
                  </a:extLst>
                </a:gridCol>
                <a:gridCol w="3888607">
                  <a:extLst>
                    <a:ext uri="{9D8B030D-6E8A-4147-A177-3AD203B41FA5}">
                      <a16:colId xmlns:a16="http://schemas.microsoft.com/office/drawing/2014/main" val="4265051882"/>
                    </a:ext>
                  </a:extLst>
                </a:gridCol>
              </a:tblGrid>
              <a:tr h="389440">
                <a:tc>
                  <a:txBody>
                    <a:bodyPr/>
                    <a:lstStyle/>
                    <a:p>
                      <a:pPr algn="ctr"/>
                      <a:r>
                        <a:rPr lang="en-US" sz="2000" b="1" dirty="0">
                          <a:solidFill>
                            <a:schemeClr val="bg1"/>
                          </a:solidFill>
                          <a:effectLst/>
                          <a:latin typeface="Arial Nova" panose="020B0504020202020204" pitchFamily="34" charset="0"/>
                        </a:rPr>
                        <a:t>Attack 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r>
                        <a:rPr lang="en-US" sz="2000" b="1" dirty="0">
                          <a:solidFill>
                            <a:schemeClr val="bg1"/>
                          </a:solidFill>
                          <a:effectLst/>
                          <a:latin typeface="Arial Nova" panose="020B0504020202020204" pitchFamily="34" charset="0"/>
                        </a:rPr>
                        <a:t>Protection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6298242"/>
                  </a:ext>
                </a:extLst>
              </a:tr>
              <a:tr h="297504">
                <a:tc>
                  <a:txBody>
                    <a:bodyPr/>
                    <a:lstStyle/>
                    <a:p>
                      <a:r>
                        <a:rPr lang="en-IN" sz="1600">
                          <a:effectLst/>
                          <a:latin typeface="Arial Nova" panose="020B0504020202020204" pitchFamily="34" charset="0"/>
                        </a:rPr>
                        <a:t>•  TCP SYN Flood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dirty="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4124387"/>
                  </a:ext>
                </a:extLst>
              </a:tr>
              <a:tr h="297504">
                <a:tc>
                  <a:txBody>
                    <a:bodyPr/>
                    <a:lstStyle/>
                    <a:p>
                      <a:r>
                        <a:rPr lang="en-IN" sz="1600">
                          <a:effectLst/>
                          <a:latin typeface="Arial Nova" panose="020B0504020202020204" pitchFamily="34" charset="0"/>
                        </a:rPr>
                        <a:t>•  Spoofed TCP-SYN flood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8757601"/>
                  </a:ext>
                </a:extLst>
              </a:tr>
              <a:tr h="297504">
                <a:tc>
                  <a:txBody>
                    <a:bodyPr/>
                    <a:lstStyle/>
                    <a:p>
                      <a:r>
                        <a:rPr lang="en-IN" sz="1600">
                          <a:effectLst/>
                          <a:latin typeface="Arial Nova" panose="020B0504020202020204" pitchFamily="34" charset="0"/>
                        </a:rPr>
                        <a:t>•  SYN/ACK Reflection Flood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0877896"/>
                  </a:ext>
                </a:extLst>
              </a:tr>
              <a:tr h="297504">
                <a:tc>
                  <a:txBody>
                    <a:bodyPr/>
                    <a:lstStyle/>
                    <a:p>
                      <a:r>
                        <a:rPr lang="en-IN" sz="1600">
                          <a:effectLst/>
                          <a:latin typeface="Arial Nova" panose="020B0504020202020204" pitchFamily="34" charset="0"/>
                        </a:rPr>
                        <a:t>•  TCP ACK flood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5580632"/>
                  </a:ext>
                </a:extLst>
              </a:tr>
              <a:tr h="297504">
                <a:tc>
                  <a:txBody>
                    <a:bodyPr/>
                    <a:lstStyle/>
                    <a:p>
                      <a:r>
                        <a:rPr lang="en-IN" sz="1600" dirty="0">
                          <a:effectLst/>
                          <a:latin typeface="Arial Nova" panose="020B0504020202020204" pitchFamily="34" charset="0"/>
                        </a:rPr>
                        <a:t>•  Smurf attack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dirty="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9072555"/>
                  </a:ext>
                </a:extLst>
              </a:tr>
              <a:tr h="297504">
                <a:tc>
                  <a:txBody>
                    <a:bodyPr/>
                    <a:lstStyle/>
                    <a:p>
                      <a:r>
                        <a:rPr lang="en-IN" sz="1600">
                          <a:effectLst/>
                          <a:latin typeface="Arial Nova" panose="020B0504020202020204" pitchFamily="34" charset="0"/>
                        </a:rPr>
                        <a:t>•  Ping flood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9901747"/>
                  </a:ext>
                </a:extLst>
              </a:tr>
              <a:tr h="297504">
                <a:tc>
                  <a:txBody>
                    <a:bodyPr/>
                    <a:lstStyle/>
                    <a:p>
                      <a:r>
                        <a:rPr lang="en-IN" sz="1600">
                          <a:effectLst/>
                          <a:latin typeface="Arial Nova" panose="020B0504020202020204" pitchFamily="34" charset="0"/>
                        </a:rPr>
                        <a:t>•  ping of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0492283"/>
                  </a:ext>
                </a:extLst>
              </a:tr>
              <a:tr h="297504">
                <a:tc>
                  <a:txBody>
                    <a:bodyPr/>
                    <a:lstStyle/>
                    <a:p>
                      <a:r>
                        <a:rPr lang="en-IN" sz="1600">
                          <a:effectLst/>
                          <a:latin typeface="Arial Nova" panose="020B0504020202020204" pitchFamily="34" charset="0"/>
                        </a:rPr>
                        <a:t>•  ICMP Echo request flood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2249874"/>
                  </a:ext>
                </a:extLst>
              </a:tr>
              <a:tr h="297504">
                <a:tc>
                  <a:txBody>
                    <a:bodyPr/>
                    <a:lstStyle/>
                    <a:p>
                      <a:r>
                        <a:rPr lang="en-IN" sz="1600">
                          <a:effectLst/>
                          <a:latin typeface="Arial Nova" panose="020B0504020202020204" pitchFamily="34" charset="0"/>
                        </a:rPr>
                        <a:t>•  Teardrop attack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67592"/>
                  </a:ext>
                </a:extLst>
              </a:tr>
              <a:tr h="297504">
                <a:tc>
                  <a:txBody>
                    <a:bodyPr/>
                    <a:lstStyle/>
                    <a:p>
                      <a:r>
                        <a:rPr lang="en-US" sz="1600">
                          <a:effectLst/>
                          <a:latin typeface="Arial Nova" panose="020B0504020202020204" pitchFamily="34" charset="0"/>
                        </a:rPr>
                        <a:t>•  low-rate denial of service attack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60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7878824"/>
                  </a:ext>
                </a:extLst>
              </a:tr>
              <a:tr h="297504">
                <a:tc>
                  <a:txBody>
                    <a:bodyPr/>
                    <a:lstStyle/>
                    <a:p>
                      <a:r>
                        <a:rPr lang="en-IN" sz="1600">
                          <a:effectLst/>
                          <a:latin typeface="Arial Nova" panose="020B0504020202020204" pitchFamily="34" charset="0"/>
                        </a:rPr>
                        <a:t>•  Mydoom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4922764"/>
                  </a:ext>
                </a:extLst>
              </a:tr>
              <a:tr h="297504">
                <a:tc>
                  <a:txBody>
                    <a:bodyPr/>
                    <a:lstStyle/>
                    <a:p>
                      <a:r>
                        <a:rPr lang="en-IN" sz="1600">
                          <a:effectLst/>
                          <a:latin typeface="Arial Nova" panose="020B0504020202020204" pitchFamily="34" charset="0"/>
                        </a:rPr>
                        <a:t>•  UDP Flood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2457618"/>
                  </a:ext>
                </a:extLst>
              </a:tr>
              <a:tr h="297504">
                <a:tc>
                  <a:txBody>
                    <a:bodyPr/>
                    <a:lstStyle/>
                    <a:p>
                      <a:r>
                        <a:rPr lang="en-IN" sz="1600" dirty="0">
                          <a:effectLst/>
                          <a:latin typeface="Arial Nova" panose="020B0504020202020204" pitchFamily="34" charset="0"/>
                        </a:rPr>
                        <a:t>•  Nuke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600" dirty="0">
                          <a:effectLst/>
                          <a:latin typeface="Arial Nova" panose="020B0504020202020204" pitchFamily="34" charset="0"/>
                        </a:rPr>
                        <a:t>(for volumetric attacks)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7264671"/>
                  </a:ext>
                </a:extLst>
              </a:tr>
              <a:tr h="297504">
                <a:tc>
                  <a:txBody>
                    <a:bodyPr/>
                    <a:lstStyle/>
                    <a:p>
                      <a:r>
                        <a:rPr lang="en-IN" sz="1600" dirty="0">
                          <a:effectLst/>
                          <a:latin typeface="Arial Nova" panose="020B0504020202020204" pitchFamily="34" charset="0"/>
                        </a:rPr>
                        <a:t>•  HTTP/HTTPS flood attack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IN" sz="1600" dirty="0">
                          <a:effectLst/>
                          <a:latin typeface="Arial Nova" panose="020B0504020202020204" pitchFamily="34" charset="0"/>
                        </a:rPr>
                        <a:t>(for volumetric attacks)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308926"/>
                  </a:ext>
                </a:extLst>
              </a:tr>
              <a:tr h="297504">
                <a:tc>
                  <a:txBody>
                    <a:bodyPr/>
                    <a:lstStyle/>
                    <a:p>
                      <a:r>
                        <a:rPr lang="en-IN" sz="1600">
                          <a:effectLst/>
                          <a:latin typeface="Arial Nova" panose="020B0504020202020204" pitchFamily="34" charset="0"/>
                        </a:rPr>
                        <a:t>•  DNS amplification attack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7345702"/>
                  </a:ext>
                </a:extLst>
              </a:tr>
              <a:tr h="297504">
                <a:tc>
                  <a:txBody>
                    <a:bodyPr/>
                    <a:lstStyle/>
                    <a:p>
                      <a:r>
                        <a:rPr lang="en-IN" sz="1600" dirty="0">
                          <a:effectLst/>
                          <a:latin typeface="Arial Nova" panose="020B0504020202020204" pitchFamily="34" charset="0"/>
                        </a:rPr>
                        <a:t>•  IP fragmented attack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IN" sz="1600" dirty="0">
                        <a:effectLst/>
                        <a:latin typeface="Arial Nova" panose="020B05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6180159"/>
                  </a:ext>
                </a:extLst>
              </a:tr>
            </a:tbl>
          </a:graphicData>
        </a:graphic>
      </p:graphicFrame>
      <p:sp>
        <p:nvSpPr>
          <p:cNvPr id="23" name="Graphic 5" descr="Checkmark">
            <a:extLst>
              <a:ext uri="{FF2B5EF4-FFF2-40B4-BE49-F238E27FC236}">
                <a16:creationId xmlns:a16="http://schemas.microsoft.com/office/drawing/2014/main" id="{543906FE-B575-C278-8627-6804486C7A96}"/>
              </a:ext>
            </a:extLst>
          </p:cNvPr>
          <p:cNvSpPr/>
          <p:nvPr/>
        </p:nvSpPr>
        <p:spPr>
          <a:xfrm>
            <a:off x="8757346" y="1544026"/>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24" name="Graphic 6" descr="Checkmark">
            <a:extLst>
              <a:ext uri="{FF2B5EF4-FFF2-40B4-BE49-F238E27FC236}">
                <a16:creationId xmlns:a16="http://schemas.microsoft.com/office/drawing/2014/main" id="{641B5DB9-7E94-F7C4-1045-A5D7B0F7601F}"/>
              </a:ext>
            </a:extLst>
          </p:cNvPr>
          <p:cNvSpPr/>
          <p:nvPr/>
        </p:nvSpPr>
        <p:spPr>
          <a:xfrm>
            <a:off x="8757345" y="1861661"/>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25" name="Graphic 7" descr="Checkmark">
            <a:extLst>
              <a:ext uri="{FF2B5EF4-FFF2-40B4-BE49-F238E27FC236}">
                <a16:creationId xmlns:a16="http://schemas.microsoft.com/office/drawing/2014/main" id="{BA4FCFDA-742A-BD45-BBFC-059256CF41BF}"/>
              </a:ext>
            </a:extLst>
          </p:cNvPr>
          <p:cNvSpPr/>
          <p:nvPr/>
        </p:nvSpPr>
        <p:spPr>
          <a:xfrm>
            <a:off x="8774994" y="2178491"/>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26" name="Graphic 8" descr="Checkmark">
            <a:extLst>
              <a:ext uri="{FF2B5EF4-FFF2-40B4-BE49-F238E27FC236}">
                <a16:creationId xmlns:a16="http://schemas.microsoft.com/office/drawing/2014/main" id="{741BC5E1-8CDB-2431-89E0-256470C607E5}"/>
              </a:ext>
            </a:extLst>
          </p:cNvPr>
          <p:cNvSpPr/>
          <p:nvPr/>
        </p:nvSpPr>
        <p:spPr>
          <a:xfrm>
            <a:off x="8774995" y="2476071"/>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27" name="Graphic 9" descr="Checkmark">
            <a:extLst>
              <a:ext uri="{FF2B5EF4-FFF2-40B4-BE49-F238E27FC236}">
                <a16:creationId xmlns:a16="http://schemas.microsoft.com/office/drawing/2014/main" id="{D549265B-8779-C057-87E7-B9A87E1F31AD}"/>
              </a:ext>
            </a:extLst>
          </p:cNvPr>
          <p:cNvSpPr/>
          <p:nvPr/>
        </p:nvSpPr>
        <p:spPr>
          <a:xfrm>
            <a:off x="8763366" y="2772096"/>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28" name="Graphic 10" descr="Checkmark">
            <a:extLst>
              <a:ext uri="{FF2B5EF4-FFF2-40B4-BE49-F238E27FC236}">
                <a16:creationId xmlns:a16="http://schemas.microsoft.com/office/drawing/2014/main" id="{1E3493FA-D8B7-B2EE-628F-7FEAC8D6A844}"/>
              </a:ext>
            </a:extLst>
          </p:cNvPr>
          <p:cNvSpPr/>
          <p:nvPr/>
        </p:nvSpPr>
        <p:spPr>
          <a:xfrm>
            <a:off x="8763365" y="3070481"/>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29" name="Graphic 11" descr="Checkmark">
            <a:extLst>
              <a:ext uri="{FF2B5EF4-FFF2-40B4-BE49-F238E27FC236}">
                <a16:creationId xmlns:a16="http://schemas.microsoft.com/office/drawing/2014/main" id="{C9E22CDD-4D34-DD33-8532-162D20F59515}"/>
              </a:ext>
            </a:extLst>
          </p:cNvPr>
          <p:cNvSpPr/>
          <p:nvPr/>
        </p:nvSpPr>
        <p:spPr>
          <a:xfrm>
            <a:off x="8769384" y="3363191"/>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30" name="Graphic 12" descr="Checkmark">
            <a:extLst>
              <a:ext uri="{FF2B5EF4-FFF2-40B4-BE49-F238E27FC236}">
                <a16:creationId xmlns:a16="http://schemas.microsoft.com/office/drawing/2014/main" id="{350847CC-37B0-085F-3CB9-EE50B1A77EB5}"/>
              </a:ext>
            </a:extLst>
          </p:cNvPr>
          <p:cNvSpPr/>
          <p:nvPr/>
        </p:nvSpPr>
        <p:spPr>
          <a:xfrm>
            <a:off x="8763365" y="3653175"/>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31" name="Graphic 13" descr="Checkmark">
            <a:extLst>
              <a:ext uri="{FF2B5EF4-FFF2-40B4-BE49-F238E27FC236}">
                <a16:creationId xmlns:a16="http://schemas.microsoft.com/office/drawing/2014/main" id="{7BF980C7-79F3-C76C-EA75-1AB8B744B045}"/>
              </a:ext>
            </a:extLst>
          </p:cNvPr>
          <p:cNvSpPr/>
          <p:nvPr/>
        </p:nvSpPr>
        <p:spPr>
          <a:xfrm>
            <a:off x="8757346" y="3953893"/>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32" name="Graphic 14" descr="Checkmark">
            <a:extLst>
              <a:ext uri="{FF2B5EF4-FFF2-40B4-BE49-F238E27FC236}">
                <a16:creationId xmlns:a16="http://schemas.microsoft.com/office/drawing/2014/main" id="{2B3B998A-C413-B283-8B2C-769BD1274263}"/>
              </a:ext>
            </a:extLst>
          </p:cNvPr>
          <p:cNvSpPr/>
          <p:nvPr/>
        </p:nvSpPr>
        <p:spPr>
          <a:xfrm>
            <a:off x="8757345" y="4252278"/>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33" name="Graphic 15" descr="Checkmark">
            <a:extLst>
              <a:ext uri="{FF2B5EF4-FFF2-40B4-BE49-F238E27FC236}">
                <a16:creationId xmlns:a16="http://schemas.microsoft.com/office/drawing/2014/main" id="{27C58D1C-C351-08B0-EDD3-8F9788D439DC}"/>
              </a:ext>
            </a:extLst>
          </p:cNvPr>
          <p:cNvSpPr/>
          <p:nvPr/>
        </p:nvSpPr>
        <p:spPr>
          <a:xfrm>
            <a:off x="8774995" y="4546995"/>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34" name="Graphic 17" descr="Checkmark">
            <a:extLst>
              <a:ext uri="{FF2B5EF4-FFF2-40B4-BE49-F238E27FC236}">
                <a16:creationId xmlns:a16="http://schemas.microsoft.com/office/drawing/2014/main" id="{2881F459-6125-CCC7-795B-B1BD076FD577}"/>
              </a:ext>
            </a:extLst>
          </p:cNvPr>
          <p:cNvSpPr/>
          <p:nvPr/>
        </p:nvSpPr>
        <p:spPr>
          <a:xfrm>
            <a:off x="8774994" y="4845380"/>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35" name="Graphic 18" descr="Checkmark">
            <a:extLst>
              <a:ext uri="{FF2B5EF4-FFF2-40B4-BE49-F238E27FC236}">
                <a16:creationId xmlns:a16="http://schemas.microsoft.com/office/drawing/2014/main" id="{5698215E-5669-B3B3-CD1C-2A30848352BF}"/>
              </a:ext>
            </a:extLst>
          </p:cNvPr>
          <p:cNvSpPr/>
          <p:nvPr/>
        </p:nvSpPr>
        <p:spPr>
          <a:xfrm>
            <a:off x="8757344" y="5143967"/>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36" name="Graphic 19" descr="Checkmark">
            <a:extLst>
              <a:ext uri="{FF2B5EF4-FFF2-40B4-BE49-F238E27FC236}">
                <a16:creationId xmlns:a16="http://schemas.microsoft.com/office/drawing/2014/main" id="{6E245AC9-91BD-3E83-7529-F29B2ED03ADE}"/>
              </a:ext>
            </a:extLst>
          </p:cNvPr>
          <p:cNvSpPr/>
          <p:nvPr/>
        </p:nvSpPr>
        <p:spPr>
          <a:xfrm>
            <a:off x="8757344" y="5432223"/>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37" name="Graphic 20" descr="Checkmark">
            <a:extLst>
              <a:ext uri="{FF2B5EF4-FFF2-40B4-BE49-F238E27FC236}">
                <a16:creationId xmlns:a16="http://schemas.microsoft.com/office/drawing/2014/main" id="{50912102-E073-FEB2-6EF6-EED31C6102C4}"/>
              </a:ext>
            </a:extLst>
          </p:cNvPr>
          <p:cNvSpPr/>
          <p:nvPr/>
        </p:nvSpPr>
        <p:spPr>
          <a:xfrm>
            <a:off x="8757343" y="5694215"/>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
        <p:nvSpPr>
          <p:cNvPr id="38" name="Graphic 21" descr="Checkmark">
            <a:extLst>
              <a:ext uri="{FF2B5EF4-FFF2-40B4-BE49-F238E27FC236}">
                <a16:creationId xmlns:a16="http://schemas.microsoft.com/office/drawing/2014/main" id="{18596779-BDBF-250F-B6F3-F32FA61DDB32}"/>
              </a:ext>
            </a:extLst>
          </p:cNvPr>
          <p:cNvSpPr/>
          <p:nvPr/>
        </p:nvSpPr>
        <p:spPr>
          <a:xfrm>
            <a:off x="8757342" y="6011045"/>
            <a:ext cx="368253" cy="258654"/>
          </a:xfrm>
          <a:custGeom>
            <a:avLst/>
            <a:gdLst>
              <a:gd name="connsiteX0" fmla="*/ 335972 w 368253"/>
              <a:gd name="connsiteY0" fmla="*/ 0 h 258654"/>
              <a:gd name="connsiteX1" fmla="*/ 131918 w 368253"/>
              <a:gd name="connsiteY1" fmla="*/ 192895 h 258654"/>
              <a:gd name="connsiteX2" fmla="*/ 33876 w 368253"/>
              <a:gd name="connsiteY2" fmla="*/ 92462 h 258654"/>
              <a:gd name="connsiteX3" fmla="*/ 0 w 368253"/>
              <a:gd name="connsiteY3" fmla="*/ 124744 h 258654"/>
              <a:gd name="connsiteX4" fmla="*/ 130323 w 368253"/>
              <a:gd name="connsiteY4" fmla="*/ 258654 h 258654"/>
              <a:gd name="connsiteX5" fmla="*/ 164598 w 368253"/>
              <a:gd name="connsiteY5" fmla="*/ 226771 h 258654"/>
              <a:gd name="connsiteX6" fmla="*/ 368253 w 368253"/>
              <a:gd name="connsiteY6" fmla="*/ 33478 h 25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53" h="258654">
                <a:moveTo>
                  <a:pt x="335972" y="0"/>
                </a:moveTo>
                <a:lnTo>
                  <a:pt x="131918" y="192895"/>
                </a:lnTo>
                <a:lnTo>
                  <a:pt x="33876" y="92462"/>
                </a:lnTo>
                <a:lnTo>
                  <a:pt x="0" y="124744"/>
                </a:lnTo>
                <a:lnTo>
                  <a:pt x="130323" y="258654"/>
                </a:lnTo>
                <a:lnTo>
                  <a:pt x="164598" y="226771"/>
                </a:lnTo>
                <a:lnTo>
                  <a:pt x="368253" y="33478"/>
                </a:lnTo>
                <a:close/>
              </a:path>
            </a:pathLst>
          </a:custGeom>
          <a:solidFill>
            <a:srgbClr val="92D050"/>
          </a:solidFill>
          <a:ln w="3969" cap="flat">
            <a:noFill/>
            <a:prstDash val="solid"/>
            <a:miter/>
          </a:ln>
        </p:spPr>
        <p:txBody>
          <a:bodyPr rtlCol="0" anchor="ctr"/>
          <a:lstStyle/>
          <a:p>
            <a:endParaRPr lang="en-IN"/>
          </a:p>
        </p:txBody>
      </p:sp>
    </p:spTree>
    <p:extLst>
      <p:ext uri="{BB962C8B-B14F-4D97-AF65-F5344CB8AC3E}">
        <p14:creationId xmlns:p14="http://schemas.microsoft.com/office/powerpoint/2010/main" val="21274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242888" y="339780"/>
            <a:ext cx="10049933" cy="461665"/>
          </a:xfrm>
        </p:spPr>
        <p:txBody>
          <a:bodyPr vert="horz" lIns="91440" tIns="45720" rIns="91440" bIns="45720" rtlCol="0" anchor="ctr">
            <a:spAutoFit/>
          </a:bodyPr>
          <a:lstStyle/>
          <a:p>
            <a:pPr defTabSz="1219018">
              <a:lnSpc>
                <a:spcPct val="100000"/>
              </a:lnSpc>
            </a:pPr>
            <a:r>
              <a:rPr lang="en-IN" sz="2400" b="1" cap="all" dirty="0">
                <a:latin typeface="Arial Nova" panose="020B0504020202020204" pitchFamily="34" charset="0"/>
              </a:rPr>
              <a:t>Attack Monitoring &amp; Management</a:t>
            </a:r>
          </a:p>
        </p:txBody>
      </p:sp>
      <p:pic>
        <p:nvPicPr>
          <p:cNvPr id="47107" name="Picture 14"/>
          <p:cNvPicPr>
            <a:picLocks noChangeAspect="1" noChangeArrowheads="1"/>
          </p:cNvPicPr>
          <p:nvPr/>
        </p:nvPicPr>
        <p:blipFill>
          <a:blip r:embed="rId2"/>
          <a:srcRect/>
          <a:stretch>
            <a:fillRect/>
          </a:stretch>
        </p:blipFill>
        <p:spPr bwMode="auto">
          <a:xfrm>
            <a:off x="7135318" y="1623998"/>
            <a:ext cx="4813794" cy="3892780"/>
          </a:xfrm>
          <a:prstGeom prst="rect">
            <a:avLst/>
          </a:prstGeom>
          <a:noFill/>
          <a:ln w="9525">
            <a:noFill/>
            <a:miter lim="800000"/>
            <a:headEnd/>
            <a:tailEnd/>
          </a:ln>
        </p:spPr>
      </p:pic>
      <p:graphicFrame>
        <p:nvGraphicFramePr>
          <p:cNvPr id="2" name="Diagram 1">
            <a:extLst>
              <a:ext uri="{FF2B5EF4-FFF2-40B4-BE49-F238E27FC236}">
                <a16:creationId xmlns:a16="http://schemas.microsoft.com/office/drawing/2014/main" id="{608A9876-FD80-1BF9-D5F1-07B1798F23E1}"/>
              </a:ext>
            </a:extLst>
          </p:cNvPr>
          <p:cNvGraphicFramePr/>
          <p:nvPr/>
        </p:nvGraphicFramePr>
        <p:xfrm>
          <a:off x="242888" y="1469431"/>
          <a:ext cx="6637597" cy="418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AB2E-E75D-BFB6-81FD-937086931A61}"/>
              </a:ext>
            </a:extLst>
          </p:cNvPr>
          <p:cNvSpPr>
            <a:spLocks noGrp="1"/>
          </p:cNvSpPr>
          <p:nvPr>
            <p:ph type="title"/>
          </p:nvPr>
        </p:nvSpPr>
        <p:spPr>
          <a:xfrm>
            <a:off x="756749" y="343507"/>
            <a:ext cx="7173048" cy="461665"/>
          </a:xfrm>
        </p:spPr>
        <p:txBody>
          <a:bodyPr vert="horz" wrap="square" lIns="91440" tIns="45720" rIns="91440" bIns="45720" rtlCol="0" anchor="ctr">
            <a:spAutoFit/>
          </a:bodyPr>
          <a:lstStyle/>
          <a:p>
            <a:pPr defTabSz="1219018">
              <a:lnSpc>
                <a:spcPct val="100000"/>
              </a:lnSpc>
            </a:pPr>
            <a:r>
              <a:rPr lang="en-US" sz="2400" b="1" cap="all" dirty="0">
                <a:latin typeface="Arial Nova" panose="020B0504020202020204" pitchFamily="34" charset="0"/>
              </a:rPr>
              <a:t>Solution Architecture</a:t>
            </a:r>
          </a:p>
        </p:txBody>
      </p:sp>
      <p:pic>
        <p:nvPicPr>
          <p:cNvPr id="7" name="Picture 6">
            <a:extLst>
              <a:ext uri="{FF2B5EF4-FFF2-40B4-BE49-F238E27FC236}">
                <a16:creationId xmlns:a16="http://schemas.microsoft.com/office/drawing/2014/main" id="{02AADFB1-3940-B0EB-5157-8B339A6B110C}"/>
              </a:ext>
            </a:extLst>
          </p:cNvPr>
          <p:cNvPicPr>
            <a:picLocks noChangeAspect="1"/>
          </p:cNvPicPr>
          <p:nvPr/>
        </p:nvPicPr>
        <p:blipFill>
          <a:blip r:embed="rId2"/>
          <a:stretch>
            <a:fillRect/>
          </a:stretch>
        </p:blipFill>
        <p:spPr>
          <a:xfrm>
            <a:off x="756749" y="1017180"/>
            <a:ext cx="10678501" cy="5266480"/>
          </a:xfrm>
          <a:prstGeom prst="rect">
            <a:avLst/>
          </a:prstGeom>
          <a:solidFill>
            <a:srgbClr val="FFFFFF">
              <a:shade val="85000"/>
            </a:srgbClr>
          </a:solidFill>
          <a:ln>
            <a:noFill/>
          </a:ln>
        </p:spPr>
      </p:pic>
    </p:spTree>
    <p:extLst>
      <p:ext uri="{BB962C8B-B14F-4D97-AF65-F5344CB8AC3E}">
        <p14:creationId xmlns:p14="http://schemas.microsoft.com/office/powerpoint/2010/main" val="213747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32">
            <a:extLst>
              <a:ext uri="{FF2B5EF4-FFF2-40B4-BE49-F238E27FC236}">
                <a16:creationId xmlns:a16="http://schemas.microsoft.com/office/drawing/2014/main" id="{4CE1E93D-3EEE-4364-B9B2-63484BD1A25E}"/>
              </a:ext>
            </a:extLst>
          </p:cNvPr>
          <p:cNvSpPr/>
          <p:nvPr/>
        </p:nvSpPr>
        <p:spPr>
          <a:xfrm>
            <a:off x="6215410" y="1366707"/>
            <a:ext cx="5544791" cy="2366164"/>
          </a:xfrm>
          <a:prstGeom prst="roundRect">
            <a:avLst>
              <a:gd name="adj" fmla="val 3451"/>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tIns="768000" rtlCol="0">
            <a:noAutofit/>
          </a:bodyPr>
          <a:lstStyle/>
          <a:p>
            <a:pPr marL="228594" indent="-228594" algn="just">
              <a:spcBef>
                <a:spcPts val="800"/>
              </a:spcBef>
              <a:buFont typeface="Wingdings" panose="05000000000000000000" pitchFamily="2" charset="2"/>
              <a:buChar char="§"/>
            </a:pPr>
            <a:endParaRPr lang="en-US" sz="1600" dirty="0">
              <a:solidFill>
                <a:srgbClr val="616161"/>
              </a:solidFill>
              <a:latin typeface="Arial Nova" panose="020B0504020202020204" pitchFamily="34" charset="0"/>
            </a:endParaRPr>
          </a:p>
        </p:txBody>
      </p:sp>
      <p:sp>
        <p:nvSpPr>
          <p:cNvPr id="9" name="Rectangle: Rounded Corners 72">
            <a:extLst>
              <a:ext uri="{FF2B5EF4-FFF2-40B4-BE49-F238E27FC236}">
                <a16:creationId xmlns:a16="http://schemas.microsoft.com/office/drawing/2014/main" id="{92C4EBA7-46C3-4346-8A45-312FF0373B3C}"/>
              </a:ext>
            </a:extLst>
          </p:cNvPr>
          <p:cNvSpPr/>
          <p:nvPr/>
        </p:nvSpPr>
        <p:spPr>
          <a:xfrm>
            <a:off x="432003" y="1366707"/>
            <a:ext cx="5544791" cy="2366164"/>
          </a:xfrm>
          <a:prstGeom prst="roundRect">
            <a:avLst>
              <a:gd name="adj" fmla="val 3451"/>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tIns="768000" rtlCol="0">
            <a:noAutofit/>
          </a:bodyPr>
          <a:lstStyle/>
          <a:p>
            <a:pPr marL="228594" indent="-228594" algn="just">
              <a:spcBef>
                <a:spcPts val="800"/>
              </a:spcBef>
              <a:buFont typeface="Wingdings" panose="05000000000000000000" pitchFamily="2" charset="2"/>
              <a:buChar char="§"/>
            </a:pPr>
            <a:endParaRPr lang="en-US" sz="1600" dirty="0">
              <a:solidFill>
                <a:srgbClr val="616161"/>
              </a:solidFill>
              <a:latin typeface="Arial Nova" panose="020B0504020202020204" pitchFamily="34" charset="0"/>
            </a:endParaRPr>
          </a:p>
        </p:txBody>
      </p:sp>
      <p:sp>
        <p:nvSpPr>
          <p:cNvPr id="10" name="Rectangle: Rounded Corners 74">
            <a:extLst>
              <a:ext uri="{FF2B5EF4-FFF2-40B4-BE49-F238E27FC236}">
                <a16:creationId xmlns:a16="http://schemas.microsoft.com/office/drawing/2014/main" id="{9F0F8EF9-D888-475C-89CB-8DE54C7F04C2}"/>
              </a:ext>
            </a:extLst>
          </p:cNvPr>
          <p:cNvSpPr/>
          <p:nvPr/>
        </p:nvSpPr>
        <p:spPr>
          <a:xfrm>
            <a:off x="6215410" y="3938113"/>
            <a:ext cx="5544791" cy="2366164"/>
          </a:xfrm>
          <a:prstGeom prst="roundRect">
            <a:avLst>
              <a:gd name="adj" fmla="val 3451"/>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tIns="768000" rtlCol="0">
            <a:noAutofit/>
          </a:bodyPr>
          <a:lstStyle/>
          <a:p>
            <a:pPr marL="228594" indent="-228594" algn="just">
              <a:spcBef>
                <a:spcPts val="800"/>
              </a:spcBef>
              <a:buFont typeface="Wingdings" panose="05000000000000000000" pitchFamily="2" charset="2"/>
              <a:buChar char="§"/>
            </a:pPr>
            <a:endParaRPr lang="en-US" sz="1600" dirty="0">
              <a:solidFill>
                <a:srgbClr val="616161"/>
              </a:solidFill>
              <a:latin typeface="Arial Nova" panose="020B0504020202020204" pitchFamily="34" charset="0"/>
            </a:endParaRPr>
          </a:p>
        </p:txBody>
      </p:sp>
      <p:sp>
        <p:nvSpPr>
          <p:cNvPr id="11" name="Rectangle: Rounded Corners 75">
            <a:extLst>
              <a:ext uri="{FF2B5EF4-FFF2-40B4-BE49-F238E27FC236}">
                <a16:creationId xmlns:a16="http://schemas.microsoft.com/office/drawing/2014/main" id="{C58D334F-B5A2-4648-9A16-6232BB510971}"/>
              </a:ext>
            </a:extLst>
          </p:cNvPr>
          <p:cNvSpPr/>
          <p:nvPr/>
        </p:nvSpPr>
        <p:spPr>
          <a:xfrm>
            <a:off x="432003" y="3938113"/>
            <a:ext cx="5544791" cy="2366164"/>
          </a:xfrm>
          <a:prstGeom prst="roundRect">
            <a:avLst>
              <a:gd name="adj" fmla="val 3451"/>
            </a:avLst>
          </a:prstGeom>
          <a:solidFill>
            <a:schemeClr val="accent6">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tIns="768000" rtlCol="0">
            <a:noAutofit/>
          </a:bodyPr>
          <a:lstStyle/>
          <a:p>
            <a:pPr marL="228594" indent="-228594" algn="just">
              <a:spcBef>
                <a:spcPts val="800"/>
              </a:spcBef>
              <a:buFont typeface="Wingdings" panose="05000000000000000000" pitchFamily="2" charset="2"/>
              <a:buChar char="§"/>
            </a:pPr>
            <a:endParaRPr lang="en-US" sz="1600" dirty="0">
              <a:solidFill>
                <a:srgbClr val="616161"/>
              </a:solidFill>
              <a:latin typeface="Arial Nova" panose="020B0504020202020204" pitchFamily="34" charset="0"/>
            </a:endParaRPr>
          </a:p>
        </p:txBody>
      </p:sp>
      <p:sp>
        <p:nvSpPr>
          <p:cNvPr id="12" name="Rectangle 11">
            <a:extLst>
              <a:ext uri="{FF2B5EF4-FFF2-40B4-BE49-F238E27FC236}">
                <a16:creationId xmlns:a16="http://schemas.microsoft.com/office/drawing/2014/main" id="{4B74A475-AE60-420D-BCE9-B0DAA8CF617B}"/>
              </a:ext>
            </a:extLst>
          </p:cNvPr>
          <p:cNvSpPr/>
          <p:nvPr/>
        </p:nvSpPr>
        <p:spPr>
          <a:xfrm>
            <a:off x="432002" y="2084558"/>
            <a:ext cx="5544789" cy="436837"/>
          </a:xfrm>
          <a:prstGeom prst="rect">
            <a:avLst/>
          </a:prstGeom>
          <a:solidFill>
            <a:schemeClr val="accent1"/>
          </a:soli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r>
              <a:rPr lang="da-DK" b="1" cap="all" dirty="0">
                <a:solidFill>
                  <a:prstClr val="white"/>
                </a:solidFill>
                <a:latin typeface="Arial Nova" panose="020B0504020202020204" pitchFamily="34" charset="0"/>
              </a:rPr>
              <a:t>INCIDENT MANAGEMENT</a:t>
            </a:r>
            <a:endParaRPr lang="en-US" b="1" cap="all" dirty="0">
              <a:solidFill>
                <a:prstClr val="white"/>
              </a:solidFill>
              <a:latin typeface="Arial Nova" panose="020B0504020202020204" pitchFamily="34" charset="0"/>
            </a:endParaRPr>
          </a:p>
        </p:txBody>
      </p:sp>
      <p:sp>
        <p:nvSpPr>
          <p:cNvPr id="38" name="Rectangle 37">
            <a:extLst>
              <a:ext uri="{FF2B5EF4-FFF2-40B4-BE49-F238E27FC236}">
                <a16:creationId xmlns:a16="http://schemas.microsoft.com/office/drawing/2014/main" id="{DF16C357-3F7A-4CAE-A429-F6DF73A6581A}"/>
              </a:ext>
            </a:extLst>
          </p:cNvPr>
          <p:cNvSpPr/>
          <p:nvPr/>
        </p:nvSpPr>
        <p:spPr>
          <a:xfrm>
            <a:off x="432001" y="4905530"/>
            <a:ext cx="5544791" cy="436837"/>
          </a:xfrm>
          <a:prstGeom prst="rect">
            <a:avLst/>
          </a:prstGeom>
          <a:solidFill>
            <a:schemeClr val="accent6"/>
          </a:soli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r>
              <a:rPr lang="da-DK" b="1" cap="all" dirty="0">
                <a:solidFill>
                  <a:prstClr val="white"/>
                </a:solidFill>
                <a:latin typeface="Arial Nova" panose="020B0504020202020204" pitchFamily="34" charset="0"/>
              </a:rPr>
              <a:t>CONFIGURATION MANAGEMENT</a:t>
            </a:r>
            <a:endParaRPr lang="en-US" b="1" cap="all" dirty="0">
              <a:solidFill>
                <a:prstClr val="white"/>
              </a:solidFill>
              <a:latin typeface="Arial Nova" panose="020B0504020202020204" pitchFamily="34" charset="0"/>
            </a:endParaRPr>
          </a:p>
        </p:txBody>
      </p:sp>
      <p:sp>
        <p:nvSpPr>
          <p:cNvPr id="39" name="Rectangle 38">
            <a:extLst>
              <a:ext uri="{FF2B5EF4-FFF2-40B4-BE49-F238E27FC236}">
                <a16:creationId xmlns:a16="http://schemas.microsoft.com/office/drawing/2014/main" id="{AE8E7A01-BCEC-4F9A-B133-65E07A1AC386}"/>
              </a:ext>
            </a:extLst>
          </p:cNvPr>
          <p:cNvSpPr/>
          <p:nvPr/>
        </p:nvSpPr>
        <p:spPr>
          <a:xfrm>
            <a:off x="6215410" y="4900023"/>
            <a:ext cx="5544791" cy="436837"/>
          </a:xfrm>
          <a:prstGeom prst="rect">
            <a:avLst/>
          </a:prstGeom>
          <a:solidFill>
            <a:schemeClr val="accent4"/>
          </a:soli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lvl="0" algn="ctr"/>
            <a:r>
              <a:rPr lang="da-DK" b="1" cap="all" dirty="0">
                <a:solidFill>
                  <a:prstClr val="white"/>
                </a:solidFill>
                <a:latin typeface="Arial Nova" panose="020B0504020202020204" pitchFamily="34" charset="0"/>
              </a:rPr>
              <a:t>VENDOR MANAGEMENT</a:t>
            </a:r>
          </a:p>
        </p:txBody>
      </p:sp>
      <p:sp>
        <p:nvSpPr>
          <p:cNvPr id="14" name="Rectangle 13">
            <a:extLst>
              <a:ext uri="{FF2B5EF4-FFF2-40B4-BE49-F238E27FC236}">
                <a16:creationId xmlns:a16="http://schemas.microsoft.com/office/drawing/2014/main" id="{BE72090F-AEE4-41E9-BCD6-2EF8548E8200}"/>
              </a:ext>
            </a:extLst>
          </p:cNvPr>
          <p:cNvSpPr/>
          <p:nvPr/>
        </p:nvSpPr>
        <p:spPr>
          <a:xfrm>
            <a:off x="497585" y="2472230"/>
            <a:ext cx="5791073" cy="964665"/>
          </a:xfrm>
          <a:prstGeom prst="rect">
            <a:avLst/>
          </a:prstGeom>
        </p:spPr>
        <p:txBody>
          <a:bodyPr wrap="square" rIns="548640" anchor="ctr">
            <a:noAutofit/>
          </a:bodyPr>
          <a:lstStyle/>
          <a:p>
            <a:pPr marL="285744" indent="-285744">
              <a:buFont typeface="Wingdings" panose="05000000000000000000" pitchFamily="2" charset="2"/>
              <a:buChar char="§"/>
            </a:pPr>
            <a:r>
              <a:rPr lang="en-IN" sz="1400" dirty="0">
                <a:solidFill>
                  <a:srgbClr val="616161"/>
                </a:solidFill>
                <a:latin typeface="Arial Nova" panose="020B0504020202020204" pitchFamily="34" charset="0"/>
              </a:rPr>
              <a:t>Incidents will be created by the customer or by Sify through Sify’s Delivery portal Aakash or through mail notification. 	</a:t>
            </a:r>
          </a:p>
          <a:p>
            <a:pPr marL="285744" indent="-285744">
              <a:buFont typeface="Wingdings" panose="05000000000000000000" pitchFamily="2" charset="2"/>
              <a:buChar char="§"/>
            </a:pPr>
            <a:r>
              <a:rPr lang="en-IN" sz="1400" dirty="0">
                <a:solidFill>
                  <a:srgbClr val="616161"/>
                </a:solidFill>
                <a:latin typeface="Arial Nova" panose="020B0504020202020204" pitchFamily="34" charset="0"/>
              </a:rPr>
              <a:t>Periodicity: 24X7</a:t>
            </a:r>
          </a:p>
        </p:txBody>
      </p:sp>
      <p:sp>
        <p:nvSpPr>
          <p:cNvPr id="15" name="Rectangle 14">
            <a:extLst>
              <a:ext uri="{FF2B5EF4-FFF2-40B4-BE49-F238E27FC236}">
                <a16:creationId xmlns:a16="http://schemas.microsoft.com/office/drawing/2014/main" id="{74708E72-619F-476C-89B2-95276DE2B5A6}"/>
              </a:ext>
            </a:extLst>
          </p:cNvPr>
          <p:cNvSpPr/>
          <p:nvPr/>
        </p:nvSpPr>
        <p:spPr>
          <a:xfrm>
            <a:off x="6186541" y="2567976"/>
            <a:ext cx="5544791" cy="964665"/>
          </a:xfrm>
          <a:prstGeom prst="rect">
            <a:avLst/>
          </a:prstGeom>
        </p:spPr>
        <p:txBody>
          <a:bodyPr wrap="square" lIns="548640" rIns="68580" anchor="ctr">
            <a:noAutofit/>
          </a:bodyPr>
          <a:lstStyle/>
          <a:p>
            <a:pPr marL="228594" indent="-228594">
              <a:buFont typeface="Wingdings" panose="05000000000000000000" pitchFamily="2" charset="2"/>
              <a:buChar char="§"/>
            </a:pPr>
            <a:endParaRPr lang="en-IN" sz="1400" dirty="0">
              <a:solidFill>
                <a:srgbClr val="616161"/>
              </a:solidFill>
              <a:latin typeface="Arial Nova" panose="020B0504020202020204" pitchFamily="34" charset="0"/>
            </a:endParaRPr>
          </a:p>
          <a:p>
            <a:pPr marL="285744" indent="-285744">
              <a:buFont typeface="Wingdings" panose="05000000000000000000" pitchFamily="2" charset="2"/>
              <a:buChar char="§"/>
            </a:pPr>
            <a:r>
              <a:rPr lang="en-IN" sz="1400" dirty="0">
                <a:solidFill>
                  <a:srgbClr val="616161"/>
                </a:solidFill>
                <a:latin typeface="Arial Nova" panose="020B0504020202020204" pitchFamily="34" charset="0"/>
              </a:rPr>
              <a:t>Any change to the existing the infrastructure or configuration to the customer assets will be followed as per the SOW and as per the SOC’s Change management process.</a:t>
            </a:r>
          </a:p>
          <a:p>
            <a:pPr marL="285744" indent="-285744">
              <a:buFont typeface="Wingdings" panose="05000000000000000000" pitchFamily="2" charset="2"/>
              <a:buChar char="§"/>
            </a:pPr>
            <a:r>
              <a:rPr lang="en-IN" sz="1400" dirty="0">
                <a:solidFill>
                  <a:srgbClr val="616161"/>
                </a:solidFill>
                <a:latin typeface="Arial Nova" panose="020B0504020202020204" pitchFamily="34" charset="0"/>
              </a:rPr>
              <a:t>Periodicity: 24X7</a:t>
            </a:r>
          </a:p>
          <a:p>
            <a:pPr marL="285744" indent="-285744">
              <a:buFont typeface="Wingdings" panose="05000000000000000000" pitchFamily="2" charset="2"/>
              <a:buChar char="§"/>
            </a:pPr>
            <a:endParaRPr lang="en-IN" sz="1400" dirty="0">
              <a:solidFill>
                <a:srgbClr val="616161"/>
              </a:solidFill>
              <a:latin typeface="Arial Nova" panose="020B0504020202020204" pitchFamily="34" charset="0"/>
            </a:endParaRPr>
          </a:p>
        </p:txBody>
      </p:sp>
      <p:sp>
        <p:nvSpPr>
          <p:cNvPr id="16" name="Rectangle 15">
            <a:extLst>
              <a:ext uri="{FF2B5EF4-FFF2-40B4-BE49-F238E27FC236}">
                <a16:creationId xmlns:a16="http://schemas.microsoft.com/office/drawing/2014/main" id="{B678158E-B9F8-43BA-B3A2-8C07AB0D8CC7}"/>
              </a:ext>
            </a:extLst>
          </p:cNvPr>
          <p:cNvSpPr/>
          <p:nvPr/>
        </p:nvSpPr>
        <p:spPr>
          <a:xfrm>
            <a:off x="6214551" y="5307514"/>
            <a:ext cx="5544791" cy="964665"/>
          </a:xfrm>
          <a:prstGeom prst="rect">
            <a:avLst/>
          </a:prstGeom>
        </p:spPr>
        <p:txBody>
          <a:bodyPr wrap="square" lIns="548640" rIns="68580" anchor="ctr">
            <a:noAutofit/>
          </a:bodyPr>
          <a:lstStyle/>
          <a:p>
            <a:pPr marL="285744" indent="-285744">
              <a:buFont typeface="Wingdings" panose="05000000000000000000" pitchFamily="2" charset="2"/>
              <a:buChar char="§"/>
            </a:pPr>
            <a:r>
              <a:rPr lang="en-IN" sz="1400" dirty="0">
                <a:solidFill>
                  <a:srgbClr val="616161"/>
                </a:solidFill>
                <a:latin typeface="Arial Nova" panose="020B0504020202020204" pitchFamily="34" charset="0"/>
              </a:rPr>
              <a:t>Sify NOC will interact with respective with corresponding vendor for any kind of replacement of customer asset as per the proposed SOW. 	</a:t>
            </a:r>
          </a:p>
          <a:p>
            <a:pPr marL="285744" indent="-285744">
              <a:buFont typeface="Wingdings" panose="05000000000000000000" pitchFamily="2" charset="2"/>
              <a:buChar char="§"/>
            </a:pPr>
            <a:r>
              <a:rPr lang="en-IN" sz="1400" dirty="0">
                <a:solidFill>
                  <a:srgbClr val="616161"/>
                </a:solidFill>
                <a:latin typeface="Arial Nova" panose="020B0504020202020204" pitchFamily="34" charset="0"/>
              </a:rPr>
              <a:t>Periodicity: 24X7</a:t>
            </a:r>
          </a:p>
        </p:txBody>
      </p:sp>
      <p:sp>
        <p:nvSpPr>
          <p:cNvPr id="17" name="Rectangle 16">
            <a:extLst>
              <a:ext uri="{FF2B5EF4-FFF2-40B4-BE49-F238E27FC236}">
                <a16:creationId xmlns:a16="http://schemas.microsoft.com/office/drawing/2014/main" id="{53C16538-67F8-40CE-920E-95AD026DE1B4}"/>
              </a:ext>
            </a:extLst>
          </p:cNvPr>
          <p:cNvSpPr/>
          <p:nvPr/>
        </p:nvSpPr>
        <p:spPr>
          <a:xfrm>
            <a:off x="432362" y="5345120"/>
            <a:ext cx="5544791" cy="964665"/>
          </a:xfrm>
          <a:prstGeom prst="rect">
            <a:avLst/>
          </a:prstGeom>
        </p:spPr>
        <p:txBody>
          <a:bodyPr wrap="square" rIns="548640" anchor="ctr">
            <a:noAutofit/>
          </a:bodyPr>
          <a:lstStyle/>
          <a:p>
            <a:pPr marL="285744" indent="-285744">
              <a:buFont typeface="Wingdings" panose="05000000000000000000" pitchFamily="2" charset="2"/>
              <a:buChar char="§"/>
            </a:pPr>
            <a:r>
              <a:rPr lang="en-IN" sz="1400" dirty="0">
                <a:solidFill>
                  <a:srgbClr val="616161"/>
                </a:solidFill>
                <a:latin typeface="Arial Nova" panose="020B0504020202020204" pitchFamily="34" charset="0"/>
              </a:rPr>
              <a:t>Manage the configuration on all network security devices as per the design document and best practices if applicable</a:t>
            </a:r>
          </a:p>
          <a:p>
            <a:pPr marL="285744" indent="-285744">
              <a:buFont typeface="Wingdings" panose="05000000000000000000" pitchFamily="2" charset="2"/>
              <a:buChar char="§"/>
            </a:pPr>
            <a:r>
              <a:rPr lang="en-IN" sz="1400" dirty="0">
                <a:solidFill>
                  <a:srgbClr val="616161"/>
                </a:solidFill>
                <a:latin typeface="Arial Nova" panose="020B0504020202020204" pitchFamily="34" charset="0"/>
              </a:rPr>
              <a:t>Periodicity: 24X7</a:t>
            </a:r>
          </a:p>
        </p:txBody>
      </p:sp>
      <p:grpSp>
        <p:nvGrpSpPr>
          <p:cNvPr id="30" name="Group 29">
            <a:extLst>
              <a:ext uri="{FF2B5EF4-FFF2-40B4-BE49-F238E27FC236}">
                <a16:creationId xmlns:a16="http://schemas.microsoft.com/office/drawing/2014/main" id="{7245AE84-5DB8-4870-AB74-CF6F9CE2BE06}"/>
              </a:ext>
            </a:extLst>
          </p:cNvPr>
          <p:cNvGrpSpPr/>
          <p:nvPr/>
        </p:nvGrpSpPr>
        <p:grpSpPr>
          <a:xfrm>
            <a:off x="5462062" y="1827316"/>
            <a:ext cx="1268647" cy="279720"/>
            <a:chOff x="8268630" y="5473960"/>
            <a:chExt cx="1387384" cy="402066"/>
          </a:xfrm>
        </p:grpSpPr>
        <p:sp>
          <p:nvSpPr>
            <p:cNvPr id="35" name="Oval 34">
              <a:extLst>
                <a:ext uri="{FF2B5EF4-FFF2-40B4-BE49-F238E27FC236}">
                  <a16:creationId xmlns:a16="http://schemas.microsoft.com/office/drawing/2014/main" id="{995BE72B-45F8-44A4-9E40-2DFDAD940CA6}"/>
                </a:ext>
              </a:extLst>
            </p:cNvPr>
            <p:cNvSpPr/>
            <p:nvPr/>
          </p:nvSpPr>
          <p:spPr>
            <a:xfrm>
              <a:off x="8268630"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36" name="Oval 35">
              <a:extLst>
                <a:ext uri="{FF2B5EF4-FFF2-40B4-BE49-F238E27FC236}">
                  <a16:creationId xmlns:a16="http://schemas.microsoft.com/office/drawing/2014/main" id="{EF079858-589A-4EDA-BB10-3789F7A741F4}"/>
                </a:ext>
              </a:extLst>
            </p:cNvPr>
            <p:cNvSpPr/>
            <p:nvPr/>
          </p:nvSpPr>
          <p:spPr>
            <a:xfrm>
              <a:off x="9253948"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37" name="Rectangle: Rounded Corners 44">
              <a:extLst>
                <a:ext uri="{FF2B5EF4-FFF2-40B4-BE49-F238E27FC236}">
                  <a16:creationId xmlns:a16="http://schemas.microsoft.com/office/drawing/2014/main" id="{DB281734-F8FA-471C-A26A-BFB5C34C5744}"/>
                </a:ext>
              </a:extLst>
            </p:cNvPr>
            <p:cNvSpPr/>
            <p:nvPr/>
          </p:nvSpPr>
          <p:spPr>
            <a:xfrm>
              <a:off x="8360934" y="5531560"/>
              <a:ext cx="1178764" cy="286867"/>
            </a:xfrm>
            <a:prstGeom prst="roundRect">
              <a:avLst>
                <a:gd name="adj" fmla="val 50000"/>
              </a:avLst>
            </a:prstGeom>
            <a:gradFill flip="none" rotWithShape="1">
              <a:gsLst>
                <a:gs pos="0">
                  <a:srgbClr val="626763"/>
                </a:gs>
                <a:gs pos="70000">
                  <a:srgbClr val="D3D3D3"/>
                </a:gs>
                <a:gs pos="30000">
                  <a:srgbClr val="D3D3D3"/>
                </a:gs>
                <a:gs pos="50000">
                  <a:sysClr val="window" lastClr="FFFFFF"/>
                </a:gs>
                <a:gs pos="100000">
                  <a:srgbClr val="626763"/>
                </a:gs>
              </a:gsLst>
              <a:lin ang="0" scaled="1"/>
              <a:tileRect/>
            </a:gra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grpSp>
      <p:grpSp>
        <p:nvGrpSpPr>
          <p:cNvPr id="31" name="Group 30">
            <a:extLst>
              <a:ext uri="{FF2B5EF4-FFF2-40B4-BE49-F238E27FC236}">
                <a16:creationId xmlns:a16="http://schemas.microsoft.com/office/drawing/2014/main" id="{5E6AB9D3-92AE-4129-8347-47DE25102918}"/>
              </a:ext>
            </a:extLst>
          </p:cNvPr>
          <p:cNvGrpSpPr/>
          <p:nvPr/>
        </p:nvGrpSpPr>
        <p:grpSpPr>
          <a:xfrm>
            <a:off x="5460919" y="2992541"/>
            <a:ext cx="1268647" cy="279720"/>
            <a:chOff x="8268630" y="5473960"/>
            <a:chExt cx="1387384" cy="402066"/>
          </a:xfrm>
        </p:grpSpPr>
        <p:sp>
          <p:nvSpPr>
            <p:cNvPr id="32" name="Oval 31">
              <a:extLst>
                <a:ext uri="{FF2B5EF4-FFF2-40B4-BE49-F238E27FC236}">
                  <a16:creationId xmlns:a16="http://schemas.microsoft.com/office/drawing/2014/main" id="{836E80FE-3C24-4890-8D73-2923AB6B5370}"/>
                </a:ext>
              </a:extLst>
            </p:cNvPr>
            <p:cNvSpPr/>
            <p:nvPr/>
          </p:nvSpPr>
          <p:spPr>
            <a:xfrm>
              <a:off x="8268630"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33" name="Oval 32">
              <a:extLst>
                <a:ext uri="{FF2B5EF4-FFF2-40B4-BE49-F238E27FC236}">
                  <a16:creationId xmlns:a16="http://schemas.microsoft.com/office/drawing/2014/main" id="{C43E31ED-0F90-4D55-B65C-BE41C37571D0}"/>
                </a:ext>
              </a:extLst>
            </p:cNvPr>
            <p:cNvSpPr/>
            <p:nvPr/>
          </p:nvSpPr>
          <p:spPr>
            <a:xfrm>
              <a:off x="9253948"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34" name="Rectangle: Rounded Corners 48">
              <a:extLst>
                <a:ext uri="{FF2B5EF4-FFF2-40B4-BE49-F238E27FC236}">
                  <a16:creationId xmlns:a16="http://schemas.microsoft.com/office/drawing/2014/main" id="{256BE925-E008-421A-9C24-51365068F46E}"/>
                </a:ext>
              </a:extLst>
            </p:cNvPr>
            <p:cNvSpPr/>
            <p:nvPr/>
          </p:nvSpPr>
          <p:spPr>
            <a:xfrm>
              <a:off x="8360934" y="5531560"/>
              <a:ext cx="1178764" cy="286867"/>
            </a:xfrm>
            <a:prstGeom prst="roundRect">
              <a:avLst>
                <a:gd name="adj" fmla="val 50000"/>
              </a:avLst>
            </a:prstGeom>
            <a:gradFill flip="none" rotWithShape="1">
              <a:gsLst>
                <a:gs pos="0">
                  <a:srgbClr val="626763"/>
                </a:gs>
                <a:gs pos="70000">
                  <a:srgbClr val="D3D3D3"/>
                </a:gs>
                <a:gs pos="30000">
                  <a:srgbClr val="D3D3D3"/>
                </a:gs>
                <a:gs pos="50000">
                  <a:sysClr val="window" lastClr="FFFFFF"/>
                </a:gs>
                <a:gs pos="100000">
                  <a:srgbClr val="626763"/>
                </a:gs>
              </a:gsLst>
              <a:lin ang="0" scaled="1"/>
              <a:tileRect/>
            </a:gra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grpSp>
      <p:grpSp>
        <p:nvGrpSpPr>
          <p:cNvPr id="22" name="Group 21">
            <a:extLst>
              <a:ext uri="{FF2B5EF4-FFF2-40B4-BE49-F238E27FC236}">
                <a16:creationId xmlns:a16="http://schemas.microsoft.com/office/drawing/2014/main" id="{87E493C5-86FD-4764-8944-A8E8F001F6AE}"/>
              </a:ext>
            </a:extLst>
          </p:cNvPr>
          <p:cNvGrpSpPr/>
          <p:nvPr/>
        </p:nvGrpSpPr>
        <p:grpSpPr>
          <a:xfrm>
            <a:off x="5461491" y="4398723"/>
            <a:ext cx="1268647" cy="279720"/>
            <a:chOff x="8268630" y="5473960"/>
            <a:chExt cx="1387384" cy="402066"/>
          </a:xfrm>
        </p:grpSpPr>
        <p:sp>
          <p:nvSpPr>
            <p:cNvPr id="27" name="Oval 26">
              <a:extLst>
                <a:ext uri="{FF2B5EF4-FFF2-40B4-BE49-F238E27FC236}">
                  <a16:creationId xmlns:a16="http://schemas.microsoft.com/office/drawing/2014/main" id="{4ABF3734-E8B3-4C56-B6DA-F688403EE9D0}"/>
                </a:ext>
              </a:extLst>
            </p:cNvPr>
            <p:cNvSpPr/>
            <p:nvPr/>
          </p:nvSpPr>
          <p:spPr>
            <a:xfrm>
              <a:off x="8268630"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28" name="Oval 27">
              <a:extLst>
                <a:ext uri="{FF2B5EF4-FFF2-40B4-BE49-F238E27FC236}">
                  <a16:creationId xmlns:a16="http://schemas.microsoft.com/office/drawing/2014/main" id="{6EC83AFC-DAAC-4A88-A1FC-26A5BB14D9EF}"/>
                </a:ext>
              </a:extLst>
            </p:cNvPr>
            <p:cNvSpPr/>
            <p:nvPr/>
          </p:nvSpPr>
          <p:spPr>
            <a:xfrm>
              <a:off x="9253948"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29" name="Rectangle: Rounded Corners 57">
              <a:extLst>
                <a:ext uri="{FF2B5EF4-FFF2-40B4-BE49-F238E27FC236}">
                  <a16:creationId xmlns:a16="http://schemas.microsoft.com/office/drawing/2014/main" id="{283DD446-9C72-4916-AF14-6F2395D6A0F6}"/>
                </a:ext>
              </a:extLst>
            </p:cNvPr>
            <p:cNvSpPr/>
            <p:nvPr/>
          </p:nvSpPr>
          <p:spPr>
            <a:xfrm>
              <a:off x="8360934" y="5531560"/>
              <a:ext cx="1178764" cy="286867"/>
            </a:xfrm>
            <a:prstGeom prst="roundRect">
              <a:avLst>
                <a:gd name="adj" fmla="val 50000"/>
              </a:avLst>
            </a:prstGeom>
            <a:gradFill flip="none" rotWithShape="1">
              <a:gsLst>
                <a:gs pos="0">
                  <a:srgbClr val="626763"/>
                </a:gs>
                <a:gs pos="70000">
                  <a:srgbClr val="D3D3D3"/>
                </a:gs>
                <a:gs pos="30000">
                  <a:srgbClr val="D3D3D3"/>
                </a:gs>
                <a:gs pos="50000">
                  <a:sysClr val="window" lastClr="FFFFFF"/>
                </a:gs>
                <a:gs pos="100000">
                  <a:srgbClr val="626763"/>
                </a:gs>
              </a:gsLst>
              <a:lin ang="0" scaled="1"/>
              <a:tileRect/>
            </a:gra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grpSp>
      <p:grpSp>
        <p:nvGrpSpPr>
          <p:cNvPr id="23" name="Group 22">
            <a:extLst>
              <a:ext uri="{FF2B5EF4-FFF2-40B4-BE49-F238E27FC236}">
                <a16:creationId xmlns:a16="http://schemas.microsoft.com/office/drawing/2014/main" id="{3C3C0260-D1BD-4DBE-8D0F-A52753E9CC29}"/>
              </a:ext>
            </a:extLst>
          </p:cNvPr>
          <p:cNvGrpSpPr/>
          <p:nvPr/>
        </p:nvGrpSpPr>
        <p:grpSpPr>
          <a:xfrm>
            <a:off x="5460349" y="5563948"/>
            <a:ext cx="1268647" cy="279720"/>
            <a:chOff x="8268630" y="5473960"/>
            <a:chExt cx="1387384" cy="402066"/>
          </a:xfrm>
        </p:grpSpPr>
        <p:sp>
          <p:nvSpPr>
            <p:cNvPr id="24" name="Oval 23">
              <a:extLst>
                <a:ext uri="{FF2B5EF4-FFF2-40B4-BE49-F238E27FC236}">
                  <a16:creationId xmlns:a16="http://schemas.microsoft.com/office/drawing/2014/main" id="{21C59789-84DD-46E6-98AC-71B973D4BBEB}"/>
                </a:ext>
              </a:extLst>
            </p:cNvPr>
            <p:cNvSpPr/>
            <p:nvPr/>
          </p:nvSpPr>
          <p:spPr>
            <a:xfrm>
              <a:off x="8268630"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25" name="Oval 24">
              <a:extLst>
                <a:ext uri="{FF2B5EF4-FFF2-40B4-BE49-F238E27FC236}">
                  <a16:creationId xmlns:a16="http://schemas.microsoft.com/office/drawing/2014/main" id="{67B7AF03-5A02-40BF-9AF4-B9DD1CA943D6}"/>
                </a:ext>
              </a:extLst>
            </p:cNvPr>
            <p:cNvSpPr/>
            <p:nvPr/>
          </p:nvSpPr>
          <p:spPr>
            <a:xfrm>
              <a:off x="9253948"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26" name="Rectangle: Rounded Corners 54">
              <a:extLst>
                <a:ext uri="{FF2B5EF4-FFF2-40B4-BE49-F238E27FC236}">
                  <a16:creationId xmlns:a16="http://schemas.microsoft.com/office/drawing/2014/main" id="{0F7BE205-D291-4051-90B2-6AA63AA0B328}"/>
                </a:ext>
              </a:extLst>
            </p:cNvPr>
            <p:cNvSpPr/>
            <p:nvPr/>
          </p:nvSpPr>
          <p:spPr>
            <a:xfrm>
              <a:off x="8360934" y="5531560"/>
              <a:ext cx="1178764" cy="286867"/>
            </a:xfrm>
            <a:prstGeom prst="roundRect">
              <a:avLst>
                <a:gd name="adj" fmla="val 50000"/>
              </a:avLst>
            </a:prstGeom>
            <a:gradFill flip="none" rotWithShape="1">
              <a:gsLst>
                <a:gs pos="0">
                  <a:srgbClr val="626763"/>
                </a:gs>
                <a:gs pos="70000">
                  <a:srgbClr val="D3D3D3"/>
                </a:gs>
                <a:gs pos="30000">
                  <a:srgbClr val="D3D3D3"/>
                </a:gs>
                <a:gs pos="50000">
                  <a:sysClr val="window" lastClr="FFFFFF"/>
                </a:gs>
                <a:gs pos="100000">
                  <a:srgbClr val="626763"/>
                </a:gs>
              </a:gsLst>
              <a:lin ang="0" scaled="1"/>
              <a:tileRect/>
            </a:gra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grpSp>
      <p:sp>
        <p:nvSpPr>
          <p:cNvPr id="7" name="Rectangle 6">
            <a:extLst>
              <a:ext uri="{FF2B5EF4-FFF2-40B4-BE49-F238E27FC236}">
                <a16:creationId xmlns:a16="http://schemas.microsoft.com/office/drawing/2014/main" id="{DF16C357-3F7A-4CAE-A429-F6DF73A6581A}"/>
              </a:ext>
            </a:extLst>
          </p:cNvPr>
          <p:cNvSpPr/>
          <p:nvPr/>
        </p:nvSpPr>
        <p:spPr>
          <a:xfrm>
            <a:off x="6214551" y="2091963"/>
            <a:ext cx="5544791" cy="436837"/>
          </a:xfrm>
          <a:prstGeom prst="rect">
            <a:avLst/>
          </a:prstGeom>
          <a:solidFill>
            <a:schemeClr val="accent2"/>
          </a:soli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lvl="0" algn="ctr"/>
            <a:r>
              <a:rPr lang="da-DK" b="1" cap="all" dirty="0">
                <a:solidFill>
                  <a:prstClr val="white"/>
                </a:solidFill>
                <a:latin typeface="Arial Nova" panose="020B0504020202020204" pitchFamily="34" charset="0"/>
              </a:rPr>
              <a:t>CHANGE MANAGEMENT</a:t>
            </a: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5799" y="1445246"/>
            <a:ext cx="565144" cy="483348"/>
          </a:xfrm>
          <a:prstGeom prst="rect">
            <a:avLst/>
          </a:prstGeom>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5665" y="1392123"/>
            <a:ext cx="832537" cy="712040"/>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4241" y="4080198"/>
            <a:ext cx="1128265" cy="691753"/>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58" y="3994527"/>
            <a:ext cx="987561" cy="844627"/>
          </a:xfrm>
          <a:prstGeom prst="rect">
            <a:avLst/>
          </a:prstGeom>
        </p:spPr>
      </p:pic>
      <p:sp>
        <p:nvSpPr>
          <p:cNvPr id="5" name="Title 4">
            <a:extLst>
              <a:ext uri="{FF2B5EF4-FFF2-40B4-BE49-F238E27FC236}">
                <a16:creationId xmlns:a16="http://schemas.microsoft.com/office/drawing/2014/main" id="{85201013-ED61-4981-B065-6F911F917675}"/>
              </a:ext>
            </a:extLst>
          </p:cNvPr>
          <p:cNvSpPr>
            <a:spLocks noGrp="1"/>
          </p:cNvSpPr>
          <p:nvPr>
            <p:ph type="title"/>
          </p:nvPr>
        </p:nvSpPr>
        <p:spPr/>
        <p:txBody>
          <a:bodyPr vert="horz" lIns="91440" tIns="45720" rIns="91440" bIns="45720" rtlCol="0" anchor="ctr">
            <a:spAutoFit/>
          </a:bodyPr>
          <a:lstStyle/>
          <a:p>
            <a:pPr defTabSz="1219018">
              <a:lnSpc>
                <a:spcPct val="100000"/>
              </a:lnSpc>
            </a:pPr>
            <a:r>
              <a:rPr lang="en-US" sz="2400" b="1" cap="all" dirty="0">
                <a:latin typeface="Arial Nova" panose="020B0504020202020204" pitchFamily="34" charset="0"/>
              </a:rPr>
              <a:t>Managed Security Services – DELIVERABLES (1/2)</a:t>
            </a:r>
            <a:endParaRPr lang="en-IN" sz="2400" b="1" cap="all" dirty="0">
              <a:latin typeface="Arial Nova" panose="020B0504020202020204" pitchFamily="34" charset="0"/>
            </a:endParaRPr>
          </a:p>
        </p:txBody>
      </p:sp>
    </p:spTree>
    <p:extLst>
      <p:ext uri="{BB962C8B-B14F-4D97-AF65-F5344CB8AC3E}">
        <p14:creationId xmlns:p14="http://schemas.microsoft.com/office/powerpoint/2010/main" val="198027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2485" y="1502949"/>
            <a:ext cx="9951315" cy="4593052"/>
            <a:chOff x="1547641" y="708825"/>
            <a:chExt cx="7593453" cy="3710942"/>
          </a:xfrm>
        </p:grpSpPr>
        <p:grpSp>
          <p:nvGrpSpPr>
            <p:cNvPr id="3" name="Group 2"/>
            <p:cNvGrpSpPr/>
            <p:nvPr/>
          </p:nvGrpSpPr>
          <p:grpSpPr>
            <a:xfrm>
              <a:off x="1547641" y="708825"/>
              <a:ext cx="7593453" cy="3710942"/>
              <a:chOff x="424896" y="1069710"/>
              <a:chExt cx="8758102" cy="4756967"/>
            </a:xfrm>
          </p:grpSpPr>
          <p:sp>
            <p:nvSpPr>
              <p:cNvPr id="7" name="Rectangle: Rounded Corners 32">
                <a:extLst>
                  <a:ext uri="{FF2B5EF4-FFF2-40B4-BE49-F238E27FC236}">
                    <a16:creationId xmlns:a16="http://schemas.microsoft.com/office/drawing/2014/main" id="{4CE1E93D-3EEE-4364-B9B2-63484BD1A25E}"/>
                  </a:ext>
                </a:extLst>
              </p:cNvPr>
              <p:cNvSpPr/>
              <p:nvPr/>
            </p:nvSpPr>
            <p:spPr>
              <a:xfrm>
                <a:off x="4659355" y="1069710"/>
                <a:ext cx="4059748" cy="2277077"/>
              </a:xfrm>
              <a:prstGeom prst="roundRect">
                <a:avLst>
                  <a:gd name="adj" fmla="val 3451"/>
                </a:avLst>
              </a:prstGeom>
              <a:gradFill>
                <a:gsLst>
                  <a:gs pos="0">
                    <a:srgbClr val="D3D3D3">
                      <a:lumMod val="90000"/>
                    </a:srgbClr>
                  </a:gs>
                  <a:gs pos="53000">
                    <a:srgbClr val="D3D3D3"/>
                  </a:gs>
                  <a:gs pos="77000">
                    <a:srgbClr val="EFEDEE"/>
                  </a:gs>
                  <a:gs pos="100000">
                    <a:srgbClr val="EFEBEC"/>
                  </a:gs>
                </a:gsLst>
                <a:lin ang="5400000" scaled="1"/>
              </a:gradFill>
              <a:ln w="12700" cap="flat" cmpd="sng" algn="ctr">
                <a:noFill/>
                <a:prstDash val="solid"/>
                <a:miter lim="800000"/>
              </a:ln>
              <a:effectLst>
                <a:outerShdw blurRad="101600" dist="63500" dir="2700000" algn="tl" rotWithShape="0">
                  <a:prstClr val="black">
                    <a:alpha val="40000"/>
                  </a:prstClr>
                </a:out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8" name="Rectangle: Rounded Corners 72">
                <a:extLst>
                  <a:ext uri="{FF2B5EF4-FFF2-40B4-BE49-F238E27FC236}">
                    <a16:creationId xmlns:a16="http://schemas.microsoft.com/office/drawing/2014/main" id="{92C4EBA7-46C3-4346-8A45-312FF0373B3C}"/>
                  </a:ext>
                </a:extLst>
              </p:cNvPr>
              <p:cNvSpPr/>
              <p:nvPr/>
            </p:nvSpPr>
            <p:spPr>
              <a:xfrm>
                <a:off x="424898" y="1069710"/>
                <a:ext cx="4059748" cy="2277077"/>
              </a:xfrm>
              <a:prstGeom prst="roundRect">
                <a:avLst>
                  <a:gd name="adj" fmla="val 3451"/>
                </a:avLst>
              </a:prstGeom>
              <a:gradFill>
                <a:gsLst>
                  <a:gs pos="0">
                    <a:srgbClr val="D3D3D3">
                      <a:lumMod val="90000"/>
                    </a:srgbClr>
                  </a:gs>
                  <a:gs pos="53000">
                    <a:srgbClr val="D3D3D3"/>
                  </a:gs>
                  <a:gs pos="77000">
                    <a:srgbClr val="EFEDEE"/>
                  </a:gs>
                  <a:gs pos="100000">
                    <a:srgbClr val="EFEBEC"/>
                  </a:gs>
                </a:gsLst>
                <a:lin ang="5400000" scaled="1"/>
              </a:gradFill>
              <a:ln w="12700" cap="flat" cmpd="sng" algn="ctr">
                <a:noFill/>
                <a:prstDash val="solid"/>
                <a:miter lim="800000"/>
              </a:ln>
              <a:effectLst>
                <a:outerShdw blurRad="101600" dist="63500" dir="2700000" algn="tl" rotWithShape="0">
                  <a:prstClr val="black">
                    <a:alpha val="40000"/>
                  </a:prstClr>
                </a:out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10" name="Rectangle: Rounded Corners 75">
                <a:extLst>
                  <a:ext uri="{FF2B5EF4-FFF2-40B4-BE49-F238E27FC236}">
                    <a16:creationId xmlns:a16="http://schemas.microsoft.com/office/drawing/2014/main" id="{C58D334F-B5A2-4648-9A16-6232BB510971}"/>
                  </a:ext>
                </a:extLst>
              </p:cNvPr>
              <p:cNvSpPr/>
              <p:nvPr/>
            </p:nvSpPr>
            <p:spPr>
              <a:xfrm>
                <a:off x="424898" y="3544301"/>
                <a:ext cx="8293577" cy="2282376"/>
              </a:xfrm>
              <a:prstGeom prst="roundRect">
                <a:avLst>
                  <a:gd name="adj" fmla="val 3451"/>
                </a:avLst>
              </a:prstGeom>
              <a:gradFill>
                <a:gsLst>
                  <a:gs pos="0">
                    <a:srgbClr val="D3D3D3">
                      <a:lumMod val="90000"/>
                    </a:srgbClr>
                  </a:gs>
                  <a:gs pos="53000">
                    <a:srgbClr val="D3D3D3"/>
                  </a:gs>
                  <a:gs pos="77000">
                    <a:srgbClr val="EFEDEE"/>
                  </a:gs>
                  <a:gs pos="100000">
                    <a:srgbClr val="EFEBEC"/>
                  </a:gs>
                </a:gsLst>
                <a:lin ang="5400000" scaled="1"/>
              </a:gradFill>
              <a:ln w="12700" cap="flat" cmpd="sng" algn="ctr">
                <a:noFill/>
                <a:prstDash val="solid"/>
                <a:miter lim="800000"/>
              </a:ln>
              <a:effectLst>
                <a:outerShdw blurRad="101600" dist="63500" dir="2700000" algn="tl" rotWithShape="0">
                  <a:prstClr val="black">
                    <a:alpha val="40000"/>
                  </a:prstClr>
                </a:out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11" name="Rectangle 10">
                <a:extLst>
                  <a:ext uri="{FF2B5EF4-FFF2-40B4-BE49-F238E27FC236}">
                    <a16:creationId xmlns:a16="http://schemas.microsoft.com/office/drawing/2014/main" id="{4B74A475-AE60-420D-BCE9-B0DAA8CF617B}"/>
                  </a:ext>
                </a:extLst>
              </p:cNvPr>
              <p:cNvSpPr/>
              <p:nvPr/>
            </p:nvSpPr>
            <p:spPr>
              <a:xfrm>
                <a:off x="424897" y="1760533"/>
                <a:ext cx="4059747" cy="420389"/>
              </a:xfrm>
              <a:prstGeom prst="rect">
                <a:avLst/>
              </a:prstGeom>
              <a:solidFill>
                <a:srgbClr val="4CC1EF"/>
              </a:soli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r>
                  <a:rPr lang="da-DK" b="1" cap="all" dirty="0">
                    <a:solidFill>
                      <a:prstClr val="white"/>
                    </a:solidFill>
                    <a:effectLst>
                      <a:outerShdw blurRad="38100" dist="38100" dir="2700000" algn="tl">
                        <a:srgbClr val="000000">
                          <a:alpha val="43137"/>
                        </a:srgbClr>
                      </a:outerShdw>
                    </a:effectLst>
                    <a:latin typeface="Arial Nova" panose="020B0504020202020204" pitchFamily="34" charset="0"/>
                  </a:rPr>
                  <a:t>DEVICE MANAGEMENT</a:t>
                </a:r>
                <a:endParaRPr lang="en-US" b="1" cap="all" dirty="0">
                  <a:solidFill>
                    <a:prstClr val="white"/>
                  </a:solidFill>
                  <a:effectLst>
                    <a:outerShdw blurRad="38100" dist="38100" dir="2700000" algn="tl">
                      <a:srgbClr val="000000">
                        <a:alpha val="43137"/>
                      </a:srgbClr>
                    </a:outerShdw>
                  </a:effectLst>
                  <a:latin typeface="Arial Nova" panose="020B0504020202020204" pitchFamily="34" charset="0"/>
                </a:endParaRPr>
              </a:p>
            </p:txBody>
          </p:sp>
          <p:sp>
            <p:nvSpPr>
              <p:cNvPr id="37" name="Rectangle 36">
                <a:extLst>
                  <a:ext uri="{FF2B5EF4-FFF2-40B4-BE49-F238E27FC236}">
                    <a16:creationId xmlns:a16="http://schemas.microsoft.com/office/drawing/2014/main" id="{DF16C357-3F7A-4CAE-A429-F6DF73A6581A}"/>
                  </a:ext>
                </a:extLst>
              </p:cNvPr>
              <p:cNvSpPr/>
              <p:nvPr/>
            </p:nvSpPr>
            <p:spPr>
              <a:xfrm>
                <a:off x="424896" y="4475296"/>
                <a:ext cx="8273070" cy="420390"/>
              </a:xfrm>
              <a:prstGeom prst="rect">
                <a:avLst/>
              </a:prstGeom>
              <a:solidFill>
                <a:schemeClr val="bg1">
                  <a:lumMod val="50000"/>
                </a:schemeClr>
              </a:soli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r>
                  <a:rPr lang="da-DK" b="1" cap="all" dirty="0">
                    <a:solidFill>
                      <a:prstClr val="white"/>
                    </a:solidFill>
                    <a:effectLst>
                      <a:outerShdw blurRad="38100" dist="38100" dir="2700000" algn="tl">
                        <a:srgbClr val="000000">
                          <a:alpha val="43137"/>
                        </a:srgbClr>
                      </a:outerShdw>
                    </a:effectLst>
                    <a:latin typeface="Arial Nova" panose="020B0504020202020204" pitchFamily="34" charset="0"/>
                  </a:rPr>
                  <a:t>TELEPHONIC SUPPORT</a:t>
                </a:r>
                <a:endParaRPr lang="en-US" b="1" cap="all" dirty="0">
                  <a:solidFill>
                    <a:prstClr val="white"/>
                  </a:solidFill>
                  <a:effectLst>
                    <a:outerShdw blurRad="38100" dist="38100" dir="2700000" algn="tl">
                      <a:srgbClr val="000000">
                        <a:alpha val="43137"/>
                      </a:srgbClr>
                    </a:outerShdw>
                  </a:effectLst>
                  <a:latin typeface="Arial Nova" panose="020B0504020202020204" pitchFamily="34" charset="0"/>
                </a:endParaRPr>
              </a:p>
            </p:txBody>
          </p:sp>
          <p:sp>
            <p:nvSpPr>
              <p:cNvPr id="13" name="Rectangle 12">
                <a:extLst>
                  <a:ext uri="{FF2B5EF4-FFF2-40B4-BE49-F238E27FC236}">
                    <a16:creationId xmlns:a16="http://schemas.microsoft.com/office/drawing/2014/main" id="{BE72090F-AEE4-41E9-BCD6-2EF8548E8200}"/>
                  </a:ext>
                </a:extLst>
              </p:cNvPr>
              <p:cNvSpPr/>
              <p:nvPr/>
            </p:nvSpPr>
            <p:spPr>
              <a:xfrm>
                <a:off x="472915" y="2290366"/>
                <a:ext cx="4240070" cy="928345"/>
              </a:xfrm>
              <a:prstGeom prst="rect">
                <a:avLst/>
              </a:prstGeom>
            </p:spPr>
            <p:txBody>
              <a:bodyPr wrap="square" rIns="548640" anchor="ctr">
                <a:noAutofit/>
              </a:bodyPr>
              <a:lstStyle/>
              <a:p>
                <a:endParaRPr lang="en-IN" sz="1400" dirty="0">
                  <a:latin typeface="Arial Nova" panose="020B0504020202020204" pitchFamily="34" charset="0"/>
                </a:endParaRPr>
              </a:p>
              <a:p>
                <a:pPr marL="285744" indent="-285744">
                  <a:buFont typeface="Arial" panose="020B0604020202020204" pitchFamily="34" charset="0"/>
                  <a:buChar char="•"/>
                </a:pPr>
                <a:r>
                  <a:rPr lang="en-IN" sz="1400" dirty="0">
                    <a:latin typeface="Arial Nova" panose="020B0504020202020204" pitchFamily="34" charset="0"/>
                  </a:rPr>
                  <a:t>Check whether the Device management port could be reached; if so, take initial backup of the device configuration. </a:t>
                </a:r>
              </a:p>
              <a:p>
                <a:pPr marL="285744" indent="-285744">
                  <a:buFont typeface="Arial" panose="020B0604020202020204" pitchFamily="34" charset="0"/>
                  <a:buChar char="•"/>
                </a:pPr>
                <a:r>
                  <a:rPr lang="en-IN" sz="1400" dirty="0">
                    <a:latin typeface="Arial Nova" panose="020B0504020202020204" pitchFamily="34" charset="0"/>
                  </a:rPr>
                  <a:t>Periodicity: 24X7</a:t>
                </a:r>
              </a:p>
              <a:p>
                <a:r>
                  <a:rPr lang="en-IN" sz="1400" dirty="0">
                    <a:latin typeface="Arial Nova" panose="020B0504020202020204" pitchFamily="34" charset="0"/>
                  </a:rPr>
                  <a:t>	</a:t>
                </a:r>
              </a:p>
            </p:txBody>
          </p:sp>
          <p:sp>
            <p:nvSpPr>
              <p:cNvPr id="14" name="Rectangle 13">
                <a:extLst>
                  <a:ext uri="{FF2B5EF4-FFF2-40B4-BE49-F238E27FC236}">
                    <a16:creationId xmlns:a16="http://schemas.microsoft.com/office/drawing/2014/main" id="{74708E72-619F-476C-89B2-95276DE2B5A6}"/>
                  </a:ext>
                </a:extLst>
              </p:cNvPr>
              <p:cNvSpPr/>
              <p:nvPr/>
            </p:nvSpPr>
            <p:spPr>
              <a:xfrm>
                <a:off x="4638218" y="2263997"/>
                <a:ext cx="4059748" cy="928345"/>
              </a:xfrm>
              <a:prstGeom prst="rect">
                <a:avLst/>
              </a:prstGeom>
            </p:spPr>
            <p:txBody>
              <a:bodyPr wrap="square" lIns="548640" rIns="68580" anchor="ctr">
                <a:noAutofit/>
              </a:bodyPr>
              <a:lstStyle/>
              <a:p>
                <a:endParaRPr lang="en-IN" sz="1400" dirty="0">
                  <a:latin typeface="Arial Nova" panose="020B0504020202020204" pitchFamily="34" charset="0"/>
                </a:endParaRPr>
              </a:p>
              <a:p>
                <a:pPr marL="285744" indent="-285744">
                  <a:buFont typeface="Arial" panose="020B0604020202020204" pitchFamily="34" charset="0"/>
                  <a:buChar char="•"/>
                </a:pPr>
                <a:r>
                  <a:rPr lang="en-IN" sz="1400" dirty="0">
                    <a:latin typeface="Arial Nova" panose="020B0504020202020204" pitchFamily="34" charset="0"/>
                  </a:rPr>
                  <a:t> Customers would have access to Sify’s security experts through email and web during regular working hours 	</a:t>
                </a:r>
              </a:p>
              <a:p>
                <a:pPr marL="285744" indent="-285744">
                  <a:buFont typeface="Arial" panose="020B0604020202020204" pitchFamily="34" charset="0"/>
                  <a:buChar char="•"/>
                </a:pPr>
                <a:r>
                  <a:rPr lang="en-IN" sz="1400" dirty="0">
                    <a:latin typeface="Arial Nova" panose="020B0504020202020204" pitchFamily="34" charset="0"/>
                  </a:rPr>
                  <a:t>Periodicity: 24X7</a:t>
                </a:r>
              </a:p>
              <a:p>
                <a:endParaRPr lang="en-IN" sz="1400" dirty="0">
                  <a:latin typeface="Arial Nova" panose="020B0504020202020204" pitchFamily="34" charset="0"/>
                </a:endParaRPr>
              </a:p>
            </p:txBody>
          </p:sp>
          <p:sp>
            <p:nvSpPr>
              <p:cNvPr id="16" name="Rectangle 15">
                <a:extLst>
                  <a:ext uri="{FF2B5EF4-FFF2-40B4-BE49-F238E27FC236}">
                    <a16:creationId xmlns:a16="http://schemas.microsoft.com/office/drawing/2014/main" id="{53C16538-67F8-40CE-920E-95AD026DE1B4}"/>
                  </a:ext>
                </a:extLst>
              </p:cNvPr>
              <p:cNvSpPr/>
              <p:nvPr/>
            </p:nvSpPr>
            <p:spPr>
              <a:xfrm>
                <a:off x="425159" y="4898332"/>
                <a:ext cx="8757839" cy="928345"/>
              </a:xfrm>
              <a:prstGeom prst="rect">
                <a:avLst/>
              </a:prstGeom>
            </p:spPr>
            <p:txBody>
              <a:bodyPr wrap="square" rIns="548640" anchor="ctr">
                <a:noAutofit/>
              </a:bodyPr>
              <a:lstStyle/>
              <a:p>
                <a:pPr marL="285744" indent="-285744">
                  <a:buFont typeface="Arial" panose="020B0604020202020204" pitchFamily="34" charset="0"/>
                  <a:buChar char="•"/>
                </a:pPr>
                <a:r>
                  <a:rPr lang="en-IN" sz="1400" dirty="0">
                    <a:latin typeface="Arial Nova" panose="020B0504020202020204" pitchFamily="34" charset="0"/>
                  </a:rPr>
                  <a:t>Skilled Network Security resources will be available during regular working hours to provide technical support over  phone.</a:t>
                </a:r>
              </a:p>
              <a:p>
                <a:pPr marL="285744" indent="-285744">
                  <a:buFont typeface="Arial" panose="020B0604020202020204" pitchFamily="34" charset="0"/>
                  <a:buChar char="•"/>
                </a:pPr>
                <a:r>
                  <a:rPr lang="en-IN" sz="1400" dirty="0">
                    <a:latin typeface="Arial Nova" panose="020B0504020202020204" pitchFamily="34" charset="0"/>
                  </a:rPr>
                  <a:t>A toll-free number would be provided to the customer for this purpose. 	</a:t>
                </a:r>
              </a:p>
              <a:p>
                <a:pPr marL="285744" indent="-285744">
                  <a:buFont typeface="Arial" panose="020B0604020202020204" pitchFamily="34" charset="0"/>
                  <a:buChar char="•"/>
                </a:pPr>
                <a:r>
                  <a:rPr lang="en-IN" sz="1400" dirty="0">
                    <a:latin typeface="Arial Nova" panose="020B0504020202020204" pitchFamily="34" charset="0"/>
                  </a:rPr>
                  <a:t>Periodicity: 24X7</a:t>
                </a:r>
              </a:p>
            </p:txBody>
          </p:sp>
          <p:grpSp>
            <p:nvGrpSpPr>
              <p:cNvPr id="19" name="Group 18">
                <a:extLst>
                  <a:ext uri="{FF2B5EF4-FFF2-40B4-BE49-F238E27FC236}">
                    <a16:creationId xmlns:a16="http://schemas.microsoft.com/office/drawing/2014/main" id="{1D86BEAE-C5F8-4B86-B295-48E951A56417}"/>
                  </a:ext>
                </a:extLst>
              </p:cNvPr>
              <p:cNvGrpSpPr/>
              <p:nvPr/>
            </p:nvGrpSpPr>
            <p:grpSpPr>
              <a:xfrm>
                <a:off x="4106937" y="1512977"/>
                <a:ext cx="929706" cy="1390542"/>
                <a:chOff x="4106937" y="1518673"/>
                <a:chExt cx="929706" cy="1390542"/>
              </a:xfrm>
            </p:grpSpPr>
            <p:grpSp>
              <p:nvGrpSpPr>
                <p:cNvPr id="29" name="Group 28">
                  <a:extLst>
                    <a:ext uri="{FF2B5EF4-FFF2-40B4-BE49-F238E27FC236}">
                      <a16:creationId xmlns:a16="http://schemas.microsoft.com/office/drawing/2014/main" id="{7245AE84-5DB8-4870-AB74-CF6F9CE2BE06}"/>
                    </a:ext>
                  </a:extLst>
                </p:cNvPr>
                <p:cNvGrpSpPr/>
                <p:nvPr/>
              </p:nvGrpSpPr>
              <p:grpSpPr>
                <a:xfrm>
                  <a:off x="4107774" y="1518673"/>
                  <a:ext cx="928869" cy="269188"/>
                  <a:chOff x="8268630" y="5473960"/>
                  <a:chExt cx="1387384" cy="402066"/>
                </a:xfrm>
              </p:grpSpPr>
              <p:sp>
                <p:nvSpPr>
                  <p:cNvPr id="34" name="Oval 33">
                    <a:extLst>
                      <a:ext uri="{FF2B5EF4-FFF2-40B4-BE49-F238E27FC236}">
                        <a16:creationId xmlns:a16="http://schemas.microsoft.com/office/drawing/2014/main" id="{995BE72B-45F8-44A4-9E40-2DFDAD940CA6}"/>
                      </a:ext>
                    </a:extLst>
                  </p:cNvPr>
                  <p:cNvSpPr/>
                  <p:nvPr/>
                </p:nvSpPr>
                <p:spPr>
                  <a:xfrm>
                    <a:off x="8268630"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35" name="Oval 34">
                    <a:extLst>
                      <a:ext uri="{FF2B5EF4-FFF2-40B4-BE49-F238E27FC236}">
                        <a16:creationId xmlns:a16="http://schemas.microsoft.com/office/drawing/2014/main" id="{EF079858-589A-4EDA-BB10-3789F7A741F4}"/>
                      </a:ext>
                    </a:extLst>
                  </p:cNvPr>
                  <p:cNvSpPr/>
                  <p:nvPr/>
                </p:nvSpPr>
                <p:spPr>
                  <a:xfrm>
                    <a:off x="9253948"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36" name="Rectangle: Rounded Corners 44">
                    <a:extLst>
                      <a:ext uri="{FF2B5EF4-FFF2-40B4-BE49-F238E27FC236}">
                        <a16:creationId xmlns:a16="http://schemas.microsoft.com/office/drawing/2014/main" id="{DB281734-F8FA-471C-A26A-BFB5C34C5744}"/>
                      </a:ext>
                    </a:extLst>
                  </p:cNvPr>
                  <p:cNvSpPr/>
                  <p:nvPr/>
                </p:nvSpPr>
                <p:spPr>
                  <a:xfrm>
                    <a:off x="8360934" y="5531560"/>
                    <a:ext cx="1178764" cy="286867"/>
                  </a:xfrm>
                  <a:prstGeom prst="roundRect">
                    <a:avLst>
                      <a:gd name="adj" fmla="val 50000"/>
                    </a:avLst>
                  </a:prstGeom>
                  <a:gradFill flip="none" rotWithShape="1">
                    <a:gsLst>
                      <a:gs pos="0">
                        <a:srgbClr val="626763"/>
                      </a:gs>
                      <a:gs pos="70000">
                        <a:srgbClr val="D3D3D3"/>
                      </a:gs>
                      <a:gs pos="30000">
                        <a:srgbClr val="D3D3D3"/>
                      </a:gs>
                      <a:gs pos="50000">
                        <a:sysClr val="window" lastClr="FFFFFF"/>
                      </a:gs>
                      <a:gs pos="100000">
                        <a:srgbClr val="626763"/>
                      </a:gs>
                    </a:gsLst>
                    <a:lin ang="0" scaled="1"/>
                    <a:tileRect/>
                  </a:gra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grpSp>
            <p:grpSp>
              <p:nvGrpSpPr>
                <p:cNvPr id="30" name="Group 29">
                  <a:extLst>
                    <a:ext uri="{FF2B5EF4-FFF2-40B4-BE49-F238E27FC236}">
                      <a16:creationId xmlns:a16="http://schemas.microsoft.com/office/drawing/2014/main" id="{5E6AB9D3-92AE-4129-8347-47DE25102918}"/>
                    </a:ext>
                  </a:extLst>
                </p:cNvPr>
                <p:cNvGrpSpPr/>
                <p:nvPr/>
              </p:nvGrpSpPr>
              <p:grpSpPr>
                <a:xfrm>
                  <a:off x="4106937" y="2640027"/>
                  <a:ext cx="928869" cy="269188"/>
                  <a:chOff x="8268630" y="5473960"/>
                  <a:chExt cx="1387384" cy="402066"/>
                </a:xfrm>
              </p:grpSpPr>
              <p:sp>
                <p:nvSpPr>
                  <p:cNvPr id="31" name="Oval 30">
                    <a:extLst>
                      <a:ext uri="{FF2B5EF4-FFF2-40B4-BE49-F238E27FC236}">
                        <a16:creationId xmlns:a16="http://schemas.microsoft.com/office/drawing/2014/main" id="{836E80FE-3C24-4890-8D73-2923AB6B5370}"/>
                      </a:ext>
                    </a:extLst>
                  </p:cNvPr>
                  <p:cNvSpPr/>
                  <p:nvPr/>
                </p:nvSpPr>
                <p:spPr>
                  <a:xfrm>
                    <a:off x="8268630"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32" name="Oval 31">
                    <a:extLst>
                      <a:ext uri="{FF2B5EF4-FFF2-40B4-BE49-F238E27FC236}">
                        <a16:creationId xmlns:a16="http://schemas.microsoft.com/office/drawing/2014/main" id="{C43E31ED-0F90-4D55-B65C-BE41C37571D0}"/>
                      </a:ext>
                    </a:extLst>
                  </p:cNvPr>
                  <p:cNvSpPr/>
                  <p:nvPr/>
                </p:nvSpPr>
                <p:spPr>
                  <a:xfrm>
                    <a:off x="9253948" y="5473960"/>
                    <a:ext cx="402066" cy="402066"/>
                  </a:xfrm>
                  <a:prstGeom prst="ellipse">
                    <a:avLst/>
                  </a:prstGeom>
                  <a:solidFill>
                    <a:srgbClr val="F0EEEF"/>
                  </a:solidFill>
                  <a:ln w="12700" cap="flat" cmpd="sng" algn="ctr">
                    <a:solidFill>
                      <a:sysClr val="window" lastClr="FFFFFF">
                        <a:lumMod val="75000"/>
                      </a:sysClr>
                    </a:solidFill>
                    <a:prstDash val="solid"/>
                    <a:miter lim="800000"/>
                  </a:ln>
                  <a:effectLst>
                    <a:innerShdw blurRad="63500" dist="50800" dir="18900000">
                      <a:prstClr val="black">
                        <a:alpha val="50000"/>
                      </a:prstClr>
                    </a:innerShdw>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sp>
                <p:nvSpPr>
                  <p:cNvPr id="33" name="Rectangle: Rounded Corners 48">
                    <a:extLst>
                      <a:ext uri="{FF2B5EF4-FFF2-40B4-BE49-F238E27FC236}">
                        <a16:creationId xmlns:a16="http://schemas.microsoft.com/office/drawing/2014/main" id="{256BE925-E008-421A-9C24-51365068F46E}"/>
                      </a:ext>
                    </a:extLst>
                  </p:cNvPr>
                  <p:cNvSpPr/>
                  <p:nvPr/>
                </p:nvSpPr>
                <p:spPr>
                  <a:xfrm>
                    <a:off x="8360934" y="5531560"/>
                    <a:ext cx="1178764" cy="286867"/>
                  </a:xfrm>
                  <a:prstGeom prst="roundRect">
                    <a:avLst>
                      <a:gd name="adj" fmla="val 50000"/>
                    </a:avLst>
                  </a:prstGeom>
                  <a:gradFill flip="none" rotWithShape="1">
                    <a:gsLst>
                      <a:gs pos="0">
                        <a:srgbClr val="626763"/>
                      </a:gs>
                      <a:gs pos="70000">
                        <a:srgbClr val="D3D3D3"/>
                      </a:gs>
                      <a:gs pos="30000">
                        <a:srgbClr val="D3D3D3"/>
                      </a:gs>
                      <a:gs pos="50000">
                        <a:sysClr val="window" lastClr="FFFFFF"/>
                      </a:gs>
                      <a:gs pos="100000">
                        <a:srgbClr val="626763"/>
                      </a:gs>
                    </a:gsLst>
                    <a:lin ang="0" scaled="1"/>
                    <a:tileRect/>
                  </a:gra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US" sz="1351" dirty="0">
                      <a:solidFill>
                        <a:prstClr val="white"/>
                      </a:solidFill>
                      <a:latin typeface="Arial Nova" panose="020B0504020202020204" pitchFamily="34" charset="0"/>
                    </a:endParaRPr>
                  </a:p>
                </p:txBody>
              </p:sp>
            </p:grpSp>
          </p:grpSp>
        </p:grpSp>
        <p:sp>
          <p:nvSpPr>
            <p:cNvPr id="6" name="Rectangle 5">
              <a:extLst>
                <a:ext uri="{FF2B5EF4-FFF2-40B4-BE49-F238E27FC236}">
                  <a16:creationId xmlns:a16="http://schemas.microsoft.com/office/drawing/2014/main" id="{DF16C357-3F7A-4CAE-A429-F6DF73A6581A}"/>
                </a:ext>
              </a:extLst>
            </p:cNvPr>
            <p:cNvSpPr/>
            <p:nvPr/>
          </p:nvSpPr>
          <p:spPr>
            <a:xfrm>
              <a:off x="5218458" y="1256227"/>
              <a:ext cx="3519885" cy="327949"/>
            </a:xfrm>
            <a:prstGeom prst="rect">
              <a:avLst/>
            </a:prstGeom>
            <a:solidFill>
              <a:srgbClr val="70A4D8"/>
            </a:solidFill>
            <a:ln w="12700" cap="flat" cmpd="sng" algn="ctr">
              <a:noFill/>
              <a:prstDash val="solid"/>
              <a:miter lim="800000"/>
            </a:ln>
            <a:effectLst/>
          </p:spPr>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lvl="0" algn="ctr"/>
              <a:r>
                <a:rPr lang="da-DK" b="1" cap="all" dirty="0">
                  <a:solidFill>
                    <a:prstClr val="white"/>
                  </a:solidFill>
                  <a:effectLst>
                    <a:outerShdw blurRad="38100" dist="38100" dir="2700000" algn="tl">
                      <a:srgbClr val="000000">
                        <a:alpha val="43137"/>
                      </a:srgbClr>
                    </a:outerShdw>
                  </a:effectLst>
                  <a:latin typeface="Arial Nova" panose="020B0504020202020204" pitchFamily="34" charset="0"/>
                </a:rPr>
                <a:t>EMAIL AND WEB BASED SUPPORT</a:t>
              </a:r>
            </a:p>
          </p:txBody>
        </p:sp>
      </p:gr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5596" y="1531505"/>
            <a:ext cx="986629" cy="602097"/>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921" y="1563521"/>
            <a:ext cx="570081" cy="570081"/>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8535" y="3935442"/>
            <a:ext cx="788959" cy="788959"/>
          </a:xfrm>
          <a:prstGeom prst="rect">
            <a:avLst/>
          </a:prstGeom>
        </p:spPr>
      </p:pic>
      <p:sp>
        <p:nvSpPr>
          <p:cNvPr id="4" name="Title 3">
            <a:extLst>
              <a:ext uri="{FF2B5EF4-FFF2-40B4-BE49-F238E27FC236}">
                <a16:creationId xmlns:a16="http://schemas.microsoft.com/office/drawing/2014/main" id="{0D5295FE-B501-4AAD-A7E0-4B338D2083F8}"/>
              </a:ext>
            </a:extLst>
          </p:cNvPr>
          <p:cNvSpPr>
            <a:spLocks noGrp="1"/>
          </p:cNvSpPr>
          <p:nvPr>
            <p:ph type="title"/>
          </p:nvPr>
        </p:nvSpPr>
        <p:spPr/>
        <p:txBody>
          <a:bodyPr vert="horz" lIns="91440" tIns="45720" rIns="91440" bIns="45720" rtlCol="0" anchor="ctr">
            <a:spAutoFit/>
          </a:bodyPr>
          <a:lstStyle/>
          <a:p>
            <a:pPr defTabSz="1219018">
              <a:lnSpc>
                <a:spcPct val="100000"/>
              </a:lnSpc>
            </a:pPr>
            <a:r>
              <a:rPr lang="en-US" sz="2400" b="1" cap="all" dirty="0">
                <a:latin typeface="Arial Nova" panose="020B0504020202020204" pitchFamily="34" charset="0"/>
              </a:rPr>
              <a:t>Managed Security Services – deliverables (2/2)</a:t>
            </a:r>
            <a:endParaRPr lang="en-IN" sz="2400" b="1" cap="all" dirty="0">
              <a:latin typeface="Arial Nova" panose="020B0504020202020204" pitchFamily="34" charset="0"/>
            </a:endParaRPr>
          </a:p>
        </p:txBody>
      </p:sp>
    </p:spTree>
    <p:extLst>
      <p:ext uri="{BB962C8B-B14F-4D97-AF65-F5344CB8AC3E}">
        <p14:creationId xmlns:p14="http://schemas.microsoft.com/office/powerpoint/2010/main" val="193884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8B77CDD-CCF4-2BC2-EE1B-B5840D52D9D7}"/>
              </a:ext>
            </a:extLst>
          </p:cNvPr>
          <p:cNvSpPr txBox="1">
            <a:spLocks/>
          </p:cNvSpPr>
          <p:nvPr/>
        </p:nvSpPr>
        <p:spPr>
          <a:xfrm>
            <a:off x="434715" y="383086"/>
            <a:ext cx="10060254" cy="615540"/>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a:lstStyle>
          <a:p>
            <a:r>
              <a:rPr lang="en-US" sz="3200" dirty="0">
                <a:solidFill>
                  <a:schemeClr val="bg1"/>
                </a:solidFill>
              </a:rPr>
              <a:t>Sify’s Managed DDoS Protection</a:t>
            </a:r>
            <a:endParaRPr lang="en-IN" sz="3200" dirty="0">
              <a:solidFill>
                <a:schemeClr val="bg1"/>
              </a:solidFill>
            </a:endParaRPr>
          </a:p>
        </p:txBody>
      </p:sp>
      <p:graphicFrame>
        <p:nvGraphicFramePr>
          <p:cNvPr id="3" name="Diagram 2">
            <a:extLst>
              <a:ext uri="{FF2B5EF4-FFF2-40B4-BE49-F238E27FC236}">
                <a16:creationId xmlns:a16="http://schemas.microsoft.com/office/drawing/2014/main" id="{1187B1F1-56E3-4894-B64D-D4B641C59B36}"/>
              </a:ext>
            </a:extLst>
          </p:cNvPr>
          <p:cNvGraphicFramePr/>
          <p:nvPr>
            <p:extLst>
              <p:ext uri="{D42A27DB-BD31-4B8C-83A1-F6EECF244321}">
                <p14:modId xmlns:p14="http://schemas.microsoft.com/office/powerpoint/2010/main" val="1246545372"/>
              </p:ext>
            </p:extLst>
          </p:nvPr>
        </p:nvGraphicFramePr>
        <p:xfrm>
          <a:off x="434715" y="1499073"/>
          <a:ext cx="7260472" cy="4086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up of a logo&#10;&#10;Description automatically generated">
            <a:extLst>
              <a:ext uri="{FF2B5EF4-FFF2-40B4-BE49-F238E27FC236}">
                <a16:creationId xmlns:a16="http://schemas.microsoft.com/office/drawing/2014/main" id="{E15F94AE-45BF-8F99-62C0-BD1626E11C0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075952" y="1701411"/>
            <a:ext cx="3681333" cy="3681333"/>
          </a:xfrm>
          <a:prstGeom prst="rect">
            <a:avLst/>
          </a:prstGeom>
        </p:spPr>
      </p:pic>
    </p:spTree>
    <p:extLst>
      <p:ext uri="{BB962C8B-B14F-4D97-AF65-F5344CB8AC3E}">
        <p14:creationId xmlns:p14="http://schemas.microsoft.com/office/powerpoint/2010/main" val="64839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8B77CDD-CCF4-2BC2-EE1B-B5840D52D9D7}"/>
              </a:ext>
            </a:extLst>
          </p:cNvPr>
          <p:cNvSpPr txBox="1">
            <a:spLocks/>
          </p:cNvSpPr>
          <p:nvPr/>
        </p:nvSpPr>
        <p:spPr>
          <a:xfrm>
            <a:off x="356075" y="346874"/>
            <a:ext cx="10060254" cy="615540"/>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a:lstStyle>
          <a:p>
            <a:r>
              <a:rPr lang="en-US" sz="3200" dirty="0">
                <a:solidFill>
                  <a:schemeClr val="bg1"/>
                </a:solidFill>
              </a:rPr>
              <a:t>Overview of Sify’s DDoS protection services</a:t>
            </a:r>
          </a:p>
        </p:txBody>
      </p:sp>
      <p:sp>
        <p:nvSpPr>
          <p:cNvPr id="52" name="Oval 51">
            <a:extLst>
              <a:ext uri="{FF2B5EF4-FFF2-40B4-BE49-F238E27FC236}">
                <a16:creationId xmlns:a16="http://schemas.microsoft.com/office/drawing/2014/main" id="{EA9D76A3-0BD9-A29C-F195-13569182D0E5}"/>
              </a:ext>
            </a:extLst>
          </p:cNvPr>
          <p:cNvSpPr/>
          <p:nvPr/>
        </p:nvSpPr>
        <p:spPr>
          <a:xfrm>
            <a:off x="8228013" y="2327275"/>
            <a:ext cx="315912" cy="317500"/>
          </a:xfrm>
          <a:prstGeom prst="ellipse">
            <a:avLst/>
          </a:prstGeom>
          <a:solidFill>
            <a:srgbClr val="4472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5E0DFD75-6E07-A639-522F-55AA8B35BD4E}"/>
              </a:ext>
            </a:extLst>
          </p:cNvPr>
          <p:cNvSpPr/>
          <p:nvPr/>
        </p:nvSpPr>
        <p:spPr>
          <a:xfrm>
            <a:off x="8228013" y="3649663"/>
            <a:ext cx="315912" cy="319087"/>
          </a:xfrm>
          <a:prstGeom prst="ellipse">
            <a:avLst/>
          </a:prstGeom>
          <a:solidFill>
            <a:srgbClr val="4472C4">
              <a:lumMod val="7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53DD9889-A347-3419-F146-83EF995BC8AE}"/>
              </a:ext>
            </a:extLst>
          </p:cNvPr>
          <p:cNvSpPr/>
          <p:nvPr/>
        </p:nvSpPr>
        <p:spPr>
          <a:xfrm>
            <a:off x="8228013" y="4935538"/>
            <a:ext cx="315912" cy="319087"/>
          </a:xfrm>
          <a:prstGeom prst="ellipse">
            <a:avLst/>
          </a:prstGeom>
          <a:solidFill>
            <a:srgbClr val="4472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B1D76C71-B119-D949-29BE-31349B7E1594}"/>
              </a:ext>
            </a:extLst>
          </p:cNvPr>
          <p:cNvSpPr/>
          <p:nvPr/>
        </p:nvSpPr>
        <p:spPr>
          <a:xfrm>
            <a:off x="3667125" y="2327275"/>
            <a:ext cx="315913" cy="317500"/>
          </a:xfrm>
          <a:prstGeom prst="ellipse">
            <a:avLst/>
          </a:prstGeom>
          <a:solidFill>
            <a:srgbClr val="4472C4">
              <a:lumMod val="75000"/>
            </a:srgbClr>
          </a:solidFill>
          <a:ln w="12700" cap="flat" cmpd="sng" algn="ctr">
            <a:noFill/>
            <a:prstDash val="solid"/>
            <a:miter lim="800000"/>
          </a:ln>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39211CAD-8EDF-AD98-DC24-4E19F3F561FA}"/>
              </a:ext>
            </a:extLst>
          </p:cNvPr>
          <p:cNvSpPr/>
          <p:nvPr/>
        </p:nvSpPr>
        <p:spPr>
          <a:xfrm>
            <a:off x="3667125" y="3649663"/>
            <a:ext cx="315913" cy="319087"/>
          </a:xfrm>
          <a:prstGeom prst="ellipse">
            <a:avLst/>
          </a:prstGeom>
          <a:solidFill>
            <a:srgbClr val="4472C4"/>
          </a:solidFill>
          <a:ln w="12700" cap="flat" cmpd="sng" algn="ctr">
            <a:noFill/>
            <a:prstDash val="solid"/>
            <a:miter lim="800000"/>
          </a:ln>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D2A47309-1021-F34C-F013-5D930299955B}"/>
              </a:ext>
            </a:extLst>
          </p:cNvPr>
          <p:cNvSpPr/>
          <p:nvPr/>
        </p:nvSpPr>
        <p:spPr>
          <a:xfrm>
            <a:off x="3667125" y="4937125"/>
            <a:ext cx="315913" cy="317500"/>
          </a:xfrm>
          <a:prstGeom prst="ellipse">
            <a:avLst/>
          </a:prstGeom>
          <a:solidFill>
            <a:srgbClr val="4472C4">
              <a:lumMod val="75000"/>
            </a:srgbClr>
          </a:solidFill>
          <a:ln w="12700" cap="flat" cmpd="sng" algn="ctr">
            <a:noFill/>
            <a:prstDash val="solid"/>
            <a:miter lim="800000"/>
          </a:ln>
          <a:effectLst/>
        </p:spPr>
        <p:txBody>
          <a:bodyPr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ED0EC978-F04A-CCB9-A7BB-D82ABAA92DFA}"/>
              </a:ext>
            </a:extLst>
          </p:cNvPr>
          <p:cNvSpPr txBox="1"/>
          <p:nvPr/>
        </p:nvSpPr>
        <p:spPr bwMode="auto">
          <a:xfrm>
            <a:off x="669812" y="2171709"/>
            <a:ext cx="2771662" cy="923330"/>
          </a:xfrm>
          <a:prstGeom prst="rect">
            <a:avLst/>
          </a:prstGeom>
          <a:noFill/>
        </p:spPr>
        <p:txBody>
          <a:bodyPr wrap="square" lIns="0" tIns="0" rIns="0" bIns="0">
            <a:spAutoFit/>
          </a:bodyPr>
          <a:lstStyle/>
          <a:p>
            <a:pPr algn="r">
              <a:defRPr/>
            </a:pPr>
            <a:r>
              <a:rPr lang="en-US" sz="1500" dirty="0">
                <a:solidFill>
                  <a:schemeClr val="bg1"/>
                </a:solidFill>
                <a:latin typeface="Arial Nova" panose="020B0504020202020204" pitchFamily="34" charset="0"/>
                <a:cs typeface="Clear Sans Light" panose="020B0303030202020304" pitchFamily="34" charset="0"/>
              </a:rPr>
              <a:t>Provides DDoS protection to wide range of Enterprise Customers</a:t>
            </a:r>
          </a:p>
          <a:p>
            <a:pPr algn="r">
              <a:defRPr/>
            </a:pPr>
            <a:endParaRPr lang="en-US" sz="1500" dirty="0">
              <a:solidFill>
                <a:schemeClr val="bg1"/>
              </a:solidFill>
              <a:latin typeface="Arial Nova" panose="020B0504020202020204" pitchFamily="34" charset="0"/>
              <a:cs typeface="Clear Sans Light" panose="020B0303030202020304" pitchFamily="34" charset="0"/>
            </a:endParaRPr>
          </a:p>
        </p:txBody>
      </p:sp>
      <p:grpSp>
        <p:nvGrpSpPr>
          <p:cNvPr id="76" name="Group 75">
            <a:extLst>
              <a:ext uri="{FF2B5EF4-FFF2-40B4-BE49-F238E27FC236}">
                <a16:creationId xmlns:a16="http://schemas.microsoft.com/office/drawing/2014/main" id="{7094C96E-5D8A-7023-1A91-E0B16585CA61}"/>
              </a:ext>
            </a:extLst>
          </p:cNvPr>
          <p:cNvGrpSpPr>
            <a:grpSpLocks/>
          </p:cNvGrpSpPr>
          <p:nvPr/>
        </p:nvGrpSpPr>
        <p:grpSpPr bwMode="auto">
          <a:xfrm>
            <a:off x="4600575" y="2079625"/>
            <a:ext cx="2982913" cy="3482975"/>
            <a:chOff x="4600338" y="2078953"/>
            <a:chExt cx="2983544" cy="3483285"/>
          </a:xfrm>
        </p:grpSpPr>
        <p:sp>
          <p:nvSpPr>
            <p:cNvPr id="77" name="Freeform 5">
              <a:extLst>
                <a:ext uri="{FF2B5EF4-FFF2-40B4-BE49-F238E27FC236}">
                  <a16:creationId xmlns:a16="http://schemas.microsoft.com/office/drawing/2014/main" id="{0CBBF590-831A-E56C-4A92-2CAA379073E6}"/>
                </a:ext>
              </a:extLst>
            </p:cNvPr>
            <p:cNvSpPr>
              <a:spLocks/>
            </p:cNvSpPr>
            <p:nvPr/>
          </p:nvSpPr>
          <p:spPr bwMode="auto">
            <a:xfrm>
              <a:off x="4600338" y="2904526"/>
              <a:ext cx="1492566" cy="1714653"/>
            </a:xfrm>
            <a:custGeom>
              <a:avLst/>
              <a:gdLst>
                <a:gd name="T0" fmla="*/ 0 w 600"/>
                <a:gd name="T1" fmla="*/ 690 h 690"/>
                <a:gd name="T2" fmla="*/ 600 w 600"/>
                <a:gd name="T3" fmla="*/ 368 h 690"/>
                <a:gd name="T4" fmla="*/ 2 w 600"/>
                <a:gd name="T5" fmla="*/ 0 h 690"/>
                <a:gd name="T6" fmla="*/ 0 w 600"/>
                <a:gd name="T7" fmla="*/ 690 h 690"/>
              </a:gdLst>
              <a:ahLst/>
              <a:cxnLst>
                <a:cxn ang="0">
                  <a:pos x="T0" y="T1"/>
                </a:cxn>
                <a:cxn ang="0">
                  <a:pos x="T2" y="T3"/>
                </a:cxn>
                <a:cxn ang="0">
                  <a:pos x="T4" y="T5"/>
                </a:cxn>
                <a:cxn ang="0">
                  <a:pos x="T6" y="T7"/>
                </a:cxn>
              </a:cxnLst>
              <a:rect l="0" t="0" r="r" b="b"/>
              <a:pathLst>
                <a:path w="600" h="690">
                  <a:moveTo>
                    <a:pt x="0" y="690"/>
                  </a:moveTo>
                  <a:lnTo>
                    <a:pt x="600" y="368"/>
                  </a:lnTo>
                  <a:lnTo>
                    <a:pt x="2" y="0"/>
                  </a:lnTo>
                  <a:lnTo>
                    <a:pt x="0" y="690"/>
                  </a:lnTo>
                  <a:close/>
                </a:path>
              </a:pathLst>
            </a:custGeom>
            <a:solidFill>
              <a:srgbClr val="4472C4"/>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panose="020F0502020204030204"/>
              </a:endParaRPr>
            </a:p>
          </p:txBody>
        </p:sp>
        <p:sp>
          <p:nvSpPr>
            <p:cNvPr id="78" name="Freeform 6">
              <a:extLst>
                <a:ext uri="{FF2B5EF4-FFF2-40B4-BE49-F238E27FC236}">
                  <a16:creationId xmlns:a16="http://schemas.microsoft.com/office/drawing/2014/main" id="{AC0C7C39-6E64-E373-BB4D-190A91874A1D}"/>
                </a:ext>
              </a:extLst>
            </p:cNvPr>
            <p:cNvSpPr>
              <a:spLocks/>
            </p:cNvSpPr>
            <p:nvPr/>
          </p:nvSpPr>
          <p:spPr bwMode="auto">
            <a:xfrm>
              <a:off x="6092904" y="2904526"/>
              <a:ext cx="1490978" cy="1714653"/>
            </a:xfrm>
            <a:custGeom>
              <a:avLst/>
              <a:gdLst>
                <a:gd name="T0" fmla="*/ 600 w 600"/>
                <a:gd name="T1" fmla="*/ 690 h 690"/>
                <a:gd name="T2" fmla="*/ 0 w 600"/>
                <a:gd name="T3" fmla="*/ 368 h 690"/>
                <a:gd name="T4" fmla="*/ 597 w 600"/>
                <a:gd name="T5" fmla="*/ 0 h 690"/>
                <a:gd name="T6" fmla="*/ 600 w 600"/>
                <a:gd name="T7" fmla="*/ 690 h 690"/>
              </a:gdLst>
              <a:ahLst/>
              <a:cxnLst>
                <a:cxn ang="0">
                  <a:pos x="T0" y="T1"/>
                </a:cxn>
                <a:cxn ang="0">
                  <a:pos x="T2" y="T3"/>
                </a:cxn>
                <a:cxn ang="0">
                  <a:pos x="T4" y="T5"/>
                </a:cxn>
                <a:cxn ang="0">
                  <a:pos x="T6" y="T7"/>
                </a:cxn>
              </a:cxnLst>
              <a:rect l="0" t="0" r="r" b="b"/>
              <a:pathLst>
                <a:path w="600" h="690">
                  <a:moveTo>
                    <a:pt x="600" y="690"/>
                  </a:moveTo>
                  <a:lnTo>
                    <a:pt x="0" y="368"/>
                  </a:lnTo>
                  <a:lnTo>
                    <a:pt x="597" y="0"/>
                  </a:lnTo>
                  <a:lnTo>
                    <a:pt x="600" y="690"/>
                  </a:lnTo>
                  <a:close/>
                </a:path>
              </a:pathLst>
            </a:custGeom>
            <a:solidFill>
              <a:srgbClr val="4472C4">
                <a:lumMod val="75000"/>
              </a:srgbClr>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panose="020F0502020204030204"/>
              </a:endParaRPr>
            </a:p>
          </p:txBody>
        </p:sp>
        <p:sp>
          <p:nvSpPr>
            <p:cNvPr id="79" name="Freeform 7">
              <a:extLst>
                <a:ext uri="{FF2B5EF4-FFF2-40B4-BE49-F238E27FC236}">
                  <a16:creationId xmlns:a16="http://schemas.microsoft.com/office/drawing/2014/main" id="{0E8DB6E5-C19B-9A80-DA5F-4158B5C505A4}"/>
                </a:ext>
              </a:extLst>
            </p:cNvPr>
            <p:cNvSpPr>
              <a:spLocks/>
            </p:cNvSpPr>
            <p:nvPr/>
          </p:nvSpPr>
          <p:spPr bwMode="auto">
            <a:xfrm>
              <a:off x="6092904" y="2078953"/>
              <a:ext cx="1483039" cy="1740055"/>
            </a:xfrm>
            <a:custGeom>
              <a:avLst/>
              <a:gdLst>
                <a:gd name="T0" fmla="*/ 597 w 597"/>
                <a:gd name="T1" fmla="*/ 332 h 700"/>
                <a:gd name="T2" fmla="*/ 0 w 597"/>
                <a:gd name="T3" fmla="*/ 700 h 700"/>
                <a:gd name="T4" fmla="*/ 0 w 597"/>
                <a:gd name="T5" fmla="*/ 0 h 700"/>
                <a:gd name="T6" fmla="*/ 597 w 597"/>
                <a:gd name="T7" fmla="*/ 332 h 700"/>
              </a:gdLst>
              <a:ahLst/>
              <a:cxnLst>
                <a:cxn ang="0">
                  <a:pos x="T0" y="T1"/>
                </a:cxn>
                <a:cxn ang="0">
                  <a:pos x="T2" y="T3"/>
                </a:cxn>
                <a:cxn ang="0">
                  <a:pos x="T4" y="T5"/>
                </a:cxn>
                <a:cxn ang="0">
                  <a:pos x="T6" y="T7"/>
                </a:cxn>
              </a:cxnLst>
              <a:rect l="0" t="0" r="r" b="b"/>
              <a:pathLst>
                <a:path w="597" h="700">
                  <a:moveTo>
                    <a:pt x="597" y="332"/>
                  </a:moveTo>
                  <a:lnTo>
                    <a:pt x="0" y="700"/>
                  </a:lnTo>
                  <a:lnTo>
                    <a:pt x="0" y="0"/>
                  </a:lnTo>
                  <a:lnTo>
                    <a:pt x="597" y="332"/>
                  </a:lnTo>
                  <a:close/>
                </a:path>
              </a:pathLst>
            </a:custGeom>
            <a:solidFill>
              <a:srgbClr val="4472C4"/>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panose="020F0502020204030204"/>
              </a:endParaRPr>
            </a:p>
          </p:txBody>
        </p:sp>
        <p:sp>
          <p:nvSpPr>
            <p:cNvPr id="80" name="Freeform 8">
              <a:extLst>
                <a:ext uri="{FF2B5EF4-FFF2-40B4-BE49-F238E27FC236}">
                  <a16:creationId xmlns:a16="http://schemas.microsoft.com/office/drawing/2014/main" id="{595E03FA-BF36-C7EA-786E-7C42BA6705A7}"/>
                </a:ext>
              </a:extLst>
            </p:cNvPr>
            <p:cNvSpPr>
              <a:spLocks/>
            </p:cNvSpPr>
            <p:nvPr/>
          </p:nvSpPr>
          <p:spPr bwMode="auto">
            <a:xfrm>
              <a:off x="4605102" y="2078953"/>
              <a:ext cx="1487802" cy="1740055"/>
            </a:xfrm>
            <a:custGeom>
              <a:avLst/>
              <a:gdLst>
                <a:gd name="T0" fmla="*/ 0 w 598"/>
                <a:gd name="T1" fmla="*/ 332 h 700"/>
                <a:gd name="T2" fmla="*/ 598 w 598"/>
                <a:gd name="T3" fmla="*/ 700 h 700"/>
                <a:gd name="T4" fmla="*/ 597 w 598"/>
                <a:gd name="T5" fmla="*/ 0 h 700"/>
                <a:gd name="T6" fmla="*/ 0 w 598"/>
                <a:gd name="T7" fmla="*/ 332 h 700"/>
              </a:gdLst>
              <a:ahLst/>
              <a:cxnLst>
                <a:cxn ang="0">
                  <a:pos x="T0" y="T1"/>
                </a:cxn>
                <a:cxn ang="0">
                  <a:pos x="T2" y="T3"/>
                </a:cxn>
                <a:cxn ang="0">
                  <a:pos x="T4" y="T5"/>
                </a:cxn>
                <a:cxn ang="0">
                  <a:pos x="T6" y="T7"/>
                </a:cxn>
              </a:cxnLst>
              <a:rect l="0" t="0" r="r" b="b"/>
              <a:pathLst>
                <a:path w="598" h="700">
                  <a:moveTo>
                    <a:pt x="0" y="332"/>
                  </a:moveTo>
                  <a:lnTo>
                    <a:pt x="598" y="700"/>
                  </a:lnTo>
                  <a:lnTo>
                    <a:pt x="597" y="0"/>
                  </a:lnTo>
                  <a:lnTo>
                    <a:pt x="0" y="332"/>
                  </a:lnTo>
                  <a:close/>
                </a:path>
              </a:pathLst>
            </a:custGeom>
            <a:solidFill>
              <a:srgbClr val="4472C4">
                <a:lumMod val="75000"/>
              </a:srgbClr>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black"/>
                </a:solidFill>
                <a:effectLst/>
                <a:uLnTx/>
                <a:uFillTx/>
                <a:latin typeface="Calibri" panose="020F0502020204030204"/>
              </a:endParaRPr>
            </a:p>
          </p:txBody>
        </p:sp>
        <p:sp>
          <p:nvSpPr>
            <p:cNvPr id="81" name="Freeform 9">
              <a:extLst>
                <a:ext uri="{FF2B5EF4-FFF2-40B4-BE49-F238E27FC236}">
                  <a16:creationId xmlns:a16="http://schemas.microsoft.com/office/drawing/2014/main" id="{D7573056-1E4B-F520-767F-3D5E8127F8E9}"/>
                </a:ext>
              </a:extLst>
            </p:cNvPr>
            <p:cNvSpPr>
              <a:spLocks/>
            </p:cNvSpPr>
            <p:nvPr/>
          </p:nvSpPr>
          <p:spPr bwMode="auto">
            <a:xfrm>
              <a:off x="6092904" y="3817421"/>
              <a:ext cx="1490978" cy="1744817"/>
            </a:xfrm>
            <a:custGeom>
              <a:avLst/>
              <a:gdLst>
                <a:gd name="T0" fmla="*/ 600 w 600"/>
                <a:gd name="T1" fmla="*/ 323 h 702"/>
                <a:gd name="T2" fmla="*/ 0 w 600"/>
                <a:gd name="T3" fmla="*/ 702 h 702"/>
                <a:gd name="T4" fmla="*/ 0 w 600"/>
                <a:gd name="T5" fmla="*/ 0 h 702"/>
                <a:gd name="T6" fmla="*/ 600 w 600"/>
                <a:gd name="T7" fmla="*/ 323 h 702"/>
              </a:gdLst>
              <a:ahLst/>
              <a:cxnLst>
                <a:cxn ang="0">
                  <a:pos x="T0" y="T1"/>
                </a:cxn>
                <a:cxn ang="0">
                  <a:pos x="T2" y="T3"/>
                </a:cxn>
                <a:cxn ang="0">
                  <a:pos x="T4" y="T5"/>
                </a:cxn>
                <a:cxn ang="0">
                  <a:pos x="T6" y="T7"/>
                </a:cxn>
              </a:cxnLst>
              <a:rect l="0" t="0" r="r" b="b"/>
              <a:pathLst>
                <a:path w="600" h="702">
                  <a:moveTo>
                    <a:pt x="600" y="323"/>
                  </a:moveTo>
                  <a:lnTo>
                    <a:pt x="0" y="702"/>
                  </a:lnTo>
                  <a:lnTo>
                    <a:pt x="0" y="0"/>
                  </a:lnTo>
                  <a:lnTo>
                    <a:pt x="600" y="323"/>
                  </a:lnTo>
                  <a:close/>
                </a:path>
              </a:pathLst>
            </a:custGeom>
            <a:solidFill>
              <a:srgbClr val="4472C4"/>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panose="020F0502020204030204"/>
              </a:endParaRPr>
            </a:p>
          </p:txBody>
        </p:sp>
        <p:sp>
          <p:nvSpPr>
            <p:cNvPr id="82" name="Freeform 10">
              <a:extLst>
                <a:ext uri="{FF2B5EF4-FFF2-40B4-BE49-F238E27FC236}">
                  <a16:creationId xmlns:a16="http://schemas.microsoft.com/office/drawing/2014/main" id="{B48349D1-CC15-F0F1-8D6D-F1CB03399CA9}"/>
                </a:ext>
              </a:extLst>
            </p:cNvPr>
            <p:cNvSpPr>
              <a:spLocks/>
            </p:cNvSpPr>
            <p:nvPr/>
          </p:nvSpPr>
          <p:spPr bwMode="auto">
            <a:xfrm>
              <a:off x="4600338" y="3817421"/>
              <a:ext cx="1492566" cy="1744817"/>
            </a:xfrm>
            <a:custGeom>
              <a:avLst/>
              <a:gdLst>
                <a:gd name="T0" fmla="*/ 0 w 600"/>
                <a:gd name="T1" fmla="*/ 323 h 702"/>
                <a:gd name="T2" fmla="*/ 600 w 600"/>
                <a:gd name="T3" fmla="*/ 702 h 702"/>
                <a:gd name="T4" fmla="*/ 599 w 600"/>
                <a:gd name="T5" fmla="*/ 0 h 702"/>
                <a:gd name="T6" fmla="*/ 0 w 600"/>
                <a:gd name="T7" fmla="*/ 323 h 702"/>
              </a:gdLst>
              <a:ahLst/>
              <a:cxnLst>
                <a:cxn ang="0">
                  <a:pos x="T0" y="T1"/>
                </a:cxn>
                <a:cxn ang="0">
                  <a:pos x="T2" y="T3"/>
                </a:cxn>
                <a:cxn ang="0">
                  <a:pos x="T4" y="T5"/>
                </a:cxn>
                <a:cxn ang="0">
                  <a:pos x="T6" y="T7"/>
                </a:cxn>
              </a:cxnLst>
              <a:rect l="0" t="0" r="r" b="b"/>
              <a:pathLst>
                <a:path w="600" h="702">
                  <a:moveTo>
                    <a:pt x="0" y="323"/>
                  </a:moveTo>
                  <a:lnTo>
                    <a:pt x="600" y="702"/>
                  </a:lnTo>
                  <a:lnTo>
                    <a:pt x="599" y="0"/>
                  </a:lnTo>
                  <a:lnTo>
                    <a:pt x="0" y="323"/>
                  </a:lnTo>
                  <a:close/>
                </a:path>
              </a:pathLst>
            </a:custGeom>
            <a:solidFill>
              <a:srgbClr val="4472C4">
                <a:lumMod val="75000"/>
              </a:srgbClr>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panose="020F0502020204030204"/>
              </a:endParaRPr>
            </a:p>
          </p:txBody>
        </p:sp>
        <p:sp>
          <p:nvSpPr>
            <p:cNvPr id="83" name="Freeform 11">
              <a:extLst>
                <a:ext uri="{FF2B5EF4-FFF2-40B4-BE49-F238E27FC236}">
                  <a16:creationId xmlns:a16="http://schemas.microsoft.com/office/drawing/2014/main" id="{09061933-19DB-33B5-3587-263BFB453C9B}"/>
                </a:ext>
              </a:extLst>
            </p:cNvPr>
            <p:cNvSpPr>
              <a:spLocks/>
            </p:cNvSpPr>
            <p:nvPr/>
          </p:nvSpPr>
          <p:spPr bwMode="auto">
            <a:xfrm>
              <a:off x="5487939" y="3450675"/>
              <a:ext cx="603378" cy="689036"/>
            </a:xfrm>
            <a:custGeom>
              <a:avLst/>
              <a:gdLst>
                <a:gd name="T0" fmla="*/ 0 w 243"/>
                <a:gd name="T1" fmla="*/ 277 h 277"/>
                <a:gd name="T2" fmla="*/ 243 w 243"/>
                <a:gd name="T3" fmla="*/ 148 h 277"/>
                <a:gd name="T4" fmla="*/ 2 w 243"/>
                <a:gd name="T5" fmla="*/ 0 h 277"/>
                <a:gd name="T6" fmla="*/ 0 w 243"/>
                <a:gd name="T7" fmla="*/ 277 h 277"/>
              </a:gdLst>
              <a:ahLst/>
              <a:cxnLst>
                <a:cxn ang="0">
                  <a:pos x="T0" y="T1"/>
                </a:cxn>
                <a:cxn ang="0">
                  <a:pos x="T2" y="T3"/>
                </a:cxn>
                <a:cxn ang="0">
                  <a:pos x="T4" y="T5"/>
                </a:cxn>
                <a:cxn ang="0">
                  <a:pos x="T6" y="T7"/>
                </a:cxn>
              </a:cxnLst>
              <a:rect l="0" t="0" r="r" b="b"/>
              <a:pathLst>
                <a:path w="243" h="277">
                  <a:moveTo>
                    <a:pt x="0" y="277"/>
                  </a:moveTo>
                  <a:lnTo>
                    <a:pt x="243" y="148"/>
                  </a:lnTo>
                  <a:lnTo>
                    <a:pt x="2" y="0"/>
                  </a:lnTo>
                  <a:lnTo>
                    <a:pt x="0" y="277"/>
                  </a:lnTo>
                  <a:close/>
                </a:path>
              </a:pathLst>
            </a:custGeom>
            <a:solidFill>
              <a:srgbClr val="4472C4">
                <a:lumMod val="50000"/>
              </a:srgbClr>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panose="020F0502020204030204"/>
              </a:endParaRPr>
            </a:p>
          </p:txBody>
        </p:sp>
        <p:sp>
          <p:nvSpPr>
            <p:cNvPr id="84" name="Freeform 12">
              <a:extLst>
                <a:ext uri="{FF2B5EF4-FFF2-40B4-BE49-F238E27FC236}">
                  <a16:creationId xmlns:a16="http://schemas.microsoft.com/office/drawing/2014/main" id="{F40D1C42-C759-D3F9-5FA0-BACA44086738}"/>
                </a:ext>
              </a:extLst>
            </p:cNvPr>
            <p:cNvSpPr>
              <a:spLocks/>
            </p:cNvSpPr>
            <p:nvPr/>
          </p:nvSpPr>
          <p:spPr bwMode="auto">
            <a:xfrm>
              <a:off x="6092904" y="3450675"/>
              <a:ext cx="600202" cy="689036"/>
            </a:xfrm>
            <a:custGeom>
              <a:avLst/>
              <a:gdLst>
                <a:gd name="T0" fmla="*/ 242 w 242"/>
                <a:gd name="T1" fmla="*/ 277 h 277"/>
                <a:gd name="T2" fmla="*/ 0 w 242"/>
                <a:gd name="T3" fmla="*/ 148 h 277"/>
                <a:gd name="T4" fmla="*/ 241 w 242"/>
                <a:gd name="T5" fmla="*/ 0 h 277"/>
                <a:gd name="T6" fmla="*/ 242 w 242"/>
                <a:gd name="T7" fmla="*/ 277 h 277"/>
              </a:gdLst>
              <a:ahLst/>
              <a:cxnLst>
                <a:cxn ang="0">
                  <a:pos x="T0" y="T1"/>
                </a:cxn>
                <a:cxn ang="0">
                  <a:pos x="T2" y="T3"/>
                </a:cxn>
                <a:cxn ang="0">
                  <a:pos x="T4" y="T5"/>
                </a:cxn>
                <a:cxn ang="0">
                  <a:pos x="T6" y="T7"/>
                </a:cxn>
              </a:cxnLst>
              <a:rect l="0" t="0" r="r" b="b"/>
              <a:pathLst>
                <a:path w="242" h="277">
                  <a:moveTo>
                    <a:pt x="242" y="277"/>
                  </a:moveTo>
                  <a:lnTo>
                    <a:pt x="0" y="148"/>
                  </a:lnTo>
                  <a:lnTo>
                    <a:pt x="241" y="0"/>
                  </a:lnTo>
                  <a:lnTo>
                    <a:pt x="242" y="277"/>
                  </a:lnTo>
                  <a:close/>
                </a:path>
              </a:pathLst>
            </a:custGeom>
            <a:solidFill>
              <a:srgbClr val="4472C4">
                <a:lumMod val="50000"/>
              </a:srgbClr>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panose="020F0502020204030204"/>
              </a:endParaRPr>
            </a:p>
          </p:txBody>
        </p:sp>
        <p:sp>
          <p:nvSpPr>
            <p:cNvPr id="85" name="Freeform 13">
              <a:extLst>
                <a:ext uri="{FF2B5EF4-FFF2-40B4-BE49-F238E27FC236}">
                  <a16:creationId xmlns:a16="http://schemas.microsoft.com/office/drawing/2014/main" id="{BC5FE444-0095-506B-2BBB-D311C52D4DE5}"/>
                </a:ext>
              </a:extLst>
            </p:cNvPr>
            <p:cNvSpPr>
              <a:spLocks/>
            </p:cNvSpPr>
            <p:nvPr/>
          </p:nvSpPr>
          <p:spPr bwMode="auto">
            <a:xfrm>
              <a:off x="6092904" y="3118859"/>
              <a:ext cx="598615" cy="700149"/>
            </a:xfrm>
            <a:custGeom>
              <a:avLst/>
              <a:gdLst>
                <a:gd name="T0" fmla="*/ 241 w 241"/>
                <a:gd name="T1" fmla="*/ 134 h 282"/>
                <a:gd name="T2" fmla="*/ 0 w 241"/>
                <a:gd name="T3" fmla="*/ 282 h 282"/>
                <a:gd name="T4" fmla="*/ 0 w 241"/>
                <a:gd name="T5" fmla="*/ 0 h 282"/>
                <a:gd name="T6" fmla="*/ 241 w 241"/>
                <a:gd name="T7" fmla="*/ 134 h 282"/>
              </a:gdLst>
              <a:ahLst/>
              <a:cxnLst>
                <a:cxn ang="0">
                  <a:pos x="T0" y="T1"/>
                </a:cxn>
                <a:cxn ang="0">
                  <a:pos x="T2" y="T3"/>
                </a:cxn>
                <a:cxn ang="0">
                  <a:pos x="T4" y="T5"/>
                </a:cxn>
                <a:cxn ang="0">
                  <a:pos x="T6" y="T7"/>
                </a:cxn>
              </a:cxnLst>
              <a:rect l="0" t="0" r="r" b="b"/>
              <a:pathLst>
                <a:path w="241" h="282">
                  <a:moveTo>
                    <a:pt x="241" y="134"/>
                  </a:moveTo>
                  <a:lnTo>
                    <a:pt x="0" y="282"/>
                  </a:lnTo>
                  <a:lnTo>
                    <a:pt x="0" y="0"/>
                  </a:lnTo>
                  <a:lnTo>
                    <a:pt x="241" y="134"/>
                  </a:lnTo>
                  <a:close/>
                </a:path>
              </a:pathLst>
            </a:custGeom>
            <a:solidFill>
              <a:srgbClr val="4472C4">
                <a:lumMod val="50000"/>
              </a:srgbClr>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panose="020F0502020204030204"/>
              </a:endParaRPr>
            </a:p>
          </p:txBody>
        </p:sp>
        <p:sp>
          <p:nvSpPr>
            <p:cNvPr id="86" name="Freeform 14">
              <a:extLst>
                <a:ext uri="{FF2B5EF4-FFF2-40B4-BE49-F238E27FC236}">
                  <a16:creationId xmlns:a16="http://schemas.microsoft.com/office/drawing/2014/main" id="{8B5B42A5-7B8B-24FC-D4ED-8461D4BE8558}"/>
                </a:ext>
              </a:extLst>
            </p:cNvPr>
            <p:cNvSpPr>
              <a:spLocks/>
            </p:cNvSpPr>
            <p:nvPr/>
          </p:nvSpPr>
          <p:spPr bwMode="auto">
            <a:xfrm>
              <a:off x="5492702" y="3118859"/>
              <a:ext cx="598615" cy="700149"/>
            </a:xfrm>
            <a:custGeom>
              <a:avLst/>
              <a:gdLst>
                <a:gd name="T0" fmla="*/ 0 w 241"/>
                <a:gd name="T1" fmla="*/ 134 h 282"/>
                <a:gd name="T2" fmla="*/ 241 w 241"/>
                <a:gd name="T3" fmla="*/ 282 h 282"/>
                <a:gd name="T4" fmla="*/ 240 w 241"/>
                <a:gd name="T5" fmla="*/ 0 h 282"/>
                <a:gd name="T6" fmla="*/ 0 w 241"/>
                <a:gd name="T7" fmla="*/ 134 h 282"/>
              </a:gdLst>
              <a:ahLst/>
              <a:cxnLst>
                <a:cxn ang="0">
                  <a:pos x="T0" y="T1"/>
                </a:cxn>
                <a:cxn ang="0">
                  <a:pos x="T2" y="T3"/>
                </a:cxn>
                <a:cxn ang="0">
                  <a:pos x="T4" y="T5"/>
                </a:cxn>
                <a:cxn ang="0">
                  <a:pos x="T6" y="T7"/>
                </a:cxn>
              </a:cxnLst>
              <a:rect l="0" t="0" r="r" b="b"/>
              <a:pathLst>
                <a:path w="241" h="282">
                  <a:moveTo>
                    <a:pt x="0" y="134"/>
                  </a:moveTo>
                  <a:lnTo>
                    <a:pt x="241" y="282"/>
                  </a:lnTo>
                  <a:lnTo>
                    <a:pt x="240" y="0"/>
                  </a:lnTo>
                  <a:lnTo>
                    <a:pt x="0" y="134"/>
                  </a:lnTo>
                  <a:close/>
                </a:path>
              </a:pathLst>
            </a:custGeom>
            <a:solidFill>
              <a:srgbClr val="4472C4">
                <a:lumMod val="50000"/>
              </a:srgbClr>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panose="020F0502020204030204"/>
              </a:endParaRPr>
            </a:p>
          </p:txBody>
        </p:sp>
        <p:sp>
          <p:nvSpPr>
            <p:cNvPr id="87" name="Freeform 15">
              <a:extLst>
                <a:ext uri="{FF2B5EF4-FFF2-40B4-BE49-F238E27FC236}">
                  <a16:creationId xmlns:a16="http://schemas.microsoft.com/office/drawing/2014/main" id="{A3388573-0177-6CED-F8F1-BB6C04483FFD}"/>
                </a:ext>
              </a:extLst>
            </p:cNvPr>
            <p:cNvSpPr>
              <a:spLocks/>
            </p:cNvSpPr>
            <p:nvPr/>
          </p:nvSpPr>
          <p:spPr bwMode="auto">
            <a:xfrm>
              <a:off x="6092904" y="3819008"/>
              <a:ext cx="600202" cy="701737"/>
            </a:xfrm>
            <a:custGeom>
              <a:avLst/>
              <a:gdLst>
                <a:gd name="T0" fmla="*/ 242 w 242"/>
                <a:gd name="T1" fmla="*/ 129 h 282"/>
                <a:gd name="T2" fmla="*/ 0 w 242"/>
                <a:gd name="T3" fmla="*/ 282 h 282"/>
                <a:gd name="T4" fmla="*/ 0 w 242"/>
                <a:gd name="T5" fmla="*/ 0 h 282"/>
                <a:gd name="T6" fmla="*/ 242 w 242"/>
                <a:gd name="T7" fmla="*/ 129 h 282"/>
              </a:gdLst>
              <a:ahLst/>
              <a:cxnLst>
                <a:cxn ang="0">
                  <a:pos x="T0" y="T1"/>
                </a:cxn>
                <a:cxn ang="0">
                  <a:pos x="T2" y="T3"/>
                </a:cxn>
                <a:cxn ang="0">
                  <a:pos x="T4" y="T5"/>
                </a:cxn>
                <a:cxn ang="0">
                  <a:pos x="T6" y="T7"/>
                </a:cxn>
              </a:cxnLst>
              <a:rect l="0" t="0" r="r" b="b"/>
              <a:pathLst>
                <a:path w="242" h="282">
                  <a:moveTo>
                    <a:pt x="242" y="129"/>
                  </a:moveTo>
                  <a:lnTo>
                    <a:pt x="0" y="282"/>
                  </a:lnTo>
                  <a:lnTo>
                    <a:pt x="0" y="0"/>
                  </a:lnTo>
                  <a:lnTo>
                    <a:pt x="242" y="129"/>
                  </a:lnTo>
                  <a:close/>
                </a:path>
              </a:pathLst>
            </a:custGeom>
            <a:solidFill>
              <a:srgbClr val="4472C4">
                <a:lumMod val="50000"/>
              </a:srgbClr>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panose="020F0502020204030204"/>
              </a:endParaRPr>
            </a:p>
          </p:txBody>
        </p:sp>
        <p:sp>
          <p:nvSpPr>
            <p:cNvPr id="88" name="Freeform 16">
              <a:extLst>
                <a:ext uri="{FF2B5EF4-FFF2-40B4-BE49-F238E27FC236}">
                  <a16:creationId xmlns:a16="http://schemas.microsoft.com/office/drawing/2014/main" id="{F4A6F98C-DB44-3191-82E4-AF1819D31EAC}"/>
                </a:ext>
              </a:extLst>
            </p:cNvPr>
            <p:cNvSpPr>
              <a:spLocks/>
            </p:cNvSpPr>
            <p:nvPr/>
          </p:nvSpPr>
          <p:spPr bwMode="auto">
            <a:xfrm>
              <a:off x="5487939" y="3819008"/>
              <a:ext cx="603378" cy="701737"/>
            </a:xfrm>
            <a:custGeom>
              <a:avLst/>
              <a:gdLst>
                <a:gd name="T0" fmla="*/ 0 w 243"/>
                <a:gd name="T1" fmla="*/ 129 h 282"/>
                <a:gd name="T2" fmla="*/ 243 w 243"/>
                <a:gd name="T3" fmla="*/ 282 h 282"/>
                <a:gd name="T4" fmla="*/ 242 w 243"/>
                <a:gd name="T5" fmla="*/ 0 h 282"/>
                <a:gd name="T6" fmla="*/ 0 w 243"/>
                <a:gd name="T7" fmla="*/ 129 h 282"/>
              </a:gdLst>
              <a:ahLst/>
              <a:cxnLst>
                <a:cxn ang="0">
                  <a:pos x="T0" y="T1"/>
                </a:cxn>
                <a:cxn ang="0">
                  <a:pos x="T2" y="T3"/>
                </a:cxn>
                <a:cxn ang="0">
                  <a:pos x="T4" y="T5"/>
                </a:cxn>
                <a:cxn ang="0">
                  <a:pos x="T6" y="T7"/>
                </a:cxn>
              </a:cxnLst>
              <a:rect l="0" t="0" r="r" b="b"/>
              <a:pathLst>
                <a:path w="243" h="282">
                  <a:moveTo>
                    <a:pt x="0" y="129"/>
                  </a:moveTo>
                  <a:lnTo>
                    <a:pt x="243" y="282"/>
                  </a:lnTo>
                  <a:lnTo>
                    <a:pt x="242" y="0"/>
                  </a:lnTo>
                  <a:lnTo>
                    <a:pt x="0" y="129"/>
                  </a:lnTo>
                  <a:close/>
                </a:path>
              </a:pathLst>
            </a:custGeom>
            <a:solidFill>
              <a:srgbClr val="4472C4">
                <a:lumMod val="50000"/>
              </a:srgbClr>
            </a:solidFill>
            <a:ln w="3" cap="flat">
              <a:no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prstClr val="black"/>
                </a:solidFill>
                <a:effectLst/>
                <a:uLnTx/>
                <a:uFillTx/>
                <a:latin typeface="Calibri" panose="020F0502020204030204"/>
              </a:endParaRPr>
            </a:p>
          </p:txBody>
        </p:sp>
      </p:grpSp>
      <p:sp>
        <p:nvSpPr>
          <p:cNvPr id="193" name="TextBox 192">
            <a:extLst>
              <a:ext uri="{FF2B5EF4-FFF2-40B4-BE49-F238E27FC236}">
                <a16:creationId xmlns:a16="http://schemas.microsoft.com/office/drawing/2014/main" id="{CA4E8D3F-EF3D-8B6D-DF87-4689DCCF6073}"/>
              </a:ext>
            </a:extLst>
          </p:cNvPr>
          <p:cNvSpPr txBox="1"/>
          <p:nvPr/>
        </p:nvSpPr>
        <p:spPr bwMode="auto">
          <a:xfrm>
            <a:off x="619156" y="3710216"/>
            <a:ext cx="2771662" cy="230832"/>
          </a:xfrm>
          <a:prstGeom prst="rect">
            <a:avLst/>
          </a:prstGeom>
          <a:noFill/>
        </p:spPr>
        <p:txBody>
          <a:bodyPr wrap="square" lIns="0" tIns="0" rIns="0" bIns="0">
            <a:spAutoFit/>
          </a:bodyPr>
          <a:lstStyle/>
          <a:p>
            <a:pPr algn="r">
              <a:defRPr/>
            </a:pPr>
            <a:r>
              <a:rPr lang="en-US" sz="1500" dirty="0">
                <a:solidFill>
                  <a:schemeClr val="bg1"/>
                </a:solidFill>
                <a:latin typeface="Arial Nova" panose="020B0504020202020204" pitchFamily="34" charset="0"/>
                <a:cs typeface="Clear Sans Light" panose="020B0303030202020304" pitchFamily="34" charset="0"/>
              </a:rPr>
              <a:t>Cloud-based implementation</a:t>
            </a:r>
          </a:p>
        </p:txBody>
      </p:sp>
      <p:sp>
        <p:nvSpPr>
          <p:cNvPr id="194" name="TextBox 193">
            <a:extLst>
              <a:ext uri="{FF2B5EF4-FFF2-40B4-BE49-F238E27FC236}">
                <a16:creationId xmlns:a16="http://schemas.microsoft.com/office/drawing/2014/main" id="{38AEBA24-FE3A-D232-20D3-757E875532C8}"/>
              </a:ext>
            </a:extLst>
          </p:cNvPr>
          <p:cNvSpPr txBox="1"/>
          <p:nvPr/>
        </p:nvSpPr>
        <p:spPr bwMode="auto">
          <a:xfrm>
            <a:off x="246744" y="4689554"/>
            <a:ext cx="3190630" cy="923330"/>
          </a:xfrm>
          <a:prstGeom prst="rect">
            <a:avLst/>
          </a:prstGeom>
          <a:noFill/>
        </p:spPr>
        <p:txBody>
          <a:bodyPr wrap="square" lIns="0" tIns="0" rIns="0" bIns="0">
            <a:spAutoFit/>
          </a:bodyPr>
          <a:lstStyle/>
          <a:p>
            <a:pPr algn="r">
              <a:defRPr/>
            </a:pPr>
            <a:r>
              <a:rPr lang="en-US" sz="1500" dirty="0">
                <a:solidFill>
                  <a:schemeClr val="bg1"/>
                </a:solidFill>
                <a:latin typeface="Arial Nova" panose="020B0504020202020204" pitchFamily="34" charset="0"/>
                <a:cs typeface="Clear Sans Light" panose="020B0303030202020304" pitchFamily="34" charset="0"/>
              </a:rPr>
              <a:t>Distributed Scrubbing Centers in India &amp; abroad for mitigation nearest to the origin of attack thus minimizing collateral and latency impacts</a:t>
            </a:r>
          </a:p>
        </p:txBody>
      </p:sp>
      <p:sp>
        <p:nvSpPr>
          <p:cNvPr id="195" name="TextBox 194">
            <a:extLst>
              <a:ext uri="{FF2B5EF4-FFF2-40B4-BE49-F238E27FC236}">
                <a16:creationId xmlns:a16="http://schemas.microsoft.com/office/drawing/2014/main" id="{0783E457-F465-7640-EDA0-39FA216A901A}"/>
              </a:ext>
            </a:extLst>
          </p:cNvPr>
          <p:cNvSpPr txBox="1"/>
          <p:nvPr/>
        </p:nvSpPr>
        <p:spPr bwMode="auto">
          <a:xfrm>
            <a:off x="8880769" y="2211408"/>
            <a:ext cx="2771662" cy="461665"/>
          </a:xfrm>
          <a:prstGeom prst="rect">
            <a:avLst/>
          </a:prstGeom>
          <a:noFill/>
        </p:spPr>
        <p:txBody>
          <a:bodyPr wrap="square" lIns="0" tIns="0" rIns="0" bIns="0">
            <a:spAutoFit/>
          </a:bodyPr>
          <a:lstStyle/>
          <a:p>
            <a:pPr>
              <a:defRPr/>
            </a:pPr>
            <a:r>
              <a:rPr lang="en-US" sz="1500" dirty="0">
                <a:solidFill>
                  <a:schemeClr val="bg1"/>
                </a:solidFill>
                <a:latin typeface="Arial Nova" panose="020B0504020202020204" pitchFamily="34" charset="0"/>
                <a:cs typeface="Clear Sans Light" panose="020B0303030202020304" pitchFamily="34" charset="0"/>
              </a:rPr>
              <a:t>Comprehensive security with best-of-the-industry devices</a:t>
            </a:r>
          </a:p>
        </p:txBody>
      </p:sp>
      <p:sp>
        <p:nvSpPr>
          <p:cNvPr id="196" name="TextBox 195">
            <a:extLst>
              <a:ext uri="{FF2B5EF4-FFF2-40B4-BE49-F238E27FC236}">
                <a16:creationId xmlns:a16="http://schemas.microsoft.com/office/drawing/2014/main" id="{4D2868A6-F6E6-82F1-4371-2649A2EE9926}"/>
              </a:ext>
            </a:extLst>
          </p:cNvPr>
          <p:cNvSpPr txBox="1"/>
          <p:nvPr/>
        </p:nvSpPr>
        <p:spPr bwMode="auto">
          <a:xfrm>
            <a:off x="8880769" y="3616386"/>
            <a:ext cx="2771662" cy="461665"/>
          </a:xfrm>
          <a:prstGeom prst="rect">
            <a:avLst/>
          </a:prstGeom>
          <a:noFill/>
        </p:spPr>
        <p:txBody>
          <a:bodyPr wrap="square" lIns="0" tIns="0" rIns="0" bIns="0">
            <a:spAutoFit/>
          </a:bodyPr>
          <a:lstStyle/>
          <a:p>
            <a:pPr>
              <a:defRPr/>
            </a:pPr>
            <a:r>
              <a:rPr lang="en-US" sz="1500" dirty="0">
                <a:solidFill>
                  <a:schemeClr val="bg1"/>
                </a:solidFill>
                <a:latin typeface="Arial Nova" panose="020B0504020202020204" pitchFamily="34" charset="0"/>
                <a:cs typeface="Clear Sans Light" panose="020B0303030202020304" pitchFamily="34" charset="0"/>
              </a:rPr>
              <a:t>Backed up by Emergency Response Team</a:t>
            </a:r>
          </a:p>
        </p:txBody>
      </p:sp>
      <p:sp>
        <p:nvSpPr>
          <p:cNvPr id="197" name="TextBox 196">
            <a:extLst>
              <a:ext uri="{FF2B5EF4-FFF2-40B4-BE49-F238E27FC236}">
                <a16:creationId xmlns:a16="http://schemas.microsoft.com/office/drawing/2014/main" id="{C6813003-70C4-FC6B-8E90-5B4B526291A1}"/>
              </a:ext>
            </a:extLst>
          </p:cNvPr>
          <p:cNvSpPr txBox="1"/>
          <p:nvPr/>
        </p:nvSpPr>
        <p:spPr bwMode="auto">
          <a:xfrm>
            <a:off x="8880769" y="5006199"/>
            <a:ext cx="2771662" cy="230832"/>
          </a:xfrm>
          <a:prstGeom prst="rect">
            <a:avLst/>
          </a:prstGeom>
          <a:noFill/>
        </p:spPr>
        <p:txBody>
          <a:bodyPr wrap="square" lIns="0" tIns="0" rIns="0" bIns="0">
            <a:spAutoFit/>
          </a:bodyPr>
          <a:lstStyle/>
          <a:p>
            <a:pPr>
              <a:defRPr/>
            </a:pPr>
            <a:r>
              <a:rPr lang="en-US" sz="1500" dirty="0">
                <a:solidFill>
                  <a:schemeClr val="bg1"/>
                </a:solidFill>
                <a:latin typeface="Arial Nova" panose="020B0504020202020204" pitchFamily="34" charset="0"/>
                <a:cs typeface="Clear Sans Light" panose="020B0303030202020304" pitchFamily="34" charset="0"/>
              </a:rPr>
              <a:t>Scalability of mitigation</a:t>
            </a:r>
          </a:p>
        </p:txBody>
      </p:sp>
    </p:spTree>
    <p:extLst>
      <p:ext uri="{BB962C8B-B14F-4D97-AF65-F5344CB8AC3E}">
        <p14:creationId xmlns:p14="http://schemas.microsoft.com/office/powerpoint/2010/main" val="22027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4D6BA-B8C5-5025-57FC-B943EC964549}"/>
              </a:ext>
            </a:extLst>
          </p:cNvPr>
          <p:cNvSpPr>
            <a:spLocks noGrp="1"/>
          </p:cNvSpPr>
          <p:nvPr>
            <p:ph type="title"/>
          </p:nvPr>
        </p:nvSpPr>
        <p:spPr/>
        <p:txBody>
          <a:bodyPr vert="horz" lIns="91440" tIns="45720" rIns="91440" bIns="45720" rtlCol="0" anchor="ctr">
            <a:spAutoFit/>
          </a:bodyPr>
          <a:lstStyle/>
          <a:p>
            <a:pPr defTabSz="1219018">
              <a:lnSpc>
                <a:spcPct val="100000"/>
              </a:lnSpc>
            </a:pPr>
            <a:r>
              <a:rPr lang="en-US" sz="2400" b="1" cap="all" dirty="0">
                <a:latin typeface="Arial Nova" panose="020B0504020202020204" pitchFamily="34" charset="0"/>
              </a:rPr>
              <a:t>Attacks Mitigated in the Past 2 Years</a:t>
            </a:r>
            <a:endParaRPr lang="en-IN" sz="2400" b="1" cap="all" dirty="0">
              <a:latin typeface="Arial Nova" panose="020B0504020202020204" pitchFamily="34" charset="0"/>
            </a:endParaRPr>
          </a:p>
        </p:txBody>
      </p:sp>
      <p:graphicFrame>
        <p:nvGraphicFramePr>
          <p:cNvPr id="4" name="Table 3">
            <a:extLst>
              <a:ext uri="{FF2B5EF4-FFF2-40B4-BE49-F238E27FC236}">
                <a16:creationId xmlns:a16="http://schemas.microsoft.com/office/drawing/2014/main" id="{1C5F67D1-002C-3250-5531-57E845100AF8}"/>
              </a:ext>
            </a:extLst>
          </p:cNvPr>
          <p:cNvGraphicFramePr>
            <a:graphicFrameLocks noGrp="1"/>
          </p:cNvGraphicFramePr>
          <p:nvPr/>
        </p:nvGraphicFramePr>
        <p:xfrm>
          <a:off x="431999" y="1467487"/>
          <a:ext cx="11215358" cy="4498598"/>
        </p:xfrm>
        <a:graphic>
          <a:graphicData uri="http://schemas.openxmlformats.org/drawingml/2006/table">
            <a:tbl>
              <a:tblPr firstRow="1" firstCol="1" bandRow="1">
                <a:tableStyleId>{7E9639D4-E3E2-4D34-9284-5A2195B3D0D7}</a:tableStyleId>
              </a:tblPr>
              <a:tblGrid>
                <a:gridCol w="4061529">
                  <a:extLst>
                    <a:ext uri="{9D8B030D-6E8A-4147-A177-3AD203B41FA5}">
                      <a16:colId xmlns:a16="http://schemas.microsoft.com/office/drawing/2014/main" val="2139244793"/>
                    </a:ext>
                  </a:extLst>
                </a:gridCol>
                <a:gridCol w="5146142">
                  <a:extLst>
                    <a:ext uri="{9D8B030D-6E8A-4147-A177-3AD203B41FA5}">
                      <a16:colId xmlns:a16="http://schemas.microsoft.com/office/drawing/2014/main" val="2355454997"/>
                    </a:ext>
                  </a:extLst>
                </a:gridCol>
                <a:gridCol w="2007687">
                  <a:extLst>
                    <a:ext uri="{9D8B030D-6E8A-4147-A177-3AD203B41FA5}">
                      <a16:colId xmlns:a16="http://schemas.microsoft.com/office/drawing/2014/main" val="1431134085"/>
                    </a:ext>
                  </a:extLst>
                </a:gridCol>
              </a:tblGrid>
              <a:tr h="714063">
                <a:tc>
                  <a:txBody>
                    <a:bodyPr/>
                    <a:lstStyle/>
                    <a:p>
                      <a:pPr algn="ctr"/>
                      <a:r>
                        <a:rPr lang="en-IN" sz="1800" b="1" dirty="0">
                          <a:solidFill>
                            <a:schemeClr val="bg1"/>
                          </a:solidFill>
                          <a:effectLst/>
                          <a:latin typeface="Arial Nova" panose="020B0504020202020204" pitchFamily="34" charset="0"/>
                        </a:rPr>
                        <a:t>CUSTOMER</a:t>
                      </a:r>
                      <a:endParaRPr lang="en-IN" sz="1800" dirty="0">
                        <a:solidFill>
                          <a:schemeClr val="bg1"/>
                        </a:solidFill>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tc>
                <a:tc>
                  <a:txBody>
                    <a:bodyPr/>
                    <a:lstStyle/>
                    <a:p>
                      <a:pPr algn="ctr"/>
                      <a:r>
                        <a:rPr lang="en-IN" sz="1800" b="1">
                          <a:solidFill>
                            <a:schemeClr val="bg1"/>
                          </a:solidFill>
                          <a:effectLst/>
                          <a:latin typeface="Arial Nova" panose="020B0504020202020204" pitchFamily="34" charset="0"/>
                        </a:rPr>
                        <a:t>TYPE OF ATTACK</a:t>
                      </a:r>
                      <a:endParaRPr lang="en-IN" sz="1800">
                        <a:solidFill>
                          <a:schemeClr val="bg1"/>
                        </a:solidFill>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tc>
                <a:tc>
                  <a:txBody>
                    <a:bodyPr/>
                    <a:lstStyle/>
                    <a:p>
                      <a:pPr algn="ctr"/>
                      <a:r>
                        <a:rPr lang="en-IN" sz="1800" b="1" dirty="0">
                          <a:solidFill>
                            <a:schemeClr val="bg1"/>
                          </a:solidFill>
                          <a:effectLst/>
                          <a:latin typeface="Arial Nova" panose="020B0504020202020204" pitchFamily="34" charset="0"/>
                        </a:rPr>
                        <a:t>   MAGNITUDE</a:t>
                      </a:r>
                      <a:endParaRPr lang="en-IN" sz="1800" dirty="0">
                        <a:solidFill>
                          <a:schemeClr val="bg1"/>
                        </a:solidFill>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tc>
                <a:extLst>
                  <a:ext uri="{0D108BD9-81ED-4DB2-BD59-A6C34878D82A}">
                    <a16:rowId xmlns:a16="http://schemas.microsoft.com/office/drawing/2014/main" val="3092570959"/>
                  </a:ext>
                </a:extLst>
              </a:tr>
              <a:tr h="756907">
                <a:tc>
                  <a:txBody>
                    <a:bodyPr/>
                    <a:lstStyle/>
                    <a:p>
                      <a:pPr algn="l"/>
                      <a:r>
                        <a:rPr lang="en-IN" sz="1600" dirty="0">
                          <a:solidFill>
                            <a:srgbClr val="000000"/>
                          </a:solidFill>
                          <a:effectLst/>
                          <a:latin typeface="Arial Nova" panose="020B0504020202020204" pitchFamily="34" charset="0"/>
                        </a:rPr>
                        <a:t>Major Private Bank</a:t>
                      </a:r>
                      <a:endParaRPr lang="en-IN" sz="1600" dirty="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tc>
                  <a:txBody>
                    <a:bodyPr/>
                    <a:lstStyle/>
                    <a:p>
                      <a:pPr algn="l"/>
                      <a:r>
                        <a:rPr lang="en-IN" sz="1600">
                          <a:solidFill>
                            <a:srgbClr val="000000"/>
                          </a:solidFill>
                          <a:effectLst/>
                          <a:latin typeface="Arial Nova" panose="020B0504020202020204" pitchFamily="34" charset="0"/>
                        </a:rPr>
                        <a:t>Malform TCP with port 0 and UDP Flooding</a:t>
                      </a:r>
                      <a:endParaRPr lang="en-IN" sz="160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tc>
                  <a:txBody>
                    <a:bodyPr/>
                    <a:lstStyle/>
                    <a:p>
                      <a:pPr algn="r"/>
                      <a:r>
                        <a:rPr lang="en-IN" sz="2400" b="0" dirty="0">
                          <a:solidFill>
                            <a:srgbClr val="000000"/>
                          </a:solidFill>
                          <a:effectLst/>
                          <a:latin typeface="Arial Nova" panose="020B0504020202020204" pitchFamily="34" charset="0"/>
                        </a:rPr>
                        <a:t>3.61 Gbps</a:t>
                      </a:r>
                      <a:endParaRPr lang="en-IN" sz="2400" b="0" dirty="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extLst>
                  <a:ext uri="{0D108BD9-81ED-4DB2-BD59-A6C34878D82A}">
                    <a16:rowId xmlns:a16="http://schemas.microsoft.com/office/drawing/2014/main" val="2479333"/>
                  </a:ext>
                </a:extLst>
              </a:tr>
              <a:tr h="756907">
                <a:tc>
                  <a:txBody>
                    <a:bodyPr/>
                    <a:lstStyle/>
                    <a:p>
                      <a:pPr algn="l"/>
                      <a:r>
                        <a:rPr lang="en-IN" sz="1600" dirty="0">
                          <a:solidFill>
                            <a:srgbClr val="000000"/>
                          </a:solidFill>
                          <a:effectLst/>
                          <a:latin typeface="Arial Nova" panose="020B0504020202020204" pitchFamily="34" charset="0"/>
                          <a:ea typeface="Aptos" panose="020B0004020202020204" pitchFamily="34" charset="0"/>
                          <a:cs typeface="Aptos" panose="020B0004020202020204" pitchFamily="34" charset="0"/>
                        </a:rPr>
                        <a:t>Transport Sector PSU</a:t>
                      </a:r>
                      <a:endParaRPr lang="en-IN" sz="1600" dirty="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tc>
                  <a:txBody>
                    <a:bodyPr/>
                    <a:lstStyle/>
                    <a:p>
                      <a:pPr algn="l"/>
                      <a:r>
                        <a:rPr lang="en-IN" sz="1600" dirty="0">
                          <a:solidFill>
                            <a:srgbClr val="000000"/>
                          </a:solidFill>
                          <a:effectLst/>
                          <a:latin typeface="Arial Nova" panose="020B0504020202020204" pitchFamily="34" charset="0"/>
                        </a:rPr>
                        <a:t>UDP Flooding and DNS Amplification</a:t>
                      </a:r>
                      <a:endParaRPr lang="en-IN" sz="1600" dirty="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tc>
                  <a:txBody>
                    <a:bodyPr/>
                    <a:lstStyle/>
                    <a:p>
                      <a:pPr algn="r"/>
                      <a:r>
                        <a:rPr lang="en-IN" sz="2400" b="0">
                          <a:solidFill>
                            <a:srgbClr val="000000"/>
                          </a:solidFill>
                          <a:effectLst/>
                          <a:latin typeface="Arial Nova" panose="020B0504020202020204" pitchFamily="34" charset="0"/>
                        </a:rPr>
                        <a:t>18.30 Gbps</a:t>
                      </a:r>
                      <a:endParaRPr lang="en-IN" sz="2400" b="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extLst>
                  <a:ext uri="{0D108BD9-81ED-4DB2-BD59-A6C34878D82A}">
                    <a16:rowId xmlns:a16="http://schemas.microsoft.com/office/drawing/2014/main" val="1961185537"/>
                  </a:ext>
                </a:extLst>
              </a:tr>
              <a:tr h="756907">
                <a:tc>
                  <a:txBody>
                    <a:bodyPr/>
                    <a:lstStyle/>
                    <a:p>
                      <a:pPr algn="l"/>
                      <a:r>
                        <a:rPr lang="en-IN" sz="1600" dirty="0">
                          <a:solidFill>
                            <a:srgbClr val="000000"/>
                          </a:solidFill>
                          <a:effectLst/>
                          <a:latin typeface="Arial Nova" panose="020B0504020202020204" pitchFamily="34" charset="0"/>
                        </a:rPr>
                        <a:t>Biggest Public Sector Bank</a:t>
                      </a:r>
                      <a:endParaRPr lang="en-IN" sz="1600" dirty="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tc>
                  <a:txBody>
                    <a:bodyPr/>
                    <a:lstStyle/>
                    <a:p>
                      <a:pPr algn="l"/>
                      <a:r>
                        <a:rPr lang="en-IN" sz="1600">
                          <a:solidFill>
                            <a:srgbClr val="000000"/>
                          </a:solidFill>
                          <a:effectLst/>
                          <a:latin typeface="Arial Nova" panose="020B0504020202020204" pitchFamily="34" charset="0"/>
                        </a:rPr>
                        <a:t>Malform UDP with port 0 and UDP flooding </a:t>
                      </a:r>
                      <a:endParaRPr lang="en-IN" sz="160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tc>
                  <a:txBody>
                    <a:bodyPr/>
                    <a:lstStyle/>
                    <a:p>
                      <a:pPr algn="r"/>
                      <a:r>
                        <a:rPr lang="en-IN" sz="2400" b="0">
                          <a:solidFill>
                            <a:srgbClr val="000000"/>
                          </a:solidFill>
                          <a:effectLst/>
                          <a:latin typeface="Arial Nova" panose="020B0504020202020204" pitchFamily="34" charset="0"/>
                        </a:rPr>
                        <a:t>12.88 Gbps </a:t>
                      </a:r>
                      <a:endParaRPr lang="en-IN" sz="2400" b="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extLst>
                  <a:ext uri="{0D108BD9-81ED-4DB2-BD59-A6C34878D82A}">
                    <a16:rowId xmlns:a16="http://schemas.microsoft.com/office/drawing/2014/main" val="788790974"/>
                  </a:ext>
                </a:extLst>
              </a:tr>
              <a:tr h="756907">
                <a:tc>
                  <a:txBody>
                    <a:bodyPr/>
                    <a:lstStyle/>
                    <a:p>
                      <a:pPr algn="l"/>
                      <a:r>
                        <a:rPr lang="en-US" sz="1600" dirty="0">
                          <a:effectLst/>
                          <a:latin typeface="Arial Nova" panose="020B0504020202020204" pitchFamily="34" charset="0"/>
                          <a:ea typeface="Aptos" panose="020B0004020202020204" pitchFamily="34" charset="0"/>
                          <a:cs typeface="Aptos" panose="020B0004020202020204" pitchFamily="34" charset="0"/>
                        </a:rPr>
                        <a:t>Power Sector PSU</a:t>
                      </a:r>
                      <a:endParaRPr lang="en-IN" sz="1600" dirty="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tc>
                  <a:txBody>
                    <a:bodyPr/>
                    <a:lstStyle/>
                    <a:p>
                      <a:pPr algn="l"/>
                      <a:r>
                        <a:rPr lang="en-IN" sz="1600">
                          <a:solidFill>
                            <a:srgbClr val="000000"/>
                          </a:solidFill>
                          <a:effectLst/>
                          <a:latin typeface="Arial Nova" panose="020B0504020202020204" pitchFamily="34" charset="0"/>
                        </a:rPr>
                        <a:t>UDP Flooding</a:t>
                      </a:r>
                      <a:endParaRPr lang="en-IN" sz="160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tc>
                  <a:txBody>
                    <a:bodyPr/>
                    <a:lstStyle/>
                    <a:p>
                      <a:pPr algn="r"/>
                      <a:r>
                        <a:rPr lang="en-IN" sz="2400" b="0">
                          <a:solidFill>
                            <a:srgbClr val="000000"/>
                          </a:solidFill>
                          <a:effectLst/>
                          <a:latin typeface="Arial Nova" panose="020B0504020202020204" pitchFamily="34" charset="0"/>
                        </a:rPr>
                        <a:t>25.15 Gbps</a:t>
                      </a:r>
                      <a:endParaRPr lang="en-IN" sz="2400" b="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extLst>
                  <a:ext uri="{0D108BD9-81ED-4DB2-BD59-A6C34878D82A}">
                    <a16:rowId xmlns:a16="http://schemas.microsoft.com/office/drawing/2014/main" val="2013588388"/>
                  </a:ext>
                </a:extLst>
              </a:tr>
              <a:tr h="756907">
                <a:tc>
                  <a:txBody>
                    <a:bodyPr/>
                    <a:lstStyle/>
                    <a:p>
                      <a:pPr algn="l"/>
                      <a:r>
                        <a:rPr lang="en-IN" sz="1600" dirty="0">
                          <a:solidFill>
                            <a:srgbClr val="000000"/>
                          </a:solidFill>
                          <a:effectLst/>
                          <a:latin typeface="Arial Nova" panose="020B0504020202020204" pitchFamily="34" charset="0"/>
                          <a:ea typeface="Aptos" panose="020B0004020202020204" pitchFamily="34" charset="0"/>
                          <a:cs typeface="Aptos" panose="020B0004020202020204" pitchFamily="34" charset="0"/>
                        </a:rPr>
                        <a:t>Broadband Provider</a:t>
                      </a:r>
                      <a:endParaRPr lang="en-IN" sz="1600" dirty="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tc>
                  <a:txBody>
                    <a:bodyPr/>
                    <a:lstStyle/>
                    <a:p>
                      <a:pPr algn="l"/>
                      <a:r>
                        <a:rPr lang="en-IN" sz="1600" dirty="0">
                          <a:solidFill>
                            <a:srgbClr val="000000"/>
                          </a:solidFill>
                          <a:effectLst/>
                          <a:latin typeface="Arial Nova" panose="020B0504020202020204" pitchFamily="34" charset="0"/>
                        </a:rPr>
                        <a:t>Memcached Attack</a:t>
                      </a:r>
                      <a:endParaRPr lang="en-IN" sz="1600" dirty="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tc>
                  <a:txBody>
                    <a:bodyPr/>
                    <a:lstStyle/>
                    <a:p>
                      <a:pPr algn="r"/>
                      <a:r>
                        <a:rPr lang="en-IN" sz="2400" b="0" dirty="0">
                          <a:solidFill>
                            <a:srgbClr val="000000"/>
                          </a:solidFill>
                          <a:effectLst/>
                          <a:latin typeface="Arial Nova" panose="020B0504020202020204" pitchFamily="34" charset="0"/>
                        </a:rPr>
                        <a:t>1.06 Gbps</a:t>
                      </a:r>
                      <a:endParaRPr lang="en-IN" sz="2400" b="0" dirty="0">
                        <a:effectLst/>
                        <a:latin typeface="Arial Nova" panose="020B0504020202020204" pitchFamily="34" charset="0"/>
                        <a:ea typeface="Aptos" panose="020B0004020202020204" pitchFamily="34" charset="0"/>
                        <a:cs typeface="Aptos" panose="020B0004020202020204" pitchFamily="34" charset="0"/>
                      </a:endParaRPr>
                    </a:p>
                  </a:txBody>
                  <a:tcPr marL="137160" marR="137160" marT="137160" marB="137160" anchor="ctr">
                    <a:solidFill>
                      <a:schemeClr val="bg1"/>
                    </a:solidFill>
                  </a:tcPr>
                </a:tc>
                <a:extLst>
                  <a:ext uri="{0D108BD9-81ED-4DB2-BD59-A6C34878D82A}">
                    <a16:rowId xmlns:a16="http://schemas.microsoft.com/office/drawing/2014/main" val="1856464331"/>
                  </a:ext>
                </a:extLst>
              </a:tr>
            </a:tbl>
          </a:graphicData>
        </a:graphic>
      </p:graphicFrame>
    </p:spTree>
    <p:extLst>
      <p:ext uri="{BB962C8B-B14F-4D97-AF65-F5344CB8AC3E}">
        <p14:creationId xmlns:p14="http://schemas.microsoft.com/office/powerpoint/2010/main" val="187520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08176-EAE1-AB6B-E5F4-5E253C5BC265}"/>
              </a:ext>
            </a:extLst>
          </p:cNvPr>
          <p:cNvSpPr>
            <a:spLocks noGrp="1"/>
          </p:cNvSpPr>
          <p:nvPr>
            <p:ph type="title"/>
          </p:nvPr>
        </p:nvSpPr>
        <p:spPr>
          <a:xfrm>
            <a:off x="209864" y="201121"/>
            <a:ext cx="11377534" cy="628616"/>
          </a:xfrm>
        </p:spPr>
        <p:txBody>
          <a:bodyPr/>
          <a:lstStyle/>
          <a:p>
            <a:pPr defTabSz="914286"/>
            <a:r>
              <a:rPr lang="en-US" b="1" cap="all" dirty="0">
                <a:solidFill>
                  <a:schemeClr val="accent1">
                    <a:lumMod val="50000"/>
                  </a:schemeClr>
                </a:solidFill>
              </a:rPr>
              <a:t>Customers Relying on Sify’s DDoS Mitigation Service</a:t>
            </a:r>
          </a:p>
        </p:txBody>
      </p:sp>
      <p:pic>
        <p:nvPicPr>
          <p:cNvPr id="4" name="Picture 3" descr="A close-up of a logo&#10;&#10;Description automatically generated">
            <a:extLst>
              <a:ext uri="{FF2B5EF4-FFF2-40B4-BE49-F238E27FC236}">
                <a16:creationId xmlns:a16="http://schemas.microsoft.com/office/drawing/2014/main" id="{886B2B79-1E48-EB80-664A-92018305154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06519" y="3218660"/>
            <a:ext cx="1935467" cy="1016248"/>
          </a:xfrm>
          <a:prstGeom prst="rect">
            <a:avLst/>
          </a:prstGeom>
        </p:spPr>
      </p:pic>
      <p:pic>
        <p:nvPicPr>
          <p:cNvPr id="7" name="Picture 6" descr="A blue and green logo&#10;&#10;Description automatically generated">
            <a:extLst>
              <a:ext uri="{FF2B5EF4-FFF2-40B4-BE49-F238E27FC236}">
                <a16:creationId xmlns:a16="http://schemas.microsoft.com/office/drawing/2014/main" id="{CECF597D-64C4-6F87-2038-88EAD2B82A1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89935" y="2961730"/>
            <a:ext cx="2482590" cy="1168886"/>
          </a:xfrm>
          <a:prstGeom prst="rect">
            <a:avLst/>
          </a:prstGeom>
        </p:spPr>
      </p:pic>
      <p:pic>
        <p:nvPicPr>
          <p:cNvPr id="10" name="Picture 9" descr="A yellow and green logo&#10;&#10;Description automatically generated">
            <a:extLst>
              <a:ext uri="{FF2B5EF4-FFF2-40B4-BE49-F238E27FC236}">
                <a16:creationId xmlns:a16="http://schemas.microsoft.com/office/drawing/2014/main" id="{0D4D6D60-0D28-842B-6C5A-940D81B79A3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594970" y="2008954"/>
            <a:ext cx="760144" cy="760144"/>
          </a:xfrm>
          <a:prstGeom prst="rect">
            <a:avLst/>
          </a:prstGeom>
        </p:spPr>
      </p:pic>
      <p:pic>
        <p:nvPicPr>
          <p:cNvPr id="14" name="Picture 13" descr="A blue and purple letters on a black background&#10;&#10;Description automatically generated">
            <a:extLst>
              <a:ext uri="{FF2B5EF4-FFF2-40B4-BE49-F238E27FC236}">
                <a16:creationId xmlns:a16="http://schemas.microsoft.com/office/drawing/2014/main" id="{05E2350E-F139-D534-FBA8-6B452DBABEF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47737" y="2249855"/>
            <a:ext cx="2396865" cy="850887"/>
          </a:xfrm>
          <a:prstGeom prst="rect">
            <a:avLst/>
          </a:prstGeom>
        </p:spPr>
      </p:pic>
      <p:pic>
        <p:nvPicPr>
          <p:cNvPr id="17" name="Picture 16" descr="A red and yellow logo&#10;&#10;Description automatically generated">
            <a:extLst>
              <a:ext uri="{FF2B5EF4-FFF2-40B4-BE49-F238E27FC236}">
                <a16:creationId xmlns:a16="http://schemas.microsoft.com/office/drawing/2014/main" id="{D6AF18A0-DC41-5D98-E529-5F44CBA4D18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569322" y="4242965"/>
            <a:ext cx="1703355" cy="1000210"/>
          </a:xfrm>
          <a:prstGeom prst="rect">
            <a:avLst/>
          </a:prstGeom>
        </p:spPr>
      </p:pic>
      <p:pic>
        <p:nvPicPr>
          <p:cNvPr id="19" name="Picture 18" descr="A blue and black logo&#10;&#10;Description automatically generated">
            <a:extLst>
              <a:ext uri="{FF2B5EF4-FFF2-40B4-BE49-F238E27FC236}">
                <a16:creationId xmlns:a16="http://schemas.microsoft.com/office/drawing/2014/main" id="{FA51E02B-9F0F-268B-953C-0640780A89F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8082062" y="1758833"/>
            <a:ext cx="2259248" cy="1670167"/>
          </a:xfrm>
          <a:prstGeom prst="rect">
            <a:avLst/>
          </a:prstGeom>
        </p:spPr>
      </p:pic>
      <p:pic>
        <p:nvPicPr>
          <p:cNvPr id="21" name="Picture 20" descr="A green and white sign with white text&#10;&#10;Description automatically generated">
            <a:extLst>
              <a:ext uri="{FF2B5EF4-FFF2-40B4-BE49-F238E27FC236}">
                <a16:creationId xmlns:a16="http://schemas.microsoft.com/office/drawing/2014/main" id="{F681C59E-F0F0-266B-7077-D34693E5E6D1}"/>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2331594" y="5593352"/>
            <a:ext cx="1913182" cy="1076165"/>
          </a:xfrm>
          <a:prstGeom prst="rect">
            <a:avLst/>
          </a:prstGeom>
        </p:spPr>
      </p:pic>
      <p:pic>
        <p:nvPicPr>
          <p:cNvPr id="23" name="Picture 22" descr="A blue and white logo&#10;&#10;Description automatically generated">
            <a:extLst>
              <a:ext uri="{FF2B5EF4-FFF2-40B4-BE49-F238E27FC236}">
                <a16:creationId xmlns:a16="http://schemas.microsoft.com/office/drawing/2014/main" id="{93CE9A99-7495-9691-9271-689C6AD5E85E}"/>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7739974" y="4781550"/>
            <a:ext cx="1754077" cy="1165684"/>
          </a:xfrm>
          <a:prstGeom prst="rect">
            <a:avLst/>
          </a:prstGeom>
        </p:spPr>
      </p:pic>
      <p:pic>
        <p:nvPicPr>
          <p:cNvPr id="25" name="Picture 24" descr="A logo for a company&#10;&#10;Description automatically generated">
            <a:extLst>
              <a:ext uri="{FF2B5EF4-FFF2-40B4-BE49-F238E27FC236}">
                <a16:creationId xmlns:a16="http://schemas.microsoft.com/office/drawing/2014/main" id="{1F8A00F7-FBDC-72D7-EAB3-14E659DC2462}"/>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1845515" y="3561343"/>
            <a:ext cx="2092339" cy="1046170"/>
          </a:xfrm>
          <a:prstGeom prst="rect">
            <a:avLst/>
          </a:prstGeom>
        </p:spPr>
      </p:pic>
      <p:pic>
        <p:nvPicPr>
          <p:cNvPr id="27" name="Picture 26" descr="A blue and yellow logo&#10;&#10;Description automatically generated">
            <a:extLst>
              <a:ext uri="{FF2B5EF4-FFF2-40B4-BE49-F238E27FC236}">
                <a16:creationId xmlns:a16="http://schemas.microsoft.com/office/drawing/2014/main" id="{4ABE9DE2-3415-1B67-582B-F1EFA2A893FA}"/>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5231221" y="1158496"/>
            <a:ext cx="1738197" cy="900239"/>
          </a:xfrm>
          <a:prstGeom prst="rect">
            <a:avLst/>
          </a:prstGeom>
        </p:spPr>
      </p:pic>
      <p:pic>
        <p:nvPicPr>
          <p:cNvPr id="30" name="Picture 29" descr="A red and blue logo&#10;&#10;Description automatically generated">
            <a:extLst>
              <a:ext uri="{FF2B5EF4-FFF2-40B4-BE49-F238E27FC236}">
                <a16:creationId xmlns:a16="http://schemas.microsoft.com/office/drawing/2014/main" id="{B3713148-9768-4243-1CB0-8F1AC97F6D0C}"/>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r:id="rId23"/>
              </a:ext>
            </a:extLst>
          </a:blip>
          <a:stretch>
            <a:fillRect/>
          </a:stretch>
        </p:blipFill>
        <p:spPr>
          <a:xfrm>
            <a:off x="2901719" y="1173363"/>
            <a:ext cx="1975667" cy="943381"/>
          </a:xfrm>
          <a:prstGeom prst="rect">
            <a:avLst/>
          </a:prstGeom>
        </p:spPr>
      </p:pic>
      <p:pic>
        <p:nvPicPr>
          <p:cNvPr id="32" name="Picture 31" descr="A logo with a house and text&#10;&#10;Description automatically generated">
            <a:extLst>
              <a:ext uri="{FF2B5EF4-FFF2-40B4-BE49-F238E27FC236}">
                <a16:creationId xmlns:a16="http://schemas.microsoft.com/office/drawing/2014/main" id="{544054E8-90C5-9A67-76F6-852BD8F0CF6D}"/>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7640531" y="4019913"/>
            <a:ext cx="1867675" cy="872341"/>
          </a:xfrm>
          <a:prstGeom prst="rect">
            <a:avLst/>
          </a:prstGeom>
        </p:spPr>
      </p:pic>
      <p:pic>
        <p:nvPicPr>
          <p:cNvPr id="34" name="Picture 33" descr="A red and white logo&#10;&#10;Description automatically generated">
            <a:extLst>
              <a:ext uri="{FF2B5EF4-FFF2-40B4-BE49-F238E27FC236}">
                <a16:creationId xmlns:a16="http://schemas.microsoft.com/office/drawing/2014/main" id="{78991FC4-2FF1-3769-47CB-C0B3146BB5FC}"/>
              </a:ext>
            </a:extLst>
          </p:cNvPr>
          <p:cNvPicPr>
            <a:picLocks noChangeAspect="1"/>
          </p:cNvPicPr>
          <p:nvPr/>
        </p:nvPicPr>
        <p:blipFill rotWithShape="1">
          <a:blip r:embed="rId26">
            <a:extLst>
              <a:ext uri="{28A0092B-C50C-407E-A947-70E740481C1C}">
                <a14:useLocalDpi xmlns:a14="http://schemas.microsoft.com/office/drawing/2010/main" val="0"/>
              </a:ext>
              <a:ext uri="{837473B0-CC2E-450A-ABE3-18F120FF3D39}">
                <a1611:picAttrSrcUrl xmlns:a1611="http://schemas.microsoft.com/office/drawing/2016/11/main" r:id="rId27"/>
              </a:ext>
            </a:extLst>
          </a:blip>
          <a:srcRect l="2556" t="15980" r="40843" b="13962"/>
          <a:stretch/>
        </p:blipFill>
        <p:spPr>
          <a:xfrm>
            <a:off x="1043273" y="2485618"/>
            <a:ext cx="2117598" cy="943381"/>
          </a:xfrm>
          <a:prstGeom prst="rect">
            <a:avLst/>
          </a:prstGeom>
        </p:spPr>
      </p:pic>
      <p:pic>
        <p:nvPicPr>
          <p:cNvPr id="36" name="Picture 35" descr="A red and white sign with white text&#10;&#10;Description automatically generated">
            <a:extLst>
              <a:ext uri="{FF2B5EF4-FFF2-40B4-BE49-F238E27FC236}">
                <a16:creationId xmlns:a16="http://schemas.microsoft.com/office/drawing/2014/main" id="{5A9AF658-6DC1-0C0E-A260-F35ACCFDEEDE}"/>
              </a:ext>
            </a:extLst>
          </p:cNvPr>
          <p:cNvPicPr>
            <a:picLocks noChangeAspect="1"/>
          </p:cNvPicPr>
          <p:nvPr/>
        </p:nvPicPr>
        <p:blipFill>
          <a:blip r:embed="rId28">
            <a:extLst>
              <a:ext uri="{28A0092B-C50C-407E-A947-70E740481C1C}">
                <a14:useLocalDpi xmlns:a14="http://schemas.microsoft.com/office/drawing/2010/main" val="0"/>
              </a:ext>
              <a:ext uri="{837473B0-CC2E-450A-ABE3-18F120FF3D39}">
                <a1611:picAttrSrcUrl xmlns:a1611="http://schemas.microsoft.com/office/drawing/2016/11/main" r:id="rId29"/>
              </a:ext>
            </a:extLst>
          </a:blip>
          <a:stretch>
            <a:fillRect/>
          </a:stretch>
        </p:blipFill>
        <p:spPr>
          <a:xfrm>
            <a:off x="9973954" y="2487876"/>
            <a:ext cx="1416492" cy="1495552"/>
          </a:xfrm>
          <a:prstGeom prst="rect">
            <a:avLst/>
          </a:prstGeom>
        </p:spPr>
      </p:pic>
      <p:pic>
        <p:nvPicPr>
          <p:cNvPr id="38" name="Picture 37" descr="Blue text on a white background&#10;&#10;Description automatically generated">
            <a:extLst>
              <a:ext uri="{FF2B5EF4-FFF2-40B4-BE49-F238E27FC236}">
                <a16:creationId xmlns:a16="http://schemas.microsoft.com/office/drawing/2014/main" id="{F216FDE1-301E-092E-3A60-FE3D005E123D}"/>
              </a:ext>
            </a:extLst>
          </p:cNvPr>
          <p:cNvPicPr>
            <a:picLocks noChangeAspect="1"/>
          </p:cNvPicPr>
          <p:nvPr/>
        </p:nvPicPr>
        <p:blipFill>
          <a:blip r:embed="rId30">
            <a:extLst>
              <a:ext uri="{28A0092B-C50C-407E-A947-70E740481C1C}">
                <a14:useLocalDpi xmlns:a14="http://schemas.microsoft.com/office/drawing/2010/main" val="0"/>
              </a:ext>
              <a:ext uri="{837473B0-CC2E-450A-ABE3-18F120FF3D39}">
                <a1611:picAttrSrcUrl xmlns:a1611="http://schemas.microsoft.com/office/drawing/2016/11/main" r:id="rId31"/>
              </a:ext>
            </a:extLst>
          </a:blip>
          <a:stretch>
            <a:fillRect/>
          </a:stretch>
        </p:blipFill>
        <p:spPr>
          <a:xfrm>
            <a:off x="7462812" y="1077638"/>
            <a:ext cx="2156664" cy="676985"/>
          </a:xfrm>
          <a:prstGeom prst="rect">
            <a:avLst/>
          </a:prstGeom>
        </p:spPr>
      </p:pic>
      <p:pic>
        <p:nvPicPr>
          <p:cNvPr id="40" name="Picture 39" descr="A blue background with white text&#10;&#10;Description automatically generated">
            <a:extLst>
              <a:ext uri="{FF2B5EF4-FFF2-40B4-BE49-F238E27FC236}">
                <a16:creationId xmlns:a16="http://schemas.microsoft.com/office/drawing/2014/main" id="{3AAE73F0-A8B4-2C6A-B005-F7BA2F70E4D3}"/>
              </a:ext>
            </a:extLst>
          </p:cNvPr>
          <p:cNvPicPr>
            <a:picLocks noChangeAspect="1"/>
          </p:cNvPicPr>
          <p:nvPr/>
        </p:nvPicPr>
        <p:blipFill>
          <a:blip r:embed="rId32">
            <a:extLst>
              <a:ext uri="{28A0092B-C50C-407E-A947-70E740481C1C}">
                <a14:useLocalDpi xmlns:a14="http://schemas.microsoft.com/office/drawing/2010/main" val="0"/>
              </a:ext>
              <a:ext uri="{837473B0-CC2E-450A-ABE3-18F120FF3D39}">
                <a1611:picAttrSrcUrl xmlns:a1611="http://schemas.microsoft.com/office/drawing/2016/11/main" r:id="rId33"/>
              </a:ext>
            </a:extLst>
          </a:blip>
          <a:stretch>
            <a:fillRect/>
          </a:stretch>
        </p:blipFill>
        <p:spPr>
          <a:xfrm>
            <a:off x="9986357" y="1333730"/>
            <a:ext cx="1423208" cy="1067406"/>
          </a:xfrm>
          <a:prstGeom prst="rect">
            <a:avLst/>
          </a:prstGeom>
        </p:spPr>
      </p:pic>
      <p:pic>
        <p:nvPicPr>
          <p:cNvPr id="42" name="Picture 41" descr="A logo with a triangle and a letter&#10;&#10;Description automatically generated">
            <a:extLst>
              <a:ext uri="{FF2B5EF4-FFF2-40B4-BE49-F238E27FC236}">
                <a16:creationId xmlns:a16="http://schemas.microsoft.com/office/drawing/2014/main" id="{F6DB5C12-F913-069D-3F8D-37413D77027F}"/>
              </a:ext>
            </a:extLst>
          </p:cNvPr>
          <p:cNvPicPr>
            <a:picLocks noChangeAspect="1"/>
          </p:cNvPicPr>
          <p:nvPr/>
        </p:nvPicPr>
        <p:blipFill>
          <a:blip r:embed="rId34">
            <a:extLst>
              <a:ext uri="{28A0092B-C50C-407E-A947-70E740481C1C}">
                <a14:useLocalDpi xmlns:a14="http://schemas.microsoft.com/office/drawing/2010/main" val="0"/>
              </a:ext>
              <a:ext uri="{837473B0-CC2E-450A-ABE3-18F120FF3D39}">
                <a1611:picAttrSrcUrl xmlns:a1611="http://schemas.microsoft.com/office/drawing/2016/11/main" r:id="rId35"/>
              </a:ext>
            </a:extLst>
          </a:blip>
          <a:stretch>
            <a:fillRect/>
          </a:stretch>
        </p:blipFill>
        <p:spPr>
          <a:xfrm>
            <a:off x="1743510" y="1020832"/>
            <a:ext cx="1065314" cy="1331643"/>
          </a:xfrm>
          <a:prstGeom prst="rect">
            <a:avLst/>
          </a:prstGeom>
        </p:spPr>
      </p:pic>
      <p:pic>
        <p:nvPicPr>
          <p:cNvPr id="44" name="Picture 43" descr="A green and black logo&#10;&#10;Description automatically generated">
            <a:extLst>
              <a:ext uri="{FF2B5EF4-FFF2-40B4-BE49-F238E27FC236}">
                <a16:creationId xmlns:a16="http://schemas.microsoft.com/office/drawing/2014/main" id="{1B13F822-EAE9-9129-6DC4-307206DBB9C4}"/>
              </a:ext>
            </a:extLst>
          </p:cNvPr>
          <p:cNvPicPr>
            <a:picLocks noChangeAspect="1"/>
          </p:cNvPicPr>
          <p:nvPr/>
        </p:nvPicPr>
        <p:blipFill>
          <a:blip r:embed="rId36">
            <a:extLst>
              <a:ext uri="{28A0092B-C50C-407E-A947-70E740481C1C}">
                <a14:useLocalDpi xmlns:a14="http://schemas.microsoft.com/office/drawing/2010/main" val="0"/>
              </a:ext>
              <a:ext uri="{837473B0-CC2E-450A-ABE3-18F120FF3D39}">
                <a1611:picAttrSrcUrl xmlns:a1611="http://schemas.microsoft.com/office/drawing/2016/11/main" r:id="rId37"/>
              </a:ext>
            </a:extLst>
          </a:blip>
          <a:stretch>
            <a:fillRect/>
          </a:stretch>
        </p:blipFill>
        <p:spPr>
          <a:xfrm>
            <a:off x="587774" y="4551467"/>
            <a:ext cx="1580956" cy="625880"/>
          </a:xfrm>
          <a:prstGeom prst="rect">
            <a:avLst/>
          </a:prstGeom>
        </p:spPr>
      </p:pic>
      <p:pic>
        <p:nvPicPr>
          <p:cNvPr id="46" name="Picture 45" descr="A blue triangle with a black background&#10;&#10;Description automatically generated">
            <a:extLst>
              <a:ext uri="{FF2B5EF4-FFF2-40B4-BE49-F238E27FC236}">
                <a16:creationId xmlns:a16="http://schemas.microsoft.com/office/drawing/2014/main" id="{600958B3-D6C0-0A54-D116-67547B5880BE}"/>
              </a:ext>
            </a:extLst>
          </p:cNvPr>
          <p:cNvPicPr>
            <a:picLocks noChangeAspect="1"/>
          </p:cNvPicPr>
          <p:nvPr/>
        </p:nvPicPr>
        <p:blipFill>
          <a:blip r:embed="rId38">
            <a:extLst>
              <a:ext uri="{28A0092B-C50C-407E-A947-70E740481C1C}">
                <a14:useLocalDpi xmlns:a14="http://schemas.microsoft.com/office/drawing/2010/main" val="0"/>
              </a:ext>
              <a:ext uri="{837473B0-CC2E-450A-ABE3-18F120FF3D39}">
                <a1611:picAttrSrcUrl xmlns:a1611="http://schemas.microsoft.com/office/drawing/2016/11/main" r:id="rId39"/>
              </a:ext>
            </a:extLst>
          </a:blip>
          <a:stretch>
            <a:fillRect/>
          </a:stretch>
        </p:blipFill>
        <p:spPr>
          <a:xfrm>
            <a:off x="745119" y="3626558"/>
            <a:ext cx="980955" cy="980955"/>
          </a:xfrm>
          <a:prstGeom prst="rect">
            <a:avLst/>
          </a:prstGeom>
        </p:spPr>
      </p:pic>
      <p:pic>
        <p:nvPicPr>
          <p:cNvPr id="48" name="Picture 47" descr="A logo on a black background&#10;&#10;Description automatically generated">
            <a:extLst>
              <a:ext uri="{FF2B5EF4-FFF2-40B4-BE49-F238E27FC236}">
                <a16:creationId xmlns:a16="http://schemas.microsoft.com/office/drawing/2014/main" id="{9F931069-E152-A290-DF75-D6E2DCD5ECAE}"/>
              </a:ext>
            </a:extLst>
          </p:cNvPr>
          <p:cNvPicPr>
            <a:picLocks noChangeAspect="1"/>
          </p:cNvPicPr>
          <p:nvPr/>
        </p:nvPicPr>
        <p:blipFill rotWithShape="1">
          <a:blip r:embed="rId40">
            <a:extLst>
              <a:ext uri="{28A0092B-C50C-407E-A947-70E740481C1C}">
                <a14:useLocalDpi xmlns:a14="http://schemas.microsoft.com/office/drawing/2010/main" val="0"/>
              </a:ext>
              <a:ext uri="{837473B0-CC2E-450A-ABE3-18F120FF3D39}">
                <a1611:picAttrSrcUrl xmlns:a1611="http://schemas.microsoft.com/office/drawing/2016/11/main" r:id="rId41"/>
              </a:ext>
            </a:extLst>
          </a:blip>
          <a:srcRect t="16700" b="11631"/>
          <a:stretch/>
        </p:blipFill>
        <p:spPr>
          <a:xfrm>
            <a:off x="9636454" y="5202730"/>
            <a:ext cx="1605823" cy="905451"/>
          </a:xfrm>
          <a:prstGeom prst="rect">
            <a:avLst/>
          </a:prstGeom>
        </p:spPr>
      </p:pic>
      <p:pic>
        <p:nvPicPr>
          <p:cNvPr id="50" name="Picture 49" descr="A logo with a bear and a plant&#10;&#10;Description automatically generated">
            <a:extLst>
              <a:ext uri="{FF2B5EF4-FFF2-40B4-BE49-F238E27FC236}">
                <a16:creationId xmlns:a16="http://schemas.microsoft.com/office/drawing/2014/main" id="{1633948F-EF89-8C62-E899-60A985AD7C33}"/>
              </a:ext>
            </a:extLst>
          </p:cNvPr>
          <p:cNvPicPr>
            <a:picLocks noChangeAspect="1"/>
          </p:cNvPicPr>
          <p:nvPr/>
        </p:nvPicPr>
        <p:blipFill>
          <a:blip r:embed="rId42">
            <a:extLst>
              <a:ext uri="{28A0092B-C50C-407E-A947-70E740481C1C}">
                <a14:useLocalDpi xmlns:a14="http://schemas.microsoft.com/office/drawing/2010/main" val="0"/>
              </a:ext>
              <a:ext uri="{837473B0-CC2E-450A-ABE3-18F120FF3D39}">
                <a1611:picAttrSrcUrl xmlns:a1611="http://schemas.microsoft.com/office/drawing/2016/11/main" r:id="rId43"/>
              </a:ext>
            </a:extLst>
          </a:blip>
          <a:stretch>
            <a:fillRect/>
          </a:stretch>
        </p:blipFill>
        <p:spPr>
          <a:xfrm>
            <a:off x="6272758" y="2179952"/>
            <a:ext cx="1143000" cy="1143000"/>
          </a:xfrm>
          <a:prstGeom prst="rect">
            <a:avLst/>
          </a:prstGeom>
        </p:spPr>
      </p:pic>
      <p:pic>
        <p:nvPicPr>
          <p:cNvPr id="53" name="Picture 52" descr="A blue background with a star and text&#10;&#10;Description automatically generated">
            <a:extLst>
              <a:ext uri="{FF2B5EF4-FFF2-40B4-BE49-F238E27FC236}">
                <a16:creationId xmlns:a16="http://schemas.microsoft.com/office/drawing/2014/main" id="{839FB293-7AE8-B69F-2DE8-11E4AFF6DE40}"/>
              </a:ext>
            </a:extLst>
          </p:cNvPr>
          <p:cNvPicPr>
            <a:picLocks noChangeAspect="1"/>
          </p:cNvPicPr>
          <p:nvPr/>
        </p:nvPicPr>
        <p:blipFill>
          <a:blip r:embed="rId44">
            <a:extLst>
              <a:ext uri="{28A0092B-C50C-407E-A947-70E740481C1C}">
                <a14:useLocalDpi xmlns:a14="http://schemas.microsoft.com/office/drawing/2010/main" val="0"/>
              </a:ext>
              <a:ext uri="{837473B0-CC2E-450A-ABE3-18F120FF3D39}">
                <a1611:picAttrSrcUrl xmlns:a1611="http://schemas.microsoft.com/office/drawing/2016/11/main" r:id="rId45"/>
              </a:ext>
            </a:extLst>
          </a:blip>
          <a:stretch>
            <a:fillRect/>
          </a:stretch>
        </p:blipFill>
        <p:spPr>
          <a:xfrm>
            <a:off x="9593494" y="4021544"/>
            <a:ext cx="2269248" cy="1276452"/>
          </a:xfrm>
          <a:prstGeom prst="rect">
            <a:avLst/>
          </a:prstGeom>
        </p:spPr>
      </p:pic>
      <p:pic>
        <p:nvPicPr>
          <p:cNvPr id="55" name="Picture 54" descr="A logo with blue and red letters&#10;&#10;Description automatically generated">
            <a:extLst>
              <a:ext uri="{FF2B5EF4-FFF2-40B4-BE49-F238E27FC236}">
                <a16:creationId xmlns:a16="http://schemas.microsoft.com/office/drawing/2014/main" id="{ACABBA15-F6BC-7DD3-FB50-6F9863033E2E}"/>
              </a:ext>
            </a:extLst>
          </p:cNvPr>
          <p:cNvPicPr>
            <a:picLocks noChangeAspect="1"/>
          </p:cNvPicPr>
          <p:nvPr/>
        </p:nvPicPr>
        <p:blipFill>
          <a:blip r:embed="rId46">
            <a:extLst>
              <a:ext uri="{28A0092B-C50C-407E-A947-70E740481C1C}">
                <a14:useLocalDpi xmlns:a14="http://schemas.microsoft.com/office/drawing/2010/main" val="0"/>
              </a:ext>
              <a:ext uri="{837473B0-CC2E-450A-ABE3-18F120FF3D39}">
                <a1611:picAttrSrcUrl xmlns:a1611="http://schemas.microsoft.com/office/drawing/2016/11/main" r:id="rId47"/>
              </a:ext>
            </a:extLst>
          </a:blip>
          <a:stretch>
            <a:fillRect/>
          </a:stretch>
        </p:blipFill>
        <p:spPr>
          <a:xfrm>
            <a:off x="4539392" y="5679430"/>
            <a:ext cx="964896" cy="964896"/>
          </a:xfrm>
          <a:prstGeom prst="rect">
            <a:avLst/>
          </a:prstGeom>
        </p:spPr>
      </p:pic>
      <p:pic>
        <p:nvPicPr>
          <p:cNvPr id="57" name="Picture 56" descr="A blue and red sign with a check mark&#10;&#10;Description automatically generated">
            <a:extLst>
              <a:ext uri="{FF2B5EF4-FFF2-40B4-BE49-F238E27FC236}">
                <a16:creationId xmlns:a16="http://schemas.microsoft.com/office/drawing/2014/main" id="{6DAAB54D-36AC-F3B7-AD2C-C5BF9463F15B}"/>
              </a:ext>
            </a:extLst>
          </p:cNvPr>
          <p:cNvPicPr>
            <a:picLocks noChangeAspect="1"/>
          </p:cNvPicPr>
          <p:nvPr/>
        </p:nvPicPr>
        <p:blipFill>
          <a:blip r:embed="rId48">
            <a:extLst>
              <a:ext uri="{28A0092B-C50C-407E-A947-70E740481C1C}">
                <a14:useLocalDpi xmlns:a14="http://schemas.microsoft.com/office/drawing/2010/main" val="0"/>
              </a:ext>
              <a:ext uri="{837473B0-CC2E-450A-ABE3-18F120FF3D39}">
                <a1611:picAttrSrcUrl xmlns:a1611="http://schemas.microsoft.com/office/drawing/2016/11/main" r:id="rId49"/>
              </a:ext>
            </a:extLst>
          </a:blip>
          <a:stretch>
            <a:fillRect/>
          </a:stretch>
        </p:blipFill>
        <p:spPr>
          <a:xfrm>
            <a:off x="7436955" y="5593352"/>
            <a:ext cx="1935570" cy="806488"/>
          </a:xfrm>
          <a:prstGeom prst="rect">
            <a:avLst/>
          </a:prstGeom>
        </p:spPr>
      </p:pic>
      <p:pic>
        <p:nvPicPr>
          <p:cNvPr id="60" name="Picture 59" descr="A blue logo with a black background&#10;&#10;Description automatically generated">
            <a:extLst>
              <a:ext uri="{FF2B5EF4-FFF2-40B4-BE49-F238E27FC236}">
                <a16:creationId xmlns:a16="http://schemas.microsoft.com/office/drawing/2014/main" id="{221353EF-7347-019B-B3C8-9FE39D5D5783}"/>
              </a:ext>
            </a:extLst>
          </p:cNvPr>
          <p:cNvPicPr>
            <a:picLocks noChangeAspect="1"/>
          </p:cNvPicPr>
          <p:nvPr/>
        </p:nvPicPr>
        <p:blipFill rotWithShape="1">
          <a:blip r:embed="rId50">
            <a:extLst>
              <a:ext uri="{28A0092B-C50C-407E-A947-70E740481C1C}">
                <a14:useLocalDpi xmlns:a14="http://schemas.microsoft.com/office/drawing/2010/main" val="0"/>
              </a:ext>
              <a:ext uri="{837473B0-CC2E-450A-ABE3-18F120FF3D39}">
                <a1611:picAttrSrcUrl xmlns:a1611="http://schemas.microsoft.com/office/drawing/2016/11/main" r:id="rId51"/>
              </a:ext>
            </a:extLst>
          </a:blip>
          <a:srcRect t="12311" b="2850"/>
          <a:stretch/>
        </p:blipFill>
        <p:spPr>
          <a:xfrm>
            <a:off x="591508" y="5297995"/>
            <a:ext cx="1521254" cy="1346331"/>
          </a:xfrm>
          <a:prstGeom prst="rect">
            <a:avLst/>
          </a:prstGeom>
        </p:spPr>
      </p:pic>
      <p:pic>
        <p:nvPicPr>
          <p:cNvPr id="62" name="Picture 61" descr="A close-up of a logo&#10;&#10;Description automatically generated">
            <a:extLst>
              <a:ext uri="{FF2B5EF4-FFF2-40B4-BE49-F238E27FC236}">
                <a16:creationId xmlns:a16="http://schemas.microsoft.com/office/drawing/2014/main" id="{DE7FE347-FBF2-2511-89EE-B2E78F752317}"/>
              </a:ext>
            </a:extLst>
          </p:cNvPr>
          <p:cNvPicPr>
            <a:picLocks noChangeAspect="1"/>
          </p:cNvPicPr>
          <p:nvPr/>
        </p:nvPicPr>
        <p:blipFill>
          <a:blip r:embed="rId52">
            <a:extLst>
              <a:ext uri="{28A0092B-C50C-407E-A947-70E740481C1C}">
                <a14:useLocalDpi xmlns:a14="http://schemas.microsoft.com/office/drawing/2010/main" val="0"/>
              </a:ext>
              <a:ext uri="{837473B0-CC2E-450A-ABE3-18F120FF3D39}">
                <a1611:picAttrSrcUrl xmlns:a1611="http://schemas.microsoft.com/office/drawing/2016/11/main" r:id="rId53"/>
              </a:ext>
            </a:extLst>
          </a:blip>
          <a:stretch>
            <a:fillRect/>
          </a:stretch>
        </p:blipFill>
        <p:spPr>
          <a:xfrm>
            <a:off x="4401063" y="4148454"/>
            <a:ext cx="1035360" cy="1035360"/>
          </a:xfrm>
          <a:prstGeom prst="rect">
            <a:avLst/>
          </a:prstGeom>
        </p:spPr>
      </p:pic>
      <p:pic>
        <p:nvPicPr>
          <p:cNvPr id="64" name="Picture 63" descr="A blue and yellow logo&#10;&#10;Description automatically generated">
            <a:extLst>
              <a:ext uri="{FF2B5EF4-FFF2-40B4-BE49-F238E27FC236}">
                <a16:creationId xmlns:a16="http://schemas.microsoft.com/office/drawing/2014/main" id="{472FE25A-DDCB-4808-83A2-87C040F915E0}"/>
              </a:ext>
            </a:extLst>
          </p:cNvPr>
          <p:cNvPicPr>
            <a:picLocks noChangeAspect="1"/>
          </p:cNvPicPr>
          <p:nvPr/>
        </p:nvPicPr>
        <p:blipFill>
          <a:blip r:embed="rId54">
            <a:extLst>
              <a:ext uri="{28A0092B-C50C-407E-A947-70E740481C1C}">
                <a14:useLocalDpi xmlns:a14="http://schemas.microsoft.com/office/drawing/2010/main" val="0"/>
              </a:ext>
              <a:ext uri="{837473B0-CC2E-450A-ABE3-18F120FF3D39}">
                <a1611:picAttrSrcUrl xmlns:a1611="http://schemas.microsoft.com/office/drawing/2016/11/main" r:id="rId55"/>
              </a:ext>
            </a:extLst>
          </a:blip>
          <a:stretch>
            <a:fillRect/>
          </a:stretch>
        </p:blipFill>
        <p:spPr>
          <a:xfrm>
            <a:off x="2534554" y="4748244"/>
            <a:ext cx="1583784" cy="879880"/>
          </a:xfrm>
          <a:prstGeom prst="rect">
            <a:avLst/>
          </a:prstGeom>
        </p:spPr>
      </p:pic>
      <p:pic>
        <p:nvPicPr>
          <p:cNvPr id="66" name="Picture 65" descr="A logo with a couple of people&#10;&#10;Description automatically generated">
            <a:extLst>
              <a:ext uri="{FF2B5EF4-FFF2-40B4-BE49-F238E27FC236}">
                <a16:creationId xmlns:a16="http://schemas.microsoft.com/office/drawing/2014/main" id="{9B6E2160-160B-4D94-5AD0-089AC1FDECDE}"/>
              </a:ext>
            </a:extLst>
          </p:cNvPr>
          <p:cNvPicPr>
            <a:picLocks noChangeAspect="1"/>
          </p:cNvPicPr>
          <p:nvPr/>
        </p:nvPicPr>
        <p:blipFill>
          <a:blip r:embed="rId56">
            <a:extLst>
              <a:ext uri="{28A0092B-C50C-407E-A947-70E740481C1C}">
                <a14:useLocalDpi xmlns:a14="http://schemas.microsoft.com/office/drawing/2010/main" val="0"/>
              </a:ext>
              <a:ext uri="{837473B0-CC2E-450A-ABE3-18F120FF3D39}">
                <a1611:picAttrSrcUrl xmlns:a1611="http://schemas.microsoft.com/office/drawing/2016/11/main" r:id="rId57"/>
              </a:ext>
            </a:extLst>
          </a:blip>
          <a:stretch>
            <a:fillRect/>
          </a:stretch>
        </p:blipFill>
        <p:spPr>
          <a:xfrm>
            <a:off x="5926299" y="5364392"/>
            <a:ext cx="1127963" cy="1127963"/>
          </a:xfrm>
          <a:prstGeom prst="rect">
            <a:avLst/>
          </a:prstGeom>
        </p:spPr>
      </p:pic>
      <p:pic>
        <p:nvPicPr>
          <p:cNvPr id="68" name="Picture 67" descr="A close-up of a logo&#10;&#10;Description automatically generated">
            <a:extLst>
              <a:ext uri="{FF2B5EF4-FFF2-40B4-BE49-F238E27FC236}">
                <a16:creationId xmlns:a16="http://schemas.microsoft.com/office/drawing/2014/main" id="{CD5F0A68-331D-478A-64EC-5090D4897B3A}"/>
              </a:ext>
            </a:extLst>
          </p:cNvPr>
          <p:cNvPicPr>
            <a:picLocks noChangeAspect="1"/>
          </p:cNvPicPr>
          <p:nvPr/>
        </p:nvPicPr>
        <p:blipFill rotWithShape="1">
          <a:blip r:embed="rId58">
            <a:extLst>
              <a:ext uri="{28A0092B-C50C-407E-A947-70E740481C1C}">
                <a14:useLocalDpi xmlns:a14="http://schemas.microsoft.com/office/drawing/2010/main" val="0"/>
              </a:ext>
              <a:ext uri="{837473B0-CC2E-450A-ABE3-18F120FF3D39}">
                <a1611:picAttrSrcUrl xmlns:a1611="http://schemas.microsoft.com/office/drawing/2016/11/main" r:id="rId59"/>
              </a:ext>
            </a:extLst>
          </a:blip>
          <a:srcRect l="11860" r="12345"/>
          <a:stretch/>
        </p:blipFill>
        <p:spPr>
          <a:xfrm>
            <a:off x="416924" y="1127186"/>
            <a:ext cx="1048713" cy="1254919"/>
          </a:xfrm>
          <a:prstGeom prst="rect">
            <a:avLst/>
          </a:prstGeom>
        </p:spPr>
      </p:pic>
    </p:spTree>
    <p:extLst>
      <p:ext uri="{BB962C8B-B14F-4D97-AF65-F5344CB8AC3E}">
        <p14:creationId xmlns:p14="http://schemas.microsoft.com/office/powerpoint/2010/main" val="370239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35C7-80AC-C100-B47F-BBCD630B62CD}"/>
              </a:ext>
            </a:extLst>
          </p:cNvPr>
          <p:cNvSpPr>
            <a:spLocks noGrp="1"/>
          </p:cNvSpPr>
          <p:nvPr>
            <p:ph type="title"/>
          </p:nvPr>
        </p:nvSpPr>
        <p:spPr>
          <a:xfrm>
            <a:off x="2601364" y="2329059"/>
            <a:ext cx="6989271" cy="2199881"/>
          </a:xfrm>
        </p:spPr>
        <p:txBody>
          <a:bodyPr>
            <a:noAutofit/>
          </a:bodyPr>
          <a:lstStyle/>
          <a:p>
            <a:pPr algn="ctr"/>
            <a:r>
              <a:rPr lang="en-US" sz="9600" dirty="0">
                <a:latin typeface="Dreaming Outloud Pro" panose="03050502040302030504" pitchFamily="66" charset="0"/>
                <a:cs typeface="Dreaming Outloud Pro" panose="03050502040302030504" pitchFamily="66" charset="0"/>
              </a:rPr>
              <a:t>THANK YOU</a:t>
            </a:r>
            <a:endParaRPr lang="en-IN" sz="9600" dirty="0">
              <a:latin typeface="Dreaming Outloud Pro" panose="03050502040302030504" pitchFamily="66" charset="0"/>
              <a:cs typeface="Dreaming Outloud Pro" panose="03050502040302030504" pitchFamily="66" charset="0"/>
            </a:endParaRPr>
          </a:p>
        </p:txBody>
      </p:sp>
    </p:spTree>
    <p:extLst>
      <p:ext uri="{BB962C8B-B14F-4D97-AF65-F5344CB8AC3E}">
        <p14:creationId xmlns:p14="http://schemas.microsoft.com/office/powerpoint/2010/main" val="412383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8B77CDD-CCF4-2BC2-EE1B-B5840D52D9D7}"/>
              </a:ext>
            </a:extLst>
          </p:cNvPr>
          <p:cNvSpPr txBox="1">
            <a:spLocks/>
          </p:cNvSpPr>
          <p:nvPr/>
        </p:nvSpPr>
        <p:spPr>
          <a:xfrm>
            <a:off x="356075" y="346874"/>
            <a:ext cx="9758104" cy="615540"/>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a:lstStyle>
          <a:p>
            <a:r>
              <a:rPr lang="en-US" sz="3200" dirty="0">
                <a:solidFill>
                  <a:schemeClr val="bg1"/>
                </a:solidFill>
              </a:rPr>
              <a:t>Sify’s Managed Security Services </a:t>
            </a:r>
            <a:endParaRPr lang="en-IN" sz="3200" dirty="0">
              <a:solidFill>
                <a:schemeClr val="bg1"/>
              </a:solidFill>
            </a:endParaRPr>
          </a:p>
        </p:txBody>
      </p:sp>
      <p:pic>
        <p:nvPicPr>
          <p:cNvPr id="2" name="Picture 2">
            <a:extLst>
              <a:ext uri="{FF2B5EF4-FFF2-40B4-BE49-F238E27FC236}">
                <a16:creationId xmlns:a16="http://schemas.microsoft.com/office/drawing/2014/main" id="{98E9591A-C2C2-FEAE-75AB-C3FE041B1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293" y="2074429"/>
            <a:ext cx="4711295" cy="36913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1AE33E69-90F7-1CAE-2486-433E593F6E84}"/>
              </a:ext>
            </a:extLst>
          </p:cNvPr>
          <p:cNvGraphicFramePr/>
          <p:nvPr>
            <p:extLst>
              <p:ext uri="{D42A27DB-BD31-4B8C-83A1-F6EECF244321}">
                <p14:modId xmlns:p14="http://schemas.microsoft.com/office/powerpoint/2010/main" val="2316916425"/>
              </p:ext>
            </p:extLst>
          </p:nvPr>
        </p:nvGraphicFramePr>
        <p:xfrm>
          <a:off x="629412" y="1319134"/>
          <a:ext cx="5771388" cy="4931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533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E05D8-0AE6-42C2-F70E-7D84880B1B22}"/>
              </a:ext>
            </a:extLst>
          </p:cNvPr>
          <p:cNvSpPr/>
          <p:nvPr/>
        </p:nvSpPr>
        <p:spPr>
          <a:xfrm>
            <a:off x="1306642" y="2862521"/>
            <a:ext cx="9578715" cy="1132957"/>
          </a:xfrm>
          <a:prstGeom prst="rect">
            <a:avLst/>
          </a:prstGeom>
          <a:solidFill>
            <a:schemeClr val="bg1">
              <a:alpha val="58000"/>
            </a:schemeClr>
          </a:solidFill>
          <a:ln>
            <a:noFill/>
          </a:ln>
        </p:spPr>
        <p:txBody>
          <a:bodyPr wrap="square" lIns="180000" tIns="180000" rIns="180000" bIns="180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effectLst/>
                <a:uLnTx/>
                <a:uFillTx/>
                <a:latin typeface="Arial Nova" panose="020B0504020202020204" pitchFamily="34" charset="0"/>
                <a:ea typeface="Open Sans" panose="020B0606030504020204" pitchFamily="34" charset="0"/>
                <a:cs typeface="Segoe UI" panose="020B0502040204020203" pitchFamily="34" charset="0"/>
              </a:rPr>
              <a:t>Sify DDoS Protection Services</a:t>
            </a:r>
          </a:p>
        </p:txBody>
      </p:sp>
    </p:spTree>
    <p:extLst>
      <p:ext uri="{BB962C8B-B14F-4D97-AF65-F5344CB8AC3E}">
        <p14:creationId xmlns:p14="http://schemas.microsoft.com/office/powerpoint/2010/main" val="320268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8B77CDD-CCF4-2BC2-EE1B-B5840D52D9D7}"/>
              </a:ext>
            </a:extLst>
          </p:cNvPr>
          <p:cNvSpPr txBox="1">
            <a:spLocks/>
          </p:cNvSpPr>
          <p:nvPr/>
        </p:nvSpPr>
        <p:spPr>
          <a:xfrm>
            <a:off x="356075" y="346874"/>
            <a:ext cx="10060254" cy="615540"/>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a:lstStyle>
          <a:p>
            <a:r>
              <a:rPr lang="en-US" sz="3200" dirty="0">
                <a:solidFill>
                  <a:schemeClr val="bg1"/>
                </a:solidFill>
              </a:rPr>
              <a:t>DDoS Protection - Key to Availability Risk Planning</a:t>
            </a:r>
            <a:endParaRPr lang="en-IN" sz="3200" dirty="0">
              <a:solidFill>
                <a:schemeClr val="bg1"/>
              </a:solidFill>
            </a:endParaRPr>
          </a:p>
        </p:txBody>
      </p:sp>
      <p:graphicFrame>
        <p:nvGraphicFramePr>
          <p:cNvPr id="4" name="Diagram 3">
            <a:extLst>
              <a:ext uri="{FF2B5EF4-FFF2-40B4-BE49-F238E27FC236}">
                <a16:creationId xmlns:a16="http://schemas.microsoft.com/office/drawing/2014/main" id="{5F7477AD-1AD4-E709-9949-B2F3E09FA470}"/>
              </a:ext>
            </a:extLst>
          </p:cNvPr>
          <p:cNvGraphicFramePr/>
          <p:nvPr/>
        </p:nvGraphicFramePr>
        <p:xfrm>
          <a:off x="1245868" y="1727934"/>
          <a:ext cx="487915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Rectangle 40">
            <a:extLst>
              <a:ext uri="{FF2B5EF4-FFF2-40B4-BE49-F238E27FC236}">
                <a16:creationId xmlns:a16="http://schemas.microsoft.com/office/drawing/2014/main" id="{F8A4EDD5-B595-A53B-3512-D8AE234AE029}"/>
              </a:ext>
            </a:extLst>
          </p:cNvPr>
          <p:cNvSpPr/>
          <p:nvPr/>
        </p:nvSpPr>
        <p:spPr>
          <a:xfrm rot="16200000">
            <a:off x="225177" y="3559879"/>
            <a:ext cx="264469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ea typeface="+mn-ea"/>
                <a:cs typeface="Arial"/>
              </a:rPr>
              <a:t>Availability Scorecard</a:t>
            </a:r>
          </a:p>
        </p:txBody>
      </p:sp>
      <p:sp>
        <p:nvSpPr>
          <p:cNvPr id="42" name="Rectangle 41">
            <a:extLst>
              <a:ext uri="{FF2B5EF4-FFF2-40B4-BE49-F238E27FC236}">
                <a16:creationId xmlns:a16="http://schemas.microsoft.com/office/drawing/2014/main" id="{C9909792-B002-EFC4-50CE-C48D9DFFA309}"/>
              </a:ext>
            </a:extLst>
          </p:cNvPr>
          <p:cNvSpPr/>
          <p:nvPr/>
        </p:nvSpPr>
        <p:spPr>
          <a:xfrm>
            <a:off x="6039887" y="2691278"/>
            <a:ext cx="5215023" cy="1194512"/>
          </a:xfrm>
          <a:prstGeom prst="rect">
            <a:avLst/>
          </a:prstGeom>
          <a:ln>
            <a:solidFill>
              <a:schemeClr val="bg1"/>
            </a:solidFill>
          </a:ln>
        </p:spPr>
        <p:txBody>
          <a:bodyPr wrap="square" lIns="180000" tIns="180000" rIns="180000" bIns="18000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Arial Nova" panose="020B0504020202020204" pitchFamily="34" charset="0"/>
                <a:ea typeface="Open Sans" panose="020B0606030504020204" pitchFamily="34" charset="0"/>
                <a:cs typeface="Segoe UI" panose="020B0502040204020203" pitchFamily="34" charset="0"/>
              </a:rPr>
              <a:t>When measuring the risk to the availability or resiliency of services, where does </a:t>
            </a:r>
            <a:r>
              <a:rPr kumimoji="0" lang="en-US" b="1" i="0" u="none" strike="noStrike" kern="1200" cap="none" spc="0" normalizeH="0" baseline="0" noProof="0" dirty="0">
                <a:ln>
                  <a:noFill/>
                </a:ln>
                <a:solidFill>
                  <a:schemeClr val="bg1"/>
                </a:solidFill>
                <a:effectLst/>
                <a:uLnTx/>
                <a:uFillTx/>
                <a:latin typeface="Arial Nova" panose="020B0504020202020204" pitchFamily="34" charset="0"/>
                <a:ea typeface="Open Sans" panose="020B0606030504020204" pitchFamily="34" charset="0"/>
                <a:cs typeface="Segoe UI" panose="020B0502040204020203" pitchFamily="34" charset="0"/>
              </a:rPr>
              <a:t>the risk of DDoS attacks</a:t>
            </a:r>
            <a:r>
              <a:rPr kumimoji="0" lang="en-US" b="0" i="0" u="none" strike="noStrike" kern="1200" cap="none" spc="0" normalizeH="0" baseline="0" noProof="0" dirty="0">
                <a:ln>
                  <a:noFill/>
                </a:ln>
                <a:solidFill>
                  <a:schemeClr val="bg1"/>
                </a:solidFill>
                <a:effectLst/>
                <a:uLnTx/>
                <a:uFillTx/>
                <a:latin typeface="Arial Nova" panose="020B0504020202020204" pitchFamily="34" charset="0"/>
                <a:ea typeface="Open Sans" panose="020B0606030504020204" pitchFamily="34" charset="0"/>
                <a:cs typeface="Segoe UI" panose="020B0502040204020203" pitchFamily="34" charset="0"/>
              </a:rPr>
              <a:t> fall on the list?</a:t>
            </a:r>
          </a:p>
        </p:txBody>
      </p:sp>
    </p:spTree>
    <p:extLst>
      <p:ext uri="{BB962C8B-B14F-4D97-AF65-F5344CB8AC3E}">
        <p14:creationId xmlns:p14="http://schemas.microsoft.com/office/powerpoint/2010/main" val="310308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8B77CDD-CCF4-2BC2-EE1B-B5840D52D9D7}"/>
              </a:ext>
            </a:extLst>
          </p:cNvPr>
          <p:cNvSpPr txBox="1">
            <a:spLocks/>
          </p:cNvSpPr>
          <p:nvPr/>
        </p:nvSpPr>
        <p:spPr>
          <a:xfrm>
            <a:off x="356075" y="346874"/>
            <a:ext cx="10060254" cy="615540"/>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a:lstStyle>
          <a:p>
            <a:r>
              <a:rPr lang="en-US" sz="3200" dirty="0">
                <a:solidFill>
                  <a:schemeClr val="bg1"/>
                </a:solidFill>
              </a:rPr>
              <a:t>Network impact</a:t>
            </a:r>
            <a:endParaRPr lang="en-IN" sz="3200" dirty="0">
              <a:solidFill>
                <a:schemeClr val="bg1"/>
              </a:solidFill>
            </a:endParaRPr>
          </a:p>
        </p:txBody>
      </p:sp>
      <p:grpSp>
        <p:nvGrpSpPr>
          <p:cNvPr id="436" name="Group 435">
            <a:extLst>
              <a:ext uri="{FF2B5EF4-FFF2-40B4-BE49-F238E27FC236}">
                <a16:creationId xmlns:a16="http://schemas.microsoft.com/office/drawing/2014/main" id="{A5FDC1AF-2924-E646-07B4-5F3247AF1760}"/>
              </a:ext>
            </a:extLst>
          </p:cNvPr>
          <p:cNvGrpSpPr/>
          <p:nvPr/>
        </p:nvGrpSpPr>
        <p:grpSpPr>
          <a:xfrm>
            <a:off x="2020756" y="1580078"/>
            <a:ext cx="8150488" cy="3959102"/>
            <a:chOff x="2021116" y="1370068"/>
            <a:chExt cx="8150488" cy="3959102"/>
          </a:xfrm>
        </p:grpSpPr>
        <p:sp>
          <p:nvSpPr>
            <p:cNvPr id="34" name="Line 53">
              <a:extLst>
                <a:ext uri="{FF2B5EF4-FFF2-40B4-BE49-F238E27FC236}">
                  <a16:creationId xmlns:a16="http://schemas.microsoft.com/office/drawing/2014/main" id="{6337B657-A419-CBDA-A5BE-AF994FA63021}"/>
                </a:ext>
              </a:extLst>
            </p:cNvPr>
            <p:cNvSpPr>
              <a:spLocks noChangeShapeType="1"/>
            </p:cNvSpPr>
            <p:nvPr/>
          </p:nvSpPr>
          <p:spPr bwMode="auto">
            <a:xfrm>
              <a:off x="7838359" y="3344838"/>
              <a:ext cx="67733"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5" name="Line 54">
              <a:extLst>
                <a:ext uri="{FF2B5EF4-FFF2-40B4-BE49-F238E27FC236}">
                  <a16:creationId xmlns:a16="http://schemas.microsoft.com/office/drawing/2014/main" id="{534366C5-EEE7-459B-2530-B87EF7C20412}"/>
                </a:ext>
              </a:extLst>
            </p:cNvPr>
            <p:cNvSpPr>
              <a:spLocks noChangeShapeType="1"/>
            </p:cNvSpPr>
            <p:nvPr/>
          </p:nvSpPr>
          <p:spPr bwMode="auto">
            <a:xfrm>
              <a:off x="7945225" y="3344838"/>
              <a:ext cx="67731"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6" name="Line 55">
              <a:extLst>
                <a:ext uri="{FF2B5EF4-FFF2-40B4-BE49-F238E27FC236}">
                  <a16:creationId xmlns:a16="http://schemas.microsoft.com/office/drawing/2014/main" id="{8273F324-7671-661F-613B-C7B45A631B26}"/>
                </a:ext>
              </a:extLst>
            </p:cNvPr>
            <p:cNvSpPr>
              <a:spLocks noChangeShapeType="1"/>
            </p:cNvSpPr>
            <p:nvPr/>
          </p:nvSpPr>
          <p:spPr bwMode="auto">
            <a:xfrm>
              <a:off x="8052089" y="3344838"/>
              <a:ext cx="67733"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7" name="Line 56">
              <a:extLst>
                <a:ext uri="{FF2B5EF4-FFF2-40B4-BE49-F238E27FC236}">
                  <a16:creationId xmlns:a16="http://schemas.microsoft.com/office/drawing/2014/main" id="{3D1388D6-65CA-A871-94B7-3D9D98E06DEF}"/>
                </a:ext>
              </a:extLst>
            </p:cNvPr>
            <p:cNvSpPr>
              <a:spLocks noChangeShapeType="1"/>
            </p:cNvSpPr>
            <p:nvPr/>
          </p:nvSpPr>
          <p:spPr bwMode="auto">
            <a:xfrm>
              <a:off x="8158955" y="3344838"/>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8" name="Line 57">
              <a:extLst>
                <a:ext uri="{FF2B5EF4-FFF2-40B4-BE49-F238E27FC236}">
                  <a16:creationId xmlns:a16="http://schemas.microsoft.com/office/drawing/2014/main" id="{1057F903-E878-2766-0E38-5D51130DFE02}"/>
                </a:ext>
              </a:extLst>
            </p:cNvPr>
            <p:cNvSpPr>
              <a:spLocks noChangeShapeType="1"/>
            </p:cNvSpPr>
            <p:nvPr/>
          </p:nvSpPr>
          <p:spPr bwMode="auto">
            <a:xfrm>
              <a:off x="8265820" y="3344838"/>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9" name="Line 58">
              <a:extLst>
                <a:ext uri="{FF2B5EF4-FFF2-40B4-BE49-F238E27FC236}">
                  <a16:creationId xmlns:a16="http://schemas.microsoft.com/office/drawing/2014/main" id="{3C85E1E0-8A98-0BD2-BB63-9CF83352B1C4}"/>
                </a:ext>
              </a:extLst>
            </p:cNvPr>
            <p:cNvSpPr>
              <a:spLocks noChangeShapeType="1"/>
            </p:cNvSpPr>
            <p:nvPr/>
          </p:nvSpPr>
          <p:spPr bwMode="auto">
            <a:xfrm>
              <a:off x="8372686" y="3344838"/>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0" name="Line 59">
              <a:extLst>
                <a:ext uri="{FF2B5EF4-FFF2-40B4-BE49-F238E27FC236}">
                  <a16:creationId xmlns:a16="http://schemas.microsoft.com/office/drawing/2014/main" id="{DE707AA4-FD7C-753D-B1CA-80035EBAD19A}"/>
                </a:ext>
              </a:extLst>
            </p:cNvPr>
            <p:cNvSpPr>
              <a:spLocks noChangeShapeType="1"/>
            </p:cNvSpPr>
            <p:nvPr/>
          </p:nvSpPr>
          <p:spPr bwMode="auto">
            <a:xfrm>
              <a:off x="8479551" y="3344838"/>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1" name="Line 60">
              <a:extLst>
                <a:ext uri="{FF2B5EF4-FFF2-40B4-BE49-F238E27FC236}">
                  <a16:creationId xmlns:a16="http://schemas.microsoft.com/office/drawing/2014/main" id="{2C01D98E-7349-2931-6A6D-9D62819FBBE7}"/>
                </a:ext>
              </a:extLst>
            </p:cNvPr>
            <p:cNvSpPr>
              <a:spLocks noChangeShapeType="1"/>
            </p:cNvSpPr>
            <p:nvPr/>
          </p:nvSpPr>
          <p:spPr bwMode="auto">
            <a:xfrm>
              <a:off x="8586417" y="3344838"/>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2" name="Line 61">
              <a:extLst>
                <a:ext uri="{FF2B5EF4-FFF2-40B4-BE49-F238E27FC236}">
                  <a16:creationId xmlns:a16="http://schemas.microsoft.com/office/drawing/2014/main" id="{FFDD30A2-9D26-13F6-B9D7-2F85B33C91F2}"/>
                </a:ext>
              </a:extLst>
            </p:cNvPr>
            <p:cNvSpPr>
              <a:spLocks noChangeShapeType="1"/>
            </p:cNvSpPr>
            <p:nvPr/>
          </p:nvSpPr>
          <p:spPr bwMode="auto">
            <a:xfrm>
              <a:off x="8693282" y="3344838"/>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3" name="Line 62">
              <a:extLst>
                <a:ext uri="{FF2B5EF4-FFF2-40B4-BE49-F238E27FC236}">
                  <a16:creationId xmlns:a16="http://schemas.microsoft.com/office/drawing/2014/main" id="{6A3F00C2-D844-F1C5-9D05-CE1AD8E8B560}"/>
                </a:ext>
              </a:extLst>
            </p:cNvPr>
            <p:cNvSpPr>
              <a:spLocks noChangeShapeType="1"/>
            </p:cNvSpPr>
            <p:nvPr/>
          </p:nvSpPr>
          <p:spPr bwMode="auto">
            <a:xfrm>
              <a:off x="8800147" y="3344838"/>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4" name="Line 63">
              <a:extLst>
                <a:ext uri="{FF2B5EF4-FFF2-40B4-BE49-F238E27FC236}">
                  <a16:creationId xmlns:a16="http://schemas.microsoft.com/office/drawing/2014/main" id="{4A08667A-1EDF-E355-DC22-2C44DA04E58F}"/>
                </a:ext>
              </a:extLst>
            </p:cNvPr>
            <p:cNvSpPr>
              <a:spLocks noChangeShapeType="1"/>
            </p:cNvSpPr>
            <p:nvPr/>
          </p:nvSpPr>
          <p:spPr bwMode="auto">
            <a:xfrm>
              <a:off x="8907013" y="3344838"/>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5" name="Line 64">
              <a:extLst>
                <a:ext uri="{FF2B5EF4-FFF2-40B4-BE49-F238E27FC236}">
                  <a16:creationId xmlns:a16="http://schemas.microsoft.com/office/drawing/2014/main" id="{13908503-AFB7-C1E9-5A69-60F099E8D3FB}"/>
                </a:ext>
              </a:extLst>
            </p:cNvPr>
            <p:cNvSpPr>
              <a:spLocks noChangeShapeType="1"/>
            </p:cNvSpPr>
            <p:nvPr/>
          </p:nvSpPr>
          <p:spPr bwMode="auto">
            <a:xfrm>
              <a:off x="9012373" y="3344838"/>
              <a:ext cx="67733"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6" name="Line 65">
              <a:extLst>
                <a:ext uri="{FF2B5EF4-FFF2-40B4-BE49-F238E27FC236}">
                  <a16:creationId xmlns:a16="http://schemas.microsoft.com/office/drawing/2014/main" id="{A5EF6065-1EAE-A17F-4FFA-892076076F6C}"/>
                </a:ext>
              </a:extLst>
            </p:cNvPr>
            <p:cNvSpPr>
              <a:spLocks noChangeShapeType="1"/>
            </p:cNvSpPr>
            <p:nvPr/>
          </p:nvSpPr>
          <p:spPr bwMode="auto">
            <a:xfrm>
              <a:off x="9119239" y="3344838"/>
              <a:ext cx="67731"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7" name="Line 66">
              <a:extLst>
                <a:ext uri="{FF2B5EF4-FFF2-40B4-BE49-F238E27FC236}">
                  <a16:creationId xmlns:a16="http://schemas.microsoft.com/office/drawing/2014/main" id="{BFFBB5A9-9D22-2C1E-9EA6-9FC98CAC77AC}"/>
                </a:ext>
              </a:extLst>
            </p:cNvPr>
            <p:cNvSpPr>
              <a:spLocks noChangeShapeType="1"/>
            </p:cNvSpPr>
            <p:nvPr/>
          </p:nvSpPr>
          <p:spPr bwMode="auto">
            <a:xfrm>
              <a:off x="9226104" y="3344838"/>
              <a:ext cx="67733"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8" name="Line 67">
              <a:extLst>
                <a:ext uri="{FF2B5EF4-FFF2-40B4-BE49-F238E27FC236}">
                  <a16:creationId xmlns:a16="http://schemas.microsoft.com/office/drawing/2014/main" id="{7B0C32D5-C01C-DA5A-858D-624DF57734A1}"/>
                </a:ext>
              </a:extLst>
            </p:cNvPr>
            <p:cNvSpPr>
              <a:spLocks noChangeShapeType="1"/>
            </p:cNvSpPr>
            <p:nvPr/>
          </p:nvSpPr>
          <p:spPr bwMode="auto">
            <a:xfrm>
              <a:off x="9332969" y="3344838"/>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9" name="Line 68">
              <a:extLst>
                <a:ext uri="{FF2B5EF4-FFF2-40B4-BE49-F238E27FC236}">
                  <a16:creationId xmlns:a16="http://schemas.microsoft.com/office/drawing/2014/main" id="{43D9A2F3-903D-9B41-5321-C4882B5DF87A}"/>
                </a:ext>
              </a:extLst>
            </p:cNvPr>
            <p:cNvSpPr>
              <a:spLocks noChangeShapeType="1"/>
            </p:cNvSpPr>
            <p:nvPr/>
          </p:nvSpPr>
          <p:spPr bwMode="auto">
            <a:xfrm>
              <a:off x="9439835" y="3344838"/>
              <a:ext cx="36123"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50" name="Line 69">
              <a:extLst>
                <a:ext uri="{FF2B5EF4-FFF2-40B4-BE49-F238E27FC236}">
                  <a16:creationId xmlns:a16="http://schemas.microsoft.com/office/drawing/2014/main" id="{F41BF050-B8BD-231E-C39F-5F538AFDCCE9}"/>
                </a:ext>
              </a:extLst>
            </p:cNvPr>
            <p:cNvSpPr>
              <a:spLocks noChangeShapeType="1"/>
            </p:cNvSpPr>
            <p:nvPr/>
          </p:nvSpPr>
          <p:spPr bwMode="auto">
            <a:xfrm flipH="1">
              <a:off x="9522618" y="4071350"/>
              <a:ext cx="67731" cy="154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51" name="Line 70">
              <a:extLst>
                <a:ext uri="{FF2B5EF4-FFF2-40B4-BE49-F238E27FC236}">
                  <a16:creationId xmlns:a16="http://schemas.microsoft.com/office/drawing/2014/main" id="{5F961673-8A06-9F85-9E0A-6F9E4EEB71CC}"/>
                </a:ext>
              </a:extLst>
            </p:cNvPr>
            <p:cNvSpPr>
              <a:spLocks noChangeShapeType="1"/>
            </p:cNvSpPr>
            <p:nvPr/>
          </p:nvSpPr>
          <p:spPr bwMode="auto">
            <a:xfrm flipH="1">
              <a:off x="9417258" y="4071350"/>
              <a:ext cx="66227" cy="154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52" name="Line 71">
              <a:extLst>
                <a:ext uri="{FF2B5EF4-FFF2-40B4-BE49-F238E27FC236}">
                  <a16:creationId xmlns:a16="http://schemas.microsoft.com/office/drawing/2014/main" id="{C32C2805-F436-C4A2-34E4-830AD1712071}"/>
                </a:ext>
              </a:extLst>
            </p:cNvPr>
            <p:cNvSpPr>
              <a:spLocks noChangeShapeType="1"/>
            </p:cNvSpPr>
            <p:nvPr/>
          </p:nvSpPr>
          <p:spPr bwMode="auto">
            <a:xfrm flipH="1">
              <a:off x="9310392" y="4071350"/>
              <a:ext cx="66227" cy="154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53" name="Line 72">
              <a:extLst>
                <a:ext uri="{FF2B5EF4-FFF2-40B4-BE49-F238E27FC236}">
                  <a16:creationId xmlns:a16="http://schemas.microsoft.com/office/drawing/2014/main" id="{8DCB8030-AF83-4535-6872-B2E935F96302}"/>
                </a:ext>
              </a:extLst>
            </p:cNvPr>
            <p:cNvSpPr>
              <a:spLocks noChangeShapeType="1"/>
            </p:cNvSpPr>
            <p:nvPr/>
          </p:nvSpPr>
          <p:spPr bwMode="auto">
            <a:xfrm flipH="1">
              <a:off x="9203527" y="4071350"/>
              <a:ext cx="66227" cy="154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54" name="Line 73">
              <a:extLst>
                <a:ext uri="{FF2B5EF4-FFF2-40B4-BE49-F238E27FC236}">
                  <a16:creationId xmlns:a16="http://schemas.microsoft.com/office/drawing/2014/main" id="{A8868766-3976-4532-3EA1-412815042A5C}"/>
                </a:ext>
              </a:extLst>
            </p:cNvPr>
            <p:cNvSpPr>
              <a:spLocks noChangeShapeType="1"/>
            </p:cNvSpPr>
            <p:nvPr/>
          </p:nvSpPr>
          <p:spPr bwMode="auto">
            <a:xfrm flipH="1">
              <a:off x="9096661" y="4071350"/>
              <a:ext cx="66227" cy="154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55" name="Line 74">
              <a:extLst>
                <a:ext uri="{FF2B5EF4-FFF2-40B4-BE49-F238E27FC236}">
                  <a16:creationId xmlns:a16="http://schemas.microsoft.com/office/drawing/2014/main" id="{A30B6C99-8ECD-CC91-75FC-58D1F323F28C}"/>
                </a:ext>
              </a:extLst>
            </p:cNvPr>
            <p:cNvSpPr>
              <a:spLocks noChangeShapeType="1"/>
            </p:cNvSpPr>
            <p:nvPr/>
          </p:nvSpPr>
          <p:spPr bwMode="auto">
            <a:xfrm flipV="1">
              <a:off x="9093649" y="3951036"/>
              <a:ext cx="1506"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56" name="Line 75">
              <a:extLst>
                <a:ext uri="{FF2B5EF4-FFF2-40B4-BE49-F238E27FC236}">
                  <a16:creationId xmlns:a16="http://schemas.microsoft.com/office/drawing/2014/main" id="{171C72CA-6DF6-4329-8A62-3AD159ADC84B}"/>
                </a:ext>
              </a:extLst>
            </p:cNvPr>
            <p:cNvSpPr>
              <a:spLocks noChangeShapeType="1"/>
            </p:cNvSpPr>
            <p:nvPr/>
          </p:nvSpPr>
          <p:spPr bwMode="auto">
            <a:xfrm flipV="1">
              <a:off x="9093649" y="3829180"/>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57" name="Line 76">
              <a:extLst>
                <a:ext uri="{FF2B5EF4-FFF2-40B4-BE49-F238E27FC236}">
                  <a16:creationId xmlns:a16="http://schemas.microsoft.com/office/drawing/2014/main" id="{D36D40A4-B4E7-FF2D-5C80-72940DCD1587}"/>
                </a:ext>
              </a:extLst>
            </p:cNvPr>
            <p:cNvSpPr>
              <a:spLocks noChangeShapeType="1"/>
            </p:cNvSpPr>
            <p:nvPr/>
          </p:nvSpPr>
          <p:spPr bwMode="auto">
            <a:xfrm flipV="1">
              <a:off x="9093649" y="3708866"/>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58" name="Line 77">
              <a:extLst>
                <a:ext uri="{FF2B5EF4-FFF2-40B4-BE49-F238E27FC236}">
                  <a16:creationId xmlns:a16="http://schemas.microsoft.com/office/drawing/2014/main" id="{AFACD4FB-7A99-5F89-DA17-AF895E9CF02D}"/>
                </a:ext>
              </a:extLst>
            </p:cNvPr>
            <p:cNvSpPr>
              <a:spLocks noChangeShapeType="1"/>
            </p:cNvSpPr>
            <p:nvPr/>
          </p:nvSpPr>
          <p:spPr bwMode="auto">
            <a:xfrm flipV="1">
              <a:off x="9093649" y="3587009"/>
              <a:ext cx="1506"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59" name="Line 78">
              <a:extLst>
                <a:ext uri="{FF2B5EF4-FFF2-40B4-BE49-F238E27FC236}">
                  <a16:creationId xmlns:a16="http://schemas.microsoft.com/office/drawing/2014/main" id="{417E5ABC-8FFD-14E6-25BF-8335B168CFA8}"/>
                </a:ext>
              </a:extLst>
            </p:cNvPr>
            <p:cNvSpPr>
              <a:spLocks noChangeShapeType="1"/>
            </p:cNvSpPr>
            <p:nvPr/>
          </p:nvSpPr>
          <p:spPr bwMode="auto">
            <a:xfrm flipV="1">
              <a:off x="9093649" y="3466694"/>
              <a:ext cx="1506"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60" name="Line 79">
              <a:extLst>
                <a:ext uri="{FF2B5EF4-FFF2-40B4-BE49-F238E27FC236}">
                  <a16:creationId xmlns:a16="http://schemas.microsoft.com/office/drawing/2014/main" id="{2EF8590A-D43B-4476-F868-F4A2605C5F5C}"/>
                </a:ext>
              </a:extLst>
            </p:cNvPr>
            <p:cNvSpPr>
              <a:spLocks noChangeShapeType="1"/>
            </p:cNvSpPr>
            <p:nvPr/>
          </p:nvSpPr>
          <p:spPr bwMode="auto">
            <a:xfrm flipV="1">
              <a:off x="9093649" y="3344838"/>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61" name="Line 80">
              <a:extLst>
                <a:ext uri="{FF2B5EF4-FFF2-40B4-BE49-F238E27FC236}">
                  <a16:creationId xmlns:a16="http://schemas.microsoft.com/office/drawing/2014/main" id="{D4F537B3-CEF9-6A2B-219E-3D158C45B16A}"/>
                </a:ext>
              </a:extLst>
            </p:cNvPr>
            <p:cNvSpPr>
              <a:spLocks noChangeShapeType="1"/>
            </p:cNvSpPr>
            <p:nvPr/>
          </p:nvSpPr>
          <p:spPr bwMode="auto">
            <a:xfrm flipV="1">
              <a:off x="9093649" y="3224524"/>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62" name="Line 81">
              <a:extLst>
                <a:ext uri="{FF2B5EF4-FFF2-40B4-BE49-F238E27FC236}">
                  <a16:creationId xmlns:a16="http://schemas.microsoft.com/office/drawing/2014/main" id="{34E076E3-3C26-6A04-BCFE-CABC6156818A}"/>
                </a:ext>
              </a:extLst>
            </p:cNvPr>
            <p:cNvSpPr>
              <a:spLocks noChangeShapeType="1"/>
            </p:cNvSpPr>
            <p:nvPr/>
          </p:nvSpPr>
          <p:spPr bwMode="auto">
            <a:xfrm flipV="1">
              <a:off x="9093649" y="3102667"/>
              <a:ext cx="1506"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63" name="Line 82">
              <a:extLst>
                <a:ext uri="{FF2B5EF4-FFF2-40B4-BE49-F238E27FC236}">
                  <a16:creationId xmlns:a16="http://schemas.microsoft.com/office/drawing/2014/main" id="{00683E13-1696-530D-E97D-FD5FB8F46E88}"/>
                </a:ext>
              </a:extLst>
            </p:cNvPr>
            <p:cNvSpPr>
              <a:spLocks noChangeShapeType="1"/>
            </p:cNvSpPr>
            <p:nvPr/>
          </p:nvSpPr>
          <p:spPr bwMode="auto">
            <a:xfrm flipV="1">
              <a:off x="9093649" y="2980810"/>
              <a:ext cx="1506" cy="77124"/>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64" name="Line 83">
              <a:extLst>
                <a:ext uri="{FF2B5EF4-FFF2-40B4-BE49-F238E27FC236}">
                  <a16:creationId xmlns:a16="http://schemas.microsoft.com/office/drawing/2014/main" id="{B3A353F9-BF97-ACCF-7DE2-C39183BF74C6}"/>
                </a:ext>
              </a:extLst>
            </p:cNvPr>
            <p:cNvSpPr>
              <a:spLocks noChangeShapeType="1"/>
            </p:cNvSpPr>
            <p:nvPr/>
          </p:nvSpPr>
          <p:spPr bwMode="auto">
            <a:xfrm flipV="1">
              <a:off x="9093649" y="2860497"/>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65" name="Line 84">
              <a:extLst>
                <a:ext uri="{FF2B5EF4-FFF2-40B4-BE49-F238E27FC236}">
                  <a16:creationId xmlns:a16="http://schemas.microsoft.com/office/drawing/2014/main" id="{0E29D0F6-AE17-5EE6-CA7E-E9B4787E3A27}"/>
                </a:ext>
              </a:extLst>
            </p:cNvPr>
            <p:cNvSpPr>
              <a:spLocks noChangeShapeType="1"/>
            </p:cNvSpPr>
            <p:nvPr/>
          </p:nvSpPr>
          <p:spPr bwMode="auto">
            <a:xfrm flipV="1">
              <a:off x="9093649" y="2738640"/>
              <a:ext cx="1506"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66" name="Freeform 85">
              <a:extLst>
                <a:ext uri="{FF2B5EF4-FFF2-40B4-BE49-F238E27FC236}">
                  <a16:creationId xmlns:a16="http://schemas.microsoft.com/office/drawing/2014/main" id="{3FC5EF2A-9FEB-2491-2BA4-AAA5B08EE0DE}"/>
                </a:ext>
              </a:extLst>
            </p:cNvPr>
            <p:cNvSpPr>
              <a:spLocks/>
            </p:cNvSpPr>
            <p:nvPr/>
          </p:nvSpPr>
          <p:spPr bwMode="auto">
            <a:xfrm>
              <a:off x="9093649" y="2678484"/>
              <a:ext cx="52680" cy="15425"/>
            </a:xfrm>
            <a:custGeom>
              <a:avLst/>
              <a:gdLst>
                <a:gd name="T0" fmla="*/ 0 w 32"/>
                <a:gd name="T1" fmla="*/ 2147483647 h 8"/>
                <a:gd name="T2" fmla="*/ 0 w 32"/>
                <a:gd name="T3" fmla="*/ 0 h 8"/>
                <a:gd name="T4" fmla="*/ 2147483647 w 32"/>
                <a:gd name="T5" fmla="*/ 0 h 8"/>
                <a:gd name="T6" fmla="*/ 0 60000 65536"/>
                <a:gd name="T7" fmla="*/ 0 60000 65536"/>
                <a:gd name="T8" fmla="*/ 0 60000 65536"/>
                <a:gd name="T9" fmla="*/ 0 w 32"/>
                <a:gd name="T10" fmla="*/ 0 h 8"/>
                <a:gd name="T11" fmla="*/ 32 w 32"/>
                <a:gd name="T12" fmla="*/ 8 h 8"/>
              </a:gdLst>
              <a:ahLst/>
              <a:cxnLst>
                <a:cxn ang="T6">
                  <a:pos x="T0" y="T1"/>
                </a:cxn>
                <a:cxn ang="T7">
                  <a:pos x="T2" y="T3"/>
                </a:cxn>
                <a:cxn ang="T8">
                  <a:pos x="T4" y="T5"/>
                </a:cxn>
              </a:cxnLst>
              <a:rect l="T9" t="T10" r="T11" b="T12"/>
              <a:pathLst>
                <a:path w="32" h="8">
                  <a:moveTo>
                    <a:pt x="0" y="8"/>
                  </a:moveTo>
                  <a:lnTo>
                    <a:pt x="0" y="0"/>
                  </a:lnTo>
                  <a:lnTo>
                    <a:pt x="32" y="0"/>
                  </a:lnTo>
                </a:path>
              </a:pathLst>
            </a:cu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67" name="Line 86">
              <a:extLst>
                <a:ext uri="{FF2B5EF4-FFF2-40B4-BE49-F238E27FC236}">
                  <a16:creationId xmlns:a16="http://schemas.microsoft.com/office/drawing/2014/main" id="{BF5E42C2-AC00-645D-D8FE-98B5AC8D7905}"/>
                </a:ext>
              </a:extLst>
            </p:cNvPr>
            <p:cNvSpPr>
              <a:spLocks noChangeShapeType="1"/>
            </p:cNvSpPr>
            <p:nvPr/>
          </p:nvSpPr>
          <p:spPr bwMode="auto">
            <a:xfrm>
              <a:off x="9186970" y="2678484"/>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68" name="Line 87">
              <a:extLst>
                <a:ext uri="{FF2B5EF4-FFF2-40B4-BE49-F238E27FC236}">
                  <a16:creationId xmlns:a16="http://schemas.microsoft.com/office/drawing/2014/main" id="{18EA43D4-0961-3B32-C642-49AFA0D994C2}"/>
                </a:ext>
              </a:extLst>
            </p:cNvPr>
            <p:cNvSpPr>
              <a:spLocks noChangeShapeType="1"/>
            </p:cNvSpPr>
            <p:nvPr/>
          </p:nvSpPr>
          <p:spPr bwMode="auto">
            <a:xfrm>
              <a:off x="9293836" y="2678484"/>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69" name="Line 88">
              <a:extLst>
                <a:ext uri="{FF2B5EF4-FFF2-40B4-BE49-F238E27FC236}">
                  <a16:creationId xmlns:a16="http://schemas.microsoft.com/office/drawing/2014/main" id="{81323A5E-B39D-48DB-4429-4845EC93D05B}"/>
                </a:ext>
              </a:extLst>
            </p:cNvPr>
            <p:cNvSpPr>
              <a:spLocks noChangeShapeType="1"/>
            </p:cNvSpPr>
            <p:nvPr/>
          </p:nvSpPr>
          <p:spPr bwMode="auto">
            <a:xfrm>
              <a:off x="9399196" y="2678484"/>
              <a:ext cx="67731"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70" name="Line 89">
              <a:extLst>
                <a:ext uri="{FF2B5EF4-FFF2-40B4-BE49-F238E27FC236}">
                  <a16:creationId xmlns:a16="http://schemas.microsoft.com/office/drawing/2014/main" id="{AF12F4AF-22DC-EC3B-5204-58CA13109A1B}"/>
                </a:ext>
              </a:extLst>
            </p:cNvPr>
            <p:cNvSpPr>
              <a:spLocks noChangeShapeType="1"/>
            </p:cNvSpPr>
            <p:nvPr/>
          </p:nvSpPr>
          <p:spPr bwMode="auto">
            <a:xfrm>
              <a:off x="9506061" y="2678484"/>
              <a:ext cx="67733"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71" name="Line 90">
              <a:extLst>
                <a:ext uri="{FF2B5EF4-FFF2-40B4-BE49-F238E27FC236}">
                  <a16:creationId xmlns:a16="http://schemas.microsoft.com/office/drawing/2014/main" id="{97551E67-7250-E064-C42C-24E77F94AA8D}"/>
                </a:ext>
              </a:extLst>
            </p:cNvPr>
            <p:cNvSpPr>
              <a:spLocks noChangeShapeType="1"/>
            </p:cNvSpPr>
            <p:nvPr/>
          </p:nvSpPr>
          <p:spPr bwMode="auto">
            <a:xfrm>
              <a:off x="9590348" y="2704705"/>
              <a:ext cx="1506"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72" name="Line 91">
              <a:extLst>
                <a:ext uri="{FF2B5EF4-FFF2-40B4-BE49-F238E27FC236}">
                  <a16:creationId xmlns:a16="http://schemas.microsoft.com/office/drawing/2014/main" id="{76CD1014-2166-C9A0-6911-A9F24AE0E6AA}"/>
                </a:ext>
              </a:extLst>
            </p:cNvPr>
            <p:cNvSpPr>
              <a:spLocks noChangeShapeType="1"/>
            </p:cNvSpPr>
            <p:nvPr/>
          </p:nvSpPr>
          <p:spPr bwMode="auto">
            <a:xfrm>
              <a:off x="9590348" y="2826563"/>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73" name="Line 92">
              <a:extLst>
                <a:ext uri="{FF2B5EF4-FFF2-40B4-BE49-F238E27FC236}">
                  <a16:creationId xmlns:a16="http://schemas.microsoft.com/office/drawing/2014/main" id="{02A72D54-1D0F-DA0C-0E6A-3CC3B5B7B4ED}"/>
                </a:ext>
              </a:extLst>
            </p:cNvPr>
            <p:cNvSpPr>
              <a:spLocks noChangeShapeType="1"/>
            </p:cNvSpPr>
            <p:nvPr/>
          </p:nvSpPr>
          <p:spPr bwMode="auto">
            <a:xfrm>
              <a:off x="9590348" y="2946876"/>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74" name="Line 93">
              <a:extLst>
                <a:ext uri="{FF2B5EF4-FFF2-40B4-BE49-F238E27FC236}">
                  <a16:creationId xmlns:a16="http://schemas.microsoft.com/office/drawing/2014/main" id="{5C1FB9E7-6D87-272B-484E-0477D22CD320}"/>
                </a:ext>
              </a:extLst>
            </p:cNvPr>
            <p:cNvSpPr>
              <a:spLocks noChangeShapeType="1"/>
            </p:cNvSpPr>
            <p:nvPr/>
          </p:nvSpPr>
          <p:spPr bwMode="auto">
            <a:xfrm>
              <a:off x="9590348" y="3068733"/>
              <a:ext cx="1506"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75" name="Line 94">
              <a:extLst>
                <a:ext uri="{FF2B5EF4-FFF2-40B4-BE49-F238E27FC236}">
                  <a16:creationId xmlns:a16="http://schemas.microsoft.com/office/drawing/2014/main" id="{53511CAF-308D-F754-9248-1F99DF25565D}"/>
                </a:ext>
              </a:extLst>
            </p:cNvPr>
            <p:cNvSpPr>
              <a:spLocks noChangeShapeType="1"/>
            </p:cNvSpPr>
            <p:nvPr/>
          </p:nvSpPr>
          <p:spPr bwMode="auto">
            <a:xfrm>
              <a:off x="9590348" y="3189047"/>
              <a:ext cx="1506" cy="77124"/>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76" name="Line 95">
              <a:extLst>
                <a:ext uri="{FF2B5EF4-FFF2-40B4-BE49-F238E27FC236}">
                  <a16:creationId xmlns:a16="http://schemas.microsoft.com/office/drawing/2014/main" id="{54619428-1279-6905-835F-D709B52B50AD}"/>
                </a:ext>
              </a:extLst>
            </p:cNvPr>
            <p:cNvSpPr>
              <a:spLocks noChangeShapeType="1"/>
            </p:cNvSpPr>
            <p:nvPr/>
          </p:nvSpPr>
          <p:spPr bwMode="auto">
            <a:xfrm>
              <a:off x="9590348" y="3310904"/>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77" name="Line 96">
              <a:extLst>
                <a:ext uri="{FF2B5EF4-FFF2-40B4-BE49-F238E27FC236}">
                  <a16:creationId xmlns:a16="http://schemas.microsoft.com/office/drawing/2014/main" id="{9D77CE9B-8BD3-8250-B86C-D14E27959916}"/>
                </a:ext>
              </a:extLst>
            </p:cNvPr>
            <p:cNvSpPr>
              <a:spLocks noChangeShapeType="1"/>
            </p:cNvSpPr>
            <p:nvPr/>
          </p:nvSpPr>
          <p:spPr bwMode="auto">
            <a:xfrm>
              <a:off x="9590348" y="3431217"/>
              <a:ext cx="1506" cy="77124"/>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78" name="Line 97">
              <a:extLst>
                <a:ext uri="{FF2B5EF4-FFF2-40B4-BE49-F238E27FC236}">
                  <a16:creationId xmlns:a16="http://schemas.microsoft.com/office/drawing/2014/main" id="{28A5EC63-7077-E40C-B924-FFE6E7C6416E}"/>
                </a:ext>
              </a:extLst>
            </p:cNvPr>
            <p:cNvSpPr>
              <a:spLocks noChangeShapeType="1"/>
            </p:cNvSpPr>
            <p:nvPr/>
          </p:nvSpPr>
          <p:spPr bwMode="auto">
            <a:xfrm>
              <a:off x="9590348" y="3553074"/>
              <a:ext cx="1506"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79" name="Line 98">
              <a:extLst>
                <a:ext uri="{FF2B5EF4-FFF2-40B4-BE49-F238E27FC236}">
                  <a16:creationId xmlns:a16="http://schemas.microsoft.com/office/drawing/2014/main" id="{737E2A3A-6FA5-E8AD-7F4A-2DA515076A84}"/>
                </a:ext>
              </a:extLst>
            </p:cNvPr>
            <p:cNvSpPr>
              <a:spLocks noChangeShapeType="1"/>
            </p:cNvSpPr>
            <p:nvPr/>
          </p:nvSpPr>
          <p:spPr bwMode="auto">
            <a:xfrm>
              <a:off x="9590348" y="3674931"/>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80" name="Line 99">
              <a:extLst>
                <a:ext uri="{FF2B5EF4-FFF2-40B4-BE49-F238E27FC236}">
                  <a16:creationId xmlns:a16="http://schemas.microsoft.com/office/drawing/2014/main" id="{4022D389-5C41-B8EB-64BA-D4E8128A7841}"/>
                </a:ext>
              </a:extLst>
            </p:cNvPr>
            <p:cNvSpPr>
              <a:spLocks noChangeShapeType="1"/>
            </p:cNvSpPr>
            <p:nvPr/>
          </p:nvSpPr>
          <p:spPr bwMode="auto">
            <a:xfrm>
              <a:off x="9590348" y="3795245"/>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81" name="Line 100">
              <a:extLst>
                <a:ext uri="{FF2B5EF4-FFF2-40B4-BE49-F238E27FC236}">
                  <a16:creationId xmlns:a16="http://schemas.microsoft.com/office/drawing/2014/main" id="{6E46B6D1-42EC-FB7A-4D82-8EC892166F8A}"/>
                </a:ext>
              </a:extLst>
            </p:cNvPr>
            <p:cNvSpPr>
              <a:spLocks noChangeShapeType="1"/>
            </p:cNvSpPr>
            <p:nvPr/>
          </p:nvSpPr>
          <p:spPr bwMode="auto">
            <a:xfrm>
              <a:off x="9590348" y="3917101"/>
              <a:ext cx="1506"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82" name="Line 101">
              <a:extLst>
                <a:ext uri="{FF2B5EF4-FFF2-40B4-BE49-F238E27FC236}">
                  <a16:creationId xmlns:a16="http://schemas.microsoft.com/office/drawing/2014/main" id="{5C7D7BAC-1C4B-3156-E5F9-A768E2FAB8F5}"/>
                </a:ext>
              </a:extLst>
            </p:cNvPr>
            <p:cNvSpPr>
              <a:spLocks noChangeShapeType="1"/>
            </p:cNvSpPr>
            <p:nvPr/>
          </p:nvSpPr>
          <p:spPr bwMode="auto">
            <a:xfrm>
              <a:off x="9590348" y="4037416"/>
              <a:ext cx="1506" cy="33935"/>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83" name="Line 102">
              <a:extLst>
                <a:ext uri="{FF2B5EF4-FFF2-40B4-BE49-F238E27FC236}">
                  <a16:creationId xmlns:a16="http://schemas.microsoft.com/office/drawing/2014/main" id="{215DA89A-ABB8-32FE-2133-5FE55BD8A758}"/>
                </a:ext>
              </a:extLst>
            </p:cNvPr>
            <p:cNvSpPr>
              <a:spLocks noChangeShapeType="1"/>
            </p:cNvSpPr>
            <p:nvPr/>
          </p:nvSpPr>
          <p:spPr bwMode="auto">
            <a:xfrm flipH="1">
              <a:off x="9146332" y="4071350"/>
              <a:ext cx="66227" cy="154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84" name="Line 103">
              <a:extLst>
                <a:ext uri="{FF2B5EF4-FFF2-40B4-BE49-F238E27FC236}">
                  <a16:creationId xmlns:a16="http://schemas.microsoft.com/office/drawing/2014/main" id="{6DEEC492-7353-BEEE-9BBB-A9951B5F8CBF}"/>
                </a:ext>
              </a:extLst>
            </p:cNvPr>
            <p:cNvSpPr>
              <a:spLocks noChangeShapeType="1"/>
            </p:cNvSpPr>
            <p:nvPr/>
          </p:nvSpPr>
          <p:spPr bwMode="auto">
            <a:xfrm flipH="1">
              <a:off x="9039465" y="4071350"/>
              <a:ext cx="66227" cy="154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85" name="Line 104">
              <a:extLst>
                <a:ext uri="{FF2B5EF4-FFF2-40B4-BE49-F238E27FC236}">
                  <a16:creationId xmlns:a16="http://schemas.microsoft.com/office/drawing/2014/main" id="{8EE664E8-21FA-5630-10D0-9DFCF591A798}"/>
                </a:ext>
              </a:extLst>
            </p:cNvPr>
            <p:cNvSpPr>
              <a:spLocks noChangeShapeType="1"/>
            </p:cNvSpPr>
            <p:nvPr/>
          </p:nvSpPr>
          <p:spPr bwMode="auto">
            <a:xfrm flipH="1">
              <a:off x="8932601" y="4071350"/>
              <a:ext cx="67731" cy="154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86" name="Line 105">
              <a:extLst>
                <a:ext uri="{FF2B5EF4-FFF2-40B4-BE49-F238E27FC236}">
                  <a16:creationId xmlns:a16="http://schemas.microsoft.com/office/drawing/2014/main" id="{B1B7AB7C-DF86-3911-7A4F-862F57964D60}"/>
                </a:ext>
              </a:extLst>
            </p:cNvPr>
            <p:cNvSpPr>
              <a:spLocks noChangeShapeType="1"/>
            </p:cNvSpPr>
            <p:nvPr/>
          </p:nvSpPr>
          <p:spPr bwMode="auto">
            <a:xfrm flipH="1">
              <a:off x="8825735" y="4071350"/>
              <a:ext cx="67733" cy="154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87" name="Line 106">
              <a:extLst>
                <a:ext uri="{FF2B5EF4-FFF2-40B4-BE49-F238E27FC236}">
                  <a16:creationId xmlns:a16="http://schemas.microsoft.com/office/drawing/2014/main" id="{F2931E31-9768-55AF-0B99-988D9B7BF8A6}"/>
                </a:ext>
              </a:extLst>
            </p:cNvPr>
            <p:cNvSpPr>
              <a:spLocks noChangeShapeType="1"/>
            </p:cNvSpPr>
            <p:nvPr/>
          </p:nvSpPr>
          <p:spPr bwMode="auto">
            <a:xfrm flipH="1">
              <a:off x="8718869" y="4071350"/>
              <a:ext cx="67731" cy="154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88" name="Line 107">
              <a:extLst>
                <a:ext uri="{FF2B5EF4-FFF2-40B4-BE49-F238E27FC236}">
                  <a16:creationId xmlns:a16="http://schemas.microsoft.com/office/drawing/2014/main" id="{98F8F128-9E9B-855C-7EE2-720F2289095D}"/>
                </a:ext>
              </a:extLst>
            </p:cNvPr>
            <p:cNvSpPr>
              <a:spLocks noChangeShapeType="1"/>
            </p:cNvSpPr>
            <p:nvPr/>
          </p:nvSpPr>
          <p:spPr bwMode="auto">
            <a:xfrm flipV="1">
              <a:off x="8715860" y="3951036"/>
              <a:ext cx="1505"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89" name="Line 108">
              <a:extLst>
                <a:ext uri="{FF2B5EF4-FFF2-40B4-BE49-F238E27FC236}">
                  <a16:creationId xmlns:a16="http://schemas.microsoft.com/office/drawing/2014/main" id="{FB53779E-2EA7-1384-47DF-C185EEE5699B}"/>
                </a:ext>
              </a:extLst>
            </p:cNvPr>
            <p:cNvSpPr>
              <a:spLocks noChangeShapeType="1"/>
            </p:cNvSpPr>
            <p:nvPr/>
          </p:nvSpPr>
          <p:spPr bwMode="auto">
            <a:xfrm flipV="1">
              <a:off x="8715860" y="3829180"/>
              <a:ext cx="1505"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90" name="Line 109">
              <a:extLst>
                <a:ext uri="{FF2B5EF4-FFF2-40B4-BE49-F238E27FC236}">
                  <a16:creationId xmlns:a16="http://schemas.microsoft.com/office/drawing/2014/main" id="{314E2D58-6D9D-B374-6288-D460B21630F1}"/>
                </a:ext>
              </a:extLst>
            </p:cNvPr>
            <p:cNvSpPr>
              <a:spLocks noChangeShapeType="1"/>
            </p:cNvSpPr>
            <p:nvPr/>
          </p:nvSpPr>
          <p:spPr bwMode="auto">
            <a:xfrm flipV="1">
              <a:off x="8715860" y="3708866"/>
              <a:ext cx="1505"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91" name="Line 110">
              <a:extLst>
                <a:ext uri="{FF2B5EF4-FFF2-40B4-BE49-F238E27FC236}">
                  <a16:creationId xmlns:a16="http://schemas.microsoft.com/office/drawing/2014/main" id="{2ADA3E87-A598-A4C3-9489-4749023F89BD}"/>
                </a:ext>
              </a:extLst>
            </p:cNvPr>
            <p:cNvSpPr>
              <a:spLocks noChangeShapeType="1"/>
            </p:cNvSpPr>
            <p:nvPr/>
          </p:nvSpPr>
          <p:spPr bwMode="auto">
            <a:xfrm flipV="1">
              <a:off x="8715860" y="3587009"/>
              <a:ext cx="1505"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92" name="Line 111">
              <a:extLst>
                <a:ext uri="{FF2B5EF4-FFF2-40B4-BE49-F238E27FC236}">
                  <a16:creationId xmlns:a16="http://schemas.microsoft.com/office/drawing/2014/main" id="{A969A01A-9F2D-4047-3C97-41FCD96FAC38}"/>
                </a:ext>
              </a:extLst>
            </p:cNvPr>
            <p:cNvSpPr>
              <a:spLocks noChangeShapeType="1"/>
            </p:cNvSpPr>
            <p:nvPr/>
          </p:nvSpPr>
          <p:spPr bwMode="auto">
            <a:xfrm flipV="1">
              <a:off x="8715860" y="3466694"/>
              <a:ext cx="1505"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93" name="Line 112">
              <a:extLst>
                <a:ext uri="{FF2B5EF4-FFF2-40B4-BE49-F238E27FC236}">
                  <a16:creationId xmlns:a16="http://schemas.microsoft.com/office/drawing/2014/main" id="{ED261D6E-2C44-D3D2-F4D3-C69DDFD90532}"/>
                </a:ext>
              </a:extLst>
            </p:cNvPr>
            <p:cNvSpPr>
              <a:spLocks noChangeShapeType="1"/>
            </p:cNvSpPr>
            <p:nvPr/>
          </p:nvSpPr>
          <p:spPr bwMode="auto">
            <a:xfrm flipV="1">
              <a:off x="8715860" y="3344838"/>
              <a:ext cx="1505"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94" name="Line 113">
              <a:extLst>
                <a:ext uri="{FF2B5EF4-FFF2-40B4-BE49-F238E27FC236}">
                  <a16:creationId xmlns:a16="http://schemas.microsoft.com/office/drawing/2014/main" id="{72601291-D5C7-5C07-4B79-AE377A4FE945}"/>
                </a:ext>
              </a:extLst>
            </p:cNvPr>
            <p:cNvSpPr>
              <a:spLocks noChangeShapeType="1"/>
            </p:cNvSpPr>
            <p:nvPr/>
          </p:nvSpPr>
          <p:spPr bwMode="auto">
            <a:xfrm flipV="1">
              <a:off x="8715860" y="3224524"/>
              <a:ext cx="1505"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95" name="Line 114">
              <a:extLst>
                <a:ext uri="{FF2B5EF4-FFF2-40B4-BE49-F238E27FC236}">
                  <a16:creationId xmlns:a16="http://schemas.microsoft.com/office/drawing/2014/main" id="{ADBA08F8-0BBC-A5E2-08F8-4C4E85935F9D}"/>
                </a:ext>
              </a:extLst>
            </p:cNvPr>
            <p:cNvSpPr>
              <a:spLocks noChangeShapeType="1"/>
            </p:cNvSpPr>
            <p:nvPr/>
          </p:nvSpPr>
          <p:spPr bwMode="auto">
            <a:xfrm flipV="1">
              <a:off x="8715860" y="3102667"/>
              <a:ext cx="1505"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96" name="Line 115">
              <a:extLst>
                <a:ext uri="{FF2B5EF4-FFF2-40B4-BE49-F238E27FC236}">
                  <a16:creationId xmlns:a16="http://schemas.microsoft.com/office/drawing/2014/main" id="{AF3EB7F9-E651-5091-13FE-F79F2B51EF02}"/>
                </a:ext>
              </a:extLst>
            </p:cNvPr>
            <p:cNvSpPr>
              <a:spLocks noChangeShapeType="1"/>
            </p:cNvSpPr>
            <p:nvPr/>
          </p:nvSpPr>
          <p:spPr bwMode="auto">
            <a:xfrm flipV="1">
              <a:off x="8715860" y="2980810"/>
              <a:ext cx="1505" cy="77124"/>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97" name="Line 116">
              <a:extLst>
                <a:ext uri="{FF2B5EF4-FFF2-40B4-BE49-F238E27FC236}">
                  <a16:creationId xmlns:a16="http://schemas.microsoft.com/office/drawing/2014/main" id="{6F9A7199-5F7E-70E7-0F42-3BF2335F0002}"/>
                </a:ext>
              </a:extLst>
            </p:cNvPr>
            <p:cNvSpPr>
              <a:spLocks noChangeShapeType="1"/>
            </p:cNvSpPr>
            <p:nvPr/>
          </p:nvSpPr>
          <p:spPr bwMode="auto">
            <a:xfrm flipV="1">
              <a:off x="8715860" y="2860497"/>
              <a:ext cx="1505"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98" name="Line 117">
              <a:extLst>
                <a:ext uri="{FF2B5EF4-FFF2-40B4-BE49-F238E27FC236}">
                  <a16:creationId xmlns:a16="http://schemas.microsoft.com/office/drawing/2014/main" id="{DBA1AAB7-8B7A-0D99-8781-C8E63308BA29}"/>
                </a:ext>
              </a:extLst>
            </p:cNvPr>
            <p:cNvSpPr>
              <a:spLocks noChangeShapeType="1"/>
            </p:cNvSpPr>
            <p:nvPr/>
          </p:nvSpPr>
          <p:spPr bwMode="auto">
            <a:xfrm flipV="1">
              <a:off x="8715860" y="2738640"/>
              <a:ext cx="1505"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99" name="Freeform 118">
              <a:extLst>
                <a:ext uri="{FF2B5EF4-FFF2-40B4-BE49-F238E27FC236}">
                  <a16:creationId xmlns:a16="http://schemas.microsoft.com/office/drawing/2014/main" id="{95A20B79-2B98-EFB2-079B-37F9C29317EA}"/>
                </a:ext>
              </a:extLst>
            </p:cNvPr>
            <p:cNvSpPr>
              <a:spLocks/>
            </p:cNvSpPr>
            <p:nvPr/>
          </p:nvSpPr>
          <p:spPr bwMode="auto">
            <a:xfrm>
              <a:off x="8715860" y="2678484"/>
              <a:ext cx="54185" cy="15425"/>
            </a:xfrm>
            <a:custGeom>
              <a:avLst/>
              <a:gdLst>
                <a:gd name="T0" fmla="*/ 0 w 32"/>
                <a:gd name="T1" fmla="*/ 2147483647 h 8"/>
                <a:gd name="T2" fmla="*/ 0 w 32"/>
                <a:gd name="T3" fmla="*/ 0 h 8"/>
                <a:gd name="T4" fmla="*/ 2147483647 w 32"/>
                <a:gd name="T5" fmla="*/ 0 h 8"/>
                <a:gd name="T6" fmla="*/ 0 60000 65536"/>
                <a:gd name="T7" fmla="*/ 0 60000 65536"/>
                <a:gd name="T8" fmla="*/ 0 60000 65536"/>
                <a:gd name="T9" fmla="*/ 0 w 32"/>
                <a:gd name="T10" fmla="*/ 0 h 8"/>
                <a:gd name="T11" fmla="*/ 32 w 32"/>
                <a:gd name="T12" fmla="*/ 8 h 8"/>
              </a:gdLst>
              <a:ahLst/>
              <a:cxnLst>
                <a:cxn ang="T6">
                  <a:pos x="T0" y="T1"/>
                </a:cxn>
                <a:cxn ang="T7">
                  <a:pos x="T2" y="T3"/>
                </a:cxn>
                <a:cxn ang="T8">
                  <a:pos x="T4" y="T5"/>
                </a:cxn>
              </a:cxnLst>
              <a:rect l="T9" t="T10" r="T11" b="T12"/>
              <a:pathLst>
                <a:path w="32" h="8">
                  <a:moveTo>
                    <a:pt x="0" y="8"/>
                  </a:moveTo>
                  <a:lnTo>
                    <a:pt x="0" y="0"/>
                  </a:lnTo>
                  <a:lnTo>
                    <a:pt x="32" y="0"/>
                  </a:lnTo>
                </a:path>
              </a:pathLst>
            </a:cu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00" name="Line 119">
              <a:extLst>
                <a:ext uri="{FF2B5EF4-FFF2-40B4-BE49-F238E27FC236}">
                  <a16:creationId xmlns:a16="http://schemas.microsoft.com/office/drawing/2014/main" id="{BF184794-CAD8-128E-5B2B-420100576796}"/>
                </a:ext>
              </a:extLst>
            </p:cNvPr>
            <p:cNvSpPr>
              <a:spLocks noChangeShapeType="1"/>
            </p:cNvSpPr>
            <p:nvPr/>
          </p:nvSpPr>
          <p:spPr bwMode="auto">
            <a:xfrm>
              <a:off x="8809178" y="2678484"/>
              <a:ext cx="67731"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01" name="Line 120">
              <a:extLst>
                <a:ext uri="{FF2B5EF4-FFF2-40B4-BE49-F238E27FC236}">
                  <a16:creationId xmlns:a16="http://schemas.microsoft.com/office/drawing/2014/main" id="{DA1A0972-FC8D-7521-047A-4560BAC4E519}"/>
                </a:ext>
              </a:extLst>
            </p:cNvPr>
            <p:cNvSpPr>
              <a:spLocks noChangeShapeType="1"/>
            </p:cNvSpPr>
            <p:nvPr/>
          </p:nvSpPr>
          <p:spPr bwMode="auto">
            <a:xfrm>
              <a:off x="8916044" y="2678484"/>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02" name="Line 121">
              <a:extLst>
                <a:ext uri="{FF2B5EF4-FFF2-40B4-BE49-F238E27FC236}">
                  <a16:creationId xmlns:a16="http://schemas.microsoft.com/office/drawing/2014/main" id="{F214D57B-A300-E336-A505-DD35BAFA8B41}"/>
                </a:ext>
              </a:extLst>
            </p:cNvPr>
            <p:cNvSpPr>
              <a:spLocks noChangeShapeType="1"/>
            </p:cNvSpPr>
            <p:nvPr/>
          </p:nvSpPr>
          <p:spPr bwMode="auto">
            <a:xfrm>
              <a:off x="9022909" y="2678484"/>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03" name="Line 122">
              <a:extLst>
                <a:ext uri="{FF2B5EF4-FFF2-40B4-BE49-F238E27FC236}">
                  <a16:creationId xmlns:a16="http://schemas.microsoft.com/office/drawing/2014/main" id="{21C4C8A1-D4F8-8D33-86AF-629D44118130}"/>
                </a:ext>
              </a:extLst>
            </p:cNvPr>
            <p:cNvSpPr>
              <a:spLocks noChangeShapeType="1"/>
            </p:cNvSpPr>
            <p:nvPr/>
          </p:nvSpPr>
          <p:spPr bwMode="auto">
            <a:xfrm>
              <a:off x="9129774" y="2678484"/>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04" name="Line 123">
              <a:extLst>
                <a:ext uri="{FF2B5EF4-FFF2-40B4-BE49-F238E27FC236}">
                  <a16:creationId xmlns:a16="http://schemas.microsoft.com/office/drawing/2014/main" id="{C462B9ED-353D-423A-C908-03CD4A5C3AA7}"/>
                </a:ext>
              </a:extLst>
            </p:cNvPr>
            <p:cNvSpPr>
              <a:spLocks noChangeShapeType="1"/>
            </p:cNvSpPr>
            <p:nvPr/>
          </p:nvSpPr>
          <p:spPr bwMode="auto">
            <a:xfrm>
              <a:off x="2600448" y="3280054"/>
              <a:ext cx="763110" cy="3085"/>
            </a:xfrm>
            <a:prstGeom prst="line">
              <a:avLst/>
            </a:prstGeom>
            <a:noFill/>
            <a:ln w="6">
              <a:solidFill>
                <a:srgbClr val="C90016"/>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05" name="Line 124">
              <a:extLst>
                <a:ext uri="{FF2B5EF4-FFF2-40B4-BE49-F238E27FC236}">
                  <a16:creationId xmlns:a16="http://schemas.microsoft.com/office/drawing/2014/main" id="{11241D6B-5F51-23EB-E035-718C25BF39E5}"/>
                </a:ext>
              </a:extLst>
            </p:cNvPr>
            <p:cNvSpPr>
              <a:spLocks noChangeShapeType="1"/>
            </p:cNvSpPr>
            <p:nvPr/>
          </p:nvSpPr>
          <p:spPr bwMode="auto">
            <a:xfrm>
              <a:off x="3080589" y="1611081"/>
              <a:ext cx="425956" cy="434982"/>
            </a:xfrm>
            <a:prstGeom prst="line">
              <a:avLst/>
            </a:prstGeom>
            <a:noFill/>
            <a:ln w="8">
              <a:solidFill>
                <a:srgbClr val="70BC1F"/>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06" name="Line 125">
              <a:extLst>
                <a:ext uri="{FF2B5EF4-FFF2-40B4-BE49-F238E27FC236}">
                  <a16:creationId xmlns:a16="http://schemas.microsoft.com/office/drawing/2014/main" id="{4CFDE1C9-7E6A-046C-A24F-EFB72C57BFF3}"/>
                </a:ext>
              </a:extLst>
            </p:cNvPr>
            <p:cNvSpPr>
              <a:spLocks noChangeShapeType="1"/>
            </p:cNvSpPr>
            <p:nvPr/>
          </p:nvSpPr>
          <p:spPr bwMode="auto">
            <a:xfrm flipV="1">
              <a:off x="3080590" y="2072286"/>
              <a:ext cx="526801" cy="80209"/>
            </a:xfrm>
            <a:prstGeom prst="line">
              <a:avLst/>
            </a:prstGeom>
            <a:noFill/>
            <a:ln w="8">
              <a:solidFill>
                <a:srgbClr val="C90016"/>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07" name="Freeform 126">
              <a:extLst>
                <a:ext uri="{FF2B5EF4-FFF2-40B4-BE49-F238E27FC236}">
                  <a16:creationId xmlns:a16="http://schemas.microsoft.com/office/drawing/2014/main" id="{6BC973AE-432F-CDD5-B555-0C2C5FD8CBEC}"/>
                </a:ext>
              </a:extLst>
            </p:cNvPr>
            <p:cNvSpPr>
              <a:spLocks/>
            </p:cNvSpPr>
            <p:nvPr/>
          </p:nvSpPr>
          <p:spPr bwMode="auto">
            <a:xfrm>
              <a:off x="4894291" y="2508809"/>
              <a:ext cx="1867888" cy="1267926"/>
            </a:xfrm>
            <a:custGeom>
              <a:avLst/>
              <a:gdLst>
                <a:gd name="T0" fmla="*/ 2147483647 w 1120"/>
                <a:gd name="T1" fmla="*/ 2147483647 h 670"/>
                <a:gd name="T2" fmla="*/ 2147483647 w 1120"/>
                <a:gd name="T3" fmla="*/ 2147483647 h 670"/>
                <a:gd name="T4" fmla="*/ 2147483647 w 1120"/>
                <a:gd name="T5" fmla="*/ 2147483647 h 670"/>
                <a:gd name="T6" fmla="*/ 2147483647 w 1120"/>
                <a:gd name="T7" fmla="*/ 2147483647 h 670"/>
                <a:gd name="T8" fmla="*/ 2147483647 w 1120"/>
                <a:gd name="T9" fmla="*/ 2147483647 h 670"/>
                <a:gd name="T10" fmla="*/ 2147483647 w 1120"/>
                <a:gd name="T11" fmla="*/ 2147483647 h 670"/>
                <a:gd name="T12" fmla="*/ 2147483647 w 1120"/>
                <a:gd name="T13" fmla="*/ 2147483647 h 670"/>
                <a:gd name="T14" fmla="*/ 2147483647 w 1120"/>
                <a:gd name="T15" fmla="*/ 2147483647 h 670"/>
                <a:gd name="T16" fmla="*/ 2147483647 w 1120"/>
                <a:gd name="T17" fmla="*/ 2147483647 h 670"/>
                <a:gd name="T18" fmla="*/ 2147483647 w 1120"/>
                <a:gd name="T19" fmla="*/ 2147483647 h 670"/>
                <a:gd name="T20" fmla="*/ 2147483647 w 1120"/>
                <a:gd name="T21" fmla="*/ 2147483647 h 670"/>
                <a:gd name="T22" fmla="*/ 2147483647 w 1120"/>
                <a:gd name="T23" fmla="*/ 2147483647 h 670"/>
                <a:gd name="T24" fmla="*/ 2147483647 w 1120"/>
                <a:gd name="T25" fmla="*/ 2147483647 h 670"/>
                <a:gd name="T26" fmla="*/ 2147483647 w 1120"/>
                <a:gd name="T27" fmla="*/ 2147483647 h 670"/>
                <a:gd name="T28" fmla="*/ 2147483647 w 1120"/>
                <a:gd name="T29" fmla="*/ 2147483647 h 670"/>
                <a:gd name="T30" fmla="*/ 2147483647 w 1120"/>
                <a:gd name="T31" fmla="*/ 2147483647 h 670"/>
                <a:gd name="T32" fmla="*/ 2147483647 w 1120"/>
                <a:gd name="T33" fmla="*/ 2147483647 h 670"/>
                <a:gd name="T34" fmla="*/ 2147483647 w 1120"/>
                <a:gd name="T35" fmla="*/ 2147483647 h 670"/>
                <a:gd name="T36" fmla="*/ 2147483647 w 1120"/>
                <a:gd name="T37" fmla="*/ 2147483647 h 670"/>
                <a:gd name="T38" fmla="*/ 2147483647 w 1120"/>
                <a:gd name="T39" fmla="*/ 2147483647 h 670"/>
                <a:gd name="T40" fmla="*/ 2147483647 w 1120"/>
                <a:gd name="T41" fmla="*/ 2147483647 h 670"/>
                <a:gd name="T42" fmla="*/ 2147483647 w 1120"/>
                <a:gd name="T43" fmla="*/ 2147483647 h 670"/>
                <a:gd name="T44" fmla="*/ 2147483647 w 1120"/>
                <a:gd name="T45" fmla="*/ 2147483647 h 670"/>
                <a:gd name="T46" fmla="*/ 2147483647 w 1120"/>
                <a:gd name="T47" fmla="*/ 2147483647 h 670"/>
                <a:gd name="T48" fmla="*/ 2147483647 w 1120"/>
                <a:gd name="T49" fmla="*/ 2147483647 h 670"/>
                <a:gd name="T50" fmla="*/ 2147483647 w 1120"/>
                <a:gd name="T51" fmla="*/ 2147483647 h 670"/>
                <a:gd name="T52" fmla="*/ 2147483647 w 1120"/>
                <a:gd name="T53" fmla="*/ 2147483647 h 670"/>
                <a:gd name="T54" fmla="*/ 2147483647 w 1120"/>
                <a:gd name="T55" fmla="*/ 2147483647 h 670"/>
                <a:gd name="T56" fmla="*/ 2147483647 w 1120"/>
                <a:gd name="T57" fmla="*/ 2147483647 h 670"/>
                <a:gd name="T58" fmla="*/ 2147483647 w 1120"/>
                <a:gd name="T59" fmla="*/ 2147483647 h 670"/>
                <a:gd name="T60" fmla="*/ 2147483647 w 1120"/>
                <a:gd name="T61" fmla="*/ 2147483647 h 670"/>
                <a:gd name="T62" fmla="*/ 2147483647 w 1120"/>
                <a:gd name="T63" fmla="*/ 2147483647 h 670"/>
                <a:gd name="T64" fmla="*/ 2147483647 w 1120"/>
                <a:gd name="T65" fmla="*/ 2147483647 h 670"/>
                <a:gd name="T66" fmla="*/ 2147483647 w 1120"/>
                <a:gd name="T67" fmla="*/ 2147483647 h 670"/>
                <a:gd name="T68" fmla="*/ 2147483647 w 1120"/>
                <a:gd name="T69" fmla="*/ 2147483647 h 670"/>
                <a:gd name="T70" fmla="*/ 2147483647 w 1120"/>
                <a:gd name="T71" fmla="*/ 0 h 670"/>
                <a:gd name="T72" fmla="*/ 2147483647 w 1120"/>
                <a:gd name="T73" fmla="*/ 2147483647 h 670"/>
                <a:gd name="T74" fmla="*/ 2147483647 w 1120"/>
                <a:gd name="T75" fmla="*/ 2147483647 h 670"/>
                <a:gd name="T76" fmla="*/ 2147483647 w 1120"/>
                <a:gd name="T77" fmla="*/ 2147483647 h 670"/>
                <a:gd name="T78" fmla="*/ 2147483647 w 1120"/>
                <a:gd name="T79" fmla="*/ 2147483647 h 670"/>
                <a:gd name="T80" fmla="*/ 2147483647 w 1120"/>
                <a:gd name="T81" fmla="*/ 2147483647 h 670"/>
                <a:gd name="T82" fmla="*/ 2147483647 w 1120"/>
                <a:gd name="T83" fmla="*/ 2147483647 h 670"/>
                <a:gd name="T84" fmla="*/ 2147483647 w 1120"/>
                <a:gd name="T85" fmla="*/ 2147483647 h 670"/>
                <a:gd name="T86" fmla="*/ 2147483647 w 1120"/>
                <a:gd name="T87" fmla="*/ 2147483647 h 670"/>
                <a:gd name="T88" fmla="*/ 2147483647 w 1120"/>
                <a:gd name="T89" fmla="*/ 2147483647 h 670"/>
                <a:gd name="T90" fmla="*/ 2147483647 w 1120"/>
                <a:gd name="T91" fmla="*/ 2147483647 h 670"/>
                <a:gd name="T92" fmla="*/ 2147483647 w 1120"/>
                <a:gd name="T93" fmla="*/ 2147483647 h 670"/>
                <a:gd name="T94" fmla="*/ 2147483647 w 1120"/>
                <a:gd name="T95" fmla="*/ 2147483647 h 670"/>
                <a:gd name="T96" fmla="*/ 2147483647 w 1120"/>
                <a:gd name="T97" fmla="*/ 2147483647 h 670"/>
                <a:gd name="T98" fmla="*/ 2147483647 w 1120"/>
                <a:gd name="T99" fmla="*/ 2147483647 h 670"/>
                <a:gd name="T100" fmla="*/ 2147483647 w 1120"/>
                <a:gd name="T101" fmla="*/ 2147483647 h 670"/>
                <a:gd name="T102" fmla="*/ 2147483647 w 1120"/>
                <a:gd name="T103" fmla="*/ 2147483647 h 670"/>
                <a:gd name="T104" fmla="*/ 2147483647 w 1120"/>
                <a:gd name="T105" fmla="*/ 2147483647 h 670"/>
                <a:gd name="T106" fmla="*/ 2147483647 w 1120"/>
                <a:gd name="T107" fmla="*/ 2147483647 h 670"/>
                <a:gd name="T108" fmla="*/ 2147483647 w 1120"/>
                <a:gd name="T109" fmla="*/ 2147483647 h 670"/>
                <a:gd name="T110" fmla="*/ 2147483647 w 1120"/>
                <a:gd name="T111" fmla="*/ 2147483647 h 670"/>
                <a:gd name="T112" fmla="*/ 2147483647 w 1120"/>
                <a:gd name="T113" fmla="*/ 2147483647 h 670"/>
                <a:gd name="T114" fmla="*/ 2147483647 w 1120"/>
                <a:gd name="T115" fmla="*/ 2147483647 h 6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0"/>
                <a:gd name="T175" fmla="*/ 0 h 670"/>
                <a:gd name="T176" fmla="*/ 1120 w 1120"/>
                <a:gd name="T177" fmla="*/ 670 h 6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0" h="670">
                  <a:moveTo>
                    <a:pt x="46" y="374"/>
                  </a:moveTo>
                  <a:lnTo>
                    <a:pt x="46" y="374"/>
                  </a:lnTo>
                  <a:lnTo>
                    <a:pt x="42" y="390"/>
                  </a:lnTo>
                  <a:lnTo>
                    <a:pt x="40" y="408"/>
                  </a:lnTo>
                  <a:lnTo>
                    <a:pt x="42" y="424"/>
                  </a:lnTo>
                  <a:lnTo>
                    <a:pt x="46" y="438"/>
                  </a:lnTo>
                  <a:lnTo>
                    <a:pt x="52" y="454"/>
                  </a:lnTo>
                  <a:lnTo>
                    <a:pt x="58" y="466"/>
                  </a:lnTo>
                  <a:lnTo>
                    <a:pt x="68" y="478"/>
                  </a:lnTo>
                  <a:lnTo>
                    <a:pt x="78" y="490"/>
                  </a:lnTo>
                  <a:lnTo>
                    <a:pt x="90" y="500"/>
                  </a:lnTo>
                  <a:lnTo>
                    <a:pt x="104" y="508"/>
                  </a:lnTo>
                  <a:lnTo>
                    <a:pt x="118" y="512"/>
                  </a:lnTo>
                  <a:lnTo>
                    <a:pt x="132" y="516"/>
                  </a:lnTo>
                  <a:lnTo>
                    <a:pt x="146" y="518"/>
                  </a:lnTo>
                  <a:lnTo>
                    <a:pt x="160" y="516"/>
                  </a:lnTo>
                  <a:lnTo>
                    <a:pt x="174" y="512"/>
                  </a:lnTo>
                  <a:lnTo>
                    <a:pt x="186" y="506"/>
                  </a:lnTo>
                  <a:lnTo>
                    <a:pt x="198" y="526"/>
                  </a:lnTo>
                  <a:lnTo>
                    <a:pt x="210" y="546"/>
                  </a:lnTo>
                  <a:lnTo>
                    <a:pt x="222" y="562"/>
                  </a:lnTo>
                  <a:lnTo>
                    <a:pt x="236" y="578"/>
                  </a:lnTo>
                  <a:lnTo>
                    <a:pt x="250" y="592"/>
                  </a:lnTo>
                  <a:lnTo>
                    <a:pt x="264" y="604"/>
                  </a:lnTo>
                  <a:lnTo>
                    <a:pt x="280" y="616"/>
                  </a:lnTo>
                  <a:lnTo>
                    <a:pt x="296" y="626"/>
                  </a:lnTo>
                  <a:lnTo>
                    <a:pt x="312" y="634"/>
                  </a:lnTo>
                  <a:lnTo>
                    <a:pt x="328" y="642"/>
                  </a:lnTo>
                  <a:lnTo>
                    <a:pt x="362" y="652"/>
                  </a:lnTo>
                  <a:lnTo>
                    <a:pt x="396" y="660"/>
                  </a:lnTo>
                  <a:lnTo>
                    <a:pt x="430" y="664"/>
                  </a:lnTo>
                  <a:lnTo>
                    <a:pt x="462" y="664"/>
                  </a:lnTo>
                  <a:lnTo>
                    <a:pt x="494" y="660"/>
                  </a:lnTo>
                  <a:lnTo>
                    <a:pt x="522" y="654"/>
                  </a:lnTo>
                  <a:lnTo>
                    <a:pt x="548" y="646"/>
                  </a:lnTo>
                  <a:lnTo>
                    <a:pt x="570" y="636"/>
                  </a:lnTo>
                  <a:lnTo>
                    <a:pt x="588" y="626"/>
                  </a:lnTo>
                  <a:lnTo>
                    <a:pt x="600" y="614"/>
                  </a:lnTo>
                  <a:lnTo>
                    <a:pt x="604" y="606"/>
                  </a:lnTo>
                  <a:lnTo>
                    <a:pt x="606" y="600"/>
                  </a:lnTo>
                  <a:lnTo>
                    <a:pt x="616" y="614"/>
                  </a:lnTo>
                  <a:lnTo>
                    <a:pt x="628" y="624"/>
                  </a:lnTo>
                  <a:lnTo>
                    <a:pt x="640" y="634"/>
                  </a:lnTo>
                  <a:lnTo>
                    <a:pt x="650" y="644"/>
                  </a:lnTo>
                  <a:lnTo>
                    <a:pt x="664" y="650"/>
                  </a:lnTo>
                  <a:lnTo>
                    <a:pt x="676" y="658"/>
                  </a:lnTo>
                  <a:lnTo>
                    <a:pt x="690" y="662"/>
                  </a:lnTo>
                  <a:lnTo>
                    <a:pt x="704" y="666"/>
                  </a:lnTo>
                  <a:lnTo>
                    <a:pt x="730" y="670"/>
                  </a:lnTo>
                  <a:lnTo>
                    <a:pt x="758" y="670"/>
                  </a:lnTo>
                  <a:lnTo>
                    <a:pt x="786" y="666"/>
                  </a:lnTo>
                  <a:lnTo>
                    <a:pt x="814" y="658"/>
                  </a:lnTo>
                  <a:lnTo>
                    <a:pt x="840" y="648"/>
                  </a:lnTo>
                  <a:lnTo>
                    <a:pt x="864" y="634"/>
                  </a:lnTo>
                  <a:lnTo>
                    <a:pt x="884" y="618"/>
                  </a:lnTo>
                  <a:lnTo>
                    <a:pt x="904" y="598"/>
                  </a:lnTo>
                  <a:lnTo>
                    <a:pt x="918" y="578"/>
                  </a:lnTo>
                  <a:lnTo>
                    <a:pt x="928" y="556"/>
                  </a:lnTo>
                  <a:lnTo>
                    <a:pt x="932" y="546"/>
                  </a:lnTo>
                  <a:lnTo>
                    <a:pt x="934" y="534"/>
                  </a:lnTo>
                  <a:lnTo>
                    <a:pt x="936" y="522"/>
                  </a:lnTo>
                  <a:lnTo>
                    <a:pt x="936" y="510"/>
                  </a:lnTo>
                  <a:lnTo>
                    <a:pt x="956" y="512"/>
                  </a:lnTo>
                  <a:lnTo>
                    <a:pt x="974" y="510"/>
                  </a:lnTo>
                  <a:lnTo>
                    <a:pt x="992" y="508"/>
                  </a:lnTo>
                  <a:lnTo>
                    <a:pt x="1010" y="504"/>
                  </a:lnTo>
                  <a:lnTo>
                    <a:pt x="1026" y="500"/>
                  </a:lnTo>
                  <a:lnTo>
                    <a:pt x="1042" y="492"/>
                  </a:lnTo>
                  <a:lnTo>
                    <a:pt x="1056" y="484"/>
                  </a:lnTo>
                  <a:lnTo>
                    <a:pt x="1068" y="474"/>
                  </a:lnTo>
                  <a:lnTo>
                    <a:pt x="1080" y="464"/>
                  </a:lnTo>
                  <a:lnTo>
                    <a:pt x="1090" y="452"/>
                  </a:lnTo>
                  <a:lnTo>
                    <a:pt x="1098" y="440"/>
                  </a:lnTo>
                  <a:lnTo>
                    <a:pt x="1106" y="424"/>
                  </a:lnTo>
                  <a:lnTo>
                    <a:pt x="1112" y="410"/>
                  </a:lnTo>
                  <a:lnTo>
                    <a:pt x="1116" y="394"/>
                  </a:lnTo>
                  <a:lnTo>
                    <a:pt x="1118" y="376"/>
                  </a:lnTo>
                  <a:lnTo>
                    <a:pt x="1120" y="360"/>
                  </a:lnTo>
                  <a:lnTo>
                    <a:pt x="1118" y="336"/>
                  </a:lnTo>
                  <a:lnTo>
                    <a:pt x="1114" y="314"/>
                  </a:lnTo>
                  <a:lnTo>
                    <a:pt x="1108" y="296"/>
                  </a:lnTo>
                  <a:lnTo>
                    <a:pt x="1098" y="280"/>
                  </a:lnTo>
                  <a:lnTo>
                    <a:pt x="1088" y="264"/>
                  </a:lnTo>
                  <a:lnTo>
                    <a:pt x="1078" y="252"/>
                  </a:lnTo>
                  <a:lnTo>
                    <a:pt x="1066" y="242"/>
                  </a:lnTo>
                  <a:lnTo>
                    <a:pt x="1054" y="232"/>
                  </a:lnTo>
                  <a:lnTo>
                    <a:pt x="1030" y="220"/>
                  </a:lnTo>
                  <a:lnTo>
                    <a:pt x="1008" y="210"/>
                  </a:lnTo>
                  <a:lnTo>
                    <a:pt x="988" y="206"/>
                  </a:lnTo>
                  <a:lnTo>
                    <a:pt x="986" y="188"/>
                  </a:lnTo>
                  <a:lnTo>
                    <a:pt x="984" y="170"/>
                  </a:lnTo>
                  <a:lnTo>
                    <a:pt x="980" y="152"/>
                  </a:lnTo>
                  <a:lnTo>
                    <a:pt x="976" y="136"/>
                  </a:lnTo>
                  <a:lnTo>
                    <a:pt x="968" y="122"/>
                  </a:lnTo>
                  <a:lnTo>
                    <a:pt x="962" y="108"/>
                  </a:lnTo>
                  <a:lnTo>
                    <a:pt x="952" y="94"/>
                  </a:lnTo>
                  <a:lnTo>
                    <a:pt x="944" y="82"/>
                  </a:lnTo>
                  <a:lnTo>
                    <a:pt x="922" y="58"/>
                  </a:lnTo>
                  <a:lnTo>
                    <a:pt x="898" y="40"/>
                  </a:lnTo>
                  <a:lnTo>
                    <a:pt x="872" y="24"/>
                  </a:lnTo>
                  <a:lnTo>
                    <a:pt x="844" y="12"/>
                  </a:lnTo>
                  <a:lnTo>
                    <a:pt x="814" y="4"/>
                  </a:lnTo>
                  <a:lnTo>
                    <a:pt x="786" y="0"/>
                  </a:lnTo>
                  <a:lnTo>
                    <a:pt x="758" y="0"/>
                  </a:lnTo>
                  <a:lnTo>
                    <a:pt x="730" y="4"/>
                  </a:lnTo>
                  <a:lnTo>
                    <a:pt x="704" y="12"/>
                  </a:lnTo>
                  <a:lnTo>
                    <a:pt x="692" y="18"/>
                  </a:lnTo>
                  <a:lnTo>
                    <a:pt x="682" y="26"/>
                  </a:lnTo>
                  <a:lnTo>
                    <a:pt x="670" y="34"/>
                  </a:lnTo>
                  <a:lnTo>
                    <a:pt x="660" y="42"/>
                  </a:lnTo>
                  <a:lnTo>
                    <a:pt x="652" y="52"/>
                  </a:lnTo>
                  <a:lnTo>
                    <a:pt x="644" y="64"/>
                  </a:lnTo>
                  <a:lnTo>
                    <a:pt x="628" y="48"/>
                  </a:lnTo>
                  <a:lnTo>
                    <a:pt x="610" y="36"/>
                  </a:lnTo>
                  <a:lnTo>
                    <a:pt x="592" y="26"/>
                  </a:lnTo>
                  <a:lnTo>
                    <a:pt x="574" y="18"/>
                  </a:lnTo>
                  <a:lnTo>
                    <a:pt x="554" y="14"/>
                  </a:lnTo>
                  <a:lnTo>
                    <a:pt x="534" y="12"/>
                  </a:lnTo>
                  <a:lnTo>
                    <a:pt x="514" y="12"/>
                  </a:lnTo>
                  <a:lnTo>
                    <a:pt x="496" y="14"/>
                  </a:lnTo>
                  <a:lnTo>
                    <a:pt x="476" y="18"/>
                  </a:lnTo>
                  <a:lnTo>
                    <a:pt x="460" y="24"/>
                  </a:lnTo>
                  <a:lnTo>
                    <a:pt x="444" y="32"/>
                  </a:lnTo>
                  <a:lnTo>
                    <a:pt x="430" y="40"/>
                  </a:lnTo>
                  <a:lnTo>
                    <a:pt x="416" y="52"/>
                  </a:lnTo>
                  <a:lnTo>
                    <a:pt x="406" y="62"/>
                  </a:lnTo>
                  <a:lnTo>
                    <a:pt x="398" y="74"/>
                  </a:lnTo>
                  <a:lnTo>
                    <a:pt x="392" y="88"/>
                  </a:lnTo>
                  <a:lnTo>
                    <a:pt x="386" y="74"/>
                  </a:lnTo>
                  <a:lnTo>
                    <a:pt x="374" y="60"/>
                  </a:lnTo>
                  <a:lnTo>
                    <a:pt x="362" y="50"/>
                  </a:lnTo>
                  <a:lnTo>
                    <a:pt x="348" y="42"/>
                  </a:lnTo>
                  <a:lnTo>
                    <a:pt x="332" y="36"/>
                  </a:lnTo>
                  <a:lnTo>
                    <a:pt x="316" y="32"/>
                  </a:lnTo>
                  <a:lnTo>
                    <a:pt x="298" y="30"/>
                  </a:lnTo>
                  <a:lnTo>
                    <a:pt x="280" y="30"/>
                  </a:lnTo>
                  <a:lnTo>
                    <a:pt x="262" y="34"/>
                  </a:lnTo>
                  <a:lnTo>
                    <a:pt x="244" y="38"/>
                  </a:lnTo>
                  <a:lnTo>
                    <a:pt x="228" y="46"/>
                  </a:lnTo>
                  <a:lnTo>
                    <a:pt x="212" y="56"/>
                  </a:lnTo>
                  <a:lnTo>
                    <a:pt x="198" y="68"/>
                  </a:lnTo>
                  <a:lnTo>
                    <a:pt x="186" y="82"/>
                  </a:lnTo>
                  <a:lnTo>
                    <a:pt x="176" y="100"/>
                  </a:lnTo>
                  <a:lnTo>
                    <a:pt x="168" y="120"/>
                  </a:lnTo>
                  <a:lnTo>
                    <a:pt x="158" y="114"/>
                  </a:lnTo>
                  <a:lnTo>
                    <a:pt x="150" y="110"/>
                  </a:lnTo>
                  <a:lnTo>
                    <a:pt x="140" y="108"/>
                  </a:lnTo>
                  <a:lnTo>
                    <a:pt x="128" y="108"/>
                  </a:lnTo>
                  <a:lnTo>
                    <a:pt x="118" y="108"/>
                  </a:lnTo>
                  <a:lnTo>
                    <a:pt x="108" y="110"/>
                  </a:lnTo>
                  <a:lnTo>
                    <a:pt x="90" y="118"/>
                  </a:lnTo>
                  <a:lnTo>
                    <a:pt x="70" y="130"/>
                  </a:lnTo>
                  <a:lnTo>
                    <a:pt x="54" y="146"/>
                  </a:lnTo>
                  <a:lnTo>
                    <a:pt x="38" y="166"/>
                  </a:lnTo>
                  <a:lnTo>
                    <a:pt x="24" y="186"/>
                  </a:lnTo>
                  <a:lnTo>
                    <a:pt x="12" y="210"/>
                  </a:lnTo>
                  <a:lnTo>
                    <a:pt x="4" y="234"/>
                  </a:lnTo>
                  <a:lnTo>
                    <a:pt x="0" y="260"/>
                  </a:lnTo>
                  <a:lnTo>
                    <a:pt x="0" y="286"/>
                  </a:lnTo>
                  <a:lnTo>
                    <a:pt x="4" y="310"/>
                  </a:lnTo>
                  <a:lnTo>
                    <a:pt x="8" y="322"/>
                  </a:lnTo>
                  <a:lnTo>
                    <a:pt x="12" y="334"/>
                  </a:lnTo>
                  <a:lnTo>
                    <a:pt x="18" y="344"/>
                  </a:lnTo>
                  <a:lnTo>
                    <a:pt x="26" y="356"/>
                  </a:lnTo>
                  <a:lnTo>
                    <a:pt x="34" y="364"/>
                  </a:lnTo>
                  <a:lnTo>
                    <a:pt x="46" y="374"/>
                  </a:lnTo>
                  <a:close/>
                </a:path>
              </a:pathLst>
            </a:custGeom>
            <a:solidFill>
              <a:srgbClr val="E1F0E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08" name="Rectangle 132">
              <a:extLst>
                <a:ext uri="{FF2B5EF4-FFF2-40B4-BE49-F238E27FC236}">
                  <a16:creationId xmlns:a16="http://schemas.microsoft.com/office/drawing/2014/main" id="{FDE747C1-4CE8-9BDA-1168-DB6ADAFB156D}"/>
                </a:ext>
              </a:extLst>
            </p:cNvPr>
            <p:cNvSpPr>
              <a:spLocks noChangeArrowheads="1"/>
            </p:cNvSpPr>
            <p:nvPr/>
          </p:nvSpPr>
          <p:spPr bwMode="auto">
            <a:xfrm>
              <a:off x="5679977" y="2845792"/>
              <a:ext cx="23320" cy="110339"/>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09" name="Freeform 133">
              <a:extLst>
                <a:ext uri="{FF2B5EF4-FFF2-40B4-BE49-F238E27FC236}">
                  <a16:creationId xmlns:a16="http://schemas.microsoft.com/office/drawing/2014/main" id="{D178029C-BFC7-6CF4-681F-B9853EB01E9B}"/>
                </a:ext>
              </a:extLst>
            </p:cNvPr>
            <p:cNvSpPr>
              <a:spLocks/>
            </p:cNvSpPr>
            <p:nvPr/>
          </p:nvSpPr>
          <p:spPr bwMode="auto">
            <a:xfrm>
              <a:off x="5729950" y="2841987"/>
              <a:ext cx="86617" cy="114144"/>
            </a:xfrm>
            <a:custGeom>
              <a:avLst/>
              <a:gdLst>
                <a:gd name="T0" fmla="*/ 2147483647 w 52"/>
                <a:gd name="T1" fmla="*/ 2147483647 h 60"/>
                <a:gd name="T2" fmla="*/ 2147483647 w 52"/>
                <a:gd name="T3" fmla="*/ 2147483647 h 60"/>
                <a:gd name="T4" fmla="*/ 2147483647 w 52"/>
                <a:gd name="T5" fmla="*/ 2147483647 h 60"/>
                <a:gd name="T6" fmla="*/ 2147483647 w 52"/>
                <a:gd name="T7" fmla="*/ 2147483647 h 60"/>
                <a:gd name="T8" fmla="*/ 2147483647 w 52"/>
                <a:gd name="T9" fmla="*/ 2147483647 h 60"/>
                <a:gd name="T10" fmla="*/ 2147483647 w 52"/>
                <a:gd name="T11" fmla="*/ 2147483647 h 60"/>
                <a:gd name="T12" fmla="*/ 2147483647 w 52"/>
                <a:gd name="T13" fmla="*/ 2147483647 h 60"/>
                <a:gd name="T14" fmla="*/ 2147483647 w 52"/>
                <a:gd name="T15" fmla="*/ 2147483647 h 60"/>
                <a:gd name="T16" fmla="*/ 2147483647 w 52"/>
                <a:gd name="T17" fmla="*/ 2147483647 h 60"/>
                <a:gd name="T18" fmla="*/ 2147483647 w 52"/>
                <a:gd name="T19" fmla="*/ 2147483647 h 60"/>
                <a:gd name="T20" fmla="*/ 2147483647 w 52"/>
                <a:gd name="T21" fmla="*/ 2147483647 h 60"/>
                <a:gd name="T22" fmla="*/ 2147483647 w 52"/>
                <a:gd name="T23" fmla="*/ 2147483647 h 60"/>
                <a:gd name="T24" fmla="*/ 2147483647 w 52"/>
                <a:gd name="T25" fmla="*/ 2147483647 h 60"/>
                <a:gd name="T26" fmla="*/ 2147483647 w 52"/>
                <a:gd name="T27" fmla="*/ 2147483647 h 60"/>
                <a:gd name="T28" fmla="*/ 2147483647 w 52"/>
                <a:gd name="T29" fmla="*/ 2147483647 h 60"/>
                <a:gd name="T30" fmla="*/ 2147483647 w 52"/>
                <a:gd name="T31" fmla="*/ 2147483647 h 60"/>
                <a:gd name="T32" fmla="*/ 2147483647 w 52"/>
                <a:gd name="T33" fmla="*/ 2147483647 h 60"/>
                <a:gd name="T34" fmla="*/ 2147483647 w 52"/>
                <a:gd name="T35" fmla="*/ 2147483647 h 60"/>
                <a:gd name="T36" fmla="*/ 2147483647 w 52"/>
                <a:gd name="T37" fmla="*/ 2147483647 h 60"/>
                <a:gd name="T38" fmla="*/ 2147483647 w 52"/>
                <a:gd name="T39" fmla="*/ 2147483647 h 60"/>
                <a:gd name="T40" fmla="*/ 2147483647 w 52"/>
                <a:gd name="T41" fmla="*/ 2147483647 h 60"/>
                <a:gd name="T42" fmla="*/ 2147483647 w 52"/>
                <a:gd name="T43" fmla="*/ 2147483647 h 60"/>
                <a:gd name="T44" fmla="*/ 2147483647 w 52"/>
                <a:gd name="T45" fmla="*/ 2147483647 h 60"/>
                <a:gd name="T46" fmla="*/ 2147483647 w 52"/>
                <a:gd name="T47" fmla="*/ 2147483647 h 60"/>
                <a:gd name="T48" fmla="*/ 2147483647 w 52"/>
                <a:gd name="T49" fmla="*/ 2147483647 h 60"/>
                <a:gd name="T50" fmla="*/ 2147483647 w 52"/>
                <a:gd name="T51" fmla="*/ 2147483647 h 60"/>
                <a:gd name="T52" fmla="*/ 0 w 52"/>
                <a:gd name="T53" fmla="*/ 2147483647 h 60"/>
                <a:gd name="T54" fmla="*/ 2147483647 w 52"/>
                <a:gd name="T55" fmla="*/ 2147483647 h 60"/>
                <a:gd name="T56" fmla="*/ 2147483647 w 52"/>
                <a:gd name="T57" fmla="*/ 2147483647 h 60"/>
                <a:gd name="T58" fmla="*/ 2147483647 w 52"/>
                <a:gd name="T59" fmla="*/ 2147483647 h 60"/>
                <a:gd name="T60" fmla="*/ 2147483647 w 52"/>
                <a:gd name="T61" fmla="*/ 2147483647 h 60"/>
                <a:gd name="T62" fmla="*/ 2147483647 w 52"/>
                <a:gd name="T63" fmla="*/ 2147483647 h 60"/>
                <a:gd name="T64" fmla="*/ 2147483647 w 52"/>
                <a:gd name="T65" fmla="*/ 2147483647 h 60"/>
                <a:gd name="T66" fmla="*/ 2147483647 w 52"/>
                <a:gd name="T67" fmla="*/ 2147483647 h 60"/>
                <a:gd name="T68" fmla="*/ 2147483647 w 52"/>
                <a:gd name="T69" fmla="*/ 2147483647 h 60"/>
                <a:gd name="T70" fmla="*/ 2147483647 w 52"/>
                <a:gd name="T71" fmla="*/ 2147483647 h 60"/>
                <a:gd name="T72" fmla="*/ 2147483647 w 52"/>
                <a:gd name="T73" fmla="*/ 2147483647 h 60"/>
                <a:gd name="T74" fmla="*/ 2147483647 w 52"/>
                <a:gd name="T75" fmla="*/ 2147483647 h 60"/>
                <a:gd name="T76" fmla="*/ 2147483647 w 52"/>
                <a:gd name="T77" fmla="*/ 2147483647 h 60"/>
                <a:gd name="T78" fmla="*/ 2147483647 w 52"/>
                <a:gd name="T79" fmla="*/ 2147483647 h 60"/>
                <a:gd name="T80" fmla="*/ 2147483647 w 52"/>
                <a:gd name="T81" fmla="*/ 2147483647 h 60"/>
                <a:gd name="T82" fmla="*/ 2147483647 w 52"/>
                <a:gd name="T83" fmla="*/ 2147483647 h 60"/>
                <a:gd name="T84" fmla="*/ 2147483647 w 52"/>
                <a:gd name="T85" fmla="*/ 2147483647 h 60"/>
                <a:gd name="T86" fmla="*/ 2147483647 w 52"/>
                <a:gd name="T87" fmla="*/ 2147483647 h 60"/>
                <a:gd name="T88" fmla="*/ 2147483647 w 52"/>
                <a:gd name="T89" fmla="*/ 2147483647 h 60"/>
                <a:gd name="T90" fmla="*/ 2147483647 w 52"/>
                <a:gd name="T91" fmla="*/ 2147483647 h 60"/>
                <a:gd name="T92" fmla="*/ 2147483647 w 52"/>
                <a:gd name="T93" fmla="*/ 2147483647 h 60"/>
                <a:gd name="T94" fmla="*/ 2147483647 w 52"/>
                <a:gd name="T95" fmla="*/ 2147483647 h 60"/>
                <a:gd name="T96" fmla="*/ 2147483647 w 52"/>
                <a:gd name="T97" fmla="*/ 2147483647 h 60"/>
                <a:gd name="T98" fmla="*/ 2147483647 w 52"/>
                <a:gd name="T99" fmla="*/ 0 h 60"/>
                <a:gd name="T100" fmla="*/ 2147483647 w 52"/>
                <a:gd name="T101" fmla="*/ 0 h 60"/>
                <a:gd name="T102" fmla="*/ 2147483647 w 52"/>
                <a:gd name="T103" fmla="*/ 2147483647 h 60"/>
                <a:gd name="T104" fmla="*/ 2147483647 w 52"/>
                <a:gd name="T105" fmla="*/ 2147483647 h 60"/>
                <a:gd name="T106" fmla="*/ 2147483647 w 52"/>
                <a:gd name="T107" fmla="*/ 2147483647 h 60"/>
                <a:gd name="T108" fmla="*/ 2147483647 w 52"/>
                <a:gd name="T109" fmla="*/ 2147483647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
                <a:gd name="T166" fmla="*/ 0 h 60"/>
                <a:gd name="T167" fmla="*/ 52 w 52"/>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 h="60">
                  <a:moveTo>
                    <a:pt x="42" y="18"/>
                  </a:moveTo>
                  <a:lnTo>
                    <a:pt x="42" y="18"/>
                  </a:lnTo>
                  <a:lnTo>
                    <a:pt x="34" y="14"/>
                  </a:lnTo>
                  <a:lnTo>
                    <a:pt x="26" y="12"/>
                  </a:lnTo>
                  <a:lnTo>
                    <a:pt x="22" y="12"/>
                  </a:lnTo>
                  <a:lnTo>
                    <a:pt x="20" y="14"/>
                  </a:lnTo>
                  <a:lnTo>
                    <a:pt x="18" y="18"/>
                  </a:lnTo>
                  <a:lnTo>
                    <a:pt x="20" y="22"/>
                  </a:lnTo>
                  <a:lnTo>
                    <a:pt x="26" y="22"/>
                  </a:lnTo>
                  <a:lnTo>
                    <a:pt x="32" y="24"/>
                  </a:lnTo>
                  <a:lnTo>
                    <a:pt x="42" y="26"/>
                  </a:lnTo>
                  <a:lnTo>
                    <a:pt x="48" y="30"/>
                  </a:lnTo>
                  <a:lnTo>
                    <a:pt x="52" y="34"/>
                  </a:lnTo>
                  <a:lnTo>
                    <a:pt x="52" y="40"/>
                  </a:lnTo>
                  <a:lnTo>
                    <a:pt x="52" y="48"/>
                  </a:lnTo>
                  <a:lnTo>
                    <a:pt x="46" y="56"/>
                  </a:lnTo>
                  <a:lnTo>
                    <a:pt x="38" y="60"/>
                  </a:lnTo>
                  <a:lnTo>
                    <a:pt x="26" y="60"/>
                  </a:lnTo>
                  <a:lnTo>
                    <a:pt x="18" y="60"/>
                  </a:lnTo>
                  <a:lnTo>
                    <a:pt x="10" y="58"/>
                  </a:lnTo>
                  <a:lnTo>
                    <a:pt x="6" y="54"/>
                  </a:lnTo>
                  <a:lnTo>
                    <a:pt x="0" y="48"/>
                  </a:lnTo>
                  <a:lnTo>
                    <a:pt x="12" y="42"/>
                  </a:lnTo>
                  <a:lnTo>
                    <a:pt x="18" y="48"/>
                  </a:lnTo>
                  <a:lnTo>
                    <a:pt x="28" y="50"/>
                  </a:lnTo>
                  <a:lnTo>
                    <a:pt x="34" y="48"/>
                  </a:lnTo>
                  <a:lnTo>
                    <a:pt x="38" y="46"/>
                  </a:lnTo>
                  <a:lnTo>
                    <a:pt x="38" y="42"/>
                  </a:lnTo>
                  <a:lnTo>
                    <a:pt x="38" y="40"/>
                  </a:lnTo>
                  <a:lnTo>
                    <a:pt x="36" y="38"/>
                  </a:lnTo>
                  <a:lnTo>
                    <a:pt x="28" y="36"/>
                  </a:lnTo>
                  <a:lnTo>
                    <a:pt x="22" y="36"/>
                  </a:lnTo>
                  <a:lnTo>
                    <a:pt x="14" y="34"/>
                  </a:lnTo>
                  <a:lnTo>
                    <a:pt x="8" y="30"/>
                  </a:lnTo>
                  <a:lnTo>
                    <a:pt x="4" y="26"/>
                  </a:lnTo>
                  <a:lnTo>
                    <a:pt x="4" y="20"/>
                  </a:lnTo>
                  <a:lnTo>
                    <a:pt x="6" y="12"/>
                  </a:lnTo>
                  <a:lnTo>
                    <a:pt x="10" y="6"/>
                  </a:lnTo>
                  <a:lnTo>
                    <a:pt x="16" y="2"/>
                  </a:lnTo>
                  <a:lnTo>
                    <a:pt x="26" y="0"/>
                  </a:lnTo>
                  <a:lnTo>
                    <a:pt x="36" y="2"/>
                  </a:lnTo>
                  <a:lnTo>
                    <a:pt x="42" y="4"/>
                  </a:lnTo>
                  <a:lnTo>
                    <a:pt x="52" y="12"/>
                  </a:lnTo>
                  <a:lnTo>
                    <a:pt x="42" y="18"/>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10" name="Freeform 134">
              <a:extLst>
                <a:ext uri="{FF2B5EF4-FFF2-40B4-BE49-F238E27FC236}">
                  <a16:creationId xmlns:a16="http://schemas.microsoft.com/office/drawing/2014/main" id="{C69327DA-3069-2958-20D3-ABCD68254C8D}"/>
                </a:ext>
              </a:extLst>
            </p:cNvPr>
            <p:cNvSpPr>
              <a:spLocks noEditPoints="1"/>
            </p:cNvSpPr>
            <p:nvPr/>
          </p:nvSpPr>
          <p:spPr bwMode="auto">
            <a:xfrm>
              <a:off x="5846549" y="2845792"/>
              <a:ext cx="83285" cy="110339"/>
            </a:xfrm>
            <a:custGeom>
              <a:avLst/>
              <a:gdLst>
                <a:gd name="T0" fmla="*/ 2147483647 w 50"/>
                <a:gd name="T1" fmla="*/ 0 h 58"/>
                <a:gd name="T2" fmla="*/ 2147483647 w 50"/>
                <a:gd name="T3" fmla="*/ 0 h 58"/>
                <a:gd name="T4" fmla="*/ 2147483647 w 50"/>
                <a:gd name="T5" fmla="*/ 0 h 58"/>
                <a:gd name="T6" fmla="*/ 2147483647 w 50"/>
                <a:gd name="T7" fmla="*/ 2147483647 h 58"/>
                <a:gd name="T8" fmla="*/ 2147483647 w 50"/>
                <a:gd name="T9" fmla="*/ 2147483647 h 58"/>
                <a:gd name="T10" fmla="*/ 2147483647 w 50"/>
                <a:gd name="T11" fmla="*/ 2147483647 h 58"/>
                <a:gd name="T12" fmla="*/ 2147483647 w 50"/>
                <a:gd name="T13" fmla="*/ 2147483647 h 58"/>
                <a:gd name="T14" fmla="*/ 2147483647 w 50"/>
                <a:gd name="T15" fmla="*/ 2147483647 h 58"/>
                <a:gd name="T16" fmla="*/ 2147483647 w 50"/>
                <a:gd name="T17" fmla="*/ 2147483647 h 58"/>
                <a:gd name="T18" fmla="*/ 2147483647 w 50"/>
                <a:gd name="T19" fmla="*/ 2147483647 h 58"/>
                <a:gd name="T20" fmla="*/ 2147483647 w 50"/>
                <a:gd name="T21" fmla="*/ 2147483647 h 58"/>
                <a:gd name="T22" fmla="*/ 2147483647 w 50"/>
                <a:gd name="T23" fmla="*/ 2147483647 h 58"/>
                <a:gd name="T24" fmla="*/ 2147483647 w 50"/>
                <a:gd name="T25" fmla="*/ 2147483647 h 58"/>
                <a:gd name="T26" fmla="*/ 2147483647 w 50"/>
                <a:gd name="T27" fmla="*/ 2147483647 h 58"/>
                <a:gd name="T28" fmla="*/ 0 w 50"/>
                <a:gd name="T29" fmla="*/ 2147483647 h 58"/>
                <a:gd name="T30" fmla="*/ 0 w 50"/>
                <a:gd name="T31" fmla="*/ 0 h 58"/>
                <a:gd name="T32" fmla="*/ 2147483647 w 50"/>
                <a:gd name="T33" fmla="*/ 0 h 58"/>
                <a:gd name="T34" fmla="*/ 2147483647 w 50"/>
                <a:gd name="T35" fmla="*/ 2147483647 h 58"/>
                <a:gd name="T36" fmla="*/ 2147483647 w 50"/>
                <a:gd name="T37" fmla="*/ 2147483647 h 58"/>
                <a:gd name="T38" fmla="*/ 2147483647 w 50"/>
                <a:gd name="T39" fmla="*/ 2147483647 h 58"/>
                <a:gd name="T40" fmla="*/ 2147483647 w 50"/>
                <a:gd name="T41" fmla="*/ 2147483647 h 58"/>
                <a:gd name="T42" fmla="*/ 2147483647 w 50"/>
                <a:gd name="T43" fmla="*/ 2147483647 h 58"/>
                <a:gd name="T44" fmla="*/ 2147483647 w 50"/>
                <a:gd name="T45" fmla="*/ 2147483647 h 58"/>
                <a:gd name="T46" fmla="*/ 2147483647 w 50"/>
                <a:gd name="T47" fmla="*/ 2147483647 h 58"/>
                <a:gd name="T48" fmla="*/ 2147483647 w 50"/>
                <a:gd name="T49" fmla="*/ 2147483647 h 58"/>
                <a:gd name="T50" fmla="*/ 2147483647 w 50"/>
                <a:gd name="T51" fmla="*/ 2147483647 h 58"/>
                <a:gd name="T52" fmla="*/ 2147483647 w 50"/>
                <a:gd name="T53" fmla="*/ 2147483647 h 58"/>
                <a:gd name="T54" fmla="*/ 2147483647 w 50"/>
                <a:gd name="T55" fmla="*/ 2147483647 h 58"/>
                <a:gd name="T56" fmla="*/ 2147483647 w 50"/>
                <a:gd name="T57" fmla="*/ 2147483647 h 58"/>
                <a:gd name="T58" fmla="*/ 2147483647 w 50"/>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58"/>
                <a:gd name="T92" fmla="*/ 50 w 50"/>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58">
                  <a:moveTo>
                    <a:pt x="30" y="0"/>
                  </a:moveTo>
                  <a:lnTo>
                    <a:pt x="30" y="0"/>
                  </a:lnTo>
                  <a:lnTo>
                    <a:pt x="38" y="0"/>
                  </a:lnTo>
                  <a:lnTo>
                    <a:pt x="44" y="4"/>
                  </a:lnTo>
                  <a:lnTo>
                    <a:pt x="48" y="10"/>
                  </a:lnTo>
                  <a:lnTo>
                    <a:pt x="50" y="20"/>
                  </a:lnTo>
                  <a:lnTo>
                    <a:pt x="50" y="24"/>
                  </a:lnTo>
                  <a:lnTo>
                    <a:pt x="48" y="28"/>
                  </a:lnTo>
                  <a:lnTo>
                    <a:pt x="42" y="34"/>
                  </a:lnTo>
                  <a:lnTo>
                    <a:pt x="34" y="38"/>
                  </a:lnTo>
                  <a:lnTo>
                    <a:pt x="26" y="38"/>
                  </a:lnTo>
                  <a:lnTo>
                    <a:pt x="16" y="38"/>
                  </a:lnTo>
                  <a:lnTo>
                    <a:pt x="16" y="58"/>
                  </a:lnTo>
                  <a:lnTo>
                    <a:pt x="0" y="58"/>
                  </a:lnTo>
                  <a:lnTo>
                    <a:pt x="0" y="0"/>
                  </a:lnTo>
                  <a:lnTo>
                    <a:pt x="30" y="0"/>
                  </a:lnTo>
                  <a:close/>
                  <a:moveTo>
                    <a:pt x="16" y="28"/>
                  </a:moveTo>
                  <a:lnTo>
                    <a:pt x="24" y="28"/>
                  </a:lnTo>
                  <a:lnTo>
                    <a:pt x="30" y="28"/>
                  </a:lnTo>
                  <a:lnTo>
                    <a:pt x="32" y="26"/>
                  </a:lnTo>
                  <a:lnTo>
                    <a:pt x="34" y="24"/>
                  </a:lnTo>
                  <a:lnTo>
                    <a:pt x="36" y="18"/>
                  </a:lnTo>
                  <a:lnTo>
                    <a:pt x="34" y="14"/>
                  </a:lnTo>
                  <a:lnTo>
                    <a:pt x="32" y="12"/>
                  </a:lnTo>
                  <a:lnTo>
                    <a:pt x="24" y="10"/>
                  </a:lnTo>
                  <a:lnTo>
                    <a:pt x="16" y="10"/>
                  </a:lnTo>
                  <a:lnTo>
                    <a:pt x="16" y="28"/>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11" name="Line 151">
              <a:extLst>
                <a:ext uri="{FF2B5EF4-FFF2-40B4-BE49-F238E27FC236}">
                  <a16:creationId xmlns:a16="http://schemas.microsoft.com/office/drawing/2014/main" id="{86FF2336-B5B4-2478-5CF9-8B5D32BEA712}"/>
                </a:ext>
              </a:extLst>
            </p:cNvPr>
            <p:cNvSpPr>
              <a:spLocks noChangeShapeType="1"/>
            </p:cNvSpPr>
            <p:nvPr/>
          </p:nvSpPr>
          <p:spPr bwMode="auto">
            <a:xfrm>
              <a:off x="4356954" y="3443557"/>
              <a:ext cx="4352884" cy="1543"/>
            </a:xfrm>
            <a:prstGeom prst="line">
              <a:avLst/>
            </a:prstGeom>
            <a:noFill/>
            <a:ln w="16">
              <a:solidFill>
                <a:srgbClr val="C90016"/>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12" name="Freeform 152">
              <a:extLst>
                <a:ext uri="{FF2B5EF4-FFF2-40B4-BE49-F238E27FC236}">
                  <a16:creationId xmlns:a16="http://schemas.microsoft.com/office/drawing/2014/main" id="{E92A994E-5D0F-8D0E-7F9E-E0F37F943103}"/>
                </a:ext>
              </a:extLst>
            </p:cNvPr>
            <p:cNvSpPr>
              <a:spLocks/>
            </p:cNvSpPr>
            <p:nvPr/>
          </p:nvSpPr>
          <p:spPr bwMode="auto">
            <a:xfrm>
              <a:off x="8672208" y="3383400"/>
              <a:ext cx="133958" cy="120314"/>
            </a:xfrm>
            <a:custGeom>
              <a:avLst/>
              <a:gdLst>
                <a:gd name="T0" fmla="*/ 2147483647 w 80"/>
                <a:gd name="T1" fmla="*/ 2147483647 h 64"/>
                <a:gd name="T2" fmla="*/ 0 w 80"/>
                <a:gd name="T3" fmla="*/ 2147483647 h 64"/>
                <a:gd name="T4" fmla="*/ 2147483647 w 80"/>
                <a:gd name="T5" fmla="*/ 2147483647 h 64"/>
                <a:gd name="T6" fmla="*/ 0 w 80"/>
                <a:gd name="T7" fmla="*/ 0 h 64"/>
                <a:gd name="T8" fmla="*/ 2147483647 w 80"/>
                <a:gd name="T9" fmla="*/ 2147483647 h 64"/>
                <a:gd name="T10" fmla="*/ 0 60000 65536"/>
                <a:gd name="T11" fmla="*/ 0 60000 65536"/>
                <a:gd name="T12" fmla="*/ 0 60000 65536"/>
                <a:gd name="T13" fmla="*/ 0 60000 65536"/>
                <a:gd name="T14" fmla="*/ 0 60000 65536"/>
                <a:gd name="T15" fmla="*/ 0 w 80"/>
                <a:gd name="T16" fmla="*/ 0 h 64"/>
                <a:gd name="T17" fmla="*/ 80 w 80"/>
                <a:gd name="T18" fmla="*/ 64 h 64"/>
              </a:gdLst>
              <a:ahLst/>
              <a:cxnLst>
                <a:cxn ang="T10">
                  <a:pos x="T0" y="T1"/>
                </a:cxn>
                <a:cxn ang="T11">
                  <a:pos x="T2" y="T3"/>
                </a:cxn>
                <a:cxn ang="T12">
                  <a:pos x="T4" y="T5"/>
                </a:cxn>
                <a:cxn ang="T13">
                  <a:pos x="T6" y="T7"/>
                </a:cxn>
                <a:cxn ang="T14">
                  <a:pos x="T8" y="T9"/>
                </a:cxn>
              </a:cxnLst>
              <a:rect l="T15" t="T16" r="T17" b="T18"/>
              <a:pathLst>
                <a:path w="80" h="64">
                  <a:moveTo>
                    <a:pt x="80" y="32"/>
                  </a:moveTo>
                  <a:lnTo>
                    <a:pt x="0" y="64"/>
                  </a:lnTo>
                  <a:lnTo>
                    <a:pt x="18" y="32"/>
                  </a:lnTo>
                  <a:lnTo>
                    <a:pt x="0" y="0"/>
                  </a:lnTo>
                  <a:lnTo>
                    <a:pt x="80" y="32"/>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13" name="Line 153">
              <a:extLst>
                <a:ext uri="{FF2B5EF4-FFF2-40B4-BE49-F238E27FC236}">
                  <a16:creationId xmlns:a16="http://schemas.microsoft.com/office/drawing/2014/main" id="{C72539C1-8B80-3995-F229-80D6DA591C37}"/>
                </a:ext>
              </a:extLst>
            </p:cNvPr>
            <p:cNvSpPr>
              <a:spLocks noChangeShapeType="1"/>
            </p:cNvSpPr>
            <p:nvPr/>
          </p:nvSpPr>
          <p:spPr bwMode="auto">
            <a:xfrm flipV="1">
              <a:off x="3994215" y="3212185"/>
              <a:ext cx="4753253" cy="15425"/>
            </a:xfrm>
            <a:prstGeom prst="line">
              <a:avLst/>
            </a:prstGeom>
            <a:noFill/>
            <a:ln w="48">
              <a:solidFill>
                <a:srgbClr val="70BC1F"/>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14" name="Freeform 154">
              <a:extLst>
                <a:ext uri="{FF2B5EF4-FFF2-40B4-BE49-F238E27FC236}">
                  <a16:creationId xmlns:a16="http://schemas.microsoft.com/office/drawing/2014/main" id="{4CD2ECFB-92E6-8853-62B3-570B64380A86}"/>
                </a:ext>
              </a:extLst>
            </p:cNvPr>
            <p:cNvSpPr>
              <a:spLocks/>
            </p:cNvSpPr>
            <p:nvPr/>
          </p:nvSpPr>
          <p:spPr bwMode="auto">
            <a:xfrm>
              <a:off x="8675219" y="3138145"/>
              <a:ext cx="144494" cy="148079"/>
            </a:xfrm>
            <a:custGeom>
              <a:avLst/>
              <a:gdLst>
                <a:gd name="T0" fmla="*/ 2147483647 w 240"/>
                <a:gd name="T1" fmla="*/ 2147483647 h 196"/>
                <a:gd name="T2" fmla="*/ 0 w 240"/>
                <a:gd name="T3" fmla="*/ 2147483647 h 196"/>
                <a:gd name="T4" fmla="*/ 2147483647 w 240"/>
                <a:gd name="T5" fmla="*/ 2147483647 h 196"/>
                <a:gd name="T6" fmla="*/ 0 w 240"/>
                <a:gd name="T7" fmla="*/ 0 h 196"/>
                <a:gd name="T8" fmla="*/ 2147483647 w 240"/>
                <a:gd name="T9" fmla="*/ 2147483647 h 196"/>
                <a:gd name="T10" fmla="*/ 0 60000 65536"/>
                <a:gd name="T11" fmla="*/ 0 60000 65536"/>
                <a:gd name="T12" fmla="*/ 0 60000 65536"/>
                <a:gd name="T13" fmla="*/ 0 60000 65536"/>
                <a:gd name="T14" fmla="*/ 0 60000 65536"/>
                <a:gd name="T15" fmla="*/ 0 w 240"/>
                <a:gd name="T16" fmla="*/ 0 h 196"/>
                <a:gd name="T17" fmla="*/ 240 w 240"/>
                <a:gd name="T18" fmla="*/ 196 h 196"/>
              </a:gdLst>
              <a:ahLst/>
              <a:cxnLst>
                <a:cxn ang="T10">
                  <a:pos x="T0" y="T1"/>
                </a:cxn>
                <a:cxn ang="T11">
                  <a:pos x="T2" y="T3"/>
                </a:cxn>
                <a:cxn ang="T12">
                  <a:pos x="T4" y="T5"/>
                </a:cxn>
                <a:cxn ang="T13">
                  <a:pos x="T6" y="T7"/>
                </a:cxn>
                <a:cxn ang="T14">
                  <a:pos x="T8" y="T9"/>
                </a:cxn>
              </a:cxnLst>
              <a:rect l="T15" t="T16" r="T17" b="T18"/>
              <a:pathLst>
                <a:path w="240" h="196">
                  <a:moveTo>
                    <a:pt x="240" y="98"/>
                  </a:moveTo>
                  <a:lnTo>
                    <a:pt x="0" y="196"/>
                  </a:lnTo>
                  <a:lnTo>
                    <a:pt x="58" y="98"/>
                  </a:lnTo>
                  <a:lnTo>
                    <a:pt x="0" y="0"/>
                  </a:lnTo>
                  <a:lnTo>
                    <a:pt x="240" y="98"/>
                  </a:lnTo>
                  <a:close/>
                </a:path>
              </a:pathLst>
            </a:custGeom>
            <a:solidFill>
              <a:srgbClr val="70BC1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15" name="Line 155">
              <a:extLst>
                <a:ext uri="{FF2B5EF4-FFF2-40B4-BE49-F238E27FC236}">
                  <a16:creationId xmlns:a16="http://schemas.microsoft.com/office/drawing/2014/main" id="{FE19C34C-4EE4-1D1E-B37D-EB1758C4432E}"/>
                </a:ext>
              </a:extLst>
            </p:cNvPr>
            <p:cNvSpPr>
              <a:spLocks noChangeShapeType="1"/>
            </p:cNvSpPr>
            <p:nvPr/>
          </p:nvSpPr>
          <p:spPr bwMode="auto">
            <a:xfrm>
              <a:off x="2916529" y="2909856"/>
              <a:ext cx="693873" cy="401047"/>
            </a:xfrm>
            <a:prstGeom prst="line">
              <a:avLst/>
            </a:prstGeom>
            <a:noFill/>
            <a:ln w="8">
              <a:solidFill>
                <a:srgbClr val="70BC1F"/>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16" name="Line 156">
              <a:extLst>
                <a:ext uri="{FF2B5EF4-FFF2-40B4-BE49-F238E27FC236}">
                  <a16:creationId xmlns:a16="http://schemas.microsoft.com/office/drawing/2014/main" id="{54FF1020-181C-AB5C-AE07-D4976ADC39E2}"/>
                </a:ext>
              </a:extLst>
            </p:cNvPr>
            <p:cNvSpPr>
              <a:spLocks noChangeShapeType="1"/>
            </p:cNvSpPr>
            <p:nvPr/>
          </p:nvSpPr>
          <p:spPr bwMode="auto">
            <a:xfrm flipV="1">
              <a:off x="2916529" y="3235323"/>
              <a:ext cx="693873" cy="419557"/>
            </a:xfrm>
            <a:prstGeom prst="line">
              <a:avLst/>
            </a:prstGeom>
            <a:noFill/>
            <a:ln w="8">
              <a:solidFill>
                <a:srgbClr val="C90016"/>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17" name="Line 157">
              <a:extLst>
                <a:ext uri="{FF2B5EF4-FFF2-40B4-BE49-F238E27FC236}">
                  <a16:creationId xmlns:a16="http://schemas.microsoft.com/office/drawing/2014/main" id="{B90EB57D-3E0A-CD78-CD0B-FE46BECE3416}"/>
                </a:ext>
              </a:extLst>
            </p:cNvPr>
            <p:cNvSpPr>
              <a:spLocks noChangeShapeType="1"/>
            </p:cNvSpPr>
            <p:nvPr/>
          </p:nvSpPr>
          <p:spPr bwMode="auto">
            <a:xfrm>
              <a:off x="3080590" y="4409155"/>
              <a:ext cx="529811" cy="310040"/>
            </a:xfrm>
            <a:prstGeom prst="line">
              <a:avLst/>
            </a:prstGeom>
            <a:noFill/>
            <a:ln w="8">
              <a:solidFill>
                <a:srgbClr val="70BC1F"/>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18" name="Line 158">
              <a:extLst>
                <a:ext uri="{FF2B5EF4-FFF2-40B4-BE49-F238E27FC236}">
                  <a16:creationId xmlns:a16="http://schemas.microsoft.com/office/drawing/2014/main" id="{4245489A-09C3-E488-1EA6-66694D85DF3F}"/>
                </a:ext>
              </a:extLst>
            </p:cNvPr>
            <p:cNvSpPr>
              <a:spLocks noChangeShapeType="1"/>
            </p:cNvSpPr>
            <p:nvPr/>
          </p:nvSpPr>
          <p:spPr bwMode="auto">
            <a:xfrm flipV="1">
              <a:off x="3080590" y="4643613"/>
              <a:ext cx="529811" cy="306955"/>
            </a:xfrm>
            <a:prstGeom prst="line">
              <a:avLst/>
            </a:prstGeom>
            <a:noFill/>
            <a:ln w="8">
              <a:solidFill>
                <a:srgbClr val="C90016"/>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19" name="Freeform 164">
              <a:extLst>
                <a:ext uri="{FF2B5EF4-FFF2-40B4-BE49-F238E27FC236}">
                  <a16:creationId xmlns:a16="http://schemas.microsoft.com/office/drawing/2014/main" id="{7CD882F6-F8E9-EDB7-2A4F-C5BAFECFCAAB}"/>
                </a:ext>
              </a:extLst>
            </p:cNvPr>
            <p:cNvSpPr>
              <a:spLocks/>
            </p:cNvSpPr>
            <p:nvPr/>
          </p:nvSpPr>
          <p:spPr bwMode="auto">
            <a:xfrm>
              <a:off x="6515335" y="3050224"/>
              <a:ext cx="453049" cy="263765"/>
            </a:xfrm>
            <a:custGeom>
              <a:avLst/>
              <a:gdLst>
                <a:gd name="T0" fmla="*/ 2147483647 w 272"/>
                <a:gd name="T1" fmla="*/ 2147483647 h 140"/>
                <a:gd name="T2" fmla="*/ 2147483647 w 272"/>
                <a:gd name="T3" fmla="*/ 2147483647 h 140"/>
                <a:gd name="T4" fmla="*/ 2147483647 w 272"/>
                <a:gd name="T5" fmla="*/ 2147483647 h 140"/>
                <a:gd name="T6" fmla="*/ 2147483647 w 272"/>
                <a:gd name="T7" fmla="*/ 2147483647 h 140"/>
                <a:gd name="T8" fmla="*/ 2147483647 w 272"/>
                <a:gd name="T9" fmla="*/ 2147483647 h 140"/>
                <a:gd name="T10" fmla="*/ 2147483647 w 272"/>
                <a:gd name="T11" fmla="*/ 2147483647 h 140"/>
                <a:gd name="T12" fmla="*/ 2147483647 w 272"/>
                <a:gd name="T13" fmla="*/ 2147483647 h 140"/>
                <a:gd name="T14" fmla="*/ 2147483647 w 272"/>
                <a:gd name="T15" fmla="*/ 2147483647 h 140"/>
                <a:gd name="T16" fmla="*/ 2147483647 w 272"/>
                <a:gd name="T17" fmla="*/ 2147483647 h 140"/>
                <a:gd name="T18" fmla="*/ 2147483647 w 272"/>
                <a:gd name="T19" fmla="*/ 2147483647 h 140"/>
                <a:gd name="T20" fmla="*/ 2147483647 w 272"/>
                <a:gd name="T21" fmla="*/ 2147483647 h 140"/>
                <a:gd name="T22" fmla="*/ 2147483647 w 272"/>
                <a:gd name="T23" fmla="*/ 2147483647 h 140"/>
                <a:gd name="T24" fmla="*/ 2147483647 w 272"/>
                <a:gd name="T25" fmla="*/ 2147483647 h 140"/>
                <a:gd name="T26" fmla="*/ 2147483647 w 272"/>
                <a:gd name="T27" fmla="*/ 2147483647 h 140"/>
                <a:gd name="T28" fmla="*/ 2147483647 w 272"/>
                <a:gd name="T29" fmla="*/ 2147483647 h 140"/>
                <a:gd name="T30" fmla="*/ 2147483647 w 272"/>
                <a:gd name="T31" fmla="*/ 2147483647 h 140"/>
                <a:gd name="T32" fmla="*/ 2147483647 w 272"/>
                <a:gd name="T33" fmla="*/ 2147483647 h 140"/>
                <a:gd name="T34" fmla="*/ 2147483647 w 272"/>
                <a:gd name="T35" fmla="*/ 2147483647 h 140"/>
                <a:gd name="T36" fmla="*/ 2147483647 w 272"/>
                <a:gd name="T37" fmla="*/ 2147483647 h 140"/>
                <a:gd name="T38" fmla="*/ 2147483647 w 272"/>
                <a:gd name="T39" fmla="*/ 2147483647 h 140"/>
                <a:gd name="T40" fmla="*/ 2147483647 w 272"/>
                <a:gd name="T41" fmla="*/ 2147483647 h 140"/>
                <a:gd name="T42" fmla="*/ 2147483647 w 272"/>
                <a:gd name="T43" fmla="*/ 2147483647 h 140"/>
                <a:gd name="T44" fmla="*/ 0 w 272"/>
                <a:gd name="T45" fmla="*/ 2147483647 h 140"/>
                <a:gd name="T46" fmla="*/ 0 w 272"/>
                <a:gd name="T47" fmla="*/ 2147483647 h 140"/>
                <a:gd name="T48" fmla="*/ 2147483647 w 272"/>
                <a:gd name="T49" fmla="*/ 2147483647 h 140"/>
                <a:gd name="T50" fmla="*/ 2147483647 w 272"/>
                <a:gd name="T51" fmla="*/ 2147483647 h 140"/>
                <a:gd name="T52" fmla="*/ 2147483647 w 272"/>
                <a:gd name="T53" fmla="*/ 2147483647 h 140"/>
                <a:gd name="T54" fmla="*/ 2147483647 w 272"/>
                <a:gd name="T55" fmla="*/ 2147483647 h 140"/>
                <a:gd name="T56" fmla="*/ 2147483647 w 272"/>
                <a:gd name="T57" fmla="*/ 2147483647 h 140"/>
                <a:gd name="T58" fmla="*/ 2147483647 w 272"/>
                <a:gd name="T59" fmla="*/ 2147483647 h 140"/>
                <a:gd name="T60" fmla="*/ 2147483647 w 272"/>
                <a:gd name="T61" fmla="*/ 2147483647 h 140"/>
                <a:gd name="T62" fmla="*/ 2147483647 w 272"/>
                <a:gd name="T63" fmla="*/ 2147483647 h 140"/>
                <a:gd name="T64" fmla="*/ 2147483647 w 272"/>
                <a:gd name="T65" fmla="*/ 2147483647 h 140"/>
                <a:gd name="T66" fmla="*/ 2147483647 w 272"/>
                <a:gd name="T67" fmla="*/ 0 h 140"/>
                <a:gd name="T68" fmla="*/ 2147483647 w 272"/>
                <a:gd name="T69" fmla="*/ 0 h 140"/>
                <a:gd name="T70" fmla="*/ 2147483647 w 272"/>
                <a:gd name="T71" fmla="*/ 2147483647 h 140"/>
                <a:gd name="T72" fmla="*/ 2147483647 w 272"/>
                <a:gd name="T73" fmla="*/ 2147483647 h 140"/>
                <a:gd name="T74" fmla="*/ 2147483647 w 272"/>
                <a:gd name="T75" fmla="*/ 2147483647 h 140"/>
                <a:gd name="T76" fmla="*/ 2147483647 w 272"/>
                <a:gd name="T77" fmla="*/ 2147483647 h 140"/>
                <a:gd name="T78" fmla="*/ 2147483647 w 272"/>
                <a:gd name="T79" fmla="*/ 2147483647 h 140"/>
                <a:gd name="T80" fmla="*/ 2147483647 w 272"/>
                <a:gd name="T81" fmla="*/ 2147483647 h 140"/>
                <a:gd name="T82" fmla="*/ 2147483647 w 272"/>
                <a:gd name="T83" fmla="*/ 2147483647 h 140"/>
                <a:gd name="T84" fmla="*/ 2147483647 w 272"/>
                <a:gd name="T85" fmla="*/ 2147483647 h 140"/>
                <a:gd name="T86" fmla="*/ 2147483647 w 272"/>
                <a:gd name="T87" fmla="*/ 2147483647 h 140"/>
                <a:gd name="T88" fmla="*/ 2147483647 w 272"/>
                <a:gd name="T89" fmla="*/ 2147483647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2"/>
                <a:gd name="T136" fmla="*/ 0 h 140"/>
                <a:gd name="T137" fmla="*/ 272 w 272"/>
                <a:gd name="T138" fmla="*/ 140 h 1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2" h="140">
                  <a:moveTo>
                    <a:pt x="272" y="70"/>
                  </a:moveTo>
                  <a:lnTo>
                    <a:pt x="272" y="70"/>
                  </a:lnTo>
                  <a:lnTo>
                    <a:pt x="272" y="78"/>
                  </a:lnTo>
                  <a:lnTo>
                    <a:pt x="270" y="84"/>
                  </a:lnTo>
                  <a:lnTo>
                    <a:pt x="266" y="92"/>
                  </a:lnTo>
                  <a:lnTo>
                    <a:pt x="262" y="98"/>
                  </a:lnTo>
                  <a:lnTo>
                    <a:pt x="250" y="110"/>
                  </a:lnTo>
                  <a:lnTo>
                    <a:pt x="232" y="120"/>
                  </a:lnTo>
                  <a:lnTo>
                    <a:pt x="212" y="128"/>
                  </a:lnTo>
                  <a:lnTo>
                    <a:pt x="190" y="136"/>
                  </a:lnTo>
                  <a:lnTo>
                    <a:pt x="164" y="140"/>
                  </a:lnTo>
                  <a:lnTo>
                    <a:pt x="136" y="140"/>
                  </a:lnTo>
                  <a:lnTo>
                    <a:pt x="110" y="140"/>
                  </a:lnTo>
                  <a:lnTo>
                    <a:pt x="84" y="136"/>
                  </a:lnTo>
                  <a:lnTo>
                    <a:pt x="60" y="128"/>
                  </a:lnTo>
                  <a:lnTo>
                    <a:pt x="40" y="120"/>
                  </a:lnTo>
                  <a:lnTo>
                    <a:pt x="24" y="110"/>
                  </a:lnTo>
                  <a:lnTo>
                    <a:pt x="12" y="98"/>
                  </a:lnTo>
                  <a:lnTo>
                    <a:pt x="8" y="92"/>
                  </a:lnTo>
                  <a:lnTo>
                    <a:pt x="4" y="84"/>
                  </a:lnTo>
                  <a:lnTo>
                    <a:pt x="2" y="78"/>
                  </a:lnTo>
                  <a:lnTo>
                    <a:pt x="0" y="70"/>
                  </a:lnTo>
                  <a:lnTo>
                    <a:pt x="2" y="64"/>
                  </a:lnTo>
                  <a:lnTo>
                    <a:pt x="4" y="56"/>
                  </a:lnTo>
                  <a:lnTo>
                    <a:pt x="8" y="50"/>
                  </a:lnTo>
                  <a:lnTo>
                    <a:pt x="12" y="44"/>
                  </a:lnTo>
                  <a:lnTo>
                    <a:pt x="24" y="32"/>
                  </a:lnTo>
                  <a:lnTo>
                    <a:pt x="40" y="20"/>
                  </a:lnTo>
                  <a:lnTo>
                    <a:pt x="60" y="12"/>
                  </a:lnTo>
                  <a:lnTo>
                    <a:pt x="84" y="6"/>
                  </a:lnTo>
                  <a:lnTo>
                    <a:pt x="110" y="2"/>
                  </a:lnTo>
                  <a:lnTo>
                    <a:pt x="136" y="0"/>
                  </a:lnTo>
                  <a:lnTo>
                    <a:pt x="164" y="2"/>
                  </a:lnTo>
                  <a:lnTo>
                    <a:pt x="190" y="6"/>
                  </a:lnTo>
                  <a:lnTo>
                    <a:pt x="212" y="12"/>
                  </a:lnTo>
                  <a:lnTo>
                    <a:pt x="232" y="20"/>
                  </a:lnTo>
                  <a:lnTo>
                    <a:pt x="250" y="32"/>
                  </a:lnTo>
                  <a:lnTo>
                    <a:pt x="262" y="44"/>
                  </a:lnTo>
                  <a:lnTo>
                    <a:pt x="266" y="50"/>
                  </a:lnTo>
                  <a:lnTo>
                    <a:pt x="270" y="56"/>
                  </a:lnTo>
                  <a:lnTo>
                    <a:pt x="272" y="64"/>
                  </a:lnTo>
                  <a:lnTo>
                    <a:pt x="272" y="70"/>
                  </a:lnTo>
                </a:path>
              </a:pathLst>
            </a:custGeom>
            <a:no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20" name="Freeform 165">
              <a:extLst>
                <a:ext uri="{FF2B5EF4-FFF2-40B4-BE49-F238E27FC236}">
                  <a16:creationId xmlns:a16="http://schemas.microsoft.com/office/drawing/2014/main" id="{8B44C628-BFCC-CC1B-3F03-725C08D2B7C7}"/>
                </a:ext>
              </a:extLst>
            </p:cNvPr>
            <p:cNvSpPr>
              <a:spLocks/>
            </p:cNvSpPr>
            <p:nvPr/>
          </p:nvSpPr>
          <p:spPr bwMode="auto">
            <a:xfrm>
              <a:off x="6589086" y="3110380"/>
              <a:ext cx="126432" cy="57073"/>
            </a:xfrm>
            <a:custGeom>
              <a:avLst/>
              <a:gdLst>
                <a:gd name="T0" fmla="*/ 2147483647 w 76"/>
                <a:gd name="T1" fmla="*/ 2147483647 h 30"/>
                <a:gd name="T2" fmla="*/ 2147483647 w 76"/>
                <a:gd name="T3" fmla="*/ 2147483647 h 30"/>
                <a:gd name="T4" fmla="*/ 2147483647 w 76"/>
                <a:gd name="T5" fmla="*/ 2147483647 h 30"/>
                <a:gd name="T6" fmla="*/ 2147483647 w 76"/>
                <a:gd name="T7" fmla="*/ 0 h 30"/>
                <a:gd name="T8" fmla="*/ 0 w 76"/>
                <a:gd name="T9" fmla="*/ 2147483647 h 30"/>
                <a:gd name="T10" fmla="*/ 2147483647 w 76"/>
                <a:gd name="T11" fmla="*/ 2147483647 h 30"/>
                <a:gd name="T12" fmla="*/ 2147483647 w 76"/>
                <a:gd name="T13" fmla="*/ 2147483647 h 30"/>
                <a:gd name="T14" fmla="*/ 2147483647 w 76"/>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30"/>
                <a:gd name="T26" fmla="*/ 76 w 76"/>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30">
                  <a:moveTo>
                    <a:pt x="76" y="30"/>
                  </a:moveTo>
                  <a:lnTo>
                    <a:pt x="64" y="8"/>
                  </a:lnTo>
                  <a:lnTo>
                    <a:pt x="50" y="16"/>
                  </a:lnTo>
                  <a:lnTo>
                    <a:pt x="10" y="0"/>
                  </a:lnTo>
                  <a:lnTo>
                    <a:pt x="0" y="4"/>
                  </a:lnTo>
                  <a:lnTo>
                    <a:pt x="42" y="20"/>
                  </a:lnTo>
                  <a:lnTo>
                    <a:pt x="28" y="28"/>
                  </a:lnTo>
                  <a:lnTo>
                    <a:pt x="76" y="3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21" name="Freeform 170">
              <a:extLst>
                <a:ext uri="{FF2B5EF4-FFF2-40B4-BE49-F238E27FC236}">
                  <a16:creationId xmlns:a16="http://schemas.microsoft.com/office/drawing/2014/main" id="{D97A904F-76C6-86B0-6C40-92C3D20B82B6}"/>
                </a:ext>
              </a:extLst>
            </p:cNvPr>
            <p:cNvSpPr>
              <a:spLocks/>
            </p:cNvSpPr>
            <p:nvPr/>
          </p:nvSpPr>
          <p:spPr bwMode="auto">
            <a:xfrm>
              <a:off x="6572530" y="3303191"/>
              <a:ext cx="75258" cy="72496"/>
            </a:xfrm>
            <a:custGeom>
              <a:avLst/>
              <a:gdLst>
                <a:gd name="T0" fmla="*/ 2147483647 w 46"/>
                <a:gd name="T1" fmla="*/ 2147483647 h 38"/>
                <a:gd name="T2" fmla="*/ 2147483647 w 46"/>
                <a:gd name="T3" fmla="*/ 2147483647 h 38"/>
                <a:gd name="T4" fmla="*/ 0 w 46"/>
                <a:gd name="T5" fmla="*/ 2147483647 h 38"/>
                <a:gd name="T6" fmla="*/ 0 w 46"/>
                <a:gd name="T7" fmla="*/ 0 h 38"/>
                <a:gd name="T8" fmla="*/ 2147483647 w 46"/>
                <a:gd name="T9" fmla="*/ 2147483647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46" y="20"/>
                  </a:moveTo>
                  <a:lnTo>
                    <a:pt x="46" y="38"/>
                  </a:lnTo>
                  <a:lnTo>
                    <a:pt x="0" y="18"/>
                  </a:lnTo>
                  <a:lnTo>
                    <a:pt x="0" y="0"/>
                  </a:lnTo>
                  <a:lnTo>
                    <a:pt x="46"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22" name="Freeform 171">
              <a:extLst>
                <a:ext uri="{FF2B5EF4-FFF2-40B4-BE49-F238E27FC236}">
                  <a16:creationId xmlns:a16="http://schemas.microsoft.com/office/drawing/2014/main" id="{1A912959-DBAE-5FA8-3936-1425818ACB67}"/>
                </a:ext>
              </a:extLst>
            </p:cNvPr>
            <p:cNvSpPr>
              <a:spLocks/>
            </p:cNvSpPr>
            <p:nvPr/>
          </p:nvSpPr>
          <p:spPr bwMode="auto">
            <a:xfrm>
              <a:off x="6572530" y="3363347"/>
              <a:ext cx="75258" cy="67870"/>
            </a:xfrm>
            <a:custGeom>
              <a:avLst/>
              <a:gdLst>
                <a:gd name="T0" fmla="*/ 2147483647 w 46"/>
                <a:gd name="T1" fmla="*/ 2147483647 h 36"/>
                <a:gd name="T2" fmla="*/ 2147483647 w 46"/>
                <a:gd name="T3" fmla="*/ 2147483647 h 36"/>
                <a:gd name="T4" fmla="*/ 0 w 46"/>
                <a:gd name="T5" fmla="*/ 2147483647 h 36"/>
                <a:gd name="T6" fmla="*/ 0 w 46"/>
                <a:gd name="T7" fmla="*/ 0 h 36"/>
                <a:gd name="T8" fmla="*/ 2147483647 w 46"/>
                <a:gd name="T9" fmla="*/ 2147483647 h 36"/>
                <a:gd name="T10" fmla="*/ 0 60000 65536"/>
                <a:gd name="T11" fmla="*/ 0 60000 65536"/>
                <a:gd name="T12" fmla="*/ 0 60000 65536"/>
                <a:gd name="T13" fmla="*/ 0 60000 65536"/>
                <a:gd name="T14" fmla="*/ 0 60000 65536"/>
                <a:gd name="T15" fmla="*/ 0 w 46"/>
                <a:gd name="T16" fmla="*/ 0 h 36"/>
                <a:gd name="T17" fmla="*/ 46 w 46"/>
                <a:gd name="T18" fmla="*/ 36 h 36"/>
              </a:gdLst>
              <a:ahLst/>
              <a:cxnLst>
                <a:cxn ang="T10">
                  <a:pos x="T0" y="T1"/>
                </a:cxn>
                <a:cxn ang="T11">
                  <a:pos x="T2" y="T3"/>
                </a:cxn>
                <a:cxn ang="T12">
                  <a:pos x="T4" y="T5"/>
                </a:cxn>
                <a:cxn ang="T13">
                  <a:pos x="T6" y="T7"/>
                </a:cxn>
                <a:cxn ang="T14">
                  <a:pos x="T8" y="T9"/>
                </a:cxn>
              </a:cxnLst>
              <a:rect l="T15" t="T16" r="T17" b="T18"/>
              <a:pathLst>
                <a:path w="46" h="36">
                  <a:moveTo>
                    <a:pt x="46" y="20"/>
                  </a:moveTo>
                  <a:lnTo>
                    <a:pt x="46" y="36"/>
                  </a:lnTo>
                  <a:lnTo>
                    <a:pt x="0" y="16"/>
                  </a:lnTo>
                  <a:lnTo>
                    <a:pt x="0" y="0"/>
                  </a:lnTo>
                  <a:lnTo>
                    <a:pt x="46"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23" name="Freeform 172">
              <a:extLst>
                <a:ext uri="{FF2B5EF4-FFF2-40B4-BE49-F238E27FC236}">
                  <a16:creationId xmlns:a16="http://schemas.microsoft.com/office/drawing/2014/main" id="{9A898793-F26D-92E4-5CEE-A403435C55F0}"/>
                </a:ext>
              </a:extLst>
            </p:cNvPr>
            <p:cNvSpPr>
              <a:spLocks/>
            </p:cNvSpPr>
            <p:nvPr/>
          </p:nvSpPr>
          <p:spPr bwMode="auto">
            <a:xfrm>
              <a:off x="6572530" y="3420420"/>
              <a:ext cx="75258" cy="72496"/>
            </a:xfrm>
            <a:custGeom>
              <a:avLst/>
              <a:gdLst>
                <a:gd name="T0" fmla="*/ 2147483647 w 46"/>
                <a:gd name="T1" fmla="*/ 2147483647 h 38"/>
                <a:gd name="T2" fmla="*/ 2147483647 w 46"/>
                <a:gd name="T3" fmla="*/ 2147483647 h 38"/>
                <a:gd name="T4" fmla="*/ 0 w 46"/>
                <a:gd name="T5" fmla="*/ 2147483647 h 38"/>
                <a:gd name="T6" fmla="*/ 0 w 46"/>
                <a:gd name="T7" fmla="*/ 0 h 38"/>
                <a:gd name="T8" fmla="*/ 2147483647 w 46"/>
                <a:gd name="T9" fmla="*/ 2147483647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46" y="20"/>
                  </a:moveTo>
                  <a:lnTo>
                    <a:pt x="46" y="38"/>
                  </a:lnTo>
                  <a:lnTo>
                    <a:pt x="0" y="18"/>
                  </a:lnTo>
                  <a:lnTo>
                    <a:pt x="0" y="0"/>
                  </a:lnTo>
                  <a:lnTo>
                    <a:pt x="46"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24" name="Freeform 173">
              <a:extLst>
                <a:ext uri="{FF2B5EF4-FFF2-40B4-BE49-F238E27FC236}">
                  <a16:creationId xmlns:a16="http://schemas.microsoft.com/office/drawing/2014/main" id="{81E716AF-BA29-AEC4-28C6-A1BA205E5A0E}"/>
                </a:ext>
              </a:extLst>
            </p:cNvPr>
            <p:cNvSpPr>
              <a:spLocks/>
            </p:cNvSpPr>
            <p:nvPr/>
          </p:nvSpPr>
          <p:spPr bwMode="auto">
            <a:xfrm>
              <a:off x="6572530" y="3480576"/>
              <a:ext cx="75258" cy="69412"/>
            </a:xfrm>
            <a:custGeom>
              <a:avLst/>
              <a:gdLst>
                <a:gd name="T0" fmla="*/ 2147483647 w 46"/>
                <a:gd name="T1" fmla="*/ 2147483647 h 36"/>
                <a:gd name="T2" fmla="*/ 2147483647 w 46"/>
                <a:gd name="T3" fmla="*/ 2147483647 h 36"/>
                <a:gd name="T4" fmla="*/ 0 w 46"/>
                <a:gd name="T5" fmla="*/ 2147483647 h 36"/>
                <a:gd name="T6" fmla="*/ 0 w 46"/>
                <a:gd name="T7" fmla="*/ 0 h 36"/>
                <a:gd name="T8" fmla="*/ 2147483647 w 46"/>
                <a:gd name="T9" fmla="*/ 2147483647 h 36"/>
                <a:gd name="T10" fmla="*/ 0 60000 65536"/>
                <a:gd name="T11" fmla="*/ 0 60000 65536"/>
                <a:gd name="T12" fmla="*/ 0 60000 65536"/>
                <a:gd name="T13" fmla="*/ 0 60000 65536"/>
                <a:gd name="T14" fmla="*/ 0 60000 65536"/>
                <a:gd name="T15" fmla="*/ 0 w 46"/>
                <a:gd name="T16" fmla="*/ 0 h 36"/>
                <a:gd name="T17" fmla="*/ 46 w 46"/>
                <a:gd name="T18" fmla="*/ 36 h 36"/>
              </a:gdLst>
              <a:ahLst/>
              <a:cxnLst>
                <a:cxn ang="T10">
                  <a:pos x="T0" y="T1"/>
                </a:cxn>
                <a:cxn ang="T11">
                  <a:pos x="T2" y="T3"/>
                </a:cxn>
                <a:cxn ang="T12">
                  <a:pos x="T4" y="T5"/>
                </a:cxn>
                <a:cxn ang="T13">
                  <a:pos x="T6" y="T7"/>
                </a:cxn>
                <a:cxn ang="T14">
                  <a:pos x="T8" y="T9"/>
                </a:cxn>
              </a:cxnLst>
              <a:rect l="T15" t="T16" r="T17" b="T18"/>
              <a:pathLst>
                <a:path w="46" h="36">
                  <a:moveTo>
                    <a:pt x="46" y="20"/>
                  </a:moveTo>
                  <a:lnTo>
                    <a:pt x="46" y="36"/>
                  </a:lnTo>
                  <a:lnTo>
                    <a:pt x="0" y="16"/>
                  </a:lnTo>
                  <a:lnTo>
                    <a:pt x="0" y="0"/>
                  </a:lnTo>
                  <a:lnTo>
                    <a:pt x="46"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25" name="Freeform 176">
              <a:extLst>
                <a:ext uri="{FF2B5EF4-FFF2-40B4-BE49-F238E27FC236}">
                  <a16:creationId xmlns:a16="http://schemas.microsoft.com/office/drawing/2014/main" id="{53AE671D-EFFC-16C4-FC8C-46346DCF4B77}"/>
                </a:ext>
              </a:extLst>
            </p:cNvPr>
            <p:cNvSpPr>
              <a:spLocks/>
            </p:cNvSpPr>
            <p:nvPr/>
          </p:nvSpPr>
          <p:spPr bwMode="auto">
            <a:xfrm>
              <a:off x="7245330" y="3216812"/>
              <a:ext cx="457565" cy="325464"/>
            </a:xfrm>
            <a:custGeom>
              <a:avLst/>
              <a:gdLst>
                <a:gd name="T0" fmla="*/ 2147483647 w 274"/>
                <a:gd name="T1" fmla="*/ 2147483647 h 172"/>
                <a:gd name="T2" fmla="*/ 2147483647 w 274"/>
                <a:gd name="T3" fmla="*/ 2147483647 h 172"/>
                <a:gd name="T4" fmla="*/ 2147483647 w 274"/>
                <a:gd name="T5" fmla="*/ 2147483647 h 172"/>
                <a:gd name="T6" fmla="*/ 2147483647 w 274"/>
                <a:gd name="T7" fmla="*/ 2147483647 h 172"/>
                <a:gd name="T8" fmla="*/ 2147483647 w 274"/>
                <a:gd name="T9" fmla="*/ 2147483647 h 172"/>
                <a:gd name="T10" fmla="*/ 2147483647 w 274"/>
                <a:gd name="T11" fmla="*/ 2147483647 h 172"/>
                <a:gd name="T12" fmla="*/ 2147483647 w 274"/>
                <a:gd name="T13" fmla="*/ 2147483647 h 172"/>
                <a:gd name="T14" fmla="*/ 2147483647 w 274"/>
                <a:gd name="T15" fmla="*/ 2147483647 h 172"/>
                <a:gd name="T16" fmla="*/ 2147483647 w 274"/>
                <a:gd name="T17" fmla="*/ 0 h 172"/>
                <a:gd name="T18" fmla="*/ 2147483647 w 274"/>
                <a:gd name="T19" fmla="*/ 0 h 172"/>
                <a:gd name="T20" fmla="*/ 2147483647 w 274"/>
                <a:gd name="T21" fmla="*/ 0 h 172"/>
                <a:gd name="T22" fmla="*/ 2147483647 w 274"/>
                <a:gd name="T23" fmla="*/ 0 h 172"/>
                <a:gd name="T24" fmla="*/ 2147483647 w 274"/>
                <a:gd name="T25" fmla="*/ 2147483647 h 172"/>
                <a:gd name="T26" fmla="*/ 2147483647 w 274"/>
                <a:gd name="T27" fmla="*/ 2147483647 h 172"/>
                <a:gd name="T28" fmla="*/ 2147483647 w 274"/>
                <a:gd name="T29" fmla="*/ 2147483647 h 172"/>
                <a:gd name="T30" fmla="*/ 2147483647 w 274"/>
                <a:gd name="T31" fmla="*/ 2147483647 h 172"/>
                <a:gd name="T32" fmla="*/ 2147483647 w 274"/>
                <a:gd name="T33" fmla="*/ 2147483647 h 172"/>
                <a:gd name="T34" fmla="*/ 2147483647 w 274"/>
                <a:gd name="T35" fmla="*/ 2147483647 h 172"/>
                <a:gd name="T36" fmla="*/ 2147483647 w 274"/>
                <a:gd name="T37" fmla="*/ 2147483647 h 172"/>
                <a:gd name="T38" fmla="*/ 0 w 274"/>
                <a:gd name="T39" fmla="*/ 2147483647 h 172"/>
                <a:gd name="T40" fmla="*/ 0 w 274"/>
                <a:gd name="T41" fmla="*/ 2147483647 h 172"/>
                <a:gd name="T42" fmla="*/ 0 w 274"/>
                <a:gd name="T43" fmla="*/ 2147483647 h 172"/>
                <a:gd name="T44" fmla="*/ 2147483647 w 274"/>
                <a:gd name="T45" fmla="*/ 2147483647 h 172"/>
                <a:gd name="T46" fmla="*/ 2147483647 w 274"/>
                <a:gd name="T47" fmla="*/ 2147483647 h 172"/>
                <a:gd name="T48" fmla="*/ 2147483647 w 274"/>
                <a:gd name="T49" fmla="*/ 2147483647 h 172"/>
                <a:gd name="T50" fmla="*/ 2147483647 w 274"/>
                <a:gd name="T51" fmla="*/ 2147483647 h 172"/>
                <a:gd name="T52" fmla="*/ 2147483647 w 274"/>
                <a:gd name="T53" fmla="*/ 2147483647 h 172"/>
                <a:gd name="T54" fmla="*/ 2147483647 w 274"/>
                <a:gd name="T55" fmla="*/ 2147483647 h 172"/>
                <a:gd name="T56" fmla="*/ 2147483647 w 274"/>
                <a:gd name="T57" fmla="*/ 2147483647 h 172"/>
                <a:gd name="T58" fmla="*/ 2147483647 w 274"/>
                <a:gd name="T59" fmla="*/ 2147483647 h 172"/>
                <a:gd name="T60" fmla="*/ 2147483647 w 274"/>
                <a:gd name="T61" fmla="*/ 2147483647 h 172"/>
                <a:gd name="T62" fmla="*/ 2147483647 w 274"/>
                <a:gd name="T63" fmla="*/ 2147483647 h 172"/>
                <a:gd name="T64" fmla="*/ 2147483647 w 274"/>
                <a:gd name="T65" fmla="*/ 2147483647 h 172"/>
                <a:gd name="T66" fmla="*/ 2147483647 w 274"/>
                <a:gd name="T67" fmla="*/ 2147483647 h 172"/>
                <a:gd name="T68" fmla="*/ 2147483647 w 274"/>
                <a:gd name="T69" fmla="*/ 2147483647 h 172"/>
                <a:gd name="T70" fmla="*/ 2147483647 w 274"/>
                <a:gd name="T71" fmla="*/ 2147483647 h 172"/>
                <a:gd name="T72" fmla="*/ 2147483647 w 274"/>
                <a:gd name="T73" fmla="*/ 2147483647 h 172"/>
                <a:gd name="T74" fmla="*/ 2147483647 w 274"/>
                <a:gd name="T75" fmla="*/ 2147483647 h 172"/>
                <a:gd name="T76" fmla="*/ 2147483647 w 274"/>
                <a:gd name="T77" fmla="*/ 2147483647 h 172"/>
                <a:gd name="T78" fmla="*/ 2147483647 w 274"/>
                <a:gd name="T79" fmla="*/ 2147483647 h 172"/>
                <a:gd name="T80" fmla="*/ 2147483647 w 274"/>
                <a:gd name="T81" fmla="*/ 2147483647 h 172"/>
                <a:gd name="T82" fmla="*/ 2147483647 w 274"/>
                <a:gd name="T83" fmla="*/ 2147483647 h 172"/>
                <a:gd name="T84" fmla="*/ 2147483647 w 274"/>
                <a:gd name="T85" fmla="*/ 2147483647 h 172"/>
                <a:gd name="T86" fmla="*/ 2147483647 w 274"/>
                <a:gd name="T87" fmla="*/ 2147483647 h 172"/>
                <a:gd name="T88" fmla="*/ 2147483647 w 274"/>
                <a:gd name="T89" fmla="*/ 2147483647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4"/>
                <a:gd name="T136" fmla="*/ 0 h 172"/>
                <a:gd name="T137" fmla="*/ 274 w 274"/>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4" h="172">
                  <a:moveTo>
                    <a:pt x="248" y="48"/>
                  </a:moveTo>
                  <a:lnTo>
                    <a:pt x="248" y="48"/>
                  </a:lnTo>
                  <a:lnTo>
                    <a:pt x="238" y="40"/>
                  </a:lnTo>
                  <a:lnTo>
                    <a:pt x="228" y="30"/>
                  </a:lnTo>
                  <a:lnTo>
                    <a:pt x="214" y="22"/>
                  </a:lnTo>
                  <a:lnTo>
                    <a:pt x="200" y="14"/>
                  </a:lnTo>
                  <a:lnTo>
                    <a:pt x="186" y="8"/>
                  </a:lnTo>
                  <a:lnTo>
                    <a:pt x="170" y="4"/>
                  </a:lnTo>
                  <a:lnTo>
                    <a:pt x="154" y="0"/>
                  </a:lnTo>
                  <a:lnTo>
                    <a:pt x="138" y="0"/>
                  </a:lnTo>
                  <a:lnTo>
                    <a:pt x="120" y="0"/>
                  </a:lnTo>
                  <a:lnTo>
                    <a:pt x="104" y="4"/>
                  </a:lnTo>
                  <a:lnTo>
                    <a:pt x="90" y="8"/>
                  </a:lnTo>
                  <a:lnTo>
                    <a:pt x="74" y="14"/>
                  </a:lnTo>
                  <a:lnTo>
                    <a:pt x="60" y="22"/>
                  </a:lnTo>
                  <a:lnTo>
                    <a:pt x="48" y="30"/>
                  </a:lnTo>
                  <a:lnTo>
                    <a:pt x="36" y="40"/>
                  </a:lnTo>
                  <a:lnTo>
                    <a:pt x="26" y="48"/>
                  </a:lnTo>
                  <a:lnTo>
                    <a:pt x="0" y="48"/>
                  </a:lnTo>
                  <a:lnTo>
                    <a:pt x="0" y="100"/>
                  </a:lnTo>
                  <a:lnTo>
                    <a:pt x="2" y="108"/>
                  </a:lnTo>
                  <a:lnTo>
                    <a:pt x="4" y="114"/>
                  </a:lnTo>
                  <a:lnTo>
                    <a:pt x="8" y="122"/>
                  </a:lnTo>
                  <a:lnTo>
                    <a:pt x="12" y="128"/>
                  </a:lnTo>
                  <a:lnTo>
                    <a:pt x="24" y="140"/>
                  </a:lnTo>
                  <a:lnTo>
                    <a:pt x="40" y="150"/>
                  </a:lnTo>
                  <a:lnTo>
                    <a:pt x="62" y="158"/>
                  </a:lnTo>
                  <a:lnTo>
                    <a:pt x="84" y="166"/>
                  </a:lnTo>
                  <a:lnTo>
                    <a:pt x="110" y="170"/>
                  </a:lnTo>
                  <a:lnTo>
                    <a:pt x="138" y="172"/>
                  </a:lnTo>
                  <a:lnTo>
                    <a:pt x="166" y="170"/>
                  </a:lnTo>
                  <a:lnTo>
                    <a:pt x="190" y="166"/>
                  </a:lnTo>
                  <a:lnTo>
                    <a:pt x="214" y="158"/>
                  </a:lnTo>
                  <a:lnTo>
                    <a:pt x="234" y="150"/>
                  </a:lnTo>
                  <a:lnTo>
                    <a:pt x="250" y="140"/>
                  </a:lnTo>
                  <a:lnTo>
                    <a:pt x="264" y="128"/>
                  </a:lnTo>
                  <a:lnTo>
                    <a:pt x="268" y="122"/>
                  </a:lnTo>
                  <a:lnTo>
                    <a:pt x="272" y="114"/>
                  </a:lnTo>
                  <a:lnTo>
                    <a:pt x="274" y="108"/>
                  </a:lnTo>
                  <a:lnTo>
                    <a:pt x="274" y="100"/>
                  </a:lnTo>
                  <a:lnTo>
                    <a:pt x="274" y="48"/>
                  </a:lnTo>
                  <a:lnTo>
                    <a:pt x="248" y="48"/>
                  </a:lnTo>
                </a:path>
              </a:pathLst>
            </a:custGeom>
            <a:no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26" name="Rectangle 183">
              <a:extLst>
                <a:ext uri="{FF2B5EF4-FFF2-40B4-BE49-F238E27FC236}">
                  <a16:creationId xmlns:a16="http://schemas.microsoft.com/office/drawing/2014/main" id="{912BF810-99EE-4141-0530-BFBCD9B49FBD}"/>
                </a:ext>
              </a:extLst>
            </p:cNvPr>
            <p:cNvSpPr>
              <a:spLocks noChangeArrowheads="1"/>
            </p:cNvSpPr>
            <p:nvPr/>
          </p:nvSpPr>
          <p:spPr bwMode="auto">
            <a:xfrm>
              <a:off x="8095739" y="3030170"/>
              <a:ext cx="46659" cy="231374"/>
            </a:xfrm>
            <a:prstGeom prst="rect">
              <a:avLst/>
            </a:prstGeom>
            <a:solidFill>
              <a:srgbClr val="7D8385"/>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27" name="Rectangle 184">
              <a:extLst>
                <a:ext uri="{FF2B5EF4-FFF2-40B4-BE49-F238E27FC236}">
                  <a16:creationId xmlns:a16="http://schemas.microsoft.com/office/drawing/2014/main" id="{39F9FA66-600C-1498-DE4D-5224ADB00EEB}"/>
                </a:ext>
              </a:extLst>
            </p:cNvPr>
            <p:cNvSpPr>
              <a:spLocks noChangeArrowheads="1"/>
            </p:cNvSpPr>
            <p:nvPr/>
          </p:nvSpPr>
          <p:spPr bwMode="auto">
            <a:xfrm>
              <a:off x="8186048" y="3030170"/>
              <a:ext cx="46659" cy="231374"/>
            </a:xfrm>
            <a:prstGeom prst="rect">
              <a:avLst/>
            </a:prstGeom>
            <a:solidFill>
              <a:srgbClr val="7D8385"/>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28" name="Rectangle 185">
              <a:extLst>
                <a:ext uri="{FF2B5EF4-FFF2-40B4-BE49-F238E27FC236}">
                  <a16:creationId xmlns:a16="http://schemas.microsoft.com/office/drawing/2014/main" id="{38234DCF-1683-E4DD-3A93-2A72AA5F448D}"/>
                </a:ext>
              </a:extLst>
            </p:cNvPr>
            <p:cNvSpPr>
              <a:spLocks noChangeArrowheads="1"/>
            </p:cNvSpPr>
            <p:nvPr/>
          </p:nvSpPr>
          <p:spPr bwMode="auto">
            <a:xfrm>
              <a:off x="8273345" y="3030170"/>
              <a:ext cx="49670" cy="231374"/>
            </a:xfrm>
            <a:prstGeom prst="rect">
              <a:avLst/>
            </a:prstGeom>
            <a:solidFill>
              <a:srgbClr val="7D8385"/>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29" name="Rectangle 186">
              <a:extLst>
                <a:ext uri="{FF2B5EF4-FFF2-40B4-BE49-F238E27FC236}">
                  <a16:creationId xmlns:a16="http://schemas.microsoft.com/office/drawing/2014/main" id="{D40C9D82-2E6C-3999-65C7-B7B2A2C2602C}"/>
                </a:ext>
              </a:extLst>
            </p:cNvPr>
            <p:cNvSpPr>
              <a:spLocks noChangeArrowheads="1"/>
            </p:cNvSpPr>
            <p:nvPr/>
          </p:nvSpPr>
          <p:spPr bwMode="auto">
            <a:xfrm>
              <a:off x="8095739" y="3443556"/>
              <a:ext cx="46659" cy="231374"/>
            </a:xfrm>
            <a:prstGeom prst="rect">
              <a:avLst/>
            </a:prstGeom>
            <a:solidFill>
              <a:srgbClr val="7D8385"/>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30" name="Rectangle 187">
              <a:extLst>
                <a:ext uri="{FF2B5EF4-FFF2-40B4-BE49-F238E27FC236}">
                  <a16:creationId xmlns:a16="http://schemas.microsoft.com/office/drawing/2014/main" id="{9E92A0DD-D767-4F88-D2FD-F549381EB91C}"/>
                </a:ext>
              </a:extLst>
            </p:cNvPr>
            <p:cNvSpPr>
              <a:spLocks noChangeArrowheads="1"/>
            </p:cNvSpPr>
            <p:nvPr/>
          </p:nvSpPr>
          <p:spPr bwMode="auto">
            <a:xfrm>
              <a:off x="8186048" y="3443556"/>
              <a:ext cx="46659" cy="231374"/>
            </a:xfrm>
            <a:prstGeom prst="rect">
              <a:avLst/>
            </a:prstGeom>
            <a:solidFill>
              <a:srgbClr val="7D8385"/>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31" name="Rectangle 188">
              <a:extLst>
                <a:ext uri="{FF2B5EF4-FFF2-40B4-BE49-F238E27FC236}">
                  <a16:creationId xmlns:a16="http://schemas.microsoft.com/office/drawing/2014/main" id="{5B3A1D6C-1DFF-79BE-977C-6DF22D0041DC}"/>
                </a:ext>
              </a:extLst>
            </p:cNvPr>
            <p:cNvSpPr>
              <a:spLocks noChangeArrowheads="1"/>
            </p:cNvSpPr>
            <p:nvPr/>
          </p:nvSpPr>
          <p:spPr bwMode="auto">
            <a:xfrm>
              <a:off x="8273345" y="3443556"/>
              <a:ext cx="49670" cy="231374"/>
            </a:xfrm>
            <a:prstGeom prst="rect">
              <a:avLst/>
            </a:prstGeom>
            <a:solidFill>
              <a:srgbClr val="7D8385"/>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32" name="Freeform 189">
              <a:extLst>
                <a:ext uri="{FF2B5EF4-FFF2-40B4-BE49-F238E27FC236}">
                  <a16:creationId xmlns:a16="http://schemas.microsoft.com/office/drawing/2014/main" id="{15EE8189-CFFB-CF59-0185-87D8A1FCCA08}"/>
                </a:ext>
              </a:extLst>
            </p:cNvPr>
            <p:cNvSpPr>
              <a:spLocks/>
            </p:cNvSpPr>
            <p:nvPr/>
          </p:nvSpPr>
          <p:spPr bwMode="auto">
            <a:xfrm>
              <a:off x="7815782" y="3352550"/>
              <a:ext cx="206205" cy="322380"/>
            </a:xfrm>
            <a:custGeom>
              <a:avLst/>
              <a:gdLst>
                <a:gd name="T0" fmla="*/ 2147483647 w 124"/>
                <a:gd name="T1" fmla="*/ 2147483647 h 170"/>
                <a:gd name="T2" fmla="*/ 2147483647 w 124"/>
                <a:gd name="T3" fmla="*/ 2147483647 h 170"/>
                <a:gd name="T4" fmla="*/ 2147483647 w 124"/>
                <a:gd name="T5" fmla="*/ 2147483647 h 170"/>
                <a:gd name="T6" fmla="*/ 2147483647 w 124"/>
                <a:gd name="T7" fmla="*/ 2147483647 h 170"/>
                <a:gd name="T8" fmla="*/ 2147483647 w 124"/>
                <a:gd name="T9" fmla="*/ 2147483647 h 170"/>
                <a:gd name="T10" fmla="*/ 2147483647 w 124"/>
                <a:gd name="T11" fmla="*/ 0 h 170"/>
                <a:gd name="T12" fmla="*/ 2147483647 w 124"/>
                <a:gd name="T13" fmla="*/ 0 h 170"/>
                <a:gd name="T14" fmla="*/ 2147483647 w 124"/>
                <a:gd name="T15" fmla="*/ 2147483647 h 170"/>
                <a:gd name="T16" fmla="*/ 2147483647 w 124"/>
                <a:gd name="T17" fmla="*/ 2147483647 h 170"/>
                <a:gd name="T18" fmla="*/ 2147483647 w 124"/>
                <a:gd name="T19" fmla="*/ 2147483647 h 170"/>
                <a:gd name="T20" fmla="*/ 2147483647 w 124"/>
                <a:gd name="T21" fmla="*/ 2147483647 h 170"/>
                <a:gd name="T22" fmla="*/ 0 w 124"/>
                <a:gd name="T23" fmla="*/ 2147483647 h 170"/>
                <a:gd name="T24" fmla="*/ 0 w 124"/>
                <a:gd name="T25" fmla="*/ 2147483647 h 170"/>
                <a:gd name="T26" fmla="*/ 2147483647 w 124"/>
                <a:gd name="T27" fmla="*/ 2147483647 h 170"/>
                <a:gd name="T28" fmla="*/ 2147483647 w 124"/>
                <a:gd name="T29" fmla="*/ 2147483647 h 170"/>
                <a:gd name="T30" fmla="*/ 2147483647 w 124"/>
                <a:gd name="T31" fmla="*/ 2147483647 h 170"/>
                <a:gd name="T32" fmla="*/ 2147483647 w 124"/>
                <a:gd name="T33" fmla="*/ 2147483647 h 170"/>
                <a:gd name="T34" fmla="*/ 2147483647 w 124"/>
                <a:gd name="T35" fmla="*/ 2147483647 h 170"/>
                <a:gd name="T36" fmla="*/ 2147483647 w 124"/>
                <a:gd name="T37" fmla="*/ 2147483647 h 170"/>
                <a:gd name="T38" fmla="*/ 2147483647 w 124"/>
                <a:gd name="T39" fmla="*/ 2147483647 h 170"/>
                <a:gd name="T40" fmla="*/ 2147483647 w 124"/>
                <a:gd name="T41" fmla="*/ 2147483647 h 170"/>
                <a:gd name="T42" fmla="*/ 2147483647 w 124"/>
                <a:gd name="T43" fmla="*/ 2147483647 h 170"/>
                <a:gd name="T44" fmla="*/ 2147483647 w 124"/>
                <a:gd name="T45" fmla="*/ 2147483647 h 170"/>
                <a:gd name="T46" fmla="*/ 2147483647 w 124"/>
                <a:gd name="T47" fmla="*/ 2147483647 h 170"/>
                <a:gd name="T48" fmla="*/ 2147483647 w 124"/>
                <a:gd name="T49" fmla="*/ 2147483647 h 170"/>
                <a:gd name="T50" fmla="*/ 2147483647 w 124"/>
                <a:gd name="T51" fmla="*/ 2147483647 h 170"/>
                <a:gd name="T52" fmla="*/ 2147483647 w 124"/>
                <a:gd name="T53" fmla="*/ 2147483647 h 170"/>
                <a:gd name="T54" fmla="*/ 2147483647 w 124"/>
                <a:gd name="T55" fmla="*/ 2147483647 h 170"/>
                <a:gd name="T56" fmla="*/ 2147483647 w 124"/>
                <a:gd name="T57" fmla="*/ 2147483647 h 1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4"/>
                <a:gd name="T88" fmla="*/ 0 h 170"/>
                <a:gd name="T89" fmla="*/ 124 w 124"/>
                <a:gd name="T90" fmla="*/ 170 h 1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4" h="170">
                  <a:moveTo>
                    <a:pt x="92" y="50"/>
                  </a:moveTo>
                  <a:lnTo>
                    <a:pt x="92" y="50"/>
                  </a:lnTo>
                  <a:lnTo>
                    <a:pt x="90" y="36"/>
                  </a:lnTo>
                  <a:lnTo>
                    <a:pt x="84" y="22"/>
                  </a:lnTo>
                  <a:lnTo>
                    <a:pt x="76" y="10"/>
                  </a:lnTo>
                  <a:lnTo>
                    <a:pt x="66" y="0"/>
                  </a:lnTo>
                  <a:lnTo>
                    <a:pt x="58" y="4"/>
                  </a:lnTo>
                  <a:lnTo>
                    <a:pt x="48" y="8"/>
                  </a:lnTo>
                  <a:lnTo>
                    <a:pt x="40" y="10"/>
                  </a:lnTo>
                  <a:lnTo>
                    <a:pt x="30" y="12"/>
                  </a:lnTo>
                  <a:lnTo>
                    <a:pt x="0" y="12"/>
                  </a:lnTo>
                  <a:lnTo>
                    <a:pt x="30" y="12"/>
                  </a:lnTo>
                  <a:lnTo>
                    <a:pt x="38" y="12"/>
                  </a:lnTo>
                  <a:lnTo>
                    <a:pt x="44" y="14"/>
                  </a:lnTo>
                  <a:lnTo>
                    <a:pt x="52" y="18"/>
                  </a:lnTo>
                  <a:lnTo>
                    <a:pt x="56" y="22"/>
                  </a:lnTo>
                  <a:lnTo>
                    <a:pt x="62" y="28"/>
                  </a:lnTo>
                  <a:lnTo>
                    <a:pt x="66" y="36"/>
                  </a:lnTo>
                  <a:lnTo>
                    <a:pt x="68" y="42"/>
                  </a:lnTo>
                  <a:lnTo>
                    <a:pt x="68" y="50"/>
                  </a:lnTo>
                  <a:lnTo>
                    <a:pt x="68" y="94"/>
                  </a:lnTo>
                  <a:lnTo>
                    <a:pt x="38" y="78"/>
                  </a:lnTo>
                  <a:lnTo>
                    <a:pt x="82" y="170"/>
                  </a:lnTo>
                  <a:lnTo>
                    <a:pt x="124" y="76"/>
                  </a:lnTo>
                  <a:lnTo>
                    <a:pt x="92" y="96"/>
                  </a:lnTo>
                  <a:lnTo>
                    <a:pt x="92" y="50"/>
                  </a:lnTo>
                  <a:close/>
                </a:path>
              </a:pathLst>
            </a:custGeom>
            <a:solidFill>
              <a:srgbClr val="D7434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33" name="Freeform 190">
              <a:extLst>
                <a:ext uri="{FF2B5EF4-FFF2-40B4-BE49-F238E27FC236}">
                  <a16:creationId xmlns:a16="http://schemas.microsoft.com/office/drawing/2014/main" id="{2287DE63-2087-202B-D8AD-1455409051E4}"/>
                </a:ext>
              </a:extLst>
            </p:cNvPr>
            <p:cNvSpPr>
              <a:spLocks/>
            </p:cNvSpPr>
            <p:nvPr/>
          </p:nvSpPr>
          <p:spPr bwMode="auto">
            <a:xfrm>
              <a:off x="7815782" y="3030170"/>
              <a:ext cx="206205" cy="322380"/>
            </a:xfrm>
            <a:custGeom>
              <a:avLst/>
              <a:gdLst>
                <a:gd name="T0" fmla="*/ 2147483647 w 124"/>
                <a:gd name="T1" fmla="*/ 2147483647 h 170"/>
                <a:gd name="T2" fmla="*/ 2147483647 w 124"/>
                <a:gd name="T3" fmla="*/ 2147483647 h 170"/>
                <a:gd name="T4" fmla="*/ 2147483647 w 124"/>
                <a:gd name="T5" fmla="*/ 2147483647 h 170"/>
                <a:gd name="T6" fmla="*/ 2147483647 w 124"/>
                <a:gd name="T7" fmla="*/ 2147483647 h 170"/>
                <a:gd name="T8" fmla="*/ 2147483647 w 124"/>
                <a:gd name="T9" fmla="*/ 2147483647 h 170"/>
                <a:gd name="T10" fmla="*/ 2147483647 w 124"/>
                <a:gd name="T11" fmla="*/ 2147483647 h 170"/>
                <a:gd name="T12" fmla="*/ 2147483647 w 124"/>
                <a:gd name="T13" fmla="*/ 2147483647 h 170"/>
                <a:gd name="T14" fmla="*/ 2147483647 w 124"/>
                <a:gd name="T15" fmla="*/ 2147483647 h 170"/>
                <a:gd name="T16" fmla="*/ 2147483647 w 124"/>
                <a:gd name="T17" fmla="*/ 0 h 170"/>
                <a:gd name="T18" fmla="*/ 2147483647 w 124"/>
                <a:gd name="T19" fmla="*/ 2147483647 h 170"/>
                <a:gd name="T20" fmla="*/ 2147483647 w 124"/>
                <a:gd name="T21" fmla="*/ 2147483647 h 170"/>
                <a:gd name="T22" fmla="*/ 2147483647 w 124"/>
                <a:gd name="T23" fmla="*/ 2147483647 h 170"/>
                <a:gd name="T24" fmla="*/ 2147483647 w 124"/>
                <a:gd name="T25" fmla="*/ 2147483647 h 170"/>
                <a:gd name="T26" fmla="*/ 2147483647 w 124"/>
                <a:gd name="T27" fmla="*/ 2147483647 h 170"/>
                <a:gd name="T28" fmla="*/ 2147483647 w 124"/>
                <a:gd name="T29" fmla="*/ 2147483647 h 170"/>
                <a:gd name="T30" fmla="*/ 2147483647 w 124"/>
                <a:gd name="T31" fmla="*/ 2147483647 h 170"/>
                <a:gd name="T32" fmla="*/ 2147483647 w 124"/>
                <a:gd name="T33" fmla="*/ 2147483647 h 170"/>
                <a:gd name="T34" fmla="*/ 2147483647 w 124"/>
                <a:gd name="T35" fmla="*/ 2147483647 h 170"/>
                <a:gd name="T36" fmla="*/ 2147483647 w 124"/>
                <a:gd name="T37" fmla="*/ 2147483647 h 170"/>
                <a:gd name="T38" fmla="*/ 2147483647 w 124"/>
                <a:gd name="T39" fmla="*/ 2147483647 h 170"/>
                <a:gd name="T40" fmla="*/ 2147483647 w 124"/>
                <a:gd name="T41" fmla="*/ 2147483647 h 170"/>
                <a:gd name="T42" fmla="*/ 0 w 124"/>
                <a:gd name="T43" fmla="*/ 2147483647 h 170"/>
                <a:gd name="T44" fmla="*/ 0 w 124"/>
                <a:gd name="T45" fmla="*/ 2147483647 h 170"/>
                <a:gd name="T46" fmla="*/ 2147483647 w 124"/>
                <a:gd name="T47" fmla="*/ 2147483647 h 170"/>
                <a:gd name="T48" fmla="*/ 2147483647 w 124"/>
                <a:gd name="T49" fmla="*/ 2147483647 h 170"/>
                <a:gd name="T50" fmla="*/ 2147483647 w 124"/>
                <a:gd name="T51" fmla="*/ 2147483647 h 170"/>
                <a:gd name="T52" fmla="*/ 2147483647 w 124"/>
                <a:gd name="T53" fmla="*/ 2147483647 h 170"/>
                <a:gd name="T54" fmla="*/ 2147483647 w 124"/>
                <a:gd name="T55" fmla="*/ 2147483647 h 170"/>
                <a:gd name="T56" fmla="*/ 2147483647 w 124"/>
                <a:gd name="T57" fmla="*/ 2147483647 h 170"/>
                <a:gd name="T58" fmla="*/ 2147483647 w 124"/>
                <a:gd name="T59" fmla="*/ 2147483647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170"/>
                <a:gd name="T92" fmla="*/ 124 w 124"/>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170">
                  <a:moveTo>
                    <a:pt x="66" y="170"/>
                  </a:moveTo>
                  <a:lnTo>
                    <a:pt x="66" y="170"/>
                  </a:lnTo>
                  <a:lnTo>
                    <a:pt x="76" y="160"/>
                  </a:lnTo>
                  <a:lnTo>
                    <a:pt x="84" y="148"/>
                  </a:lnTo>
                  <a:lnTo>
                    <a:pt x="90" y="134"/>
                  </a:lnTo>
                  <a:lnTo>
                    <a:pt x="92" y="118"/>
                  </a:lnTo>
                  <a:lnTo>
                    <a:pt x="92" y="72"/>
                  </a:lnTo>
                  <a:lnTo>
                    <a:pt x="124" y="92"/>
                  </a:lnTo>
                  <a:lnTo>
                    <a:pt x="82" y="0"/>
                  </a:lnTo>
                  <a:lnTo>
                    <a:pt x="38" y="94"/>
                  </a:lnTo>
                  <a:lnTo>
                    <a:pt x="68" y="74"/>
                  </a:lnTo>
                  <a:lnTo>
                    <a:pt x="68" y="118"/>
                  </a:lnTo>
                  <a:lnTo>
                    <a:pt x="68" y="126"/>
                  </a:lnTo>
                  <a:lnTo>
                    <a:pt x="66" y="134"/>
                  </a:lnTo>
                  <a:lnTo>
                    <a:pt x="62" y="140"/>
                  </a:lnTo>
                  <a:lnTo>
                    <a:pt x="56" y="146"/>
                  </a:lnTo>
                  <a:lnTo>
                    <a:pt x="52" y="150"/>
                  </a:lnTo>
                  <a:lnTo>
                    <a:pt x="44" y="154"/>
                  </a:lnTo>
                  <a:lnTo>
                    <a:pt x="38" y="156"/>
                  </a:lnTo>
                  <a:lnTo>
                    <a:pt x="30" y="158"/>
                  </a:lnTo>
                  <a:lnTo>
                    <a:pt x="0" y="158"/>
                  </a:lnTo>
                  <a:lnTo>
                    <a:pt x="30" y="158"/>
                  </a:lnTo>
                  <a:lnTo>
                    <a:pt x="40" y="158"/>
                  </a:lnTo>
                  <a:lnTo>
                    <a:pt x="48" y="160"/>
                  </a:lnTo>
                  <a:lnTo>
                    <a:pt x="58" y="164"/>
                  </a:lnTo>
                  <a:lnTo>
                    <a:pt x="66" y="170"/>
                  </a:lnTo>
                  <a:close/>
                </a:path>
              </a:pathLst>
            </a:custGeom>
            <a:solidFill>
              <a:srgbClr val="D7434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34" name="Freeform 191">
              <a:extLst>
                <a:ext uri="{FF2B5EF4-FFF2-40B4-BE49-F238E27FC236}">
                  <a16:creationId xmlns:a16="http://schemas.microsoft.com/office/drawing/2014/main" id="{68C40F14-2014-D1D6-9594-F12491A2C9AF}"/>
                </a:ext>
              </a:extLst>
            </p:cNvPr>
            <p:cNvSpPr>
              <a:spLocks/>
            </p:cNvSpPr>
            <p:nvPr/>
          </p:nvSpPr>
          <p:spPr bwMode="auto">
            <a:xfrm>
              <a:off x="7815782" y="3329413"/>
              <a:ext cx="109875" cy="4627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0 h 24"/>
                <a:gd name="T10" fmla="*/ 2147483647 w 66"/>
                <a:gd name="T11" fmla="*/ 0 h 24"/>
                <a:gd name="T12" fmla="*/ 0 w 66"/>
                <a:gd name="T13" fmla="*/ 0 h 24"/>
                <a:gd name="T14" fmla="*/ 0 w 66"/>
                <a:gd name="T15" fmla="*/ 2147483647 h 24"/>
                <a:gd name="T16" fmla="*/ 2147483647 w 66"/>
                <a:gd name="T17" fmla="*/ 2147483647 h 24"/>
                <a:gd name="T18" fmla="*/ 2147483647 w 66"/>
                <a:gd name="T19" fmla="*/ 2147483647 h 24"/>
                <a:gd name="T20" fmla="*/ 2147483647 w 66"/>
                <a:gd name="T21" fmla="*/ 2147483647 h 24"/>
                <a:gd name="T22" fmla="*/ 2147483647 w 66"/>
                <a:gd name="T23" fmla="*/ 2147483647 h 24"/>
                <a:gd name="T24" fmla="*/ 2147483647 w 66"/>
                <a:gd name="T25" fmla="*/ 2147483647 h 24"/>
                <a:gd name="T26" fmla="*/ 2147483647 w 66"/>
                <a:gd name="T27" fmla="*/ 2147483647 h 24"/>
                <a:gd name="T28" fmla="*/ 2147483647 w 66"/>
                <a:gd name="T29" fmla="*/ 2147483647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24"/>
                <a:gd name="T47" fmla="*/ 66 w 66"/>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24">
                  <a:moveTo>
                    <a:pt x="66" y="12"/>
                  </a:moveTo>
                  <a:lnTo>
                    <a:pt x="66" y="12"/>
                  </a:lnTo>
                  <a:lnTo>
                    <a:pt x="58" y="6"/>
                  </a:lnTo>
                  <a:lnTo>
                    <a:pt x="48" y="2"/>
                  </a:lnTo>
                  <a:lnTo>
                    <a:pt x="40" y="0"/>
                  </a:lnTo>
                  <a:lnTo>
                    <a:pt x="30" y="0"/>
                  </a:lnTo>
                  <a:lnTo>
                    <a:pt x="0" y="0"/>
                  </a:lnTo>
                  <a:lnTo>
                    <a:pt x="0" y="24"/>
                  </a:lnTo>
                  <a:lnTo>
                    <a:pt x="30" y="24"/>
                  </a:lnTo>
                  <a:lnTo>
                    <a:pt x="40" y="22"/>
                  </a:lnTo>
                  <a:lnTo>
                    <a:pt x="48" y="20"/>
                  </a:lnTo>
                  <a:lnTo>
                    <a:pt x="58" y="16"/>
                  </a:lnTo>
                  <a:lnTo>
                    <a:pt x="66" y="12"/>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35" name="Line 192">
              <a:extLst>
                <a:ext uri="{FF2B5EF4-FFF2-40B4-BE49-F238E27FC236}">
                  <a16:creationId xmlns:a16="http://schemas.microsoft.com/office/drawing/2014/main" id="{CF45CC96-6857-7001-BC6E-68E8220758D2}"/>
                </a:ext>
              </a:extLst>
            </p:cNvPr>
            <p:cNvSpPr>
              <a:spLocks noChangeShapeType="1"/>
            </p:cNvSpPr>
            <p:nvPr/>
          </p:nvSpPr>
          <p:spPr bwMode="auto">
            <a:xfrm>
              <a:off x="3706731" y="2349934"/>
              <a:ext cx="1313992" cy="846825"/>
            </a:xfrm>
            <a:prstGeom prst="line">
              <a:avLst/>
            </a:prstGeom>
            <a:noFill/>
            <a:ln w="16">
              <a:solidFill>
                <a:srgbClr val="C90016"/>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36" name="Line 193">
              <a:extLst>
                <a:ext uri="{FF2B5EF4-FFF2-40B4-BE49-F238E27FC236}">
                  <a16:creationId xmlns:a16="http://schemas.microsoft.com/office/drawing/2014/main" id="{255EF679-371C-497B-1D3E-10684DAC535F}"/>
                </a:ext>
              </a:extLst>
            </p:cNvPr>
            <p:cNvSpPr>
              <a:spLocks noChangeShapeType="1"/>
            </p:cNvSpPr>
            <p:nvPr/>
          </p:nvSpPr>
          <p:spPr bwMode="auto">
            <a:xfrm>
              <a:off x="3747370" y="2238875"/>
              <a:ext cx="1320014" cy="856081"/>
            </a:xfrm>
            <a:prstGeom prst="line">
              <a:avLst/>
            </a:prstGeom>
            <a:noFill/>
            <a:ln w="56">
              <a:solidFill>
                <a:srgbClr val="70BC1F"/>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37" name="Line 194">
              <a:extLst>
                <a:ext uri="{FF2B5EF4-FFF2-40B4-BE49-F238E27FC236}">
                  <a16:creationId xmlns:a16="http://schemas.microsoft.com/office/drawing/2014/main" id="{FEE65879-05A9-3228-AF81-D17F01C32C8F}"/>
                </a:ext>
              </a:extLst>
            </p:cNvPr>
            <p:cNvSpPr>
              <a:spLocks noChangeShapeType="1"/>
            </p:cNvSpPr>
            <p:nvPr/>
          </p:nvSpPr>
          <p:spPr bwMode="auto">
            <a:xfrm flipV="1">
              <a:off x="3593844" y="3383401"/>
              <a:ext cx="1500632" cy="991819"/>
            </a:xfrm>
            <a:prstGeom prst="line">
              <a:avLst/>
            </a:prstGeom>
            <a:noFill/>
            <a:ln w="56">
              <a:solidFill>
                <a:srgbClr val="70BC1F"/>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38" name="Line 195">
              <a:extLst>
                <a:ext uri="{FF2B5EF4-FFF2-40B4-BE49-F238E27FC236}">
                  <a16:creationId xmlns:a16="http://schemas.microsoft.com/office/drawing/2014/main" id="{6A214A04-B789-2B21-CCC8-7AD111B44F8F}"/>
                </a:ext>
              </a:extLst>
            </p:cNvPr>
            <p:cNvSpPr>
              <a:spLocks noChangeShapeType="1"/>
            </p:cNvSpPr>
            <p:nvPr/>
          </p:nvSpPr>
          <p:spPr bwMode="auto">
            <a:xfrm flipV="1">
              <a:off x="3632979" y="3511427"/>
              <a:ext cx="1518693" cy="984107"/>
            </a:xfrm>
            <a:prstGeom prst="line">
              <a:avLst/>
            </a:prstGeom>
            <a:noFill/>
            <a:ln w="16">
              <a:solidFill>
                <a:srgbClr val="C90016"/>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39" name="Freeform 196">
              <a:extLst>
                <a:ext uri="{FF2B5EF4-FFF2-40B4-BE49-F238E27FC236}">
                  <a16:creationId xmlns:a16="http://schemas.microsoft.com/office/drawing/2014/main" id="{7CDE0981-B365-8F4D-992D-7BAA37DC05C2}"/>
                </a:ext>
              </a:extLst>
            </p:cNvPr>
            <p:cNvSpPr>
              <a:spLocks/>
            </p:cNvSpPr>
            <p:nvPr/>
          </p:nvSpPr>
          <p:spPr bwMode="auto">
            <a:xfrm>
              <a:off x="3250672" y="1842455"/>
              <a:ext cx="1186055" cy="757363"/>
            </a:xfrm>
            <a:custGeom>
              <a:avLst/>
              <a:gdLst>
                <a:gd name="T0" fmla="*/ 2147483647 w 712"/>
                <a:gd name="T1" fmla="*/ 2147483647 h 400"/>
                <a:gd name="T2" fmla="*/ 2147483647 w 712"/>
                <a:gd name="T3" fmla="*/ 2147483647 h 400"/>
                <a:gd name="T4" fmla="*/ 2147483647 w 712"/>
                <a:gd name="T5" fmla="*/ 2147483647 h 400"/>
                <a:gd name="T6" fmla="*/ 2147483647 w 712"/>
                <a:gd name="T7" fmla="*/ 2147483647 h 400"/>
                <a:gd name="T8" fmla="*/ 2147483647 w 712"/>
                <a:gd name="T9" fmla="*/ 2147483647 h 400"/>
                <a:gd name="T10" fmla="*/ 2147483647 w 712"/>
                <a:gd name="T11" fmla="*/ 2147483647 h 400"/>
                <a:gd name="T12" fmla="*/ 2147483647 w 712"/>
                <a:gd name="T13" fmla="*/ 2147483647 h 400"/>
                <a:gd name="T14" fmla="*/ 2147483647 w 712"/>
                <a:gd name="T15" fmla="*/ 2147483647 h 400"/>
                <a:gd name="T16" fmla="*/ 2147483647 w 712"/>
                <a:gd name="T17" fmla="*/ 2147483647 h 400"/>
                <a:gd name="T18" fmla="*/ 2147483647 w 712"/>
                <a:gd name="T19" fmla="*/ 2147483647 h 400"/>
                <a:gd name="T20" fmla="*/ 2147483647 w 712"/>
                <a:gd name="T21" fmla="*/ 2147483647 h 400"/>
                <a:gd name="T22" fmla="*/ 2147483647 w 712"/>
                <a:gd name="T23" fmla="*/ 2147483647 h 400"/>
                <a:gd name="T24" fmla="*/ 2147483647 w 712"/>
                <a:gd name="T25" fmla="*/ 2147483647 h 400"/>
                <a:gd name="T26" fmla="*/ 2147483647 w 712"/>
                <a:gd name="T27" fmla="*/ 2147483647 h 400"/>
                <a:gd name="T28" fmla="*/ 2147483647 w 712"/>
                <a:gd name="T29" fmla="*/ 2147483647 h 400"/>
                <a:gd name="T30" fmla="*/ 2147483647 w 712"/>
                <a:gd name="T31" fmla="*/ 2147483647 h 400"/>
                <a:gd name="T32" fmla="*/ 2147483647 w 712"/>
                <a:gd name="T33" fmla="*/ 2147483647 h 400"/>
                <a:gd name="T34" fmla="*/ 2147483647 w 712"/>
                <a:gd name="T35" fmla="*/ 2147483647 h 400"/>
                <a:gd name="T36" fmla="*/ 2147483647 w 712"/>
                <a:gd name="T37" fmla="*/ 2147483647 h 400"/>
                <a:gd name="T38" fmla="*/ 2147483647 w 712"/>
                <a:gd name="T39" fmla="*/ 2147483647 h 400"/>
                <a:gd name="T40" fmla="*/ 2147483647 w 712"/>
                <a:gd name="T41" fmla="*/ 2147483647 h 400"/>
                <a:gd name="T42" fmla="*/ 2147483647 w 712"/>
                <a:gd name="T43" fmla="*/ 2147483647 h 400"/>
                <a:gd name="T44" fmla="*/ 2147483647 w 712"/>
                <a:gd name="T45" fmla="*/ 2147483647 h 400"/>
                <a:gd name="T46" fmla="*/ 2147483647 w 712"/>
                <a:gd name="T47" fmla="*/ 2147483647 h 400"/>
                <a:gd name="T48" fmla="*/ 2147483647 w 712"/>
                <a:gd name="T49" fmla="*/ 2147483647 h 400"/>
                <a:gd name="T50" fmla="*/ 2147483647 w 712"/>
                <a:gd name="T51" fmla="*/ 2147483647 h 400"/>
                <a:gd name="T52" fmla="*/ 2147483647 w 712"/>
                <a:gd name="T53" fmla="*/ 2147483647 h 400"/>
                <a:gd name="T54" fmla="*/ 2147483647 w 712"/>
                <a:gd name="T55" fmla="*/ 2147483647 h 400"/>
                <a:gd name="T56" fmla="*/ 2147483647 w 712"/>
                <a:gd name="T57" fmla="*/ 2147483647 h 400"/>
                <a:gd name="T58" fmla="*/ 2147483647 w 712"/>
                <a:gd name="T59" fmla="*/ 2147483647 h 400"/>
                <a:gd name="T60" fmla="*/ 2147483647 w 712"/>
                <a:gd name="T61" fmla="*/ 2147483647 h 400"/>
                <a:gd name="T62" fmla="*/ 2147483647 w 712"/>
                <a:gd name="T63" fmla="*/ 2147483647 h 400"/>
                <a:gd name="T64" fmla="*/ 2147483647 w 712"/>
                <a:gd name="T65" fmla="*/ 2147483647 h 400"/>
                <a:gd name="T66" fmla="*/ 2147483647 w 712"/>
                <a:gd name="T67" fmla="*/ 2147483647 h 400"/>
                <a:gd name="T68" fmla="*/ 2147483647 w 712"/>
                <a:gd name="T69" fmla="*/ 2147483647 h 400"/>
                <a:gd name="T70" fmla="*/ 2147483647 w 712"/>
                <a:gd name="T71" fmla="*/ 2147483647 h 400"/>
                <a:gd name="T72" fmla="*/ 2147483647 w 712"/>
                <a:gd name="T73" fmla="*/ 2147483647 h 400"/>
                <a:gd name="T74" fmla="*/ 2147483647 w 712"/>
                <a:gd name="T75" fmla="*/ 2147483647 h 400"/>
                <a:gd name="T76" fmla="*/ 2147483647 w 712"/>
                <a:gd name="T77" fmla="*/ 2147483647 h 400"/>
                <a:gd name="T78" fmla="*/ 2147483647 w 712"/>
                <a:gd name="T79" fmla="*/ 2147483647 h 400"/>
                <a:gd name="T80" fmla="*/ 2147483647 w 712"/>
                <a:gd name="T81" fmla="*/ 2147483647 h 400"/>
                <a:gd name="T82" fmla="*/ 2147483647 w 712"/>
                <a:gd name="T83" fmla="*/ 2147483647 h 400"/>
                <a:gd name="T84" fmla="*/ 2147483647 w 712"/>
                <a:gd name="T85" fmla="*/ 2147483647 h 400"/>
                <a:gd name="T86" fmla="*/ 2147483647 w 712"/>
                <a:gd name="T87" fmla="*/ 2147483647 h 400"/>
                <a:gd name="T88" fmla="*/ 2147483647 w 712"/>
                <a:gd name="T89" fmla="*/ 2147483647 h 400"/>
                <a:gd name="T90" fmla="*/ 2147483647 w 712"/>
                <a:gd name="T91" fmla="*/ 2147483647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400"/>
                <a:gd name="T140" fmla="*/ 712 w 712"/>
                <a:gd name="T141" fmla="*/ 400 h 4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400">
                  <a:moveTo>
                    <a:pt x="30" y="224"/>
                  </a:moveTo>
                  <a:lnTo>
                    <a:pt x="30" y="224"/>
                  </a:lnTo>
                  <a:lnTo>
                    <a:pt x="28" y="234"/>
                  </a:lnTo>
                  <a:lnTo>
                    <a:pt x="26" y="244"/>
                  </a:lnTo>
                  <a:lnTo>
                    <a:pt x="28" y="254"/>
                  </a:lnTo>
                  <a:lnTo>
                    <a:pt x="30" y="262"/>
                  </a:lnTo>
                  <a:lnTo>
                    <a:pt x="34" y="270"/>
                  </a:lnTo>
                  <a:lnTo>
                    <a:pt x="38" y="280"/>
                  </a:lnTo>
                  <a:lnTo>
                    <a:pt x="44" y="286"/>
                  </a:lnTo>
                  <a:lnTo>
                    <a:pt x="52" y="292"/>
                  </a:lnTo>
                  <a:lnTo>
                    <a:pt x="66" y="304"/>
                  </a:lnTo>
                  <a:lnTo>
                    <a:pt x="76" y="306"/>
                  </a:lnTo>
                  <a:lnTo>
                    <a:pt x="84" y="308"/>
                  </a:lnTo>
                  <a:lnTo>
                    <a:pt x="94" y="310"/>
                  </a:lnTo>
                  <a:lnTo>
                    <a:pt x="102" y="308"/>
                  </a:lnTo>
                  <a:lnTo>
                    <a:pt x="112" y="306"/>
                  </a:lnTo>
                  <a:lnTo>
                    <a:pt x="120" y="302"/>
                  </a:lnTo>
                  <a:lnTo>
                    <a:pt x="134" y="326"/>
                  </a:lnTo>
                  <a:lnTo>
                    <a:pt x="150" y="346"/>
                  </a:lnTo>
                  <a:lnTo>
                    <a:pt x="168" y="362"/>
                  </a:lnTo>
                  <a:lnTo>
                    <a:pt x="188" y="374"/>
                  </a:lnTo>
                  <a:lnTo>
                    <a:pt x="210" y="384"/>
                  </a:lnTo>
                  <a:lnTo>
                    <a:pt x="232" y="390"/>
                  </a:lnTo>
                  <a:lnTo>
                    <a:pt x="252" y="394"/>
                  </a:lnTo>
                  <a:lnTo>
                    <a:pt x="274" y="396"/>
                  </a:lnTo>
                  <a:lnTo>
                    <a:pt x="294" y="396"/>
                  </a:lnTo>
                  <a:lnTo>
                    <a:pt x="314" y="394"/>
                  </a:lnTo>
                  <a:lnTo>
                    <a:pt x="332" y="392"/>
                  </a:lnTo>
                  <a:lnTo>
                    <a:pt x="348" y="386"/>
                  </a:lnTo>
                  <a:lnTo>
                    <a:pt x="362" y="380"/>
                  </a:lnTo>
                  <a:lnTo>
                    <a:pt x="374" y="374"/>
                  </a:lnTo>
                  <a:lnTo>
                    <a:pt x="382" y="366"/>
                  </a:lnTo>
                  <a:lnTo>
                    <a:pt x="386" y="358"/>
                  </a:lnTo>
                  <a:lnTo>
                    <a:pt x="400" y="374"/>
                  </a:lnTo>
                  <a:lnTo>
                    <a:pt x="414" y="384"/>
                  </a:lnTo>
                  <a:lnTo>
                    <a:pt x="430" y="392"/>
                  </a:lnTo>
                  <a:lnTo>
                    <a:pt x="448" y="398"/>
                  </a:lnTo>
                  <a:lnTo>
                    <a:pt x="466" y="400"/>
                  </a:lnTo>
                  <a:lnTo>
                    <a:pt x="484" y="400"/>
                  </a:lnTo>
                  <a:lnTo>
                    <a:pt x="500" y="398"/>
                  </a:lnTo>
                  <a:lnTo>
                    <a:pt x="518" y="394"/>
                  </a:lnTo>
                  <a:lnTo>
                    <a:pt x="534" y="386"/>
                  </a:lnTo>
                  <a:lnTo>
                    <a:pt x="550" y="378"/>
                  </a:lnTo>
                  <a:lnTo>
                    <a:pt x="564" y="370"/>
                  </a:lnTo>
                  <a:lnTo>
                    <a:pt x="574" y="358"/>
                  </a:lnTo>
                  <a:lnTo>
                    <a:pt x="584" y="346"/>
                  </a:lnTo>
                  <a:lnTo>
                    <a:pt x="590" y="332"/>
                  </a:lnTo>
                  <a:lnTo>
                    <a:pt x="594" y="320"/>
                  </a:lnTo>
                  <a:lnTo>
                    <a:pt x="596" y="304"/>
                  </a:lnTo>
                  <a:lnTo>
                    <a:pt x="620" y="306"/>
                  </a:lnTo>
                  <a:lnTo>
                    <a:pt x="642" y="302"/>
                  </a:lnTo>
                  <a:lnTo>
                    <a:pt x="662" y="294"/>
                  </a:lnTo>
                  <a:lnTo>
                    <a:pt x="680" y="284"/>
                  </a:lnTo>
                  <a:lnTo>
                    <a:pt x="694" y="270"/>
                  </a:lnTo>
                  <a:lnTo>
                    <a:pt x="704" y="254"/>
                  </a:lnTo>
                  <a:lnTo>
                    <a:pt x="710" y="236"/>
                  </a:lnTo>
                  <a:lnTo>
                    <a:pt x="712" y="214"/>
                  </a:lnTo>
                  <a:lnTo>
                    <a:pt x="712" y="200"/>
                  </a:lnTo>
                  <a:lnTo>
                    <a:pt x="708" y="188"/>
                  </a:lnTo>
                  <a:lnTo>
                    <a:pt x="704" y="176"/>
                  </a:lnTo>
                  <a:lnTo>
                    <a:pt x="700" y="168"/>
                  </a:lnTo>
                  <a:lnTo>
                    <a:pt x="692" y="158"/>
                  </a:lnTo>
                  <a:lnTo>
                    <a:pt x="686" y="150"/>
                  </a:lnTo>
                  <a:lnTo>
                    <a:pt x="670" y="140"/>
                  </a:lnTo>
                  <a:lnTo>
                    <a:pt x="654" y="132"/>
                  </a:lnTo>
                  <a:lnTo>
                    <a:pt x="642" y="126"/>
                  </a:lnTo>
                  <a:lnTo>
                    <a:pt x="628" y="122"/>
                  </a:lnTo>
                  <a:lnTo>
                    <a:pt x="626" y="102"/>
                  </a:lnTo>
                  <a:lnTo>
                    <a:pt x="620" y="82"/>
                  </a:lnTo>
                  <a:lnTo>
                    <a:pt x="612" y="64"/>
                  </a:lnTo>
                  <a:lnTo>
                    <a:pt x="600" y="48"/>
                  </a:lnTo>
                  <a:lnTo>
                    <a:pt x="586" y="36"/>
                  </a:lnTo>
                  <a:lnTo>
                    <a:pt x="572" y="24"/>
                  </a:lnTo>
                  <a:lnTo>
                    <a:pt x="554" y="14"/>
                  </a:lnTo>
                  <a:lnTo>
                    <a:pt x="536" y="8"/>
                  </a:lnTo>
                  <a:lnTo>
                    <a:pt x="518" y="2"/>
                  </a:lnTo>
                  <a:lnTo>
                    <a:pt x="500" y="0"/>
                  </a:lnTo>
                  <a:lnTo>
                    <a:pt x="482" y="0"/>
                  </a:lnTo>
                  <a:lnTo>
                    <a:pt x="464" y="2"/>
                  </a:lnTo>
                  <a:lnTo>
                    <a:pt x="448" y="8"/>
                  </a:lnTo>
                  <a:lnTo>
                    <a:pt x="434" y="16"/>
                  </a:lnTo>
                  <a:lnTo>
                    <a:pt x="420" y="26"/>
                  </a:lnTo>
                  <a:lnTo>
                    <a:pt x="410" y="38"/>
                  </a:lnTo>
                  <a:lnTo>
                    <a:pt x="400" y="28"/>
                  </a:lnTo>
                  <a:lnTo>
                    <a:pt x="388" y="22"/>
                  </a:lnTo>
                  <a:lnTo>
                    <a:pt x="378" y="16"/>
                  </a:lnTo>
                  <a:lnTo>
                    <a:pt x="366" y="12"/>
                  </a:lnTo>
                  <a:lnTo>
                    <a:pt x="352" y="8"/>
                  </a:lnTo>
                  <a:lnTo>
                    <a:pt x="340" y="8"/>
                  </a:lnTo>
                  <a:lnTo>
                    <a:pt x="328" y="8"/>
                  </a:lnTo>
                  <a:lnTo>
                    <a:pt x="316" y="8"/>
                  </a:lnTo>
                  <a:lnTo>
                    <a:pt x="292" y="14"/>
                  </a:lnTo>
                  <a:lnTo>
                    <a:pt x="282" y="20"/>
                  </a:lnTo>
                  <a:lnTo>
                    <a:pt x="274" y="24"/>
                  </a:lnTo>
                  <a:lnTo>
                    <a:pt x="266" y="30"/>
                  </a:lnTo>
                  <a:lnTo>
                    <a:pt x="258" y="38"/>
                  </a:lnTo>
                  <a:lnTo>
                    <a:pt x="254" y="44"/>
                  </a:lnTo>
                  <a:lnTo>
                    <a:pt x="250" y="52"/>
                  </a:lnTo>
                  <a:lnTo>
                    <a:pt x="246" y="44"/>
                  </a:lnTo>
                  <a:lnTo>
                    <a:pt x="240" y="36"/>
                  </a:lnTo>
                  <a:lnTo>
                    <a:pt x="232" y="30"/>
                  </a:lnTo>
                  <a:lnTo>
                    <a:pt x="222" y="24"/>
                  </a:lnTo>
                  <a:lnTo>
                    <a:pt x="212" y="22"/>
                  </a:lnTo>
                  <a:lnTo>
                    <a:pt x="202" y="18"/>
                  </a:lnTo>
                  <a:lnTo>
                    <a:pt x="190" y="18"/>
                  </a:lnTo>
                  <a:lnTo>
                    <a:pt x="178" y="18"/>
                  </a:lnTo>
                  <a:lnTo>
                    <a:pt x="168" y="20"/>
                  </a:lnTo>
                  <a:lnTo>
                    <a:pt x="156" y="22"/>
                  </a:lnTo>
                  <a:lnTo>
                    <a:pt x="146" y="28"/>
                  </a:lnTo>
                  <a:lnTo>
                    <a:pt x="136" y="34"/>
                  </a:lnTo>
                  <a:lnTo>
                    <a:pt x="126" y="40"/>
                  </a:lnTo>
                  <a:lnTo>
                    <a:pt x="120" y="50"/>
                  </a:lnTo>
                  <a:lnTo>
                    <a:pt x="112" y="60"/>
                  </a:lnTo>
                  <a:lnTo>
                    <a:pt x="108" y="72"/>
                  </a:lnTo>
                  <a:lnTo>
                    <a:pt x="96" y="66"/>
                  </a:lnTo>
                  <a:lnTo>
                    <a:pt x="82" y="64"/>
                  </a:lnTo>
                  <a:lnTo>
                    <a:pt x="70" y="66"/>
                  </a:lnTo>
                  <a:lnTo>
                    <a:pt x="58" y="70"/>
                  </a:lnTo>
                  <a:lnTo>
                    <a:pt x="46" y="78"/>
                  </a:lnTo>
                  <a:lnTo>
                    <a:pt x="34" y="88"/>
                  </a:lnTo>
                  <a:lnTo>
                    <a:pt x="24" y="98"/>
                  </a:lnTo>
                  <a:lnTo>
                    <a:pt x="16" y="112"/>
                  </a:lnTo>
                  <a:lnTo>
                    <a:pt x="10" y="126"/>
                  </a:lnTo>
                  <a:lnTo>
                    <a:pt x="4" y="140"/>
                  </a:lnTo>
                  <a:lnTo>
                    <a:pt x="2" y="156"/>
                  </a:lnTo>
                  <a:lnTo>
                    <a:pt x="0" y="170"/>
                  </a:lnTo>
                  <a:lnTo>
                    <a:pt x="4" y="186"/>
                  </a:lnTo>
                  <a:lnTo>
                    <a:pt x="8" y="200"/>
                  </a:lnTo>
                  <a:lnTo>
                    <a:pt x="18" y="212"/>
                  </a:lnTo>
                  <a:lnTo>
                    <a:pt x="30" y="224"/>
                  </a:lnTo>
                  <a:close/>
                </a:path>
              </a:pathLst>
            </a:custGeom>
            <a:solidFill>
              <a:srgbClr val="E1F0E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40" name="Rectangle 197">
              <a:extLst>
                <a:ext uri="{FF2B5EF4-FFF2-40B4-BE49-F238E27FC236}">
                  <a16:creationId xmlns:a16="http://schemas.microsoft.com/office/drawing/2014/main" id="{30F1AD8D-3EB9-41FD-1898-9E58EC27C75B}"/>
                </a:ext>
              </a:extLst>
            </p:cNvPr>
            <p:cNvSpPr>
              <a:spLocks noChangeArrowheads="1"/>
            </p:cNvSpPr>
            <p:nvPr/>
          </p:nvSpPr>
          <p:spPr bwMode="auto">
            <a:xfrm>
              <a:off x="3651040" y="2160207"/>
              <a:ext cx="22578" cy="106432"/>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41" name="Freeform 198">
              <a:extLst>
                <a:ext uri="{FF2B5EF4-FFF2-40B4-BE49-F238E27FC236}">
                  <a16:creationId xmlns:a16="http://schemas.microsoft.com/office/drawing/2014/main" id="{05083767-1637-6ED4-F454-47B0FED80296}"/>
                </a:ext>
              </a:extLst>
            </p:cNvPr>
            <p:cNvSpPr>
              <a:spLocks/>
            </p:cNvSpPr>
            <p:nvPr/>
          </p:nvSpPr>
          <p:spPr bwMode="auto">
            <a:xfrm>
              <a:off x="3700711" y="2155579"/>
              <a:ext cx="85793" cy="114144"/>
            </a:xfrm>
            <a:custGeom>
              <a:avLst/>
              <a:gdLst>
                <a:gd name="T0" fmla="*/ 2147483647 w 52"/>
                <a:gd name="T1" fmla="*/ 2147483647 h 60"/>
                <a:gd name="T2" fmla="*/ 2147483647 w 52"/>
                <a:gd name="T3" fmla="*/ 2147483647 h 60"/>
                <a:gd name="T4" fmla="*/ 2147483647 w 52"/>
                <a:gd name="T5" fmla="*/ 2147483647 h 60"/>
                <a:gd name="T6" fmla="*/ 2147483647 w 52"/>
                <a:gd name="T7" fmla="*/ 2147483647 h 60"/>
                <a:gd name="T8" fmla="*/ 2147483647 w 52"/>
                <a:gd name="T9" fmla="*/ 2147483647 h 60"/>
                <a:gd name="T10" fmla="*/ 2147483647 w 52"/>
                <a:gd name="T11" fmla="*/ 2147483647 h 60"/>
                <a:gd name="T12" fmla="*/ 2147483647 w 52"/>
                <a:gd name="T13" fmla="*/ 2147483647 h 60"/>
                <a:gd name="T14" fmla="*/ 2147483647 w 52"/>
                <a:gd name="T15" fmla="*/ 2147483647 h 60"/>
                <a:gd name="T16" fmla="*/ 2147483647 w 52"/>
                <a:gd name="T17" fmla="*/ 2147483647 h 60"/>
                <a:gd name="T18" fmla="*/ 2147483647 w 52"/>
                <a:gd name="T19" fmla="*/ 2147483647 h 60"/>
                <a:gd name="T20" fmla="*/ 2147483647 w 52"/>
                <a:gd name="T21" fmla="*/ 2147483647 h 60"/>
                <a:gd name="T22" fmla="*/ 2147483647 w 52"/>
                <a:gd name="T23" fmla="*/ 2147483647 h 60"/>
                <a:gd name="T24" fmla="*/ 2147483647 w 52"/>
                <a:gd name="T25" fmla="*/ 2147483647 h 60"/>
                <a:gd name="T26" fmla="*/ 2147483647 w 52"/>
                <a:gd name="T27" fmla="*/ 2147483647 h 60"/>
                <a:gd name="T28" fmla="*/ 2147483647 w 52"/>
                <a:gd name="T29" fmla="*/ 2147483647 h 60"/>
                <a:gd name="T30" fmla="*/ 2147483647 w 52"/>
                <a:gd name="T31" fmla="*/ 2147483647 h 60"/>
                <a:gd name="T32" fmla="*/ 2147483647 w 52"/>
                <a:gd name="T33" fmla="*/ 2147483647 h 60"/>
                <a:gd name="T34" fmla="*/ 2147483647 w 52"/>
                <a:gd name="T35" fmla="*/ 2147483647 h 60"/>
                <a:gd name="T36" fmla="*/ 2147483647 w 52"/>
                <a:gd name="T37" fmla="*/ 2147483647 h 60"/>
                <a:gd name="T38" fmla="*/ 2147483647 w 52"/>
                <a:gd name="T39" fmla="*/ 2147483647 h 60"/>
                <a:gd name="T40" fmla="*/ 2147483647 w 52"/>
                <a:gd name="T41" fmla="*/ 2147483647 h 60"/>
                <a:gd name="T42" fmla="*/ 2147483647 w 52"/>
                <a:gd name="T43" fmla="*/ 2147483647 h 60"/>
                <a:gd name="T44" fmla="*/ 2147483647 w 52"/>
                <a:gd name="T45" fmla="*/ 2147483647 h 60"/>
                <a:gd name="T46" fmla="*/ 2147483647 w 52"/>
                <a:gd name="T47" fmla="*/ 2147483647 h 60"/>
                <a:gd name="T48" fmla="*/ 2147483647 w 52"/>
                <a:gd name="T49" fmla="*/ 2147483647 h 60"/>
                <a:gd name="T50" fmla="*/ 2147483647 w 52"/>
                <a:gd name="T51" fmla="*/ 2147483647 h 60"/>
                <a:gd name="T52" fmla="*/ 0 w 52"/>
                <a:gd name="T53" fmla="*/ 2147483647 h 60"/>
                <a:gd name="T54" fmla="*/ 2147483647 w 52"/>
                <a:gd name="T55" fmla="*/ 2147483647 h 60"/>
                <a:gd name="T56" fmla="*/ 2147483647 w 52"/>
                <a:gd name="T57" fmla="*/ 2147483647 h 60"/>
                <a:gd name="T58" fmla="*/ 2147483647 w 52"/>
                <a:gd name="T59" fmla="*/ 2147483647 h 60"/>
                <a:gd name="T60" fmla="*/ 2147483647 w 52"/>
                <a:gd name="T61" fmla="*/ 2147483647 h 60"/>
                <a:gd name="T62" fmla="*/ 2147483647 w 52"/>
                <a:gd name="T63" fmla="*/ 2147483647 h 60"/>
                <a:gd name="T64" fmla="*/ 2147483647 w 52"/>
                <a:gd name="T65" fmla="*/ 2147483647 h 60"/>
                <a:gd name="T66" fmla="*/ 2147483647 w 52"/>
                <a:gd name="T67" fmla="*/ 2147483647 h 60"/>
                <a:gd name="T68" fmla="*/ 2147483647 w 52"/>
                <a:gd name="T69" fmla="*/ 2147483647 h 60"/>
                <a:gd name="T70" fmla="*/ 2147483647 w 52"/>
                <a:gd name="T71" fmla="*/ 2147483647 h 60"/>
                <a:gd name="T72" fmla="*/ 2147483647 w 52"/>
                <a:gd name="T73" fmla="*/ 2147483647 h 60"/>
                <a:gd name="T74" fmla="*/ 2147483647 w 52"/>
                <a:gd name="T75" fmla="*/ 2147483647 h 60"/>
                <a:gd name="T76" fmla="*/ 2147483647 w 52"/>
                <a:gd name="T77" fmla="*/ 2147483647 h 60"/>
                <a:gd name="T78" fmla="*/ 2147483647 w 52"/>
                <a:gd name="T79" fmla="*/ 2147483647 h 60"/>
                <a:gd name="T80" fmla="*/ 2147483647 w 52"/>
                <a:gd name="T81" fmla="*/ 2147483647 h 60"/>
                <a:gd name="T82" fmla="*/ 2147483647 w 52"/>
                <a:gd name="T83" fmla="*/ 2147483647 h 60"/>
                <a:gd name="T84" fmla="*/ 2147483647 w 52"/>
                <a:gd name="T85" fmla="*/ 2147483647 h 60"/>
                <a:gd name="T86" fmla="*/ 2147483647 w 52"/>
                <a:gd name="T87" fmla="*/ 2147483647 h 60"/>
                <a:gd name="T88" fmla="*/ 2147483647 w 52"/>
                <a:gd name="T89" fmla="*/ 2147483647 h 60"/>
                <a:gd name="T90" fmla="*/ 2147483647 w 52"/>
                <a:gd name="T91" fmla="*/ 2147483647 h 60"/>
                <a:gd name="T92" fmla="*/ 2147483647 w 52"/>
                <a:gd name="T93" fmla="*/ 2147483647 h 60"/>
                <a:gd name="T94" fmla="*/ 2147483647 w 52"/>
                <a:gd name="T95" fmla="*/ 2147483647 h 60"/>
                <a:gd name="T96" fmla="*/ 2147483647 w 52"/>
                <a:gd name="T97" fmla="*/ 2147483647 h 60"/>
                <a:gd name="T98" fmla="*/ 2147483647 w 52"/>
                <a:gd name="T99" fmla="*/ 0 h 60"/>
                <a:gd name="T100" fmla="*/ 2147483647 w 52"/>
                <a:gd name="T101" fmla="*/ 0 h 60"/>
                <a:gd name="T102" fmla="*/ 2147483647 w 52"/>
                <a:gd name="T103" fmla="*/ 0 h 60"/>
                <a:gd name="T104" fmla="*/ 2147483647 w 52"/>
                <a:gd name="T105" fmla="*/ 2147483647 h 60"/>
                <a:gd name="T106" fmla="*/ 2147483647 w 52"/>
                <a:gd name="T107" fmla="*/ 2147483647 h 60"/>
                <a:gd name="T108" fmla="*/ 2147483647 w 52"/>
                <a:gd name="T109" fmla="*/ 2147483647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
                <a:gd name="T166" fmla="*/ 0 h 60"/>
                <a:gd name="T167" fmla="*/ 52 w 52"/>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 h="60">
                  <a:moveTo>
                    <a:pt x="42" y="18"/>
                  </a:moveTo>
                  <a:lnTo>
                    <a:pt x="42" y="18"/>
                  </a:lnTo>
                  <a:lnTo>
                    <a:pt x="34" y="14"/>
                  </a:lnTo>
                  <a:lnTo>
                    <a:pt x="26" y="12"/>
                  </a:lnTo>
                  <a:lnTo>
                    <a:pt x="22" y="12"/>
                  </a:lnTo>
                  <a:lnTo>
                    <a:pt x="20" y="14"/>
                  </a:lnTo>
                  <a:lnTo>
                    <a:pt x="18" y="18"/>
                  </a:lnTo>
                  <a:lnTo>
                    <a:pt x="20" y="22"/>
                  </a:lnTo>
                  <a:lnTo>
                    <a:pt x="24" y="22"/>
                  </a:lnTo>
                  <a:lnTo>
                    <a:pt x="32" y="24"/>
                  </a:lnTo>
                  <a:lnTo>
                    <a:pt x="40" y="26"/>
                  </a:lnTo>
                  <a:lnTo>
                    <a:pt x="48" y="30"/>
                  </a:lnTo>
                  <a:lnTo>
                    <a:pt x="52" y="34"/>
                  </a:lnTo>
                  <a:lnTo>
                    <a:pt x="52" y="40"/>
                  </a:lnTo>
                  <a:lnTo>
                    <a:pt x="50" y="48"/>
                  </a:lnTo>
                  <a:lnTo>
                    <a:pt x="46" y="54"/>
                  </a:lnTo>
                  <a:lnTo>
                    <a:pt x="38" y="58"/>
                  </a:lnTo>
                  <a:lnTo>
                    <a:pt x="26" y="60"/>
                  </a:lnTo>
                  <a:lnTo>
                    <a:pt x="18" y="60"/>
                  </a:lnTo>
                  <a:lnTo>
                    <a:pt x="10" y="58"/>
                  </a:lnTo>
                  <a:lnTo>
                    <a:pt x="4" y="54"/>
                  </a:lnTo>
                  <a:lnTo>
                    <a:pt x="0" y="48"/>
                  </a:lnTo>
                  <a:lnTo>
                    <a:pt x="10" y="42"/>
                  </a:lnTo>
                  <a:lnTo>
                    <a:pt x="18" y="48"/>
                  </a:lnTo>
                  <a:lnTo>
                    <a:pt x="28" y="48"/>
                  </a:lnTo>
                  <a:lnTo>
                    <a:pt x="34" y="48"/>
                  </a:lnTo>
                  <a:lnTo>
                    <a:pt x="38" y="46"/>
                  </a:lnTo>
                  <a:lnTo>
                    <a:pt x="38" y="42"/>
                  </a:lnTo>
                  <a:lnTo>
                    <a:pt x="38" y="40"/>
                  </a:lnTo>
                  <a:lnTo>
                    <a:pt x="36" y="38"/>
                  </a:lnTo>
                  <a:lnTo>
                    <a:pt x="28" y="36"/>
                  </a:lnTo>
                  <a:lnTo>
                    <a:pt x="22" y="36"/>
                  </a:lnTo>
                  <a:lnTo>
                    <a:pt x="14" y="34"/>
                  </a:lnTo>
                  <a:lnTo>
                    <a:pt x="8" y="30"/>
                  </a:lnTo>
                  <a:lnTo>
                    <a:pt x="4" y="26"/>
                  </a:lnTo>
                  <a:lnTo>
                    <a:pt x="4" y="20"/>
                  </a:lnTo>
                  <a:lnTo>
                    <a:pt x="4" y="12"/>
                  </a:lnTo>
                  <a:lnTo>
                    <a:pt x="10" y="6"/>
                  </a:lnTo>
                  <a:lnTo>
                    <a:pt x="16" y="2"/>
                  </a:lnTo>
                  <a:lnTo>
                    <a:pt x="26" y="0"/>
                  </a:lnTo>
                  <a:lnTo>
                    <a:pt x="34" y="0"/>
                  </a:lnTo>
                  <a:lnTo>
                    <a:pt x="42" y="4"/>
                  </a:lnTo>
                  <a:lnTo>
                    <a:pt x="52" y="10"/>
                  </a:lnTo>
                  <a:lnTo>
                    <a:pt x="42" y="18"/>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42" name="Freeform 199">
              <a:extLst>
                <a:ext uri="{FF2B5EF4-FFF2-40B4-BE49-F238E27FC236}">
                  <a16:creationId xmlns:a16="http://schemas.microsoft.com/office/drawing/2014/main" id="{2CAE4B52-4912-0442-EA9C-3F3DCDEE23D7}"/>
                </a:ext>
              </a:extLst>
            </p:cNvPr>
            <p:cNvSpPr>
              <a:spLocks noEditPoints="1"/>
            </p:cNvSpPr>
            <p:nvPr/>
          </p:nvSpPr>
          <p:spPr bwMode="auto">
            <a:xfrm>
              <a:off x="3816606" y="2160207"/>
              <a:ext cx="84288" cy="106432"/>
            </a:xfrm>
            <a:custGeom>
              <a:avLst/>
              <a:gdLst>
                <a:gd name="T0" fmla="*/ 2147483647 w 50"/>
                <a:gd name="T1" fmla="*/ 0 h 56"/>
                <a:gd name="T2" fmla="*/ 2147483647 w 50"/>
                <a:gd name="T3" fmla="*/ 0 h 56"/>
                <a:gd name="T4" fmla="*/ 2147483647 w 50"/>
                <a:gd name="T5" fmla="*/ 0 h 56"/>
                <a:gd name="T6" fmla="*/ 2147483647 w 50"/>
                <a:gd name="T7" fmla="*/ 2147483647 h 56"/>
                <a:gd name="T8" fmla="*/ 2147483647 w 50"/>
                <a:gd name="T9" fmla="*/ 2147483647 h 56"/>
                <a:gd name="T10" fmla="*/ 2147483647 w 50"/>
                <a:gd name="T11" fmla="*/ 2147483647 h 56"/>
                <a:gd name="T12" fmla="*/ 2147483647 w 50"/>
                <a:gd name="T13" fmla="*/ 2147483647 h 56"/>
                <a:gd name="T14" fmla="*/ 2147483647 w 50"/>
                <a:gd name="T15" fmla="*/ 2147483647 h 56"/>
                <a:gd name="T16" fmla="*/ 2147483647 w 50"/>
                <a:gd name="T17" fmla="*/ 2147483647 h 56"/>
                <a:gd name="T18" fmla="*/ 2147483647 w 50"/>
                <a:gd name="T19" fmla="*/ 2147483647 h 56"/>
                <a:gd name="T20" fmla="*/ 2147483647 w 50"/>
                <a:gd name="T21" fmla="*/ 2147483647 h 56"/>
                <a:gd name="T22" fmla="*/ 2147483647 w 50"/>
                <a:gd name="T23" fmla="*/ 2147483647 h 56"/>
                <a:gd name="T24" fmla="*/ 2147483647 w 50"/>
                <a:gd name="T25" fmla="*/ 2147483647 h 56"/>
                <a:gd name="T26" fmla="*/ 2147483647 w 50"/>
                <a:gd name="T27" fmla="*/ 2147483647 h 56"/>
                <a:gd name="T28" fmla="*/ 0 w 50"/>
                <a:gd name="T29" fmla="*/ 2147483647 h 56"/>
                <a:gd name="T30" fmla="*/ 0 w 50"/>
                <a:gd name="T31" fmla="*/ 0 h 56"/>
                <a:gd name="T32" fmla="*/ 2147483647 w 50"/>
                <a:gd name="T33" fmla="*/ 0 h 56"/>
                <a:gd name="T34" fmla="*/ 2147483647 w 50"/>
                <a:gd name="T35" fmla="*/ 2147483647 h 56"/>
                <a:gd name="T36" fmla="*/ 2147483647 w 50"/>
                <a:gd name="T37" fmla="*/ 2147483647 h 56"/>
                <a:gd name="T38" fmla="*/ 2147483647 w 50"/>
                <a:gd name="T39" fmla="*/ 2147483647 h 56"/>
                <a:gd name="T40" fmla="*/ 2147483647 w 50"/>
                <a:gd name="T41" fmla="*/ 2147483647 h 56"/>
                <a:gd name="T42" fmla="*/ 2147483647 w 50"/>
                <a:gd name="T43" fmla="*/ 2147483647 h 56"/>
                <a:gd name="T44" fmla="*/ 2147483647 w 50"/>
                <a:gd name="T45" fmla="*/ 2147483647 h 56"/>
                <a:gd name="T46" fmla="*/ 2147483647 w 50"/>
                <a:gd name="T47" fmla="*/ 2147483647 h 56"/>
                <a:gd name="T48" fmla="*/ 2147483647 w 50"/>
                <a:gd name="T49" fmla="*/ 2147483647 h 56"/>
                <a:gd name="T50" fmla="*/ 2147483647 w 50"/>
                <a:gd name="T51" fmla="*/ 2147483647 h 56"/>
                <a:gd name="T52" fmla="*/ 2147483647 w 50"/>
                <a:gd name="T53" fmla="*/ 2147483647 h 56"/>
                <a:gd name="T54" fmla="*/ 2147483647 w 50"/>
                <a:gd name="T55" fmla="*/ 2147483647 h 56"/>
                <a:gd name="T56" fmla="*/ 2147483647 w 50"/>
                <a:gd name="T57" fmla="*/ 2147483647 h 56"/>
                <a:gd name="T58" fmla="*/ 2147483647 w 5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56"/>
                <a:gd name="T92" fmla="*/ 50 w 5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56">
                  <a:moveTo>
                    <a:pt x="28" y="0"/>
                  </a:moveTo>
                  <a:lnTo>
                    <a:pt x="28" y="0"/>
                  </a:lnTo>
                  <a:lnTo>
                    <a:pt x="38" y="0"/>
                  </a:lnTo>
                  <a:lnTo>
                    <a:pt x="44" y="4"/>
                  </a:lnTo>
                  <a:lnTo>
                    <a:pt x="48" y="10"/>
                  </a:lnTo>
                  <a:lnTo>
                    <a:pt x="50" y="20"/>
                  </a:lnTo>
                  <a:lnTo>
                    <a:pt x="50" y="24"/>
                  </a:lnTo>
                  <a:lnTo>
                    <a:pt x="48" y="28"/>
                  </a:lnTo>
                  <a:lnTo>
                    <a:pt x="42" y="34"/>
                  </a:lnTo>
                  <a:lnTo>
                    <a:pt x="34" y="38"/>
                  </a:lnTo>
                  <a:lnTo>
                    <a:pt x="26" y="38"/>
                  </a:lnTo>
                  <a:lnTo>
                    <a:pt x="14" y="38"/>
                  </a:lnTo>
                  <a:lnTo>
                    <a:pt x="14" y="56"/>
                  </a:lnTo>
                  <a:lnTo>
                    <a:pt x="0" y="56"/>
                  </a:lnTo>
                  <a:lnTo>
                    <a:pt x="0" y="0"/>
                  </a:lnTo>
                  <a:lnTo>
                    <a:pt x="28" y="0"/>
                  </a:lnTo>
                  <a:close/>
                  <a:moveTo>
                    <a:pt x="14" y="28"/>
                  </a:moveTo>
                  <a:lnTo>
                    <a:pt x="24" y="28"/>
                  </a:lnTo>
                  <a:lnTo>
                    <a:pt x="28" y="28"/>
                  </a:lnTo>
                  <a:lnTo>
                    <a:pt x="32" y="26"/>
                  </a:lnTo>
                  <a:lnTo>
                    <a:pt x="34" y="22"/>
                  </a:lnTo>
                  <a:lnTo>
                    <a:pt x="36" y="18"/>
                  </a:lnTo>
                  <a:lnTo>
                    <a:pt x="34" y="14"/>
                  </a:lnTo>
                  <a:lnTo>
                    <a:pt x="32" y="12"/>
                  </a:lnTo>
                  <a:lnTo>
                    <a:pt x="24" y="10"/>
                  </a:lnTo>
                  <a:lnTo>
                    <a:pt x="14" y="10"/>
                  </a:lnTo>
                  <a:lnTo>
                    <a:pt x="14" y="28"/>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43" name="Freeform 200">
              <a:extLst>
                <a:ext uri="{FF2B5EF4-FFF2-40B4-BE49-F238E27FC236}">
                  <a16:creationId xmlns:a16="http://schemas.microsoft.com/office/drawing/2014/main" id="{9AE1092C-4F12-47FC-5B9D-524E57F58348}"/>
                </a:ext>
              </a:extLst>
            </p:cNvPr>
            <p:cNvSpPr>
              <a:spLocks/>
            </p:cNvSpPr>
            <p:nvPr/>
          </p:nvSpPr>
          <p:spPr bwMode="auto">
            <a:xfrm>
              <a:off x="3973141" y="2163293"/>
              <a:ext cx="40640" cy="103347"/>
            </a:xfrm>
            <a:custGeom>
              <a:avLst/>
              <a:gdLst>
                <a:gd name="T0" fmla="*/ 0 w 24"/>
                <a:gd name="T1" fmla="*/ 2147483647 h 54"/>
                <a:gd name="T2" fmla="*/ 0 w 24"/>
                <a:gd name="T3" fmla="*/ 2147483647 h 54"/>
                <a:gd name="T4" fmla="*/ 2147483647 w 24"/>
                <a:gd name="T5" fmla="*/ 2147483647 h 54"/>
                <a:gd name="T6" fmla="*/ 2147483647 w 24"/>
                <a:gd name="T7" fmla="*/ 2147483647 h 54"/>
                <a:gd name="T8" fmla="*/ 2147483647 w 24"/>
                <a:gd name="T9" fmla="*/ 2147483647 h 54"/>
                <a:gd name="T10" fmla="*/ 2147483647 w 24"/>
                <a:gd name="T11" fmla="*/ 2147483647 h 54"/>
                <a:gd name="T12" fmla="*/ 2147483647 w 24"/>
                <a:gd name="T13" fmla="*/ 0 h 54"/>
                <a:gd name="T14" fmla="*/ 2147483647 w 24"/>
                <a:gd name="T15" fmla="*/ 0 h 54"/>
                <a:gd name="T16" fmla="*/ 2147483647 w 24"/>
                <a:gd name="T17" fmla="*/ 2147483647 h 54"/>
                <a:gd name="T18" fmla="*/ 2147483647 w 24"/>
                <a:gd name="T19" fmla="*/ 2147483647 h 54"/>
                <a:gd name="T20" fmla="*/ 2147483647 w 24"/>
                <a:gd name="T21" fmla="*/ 2147483647 h 54"/>
                <a:gd name="T22" fmla="*/ 2147483647 w 24"/>
                <a:gd name="T23" fmla="*/ 2147483647 h 54"/>
                <a:gd name="T24" fmla="*/ 2147483647 w 24"/>
                <a:gd name="T25" fmla="*/ 2147483647 h 54"/>
                <a:gd name="T26" fmla="*/ 0 w 24"/>
                <a:gd name="T27" fmla="*/ 2147483647 h 54"/>
                <a:gd name="T28" fmla="*/ 0 w 24"/>
                <a:gd name="T29" fmla="*/ 2147483647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54"/>
                <a:gd name="T47" fmla="*/ 24 w 24"/>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54">
                  <a:moveTo>
                    <a:pt x="0" y="8"/>
                  </a:moveTo>
                  <a:lnTo>
                    <a:pt x="0" y="8"/>
                  </a:lnTo>
                  <a:lnTo>
                    <a:pt x="4" y="8"/>
                  </a:lnTo>
                  <a:lnTo>
                    <a:pt x="10" y="6"/>
                  </a:lnTo>
                  <a:lnTo>
                    <a:pt x="12" y="2"/>
                  </a:lnTo>
                  <a:lnTo>
                    <a:pt x="14" y="0"/>
                  </a:lnTo>
                  <a:lnTo>
                    <a:pt x="24" y="0"/>
                  </a:lnTo>
                  <a:lnTo>
                    <a:pt x="24" y="54"/>
                  </a:lnTo>
                  <a:lnTo>
                    <a:pt x="12" y="54"/>
                  </a:lnTo>
                  <a:lnTo>
                    <a:pt x="12" y="14"/>
                  </a:lnTo>
                  <a:lnTo>
                    <a:pt x="8" y="16"/>
                  </a:lnTo>
                  <a:lnTo>
                    <a:pt x="0" y="16"/>
                  </a:lnTo>
                  <a:lnTo>
                    <a:pt x="0" y="8"/>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44" name="Freeform 201">
              <a:extLst>
                <a:ext uri="{FF2B5EF4-FFF2-40B4-BE49-F238E27FC236}">
                  <a16:creationId xmlns:a16="http://schemas.microsoft.com/office/drawing/2014/main" id="{DC10C771-95A8-30F0-A90D-C5ECD65AC872}"/>
                </a:ext>
              </a:extLst>
            </p:cNvPr>
            <p:cNvSpPr>
              <a:spLocks/>
            </p:cNvSpPr>
            <p:nvPr/>
          </p:nvSpPr>
          <p:spPr bwMode="auto">
            <a:xfrm>
              <a:off x="3250672" y="4105286"/>
              <a:ext cx="1186055" cy="757361"/>
            </a:xfrm>
            <a:custGeom>
              <a:avLst/>
              <a:gdLst>
                <a:gd name="T0" fmla="*/ 2147483647 w 712"/>
                <a:gd name="T1" fmla="*/ 2147483647 h 400"/>
                <a:gd name="T2" fmla="*/ 2147483647 w 712"/>
                <a:gd name="T3" fmla="*/ 2147483647 h 400"/>
                <a:gd name="T4" fmla="*/ 2147483647 w 712"/>
                <a:gd name="T5" fmla="*/ 2147483647 h 400"/>
                <a:gd name="T6" fmla="*/ 2147483647 w 712"/>
                <a:gd name="T7" fmla="*/ 2147483647 h 400"/>
                <a:gd name="T8" fmla="*/ 2147483647 w 712"/>
                <a:gd name="T9" fmla="*/ 2147483647 h 400"/>
                <a:gd name="T10" fmla="*/ 2147483647 w 712"/>
                <a:gd name="T11" fmla="*/ 2147483647 h 400"/>
                <a:gd name="T12" fmla="*/ 2147483647 w 712"/>
                <a:gd name="T13" fmla="*/ 2147483647 h 400"/>
                <a:gd name="T14" fmla="*/ 2147483647 w 712"/>
                <a:gd name="T15" fmla="*/ 2147483647 h 400"/>
                <a:gd name="T16" fmla="*/ 2147483647 w 712"/>
                <a:gd name="T17" fmla="*/ 2147483647 h 400"/>
                <a:gd name="T18" fmla="*/ 2147483647 w 712"/>
                <a:gd name="T19" fmla="*/ 2147483647 h 400"/>
                <a:gd name="T20" fmla="*/ 2147483647 w 712"/>
                <a:gd name="T21" fmla="*/ 2147483647 h 400"/>
                <a:gd name="T22" fmla="*/ 2147483647 w 712"/>
                <a:gd name="T23" fmla="*/ 2147483647 h 400"/>
                <a:gd name="T24" fmla="*/ 2147483647 w 712"/>
                <a:gd name="T25" fmla="*/ 2147483647 h 400"/>
                <a:gd name="T26" fmla="*/ 2147483647 w 712"/>
                <a:gd name="T27" fmla="*/ 2147483647 h 400"/>
                <a:gd name="T28" fmla="*/ 2147483647 w 712"/>
                <a:gd name="T29" fmla="*/ 2147483647 h 400"/>
                <a:gd name="T30" fmla="*/ 2147483647 w 712"/>
                <a:gd name="T31" fmla="*/ 2147483647 h 400"/>
                <a:gd name="T32" fmla="*/ 2147483647 w 712"/>
                <a:gd name="T33" fmla="*/ 2147483647 h 400"/>
                <a:gd name="T34" fmla="*/ 2147483647 w 712"/>
                <a:gd name="T35" fmla="*/ 2147483647 h 400"/>
                <a:gd name="T36" fmla="*/ 2147483647 w 712"/>
                <a:gd name="T37" fmla="*/ 2147483647 h 400"/>
                <a:gd name="T38" fmla="*/ 2147483647 w 712"/>
                <a:gd name="T39" fmla="*/ 2147483647 h 400"/>
                <a:gd name="T40" fmla="*/ 2147483647 w 712"/>
                <a:gd name="T41" fmla="*/ 2147483647 h 400"/>
                <a:gd name="T42" fmla="*/ 2147483647 w 712"/>
                <a:gd name="T43" fmla="*/ 2147483647 h 400"/>
                <a:gd name="T44" fmla="*/ 2147483647 w 712"/>
                <a:gd name="T45" fmla="*/ 2147483647 h 400"/>
                <a:gd name="T46" fmla="*/ 2147483647 w 712"/>
                <a:gd name="T47" fmla="*/ 2147483647 h 400"/>
                <a:gd name="T48" fmla="*/ 2147483647 w 712"/>
                <a:gd name="T49" fmla="*/ 2147483647 h 400"/>
                <a:gd name="T50" fmla="*/ 2147483647 w 712"/>
                <a:gd name="T51" fmla="*/ 2147483647 h 400"/>
                <a:gd name="T52" fmla="*/ 2147483647 w 712"/>
                <a:gd name="T53" fmla="*/ 2147483647 h 400"/>
                <a:gd name="T54" fmla="*/ 2147483647 w 712"/>
                <a:gd name="T55" fmla="*/ 2147483647 h 400"/>
                <a:gd name="T56" fmla="*/ 2147483647 w 712"/>
                <a:gd name="T57" fmla="*/ 2147483647 h 400"/>
                <a:gd name="T58" fmla="*/ 2147483647 w 712"/>
                <a:gd name="T59" fmla="*/ 2147483647 h 400"/>
                <a:gd name="T60" fmla="*/ 2147483647 w 712"/>
                <a:gd name="T61" fmla="*/ 2147483647 h 400"/>
                <a:gd name="T62" fmla="*/ 2147483647 w 712"/>
                <a:gd name="T63" fmla="*/ 2147483647 h 400"/>
                <a:gd name="T64" fmla="*/ 2147483647 w 712"/>
                <a:gd name="T65" fmla="*/ 2147483647 h 400"/>
                <a:gd name="T66" fmla="*/ 2147483647 w 712"/>
                <a:gd name="T67" fmla="*/ 2147483647 h 400"/>
                <a:gd name="T68" fmla="*/ 2147483647 w 712"/>
                <a:gd name="T69" fmla="*/ 2147483647 h 400"/>
                <a:gd name="T70" fmla="*/ 2147483647 w 712"/>
                <a:gd name="T71" fmla="*/ 2147483647 h 400"/>
                <a:gd name="T72" fmla="*/ 2147483647 w 712"/>
                <a:gd name="T73" fmla="*/ 2147483647 h 400"/>
                <a:gd name="T74" fmla="*/ 2147483647 w 712"/>
                <a:gd name="T75" fmla="*/ 2147483647 h 400"/>
                <a:gd name="T76" fmla="*/ 2147483647 w 712"/>
                <a:gd name="T77" fmla="*/ 2147483647 h 400"/>
                <a:gd name="T78" fmla="*/ 2147483647 w 712"/>
                <a:gd name="T79" fmla="*/ 2147483647 h 400"/>
                <a:gd name="T80" fmla="*/ 2147483647 w 712"/>
                <a:gd name="T81" fmla="*/ 2147483647 h 400"/>
                <a:gd name="T82" fmla="*/ 2147483647 w 712"/>
                <a:gd name="T83" fmla="*/ 2147483647 h 400"/>
                <a:gd name="T84" fmla="*/ 2147483647 w 712"/>
                <a:gd name="T85" fmla="*/ 2147483647 h 400"/>
                <a:gd name="T86" fmla="*/ 2147483647 w 712"/>
                <a:gd name="T87" fmla="*/ 2147483647 h 400"/>
                <a:gd name="T88" fmla="*/ 2147483647 w 712"/>
                <a:gd name="T89" fmla="*/ 2147483647 h 400"/>
                <a:gd name="T90" fmla="*/ 2147483647 w 712"/>
                <a:gd name="T91" fmla="*/ 2147483647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400"/>
                <a:gd name="T140" fmla="*/ 712 w 712"/>
                <a:gd name="T141" fmla="*/ 400 h 4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400">
                  <a:moveTo>
                    <a:pt x="30" y="222"/>
                  </a:moveTo>
                  <a:lnTo>
                    <a:pt x="30" y="222"/>
                  </a:lnTo>
                  <a:lnTo>
                    <a:pt x="28" y="232"/>
                  </a:lnTo>
                  <a:lnTo>
                    <a:pt x="26" y="242"/>
                  </a:lnTo>
                  <a:lnTo>
                    <a:pt x="28" y="252"/>
                  </a:lnTo>
                  <a:lnTo>
                    <a:pt x="30" y="262"/>
                  </a:lnTo>
                  <a:lnTo>
                    <a:pt x="34" y="270"/>
                  </a:lnTo>
                  <a:lnTo>
                    <a:pt x="38" y="278"/>
                  </a:lnTo>
                  <a:lnTo>
                    <a:pt x="44" y="286"/>
                  </a:lnTo>
                  <a:lnTo>
                    <a:pt x="52" y="292"/>
                  </a:lnTo>
                  <a:lnTo>
                    <a:pt x="66" y="302"/>
                  </a:lnTo>
                  <a:lnTo>
                    <a:pt x="76" y="306"/>
                  </a:lnTo>
                  <a:lnTo>
                    <a:pt x="84" y="308"/>
                  </a:lnTo>
                  <a:lnTo>
                    <a:pt x="94" y="308"/>
                  </a:lnTo>
                  <a:lnTo>
                    <a:pt x="102" y="308"/>
                  </a:lnTo>
                  <a:lnTo>
                    <a:pt x="112" y="306"/>
                  </a:lnTo>
                  <a:lnTo>
                    <a:pt x="120" y="302"/>
                  </a:lnTo>
                  <a:lnTo>
                    <a:pt x="134" y="326"/>
                  </a:lnTo>
                  <a:lnTo>
                    <a:pt x="150" y="344"/>
                  </a:lnTo>
                  <a:lnTo>
                    <a:pt x="168" y="360"/>
                  </a:lnTo>
                  <a:lnTo>
                    <a:pt x="188" y="372"/>
                  </a:lnTo>
                  <a:lnTo>
                    <a:pt x="210" y="382"/>
                  </a:lnTo>
                  <a:lnTo>
                    <a:pt x="232" y="390"/>
                  </a:lnTo>
                  <a:lnTo>
                    <a:pt x="252" y="394"/>
                  </a:lnTo>
                  <a:lnTo>
                    <a:pt x="274" y="396"/>
                  </a:lnTo>
                  <a:lnTo>
                    <a:pt x="294" y="396"/>
                  </a:lnTo>
                  <a:lnTo>
                    <a:pt x="314" y="394"/>
                  </a:lnTo>
                  <a:lnTo>
                    <a:pt x="332" y="390"/>
                  </a:lnTo>
                  <a:lnTo>
                    <a:pt x="348" y="386"/>
                  </a:lnTo>
                  <a:lnTo>
                    <a:pt x="362" y="380"/>
                  </a:lnTo>
                  <a:lnTo>
                    <a:pt x="374" y="372"/>
                  </a:lnTo>
                  <a:lnTo>
                    <a:pt x="382" y="366"/>
                  </a:lnTo>
                  <a:lnTo>
                    <a:pt x="386" y="358"/>
                  </a:lnTo>
                  <a:lnTo>
                    <a:pt x="400" y="372"/>
                  </a:lnTo>
                  <a:lnTo>
                    <a:pt x="414" y="384"/>
                  </a:lnTo>
                  <a:lnTo>
                    <a:pt x="430" y="392"/>
                  </a:lnTo>
                  <a:lnTo>
                    <a:pt x="448" y="398"/>
                  </a:lnTo>
                  <a:lnTo>
                    <a:pt x="466" y="400"/>
                  </a:lnTo>
                  <a:lnTo>
                    <a:pt x="484" y="400"/>
                  </a:lnTo>
                  <a:lnTo>
                    <a:pt x="500" y="396"/>
                  </a:lnTo>
                  <a:lnTo>
                    <a:pt x="518" y="392"/>
                  </a:lnTo>
                  <a:lnTo>
                    <a:pt x="534" y="386"/>
                  </a:lnTo>
                  <a:lnTo>
                    <a:pt x="550" y="378"/>
                  </a:lnTo>
                  <a:lnTo>
                    <a:pt x="564" y="368"/>
                  </a:lnTo>
                  <a:lnTo>
                    <a:pt x="574" y="358"/>
                  </a:lnTo>
                  <a:lnTo>
                    <a:pt x="584" y="344"/>
                  </a:lnTo>
                  <a:lnTo>
                    <a:pt x="590" y="332"/>
                  </a:lnTo>
                  <a:lnTo>
                    <a:pt x="594" y="318"/>
                  </a:lnTo>
                  <a:lnTo>
                    <a:pt x="596" y="304"/>
                  </a:lnTo>
                  <a:lnTo>
                    <a:pt x="620" y="304"/>
                  </a:lnTo>
                  <a:lnTo>
                    <a:pt x="642" y="300"/>
                  </a:lnTo>
                  <a:lnTo>
                    <a:pt x="662" y="294"/>
                  </a:lnTo>
                  <a:lnTo>
                    <a:pt x="680" y="284"/>
                  </a:lnTo>
                  <a:lnTo>
                    <a:pt x="694" y="270"/>
                  </a:lnTo>
                  <a:lnTo>
                    <a:pt x="704" y="254"/>
                  </a:lnTo>
                  <a:lnTo>
                    <a:pt x="710" y="234"/>
                  </a:lnTo>
                  <a:lnTo>
                    <a:pt x="712" y="214"/>
                  </a:lnTo>
                  <a:lnTo>
                    <a:pt x="712" y="200"/>
                  </a:lnTo>
                  <a:lnTo>
                    <a:pt x="708" y="188"/>
                  </a:lnTo>
                  <a:lnTo>
                    <a:pt x="704" y="176"/>
                  </a:lnTo>
                  <a:lnTo>
                    <a:pt x="700" y="166"/>
                  </a:lnTo>
                  <a:lnTo>
                    <a:pt x="692" y="158"/>
                  </a:lnTo>
                  <a:lnTo>
                    <a:pt x="686" y="150"/>
                  </a:lnTo>
                  <a:lnTo>
                    <a:pt x="670" y="138"/>
                  </a:lnTo>
                  <a:lnTo>
                    <a:pt x="654" y="130"/>
                  </a:lnTo>
                  <a:lnTo>
                    <a:pt x="642" y="126"/>
                  </a:lnTo>
                  <a:lnTo>
                    <a:pt x="628" y="122"/>
                  </a:lnTo>
                  <a:lnTo>
                    <a:pt x="626" y="100"/>
                  </a:lnTo>
                  <a:lnTo>
                    <a:pt x="620" y="80"/>
                  </a:lnTo>
                  <a:lnTo>
                    <a:pt x="612" y="64"/>
                  </a:lnTo>
                  <a:lnTo>
                    <a:pt x="600" y="48"/>
                  </a:lnTo>
                  <a:lnTo>
                    <a:pt x="586" y="34"/>
                  </a:lnTo>
                  <a:lnTo>
                    <a:pt x="572" y="22"/>
                  </a:lnTo>
                  <a:lnTo>
                    <a:pt x="554" y="14"/>
                  </a:lnTo>
                  <a:lnTo>
                    <a:pt x="536" y="6"/>
                  </a:lnTo>
                  <a:lnTo>
                    <a:pt x="518" y="2"/>
                  </a:lnTo>
                  <a:lnTo>
                    <a:pt x="500" y="0"/>
                  </a:lnTo>
                  <a:lnTo>
                    <a:pt x="482" y="0"/>
                  </a:lnTo>
                  <a:lnTo>
                    <a:pt x="464" y="2"/>
                  </a:lnTo>
                  <a:lnTo>
                    <a:pt x="448" y="6"/>
                  </a:lnTo>
                  <a:lnTo>
                    <a:pt x="434" y="14"/>
                  </a:lnTo>
                  <a:lnTo>
                    <a:pt x="420" y="24"/>
                  </a:lnTo>
                  <a:lnTo>
                    <a:pt x="410" y="36"/>
                  </a:lnTo>
                  <a:lnTo>
                    <a:pt x="400" y="28"/>
                  </a:lnTo>
                  <a:lnTo>
                    <a:pt x="388" y="20"/>
                  </a:lnTo>
                  <a:lnTo>
                    <a:pt x="378" y="14"/>
                  </a:lnTo>
                  <a:lnTo>
                    <a:pt x="366" y="10"/>
                  </a:lnTo>
                  <a:lnTo>
                    <a:pt x="352" y="8"/>
                  </a:lnTo>
                  <a:lnTo>
                    <a:pt x="340" y="6"/>
                  </a:lnTo>
                  <a:lnTo>
                    <a:pt x="328" y="6"/>
                  </a:lnTo>
                  <a:lnTo>
                    <a:pt x="316" y="8"/>
                  </a:lnTo>
                  <a:lnTo>
                    <a:pt x="292" y="14"/>
                  </a:lnTo>
                  <a:lnTo>
                    <a:pt x="282" y="18"/>
                  </a:lnTo>
                  <a:lnTo>
                    <a:pt x="274" y="24"/>
                  </a:lnTo>
                  <a:lnTo>
                    <a:pt x="266" y="30"/>
                  </a:lnTo>
                  <a:lnTo>
                    <a:pt x="258" y="36"/>
                  </a:lnTo>
                  <a:lnTo>
                    <a:pt x="254" y="44"/>
                  </a:lnTo>
                  <a:lnTo>
                    <a:pt x="250" y="52"/>
                  </a:lnTo>
                  <a:lnTo>
                    <a:pt x="246" y="42"/>
                  </a:lnTo>
                  <a:lnTo>
                    <a:pt x="240" y="36"/>
                  </a:lnTo>
                  <a:lnTo>
                    <a:pt x="232" y="28"/>
                  </a:lnTo>
                  <a:lnTo>
                    <a:pt x="222" y="24"/>
                  </a:lnTo>
                  <a:lnTo>
                    <a:pt x="212" y="20"/>
                  </a:lnTo>
                  <a:lnTo>
                    <a:pt x="202" y="18"/>
                  </a:lnTo>
                  <a:lnTo>
                    <a:pt x="190" y="16"/>
                  </a:lnTo>
                  <a:lnTo>
                    <a:pt x="178" y="18"/>
                  </a:lnTo>
                  <a:lnTo>
                    <a:pt x="168" y="18"/>
                  </a:lnTo>
                  <a:lnTo>
                    <a:pt x="156" y="22"/>
                  </a:lnTo>
                  <a:lnTo>
                    <a:pt x="146" y="26"/>
                  </a:lnTo>
                  <a:lnTo>
                    <a:pt x="136" y="32"/>
                  </a:lnTo>
                  <a:lnTo>
                    <a:pt x="126" y="40"/>
                  </a:lnTo>
                  <a:lnTo>
                    <a:pt x="120" y="48"/>
                  </a:lnTo>
                  <a:lnTo>
                    <a:pt x="112" y="58"/>
                  </a:lnTo>
                  <a:lnTo>
                    <a:pt x="108" y="70"/>
                  </a:lnTo>
                  <a:lnTo>
                    <a:pt x="96" y="66"/>
                  </a:lnTo>
                  <a:lnTo>
                    <a:pt x="82" y="64"/>
                  </a:lnTo>
                  <a:lnTo>
                    <a:pt x="70" y="66"/>
                  </a:lnTo>
                  <a:lnTo>
                    <a:pt x="58" y="70"/>
                  </a:lnTo>
                  <a:lnTo>
                    <a:pt x="46" y="78"/>
                  </a:lnTo>
                  <a:lnTo>
                    <a:pt x="34" y="86"/>
                  </a:lnTo>
                  <a:lnTo>
                    <a:pt x="24" y="98"/>
                  </a:lnTo>
                  <a:lnTo>
                    <a:pt x="16" y="110"/>
                  </a:lnTo>
                  <a:lnTo>
                    <a:pt x="10" y="124"/>
                  </a:lnTo>
                  <a:lnTo>
                    <a:pt x="4" y="140"/>
                  </a:lnTo>
                  <a:lnTo>
                    <a:pt x="2" y="154"/>
                  </a:lnTo>
                  <a:lnTo>
                    <a:pt x="0" y="170"/>
                  </a:lnTo>
                  <a:lnTo>
                    <a:pt x="4" y="184"/>
                  </a:lnTo>
                  <a:lnTo>
                    <a:pt x="8" y="198"/>
                  </a:lnTo>
                  <a:lnTo>
                    <a:pt x="18" y="212"/>
                  </a:lnTo>
                  <a:lnTo>
                    <a:pt x="30" y="222"/>
                  </a:lnTo>
                  <a:close/>
                </a:path>
              </a:pathLst>
            </a:custGeom>
            <a:solidFill>
              <a:srgbClr val="E1F0E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45" name="Rectangle 202">
              <a:extLst>
                <a:ext uri="{FF2B5EF4-FFF2-40B4-BE49-F238E27FC236}">
                  <a16:creationId xmlns:a16="http://schemas.microsoft.com/office/drawing/2014/main" id="{1796B1A9-A878-32E0-D03D-0B3A92DE7513}"/>
                </a:ext>
              </a:extLst>
            </p:cNvPr>
            <p:cNvSpPr>
              <a:spLocks noChangeArrowheads="1"/>
            </p:cNvSpPr>
            <p:nvPr/>
          </p:nvSpPr>
          <p:spPr bwMode="auto">
            <a:xfrm>
              <a:off x="3646525" y="4419952"/>
              <a:ext cx="24082" cy="109516"/>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46" name="Freeform 203">
              <a:extLst>
                <a:ext uri="{FF2B5EF4-FFF2-40B4-BE49-F238E27FC236}">
                  <a16:creationId xmlns:a16="http://schemas.microsoft.com/office/drawing/2014/main" id="{C821BE88-FADC-131D-538B-918CC5BBF23C}"/>
                </a:ext>
              </a:extLst>
            </p:cNvPr>
            <p:cNvSpPr>
              <a:spLocks/>
            </p:cNvSpPr>
            <p:nvPr/>
          </p:nvSpPr>
          <p:spPr bwMode="auto">
            <a:xfrm>
              <a:off x="3697701" y="4419952"/>
              <a:ext cx="85793" cy="114144"/>
            </a:xfrm>
            <a:custGeom>
              <a:avLst/>
              <a:gdLst>
                <a:gd name="T0" fmla="*/ 2147483647 w 52"/>
                <a:gd name="T1" fmla="*/ 2147483647 h 60"/>
                <a:gd name="T2" fmla="*/ 2147483647 w 52"/>
                <a:gd name="T3" fmla="*/ 2147483647 h 60"/>
                <a:gd name="T4" fmla="*/ 2147483647 w 52"/>
                <a:gd name="T5" fmla="*/ 2147483647 h 60"/>
                <a:gd name="T6" fmla="*/ 2147483647 w 52"/>
                <a:gd name="T7" fmla="*/ 2147483647 h 60"/>
                <a:gd name="T8" fmla="*/ 2147483647 w 52"/>
                <a:gd name="T9" fmla="*/ 2147483647 h 60"/>
                <a:gd name="T10" fmla="*/ 2147483647 w 52"/>
                <a:gd name="T11" fmla="*/ 2147483647 h 60"/>
                <a:gd name="T12" fmla="*/ 2147483647 w 52"/>
                <a:gd name="T13" fmla="*/ 2147483647 h 60"/>
                <a:gd name="T14" fmla="*/ 2147483647 w 52"/>
                <a:gd name="T15" fmla="*/ 2147483647 h 60"/>
                <a:gd name="T16" fmla="*/ 2147483647 w 52"/>
                <a:gd name="T17" fmla="*/ 2147483647 h 60"/>
                <a:gd name="T18" fmla="*/ 2147483647 w 52"/>
                <a:gd name="T19" fmla="*/ 2147483647 h 60"/>
                <a:gd name="T20" fmla="*/ 2147483647 w 52"/>
                <a:gd name="T21" fmla="*/ 2147483647 h 60"/>
                <a:gd name="T22" fmla="*/ 2147483647 w 52"/>
                <a:gd name="T23" fmla="*/ 2147483647 h 60"/>
                <a:gd name="T24" fmla="*/ 2147483647 w 52"/>
                <a:gd name="T25" fmla="*/ 2147483647 h 60"/>
                <a:gd name="T26" fmla="*/ 2147483647 w 52"/>
                <a:gd name="T27" fmla="*/ 2147483647 h 60"/>
                <a:gd name="T28" fmla="*/ 2147483647 w 52"/>
                <a:gd name="T29" fmla="*/ 2147483647 h 60"/>
                <a:gd name="T30" fmla="*/ 2147483647 w 52"/>
                <a:gd name="T31" fmla="*/ 2147483647 h 60"/>
                <a:gd name="T32" fmla="*/ 2147483647 w 52"/>
                <a:gd name="T33" fmla="*/ 2147483647 h 60"/>
                <a:gd name="T34" fmla="*/ 2147483647 w 52"/>
                <a:gd name="T35" fmla="*/ 2147483647 h 60"/>
                <a:gd name="T36" fmla="*/ 2147483647 w 52"/>
                <a:gd name="T37" fmla="*/ 2147483647 h 60"/>
                <a:gd name="T38" fmla="*/ 2147483647 w 52"/>
                <a:gd name="T39" fmla="*/ 2147483647 h 60"/>
                <a:gd name="T40" fmla="*/ 2147483647 w 52"/>
                <a:gd name="T41" fmla="*/ 2147483647 h 60"/>
                <a:gd name="T42" fmla="*/ 2147483647 w 52"/>
                <a:gd name="T43" fmla="*/ 2147483647 h 60"/>
                <a:gd name="T44" fmla="*/ 2147483647 w 52"/>
                <a:gd name="T45" fmla="*/ 2147483647 h 60"/>
                <a:gd name="T46" fmla="*/ 2147483647 w 52"/>
                <a:gd name="T47" fmla="*/ 2147483647 h 60"/>
                <a:gd name="T48" fmla="*/ 2147483647 w 52"/>
                <a:gd name="T49" fmla="*/ 2147483647 h 60"/>
                <a:gd name="T50" fmla="*/ 2147483647 w 52"/>
                <a:gd name="T51" fmla="*/ 2147483647 h 60"/>
                <a:gd name="T52" fmla="*/ 0 w 52"/>
                <a:gd name="T53" fmla="*/ 2147483647 h 60"/>
                <a:gd name="T54" fmla="*/ 2147483647 w 52"/>
                <a:gd name="T55" fmla="*/ 2147483647 h 60"/>
                <a:gd name="T56" fmla="*/ 2147483647 w 52"/>
                <a:gd name="T57" fmla="*/ 2147483647 h 60"/>
                <a:gd name="T58" fmla="*/ 2147483647 w 52"/>
                <a:gd name="T59" fmla="*/ 2147483647 h 60"/>
                <a:gd name="T60" fmla="*/ 2147483647 w 52"/>
                <a:gd name="T61" fmla="*/ 2147483647 h 60"/>
                <a:gd name="T62" fmla="*/ 2147483647 w 52"/>
                <a:gd name="T63" fmla="*/ 2147483647 h 60"/>
                <a:gd name="T64" fmla="*/ 2147483647 w 52"/>
                <a:gd name="T65" fmla="*/ 2147483647 h 60"/>
                <a:gd name="T66" fmla="*/ 2147483647 w 52"/>
                <a:gd name="T67" fmla="*/ 2147483647 h 60"/>
                <a:gd name="T68" fmla="*/ 2147483647 w 52"/>
                <a:gd name="T69" fmla="*/ 2147483647 h 60"/>
                <a:gd name="T70" fmla="*/ 2147483647 w 52"/>
                <a:gd name="T71" fmla="*/ 2147483647 h 60"/>
                <a:gd name="T72" fmla="*/ 2147483647 w 52"/>
                <a:gd name="T73" fmla="*/ 2147483647 h 60"/>
                <a:gd name="T74" fmla="*/ 2147483647 w 52"/>
                <a:gd name="T75" fmla="*/ 2147483647 h 60"/>
                <a:gd name="T76" fmla="*/ 2147483647 w 52"/>
                <a:gd name="T77" fmla="*/ 2147483647 h 60"/>
                <a:gd name="T78" fmla="*/ 2147483647 w 52"/>
                <a:gd name="T79" fmla="*/ 2147483647 h 60"/>
                <a:gd name="T80" fmla="*/ 2147483647 w 52"/>
                <a:gd name="T81" fmla="*/ 2147483647 h 60"/>
                <a:gd name="T82" fmla="*/ 2147483647 w 52"/>
                <a:gd name="T83" fmla="*/ 2147483647 h 60"/>
                <a:gd name="T84" fmla="*/ 2147483647 w 52"/>
                <a:gd name="T85" fmla="*/ 2147483647 h 60"/>
                <a:gd name="T86" fmla="*/ 2147483647 w 52"/>
                <a:gd name="T87" fmla="*/ 2147483647 h 60"/>
                <a:gd name="T88" fmla="*/ 2147483647 w 52"/>
                <a:gd name="T89" fmla="*/ 2147483647 h 60"/>
                <a:gd name="T90" fmla="*/ 2147483647 w 52"/>
                <a:gd name="T91" fmla="*/ 2147483647 h 60"/>
                <a:gd name="T92" fmla="*/ 2147483647 w 52"/>
                <a:gd name="T93" fmla="*/ 2147483647 h 60"/>
                <a:gd name="T94" fmla="*/ 2147483647 w 52"/>
                <a:gd name="T95" fmla="*/ 2147483647 h 60"/>
                <a:gd name="T96" fmla="*/ 2147483647 w 52"/>
                <a:gd name="T97" fmla="*/ 0 h 60"/>
                <a:gd name="T98" fmla="*/ 2147483647 w 52"/>
                <a:gd name="T99" fmla="*/ 0 h 60"/>
                <a:gd name="T100" fmla="*/ 2147483647 w 52"/>
                <a:gd name="T101" fmla="*/ 0 h 60"/>
                <a:gd name="T102" fmla="*/ 2147483647 w 52"/>
                <a:gd name="T103" fmla="*/ 0 h 60"/>
                <a:gd name="T104" fmla="*/ 2147483647 w 52"/>
                <a:gd name="T105" fmla="*/ 2147483647 h 60"/>
                <a:gd name="T106" fmla="*/ 2147483647 w 52"/>
                <a:gd name="T107" fmla="*/ 2147483647 h 60"/>
                <a:gd name="T108" fmla="*/ 2147483647 w 52"/>
                <a:gd name="T109" fmla="*/ 2147483647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
                <a:gd name="T166" fmla="*/ 0 h 60"/>
                <a:gd name="T167" fmla="*/ 52 w 52"/>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 h="60">
                  <a:moveTo>
                    <a:pt x="42" y="18"/>
                  </a:moveTo>
                  <a:lnTo>
                    <a:pt x="42" y="18"/>
                  </a:lnTo>
                  <a:lnTo>
                    <a:pt x="34" y="12"/>
                  </a:lnTo>
                  <a:lnTo>
                    <a:pt x="26" y="10"/>
                  </a:lnTo>
                  <a:lnTo>
                    <a:pt x="22" y="10"/>
                  </a:lnTo>
                  <a:lnTo>
                    <a:pt x="20" y="12"/>
                  </a:lnTo>
                  <a:lnTo>
                    <a:pt x="18" y="16"/>
                  </a:lnTo>
                  <a:lnTo>
                    <a:pt x="20" y="20"/>
                  </a:lnTo>
                  <a:lnTo>
                    <a:pt x="26" y="22"/>
                  </a:lnTo>
                  <a:lnTo>
                    <a:pt x="32" y="22"/>
                  </a:lnTo>
                  <a:lnTo>
                    <a:pt x="42" y="24"/>
                  </a:lnTo>
                  <a:lnTo>
                    <a:pt x="48" y="28"/>
                  </a:lnTo>
                  <a:lnTo>
                    <a:pt x="52" y="32"/>
                  </a:lnTo>
                  <a:lnTo>
                    <a:pt x="52" y="40"/>
                  </a:lnTo>
                  <a:lnTo>
                    <a:pt x="50" y="48"/>
                  </a:lnTo>
                  <a:lnTo>
                    <a:pt x="46" y="54"/>
                  </a:lnTo>
                  <a:lnTo>
                    <a:pt x="38" y="58"/>
                  </a:lnTo>
                  <a:lnTo>
                    <a:pt x="26" y="60"/>
                  </a:lnTo>
                  <a:lnTo>
                    <a:pt x="18" y="58"/>
                  </a:lnTo>
                  <a:lnTo>
                    <a:pt x="10" y="56"/>
                  </a:lnTo>
                  <a:lnTo>
                    <a:pt x="4" y="52"/>
                  </a:lnTo>
                  <a:lnTo>
                    <a:pt x="0" y="48"/>
                  </a:lnTo>
                  <a:lnTo>
                    <a:pt x="12" y="40"/>
                  </a:lnTo>
                  <a:lnTo>
                    <a:pt x="18" y="46"/>
                  </a:lnTo>
                  <a:lnTo>
                    <a:pt x="28" y="48"/>
                  </a:lnTo>
                  <a:lnTo>
                    <a:pt x="34" y="46"/>
                  </a:lnTo>
                  <a:lnTo>
                    <a:pt x="38" y="44"/>
                  </a:lnTo>
                  <a:lnTo>
                    <a:pt x="38" y="42"/>
                  </a:lnTo>
                  <a:lnTo>
                    <a:pt x="38" y="38"/>
                  </a:lnTo>
                  <a:lnTo>
                    <a:pt x="36" y="38"/>
                  </a:lnTo>
                  <a:lnTo>
                    <a:pt x="28" y="36"/>
                  </a:lnTo>
                  <a:lnTo>
                    <a:pt x="22" y="34"/>
                  </a:lnTo>
                  <a:lnTo>
                    <a:pt x="14" y="32"/>
                  </a:lnTo>
                  <a:lnTo>
                    <a:pt x="8" y="30"/>
                  </a:lnTo>
                  <a:lnTo>
                    <a:pt x="4" y="24"/>
                  </a:lnTo>
                  <a:lnTo>
                    <a:pt x="4" y="18"/>
                  </a:lnTo>
                  <a:lnTo>
                    <a:pt x="4" y="10"/>
                  </a:lnTo>
                  <a:lnTo>
                    <a:pt x="10" y="4"/>
                  </a:lnTo>
                  <a:lnTo>
                    <a:pt x="16" y="0"/>
                  </a:lnTo>
                  <a:lnTo>
                    <a:pt x="26" y="0"/>
                  </a:lnTo>
                  <a:lnTo>
                    <a:pt x="34" y="0"/>
                  </a:lnTo>
                  <a:lnTo>
                    <a:pt x="42" y="2"/>
                  </a:lnTo>
                  <a:lnTo>
                    <a:pt x="52" y="10"/>
                  </a:lnTo>
                  <a:lnTo>
                    <a:pt x="42" y="18"/>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47" name="Freeform 204">
              <a:extLst>
                <a:ext uri="{FF2B5EF4-FFF2-40B4-BE49-F238E27FC236}">
                  <a16:creationId xmlns:a16="http://schemas.microsoft.com/office/drawing/2014/main" id="{F2BE82B4-A746-1D66-B0D8-AEE6CE895696}"/>
                </a:ext>
              </a:extLst>
            </p:cNvPr>
            <p:cNvSpPr>
              <a:spLocks noEditPoints="1"/>
            </p:cNvSpPr>
            <p:nvPr/>
          </p:nvSpPr>
          <p:spPr bwMode="auto">
            <a:xfrm>
              <a:off x="3813595" y="4419952"/>
              <a:ext cx="84288" cy="109516"/>
            </a:xfrm>
            <a:custGeom>
              <a:avLst/>
              <a:gdLst>
                <a:gd name="T0" fmla="*/ 2147483647 w 50"/>
                <a:gd name="T1" fmla="*/ 0 h 58"/>
                <a:gd name="T2" fmla="*/ 2147483647 w 50"/>
                <a:gd name="T3" fmla="*/ 0 h 58"/>
                <a:gd name="T4" fmla="*/ 2147483647 w 50"/>
                <a:gd name="T5" fmla="*/ 2147483647 h 58"/>
                <a:gd name="T6" fmla="*/ 2147483647 w 50"/>
                <a:gd name="T7" fmla="*/ 2147483647 h 58"/>
                <a:gd name="T8" fmla="*/ 2147483647 w 50"/>
                <a:gd name="T9" fmla="*/ 2147483647 h 58"/>
                <a:gd name="T10" fmla="*/ 2147483647 w 50"/>
                <a:gd name="T11" fmla="*/ 2147483647 h 58"/>
                <a:gd name="T12" fmla="*/ 2147483647 w 50"/>
                <a:gd name="T13" fmla="*/ 2147483647 h 58"/>
                <a:gd name="T14" fmla="*/ 2147483647 w 50"/>
                <a:gd name="T15" fmla="*/ 2147483647 h 58"/>
                <a:gd name="T16" fmla="*/ 2147483647 w 50"/>
                <a:gd name="T17" fmla="*/ 2147483647 h 58"/>
                <a:gd name="T18" fmla="*/ 2147483647 w 50"/>
                <a:gd name="T19" fmla="*/ 2147483647 h 58"/>
                <a:gd name="T20" fmla="*/ 2147483647 w 50"/>
                <a:gd name="T21" fmla="*/ 2147483647 h 58"/>
                <a:gd name="T22" fmla="*/ 2147483647 w 50"/>
                <a:gd name="T23" fmla="*/ 2147483647 h 58"/>
                <a:gd name="T24" fmla="*/ 2147483647 w 50"/>
                <a:gd name="T25" fmla="*/ 2147483647 h 58"/>
                <a:gd name="T26" fmla="*/ 2147483647 w 50"/>
                <a:gd name="T27" fmla="*/ 2147483647 h 58"/>
                <a:gd name="T28" fmla="*/ 0 w 50"/>
                <a:gd name="T29" fmla="*/ 2147483647 h 58"/>
                <a:gd name="T30" fmla="*/ 0 w 50"/>
                <a:gd name="T31" fmla="*/ 0 h 58"/>
                <a:gd name="T32" fmla="*/ 2147483647 w 50"/>
                <a:gd name="T33" fmla="*/ 0 h 58"/>
                <a:gd name="T34" fmla="*/ 2147483647 w 50"/>
                <a:gd name="T35" fmla="*/ 2147483647 h 58"/>
                <a:gd name="T36" fmla="*/ 2147483647 w 50"/>
                <a:gd name="T37" fmla="*/ 2147483647 h 58"/>
                <a:gd name="T38" fmla="*/ 2147483647 w 50"/>
                <a:gd name="T39" fmla="*/ 2147483647 h 58"/>
                <a:gd name="T40" fmla="*/ 2147483647 w 50"/>
                <a:gd name="T41" fmla="*/ 2147483647 h 58"/>
                <a:gd name="T42" fmla="*/ 2147483647 w 50"/>
                <a:gd name="T43" fmla="*/ 2147483647 h 58"/>
                <a:gd name="T44" fmla="*/ 2147483647 w 50"/>
                <a:gd name="T45" fmla="*/ 2147483647 h 58"/>
                <a:gd name="T46" fmla="*/ 2147483647 w 50"/>
                <a:gd name="T47" fmla="*/ 2147483647 h 58"/>
                <a:gd name="T48" fmla="*/ 2147483647 w 50"/>
                <a:gd name="T49" fmla="*/ 2147483647 h 58"/>
                <a:gd name="T50" fmla="*/ 2147483647 w 50"/>
                <a:gd name="T51" fmla="*/ 2147483647 h 58"/>
                <a:gd name="T52" fmla="*/ 2147483647 w 50"/>
                <a:gd name="T53" fmla="*/ 2147483647 h 58"/>
                <a:gd name="T54" fmla="*/ 2147483647 w 50"/>
                <a:gd name="T55" fmla="*/ 2147483647 h 58"/>
                <a:gd name="T56" fmla="*/ 2147483647 w 50"/>
                <a:gd name="T57" fmla="*/ 2147483647 h 58"/>
                <a:gd name="T58" fmla="*/ 2147483647 w 50"/>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58"/>
                <a:gd name="T92" fmla="*/ 50 w 50"/>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58">
                  <a:moveTo>
                    <a:pt x="30" y="0"/>
                  </a:moveTo>
                  <a:lnTo>
                    <a:pt x="30" y="0"/>
                  </a:lnTo>
                  <a:lnTo>
                    <a:pt x="38" y="2"/>
                  </a:lnTo>
                  <a:lnTo>
                    <a:pt x="44" y="6"/>
                  </a:lnTo>
                  <a:lnTo>
                    <a:pt x="48" y="12"/>
                  </a:lnTo>
                  <a:lnTo>
                    <a:pt x="50" y="20"/>
                  </a:lnTo>
                  <a:lnTo>
                    <a:pt x="50" y="26"/>
                  </a:lnTo>
                  <a:lnTo>
                    <a:pt x="48" y="30"/>
                  </a:lnTo>
                  <a:lnTo>
                    <a:pt x="42" y="36"/>
                  </a:lnTo>
                  <a:lnTo>
                    <a:pt x="34" y="38"/>
                  </a:lnTo>
                  <a:lnTo>
                    <a:pt x="26" y="40"/>
                  </a:lnTo>
                  <a:lnTo>
                    <a:pt x="14" y="40"/>
                  </a:lnTo>
                  <a:lnTo>
                    <a:pt x="14" y="58"/>
                  </a:lnTo>
                  <a:lnTo>
                    <a:pt x="0" y="58"/>
                  </a:lnTo>
                  <a:lnTo>
                    <a:pt x="0" y="0"/>
                  </a:lnTo>
                  <a:lnTo>
                    <a:pt x="30" y="0"/>
                  </a:lnTo>
                  <a:close/>
                  <a:moveTo>
                    <a:pt x="14" y="28"/>
                  </a:moveTo>
                  <a:lnTo>
                    <a:pt x="24" y="28"/>
                  </a:lnTo>
                  <a:lnTo>
                    <a:pt x="28" y="28"/>
                  </a:lnTo>
                  <a:lnTo>
                    <a:pt x="32" y="26"/>
                  </a:lnTo>
                  <a:lnTo>
                    <a:pt x="34" y="24"/>
                  </a:lnTo>
                  <a:lnTo>
                    <a:pt x="36" y="20"/>
                  </a:lnTo>
                  <a:lnTo>
                    <a:pt x="34" y="14"/>
                  </a:lnTo>
                  <a:lnTo>
                    <a:pt x="32" y="12"/>
                  </a:lnTo>
                  <a:lnTo>
                    <a:pt x="24" y="12"/>
                  </a:lnTo>
                  <a:lnTo>
                    <a:pt x="14" y="12"/>
                  </a:lnTo>
                  <a:lnTo>
                    <a:pt x="14" y="28"/>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48" name="Freeform 205">
              <a:extLst>
                <a:ext uri="{FF2B5EF4-FFF2-40B4-BE49-F238E27FC236}">
                  <a16:creationId xmlns:a16="http://schemas.microsoft.com/office/drawing/2014/main" id="{9BD24B1A-14F9-CBBE-AEB3-0D0736FD2617}"/>
                </a:ext>
              </a:extLst>
            </p:cNvPr>
            <p:cNvSpPr>
              <a:spLocks/>
            </p:cNvSpPr>
            <p:nvPr/>
          </p:nvSpPr>
          <p:spPr bwMode="auto">
            <a:xfrm>
              <a:off x="3967121" y="4446175"/>
              <a:ext cx="63216" cy="83295"/>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2147483647 w 38"/>
                <a:gd name="T13" fmla="*/ 2147483647 h 44"/>
                <a:gd name="T14" fmla="*/ 2147483647 w 38"/>
                <a:gd name="T15" fmla="*/ 2147483647 h 44"/>
                <a:gd name="T16" fmla="*/ 2147483647 w 38"/>
                <a:gd name="T17" fmla="*/ 2147483647 h 44"/>
                <a:gd name="T18" fmla="*/ 2147483647 w 38"/>
                <a:gd name="T19" fmla="*/ 2147483647 h 44"/>
                <a:gd name="T20" fmla="*/ 2147483647 w 38"/>
                <a:gd name="T21" fmla="*/ 2147483647 h 44"/>
                <a:gd name="T22" fmla="*/ 0 w 38"/>
                <a:gd name="T23" fmla="*/ 2147483647 h 44"/>
                <a:gd name="T24" fmla="*/ 0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2147483647 w 38"/>
                <a:gd name="T35" fmla="*/ 0 h 44"/>
                <a:gd name="T36" fmla="*/ 2147483647 w 38"/>
                <a:gd name="T37" fmla="*/ 0 h 44"/>
                <a:gd name="T38" fmla="*/ 2147483647 w 38"/>
                <a:gd name="T39" fmla="*/ 2147483647 h 44"/>
                <a:gd name="T40" fmla="*/ 2147483647 w 38"/>
                <a:gd name="T41" fmla="*/ 2147483647 h 44"/>
                <a:gd name="T42" fmla="*/ 2147483647 w 38"/>
                <a:gd name="T43" fmla="*/ 2147483647 h 44"/>
                <a:gd name="T44" fmla="*/ 2147483647 w 38"/>
                <a:gd name="T45" fmla="*/ 2147483647 h 44"/>
                <a:gd name="T46" fmla="*/ 2147483647 w 38"/>
                <a:gd name="T47" fmla="*/ 2147483647 h 44"/>
                <a:gd name="T48" fmla="*/ 2147483647 w 38"/>
                <a:gd name="T49" fmla="*/ 2147483647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44"/>
                <a:gd name="T77" fmla="*/ 38 w 38"/>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44">
                  <a:moveTo>
                    <a:pt x="26" y="44"/>
                  </a:moveTo>
                  <a:lnTo>
                    <a:pt x="26" y="18"/>
                  </a:lnTo>
                  <a:lnTo>
                    <a:pt x="26" y="12"/>
                  </a:lnTo>
                  <a:lnTo>
                    <a:pt x="24" y="12"/>
                  </a:lnTo>
                  <a:lnTo>
                    <a:pt x="20" y="10"/>
                  </a:lnTo>
                  <a:lnTo>
                    <a:pt x="16" y="12"/>
                  </a:lnTo>
                  <a:lnTo>
                    <a:pt x="14" y="14"/>
                  </a:lnTo>
                  <a:lnTo>
                    <a:pt x="14" y="20"/>
                  </a:lnTo>
                  <a:lnTo>
                    <a:pt x="14" y="44"/>
                  </a:lnTo>
                  <a:lnTo>
                    <a:pt x="0" y="44"/>
                  </a:lnTo>
                  <a:lnTo>
                    <a:pt x="0" y="2"/>
                  </a:lnTo>
                  <a:lnTo>
                    <a:pt x="14" y="2"/>
                  </a:lnTo>
                  <a:lnTo>
                    <a:pt x="14" y="6"/>
                  </a:lnTo>
                  <a:lnTo>
                    <a:pt x="18" y="2"/>
                  </a:lnTo>
                  <a:lnTo>
                    <a:pt x="26" y="0"/>
                  </a:lnTo>
                  <a:lnTo>
                    <a:pt x="32" y="2"/>
                  </a:lnTo>
                  <a:lnTo>
                    <a:pt x="36" y="4"/>
                  </a:lnTo>
                  <a:lnTo>
                    <a:pt x="38" y="8"/>
                  </a:lnTo>
                  <a:lnTo>
                    <a:pt x="38" y="14"/>
                  </a:lnTo>
                  <a:lnTo>
                    <a:pt x="38" y="44"/>
                  </a:lnTo>
                  <a:lnTo>
                    <a:pt x="26" y="44"/>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49" name="Freeform 206">
              <a:extLst>
                <a:ext uri="{FF2B5EF4-FFF2-40B4-BE49-F238E27FC236}">
                  <a16:creationId xmlns:a16="http://schemas.microsoft.com/office/drawing/2014/main" id="{BA82AF92-657C-433B-1C85-860116364F99}"/>
                </a:ext>
              </a:extLst>
            </p:cNvPr>
            <p:cNvSpPr>
              <a:spLocks/>
            </p:cNvSpPr>
            <p:nvPr/>
          </p:nvSpPr>
          <p:spPr bwMode="auto">
            <a:xfrm>
              <a:off x="3250672" y="2974641"/>
              <a:ext cx="1186055" cy="755819"/>
            </a:xfrm>
            <a:custGeom>
              <a:avLst/>
              <a:gdLst>
                <a:gd name="T0" fmla="*/ 2147483647 w 712"/>
                <a:gd name="T1" fmla="*/ 2147483647 h 400"/>
                <a:gd name="T2" fmla="*/ 2147483647 w 712"/>
                <a:gd name="T3" fmla="*/ 2147483647 h 400"/>
                <a:gd name="T4" fmla="*/ 2147483647 w 712"/>
                <a:gd name="T5" fmla="*/ 2147483647 h 400"/>
                <a:gd name="T6" fmla="*/ 2147483647 w 712"/>
                <a:gd name="T7" fmla="*/ 2147483647 h 400"/>
                <a:gd name="T8" fmla="*/ 2147483647 w 712"/>
                <a:gd name="T9" fmla="*/ 2147483647 h 400"/>
                <a:gd name="T10" fmla="*/ 2147483647 w 712"/>
                <a:gd name="T11" fmla="*/ 2147483647 h 400"/>
                <a:gd name="T12" fmla="*/ 2147483647 w 712"/>
                <a:gd name="T13" fmla="*/ 2147483647 h 400"/>
                <a:gd name="T14" fmla="*/ 2147483647 w 712"/>
                <a:gd name="T15" fmla="*/ 2147483647 h 400"/>
                <a:gd name="T16" fmla="*/ 2147483647 w 712"/>
                <a:gd name="T17" fmla="*/ 2147483647 h 400"/>
                <a:gd name="T18" fmla="*/ 2147483647 w 712"/>
                <a:gd name="T19" fmla="*/ 2147483647 h 400"/>
                <a:gd name="T20" fmla="*/ 2147483647 w 712"/>
                <a:gd name="T21" fmla="*/ 2147483647 h 400"/>
                <a:gd name="T22" fmla="*/ 2147483647 w 712"/>
                <a:gd name="T23" fmla="*/ 2147483647 h 400"/>
                <a:gd name="T24" fmla="*/ 2147483647 w 712"/>
                <a:gd name="T25" fmla="*/ 2147483647 h 400"/>
                <a:gd name="T26" fmla="*/ 2147483647 w 712"/>
                <a:gd name="T27" fmla="*/ 2147483647 h 400"/>
                <a:gd name="T28" fmla="*/ 2147483647 w 712"/>
                <a:gd name="T29" fmla="*/ 2147483647 h 400"/>
                <a:gd name="T30" fmla="*/ 2147483647 w 712"/>
                <a:gd name="T31" fmla="*/ 2147483647 h 400"/>
                <a:gd name="T32" fmla="*/ 2147483647 w 712"/>
                <a:gd name="T33" fmla="*/ 2147483647 h 400"/>
                <a:gd name="T34" fmla="*/ 2147483647 w 712"/>
                <a:gd name="T35" fmla="*/ 2147483647 h 400"/>
                <a:gd name="T36" fmla="*/ 2147483647 w 712"/>
                <a:gd name="T37" fmla="*/ 2147483647 h 400"/>
                <a:gd name="T38" fmla="*/ 2147483647 w 712"/>
                <a:gd name="T39" fmla="*/ 2147483647 h 400"/>
                <a:gd name="T40" fmla="*/ 2147483647 w 712"/>
                <a:gd name="T41" fmla="*/ 2147483647 h 400"/>
                <a:gd name="T42" fmla="*/ 2147483647 w 712"/>
                <a:gd name="T43" fmla="*/ 2147483647 h 400"/>
                <a:gd name="T44" fmla="*/ 2147483647 w 712"/>
                <a:gd name="T45" fmla="*/ 2147483647 h 400"/>
                <a:gd name="T46" fmla="*/ 2147483647 w 712"/>
                <a:gd name="T47" fmla="*/ 2147483647 h 400"/>
                <a:gd name="T48" fmla="*/ 2147483647 w 712"/>
                <a:gd name="T49" fmla="*/ 2147483647 h 400"/>
                <a:gd name="T50" fmla="*/ 2147483647 w 712"/>
                <a:gd name="T51" fmla="*/ 2147483647 h 400"/>
                <a:gd name="T52" fmla="*/ 2147483647 w 712"/>
                <a:gd name="T53" fmla="*/ 2147483647 h 400"/>
                <a:gd name="T54" fmla="*/ 2147483647 w 712"/>
                <a:gd name="T55" fmla="*/ 2147483647 h 400"/>
                <a:gd name="T56" fmla="*/ 2147483647 w 712"/>
                <a:gd name="T57" fmla="*/ 2147483647 h 400"/>
                <a:gd name="T58" fmla="*/ 2147483647 w 712"/>
                <a:gd name="T59" fmla="*/ 2147483647 h 400"/>
                <a:gd name="T60" fmla="*/ 2147483647 w 712"/>
                <a:gd name="T61" fmla="*/ 2147483647 h 400"/>
                <a:gd name="T62" fmla="*/ 2147483647 w 712"/>
                <a:gd name="T63" fmla="*/ 2147483647 h 400"/>
                <a:gd name="T64" fmla="*/ 2147483647 w 712"/>
                <a:gd name="T65" fmla="*/ 2147483647 h 400"/>
                <a:gd name="T66" fmla="*/ 2147483647 w 712"/>
                <a:gd name="T67" fmla="*/ 2147483647 h 400"/>
                <a:gd name="T68" fmla="*/ 2147483647 w 712"/>
                <a:gd name="T69" fmla="*/ 2147483647 h 400"/>
                <a:gd name="T70" fmla="*/ 2147483647 w 712"/>
                <a:gd name="T71" fmla="*/ 2147483647 h 400"/>
                <a:gd name="T72" fmla="*/ 2147483647 w 712"/>
                <a:gd name="T73" fmla="*/ 2147483647 h 400"/>
                <a:gd name="T74" fmla="*/ 2147483647 w 712"/>
                <a:gd name="T75" fmla="*/ 2147483647 h 400"/>
                <a:gd name="T76" fmla="*/ 2147483647 w 712"/>
                <a:gd name="T77" fmla="*/ 2147483647 h 400"/>
                <a:gd name="T78" fmla="*/ 2147483647 w 712"/>
                <a:gd name="T79" fmla="*/ 2147483647 h 400"/>
                <a:gd name="T80" fmla="*/ 2147483647 w 712"/>
                <a:gd name="T81" fmla="*/ 2147483647 h 400"/>
                <a:gd name="T82" fmla="*/ 2147483647 w 712"/>
                <a:gd name="T83" fmla="*/ 2147483647 h 400"/>
                <a:gd name="T84" fmla="*/ 2147483647 w 712"/>
                <a:gd name="T85" fmla="*/ 2147483647 h 400"/>
                <a:gd name="T86" fmla="*/ 2147483647 w 712"/>
                <a:gd name="T87" fmla="*/ 2147483647 h 400"/>
                <a:gd name="T88" fmla="*/ 2147483647 w 712"/>
                <a:gd name="T89" fmla="*/ 2147483647 h 400"/>
                <a:gd name="T90" fmla="*/ 2147483647 w 712"/>
                <a:gd name="T91" fmla="*/ 2147483647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400"/>
                <a:gd name="T140" fmla="*/ 712 w 712"/>
                <a:gd name="T141" fmla="*/ 400 h 4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400">
                  <a:moveTo>
                    <a:pt x="30" y="224"/>
                  </a:moveTo>
                  <a:lnTo>
                    <a:pt x="30" y="224"/>
                  </a:lnTo>
                  <a:lnTo>
                    <a:pt x="28" y="234"/>
                  </a:lnTo>
                  <a:lnTo>
                    <a:pt x="26" y="244"/>
                  </a:lnTo>
                  <a:lnTo>
                    <a:pt x="28" y="252"/>
                  </a:lnTo>
                  <a:lnTo>
                    <a:pt x="30" y="262"/>
                  </a:lnTo>
                  <a:lnTo>
                    <a:pt x="34" y="270"/>
                  </a:lnTo>
                  <a:lnTo>
                    <a:pt x="38" y="278"/>
                  </a:lnTo>
                  <a:lnTo>
                    <a:pt x="44" y="286"/>
                  </a:lnTo>
                  <a:lnTo>
                    <a:pt x="52" y="292"/>
                  </a:lnTo>
                  <a:lnTo>
                    <a:pt x="66" y="302"/>
                  </a:lnTo>
                  <a:lnTo>
                    <a:pt x="76" y="306"/>
                  </a:lnTo>
                  <a:lnTo>
                    <a:pt x="84" y="308"/>
                  </a:lnTo>
                  <a:lnTo>
                    <a:pt x="94" y="310"/>
                  </a:lnTo>
                  <a:lnTo>
                    <a:pt x="102" y="308"/>
                  </a:lnTo>
                  <a:lnTo>
                    <a:pt x="112" y="306"/>
                  </a:lnTo>
                  <a:lnTo>
                    <a:pt x="120" y="302"/>
                  </a:lnTo>
                  <a:lnTo>
                    <a:pt x="134" y="326"/>
                  </a:lnTo>
                  <a:lnTo>
                    <a:pt x="150" y="344"/>
                  </a:lnTo>
                  <a:lnTo>
                    <a:pt x="168" y="360"/>
                  </a:lnTo>
                  <a:lnTo>
                    <a:pt x="188" y="374"/>
                  </a:lnTo>
                  <a:lnTo>
                    <a:pt x="210" y="384"/>
                  </a:lnTo>
                  <a:lnTo>
                    <a:pt x="232" y="390"/>
                  </a:lnTo>
                  <a:lnTo>
                    <a:pt x="252" y="394"/>
                  </a:lnTo>
                  <a:lnTo>
                    <a:pt x="274" y="396"/>
                  </a:lnTo>
                  <a:lnTo>
                    <a:pt x="294" y="396"/>
                  </a:lnTo>
                  <a:lnTo>
                    <a:pt x="314" y="394"/>
                  </a:lnTo>
                  <a:lnTo>
                    <a:pt x="332" y="390"/>
                  </a:lnTo>
                  <a:lnTo>
                    <a:pt x="348" y="386"/>
                  </a:lnTo>
                  <a:lnTo>
                    <a:pt x="362" y="380"/>
                  </a:lnTo>
                  <a:lnTo>
                    <a:pt x="374" y="374"/>
                  </a:lnTo>
                  <a:lnTo>
                    <a:pt x="382" y="366"/>
                  </a:lnTo>
                  <a:lnTo>
                    <a:pt x="386" y="358"/>
                  </a:lnTo>
                  <a:lnTo>
                    <a:pt x="400" y="374"/>
                  </a:lnTo>
                  <a:lnTo>
                    <a:pt x="414" y="384"/>
                  </a:lnTo>
                  <a:lnTo>
                    <a:pt x="430" y="392"/>
                  </a:lnTo>
                  <a:lnTo>
                    <a:pt x="448" y="398"/>
                  </a:lnTo>
                  <a:lnTo>
                    <a:pt x="466" y="400"/>
                  </a:lnTo>
                  <a:lnTo>
                    <a:pt x="484" y="400"/>
                  </a:lnTo>
                  <a:lnTo>
                    <a:pt x="500" y="398"/>
                  </a:lnTo>
                  <a:lnTo>
                    <a:pt x="518" y="392"/>
                  </a:lnTo>
                  <a:lnTo>
                    <a:pt x="534" y="386"/>
                  </a:lnTo>
                  <a:lnTo>
                    <a:pt x="550" y="378"/>
                  </a:lnTo>
                  <a:lnTo>
                    <a:pt x="564" y="368"/>
                  </a:lnTo>
                  <a:lnTo>
                    <a:pt x="574" y="358"/>
                  </a:lnTo>
                  <a:lnTo>
                    <a:pt x="584" y="346"/>
                  </a:lnTo>
                  <a:lnTo>
                    <a:pt x="590" y="332"/>
                  </a:lnTo>
                  <a:lnTo>
                    <a:pt x="594" y="318"/>
                  </a:lnTo>
                  <a:lnTo>
                    <a:pt x="596" y="304"/>
                  </a:lnTo>
                  <a:lnTo>
                    <a:pt x="620" y="304"/>
                  </a:lnTo>
                  <a:lnTo>
                    <a:pt x="642" y="302"/>
                  </a:lnTo>
                  <a:lnTo>
                    <a:pt x="662" y="294"/>
                  </a:lnTo>
                  <a:lnTo>
                    <a:pt x="680" y="284"/>
                  </a:lnTo>
                  <a:lnTo>
                    <a:pt x="694" y="270"/>
                  </a:lnTo>
                  <a:lnTo>
                    <a:pt x="704" y="254"/>
                  </a:lnTo>
                  <a:lnTo>
                    <a:pt x="710" y="234"/>
                  </a:lnTo>
                  <a:lnTo>
                    <a:pt x="712" y="214"/>
                  </a:lnTo>
                  <a:lnTo>
                    <a:pt x="712" y="200"/>
                  </a:lnTo>
                  <a:lnTo>
                    <a:pt x="708" y="188"/>
                  </a:lnTo>
                  <a:lnTo>
                    <a:pt x="704" y="176"/>
                  </a:lnTo>
                  <a:lnTo>
                    <a:pt x="700" y="166"/>
                  </a:lnTo>
                  <a:lnTo>
                    <a:pt x="692" y="158"/>
                  </a:lnTo>
                  <a:lnTo>
                    <a:pt x="686" y="150"/>
                  </a:lnTo>
                  <a:lnTo>
                    <a:pt x="670" y="138"/>
                  </a:lnTo>
                  <a:lnTo>
                    <a:pt x="654" y="130"/>
                  </a:lnTo>
                  <a:lnTo>
                    <a:pt x="642" y="126"/>
                  </a:lnTo>
                  <a:lnTo>
                    <a:pt x="628" y="122"/>
                  </a:lnTo>
                  <a:lnTo>
                    <a:pt x="626" y="100"/>
                  </a:lnTo>
                  <a:lnTo>
                    <a:pt x="620" y="82"/>
                  </a:lnTo>
                  <a:lnTo>
                    <a:pt x="612" y="64"/>
                  </a:lnTo>
                  <a:lnTo>
                    <a:pt x="600" y="48"/>
                  </a:lnTo>
                  <a:lnTo>
                    <a:pt x="586" y="34"/>
                  </a:lnTo>
                  <a:lnTo>
                    <a:pt x="572" y="24"/>
                  </a:lnTo>
                  <a:lnTo>
                    <a:pt x="554" y="14"/>
                  </a:lnTo>
                  <a:lnTo>
                    <a:pt x="536" y="8"/>
                  </a:lnTo>
                  <a:lnTo>
                    <a:pt x="518" y="2"/>
                  </a:lnTo>
                  <a:lnTo>
                    <a:pt x="500" y="0"/>
                  </a:lnTo>
                  <a:lnTo>
                    <a:pt x="482" y="0"/>
                  </a:lnTo>
                  <a:lnTo>
                    <a:pt x="464" y="2"/>
                  </a:lnTo>
                  <a:lnTo>
                    <a:pt x="448" y="8"/>
                  </a:lnTo>
                  <a:lnTo>
                    <a:pt x="434" y="14"/>
                  </a:lnTo>
                  <a:lnTo>
                    <a:pt x="420" y="24"/>
                  </a:lnTo>
                  <a:lnTo>
                    <a:pt x="410" y="38"/>
                  </a:lnTo>
                  <a:lnTo>
                    <a:pt x="400" y="28"/>
                  </a:lnTo>
                  <a:lnTo>
                    <a:pt x="388" y="20"/>
                  </a:lnTo>
                  <a:lnTo>
                    <a:pt x="378" y="14"/>
                  </a:lnTo>
                  <a:lnTo>
                    <a:pt x="366" y="10"/>
                  </a:lnTo>
                  <a:lnTo>
                    <a:pt x="352" y="8"/>
                  </a:lnTo>
                  <a:lnTo>
                    <a:pt x="340" y="6"/>
                  </a:lnTo>
                  <a:lnTo>
                    <a:pt x="328" y="6"/>
                  </a:lnTo>
                  <a:lnTo>
                    <a:pt x="316" y="8"/>
                  </a:lnTo>
                  <a:lnTo>
                    <a:pt x="292" y="14"/>
                  </a:lnTo>
                  <a:lnTo>
                    <a:pt x="282" y="18"/>
                  </a:lnTo>
                  <a:lnTo>
                    <a:pt x="274" y="24"/>
                  </a:lnTo>
                  <a:lnTo>
                    <a:pt x="266" y="30"/>
                  </a:lnTo>
                  <a:lnTo>
                    <a:pt x="258" y="36"/>
                  </a:lnTo>
                  <a:lnTo>
                    <a:pt x="254" y="44"/>
                  </a:lnTo>
                  <a:lnTo>
                    <a:pt x="250" y="52"/>
                  </a:lnTo>
                  <a:lnTo>
                    <a:pt x="246" y="44"/>
                  </a:lnTo>
                  <a:lnTo>
                    <a:pt x="240" y="36"/>
                  </a:lnTo>
                  <a:lnTo>
                    <a:pt x="232" y="30"/>
                  </a:lnTo>
                  <a:lnTo>
                    <a:pt x="222" y="24"/>
                  </a:lnTo>
                  <a:lnTo>
                    <a:pt x="212" y="20"/>
                  </a:lnTo>
                  <a:lnTo>
                    <a:pt x="202" y="18"/>
                  </a:lnTo>
                  <a:lnTo>
                    <a:pt x="190" y="18"/>
                  </a:lnTo>
                  <a:lnTo>
                    <a:pt x="178" y="18"/>
                  </a:lnTo>
                  <a:lnTo>
                    <a:pt x="168" y="20"/>
                  </a:lnTo>
                  <a:lnTo>
                    <a:pt x="156" y="22"/>
                  </a:lnTo>
                  <a:lnTo>
                    <a:pt x="146" y="28"/>
                  </a:lnTo>
                  <a:lnTo>
                    <a:pt x="136" y="32"/>
                  </a:lnTo>
                  <a:lnTo>
                    <a:pt x="126" y="40"/>
                  </a:lnTo>
                  <a:lnTo>
                    <a:pt x="120" y="50"/>
                  </a:lnTo>
                  <a:lnTo>
                    <a:pt x="112" y="60"/>
                  </a:lnTo>
                  <a:lnTo>
                    <a:pt x="108" y="70"/>
                  </a:lnTo>
                  <a:lnTo>
                    <a:pt x="96" y="66"/>
                  </a:lnTo>
                  <a:lnTo>
                    <a:pt x="82" y="64"/>
                  </a:lnTo>
                  <a:lnTo>
                    <a:pt x="70" y="66"/>
                  </a:lnTo>
                  <a:lnTo>
                    <a:pt x="58" y="70"/>
                  </a:lnTo>
                  <a:lnTo>
                    <a:pt x="46" y="78"/>
                  </a:lnTo>
                  <a:lnTo>
                    <a:pt x="34" y="88"/>
                  </a:lnTo>
                  <a:lnTo>
                    <a:pt x="24" y="98"/>
                  </a:lnTo>
                  <a:lnTo>
                    <a:pt x="16" y="112"/>
                  </a:lnTo>
                  <a:lnTo>
                    <a:pt x="10" y="126"/>
                  </a:lnTo>
                  <a:lnTo>
                    <a:pt x="4" y="140"/>
                  </a:lnTo>
                  <a:lnTo>
                    <a:pt x="2" y="156"/>
                  </a:lnTo>
                  <a:lnTo>
                    <a:pt x="0" y="170"/>
                  </a:lnTo>
                  <a:lnTo>
                    <a:pt x="4" y="184"/>
                  </a:lnTo>
                  <a:lnTo>
                    <a:pt x="8" y="198"/>
                  </a:lnTo>
                  <a:lnTo>
                    <a:pt x="18" y="212"/>
                  </a:lnTo>
                  <a:lnTo>
                    <a:pt x="30" y="224"/>
                  </a:lnTo>
                  <a:close/>
                </a:path>
              </a:pathLst>
            </a:custGeom>
            <a:solidFill>
              <a:srgbClr val="E1F0E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50" name="Rectangle 207">
              <a:extLst>
                <a:ext uri="{FF2B5EF4-FFF2-40B4-BE49-F238E27FC236}">
                  <a16:creationId xmlns:a16="http://schemas.microsoft.com/office/drawing/2014/main" id="{F6D7F745-165B-7234-8AF3-D8D4E9D6F27E}"/>
                </a:ext>
              </a:extLst>
            </p:cNvPr>
            <p:cNvSpPr>
              <a:spLocks noChangeArrowheads="1"/>
            </p:cNvSpPr>
            <p:nvPr/>
          </p:nvSpPr>
          <p:spPr bwMode="auto">
            <a:xfrm>
              <a:off x="3651040" y="3287766"/>
              <a:ext cx="22578" cy="109516"/>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51" name="Freeform 208">
              <a:extLst>
                <a:ext uri="{FF2B5EF4-FFF2-40B4-BE49-F238E27FC236}">
                  <a16:creationId xmlns:a16="http://schemas.microsoft.com/office/drawing/2014/main" id="{A7E13555-4059-AD0B-8EC3-115563A7CD41}"/>
                </a:ext>
              </a:extLst>
            </p:cNvPr>
            <p:cNvSpPr>
              <a:spLocks/>
            </p:cNvSpPr>
            <p:nvPr/>
          </p:nvSpPr>
          <p:spPr bwMode="auto">
            <a:xfrm>
              <a:off x="3700711" y="3287766"/>
              <a:ext cx="85793" cy="114144"/>
            </a:xfrm>
            <a:custGeom>
              <a:avLst/>
              <a:gdLst>
                <a:gd name="T0" fmla="*/ 2147483647 w 52"/>
                <a:gd name="T1" fmla="*/ 2147483647 h 60"/>
                <a:gd name="T2" fmla="*/ 2147483647 w 52"/>
                <a:gd name="T3" fmla="*/ 2147483647 h 60"/>
                <a:gd name="T4" fmla="*/ 2147483647 w 52"/>
                <a:gd name="T5" fmla="*/ 2147483647 h 60"/>
                <a:gd name="T6" fmla="*/ 2147483647 w 52"/>
                <a:gd name="T7" fmla="*/ 2147483647 h 60"/>
                <a:gd name="T8" fmla="*/ 2147483647 w 52"/>
                <a:gd name="T9" fmla="*/ 2147483647 h 60"/>
                <a:gd name="T10" fmla="*/ 2147483647 w 52"/>
                <a:gd name="T11" fmla="*/ 2147483647 h 60"/>
                <a:gd name="T12" fmla="*/ 2147483647 w 52"/>
                <a:gd name="T13" fmla="*/ 2147483647 h 60"/>
                <a:gd name="T14" fmla="*/ 2147483647 w 52"/>
                <a:gd name="T15" fmla="*/ 2147483647 h 60"/>
                <a:gd name="T16" fmla="*/ 2147483647 w 52"/>
                <a:gd name="T17" fmla="*/ 2147483647 h 60"/>
                <a:gd name="T18" fmla="*/ 2147483647 w 52"/>
                <a:gd name="T19" fmla="*/ 2147483647 h 60"/>
                <a:gd name="T20" fmla="*/ 2147483647 w 52"/>
                <a:gd name="T21" fmla="*/ 2147483647 h 60"/>
                <a:gd name="T22" fmla="*/ 2147483647 w 52"/>
                <a:gd name="T23" fmla="*/ 2147483647 h 60"/>
                <a:gd name="T24" fmla="*/ 2147483647 w 52"/>
                <a:gd name="T25" fmla="*/ 2147483647 h 60"/>
                <a:gd name="T26" fmla="*/ 2147483647 w 52"/>
                <a:gd name="T27" fmla="*/ 2147483647 h 60"/>
                <a:gd name="T28" fmla="*/ 2147483647 w 52"/>
                <a:gd name="T29" fmla="*/ 2147483647 h 60"/>
                <a:gd name="T30" fmla="*/ 2147483647 w 52"/>
                <a:gd name="T31" fmla="*/ 2147483647 h 60"/>
                <a:gd name="T32" fmla="*/ 2147483647 w 52"/>
                <a:gd name="T33" fmla="*/ 2147483647 h 60"/>
                <a:gd name="T34" fmla="*/ 2147483647 w 52"/>
                <a:gd name="T35" fmla="*/ 2147483647 h 60"/>
                <a:gd name="T36" fmla="*/ 2147483647 w 52"/>
                <a:gd name="T37" fmla="*/ 2147483647 h 60"/>
                <a:gd name="T38" fmla="*/ 2147483647 w 52"/>
                <a:gd name="T39" fmla="*/ 2147483647 h 60"/>
                <a:gd name="T40" fmla="*/ 2147483647 w 52"/>
                <a:gd name="T41" fmla="*/ 2147483647 h 60"/>
                <a:gd name="T42" fmla="*/ 2147483647 w 52"/>
                <a:gd name="T43" fmla="*/ 2147483647 h 60"/>
                <a:gd name="T44" fmla="*/ 2147483647 w 52"/>
                <a:gd name="T45" fmla="*/ 2147483647 h 60"/>
                <a:gd name="T46" fmla="*/ 2147483647 w 52"/>
                <a:gd name="T47" fmla="*/ 2147483647 h 60"/>
                <a:gd name="T48" fmla="*/ 2147483647 w 52"/>
                <a:gd name="T49" fmla="*/ 2147483647 h 60"/>
                <a:gd name="T50" fmla="*/ 2147483647 w 52"/>
                <a:gd name="T51" fmla="*/ 2147483647 h 60"/>
                <a:gd name="T52" fmla="*/ 0 w 52"/>
                <a:gd name="T53" fmla="*/ 2147483647 h 60"/>
                <a:gd name="T54" fmla="*/ 2147483647 w 52"/>
                <a:gd name="T55" fmla="*/ 2147483647 h 60"/>
                <a:gd name="T56" fmla="*/ 2147483647 w 52"/>
                <a:gd name="T57" fmla="*/ 2147483647 h 60"/>
                <a:gd name="T58" fmla="*/ 2147483647 w 52"/>
                <a:gd name="T59" fmla="*/ 2147483647 h 60"/>
                <a:gd name="T60" fmla="*/ 2147483647 w 52"/>
                <a:gd name="T61" fmla="*/ 2147483647 h 60"/>
                <a:gd name="T62" fmla="*/ 2147483647 w 52"/>
                <a:gd name="T63" fmla="*/ 2147483647 h 60"/>
                <a:gd name="T64" fmla="*/ 2147483647 w 52"/>
                <a:gd name="T65" fmla="*/ 2147483647 h 60"/>
                <a:gd name="T66" fmla="*/ 2147483647 w 52"/>
                <a:gd name="T67" fmla="*/ 2147483647 h 60"/>
                <a:gd name="T68" fmla="*/ 2147483647 w 52"/>
                <a:gd name="T69" fmla="*/ 2147483647 h 60"/>
                <a:gd name="T70" fmla="*/ 2147483647 w 52"/>
                <a:gd name="T71" fmla="*/ 2147483647 h 60"/>
                <a:gd name="T72" fmla="*/ 2147483647 w 52"/>
                <a:gd name="T73" fmla="*/ 2147483647 h 60"/>
                <a:gd name="T74" fmla="*/ 2147483647 w 52"/>
                <a:gd name="T75" fmla="*/ 2147483647 h 60"/>
                <a:gd name="T76" fmla="*/ 2147483647 w 52"/>
                <a:gd name="T77" fmla="*/ 2147483647 h 60"/>
                <a:gd name="T78" fmla="*/ 2147483647 w 52"/>
                <a:gd name="T79" fmla="*/ 2147483647 h 60"/>
                <a:gd name="T80" fmla="*/ 2147483647 w 52"/>
                <a:gd name="T81" fmla="*/ 2147483647 h 60"/>
                <a:gd name="T82" fmla="*/ 2147483647 w 52"/>
                <a:gd name="T83" fmla="*/ 2147483647 h 60"/>
                <a:gd name="T84" fmla="*/ 2147483647 w 52"/>
                <a:gd name="T85" fmla="*/ 2147483647 h 60"/>
                <a:gd name="T86" fmla="*/ 2147483647 w 52"/>
                <a:gd name="T87" fmla="*/ 2147483647 h 60"/>
                <a:gd name="T88" fmla="*/ 2147483647 w 52"/>
                <a:gd name="T89" fmla="*/ 2147483647 h 60"/>
                <a:gd name="T90" fmla="*/ 2147483647 w 52"/>
                <a:gd name="T91" fmla="*/ 2147483647 h 60"/>
                <a:gd name="T92" fmla="*/ 2147483647 w 52"/>
                <a:gd name="T93" fmla="*/ 2147483647 h 60"/>
                <a:gd name="T94" fmla="*/ 2147483647 w 52"/>
                <a:gd name="T95" fmla="*/ 2147483647 h 60"/>
                <a:gd name="T96" fmla="*/ 2147483647 w 52"/>
                <a:gd name="T97" fmla="*/ 0 h 60"/>
                <a:gd name="T98" fmla="*/ 2147483647 w 52"/>
                <a:gd name="T99" fmla="*/ 0 h 60"/>
                <a:gd name="T100" fmla="*/ 2147483647 w 52"/>
                <a:gd name="T101" fmla="*/ 0 h 60"/>
                <a:gd name="T102" fmla="*/ 2147483647 w 52"/>
                <a:gd name="T103" fmla="*/ 0 h 60"/>
                <a:gd name="T104" fmla="*/ 2147483647 w 52"/>
                <a:gd name="T105" fmla="*/ 2147483647 h 60"/>
                <a:gd name="T106" fmla="*/ 2147483647 w 52"/>
                <a:gd name="T107" fmla="*/ 2147483647 h 60"/>
                <a:gd name="T108" fmla="*/ 2147483647 w 52"/>
                <a:gd name="T109" fmla="*/ 2147483647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
                <a:gd name="T166" fmla="*/ 0 h 60"/>
                <a:gd name="T167" fmla="*/ 52 w 52"/>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 h="60">
                  <a:moveTo>
                    <a:pt x="42" y="18"/>
                  </a:moveTo>
                  <a:lnTo>
                    <a:pt x="42" y="18"/>
                  </a:lnTo>
                  <a:lnTo>
                    <a:pt x="34" y="12"/>
                  </a:lnTo>
                  <a:lnTo>
                    <a:pt x="26" y="10"/>
                  </a:lnTo>
                  <a:lnTo>
                    <a:pt x="22" y="12"/>
                  </a:lnTo>
                  <a:lnTo>
                    <a:pt x="20" y="12"/>
                  </a:lnTo>
                  <a:lnTo>
                    <a:pt x="18" y="16"/>
                  </a:lnTo>
                  <a:lnTo>
                    <a:pt x="20" y="20"/>
                  </a:lnTo>
                  <a:lnTo>
                    <a:pt x="24" y="22"/>
                  </a:lnTo>
                  <a:lnTo>
                    <a:pt x="32" y="24"/>
                  </a:lnTo>
                  <a:lnTo>
                    <a:pt x="40" y="26"/>
                  </a:lnTo>
                  <a:lnTo>
                    <a:pt x="48" y="28"/>
                  </a:lnTo>
                  <a:lnTo>
                    <a:pt x="52" y="34"/>
                  </a:lnTo>
                  <a:lnTo>
                    <a:pt x="52" y="40"/>
                  </a:lnTo>
                  <a:lnTo>
                    <a:pt x="50" y="48"/>
                  </a:lnTo>
                  <a:lnTo>
                    <a:pt x="46" y="54"/>
                  </a:lnTo>
                  <a:lnTo>
                    <a:pt x="38" y="58"/>
                  </a:lnTo>
                  <a:lnTo>
                    <a:pt x="26" y="60"/>
                  </a:lnTo>
                  <a:lnTo>
                    <a:pt x="18" y="58"/>
                  </a:lnTo>
                  <a:lnTo>
                    <a:pt x="10" y="56"/>
                  </a:lnTo>
                  <a:lnTo>
                    <a:pt x="4" y="52"/>
                  </a:lnTo>
                  <a:lnTo>
                    <a:pt x="0" y="48"/>
                  </a:lnTo>
                  <a:lnTo>
                    <a:pt x="10" y="42"/>
                  </a:lnTo>
                  <a:lnTo>
                    <a:pt x="18" y="46"/>
                  </a:lnTo>
                  <a:lnTo>
                    <a:pt x="28" y="48"/>
                  </a:lnTo>
                  <a:lnTo>
                    <a:pt x="34" y="46"/>
                  </a:lnTo>
                  <a:lnTo>
                    <a:pt x="38" y="44"/>
                  </a:lnTo>
                  <a:lnTo>
                    <a:pt x="38" y="42"/>
                  </a:lnTo>
                  <a:lnTo>
                    <a:pt x="38" y="40"/>
                  </a:lnTo>
                  <a:lnTo>
                    <a:pt x="36" y="38"/>
                  </a:lnTo>
                  <a:lnTo>
                    <a:pt x="28" y="36"/>
                  </a:lnTo>
                  <a:lnTo>
                    <a:pt x="22" y="36"/>
                  </a:lnTo>
                  <a:lnTo>
                    <a:pt x="14" y="34"/>
                  </a:lnTo>
                  <a:lnTo>
                    <a:pt x="8" y="30"/>
                  </a:lnTo>
                  <a:lnTo>
                    <a:pt x="4" y="26"/>
                  </a:lnTo>
                  <a:lnTo>
                    <a:pt x="4" y="18"/>
                  </a:lnTo>
                  <a:lnTo>
                    <a:pt x="4" y="10"/>
                  </a:lnTo>
                  <a:lnTo>
                    <a:pt x="10" y="4"/>
                  </a:lnTo>
                  <a:lnTo>
                    <a:pt x="16" y="0"/>
                  </a:lnTo>
                  <a:lnTo>
                    <a:pt x="26" y="0"/>
                  </a:lnTo>
                  <a:lnTo>
                    <a:pt x="34" y="0"/>
                  </a:lnTo>
                  <a:lnTo>
                    <a:pt x="42" y="2"/>
                  </a:lnTo>
                  <a:lnTo>
                    <a:pt x="52" y="10"/>
                  </a:lnTo>
                  <a:lnTo>
                    <a:pt x="42" y="18"/>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52" name="Freeform 209">
              <a:extLst>
                <a:ext uri="{FF2B5EF4-FFF2-40B4-BE49-F238E27FC236}">
                  <a16:creationId xmlns:a16="http://schemas.microsoft.com/office/drawing/2014/main" id="{DBE486EF-E0B0-84DD-5F34-572D001E598B}"/>
                </a:ext>
              </a:extLst>
            </p:cNvPr>
            <p:cNvSpPr>
              <a:spLocks noEditPoints="1"/>
            </p:cNvSpPr>
            <p:nvPr/>
          </p:nvSpPr>
          <p:spPr bwMode="auto">
            <a:xfrm>
              <a:off x="3816606" y="3287766"/>
              <a:ext cx="84288" cy="109516"/>
            </a:xfrm>
            <a:custGeom>
              <a:avLst/>
              <a:gdLst>
                <a:gd name="T0" fmla="*/ 2147483647 w 50"/>
                <a:gd name="T1" fmla="*/ 0 h 58"/>
                <a:gd name="T2" fmla="*/ 2147483647 w 50"/>
                <a:gd name="T3" fmla="*/ 0 h 58"/>
                <a:gd name="T4" fmla="*/ 2147483647 w 50"/>
                <a:gd name="T5" fmla="*/ 2147483647 h 58"/>
                <a:gd name="T6" fmla="*/ 2147483647 w 50"/>
                <a:gd name="T7" fmla="*/ 2147483647 h 58"/>
                <a:gd name="T8" fmla="*/ 2147483647 w 50"/>
                <a:gd name="T9" fmla="*/ 2147483647 h 58"/>
                <a:gd name="T10" fmla="*/ 2147483647 w 50"/>
                <a:gd name="T11" fmla="*/ 2147483647 h 58"/>
                <a:gd name="T12" fmla="*/ 2147483647 w 50"/>
                <a:gd name="T13" fmla="*/ 2147483647 h 58"/>
                <a:gd name="T14" fmla="*/ 2147483647 w 50"/>
                <a:gd name="T15" fmla="*/ 2147483647 h 58"/>
                <a:gd name="T16" fmla="*/ 2147483647 w 50"/>
                <a:gd name="T17" fmla="*/ 2147483647 h 58"/>
                <a:gd name="T18" fmla="*/ 2147483647 w 50"/>
                <a:gd name="T19" fmla="*/ 2147483647 h 58"/>
                <a:gd name="T20" fmla="*/ 2147483647 w 50"/>
                <a:gd name="T21" fmla="*/ 2147483647 h 58"/>
                <a:gd name="T22" fmla="*/ 2147483647 w 50"/>
                <a:gd name="T23" fmla="*/ 2147483647 h 58"/>
                <a:gd name="T24" fmla="*/ 2147483647 w 50"/>
                <a:gd name="T25" fmla="*/ 2147483647 h 58"/>
                <a:gd name="T26" fmla="*/ 2147483647 w 50"/>
                <a:gd name="T27" fmla="*/ 2147483647 h 58"/>
                <a:gd name="T28" fmla="*/ 0 w 50"/>
                <a:gd name="T29" fmla="*/ 2147483647 h 58"/>
                <a:gd name="T30" fmla="*/ 0 w 50"/>
                <a:gd name="T31" fmla="*/ 0 h 58"/>
                <a:gd name="T32" fmla="*/ 2147483647 w 50"/>
                <a:gd name="T33" fmla="*/ 0 h 58"/>
                <a:gd name="T34" fmla="*/ 2147483647 w 50"/>
                <a:gd name="T35" fmla="*/ 2147483647 h 58"/>
                <a:gd name="T36" fmla="*/ 2147483647 w 50"/>
                <a:gd name="T37" fmla="*/ 2147483647 h 58"/>
                <a:gd name="T38" fmla="*/ 2147483647 w 50"/>
                <a:gd name="T39" fmla="*/ 2147483647 h 58"/>
                <a:gd name="T40" fmla="*/ 2147483647 w 50"/>
                <a:gd name="T41" fmla="*/ 2147483647 h 58"/>
                <a:gd name="T42" fmla="*/ 2147483647 w 50"/>
                <a:gd name="T43" fmla="*/ 2147483647 h 58"/>
                <a:gd name="T44" fmla="*/ 2147483647 w 50"/>
                <a:gd name="T45" fmla="*/ 2147483647 h 58"/>
                <a:gd name="T46" fmla="*/ 2147483647 w 50"/>
                <a:gd name="T47" fmla="*/ 2147483647 h 58"/>
                <a:gd name="T48" fmla="*/ 2147483647 w 50"/>
                <a:gd name="T49" fmla="*/ 2147483647 h 58"/>
                <a:gd name="T50" fmla="*/ 2147483647 w 50"/>
                <a:gd name="T51" fmla="*/ 2147483647 h 58"/>
                <a:gd name="T52" fmla="*/ 2147483647 w 50"/>
                <a:gd name="T53" fmla="*/ 2147483647 h 58"/>
                <a:gd name="T54" fmla="*/ 2147483647 w 50"/>
                <a:gd name="T55" fmla="*/ 2147483647 h 58"/>
                <a:gd name="T56" fmla="*/ 2147483647 w 50"/>
                <a:gd name="T57" fmla="*/ 2147483647 h 58"/>
                <a:gd name="T58" fmla="*/ 2147483647 w 50"/>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58"/>
                <a:gd name="T92" fmla="*/ 50 w 50"/>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58">
                  <a:moveTo>
                    <a:pt x="28" y="0"/>
                  </a:moveTo>
                  <a:lnTo>
                    <a:pt x="28" y="0"/>
                  </a:lnTo>
                  <a:lnTo>
                    <a:pt x="38" y="2"/>
                  </a:lnTo>
                  <a:lnTo>
                    <a:pt x="44" y="6"/>
                  </a:lnTo>
                  <a:lnTo>
                    <a:pt x="48" y="12"/>
                  </a:lnTo>
                  <a:lnTo>
                    <a:pt x="50" y="20"/>
                  </a:lnTo>
                  <a:lnTo>
                    <a:pt x="50" y="26"/>
                  </a:lnTo>
                  <a:lnTo>
                    <a:pt x="48" y="30"/>
                  </a:lnTo>
                  <a:lnTo>
                    <a:pt x="42" y="36"/>
                  </a:lnTo>
                  <a:lnTo>
                    <a:pt x="34" y="38"/>
                  </a:lnTo>
                  <a:lnTo>
                    <a:pt x="26" y="40"/>
                  </a:lnTo>
                  <a:lnTo>
                    <a:pt x="14" y="40"/>
                  </a:lnTo>
                  <a:lnTo>
                    <a:pt x="14" y="58"/>
                  </a:lnTo>
                  <a:lnTo>
                    <a:pt x="0" y="58"/>
                  </a:lnTo>
                  <a:lnTo>
                    <a:pt x="0" y="0"/>
                  </a:lnTo>
                  <a:lnTo>
                    <a:pt x="28" y="0"/>
                  </a:lnTo>
                  <a:close/>
                  <a:moveTo>
                    <a:pt x="14" y="28"/>
                  </a:moveTo>
                  <a:lnTo>
                    <a:pt x="24" y="28"/>
                  </a:lnTo>
                  <a:lnTo>
                    <a:pt x="28" y="28"/>
                  </a:lnTo>
                  <a:lnTo>
                    <a:pt x="32" y="28"/>
                  </a:lnTo>
                  <a:lnTo>
                    <a:pt x="34" y="24"/>
                  </a:lnTo>
                  <a:lnTo>
                    <a:pt x="36" y="20"/>
                  </a:lnTo>
                  <a:lnTo>
                    <a:pt x="34" y="16"/>
                  </a:lnTo>
                  <a:lnTo>
                    <a:pt x="32" y="12"/>
                  </a:lnTo>
                  <a:lnTo>
                    <a:pt x="24" y="12"/>
                  </a:lnTo>
                  <a:lnTo>
                    <a:pt x="14" y="12"/>
                  </a:lnTo>
                  <a:lnTo>
                    <a:pt x="14" y="28"/>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53" name="Freeform 210">
              <a:extLst>
                <a:ext uri="{FF2B5EF4-FFF2-40B4-BE49-F238E27FC236}">
                  <a16:creationId xmlns:a16="http://schemas.microsoft.com/office/drawing/2014/main" id="{A7E5C5FE-2C58-3102-7616-BD7DADC5AA32}"/>
                </a:ext>
              </a:extLst>
            </p:cNvPr>
            <p:cNvSpPr>
              <a:spLocks/>
            </p:cNvSpPr>
            <p:nvPr/>
          </p:nvSpPr>
          <p:spPr bwMode="auto">
            <a:xfrm>
              <a:off x="3967121" y="3292394"/>
              <a:ext cx="63216" cy="104889"/>
            </a:xfrm>
            <a:custGeom>
              <a:avLst/>
              <a:gdLst>
                <a:gd name="T0" fmla="*/ 0 w 38"/>
                <a:gd name="T1" fmla="*/ 2147483647 h 56"/>
                <a:gd name="T2" fmla="*/ 0 w 38"/>
                <a:gd name="T3" fmla="*/ 2147483647 h 56"/>
                <a:gd name="T4" fmla="*/ 0 w 38"/>
                <a:gd name="T5" fmla="*/ 2147483647 h 56"/>
                <a:gd name="T6" fmla="*/ 0 w 38"/>
                <a:gd name="T7" fmla="*/ 2147483647 h 56"/>
                <a:gd name="T8" fmla="*/ 2147483647 w 38"/>
                <a:gd name="T9" fmla="*/ 2147483647 h 56"/>
                <a:gd name="T10" fmla="*/ 2147483647 w 38"/>
                <a:gd name="T11" fmla="*/ 2147483647 h 56"/>
                <a:gd name="T12" fmla="*/ 2147483647 w 38"/>
                <a:gd name="T13" fmla="*/ 0 h 56"/>
                <a:gd name="T14" fmla="*/ 2147483647 w 38"/>
                <a:gd name="T15" fmla="*/ 0 h 56"/>
                <a:gd name="T16" fmla="*/ 2147483647 w 38"/>
                <a:gd name="T17" fmla="*/ 2147483647 h 56"/>
                <a:gd name="T18" fmla="*/ 2147483647 w 38"/>
                <a:gd name="T19" fmla="*/ 2147483647 h 56"/>
                <a:gd name="T20" fmla="*/ 2147483647 w 38"/>
                <a:gd name="T21" fmla="*/ 2147483647 h 56"/>
                <a:gd name="T22" fmla="*/ 2147483647 w 38"/>
                <a:gd name="T23" fmla="*/ 2147483647 h 56"/>
                <a:gd name="T24" fmla="*/ 2147483647 w 38"/>
                <a:gd name="T25" fmla="*/ 2147483647 h 56"/>
                <a:gd name="T26" fmla="*/ 2147483647 w 38"/>
                <a:gd name="T27" fmla="*/ 2147483647 h 56"/>
                <a:gd name="T28" fmla="*/ 2147483647 w 38"/>
                <a:gd name="T29" fmla="*/ 2147483647 h 56"/>
                <a:gd name="T30" fmla="*/ 2147483647 w 38"/>
                <a:gd name="T31" fmla="*/ 2147483647 h 56"/>
                <a:gd name="T32" fmla="*/ 2147483647 w 38"/>
                <a:gd name="T33" fmla="*/ 2147483647 h 56"/>
                <a:gd name="T34" fmla="*/ 2147483647 w 38"/>
                <a:gd name="T35" fmla="*/ 2147483647 h 56"/>
                <a:gd name="T36" fmla="*/ 2147483647 w 38"/>
                <a:gd name="T37" fmla="*/ 2147483647 h 56"/>
                <a:gd name="T38" fmla="*/ 2147483647 w 38"/>
                <a:gd name="T39" fmla="*/ 2147483647 h 56"/>
                <a:gd name="T40" fmla="*/ 0 w 38"/>
                <a:gd name="T41" fmla="*/ 2147483647 h 56"/>
                <a:gd name="T42" fmla="*/ 0 w 38"/>
                <a:gd name="T43" fmla="*/ 2147483647 h 56"/>
                <a:gd name="T44" fmla="*/ 0 w 38"/>
                <a:gd name="T45" fmla="*/ 2147483647 h 56"/>
                <a:gd name="T46" fmla="*/ 2147483647 w 38"/>
                <a:gd name="T47" fmla="*/ 2147483647 h 56"/>
                <a:gd name="T48" fmla="*/ 2147483647 w 38"/>
                <a:gd name="T49" fmla="*/ 2147483647 h 56"/>
                <a:gd name="T50" fmla="*/ 2147483647 w 38"/>
                <a:gd name="T51" fmla="*/ 2147483647 h 56"/>
                <a:gd name="T52" fmla="*/ 2147483647 w 38"/>
                <a:gd name="T53" fmla="*/ 2147483647 h 56"/>
                <a:gd name="T54" fmla="*/ 2147483647 w 38"/>
                <a:gd name="T55" fmla="*/ 2147483647 h 56"/>
                <a:gd name="T56" fmla="*/ 2147483647 w 38"/>
                <a:gd name="T57" fmla="*/ 2147483647 h 56"/>
                <a:gd name="T58" fmla="*/ 2147483647 w 38"/>
                <a:gd name="T59" fmla="*/ 2147483647 h 56"/>
                <a:gd name="T60" fmla="*/ 2147483647 w 38"/>
                <a:gd name="T61" fmla="*/ 2147483647 h 56"/>
                <a:gd name="T62" fmla="*/ 2147483647 w 38"/>
                <a:gd name="T63" fmla="*/ 2147483647 h 56"/>
                <a:gd name="T64" fmla="*/ 2147483647 w 38"/>
                <a:gd name="T65" fmla="*/ 2147483647 h 56"/>
                <a:gd name="T66" fmla="*/ 2147483647 w 38"/>
                <a:gd name="T67" fmla="*/ 2147483647 h 56"/>
                <a:gd name="T68" fmla="*/ 2147483647 w 38"/>
                <a:gd name="T69" fmla="*/ 2147483647 h 56"/>
                <a:gd name="T70" fmla="*/ 2147483647 w 38"/>
                <a:gd name="T71" fmla="*/ 2147483647 h 56"/>
                <a:gd name="T72" fmla="*/ 2147483647 w 38"/>
                <a:gd name="T73" fmla="*/ 2147483647 h 56"/>
                <a:gd name="T74" fmla="*/ 2147483647 w 38"/>
                <a:gd name="T75" fmla="*/ 2147483647 h 56"/>
                <a:gd name="T76" fmla="*/ 0 w 38"/>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
                <a:gd name="T118" fmla="*/ 0 h 56"/>
                <a:gd name="T119" fmla="*/ 38 w 3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 h="56">
                  <a:moveTo>
                    <a:pt x="0" y="22"/>
                  </a:moveTo>
                  <a:lnTo>
                    <a:pt x="0" y="20"/>
                  </a:lnTo>
                  <a:lnTo>
                    <a:pt x="0" y="10"/>
                  </a:lnTo>
                  <a:lnTo>
                    <a:pt x="6" y="4"/>
                  </a:lnTo>
                  <a:lnTo>
                    <a:pt x="12" y="2"/>
                  </a:lnTo>
                  <a:lnTo>
                    <a:pt x="18" y="0"/>
                  </a:lnTo>
                  <a:lnTo>
                    <a:pt x="26" y="2"/>
                  </a:lnTo>
                  <a:lnTo>
                    <a:pt x="32" y="4"/>
                  </a:lnTo>
                  <a:lnTo>
                    <a:pt x="36" y="10"/>
                  </a:lnTo>
                  <a:lnTo>
                    <a:pt x="38" y="18"/>
                  </a:lnTo>
                  <a:lnTo>
                    <a:pt x="36" y="24"/>
                  </a:lnTo>
                  <a:lnTo>
                    <a:pt x="34" y="30"/>
                  </a:lnTo>
                  <a:lnTo>
                    <a:pt x="26" y="38"/>
                  </a:lnTo>
                  <a:lnTo>
                    <a:pt x="16" y="46"/>
                  </a:lnTo>
                  <a:lnTo>
                    <a:pt x="38" y="46"/>
                  </a:lnTo>
                  <a:lnTo>
                    <a:pt x="38" y="56"/>
                  </a:lnTo>
                  <a:lnTo>
                    <a:pt x="0" y="56"/>
                  </a:lnTo>
                  <a:lnTo>
                    <a:pt x="0" y="46"/>
                  </a:lnTo>
                  <a:lnTo>
                    <a:pt x="12" y="36"/>
                  </a:lnTo>
                  <a:lnTo>
                    <a:pt x="20" y="28"/>
                  </a:lnTo>
                  <a:lnTo>
                    <a:pt x="24" y="24"/>
                  </a:lnTo>
                  <a:lnTo>
                    <a:pt x="24" y="18"/>
                  </a:lnTo>
                  <a:lnTo>
                    <a:pt x="24" y="12"/>
                  </a:lnTo>
                  <a:lnTo>
                    <a:pt x="22" y="10"/>
                  </a:lnTo>
                  <a:lnTo>
                    <a:pt x="18" y="10"/>
                  </a:lnTo>
                  <a:lnTo>
                    <a:pt x="14" y="10"/>
                  </a:lnTo>
                  <a:lnTo>
                    <a:pt x="12" y="14"/>
                  </a:lnTo>
                  <a:lnTo>
                    <a:pt x="12" y="16"/>
                  </a:lnTo>
                  <a:lnTo>
                    <a:pt x="12" y="22"/>
                  </a:lnTo>
                  <a:lnTo>
                    <a:pt x="0" y="22"/>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54" name="Freeform 212">
              <a:extLst>
                <a:ext uri="{FF2B5EF4-FFF2-40B4-BE49-F238E27FC236}">
                  <a16:creationId xmlns:a16="http://schemas.microsoft.com/office/drawing/2014/main" id="{06746383-87D4-CC14-B83E-81975BDD4FC5}"/>
                </a:ext>
              </a:extLst>
            </p:cNvPr>
            <p:cNvSpPr>
              <a:spLocks/>
            </p:cNvSpPr>
            <p:nvPr/>
          </p:nvSpPr>
          <p:spPr bwMode="auto">
            <a:xfrm>
              <a:off x="4784415" y="3045595"/>
              <a:ext cx="450038" cy="549126"/>
            </a:xfrm>
            <a:custGeom>
              <a:avLst/>
              <a:gdLst>
                <a:gd name="T0" fmla="*/ 2147483647 w 270"/>
                <a:gd name="T1" fmla="*/ 0 h 290"/>
                <a:gd name="T2" fmla="*/ 2147483647 w 270"/>
                <a:gd name="T3" fmla="*/ 0 h 290"/>
                <a:gd name="T4" fmla="*/ 2147483647 w 270"/>
                <a:gd name="T5" fmla="*/ 2147483647 h 290"/>
                <a:gd name="T6" fmla="*/ 2147483647 w 270"/>
                <a:gd name="T7" fmla="*/ 2147483647 h 290"/>
                <a:gd name="T8" fmla="*/ 2147483647 w 270"/>
                <a:gd name="T9" fmla="*/ 2147483647 h 290"/>
                <a:gd name="T10" fmla="*/ 2147483647 w 270"/>
                <a:gd name="T11" fmla="*/ 2147483647 h 290"/>
                <a:gd name="T12" fmla="*/ 2147483647 w 270"/>
                <a:gd name="T13" fmla="*/ 2147483647 h 290"/>
                <a:gd name="T14" fmla="*/ 2147483647 w 270"/>
                <a:gd name="T15" fmla="*/ 2147483647 h 290"/>
                <a:gd name="T16" fmla="*/ 2147483647 w 270"/>
                <a:gd name="T17" fmla="*/ 2147483647 h 290"/>
                <a:gd name="T18" fmla="*/ 2147483647 w 270"/>
                <a:gd name="T19" fmla="*/ 2147483647 h 290"/>
                <a:gd name="T20" fmla="*/ 0 w 270"/>
                <a:gd name="T21" fmla="*/ 2147483647 h 290"/>
                <a:gd name="T22" fmla="*/ 0 w 270"/>
                <a:gd name="T23" fmla="*/ 2147483647 h 290"/>
                <a:gd name="T24" fmla="*/ 0 w 270"/>
                <a:gd name="T25" fmla="*/ 2147483647 h 290"/>
                <a:gd name="T26" fmla="*/ 0 w 270"/>
                <a:gd name="T27" fmla="*/ 2147483647 h 290"/>
                <a:gd name="T28" fmla="*/ 0 w 270"/>
                <a:gd name="T29" fmla="*/ 2147483647 h 290"/>
                <a:gd name="T30" fmla="*/ 2147483647 w 270"/>
                <a:gd name="T31" fmla="*/ 2147483647 h 290"/>
                <a:gd name="T32" fmla="*/ 2147483647 w 270"/>
                <a:gd name="T33" fmla="*/ 2147483647 h 290"/>
                <a:gd name="T34" fmla="*/ 2147483647 w 270"/>
                <a:gd name="T35" fmla="*/ 2147483647 h 290"/>
                <a:gd name="T36" fmla="*/ 2147483647 w 270"/>
                <a:gd name="T37" fmla="*/ 2147483647 h 290"/>
                <a:gd name="T38" fmla="*/ 2147483647 w 270"/>
                <a:gd name="T39" fmla="*/ 2147483647 h 290"/>
                <a:gd name="T40" fmla="*/ 2147483647 w 270"/>
                <a:gd name="T41" fmla="*/ 2147483647 h 290"/>
                <a:gd name="T42" fmla="*/ 2147483647 w 270"/>
                <a:gd name="T43" fmla="*/ 2147483647 h 290"/>
                <a:gd name="T44" fmla="*/ 2147483647 w 270"/>
                <a:gd name="T45" fmla="*/ 2147483647 h 290"/>
                <a:gd name="T46" fmla="*/ 2147483647 w 270"/>
                <a:gd name="T47" fmla="*/ 2147483647 h 290"/>
                <a:gd name="T48" fmla="*/ 2147483647 w 270"/>
                <a:gd name="T49" fmla="*/ 2147483647 h 290"/>
                <a:gd name="T50" fmla="*/ 2147483647 w 270"/>
                <a:gd name="T51" fmla="*/ 2147483647 h 290"/>
                <a:gd name="T52" fmla="*/ 2147483647 w 270"/>
                <a:gd name="T53" fmla="*/ 2147483647 h 290"/>
                <a:gd name="T54" fmla="*/ 2147483647 w 270"/>
                <a:gd name="T55" fmla="*/ 2147483647 h 290"/>
                <a:gd name="T56" fmla="*/ 2147483647 w 270"/>
                <a:gd name="T57" fmla="*/ 2147483647 h 290"/>
                <a:gd name="T58" fmla="*/ 2147483647 w 270"/>
                <a:gd name="T59" fmla="*/ 2147483647 h 290"/>
                <a:gd name="T60" fmla="*/ 2147483647 w 270"/>
                <a:gd name="T61" fmla="*/ 2147483647 h 290"/>
                <a:gd name="T62" fmla="*/ 2147483647 w 270"/>
                <a:gd name="T63" fmla="*/ 2147483647 h 290"/>
                <a:gd name="T64" fmla="*/ 2147483647 w 270"/>
                <a:gd name="T65" fmla="*/ 2147483647 h 290"/>
                <a:gd name="T66" fmla="*/ 2147483647 w 270"/>
                <a:gd name="T67" fmla="*/ 2147483647 h 290"/>
                <a:gd name="T68" fmla="*/ 2147483647 w 270"/>
                <a:gd name="T69" fmla="*/ 2147483647 h 290"/>
                <a:gd name="T70" fmla="*/ 2147483647 w 270"/>
                <a:gd name="T71" fmla="*/ 2147483647 h 290"/>
                <a:gd name="T72" fmla="*/ 2147483647 w 270"/>
                <a:gd name="T73" fmla="*/ 2147483647 h 290"/>
                <a:gd name="T74" fmla="*/ 2147483647 w 270"/>
                <a:gd name="T75" fmla="*/ 2147483647 h 290"/>
                <a:gd name="T76" fmla="*/ 2147483647 w 270"/>
                <a:gd name="T77" fmla="*/ 2147483647 h 290"/>
                <a:gd name="T78" fmla="*/ 2147483647 w 270"/>
                <a:gd name="T79" fmla="*/ 2147483647 h 290"/>
                <a:gd name="T80" fmla="*/ 2147483647 w 270"/>
                <a:gd name="T81" fmla="*/ 2147483647 h 290"/>
                <a:gd name="T82" fmla="*/ 2147483647 w 270"/>
                <a:gd name="T83" fmla="*/ 2147483647 h 290"/>
                <a:gd name="T84" fmla="*/ 2147483647 w 270"/>
                <a:gd name="T85" fmla="*/ 2147483647 h 290"/>
                <a:gd name="T86" fmla="*/ 2147483647 w 270"/>
                <a:gd name="T87" fmla="*/ 2147483647 h 290"/>
                <a:gd name="T88" fmla="*/ 2147483647 w 270"/>
                <a:gd name="T89" fmla="*/ 2147483647 h 290"/>
                <a:gd name="T90" fmla="*/ 2147483647 w 270"/>
                <a:gd name="T91" fmla="*/ 2147483647 h 290"/>
                <a:gd name="T92" fmla="*/ 2147483647 w 270"/>
                <a:gd name="T93" fmla="*/ 0 h 290"/>
                <a:gd name="T94" fmla="*/ 2147483647 w 270"/>
                <a:gd name="T95" fmla="*/ 0 h 2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290"/>
                <a:gd name="T146" fmla="*/ 270 w 270"/>
                <a:gd name="T147" fmla="*/ 290 h 2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290">
                  <a:moveTo>
                    <a:pt x="136" y="0"/>
                  </a:moveTo>
                  <a:lnTo>
                    <a:pt x="136" y="0"/>
                  </a:lnTo>
                  <a:lnTo>
                    <a:pt x="108" y="2"/>
                  </a:lnTo>
                  <a:lnTo>
                    <a:pt x="82" y="6"/>
                  </a:lnTo>
                  <a:lnTo>
                    <a:pt x="60" y="12"/>
                  </a:lnTo>
                  <a:lnTo>
                    <a:pt x="40" y="22"/>
                  </a:lnTo>
                  <a:lnTo>
                    <a:pt x="22" y="32"/>
                  </a:lnTo>
                  <a:lnTo>
                    <a:pt x="10" y="44"/>
                  </a:lnTo>
                  <a:lnTo>
                    <a:pt x="6" y="50"/>
                  </a:lnTo>
                  <a:lnTo>
                    <a:pt x="2" y="56"/>
                  </a:lnTo>
                  <a:lnTo>
                    <a:pt x="0" y="64"/>
                  </a:lnTo>
                  <a:lnTo>
                    <a:pt x="0" y="72"/>
                  </a:lnTo>
                  <a:lnTo>
                    <a:pt x="0" y="218"/>
                  </a:lnTo>
                  <a:lnTo>
                    <a:pt x="0" y="226"/>
                  </a:lnTo>
                  <a:lnTo>
                    <a:pt x="2" y="234"/>
                  </a:lnTo>
                  <a:lnTo>
                    <a:pt x="6" y="240"/>
                  </a:lnTo>
                  <a:lnTo>
                    <a:pt x="10" y="246"/>
                  </a:lnTo>
                  <a:lnTo>
                    <a:pt x="22" y="258"/>
                  </a:lnTo>
                  <a:lnTo>
                    <a:pt x="40" y="268"/>
                  </a:lnTo>
                  <a:lnTo>
                    <a:pt x="60" y="278"/>
                  </a:lnTo>
                  <a:lnTo>
                    <a:pt x="82" y="284"/>
                  </a:lnTo>
                  <a:lnTo>
                    <a:pt x="108" y="288"/>
                  </a:lnTo>
                  <a:lnTo>
                    <a:pt x="136" y="290"/>
                  </a:lnTo>
                  <a:lnTo>
                    <a:pt x="162" y="288"/>
                  </a:lnTo>
                  <a:lnTo>
                    <a:pt x="188" y="284"/>
                  </a:lnTo>
                  <a:lnTo>
                    <a:pt x="210" y="278"/>
                  </a:lnTo>
                  <a:lnTo>
                    <a:pt x="230" y="268"/>
                  </a:lnTo>
                  <a:lnTo>
                    <a:pt x="248" y="258"/>
                  </a:lnTo>
                  <a:lnTo>
                    <a:pt x="260" y="246"/>
                  </a:lnTo>
                  <a:lnTo>
                    <a:pt x="264" y="240"/>
                  </a:lnTo>
                  <a:lnTo>
                    <a:pt x="268" y="234"/>
                  </a:lnTo>
                  <a:lnTo>
                    <a:pt x="270" y="226"/>
                  </a:lnTo>
                  <a:lnTo>
                    <a:pt x="270" y="218"/>
                  </a:lnTo>
                  <a:lnTo>
                    <a:pt x="270" y="72"/>
                  </a:lnTo>
                  <a:lnTo>
                    <a:pt x="270" y="64"/>
                  </a:lnTo>
                  <a:lnTo>
                    <a:pt x="268" y="56"/>
                  </a:lnTo>
                  <a:lnTo>
                    <a:pt x="264" y="50"/>
                  </a:lnTo>
                  <a:lnTo>
                    <a:pt x="260" y="44"/>
                  </a:lnTo>
                  <a:lnTo>
                    <a:pt x="248" y="32"/>
                  </a:lnTo>
                  <a:lnTo>
                    <a:pt x="230" y="22"/>
                  </a:lnTo>
                  <a:lnTo>
                    <a:pt x="210" y="12"/>
                  </a:lnTo>
                  <a:lnTo>
                    <a:pt x="188" y="6"/>
                  </a:lnTo>
                  <a:lnTo>
                    <a:pt x="162" y="2"/>
                  </a:lnTo>
                  <a:lnTo>
                    <a:pt x="136" y="0"/>
                  </a:lnTo>
                  <a:close/>
                </a:path>
              </a:pathLst>
            </a:custGeom>
            <a:noFill/>
            <a:ln w="14">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55" name="Freeform 213">
              <a:extLst>
                <a:ext uri="{FF2B5EF4-FFF2-40B4-BE49-F238E27FC236}">
                  <a16:creationId xmlns:a16="http://schemas.microsoft.com/office/drawing/2014/main" id="{E289FE5A-2915-C0F8-F129-692F0BDA9CBA}"/>
                </a:ext>
              </a:extLst>
            </p:cNvPr>
            <p:cNvSpPr>
              <a:spLocks/>
            </p:cNvSpPr>
            <p:nvPr/>
          </p:nvSpPr>
          <p:spPr bwMode="auto">
            <a:xfrm>
              <a:off x="4784415" y="3045595"/>
              <a:ext cx="450038" cy="549126"/>
            </a:xfrm>
            <a:custGeom>
              <a:avLst/>
              <a:gdLst>
                <a:gd name="T0" fmla="*/ 2147483647 w 270"/>
                <a:gd name="T1" fmla="*/ 2147483647 h 290"/>
                <a:gd name="T2" fmla="*/ 2147483647 w 270"/>
                <a:gd name="T3" fmla="*/ 2147483647 h 290"/>
                <a:gd name="T4" fmla="*/ 2147483647 w 270"/>
                <a:gd name="T5" fmla="*/ 2147483647 h 290"/>
                <a:gd name="T6" fmla="*/ 2147483647 w 270"/>
                <a:gd name="T7" fmla="*/ 2147483647 h 290"/>
                <a:gd name="T8" fmla="*/ 2147483647 w 270"/>
                <a:gd name="T9" fmla="*/ 2147483647 h 290"/>
                <a:gd name="T10" fmla="*/ 2147483647 w 270"/>
                <a:gd name="T11" fmla="*/ 2147483647 h 290"/>
                <a:gd name="T12" fmla="*/ 2147483647 w 270"/>
                <a:gd name="T13" fmla="*/ 2147483647 h 290"/>
                <a:gd name="T14" fmla="*/ 2147483647 w 270"/>
                <a:gd name="T15" fmla="*/ 2147483647 h 290"/>
                <a:gd name="T16" fmla="*/ 2147483647 w 270"/>
                <a:gd name="T17" fmla="*/ 2147483647 h 290"/>
                <a:gd name="T18" fmla="*/ 2147483647 w 270"/>
                <a:gd name="T19" fmla="*/ 2147483647 h 290"/>
                <a:gd name="T20" fmla="*/ 2147483647 w 270"/>
                <a:gd name="T21" fmla="*/ 2147483647 h 290"/>
                <a:gd name="T22" fmla="*/ 2147483647 w 270"/>
                <a:gd name="T23" fmla="*/ 0 h 290"/>
                <a:gd name="T24" fmla="*/ 2147483647 w 270"/>
                <a:gd name="T25" fmla="*/ 0 h 290"/>
                <a:gd name="T26" fmla="*/ 2147483647 w 270"/>
                <a:gd name="T27" fmla="*/ 2147483647 h 290"/>
                <a:gd name="T28" fmla="*/ 2147483647 w 270"/>
                <a:gd name="T29" fmla="*/ 2147483647 h 290"/>
                <a:gd name="T30" fmla="*/ 2147483647 w 270"/>
                <a:gd name="T31" fmla="*/ 2147483647 h 290"/>
                <a:gd name="T32" fmla="*/ 2147483647 w 270"/>
                <a:gd name="T33" fmla="*/ 2147483647 h 290"/>
                <a:gd name="T34" fmla="*/ 2147483647 w 270"/>
                <a:gd name="T35" fmla="*/ 2147483647 h 290"/>
                <a:gd name="T36" fmla="*/ 2147483647 w 270"/>
                <a:gd name="T37" fmla="*/ 2147483647 h 290"/>
                <a:gd name="T38" fmla="*/ 2147483647 w 270"/>
                <a:gd name="T39" fmla="*/ 2147483647 h 290"/>
                <a:gd name="T40" fmla="*/ 2147483647 w 270"/>
                <a:gd name="T41" fmla="*/ 2147483647 h 290"/>
                <a:gd name="T42" fmla="*/ 0 w 270"/>
                <a:gd name="T43" fmla="*/ 2147483647 h 290"/>
                <a:gd name="T44" fmla="*/ 0 w 270"/>
                <a:gd name="T45" fmla="*/ 2147483647 h 290"/>
                <a:gd name="T46" fmla="*/ 0 w 270"/>
                <a:gd name="T47" fmla="*/ 2147483647 h 290"/>
                <a:gd name="T48" fmla="*/ 0 w 270"/>
                <a:gd name="T49" fmla="*/ 2147483647 h 290"/>
                <a:gd name="T50" fmla="*/ 0 w 270"/>
                <a:gd name="T51" fmla="*/ 2147483647 h 290"/>
                <a:gd name="T52" fmla="*/ 2147483647 w 270"/>
                <a:gd name="T53" fmla="*/ 2147483647 h 290"/>
                <a:gd name="T54" fmla="*/ 2147483647 w 270"/>
                <a:gd name="T55" fmla="*/ 2147483647 h 290"/>
                <a:gd name="T56" fmla="*/ 2147483647 w 270"/>
                <a:gd name="T57" fmla="*/ 2147483647 h 290"/>
                <a:gd name="T58" fmla="*/ 2147483647 w 270"/>
                <a:gd name="T59" fmla="*/ 2147483647 h 290"/>
                <a:gd name="T60" fmla="*/ 2147483647 w 270"/>
                <a:gd name="T61" fmla="*/ 2147483647 h 290"/>
                <a:gd name="T62" fmla="*/ 2147483647 w 270"/>
                <a:gd name="T63" fmla="*/ 2147483647 h 290"/>
                <a:gd name="T64" fmla="*/ 2147483647 w 270"/>
                <a:gd name="T65" fmla="*/ 2147483647 h 290"/>
                <a:gd name="T66" fmla="*/ 2147483647 w 270"/>
                <a:gd name="T67" fmla="*/ 2147483647 h 290"/>
                <a:gd name="T68" fmla="*/ 2147483647 w 270"/>
                <a:gd name="T69" fmla="*/ 2147483647 h 290"/>
                <a:gd name="T70" fmla="*/ 2147483647 w 270"/>
                <a:gd name="T71" fmla="*/ 2147483647 h 290"/>
                <a:gd name="T72" fmla="*/ 2147483647 w 270"/>
                <a:gd name="T73" fmla="*/ 2147483647 h 290"/>
                <a:gd name="T74" fmla="*/ 2147483647 w 270"/>
                <a:gd name="T75" fmla="*/ 2147483647 h 290"/>
                <a:gd name="T76" fmla="*/ 2147483647 w 270"/>
                <a:gd name="T77" fmla="*/ 2147483647 h 290"/>
                <a:gd name="T78" fmla="*/ 2147483647 w 270"/>
                <a:gd name="T79" fmla="*/ 2147483647 h 290"/>
                <a:gd name="T80" fmla="*/ 2147483647 w 270"/>
                <a:gd name="T81" fmla="*/ 2147483647 h 290"/>
                <a:gd name="T82" fmla="*/ 2147483647 w 270"/>
                <a:gd name="T83" fmla="*/ 2147483647 h 290"/>
                <a:gd name="T84" fmla="*/ 2147483647 w 270"/>
                <a:gd name="T85" fmla="*/ 2147483647 h 290"/>
                <a:gd name="T86" fmla="*/ 2147483647 w 270"/>
                <a:gd name="T87" fmla="*/ 2147483647 h 290"/>
                <a:gd name="T88" fmla="*/ 2147483647 w 270"/>
                <a:gd name="T89" fmla="*/ 2147483647 h 290"/>
                <a:gd name="T90" fmla="*/ 2147483647 w 270"/>
                <a:gd name="T91" fmla="*/ 2147483647 h 290"/>
                <a:gd name="T92" fmla="*/ 2147483647 w 270"/>
                <a:gd name="T93" fmla="*/ 2147483647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0"/>
                <a:gd name="T142" fmla="*/ 0 h 290"/>
                <a:gd name="T143" fmla="*/ 270 w 270"/>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0" h="290">
                  <a:moveTo>
                    <a:pt x="270" y="72"/>
                  </a:moveTo>
                  <a:lnTo>
                    <a:pt x="270" y="72"/>
                  </a:lnTo>
                  <a:lnTo>
                    <a:pt x="270" y="64"/>
                  </a:lnTo>
                  <a:lnTo>
                    <a:pt x="268" y="56"/>
                  </a:lnTo>
                  <a:lnTo>
                    <a:pt x="264" y="50"/>
                  </a:lnTo>
                  <a:lnTo>
                    <a:pt x="260" y="44"/>
                  </a:lnTo>
                  <a:lnTo>
                    <a:pt x="248" y="32"/>
                  </a:lnTo>
                  <a:lnTo>
                    <a:pt x="230" y="22"/>
                  </a:lnTo>
                  <a:lnTo>
                    <a:pt x="210" y="12"/>
                  </a:lnTo>
                  <a:lnTo>
                    <a:pt x="188" y="6"/>
                  </a:lnTo>
                  <a:lnTo>
                    <a:pt x="162" y="2"/>
                  </a:lnTo>
                  <a:lnTo>
                    <a:pt x="136" y="0"/>
                  </a:lnTo>
                  <a:lnTo>
                    <a:pt x="108" y="2"/>
                  </a:lnTo>
                  <a:lnTo>
                    <a:pt x="82" y="6"/>
                  </a:lnTo>
                  <a:lnTo>
                    <a:pt x="60" y="12"/>
                  </a:lnTo>
                  <a:lnTo>
                    <a:pt x="40" y="22"/>
                  </a:lnTo>
                  <a:lnTo>
                    <a:pt x="22" y="32"/>
                  </a:lnTo>
                  <a:lnTo>
                    <a:pt x="10" y="44"/>
                  </a:lnTo>
                  <a:lnTo>
                    <a:pt x="6" y="50"/>
                  </a:lnTo>
                  <a:lnTo>
                    <a:pt x="2" y="56"/>
                  </a:lnTo>
                  <a:lnTo>
                    <a:pt x="0" y="64"/>
                  </a:lnTo>
                  <a:lnTo>
                    <a:pt x="0" y="72"/>
                  </a:lnTo>
                  <a:lnTo>
                    <a:pt x="0" y="218"/>
                  </a:lnTo>
                  <a:lnTo>
                    <a:pt x="0" y="226"/>
                  </a:lnTo>
                  <a:lnTo>
                    <a:pt x="2" y="234"/>
                  </a:lnTo>
                  <a:lnTo>
                    <a:pt x="6" y="240"/>
                  </a:lnTo>
                  <a:lnTo>
                    <a:pt x="10" y="246"/>
                  </a:lnTo>
                  <a:lnTo>
                    <a:pt x="22" y="258"/>
                  </a:lnTo>
                  <a:lnTo>
                    <a:pt x="40" y="268"/>
                  </a:lnTo>
                  <a:lnTo>
                    <a:pt x="60" y="278"/>
                  </a:lnTo>
                  <a:lnTo>
                    <a:pt x="82" y="284"/>
                  </a:lnTo>
                  <a:lnTo>
                    <a:pt x="108" y="288"/>
                  </a:lnTo>
                  <a:lnTo>
                    <a:pt x="136" y="290"/>
                  </a:lnTo>
                  <a:lnTo>
                    <a:pt x="162" y="288"/>
                  </a:lnTo>
                  <a:lnTo>
                    <a:pt x="188" y="284"/>
                  </a:lnTo>
                  <a:lnTo>
                    <a:pt x="210" y="278"/>
                  </a:lnTo>
                  <a:lnTo>
                    <a:pt x="230" y="268"/>
                  </a:lnTo>
                  <a:lnTo>
                    <a:pt x="248" y="258"/>
                  </a:lnTo>
                  <a:lnTo>
                    <a:pt x="260" y="246"/>
                  </a:lnTo>
                  <a:lnTo>
                    <a:pt x="264" y="240"/>
                  </a:lnTo>
                  <a:lnTo>
                    <a:pt x="268" y="234"/>
                  </a:lnTo>
                  <a:lnTo>
                    <a:pt x="270" y="226"/>
                  </a:lnTo>
                  <a:lnTo>
                    <a:pt x="270" y="218"/>
                  </a:lnTo>
                  <a:lnTo>
                    <a:pt x="270" y="72"/>
                  </a:lnTo>
                  <a:close/>
                </a:path>
              </a:pathLst>
            </a:custGeom>
            <a:noFill/>
            <a:ln w="14">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56" name="Freeform 214">
              <a:extLst>
                <a:ext uri="{FF2B5EF4-FFF2-40B4-BE49-F238E27FC236}">
                  <a16:creationId xmlns:a16="http://schemas.microsoft.com/office/drawing/2014/main" id="{BA5C943E-85B7-B09C-1F48-B6A04297DDC0}"/>
                </a:ext>
              </a:extLst>
            </p:cNvPr>
            <p:cNvSpPr>
              <a:spLocks/>
            </p:cNvSpPr>
            <p:nvPr/>
          </p:nvSpPr>
          <p:spPr bwMode="auto">
            <a:xfrm>
              <a:off x="4784415" y="3091870"/>
              <a:ext cx="450038" cy="502851"/>
            </a:xfrm>
            <a:custGeom>
              <a:avLst/>
              <a:gdLst>
                <a:gd name="T0" fmla="*/ 2147483647 w 270"/>
                <a:gd name="T1" fmla="*/ 2147483647 h 266"/>
                <a:gd name="T2" fmla="*/ 2147483647 w 270"/>
                <a:gd name="T3" fmla="*/ 2147483647 h 266"/>
                <a:gd name="T4" fmla="*/ 2147483647 w 270"/>
                <a:gd name="T5" fmla="*/ 2147483647 h 266"/>
                <a:gd name="T6" fmla="*/ 2147483647 w 270"/>
                <a:gd name="T7" fmla="*/ 2147483647 h 266"/>
                <a:gd name="T8" fmla="*/ 2147483647 w 270"/>
                <a:gd name="T9" fmla="*/ 2147483647 h 266"/>
                <a:gd name="T10" fmla="*/ 2147483647 w 270"/>
                <a:gd name="T11" fmla="*/ 2147483647 h 266"/>
                <a:gd name="T12" fmla="*/ 2147483647 w 270"/>
                <a:gd name="T13" fmla="*/ 2147483647 h 266"/>
                <a:gd name="T14" fmla="*/ 2147483647 w 270"/>
                <a:gd name="T15" fmla="*/ 2147483647 h 266"/>
                <a:gd name="T16" fmla="*/ 2147483647 w 270"/>
                <a:gd name="T17" fmla="*/ 2147483647 h 266"/>
                <a:gd name="T18" fmla="*/ 2147483647 w 270"/>
                <a:gd name="T19" fmla="*/ 0 h 266"/>
                <a:gd name="T20" fmla="*/ 2147483647 w 270"/>
                <a:gd name="T21" fmla="*/ 0 h 266"/>
                <a:gd name="T22" fmla="*/ 2147483647 w 270"/>
                <a:gd name="T23" fmla="*/ 2147483647 h 266"/>
                <a:gd name="T24" fmla="*/ 2147483647 w 270"/>
                <a:gd name="T25" fmla="*/ 2147483647 h 266"/>
                <a:gd name="T26" fmla="*/ 2147483647 w 270"/>
                <a:gd name="T27" fmla="*/ 2147483647 h 266"/>
                <a:gd name="T28" fmla="*/ 2147483647 w 270"/>
                <a:gd name="T29" fmla="*/ 2147483647 h 266"/>
                <a:gd name="T30" fmla="*/ 2147483647 w 270"/>
                <a:gd name="T31" fmla="*/ 2147483647 h 266"/>
                <a:gd name="T32" fmla="*/ 2147483647 w 270"/>
                <a:gd name="T33" fmla="*/ 2147483647 h 266"/>
                <a:gd name="T34" fmla="*/ 2147483647 w 270"/>
                <a:gd name="T35" fmla="*/ 2147483647 h 266"/>
                <a:gd name="T36" fmla="*/ 2147483647 w 270"/>
                <a:gd name="T37" fmla="*/ 2147483647 h 266"/>
                <a:gd name="T38" fmla="*/ 0 w 270"/>
                <a:gd name="T39" fmla="*/ 2147483647 h 266"/>
                <a:gd name="T40" fmla="*/ 0 w 270"/>
                <a:gd name="T41" fmla="*/ 2147483647 h 266"/>
                <a:gd name="T42" fmla="*/ 0 w 270"/>
                <a:gd name="T43" fmla="*/ 2147483647 h 266"/>
                <a:gd name="T44" fmla="*/ 0 w 270"/>
                <a:gd name="T45" fmla="*/ 2147483647 h 266"/>
                <a:gd name="T46" fmla="*/ 2147483647 w 270"/>
                <a:gd name="T47" fmla="*/ 2147483647 h 266"/>
                <a:gd name="T48" fmla="*/ 2147483647 w 270"/>
                <a:gd name="T49" fmla="*/ 2147483647 h 266"/>
                <a:gd name="T50" fmla="*/ 2147483647 w 270"/>
                <a:gd name="T51" fmla="*/ 2147483647 h 266"/>
                <a:gd name="T52" fmla="*/ 2147483647 w 270"/>
                <a:gd name="T53" fmla="*/ 2147483647 h 266"/>
                <a:gd name="T54" fmla="*/ 2147483647 w 270"/>
                <a:gd name="T55" fmla="*/ 2147483647 h 266"/>
                <a:gd name="T56" fmla="*/ 2147483647 w 270"/>
                <a:gd name="T57" fmla="*/ 2147483647 h 266"/>
                <a:gd name="T58" fmla="*/ 2147483647 w 270"/>
                <a:gd name="T59" fmla="*/ 2147483647 h 266"/>
                <a:gd name="T60" fmla="*/ 2147483647 w 270"/>
                <a:gd name="T61" fmla="*/ 2147483647 h 266"/>
                <a:gd name="T62" fmla="*/ 2147483647 w 270"/>
                <a:gd name="T63" fmla="*/ 2147483647 h 266"/>
                <a:gd name="T64" fmla="*/ 2147483647 w 270"/>
                <a:gd name="T65" fmla="*/ 2147483647 h 266"/>
                <a:gd name="T66" fmla="*/ 2147483647 w 270"/>
                <a:gd name="T67" fmla="*/ 2147483647 h 266"/>
                <a:gd name="T68" fmla="*/ 2147483647 w 270"/>
                <a:gd name="T69" fmla="*/ 2147483647 h 266"/>
                <a:gd name="T70" fmla="*/ 2147483647 w 270"/>
                <a:gd name="T71" fmla="*/ 2147483647 h 266"/>
                <a:gd name="T72" fmla="*/ 2147483647 w 270"/>
                <a:gd name="T73" fmla="*/ 2147483647 h 266"/>
                <a:gd name="T74" fmla="*/ 2147483647 w 270"/>
                <a:gd name="T75" fmla="*/ 2147483647 h 266"/>
                <a:gd name="T76" fmla="*/ 2147483647 w 270"/>
                <a:gd name="T77" fmla="*/ 2147483647 h 266"/>
                <a:gd name="T78" fmla="*/ 2147483647 w 270"/>
                <a:gd name="T79" fmla="*/ 2147483647 h 266"/>
                <a:gd name="T80" fmla="*/ 2147483647 w 270"/>
                <a:gd name="T81" fmla="*/ 2147483647 h 266"/>
                <a:gd name="T82" fmla="*/ 2147483647 w 270"/>
                <a:gd name="T83" fmla="*/ 2147483647 h 266"/>
                <a:gd name="T84" fmla="*/ 2147483647 w 270"/>
                <a:gd name="T85" fmla="*/ 2147483647 h 266"/>
                <a:gd name="T86" fmla="*/ 2147483647 w 270"/>
                <a:gd name="T87" fmla="*/ 2147483647 h 266"/>
                <a:gd name="T88" fmla="*/ 2147483647 w 270"/>
                <a:gd name="T89" fmla="*/ 2147483647 h 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66"/>
                <a:gd name="T137" fmla="*/ 270 w 270"/>
                <a:gd name="T138" fmla="*/ 266 h 2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66">
                  <a:moveTo>
                    <a:pt x="246" y="48"/>
                  </a:moveTo>
                  <a:lnTo>
                    <a:pt x="246" y="48"/>
                  </a:lnTo>
                  <a:lnTo>
                    <a:pt x="236" y="40"/>
                  </a:lnTo>
                  <a:lnTo>
                    <a:pt x="224" y="30"/>
                  </a:lnTo>
                  <a:lnTo>
                    <a:pt x="212" y="22"/>
                  </a:lnTo>
                  <a:lnTo>
                    <a:pt x="198" y="14"/>
                  </a:lnTo>
                  <a:lnTo>
                    <a:pt x="184" y="8"/>
                  </a:lnTo>
                  <a:lnTo>
                    <a:pt x="168" y="4"/>
                  </a:lnTo>
                  <a:lnTo>
                    <a:pt x="152" y="2"/>
                  </a:lnTo>
                  <a:lnTo>
                    <a:pt x="136" y="0"/>
                  </a:lnTo>
                  <a:lnTo>
                    <a:pt x="118" y="2"/>
                  </a:lnTo>
                  <a:lnTo>
                    <a:pt x="102" y="4"/>
                  </a:lnTo>
                  <a:lnTo>
                    <a:pt x="86" y="8"/>
                  </a:lnTo>
                  <a:lnTo>
                    <a:pt x="72" y="14"/>
                  </a:lnTo>
                  <a:lnTo>
                    <a:pt x="58" y="22"/>
                  </a:lnTo>
                  <a:lnTo>
                    <a:pt x="46" y="30"/>
                  </a:lnTo>
                  <a:lnTo>
                    <a:pt x="34" y="40"/>
                  </a:lnTo>
                  <a:lnTo>
                    <a:pt x="26" y="48"/>
                  </a:lnTo>
                  <a:lnTo>
                    <a:pt x="0" y="48"/>
                  </a:lnTo>
                  <a:lnTo>
                    <a:pt x="0" y="194"/>
                  </a:lnTo>
                  <a:lnTo>
                    <a:pt x="0" y="202"/>
                  </a:lnTo>
                  <a:lnTo>
                    <a:pt x="2" y="210"/>
                  </a:lnTo>
                  <a:lnTo>
                    <a:pt x="6" y="216"/>
                  </a:lnTo>
                  <a:lnTo>
                    <a:pt x="10" y="222"/>
                  </a:lnTo>
                  <a:lnTo>
                    <a:pt x="22" y="234"/>
                  </a:lnTo>
                  <a:lnTo>
                    <a:pt x="40" y="244"/>
                  </a:lnTo>
                  <a:lnTo>
                    <a:pt x="60" y="254"/>
                  </a:lnTo>
                  <a:lnTo>
                    <a:pt x="82" y="260"/>
                  </a:lnTo>
                  <a:lnTo>
                    <a:pt x="108" y="264"/>
                  </a:lnTo>
                  <a:lnTo>
                    <a:pt x="136" y="266"/>
                  </a:lnTo>
                  <a:lnTo>
                    <a:pt x="162" y="264"/>
                  </a:lnTo>
                  <a:lnTo>
                    <a:pt x="188" y="260"/>
                  </a:lnTo>
                  <a:lnTo>
                    <a:pt x="210" y="254"/>
                  </a:lnTo>
                  <a:lnTo>
                    <a:pt x="230" y="244"/>
                  </a:lnTo>
                  <a:lnTo>
                    <a:pt x="248" y="234"/>
                  </a:lnTo>
                  <a:lnTo>
                    <a:pt x="260" y="222"/>
                  </a:lnTo>
                  <a:lnTo>
                    <a:pt x="264" y="216"/>
                  </a:lnTo>
                  <a:lnTo>
                    <a:pt x="268" y="210"/>
                  </a:lnTo>
                  <a:lnTo>
                    <a:pt x="270" y="202"/>
                  </a:lnTo>
                  <a:lnTo>
                    <a:pt x="270" y="194"/>
                  </a:lnTo>
                  <a:lnTo>
                    <a:pt x="270" y="48"/>
                  </a:lnTo>
                  <a:lnTo>
                    <a:pt x="246" y="48"/>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57" name="Freeform 215">
              <a:extLst>
                <a:ext uri="{FF2B5EF4-FFF2-40B4-BE49-F238E27FC236}">
                  <a16:creationId xmlns:a16="http://schemas.microsoft.com/office/drawing/2014/main" id="{5F0E7964-61A2-C957-0AAA-7DB4FBA419F9}"/>
                </a:ext>
              </a:extLst>
            </p:cNvPr>
            <p:cNvSpPr>
              <a:spLocks/>
            </p:cNvSpPr>
            <p:nvPr/>
          </p:nvSpPr>
          <p:spPr bwMode="auto">
            <a:xfrm>
              <a:off x="4784415" y="3091870"/>
              <a:ext cx="450038" cy="502851"/>
            </a:xfrm>
            <a:custGeom>
              <a:avLst/>
              <a:gdLst>
                <a:gd name="T0" fmla="*/ 2147483647 w 270"/>
                <a:gd name="T1" fmla="*/ 2147483647 h 266"/>
                <a:gd name="T2" fmla="*/ 2147483647 w 270"/>
                <a:gd name="T3" fmla="*/ 2147483647 h 266"/>
                <a:gd name="T4" fmla="*/ 2147483647 w 270"/>
                <a:gd name="T5" fmla="*/ 2147483647 h 266"/>
                <a:gd name="T6" fmla="*/ 2147483647 w 270"/>
                <a:gd name="T7" fmla="*/ 2147483647 h 266"/>
                <a:gd name="T8" fmla="*/ 2147483647 w 270"/>
                <a:gd name="T9" fmla="*/ 2147483647 h 266"/>
                <a:gd name="T10" fmla="*/ 2147483647 w 270"/>
                <a:gd name="T11" fmla="*/ 2147483647 h 266"/>
                <a:gd name="T12" fmla="*/ 2147483647 w 270"/>
                <a:gd name="T13" fmla="*/ 2147483647 h 266"/>
                <a:gd name="T14" fmla="*/ 2147483647 w 270"/>
                <a:gd name="T15" fmla="*/ 2147483647 h 266"/>
                <a:gd name="T16" fmla="*/ 2147483647 w 270"/>
                <a:gd name="T17" fmla="*/ 2147483647 h 266"/>
                <a:gd name="T18" fmla="*/ 2147483647 w 270"/>
                <a:gd name="T19" fmla="*/ 0 h 266"/>
                <a:gd name="T20" fmla="*/ 2147483647 w 270"/>
                <a:gd name="T21" fmla="*/ 0 h 266"/>
                <a:gd name="T22" fmla="*/ 2147483647 w 270"/>
                <a:gd name="T23" fmla="*/ 2147483647 h 266"/>
                <a:gd name="T24" fmla="*/ 2147483647 w 270"/>
                <a:gd name="T25" fmla="*/ 2147483647 h 266"/>
                <a:gd name="T26" fmla="*/ 2147483647 w 270"/>
                <a:gd name="T27" fmla="*/ 2147483647 h 266"/>
                <a:gd name="T28" fmla="*/ 2147483647 w 270"/>
                <a:gd name="T29" fmla="*/ 2147483647 h 266"/>
                <a:gd name="T30" fmla="*/ 2147483647 w 270"/>
                <a:gd name="T31" fmla="*/ 2147483647 h 266"/>
                <a:gd name="T32" fmla="*/ 2147483647 w 270"/>
                <a:gd name="T33" fmla="*/ 2147483647 h 266"/>
                <a:gd name="T34" fmla="*/ 2147483647 w 270"/>
                <a:gd name="T35" fmla="*/ 2147483647 h 266"/>
                <a:gd name="T36" fmla="*/ 2147483647 w 270"/>
                <a:gd name="T37" fmla="*/ 2147483647 h 266"/>
                <a:gd name="T38" fmla="*/ 0 w 270"/>
                <a:gd name="T39" fmla="*/ 2147483647 h 266"/>
                <a:gd name="T40" fmla="*/ 0 w 270"/>
                <a:gd name="T41" fmla="*/ 2147483647 h 266"/>
                <a:gd name="T42" fmla="*/ 0 w 270"/>
                <a:gd name="T43" fmla="*/ 2147483647 h 266"/>
                <a:gd name="T44" fmla="*/ 0 w 270"/>
                <a:gd name="T45" fmla="*/ 2147483647 h 266"/>
                <a:gd name="T46" fmla="*/ 2147483647 w 270"/>
                <a:gd name="T47" fmla="*/ 2147483647 h 266"/>
                <a:gd name="T48" fmla="*/ 2147483647 w 270"/>
                <a:gd name="T49" fmla="*/ 2147483647 h 266"/>
                <a:gd name="T50" fmla="*/ 2147483647 w 270"/>
                <a:gd name="T51" fmla="*/ 2147483647 h 266"/>
                <a:gd name="T52" fmla="*/ 2147483647 w 270"/>
                <a:gd name="T53" fmla="*/ 2147483647 h 266"/>
                <a:gd name="T54" fmla="*/ 2147483647 w 270"/>
                <a:gd name="T55" fmla="*/ 2147483647 h 266"/>
                <a:gd name="T56" fmla="*/ 2147483647 w 270"/>
                <a:gd name="T57" fmla="*/ 2147483647 h 266"/>
                <a:gd name="T58" fmla="*/ 2147483647 w 270"/>
                <a:gd name="T59" fmla="*/ 2147483647 h 266"/>
                <a:gd name="T60" fmla="*/ 2147483647 w 270"/>
                <a:gd name="T61" fmla="*/ 2147483647 h 266"/>
                <a:gd name="T62" fmla="*/ 2147483647 w 270"/>
                <a:gd name="T63" fmla="*/ 2147483647 h 266"/>
                <a:gd name="T64" fmla="*/ 2147483647 w 270"/>
                <a:gd name="T65" fmla="*/ 2147483647 h 266"/>
                <a:gd name="T66" fmla="*/ 2147483647 w 270"/>
                <a:gd name="T67" fmla="*/ 2147483647 h 266"/>
                <a:gd name="T68" fmla="*/ 2147483647 w 270"/>
                <a:gd name="T69" fmla="*/ 2147483647 h 266"/>
                <a:gd name="T70" fmla="*/ 2147483647 w 270"/>
                <a:gd name="T71" fmla="*/ 2147483647 h 266"/>
                <a:gd name="T72" fmla="*/ 2147483647 w 270"/>
                <a:gd name="T73" fmla="*/ 2147483647 h 266"/>
                <a:gd name="T74" fmla="*/ 2147483647 w 270"/>
                <a:gd name="T75" fmla="*/ 2147483647 h 266"/>
                <a:gd name="T76" fmla="*/ 2147483647 w 270"/>
                <a:gd name="T77" fmla="*/ 2147483647 h 266"/>
                <a:gd name="T78" fmla="*/ 2147483647 w 270"/>
                <a:gd name="T79" fmla="*/ 2147483647 h 266"/>
                <a:gd name="T80" fmla="*/ 2147483647 w 270"/>
                <a:gd name="T81" fmla="*/ 2147483647 h 266"/>
                <a:gd name="T82" fmla="*/ 2147483647 w 270"/>
                <a:gd name="T83" fmla="*/ 2147483647 h 266"/>
                <a:gd name="T84" fmla="*/ 2147483647 w 270"/>
                <a:gd name="T85" fmla="*/ 2147483647 h 266"/>
                <a:gd name="T86" fmla="*/ 2147483647 w 270"/>
                <a:gd name="T87" fmla="*/ 2147483647 h 266"/>
                <a:gd name="T88" fmla="*/ 2147483647 w 270"/>
                <a:gd name="T89" fmla="*/ 2147483647 h 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66"/>
                <a:gd name="T137" fmla="*/ 270 w 270"/>
                <a:gd name="T138" fmla="*/ 266 h 2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66">
                  <a:moveTo>
                    <a:pt x="246" y="48"/>
                  </a:moveTo>
                  <a:lnTo>
                    <a:pt x="246" y="48"/>
                  </a:lnTo>
                  <a:lnTo>
                    <a:pt x="236" y="40"/>
                  </a:lnTo>
                  <a:lnTo>
                    <a:pt x="224" y="30"/>
                  </a:lnTo>
                  <a:lnTo>
                    <a:pt x="212" y="22"/>
                  </a:lnTo>
                  <a:lnTo>
                    <a:pt x="198" y="14"/>
                  </a:lnTo>
                  <a:lnTo>
                    <a:pt x="184" y="8"/>
                  </a:lnTo>
                  <a:lnTo>
                    <a:pt x="168" y="4"/>
                  </a:lnTo>
                  <a:lnTo>
                    <a:pt x="152" y="2"/>
                  </a:lnTo>
                  <a:lnTo>
                    <a:pt x="136" y="0"/>
                  </a:lnTo>
                  <a:lnTo>
                    <a:pt x="118" y="2"/>
                  </a:lnTo>
                  <a:lnTo>
                    <a:pt x="102" y="4"/>
                  </a:lnTo>
                  <a:lnTo>
                    <a:pt x="86" y="8"/>
                  </a:lnTo>
                  <a:lnTo>
                    <a:pt x="72" y="14"/>
                  </a:lnTo>
                  <a:lnTo>
                    <a:pt x="58" y="22"/>
                  </a:lnTo>
                  <a:lnTo>
                    <a:pt x="46" y="30"/>
                  </a:lnTo>
                  <a:lnTo>
                    <a:pt x="34" y="40"/>
                  </a:lnTo>
                  <a:lnTo>
                    <a:pt x="26" y="48"/>
                  </a:lnTo>
                  <a:lnTo>
                    <a:pt x="0" y="48"/>
                  </a:lnTo>
                  <a:lnTo>
                    <a:pt x="0" y="194"/>
                  </a:lnTo>
                  <a:lnTo>
                    <a:pt x="0" y="202"/>
                  </a:lnTo>
                  <a:lnTo>
                    <a:pt x="2" y="210"/>
                  </a:lnTo>
                  <a:lnTo>
                    <a:pt x="6" y="216"/>
                  </a:lnTo>
                  <a:lnTo>
                    <a:pt x="10" y="222"/>
                  </a:lnTo>
                  <a:lnTo>
                    <a:pt x="22" y="234"/>
                  </a:lnTo>
                  <a:lnTo>
                    <a:pt x="40" y="244"/>
                  </a:lnTo>
                  <a:lnTo>
                    <a:pt x="60" y="254"/>
                  </a:lnTo>
                  <a:lnTo>
                    <a:pt x="82" y="260"/>
                  </a:lnTo>
                  <a:lnTo>
                    <a:pt x="108" y="264"/>
                  </a:lnTo>
                  <a:lnTo>
                    <a:pt x="136" y="266"/>
                  </a:lnTo>
                  <a:lnTo>
                    <a:pt x="162" y="264"/>
                  </a:lnTo>
                  <a:lnTo>
                    <a:pt x="188" y="260"/>
                  </a:lnTo>
                  <a:lnTo>
                    <a:pt x="210" y="254"/>
                  </a:lnTo>
                  <a:lnTo>
                    <a:pt x="230" y="244"/>
                  </a:lnTo>
                  <a:lnTo>
                    <a:pt x="248" y="234"/>
                  </a:lnTo>
                  <a:lnTo>
                    <a:pt x="260" y="222"/>
                  </a:lnTo>
                  <a:lnTo>
                    <a:pt x="264" y="216"/>
                  </a:lnTo>
                  <a:lnTo>
                    <a:pt x="268" y="210"/>
                  </a:lnTo>
                  <a:lnTo>
                    <a:pt x="270" y="202"/>
                  </a:lnTo>
                  <a:lnTo>
                    <a:pt x="270" y="194"/>
                  </a:lnTo>
                  <a:lnTo>
                    <a:pt x="270" y="48"/>
                  </a:lnTo>
                  <a:lnTo>
                    <a:pt x="246" y="48"/>
                  </a:lnTo>
                </a:path>
              </a:pathLst>
            </a:custGeom>
            <a:no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58" name="Freeform 216">
              <a:extLst>
                <a:ext uri="{FF2B5EF4-FFF2-40B4-BE49-F238E27FC236}">
                  <a16:creationId xmlns:a16="http://schemas.microsoft.com/office/drawing/2014/main" id="{1C78B901-773C-4793-A11E-3163350673ED}"/>
                </a:ext>
              </a:extLst>
            </p:cNvPr>
            <p:cNvSpPr>
              <a:spLocks/>
            </p:cNvSpPr>
            <p:nvPr/>
          </p:nvSpPr>
          <p:spPr bwMode="auto">
            <a:xfrm>
              <a:off x="4784415" y="3050224"/>
              <a:ext cx="450038" cy="263765"/>
            </a:xfrm>
            <a:custGeom>
              <a:avLst/>
              <a:gdLst>
                <a:gd name="T0" fmla="*/ 2147483647 w 270"/>
                <a:gd name="T1" fmla="*/ 2147483647 h 140"/>
                <a:gd name="T2" fmla="*/ 2147483647 w 270"/>
                <a:gd name="T3" fmla="*/ 2147483647 h 140"/>
                <a:gd name="T4" fmla="*/ 2147483647 w 270"/>
                <a:gd name="T5" fmla="*/ 2147483647 h 140"/>
                <a:gd name="T6" fmla="*/ 2147483647 w 270"/>
                <a:gd name="T7" fmla="*/ 2147483647 h 140"/>
                <a:gd name="T8" fmla="*/ 2147483647 w 270"/>
                <a:gd name="T9" fmla="*/ 2147483647 h 140"/>
                <a:gd name="T10" fmla="*/ 2147483647 w 270"/>
                <a:gd name="T11" fmla="*/ 2147483647 h 140"/>
                <a:gd name="T12" fmla="*/ 2147483647 w 270"/>
                <a:gd name="T13" fmla="*/ 2147483647 h 140"/>
                <a:gd name="T14" fmla="*/ 2147483647 w 270"/>
                <a:gd name="T15" fmla="*/ 2147483647 h 140"/>
                <a:gd name="T16" fmla="*/ 2147483647 w 270"/>
                <a:gd name="T17" fmla="*/ 2147483647 h 140"/>
                <a:gd name="T18" fmla="*/ 2147483647 w 270"/>
                <a:gd name="T19" fmla="*/ 2147483647 h 140"/>
                <a:gd name="T20" fmla="*/ 2147483647 w 270"/>
                <a:gd name="T21" fmla="*/ 2147483647 h 140"/>
                <a:gd name="T22" fmla="*/ 2147483647 w 270"/>
                <a:gd name="T23" fmla="*/ 2147483647 h 140"/>
                <a:gd name="T24" fmla="*/ 2147483647 w 270"/>
                <a:gd name="T25" fmla="*/ 2147483647 h 140"/>
                <a:gd name="T26" fmla="*/ 2147483647 w 270"/>
                <a:gd name="T27" fmla="*/ 2147483647 h 140"/>
                <a:gd name="T28" fmla="*/ 2147483647 w 270"/>
                <a:gd name="T29" fmla="*/ 2147483647 h 140"/>
                <a:gd name="T30" fmla="*/ 2147483647 w 270"/>
                <a:gd name="T31" fmla="*/ 2147483647 h 140"/>
                <a:gd name="T32" fmla="*/ 2147483647 w 270"/>
                <a:gd name="T33" fmla="*/ 2147483647 h 140"/>
                <a:gd name="T34" fmla="*/ 2147483647 w 270"/>
                <a:gd name="T35" fmla="*/ 2147483647 h 140"/>
                <a:gd name="T36" fmla="*/ 2147483647 w 270"/>
                <a:gd name="T37" fmla="*/ 2147483647 h 140"/>
                <a:gd name="T38" fmla="*/ 2147483647 w 270"/>
                <a:gd name="T39" fmla="*/ 2147483647 h 140"/>
                <a:gd name="T40" fmla="*/ 2147483647 w 270"/>
                <a:gd name="T41" fmla="*/ 2147483647 h 140"/>
                <a:gd name="T42" fmla="*/ 0 w 270"/>
                <a:gd name="T43" fmla="*/ 2147483647 h 140"/>
                <a:gd name="T44" fmla="*/ 0 w 270"/>
                <a:gd name="T45" fmla="*/ 2147483647 h 140"/>
                <a:gd name="T46" fmla="*/ 0 w 270"/>
                <a:gd name="T47" fmla="*/ 2147483647 h 140"/>
                <a:gd name="T48" fmla="*/ 0 w 270"/>
                <a:gd name="T49" fmla="*/ 2147483647 h 140"/>
                <a:gd name="T50" fmla="*/ 2147483647 w 270"/>
                <a:gd name="T51" fmla="*/ 2147483647 h 140"/>
                <a:gd name="T52" fmla="*/ 2147483647 w 270"/>
                <a:gd name="T53" fmla="*/ 2147483647 h 140"/>
                <a:gd name="T54" fmla="*/ 2147483647 w 270"/>
                <a:gd name="T55" fmla="*/ 2147483647 h 140"/>
                <a:gd name="T56" fmla="*/ 2147483647 w 270"/>
                <a:gd name="T57" fmla="*/ 2147483647 h 140"/>
                <a:gd name="T58" fmla="*/ 2147483647 w 270"/>
                <a:gd name="T59" fmla="*/ 2147483647 h 140"/>
                <a:gd name="T60" fmla="*/ 2147483647 w 270"/>
                <a:gd name="T61" fmla="*/ 2147483647 h 140"/>
                <a:gd name="T62" fmla="*/ 2147483647 w 270"/>
                <a:gd name="T63" fmla="*/ 2147483647 h 140"/>
                <a:gd name="T64" fmla="*/ 2147483647 w 270"/>
                <a:gd name="T65" fmla="*/ 2147483647 h 140"/>
                <a:gd name="T66" fmla="*/ 2147483647 w 270"/>
                <a:gd name="T67" fmla="*/ 0 h 140"/>
                <a:gd name="T68" fmla="*/ 2147483647 w 270"/>
                <a:gd name="T69" fmla="*/ 0 h 140"/>
                <a:gd name="T70" fmla="*/ 2147483647 w 270"/>
                <a:gd name="T71" fmla="*/ 2147483647 h 140"/>
                <a:gd name="T72" fmla="*/ 2147483647 w 270"/>
                <a:gd name="T73" fmla="*/ 2147483647 h 140"/>
                <a:gd name="T74" fmla="*/ 2147483647 w 270"/>
                <a:gd name="T75" fmla="*/ 2147483647 h 140"/>
                <a:gd name="T76" fmla="*/ 2147483647 w 270"/>
                <a:gd name="T77" fmla="*/ 2147483647 h 140"/>
                <a:gd name="T78" fmla="*/ 2147483647 w 270"/>
                <a:gd name="T79" fmla="*/ 2147483647 h 140"/>
                <a:gd name="T80" fmla="*/ 2147483647 w 270"/>
                <a:gd name="T81" fmla="*/ 2147483647 h 140"/>
                <a:gd name="T82" fmla="*/ 2147483647 w 270"/>
                <a:gd name="T83" fmla="*/ 2147483647 h 140"/>
                <a:gd name="T84" fmla="*/ 2147483647 w 270"/>
                <a:gd name="T85" fmla="*/ 2147483647 h 140"/>
                <a:gd name="T86" fmla="*/ 2147483647 w 270"/>
                <a:gd name="T87" fmla="*/ 2147483647 h 140"/>
                <a:gd name="T88" fmla="*/ 2147483647 w 270"/>
                <a:gd name="T89" fmla="*/ 2147483647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140"/>
                <a:gd name="T137" fmla="*/ 270 w 270"/>
                <a:gd name="T138" fmla="*/ 140 h 1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140">
                  <a:moveTo>
                    <a:pt x="270" y="70"/>
                  </a:moveTo>
                  <a:lnTo>
                    <a:pt x="270" y="70"/>
                  </a:lnTo>
                  <a:lnTo>
                    <a:pt x="270" y="78"/>
                  </a:lnTo>
                  <a:lnTo>
                    <a:pt x="268" y="84"/>
                  </a:lnTo>
                  <a:lnTo>
                    <a:pt x="264" y="92"/>
                  </a:lnTo>
                  <a:lnTo>
                    <a:pt x="260" y="98"/>
                  </a:lnTo>
                  <a:lnTo>
                    <a:pt x="248" y="110"/>
                  </a:lnTo>
                  <a:lnTo>
                    <a:pt x="230" y="120"/>
                  </a:lnTo>
                  <a:lnTo>
                    <a:pt x="210" y="128"/>
                  </a:lnTo>
                  <a:lnTo>
                    <a:pt x="188" y="136"/>
                  </a:lnTo>
                  <a:lnTo>
                    <a:pt x="162" y="140"/>
                  </a:lnTo>
                  <a:lnTo>
                    <a:pt x="136" y="140"/>
                  </a:lnTo>
                  <a:lnTo>
                    <a:pt x="108" y="140"/>
                  </a:lnTo>
                  <a:lnTo>
                    <a:pt x="82" y="136"/>
                  </a:lnTo>
                  <a:lnTo>
                    <a:pt x="60" y="128"/>
                  </a:lnTo>
                  <a:lnTo>
                    <a:pt x="40" y="120"/>
                  </a:lnTo>
                  <a:lnTo>
                    <a:pt x="22" y="110"/>
                  </a:lnTo>
                  <a:lnTo>
                    <a:pt x="10" y="98"/>
                  </a:lnTo>
                  <a:lnTo>
                    <a:pt x="6" y="92"/>
                  </a:lnTo>
                  <a:lnTo>
                    <a:pt x="2" y="84"/>
                  </a:lnTo>
                  <a:lnTo>
                    <a:pt x="0" y="78"/>
                  </a:lnTo>
                  <a:lnTo>
                    <a:pt x="0" y="70"/>
                  </a:lnTo>
                  <a:lnTo>
                    <a:pt x="0" y="64"/>
                  </a:lnTo>
                  <a:lnTo>
                    <a:pt x="2" y="56"/>
                  </a:lnTo>
                  <a:lnTo>
                    <a:pt x="6" y="50"/>
                  </a:lnTo>
                  <a:lnTo>
                    <a:pt x="10" y="44"/>
                  </a:lnTo>
                  <a:lnTo>
                    <a:pt x="22" y="32"/>
                  </a:lnTo>
                  <a:lnTo>
                    <a:pt x="40" y="20"/>
                  </a:lnTo>
                  <a:lnTo>
                    <a:pt x="60" y="12"/>
                  </a:lnTo>
                  <a:lnTo>
                    <a:pt x="82" y="6"/>
                  </a:lnTo>
                  <a:lnTo>
                    <a:pt x="108" y="2"/>
                  </a:lnTo>
                  <a:lnTo>
                    <a:pt x="136" y="0"/>
                  </a:lnTo>
                  <a:lnTo>
                    <a:pt x="162" y="2"/>
                  </a:lnTo>
                  <a:lnTo>
                    <a:pt x="188" y="6"/>
                  </a:lnTo>
                  <a:lnTo>
                    <a:pt x="210" y="12"/>
                  </a:lnTo>
                  <a:lnTo>
                    <a:pt x="230" y="20"/>
                  </a:lnTo>
                  <a:lnTo>
                    <a:pt x="248" y="32"/>
                  </a:lnTo>
                  <a:lnTo>
                    <a:pt x="260" y="44"/>
                  </a:lnTo>
                  <a:lnTo>
                    <a:pt x="264" y="50"/>
                  </a:lnTo>
                  <a:lnTo>
                    <a:pt x="268" y="56"/>
                  </a:lnTo>
                  <a:lnTo>
                    <a:pt x="270" y="64"/>
                  </a:lnTo>
                  <a:lnTo>
                    <a:pt x="270" y="70"/>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59" name="Freeform 217">
              <a:extLst>
                <a:ext uri="{FF2B5EF4-FFF2-40B4-BE49-F238E27FC236}">
                  <a16:creationId xmlns:a16="http://schemas.microsoft.com/office/drawing/2014/main" id="{A0B759D0-68D1-3460-90D2-5D9EE3EEC9F6}"/>
                </a:ext>
              </a:extLst>
            </p:cNvPr>
            <p:cNvSpPr>
              <a:spLocks/>
            </p:cNvSpPr>
            <p:nvPr/>
          </p:nvSpPr>
          <p:spPr bwMode="auto">
            <a:xfrm>
              <a:off x="4784415" y="3050224"/>
              <a:ext cx="450038" cy="263765"/>
            </a:xfrm>
            <a:custGeom>
              <a:avLst/>
              <a:gdLst>
                <a:gd name="T0" fmla="*/ 2147483647 w 270"/>
                <a:gd name="T1" fmla="*/ 2147483647 h 140"/>
                <a:gd name="T2" fmla="*/ 2147483647 w 270"/>
                <a:gd name="T3" fmla="*/ 2147483647 h 140"/>
                <a:gd name="T4" fmla="*/ 2147483647 w 270"/>
                <a:gd name="T5" fmla="*/ 2147483647 h 140"/>
                <a:gd name="T6" fmla="*/ 2147483647 w 270"/>
                <a:gd name="T7" fmla="*/ 2147483647 h 140"/>
                <a:gd name="T8" fmla="*/ 2147483647 w 270"/>
                <a:gd name="T9" fmla="*/ 2147483647 h 140"/>
                <a:gd name="T10" fmla="*/ 2147483647 w 270"/>
                <a:gd name="T11" fmla="*/ 2147483647 h 140"/>
                <a:gd name="T12" fmla="*/ 2147483647 w 270"/>
                <a:gd name="T13" fmla="*/ 2147483647 h 140"/>
                <a:gd name="T14" fmla="*/ 2147483647 w 270"/>
                <a:gd name="T15" fmla="*/ 2147483647 h 140"/>
                <a:gd name="T16" fmla="*/ 2147483647 w 270"/>
                <a:gd name="T17" fmla="*/ 2147483647 h 140"/>
                <a:gd name="T18" fmla="*/ 2147483647 w 270"/>
                <a:gd name="T19" fmla="*/ 2147483647 h 140"/>
                <a:gd name="T20" fmla="*/ 2147483647 w 270"/>
                <a:gd name="T21" fmla="*/ 2147483647 h 140"/>
                <a:gd name="T22" fmla="*/ 2147483647 w 270"/>
                <a:gd name="T23" fmla="*/ 2147483647 h 140"/>
                <a:gd name="T24" fmla="*/ 2147483647 w 270"/>
                <a:gd name="T25" fmla="*/ 2147483647 h 140"/>
                <a:gd name="T26" fmla="*/ 2147483647 w 270"/>
                <a:gd name="T27" fmla="*/ 2147483647 h 140"/>
                <a:gd name="T28" fmla="*/ 2147483647 w 270"/>
                <a:gd name="T29" fmla="*/ 2147483647 h 140"/>
                <a:gd name="T30" fmla="*/ 2147483647 w 270"/>
                <a:gd name="T31" fmla="*/ 2147483647 h 140"/>
                <a:gd name="T32" fmla="*/ 2147483647 w 270"/>
                <a:gd name="T33" fmla="*/ 2147483647 h 140"/>
                <a:gd name="T34" fmla="*/ 2147483647 w 270"/>
                <a:gd name="T35" fmla="*/ 2147483647 h 140"/>
                <a:gd name="T36" fmla="*/ 2147483647 w 270"/>
                <a:gd name="T37" fmla="*/ 2147483647 h 140"/>
                <a:gd name="T38" fmla="*/ 2147483647 w 270"/>
                <a:gd name="T39" fmla="*/ 2147483647 h 140"/>
                <a:gd name="T40" fmla="*/ 2147483647 w 270"/>
                <a:gd name="T41" fmla="*/ 2147483647 h 140"/>
                <a:gd name="T42" fmla="*/ 0 w 270"/>
                <a:gd name="T43" fmla="*/ 2147483647 h 140"/>
                <a:gd name="T44" fmla="*/ 0 w 270"/>
                <a:gd name="T45" fmla="*/ 2147483647 h 140"/>
                <a:gd name="T46" fmla="*/ 0 w 270"/>
                <a:gd name="T47" fmla="*/ 2147483647 h 140"/>
                <a:gd name="T48" fmla="*/ 0 w 270"/>
                <a:gd name="T49" fmla="*/ 2147483647 h 140"/>
                <a:gd name="T50" fmla="*/ 2147483647 w 270"/>
                <a:gd name="T51" fmla="*/ 2147483647 h 140"/>
                <a:gd name="T52" fmla="*/ 2147483647 w 270"/>
                <a:gd name="T53" fmla="*/ 2147483647 h 140"/>
                <a:gd name="T54" fmla="*/ 2147483647 w 270"/>
                <a:gd name="T55" fmla="*/ 2147483647 h 140"/>
                <a:gd name="T56" fmla="*/ 2147483647 w 270"/>
                <a:gd name="T57" fmla="*/ 2147483647 h 140"/>
                <a:gd name="T58" fmla="*/ 2147483647 w 270"/>
                <a:gd name="T59" fmla="*/ 2147483647 h 140"/>
                <a:gd name="T60" fmla="*/ 2147483647 w 270"/>
                <a:gd name="T61" fmla="*/ 2147483647 h 140"/>
                <a:gd name="T62" fmla="*/ 2147483647 w 270"/>
                <a:gd name="T63" fmla="*/ 2147483647 h 140"/>
                <a:gd name="T64" fmla="*/ 2147483647 w 270"/>
                <a:gd name="T65" fmla="*/ 2147483647 h 140"/>
                <a:gd name="T66" fmla="*/ 2147483647 w 270"/>
                <a:gd name="T67" fmla="*/ 0 h 140"/>
                <a:gd name="T68" fmla="*/ 2147483647 w 270"/>
                <a:gd name="T69" fmla="*/ 0 h 140"/>
                <a:gd name="T70" fmla="*/ 2147483647 w 270"/>
                <a:gd name="T71" fmla="*/ 2147483647 h 140"/>
                <a:gd name="T72" fmla="*/ 2147483647 w 270"/>
                <a:gd name="T73" fmla="*/ 2147483647 h 140"/>
                <a:gd name="T74" fmla="*/ 2147483647 w 270"/>
                <a:gd name="T75" fmla="*/ 2147483647 h 140"/>
                <a:gd name="T76" fmla="*/ 2147483647 w 270"/>
                <a:gd name="T77" fmla="*/ 2147483647 h 140"/>
                <a:gd name="T78" fmla="*/ 2147483647 w 270"/>
                <a:gd name="T79" fmla="*/ 2147483647 h 140"/>
                <a:gd name="T80" fmla="*/ 2147483647 w 270"/>
                <a:gd name="T81" fmla="*/ 2147483647 h 140"/>
                <a:gd name="T82" fmla="*/ 2147483647 w 270"/>
                <a:gd name="T83" fmla="*/ 2147483647 h 140"/>
                <a:gd name="T84" fmla="*/ 2147483647 w 270"/>
                <a:gd name="T85" fmla="*/ 2147483647 h 140"/>
                <a:gd name="T86" fmla="*/ 2147483647 w 270"/>
                <a:gd name="T87" fmla="*/ 2147483647 h 140"/>
                <a:gd name="T88" fmla="*/ 2147483647 w 270"/>
                <a:gd name="T89" fmla="*/ 2147483647 h 1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140"/>
                <a:gd name="T137" fmla="*/ 270 w 270"/>
                <a:gd name="T138" fmla="*/ 140 h 1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140">
                  <a:moveTo>
                    <a:pt x="270" y="70"/>
                  </a:moveTo>
                  <a:lnTo>
                    <a:pt x="270" y="70"/>
                  </a:lnTo>
                  <a:lnTo>
                    <a:pt x="270" y="78"/>
                  </a:lnTo>
                  <a:lnTo>
                    <a:pt x="268" y="84"/>
                  </a:lnTo>
                  <a:lnTo>
                    <a:pt x="264" y="92"/>
                  </a:lnTo>
                  <a:lnTo>
                    <a:pt x="260" y="98"/>
                  </a:lnTo>
                  <a:lnTo>
                    <a:pt x="248" y="110"/>
                  </a:lnTo>
                  <a:lnTo>
                    <a:pt x="230" y="120"/>
                  </a:lnTo>
                  <a:lnTo>
                    <a:pt x="210" y="128"/>
                  </a:lnTo>
                  <a:lnTo>
                    <a:pt x="188" y="136"/>
                  </a:lnTo>
                  <a:lnTo>
                    <a:pt x="162" y="140"/>
                  </a:lnTo>
                  <a:lnTo>
                    <a:pt x="136" y="140"/>
                  </a:lnTo>
                  <a:lnTo>
                    <a:pt x="108" y="140"/>
                  </a:lnTo>
                  <a:lnTo>
                    <a:pt x="82" y="136"/>
                  </a:lnTo>
                  <a:lnTo>
                    <a:pt x="60" y="128"/>
                  </a:lnTo>
                  <a:lnTo>
                    <a:pt x="40" y="120"/>
                  </a:lnTo>
                  <a:lnTo>
                    <a:pt x="22" y="110"/>
                  </a:lnTo>
                  <a:lnTo>
                    <a:pt x="10" y="98"/>
                  </a:lnTo>
                  <a:lnTo>
                    <a:pt x="6" y="92"/>
                  </a:lnTo>
                  <a:lnTo>
                    <a:pt x="2" y="84"/>
                  </a:lnTo>
                  <a:lnTo>
                    <a:pt x="0" y="78"/>
                  </a:lnTo>
                  <a:lnTo>
                    <a:pt x="0" y="70"/>
                  </a:lnTo>
                  <a:lnTo>
                    <a:pt x="0" y="64"/>
                  </a:lnTo>
                  <a:lnTo>
                    <a:pt x="2" y="56"/>
                  </a:lnTo>
                  <a:lnTo>
                    <a:pt x="6" y="50"/>
                  </a:lnTo>
                  <a:lnTo>
                    <a:pt x="10" y="44"/>
                  </a:lnTo>
                  <a:lnTo>
                    <a:pt x="22" y="32"/>
                  </a:lnTo>
                  <a:lnTo>
                    <a:pt x="40" y="20"/>
                  </a:lnTo>
                  <a:lnTo>
                    <a:pt x="60" y="12"/>
                  </a:lnTo>
                  <a:lnTo>
                    <a:pt x="82" y="6"/>
                  </a:lnTo>
                  <a:lnTo>
                    <a:pt x="108" y="2"/>
                  </a:lnTo>
                  <a:lnTo>
                    <a:pt x="136" y="0"/>
                  </a:lnTo>
                  <a:lnTo>
                    <a:pt x="162" y="2"/>
                  </a:lnTo>
                  <a:lnTo>
                    <a:pt x="188" y="6"/>
                  </a:lnTo>
                  <a:lnTo>
                    <a:pt x="210" y="12"/>
                  </a:lnTo>
                  <a:lnTo>
                    <a:pt x="230" y="20"/>
                  </a:lnTo>
                  <a:lnTo>
                    <a:pt x="248" y="32"/>
                  </a:lnTo>
                  <a:lnTo>
                    <a:pt x="260" y="44"/>
                  </a:lnTo>
                  <a:lnTo>
                    <a:pt x="264" y="50"/>
                  </a:lnTo>
                  <a:lnTo>
                    <a:pt x="268" y="56"/>
                  </a:lnTo>
                  <a:lnTo>
                    <a:pt x="270" y="64"/>
                  </a:lnTo>
                  <a:lnTo>
                    <a:pt x="270" y="70"/>
                  </a:lnTo>
                </a:path>
              </a:pathLst>
            </a:custGeom>
            <a:no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60" name="Freeform 218">
              <a:extLst>
                <a:ext uri="{FF2B5EF4-FFF2-40B4-BE49-F238E27FC236}">
                  <a16:creationId xmlns:a16="http://schemas.microsoft.com/office/drawing/2014/main" id="{B625ADE2-1F41-6078-15F8-69E54BE15003}"/>
                </a:ext>
              </a:extLst>
            </p:cNvPr>
            <p:cNvSpPr>
              <a:spLocks/>
            </p:cNvSpPr>
            <p:nvPr/>
          </p:nvSpPr>
          <p:spPr bwMode="auto">
            <a:xfrm>
              <a:off x="4853653" y="3110380"/>
              <a:ext cx="130948" cy="57073"/>
            </a:xfrm>
            <a:custGeom>
              <a:avLst/>
              <a:gdLst>
                <a:gd name="T0" fmla="*/ 2147483647 w 78"/>
                <a:gd name="T1" fmla="*/ 2147483647 h 30"/>
                <a:gd name="T2" fmla="*/ 2147483647 w 78"/>
                <a:gd name="T3" fmla="*/ 2147483647 h 30"/>
                <a:gd name="T4" fmla="*/ 2147483647 w 78"/>
                <a:gd name="T5" fmla="*/ 2147483647 h 30"/>
                <a:gd name="T6" fmla="*/ 2147483647 w 78"/>
                <a:gd name="T7" fmla="*/ 0 h 30"/>
                <a:gd name="T8" fmla="*/ 0 w 78"/>
                <a:gd name="T9" fmla="*/ 2147483647 h 30"/>
                <a:gd name="T10" fmla="*/ 2147483647 w 78"/>
                <a:gd name="T11" fmla="*/ 2147483647 h 30"/>
                <a:gd name="T12" fmla="*/ 2147483647 w 78"/>
                <a:gd name="T13" fmla="*/ 2147483647 h 30"/>
                <a:gd name="T14" fmla="*/ 2147483647 w 78"/>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30"/>
                <a:gd name="T26" fmla="*/ 78 w 78"/>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30">
                  <a:moveTo>
                    <a:pt x="78" y="30"/>
                  </a:moveTo>
                  <a:lnTo>
                    <a:pt x="64" y="8"/>
                  </a:lnTo>
                  <a:lnTo>
                    <a:pt x="52" y="16"/>
                  </a:lnTo>
                  <a:lnTo>
                    <a:pt x="10" y="0"/>
                  </a:lnTo>
                  <a:lnTo>
                    <a:pt x="0" y="4"/>
                  </a:lnTo>
                  <a:lnTo>
                    <a:pt x="42" y="20"/>
                  </a:lnTo>
                  <a:lnTo>
                    <a:pt x="30" y="28"/>
                  </a:lnTo>
                  <a:lnTo>
                    <a:pt x="78" y="3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61" name="Freeform 219">
              <a:extLst>
                <a:ext uri="{FF2B5EF4-FFF2-40B4-BE49-F238E27FC236}">
                  <a16:creationId xmlns:a16="http://schemas.microsoft.com/office/drawing/2014/main" id="{E5281316-8D1C-D2D9-CC46-8BA862E012F9}"/>
                </a:ext>
              </a:extLst>
            </p:cNvPr>
            <p:cNvSpPr>
              <a:spLocks/>
            </p:cNvSpPr>
            <p:nvPr/>
          </p:nvSpPr>
          <p:spPr bwMode="auto">
            <a:xfrm>
              <a:off x="5037281" y="3196760"/>
              <a:ext cx="123422" cy="57073"/>
            </a:xfrm>
            <a:custGeom>
              <a:avLst/>
              <a:gdLst>
                <a:gd name="T0" fmla="*/ 0 w 74"/>
                <a:gd name="T1" fmla="*/ 0 h 30"/>
                <a:gd name="T2" fmla="*/ 2147483647 w 74"/>
                <a:gd name="T3" fmla="*/ 2147483647 h 30"/>
                <a:gd name="T4" fmla="*/ 2147483647 w 74"/>
                <a:gd name="T5" fmla="*/ 2147483647 h 30"/>
                <a:gd name="T6" fmla="*/ 2147483647 w 74"/>
                <a:gd name="T7" fmla="*/ 2147483647 h 30"/>
                <a:gd name="T8" fmla="*/ 2147483647 w 74"/>
                <a:gd name="T9" fmla="*/ 2147483647 h 30"/>
                <a:gd name="T10" fmla="*/ 2147483647 w 74"/>
                <a:gd name="T11" fmla="*/ 2147483647 h 30"/>
                <a:gd name="T12" fmla="*/ 2147483647 w 74"/>
                <a:gd name="T13" fmla="*/ 2147483647 h 30"/>
                <a:gd name="T14" fmla="*/ 0 w 74"/>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30"/>
                <a:gd name="T26" fmla="*/ 74 w 7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30">
                  <a:moveTo>
                    <a:pt x="0" y="0"/>
                  </a:moveTo>
                  <a:lnTo>
                    <a:pt x="14" y="22"/>
                  </a:lnTo>
                  <a:lnTo>
                    <a:pt x="26" y="14"/>
                  </a:lnTo>
                  <a:lnTo>
                    <a:pt x="66" y="30"/>
                  </a:lnTo>
                  <a:lnTo>
                    <a:pt x="74" y="24"/>
                  </a:lnTo>
                  <a:lnTo>
                    <a:pt x="36" y="10"/>
                  </a:lnTo>
                  <a:lnTo>
                    <a:pt x="48" y="2"/>
                  </a:lnTo>
                  <a:lnTo>
                    <a:pt x="0" y="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62" name="Freeform 220">
              <a:extLst>
                <a:ext uri="{FF2B5EF4-FFF2-40B4-BE49-F238E27FC236}">
                  <a16:creationId xmlns:a16="http://schemas.microsoft.com/office/drawing/2014/main" id="{431A7B8B-2FD0-4555-BF2E-DFADDF265D9A}"/>
                </a:ext>
              </a:extLst>
            </p:cNvPr>
            <p:cNvSpPr>
              <a:spLocks/>
            </p:cNvSpPr>
            <p:nvPr/>
          </p:nvSpPr>
          <p:spPr bwMode="auto">
            <a:xfrm>
              <a:off x="4867198" y="3189048"/>
              <a:ext cx="123422" cy="80209"/>
            </a:xfrm>
            <a:custGeom>
              <a:avLst/>
              <a:gdLst>
                <a:gd name="T0" fmla="*/ 0 w 74"/>
                <a:gd name="T1" fmla="*/ 2147483647 h 42"/>
                <a:gd name="T2" fmla="*/ 2147483647 w 74"/>
                <a:gd name="T3" fmla="*/ 2147483647 h 42"/>
                <a:gd name="T4" fmla="*/ 2147483647 w 74"/>
                <a:gd name="T5" fmla="*/ 2147483647 h 42"/>
                <a:gd name="T6" fmla="*/ 2147483647 w 74"/>
                <a:gd name="T7" fmla="*/ 2147483647 h 42"/>
                <a:gd name="T8" fmla="*/ 2147483647 w 74"/>
                <a:gd name="T9" fmla="*/ 0 h 42"/>
                <a:gd name="T10" fmla="*/ 2147483647 w 74"/>
                <a:gd name="T11" fmla="*/ 2147483647 h 42"/>
                <a:gd name="T12" fmla="*/ 2147483647 w 74"/>
                <a:gd name="T13" fmla="*/ 2147483647 h 42"/>
                <a:gd name="T14" fmla="*/ 0 w 74"/>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42"/>
                <a:gd name="T26" fmla="*/ 74 w 7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42">
                  <a:moveTo>
                    <a:pt x="0" y="42"/>
                  </a:moveTo>
                  <a:lnTo>
                    <a:pt x="46" y="32"/>
                  </a:lnTo>
                  <a:lnTo>
                    <a:pt x="34" y="26"/>
                  </a:lnTo>
                  <a:lnTo>
                    <a:pt x="74" y="4"/>
                  </a:lnTo>
                  <a:lnTo>
                    <a:pt x="64" y="0"/>
                  </a:lnTo>
                  <a:lnTo>
                    <a:pt x="24" y="22"/>
                  </a:lnTo>
                  <a:lnTo>
                    <a:pt x="12" y="16"/>
                  </a:lnTo>
                  <a:lnTo>
                    <a:pt x="0" y="42"/>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63" name="Freeform 221">
              <a:extLst>
                <a:ext uri="{FF2B5EF4-FFF2-40B4-BE49-F238E27FC236}">
                  <a16:creationId xmlns:a16="http://schemas.microsoft.com/office/drawing/2014/main" id="{E7BEF8C6-AC13-5E57-F4DD-B0C2F0D1555C}"/>
                </a:ext>
              </a:extLst>
            </p:cNvPr>
            <p:cNvSpPr>
              <a:spLocks/>
            </p:cNvSpPr>
            <p:nvPr/>
          </p:nvSpPr>
          <p:spPr bwMode="auto">
            <a:xfrm>
              <a:off x="5023733" y="3087244"/>
              <a:ext cx="120412" cy="80209"/>
            </a:xfrm>
            <a:custGeom>
              <a:avLst/>
              <a:gdLst>
                <a:gd name="T0" fmla="*/ 2147483647 w 72"/>
                <a:gd name="T1" fmla="*/ 0 h 42"/>
                <a:gd name="T2" fmla="*/ 2147483647 w 72"/>
                <a:gd name="T3" fmla="*/ 2147483647 h 42"/>
                <a:gd name="T4" fmla="*/ 2147483647 w 72"/>
                <a:gd name="T5" fmla="*/ 2147483647 h 42"/>
                <a:gd name="T6" fmla="*/ 0 w 72"/>
                <a:gd name="T7" fmla="*/ 2147483647 h 42"/>
                <a:gd name="T8" fmla="*/ 2147483647 w 72"/>
                <a:gd name="T9" fmla="*/ 2147483647 h 42"/>
                <a:gd name="T10" fmla="*/ 2147483647 w 72"/>
                <a:gd name="T11" fmla="*/ 2147483647 h 42"/>
                <a:gd name="T12" fmla="*/ 2147483647 w 72"/>
                <a:gd name="T13" fmla="*/ 2147483647 h 42"/>
                <a:gd name="T14" fmla="*/ 2147483647 w 72"/>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2"/>
                <a:gd name="T26" fmla="*/ 72 w 7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2">
                  <a:moveTo>
                    <a:pt x="72" y="0"/>
                  </a:moveTo>
                  <a:lnTo>
                    <a:pt x="24" y="10"/>
                  </a:lnTo>
                  <a:lnTo>
                    <a:pt x="38" y="16"/>
                  </a:lnTo>
                  <a:lnTo>
                    <a:pt x="0" y="38"/>
                  </a:lnTo>
                  <a:lnTo>
                    <a:pt x="10" y="42"/>
                  </a:lnTo>
                  <a:lnTo>
                    <a:pt x="48" y="20"/>
                  </a:lnTo>
                  <a:lnTo>
                    <a:pt x="60" y="26"/>
                  </a:lnTo>
                  <a:lnTo>
                    <a:pt x="72" y="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64" name="Freeform 222">
              <a:extLst>
                <a:ext uri="{FF2B5EF4-FFF2-40B4-BE49-F238E27FC236}">
                  <a16:creationId xmlns:a16="http://schemas.microsoft.com/office/drawing/2014/main" id="{D29DBC4C-35A0-1D73-5B2B-E727FC71174B}"/>
                </a:ext>
              </a:extLst>
            </p:cNvPr>
            <p:cNvSpPr>
              <a:spLocks/>
            </p:cNvSpPr>
            <p:nvPr/>
          </p:nvSpPr>
          <p:spPr bwMode="auto">
            <a:xfrm>
              <a:off x="4946973" y="3363348"/>
              <a:ext cx="191153" cy="178929"/>
            </a:xfrm>
            <a:custGeom>
              <a:avLst/>
              <a:gdLst>
                <a:gd name="T0" fmla="*/ 0 w 114"/>
                <a:gd name="T1" fmla="*/ 0 h 94"/>
                <a:gd name="T2" fmla="*/ 0 w 114"/>
                <a:gd name="T3" fmla="*/ 2147483647 h 94"/>
                <a:gd name="T4" fmla="*/ 0 w 114"/>
                <a:gd name="T5" fmla="*/ 2147483647 h 94"/>
                <a:gd name="T6" fmla="*/ 2147483647 w 114"/>
                <a:gd name="T7" fmla="*/ 2147483647 h 94"/>
                <a:gd name="T8" fmla="*/ 2147483647 w 114"/>
                <a:gd name="T9" fmla="*/ 2147483647 h 94"/>
                <a:gd name="T10" fmla="*/ 2147483647 w 114"/>
                <a:gd name="T11" fmla="*/ 2147483647 h 94"/>
                <a:gd name="T12" fmla="*/ 2147483647 w 114"/>
                <a:gd name="T13" fmla="*/ 2147483647 h 94"/>
                <a:gd name="T14" fmla="*/ 2147483647 w 114"/>
                <a:gd name="T15" fmla="*/ 2147483647 h 94"/>
                <a:gd name="T16" fmla="*/ 2147483647 w 114"/>
                <a:gd name="T17" fmla="*/ 2147483647 h 94"/>
                <a:gd name="T18" fmla="*/ 2147483647 w 114"/>
                <a:gd name="T19" fmla="*/ 2147483647 h 94"/>
                <a:gd name="T20" fmla="*/ 2147483647 w 114"/>
                <a:gd name="T21" fmla="*/ 2147483647 h 94"/>
                <a:gd name="T22" fmla="*/ 0 w 114"/>
                <a:gd name="T23" fmla="*/ 0 h 94"/>
                <a:gd name="T24" fmla="*/ 0 w 114"/>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94"/>
                <a:gd name="T41" fmla="*/ 114 w 114"/>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94">
                  <a:moveTo>
                    <a:pt x="0" y="0"/>
                  </a:moveTo>
                  <a:lnTo>
                    <a:pt x="0" y="94"/>
                  </a:lnTo>
                  <a:lnTo>
                    <a:pt x="28" y="82"/>
                  </a:lnTo>
                  <a:lnTo>
                    <a:pt x="64" y="66"/>
                  </a:lnTo>
                  <a:lnTo>
                    <a:pt x="114" y="40"/>
                  </a:lnTo>
                  <a:lnTo>
                    <a:pt x="92" y="34"/>
                  </a:lnTo>
                  <a:lnTo>
                    <a:pt x="70" y="28"/>
                  </a:lnTo>
                  <a:lnTo>
                    <a:pt x="34" y="16"/>
                  </a:lnTo>
                  <a:lnTo>
                    <a:pt x="8" y="4"/>
                  </a:lnTo>
                  <a:lnTo>
                    <a:pt x="0" y="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65" name="Freeform 223">
              <a:extLst>
                <a:ext uri="{FF2B5EF4-FFF2-40B4-BE49-F238E27FC236}">
                  <a16:creationId xmlns:a16="http://schemas.microsoft.com/office/drawing/2014/main" id="{991ABCDD-5150-E274-4765-B866B215F07E}"/>
                </a:ext>
              </a:extLst>
            </p:cNvPr>
            <p:cNvSpPr>
              <a:spLocks/>
            </p:cNvSpPr>
            <p:nvPr/>
          </p:nvSpPr>
          <p:spPr bwMode="auto">
            <a:xfrm>
              <a:off x="4837097" y="3303191"/>
              <a:ext cx="76763" cy="72496"/>
            </a:xfrm>
            <a:custGeom>
              <a:avLst/>
              <a:gdLst>
                <a:gd name="T0" fmla="*/ 2147483647 w 46"/>
                <a:gd name="T1" fmla="*/ 2147483647 h 38"/>
                <a:gd name="T2" fmla="*/ 2147483647 w 46"/>
                <a:gd name="T3" fmla="*/ 2147483647 h 38"/>
                <a:gd name="T4" fmla="*/ 0 w 46"/>
                <a:gd name="T5" fmla="*/ 2147483647 h 38"/>
                <a:gd name="T6" fmla="*/ 0 w 46"/>
                <a:gd name="T7" fmla="*/ 0 h 38"/>
                <a:gd name="T8" fmla="*/ 2147483647 w 46"/>
                <a:gd name="T9" fmla="*/ 2147483647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46" y="20"/>
                  </a:moveTo>
                  <a:lnTo>
                    <a:pt x="46" y="38"/>
                  </a:lnTo>
                  <a:lnTo>
                    <a:pt x="0" y="18"/>
                  </a:lnTo>
                  <a:lnTo>
                    <a:pt x="0" y="0"/>
                  </a:lnTo>
                  <a:lnTo>
                    <a:pt x="46"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66" name="Freeform 224">
              <a:extLst>
                <a:ext uri="{FF2B5EF4-FFF2-40B4-BE49-F238E27FC236}">
                  <a16:creationId xmlns:a16="http://schemas.microsoft.com/office/drawing/2014/main" id="{51ABF6AB-699D-AD76-15F3-FEF43B96C75B}"/>
                </a:ext>
              </a:extLst>
            </p:cNvPr>
            <p:cNvSpPr>
              <a:spLocks/>
            </p:cNvSpPr>
            <p:nvPr/>
          </p:nvSpPr>
          <p:spPr bwMode="auto">
            <a:xfrm>
              <a:off x="4837097" y="3363347"/>
              <a:ext cx="76763" cy="67870"/>
            </a:xfrm>
            <a:custGeom>
              <a:avLst/>
              <a:gdLst>
                <a:gd name="T0" fmla="*/ 2147483647 w 46"/>
                <a:gd name="T1" fmla="*/ 2147483647 h 36"/>
                <a:gd name="T2" fmla="*/ 2147483647 w 46"/>
                <a:gd name="T3" fmla="*/ 2147483647 h 36"/>
                <a:gd name="T4" fmla="*/ 0 w 46"/>
                <a:gd name="T5" fmla="*/ 2147483647 h 36"/>
                <a:gd name="T6" fmla="*/ 0 w 46"/>
                <a:gd name="T7" fmla="*/ 0 h 36"/>
                <a:gd name="T8" fmla="*/ 2147483647 w 46"/>
                <a:gd name="T9" fmla="*/ 2147483647 h 36"/>
                <a:gd name="T10" fmla="*/ 0 60000 65536"/>
                <a:gd name="T11" fmla="*/ 0 60000 65536"/>
                <a:gd name="T12" fmla="*/ 0 60000 65536"/>
                <a:gd name="T13" fmla="*/ 0 60000 65536"/>
                <a:gd name="T14" fmla="*/ 0 60000 65536"/>
                <a:gd name="T15" fmla="*/ 0 w 46"/>
                <a:gd name="T16" fmla="*/ 0 h 36"/>
                <a:gd name="T17" fmla="*/ 46 w 46"/>
                <a:gd name="T18" fmla="*/ 36 h 36"/>
              </a:gdLst>
              <a:ahLst/>
              <a:cxnLst>
                <a:cxn ang="T10">
                  <a:pos x="T0" y="T1"/>
                </a:cxn>
                <a:cxn ang="T11">
                  <a:pos x="T2" y="T3"/>
                </a:cxn>
                <a:cxn ang="T12">
                  <a:pos x="T4" y="T5"/>
                </a:cxn>
                <a:cxn ang="T13">
                  <a:pos x="T6" y="T7"/>
                </a:cxn>
                <a:cxn ang="T14">
                  <a:pos x="T8" y="T9"/>
                </a:cxn>
              </a:cxnLst>
              <a:rect l="T15" t="T16" r="T17" b="T18"/>
              <a:pathLst>
                <a:path w="46" h="36">
                  <a:moveTo>
                    <a:pt x="46" y="20"/>
                  </a:moveTo>
                  <a:lnTo>
                    <a:pt x="46" y="36"/>
                  </a:lnTo>
                  <a:lnTo>
                    <a:pt x="0" y="16"/>
                  </a:lnTo>
                  <a:lnTo>
                    <a:pt x="0" y="0"/>
                  </a:lnTo>
                  <a:lnTo>
                    <a:pt x="46"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67" name="Freeform 225">
              <a:extLst>
                <a:ext uri="{FF2B5EF4-FFF2-40B4-BE49-F238E27FC236}">
                  <a16:creationId xmlns:a16="http://schemas.microsoft.com/office/drawing/2014/main" id="{A816ADC0-25AF-14DD-E5AD-267152F2E762}"/>
                </a:ext>
              </a:extLst>
            </p:cNvPr>
            <p:cNvSpPr>
              <a:spLocks/>
            </p:cNvSpPr>
            <p:nvPr/>
          </p:nvSpPr>
          <p:spPr bwMode="auto">
            <a:xfrm>
              <a:off x="4837097" y="3420420"/>
              <a:ext cx="76763" cy="72496"/>
            </a:xfrm>
            <a:custGeom>
              <a:avLst/>
              <a:gdLst>
                <a:gd name="T0" fmla="*/ 2147483647 w 46"/>
                <a:gd name="T1" fmla="*/ 2147483647 h 38"/>
                <a:gd name="T2" fmla="*/ 2147483647 w 46"/>
                <a:gd name="T3" fmla="*/ 2147483647 h 38"/>
                <a:gd name="T4" fmla="*/ 0 w 46"/>
                <a:gd name="T5" fmla="*/ 2147483647 h 38"/>
                <a:gd name="T6" fmla="*/ 0 w 46"/>
                <a:gd name="T7" fmla="*/ 0 h 38"/>
                <a:gd name="T8" fmla="*/ 2147483647 w 46"/>
                <a:gd name="T9" fmla="*/ 2147483647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46" y="20"/>
                  </a:moveTo>
                  <a:lnTo>
                    <a:pt x="46" y="38"/>
                  </a:lnTo>
                  <a:lnTo>
                    <a:pt x="0" y="18"/>
                  </a:lnTo>
                  <a:lnTo>
                    <a:pt x="0" y="0"/>
                  </a:lnTo>
                  <a:lnTo>
                    <a:pt x="46"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68" name="Freeform 226">
              <a:extLst>
                <a:ext uri="{FF2B5EF4-FFF2-40B4-BE49-F238E27FC236}">
                  <a16:creationId xmlns:a16="http://schemas.microsoft.com/office/drawing/2014/main" id="{C4334599-4710-D1BD-29BD-666F41D6C6DF}"/>
                </a:ext>
              </a:extLst>
            </p:cNvPr>
            <p:cNvSpPr>
              <a:spLocks/>
            </p:cNvSpPr>
            <p:nvPr/>
          </p:nvSpPr>
          <p:spPr bwMode="auto">
            <a:xfrm>
              <a:off x="4837097" y="3480576"/>
              <a:ext cx="76763" cy="69412"/>
            </a:xfrm>
            <a:custGeom>
              <a:avLst/>
              <a:gdLst>
                <a:gd name="T0" fmla="*/ 2147483647 w 46"/>
                <a:gd name="T1" fmla="*/ 2147483647 h 36"/>
                <a:gd name="T2" fmla="*/ 2147483647 w 46"/>
                <a:gd name="T3" fmla="*/ 2147483647 h 36"/>
                <a:gd name="T4" fmla="*/ 0 w 46"/>
                <a:gd name="T5" fmla="*/ 2147483647 h 36"/>
                <a:gd name="T6" fmla="*/ 0 w 46"/>
                <a:gd name="T7" fmla="*/ 0 h 36"/>
                <a:gd name="T8" fmla="*/ 2147483647 w 46"/>
                <a:gd name="T9" fmla="*/ 2147483647 h 36"/>
                <a:gd name="T10" fmla="*/ 0 60000 65536"/>
                <a:gd name="T11" fmla="*/ 0 60000 65536"/>
                <a:gd name="T12" fmla="*/ 0 60000 65536"/>
                <a:gd name="T13" fmla="*/ 0 60000 65536"/>
                <a:gd name="T14" fmla="*/ 0 60000 65536"/>
                <a:gd name="T15" fmla="*/ 0 w 46"/>
                <a:gd name="T16" fmla="*/ 0 h 36"/>
                <a:gd name="T17" fmla="*/ 46 w 46"/>
                <a:gd name="T18" fmla="*/ 36 h 36"/>
              </a:gdLst>
              <a:ahLst/>
              <a:cxnLst>
                <a:cxn ang="T10">
                  <a:pos x="T0" y="T1"/>
                </a:cxn>
                <a:cxn ang="T11">
                  <a:pos x="T2" y="T3"/>
                </a:cxn>
                <a:cxn ang="T12">
                  <a:pos x="T4" y="T5"/>
                </a:cxn>
                <a:cxn ang="T13">
                  <a:pos x="T6" y="T7"/>
                </a:cxn>
                <a:cxn ang="T14">
                  <a:pos x="T8" y="T9"/>
                </a:cxn>
              </a:cxnLst>
              <a:rect l="T15" t="T16" r="T17" b="T18"/>
              <a:pathLst>
                <a:path w="46" h="36">
                  <a:moveTo>
                    <a:pt x="46" y="20"/>
                  </a:moveTo>
                  <a:lnTo>
                    <a:pt x="46" y="36"/>
                  </a:lnTo>
                  <a:lnTo>
                    <a:pt x="0" y="16"/>
                  </a:lnTo>
                  <a:lnTo>
                    <a:pt x="0" y="0"/>
                  </a:lnTo>
                  <a:lnTo>
                    <a:pt x="46"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69" name="Freeform 227">
              <a:extLst>
                <a:ext uri="{FF2B5EF4-FFF2-40B4-BE49-F238E27FC236}">
                  <a16:creationId xmlns:a16="http://schemas.microsoft.com/office/drawing/2014/main" id="{BF641881-EC37-78B7-24FC-4D0D0A60EE74}"/>
                </a:ext>
              </a:extLst>
            </p:cNvPr>
            <p:cNvSpPr>
              <a:spLocks/>
            </p:cNvSpPr>
            <p:nvPr/>
          </p:nvSpPr>
          <p:spPr bwMode="auto">
            <a:xfrm>
              <a:off x="2833746" y="1607996"/>
              <a:ext cx="266411" cy="120314"/>
            </a:xfrm>
            <a:custGeom>
              <a:avLst/>
              <a:gdLst>
                <a:gd name="T0" fmla="*/ 2147483647 w 160"/>
                <a:gd name="T1" fmla="*/ 0 h 64"/>
                <a:gd name="T2" fmla="*/ 0 w 160"/>
                <a:gd name="T3" fmla="*/ 2147483647 h 64"/>
                <a:gd name="T4" fmla="*/ 0 w 160"/>
                <a:gd name="T5" fmla="*/ 2147483647 h 64"/>
                <a:gd name="T6" fmla="*/ 2147483647 w 160"/>
                <a:gd name="T7" fmla="*/ 2147483647 h 64"/>
                <a:gd name="T8" fmla="*/ 2147483647 w 160"/>
                <a:gd name="T9" fmla="*/ 2147483647 h 64"/>
                <a:gd name="T10" fmla="*/ 2147483647 w 160"/>
                <a:gd name="T11" fmla="*/ 0 h 64"/>
                <a:gd name="T12" fmla="*/ 2147483647 w 160"/>
                <a:gd name="T13" fmla="*/ 0 h 64"/>
                <a:gd name="T14" fmla="*/ 0 60000 65536"/>
                <a:gd name="T15" fmla="*/ 0 60000 65536"/>
                <a:gd name="T16" fmla="*/ 0 60000 65536"/>
                <a:gd name="T17" fmla="*/ 0 60000 65536"/>
                <a:gd name="T18" fmla="*/ 0 60000 65536"/>
                <a:gd name="T19" fmla="*/ 0 60000 65536"/>
                <a:gd name="T20" fmla="*/ 0 60000 65536"/>
                <a:gd name="T21" fmla="*/ 0 w 160"/>
                <a:gd name="T22" fmla="*/ 0 h 64"/>
                <a:gd name="T23" fmla="*/ 160 w 16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64">
                  <a:moveTo>
                    <a:pt x="42" y="0"/>
                  </a:moveTo>
                  <a:lnTo>
                    <a:pt x="0" y="42"/>
                  </a:lnTo>
                  <a:lnTo>
                    <a:pt x="0" y="64"/>
                  </a:lnTo>
                  <a:lnTo>
                    <a:pt x="118" y="64"/>
                  </a:lnTo>
                  <a:lnTo>
                    <a:pt x="160" y="22"/>
                  </a:lnTo>
                  <a:lnTo>
                    <a:pt x="160" y="0"/>
                  </a:lnTo>
                  <a:lnTo>
                    <a:pt x="42"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pic>
          <p:nvPicPr>
            <p:cNvPr id="170" name="Picture 228">
              <a:extLst>
                <a:ext uri="{FF2B5EF4-FFF2-40B4-BE49-F238E27FC236}">
                  <a16:creationId xmlns:a16="http://schemas.microsoft.com/office/drawing/2014/main" id="{C0CBC13E-9605-B923-9227-6EC052223F53}"/>
                </a:ext>
              </a:extLst>
            </p:cNvPr>
            <p:cNvPicPr>
              <a:picLocks noChangeAspect="1" noChangeArrowheads="1"/>
            </p:cNvPicPr>
            <p:nvPr/>
          </p:nvPicPr>
          <p:blipFill>
            <a:blip r:embed="rId3" cstate="print"/>
            <a:srcRect/>
            <a:stretch>
              <a:fillRect/>
            </a:stretch>
          </p:blipFill>
          <p:spPr bwMode="auto">
            <a:xfrm>
              <a:off x="2820199" y="1587944"/>
              <a:ext cx="290494" cy="114144"/>
            </a:xfrm>
            <a:prstGeom prst="rect">
              <a:avLst/>
            </a:prstGeom>
            <a:noFill/>
            <a:ln w="9525">
              <a:noFill/>
              <a:miter lim="800000"/>
              <a:headEnd/>
              <a:tailEnd/>
            </a:ln>
          </p:spPr>
        </p:pic>
        <p:sp>
          <p:nvSpPr>
            <p:cNvPr id="171" name="Rectangle 229">
              <a:extLst>
                <a:ext uri="{FF2B5EF4-FFF2-40B4-BE49-F238E27FC236}">
                  <a16:creationId xmlns:a16="http://schemas.microsoft.com/office/drawing/2014/main" id="{9F672354-E914-88EB-53B7-0ADF41C4313F}"/>
                </a:ext>
              </a:extLst>
            </p:cNvPr>
            <p:cNvSpPr>
              <a:spLocks noChangeArrowheads="1"/>
            </p:cNvSpPr>
            <p:nvPr/>
          </p:nvSpPr>
          <p:spPr bwMode="auto">
            <a:xfrm>
              <a:off x="2833746" y="1686664"/>
              <a:ext cx="195669" cy="41647"/>
            </a:xfrm>
            <a:prstGeom prst="rect">
              <a:avLst/>
            </a:prstGeom>
            <a:solidFill>
              <a:srgbClr val="525759"/>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72" name="Freeform 230">
              <a:extLst>
                <a:ext uri="{FF2B5EF4-FFF2-40B4-BE49-F238E27FC236}">
                  <a16:creationId xmlns:a16="http://schemas.microsoft.com/office/drawing/2014/main" id="{6F4ABD96-42DB-5CB9-FA06-A904901EC72F}"/>
                </a:ext>
              </a:extLst>
            </p:cNvPr>
            <p:cNvSpPr>
              <a:spLocks/>
            </p:cNvSpPr>
            <p:nvPr/>
          </p:nvSpPr>
          <p:spPr bwMode="auto">
            <a:xfrm>
              <a:off x="3029416" y="1607996"/>
              <a:ext cx="70741" cy="120314"/>
            </a:xfrm>
            <a:custGeom>
              <a:avLst/>
              <a:gdLst>
                <a:gd name="T0" fmla="*/ 2147483647 w 42"/>
                <a:gd name="T1" fmla="*/ 0 h 64"/>
                <a:gd name="T2" fmla="*/ 0 w 42"/>
                <a:gd name="T3" fmla="*/ 2147483647 h 64"/>
                <a:gd name="T4" fmla="*/ 0 w 42"/>
                <a:gd name="T5" fmla="*/ 2147483647 h 64"/>
                <a:gd name="T6" fmla="*/ 2147483647 w 42"/>
                <a:gd name="T7" fmla="*/ 2147483647 h 64"/>
                <a:gd name="T8" fmla="*/ 2147483647 w 42"/>
                <a:gd name="T9" fmla="*/ 0 h 64"/>
                <a:gd name="T10" fmla="*/ 0 60000 65536"/>
                <a:gd name="T11" fmla="*/ 0 60000 65536"/>
                <a:gd name="T12" fmla="*/ 0 60000 65536"/>
                <a:gd name="T13" fmla="*/ 0 60000 65536"/>
                <a:gd name="T14" fmla="*/ 0 60000 65536"/>
                <a:gd name="T15" fmla="*/ 0 w 42"/>
                <a:gd name="T16" fmla="*/ 0 h 64"/>
                <a:gd name="T17" fmla="*/ 42 w 42"/>
                <a:gd name="T18" fmla="*/ 64 h 64"/>
              </a:gdLst>
              <a:ahLst/>
              <a:cxnLst>
                <a:cxn ang="T10">
                  <a:pos x="T0" y="T1"/>
                </a:cxn>
                <a:cxn ang="T11">
                  <a:pos x="T2" y="T3"/>
                </a:cxn>
                <a:cxn ang="T12">
                  <a:pos x="T4" y="T5"/>
                </a:cxn>
                <a:cxn ang="T13">
                  <a:pos x="T6" y="T7"/>
                </a:cxn>
                <a:cxn ang="T14">
                  <a:pos x="T8" y="T9"/>
                </a:cxn>
              </a:cxnLst>
              <a:rect l="T15" t="T16" r="T17" b="T18"/>
              <a:pathLst>
                <a:path w="42" h="64">
                  <a:moveTo>
                    <a:pt x="42" y="0"/>
                  </a:moveTo>
                  <a:lnTo>
                    <a:pt x="0" y="42"/>
                  </a:lnTo>
                  <a:lnTo>
                    <a:pt x="0" y="64"/>
                  </a:lnTo>
                  <a:lnTo>
                    <a:pt x="42" y="22"/>
                  </a:lnTo>
                  <a:lnTo>
                    <a:pt x="42" y="0"/>
                  </a:lnTo>
                  <a:close/>
                </a:path>
              </a:pathLst>
            </a:custGeom>
            <a:solidFill>
              <a:srgbClr val="82888A"/>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73" name="Freeform 231">
              <a:extLst>
                <a:ext uri="{FF2B5EF4-FFF2-40B4-BE49-F238E27FC236}">
                  <a16:creationId xmlns:a16="http://schemas.microsoft.com/office/drawing/2014/main" id="{A6DE89A3-335D-9C87-4478-AFB6CB546DFA}"/>
                </a:ext>
              </a:extLst>
            </p:cNvPr>
            <p:cNvSpPr>
              <a:spLocks/>
            </p:cNvSpPr>
            <p:nvPr/>
          </p:nvSpPr>
          <p:spPr bwMode="auto">
            <a:xfrm>
              <a:off x="2732900" y="1725225"/>
              <a:ext cx="317586" cy="78668"/>
            </a:xfrm>
            <a:custGeom>
              <a:avLst/>
              <a:gdLst>
                <a:gd name="T0" fmla="*/ 2147483647 w 190"/>
                <a:gd name="T1" fmla="*/ 0 h 42"/>
                <a:gd name="T2" fmla="*/ 0 w 190"/>
                <a:gd name="T3" fmla="*/ 2147483647 h 42"/>
                <a:gd name="T4" fmla="*/ 0 w 190"/>
                <a:gd name="T5" fmla="*/ 2147483647 h 42"/>
                <a:gd name="T6" fmla="*/ 0 w 190"/>
                <a:gd name="T7" fmla="*/ 2147483647 h 42"/>
                <a:gd name="T8" fmla="*/ 2147483647 w 190"/>
                <a:gd name="T9" fmla="*/ 2147483647 h 42"/>
                <a:gd name="T10" fmla="*/ 2147483647 w 190"/>
                <a:gd name="T11" fmla="*/ 2147483647 h 42"/>
                <a:gd name="T12" fmla="*/ 2147483647 w 190"/>
                <a:gd name="T13" fmla="*/ 0 h 42"/>
                <a:gd name="T14" fmla="*/ 2147483647 w 190"/>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42"/>
                <a:gd name="T26" fmla="*/ 190 w 19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42">
                  <a:moveTo>
                    <a:pt x="28" y="0"/>
                  </a:moveTo>
                  <a:lnTo>
                    <a:pt x="0" y="34"/>
                  </a:lnTo>
                  <a:lnTo>
                    <a:pt x="0" y="42"/>
                  </a:lnTo>
                  <a:lnTo>
                    <a:pt x="162" y="42"/>
                  </a:lnTo>
                  <a:lnTo>
                    <a:pt x="190" y="14"/>
                  </a:lnTo>
                  <a:lnTo>
                    <a:pt x="190" y="0"/>
                  </a:lnTo>
                  <a:lnTo>
                    <a:pt x="28"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74" name="Freeform 232">
              <a:extLst>
                <a:ext uri="{FF2B5EF4-FFF2-40B4-BE49-F238E27FC236}">
                  <a16:creationId xmlns:a16="http://schemas.microsoft.com/office/drawing/2014/main" id="{DE2AD540-A4A1-3D29-FA50-7C42D30638C6}"/>
                </a:ext>
              </a:extLst>
            </p:cNvPr>
            <p:cNvSpPr>
              <a:spLocks/>
            </p:cNvSpPr>
            <p:nvPr/>
          </p:nvSpPr>
          <p:spPr bwMode="auto">
            <a:xfrm>
              <a:off x="2732900" y="1725225"/>
              <a:ext cx="317586" cy="63242"/>
            </a:xfrm>
            <a:custGeom>
              <a:avLst/>
              <a:gdLst>
                <a:gd name="T0" fmla="*/ 2147483647 w 190"/>
                <a:gd name="T1" fmla="*/ 0 h 34"/>
                <a:gd name="T2" fmla="*/ 2147483647 w 190"/>
                <a:gd name="T3" fmla="*/ 0 h 34"/>
                <a:gd name="T4" fmla="*/ 0 w 190"/>
                <a:gd name="T5" fmla="*/ 2147483647 h 34"/>
                <a:gd name="T6" fmla="*/ 2147483647 w 190"/>
                <a:gd name="T7" fmla="*/ 2147483647 h 34"/>
                <a:gd name="T8" fmla="*/ 2147483647 w 190"/>
                <a:gd name="T9" fmla="*/ 0 h 34"/>
                <a:gd name="T10" fmla="*/ 0 60000 65536"/>
                <a:gd name="T11" fmla="*/ 0 60000 65536"/>
                <a:gd name="T12" fmla="*/ 0 60000 65536"/>
                <a:gd name="T13" fmla="*/ 0 60000 65536"/>
                <a:gd name="T14" fmla="*/ 0 60000 65536"/>
                <a:gd name="T15" fmla="*/ 0 w 190"/>
                <a:gd name="T16" fmla="*/ 0 h 34"/>
                <a:gd name="T17" fmla="*/ 190 w 190"/>
                <a:gd name="T18" fmla="*/ 34 h 34"/>
              </a:gdLst>
              <a:ahLst/>
              <a:cxnLst>
                <a:cxn ang="T10">
                  <a:pos x="T0" y="T1"/>
                </a:cxn>
                <a:cxn ang="T11">
                  <a:pos x="T2" y="T3"/>
                </a:cxn>
                <a:cxn ang="T12">
                  <a:pos x="T4" y="T5"/>
                </a:cxn>
                <a:cxn ang="T13">
                  <a:pos x="T6" y="T7"/>
                </a:cxn>
                <a:cxn ang="T14">
                  <a:pos x="T8" y="T9"/>
                </a:cxn>
              </a:cxnLst>
              <a:rect l="T15" t="T16" r="T17" b="T18"/>
              <a:pathLst>
                <a:path w="190" h="34">
                  <a:moveTo>
                    <a:pt x="190" y="0"/>
                  </a:moveTo>
                  <a:lnTo>
                    <a:pt x="28" y="0"/>
                  </a:lnTo>
                  <a:lnTo>
                    <a:pt x="0" y="34"/>
                  </a:lnTo>
                  <a:lnTo>
                    <a:pt x="162" y="34"/>
                  </a:lnTo>
                  <a:lnTo>
                    <a:pt x="190" y="0"/>
                  </a:lnTo>
                  <a:close/>
                </a:path>
              </a:pathLst>
            </a:custGeom>
            <a:solidFill>
              <a:srgbClr val="A3A9AA"/>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75" name="Freeform 233">
              <a:extLst>
                <a:ext uri="{FF2B5EF4-FFF2-40B4-BE49-F238E27FC236}">
                  <a16:creationId xmlns:a16="http://schemas.microsoft.com/office/drawing/2014/main" id="{FB7A407A-6275-D545-A2AF-453A8508E0EE}"/>
                </a:ext>
              </a:extLst>
            </p:cNvPr>
            <p:cNvSpPr>
              <a:spLocks/>
            </p:cNvSpPr>
            <p:nvPr/>
          </p:nvSpPr>
          <p:spPr bwMode="auto">
            <a:xfrm>
              <a:off x="2756983" y="1736023"/>
              <a:ext cx="209216" cy="44732"/>
            </a:xfrm>
            <a:custGeom>
              <a:avLst/>
              <a:gdLst>
                <a:gd name="T0" fmla="*/ 2147483647 w 126"/>
                <a:gd name="T1" fmla="*/ 0 h 24"/>
                <a:gd name="T2" fmla="*/ 2147483647 w 126"/>
                <a:gd name="T3" fmla="*/ 0 h 24"/>
                <a:gd name="T4" fmla="*/ 0 w 126"/>
                <a:gd name="T5" fmla="*/ 2147483647 h 24"/>
                <a:gd name="T6" fmla="*/ 2147483647 w 126"/>
                <a:gd name="T7" fmla="*/ 2147483647 h 24"/>
                <a:gd name="T8" fmla="*/ 2147483647 w 126"/>
                <a:gd name="T9" fmla="*/ 0 h 24"/>
                <a:gd name="T10" fmla="*/ 0 60000 65536"/>
                <a:gd name="T11" fmla="*/ 0 60000 65536"/>
                <a:gd name="T12" fmla="*/ 0 60000 65536"/>
                <a:gd name="T13" fmla="*/ 0 60000 65536"/>
                <a:gd name="T14" fmla="*/ 0 60000 65536"/>
                <a:gd name="T15" fmla="*/ 0 w 126"/>
                <a:gd name="T16" fmla="*/ 0 h 24"/>
                <a:gd name="T17" fmla="*/ 126 w 126"/>
                <a:gd name="T18" fmla="*/ 24 h 24"/>
              </a:gdLst>
              <a:ahLst/>
              <a:cxnLst>
                <a:cxn ang="T10">
                  <a:pos x="T0" y="T1"/>
                </a:cxn>
                <a:cxn ang="T11">
                  <a:pos x="T2" y="T3"/>
                </a:cxn>
                <a:cxn ang="T12">
                  <a:pos x="T4" y="T5"/>
                </a:cxn>
                <a:cxn ang="T13">
                  <a:pos x="T6" y="T7"/>
                </a:cxn>
                <a:cxn ang="T14">
                  <a:pos x="T8" y="T9"/>
                </a:cxn>
              </a:cxnLst>
              <a:rect l="T15" t="T16" r="T17" b="T18"/>
              <a:pathLst>
                <a:path w="126" h="24">
                  <a:moveTo>
                    <a:pt x="126" y="0"/>
                  </a:moveTo>
                  <a:lnTo>
                    <a:pt x="18" y="0"/>
                  </a:lnTo>
                  <a:lnTo>
                    <a:pt x="0" y="24"/>
                  </a:lnTo>
                  <a:lnTo>
                    <a:pt x="108" y="24"/>
                  </a:lnTo>
                  <a:lnTo>
                    <a:pt x="126" y="0"/>
                  </a:lnTo>
                  <a:close/>
                </a:path>
              </a:pathLst>
            </a:custGeom>
            <a:solidFill>
              <a:srgbClr val="525759"/>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76" name="Freeform 234">
              <a:extLst>
                <a:ext uri="{FF2B5EF4-FFF2-40B4-BE49-F238E27FC236}">
                  <a16:creationId xmlns:a16="http://schemas.microsoft.com/office/drawing/2014/main" id="{A609B827-2B03-65D1-9E44-A2623CA10158}"/>
                </a:ext>
              </a:extLst>
            </p:cNvPr>
            <p:cNvSpPr>
              <a:spLocks/>
            </p:cNvSpPr>
            <p:nvPr/>
          </p:nvSpPr>
          <p:spPr bwMode="auto">
            <a:xfrm>
              <a:off x="2946631" y="1736023"/>
              <a:ext cx="82784" cy="44732"/>
            </a:xfrm>
            <a:custGeom>
              <a:avLst/>
              <a:gdLst>
                <a:gd name="T0" fmla="*/ 2147483647 w 50"/>
                <a:gd name="T1" fmla="*/ 0 h 24"/>
                <a:gd name="T2" fmla="*/ 2147483647 w 50"/>
                <a:gd name="T3" fmla="*/ 0 h 24"/>
                <a:gd name="T4" fmla="*/ 0 w 50"/>
                <a:gd name="T5" fmla="*/ 2147483647 h 24"/>
                <a:gd name="T6" fmla="*/ 2147483647 w 50"/>
                <a:gd name="T7" fmla="*/ 2147483647 h 24"/>
                <a:gd name="T8" fmla="*/ 2147483647 w 50"/>
                <a:gd name="T9" fmla="*/ 0 h 24"/>
                <a:gd name="T10" fmla="*/ 0 60000 65536"/>
                <a:gd name="T11" fmla="*/ 0 60000 65536"/>
                <a:gd name="T12" fmla="*/ 0 60000 65536"/>
                <a:gd name="T13" fmla="*/ 0 60000 65536"/>
                <a:gd name="T14" fmla="*/ 0 60000 65536"/>
                <a:gd name="T15" fmla="*/ 0 w 50"/>
                <a:gd name="T16" fmla="*/ 0 h 24"/>
                <a:gd name="T17" fmla="*/ 50 w 50"/>
                <a:gd name="T18" fmla="*/ 24 h 24"/>
              </a:gdLst>
              <a:ahLst/>
              <a:cxnLst>
                <a:cxn ang="T10">
                  <a:pos x="T0" y="T1"/>
                </a:cxn>
                <a:cxn ang="T11">
                  <a:pos x="T2" y="T3"/>
                </a:cxn>
                <a:cxn ang="T12">
                  <a:pos x="T4" y="T5"/>
                </a:cxn>
                <a:cxn ang="T13">
                  <a:pos x="T6" y="T7"/>
                </a:cxn>
                <a:cxn ang="T14">
                  <a:pos x="T8" y="T9"/>
                </a:cxn>
              </a:cxnLst>
              <a:rect l="T15" t="T16" r="T17" b="T18"/>
              <a:pathLst>
                <a:path w="50" h="24">
                  <a:moveTo>
                    <a:pt x="50" y="0"/>
                  </a:moveTo>
                  <a:lnTo>
                    <a:pt x="18" y="0"/>
                  </a:lnTo>
                  <a:lnTo>
                    <a:pt x="0" y="24"/>
                  </a:lnTo>
                  <a:lnTo>
                    <a:pt x="32" y="24"/>
                  </a:lnTo>
                  <a:lnTo>
                    <a:pt x="50" y="0"/>
                  </a:lnTo>
                  <a:close/>
                </a:path>
              </a:pathLst>
            </a:custGeom>
            <a:solidFill>
              <a:srgbClr val="525759"/>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77" name="Rectangle 235">
              <a:extLst>
                <a:ext uri="{FF2B5EF4-FFF2-40B4-BE49-F238E27FC236}">
                  <a16:creationId xmlns:a16="http://schemas.microsoft.com/office/drawing/2014/main" id="{995EF9F3-533E-139F-E99F-A44FD0803ADB}"/>
                </a:ext>
              </a:extLst>
            </p:cNvPr>
            <p:cNvSpPr>
              <a:spLocks noChangeArrowheads="1"/>
            </p:cNvSpPr>
            <p:nvPr/>
          </p:nvSpPr>
          <p:spPr bwMode="auto">
            <a:xfrm>
              <a:off x="2732900" y="1788468"/>
              <a:ext cx="270926" cy="15425"/>
            </a:xfrm>
            <a:prstGeom prst="rect">
              <a:avLst/>
            </a:prstGeom>
            <a:solidFill>
              <a:srgbClr val="525759"/>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78" name="Freeform 236">
              <a:extLst>
                <a:ext uri="{FF2B5EF4-FFF2-40B4-BE49-F238E27FC236}">
                  <a16:creationId xmlns:a16="http://schemas.microsoft.com/office/drawing/2014/main" id="{D34A368E-D235-5051-527A-4402ADB2299C}"/>
                </a:ext>
              </a:extLst>
            </p:cNvPr>
            <p:cNvSpPr>
              <a:spLocks/>
            </p:cNvSpPr>
            <p:nvPr/>
          </p:nvSpPr>
          <p:spPr bwMode="auto">
            <a:xfrm>
              <a:off x="3003827" y="1725225"/>
              <a:ext cx="46660" cy="78668"/>
            </a:xfrm>
            <a:custGeom>
              <a:avLst/>
              <a:gdLst>
                <a:gd name="T0" fmla="*/ 2147483647 w 28"/>
                <a:gd name="T1" fmla="*/ 0 h 42"/>
                <a:gd name="T2" fmla="*/ 0 w 28"/>
                <a:gd name="T3" fmla="*/ 2147483647 h 42"/>
                <a:gd name="T4" fmla="*/ 0 w 28"/>
                <a:gd name="T5" fmla="*/ 2147483647 h 42"/>
                <a:gd name="T6" fmla="*/ 2147483647 w 28"/>
                <a:gd name="T7" fmla="*/ 2147483647 h 42"/>
                <a:gd name="T8" fmla="*/ 2147483647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28" y="0"/>
                  </a:moveTo>
                  <a:lnTo>
                    <a:pt x="0" y="36"/>
                  </a:lnTo>
                  <a:lnTo>
                    <a:pt x="0" y="42"/>
                  </a:lnTo>
                  <a:lnTo>
                    <a:pt x="28" y="14"/>
                  </a:lnTo>
                  <a:lnTo>
                    <a:pt x="28" y="0"/>
                  </a:lnTo>
                  <a:close/>
                </a:path>
              </a:pathLst>
            </a:custGeom>
            <a:solidFill>
              <a:srgbClr val="525759"/>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79" name="Rectangle 238">
              <a:extLst>
                <a:ext uri="{FF2B5EF4-FFF2-40B4-BE49-F238E27FC236}">
                  <a16:creationId xmlns:a16="http://schemas.microsoft.com/office/drawing/2014/main" id="{4474FDA8-3095-D7A7-673E-4C354EFD8307}"/>
                </a:ext>
              </a:extLst>
            </p:cNvPr>
            <p:cNvSpPr>
              <a:spLocks noChangeArrowheads="1"/>
            </p:cNvSpPr>
            <p:nvPr/>
          </p:nvSpPr>
          <p:spPr bwMode="auto">
            <a:xfrm>
              <a:off x="2790097" y="1429068"/>
              <a:ext cx="260391" cy="242171"/>
            </a:xfrm>
            <a:prstGeom prst="rect">
              <a:avLst/>
            </a:prstGeom>
            <a:solidFill>
              <a:srgbClr val="525759"/>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80" name="Rectangle 239">
              <a:extLst>
                <a:ext uri="{FF2B5EF4-FFF2-40B4-BE49-F238E27FC236}">
                  <a16:creationId xmlns:a16="http://schemas.microsoft.com/office/drawing/2014/main" id="{321B1B5E-F9EE-9B94-1453-29ADC2C52527}"/>
                </a:ext>
              </a:extLst>
            </p:cNvPr>
            <p:cNvSpPr>
              <a:spLocks noChangeArrowheads="1"/>
            </p:cNvSpPr>
            <p:nvPr/>
          </p:nvSpPr>
          <p:spPr bwMode="auto">
            <a:xfrm>
              <a:off x="2817188" y="1452206"/>
              <a:ext cx="209216" cy="192811"/>
            </a:xfrm>
            <a:prstGeom prst="rect">
              <a:avLst/>
            </a:prstGeom>
            <a:solidFill>
              <a:srgbClr val="FFFFFF"/>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81" name="Freeform 241">
              <a:extLst>
                <a:ext uri="{FF2B5EF4-FFF2-40B4-BE49-F238E27FC236}">
                  <a16:creationId xmlns:a16="http://schemas.microsoft.com/office/drawing/2014/main" id="{B634DCD5-B0BE-4FF6-3C4D-DE374D4C6B0A}"/>
                </a:ext>
              </a:extLst>
            </p:cNvPr>
            <p:cNvSpPr>
              <a:spLocks/>
            </p:cNvSpPr>
            <p:nvPr/>
          </p:nvSpPr>
          <p:spPr bwMode="auto">
            <a:xfrm>
              <a:off x="2833746" y="2217280"/>
              <a:ext cx="266411" cy="124941"/>
            </a:xfrm>
            <a:custGeom>
              <a:avLst/>
              <a:gdLst>
                <a:gd name="T0" fmla="*/ 2147483647 w 160"/>
                <a:gd name="T1" fmla="*/ 0 h 66"/>
                <a:gd name="T2" fmla="*/ 0 w 160"/>
                <a:gd name="T3" fmla="*/ 2147483647 h 66"/>
                <a:gd name="T4" fmla="*/ 0 w 160"/>
                <a:gd name="T5" fmla="*/ 2147483647 h 66"/>
                <a:gd name="T6" fmla="*/ 2147483647 w 160"/>
                <a:gd name="T7" fmla="*/ 2147483647 h 66"/>
                <a:gd name="T8" fmla="*/ 2147483647 w 160"/>
                <a:gd name="T9" fmla="*/ 2147483647 h 66"/>
                <a:gd name="T10" fmla="*/ 2147483647 w 160"/>
                <a:gd name="T11" fmla="*/ 0 h 66"/>
                <a:gd name="T12" fmla="*/ 2147483647 w 160"/>
                <a:gd name="T13" fmla="*/ 0 h 66"/>
                <a:gd name="T14" fmla="*/ 0 60000 65536"/>
                <a:gd name="T15" fmla="*/ 0 60000 65536"/>
                <a:gd name="T16" fmla="*/ 0 60000 65536"/>
                <a:gd name="T17" fmla="*/ 0 60000 65536"/>
                <a:gd name="T18" fmla="*/ 0 60000 65536"/>
                <a:gd name="T19" fmla="*/ 0 60000 65536"/>
                <a:gd name="T20" fmla="*/ 0 60000 65536"/>
                <a:gd name="T21" fmla="*/ 0 w 160"/>
                <a:gd name="T22" fmla="*/ 0 h 66"/>
                <a:gd name="T23" fmla="*/ 160 w 16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66">
                  <a:moveTo>
                    <a:pt x="42" y="0"/>
                  </a:moveTo>
                  <a:lnTo>
                    <a:pt x="0" y="42"/>
                  </a:lnTo>
                  <a:lnTo>
                    <a:pt x="0" y="66"/>
                  </a:lnTo>
                  <a:lnTo>
                    <a:pt x="118" y="66"/>
                  </a:lnTo>
                  <a:lnTo>
                    <a:pt x="160" y="24"/>
                  </a:lnTo>
                  <a:lnTo>
                    <a:pt x="160" y="0"/>
                  </a:lnTo>
                  <a:lnTo>
                    <a:pt x="42"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pic>
          <p:nvPicPr>
            <p:cNvPr id="182" name="Picture 242">
              <a:extLst>
                <a:ext uri="{FF2B5EF4-FFF2-40B4-BE49-F238E27FC236}">
                  <a16:creationId xmlns:a16="http://schemas.microsoft.com/office/drawing/2014/main" id="{11EA7700-D47B-A37F-6DA8-7535D0754880}"/>
                </a:ext>
              </a:extLst>
            </p:cNvPr>
            <p:cNvPicPr>
              <a:picLocks noChangeAspect="1" noChangeArrowheads="1"/>
            </p:cNvPicPr>
            <p:nvPr/>
          </p:nvPicPr>
          <p:blipFill>
            <a:blip r:embed="rId4" cstate="print"/>
            <a:srcRect/>
            <a:stretch>
              <a:fillRect/>
            </a:stretch>
          </p:blipFill>
          <p:spPr bwMode="auto">
            <a:xfrm>
              <a:off x="2820199" y="2201854"/>
              <a:ext cx="290494" cy="112602"/>
            </a:xfrm>
            <a:prstGeom prst="rect">
              <a:avLst/>
            </a:prstGeom>
            <a:noFill/>
            <a:ln w="9525">
              <a:noFill/>
              <a:miter lim="800000"/>
              <a:headEnd/>
              <a:tailEnd/>
            </a:ln>
          </p:spPr>
        </p:pic>
        <p:sp>
          <p:nvSpPr>
            <p:cNvPr id="183" name="Rectangle 243">
              <a:extLst>
                <a:ext uri="{FF2B5EF4-FFF2-40B4-BE49-F238E27FC236}">
                  <a16:creationId xmlns:a16="http://schemas.microsoft.com/office/drawing/2014/main" id="{06D8E4FA-564C-4643-FFD7-829CBBB3763E}"/>
                </a:ext>
              </a:extLst>
            </p:cNvPr>
            <p:cNvSpPr>
              <a:spLocks noChangeArrowheads="1"/>
            </p:cNvSpPr>
            <p:nvPr/>
          </p:nvSpPr>
          <p:spPr bwMode="auto">
            <a:xfrm>
              <a:off x="2833746" y="2295946"/>
              <a:ext cx="195669" cy="46275"/>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84" name="Freeform 244">
              <a:extLst>
                <a:ext uri="{FF2B5EF4-FFF2-40B4-BE49-F238E27FC236}">
                  <a16:creationId xmlns:a16="http://schemas.microsoft.com/office/drawing/2014/main" id="{76E926C8-DC68-BD7D-8879-3842D15E6663}"/>
                </a:ext>
              </a:extLst>
            </p:cNvPr>
            <p:cNvSpPr>
              <a:spLocks/>
            </p:cNvSpPr>
            <p:nvPr/>
          </p:nvSpPr>
          <p:spPr bwMode="auto">
            <a:xfrm>
              <a:off x="3029416" y="2217280"/>
              <a:ext cx="70741" cy="124941"/>
            </a:xfrm>
            <a:custGeom>
              <a:avLst/>
              <a:gdLst>
                <a:gd name="T0" fmla="*/ 2147483647 w 42"/>
                <a:gd name="T1" fmla="*/ 0 h 66"/>
                <a:gd name="T2" fmla="*/ 0 w 42"/>
                <a:gd name="T3" fmla="*/ 2147483647 h 66"/>
                <a:gd name="T4" fmla="*/ 0 w 42"/>
                <a:gd name="T5" fmla="*/ 2147483647 h 66"/>
                <a:gd name="T6" fmla="*/ 2147483647 w 42"/>
                <a:gd name="T7" fmla="*/ 2147483647 h 66"/>
                <a:gd name="T8" fmla="*/ 2147483647 w 42"/>
                <a:gd name="T9" fmla="*/ 0 h 66"/>
                <a:gd name="T10" fmla="*/ 0 60000 65536"/>
                <a:gd name="T11" fmla="*/ 0 60000 65536"/>
                <a:gd name="T12" fmla="*/ 0 60000 65536"/>
                <a:gd name="T13" fmla="*/ 0 60000 65536"/>
                <a:gd name="T14" fmla="*/ 0 60000 65536"/>
                <a:gd name="T15" fmla="*/ 0 w 42"/>
                <a:gd name="T16" fmla="*/ 0 h 66"/>
                <a:gd name="T17" fmla="*/ 42 w 42"/>
                <a:gd name="T18" fmla="*/ 66 h 66"/>
              </a:gdLst>
              <a:ahLst/>
              <a:cxnLst>
                <a:cxn ang="T10">
                  <a:pos x="T0" y="T1"/>
                </a:cxn>
                <a:cxn ang="T11">
                  <a:pos x="T2" y="T3"/>
                </a:cxn>
                <a:cxn ang="T12">
                  <a:pos x="T4" y="T5"/>
                </a:cxn>
                <a:cxn ang="T13">
                  <a:pos x="T6" y="T7"/>
                </a:cxn>
                <a:cxn ang="T14">
                  <a:pos x="T8" y="T9"/>
                </a:cxn>
              </a:cxnLst>
              <a:rect l="T15" t="T16" r="T17" b="T18"/>
              <a:pathLst>
                <a:path w="42" h="66">
                  <a:moveTo>
                    <a:pt x="42" y="0"/>
                  </a:moveTo>
                  <a:lnTo>
                    <a:pt x="0" y="42"/>
                  </a:lnTo>
                  <a:lnTo>
                    <a:pt x="0" y="66"/>
                  </a:lnTo>
                  <a:lnTo>
                    <a:pt x="42" y="24"/>
                  </a:lnTo>
                  <a:lnTo>
                    <a:pt x="42" y="0"/>
                  </a:lnTo>
                  <a:close/>
                </a:path>
              </a:pathLst>
            </a:custGeom>
            <a:solidFill>
              <a:srgbClr val="D53837"/>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85" name="Freeform 245">
              <a:extLst>
                <a:ext uri="{FF2B5EF4-FFF2-40B4-BE49-F238E27FC236}">
                  <a16:creationId xmlns:a16="http://schemas.microsoft.com/office/drawing/2014/main" id="{E084A330-E160-5469-90AB-69F0C23CDE76}"/>
                </a:ext>
              </a:extLst>
            </p:cNvPr>
            <p:cNvSpPr>
              <a:spLocks/>
            </p:cNvSpPr>
            <p:nvPr/>
          </p:nvSpPr>
          <p:spPr bwMode="auto">
            <a:xfrm>
              <a:off x="2732900" y="2337593"/>
              <a:ext cx="317586" cy="75582"/>
            </a:xfrm>
            <a:custGeom>
              <a:avLst/>
              <a:gdLst>
                <a:gd name="T0" fmla="*/ 2147483647 w 190"/>
                <a:gd name="T1" fmla="*/ 0 h 40"/>
                <a:gd name="T2" fmla="*/ 0 w 190"/>
                <a:gd name="T3" fmla="*/ 2147483647 h 40"/>
                <a:gd name="T4" fmla="*/ 0 w 190"/>
                <a:gd name="T5" fmla="*/ 2147483647 h 40"/>
                <a:gd name="T6" fmla="*/ 0 w 190"/>
                <a:gd name="T7" fmla="*/ 2147483647 h 40"/>
                <a:gd name="T8" fmla="*/ 2147483647 w 190"/>
                <a:gd name="T9" fmla="*/ 2147483647 h 40"/>
                <a:gd name="T10" fmla="*/ 2147483647 w 190"/>
                <a:gd name="T11" fmla="*/ 2147483647 h 40"/>
                <a:gd name="T12" fmla="*/ 2147483647 w 190"/>
                <a:gd name="T13" fmla="*/ 0 h 40"/>
                <a:gd name="T14" fmla="*/ 2147483647 w 19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40"/>
                <a:gd name="T26" fmla="*/ 190 w 19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40">
                  <a:moveTo>
                    <a:pt x="28" y="0"/>
                  </a:moveTo>
                  <a:lnTo>
                    <a:pt x="0" y="34"/>
                  </a:lnTo>
                  <a:lnTo>
                    <a:pt x="0" y="40"/>
                  </a:lnTo>
                  <a:lnTo>
                    <a:pt x="162" y="40"/>
                  </a:lnTo>
                  <a:lnTo>
                    <a:pt x="190" y="14"/>
                  </a:lnTo>
                  <a:lnTo>
                    <a:pt x="190" y="0"/>
                  </a:lnTo>
                  <a:lnTo>
                    <a:pt x="28"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86" name="Freeform 246">
              <a:extLst>
                <a:ext uri="{FF2B5EF4-FFF2-40B4-BE49-F238E27FC236}">
                  <a16:creationId xmlns:a16="http://schemas.microsoft.com/office/drawing/2014/main" id="{DF8AD9B7-FD57-5D6B-F8E7-C295A6C22ED3}"/>
                </a:ext>
              </a:extLst>
            </p:cNvPr>
            <p:cNvSpPr>
              <a:spLocks/>
            </p:cNvSpPr>
            <p:nvPr/>
          </p:nvSpPr>
          <p:spPr bwMode="auto">
            <a:xfrm>
              <a:off x="2732900" y="2337594"/>
              <a:ext cx="317586" cy="64785"/>
            </a:xfrm>
            <a:custGeom>
              <a:avLst/>
              <a:gdLst>
                <a:gd name="T0" fmla="*/ 2147483647 w 190"/>
                <a:gd name="T1" fmla="*/ 0 h 34"/>
                <a:gd name="T2" fmla="*/ 2147483647 w 190"/>
                <a:gd name="T3" fmla="*/ 0 h 34"/>
                <a:gd name="T4" fmla="*/ 0 w 190"/>
                <a:gd name="T5" fmla="*/ 2147483647 h 34"/>
                <a:gd name="T6" fmla="*/ 2147483647 w 190"/>
                <a:gd name="T7" fmla="*/ 2147483647 h 34"/>
                <a:gd name="T8" fmla="*/ 2147483647 w 190"/>
                <a:gd name="T9" fmla="*/ 0 h 34"/>
                <a:gd name="T10" fmla="*/ 0 60000 65536"/>
                <a:gd name="T11" fmla="*/ 0 60000 65536"/>
                <a:gd name="T12" fmla="*/ 0 60000 65536"/>
                <a:gd name="T13" fmla="*/ 0 60000 65536"/>
                <a:gd name="T14" fmla="*/ 0 60000 65536"/>
                <a:gd name="T15" fmla="*/ 0 w 190"/>
                <a:gd name="T16" fmla="*/ 0 h 34"/>
                <a:gd name="T17" fmla="*/ 190 w 190"/>
                <a:gd name="T18" fmla="*/ 34 h 34"/>
              </a:gdLst>
              <a:ahLst/>
              <a:cxnLst>
                <a:cxn ang="T10">
                  <a:pos x="T0" y="T1"/>
                </a:cxn>
                <a:cxn ang="T11">
                  <a:pos x="T2" y="T3"/>
                </a:cxn>
                <a:cxn ang="T12">
                  <a:pos x="T4" y="T5"/>
                </a:cxn>
                <a:cxn ang="T13">
                  <a:pos x="T6" y="T7"/>
                </a:cxn>
                <a:cxn ang="T14">
                  <a:pos x="T8" y="T9"/>
                </a:cxn>
              </a:cxnLst>
              <a:rect l="T15" t="T16" r="T17" b="T18"/>
              <a:pathLst>
                <a:path w="190" h="34">
                  <a:moveTo>
                    <a:pt x="190" y="0"/>
                  </a:moveTo>
                  <a:lnTo>
                    <a:pt x="28" y="0"/>
                  </a:lnTo>
                  <a:lnTo>
                    <a:pt x="0" y="34"/>
                  </a:lnTo>
                  <a:lnTo>
                    <a:pt x="162" y="34"/>
                  </a:lnTo>
                  <a:lnTo>
                    <a:pt x="190" y="0"/>
                  </a:lnTo>
                  <a:close/>
                </a:path>
              </a:pathLst>
            </a:custGeom>
            <a:solidFill>
              <a:srgbClr val="DC5B52"/>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87" name="Freeform 247">
              <a:extLst>
                <a:ext uri="{FF2B5EF4-FFF2-40B4-BE49-F238E27FC236}">
                  <a16:creationId xmlns:a16="http://schemas.microsoft.com/office/drawing/2014/main" id="{07EB8920-3038-87A7-C506-390F0FA602D0}"/>
                </a:ext>
              </a:extLst>
            </p:cNvPr>
            <p:cNvSpPr>
              <a:spLocks/>
            </p:cNvSpPr>
            <p:nvPr/>
          </p:nvSpPr>
          <p:spPr bwMode="auto">
            <a:xfrm>
              <a:off x="2756983" y="2345306"/>
              <a:ext cx="209216" cy="46275"/>
            </a:xfrm>
            <a:custGeom>
              <a:avLst/>
              <a:gdLst>
                <a:gd name="T0" fmla="*/ 2147483647 w 126"/>
                <a:gd name="T1" fmla="*/ 0 h 24"/>
                <a:gd name="T2" fmla="*/ 2147483647 w 126"/>
                <a:gd name="T3" fmla="*/ 0 h 24"/>
                <a:gd name="T4" fmla="*/ 0 w 126"/>
                <a:gd name="T5" fmla="*/ 2147483647 h 24"/>
                <a:gd name="T6" fmla="*/ 2147483647 w 126"/>
                <a:gd name="T7" fmla="*/ 2147483647 h 24"/>
                <a:gd name="T8" fmla="*/ 2147483647 w 126"/>
                <a:gd name="T9" fmla="*/ 0 h 24"/>
                <a:gd name="T10" fmla="*/ 0 60000 65536"/>
                <a:gd name="T11" fmla="*/ 0 60000 65536"/>
                <a:gd name="T12" fmla="*/ 0 60000 65536"/>
                <a:gd name="T13" fmla="*/ 0 60000 65536"/>
                <a:gd name="T14" fmla="*/ 0 60000 65536"/>
                <a:gd name="T15" fmla="*/ 0 w 126"/>
                <a:gd name="T16" fmla="*/ 0 h 24"/>
                <a:gd name="T17" fmla="*/ 126 w 126"/>
                <a:gd name="T18" fmla="*/ 24 h 24"/>
              </a:gdLst>
              <a:ahLst/>
              <a:cxnLst>
                <a:cxn ang="T10">
                  <a:pos x="T0" y="T1"/>
                </a:cxn>
                <a:cxn ang="T11">
                  <a:pos x="T2" y="T3"/>
                </a:cxn>
                <a:cxn ang="T12">
                  <a:pos x="T4" y="T5"/>
                </a:cxn>
                <a:cxn ang="T13">
                  <a:pos x="T6" y="T7"/>
                </a:cxn>
                <a:cxn ang="T14">
                  <a:pos x="T8" y="T9"/>
                </a:cxn>
              </a:cxnLst>
              <a:rect l="T15" t="T16" r="T17" b="T18"/>
              <a:pathLst>
                <a:path w="126" h="24">
                  <a:moveTo>
                    <a:pt x="126" y="0"/>
                  </a:moveTo>
                  <a:lnTo>
                    <a:pt x="18" y="0"/>
                  </a:lnTo>
                  <a:lnTo>
                    <a:pt x="0" y="24"/>
                  </a:lnTo>
                  <a:lnTo>
                    <a:pt x="108" y="24"/>
                  </a:lnTo>
                  <a:lnTo>
                    <a:pt x="126"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88" name="Freeform 248">
              <a:extLst>
                <a:ext uri="{FF2B5EF4-FFF2-40B4-BE49-F238E27FC236}">
                  <a16:creationId xmlns:a16="http://schemas.microsoft.com/office/drawing/2014/main" id="{83C8FE1D-0518-009D-D9A5-A96AC38D10C2}"/>
                </a:ext>
              </a:extLst>
            </p:cNvPr>
            <p:cNvSpPr>
              <a:spLocks/>
            </p:cNvSpPr>
            <p:nvPr/>
          </p:nvSpPr>
          <p:spPr bwMode="auto">
            <a:xfrm>
              <a:off x="2946631" y="2345306"/>
              <a:ext cx="82784" cy="46275"/>
            </a:xfrm>
            <a:custGeom>
              <a:avLst/>
              <a:gdLst>
                <a:gd name="T0" fmla="*/ 2147483647 w 50"/>
                <a:gd name="T1" fmla="*/ 0 h 24"/>
                <a:gd name="T2" fmla="*/ 2147483647 w 50"/>
                <a:gd name="T3" fmla="*/ 0 h 24"/>
                <a:gd name="T4" fmla="*/ 0 w 50"/>
                <a:gd name="T5" fmla="*/ 2147483647 h 24"/>
                <a:gd name="T6" fmla="*/ 2147483647 w 50"/>
                <a:gd name="T7" fmla="*/ 2147483647 h 24"/>
                <a:gd name="T8" fmla="*/ 2147483647 w 50"/>
                <a:gd name="T9" fmla="*/ 0 h 24"/>
                <a:gd name="T10" fmla="*/ 0 60000 65536"/>
                <a:gd name="T11" fmla="*/ 0 60000 65536"/>
                <a:gd name="T12" fmla="*/ 0 60000 65536"/>
                <a:gd name="T13" fmla="*/ 0 60000 65536"/>
                <a:gd name="T14" fmla="*/ 0 60000 65536"/>
                <a:gd name="T15" fmla="*/ 0 w 50"/>
                <a:gd name="T16" fmla="*/ 0 h 24"/>
                <a:gd name="T17" fmla="*/ 50 w 50"/>
                <a:gd name="T18" fmla="*/ 24 h 24"/>
              </a:gdLst>
              <a:ahLst/>
              <a:cxnLst>
                <a:cxn ang="T10">
                  <a:pos x="T0" y="T1"/>
                </a:cxn>
                <a:cxn ang="T11">
                  <a:pos x="T2" y="T3"/>
                </a:cxn>
                <a:cxn ang="T12">
                  <a:pos x="T4" y="T5"/>
                </a:cxn>
                <a:cxn ang="T13">
                  <a:pos x="T6" y="T7"/>
                </a:cxn>
                <a:cxn ang="T14">
                  <a:pos x="T8" y="T9"/>
                </a:cxn>
              </a:cxnLst>
              <a:rect l="T15" t="T16" r="T17" b="T18"/>
              <a:pathLst>
                <a:path w="50" h="24">
                  <a:moveTo>
                    <a:pt x="50" y="0"/>
                  </a:moveTo>
                  <a:lnTo>
                    <a:pt x="18" y="0"/>
                  </a:lnTo>
                  <a:lnTo>
                    <a:pt x="0" y="24"/>
                  </a:lnTo>
                  <a:lnTo>
                    <a:pt x="32" y="24"/>
                  </a:lnTo>
                  <a:lnTo>
                    <a:pt x="50"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89" name="Rectangle 249">
              <a:extLst>
                <a:ext uri="{FF2B5EF4-FFF2-40B4-BE49-F238E27FC236}">
                  <a16:creationId xmlns:a16="http://schemas.microsoft.com/office/drawing/2014/main" id="{B6474FB4-F6FA-32EB-3600-5269A3D207AC}"/>
                </a:ext>
              </a:extLst>
            </p:cNvPr>
            <p:cNvSpPr>
              <a:spLocks noChangeArrowheads="1"/>
            </p:cNvSpPr>
            <p:nvPr/>
          </p:nvSpPr>
          <p:spPr bwMode="auto">
            <a:xfrm>
              <a:off x="2732900" y="2402379"/>
              <a:ext cx="270926" cy="10797"/>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90" name="Freeform 250">
              <a:extLst>
                <a:ext uri="{FF2B5EF4-FFF2-40B4-BE49-F238E27FC236}">
                  <a16:creationId xmlns:a16="http://schemas.microsoft.com/office/drawing/2014/main" id="{194C7F1A-7F7A-C096-AE07-CBC8038C6FDA}"/>
                </a:ext>
              </a:extLst>
            </p:cNvPr>
            <p:cNvSpPr>
              <a:spLocks/>
            </p:cNvSpPr>
            <p:nvPr/>
          </p:nvSpPr>
          <p:spPr bwMode="auto">
            <a:xfrm>
              <a:off x="3003827" y="2337593"/>
              <a:ext cx="46660" cy="75582"/>
            </a:xfrm>
            <a:custGeom>
              <a:avLst/>
              <a:gdLst>
                <a:gd name="T0" fmla="*/ 2147483647 w 28"/>
                <a:gd name="T1" fmla="*/ 0 h 40"/>
                <a:gd name="T2" fmla="*/ 0 w 28"/>
                <a:gd name="T3" fmla="*/ 2147483647 h 40"/>
                <a:gd name="T4" fmla="*/ 0 w 28"/>
                <a:gd name="T5" fmla="*/ 2147483647 h 40"/>
                <a:gd name="T6" fmla="*/ 2147483647 w 28"/>
                <a:gd name="T7" fmla="*/ 2147483647 h 40"/>
                <a:gd name="T8" fmla="*/ 2147483647 w 28"/>
                <a:gd name="T9" fmla="*/ 0 h 40"/>
                <a:gd name="T10" fmla="*/ 0 60000 65536"/>
                <a:gd name="T11" fmla="*/ 0 60000 65536"/>
                <a:gd name="T12" fmla="*/ 0 60000 65536"/>
                <a:gd name="T13" fmla="*/ 0 60000 65536"/>
                <a:gd name="T14" fmla="*/ 0 60000 65536"/>
                <a:gd name="T15" fmla="*/ 0 w 28"/>
                <a:gd name="T16" fmla="*/ 0 h 40"/>
                <a:gd name="T17" fmla="*/ 28 w 28"/>
                <a:gd name="T18" fmla="*/ 40 h 40"/>
              </a:gdLst>
              <a:ahLst/>
              <a:cxnLst>
                <a:cxn ang="T10">
                  <a:pos x="T0" y="T1"/>
                </a:cxn>
                <a:cxn ang="T11">
                  <a:pos x="T2" y="T3"/>
                </a:cxn>
                <a:cxn ang="T12">
                  <a:pos x="T4" y="T5"/>
                </a:cxn>
                <a:cxn ang="T13">
                  <a:pos x="T6" y="T7"/>
                </a:cxn>
                <a:cxn ang="T14">
                  <a:pos x="T8" y="T9"/>
                </a:cxn>
              </a:cxnLst>
              <a:rect l="T15" t="T16" r="T17" b="T18"/>
              <a:pathLst>
                <a:path w="28" h="40">
                  <a:moveTo>
                    <a:pt x="28" y="0"/>
                  </a:moveTo>
                  <a:lnTo>
                    <a:pt x="0" y="34"/>
                  </a:lnTo>
                  <a:lnTo>
                    <a:pt x="0" y="40"/>
                  </a:lnTo>
                  <a:lnTo>
                    <a:pt x="28" y="14"/>
                  </a:lnTo>
                  <a:lnTo>
                    <a:pt x="28"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91" name="Freeform 251">
              <a:extLst>
                <a:ext uri="{FF2B5EF4-FFF2-40B4-BE49-F238E27FC236}">
                  <a16:creationId xmlns:a16="http://schemas.microsoft.com/office/drawing/2014/main" id="{8ECAB5BA-9F9F-925E-5B34-17B2520645FA}"/>
                </a:ext>
              </a:extLst>
            </p:cNvPr>
            <p:cNvSpPr>
              <a:spLocks/>
            </p:cNvSpPr>
            <p:nvPr/>
          </p:nvSpPr>
          <p:spPr bwMode="auto">
            <a:xfrm>
              <a:off x="2790097" y="1970481"/>
              <a:ext cx="326617" cy="314668"/>
            </a:xfrm>
            <a:custGeom>
              <a:avLst/>
              <a:gdLst>
                <a:gd name="T0" fmla="*/ 2147483647 w 196"/>
                <a:gd name="T1" fmla="*/ 2147483647 h 166"/>
                <a:gd name="T2" fmla="*/ 0 w 196"/>
                <a:gd name="T3" fmla="*/ 2147483647 h 166"/>
                <a:gd name="T4" fmla="*/ 0 w 196"/>
                <a:gd name="T5" fmla="*/ 2147483647 h 166"/>
                <a:gd name="T6" fmla="*/ 2147483647 w 196"/>
                <a:gd name="T7" fmla="*/ 2147483647 h 166"/>
                <a:gd name="T8" fmla="*/ 2147483647 w 196"/>
                <a:gd name="T9" fmla="*/ 2147483647 h 166"/>
                <a:gd name="T10" fmla="*/ 2147483647 w 196"/>
                <a:gd name="T11" fmla="*/ 0 h 166"/>
                <a:gd name="T12" fmla="*/ 2147483647 w 196"/>
                <a:gd name="T13" fmla="*/ 2147483647 h 166"/>
                <a:gd name="T14" fmla="*/ 0 60000 65536"/>
                <a:gd name="T15" fmla="*/ 0 60000 65536"/>
                <a:gd name="T16" fmla="*/ 0 60000 65536"/>
                <a:gd name="T17" fmla="*/ 0 60000 65536"/>
                <a:gd name="T18" fmla="*/ 0 60000 65536"/>
                <a:gd name="T19" fmla="*/ 0 60000 65536"/>
                <a:gd name="T20" fmla="*/ 0 60000 65536"/>
                <a:gd name="T21" fmla="*/ 0 w 196"/>
                <a:gd name="T22" fmla="*/ 0 h 166"/>
                <a:gd name="T23" fmla="*/ 196 w 196"/>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66">
                  <a:moveTo>
                    <a:pt x="78" y="2"/>
                  </a:moveTo>
                  <a:lnTo>
                    <a:pt x="0" y="38"/>
                  </a:lnTo>
                  <a:lnTo>
                    <a:pt x="0" y="166"/>
                  </a:lnTo>
                  <a:lnTo>
                    <a:pt x="156" y="166"/>
                  </a:lnTo>
                  <a:lnTo>
                    <a:pt x="196" y="104"/>
                  </a:lnTo>
                  <a:lnTo>
                    <a:pt x="196" y="0"/>
                  </a:lnTo>
                  <a:lnTo>
                    <a:pt x="78" y="2"/>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92" name="Rectangle 252">
              <a:extLst>
                <a:ext uri="{FF2B5EF4-FFF2-40B4-BE49-F238E27FC236}">
                  <a16:creationId xmlns:a16="http://schemas.microsoft.com/office/drawing/2014/main" id="{1941FCED-F82B-C416-ABD2-6C98301EC6CB}"/>
                </a:ext>
              </a:extLst>
            </p:cNvPr>
            <p:cNvSpPr>
              <a:spLocks noChangeArrowheads="1"/>
            </p:cNvSpPr>
            <p:nvPr/>
          </p:nvSpPr>
          <p:spPr bwMode="auto">
            <a:xfrm>
              <a:off x="2790097" y="2042979"/>
              <a:ext cx="260391" cy="242171"/>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93" name="Rectangle 253">
              <a:extLst>
                <a:ext uri="{FF2B5EF4-FFF2-40B4-BE49-F238E27FC236}">
                  <a16:creationId xmlns:a16="http://schemas.microsoft.com/office/drawing/2014/main" id="{35880768-71B9-0852-D447-D499E225B035}"/>
                </a:ext>
              </a:extLst>
            </p:cNvPr>
            <p:cNvSpPr>
              <a:spLocks noChangeArrowheads="1"/>
            </p:cNvSpPr>
            <p:nvPr/>
          </p:nvSpPr>
          <p:spPr bwMode="auto">
            <a:xfrm>
              <a:off x="2817188" y="2064573"/>
              <a:ext cx="209216" cy="194354"/>
            </a:xfrm>
            <a:prstGeom prst="rect">
              <a:avLst/>
            </a:prstGeom>
            <a:solidFill>
              <a:srgbClr val="FFFFFF"/>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94" name="Freeform 254">
              <a:extLst>
                <a:ext uri="{FF2B5EF4-FFF2-40B4-BE49-F238E27FC236}">
                  <a16:creationId xmlns:a16="http://schemas.microsoft.com/office/drawing/2014/main" id="{35D4B9BF-7EB1-B6BE-2D27-B2B5E02BF74F}"/>
                </a:ext>
              </a:extLst>
            </p:cNvPr>
            <p:cNvSpPr>
              <a:spLocks/>
            </p:cNvSpPr>
            <p:nvPr/>
          </p:nvSpPr>
          <p:spPr bwMode="auto">
            <a:xfrm>
              <a:off x="2790097" y="1970481"/>
              <a:ext cx="326617" cy="314668"/>
            </a:xfrm>
            <a:custGeom>
              <a:avLst/>
              <a:gdLst>
                <a:gd name="T0" fmla="*/ 2147483647 w 196"/>
                <a:gd name="T1" fmla="*/ 0 h 166"/>
                <a:gd name="T2" fmla="*/ 0 w 196"/>
                <a:gd name="T3" fmla="*/ 2147483647 h 166"/>
                <a:gd name="T4" fmla="*/ 2147483647 w 196"/>
                <a:gd name="T5" fmla="*/ 2147483647 h 166"/>
                <a:gd name="T6" fmla="*/ 2147483647 w 196"/>
                <a:gd name="T7" fmla="*/ 2147483647 h 166"/>
                <a:gd name="T8" fmla="*/ 2147483647 w 196"/>
                <a:gd name="T9" fmla="*/ 2147483647 h 166"/>
                <a:gd name="T10" fmla="*/ 2147483647 w 196"/>
                <a:gd name="T11" fmla="*/ 2147483647 h 166"/>
                <a:gd name="T12" fmla="*/ 2147483647 w 196"/>
                <a:gd name="T13" fmla="*/ 0 h 166"/>
                <a:gd name="T14" fmla="*/ 2147483647 w 196"/>
                <a:gd name="T15" fmla="*/ 0 h 16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166"/>
                <a:gd name="T26" fmla="*/ 196 w 196"/>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166">
                  <a:moveTo>
                    <a:pt x="78" y="0"/>
                  </a:moveTo>
                  <a:lnTo>
                    <a:pt x="0" y="38"/>
                  </a:lnTo>
                  <a:lnTo>
                    <a:pt x="156" y="38"/>
                  </a:lnTo>
                  <a:lnTo>
                    <a:pt x="156" y="166"/>
                  </a:lnTo>
                  <a:lnTo>
                    <a:pt x="196" y="104"/>
                  </a:lnTo>
                  <a:lnTo>
                    <a:pt x="196" y="0"/>
                  </a:lnTo>
                  <a:lnTo>
                    <a:pt x="78" y="0"/>
                  </a:lnTo>
                  <a:close/>
                </a:path>
              </a:pathLst>
            </a:custGeom>
            <a:solidFill>
              <a:srgbClr val="D53837"/>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95" name="Freeform 255">
              <a:extLst>
                <a:ext uri="{FF2B5EF4-FFF2-40B4-BE49-F238E27FC236}">
                  <a16:creationId xmlns:a16="http://schemas.microsoft.com/office/drawing/2014/main" id="{A2C617A6-3F7E-266B-61F9-F1FB773297A4}"/>
                </a:ext>
              </a:extLst>
            </p:cNvPr>
            <p:cNvSpPr>
              <a:spLocks/>
            </p:cNvSpPr>
            <p:nvPr/>
          </p:nvSpPr>
          <p:spPr bwMode="auto">
            <a:xfrm>
              <a:off x="2833746" y="2852785"/>
              <a:ext cx="266411" cy="124941"/>
            </a:xfrm>
            <a:custGeom>
              <a:avLst/>
              <a:gdLst>
                <a:gd name="T0" fmla="*/ 2147483647 w 160"/>
                <a:gd name="T1" fmla="*/ 0 h 66"/>
                <a:gd name="T2" fmla="*/ 0 w 160"/>
                <a:gd name="T3" fmla="*/ 2147483647 h 66"/>
                <a:gd name="T4" fmla="*/ 0 w 160"/>
                <a:gd name="T5" fmla="*/ 2147483647 h 66"/>
                <a:gd name="T6" fmla="*/ 2147483647 w 160"/>
                <a:gd name="T7" fmla="*/ 2147483647 h 66"/>
                <a:gd name="T8" fmla="*/ 2147483647 w 160"/>
                <a:gd name="T9" fmla="*/ 2147483647 h 66"/>
                <a:gd name="T10" fmla="*/ 2147483647 w 160"/>
                <a:gd name="T11" fmla="*/ 0 h 66"/>
                <a:gd name="T12" fmla="*/ 2147483647 w 160"/>
                <a:gd name="T13" fmla="*/ 0 h 66"/>
                <a:gd name="T14" fmla="*/ 0 60000 65536"/>
                <a:gd name="T15" fmla="*/ 0 60000 65536"/>
                <a:gd name="T16" fmla="*/ 0 60000 65536"/>
                <a:gd name="T17" fmla="*/ 0 60000 65536"/>
                <a:gd name="T18" fmla="*/ 0 60000 65536"/>
                <a:gd name="T19" fmla="*/ 0 60000 65536"/>
                <a:gd name="T20" fmla="*/ 0 60000 65536"/>
                <a:gd name="T21" fmla="*/ 0 w 160"/>
                <a:gd name="T22" fmla="*/ 0 h 66"/>
                <a:gd name="T23" fmla="*/ 160 w 16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66">
                  <a:moveTo>
                    <a:pt x="42" y="0"/>
                  </a:moveTo>
                  <a:lnTo>
                    <a:pt x="0" y="42"/>
                  </a:lnTo>
                  <a:lnTo>
                    <a:pt x="0" y="66"/>
                  </a:lnTo>
                  <a:lnTo>
                    <a:pt x="118" y="66"/>
                  </a:lnTo>
                  <a:lnTo>
                    <a:pt x="160" y="24"/>
                  </a:lnTo>
                  <a:lnTo>
                    <a:pt x="160" y="0"/>
                  </a:lnTo>
                  <a:lnTo>
                    <a:pt x="42"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pic>
          <p:nvPicPr>
            <p:cNvPr id="196" name="Picture 256">
              <a:extLst>
                <a:ext uri="{FF2B5EF4-FFF2-40B4-BE49-F238E27FC236}">
                  <a16:creationId xmlns:a16="http://schemas.microsoft.com/office/drawing/2014/main" id="{200200DA-EC56-1493-FC01-C93130124154}"/>
                </a:ext>
              </a:extLst>
            </p:cNvPr>
            <p:cNvPicPr>
              <a:picLocks noChangeAspect="1" noChangeArrowheads="1"/>
            </p:cNvPicPr>
            <p:nvPr/>
          </p:nvPicPr>
          <p:blipFill>
            <a:blip r:embed="rId5" cstate="print"/>
            <a:srcRect/>
            <a:stretch>
              <a:fillRect/>
            </a:stretch>
          </p:blipFill>
          <p:spPr bwMode="auto">
            <a:xfrm>
              <a:off x="2820199" y="2837359"/>
              <a:ext cx="290494" cy="114144"/>
            </a:xfrm>
            <a:prstGeom prst="rect">
              <a:avLst/>
            </a:prstGeom>
            <a:noFill/>
            <a:ln w="9525">
              <a:noFill/>
              <a:miter lim="800000"/>
              <a:headEnd/>
              <a:tailEnd/>
            </a:ln>
          </p:spPr>
        </p:pic>
        <p:sp>
          <p:nvSpPr>
            <p:cNvPr id="197" name="Rectangle 257">
              <a:extLst>
                <a:ext uri="{FF2B5EF4-FFF2-40B4-BE49-F238E27FC236}">
                  <a16:creationId xmlns:a16="http://schemas.microsoft.com/office/drawing/2014/main" id="{BE86C2FF-1766-34BD-DA14-B4C3F5171523}"/>
                </a:ext>
              </a:extLst>
            </p:cNvPr>
            <p:cNvSpPr>
              <a:spLocks noChangeArrowheads="1"/>
            </p:cNvSpPr>
            <p:nvPr/>
          </p:nvSpPr>
          <p:spPr bwMode="auto">
            <a:xfrm>
              <a:off x="2833746" y="2932993"/>
              <a:ext cx="195669" cy="44732"/>
            </a:xfrm>
            <a:prstGeom prst="rect">
              <a:avLst/>
            </a:prstGeom>
            <a:solidFill>
              <a:srgbClr val="525759"/>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98" name="Freeform 258">
              <a:extLst>
                <a:ext uri="{FF2B5EF4-FFF2-40B4-BE49-F238E27FC236}">
                  <a16:creationId xmlns:a16="http://schemas.microsoft.com/office/drawing/2014/main" id="{79D0088D-20AB-8E37-4E1B-5FA8AC693F3C}"/>
                </a:ext>
              </a:extLst>
            </p:cNvPr>
            <p:cNvSpPr>
              <a:spLocks/>
            </p:cNvSpPr>
            <p:nvPr/>
          </p:nvSpPr>
          <p:spPr bwMode="auto">
            <a:xfrm>
              <a:off x="3029416" y="2852785"/>
              <a:ext cx="70741" cy="124941"/>
            </a:xfrm>
            <a:custGeom>
              <a:avLst/>
              <a:gdLst>
                <a:gd name="T0" fmla="*/ 2147483647 w 42"/>
                <a:gd name="T1" fmla="*/ 0 h 66"/>
                <a:gd name="T2" fmla="*/ 0 w 42"/>
                <a:gd name="T3" fmla="*/ 2147483647 h 66"/>
                <a:gd name="T4" fmla="*/ 0 w 42"/>
                <a:gd name="T5" fmla="*/ 2147483647 h 66"/>
                <a:gd name="T6" fmla="*/ 2147483647 w 42"/>
                <a:gd name="T7" fmla="*/ 2147483647 h 66"/>
                <a:gd name="T8" fmla="*/ 2147483647 w 42"/>
                <a:gd name="T9" fmla="*/ 0 h 66"/>
                <a:gd name="T10" fmla="*/ 0 60000 65536"/>
                <a:gd name="T11" fmla="*/ 0 60000 65536"/>
                <a:gd name="T12" fmla="*/ 0 60000 65536"/>
                <a:gd name="T13" fmla="*/ 0 60000 65536"/>
                <a:gd name="T14" fmla="*/ 0 60000 65536"/>
                <a:gd name="T15" fmla="*/ 0 w 42"/>
                <a:gd name="T16" fmla="*/ 0 h 66"/>
                <a:gd name="T17" fmla="*/ 42 w 42"/>
                <a:gd name="T18" fmla="*/ 66 h 66"/>
              </a:gdLst>
              <a:ahLst/>
              <a:cxnLst>
                <a:cxn ang="T10">
                  <a:pos x="T0" y="T1"/>
                </a:cxn>
                <a:cxn ang="T11">
                  <a:pos x="T2" y="T3"/>
                </a:cxn>
                <a:cxn ang="T12">
                  <a:pos x="T4" y="T5"/>
                </a:cxn>
                <a:cxn ang="T13">
                  <a:pos x="T6" y="T7"/>
                </a:cxn>
                <a:cxn ang="T14">
                  <a:pos x="T8" y="T9"/>
                </a:cxn>
              </a:cxnLst>
              <a:rect l="T15" t="T16" r="T17" b="T18"/>
              <a:pathLst>
                <a:path w="42" h="66">
                  <a:moveTo>
                    <a:pt x="42" y="0"/>
                  </a:moveTo>
                  <a:lnTo>
                    <a:pt x="0" y="42"/>
                  </a:lnTo>
                  <a:lnTo>
                    <a:pt x="0" y="66"/>
                  </a:lnTo>
                  <a:lnTo>
                    <a:pt x="42" y="24"/>
                  </a:lnTo>
                  <a:lnTo>
                    <a:pt x="42" y="0"/>
                  </a:lnTo>
                  <a:close/>
                </a:path>
              </a:pathLst>
            </a:custGeom>
            <a:solidFill>
              <a:srgbClr val="82888A"/>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199" name="Freeform 259">
              <a:extLst>
                <a:ext uri="{FF2B5EF4-FFF2-40B4-BE49-F238E27FC236}">
                  <a16:creationId xmlns:a16="http://schemas.microsoft.com/office/drawing/2014/main" id="{DA538A14-B8C8-C1B2-5639-995A8E8ADCBA}"/>
                </a:ext>
              </a:extLst>
            </p:cNvPr>
            <p:cNvSpPr>
              <a:spLocks/>
            </p:cNvSpPr>
            <p:nvPr/>
          </p:nvSpPr>
          <p:spPr bwMode="auto">
            <a:xfrm>
              <a:off x="2732900" y="2974640"/>
              <a:ext cx="317586" cy="78668"/>
            </a:xfrm>
            <a:custGeom>
              <a:avLst/>
              <a:gdLst>
                <a:gd name="T0" fmla="*/ 2147483647 w 190"/>
                <a:gd name="T1" fmla="*/ 0 h 42"/>
                <a:gd name="T2" fmla="*/ 0 w 190"/>
                <a:gd name="T3" fmla="*/ 2147483647 h 42"/>
                <a:gd name="T4" fmla="*/ 0 w 190"/>
                <a:gd name="T5" fmla="*/ 2147483647 h 42"/>
                <a:gd name="T6" fmla="*/ 0 w 190"/>
                <a:gd name="T7" fmla="*/ 2147483647 h 42"/>
                <a:gd name="T8" fmla="*/ 2147483647 w 190"/>
                <a:gd name="T9" fmla="*/ 2147483647 h 42"/>
                <a:gd name="T10" fmla="*/ 2147483647 w 190"/>
                <a:gd name="T11" fmla="*/ 2147483647 h 42"/>
                <a:gd name="T12" fmla="*/ 2147483647 w 190"/>
                <a:gd name="T13" fmla="*/ 0 h 42"/>
                <a:gd name="T14" fmla="*/ 2147483647 w 190"/>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42"/>
                <a:gd name="T26" fmla="*/ 190 w 19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42">
                  <a:moveTo>
                    <a:pt x="28" y="0"/>
                  </a:moveTo>
                  <a:lnTo>
                    <a:pt x="0" y="34"/>
                  </a:lnTo>
                  <a:lnTo>
                    <a:pt x="0" y="42"/>
                  </a:lnTo>
                  <a:lnTo>
                    <a:pt x="162" y="42"/>
                  </a:lnTo>
                  <a:lnTo>
                    <a:pt x="190" y="14"/>
                  </a:lnTo>
                  <a:lnTo>
                    <a:pt x="190" y="0"/>
                  </a:lnTo>
                  <a:lnTo>
                    <a:pt x="28"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00" name="Freeform 260">
              <a:extLst>
                <a:ext uri="{FF2B5EF4-FFF2-40B4-BE49-F238E27FC236}">
                  <a16:creationId xmlns:a16="http://schemas.microsoft.com/office/drawing/2014/main" id="{40F4A9E2-A505-F66A-B836-979081DA1BF3}"/>
                </a:ext>
              </a:extLst>
            </p:cNvPr>
            <p:cNvSpPr>
              <a:spLocks/>
            </p:cNvSpPr>
            <p:nvPr/>
          </p:nvSpPr>
          <p:spPr bwMode="auto">
            <a:xfrm>
              <a:off x="2732900" y="2974640"/>
              <a:ext cx="317586" cy="63242"/>
            </a:xfrm>
            <a:custGeom>
              <a:avLst/>
              <a:gdLst>
                <a:gd name="T0" fmla="*/ 2147483647 w 190"/>
                <a:gd name="T1" fmla="*/ 0 h 34"/>
                <a:gd name="T2" fmla="*/ 2147483647 w 190"/>
                <a:gd name="T3" fmla="*/ 0 h 34"/>
                <a:gd name="T4" fmla="*/ 0 w 190"/>
                <a:gd name="T5" fmla="*/ 2147483647 h 34"/>
                <a:gd name="T6" fmla="*/ 2147483647 w 190"/>
                <a:gd name="T7" fmla="*/ 2147483647 h 34"/>
                <a:gd name="T8" fmla="*/ 2147483647 w 190"/>
                <a:gd name="T9" fmla="*/ 0 h 34"/>
                <a:gd name="T10" fmla="*/ 0 60000 65536"/>
                <a:gd name="T11" fmla="*/ 0 60000 65536"/>
                <a:gd name="T12" fmla="*/ 0 60000 65536"/>
                <a:gd name="T13" fmla="*/ 0 60000 65536"/>
                <a:gd name="T14" fmla="*/ 0 60000 65536"/>
                <a:gd name="T15" fmla="*/ 0 w 190"/>
                <a:gd name="T16" fmla="*/ 0 h 34"/>
                <a:gd name="T17" fmla="*/ 190 w 190"/>
                <a:gd name="T18" fmla="*/ 34 h 34"/>
              </a:gdLst>
              <a:ahLst/>
              <a:cxnLst>
                <a:cxn ang="T10">
                  <a:pos x="T0" y="T1"/>
                </a:cxn>
                <a:cxn ang="T11">
                  <a:pos x="T2" y="T3"/>
                </a:cxn>
                <a:cxn ang="T12">
                  <a:pos x="T4" y="T5"/>
                </a:cxn>
                <a:cxn ang="T13">
                  <a:pos x="T6" y="T7"/>
                </a:cxn>
                <a:cxn ang="T14">
                  <a:pos x="T8" y="T9"/>
                </a:cxn>
              </a:cxnLst>
              <a:rect l="T15" t="T16" r="T17" b="T18"/>
              <a:pathLst>
                <a:path w="190" h="34">
                  <a:moveTo>
                    <a:pt x="190" y="0"/>
                  </a:moveTo>
                  <a:lnTo>
                    <a:pt x="28" y="0"/>
                  </a:lnTo>
                  <a:lnTo>
                    <a:pt x="0" y="34"/>
                  </a:lnTo>
                  <a:lnTo>
                    <a:pt x="162" y="34"/>
                  </a:lnTo>
                  <a:lnTo>
                    <a:pt x="190" y="0"/>
                  </a:lnTo>
                  <a:close/>
                </a:path>
              </a:pathLst>
            </a:custGeom>
            <a:solidFill>
              <a:srgbClr val="A3A9AA"/>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01" name="Freeform 261">
              <a:extLst>
                <a:ext uri="{FF2B5EF4-FFF2-40B4-BE49-F238E27FC236}">
                  <a16:creationId xmlns:a16="http://schemas.microsoft.com/office/drawing/2014/main" id="{AD836F2E-BA2B-ADF4-E463-C12566535A54}"/>
                </a:ext>
              </a:extLst>
            </p:cNvPr>
            <p:cNvSpPr>
              <a:spLocks/>
            </p:cNvSpPr>
            <p:nvPr/>
          </p:nvSpPr>
          <p:spPr bwMode="auto">
            <a:xfrm>
              <a:off x="2756983" y="2985439"/>
              <a:ext cx="209216" cy="41647"/>
            </a:xfrm>
            <a:custGeom>
              <a:avLst/>
              <a:gdLst>
                <a:gd name="T0" fmla="*/ 2147483647 w 126"/>
                <a:gd name="T1" fmla="*/ 0 h 22"/>
                <a:gd name="T2" fmla="*/ 2147483647 w 126"/>
                <a:gd name="T3" fmla="*/ 0 h 22"/>
                <a:gd name="T4" fmla="*/ 0 w 126"/>
                <a:gd name="T5" fmla="*/ 2147483647 h 22"/>
                <a:gd name="T6" fmla="*/ 2147483647 w 126"/>
                <a:gd name="T7" fmla="*/ 2147483647 h 22"/>
                <a:gd name="T8" fmla="*/ 2147483647 w 126"/>
                <a:gd name="T9" fmla="*/ 0 h 22"/>
                <a:gd name="T10" fmla="*/ 0 60000 65536"/>
                <a:gd name="T11" fmla="*/ 0 60000 65536"/>
                <a:gd name="T12" fmla="*/ 0 60000 65536"/>
                <a:gd name="T13" fmla="*/ 0 60000 65536"/>
                <a:gd name="T14" fmla="*/ 0 60000 65536"/>
                <a:gd name="T15" fmla="*/ 0 w 126"/>
                <a:gd name="T16" fmla="*/ 0 h 22"/>
                <a:gd name="T17" fmla="*/ 126 w 126"/>
                <a:gd name="T18" fmla="*/ 22 h 22"/>
              </a:gdLst>
              <a:ahLst/>
              <a:cxnLst>
                <a:cxn ang="T10">
                  <a:pos x="T0" y="T1"/>
                </a:cxn>
                <a:cxn ang="T11">
                  <a:pos x="T2" y="T3"/>
                </a:cxn>
                <a:cxn ang="T12">
                  <a:pos x="T4" y="T5"/>
                </a:cxn>
                <a:cxn ang="T13">
                  <a:pos x="T6" y="T7"/>
                </a:cxn>
                <a:cxn ang="T14">
                  <a:pos x="T8" y="T9"/>
                </a:cxn>
              </a:cxnLst>
              <a:rect l="T15" t="T16" r="T17" b="T18"/>
              <a:pathLst>
                <a:path w="126" h="22">
                  <a:moveTo>
                    <a:pt x="126" y="0"/>
                  </a:moveTo>
                  <a:lnTo>
                    <a:pt x="18" y="0"/>
                  </a:lnTo>
                  <a:lnTo>
                    <a:pt x="0" y="22"/>
                  </a:lnTo>
                  <a:lnTo>
                    <a:pt x="108" y="22"/>
                  </a:lnTo>
                  <a:lnTo>
                    <a:pt x="126" y="0"/>
                  </a:lnTo>
                  <a:close/>
                </a:path>
              </a:pathLst>
            </a:custGeom>
            <a:solidFill>
              <a:srgbClr val="525759"/>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02" name="Freeform 262">
              <a:extLst>
                <a:ext uri="{FF2B5EF4-FFF2-40B4-BE49-F238E27FC236}">
                  <a16:creationId xmlns:a16="http://schemas.microsoft.com/office/drawing/2014/main" id="{01F1BB73-02AB-A1CD-BD1E-4A3853A195BD}"/>
                </a:ext>
              </a:extLst>
            </p:cNvPr>
            <p:cNvSpPr>
              <a:spLocks/>
            </p:cNvSpPr>
            <p:nvPr/>
          </p:nvSpPr>
          <p:spPr bwMode="auto">
            <a:xfrm>
              <a:off x="2946631" y="2985439"/>
              <a:ext cx="82784" cy="41647"/>
            </a:xfrm>
            <a:custGeom>
              <a:avLst/>
              <a:gdLst>
                <a:gd name="T0" fmla="*/ 2147483647 w 50"/>
                <a:gd name="T1" fmla="*/ 0 h 22"/>
                <a:gd name="T2" fmla="*/ 2147483647 w 50"/>
                <a:gd name="T3" fmla="*/ 0 h 22"/>
                <a:gd name="T4" fmla="*/ 0 w 50"/>
                <a:gd name="T5" fmla="*/ 2147483647 h 22"/>
                <a:gd name="T6" fmla="*/ 2147483647 w 50"/>
                <a:gd name="T7" fmla="*/ 2147483647 h 22"/>
                <a:gd name="T8" fmla="*/ 2147483647 w 50"/>
                <a:gd name="T9" fmla="*/ 0 h 22"/>
                <a:gd name="T10" fmla="*/ 0 60000 65536"/>
                <a:gd name="T11" fmla="*/ 0 60000 65536"/>
                <a:gd name="T12" fmla="*/ 0 60000 65536"/>
                <a:gd name="T13" fmla="*/ 0 60000 65536"/>
                <a:gd name="T14" fmla="*/ 0 60000 65536"/>
                <a:gd name="T15" fmla="*/ 0 w 50"/>
                <a:gd name="T16" fmla="*/ 0 h 22"/>
                <a:gd name="T17" fmla="*/ 50 w 50"/>
                <a:gd name="T18" fmla="*/ 22 h 22"/>
              </a:gdLst>
              <a:ahLst/>
              <a:cxnLst>
                <a:cxn ang="T10">
                  <a:pos x="T0" y="T1"/>
                </a:cxn>
                <a:cxn ang="T11">
                  <a:pos x="T2" y="T3"/>
                </a:cxn>
                <a:cxn ang="T12">
                  <a:pos x="T4" y="T5"/>
                </a:cxn>
                <a:cxn ang="T13">
                  <a:pos x="T6" y="T7"/>
                </a:cxn>
                <a:cxn ang="T14">
                  <a:pos x="T8" y="T9"/>
                </a:cxn>
              </a:cxnLst>
              <a:rect l="T15" t="T16" r="T17" b="T18"/>
              <a:pathLst>
                <a:path w="50" h="22">
                  <a:moveTo>
                    <a:pt x="50" y="0"/>
                  </a:moveTo>
                  <a:lnTo>
                    <a:pt x="18" y="0"/>
                  </a:lnTo>
                  <a:lnTo>
                    <a:pt x="0" y="22"/>
                  </a:lnTo>
                  <a:lnTo>
                    <a:pt x="32" y="22"/>
                  </a:lnTo>
                  <a:lnTo>
                    <a:pt x="50" y="0"/>
                  </a:lnTo>
                  <a:close/>
                </a:path>
              </a:pathLst>
            </a:custGeom>
            <a:solidFill>
              <a:srgbClr val="525759"/>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03" name="Rectangle 263">
              <a:extLst>
                <a:ext uri="{FF2B5EF4-FFF2-40B4-BE49-F238E27FC236}">
                  <a16:creationId xmlns:a16="http://schemas.microsoft.com/office/drawing/2014/main" id="{6906A304-A0DB-9684-0EB9-E486BD29A498}"/>
                </a:ext>
              </a:extLst>
            </p:cNvPr>
            <p:cNvSpPr>
              <a:spLocks noChangeArrowheads="1"/>
            </p:cNvSpPr>
            <p:nvPr/>
          </p:nvSpPr>
          <p:spPr bwMode="auto">
            <a:xfrm>
              <a:off x="2732900" y="3037884"/>
              <a:ext cx="270926" cy="15425"/>
            </a:xfrm>
            <a:prstGeom prst="rect">
              <a:avLst/>
            </a:prstGeom>
            <a:solidFill>
              <a:srgbClr val="525759"/>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04" name="Freeform 264">
              <a:extLst>
                <a:ext uri="{FF2B5EF4-FFF2-40B4-BE49-F238E27FC236}">
                  <a16:creationId xmlns:a16="http://schemas.microsoft.com/office/drawing/2014/main" id="{FBEA5BD4-E97F-459F-1BCD-EF99698B5933}"/>
                </a:ext>
              </a:extLst>
            </p:cNvPr>
            <p:cNvSpPr>
              <a:spLocks/>
            </p:cNvSpPr>
            <p:nvPr/>
          </p:nvSpPr>
          <p:spPr bwMode="auto">
            <a:xfrm>
              <a:off x="3003827" y="2974640"/>
              <a:ext cx="46660" cy="78668"/>
            </a:xfrm>
            <a:custGeom>
              <a:avLst/>
              <a:gdLst>
                <a:gd name="T0" fmla="*/ 2147483647 w 28"/>
                <a:gd name="T1" fmla="*/ 0 h 42"/>
                <a:gd name="T2" fmla="*/ 0 w 28"/>
                <a:gd name="T3" fmla="*/ 2147483647 h 42"/>
                <a:gd name="T4" fmla="*/ 0 w 28"/>
                <a:gd name="T5" fmla="*/ 2147483647 h 42"/>
                <a:gd name="T6" fmla="*/ 2147483647 w 28"/>
                <a:gd name="T7" fmla="*/ 2147483647 h 42"/>
                <a:gd name="T8" fmla="*/ 2147483647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28" y="0"/>
                  </a:moveTo>
                  <a:lnTo>
                    <a:pt x="0" y="34"/>
                  </a:lnTo>
                  <a:lnTo>
                    <a:pt x="0" y="42"/>
                  </a:lnTo>
                  <a:lnTo>
                    <a:pt x="28" y="14"/>
                  </a:lnTo>
                  <a:lnTo>
                    <a:pt x="28" y="0"/>
                  </a:lnTo>
                  <a:close/>
                </a:path>
              </a:pathLst>
            </a:custGeom>
            <a:solidFill>
              <a:srgbClr val="525759"/>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05" name="Freeform 265">
              <a:extLst>
                <a:ext uri="{FF2B5EF4-FFF2-40B4-BE49-F238E27FC236}">
                  <a16:creationId xmlns:a16="http://schemas.microsoft.com/office/drawing/2014/main" id="{E09F4A6C-3B30-33B7-7338-B44E0AFD16AE}"/>
                </a:ext>
              </a:extLst>
            </p:cNvPr>
            <p:cNvSpPr>
              <a:spLocks/>
            </p:cNvSpPr>
            <p:nvPr/>
          </p:nvSpPr>
          <p:spPr bwMode="auto">
            <a:xfrm>
              <a:off x="2790097" y="2610613"/>
              <a:ext cx="326617" cy="310040"/>
            </a:xfrm>
            <a:custGeom>
              <a:avLst/>
              <a:gdLst>
                <a:gd name="T0" fmla="*/ 2147483647 w 196"/>
                <a:gd name="T1" fmla="*/ 0 h 164"/>
                <a:gd name="T2" fmla="*/ 0 w 196"/>
                <a:gd name="T3" fmla="*/ 2147483647 h 164"/>
                <a:gd name="T4" fmla="*/ 0 w 196"/>
                <a:gd name="T5" fmla="*/ 2147483647 h 164"/>
                <a:gd name="T6" fmla="*/ 2147483647 w 196"/>
                <a:gd name="T7" fmla="*/ 2147483647 h 164"/>
                <a:gd name="T8" fmla="*/ 2147483647 w 196"/>
                <a:gd name="T9" fmla="*/ 2147483647 h 164"/>
                <a:gd name="T10" fmla="*/ 2147483647 w 196"/>
                <a:gd name="T11" fmla="*/ 0 h 164"/>
                <a:gd name="T12" fmla="*/ 2147483647 w 196"/>
                <a:gd name="T13" fmla="*/ 0 h 164"/>
                <a:gd name="T14" fmla="*/ 0 60000 65536"/>
                <a:gd name="T15" fmla="*/ 0 60000 65536"/>
                <a:gd name="T16" fmla="*/ 0 60000 65536"/>
                <a:gd name="T17" fmla="*/ 0 60000 65536"/>
                <a:gd name="T18" fmla="*/ 0 60000 65536"/>
                <a:gd name="T19" fmla="*/ 0 60000 65536"/>
                <a:gd name="T20" fmla="*/ 0 60000 65536"/>
                <a:gd name="T21" fmla="*/ 0 w 196"/>
                <a:gd name="T22" fmla="*/ 0 h 164"/>
                <a:gd name="T23" fmla="*/ 196 w 196"/>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64">
                  <a:moveTo>
                    <a:pt x="78" y="0"/>
                  </a:moveTo>
                  <a:lnTo>
                    <a:pt x="0" y="36"/>
                  </a:lnTo>
                  <a:lnTo>
                    <a:pt x="0" y="164"/>
                  </a:lnTo>
                  <a:lnTo>
                    <a:pt x="156" y="164"/>
                  </a:lnTo>
                  <a:lnTo>
                    <a:pt x="196" y="104"/>
                  </a:lnTo>
                  <a:lnTo>
                    <a:pt x="196" y="0"/>
                  </a:lnTo>
                  <a:lnTo>
                    <a:pt x="78"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06" name="Rectangle 266">
              <a:extLst>
                <a:ext uri="{FF2B5EF4-FFF2-40B4-BE49-F238E27FC236}">
                  <a16:creationId xmlns:a16="http://schemas.microsoft.com/office/drawing/2014/main" id="{F97DFD4F-A6BB-120A-D6AC-95850C1888C6}"/>
                </a:ext>
              </a:extLst>
            </p:cNvPr>
            <p:cNvSpPr>
              <a:spLocks noChangeArrowheads="1"/>
            </p:cNvSpPr>
            <p:nvPr/>
          </p:nvSpPr>
          <p:spPr bwMode="auto">
            <a:xfrm>
              <a:off x="2790097" y="2678484"/>
              <a:ext cx="260391" cy="242171"/>
            </a:xfrm>
            <a:prstGeom prst="rect">
              <a:avLst/>
            </a:prstGeom>
            <a:solidFill>
              <a:srgbClr val="525759"/>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07" name="Rectangle 267">
              <a:extLst>
                <a:ext uri="{FF2B5EF4-FFF2-40B4-BE49-F238E27FC236}">
                  <a16:creationId xmlns:a16="http://schemas.microsoft.com/office/drawing/2014/main" id="{61745A94-95C6-5E25-79AC-9A33518B34B8}"/>
                </a:ext>
              </a:extLst>
            </p:cNvPr>
            <p:cNvSpPr>
              <a:spLocks noChangeArrowheads="1"/>
            </p:cNvSpPr>
            <p:nvPr/>
          </p:nvSpPr>
          <p:spPr bwMode="auto">
            <a:xfrm>
              <a:off x="2817188" y="2701622"/>
              <a:ext cx="209216" cy="192811"/>
            </a:xfrm>
            <a:prstGeom prst="rect">
              <a:avLst/>
            </a:prstGeom>
            <a:solidFill>
              <a:srgbClr val="FFFFFF"/>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08" name="Freeform 268">
              <a:extLst>
                <a:ext uri="{FF2B5EF4-FFF2-40B4-BE49-F238E27FC236}">
                  <a16:creationId xmlns:a16="http://schemas.microsoft.com/office/drawing/2014/main" id="{FF9DF80B-9E21-7DC8-EE5B-EDA8402F7392}"/>
                </a:ext>
              </a:extLst>
            </p:cNvPr>
            <p:cNvSpPr>
              <a:spLocks/>
            </p:cNvSpPr>
            <p:nvPr/>
          </p:nvSpPr>
          <p:spPr bwMode="auto">
            <a:xfrm>
              <a:off x="2790097" y="2605986"/>
              <a:ext cx="326617" cy="314668"/>
            </a:xfrm>
            <a:custGeom>
              <a:avLst/>
              <a:gdLst>
                <a:gd name="T0" fmla="*/ 2147483647 w 196"/>
                <a:gd name="T1" fmla="*/ 2147483647 h 166"/>
                <a:gd name="T2" fmla="*/ 0 w 196"/>
                <a:gd name="T3" fmla="*/ 2147483647 h 166"/>
                <a:gd name="T4" fmla="*/ 2147483647 w 196"/>
                <a:gd name="T5" fmla="*/ 2147483647 h 166"/>
                <a:gd name="T6" fmla="*/ 2147483647 w 196"/>
                <a:gd name="T7" fmla="*/ 2147483647 h 166"/>
                <a:gd name="T8" fmla="*/ 2147483647 w 196"/>
                <a:gd name="T9" fmla="*/ 2147483647 h 166"/>
                <a:gd name="T10" fmla="*/ 2147483647 w 196"/>
                <a:gd name="T11" fmla="*/ 2147483647 h 166"/>
                <a:gd name="T12" fmla="*/ 2147483647 w 196"/>
                <a:gd name="T13" fmla="*/ 0 h 166"/>
                <a:gd name="T14" fmla="*/ 2147483647 w 196"/>
                <a:gd name="T15" fmla="*/ 2147483647 h 16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166"/>
                <a:gd name="T26" fmla="*/ 196 w 196"/>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166">
                  <a:moveTo>
                    <a:pt x="78" y="2"/>
                  </a:moveTo>
                  <a:lnTo>
                    <a:pt x="0" y="38"/>
                  </a:lnTo>
                  <a:lnTo>
                    <a:pt x="156" y="38"/>
                  </a:lnTo>
                  <a:lnTo>
                    <a:pt x="156" y="166"/>
                  </a:lnTo>
                  <a:lnTo>
                    <a:pt x="196" y="104"/>
                  </a:lnTo>
                  <a:lnTo>
                    <a:pt x="196" y="0"/>
                  </a:lnTo>
                  <a:lnTo>
                    <a:pt x="78" y="2"/>
                  </a:lnTo>
                  <a:close/>
                </a:path>
              </a:pathLst>
            </a:custGeom>
            <a:solidFill>
              <a:srgbClr val="82888A"/>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09" name="Freeform 269">
              <a:extLst>
                <a:ext uri="{FF2B5EF4-FFF2-40B4-BE49-F238E27FC236}">
                  <a16:creationId xmlns:a16="http://schemas.microsoft.com/office/drawing/2014/main" id="{E19C4705-6889-1490-611F-9AD128D34D81}"/>
                </a:ext>
              </a:extLst>
            </p:cNvPr>
            <p:cNvSpPr>
              <a:spLocks/>
            </p:cNvSpPr>
            <p:nvPr/>
          </p:nvSpPr>
          <p:spPr bwMode="auto">
            <a:xfrm>
              <a:off x="2833746" y="3696525"/>
              <a:ext cx="266411" cy="124942"/>
            </a:xfrm>
            <a:custGeom>
              <a:avLst/>
              <a:gdLst>
                <a:gd name="T0" fmla="*/ 2147483647 w 160"/>
                <a:gd name="T1" fmla="*/ 0 h 66"/>
                <a:gd name="T2" fmla="*/ 0 w 160"/>
                <a:gd name="T3" fmla="*/ 2147483647 h 66"/>
                <a:gd name="T4" fmla="*/ 0 w 160"/>
                <a:gd name="T5" fmla="*/ 2147483647 h 66"/>
                <a:gd name="T6" fmla="*/ 2147483647 w 160"/>
                <a:gd name="T7" fmla="*/ 2147483647 h 66"/>
                <a:gd name="T8" fmla="*/ 2147483647 w 160"/>
                <a:gd name="T9" fmla="*/ 2147483647 h 66"/>
                <a:gd name="T10" fmla="*/ 2147483647 w 160"/>
                <a:gd name="T11" fmla="*/ 0 h 66"/>
                <a:gd name="T12" fmla="*/ 2147483647 w 160"/>
                <a:gd name="T13" fmla="*/ 0 h 66"/>
                <a:gd name="T14" fmla="*/ 0 60000 65536"/>
                <a:gd name="T15" fmla="*/ 0 60000 65536"/>
                <a:gd name="T16" fmla="*/ 0 60000 65536"/>
                <a:gd name="T17" fmla="*/ 0 60000 65536"/>
                <a:gd name="T18" fmla="*/ 0 60000 65536"/>
                <a:gd name="T19" fmla="*/ 0 60000 65536"/>
                <a:gd name="T20" fmla="*/ 0 60000 65536"/>
                <a:gd name="T21" fmla="*/ 0 w 160"/>
                <a:gd name="T22" fmla="*/ 0 h 66"/>
                <a:gd name="T23" fmla="*/ 160 w 16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66">
                  <a:moveTo>
                    <a:pt x="42" y="0"/>
                  </a:moveTo>
                  <a:lnTo>
                    <a:pt x="0" y="42"/>
                  </a:lnTo>
                  <a:lnTo>
                    <a:pt x="0" y="66"/>
                  </a:lnTo>
                  <a:lnTo>
                    <a:pt x="118" y="66"/>
                  </a:lnTo>
                  <a:lnTo>
                    <a:pt x="160" y="24"/>
                  </a:lnTo>
                  <a:lnTo>
                    <a:pt x="160" y="0"/>
                  </a:lnTo>
                  <a:lnTo>
                    <a:pt x="42"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pic>
          <p:nvPicPr>
            <p:cNvPr id="210" name="Picture 270">
              <a:extLst>
                <a:ext uri="{FF2B5EF4-FFF2-40B4-BE49-F238E27FC236}">
                  <a16:creationId xmlns:a16="http://schemas.microsoft.com/office/drawing/2014/main" id="{EFAB5FCC-524C-F1DB-4160-6426F20FFA2A}"/>
                </a:ext>
              </a:extLst>
            </p:cNvPr>
            <p:cNvPicPr>
              <a:picLocks noChangeAspect="1" noChangeArrowheads="1"/>
            </p:cNvPicPr>
            <p:nvPr/>
          </p:nvPicPr>
          <p:blipFill>
            <a:blip r:embed="rId6" cstate="print"/>
            <a:srcRect/>
            <a:stretch>
              <a:fillRect/>
            </a:stretch>
          </p:blipFill>
          <p:spPr bwMode="auto">
            <a:xfrm>
              <a:off x="2820199" y="3681100"/>
              <a:ext cx="290494" cy="114144"/>
            </a:xfrm>
            <a:prstGeom prst="rect">
              <a:avLst/>
            </a:prstGeom>
            <a:noFill/>
            <a:ln w="9525">
              <a:noFill/>
              <a:miter lim="800000"/>
              <a:headEnd/>
              <a:tailEnd/>
            </a:ln>
          </p:spPr>
        </p:pic>
        <p:sp>
          <p:nvSpPr>
            <p:cNvPr id="211" name="Rectangle 271">
              <a:extLst>
                <a:ext uri="{FF2B5EF4-FFF2-40B4-BE49-F238E27FC236}">
                  <a16:creationId xmlns:a16="http://schemas.microsoft.com/office/drawing/2014/main" id="{6A56A630-022D-7C4B-FB3D-DC4DA325771B}"/>
                </a:ext>
              </a:extLst>
            </p:cNvPr>
            <p:cNvSpPr>
              <a:spLocks noChangeArrowheads="1"/>
            </p:cNvSpPr>
            <p:nvPr/>
          </p:nvSpPr>
          <p:spPr bwMode="auto">
            <a:xfrm>
              <a:off x="2833746" y="3776735"/>
              <a:ext cx="195669" cy="44733"/>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12" name="Freeform 272">
              <a:extLst>
                <a:ext uri="{FF2B5EF4-FFF2-40B4-BE49-F238E27FC236}">
                  <a16:creationId xmlns:a16="http://schemas.microsoft.com/office/drawing/2014/main" id="{1AB684F4-B2C8-927B-3C4F-A1580756D37E}"/>
                </a:ext>
              </a:extLst>
            </p:cNvPr>
            <p:cNvSpPr>
              <a:spLocks/>
            </p:cNvSpPr>
            <p:nvPr/>
          </p:nvSpPr>
          <p:spPr bwMode="auto">
            <a:xfrm>
              <a:off x="3029416" y="3696525"/>
              <a:ext cx="70741" cy="124942"/>
            </a:xfrm>
            <a:custGeom>
              <a:avLst/>
              <a:gdLst>
                <a:gd name="T0" fmla="*/ 2147483647 w 42"/>
                <a:gd name="T1" fmla="*/ 0 h 66"/>
                <a:gd name="T2" fmla="*/ 0 w 42"/>
                <a:gd name="T3" fmla="*/ 2147483647 h 66"/>
                <a:gd name="T4" fmla="*/ 0 w 42"/>
                <a:gd name="T5" fmla="*/ 2147483647 h 66"/>
                <a:gd name="T6" fmla="*/ 2147483647 w 42"/>
                <a:gd name="T7" fmla="*/ 2147483647 h 66"/>
                <a:gd name="T8" fmla="*/ 2147483647 w 42"/>
                <a:gd name="T9" fmla="*/ 0 h 66"/>
                <a:gd name="T10" fmla="*/ 0 60000 65536"/>
                <a:gd name="T11" fmla="*/ 0 60000 65536"/>
                <a:gd name="T12" fmla="*/ 0 60000 65536"/>
                <a:gd name="T13" fmla="*/ 0 60000 65536"/>
                <a:gd name="T14" fmla="*/ 0 60000 65536"/>
                <a:gd name="T15" fmla="*/ 0 w 42"/>
                <a:gd name="T16" fmla="*/ 0 h 66"/>
                <a:gd name="T17" fmla="*/ 42 w 42"/>
                <a:gd name="T18" fmla="*/ 66 h 66"/>
              </a:gdLst>
              <a:ahLst/>
              <a:cxnLst>
                <a:cxn ang="T10">
                  <a:pos x="T0" y="T1"/>
                </a:cxn>
                <a:cxn ang="T11">
                  <a:pos x="T2" y="T3"/>
                </a:cxn>
                <a:cxn ang="T12">
                  <a:pos x="T4" y="T5"/>
                </a:cxn>
                <a:cxn ang="T13">
                  <a:pos x="T6" y="T7"/>
                </a:cxn>
                <a:cxn ang="T14">
                  <a:pos x="T8" y="T9"/>
                </a:cxn>
              </a:cxnLst>
              <a:rect l="T15" t="T16" r="T17" b="T18"/>
              <a:pathLst>
                <a:path w="42" h="66">
                  <a:moveTo>
                    <a:pt x="42" y="0"/>
                  </a:moveTo>
                  <a:lnTo>
                    <a:pt x="0" y="42"/>
                  </a:lnTo>
                  <a:lnTo>
                    <a:pt x="0" y="66"/>
                  </a:lnTo>
                  <a:lnTo>
                    <a:pt x="42" y="24"/>
                  </a:lnTo>
                  <a:lnTo>
                    <a:pt x="42" y="0"/>
                  </a:lnTo>
                  <a:close/>
                </a:path>
              </a:pathLst>
            </a:custGeom>
            <a:solidFill>
              <a:srgbClr val="D53837"/>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13" name="Freeform 273">
              <a:extLst>
                <a:ext uri="{FF2B5EF4-FFF2-40B4-BE49-F238E27FC236}">
                  <a16:creationId xmlns:a16="http://schemas.microsoft.com/office/drawing/2014/main" id="{F97D83EC-F43B-B8CB-0F5A-D6DCE1811BB6}"/>
                </a:ext>
              </a:extLst>
            </p:cNvPr>
            <p:cNvSpPr>
              <a:spLocks/>
            </p:cNvSpPr>
            <p:nvPr/>
          </p:nvSpPr>
          <p:spPr bwMode="auto">
            <a:xfrm>
              <a:off x="2732900" y="3818382"/>
              <a:ext cx="317586" cy="75582"/>
            </a:xfrm>
            <a:custGeom>
              <a:avLst/>
              <a:gdLst>
                <a:gd name="T0" fmla="*/ 2147483647 w 190"/>
                <a:gd name="T1" fmla="*/ 0 h 40"/>
                <a:gd name="T2" fmla="*/ 0 w 190"/>
                <a:gd name="T3" fmla="*/ 2147483647 h 40"/>
                <a:gd name="T4" fmla="*/ 0 w 190"/>
                <a:gd name="T5" fmla="*/ 2147483647 h 40"/>
                <a:gd name="T6" fmla="*/ 0 w 190"/>
                <a:gd name="T7" fmla="*/ 2147483647 h 40"/>
                <a:gd name="T8" fmla="*/ 2147483647 w 190"/>
                <a:gd name="T9" fmla="*/ 2147483647 h 40"/>
                <a:gd name="T10" fmla="*/ 2147483647 w 190"/>
                <a:gd name="T11" fmla="*/ 2147483647 h 40"/>
                <a:gd name="T12" fmla="*/ 2147483647 w 190"/>
                <a:gd name="T13" fmla="*/ 0 h 40"/>
                <a:gd name="T14" fmla="*/ 2147483647 w 19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40"/>
                <a:gd name="T26" fmla="*/ 190 w 19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40">
                  <a:moveTo>
                    <a:pt x="28" y="0"/>
                  </a:moveTo>
                  <a:lnTo>
                    <a:pt x="0" y="34"/>
                  </a:lnTo>
                  <a:lnTo>
                    <a:pt x="0" y="40"/>
                  </a:lnTo>
                  <a:lnTo>
                    <a:pt x="162" y="40"/>
                  </a:lnTo>
                  <a:lnTo>
                    <a:pt x="190" y="14"/>
                  </a:lnTo>
                  <a:lnTo>
                    <a:pt x="190" y="0"/>
                  </a:lnTo>
                  <a:lnTo>
                    <a:pt x="28"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14" name="Freeform 274">
              <a:extLst>
                <a:ext uri="{FF2B5EF4-FFF2-40B4-BE49-F238E27FC236}">
                  <a16:creationId xmlns:a16="http://schemas.microsoft.com/office/drawing/2014/main" id="{6B5955E2-A595-6A16-59D8-29EC69C23B4C}"/>
                </a:ext>
              </a:extLst>
            </p:cNvPr>
            <p:cNvSpPr>
              <a:spLocks/>
            </p:cNvSpPr>
            <p:nvPr/>
          </p:nvSpPr>
          <p:spPr bwMode="auto">
            <a:xfrm>
              <a:off x="2732900" y="3818383"/>
              <a:ext cx="317586" cy="64785"/>
            </a:xfrm>
            <a:custGeom>
              <a:avLst/>
              <a:gdLst>
                <a:gd name="T0" fmla="*/ 2147483647 w 190"/>
                <a:gd name="T1" fmla="*/ 0 h 34"/>
                <a:gd name="T2" fmla="*/ 2147483647 w 190"/>
                <a:gd name="T3" fmla="*/ 0 h 34"/>
                <a:gd name="T4" fmla="*/ 0 w 190"/>
                <a:gd name="T5" fmla="*/ 2147483647 h 34"/>
                <a:gd name="T6" fmla="*/ 2147483647 w 190"/>
                <a:gd name="T7" fmla="*/ 2147483647 h 34"/>
                <a:gd name="T8" fmla="*/ 2147483647 w 190"/>
                <a:gd name="T9" fmla="*/ 0 h 34"/>
                <a:gd name="T10" fmla="*/ 0 60000 65536"/>
                <a:gd name="T11" fmla="*/ 0 60000 65536"/>
                <a:gd name="T12" fmla="*/ 0 60000 65536"/>
                <a:gd name="T13" fmla="*/ 0 60000 65536"/>
                <a:gd name="T14" fmla="*/ 0 60000 65536"/>
                <a:gd name="T15" fmla="*/ 0 w 190"/>
                <a:gd name="T16" fmla="*/ 0 h 34"/>
                <a:gd name="T17" fmla="*/ 190 w 190"/>
                <a:gd name="T18" fmla="*/ 34 h 34"/>
              </a:gdLst>
              <a:ahLst/>
              <a:cxnLst>
                <a:cxn ang="T10">
                  <a:pos x="T0" y="T1"/>
                </a:cxn>
                <a:cxn ang="T11">
                  <a:pos x="T2" y="T3"/>
                </a:cxn>
                <a:cxn ang="T12">
                  <a:pos x="T4" y="T5"/>
                </a:cxn>
                <a:cxn ang="T13">
                  <a:pos x="T6" y="T7"/>
                </a:cxn>
                <a:cxn ang="T14">
                  <a:pos x="T8" y="T9"/>
                </a:cxn>
              </a:cxnLst>
              <a:rect l="T15" t="T16" r="T17" b="T18"/>
              <a:pathLst>
                <a:path w="190" h="34">
                  <a:moveTo>
                    <a:pt x="190" y="0"/>
                  </a:moveTo>
                  <a:lnTo>
                    <a:pt x="28" y="0"/>
                  </a:lnTo>
                  <a:lnTo>
                    <a:pt x="0" y="34"/>
                  </a:lnTo>
                  <a:lnTo>
                    <a:pt x="162" y="34"/>
                  </a:lnTo>
                  <a:lnTo>
                    <a:pt x="190" y="0"/>
                  </a:lnTo>
                  <a:close/>
                </a:path>
              </a:pathLst>
            </a:custGeom>
            <a:solidFill>
              <a:srgbClr val="DC5B52"/>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15" name="Freeform 275">
              <a:extLst>
                <a:ext uri="{FF2B5EF4-FFF2-40B4-BE49-F238E27FC236}">
                  <a16:creationId xmlns:a16="http://schemas.microsoft.com/office/drawing/2014/main" id="{3B97C1BF-ED8F-0B8D-0DB0-3B9313037A0D}"/>
                </a:ext>
              </a:extLst>
            </p:cNvPr>
            <p:cNvSpPr>
              <a:spLocks/>
            </p:cNvSpPr>
            <p:nvPr/>
          </p:nvSpPr>
          <p:spPr bwMode="auto">
            <a:xfrm>
              <a:off x="2756983" y="3826095"/>
              <a:ext cx="209216" cy="44733"/>
            </a:xfrm>
            <a:custGeom>
              <a:avLst/>
              <a:gdLst>
                <a:gd name="T0" fmla="*/ 2147483647 w 126"/>
                <a:gd name="T1" fmla="*/ 0 h 24"/>
                <a:gd name="T2" fmla="*/ 2147483647 w 126"/>
                <a:gd name="T3" fmla="*/ 0 h 24"/>
                <a:gd name="T4" fmla="*/ 0 w 126"/>
                <a:gd name="T5" fmla="*/ 2147483647 h 24"/>
                <a:gd name="T6" fmla="*/ 2147483647 w 126"/>
                <a:gd name="T7" fmla="*/ 2147483647 h 24"/>
                <a:gd name="T8" fmla="*/ 2147483647 w 126"/>
                <a:gd name="T9" fmla="*/ 0 h 24"/>
                <a:gd name="T10" fmla="*/ 0 60000 65536"/>
                <a:gd name="T11" fmla="*/ 0 60000 65536"/>
                <a:gd name="T12" fmla="*/ 0 60000 65536"/>
                <a:gd name="T13" fmla="*/ 0 60000 65536"/>
                <a:gd name="T14" fmla="*/ 0 60000 65536"/>
                <a:gd name="T15" fmla="*/ 0 w 126"/>
                <a:gd name="T16" fmla="*/ 0 h 24"/>
                <a:gd name="T17" fmla="*/ 126 w 126"/>
                <a:gd name="T18" fmla="*/ 24 h 24"/>
              </a:gdLst>
              <a:ahLst/>
              <a:cxnLst>
                <a:cxn ang="T10">
                  <a:pos x="T0" y="T1"/>
                </a:cxn>
                <a:cxn ang="T11">
                  <a:pos x="T2" y="T3"/>
                </a:cxn>
                <a:cxn ang="T12">
                  <a:pos x="T4" y="T5"/>
                </a:cxn>
                <a:cxn ang="T13">
                  <a:pos x="T6" y="T7"/>
                </a:cxn>
                <a:cxn ang="T14">
                  <a:pos x="T8" y="T9"/>
                </a:cxn>
              </a:cxnLst>
              <a:rect l="T15" t="T16" r="T17" b="T18"/>
              <a:pathLst>
                <a:path w="126" h="24">
                  <a:moveTo>
                    <a:pt x="126" y="0"/>
                  </a:moveTo>
                  <a:lnTo>
                    <a:pt x="18" y="0"/>
                  </a:lnTo>
                  <a:lnTo>
                    <a:pt x="0" y="24"/>
                  </a:lnTo>
                  <a:lnTo>
                    <a:pt x="108" y="24"/>
                  </a:lnTo>
                  <a:lnTo>
                    <a:pt x="126"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16" name="Freeform 276">
              <a:extLst>
                <a:ext uri="{FF2B5EF4-FFF2-40B4-BE49-F238E27FC236}">
                  <a16:creationId xmlns:a16="http://schemas.microsoft.com/office/drawing/2014/main" id="{0EDA5EAA-A434-0DFE-0DE3-D44D32C92088}"/>
                </a:ext>
              </a:extLst>
            </p:cNvPr>
            <p:cNvSpPr>
              <a:spLocks/>
            </p:cNvSpPr>
            <p:nvPr/>
          </p:nvSpPr>
          <p:spPr bwMode="auto">
            <a:xfrm>
              <a:off x="2946631" y="3826095"/>
              <a:ext cx="82784" cy="44733"/>
            </a:xfrm>
            <a:custGeom>
              <a:avLst/>
              <a:gdLst>
                <a:gd name="T0" fmla="*/ 2147483647 w 50"/>
                <a:gd name="T1" fmla="*/ 0 h 24"/>
                <a:gd name="T2" fmla="*/ 2147483647 w 50"/>
                <a:gd name="T3" fmla="*/ 0 h 24"/>
                <a:gd name="T4" fmla="*/ 0 w 50"/>
                <a:gd name="T5" fmla="*/ 2147483647 h 24"/>
                <a:gd name="T6" fmla="*/ 2147483647 w 50"/>
                <a:gd name="T7" fmla="*/ 2147483647 h 24"/>
                <a:gd name="T8" fmla="*/ 2147483647 w 50"/>
                <a:gd name="T9" fmla="*/ 0 h 24"/>
                <a:gd name="T10" fmla="*/ 0 60000 65536"/>
                <a:gd name="T11" fmla="*/ 0 60000 65536"/>
                <a:gd name="T12" fmla="*/ 0 60000 65536"/>
                <a:gd name="T13" fmla="*/ 0 60000 65536"/>
                <a:gd name="T14" fmla="*/ 0 60000 65536"/>
                <a:gd name="T15" fmla="*/ 0 w 50"/>
                <a:gd name="T16" fmla="*/ 0 h 24"/>
                <a:gd name="T17" fmla="*/ 50 w 50"/>
                <a:gd name="T18" fmla="*/ 24 h 24"/>
              </a:gdLst>
              <a:ahLst/>
              <a:cxnLst>
                <a:cxn ang="T10">
                  <a:pos x="T0" y="T1"/>
                </a:cxn>
                <a:cxn ang="T11">
                  <a:pos x="T2" y="T3"/>
                </a:cxn>
                <a:cxn ang="T12">
                  <a:pos x="T4" y="T5"/>
                </a:cxn>
                <a:cxn ang="T13">
                  <a:pos x="T6" y="T7"/>
                </a:cxn>
                <a:cxn ang="T14">
                  <a:pos x="T8" y="T9"/>
                </a:cxn>
              </a:cxnLst>
              <a:rect l="T15" t="T16" r="T17" b="T18"/>
              <a:pathLst>
                <a:path w="50" h="24">
                  <a:moveTo>
                    <a:pt x="50" y="0"/>
                  </a:moveTo>
                  <a:lnTo>
                    <a:pt x="18" y="0"/>
                  </a:lnTo>
                  <a:lnTo>
                    <a:pt x="0" y="24"/>
                  </a:lnTo>
                  <a:lnTo>
                    <a:pt x="32" y="24"/>
                  </a:lnTo>
                  <a:lnTo>
                    <a:pt x="50"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17" name="Rectangle 277">
              <a:extLst>
                <a:ext uri="{FF2B5EF4-FFF2-40B4-BE49-F238E27FC236}">
                  <a16:creationId xmlns:a16="http://schemas.microsoft.com/office/drawing/2014/main" id="{8BE8D1B1-3313-68DC-960A-D4F5836C5A18}"/>
                </a:ext>
              </a:extLst>
            </p:cNvPr>
            <p:cNvSpPr>
              <a:spLocks noChangeArrowheads="1"/>
            </p:cNvSpPr>
            <p:nvPr/>
          </p:nvSpPr>
          <p:spPr bwMode="auto">
            <a:xfrm>
              <a:off x="2732900" y="3883168"/>
              <a:ext cx="270926" cy="10797"/>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18" name="Freeform 278">
              <a:extLst>
                <a:ext uri="{FF2B5EF4-FFF2-40B4-BE49-F238E27FC236}">
                  <a16:creationId xmlns:a16="http://schemas.microsoft.com/office/drawing/2014/main" id="{5432F933-D062-E2EC-0C4B-30A966B8C9F9}"/>
                </a:ext>
              </a:extLst>
            </p:cNvPr>
            <p:cNvSpPr>
              <a:spLocks/>
            </p:cNvSpPr>
            <p:nvPr/>
          </p:nvSpPr>
          <p:spPr bwMode="auto">
            <a:xfrm>
              <a:off x="3003827" y="3818382"/>
              <a:ext cx="46660" cy="75582"/>
            </a:xfrm>
            <a:custGeom>
              <a:avLst/>
              <a:gdLst>
                <a:gd name="T0" fmla="*/ 2147483647 w 28"/>
                <a:gd name="T1" fmla="*/ 0 h 40"/>
                <a:gd name="T2" fmla="*/ 0 w 28"/>
                <a:gd name="T3" fmla="*/ 2147483647 h 40"/>
                <a:gd name="T4" fmla="*/ 0 w 28"/>
                <a:gd name="T5" fmla="*/ 2147483647 h 40"/>
                <a:gd name="T6" fmla="*/ 2147483647 w 28"/>
                <a:gd name="T7" fmla="*/ 2147483647 h 40"/>
                <a:gd name="T8" fmla="*/ 2147483647 w 28"/>
                <a:gd name="T9" fmla="*/ 0 h 40"/>
                <a:gd name="T10" fmla="*/ 0 60000 65536"/>
                <a:gd name="T11" fmla="*/ 0 60000 65536"/>
                <a:gd name="T12" fmla="*/ 0 60000 65536"/>
                <a:gd name="T13" fmla="*/ 0 60000 65536"/>
                <a:gd name="T14" fmla="*/ 0 60000 65536"/>
                <a:gd name="T15" fmla="*/ 0 w 28"/>
                <a:gd name="T16" fmla="*/ 0 h 40"/>
                <a:gd name="T17" fmla="*/ 28 w 28"/>
                <a:gd name="T18" fmla="*/ 40 h 40"/>
              </a:gdLst>
              <a:ahLst/>
              <a:cxnLst>
                <a:cxn ang="T10">
                  <a:pos x="T0" y="T1"/>
                </a:cxn>
                <a:cxn ang="T11">
                  <a:pos x="T2" y="T3"/>
                </a:cxn>
                <a:cxn ang="T12">
                  <a:pos x="T4" y="T5"/>
                </a:cxn>
                <a:cxn ang="T13">
                  <a:pos x="T6" y="T7"/>
                </a:cxn>
                <a:cxn ang="T14">
                  <a:pos x="T8" y="T9"/>
                </a:cxn>
              </a:cxnLst>
              <a:rect l="T15" t="T16" r="T17" b="T18"/>
              <a:pathLst>
                <a:path w="28" h="40">
                  <a:moveTo>
                    <a:pt x="28" y="0"/>
                  </a:moveTo>
                  <a:lnTo>
                    <a:pt x="0" y="34"/>
                  </a:lnTo>
                  <a:lnTo>
                    <a:pt x="0" y="40"/>
                  </a:lnTo>
                  <a:lnTo>
                    <a:pt x="28" y="14"/>
                  </a:lnTo>
                  <a:lnTo>
                    <a:pt x="28"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19" name="Freeform 279">
              <a:extLst>
                <a:ext uri="{FF2B5EF4-FFF2-40B4-BE49-F238E27FC236}">
                  <a16:creationId xmlns:a16="http://schemas.microsoft.com/office/drawing/2014/main" id="{8C68F8F2-7DDE-585C-1D0D-AB86FC3C3F0A}"/>
                </a:ext>
              </a:extLst>
            </p:cNvPr>
            <p:cNvSpPr>
              <a:spLocks/>
            </p:cNvSpPr>
            <p:nvPr/>
          </p:nvSpPr>
          <p:spPr bwMode="auto">
            <a:xfrm>
              <a:off x="2790097" y="3451269"/>
              <a:ext cx="326617" cy="313124"/>
            </a:xfrm>
            <a:custGeom>
              <a:avLst/>
              <a:gdLst>
                <a:gd name="T0" fmla="*/ 2147483647 w 196"/>
                <a:gd name="T1" fmla="*/ 2147483647 h 166"/>
                <a:gd name="T2" fmla="*/ 0 w 196"/>
                <a:gd name="T3" fmla="*/ 2147483647 h 166"/>
                <a:gd name="T4" fmla="*/ 0 w 196"/>
                <a:gd name="T5" fmla="*/ 2147483647 h 166"/>
                <a:gd name="T6" fmla="*/ 2147483647 w 196"/>
                <a:gd name="T7" fmla="*/ 2147483647 h 166"/>
                <a:gd name="T8" fmla="*/ 2147483647 w 196"/>
                <a:gd name="T9" fmla="*/ 2147483647 h 166"/>
                <a:gd name="T10" fmla="*/ 2147483647 w 196"/>
                <a:gd name="T11" fmla="*/ 0 h 166"/>
                <a:gd name="T12" fmla="*/ 2147483647 w 196"/>
                <a:gd name="T13" fmla="*/ 2147483647 h 166"/>
                <a:gd name="T14" fmla="*/ 0 60000 65536"/>
                <a:gd name="T15" fmla="*/ 0 60000 65536"/>
                <a:gd name="T16" fmla="*/ 0 60000 65536"/>
                <a:gd name="T17" fmla="*/ 0 60000 65536"/>
                <a:gd name="T18" fmla="*/ 0 60000 65536"/>
                <a:gd name="T19" fmla="*/ 0 60000 65536"/>
                <a:gd name="T20" fmla="*/ 0 60000 65536"/>
                <a:gd name="T21" fmla="*/ 0 w 196"/>
                <a:gd name="T22" fmla="*/ 0 h 166"/>
                <a:gd name="T23" fmla="*/ 196 w 196"/>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66">
                  <a:moveTo>
                    <a:pt x="78" y="2"/>
                  </a:moveTo>
                  <a:lnTo>
                    <a:pt x="0" y="38"/>
                  </a:lnTo>
                  <a:lnTo>
                    <a:pt x="0" y="166"/>
                  </a:lnTo>
                  <a:lnTo>
                    <a:pt x="156" y="166"/>
                  </a:lnTo>
                  <a:lnTo>
                    <a:pt x="196" y="104"/>
                  </a:lnTo>
                  <a:lnTo>
                    <a:pt x="196" y="0"/>
                  </a:lnTo>
                  <a:lnTo>
                    <a:pt x="78" y="2"/>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20" name="Rectangle 280">
              <a:extLst>
                <a:ext uri="{FF2B5EF4-FFF2-40B4-BE49-F238E27FC236}">
                  <a16:creationId xmlns:a16="http://schemas.microsoft.com/office/drawing/2014/main" id="{CB948081-162B-BEFA-E9EC-C1F6242CDE6F}"/>
                </a:ext>
              </a:extLst>
            </p:cNvPr>
            <p:cNvSpPr>
              <a:spLocks noChangeArrowheads="1"/>
            </p:cNvSpPr>
            <p:nvPr/>
          </p:nvSpPr>
          <p:spPr bwMode="auto">
            <a:xfrm>
              <a:off x="2790097" y="3522225"/>
              <a:ext cx="260391" cy="242171"/>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21" name="Rectangle 281">
              <a:extLst>
                <a:ext uri="{FF2B5EF4-FFF2-40B4-BE49-F238E27FC236}">
                  <a16:creationId xmlns:a16="http://schemas.microsoft.com/office/drawing/2014/main" id="{A16F5BA5-E384-8525-0492-7ED5DF1E9AB4}"/>
                </a:ext>
              </a:extLst>
            </p:cNvPr>
            <p:cNvSpPr>
              <a:spLocks noChangeArrowheads="1"/>
            </p:cNvSpPr>
            <p:nvPr/>
          </p:nvSpPr>
          <p:spPr bwMode="auto">
            <a:xfrm>
              <a:off x="2817188" y="3545362"/>
              <a:ext cx="209216" cy="192811"/>
            </a:xfrm>
            <a:prstGeom prst="rect">
              <a:avLst/>
            </a:prstGeom>
            <a:solidFill>
              <a:srgbClr val="FFFFFF"/>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22" name="Freeform 282">
              <a:extLst>
                <a:ext uri="{FF2B5EF4-FFF2-40B4-BE49-F238E27FC236}">
                  <a16:creationId xmlns:a16="http://schemas.microsoft.com/office/drawing/2014/main" id="{F861E646-A426-340F-4A5E-9060C352CAE9}"/>
                </a:ext>
              </a:extLst>
            </p:cNvPr>
            <p:cNvSpPr>
              <a:spLocks/>
            </p:cNvSpPr>
            <p:nvPr/>
          </p:nvSpPr>
          <p:spPr bwMode="auto">
            <a:xfrm>
              <a:off x="2790097" y="3451269"/>
              <a:ext cx="326617" cy="313124"/>
            </a:xfrm>
            <a:custGeom>
              <a:avLst/>
              <a:gdLst>
                <a:gd name="T0" fmla="*/ 2147483647 w 196"/>
                <a:gd name="T1" fmla="*/ 0 h 166"/>
                <a:gd name="T2" fmla="*/ 0 w 196"/>
                <a:gd name="T3" fmla="*/ 2147483647 h 166"/>
                <a:gd name="T4" fmla="*/ 2147483647 w 196"/>
                <a:gd name="T5" fmla="*/ 2147483647 h 166"/>
                <a:gd name="T6" fmla="*/ 2147483647 w 196"/>
                <a:gd name="T7" fmla="*/ 2147483647 h 166"/>
                <a:gd name="T8" fmla="*/ 2147483647 w 196"/>
                <a:gd name="T9" fmla="*/ 2147483647 h 166"/>
                <a:gd name="T10" fmla="*/ 2147483647 w 196"/>
                <a:gd name="T11" fmla="*/ 2147483647 h 166"/>
                <a:gd name="T12" fmla="*/ 2147483647 w 196"/>
                <a:gd name="T13" fmla="*/ 0 h 166"/>
                <a:gd name="T14" fmla="*/ 2147483647 w 196"/>
                <a:gd name="T15" fmla="*/ 0 h 16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166"/>
                <a:gd name="T26" fmla="*/ 196 w 196"/>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166">
                  <a:moveTo>
                    <a:pt x="78" y="0"/>
                  </a:moveTo>
                  <a:lnTo>
                    <a:pt x="0" y="38"/>
                  </a:lnTo>
                  <a:lnTo>
                    <a:pt x="156" y="38"/>
                  </a:lnTo>
                  <a:lnTo>
                    <a:pt x="156" y="166"/>
                  </a:lnTo>
                  <a:lnTo>
                    <a:pt x="196" y="104"/>
                  </a:lnTo>
                  <a:lnTo>
                    <a:pt x="196" y="0"/>
                  </a:lnTo>
                  <a:lnTo>
                    <a:pt x="78" y="0"/>
                  </a:lnTo>
                  <a:close/>
                </a:path>
              </a:pathLst>
            </a:custGeom>
            <a:solidFill>
              <a:srgbClr val="D53837"/>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23" name="Freeform 283">
              <a:extLst>
                <a:ext uri="{FF2B5EF4-FFF2-40B4-BE49-F238E27FC236}">
                  <a16:creationId xmlns:a16="http://schemas.microsoft.com/office/drawing/2014/main" id="{28524E9F-2997-FF32-200A-BC932F630C30}"/>
                </a:ext>
              </a:extLst>
            </p:cNvPr>
            <p:cNvSpPr>
              <a:spLocks/>
            </p:cNvSpPr>
            <p:nvPr/>
          </p:nvSpPr>
          <p:spPr bwMode="auto">
            <a:xfrm>
              <a:off x="2489067" y="3389570"/>
              <a:ext cx="267916" cy="121856"/>
            </a:xfrm>
            <a:custGeom>
              <a:avLst/>
              <a:gdLst>
                <a:gd name="T0" fmla="*/ 2147483647 w 160"/>
                <a:gd name="T1" fmla="*/ 0 h 64"/>
                <a:gd name="T2" fmla="*/ 0 w 160"/>
                <a:gd name="T3" fmla="*/ 2147483647 h 64"/>
                <a:gd name="T4" fmla="*/ 0 w 160"/>
                <a:gd name="T5" fmla="*/ 2147483647 h 64"/>
                <a:gd name="T6" fmla="*/ 2147483647 w 160"/>
                <a:gd name="T7" fmla="*/ 2147483647 h 64"/>
                <a:gd name="T8" fmla="*/ 2147483647 w 160"/>
                <a:gd name="T9" fmla="*/ 2147483647 h 64"/>
                <a:gd name="T10" fmla="*/ 2147483647 w 160"/>
                <a:gd name="T11" fmla="*/ 0 h 64"/>
                <a:gd name="T12" fmla="*/ 2147483647 w 160"/>
                <a:gd name="T13" fmla="*/ 0 h 64"/>
                <a:gd name="T14" fmla="*/ 0 60000 65536"/>
                <a:gd name="T15" fmla="*/ 0 60000 65536"/>
                <a:gd name="T16" fmla="*/ 0 60000 65536"/>
                <a:gd name="T17" fmla="*/ 0 60000 65536"/>
                <a:gd name="T18" fmla="*/ 0 60000 65536"/>
                <a:gd name="T19" fmla="*/ 0 60000 65536"/>
                <a:gd name="T20" fmla="*/ 0 60000 65536"/>
                <a:gd name="T21" fmla="*/ 0 w 160"/>
                <a:gd name="T22" fmla="*/ 0 h 64"/>
                <a:gd name="T23" fmla="*/ 160 w 16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64">
                  <a:moveTo>
                    <a:pt x="42" y="0"/>
                  </a:moveTo>
                  <a:lnTo>
                    <a:pt x="0" y="42"/>
                  </a:lnTo>
                  <a:lnTo>
                    <a:pt x="0" y="64"/>
                  </a:lnTo>
                  <a:lnTo>
                    <a:pt x="118" y="64"/>
                  </a:lnTo>
                  <a:lnTo>
                    <a:pt x="160" y="22"/>
                  </a:lnTo>
                  <a:lnTo>
                    <a:pt x="160" y="0"/>
                  </a:lnTo>
                  <a:lnTo>
                    <a:pt x="42"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pic>
          <p:nvPicPr>
            <p:cNvPr id="224" name="Picture 284">
              <a:extLst>
                <a:ext uri="{FF2B5EF4-FFF2-40B4-BE49-F238E27FC236}">
                  <a16:creationId xmlns:a16="http://schemas.microsoft.com/office/drawing/2014/main" id="{1BE1D727-B3F7-6652-3B55-1778422C6388}"/>
                </a:ext>
              </a:extLst>
            </p:cNvPr>
            <p:cNvPicPr>
              <a:picLocks noChangeAspect="1" noChangeArrowheads="1"/>
            </p:cNvPicPr>
            <p:nvPr/>
          </p:nvPicPr>
          <p:blipFill>
            <a:blip r:embed="rId7" cstate="print"/>
            <a:srcRect/>
            <a:stretch>
              <a:fillRect/>
            </a:stretch>
          </p:blipFill>
          <p:spPr bwMode="auto">
            <a:xfrm>
              <a:off x="2477025" y="3371060"/>
              <a:ext cx="288988" cy="114144"/>
            </a:xfrm>
            <a:prstGeom prst="rect">
              <a:avLst/>
            </a:prstGeom>
            <a:noFill/>
            <a:ln w="9525">
              <a:noFill/>
              <a:miter lim="800000"/>
              <a:headEnd/>
              <a:tailEnd/>
            </a:ln>
          </p:spPr>
        </p:pic>
        <p:sp>
          <p:nvSpPr>
            <p:cNvPr id="225" name="Rectangle 285">
              <a:extLst>
                <a:ext uri="{FF2B5EF4-FFF2-40B4-BE49-F238E27FC236}">
                  <a16:creationId xmlns:a16="http://schemas.microsoft.com/office/drawing/2014/main" id="{5EF9AAC3-90B6-665A-5CAA-DE2C80B3A4A4}"/>
                </a:ext>
              </a:extLst>
            </p:cNvPr>
            <p:cNvSpPr>
              <a:spLocks noChangeArrowheads="1"/>
            </p:cNvSpPr>
            <p:nvPr/>
          </p:nvSpPr>
          <p:spPr bwMode="auto">
            <a:xfrm>
              <a:off x="2489067" y="3469780"/>
              <a:ext cx="197174" cy="41647"/>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26" name="Freeform 286">
              <a:extLst>
                <a:ext uri="{FF2B5EF4-FFF2-40B4-BE49-F238E27FC236}">
                  <a16:creationId xmlns:a16="http://schemas.microsoft.com/office/drawing/2014/main" id="{97516DF4-2DD5-31A3-09C0-73F61AE24988}"/>
                </a:ext>
              </a:extLst>
            </p:cNvPr>
            <p:cNvSpPr>
              <a:spLocks/>
            </p:cNvSpPr>
            <p:nvPr/>
          </p:nvSpPr>
          <p:spPr bwMode="auto">
            <a:xfrm>
              <a:off x="2686243" y="3389570"/>
              <a:ext cx="70741" cy="121856"/>
            </a:xfrm>
            <a:custGeom>
              <a:avLst/>
              <a:gdLst>
                <a:gd name="T0" fmla="*/ 2147483647 w 42"/>
                <a:gd name="T1" fmla="*/ 0 h 64"/>
                <a:gd name="T2" fmla="*/ 0 w 42"/>
                <a:gd name="T3" fmla="*/ 2147483647 h 64"/>
                <a:gd name="T4" fmla="*/ 0 w 42"/>
                <a:gd name="T5" fmla="*/ 2147483647 h 64"/>
                <a:gd name="T6" fmla="*/ 2147483647 w 42"/>
                <a:gd name="T7" fmla="*/ 2147483647 h 64"/>
                <a:gd name="T8" fmla="*/ 2147483647 w 42"/>
                <a:gd name="T9" fmla="*/ 0 h 64"/>
                <a:gd name="T10" fmla="*/ 0 60000 65536"/>
                <a:gd name="T11" fmla="*/ 0 60000 65536"/>
                <a:gd name="T12" fmla="*/ 0 60000 65536"/>
                <a:gd name="T13" fmla="*/ 0 60000 65536"/>
                <a:gd name="T14" fmla="*/ 0 60000 65536"/>
                <a:gd name="T15" fmla="*/ 0 w 42"/>
                <a:gd name="T16" fmla="*/ 0 h 64"/>
                <a:gd name="T17" fmla="*/ 42 w 42"/>
                <a:gd name="T18" fmla="*/ 64 h 64"/>
              </a:gdLst>
              <a:ahLst/>
              <a:cxnLst>
                <a:cxn ang="T10">
                  <a:pos x="T0" y="T1"/>
                </a:cxn>
                <a:cxn ang="T11">
                  <a:pos x="T2" y="T3"/>
                </a:cxn>
                <a:cxn ang="T12">
                  <a:pos x="T4" y="T5"/>
                </a:cxn>
                <a:cxn ang="T13">
                  <a:pos x="T6" y="T7"/>
                </a:cxn>
                <a:cxn ang="T14">
                  <a:pos x="T8" y="T9"/>
                </a:cxn>
              </a:cxnLst>
              <a:rect l="T15" t="T16" r="T17" b="T18"/>
              <a:pathLst>
                <a:path w="42" h="64">
                  <a:moveTo>
                    <a:pt x="42" y="0"/>
                  </a:moveTo>
                  <a:lnTo>
                    <a:pt x="0" y="42"/>
                  </a:lnTo>
                  <a:lnTo>
                    <a:pt x="0" y="64"/>
                  </a:lnTo>
                  <a:lnTo>
                    <a:pt x="42" y="22"/>
                  </a:lnTo>
                  <a:lnTo>
                    <a:pt x="42" y="0"/>
                  </a:lnTo>
                  <a:close/>
                </a:path>
              </a:pathLst>
            </a:custGeom>
            <a:solidFill>
              <a:srgbClr val="D53837"/>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27" name="Freeform 287">
              <a:extLst>
                <a:ext uri="{FF2B5EF4-FFF2-40B4-BE49-F238E27FC236}">
                  <a16:creationId xmlns:a16="http://schemas.microsoft.com/office/drawing/2014/main" id="{82DFF7A3-73C5-95C4-68F2-BCA75EF22CD5}"/>
                </a:ext>
              </a:extLst>
            </p:cNvPr>
            <p:cNvSpPr>
              <a:spLocks/>
            </p:cNvSpPr>
            <p:nvPr/>
          </p:nvSpPr>
          <p:spPr bwMode="auto">
            <a:xfrm>
              <a:off x="2389727" y="3508341"/>
              <a:ext cx="316080" cy="78668"/>
            </a:xfrm>
            <a:custGeom>
              <a:avLst/>
              <a:gdLst>
                <a:gd name="T0" fmla="*/ 2147483647 w 190"/>
                <a:gd name="T1" fmla="*/ 0 h 42"/>
                <a:gd name="T2" fmla="*/ 0 w 190"/>
                <a:gd name="T3" fmla="*/ 2147483647 h 42"/>
                <a:gd name="T4" fmla="*/ 0 w 190"/>
                <a:gd name="T5" fmla="*/ 2147483647 h 42"/>
                <a:gd name="T6" fmla="*/ 0 w 190"/>
                <a:gd name="T7" fmla="*/ 2147483647 h 42"/>
                <a:gd name="T8" fmla="*/ 2147483647 w 190"/>
                <a:gd name="T9" fmla="*/ 2147483647 h 42"/>
                <a:gd name="T10" fmla="*/ 2147483647 w 190"/>
                <a:gd name="T11" fmla="*/ 2147483647 h 42"/>
                <a:gd name="T12" fmla="*/ 2147483647 w 190"/>
                <a:gd name="T13" fmla="*/ 0 h 42"/>
                <a:gd name="T14" fmla="*/ 2147483647 w 190"/>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42"/>
                <a:gd name="T26" fmla="*/ 190 w 19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42">
                  <a:moveTo>
                    <a:pt x="28" y="0"/>
                  </a:moveTo>
                  <a:lnTo>
                    <a:pt x="0" y="36"/>
                  </a:lnTo>
                  <a:lnTo>
                    <a:pt x="0" y="42"/>
                  </a:lnTo>
                  <a:lnTo>
                    <a:pt x="162" y="42"/>
                  </a:lnTo>
                  <a:lnTo>
                    <a:pt x="190" y="14"/>
                  </a:lnTo>
                  <a:lnTo>
                    <a:pt x="190" y="0"/>
                  </a:lnTo>
                  <a:lnTo>
                    <a:pt x="28"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28" name="Freeform 288">
              <a:extLst>
                <a:ext uri="{FF2B5EF4-FFF2-40B4-BE49-F238E27FC236}">
                  <a16:creationId xmlns:a16="http://schemas.microsoft.com/office/drawing/2014/main" id="{A516228D-C85B-A4FA-04B2-C341EC946451}"/>
                </a:ext>
              </a:extLst>
            </p:cNvPr>
            <p:cNvSpPr>
              <a:spLocks/>
            </p:cNvSpPr>
            <p:nvPr/>
          </p:nvSpPr>
          <p:spPr bwMode="auto">
            <a:xfrm>
              <a:off x="2389728" y="3508341"/>
              <a:ext cx="313071" cy="67870"/>
            </a:xfrm>
            <a:custGeom>
              <a:avLst/>
              <a:gdLst>
                <a:gd name="T0" fmla="*/ 2147483647 w 188"/>
                <a:gd name="T1" fmla="*/ 0 h 36"/>
                <a:gd name="T2" fmla="*/ 2147483647 w 188"/>
                <a:gd name="T3" fmla="*/ 0 h 36"/>
                <a:gd name="T4" fmla="*/ 0 w 188"/>
                <a:gd name="T5" fmla="*/ 2147483647 h 36"/>
                <a:gd name="T6" fmla="*/ 2147483647 w 188"/>
                <a:gd name="T7" fmla="*/ 2147483647 h 36"/>
                <a:gd name="T8" fmla="*/ 2147483647 w 188"/>
                <a:gd name="T9" fmla="*/ 0 h 36"/>
                <a:gd name="T10" fmla="*/ 0 60000 65536"/>
                <a:gd name="T11" fmla="*/ 0 60000 65536"/>
                <a:gd name="T12" fmla="*/ 0 60000 65536"/>
                <a:gd name="T13" fmla="*/ 0 60000 65536"/>
                <a:gd name="T14" fmla="*/ 0 60000 65536"/>
                <a:gd name="T15" fmla="*/ 0 w 188"/>
                <a:gd name="T16" fmla="*/ 0 h 36"/>
                <a:gd name="T17" fmla="*/ 188 w 188"/>
                <a:gd name="T18" fmla="*/ 36 h 36"/>
              </a:gdLst>
              <a:ahLst/>
              <a:cxnLst>
                <a:cxn ang="T10">
                  <a:pos x="T0" y="T1"/>
                </a:cxn>
                <a:cxn ang="T11">
                  <a:pos x="T2" y="T3"/>
                </a:cxn>
                <a:cxn ang="T12">
                  <a:pos x="T4" y="T5"/>
                </a:cxn>
                <a:cxn ang="T13">
                  <a:pos x="T6" y="T7"/>
                </a:cxn>
                <a:cxn ang="T14">
                  <a:pos x="T8" y="T9"/>
                </a:cxn>
              </a:cxnLst>
              <a:rect l="T15" t="T16" r="T17" b="T18"/>
              <a:pathLst>
                <a:path w="188" h="36">
                  <a:moveTo>
                    <a:pt x="188" y="0"/>
                  </a:moveTo>
                  <a:lnTo>
                    <a:pt x="28" y="0"/>
                  </a:lnTo>
                  <a:lnTo>
                    <a:pt x="0" y="36"/>
                  </a:lnTo>
                  <a:lnTo>
                    <a:pt x="160" y="36"/>
                  </a:lnTo>
                  <a:lnTo>
                    <a:pt x="188" y="0"/>
                  </a:lnTo>
                  <a:close/>
                </a:path>
              </a:pathLst>
            </a:custGeom>
            <a:solidFill>
              <a:srgbClr val="DC5B52"/>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29" name="Freeform 289">
              <a:extLst>
                <a:ext uri="{FF2B5EF4-FFF2-40B4-BE49-F238E27FC236}">
                  <a16:creationId xmlns:a16="http://schemas.microsoft.com/office/drawing/2014/main" id="{7955A697-C1F3-ADA3-0055-E04E319D2531}"/>
                </a:ext>
              </a:extLst>
            </p:cNvPr>
            <p:cNvSpPr>
              <a:spLocks/>
            </p:cNvSpPr>
            <p:nvPr/>
          </p:nvSpPr>
          <p:spPr bwMode="auto">
            <a:xfrm>
              <a:off x="2409296" y="3519139"/>
              <a:ext cx="213731" cy="44732"/>
            </a:xfrm>
            <a:custGeom>
              <a:avLst/>
              <a:gdLst>
                <a:gd name="T0" fmla="*/ 2147483647 w 128"/>
                <a:gd name="T1" fmla="*/ 0 h 24"/>
                <a:gd name="T2" fmla="*/ 2147483647 w 128"/>
                <a:gd name="T3" fmla="*/ 0 h 24"/>
                <a:gd name="T4" fmla="*/ 0 w 128"/>
                <a:gd name="T5" fmla="*/ 2147483647 h 24"/>
                <a:gd name="T6" fmla="*/ 2147483647 w 128"/>
                <a:gd name="T7" fmla="*/ 2147483647 h 24"/>
                <a:gd name="T8" fmla="*/ 2147483647 w 128"/>
                <a:gd name="T9" fmla="*/ 0 h 24"/>
                <a:gd name="T10" fmla="*/ 0 60000 65536"/>
                <a:gd name="T11" fmla="*/ 0 60000 65536"/>
                <a:gd name="T12" fmla="*/ 0 60000 65536"/>
                <a:gd name="T13" fmla="*/ 0 60000 65536"/>
                <a:gd name="T14" fmla="*/ 0 60000 65536"/>
                <a:gd name="T15" fmla="*/ 0 w 128"/>
                <a:gd name="T16" fmla="*/ 0 h 24"/>
                <a:gd name="T17" fmla="*/ 128 w 128"/>
                <a:gd name="T18" fmla="*/ 24 h 24"/>
              </a:gdLst>
              <a:ahLst/>
              <a:cxnLst>
                <a:cxn ang="T10">
                  <a:pos x="T0" y="T1"/>
                </a:cxn>
                <a:cxn ang="T11">
                  <a:pos x="T2" y="T3"/>
                </a:cxn>
                <a:cxn ang="T12">
                  <a:pos x="T4" y="T5"/>
                </a:cxn>
                <a:cxn ang="T13">
                  <a:pos x="T6" y="T7"/>
                </a:cxn>
                <a:cxn ang="T14">
                  <a:pos x="T8" y="T9"/>
                </a:cxn>
              </a:cxnLst>
              <a:rect l="T15" t="T16" r="T17" b="T18"/>
              <a:pathLst>
                <a:path w="128" h="24">
                  <a:moveTo>
                    <a:pt x="128" y="0"/>
                  </a:moveTo>
                  <a:lnTo>
                    <a:pt x="20" y="0"/>
                  </a:lnTo>
                  <a:lnTo>
                    <a:pt x="0" y="24"/>
                  </a:lnTo>
                  <a:lnTo>
                    <a:pt x="110" y="24"/>
                  </a:lnTo>
                  <a:lnTo>
                    <a:pt x="128"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30" name="Freeform 290">
              <a:extLst>
                <a:ext uri="{FF2B5EF4-FFF2-40B4-BE49-F238E27FC236}">
                  <a16:creationId xmlns:a16="http://schemas.microsoft.com/office/drawing/2014/main" id="{2AD960E1-CFA9-168B-3C73-71873522FF4F}"/>
                </a:ext>
              </a:extLst>
            </p:cNvPr>
            <p:cNvSpPr>
              <a:spLocks/>
            </p:cNvSpPr>
            <p:nvPr/>
          </p:nvSpPr>
          <p:spPr bwMode="auto">
            <a:xfrm>
              <a:off x="2603458" y="3519139"/>
              <a:ext cx="82784" cy="44732"/>
            </a:xfrm>
            <a:custGeom>
              <a:avLst/>
              <a:gdLst>
                <a:gd name="T0" fmla="*/ 2147483647 w 50"/>
                <a:gd name="T1" fmla="*/ 0 h 24"/>
                <a:gd name="T2" fmla="*/ 2147483647 w 50"/>
                <a:gd name="T3" fmla="*/ 0 h 24"/>
                <a:gd name="T4" fmla="*/ 0 w 50"/>
                <a:gd name="T5" fmla="*/ 2147483647 h 24"/>
                <a:gd name="T6" fmla="*/ 2147483647 w 50"/>
                <a:gd name="T7" fmla="*/ 2147483647 h 24"/>
                <a:gd name="T8" fmla="*/ 2147483647 w 50"/>
                <a:gd name="T9" fmla="*/ 0 h 24"/>
                <a:gd name="T10" fmla="*/ 0 60000 65536"/>
                <a:gd name="T11" fmla="*/ 0 60000 65536"/>
                <a:gd name="T12" fmla="*/ 0 60000 65536"/>
                <a:gd name="T13" fmla="*/ 0 60000 65536"/>
                <a:gd name="T14" fmla="*/ 0 60000 65536"/>
                <a:gd name="T15" fmla="*/ 0 w 50"/>
                <a:gd name="T16" fmla="*/ 0 h 24"/>
                <a:gd name="T17" fmla="*/ 50 w 50"/>
                <a:gd name="T18" fmla="*/ 24 h 24"/>
              </a:gdLst>
              <a:ahLst/>
              <a:cxnLst>
                <a:cxn ang="T10">
                  <a:pos x="T0" y="T1"/>
                </a:cxn>
                <a:cxn ang="T11">
                  <a:pos x="T2" y="T3"/>
                </a:cxn>
                <a:cxn ang="T12">
                  <a:pos x="T4" y="T5"/>
                </a:cxn>
                <a:cxn ang="T13">
                  <a:pos x="T6" y="T7"/>
                </a:cxn>
                <a:cxn ang="T14">
                  <a:pos x="T8" y="T9"/>
                </a:cxn>
              </a:cxnLst>
              <a:rect l="T15" t="T16" r="T17" b="T18"/>
              <a:pathLst>
                <a:path w="50" h="24">
                  <a:moveTo>
                    <a:pt x="50" y="0"/>
                  </a:moveTo>
                  <a:lnTo>
                    <a:pt x="18" y="0"/>
                  </a:lnTo>
                  <a:lnTo>
                    <a:pt x="0" y="24"/>
                  </a:lnTo>
                  <a:lnTo>
                    <a:pt x="30" y="24"/>
                  </a:lnTo>
                  <a:lnTo>
                    <a:pt x="50"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31" name="Rectangle 291">
              <a:extLst>
                <a:ext uri="{FF2B5EF4-FFF2-40B4-BE49-F238E27FC236}">
                  <a16:creationId xmlns:a16="http://schemas.microsoft.com/office/drawing/2014/main" id="{7BE43865-81EE-1726-03E9-ADE26DC5449E}"/>
                </a:ext>
              </a:extLst>
            </p:cNvPr>
            <p:cNvSpPr>
              <a:spLocks noChangeArrowheads="1"/>
            </p:cNvSpPr>
            <p:nvPr/>
          </p:nvSpPr>
          <p:spPr bwMode="auto">
            <a:xfrm>
              <a:off x="2389727" y="3576211"/>
              <a:ext cx="266412" cy="10798"/>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32" name="Freeform 292">
              <a:extLst>
                <a:ext uri="{FF2B5EF4-FFF2-40B4-BE49-F238E27FC236}">
                  <a16:creationId xmlns:a16="http://schemas.microsoft.com/office/drawing/2014/main" id="{441D4F94-D5DD-393A-C5B2-69B899F0515F}"/>
                </a:ext>
              </a:extLst>
            </p:cNvPr>
            <p:cNvSpPr>
              <a:spLocks/>
            </p:cNvSpPr>
            <p:nvPr/>
          </p:nvSpPr>
          <p:spPr bwMode="auto">
            <a:xfrm>
              <a:off x="2656139" y="3508341"/>
              <a:ext cx="49670" cy="78668"/>
            </a:xfrm>
            <a:custGeom>
              <a:avLst/>
              <a:gdLst>
                <a:gd name="T0" fmla="*/ 2147483647 w 30"/>
                <a:gd name="T1" fmla="*/ 0 h 42"/>
                <a:gd name="T2" fmla="*/ 0 w 30"/>
                <a:gd name="T3" fmla="*/ 2147483647 h 42"/>
                <a:gd name="T4" fmla="*/ 2147483647 w 30"/>
                <a:gd name="T5" fmla="*/ 2147483647 h 42"/>
                <a:gd name="T6" fmla="*/ 2147483647 w 30"/>
                <a:gd name="T7" fmla="*/ 2147483647 h 42"/>
                <a:gd name="T8" fmla="*/ 2147483647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30" y="0"/>
                  </a:moveTo>
                  <a:lnTo>
                    <a:pt x="0" y="36"/>
                  </a:lnTo>
                  <a:lnTo>
                    <a:pt x="2" y="42"/>
                  </a:lnTo>
                  <a:lnTo>
                    <a:pt x="30" y="14"/>
                  </a:lnTo>
                  <a:lnTo>
                    <a:pt x="30"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33" name="Freeform 293">
              <a:extLst>
                <a:ext uri="{FF2B5EF4-FFF2-40B4-BE49-F238E27FC236}">
                  <a16:creationId xmlns:a16="http://schemas.microsoft.com/office/drawing/2014/main" id="{BEDC721E-37EE-E06D-A7D0-7F2FF4BBE4C8}"/>
                </a:ext>
              </a:extLst>
            </p:cNvPr>
            <p:cNvSpPr>
              <a:spLocks/>
            </p:cNvSpPr>
            <p:nvPr/>
          </p:nvSpPr>
          <p:spPr bwMode="auto">
            <a:xfrm>
              <a:off x="2446924" y="3144314"/>
              <a:ext cx="323607" cy="314668"/>
            </a:xfrm>
            <a:custGeom>
              <a:avLst/>
              <a:gdLst>
                <a:gd name="T0" fmla="*/ 2147483647 w 194"/>
                <a:gd name="T1" fmla="*/ 0 h 166"/>
                <a:gd name="T2" fmla="*/ 0 w 194"/>
                <a:gd name="T3" fmla="*/ 2147483647 h 166"/>
                <a:gd name="T4" fmla="*/ 0 w 194"/>
                <a:gd name="T5" fmla="*/ 2147483647 h 166"/>
                <a:gd name="T6" fmla="*/ 2147483647 w 194"/>
                <a:gd name="T7" fmla="*/ 2147483647 h 166"/>
                <a:gd name="T8" fmla="*/ 2147483647 w 194"/>
                <a:gd name="T9" fmla="*/ 2147483647 h 166"/>
                <a:gd name="T10" fmla="*/ 2147483647 w 194"/>
                <a:gd name="T11" fmla="*/ 0 h 166"/>
                <a:gd name="T12" fmla="*/ 2147483647 w 194"/>
                <a:gd name="T13" fmla="*/ 0 h 166"/>
                <a:gd name="T14" fmla="*/ 0 60000 65536"/>
                <a:gd name="T15" fmla="*/ 0 60000 65536"/>
                <a:gd name="T16" fmla="*/ 0 60000 65536"/>
                <a:gd name="T17" fmla="*/ 0 60000 65536"/>
                <a:gd name="T18" fmla="*/ 0 60000 65536"/>
                <a:gd name="T19" fmla="*/ 0 60000 65536"/>
                <a:gd name="T20" fmla="*/ 0 60000 65536"/>
                <a:gd name="T21" fmla="*/ 0 w 194"/>
                <a:gd name="T22" fmla="*/ 0 h 166"/>
                <a:gd name="T23" fmla="*/ 194 w 194"/>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 h="166">
                  <a:moveTo>
                    <a:pt x="78" y="0"/>
                  </a:moveTo>
                  <a:lnTo>
                    <a:pt x="0" y="36"/>
                  </a:lnTo>
                  <a:lnTo>
                    <a:pt x="0" y="166"/>
                  </a:lnTo>
                  <a:lnTo>
                    <a:pt x="156" y="164"/>
                  </a:lnTo>
                  <a:lnTo>
                    <a:pt x="194" y="104"/>
                  </a:lnTo>
                  <a:lnTo>
                    <a:pt x="194" y="0"/>
                  </a:lnTo>
                  <a:lnTo>
                    <a:pt x="78"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34" name="Freeform 294">
              <a:extLst>
                <a:ext uri="{FF2B5EF4-FFF2-40B4-BE49-F238E27FC236}">
                  <a16:creationId xmlns:a16="http://schemas.microsoft.com/office/drawing/2014/main" id="{A39A64BD-F253-403A-12DC-2F04529149CB}"/>
                </a:ext>
              </a:extLst>
            </p:cNvPr>
            <p:cNvSpPr>
              <a:spLocks/>
            </p:cNvSpPr>
            <p:nvPr/>
          </p:nvSpPr>
          <p:spPr bwMode="auto">
            <a:xfrm>
              <a:off x="2446924" y="3212184"/>
              <a:ext cx="258885" cy="246798"/>
            </a:xfrm>
            <a:custGeom>
              <a:avLst/>
              <a:gdLst>
                <a:gd name="T0" fmla="*/ 2147483647 w 156"/>
                <a:gd name="T1" fmla="*/ 0 h 130"/>
                <a:gd name="T2" fmla="*/ 0 w 156"/>
                <a:gd name="T3" fmla="*/ 0 h 130"/>
                <a:gd name="T4" fmla="*/ 0 w 156"/>
                <a:gd name="T5" fmla="*/ 2147483647 h 130"/>
                <a:gd name="T6" fmla="*/ 2147483647 w 156"/>
                <a:gd name="T7" fmla="*/ 2147483647 h 130"/>
                <a:gd name="T8" fmla="*/ 2147483647 w 156"/>
                <a:gd name="T9" fmla="*/ 0 h 130"/>
                <a:gd name="T10" fmla="*/ 0 60000 65536"/>
                <a:gd name="T11" fmla="*/ 0 60000 65536"/>
                <a:gd name="T12" fmla="*/ 0 60000 65536"/>
                <a:gd name="T13" fmla="*/ 0 60000 65536"/>
                <a:gd name="T14" fmla="*/ 0 60000 65536"/>
                <a:gd name="T15" fmla="*/ 0 w 156"/>
                <a:gd name="T16" fmla="*/ 0 h 130"/>
                <a:gd name="T17" fmla="*/ 156 w 156"/>
                <a:gd name="T18" fmla="*/ 130 h 130"/>
              </a:gdLst>
              <a:ahLst/>
              <a:cxnLst>
                <a:cxn ang="T10">
                  <a:pos x="T0" y="T1"/>
                </a:cxn>
                <a:cxn ang="T11">
                  <a:pos x="T2" y="T3"/>
                </a:cxn>
                <a:cxn ang="T12">
                  <a:pos x="T4" y="T5"/>
                </a:cxn>
                <a:cxn ang="T13">
                  <a:pos x="T6" y="T7"/>
                </a:cxn>
                <a:cxn ang="T14">
                  <a:pos x="T8" y="T9"/>
                </a:cxn>
              </a:cxnLst>
              <a:rect l="T15" t="T16" r="T17" b="T18"/>
              <a:pathLst>
                <a:path w="156" h="130">
                  <a:moveTo>
                    <a:pt x="156" y="0"/>
                  </a:moveTo>
                  <a:lnTo>
                    <a:pt x="0" y="0"/>
                  </a:lnTo>
                  <a:lnTo>
                    <a:pt x="0" y="130"/>
                  </a:lnTo>
                  <a:lnTo>
                    <a:pt x="156" y="128"/>
                  </a:lnTo>
                  <a:lnTo>
                    <a:pt x="156"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35" name="Rectangle 295">
              <a:extLst>
                <a:ext uri="{FF2B5EF4-FFF2-40B4-BE49-F238E27FC236}">
                  <a16:creationId xmlns:a16="http://schemas.microsoft.com/office/drawing/2014/main" id="{17BD1D45-8E48-CCDB-A9A9-8A2A7CBB7E03}"/>
                </a:ext>
              </a:extLst>
            </p:cNvPr>
            <p:cNvSpPr>
              <a:spLocks noChangeArrowheads="1"/>
            </p:cNvSpPr>
            <p:nvPr/>
          </p:nvSpPr>
          <p:spPr bwMode="auto">
            <a:xfrm>
              <a:off x="2469501" y="3235323"/>
              <a:ext cx="213731" cy="192811"/>
            </a:xfrm>
            <a:prstGeom prst="rect">
              <a:avLst/>
            </a:prstGeom>
            <a:solidFill>
              <a:srgbClr val="FFFFFF"/>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36" name="Freeform 296">
              <a:extLst>
                <a:ext uri="{FF2B5EF4-FFF2-40B4-BE49-F238E27FC236}">
                  <a16:creationId xmlns:a16="http://schemas.microsoft.com/office/drawing/2014/main" id="{D8323667-BB90-0872-31E2-6347487C1995}"/>
                </a:ext>
              </a:extLst>
            </p:cNvPr>
            <p:cNvSpPr>
              <a:spLocks/>
            </p:cNvSpPr>
            <p:nvPr/>
          </p:nvSpPr>
          <p:spPr bwMode="auto">
            <a:xfrm>
              <a:off x="2446924" y="3144314"/>
              <a:ext cx="323607" cy="310040"/>
            </a:xfrm>
            <a:custGeom>
              <a:avLst/>
              <a:gdLst>
                <a:gd name="T0" fmla="*/ 2147483647 w 194"/>
                <a:gd name="T1" fmla="*/ 0 h 164"/>
                <a:gd name="T2" fmla="*/ 0 w 194"/>
                <a:gd name="T3" fmla="*/ 2147483647 h 164"/>
                <a:gd name="T4" fmla="*/ 2147483647 w 194"/>
                <a:gd name="T5" fmla="*/ 2147483647 h 164"/>
                <a:gd name="T6" fmla="*/ 2147483647 w 194"/>
                <a:gd name="T7" fmla="*/ 2147483647 h 164"/>
                <a:gd name="T8" fmla="*/ 2147483647 w 194"/>
                <a:gd name="T9" fmla="*/ 2147483647 h 164"/>
                <a:gd name="T10" fmla="*/ 2147483647 w 194"/>
                <a:gd name="T11" fmla="*/ 2147483647 h 164"/>
                <a:gd name="T12" fmla="*/ 2147483647 w 194"/>
                <a:gd name="T13" fmla="*/ 0 h 164"/>
                <a:gd name="T14" fmla="*/ 2147483647 w 194"/>
                <a:gd name="T15" fmla="*/ 0 h 164"/>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164"/>
                <a:gd name="T26" fmla="*/ 194 w 194"/>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164">
                  <a:moveTo>
                    <a:pt x="78" y="0"/>
                  </a:moveTo>
                  <a:lnTo>
                    <a:pt x="0" y="36"/>
                  </a:lnTo>
                  <a:lnTo>
                    <a:pt x="156" y="36"/>
                  </a:lnTo>
                  <a:lnTo>
                    <a:pt x="156" y="164"/>
                  </a:lnTo>
                  <a:lnTo>
                    <a:pt x="194" y="104"/>
                  </a:lnTo>
                  <a:lnTo>
                    <a:pt x="194" y="0"/>
                  </a:lnTo>
                  <a:lnTo>
                    <a:pt x="78" y="0"/>
                  </a:lnTo>
                  <a:close/>
                </a:path>
              </a:pathLst>
            </a:custGeom>
            <a:solidFill>
              <a:srgbClr val="D53837"/>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37" name="Freeform 297">
              <a:extLst>
                <a:ext uri="{FF2B5EF4-FFF2-40B4-BE49-F238E27FC236}">
                  <a16:creationId xmlns:a16="http://schemas.microsoft.com/office/drawing/2014/main" id="{7D9F9C27-1BBB-35A2-9638-00DC00FC85BA}"/>
                </a:ext>
              </a:extLst>
            </p:cNvPr>
            <p:cNvSpPr>
              <a:spLocks/>
            </p:cNvSpPr>
            <p:nvPr/>
          </p:nvSpPr>
          <p:spPr bwMode="auto">
            <a:xfrm>
              <a:off x="2833746" y="4404527"/>
              <a:ext cx="266411" cy="121856"/>
            </a:xfrm>
            <a:custGeom>
              <a:avLst/>
              <a:gdLst>
                <a:gd name="T0" fmla="*/ 2147483647 w 160"/>
                <a:gd name="T1" fmla="*/ 0 h 64"/>
                <a:gd name="T2" fmla="*/ 0 w 160"/>
                <a:gd name="T3" fmla="*/ 2147483647 h 64"/>
                <a:gd name="T4" fmla="*/ 0 w 160"/>
                <a:gd name="T5" fmla="*/ 2147483647 h 64"/>
                <a:gd name="T6" fmla="*/ 2147483647 w 160"/>
                <a:gd name="T7" fmla="*/ 2147483647 h 64"/>
                <a:gd name="T8" fmla="*/ 2147483647 w 160"/>
                <a:gd name="T9" fmla="*/ 2147483647 h 64"/>
                <a:gd name="T10" fmla="*/ 2147483647 w 160"/>
                <a:gd name="T11" fmla="*/ 0 h 64"/>
                <a:gd name="T12" fmla="*/ 2147483647 w 160"/>
                <a:gd name="T13" fmla="*/ 0 h 64"/>
                <a:gd name="T14" fmla="*/ 0 60000 65536"/>
                <a:gd name="T15" fmla="*/ 0 60000 65536"/>
                <a:gd name="T16" fmla="*/ 0 60000 65536"/>
                <a:gd name="T17" fmla="*/ 0 60000 65536"/>
                <a:gd name="T18" fmla="*/ 0 60000 65536"/>
                <a:gd name="T19" fmla="*/ 0 60000 65536"/>
                <a:gd name="T20" fmla="*/ 0 60000 65536"/>
                <a:gd name="T21" fmla="*/ 0 w 160"/>
                <a:gd name="T22" fmla="*/ 0 h 64"/>
                <a:gd name="T23" fmla="*/ 160 w 16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64">
                  <a:moveTo>
                    <a:pt x="42" y="0"/>
                  </a:moveTo>
                  <a:lnTo>
                    <a:pt x="0" y="40"/>
                  </a:lnTo>
                  <a:lnTo>
                    <a:pt x="0" y="64"/>
                  </a:lnTo>
                  <a:lnTo>
                    <a:pt x="118" y="64"/>
                  </a:lnTo>
                  <a:lnTo>
                    <a:pt x="160" y="22"/>
                  </a:lnTo>
                  <a:lnTo>
                    <a:pt x="160" y="0"/>
                  </a:lnTo>
                  <a:lnTo>
                    <a:pt x="42"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pic>
          <p:nvPicPr>
            <p:cNvPr id="238" name="Picture 298">
              <a:extLst>
                <a:ext uri="{FF2B5EF4-FFF2-40B4-BE49-F238E27FC236}">
                  <a16:creationId xmlns:a16="http://schemas.microsoft.com/office/drawing/2014/main" id="{0F709F89-1ACC-761F-306B-69E75419AEB1}"/>
                </a:ext>
              </a:extLst>
            </p:cNvPr>
            <p:cNvPicPr>
              <a:picLocks noChangeAspect="1" noChangeArrowheads="1"/>
            </p:cNvPicPr>
            <p:nvPr/>
          </p:nvPicPr>
          <p:blipFill>
            <a:blip r:embed="rId8" cstate="print"/>
            <a:srcRect/>
            <a:stretch>
              <a:fillRect/>
            </a:stretch>
          </p:blipFill>
          <p:spPr bwMode="auto">
            <a:xfrm>
              <a:off x="2820199" y="4386018"/>
              <a:ext cx="290494" cy="114144"/>
            </a:xfrm>
            <a:prstGeom prst="rect">
              <a:avLst/>
            </a:prstGeom>
            <a:noFill/>
            <a:ln w="9525">
              <a:noFill/>
              <a:miter lim="800000"/>
              <a:headEnd/>
              <a:tailEnd/>
            </a:ln>
          </p:spPr>
        </p:pic>
        <p:sp>
          <p:nvSpPr>
            <p:cNvPr id="239" name="Rectangle 299">
              <a:extLst>
                <a:ext uri="{FF2B5EF4-FFF2-40B4-BE49-F238E27FC236}">
                  <a16:creationId xmlns:a16="http://schemas.microsoft.com/office/drawing/2014/main" id="{F378C24A-2CDB-E82E-1811-EF46793FD688}"/>
                </a:ext>
              </a:extLst>
            </p:cNvPr>
            <p:cNvSpPr>
              <a:spLocks noChangeArrowheads="1"/>
            </p:cNvSpPr>
            <p:nvPr/>
          </p:nvSpPr>
          <p:spPr bwMode="auto">
            <a:xfrm>
              <a:off x="2833746" y="4480109"/>
              <a:ext cx="195669" cy="46275"/>
            </a:xfrm>
            <a:prstGeom prst="rect">
              <a:avLst/>
            </a:prstGeom>
            <a:solidFill>
              <a:srgbClr val="525759"/>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40" name="Freeform 300">
              <a:extLst>
                <a:ext uri="{FF2B5EF4-FFF2-40B4-BE49-F238E27FC236}">
                  <a16:creationId xmlns:a16="http://schemas.microsoft.com/office/drawing/2014/main" id="{EA560272-DCF4-A4E6-6A65-E4CB9A8340D5}"/>
                </a:ext>
              </a:extLst>
            </p:cNvPr>
            <p:cNvSpPr>
              <a:spLocks/>
            </p:cNvSpPr>
            <p:nvPr/>
          </p:nvSpPr>
          <p:spPr bwMode="auto">
            <a:xfrm>
              <a:off x="3029416" y="4404527"/>
              <a:ext cx="70741" cy="121856"/>
            </a:xfrm>
            <a:custGeom>
              <a:avLst/>
              <a:gdLst>
                <a:gd name="T0" fmla="*/ 2147483647 w 42"/>
                <a:gd name="T1" fmla="*/ 0 h 64"/>
                <a:gd name="T2" fmla="*/ 0 w 42"/>
                <a:gd name="T3" fmla="*/ 2147483647 h 64"/>
                <a:gd name="T4" fmla="*/ 0 w 42"/>
                <a:gd name="T5" fmla="*/ 2147483647 h 64"/>
                <a:gd name="T6" fmla="*/ 2147483647 w 42"/>
                <a:gd name="T7" fmla="*/ 2147483647 h 64"/>
                <a:gd name="T8" fmla="*/ 2147483647 w 42"/>
                <a:gd name="T9" fmla="*/ 0 h 64"/>
                <a:gd name="T10" fmla="*/ 0 60000 65536"/>
                <a:gd name="T11" fmla="*/ 0 60000 65536"/>
                <a:gd name="T12" fmla="*/ 0 60000 65536"/>
                <a:gd name="T13" fmla="*/ 0 60000 65536"/>
                <a:gd name="T14" fmla="*/ 0 60000 65536"/>
                <a:gd name="T15" fmla="*/ 0 w 42"/>
                <a:gd name="T16" fmla="*/ 0 h 64"/>
                <a:gd name="T17" fmla="*/ 42 w 42"/>
                <a:gd name="T18" fmla="*/ 64 h 64"/>
              </a:gdLst>
              <a:ahLst/>
              <a:cxnLst>
                <a:cxn ang="T10">
                  <a:pos x="T0" y="T1"/>
                </a:cxn>
                <a:cxn ang="T11">
                  <a:pos x="T2" y="T3"/>
                </a:cxn>
                <a:cxn ang="T12">
                  <a:pos x="T4" y="T5"/>
                </a:cxn>
                <a:cxn ang="T13">
                  <a:pos x="T6" y="T7"/>
                </a:cxn>
                <a:cxn ang="T14">
                  <a:pos x="T8" y="T9"/>
                </a:cxn>
              </a:cxnLst>
              <a:rect l="T15" t="T16" r="T17" b="T18"/>
              <a:pathLst>
                <a:path w="42" h="64">
                  <a:moveTo>
                    <a:pt x="42" y="0"/>
                  </a:moveTo>
                  <a:lnTo>
                    <a:pt x="0" y="40"/>
                  </a:lnTo>
                  <a:lnTo>
                    <a:pt x="0" y="64"/>
                  </a:lnTo>
                  <a:lnTo>
                    <a:pt x="42" y="22"/>
                  </a:lnTo>
                  <a:lnTo>
                    <a:pt x="42" y="0"/>
                  </a:lnTo>
                  <a:close/>
                </a:path>
              </a:pathLst>
            </a:custGeom>
            <a:solidFill>
              <a:srgbClr val="82888A"/>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41" name="Freeform 301">
              <a:extLst>
                <a:ext uri="{FF2B5EF4-FFF2-40B4-BE49-F238E27FC236}">
                  <a16:creationId xmlns:a16="http://schemas.microsoft.com/office/drawing/2014/main" id="{C6D959A2-74BF-1AF8-4711-590BCEAE89AB}"/>
                </a:ext>
              </a:extLst>
            </p:cNvPr>
            <p:cNvSpPr>
              <a:spLocks/>
            </p:cNvSpPr>
            <p:nvPr/>
          </p:nvSpPr>
          <p:spPr bwMode="auto">
            <a:xfrm>
              <a:off x="2732900" y="4521757"/>
              <a:ext cx="317586" cy="80209"/>
            </a:xfrm>
            <a:custGeom>
              <a:avLst/>
              <a:gdLst>
                <a:gd name="T0" fmla="*/ 2147483647 w 190"/>
                <a:gd name="T1" fmla="*/ 0 h 42"/>
                <a:gd name="T2" fmla="*/ 0 w 190"/>
                <a:gd name="T3" fmla="*/ 2147483647 h 42"/>
                <a:gd name="T4" fmla="*/ 0 w 190"/>
                <a:gd name="T5" fmla="*/ 2147483647 h 42"/>
                <a:gd name="T6" fmla="*/ 0 w 190"/>
                <a:gd name="T7" fmla="*/ 2147483647 h 42"/>
                <a:gd name="T8" fmla="*/ 2147483647 w 190"/>
                <a:gd name="T9" fmla="*/ 2147483647 h 42"/>
                <a:gd name="T10" fmla="*/ 2147483647 w 190"/>
                <a:gd name="T11" fmla="*/ 2147483647 h 42"/>
                <a:gd name="T12" fmla="*/ 2147483647 w 190"/>
                <a:gd name="T13" fmla="*/ 0 h 42"/>
                <a:gd name="T14" fmla="*/ 2147483647 w 190"/>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42"/>
                <a:gd name="T26" fmla="*/ 190 w 19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42">
                  <a:moveTo>
                    <a:pt x="28" y="0"/>
                  </a:moveTo>
                  <a:lnTo>
                    <a:pt x="0" y="34"/>
                  </a:lnTo>
                  <a:lnTo>
                    <a:pt x="0" y="42"/>
                  </a:lnTo>
                  <a:lnTo>
                    <a:pt x="162" y="42"/>
                  </a:lnTo>
                  <a:lnTo>
                    <a:pt x="190" y="14"/>
                  </a:lnTo>
                  <a:lnTo>
                    <a:pt x="190" y="0"/>
                  </a:lnTo>
                  <a:lnTo>
                    <a:pt x="28"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42" name="Freeform 302">
              <a:extLst>
                <a:ext uri="{FF2B5EF4-FFF2-40B4-BE49-F238E27FC236}">
                  <a16:creationId xmlns:a16="http://schemas.microsoft.com/office/drawing/2014/main" id="{8771BEAB-B28D-00F7-51E8-CC4C0C892F16}"/>
                </a:ext>
              </a:extLst>
            </p:cNvPr>
            <p:cNvSpPr>
              <a:spLocks/>
            </p:cNvSpPr>
            <p:nvPr/>
          </p:nvSpPr>
          <p:spPr bwMode="auto">
            <a:xfrm>
              <a:off x="2732900" y="4521757"/>
              <a:ext cx="317586" cy="64785"/>
            </a:xfrm>
            <a:custGeom>
              <a:avLst/>
              <a:gdLst>
                <a:gd name="T0" fmla="*/ 2147483647 w 190"/>
                <a:gd name="T1" fmla="*/ 0 h 34"/>
                <a:gd name="T2" fmla="*/ 2147483647 w 190"/>
                <a:gd name="T3" fmla="*/ 0 h 34"/>
                <a:gd name="T4" fmla="*/ 0 w 190"/>
                <a:gd name="T5" fmla="*/ 2147483647 h 34"/>
                <a:gd name="T6" fmla="*/ 2147483647 w 190"/>
                <a:gd name="T7" fmla="*/ 2147483647 h 34"/>
                <a:gd name="T8" fmla="*/ 2147483647 w 190"/>
                <a:gd name="T9" fmla="*/ 0 h 34"/>
                <a:gd name="T10" fmla="*/ 0 60000 65536"/>
                <a:gd name="T11" fmla="*/ 0 60000 65536"/>
                <a:gd name="T12" fmla="*/ 0 60000 65536"/>
                <a:gd name="T13" fmla="*/ 0 60000 65536"/>
                <a:gd name="T14" fmla="*/ 0 60000 65536"/>
                <a:gd name="T15" fmla="*/ 0 w 190"/>
                <a:gd name="T16" fmla="*/ 0 h 34"/>
                <a:gd name="T17" fmla="*/ 190 w 190"/>
                <a:gd name="T18" fmla="*/ 34 h 34"/>
              </a:gdLst>
              <a:ahLst/>
              <a:cxnLst>
                <a:cxn ang="T10">
                  <a:pos x="T0" y="T1"/>
                </a:cxn>
                <a:cxn ang="T11">
                  <a:pos x="T2" y="T3"/>
                </a:cxn>
                <a:cxn ang="T12">
                  <a:pos x="T4" y="T5"/>
                </a:cxn>
                <a:cxn ang="T13">
                  <a:pos x="T6" y="T7"/>
                </a:cxn>
                <a:cxn ang="T14">
                  <a:pos x="T8" y="T9"/>
                </a:cxn>
              </a:cxnLst>
              <a:rect l="T15" t="T16" r="T17" b="T18"/>
              <a:pathLst>
                <a:path w="190" h="34">
                  <a:moveTo>
                    <a:pt x="190" y="0"/>
                  </a:moveTo>
                  <a:lnTo>
                    <a:pt x="28" y="0"/>
                  </a:lnTo>
                  <a:lnTo>
                    <a:pt x="0" y="34"/>
                  </a:lnTo>
                  <a:lnTo>
                    <a:pt x="162" y="34"/>
                  </a:lnTo>
                  <a:lnTo>
                    <a:pt x="190" y="0"/>
                  </a:lnTo>
                  <a:close/>
                </a:path>
              </a:pathLst>
            </a:custGeom>
            <a:solidFill>
              <a:srgbClr val="A3A9AA"/>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43" name="Freeform 303">
              <a:extLst>
                <a:ext uri="{FF2B5EF4-FFF2-40B4-BE49-F238E27FC236}">
                  <a16:creationId xmlns:a16="http://schemas.microsoft.com/office/drawing/2014/main" id="{E9840CF9-8C5A-4C82-5B29-17C16481B14B}"/>
                </a:ext>
              </a:extLst>
            </p:cNvPr>
            <p:cNvSpPr>
              <a:spLocks/>
            </p:cNvSpPr>
            <p:nvPr/>
          </p:nvSpPr>
          <p:spPr bwMode="auto">
            <a:xfrm>
              <a:off x="2756983" y="4534096"/>
              <a:ext cx="209216" cy="44732"/>
            </a:xfrm>
            <a:custGeom>
              <a:avLst/>
              <a:gdLst>
                <a:gd name="T0" fmla="*/ 2147483647 w 126"/>
                <a:gd name="T1" fmla="*/ 0 h 24"/>
                <a:gd name="T2" fmla="*/ 2147483647 w 126"/>
                <a:gd name="T3" fmla="*/ 0 h 24"/>
                <a:gd name="T4" fmla="*/ 0 w 126"/>
                <a:gd name="T5" fmla="*/ 2147483647 h 24"/>
                <a:gd name="T6" fmla="*/ 2147483647 w 126"/>
                <a:gd name="T7" fmla="*/ 2147483647 h 24"/>
                <a:gd name="T8" fmla="*/ 2147483647 w 126"/>
                <a:gd name="T9" fmla="*/ 0 h 24"/>
                <a:gd name="T10" fmla="*/ 0 60000 65536"/>
                <a:gd name="T11" fmla="*/ 0 60000 65536"/>
                <a:gd name="T12" fmla="*/ 0 60000 65536"/>
                <a:gd name="T13" fmla="*/ 0 60000 65536"/>
                <a:gd name="T14" fmla="*/ 0 60000 65536"/>
                <a:gd name="T15" fmla="*/ 0 w 126"/>
                <a:gd name="T16" fmla="*/ 0 h 24"/>
                <a:gd name="T17" fmla="*/ 126 w 126"/>
                <a:gd name="T18" fmla="*/ 24 h 24"/>
              </a:gdLst>
              <a:ahLst/>
              <a:cxnLst>
                <a:cxn ang="T10">
                  <a:pos x="T0" y="T1"/>
                </a:cxn>
                <a:cxn ang="T11">
                  <a:pos x="T2" y="T3"/>
                </a:cxn>
                <a:cxn ang="T12">
                  <a:pos x="T4" y="T5"/>
                </a:cxn>
                <a:cxn ang="T13">
                  <a:pos x="T6" y="T7"/>
                </a:cxn>
                <a:cxn ang="T14">
                  <a:pos x="T8" y="T9"/>
                </a:cxn>
              </a:cxnLst>
              <a:rect l="T15" t="T16" r="T17" b="T18"/>
              <a:pathLst>
                <a:path w="126" h="24">
                  <a:moveTo>
                    <a:pt x="126" y="0"/>
                  </a:moveTo>
                  <a:lnTo>
                    <a:pt x="18" y="0"/>
                  </a:lnTo>
                  <a:lnTo>
                    <a:pt x="0" y="24"/>
                  </a:lnTo>
                  <a:lnTo>
                    <a:pt x="108" y="24"/>
                  </a:lnTo>
                  <a:lnTo>
                    <a:pt x="126" y="0"/>
                  </a:lnTo>
                  <a:close/>
                </a:path>
              </a:pathLst>
            </a:custGeom>
            <a:solidFill>
              <a:srgbClr val="525759"/>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44" name="Freeform 304">
              <a:extLst>
                <a:ext uri="{FF2B5EF4-FFF2-40B4-BE49-F238E27FC236}">
                  <a16:creationId xmlns:a16="http://schemas.microsoft.com/office/drawing/2014/main" id="{3C3FDC3C-1B7A-AB59-5119-29A2289AF718}"/>
                </a:ext>
              </a:extLst>
            </p:cNvPr>
            <p:cNvSpPr>
              <a:spLocks/>
            </p:cNvSpPr>
            <p:nvPr/>
          </p:nvSpPr>
          <p:spPr bwMode="auto">
            <a:xfrm>
              <a:off x="2946631" y="4534096"/>
              <a:ext cx="82784" cy="44732"/>
            </a:xfrm>
            <a:custGeom>
              <a:avLst/>
              <a:gdLst>
                <a:gd name="T0" fmla="*/ 2147483647 w 50"/>
                <a:gd name="T1" fmla="*/ 0 h 24"/>
                <a:gd name="T2" fmla="*/ 2147483647 w 50"/>
                <a:gd name="T3" fmla="*/ 0 h 24"/>
                <a:gd name="T4" fmla="*/ 0 w 50"/>
                <a:gd name="T5" fmla="*/ 2147483647 h 24"/>
                <a:gd name="T6" fmla="*/ 2147483647 w 50"/>
                <a:gd name="T7" fmla="*/ 2147483647 h 24"/>
                <a:gd name="T8" fmla="*/ 2147483647 w 50"/>
                <a:gd name="T9" fmla="*/ 0 h 24"/>
                <a:gd name="T10" fmla="*/ 0 60000 65536"/>
                <a:gd name="T11" fmla="*/ 0 60000 65536"/>
                <a:gd name="T12" fmla="*/ 0 60000 65536"/>
                <a:gd name="T13" fmla="*/ 0 60000 65536"/>
                <a:gd name="T14" fmla="*/ 0 60000 65536"/>
                <a:gd name="T15" fmla="*/ 0 w 50"/>
                <a:gd name="T16" fmla="*/ 0 h 24"/>
                <a:gd name="T17" fmla="*/ 50 w 50"/>
                <a:gd name="T18" fmla="*/ 24 h 24"/>
              </a:gdLst>
              <a:ahLst/>
              <a:cxnLst>
                <a:cxn ang="T10">
                  <a:pos x="T0" y="T1"/>
                </a:cxn>
                <a:cxn ang="T11">
                  <a:pos x="T2" y="T3"/>
                </a:cxn>
                <a:cxn ang="T12">
                  <a:pos x="T4" y="T5"/>
                </a:cxn>
                <a:cxn ang="T13">
                  <a:pos x="T6" y="T7"/>
                </a:cxn>
                <a:cxn ang="T14">
                  <a:pos x="T8" y="T9"/>
                </a:cxn>
              </a:cxnLst>
              <a:rect l="T15" t="T16" r="T17" b="T18"/>
              <a:pathLst>
                <a:path w="50" h="24">
                  <a:moveTo>
                    <a:pt x="50" y="0"/>
                  </a:moveTo>
                  <a:lnTo>
                    <a:pt x="18" y="0"/>
                  </a:lnTo>
                  <a:lnTo>
                    <a:pt x="0" y="24"/>
                  </a:lnTo>
                  <a:lnTo>
                    <a:pt x="32" y="24"/>
                  </a:lnTo>
                  <a:lnTo>
                    <a:pt x="50" y="0"/>
                  </a:lnTo>
                  <a:close/>
                </a:path>
              </a:pathLst>
            </a:custGeom>
            <a:solidFill>
              <a:srgbClr val="525759"/>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45" name="Rectangle 305">
              <a:extLst>
                <a:ext uri="{FF2B5EF4-FFF2-40B4-BE49-F238E27FC236}">
                  <a16:creationId xmlns:a16="http://schemas.microsoft.com/office/drawing/2014/main" id="{E7A687F7-D0AB-7164-AAC5-F139106E6577}"/>
                </a:ext>
              </a:extLst>
            </p:cNvPr>
            <p:cNvSpPr>
              <a:spLocks noChangeArrowheads="1"/>
            </p:cNvSpPr>
            <p:nvPr/>
          </p:nvSpPr>
          <p:spPr bwMode="auto">
            <a:xfrm>
              <a:off x="2732900" y="4586542"/>
              <a:ext cx="270926" cy="15425"/>
            </a:xfrm>
            <a:prstGeom prst="rect">
              <a:avLst/>
            </a:prstGeom>
            <a:solidFill>
              <a:srgbClr val="525759"/>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46" name="Freeform 306">
              <a:extLst>
                <a:ext uri="{FF2B5EF4-FFF2-40B4-BE49-F238E27FC236}">
                  <a16:creationId xmlns:a16="http://schemas.microsoft.com/office/drawing/2014/main" id="{6C2A89EC-FC14-10C5-D94B-F6D604FEAE7C}"/>
                </a:ext>
              </a:extLst>
            </p:cNvPr>
            <p:cNvSpPr>
              <a:spLocks/>
            </p:cNvSpPr>
            <p:nvPr/>
          </p:nvSpPr>
          <p:spPr bwMode="auto">
            <a:xfrm>
              <a:off x="3003827" y="4521757"/>
              <a:ext cx="46660" cy="80209"/>
            </a:xfrm>
            <a:custGeom>
              <a:avLst/>
              <a:gdLst>
                <a:gd name="T0" fmla="*/ 2147483647 w 28"/>
                <a:gd name="T1" fmla="*/ 0 h 42"/>
                <a:gd name="T2" fmla="*/ 0 w 28"/>
                <a:gd name="T3" fmla="*/ 2147483647 h 42"/>
                <a:gd name="T4" fmla="*/ 0 w 28"/>
                <a:gd name="T5" fmla="*/ 2147483647 h 42"/>
                <a:gd name="T6" fmla="*/ 2147483647 w 28"/>
                <a:gd name="T7" fmla="*/ 2147483647 h 42"/>
                <a:gd name="T8" fmla="*/ 2147483647 w 28"/>
                <a:gd name="T9" fmla="*/ 0 h 42"/>
                <a:gd name="T10" fmla="*/ 0 60000 65536"/>
                <a:gd name="T11" fmla="*/ 0 60000 65536"/>
                <a:gd name="T12" fmla="*/ 0 60000 65536"/>
                <a:gd name="T13" fmla="*/ 0 60000 65536"/>
                <a:gd name="T14" fmla="*/ 0 60000 65536"/>
                <a:gd name="T15" fmla="*/ 0 w 28"/>
                <a:gd name="T16" fmla="*/ 0 h 42"/>
                <a:gd name="T17" fmla="*/ 28 w 28"/>
                <a:gd name="T18" fmla="*/ 42 h 42"/>
              </a:gdLst>
              <a:ahLst/>
              <a:cxnLst>
                <a:cxn ang="T10">
                  <a:pos x="T0" y="T1"/>
                </a:cxn>
                <a:cxn ang="T11">
                  <a:pos x="T2" y="T3"/>
                </a:cxn>
                <a:cxn ang="T12">
                  <a:pos x="T4" y="T5"/>
                </a:cxn>
                <a:cxn ang="T13">
                  <a:pos x="T6" y="T7"/>
                </a:cxn>
                <a:cxn ang="T14">
                  <a:pos x="T8" y="T9"/>
                </a:cxn>
              </a:cxnLst>
              <a:rect l="T15" t="T16" r="T17" b="T18"/>
              <a:pathLst>
                <a:path w="28" h="42">
                  <a:moveTo>
                    <a:pt x="28" y="0"/>
                  </a:moveTo>
                  <a:lnTo>
                    <a:pt x="0" y="34"/>
                  </a:lnTo>
                  <a:lnTo>
                    <a:pt x="0" y="42"/>
                  </a:lnTo>
                  <a:lnTo>
                    <a:pt x="28" y="14"/>
                  </a:lnTo>
                  <a:lnTo>
                    <a:pt x="28" y="0"/>
                  </a:lnTo>
                  <a:close/>
                </a:path>
              </a:pathLst>
            </a:custGeom>
            <a:solidFill>
              <a:srgbClr val="525759"/>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47" name="Freeform 307">
              <a:extLst>
                <a:ext uri="{FF2B5EF4-FFF2-40B4-BE49-F238E27FC236}">
                  <a16:creationId xmlns:a16="http://schemas.microsoft.com/office/drawing/2014/main" id="{570327F6-32D2-C937-991C-721F3FF29F3F}"/>
                </a:ext>
              </a:extLst>
            </p:cNvPr>
            <p:cNvSpPr>
              <a:spLocks/>
            </p:cNvSpPr>
            <p:nvPr/>
          </p:nvSpPr>
          <p:spPr bwMode="auto">
            <a:xfrm>
              <a:off x="2790097" y="4159271"/>
              <a:ext cx="326617" cy="310040"/>
            </a:xfrm>
            <a:custGeom>
              <a:avLst/>
              <a:gdLst>
                <a:gd name="T0" fmla="*/ 2147483647 w 196"/>
                <a:gd name="T1" fmla="*/ 0 h 164"/>
                <a:gd name="T2" fmla="*/ 0 w 196"/>
                <a:gd name="T3" fmla="*/ 2147483647 h 164"/>
                <a:gd name="T4" fmla="*/ 0 w 196"/>
                <a:gd name="T5" fmla="*/ 2147483647 h 164"/>
                <a:gd name="T6" fmla="*/ 2147483647 w 196"/>
                <a:gd name="T7" fmla="*/ 2147483647 h 164"/>
                <a:gd name="T8" fmla="*/ 2147483647 w 196"/>
                <a:gd name="T9" fmla="*/ 2147483647 h 164"/>
                <a:gd name="T10" fmla="*/ 2147483647 w 196"/>
                <a:gd name="T11" fmla="*/ 0 h 164"/>
                <a:gd name="T12" fmla="*/ 2147483647 w 196"/>
                <a:gd name="T13" fmla="*/ 0 h 164"/>
                <a:gd name="T14" fmla="*/ 0 60000 65536"/>
                <a:gd name="T15" fmla="*/ 0 60000 65536"/>
                <a:gd name="T16" fmla="*/ 0 60000 65536"/>
                <a:gd name="T17" fmla="*/ 0 60000 65536"/>
                <a:gd name="T18" fmla="*/ 0 60000 65536"/>
                <a:gd name="T19" fmla="*/ 0 60000 65536"/>
                <a:gd name="T20" fmla="*/ 0 60000 65536"/>
                <a:gd name="T21" fmla="*/ 0 w 196"/>
                <a:gd name="T22" fmla="*/ 0 h 164"/>
                <a:gd name="T23" fmla="*/ 196 w 196"/>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64">
                  <a:moveTo>
                    <a:pt x="78" y="0"/>
                  </a:moveTo>
                  <a:lnTo>
                    <a:pt x="0" y="36"/>
                  </a:lnTo>
                  <a:lnTo>
                    <a:pt x="0" y="164"/>
                  </a:lnTo>
                  <a:lnTo>
                    <a:pt x="156" y="164"/>
                  </a:lnTo>
                  <a:lnTo>
                    <a:pt x="196" y="104"/>
                  </a:lnTo>
                  <a:lnTo>
                    <a:pt x="196" y="0"/>
                  </a:lnTo>
                  <a:lnTo>
                    <a:pt x="78"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48" name="Rectangle 308">
              <a:extLst>
                <a:ext uri="{FF2B5EF4-FFF2-40B4-BE49-F238E27FC236}">
                  <a16:creationId xmlns:a16="http://schemas.microsoft.com/office/drawing/2014/main" id="{477AFFDF-C710-B41F-F2BC-FF062A896E03}"/>
                </a:ext>
              </a:extLst>
            </p:cNvPr>
            <p:cNvSpPr>
              <a:spLocks noChangeArrowheads="1"/>
            </p:cNvSpPr>
            <p:nvPr/>
          </p:nvSpPr>
          <p:spPr bwMode="auto">
            <a:xfrm>
              <a:off x="2790097" y="4227142"/>
              <a:ext cx="260391" cy="242171"/>
            </a:xfrm>
            <a:prstGeom prst="rect">
              <a:avLst/>
            </a:prstGeom>
            <a:solidFill>
              <a:srgbClr val="525759"/>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49" name="Rectangle 309">
              <a:extLst>
                <a:ext uri="{FF2B5EF4-FFF2-40B4-BE49-F238E27FC236}">
                  <a16:creationId xmlns:a16="http://schemas.microsoft.com/office/drawing/2014/main" id="{EEA73E03-ADBA-E011-FBA7-651750431F5C}"/>
                </a:ext>
              </a:extLst>
            </p:cNvPr>
            <p:cNvSpPr>
              <a:spLocks noChangeArrowheads="1"/>
            </p:cNvSpPr>
            <p:nvPr/>
          </p:nvSpPr>
          <p:spPr bwMode="auto">
            <a:xfrm>
              <a:off x="2817188" y="4250280"/>
              <a:ext cx="209216" cy="192811"/>
            </a:xfrm>
            <a:prstGeom prst="rect">
              <a:avLst/>
            </a:prstGeom>
            <a:solidFill>
              <a:srgbClr val="FFFFFF"/>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50" name="Freeform 310">
              <a:extLst>
                <a:ext uri="{FF2B5EF4-FFF2-40B4-BE49-F238E27FC236}">
                  <a16:creationId xmlns:a16="http://schemas.microsoft.com/office/drawing/2014/main" id="{B91046EF-39E6-5894-B84A-9227A9B5D5FD}"/>
                </a:ext>
              </a:extLst>
            </p:cNvPr>
            <p:cNvSpPr>
              <a:spLocks/>
            </p:cNvSpPr>
            <p:nvPr/>
          </p:nvSpPr>
          <p:spPr bwMode="auto">
            <a:xfrm>
              <a:off x="2790097" y="4159271"/>
              <a:ext cx="326617" cy="310040"/>
            </a:xfrm>
            <a:custGeom>
              <a:avLst/>
              <a:gdLst>
                <a:gd name="T0" fmla="*/ 2147483647 w 196"/>
                <a:gd name="T1" fmla="*/ 0 h 164"/>
                <a:gd name="T2" fmla="*/ 0 w 196"/>
                <a:gd name="T3" fmla="*/ 2147483647 h 164"/>
                <a:gd name="T4" fmla="*/ 2147483647 w 196"/>
                <a:gd name="T5" fmla="*/ 2147483647 h 164"/>
                <a:gd name="T6" fmla="*/ 2147483647 w 196"/>
                <a:gd name="T7" fmla="*/ 2147483647 h 164"/>
                <a:gd name="T8" fmla="*/ 2147483647 w 196"/>
                <a:gd name="T9" fmla="*/ 2147483647 h 164"/>
                <a:gd name="T10" fmla="*/ 2147483647 w 196"/>
                <a:gd name="T11" fmla="*/ 2147483647 h 164"/>
                <a:gd name="T12" fmla="*/ 2147483647 w 196"/>
                <a:gd name="T13" fmla="*/ 0 h 164"/>
                <a:gd name="T14" fmla="*/ 2147483647 w 196"/>
                <a:gd name="T15" fmla="*/ 0 h 164"/>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164"/>
                <a:gd name="T26" fmla="*/ 196 w 196"/>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164">
                  <a:moveTo>
                    <a:pt x="78" y="0"/>
                  </a:moveTo>
                  <a:lnTo>
                    <a:pt x="0" y="36"/>
                  </a:lnTo>
                  <a:lnTo>
                    <a:pt x="156" y="36"/>
                  </a:lnTo>
                  <a:lnTo>
                    <a:pt x="156" y="164"/>
                  </a:lnTo>
                  <a:lnTo>
                    <a:pt x="196" y="104"/>
                  </a:lnTo>
                  <a:lnTo>
                    <a:pt x="196" y="0"/>
                  </a:lnTo>
                  <a:lnTo>
                    <a:pt x="78" y="0"/>
                  </a:lnTo>
                  <a:close/>
                </a:path>
              </a:pathLst>
            </a:custGeom>
            <a:solidFill>
              <a:srgbClr val="82888A"/>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51" name="Freeform 311">
              <a:extLst>
                <a:ext uri="{FF2B5EF4-FFF2-40B4-BE49-F238E27FC236}">
                  <a16:creationId xmlns:a16="http://schemas.microsoft.com/office/drawing/2014/main" id="{536FB056-CDB4-7D74-ECBC-00369EFAD6A5}"/>
                </a:ext>
              </a:extLst>
            </p:cNvPr>
            <p:cNvSpPr>
              <a:spLocks/>
            </p:cNvSpPr>
            <p:nvPr/>
          </p:nvSpPr>
          <p:spPr bwMode="auto">
            <a:xfrm>
              <a:off x="2833746" y="5013809"/>
              <a:ext cx="266411" cy="124942"/>
            </a:xfrm>
            <a:custGeom>
              <a:avLst/>
              <a:gdLst>
                <a:gd name="T0" fmla="*/ 2147483647 w 160"/>
                <a:gd name="T1" fmla="*/ 0 h 66"/>
                <a:gd name="T2" fmla="*/ 0 w 160"/>
                <a:gd name="T3" fmla="*/ 2147483647 h 66"/>
                <a:gd name="T4" fmla="*/ 0 w 160"/>
                <a:gd name="T5" fmla="*/ 2147483647 h 66"/>
                <a:gd name="T6" fmla="*/ 2147483647 w 160"/>
                <a:gd name="T7" fmla="*/ 2147483647 h 66"/>
                <a:gd name="T8" fmla="*/ 2147483647 w 160"/>
                <a:gd name="T9" fmla="*/ 2147483647 h 66"/>
                <a:gd name="T10" fmla="*/ 2147483647 w 160"/>
                <a:gd name="T11" fmla="*/ 0 h 66"/>
                <a:gd name="T12" fmla="*/ 2147483647 w 160"/>
                <a:gd name="T13" fmla="*/ 0 h 66"/>
                <a:gd name="T14" fmla="*/ 0 60000 65536"/>
                <a:gd name="T15" fmla="*/ 0 60000 65536"/>
                <a:gd name="T16" fmla="*/ 0 60000 65536"/>
                <a:gd name="T17" fmla="*/ 0 60000 65536"/>
                <a:gd name="T18" fmla="*/ 0 60000 65536"/>
                <a:gd name="T19" fmla="*/ 0 60000 65536"/>
                <a:gd name="T20" fmla="*/ 0 60000 65536"/>
                <a:gd name="T21" fmla="*/ 0 w 160"/>
                <a:gd name="T22" fmla="*/ 0 h 66"/>
                <a:gd name="T23" fmla="*/ 160 w 16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66">
                  <a:moveTo>
                    <a:pt x="42" y="0"/>
                  </a:moveTo>
                  <a:lnTo>
                    <a:pt x="0" y="42"/>
                  </a:lnTo>
                  <a:lnTo>
                    <a:pt x="0" y="66"/>
                  </a:lnTo>
                  <a:lnTo>
                    <a:pt x="118" y="66"/>
                  </a:lnTo>
                  <a:lnTo>
                    <a:pt x="160" y="24"/>
                  </a:lnTo>
                  <a:lnTo>
                    <a:pt x="160" y="0"/>
                  </a:lnTo>
                  <a:lnTo>
                    <a:pt x="42"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pic>
          <p:nvPicPr>
            <p:cNvPr id="252" name="Picture 312">
              <a:extLst>
                <a:ext uri="{FF2B5EF4-FFF2-40B4-BE49-F238E27FC236}">
                  <a16:creationId xmlns:a16="http://schemas.microsoft.com/office/drawing/2014/main" id="{F7764D0A-7929-C4D7-CEE1-FD5AE07B6A86}"/>
                </a:ext>
              </a:extLst>
            </p:cNvPr>
            <p:cNvPicPr>
              <a:picLocks noChangeAspect="1" noChangeArrowheads="1"/>
            </p:cNvPicPr>
            <p:nvPr/>
          </p:nvPicPr>
          <p:blipFill>
            <a:blip r:embed="rId9" cstate="print"/>
            <a:srcRect/>
            <a:stretch>
              <a:fillRect/>
            </a:stretch>
          </p:blipFill>
          <p:spPr bwMode="auto">
            <a:xfrm>
              <a:off x="2820199" y="4999928"/>
              <a:ext cx="290494" cy="112602"/>
            </a:xfrm>
            <a:prstGeom prst="rect">
              <a:avLst/>
            </a:prstGeom>
            <a:noFill/>
            <a:ln w="9525">
              <a:noFill/>
              <a:miter lim="800000"/>
              <a:headEnd/>
              <a:tailEnd/>
            </a:ln>
          </p:spPr>
        </p:pic>
        <p:sp>
          <p:nvSpPr>
            <p:cNvPr id="253" name="Rectangle 313">
              <a:extLst>
                <a:ext uri="{FF2B5EF4-FFF2-40B4-BE49-F238E27FC236}">
                  <a16:creationId xmlns:a16="http://schemas.microsoft.com/office/drawing/2014/main" id="{050A7494-B463-B24C-998F-0219FB702F20}"/>
                </a:ext>
              </a:extLst>
            </p:cNvPr>
            <p:cNvSpPr>
              <a:spLocks noChangeArrowheads="1"/>
            </p:cNvSpPr>
            <p:nvPr/>
          </p:nvSpPr>
          <p:spPr bwMode="auto">
            <a:xfrm>
              <a:off x="2833746" y="5094020"/>
              <a:ext cx="195669" cy="44733"/>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54" name="Freeform 314">
              <a:extLst>
                <a:ext uri="{FF2B5EF4-FFF2-40B4-BE49-F238E27FC236}">
                  <a16:creationId xmlns:a16="http://schemas.microsoft.com/office/drawing/2014/main" id="{23D5AEA9-1AFD-586A-67CB-68B3F1EB1747}"/>
                </a:ext>
              </a:extLst>
            </p:cNvPr>
            <p:cNvSpPr>
              <a:spLocks/>
            </p:cNvSpPr>
            <p:nvPr/>
          </p:nvSpPr>
          <p:spPr bwMode="auto">
            <a:xfrm>
              <a:off x="3029416" y="5013809"/>
              <a:ext cx="70741" cy="124942"/>
            </a:xfrm>
            <a:custGeom>
              <a:avLst/>
              <a:gdLst>
                <a:gd name="T0" fmla="*/ 2147483647 w 42"/>
                <a:gd name="T1" fmla="*/ 0 h 66"/>
                <a:gd name="T2" fmla="*/ 0 w 42"/>
                <a:gd name="T3" fmla="*/ 2147483647 h 66"/>
                <a:gd name="T4" fmla="*/ 0 w 42"/>
                <a:gd name="T5" fmla="*/ 2147483647 h 66"/>
                <a:gd name="T6" fmla="*/ 2147483647 w 42"/>
                <a:gd name="T7" fmla="*/ 2147483647 h 66"/>
                <a:gd name="T8" fmla="*/ 2147483647 w 42"/>
                <a:gd name="T9" fmla="*/ 0 h 66"/>
                <a:gd name="T10" fmla="*/ 0 60000 65536"/>
                <a:gd name="T11" fmla="*/ 0 60000 65536"/>
                <a:gd name="T12" fmla="*/ 0 60000 65536"/>
                <a:gd name="T13" fmla="*/ 0 60000 65536"/>
                <a:gd name="T14" fmla="*/ 0 60000 65536"/>
                <a:gd name="T15" fmla="*/ 0 w 42"/>
                <a:gd name="T16" fmla="*/ 0 h 66"/>
                <a:gd name="T17" fmla="*/ 42 w 42"/>
                <a:gd name="T18" fmla="*/ 66 h 66"/>
              </a:gdLst>
              <a:ahLst/>
              <a:cxnLst>
                <a:cxn ang="T10">
                  <a:pos x="T0" y="T1"/>
                </a:cxn>
                <a:cxn ang="T11">
                  <a:pos x="T2" y="T3"/>
                </a:cxn>
                <a:cxn ang="T12">
                  <a:pos x="T4" y="T5"/>
                </a:cxn>
                <a:cxn ang="T13">
                  <a:pos x="T6" y="T7"/>
                </a:cxn>
                <a:cxn ang="T14">
                  <a:pos x="T8" y="T9"/>
                </a:cxn>
              </a:cxnLst>
              <a:rect l="T15" t="T16" r="T17" b="T18"/>
              <a:pathLst>
                <a:path w="42" h="66">
                  <a:moveTo>
                    <a:pt x="42" y="0"/>
                  </a:moveTo>
                  <a:lnTo>
                    <a:pt x="0" y="42"/>
                  </a:lnTo>
                  <a:lnTo>
                    <a:pt x="0" y="66"/>
                  </a:lnTo>
                  <a:lnTo>
                    <a:pt x="42" y="24"/>
                  </a:lnTo>
                  <a:lnTo>
                    <a:pt x="42" y="0"/>
                  </a:lnTo>
                  <a:close/>
                </a:path>
              </a:pathLst>
            </a:custGeom>
            <a:solidFill>
              <a:srgbClr val="D53837"/>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55" name="Freeform 315">
              <a:extLst>
                <a:ext uri="{FF2B5EF4-FFF2-40B4-BE49-F238E27FC236}">
                  <a16:creationId xmlns:a16="http://schemas.microsoft.com/office/drawing/2014/main" id="{A57E0D36-CD76-640C-2015-94451F332137}"/>
                </a:ext>
              </a:extLst>
            </p:cNvPr>
            <p:cNvSpPr>
              <a:spLocks/>
            </p:cNvSpPr>
            <p:nvPr/>
          </p:nvSpPr>
          <p:spPr bwMode="auto">
            <a:xfrm>
              <a:off x="2732900" y="5135666"/>
              <a:ext cx="317586" cy="75582"/>
            </a:xfrm>
            <a:custGeom>
              <a:avLst/>
              <a:gdLst>
                <a:gd name="T0" fmla="*/ 2147483647 w 190"/>
                <a:gd name="T1" fmla="*/ 0 h 40"/>
                <a:gd name="T2" fmla="*/ 0 w 190"/>
                <a:gd name="T3" fmla="*/ 2147483647 h 40"/>
                <a:gd name="T4" fmla="*/ 0 w 190"/>
                <a:gd name="T5" fmla="*/ 2147483647 h 40"/>
                <a:gd name="T6" fmla="*/ 0 w 190"/>
                <a:gd name="T7" fmla="*/ 2147483647 h 40"/>
                <a:gd name="T8" fmla="*/ 2147483647 w 190"/>
                <a:gd name="T9" fmla="*/ 2147483647 h 40"/>
                <a:gd name="T10" fmla="*/ 2147483647 w 190"/>
                <a:gd name="T11" fmla="*/ 2147483647 h 40"/>
                <a:gd name="T12" fmla="*/ 2147483647 w 190"/>
                <a:gd name="T13" fmla="*/ 0 h 40"/>
                <a:gd name="T14" fmla="*/ 2147483647 w 19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40"/>
                <a:gd name="T26" fmla="*/ 190 w 19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40">
                  <a:moveTo>
                    <a:pt x="28" y="0"/>
                  </a:moveTo>
                  <a:lnTo>
                    <a:pt x="0" y="34"/>
                  </a:lnTo>
                  <a:lnTo>
                    <a:pt x="0" y="40"/>
                  </a:lnTo>
                  <a:lnTo>
                    <a:pt x="162" y="40"/>
                  </a:lnTo>
                  <a:lnTo>
                    <a:pt x="190" y="14"/>
                  </a:lnTo>
                  <a:lnTo>
                    <a:pt x="190" y="0"/>
                  </a:lnTo>
                  <a:lnTo>
                    <a:pt x="28"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56" name="Freeform 316">
              <a:extLst>
                <a:ext uri="{FF2B5EF4-FFF2-40B4-BE49-F238E27FC236}">
                  <a16:creationId xmlns:a16="http://schemas.microsoft.com/office/drawing/2014/main" id="{7AD33CBE-5A2A-BCF8-FC2B-3C1D27626EE4}"/>
                </a:ext>
              </a:extLst>
            </p:cNvPr>
            <p:cNvSpPr>
              <a:spLocks/>
            </p:cNvSpPr>
            <p:nvPr/>
          </p:nvSpPr>
          <p:spPr bwMode="auto">
            <a:xfrm>
              <a:off x="2732900" y="5135667"/>
              <a:ext cx="317586" cy="64785"/>
            </a:xfrm>
            <a:custGeom>
              <a:avLst/>
              <a:gdLst>
                <a:gd name="T0" fmla="*/ 2147483647 w 190"/>
                <a:gd name="T1" fmla="*/ 0 h 34"/>
                <a:gd name="T2" fmla="*/ 2147483647 w 190"/>
                <a:gd name="T3" fmla="*/ 0 h 34"/>
                <a:gd name="T4" fmla="*/ 0 w 190"/>
                <a:gd name="T5" fmla="*/ 2147483647 h 34"/>
                <a:gd name="T6" fmla="*/ 2147483647 w 190"/>
                <a:gd name="T7" fmla="*/ 2147483647 h 34"/>
                <a:gd name="T8" fmla="*/ 2147483647 w 190"/>
                <a:gd name="T9" fmla="*/ 0 h 34"/>
                <a:gd name="T10" fmla="*/ 0 60000 65536"/>
                <a:gd name="T11" fmla="*/ 0 60000 65536"/>
                <a:gd name="T12" fmla="*/ 0 60000 65536"/>
                <a:gd name="T13" fmla="*/ 0 60000 65536"/>
                <a:gd name="T14" fmla="*/ 0 60000 65536"/>
                <a:gd name="T15" fmla="*/ 0 w 190"/>
                <a:gd name="T16" fmla="*/ 0 h 34"/>
                <a:gd name="T17" fmla="*/ 190 w 190"/>
                <a:gd name="T18" fmla="*/ 34 h 34"/>
              </a:gdLst>
              <a:ahLst/>
              <a:cxnLst>
                <a:cxn ang="T10">
                  <a:pos x="T0" y="T1"/>
                </a:cxn>
                <a:cxn ang="T11">
                  <a:pos x="T2" y="T3"/>
                </a:cxn>
                <a:cxn ang="T12">
                  <a:pos x="T4" y="T5"/>
                </a:cxn>
                <a:cxn ang="T13">
                  <a:pos x="T6" y="T7"/>
                </a:cxn>
                <a:cxn ang="T14">
                  <a:pos x="T8" y="T9"/>
                </a:cxn>
              </a:cxnLst>
              <a:rect l="T15" t="T16" r="T17" b="T18"/>
              <a:pathLst>
                <a:path w="190" h="34">
                  <a:moveTo>
                    <a:pt x="190" y="0"/>
                  </a:moveTo>
                  <a:lnTo>
                    <a:pt x="28" y="0"/>
                  </a:lnTo>
                  <a:lnTo>
                    <a:pt x="0" y="34"/>
                  </a:lnTo>
                  <a:lnTo>
                    <a:pt x="162" y="34"/>
                  </a:lnTo>
                  <a:lnTo>
                    <a:pt x="190" y="0"/>
                  </a:lnTo>
                  <a:close/>
                </a:path>
              </a:pathLst>
            </a:custGeom>
            <a:solidFill>
              <a:srgbClr val="DC5B52"/>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57" name="Freeform 317">
              <a:extLst>
                <a:ext uri="{FF2B5EF4-FFF2-40B4-BE49-F238E27FC236}">
                  <a16:creationId xmlns:a16="http://schemas.microsoft.com/office/drawing/2014/main" id="{707B5BBA-3519-72DD-D1E9-F4011F443D00}"/>
                </a:ext>
              </a:extLst>
            </p:cNvPr>
            <p:cNvSpPr>
              <a:spLocks/>
            </p:cNvSpPr>
            <p:nvPr/>
          </p:nvSpPr>
          <p:spPr bwMode="auto">
            <a:xfrm>
              <a:off x="2756983" y="5143379"/>
              <a:ext cx="209216" cy="44733"/>
            </a:xfrm>
            <a:custGeom>
              <a:avLst/>
              <a:gdLst>
                <a:gd name="T0" fmla="*/ 2147483647 w 126"/>
                <a:gd name="T1" fmla="*/ 0 h 24"/>
                <a:gd name="T2" fmla="*/ 2147483647 w 126"/>
                <a:gd name="T3" fmla="*/ 0 h 24"/>
                <a:gd name="T4" fmla="*/ 0 w 126"/>
                <a:gd name="T5" fmla="*/ 2147483647 h 24"/>
                <a:gd name="T6" fmla="*/ 2147483647 w 126"/>
                <a:gd name="T7" fmla="*/ 2147483647 h 24"/>
                <a:gd name="T8" fmla="*/ 2147483647 w 126"/>
                <a:gd name="T9" fmla="*/ 0 h 24"/>
                <a:gd name="T10" fmla="*/ 0 60000 65536"/>
                <a:gd name="T11" fmla="*/ 0 60000 65536"/>
                <a:gd name="T12" fmla="*/ 0 60000 65536"/>
                <a:gd name="T13" fmla="*/ 0 60000 65536"/>
                <a:gd name="T14" fmla="*/ 0 60000 65536"/>
                <a:gd name="T15" fmla="*/ 0 w 126"/>
                <a:gd name="T16" fmla="*/ 0 h 24"/>
                <a:gd name="T17" fmla="*/ 126 w 126"/>
                <a:gd name="T18" fmla="*/ 24 h 24"/>
              </a:gdLst>
              <a:ahLst/>
              <a:cxnLst>
                <a:cxn ang="T10">
                  <a:pos x="T0" y="T1"/>
                </a:cxn>
                <a:cxn ang="T11">
                  <a:pos x="T2" y="T3"/>
                </a:cxn>
                <a:cxn ang="T12">
                  <a:pos x="T4" y="T5"/>
                </a:cxn>
                <a:cxn ang="T13">
                  <a:pos x="T6" y="T7"/>
                </a:cxn>
                <a:cxn ang="T14">
                  <a:pos x="T8" y="T9"/>
                </a:cxn>
              </a:cxnLst>
              <a:rect l="T15" t="T16" r="T17" b="T18"/>
              <a:pathLst>
                <a:path w="126" h="24">
                  <a:moveTo>
                    <a:pt x="126" y="0"/>
                  </a:moveTo>
                  <a:lnTo>
                    <a:pt x="18" y="0"/>
                  </a:lnTo>
                  <a:lnTo>
                    <a:pt x="0" y="24"/>
                  </a:lnTo>
                  <a:lnTo>
                    <a:pt x="108" y="24"/>
                  </a:lnTo>
                  <a:lnTo>
                    <a:pt x="126"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58" name="Freeform 318">
              <a:extLst>
                <a:ext uri="{FF2B5EF4-FFF2-40B4-BE49-F238E27FC236}">
                  <a16:creationId xmlns:a16="http://schemas.microsoft.com/office/drawing/2014/main" id="{D6B38BC7-DDE0-3811-D6B8-0952FEDD0766}"/>
                </a:ext>
              </a:extLst>
            </p:cNvPr>
            <p:cNvSpPr>
              <a:spLocks/>
            </p:cNvSpPr>
            <p:nvPr/>
          </p:nvSpPr>
          <p:spPr bwMode="auto">
            <a:xfrm>
              <a:off x="2946631" y="5143379"/>
              <a:ext cx="82784" cy="44733"/>
            </a:xfrm>
            <a:custGeom>
              <a:avLst/>
              <a:gdLst>
                <a:gd name="T0" fmla="*/ 2147483647 w 50"/>
                <a:gd name="T1" fmla="*/ 0 h 24"/>
                <a:gd name="T2" fmla="*/ 2147483647 w 50"/>
                <a:gd name="T3" fmla="*/ 0 h 24"/>
                <a:gd name="T4" fmla="*/ 0 w 50"/>
                <a:gd name="T5" fmla="*/ 2147483647 h 24"/>
                <a:gd name="T6" fmla="*/ 2147483647 w 50"/>
                <a:gd name="T7" fmla="*/ 2147483647 h 24"/>
                <a:gd name="T8" fmla="*/ 2147483647 w 50"/>
                <a:gd name="T9" fmla="*/ 0 h 24"/>
                <a:gd name="T10" fmla="*/ 0 60000 65536"/>
                <a:gd name="T11" fmla="*/ 0 60000 65536"/>
                <a:gd name="T12" fmla="*/ 0 60000 65536"/>
                <a:gd name="T13" fmla="*/ 0 60000 65536"/>
                <a:gd name="T14" fmla="*/ 0 60000 65536"/>
                <a:gd name="T15" fmla="*/ 0 w 50"/>
                <a:gd name="T16" fmla="*/ 0 h 24"/>
                <a:gd name="T17" fmla="*/ 50 w 50"/>
                <a:gd name="T18" fmla="*/ 24 h 24"/>
              </a:gdLst>
              <a:ahLst/>
              <a:cxnLst>
                <a:cxn ang="T10">
                  <a:pos x="T0" y="T1"/>
                </a:cxn>
                <a:cxn ang="T11">
                  <a:pos x="T2" y="T3"/>
                </a:cxn>
                <a:cxn ang="T12">
                  <a:pos x="T4" y="T5"/>
                </a:cxn>
                <a:cxn ang="T13">
                  <a:pos x="T6" y="T7"/>
                </a:cxn>
                <a:cxn ang="T14">
                  <a:pos x="T8" y="T9"/>
                </a:cxn>
              </a:cxnLst>
              <a:rect l="T15" t="T16" r="T17" b="T18"/>
              <a:pathLst>
                <a:path w="50" h="24">
                  <a:moveTo>
                    <a:pt x="50" y="0"/>
                  </a:moveTo>
                  <a:lnTo>
                    <a:pt x="18" y="0"/>
                  </a:lnTo>
                  <a:lnTo>
                    <a:pt x="0" y="24"/>
                  </a:lnTo>
                  <a:lnTo>
                    <a:pt x="32" y="24"/>
                  </a:lnTo>
                  <a:lnTo>
                    <a:pt x="50"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59" name="Freeform 320">
              <a:extLst>
                <a:ext uri="{FF2B5EF4-FFF2-40B4-BE49-F238E27FC236}">
                  <a16:creationId xmlns:a16="http://schemas.microsoft.com/office/drawing/2014/main" id="{3DDF24E1-E447-29F1-1CCA-404D9228841B}"/>
                </a:ext>
              </a:extLst>
            </p:cNvPr>
            <p:cNvSpPr>
              <a:spLocks/>
            </p:cNvSpPr>
            <p:nvPr/>
          </p:nvSpPr>
          <p:spPr bwMode="auto">
            <a:xfrm>
              <a:off x="3003827" y="5135666"/>
              <a:ext cx="46660" cy="75582"/>
            </a:xfrm>
            <a:custGeom>
              <a:avLst/>
              <a:gdLst>
                <a:gd name="T0" fmla="*/ 2147483647 w 28"/>
                <a:gd name="T1" fmla="*/ 0 h 40"/>
                <a:gd name="T2" fmla="*/ 0 w 28"/>
                <a:gd name="T3" fmla="*/ 2147483647 h 40"/>
                <a:gd name="T4" fmla="*/ 0 w 28"/>
                <a:gd name="T5" fmla="*/ 2147483647 h 40"/>
                <a:gd name="T6" fmla="*/ 2147483647 w 28"/>
                <a:gd name="T7" fmla="*/ 2147483647 h 40"/>
                <a:gd name="T8" fmla="*/ 2147483647 w 28"/>
                <a:gd name="T9" fmla="*/ 0 h 40"/>
                <a:gd name="T10" fmla="*/ 0 60000 65536"/>
                <a:gd name="T11" fmla="*/ 0 60000 65536"/>
                <a:gd name="T12" fmla="*/ 0 60000 65536"/>
                <a:gd name="T13" fmla="*/ 0 60000 65536"/>
                <a:gd name="T14" fmla="*/ 0 60000 65536"/>
                <a:gd name="T15" fmla="*/ 0 w 28"/>
                <a:gd name="T16" fmla="*/ 0 h 40"/>
                <a:gd name="T17" fmla="*/ 28 w 28"/>
                <a:gd name="T18" fmla="*/ 40 h 40"/>
              </a:gdLst>
              <a:ahLst/>
              <a:cxnLst>
                <a:cxn ang="T10">
                  <a:pos x="T0" y="T1"/>
                </a:cxn>
                <a:cxn ang="T11">
                  <a:pos x="T2" y="T3"/>
                </a:cxn>
                <a:cxn ang="T12">
                  <a:pos x="T4" y="T5"/>
                </a:cxn>
                <a:cxn ang="T13">
                  <a:pos x="T6" y="T7"/>
                </a:cxn>
                <a:cxn ang="T14">
                  <a:pos x="T8" y="T9"/>
                </a:cxn>
              </a:cxnLst>
              <a:rect l="T15" t="T16" r="T17" b="T18"/>
              <a:pathLst>
                <a:path w="28" h="40">
                  <a:moveTo>
                    <a:pt x="28" y="0"/>
                  </a:moveTo>
                  <a:lnTo>
                    <a:pt x="0" y="34"/>
                  </a:lnTo>
                  <a:lnTo>
                    <a:pt x="0" y="40"/>
                  </a:lnTo>
                  <a:lnTo>
                    <a:pt x="28" y="14"/>
                  </a:lnTo>
                  <a:lnTo>
                    <a:pt x="28" y="0"/>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60" name="Freeform 321">
              <a:extLst>
                <a:ext uri="{FF2B5EF4-FFF2-40B4-BE49-F238E27FC236}">
                  <a16:creationId xmlns:a16="http://schemas.microsoft.com/office/drawing/2014/main" id="{DBD56A00-EF35-76AB-B53D-E963F0B3C320}"/>
                </a:ext>
              </a:extLst>
            </p:cNvPr>
            <p:cNvSpPr>
              <a:spLocks/>
            </p:cNvSpPr>
            <p:nvPr/>
          </p:nvSpPr>
          <p:spPr bwMode="auto">
            <a:xfrm>
              <a:off x="2790097" y="4768555"/>
              <a:ext cx="326617" cy="314668"/>
            </a:xfrm>
            <a:custGeom>
              <a:avLst/>
              <a:gdLst>
                <a:gd name="T0" fmla="*/ 2147483647 w 196"/>
                <a:gd name="T1" fmla="*/ 0 h 166"/>
                <a:gd name="T2" fmla="*/ 0 w 196"/>
                <a:gd name="T3" fmla="*/ 2147483647 h 166"/>
                <a:gd name="T4" fmla="*/ 0 w 196"/>
                <a:gd name="T5" fmla="*/ 2147483647 h 166"/>
                <a:gd name="T6" fmla="*/ 2147483647 w 196"/>
                <a:gd name="T7" fmla="*/ 2147483647 h 166"/>
                <a:gd name="T8" fmla="*/ 2147483647 w 196"/>
                <a:gd name="T9" fmla="*/ 2147483647 h 166"/>
                <a:gd name="T10" fmla="*/ 2147483647 w 196"/>
                <a:gd name="T11" fmla="*/ 0 h 166"/>
                <a:gd name="T12" fmla="*/ 2147483647 w 196"/>
                <a:gd name="T13" fmla="*/ 0 h 166"/>
                <a:gd name="T14" fmla="*/ 0 60000 65536"/>
                <a:gd name="T15" fmla="*/ 0 60000 65536"/>
                <a:gd name="T16" fmla="*/ 0 60000 65536"/>
                <a:gd name="T17" fmla="*/ 0 60000 65536"/>
                <a:gd name="T18" fmla="*/ 0 60000 65536"/>
                <a:gd name="T19" fmla="*/ 0 60000 65536"/>
                <a:gd name="T20" fmla="*/ 0 60000 65536"/>
                <a:gd name="T21" fmla="*/ 0 w 196"/>
                <a:gd name="T22" fmla="*/ 0 h 166"/>
                <a:gd name="T23" fmla="*/ 196 w 196"/>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66">
                  <a:moveTo>
                    <a:pt x="78" y="0"/>
                  </a:moveTo>
                  <a:lnTo>
                    <a:pt x="0" y="38"/>
                  </a:lnTo>
                  <a:lnTo>
                    <a:pt x="0" y="166"/>
                  </a:lnTo>
                  <a:lnTo>
                    <a:pt x="156" y="166"/>
                  </a:lnTo>
                  <a:lnTo>
                    <a:pt x="196" y="104"/>
                  </a:lnTo>
                  <a:lnTo>
                    <a:pt x="196" y="0"/>
                  </a:lnTo>
                  <a:lnTo>
                    <a:pt x="78"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61" name="Rectangle 322">
              <a:extLst>
                <a:ext uri="{FF2B5EF4-FFF2-40B4-BE49-F238E27FC236}">
                  <a16:creationId xmlns:a16="http://schemas.microsoft.com/office/drawing/2014/main" id="{0F63AD85-1F1E-C6DF-751E-8B99148DE04E}"/>
                </a:ext>
              </a:extLst>
            </p:cNvPr>
            <p:cNvSpPr>
              <a:spLocks noChangeArrowheads="1"/>
            </p:cNvSpPr>
            <p:nvPr/>
          </p:nvSpPr>
          <p:spPr bwMode="auto">
            <a:xfrm>
              <a:off x="2790097" y="4839510"/>
              <a:ext cx="260391" cy="243713"/>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62" name="Rectangle 323">
              <a:extLst>
                <a:ext uri="{FF2B5EF4-FFF2-40B4-BE49-F238E27FC236}">
                  <a16:creationId xmlns:a16="http://schemas.microsoft.com/office/drawing/2014/main" id="{7C7F5545-AE5E-7A77-9AC0-B96ACBA1A1D3}"/>
                </a:ext>
              </a:extLst>
            </p:cNvPr>
            <p:cNvSpPr>
              <a:spLocks noChangeArrowheads="1"/>
            </p:cNvSpPr>
            <p:nvPr/>
          </p:nvSpPr>
          <p:spPr bwMode="auto">
            <a:xfrm>
              <a:off x="2817188" y="4862647"/>
              <a:ext cx="209216" cy="192811"/>
            </a:xfrm>
            <a:prstGeom prst="rect">
              <a:avLst/>
            </a:prstGeom>
            <a:solidFill>
              <a:srgbClr val="FFFFFF"/>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63" name="Freeform 324">
              <a:extLst>
                <a:ext uri="{FF2B5EF4-FFF2-40B4-BE49-F238E27FC236}">
                  <a16:creationId xmlns:a16="http://schemas.microsoft.com/office/drawing/2014/main" id="{7FFA4553-449C-0970-76CF-93A0A27E83D4}"/>
                </a:ext>
              </a:extLst>
            </p:cNvPr>
            <p:cNvSpPr>
              <a:spLocks/>
            </p:cNvSpPr>
            <p:nvPr/>
          </p:nvSpPr>
          <p:spPr bwMode="auto">
            <a:xfrm>
              <a:off x="2790097" y="4768555"/>
              <a:ext cx="326617" cy="314668"/>
            </a:xfrm>
            <a:custGeom>
              <a:avLst/>
              <a:gdLst>
                <a:gd name="T0" fmla="*/ 2147483647 w 196"/>
                <a:gd name="T1" fmla="*/ 0 h 166"/>
                <a:gd name="T2" fmla="*/ 0 w 196"/>
                <a:gd name="T3" fmla="*/ 2147483647 h 166"/>
                <a:gd name="T4" fmla="*/ 2147483647 w 196"/>
                <a:gd name="T5" fmla="*/ 2147483647 h 166"/>
                <a:gd name="T6" fmla="*/ 2147483647 w 196"/>
                <a:gd name="T7" fmla="*/ 2147483647 h 166"/>
                <a:gd name="T8" fmla="*/ 2147483647 w 196"/>
                <a:gd name="T9" fmla="*/ 2147483647 h 166"/>
                <a:gd name="T10" fmla="*/ 2147483647 w 196"/>
                <a:gd name="T11" fmla="*/ 2147483647 h 166"/>
                <a:gd name="T12" fmla="*/ 2147483647 w 196"/>
                <a:gd name="T13" fmla="*/ 0 h 166"/>
                <a:gd name="T14" fmla="*/ 2147483647 w 196"/>
                <a:gd name="T15" fmla="*/ 0 h 16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166"/>
                <a:gd name="T26" fmla="*/ 196 w 196"/>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166">
                  <a:moveTo>
                    <a:pt x="78" y="0"/>
                  </a:moveTo>
                  <a:lnTo>
                    <a:pt x="0" y="38"/>
                  </a:lnTo>
                  <a:lnTo>
                    <a:pt x="156" y="38"/>
                  </a:lnTo>
                  <a:lnTo>
                    <a:pt x="156" y="166"/>
                  </a:lnTo>
                  <a:lnTo>
                    <a:pt x="196" y="104"/>
                  </a:lnTo>
                  <a:lnTo>
                    <a:pt x="196" y="0"/>
                  </a:lnTo>
                  <a:lnTo>
                    <a:pt x="78" y="0"/>
                  </a:lnTo>
                  <a:close/>
                </a:path>
              </a:pathLst>
            </a:custGeom>
            <a:solidFill>
              <a:srgbClr val="D53837"/>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64" name="Freeform 325">
              <a:extLst>
                <a:ext uri="{FF2B5EF4-FFF2-40B4-BE49-F238E27FC236}">
                  <a16:creationId xmlns:a16="http://schemas.microsoft.com/office/drawing/2014/main" id="{9D28E4E4-65B5-C732-378A-E363B8C5CB01}"/>
                </a:ext>
              </a:extLst>
            </p:cNvPr>
            <p:cNvSpPr>
              <a:spLocks/>
            </p:cNvSpPr>
            <p:nvPr/>
          </p:nvSpPr>
          <p:spPr bwMode="auto">
            <a:xfrm>
              <a:off x="8973238" y="2360730"/>
              <a:ext cx="290494" cy="586146"/>
            </a:xfrm>
            <a:custGeom>
              <a:avLst/>
              <a:gdLst>
                <a:gd name="T0" fmla="*/ 2147483647 w 174"/>
                <a:gd name="T1" fmla="*/ 0 h 310"/>
                <a:gd name="T2" fmla="*/ 2147483647 w 174"/>
                <a:gd name="T3" fmla="*/ 2147483647 h 310"/>
                <a:gd name="T4" fmla="*/ 2147483647 w 174"/>
                <a:gd name="T5" fmla="*/ 2147483647 h 310"/>
                <a:gd name="T6" fmla="*/ 0 w 174"/>
                <a:gd name="T7" fmla="*/ 2147483647 h 310"/>
                <a:gd name="T8" fmla="*/ 0 w 174"/>
                <a:gd name="T9" fmla="*/ 2147483647 h 310"/>
                <a:gd name="T10" fmla="*/ 2147483647 w 174"/>
                <a:gd name="T11" fmla="*/ 2147483647 h 310"/>
                <a:gd name="T12" fmla="*/ 2147483647 w 174"/>
                <a:gd name="T13" fmla="*/ 2147483647 h 310"/>
                <a:gd name="T14" fmla="*/ 2147483647 w 174"/>
                <a:gd name="T15" fmla="*/ 2147483647 h 310"/>
                <a:gd name="T16" fmla="*/ 2147483647 w 174"/>
                <a:gd name="T17" fmla="*/ 2147483647 h 310"/>
                <a:gd name="T18" fmla="*/ 2147483647 w 174"/>
                <a:gd name="T19" fmla="*/ 0 h 310"/>
                <a:gd name="T20" fmla="*/ 2147483647 w 174"/>
                <a:gd name="T21" fmla="*/ 0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310"/>
                <a:gd name="T35" fmla="*/ 174 w 174"/>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310">
                  <a:moveTo>
                    <a:pt x="42" y="0"/>
                  </a:moveTo>
                  <a:lnTo>
                    <a:pt x="2" y="36"/>
                  </a:lnTo>
                  <a:lnTo>
                    <a:pt x="2" y="72"/>
                  </a:lnTo>
                  <a:lnTo>
                    <a:pt x="0" y="74"/>
                  </a:lnTo>
                  <a:lnTo>
                    <a:pt x="0" y="310"/>
                  </a:lnTo>
                  <a:lnTo>
                    <a:pt x="98" y="310"/>
                  </a:lnTo>
                  <a:lnTo>
                    <a:pt x="114" y="296"/>
                  </a:lnTo>
                  <a:lnTo>
                    <a:pt x="136" y="296"/>
                  </a:lnTo>
                  <a:lnTo>
                    <a:pt x="174" y="260"/>
                  </a:lnTo>
                  <a:lnTo>
                    <a:pt x="174" y="0"/>
                  </a:lnTo>
                  <a:lnTo>
                    <a:pt x="42" y="0"/>
                  </a:lnTo>
                  <a:close/>
                </a:path>
              </a:pathLst>
            </a:custGeom>
            <a:noFill/>
            <a:ln w="8">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65" name="Rectangle 326">
              <a:extLst>
                <a:ext uri="{FF2B5EF4-FFF2-40B4-BE49-F238E27FC236}">
                  <a16:creationId xmlns:a16="http://schemas.microsoft.com/office/drawing/2014/main" id="{7916FF24-DFE1-8FD5-D61B-679F4AFC2DF2}"/>
                </a:ext>
              </a:extLst>
            </p:cNvPr>
            <p:cNvSpPr>
              <a:spLocks noChangeArrowheads="1"/>
            </p:cNvSpPr>
            <p:nvPr/>
          </p:nvSpPr>
          <p:spPr bwMode="auto">
            <a:xfrm>
              <a:off x="8976248" y="2428599"/>
              <a:ext cx="222762" cy="492054"/>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66" name="Freeform 327">
              <a:extLst>
                <a:ext uri="{FF2B5EF4-FFF2-40B4-BE49-F238E27FC236}">
                  <a16:creationId xmlns:a16="http://schemas.microsoft.com/office/drawing/2014/main" id="{B2FCF1E7-2E00-2401-FD14-337F8832F82B}"/>
                </a:ext>
              </a:extLst>
            </p:cNvPr>
            <p:cNvSpPr>
              <a:spLocks/>
            </p:cNvSpPr>
            <p:nvPr/>
          </p:nvSpPr>
          <p:spPr bwMode="auto">
            <a:xfrm>
              <a:off x="9199010" y="2360730"/>
              <a:ext cx="64722" cy="559924"/>
            </a:xfrm>
            <a:custGeom>
              <a:avLst/>
              <a:gdLst>
                <a:gd name="T0" fmla="*/ 2147483647 w 38"/>
                <a:gd name="T1" fmla="*/ 2147483647 h 296"/>
                <a:gd name="T2" fmla="*/ 0 w 38"/>
                <a:gd name="T3" fmla="*/ 2147483647 h 296"/>
                <a:gd name="T4" fmla="*/ 0 w 38"/>
                <a:gd name="T5" fmla="*/ 2147483647 h 296"/>
                <a:gd name="T6" fmla="*/ 2147483647 w 38"/>
                <a:gd name="T7" fmla="*/ 0 h 296"/>
                <a:gd name="T8" fmla="*/ 2147483647 w 38"/>
                <a:gd name="T9" fmla="*/ 2147483647 h 296"/>
                <a:gd name="T10" fmla="*/ 0 60000 65536"/>
                <a:gd name="T11" fmla="*/ 0 60000 65536"/>
                <a:gd name="T12" fmla="*/ 0 60000 65536"/>
                <a:gd name="T13" fmla="*/ 0 60000 65536"/>
                <a:gd name="T14" fmla="*/ 0 60000 65536"/>
                <a:gd name="T15" fmla="*/ 0 w 38"/>
                <a:gd name="T16" fmla="*/ 0 h 296"/>
                <a:gd name="T17" fmla="*/ 38 w 38"/>
                <a:gd name="T18" fmla="*/ 296 h 296"/>
              </a:gdLst>
              <a:ahLst/>
              <a:cxnLst>
                <a:cxn ang="T10">
                  <a:pos x="T0" y="T1"/>
                </a:cxn>
                <a:cxn ang="T11">
                  <a:pos x="T2" y="T3"/>
                </a:cxn>
                <a:cxn ang="T12">
                  <a:pos x="T4" y="T5"/>
                </a:cxn>
                <a:cxn ang="T13">
                  <a:pos x="T6" y="T7"/>
                </a:cxn>
                <a:cxn ang="T14">
                  <a:pos x="T8" y="T9"/>
                </a:cxn>
              </a:cxnLst>
              <a:rect l="T15" t="T16" r="T17" b="T18"/>
              <a:pathLst>
                <a:path w="38" h="296">
                  <a:moveTo>
                    <a:pt x="38" y="260"/>
                  </a:moveTo>
                  <a:lnTo>
                    <a:pt x="0" y="296"/>
                  </a:lnTo>
                  <a:lnTo>
                    <a:pt x="0" y="36"/>
                  </a:lnTo>
                  <a:lnTo>
                    <a:pt x="38" y="0"/>
                  </a:lnTo>
                  <a:lnTo>
                    <a:pt x="38" y="260"/>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67" name="Freeform 328">
              <a:extLst>
                <a:ext uri="{FF2B5EF4-FFF2-40B4-BE49-F238E27FC236}">
                  <a16:creationId xmlns:a16="http://schemas.microsoft.com/office/drawing/2014/main" id="{0ABD322C-6AC5-C738-86D0-AB1B5B105905}"/>
                </a:ext>
              </a:extLst>
            </p:cNvPr>
            <p:cNvSpPr>
              <a:spLocks/>
            </p:cNvSpPr>
            <p:nvPr/>
          </p:nvSpPr>
          <p:spPr bwMode="auto">
            <a:xfrm>
              <a:off x="8976248" y="2360730"/>
              <a:ext cx="287484" cy="67870"/>
            </a:xfrm>
            <a:custGeom>
              <a:avLst/>
              <a:gdLst>
                <a:gd name="T0" fmla="*/ 2147483647 w 172"/>
                <a:gd name="T1" fmla="*/ 2147483647 h 36"/>
                <a:gd name="T2" fmla="*/ 0 w 172"/>
                <a:gd name="T3" fmla="*/ 2147483647 h 36"/>
                <a:gd name="T4" fmla="*/ 2147483647 w 172"/>
                <a:gd name="T5" fmla="*/ 0 h 36"/>
                <a:gd name="T6" fmla="*/ 2147483647 w 172"/>
                <a:gd name="T7" fmla="*/ 0 h 36"/>
                <a:gd name="T8" fmla="*/ 2147483647 w 172"/>
                <a:gd name="T9" fmla="*/ 2147483647 h 36"/>
                <a:gd name="T10" fmla="*/ 0 60000 65536"/>
                <a:gd name="T11" fmla="*/ 0 60000 65536"/>
                <a:gd name="T12" fmla="*/ 0 60000 65536"/>
                <a:gd name="T13" fmla="*/ 0 60000 65536"/>
                <a:gd name="T14" fmla="*/ 0 60000 65536"/>
                <a:gd name="T15" fmla="*/ 0 w 172"/>
                <a:gd name="T16" fmla="*/ 0 h 36"/>
                <a:gd name="T17" fmla="*/ 172 w 172"/>
                <a:gd name="T18" fmla="*/ 36 h 36"/>
              </a:gdLst>
              <a:ahLst/>
              <a:cxnLst>
                <a:cxn ang="T10">
                  <a:pos x="T0" y="T1"/>
                </a:cxn>
                <a:cxn ang="T11">
                  <a:pos x="T2" y="T3"/>
                </a:cxn>
                <a:cxn ang="T12">
                  <a:pos x="T4" y="T5"/>
                </a:cxn>
                <a:cxn ang="T13">
                  <a:pos x="T6" y="T7"/>
                </a:cxn>
                <a:cxn ang="T14">
                  <a:pos x="T8" y="T9"/>
                </a:cxn>
              </a:cxnLst>
              <a:rect l="T15" t="T16" r="T17" b="T18"/>
              <a:pathLst>
                <a:path w="172" h="36">
                  <a:moveTo>
                    <a:pt x="134" y="36"/>
                  </a:moveTo>
                  <a:lnTo>
                    <a:pt x="0" y="36"/>
                  </a:lnTo>
                  <a:lnTo>
                    <a:pt x="40" y="0"/>
                  </a:lnTo>
                  <a:lnTo>
                    <a:pt x="172" y="0"/>
                  </a:lnTo>
                  <a:lnTo>
                    <a:pt x="134" y="3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68" name="Rectangle 329">
              <a:extLst>
                <a:ext uri="{FF2B5EF4-FFF2-40B4-BE49-F238E27FC236}">
                  <a16:creationId xmlns:a16="http://schemas.microsoft.com/office/drawing/2014/main" id="{4A9F0460-315D-87EE-7AE7-AB9EF5298D7C}"/>
                </a:ext>
              </a:extLst>
            </p:cNvPr>
            <p:cNvSpPr>
              <a:spLocks noChangeArrowheads="1"/>
            </p:cNvSpPr>
            <p:nvPr/>
          </p:nvSpPr>
          <p:spPr bwMode="auto">
            <a:xfrm>
              <a:off x="8973238" y="2501098"/>
              <a:ext cx="162556" cy="445779"/>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69" name="Freeform 330">
              <a:extLst>
                <a:ext uri="{FF2B5EF4-FFF2-40B4-BE49-F238E27FC236}">
                  <a16:creationId xmlns:a16="http://schemas.microsoft.com/office/drawing/2014/main" id="{E9E42C86-88AF-BAA2-EE6A-CE5FF6EBF8B5}"/>
                </a:ext>
              </a:extLst>
            </p:cNvPr>
            <p:cNvSpPr>
              <a:spLocks/>
            </p:cNvSpPr>
            <p:nvPr/>
          </p:nvSpPr>
          <p:spPr bwMode="auto">
            <a:xfrm>
              <a:off x="9135795" y="2474874"/>
              <a:ext cx="27093" cy="472002"/>
            </a:xfrm>
            <a:custGeom>
              <a:avLst/>
              <a:gdLst>
                <a:gd name="T0" fmla="*/ 2147483647 w 16"/>
                <a:gd name="T1" fmla="*/ 2147483647 h 250"/>
                <a:gd name="T2" fmla="*/ 0 w 16"/>
                <a:gd name="T3" fmla="*/ 2147483647 h 250"/>
                <a:gd name="T4" fmla="*/ 0 w 16"/>
                <a:gd name="T5" fmla="*/ 2147483647 h 250"/>
                <a:gd name="T6" fmla="*/ 2147483647 w 16"/>
                <a:gd name="T7" fmla="*/ 0 h 250"/>
                <a:gd name="T8" fmla="*/ 2147483647 w 16"/>
                <a:gd name="T9" fmla="*/ 2147483647 h 250"/>
                <a:gd name="T10" fmla="*/ 0 60000 65536"/>
                <a:gd name="T11" fmla="*/ 0 60000 65536"/>
                <a:gd name="T12" fmla="*/ 0 60000 65536"/>
                <a:gd name="T13" fmla="*/ 0 60000 65536"/>
                <a:gd name="T14" fmla="*/ 0 60000 65536"/>
                <a:gd name="T15" fmla="*/ 0 w 16"/>
                <a:gd name="T16" fmla="*/ 0 h 250"/>
                <a:gd name="T17" fmla="*/ 16 w 16"/>
                <a:gd name="T18" fmla="*/ 250 h 250"/>
              </a:gdLst>
              <a:ahLst/>
              <a:cxnLst>
                <a:cxn ang="T10">
                  <a:pos x="T0" y="T1"/>
                </a:cxn>
                <a:cxn ang="T11">
                  <a:pos x="T2" y="T3"/>
                </a:cxn>
                <a:cxn ang="T12">
                  <a:pos x="T4" y="T5"/>
                </a:cxn>
                <a:cxn ang="T13">
                  <a:pos x="T6" y="T7"/>
                </a:cxn>
                <a:cxn ang="T14">
                  <a:pos x="T8" y="T9"/>
                </a:cxn>
              </a:cxnLst>
              <a:rect l="T15" t="T16" r="T17" b="T18"/>
              <a:pathLst>
                <a:path w="16" h="250">
                  <a:moveTo>
                    <a:pt x="16" y="236"/>
                  </a:moveTo>
                  <a:lnTo>
                    <a:pt x="0" y="250"/>
                  </a:lnTo>
                  <a:lnTo>
                    <a:pt x="0" y="14"/>
                  </a:lnTo>
                  <a:lnTo>
                    <a:pt x="16" y="0"/>
                  </a:lnTo>
                  <a:lnTo>
                    <a:pt x="16" y="23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70" name="Freeform 331">
              <a:extLst>
                <a:ext uri="{FF2B5EF4-FFF2-40B4-BE49-F238E27FC236}">
                  <a16:creationId xmlns:a16="http://schemas.microsoft.com/office/drawing/2014/main" id="{39665765-F0D3-1194-9B1C-1CA06C4009D5}"/>
                </a:ext>
              </a:extLst>
            </p:cNvPr>
            <p:cNvSpPr>
              <a:spLocks/>
            </p:cNvSpPr>
            <p:nvPr/>
          </p:nvSpPr>
          <p:spPr bwMode="auto">
            <a:xfrm>
              <a:off x="8973238" y="2474875"/>
              <a:ext cx="189648" cy="26223"/>
            </a:xfrm>
            <a:custGeom>
              <a:avLst/>
              <a:gdLst>
                <a:gd name="T0" fmla="*/ 2147483647 w 114"/>
                <a:gd name="T1" fmla="*/ 2147483647 h 14"/>
                <a:gd name="T2" fmla="*/ 0 w 114"/>
                <a:gd name="T3" fmla="*/ 2147483647 h 14"/>
                <a:gd name="T4" fmla="*/ 2147483647 w 114"/>
                <a:gd name="T5" fmla="*/ 0 h 14"/>
                <a:gd name="T6" fmla="*/ 2147483647 w 114"/>
                <a:gd name="T7" fmla="*/ 0 h 14"/>
                <a:gd name="T8" fmla="*/ 2147483647 w 114"/>
                <a:gd name="T9" fmla="*/ 2147483647 h 14"/>
                <a:gd name="T10" fmla="*/ 0 60000 65536"/>
                <a:gd name="T11" fmla="*/ 0 60000 65536"/>
                <a:gd name="T12" fmla="*/ 0 60000 65536"/>
                <a:gd name="T13" fmla="*/ 0 60000 65536"/>
                <a:gd name="T14" fmla="*/ 0 60000 65536"/>
                <a:gd name="T15" fmla="*/ 0 w 114"/>
                <a:gd name="T16" fmla="*/ 0 h 14"/>
                <a:gd name="T17" fmla="*/ 114 w 114"/>
                <a:gd name="T18" fmla="*/ 14 h 14"/>
              </a:gdLst>
              <a:ahLst/>
              <a:cxnLst>
                <a:cxn ang="T10">
                  <a:pos x="T0" y="T1"/>
                </a:cxn>
                <a:cxn ang="T11">
                  <a:pos x="T2" y="T3"/>
                </a:cxn>
                <a:cxn ang="T12">
                  <a:pos x="T4" y="T5"/>
                </a:cxn>
                <a:cxn ang="T13">
                  <a:pos x="T6" y="T7"/>
                </a:cxn>
                <a:cxn ang="T14">
                  <a:pos x="T8" y="T9"/>
                </a:cxn>
              </a:cxnLst>
              <a:rect l="T15" t="T16" r="T17" b="T18"/>
              <a:pathLst>
                <a:path w="114" h="14">
                  <a:moveTo>
                    <a:pt x="98" y="14"/>
                  </a:moveTo>
                  <a:lnTo>
                    <a:pt x="0" y="14"/>
                  </a:lnTo>
                  <a:lnTo>
                    <a:pt x="16" y="0"/>
                  </a:lnTo>
                  <a:lnTo>
                    <a:pt x="114" y="0"/>
                  </a:lnTo>
                  <a:lnTo>
                    <a:pt x="98" y="14"/>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71" name="Rectangle 332">
              <a:extLst>
                <a:ext uri="{FF2B5EF4-FFF2-40B4-BE49-F238E27FC236}">
                  <a16:creationId xmlns:a16="http://schemas.microsoft.com/office/drawing/2014/main" id="{732DCC3A-2087-56B5-5813-E5C8EC4522D1}"/>
                </a:ext>
              </a:extLst>
            </p:cNvPr>
            <p:cNvSpPr>
              <a:spLocks noChangeArrowheads="1"/>
            </p:cNvSpPr>
            <p:nvPr/>
          </p:nvSpPr>
          <p:spPr bwMode="auto">
            <a:xfrm>
              <a:off x="8992805" y="2618327"/>
              <a:ext cx="112886" cy="83295"/>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72" name="Rectangle 333">
              <a:extLst>
                <a:ext uri="{FF2B5EF4-FFF2-40B4-BE49-F238E27FC236}">
                  <a16:creationId xmlns:a16="http://schemas.microsoft.com/office/drawing/2014/main" id="{95C302B3-897A-89D9-5A99-CB9067581703}"/>
                </a:ext>
              </a:extLst>
            </p:cNvPr>
            <p:cNvSpPr>
              <a:spLocks noChangeArrowheads="1"/>
            </p:cNvSpPr>
            <p:nvPr/>
          </p:nvSpPr>
          <p:spPr bwMode="auto">
            <a:xfrm>
              <a:off x="9009362" y="2712419"/>
              <a:ext cx="63216" cy="158877"/>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73" name="Freeform 334">
              <a:extLst>
                <a:ext uri="{FF2B5EF4-FFF2-40B4-BE49-F238E27FC236}">
                  <a16:creationId xmlns:a16="http://schemas.microsoft.com/office/drawing/2014/main" id="{35EBE3AD-7DB2-343A-D79A-D19C924D4932}"/>
                </a:ext>
              </a:extLst>
            </p:cNvPr>
            <p:cNvSpPr>
              <a:spLocks/>
            </p:cNvSpPr>
            <p:nvPr/>
          </p:nvSpPr>
          <p:spPr bwMode="auto">
            <a:xfrm>
              <a:off x="9433813" y="2360730"/>
              <a:ext cx="285978" cy="586146"/>
            </a:xfrm>
            <a:custGeom>
              <a:avLst/>
              <a:gdLst>
                <a:gd name="T0" fmla="*/ 2147483647 w 172"/>
                <a:gd name="T1" fmla="*/ 0 h 310"/>
                <a:gd name="T2" fmla="*/ 2147483647 w 172"/>
                <a:gd name="T3" fmla="*/ 2147483647 h 310"/>
                <a:gd name="T4" fmla="*/ 2147483647 w 172"/>
                <a:gd name="T5" fmla="*/ 2147483647 h 310"/>
                <a:gd name="T6" fmla="*/ 0 w 172"/>
                <a:gd name="T7" fmla="*/ 2147483647 h 310"/>
                <a:gd name="T8" fmla="*/ 0 w 172"/>
                <a:gd name="T9" fmla="*/ 2147483647 h 310"/>
                <a:gd name="T10" fmla="*/ 2147483647 w 172"/>
                <a:gd name="T11" fmla="*/ 2147483647 h 310"/>
                <a:gd name="T12" fmla="*/ 2147483647 w 172"/>
                <a:gd name="T13" fmla="*/ 2147483647 h 310"/>
                <a:gd name="T14" fmla="*/ 2147483647 w 172"/>
                <a:gd name="T15" fmla="*/ 2147483647 h 310"/>
                <a:gd name="T16" fmla="*/ 2147483647 w 172"/>
                <a:gd name="T17" fmla="*/ 2147483647 h 310"/>
                <a:gd name="T18" fmla="*/ 2147483647 w 172"/>
                <a:gd name="T19" fmla="*/ 0 h 310"/>
                <a:gd name="T20" fmla="*/ 2147483647 w 172"/>
                <a:gd name="T21" fmla="*/ 0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310"/>
                <a:gd name="T35" fmla="*/ 172 w 172"/>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310">
                  <a:moveTo>
                    <a:pt x="40" y="0"/>
                  </a:moveTo>
                  <a:lnTo>
                    <a:pt x="2" y="36"/>
                  </a:lnTo>
                  <a:lnTo>
                    <a:pt x="2" y="72"/>
                  </a:lnTo>
                  <a:lnTo>
                    <a:pt x="0" y="74"/>
                  </a:lnTo>
                  <a:lnTo>
                    <a:pt x="0" y="310"/>
                  </a:lnTo>
                  <a:lnTo>
                    <a:pt x="96" y="310"/>
                  </a:lnTo>
                  <a:lnTo>
                    <a:pt x="112" y="296"/>
                  </a:lnTo>
                  <a:lnTo>
                    <a:pt x="134" y="296"/>
                  </a:lnTo>
                  <a:lnTo>
                    <a:pt x="172" y="260"/>
                  </a:lnTo>
                  <a:lnTo>
                    <a:pt x="172" y="0"/>
                  </a:lnTo>
                  <a:lnTo>
                    <a:pt x="40" y="0"/>
                  </a:lnTo>
                  <a:close/>
                </a:path>
              </a:pathLst>
            </a:custGeom>
            <a:noFill/>
            <a:ln w="8">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74" name="Rectangle 335">
              <a:extLst>
                <a:ext uri="{FF2B5EF4-FFF2-40B4-BE49-F238E27FC236}">
                  <a16:creationId xmlns:a16="http://schemas.microsoft.com/office/drawing/2014/main" id="{A349CAB6-8645-3B6A-3BCC-ACA8D67ED714}"/>
                </a:ext>
              </a:extLst>
            </p:cNvPr>
            <p:cNvSpPr>
              <a:spLocks noChangeArrowheads="1"/>
            </p:cNvSpPr>
            <p:nvPr/>
          </p:nvSpPr>
          <p:spPr bwMode="auto">
            <a:xfrm>
              <a:off x="9436824" y="2428599"/>
              <a:ext cx="219751" cy="492054"/>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75" name="Freeform 336">
              <a:extLst>
                <a:ext uri="{FF2B5EF4-FFF2-40B4-BE49-F238E27FC236}">
                  <a16:creationId xmlns:a16="http://schemas.microsoft.com/office/drawing/2014/main" id="{4FB75E33-04E4-B5B2-EF24-4F1DA6D5226F}"/>
                </a:ext>
              </a:extLst>
            </p:cNvPr>
            <p:cNvSpPr>
              <a:spLocks/>
            </p:cNvSpPr>
            <p:nvPr/>
          </p:nvSpPr>
          <p:spPr bwMode="auto">
            <a:xfrm>
              <a:off x="9656575" y="2360730"/>
              <a:ext cx="63216" cy="559924"/>
            </a:xfrm>
            <a:custGeom>
              <a:avLst/>
              <a:gdLst>
                <a:gd name="T0" fmla="*/ 2147483647 w 38"/>
                <a:gd name="T1" fmla="*/ 2147483647 h 296"/>
                <a:gd name="T2" fmla="*/ 0 w 38"/>
                <a:gd name="T3" fmla="*/ 2147483647 h 296"/>
                <a:gd name="T4" fmla="*/ 0 w 38"/>
                <a:gd name="T5" fmla="*/ 2147483647 h 296"/>
                <a:gd name="T6" fmla="*/ 2147483647 w 38"/>
                <a:gd name="T7" fmla="*/ 0 h 296"/>
                <a:gd name="T8" fmla="*/ 2147483647 w 38"/>
                <a:gd name="T9" fmla="*/ 2147483647 h 296"/>
                <a:gd name="T10" fmla="*/ 0 60000 65536"/>
                <a:gd name="T11" fmla="*/ 0 60000 65536"/>
                <a:gd name="T12" fmla="*/ 0 60000 65536"/>
                <a:gd name="T13" fmla="*/ 0 60000 65536"/>
                <a:gd name="T14" fmla="*/ 0 60000 65536"/>
                <a:gd name="T15" fmla="*/ 0 w 38"/>
                <a:gd name="T16" fmla="*/ 0 h 296"/>
                <a:gd name="T17" fmla="*/ 38 w 38"/>
                <a:gd name="T18" fmla="*/ 296 h 296"/>
              </a:gdLst>
              <a:ahLst/>
              <a:cxnLst>
                <a:cxn ang="T10">
                  <a:pos x="T0" y="T1"/>
                </a:cxn>
                <a:cxn ang="T11">
                  <a:pos x="T2" y="T3"/>
                </a:cxn>
                <a:cxn ang="T12">
                  <a:pos x="T4" y="T5"/>
                </a:cxn>
                <a:cxn ang="T13">
                  <a:pos x="T6" y="T7"/>
                </a:cxn>
                <a:cxn ang="T14">
                  <a:pos x="T8" y="T9"/>
                </a:cxn>
              </a:cxnLst>
              <a:rect l="T15" t="T16" r="T17" b="T18"/>
              <a:pathLst>
                <a:path w="38" h="296">
                  <a:moveTo>
                    <a:pt x="38" y="260"/>
                  </a:moveTo>
                  <a:lnTo>
                    <a:pt x="0" y="296"/>
                  </a:lnTo>
                  <a:lnTo>
                    <a:pt x="0" y="36"/>
                  </a:lnTo>
                  <a:lnTo>
                    <a:pt x="38" y="0"/>
                  </a:lnTo>
                  <a:lnTo>
                    <a:pt x="38" y="260"/>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76" name="Freeform 337">
              <a:extLst>
                <a:ext uri="{FF2B5EF4-FFF2-40B4-BE49-F238E27FC236}">
                  <a16:creationId xmlns:a16="http://schemas.microsoft.com/office/drawing/2014/main" id="{0EBAEF33-0258-FC9B-6068-4F2C9CCE226A}"/>
                </a:ext>
              </a:extLst>
            </p:cNvPr>
            <p:cNvSpPr>
              <a:spLocks/>
            </p:cNvSpPr>
            <p:nvPr/>
          </p:nvSpPr>
          <p:spPr bwMode="auto">
            <a:xfrm>
              <a:off x="9436824" y="2360730"/>
              <a:ext cx="282967" cy="67870"/>
            </a:xfrm>
            <a:custGeom>
              <a:avLst/>
              <a:gdLst>
                <a:gd name="T0" fmla="*/ 2147483647 w 170"/>
                <a:gd name="T1" fmla="*/ 2147483647 h 36"/>
                <a:gd name="T2" fmla="*/ 0 w 170"/>
                <a:gd name="T3" fmla="*/ 2147483647 h 36"/>
                <a:gd name="T4" fmla="*/ 2147483647 w 170"/>
                <a:gd name="T5" fmla="*/ 0 h 36"/>
                <a:gd name="T6" fmla="*/ 2147483647 w 170"/>
                <a:gd name="T7" fmla="*/ 0 h 36"/>
                <a:gd name="T8" fmla="*/ 2147483647 w 170"/>
                <a:gd name="T9" fmla="*/ 2147483647 h 36"/>
                <a:gd name="T10" fmla="*/ 0 60000 65536"/>
                <a:gd name="T11" fmla="*/ 0 60000 65536"/>
                <a:gd name="T12" fmla="*/ 0 60000 65536"/>
                <a:gd name="T13" fmla="*/ 0 60000 65536"/>
                <a:gd name="T14" fmla="*/ 0 60000 65536"/>
                <a:gd name="T15" fmla="*/ 0 w 170"/>
                <a:gd name="T16" fmla="*/ 0 h 36"/>
                <a:gd name="T17" fmla="*/ 170 w 170"/>
                <a:gd name="T18" fmla="*/ 36 h 36"/>
              </a:gdLst>
              <a:ahLst/>
              <a:cxnLst>
                <a:cxn ang="T10">
                  <a:pos x="T0" y="T1"/>
                </a:cxn>
                <a:cxn ang="T11">
                  <a:pos x="T2" y="T3"/>
                </a:cxn>
                <a:cxn ang="T12">
                  <a:pos x="T4" y="T5"/>
                </a:cxn>
                <a:cxn ang="T13">
                  <a:pos x="T6" y="T7"/>
                </a:cxn>
                <a:cxn ang="T14">
                  <a:pos x="T8" y="T9"/>
                </a:cxn>
              </a:cxnLst>
              <a:rect l="T15" t="T16" r="T17" b="T18"/>
              <a:pathLst>
                <a:path w="170" h="36">
                  <a:moveTo>
                    <a:pt x="132" y="36"/>
                  </a:moveTo>
                  <a:lnTo>
                    <a:pt x="0" y="36"/>
                  </a:lnTo>
                  <a:lnTo>
                    <a:pt x="38" y="0"/>
                  </a:lnTo>
                  <a:lnTo>
                    <a:pt x="170" y="0"/>
                  </a:lnTo>
                  <a:lnTo>
                    <a:pt x="132" y="3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77" name="Rectangle 338">
              <a:extLst>
                <a:ext uri="{FF2B5EF4-FFF2-40B4-BE49-F238E27FC236}">
                  <a16:creationId xmlns:a16="http://schemas.microsoft.com/office/drawing/2014/main" id="{035398C2-8B07-5CA1-6ECC-EA83774DDE30}"/>
                </a:ext>
              </a:extLst>
            </p:cNvPr>
            <p:cNvSpPr>
              <a:spLocks noChangeArrowheads="1"/>
            </p:cNvSpPr>
            <p:nvPr/>
          </p:nvSpPr>
          <p:spPr bwMode="auto">
            <a:xfrm>
              <a:off x="9433813" y="2501098"/>
              <a:ext cx="159546" cy="445779"/>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78" name="Freeform 339">
              <a:extLst>
                <a:ext uri="{FF2B5EF4-FFF2-40B4-BE49-F238E27FC236}">
                  <a16:creationId xmlns:a16="http://schemas.microsoft.com/office/drawing/2014/main" id="{38FE6BD2-2DDC-EC79-90DE-4F60DCF290A4}"/>
                </a:ext>
              </a:extLst>
            </p:cNvPr>
            <p:cNvSpPr>
              <a:spLocks/>
            </p:cNvSpPr>
            <p:nvPr/>
          </p:nvSpPr>
          <p:spPr bwMode="auto">
            <a:xfrm>
              <a:off x="9593360" y="2474874"/>
              <a:ext cx="27093" cy="472002"/>
            </a:xfrm>
            <a:custGeom>
              <a:avLst/>
              <a:gdLst>
                <a:gd name="T0" fmla="*/ 2147483647 w 16"/>
                <a:gd name="T1" fmla="*/ 2147483647 h 250"/>
                <a:gd name="T2" fmla="*/ 0 w 16"/>
                <a:gd name="T3" fmla="*/ 2147483647 h 250"/>
                <a:gd name="T4" fmla="*/ 0 w 16"/>
                <a:gd name="T5" fmla="*/ 2147483647 h 250"/>
                <a:gd name="T6" fmla="*/ 2147483647 w 16"/>
                <a:gd name="T7" fmla="*/ 0 h 250"/>
                <a:gd name="T8" fmla="*/ 2147483647 w 16"/>
                <a:gd name="T9" fmla="*/ 2147483647 h 250"/>
                <a:gd name="T10" fmla="*/ 0 60000 65536"/>
                <a:gd name="T11" fmla="*/ 0 60000 65536"/>
                <a:gd name="T12" fmla="*/ 0 60000 65536"/>
                <a:gd name="T13" fmla="*/ 0 60000 65536"/>
                <a:gd name="T14" fmla="*/ 0 60000 65536"/>
                <a:gd name="T15" fmla="*/ 0 w 16"/>
                <a:gd name="T16" fmla="*/ 0 h 250"/>
                <a:gd name="T17" fmla="*/ 16 w 16"/>
                <a:gd name="T18" fmla="*/ 250 h 250"/>
              </a:gdLst>
              <a:ahLst/>
              <a:cxnLst>
                <a:cxn ang="T10">
                  <a:pos x="T0" y="T1"/>
                </a:cxn>
                <a:cxn ang="T11">
                  <a:pos x="T2" y="T3"/>
                </a:cxn>
                <a:cxn ang="T12">
                  <a:pos x="T4" y="T5"/>
                </a:cxn>
                <a:cxn ang="T13">
                  <a:pos x="T6" y="T7"/>
                </a:cxn>
                <a:cxn ang="T14">
                  <a:pos x="T8" y="T9"/>
                </a:cxn>
              </a:cxnLst>
              <a:rect l="T15" t="T16" r="T17" b="T18"/>
              <a:pathLst>
                <a:path w="16" h="250">
                  <a:moveTo>
                    <a:pt x="16" y="236"/>
                  </a:moveTo>
                  <a:lnTo>
                    <a:pt x="0" y="250"/>
                  </a:lnTo>
                  <a:lnTo>
                    <a:pt x="0" y="14"/>
                  </a:lnTo>
                  <a:lnTo>
                    <a:pt x="16" y="0"/>
                  </a:lnTo>
                  <a:lnTo>
                    <a:pt x="16" y="23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79" name="Freeform 340">
              <a:extLst>
                <a:ext uri="{FF2B5EF4-FFF2-40B4-BE49-F238E27FC236}">
                  <a16:creationId xmlns:a16="http://schemas.microsoft.com/office/drawing/2014/main" id="{30D22F27-60CE-8644-D922-61238151AE84}"/>
                </a:ext>
              </a:extLst>
            </p:cNvPr>
            <p:cNvSpPr>
              <a:spLocks/>
            </p:cNvSpPr>
            <p:nvPr/>
          </p:nvSpPr>
          <p:spPr bwMode="auto">
            <a:xfrm>
              <a:off x="9433814" y="2474875"/>
              <a:ext cx="186639" cy="26223"/>
            </a:xfrm>
            <a:custGeom>
              <a:avLst/>
              <a:gdLst>
                <a:gd name="T0" fmla="*/ 2147483647 w 112"/>
                <a:gd name="T1" fmla="*/ 2147483647 h 14"/>
                <a:gd name="T2" fmla="*/ 0 w 112"/>
                <a:gd name="T3" fmla="*/ 2147483647 h 14"/>
                <a:gd name="T4" fmla="*/ 2147483647 w 112"/>
                <a:gd name="T5" fmla="*/ 0 h 14"/>
                <a:gd name="T6" fmla="*/ 2147483647 w 112"/>
                <a:gd name="T7" fmla="*/ 0 h 14"/>
                <a:gd name="T8" fmla="*/ 2147483647 w 112"/>
                <a:gd name="T9" fmla="*/ 2147483647 h 14"/>
                <a:gd name="T10" fmla="*/ 0 60000 65536"/>
                <a:gd name="T11" fmla="*/ 0 60000 65536"/>
                <a:gd name="T12" fmla="*/ 0 60000 65536"/>
                <a:gd name="T13" fmla="*/ 0 60000 65536"/>
                <a:gd name="T14" fmla="*/ 0 60000 65536"/>
                <a:gd name="T15" fmla="*/ 0 w 112"/>
                <a:gd name="T16" fmla="*/ 0 h 14"/>
                <a:gd name="T17" fmla="*/ 112 w 112"/>
                <a:gd name="T18" fmla="*/ 14 h 14"/>
              </a:gdLst>
              <a:ahLst/>
              <a:cxnLst>
                <a:cxn ang="T10">
                  <a:pos x="T0" y="T1"/>
                </a:cxn>
                <a:cxn ang="T11">
                  <a:pos x="T2" y="T3"/>
                </a:cxn>
                <a:cxn ang="T12">
                  <a:pos x="T4" y="T5"/>
                </a:cxn>
                <a:cxn ang="T13">
                  <a:pos x="T6" y="T7"/>
                </a:cxn>
                <a:cxn ang="T14">
                  <a:pos x="T8" y="T9"/>
                </a:cxn>
              </a:cxnLst>
              <a:rect l="T15" t="T16" r="T17" b="T18"/>
              <a:pathLst>
                <a:path w="112" h="14">
                  <a:moveTo>
                    <a:pt x="96" y="14"/>
                  </a:moveTo>
                  <a:lnTo>
                    <a:pt x="0" y="14"/>
                  </a:lnTo>
                  <a:lnTo>
                    <a:pt x="16" y="0"/>
                  </a:lnTo>
                  <a:lnTo>
                    <a:pt x="112" y="0"/>
                  </a:lnTo>
                  <a:lnTo>
                    <a:pt x="96" y="14"/>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80" name="Rectangle 341">
              <a:extLst>
                <a:ext uri="{FF2B5EF4-FFF2-40B4-BE49-F238E27FC236}">
                  <a16:creationId xmlns:a16="http://schemas.microsoft.com/office/drawing/2014/main" id="{9C425744-DE7D-8960-89E5-70C201B09F46}"/>
                </a:ext>
              </a:extLst>
            </p:cNvPr>
            <p:cNvSpPr>
              <a:spLocks noChangeArrowheads="1"/>
            </p:cNvSpPr>
            <p:nvPr/>
          </p:nvSpPr>
          <p:spPr bwMode="auto">
            <a:xfrm>
              <a:off x="9453380" y="2618327"/>
              <a:ext cx="112886" cy="83295"/>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81" name="Rectangle 342">
              <a:extLst>
                <a:ext uri="{FF2B5EF4-FFF2-40B4-BE49-F238E27FC236}">
                  <a16:creationId xmlns:a16="http://schemas.microsoft.com/office/drawing/2014/main" id="{5E4AB970-1DA4-AA8D-EF96-900A95591058}"/>
                </a:ext>
              </a:extLst>
            </p:cNvPr>
            <p:cNvSpPr>
              <a:spLocks noChangeArrowheads="1"/>
            </p:cNvSpPr>
            <p:nvPr/>
          </p:nvSpPr>
          <p:spPr bwMode="auto">
            <a:xfrm>
              <a:off x="9466926" y="2712419"/>
              <a:ext cx="63216" cy="158877"/>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82" name="Freeform 343">
              <a:extLst>
                <a:ext uri="{FF2B5EF4-FFF2-40B4-BE49-F238E27FC236}">
                  <a16:creationId xmlns:a16="http://schemas.microsoft.com/office/drawing/2014/main" id="{1430DE38-02CF-EDD6-9BD5-3A694A008351}"/>
                </a:ext>
              </a:extLst>
            </p:cNvPr>
            <p:cNvSpPr>
              <a:spLocks/>
            </p:cNvSpPr>
            <p:nvPr/>
          </p:nvSpPr>
          <p:spPr bwMode="auto">
            <a:xfrm>
              <a:off x="8973238" y="3057934"/>
              <a:ext cx="290494" cy="586146"/>
            </a:xfrm>
            <a:custGeom>
              <a:avLst/>
              <a:gdLst>
                <a:gd name="T0" fmla="*/ 2147483647 w 174"/>
                <a:gd name="T1" fmla="*/ 0 h 310"/>
                <a:gd name="T2" fmla="*/ 2147483647 w 174"/>
                <a:gd name="T3" fmla="*/ 2147483647 h 310"/>
                <a:gd name="T4" fmla="*/ 2147483647 w 174"/>
                <a:gd name="T5" fmla="*/ 2147483647 h 310"/>
                <a:gd name="T6" fmla="*/ 0 w 174"/>
                <a:gd name="T7" fmla="*/ 2147483647 h 310"/>
                <a:gd name="T8" fmla="*/ 0 w 174"/>
                <a:gd name="T9" fmla="*/ 2147483647 h 310"/>
                <a:gd name="T10" fmla="*/ 2147483647 w 174"/>
                <a:gd name="T11" fmla="*/ 2147483647 h 310"/>
                <a:gd name="T12" fmla="*/ 2147483647 w 174"/>
                <a:gd name="T13" fmla="*/ 2147483647 h 310"/>
                <a:gd name="T14" fmla="*/ 2147483647 w 174"/>
                <a:gd name="T15" fmla="*/ 2147483647 h 310"/>
                <a:gd name="T16" fmla="*/ 2147483647 w 174"/>
                <a:gd name="T17" fmla="*/ 2147483647 h 310"/>
                <a:gd name="T18" fmla="*/ 2147483647 w 174"/>
                <a:gd name="T19" fmla="*/ 0 h 310"/>
                <a:gd name="T20" fmla="*/ 2147483647 w 174"/>
                <a:gd name="T21" fmla="*/ 0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310"/>
                <a:gd name="T35" fmla="*/ 174 w 174"/>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310">
                  <a:moveTo>
                    <a:pt x="42" y="0"/>
                  </a:moveTo>
                  <a:lnTo>
                    <a:pt x="2" y="36"/>
                  </a:lnTo>
                  <a:lnTo>
                    <a:pt x="2" y="72"/>
                  </a:lnTo>
                  <a:lnTo>
                    <a:pt x="0" y="74"/>
                  </a:lnTo>
                  <a:lnTo>
                    <a:pt x="0" y="310"/>
                  </a:lnTo>
                  <a:lnTo>
                    <a:pt x="98" y="310"/>
                  </a:lnTo>
                  <a:lnTo>
                    <a:pt x="114" y="296"/>
                  </a:lnTo>
                  <a:lnTo>
                    <a:pt x="136" y="296"/>
                  </a:lnTo>
                  <a:lnTo>
                    <a:pt x="174" y="258"/>
                  </a:lnTo>
                  <a:lnTo>
                    <a:pt x="174" y="0"/>
                  </a:lnTo>
                  <a:lnTo>
                    <a:pt x="42" y="0"/>
                  </a:lnTo>
                  <a:close/>
                </a:path>
              </a:pathLst>
            </a:custGeom>
            <a:noFill/>
            <a:ln w="8">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83" name="Rectangle 344">
              <a:extLst>
                <a:ext uri="{FF2B5EF4-FFF2-40B4-BE49-F238E27FC236}">
                  <a16:creationId xmlns:a16="http://schemas.microsoft.com/office/drawing/2014/main" id="{8F6D2913-7BCB-12A6-4203-F6E96C76AD75}"/>
                </a:ext>
              </a:extLst>
            </p:cNvPr>
            <p:cNvSpPr>
              <a:spLocks noChangeArrowheads="1"/>
            </p:cNvSpPr>
            <p:nvPr/>
          </p:nvSpPr>
          <p:spPr bwMode="auto">
            <a:xfrm>
              <a:off x="8976248" y="3125804"/>
              <a:ext cx="222762" cy="492054"/>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84" name="Freeform 345">
              <a:extLst>
                <a:ext uri="{FF2B5EF4-FFF2-40B4-BE49-F238E27FC236}">
                  <a16:creationId xmlns:a16="http://schemas.microsoft.com/office/drawing/2014/main" id="{970525D8-BBB5-4D23-006D-964DC7EF64C5}"/>
                </a:ext>
              </a:extLst>
            </p:cNvPr>
            <p:cNvSpPr>
              <a:spLocks/>
            </p:cNvSpPr>
            <p:nvPr/>
          </p:nvSpPr>
          <p:spPr bwMode="auto">
            <a:xfrm>
              <a:off x="9199010" y="3057934"/>
              <a:ext cx="64722" cy="559924"/>
            </a:xfrm>
            <a:custGeom>
              <a:avLst/>
              <a:gdLst>
                <a:gd name="T0" fmla="*/ 2147483647 w 38"/>
                <a:gd name="T1" fmla="*/ 2147483647 h 296"/>
                <a:gd name="T2" fmla="*/ 0 w 38"/>
                <a:gd name="T3" fmla="*/ 2147483647 h 296"/>
                <a:gd name="T4" fmla="*/ 0 w 38"/>
                <a:gd name="T5" fmla="*/ 2147483647 h 296"/>
                <a:gd name="T6" fmla="*/ 2147483647 w 38"/>
                <a:gd name="T7" fmla="*/ 0 h 296"/>
                <a:gd name="T8" fmla="*/ 2147483647 w 38"/>
                <a:gd name="T9" fmla="*/ 2147483647 h 296"/>
                <a:gd name="T10" fmla="*/ 0 60000 65536"/>
                <a:gd name="T11" fmla="*/ 0 60000 65536"/>
                <a:gd name="T12" fmla="*/ 0 60000 65536"/>
                <a:gd name="T13" fmla="*/ 0 60000 65536"/>
                <a:gd name="T14" fmla="*/ 0 60000 65536"/>
                <a:gd name="T15" fmla="*/ 0 w 38"/>
                <a:gd name="T16" fmla="*/ 0 h 296"/>
                <a:gd name="T17" fmla="*/ 38 w 38"/>
                <a:gd name="T18" fmla="*/ 296 h 296"/>
              </a:gdLst>
              <a:ahLst/>
              <a:cxnLst>
                <a:cxn ang="T10">
                  <a:pos x="T0" y="T1"/>
                </a:cxn>
                <a:cxn ang="T11">
                  <a:pos x="T2" y="T3"/>
                </a:cxn>
                <a:cxn ang="T12">
                  <a:pos x="T4" y="T5"/>
                </a:cxn>
                <a:cxn ang="T13">
                  <a:pos x="T6" y="T7"/>
                </a:cxn>
                <a:cxn ang="T14">
                  <a:pos x="T8" y="T9"/>
                </a:cxn>
              </a:cxnLst>
              <a:rect l="T15" t="T16" r="T17" b="T18"/>
              <a:pathLst>
                <a:path w="38" h="296">
                  <a:moveTo>
                    <a:pt x="38" y="258"/>
                  </a:moveTo>
                  <a:lnTo>
                    <a:pt x="0" y="296"/>
                  </a:lnTo>
                  <a:lnTo>
                    <a:pt x="0" y="36"/>
                  </a:lnTo>
                  <a:lnTo>
                    <a:pt x="38" y="0"/>
                  </a:lnTo>
                  <a:lnTo>
                    <a:pt x="38" y="258"/>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85" name="Freeform 346">
              <a:extLst>
                <a:ext uri="{FF2B5EF4-FFF2-40B4-BE49-F238E27FC236}">
                  <a16:creationId xmlns:a16="http://schemas.microsoft.com/office/drawing/2014/main" id="{BB9A9BE0-2D31-817D-3FE2-E86FB78BFBB1}"/>
                </a:ext>
              </a:extLst>
            </p:cNvPr>
            <p:cNvSpPr>
              <a:spLocks/>
            </p:cNvSpPr>
            <p:nvPr/>
          </p:nvSpPr>
          <p:spPr bwMode="auto">
            <a:xfrm>
              <a:off x="8976248" y="3057934"/>
              <a:ext cx="287484" cy="67870"/>
            </a:xfrm>
            <a:custGeom>
              <a:avLst/>
              <a:gdLst>
                <a:gd name="T0" fmla="*/ 2147483647 w 172"/>
                <a:gd name="T1" fmla="*/ 2147483647 h 36"/>
                <a:gd name="T2" fmla="*/ 0 w 172"/>
                <a:gd name="T3" fmla="*/ 2147483647 h 36"/>
                <a:gd name="T4" fmla="*/ 2147483647 w 172"/>
                <a:gd name="T5" fmla="*/ 0 h 36"/>
                <a:gd name="T6" fmla="*/ 2147483647 w 172"/>
                <a:gd name="T7" fmla="*/ 0 h 36"/>
                <a:gd name="T8" fmla="*/ 2147483647 w 172"/>
                <a:gd name="T9" fmla="*/ 2147483647 h 36"/>
                <a:gd name="T10" fmla="*/ 0 60000 65536"/>
                <a:gd name="T11" fmla="*/ 0 60000 65536"/>
                <a:gd name="T12" fmla="*/ 0 60000 65536"/>
                <a:gd name="T13" fmla="*/ 0 60000 65536"/>
                <a:gd name="T14" fmla="*/ 0 60000 65536"/>
                <a:gd name="T15" fmla="*/ 0 w 172"/>
                <a:gd name="T16" fmla="*/ 0 h 36"/>
                <a:gd name="T17" fmla="*/ 172 w 172"/>
                <a:gd name="T18" fmla="*/ 36 h 36"/>
              </a:gdLst>
              <a:ahLst/>
              <a:cxnLst>
                <a:cxn ang="T10">
                  <a:pos x="T0" y="T1"/>
                </a:cxn>
                <a:cxn ang="T11">
                  <a:pos x="T2" y="T3"/>
                </a:cxn>
                <a:cxn ang="T12">
                  <a:pos x="T4" y="T5"/>
                </a:cxn>
                <a:cxn ang="T13">
                  <a:pos x="T6" y="T7"/>
                </a:cxn>
                <a:cxn ang="T14">
                  <a:pos x="T8" y="T9"/>
                </a:cxn>
              </a:cxnLst>
              <a:rect l="T15" t="T16" r="T17" b="T18"/>
              <a:pathLst>
                <a:path w="172" h="36">
                  <a:moveTo>
                    <a:pt x="134" y="36"/>
                  </a:moveTo>
                  <a:lnTo>
                    <a:pt x="0" y="36"/>
                  </a:lnTo>
                  <a:lnTo>
                    <a:pt x="40" y="0"/>
                  </a:lnTo>
                  <a:lnTo>
                    <a:pt x="172" y="0"/>
                  </a:lnTo>
                  <a:lnTo>
                    <a:pt x="134" y="3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86" name="Rectangle 347">
              <a:extLst>
                <a:ext uri="{FF2B5EF4-FFF2-40B4-BE49-F238E27FC236}">
                  <a16:creationId xmlns:a16="http://schemas.microsoft.com/office/drawing/2014/main" id="{996D4A03-BA16-7664-FB7D-FFD068C97593}"/>
                </a:ext>
              </a:extLst>
            </p:cNvPr>
            <p:cNvSpPr>
              <a:spLocks noChangeArrowheads="1"/>
            </p:cNvSpPr>
            <p:nvPr/>
          </p:nvSpPr>
          <p:spPr bwMode="auto">
            <a:xfrm>
              <a:off x="8973238" y="3196760"/>
              <a:ext cx="162556" cy="447321"/>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87" name="Freeform 348">
              <a:extLst>
                <a:ext uri="{FF2B5EF4-FFF2-40B4-BE49-F238E27FC236}">
                  <a16:creationId xmlns:a16="http://schemas.microsoft.com/office/drawing/2014/main" id="{04F1045A-89B3-F758-EF69-6D91BE11DE1C}"/>
                </a:ext>
              </a:extLst>
            </p:cNvPr>
            <p:cNvSpPr>
              <a:spLocks/>
            </p:cNvSpPr>
            <p:nvPr/>
          </p:nvSpPr>
          <p:spPr bwMode="auto">
            <a:xfrm>
              <a:off x="9135795" y="3170538"/>
              <a:ext cx="27093" cy="473543"/>
            </a:xfrm>
            <a:custGeom>
              <a:avLst/>
              <a:gdLst>
                <a:gd name="T0" fmla="*/ 2147483647 w 16"/>
                <a:gd name="T1" fmla="*/ 2147483647 h 250"/>
                <a:gd name="T2" fmla="*/ 0 w 16"/>
                <a:gd name="T3" fmla="*/ 2147483647 h 250"/>
                <a:gd name="T4" fmla="*/ 0 w 16"/>
                <a:gd name="T5" fmla="*/ 2147483647 h 250"/>
                <a:gd name="T6" fmla="*/ 2147483647 w 16"/>
                <a:gd name="T7" fmla="*/ 0 h 250"/>
                <a:gd name="T8" fmla="*/ 2147483647 w 16"/>
                <a:gd name="T9" fmla="*/ 2147483647 h 250"/>
                <a:gd name="T10" fmla="*/ 0 60000 65536"/>
                <a:gd name="T11" fmla="*/ 0 60000 65536"/>
                <a:gd name="T12" fmla="*/ 0 60000 65536"/>
                <a:gd name="T13" fmla="*/ 0 60000 65536"/>
                <a:gd name="T14" fmla="*/ 0 60000 65536"/>
                <a:gd name="T15" fmla="*/ 0 w 16"/>
                <a:gd name="T16" fmla="*/ 0 h 250"/>
                <a:gd name="T17" fmla="*/ 16 w 16"/>
                <a:gd name="T18" fmla="*/ 250 h 250"/>
              </a:gdLst>
              <a:ahLst/>
              <a:cxnLst>
                <a:cxn ang="T10">
                  <a:pos x="T0" y="T1"/>
                </a:cxn>
                <a:cxn ang="T11">
                  <a:pos x="T2" y="T3"/>
                </a:cxn>
                <a:cxn ang="T12">
                  <a:pos x="T4" y="T5"/>
                </a:cxn>
                <a:cxn ang="T13">
                  <a:pos x="T6" y="T7"/>
                </a:cxn>
                <a:cxn ang="T14">
                  <a:pos x="T8" y="T9"/>
                </a:cxn>
              </a:cxnLst>
              <a:rect l="T15" t="T16" r="T17" b="T18"/>
              <a:pathLst>
                <a:path w="16" h="250">
                  <a:moveTo>
                    <a:pt x="16" y="236"/>
                  </a:moveTo>
                  <a:lnTo>
                    <a:pt x="0" y="250"/>
                  </a:lnTo>
                  <a:lnTo>
                    <a:pt x="0" y="14"/>
                  </a:lnTo>
                  <a:lnTo>
                    <a:pt x="16" y="0"/>
                  </a:lnTo>
                  <a:lnTo>
                    <a:pt x="16" y="23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88" name="Freeform 349">
              <a:extLst>
                <a:ext uri="{FF2B5EF4-FFF2-40B4-BE49-F238E27FC236}">
                  <a16:creationId xmlns:a16="http://schemas.microsoft.com/office/drawing/2014/main" id="{CD08C823-F580-47D1-8ED3-6287B56ADE8F}"/>
                </a:ext>
              </a:extLst>
            </p:cNvPr>
            <p:cNvSpPr>
              <a:spLocks/>
            </p:cNvSpPr>
            <p:nvPr/>
          </p:nvSpPr>
          <p:spPr bwMode="auto">
            <a:xfrm>
              <a:off x="8973238" y="3170537"/>
              <a:ext cx="189648" cy="26222"/>
            </a:xfrm>
            <a:custGeom>
              <a:avLst/>
              <a:gdLst>
                <a:gd name="T0" fmla="*/ 2147483647 w 114"/>
                <a:gd name="T1" fmla="*/ 2147483647 h 14"/>
                <a:gd name="T2" fmla="*/ 0 w 114"/>
                <a:gd name="T3" fmla="*/ 2147483647 h 14"/>
                <a:gd name="T4" fmla="*/ 2147483647 w 114"/>
                <a:gd name="T5" fmla="*/ 0 h 14"/>
                <a:gd name="T6" fmla="*/ 2147483647 w 114"/>
                <a:gd name="T7" fmla="*/ 0 h 14"/>
                <a:gd name="T8" fmla="*/ 2147483647 w 114"/>
                <a:gd name="T9" fmla="*/ 2147483647 h 14"/>
                <a:gd name="T10" fmla="*/ 0 60000 65536"/>
                <a:gd name="T11" fmla="*/ 0 60000 65536"/>
                <a:gd name="T12" fmla="*/ 0 60000 65536"/>
                <a:gd name="T13" fmla="*/ 0 60000 65536"/>
                <a:gd name="T14" fmla="*/ 0 60000 65536"/>
                <a:gd name="T15" fmla="*/ 0 w 114"/>
                <a:gd name="T16" fmla="*/ 0 h 14"/>
                <a:gd name="T17" fmla="*/ 114 w 114"/>
                <a:gd name="T18" fmla="*/ 14 h 14"/>
              </a:gdLst>
              <a:ahLst/>
              <a:cxnLst>
                <a:cxn ang="T10">
                  <a:pos x="T0" y="T1"/>
                </a:cxn>
                <a:cxn ang="T11">
                  <a:pos x="T2" y="T3"/>
                </a:cxn>
                <a:cxn ang="T12">
                  <a:pos x="T4" y="T5"/>
                </a:cxn>
                <a:cxn ang="T13">
                  <a:pos x="T6" y="T7"/>
                </a:cxn>
                <a:cxn ang="T14">
                  <a:pos x="T8" y="T9"/>
                </a:cxn>
              </a:cxnLst>
              <a:rect l="T15" t="T16" r="T17" b="T18"/>
              <a:pathLst>
                <a:path w="114" h="14">
                  <a:moveTo>
                    <a:pt x="98" y="14"/>
                  </a:moveTo>
                  <a:lnTo>
                    <a:pt x="0" y="14"/>
                  </a:lnTo>
                  <a:lnTo>
                    <a:pt x="16" y="0"/>
                  </a:lnTo>
                  <a:lnTo>
                    <a:pt x="114" y="0"/>
                  </a:lnTo>
                  <a:lnTo>
                    <a:pt x="98" y="14"/>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89" name="Rectangle 350">
              <a:extLst>
                <a:ext uri="{FF2B5EF4-FFF2-40B4-BE49-F238E27FC236}">
                  <a16:creationId xmlns:a16="http://schemas.microsoft.com/office/drawing/2014/main" id="{CCAF94A7-F111-0472-C8F6-56DD1DB2B1AD}"/>
                </a:ext>
              </a:extLst>
            </p:cNvPr>
            <p:cNvSpPr>
              <a:spLocks noChangeArrowheads="1"/>
            </p:cNvSpPr>
            <p:nvPr/>
          </p:nvSpPr>
          <p:spPr bwMode="auto">
            <a:xfrm>
              <a:off x="8992805" y="3313988"/>
              <a:ext cx="112886" cy="80209"/>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90" name="Rectangle 351">
              <a:extLst>
                <a:ext uri="{FF2B5EF4-FFF2-40B4-BE49-F238E27FC236}">
                  <a16:creationId xmlns:a16="http://schemas.microsoft.com/office/drawing/2014/main" id="{79A21B51-E650-50B0-D5F4-F1BE9E168636}"/>
                </a:ext>
              </a:extLst>
            </p:cNvPr>
            <p:cNvSpPr>
              <a:spLocks noChangeArrowheads="1"/>
            </p:cNvSpPr>
            <p:nvPr/>
          </p:nvSpPr>
          <p:spPr bwMode="auto">
            <a:xfrm>
              <a:off x="9009362" y="3409623"/>
              <a:ext cx="63216" cy="158877"/>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91" name="Freeform 352">
              <a:extLst>
                <a:ext uri="{FF2B5EF4-FFF2-40B4-BE49-F238E27FC236}">
                  <a16:creationId xmlns:a16="http://schemas.microsoft.com/office/drawing/2014/main" id="{77E23BB5-E326-AFE9-590C-1D4893A61502}"/>
                </a:ext>
              </a:extLst>
            </p:cNvPr>
            <p:cNvSpPr>
              <a:spLocks/>
            </p:cNvSpPr>
            <p:nvPr/>
          </p:nvSpPr>
          <p:spPr bwMode="auto">
            <a:xfrm>
              <a:off x="9433813" y="3057934"/>
              <a:ext cx="285978" cy="586146"/>
            </a:xfrm>
            <a:custGeom>
              <a:avLst/>
              <a:gdLst>
                <a:gd name="T0" fmla="*/ 2147483647 w 172"/>
                <a:gd name="T1" fmla="*/ 0 h 310"/>
                <a:gd name="T2" fmla="*/ 2147483647 w 172"/>
                <a:gd name="T3" fmla="*/ 2147483647 h 310"/>
                <a:gd name="T4" fmla="*/ 2147483647 w 172"/>
                <a:gd name="T5" fmla="*/ 2147483647 h 310"/>
                <a:gd name="T6" fmla="*/ 0 w 172"/>
                <a:gd name="T7" fmla="*/ 2147483647 h 310"/>
                <a:gd name="T8" fmla="*/ 0 w 172"/>
                <a:gd name="T9" fmla="*/ 2147483647 h 310"/>
                <a:gd name="T10" fmla="*/ 2147483647 w 172"/>
                <a:gd name="T11" fmla="*/ 2147483647 h 310"/>
                <a:gd name="T12" fmla="*/ 2147483647 w 172"/>
                <a:gd name="T13" fmla="*/ 2147483647 h 310"/>
                <a:gd name="T14" fmla="*/ 2147483647 w 172"/>
                <a:gd name="T15" fmla="*/ 2147483647 h 310"/>
                <a:gd name="T16" fmla="*/ 2147483647 w 172"/>
                <a:gd name="T17" fmla="*/ 2147483647 h 310"/>
                <a:gd name="T18" fmla="*/ 2147483647 w 172"/>
                <a:gd name="T19" fmla="*/ 0 h 310"/>
                <a:gd name="T20" fmla="*/ 2147483647 w 172"/>
                <a:gd name="T21" fmla="*/ 0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310"/>
                <a:gd name="T35" fmla="*/ 172 w 172"/>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310">
                  <a:moveTo>
                    <a:pt x="40" y="0"/>
                  </a:moveTo>
                  <a:lnTo>
                    <a:pt x="2" y="36"/>
                  </a:lnTo>
                  <a:lnTo>
                    <a:pt x="2" y="72"/>
                  </a:lnTo>
                  <a:lnTo>
                    <a:pt x="0" y="74"/>
                  </a:lnTo>
                  <a:lnTo>
                    <a:pt x="0" y="310"/>
                  </a:lnTo>
                  <a:lnTo>
                    <a:pt x="96" y="310"/>
                  </a:lnTo>
                  <a:lnTo>
                    <a:pt x="112" y="296"/>
                  </a:lnTo>
                  <a:lnTo>
                    <a:pt x="134" y="296"/>
                  </a:lnTo>
                  <a:lnTo>
                    <a:pt x="172" y="258"/>
                  </a:lnTo>
                  <a:lnTo>
                    <a:pt x="172" y="0"/>
                  </a:lnTo>
                  <a:lnTo>
                    <a:pt x="40" y="0"/>
                  </a:lnTo>
                  <a:close/>
                </a:path>
              </a:pathLst>
            </a:custGeom>
            <a:noFill/>
            <a:ln w="8">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92" name="Rectangle 353">
              <a:extLst>
                <a:ext uri="{FF2B5EF4-FFF2-40B4-BE49-F238E27FC236}">
                  <a16:creationId xmlns:a16="http://schemas.microsoft.com/office/drawing/2014/main" id="{1DDF4C03-FCAE-7DD9-F9F0-A05392440B08}"/>
                </a:ext>
              </a:extLst>
            </p:cNvPr>
            <p:cNvSpPr>
              <a:spLocks noChangeArrowheads="1"/>
            </p:cNvSpPr>
            <p:nvPr/>
          </p:nvSpPr>
          <p:spPr bwMode="auto">
            <a:xfrm>
              <a:off x="9436824" y="3125804"/>
              <a:ext cx="219751" cy="492054"/>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93" name="Freeform 354">
              <a:extLst>
                <a:ext uri="{FF2B5EF4-FFF2-40B4-BE49-F238E27FC236}">
                  <a16:creationId xmlns:a16="http://schemas.microsoft.com/office/drawing/2014/main" id="{B0FBCF91-6650-C180-37A0-E7C78231D023}"/>
                </a:ext>
              </a:extLst>
            </p:cNvPr>
            <p:cNvSpPr>
              <a:spLocks/>
            </p:cNvSpPr>
            <p:nvPr/>
          </p:nvSpPr>
          <p:spPr bwMode="auto">
            <a:xfrm>
              <a:off x="9656575" y="3057934"/>
              <a:ext cx="63216" cy="559924"/>
            </a:xfrm>
            <a:custGeom>
              <a:avLst/>
              <a:gdLst>
                <a:gd name="T0" fmla="*/ 2147483647 w 38"/>
                <a:gd name="T1" fmla="*/ 2147483647 h 296"/>
                <a:gd name="T2" fmla="*/ 0 w 38"/>
                <a:gd name="T3" fmla="*/ 2147483647 h 296"/>
                <a:gd name="T4" fmla="*/ 0 w 38"/>
                <a:gd name="T5" fmla="*/ 2147483647 h 296"/>
                <a:gd name="T6" fmla="*/ 2147483647 w 38"/>
                <a:gd name="T7" fmla="*/ 0 h 296"/>
                <a:gd name="T8" fmla="*/ 2147483647 w 38"/>
                <a:gd name="T9" fmla="*/ 2147483647 h 296"/>
                <a:gd name="T10" fmla="*/ 0 60000 65536"/>
                <a:gd name="T11" fmla="*/ 0 60000 65536"/>
                <a:gd name="T12" fmla="*/ 0 60000 65536"/>
                <a:gd name="T13" fmla="*/ 0 60000 65536"/>
                <a:gd name="T14" fmla="*/ 0 60000 65536"/>
                <a:gd name="T15" fmla="*/ 0 w 38"/>
                <a:gd name="T16" fmla="*/ 0 h 296"/>
                <a:gd name="T17" fmla="*/ 38 w 38"/>
                <a:gd name="T18" fmla="*/ 296 h 296"/>
              </a:gdLst>
              <a:ahLst/>
              <a:cxnLst>
                <a:cxn ang="T10">
                  <a:pos x="T0" y="T1"/>
                </a:cxn>
                <a:cxn ang="T11">
                  <a:pos x="T2" y="T3"/>
                </a:cxn>
                <a:cxn ang="T12">
                  <a:pos x="T4" y="T5"/>
                </a:cxn>
                <a:cxn ang="T13">
                  <a:pos x="T6" y="T7"/>
                </a:cxn>
                <a:cxn ang="T14">
                  <a:pos x="T8" y="T9"/>
                </a:cxn>
              </a:cxnLst>
              <a:rect l="T15" t="T16" r="T17" b="T18"/>
              <a:pathLst>
                <a:path w="38" h="296">
                  <a:moveTo>
                    <a:pt x="38" y="258"/>
                  </a:moveTo>
                  <a:lnTo>
                    <a:pt x="0" y="296"/>
                  </a:lnTo>
                  <a:lnTo>
                    <a:pt x="0" y="36"/>
                  </a:lnTo>
                  <a:lnTo>
                    <a:pt x="38" y="0"/>
                  </a:lnTo>
                  <a:lnTo>
                    <a:pt x="38" y="258"/>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94" name="Freeform 355">
              <a:extLst>
                <a:ext uri="{FF2B5EF4-FFF2-40B4-BE49-F238E27FC236}">
                  <a16:creationId xmlns:a16="http://schemas.microsoft.com/office/drawing/2014/main" id="{BBBA526C-4124-9B53-4DA8-54FF0FE70ED8}"/>
                </a:ext>
              </a:extLst>
            </p:cNvPr>
            <p:cNvSpPr>
              <a:spLocks/>
            </p:cNvSpPr>
            <p:nvPr/>
          </p:nvSpPr>
          <p:spPr bwMode="auto">
            <a:xfrm>
              <a:off x="9436824" y="3057934"/>
              <a:ext cx="282967" cy="67870"/>
            </a:xfrm>
            <a:custGeom>
              <a:avLst/>
              <a:gdLst>
                <a:gd name="T0" fmla="*/ 2147483647 w 170"/>
                <a:gd name="T1" fmla="*/ 2147483647 h 36"/>
                <a:gd name="T2" fmla="*/ 0 w 170"/>
                <a:gd name="T3" fmla="*/ 2147483647 h 36"/>
                <a:gd name="T4" fmla="*/ 2147483647 w 170"/>
                <a:gd name="T5" fmla="*/ 0 h 36"/>
                <a:gd name="T6" fmla="*/ 2147483647 w 170"/>
                <a:gd name="T7" fmla="*/ 0 h 36"/>
                <a:gd name="T8" fmla="*/ 2147483647 w 170"/>
                <a:gd name="T9" fmla="*/ 2147483647 h 36"/>
                <a:gd name="T10" fmla="*/ 0 60000 65536"/>
                <a:gd name="T11" fmla="*/ 0 60000 65536"/>
                <a:gd name="T12" fmla="*/ 0 60000 65536"/>
                <a:gd name="T13" fmla="*/ 0 60000 65536"/>
                <a:gd name="T14" fmla="*/ 0 60000 65536"/>
                <a:gd name="T15" fmla="*/ 0 w 170"/>
                <a:gd name="T16" fmla="*/ 0 h 36"/>
                <a:gd name="T17" fmla="*/ 170 w 170"/>
                <a:gd name="T18" fmla="*/ 36 h 36"/>
              </a:gdLst>
              <a:ahLst/>
              <a:cxnLst>
                <a:cxn ang="T10">
                  <a:pos x="T0" y="T1"/>
                </a:cxn>
                <a:cxn ang="T11">
                  <a:pos x="T2" y="T3"/>
                </a:cxn>
                <a:cxn ang="T12">
                  <a:pos x="T4" y="T5"/>
                </a:cxn>
                <a:cxn ang="T13">
                  <a:pos x="T6" y="T7"/>
                </a:cxn>
                <a:cxn ang="T14">
                  <a:pos x="T8" y="T9"/>
                </a:cxn>
              </a:cxnLst>
              <a:rect l="T15" t="T16" r="T17" b="T18"/>
              <a:pathLst>
                <a:path w="170" h="36">
                  <a:moveTo>
                    <a:pt x="132" y="36"/>
                  </a:moveTo>
                  <a:lnTo>
                    <a:pt x="0" y="36"/>
                  </a:lnTo>
                  <a:lnTo>
                    <a:pt x="38" y="0"/>
                  </a:lnTo>
                  <a:lnTo>
                    <a:pt x="170" y="0"/>
                  </a:lnTo>
                  <a:lnTo>
                    <a:pt x="132" y="3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95" name="Rectangle 356">
              <a:extLst>
                <a:ext uri="{FF2B5EF4-FFF2-40B4-BE49-F238E27FC236}">
                  <a16:creationId xmlns:a16="http://schemas.microsoft.com/office/drawing/2014/main" id="{F50DE19F-4E94-02A9-51E3-B9C44CA96961}"/>
                </a:ext>
              </a:extLst>
            </p:cNvPr>
            <p:cNvSpPr>
              <a:spLocks noChangeArrowheads="1"/>
            </p:cNvSpPr>
            <p:nvPr/>
          </p:nvSpPr>
          <p:spPr bwMode="auto">
            <a:xfrm>
              <a:off x="9433813" y="3196760"/>
              <a:ext cx="159546" cy="447321"/>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96" name="Freeform 357">
              <a:extLst>
                <a:ext uri="{FF2B5EF4-FFF2-40B4-BE49-F238E27FC236}">
                  <a16:creationId xmlns:a16="http://schemas.microsoft.com/office/drawing/2014/main" id="{001FFA3A-030D-F951-4404-8FB945C07091}"/>
                </a:ext>
              </a:extLst>
            </p:cNvPr>
            <p:cNvSpPr>
              <a:spLocks/>
            </p:cNvSpPr>
            <p:nvPr/>
          </p:nvSpPr>
          <p:spPr bwMode="auto">
            <a:xfrm>
              <a:off x="9593360" y="3170538"/>
              <a:ext cx="27093" cy="473543"/>
            </a:xfrm>
            <a:custGeom>
              <a:avLst/>
              <a:gdLst>
                <a:gd name="T0" fmla="*/ 2147483647 w 16"/>
                <a:gd name="T1" fmla="*/ 2147483647 h 250"/>
                <a:gd name="T2" fmla="*/ 0 w 16"/>
                <a:gd name="T3" fmla="*/ 2147483647 h 250"/>
                <a:gd name="T4" fmla="*/ 0 w 16"/>
                <a:gd name="T5" fmla="*/ 2147483647 h 250"/>
                <a:gd name="T6" fmla="*/ 2147483647 w 16"/>
                <a:gd name="T7" fmla="*/ 0 h 250"/>
                <a:gd name="T8" fmla="*/ 2147483647 w 16"/>
                <a:gd name="T9" fmla="*/ 2147483647 h 250"/>
                <a:gd name="T10" fmla="*/ 0 60000 65536"/>
                <a:gd name="T11" fmla="*/ 0 60000 65536"/>
                <a:gd name="T12" fmla="*/ 0 60000 65536"/>
                <a:gd name="T13" fmla="*/ 0 60000 65536"/>
                <a:gd name="T14" fmla="*/ 0 60000 65536"/>
                <a:gd name="T15" fmla="*/ 0 w 16"/>
                <a:gd name="T16" fmla="*/ 0 h 250"/>
                <a:gd name="T17" fmla="*/ 16 w 16"/>
                <a:gd name="T18" fmla="*/ 250 h 250"/>
              </a:gdLst>
              <a:ahLst/>
              <a:cxnLst>
                <a:cxn ang="T10">
                  <a:pos x="T0" y="T1"/>
                </a:cxn>
                <a:cxn ang="T11">
                  <a:pos x="T2" y="T3"/>
                </a:cxn>
                <a:cxn ang="T12">
                  <a:pos x="T4" y="T5"/>
                </a:cxn>
                <a:cxn ang="T13">
                  <a:pos x="T6" y="T7"/>
                </a:cxn>
                <a:cxn ang="T14">
                  <a:pos x="T8" y="T9"/>
                </a:cxn>
              </a:cxnLst>
              <a:rect l="T15" t="T16" r="T17" b="T18"/>
              <a:pathLst>
                <a:path w="16" h="250">
                  <a:moveTo>
                    <a:pt x="16" y="236"/>
                  </a:moveTo>
                  <a:lnTo>
                    <a:pt x="0" y="250"/>
                  </a:lnTo>
                  <a:lnTo>
                    <a:pt x="0" y="14"/>
                  </a:lnTo>
                  <a:lnTo>
                    <a:pt x="16" y="0"/>
                  </a:lnTo>
                  <a:lnTo>
                    <a:pt x="16" y="23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97" name="Freeform 358">
              <a:extLst>
                <a:ext uri="{FF2B5EF4-FFF2-40B4-BE49-F238E27FC236}">
                  <a16:creationId xmlns:a16="http://schemas.microsoft.com/office/drawing/2014/main" id="{D7C31E80-006E-AC95-F2B1-3F9A9A3699F5}"/>
                </a:ext>
              </a:extLst>
            </p:cNvPr>
            <p:cNvSpPr>
              <a:spLocks/>
            </p:cNvSpPr>
            <p:nvPr/>
          </p:nvSpPr>
          <p:spPr bwMode="auto">
            <a:xfrm>
              <a:off x="9433814" y="3170537"/>
              <a:ext cx="186639" cy="26222"/>
            </a:xfrm>
            <a:custGeom>
              <a:avLst/>
              <a:gdLst>
                <a:gd name="T0" fmla="*/ 2147483647 w 112"/>
                <a:gd name="T1" fmla="*/ 2147483647 h 14"/>
                <a:gd name="T2" fmla="*/ 0 w 112"/>
                <a:gd name="T3" fmla="*/ 2147483647 h 14"/>
                <a:gd name="T4" fmla="*/ 2147483647 w 112"/>
                <a:gd name="T5" fmla="*/ 0 h 14"/>
                <a:gd name="T6" fmla="*/ 2147483647 w 112"/>
                <a:gd name="T7" fmla="*/ 0 h 14"/>
                <a:gd name="T8" fmla="*/ 2147483647 w 112"/>
                <a:gd name="T9" fmla="*/ 2147483647 h 14"/>
                <a:gd name="T10" fmla="*/ 0 60000 65536"/>
                <a:gd name="T11" fmla="*/ 0 60000 65536"/>
                <a:gd name="T12" fmla="*/ 0 60000 65536"/>
                <a:gd name="T13" fmla="*/ 0 60000 65536"/>
                <a:gd name="T14" fmla="*/ 0 60000 65536"/>
                <a:gd name="T15" fmla="*/ 0 w 112"/>
                <a:gd name="T16" fmla="*/ 0 h 14"/>
                <a:gd name="T17" fmla="*/ 112 w 112"/>
                <a:gd name="T18" fmla="*/ 14 h 14"/>
              </a:gdLst>
              <a:ahLst/>
              <a:cxnLst>
                <a:cxn ang="T10">
                  <a:pos x="T0" y="T1"/>
                </a:cxn>
                <a:cxn ang="T11">
                  <a:pos x="T2" y="T3"/>
                </a:cxn>
                <a:cxn ang="T12">
                  <a:pos x="T4" y="T5"/>
                </a:cxn>
                <a:cxn ang="T13">
                  <a:pos x="T6" y="T7"/>
                </a:cxn>
                <a:cxn ang="T14">
                  <a:pos x="T8" y="T9"/>
                </a:cxn>
              </a:cxnLst>
              <a:rect l="T15" t="T16" r="T17" b="T18"/>
              <a:pathLst>
                <a:path w="112" h="14">
                  <a:moveTo>
                    <a:pt x="96" y="14"/>
                  </a:moveTo>
                  <a:lnTo>
                    <a:pt x="0" y="14"/>
                  </a:lnTo>
                  <a:lnTo>
                    <a:pt x="16" y="0"/>
                  </a:lnTo>
                  <a:lnTo>
                    <a:pt x="112" y="0"/>
                  </a:lnTo>
                  <a:lnTo>
                    <a:pt x="96" y="14"/>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98" name="Rectangle 359">
              <a:extLst>
                <a:ext uri="{FF2B5EF4-FFF2-40B4-BE49-F238E27FC236}">
                  <a16:creationId xmlns:a16="http://schemas.microsoft.com/office/drawing/2014/main" id="{74ECBB9E-9C3D-3A3F-362C-4889AAA0F8F6}"/>
                </a:ext>
              </a:extLst>
            </p:cNvPr>
            <p:cNvSpPr>
              <a:spLocks noChangeArrowheads="1"/>
            </p:cNvSpPr>
            <p:nvPr/>
          </p:nvSpPr>
          <p:spPr bwMode="auto">
            <a:xfrm>
              <a:off x="9453380" y="3313988"/>
              <a:ext cx="112886" cy="80209"/>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299" name="Rectangle 360">
              <a:extLst>
                <a:ext uri="{FF2B5EF4-FFF2-40B4-BE49-F238E27FC236}">
                  <a16:creationId xmlns:a16="http://schemas.microsoft.com/office/drawing/2014/main" id="{68094370-745F-095B-FBD4-5AF2414778B3}"/>
                </a:ext>
              </a:extLst>
            </p:cNvPr>
            <p:cNvSpPr>
              <a:spLocks noChangeArrowheads="1"/>
            </p:cNvSpPr>
            <p:nvPr/>
          </p:nvSpPr>
          <p:spPr bwMode="auto">
            <a:xfrm>
              <a:off x="9466926" y="3409623"/>
              <a:ext cx="63216" cy="158877"/>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00" name="Freeform 361">
              <a:extLst>
                <a:ext uri="{FF2B5EF4-FFF2-40B4-BE49-F238E27FC236}">
                  <a16:creationId xmlns:a16="http://schemas.microsoft.com/office/drawing/2014/main" id="{D6147C65-2D7B-279B-C3A1-CD2BAEAA22F1}"/>
                </a:ext>
              </a:extLst>
            </p:cNvPr>
            <p:cNvSpPr>
              <a:spLocks/>
            </p:cNvSpPr>
            <p:nvPr/>
          </p:nvSpPr>
          <p:spPr bwMode="auto">
            <a:xfrm>
              <a:off x="8973238" y="3753599"/>
              <a:ext cx="290494" cy="587687"/>
            </a:xfrm>
            <a:custGeom>
              <a:avLst/>
              <a:gdLst>
                <a:gd name="T0" fmla="*/ 2147483647 w 174"/>
                <a:gd name="T1" fmla="*/ 0 h 310"/>
                <a:gd name="T2" fmla="*/ 2147483647 w 174"/>
                <a:gd name="T3" fmla="*/ 2147483647 h 310"/>
                <a:gd name="T4" fmla="*/ 2147483647 w 174"/>
                <a:gd name="T5" fmla="*/ 2147483647 h 310"/>
                <a:gd name="T6" fmla="*/ 0 w 174"/>
                <a:gd name="T7" fmla="*/ 2147483647 h 310"/>
                <a:gd name="T8" fmla="*/ 0 w 174"/>
                <a:gd name="T9" fmla="*/ 2147483647 h 310"/>
                <a:gd name="T10" fmla="*/ 2147483647 w 174"/>
                <a:gd name="T11" fmla="*/ 2147483647 h 310"/>
                <a:gd name="T12" fmla="*/ 2147483647 w 174"/>
                <a:gd name="T13" fmla="*/ 2147483647 h 310"/>
                <a:gd name="T14" fmla="*/ 2147483647 w 174"/>
                <a:gd name="T15" fmla="*/ 2147483647 h 310"/>
                <a:gd name="T16" fmla="*/ 2147483647 w 174"/>
                <a:gd name="T17" fmla="*/ 2147483647 h 310"/>
                <a:gd name="T18" fmla="*/ 2147483647 w 174"/>
                <a:gd name="T19" fmla="*/ 0 h 310"/>
                <a:gd name="T20" fmla="*/ 2147483647 w 174"/>
                <a:gd name="T21" fmla="*/ 0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310"/>
                <a:gd name="T35" fmla="*/ 174 w 174"/>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310">
                  <a:moveTo>
                    <a:pt x="42" y="0"/>
                  </a:moveTo>
                  <a:lnTo>
                    <a:pt x="2" y="36"/>
                  </a:lnTo>
                  <a:lnTo>
                    <a:pt x="2" y="72"/>
                  </a:lnTo>
                  <a:lnTo>
                    <a:pt x="0" y="74"/>
                  </a:lnTo>
                  <a:lnTo>
                    <a:pt x="0" y="310"/>
                  </a:lnTo>
                  <a:lnTo>
                    <a:pt x="98" y="310"/>
                  </a:lnTo>
                  <a:lnTo>
                    <a:pt x="114" y="296"/>
                  </a:lnTo>
                  <a:lnTo>
                    <a:pt x="136" y="296"/>
                  </a:lnTo>
                  <a:lnTo>
                    <a:pt x="174" y="258"/>
                  </a:lnTo>
                  <a:lnTo>
                    <a:pt x="174" y="0"/>
                  </a:lnTo>
                  <a:lnTo>
                    <a:pt x="42" y="0"/>
                  </a:lnTo>
                  <a:close/>
                </a:path>
              </a:pathLst>
            </a:custGeom>
            <a:noFill/>
            <a:ln w="8">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01" name="Rectangle 362">
              <a:extLst>
                <a:ext uri="{FF2B5EF4-FFF2-40B4-BE49-F238E27FC236}">
                  <a16:creationId xmlns:a16="http://schemas.microsoft.com/office/drawing/2014/main" id="{C57E2BF6-9B90-AEBA-CCEF-8FE0C5415AE1}"/>
                </a:ext>
              </a:extLst>
            </p:cNvPr>
            <p:cNvSpPr>
              <a:spLocks noChangeArrowheads="1"/>
            </p:cNvSpPr>
            <p:nvPr/>
          </p:nvSpPr>
          <p:spPr bwMode="auto">
            <a:xfrm>
              <a:off x="8976248" y="3821468"/>
              <a:ext cx="222762" cy="492053"/>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02" name="Freeform 363">
              <a:extLst>
                <a:ext uri="{FF2B5EF4-FFF2-40B4-BE49-F238E27FC236}">
                  <a16:creationId xmlns:a16="http://schemas.microsoft.com/office/drawing/2014/main" id="{2F0EA111-DB64-4B72-65A8-BD5E797D3F71}"/>
                </a:ext>
              </a:extLst>
            </p:cNvPr>
            <p:cNvSpPr>
              <a:spLocks/>
            </p:cNvSpPr>
            <p:nvPr/>
          </p:nvSpPr>
          <p:spPr bwMode="auto">
            <a:xfrm>
              <a:off x="9199010" y="3753599"/>
              <a:ext cx="64722" cy="559923"/>
            </a:xfrm>
            <a:custGeom>
              <a:avLst/>
              <a:gdLst>
                <a:gd name="T0" fmla="*/ 2147483647 w 38"/>
                <a:gd name="T1" fmla="*/ 2147483647 h 296"/>
                <a:gd name="T2" fmla="*/ 0 w 38"/>
                <a:gd name="T3" fmla="*/ 2147483647 h 296"/>
                <a:gd name="T4" fmla="*/ 0 w 38"/>
                <a:gd name="T5" fmla="*/ 2147483647 h 296"/>
                <a:gd name="T6" fmla="*/ 2147483647 w 38"/>
                <a:gd name="T7" fmla="*/ 0 h 296"/>
                <a:gd name="T8" fmla="*/ 2147483647 w 38"/>
                <a:gd name="T9" fmla="*/ 2147483647 h 296"/>
                <a:gd name="T10" fmla="*/ 0 60000 65536"/>
                <a:gd name="T11" fmla="*/ 0 60000 65536"/>
                <a:gd name="T12" fmla="*/ 0 60000 65536"/>
                <a:gd name="T13" fmla="*/ 0 60000 65536"/>
                <a:gd name="T14" fmla="*/ 0 60000 65536"/>
                <a:gd name="T15" fmla="*/ 0 w 38"/>
                <a:gd name="T16" fmla="*/ 0 h 296"/>
                <a:gd name="T17" fmla="*/ 38 w 38"/>
                <a:gd name="T18" fmla="*/ 296 h 296"/>
              </a:gdLst>
              <a:ahLst/>
              <a:cxnLst>
                <a:cxn ang="T10">
                  <a:pos x="T0" y="T1"/>
                </a:cxn>
                <a:cxn ang="T11">
                  <a:pos x="T2" y="T3"/>
                </a:cxn>
                <a:cxn ang="T12">
                  <a:pos x="T4" y="T5"/>
                </a:cxn>
                <a:cxn ang="T13">
                  <a:pos x="T6" y="T7"/>
                </a:cxn>
                <a:cxn ang="T14">
                  <a:pos x="T8" y="T9"/>
                </a:cxn>
              </a:cxnLst>
              <a:rect l="T15" t="T16" r="T17" b="T18"/>
              <a:pathLst>
                <a:path w="38" h="296">
                  <a:moveTo>
                    <a:pt x="38" y="258"/>
                  </a:moveTo>
                  <a:lnTo>
                    <a:pt x="0" y="296"/>
                  </a:lnTo>
                  <a:lnTo>
                    <a:pt x="0" y="36"/>
                  </a:lnTo>
                  <a:lnTo>
                    <a:pt x="38" y="0"/>
                  </a:lnTo>
                  <a:lnTo>
                    <a:pt x="38" y="258"/>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03" name="Freeform 364">
              <a:extLst>
                <a:ext uri="{FF2B5EF4-FFF2-40B4-BE49-F238E27FC236}">
                  <a16:creationId xmlns:a16="http://schemas.microsoft.com/office/drawing/2014/main" id="{BE47631F-C372-3416-15F3-4729D1D33D1E}"/>
                </a:ext>
              </a:extLst>
            </p:cNvPr>
            <p:cNvSpPr>
              <a:spLocks/>
            </p:cNvSpPr>
            <p:nvPr/>
          </p:nvSpPr>
          <p:spPr bwMode="auto">
            <a:xfrm>
              <a:off x="8976248" y="3753598"/>
              <a:ext cx="287484" cy="67870"/>
            </a:xfrm>
            <a:custGeom>
              <a:avLst/>
              <a:gdLst>
                <a:gd name="T0" fmla="*/ 2147483647 w 172"/>
                <a:gd name="T1" fmla="*/ 2147483647 h 36"/>
                <a:gd name="T2" fmla="*/ 0 w 172"/>
                <a:gd name="T3" fmla="*/ 2147483647 h 36"/>
                <a:gd name="T4" fmla="*/ 2147483647 w 172"/>
                <a:gd name="T5" fmla="*/ 0 h 36"/>
                <a:gd name="T6" fmla="*/ 2147483647 w 172"/>
                <a:gd name="T7" fmla="*/ 0 h 36"/>
                <a:gd name="T8" fmla="*/ 2147483647 w 172"/>
                <a:gd name="T9" fmla="*/ 2147483647 h 36"/>
                <a:gd name="T10" fmla="*/ 0 60000 65536"/>
                <a:gd name="T11" fmla="*/ 0 60000 65536"/>
                <a:gd name="T12" fmla="*/ 0 60000 65536"/>
                <a:gd name="T13" fmla="*/ 0 60000 65536"/>
                <a:gd name="T14" fmla="*/ 0 60000 65536"/>
                <a:gd name="T15" fmla="*/ 0 w 172"/>
                <a:gd name="T16" fmla="*/ 0 h 36"/>
                <a:gd name="T17" fmla="*/ 172 w 172"/>
                <a:gd name="T18" fmla="*/ 36 h 36"/>
              </a:gdLst>
              <a:ahLst/>
              <a:cxnLst>
                <a:cxn ang="T10">
                  <a:pos x="T0" y="T1"/>
                </a:cxn>
                <a:cxn ang="T11">
                  <a:pos x="T2" y="T3"/>
                </a:cxn>
                <a:cxn ang="T12">
                  <a:pos x="T4" y="T5"/>
                </a:cxn>
                <a:cxn ang="T13">
                  <a:pos x="T6" y="T7"/>
                </a:cxn>
                <a:cxn ang="T14">
                  <a:pos x="T8" y="T9"/>
                </a:cxn>
              </a:cxnLst>
              <a:rect l="T15" t="T16" r="T17" b="T18"/>
              <a:pathLst>
                <a:path w="172" h="36">
                  <a:moveTo>
                    <a:pt x="134" y="36"/>
                  </a:moveTo>
                  <a:lnTo>
                    <a:pt x="0" y="36"/>
                  </a:lnTo>
                  <a:lnTo>
                    <a:pt x="40" y="0"/>
                  </a:lnTo>
                  <a:lnTo>
                    <a:pt x="172" y="0"/>
                  </a:lnTo>
                  <a:lnTo>
                    <a:pt x="134" y="3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04" name="Rectangle 365">
              <a:extLst>
                <a:ext uri="{FF2B5EF4-FFF2-40B4-BE49-F238E27FC236}">
                  <a16:creationId xmlns:a16="http://schemas.microsoft.com/office/drawing/2014/main" id="{FBD623B9-03C9-05D4-73E0-D9B79F6D5263}"/>
                </a:ext>
              </a:extLst>
            </p:cNvPr>
            <p:cNvSpPr>
              <a:spLocks noChangeArrowheads="1"/>
            </p:cNvSpPr>
            <p:nvPr/>
          </p:nvSpPr>
          <p:spPr bwMode="auto">
            <a:xfrm>
              <a:off x="8973238" y="3893965"/>
              <a:ext cx="162556" cy="447321"/>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05" name="Freeform 366">
              <a:extLst>
                <a:ext uri="{FF2B5EF4-FFF2-40B4-BE49-F238E27FC236}">
                  <a16:creationId xmlns:a16="http://schemas.microsoft.com/office/drawing/2014/main" id="{00718DA1-131B-C993-D9E2-14B2F3F8DC88}"/>
                </a:ext>
              </a:extLst>
            </p:cNvPr>
            <p:cNvSpPr>
              <a:spLocks/>
            </p:cNvSpPr>
            <p:nvPr/>
          </p:nvSpPr>
          <p:spPr bwMode="auto">
            <a:xfrm>
              <a:off x="9135795" y="3863114"/>
              <a:ext cx="27093" cy="478171"/>
            </a:xfrm>
            <a:custGeom>
              <a:avLst/>
              <a:gdLst>
                <a:gd name="T0" fmla="*/ 2147483647 w 16"/>
                <a:gd name="T1" fmla="*/ 2147483647 h 252"/>
                <a:gd name="T2" fmla="*/ 0 w 16"/>
                <a:gd name="T3" fmla="*/ 2147483647 h 252"/>
                <a:gd name="T4" fmla="*/ 0 w 16"/>
                <a:gd name="T5" fmla="*/ 2147483647 h 252"/>
                <a:gd name="T6" fmla="*/ 2147483647 w 16"/>
                <a:gd name="T7" fmla="*/ 0 h 252"/>
                <a:gd name="T8" fmla="*/ 2147483647 w 16"/>
                <a:gd name="T9" fmla="*/ 2147483647 h 252"/>
                <a:gd name="T10" fmla="*/ 0 60000 65536"/>
                <a:gd name="T11" fmla="*/ 0 60000 65536"/>
                <a:gd name="T12" fmla="*/ 0 60000 65536"/>
                <a:gd name="T13" fmla="*/ 0 60000 65536"/>
                <a:gd name="T14" fmla="*/ 0 60000 65536"/>
                <a:gd name="T15" fmla="*/ 0 w 16"/>
                <a:gd name="T16" fmla="*/ 0 h 252"/>
                <a:gd name="T17" fmla="*/ 16 w 16"/>
                <a:gd name="T18" fmla="*/ 252 h 252"/>
              </a:gdLst>
              <a:ahLst/>
              <a:cxnLst>
                <a:cxn ang="T10">
                  <a:pos x="T0" y="T1"/>
                </a:cxn>
                <a:cxn ang="T11">
                  <a:pos x="T2" y="T3"/>
                </a:cxn>
                <a:cxn ang="T12">
                  <a:pos x="T4" y="T5"/>
                </a:cxn>
                <a:cxn ang="T13">
                  <a:pos x="T6" y="T7"/>
                </a:cxn>
                <a:cxn ang="T14">
                  <a:pos x="T8" y="T9"/>
                </a:cxn>
              </a:cxnLst>
              <a:rect l="T15" t="T16" r="T17" b="T18"/>
              <a:pathLst>
                <a:path w="16" h="252">
                  <a:moveTo>
                    <a:pt x="16" y="238"/>
                  </a:moveTo>
                  <a:lnTo>
                    <a:pt x="0" y="252"/>
                  </a:lnTo>
                  <a:lnTo>
                    <a:pt x="0" y="16"/>
                  </a:lnTo>
                  <a:lnTo>
                    <a:pt x="16" y="0"/>
                  </a:lnTo>
                  <a:lnTo>
                    <a:pt x="16" y="238"/>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06" name="Freeform 367">
              <a:extLst>
                <a:ext uri="{FF2B5EF4-FFF2-40B4-BE49-F238E27FC236}">
                  <a16:creationId xmlns:a16="http://schemas.microsoft.com/office/drawing/2014/main" id="{7708E92C-792E-9A76-777F-7514F857C536}"/>
                </a:ext>
              </a:extLst>
            </p:cNvPr>
            <p:cNvSpPr>
              <a:spLocks/>
            </p:cNvSpPr>
            <p:nvPr/>
          </p:nvSpPr>
          <p:spPr bwMode="auto">
            <a:xfrm>
              <a:off x="8973238" y="3863113"/>
              <a:ext cx="189648" cy="30850"/>
            </a:xfrm>
            <a:custGeom>
              <a:avLst/>
              <a:gdLst>
                <a:gd name="T0" fmla="*/ 2147483647 w 114"/>
                <a:gd name="T1" fmla="*/ 2147483647 h 16"/>
                <a:gd name="T2" fmla="*/ 0 w 114"/>
                <a:gd name="T3" fmla="*/ 2147483647 h 16"/>
                <a:gd name="T4" fmla="*/ 2147483647 w 114"/>
                <a:gd name="T5" fmla="*/ 0 h 16"/>
                <a:gd name="T6" fmla="*/ 2147483647 w 114"/>
                <a:gd name="T7" fmla="*/ 0 h 16"/>
                <a:gd name="T8" fmla="*/ 2147483647 w 114"/>
                <a:gd name="T9" fmla="*/ 2147483647 h 16"/>
                <a:gd name="T10" fmla="*/ 0 60000 65536"/>
                <a:gd name="T11" fmla="*/ 0 60000 65536"/>
                <a:gd name="T12" fmla="*/ 0 60000 65536"/>
                <a:gd name="T13" fmla="*/ 0 60000 65536"/>
                <a:gd name="T14" fmla="*/ 0 60000 65536"/>
                <a:gd name="T15" fmla="*/ 0 w 114"/>
                <a:gd name="T16" fmla="*/ 0 h 16"/>
                <a:gd name="T17" fmla="*/ 114 w 114"/>
                <a:gd name="T18" fmla="*/ 16 h 16"/>
              </a:gdLst>
              <a:ahLst/>
              <a:cxnLst>
                <a:cxn ang="T10">
                  <a:pos x="T0" y="T1"/>
                </a:cxn>
                <a:cxn ang="T11">
                  <a:pos x="T2" y="T3"/>
                </a:cxn>
                <a:cxn ang="T12">
                  <a:pos x="T4" y="T5"/>
                </a:cxn>
                <a:cxn ang="T13">
                  <a:pos x="T6" y="T7"/>
                </a:cxn>
                <a:cxn ang="T14">
                  <a:pos x="T8" y="T9"/>
                </a:cxn>
              </a:cxnLst>
              <a:rect l="T15" t="T16" r="T17" b="T18"/>
              <a:pathLst>
                <a:path w="114" h="16">
                  <a:moveTo>
                    <a:pt x="98" y="16"/>
                  </a:moveTo>
                  <a:lnTo>
                    <a:pt x="0" y="16"/>
                  </a:lnTo>
                  <a:lnTo>
                    <a:pt x="16" y="0"/>
                  </a:lnTo>
                  <a:lnTo>
                    <a:pt x="114" y="0"/>
                  </a:lnTo>
                  <a:lnTo>
                    <a:pt x="98" y="1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07" name="Rectangle 368">
              <a:extLst>
                <a:ext uri="{FF2B5EF4-FFF2-40B4-BE49-F238E27FC236}">
                  <a16:creationId xmlns:a16="http://schemas.microsoft.com/office/drawing/2014/main" id="{B58C96A2-9306-0172-859C-B2AF12504F80}"/>
                </a:ext>
              </a:extLst>
            </p:cNvPr>
            <p:cNvSpPr>
              <a:spLocks noChangeArrowheads="1"/>
            </p:cNvSpPr>
            <p:nvPr/>
          </p:nvSpPr>
          <p:spPr bwMode="auto">
            <a:xfrm>
              <a:off x="8992805" y="4011193"/>
              <a:ext cx="112886" cy="80209"/>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08" name="Rectangle 369">
              <a:extLst>
                <a:ext uri="{FF2B5EF4-FFF2-40B4-BE49-F238E27FC236}">
                  <a16:creationId xmlns:a16="http://schemas.microsoft.com/office/drawing/2014/main" id="{F4BD9BC1-35F6-5DF2-E040-5600419AA539}"/>
                </a:ext>
              </a:extLst>
            </p:cNvPr>
            <p:cNvSpPr>
              <a:spLocks noChangeArrowheads="1"/>
            </p:cNvSpPr>
            <p:nvPr/>
          </p:nvSpPr>
          <p:spPr bwMode="auto">
            <a:xfrm>
              <a:off x="9009362" y="4105285"/>
              <a:ext cx="63216" cy="158876"/>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09" name="Freeform 370">
              <a:extLst>
                <a:ext uri="{FF2B5EF4-FFF2-40B4-BE49-F238E27FC236}">
                  <a16:creationId xmlns:a16="http://schemas.microsoft.com/office/drawing/2014/main" id="{8DAB53FD-FF01-8430-F616-FDBDFEA3EF05}"/>
                </a:ext>
              </a:extLst>
            </p:cNvPr>
            <p:cNvSpPr>
              <a:spLocks/>
            </p:cNvSpPr>
            <p:nvPr/>
          </p:nvSpPr>
          <p:spPr bwMode="auto">
            <a:xfrm>
              <a:off x="9433813" y="3753599"/>
              <a:ext cx="285978" cy="587687"/>
            </a:xfrm>
            <a:custGeom>
              <a:avLst/>
              <a:gdLst>
                <a:gd name="T0" fmla="*/ 2147483647 w 172"/>
                <a:gd name="T1" fmla="*/ 0 h 310"/>
                <a:gd name="T2" fmla="*/ 2147483647 w 172"/>
                <a:gd name="T3" fmla="*/ 2147483647 h 310"/>
                <a:gd name="T4" fmla="*/ 2147483647 w 172"/>
                <a:gd name="T5" fmla="*/ 2147483647 h 310"/>
                <a:gd name="T6" fmla="*/ 0 w 172"/>
                <a:gd name="T7" fmla="*/ 2147483647 h 310"/>
                <a:gd name="T8" fmla="*/ 0 w 172"/>
                <a:gd name="T9" fmla="*/ 2147483647 h 310"/>
                <a:gd name="T10" fmla="*/ 2147483647 w 172"/>
                <a:gd name="T11" fmla="*/ 2147483647 h 310"/>
                <a:gd name="T12" fmla="*/ 2147483647 w 172"/>
                <a:gd name="T13" fmla="*/ 2147483647 h 310"/>
                <a:gd name="T14" fmla="*/ 2147483647 w 172"/>
                <a:gd name="T15" fmla="*/ 2147483647 h 310"/>
                <a:gd name="T16" fmla="*/ 2147483647 w 172"/>
                <a:gd name="T17" fmla="*/ 2147483647 h 310"/>
                <a:gd name="T18" fmla="*/ 2147483647 w 172"/>
                <a:gd name="T19" fmla="*/ 0 h 310"/>
                <a:gd name="T20" fmla="*/ 2147483647 w 172"/>
                <a:gd name="T21" fmla="*/ 0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310"/>
                <a:gd name="T35" fmla="*/ 172 w 172"/>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310">
                  <a:moveTo>
                    <a:pt x="40" y="0"/>
                  </a:moveTo>
                  <a:lnTo>
                    <a:pt x="2" y="36"/>
                  </a:lnTo>
                  <a:lnTo>
                    <a:pt x="2" y="72"/>
                  </a:lnTo>
                  <a:lnTo>
                    <a:pt x="0" y="74"/>
                  </a:lnTo>
                  <a:lnTo>
                    <a:pt x="0" y="310"/>
                  </a:lnTo>
                  <a:lnTo>
                    <a:pt x="96" y="310"/>
                  </a:lnTo>
                  <a:lnTo>
                    <a:pt x="112" y="296"/>
                  </a:lnTo>
                  <a:lnTo>
                    <a:pt x="134" y="296"/>
                  </a:lnTo>
                  <a:lnTo>
                    <a:pt x="172" y="258"/>
                  </a:lnTo>
                  <a:lnTo>
                    <a:pt x="172" y="0"/>
                  </a:lnTo>
                  <a:lnTo>
                    <a:pt x="40" y="0"/>
                  </a:lnTo>
                  <a:close/>
                </a:path>
              </a:pathLst>
            </a:custGeom>
            <a:noFill/>
            <a:ln w="8">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10" name="Rectangle 371">
              <a:extLst>
                <a:ext uri="{FF2B5EF4-FFF2-40B4-BE49-F238E27FC236}">
                  <a16:creationId xmlns:a16="http://schemas.microsoft.com/office/drawing/2014/main" id="{6FFAC0F2-16F3-9358-3D92-C661C1D883A8}"/>
                </a:ext>
              </a:extLst>
            </p:cNvPr>
            <p:cNvSpPr>
              <a:spLocks noChangeArrowheads="1"/>
            </p:cNvSpPr>
            <p:nvPr/>
          </p:nvSpPr>
          <p:spPr bwMode="auto">
            <a:xfrm>
              <a:off x="9436824" y="3821468"/>
              <a:ext cx="219751" cy="492053"/>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11" name="Freeform 372">
              <a:extLst>
                <a:ext uri="{FF2B5EF4-FFF2-40B4-BE49-F238E27FC236}">
                  <a16:creationId xmlns:a16="http://schemas.microsoft.com/office/drawing/2014/main" id="{EF022FF0-74A0-5061-3A4E-C9A9487C7959}"/>
                </a:ext>
              </a:extLst>
            </p:cNvPr>
            <p:cNvSpPr>
              <a:spLocks/>
            </p:cNvSpPr>
            <p:nvPr/>
          </p:nvSpPr>
          <p:spPr bwMode="auto">
            <a:xfrm>
              <a:off x="9656575" y="3753599"/>
              <a:ext cx="63216" cy="559923"/>
            </a:xfrm>
            <a:custGeom>
              <a:avLst/>
              <a:gdLst>
                <a:gd name="T0" fmla="*/ 2147483647 w 38"/>
                <a:gd name="T1" fmla="*/ 2147483647 h 296"/>
                <a:gd name="T2" fmla="*/ 0 w 38"/>
                <a:gd name="T3" fmla="*/ 2147483647 h 296"/>
                <a:gd name="T4" fmla="*/ 0 w 38"/>
                <a:gd name="T5" fmla="*/ 2147483647 h 296"/>
                <a:gd name="T6" fmla="*/ 2147483647 w 38"/>
                <a:gd name="T7" fmla="*/ 0 h 296"/>
                <a:gd name="T8" fmla="*/ 2147483647 w 38"/>
                <a:gd name="T9" fmla="*/ 2147483647 h 296"/>
                <a:gd name="T10" fmla="*/ 0 60000 65536"/>
                <a:gd name="T11" fmla="*/ 0 60000 65536"/>
                <a:gd name="T12" fmla="*/ 0 60000 65536"/>
                <a:gd name="T13" fmla="*/ 0 60000 65536"/>
                <a:gd name="T14" fmla="*/ 0 60000 65536"/>
                <a:gd name="T15" fmla="*/ 0 w 38"/>
                <a:gd name="T16" fmla="*/ 0 h 296"/>
                <a:gd name="T17" fmla="*/ 38 w 38"/>
                <a:gd name="T18" fmla="*/ 296 h 296"/>
              </a:gdLst>
              <a:ahLst/>
              <a:cxnLst>
                <a:cxn ang="T10">
                  <a:pos x="T0" y="T1"/>
                </a:cxn>
                <a:cxn ang="T11">
                  <a:pos x="T2" y="T3"/>
                </a:cxn>
                <a:cxn ang="T12">
                  <a:pos x="T4" y="T5"/>
                </a:cxn>
                <a:cxn ang="T13">
                  <a:pos x="T6" y="T7"/>
                </a:cxn>
                <a:cxn ang="T14">
                  <a:pos x="T8" y="T9"/>
                </a:cxn>
              </a:cxnLst>
              <a:rect l="T15" t="T16" r="T17" b="T18"/>
              <a:pathLst>
                <a:path w="38" h="296">
                  <a:moveTo>
                    <a:pt x="38" y="258"/>
                  </a:moveTo>
                  <a:lnTo>
                    <a:pt x="0" y="296"/>
                  </a:lnTo>
                  <a:lnTo>
                    <a:pt x="0" y="36"/>
                  </a:lnTo>
                  <a:lnTo>
                    <a:pt x="38" y="0"/>
                  </a:lnTo>
                  <a:lnTo>
                    <a:pt x="38" y="258"/>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12" name="Freeform 373">
              <a:extLst>
                <a:ext uri="{FF2B5EF4-FFF2-40B4-BE49-F238E27FC236}">
                  <a16:creationId xmlns:a16="http://schemas.microsoft.com/office/drawing/2014/main" id="{2C8231FA-BBF3-ED79-36A3-853EA065C3B8}"/>
                </a:ext>
              </a:extLst>
            </p:cNvPr>
            <p:cNvSpPr>
              <a:spLocks/>
            </p:cNvSpPr>
            <p:nvPr/>
          </p:nvSpPr>
          <p:spPr bwMode="auto">
            <a:xfrm>
              <a:off x="9436824" y="3753598"/>
              <a:ext cx="282967" cy="67870"/>
            </a:xfrm>
            <a:custGeom>
              <a:avLst/>
              <a:gdLst>
                <a:gd name="T0" fmla="*/ 2147483647 w 170"/>
                <a:gd name="T1" fmla="*/ 2147483647 h 36"/>
                <a:gd name="T2" fmla="*/ 0 w 170"/>
                <a:gd name="T3" fmla="*/ 2147483647 h 36"/>
                <a:gd name="T4" fmla="*/ 2147483647 w 170"/>
                <a:gd name="T5" fmla="*/ 0 h 36"/>
                <a:gd name="T6" fmla="*/ 2147483647 w 170"/>
                <a:gd name="T7" fmla="*/ 0 h 36"/>
                <a:gd name="T8" fmla="*/ 2147483647 w 170"/>
                <a:gd name="T9" fmla="*/ 2147483647 h 36"/>
                <a:gd name="T10" fmla="*/ 0 60000 65536"/>
                <a:gd name="T11" fmla="*/ 0 60000 65536"/>
                <a:gd name="T12" fmla="*/ 0 60000 65536"/>
                <a:gd name="T13" fmla="*/ 0 60000 65536"/>
                <a:gd name="T14" fmla="*/ 0 60000 65536"/>
                <a:gd name="T15" fmla="*/ 0 w 170"/>
                <a:gd name="T16" fmla="*/ 0 h 36"/>
                <a:gd name="T17" fmla="*/ 170 w 170"/>
                <a:gd name="T18" fmla="*/ 36 h 36"/>
              </a:gdLst>
              <a:ahLst/>
              <a:cxnLst>
                <a:cxn ang="T10">
                  <a:pos x="T0" y="T1"/>
                </a:cxn>
                <a:cxn ang="T11">
                  <a:pos x="T2" y="T3"/>
                </a:cxn>
                <a:cxn ang="T12">
                  <a:pos x="T4" y="T5"/>
                </a:cxn>
                <a:cxn ang="T13">
                  <a:pos x="T6" y="T7"/>
                </a:cxn>
                <a:cxn ang="T14">
                  <a:pos x="T8" y="T9"/>
                </a:cxn>
              </a:cxnLst>
              <a:rect l="T15" t="T16" r="T17" b="T18"/>
              <a:pathLst>
                <a:path w="170" h="36">
                  <a:moveTo>
                    <a:pt x="132" y="36"/>
                  </a:moveTo>
                  <a:lnTo>
                    <a:pt x="0" y="36"/>
                  </a:lnTo>
                  <a:lnTo>
                    <a:pt x="38" y="0"/>
                  </a:lnTo>
                  <a:lnTo>
                    <a:pt x="170" y="0"/>
                  </a:lnTo>
                  <a:lnTo>
                    <a:pt x="132" y="3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13" name="Rectangle 374">
              <a:extLst>
                <a:ext uri="{FF2B5EF4-FFF2-40B4-BE49-F238E27FC236}">
                  <a16:creationId xmlns:a16="http://schemas.microsoft.com/office/drawing/2014/main" id="{60EF0B74-56B2-2F43-1C64-597D867CA5C3}"/>
                </a:ext>
              </a:extLst>
            </p:cNvPr>
            <p:cNvSpPr>
              <a:spLocks noChangeArrowheads="1"/>
            </p:cNvSpPr>
            <p:nvPr/>
          </p:nvSpPr>
          <p:spPr bwMode="auto">
            <a:xfrm>
              <a:off x="9433813" y="3893965"/>
              <a:ext cx="159546" cy="447321"/>
            </a:xfrm>
            <a:prstGeom prst="rect">
              <a:avLst/>
            </a:prstGeom>
            <a:solidFill>
              <a:srgbClr val="007783"/>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14" name="Freeform 375">
              <a:extLst>
                <a:ext uri="{FF2B5EF4-FFF2-40B4-BE49-F238E27FC236}">
                  <a16:creationId xmlns:a16="http://schemas.microsoft.com/office/drawing/2014/main" id="{F64B2513-DAB2-8D87-4275-59AC253E8BA4}"/>
                </a:ext>
              </a:extLst>
            </p:cNvPr>
            <p:cNvSpPr>
              <a:spLocks/>
            </p:cNvSpPr>
            <p:nvPr/>
          </p:nvSpPr>
          <p:spPr bwMode="auto">
            <a:xfrm>
              <a:off x="9593360" y="3863114"/>
              <a:ext cx="27093" cy="478171"/>
            </a:xfrm>
            <a:custGeom>
              <a:avLst/>
              <a:gdLst>
                <a:gd name="T0" fmla="*/ 2147483647 w 16"/>
                <a:gd name="T1" fmla="*/ 2147483647 h 252"/>
                <a:gd name="T2" fmla="*/ 0 w 16"/>
                <a:gd name="T3" fmla="*/ 2147483647 h 252"/>
                <a:gd name="T4" fmla="*/ 0 w 16"/>
                <a:gd name="T5" fmla="*/ 2147483647 h 252"/>
                <a:gd name="T6" fmla="*/ 2147483647 w 16"/>
                <a:gd name="T7" fmla="*/ 0 h 252"/>
                <a:gd name="T8" fmla="*/ 2147483647 w 16"/>
                <a:gd name="T9" fmla="*/ 2147483647 h 252"/>
                <a:gd name="T10" fmla="*/ 0 60000 65536"/>
                <a:gd name="T11" fmla="*/ 0 60000 65536"/>
                <a:gd name="T12" fmla="*/ 0 60000 65536"/>
                <a:gd name="T13" fmla="*/ 0 60000 65536"/>
                <a:gd name="T14" fmla="*/ 0 60000 65536"/>
                <a:gd name="T15" fmla="*/ 0 w 16"/>
                <a:gd name="T16" fmla="*/ 0 h 252"/>
                <a:gd name="T17" fmla="*/ 16 w 16"/>
                <a:gd name="T18" fmla="*/ 252 h 252"/>
              </a:gdLst>
              <a:ahLst/>
              <a:cxnLst>
                <a:cxn ang="T10">
                  <a:pos x="T0" y="T1"/>
                </a:cxn>
                <a:cxn ang="T11">
                  <a:pos x="T2" y="T3"/>
                </a:cxn>
                <a:cxn ang="T12">
                  <a:pos x="T4" y="T5"/>
                </a:cxn>
                <a:cxn ang="T13">
                  <a:pos x="T6" y="T7"/>
                </a:cxn>
                <a:cxn ang="T14">
                  <a:pos x="T8" y="T9"/>
                </a:cxn>
              </a:cxnLst>
              <a:rect l="T15" t="T16" r="T17" b="T18"/>
              <a:pathLst>
                <a:path w="16" h="252">
                  <a:moveTo>
                    <a:pt x="16" y="238"/>
                  </a:moveTo>
                  <a:lnTo>
                    <a:pt x="0" y="252"/>
                  </a:lnTo>
                  <a:lnTo>
                    <a:pt x="0" y="16"/>
                  </a:lnTo>
                  <a:lnTo>
                    <a:pt x="16" y="0"/>
                  </a:lnTo>
                  <a:lnTo>
                    <a:pt x="16" y="238"/>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15" name="Freeform 376">
              <a:extLst>
                <a:ext uri="{FF2B5EF4-FFF2-40B4-BE49-F238E27FC236}">
                  <a16:creationId xmlns:a16="http://schemas.microsoft.com/office/drawing/2014/main" id="{A1588B5C-AA86-D01F-8E72-4E2E1F22124E}"/>
                </a:ext>
              </a:extLst>
            </p:cNvPr>
            <p:cNvSpPr>
              <a:spLocks/>
            </p:cNvSpPr>
            <p:nvPr/>
          </p:nvSpPr>
          <p:spPr bwMode="auto">
            <a:xfrm>
              <a:off x="9433814" y="3863113"/>
              <a:ext cx="186639" cy="30850"/>
            </a:xfrm>
            <a:custGeom>
              <a:avLst/>
              <a:gdLst>
                <a:gd name="T0" fmla="*/ 2147483647 w 112"/>
                <a:gd name="T1" fmla="*/ 2147483647 h 16"/>
                <a:gd name="T2" fmla="*/ 0 w 112"/>
                <a:gd name="T3" fmla="*/ 2147483647 h 16"/>
                <a:gd name="T4" fmla="*/ 2147483647 w 112"/>
                <a:gd name="T5" fmla="*/ 0 h 16"/>
                <a:gd name="T6" fmla="*/ 2147483647 w 112"/>
                <a:gd name="T7" fmla="*/ 0 h 16"/>
                <a:gd name="T8" fmla="*/ 2147483647 w 112"/>
                <a:gd name="T9" fmla="*/ 2147483647 h 16"/>
                <a:gd name="T10" fmla="*/ 0 60000 65536"/>
                <a:gd name="T11" fmla="*/ 0 60000 65536"/>
                <a:gd name="T12" fmla="*/ 0 60000 65536"/>
                <a:gd name="T13" fmla="*/ 0 60000 65536"/>
                <a:gd name="T14" fmla="*/ 0 60000 65536"/>
                <a:gd name="T15" fmla="*/ 0 w 112"/>
                <a:gd name="T16" fmla="*/ 0 h 16"/>
                <a:gd name="T17" fmla="*/ 112 w 112"/>
                <a:gd name="T18" fmla="*/ 16 h 16"/>
              </a:gdLst>
              <a:ahLst/>
              <a:cxnLst>
                <a:cxn ang="T10">
                  <a:pos x="T0" y="T1"/>
                </a:cxn>
                <a:cxn ang="T11">
                  <a:pos x="T2" y="T3"/>
                </a:cxn>
                <a:cxn ang="T12">
                  <a:pos x="T4" y="T5"/>
                </a:cxn>
                <a:cxn ang="T13">
                  <a:pos x="T6" y="T7"/>
                </a:cxn>
                <a:cxn ang="T14">
                  <a:pos x="T8" y="T9"/>
                </a:cxn>
              </a:cxnLst>
              <a:rect l="T15" t="T16" r="T17" b="T18"/>
              <a:pathLst>
                <a:path w="112" h="16">
                  <a:moveTo>
                    <a:pt x="96" y="16"/>
                  </a:moveTo>
                  <a:lnTo>
                    <a:pt x="0" y="16"/>
                  </a:lnTo>
                  <a:lnTo>
                    <a:pt x="16" y="0"/>
                  </a:lnTo>
                  <a:lnTo>
                    <a:pt x="112" y="0"/>
                  </a:lnTo>
                  <a:lnTo>
                    <a:pt x="96" y="16"/>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16" name="Rectangle 377">
              <a:extLst>
                <a:ext uri="{FF2B5EF4-FFF2-40B4-BE49-F238E27FC236}">
                  <a16:creationId xmlns:a16="http://schemas.microsoft.com/office/drawing/2014/main" id="{F15C5CE6-B449-EB20-0290-0555046357B4}"/>
                </a:ext>
              </a:extLst>
            </p:cNvPr>
            <p:cNvSpPr>
              <a:spLocks noChangeArrowheads="1"/>
            </p:cNvSpPr>
            <p:nvPr/>
          </p:nvSpPr>
          <p:spPr bwMode="auto">
            <a:xfrm>
              <a:off x="9453380" y="4011193"/>
              <a:ext cx="112886" cy="80209"/>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17" name="Rectangle 378">
              <a:extLst>
                <a:ext uri="{FF2B5EF4-FFF2-40B4-BE49-F238E27FC236}">
                  <a16:creationId xmlns:a16="http://schemas.microsoft.com/office/drawing/2014/main" id="{D035A338-44DA-0FEC-6C6D-3CB2481DDF95}"/>
                </a:ext>
              </a:extLst>
            </p:cNvPr>
            <p:cNvSpPr>
              <a:spLocks noChangeArrowheads="1"/>
            </p:cNvSpPr>
            <p:nvPr/>
          </p:nvSpPr>
          <p:spPr bwMode="auto">
            <a:xfrm>
              <a:off x="9466926" y="4105285"/>
              <a:ext cx="63216" cy="158876"/>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18" name="Freeform 607">
              <a:extLst>
                <a:ext uri="{FF2B5EF4-FFF2-40B4-BE49-F238E27FC236}">
                  <a16:creationId xmlns:a16="http://schemas.microsoft.com/office/drawing/2014/main" id="{A782C48D-B3B7-A93C-79E8-A4129A3ABFF1}"/>
                </a:ext>
              </a:extLst>
            </p:cNvPr>
            <p:cNvSpPr>
              <a:spLocks/>
            </p:cNvSpPr>
            <p:nvPr/>
          </p:nvSpPr>
          <p:spPr bwMode="auto">
            <a:xfrm>
              <a:off x="6784755" y="3614328"/>
              <a:ext cx="56786" cy="102251"/>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0 w 34"/>
                <a:gd name="T13" fmla="*/ 2147483647 h 54"/>
                <a:gd name="T14" fmla="*/ 0 w 34"/>
                <a:gd name="T15" fmla="*/ 0 h 54"/>
                <a:gd name="T16" fmla="*/ 2147483647 w 34"/>
                <a:gd name="T17" fmla="*/ 0 h 54"/>
                <a:gd name="T18" fmla="*/ 2147483647 w 34"/>
                <a:gd name="T19" fmla="*/ 2147483647 h 54"/>
                <a:gd name="T20" fmla="*/ 2147483647 w 34"/>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54"/>
                <a:gd name="T35" fmla="*/ 34 w 34"/>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54">
                  <a:moveTo>
                    <a:pt x="6" y="4"/>
                  </a:moveTo>
                  <a:lnTo>
                    <a:pt x="6" y="22"/>
                  </a:lnTo>
                  <a:lnTo>
                    <a:pt x="32" y="22"/>
                  </a:lnTo>
                  <a:lnTo>
                    <a:pt x="32" y="26"/>
                  </a:lnTo>
                  <a:lnTo>
                    <a:pt x="6" y="26"/>
                  </a:lnTo>
                  <a:lnTo>
                    <a:pt x="6" y="54"/>
                  </a:lnTo>
                  <a:lnTo>
                    <a:pt x="0" y="54"/>
                  </a:lnTo>
                  <a:lnTo>
                    <a:pt x="0" y="0"/>
                  </a:lnTo>
                  <a:lnTo>
                    <a:pt x="34" y="0"/>
                  </a:lnTo>
                  <a:lnTo>
                    <a:pt x="34" y="4"/>
                  </a:lnTo>
                  <a:lnTo>
                    <a:pt x="6" y="4"/>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19" name="Freeform 608">
              <a:extLst>
                <a:ext uri="{FF2B5EF4-FFF2-40B4-BE49-F238E27FC236}">
                  <a16:creationId xmlns:a16="http://schemas.microsoft.com/office/drawing/2014/main" id="{E415B62F-458D-FC76-2779-C7ED8E263FB5}"/>
                </a:ext>
              </a:extLst>
            </p:cNvPr>
            <p:cNvSpPr>
              <a:spLocks noEditPoints="1"/>
            </p:cNvSpPr>
            <p:nvPr/>
          </p:nvSpPr>
          <p:spPr bwMode="auto">
            <a:xfrm>
              <a:off x="6854903" y="3618114"/>
              <a:ext cx="6681" cy="98464"/>
            </a:xfrm>
            <a:custGeom>
              <a:avLst/>
              <a:gdLst>
                <a:gd name="T0" fmla="*/ 0 w 4"/>
                <a:gd name="T1" fmla="*/ 2147483647 h 52"/>
                <a:gd name="T2" fmla="*/ 0 w 4"/>
                <a:gd name="T3" fmla="*/ 0 h 52"/>
                <a:gd name="T4" fmla="*/ 2147483647 w 4"/>
                <a:gd name="T5" fmla="*/ 0 h 52"/>
                <a:gd name="T6" fmla="*/ 2147483647 w 4"/>
                <a:gd name="T7" fmla="*/ 2147483647 h 52"/>
                <a:gd name="T8" fmla="*/ 0 w 4"/>
                <a:gd name="T9" fmla="*/ 2147483647 h 52"/>
                <a:gd name="T10" fmla="*/ 0 w 4"/>
                <a:gd name="T11" fmla="*/ 2147483647 h 52"/>
                <a:gd name="T12" fmla="*/ 0 w 4"/>
                <a:gd name="T13" fmla="*/ 2147483647 h 52"/>
                <a:gd name="T14" fmla="*/ 2147483647 w 4"/>
                <a:gd name="T15" fmla="*/ 2147483647 h 52"/>
                <a:gd name="T16" fmla="*/ 2147483647 w 4"/>
                <a:gd name="T17" fmla="*/ 2147483647 h 52"/>
                <a:gd name="T18" fmla="*/ 0 w 4"/>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2"/>
                <a:gd name="T32" fmla="*/ 4 w 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2">
                  <a:moveTo>
                    <a:pt x="0" y="8"/>
                  </a:moveTo>
                  <a:lnTo>
                    <a:pt x="0" y="0"/>
                  </a:lnTo>
                  <a:lnTo>
                    <a:pt x="4" y="0"/>
                  </a:lnTo>
                  <a:lnTo>
                    <a:pt x="4" y="8"/>
                  </a:lnTo>
                  <a:lnTo>
                    <a:pt x="0" y="8"/>
                  </a:lnTo>
                  <a:close/>
                  <a:moveTo>
                    <a:pt x="0" y="52"/>
                  </a:moveTo>
                  <a:lnTo>
                    <a:pt x="0" y="16"/>
                  </a:lnTo>
                  <a:lnTo>
                    <a:pt x="4" y="16"/>
                  </a:lnTo>
                  <a:lnTo>
                    <a:pt x="4" y="52"/>
                  </a:lnTo>
                  <a:lnTo>
                    <a:pt x="0" y="52"/>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20" name="Freeform 609">
              <a:extLst>
                <a:ext uri="{FF2B5EF4-FFF2-40B4-BE49-F238E27FC236}">
                  <a16:creationId xmlns:a16="http://schemas.microsoft.com/office/drawing/2014/main" id="{213F3767-7C1D-687A-D01B-FE23693B3140}"/>
                </a:ext>
              </a:extLst>
            </p:cNvPr>
            <p:cNvSpPr>
              <a:spLocks/>
            </p:cNvSpPr>
            <p:nvPr/>
          </p:nvSpPr>
          <p:spPr bwMode="auto">
            <a:xfrm>
              <a:off x="6881627" y="3644624"/>
              <a:ext cx="26723" cy="71955"/>
            </a:xfrm>
            <a:custGeom>
              <a:avLst/>
              <a:gdLst>
                <a:gd name="T0" fmla="*/ 2147483647 w 16"/>
                <a:gd name="T1" fmla="*/ 2147483647 h 38"/>
                <a:gd name="T2" fmla="*/ 2147483647 w 16"/>
                <a:gd name="T3" fmla="*/ 2147483647 h 38"/>
                <a:gd name="T4" fmla="*/ 2147483647 w 16"/>
                <a:gd name="T5" fmla="*/ 2147483647 h 38"/>
                <a:gd name="T6" fmla="*/ 2147483647 w 16"/>
                <a:gd name="T7" fmla="*/ 2147483647 h 38"/>
                <a:gd name="T8" fmla="*/ 2147483647 w 16"/>
                <a:gd name="T9" fmla="*/ 0 h 38"/>
                <a:gd name="T10" fmla="*/ 2147483647 w 16"/>
                <a:gd name="T11" fmla="*/ 0 h 38"/>
                <a:gd name="T12" fmla="*/ 2147483647 w 16"/>
                <a:gd name="T13" fmla="*/ 2147483647 h 38"/>
                <a:gd name="T14" fmla="*/ 2147483647 w 16"/>
                <a:gd name="T15" fmla="*/ 2147483647 h 38"/>
                <a:gd name="T16" fmla="*/ 2147483647 w 16"/>
                <a:gd name="T17" fmla="*/ 2147483647 h 38"/>
                <a:gd name="T18" fmla="*/ 2147483647 w 16"/>
                <a:gd name="T19" fmla="*/ 2147483647 h 38"/>
                <a:gd name="T20" fmla="*/ 2147483647 w 16"/>
                <a:gd name="T21" fmla="*/ 2147483647 h 38"/>
                <a:gd name="T22" fmla="*/ 2147483647 w 16"/>
                <a:gd name="T23" fmla="*/ 2147483647 h 38"/>
                <a:gd name="T24" fmla="*/ 2147483647 w 16"/>
                <a:gd name="T25" fmla="*/ 2147483647 h 38"/>
                <a:gd name="T26" fmla="*/ 2147483647 w 16"/>
                <a:gd name="T27" fmla="*/ 2147483647 h 38"/>
                <a:gd name="T28" fmla="*/ 2147483647 w 16"/>
                <a:gd name="T29" fmla="*/ 2147483647 h 38"/>
                <a:gd name="T30" fmla="*/ 2147483647 w 16"/>
                <a:gd name="T31" fmla="*/ 2147483647 h 38"/>
                <a:gd name="T32" fmla="*/ 0 w 16"/>
                <a:gd name="T33" fmla="*/ 2147483647 h 38"/>
                <a:gd name="T34" fmla="*/ 0 w 16"/>
                <a:gd name="T35" fmla="*/ 2147483647 h 38"/>
                <a:gd name="T36" fmla="*/ 2147483647 w 16"/>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8"/>
                <a:gd name="T59" fmla="*/ 16 w 16"/>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8">
                  <a:moveTo>
                    <a:pt x="4" y="2"/>
                  </a:moveTo>
                  <a:lnTo>
                    <a:pt x="4" y="8"/>
                  </a:lnTo>
                  <a:lnTo>
                    <a:pt x="8" y="2"/>
                  </a:lnTo>
                  <a:lnTo>
                    <a:pt x="14" y="0"/>
                  </a:lnTo>
                  <a:lnTo>
                    <a:pt x="16" y="2"/>
                  </a:lnTo>
                  <a:lnTo>
                    <a:pt x="16" y="6"/>
                  </a:lnTo>
                  <a:lnTo>
                    <a:pt x="14" y="4"/>
                  </a:lnTo>
                  <a:lnTo>
                    <a:pt x="10" y="6"/>
                  </a:lnTo>
                  <a:lnTo>
                    <a:pt x="6" y="8"/>
                  </a:lnTo>
                  <a:lnTo>
                    <a:pt x="4" y="12"/>
                  </a:lnTo>
                  <a:lnTo>
                    <a:pt x="4" y="18"/>
                  </a:lnTo>
                  <a:lnTo>
                    <a:pt x="4" y="38"/>
                  </a:lnTo>
                  <a:lnTo>
                    <a:pt x="0" y="38"/>
                  </a:lnTo>
                  <a:lnTo>
                    <a:pt x="0" y="2"/>
                  </a:lnTo>
                  <a:lnTo>
                    <a:pt x="4" y="2"/>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21" name="Freeform 610">
              <a:extLst>
                <a:ext uri="{FF2B5EF4-FFF2-40B4-BE49-F238E27FC236}">
                  <a16:creationId xmlns:a16="http://schemas.microsoft.com/office/drawing/2014/main" id="{9ED6C772-1ECD-BB1B-0724-F00E15148DCB}"/>
                </a:ext>
              </a:extLst>
            </p:cNvPr>
            <p:cNvSpPr>
              <a:spLocks noEditPoints="1"/>
            </p:cNvSpPr>
            <p:nvPr/>
          </p:nvSpPr>
          <p:spPr bwMode="auto">
            <a:xfrm>
              <a:off x="6915029" y="3644624"/>
              <a:ext cx="56786" cy="71955"/>
            </a:xfrm>
            <a:custGeom>
              <a:avLst/>
              <a:gdLst>
                <a:gd name="T0" fmla="*/ 2147483647 w 34"/>
                <a:gd name="T1" fmla="*/ 2147483647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0 w 34"/>
                <a:gd name="T41" fmla="*/ 2147483647 h 38"/>
                <a:gd name="T42" fmla="*/ 0 w 34"/>
                <a:gd name="T43" fmla="*/ 2147483647 h 38"/>
                <a:gd name="T44" fmla="*/ 2147483647 w 34"/>
                <a:gd name="T45" fmla="*/ 2147483647 h 38"/>
                <a:gd name="T46" fmla="*/ 2147483647 w 34"/>
                <a:gd name="T47" fmla="*/ 2147483647 h 38"/>
                <a:gd name="T48" fmla="*/ 2147483647 w 34"/>
                <a:gd name="T49" fmla="*/ 2147483647 h 38"/>
                <a:gd name="T50" fmla="*/ 2147483647 w 34"/>
                <a:gd name="T51" fmla="*/ 0 h 38"/>
                <a:gd name="T52" fmla="*/ 2147483647 w 34"/>
                <a:gd name="T53" fmla="*/ 0 h 38"/>
                <a:gd name="T54" fmla="*/ 2147483647 w 34"/>
                <a:gd name="T55" fmla="*/ 2147483647 h 38"/>
                <a:gd name="T56" fmla="*/ 2147483647 w 34"/>
                <a:gd name="T57" fmla="*/ 2147483647 h 38"/>
                <a:gd name="T58" fmla="*/ 2147483647 w 34"/>
                <a:gd name="T59" fmla="*/ 2147483647 h 38"/>
                <a:gd name="T60" fmla="*/ 2147483647 w 34"/>
                <a:gd name="T61" fmla="*/ 2147483647 h 38"/>
                <a:gd name="T62" fmla="*/ 2147483647 w 34"/>
                <a:gd name="T63" fmla="*/ 2147483647 h 38"/>
                <a:gd name="T64" fmla="*/ 2147483647 w 34"/>
                <a:gd name="T65" fmla="*/ 2147483647 h 38"/>
                <a:gd name="T66" fmla="*/ 2147483647 w 34"/>
                <a:gd name="T67" fmla="*/ 2147483647 h 38"/>
                <a:gd name="T68" fmla="*/ 2147483647 w 34"/>
                <a:gd name="T69" fmla="*/ 2147483647 h 38"/>
                <a:gd name="T70" fmla="*/ 2147483647 w 34"/>
                <a:gd name="T71" fmla="*/ 2147483647 h 38"/>
                <a:gd name="T72" fmla="*/ 2147483647 w 34"/>
                <a:gd name="T73" fmla="*/ 2147483647 h 38"/>
                <a:gd name="T74" fmla="*/ 2147483647 w 34"/>
                <a:gd name="T75" fmla="*/ 2147483647 h 38"/>
                <a:gd name="T76" fmla="*/ 2147483647 w 34"/>
                <a:gd name="T77" fmla="*/ 2147483647 h 38"/>
                <a:gd name="T78" fmla="*/ 2147483647 w 34"/>
                <a:gd name="T79" fmla="*/ 2147483647 h 38"/>
                <a:gd name="T80" fmla="*/ 2147483647 w 34"/>
                <a:gd name="T81" fmla="*/ 2147483647 h 38"/>
                <a:gd name="T82" fmla="*/ 2147483647 w 34"/>
                <a:gd name="T83" fmla="*/ 2147483647 h 38"/>
                <a:gd name="T84" fmla="*/ 2147483647 w 34"/>
                <a:gd name="T85" fmla="*/ 2147483647 h 38"/>
                <a:gd name="T86" fmla="*/ 2147483647 w 34"/>
                <a:gd name="T87" fmla="*/ 2147483647 h 38"/>
                <a:gd name="T88" fmla="*/ 2147483647 w 34"/>
                <a:gd name="T89" fmla="*/ 2147483647 h 38"/>
                <a:gd name="T90" fmla="*/ 2147483647 w 34"/>
                <a:gd name="T91" fmla="*/ 2147483647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38"/>
                <a:gd name="T140" fmla="*/ 34 w 34"/>
                <a:gd name="T141" fmla="*/ 38 h 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38">
                  <a:moveTo>
                    <a:pt x="6" y="20"/>
                  </a:moveTo>
                  <a:lnTo>
                    <a:pt x="6" y="20"/>
                  </a:lnTo>
                  <a:lnTo>
                    <a:pt x="6" y="24"/>
                  </a:lnTo>
                  <a:lnTo>
                    <a:pt x="8" y="30"/>
                  </a:lnTo>
                  <a:lnTo>
                    <a:pt x="12" y="32"/>
                  </a:lnTo>
                  <a:lnTo>
                    <a:pt x="18" y="34"/>
                  </a:lnTo>
                  <a:lnTo>
                    <a:pt x="24" y="32"/>
                  </a:lnTo>
                  <a:lnTo>
                    <a:pt x="26" y="30"/>
                  </a:lnTo>
                  <a:lnTo>
                    <a:pt x="28" y="26"/>
                  </a:lnTo>
                  <a:lnTo>
                    <a:pt x="34" y="28"/>
                  </a:lnTo>
                  <a:lnTo>
                    <a:pt x="28" y="34"/>
                  </a:lnTo>
                  <a:lnTo>
                    <a:pt x="24" y="36"/>
                  </a:lnTo>
                  <a:lnTo>
                    <a:pt x="18" y="38"/>
                  </a:lnTo>
                  <a:lnTo>
                    <a:pt x="12" y="38"/>
                  </a:lnTo>
                  <a:lnTo>
                    <a:pt x="8" y="36"/>
                  </a:lnTo>
                  <a:lnTo>
                    <a:pt x="4" y="30"/>
                  </a:lnTo>
                  <a:lnTo>
                    <a:pt x="2" y="24"/>
                  </a:lnTo>
                  <a:lnTo>
                    <a:pt x="0" y="18"/>
                  </a:lnTo>
                  <a:lnTo>
                    <a:pt x="2" y="10"/>
                  </a:lnTo>
                  <a:lnTo>
                    <a:pt x="6" y="6"/>
                  </a:lnTo>
                  <a:lnTo>
                    <a:pt x="10" y="2"/>
                  </a:lnTo>
                  <a:lnTo>
                    <a:pt x="18" y="0"/>
                  </a:lnTo>
                  <a:lnTo>
                    <a:pt x="24" y="2"/>
                  </a:lnTo>
                  <a:lnTo>
                    <a:pt x="28" y="6"/>
                  </a:lnTo>
                  <a:lnTo>
                    <a:pt x="32" y="12"/>
                  </a:lnTo>
                  <a:lnTo>
                    <a:pt x="34" y="18"/>
                  </a:lnTo>
                  <a:lnTo>
                    <a:pt x="34" y="20"/>
                  </a:lnTo>
                  <a:lnTo>
                    <a:pt x="6" y="20"/>
                  </a:lnTo>
                  <a:close/>
                  <a:moveTo>
                    <a:pt x="28" y="16"/>
                  </a:moveTo>
                  <a:lnTo>
                    <a:pt x="28" y="16"/>
                  </a:lnTo>
                  <a:lnTo>
                    <a:pt x="26" y="10"/>
                  </a:lnTo>
                  <a:lnTo>
                    <a:pt x="24" y="6"/>
                  </a:lnTo>
                  <a:lnTo>
                    <a:pt x="20" y="4"/>
                  </a:lnTo>
                  <a:lnTo>
                    <a:pt x="16" y="4"/>
                  </a:lnTo>
                  <a:lnTo>
                    <a:pt x="12" y="6"/>
                  </a:lnTo>
                  <a:lnTo>
                    <a:pt x="8" y="8"/>
                  </a:lnTo>
                  <a:lnTo>
                    <a:pt x="6" y="12"/>
                  </a:lnTo>
                  <a:lnTo>
                    <a:pt x="6" y="16"/>
                  </a:lnTo>
                  <a:lnTo>
                    <a:pt x="28" y="16"/>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22" name="Freeform 611">
              <a:extLst>
                <a:ext uri="{FF2B5EF4-FFF2-40B4-BE49-F238E27FC236}">
                  <a16:creationId xmlns:a16="http://schemas.microsoft.com/office/drawing/2014/main" id="{63E72E3F-A92D-8EF7-5806-D52B66AB66FB}"/>
                </a:ext>
              </a:extLst>
            </p:cNvPr>
            <p:cNvSpPr>
              <a:spLocks/>
            </p:cNvSpPr>
            <p:nvPr/>
          </p:nvSpPr>
          <p:spPr bwMode="auto">
            <a:xfrm>
              <a:off x="6978497" y="3648411"/>
              <a:ext cx="80169" cy="68167"/>
            </a:xfrm>
            <a:custGeom>
              <a:avLst/>
              <a:gdLst>
                <a:gd name="T0" fmla="*/ 2147483647 w 48"/>
                <a:gd name="T1" fmla="*/ 2147483647 h 36"/>
                <a:gd name="T2" fmla="*/ 2147483647 w 48"/>
                <a:gd name="T3" fmla="*/ 2147483647 h 36"/>
                <a:gd name="T4" fmla="*/ 2147483647 w 48"/>
                <a:gd name="T5" fmla="*/ 2147483647 h 36"/>
                <a:gd name="T6" fmla="*/ 2147483647 w 48"/>
                <a:gd name="T7" fmla="*/ 2147483647 h 36"/>
                <a:gd name="T8" fmla="*/ 2147483647 w 48"/>
                <a:gd name="T9" fmla="*/ 2147483647 h 36"/>
                <a:gd name="T10" fmla="*/ 0 w 48"/>
                <a:gd name="T11" fmla="*/ 0 h 36"/>
                <a:gd name="T12" fmla="*/ 2147483647 w 48"/>
                <a:gd name="T13" fmla="*/ 0 h 36"/>
                <a:gd name="T14" fmla="*/ 2147483647 w 48"/>
                <a:gd name="T15" fmla="*/ 2147483647 h 36"/>
                <a:gd name="T16" fmla="*/ 2147483647 w 48"/>
                <a:gd name="T17" fmla="*/ 0 h 36"/>
                <a:gd name="T18" fmla="*/ 2147483647 w 48"/>
                <a:gd name="T19" fmla="*/ 0 h 36"/>
                <a:gd name="T20" fmla="*/ 2147483647 w 48"/>
                <a:gd name="T21" fmla="*/ 2147483647 h 36"/>
                <a:gd name="T22" fmla="*/ 2147483647 w 48"/>
                <a:gd name="T23" fmla="*/ 0 h 36"/>
                <a:gd name="T24" fmla="*/ 2147483647 w 48"/>
                <a:gd name="T25" fmla="*/ 0 h 36"/>
                <a:gd name="T26" fmla="*/ 2147483647 w 48"/>
                <a:gd name="T27" fmla="*/ 214748364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36"/>
                <a:gd name="T44" fmla="*/ 48 w 48"/>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36">
                  <a:moveTo>
                    <a:pt x="36" y="36"/>
                  </a:moveTo>
                  <a:lnTo>
                    <a:pt x="34" y="36"/>
                  </a:lnTo>
                  <a:lnTo>
                    <a:pt x="24" y="6"/>
                  </a:lnTo>
                  <a:lnTo>
                    <a:pt x="16" y="36"/>
                  </a:lnTo>
                  <a:lnTo>
                    <a:pt x="12" y="36"/>
                  </a:lnTo>
                  <a:lnTo>
                    <a:pt x="0" y="0"/>
                  </a:lnTo>
                  <a:lnTo>
                    <a:pt x="4" y="0"/>
                  </a:lnTo>
                  <a:lnTo>
                    <a:pt x="14" y="28"/>
                  </a:lnTo>
                  <a:lnTo>
                    <a:pt x="22" y="0"/>
                  </a:lnTo>
                  <a:lnTo>
                    <a:pt x="26" y="0"/>
                  </a:lnTo>
                  <a:lnTo>
                    <a:pt x="34" y="28"/>
                  </a:lnTo>
                  <a:lnTo>
                    <a:pt x="44" y="0"/>
                  </a:lnTo>
                  <a:lnTo>
                    <a:pt x="48" y="0"/>
                  </a:lnTo>
                  <a:lnTo>
                    <a:pt x="36" y="36"/>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23" name="Freeform 612">
              <a:extLst>
                <a:ext uri="{FF2B5EF4-FFF2-40B4-BE49-F238E27FC236}">
                  <a16:creationId xmlns:a16="http://schemas.microsoft.com/office/drawing/2014/main" id="{9B0C0B11-7046-4120-3668-8BA5252752CE}"/>
                </a:ext>
              </a:extLst>
            </p:cNvPr>
            <p:cNvSpPr>
              <a:spLocks noEditPoints="1"/>
            </p:cNvSpPr>
            <p:nvPr/>
          </p:nvSpPr>
          <p:spPr bwMode="auto">
            <a:xfrm>
              <a:off x="7068686" y="3644624"/>
              <a:ext cx="53446" cy="71955"/>
            </a:xfrm>
            <a:custGeom>
              <a:avLst/>
              <a:gdLst>
                <a:gd name="T0" fmla="*/ 2147483647 w 32"/>
                <a:gd name="T1" fmla="*/ 2147483647 h 38"/>
                <a:gd name="T2" fmla="*/ 2147483647 w 32"/>
                <a:gd name="T3" fmla="*/ 2147483647 h 38"/>
                <a:gd name="T4" fmla="*/ 2147483647 w 32"/>
                <a:gd name="T5" fmla="*/ 2147483647 h 38"/>
                <a:gd name="T6" fmla="*/ 2147483647 w 32"/>
                <a:gd name="T7" fmla="*/ 2147483647 h 38"/>
                <a:gd name="T8" fmla="*/ 2147483647 w 32"/>
                <a:gd name="T9" fmla="*/ 2147483647 h 38"/>
                <a:gd name="T10" fmla="*/ 2147483647 w 32"/>
                <a:gd name="T11" fmla="*/ 2147483647 h 38"/>
                <a:gd name="T12" fmla="*/ 0 w 32"/>
                <a:gd name="T13" fmla="*/ 2147483647 h 38"/>
                <a:gd name="T14" fmla="*/ 0 w 32"/>
                <a:gd name="T15" fmla="*/ 2147483647 h 38"/>
                <a:gd name="T16" fmla="*/ 2147483647 w 32"/>
                <a:gd name="T17" fmla="*/ 2147483647 h 38"/>
                <a:gd name="T18" fmla="*/ 2147483647 w 32"/>
                <a:gd name="T19" fmla="*/ 2147483647 h 38"/>
                <a:gd name="T20" fmla="*/ 2147483647 w 32"/>
                <a:gd name="T21" fmla="*/ 2147483647 h 38"/>
                <a:gd name="T22" fmla="*/ 2147483647 w 32"/>
                <a:gd name="T23" fmla="*/ 2147483647 h 38"/>
                <a:gd name="T24" fmla="*/ 2147483647 w 32"/>
                <a:gd name="T25" fmla="*/ 2147483647 h 38"/>
                <a:gd name="T26" fmla="*/ 2147483647 w 32"/>
                <a:gd name="T27" fmla="*/ 2147483647 h 38"/>
                <a:gd name="T28" fmla="*/ 2147483647 w 32"/>
                <a:gd name="T29" fmla="*/ 2147483647 h 38"/>
                <a:gd name="T30" fmla="*/ 0 w 32"/>
                <a:gd name="T31" fmla="*/ 2147483647 h 38"/>
                <a:gd name="T32" fmla="*/ 2147483647 w 32"/>
                <a:gd name="T33" fmla="*/ 2147483647 h 38"/>
                <a:gd name="T34" fmla="*/ 2147483647 w 32"/>
                <a:gd name="T35" fmla="*/ 0 h 38"/>
                <a:gd name="T36" fmla="*/ 2147483647 w 32"/>
                <a:gd name="T37" fmla="*/ 0 h 38"/>
                <a:gd name="T38" fmla="*/ 2147483647 w 32"/>
                <a:gd name="T39" fmla="*/ 2147483647 h 38"/>
                <a:gd name="T40" fmla="*/ 2147483647 w 32"/>
                <a:gd name="T41" fmla="*/ 2147483647 h 38"/>
                <a:gd name="T42" fmla="*/ 2147483647 w 32"/>
                <a:gd name="T43" fmla="*/ 2147483647 h 38"/>
                <a:gd name="T44" fmla="*/ 2147483647 w 32"/>
                <a:gd name="T45" fmla="*/ 2147483647 h 38"/>
                <a:gd name="T46" fmla="*/ 2147483647 w 32"/>
                <a:gd name="T47" fmla="*/ 2147483647 h 38"/>
                <a:gd name="T48" fmla="*/ 2147483647 w 32"/>
                <a:gd name="T49" fmla="*/ 2147483647 h 38"/>
                <a:gd name="T50" fmla="*/ 2147483647 w 32"/>
                <a:gd name="T51" fmla="*/ 2147483647 h 38"/>
                <a:gd name="T52" fmla="*/ 2147483647 w 32"/>
                <a:gd name="T53" fmla="*/ 2147483647 h 38"/>
                <a:gd name="T54" fmla="*/ 2147483647 w 32"/>
                <a:gd name="T55" fmla="*/ 2147483647 h 38"/>
                <a:gd name="T56" fmla="*/ 2147483647 w 32"/>
                <a:gd name="T57" fmla="*/ 2147483647 h 38"/>
                <a:gd name="T58" fmla="*/ 2147483647 w 32"/>
                <a:gd name="T59" fmla="*/ 2147483647 h 38"/>
                <a:gd name="T60" fmla="*/ 2147483647 w 32"/>
                <a:gd name="T61" fmla="*/ 2147483647 h 38"/>
                <a:gd name="T62" fmla="*/ 2147483647 w 32"/>
                <a:gd name="T63" fmla="*/ 2147483647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38"/>
                <a:gd name="T98" fmla="*/ 32 w 32"/>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38">
                  <a:moveTo>
                    <a:pt x="32" y="38"/>
                  </a:moveTo>
                  <a:lnTo>
                    <a:pt x="32" y="38"/>
                  </a:lnTo>
                  <a:lnTo>
                    <a:pt x="26" y="36"/>
                  </a:lnTo>
                  <a:lnTo>
                    <a:pt x="24" y="34"/>
                  </a:lnTo>
                  <a:lnTo>
                    <a:pt x="22" y="30"/>
                  </a:lnTo>
                  <a:lnTo>
                    <a:pt x="20" y="36"/>
                  </a:lnTo>
                  <a:lnTo>
                    <a:pt x="16" y="38"/>
                  </a:lnTo>
                  <a:lnTo>
                    <a:pt x="10" y="38"/>
                  </a:lnTo>
                  <a:lnTo>
                    <a:pt x="6" y="38"/>
                  </a:lnTo>
                  <a:lnTo>
                    <a:pt x="2" y="34"/>
                  </a:lnTo>
                  <a:lnTo>
                    <a:pt x="0" y="32"/>
                  </a:lnTo>
                  <a:lnTo>
                    <a:pt x="0" y="28"/>
                  </a:lnTo>
                  <a:lnTo>
                    <a:pt x="0" y="24"/>
                  </a:lnTo>
                  <a:lnTo>
                    <a:pt x="4" y="20"/>
                  </a:lnTo>
                  <a:lnTo>
                    <a:pt x="10" y="18"/>
                  </a:lnTo>
                  <a:lnTo>
                    <a:pt x="16" y="16"/>
                  </a:lnTo>
                  <a:lnTo>
                    <a:pt x="22" y="14"/>
                  </a:lnTo>
                  <a:lnTo>
                    <a:pt x="22" y="12"/>
                  </a:lnTo>
                  <a:lnTo>
                    <a:pt x="22" y="6"/>
                  </a:lnTo>
                  <a:lnTo>
                    <a:pt x="18" y="6"/>
                  </a:lnTo>
                  <a:lnTo>
                    <a:pt x="14" y="4"/>
                  </a:lnTo>
                  <a:lnTo>
                    <a:pt x="10" y="4"/>
                  </a:lnTo>
                  <a:lnTo>
                    <a:pt x="8" y="6"/>
                  </a:lnTo>
                  <a:lnTo>
                    <a:pt x="6" y="10"/>
                  </a:lnTo>
                  <a:lnTo>
                    <a:pt x="4" y="14"/>
                  </a:lnTo>
                  <a:lnTo>
                    <a:pt x="0" y="12"/>
                  </a:lnTo>
                  <a:lnTo>
                    <a:pt x="2" y="8"/>
                  </a:lnTo>
                  <a:lnTo>
                    <a:pt x="4" y="4"/>
                  </a:lnTo>
                  <a:lnTo>
                    <a:pt x="8" y="2"/>
                  </a:lnTo>
                  <a:lnTo>
                    <a:pt x="14" y="0"/>
                  </a:lnTo>
                  <a:lnTo>
                    <a:pt x="18" y="0"/>
                  </a:lnTo>
                  <a:lnTo>
                    <a:pt x="22" y="2"/>
                  </a:lnTo>
                  <a:lnTo>
                    <a:pt x="26" y="6"/>
                  </a:lnTo>
                  <a:lnTo>
                    <a:pt x="28" y="12"/>
                  </a:lnTo>
                  <a:lnTo>
                    <a:pt x="28" y="26"/>
                  </a:lnTo>
                  <a:lnTo>
                    <a:pt x="28" y="32"/>
                  </a:lnTo>
                  <a:lnTo>
                    <a:pt x="30" y="34"/>
                  </a:lnTo>
                  <a:lnTo>
                    <a:pt x="32" y="34"/>
                  </a:lnTo>
                  <a:lnTo>
                    <a:pt x="32" y="38"/>
                  </a:lnTo>
                  <a:close/>
                  <a:moveTo>
                    <a:pt x="22" y="18"/>
                  </a:moveTo>
                  <a:lnTo>
                    <a:pt x="20" y="18"/>
                  </a:lnTo>
                  <a:lnTo>
                    <a:pt x="8" y="22"/>
                  </a:lnTo>
                  <a:lnTo>
                    <a:pt x="4" y="24"/>
                  </a:lnTo>
                  <a:lnTo>
                    <a:pt x="4" y="28"/>
                  </a:lnTo>
                  <a:lnTo>
                    <a:pt x="4" y="32"/>
                  </a:lnTo>
                  <a:lnTo>
                    <a:pt x="8" y="34"/>
                  </a:lnTo>
                  <a:lnTo>
                    <a:pt x="10" y="34"/>
                  </a:lnTo>
                  <a:lnTo>
                    <a:pt x="18" y="32"/>
                  </a:lnTo>
                  <a:lnTo>
                    <a:pt x="22" y="28"/>
                  </a:lnTo>
                  <a:lnTo>
                    <a:pt x="22" y="20"/>
                  </a:lnTo>
                  <a:lnTo>
                    <a:pt x="22" y="18"/>
                  </a:lnTo>
                  <a:close/>
                </a:path>
              </a:pathLst>
            </a:custGeom>
            <a:solidFill>
              <a:srgbClr val="C90016"/>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24" name="Rectangle 613">
              <a:extLst>
                <a:ext uri="{FF2B5EF4-FFF2-40B4-BE49-F238E27FC236}">
                  <a16:creationId xmlns:a16="http://schemas.microsoft.com/office/drawing/2014/main" id="{686B0E79-BB52-8467-2A64-2C67BA0B5B87}"/>
                </a:ext>
              </a:extLst>
            </p:cNvPr>
            <p:cNvSpPr>
              <a:spLocks noChangeArrowheads="1"/>
            </p:cNvSpPr>
            <p:nvPr/>
          </p:nvSpPr>
          <p:spPr bwMode="auto">
            <a:xfrm>
              <a:off x="7132155" y="3614328"/>
              <a:ext cx="10021" cy="102251"/>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25" name="Rectangle 614">
              <a:extLst>
                <a:ext uri="{FF2B5EF4-FFF2-40B4-BE49-F238E27FC236}">
                  <a16:creationId xmlns:a16="http://schemas.microsoft.com/office/drawing/2014/main" id="{1374E083-FB85-C1BF-5FAA-A22CC3457AA1}"/>
                </a:ext>
              </a:extLst>
            </p:cNvPr>
            <p:cNvSpPr>
              <a:spLocks noChangeArrowheads="1"/>
            </p:cNvSpPr>
            <p:nvPr/>
          </p:nvSpPr>
          <p:spPr bwMode="auto">
            <a:xfrm>
              <a:off x="7158877" y="3614328"/>
              <a:ext cx="6681" cy="102251"/>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26" name="Freeform 615">
              <a:extLst>
                <a:ext uri="{FF2B5EF4-FFF2-40B4-BE49-F238E27FC236}">
                  <a16:creationId xmlns:a16="http://schemas.microsoft.com/office/drawing/2014/main" id="{9D88A3E5-CBF7-CB14-5E89-D0F6BE53F06D}"/>
                </a:ext>
              </a:extLst>
            </p:cNvPr>
            <p:cNvSpPr>
              <a:spLocks/>
            </p:cNvSpPr>
            <p:nvPr/>
          </p:nvSpPr>
          <p:spPr bwMode="auto">
            <a:xfrm>
              <a:off x="6811479" y="3167453"/>
              <a:ext cx="327357" cy="363559"/>
            </a:xfrm>
            <a:custGeom>
              <a:avLst/>
              <a:gdLst>
                <a:gd name="T0" fmla="*/ 2147483647 w 196"/>
                <a:gd name="T1" fmla="*/ 0 h 192"/>
                <a:gd name="T2" fmla="*/ 0 w 196"/>
                <a:gd name="T3" fmla="*/ 2147483647 h 192"/>
                <a:gd name="T4" fmla="*/ 0 w 196"/>
                <a:gd name="T5" fmla="*/ 2147483647 h 192"/>
                <a:gd name="T6" fmla="*/ 2147483647 w 196"/>
                <a:gd name="T7" fmla="*/ 2147483647 h 192"/>
                <a:gd name="T8" fmla="*/ 2147483647 w 196"/>
                <a:gd name="T9" fmla="*/ 2147483647 h 192"/>
                <a:gd name="T10" fmla="*/ 2147483647 w 196"/>
                <a:gd name="T11" fmla="*/ 0 h 192"/>
                <a:gd name="T12" fmla="*/ 2147483647 w 196"/>
                <a:gd name="T13" fmla="*/ 0 h 192"/>
                <a:gd name="T14" fmla="*/ 0 60000 65536"/>
                <a:gd name="T15" fmla="*/ 0 60000 65536"/>
                <a:gd name="T16" fmla="*/ 0 60000 65536"/>
                <a:gd name="T17" fmla="*/ 0 60000 65536"/>
                <a:gd name="T18" fmla="*/ 0 60000 65536"/>
                <a:gd name="T19" fmla="*/ 0 60000 65536"/>
                <a:gd name="T20" fmla="*/ 0 60000 65536"/>
                <a:gd name="T21" fmla="*/ 0 w 196"/>
                <a:gd name="T22" fmla="*/ 0 h 192"/>
                <a:gd name="T23" fmla="*/ 196 w 196"/>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92">
                  <a:moveTo>
                    <a:pt x="24" y="0"/>
                  </a:moveTo>
                  <a:lnTo>
                    <a:pt x="0" y="18"/>
                  </a:lnTo>
                  <a:lnTo>
                    <a:pt x="0" y="192"/>
                  </a:lnTo>
                  <a:lnTo>
                    <a:pt x="176" y="192"/>
                  </a:lnTo>
                  <a:lnTo>
                    <a:pt x="196" y="170"/>
                  </a:lnTo>
                  <a:lnTo>
                    <a:pt x="196" y="0"/>
                  </a:lnTo>
                  <a:lnTo>
                    <a:pt x="24" y="0"/>
                  </a:lnTo>
                  <a:close/>
                </a:path>
              </a:pathLst>
            </a:custGeom>
            <a:noFill/>
            <a:ln w="10">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27" name="Rectangle 616">
              <a:extLst>
                <a:ext uri="{FF2B5EF4-FFF2-40B4-BE49-F238E27FC236}">
                  <a16:creationId xmlns:a16="http://schemas.microsoft.com/office/drawing/2014/main" id="{2C0FCE4E-E2B9-309A-C89E-A8D0A558661F}"/>
                </a:ext>
              </a:extLst>
            </p:cNvPr>
            <p:cNvSpPr>
              <a:spLocks noChangeArrowheads="1"/>
            </p:cNvSpPr>
            <p:nvPr/>
          </p:nvSpPr>
          <p:spPr bwMode="auto">
            <a:xfrm>
              <a:off x="6811479" y="3201535"/>
              <a:ext cx="293953" cy="329476"/>
            </a:xfrm>
            <a:prstGeom prst="rect">
              <a:avLst/>
            </a:prstGeom>
            <a:solidFill>
              <a:srgbClr val="C90016"/>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28" name="Freeform 617">
              <a:extLst>
                <a:ext uri="{FF2B5EF4-FFF2-40B4-BE49-F238E27FC236}">
                  <a16:creationId xmlns:a16="http://schemas.microsoft.com/office/drawing/2014/main" id="{28AC4760-8424-82EB-F71A-F15A050C4B94}"/>
                </a:ext>
              </a:extLst>
            </p:cNvPr>
            <p:cNvSpPr>
              <a:spLocks/>
            </p:cNvSpPr>
            <p:nvPr/>
          </p:nvSpPr>
          <p:spPr bwMode="auto">
            <a:xfrm>
              <a:off x="7105431" y="3167453"/>
              <a:ext cx="33403" cy="363559"/>
            </a:xfrm>
            <a:custGeom>
              <a:avLst/>
              <a:gdLst>
                <a:gd name="T0" fmla="*/ 2147483647 w 20"/>
                <a:gd name="T1" fmla="*/ 2147483647 h 192"/>
                <a:gd name="T2" fmla="*/ 0 w 20"/>
                <a:gd name="T3" fmla="*/ 2147483647 h 192"/>
                <a:gd name="T4" fmla="*/ 0 w 20"/>
                <a:gd name="T5" fmla="*/ 2147483647 h 192"/>
                <a:gd name="T6" fmla="*/ 2147483647 w 20"/>
                <a:gd name="T7" fmla="*/ 0 h 192"/>
                <a:gd name="T8" fmla="*/ 2147483647 w 20"/>
                <a:gd name="T9" fmla="*/ 2147483647 h 192"/>
                <a:gd name="T10" fmla="*/ 0 60000 65536"/>
                <a:gd name="T11" fmla="*/ 0 60000 65536"/>
                <a:gd name="T12" fmla="*/ 0 60000 65536"/>
                <a:gd name="T13" fmla="*/ 0 60000 65536"/>
                <a:gd name="T14" fmla="*/ 0 60000 65536"/>
                <a:gd name="T15" fmla="*/ 0 w 20"/>
                <a:gd name="T16" fmla="*/ 0 h 192"/>
                <a:gd name="T17" fmla="*/ 20 w 20"/>
                <a:gd name="T18" fmla="*/ 192 h 192"/>
              </a:gdLst>
              <a:ahLst/>
              <a:cxnLst>
                <a:cxn ang="T10">
                  <a:pos x="T0" y="T1"/>
                </a:cxn>
                <a:cxn ang="T11">
                  <a:pos x="T2" y="T3"/>
                </a:cxn>
                <a:cxn ang="T12">
                  <a:pos x="T4" y="T5"/>
                </a:cxn>
                <a:cxn ang="T13">
                  <a:pos x="T6" y="T7"/>
                </a:cxn>
                <a:cxn ang="T14">
                  <a:pos x="T8" y="T9"/>
                </a:cxn>
              </a:cxnLst>
              <a:rect l="T15" t="T16" r="T17" b="T18"/>
              <a:pathLst>
                <a:path w="20" h="192">
                  <a:moveTo>
                    <a:pt x="20" y="170"/>
                  </a:moveTo>
                  <a:lnTo>
                    <a:pt x="0" y="192"/>
                  </a:lnTo>
                  <a:lnTo>
                    <a:pt x="0" y="18"/>
                  </a:lnTo>
                  <a:lnTo>
                    <a:pt x="20" y="0"/>
                  </a:lnTo>
                  <a:lnTo>
                    <a:pt x="20" y="170"/>
                  </a:lnTo>
                  <a:close/>
                </a:path>
              </a:pathLst>
            </a:custGeom>
            <a:solidFill>
              <a:srgbClr val="D6405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29" name="Freeform 618">
              <a:extLst>
                <a:ext uri="{FF2B5EF4-FFF2-40B4-BE49-F238E27FC236}">
                  <a16:creationId xmlns:a16="http://schemas.microsoft.com/office/drawing/2014/main" id="{49B7EACE-2AC1-36CE-B052-52E7F6BB4B25}"/>
                </a:ext>
              </a:extLst>
            </p:cNvPr>
            <p:cNvSpPr>
              <a:spLocks/>
            </p:cNvSpPr>
            <p:nvPr/>
          </p:nvSpPr>
          <p:spPr bwMode="auto">
            <a:xfrm>
              <a:off x="6811479" y="3167453"/>
              <a:ext cx="327357" cy="34083"/>
            </a:xfrm>
            <a:custGeom>
              <a:avLst/>
              <a:gdLst>
                <a:gd name="T0" fmla="*/ 2147483647 w 196"/>
                <a:gd name="T1" fmla="*/ 2147483647 h 18"/>
                <a:gd name="T2" fmla="*/ 0 w 196"/>
                <a:gd name="T3" fmla="*/ 2147483647 h 18"/>
                <a:gd name="T4" fmla="*/ 2147483647 w 196"/>
                <a:gd name="T5" fmla="*/ 0 h 18"/>
                <a:gd name="T6" fmla="*/ 2147483647 w 196"/>
                <a:gd name="T7" fmla="*/ 0 h 18"/>
                <a:gd name="T8" fmla="*/ 2147483647 w 196"/>
                <a:gd name="T9" fmla="*/ 2147483647 h 18"/>
                <a:gd name="T10" fmla="*/ 0 60000 65536"/>
                <a:gd name="T11" fmla="*/ 0 60000 65536"/>
                <a:gd name="T12" fmla="*/ 0 60000 65536"/>
                <a:gd name="T13" fmla="*/ 0 60000 65536"/>
                <a:gd name="T14" fmla="*/ 0 60000 65536"/>
                <a:gd name="T15" fmla="*/ 0 w 196"/>
                <a:gd name="T16" fmla="*/ 0 h 18"/>
                <a:gd name="T17" fmla="*/ 196 w 196"/>
                <a:gd name="T18" fmla="*/ 18 h 18"/>
              </a:gdLst>
              <a:ahLst/>
              <a:cxnLst>
                <a:cxn ang="T10">
                  <a:pos x="T0" y="T1"/>
                </a:cxn>
                <a:cxn ang="T11">
                  <a:pos x="T2" y="T3"/>
                </a:cxn>
                <a:cxn ang="T12">
                  <a:pos x="T4" y="T5"/>
                </a:cxn>
                <a:cxn ang="T13">
                  <a:pos x="T6" y="T7"/>
                </a:cxn>
                <a:cxn ang="T14">
                  <a:pos x="T8" y="T9"/>
                </a:cxn>
              </a:cxnLst>
              <a:rect l="T15" t="T16" r="T17" b="T18"/>
              <a:pathLst>
                <a:path w="196" h="18">
                  <a:moveTo>
                    <a:pt x="176" y="18"/>
                  </a:moveTo>
                  <a:lnTo>
                    <a:pt x="0" y="18"/>
                  </a:lnTo>
                  <a:lnTo>
                    <a:pt x="24" y="0"/>
                  </a:lnTo>
                  <a:lnTo>
                    <a:pt x="196" y="0"/>
                  </a:lnTo>
                  <a:lnTo>
                    <a:pt x="176" y="18"/>
                  </a:lnTo>
                  <a:close/>
                </a:path>
              </a:pathLst>
            </a:custGeom>
            <a:solidFill>
              <a:srgbClr val="D6405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30" name="Freeform 619">
              <a:extLst>
                <a:ext uri="{FF2B5EF4-FFF2-40B4-BE49-F238E27FC236}">
                  <a16:creationId xmlns:a16="http://schemas.microsoft.com/office/drawing/2014/main" id="{05214922-4F3B-9A8E-76FC-9663B47486C6}"/>
                </a:ext>
              </a:extLst>
            </p:cNvPr>
            <p:cNvSpPr>
              <a:spLocks/>
            </p:cNvSpPr>
            <p:nvPr/>
          </p:nvSpPr>
          <p:spPr bwMode="auto">
            <a:xfrm>
              <a:off x="6874945" y="3235620"/>
              <a:ext cx="180380" cy="268883"/>
            </a:xfrm>
            <a:custGeom>
              <a:avLst/>
              <a:gdLst>
                <a:gd name="T0" fmla="*/ 2147483647 w 108"/>
                <a:gd name="T1" fmla="*/ 2147483647 h 142"/>
                <a:gd name="T2" fmla="*/ 2147483647 w 108"/>
                <a:gd name="T3" fmla="*/ 2147483647 h 142"/>
                <a:gd name="T4" fmla="*/ 2147483647 w 108"/>
                <a:gd name="T5" fmla="*/ 2147483647 h 142"/>
                <a:gd name="T6" fmla="*/ 2147483647 w 108"/>
                <a:gd name="T7" fmla="*/ 2147483647 h 142"/>
                <a:gd name="T8" fmla="*/ 2147483647 w 108"/>
                <a:gd name="T9" fmla="*/ 2147483647 h 142"/>
                <a:gd name="T10" fmla="*/ 2147483647 w 108"/>
                <a:gd name="T11" fmla="*/ 2147483647 h 142"/>
                <a:gd name="T12" fmla="*/ 2147483647 w 108"/>
                <a:gd name="T13" fmla="*/ 2147483647 h 142"/>
                <a:gd name="T14" fmla="*/ 2147483647 w 108"/>
                <a:gd name="T15" fmla="*/ 2147483647 h 142"/>
                <a:gd name="T16" fmla="*/ 2147483647 w 108"/>
                <a:gd name="T17" fmla="*/ 2147483647 h 142"/>
                <a:gd name="T18" fmla="*/ 2147483647 w 108"/>
                <a:gd name="T19" fmla="*/ 2147483647 h 142"/>
                <a:gd name="T20" fmla="*/ 2147483647 w 108"/>
                <a:gd name="T21" fmla="*/ 2147483647 h 142"/>
                <a:gd name="T22" fmla="*/ 2147483647 w 108"/>
                <a:gd name="T23" fmla="*/ 2147483647 h 142"/>
                <a:gd name="T24" fmla="*/ 2147483647 w 108"/>
                <a:gd name="T25" fmla="*/ 2147483647 h 142"/>
                <a:gd name="T26" fmla="*/ 2147483647 w 108"/>
                <a:gd name="T27" fmla="*/ 2147483647 h 142"/>
                <a:gd name="T28" fmla="*/ 2147483647 w 108"/>
                <a:gd name="T29" fmla="*/ 2147483647 h 142"/>
                <a:gd name="T30" fmla="*/ 2147483647 w 108"/>
                <a:gd name="T31" fmla="*/ 2147483647 h 142"/>
                <a:gd name="T32" fmla="*/ 2147483647 w 108"/>
                <a:gd name="T33" fmla="*/ 2147483647 h 142"/>
                <a:gd name="T34" fmla="*/ 2147483647 w 108"/>
                <a:gd name="T35" fmla="*/ 2147483647 h 142"/>
                <a:gd name="T36" fmla="*/ 2147483647 w 108"/>
                <a:gd name="T37" fmla="*/ 2147483647 h 142"/>
                <a:gd name="T38" fmla="*/ 2147483647 w 108"/>
                <a:gd name="T39" fmla="*/ 2147483647 h 142"/>
                <a:gd name="T40" fmla="*/ 2147483647 w 108"/>
                <a:gd name="T41" fmla="*/ 2147483647 h 142"/>
                <a:gd name="T42" fmla="*/ 2147483647 w 108"/>
                <a:gd name="T43" fmla="*/ 2147483647 h 142"/>
                <a:gd name="T44" fmla="*/ 2147483647 w 108"/>
                <a:gd name="T45" fmla="*/ 2147483647 h 142"/>
                <a:gd name="T46" fmla="*/ 2147483647 w 108"/>
                <a:gd name="T47" fmla="*/ 2147483647 h 142"/>
                <a:gd name="T48" fmla="*/ 2147483647 w 108"/>
                <a:gd name="T49" fmla="*/ 0 h 142"/>
                <a:gd name="T50" fmla="*/ 2147483647 w 108"/>
                <a:gd name="T51" fmla="*/ 2147483647 h 142"/>
                <a:gd name="T52" fmla="*/ 2147483647 w 108"/>
                <a:gd name="T53" fmla="*/ 2147483647 h 142"/>
                <a:gd name="T54" fmla="*/ 2147483647 w 108"/>
                <a:gd name="T55" fmla="*/ 2147483647 h 142"/>
                <a:gd name="T56" fmla="*/ 2147483647 w 108"/>
                <a:gd name="T57" fmla="*/ 2147483647 h 142"/>
                <a:gd name="T58" fmla="*/ 2147483647 w 108"/>
                <a:gd name="T59" fmla="*/ 2147483647 h 142"/>
                <a:gd name="T60" fmla="*/ 2147483647 w 108"/>
                <a:gd name="T61" fmla="*/ 2147483647 h 142"/>
                <a:gd name="T62" fmla="*/ 2147483647 w 108"/>
                <a:gd name="T63" fmla="*/ 2147483647 h 142"/>
                <a:gd name="T64" fmla="*/ 2147483647 w 108"/>
                <a:gd name="T65" fmla="*/ 2147483647 h 142"/>
                <a:gd name="T66" fmla="*/ 2147483647 w 108"/>
                <a:gd name="T67" fmla="*/ 2147483647 h 142"/>
                <a:gd name="T68" fmla="*/ 2147483647 w 108"/>
                <a:gd name="T69" fmla="*/ 2147483647 h 142"/>
                <a:gd name="T70" fmla="*/ 2147483647 w 108"/>
                <a:gd name="T71" fmla="*/ 2147483647 h 142"/>
                <a:gd name="T72" fmla="*/ 2147483647 w 108"/>
                <a:gd name="T73" fmla="*/ 2147483647 h 142"/>
                <a:gd name="T74" fmla="*/ 2147483647 w 108"/>
                <a:gd name="T75" fmla="*/ 2147483647 h 142"/>
                <a:gd name="T76" fmla="*/ 0 w 108"/>
                <a:gd name="T77" fmla="*/ 2147483647 h 142"/>
                <a:gd name="T78" fmla="*/ 2147483647 w 108"/>
                <a:gd name="T79" fmla="*/ 2147483647 h 142"/>
                <a:gd name="T80" fmla="*/ 2147483647 w 108"/>
                <a:gd name="T81" fmla="*/ 2147483647 h 142"/>
                <a:gd name="T82" fmla="*/ 2147483647 w 108"/>
                <a:gd name="T83" fmla="*/ 2147483647 h 142"/>
                <a:gd name="T84" fmla="*/ 2147483647 w 108"/>
                <a:gd name="T85" fmla="*/ 2147483647 h 142"/>
                <a:gd name="T86" fmla="*/ 2147483647 w 108"/>
                <a:gd name="T87" fmla="*/ 2147483647 h 142"/>
                <a:gd name="T88" fmla="*/ 2147483647 w 108"/>
                <a:gd name="T89" fmla="*/ 2147483647 h 142"/>
                <a:gd name="T90" fmla="*/ 2147483647 w 108"/>
                <a:gd name="T91" fmla="*/ 2147483647 h 142"/>
                <a:gd name="T92" fmla="*/ 2147483647 w 108"/>
                <a:gd name="T93" fmla="*/ 2147483647 h 142"/>
                <a:gd name="T94" fmla="*/ 2147483647 w 108"/>
                <a:gd name="T95" fmla="*/ 2147483647 h 142"/>
                <a:gd name="T96" fmla="*/ 2147483647 w 108"/>
                <a:gd name="T97" fmla="*/ 2147483647 h 142"/>
                <a:gd name="T98" fmla="*/ 2147483647 w 108"/>
                <a:gd name="T99" fmla="*/ 2147483647 h 142"/>
                <a:gd name="T100" fmla="*/ 2147483647 w 108"/>
                <a:gd name="T101" fmla="*/ 2147483647 h 1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142"/>
                <a:gd name="T155" fmla="*/ 108 w 108"/>
                <a:gd name="T156" fmla="*/ 142 h 1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142">
                  <a:moveTo>
                    <a:pt x="60" y="142"/>
                  </a:moveTo>
                  <a:lnTo>
                    <a:pt x="60" y="142"/>
                  </a:lnTo>
                  <a:lnTo>
                    <a:pt x="66" y="142"/>
                  </a:lnTo>
                  <a:lnTo>
                    <a:pt x="74" y="142"/>
                  </a:lnTo>
                  <a:lnTo>
                    <a:pt x="80" y="140"/>
                  </a:lnTo>
                  <a:lnTo>
                    <a:pt x="86" y="138"/>
                  </a:lnTo>
                  <a:lnTo>
                    <a:pt x="96" y="130"/>
                  </a:lnTo>
                  <a:lnTo>
                    <a:pt x="100" y="124"/>
                  </a:lnTo>
                  <a:lnTo>
                    <a:pt x="104" y="118"/>
                  </a:lnTo>
                  <a:lnTo>
                    <a:pt x="106" y="108"/>
                  </a:lnTo>
                  <a:lnTo>
                    <a:pt x="108" y="98"/>
                  </a:lnTo>
                  <a:lnTo>
                    <a:pt x="106" y="86"/>
                  </a:lnTo>
                  <a:lnTo>
                    <a:pt x="104" y="76"/>
                  </a:lnTo>
                  <a:lnTo>
                    <a:pt x="104" y="70"/>
                  </a:lnTo>
                  <a:lnTo>
                    <a:pt x="104" y="66"/>
                  </a:lnTo>
                  <a:lnTo>
                    <a:pt x="100" y="68"/>
                  </a:lnTo>
                  <a:lnTo>
                    <a:pt x="98" y="74"/>
                  </a:lnTo>
                  <a:lnTo>
                    <a:pt x="96" y="84"/>
                  </a:lnTo>
                  <a:lnTo>
                    <a:pt x="94" y="74"/>
                  </a:lnTo>
                  <a:lnTo>
                    <a:pt x="94" y="70"/>
                  </a:lnTo>
                  <a:lnTo>
                    <a:pt x="90" y="66"/>
                  </a:lnTo>
                  <a:lnTo>
                    <a:pt x="88" y="60"/>
                  </a:lnTo>
                  <a:lnTo>
                    <a:pt x="86" y="56"/>
                  </a:lnTo>
                  <a:lnTo>
                    <a:pt x="88" y="52"/>
                  </a:lnTo>
                  <a:lnTo>
                    <a:pt x="86" y="54"/>
                  </a:lnTo>
                  <a:lnTo>
                    <a:pt x="84" y="58"/>
                  </a:lnTo>
                  <a:lnTo>
                    <a:pt x="84" y="66"/>
                  </a:lnTo>
                  <a:lnTo>
                    <a:pt x="86" y="74"/>
                  </a:lnTo>
                  <a:lnTo>
                    <a:pt x="84" y="80"/>
                  </a:lnTo>
                  <a:lnTo>
                    <a:pt x="82" y="82"/>
                  </a:lnTo>
                  <a:lnTo>
                    <a:pt x="80" y="82"/>
                  </a:lnTo>
                  <a:lnTo>
                    <a:pt x="82" y="80"/>
                  </a:lnTo>
                  <a:lnTo>
                    <a:pt x="82" y="74"/>
                  </a:lnTo>
                  <a:lnTo>
                    <a:pt x="80" y="64"/>
                  </a:lnTo>
                  <a:lnTo>
                    <a:pt x="78" y="54"/>
                  </a:lnTo>
                  <a:lnTo>
                    <a:pt x="72" y="46"/>
                  </a:lnTo>
                  <a:lnTo>
                    <a:pt x="70" y="40"/>
                  </a:lnTo>
                  <a:lnTo>
                    <a:pt x="66" y="34"/>
                  </a:lnTo>
                  <a:lnTo>
                    <a:pt x="66" y="28"/>
                  </a:lnTo>
                  <a:lnTo>
                    <a:pt x="66" y="26"/>
                  </a:lnTo>
                  <a:lnTo>
                    <a:pt x="68" y="24"/>
                  </a:lnTo>
                  <a:lnTo>
                    <a:pt x="66" y="24"/>
                  </a:lnTo>
                  <a:lnTo>
                    <a:pt x="64" y="26"/>
                  </a:lnTo>
                  <a:lnTo>
                    <a:pt x="60" y="32"/>
                  </a:lnTo>
                  <a:lnTo>
                    <a:pt x="62" y="40"/>
                  </a:lnTo>
                  <a:lnTo>
                    <a:pt x="62" y="44"/>
                  </a:lnTo>
                  <a:lnTo>
                    <a:pt x="62" y="48"/>
                  </a:lnTo>
                  <a:lnTo>
                    <a:pt x="54" y="36"/>
                  </a:lnTo>
                  <a:lnTo>
                    <a:pt x="44" y="26"/>
                  </a:lnTo>
                  <a:lnTo>
                    <a:pt x="38" y="18"/>
                  </a:lnTo>
                  <a:lnTo>
                    <a:pt x="36" y="16"/>
                  </a:lnTo>
                  <a:lnTo>
                    <a:pt x="34" y="12"/>
                  </a:lnTo>
                  <a:lnTo>
                    <a:pt x="36" y="4"/>
                  </a:lnTo>
                  <a:lnTo>
                    <a:pt x="38" y="0"/>
                  </a:lnTo>
                  <a:lnTo>
                    <a:pt x="36" y="2"/>
                  </a:lnTo>
                  <a:lnTo>
                    <a:pt x="32" y="4"/>
                  </a:lnTo>
                  <a:lnTo>
                    <a:pt x="28" y="12"/>
                  </a:lnTo>
                  <a:lnTo>
                    <a:pt x="28" y="22"/>
                  </a:lnTo>
                  <a:lnTo>
                    <a:pt x="30" y="32"/>
                  </a:lnTo>
                  <a:lnTo>
                    <a:pt x="36" y="48"/>
                  </a:lnTo>
                  <a:lnTo>
                    <a:pt x="36" y="56"/>
                  </a:lnTo>
                  <a:lnTo>
                    <a:pt x="38" y="62"/>
                  </a:lnTo>
                  <a:lnTo>
                    <a:pt x="34" y="54"/>
                  </a:lnTo>
                  <a:lnTo>
                    <a:pt x="28" y="46"/>
                  </a:lnTo>
                  <a:lnTo>
                    <a:pt x="20" y="40"/>
                  </a:lnTo>
                  <a:lnTo>
                    <a:pt x="14" y="38"/>
                  </a:lnTo>
                  <a:lnTo>
                    <a:pt x="20" y="46"/>
                  </a:lnTo>
                  <a:lnTo>
                    <a:pt x="20" y="52"/>
                  </a:lnTo>
                  <a:lnTo>
                    <a:pt x="22" y="62"/>
                  </a:lnTo>
                  <a:lnTo>
                    <a:pt x="20" y="66"/>
                  </a:lnTo>
                  <a:lnTo>
                    <a:pt x="18" y="64"/>
                  </a:lnTo>
                  <a:lnTo>
                    <a:pt x="14" y="58"/>
                  </a:lnTo>
                  <a:lnTo>
                    <a:pt x="10" y="58"/>
                  </a:lnTo>
                  <a:lnTo>
                    <a:pt x="10" y="60"/>
                  </a:lnTo>
                  <a:lnTo>
                    <a:pt x="12" y="70"/>
                  </a:lnTo>
                  <a:lnTo>
                    <a:pt x="12" y="82"/>
                  </a:lnTo>
                  <a:lnTo>
                    <a:pt x="10" y="86"/>
                  </a:lnTo>
                  <a:lnTo>
                    <a:pt x="8" y="88"/>
                  </a:lnTo>
                  <a:lnTo>
                    <a:pt x="6" y="84"/>
                  </a:lnTo>
                  <a:lnTo>
                    <a:pt x="4" y="80"/>
                  </a:lnTo>
                  <a:lnTo>
                    <a:pt x="6" y="74"/>
                  </a:lnTo>
                  <a:lnTo>
                    <a:pt x="4" y="80"/>
                  </a:lnTo>
                  <a:lnTo>
                    <a:pt x="2" y="88"/>
                  </a:lnTo>
                  <a:lnTo>
                    <a:pt x="0" y="102"/>
                  </a:lnTo>
                  <a:lnTo>
                    <a:pt x="2" y="110"/>
                  </a:lnTo>
                  <a:lnTo>
                    <a:pt x="4" y="116"/>
                  </a:lnTo>
                  <a:lnTo>
                    <a:pt x="10" y="126"/>
                  </a:lnTo>
                  <a:lnTo>
                    <a:pt x="20" y="134"/>
                  </a:lnTo>
                  <a:lnTo>
                    <a:pt x="30" y="140"/>
                  </a:lnTo>
                  <a:lnTo>
                    <a:pt x="44" y="142"/>
                  </a:lnTo>
                  <a:lnTo>
                    <a:pt x="40" y="136"/>
                  </a:lnTo>
                  <a:lnTo>
                    <a:pt x="34" y="128"/>
                  </a:lnTo>
                  <a:lnTo>
                    <a:pt x="34" y="120"/>
                  </a:lnTo>
                  <a:lnTo>
                    <a:pt x="36" y="120"/>
                  </a:lnTo>
                  <a:lnTo>
                    <a:pt x="40" y="124"/>
                  </a:lnTo>
                  <a:lnTo>
                    <a:pt x="38" y="108"/>
                  </a:lnTo>
                  <a:lnTo>
                    <a:pt x="40" y="104"/>
                  </a:lnTo>
                  <a:lnTo>
                    <a:pt x="44" y="106"/>
                  </a:lnTo>
                  <a:lnTo>
                    <a:pt x="46" y="110"/>
                  </a:lnTo>
                  <a:lnTo>
                    <a:pt x="50" y="106"/>
                  </a:lnTo>
                  <a:lnTo>
                    <a:pt x="52" y="96"/>
                  </a:lnTo>
                  <a:lnTo>
                    <a:pt x="54" y="92"/>
                  </a:lnTo>
                  <a:lnTo>
                    <a:pt x="58" y="100"/>
                  </a:lnTo>
                  <a:lnTo>
                    <a:pt x="58" y="114"/>
                  </a:lnTo>
                  <a:lnTo>
                    <a:pt x="66" y="106"/>
                  </a:lnTo>
                  <a:lnTo>
                    <a:pt x="68" y="102"/>
                  </a:lnTo>
                  <a:lnTo>
                    <a:pt x="70" y="108"/>
                  </a:lnTo>
                  <a:lnTo>
                    <a:pt x="64" y="116"/>
                  </a:lnTo>
                  <a:lnTo>
                    <a:pt x="60" y="120"/>
                  </a:lnTo>
                  <a:lnTo>
                    <a:pt x="72" y="116"/>
                  </a:lnTo>
                  <a:lnTo>
                    <a:pt x="76" y="112"/>
                  </a:lnTo>
                  <a:lnTo>
                    <a:pt x="74" y="122"/>
                  </a:lnTo>
                  <a:lnTo>
                    <a:pt x="70" y="130"/>
                  </a:lnTo>
                  <a:lnTo>
                    <a:pt x="64" y="136"/>
                  </a:lnTo>
                  <a:lnTo>
                    <a:pt x="56" y="140"/>
                  </a:lnTo>
                  <a:lnTo>
                    <a:pt x="60" y="142"/>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31" name="Freeform 620">
              <a:extLst>
                <a:ext uri="{FF2B5EF4-FFF2-40B4-BE49-F238E27FC236}">
                  <a16:creationId xmlns:a16="http://schemas.microsoft.com/office/drawing/2014/main" id="{F093FF4F-E7BE-0E01-3193-95A4818F6CDD}"/>
                </a:ext>
              </a:extLst>
            </p:cNvPr>
            <p:cNvSpPr>
              <a:spLocks/>
            </p:cNvSpPr>
            <p:nvPr/>
          </p:nvSpPr>
          <p:spPr bwMode="auto">
            <a:xfrm>
              <a:off x="6874945" y="3235620"/>
              <a:ext cx="180380" cy="268883"/>
            </a:xfrm>
            <a:custGeom>
              <a:avLst/>
              <a:gdLst>
                <a:gd name="T0" fmla="*/ 2147483647 w 108"/>
                <a:gd name="T1" fmla="*/ 2147483647 h 142"/>
                <a:gd name="T2" fmla="*/ 2147483647 w 108"/>
                <a:gd name="T3" fmla="*/ 2147483647 h 142"/>
                <a:gd name="T4" fmla="*/ 2147483647 w 108"/>
                <a:gd name="T5" fmla="*/ 2147483647 h 142"/>
                <a:gd name="T6" fmla="*/ 2147483647 w 108"/>
                <a:gd name="T7" fmla="*/ 2147483647 h 142"/>
                <a:gd name="T8" fmla="*/ 2147483647 w 108"/>
                <a:gd name="T9" fmla="*/ 2147483647 h 142"/>
                <a:gd name="T10" fmla="*/ 2147483647 w 108"/>
                <a:gd name="T11" fmla="*/ 2147483647 h 142"/>
                <a:gd name="T12" fmla="*/ 2147483647 w 108"/>
                <a:gd name="T13" fmla="*/ 2147483647 h 142"/>
                <a:gd name="T14" fmla="*/ 2147483647 w 108"/>
                <a:gd name="T15" fmla="*/ 2147483647 h 142"/>
                <a:gd name="T16" fmla="*/ 2147483647 w 108"/>
                <a:gd name="T17" fmla="*/ 2147483647 h 142"/>
                <a:gd name="T18" fmla="*/ 2147483647 w 108"/>
                <a:gd name="T19" fmla="*/ 2147483647 h 142"/>
                <a:gd name="T20" fmla="*/ 2147483647 w 108"/>
                <a:gd name="T21" fmla="*/ 2147483647 h 142"/>
                <a:gd name="T22" fmla="*/ 2147483647 w 108"/>
                <a:gd name="T23" fmla="*/ 2147483647 h 142"/>
                <a:gd name="T24" fmla="*/ 2147483647 w 108"/>
                <a:gd name="T25" fmla="*/ 2147483647 h 142"/>
                <a:gd name="T26" fmla="*/ 2147483647 w 108"/>
                <a:gd name="T27" fmla="*/ 2147483647 h 142"/>
                <a:gd name="T28" fmla="*/ 2147483647 w 108"/>
                <a:gd name="T29" fmla="*/ 2147483647 h 142"/>
                <a:gd name="T30" fmla="*/ 2147483647 w 108"/>
                <a:gd name="T31" fmla="*/ 2147483647 h 142"/>
                <a:gd name="T32" fmla="*/ 2147483647 w 108"/>
                <a:gd name="T33" fmla="*/ 2147483647 h 142"/>
                <a:gd name="T34" fmla="*/ 2147483647 w 108"/>
                <a:gd name="T35" fmla="*/ 2147483647 h 142"/>
                <a:gd name="T36" fmla="*/ 2147483647 w 108"/>
                <a:gd name="T37" fmla="*/ 2147483647 h 142"/>
                <a:gd name="T38" fmla="*/ 2147483647 w 108"/>
                <a:gd name="T39" fmla="*/ 2147483647 h 142"/>
                <a:gd name="T40" fmla="*/ 2147483647 w 108"/>
                <a:gd name="T41" fmla="*/ 2147483647 h 142"/>
                <a:gd name="T42" fmla="*/ 2147483647 w 108"/>
                <a:gd name="T43" fmla="*/ 2147483647 h 142"/>
                <a:gd name="T44" fmla="*/ 2147483647 w 108"/>
                <a:gd name="T45" fmla="*/ 2147483647 h 142"/>
                <a:gd name="T46" fmla="*/ 2147483647 w 108"/>
                <a:gd name="T47" fmla="*/ 2147483647 h 142"/>
                <a:gd name="T48" fmla="*/ 2147483647 w 108"/>
                <a:gd name="T49" fmla="*/ 0 h 142"/>
                <a:gd name="T50" fmla="*/ 2147483647 w 108"/>
                <a:gd name="T51" fmla="*/ 2147483647 h 142"/>
                <a:gd name="T52" fmla="*/ 2147483647 w 108"/>
                <a:gd name="T53" fmla="*/ 2147483647 h 142"/>
                <a:gd name="T54" fmla="*/ 2147483647 w 108"/>
                <a:gd name="T55" fmla="*/ 2147483647 h 142"/>
                <a:gd name="T56" fmla="*/ 2147483647 w 108"/>
                <a:gd name="T57" fmla="*/ 2147483647 h 142"/>
                <a:gd name="T58" fmla="*/ 2147483647 w 108"/>
                <a:gd name="T59" fmla="*/ 2147483647 h 142"/>
                <a:gd name="T60" fmla="*/ 2147483647 w 108"/>
                <a:gd name="T61" fmla="*/ 2147483647 h 142"/>
                <a:gd name="T62" fmla="*/ 2147483647 w 108"/>
                <a:gd name="T63" fmla="*/ 2147483647 h 142"/>
                <a:gd name="T64" fmla="*/ 2147483647 w 108"/>
                <a:gd name="T65" fmla="*/ 2147483647 h 142"/>
                <a:gd name="T66" fmla="*/ 2147483647 w 108"/>
                <a:gd name="T67" fmla="*/ 2147483647 h 142"/>
                <a:gd name="T68" fmla="*/ 2147483647 w 108"/>
                <a:gd name="T69" fmla="*/ 2147483647 h 142"/>
                <a:gd name="T70" fmla="*/ 2147483647 w 108"/>
                <a:gd name="T71" fmla="*/ 2147483647 h 142"/>
                <a:gd name="T72" fmla="*/ 2147483647 w 108"/>
                <a:gd name="T73" fmla="*/ 2147483647 h 142"/>
                <a:gd name="T74" fmla="*/ 2147483647 w 108"/>
                <a:gd name="T75" fmla="*/ 2147483647 h 142"/>
                <a:gd name="T76" fmla="*/ 0 w 108"/>
                <a:gd name="T77" fmla="*/ 2147483647 h 142"/>
                <a:gd name="T78" fmla="*/ 2147483647 w 108"/>
                <a:gd name="T79" fmla="*/ 2147483647 h 142"/>
                <a:gd name="T80" fmla="*/ 2147483647 w 108"/>
                <a:gd name="T81" fmla="*/ 2147483647 h 142"/>
                <a:gd name="T82" fmla="*/ 2147483647 w 108"/>
                <a:gd name="T83" fmla="*/ 2147483647 h 142"/>
                <a:gd name="T84" fmla="*/ 2147483647 w 108"/>
                <a:gd name="T85" fmla="*/ 2147483647 h 142"/>
                <a:gd name="T86" fmla="*/ 2147483647 w 108"/>
                <a:gd name="T87" fmla="*/ 2147483647 h 142"/>
                <a:gd name="T88" fmla="*/ 2147483647 w 108"/>
                <a:gd name="T89" fmla="*/ 2147483647 h 142"/>
                <a:gd name="T90" fmla="*/ 2147483647 w 108"/>
                <a:gd name="T91" fmla="*/ 2147483647 h 142"/>
                <a:gd name="T92" fmla="*/ 2147483647 w 108"/>
                <a:gd name="T93" fmla="*/ 2147483647 h 142"/>
                <a:gd name="T94" fmla="*/ 2147483647 w 108"/>
                <a:gd name="T95" fmla="*/ 2147483647 h 142"/>
                <a:gd name="T96" fmla="*/ 2147483647 w 108"/>
                <a:gd name="T97" fmla="*/ 2147483647 h 142"/>
                <a:gd name="T98" fmla="*/ 2147483647 w 108"/>
                <a:gd name="T99" fmla="*/ 2147483647 h 142"/>
                <a:gd name="T100" fmla="*/ 2147483647 w 108"/>
                <a:gd name="T101" fmla="*/ 2147483647 h 1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142"/>
                <a:gd name="T155" fmla="*/ 108 w 108"/>
                <a:gd name="T156" fmla="*/ 142 h 1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142">
                  <a:moveTo>
                    <a:pt x="60" y="142"/>
                  </a:moveTo>
                  <a:lnTo>
                    <a:pt x="60" y="142"/>
                  </a:lnTo>
                  <a:lnTo>
                    <a:pt x="66" y="142"/>
                  </a:lnTo>
                  <a:lnTo>
                    <a:pt x="74" y="142"/>
                  </a:lnTo>
                  <a:lnTo>
                    <a:pt x="80" y="140"/>
                  </a:lnTo>
                  <a:lnTo>
                    <a:pt x="86" y="138"/>
                  </a:lnTo>
                  <a:lnTo>
                    <a:pt x="96" y="130"/>
                  </a:lnTo>
                  <a:lnTo>
                    <a:pt x="100" y="124"/>
                  </a:lnTo>
                  <a:lnTo>
                    <a:pt x="104" y="118"/>
                  </a:lnTo>
                  <a:lnTo>
                    <a:pt x="106" y="108"/>
                  </a:lnTo>
                  <a:lnTo>
                    <a:pt x="108" y="98"/>
                  </a:lnTo>
                  <a:lnTo>
                    <a:pt x="106" y="86"/>
                  </a:lnTo>
                  <a:lnTo>
                    <a:pt x="104" y="76"/>
                  </a:lnTo>
                  <a:lnTo>
                    <a:pt x="104" y="70"/>
                  </a:lnTo>
                  <a:lnTo>
                    <a:pt x="104" y="66"/>
                  </a:lnTo>
                  <a:lnTo>
                    <a:pt x="100" y="68"/>
                  </a:lnTo>
                  <a:lnTo>
                    <a:pt x="98" y="74"/>
                  </a:lnTo>
                  <a:lnTo>
                    <a:pt x="96" y="84"/>
                  </a:lnTo>
                  <a:lnTo>
                    <a:pt x="94" y="74"/>
                  </a:lnTo>
                  <a:lnTo>
                    <a:pt x="94" y="70"/>
                  </a:lnTo>
                  <a:lnTo>
                    <a:pt x="90" y="66"/>
                  </a:lnTo>
                  <a:lnTo>
                    <a:pt x="88" y="60"/>
                  </a:lnTo>
                  <a:lnTo>
                    <a:pt x="86" y="56"/>
                  </a:lnTo>
                  <a:lnTo>
                    <a:pt x="88" y="52"/>
                  </a:lnTo>
                  <a:lnTo>
                    <a:pt x="86" y="54"/>
                  </a:lnTo>
                  <a:lnTo>
                    <a:pt x="84" y="58"/>
                  </a:lnTo>
                  <a:lnTo>
                    <a:pt x="84" y="66"/>
                  </a:lnTo>
                  <a:lnTo>
                    <a:pt x="86" y="74"/>
                  </a:lnTo>
                  <a:lnTo>
                    <a:pt x="84" y="80"/>
                  </a:lnTo>
                  <a:lnTo>
                    <a:pt x="82" y="82"/>
                  </a:lnTo>
                  <a:lnTo>
                    <a:pt x="80" y="82"/>
                  </a:lnTo>
                  <a:lnTo>
                    <a:pt x="82" y="80"/>
                  </a:lnTo>
                  <a:lnTo>
                    <a:pt x="82" y="74"/>
                  </a:lnTo>
                  <a:lnTo>
                    <a:pt x="80" y="64"/>
                  </a:lnTo>
                  <a:lnTo>
                    <a:pt x="78" y="54"/>
                  </a:lnTo>
                  <a:lnTo>
                    <a:pt x="72" y="46"/>
                  </a:lnTo>
                  <a:lnTo>
                    <a:pt x="70" y="40"/>
                  </a:lnTo>
                  <a:lnTo>
                    <a:pt x="66" y="34"/>
                  </a:lnTo>
                  <a:lnTo>
                    <a:pt x="66" y="28"/>
                  </a:lnTo>
                  <a:lnTo>
                    <a:pt x="66" y="26"/>
                  </a:lnTo>
                  <a:lnTo>
                    <a:pt x="68" y="24"/>
                  </a:lnTo>
                  <a:lnTo>
                    <a:pt x="66" y="24"/>
                  </a:lnTo>
                  <a:lnTo>
                    <a:pt x="64" y="26"/>
                  </a:lnTo>
                  <a:lnTo>
                    <a:pt x="60" y="32"/>
                  </a:lnTo>
                  <a:lnTo>
                    <a:pt x="62" y="40"/>
                  </a:lnTo>
                  <a:lnTo>
                    <a:pt x="62" y="44"/>
                  </a:lnTo>
                  <a:lnTo>
                    <a:pt x="62" y="48"/>
                  </a:lnTo>
                  <a:lnTo>
                    <a:pt x="54" y="36"/>
                  </a:lnTo>
                  <a:lnTo>
                    <a:pt x="44" y="26"/>
                  </a:lnTo>
                  <a:lnTo>
                    <a:pt x="38" y="18"/>
                  </a:lnTo>
                  <a:lnTo>
                    <a:pt x="36" y="16"/>
                  </a:lnTo>
                  <a:lnTo>
                    <a:pt x="34" y="12"/>
                  </a:lnTo>
                  <a:lnTo>
                    <a:pt x="36" y="4"/>
                  </a:lnTo>
                  <a:lnTo>
                    <a:pt x="38" y="0"/>
                  </a:lnTo>
                  <a:lnTo>
                    <a:pt x="36" y="2"/>
                  </a:lnTo>
                  <a:lnTo>
                    <a:pt x="32" y="4"/>
                  </a:lnTo>
                  <a:lnTo>
                    <a:pt x="28" y="12"/>
                  </a:lnTo>
                  <a:lnTo>
                    <a:pt x="28" y="22"/>
                  </a:lnTo>
                  <a:lnTo>
                    <a:pt x="30" y="32"/>
                  </a:lnTo>
                  <a:lnTo>
                    <a:pt x="36" y="48"/>
                  </a:lnTo>
                  <a:lnTo>
                    <a:pt x="36" y="56"/>
                  </a:lnTo>
                  <a:lnTo>
                    <a:pt x="38" y="62"/>
                  </a:lnTo>
                  <a:lnTo>
                    <a:pt x="34" y="54"/>
                  </a:lnTo>
                  <a:lnTo>
                    <a:pt x="28" y="46"/>
                  </a:lnTo>
                  <a:lnTo>
                    <a:pt x="20" y="40"/>
                  </a:lnTo>
                  <a:lnTo>
                    <a:pt x="14" y="38"/>
                  </a:lnTo>
                  <a:lnTo>
                    <a:pt x="20" y="46"/>
                  </a:lnTo>
                  <a:lnTo>
                    <a:pt x="20" y="52"/>
                  </a:lnTo>
                  <a:lnTo>
                    <a:pt x="22" y="62"/>
                  </a:lnTo>
                  <a:lnTo>
                    <a:pt x="20" y="66"/>
                  </a:lnTo>
                  <a:lnTo>
                    <a:pt x="18" y="64"/>
                  </a:lnTo>
                  <a:lnTo>
                    <a:pt x="14" y="58"/>
                  </a:lnTo>
                  <a:lnTo>
                    <a:pt x="10" y="58"/>
                  </a:lnTo>
                  <a:lnTo>
                    <a:pt x="10" y="60"/>
                  </a:lnTo>
                  <a:lnTo>
                    <a:pt x="12" y="70"/>
                  </a:lnTo>
                  <a:lnTo>
                    <a:pt x="12" y="82"/>
                  </a:lnTo>
                  <a:lnTo>
                    <a:pt x="10" y="86"/>
                  </a:lnTo>
                  <a:lnTo>
                    <a:pt x="8" y="88"/>
                  </a:lnTo>
                  <a:lnTo>
                    <a:pt x="6" y="84"/>
                  </a:lnTo>
                  <a:lnTo>
                    <a:pt x="4" y="80"/>
                  </a:lnTo>
                  <a:lnTo>
                    <a:pt x="6" y="74"/>
                  </a:lnTo>
                  <a:lnTo>
                    <a:pt x="4" y="80"/>
                  </a:lnTo>
                  <a:lnTo>
                    <a:pt x="2" y="88"/>
                  </a:lnTo>
                  <a:lnTo>
                    <a:pt x="0" y="102"/>
                  </a:lnTo>
                  <a:lnTo>
                    <a:pt x="2" y="110"/>
                  </a:lnTo>
                  <a:lnTo>
                    <a:pt x="4" y="116"/>
                  </a:lnTo>
                  <a:lnTo>
                    <a:pt x="10" y="126"/>
                  </a:lnTo>
                  <a:lnTo>
                    <a:pt x="20" y="134"/>
                  </a:lnTo>
                  <a:lnTo>
                    <a:pt x="30" y="140"/>
                  </a:lnTo>
                  <a:lnTo>
                    <a:pt x="44" y="142"/>
                  </a:lnTo>
                  <a:lnTo>
                    <a:pt x="40" y="136"/>
                  </a:lnTo>
                  <a:lnTo>
                    <a:pt x="34" y="128"/>
                  </a:lnTo>
                  <a:lnTo>
                    <a:pt x="34" y="120"/>
                  </a:lnTo>
                  <a:lnTo>
                    <a:pt x="36" y="120"/>
                  </a:lnTo>
                  <a:lnTo>
                    <a:pt x="40" y="124"/>
                  </a:lnTo>
                  <a:lnTo>
                    <a:pt x="38" y="108"/>
                  </a:lnTo>
                  <a:lnTo>
                    <a:pt x="40" y="104"/>
                  </a:lnTo>
                  <a:lnTo>
                    <a:pt x="44" y="106"/>
                  </a:lnTo>
                  <a:lnTo>
                    <a:pt x="46" y="110"/>
                  </a:lnTo>
                  <a:lnTo>
                    <a:pt x="50" y="106"/>
                  </a:lnTo>
                  <a:lnTo>
                    <a:pt x="52" y="96"/>
                  </a:lnTo>
                  <a:lnTo>
                    <a:pt x="54" y="92"/>
                  </a:lnTo>
                  <a:lnTo>
                    <a:pt x="58" y="100"/>
                  </a:lnTo>
                  <a:lnTo>
                    <a:pt x="58" y="114"/>
                  </a:lnTo>
                  <a:lnTo>
                    <a:pt x="66" y="106"/>
                  </a:lnTo>
                  <a:lnTo>
                    <a:pt x="68" y="102"/>
                  </a:lnTo>
                  <a:lnTo>
                    <a:pt x="70" y="108"/>
                  </a:lnTo>
                  <a:lnTo>
                    <a:pt x="64" y="116"/>
                  </a:lnTo>
                  <a:lnTo>
                    <a:pt x="60" y="120"/>
                  </a:lnTo>
                  <a:lnTo>
                    <a:pt x="72" y="116"/>
                  </a:lnTo>
                  <a:lnTo>
                    <a:pt x="76" y="112"/>
                  </a:lnTo>
                  <a:lnTo>
                    <a:pt x="74" y="122"/>
                  </a:lnTo>
                  <a:lnTo>
                    <a:pt x="70" y="130"/>
                  </a:lnTo>
                  <a:lnTo>
                    <a:pt x="64" y="136"/>
                  </a:lnTo>
                  <a:lnTo>
                    <a:pt x="56" y="140"/>
                  </a:lnTo>
                  <a:lnTo>
                    <a:pt x="60" y="142"/>
                  </a:lnTo>
                </a:path>
              </a:pathLst>
            </a:custGeom>
            <a:no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32" name="Freeform 174">
              <a:extLst>
                <a:ext uri="{FF2B5EF4-FFF2-40B4-BE49-F238E27FC236}">
                  <a16:creationId xmlns:a16="http://schemas.microsoft.com/office/drawing/2014/main" id="{1A7AAE0C-EA41-57E6-EC84-1F1C42C0EE47}"/>
                </a:ext>
              </a:extLst>
            </p:cNvPr>
            <p:cNvSpPr>
              <a:spLocks/>
            </p:cNvSpPr>
            <p:nvPr/>
          </p:nvSpPr>
          <p:spPr bwMode="auto">
            <a:xfrm>
              <a:off x="6224842" y="3167453"/>
              <a:ext cx="457565" cy="370197"/>
            </a:xfrm>
            <a:custGeom>
              <a:avLst/>
              <a:gdLst>
                <a:gd name="T0" fmla="*/ 2147483647 w 274"/>
                <a:gd name="T1" fmla="*/ 0 h 196"/>
                <a:gd name="T2" fmla="*/ 2147483647 w 274"/>
                <a:gd name="T3" fmla="*/ 0 h 196"/>
                <a:gd name="T4" fmla="*/ 2147483647 w 274"/>
                <a:gd name="T5" fmla="*/ 2147483647 h 196"/>
                <a:gd name="T6" fmla="*/ 2147483647 w 274"/>
                <a:gd name="T7" fmla="*/ 2147483647 h 196"/>
                <a:gd name="T8" fmla="*/ 2147483647 w 274"/>
                <a:gd name="T9" fmla="*/ 2147483647 h 196"/>
                <a:gd name="T10" fmla="*/ 2147483647 w 274"/>
                <a:gd name="T11" fmla="*/ 2147483647 h 196"/>
                <a:gd name="T12" fmla="*/ 2147483647 w 274"/>
                <a:gd name="T13" fmla="*/ 2147483647 h 196"/>
                <a:gd name="T14" fmla="*/ 2147483647 w 274"/>
                <a:gd name="T15" fmla="*/ 2147483647 h 196"/>
                <a:gd name="T16" fmla="*/ 2147483647 w 274"/>
                <a:gd name="T17" fmla="*/ 2147483647 h 196"/>
                <a:gd name="T18" fmla="*/ 2147483647 w 274"/>
                <a:gd name="T19" fmla="*/ 2147483647 h 196"/>
                <a:gd name="T20" fmla="*/ 2147483647 w 274"/>
                <a:gd name="T21" fmla="*/ 2147483647 h 196"/>
                <a:gd name="T22" fmla="*/ 0 w 274"/>
                <a:gd name="T23" fmla="*/ 2147483647 h 196"/>
                <a:gd name="T24" fmla="*/ 0 w 274"/>
                <a:gd name="T25" fmla="*/ 2147483647 h 196"/>
                <a:gd name="T26" fmla="*/ 0 w 274"/>
                <a:gd name="T27" fmla="*/ 2147483647 h 196"/>
                <a:gd name="T28" fmla="*/ 2147483647 w 274"/>
                <a:gd name="T29" fmla="*/ 2147483647 h 196"/>
                <a:gd name="T30" fmla="*/ 2147483647 w 274"/>
                <a:gd name="T31" fmla="*/ 2147483647 h 196"/>
                <a:gd name="T32" fmla="*/ 2147483647 w 274"/>
                <a:gd name="T33" fmla="*/ 2147483647 h 196"/>
                <a:gd name="T34" fmla="*/ 2147483647 w 274"/>
                <a:gd name="T35" fmla="*/ 2147483647 h 196"/>
                <a:gd name="T36" fmla="*/ 2147483647 w 274"/>
                <a:gd name="T37" fmla="*/ 2147483647 h 196"/>
                <a:gd name="T38" fmla="*/ 2147483647 w 274"/>
                <a:gd name="T39" fmla="*/ 2147483647 h 196"/>
                <a:gd name="T40" fmla="*/ 2147483647 w 274"/>
                <a:gd name="T41" fmla="*/ 2147483647 h 196"/>
                <a:gd name="T42" fmla="*/ 2147483647 w 274"/>
                <a:gd name="T43" fmla="*/ 2147483647 h 196"/>
                <a:gd name="T44" fmla="*/ 2147483647 w 274"/>
                <a:gd name="T45" fmla="*/ 2147483647 h 196"/>
                <a:gd name="T46" fmla="*/ 2147483647 w 274"/>
                <a:gd name="T47" fmla="*/ 2147483647 h 196"/>
                <a:gd name="T48" fmla="*/ 2147483647 w 274"/>
                <a:gd name="T49" fmla="*/ 2147483647 h 196"/>
                <a:gd name="T50" fmla="*/ 2147483647 w 274"/>
                <a:gd name="T51" fmla="*/ 2147483647 h 196"/>
                <a:gd name="T52" fmla="*/ 2147483647 w 274"/>
                <a:gd name="T53" fmla="*/ 2147483647 h 196"/>
                <a:gd name="T54" fmla="*/ 2147483647 w 274"/>
                <a:gd name="T55" fmla="*/ 2147483647 h 196"/>
                <a:gd name="T56" fmla="*/ 2147483647 w 274"/>
                <a:gd name="T57" fmla="*/ 2147483647 h 196"/>
                <a:gd name="T58" fmla="*/ 2147483647 w 274"/>
                <a:gd name="T59" fmla="*/ 2147483647 h 196"/>
                <a:gd name="T60" fmla="*/ 2147483647 w 274"/>
                <a:gd name="T61" fmla="*/ 2147483647 h 196"/>
                <a:gd name="T62" fmla="*/ 2147483647 w 274"/>
                <a:gd name="T63" fmla="*/ 2147483647 h 196"/>
                <a:gd name="T64" fmla="*/ 2147483647 w 274"/>
                <a:gd name="T65" fmla="*/ 2147483647 h 196"/>
                <a:gd name="T66" fmla="*/ 2147483647 w 274"/>
                <a:gd name="T67" fmla="*/ 2147483647 h 196"/>
                <a:gd name="T68" fmla="*/ 2147483647 w 274"/>
                <a:gd name="T69" fmla="*/ 2147483647 h 196"/>
                <a:gd name="T70" fmla="*/ 2147483647 w 274"/>
                <a:gd name="T71" fmla="*/ 2147483647 h 196"/>
                <a:gd name="T72" fmla="*/ 2147483647 w 274"/>
                <a:gd name="T73" fmla="*/ 2147483647 h 196"/>
                <a:gd name="T74" fmla="*/ 2147483647 w 274"/>
                <a:gd name="T75" fmla="*/ 2147483647 h 196"/>
                <a:gd name="T76" fmla="*/ 2147483647 w 274"/>
                <a:gd name="T77" fmla="*/ 2147483647 h 196"/>
                <a:gd name="T78" fmla="*/ 2147483647 w 274"/>
                <a:gd name="T79" fmla="*/ 2147483647 h 196"/>
                <a:gd name="T80" fmla="*/ 2147483647 w 274"/>
                <a:gd name="T81" fmla="*/ 2147483647 h 196"/>
                <a:gd name="T82" fmla="*/ 2147483647 w 274"/>
                <a:gd name="T83" fmla="*/ 2147483647 h 196"/>
                <a:gd name="T84" fmla="*/ 2147483647 w 274"/>
                <a:gd name="T85" fmla="*/ 2147483647 h 196"/>
                <a:gd name="T86" fmla="*/ 2147483647 w 274"/>
                <a:gd name="T87" fmla="*/ 2147483647 h 196"/>
                <a:gd name="T88" fmla="*/ 2147483647 w 274"/>
                <a:gd name="T89" fmla="*/ 2147483647 h 196"/>
                <a:gd name="T90" fmla="*/ 2147483647 w 274"/>
                <a:gd name="T91" fmla="*/ 2147483647 h 196"/>
                <a:gd name="T92" fmla="*/ 2147483647 w 274"/>
                <a:gd name="T93" fmla="*/ 0 h 196"/>
                <a:gd name="T94" fmla="*/ 2147483647 w 274"/>
                <a:gd name="T95" fmla="*/ 0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
                <a:gd name="T145" fmla="*/ 0 h 196"/>
                <a:gd name="T146" fmla="*/ 274 w 274"/>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 h="196">
                  <a:moveTo>
                    <a:pt x="138" y="0"/>
                  </a:moveTo>
                  <a:lnTo>
                    <a:pt x="138" y="0"/>
                  </a:lnTo>
                  <a:lnTo>
                    <a:pt x="110" y="2"/>
                  </a:lnTo>
                  <a:lnTo>
                    <a:pt x="84" y="6"/>
                  </a:lnTo>
                  <a:lnTo>
                    <a:pt x="62" y="12"/>
                  </a:lnTo>
                  <a:lnTo>
                    <a:pt x="40" y="22"/>
                  </a:lnTo>
                  <a:lnTo>
                    <a:pt x="24" y="32"/>
                  </a:lnTo>
                  <a:lnTo>
                    <a:pt x="12" y="44"/>
                  </a:lnTo>
                  <a:lnTo>
                    <a:pt x="8" y="50"/>
                  </a:lnTo>
                  <a:lnTo>
                    <a:pt x="4" y="56"/>
                  </a:lnTo>
                  <a:lnTo>
                    <a:pt x="2" y="64"/>
                  </a:lnTo>
                  <a:lnTo>
                    <a:pt x="0" y="72"/>
                  </a:lnTo>
                  <a:lnTo>
                    <a:pt x="0" y="124"/>
                  </a:lnTo>
                  <a:lnTo>
                    <a:pt x="2" y="132"/>
                  </a:lnTo>
                  <a:lnTo>
                    <a:pt x="4" y="138"/>
                  </a:lnTo>
                  <a:lnTo>
                    <a:pt x="8" y="146"/>
                  </a:lnTo>
                  <a:lnTo>
                    <a:pt x="12" y="152"/>
                  </a:lnTo>
                  <a:lnTo>
                    <a:pt x="24" y="164"/>
                  </a:lnTo>
                  <a:lnTo>
                    <a:pt x="40" y="174"/>
                  </a:lnTo>
                  <a:lnTo>
                    <a:pt x="62" y="182"/>
                  </a:lnTo>
                  <a:lnTo>
                    <a:pt x="84" y="190"/>
                  </a:lnTo>
                  <a:lnTo>
                    <a:pt x="110" y="194"/>
                  </a:lnTo>
                  <a:lnTo>
                    <a:pt x="138" y="196"/>
                  </a:lnTo>
                  <a:lnTo>
                    <a:pt x="166" y="194"/>
                  </a:lnTo>
                  <a:lnTo>
                    <a:pt x="190" y="190"/>
                  </a:lnTo>
                  <a:lnTo>
                    <a:pt x="214" y="182"/>
                  </a:lnTo>
                  <a:lnTo>
                    <a:pt x="234" y="174"/>
                  </a:lnTo>
                  <a:lnTo>
                    <a:pt x="250" y="164"/>
                  </a:lnTo>
                  <a:lnTo>
                    <a:pt x="264" y="152"/>
                  </a:lnTo>
                  <a:lnTo>
                    <a:pt x="268" y="146"/>
                  </a:lnTo>
                  <a:lnTo>
                    <a:pt x="272" y="138"/>
                  </a:lnTo>
                  <a:lnTo>
                    <a:pt x="274" y="132"/>
                  </a:lnTo>
                  <a:lnTo>
                    <a:pt x="274" y="124"/>
                  </a:lnTo>
                  <a:lnTo>
                    <a:pt x="274" y="72"/>
                  </a:lnTo>
                  <a:lnTo>
                    <a:pt x="274" y="64"/>
                  </a:lnTo>
                  <a:lnTo>
                    <a:pt x="272" y="56"/>
                  </a:lnTo>
                  <a:lnTo>
                    <a:pt x="268" y="50"/>
                  </a:lnTo>
                  <a:lnTo>
                    <a:pt x="264" y="44"/>
                  </a:lnTo>
                  <a:lnTo>
                    <a:pt x="250" y="32"/>
                  </a:lnTo>
                  <a:lnTo>
                    <a:pt x="234" y="22"/>
                  </a:lnTo>
                  <a:lnTo>
                    <a:pt x="214" y="12"/>
                  </a:lnTo>
                  <a:lnTo>
                    <a:pt x="190" y="6"/>
                  </a:lnTo>
                  <a:lnTo>
                    <a:pt x="166" y="2"/>
                  </a:lnTo>
                  <a:lnTo>
                    <a:pt x="138" y="0"/>
                  </a:lnTo>
                  <a:close/>
                </a:path>
              </a:pathLst>
            </a:custGeom>
            <a:noFill/>
            <a:ln w="12">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33" name="Freeform 175">
              <a:extLst>
                <a:ext uri="{FF2B5EF4-FFF2-40B4-BE49-F238E27FC236}">
                  <a16:creationId xmlns:a16="http://schemas.microsoft.com/office/drawing/2014/main" id="{C16DA143-750C-5FFF-93A9-F7538D0BF10E}"/>
                </a:ext>
              </a:extLst>
            </p:cNvPr>
            <p:cNvSpPr>
              <a:spLocks/>
            </p:cNvSpPr>
            <p:nvPr/>
          </p:nvSpPr>
          <p:spPr bwMode="auto">
            <a:xfrm>
              <a:off x="6224842" y="3212783"/>
              <a:ext cx="457565" cy="324867"/>
            </a:xfrm>
            <a:custGeom>
              <a:avLst/>
              <a:gdLst>
                <a:gd name="T0" fmla="*/ 2147483647 w 274"/>
                <a:gd name="T1" fmla="*/ 2147483647 h 172"/>
                <a:gd name="T2" fmla="*/ 2147483647 w 274"/>
                <a:gd name="T3" fmla="*/ 2147483647 h 172"/>
                <a:gd name="T4" fmla="*/ 2147483647 w 274"/>
                <a:gd name="T5" fmla="*/ 2147483647 h 172"/>
                <a:gd name="T6" fmla="*/ 2147483647 w 274"/>
                <a:gd name="T7" fmla="*/ 2147483647 h 172"/>
                <a:gd name="T8" fmla="*/ 2147483647 w 274"/>
                <a:gd name="T9" fmla="*/ 2147483647 h 172"/>
                <a:gd name="T10" fmla="*/ 2147483647 w 274"/>
                <a:gd name="T11" fmla="*/ 2147483647 h 172"/>
                <a:gd name="T12" fmla="*/ 2147483647 w 274"/>
                <a:gd name="T13" fmla="*/ 2147483647 h 172"/>
                <a:gd name="T14" fmla="*/ 2147483647 w 274"/>
                <a:gd name="T15" fmla="*/ 2147483647 h 172"/>
                <a:gd name="T16" fmla="*/ 2147483647 w 274"/>
                <a:gd name="T17" fmla="*/ 0 h 172"/>
                <a:gd name="T18" fmla="*/ 2147483647 w 274"/>
                <a:gd name="T19" fmla="*/ 0 h 172"/>
                <a:gd name="T20" fmla="*/ 2147483647 w 274"/>
                <a:gd name="T21" fmla="*/ 0 h 172"/>
                <a:gd name="T22" fmla="*/ 2147483647 w 274"/>
                <a:gd name="T23" fmla="*/ 0 h 172"/>
                <a:gd name="T24" fmla="*/ 2147483647 w 274"/>
                <a:gd name="T25" fmla="*/ 2147483647 h 172"/>
                <a:gd name="T26" fmla="*/ 2147483647 w 274"/>
                <a:gd name="T27" fmla="*/ 2147483647 h 172"/>
                <a:gd name="T28" fmla="*/ 2147483647 w 274"/>
                <a:gd name="T29" fmla="*/ 2147483647 h 172"/>
                <a:gd name="T30" fmla="*/ 2147483647 w 274"/>
                <a:gd name="T31" fmla="*/ 2147483647 h 172"/>
                <a:gd name="T32" fmla="*/ 2147483647 w 274"/>
                <a:gd name="T33" fmla="*/ 2147483647 h 172"/>
                <a:gd name="T34" fmla="*/ 2147483647 w 274"/>
                <a:gd name="T35" fmla="*/ 2147483647 h 172"/>
                <a:gd name="T36" fmla="*/ 2147483647 w 274"/>
                <a:gd name="T37" fmla="*/ 2147483647 h 172"/>
                <a:gd name="T38" fmla="*/ 0 w 274"/>
                <a:gd name="T39" fmla="*/ 2147483647 h 172"/>
                <a:gd name="T40" fmla="*/ 0 w 274"/>
                <a:gd name="T41" fmla="*/ 2147483647 h 172"/>
                <a:gd name="T42" fmla="*/ 0 w 274"/>
                <a:gd name="T43" fmla="*/ 2147483647 h 172"/>
                <a:gd name="T44" fmla="*/ 2147483647 w 274"/>
                <a:gd name="T45" fmla="*/ 2147483647 h 172"/>
                <a:gd name="T46" fmla="*/ 2147483647 w 274"/>
                <a:gd name="T47" fmla="*/ 2147483647 h 172"/>
                <a:gd name="T48" fmla="*/ 2147483647 w 274"/>
                <a:gd name="T49" fmla="*/ 2147483647 h 172"/>
                <a:gd name="T50" fmla="*/ 2147483647 w 274"/>
                <a:gd name="T51" fmla="*/ 2147483647 h 172"/>
                <a:gd name="T52" fmla="*/ 2147483647 w 274"/>
                <a:gd name="T53" fmla="*/ 2147483647 h 172"/>
                <a:gd name="T54" fmla="*/ 2147483647 w 274"/>
                <a:gd name="T55" fmla="*/ 2147483647 h 172"/>
                <a:gd name="T56" fmla="*/ 2147483647 w 274"/>
                <a:gd name="T57" fmla="*/ 2147483647 h 172"/>
                <a:gd name="T58" fmla="*/ 2147483647 w 274"/>
                <a:gd name="T59" fmla="*/ 2147483647 h 172"/>
                <a:gd name="T60" fmla="*/ 2147483647 w 274"/>
                <a:gd name="T61" fmla="*/ 2147483647 h 172"/>
                <a:gd name="T62" fmla="*/ 2147483647 w 274"/>
                <a:gd name="T63" fmla="*/ 2147483647 h 172"/>
                <a:gd name="T64" fmla="*/ 2147483647 w 274"/>
                <a:gd name="T65" fmla="*/ 2147483647 h 172"/>
                <a:gd name="T66" fmla="*/ 2147483647 w 274"/>
                <a:gd name="T67" fmla="*/ 2147483647 h 172"/>
                <a:gd name="T68" fmla="*/ 2147483647 w 274"/>
                <a:gd name="T69" fmla="*/ 2147483647 h 172"/>
                <a:gd name="T70" fmla="*/ 2147483647 w 274"/>
                <a:gd name="T71" fmla="*/ 2147483647 h 172"/>
                <a:gd name="T72" fmla="*/ 2147483647 w 274"/>
                <a:gd name="T73" fmla="*/ 2147483647 h 172"/>
                <a:gd name="T74" fmla="*/ 2147483647 w 274"/>
                <a:gd name="T75" fmla="*/ 2147483647 h 172"/>
                <a:gd name="T76" fmla="*/ 2147483647 w 274"/>
                <a:gd name="T77" fmla="*/ 2147483647 h 172"/>
                <a:gd name="T78" fmla="*/ 2147483647 w 274"/>
                <a:gd name="T79" fmla="*/ 2147483647 h 172"/>
                <a:gd name="T80" fmla="*/ 2147483647 w 274"/>
                <a:gd name="T81" fmla="*/ 2147483647 h 172"/>
                <a:gd name="T82" fmla="*/ 2147483647 w 274"/>
                <a:gd name="T83" fmla="*/ 2147483647 h 172"/>
                <a:gd name="T84" fmla="*/ 2147483647 w 274"/>
                <a:gd name="T85" fmla="*/ 2147483647 h 172"/>
                <a:gd name="T86" fmla="*/ 2147483647 w 274"/>
                <a:gd name="T87" fmla="*/ 2147483647 h 172"/>
                <a:gd name="T88" fmla="*/ 2147483647 w 274"/>
                <a:gd name="T89" fmla="*/ 2147483647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4"/>
                <a:gd name="T136" fmla="*/ 0 h 172"/>
                <a:gd name="T137" fmla="*/ 274 w 274"/>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4" h="172">
                  <a:moveTo>
                    <a:pt x="248" y="48"/>
                  </a:moveTo>
                  <a:lnTo>
                    <a:pt x="248" y="48"/>
                  </a:lnTo>
                  <a:lnTo>
                    <a:pt x="238" y="40"/>
                  </a:lnTo>
                  <a:lnTo>
                    <a:pt x="228" y="30"/>
                  </a:lnTo>
                  <a:lnTo>
                    <a:pt x="214" y="22"/>
                  </a:lnTo>
                  <a:lnTo>
                    <a:pt x="200" y="14"/>
                  </a:lnTo>
                  <a:lnTo>
                    <a:pt x="186" y="8"/>
                  </a:lnTo>
                  <a:lnTo>
                    <a:pt x="170" y="4"/>
                  </a:lnTo>
                  <a:lnTo>
                    <a:pt x="154" y="0"/>
                  </a:lnTo>
                  <a:lnTo>
                    <a:pt x="138" y="0"/>
                  </a:lnTo>
                  <a:lnTo>
                    <a:pt x="120" y="0"/>
                  </a:lnTo>
                  <a:lnTo>
                    <a:pt x="104" y="4"/>
                  </a:lnTo>
                  <a:lnTo>
                    <a:pt x="90" y="8"/>
                  </a:lnTo>
                  <a:lnTo>
                    <a:pt x="74" y="14"/>
                  </a:lnTo>
                  <a:lnTo>
                    <a:pt x="60" y="22"/>
                  </a:lnTo>
                  <a:lnTo>
                    <a:pt x="48" y="30"/>
                  </a:lnTo>
                  <a:lnTo>
                    <a:pt x="36" y="40"/>
                  </a:lnTo>
                  <a:lnTo>
                    <a:pt x="26" y="48"/>
                  </a:lnTo>
                  <a:lnTo>
                    <a:pt x="0" y="48"/>
                  </a:lnTo>
                  <a:lnTo>
                    <a:pt x="0" y="100"/>
                  </a:lnTo>
                  <a:lnTo>
                    <a:pt x="2" y="108"/>
                  </a:lnTo>
                  <a:lnTo>
                    <a:pt x="4" y="114"/>
                  </a:lnTo>
                  <a:lnTo>
                    <a:pt x="8" y="122"/>
                  </a:lnTo>
                  <a:lnTo>
                    <a:pt x="12" y="128"/>
                  </a:lnTo>
                  <a:lnTo>
                    <a:pt x="24" y="140"/>
                  </a:lnTo>
                  <a:lnTo>
                    <a:pt x="40" y="150"/>
                  </a:lnTo>
                  <a:lnTo>
                    <a:pt x="62" y="158"/>
                  </a:lnTo>
                  <a:lnTo>
                    <a:pt x="84" y="166"/>
                  </a:lnTo>
                  <a:lnTo>
                    <a:pt x="110" y="170"/>
                  </a:lnTo>
                  <a:lnTo>
                    <a:pt x="138" y="172"/>
                  </a:lnTo>
                  <a:lnTo>
                    <a:pt x="166" y="170"/>
                  </a:lnTo>
                  <a:lnTo>
                    <a:pt x="190" y="166"/>
                  </a:lnTo>
                  <a:lnTo>
                    <a:pt x="214" y="158"/>
                  </a:lnTo>
                  <a:lnTo>
                    <a:pt x="234" y="150"/>
                  </a:lnTo>
                  <a:lnTo>
                    <a:pt x="250" y="140"/>
                  </a:lnTo>
                  <a:lnTo>
                    <a:pt x="264" y="128"/>
                  </a:lnTo>
                  <a:lnTo>
                    <a:pt x="268" y="122"/>
                  </a:lnTo>
                  <a:lnTo>
                    <a:pt x="272" y="114"/>
                  </a:lnTo>
                  <a:lnTo>
                    <a:pt x="274" y="108"/>
                  </a:lnTo>
                  <a:lnTo>
                    <a:pt x="274" y="100"/>
                  </a:lnTo>
                  <a:lnTo>
                    <a:pt x="274" y="48"/>
                  </a:lnTo>
                  <a:lnTo>
                    <a:pt x="248" y="48"/>
                  </a:lnTo>
                  <a:close/>
                </a:path>
              </a:pathLst>
            </a:custGeom>
            <a:solidFill>
              <a:srgbClr val="00778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34" name="Freeform 176">
              <a:extLst>
                <a:ext uri="{FF2B5EF4-FFF2-40B4-BE49-F238E27FC236}">
                  <a16:creationId xmlns:a16="http://schemas.microsoft.com/office/drawing/2014/main" id="{A66A2D51-0E91-9C33-7831-8A7EE56299EA}"/>
                </a:ext>
              </a:extLst>
            </p:cNvPr>
            <p:cNvSpPr>
              <a:spLocks/>
            </p:cNvSpPr>
            <p:nvPr/>
          </p:nvSpPr>
          <p:spPr bwMode="auto">
            <a:xfrm>
              <a:off x="6224842" y="3212783"/>
              <a:ext cx="457565" cy="324867"/>
            </a:xfrm>
            <a:custGeom>
              <a:avLst/>
              <a:gdLst>
                <a:gd name="T0" fmla="*/ 2147483647 w 274"/>
                <a:gd name="T1" fmla="*/ 2147483647 h 172"/>
                <a:gd name="T2" fmla="*/ 2147483647 w 274"/>
                <a:gd name="T3" fmla="*/ 2147483647 h 172"/>
                <a:gd name="T4" fmla="*/ 2147483647 w 274"/>
                <a:gd name="T5" fmla="*/ 2147483647 h 172"/>
                <a:gd name="T6" fmla="*/ 2147483647 w 274"/>
                <a:gd name="T7" fmla="*/ 2147483647 h 172"/>
                <a:gd name="T8" fmla="*/ 2147483647 w 274"/>
                <a:gd name="T9" fmla="*/ 2147483647 h 172"/>
                <a:gd name="T10" fmla="*/ 2147483647 w 274"/>
                <a:gd name="T11" fmla="*/ 2147483647 h 172"/>
                <a:gd name="T12" fmla="*/ 2147483647 w 274"/>
                <a:gd name="T13" fmla="*/ 2147483647 h 172"/>
                <a:gd name="T14" fmla="*/ 2147483647 w 274"/>
                <a:gd name="T15" fmla="*/ 2147483647 h 172"/>
                <a:gd name="T16" fmla="*/ 2147483647 w 274"/>
                <a:gd name="T17" fmla="*/ 0 h 172"/>
                <a:gd name="T18" fmla="*/ 2147483647 w 274"/>
                <a:gd name="T19" fmla="*/ 0 h 172"/>
                <a:gd name="T20" fmla="*/ 2147483647 w 274"/>
                <a:gd name="T21" fmla="*/ 0 h 172"/>
                <a:gd name="T22" fmla="*/ 2147483647 w 274"/>
                <a:gd name="T23" fmla="*/ 0 h 172"/>
                <a:gd name="T24" fmla="*/ 2147483647 w 274"/>
                <a:gd name="T25" fmla="*/ 2147483647 h 172"/>
                <a:gd name="T26" fmla="*/ 2147483647 w 274"/>
                <a:gd name="T27" fmla="*/ 2147483647 h 172"/>
                <a:gd name="T28" fmla="*/ 2147483647 w 274"/>
                <a:gd name="T29" fmla="*/ 2147483647 h 172"/>
                <a:gd name="T30" fmla="*/ 2147483647 w 274"/>
                <a:gd name="T31" fmla="*/ 2147483647 h 172"/>
                <a:gd name="T32" fmla="*/ 2147483647 w 274"/>
                <a:gd name="T33" fmla="*/ 2147483647 h 172"/>
                <a:gd name="T34" fmla="*/ 2147483647 w 274"/>
                <a:gd name="T35" fmla="*/ 2147483647 h 172"/>
                <a:gd name="T36" fmla="*/ 2147483647 w 274"/>
                <a:gd name="T37" fmla="*/ 2147483647 h 172"/>
                <a:gd name="T38" fmla="*/ 0 w 274"/>
                <a:gd name="T39" fmla="*/ 2147483647 h 172"/>
                <a:gd name="T40" fmla="*/ 0 w 274"/>
                <a:gd name="T41" fmla="*/ 2147483647 h 172"/>
                <a:gd name="T42" fmla="*/ 0 w 274"/>
                <a:gd name="T43" fmla="*/ 2147483647 h 172"/>
                <a:gd name="T44" fmla="*/ 2147483647 w 274"/>
                <a:gd name="T45" fmla="*/ 2147483647 h 172"/>
                <a:gd name="T46" fmla="*/ 2147483647 w 274"/>
                <a:gd name="T47" fmla="*/ 2147483647 h 172"/>
                <a:gd name="T48" fmla="*/ 2147483647 w 274"/>
                <a:gd name="T49" fmla="*/ 2147483647 h 172"/>
                <a:gd name="T50" fmla="*/ 2147483647 w 274"/>
                <a:gd name="T51" fmla="*/ 2147483647 h 172"/>
                <a:gd name="T52" fmla="*/ 2147483647 w 274"/>
                <a:gd name="T53" fmla="*/ 2147483647 h 172"/>
                <a:gd name="T54" fmla="*/ 2147483647 w 274"/>
                <a:gd name="T55" fmla="*/ 2147483647 h 172"/>
                <a:gd name="T56" fmla="*/ 2147483647 w 274"/>
                <a:gd name="T57" fmla="*/ 2147483647 h 172"/>
                <a:gd name="T58" fmla="*/ 2147483647 w 274"/>
                <a:gd name="T59" fmla="*/ 2147483647 h 172"/>
                <a:gd name="T60" fmla="*/ 2147483647 w 274"/>
                <a:gd name="T61" fmla="*/ 2147483647 h 172"/>
                <a:gd name="T62" fmla="*/ 2147483647 w 274"/>
                <a:gd name="T63" fmla="*/ 2147483647 h 172"/>
                <a:gd name="T64" fmla="*/ 2147483647 w 274"/>
                <a:gd name="T65" fmla="*/ 2147483647 h 172"/>
                <a:gd name="T66" fmla="*/ 2147483647 w 274"/>
                <a:gd name="T67" fmla="*/ 2147483647 h 172"/>
                <a:gd name="T68" fmla="*/ 2147483647 w 274"/>
                <a:gd name="T69" fmla="*/ 2147483647 h 172"/>
                <a:gd name="T70" fmla="*/ 2147483647 w 274"/>
                <a:gd name="T71" fmla="*/ 2147483647 h 172"/>
                <a:gd name="T72" fmla="*/ 2147483647 w 274"/>
                <a:gd name="T73" fmla="*/ 2147483647 h 172"/>
                <a:gd name="T74" fmla="*/ 2147483647 w 274"/>
                <a:gd name="T75" fmla="*/ 2147483647 h 172"/>
                <a:gd name="T76" fmla="*/ 2147483647 w 274"/>
                <a:gd name="T77" fmla="*/ 2147483647 h 172"/>
                <a:gd name="T78" fmla="*/ 2147483647 w 274"/>
                <a:gd name="T79" fmla="*/ 2147483647 h 172"/>
                <a:gd name="T80" fmla="*/ 2147483647 w 274"/>
                <a:gd name="T81" fmla="*/ 2147483647 h 172"/>
                <a:gd name="T82" fmla="*/ 2147483647 w 274"/>
                <a:gd name="T83" fmla="*/ 2147483647 h 172"/>
                <a:gd name="T84" fmla="*/ 2147483647 w 274"/>
                <a:gd name="T85" fmla="*/ 2147483647 h 172"/>
                <a:gd name="T86" fmla="*/ 2147483647 w 274"/>
                <a:gd name="T87" fmla="*/ 2147483647 h 172"/>
                <a:gd name="T88" fmla="*/ 2147483647 w 274"/>
                <a:gd name="T89" fmla="*/ 2147483647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4"/>
                <a:gd name="T136" fmla="*/ 0 h 172"/>
                <a:gd name="T137" fmla="*/ 274 w 274"/>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4" h="172">
                  <a:moveTo>
                    <a:pt x="248" y="48"/>
                  </a:moveTo>
                  <a:lnTo>
                    <a:pt x="248" y="48"/>
                  </a:lnTo>
                  <a:lnTo>
                    <a:pt x="238" y="40"/>
                  </a:lnTo>
                  <a:lnTo>
                    <a:pt x="228" y="30"/>
                  </a:lnTo>
                  <a:lnTo>
                    <a:pt x="214" y="22"/>
                  </a:lnTo>
                  <a:lnTo>
                    <a:pt x="200" y="14"/>
                  </a:lnTo>
                  <a:lnTo>
                    <a:pt x="186" y="8"/>
                  </a:lnTo>
                  <a:lnTo>
                    <a:pt x="170" y="4"/>
                  </a:lnTo>
                  <a:lnTo>
                    <a:pt x="154" y="0"/>
                  </a:lnTo>
                  <a:lnTo>
                    <a:pt x="138" y="0"/>
                  </a:lnTo>
                  <a:lnTo>
                    <a:pt x="120" y="0"/>
                  </a:lnTo>
                  <a:lnTo>
                    <a:pt x="104" y="4"/>
                  </a:lnTo>
                  <a:lnTo>
                    <a:pt x="90" y="8"/>
                  </a:lnTo>
                  <a:lnTo>
                    <a:pt x="74" y="14"/>
                  </a:lnTo>
                  <a:lnTo>
                    <a:pt x="60" y="22"/>
                  </a:lnTo>
                  <a:lnTo>
                    <a:pt x="48" y="30"/>
                  </a:lnTo>
                  <a:lnTo>
                    <a:pt x="36" y="40"/>
                  </a:lnTo>
                  <a:lnTo>
                    <a:pt x="26" y="48"/>
                  </a:lnTo>
                  <a:lnTo>
                    <a:pt x="0" y="48"/>
                  </a:lnTo>
                  <a:lnTo>
                    <a:pt x="0" y="100"/>
                  </a:lnTo>
                  <a:lnTo>
                    <a:pt x="2" y="108"/>
                  </a:lnTo>
                  <a:lnTo>
                    <a:pt x="4" y="114"/>
                  </a:lnTo>
                  <a:lnTo>
                    <a:pt x="8" y="122"/>
                  </a:lnTo>
                  <a:lnTo>
                    <a:pt x="12" y="128"/>
                  </a:lnTo>
                  <a:lnTo>
                    <a:pt x="24" y="140"/>
                  </a:lnTo>
                  <a:lnTo>
                    <a:pt x="40" y="150"/>
                  </a:lnTo>
                  <a:lnTo>
                    <a:pt x="62" y="158"/>
                  </a:lnTo>
                  <a:lnTo>
                    <a:pt x="84" y="166"/>
                  </a:lnTo>
                  <a:lnTo>
                    <a:pt x="110" y="170"/>
                  </a:lnTo>
                  <a:lnTo>
                    <a:pt x="138" y="172"/>
                  </a:lnTo>
                  <a:lnTo>
                    <a:pt x="166" y="170"/>
                  </a:lnTo>
                  <a:lnTo>
                    <a:pt x="190" y="166"/>
                  </a:lnTo>
                  <a:lnTo>
                    <a:pt x="214" y="158"/>
                  </a:lnTo>
                  <a:lnTo>
                    <a:pt x="234" y="150"/>
                  </a:lnTo>
                  <a:lnTo>
                    <a:pt x="250" y="140"/>
                  </a:lnTo>
                  <a:lnTo>
                    <a:pt x="264" y="128"/>
                  </a:lnTo>
                  <a:lnTo>
                    <a:pt x="268" y="122"/>
                  </a:lnTo>
                  <a:lnTo>
                    <a:pt x="272" y="114"/>
                  </a:lnTo>
                  <a:lnTo>
                    <a:pt x="274" y="108"/>
                  </a:lnTo>
                  <a:lnTo>
                    <a:pt x="274" y="100"/>
                  </a:lnTo>
                  <a:lnTo>
                    <a:pt x="274" y="48"/>
                  </a:lnTo>
                  <a:lnTo>
                    <a:pt x="248" y="48"/>
                  </a:lnTo>
                </a:path>
              </a:pathLst>
            </a:custGeom>
            <a:no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35" name="Freeform 177">
              <a:extLst>
                <a:ext uri="{FF2B5EF4-FFF2-40B4-BE49-F238E27FC236}">
                  <a16:creationId xmlns:a16="http://schemas.microsoft.com/office/drawing/2014/main" id="{7F1F29F0-2B88-49C3-FAED-928D12783730}"/>
                </a:ext>
              </a:extLst>
            </p:cNvPr>
            <p:cNvSpPr>
              <a:spLocks/>
            </p:cNvSpPr>
            <p:nvPr/>
          </p:nvSpPr>
          <p:spPr bwMode="auto">
            <a:xfrm>
              <a:off x="6224842" y="3171229"/>
              <a:ext cx="457565" cy="268204"/>
            </a:xfrm>
            <a:custGeom>
              <a:avLst/>
              <a:gdLst>
                <a:gd name="T0" fmla="*/ 2147483647 w 274"/>
                <a:gd name="T1" fmla="*/ 2147483647 h 142"/>
                <a:gd name="T2" fmla="*/ 2147483647 w 274"/>
                <a:gd name="T3" fmla="*/ 2147483647 h 142"/>
                <a:gd name="T4" fmla="*/ 2147483647 w 274"/>
                <a:gd name="T5" fmla="*/ 2147483647 h 142"/>
                <a:gd name="T6" fmla="*/ 2147483647 w 274"/>
                <a:gd name="T7" fmla="*/ 2147483647 h 142"/>
                <a:gd name="T8" fmla="*/ 2147483647 w 274"/>
                <a:gd name="T9" fmla="*/ 2147483647 h 142"/>
                <a:gd name="T10" fmla="*/ 2147483647 w 274"/>
                <a:gd name="T11" fmla="*/ 2147483647 h 142"/>
                <a:gd name="T12" fmla="*/ 2147483647 w 274"/>
                <a:gd name="T13" fmla="*/ 2147483647 h 142"/>
                <a:gd name="T14" fmla="*/ 2147483647 w 274"/>
                <a:gd name="T15" fmla="*/ 2147483647 h 142"/>
                <a:gd name="T16" fmla="*/ 2147483647 w 274"/>
                <a:gd name="T17" fmla="*/ 2147483647 h 142"/>
                <a:gd name="T18" fmla="*/ 2147483647 w 274"/>
                <a:gd name="T19" fmla="*/ 2147483647 h 142"/>
                <a:gd name="T20" fmla="*/ 2147483647 w 274"/>
                <a:gd name="T21" fmla="*/ 2147483647 h 142"/>
                <a:gd name="T22" fmla="*/ 2147483647 w 274"/>
                <a:gd name="T23" fmla="*/ 2147483647 h 142"/>
                <a:gd name="T24" fmla="*/ 2147483647 w 274"/>
                <a:gd name="T25" fmla="*/ 2147483647 h 142"/>
                <a:gd name="T26" fmla="*/ 2147483647 w 274"/>
                <a:gd name="T27" fmla="*/ 2147483647 h 142"/>
                <a:gd name="T28" fmla="*/ 2147483647 w 274"/>
                <a:gd name="T29" fmla="*/ 2147483647 h 142"/>
                <a:gd name="T30" fmla="*/ 2147483647 w 274"/>
                <a:gd name="T31" fmla="*/ 2147483647 h 142"/>
                <a:gd name="T32" fmla="*/ 2147483647 w 274"/>
                <a:gd name="T33" fmla="*/ 2147483647 h 142"/>
                <a:gd name="T34" fmla="*/ 2147483647 w 274"/>
                <a:gd name="T35" fmla="*/ 2147483647 h 142"/>
                <a:gd name="T36" fmla="*/ 2147483647 w 274"/>
                <a:gd name="T37" fmla="*/ 2147483647 h 142"/>
                <a:gd name="T38" fmla="*/ 2147483647 w 274"/>
                <a:gd name="T39" fmla="*/ 2147483647 h 142"/>
                <a:gd name="T40" fmla="*/ 2147483647 w 274"/>
                <a:gd name="T41" fmla="*/ 2147483647 h 142"/>
                <a:gd name="T42" fmla="*/ 2147483647 w 274"/>
                <a:gd name="T43" fmla="*/ 2147483647 h 142"/>
                <a:gd name="T44" fmla="*/ 0 w 274"/>
                <a:gd name="T45" fmla="*/ 2147483647 h 142"/>
                <a:gd name="T46" fmla="*/ 0 w 274"/>
                <a:gd name="T47" fmla="*/ 2147483647 h 142"/>
                <a:gd name="T48" fmla="*/ 2147483647 w 274"/>
                <a:gd name="T49" fmla="*/ 2147483647 h 142"/>
                <a:gd name="T50" fmla="*/ 2147483647 w 274"/>
                <a:gd name="T51" fmla="*/ 2147483647 h 142"/>
                <a:gd name="T52" fmla="*/ 2147483647 w 274"/>
                <a:gd name="T53" fmla="*/ 2147483647 h 142"/>
                <a:gd name="T54" fmla="*/ 2147483647 w 274"/>
                <a:gd name="T55" fmla="*/ 2147483647 h 142"/>
                <a:gd name="T56" fmla="*/ 2147483647 w 274"/>
                <a:gd name="T57" fmla="*/ 2147483647 h 142"/>
                <a:gd name="T58" fmla="*/ 2147483647 w 274"/>
                <a:gd name="T59" fmla="*/ 2147483647 h 142"/>
                <a:gd name="T60" fmla="*/ 2147483647 w 274"/>
                <a:gd name="T61" fmla="*/ 2147483647 h 142"/>
                <a:gd name="T62" fmla="*/ 2147483647 w 274"/>
                <a:gd name="T63" fmla="*/ 2147483647 h 142"/>
                <a:gd name="T64" fmla="*/ 2147483647 w 274"/>
                <a:gd name="T65" fmla="*/ 2147483647 h 142"/>
                <a:gd name="T66" fmla="*/ 2147483647 w 274"/>
                <a:gd name="T67" fmla="*/ 0 h 142"/>
                <a:gd name="T68" fmla="*/ 2147483647 w 274"/>
                <a:gd name="T69" fmla="*/ 0 h 142"/>
                <a:gd name="T70" fmla="*/ 2147483647 w 274"/>
                <a:gd name="T71" fmla="*/ 2147483647 h 142"/>
                <a:gd name="T72" fmla="*/ 2147483647 w 274"/>
                <a:gd name="T73" fmla="*/ 2147483647 h 142"/>
                <a:gd name="T74" fmla="*/ 2147483647 w 274"/>
                <a:gd name="T75" fmla="*/ 2147483647 h 142"/>
                <a:gd name="T76" fmla="*/ 2147483647 w 274"/>
                <a:gd name="T77" fmla="*/ 2147483647 h 142"/>
                <a:gd name="T78" fmla="*/ 2147483647 w 274"/>
                <a:gd name="T79" fmla="*/ 2147483647 h 142"/>
                <a:gd name="T80" fmla="*/ 2147483647 w 274"/>
                <a:gd name="T81" fmla="*/ 2147483647 h 142"/>
                <a:gd name="T82" fmla="*/ 2147483647 w 274"/>
                <a:gd name="T83" fmla="*/ 2147483647 h 142"/>
                <a:gd name="T84" fmla="*/ 2147483647 w 274"/>
                <a:gd name="T85" fmla="*/ 2147483647 h 142"/>
                <a:gd name="T86" fmla="*/ 2147483647 w 274"/>
                <a:gd name="T87" fmla="*/ 2147483647 h 142"/>
                <a:gd name="T88" fmla="*/ 2147483647 w 274"/>
                <a:gd name="T89" fmla="*/ 2147483647 h 1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4"/>
                <a:gd name="T136" fmla="*/ 0 h 142"/>
                <a:gd name="T137" fmla="*/ 274 w 274"/>
                <a:gd name="T138" fmla="*/ 142 h 1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4" h="142">
                  <a:moveTo>
                    <a:pt x="274" y="70"/>
                  </a:moveTo>
                  <a:lnTo>
                    <a:pt x="274" y="70"/>
                  </a:lnTo>
                  <a:lnTo>
                    <a:pt x="274" y="78"/>
                  </a:lnTo>
                  <a:lnTo>
                    <a:pt x="272" y="86"/>
                  </a:lnTo>
                  <a:lnTo>
                    <a:pt x="268" y="92"/>
                  </a:lnTo>
                  <a:lnTo>
                    <a:pt x="264" y="98"/>
                  </a:lnTo>
                  <a:lnTo>
                    <a:pt x="250" y="110"/>
                  </a:lnTo>
                  <a:lnTo>
                    <a:pt x="234" y="120"/>
                  </a:lnTo>
                  <a:lnTo>
                    <a:pt x="214" y="130"/>
                  </a:lnTo>
                  <a:lnTo>
                    <a:pt x="190" y="136"/>
                  </a:lnTo>
                  <a:lnTo>
                    <a:pt x="166" y="140"/>
                  </a:lnTo>
                  <a:lnTo>
                    <a:pt x="138" y="142"/>
                  </a:lnTo>
                  <a:lnTo>
                    <a:pt x="110" y="140"/>
                  </a:lnTo>
                  <a:lnTo>
                    <a:pt x="84" y="136"/>
                  </a:lnTo>
                  <a:lnTo>
                    <a:pt x="62" y="130"/>
                  </a:lnTo>
                  <a:lnTo>
                    <a:pt x="40" y="120"/>
                  </a:lnTo>
                  <a:lnTo>
                    <a:pt x="24" y="110"/>
                  </a:lnTo>
                  <a:lnTo>
                    <a:pt x="12" y="98"/>
                  </a:lnTo>
                  <a:lnTo>
                    <a:pt x="8" y="92"/>
                  </a:lnTo>
                  <a:lnTo>
                    <a:pt x="4" y="86"/>
                  </a:lnTo>
                  <a:lnTo>
                    <a:pt x="2" y="78"/>
                  </a:lnTo>
                  <a:lnTo>
                    <a:pt x="0" y="70"/>
                  </a:lnTo>
                  <a:lnTo>
                    <a:pt x="2" y="64"/>
                  </a:lnTo>
                  <a:lnTo>
                    <a:pt x="4" y="56"/>
                  </a:lnTo>
                  <a:lnTo>
                    <a:pt x="8" y="50"/>
                  </a:lnTo>
                  <a:lnTo>
                    <a:pt x="12" y="44"/>
                  </a:lnTo>
                  <a:lnTo>
                    <a:pt x="24" y="32"/>
                  </a:lnTo>
                  <a:lnTo>
                    <a:pt x="40" y="20"/>
                  </a:lnTo>
                  <a:lnTo>
                    <a:pt x="62" y="12"/>
                  </a:lnTo>
                  <a:lnTo>
                    <a:pt x="84" y="6"/>
                  </a:lnTo>
                  <a:lnTo>
                    <a:pt x="110" y="2"/>
                  </a:lnTo>
                  <a:lnTo>
                    <a:pt x="138" y="0"/>
                  </a:lnTo>
                  <a:lnTo>
                    <a:pt x="166" y="2"/>
                  </a:lnTo>
                  <a:lnTo>
                    <a:pt x="190" y="6"/>
                  </a:lnTo>
                  <a:lnTo>
                    <a:pt x="214" y="12"/>
                  </a:lnTo>
                  <a:lnTo>
                    <a:pt x="234" y="20"/>
                  </a:lnTo>
                  <a:lnTo>
                    <a:pt x="250" y="32"/>
                  </a:lnTo>
                  <a:lnTo>
                    <a:pt x="264" y="44"/>
                  </a:lnTo>
                  <a:lnTo>
                    <a:pt x="268" y="50"/>
                  </a:lnTo>
                  <a:lnTo>
                    <a:pt x="272" y="56"/>
                  </a:lnTo>
                  <a:lnTo>
                    <a:pt x="274" y="64"/>
                  </a:lnTo>
                  <a:lnTo>
                    <a:pt x="274" y="70"/>
                  </a:lnTo>
                  <a:close/>
                </a:path>
              </a:pathLst>
            </a:custGeom>
            <a:solidFill>
              <a:srgbClr val="58A9AC"/>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36" name="Freeform 178">
              <a:extLst>
                <a:ext uri="{FF2B5EF4-FFF2-40B4-BE49-F238E27FC236}">
                  <a16:creationId xmlns:a16="http://schemas.microsoft.com/office/drawing/2014/main" id="{985DB668-C01E-CE66-A887-829DFA579AA0}"/>
                </a:ext>
              </a:extLst>
            </p:cNvPr>
            <p:cNvSpPr>
              <a:spLocks/>
            </p:cNvSpPr>
            <p:nvPr/>
          </p:nvSpPr>
          <p:spPr bwMode="auto">
            <a:xfrm>
              <a:off x="6224842" y="3171229"/>
              <a:ext cx="457565" cy="268204"/>
            </a:xfrm>
            <a:custGeom>
              <a:avLst/>
              <a:gdLst>
                <a:gd name="T0" fmla="*/ 2147483647 w 274"/>
                <a:gd name="T1" fmla="*/ 2147483647 h 142"/>
                <a:gd name="T2" fmla="*/ 2147483647 w 274"/>
                <a:gd name="T3" fmla="*/ 2147483647 h 142"/>
                <a:gd name="T4" fmla="*/ 2147483647 w 274"/>
                <a:gd name="T5" fmla="*/ 2147483647 h 142"/>
                <a:gd name="T6" fmla="*/ 2147483647 w 274"/>
                <a:gd name="T7" fmla="*/ 2147483647 h 142"/>
                <a:gd name="T8" fmla="*/ 2147483647 w 274"/>
                <a:gd name="T9" fmla="*/ 2147483647 h 142"/>
                <a:gd name="T10" fmla="*/ 2147483647 w 274"/>
                <a:gd name="T11" fmla="*/ 2147483647 h 142"/>
                <a:gd name="T12" fmla="*/ 2147483647 w 274"/>
                <a:gd name="T13" fmla="*/ 2147483647 h 142"/>
                <a:gd name="T14" fmla="*/ 2147483647 w 274"/>
                <a:gd name="T15" fmla="*/ 2147483647 h 142"/>
                <a:gd name="T16" fmla="*/ 2147483647 w 274"/>
                <a:gd name="T17" fmla="*/ 2147483647 h 142"/>
                <a:gd name="T18" fmla="*/ 2147483647 w 274"/>
                <a:gd name="T19" fmla="*/ 2147483647 h 142"/>
                <a:gd name="T20" fmla="*/ 2147483647 w 274"/>
                <a:gd name="T21" fmla="*/ 2147483647 h 142"/>
                <a:gd name="T22" fmla="*/ 2147483647 w 274"/>
                <a:gd name="T23" fmla="*/ 2147483647 h 142"/>
                <a:gd name="T24" fmla="*/ 2147483647 w 274"/>
                <a:gd name="T25" fmla="*/ 2147483647 h 142"/>
                <a:gd name="T26" fmla="*/ 2147483647 w 274"/>
                <a:gd name="T27" fmla="*/ 2147483647 h 142"/>
                <a:gd name="T28" fmla="*/ 2147483647 w 274"/>
                <a:gd name="T29" fmla="*/ 2147483647 h 142"/>
                <a:gd name="T30" fmla="*/ 2147483647 w 274"/>
                <a:gd name="T31" fmla="*/ 2147483647 h 142"/>
                <a:gd name="T32" fmla="*/ 2147483647 w 274"/>
                <a:gd name="T33" fmla="*/ 2147483647 h 142"/>
                <a:gd name="T34" fmla="*/ 2147483647 w 274"/>
                <a:gd name="T35" fmla="*/ 2147483647 h 142"/>
                <a:gd name="T36" fmla="*/ 2147483647 w 274"/>
                <a:gd name="T37" fmla="*/ 2147483647 h 142"/>
                <a:gd name="T38" fmla="*/ 2147483647 w 274"/>
                <a:gd name="T39" fmla="*/ 2147483647 h 142"/>
                <a:gd name="T40" fmla="*/ 2147483647 w 274"/>
                <a:gd name="T41" fmla="*/ 2147483647 h 142"/>
                <a:gd name="T42" fmla="*/ 2147483647 w 274"/>
                <a:gd name="T43" fmla="*/ 2147483647 h 142"/>
                <a:gd name="T44" fmla="*/ 0 w 274"/>
                <a:gd name="T45" fmla="*/ 2147483647 h 142"/>
                <a:gd name="T46" fmla="*/ 0 w 274"/>
                <a:gd name="T47" fmla="*/ 2147483647 h 142"/>
                <a:gd name="T48" fmla="*/ 2147483647 w 274"/>
                <a:gd name="T49" fmla="*/ 2147483647 h 142"/>
                <a:gd name="T50" fmla="*/ 2147483647 w 274"/>
                <a:gd name="T51" fmla="*/ 2147483647 h 142"/>
                <a:gd name="T52" fmla="*/ 2147483647 w 274"/>
                <a:gd name="T53" fmla="*/ 2147483647 h 142"/>
                <a:gd name="T54" fmla="*/ 2147483647 w 274"/>
                <a:gd name="T55" fmla="*/ 2147483647 h 142"/>
                <a:gd name="T56" fmla="*/ 2147483647 w 274"/>
                <a:gd name="T57" fmla="*/ 2147483647 h 142"/>
                <a:gd name="T58" fmla="*/ 2147483647 w 274"/>
                <a:gd name="T59" fmla="*/ 2147483647 h 142"/>
                <a:gd name="T60" fmla="*/ 2147483647 w 274"/>
                <a:gd name="T61" fmla="*/ 2147483647 h 142"/>
                <a:gd name="T62" fmla="*/ 2147483647 w 274"/>
                <a:gd name="T63" fmla="*/ 2147483647 h 142"/>
                <a:gd name="T64" fmla="*/ 2147483647 w 274"/>
                <a:gd name="T65" fmla="*/ 2147483647 h 142"/>
                <a:gd name="T66" fmla="*/ 2147483647 w 274"/>
                <a:gd name="T67" fmla="*/ 0 h 142"/>
                <a:gd name="T68" fmla="*/ 2147483647 w 274"/>
                <a:gd name="T69" fmla="*/ 0 h 142"/>
                <a:gd name="T70" fmla="*/ 2147483647 w 274"/>
                <a:gd name="T71" fmla="*/ 2147483647 h 142"/>
                <a:gd name="T72" fmla="*/ 2147483647 w 274"/>
                <a:gd name="T73" fmla="*/ 2147483647 h 142"/>
                <a:gd name="T74" fmla="*/ 2147483647 w 274"/>
                <a:gd name="T75" fmla="*/ 2147483647 h 142"/>
                <a:gd name="T76" fmla="*/ 2147483647 w 274"/>
                <a:gd name="T77" fmla="*/ 2147483647 h 142"/>
                <a:gd name="T78" fmla="*/ 2147483647 w 274"/>
                <a:gd name="T79" fmla="*/ 2147483647 h 142"/>
                <a:gd name="T80" fmla="*/ 2147483647 w 274"/>
                <a:gd name="T81" fmla="*/ 2147483647 h 142"/>
                <a:gd name="T82" fmla="*/ 2147483647 w 274"/>
                <a:gd name="T83" fmla="*/ 2147483647 h 142"/>
                <a:gd name="T84" fmla="*/ 2147483647 w 274"/>
                <a:gd name="T85" fmla="*/ 2147483647 h 142"/>
                <a:gd name="T86" fmla="*/ 2147483647 w 274"/>
                <a:gd name="T87" fmla="*/ 2147483647 h 142"/>
                <a:gd name="T88" fmla="*/ 2147483647 w 274"/>
                <a:gd name="T89" fmla="*/ 2147483647 h 1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4"/>
                <a:gd name="T136" fmla="*/ 0 h 142"/>
                <a:gd name="T137" fmla="*/ 274 w 274"/>
                <a:gd name="T138" fmla="*/ 142 h 1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4" h="142">
                  <a:moveTo>
                    <a:pt x="274" y="70"/>
                  </a:moveTo>
                  <a:lnTo>
                    <a:pt x="274" y="70"/>
                  </a:lnTo>
                  <a:lnTo>
                    <a:pt x="274" y="78"/>
                  </a:lnTo>
                  <a:lnTo>
                    <a:pt x="272" y="86"/>
                  </a:lnTo>
                  <a:lnTo>
                    <a:pt x="268" y="92"/>
                  </a:lnTo>
                  <a:lnTo>
                    <a:pt x="264" y="98"/>
                  </a:lnTo>
                  <a:lnTo>
                    <a:pt x="250" y="110"/>
                  </a:lnTo>
                  <a:lnTo>
                    <a:pt x="234" y="120"/>
                  </a:lnTo>
                  <a:lnTo>
                    <a:pt x="214" y="130"/>
                  </a:lnTo>
                  <a:lnTo>
                    <a:pt x="190" y="136"/>
                  </a:lnTo>
                  <a:lnTo>
                    <a:pt x="166" y="140"/>
                  </a:lnTo>
                  <a:lnTo>
                    <a:pt x="138" y="142"/>
                  </a:lnTo>
                  <a:lnTo>
                    <a:pt x="110" y="140"/>
                  </a:lnTo>
                  <a:lnTo>
                    <a:pt x="84" y="136"/>
                  </a:lnTo>
                  <a:lnTo>
                    <a:pt x="62" y="130"/>
                  </a:lnTo>
                  <a:lnTo>
                    <a:pt x="40" y="120"/>
                  </a:lnTo>
                  <a:lnTo>
                    <a:pt x="24" y="110"/>
                  </a:lnTo>
                  <a:lnTo>
                    <a:pt x="12" y="98"/>
                  </a:lnTo>
                  <a:lnTo>
                    <a:pt x="8" y="92"/>
                  </a:lnTo>
                  <a:lnTo>
                    <a:pt x="4" y="86"/>
                  </a:lnTo>
                  <a:lnTo>
                    <a:pt x="2" y="78"/>
                  </a:lnTo>
                  <a:lnTo>
                    <a:pt x="0" y="70"/>
                  </a:lnTo>
                  <a:lnTo>
                    <a:pt x="2" y="64"/>
                  </a:lnTo>
                  <a:lnTo>
                    <a:pt x="4" y="56"/>
                  </a:lnTo>
                  <a:lnTo>
                    <a:pt x="8" y="50"/>
                  </a:lnTo>
                  <a:lnTo>
                    <a:pt x="12" y="44"/>
                  </a:lnTo>
                  <a:lnTo>
                    <a:pt x="24" y="32"/>
                  </a:lnTo>
                  <a:lnTo>
                    <a:pt x="40" y="20"/>
                  </a:lnTo>
                  <a:lnTo>
                    <a:pt x="62" y="12"/>
                  </a:lnTo>
                  <a:lnTo>
                    <a:pt x="84" y="6"/>
                  </a:lnTo>
                  <a:lnTo>
                    <a:pt x="110" y="2"/>
                  </a:lnTo>
                  <a:lnTo>
                    <a:pt x="138" y="0"/>
                  </a:lnTo>
                  <a:lnTo>
                    <a:pt x="166" y="2"/>
                  </a:lnTo>
                  <a:lnTo>
                    <a:pt x="190" y="6"/>
                  </a:lnTo>
                  <a:lnTo>
                    <a:pt x="214" y="12"/>
                  </a:lnTo>
                  <a:lnTo>
                    <a:pt x="234" y="20"/>
                  </a:lnTo>
                  <a:lnTo>
                    <a:pt x="250" y="32"/>
                  </a:lnTo>
                  <a:lnTo>
                    <a:pt x="264" y="44"/>
                  </a:lnTo>
                  <a:lnTo>
                    <a:pt x="268" y="50"/>
                  </a:lnTo>
                  <a:lnTo>
                    <a:pt x="272" y="56"/>
                  </a:lnTo>
                  <a:lnTo>
                    <a:pt x="274" y="64"/>
                  </a:lnTo>
                  <a:lnTo>
                    <a:pt x="274" y="70"/>
                  </a:lnTo>
                </a:path>
              </a:pathLst>
            </a:custGeom>
            <a:no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37" name="Freeform 179">
              <a:extLst>
                <a:ext uri="{FF2B5EF4-FFF2-40B4-BE49-F238E27FC236}">
                  <a16:creationId xmlns:a16="http://schemas.microsoft.com/office/drawing/2014/main" id="{A2446E9D-D56C-2DF8-F345-E64D4F43FE9E}"/>
                </a:ext>
              </a:extLst>
            </p:cNvPr>
            <p:cNvSpPr>
              <a:spLocks/>
            </p:cNvSpPr>
            <p:nvPr/>
          </p:nvSpPr>
          <p:spPr bwMode="auto">
            <a:xfrm>
              <a:off x="6301659" y="3224116"/>
              <a:ext cx="136936" cy="71773"/>
            </a:xfrm>
            <a:custGeom>
              <a:avLst/>
              <a:gdLst>
                <a:gd name="T0" fmla="*/ 2147483647 w 82"/>
                <a:gd name="T1" fmla="*/ 2147483647 h 38"/>
                <a:gd name="T2" fmla="*/ 2147483647 w 82"/>
                <a:gd name="T3" fmla="*/ 2147483647 h 38"/>
                <a:gd name="T4" fmla="*/ 2147483647 w 82"/>
                <a:gd name="T5" fmla="*/ 2147483647 h 38"/>
                <a:gd name="T6" fmla="*/ 2147483647 w 82"/>
                <a:gd name="T7" fmla="*/ 0 h 38"/>
                <a:gd name="T8" fmla="*/ 0 w 82"/>
                <a:gd name="T9" fmla="*/ 2147483647 h 38"/>
                <a:gd name="T10" fmla="*/ 2147483647 w 82"/>
                <a:gd name="T11" fmla="*/ 2147483647 h 38"/>
                <a:gd name="T12" fmla="*/ 2147483647 w 82"/>
                <a:gd name="T13" fmla="*/ 2147483647 h 38"/>
                <a:gd name="T14" fmla="*/ 2147483647 w 82"/>
                <a:gd name="T15" fmla="*/ 2147483647 h 38"/>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38"/>
                <a:gd name="T26" fmla="*/ 82 w 82"/>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38">
                  <a:moveTo>
                    <a:pt x="82" y="38"/>
                  </a:moveTo>
                  <a:lnTo>
                    <a:pt x="68" y="12"/>
                  </a:lnTo>
                  <a:lnTo>
                    <a:pt x="54" y="20"/>
                  </a:lnTo>
                  <a:lnTo>
                    <a:pt x="10" y="0"/>
                  </a:lnTo>
                  <a:lnTo>
                    <a:pt x="0" y="4"/>
                  </a:lnTo>
                  <a:lnTo>
                    <a:pt x="44" y="24"/>
                  </a:lnTo>
                  <a:lnTo>
                    <a:pt x="30" y="32"/>
                  </a:lnTo>
                  <a:lnTo>
                    <a:pt x="82" y="38"/>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38" name="Freeform 180">
              <a:extLst>
                <a:ext uri="{FF2B5EF4-FFF2-40B4-BE49-F238E27FC236}">
                  <a16:creationId xmlns:a16="http://schemas.microsoft.com/office/drawing/2014/main" id="{4C774118-5664-68FE-124B-6B62D7049705}"/>
                </a:ext>
              </a:extLst>
            </p:cNvPr>
            <p:cNvSpPr>
              <a:spLocks/>
            </p:cNvSpPr>
            <p:nvPr/>
          </p:nvSpPr>
          <p:spPr bwMode="auto">
            <a:xfrm>
              <a:off x="6471993" y="3314776"/>
              <a:ext cx="133596" cy="71773"/>
            </a:xfrm>
            <a:custGeom>
              <a:avLst/>
              <a:gdLst>
                <a:gd name="T0" fmla="*/ 0 w 80"/>
                <a:gd name="T1" fmla="*/ 0 h 38"/>
                <a:gd name="T2" fmla="*/ 2147483647 w 80"/>
                <a:gd name="T3" fmla="*/ 2147483647 h 38"/>
                <a:gd name="T4" fmla="*/ 2147483647 w 80"/>
                <a:gd name="T5" fmla="*/ 2147483647 h 38"/>
                <a:gd name="T6" fmla="*/ 2147483647 w 80"/>
                <a:gd name="T7" fmla="*/ 2147483647 h 38"/>
                <a:gd name="T8" fmla="*/ 2147483647 w 80"/>
                <a:gd name="T9" fmla="*/ 2147483647 h 38"/>
                <a:gd name="T10" fmla="*/ 2147483647 w 80"/>
                <a:gd name="T11" fmla="*/ 2147483647 h 38"/>
                <a:gd name="T12" fmla="*/ 2147483647 w 80"/>
                <a:gd name="T13" fmla="*/ 2147483647 h 38"/>
                <a:gd name="T14" fmla="*/ 0 w 80"/>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38"/>
                <a:gd name="T26" fmla="*/ 80 w 80"/>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38">
                  <a:moveTo>
                    <a:pt x="0" y="0"/>
                  </a:moveTo>
                  <a:lnTo>
                    <a:pt x="14" y="26"/>
                  </a:lnTo>
                  <a:lnTo>
                    <a:pt x="28" y="20"/>
                  </a:lnTo>
                  <a:lnTo>
                    <a:pt x="68" y="38"/>
                  </a:lnTo>
                  <a:lnTo>
                    <a:pt x="80" y="32"/>
                  </a:lnTo>
                  <a:lnTo>
                    <a:pt x="38" y="14"/>
                  </a:lnTo>
                  <a:lnTo>
                    <a:pt x="52" y="6"/>
                  </a:lnTo>
                  <a:lnTo>
                    <a:pt x="0" y="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39" name="Freeform 181">
              <a:extLst>
                <a:ext uri="{FF2B5EF4-FFF2-40B4-BE49-F238E27FC236}">
                  <a16:creationId xmlns:a16="http://schemas.microsoft.com/office/drawing/2014/main" id="{35EFF774-9036-8BA2-FEE2-2F88BE64A0D1}"/>
                </a:ext>
              </a:extLst>
            </p:cNvPr>
            <p:cNvSpPr>
              <a:spLocks/>
            </p:cNvSpPr>
            <p:nvPr/>
          </p:nvSpPr>
          <p:spPr bwMode="auto">
            <a:xfrm>
              <a:off x="6304998" y="3307220"/>
              <a:ext cx="143616" cy="83106"/>
            </a:xfrm>
            <a:custGeom>
              <a:avLst/>
              <a:gdLst>
                <a:gd name="T0" fmla="*/ 0 w 86"/>
                <a:gd name="T1" fmla="*/ 2147483647 h 44"/>
                <a:gd name="T2" fmla="*/ 2147483647 w 86"/>
                <a:gd name="T3" fmla="*/ 2147483647 h 44"/>
                <a:gd name="T4" fmla="*/ 2147483647 w 86"/>
                <a:gd name="T5" fmla="*/ 2147483647 h 44"/>
                <a:gd name="T6" fmla="*/ 2147483647 w 86"/>
                <a:gd name="T7" fmla="*/ 2147483647 h 44"/>
                <a:gd name="T8" fmla="*/ 2147483647 w 86"/>
                <a:gd name="T9" fmla="*/ 0 h 44"/>
                <a:gd name="T10" fmla="*/ 2147483647 w 86"/>
                <a:gd name="T11" fmla="*/ 2147483647 h 44"/>
                <a:gd name="T12" fmla="*/ 2147483647 w 86"/>
                <a:gd name="T13" fmla="*/ 2147483647 h 44"/>
                <a:gd name="T14" fmla="*/ 0 w 86"/>
                <a:gd name="T15" fmla="*/ 2147483647 h 4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44"/>
                <a:gd name="T26" fmla="*/ 86 w 86"/>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44">
                  <a:moveTo>
                    <a:pt x="0" y="44"/>
                  </a:moveTo>
                  <a:lnTo>
                    <a:pt x="54" y="36"/>
                  </a:lnTo>
                  <a:lnTo>
                    <a:pt x="40" y="28"/>
                  </a:lnTo>
                  <a:lnTo>
                    <a:pt x="86" y="6"/>
                  </a:lnTo>
                  <a:lnTo>
                    <a:pt x="76" y="0"/>
                  </a:lnTo>
                  <a:lnTo>
                    <a:pt x="30" y="24"/>
                  </a:lnTo>
                  <a:lnTo>
                    <a:pt x="16" y="18"/>
                  </a:lnTo>
                  <a:lnTo>
                    <a:pt x="0" y="44"/>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40" name="Freeform 182">
              <a:extLst>
                <a:ext uri="{FF2B5EF4-FFF2-40B4-BE49-F238E27FC236}">
                  <a16:creationId xmlns:a16="http://schemas.microsoft.com/office/drawing/2014/main" id="{8751A21A-A74F-7478-2B8F-3B677FE405CF}"/>
                </a:ext>
              </a:extLst>
            </p:cNvPr>
            <p:cNvSpPr>
              <a:spLocks/>
            </p:cNvSpPr>
            <p:nvPr/>
          </p:nvSpPr>
          <p:spPr bwMode="auto">
            <a:xfrm>
              <a:off x="6475333" y="3220337"/>
              <a:ext cx="136936" cy="79328"/>
            </a:xfrm>
            <a:custGeom>
              <a:avLst/>
              <a:gdLst>
                <a:gd name="T0" fmla="*/ 2147483647 w 82"/>
                <a:gd name="T1" fmla="*/ 0 h 42"/>
                <a:gd name="T2" fmla="*/ 2147483647 w 82"/>
                <a:gd name="T3" fmla="*/ 2147483647 h 42"/>
                <a:gd name="T4" fmla="*/ 2147483647 w 82"/>
                <a:gd name="T5" fmla="*/ 2147483647 h 42"/>
                <a:gd name="T6" fmla="*/ 0 w 82"/>
                <a:gd name="T7" fmla="*/ 2147483647 h 42"/>
                <a:gd name="T8" fmla="*/ 2147483647 w 82"/>
                <a:gd name="T9" fmla="*/ 2147483647 h 42"/>
                <a:gd name="T10" fmla="*/ 2147483647 w 82"/>
                <a:gd name="T11" fmla="*/ 2147483647 h 42"/>
                <a:gd name="T12" fmla="*/ 2147483647 w 82"/>
                <a:gd name="T13" fmla="*/ 2147483647 h 42"/>
                <a:gd name="T14" fmla="*/ 2147483647 w 82"/>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2"/>
                <a:gd name="T26" fmla="*/ 82 w 82"/>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2">
                  <a:moveTo>
                    <a:pt x="82" y="0"/>
                  </a:moveTo>
                  <a:lnTo>
                    <a:pt x="30" y="8"/>
                  </a:lnTo>
                  <a:lnTo>
                    <a:pt x="44" y="16"/>
                  </a:lnTo>
                  <a:lnTo>
                    <a:pt x="0" y="38"/>
                  </a:lnTo>
                  <a:lnTo>
                    <a:pt x="10" y="42"/>
                  </a:lnTo>
                  <a:lnTo>
                    <a:pt x="54" y="20"/>
                  </a:lnTo>
                  <a:lnTo>
                    <a:pt x="68" y="26"/>
                  </a:lnTo>
                  <a:lnTo>
                    <a:pt x="82" y="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41" name="Freeform 621">
              <a:extLst>
                <a:ext uri="{FF2B5EF4-FFF2-40B4-BE49-F238E27FC236}">
                  <a16:creationId xmlns:a16="http://schemas.microsoft.com/office/drawing/2014/main" id="{806F5374-1328-D03E-0693-7FA1705AC05C}"/>
                </a:ext>
              </a:extLst>
            </p:cNvPr>
            <p:cNvSpPr>
              <a:spLocks/>
            </p:cNvSpPr>
            <p:nvPr/>
          </p:nvSpPr>
          <p:spPr bwMode="auto">
            <a:xfrm>
              <a:off x="7264899" y="3167452"/>
              <a:ext cx="504223" cy="412424"/>
            </a:xfrm>
            <a:custGeom>
              <a:avLst/>
              <a:gdLst>
                <a:gd name="T0" fmla="*/ 2147483647 w 350"/>
                <a:gd name="T1" fmla="*/ 0 h 218"/>
                <a:gd name="T2" fmla="*/ 0 w 350"/>
                <a:gd name="T3" fmla="*/ 2147483647 h 218"/>
                <a:gd name="T4" fmla="*/ 0 w 350"/>
                <a:gd name="T5" fmla="*/ 2147483647 h 218"/>
                <a:gd name="T6" fmla="*/ 2147483647 w 350"/>
                <a:gd name="T7" fmla="*/ 2147483647 h 218"/>
                <a:gd name="T8" fmla="*/ 2147483647 w 350"/>
                <a:gd name="T9" fmla="*/ 2147483647 h 218"/>
                <a:gd name="T10" fmla="*/ 2147483647 w 350"/>
                <a:gd name="T11" fmla="*/ 0 h 218"/>
                <a:gd name="T12" fmla="*/ 2147483647 w 350"/>
                <a:gd name="T13" fmla="*/ 0 h 218"/>
                <a:gd name="T14" fmla="*/ 0 60000 65536"/>
                <a:gd name="T15" fmla="*/ 0 60000 65536"/>
                <a:gd name="T16" fmla="*/ 0 60000 65536"/>
                <a:gd name="T17" fmla="*/ 0 60000 65536"/>
                <a:gd name="T18" fmla="*/ 0 60000 65536"/>
                <a:gd name="T19" fmla="*/ 0 60000 65536"/>
                <a:gd name="T20" fmla="*/ 0 60000 65536"/>
                <a:gd name="T21" fmla="*/ 0 w 350"/>
                <a:gd name="T22" fmla="*/ 0 h 218"/>
                <a:gd name="T23" fmla="*/ 350 w 350"/>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 h="218">
                  <a:moveTo>
                    <a:pt x="62" y="0"/>
                  </a:moveTo>
                  <a:lnTo>
                    <a:pt x="0" y="56"/>
                  </a:lnTo>
                  <a:lnTo>
                    <a:pt x="0" y="218"/>
                  </a:lnTo>
                  <a:lnTo>
                    <a:pt x="288" y="218"/>
                  </a:lnTo>
                  <a:lnTo>
                    <a:pt x="350" y="162"/>
                  </a:lnTo>
                  <a:lnTo>
                    <a:pt x="350" y="0"/>
                  </a:lnTo>
                  <a:lnTo>
                    <a:pt x="62" y="0"/>
                  </a:lnTo>
                  <a:close/>
                </a:path>
              </a:pathLst>
            </a:custGeom>
            <a:noFill/>
            <a:ln w="8">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42" name="Rectangle 622">
              <a:extLst>
                <a:ext uri="{FF2B5EF4-FFF2-40B4-BE49-F238E27FC236}">
                  <a16:creationId xmlns:a16="http://schemas.microsoft.com/office/drawing/2014/main" id="{3409D20A-D8A2-2DAA-9C96-9B9D517B1088}"/>
                </a:ext>
              </a:extLst>
            </p:cNvPr>
            <p:cNvSpPr>
              <a:spLocks noChangeArrowheads="1"/>
            </p:cNvSpPr>
            <p:nvPr/>
          </p:nvSpPr>
          <p:spPr bwMode="auto">
            <a:xfrm>
              <a:off x="7264898" y="3273395"/>
              <a:ext cx="414904" cy="306480"/>
            </a:xfrm>
            <a:prstGeom prst="rect">
              <a:avLst/>
            </a:prstGeom>
            <a:solidFill>
              <a:srgbClr val="525759"/>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43" name="Freeform 623">
              <a:extLst>
                <a:ext uri="{FF2B5EF4-FFF2-40B4-BE49-F238E27FC236}">
                  <a16:creationId xmlns:a16="http://schemas.microsoft.com/office/drawing/2014/main" id="{EDAFA71D-714F-C913-B3F9-EF67D5B47395}"/>
                </a:ext>
              </a:extLst>
            </p:cNvPr>
            <p:cNvSpPr>
              <a:spLocks/>
            </p:cNvSpPr>
            <p:nvPr/>
          </p:nvSpPr>
          <p:spPr bwMode="auto">
            <a:xfrm>
              <a:off x="7679803" y="3167452"/>
              <a:ext cx="89319" cy="412424"/>
            </a:xfrm>
            <a:custGeom>
              <a:avLst/>
              <a:gdLst>
                <a:gd name="T0" fmla="*/ 2147483647 w 62"/>
                <a:gd name="T1" fmla="*/ 2147483647 h 218"/>
                <a:gd name="T2" fmla="*/ 0 w 62"/>
                <a:gd name="T3" fmla="*/ 2147483647 h 218"/>
                <a:gd name="T4" fmla="*/ 0 w 62"/>
                <a:gd name="T5" fmla="*/ 2147483647 h 218"/>
                <a:gd name="T6" fmla="*/ 2147483647 w 62"/>
                <a:gd name="T7" fmla="*/ 0 h 218"/>
                <a:gd name="T8" fmla="*/ 2147483647 w 62"/>
                <a:gd name="T9" fmla="*/ 2147483647 h 218"/>
                <a:gd name="T10" fmla="*/ 0 60000 65536"/>
                <a:gd name="T11" fmla="*/ 0 60000 65536"/>
                <a:gd name="T12" fmla="*/ 0 60000 65536"/>
                <a:gd name="T13" fmla="*/ 0 60000 65536"/>
                <a:gd name="T14" fmla="*/ 0 60000 65536"/>
                <a:gd name="T15" fmla="*/ 0 w 62"/>
                <a:gd name="T16" fmla="*/ 0 h 218"/>
                <a:gd name="T17" fmla="*/ 62 w 62"/>
                <a:gd name="T18" fmla="*/ 218 h 218"/>
              </a:gdLst>
              <a:ahLst/>
              <a:cxnLst>
                <a:cxn ang="T10">
                  <a:pos x="T0" y="T1"/>
                </a:cxn>
                <a:cxn ang="T11">
                  <a:pos x="T2" y="T3"/>
                </a:cxn>
                <a:cxn ang="T12">
                  <a:pos x="T4" y="T5"/>
                </a:cxn>
                <a:cxn ang="T13">
                  <a:pos x="T6" y="T7"/>
                </a:cxn>
                <a:cxn ang="T14">
                  <a:pos x="T8" y="T9"/>
                </a:cxn>
              </a:cxnLst>
              <a:rect l="T15" t="T16" r="T17" b="T18"/>
              <a:pathLst>
                <a:path w="62" h="218">
                  <a:moveTo>
                    <a:pt x="62" y="162"/>
                  </a:moveTo>
                  <a:lnTo>
                    <a:pt x="0" y="218"/>
                  </a:lnTo>
                  <a:lnTo>
                    <a:pt x="0" y="56"/>
                  </a:lnTo>
                  <a:lnTo>
                    <a:pt x="62" y="0"/>
                  </a:lnTo>
                  <a:lnTo>
                    <a:pt x="62" y="162"/>
                  </a:lnTo>
                  <a:close/>
                </a:path>
              </a:pathLst>
            </a:custGeom>
            <a:solidFill>
              <a:srgbClr val="8F929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44" name="Freeform 624">
              <a:extLst>
                <a:ext uri="{FF2B5EF4-FFF2-40B4-BE49-F238E27FC236}">
                  <a16:creationId xmlns:a16="http://schemas.microsoft.com/office/drawing/2014/main" id="{1FEFCBE6-8AC8-99E9-C03C-D7C8059F0A8C}"/>
                </a:ext>
              </a:extLst>
            </p:cNvPr>
            <p:cNvSpPr>
              <a:spLocks/>
            </p:cNvSpPr>
            <p:nvPr/>
          </p:nvSpPr>
          <p:spPr bwMode="auto">
            <a:xfrm>
              <a:off x="7264899" y="3167453"/>
              <a:ext cx="504223" cy="105943"/>
            </a:xfrm>
            <a:custGeom>
              <a:avLst/>
              <a:gdLst>
                <a:gd name="T0" fmla="*/ 2147483647 w 350"/>
                <a:gd name="T1" fmla="*/ 2147483647 h 56"/>
                <a:gd name="T2" fmla="*/ 0 w 350"/>
                <a:gd name="T3" fmla="*/ 2147483647 h 56"/>
                <a:gd name="T4" fmla="*/ 2147483647 w 350"/>
                <a:gd name="T5" fmla="*/ 0 h 56"/>
                <a:gd name="T6" fmla="*/ 2147483647 w 350"/>
                <a:gd name="T7" fmla="*/ 0 h 56"/>
                <a:gd name="T8" fmla="*/ 2147483647 w 350"/>
                <a:gd name="T9" fmla="*/ 2147483647 h 56"/>
                <a:gd name="T10" fmla="*/ 0 60000 65536"/>
                <a:gd name="T11" fmla="*/ 0 60000 65536"/>
                <a:gd name="T12" fmla="*/ 0 60000 65536"/>
                <a:gd name="T13" fmla="*/ 0 60000 65536"/>
                <a:gd name="T14" fmla="*/ 0 60000 65536"/>
                <a:gd name="T15" fmla="*/ 0 w 350"/>
                <a:gd name="T16" fmla="*/ 0 h 56"/>
                <a:gd name="T17" fmla="*/ 350 w 350"/>
                <a:gd name="T18" fmla="*/ 56 h 56"/>
              </a:gdLst>
              <a:ahLst/>
              <a:cxnLst>
                <a:cxn ang="T10">
                  <a:pos x="T0" y="T1"/>
                </a:cxn>
                <a:cxn ang="T11">
                  <a:pos x="T2" y="T3"/>
                </a:cxn>
                <a:cxn ang="T12">
                  <a:pos x="T4" y="T5"/>
                </a:cxn>
                <a:cxn ang="T13">
                  <a:pos x="T6" y="T7"/>
                </a:cxn>
                <a:cxn ang="T14">
                  <a:pos x="T8" y="T9"/>
                </a:cxn>
              </a:cxnLst>
              <a:rect l="T15" t="T16" r="T17" b="T18"/>
              <a:pathLst>
                <a:path w="350" h="56">
                  <a:moveTo>
                    <a:pt x="288" y="56"/>
                  </a:moveTo>
                  <a:lnTo>
                    <a:pt x="0" y="56"/>
                  </a:lnTo>
                  <a:lnTo>
                    <a:pt x="62" y="0"/>
                  </a:lnTo>
                  <a:lnTo>
                    <a:pt x="350" y="0"/>
                  </a:lnTo>
                  <a:lnTo>
                    <a:pt x="288" y="56"/>
                  </a:lnTo>
                  <a:close/>
                </a:path>
              </a:pathLst>
            </a:custGeom>
            <a:solidFill>
              <a:srgbClr val="8F9293"/>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45" name="Freeform 625">
              <a:extLst>
                <a:ext uri="{FF2B5EF4-FFF2-40B4-BE49-F238E27FC236}">
                  <a16:creationId xmlns:a16="http://schemas.microsoft.com/office/drawing/2014/main" id="{3C67D022-CA87-7BAD-E59A-D4D3FDADBC17}"/>
                </a:ext>
              </a:extLst>
            </p:cNvPr>
            <p:cNvSpPr>
              <a:spLocks/>
            </p:cNvSpPr>
            <p:nvPr/>
          </p:nvSpPr>
          <p:spPr bwMode="auto">
            <a:xfrm>
              <a:off x="7310999" y="3371773"/>
              <a:ext cx="316940" cy="64323"/>
            </a:xfrm>
            <a:custGeom>
              <a:avLst/>
              <a:gdLst>
                <a:gd name="T0" fmla="*/ 2147483647 w 220"/>
                <a:gd name="T1" fmla="*/ 2147483647 h 34"/>
                <a:gd name="T2" fmla="*/ 2147483647 w 220"/>
                <a:gd name="T3" fmla="*/ 2147483647 h 34"/>
                <a:gd name="T4" fmla="*/ 2147483647 w 220"/>
                <a:gd name="T5" fmla="*/ 0 h 34"/>
                <a:gd name="T6" fmla="*/ 2147483647 w 220"/>
                <a:gd name="T7" fmla="*/ 2147483647 h 34"/>
                <a:gd name="T8" fmla="*/ 2147483647 w 220"/>
                <a:gd name="T9" fmla="*/ 2147483647 h 34"/>
                <a:gd name="T10" fmla="*/ 0 w 220"/>
                <a:gd name="T11" fmla="*/ 2147483647 h 34"/>
                <a:gd name="T12" fmla="*/ 0 w 220"/>
                <a:gd name="T13" fmla="*/ 2147483647 h 34"/>
                <a:gd name="T14" fmla="*/ 2147483647 w 220"/>
                <a:gd name="T15" fmla="*/ 2147483647 h 34"/>
                <a:gd name="T16" fmla="*/ 2147483647 w 220"/>
                <a:gd name="T17" fmla="*/ 2147483647 h 34"/>
                <a:gd name="T18" fmla="*/ 2147483647 w 220"/>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34"/>
                <a:gd name="T32" fmla="*/ 220 w 22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34">
                  <a:moveTo>
                    <a:pt x="176" y="34"/>
                  </a:moveTo>
                  <a:lnTo>
                    <a:pt x="220" y="18"/>
                  </a:lnTo>
                  <a:lnTo>
                    <a:pt x="176" y="0"/>
                  </a:lnTo>
                  <a:lnTo>
                    <a:pt x="180" y="10"/>
                  </a:lnTo>
                  <a:lnTo>
                    <a:pt x="180" y="12"/>
                  </a:lnTo>
                  <a:lnTo>
                    <a:pt x="0" y="12"/>
                  </a:lnTo>
                  <a:lnTo>
                    <a:pt x="0" y="22"/>
                  </a:lnTo>
                  <a:lnTo>
                    <a:pt x="180" y="22"/>
                  </a:lnTo>
                  <a:lnTo>
                    <a:pt x="180" y="24"/>
                  </a:lnTo>
                  <a:lnTo>
                    <a:pt x="176" y="34"/>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46" name="Freeform 626">
              <a:extLst>
                <a:ext uri="{FF2B5EF4-FFF2-40B4-BE49-F238E27FC236}">
                  <a16:creationId xmlns:a16="http://schemas.microsoft.com/office/drawing/2014/main" id="{FBCEAAA5-6BF7-0582-2400-FCF3188E99AC}"/>
                </a:ext>
              </a:extLst>
            </p:cNvPr>
            <p:cNvSpPr>
              <a:spLocks/>
            </p:cNvSpPr>
            <p:nvPr/>
          </p:nvSpPr>
          <p:spPr bwMode="auto">
            <a:xfrm>
              <a:off x="7310999" y="3439880"/>
              <a:ext cx="316940" cy="64323"/>
            </a:xfrm>
            <a:custGeom>
              <a:avLst/>
              <a:gdLst>
                <a:gd name="T0" fmla="*/ 2147483647 w 220"/>
                <a:gd name="T1" fmla="*/ 2147483647 h 34"/>
                <a:gd name="T2" fmla="*/ 0 w 220"/>
                <a:gd name="T3" fmla="*/ 2147483647 h 34"/>
                <a:gd name="T4" fmla="*/ 2147483647 w 220"/>
                <a:gd name="T5" fmla="*/ 0 h 34"/>
                <a:gd name="T6" fmla="*/ 2147483647 w 220"/>
                <a:gd name="T7" fmla="*/ 2147483647 h 34"/>
                <a:gd name="T8" fmla="*/ 2147483647 w 220"/>
                <a:gd name="T9" fmla="*/ 2147483647 h 34"/>
                <a:gd name="T10" fmla="*/ 2147483647 w 220"/>
                <a:gd name="T11" fmla="*/ 2147483647 h 34"/>
                <a:gd name="T12" fmla="*/ 2147483647 w 220"/>
                <a:gd name="T13" fmla="*/ 2147483647 h 34"/>
                <a:gd name="T14" fmla="*/ 2147483647 w 220"/>
                <a:gd name="T15" fmla="*/ 2147483647 h 34"/>
                <a:gd name="T16" fmla="*/ 2147483647 w 220"/>
                <a:gd name="T17" fmla="*/ 2147483647 h 34"/>
                <a:gd name="T18" fmla="*/ 2147483647 w 220"/>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34"/>
                <a:gd name="T32" fmla="*/ 220 w 220"/>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34">
                  <a:moveTo>
                    <a:pt x="42" y="34"/>
                  </a:moveTo>
                  <a:lnTo>
                    <a:pt x="0" y="16"/>
                  </a:lnTo>
                  <a:lnTo>
                    <a:pt x="42" y="0"/>
                  </a:lnTo>
                  <a:lnTo>
                    <a:pt x="38" y="10"/>
                  </a:lnTo>
                  <a:lnTo>
                    <a:pt x="220" y="10"/>
                  </a:lnTo>
                  <a:lnTo>
                    <a:pt x="220" y="22"/>
                  </a:lnTo>
                  <a:lnTo>
                    <a:pt x="38" y="22"/>
                  </a:lnTo>
                  <a:lnTo>
                    <a:pt x="38" y="24"/>
                  </a:lnTo>
                  <a:lnTo>
                    <a:pt x="42" y="34"/>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47" name="Freeform 627">
              <a:extLst>
                <a:ext uri="{FF2B5EF4-FFF2-40B4-BE49-F238E27FC236}">
                  <a16:creationId xmlns:a16="http://schemas.microsoft.com/office/drawing/2014/main" id="{22E5FFA8-E17F-3333-D0A4-7519963639CF}"/>
                </a:ext>
              </a:extLst>
            </p:cNvPr>
            <p:cNvSpPr>
              <a:spLocks/>
            </p:cNvSpPr>
            <p:nvPr/>
          </p:nvSpPr>
          <p:spPr bwMode="auto">
            <a:xfrm>
              <a:off x="7394556" y="3341503"/>
              <a:ext cx="146945" cy="192969"/>
            </a:xfrm>
            <a:custGeom>
              <a:avLst/>
              <a:gdLst>
                <a:gd name="T0" fmla="*/ 2147483647 w 102"/>
                <a:gd name="T1" fmla="*/ 2147483647 h 102"/>
                <a:gd name="T2" fmla="*/ 2147483647 w 102"/>
                <a:gd name="T3" fmla="*/ 2147483647 h 102"/>
                <a:gd name="T4" fmla="*/ 2147483647 w 102"/>
                <a:gd name="T5" fmla="*/ 2147483647 h 102"/>
                <a:gd name="T6" fmla="*/ 2147483647 w 102"/>
                <a:gd name="T7" fmla="*/ 2147483647 h 102"/>
                <a:gd name="T8" fmla="*/ 2147483647 w 102"/>
                <a:gd name="T9" fmla="*/ 2147483647 h 102"/>
                <a:gd name="T10" fmla="*/ 2147483647 w 102"/>
                <a:gd name="T11" fmla="*/ 2147483647 h 102"/>
                <a:gd name="T12" fmla="*/ 2147483647 w 102"/>
                <a:gd name="T13" fmla="*/ 2147483647 h 102"/>
                <a:gd name="T14" fmla="*/ 2147483647 w 102"/>
                <a:gd name="T15" fmla="*/ 2147483647 h 102"/>
                <a:gd name="T16" fmla="*/ 2147483647 w 102"/>
                <a:gd name="T17" fmla="*/ 2147483647 h 102"/>
                <a:gd name="T18" fmla="*/ 2147483647 w 102"/>
                <a:gd name="T19" fmla="*/ 2147483647 h 102"/>
                <a:gd name="T20" fmla="*/ 2147483647 w 102"/>
                <a:gd name="T21" fmla="*/ 2147483647 h 102"/>
                <a:gd name="T22" fmla="*/ 2147483647 w 102"/>
                <a:gd name="T23" fmla="*/ 2147483647 h 102"/>
                <a:gd name="T24" fmla="*/ 2147483647 w 102"/>
                <a:gd name="T25" fmla="*/ 2147483647 h 102"/>
                <a:gd name="T26" fmla="*/ 2147483647 w 102"/>
                <a:gd name="T27" fmla="*/ 2147483647 h 102"/>
                <a:gd name="T28" fmla="*/ 2147483647 w 102"/>
                <a:gd name="T29" fmla="*/ 2147483647 h 102"/>
                <a:gd name="T30" fmla="*/ 2147483647 w 102"/>
                <a:gd name="T31" fmla="*/ 2147483647 h 102"/>
                <a:gd name="T32" fmla="*/ 2147483647 w 102"/>
                <a:gd name="T33" fmla="*/ 2147483647 h 102"/>
                <a:gd name="T34" fmla="*/ 2147483647 w 102"/>
                <a:gd name="T35" fmla="*/ 2147483647 h 102"/>
                <a:gd name="T36" fmla="*/ 0 w 102"/>
                <a:gd name="T37" fmla="*/ 2147483647 h 102"/>
                <a:gd name="T38" fmla="*/ 0 w 102"/>
                <a:gd name="T39" fmla="*/ 2147483647 h 102"/>
                <a:gd name="T40" fmla="*/ 2147483647 w 102"/>
                <a:gd name="T41" fmla="*/ 2147483647 h 102"/>
                <a:gd name="T42" fmla="*/ 2147483647 w 102"/>
                <a:gd name="T43" fmla="*/ 2147483647 h 102"/>
                <a:gd name="T44" fmla="*/ 2147483647 w 102"/>
                <a:gd name="T45" fmla="*/ 2147483647 h 102"/>
                <a:gd name="T46" fmla="*/ 2147483647 w 102"/>
                <a:gd name="T47" fmla="*/ 2147483647 h 102"/>
                <a:gd name="T48" fmla="*/ 2147483647 w 102"/>
                <a:gd name="T49" fmla="*/ 2147483647 h 102"/>
                <a:gd name="T50" fmla="*/ 2147483647 w 102"/>
                <a:gd name="T51" fmla="*/ 2147483647 h 102"/>
                <a:gd name="T52" fmla="*/ 2147483647 w 102"/>
                <a:gd name="T53" fmla="*/ 0 h 102"/>
                <a:gd name="T54" fmla="*/ 2147483647 w 102"/>
                <a:gd name="T55" fmla="*/ 0 h 102"/>
                <a:gd name="T56" fmla="*/ 2147483647 w 102"/>
                <a:gd name="T57" fmla="*/ 0 h 102"/>
                <a:gd name="T58" fmla="*/ 2147483647 w 102"/>
                <a:gd name="T59" fmla="*/ 0 h 102"/>
                <a:gd name="T60" fmla="*/ 2147483647 w 102"/>
                <a:gd name="T61" fmla="*/ 2147483647 h 102"/>
                <a:gd name="T62" fmla="*/ 2147483647 w 102"/>
                <a:gd name="T63" fmla="*/ 2147483647 h 102"/>
                <a:gd name="T64" fmla="*/ 2147483647 w 102"/>
                <a:gd name="T65" fmla="*/ 2147483647 h 102"/>
                <a:gd name="T66" fmla="*/ 2147483647 w 102"/>
                <a:gd name="T67" fmla="*/ 2147483647 h 102"/>
                <a:gd name="T68" fmla="*/ 2147483647 w 102"/>
                <a:gd name="T69" fmla="*/ 2147483647 h 102"/>
                <a:gd name="T70" fmla="*/ 2147483647 w 102"/>
                <a:gd name="T71" fmla="*/ 2147483647 h 102"/>
                <a:gd name="T72" fmla="*/ 2147483647 w 102"/>
                <a:gd name="T73" fmla="*/ 2147483647 h 102"/>
                <a:gd name="T74" fmla="*/ 2147483647 w 102"/>
                <a:gd name="T75" fmla="*/ 2147483647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102"/>
                <a:gd name="T116" fmla="*/ 102 w 102"/>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102">
                  <a:moveTo>
                    <a:pt x="102" y="50"/>
                  </a:moveTo>
                  <a:lnTo>
                    <a:pt x="102" y="50"/>
                  </a:lnTo>
                  <a:lnTo>
                    <a:pt x="102" y="62"/>
                  </a:lnTo>
                  <a:lnTo>
                    <a:pt x="98" y="70"/>
                  </a:lnTo>
                  <a:lnTo>
                    <a:pt x="94" y="80"/>
                  </a:lnTo>
                  <a:lnTo>
                    <a:pt x="88" y="86"/>
                  </a:lnTo>
                  <a:lnTo>
                    <a:pt x="80" y="94"/>
                  </a:lnTo>
                  <a:lnTo>
                    <a:pt x="72" y="98"/>
                  </a:lnTo>
                  <a:lnTo>
                    <a:pt x="62" y="100"/>
                  </a:lnTo>
                  <a:lnTo>
                    <a:pt x="52" y="102"/>
                  </a:lnTo>
                  <a:lnTo>
                    <a:pt x="42" y="100"/>
                  </a:lnTo>
                  <a:lnTo>
                    <a:pt x="32" y="98"/>
                  </a:lnTo>
                  <a:lnTo>
                    <a:pt x="24" y="94"/>
                  </a:lnTo>
                  <a:lnTo>
                    <a:pt x="16" y="86"/>
                  </a:lnTo>
                  <a:lnTo>
                    <a:pt x="10" y="80"/>
                  </a:lnTo>
                  <a:lnTo>
                    <a:pt x="4" y="70"/>
                  </a:lnTo>
                  <a:lnTo>
                    <a:pt x="2" y="62"/>
                  </a:lnTo>
                  <a:lnTo>
                    <a:pt x="0" y="50"/>
                  </a:lnTo>
                  <a:lnTo>
                    <a:pt x="2" y="40"/>
                  </a:lnTo>
                  <a:lnTo>
                    <a:pt x="4" y="30"/>
                  </a:lnTo>
                  <a:lnTo>
                    <a:pt x="10" y="22"/>
                  </a:lnTo>
                  <a:lnTo>
                    <a:pt x="16" y="14"/>
                  </a:lnTo>
                  <a:lnTo>
                    <a:pt x="24" y="8"/>
                  </a:lnTo>
                  <a:lnTo>
                    <a:pt x="32" y="4"/>
                  </a:lnTo>
                  <a:lnTo>
                    <a:pt x="42" y="0"/>
                  </a:lnTo>
                  <a:lnTo>
                    <a:pt x="52" y="0"/>
                  </a:lnTo>
                  <a:lnTo>
                    <a:pt x="62" y="0"/>
                  </a:lnTo>
                  <a:lnTo>
                    <a:pt x="72" y="4"/>
                  </a:lnTo>
                  <a:lnTo>
                    <a:pt x="80" y="8"/>
                  </a:lnTo>
                  <a:lnTo>
                    <a:pt x="88" y="14"/>
                  </a:lnTo>
                  <a:lnTo>
                    <a:pt x="94" y="22"/>
                  </a:lnTo>
                  <a:lnTo>
                    <a:pt x="98" y="30"/>
                  </a:lnTo>
                  <a:lnTo>
                    <a:pt x="102" y="40"/>
                  </a:lnTo>
                  <a:lnTo>
                    <a:pt x="102" y="50"/>
                  </a:lnTo>
                  <a:close/>
                </a:path>
              </a:pathLst>
            </a:custGeom>
            <a:noFill/>
            <a:ln w="14">
              <a:solidFill>
                <a:srgbClr val="FFFFFF"/>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48" name="TextBox 412">
              <a:extLst>
                <a:ext uri="{FF2B5EF4-FFF2-40B4-BE49-F238E27FC236}">
                  <a16:creationId xmlns:a16="http://schemas.microsoft.com/office/drawing/2014/main" id="{90C36A9E-B1FE-B235-E609-518215E3D3B2}"/>
                </a:ext>
              </a:extLst>
            </p:cNvPr>
            <p:cNvSpPr txBox="1">
              <a:spLocks noChangeArrowheads="1"/>
            </p:cNvSpPr>
            <p:nvPr/>
          </p:nvSpPr>
          <p:spPr bwMode="auto">
            <a:xfrm>
              <a:off x="7732837" y="3625088"/>
              <a:ext cx="973661" cy="230832"/>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Trebuchet MS" panose="020B0603020202020204" pitchFamily="34" charset="0"/>
                </a:rPr>
                <a:t>Load Balancer</a:t>
              </a:r>
            </a:p>
          </p:txBody>
        </p:sp>
        <p:sp>
          <p:nvSpPr>
            <p:cNvPr id="349" name="Freeform 1386">
              <a:extLst>
                <a:ext uri="{FF2B5EF4-FFF2-40B4-BE49-F238E27FC236}">
                  <a16:creationId xmlns:a16="http://schemas.microsoft.com/office/drawing/2014/main" id="{C6D9F9E7-13E7-9183-4B76-A11C52475762}"/>
                </a:ext>
              </a:extLst>
            </p:cNvPr>
            <p:cNvSpPr>
              <a:spLocks/>
            </p:cNvSpPr>
            <p:nvPr/>
          </p:nvSpPr>
          <p:spPr bwMode="auto">
            <a:xfrm>
              <a:off x="5065878" y="3301648"/>
              <a:ext cx="171586" cy="144994"/>
            </a:xfrm>
            <a:custGeom>
              <a:avLst/>
              <a:gdLst>
                <a:gd name="T0" fmla="*/ 0 w 114"/>
                <a:gd name="T1" fmla="*/ 0 h 94"/>
                <a:gd name="T2" fmla="*/ 0 w 114"/>
                <a:gd name="T3" fmla="*/ 2147483647 h 94"/>
                <a:gd name="T4" fmla="*/ 0 w 114"/>
                <a:gd name="T5" fmla="*/ 2147483647 h 94"/>
                <a:gd name="T6" fmla="*/ 2147483647 w 114"/>
                <a:gd name="T7" fmla="*/ 2147483647 h 94"/>
                <a:gd name="T8" fmla="*/ 2147483647 w 114"/>
                <a:gd name="T9" fmla="*/ 2147483647 h 94"/>
                <a:gd name="T10" fmla="*/ 2147483647 w 114"/>
                <a:gd name="T11" fmla="*/ 2147483647 h 94"/>
                <a:gd name="T12" fmla="*/ 2147483647 w 114"/>
                <a:gd name="T13" fmla="*/ 2147483647 h 94"/>
                <a:gd name="T14" fmla="*/ 2147483647 w 114"/>
                <a:gd name="T15" fmla="*/ 2147483647 h 94"/>
                <a:gd name="T16" fmla="*/ 2147483647 w 114"/>
                <a:gd name="T17" fmla="*/ 2147483647 h 94"/>
                <a:gd name="T18" fmla="*/ 2147483647 w 114"/>
                <a:gd name="T19" fmla="*/ 2147483647 h 94"/>
                <a:gd name="T20" fmla="*/ 2147483647 w 114"/>
                <a:gd name="T21" fmla="*/ 2147483647 h 94"/>
                <a:gd name="T22" fmla="*/ 0 w 114"/>
                <a:gd name="T23" fmla="*/ 0 h 94"/>
                <a:gd name="T24" fmla="*/ 0 w 114"/>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94"/>
                <a:gd name="T41" fmla="*/ 114 w 114"/>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94">
                  <a:moveTo>
                    <a:pt x="0" y="0"/>
                  </a:moveTo>
                  <a:lnTo>
                    <a:pt x="0" y="94"/>
                  </a:lnTo>
                  <a:lnTo>
                    <a:pt x="30" y="82"/>
                  </a:lnTo>
                  <a:lnTo>
                    <a:pt x="66" y="66"/>
                  </a:lnTo>
                  <a:lnTo>
                    <a:pt x="114" y="40"/>
                  </a:lnTo>
                  <a:lnTo>
                    <a:pt x="92" y="34"/>
                  </a:lnTo>
                  <a:lnTo>
                    <a:pt x="72" y="28"/>
                  </a:lnTo>
                  <a:lnTo>
                    <a:pt x="36" y="16"/>
                  </a:lnTo>
                  <a:lnTo>
                    <a:pt x="10" y="4"/>
                  </a:lnTo>
                  <a:lnTo>
                    <a:pt x="0" y="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50" name="Freeform 1387">
              <a:extLst>
                <a:ext uri="{FF2B5EF4-FFF2-40B4-BE49-F238E27FC236}">
                  <a16:creationId xmlns:a16="http://schemas.microsoft.com/office/drawing/2014/main" id="{7AFDD2DC-F19F-BD78-68BE-B6480650C9BA}"/>
                </a:ext>
              </a:extLst>
            </p:cNvPr>
            <p:cNvSpPr>
              <a:spLocks/>
            </p:cNvSpPr>
            <p:nvPr/>
          </p:nvSpPr>
          <p:spPr bwMode="auto">
            <a:xfrm>
              <a:off x="4969549" y="3252288"/>
              <a:ext cx="66227" cy="58614"/>
            </a:xfrm>
            <a:custGeom>
              <a:avLst/>
              <a:gdLst>
                <a:gd name="T0" fmla="*/ 2147483647 w 44"/>
                <a:gd name="T1" fmla="*/ 2147483647 h 38"/>
                <a:gd name="T2" fmla="*/ 2147483647 w 44"/>
                <a:gd name="T3" fmla="*/ 2147483647 h 38"/>
                <a:gd name="T4" fmla="*/ 0 w 44"/>
                <a:gd name="T5" fmla="*/ 2147483647 h 38"/>
                <a:gd name="T6" fmla="*/ 0 w 44"/>
                <a:gd name="T7" fmla="*/ 0 h 38"/>
                <a:gd name="T8" fmla="*/ 2147483647 w 44"/>
                <a:gd name="T9" fmla="*/ 2147483647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44" y="20"/>
                  </a:moveTo>
                  <a:lnTo>
                    <a:pt x="44" y="38"/>
                  </a:lnTo>
                  <a:lnTo>
                    <a:pt x="0" y="18"/>
                  </a:lnTo>
                  <a:lnTo>
                    <a:pt x="0" y="0"/>
                  </a:lnTo>
                  <a:lnTo>
                    <a:pt x="44"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51" name="Freeform 1388">
              <a:extLst>
                <a:ext uri="{FF2B5EF4-FFF2-40B4-BE49-F238E27FC236}">
                  <a16:creationId xmlns:a16="http://schemas.microsoft.com/office/drawing/2014/main" id="{8027CD66-CA04-6B5E-045D-4C90D89DE2AB}"/>
                </a:ext>
              </a:extLst>
            </p:cNvPr>
            <p:cNvSpPr>
              <a:spLocks/>
            </p:cNvSpPr>
            <p:nvPr/>
          </p:nvSpPr>
          <p:spPr bwMode="auto">
            <a:xfrm>
              <a:off x="4969549" y="3301648"/>
              <a:ext cx="66227" cy="55530"/>
            </a:xfrm>
            <a:custGeom>
              <a:avLst/>
              <a:gdLst>
                <a:gd name="T0" fmla="*/ 2147483647 w 44"/>
                <a:gd name="T1" fmla="*/ 2147483647 h 36"/>
                <a:gd name="T2" fmla="*/ 2147483647 w 44"/>
                <a:gd name="T3" fmla="*/ 2147483647 h 36"/>
                <a:gd name="T4" fmla="*/ 0 w 44"/>
                <a:gd name="T5" fmla="*/ 2147483647 h 36"/>
                <a:gd name="T6" fmla="*/ 0 w 44"/>
                <a:gd name="T7" fmla="*/ 0 h 36"/>
                <a:gd name="T8" fmla="*/ 2147483647 w 44"/>
                <a:gd name="T9" fmla="*/ 2147483647 h 36"/>
                <a:gd name="T10" fmla="*/ 0 60000 65536"/>
                <a:gd name="T11" fmla="*/ 0 60000 65536"/>
                <a:gd name="T12" fmla="*/ 0 60000 65536"/>
                <a:gd name="T13" fmla="*/ 0 60000 65536"/>
                <a:gd name="T14" fmla="*/ 0 60000 65536"/>
                <a:gd name="T15" fmla="*/ 0 w 44"/>
                <a:gd name="T16" fmla="*/ 0 h 36"/>
                <a:gd name="T17" fmla="*/ 44 w 44"/>
                <a:gd name="T18" fmla="*/ 36 h 36"/>
              </a:gdLst>
              <a:ahLst/>
              <a:cxnLst>
                <a:cxn ang="T10">
                  <a:pos x="T0" y="T1"/>
                </a:cxn>
                <a:cxn ang="T11">
                  <a:pos x="T2" y="T3"/>
                </a:cxn>
                <a:cxn ang="T12">
                  <a:pos x="T4" y="T5"/>
                </a:cxn>
                <a:cxn ang="T13">
                  <a:pos x="T6" y="T7"/>
                </a:cxn>
                <a:cxn ang="T14">
                  <a:pos x="T8" y="T9"/>
                </a:cxn>
              </a:cxnLst>
              <a:rect l="T15" t="T16" r="T17" b="T18"/>
              <a:pathLst>
                <a:path w="44" h="36">
                  <a:moveTo>
                    <a:pt x="44" y="20"/>
                  </a:moveTo>
                  <a:lnTo>
                    <a:pt x="44" y="36"/>
                  </a:lnTo>
                  <a:lnTo>
                    <a:pt x="0" y="16"/>
                  </a:lnTo>
                  <a:lnTo>
                    <a:pt x="0" y="0"/>
                  </a:lnTo>
                  <a:lnTo>
                    <a:pt x="44"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52" name="Freeform 1389">
              <a:extLst>
                <a:ext uri="{FF2B5EF4-FFF2-40B4-BE49-F238E27FC236}">
                  <a16:creationId xmlns:a16="http://schemas.microsoft.com/office/drawing/2014/main" id="{73E3AEF3-8141-F3AF-9B9F-FE5C52103596}"/>
                </a:ext>
              </a:extLst>
            </p:cNvPr>
            <p:cNvSpPr>
              <a:spLocks/>
            </p:cNvSpPr>
            <p:nvPr/>
          </p:nvSpPr>
          <p:spPr bwMode="auto">
            <a:xfrm>
              <a:off x="4969549" y="3347922"/>
              <a:ext cx="66227" cy="58614"/>
            </a:xfrm>
            <a:custGeom>
              <a:avLst/>
              <a:gdLst>
                <a:gd name="T0" fmla="*/ 2147483647 w 44"/>
                <a:gd name="T1" fmla="*/ 2147483647 h 38"/>
                <a:gd name="T2" fmla="*/ 2147483647 w 44"/>
                <a:gd name="T3" fmla="*/ 2147483647 h 38"/>
                <a:gd name="T4" fmla="*/ 0 w 44"/>
                <a:gd name="T5" fmla="*/ 2147483647 h 38"/>
                <a:gd name="T6" fmla="*/ 0 w 44"/>
                <a:gd name="T7" fmla="*/ 0 h 38"/>
                <a:gd name="T8" fmla="*/ 2147483647 w 44"/>
                <a:gd name="T9" fmla="*/ 2147483647 h 38"/>
                <a:gd name="T10" fmla="*/ 0 60000 65536"/>
                <a:gd name="T11" fmla="*/ 0 60000 65536"/>
                <a:gd name="T12" fmla="*/ 0 60000 65536"/>
                <a:gd name="T13" fmla="*/ 0 60000 65536"/>
                <a:gd name="T14" fmla="*/ 0 60000 65536"/>
                <a:gd name="T15" fmla="*/ 0 w 44"/>
                <a:gd name="T16" fmla="*/ 0 h 38"/>
                <a:gd name="T17" fmla="*/ 44 w 44"/>
                <a:gd name="T18" fmla="*/ 38 h 38"/>
              </a:gdLst>
              <a:ahLst/>
              <a:cxnLst>
                <a:cxn ang="T10">
                  <a:pos x="T0" y="T1"/>
                </a:cxn>
                <a:cxn ang="T11">
                  <a:pos x="T2" y="T3"/>
                </a:cxn>
                <a:cxn ang="T12">
                  <a:pos x="T4" y="T5"/>
                </a:cxn>
                <a:cxn ang="T13">
                  <a:pos x="T6" y="T7"/>
                </a:cxn>
                <a:cxn ang="T14">
                  <a:pos x="T8" y="T9"/>
                </a:cxn>
              </a:cxnLst>
              <a:rect l="T15" t="T16" r="T17" b="T18"/>
              <a:pathLst>
                <a:path w="44" h="38">
                  <a:moveTo>
                    <a:pt x="44" y="20"/>
                  </a:moveTo>
                  <a:lnTo>
                    <a:pt x="44" y="38"/>
                  </a:lnTo>
                  <a:lnTo>
                    <a:pt x="0" y="18"/>
                  </a:lnTo>
                  <a:lnTo>
                    <a:pt x="0" y="0"/>
                  </a:lnTo>
                  <a:lnTo>
                    <a:pt x="44"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53" name="Freeform 1390">
              <a:extLst>
                <a:ext uri="{FF2B5EF4-FFF2-40B4-BE49-F238E27FC236}">
                  <a16:creationId xmlns:a16="http://schemas.microsoft.com/office/drawing/2014/main" id="{855FA59D-E97A-D273-E013-F26347504B12}"/>
                </a:ext>
              </a:extLst>
            </p:cNvPr>
            <p:cNvSpPr>
              <a:spLocks/>
            </p:cNvSpPr>
            <p:nvPr/>
          </p:nvSpPr>
          <p:spPr bwMode="auto">
            <a:xfrm>
              <a:off x="4969549" y="3397282"/>
              <a:ext cx="66227" cy="55530"/>
            </a:xfrm>
            <a:custGeom>
              <a:avLst/>
              <a:gdLst>
                <a:gd name="T0" fmla="*/ 2147483647 w 44"/>
                <a:gd name="T1" fmla="*/ 2147483647 h 36"/>
                <a:gd name="T2" fmla="*/ 2147483647 w 44"/>
                <a:gd name="T3" fmla="*/ 2147483647 h 36"/>
                <a:gd name="T4" fmla="*/ 0 w 44"/>
                <a:gd name="T5" fmla="*/ 2147483647 h 36"/>
                <a:gd name="T6" fmla="*/ 0 w 44"/>
                <a:gd name="T7" fmla="*/ 0 h 36"/>
                <a:gd name="T8" fmla="*/ 2147483647 w 44"/>
                <a:gd name="T9" fmla="*/ 2147483647 h 36"/>
                <a:gd name="T10" fmla="*/ 0 60000 65536"/>
                <a:gd name="T11" fmla="*/ 0 60000 65536"/>
                <a:gd name="T12" fmla="*/ 0 60000 65536"/>
                <a:gd name="T13" fmla="*/ 0 60000 65536"/>
                <a:gd name="T14" fmla="*/ 0 60000 65536"/>
                <a:gd name="T15" fmla="*/ 0 w 44"/>
                <a:gd name="T16" fmla="*/ 0 h 36"/>
                <a:gd name="T17" fmla="*/ 44 w 44"/>
                <a:gd name="T18" fmla="*/ 36 h 36"/>
              </a:gdLst>
              <a:ahLst/>
              <a:cxnLst>
                <a:cxn ang="T10">
                  <a:pos x="T0" y="T1"/>
                </a:cxn>
                <a:cxn ang="T11">
                  <a:pos x="T2" y="T3"/>
                </a:cxn>
                <a:cxn ang="T12">
                  <a:pos x="T4" y="T5"/>
                </a:cxn>
                <a:cxn ang="T13">
                  <a:pos x="T6" y="T7"/>
                </a:cxn>
                <a:cxn ang="T14">
                  <a:pos x="T8" y="T9"/>
                </a:cxn>
              </a:cxnLst>
              <a:rect l="T15" t="T16" r="T17" b="T18"/>
              <a:pathLst>
                <a:path w="44" h="36">
                  <a:moveTo>
                    <a:pt x="44" y="20"/>
                  </a:moveTo>
                  <a:lnTo>
                    <a:pt x="44" y="36"/>
                  </a:lnTo>
                  <a:lnTo>
                    <a:pt x="0" y="16"/>
                  </a:lnTo>
                  <a:lnTo>
                    <a:pt x="0" y="0"/>
                  </a:lnTo>
                  <a:lnTo>
                    <a:pt x="44" y="20"/>
                  </a:lnTo>
                  <a:close/>
                </a:path>
              </a:pathLst>
            </a:custGeom>
            <a:solidFill>
              <a:srgbClr val="FFFFFF"/>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grpSp>
          <p:nvGrpSpPr>
            <p:cNvPr id="354" name="Group 715">
              <a:extLst>
                <a:ext uri="{FF2B5EF4-FFF2-40B4-BE49-F238E27FC236}">
                  <a16:creationId xmlns:a16="http://schemas.microsoft.com/office/drawing/2014/main" id="{375A5F4A-835B-C4CB-B045-F7AF75539A58}"/>
                </a:ext>
              </a:extLst>
            </p:cNvPr>
            <p:cNvGrpSpPr/>
            <p:nvPr/>
          </p:nvGrpSpPr>
          <p:grpSpPr>
            <a:xfrm>
              <a:off x="4426469" y="3100099"/>
              <a:ext cx="1476628" cy="1164063"/>
              <a:chOff x="3269630" y="2857609"/>
              <a:chExt cx="1080695" cy="866878"/>
            </a:xfrm>
          </p:grpSpPr>
          <p:sp>
            <p:nvSpPr>
              <p:cNvPr id="424" name="Freeform 1391">
                <a:extLst>
                  <a:ext uri="{FF2B5EF4-FFF2-40B4-BE49-F238E27FC236}">
                    <a16:creationId xmlns:a16="http://schemas.microsoft.com/office/drawing/2014/main" id="{92D47B5A-6450-F818-0C9B-8D4B40EC2571}"/>
                  </a:ext>
                </a:extLst>
              </p:cNvPr>
              <p:cNvSpPr>
                <a:spLocks/>
              </p:cNvSpPr>
              <p:nvPr/>
            </p:nvSpPr>
            <p:spPr bwMode="auto">
              <a:xfrm>
                <a:off x="3269630" y="2857609"/>
                <a:ext cx="1080695" cy="866878"/>
              </a:xfrm>
              <a:custGeom>
                <a:avLst/>
                <a:gdLst>
                  <a:gd name="T0" fmla="*/ 2147483647 w 718"/>
                  <a:gd name="T1" fmla="*/ 2147483647 h 562"/>
                  <a:gd name="T2" fmla="*/ 2147483647 w 718"/>
                  <a:gd name="T3" fmla="*/ 0 h 562"/>
                  <a:gd name="T4" fmla="*/ 2147483647 w 718"/>
                  <a:gd name="T5" fmla="*/ 2147483647 h 562"/>
                  <a:gd name="T6" fmla="*/ 2147483647 w 718"/>
                  <a:gd name="T7" fmla="*/ 2147483647 h 562"/>
                  <a:gd name="T8" fmla="*/ 2147483647 w 718"/>
                  <a:gd name="T9" fmla="*/ 2147483647 h 562"/>
                  <a:gd name="T10" fmla="*/ 2147483647 w 718"/>
                  <a:gd name="T11" fmla="*/ 2147483647 h 562"/>
                  <a:gd name="T12" fmla="*/ 2147483647 w 718"/>
                  <a:gd name="T13" fmla="*/ 2147483647 h 562"/>
                  <a:gd name="T14" fmla="*/ 2147483647 w 718"/>
                  <a:gd name="T15" fmla="*/ 2147483647 h 562"/>
                  <a:gd name="T16" fmla="*/ 2147483647 w 718"/>
                  <a:gd name="T17" fmla="*/ 2147483647 h 562"/>
                  <a:gd name="T18" fmla="*/ 2147483647 w 718"/>
                  <a:gd name="T19" fmla="*/ 2147483647 h 562"/>
                  <a:gd name="T20" fmla="*/ 2147483647 w 718"/>
                  <a:gd name="T21" fmla="*/ 2147483647 h 562"/>
                  <a:gd name="T22" fmla="*/ 2147483647 w 718"/>
                  <a:gd name="T23" fmla="*/ 2147483647 h 562"/>
                  <a:gd name="T24" fmla="*/ 2147483647 w 718"/>
                  <a:gd name="T25" fmla="*/ 2147483647 h 562"/>
                  <a:gd name="T26" fmla="*/ 2147483647 w 718"/>
                  <a:gd name="T27" fmla="*/ 2147483647 h 562"/>
                  <a:gd name="T28" fmla="*/ 2147483647 w 718"/>
                  <a:gd name="T29" fmla="*/ 2147483647 h 562"/>
                  <a:gd name="T30" fmla="*/ 2147483647 w 718"/>
                  <a:gd name="T31" fmla="*/ 2147483647 h 562"/>
                  <a:gd name="T32" fmla="*/ 2147483647 w 718"/>
                  <a:gd name="T33" fmla="*/ 2147483647 h 562"/>
                  <a:gd name="T34" fmla="*/ 0 w 718"/>
                  <a:gd name="T35" fmla="*/ 2147483647 h 562"/>
                  <a:gd name="T36" fmla="*/ 2147483647 w 718"/>
                  <a:gd name="T37" fmla="*/ 2147483647 h 5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8"/>
                  <a:gd name="T58" fmla="*/ 0 h 562"/>
                  <a:gd name="T59" fmla="*/ 718 w 718"/>
                  <a:gd name="T60" fmla="*/ 562 h 5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8" h="562">
                    <a:moveTo>
                      <a:pt x="168" y="164"/>
                    </a:moveTo>
                    <a:lnTo>
                      <a:pt x="128" y="0"/>
                    </a:lnTo>
                    <a:lnTo>
                      <a:pt x="272" y="134"/>
                    </a:lnTo>
                    <a:lnTo>
                      <a:pt x="370" y="28"/>
                    </a:lnTo>
                    <a:lnTo>
                      <a:pt x="398" y="152"/>
                    </a:lnTo>
                    <a:lnTo>
                      <a:pt x="528" y="36"/>
                    </a:lnTo>
                    <a:lnTo>
                      <a:pt x="520" y="204"/>
                    </a:lnTo>
                    <a:lnTo>
                      <a:pt x="718" y="264"/>
                    </a:lnTo>
                    <a:lnTo>
                      <a:pt x="532" y="350"/>
                    </a:lnTo>
                    <a:lnTo>
                      <a:pt x="628" y="468"/>
                    </a:lnTo>
                    <a:lnTo>
                      <a:pt x="436" y="412"/>
                    </a:lnTo>
                    <a:lnTo>
                      <a:pt x="436" y="562"/>
                    </a:lnTo>
                    <a:lnTo>
                      <a:pt x="322" y="396"/>
                    </a:lnTo>
                    <a:lnTo>
                      <a:pt x="188" y="552"/>
                    </a:lnTo>
                    <a:lnTo>
                      <a:pt x="202" y="376"/>
                    </a:lnTo>
                    <a:lnTo>
                      <a:pt x="8" y="432"/>
                    </a:lnTo>
                    <a:lnTo>
                      <a:pt x="102" y="268"/>
                    </a:lnTo>
                    <a:lnTo>
                      <a:pt x="0" y="180"/>
                    </a:lnTo>
                    <a:lnTo>
                      <a:pt x="168" y="164"/>
                    </a:lnTo>
                    <a:close/>
                  </a:path>
                </a:pathLst>
              </a:custGeom>
              <a:solidFill>
                <a:srgbClr val="FFEC40"/>
              </a:solidFill>
              <a:ln w="4">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25" name="Freeform 1392">
                <a:extLst>
                  <a:ext uri="{FF2B5EF4-FFF2-40B4-BE49-F238E27FC236}">
                    <a16:creationId xmlns:a16="http://schemas.microsoft.com/office/drawing/2014/main" id="{7202E22F-EF76-5047-BA41-27747F2562FF}"/>
                  </a:ext>
                </a:extLst>
              </p:cNvPr>
              <p:cNvSpPr>
                <a:spLocks/>
              </p:cNvSpPr>
              <p:nvPr/>
            </p:nvSpPr>
            <p:spPr bwMode="auto">
              <a:xfrm>
                <a:off x="3459278" y="3249401"/>
                <a:ext cx="63216" cy="83295"/>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2147483647 h 54"/>
                  <a:gd name="T12" fmla="*/ 2147483647 w 42"/>
                  <a:gd name="T13" fmla="*/ 2147483647 h 54"/>
                  <a:gd name="T14" fmla="*/ 2147483647 w 42"/>
                  <a:gd name="T15" fmla="*/ 2147483647 h 54"/>
                  <a:gd name="T16" fmla="*/ 2147483647 w 42"/>
                  <a:gd name="T17" fmla="*/ 2147483647 h 54"/>
                  <a:gd name="T18" fmla="*/ 2147483647 w 42"/>
                  <a:gd name="T19" fmla="*/ 2147483647 h 54"/>
                  <a:gd name="T20" fmla="*/ 2147483647 w 42"/>
                  <a:gd name="T21" fmla="*/ 2147483647 h 54"/>
                  <a:gd name="T22" fmla="*/ 2147483647 w 42"/>
                  <a:gd name="T23" fmla="*/ 2147483647 h 54"/>
                  <a:gd name="T24" fmla="*/ 2147483647 w 42"/>
                  <a:gd name="T25" fmla="*/ 2147483647 h 54"/>
                  <a:gd name="T26" fmla="*/ 2147483647 w 42"/>
                  <a:gd name="T27" fmla="*/ 2147483647 h 54"/>
                  <a:gd name="T28" fmla="*/ 2147483647 w 42"/>
                  <a:gd name="T29" fmla="*/ 2147483647 h 54"/>
                  <a:gd name="T30" fmla="*/ 2147483647 w 42"/>
                  <a:gd name="T31" fmla="*/ 2147483647 h 54"/>
                  <a:gd name="T32" fmla="*/ 2147483647 w 42"/>
                  <a:gd name="T33" fmla="*/ 2147483647 h 54"/>
                  <a:gd name="T34" fmla="*/ 2147483647 w 42"/>
                  <a:gd name="T35" fmla="*/ 2147483647 h 54"/>
                  <a:gd name="T36" fmla="*/ 2147483647 w 42"/>
                  <a:gd name="T37" fmla="*/ 2147483647 h 54"/>
                  <a:gd name="T38" fmla="*/ 2147483647 w 42"/>
                  <a:gd name="T39" fmla="*/ 2147483647 h 54"/>
                  <a:gd name="T40" fmla="*/ 2147483647 w 42"/>
                  <a:gd name="T41" fmla="*/ 2147483647 h 54"/>
                  <a:gd name="T42" fmla="*/ 2147483647 w 42"/>
                  <a:gd name="T43" fmla="*/ 2147483647 h 54"/>
                  <a:gd name="T44" fmla="*/ 2147483647 w 42"/>
                  <a:gd name="T45" fmla="*/ 2147483647 h 54"/>
                  <a:gd name="T46" fmla="*/ 2147483647 w 42"/>
                  <a:gd name="T47" fmla="*/ 2147483647 h 54"/>
                  <a:gd name="T48" fmla="*/ 2147483647 w 42"/>
                  <a:gd name="T49" fmla="*/ 2147483647 h 54"/>
                  <a:gd name="T50" fmla="*/ 2147483647 w 42"/>
                  <a:gd name="T51" fmla="*/ 2147483647 h 54"/>
                  <a:gd name="T52" fmla="*/ 2147483647 w 42"/>
                  <a:gd name="T53" fmla="*/ 2147483647 h 54"/>
                  <a:gd name="T54" fmla="*/ 2147483647 w 42"/>
                  <a:gd name="T55" fmla="*/ 2147483647 h 54"/>
                  <a:gd name="T56" fmla="*/ 0 w 42"/>
                  <a:gd name="T57" fmla="*/ 2147483647 h 54"/>
                  <a:gd name="T58" fmla="*/ 2147483647 w 42"/>
                  <a:gd name="T59" fmla="*/ 2147483647 h 54"/>
                  <a:gd name="T60" fmla="*/ 2147483647 w 42"/>
                  <a:gd name="T61" fmla="*/ 2147483647 h 54"/>
                  <a:gd name="T62" fmla="*/ 2147483647 w 42"/>
                  <a:gd name="T63" fmla="*/ 2147483647 h 54"/>
                  <a:gd name="T64" fmla="*/ 2147483647 w 42"/>
                  <a:gd name="T65" fmla="*/ 2147483647 h 54"/>
                  <a:gd name="T66" fmla="*/ 2147483647 w 42"/>
                  <a:gd name="T67" fmla="*/ 2147483647 h 54"/>
                  <a:gd name="T68" fmla="*/ 2147483647 w 42"/>
                  <a:gd name="T69" fmla="*/ 2147483647 h 54"/>
                  <a:gd name="T70" fmla="*/ 2147483647 w 42"/>
                  <a:gd name="T71" fmla="*/ 2147483647 h 54"/>
                  <a:gd name="T72" fmla="*/ 2147483647 w 42"/>
                  <a:gd name="T73" fmla="*/ 2147483647 h 54"/>
                  <a:gd name="T74" fmla="*/ 2147483647 w 42"/>
                  <a:gd name="T75" fmla="*/ 2147483647 h 54"/>
                  <a:gd name="T76" fmla="*/ 2147483647 w 42"/>
                  <a:gd name="T77" fmla="*/ 2147483647 h 54"/>
                  <a:gd name="T78" fmla="*/ 2147483647 w 42"/>
                  <a:gd name="T79" fmla="*/ 2147483647 h 54"/>
                  <a:gd name="T80" fmla="*/ 2147483647 w 42"/>
                  <a:gd name="T81" fmla="*/ 2147483647 h 54"/>
                  <a:gd name="T82" fmla="*/ 2147483647 w 42"/>
                  <a:gd name="T83" fmla="*/ 2147483647 h 54"/>
                  <a:gd name="T84" fmla="*/ 2147483647 w 42"/>
                  <a:gd name="T85" fmla="*/ 2147483647 h 54"/>
                  <a:gd name="T86" fmla="*/ 2147483647 w 42"/>
                  <a:gd name="T87" fmla="*/ 2147483647 h 54"/>
                  <a:gd name="T88" fmla="*/ 2147483647 w 42"/>
                  <a:gd name="T89" fmla="*/ 2147483647 h 54"/>
                  <a:gd name="T90" fmla="*/ 2147483647 w 42"/>
                  <a:gd name="T91" fmla="*/ 2147483647 h 54"/>
                  <a:gd name="T92" fmla="*/ 2147483647 w 42"/>
                  <a:gd name="T93" fmla="*/ 2147483647 h 54"/>
                  <a:gd name="T94" fmla="*/ 2147483647 w 42"/>
                  <a:gd name="T95" fmla="*/ 2147483647 h 54"/>
                  <a:gd name="T96" fmla="*/ 2147483647 w 42"/>
                  <a:gd name="T97" fmla="*/ 2147483647 h 54"/>
                  <a:gd name="T98" fmla="*/ 2147483647 w 42"/>
                  <a:gd name="T99" fmla="*/ 2147483647 h 54"/>
                  <a:gd name="T100" fmla="*/ 2147483647 w 42"/>
                  <a:gd name="T101" fmla="*/ 2147483647 h 54"/>
                  <a:gd name="T102" fmla="*/ 2147483647 w 42"/>
                  <a:gd name="T103" fmla="*/ 2147483647 h 54"/>
                  <a:gd name="T104" fmla="*/ 2147483647 w 42"/>
                  <a:gd name="T105" fmla="*/ 0 h 54"/>
                  <a:gd name="T106" fmla="*/ 2147483647 w 42"/>
                  <a:gd name="T107" fmla="*/ 0 h 54"/>
                  <a:gd name="T108" fmla="*/ 2147483647 w 42"/>
                  <a:gd name="T109" fmla="*/ 2147483647 h 54"/>
                  <a:gd name="T110" fmla="*/ 2147483647 w 42"/>
                  <a:gd name="T111" fmla="*/ 2147483647 h 54"/>
                  <a:gd name="T112" fmla="*/ 2147483647 w 42"/>
                  <a:gd name="T113" fmla="*/ 2147483647 h 54"/>
                  <a:gd name="T114" fmla="*/ 2147483647 w 42"/>
                  <a:gd name="T115" fmla="*/ 2147483647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54"/>
                  <a:gd name="T176" fmla="*/ 42 w 42"/>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54">
                    <a:moveTo>
                      <a:pt x="34" y="16"/>
                    </a:moveTo>
                    <a:lnTo>
                      <a:pt x="34" y="16"/>
                    </a:lnTo>
                    <a:lnTo>
                      <a:pt x="30" y="12"/>
                    </a:lnTo>
                    <a:lnTo>
                      <a:pt x="26" y="10"/>
                    </a:lnTo>
                    <a:lnTo>
                      <a:pt x="22" y="10"/>
                    </a:lnTo>
                    <a:lnTo>
                      <a:pt x="16" y="10"/>
                    </a:lnTo>
                    <a:lnTo>
                      <a:pt x="14" y="12"/>
                    </a:lnTo>
                    <a:lnTo>
                      <a:pt x="12" y="16"/>
                    </a:lnTo>
                    <a:lnTo>
                      <a:pt x="12" y="18"/>
                    </a:lnTo>
                    <a:lnTo>
                      <a:pt x="14" y="20"/>
                    </a:lnTo>
                    <a:lnTo>
                      <a:pt x="22" y="22"/>
                    </a:lnTo>
                    <a:lnTo>
                      <a:pt x="26" y="22"/>
                    </a:lnTo>
                    <a:lnTo>
                      <a:pt x="32" y="24"/>
                    </a:lnTo>
                    <a:lnTo>
                      <a:pt x="38" y="26"/>
                    </a:lnTo>
                    <a:lnTo>
                      <a:pt x="40" y="30"/>
                    </a:lnTo>
                    <a:lnTo>
                      <a:pt x="42" y="38"/>
                    </a:lnTo>
                    <a:lnTo>
                      <a:pt x="40" y="44"/>
                    </a:lnTo>
                    <a:lnTo>
                      <a:pt x="36" y="50"/>
                    </a:lnTo>
                    <a:lnTo>
                      <a:pt x="28" y="52"/>
                    </a:lnTo>
                    <a:lnTo>
                      <a:pt x="22" y="54"/>
                    </a:lnTo>
                    <a:lnTo>
                      <a:pt x="14" y="52"/>
                    </a:lnTo>
                    <a:lnTo>
                      <a:pt x="8" y="50"/>
                    </a:lnTo>
                    <a:lnTo>
                      <a:pt x="4" y="48"/>
                    </a:lnTo>
                    <a:lnTo>
                      <a:pt x="0" y="42"/>
                    </a:lnTo>
                    <a:lnTo>
                      <a:pt x="8" y="38"/>
                    </a:lnTo>
                    <a:lnTo>
                      <a:pt x="12" y="42"/>
                    </a:lnTo>
                    <a:lnTo>
                      <a:pt x="16" y="44"/>
                    </a:lnTo>
                    <a:lnTo>
                      <a:pt x="22" y="44"/>
                    </a:lnTo>
                    <a:lnTo>
                      <a:pt x="30" y="42"/>
                    </a:lnTo>
                    <a:lnTo>
                      <a:pt x="32" y="40"/>
                    </a:lnTo>
                    <a:lnTo>
                      <a:pt x="32" y="38"/>
                    </a:lnTo>
                    <a:lnTo>
                      <a:pt x="32" y="36"/>
                    </a:lnTo>
                    <a:lnTo>
                      <a:pt x="30" y="34"/>
                    </a:lnTo>
                    <a:lnTo>
                      <a:pt x="22" y="32"/>
                    </a:lnTo>
                    <a:lnTo>
                      <a:pt x="16" y="30"/>
                    </a:lnTo>
                    <a:lnTo>
                      <a:pt x="12" y="28"/>
                    </a:lnTo>
                    <a:lnTo>
                      <a:pt x="6" y="26"/>
                    </a:lnTo>
                    <a:lnTo>
                      <a:pt x="4" y="22"/>
                    </a:lnTo>
                    <a:lnTo>
                      <a:pt x="2" y="16"/>
                    </a:lnTo>
                    <a:lnTo>
                      <a:pt x="4" y="10"/>
                    </a:lnTo>
                    <a:lnTo>
                      <a:pt x="8" y="6"/>
                    </a:lnTo>
                    <a:lnTo>
                      <a:pt x="14" y="2"/>
                    </a:lnTo>
                    <a:lnTo>
                      <a:pt x="22" y="0"/>
                    </a:lnTo>
                    <a:lnTo>
                      <a:pt x="30" y="2"/>
                    </a:lnTo>
                    <a:lnTo>
                      <a:pt x="36" y="6"/>
                    </a:lnTo>
                    <a:lnTo>
                      <a:pt x="42" y="12"/>
                    </a:lnTo>
                    <a:lnTo>
                      <a:pt x="34" y="16"/>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26" name="Freeform 1393">
                <a:extLst>
                  <a:ext uri="{FF2B5EF4-FFF2-40B4-BE49-F238E27FC236}">
                    <a16:creationId xmlns:a16="http://schemas.microsoft.com/office/drawing/2014/main" id="{120D79CB-7614-8987-05CD-F7595CD562B8}"/>
                  </a:ext>
                </a:extLst>
              </p:cNvPr>
              <p:cNvSpPr>
                <a:spLocks noEditPoints="1"/>
              </p:cNvSpPr>
              <p:nvPr/>
            </p:nvSpPr>
            <p:spPr bwMode="auto">
              <a:xfrm>
                <a:off x="3531525" y="3252486"/>
                <a:ext cx="66227" cy="77124"/>
              </a:xfrm>
              <a:custGeom>
                <a:avLst/>
                <a:gdLst>
                  <a:gd name="T0" fmla="*/ 2147483647 w 44"/>
                  <a:gd name="T1" fmla="*/ 2147483647 h 50"/>
                  <a:gd name="T2" fmla="*/ 2147483647 w 44"/>
                  <a:gd name="T3" fmla="*/ 2147483647 h 50"/>
                  <a:gd name="T4" fmla="*/ 2147483647 w 44"/>
                  <a:gd name="T5" fmla="*/ 2147483647 h 50"/>
                  <a:gd name="T6" fmla="*/ 2147483647 w 44"/>
                  <a:gd name="T7" fmla="*/ 2147483647 h 50"/>
                  <a:gd name="T8" fmla="*/ 0 w 44"/>
                  <a:gd name="T9" fmla="*/ 2147483647 h 50"/>
                  <a:gd name="T10" fmla="*/ 2147483647 w 44"/>
                  <a:gd name="T11" fmla="*/ 0 h 50"/>
                  <a:gd name="T12" fmla="*/ 2147483647 w 44"/>
                  <a:gd name="T13" fmla="*/ 0 h 50"/>
                  <a:gd name="T14" fmla="*/ 2147483647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2147483647 h 50"/>
                  <a:gd name="T24" fmla="*/ 2147483647 w 44"/>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0"/>
                  <a:gd name="T41" fmla="*/ 44 w 4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0">
                    <a:moveTo>
                      <a:pt x="34" y="50"/>
                    </a:moveTo>
                    <a:lnTo>
                      <a:pt x="30" y="40"/>
                    </a:lnTo>
                    <a:lnTo>
                      <a:pt x="12" y="40"/>
                    </a:lnTo>
                    <a:lnTo>
                      <a:pt x="10" y="50"/>
                    </a:lnTo>
                    <a:lnTo>
                      <a:pt x="0" y="50"/>
                    </a:lnTo>
                    <a:lnTo>
                      <a:pt x="16" y="0"/>
                    </a:lnTo>
                    <a:lnTo>
                      <a:pt x="26" y="0"/>
                    </a:lnTo>
                    <a:lnTo>
                      <a:pt x="44" y="50"/>
                    </a:lnTo>
                    <a:lnTo>
                      <a:pt x="34" y="50"/>
                    </a:lnTo>
                    <a:close/>
                    <a:moveTo>
                      <a:pt x="22" y="10"/>
                    </a:moveTo>
                    <a:lnTo>
                      <a:pt x="14" y="32"/>
                    </a:lnTo>
                    <a:lnTo>
                      <a:pt x="28" y="32"/>
                    </a:lnTo>
                    <a:lnTo>
                      <a:pt x="22" y="1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27" name="Freeform 1394">
                <a:extLst>
                  <a:ext uri="{FF2B5EF4-FFF2-40B4-BE49-F238E27FC236}">
                    <a16:creationId xmlns:a16="http://schemas.microsoft.com/office/drawing/2014/main" id="{153D8BAC-1C08-5C41-01A9-A7D662A76581}"/>
                  </a:ext>
                </a:extLst>
              </p:cNvPr>
              <p:cNvSpPr>
                <a:spLocks/>
              </p:cNvSpPr>
              <p:nvPr/>
            </p:nvSpPr>
            <p:spPr bwMode="auto">
              <a:xfrm>
                <a:off x="3594741" y="3252486"/>
                <a:ext cx="54185" cy="77124"/>
              </a:xfrm>
              <a:custGeom>
                <a:avLst/>
                <a:gdLst>
                  <a:gd name="T0" fmla="*/ 2147483647 w 36"/>
                  <a:gd name="T1" fmla="*/ 2147483647 h 50"/>
                  <a:gd name="T2" fmla="*/ 2147483647 w 36"/>
                  <a:gd name="T3" fmla="*/ 2147483647 h 50"/>
                  <a:gd name="T4" fmla="*/ 2147483647 w 36"/>
                  <a:gd name="T5" fmla="*/ 2147483647 h 50"/>
                  <a:gd name="T6" fmla="*/ 2147483647 w 36"/>
                  <a:gd name="T7" fmla="*/ 2147483647 h 50"/>
                  <a:gd name="T8" fmla="*/ 0 w 36"/>
                  <a:gd name="T9" fmla="*/ 2147483647 h 50"/>
                  <a:gd name="T10" fmla="*/ 0 w 36"/>
                  <a:gd name="T11" fmla="*/ 0 h 50"/>
                  <a:gd name="T12" fmla="*/ 2147483647 w 36"/>
                  <a:gd name="T13" fmla="*/ 0 h 50"/>
                  <a:gd name="T14" fmla="*/ 2147483647 w 36"/>
                  <a:gd name="T15" fmla="*/ 2147483647 h 50"/>
                  <a:gd name="T16" fmla="*/ 2147483647 w 36"/>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50"/>
                  <a:gd name="T29" fmla="*/ 36 w 3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50">
                    <a:moveTo>
                      <a:pt x="22" y="8"/>
                    </a:moveTo>
                    <a:lnTo>
                      <a:pt x="22" y="50"/>
                    </a:lnTo>
                    <a:lnTo>
                      <a:pt x="14" y="50"/>
                    </a:lnTo>
                    <a:lnTo>
                      <a:pt x="14" y="8"/>
                    </a:lnTo>
                    <a:lnTo>
                      <a:pt x="0" y="8"/>
                    </a:lnTo>
                    <a:lnTo>
                      <a:pt x="0" y="0"/>
                    </a:lnTo>
                    <a:lnTo>
                      <a:pt x="36" y="0"/>
                    </a:lnTo>
                    <a:lnTo>
                      <a:pt x="36" y="8"/>
                    </a:lnTo>
                    <a:lnTo>
                      <a:pt x="22" y="8"/>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28" name="Freeform 1395">
                <a:extLst>
                  <a:ext uri="{FF2B5EF4-FFF2-40B4-BE49-F238E27FC236}">
                    <a16:creationId xmlns:a16="http://schemas.microsoft.com/office/drawing/2014/main" id="{96C85877-8F3C-3735-9ADB-1F5A21EE506D}"/>
                  </a:ext>
                </a:extLst>
              </p:cNvPr>
              <p:cNvSpPr>
                <a:spLocks/>
              </p:cNvSpPr>
              <p:nvPr/>
            </p:nvSpPr>
            <p:spPr bwMode="auto">
              <a:xfrm>
                <a:off x="3663978" y="3252486"/>
                <a:ext cx="60205" cy="80209"/>
              </a:xfrm>
              <a:custGeom>
                <a:avLst/>
                <a:gdLst>
                  <a:gd name="T0" fmla="*/ 2147483647 w 40"/>
                  <a:gd name="T1" fmla="*/ 2147483647 h 52"/>
                  <a:gd name="T2" fmla="*/ 2147483647 w 40"/>
                  <a:gd name="T3" fmla="*/ 2147483647 h 52"/>
                  <a:gd name="T4" fmla="*/ 2147483647 w 40"/>
                  <a:gd name="T5" fmla="*/ 2147483647 h 52"/>
                  <a:gd name="T6" fmla="*/ 2147483647 w 40"/>
                  <a:gd name="T7" fmla="*/ 2147483647 h 52"/>
                  <a:gd name="T8" fmla="*/ 2147483647 w 40"/>
                  <a:gd name="T9" fmla="*/ 2147483647 h 52"/>
                  <a:gd name="T10" fmla="*/ 2147483647 w 40"/>
                  <a:gd name="T11" fmla="*/ 2147483647 h 52"/>
                  <a:gd name="T12" fmla="*/ 2147483647 w 40"/>
                  <a:gd name="T13" fmla="*/ 2147483647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0 w 40"/>
                  <a:gd name="T25" fmla="*/ 2147483647 h 52"/>
                  <a:gd name="T26" fmla="*/ 0 w 40"/>
                  <a:gd name="T27" fmla="*/ 2147483647 h 52"/>
                  <a:gd name="T28" fmla="*/ 0 w 40"/>
                  <a:gd name="T29" fmla="*/ 2147483647 h 52"/>
                  <a:gd name="T30" fmla="*/ 0 w 40"/>
                  <a:gd name="T31" fmla="*/ 0 h 52"/>
                  <a:gd name="T32" fmla="*/ 2147483647 w 40"/>
                  <a:gd name="T33" fmla="*/ 0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2147483647 w 40"/>
                  <a:gd name="T55" fmla="*/ 2147483647 h 52"/>
                  <a:gd name="T56" fmla="*/ 2147483647 w 40"/>
                  <a:gd name="T57" fmla="*/ 2147483647 h 52"/>
                  <a:gd name="T58" fmla="*/ 2147483647 w 40"/>
                  <a:gd name="T59" fmla="*/ 2147483647 h 52"/>
                  <a:gd name="T60" fmla="*/ 2147483647 w 40"/>
                  <a:gd name="T61" fmla="*/ 0 h 52"/>
                  <a:gd name="T62" fmla="*/ 2147483647 w 40"/>
                  <a:gd name="T63" fmla="*/ 0 h 52"/>
                  <a:gd name="T64" fmla="*/ 2147483647 w 40"/>
                  <a:gd name="T65" fmla="*/ 2147483647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52"/>
                  <a:gd name="T101" fmla="*/ 40 w 40"/>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52">
                    <a:moveTo>
                      <a:pt x="40" y="30"/>
                    </a:moveTo>
                    <a:lnTo>
                      <a:pt x="40" y="30"/>
                    </a:lnTo>
                    <a:lnTo>
                      <a:pt x="38" y="40"/>
                    </a:lnTo>
                    <a:lnTo>
                      <a:pt x="36" y="44"/>
                    </a:lnTo>
                    <a:lnTo>
                      <a:pt x="32" y="48"/>
                    </a:lnTo>
                    <a:lnTo>
                      <a:pt x="26" y="50"/>
                    </a:lnTo>
                    <a:lnTo>
                      <a:pt x="18" y="52"/>
                    </a:lnTo>
                    <a:lnTo>
                      <a:pt x="12" y="50"/>
                    </a:lnTo>
                    <a:lnTo>
                      <a:pt x="8" y="48"/>
                    </a:lnTo>
                    <a:lnTo>
                      <a:pt x="2" y="46"/>
                    </a:lnTo>
                    <a:lnTo>
                      <a:pt x="0" y="40"/>
                    </a:lnTo>
                    <a:lnTo>
                      <a:pt x="0" y="30"/>
                    </a:lnTo>
                    <a:lnTo>
                      <a:pt x="0" y="0"/>
                    </a:lnTo>
                    <a:lnTo>
                      <a:pt x="8" y="0"/>
                    </a:lnTo>
                    <a:lnTo>
                      <a:pt x="8" y="30"/>
                    </a:lnTo>
                    <a:lnTo>
                      <a:pt x="8" y="36"/>
                    </a:lnTo>
                    <a:lnTo>
                      <a:pt x="12" y="40"/>
                    </a:lnTo>
                    <a:lnTo>
                      <a:pt x="14" y="42"/>
                    </a:lnTo>
                    <a:lnTo>
                      <a:pt x="20" y="42"/>
                    </a:lnTo>
                    <a:lnTo>
                      <a:pt x="24" y="42"/>
                    </a:lnTo>
                    <a:lnTo>
                      <a:pt x="26" y="40"/>
                    </a:lnTo>
                    <a:lnTo>
                      <a:pt x="30" y="36"/>
                    </a:lnTo>
                    <a:lnTo>
                      <a:pt x="30" y="30"/>
                    </a:lnTo>
                    <a:lnTo>
                      <a:pt x="30" y="0"/>
                    </a:lnTo>
                    <a:lnTo>
                      <a:pt x="40" y="0"/>
                    </a:lnTo>
                    <a:lnTo>
                      <a:pt x="40" y="3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29" name="Freeform 1396">
                <a:extLst>
                  <a:ext uri="{FF2B5EF4-FFF2-40B4-BE49-F238E27FC236}">
                    <a16:creationId xmlns:a16="http://schemas.microsoft.com/office/drawing/2014/main" id="{884F3451-F33B-A4CE-34E8-03F7FEB09225}"/>
                  </a:ext>
                </a:extLst>
              </p:cNvPr>
              <p:cNvSpPr>
                <a:spLocks noEditPoints="1"/>
              </p:cNvSpPr>
              <p:nvPr/>
            </p:nvSpPr>
            <p:spPr bwMode="auto">
              <a:xfrm>
                <a:off x="3748266" y="3252486"/>
                <a:ext cx="57196" cy="77124"/>
              </a:xfrm>
              <a:custGeom>
                <a:avLst/>
                <a:gdLst>
                  <a:gd name="T0" fmla="*/ 2147483647 w 38"/>
                  <a:gd name="T1" fmla="*/ 0 h 50"/>
                  <a:gd name="T2" fmla="*/ 2147483647 w 38"/>
                  <a:gd name="T3" fmla="*/ 0 h 50"/>
                  <a:gd name="T4" fmla="*/ 2147483647 w 38"/>
                  <a:gd name="T5" fmla="*/ 2147483647 h 50"/>
                  <a:gd name="T6" fmla="*/ 2147483647 w 38"/>
                  <a:gd name="T7" fmla="*/ 2147483647 h 50"/>
                  <a:gd name="T8" fmla="*/ 2147483647 w 38"/>
                  <a:gd name="T9" fmla="*/ 2147483647 h 50"/>
                  <a:gd name="T10" fmla="*/ 2147483647 w 38"/>
                  <a:gd name="T11" fmla="*/ 2147483647 h 50"/>
                  <a:gd name="T12" fmla="*/ 2147483647 w 38"/>
                  <a:gd name="T13" fmla="*/ 2147483647 h 50"/>
                  <a:gd name="T14" fmla="*/ 2147483647 w 38"/>
                  <a:gd name="T15" fmla="*/ 2147483647 h 50"/>
                  <a:gd name="T16" fmla="*/ 2147483647 w 38"/>
                  <a:gd name="T17" fmla="*/ 2147483647 h 50"/>
                  <a:gd name="T18" fmla="*/ 2147483647 w 38"/>
                  <a:gd name="T19" fmla="*/ 2147483647 h 50"/>
                  <a:gd name="T20" fmla="*/ 2147483647 w 38"/>
                  <a:gd name="T21" fmla="*/ 2147483647 h 50"/>
                  <a:gd name="T22" fmla="*/ 2147483647 w 38"/>
                  <a:gd name="T23" fmla="*/ 2147483647 h 50"/>
                  <a:gd name="T24" fmla="*/ 2147483647 w 38"/>
                  <a:gd name="T25" fmla="*/ 2147483647 h 50"/>
                  <a:gd name="T26" fmla="*/ 2147483647 w 38"/>
                  <a:gd name="T27" fmla="*/ 2147483647 h 50"/>
                  <a:gd name="T28" fmla="*/ 2147483647 w 38"/>
                  <a:gd name="T29" fmla="*/ 2147483647 h 50"/>
                  <a:gd name="T30" fmla="*/ 2147483647 w 38"/>
                  <a:gd name="T31" fmla="*/ 2147483647 h 50"/>
                  <a:gd name="T32" fmla="*/ 0 w 38"/>
                  <a:gd name="T33" fmla="*/ 2147483647 h 50"/>
                  <a:gd name="T34" fmla="*/ 0 w 38"/>
                  <a:gd name="T35" fmla="*/ 0 h 50"/>
                  <a:gd name="T36" fmla="*/ 2147483647 w 38"/>
                  <a:gd name="T37" fmla="*/ 0 h 50"/>
                  <a:gd name="T38" fmla="*/ 2147483647 w 38"/>
                  <a:gd name="T39" fmla="*/ 2147483647 h 50"/>
                  <a:gd name="T40" fmla="*/ 2147483647 w 38"/>
                  <a:gd name="T41" fmla="*/ 2147483647 h 50"/>
                  <a:gd name="T42" fmla="*/ 2147483647 w 38"/>
                  <a:gd name="T43" fmla="*/ 2147483647 h 50"/>
                  <a:gd name="T44" fmla="*/ 2147483647 w 38"/>
                  <a:gd name="T45" fmla="*/ 2147483647 h 50"/>
                  <a:gd name="T46" fmla="*/ 2147483647 w 38"/>
                  <a:gd name="T47" fmla="*/ 2147483647 h 50"/>
                  <a:gd name="T48" fmla="*/ 2147483647 w 38"/>
                  <a:gd name="T49" fmla="*/ 2147483647 h 50"/>
                  <a:gd name="T50" fmla="*/ 2147483647 w 38"/>
                  <a:gd name="T51" fmla="*/ 2147483647 h 50"/>
                  <a:gd name="T52" fmla="*/ 2147483647 w 38"/>
                  <a:gd name="T53" fmla="*/ 2147483647 h 50"/>
                  <a:gd name="T54" fmla="*/ 2147483647 w 38"/>
                  <a:gd name="T55" fmla="*/ 2147483647 h 50"/>
                  <a:gd name="T56" fmla="*/ 2147483647 w 38"/>
                  <a:gd name="T57" fmla="*/ 2147483647 h 50"/>
                  <a:gd name="T58" fmla="*/ 2147483647 w 38"/>
                  <a:gd name="T59" fmla="*/ 2147483647 h 50"/>
                  <a:gd name="T60" fmla="*/ 2147483647 w 38"/>
                  <a:gd name="T61" fmla="*/ 2147483647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
                  <a:gd name="T94" fmla="*/ 0 h 50"/>
                  <a:gd name="T95" fmla="*/ 38 w 38"/>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 h="50">
                    <a:moveTo>
                      <a:pt x="20" y="0"/>
                    </a:moveTo>
                    <a:lnTo>
                      <a:pt x="20" y="0"/>
                    </a:lnTo>
                    <a:lnTo>
                      <a:pt x="26" y="2"/>
                    </a:lnTo>
                    <a:lnTo>
                      <a:pt x="32" y="4"/>
                    </a:lnTo>
                    <a:lnTo>
                      <a:pt x="34" y="10"/>
                    </a:lnTo>
                    <a:lnTo>
                      <a:pt x="36" y="16"/>
                    </a:lnTo>
                    <a:lnTo>
                      <a:pt x="36" y="20"/>
                    </a:lnTo>
                    <a:lnTo>
                      <a:pt x="34" y="24"/>
                    </a:lnTo>
                    <a:lnTo>
                      <a:pt x="32" y="28"/>
                    </a:lnTo>
                    <a:lnTo>
                      <a:pt x="26" y="30"/>
                    </a:lnTo>
                    <a:lnTo>
                      <a:pt x="38" y="50"/>
                    </a:lnTo>
                    <a:lnTo>
                      <a:pt x="26" y="50"/>
                    </a:lnTo>
                    <a:lnTo>
                      <a:pt x="16" y="32"/>
                    </a:lnTo>
                    <a:lnTo>
                      <a:pt x="8" y="32"/>
                    </a:lnTo>
                    <a:lnTo>
                      <a:pt x="8" y="50"/>
                    </a:lnTo>
                    <a:lnTo>
                      <a:pt x="0" y="50"/>
                    </a:lnTo>
                    <a:lnTo>
                      <a:pt x="0" y="0"/>
                    </a:lnTo>
                    <a:lnTo>
                      <a:pt x="20" y="0"/>
                    </a:lnTo>
                    <a:close/>
                    <a:moveTo>
                      <a:pt x="8" y="24"/>
                    </a:moveTo>
                    <a:lnTo>
                      <a:pt x="16" y="24"/>
                    </a:lnTo>
                    <a:lnTo>
                      <a:pt x="24" y="22"/>
                    </a:lnTo>
                    <a:lnTo>
                      <a:pt x="26" y="20"/>
                    </a:lnTo>
                    <a:lnTo>
                      <a:pt x="26" y="16"/>
                    </a:lnTo>
                    <a:lnTo>
                      <a:pt x="26" y="12"/>
                    </a:lnTo>
                    <a:lnTo>
                      <a:pt x="24" y="10"/>
                    </a:lnTo>
                    <a:lnTo>
                      <a:pt x="16" y="8"/>
                    </a:lnTo>
                    <a:lnTo>
                      <a:pt x="8" y="8"/>
                    </a:lnTo>
                    <a:lnTo>
                      <a:pt x="8" y="24"/>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30" name="Freeform 1397">
                <a:extLst>
                  <a:ext uri="{FF2B5EF4-FFF2-40B4-BE49-F238E27FC236}">
                    <a16:creationId xmlns:a16="http://schemas.microsoft.com/office/drawing/2014/main" id="{DC412F38-5186-D52E-817B-9CE17FA9DFB1}"/>
                  </a:ext>
                </a:extLst>
              </p:cNvPr>
              <p:cNvSpPr>
                <a:spLocks noEditPoints="1"/>
              </p:cNvSpPr>
              <p:nvPr/>
            </p:nvSpPr>
            <p:spPr bwMode="auto">
              <a:xfrm>
                <a:off x="3811483" y="3252486"/>
                <a:ext cx="66227" cy="77124"/>
              </a:xfrm>
              <a:custGeom>
                <a:avLst/>
                <a:gdLst>
                  <a:gd name="T0" fmla="*/ 2147483647 w 44"/>
                  <a:gd name="T1" fmla="*/ 2147483647 h 50"/>
                  <a:gd name="T2" fmla="*/ 2147483647 w 44"/>
                  <a:gd name="T3" fmla="*/ 2147483647 h 50"/>
                  <a:gd name="T4" fmla="*/ 2147483647 w 44"/>
                  <a:gd name="T5" fmla="*/ 2147483647 h 50"/>
                  <a:gd name="T6" fmla="*/ 2147483647 w 44"/>
                  <a:gd name="T7" fmla="*/ 2147483647 h 50"/>
                  <a:gd name="T8" fmla="*/ 0 w 44"/>
                  <a:gd name="T9" fmla="*/ 2147483647 h 50"/>
                  <a:gd name="T10" fmla="*/ 2147483647 w 44"/>
                  <a:gd name="T11" fmla="*/ 0 h 50"/>
                  <a:gd name="T12" fmla="*/ 2147483647 w 44"/>
                  <a:gd name="T13" fmla="*/ 0 h 50"/>
                  <a:gd name="T14" fmla="*/ 2147483647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2147483647 h 50"/>
                  <a:gd name="T24" fmla="*/ 2147483647 w 44"/>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0"/>
                  <a:gd name="T41" fmla="*/ 44 w 4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0">
                    <a:moveTo>
                      <a:pt x="34" y="50"/>
                    </a:moveTo>
                    <a:lnTo>
                      <a:pt x="30" y="40"/>
                    </a:lnTo>
                    <a:lnTo>
                      <a:pt x="12" y="40"/>
                    </a:lnTo>
                    <a:lnTo>
                      <a:pt x="10" y="50"/>
                    </a:lnTo>
                    <a:lnTo>
                      <a:pt x="0" y="50"/>
                    </a:lnTo>
                    <a:lnTo>
                      <a:pt x="16" y="0"/>
                    </a:lnTo>
                    <a:lnTo>
                      <a:pt x="26" y="0"/>
                    </a:lnTo>
                    <a:lnTo>
                      <a:pt x="44" y="50"/>
                    </a:lnTo>
                    <a:lnTo>
                      <a:pt x="34" y="50"/>
                    </a:lnTo>
                    <a:close/>
                    <a:moveTo>
                      <a:pt x="22" y="10"/>
                    </a:moveTo>
                    <a:lnTo>
                      <a:pt x="14" y="32"/>
                    </a:lnTo>
                    <a:lnTo>
                      <a:pt x="28" y="32"/>
                    </a:lnTo>
                    <a:lnTo>
                      <a:pt x="22" y="1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31" name="Freeform 1398">
                <a:extLst>
                  <a:ext uri="{FF2B5EF4-FFF2-40B4-BE49-F238E27FC236}">
                    <a16:creationId xmlns:a16="http://schemas.microsoft.com/office/drawing/2014/main" id="{14CD8F34-F592-DF08-6344-99CB03987B51}"/>
                  </a:ext>
                </a:extLst>
              </p:cNvPr>
              <p:cNvSpPr>
                <a:spLocks/>
              </p:cNvSpPr>
              <p:nvPr/>
            </p:nvSpPr>
            <p:spPr bwMode="auto">
              <a:xfrm>
                <a:off x="3874699" y="3252486"/>
                <a:ext cx="54185" cy="77124"/>
              </a:xfrm>
              <a:custGeom>
                <a:avLst/>
                <a:gdLst>
                  <a:gd name="T0" fmla="*/ 2147483647 w 36"/>
                  <a:gd name="T1" fmla="*/ 2147483647 h 50"/>
                  <a:gd name="T2" fmla="*/ 2147483647 w 36"/>
                  <a:gd name="T3" fmla="*/ 2147483647 h 50"/>
                  <a:gd name="T4" fmla="*/ 2147483647 w 36"/>
                  <a:gd name="T5" fmla="*/ 2147483647 h 50"/>
                  <a:gd name="T6" fmla="*/ 2147483647 w 36"/>
                  <a:gd name="T7" fmla="*/ 2147483647 h 50"/>
                  <a:gd name="T8" fmla="*/ 0 w 36"/>
                  <a:gd name="T9" fmla="*/ 2147483647 h 50"/>
                  <a:gd name="T10" fmla="*/ 0 w 36"/>
                  <a:gd name="T11" fmla="*/ 0 h 50"/>
                  <a:gd name="T12" fmla="*/ 2147483647 w 36"/>
                  <a:gd name="T13" fmla="*/ 0 h 50"/>
                  <a:gd name="T14" fmla="*/ 2147483647 w 36"/>
                  <a:gd name="T15" fmla="*/ 2147483647 h 50"/>
                  <a:gd name="T16" fmla="*/ 2147483647 w 36"/>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50"/>
                  <a:gd name="T29" fmla="*/ 36 w 3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50">
                    <a:moveTo>
                      <a:pt x="22" y="8"/>
                    </a:moveTo>
                    <a:lnTo>
                      <a:pt x="22" y="50"/>
                    </a:lnTo>
                    <a:lnTo>
                      <a:pt x="14" y="50"/>
                    </a:lnTo>
                    <a:lnTo>
                      <a:pt x="14" y="8"/>
                    </a:lnTo>
                    <a:lnTo>
                      <a:pt x="0" y="8"/>
                    </a:lnTo>
                    <a:lnTo>
                      <a:pt x="0" y="0"/>
                    </a:lnTo>
                    <a:lnTo>
                      <a:pt x="36" y="0"/>
                    </a:lnTo>
                    <a:lnTo>
                      <a:pt x="36" y="8"/>
                    </a:lnTo>
                    <a:lnTo>
                      <a:pt x="22" y="8"/>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32" name="Rectangle 1399">
                <a:extLst>
                  <a:ext uri="{FF2B5EF4-FFF2-40B4-BE49-F238E27FC236}">
                    <a16:creationId xmlns:a16="http://schemas.microsoft.com/office/drawing/2014/main" id="{F017A557-24A9-6E7A-F6F9-0DA6A29775F2}"/>
                  </a:ext>
                </a:extLst>
              </p:cNvPr>
              <p:cNvSpPr>
                <a:spLocks noChangeArrowheads="1"/>
              </p:cNvSpPr>
              <p:nvPr/>
            </p:nvSpPr>
            <p:spPr bwMode="auto">
              <a:xfrm>
                <a:off x="3943935" y="3252486"/>
                <a:ext cx="12041" cy="77124"/>
              </a:xfrm>
              <a:prstGeom prst="rect">
                <a:avLst/>
              </a:prstGeom>
              <a:solidFill>
                <a:srgbClr val="000000"/>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33" name="Freeform 1400">
                <a:extLst>
                  <a:ext uri="{FF2B5EF4-FFF2-40B4-BE49-F238E27FC236}">
                    <a16:creationId xmlns:a16="http://schemas.microsoft.com/office/drawing/2014/main" id="{009A546E-CEE8-103E-B56A-741632440B8C}"/>
                  </a:ext>
                </a:extLst>
              </p:cNvPr>
              <p:cNvSpPr>
                <a:spLocks noEditPoints="1"/>
              </p:cNvSpPr>
              <p:nvPr/>
            </p:nvSpPr>
            <p:spPr bwMode="auto">
              <a:xfrm>
                <a:off x="3974038" y="3249401"/>
                <a:ext cx="69236" cy="83295"/>
              </a:xfrm>
              <a:custGeom>
                <a:avLst/>
                <a:gdLst>
                  <a:gd name="T0" fmla="*/ 2147483647 w 46"/>
                  <a:gd name="T1" fmla="*/ 0 h 54"/>
                  <a:gd name="T2" fmla="*/ 2147483647 w 46"/>
                  <a:gd name="T3" fmla="*/ 0 h 54"/>
                  <a:gd name="T4" fmla="*/ 2147483647 w 46"/>
                  <a:gd name="T5" fmla="*/ 2147483647 h 54"/>
                  <a:gd name="T6" fmla="*/ 2147483647 w 46"/>
                  <a:gd name="T7" fmla="*/ 2147483647 h 54"/>
                  <a:gd name="T8" fmla="*/ 2147483647 w 46"/>
                  <a:gd name="T9" fmla="*/ 2147483647 h 54"/>
                  <a:gd name="T10" fmla="*/ 2147483647 w 46"/>
                  <a:gd name="T11" fmla="*/ 2147483647 h 54"/>
                  <a:gd name="T12" fmla="*/ 2147483647 w 46"/>
                  <a:gd name="T13" fmla="*/ 2147483647 h 54"/>
                  <a:gd name="T14" fmla="*/ 2147483647 w 46"/>
                  <a:gd name="T15" fmla="*/ 2147483647 h 54"/>
                  <a:gd name="T16" fmla="*/ 2147483647 w 46"/>
                  <a:gd name="T17" fmla="*/ 2147483647 h 54"/>
                  <a:gd name="T18" fmla="*/ 2147483647 w 46"/>
                  <a:gd name="T19" fmla="*/ 2147483647 h 54"/>
                  <a:gd name="T20" fmla="*/ 2147483647 w 46"/>
                  <a:gd name="T21" fmla="*/ 2147483647 h 54"/>
                  <a:gd name="T22" fmla="*/ 2147483647 w 46"/>
                  <a:gd name="T23" fmla="*/ 2147483647 h 54"/>
                  <a:gd name="T24" fmla="*/ 2147483647 w 46"/>
                  <a:gd name="T25" fmla="*/ 2147483647 h 54"/>
                  <a:gd name="T26" fmla="*/ 2147483647 w 46"/>
                  <a:gd name="T27" fmla="*/ 2147483647 h 54"/>
                  <a:gd name="T28" fmla="*/ 2147483647 w 46"/>
                  <a:gd name="T29" fmla="*/ 2147483647 h 54"/>
                  <a:gd name="T30" fmla="*/ 2147483647 w 46"/>
                  <a:gd name="T31" fmla="*/ 2147483647 h 54"/>
                  <a:gd name="T32" fmla="*/ 0 w 46"/>
                  <a:gd name="T33" fmla="*/ 2147483647 h 54"/>
                  <a:gd name="T34" fmla="*/ 0 w 46"/>
                  <a:gd name="T35" fmla="*/ 2147483647 h 54"/>
                  <a:gd name="T36" fmla="*/ 0 w 46"/>
                  <a:gd name="T37" fmla="*/ 2147483647 h 54"/>
                  <a:gd name="T38" fmla="*/ 0 w 46"/>
                  <a:gd name="T39" fmla="*/ 2147483647 h 54"/>
                  <a:gd name="T40" fmla="*/ 2147483647 w 46"/>
                  <a:gd name="T41" fmla="*/ 2147483647 h 54"/>
                  <a:gd name="T42" fmla="*/ 2147483647 w 46"/>
                  <a:gd name="T43" fmla="*/ 2147483647 h 54"/>
                  <a:gd name="T44" fmla="*/ 2147483647 w 46"/>
                  <a:gd name="T45" fmla="*/ 0 h 54"/>
                  <a:gd name="T46" fmla="*/ 2147483647 w 46"/>
                  <a:gd name="T47" fmla="*/ 0 h 54"/>
                  <a:gd name="T48" fmla="*/ 2147483647 w 46"/>
                  <a:gd name="T49" fmla="*/ 2147483647 h 54"/>
                  <a:gd name="T50" fmla="*/ 2147483647 w 46"/>
                  <a:gd name="T51" fmla="*/ 2147483647 h 54"/>
                  <a:gd name="T52" fmla="*/ 2147483647 w 46"/>
                  <a:gd name="T53" fmla="*/ 2147483647 h 54"/>
                  <a:gd name="T54" fmla="*/ 2147483647 w 46"/>
                  <a:gd name="T55" fmla="*/ 2147483647 h 54"/>
                  <a:gd name="T56" fmla="*/ 2147483647 w 46"/>
                  <a:gd name="T57" fmla="*/ 2147483647 h 54"/>
                  <a:gd name="T58" fmla="*/ 2147483647 w 46"/>
                  <a:gd name="T59" fmla="*/ 2147483647 h 54"/>
                  <a:gd name="T60" fmla="*/ 2147483647 w 46"/>
                  <a:gd name="T61" fmla="*/ 2147483647 h 54"/>
                  <a:gd name="T62" fmla="*/ 2147483647 w 46"/>
                  <a:gd name="T63" fmla="*/ 2147483647 h 54"/>
                  <a:gd name="T64" fmla="*/ 2147483647 w 46"/>
                  <a:gd name="T65" fmla="*/ 2147483647 h 54"/>
                  <a:gd name="T66" fmla="*/ 2147483647 w 46"/>
                  <a:gd name="T67" fmla="*/ 2147483647 h 54"/>
                  <a:gd name="T68" fmla="*/ 2147483647 w 46"/>
                  <a:gd name="T69" fmla="*/ 2147483647 h 54"/>
                  <a:gd name="T70" fmla="*/ 2147483647 w 46"/>
                  <a:gd name="T71" fmla="*/ 2147483647 h 54"/>
                  <a:gd name="T72" fmla="*/ 2147483647 w 46"/>
                  <a:gd name="T73" fmla="*/ 2147483647 h 54"/>
                  <a:gd name="T74" fmla="*/ 2147483647 w 46"/>
                  <a:gd name="T75" fmla="*/ 2147483647 h 54"/>
                  <a:gd name="T76" fmla="*/ 2147483647 w 46"/>
                  <a:gd name="T77" fmla="*/ 2147483647 h 54"/>
                  <a:gd name="T78" fmla="*/ 2147483647 w 46"/>
                  <a:gd name="T79" fmla="*/ 2147483647 h 54"/>
                  <a:gd name="T80" fmla="*/ 2147483647 w 46"/>
                  <a:gd name="T81" fmla="*/ 2147483647 h 54"/>
                  <a:gd name="T82" fmla="*/ 2147483647 w 46"/>
                  <a:gd name="T83" fmla="*/ 2147483647 h 54"/>
                  <a:gd name="T84" fmla="*/ 2147483647 w 46"/>
                  <a:gd name="T85" fmla="*/ 2147483647 h 54"/>
                  <a:gd name="T86" fmla="*/ 2147483647 w 46"/>
                  <a:gd name="T87" fmla="*/ 2147483647 h 54"/>
                  <a:gd name="T88" fmla="*/ 2147483647 w 46"/>
                  <a:gd name="T89" fmla="*/ 2147483647 h 54"/>
                  <a:gd name="T90" fmla="*/ 2147483647 w 46"/>
                  <a:gd name="T91" fmla="*/ 2147483647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54"/>
                  <a:gd name="T140" fmla="*/ 46 w 4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54">
                    <a:moveTo>
                      <a:pt x="24" y="0"/>
                    </a:moveTo>
                    <a:lnTo>
                      <a:pt x="24" y="0"/>
                    </a:lnTo>
                    <a:lnTo>
                      <a:pt x="34" y="4"/>
                    </a:lnTo>
                    <a:lnTo>
                      <a:pt x="40" y="8"/>
                    </a:lnTo>
                    <a:lnTo>
                      <a:pt x="46" y="18"/>
                    </a:lnTo>
                    <a:lnTo>
                      <a:pt x="46" y="26"/>
                    </a:lnTo>
                    <a:lnTo>
                      <a:pt x="46" y="36"/>
                    </a:lnTo>
                    <a:lnTo>
                      <a:pt x="42" y="44"/>
                    </a:lnTo>
                    <a:lnTo>
                      <a:pt x="38" y="48"/>
                    </a:lnTo>
                    <a:lnTo>
                      <a:pt x="34" y="50"/>
                    </a:lnTo>
                    <a:lnTo>
                      <a:pt x="30" y="52"/>
                    </a:lnTo>
                    <a:lnTo>
                      <a:pt x="22" y="54"/>
                    </a:lnTo>
                    <a:lnTo>
                      <a:pt x="14" y="52"/>
                    </a:lnTo>
                    <a:lnTo>
                      <a:pt x="6" y="46"/>
                    </a:lnTo>
                    <a:lnTo>
                      <a:pt x="0" y="38"/>
                    </a:lnTo>
                    <a:lnTo>
                      <a:pt x="0" y="28"/>
                    </a:lnTo>
                    <a:lnTo>
                      <a:pt x="0" y="16"/>
                    </a:lnTo>
                    <a:lnTo>
                      <a:pt x="6" y="8"/>
                    </a:lnTo>
                    <a:lnTo>
                      <a:pt x="14" y="2"/>
                    </a:lnTo>
                    <a:lnTo>
                      <a:pt x="24" y="0"/>
                    </a:lnTo>
                    <a:close/>
                    <a:moveTo>
                      <a:pt x="24" y="44"/>
                    </a:moveTo>
                    <a:lnTo>
                      <a:pt x="24" y="44"/>
                    </a:lnTo>
                    <a:lnTo>
                      <a:pt x="28" y="44"/>
                    </a:lnTo>
                    <a:lnTo>
                      <a:pt x="34" y="40"/>
                    </a:lnTo>
                    <a:lnTo>
                      <a:pt x="36" y="34"/>
                    </a:lnTo>
                    <a:lnTo>
                      <a:pt x="38" y="28"/>
                    </a:lnTo>
                    <a:lnTo>
                      <a:pt x="36" y="20"/>
                    </a:lnTo>
                    <a:lnTo>
                      <a:pt x="34" y="16"/>
                    </a:lnTo>
                    <a:lnTo>
                      <a:pt x="30" y="12"/>
                    </a:lnTo>
                    <a:lnTo>
                      <a:pt x="24" y="10"/>
                    </a:lnTo>
                    <a:lnTo>
                      <a:pt x="18" y="10"/>
                    </a:lnTo>
                    <a:lnTo>
                      <a:pt x="12" y="14"/>
                    </a:lnTo>
                    <a:lnTo>
                      <a:pt x="10" y="20"/>
                    </a:lnTo>
                    <a:lnTo>
                      <a:pt x="8" y="26"/>
                    </a:lnTo>
                    <a:lnTo>
                      <a:pt x="10" y="32"/>
                    </a:lnTo>
                    <a:lnTo>
                      <a:pt x="12" y="38"/>
                    </a:lnTo>
                    <a:lnTo>
                      <a:pt x="16" y="42"/>
                    </a:lnTo>
                    <a:lnTo>
                      <a:pt x="24" y="44"/>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34" name="Freeform 1401">
                <a:extLst>
                  <a:ext uri="{FF2B5EF4-FFF2-40B4-BE49-F238E27FC236}">
                    <a16:creationId xmlns:a16="http://schemas.microsoft.com/office/drawing/2014/main" id="{7206DDF0-43D7-398E-E767-0360AA6846B5}"/>
                  </a:ext>
                </a:extLst>
              </p:cNvPr>
              <p:cNvSpPr>
                <a:spLocks/>
              </p:cNvSpPr>
              <p:nvPr/>
            </p:nvSpPr>
            <p:spPr bwMode="auto">
              <a:xfrm>
                <a:off x="4061336" y="3252486"/>
                <a:ext cx="57196" cy="77124"/>
              </a:xfrm>
              <a:custGeom>
                <a:avLst/>
                <a:gdLst>
                  <a:gd name="T0" fmla="*/ 2147483647 w 38"/>
                  <a:gd name="T1" fmla="*/ 2147483647 h 50"/>
                  <a:gd name="T2" fmla="*/ 2147483647 w 38"/>
                  <a:gd name="T3" fmla="*/ 2147483647 h 50"/>
                  <a:gd name="T4" fmla="*/ 2147483647 w 38"/>
                  <a:gd name="T5" fmla="*/ 2147483647 h 50"/>
                  <a:gd name="T6" fmla="*/ 2147483647 w 38"/>
                  <a:gd name="T7" fmla="*/ 2147483647 h 50"/>
                  <a:gd name="T8" fmla="*/ 0 w 38"/>
                  <a:gd name="T9" fmla="*/ 2147483647 h 50"/>
                  <a:gd name="T10" fmla="*/ 0 w 38"/>
                  <a:gd name="T11" fmla="*/ 0 h 50"/>
                  <a:gd name="T12" fmla="*/ 2147483647 w 38"/>
                  <a:gd name="T13" fmla="*/ 0 h 50"/>
                  <a:gd name="T14" fmla="*/ 2147483647 w 38"/>
                  <a:gd name="T15" fmla="*/ 2147483647 h 50"/>
                  <a:gd name="T16" fmla="*/ 2147483647 w 38"/>
                  <a:gd name="T17" fmla="*/ 2147483647 h 50"/>
                  <a:gd name="T18" fmla="*/ 2147483647 w 38"/>
                  <a:gd name="T19" fmla="*/ 0 h 50"/>
                  <a:gd name="T20" fmla="*/ 2147483647 w 38"/>
                  <a:gd name="T21" fmla="*/ 0 h 50"/>
                  <a:gd name="T22" fmla="*/ 2147483647 w 38"/>
                  <a:gd name="T23" fmla="*/ 2147483647 h 50"/>
                  <a:gd name="T24" fmla="*/ 2147483647 w 38"/>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50"/>
                  <a:gd name="T41" fmla="*/ 38 w 38"/>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50">
                    <a:moveTo>
                      <a:pt x="30" y="50"/>
                    </a:moveTo>
                    <a:lnTo>
                      <a:pt x="8" y="16"/>
                    </a:lnTo>
                    <a:lnTo>
                      <a:pt x="8" y="50"/>
                    </a:lnTo>
                    <a:lnTo>
                      <a:pt x="0" y="50"/>
                    </a:lnTo>
                    <a:lnTo>
                      <a:pt x="0" y="0"/>
                    </a:lnTo>
                    <a:lnTo>
                      <a:pt x="8" y="0"/>
                    </a:lnTo>
                    <a:lnTo>
                      <a:pt x="30" y="36"/>
                    </a:lnTo>
                    <a:lnTo>
                      <a:pt x="30" y="0"/>
                    </a:lnTo>
                    <a:lnTo>
                      <a:pt x="38" y="0"/>
                    </a:lnTo>
                    <a:lnTo>
                      <a:pt x="38" y="50"/>
                    </a:lnTo>
                    <a:lnTo>
                      <a:pt x="30"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grpSp>
        <p:sp>
          <p:nvSpPr>
            <p:cNvPr id="355" name="TextBox 398">
              <a:extLst>
                <a:ext uri="{FF2B5EF4-FFF2-40B4-BE49-F238E27FC236}">
                  <a16:creationId xmlns:a16="http://schemas.microsoft.com/office/drawing/2014/main" id="{A58317D6-EE96-DC08-D0DB-C621F8D3B289}"/>
                </a:ext>
              </a:extLst>
            </p:cNvPr>
            <p:cNvSpPr txBox="1">
              <a:spLocks noChangeArrowheads="1"/>
            </p:cNvSpPr>
            <p:nvPr/>
          </p:nvSpPr>
          <p:spPr bwMode="auto">
            <a:xfrm>
              <a:off x="7142417" y="3903649"/>
              <a:ext cx="1160468" cy="523220"/>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Trebuchet MS" panose="020B0603020202020204" pitchFamily="34" charset="0"/>
                </a:rPr>
                <a:t>DATA CENTER</a:t>
              </a:r>
            </a:p>
          </p:txBody>
        </p:sp>
        <p:sp>
          <p:nvSpPr>
            <p:cNvPr id="356" name="TextBox 3">
              <a:extLst>
                <a:ext uri="{FF2B5EF4-FFF2-40B4-BE49-F238E27FC236}">
                  <a16:creationId xmlns:a16="http://schemas.microsoft.com/office/drawing/2014/main" id="{09EEB088-123E-73B1-86A3-F4AC6CDA58CE}"/>
                </a:ext>
              </a:extLst>
            </p:cNvPr>
            <p:cNvSpPr txBox="1">
              <a:spLocks noChangeArrowheads="1"/>
            </p:cNvSpPr>
            <p:nvPr/>
          </p:nvSpPr>
          <p:spPr bwMode="auto">
            <a:xfrm>
              <a:off x="7072245" y="4871970"/>
              <a:ext cx="1366667" cy="276999"/>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Trebuchet MS" panose="020B0603020202020204" pitchFamily="34" charset="0"/>
                  <a:ea typeface="Open Sans" panose="020B0606030504020204" pitchFamily="34" charset="0"/>
                  <a:cs typeface="Open Sans" panose="020B0606030504020204" pitchFamily="34" charset="0"/>
                </a:rPr>
                <a:t>Attack Traffic</a:t>
              </a:r>
            </a:p>
          </p:txBody>
        </p:sp>
        <p:sp>
          <p:nvSpPr>
            <p:cNvPr id="357" name="TextBox 435">
              <a:extLst>
                <a:ext uri="{FF2B5EF4-FFF2-40B4-BE49-F238E27FC236}">
                  <a16:creationId xmlns:a16="http://schemas.microsoft.com/office/drawing/2014/main" id="{B1CC73A7-BFF4-7519-47A2-FC842D7BBC39}"/>
                </a:ext>
              </a:extLst>
            </p:cNvPr>
            <p:cNvSpPr txBox="1">
              <a:spLocks noChangeArrowheads="1"/>
            </p:cNvSpPr>
            <p:nvPr/>
          </p:nvSpPr>
          <p:spPr bwMode="auto">
            <a:xfrm>
              <a:off x="7069633" y="5052171"/>
              <a:ext cx="1303052" cy="276999"/>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Trebuchet MS" panose="020B0603020202020204" pitchFamily="34" charset="0"/>
                  <a:ea typeface="Open Sans" panose="020B0606030504020204" pitchFamily="34" charset="0"/>
                  <a:cs typeface="Open Sans" panose="020B0606030504020204" pitchFamily="34" charset="0"/>
                </a:rPr>
                <a:t>Good Traffic</a:t>
              </a:r>
            </a:p>
          </p:txBody>
        </p:sp>
        <p:cxnSp>
          <p:nvCxnSpPr>
            <p:cNvPr id="358" name="Straight Arrow Connector 357">
              <a:extLst>
                <a:ext uri="{FF2B5EF4-FFF2-40B4-BE49-F238E27FC236}">
                  <a16:creationId xmlns:a16="http://schemas.microsoft.com/office/drawing/2014/main" id="{31A4BF45-E97F-3494-E04E-68C56C3791BA}"/>
                </a:ext>
              </a:extLst>
            </p:cNvPr>
            <p:cNvCxnSpPr/>
            <p:nvPr/>
          </p:nvCxnSpPr>
          <p:spPr>
            <a:xfrm>
              <a:off x="8143021" y="5173856"/>
              <a:ext cx="762149" cy="0"/>
            </a:xfrm>
            <a:prstGeom prst="straightConnector1">
              <a:avLst/>
            </a:prstGeom>
            <a:ln w="6350">
              <a:solidFill>
                <a:srgbClr val="71B532"/>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359" name="Straight Arrow Connector 358">
              <a:extLst>
                <a:ext uri="{FF2B5EF4-FFF2-40B4-BE49-F238E27FC236}">
                  <a16:creationId xmlns:a16="http://schemas.microsoft.com/office/drawing/2014/main" id="{814C87A0-B886-6E9D-8D9A-4100453A775D}"/>
                </a:ext>
              </a:extLst>
            </p:cNvPr>
            <p:cNvCxnSpPr/>
            <p:nvPr/>
          </p:nvCxnSpPr>
          <p:spPr>
            <a:xfrm>
              <a:off x="8139775" y="5020215"/>
              <a:ext cx="762149" cy="0"/>
            </a:xfrm>
            <a:prstGeom prst="straightConnector1">
              <a:avLst/>
            </a:prstGeom>
            <a:ln w="635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grpSp>
          <p:nvGrpSpPr>
            <p:cNvPr id="360" name="Group 720">
              <a:extLst>
                <a:ext uri="{FF2B5EF4-FFF2-40B4-BE49-F238E27FC236}">
                  <a16:creationId xmlns:a16="http://schemas.microsoft.com/office/drawing/2014/main" id="{939EE26A-9F3F-0945-DE66-AE5F8444513A}"/>
                </a:ext>
              </a:extLst>
            </p:cNvPr>
            <p:cNvGrpSpPr/>
            <p:nvPr/>
          </p:nvGrpSpPr>
          <p:grpSpPr>
            <a:xfrm>
              <a:off x="6667679" y="2284926"/>
              <a:ext cx="1490367" cy="1287331"/>
              <a:chOff x="5377159" y="1908756"/>
              <a:chExt cx="1490367" cy="1287331"/>
            </a:xfrm>
          </p:grpSpPr>
          <p:sp>
            <p:nvSpPr>
              <p:cNvPr id="405" name="Freeform 379">
                <a:extLst>
                  <a:ext uri="{FF2B5EF4-FFF2-40B4-BE49-F238E27FC236}">
                    <a16:creationId xmlns:a16="http://schemas.microsoft.com/office/drawing/2014/main" id="{53C4C1E8-3DE3-D17D-6DFC-2B6CD238F5DE}"/>
                  </a:ext>
                </a:extLst>
              </p:cNvPr>
              <p:cNvSpPr>
                <a:spLocks/>
              </p:cNvSpPr>
              <p:nvPr/>
            </p:nvSpPr>
            <p:spPr bwMode="auto">
              <a:xfrm>
                <a:off x="5377159" y="1908756"/>
                <a:ext cx="1490367" cy="1287331"/>
              </a:xfrm>
              <a:custGeom>
                <a:avLst/>
                <a:gdLst>
                  <a:gd name="T0" fmla="*/ 2147483647 w 894"/>
                  <a:gd name="T1" fmla="*/ 2147483647 h 680"/>
                  <a:gd name="T2" fmla="*/ 2147483647 w 894"/>
                  <a:gd name="T3" fmla="*/ 0 h 680"/>
                  <a:gd name="T4" fmla="*/ 2147483647 w 894"/>
                  <a:gd name="T5" fmla="*/ 2147483647 h 680"/>
                  <a:gd name="T6" fmla="*/ 2147483647 w 894"/>
                  <a:gd name="T7" fmla="*/ 2147483647 h 680"/>
                  <a:gd name="T8" fmla="*/ 2147483647 w 894"/>
                  <a:gd name="T9" fmla="*/ 2147483647 h 680"/>
                  <a:gd name="T10" fmla="*/ 2147483647 w 894"/>
                  <a:gd name="T11" fmla="*/ 2147483647 h 680"/>
                  <a:gd name="T12" fmla="*/ 2147483647 w 894"/>
                  <a:gd name="T13" fmla="*/ 2147483647 h 680"/>
                  <a:gd name="T14" fmla="*/ 2147483647 w 894"/>
                  <a:gd name="T15" fmla="*/ 2147483647 h 680"/>
                  <a:gd name="T16" fmla="*/ 2147483647 w 894"/>
                  <a:gd name="T17" fmla="*/ 2147483647 h 680"/>
                  <a:gd name="T18" fmla="*/ 2147483647 w 894"/>
                  <a:gd name="T19" fmla="*/ 2147483647 h 680"/>
                  <a:gd name="T20" fmla="*/ 2147483647 w 894"/>
                  <a:gd name="T21" fmla="*/ 2147483647 h 680"/>
                  <a:gd name="T22" fmla="*/ 2147483647 w 894"/>
                  <a:gd name="T23" fmla="*/ 2147483647 h 680"/>
                  <a:gd name="T24" fmla="*/ 2147483647 w 894"/>
                  <a:gd name="T25" fmla="*/ 2147483647 h 680"/>
                  <a:gd name="T26" fmla="*/ 2147483647 w 894"/>
                  <a:gd name="T27" fmla="*/ 2147483647 h 680"/>
                  <a:gd name="T28" fmla="*/ 2147483647 w 894"/>
                  <a:gd name="T29" fmla="*/ 2147483647 h 680"/>
                  <a:gd name="T30" fmla="*/ 2147483647 w 894"/>
                  <a:gd name="T31" fmla="*/ 2147483647 h 680"/>
                  <a:gd name="T32" fmla="*/ 2147483647 w 894"/>
                  <a:gd name="T33" fmla="*/ 2147483647 h 680"/>
                  <a:gd name="T34" fmla="*/ 0 w 894"/>
                  <a:gd name="T35" fmla="*/ 2147483647 h 680"/>
                  <a:gd name="T36" fmla="*/ 2147483647 w 894"/>
                  <a:gd name="T37" fmla="*/ 2147483647 h 6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4"/>
                  <a:gd name="T58" fmla="*/ 0 h 680"/>
                  <a:gd name="T59" fmla="*/ 894 w 894"/>
                  <a:gd name="T60" fmla="*/ 680 h 6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4" h="680">
                    <a:moveTo>
                      <a:pt x="208" y="196"/>
                    </a:moveTo>
                    <a:lnTo>
                      <a:pt x="152" y="0"/>
                    </a:lnTo>
                    <a:lnTo>
                      <a:pt x="336" y="166"/>
                    </a:lnTo>
                    <a:lnTo>
                      <a:pt x="452" y="42"/>
                    </a:lnTo>
                    <a:lnTo>
                      <a:pt x="494" y="192"/>
                    </a:lnTo>
                    <a:lnTo>
                      <a:pt x="650" y="60"/>
                    </a:lnTo>
                    <a:lnTo>
                      <a:pt x="646" y="260"/>
                    </a:lnTo>
                    <a:lnTo>
                      <a:pt x="894" y="338"/>
                    </a:lnTo>
                    <a:lnTo>
                      <a:pt x="668" y="432"/>
                    </a:lnTo>
                    <a:lnTo>
                      <a:pt x="792" y="576"/>
                    </a:lnTo>
                    <a:lnTo>
                      <a:pt x="550" y="502"/>
                    </a:lnTo>
                    <a:lnTo>
                      <a:pt x="558" y="680"/>
                    </a:lnTo>
                    <a:lnTo>
                      <a:pt x="410" y="478"/>
                    </a:lnTo>
                    <a:lnTo>
                      <a:pt x="250" y="658"/>
                    </a:lnTo>
                    <a:lnTo>
                      <a:pt x="260" y="450"/>
                    </a:lnTo>
                    <a:lnTo>
                      <a:pt x="22" y="506"/>
                    </a:lnTo>
                    <a:lnTo>
                      <a:pt x="130" y="316"/>
                    </a:lnTo>
                    <a:lnTo>
                      <a:pt x="0" y="208"/>
                    </a:lnTo>
                    <a:lnTo>
                      <a:pt x="208" y="196"/>
                    </a:lnTo>
                    <a:close/>
                  </a:path>
                </a:pathLst>
              </a:custGeom>
              <a:solidFill>
                <a:srgbClr val="FFEC40"/>
              </a:solidFill>
              <a:ln w="4">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grpSp>
            <p:nvGrpSpPr>
              <p:cNvPr id="406" name="Group 489">
                <a:extLst>
                  <a:ext uri="{FF2B5EF4-FFF2-40B4-BE49-F238E27FC236}">
                    <a16:creationId xmlns:a16="http://schemas.microsoft.com/office/drawing/2014/main" id="{F8B00FB9-BC4A-B8CC-A097-6D2222C7765B}"/>
                  </a:ext>
                </a:extLst>
              </p:cNvPr>
              <p:cNvGrpSpPr/>
              <p:nvPr/>
            </p:nvGrpSpPr>
            <p:grpSpPr>
              <a:xfrm>
                <a:off x="5599991" y="2422462"/>
                <a:ext cx="845514" cy="273025"/>
                <a:chOff x="6130439" y="44890"/>
                <a:chExt cx="2756034" cy="1429590"/>
              </a:xfrm>
            </p:grpSpPr>
            <p:sp>
              <p:nvSpPr>
                <p:cNvPr id="407" name="Freeform 380">
                  <a:extLst>
                    <a:ext uri="{FF2B5EF4-FFF2-40B4-BE49-F238E27FC236}">
                      <a16:creationId xmlns:a16="http://schemas.microsoft.com/office/drawing/2014/main" id="{530E04A7-1ABA-5B31-69A6-5B85B0A166B5}"/>
                    </a:ext>
                  </a:extLst>
                </p:cNvPr>
                <p:cNvSpPr>
                  <a:spLocks/>
                </p:cNvSpPr>
                <p:nvPr/>
              </p:nvSpPr>
              <p:spPr bwMode="auto">
                <a:xfrm>
                  <a:off x="6130439" y="65023"/>
                  <a:ext cx="218541" cy="503377"/>
                </a:xfrm>
                <a:custGeom>
                  <a:avLst/>
                  <a:gdLst>
                    <a:gd name="T0" fmla="*/ 0 w 36"/>
                    <a:gd name="T1" fmla="*/ 2147483647 h 50"/>
                    <a:gd name="T2" fmla="*/ 0 w 36"/>
                    <a:gd name="T3" fmla="*/ 0 h 50"/>
                    <a:gd name="T4" fmla="*/ 2147483647 w 36"/>
                    <a:gd name="T5" fmla="*/ 0 h 50"/>
                    <a:gd name="T6" fmla="*/ 2147483647 w 36"/>
                    <a:gd name="T7" fmla="*/ 2147483647 h 50"/>
                    <a:gd name="T8" fmla="*/ 2147483647 w 36"/>
                    <a:gd name="T9" fmla="*/ 2147483647 h 50"/>
                    <a:gd name="T10" fmla="*/ 2147483647 w 36"/>
                    <a:gd name="T11" fmla="*/ 2147483647 h 50"/>
                    <a:gd name="T12" fmla="*/ 2147483647 w 36"/>
                    <a:gd name="T13" fmla="*/ 2147483647 h 50"/>
                    <a:gd name="T14" fmla="*/ 2147483647 w 36"/>
                    <a:gd name="T15" fmla="*/ 2147483647 h 50"/>
                    <a:gd name="T16" fmla="*/ 2147483647 w 36"/>
                    <a:gd name="T17" fmla="*/ 2147483647 h 50"/>
                    <a:gd name="T18" fmla="*/ 2147483647 w 36"/>
                    <a:gd name="T19" fmla="*/ 2147483647 h 50"/>
                    <a:gd name="T20" fmla="*/ 2147483647 w 36"/>
                    <a:gd name="T21" fmla="*/ 2147483647 h 50"/>
                    <a:gd name="T22" fmla="*/ 2147483647 w 36"/>
                    <a:gd name="T23" fmla="*/ 2147483647 h 50"/>
                    <a:gd name="T24" fmla="*/ 0 w 36"/>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0"/>
                    <a:gd name="T41" fmla="*/ 36 w 36"/>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0">
                      <a:moveTo>
                        <a:pt x="0" y="50"/>
                      </a:moveTo>
                      <a:lnTo>
                        <a:pt x="0" y="0"/>
                      </a:lnTo>
                      <a:lnTo>
                        <a:pt x="34" y="0"/>
                      </a:lnTo>
                      <a:lnTo>
                        <a:pt x="34" y="8"/>
                      </a:lnTo>
                      <a:lnTo>
                        <a:pt x="8" y="8"/>
                      </a:lnTo>
                      <a:lnTo>
                        <a:pt x="8" y="20"/>
                      </a:lnTo>
                      <a:lnTo>
                        <a:pt x="32" y="20"/>
                      </a:lnTo>
                      <a:lnTo>
                        <a:pt x="32" y="28"/>
                      </a:lnTo>
                      <a:lnTo>
                        <a:pt x="8" y="28"/>
                      </a:lnTo>
                      <a:lnTo>
                        <a:pt x="8" y="42"/>
                      </a:lnTo>
                      <a:lnTo>
                        <a:pt x="36" y="42"/>
                      </a:lnTo>
                      <a:lnTo>
                        <a:pt x="36" y="50"/>
                      </a:lnTo>
                      <a:lnTo>
                        <a:pt x="0"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08" name="Freeform 381">
                  <a:extLst>
                    <a:ext uri="{FF2B5EF4-FFF2-40B4-BE49-F238E27FC236}">
                      <a16:creationId xmlns:a16="http://schemas.microsoft.com/office/drawing/2014/main" id="{B1012EB8-12C6-FE89-E429-312C13872526}"/>
                    </a:ext>
                  </a:extLst>
                </p:cNvPr>
                <p:cNvSpPr>
                  <a:spLocks/>
                </p:cNvSpPr>
                <p:nvPr/>
              </p:nvSpPr>
              <p:spPr bwMode="auto">
                <a:xfrm>
                  <a:off x="6385403" y="65023"/>
                  <a:ext cx="267105" cy="503377"/>
                </a:xfrm>
                <a:custGeom>
                  <a:avLst/>
                  <a:gdLst>
                    <a:gd name="T0" fmla="*/ 2147483647 w 44"/>
                    <a:gd name="T1" fmla="*/ 2147483647 h 50"/>
                    <a:gd name="T2" fmla="*/ 2147483647 w 44"/>
                    <a:gd name="T3" fmla="*/ 2147483647 h 50"/>
                    <a:gd name="T4" fmla="*/ 2147483647 w 44"/>
                    <a:gd name="T5" fmla="*/ 2147483647 h 50"/>
                    <a:gd name="T6" fmla="*/ 0 w 44"/>
                    <a:gd name="T7" fmla="*/ 2147483647 h 50"/>
                    <a:gd name="T8" fmla="*/ 2147483647 w 44"/>
                    <a:gd name="T9" fmla="*/ 2147483647 h 50"/>
                    <a:gd name="T10" fmla="*/ 2147483647 w 44"/>
                    <a:gd name="T11" fmla="*/ 0 h 50"/>
                    <a:gd name="T12" fmla="*/ 2147483647 w 44"/>
                    <a:gd name="T13" fmla="*/ 0 h 50"/>
                    <a:gd name="T14" fmla="*/ 2147483647 w 44"/>
                    <a:gd name="T15" fmla="*/ 2147483647 h 50"/>
                    <a:gd name="T16" fmla="*/ 2147483647 w 44"/>
                    <a:gd name="T17" fmla="*/ 0 h 50"/>
                    <a:gd name="T18" fmla="*/ 2147483647 w 44"/>
                    <a:gd name="T19" fmla="*/ 0 h 50"/>
                    <a:gd name="T20" fmla="*/ 2147483647 w 44"/>
                    <a:gd name="T21" fmla="*/ 2147483647 h 50"/>
                    <a:gd name="T22" fmla="*/ 2147483647 w 44"/>
                    <a:gd name="T23" fmla="*/ 2147483647 h 50"/>
                    <a:gd name="T24" fmla="*/ 2147483647 w 44"/>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0"/>
                    <a:gd name="T41" fmla="*/ 44 w 4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0">
                      <a:moveTo>
                        <a:pt x="34" y="50"/>
                      </a:moveTo>
                      <a:lnTo>
                        <a:pt x="22" y="32"/>
                      </a:lnTo>
                      <a:lnTo>
                        <a:pt x="10" y="50"/>
                      </a:lnTo>
                      <a:lnTo>
                        <a:pt x="0" y="50"/>
                      </a:lnTo>
                      <a:lnTo>
                        <a:pt x="16" y="22"/>
                      </a:lnTo>
                      <a:lnTo>
                        <a:pt x="2" y="0"/>
                      </a:lnTo>
                      <a:lnTo>
                        <a:pt x="14" y="0"/>
                      </a:lnTo>
                      <a:lnTo>
                        <a:pt x="22" y="14"/>
                      </a:lnTo>
                      <a:lnTo>
                        <a:pt x="30" y="0"/>
                      </a:lnTo>
                      <a:lnTo>
                        <a:pt x="42" y="0"/>
                      </a:lnTo>
                      <a:lnTo>
                        <a:pt x="28" y="22"/>
                      </a:lnTo>
                      <a:lnTo>
                        <a:pt x="44" y="50"/>
                      </a:lnTo>
                      <a:lnTo>
                        <a:pt x="34"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09" name="Freeform 382">
                  <a:extLst>
                    <a:ext uri="{FF2B5EF4-FFF2-40B4-BE49-F238E27FC236}">
                      <a16:creationId xmlns:a16="http://schemas.microsoft.com/office/drawing/2014/main" id="{39A447F1-3FB3-A025-5D6E-B8DB355B37A8}"/>
                    </a:ext>
                  </a:extLst>
                </p:cNvPr>
                <p:cNvSpPr>
                  <a:spLocks/>
                </p:cNvSpPr>
                <p:nvPr/>
              </p:nvSpPr>
              <p:spPr bwMode="auto">
                <a:xfrm>
                  <a:off x="6713211" y="65023"/>
                  <a:ext cx="242823" cy="503377"/>
                </a:xfrm>
                <a:custGeom>
                  <a:avLst/>
                  <a:gdLst>
                    <a:gd name="T0" fmla="*/ 2147483647 w 40"/>
                    <a:gd name="T1" fmla="*/ 2147483647 h 50"/>
                    <a:gd name="T2" fmla="*/ 2147483647 w 40"/>
                    <a:gd name="T3" fmla="*/ 2147483647 h 50"/>
                    <a:gd name="T4" fmla="*/ 2147483647 w 40"/>
                    <a:gd name="T5" fmla="*/ 2147483647 h 50"/>
                    <a:gd name="T6" fmla="*/ 2147483647 w 40"/>
                    <a:gd name="T7" fmla="*/ 2147483647 h 50"/>
                    <a:gd name="T8" fmla="*/ 0 w 40"/>
                    <a:gd name="T9" fmla="*/ 2147483647 h 50"/>
                    <a:gd name="T10" fmla="*/ 0 w 40"/>
                    <a:gd name="T11" fmla="*/ 0 h 50"/>
                    <a:gd name="T12" fmla="*/ 2147483647 w 40"/>
                    <a:gd name="T13" fmla="*/ 0 h 50"/>
                    <a:gd name="T14" fmla="*/ 2147483647 w 40"/>
                    <a:gd name="T15" fmla="*/ 2147483647 h 50"/>
                    <a:gd name="T16" fmla="*/ 2147483647 w 40"/>
                    <a:gd name="T17" fmla="*/ 2147483647 h 50"/>
                    <a:gd name="T18" fmla="*/ 2147483647 w 40"/>
                    <a:gd name="T19" fmla="*/ 0 h 50"/>
                    <a:gd name="T20" fmla="*/ 2147483647 w 40"/>
                    <a:gd name="T21" fmla="*/ 0 h 50"/>
                    <a:gd name="T22" fmla="*/ 2147483647 w 40"/>
                    <a:gd name="T23" fmla="*/ 2147483647 h 50"/>
                    <a:gd name="T24" fmla="*/ 2147483647 w 40"/>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0"/>
                    <a:gd name="T41" fmla="*/ 40 w 4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0">
                      <a:moveTo>
                        <a:pt x="30" y="50"/>
                      </a:moveTo>
                      <a:lnTo>
                        <a:pt x="30" y="28"/>
                      </a:lnTo>
                      <a:lnTo>
                        <a:pt x="10" y="28"/>
                      </a:lnTo>
                      <a:lnTo>
                        <a:pt x="10" y="50"/>
                      </a:lnTo>
                      <a:lnTo>
                        <a:pt x="0" y="50"/>
                      </a:lnTo>
                      <a:lnTo>
                        <a:pt x="0" y="0"/>
                      </a:lnTo>
                      <a:lnTo>
                        <a:pt x="10" y="0"/>
                      </a:lnTo>
                      <a:lnTo>
                        <a:pt x="10" y="18"/>
                      </a:lnTo>
                      <a:lnTo>
                        <a:pt x="30" y="18"/>
                      </a:lnTo>
                      <a:lnTo>
                        <a:pt x="30" y="0"/>
                      </a:lnTo>
                      <a:lnTo>
                        <a:pt x="40" y="0"/>
                      </a:lnTo>
                      <a:lnTo>
                        <a:pt x="40" y="50"/>
                      </a:lnTo>
                      <a:lnTo>
                        <a:pt x="30"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10" name="Freeform 383">
                  <a:extLst>
                    <a:ext uri="{FF2B5EF4-FFF2-40B4-BE49-F238E27FC236}">
                      <a16:creationId xmlns:a16="http://schemas.microsoft.com/office/drawing/2014/main" id="{24C85DB5-E881-AFC4-EC50-ED1B4AB0B970}"/>
                    </a:ext>
                  </a:extLst>
                </p:cNvPr>
                <p:cNvSpPr>
                  <a:spLocks noEditPoints="1"/>
                </p:cNvSpPr>
                <p:nvPr/>
              </p:nvSpPr>
              <p:spPr bwMode="auto">
                <a:xfrm>
                  <a:off x="7004601" y="65023"/>
                  <a:ext cx="267105" cy="503377"/>
                </a:xfrm>
                <a:custGeom>
                  <a:avLst/>
                  <a:gdLst>
                    <a:gd name="T0" fmla="*/ 2147483647 w 44"/>
                    <a:gd name="T1" fmla="*/ 2147483647 h 50"/>
                    <a:gd name="T2" fmla="*/ 2147483647 w 44"/>
                    <a:gd name="T3" fmla="*/ 2147483647 h 50"/>
                    <a:gd name="T4" fmla="*/ 2147483647 w 44"/>
                    <a:gd name="T5" fmla="*/ 2147483647 h 50"/>
                    <a:gd name="T6" fmla="*/ 2147483647 w 44"/>
                    <a:gd name="T7" fmla="*/ 2147483647 h 50"/>
                    <a:gd name="T8" fmla="*/ 0 w 44"/>
                    <a:gd name="T9" fmla="*/ 2147483647 h 50"/>
                    <a:gd name="T10" fmla="*/ 2147483647 w 44"/>
                    <a:gd name="T11" fmla="*/ 0 h 50"/>
                    <a:gd name="T12" fmla="*/ 2147483647 w 44"/>
                    <a:gd name="T13" fmla="*/ 0 h 50"/>
                    <a:gd name="T14" fmla="*/ 2147483647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2147483647 h 50"/>
                    <a:gd name="T24" fmla="*/ 2147483647 w 44"/>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0"/>
                    <a:gd name="T41" fmla="*/ 44 w 4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0">
                      <a:moveTo>
                        <a:pt x="34" y="50"/>
                      </a:moveTo>
                      <a:lnTo>
                        <a:pt x="32" y="40"/>
                      </a:lnTo>
                      <a:lnTo>
                        <a:pt x="12" y="40"/>
                      </a:lnTo>
                      <a:lnTo>
                        <a:pt x="10" y="50"/>
                      </a:lnTo>
                      <a:lnTo>
                        <a:pt x="0" y="50"/>
                      </a:lnTo>
                      <a:lnTo>
                        <a:pt x="16" y="0"/>
                      </a:lnTo>
                      <a:lnTo>
                        <a:pt x="26" y="0"/>
                      </a:lnTo>
                      <a:lnTo>
                        <a:pt x="44" y="50"/>
                      </a:lnTo>
                      <a:lnTo>
                        <a:pt x="34" y="50"/>
                      </a:lnTo>
                      <a:close/>
                      <a:moveTo>
                        <a:pt x="22" y="10"/>
                      </a:moveTo>
                      <a:lnTo>
                        <a:pt x="14" y="32"/>
                      </a:lnTo>
                      <a:lnTo>
                        <a:pt x="28" y="32"/>
                      </a:lnTo>
                      <a:lnTo>
                        <a:pt x="22" y="1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11" name="Freeform 384">
                  <a:extLst>
                    <a:ext uri="{FF2B5EF4-FFF2-40B4-BE49-F238E27FC236}">
                      <a16:creationId xmlns:a16="http://schemas.microsoft.com/office/drawing/2014/main" id="{873F698C-7FE5-F176-A877-0B6F9D47C5F5}"/>
                    </a:ext>
                  </a:extLst>
                </p:cNvPr>
                <p:cNvSpPr>
                  <a:spLocks/>
                </p:cNvSpPr>
                <p:nvPr/>
              </p:nvSpPr>
              <p:spPr bwMode="auto">
                <a:xfrm>
                  <a:off x="7308128" y="65023"/>
                  <a:ext cx="242823" cy="523514"/>
                </a:xfrm>
                <a:custGeom>
                  <a:avLst/>
                  <a:gdLst>
                    <a:gd name="T0" fmla="*/ 2147483647 w 40"/>
                    <a:gd name="T1" fmla="*/ 2147483647 h 52"/>
                    <a:gd name="T2" fmla="*/ 2147483647 w 40"/>
                    <a:gd name="T3" fmla="*/ 2147483647 h 52"/>
                    <a:gd name="T4" fmla="*/ 2147483647 w 40"/>
                    <a:gd name="T5" fmla="*/ 2147483647 h 52"/>
                    <a:gd name="T6" fmla="*/ 2147483647 w 40"/>
                    <a:gd name="T7" fmla="*/ 2147483647 h 52"/>
                    <a:gd name="T8" fmla="*/ 2147483647 w 40"/>
                    <a:gd name="T9" fmla="*/ 2147483647 h 52"/>
                    <a:gd name="T10" fmla="*/ 2147483647 w 40"/>
                    <a:gd name="T11" fmla="*/ 2147483647 h 52"/>
                    <a:gd name="T12" fmla="*/ 2147483647 w 40"/>
                    <a:gd name="T13" fmla="*/ 2147483647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0 w 40"/>
                    <a:gd name="T29" fmla="*/ 2147483647 h 52"/>
                    <a:gd name="T30" fmla="*/ 0 w 40"/>
                    <a:gd name="T31" fmla="*/ 0 h 52"/>
                    <a:gd name="T32" fmla="*/ 2147483647 w 40"/>
                    <a:gd name="T33" fmla="*/ 0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2147483647 w 40"/>
                    <a:gd name="T55" fmla="*/ 2147483647 h 52"/>
                    <a:gd name="T56" fmla="*/ 2147483647 w 40"/>
                    <a:gd name="T57" fmla="*/ 2147483647 h 52"/>
                    <a:gd name="T58" fmla="*/ 2147483647 w 40"/>
                    <a:gd name="T59" fmla="*/ 2147483647 h 52"/>
                    <a:gd name="T60" fmla="*/ 2147483647 w 40"/>
                    <a:gd name="T61" fmla="*/ 0 h 52"/>
                    <a:gd name="T62" fmla="*/ 2147483647 w 40"/>
                    <a:gd name="T63" fmla="*/ 0 h 52"/>
                    <a:gd name="T64" fmla="*/ 2147483647 w 40"/>
                    <a:gd name="T65" fmla="*/ 2147483647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52"/>
                    <a:gd name="T101" fmla="*/ 40 w 40"/>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52">
                      <a:moveTo>
                        <a:pt x="40" y="30"/>
                      </a:moveTo>
                      <a:lnTo>
                        <a:pt x="40" y="30"/>
                      </a:lnTo>
                      <a:lnTo>
                        <a:pt x="40" y="40"/>
                      </a:lnTo>
                      <a:lnTo>
                        <a:pt x="38" y="44"/>
                      </a:lnTo>
                      <a:lnTo>
                        <a:pt x="34" y="48"/>
                      </a:lnTo>
                      <a:lnTo>
                        <a:pt x="28" y="50"/>
                      </a:lnTo>
                      <a:lnTo>
                        <a:pt x="20" y="52"/>
                      </a:lnTo>
                      <a:lnTo>
                        <a:pt x="14" y="50"/>
                      </a:lnTo>
                      <a:lnTo>
                        <a:pt x="8" y="48"/>
                      </a:lnTo>
                      <a:lnTo>
                        <a:pt x="4" y="46"/>
                      </a:lnTo>
                      <a:lnTo>
                        <a:pt x="2" y="40"/>
                      </a:lnTo>
                      <a:lnTo>
                        <a:pt x="0" y="30"/>
                      </a:lnTo>
                      <a:lnTo>
                        <a:pt x="0" y="0"/>
                      </a:lnTo>
                      <a:lnTo>
                        <a:pt x="10" y="0"/>
                      </a:lnTo>
                      <a:lnTo>
                        <a:pt x="10" y="30"/>
                      </a:lnTo>
                      <a:lnTo>
                        <a:pt x="10" y="36"/>
                      </a:lnTo>
                      <a:lnTo>
                        <a:pt x="14" y="40"/>
                      </a:lnTo>
                      <a:lnTo>
                        <a:pt x="16" y="42"/>
                      </a:lnTo>
                      <a:lnTo>
                        <a:pt x="20" y="42"/>
                      </a:lnTo>
                      <a:lnTo>
                        <a:pt x="26" y="42"/>
                      </a:lnTo>
                      <a:lnTo>
                        <a:pt x="28" y="40"/>
                      </a:lnTo>
                      <a:lnTo>
                        <a:pt x="30" y="36"/>
                      </a:lnTo>
                      <a:lnTo>
                        <a:pt x="32" y="30"/>
                      </a:lnTo>
                      <a:lnTo>
                        <a:pt x="32" y="0"/>
                      </a:lnTo>
                      <a:lnTo>
                        <a:pt x="40" y="0"/>
                      </a:lnTo>
                      <a:lnTo>
                        <a:pt x="40" y="3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12" name="Freeform 385">
                  <a:extLst>
                    <a:ext uri="{FF2B5EF4-FFF2-40B4-BE49-F238E27FC236}">
                      <a16:creationId xmlns:a16="http://schemas.microsoft.com/office/drawing/2014/main" id="{F8A403AF-76E8-312E-F8F6-F39D9BE4DE80}"/>
                    </a:ext>
                  </a:extLst>
                </p:cNvPr>
                <p:cNvSpPr>
                  <a:spLocks/>
                </p:cNvSpPr>
                <p:nvPr/>
              </p:nvSpPr>
              <p:spPr bwMode="auto">
                <a:xfrm>
                  <a:off x="7611658" y="44890"/>
                  <a:ext cx="254964" cy="543647"/>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2147483647 h 54"/>
                    <a:gd name="T12" fmla="*/ 2147483647 w 42"/>
                    <a:gd name="T13" fmla="*/ 2147483647 h 54"/>
                    <a:gd name="T14" fmla="*/ 2147483647 w 42"/>
                    <a:gd name="T15" fmla="*/ 2147483647 h 54"/>
                    <a:gd name="T16" fmla="*/ 2147483647 w 42"/>
                    <a:gd name="T17" fmla="*/ 2147483647 h 54"/>
                    <a:gd name="T18" fmla="*/ 2147483647 w 42"/>
                    <a:gd name="T19" fmla="*/ 2147483647 h 54"/>
                    <a:gd name="T20" fmla="*/ 2147483647 w 42"/>
                    <a:gd name="T21" fmla="*/ 2147483647 h 54"/>
                    <a:gd name="T22" fmla="*/ 2147483647 w 42"/>
                    <a:gd name="T23" fmla="*/ 2147483647 h 54"/>
                    <a:gd name="T24" fmla="*/ 2147483647 w 42"/>
                    <a:gd name="T25" fmla="*/ 2147483647 h 54"/>
                    <a:gd name="T26" fmla="*/ 2147483647 w 42"/>
                    <a:gd name="T27" fmla="*/ 2147483647 h 54"/>
                    <a:gd name="T28" fmla="*/ 2147483647 w 42"/>
                    <a:gd name="T29" fmla="*/ 2147483647 h 54"/>
                    <a:gd name="T30" fmla="*/ 2147483647 w 42"/>
                    <a:gd name="T31" fmla="*/ 2147483647 h 54"/>
                    <a:gd name="T32" fmla="*/ 2147483647 w 42"/>
                    <a:gd name="T33" fmla="*/ 2147483647 h 54"/>
                    <a:gd name="T34" fmla="*/ 2147483647 w 42"/>
                    <a:gd name="T35" fmla="*/ 2147483647 h 54"/>
                    <a:gd name="T36" fmla="*/ 2147483647 w 42"/>
                    <a:gd name="T37" fmla="*/ 2147483647 h 54"/>
                    <a:gd name="T38" fmla="*/ 2147483647 w 42"/>
                    <a:gd name="T39" fmla="*/ 2147483647 h 54"/>
                    <a:gd name="T40" fmla="*/ 2147483647 w 42"/>
                    <a:gd name="T41" fmla="*/ 2147483647 h 54"/>
                    <a:gd name="T42" fmla="*/ 2147483647 w 42"/>
                    <a:gd name="T43" fmla="*/ 2147483647 h 54"/>
                    <a:gd name="T44" fmla="*/ 2147483647 w 42"/>
                    <a:gd name="T45" fmla="*/ 2147483647 h 54"/>
                    <a:gd name="T46" fmla="*/ 2147483647 w 42"/>
                    <a:gd name="T47" fmla="*/ 2147483647 h 54"/>
                    <a:gd name="T48" fmla="*/ 2147483647 w 42"/>
                    <a:gd name="T49" fmla="*/ 2147483647 h 54"/>
                    <a:gd name="T50" fmla="*/ 2147483647 w 42"/>
                    <a:gd name="T51" fmla="*/ 2147483647 h 54"/>
                    <a:gd name="T52" fmla="*/ 2147483647 w 42"/>
                    <a:gd name="T53" fmla="*/ 2147483647 h 54"/>
                    <a:gd name="T54" fmla="*/ 2147483647 w 42"/>
                    <a:gd name="T55" fmla="*/ 2147483647 h 54"/>
                    <a:gd name="T56" fmla="*/ 0 w 42"/>
                    <a:gd name="T57" fmla="*/ 2147483647 h 54"/>
                    <a:gd name="T58" fmla="*/ 2147483647 w 42"/>
                    <a:gd name="T59" fmla="*/ 2147483647 h 54"/>
                    <a:gd name="T60" fmla="*/ 2147483647 w 42"/>
                    <a:gd name="T61" fmla="*/ 2147483647 h 54"/>
                    <a:gd name="T62" fmla="*/ 2147483647 w 42"/>
                    <a:gd name="T63" fmla="*/ 2147483647 h 54"/>
                    <a:gd name="T64" fmla="*/ 2147483647 w 42"/>
                    <a:gd name="T65" fmla="*/ 2147483647 h 54"/>
                    <a:gd name="T66" fmla="*/ 2147483647 w 42"/>
                    <a:gd name="T67" fmla="*/ 2147483647 h 54"/>
                    <a:gd name="T68" fmla="*/ 2147483647 w 42"/>
                    <a:gd name="T69" fmla="*/ 2147483647 h 54"/>
                    <a:gd name="T70" fmla="*/ 2147483647 w 42"/>
                    <a:gd name="T71" fmla="*/ 2147483647 h 54"/>
                    <a:gd name="T72" fmla="*/ 2147483647 w 42"/>
                    <a:gd name="T73" fmla="*/ 2147483647 h 54"/>
                    <a:gd name="T74" fmla="*/ 2147483647 w 42"/>
                    <a:gd name="T75" fmla="*/ 2147483647 h 54"/>
                    <a:gd name="T76" fmla="*/ 2147483647 w 42"/>
                    <a:gd name="T77" fmla="*/ 2147483647 h 54"/>
                    <a:gd name="T78" fmla="*/ 2147483647 w 42"/>
                    <a:gd name="T79" fmla="*/ 2147483647 h 54"/>
                    <a:gd name="T80" fmla="*/ 2147483647 w 42"/>
                    <a:gd name="T81" fmla="*/ 2147483647 h 54"/>
                    <a:gd name="T82" fmla="*/ 2147483647 w 42"/>
                    <a:gd name="T83" fmla="*/ 2147483647 h 54"/>
                    <a:gd name="T84" fmla="*/ 2147483647 w 42"/>
                    <a:gd name="T85" fmla="*/ 2147483647 h 54"/>
                    <a:gd name="T86" fmla="*/ 2147483647 w 42"/>
                    <a:gd name="T87" fmla="*/ 2147483647 h 54"/>
                    <a:gd name="T88" fmla="*/ 2147483647 w 42"/>
                    <a:gd name="T89" fmla="*/ 2147483647 h 54"/>
                    <a:gd name="T90" fmla="*/ 2147483647 w 42"/>
                    <a:gd name="T91" fmla="*/ 2147483647 h 54"/>
                    <a:gd name="T92" fmla="*/ 2147483647 w 42"/>
                    <a:gd name="T93" fmla="*/ 2147483647 h 54"/>
                    <a:gd name="T94" fmla="*/ 2147483647 w 42"/>
                    <a:gd name="T95" fmla="*/ 2147483647 h 54"/>
                    <a:gd name="T96" fmla="*/ 2147483647 w 42"/>
                    <a:gd name="T97" fmla="*/ 2147483647 h 54"/>
                    <a:gd name="T98" fmla="*/ 2147483647 w 42"/>
                    <a:gd name="T99" fmla="*/ 2147483647 h 54"/>
                    <a:gd name="T100" fmla="*/ 2147483647 w 42"/>
                    <a:gd name="T101" fmla="*/ 2147483647 h 54"/>
                    <a:gd name="T102" fmla="*/ 2147483647 w 42"/>
                    <a:gd name="T103" fmla="*/ 2147483647 h 54"/>
                    <a:gd name="T104" fmla="*/ 2147483647 w 42"/>
                    <a:gd name="T105" fmla="*/ 0 h 54"/>
                    <a:gd name="T106" fmla="*/ 2147483647 w 42"/>
                    <a:gd name="T107" fmla="*/ 0 h 54"/>
                    <a:gd name="T108" fmla="*/ 2147483647 w 42"/>
                    <a:gd name="T109" fmla="*/ 2147483647 h 54"/>
                    <a:gd name="T110" fmla="*/ 2147483647 w 42"/>
                    <a:gd name="T111" fmla="*/ 2147483647 h 54"/>
                    <a:gd name="T112" fmla="*/ 2147483647 w 42"/>
                    <a:gd name="T113" fmla="*/ 2147483647 h 54"/>
                    <a:gd name="T114" fmla="*/ 2147483647 w 42"/>
                    <a:gd name="T115" fmla="*/ 2147483647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54"/>
                    <a:gd name="T176" fmla="*/ 42 w 42"/>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54">
                      <a:moveTo>
                        <a:pt x="34" y="16"/>
                      </a:moveTo>
                      <a:lnTo>
                        <a:pt x="34" y="16"/>
                      </a:lnTo>
                      <a:lnTo>
                        <a:pt x="30" y="12"/>
                      </a:lnTo>
                      <a:lnTo>
                        <a:pt x="26" y="10"/>
                      </a:lnTo>
                      <a:lnTo>
                        <a:pt x="22" y="10"/>
                      </a:lnTo>
                      <a:lnTo>
                        <a:pt x="16" y="10"/>
                      </a:lnTo>
                      <a:lnTo>
                        <a:pt x="14" y="12"/>
                      </a:lnTo>
                      <a:lnTo>
                        <a:pt x="12" y="16"/>
                      </a:lnTo>
                      <a:lnTo>
                        <a:pt x="12" y="18"/>
                      </a:lnTo>
                      <a:lnTo>
                        <a:pt x="14" y="20"/>
                      </a:lnTo>
                      <a:lnTo>
                        <a:pt x="22" y="22"/>
                      </a:lnTo>
                      <a:lnTo>
                        <a:pt x="26" y="22"/>
                      </a:lnTo>
                      <a:lnTo>
                        <a:pt x="32" y="24"/>
                      </a:lnTo>
                      <a:lnTo>
                        <a:pt x="38" y="26"/>
                      </a:lnTo>
                      <a:lnTo>
                        <a:pt x="42" y="30"/>
                      </a:lnTo>
                      <a:lnTo>
                        <a:pt x="42" y="38"/>
                      </a:lnTo>
                      <a:lnTo>
                        <a:pt x="40" y="44"/>
                      </a:lnTo>
                      <a:lnTo>
                        <a:pt x="36" y="50"/>
                      </a:lnTo>
                      <a:lnTo>
                        <a:pt x="28" y="52"/>
                      </a:lnTo>
                      <a:lnTo>
                        <a:pt x="22" y="54"/>
                      </a:lnTo>
                      <a:lnTo>
                        <a:pt x="16" y="52"/>
                      </a:lnTo>
                      <a:lnTo>
                        <a:pt x="10" y="50"/>
                      </a:lnTo>
                      <a:lnTo>
                        <a:pt x="4" y="48"/>
                      </a:lnTo>
                      <a:lnTo>
                        <a:pt x="0" y="42"/>
                      </a:lnTo>
                      <a:lnTo>
                        <a:pt x="8" y="38"/>
                      </a:lnTo>
                      <a:lnTo>
                        <a:pt x="12" y="42"/>
                      </a:lnTo>
                      <a:lnTo>
                        <a:pt x="16" y="44"/>
                      </a:lnTo>
                      <a:lnTo>
                        <a:pt x="22" y="44"/>
                      </a:lnTo>
                      <a:lnTo>
                        <a:pt x="30" y="42"/>
                      </a:lnTo>
                      <a:lnTo>
                        <a:pt x="32" y="40"/>
                      </a:lnTo>
                      <a:lnTo>
                        <a:pt x="32" y="38"/>
                      </a:lnTo>
                      <a:lnTo>
                        <a:pt x="32" y="36"/>
                      </a:lnTo>
                      <a:lnTo>
                        <a:pt x="30" y="34"/>
                      </a:lnTo>
                      <a:lnTo>
                        <a:pt x="22" y="32"/>
                      </a:lnTo>
                      <a:lnTo>
                        <a:pt x="16" y="30"/>
                      </a:lnTo>
                      <a:lnTo>
                        <a:pt x="12" y="28"/>
                      </a:lnTo>
                      <a:lnTo>
                        <a:pt x="8" y="26"/>
                      </a:lnTo>
                      <a:lnTo>
                        <a:pt x="4" y="22"/>
                      </a:lnTo>
                      <a:lnTo>
                        <a:pt x="2" y="16"/>
                      </a:lnTo>
                      <a:lnTo>
                        <a:pt x="4" y="10"/>
                      </a:lnTo>
                      <a:lnTo>
                        <a:pt x="8" y="6"/>
                      </a:lnTo>
                      <a:lnTo>
                        <a:pt x="14" y="2"/>
                      </a:lnTo>
                      <a:lnTo>
                        <a:pt x="22" y="0"/>
                      </a:lnTo>
                      <a:lnTo>
                        <a:pt x="32" y="2"/>
                      </a:lnTo>
                      <a:lnTo>
                        <a:pt x="36" y="6"/>
                      </a:lnTo>
                      <a:lnTo>
                        <a:pt x="42" y="12"/>
                      </a:lnTo>
                      <a:lnTo>
                        <a:pt x="34" y="16"/>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13" name="Freeform 386">
                  <a:extLst>
                    <a:ext uri="{FF2B5EF4-FFF2-40B4-BE49-F238E27FC236}">
                      <a16:creationId xmlns:a16="http://schemas.microsoft.com/office/drawing/2014/main" id="{2EE0A6B4-79B9-54DA-50DD-24EBCED80C4E}"/>
                    </a:ext>
                  </a:extLst>
                </p:cNvPr>
                <p:cNvSpPr>
                  <a:spLocks/>
                </p:cNvSpPr>
                <p:nvPr/>
              </p:nvSpPr>
              <p:spPr bwMode="auto">
                <a:xfrm>
                  <a:off x="7903044" y="65023"/>
                  <a:ext cx="218541" cy="503377"/>
                </a:xfrm>
                <a:custGeom>
                  <a:avLst/>
                  <a:gdLst>
                    <a:gd name="T0" fmla="*/ 2147483647 w 36"/>
                    <a:gd name="T1" fmla="*/ 2147483647 h 50"/>
                    <a:gd name="T2" fmla="*/ 2147483647 w 36"/>
                    <a:gd name="T3" fmla="*/ 2147483647 h 50"/>
                    <a:gd name="T4" fmla="*/ 2147483647 w 36"/>
                    <a:gd name="T5" fmla="*/ 2147483647 h 50"/>
                    <a:gd name="T6" fmla="*/ 2147483647 w 36"/>
                    <a:gd name="T7" fmla="*/ 2147483647 h 50"/>
                    <a:gd name="T8" fmla="*/ 0 w 36"/>
                    <a:gd name="T9" fmla="*/ 2147483647 h 50"/>
                    <a:gd name="T10" fmla="*/ 0 w 36"/>
                    <a:gd name="T11" fmla="*/ 0 h 50"/>
                    <a:gd name="T12" fmla="*/ 2147483647 w 36"/>
                    <a:gd name="T13" fmla="*/ 0 h 50"/>
                    <a:gd name="T14" fmla="*/ 2147483647 w 36"/>
                    <a:gd name="T15" fmla="*/ 2147483647 h 50"/>
                    <a:gd name="T16" fmla="*/ 2147483647 w 36"/>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50"/>
                    <a:gd name="T29" fmla="*/ 36 w 3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50">
                      <a:moveTo>
                        <a:pt x="24" y="8"/>
                      </a:moveTo>
                      <a:lnTo>
                        <a:pt x="24" y="50"/>
                      </a:lnTo>
                      <a:lnTo>
                        <a:pt x="14" y="50"/>
                      </a:lnTo>
                      <a:lnTo>
                        <a:pt x="14" y="8"/>
                      </a:lnTo>
                      <a:lnTo>
                        <a:pt x="0" y="8"/>
                      </a:lnTo>
                      <a:lnTo>
                        <a:pt x="0" y="0"/>
                      </a:lnTo>
                      <a:lnTo>
                        <a:pt x="36" y="0"/>
                      </a:lnTo>
                      <a:lnTo>
                        <a:pt x="36" y="8"/>
                      </a:lnTo>
                      <a:lnTo>
                        <a:pt x="24" y="8"/>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14" name="Rectangle 387">
                  <a:extLst>
                    <a:ext uri="{FF2B5EF4-FFF2-40B4-BE49-F238E27FC236}">
                      <a16:creationId xmlns:a16="http://schemas.microsoft.com/office/drawing/2014/main" id="{429D8A1C-09FA-CBE8-0EF9-4D0D068959C8}"/>
                    </a:ext>
                  </a:extLst>
                </p:cNvPr>
                <p:cNvSpPr>
                  <a:spLocks noChangeArrowheads="1"/>
                </p:cNvSpPr>
                <p:nvPr/>
              </p:nvSpPr>
              <p:spPr bwMode="auto">
                <a:xfrm>
                  <a:off x="8182290" y="65023"/>
                  <a:ext cx="48567" cy="503377"/>
                </a:xfrm>
                <a:prstGeom prst="rect">
                  <a:avLst/>
                </a:prstGeom>
                <a:solidFill>
                  <a:srgbClr val="000000"/>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15" name="Freeform 388">
                  <a:extLst>
                    <a:ext uri="{FF2B5EF4-FFF2-40B4-BE49-F238E27FC236}">
                      <a16:creationId xmlns:a16="http://schemas.microsoft.com/office/drawing/2014/main" id="{1705ED0A-FAFF-A494-31DC-21BA241CD11F}"/>
                    </a:ext>
                  </a:extLst>
                </p:cNvPr>
                <p:cNvSpPr>
                  <a:spLocks noEditPoints="1"/>
                </p:cNvSpPr>
                <p:nvPr/>
              </p:nvSpPr>
              <p:spPr bwMode="auto">
                <a:xfrm>
                  <a:off x="8303701" y="44890"/>
                  <a:ext cx="291389" cy="543647"/>
                </a:xfrm>
                <a:custGeom>
                  <a:avLst/>
                  <a:gdLst>
                    <a:gd name="T0" fmla="*/ 2147483647 w 48"/>
                    <a:gd name="T1" fmla="*/ 0 h 54"/>
                    <a:gd name="T2" fmla="*/ 2147483647 w 48"/>
                    <a:gd name="T3" fmla="*/ 0 h 54"/>
                    <a:gd name="T4" fmla="*/ 2147483647 w 48"/>
                    <a:gd name="T5" fmla="*/ 2147483647 h 54"/>
                    <a:gd name="T6" fmla="*/ 2147483647 w 48"/>
                    <a:gd name="T7" fmla="*/ 2147483647 h 54"/>
                    <a:gd name="T8" fmla="*/ 2147483647 w 48"/>
                    <a:gd name="T9" fmla="*/ 2147483647 h 54"/>
                    <a:gd name="T10" fmla="*/ 2147483647 w 48"/>
                    <a:gd name="T11" fmla="*/ 2147483647 h 54"/>
                    <a:gd name="T12" fmla="*/ 2147483647 w 48"/>
                    <a:gd name="T13" fmla="*/ 2147483647 h 54"/>
                    <a:gd name="T14" fmla="*/ 2147483647 w 48"/>
                    <a:gd name="T15" fmla="*/ 2147483647 h 54"/>
                    <a:gd name="T16" fmla="*/ 2147483647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0 w 48"/>
                    <a:gd name="T35" fmla="*/ 2147483647 h 54"/>
                    <a:gd name="T36" fmla="*/ 0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0 h 54"/>
                    <a:gd name="T46" fmla="*/ 2147483647 w 48"/>
                    <a:gd name="T47" fmla="*/ 0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54"/>
                    <a:gd name="T140" fmla="*/ 48 w 48"/>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54">
                      <a:moveTo>
                        <a:pt x="24" y="0"/>
                      </a:moveTo>
                      <a:lnTo>
                        <a:pt x="24" y="0"/>
                      </a:lnTo>
                      <a:lnTo>
                        <a:pt x="34" y="4"/>
                      </a:lnTo>
                      <a:lnTo>
                        <a:pt x="42" y="8"/>
                      </a:lnTo>
                      <a:lnTo>
                        <a:pt x="46" y="18"/>
                      </a:lnTo>
                      <a:lnTo>
                        <a:pt x="48" y="26"/>
                      </a:lnTo>
                      <a:lnTo>
                        <a:pt x="46" y="36"/>
                      </a:lnTo>
                      <a:lnTo>
                        <a:pt x="42" y="44"/>
                      </a:lnTo>
                      <a:lnTo>
                        <a:pt x="38" y="48"/>
                      </a:lnTo>
                      <a:lnTo>
                        <a:pt x="34" y="50"/>
                      </a:lnTo>
                      <a:lnTo>
                        <a:pt x="30" y="52"/>
                      </a:lnTo>
                      <a:lnTo>
                        <a:pt x="24" y="54"/>
                      </a:lnTo>
                      <a:lnTo>
                        <a:pt x="14" y="52"/>
                      </a:lnTo>
                      <a:lnTo>
                        <a:pt x="6" y="46"/>
                      </a:lnTo>
                      <a:lnTo>
                        <a:pt x="2" y="38"/>
                      </a:lnTo>
                      <a:lnTo>
                        <a:pt x="0" y="28"/>
                      </a:lnTo>
                      <a:lnTo>
                        <a:pt x="2" y="16"/>
                      </a:lnTo>
                      <a:lnTo>
                        <a:pt x="6" y="8"/>
                      </a:lnTo>
                      <a:lnTo>
                        <a:pt x="14" y="2"/>
                      </a:lnTo>
                      <a:lnTo>
                        <a:pt x="24" y="0"/>
                      </a:lnTo>
                      <a:close/>
                      <a:moveTo>
                        <a:pt x="24" y="44"/>
                      </a:moveTo>
                      <a:lnTo>
                        <a:pt x="24" y="44"/>
                      </a:lnTo>
                      <a:lnTo>
                        <a:pt x="30" y="44"/>
                      </a:lnTo>
                      <a:lnTo>
                        <a:pt x="34" y="40"/>
                      </a:lnTo>
                      <a:lnTo>
                        <a:pt x="36" y="34"/>
                      </a:lnTo>
                      <a:lnTo>
                        <a:pt x="38" y="28"/>
                      </a:lnTo>
                      <a:lnTo>
                        <a:pt x="38" y="22"/>
                      </a:lnTo>
                      <a:lnTo>
                        <a:pt x="34" y="16"/>
                      </a:lnTo>
                      <a:lnTo>
                        <a:pt x="30" y="12"/>
                      </a:lnTo>
                      <a:lnTo>
                        <a:pt x="24" y="10"/>
                      </a:lnTo>
                      <a:lnTo>
                        <a:pt x="18" y="10"/>
                      </a:lnTo>
                      <a:lnTo>
                        <a:pt x="14" y="14"/>
                      </a:lnTo>
                      <a:lnTo>
                        <a:pt x="10" y="20"/>
                      </a:lnTo>
                      <a:lnTo>
                        <a:pt x="10" y="26"/>
                      </a:lnTo>
                      <a:lnTo>
                        <a:pt x="10" y="32"/>
                      </a:lnTo>
                      <a:lnTo>
                        <a:pt x="12" y="38"/>
                      </a:lnTo>
                      <a:lnTo>
                        <a:pt x="18" y="42"/>
                      </a:lnTo>
                      <a:lnTo>
                        <a:pt x="24" y="44"/>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16" name="Freeform 389">
                  <a:extLst>
                    <a:ext uri="{FF2B5EF4-FFF2-40B4-BE49-F238E27FC236}">
                      <a16:creationId xmlns:a16="http://schemas.microsoft.com/office/drawing/2014/main" id="{EBEC213C-2A02-106F-0688-0F9AA76ADACA}"/>
                    </a:ext>
                  </a:extLst>
                </p:cNvPr>
                <p:cNvSpPr>
                  <a:spLocks/>
                </p:cNvSpPr>
                <p:nvPr/>
              </p:nvSpPr>
              <p:spPr bwMode="auto">
                <a:xfrm>
                  <a:off x="8655794" y="65023"/>
                  <a:ext cx="230679" cy="503377"/>
                </a:xfrm>
                <a:custGeom>
                  <a:avLst/>
                  <a:gdLst>
                    <a:gd name="T0" fmla="*/ 2147483647 w 38"/>
                    <a:gd name="T1" fmla="*/ 2147483647 h 50"/>
                    <a:gd name="T2" fmla="*/ 2147483647 w 38"/>
                    <a:gd name="T3" fmla="*/ 2147483647 h 50"/>
                    <a:gd name="T4" fmla="*/ 2147483647 w 38"/>
                    <a:gd name="T5" fmla="*/ 2147483647 h 50"/>
                    <a:gd name="T6" fmla="*/ 2147483647 w 38"/>
                    <a:gd name="T7" fmla="*/ 2147483647 h 50"/>
                    <a:gd name="T8" fmla="*/ 0 w 38"/>
                    <a:gd name="T9" fmla="*/ 2147483647 h 50"/>
                    <a:gd name="T10" fmla="*/ 0 w 38"/>
                    <a:gd name="T11" fmla="*/ 0 h 50"/>
                    <a:gd name="T12" fmla="*/ 2147483647 w 38"/>
                    <a:gd name="T13" fmla="*/ 0 h 50"/>
                    <a:gd name="T14" fmla="*/ 2147483647 w 38"/>
                    <a:gd name="T15" fmla="*/ 2147483647 h 50"/>
                    <a:gd name="T16" fmla="*/ 2147483647 w 38"/>
                    <a:gd name="T17" fmla="*/ 2147483647 h 50"/>
                    <a:gd name="T18" fmla="*/ 2147483647 w 38"/>
                    <a:gd name="T19" fmla="*/ 0 h 50"/>
                    <a:gd name="T20" fmla="*/ 2147483647 w 38"/>
                    <a:gd name="T21" fmla="*/ 0 h 50"/>
                    <a:gd name="T22" fmla="*/ 2147483647 w 38"/>
                    <a:gd name="T23" fmla="*/ 2147483647 h 50"/>
                    <a:gd name="T24" fmla="*/ 2147483647 w 38"/>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50"/>
                    <a:gd name="T41" fmla="*/ 38 w 38"/>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50">
                      <a:moveTo>
                        <a:pt x="30" y="50"/>
                      </a:moveTo>
                      <a:lnTo>
                        <a:pt x="8" y="16"/>
                      </a:lnTo>
                      <a:lnTo>
                        <a:pt x="10" y="50"/>
                      </a:lnTo>
                      <a:lnTo>
                        <a:pt x="0" y="50"/>
                      </a:lnTo>
                      <a:lnTo>
                        <a:pt x="0" y="0"/>
                      </a:lnTo>
                      <a:lnTo>
                        <a:pt x="8" y="0"/>
                      </a:lnTo>
                      <a:lnTo>
                        <a:pt x="30" y="36"/>
                      </a:lnTo>
                      <a:lnTo>
                        <a:pt x="30" y="0"/>
                      </a:lnTo>
                      <a:lnTo>
                        <a:pt x="38" y="0"/>
                      </a:lnTo>
                      <a:lnTo>
                        <a:pt x="38" y="50"/>
                      </a:lnTo>
                      <a:lnTo>
                        <a:pt x="30"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17" name="Freeform 390">
                  <a:extLst>
                    <a:ext uri="{FF2B5EF4-FFF2-40B4-BE49-F238E27FC236}">
                      <a16:creationId xmlns:a16="http://schemas.microsoft.com/office/drawing/2014/main" id="{955F0C3F-7BEC-4B73-E2DA-ADFEED0C2773}"/>
                    </a:ext>
                  </a:extLst>
                </p:cNvPr>
                <p:cNvSpPr>
                  <a:spLocks noEditPoints="1"/>
                </p:cNvSpPr>
                <p:nvPr/>
              </p:nvSpPr>
              <p:spPr bwMode="auto">
                <a:xfrm>
                  <a:off x="6475628" y="950966"/>
                  <a:ext cx="291389" cy="523514"/>
                </a:xfrm>
                <a:custGeom>
                  <a:avLst/>
                  <a:gdLst>
                    <a:gd name="T0" fmla="*/ 2147483647 w 48"/>
                    <a:gd name="T1" fmla="*/ 0 h 52"/>
                    <a:gd name="T2" fmla="*/ 2147483647 w 48"/>
                    <a:gd name="T3" fmla="*/ 0 h 52"/>
                    <a:gd name="T4" fmla="*/ 2147483647 w 48"/>
                    <a:gd name="T5" fmla="*/ 2147483647 h 52"/>
                    <a:gd name="T6" fmla="*/ 2147483647 w 48"/>
                    <a:gd name="T7" fmla="*/ 2147483647 h 52"/>
                    <a:gd name="T8" fmla="*/ 2147483647 w 48"/>
                    <a:gd name="T9" fmla="*/ 2147483647 h 52"/>
                    <a:gd name="T10" fmla="*/ 2147483647 w 48"/>
                    <a:gd name="T11" fmla="*/ 2147483647 h 52"/>
                    <a:gd name="T12" fmla="*/ 2147483647 w 48"/>
                    <a:gd name="T13" fmla="*/ 2147483647 h 52"/>
                    <a:gd name="T14" fmla="*/ 2147483647 w 48"/>
                    <a:gd name="T15" fmla="*/ 2147483647 h 52"/>
                    <a:gd name="T16" fmla="*/ 2147483647 w 48"/>
                    <a:gd name="T17" fmla="*/ 2147483647 h 52"/>
                    <a:gd name="T18" fmla="*/ 2147483647 w 48"/>
                    <a:gd name="T19" fmla="*/ 2147483647 h 52"/>
                    <a:gd name="T20" fmla="*/ 2147483647 w 48"/>
                    <a:gd name="T21" fmla="*/ 2147483647 h 52"/>
                    <a:gd name="T22" fmla="*/ 2147483647 w 48"/>
                    <a:gd name="T23" fmla="*/ 2147483647 h 52"/>
                    <a:gd name="T24" fmla="*/ 2147483647 w 48"/>
                    <a:gd name="T25" fmla="*/ 2147483647 h 52"/>
                    <a:gd name="T26" fmla="*/ 2147483647 w 48"/>
                    <a:gd name="T27" fmla="*/ 2147483647 h 52"/>
                    <a:gd name="T28" fmla="*/ 2147483647 w 48"/>
                    <a:gd name="T29" fmla="*/ 2147483647 h 52"/>
                    <a:gd name="T30" fmla="*/ 2147483647 w 48"/>
                    <a:gd name="T31" fmla="*/ 2147483647 h 52"/>
                    <a:gd name="T32" fmla="*/ 2147483647 w 48"/>
                    <a:gd name="T33" fmla="*/ 2147483647 h 52"/>
                    <a:gd name="T34" fmla="*/ 0 w 48"/>
                    <a:gd name="T35" fmla="*/ 2147483647 h 52"/>
                    <a:gd name="T36" fmla="*/ 0 w 48"/>
                    <a:gd name="T37" fmla="*/ 2147483647 h 52"/>
                    <a:gd name="T38" fmla="*/ 2147483647 w 48"/>
                    <a:gd name="T39" fmla="*/ 2147483647 h 52"/>
                    <a:gd name="T40" fmla="*/ 2147483647 w 48"/>
                    <a:gd name="T41" fmla="*/ 2147483647 h 52"/>
                    <a:gd name="T42" fmla="*/ 2147483647 w 48"/>
                    <a:gd name="T43" fmla="*/ 2147483647 h 52"/>
                    <a:gd name="T44" fmla="*/ 2147483647 w 48"/>
                    <a:gd name="T45" fmla="*/ 0 h 52"/>
                    <a:gd name="T46" fmla="*/ 2147483647 w 48"/>
                    <a:gd name="T47" fmla="*/ 0 h 52"/>
                    <a:gd name="T48" fmla="*/ 2147483647 w 48"/>
                    <a:gd name="T49" fmla="*/ 2147483647 h 52"/>
                    <a:gd name="T50" fmla="*/ 2147483647 w 48"/>
                    <a:gd name="T51" fmla="*/ 2147483647 h 52"/>
                    <a:gd name="T52" fmla="*/ 2147483647 w 48"/>
                    <a:gd name="T53" fmla="*/ 2147483647 h 52"/>
                    <a:gd name="T54" fmla="*/ 2147483647 w 48"/>
                    <a:gd name="T55" fmla="*/ 2147483647 h 52"/>
                    <a:gd name="T56" fmla="*/ 2147483647 w 48"/>
                    <a:gd name="T57" fmla="*/ 2147483647 h 52"/>
                    <a:gd name="T58" fmla="*/ 2147483647 w 48"/>
                    <a:gd name="T59" fmla="*/ 2147483647 h 52"/>
                    <a:gd name="T60" fmla="*/ 2147483647 w 48"/>
                    <a:gd name="T61" fmla="*/ 2147483647 h 52"/>
                    <a:gd name="T62" fmla="*/ 2147483647 w 48"/>
                    <a:gd name="T63" fmla="*/ 2147483647 h 52"/>
                    <a:gd name="T64" fmla="*/ 2147483647 w 48"/>
                    <a:gd name="T65" fmla="*/ 2147483647 h 52"/>
                    <a:gd name="T66" fmla="*/ 2147483647 w 48"/>
                    <a:gd name="T67" fmla="*/ 2147483647 h 52"/>
                    <a:gd name="T68" fmla="*/ 2147483647 w 48"/>
                    <a:gd name="T69" fmla="*/ 2147483647 h 52"/>
                    <a:gd name="T70" fmla="*/ 2147483647 w 48"/>
                    <a:gd name="T71" fmla="*/ 2147483647 h 52"/>
                    <a:gd name="T72" fmla="*/ 2147483647 w 48"/>
                    <a:gd name="T73" fmla="*/ 2147483647 h 52"/>
                    <a:gd name="T74" fmla="*/ 2147483647 w 48"/>
                    <a:gd name="T75" fmla="*/ 2147483647 h 52"/>
                    <a:gd name="T76" fmla="*/ 2147483647 w 48"/>
                    <a:gd name="T77" fmla="*/ 2147483647 h 52"/>
                    <a:gd name="T78" fmla="*/ 2147483647 w 48"/>
                    <a:gd name="T79" fmla="*/ 2147483647 h 52"/>
                    <a:gd name="T80" fmla="*/ 2147483647 w 48"/>
                    <a:gd name="T81" fmla="*/ 2147483647 h 52"/>
                    <a:gd name="T82" fmla="*/ 2147483647 w 48"/>
                    <a:gd name="T83" fmla="*/ 2147483647 h 52"/>
                    <a:gd name="T84" fmla="*/ 2147483647 w 48"/>
                    <a:gd name="T85" fmla="*/ 2147483647 h 52"/>
                    <a:gd name="T86" fmla="*/ 2147483647 w 48"/>
                    <a:gd name="T87" fmla="*/ 2147483647 h 52"/>
                    <a:gd name="T88" fmla="*/ 2147483647 w 48"/>
                    <a:gd name="T89" fmla="*/ 2147483647 h 52"/>
                    <a:gd name="T90" fmla="*/ 2147483647 w 48"/>
                    <a:gd name="T91" fmla="*/ 2147483647 h 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52"/>
                    <a:gd name="T140" fmla="*/ 48 w 48"/>
                    <a:gd name="T141" fmla="*/ 52 h 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52">
                      <a:moveTo>
                        <a:pt x="24" y="0"/>
                      </a:moveTo>
                      <a:lnTo>
                        <a:pt x="24" y="0"/>
                      </a:lnTo>
                      <a:lnTo>
                        <a:pt x="34" y="2"/>
                      </a:lnTo>
                      <a:lnTo>
                        <a:pt x="42" y="8"/>
                      </a:lnTo>
                      <a:lnTo>
                        <a:pt x="46" y="16"/>
                      </a:lnTo>
                      <a:lnTo>
                        <a:pt x="48" y="26"/>
                      </a:lnTo>
                      <a:lnTo>
                        <a:pt x="48" y="34"/>
                      </a:lnTo>
                      <a:lnTo>
                        <a:pt x="42" y="42"/>
                      </a:lnTo>
                      <a:lnTo>
                        <a:pt x="40" y="46"/>
                      </a:lnTo>
                      <a:lnTo>
                        <a:pt x="36" y="50"/>
                      </a:lnTo>
                      <a:lnTo>
                        <a:pt x="30" y="50"/>
                      </a:lnTo>
                      <a:lnTo>
                        <a:pt x="24" y="52"/>
                      </a:lnTo>
                      <a:lnTo>
                        <a:pt x="14" y="50"/>
                      </a:lnTo>
                      <a:lnTo>
                        <a:pt x="6" y="44"/>
                      </a:lnTo>
                      <a:lnTo>
                        <a:pt x="2" y="36"/>
                      </a:lnTo>
                      <a:lnTo>
                        <a:pt x="0" y="26"/>
                      </a:lnTo>
                      <a:lnTo>
                        <a:pt x="2" y="16"/>
                      </a:lnTo>
                      <a:lnTo>
                        <a:pt x="8" y="6"/>
                      </a:lnTo>
                      <a:lnTo>
                        <a:pt x="14" y="2"/>
                      </a:lnTo>
                      <a:lnTo>
                        <a:pt x="24" y="0"/>
                      </a:lnTo>
                      <a:close/>
                      <a:moveTo>
                        <a:pt x="24" y="42"/>
                      </a:moveTo>
                      <a:lnTo>
                        <a:pt x="24" y="42"/>
                      </a:lnTo>
                      <a:lnTo>
                        <a:pt x="30" y="42"/>
                      </a:lnTo>
                      <a:lnTo>
                        <a:pt x="34" y="38"/>
                      </a:lnTo>
                      <a:lnTo>
                        <a:pt x="38" y="34"/>
                      </a:lnTo>
                      <a:lnTo>
                        <a:pt x="38" y="26"/>
                      </a:lnTo>
                      <a:lnTo>
                        <a:pt x="38" y="20"/>
                      </a:lnTo>
                      <a:lnTo>
                        <a:pt x="36" y="14"/>
                      </a:lnTo>
                      <a:lnTo>
                        <a:pt x="30" y="10"/>
                      </a:lnTo>
                      <a:lnTo>
                        <a:pt x="24" y="8"/>
                      </a:lnTo>
                      <a:lnTo>
                        <a:pt x="18" y="10"/>
                      </a:lnTo>
                      <a:lnTo>
                        <a:pt x="14" y="12"/>
                      </a:lnTo>
                      <a:lnTo>
                        <a:pt x="12" y="18"/>
                      </a:lnTo>
                      <a:lnTo>
                        <a:pt x="10" y="26"/>
                      </a:lnTo>
                      <a:lnTo>
                        <a:pt x="10" y="32"/>
                      </a:lnTo>
                      <a:lnTo>
                        <a:pt x="14" y="36"/>
                      </a:lnTo>
                      <a:lnTo>
                        <a:pt x="18" y="42"/>
                      </a:lnTo>
                      <a:lnTo>
                        <a:pt x="24" y="42"/>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18" name="Freeform 391">
                  <a:extLst>
                    <a:ext uri="{FF2B5EF4-FFF2-40B4-BE49-F238E27FC236}">
                      <a16:creationId xmlns:a16="http://schemas.microsoft.com/office/drawing/2014/main" id="{085A8F75-3D33-DD88-E59E-15252674D98E}"/>
                    </a:ext>
                  </a:extLst>
                </p:cNvPr>
                <p:cNvSpPr>
                  <a:spLocks/>
                </p:cNvSpPr>
                <p:nvPr/>
              </p:nvSpPr>
              <p:spPr bwMode="auto">
                <a:xfrm>
                  <a:off x="6839865" y="950966"/>
                  <a:ext cx="194256" cy="503377"/>
                </a:xfrm>
                <a:custGeom>
                  <a:avLst/>
                  <a:gdLst>
                    <a:gd name="T0" fmla="*/ 2147483647 w 32"/>
                    <a:gd name="T1" fmla="*/ 2147483647 h 50"/>
                    <a:gd name="T2" fmla="*/ 2147483647 w 32"/>
                    <a:gd name="T3" fmla="*/ 2147483647 h 50"/>
                    <a:gd name="T4" fmla="*/ 2147483647 w 32"/>
                    <a:gd name="T5" fmla="*/ 2147483647 h 50"/>
                    <a:gd name="T6" fmla="*/ 2147483647 w 32"/>
                    <a:gd name="T7" fmla="*/ 2147483647 h 50"/>
                    <a:gd name="T8" fmla="*/ 2147483647 w 32"/>
                    <a:gd name="T9" fmla="*/ 2147483647 h 50"/>
                    <a:gd name="T10" fmla="*/ 2147483647 w 32"/>
                    <a:gd name="T11" fmla="*/ 2147483647 h 50"/>
                    <a:gd name="T12" fmla="*/ 0 w 32"/>
                    <a:gd name="T13" fmla="*/ 2147483647 h 50"/>
                    <a:gd name="T14" fmla="*/ 0 w 32"/>
                    <a:gd name="T15" fmla="*/ 0 h 50"/>
                    <a:gd name="T16" fmla="*/ 2147483647 w 32"/>
                    <a:gd name="T17" fmla="*/ 0 h 50"/>
                    <a:gd name="T18" fmla="*/ 2147483647 w 32"/>
                    <a:gd name="T19" fmla="*/ 2147483647 h 50"/>
                    <a:gd name="T20" fmla="*/ 2147483647 w 32"/>
                    <a:gd name="T21" fmla="*/ 214748364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0"/>
                    <a:gd name="T35" fmla="*/ 32 w 32"/>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0">
                      <a:moveTo>
                        <a:pt x="8" y="8"/>
                      </a:moveTo>
                      <a:lnTo>
                        <a:pt x="8" y="22"/>
                      </a:lnTo>
                      <a:lnTo>
                        <a:pt x="30" y="22"/>
                      </a:lnTo>
                      <a:lnTo>
                        <a:pt x="30" y="30"/>
                      </a:lnTo>
                      <a:lnTo>
                        <a:pt x="8" y="30"/>
                      </a:lnTo>
                      <a:lnTo>
                        <a:pt x="8" y="50"/>
                      </a:lnTo>
                      <a:lnTo>
                        <a:pt x="0" y="50"/>
                      </a:lnTo>
                      <a:lnTo>
                        <a:pt x="0" y="0"/>
                      </a:lnTo>
                      <a:lnTo>
                        <a:pt x="32" y="0"/>
                      </a:lnTo>
                      <a:lnTo>
                        <a:pt x="32" y="8"/>
                      </a:lnTo>
                      <a:lnTo>
                        <a:pt x="8" y="8"/>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19" name="Freeform 392">
                  <a:extLst>
                    <a:ext uri="{FF2B5EF4-FFF2-40B4-BE49-F238E27FC236}">
                      <a16:creationId xmlns:a16="http://schemas.microsoft.com/office/drawing/2014/main" id="{8185797F-00CB-EDE3-7E5A-7D170F3397E2}"/>
                    </a:ext>
                  </a:extLst>
                </p:cNvPr>
                <p:cNvSpPr>
                  <a:spLocks/>
                </p:cNvSpPr>
                <p:nvPr/>
              </p:nvSpPr>
              <p:spPr bwMode="auto">
                <a:xfrm>
                  <a:off x="7191959" y="950966"/>
                  <a:ext cx="267105" cy="523514"/>
                </a:xfrm>
                <a:custGeom>
                  <a:avLst/>
                  <a:gdLst>
                    <a:gd name="T0" fmla="*/ 2147483647 w 44"/>
                    <a:gd name="T1" fmla="*/ 2147483647 h 52"/>
                    <a:gd name="T2" fmla="*/ 2147483647 w 44"/>
                    <a:gd name="T3" fmla="*/ 2147483647 h 52"/>
                    <a:gd name="T4" fmla="*/ 2147483647 w 44"/>
                    <a:gd name="T5" fmla="*/ 2147483647 h 52"/>
                    <a:gd name="T6" fmla="*/ 2147483647 w 44"/>
                    <a:gd name="T7" fmla="*/ 2147483647 h 52"/>
                    <a:gd name="T8" fmla="*/ 2147483647 w 44"/>
                    <a:gd name="T9" fmla="*/ 2147483647 h 52"/>
                    <a:gd name="T10" fmla="*/ 2147483647 w 44"/>
                    <a:gd name="T11" fmla="*/ 2147483647 h 52"/>
                    <a:gd name="T12" fmla="*/ 2147483647 w 44"/>
                    <a:gd name="T13" fmla="*/ 2147483647 h 52"/>
                    <a:gd name="T14" fmla="*/ 2147483647 w 44"/>
                    <a:gd name="T15" fmla="*/ 2147483647 h 52"/>
                    <a:gd name="T16" fmla="*/ 2147483647 w 44"/>
                    <a:gd name="T17" fmla="*/ 2147483647 h 52"/>
                    <a:gd name="T18" fmla="*/ 2147483647 w 44"/>
                    <a:gd name="T19" fmla="*/ 2147483647 h 52"/>
                    <a:gd name="T20" fmla="*/ 2147483647 w 44"/>
                    <a:gd name="T21" fmla="*/ 2147483647 h 52"/>
                    <a:gd name="T22" fmla="*/ 2147483647 w 44"/>
                    <a:gd name="T23" fmla="*/ 2147483647 h 52"/>
                    <a:gd name="T24" fmla="*/ 2147483647 w 44"/>
                    <a:gd name="T25" fmla="*/ 2147483647 h 52"/>
                    <a:gd name="T26" fmla="*/ 2147483647 w 44"/>
                    <a:gd name="T27" fmla="*/ 2147483647 h 52"/>
                    <a:gd name="T28" fmla="*/ 2147483647 w 44"/>
                    <a:gd name="T29" fmla="*/ 2147483647 h 52"/>
                    <a:gd name="T30" fmla="*/ 2147483647 w 44"/>
                    <a:gd name="T31" fmla="*/ 2147483647 h 52"/>
                    <a:gd name="T32" fmla="*/ 2147483647 w 44"/>
                    <a:gd name="T33" fmla="*/ 2147483647 h 52"/>
                    <a:gd name="T34" fmla="*/ 2147483647 w 44"/>
                    <a:gd name="T35" fmla="*/ 2147483647 h 52"/>
                    <a:gd name="T36" fmla="*/ 2147483647 w 44"/>
                    <a:gd name="T37" fmla="*/ 2147483647 h 52"/>
                    <a:gd name="T38" fmla="*/ 2147483647 w 44"/>
                    <a:gd name="T39" fmla="*/ 2147483647 h 52"/>
                    <a:gd name="T40" fmla="*/ 2147483647 w 44"/>
                    <a:gd name="T41" fmla="*/ 2147483647 h 52"/>
                    <a:gd name="T42" fmla="*/ 2147483647 w 44"/>
                    <a:gd name="T43" fmla="*/ 2147483647 h 52"/>
                    <a:gd name="T44" fmla="*/ 2147483647 w 44"/>
                    <a:gd name="T45" fmla="*/ 2147483647 h 52"/>
                    <a:gd name="T46" fmla="*/ 2147483647 w 44"/>
                    <a:gd name="T47" fmla="*/ 2147483647 h 52"/>
                    <a:gd name="T48" fmla="*/ 2147483647 w 44"/>
                    <a:gd name="T49" fmla="*/ 2147483647 h 52"/>
                    <a:gd name="T50" fmla="*/ 2147483647 w 44"/>
                    <a:gd name="T51" fmla="*/ 2147483647 h 52"/>
                    <a:gd name="T52" fmla="*/ 2147483647 w 44"/>
                    <a:gd name="T53" fmla="*/ 2147483647 h 52"/>
                    <a:gd name="T54" fmla="*/ 2147483647 w 44"/>
                    <a:gd name="T55" fmla="*/ 2147483647 h 52"/>
                    <a:gd name="T56" fmla="*/ 0 w 44"/>
                    <a:gd name="T57" fmla="*/ 2147483647 h 52"/>
                    <a:gd name="T58" fmla="*/ 2147483647 w 44"/>
                    <a:gd name="T59" fmla="*/ 2147483647 h 52"/>
                    <a:gd name="T60" fmla="*/ 2147483647 w 44"/>
                    <a:gd name="T61" fmla="*/ 2147483647 h 52"/>
                    <a:gd name="T62" fmla="*/ 2147483647 w 44"/>
                    <a:gd name="T63" fmla="*/ 2147483647 h 52"/>
                    <a:gd name="T64" fmla="*/ 2147483647 w 44"/>
                    <a:gd name="T65" fmla="*/ 2147483647 h 52"/>
                    <a:gd name="T66" fmla="*/ 2147483647 w 44"/>
                    <a:gd name="T67" fmla="*/ 2147483647 h 52"/>
                    <a:gd name="T68" fmla="*/ 2147483647 w 44"/>
                    <a:gd name="T69" fmla="*/ 2147483647 h 52"/>
                    <a:gd name="T70" fmla="*/ 2147483647 w 44"/>
                    <a:gd name="T71" fmla="*/ 2147483647 h 52"/>
                    <a:gd name="T72" fmla="*/ 2147483647 w 44"/>
                    <a:gd name="T73" fmla="*/ 2147483647 h 52"/>
                    <a:gd name="T74" fmla="*/ 2147483647 w 44"/>
                    <a:gd name="T75" fmla="*/ 2147483647 h 52"/>
                    <a:gd name="T76" fmla="*/ 2147483647 w 44"/>
                    <a:gd name="T77" fmla="*/ 2147483647 h 52"/>
                    <a:gd name="T78" fmla="*/ 2147483647 w 44"/>
                    <a:gd name="T79" fmla="*/ 2147483647 h 52"/>
                    <a:gd name="T80" fmla="*/ 2147483647 w 44"/>
                    <a:gd name="T81" fmla="*/ 2147483647 h 52"/>
                    <a:gd name="T82" fmla="*/ 2147483647 w 44"/>
                    <a:gd name="T83" fmla="*/ 2147483647 h 52"/>
                    <a:gd name="T84" fmla="*/ 2147483647 w 44"/>
                    <a:gd name="T85" fmla="*/ 2147483647 h 52"/>
                    <a:gd name="T86" fmla="*/ 2147483647 w 44"/>
                    <a:gd name="T87" fmla="*/ 2147483647 h 52"/>
                    <a:gd name="T88" fmla="*/ 2147483647 w 44"/>
                    <a:gd name="T89" fmla="*/ 2147483647 h 52"/>
                    <a:gd name="T90" fmla="*/ 2147483647 w 44"/>
                    <a:gd name="T91" fmla="*/ 2147483647 h 52"/>
                    <a:gd name="T92" fmla="*/ 2147483647 w 44"/>
                    <a:gd name="T93" fmla="*/ 2147483647 h 52"/>
                    <a:gd name="T94" fmla="*/ 2147483647 w 44"/>
                    <a:gd name="T95" fmla="*/ 2147483647 h 52"/>
                    <a:gd name="T96" fmla="*/ 2147483647 w 44"/>
                    <a:gd name="T97" fmla="*/ 2147483647 h 52"/>
                    <a:gd name="T98" fmla="*/ 2147483647 w 44"/>
                    <a:gd name="T99" fmla="*/ 2147483647 h 52"/>
                    <a:gd name="T100" fmla="*/ 2147483647 w 44"/>
                    <a:gd name="T101" fmla="*/ 2147483647 h 52"/>
                    <a:gd name="T102" fmla="*/ 2147483647 w 44"/>
                    <a:gd name="T103" fmla="*/ 0 h 52"/>
                    <a:gd name="T104" fmla="*/ 2147483647 w 44"/>
                    <a:gd name="T105" fmla="*/ 0 h 52"/>
                    <a:gd name="T106" fmla="*/ 2147483647 w 44"/>
                    <a:gd name="T107" fmla="*/ 0 h 52"/>
                    <a:gd name="T108" fmla="*/ 2147483647 w 44"/>
                    <a:gd name="T109" fmla="*/ 0 h 52"/>
                    <a:gd name="T110" fmla="*/ 2147483647 w 44"/>
                    <a:gd name="T111" fmla="*/ 2147483647 h 52"/>
                    <a:gd name="T112" fmla="*/ 2147483647 w 44"/>
                    <a:gd name="T113" fmla="*/ 2147483647 h 52"/>
                    <a:gd name="T114" fmla="*/ 2147483647 w 44"/>
                    <a:gd name="T115" fmla="*/ 2147483647 h 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
                    <a:gd name="T175" fmla="*/ 0 h 52"/>
                    <a:gd name="T176" fmla="*/ 44 w 44"/>
                    <a:gd name="T177" fmla="*/ 52 h 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 h="52">
                      <a:moveTo>
                        <a:pt x="36" y="16"/>
                      </a:moveTo>
                      <a:lnTo>
                        <a:pt x="36" y="16"/>
                      </a:lnTo>
                      <a:lnTo>
                        <a:pt x="30" y="10"/>
                      </a:lnTo>
                      <a:lnTo>
                        <a:pt x="28" y="8"/>
                      </a:lnTo>
                      <a:lnTo>
                        <a:pt x="22" y="8"/>
                      </a:lnTo>
                      <a:lnTo>
                        <a:pt x="16" y="8"/>
                      </a:lnTo>
                      <a:lnTo>
                        <a:pt x="14" y="10"/>
                      </a:lnTo>
                      <a:lnTo>
                        <a:pt x="12" y="14"/>
                      </a:lnTo>
                      <a:lnTo>
                        <a:pt x="14" y="16"/>
                      </a:lnTo>
                      <a:lnTo>
                        <a:pt x="16" y="18"/>
                      </a:lnTo>
                      <a:lnTo>
                        <a:pt x="22" y="20"/>
                      </a:lnTo>
                      <a:lnTo>
                        <a:pt x="28" y="20"/>
                      </a:lnTo>
                      <a:lnTo>
                        <a:pt x="32" y="22"/>
                      </a:lnTo>
                      <a:lnTo>
                        <a:pt x="38" y="26"/>
                      </a:lnTo>
                      <a:lnTo>
                        <a:pt x="42" y="30"/>
                      </a:lnTo>
                      <a:lnTo>
                        <a:pt x="44" y="36"/>
                      </a:lnTo>
                      <a:lnTo>
                        <a:pt x="42" y="44"/>
                      </a:lnTo>
                      <a:lnTo>
                        <a:pt x="36" y="48"/>
                      </a:lnTo>
                      <a:lnTo>
                        <a:pt x="30" y="50"/>
                      </a:lnTo>
                      <a:lnTo>
                        <a:pt x="22" y="52"/>
                      </a:lnTo>
                      <a:lnTo>
                        <a:pt x="16" y="52"/>
                      </a:lnTo>
                      <a:lnTo>
                        <a:pt x="10" y="50"/>
                      </a:lnTo>
                      <a:lnTo>
                        <a:pt x="4" y="46"/>
                      </a:lnTo>
                      <a:lnTo>
                        <a:pt x="0" y="40"/>
                      </a:lnTo>
                      <a:lnTo>
                        <a:pt x="8" y="36"/>
                      </a:lnTo>
                      <a:lnTo>
                        <a:pt x="14" y="40"/>
                      </a:lnTo>
                      <a:lnTo>
                        <a:pt x="18" y="42"/>
                      </a:lnTo>
                      <a:lnTo>
                        <a:pt x="24" y="44"/>
                      </a:lnTo>
                      <a:lnTo>
                        <a:pt x="30" y="42"/>
                      </a:lnTo>
                      <a:lnTo>
                        <a:pt x="32" y="40"/>
                      </a:lnTo>
                      <a:lnTo>
                        <a:pt x="34" y="36"/>
                      </a:lnTo>
                      <a:lnTo>
                        <a:pt x="32" y="34"/>
                      </a:lnTo>
                      <a:lnTo>
                        <a:pt x="30" y="32"/>
                      </a:lnTo>
                      <a:lnTo>
                        <a:pt x="24" y="30"/>
                      </a:lnTo>
                      <a:lnTo>
                        <a:pt x="18" y="28"/>
                      </a:lnTo>
                      <a:lnTo>
                        <a:pt x="12" y="28"/>
                      </a:lnTo>
                      <a:lnTo>
                        <a:pt x="8" y="24"/>
                      </a:lnTo>
                      <a:lnTo>
                        <a:pt x="4" y="20"/>
                      </a:lnTo>
                      <a:lnTo>
                        <a:pt x="2" y="14"/>
                      </a:lnTo>
                      <a:lnTo>
                        <a:pt x="4" y="8"/>
                      </a:lnTo>
                      <a:lnTo>
                        <a:pt x="8" y="4"/>
                      </a:lnTo>
                      <a:lnTo>
                        <a:pt x="14" y="0"/>
                      </a:lnTo>
                      <a:lnTo>
                        <a:pt x="22" y="0"/>
                      </a:lnTo>
                      <a:lnTo>
                        <a:pt x="32" y="0"/>
                      </a:lnTo>
                      <a:lnTo>
                        <a:pt x="38" y="4"/>
                      </a:lnTo>
                      <a:lnTo>
                        <a:pt x="42" y="10"/>
                      </a:lnTo>
                      <a:lnTo>
                        <a:pt x="36" y="16"/>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20" name="Freeform 398">
                  <a:extLst>
                    <a:ext uri="{FF2B5EF4-FFF2-40B4-BE49-F238E27FC236}">
                      <a16:creationId xmlns:a16="http://schemas.microsoft.com/office/drawing/2014/main" id="{CFE33604-202B-CD69-EE5E-633CC7C2BEA7}"/>
                    </a:ext>
                  </a:extLst>
                </p:cNvPr>
                <p:cNvSpPr>
                  <a:spLocks/>
                </p:cNvSpPr>
                <p:nvPr/>
              </p:nvSpPr>
              <p:spPr bwMode="auto">
                <a:xfrm>
                  <a:off x="8317538" y="950966"/>
                  <a:ext cx="230679" cy="503377"/>
                </a:xfrm>
                <a:custGeom>
                  <a:avLst/>
                  <a:gdLst>
                    <a:gd name="T0" fmla="*/ 0 w 38"/>
                    <a:gd name="T1" fmla="*/ 2147483647 h 50"/>
                    <a:gd name="T2" fmla="*/ 0 w 38"/>
                    <a:gd name="T3" fmla="*/ 0 h 50"/>
                    <a:gd name="T4" fmla="*/ 2147483647 w 38"/>
                    <a:gd name="T5" fmla="*/ 0 h 50"/>
                    <a:gd name="T6" fmla="*/ 2147483647 w 38"/>
                    <a:gd name="T7" fmla="*/ 2147483647 h 50"/>
                    <a:gd name="T8" fmla="*/ 2147483647 w 38"/>
                    <a:gd name="T9" fmla="*/ 2147483647 h 50"/>
                    <a:gd name="T10" fmla="*/ 2147483647 w 38"/>
                    <a:gd name="T11" fmla="*/ 2147483647 h 50"/>
                    <a:gd name="T12" fmla="*/ 2147483647 w 38"/>
                    <a:gd name="T13" fmla="*/ 2147483647 h 50"/>
                    <a:gd name="T14" fmla="*/ 2147483647 w 38"/>
                    <a:gd name="T15" fmla="*/ 2147483647 h 50"/>
                    <a:gd name="T16" fmla="*/ 2147483647 w 38"/>
                    <a:gd name="T17" fmla="*/ 2147483647 h 50"/>
                    <a:gd name="T18" fmla="*/ 2147483647 w 38"/>
                    <a:gd name="T19" fmla="*/ 2147483647 h 50"/>
                    <a:gd name="T20" fmla="*/ 2147483647 w 38"/>
                    <a:gd name="T21" fmla="*/ 2147483647 h 50"/>
                    <a:gd name="T22" fmla="*/ 2147483647 w 38"/>
                    <a:gd name="T23" fmla="*/ 2147483647 h 50"/>
                    <a:gd name="T24" fmla="*/ 0 w 38"/>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50"/>
                    <a:gd name="T41" fmla="*/ 38 w 38"/>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50">
                      <a:moveTo>
                        <a:pt x="0" y="50"/>
                      </a:moveTo>
                      <a:lnTo>
                        <a:pt x="0" y="0"/>
                      </a:lnTo>
                      <a:lnTo>
                        <a:pt x="36" y="0"/>
                      </a:lnTo>
                      <a:lnTo>
                        <a:pt x="36" y="8"/>
                      </a:lnTo>
                      <a:lnTo>
                        <a:pt x="10" y="8"/>
                      </a:lnTo>
                      <a:lnTo>
                        <a:pt x="10" y="20"/>
                      </a:lnTo>
                      <a:lnTo>
                        <a:pt x="34" y="20"/>
                      </a:lnTo>
                      <a:lnTo>
                        <a:pt x="34" y="28"/>
                      </a:lnTo>
                      <a:lnTo>
                        <a:pt x="10" y="28"/>
                      </a:lnTo>
                      <a:lnTo>
                        <a:pt x="10" y="42"/>
                      </a:lnTo>
                      <a:lnTo>
                        <a:pt x="38" y="42"/>
                      </a:lnTo>
                      <a:lnTo>
                        <a:pt x="38" y="50"/>
                      </a:lnTo>
                      <a:lnTo>
                        <a:pt x="0"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21" name="Freeform 386">
                  <a:extLst>
                    <a:ext uri="{FF2B5EF4-FFF2-40B4-BE49-F238E27FC236}">
                      <a16:creationId xmlns:a16="http://schemas.microsoft.com/office/drawing/2014/main" id="{181BDD98-B7B5-9FC0-6C81-25B8FB2B329E}"/>
                    </a:ext>
                  </a:extLst>
                </p:cNvPr>
                <p:cNvSpPr>
                  <a:spLocks/>
                </p:cNvSpPr>
                <p:nvPr/>
              </p:nvSpPr>
              <p:spPr bwMode="auto">
                <a:xfrm>
                  <a:off x="7526731" y="950966"/>
                  <a:ext cx="218541" cy="503377"/>
                </a:xfrm>
                <a:custGeom>
                  <a:avLst/>
                  <a:gdLst>
                    <a:gd name="T0" fmla="*/ 2147483647 w 36"/>
                    <a:gd name="T1" fmla="*/ 2147483647 h 50"/>
                    <a:gd name="T2" fmla="*/ 2147483647 w 36"/>
                    <a:gd name="T3" fmla="*/ 2147483647 h 50"/>
                    <a:gd name="T4" fmla="*/ 2147483647 w 36"/>
                    <a:gd name="T5" fmla="*/ 2147483647 h 50"/>
                    <a:gd name="T6" fmla="*/ 2147483647 w 36"/>
                    <a:gd name="T7" fmla="*/ 2147483647 h 50"/>
                    <a:gd name="T8" fmla="*/ 0 w 36"/>
                    <a:gd name="T9" fmla="*/ 2147483647 h 50"/>
                    <a:gd name="T10" fmla="*/ 0 w 36"/>
                    <a:gd name="T11" fmla="*/ 0 h 50"/>
                    <a:gd name="T12" fmla="*/ 2147483647 w 36"/>
                    <a:gd name="T13" fmla="*/ 0 h 50"/>
                    <a:gd name="T14" fmla="*/ 2147483647 w 36"/>
                    <a:gd name="T15" fmla="*/ 2147483647 h 50"/>
                    <a:gd name="T16" fmla="*/ 2147483647 w 36"/>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50"/>
                    <a:gd name="T29" fmla="*/ 36 w 3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50">
                      <a:moveTo>
                        <a:pt x="24" y="8"/>
                      </a:moveTo>
                      <a:lnTo>
                        <a:pt x="24" y="50"/>
                      </a:lnTo>
                      <a:lnTo>
                        <a:pt x="14" y="50"/>
                      </a:lnTo>
                      <a:lnTo>
                        <a:pt x="14" y="8"/>
                      </a:lnTo>
                      <a:lnTo>
                        <a:pt x="0" y="8"/>
                      </a:lnTo>
                      <a:lnTo>
                        <a:pt x="0" y="0"/>
                      </a:lnTo>
                      <a:lnTo>
                        <a:pt x="36" y="0"/>
                      </a:lnTo>
                      <a:lnTo>
                        <a:pt x="36" y="8"/>
                      </a:lnTo>
                      <a:lnTo>
                        <a:pt x="24" y="8"/>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22" name="Freeform 383">
                  <a:extLst>
                    <a:ext uri="{FF2B5EF4-FFF2-40B4-BE49-F238E27FC236}">
                      <a16:creationId xmlns:a16="http://schemas.microsoft.com/office/drawing/2014/main" id="{446CA94A-0451-334B-FAB0-245A4D2295D6}"/>
                    </a:ext>
                  </a:extLst>
                </p:cNvPr>
                <p:cNvSpPr>
                  <a:spLocks noEditPoints="1"/>
                </p:cNvSpPr>
                <p:nvPr/>
              </p:nvSpPr>
              <p:spPr bwMode="auto">
                <a:xfrm>
                  <a:off x="7769597" y="950966"/>
                  <a:ext cx="267105" cy="503377"/>
                </a:xfrm>
                <a:custGeom>
                  <a:avLst/>
                  <a:gdLst>
                    <a:gd name="T0" fmla="*/ 2147483647 w 44"/>
                    <a:gd name="T1" fmla="*/ 2147483647 h 50"/>
                    <a:gd name="T2" fmla="*/ 2147483647 w 44"/>
                    <a:gd name="T3" fmla="*/ 2147483647 h 50"/>
                    <a:gd name="T4" fmla="*/ 2147483647 w 44"/>
                    <a:gd name="T5" fmla="*/ 2147483647 h 50"/>
                    <a:gd name="T6" fmla="*/ 2147483647 w 44"/>
                    <a:gd name="T7" fmla="*/ 2147483647 h 50"/>
                    <a:gd name="T8" fmla="*/ 0 w 44"/>
                    <a:gd name="T9" fmla="*/ 2147483647 h 50"/>
                    <a:gd name="T10" fmla="*/ 2147483647 w 44"/>
                    <a:gd name="T11" fmla="*/ 0 h 50"/>
                    <a:gd name="T12" fmla="*/ 2147483647 w 44"/>
                    <a:gd name="T13" fmla="*/ 0 h 50"/>
                    <a:gd name="T14" fmla="*/ 2147483647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2147483647 h 50"/>
                    <a:gd name="T24" fmla="*/ 2147483647 w 44"/>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0"/>
                    <a:gd name="T41" fmla="*/ 44 w 4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0">
                      <a:moveTo>
                        <a:pt x="34" y="50"/>
                      </a:moveTo>
                      <a:lnTo>
                        <a:pt x="32" y="40"/>
                      </a:lnTo>
                      <a:lnTo>
                        <a:pt x="12" y="40"/>
                      </a:lnTo>
                      <a:lnTo>
                        <a:pt x="10" y="50"/>
                      </a:lnTo>
                      <a:lnTo>
                        <a:pt x="0" y="50"/>
                      </a:lnTo>
                      <a:lnTo>
                        <a:pt x="16" y="0"/>
                      </a:lnTo>
                      <a:lnTo>
                        <a:pt x="26" y="0"/>
                      </a:lnTo>
                      <a:lnTo>
                        <a:pt x="44" y="50"/>
                      </a:lnTo>
                      <a:lnTo>
                        <a:pt x="34" y="50"/>
                      </a:lnTo>
                      <a:close/>
                      <a:moveTo>
                        <a:pt x="22" y="10"/>
                      </a:moveTo>
                      <a:lnTo>
                        <a:pt x="14" y="32"/>
                      </a:lnTo>
                      <a:lnTo>
                        <a:pt x="28" y="32"/>
                      </a:lnTo>
                      <a:lnTo>
                        <a:pt x="22" y="1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23" name="Freeform 386">
                  <a:extLst>
                    <a:ext uri="{FF2B5EF4-FFF2-40B4-BE49-F238E27FC236}">
                      <a16:creationId xmlns:a16="http://schemas.microsoft.com/office/drawing/2014/main" id="{582F402C-2C39-F72B-0FC6-D72CDEDC5076}"/>
                    </a:ext>
                  </a:extLst>
                </p:cNvPr>
                <p:cNvSpPr>
                  <a:spLocks/>
                </p:cNvSpPr>
                <p:nvPr/>
              </p:nvSpPr>
              <p:spPr bwMode="auto">
                <a:xfrm>
                  <a:off x="8032575" y="950966"/>
                  <a:ext cx="218541" cy="503377"/>
                </a:xfrm>
                <a:custGeom>
                  <a:avLst/>
                  <a:gdLst>
                    <a:gd name="T0" fmla="*/ 2147483647 w 36"/>
                    <a:gd name="T1" fmla="*/ 2147483647 h 50"/>
                    <a:gd name="T2" fmla="*/ 2147483647 w 36"/>
                    <a:gd name="T3" fmla="*/ 2147483647 h 50"/>
                    <a:gd name="T4" fmla="*/ 2147483647 w 36"/>
                    <a:gd name="T5" fmla="*/ 2147483647 h 50"/>
                    <a:gd name="T6" fmla="*/ 2147483647 w 36"/>
                    <a:gd name="T7" fmla="*/ 2147483647 h 50"/>
                    <a:gd name="T8" fmla="*/ 0 w 36"/>
                    <a:gd name="T9" fmla="*/ 2147483647 h 50"/>
                    <a:gd name="T10" fmla="*/ 0 w 36"/>
                    <a:gd name="T11" fmla="*/ 0 h 50"/>
                    <a:gd name="T12" fmla="*/ 2147483647 w 36"/>
                    <a:gd name="T13" fmla="*/ 0 h 50"/>
                    <a:gd name="T14" fmla="*/ 2147483647 w 36"/>
                    <a:gd name="T15" fmla="*/ 2147483647 h 50"/>
                    <a:gd name="T16" fmla="*/ 2147483647 w 36"/>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50"/>
                    <a:gd name="T29" fmla="*/ 36 w 3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50">
                      <a:moveTo>
                        <a:pt x="24" y="8"/>
                      </a:moveTo>
                      <a:lnTo>
                        <a:pt x="24" y="50"/>
                      </a:lnTo>
                      <a:lnTo>
                        <a:pt x="14" y="50"/>
                      </a:lnTo>
                      <a:lnTo>
                        <a:pt x="14" y="8"/>
                      </a:lnTo>
                      <a:lnTo>
                        <a:pt x="0" y="8"/>
                      </a:lnTo>
                      <a:lnTo>
                        <a:pt x="0" y="0"/>
                      </a:lnTo>
                      <a:lnTo>
                        <a:pt x="36" y="0"/>
                      </a:lnTo>
                      <a:lnTo>
                        <a:pt x="36" y="8"/>
                      </a:lnTo>
                      <a:lnTo>
                        <a:pt x="24" y="8"/>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grpSp>
        </p:grpSp>
        <p:sp>
          <p:nvSpPr>
            <p:cNvPr id="361" name="Rectangle 360">
              <a:extLst>
                <a:ext uri="{FF2B5EF4-FFF2-40B4-BE49-F238E27FC236}">
                  <a16:creationId xmlns:a16="http://schemas.microsoft.com/office/drawing/2014/main" id="{ED44DD7E-888A-82DC-9E8E-B052E1F55601}"/>
                </a:ext>
              </a:extLst>
            </p:cNvPr>
            <p:cNvSpPr/>
            <p:nvPr/>
          </p:nvSpPr>
          <p:spPr>
            <a:xfrm rot="16200000">
              <a:off x="285192" y="3105992"/>
              <a:ext cx="38411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Trebuchet MS" panose="020B0603020202020204" pitchFamily="34" charset="0"/>
                  <a:ea typeface="Open Sans Condensed" panose="020B0806030504020204" pitchFamily="34" charset="0"/>
                  <a:cs typeface="Open Sans Condensed" panose="020B0806030504020204" pitchFamily="34" charset="0"/>
                </a:rPr>
                <a:t>The Broad Impact of DDoS Attacks</a:t>
              </a:r>
            </a:p>
          </p:txBody>
        </p:sp>
        <p:grpSp>
          <p:nvGrpSpPr>
            <p:cNvPr id="362" name="Group 851">
              <a:extLst>
                <a:ext uri="{FF2B5EF4-FFF2-40B4-BE49-F238E27FC236}">
                  <a16:creationId xmlns:a16="http://schemas.microsoft.com/office/drawing/2014/main" id="{5DFDF371-7FEE-B452-2C99-3D1D6ED924A0}"/>
                </a:ext>
              </a:extLst>
            </p:cNvPr>
            <p:cNvGrpSpPr/>
            <p:nvPr/>
          </p:nvGrpSpPr>
          <p:grpSpPr>
            <a:xfrm>
              <a:off x="8681509" y="2289777"/>
              <a:ext cx="1490095" cy="1286435"/>
              <a:chOff x="6121309" y="823067"/>
              <a:chExt cx="1490095" cy="1286435"/>
            </a:xfrm>
          </p:grpSpPr>
          <p:sp>
            <p:nvSpPr>
              <p:cNvPr id="364" name="Line 83">
                <a:extLst>
                  <a:ext uri="{FF2B5EF4-FFF2-40B4-BE49-F238E27FC236}">
                    <a16:creationId xmlns:a16="http://schemas.microsoft.com/office/drawing/2014/main" id="{BE679638-2250-5F24-6DDD-AA5547219645}"/>
                  </a:ext>
                </a:extLst>
              </p:cNvPr>
              <p:cNvSpPr>
                <a:spLocks noChangeShapeType="1"/>
              </p:cNvSpPr>
              <p:nvPr/>
            </p:nvSpPr>
            <p:spPr bwMode="auto">
              <a:xfrm flipV="1">
                <a:off x="6756480" y="1535697"/>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65" name="Line 84">
                <a:extLst>
                  <a:ext uri="{FF2B5EF4-FFF2-40B4-BE49-F238E27FC236}">
                    <a16:creationId xmlns:a16="http://schemas.microsoft.com/office/drawing/2014/main" id="{D329C8CC-161C-D4B3-D018-91B1C3787D0E}"/>
                  </a:ext>
                </a:extLst>
              </p:cNvPr>
              <p:cNvSpPr>
                <a:spLocks noChangeShapeType="1"/>
              </p:cNvSpPr>
              <p:nvPr/>
            </p:nvSpPr>
            <p:spPr bwMode="auto">
              <a:xfrm flipV="1">
                <a:off x="6756480" y="1413841"/>
                <a:ext cx="1506"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66" name="Freeform 85">
                <a:extLst>
                  <a:ext uri="{FF2B5EF4-FFF2-40B4-BE49-F238E27FC236}">
                    <a16:creationId xmlns:a16="http://schemas.microsoft.com/office/drawing/2014/main" id="{17F46ABD-44C8-5A49-EB98-94EFC683663D}"/>
                  </a:ext>
                </a:extLst>
              </p:cNvPr>
              <p:cNvSpPr>
                <a:spLocks/>
              </p:cNvSpPr>
              <p:nvPr/>
            </p:nvSpPr>
            <p:spPr bwMode="auto">
              <a:xfrm>
                <a:off x="6756480" y="1353684"/>
                <a:ext cx="52680" cy="15425"/>
              </a:xfrm>
              <a:custGeom>
                <a:avLst/>
                <a:gdLst>
                  <a:gd name="T0" fmla="*/ 0 w 32"/>
                  <a:gd name="T1" fmla="*/ 2147483647 h 8"/>
                  <a:gd name="T2" fmla="*/ 0 w 32"/>
                  <a:gd name="T3" fmla="*/ 0 h 8"/>
                  <a:gd name="T4" fmla="*/ 2147483647 w 32"/>
                  <a:gd name="T5" fmla="*/ 0 h 8"/>
                  <a:gd name="T6" fmla="*/ 0 60000 65536"/>
                  <a:gd name="T7" fmla="*/ 0 60000 65536"/>
                  <a:gd name="T8" fmla="*/ 0 60000 65536"/>
                  <a:gd name="T9" fmla="*/ 0 w 32"/>
                  <a:gd name="T10" fmla="*/ 0 h 8"/>
                  <a:gd name="T11" fmla="*/ 32 w 32"/>
                  <a:gd name="T12" fmla="*/ 8 h 8"/>
                </a:gdLst>
                <a:ahLst/>
                <a:cxnLst>
                  <a:cxn ang="T6">
                    <a:pos x="T0" y="T1"/>
                  </a:cxn>
                  <a:cxn ang="T7">
                    <a:pos x="T2" y="T3"/>
                  </a:cxn>
                  <a:cxn ang="T8">
                    <a:pos x="T4" y="T5"/>
                  </a:cxn>
                </a:cxnLst>
                <a:rect l="T9" t="T10" r="T11" b="T12"/>
                <a:pathLst>
                  <a:path w="32" h="8">
                    <a:moveTo>
                      <a:pt x="0" y="8"/>
                    </a:moveTo>
                    <a:lnTo>
                      <a:pt x="0" y="0"/>
                    </a:lnTo>
                    <a:lnTo>
                      <a:pt x="32" y="0"/>
                    </a:lnTo>
                  </a:path>
                </a:pathLst>
              </a:cu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67" name="Line 86">
                <a:extLst>
                  <a:ext uri="{FF2B5EF4-FFF2-40B4-BE49-F238E27FC236}">
                    <a16:creationId xmlns:a16="http://schemas.microsoft.com/office/drawing/2014/main" id="{681D8FDF-0CEF-D272-80AE-8687E637F032}"/>
                  </a:ext>
                </a:extLst>
              </p:cNvPr>
              <p:cNvSpPr>
                <a:spLocks noChangeShapeType="1"/>
              </p:cNvSpPr>
              <p:nvPr/>
            </p:nvSpPr>
            <p:spPr bwMode="auto">
              <a:xfrm>
                <a:off x="6849800" y="1353684"/>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68" name="Line 87">
                <a:extLst>
                  <a:ext uri="{FF2B5EF4-FFF2-40B4-BE49-F238E27FC236}">
                    <a16:creationId xmlns:a16="http://schemas.microsoft.com/office/drawing/2014/main" id="{DFF28D65-11BB-2D7C-83C9-E1DE2441E13F}"/>
                  </a:ext>
                </a:extLst>
              </p:cNvPr>
              <p:cNvSpPr>
                <a:spLocks noChangeShapeType="1"/>
              </p:cNvSpPr>
              <p:nvPr/>
            </p:nvSpPr>
            <p:spPr bwMode="auto">
              <a:xfrm>
                <a:off x="6956666" y="1353684"/>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69" name="Line 88">
                <a:extLst>
                  <a:ext uri="{FF2B5EF4-FFF2-40B4-BE49-F238E27FC236}">
                    <a16:creationId xmlns:a16="http://schemas.microsoft.com/office/drawing/2014/main" id="{A3CF20F8-0FFF-7E65-5D88-F3844F1C305B}"/>
                  </a:ext>
                </a:extLst>
              </p:cNvPr>
              <p:cNvSpPr>
                <a:spLocks noChangeShapeType="1"/>
              </p:cNvSpPr>
              <p:nvPr/>
            </p:nvSpPr>
            <p:spPr bwMode="auto">
              <a:xfrm>
                <a:off x="7062026" y="1353684"/>
                <a:ext cx="67731"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70" name="Line 89">
                <a:extLst>
                  <a:ext uri="{FF2B5EF4-FFF2-40B4-BE49-F238E27FC236}">
                    <a16:creationId xmlns:a16="http://schemas.microsoft.com/office/drawing/2014/main" id="{C3915A19-46B9-6527-EC4B-72F0DACF9D04}"/>
                  </a:ext>
                </a:extLst>
              </p:cNvPr>
              <p:cNvSpPr>
                <a:spLocks noChangeShapeType="1"/>
              </p:cNvSpPr>
              <p:nvPr/>
            </p:nvSpPr>
            <p:spPr bwMode="auto">
              <a:xfrm>
                <a:off x="7168891" y="1353684"/>
                <a:ext cx="67733"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71" name="Line 90">
                <a:extLst>
                  <a:ext uri="{FF2B5EF4-FFF2-40B4-BE49-F238E27FC236}">
                    <a16:creationId xmlns:a16="http://schemas.microsoft.com/office/drawing/2014/main" id="{9A44D372-DB94-2273-C61C-3B656DAD8EF7}"/>
                  </a:ext>
                </a:extLst>
              </p:cNvPr>
              <p:cNvSpPr>
                <a:spLocks noChangeShapeType="1"/>
              </p:cNvSpPr>
              <p:nvPr/>
            </p:nvSpPr>
            <p:spPr bwMode="auto">
              <a:xfrm>
                <a:off x="7253179" y="1379906"/>
                <a:ext cx="1506"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72" name="Line 91">
                <a:extLst>
                  <a:ext uri="{FF2B5EF4-FFF2-40B4-BE49-F238E27FC236}">
                    <a16:creationId xmlns:a16="http://schemas.microsoft.com/office/drawing/2014/main" id="{B4E85EAA-67ED-94CD-0120-3B0A130F258C}"/>
                  </a:ext>
                </a:extLst>
              </p:cNvPr>
              <p:cNvSpPr>
                <a:spLocks noChangeShapeType="1"/>
              </p:cNvSpPr>
              <p:nvPr/>
            </p:nvSpPr>
            <p:spPr bwMode="auto">
              <a:xfrm>
                <a:off x="7253179" y="1501763"/>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73" name="Line 92">
                <a:extLst>
                  <a:ext uri="{FF2B5EF4-FFF2-40B4-BE49-F238E27FC236}">
                    <a16:creationId xmlns:a16="http://schemas.microsoft.com/office/drawing/2014/main" id="{24A672EB-D5BD-A32D-FF2C-085F357AA440}"/>
                  </a:ext>
                </a:extLst>
              </p:cNvPr>
              <p:cNvSpPr>
                <a:spLocks noChangeShapeType="1"/>
              </p:cNvSpPr>
              <p:nvPr/>
            </p:nvSpPr>
            <p:spPr bwMode="auto">
              <a:xfrm>
                <a:off x="7253179" y="1622076"/>
                <a:ext cx="1506"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74" name="Line 116">
                <a:extLst>
                  <a:ext uri="{FF2B5EF4-FFF2-40B4-BE49-F238E27FC236}">
                    <a16:creationId xmlns:a16="http://schemas.microsoft.com/office/drawing/2014/main" id="{91DA684B-2C26-55C0-3FA3-9429FE7B534D}"/>
                  </a:ext>
                </a:extLst>
              </p:cNvPr>
              <p:cNvSpPr>
                <a:spLocks noChangeShapeType="1"/>
              </p:cNvSpPr>
              <p:nvPr/>
            </p:nvSpPr>
            <p:spPr bwMode="auto">
              <a:xfrm flipV="1">
                <a:off x="6378690" y="1535697"/>
                <a:ext cx="1505" cy="7558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75" name="Line 117">
                <a:extLst>
                  <a:ext uri="{FF2B5EF4-FFF2-40B4-BE49-F238E27FC236}">
                    <a16:creationId xmlns:a16="http://schemas.microsoft.com/office/drawing/2014/main" id="{8CDC5D63-CE86-8399-09C7-55CEC4068C0C}"/>
                  </a:ext>
                </a:extLst>
              </p:cNvPr>
              <p:cNvSpPr>
                <a:spLocks noChangeShapeType="1"/>
              </p:cNvSpPr>
              <p:nvPr/>
            </p:nvSpPr>
            <p:spPr bwMode="auto">
              <a:xfrm flipV="1">
                <a:off x="6378690" y="1413841"/>
                <a:ext cx="1505" cy="75582"/>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76" name="Freeform 118">
                <a:extLst>
                  <a:ext uri="{FF2B5EF4-FFF2-40B4-BE49-F238E27FC236}">
                    <a16:creationId xmlns:a16="http://schemas.microsoft.com/office/drawing/2014/main" id="{A1A5EC20-20B5-C871-B4D0-9FB034B46090}"/>
                  </a:ext>
                </a:extLst>
              </p:cNvPr>
              <p:cNvSpPr>
                <a:spLocks/>
              </p:cNvSpPr>
              <p:nvPr/>
            </p:nvSpPr>
            <p:spPr bwMode="auto">
              <a:xfrm>
                <a:off x="6378690" y="1353684"/>
                <a:ext cx="54185" cy="15425"/>
              </a:xfrm>
              <a:custGeom>
                <a:avLst/>
                <a:gdLst>
                  <a:gd name="T0" fmla="*/ 0 w 32"/>
                  <a:gd name="T1" fmla="*/ 2147483647 h 8"/>
                  <a:gd name="T2" fmla="*/ 0 w 32"/>
                  <a:gd name="T3" fmla="*/ 0 h 8"/>
                  <a:gd name="T4" fmla="*/ 2147483647 w 32"/>
                  <a:gd name="T5" fmla="*/ 0 h 8"/>
                  <a:gd name="T6" fmla="*/ 0 60000 65536"/>
                  <a:gd name="T7" fmla="*/ 0 60000 65536"/>
                  <a:gd name="T8" fmla="*/ 0 60000 65536"/>
                  <a:gd name="T9" fmla="*/ 0 w 32"/>
                  <a:gd name="T10" fmla="*/ 0 h 8"/>
                  <a:gd name="T11" fmla="*/ 32 w 32"/>
                  <a:gd name="T12" fmla="*/ 8 h 8"/>
                </a:gdLst>
                <a:ahLst/>
                <a:cxnLst>
                  <a:cxn ang="T6">
                    <a:pos x="T0" y="T1"/>
                  </a:cxn>
                  <a:cxn ang="T7">
                    <a:pos x="T2" y="T3"/>
                  </a:cxn>
                  <a:cxn ang="T8">
                    <a:pos x="T4" y="T5"/>
                  </a:cxn>
                </a:cxnLst>
                <a:rect l="T9" t="T10" r="T11" b="T12"/>
                <a:pathLst>
                  <a:path w="32" h="8">
                    <a:moveTo>
                      <a:pt x="0" y="8"/>
                    </a:moveTo>
                    <a:lnTo>
                      <a:pt x="0" y="0"/>
                    </a:lnTo>
                    <a:lnTo>
                      <a:pt x="32" y="0"/>
                    </a:lnTo>
                  </a:path>
                </a:pathLst>
              </a:cu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77" name="Line 119">
                <a:extLst>
                  <a:ext uri="{FF2B5EF4-FFF2-40B4-BE49-F238E27FC236}">
                    <a16:creationId xmlns:a16="http://schemas.microsoft.com/office/drawing/2014/main" id="{E68FA0C5-E14B-23F9-F641-E159B66362CE}"/>
                  </a:ext>
                </a:extLst>
              </p:cNvPr>
              <p:cNvSpPr>
                <a:spLocks noChangeShapeType="1"/>
              </p:cNvSpPr>
              <p:nvPr/>
            </p:nvSpPr>
            <p:spPr bwMode="auto">
              <a:xfrm>
                <a:off x="6472008" y="1353684"/>
                <a:ext cx="67731"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78" name="Line 120">
                <a:extLst>
                  <a:ext uri="{FF2B5EF4-FFF2-40B4-BE49-F238E27FC236}">
                    <a16:creationId xmlns:a16="http://schemas.microsoft.com/office/drawing/2014/main" id="{9409A369-85C8-7AF3-BAD5-BE141603E1EE}"/>
                  </a:ext>
                </a:extLst>
              </p:cNvPr>
              <p:cNvSpPr>
                <a:spLocks noChangeShapeType="1"/>
              </p:cNvSpPr>
              <p:nvPr/>
            </p:nvSpPr>
            <p:spPr bwMode="auto">
              <a:xfrm>
                <a:off x="6578874" y="1353684"/>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79" name="Line 121">
                <a:extLst>
                  <a:ext uri="{FF2B5EF4-FFF2-40B4-BE49-F238E27FC236}">
                    <a16:creationId xmlns:a16="http://schemas.microsoft.com/office/drawing/2014/main" id="{68769460-DA4A-D2FB-1D03-E747696A79AB}"/>
                  </a:ext>
                </a:extLst>
              </p:cNvPr>
              <p:cNvSpPr>
                <a:spLocks noChangeShapeType="1"/>
              </p:cNvSpPr>
              <p:nvPr/>
            </p:nvSpPr>
            <p:spPr bwMode="auto">
              <a:xfrm>
                <a:off x="6685739" y="1353684"/>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80" name="Line 122">
                <a:extLst>
                  <a:ext uri="{FF2B5EF4-FFF2-40B4-BE49-F238E27FC236}">
                    <a16:creationId xmlns:a16="http://schemas.microsoft.com/office/drawing/2014/main" id="{E26502BF-615C-A92F-BE55-0174ACCD5F3F}"/>
                  </a:ext>
                </a:extLst>
              </p:cNvPr>
              <p:cNvSpPr>
                <a:spLocks noChangeShapeType="1"/>
              </p:cNvSpPr>
              <p:nvPr/>
            </p:nvSpPr>
            <p:spPr bwMode="auto">
              <a:xfrm>
                <a:off x="6792604" y="1353684"/>
                <a:ext cx="66227" cy="1543"/>
              </a:xfrm>
              <a:prstGeom prst="line">
                <a:avLst/>
              </a:prstGeom>
              <a:noFill/>
              <a:ln w="10">
                <a:solidFill>
                  <a:srgbClr val="52575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81" name="Rectangle 332">
                <a:extLst>
                  <a:ext uri="{FF2B5EF4-FFF2-40B4-BE49-F238E27FC236}">
                    <a16:creationId xmlns:a16="http://schemas.microsoft.com/office/drawing/2014/main" id="{2F5892BF-901B-4047-0C28-30A2072BB9C2}"/>
                  </a:ext>
                </a:extLst>
              </p:cNvPr>
              <p:cNvSpPr>
                <a:spLocks noChangeArrowheads="1"/>
              </p:cNvSpPr>
              <p:nvPr/>
            </p:nvSpPr>
            <p:spPr bwMode="auto">
              <a:xfrm>
                <a:off x="6655636" y="1293527"/>
                <a:ext cx="112886" cy="83295"/>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82" name="Rectangle 333">
                <a:extLst>
                  <a:ext uri="{FF2B5EF4-FFF2-40B4-BE49-F238E27FC236}">
                    <a16:creationId xmlns:a16="http://schemas.microsoft.com/office/drawing/2014/main" id="{AB26E533-3972-A0B0-400E-FC43D2EE86FF}"/>
                  </a:ext>
                </a:extLst>
              </p:cNvPr>
              <p:cNvSpPr>
                <a:spLocks noChangeArrowheads="1"/>
              </p:cNvSpPr>
              <p:nvPr/>
            </p:nvSpPr>
            <p:spPr bwMode="auto">
              <a:xfrm>
                <a:off x="6672193" y="1387619"/>
                <a:ext cx="63216" cy="158877"/>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83" name="Rectangle 341">
                <a:extLst>
                  <a:ext uri="{FF2B5EF4-FFF2-40B4-BE49-F238E27FC236}">
                    <a16:creationId xmlns:a16="http://schemas.microsoft.com/office/drawing/2014/main" id="{DA95CC3B-57B0-84A8-6E33-0CAF908C04D5}"/>
                  </a:ext>
                </a:extLst>
              </p:cNvPr>
              <p:cNvSpPr>
                <a:spLocks noChangeArrowheads="1"/>
              </p:cNvSpPr>
              <p:nvPr/>
            </p:nvSpPr>
            <p:spPr bwMode="auto">
              <a:xfrm>
                <a:off x="7116211" y="1293527"/>
                <a:ext cx="112886" cy="83295"/>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84" name="Rectangle 342">
                <a:extLst>
                  <a:ext uri="{FF2B5EF4-FFF2-40B4-BE49-F238E27FC236}">
                    <a16:creationId xmlns:a16="http://schemas.microsoft.com/office/drawing/2014/main" id="{07252B2A-1536-E085-3195-41819CC48189}"/>
                  </a:ext>
                </a:extLst>
              </p:cNvPr>
              <p:cNvSpPr>
                <a:spLocks noChangeArrowheads="1"/>
              </p:cNvSpPr>
              <p:nvPr/>
            </p:nvSpPr>
            <p:spPr bwMode="auto">
              <a:xfrm>
                <a:off x="7129757" y="1387619"/>
                <a:ext cx="63216" cy="158877"/>
              </a:xfrm>
              <a:prstGeom prst="rect">
                <a:avLst/>
              </a:prstGeom>
              <a:solidFill>
                <a:srgbClr val="58A9AC"/>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85" name="Freeform 379">
                <a:extLst>
                  <a:ext uri="{FF2B5EF4-FFF2-40B4-BE49-F238E27FC236}">
                    <a16:creationId xmlns:a16="http://schemas.microsoft.com/office/drawing/2014/main" id="{BCDAA34E-B3D8-0933-0171-FBA133CB3701}"/>
                  </a:ext>
                </a:extLst>
              </p:cNvPr>
              <p:cNvSpPr>
                <a:spLocks/>
              </p:cNvSpPr>
              <p:nvPr/>
            </p:nvSpPr>
            <p:spPr bwMode="auto">
              <a:xfrm>
                <a:off x="6121309" y="823067"/>
                <a:ext cx="1490095" cy="1286435"/>
              </a:xfrm>
              <a:custGeom>
                <a:avLst/>
                <a:gdLst>
                  <a:gd name="T0" fmla="*/ 2147483647 w 894"/>
                  <a:gd name="T1" fmla="*/ 2147483647 h 680"/>
                  <a:gd name="T2" fmla="*/ 2147483647 w 894"/>
                  <a:gd name="T3" fmla="*/ 0 h 680"/>
                  <a:gd name="T4" fmla="*/ 2147483647 w 894"/>
                  <a:gd name="T5" fmla="*/ 2147483647 h 680"/>
                  <a:gd name="T6" fmla="*/ 2147483647 w 894"/>
                  <a:gd name="T7" fmla="*/ 2147483647 h 680"/>
                  <a:gd name="T8" fmla="*/ 2147483647 w 894"/>
                  <a:gd name="T9" fmla="*/ 2147483647 h 680"/>
                  <a:gd name="T10" fmla="*/ 2147483647 w 894"/>
                  <a:gd name="T11" fmla="*/ 2147483647 h 680"/>
                  <a:gd name="T12" fmla="*/ 2147483647 w 894"/>
                  <a:gd name="T13" fmla="*/ 2147483647 h 680"/>
                  <a:gd name="T14" fmla="*/ 2147483647 w 894"/>
                  <a:gd name="T15" fmla="*/ 2147483647 h 680"/>
                  <a:gd name="T16" fmla="*/ 2147483647 w 894"/>
                  <a:gd name="T17" fmla="*/ 2147483647 h 680"/>
                  <a:gd name="T18" fmla="*/ 2147483647 w 894"/>
                  <a:gd name="T19" fmla="*/ 2147483647 h 680"/>
                  <a:gd name="T20" fmla="*/ 2147483647 w 894"/>
                  <a:gd name="T21" fmla="*/ 2147483647 h 680"/>
                  <a:gd name="T22" fmla="*/ 2147483647 w 894"/>
                  <a:gd name="T23" fmla="*/ 2147483647 h 680"/>
                  <a:gd name="T24" fmla="*/ 2147483647 w 894"/>
                  <a:gd name="T25" fmla="*/ 2147483647 h 680"/>
                  <a:gd name="T26" fmla="*/ 2147483647 w 894"/>
                  <a:gd name="T27" fmla="*/ 2147483647 h 680"/>
                  <a:gd name="T28" fmla="*/ 2147483647 w 894"/>
                  <a:gd name="T29" fmla="*/ 2147483647 h 680"/>
                  <a:gd name="T30" fmla="*/ 2147483647 w 894"/>
                  <a:gd name="T31" fmla="*/ 2147483647 h 680"/>
                  <a:gd name="T32" fmla="*/ 2147483647 w 894"/>
                  <a:gd name="T33" fmla="*/ 2147483647 h 680"/>
                  <a:gd name="T34" fmla="*/ 0 w 894"/>
                  <a:gd name="T35" fmla="*/ 2147483647 h 680"/>
                  <a:gd name="T36" fmla="*/ 2147483647 w 894"/>
                  <a:gd name="T37" fmla="*/ 2147483647 h 6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4"/>
                  <a:gd name="T58" fmla="*/ 0 h 680"/>
                  <a:gd name="T59" fmla="*/ 894 w 894"/>
                  <a:gd name="T60" fmla="*/ 680 h 6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4" h="680">
                    <a:moveTo>
                      <a:pt x="208" y="196"/>
                    </a:moveTo>
                    <a:lnTo>
                      <a:pt x="152" y="0"/>
                    </a:lnTo>
                    <a:lnTo>
                      <a:pt x="336" y="166"/>
                    </a:lnTo>
                    <a:lnTo>
                      <a:pt x="452" y="42"/>
                    </a:lnTo>
                    <a:lnTo>
                      <a:pt x="494" y="192"/>
                    </a:lnTo>
                    <a:lnTo>
                      <a:pt x="650" y="60"/>
                    </a:lnTo>
                    <a:lnTo>
                      <a:pt x="646" y="260"/>
                    </a:lnTo>
                    <a:lnTo>
                      <a:pt x="894" y="338"/>
                    </a:lnTo>
                    <a:lnTo>
                      <a:pt x="668" y="432"/>
                    </a:lnTo>
                    <a:lnTo>
                      <a:pt x="792" y="576"/>
                    </a:lnTo>
                    <a:lnTo>
                      <a:pt x="550" y="502"/>
                    </a:lnTo>
                    <a:lnTo>
                      <a:pt x="558" y="680"/>
                    </a:lnTo>
                    <a:lnTo>
                      <a:pt x="410" y="478"/>
                    </a:lnTo>
                    <a:lnTo>
                      <a:pt x="250" y="658"/>
                    </a:lnTo>
                    <a:lnTo>
                      <a:pt x="260" y="450"/>
                    </a:lnTo>
                    <a:lnTo>
                      <a:pt x="22" y="506"/>
                    </a:lnTo>
                    <a:lnTo>
                      <a:pt x="130" y="316"/>
                    </a:lnTo>
                    <a:lnTo>
                      <a:pt x="0" y="208"/>
                    </a:lnTo>
                    <a:lnTo>
                      <a:pt x="208" y="196"/>
                    </a:lnTo>
                    <a:close/>
                  </a:path>
                </a:pathLst>
              </a:custGeom>
              <a:solidFill>
                <a:srgbClr val="FFEC40"/>
              </a:solidFill>
              <a:ln w="4">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86" name="Freeform 380">
                <a:extLst>
                  <a:ext uri="{FF2B5EF4-FFF2-40B4-BE49-F238E27FC236}">
                    <a16:creationId xmlns:a16="http://schemas.microsoft.com/office/drawing/2014/main" id="{D5FBD763-19A4-8072-AD27-CE44A5205D44}"/>
                  </a:ext>
                </a:extLst>
              </p:cNvPr>
              <p:cNvSpPr>
                <a:spLocks/>
              </p:cNvSpPr>
              <p:nvPr/>
            </p:nvSpPr>
            <p:spPr bwMode="auto">
              <a:xfrm>
                <a:off x="6408792" y="1331241"/>
                <a:ext cx="60034" cy="94505"/>
              </a:xfrm>
              <a:custGeom>
                <a:avLst/>
                <a:gdLst>
                  <a:gd name="T0" fmla="*/ 0 w 36"/>
                  <a:gd name="T1" fmla="*/ 2147483647 h 50"/>
                  <a:gd name="T2" fmla="*/ 0 w 36"/>
                  <a:gd name="T3" fmla="*/ 0 h 50"/>
                  <a:gd name="T4" fmla="*/ 2147483647 w 36"/>
                  <a:gd name="T5" fmla="*/ 0 h 50"/>
                  <a:gd name="T6" fmla="*/ 2147483647 w 36"/>
                  <a:gd name="T7" fmla="*/ 2147483647 h 50"/>
                  <a:gd name="T8" fmla="*/ 2147483647 w 36"/>
                  <a:gd name="T9" fmla="*/ 2147483647 h 50"/>
                  <a:gd name="T10" fmla="*/ 2147483647 w 36"/>
                  <a:gd name="T11" fmla="*/ 2147483647 h 50"/>
                  <a:gd name="T12" fmla="*/ 2147483647 w 36"/>
                  <a:gd name="T13" fmla="*/ 2147483647 h 50"/>
                  <a:gd name="T14" fmla="*/ 2147483647 w 36"/>
                  <a:gd name="T15" fmla="*/ 2147483647 h 50"/>
                  <a:gd name="T16" fmla="*/ 2147483647 w 36"/>
                  <a:gd name="T17" fmla="*/ 2147483647 h 50"/>
                  <a:gd name="T18" fmla="*/ 2147483647 w 36"/>
                  <a:gd name="T19" fmla="*/ 2147483647 h 50"/>
                  <a:gd name="T20" fmla="*/ 2147483647 w 36"/>
                  <a:gd name="T21" fmla="*/ 2147483647 h 50"/>
                  <a:gd name="T22" fmla="*/ 2147483647 w 36"/>
                  <a:gd name="T23" fmla="*/ 2147483647 h 50"/>
                  <a:gd name="T24" fmla="*/ 0 w 36"/>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0"/>
                  <a:gd name="T41" fmla="*/ 36 w 36"/>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0">
                    <a:moveTo>
                      <a:pt x="0" y="50"/>
                    </a:moveTo>
                    <a:lnTo>
                      <a:pt x="0" y="0"/>
                    </a:lnTo>
                    <a:lnTo>
                      <a:pt x="34" y="0"/>
                    </a:lnTo>
                    <a:lnTo>
                      <a:pt x="34" y="8"/>
                    </a:lnTo>
                    <a:lnTo>
                      <a:pt x="8" y="8"/>
                    </a:lnTo>
                    <a:lnTo>
                      <a:pt x="8" y="20"/>
                    </a:lnTo>
                    <a:lnTo>
                      <a:pt x="32" y="20"/>
                    </a:lnTo>
                    <a:lnTo>
                      <a:pt x="32" y="28"/>
                    </a:lnTo>
                    <a:lnTo>
                      <a:pt x="8" y="28"/>
                    </a:lnTo>
                    <a:lnTo>
                      <a:pt x="8" y="42"/>
                    </a:lnTo>
                    <a:lnTo>
                      <a:pt x="36" y="42"/>
                    </a:lnTo>
                    <a:lnTo>
                      <a:pt x="36" y="50"/>
                    </a:lnTo>
                    <a:lnTo>
                      <a:pt x="0"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87" name="Freeform 381">
                <a:extLst>
                  <a:ext uri="{FF2B5EF4-FFF2-40B4-BE49-F238E27FC236}">
                    <a16:creationId xmlns:a16="http://schemas.microsoft.com/office/drawing/2014/main" id="{14E8494E-7BBE-D69B-34C8-D90FBC5BE252}"/>
                  </a:ext>
                </a:extLst>
              </p:cNvPr>
              <p:cNvSpPr>
                <a:spLocks/>
              </p:cNvSpPr>
              <p:nvPr/>
            </p:nvSpPr>
            <p:spPr bwMode="auto">
              <a:xfrm>
                <a:off x="6478831" y="1331241"/>
                <a:ext cx="73374" cy="94505"/>
              </a:xfrm>
              <a:custGeom>
                <a:avLst/>
                <a:gdLst>
                  <a:gd name="T0" fmla="*/ 2147483647 w 44"/>
                  <a:gd name="T1" fmla="*/ 2147483647 h 50"/>
                  <a:gd name="T2" fmla="*/ 2147483647 w 44"/>
                  <a:gd name="T3" fmla="*/ 2147483647 h 50"/>
                  <a:gd name="T4" fmla="*/ 2147483647 w 44"/>
                  <a:gd name="T5" fmla="*/ 2147483647 h 50"/>
                  <a:gd name="T6" fmla="*/ 0 w 44"/>
                  <a:gd name="T7" fmla="*/ 2147483647 h 50"/>
                  <a:gd name="T8" fmla="*/ 2147483647 w 44"/>
                  <a:gd name="T9" fmla="*/ 2147483647 h 50"/>
                  <a:gd name="T10" fmla="*/ 2147483647 w 44"/>
                  <a:gd name="T11" fmla="*/ 0 h 50"/>
                  <a:gd name="T12" fmla="*/ 2147483647 w 44"/>
                  <a:gd name="T13" fmla="*/ 0 h 50"/>
                  <a:gd name="T14" fmla="*/ 2147483647 w 44"/>
                  <a:gd name="T15" fmla="*/ 2147483647 h 50"/>
                  <a:gd name="T16" fmla="*/ 2147483647 w 44"/>
                  <a:gd name="T17" fmla="*/ 0 h 50"/>
                  <a:gd name="T18" fmla="*/ 2147483647 w 44"/>
                  <a:gd name="T19" fmla="*/ 0 h 50"/>
                  <a:gd name="T20" fmla="*/ 2147483647 w 44"/>
                  <a:gd name="T21" fmla="*/ 2147483647 h 50"/>
                  <a:gd name="T22" fmla="*/ 2147483647 w 44"/>
                  <a:gd name="T23" fmla="*/ 2147483647 h 50"/>
                  <a:gd name="T24" fmla="*/ 2147483647 w 44"/>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0"/>
                  <a:gd name="T41" fmla="*/ 44 w 4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0">
                    <a:moveTo>
                      <a:pt x="34" y="50"/>
                    </a:moveTo>
                    <a:lnTo>
                      <a:pt x="22" y="32"/>
                    </a:lnTo>
                    <a:lnTo>
                      <a:pt x="10" y="50"/>
                    </a:lnTo>
                    <a:lnTo>
                      <a:pt x="0" y="50"/>
                    </a:lnTo>
                    <a:lnTo>
                      <a:pt x="16" y="22"/>
                    </a:lnTo>
                    <a:lnTo>
                      <a:pt x="2" y="0"/>
                    </a:lnTo>
                    <a:lnTo>
                      <a:pt x="14" y="0"/>
                    </a:lnTo>
                    <a:lnTo>
                      <a:pt x="22" y="14"/>
                    </a:lnTo>
                    <a:lnTo>
                      <a:pt x="30" y="0"/>
                    </a:lnTo>
                    <a:lnTo>
                      <a:pt x="42" y="0"/>
                    </a:lnTo>
                    <a:lnTo>
                      <a:pt x="28" y="22"/>
                    </a:lnTo>
                    <a:lnTo>
                      <a:pt x="44" y="50"/>
                    </a:lnTo>
                    <a:lnTo>
                      <a:pt x="34"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88" name="Freeform 382">
                <a:extLst>
                  <a:ext uri="{FF2B5EF4-FFF2-40B4-BE49-F238E27FC236}">
                    <a16:creationId xmlns:a16="http://schemas.microsoft.com/office/drawing/2014/main" id="{13F8A6E1-C2CB-45B9-1383-E3598984380B}"/>
                  </a:ext>
                </a:extLst>
              </p:cNvPr>
              <p:cNvSpPr>
                <a:spLocks/>
              </p:cNvSpPr>
              <p:nvPr/>
            </p:nvSpPr>
            <p:spPr bwMode="auto">
              <a:xfrm>
                <a:off x="6568881" y="1331241"/>
                <a:ext cx="66704" cy="94505"/>
              </a:xfrm>
              <a:custGeom>
                <a:avLst/>
                <a:gdLst>
                  <a:gd name="T0" fmla="*/ 2147483647 w 40"/>
                  <a:gd name="T1" fmla="*/ 2147483647 h 50"/>
                  <a:gd name="T2" fmla="*/ 2147483647 w 40"/>
                  <a:gd name="T3" fmla="*/ 2147483647 h 50"/>
                  <a:gd name="T4" fmla="*/ 2147483647 w 40"/>
                  <a:gd name="T5" fmla="*/ 2147483647 h 50"/>
                  <a:gd name="T6" fmla="*/ 2147483647 w 40"/>
                  <a:gd name="T7" fmla="*/ 2147483647 h 50"/>
                  <a:gd name="T8" fmla="*/ 0 w 40"/>
                  <a:gd name="T9" fmla="*/ 2147483647 h 50"/>
                  <a:gd name="T10" fmla="*/ 0 w 40"/>
                  <a:gd name="T11" fmla="*/ 0 h 50"/>
                  <a:gd name="T12" fmla="*/ 2147483647 w 40"/>
                  <a:gd name="T13" fmla="*/ 0 h 50"/>
                  <a:gd name="T14" fmla="*/ 2147483647 w 40"/>
                  <a:gd name="T15" fmla="*/ 2147483647 h 50"/>
                  <a:gd name="T16" fmla="*/ 2147483647 w 40"/>
                  <a:gd name="T17" fmla="*/ 2147483647 h 50"/>
                  <a:gd name="T18" fmla="*/ 2147483647 w 40"/>
                  <a:gd name="T19" fmla="*/ 0 h 50"/>
                  <a:gd name="T20" fmla="*/ 2147483647 w 40"/>
                  <a:gd name="T21" fmla="*/ 0 h 50"/>
                  <a:gd name="T22" fmla="*/ 2147483647 w 40"/>
                  <a:gd name="T23" fmla="*/ 2147483647 h 50"/>
                  <a:gd name="T24" fmla="*/ 2147483647 w 40"/>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0"/>
                  <a:gd name="T41" fmla="*/ 40 w 4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0">
                    <a:moveTo>
                      <a:pt x="30" y="50"/>
                    </a:moveTo>
                    <a:lnTo>
                      <a:pt x="30" y="28"/>
                    </a:lnTo>
                    <a:lnTo>
                      <a:pt x="10" y="28"/>
                    </a:lnTo>
                    <a:lnTo>
                      <a:pt x="10" y="50"/>
                    </a:lnTo>
                    <a:lnTo>
                      <a:pt x="0" y="50"/>
                    </a:lnTo>
                    <a:lnTo>
                      <a:pt x="0" y="0"/>
                    </a:lnTo>
                    <a:lnTo>
                      <a:pt x="10" y="0"/>
                    </a:lnTo>
                    <a:lnTo>
                      <a:pt x="10" y="18"/>
                    </a:lnTo>
                    <a:lnTo>
                      <a:pt x="30" y="18"/>
                    </a:lnTo>
                    <a:lnTo>
                      <a:pt x="30" y="0"/>
                    </a:lnTo>
                    <a:lnTo>
                      <a:pt x="40" y="0"/>
                    </a:lnTo>
                    <a:lnTo>
                      <a:pt x="40" y="50"/>
                    </a:lnTo>
                    <a:lnTo>
                      <a:pt x="30"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89" name="Freeform 383">
                <a:extLst>
                  <a:ext uri="{FF2B5EF4-FFF2-40B4-BE49-F238E27FC236}">
                    <a16:creationId xmlns:a16="http://schemas.microsoft.com/office/drawing/2014/main" id="{7AA27122-3633-5F2C-29B7-B174F1BE34F2}"/>
                  </a:ext>
                </a:extLst>
              </p:cNvPr>
              <p:cNvSpPr>
                <a:spLocks noEditPoints="1"/>
              </p:cNvSpPr>
              <p:nvPr/>
            </p:nvSpPr>
            <p:spPr bwMode="auto">
              <a:xfrm>
                <a:off x="6648926" y="1331241"/>
                <a:ext cx="73374" cy="94505"/>
              </a:xfrm>
              <a:custGeom>
                <a:avLst/>
                <a:gdLst>
                  <a:gd name="T0" fmla="*/ 2147483647 w 44"/>
                  <a:gd name="T1" fmla="*/ 2147483647 h 50"/>
                  <a:gd name="T2" fmla="*/ 2147483647 w 44"/>
                  <a:gd name="T3" fmla="*/ 2147483647 h 50"/>
                  <a:gd name="T4" fmla="*/ 2147483647 w 44"/>
                  <a:gd name="T5" fmla="*/ 2147483647 h 50"/>
                  <a:gd name="T6" fmla="*/ 2147483647 w 44"/>
                  <a:gd name="T7" fmla="*/ 2147483647 h 50"/>
                  <a:gd name="T8" fmla="*/ 0 w 44"/>
                  <a:gd name="T9" fmla="*/ 2147483647 h 50"/>
                  <a:gd name="T10" fmla="*/ 2147483647 w 44"/>
                  <a:gd name="T11" fmla="*/ 0 h 50"/>
                  <a:gd name="T12" fmla="*/ 2147483647 w 44"/>
                  <a:gd name="T13" fmla="*/ 0 h 50"/>
                  <a:gd name="T14" fmla="*/ 2147483647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2147483647 h 50"/>
                  <a:gd name="T24" fmla="*/ 2147483647 w 44"/>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0"/>
                  <a:gd name="T41" fmla="*/ 44 w 4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0">
                    <a:moveTo>
                      <a:pt x="34" y="50"/>
                    </a:moveTo>
                    <a:lnTo>
                      <a:pt x="32" y="40"/>
                    </a:lnTo>
                    <a:lnTo>
                      <a:pt x="12" y="40"/>
                    </a:lnTo>
                    <a:lnTo>
                      <a:pt x="10" y="50"/>
                    </a:lnTo>
                    <a:lnTo>
                      <a:pt x="0" y="50"/>
                    </a:lnTo>
                    <a:lnTo>
                      <a:pt x="16" y="0"/>
                    </a:lnTo>
                    <a:lnTo>
                      <a:pt x="26" y="0"/>
                    </a:lnTo>
                    <a:lnTo>
                      <a:pt x="44" y="50"/>
                    </a:lnTo>
                    <a:lnTo>
                      <a:pt x="34" y="50"/>
                    </a:lnTo>
                    <a:close/>
                    <a:moveTo>
                      <a:pt x="22" y="10"/>
                    </a:moveTo>
                    <a:lnTo>
                      <a:pt x="14" y="32"/>
                    </a:lnTo>
                    <a:lnTo>
                      <a:pt x="28" y="32"/>
                    </a:lnTo>
                    <a:lnTo>
                      <a:pt x="22" y="1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90" name="Freeform 384">
                <a:extLst>
                  <a:ext uri="{FF2B5EF4-FFF2-40B4-BE49-F238E27FC236}">
                    <a16:creationId xmlns:a16="http://schemas.microsoft.com/office/drawing/2014/main" id="{B75859F6-1DD1-AA9F-20B5-BFF938AB7AF0}"/>
                  </a:ext>
                </a:extLst>
              </p:cNvPr>
              <p:cNvSpPr>
                <a:spLocks/>
              </p:cNvSpPr>
              <p:nvPr/>
            </p:nvSpPr>
            <p:spPr bwMode="auto">
              <a:xfrm>
                <a:off x="6732306" y="1331241"/>
                <a:ext cx="66704" cy="98285"/>
              </a:xfrm>
              <a:custGeom>
                <a:avLst/>
                <a:gdLst>
                  <a:gd name="T0" fmla="*/ 2147483647 w 40"/>
                  <a:gd name="T1" fmla="*/ 2147483647 h 52"/>
                  <a:gd name="T2" fmla="*/ 2147483647 w 40"/>
                  <a:gd name="T3" fmla="*/ 2147483647 h 52"/>
                  <a:gd name="T4" fmla="*/ 2147483647 w 40"/>
                  <a:gd name="T5" fmla="*/ 2147483647 h 52"/>
                  <a:gd name="T6" fmla="*/ 2147483647 w 40"/>
                  <a:gd name="T7" fmla="*/ 2147483647 h 52"/>
                  <a:gd name="T8" fmla="*/ 2147483647 w 40"/>
                  <a:gd name="T9" fmla="*/ 2147483647 h 52"/>
                  <a:gd name="T10" fmla="*/ 2147483647 w 40"/>
                  <a:gd name="T11" fmla="*/ 2147483647 h 52"/>
                  <a:gd name="T12" fmla="*/ 2147483647 w 40"/>
                  <a:gd name="T13" fmla="*/ 2147483647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0 w 40"/>
                  <a:gd name="T29" fmla="*/ 2147483647 h 52"/>
                  <a:gd name="T30" fmla="*/ 0 w 40"/>
                  <a:gd name="T31" fmla="*/ 0 h 52"/>
                  <a:gd name="T32" fmla="*/ 2147483647 w 40"/>
                  <a:gd name="T33" fmla="*/ 0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2147483647 w 40"/>
                  <a:gd name="T55" fmla="*/ 2147483647 h 52"/>
                  <a:gd name="T56" fmla="*/ 2147483647 w 40"/>
                  <a:gd name="T57" fmla="*/ 2147483647 h 52"/>
                  <a:gd name="T58" fmla="*/ 2147483647 w 40"/>
                  <a:gd name="T59" fmla="*/ 2147483647 h 52"/>
                  <a:gd name="T60" fmla="*/ 2147483647 w 40"/>
                  <a:gd name="T61" fmla="*/ 0 h 52"/>
                  <a:gd name="T62" fmla="*/ 2147483647 w 40"/>
                  <a:gd name="T63" fmla="*/ 0 h 52"/>
                  <a:gd name="T64" fmla="*/ 2147483647 w 40"/>
                  <a:gd name="T65" fmla="*/ 2147483647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52"/>
                  <a:gd name="T101" fmla="*/ 40 w 40"/>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52">
                    <a:moveTo>
                      <a:pt x="40" y="30"/>
                    </a:moveTo>
                    <a:lnTo>
                      <a:pt x="40" y="30"/>
                    </a:lnTo>
                    <a:lnTo>
                      <a:pt x="40" y="40"/>
                    </a:lnTo>
                    <a:lnTo>
                      <a:pt x="38" y="44"/>
                    </a:lnTo>
                    <a:lnTo>
                      <a:pt x="34" y="48"/>
                    </a:lnTo>
                    <a:lnTo>
                      <a:pt x="28" y="50"/>
                    </a:lnTo>
                    <a:lnTo>
                      <a:pt x="20" y="52"/>
                    </a:lnTo>
                    <a:lnTo>
                      <a:pt x="14" y="50"/>
                    </a:lnTo>
                    <a:lnTo>
                      <a:pt x="8" y="48"/>
                    </a:lnTo>
                    <a:lnTo>
                      <a:pt x="4" y="46"/>
                    </a:lnTo>
                    <a:lnTo>
                      <a:pt x="2" y="40"/>
                    </a:lnTo>
                    <a:lnTo>
                      <a:pt x="0" y="30"/>
                    </a:lnTo>
                    <a:lnTo>
                      <a:pt x="0" y="0"/>
                    </a:lnTo>
                    <a:lnTo>
                      <a:pt x="10" y="0"/>
                    </a:lnTo>
                    <a:lnTo>
                      <a:pt x="10" y="30"/>
                    </a:lnTo>
                    <a:lnTo>
                      <a:pt x="10" y="36"/>
                    </a:lnTo>
                    <a:lnTo>
                      <a:pt x="14" y="40"/>
                    </a:lnTo>
                    <a:lnTo>
                      <a:pt x="16" y="42"/>
                    </a:lnTo>
                    <a:lnTo>
                      <a:pt x="20" y="42"/>
                    </a:lnTo>
                    <a:lnTo>
                      <a:pt x="26" y="42"/>
                    </a:lnTo>
                    <a:lnTo>
                      <a:pt x="28" y="40"/>
                    </a:lnTo>
                    <a:lnTo>
                      <a:pt x="30" y="36"/>
                    </a:lnTo>
                    <a:lnTo>
                      <a:pt x="32" y="30"/>
                    </a:lnTo>
                    <a:lnTo>
                      <a:pt x="32" y="0"/>
                    </a:lnTo>
                    <a:lnTo>
                      <a:pt x="40" y="0"/>
                    </a:lnTo>
                    <a:lnTo>
                      <a:pt x="40" y="3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91" name="Freeform 385">
                <a:extLst>
                  <a:ext uri="{FF2B5EF4-FFF2-40B4-BE49-F238E27FC236}">
                    <a16:creationId xmlns:a16="http://schemas.microsoft.com/office/drawing/2014/main" id="{8667709A-7984-1BED-BF47-6EB2150DFE8A}"/>
                  </a:ext>
                </a:extLst>
              </p:cNvPr>
              <p:cNvSpPr>
                <a:spLocks/>
              </p:cNvSpPr>
              <p:nvPr/>
            </p:nvSpPr>
            <p:spPr bwMode="auto">
              <a:xfrm>
                <a:off x="6815686" y="1327462"/>
                <a:ext cx="70039" cy="102065"/>
              </a:xfrm>
              <a:custGeom>
                <a:avLst/>
                <a:gdLst>
                  <a:gd name="T0" fmla="*/ 2147483647 w 42"/>
                  <a:gd name="T1" fmla="*/ 2147483647 h 54"/>
                  <a:gd name="T2" fmla="*/ 2147483647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2147483647 h 54"/>
                  <a:gd name="T12" fmla="*/ 2147483647 w 42"/>
                  <a:gd name="T13" fmla="*/ 2147483647 h 54"/>
                  <a:gd name="T14" fmla="*/ 2147483647 w 42"/>
                  <a:gd name="T15" fmla="*/ 2147483647 h 54"/>
                  <a:gd name="T16" fmla="*/ 2147483647 w 42"/>
                  <a:gd name="T17" fmla="*/ 2147483647 h 54"/>
                  <a:gd name="T18" fmla="*/ 2147483647 w 42"/>
                  <a:gd name="T19" fmla="*/ 2147483647 h 54"/>
                  <a:gd name="T20" fmla="*/ 2147483647 w 42"/>
                  <a:gd name="T21" fmla="*/ 2147483647 h 54"/>
                  <a:gd name="T22" fmla="*/ 2147483647 w 42"/>
                  <a:gd name="T23" fmla="*/ 2147483647 h 54"/>
                  <a:gd name="T24" fmla="*/ 2147483647 w 42"/>
                  <a:gd name="T25" fmla="*/ 2147483647 h 54"/>
                  <a:gd name="T26" fmla="*/ 2147483647 w 42"/>
                  <a:gd name="T27" fmla="*/ 2147483647 h 54"/>
                  <a:gd name="T28" fmla="*/ 2147483647 w 42"/>
                  <a:gd name="T29" fmla="*/ 2147483647 h 54"/>
                  <a:gd name="T30" fmla="*/ 2147483647 w 42"/>
                  <a:gd name="T31" fmla="*/ 2147483647 h 54"/>
                  <a:gd name="T32" fmla="*/ 2147483647 w 42"/>
                  <a:gd name="T33" fmla="*/ 2147483647 h 54"/>
                  <a:gd name="T34" fmla="*/ 2147483647 w 42"/>
                  <a:gd name="T35" fmla="*/ 2147483647 h 54"/>
                  <a:gd name="T36" fmla="*/ 2147483647 w 42"/>
                  <a:gd name="T37" fmla="*/ 2147483647 h 54"/>
                  <a:gd name="T38" fmla="*/ 2147483647 w 42"/>
                  <a:gd name="T39" fmla="*/ 2147483647 h 54"/>
                  <a:gd name="T40" fmla="*/ 2147483647 w 42"/>
                  <a:gd name="T41" fmla="*/ 2147483647 h 54"/>
                  <a:gd name="T42" fmla="*/ 2147483647 w 42"/>
                  <a:gd name="T43" fmla="*/ 2147483647 h 54"/>
                  <a:gd name="T44" fmla="*/ 2147483647 w 42"/>
                  <a:gd name="T45" fmla="*/ 2147483647 h 54"/>
                  <a:gd name="T46" fmla="*/ 2147483647 w 42"/>
                  <a:gd name="T47" fmla="*/ 2147483647 h 54"/>
                  <a:gd name="T48" fmla="*/ 2147483647 w 42"/>
                  <a:gd name="T49" fmla="*/ 2147483647 h 54"/>
                  <a:gd name="T50" fmla="*/ 2147483647 w 42"/>
                  <a:gd name="T51" fmla="*/ 2147483647 h 54"/>
                  <a:gd name="T52" fmla="*/ 2147483647 w 42"/>
                  <a:gd name="T53" fmla="*/ 2147483647 h 54"/>
                  <a:gd name="T54" fmla="*/ 2147483647 w 42"/>
                  <a:gd name="T55" fmla="*/ 2147483647 h 54"/>
                  <a:gd name="T56" fmla="*/ 0 w 42"/>
                  <a:gd name="T57" fmla="*/ 2147483647 h 54"/>
                  <a:gd name="T58" fmla="*/ 2147483647 w 42"/>
                  <a:gd name="T59" fmla="*/ 2147483647 h 54"/>
                  <a:gd name="T60" fmla="*/ 2147483647 w 42"/>
                  <a:gd name="T61" fmla="*/ 2147483647 h 54"/>
                  <a:gd name="T62" fmla="*/ 2147483647 w 42"/>
                  <a:gd name="T63" fmla="*/ 2147483647 h 54"/>
                  <a:gd name="T64" fmla="*/ 2147483647 w 42"/>
                  <a:gd name="T65" fmla="*/ 2147483647 h 54"/>
                  <a:gd name="T66" fmla="*/ 2147483647 w 42"/>
                  <a:gd name="T67" fmla="*/ 2147483647 h 54"/>
                  <a:gd name="T68" fmla="*/ 2147483647 w 42"/>
                  <a:gd name="T69" fmla="*/ 2147483647 h 54"/>
                  <a:gd name="T70" fmla="*/ 2147483647 w 42"/>
                  <a:gd name="T71" fmla="*/ 2147483647 h 54"/>
                  <a:gd name="T72" fmla="*/ 2147483647 w 42"/>
                  <a:gd name="T73" fmla="*/ 2147483647 h 54"/>
                  <a:gd name="T74" fmla="*/ 2147483647 w 42"/>
                  <a:gd name="T75" fmla="*/ 2147483647 h 54"/>
                  <a:gd name="T76" fmla="*/ 2147483647 w 42"/>
                  <a:gd name="T77" fmla="*/ 2147483647 h 54"/>
                  <a:gd name="T78" fmla="*/ 2147483647 w 42"/>
                  <a:gd name="T79" fmla="*/ 2147483647 h 54"/>
                  <a:gd name="T80" fmla="*/ 2147483647 w 42"/>
                  <a:gd name="T81" fmla="*/ 2147483647 h 54"/>
                  <a:gd name="T82" fmla="*/ 2147483647 w 42"/>
                  <a:gd name="T83" fmla="*/ 2147483647 h 54"/>
                  <a:gd name="T84" fmla="*/ 2147483647 w 42"/>
                  <a:gd name="T85" fmla="*/ 2147483647 h 54"/>
                  <a:gd name="T86" fmla="*/ 2147483647 w 42"/>
                  <a:gd name="T87" fmla="*/ 2147483647 h 54"/>
                  <a:gd name="T88" fmla="*/ 2147483647 w 42"/>
                  <a:gd name="T89" fmla="*/ 2147483647 h 54"/>
                  <a:gd name="T90" fmla="*/ 2147483647 w 42"/>
                  <a:gd name="T91" fmla="*/ 2147483647 h 54"/>
                  <a:gd name="T92" fmla="*/ 2147483647 w 42"/>
                  <a:gd name="T93" fmla="*/ 2147483647 h 54"/>
                  <a:gd name="T94" fmla="*/ 2147483647 w 42"/>
                  <a:gd name="T95" fmla="*/ 2147483647 h 54"/>
                  <a:gd name="T96" fmla="*/ 2147483647 w 42"/>
                  <a:gd name="T97" fmla="*/ 2147483647 h 54"/>
                  <a:gd name="T98" fmla="*/ 2147483647 w 42"/>
                  <a:gd name="T99" fmla="*/ 2147483647 h 54"/>
                  <a:gd name="T100" fmla="*/ 2147483647 w 42"/>
                  <a:gd name="T101" fmla="*/ 2147483647 h 54"/>
                  <a:gd name="T102" fmla="*/ 2147483647 w 42"/>
                  <a:gd name="T103" fmla="*/ 2147483647 h 54"/>
                  <a:gd name="T104" fmla="*/ 2147483647 w 42"/>
                  <a:gd name="T105" fmla="*/ 0 h 54"/>
                  <a:gd name="T106" fmla="*/ 2147483647 w 42"/>
                  <a:gd name="T107" fmla="*/ 0 h 54"/>
                  <a:gd name="T108" fmla="*/ 2147483647 w 42"/>
                  <a:gd name="T109" fmla="*/ 2147483647 h 54"/>
                  <a:gd name="T110" fmla="*/ 2147483647 w 42"/>
                  <a:gd name="T111" fmla="*/ 2147483647 h 54"/>
                  <a:gd name="T112" fmla="*/ 2147483647 w 42"/>
                  <a:gd name="T113" fmla="*/ 2147483647 h 54"/>
                  <a:gd name="T114" fmla="*/ 2147483647 w 42"/>
                  <a:gd name="T115" fmla="*/ 2147483647 h 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54"/>
                  <a:gd name="T176" fmla="*/ 42 w 42"/>
                  <a:gd name="T177" fmla="*/ 54 h 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54">
                    <a:moveTo>
                      <a:pt x="34" y="16"/>
                    </a:moveTo>
                    <a:lnTo>
                      <a:pt x="34" y="16"/>
                    </a:lnTo>
                    <a:lnTo>
                      <a:pt x="30" y="12"/>
                    </a:lnTo>
                    <a:lnTo>
                      <a:pt x="26" y="10"/>
                    </a:lnTo>
                    <a:lnTo>
                      <a:pt x="22" y="10"/>
                    </a:lnTo>
                    <a:lnTo>
                      <a:pt x="16" y="10"/>
                    </a:lnTo>
                    <a:lnTo>
                      <a:pt x="14" y="12"/>
                    </a:lnTo>
                    <a:lnTo>
                      <a:pt x="12" y="16"/>
                    </a:lnTo>
                    <a:lnTo>
                      <a:pt x="12" y="18"/>
                    </a:lnTo>
                    <a:lnTo>
                      <a:pt x="14" y="20"/>
                    </a:lnTo>
                    <a:lnTo>
                      <a:pt x="22" y="22"/>
                    </a:lnTo>
                    <a:lnTo>
                      <a:pt x="26" y="22"/>
                    </a:lnTo>
                    <a:lnTo>
                      <a:pt x="32" y="24"/>
                    </a:lnTo>
                    <a:lnTo>
                      <a:pt x="38" y="26"/>
                    </a:lnTo>
                    <a:lnTo>
                      <a:pt x="42" y="30"/>
                    </a:lnTo>
                    <a:lnTo>
                      <a:pt x="42" y="38"/>
                    </a:lnTo>
                    <a:lnTo>
                      <a:pt x="40" y="44"/>
                    </a:lnTo>
                    <a:lnTo>
                      <a:pt x="36" y="50"/>
                    </a:lnTo>
                    <a:lnTo>
                      <a:pt x="28" y="52"/>
                    </a:lnTo>
                    <a:lnTo>
                      <a:pt x="22" y="54"/>
                    </a:lnTo>
                    <a:lnTo>
                      <a:pt x="16" y="52"/>
                    </a:lnTo>
                    <a:lnTo>
                      <a:pt x="10" y="50"/>
                    </a:lnTo>
                    <a:lnTo>
                      <a:pt x="4" y="48"/>
                    </a:lnTo>
                    <a:lnTo>
                      <a:pt x="0" y="42"/>
                    </a:lnTo>
                    <a:lnTo>
                      <a:pt x="8" y="38"/>
                    </a:lnTo>
                    <a:lnTo>
                      <a:pt x="12" y="42"/>
                    </a:lnTo>
                    <a:lnTo>
                      <a:pt x="16" y="44"/>
                    </a:lnTo>
                    <a:lnTo>
                      <a:pt x="22" y="44"/>
                    </a:lnTo>
                    <a:lnTo>
                      <a:pt x="30" y="42"/>
                    </a:lnTo>
                    <a:lnTo>
                      <a:pt x="32" y="40"/>
                    </a:lnTo>
                    <a:lnTo>
                      <a:pt x="32" y="38"/>
                    </a:lnTo>
                    <a:lnTo>
                      <a:pt x="32" y="36"/>
                    </a:lnTo>
                    <a:lnTo>
                      <a:pt x="30" y="34"/>
                    </a:lnTo>
                    <a:lnTo>
                      <a:pt x="22" y="32"/>
                    </a:lnTo>
                    <a:lnTo>
                      <a:pt x="16" y="30"/>
                    </a:lnTo>
                    <a:lnTo>
                      <a:pt x="12" y="28"/>
                    </a:lnTo>
                    <a:lnTo>
                      <a:pt x="8" y="26"/>
                    </a:lnTo>
                    <a:lnTo>
                      <a:pt x="4" y="22"/>
                    </a:lnTo>
                    <a:lnTo>
                      <a:pt x="2" y="16"/>
                    </a:lnTo>
                    <a:lnTo>
                      <a:pt x="4" y="10"/>
                    </a:lnTo>
                    <a:lnTo>
                      <a:pt x="8" y="6"/>
                    </a:lnTo>
                    <a:lnTo>
                      <a:pt x="14" y="2"/>
                    </a:lnTo>
                    <a:lnTo>
                      <a:pt x="22" y="0"/>
                    </a:lnTo>
                    <a:lnTo>
                      <a:pt x="32" y="2"/>
                    </a:lnTo>
                    <a:lnTo>
                      <a:pt x="36" y="6"/>
                    </a:lnTo>
                    <a:lnTo>
                      <a:pt x="42" y="12"/>
                    </a:lnTo>
                    <a:lnTo>
                      <a:pt x="34" y="16"/>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92" name="Freeform 386">
                <a:extLst>
                  <a:ext uri="{FF2B5EF4-FFF2-40B4-BE49-F238E27FC236}">
                    <a16:creationId xmlns:a16="http://schemas.microsoft.com/office/drawing/2014/main" id="{EA98E68F-C764-6332-0095-D76F4D235583}"/>
                  </a:ext>
                </a:extLst>
              </p:cNvPr>
              <p:cNvSpPr>
                <a:spLocks/>
              </p:cNvSpPr>
              <p:nvPr/>
            </p:nvSpPr>
            <p:spPr bwMode="auto">
              <a:xfrm>
                <a:off x="6895731" y="1331241"/>
                <a:ext cx="60034" cy="94505"/>
              </a:xfrm>
              <a:custGeom>
                <a:avLst/>
                <a:gdLst>
                  <a:gd name="T0" fmla="*/ 2147483647 w 36"/>
                  <a:gd name="T1" fmla="*/ 2147483647 h 50"/>
                  <a:gd name="T2" fmla="*/ 2147483647 w 36"/>
                  <a:gd name="T3" fmla="*/ 2147483647 h 50"/>
                  <a:gd name="T4" fmla="*/ 2147483647 w 36"/>
                  <a:gd name="T5" fmla="*/ 2147483647 h 50"/>
                  <a:gd name="T6" fmla="*/ 2147483647 w 36"/>
                  <a:gd name="T7" fmla="*/ 2147483647 h 50"/>
                  <a:gd name="T8" fmla="*/ 0 w 36"/>
                  <a:gd name="T9" fmla="*/ 2147483647 h 50"/>
                  <a:gd name="T10" fmla="*/ 0 w 36"/>
                  <a:gd name="T11" fmla="*/ 0 h 50"/>
                  <a:gd name="T12" fmla="*/ 2147483647 w 36"/>
                  <a:gd name="T13" fmla="*/ 0 h 50"/>
                  <a:gd name="T14" fmla="*/ 2147483647 w 36"/>
                  <a:gd name="T15" fmla="*/ 2147483647 h 50"/>
                  <a:gd name="T16" fmla="*/ 2147483647 w 36"/>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50"/>
                  <a:gd name="T29" fmla="*/ 36 w 3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50">
                    <a:moveTo>
                      <a:pt x="24" y="8"/>
                    </a:moveTo>
                    <a:lnTo>
                      <a:pt x="24" y="50"/>
                    </a:lnTo>
                    <a:lnTo>
                      <a:pt x="14" y="50"/>
                    </a:lnTo>
                    <a:lnTo>
                      <a:pt x="14" y="8"/>
                    </a:lnTo>
                    <a:lnTo>
                      <a:pt x="0" y="8"/>
                    </a:lnTo>
                    <a:lnTo>
                      <a:pt x="0" y="0"/>
                    </a:lnTo>
                    <a:lnTo>
                      <a:pt x="36" y="0"/>
                    </a:lnTo>
                    <a:lnTo>
                      <a:pt x="36" y="8"/>
                    </a:lnTo>
                    <a:lnTo>
                      <a:pt x="24" y="8"/>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93" name="Rectangle 387">
                <a:extLst>
                  <a:ext uri="{FF2B5EF4-FFF2-40B4-BE49-F238E27FC236}">
                    <a16:creationId xmlns:a16="http://schemas.microsoft.com/office/drawing/2014/main" id="{DFDB3316-2DDD-6CE0-FAE6-7C0C07BD221A}"/>
                  </a:ext>
                </a:extLst>
              </p:cNvPr>
              <p:cNvSpPr>
                <a:spLocks noChangeArrowheads="1"/>
              </p:cNvSpPr>
              <p:nvPr/>
            </p:nvSpPr>
            <p:spPr bwMode="auto">
              <a:xfrm>
                <a:off x="6972440" y="1331241"/>
                <a:ext cx="13341" cy="94505"/>
              </a:xfrm>
              <a:prstGeom prst="rect">
                <a:avLst/>
              </a:prstGeom>
              <a:solidFill>
                <a:srgbClr val="000000"/>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94" name="Freeform 388">
                <a:extLst>
                  <a:ext uri="{FF2B5EF4-FFF2-40B4-BE49-F238E27FC236}">
                    <a16:creationId xmlns:a16="http://schemas.microsoft.com/office/drawing/2014/main" id="{ABCACE6D-3458-2C34-194A-659A1C43EC8C}"/>
                  </a:ext>
                </a:extLst>
              </p:cNvPr>
              <p:cNvSpPr>
                <a:spLocks noEditPoints="1"/>
              </p:cNvSpPr>
              <p:nvPr/>
            </p:nvSpPr>
            <p:spPr bwMode="auto">
              <a:xfrm>
                <a:off x="7005792" y="1327462"/>
                <a:ext cx="80045" cy="102065"/>
              </a:xfrm>
              <a:custGeom>
                <a:avLst/>
                <a:gdLst>
                  <a:gd name="T0" fmla="*/ 2147483647 w 48"/>
                  <a:gd name="T1" fmla="*/ 0 h 54"/>
                  <a:gd name="T2" fmla="*/ 2147483647 w 48"/>
                  <a:gd name="T3" fmla="*/ 0 h 54"/>
                  <a:gd name="T4" fmla="*/ 2147483647 w 48"/>
                  <a:gd name="T5" fmla="*/ 2147483647 h 54"/>
                  <a:gd name="T6" fmla="*/ 2147483647 w 48"/>
                  <a:gd name="T7" fmla="*/ 2147483647 h 54"/>
                  <a:gd name="T8" fmla="*/ 2147483647 w 48"/>
                  <a:gd name="T9" fmla="*/ 2147483647 h 54"/>
                  <a:gd name="T10" fmla="*/ 2147483647 w 48"/>
                  <a:gd name="T11" fmla="*/ 2147483647 h 54"/>
                  <a:gd name="T12" fmla="*/ 2147483647 w 48"/>
                  <a:gd name="T13" fmla="*/ 2147483647 h 54"/>
                  <a:gd name="T14" fmla="*/ 2147483647 w 48"/>
                  <a:gd name="T15" fmla="*/ 2147483647 h 54"/>
                  <a:gd name="T16" fmla="*/ 2147483647 w 48"/>
                  <a:gd name="T17" fmla="*/ 2147483647 h 54"/>
                  <a:gd name="T18" fmla="*/ 2147483647 w 48"/>
                  <a:gd name="T19" fmla="*/ 2147483647 h 54"/>
                  <a:gd name="T20" fmla="*/ 2147483647 w 48"/>
                  <a:gd name="T21" fmla="*/ 2147483647 h 54"/>
                  <a:gd name="T22" fmla="*/ 2147483647 w 48"/>
                  <a:gd name="T23" fmla="*/ 2147483647 h 54"/>
                  <a:gd name="T24" fmla="*/ 2147483647 w 48"/>
                  <a:gd name="T25" fmla="*/ 2147483647 h 54"/>
                  <a:gd name="T26" fmla="*/ 2147483647 w 48"/>
                  <a:gd name="T27" fmla="*/ 2147483647 h 54"/>
                  <a:gd name="T28" fmla="*/ 2147483647 w 48"/>
                  <a:gd name="T29" fmla="*/ 2147483647 h 54"/>
                  <a:gd name="T30" fmla="*/ 2147483647 w 48"/>
                  <a:gd name="T31" fmla="*/ 2147483647 h 54"/>
                  <a:gd name="T32" fmla="*/ 2147483647 w 48"/>
                  <a:gd name="T33" fmla="*/ 2147483647 h 54"/>
                  <a:gd name="T34" fmla="*/ 0 w 48"/>
                  <a:gd name="T35" fmla="*/ 2147483647 h 54"/>
                  <a:gd name="T36" fmla="*/ 0 w 48"/>
                  <a:gd name="T37" fmla="*/ 2147483647 h 54"/>
                  <a:gd name="T38" fmla="*/ 2147483647 w 48"/>
                  <a:gd name="T39" fmla="*/ 2147483647 h 54"/>
                  <a:gd name="T40" fmla="*/ 2147483647 w 48"/>
                  <a:gd name="T41" fmla="*/ 2147483647 h 54"/>
                  <a:gd name="T42" fmla="*/ 2147483647 w 48"/>
                  <a:gd name="T43" fmla="*/ 2147483647 h 54"/>
                  <a:gd name="T44" fmla="*/ 2147483647 w 48"/>
                  <a:gd name="T45" fmla="*/ 0 h 54"/>
                  <a:gd name="T46" fmla="*/ 2147483647 w 48"/>
                  <a:gd name="T47" fmla="*/ 0 h 54"/>
                  <a:gd name="T48" fmla="*/ 2147483647 w 48"/>
                  <a:gd name="T49" fmla="*/ 2147483647 h 54"/>
                  <a:gd name="T50" fmla="*/ 2147483647 w 48"/>
                  <a:gd name="T51" fmla="*/ 2147483647 h 54"/>
                  <a:gd name="T52" fmla="*/ 2147483647 w 48"/>
                  <a:gd name="T53" fmla="*/ 2147483647 h 54"/>
                  <a:gd name="T54" fmla="*/ 2147483647 w 48"/>
                  <a:gd name="T55" fmla="*/ 2147483647 h 54"/>
                  <a:gd name="T56" fmla="*/ 2147483647 w 48"/>
                  <a:gd name="T57" fmla="*/ 2147483647 h 54"/>
                  <a:gd name="T58" fmla="*/ 2147483647 w 48"/>
                  <a:gd name="T59" fmla="*/ 2147483647 h 54"/>
                  <a:gd name="T60" fmla="*/ 2147483647 w 48"/>
                  <a:gd name="T61" fmla="*/ 2147483647 h 54"/>
                  <a:gd name="T62" fmla="*/ 2147483647 w 48"/>
                  <a:gd name="T63" fmla="*/ 2147483647 h 54"/>
                  <a:gd name="T64" fmla="*/ 2147483647 w 48"/>
                  <a:gd name="T65" fmla="*/ 2147483647 h 54"/>
                  <a:gd name="T66" fmla="*/ 2147483647 w 48"/>
                  <a:gd name="T67" fmla="*/ 2147483647 h 54"/>
                  <a:gd name="T68" fmla="*/ 2147483647 w 48"/>
                  <a:gd name="T69" fmla="*/ 2147483647 h 54"/>
                  <a:gd name="T70" fmla="*/ 2147483647 w 48"/>
                  <a:gd name="T71" fmla="*/ 2147483647 h 54"/>
                  <a:gd name="T72" fmla="*/ 2147483647 w 48"/>
                  <a:gd name="T73" fmla="*/ 2147483647 h 54"/>
                  <a:gd name="T74" fmla="*/ 2147483647 w 48"/>
                  <a:gd name="T75" fmla="*/ 2147483647 h 54"/>
                  <a:gd name="T76" fmla="*/ 2147483647 w 48"/>
                  <a:gd name="T77" fmla="*/ 2147483647 h 54"/>
                  <a:gd name="T78" fmla="*/ 2147483647 w 48"/>
                  <a:gd name="T79" fmla="*/ 2147483647 h 54"/>
                  <a:gd name="T80" fmla="*/ 2147483647 w 48"/>
                  <a:gd name="T81" fmla="*/ 2147483647 h 54"/>
                  <a:gd name="T82" fmla="*/ 2147483647 w 48"/>
                  <a:gd name="T83" fmla="*/ 2147483647 h 54"/>
                  <a:gd name="T84" fmla="*/ 2147483647 w 48"/>
                  <a:gd name="T85" fmla="*/ 2147483647 h 54"/>
                  <a:gd name="T86" fmla="*/ 2147483647 w 48"/>
                  <a:gd name="T87" fmla="*/ 2147483647 h 54"/>
                  <a:gd name="T88" fmla="*/ 2147483647 w 48"/>
                  <a:gd name="T89" fmla="*/ 2147483647 h 54"/>
                  <a:gd name="T90" fmla="*/ 2147483647 w 48"/>
                  <a:gd name="T91" fmla="*/ 2147483647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54"/>
                  <a:gd name="T140" fmla="*/ 48 w 48"/>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54">
                    <a:moveTo>
                      <a:pt x="24" y="0"/>
                    </a:moveTo>
                    <a:lnTo>
                      <a:pt x="24" y="0"/>
                    </a:lnTo>
                    <a:lnTo>
                      <a:pt x="34" y="4"/>
                    </a:lnTo>
                    <a:lnTo>
                      <a:pt x="42" y="8"/>
                    </a:lnTo>
                    <a:lnTo>
                      <a:pt x="46" y="18"/>
                    </a:lnTo>
                    <a:lnTo>
                      <a:pt x="48" y="26"/>
                    </a:lnTo>
                    <a:lnTo>
                      <a:pt x="46" y="36"/>
                    </a:lnTo>
                    <a:lnTo>
                      <a:pt x="42" y="44"/>
                    </a:lnTo>
                    <a:lnTo>
                      <a:pt x="38" y="48"/>
                    </a:lnTo>
                    <a:lnTo>
                      <a:pt x="34" y="50"/>
                    </a:lnTo>
                    <a:lnTo>
                      <a:pt x="30" y="52"/>
                    </a:lnTo>
                    <a:lnTo>
                      <a:pt x="24" y="54"/>
                    </a:lnTo>
                    <a:lnTo>
                      <a:pt x="14" y="52"/>
                    </a:lnTo>
                    <a:lnTo>
                      <a:pt x="6" y="46"/>
                    </a:lnTo>
                    <a:lnTo>
                      <a:pt x="2" y="38"/>
                    </a:lnTo>
                    <a:lnTo>
                      <a:pt x="0" y="28"/>
                    </a:lnTo>
                    <a:lnTo>
                      <a:pt x="2" y="16"/>
                    </a:lnTo>
                    <a:lnTo>
                      <a:pt x="6" y="8"/>
                    </a:lnTo>
                    <a:lnTo>
                      <a:pt x="14" y="2"/>
                    </a:lnTo>
                    <a:lnTo>
                      <a:pt x="24" y="0"/>
                    </a:lnTo>
                    <a:close/>
                    <a:moveTo>
                      <a:pt x="24" y="44"/>
                    </a:moveTo>
                    <a:lnTo>
                      <a:pt x="24" y="44"/>
                    </a:lnTo>
                    <a:lnTo>
                      <a:pt x="30" y="44"/>
                    </a:lnTo>
                    <a:lnTo>
                      <a:pt x="34" y="40"/>
                    </a:lnTo>
                    <a:lnTo>
                      <a:pt x="36" y="34"/>
                    </a:lnTo>
                    <a:lnTo>
                      <a:pt x="38" y="28"/>
                    </a:lnTo>
                    <a:lnTo>
                      <a:pt x="38" y="22"/>
                    </a:lnTo>
                    <a:lnTo>
                      <a:pt x="34" y="16"/>
                    </a:lnTo>
                    <a:lnTo>
                      <a:pt x="30" y="12"/>
                    </a:lnTo>
                    <a:lnTo>
                      <a:pt x="24" y="10"/>
                    </a:lnTo>
                    <a:lnTo>
                      <a:pt x="18" y="10"/>
                    </a:lnTo>
                    <a:lnTo>
                      <a:pt x="14" y="14"/>
                    </a:lnTo>
                    <a:lnTo>
                      <a:pt x="10" y="20"/>
                    </a:lnTo>
                    <a:lnTo>
                      <a:pt x="10" y="26"/>
                    </a:lnTo>
                    <a:lnTo>
                      <a:pt x="10" y="32"/>
                    </a:lnTo>
                    <a:lnTo>
                      <a:pt x="12" y="38"/>
                    </a:lnTo>
                    <a:lnTo>
                      <a:pt x="18" y="42"/>
                    </a:lnTo>
                    <a:lnTo>
                      <a:pt x="24" y="44"/>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95" name="Freeform 389">
                <a:extLst>
                  <a:ext uri="{FF2B5EF4-FFF2-40B4-BE49-F238E27FC236}">
                    <a16:creationId xmlns:a16="http://schemas.microsoft.com/office/drawing/2014/main" id="{167C9428-C7DD-8E8C-238E-60DDFA110903}"/>
                  </a:ext>
                </a:extLst>
              </p:cNvPr>
              <p:cNvSpPr>
                <a:spLocks/>
              </p:cNvSpPr>
              <p:nvPr/>
            </p:nvSpPr>
            <p:spPr bwMode="auto">
              <a:xfrm>
                <a:off x="7102513" y="1331241"/>
                <a:ext cx="63368" cy="94505"/>
              </a:xfrm>
              <a:custGeom>
                <a:avLst/>
                <a:gdLst>
                  <a:gd name="T0" fmla="*/ 2147483647 w 38"/>
                  <a:gd name="T1" fmla="*/ 2147483647 h 50"/>
                  <a:gd name="T2" fmla="*/ 2147483647 w 38"/>
                  <a:gd name="T3" fmla="*/ 2147483647 h 50"/>
                  <a:gd name="T4" fmla="*/ 2147483647 w 38"/>
                  <a:gd name="T5" fmla="*/ 2147483647 h 50"/>
                  <a:gd name="T6" fmla="*/ 2147483647 w 38"/>
                  <a:gd name="T7" fmla="*/ 2147483647 h 50"/>
                  <a:gd name="T8" fmla="*/ 0 w 38"/>
                  <a:gd name="T9" fmla="*/ 2147483647 h 50"/>
                  <a:gd name="T10" fmla="*/ 0 w 38"/>
                  <a:gd name="T11" fmla="*/ 0 h 50"/>
                  <a:gd name="T12" fmla="*/ 2147483647 w 38"/>
                  <a:gd name="T13" fmla="*/ 0 h 50"/>
                  <a:gd name="T14" fmla="*/ 2147483647 w 38"/>
                  <a:gd name="T15" fmla="*/ 2147483647 h 50"/>
                  <a:gd name="T16" fmla="*/ 2147483647 w 38"/>
                  <a:gd name="T17" fmla="*/ 2147483647 h 50"/>
                  <a:gd name="T18" fmla="*/ 2147483647 w 38"/>
                  <a:gd name="T19" fmla="*/ 0 h 50"/>
                  <a:gd name="T20" fmla="*/ 2147483647 w 38"/>
                  <a:gd name="T21" fmla="*/ 0 h 50"/>
                  <a:gd name="T22" fmla="*/ 2147483647 w 38"/>
                  <a:gd name="T23" fmla="*/ 2147483647 h 50"/>
                  <a:gd name="T24" fmla="*/ 2147483647 w 38"/>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50"/>
                  <a:gd name="T41" fmla="*/ 38 w 38"/>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50">
                    <a:moveTo>
                      <a:pt x="30" y="50"/>
                    </a:moveTo>
                    <a:lnTo>
                      <a:pt x="8" y="16"/>
                    </a:lnTo>
                    <a:lnTo>
                      <a:pt x="10" y="50"/>
                    </a:lnTo>
                    <a:lnTo>
                      <a:pt x="0" y="50"/>
                    </a:lnTo>
                    <a:lnTo>
                      <a:pt x="0" y="0"/>
                    </a:lnTo>
                    <a:lnTo>
                      <a:pt x="8" y="0"/>
                    </a:lnTo>
                    <a:lnTo>
                      <a:pt x="30" y="36"/>
                    </a:lnTo>
                    <a:lnTo>
                      <a:pt x="30" y="0"/>
                    </a:lnTo>
                    <a:lnTo>
                      <a:pt x="38" y="0"/>
                    </a:lnTo>
                    <a:lnTo>
                      <a:pt x="38" y="50"/>
                    </a:lnTo>
                    <a:lnTo>
                      <a:pt x="30"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96" name="Freeform 390">
                <a:extLst>
                  <a:ext uri="{FF2B5EF4-FFF2-40B4-BE49-F238E27FC236}">
                    <a16:creationId xmlns:a16="http://schemas.microsoft.com/office/drawing/2014/main" id="{9565C595-092B-D93A-1C40-AD2643A34ECE}"/>
                  </a:ext>
                </a:extLst>
              </p:cNvPr>
              <p:cNvSpPr>
                <a:spLocks noEditPoints="1"/>
              </p:cNvSpPr>
              <p:nvPr/>
            </p:nvSpPr>
            <p:spPr bwMode="auto">
              <a:xfrm>
                <a:off x="6435473" y="1497570"/>
                <a:ext cx="80045" cy="98285"/>
              </a:xfrm>
              <a:custGeom>
                <a:avLst/>
                <a:gdLst>
                  <a:gd name="T0" fmla="*/ 2147483647 w 48"/>
                  <a:gd name="T1" fmla="*/ 0 h 52"/>
                  <a:gd name="T2" fmla="*/ 2147483647 w 48"/>
                  <a:gd name="T3" fmla="*/ 0 h 52"/>
                  <a:gd name="T4" fmla="*/ 2147483647 w 48"/>
                  <a:gd name="T5" fmla="*/ 2147483647 h 52"/>
                  <a:gd name="T6" fmla="*/ 2147483647 w 48"/>
                  <a:gd name="T7" fmla="*/ 2147483647 h 52"/>
                  <a:gd name="T8" fmla="*/ 2147483647 w 48"/>
                  <a:gd name="T9" fmla="*/ 2147483647 h 52"/>
                  <a:gd name="T10" fmla="*/ 2147483647 w 48"/>
                  <a:gd name="T11" fmla="*/ 2147483647 h 52"/>
                  <a:gd name="T12" fmla="*/ 2147483647 w 48"/>
                  <a:gd name="T13" fmla="*/ 2147483647 h 52"/>
                  <a:gd name="T14" fmla="*/ 2147483647 w 48"/>
                  <a:gd name="T15" fmla="*/ 2147483647 h 52"/>
                  <a:gd name="T16" fmla="*/ 2147483647 w 48"/>
                  <a:gd name="T17" fmla="*/ 2147483647 h 52"/>
                  <a:gd name="T18" fmla="*/ 2147483647 w 48"/>
                  <a:gd name="T19" fmla="*/ 2147483647 h 52"/>
                  <a:gd name="T20" fmla="*/ 2147483647 w 48"/>
                  <a:gd name="T21" fmla="*/ 2147483647 h 52"/>
                  <a:gd name="T22" fmla="*/ 2147483647 w 48"/>
                  <a:gd name="T23" fmla="*/ 2147483647 h 52"/>
                  <a:gd name="T24" fmla="*/ 2147483647 w 48"/>
                  <a:gd name="T25" fmla="*/ 2147483647 h 52"/>
                  <a:gd name="T26" fmla="*/ 2147483647 w 48"/>
                  <a:gd name="T27" fmla="*/ 2147483647 h 52"/>
                  <a:gd name="T28" fmla="*/ 2147483647 w 48"/>
                  <a:gd name="T29" fmla="*/ 2147483647 h 52"/>
                  <a:gd name="T30" fmla="*/ 2147483647 w 48"/>
                  <a:gd name="T31" fmla="*/ 2147483647 h 52"/>
                  <a:gd name="T32" fmla="*/ 2147483647 w 48"/>
                  <a:gd name="T33" fmla="*/ 2147483647 h 52"/>
                  <a:gd name="T34" fmla="*/ 0 w 48"/>
                  <a:gd name="T35" fmla="*/ 2147483647 h 52"/>
                  <a:gd name="T36" fmla="*/ 0 w 48"/>
                  <a:gd name="T37" fmla="*/ 2147483647 h 52"/>
                  <a:gd name="T38" fmla="*/ 2147483647 w 48"/>
                  <a:gd name="T39" fmla="*/ 2147483647 h 52"/>
                  <a:gd name="T40" fmla="*/ 2147483647 w 48"/>
                  <a:gd name="T41" fmla="*/ 2147483647 h 52"/>
                  <a:gd name="T42" fmla="*/ 2147483647 w 48"/>
                  <a:gd name="T43" fmla="*/ 2147483647 h 52"/>
                  <a:gd name="T44" fmla="*/ 2147483647 w 48"/>
                  <a:gd name="T45" fmla="*/ 0 h 52"/>
                  <a:gd name="T46" fmla="*/ 2147483647 w 48"/>
                  <a:gd name="T47" fmla="*/ 0 h 52"/>
                  <a:gd name="T48" fmla="*/ 2147483647 w 48"/>
                  <a:gd name="T49" fmla="*/ 2147483647 h 52"/>
                  <a:gd name="T50" fmla="*/ 2147483647 w 48"/>
                  <a:gd name="T51" fmla="*/ 2147483647 h 52"/>
                  <a:gd name="T52" fmla="*/ 2147483647 w 48"/>
                  <a:gd name="T53" fmla="*/ 2147483647 h 52"/>
                  <a:gd name="T54" fmla="*/ 2147483647 w 48"/>
                  <a:gd name="T55" fmla="*/ 2147483647 h 52"/>
                  <a:gd name="T56" fmla="*/ 2147483647 w 48"/>
                  <a:gd name="T57" fmla="*/ 2147483647 h 52"/>
                  <a:gd name="T58" fmla="*/ 2147483647 w 48"/>
                  <a:gd name="T59" fmla="*/ 2147483647 h 52"/>
                  <a:gd name="T60" fmla="*/ 2147483647 w 48"/>
                  <a:gd name="T61" fmla="*/ 2147483647 h 52"/>
                  <a:gd name="T62" fmla="*/ 2147483647 w 48"/>
                  <a:gd name="T63" fmla="*/ 2147483647 h 52"/>
                  <a:gd name="T64" fmla="*/ 2147483647 w 48"/>
                  <a:gd name="T65" fmla="*/ 2147483647 h 52"/>
                  <a:gd name="T66" fmla="*/ 2147483647 w 48"/>
                  <a:gd name="T67" fmla="*/ 2147483647 h 52"/>
                  <a:gd name="T68" fmla="*/ 2147483647 w 48"/>
                  <a:gd name="T69" fmla="*/ 2147483647 h 52"/>
                  <a:gd name="T70" fmla="*/ 2147483647 w 48"/>
                  <a:gd name="T71" fmla="*/ 2147483647 h 52"/>
                  <a:gd name="T72" fmla="*/ 2147483647 w 48"/>
                  <a:gd name="T73" fmla="*/ 2147483647 h 52"/>
                  <a:gd name="T74" fmla="*/ 2147483647 w 48"/>
                  <a:gd name="T75" fmla="*/ 2147483647 h 52"/>
                  <a:gd name="T76" fmla="*/ 2147483647 w 48"/>
                  <a:gd name="T77" fmla="*/ 2147483647 h 52"/>
                  <a:gd name="T78" fmla="*/ 2147483647 w 48"/>
                  <a:gd name="T79" fmla="*/ 2147483647 h 52"/>
                  <a:gd name="T80" fmla="*/ 2147483647 w 48"/>
                  <a:gd name="T81" fmla="*/ 2147483647 h 52"/>
                  <a:gd name="T82" fmla="*/ 2147483647 w 48"/>
                  <a:gd name="T83" fmla="*/ 2147483647 h 52"/>
                  <a:gd name="T84" fmla="*/ 2147483647 w 48"/>
                  <a:gd name="T85" fmla="*/ 2147483647 h 52"/>
                  <a:gd name="T86" fmla="*/ 2147483647 w 48"/>
                  <a:gd name="T87" fmla="*/ 2147483647 h 52"/>
                  <a:gd name="T88" fmla="*/ 2147483647 w 48"/>
                  <a:gd name="T89" fmla="*/ 2147483647 h 52"/>
                  <a:gd name="T90" fmla="*/ 2147483647 w 48"/>
                  <a:gd name="T91" fmla="*/ 2147483647 h 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52"/>
                  <a:gd name="T140" fmla="*/ 48 w 48"/>
                  <a:gd name="T141" fmla="*/ 52 h 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52">
                    <a:moveTo>
                      <a:pt x="24" y="0"/>
                    </a:moveTo>
                    <a:lnTo>
                      <a:pt x="24" y="0"/>
                    </a:lnTo>
                    <a:lnTo>
                      <a:pt x="34" y="2"/>
                    </a:lnTo>
                    <a:lnTo>
                      <a:pt x="42" y="8"/>
                    </a:lnTo>
                    <a:lnTo>
                      <a:pt x="46" y="16"/>
                    </a:lnTo>
                    <a:lnTo>
                      <a:pt x="48" y="26"/>
                    </a:lnTo>
                    <a:lnTo>
                      <a:pt x="48" y="34"/>
                    </a:lnTo>
                    <a:lnTo>
                      <a:pt x="42" y="42"/>
                    </a:lnTo>
                    <a:lnTo>
                      <a:pt x="40" y="46"/>
                    </a:lnTo>
                    <a:lnTo>
                      <a:pt x="36" y="50"/>
                    </a:lnTo>
                    <a:lnTo>
                      <a:pt x="30" y="50"/>
                    </a:lnTo>
                    <a:lnTo>
                      <a:pt x="24" y="52"/>
                    </a:lnTo>
                    <a:lnTo>
                      <a:pt x="14" y="50"/>
                    </a:lnTo>
                    <a:lnTo>
                      <a:pt x="6" y="44"/>
                    </a:lnTo>
                    <a:lnTo>
                      <a:pt x="2" y="36"/>
                    </a:lnTo>
                    <a:lnTo>
                      <a:pt x="0" y="26"/>
                    </a:lnTo>
                    <a:lnTo>
                      <a:pt x="2" y="16"/>
                    </a:lnTo>
                    <a:lnTo>
                      <a:pt x="8" y="6"/>
                    </a:lnTo>
                    <a:lnTo>
                      <a:pt x="14" y="2"/>
                    </a:lnTo>
                    <a:lnTo>
                      <a:pt x="24" y="0"/>
                    </a:lnTo>
                    <a:close/>
                    <a:moveTo>
                      <a:pt x="24" y="42"/>
                    </a:moveTo>
                    <a:lnTo>
                      <a:pt x="24" y="42"/>
                    </a:lnTo>
                    <a:lnTo>
                      <a:pt x="30" y="42"/>
                    </a:lnTo>
                    <a:lnTo>
                      <a:pt x="34" y="38"/>
                    </a:lnTo>
                    <a:lnTo>
                      <a:pt x="38" y="34"/>
                    </a:lnTo>
                    <a:lnTo>
                      <a:pt x="38" y="26"/>
                    </a:lnTo>
                    <a:lnTo>
                      <a:pt x="38" y="20"/>
                    </a:lnTo>
                    <a:lnTo>
                      <a:pt x="36" y="14"/>
                    </a:lnTo>
                    <a:lnTo>
                      <a:pt x="30" y="10"/>
                    </a:lnTo>
                    <a:lnTo>
                      <a:pt x="24" y="8"/>
                    </a:lnTo>
                    <a:lnTo>
                      <a:pt x="18" y="10"/>
                    </a:lnTo>
                    <a:lnTo>
                      <a:pt x="14" y="12"/>
                    </a:lnTo>
                    <a:lnTo>
                      <a:pt x="12" y="18"/>
                    </a:lnTo>
                    <a:lnTo>
                      <a:pt x="10" y="26"/>
                    </a:lnTo>
                    <a:lnTo>
                      <a:pt x="10" y="32"/>
                    </a:lnTo>
                    <a:lnTo>
                      <a:pt x="14" y="36"/>
                    </a:lnTo>
                    <a:lnTo>
                      <a:pt x="18" y="42"/>
                    </a:lnTo>
                    <a:lnTo>
                      <a:pt x="24" y="42"/>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97" name="Freeform 391">
                <a:extLst>
                  <a:ext uri="{FF2B5EF4-FFF2-40B4-BE49-F238E27FC236}">
                    <a16:creationId xmlns:a16="http://schemas.microsoft.com/office/drawing/2014/main" id="{FDD87273-9A5A-D5B4-05B4-BB9C59DC1175}"/>
                  </a:ext>
                </a:extLst>
              </p:cNvPr>
              <p:cNvSpPr>
                <a:spLocks/>
              </p:cNvSpPr>
              <p:nvPr/>
            </p:nvSpPr>
            <p:spPr bwMode="auto">
              <a:xfrm>
                <a:off x="6535530" y="1497570"/>
                <a:ext cx="53363" cy="94505"/>
              </a:xfrm>
              <a:custGeom>
                <a:avLst/>
                <a:gdLst>
                  <a:gd name="T0" fmla="*/ 2147483647 w 32"/>
                  <a:gd name="T1" fmla="*/ 2147483647 h 50"/>
                  <a:gd name="T2" fmla="*/ 2147483647 w 32"/>
                  <a:gd name="T3" fmla="*/ 2147483647 h 50"/>
                  <a:gd name="T4" fmla="*/ 2147483647 w 32"/>
                  <a:gd name="T5" fmla="*/ 2147483647 h 50"/>
                  <a:gd name="T6" fmla="*/ 2147483647 w 32"/>
                  <a:gd name="T7" fmla="*/ 2147483647 h 50"/>
                  <a:gd name="T8" fmla="*/ 2147483647 w 32"/>
                  <a:gd name="T9" fmla="*/ 2147483647 h 50"/>
                  <a:gd name="T10" fmla="*/ 2147483647 w 32"/>
                  <a:gd name="T11" fmla="*/ 2147483647 h 50"/>
                  <a:gd name="T12" fmla="*/ 0 w 32"/>
                  <a:gd name="T13" fmla="*/ 2147483647 h 50"/>
                  <a:gd name="T14" fmla="*/ 0 w 32"/>
                  <a:gd name="T15" fmla="*/ 0 h 50"/>
                  <a:gd name="T16" fmla="*/ 2147483647 w 32"/>
                  <a:gd name="T17" fmla="*/ 0 h 50"/>
                  <a:gd name="T18" fmla="*/ 2147483647 w 32"/>
                  <a:gd name="T19" fmla="*/ 2147483647 h 50"/>
                  <a:gd name="T20" fmla="*/ 2147483647 w 32"/>
                  <a:gd name="T21" fmla="*/ 214748364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0"/>
                  <a:gd name="T35" fmla="*/ 32 w 32"/>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0">
                    <a:moveTo>
                      <a:pt x="8" y="8"/>
                    </a:moveTo>
                    <a:lnTo>
                      <a:pt x="8" y="22"/>
                    </a:lnTo>
                    <a:lnTo>
                      <a:pt x="30" y="22"/>
                    </a:lnTo>
                    <a:lnTo>
                      <a:pt x="30" y="30"/>
                    </a:lnTo>
                    <a:lnTo>
                      <a:pt x="8" y="30"/>
                    </a:lnTo>
                    <a:lnTo>
                      <a:pt x="8" y="50"/>
                    </a:lnTo>
                    <a:lnTo>
                      <a:pt x="0" y="50"/>
                    </a:lnTo>
                    <a:lnTo>
                      <a:pt x="0" y="0"/>
                    </a:lnTo>
                    <a:lnTo>
                      <a:pt x="32" y="0"/>
                    </a:lnTo>
                    <a:lnTo>
                      <a:pt x="32" y="8"/>
                    </a:lnTo>
                    <a:lnTo>
                      <a:pt x="8" y="8"/>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98" name="Freeform 392">
                <a:extLst>
                  <a:ext uri="{FF2B5EF4-FFF2-40B4-BE49-F238E27FC236}">
                    <a16:creationId xmlns:a16="http://schemas.microsoft.com/office/drawing/2014/main" id="{FAF2BA0E-47B2-D666-73E6-DA73FEFA9ED4}"/>
                  </a:ext>
                </a:extLst>
              </p:cNvPr>
              <p:cNvSpPr>
                <a:spLocks/>
              </p:cNvSpPr>
              <p:nvPr/>
            </p:nvSpPr>
            <p:spPr bwMode="auto">
              <a:xfrm>
                <a:off x="6632251" y="1497570"/>
                <a:ext cx="73374" cy="98285"/>
              </a:xfrm>
              <a:custGeom>
                <a:avLst/>
                <a:gdLst>
                  <a:gd name="T0" fmla="*/ 2147483647 w 44"/>
                  <a:gd name="T1" fmla="*/ 2147483647 h 52"/>
                  <a:gd name="T2" fmla="*/ 2147483647 w 44"/>
                  <a:gd name="T3" fmla="*/ 2147483647 h 52"/>
                  <a:gd name="T4" fmla="*/ 2147483647 w 44"/>
                  <a:gd name="T5" fmla="*/ 2147483647 h 52"/>
                  <a:gd name="T6" fmla="*/ 2147483647 w 44"/>
                  <a:gd name="T7" fmla="*/ 2147483647 h 52"/>
                  <a:gd name="T8" fmla="*/ 2147483647 w 44"/>
                  <a:gd name="T9" fmla="*/ 2147483647 h 52"/>
                  <a:gd name="T10" fmla="*/ 2147483647 w 44"/>
                  <a:gd name="T11" fmla="*/ 2147483647 h 52"/>
                  <a:gd name="T12" fmla="*/ 2147483647 w 44"/>
                  <a:gd name="T13" fmla="*/ 2147483647 h 52"/>
                  <a:gd name="T14" fmla="*/ 2147483647 w 44"/>
                  <a:gd name="T15" fmla="*/ 2147483647 h 52"/>
                  <a:gd name="T16" fmla="*/ 2147483647 w 44"/>
                  <a:gd name="T17" fmla="*/ 2147483647 h 52"/>
                  <a:gd name="T18" fmla="*/ 2147483647 w 44"/>
                  <a:gd name="T19" fmla="*/ 2147483647 h 52"/>
                  <a:gd name="T20" fmla="*/ 2147483647 w 44"/>
                  <a:gd name="T21" fmla="*/ 2147483647 h 52"/>
                  <a:gd name="T22" fmla="*/ 2147483647 w 44"/>
                  <a:gd name="T23" fmla="*/ 2147483647 h 52"/>
                  <a:gd name="T24" fmla="*/ 2147483647 w 44"/>
                  <a:gd name="T25" fmla="*/ 2147483647 h 52"/>
                  <a:gd name="T26" fmla="*/ 2147483647 w 44"/>
                  <a:gd name="T27" fmla="*/ 2147483647 h 52"/>
                  <a:gd name="T28" fmla="*/ 2147483647 w 44"/>
                  <a:gd name="T29" fmla="*/ 2147483647 h 52"/>
                  <a:gd name="T30" fmla="*/ 2147483647 w 44"/>
                  <a:gd name="T31" fmla="*/ 2147483647 h 52"/>
                  <a:gd name="T32" fmla="*/ 2147483647 w 44"/>
                  <a:gd name="T33" fmla="*/ 2147483647 h 52"/>
                  <a:gd name="T34" fmla="*/ 2147483647 w 44"/>
                  <a:gd name="T35" fmla="*/ 2147483647 h 52"/>
                  <a:gd name="T36" fmla="*/ 2147483647 w 44"/>
                  <a:gd name="T37" fmla="*/ 2147483647 h 52"/>
                  <a:gd name="T38" fmla="*/ 2147483647 w 44"/>
                  <a:gd name="T39" fmla="*/ 2147483647 h 52"/>
                  <a:gd name="T40" fmla="*/ 2147483647 w 44"/>
                  <a:gd name="T41" fmla="*/ 2147483647 h 52"/>
                  <a:gd name="T42" fmla="*/ 2147483647 w 44"/>
                  <a:gd name="T43" fmla="*/ 2147483647 h 52"/>
                  <a:gd name="T44" fmla="*/ 2147483647 w 44"/>
                  <a:gd name="T45" fmla="*/ 2147483647 h 52"/>
                  <a:gd name="T46" fmla="*/ 2147483647 w 44"/>
                  <a:gd name="T47" fmla="*/ 2147483647 h 52"/>
                  <a:gd name="T48" fmla="*/ 2147483647 w 44"/>
                  <a:gd name="T49" fmla="*/ 2147483647 h 52"/>
                  <a:gd name="T50" fmla="*/ 2147483647 w 44"/>
                  <a:gd name="T51" fmla="*/ 2147483647 h 52"/>
                  <a:gd name="T52" fmla="*/ 2147483647 w 44"/>
                  <a:gd name="T53" fmla="*/ 2147483647 h 52"/>
                  <a:gd name="T54" fmla="*/ 2147483647 w 44"/>
                  <a:gd name="T55" fmla="*/ 2147483647 h 52"/>
                  <a:gd name="T56" fmla="*/ 0 w 44"/>
                  <a:gd name="T57" fmla="*/ 2147483647 h 52"/>
                  <a:gd name="T58" fmla="*/ 2147483647 w 44"/>
                  <a:gd name="T59" fmla="*/ 2147483647 h 52"/>
                  <a:gd name="T60" fmla="*/ 2147483647 w 44"/>
                  <a:gd name="T61" fmla="*/ 2147483647 h 52"/>
                  <a:gd name="T62" fmla="*/ 2147483647 w 44"/>
                  <a:gd name="T63" fmla="*/ 2147483647 h 52"/>
                  <a:gd name="T64" fmla="*/ 2147483647 w 44"/>
                  <a:gd name="T65" fmla="*/ 2147483647 h 52"/>
                  <a:gd name="T66" fmla="*/ 2147483647 w 44"/>
                  <a:gd name="T67" fmla="*/ 2147483647 h 52"/>
                  <a:gd name="T68" fmla="*/ 2147483647 w 44"/>
                  <a:gd name="T69" fmla="*/ 2147483647 h 52"/>
                  <a:gd name="T70" fmla="*/ 2147483647 w 44"/>
                  <a:gd name="T71" fmla="*/ 2147483647 h 52"/>
                  <a:gd name="T72" fmla="*/ 2147483647 w 44"/>
                  <a:gd name="T73" fmla="*/ 2147483647 h 52"/>
                  <a:gd name="T74" fmla="*/ 2147483647 w 44"/>
                  <a:gd name="T75" fmla="*/ 2147483647 h 52"/>
                  <a:gd name="T76" fmla="*/ 2147483647 w 44"/>
                  <a:gd name="T77" fmla="*/ 2147483647 h 52"/>
                  <a:gd name="T78" fmla="*/ 2147483647 w 44"/>
                  <a:gd name="T79" fmla="*/ 2147483647 h 52"/>
                  <a:gd name="T80" fmla="*/ 2147483647 w 44"/>
                  <a:gd name="T81" fmla="*/ 2147483647 h 52"/>
                  <a:gd name="T82" fmla="*/ 2147483647 w 44"/>
                  <a:gd name="T83" fmla="*/ 2147483647 h 52"/>
                  <a:gd name="T84" fmla="*/ 2147483647 w 44"/>
                  <a:gd name="T85" fmla="*/ 2147483647 h 52"/>
                  <a:gd name="T86" fmla="*/ 2147483647 w 44"/>
                  <a:gd name="T87" fmla="*/ 2147483647 h 52"/>
                  <a:gd name="T88" fmla="*/ 2147483647 w 44"/>
                  <a:gd name="T89" fmla="*/ 2147483647 h 52"/>
                  <a:gd name="T90" fmla="*/ 2147483647 w 44"/>
                  <a:gd name="T91" fmla="*/ 2147483647 h 52"/>
                  <a:gd name="T92" fmla="*/ 2147483647 w 44"/>
                  <a:gd name="T93" fmla="*/ 2147483647 h 52"/>
                  <a:gd name="T94" fmla="*/ 2147483647 w 44"/>
                  <a:gd name="T95" fmla="*/ 2147483647 h 52"/>
                  <a:gd name="T96" fmla="*/ 2147483647 w 44"/>
                  <a:gd name="T97" fmla="*/ 2147483647 h 52"/>
                  <a:gd name="T98" fmla="*/ 2147483647 w 44"/>
                  <a:gd name="T99" fmla="*/ 2147483647 h 52"/>
                  <a:gd name="T100" fmla="*/ 2147483647 w 44"/>
                  <a:gd name="T101" fmla="*/ 2147483647 h 52"/>
                  <a:gd name="T102" fmla="*/ 2147483647 w 44"/>
                  <a:gd name="T103" fmla="*/ 0 h 52"/>
                  <a:gd name="T104" fmla="*/ 2147483647 w 44"/>
                  <a:gd name="T105" fmla="*/ 0 h 52"/>
                  <a:gd name="T106" fmla="*/ 2147483647 w 44"/>
                  <a:gd name="T107" fmla="*/ 0 h 52"/>
                  <a:gd name="T108" fmla="*/ 2147483647 w 44"/>
                  <a:gd name="T109" fmla="*/ 0 h 52"/>
                  <a:gd name="T110" fmla="*/ 2147483647 w 44"/>
                  <a:gd name="T111" fmla="*/ 2147483647 h 52"/>
                  <a:gd name="T112" fmla="*/ 2147483647 w 44"/>
                  <a:gd name="T113" fmla="*/ 2147483647 h 52"/>
                  <a:gd name="T114" fmla="*/ 2147483647 w 44"/>
                  <a:gd name="T115" fmla="*/ 2147483647 h 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
                  <a:gd name="T175" fmla="*/ 0 h 52"/>
                  <a:gd name="T176" fmla="*/ 44 w 44"/>
                  <a:gd name="T177" fmla="*/ 52 h 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 h="52">
                    <a:moveTo>
                      <a:pt x="36" y="16"/>
                    </a:moveTo>
                    <a:lnTo>
                      <a:pt x="36" y="16"/>
                    </a:lnTo>
                    <a:lnTo>
                      <a:pt x="30" y="10"/>
                    </a:lnTo>
                    <a:lnTo>
                      <a:pt x="28" y="8"/>
                    </a:lnTo>
                    <a:lnTo>
                      <a:pt x="22" y="8"/>
                    </a:lnTo>
                    <a:lnTo>
                      <a:pt x="16" y="8"/>
                    </a:lnTo>
                    <a:lnTo>
                      <a:pt x="14" y="10"/>
                    </a:lnTo>
                    <a:lnTo>
                      <a:pt x="12" y="14"/>
                    </a:lnTo>
                    <a:lnTo>
                      <a:pt x="14" y="16"/>
                    </a:lnTo>
                    <a:lnTo>
                      <a:pt x="16" y="18"/>
                    </a:lnTo>
                    <a:lnTo>
                      <a:pt x="22" y="20"/>
                    </a:lnTo>
                    <a:lnTo>
                      <a:pt x="28" y="20"/>
                    </a:lnTo>
                    <a:lnTo>
                      <a:pt x="32" y="22"/>
                    </a:lnTo>
                    <a:lnTo>
                      <a:pt x="38" y="26"/>
                    </a:lnTo>
                    <a:lnTo>
                      <a:pt x="42" y="30"/>
                    </a:lnTo>
                    <a:lnTo>
                      <a:pt x="44" y="36"/>
                    </a:lnTo>
                    <a:lnTo>
                      <a:pt x="42" y="44"/>
                    </a:lnTo>
                    <a:lnTo>
                      <a:pt x="36" y="48"/>
                    </a:lnTo>
                    <a:lnTo>
                      <a:pt x="30" y="50"/>
                    </a:lnTo>
                    <a:lnTo>
                      <a:pt x="22" y="52"/>
                    </a:lnTo>
                    <a:lnTo>
                      <a:pt x="16" y="52"/>
                    </a:lnTo>
                    <a:lnTo>
                      <a:pt x="10" y="50"/>
                    </a:lnTo>
                    <a:lnTo>
                      <a:pt x="4" y="46"/>
                    </a:lnTo>
                    <a:lnTo>
                      <a:pt x="0" y="40"/>
                    </a:lnTo>
                    <a:lnTo>
                      <a:pt x="8" y="36"/>
                    </a:lnTo>
                    <a:lnTo>
                      <a:pt x="14" y="40"/>
                    </a:lnTo>
                    <a:lnTo>
                      <a:pt x="18" y="42"/>
                    </a:lnTo>
                    <a:lnTo>
                      <a:pt x="24" y="44"/>
                    </a:lnTo>
                    <a:lnTo>
                      <a:pt x="30" y="42"/>
                    </a:lnTo>
                    <a:lnTo>
                      <a:pt x="32" y="40"/>
                    </a:lnTo>
                    <a:lnTo>
                      <a:pt x="34" y="36"/>
                    </a:lnTo>
                    <a:lnTo>
                      <a:pt x="32" y="34"/>
                    </a:lnTo>
                    <a:lnTo>
                      <a:pt x="30" y="32"/>
                    </a:lnTo>
                    <a:lnTo>
                      <a:pt x="24" y="30"/>
                    </a:lnTo>
                    <a:lnTo>
                      <a:pt x="18" y="28"/>
                    </a:lnTo>
                    <a:lnTo>
                      <a:pt x="12" y="28"/>
                    </a:lnTo>
                    <a:lnTo>
                      <a:pt x="8" y="24"/>
                    </a:lnTo>
                    <a:lnTo>
                      <a:pt x="4" y="20"/>
                    </a:lnTo>
                    <a:lnTo>
                      <a:pt x="2" y="14"/>
                    </a:lnTo>
                    <a:lnTo>
                      <a:pt x="4" y="8"/>
                    </a:lnTo>
                    <a:lnTo>
                      <a:pt x="8" y="4"/>
                    </a:lnTo>
                    <a:lnTo>
                      <a:pt x="14" y="0"/>
                    </a:lnTo>
                    <a:lnTo>
                      <a:pt x="22" y="0"/>
                    </a:lnTo>
                    <a:lnTo>
                      <a:pt x="32" y="0"/>
                    </a:lnTo>
                    <a:lnTo>
                      <a:pt x="38" y="4"/>
                    </a:lnTo>
                    <a:lnTo>
                      <a:pt x="42" y="10"/>
                    </a:lnTo>
                    <a:lnTo>
                      <a:pt x="36" y="16"/>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399" name="Freeform 393">
                <a:extLst>
                  <a:ext uri="{FF2B5EF4-FFF2-40B4-BE49-F238E27FC236}">
                    <a16:creationId xmlns:a16="http://schemas.microsoft.com/office/drawing/2014/main" id="{F59307A5-0D4C-8E6E-A558-76A21583452D}"/>
                  </a:ext>
                </a:extLst>
              </p:cNvPr>
              <p:cNvSpPr>
                <a:spLocks/>
              </p:cNvSpPr>
              <p:nvPr/>
            </p:nvSpPr>
            <p:spPr bwMode="auto">
              <a:xfrm>
                <a:off x="6725636" y="1497570"/>
                <a:ext cx="60034" cy="94505"/>
              </a:xfrm>
              <a:custGeom>
                <a:avLst/>
                <a:gdLst>
                  <a:gd name="T0" fmla="*/ 0 w 36"/>
                  <a:gd name="T1" fmla="*/ 2147483647 h 50"/>
                  <a:gd name="T2" fmla="*/ 0 w 36"/>
                  <a:gd name="T3" fmla="*/ 0 h 50"/>
                  <a:gd name="T4" fmla="*/ 2147483647 w 36"/>
                  <a:gd name="T5" fmla="*/ 0 h 50"/>
                  <a:gd name="T6" fmla="*/ 2147483647 w 36"/>
                  <a:gd name="T7" fmla="*/ 2147483647 h 50"/>
                  <a:gd name="T8" fmla="*/ 2147483647 w 36"/>
                  <a:gd name="T9" fmla="*/ 2147483647 h 50"/>
                  <a:gd name="T10" fmla="*/ 2147483647 w 36"/>
                  <a:gd name="T11" fmla="*/ 2147483647 h 50"/>
                  <a:gd name="T12" fmla="*/ 2147483647 w 36"/>
                  <a:gd name="T13" fmla="*/ 2147483647 h 50"/>
                  <a:gd name="T14" fmla="*/ 2147483647 w 36"/>
                  <a:gd name="T15" fmla="*/ 2147483647 h 50"/>
                  <a:gd name="T16" fmla="*/ 2147483647 w 36"/>
                  <a:gd name="T17" fmla="*/ 2147483647 h 50"/>
                  <a:gd name="T18" fmla="*/ 2147483647 w 36"/>
                  <a:gd name="T19" fmla="*/ 2147483647 h 50"/>
                  <a:gd name="T20" fmla="*/ 2147483647 w 36"/>
                  <a:gd name="T21" fmla="*/ 2147483647 h 50"/>
                  <a:gd name="T22" fmla="*/ 2147483647 w 36"/>
                  <a:gd name="T23" fmla="*/ 2147483647 h 50"/>
                  <a:gd name="T24" fmla="*/ 0 w 36"/>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0"/>
                  <a:gd name="T41" fmla="*/ 36 w 36"/>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0">
                    <a:moveTo>
                      <a:pt x="0" y="50"/>
                    </a:moveTo>
                    <a:lnTo>
                      <a:pt x="0" y="0"/>
                    </a:lnTo>
                    <a:lnTo>
                      <a:pt x="36" y="0"/>
                    </a:lnTo>
                    <a:lnTo>
                      <a:pt x="36" y="8"/>
                    </a:lnTo>
                    <a:lnTo>
                      <a:pt x="10" y="8"/>
                    </a:lnTo>
                    <a:lnTo>
                      <a:pt x="10" y="20"/>
                    </a:lnTo>
                    <a:lnTo>
                      <a:pt x="34" y="20"/>
                    </a:lnTo>
                    <a:lnTo>
                      <a:pt x="34" y="28"/>
                    </a:lnTo>
                    <a:lnTo>
                      <a:pt x="10" y="28"/>
                    </a:lnTo>
                    <a:lnTo>
                      <a:pt x="10" y="42"/>
                    </a:lnTo>
                    <a:lnTo>
                      <a:pt x="36" y="42"/>
                    </a:lnTo>
                    <a:lnTo>
                      <a:pt x="36" y="50"/>
                    </a:lnTo>
                    <a:lnTo>
                      <a:pt x="0"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00" name="Freeform 394">
                <a:extLst>
                  <a:ext uri="{FF2B5EF4-FFF2-40B4-BE49-F238E27FC236}">
                    <a16:creationId xmlns:a16="http://schemas.microsoft.com/office/drawing/2014/main" id="{78FDF15C-D564-F501-D91C-4D93C708A273}"/>
                  </a:ext>
                </a:extLst>
              </p:cNvPr>
              <p:cNvSpPr>
                <a:spLocks noEditPoints="1"/>
              </p:cNvSpPr>
              <p:nvPr/>
            </p:nvSpPr>
            <p:spPr bwMode="auto">
              <a:xfrm>
                <a:off x="6805681" y="1497570"/>
                <a:ext cx="63368" cy="94505"/>
              </a:xfrm>
              <a:custGeom>
                <a:avLst/>
                <a:gdLst>
                  <a:gd name="T0" fmla="*/ 2147483647 w 38"/>
                  <a:gd name="T1" fmla="*/ 0 h 50"/>
                  <a:gd name="T2" fmla="*/ 2147483647 w 38"/>
                  <a:gd name="T3" fmla="*/ 0 h 50"/>
                  <a:gd name="T4" fmla="*/ 2147483647 w 38"/>
                  <a:gd name="T5" fmla="*/ 2147483647 h 50"/>
                  <a:gd name="T6" fmla="*/ 2147483647 w 38"/>
                  <a:gd name="T7" fmla="*/ 2147483647 h 50"/>
                  <a:gd name="T8" fmla="*/ 2147483647 w 38"/>
                  <a:gd name="T9" fmla="*/ 2147483647 h 50"/>
                  <a:gd name="T10" fmla="*/ 2147483647 w 38"/>
                  <a:gd name="T11" fmla="*/ 2147483647 h 50"/>
                  <a:gd name="T12" fmla="*/ 2147483647 w 38"/>
                  <a:gd name="T13" fmla="*/ 2147483647 h 50"/>
                  <a:gd name="T14" fmla="*/ 2147483647 w 38"/>
                  <a:gd name="T15" fmla="*/ 2147483647 h 50"/>
                  <a:gd name="T16" fmla="*/ 2147483647 w 38"/>
                  <a:gd name="T17" fmla="*/ 2147483647 h 50"/>
                  <a:gd name="T18" fmla="*/ 2147483647 w 38"/>
                  <a:gd name="T19" fmla="*/ 2147483647 h 50"/>
                  <a:gd name="T20" fmla="*/ 2147483647 w 38"/>
                  <a:gd name="T21" fmla="*/ 2147483647 h 50"/>
                  <a:gd name="T22" fmla="*/ 2147483647 w 38"/>
                  <a:gd name="T23" fmla="*/ 2147483647 h 50"/>
                  <a:gd name="T24" fmla="*/ 2147483647 w 38"/>
                  <a:gd name="T25" fmla="*/ 2147483647 h 50"/>
                  <a:gd name="T26" fmla="*/ 2147483647 w 38"/>
                  <a:gd name="T27" fmla="*/ 2147483647 h 50"/>
                  <a:gd name="T28" fmla="*/ 2147483647 w 38"/>
                  <a:gd name="T29" fmla="*/ 2147483647 h 50"/>
                  <a:gd name="T30" fmla="*/ 2147483647 w 38"/>
                  <a:gd name="T31" fmla="*/ 2147483647 h 50"/>
                  <a:gd name="T32" fmla="*/ 0 w 38"/>
                  <a:gd name="T33" fmla="*/ 2147483647 h 50"/>
                  <a:gd name="T34" fmla="*/ 0 w 38"/>
                  <a:gd name="T35" fmla="*/ 0 h 50"/>
                  <a:gd name="T36" fmla="*/ 2147483647 w 38"/>
                  <a:gd name="T37" fmla="*/ 0 h 50"/>
                  <a:gd name="T38" fmla="*/ 2147483647 w 38"/>
                  <a:gd name="T39" fmla="*/ 2147483647 h 50"/>
                  <a:gd name="T40" fmla="*/ 2147483647 w 38"/>
                  <a:gd name="T41" fmla="*/ 2147483647 h 50"/>
                  <a:gd name="T42" fmla="*/ 2147483647 w 38"/>
                  <a:gd name="T43" fmla="*/ 2147483647 h 50"/>
                  <a:gd name="T44" fmla="*/ 2147483647 w 38"/>
                  <a:gd name="T45" fmla="*/ 2147483647 h 50"/>
                  <a:gd name="T46" fmla="*/ 2147483647 w 38"/>
                  <a:gd name="T47" fmla="*/ 2147483647 h 50"/>
                  <a:gd name="T48" fmla="*/ 2147483647 w 38"/>
                  <a:gd name="T49" fmla="*/ 2147483647 h 50"/>
                  <a:gd name="T50" fmla="*/ 2147483647 w 38"/>
                  <a:gd name="T51" fmla="*/ 2147483647 h 50"/>
                  <a:gd name="T52" fmla="*/ 2147483647 w 38"/>
                  <a:gd name="T53" fmla="*/ 2147483647 h 50"/>
                  <a:gd name="T54" fmla="*/ 2147483647 w 38"/>
                  <a:gd name="T55" fmla="*/ 2147483647 h 50"/>
                  <a:gd name="T56" fmla="*/ 2147483647 w 38"/>
                  <a:gd name="T57" fmla="*/ 2147483647 h 50"/>
                  <a:gd name="T58" fmla="*/ 2147483647 w 38"/>
                  <a:gd name="T59" fmla="*/ 2147483647 h 50"/>
                  <a:gd name="T60" fmla="*/ 2147483647 w 38"/>
                  <a:gd name="T61" fmla="*/ 2147483647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
                  <a:gd name="T94" fmla="*/ 0 h 50"/>
                  <a:gd name="T95" fmla="*/ 38 w 38"/>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 h="50">
                    <a:moveTo>
                      <a:pt x="22" y="0"/>
                    </a:moveTo>
                    <a:lnTo>
                      <a:pt x="22" y="0"/>
                    </a:lnTo>
                    <a:lnTo>
                      <a:pt x="28" y="2"/>
                    </a:lnTo>
                    <a:lnTo>
                      <a:pt x="34" y="4"/>
                    </a:lnTo>
                    <a:lnTo>
                      <a:pt x="36" y="10"/>
                    </a:lnTo>
                    <a:lnTo>
                      <a:pt x="38" y="16"/>
                    </a:lnTo>
                    <a:lnTo>
                      <a:pt x="38" y="20"/>
                    </a:lnTo>
                    <a:lnTo>
                      <a:pt x="36" y="24"/>
                    </a:lnTo>
                    <a:lnTo>
                      <a:pt x="32" y="28"/>
                    </a:lnTo>
                    <a:lnTo>
                      <a:pt x="28" y="30"/>
                    </a:lnTo>
                    <a:lnTo>
                      <a:pt x="38" y="50"/>
                    </a:lnTo>
                    <a:lnTo>
                      <a:pt x="28" y="50"/>
                    </a:lnTo>
                    <a:lnTo>
                      <a:pt x="18" y="32"/>
                    </a:lnTo>
                    <a:lnTo>
                      <a:pt x="10" y="32"/>
                    </a:lnTo>
                    <a:lnTo>
                      <a:pt x="10" y="50"/>
                    </a:lnTo>
                    <a:lnTo>
                      <a:pt x="0" y="50"/>
                    </a:lnTo>
                    <a:lnTo>
                      <a:pt x="0" y="0"/>
                    </a:lnTo>
                    <a:lnTo>
                      <a:pt x="22" y="0"/>
                    </a:lnTo>
                    <a:close/>
                    <a:moveTo>
                      <a:pt x="10" y="24"/>
                    </a:moveTo>
                    <a:lnTo>
                      <a:pt x="18" y="24"/>
                    </a:lnTo>
                    <a:lnTo>
                      <a:pt x="26" y="22"/>
                    </a:lnTo>
                    <a:lnTo>
                      <a:pt x="28" y="20"/>
                    </a:lnTo>
                    <a:lnTo>
                      <a:pt x="28" y="16"/>
                    </a:lnTo>
                    <a:lnTo>
                      <a:pt x="28" y="12"/>
                    </a:lnTo>
                    <a:lnTo>
                      <a:pt x="26" y="10"/>
                    </a:lnTo>
                    <a:lnTo>
                      <a:pt x="18" y="8"/>
                    </a:lnTo>
                    <a:lnTo>
                      <a:pt x="10" y="8"/>
                    </a:lnTo>
                    <a:lnTo>
                      <a:pt x="10" y="24"/>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01" name="Freeform 395">
                <a:extLst>
                  <a:ext uri="{FF2B5EF4-FFF2-40B4-BE49-F238E27FC236}">
                    <a16:creationId xmlns:a16="http://schemas.microsoft.com/office/drawing/2014/main" id="{BE3470FF-EDDF-93A0-FEA7-3B7684D7B185}"/>
                  </a:ext>
                </a:extLst>
              </p:cNvPr>
              <p:cNvSpPr>
                <a:spLocks/>
              </p:cNvSpPr>
              <p:nvPr/>
            </p:nvSpPr>
            <p:spPr bwMode="auto">
              <a:xfrm>
                <a:off x="6875719" y="1497570"/>
                <a:ext cx="70039" cy="94505"/>
              </a:xfrm>
              <a:custGeom>
                <a:avLst/>
                <a:gdLst>
                  <a:gd name="T0" fmla="*/ 2147483647 w 42"/>
                  <a:gd name="T1" fmla="*/ 2147483647 h 50"/>
                  <a:gd name="T2" fmla="*/ 2147483647 w 42"/>
                  <a:gd name="T3" fmla="*/ 2147483647 h 50"/>
                  <a:gd name="T4" fmla="*/ 0 w 42"/>
                  <a:gd name="T5" fmla="*/ 0 h 50"/>
                  <a:gd name="T6" fmla="*/ 2147483647 w 42"/>
                  <a:gd name="T7" fmla="*/ 0 h 50"/>
                  <a:gd name="T8" fmla="*/ 2147483647 w 42"/>
                  <a:gd name="T9" fmla="*/ 2147483647 h 50"/>
                  <a:gd name="T10" fmla="*/ 2147483647 w 42"/>
                  <a:gd name="T11" fmla="*/ 0 h 50"/>
                  <a:gd name="T12" fmla="*/ 2147483647 w 42"/>
                  <a:gd name="T13" fmla="*/ 0 h 50"/>
                  <a:gd name="T14" fmla="*/ 2147483647 w 42"/>
                  <a:gd name="T15" fmla="*/ 2147483647 h 50"/>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0"/>
                  <a:gd name="T26" fmla="*/ 42 w 42"/>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0">
                    <a:moveTo>
                      <a:pt x="28" y="50"/>
                    </a:moveTo>
                    <a:lnTo>
                      <a:pt x="16" y="50"/>
                    </a:lnTo>
                    <a:lnTo>
                      <a:pt x="0" y="0"/>
                    </a:lnTo>
                    <a:lnTo>
                      <a:pt x="10" y="0"/>
                    </a:lnTo>
                    <a:lnTo>
                      <a:pt x="22" y="40"/>
                    </a:lnTo>
                    <a:lnTo>
                      <a:pt x="32" y="0"/>
                    </a:lnTo>
                    <a:lnTo>
                      <a:pt x="42" y="0"/>
                    </a:lnTo>
                    <a:lnTo>
                      <a:pt x="28"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02" name="Rectangle 396">
                <a:extLst>
                  <a:ext uri="{FF2B5EF4-FFF2-40B4-BE49-F238E27FC236}">
                    <a16:creationId xmlns:a16="http://schemas.microsoft.com/office/drawing/2014/main" id="{AB5E4DEB-2199-4C55-6EC6-3441F50C446C}"/>
                  </a:ext>
                </a:extLst>
              </p:cNvPr>
              <p:cNvSpPr>
                <a:spLocks noChangeArrowheads="1"/>
              </p:cNvSpPr>
              <p:nvPr/>
            </p:nvSpPr>
            <p:spPr bwMode="auto">
              <a:xfrm>
                <a:off x="6959100" y="1497570"/>
                <a:ext cx="16676" cy="94505"/>
              </a:xfrm>
              <a:prstGeom prst="rect">
                <a:avLst/>
              </a:prstGeom>
              <a:solidFill>
                <a:srgbClr val="000000"/>
              </a:solidFill>
              <a:ln w="952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03" name="Freeform 397">
                <a:extLst>
                  <a:ext uri="{FF2B5EF4-FFF2-40B4-BE49-F238E27FC236}">
                    <a16:creationId xmlns:a16="http://schemas.microsoft.com/office/drawing/2014/main" id="{056C690A-2E17-7C15-3655-DBE1266AD3DD}"/>
                  </a:ext>
                </a:extLst>
              </p:cNvPr>
              <p:cNvSpPr>
                <a:spLocks/>
              </p:cNvSpPr>
              <p:nvPr/>
            </p:nvSpPr>
            <p:spPr bwMode="auto">
              <a:xfrm>
                <a:off x="6992451" y="1497570"/>
                <a:ext cx="73374" cy="98285"/>
              </a:xfrm>
              <a:custGeom>
                <a:avLst/>
                <a:gdLst>
                  <a:gd name="T0" fmla="*/ 2147483647 w 44"/>
                  <a:gd name="T1" fmla="*/ 2147483647 h 52"/>
                  <a:gd name="T2" fmla="*/ 2147483647 w 44"/>
                  <a:gd name="T3" fmla="*/ 2147483647 h 52"/>
                  <a:gd name="T4" fmla="*/ 2147483647 w 44"/>
                  <a:gd name="T5" fmla="*/ 2147483647 h 52"/>
                  <a:gd name="T6" fmla="*/ 2147483647 w 44"/>
                  <a:gd name="T7" fmla="*/ 2147483647 h 52"/>
                  <a:gd name="T8" fmla="*/ 2147483647 w 44"/>
                  <a:gd name="T9" fmla="*/ 2147483647 h 52"/>
                  <a:gd name="T10" fmla="*/ 2147483647 w 44"/>
                  <a:gd name="T11" fmla="*/ 2147483647 h 52"/>
                  <a:gd name="T12" fmla="*/ 2147483647 w 44"/>
                  <a:gd name="T13" fmla="*/ 2147483647 h 52"/>
                  <a:gd name="T14" fmla="*/ 2147483647 w 44"/>
                  <a:gd name="T15" fmla="*/ 2147483647 h 52"/>
                  <a:gd name="T16" fmla="*/ 2147483647 w 44"/>
                  <a:gd name="T17" fmla="*/ 2147483647 h 52"/>
                  <a:gd name="T18" fmla="*/ 2147483647 w 44"/>
                  <a:gd name="T19" fmla="*/ 2147483647 h 52"/>
                  <a:gd name="T20" fmla="*/ 0 w 44"/>
                  <a:gd name="T21" fmla="*/ 2147483647 h 52"/>
                  <a:gd name="T22" fmla="*/ 0 w 44"/>
                  <a:gd name="T23" fmla="*/ 2147483647 h 52"/>
                  <a:gd name="T24" fmla="*/ 0 w 44"/>
                  <a:gd name="T25" fmla="*/ 2147483647 h 52"/>
                  <a:gd name="T26" fmla="*/ 2147483647 w 44"/>
                  <a:gd name="T27" fmla="*/ 2147483647 h 52"/>
                  <a:gd name="T28" fmla="*/ 2147483647 w 44"/>
                  <a:gd name="T29" fmla="*/ 2147483647 h 52"/>
                  <a:gd name="T30" fmla="*/ 2147483647 w 44"/>
                  <a:gd name="T31" fmla="*/ 0 h 52"/>
                  <a:gd name="T32" fmla="*/ 2147483647 w 44"/>
                  <a:gd name="T33" fmla="*/ 0 h 52"/>
                  <a:gd name="T34" fmla="*/ 2147483647 w 44"/>
                  <a:gd name="T35" fmla="*/ 0 h 52"/>
                  <a:gd name="T36" fmla="*/ 2147483647 w 44"/>
                  <a:gd name="T37" fmla="*/ 0 h 52"/>
                  <a:gd name="T38" fmla="*/ 2147483647 w 44"/>
                  <a:gd name="T39" fmla="*/ 2147483647 h 52"/>
                  <a:gd name="T40" fmla="*/ 2147483647 w 44"/>
                  <a:gd name="T41" fmla="*/ 2147483647 h 52"/>
                  <a:gd name="T42" fmla="*/ 2147483647 w 44"/>
                  <a:gd name="T43" fmla="*/ 2147483647 h 52"/>
                  <a:gd name="T44" fmla="*/ 2147483647 w 44"/>
                  <a:gd name="T45" fmla="*/ 2147483647 h 52"/>
                  <a:gd name="T46" fmla="*/ 2147483647 w 44"/>
                  <a:gd name="T47" fmla="*/ 2147483647 h 52"/>
                  <a:gd name="T48" fmla="*/ 2147483647 w 44"/>
                  <a:gd name="T49" fmla="*/ 2147483647 h 52"/>
                  <a:gd name="T50" fmla="*/ 2147483647 w 44"/>
                  <a:gd name="T51" fmla="*/ 2147483647 h 52"/>
                  <a:gd name="T52" fmla="*/ 2147483647 w 44"/>
                  <a:gd name="T53" fmla="*/ 2147483647 h 52"/>
                  <a:gd name="T54" fmla="*/ 2147483647 w 44"/>
                  <a:gd name="T55" fmla="*/ 2147483647 h 52"/>
                  <a:gd name="T56" fmla="*/ 2147483647 w 44"/>
                  <a:gd name="T57" fmla="*/ 2147483647 h 52"/>
                  <a:gd name="T58" fmla="*/ 2147483647 w 44"/>
                  <a:gd name="T59" fmla="*/ 2147483647 h 52"/>
                  <a:gd name="T60" fmla="*/ 2147483647 w 44"/>
                  <a:gd name="T61" fmla="*/ 2147483647 h 52"/>
                  <a:gd name="T62" fmla="*/ 2147483647 w 44"/>
                  <a:gd name="T63" fmla="*/ 2147483647 h 52"/>
                  <a:gd name="T64" fmla="*/ 2147483647 w 44"/>
                  <a:gd name="T65" fmla="*/ 2147483647 h 52"/>
                  <a:gd name="T66" fmla="*/ 2147483647 w 44"/>
                  <a:gd name="T67" fmla="*/ 2147483647 h 52"/>
                  <a:gd name="T68" fmla="*/ 2147483647 w 44"/>
                  <a:gd name="T69" fmla="*/ 2147483647 h 52"/>
                  <a:gd name="T70" fmla="*/ 2147483647 w 44"/>
                  <a:gd name="T71" fmla="*/ 2147483647 h 52"/>
                  <a:gd name="T72" fmla="*/ 2147483647 w 44"/>
                  <a:gd name="T73" fmla="*/ 2147483647 h 52"/>
                  <a:gd name="T74" fmla="*/ 2147483647 w 44"/>
                  <a:gd name="T75" fmla="*/ 2147483647 h 52"/>
                  <a:gd name="T76" fmla="*/ 2147483647 w 44"/>
                  <a:gd name="T77" fmla="*/ 2147483647 h 52"/>
                  <a:gd name="T78" fmla="*/ 2147483647 w 44"/>
                  <a:gd name="T79" fmla="*/ 2147483647 h 52"/>
                  <a:gd name="T80" fmla="*/ 2147483647 w 44"/>
                  <a:gd name="T81" fmla="*/ 2147483647 h 52"/>
                  <a:gd name="T82" fmla="*/ 2147483647 w 44"/>
                  <a:gd name="T83" fmla="*/ 2147483647 h 52"/>
                  <a:gd name="T84" fmla="*/ 2147483647 w 44"/>
                  <a:gd name="T85" fmla="*/ 2147483647 h 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
                  <a:gd name="T130" fmla="*/ 0 h 52"/>
                  <a:gd name="T131" fmla="*/ 44 w 44"/>
                  <a:gd name="T132" fmla="*/ 52 h 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 h="52">
                    <a:moveTo>
                      <a:pt x="44" y="36"/>
                    </a:moveTo>
                    <a:lnTo>
                      <a:pt x="44" y="36"/>
                    </a:lnTo>
                    <a:lnTo>
                      <a:pt x="42" y="40"/>
                    </a:lnTo>
                    <a:lnTo>
                      <a:pt x="38" y="46"/>
                    </a:lnTo>
                    <a:lnTo>
                      <a:pt x="32" y="50"/>
                    </a:lnTo>
                    <a:lnTo>
                      <a:pt x="22" y="52"/>
                    </a:lnTo>
                    <a:lnTo>
                      <a:pt x="14" y="50"/>
                    </a:lnTo>
                    <a:lnTo>
                      <a:pt x="6" y="46"/>
                    </a:lnTo>
                    <a:lnTo>
                      <a:pt x="2" y="36"/>
                    </a:lnTo>
                    <a:lnTo>
                      <a:pt x="0" y="24"/>
                    </a:lnTo>
                    <a:lnTo>
                      <a:pt x="0" y="16"/>
                    </a:lnTo>
                    <a:lnTo>
                      <a:pt x="4" y="8"/>
                    </a:lnTo>
                    <a:lnTo>
                      <a:pt x="12" y="2"/>
                    </a:lnTo>
                    <a:lnTo>
                      <a:pt x="18" y="0"/>
                    </a:lnTo>
                    <a:lnTo>
                      <a:pt x="24" y="0"/>
                    </a:lnTo>
                    <a:lnTo>
                      <a:pt x="32" y="0"/>
                    </a:lnTo>
                    <a:lnTo>
                      <a:pt x="38" y="4"/>
                    </a:lnTo>
                    <a:lnTo>
                      <a:pt x="42" y="10"/>
                    </a:lnTo>
                    <a:lnTo>
                      <a:pt x="44" y="14"/>
                    </a:lnTo>
                    <a:lnTo>
                      <a:pt x="34" y="18"/>
                    </a:lnTo>
                    <a:lnTo>
                      <a:pt x="34" y="14"/>
                    </a:lnTo>
                    <a:lnTo>
                      <a:pt x="30" y="10"/>
                    </a:lnTo>
                    <a:lnTo>
                      <a:pt x="28" y="8"/>
                    </a:lnTo>
                    <a:lnTo>
                      <a:pt x="24" y="8"/>
                    </a:lnTo>
                    <a:lnTo>
                      <a:pt x="18" y="10"/>
                    </a:lnTo>
                    <a:lnTo>
                      <a:pt x="14" y="12"/>
                    </a:lnTo>
                    <a:lnTo>
                      <a:pt x="10" y="18"/>
                    </a:lnTo>
                    <a:lnTo>
                      <a:pt x="10" y="26"/>
                    </a:lnTo>
                    <a:lnTo>
                      <a:pt x="10" y="30"/>
                    </a:lnTo>
                    <a:lnTo>
                      <a:pt x="12" y="36"/>
                    </a:lnTo>
                    <a:lnTo>
                      <a:pt x="16" y="40"/>
                    </a:lnTo>
                    <a:lnTo>
                      <a:pt x="24" y="42"/>
                    </a:lnTo>
                    <a:lnTo>
                      <a:pt x="28" y="42"/>
                    </a:lnTo>
                    <a:lnTo>
                      <a:pt x="32" y="40"/>
                    </a:lnTo>
                    <a:lnTo>
                      <a:pt x="36" y="32"/>
                    </a:lnTo>
                    <a:lnTo>
                      <a:pt x="44" y="36"/>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sp>
            <p:nvSpPr>
              <p:cNvPr id="404" name="Freeform 398">
                <a:extLst>
                  <a:ext uri="{FF2B5EF4-FFF2-40B4-BE49-F238E27FC236}">
                    <a16:creationId xmlns:a16="http://schemas.microsoft.com/office/drawing/2014/main" id="{DCC5AE82-8201-E4E2-0089-C9CAAAD09C52}"/>
                  </a:ext>
                </a:extLst>
              </p:cNvPr>
              <p:cNvSpPr>
                <a:spLocks/>
              </p:cNvSpPr>
              <p:nvPr/>
            </p:nvSpPr>
            <p:spPr bwMode="auto">
              <a:xfrm>
                <a:off x="7079166" y="1497570"/>
                <a:ext cx="63368" cy="94505"/>
              </a:xfrm>
              <a:custGeom>
                <a:avLst/>
                <a:gdLst>
                  <a:gd name="T0" fmla="*/ 0 w 38"/>
                  <a:gd name="T1" fmla="*/ 2147483647 h 50"/>
                  <a:gd name="T2" fmla="*/ 0 w 38"/>
                  <a:gd name="T3" fmla="*/ 0 h 50"/>
                  <a:gd name="T4" fmla="*/ 2147483647 w 38"/>
                  <a:gd name="T5" fmla="*/ 0 h 50"/>
                  <a:gd name="T6" fmla="*/ 2147483647 w 38"/>
                  <a:gd name="T7" fmla="*/ 2147483647 h 50"/>
                  <a:gd name="T8" fmla="*/ 2147483647 w 38"/>
                  <a:gd name="T9" fmla="*/ 2147483647 h 50"/>
                  <a:gd name="T10" fmla="*/ 2147483647 w 38"/>
                  <a:gd name="T11" fmla="*/ 2147483647 h 50"/>
                  <a:gd name="T12" fmla="*/ 2147483647 w 38"/>
                  <a:gd name="T13" fmla="*/ 2147483647 h 50"/>
                  <a:gd name="T14" fmla="*/ 2147483647 w 38"/>
                  <a:gd name="T15" fmla="*/ 2147483647 h 50"/>
                  <a:gd name="T16" fmla="*/ 2147483647 w 38"/>
                  <a:gd name="T17" fmla="*/ 2147483647 h 50"/>
                  <a:gd name="T18" fmla="*/ 2147483647 w 38"/>
                  <a:gd name="T19" fmla="*/ 2147483647 h 50"/>
                  <a:gd name="T20" fmla="*/ 2147483647 w 38"/>
                  <a:gd name="T21" fmla="*/ 2147483647 h 50"/>
                  <a:gd name="T22" fmla="*/ 2147483647 w 38"/>
                  <a:gd name="T23" fmla="*/ 2147483647 h 50"/>
                  <a:gd name="T24" fmla="*/ 0 w 38"/>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50"/>
                  <a:gd name="T41" fmla="*/ 38 w 38"/>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50">
                    <a:moveTo>
                      <a:pt x="0" y="50"/>
                    </a:moveTo>
                    <a:lnTo>
                      <a:pt x="0" y="0"/>
                    </a:lnTo>
                    <a:lnTo>
                      <a:pt x="36" y="0"/>
                    </a:lnTo>
                    <a:lnTo>
                      <a:pt x="36" y="8"/>
                    </a:lnTo>
                    <a:lnTo>
                      <a:pt x="10" y="8"/>
                    </a:lnTo>
                    <a:lnTo>
                      <a:pt x="10" y="20"/>
                    </a:lnTo>
                    <a:lnTo>
                      <a:pt x="34" y="20"/>
                    </a:lnTo>
                    <a:lnTo>
                      <a:pt x="34" y="28"/>
                    </a:lnTo>
                    <a:lnTo>
                      <a:pt x="10" y="28"/>
                    </a:lnTo>
                    <a:lnTo>
                      <a:pt x="10" y="42"/>
                    </a:lnTo>
                    <a:lnTo>
                      <a:pt x="38" y="42"/>
                    </a:lnTo>
                    <a:lnTo>
                      <a:pt x="38" y="50"/>
                    </a:lnTo>
                    <a:lnTo>
                      <a:pt x="0" y="50"/>
                    </a:lnTo>
                    <a:close/>
                  </a:path>
                </a:pathLst>
              </a:custGeom>
              <a:solidFill>
                <a:srgbClr val="000000"/>
              </a:solidFill>
              <a:ln w="9525">
                <a:no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Trebuchet MS" panose="020B0603020202020204" pitchFamily="34" charset="0"/>
                </a:endParaRPr>
              </a:p>
            </p:txBody>
          </p:sp>
        </p:grpSp>
        <p:sp>
          <p:nvSpPr>
            <p:cNvPr id="363" name="TextBox 404">
              <a:extLst>
                <a:ext uri="{FF2B5EF4-FFF2-40B4-BE49-F238E27FC236}">
                  <a16:creationId xmlns:a16="http://schemas.microsoft.com/office/drawing/2014/main" id="{09DA6A72-153E-DAC6-6407-60E476F6B1C9}"/>
                </a:ext>
              </a:extLst>
            </p:cNvPr>
            <p:cNvSpPr txBox="1">
              <a:spLocks noChangeArrowheads="1"/>
            </p:cNvSpPr>
            <p:nvPr/>
          </p:nvSpPr>
          <p:spPr bwMode="auto">
            <a:xfrm>
              <a:off x="7304992" y="3547712"/>
              <a:ext cx="422093" cy="246221"/>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Trebuchet MS" panose="020B0603020202020204" pitchFamily="34" charset="0"/>
                </a:rPr>
                <a:t>IPS</a:t>
              </a:r>
            </a:p>
          </p:txBody>
        </p:sp>
        <p:sp>
          <p:nvSpPr>
            <p:cNvPr id="435" name="TextBox 3">
              <a:extLst>
                <a:ext uri="{FF2B5EF4-FFF2-40B4-BE49-F238E27FC236}">
                  <a16:creationId xmlns:a16="http://schemas.microsoft.com/office/drawing/2014/main" id="{93BB4A3F-A959-9614-F8CA-41515575A6C0}"/>
                </a:ext>
              </a:extLst>
            </p:cNvPr>
            <p:cNvSpPr txBox="1">
              <a:spLocks noChangeArrowheads="1"/>
            </p:cNvSpPr>
            <p:nvPr/>
          </p:nvSpPr>
          <p:spPr bwMode="auto">
            <a:xfrm>
              <a:off x="8606534" y="4446175"/>
              <a:ext cx="1518693" cy="461665"/>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Trebuchet MS" panose="020B0603020202020204" pitchFamily="34" charset="0"/>
                  <a:ea typeface="Open Sans" panose="020B0606030504020204" pitchFamily="34" charset="0"/>
                  <a:cs typeface="Open Sans" panose="020B0606030504020204" pitchFamily="34" charset="0"/>
                </a:rPr>
                <a:t>Target Applications and Services</a:t>
              </a:r>
            </a:p>
          </p:txBody>
        </p:sp>
      </p:grpSp>
    </p:spTree>
    <p:extLst>
      <p:ext uri="{BB962C8B-B14F-4D97-AF65-F5344CB8AC3E}">
        <p14:creationId xmlns:p14="http://schemas.microsoft.com/office/powerpoint/2010/main" val="427300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8B77CDD-CCF4-2BC2-EE1B-B5840D52D9D7}"/>
              </a:ext>
            </a:extLst>
          </p:cNvPr>
          <p:cNvSpPr txBox="1">
            <a:spLocks/>
          </p:cNvSpPr>
          <p:nvPr/>
        </p:nvSpPr>
        <p:spPr>
          <a:xfrm>
            <a:off x="356075" y="346874"/>
            <a:ext cx="10060254" cy="615540"/>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a:lstStyle>
          <a:p>
            <a:r>
              <a:rPr lang="en-US" sz="3200">
                <a:solidFill>
                  <a:schemeClr val="bg1"/>
                </a:solidFill>
              </a:rPr>
              <a:t>Anatomy of a DDoS attack</a:t>
            </a:r>
            <a:endParaRPr lang="en-IN" sz="3200" dirty="0">
              <a:solidFill>
                <a:schemeClr val="bg1"/>
              </a:solidFill>
            </a:endParaRPr>
          </a:p>
        </p:txBody>
      </p:sp>
      <p:pic>
        <p:nvPicPr>
          <p:cNvPr id="2" name="Picture 2">
            <a:extLst>
              <a:ext uri="{FF2B5EF4-FFF2-40B4-BE49-F238E27FC236}">
                <a16:creationId xmlns:a16="http://schemas.microsoft.com/office/drawing/2014/main" id="{2F64D9B0-494E-DACC-2DA5-D29AC2FDE0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35348"/>
            <a:ext cx="5530092" cy="4985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359F0E13-B7E4-6D5E-6232-08AF39981A52}"/>
              </a:ext>
            </a:extLst>
          </p:cNvPr>
          <p:cNvGrpSpPr/>
          <p:nvPr/>
        </p:nvGrpSpPr>
        <p:grpSpPr>
          <a:xfrm>
            <a:off x="474356" y="1235349"/>
            <a:ext cx="4982064" cy="4985254"/>
            <a:chOff x="1283826" y="1235347"/>
            <a:chExt cx="3115784" cy="4985254"/>
          </a:xfrm>
        </p:grpSpPr>
        <p:sp>
          <p:nvSpPr>
            <p:cNvPr id="7" name="Freeform: Shape 6">
              <a:extLst>
                <a:ext uri="{FF2B5EF4-FFF2-40B4-BE49-F238E27FC236}">
                  <a16:creationId xmlns:a16="http://schemas.microsoft.com/office/drawing/2014/main" id="{F74DE8C7-F15C-8B79-4F3B-E4A7AD23FE6E}"/>
                </a:ext>
              </a:extLst>
            </p:cNvPr>
            <p:cNvSpPr/>
            <p:nvPr/>
          </p:nvSpPr>
          <p:spPr>
            <a:xfrm>
              <a:off x="1283826" y="1235347"/>
              <a:ext cx="3115784" cy="778946"/>
            </a:xfrm>
            <a:custGeom>
              <a:avLst/>
              <a:gdLst>
                <a:gd name="connsiteX0" fmla="*/ 0 w 3115784"/>
                <a:gd name="connsiteY0" fmla="*/ 77895 h 778946"/>
                <a:gd name="connsiteX1" fmla="*/ 77895 w 3115784"/>
                <a:gd name="connsiteY1" fmla="*/ 0 h 778946"/>
                <a:gd name="connsiteX2" fmla="*/ 3037889 w 3115784"/>
                <a:gd name="connsiteY2" fmla="*/ 0 h 778946"/>
                <a:gd name="connsiteX3" fmla="*/ 3115784 w 3115784"/>
                <a:gd name="connsiteY3" fmla="*/ 77895 h 778946"/>
                <a:gd name="connsiteX4" fmla="*/ 3115784 w 3115784"/>
                <a:gd name="connsiteY4" fmla="*/ 701051 h 778946"/>
                <a:gd name="connsiteX5" fmla="*/ 3037889 w 3115784"/>
                <a:gd name="connsiteY5" fmla="*/ 778946 h 778946"/>
                <a:gd name="connsiteX6" fmla="*/ 77895 w 3115784"/>
                <a:gd name="connsiteY6" fmla="*/ 778946 h 778946"/>
                <a:gd name="connsiteX7" fmla="*/ 0 w 3115784"/>
                <a:gd name="connsiteY7" fmla="*/ 701051 h 778946"/>
                <a:gd name="connsiteX8" fmla="*/ 0 w 3115784"/>
                <a:gd name="connsiteY8" fmla="*/ 77895 h 7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5784" h="778946">
                  <a:moveTo>
                    <a:pt x="0" y="77895"/>
                  </a:moveTo>
                  <a:cubicBezTo>
                    <a:pt x="0" y="34875"/>
                    <a:pt x="34875" y="0"/>
                    <a:pt x="77895" y="0"/>
                  </a:cubicBezTo>
                  <a:lnTo>
                    <a:pt x="3037889" y="0"/>
                  </a:lnTo>
                  <a:cubicBezTo>
                    <a:pt x="3080909" y="0"/>
                    <a:pt x="3115784" y="34875"/>
                    <a:pt x="3115784" y="77895"/>
                  </a:cubicBezTo>
                  <a:lnTo>
                    <a:pt x="3115784" y="701051"/>
                  </a:lnTo>
                  <a:cubicBezTo>
                    <a:pt x="3115784" y="744071"/>
                    <a:pt x="3080909" y="778946"/>
                    <a:pt x="3037889" y="778946"/>
                  </a:cubicBezTo>
                  <a:lnTo>
                    <a:pt x="77895" y="778946"/>
                  </a:lnTo>
                  <a:cubicBezTo>
                    <a:pt x="34875" y="778946"/>
                    <a:pt x="0" y="744071"/>
                    <a:pt x="0" y="701051"/>
                  </a:cubicBezTo>
                  <a:lnTo>
                    <a:pt x="0" y="77895"/>
                  </a:lnTo>
                  <a:close/>
                </a:path>
              </a:pathLst>
            </a:custGeom>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0595" tIns="40595" rIns="40595" bIns="40595"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IN" sz="1400" kern="1200" dirty="0">
                  <a:latin typeface="Arial Nova" panose="020B0504020202020204" pitchFamily="34" charset="0"/>
                </a:rPr>
                <a:t>DDOS attacks are generated with aim of disruption of service</a:t>
              </a:r>
            </a:p>
          </p:txBody>
        </p:sp>
        <p:sp>
          <p:nvSpPr>
            <p:cNvPr id="8" name="Arrow: Right 7">
              <a:extLst>
                <a:ext uri="{FF2B5EF4-FFF2-40B4-BE49-F238E27FC236}">
                  <a16:creationId xmlns:a16="http://schemas.microsoft.com/office/drawing/2014/main" id="{FEAA05FB-6435-B962-EBD2-753867FF63CE}"/>
                </a:ext>
              </a:extLst>
            </p:cNvPr>
            <p:cNvSpPr/>
            <p:nvPr/>
          </p:nvSpPr>
          <p:spPr>
            <a:xfrm rot="5400000">
              <a:off x="2773560" y="2082450"/>
              <a:ext cx="136315" cy="136315"/>
            </a:xfrm>
            <a:prstGeom prst="rightArrow">
              <a:avLst>
                <a:gd name="adj1" fmla="val 66700"/>
                <a:gd name="adj2" fmla="val 50000"/>
              </a:avLst>
            </a:prstGeom>
            <a:ln>
              <a:noFill/>
            </a:ln>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a:lstStyle/>
            <a:p>
              <a:endParaRPr lang="en-IN"/>
            </a:p>
          </p:txBody>
        </p:sp>
        <p:sp>
          <p:nvSpPr>
            <p:cNvPr id="9" name="Freeform: Shape 8">
              <a:extLst>
                <a:ext uri="{FF2B5EF4-FFF2-40B4-BE49-F238E27FC236}">
                  <a16:creationId xmlns:a16="http://schemas.microsoft.com/office/drawing/2014/main" id="{D705146B-818C-C292-3B80-FE60D1AAAF5B}"/>
                </a:ext>
              </a:extLst>
            </p:cNvPr>
            <p:cNvSpPr/>
            <p:nvPr/>
          </p:nvSpPr>
          <p:spPr>
            <a:xfrm>
              <a:off x="1283826" y="2286924"/>
              <a:ext cx="3115784" cy="778946"/>
            </a:xfrm>
            <a:custGeom>
              <a:avLst/>
              <a:gdLst>
                <a:gd name="connsiteX0" fmla="*/ 0 w 3115784"/>
                <a:gd name="connsiteY0" fmla="*/ 77895 h 778946"/>
                <a:gd name="connsiteX1" fmla="*/ 77895 w 3115784"/>
                <a:gd name="connsiteY1" fmla="*/ 0 h 778946"/>
                <a:gd name="connsiteX2" fmla="*/ 3037889 w 3115784"/>
                <a:gd name="connsiteY2" fmla="*/ 0 h 778946"/>
                <a:gd name="connsiteX3" fmla="*/ 3115784 w 3115784"/>
                <a:gd name="connsiteY3" fmla="*/ 77895 h 778946"/>
                <a:gd name="connsiteX4" fmla="*/ 3115784 w 3115784"/>
                <a:gd name="connsiteY4" fmla="*/ 701051 h 778946"/>
                <a:gd name="connsiteX5" fmla="*/ 3037889 w 3115784"/>
                <a:gd name="connsiteY5" fmla="*/ 778946 h 778946"/>
                <a:gd name="connsiteX6" fmla="*/ 77895 w 3115784"/>
                <a:gd name="connsiteY6" fmla="*/ 778946 h 778946"/>
                <a:gd name="connsiteX7" fmla="*/ 0 w 3115784"/>
                <a:gd name="connsiteY7" fmla="*/ 701051 h 778946"/>
                <a:gd name="connsiteX8" fmla="*/ 0 w 3115784"/>
                <a:gd name="connsiteY8" fmla="*/ 77895 h 7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5784" h="778946">
                  <a:moveTo>
                    <a:pt x="0" y="77895"/>
                  </a:moveTo>
                  <a:cubicBezTo>
                    <a:pt x="0" y="34875"/>
                    <a:pt x="34875" y="0"/>
                    <a:pt x="77895" y="0"/>
                  </a:cubicBezTo>
                  <a:lnTo>
                    <a:pt x="3037889" y="0"/>
                  </a:lnTo>
                  <a:cubicBezTo>
                    <a:pt x="3080909" y="0"/>
                    <a:pt x="3115784" y="34875"/>
                    <a:pt x="3115784" y="77895"/>
                  </a:cubicBezTo>
                  <a:lnTo>
                    <a:pt x="3115784" y="701051"/>
                  </a:lnTo>
                  <a:cubicBezTo>
                    <a:pt x="3115784" y="744071"/>
                    <a:pt x="3080909" y="778946"/>
                    <a:pt x="3037889" y="778946"/>
                  </a:cubicBezTo>
                  <a:lnTo>
                    <a:pt x="77895" y="778946"/>
                  </a:lnTo>
                  <a:cubicBezTo>
                    <a:pt x="34875" y="778946"/>
                    <a:pt x="0" y="744071"/>
                    <a:pt x="0" y="701051"/>
                  </a:cubicBezTo>
                  <a:lnTo>
                    <a:pt x="0" y="77895"/>
                  </a:lnTo>
                  <a:close/>
                </a:path>
              </a:pathLst>
            </a:custGeom>
            <a:solidFill>
              <a:schemeClr val="bg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4405" tIns="44405" rIns="44405" bIns="44405"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400" kern="1200" dirty="0">
                  <a:solidFill>
                    <a:schemeClr val="tx1"/>
                  </a:solidFill>
                  <a:latin typeface="Arial Nova" panose="020B0504020202020204" pitchFamily="34" charset="0"/>
                  <a:ea typeface="+mn-ea"/>
                  <a:cs typeface="+mn-cs"/>
                </a:rPr>
                <a:t>Key Components: Victim server, BOT Infected machines for launching attack, C&amp;C server &amp; Attacker</a:t>
              </a:r>
              <a:endParaRPr lang="en-IN" sz="1400" kern="1200" dirty="0">
                <a:solidFill>
                  <a:schemeClr val="tx1"/>
                </a:solidFill>
                <a:latin typeface="Arial Nova" panose="020B0504020202020204" pitchFamily="34" charset="0"/>
                <a:ea typeface="+mn-ea"/>
                <a:cs typeface="+mn-cs"/>
              </a:endParaRPr>
            </a:p>
          </p:txBody>
        </p:sp>
        <p:sp>
          <p:nvSpPr>
            <p:cNvPr id="10" name="Arrow: Right 9">
              <a:extLst>
                <a:ext uri="{FF2B5EF4-FFF2-40B4-BE49-F238E27FC236}">
                  <a16:creationId xmlns:a16="http://schemas.microsoft.com/office/drawing/2014/main" id="{E15CABB2-A7DE-EECC-6915-02D98CFD79CB}"/>
                </a:ext>
              </a:extLst>
            </p:cNvPr>
            <p:cNvSpPr/>
            <p:nvPr/>
          </p:nvSpPr>
          <p:spPr>
            <a:xfrm rot="5400000">
              <a:off x="2773560" y="3134028"/>
              <a:ext cx="136315" cy="136315"/>
            </a:xfrm>
            <a:prstGeom prst="rightArrow">
              <a:avLst>
                <a:gd name="adj1" fmla="val 66700"/>
                <a:gd name="adj2" fmla="val 50000"/>
              </a:avLst>
            </a:prstGeom>
            <a:ln>
              <a:noFill/>
            </a:ln>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a:lstStyle/>
            <a:p>
              <a:endParaRPr lang="en-IN"/>
            </a:p>
          </p:txBody>
        </p:sp>
        <p:sp>
          <p:nvSpPr>
            <p:cNvPr id="11" name="Freeform: Shape 10">
              <a:extLst>
                <a:ext uri="{FF2B5EF4-FFF2-40B4-BE49-F238E27FC236}">
                  <a16:creationId xmlns:a16="http://schemas.microsoft.com/office/drawing/2014/main" id="{6CB8F503-FF7C-3A4A-624E-8CF827749C06}"/>
                </a:ext>
              </a:extLst>
            </p:cNvPr>
            <p:cNvSpPr/>
            <p:nvPr/>
          </p:nvSpPr>
          <p:spPr>
            <a:xfrm>
              <a:off x="1283826" y="3338501"/>
              <a:ext cx="3115784" cy="778946"/>
            </a:xfrm>
            <a:custGeom>
              <a:avLst/>
              <a:gdLst>
                <a:gd name="connsiteX0" fmla="*/ 0 w 3115784"/>
                <a:gd name="connsiteY0" fmla="*/ 77895 h 778946"/>
                <a:gd name="connsiteX1" fmla="*/ 77895 w 3115784"/>
                <a:gd name="connsiteY1" fmla="*/ 0 h 778946"/>
                <a:gd name="connsiteX2" fmla="*/ 3037889 w 3115784"/>
                <a:gd name="connsiteY2" fmla="*/ 0 h 778946"/>
                <a:gd name="connsiteX3" fmla="*/ 3115784 w 3115784"/>
                <a:gd name="connsiteY3" fmla="*/ 77895 h 778946"/>
                <a:gd name="connsiteX4" fmla="*/ 3115784 w 3115784"/>
                <a:gd name="connsiteY4" fmla="*/ 701051 h 778946"/>
                <a:gd name="connsiteX5" fmla="*/ 3037889 w 3115784"/>
                <a:gd name="connsiteY5" fmla="*/ 778946 h 778946"/>
                <a:gd name="connsiteX6" fmla="*/ 77895 w 3115784"/>
                <a:gd name="connsiteY6" fmla="*/ 778946 h 778946"/>
                <a:gd name="connsiteX7" fmla="*/ 0 w 3115784"/>
                <a:gd name="connsiteY7" fmla="*/ 701051 h 778946"/>
                <a:gd name="connsiteX8" fmla="*/ 0 w 3115784"/>
                <a:gd name="connsiteY8" fmla="*/ 77895 h 7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5784" h="778946">
                  <a:moveTo>
                    <a:pt x="0" y="77895"/>
                  </a:moveTo>
                  <a:cubicBezTo>
                    <a:pt x="0" y="34875"/>
                    <a:pt x="34875" y="0"/>
                    <a:pt x="77895" y="0"/>
                  </a:cubicBezTo>
                  <a:lnTo>
                    <a:pt x="3037889" y="0"/>
                  </a:lnTo>
                  <a:cubicBezTo>
                    <a:pt x="3080909" y="0"/>
                    <a:pt x="3115784" y="34875"/>
                    <a:pt x="3115784" y="77895"/>
                  </a:cubicBezTo>
                  <a:lnTo>
                    <a:pt x="3115784" y="701051"/>
                  </a:lnTo>
                  <a:cubicBezTo>
                    <a:pt x="3115784" y="744071"/>
                    <a:pt x="3080909" y="778946"/>
                    <a:pt x="3037889" y="778946"/>
                  </a:cubicBezTo>
                  <a:lnTo>
                    <a:pt x="77895" y="778946"/>
                  </a:lnTo>
                  <a:cubicBezTo>
                    <a:pt x="34875" y="778946"/>
                    <a:pt x="0" y="744071"/>
                    <a:pt x="0" y="701051"/>
                  </a:cubicBezTo>
                  <a:lnTo>
                    <a:pt x="0" y="77895"/>
                  </a:lnTo>
                  <a:close/>
                </a:path>
              </a:pathLst>
            </a:custGeom>
            <a:solidFill>
              <a:schemeClr val="bg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4405" tIns="44405" rIns="44405" bIns="44405"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IN" sz="1400" kern="1200" dirty="0">
                  <a:solidFill>
                    <a:schemeClr val="tx1"/>
                  </a:solidFill>
                  <a:latin typeface="Arial Nova" panose="020B0504020202020204" pitchFamily="34" charset="0"/>
                  <a:ea typeface="+mn-ea"/>
                  <a:cs typeface="+mn-cs"/>
                </a:rPr>
                <a:t>Once a user machine is infected with a BOT, it can be taken control using a C&amp;C server</a:t>
              </a:r>
            </a:p>
          </p:txBody>
        </p:sp>
        <p:sp>
          <p:nvSpPr>
            <p:cNvPr id="12" name="Arrow: Right 11">
              <a:extLst>
                <a:ext uri="{FF2B5EF4-FFF2-40B4-BE49-F238E27FC236}">
                  <a16:creationId xmlns:a16="http://schemas.microsoft.com/office/drawing/2014/main" id="{A52416DF-01FB-9461-80B2-54E62255F48B}"/>
                </a:ext>
              </a:extLst>
            </p:cNvPr>
            <p:cNvSpPr/>
            <p:nvPr/>
          </p:nvSpPr>
          <p:spPr>
            <a:xfrm rot="5400000">
              <a:off x="2773560" y="4185605"/>
              <a:ext cx="136315" cy="136315"/>
            </a:xfrm>
            <a:prstGeom prst="rightArrow">
              <a:avLst>
                <a:gd name="adj1" fmla="val 66700"/>
                <a:gd name="adj2" fmla="val 50000"/>
              </a:avLst>
            </a:prstGeom>
            <a:ln>
              <a:noFill/>
            </a:ln>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a:lstStyle/>
            <a:p>
              <a:endParaRPr lang="en-IN"/>
            </a:p>
          </p:txBody>
        </p:sp>
        <p:sp>
          <p:nvSpPr>
            <p:cNvPr id="13" name="Freeform: Shape 12">
              <a:extLst>
                <a:ext uri="{FF2B5EF4-FFF2-40B4-BE49-F238E27FC236}">
                  <a16:creationId xmlns:a16="http://schemas.microsoft.com/office/drawing/2014/main" id="{C788F964-4FDC-AD43-4548-D43172892854}"/>
                </a:ext>
              </a:extLst>
            </p:cNvPr>
            <p:cNvSpPr/>
            <p:nvPr/>
          </p:nvSpPr>
          <p:spPr>
            <a:xfrm>
              <a:off x="1283826" y="4390078"/>
              <a:ext cx="3115784" cy="778946"/>
            </a:xfrm>
            <a:custGeom>
              <a:avLst/>
              <a:gdLst>
                <a:gd name="connsiteX0" fmla="*/ 0 w 3115784"/>
                <a:gd name="connsiteY0" fmla="*/ 77895 h 778946"/>
                <a:gd name="connsiteX1" fmla="*/ 77895 w 3115784"/>
                <a:gd name="connsiteY1" fmla="*/ 0 h 778946"/>
                <a:gd name="connsiteX2" fmla="*/ 3037889 w 3115784"/>
                <a:gd name="connsiteY2" fmla="*/ 0 h 778946"/>
                <a:gd name="connsiteX3" fmla="*/ 3115784 w 3115784"/>
                <a:gd name="connsiteY3" fmla="*/ 77895 h 778946"/>
                <a:gd name="connsiteX4" fmla="*/ 3115784 w 3115784"/>
                <a:gd name="connsiteY4" fmla="*/ 701051 h 778946"/>
                <a:gd name="connsiteX5" fmla="*/ 3037889 w 3115784"/>
                <a:gd name="connsiteY5" fmla="*/ 778946 h 778946"/>
                <a:gd name="connsiteX6" fmla="*/ 77895 w 3115784"/>
                <a:gd name="connsiteY6" fmla="*/ 778946 h 778946"/>
                <a:gd name="connsiteX7" fmla="*/ 0 w 3115784"/>
                <a:gd name="connsiteY7" fmla="*/ 701051 h 778946"/>
                <a:gd name="connsiteX8" fmla="*/ 0 w 3115784"/>
                <a:gd name="connsiteY8" fmla="*/ 77895 h 7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5784" h="778946">
                  <a:moveTo>
                    <a:pt x="0" y="77895"/>
                  </a:moveTo>
                  <a:cubicBezTo>
                    <a:pt x="0" y="34875"/>
                    <a:pt x="34875" y="0"/>
                    <a:pt x="77895" y="0"/>
                  </a:cubicBezTo>
                  <a:lnTo>
                    <a:pt x="3037889" y="0"/>
                  </a:lnTo>
                  <a:cubicBezTo>
                    <a:pt x="3080909" y="0"/>
                    <a:pt x="3115784" y="34875"/>
                    <a:pt x="3115784" y="77895"/>
                  </a:cubicBezTo>
                  <a:lnTo>
                    <a:pt x="3115784" y="701051"/>
                  </a:lnTo>
                  <a:cubicBezTo>
                    <a:pt x="3115784" y="744071"/>
                    <a:pt x="3080909" y="778946"/>
                    <a:pt x="3037889" y="778946"/>
                  </a:cubicBezTo>
                  <a:lnTo>
                    <a:pt x="77895" y="778946"/>
                  </a:lnTo>
                  <a:cubicBezTo>
                    <a:pt x="34875" y="778946"/>
                    <a:pt x="0" y="744071"/>
                    <a:pt x="0" y="701051"/>
                  </a:cubicBezTo>
                  <a:lnTo>
                    <a:pt x="0" y="77895"/>
                  </a:lnTo>
                  <a:close/>
                </a:path>
              </a:pathLst>
            </a:custGeom>
            <a:solidFill>
              <a:schemeClr val="bg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4405" tIns="44405" rIns="44405" bIns="44405" numCol="1" spcCol="1270" anchor="ctr" anchorCtr="0">
              <a:noAutofit/>
            </a:bodyPr>
            <a:lstStyle/>
            <a:p>
              <a:pPr marL="0" lvl="0" indent="0" algn="ctr" defTabSz="622300">
                <a:lnSpc>
                  <a:spcPct val="90000"/>
                </a:lnSpc>
                <a:spcBef>
                  <a:spcPct val="0"/>
                </a:spcBef>
                <a:spcAft>
                  <a:spcPct val="35000"/>
                </a:spcAft>
                <a:buNone/>
              </a:pPr>
              <a:r>
                <a:rPr lang="en-IN" sz="1400" kern="1200" dirty="0">
                  <a:solidFill>
                    <a:schemeClr val="tx1"/>
                  </a:solidFill>
                  <a:latin typeface="Arial Nova" panose="020B0504020202020204" pitchFamily="34" charset="0"/>
                </a:rPr>
                <a:t>The attacker uses a C &amp; C server to send commands to the infected machines for launching attack traffic to a Victim machine</a:t>
              </a:r>
            </a:p>
          </p:txBody>
        </p:sp>
        <p:sp>
          <p:nvSpPr>
            <p:cNvPr id="14" name="Arrow: Right 13">
              <a:extLst>
                <a:ext uri="{FF2B5EF4-FFF2-40B4-BE49-F238E27FC236}">
                  <a16:creationId xmlns:a16="http://schemas.microsoft.com/office/drawing/2014/main" id="{2F6D89CA-FD65-732E-EC8B-3E48F87D21CF}"/>
                </a:ext>
              </a:extLst>
            </p:cNvPr>
            <p:cNvSpPr/>
            <p:nvPr/>
          </p:nvSpPr>
          <p:spPr>
            <a:xfrm rot="5400000">
              <a:off x="2773560" y="5237182"/>
              <a:ext cx="136315" cy="136315"/>
            </a:xfrm>
            <a:prstGeom prst="rightArrow">
              <a:avLst>
                <a:gd name="adj1" fmla="val 66700"/>
                <a:gd name="adj2" fmla="val 50000"/>
              </a:avLst>
            </a:prstGeom>
            <a:ln>
              <a:noFill/>
            </a:ln>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a:lstStyle/>
            <a:p>
              <a:endParaRPr lang="en-IN"/>
            </a:p>
          </p:txBody>
        </p:sp>
        <p:sp>
          <p:nvSpPr>
            <p:cNvPr id="15" name="Freeform: Shape 14">
              <a:extLst>
                <a:ext uri="{FF2B5EF4-FFF2-40B4-BE49-F238E27FC236}">
                  <a16:creationId xmlns:a16="http://schemas.microsoft.com/office/drawing/2014/main" id="{B3912541-607E-1247-A8FC-80607FBB08A4}"/>
                </a:ext>
              </a:extLst>
            </p:cNvPr>
            <p:cNvSpPr/>
            <p:nvPr/>
          </p:nvSpPr>
          <p:spPr>
            <a:xfrm>
              <a:off x="1283826" y="5441655"/>
              <a:ext cx="3115784" cy="778946"/>
            </a:xfrm>
            <a:custGeom>
              <a:avLst/>
              <a:gdLst>
                <a:gd name="connsiteX0" fmla="*/ 0 w 3115784"/>
                <a:gd name="connsiteY0" fmla="*/ 77895 h 778946"/>
                <a:gd name="connsiteX1" fmla="*/ 77895 w 3115784"/>
                <a:gd name="connsiteY1" fmla="*/ 0 h 778946"/>
                <a:gd name="connsiteX2" fmla="*/ 3037889 w 3115784"/>
                <a:gd name="connsiteY2" fmla="*/ 0 h 778946"/>
                <a:gd name="connsiteX3" fmla="*/ 3115784 w 3115784"/>
                <a:gd name="connsiteY3" fmla="*/ 77895 h 778946"/>
                <a:gd name="connsiteX4" fmla="*/ 3115784 w 3115784"/>
                <a:gd name="connsiteY4" fmla="*/ 701051 h 778946"/>
                <a:gd name="connsiteX5" fmla="*/ 3037889 w 3115784"/>
                <a:gd name="connsiteY5" fmla="*/ 778946 h 778946"/>
                <a:gd name="connsiteX6" fmla="*/ 77895 w 3115784"/>
                <a:gd name="connsiteY6" fmla="*/ 778946 h 778946"/>
                <a:gd name="connsiteX7" fmla="*/ 0 w 3115784"/>
                <a:gd name="connsiteY7" fmla="*/ 701051 h 778946"/>
                <a:gd name="connsiteX8" fmla="*/ 0 w 3115784"/>
                <a:gd name="connsiteY8" fmla="*/ 77895 h 7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5784" h="778946">
                  <a:moveTo>
                    <a:pt x="0" y="77895"/>
                  </a:moveTo>
                  <a:cubicBezTo>
                    <a:pt x="0" y="34875"/>
                    <a:pt x="34875" y="0"/>
                    <a:pt x="77895" y="0"/>
                  </a:cubicBezTo>
                  <a:lnTo>
                    <a:pt x="3037889" y="0"/>
                  </a:lnTo>
                  <a:cubicBezTo>
                    <a:pt x="3080909" y="0"/>
                    <a:pt x="3115784" y="34875"/>
                    <a:pt x="3115784" y="77895"/>
                  </a:cubicBezTo>
                  <a:lnTo>
                    <a:pt x="3115784" y="701051"/>
                  </a:lnTo>
                  <a:cubicBezTo>
                    <a:pt x="3115784" y="744071"/>
                    <a:pt x="3080909" y="778946"/>
                    <a:pt x="3037889" y="778946"/>
                  </a:cubicBezTo>
                  <a:lnTo>
                    <a:pt x="77895" y="778946"/>
                  </a:lnTo>
                  <a:cubicBezTo>
                    <a:pt x="34875" y="778946"/>
                    <a:pt x="0" y="744071"/>
                    <a:pt x="0" y="701051"/>
                  </a:cubicBezTo>
                  <a:lnTo>
                    <a:pt x="0" y="77895"/>
                  </a:lnTo>
                  <a:close/>
                </a:path>
              </a:pathLst>
            </a:custGeom>
            <a:solidFill>
              <a:schemeClr val="bg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4405" tIns="44405" rIns="44405" bIns="44405"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IN" sz="1400" kern="1200">
                  <a:solidFill>
                    <a:schemeClr val="tx1"/>
                  </a:solidFill>
                  <a:latin typeface="Arial Nova" panose="020B0504020202020204" pitchFamily="34" charset="0"/>
                  <a:ea typeface="+mn-ea"/>
                  <a:cs typeface="+mn-cs"/>
                </a:rPr>
                <a:t>The infected machines start generating DDOS traffic towards the Victim machine and pull down the service</a:t>
              </a:r>
              <a:endParaRPr lang="en-IN" sz="1400" kern="1200" dirty="0">
                <a:solidFill>
                  <a:schemeClr val="tx1"/>
                </a:solidFill>
                <a:latin typeface="Arial Nova" panose="020B0504020202020204" pitchFamily="34" charset="0"/>
                <a:ea typeface="+mn-ea"/>
                <a:cs typeface="+mn-cs"/>
              </a:endParaRPr>
            </a:p>
          </p:txBody>
        </p:sp>
      </p:grpSp>
    </p:spTree>
    <p:extLst>
      <p:ext uri="{BB962C8B-B14F-4D97-AF65-F5344CB8AC3E}">
        <p14:creationId xmlns:p14="http://schemas.microsoft.com/office/powerpoint/2010/main" val="258294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8B77CDD-CCF4-2BC2-EE1B-B5840D52D9D7}"/>
              </a:ext>
            </a:extLst>
          </p:cNvPr>
          <p:cNvSpPr txBox="1">
            <a:spLocks/>
          </p:cNvSpPr>
          <p:nvPr/>
        </p:nvSpPr>
        <p:spPr>
          <a:xfrm>
            <a:off x="356075" y="346874"/>
            <a:ext cx="9758104" cy="615540"/>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a:lstStyle>
          <a:p>
            <a:r>
              <a:rPr lang="en-IN" sz="3200" dirty="0">
                <a:solidFill>
                  <a:schemeClr val="bg1"/>
                </a:solidFill>
              </a:rPr>
              <a:t>Outcomes Of DDoS Attacks </a:t>
            </a:r>
          </a:p>
        </p:txBody>
      </p:sp>
      <p:grpSp>
        <p:nvGrpSpPr>
          <p:cNvPr id="2" name="Group 1">
            <a:extLst>
              <a:ext uri="{FF2B5EF4-FFF2-40B4-BE49-F238E27FC236}">
                <a16:creationId xmlns:a16="http://schemas.microsoft.com/office/drawing/2014/main" id="{B1F5E690-DA6E-6A36-ECBA-D5CAB7D1E85F}"/>
              </a:ext>
            </a:extLst>
          </p:cNvPr>
          <p:cNvGrpSpPr/>
          <p:nvPr/>
        </p:nvGrpSpPr>
        <p:grpSpPr>
          <a:xfrm>
            <a:off x="278693" y="1495912"/>
            <a:ext cx="11634614" cy="3866175"/>
            <a:chOff x="282911" y="1770127"/>
            <a:chExt cx="11634614" cy="4485530"/>
          </a:xfrm>
        </p:grpSpPr>
        <p:sp>
          <p:nvSpPr>
            <p:cNvPr id="4" name="Freeform: Shape 3">
              <a:extLst>
                <a:ext uri="{FF2B5EF4-FFF2-40B4-BE49-F238E27FC236}">
                  <a16:creationId xmlns:a16="http://schemas.microsoft.com/office/drawing/2014/main" id="{E1708D36-ABCA-2C88-5A3F-0240EA142EAC}"/>
                </a:ext>
              </a:extLst>
            </p:cNvPr>
            <p:cNvSpPr/>
            <p:nvPr/>
          </p:nvSpPr>
          <p:spPr>
            <a:xfrm>
              <a:off x="282911" y="1770127"/>
              <a:ext cx="1557713" cy="4485530"/>
            </a:xfrm>
            <a:custGeom>
              <a:avLst/>
              <a:gdLst>
                <a:gd name="connsiteX0" fmla="*/ 0 w 1557713"/>
                <a:gd name="connsiteY0" fmla="*/ 155771 h 4485530"/>
                <a:gd name="connsiteX1" fmla="*/ 155771 w 1557713"/>
                <a:gd name="connsiteY1" fmla="*/ 0 h 4485530"/>
                <a:gd name="connsiteX2" fmla="*/ 1401942 w 1557713"/>
                <a:gd name="connsiteY2" fmla="*/ 0 h 4485530"/>
                <a:gd name="connsiteX3" fmla="*/ 1557713 w 1557713"/>
                <a:gd name="connsiteY3" fmla="*/ 155771 h 4485530"/>
                <a:gd name="connsiteX4" fmla="*/ 1557713 w 1557713"/>
                <a:gd name="connsiteY4" fmla="*/ 4329759 h 4485530"/>
                <a:gd name="connsiteX5" fmla="*/ 1401942 w 1557713"/>
                <a:gd name="connsiteY5" fmla="*/ 4485530 h 4485530"/>
                <a:gd name="connsiteX6" fmla="*/ 155771 w 1557713"/>
                <a:gd name="connsiteY6" fmla="*/ 4485530 h 4485530"/>
                <a:gd name="connsiteX7" fmla="*/ 0 w 1557713"/>
                <a:gd name="connsiteY7" fmla="*/ 4329759 h 4485530"/>
                <a:gd name="connsiteX8" fmla="*/ 0 w 1557713"/>
                <a:gd name="connsiteY8" fmla="*/ 155771 h 448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713" h="4485530">
                  <a:moveTo>
                    <a:pt x="0" y="155771"/>
                  </a:moveTo>
                  <a:cubicBezTo>
                    <a:pt x="0" y="69741"/>
                    <a:pt x="69741" y="0"/>
                    <a:pt x="155771" y="0"/>
                  </a:cubicBezTo>
                  <a:lnTo>
                    <a:pt x="1401942" y="0"/>
                  </a:lnTo>
                  <a:cubicBezTo>
                    <a:pt x="1487972" y="0"/>
                    <a:pt x="1557713" y="69741"/>
                    <a:pt x="1557713" y="155771"/>
                  </a:cubicBezTo>
                  <a:lnTo>
                    <a:pt x="1557713" y="4329759"/>
                  </a:lnTo>
                  <a:cubicBezTo>
                    <a:pt x="1557713" y="4415789"/>
                    <a:pt x="1487972" y="4485530"/>
                    <a:pt x="1401942" y="4485530"/>
                  </a:cubicBezTo>
                  <a:lnTo>
                    <a:pt x="155771" y="4485530"/>
                  </a:lnTo>
                  <a:cubicBezTo>
                    <a:pt x="69741" y="4485530"/>
                    <a:pt x="0" y="4415789"/>
                    <a:pt x="0" y="4329759"/>
                  </a:cubicBezTo>
                  <a:lnTo>
                    <a:pt x="0" y="155771"/>
                  </a:lnTo>
                  <a:close/>
                </a:path>
              </a:pathLst>
            </a:cu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200831"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ova" panose="020B0504020202020204" pitchFamily="34" charset="0"/>
                  <a:ea typeface="Open Sans Condensed" panose="020B0806030504020204" pitchFamily="34" charset="0"/>
                  <a:cs typeface="Segoe UI" panose="020B0502040204020203" pitchFamily="34" charset="0"/>
                </a:rPr>
                <a:t>Operations</a:t>
              </a:r>
            </a:p>
          </p:txBody>
        </p:sp>
        <p:sp>
          <p:nvSpPr>
            <p:cNvPr id="6" name="Freeform: Shape 5">
              <a:extLst>
                <a:ext uri="{FF2B5EF4-FFF2-40B4-BE49-F238E27FC236}">
                  <a16:creationId xmlns:a16="http://schemas.microsoft.com/office/drawing/2014/main" id="{D4AAF416-4E1D-CEDB-3C13-9D1642E30818}"/>
                </a:ext>
              </a:extLst>
            </p:cNvPr>
            <p:cNvSpPr/>
            <p:nvPr/>
          </p:nvSpPr>
          <p:spPr>
            <a:xfrm>
              <a:off x="438682" y="3115786"/>
              <a:ext cx="1246170" cy="2915594"/>
            </a:xfrm>
            <a:custGeom>
              <a:avLst/>
              <a:gdLst>
                <a:gd name="connsiteX0" fmla="*/ 0 w 1246170"/>
                <a:gd name="connsiteY0" fmla="*/ 124617 h 2915594"/>
                <a:gd name="connsiteX1" fmla="*/ 124617 w 1246170"/>
                <a:gd name="connsiteY1" fmla="*/ 0 h 2915594"/>
                <a:gd name="connsiteX2" fmla="*/ 1121553 w 1246170"/>
                <a:gd name="connsiteY2" fmla="*/ 0 h 2915594"/>
                <a:gd name="connsiteX3" fmla="*/ 1246170 w 1246170"/>
                <a:gd name="connsiteY3" fmla="*/ 124617 h 2915594"/>
                <a:gd name="connsiteX4" fmla="*/ 1246170 w 1246170"/>
                <a:gd name="connsiteY4" fmla="*/ 2790977 h 2915594"/>
                <a:gd name="connsiteX5" fmla="*/ 1121553 w 1246170"/>
                <a:gd name="connsiteY5" fmla="*/ 2915594 h 2915594"/>
                <a:gd name="connsiteX6" fmla="*/ 124617 w 1246170"/>
                <a:gd name="connsiteY6" fmla="*/ 2915594 h 2915594"/>
                <a:gd name="connsiteX7" fmla="*/ 0 w 1246170"/>
                <a:gd name="connsiteY7" fmla="*/ 2790977 h 2915594"/>
                <a:gd name="connsiteX8" fmla="*/ 0 w 1246170"/>
                <a:gd name="connsiteY8" fmla="*/ 124617 h 291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170" h="2915594">
                  <a:moveTo>
                    <a:pt x="0" y="124617"/>
                  </a:moveTo>
                  <a:cubicBezTo>
                    <a:pt x="0" y="55793"/>
                    <a:pt x="55793" y="0"/>
                    <a:pt x="124617" y="0"/>
                  </a:cubicBezTo>
                  <a:lnTo>
                    <a:pt x="1121553" y="0"/>
                  </a:lnTo>
                  <a:cubicBezTo>
                    <a:pt x="1190377" y="0"/>
                    <a:pt x="1246170" y="55793"/>
                    <a:pt x="1246170" y="124617"/>
                  </a:cubicBezTo>
                  <a:lnTo>
                    <a:pt x="1246170" y="2790977"/>
                  </a:lnTo>
                  <a:cubicBezTo>
                    <a:pt x="1246170" y="2859801"/>
                    <a:pt x="1190377" y="2915594"/>
                    <a:pt x="1121553" y="2915594"/>
                  </a:cubicBezTo>
                  <a:lnTo>
                    <a:pt x="124617" y="2915594"/>
                  </a:lnTo>
                  <a:cubicBezTo>
                    <a:pt x="55793" y="2915594"/>
                    <a:pt x="0" y="2859801"/>
                    <a:pt x="0" y="2790977"/>
                  </a:cubicBezTo>
                  <a:lnTo>
                    <a:pt x="0" y="124617"/>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77139" tIns="66979" rIns="77139" bIns="66979"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Nova" panose="020B0504020202020204" pitchFamily="34" charset="0"/>
                  <a:ea typeface="Open Sans Condensed" panose="020B0806030504020204" pitchFamily="34" charset="0"/>
                  <a:cs typeface="Segoe UI" panose="020B0502040204020203" pitchFamily="34" charset="0"/>
                </a:rPr>
                <a:t>IT personnel tied up addressing the attack</a:t>
              </a:r>
              <a:endParaRPr lang="en-US" sz="1100" kern="1200" dirty="0">
                <a:latin typeface="Arial Nova" panose="020B0504020202020204" pitchFamily="34" charset="0"/>
                <a:ea typeface="Open Sans Condensed" panose="020B0806030504020204" pitchFamily="34" charset="0"/>
                <a:cs typeface="Segoe UI" panose="020B0502040204020203" pitchFamily="34" charset="0"/>
              </a:endParaRPr>
            </a:p>
          </p:txBody>
        </p:sp>
        <p:sp>
          <p:nvSpPr>
            <p:cNvPr id="7" name="Freeform: Shape 6">
              <a:extLst>
                <a:ext uri="{FF2B5EF4-FFF2-40B4-BE49-F238E27FC236}">
                  <a16:creationId xmlns:a16="http://schemas.microsoft.com/office/drawing/2014/main" id="{FB916DF0-3FE1-08B7-D2AA-329242468910}"/>
                </a:ext>
              </a:extLst>
            </p:cNvPr>
            <p:cNvSpPr/>
            <p:nvPr/>
          </p:nvSpPr>
          <p:spPr>
            <a:xfrm>
              <a:off x="1957452" y="1770127"/>
              <a:ext cx="1557713" cy="4485530"/>
            </a:xfrm>
            <a:custGeom>
              <a:avLst/>
              <a:gdLst>
                <a:gd name="connsiteX0" fmla="*/ 0 w 1557713"/>
                <a:gd name="connsiteY0" fmla="*/ 155771 h 4485530"/>
                <a:gd name="connsiteX1" fmla="*/ 155771 w 1557713"/>
                <a:gd name="connsiteY1" fmla="*/ 0 h 4485530"/>
                <a:gd name="connsiteX2" fmla="*/ 1401942 w 1557713"/>
                <a:gd name="connsiteY2" fmla="*/ 0 h 4485530"/>
                <a:gd name="connsiteX3" fmla="*/ 1557713 w 1557713"/>
                <a:gd name="connsiteY3" fmla="*/ 155771 h 4485530"/>
                <a:gd name="connsiteX4" fmla="*/ 1557713 w 1557713"/>
                <a:gd name="connsiteY4" fmla="*/ 4329759 h 4485530"/>
                <a:gd name="connsiteX5" fmla="*/ 1401942 w 1557713"/>
                <a:gd name="connsiteY5" fmla="*/ 4485530 h 4485530"/>
                <a:gd name="connsiteX6" fmla="*/ 155771 w 1557713"/>
                <a:gd name="connsiteY6" fmla="*/ 4485530 h 4485530"/>
                <a:gd name="connsiteX7" fmla="*/ 0 w 1557713"/>
                <a:gd name="connsiteY7" fmla="*/ 4329759 h 4485530"/>
                <a:gd name="connsiteX8" fmla="*/ 0 w 1557713"/>
                <a:gd name="connsiteY8" fmla="*/ 155771 h 448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713" h="4485530">
                  <a:moveTo>
                    <a:pt x="0" y="155771"/>
                  </a:moveTo>
                  <a:cubicBezTo>
                    <a:pt x="0" y="69741"/>
                    <a:pt x="69741" y="0"/>
                    <a:pt x="155771" y="0"/>
                  </a:cubicBezTo>
                  <a:lnTo>
                    <a:pt x="1401942" y="0"/>
                  </a:lnTo>
                  <a:cubicBezTo>
                    <a:pt x="1487972" y="0"/>
                    <a:pt x="1557713" y="69741"/>
                    <a:pt x="1557713" y="155771"/>
                  </a:cubicBezTo>
                  <a:lnTo>
                    <a:pt x="1557713" y="4329759"/>
                  </a:lnTo>
                  <a:cubicBezTo>
                    <a:pt x="1557713" y="4415789"/>
                    <a:pt x="1487972" y="4485530"/>
                    <a:pt x="1401942" y="4485530"/>
                  </a:cubicBezTo>
                  <a:lnTo>
                    <a:pt x="155771" y="4485530"/>
                  </a:lnTo>
                  <a:cubicBezTo>
                    <a:pt x="69741" y="4485530"/>
                    <a:pt x="0" y="4415789"/>
                    <a:pt x="0" y="4329759"/>
                  </a:cubicBezTo>
                  <a:lnTo>
                    <a:pt x="0" y="155771"/>
                  </a:lnTo>
                  <a:close/>
                </a:path>
              </a:pathLst>
            </a:cu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200831"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ova" panose="020B0504020202020204" pitchFamily="34" charset="0"/>
                  <a:ea typeface="Open Sans Condensed" panose="020B0806030504020204" pitchFamily="34" charset="0"/>
                  <a:cs typeface="Segoe UI" panose="020B0502040204020203" pitchFamily="34" charset="0"/>
                </a:rPr>
                <a:t>Help Desk</a:t>
              </a:r>
            </a:p>
          </p:txBody>
        </p:sp>
        <p:sp>
          <p:nvSpPr>
            <p:cNvPr id="8" name="Freeform: Shape 7">
              <a:extLst>
                <a:ext uri="{FF2B5EF4-FFF2-40B4-BE49-F238E27FC236}">
                  <a16:creationId xmlns:a16="http://schemas.microsoft.com/office/drawing/2014/main" id="{4262FF68-DC55-1742-B4EA-91BE6276420A}"/>
                </a:ext>
              </a:extLst>
            </p:cNvPr>
            <p:cNvSpPr/>
            <p:nvPr/>
          </p:nvSpPr>
          <p:spPr>
            <a:xfrm>
              <a:off x="2113223" y="3115786"/>
              <a:ext cx="1246170" cy="2915594"/>
            </a:xfrm>
            <a:custGeom>
              <a:avLst/>
              <a:gdLst>
                <a:gd name="connsiteX0" fmla="*/ 0 w 1246170"/>
                <a:gd name="connsiteY0" fmla="*/ 124617 h 2915594"/>
                <a:gd name="connsiteX1" fmla="*/ 124617 w 1246170"/>
                <a:gd name="connsiteY1" fmla="*/ 0 h 2915594"/>
                <a:gd name="connsiteX2" fmla="*/ 1121553 w 1246170"/>
                <a:gd name="connsiteY2" fmla="*/ 0 h 2915594"/>
                <a:gd name="connsiteX3" fmla="*/ 1246170 w 1246170"/>
                <a:gd name="connsiteY3" fmla="*/ 124617 h 2915594"/>
                <a:gd name="connsiteX4" fmla="*/ 1246170 w 1246170"/>
                <a:gd name="connsiteY4" fmla="*/ 2790977 h 2915594"/>
                <a:gd name="connsiteX5" fmla="*/ 1121553 w 1246170"/>
                <a:gd name="connsiteY5" fmla="*/ 2915594 h 2915594"/>
                <a:gd name="connsiteX6" fmla="*/ 124617 w 1246170"/>
                <a:gd name="connsiteY6" fmla="*/ 2915594 h 2915594"/>
                <a:gd name="connsiteX7" fmla="*/ 0 w 1246170"/>
                <a:gd name="connsiteY7" fmla="*/ 2790977 h 2915594"/>
                <a:gd name="connsiteX8" fmla="*/ 0 w 1246170"/>
                <a:gd name="connsiteY8" fmla="*/ 124617 h 291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170" h="2915594">
                  <a:moveTo>
                    <a:pt x="0" y="124617"/>
                  </a:moveTo>
                  <a:cubicBezTo>
                    <a:pt x="0" y="55793"/>
                    <a:pt x="55793" y="0"/>
                    <a:pt x="124617" y="0"/>
                  </a:cubicBezTo>
                  <a:lnTo>
                    <a:pt x="1121553" y="0"/>
                  </a:lnTo>
                  <a:cubicBezTo>
                    <a:pt x="1190377" y="0"/>
                    <a:pt x="1246170" y="55793"/>
                    <a:pt x="1246170" y="124617"/>
                  </a:cubicBezTo>
                  <a:lnTo>
                    <a:pt x="1246170" y="2790977"/>
                  </a:lnTo>
                  <a:cubicBezTo>
                    <a:pt x="1246170" y="2859801"/>
                    <a:pt x="1190377" y="2915594"/>
                    <a:pt x="1121553" y="2915594"/>
                  </a:cubicBezTo>
                  <a:lnTo>
                    <a:pt x="124617" y="2915594"/>
                  </a:lnTo>
                  <a:cubicBezTo>
                    <a:pt x="55793" y="2915594"/>
                    <a:pt x="0" y="2859801"/>
                    <a:pt x="0" y="2790977"/>
                  </a:cubicBezTo>
                  <a:lnTo>
                    <a:pt x="0" y="124617"/>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77139" tIns="66979" rIns="77139" bIns="66979"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Nova" panose="020B0504020202020204" pitchFamily="34" charset="0"/>
                  <a:ea typeface="Open Sans Condensed" panose="020B0806030504020204" pitchFamily="34" charset="0"/>
                  <a:cs typeface="Segoe UI" panose="020B0502040204020203" pitchFamily="34" charset="0"/>
                </a:rPr>
                <a:t>High amount of help desk calls will be received</a:t>
              </a:r>
            </a:p>
          </p:txBody>
        </p:sp>
        <p:sp>
          <p:nvSpPr>
            <p:cNvPr id="9" name="Freeform: Shape 8">
              <a:extLst>
                <a:ext uri="{FF2B5EF4-FFF2-40B4-BE49-F238E27FC236}">
                  <a16:creationId xmlns:a16="http://schemas.microsoft.com/office/drawing/2014/main" id="{95C0730D-4D0A-8DB0-70D9-B867A04C7305}"/>
                </a:ext>
              </a:extLst>
            </p:cNvPr>
            <p:cNvSpPr/>
            <p:nvPr/>
          </p:nvSpPr>
          <p:spPr>
            <a:xfrm>
              <a:off x="3631993" y="1770127"/>
              <a:ext cx="1557713" cy="4485530"/>
            </a:xfrm>
            <a:custGeom>
              <a:avLst/>
              <a:gdLst>
                <a:gd name="connsiteX0" fmla="*/ 0 w 1557713"/>
                <a:gd name="connsiteY0" fmla="*/ 155771 h 4485530"/>
                <a:gd name="connsiteX1" fmla="*/ 155771 w 1557713"/>
                <a:gd name="connsiteY1" fmla="*/ 0 h 4485530"/>
                <a:gd name="connsiteX2" fmla="*/ 1401942 w 1557713"/>
                <a:gd name="connsiteY2" fmla="*/ 0 h 4485530"/>
                <a:gd name="connsiteX3" fmla="*/ 1557713 w 1557713"/>
                <a:gd name="connsiteY3" fmla="*/ 155771 h 4485530"/>
                <a:gd name="connsiteX4" fmla="*/ 1557713 w 1557713"/>
                <a:gd name="connsiteY4" fmla="*/ 4329759 h 4485530"/>
                <a:gd name="connsiteX5" fmla="*/ 1401942 w 1557713"/>
                <a:gd name="connsiteY5" fmla="*/ 4485530 h 4485530"/>
                <a:gd name="connsiteX6" fmla="*/ 155771 w 1557713"/>
                <a:gd name="connsiteY6" fmla="*/ 4485530 h 4485530"/>
                <a:gd name="connsiteX7" fmla="*/ 0 w 1557713"/>
                <a:gd name="connsiteY7" fmla="*/ 4329759 h 4485530"/>
                <a:gd name="connsiteX8" fmla="*/ 0 w 1557713"/>
                <a:gd name="connsiteY8" fmla="*/ 155771 h 448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713" h="4485530">
                  <a:moveTo>
                    <a:pt x="0" y="155771"/>
                  </a:moveTo>
                  <a:cubicBezTo>
                    <a:pt x="0" y="69741"/>
                    <a:pt x="69741" y="0"/>
                    <a:pt x="155771" y="0"/>
                  </a:cubicBezTo>
                  <a:lnTo>
                    <a:pt x="1401942" y="0"/>
                  </a:lnTo>
                  <a:cubicBezTo>
                    <a:pt x="1487972" y="0"/>
                    <a:pt x="1557713" y="69741"/>
                    <a:pt x="1557713" y="155771"/>
                  </a:cubicBezTo>
                  <a:lnTo>
                    <a:pt x="1557713" y="4329759"/>
                  </a:lnTo>
                  <a:cubicBezTo>
                    <a:pt x="1557713" y="4415789"/>
                    <a:pt x="1487972" y="4485530"/>
                    <a:pt x="1401942" y="4485530"/>
                  </a:cubicBezTo>
                  <a:lnTo>
                    <a:pt x="155771" y="4485530"/>
                  </a:lnTo>
                  <a:cubicBezTo>
                    <a:pt x="69741" y="4485530"/>
                    <a:pt x="0" y="4415789"/>
                    <a:pt x="0" y="4329759"/>
                  </a:cubicBezTo>
                  <a:lnTo>
                    <a:pt x="0" y="155771"/>
                  </a:lnTo>
                  <a:close/>
                </a:path>
              </a:pathLst>
            </a:cu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200831"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ova" panose="020B0504020202020204" pitchFamily="34" charset="0"/>
                  <a:ea typeface="Open Sans Condensed" panose="020B0806030504020204" pitchFamily="34" charset="0"/>
                  <a:cs typeface="Segoe UI" panose="020B0502040204020203" pitchFamily="34" charset="0"/>
                </a:rPr>
                <a:t>Recovery</a:t>
              </a:r>
            </a:p>
          </p:txBody>
        </p:sp>
        <p:sp>
          <p:nvSpPr>
            <p:cNvPr id="10" name="Freeform: Shape 9">
              <a:extLst>
                <a:ext uri="{FF2B5EF4-FFF2-40B4-BE49-F238E27FC236}">
                  <a16:creationId xmlns:a16="http://schemas.microsoft.com/office/drawing/2014/main" id="{E71F4E10-BE58-8242-7F46-0894E309818D}"/>
                </a:ext>
              </a:extLst>
            </p:cNvPr>
            <p:cNvSpPr/>
            <p:nvPr/>
          </p:nvSpPr>
          <p:spPr>
            <a:xfrm>
              <a:off x="3713356" y="3115786"/>
              <a:ext cx="1394988" cy="2915594"/>
            </a:xfrm>
            <a:custGeom>
              <a:avLst/>
              <a:gdLst>
                <a:gd name="connsiteX0" fmla="*/ 0 w 1394988"/>
                <a:gd name="connsiteY0" fmla="*/ 139499 h 2915594"/>
                <a:gd name="connsiteX1" fmla="*/ 139499 w 1394988"/>
                <a:gd name="connsiteY1" fmla="*/ 0 h 2915594"/>
                <a:gd name="connsiteX2" fmla="*/ 1255489 w 1394988"/>
                <a:gd name="connsiteY2" fmla="*/ 0 h 2915594"/>
                <a:gd name="connsiteX3" fmla="*/ 1394988 w 1394988"/>
                <a:gd name="connsiteY3" fmla="*/ 139499 h 2915594"/>
                <a:gd name="connsiteX4" fmla="*/ 1394988 w 1394988"/>
                <a:gd name="connsiteY4" fmla="*/ 2776095 h 2915594"/>
                <a:gd name="connsiteX5" fmla="*/ 1255489 w 1394988"/>
                <a:gd name="connsiteY5" fmla="*/ 2915594 h 2915594"/>
                <a:gd name="connsiteX6" fmla="*/ 139499 w 1394988"/>
                <a:gd name="connsiteY6" fmla="*/ 2915594 h 2915594"/>
                <a:gd name="connsiteX7" fmla="*/ 0 w 1394988"/>
                <a:gd name="connsiteY7" fmla="*/ 2776095 h 2915594"/>
                <a:gd name="connsiteX8" fmla="*/ 0 w 1394988"/>
                <a:gd name="connsiteY8" fmla="*/ 139499 h 291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4988" h="2915594">
                  <a:moveTo>
                    <a:pt x="0" y="139499"/>
                  </a:moveTo>
                  <a:cubicBezTo>
                    <a:pt x="0" y="62456"/>
                    <a:pt x="62456" y="0"/>
                    <a:pt x="139499" y="0"/>
                  </a:cubicBezTo>
                  <a:lnTo>
                    <a:pt x="1255489" y="0"/>
                  </a:lnTo>
                  <a:cubicBezTo>
                    <a:pt x="1332532" y="0"/>
                    <a:pt x="1394988" y="62456"/>
                    <a:pt x="1394988" y="139499"/>
                  </a:cubicBezTo>
                  <a:lnTo>
                    <a:pt x="1394988" y="2776095"/>
                  </a:lnTo>
                  <a:cubicBezTo>
                    <a:pt x="1394988" y="2853138"/>
                    <a:pt x="1332532" y="2915594"/>
                    <a:pt x="1255489" y="2915594"/>
                  </a:cubicBezTo>
                  <a:lnTo>
                    <a:pt x="139499" y="2915594"/>
                  </a:lnTo>
                  <a:cubicBezTo>
                    <a:pt x="62456" y="2915594"/>
                    <a:pt x="0" y="2853138"/>
                    <a:pt x="0" y="2776095"/>
                  </a:cubicBezTo>
                  <a:lnTo>
                    <a:pt x="0" y="139499"/>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81498" tIns="71338" rIns="81498" bIns="71338"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Nova" panose="020B0504020202020204" pitchFamily="34" charset="0"/>
                  <a:ea typeface="Open Sans Condensed" panose="020B0806030504020204" pitchFamily="34" charset="0"/>
                  <a:cs typeface="Segoe UI" panose="020B0502040204020203" pitchFamily="34" charset="0"/>
                </a:rPr>
                <a:t>Manual work will need to be done to re-enter transactions </a:t>
              </a:r>
            </a:p>
          </p:txBody>
        </p:sp>
        <p:sp>
          <p:nvSpPr>
            <p:cNvPr id="11" name="Freeform: Shape 10">
              <a:extLst>
                <a:ext uri="{FF2B5EF4-FFF2-40B4-BE49-F238E27FC236}">
                  <a16:creationId xmlns:a16="http://schemas.microsoft.com/office/drawing/2014/main" id="{CB20E57F-0499-7AD5-52F1-5FC1CCD1B7F0}"/>
                </a:ext>
              </a:extLst>
            </p:cNvPr>
            <p:cNvSpPr/>
            <p:nvPr/>
          </p:nvSpPr>
          <p:spPr>
            <a:xfrm>
              <a:off x="5306535" y="1770127"/>
              <a:ext cx="1557713" cy="4485530"/>
            </a:xfrm>
            <a:custGeom>
              <a:avLst/>
              <a:gdLst>
                <a:gd name="connsiteX0" fmla="*/ 0 w 1557713"/>
                <a:gd name="connsiteY0" fmla="*/ 155771 h 4485530"/>
                <a:gd name="connsiteX1" fmla="*/ 155771 w 1557713"/>
                <a:gd name="connsiteY1" fmla="*/ 0 h 4485530"/>
                <a:gd name="connsiteX2" fmla="*/ 1401942 w 1557713"/>
                <a:gd name="connsiteY2" fmla="*/ 0 h 4485530"/>
                <a:gd name="connsiteX3" fmla="*/ 1557713 w 1557713"/>
                <a:gd name="connsiteY3" fmla="*/ 155771 h 4485530"/>
                <a:gd name="connsiteX4" fmla="*/ 1557713 w 1557713"/>
                <a:gd name="connsiteY4" fmla="*/ 4329759 h 4485530"/>
                <a:gd name="connsiteX5" fmla="*/ 1401942 w 1557713"/>
                <a:gd name="connsiteY5" fmla="*/ 4485530 h 4485530"/>
                <a:gd name="connsiteX6" fmla="*/ 155771 w 1557713"/>
                <a:gd name="connsiteY6" fmla="*/ 4485530 h 4485530"/>
                <a:gd name="connsiteX7" fmla="*/ 0 w 1557713"/>
                <a:gd name="connsiteY7" fmla="*/ 4329759 h 4485530"/>
                <a:gd name="connsiteX8" fmla="*/ 0 w 1557713"/>
                <a:gd name="connsiteY8" fmla="*/ 155771 h 448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713" h="4485530">
                  <a:moveTo>
                    <a:pt x="0" y="155771"/>
                  </a:moveTo>
                  <a:cubicBezTo>
                    <a:pt x="0" y="69741"/>
                    <a:pt x="69741" y="0"/>
                    <a:pt x="155771" y="0"/>
                  </a:cubicBezTo>
                  <a:lnTo>
                    <a:pt x="1401942" y="0"/>
                  </a:lnTo>
                  <a:cubicBezTo>
                    <a:pt x="1487972" y="0"/>
                    <a:pt x="1557713" y="69741"/>
                    <a:pt x="1557713" y="155771"/>
                  </a:cubicBezTo>
                  <a:lnTo>
                    <a:pt x="1557713" y="4329759"/>
                  </a:lnTo>
                  <a:cubicBezTo>
                    <a:pt x="1557713" y="4415789"/>
                    <a:pt x="1487972" y="4485530"/>
                    <a:pt x="1401942" y="4485530"/>
                  </a:cubicBezTo>
                  <a:lnTo>
                    <a:pt x="155771" y="4485530"/>
                  </a:lnTo>
                  <a:cubicBezTo>
                    <a:pt x="69741" y="4485530"/>
                    <a:pt x="0" y="4415789"/>
                    <a:pt x="0" y="4329759"/>
                  </a:cubicBezTo>
                  <a:lnTo>
                    <a:pt x="0" y="155771"/>
                  </a:lnTo>
                  <a:close/>
                </a:path>
              </a:pathLst>
            </a:cu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200831"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ova" panose="020B0504020202020204" pitchFamily="34" charset="0"/>
                  <a:ea typeface="Open Sans Condensed" panose="020B0806030504020204" pitchFamily="34" charset="0"/>
                  <a:cs typeface="Segoe UI" panose="020B0502040204020203" pitchFamily="34" charset="0"/>
                </a:rPr>
                <a:t>Lost Worker Output</a:t>
              </a:r>
            </a:p>
          </p:txBody>
        </p:sp>
        <p:sp>
          <p:nvSpPr>
            <p:cNvPr id="12" name="Freeform: Shape 11">
              <a:extLst>
                <a:ext uri="{FF2B5EF4-FFF2-40B4-BE49-F238E27FC236}">
                  <a16:creationId xmlns:a16="http://schemas.microsoft.com/office/drawing/2014/main" id="{EA416873-EBF7-BFF8-18E8-029075340FF6}"/>
                </a:ext>
              </a:extLst>
            </p:cNvPr>
            <p:cNvSpPr/>
            <p:nvPr/>
          </p:nvSpPr>
          <p:spPr>
            <a:xfrm>
              <a:off x="5462306" y="3115786"/>
              <a:ext cx="1246170" cy="2915594"/>
            </a:xfrm>
            <a:custGeom>
              <a:avLst/>
              <a:gdLst>
                <a:gd name="connsiteX0" fmla="*/ 0 w 1246170"/>
                <a:gd name="connsiteY0" fmla="*/ 124617 h 2915594"/>
                <a:gd name="connsiteX1" fmla="*/ 124617 w 1246170"/>
                <a:gd name="connsiteY1" fmla="*/ 0 h 2915594"/>
                <a:gd name="connsiteX2" fmla="*/ 1121553 w 1246170"/>
                <a:gd name="connsiteY2" fmla="*/ 0 h 2915594"/>
                <a:gd name="connsiteX3" fmla="*/ 1246170 w 1246170"/>
                <a:gd name="connsiteY3" fmla="*/ 124617 h 2915594"/>
                <a:gd name="connsiteX4" fmla="*/ 1246170 w 1246170"/>
                <a:gd name="connsiteY4" fmla="*/ 2790977 h 2915594"/>
                <a:gd name="connsiteX5" fmla="*/ 1121553 w 1246170"/>
                <a:gd name="connsiteY5" fmla="*/ 2915594 h 2915594"/>
                <a:gd name="connsiteX6" fmla="*/ 124617 w 1246170"/>
                <a:gd name="connsiteY6" fmla="*/ 2915594 h 2915594"/>
                <a:gd name="connsiteX7" fmla="*/ 0 w 1246170"/>
                <a:gd name="connsiteY7" fmla="*/ 2790977 h 2915594"/>
                <a:gd name="connsiteX8" fmla="*/ 0 w 1246170"/>
                <a:gd name="connsiteY8" fmla="*/ 124617 h 291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170" h="2915594">
                  <a:moveTo>
                    <a:pt x="0" y="124617"/>
                  </a:moveTo>
                  <a:cubicBezTo>
                    <a:pt x="0" y="55793"/>
                    <a:pt x="55793" y="0"/>
                    <a:pt x="124617" y="0"/>
                  </a:cubicBezTo>
                  <a:lnTo>
                    <a:pt x="1121553" y="0"/>
                  </a:lnTo>
                  <a:cubicBezTo>
                    <a:pt x="1190377" y="0"/>
                    <a:pt x="1246170" y="55793"/>
                    <a:pt x="1246170" y="124617"/>
                  </a:cubicBezTo>
                  <a:lnTo>
                    <a:pt x="1246170" y="2790977"/>
                  </a:lnTo>
                  <a:cubicBezTo>
                    <a:pt x="1246170" y="2859801"/>
                    <a:pt x="1190377" y="2915594"/>
                    <a:pt x="1121553" y="2915594"/>
                  </a:cubicBezTo>
                  <a:lnTo>
                    <a:pt x="124617" y="2915594"/>
                  </a:lnTo>
                  <a:cubicBezTo>
                    <a:pt x="55793" y="2915594"/>
                    <a:pt x="0" y="2859801"/>
                    <a:pt x="0" y="2790977"/>
                  </a:cubicBezTo>
                  <a:lnTo>
                    <a:pt x="0" y="124617"/>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77139" tIns="66979" rIns="77139" bIns="66979"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Nova" panose="020B0504020202020204" pitchFamily="34" charset="0"/>
                  <a:ea typeface="Open Sans Condensed" panose="020B0806030504020204" pitchFamily="34" charset="0"/>
                  <a:cs typeface="Segoe UI" panose="020B0502040204020203" pitchFamily="34" charset="0"/>
                </a:rPr>
                <a:t>Employee output will be lost </a:t>
              </a:r>
              <a:endParaRPr lang="en-US" sz="1600" kern="1200" dirty="0">
                <a:latin typeface="Arial Nova" panose="020B0504020202020204" pitchFamily="34" charset="0"/>
                <a:ea typeface="Open Sans Condensed" panose="020B0806030504020204" pitchFamily="34" charset="0"/>
                <a:cs typeface="Segoe UI" panose="020B0502040204020203" pitchFamily="34" charset="0"/>
              </a:endParaRPr>
            </a:p>
          </p:txBody>
        </p:sp>
        <p:sp>
          <p:nvSpPr>
            <p:cNvPr id="13" name="Freeform: Shape 12">
              <a:extLst>
                <a:ext uri="{FF2B5EF4-FFF2-40B4-BE49-F238E27FC236}">
                  <a16:creationId xmlns:a16="http://schemas.microsoft.com/office/drawing/2014/main" id="{1ED8C992-DC04-D718-3BE5-1EAC4EE71AC3}"/>
                </a:ext>
              </a:extLst>
            </p:cNvPr>
            <p:cNvSpPr/>
            <p:nvPr/>
          </p:nvSpPr>
          <p:spPr>
            <a:xfrm>
              <a:off x="6981076" y="1770127"/>
              <a:ext cx="1557713" cy="4485530"/>
            </a:xfrm>
            <a:custGeom>
              <a:avLst/>
              <a:gdLst>
                <a:gd name="connsiteX0" fmla="*/ 0 w 1557713"/>
                <a:gd name="connsiteY0" fmla="*/ 155771 h 4485530"/>
                <a:gd name="connsiteX1" fmla="*/ 155771 w 1557713"/>
                <a:gd name="connsiteY1" fmla="*/ 0 h 4485530"/>
                <a:gd name="connsiteX2" fmla="*/ 1401942 w 1557713"/>
                <a:gd name="connsiteY2" fmla="*/ 0 h 4485530"/>
                <a:gd name="connsiteX3" fmla="*/ 1557713 w 1557713"/>
                <a:gd name="connsiteY3" fmla="*/ 155771 h 4485530"/>
                <a:gd name="connsiteX4" fmla="*/ 1557713 w 1557713"/>
                <a:gd name="connsiteY4" fmla="*/ 4329759 h 4485530"/>
                <a:gd name="connsiteX5" fmla="*/ 1401942 w 1557713"/>
                <a:gd name="connsiteY5" fmla="*/ 4485530 h 4485530"/>
                <a:gd name="connsiteX6" fmla="*/ 155771 w 1557713"/>
                <a:gd name="connsiteY6" fmla="*/ 4485530 h 4485530"/>
                <a:gd name="connsiteX7" fmla="*/ 0 w 1557713"/>
                <a:gd name="connsiteY7" fmla="*/ 4329759 h 4485530"/>
                <a:gd name="connsiteX8" fmla="*/ 0 w 1557713"/>
                <a:gd name="connsiteY8" fmla="*/ 155771 h 448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713" h="4485530">
                  <a:moveTo>
                    <a:pt x="0" y="155771"/>
                  </a:moveTo>
                  <a:cubicBezTo>
                    <a:pt x="0" y="69741"/>
                    <a:pt x="69741" y="0"/>
                    <a:pt x="155771" y="0"/>
                  </a:cubicBezTo>
                  <a:lnTo>
                    <a:pt x="1401942" y="0"/>
                  </a:lnTo>
                  <a:cubicBezTo>
                    <a:pt x="1487972" y="0"/>
                    <a:pt x="1557713" y="69741"/>
                    <a:pt x="1557713" y="155771"/>
                  </a:cubicBezTo>
                  <a:lnTo>
                    <a:pt x="1557713" y="4329759"/>
                  </a:lnTo>
                  <a:cubicBezTo>
                    <a:pt x="1557713" y="4415789"/>
                    <a:pt x="1487972" y="4485530"/>
                    <a:pt x="1401942" y="4485530"/>
                  </a:cubicBezTo>
                  <a:lnTo>
                    <a:pt x="155771" y="4485530"/>
                  </a:lnTo>
                  <a:cubicBezTo>
                    <a:pt x="69741" y="4485530"/>
                    <a:pt x="0" y="4415789"/>
                    <a:pt x="0" y="4329759"/>
                  </a:cubicBezTo>
                  <a:lnTo>
                    <a:pt x="0" y="155771"/>
                  </a:lnTo>
                  <a:close/>
                </a:path>
              </a:pathLst>
            </a:cu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200831"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ova" panose="020B0504020202020204" pitchFamily="34" charset="0"/>
                  <a:ea typeface="Open Sans Condensed" panose="020B0806030504020204" pitchFamily="34" charset="0"/>
                  <a:cs typeface="Segoe UI" panose="020B0502040204020203" pitchFamily="34" charset="0"/>
                </a:rPr>
                <a:t>Penalties</a:t>
              </a:r>
            </a:p>
          </p:txBody>
        </p:sp>
        <p:sp>
          <p:nvSpPr>
            <p:cNvPr id="14" name="Freeform: Shape 13">
              <a:extLst>
                <a:ext uri="{FF2B5EF4-FFF2-40B4-BE49-F238E27FC236}">
                  <a16:creationId xmlns:a16="http://schemas.microsoft.com/office/drawing/2014/main" id="{A49290C3-5B40-7401-730D-272D513707DA}"/>
                </a:ext>
              </a:extLst>
            </p:cNvPr>
            <p:cNvSpPr/>
            <p:nvPr/>
          </p:nvSpPr>
          <p:spPr>
            <a:xfrm>
              <a:off x="7136848" y="3115786"/>
              <a:ext cx="1246170" cy="2915594"/>
            </a:xfrm>
            <a:custGeom>
              <a:avLst/>
              <a:gdLst>
                <a:gd name="connsiteX0" fmla="*/ 0 w 1246170"/>
                <a:gd name="connsiteY0" fmla="*/ 124617 h 2915594"/>
                <a:gd name="connsiteX1" fmla="*/ 124617 w 1246170"/>
                <a:gd name="connsiteY1" fmla="*/ 0 h 2915594"/>
                <a:gd name="connsiteX2" fmla="*/ 1121553 w 1246170"/>
                <a:gd name="connsiteY2" fmla="*/ 0 h 2915594"/>
                <a:gd name="connsiteX3" fmla="*/ 1246170 w 1246170"/>
                <a:gd name="connsiteY3" fmla="*/ 124617 h 2915594"/>
                <a:gd name="connsiteX4" fmla="*/ 1246170 w 1246170"/>
                <a:gd name="connsiteY4" fmla="*/ 2790977 h 2915594"/>
                <a:gd name="connsiteX5" fmla="*/ 1121553 w 1246170"/>
                <a:gd name="connsiteY5" fmla="*/ 2915594 h 2915594"/>
                <a:gd name="connsiteX6" fmla="*/ 124617 w 1246170"/>
                <a:gd name="connsiteY6" fmla="*/ 2915594 h 2915594"/>
                <a:gd name="connsiteX7" fmla="*/ 0 w 1246170"/>
                <a:gd name="connsiteY7" fmla="*/ 2790977 h 2915594"/>
                <a:gd name="connsiteX8" fmla="*/ 0 w 1246170"/>
                <a:gd name="connsiteY8" fmla="*/ 124617 h 291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170" h="2915594">
                  <a:moveTo>
                    <a:pt x="0" y="124617"/>
                  </a:moveTo>
                  <a:cubicBezTo>
                    <a:pt x="0" y="55793"/>
                    <a:pt x="55793" y="0"/>
                    <a:pt x="124617" y="0"/>
                  </a:cubicBezTo>
                  <a:lnTo>
                    <a:pt x="1121553" y="0"/>
                  </a:lnTo>
                  <a:cubicBezTo>
                    <a:pt x="1190377" y="0"/>
                    <a:pt x="1246170" y="55793"/>
                    <a:pt x="1246170" y="124617"/>
                  </a:cubicBezTo>
                  <a:lnTo>
                    <a:pt x="1246170" y="2790977"/>
                  </a:lnTo>
                  <a:cubicBezTo>
                    <a:pt x="1246170" y="2859801"/>
                    <a:pt x="1190377" y="2915594"/>
                    <a:pt x="1121553" y="2915594"/>
                  </a:cubicBezTo>
                  <a:lnTo>
                    <a:pt x="124617" y="2915594"/>
                  </a:lnTo>
                  <a:cubicBezTo>
                    <a:pt x="55793" y="2915594"/>
                    <a:pt x="0" y="2859801"/>
                    <a:pt x="0" y="2790977"/>
                  </a:cubicBezTo>
                  <a:lnTo>
                    <a:pt x="0" y="124617"/>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77139" tIns="66979" rIns="77139" bIns="66979"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Nova" panose="020B0504020202020204" pitchFamily="34" charset="0"/>
                  <a:ea typeface="Open Sans Condensed" panose="020B0806030504020204" pitchFamily="34" charset="0"/>
                  <a:cs typeface="Segoe UI" panose="020B0502040204020203" pitchFamily="34" charset="0"/>
                </a:rPr>
                <a:t>Service level agreement (SLA) credits or other penalties </a:t>
              </a:r>
            </a:p>
          </p:txBody>
        </p:sp>
        <p:sp>
          <p:nvSpPr>
            <p:cNvPr id="15" name="Freeform: Shape 14">
              <a:extLst>
                <a:ext uri="{FF2B5EF4-FFF2-40B4-BE49-F238E27FC236}">
                  <a16:creationId xmlns:a16="http://schemas.microsoft.com/office/drawing/2014/main" id="{3C453AF3-8B50-2D87-DF75-D209F4279334}"/>
                </a:ext>
              </a:extLst>
            </p:cNvPr>
            <p:cNvSpPr/>
            <p:nvPr/>
          </p:nvSpPr>
          <p:spPr>
            <a:xfrm>
              <a:off x="8655618" y="1770127"/>
              <a:ext cx="1557713" cy="4485530"/>
            </a:xfrm>
            <a:custGeom>
              <a:avLst/>
              <a:gdLst>
                <a:gd name="connsiteX0" fmla="*/ 0 w 1557713"/>
                <a:gd name="connsiteY0" fmla="*/ 155771 h 4485530"/>
                <a:gd name="connsiteX1" fmla="*/ 155771 w 1557713"/>
                <a:gd name="connsiteY1" fmla="*/ 0 h 4485530"/>
                <a:gd name="connsiteX2" fmla="*/ 1401942 w 1557713"/>
                <a:gd name="connsiteY2" fmla="*/ 0 h 4485530"/>
                <a:gd name="connsiteX3" fmla="*/ 1557713 w 1557713"/>
                <a:gd name="connsiteY3" fmla="*/ 155771 h 4485530"/>
                <a:gd name="connsiteX4" fmla="*/ 1557713 w 1557713"/>
                <a:gd name="connsiteY4" fmla="*/ 4329759 h 4485530"/>
                <a:gd name="connsiteX5" fmla="*/ 1401942 w 1557713"/>
                <a:gd name="connsiteY5" fmla="*/ 4485530 h 4485530"/>
                <a:gd name="connsiteX6" fmla="*/ 155771 w 1557713"/>
                <a:gd name="connsiteY6" fmla="*/ 4485530 h 4485530"/>
                <a:gd name="connsiteX7" fmla="*/ 0 w 1557713"/>
                <a:gd name="connsiteY7" fmla="*/ 4329759 h 4485530"/>
                <a:gd name="connsiteX8" fmla="*/ 0 w 1557713"/>
                <a:gd name="connsiteY8" fmla="*/ 155771 h 448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713" h="4485530">
                  <a:moveTo>
                    <a:pt x="0" y="155771"/>
                  </a:moveTo>
                  <a:cubicBezTo>
                    <a:pt x="0" y="69741"/>
                    <a:pt x="69741" y="0"/>
                    <a:pt x="155771" y="0"/>
                  </a:cubicBezTo>
                  <a:lnTo>
                    <a:pt x="1401942" y="0"/>
                  </a:lnTo>
                  <a:cubicBezTo>
                    <a:pt x="1487972" y="0"/>
                    <a:pt x="1557713" y="69741"/>
                    <a:pt x="1557713" y="155771"/>
                  </a:cubicBezTo>
                  <a:lnTo>
                    <a:pt x="1557713" y="4329759"/>
                  </a:lnTo>
                  <a:cubicBezTo>
                    <a:pt x="1557713" y="4415789"/>
                    <a:pt x="1487972" y="4485530"/>
                    <a:pt x="1401942" y="4485530"/>
                  </a:cubicBezTo>
                  <a:lnTo>
                    <a:pt x="155771" y="4485530"/>
                  </a:lnTo>
                  <a:cubicBezTo>
                    <a:pt x="69741" y="4485530"/>
                    <a:pt x="0" y="4415789"/>
                    <a:pt x="0" y="4329759"/>
                  </a:cubicBezTo>
                  <a:lnTo>
                    <a:pt x="0" y="155771"/>
                  </a:lnTo>
                  <a:close/>
                </a:path>
              </a:pathLst>
            </a:cu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200831"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ova" panose="020B0504020202020204" pitchFamily="34" charset="0"/>
                  <a:ea typeface="Open Sans Condensed" panose="020B0806030504020204" pitchFamily="34" charset="0"/>
                  <a:cs typeface="Segoe UI" panose="020B0502040204020203" pitchFamily="34" charset="0"/>
                </a:rPr>
                <a:t>Lost Business</a:t>
              </a:r>
            </a:p>
          </p:txBody>
        </p:sp>
        <p:sp>
          <p:nvSpPr>
            <p:cNvPr id="16" name="Freeform: Shape 15">
              <a:extLst>
                <a:ext uri="{FF2B5EF4-FFF2-40B4-BE49-F238E27FC236}">
                  <a16:creationId xmlns:a16="http://schemas.microsoft.com/office/drawing/2014/main" id="{8E1D8D97-4410-98D0-F459-92E8F8930C45}"/>
                </a:ext>
              </a:extLst>
            </p:cNvPr>
            <p:cNvSpPr/>
            <p:nvPr/>
          </p:nvSpPr>
          <p:spPr>
            <a:xfrm>
              <a:off x="8811389" y="3115786"/>
              <a:ext cx="1246170" cy="2915594"/>
            </a:xfrm>
            <a:custGeom>
              <a:avLst/>
              <a:gdLst>
                <a:gd name="connsiteX0" fmla="*/ 0 w 1246170"/>
                <a:gd name="connsiteY0" fmla="*/ 124617 h 2915594"/>
                <a:gd name="connsiteX1" fmla="*/ 124617 w 1246170"/>
                <a:gd name="connsiteY1" fmla="*/ 0 h 2915594"/>
                <a:gd name="connsiteX2" fmla="*/ 1121553 w 1246170"/>
                <a:gd name="connsiteY2" fmla="*/ 0 h 2915594"/>
                <a:gd name="connsiteX3" fmla="*/ 1246170 w 1246170"/>
                <a:gd name="connsiteY3" fmla="*/ 124617 h 2915594"/>
                <a:gd name="connsiteX4" fmla="*/ 1246170 w 1246170"/>
                <a:gd name="connsiteY4" fmla="*/ 2790977 h 2915594"/>
                <a:gd name="connsiteX5" fmla="*/ 1121553 w 1246170"/>
                <a:gd name="connsiteY5" fmla="*/ 2915594 h 2915594"/>
                <a:gd name="connsiteX6" fmla="*/ 124617 w 1246170"/>
                <a:gd name="connsiteY6" fmla="*/ 2915594 h 2915594"/>
                <a:gd name="connsiteX7" fmla="*/ 0 w 1246170"/>
                <a:gd name="connsiteY7" fmla="*/ 2790977 h 2915594"/>
                <a:gd name="connsiteX8" fmla="*/ 0 w 1246170"/>
                <a:gd name="connsiteY8" fmla="*/ 124617 h 291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170" h="2915594">
                  <a:moveTo>
                    <a:pt x="0" y="124617"/>
                  </a:moveTo>
                  <a:cubicBezTo>
                    <a:pt x="0" y="55793"/>
                    <a:pt x="55793" y="0"/>
                    <a:pt x="124617" y="0"/>
                  </a:cubicBezTo>
                  <a:lnTo>
                    <a:pt x="1121553" y="0"/>
                  </a:lnTo>
                  <a:cubicBezTo>
                    <a:pt x="1190377" y="0"/>
                    <a:pt x="1246170" y="55793"/>
                    <a:pt x="1246170" y="124617"/>
                  </a:cubicBezTo>
                  <a:lnTo>
                    <a:pt x="1246170" y="2790977"/>
                  </a:lnTo>
                  <a:cubicBezTo>
                    <a:pt x="1246170" y="2859801"/>
                    <a:pt x="1190377" y="2915594"/>
                    <a:pt x="1121553" y="2915594"/>
                  </a:cubicBezTo>
                  <a:lnTo>
                    <a:pt x="124617" y="2915594"/>
                  </a:lnTo>
                  <a:cubicBezTo>
                    <a:pt x="55793" y="2915594"/>
                    <a:pt x="0" y="2859801"/>
                    <a:pt x="0" y="2790977"/>
                  </a:cubicBezTo>
                  <a:lnTo>
                    <a:pt x="0" y="124617"/>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72059" tIns="63169" rIns="72059" bIns="63169" numCol="1" spcCol="1270" anchor="ctr" anchorCtr="0">
              <a:noAutofit/>
            </a:bodyPr>
            <a:lstStyle/>
            <a:p>
              <a:pPr marL="0" lvl="0" indent="0" algn="ctr" defTabSz="711200">
                <a:lnSpc>
                  <a:spcPct val="90000"/>
                </a:lnSpc>
                <a:spcBef>
                  <a:spcPct val="0"/>
                </a:spcBef>
                <a:spcAft>
                  <a:spcPct val="35000"/>
                </a:spcAft>
                <a:buNone/>
              </a:pPr>
              <a:r>
                <a:rPr lang="en-US" sz="1600" dirty="0">
                  <a:latin typeface="Arial Nova" panose="020B0504020202020204" pitchFamily="34" charset="0"/>
                  <a:cs typeface="Segoe UI" panose="020B0502040204020203" pitchFamily="34" charset="0"/>
                </a:rPr>
                <a:t>Ability to attract new customers be affected</a:t>
              </a:r>
            </a:p>
          </p:txBody>
        </p:sp>
        <p:sp>
          <p:nvSpPr>
            <p:cNvPr id="18" name="Freeform: Shape 17">
              <a:extLst>
                <a:ext uri="{FF2B5EF4-FFF2-40B4-BE49-F238E27FC236}">
                  <a16:creationId xmlns:a16="http://schemas.microsoft.com/office/drawing/2014/main" id="{44321531-5372-3F51-0849-AABE5867DBF3}"/>
                </a:ext>
              </a:extLst>
            </p:cNvPr>
            <p:cNvSpPr/>
            <p:nvPr/>
          </p:nvSpPr>
          <p:spPr>
            <a:xfrm>
              <a:off x="10338596" y="1770127"/>
              <a:ext cx="1578929" cy="4485530"/>
            </a:xfrm>
            <a:custGeom>
              <a:avLst/>
              <a:gdLst>
                <a:gd name="connsiteX0" fmla="*/ 0 w 1578929"/>
                <a:gd name="connsiteY0" fmla="*/ 157893 h 4485530"/>
                <a:gd name="connsiteX1" fmla="*/ 157893 w 1578929"/>
                <a:gd name="connsiteY1" fmla="*/ 0 h 4485530"/>
                <a:gd name="connsiteX2" fmla="*/ 1421036 w 1578929"/>
                <a:gd name="connsiteY2" fmla="*/ 0 h 4485530"/>
                <a:gd name="connsiteX3" fmla="*/ 1578929 w 1578929"/>
                <a:gd name="connsiteY3" fmla="*/ 157893 h 4485530"/>
                <a:gd name="connsiteX4" fmla="*/ 1578929 w 1578929"/>
                <a:gd name="connsiteY4" fmla="*/ 4327637 h 4485530"/>
                <a:gd name="connsiteX5" fmla="*/ 1421036 w 1578929"/>
                <a:gd name="connsiteY5" fmla="*/ 4485530 h 4485530"/>
                <a:gd name="connsiteX6" fmla="*/ 157893 w 1578929"/>
                <a:gd name="connsiteY6" fmla="*/ 4485530 h 4485530"/>
                <a:gd name="connsiteX7" fmla="*/ 0 w 1578929"/>
                <a:gd name="connsiteY7" fmla="*/ 4327637 h 4485530"/>
                <a:gd name="connsiteX8" fmla="*/ 0 w 1578929"/>
                <a:gd name="connsiteY8" fmla="*/ 157893 h 448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8929" h="4485530">
                  <a:moveTo>
                    <a:pt x="0" y="157893"/>
                  </a:moveTo>
                  <a:cubicBezTo>
                    <a:pt x="0" y="70691"/>
                    <a:pt x="70691" y="0"/>
                    <a:pt x="157893" y="0"/>
                  </a:cubicBezTo>
                  <a:lnTo>
                    <a:pt x="1421036" y="0"/>
                  </a:lnTo>
                  <a:cubicBezTo>
                    <a:pt x="1508238" y="0"/>
                    <a:pt x="1578929" y="70691"/>
                    <a:pt x="1578929" y="157893"/>
                  </a:cubicBezTo>
                  <a:lnTo>
                    <a:pt x="1578929" y="4327637"/>
                  </a:lnTo>
                  <a:cubicBezTo>
                    <a:pt x="1578929" y="4414839"/>
                    <a:pt x="1508238" y="4485530"/>
                    <a:pt x="1421036" y="4485530"/>
                  </a:cubicBezTo>
                  <a:lnTo>
                    <a:pt x="157893" y="4485530"/>
                  </a:lnTo>
                  <a:cubicBezTo>
                    <a:pt x="70691" y="4485530"/>
                    <a:pt x="0" y="4414839"/>
                    <a:pt x="0" y="4327637"/>
                  </a:cubicBezTo>
                  <a:lnTo>
                    <a:pt x="0" y="157893"/>
                  </a:lnTo>
                  <a:close/>
                </a:path>
              </a:pathLst>
            </a:cu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200831"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ova" panose="020B0504020202020204" pitchFamily="34" charset="0"/>
                  <a:ea typeface="Open Sans Condensed" panose="020B0806030504020204" pitchFamily="34" charset="0"/>
                  <a:cs typeface="Segoe UI" panose="020B0502040204020203" pitchFamily="34" charset="0"/>
                </a:rPr>
                <a:t>Brand &amp; Reputation Damage</a:t>
              </a:r>
            </a:p>
          </p:txBody>
        </p:sp>
        <p:sp>
          <p:nvSpPr>
            <p:cNvPr id="19" name="Freeform: Shape 18">
              <a:extLst>
                <a:ext uri="{FF2B5EF4-FFF2-40B4-BE49-F238E27FC236}">
                  <a16:creationId xmlns:a16="http://schemas.microsoft.com/office/drawing/2014/main" id="{77269277-EBD2-7E4C-727D-3A83D6F11B9F}"/>
                </a:ext>
              </a:extLst>
            </p:cNvPr>
            <p:cNvSpPr/>
            <p:nvPr/>
          </p:nvSpPr>
          <p:spPr>
            <a:xfrm>
              <a:off x="10472182" y="3115786"/>
              <a:ext cx="1327009" cy="2915594"/>
            </a:xfrm>
            <a:custGeom>
              <a:avLst/>
              <a:gdLst>
                <a:gd name="connsiteX0" fmla="*/ 0 w 1327009"/>
                <a:gd name="connsiteY0" fmla="*/ 132701 h 2915594"/>
                <a:gd name="connsiteX1" fmla="*/ 132701 w 1327009"/>
                <a:gd name="connsiteY1" fmla="*/ 0 h 2915594"/>
                <a:gd name="connsiteX2" fmla="*/ 1194308 w 1327009"/>
                <a:gd name="connsiteY2" fmla="*/ 0 h 2915594"/>
                <a:gd name="connsiteX3" fmla="*/ 1327009 w 1327009"/>
                <a:gd name="connsiteY3" fmla="*/ 132701 h 2915594"/>
                <a:gd name="connsiteX4" fmla="*/ 1327009 w 1327009"/>
                <a:gd name="connsiteY4" fmla="*/ 2782893 h 2915594"/>
                <a:gd name="connsiteX5" fmla="*/ 1194308 w 1327009"/>
                <a:gd name="connsiteY5" fmla="*/ 2915594 h 2915594"/>
                <a:gd name="connsiteX6" fmla="*/ 132701 w 1327009"/>
                <a:gd name="connsiteY6" fmla="*/ 2915594 h 2915594"/>
                <a:gd name="connsiteX7" fmla="*/ 0 w 1327009"/>
                <a:gd name="connsiteY7" fmla="*/ 2782893 h 2915594"/>
                <a:gd name="connsiteX8" fmla="*/ 0 w 1327009"/>
                <a:gd name="connsiteY8" fmla="*/ 132701 h 291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009" h="2915594">
                  <a:moveTo>
                    <a:pt x="0" y="132701"/>
                  </a:moveTo>
                  <a:cubicBezTo>
                    <a:pt x="0" y="59412"/>
                    <a:pt x="59412" y="0"/>
                    <a:pt x="132701" y="0"/>
                  </a:cubicBezTo>
                  <a:lnTo>
                    <a:pt x="1194308" y="0"/>
                  </a:lnTo>
                  <a:cubicBezTo>
                    <a:pt x="1267597" y="0"/>
                    <a:pt x="1327009" y="59412"/>
                    <a:pt x="1327009" y="132701"/>
                  </a:cubicBezTo>
                  <a:lnTo>
                    <a:pt x="1327009" y="2782893"/>
                  </a:lnTo>
                  <a:cubicBezTo>
                    <a:pt x="1327009" y="2856182"/>
                    <a:pt x="1267597" y="2915594"/>
                    <a:pt x="1194308" y="2915594"/>
                  </a:cubicBezTo>
                  <a:lnTo>
                    <a:pt x="132701" y="2915594"/>
                  </a:lnTo>
                  <a:cubicBezTo>
                    <a:pt x="59412" y="2915594"/>
                    <a:pt x="0" y="2856182"/>
                    <a:pt x="0" y="2782893"/>
                  </a:cubicBezTo>
                  <a:lnTo>
                    <a:pt x="0" y="132701"/>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79507" tIns="69347" rIns="79507" bIns="69347"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Arial Nova" panose="020B0504020202020204" pitchFamily="34" charset="0"/>
                  <a:ea typeface="Open Sans Condensed" panose="020B0806030504020204" pitchFamily="34" charset="0"/>
                  <a:cs typeface="Segoe UI" panose="020B0502040204020203" pitchFamily="34" charset="0"/>
                </a:rPr>
                <a:t>Cost to the company brand and reputation </a:t>
              </a:r>
              <a:endParaRPr lang="en-US" sz="1600" kern="1200" dirty="0">
                <a:latin typeface="Arial Nova" panose="020B0504020202020204" pitchFamily="34" charset="0"/>
                <a:ea typeface="Open Sans Condensed" panose="020B0806030504020204" pitchFamily="34" charset="0"/>
                <a:cs typeface="Segoe UI" panose="020B0502040204020203" pitchFamily="34" charset="0"/>
              </a:endParaRPr>
            </a:p>
          </p:txBody>
        </p:sp>
      </p:grpSp>
    </p:spTree>
    <p:extLst>
      <p:ext uri="{BB962C8B-B14F-4D97-AF65-F5344CB8AC3E}">
        <p14:creationId xmlns:p14="http://schemas.microsoft.com/office/powerpoint/2010/main" val="393460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8B77CDD-CCF4-2BC2-EE1B-B5840D52D9D7}"/>
              </a:ext>
            </a:extLst>
          </p:cNvPr>
          <p:cNvSpPr txBox="1">
            <a:spLocks/>
          </p:cNvSpPr>
          <p:nvPr/>
        </p:nvSpPr>
        <p:spPr>
          <a:xfrm>
            <a:off x="356075" y="346874"/>
            <a:ext cx="9758104" cy="615540"/>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a:lstStyle>
          <a:p>
            <a:r>
              <a:rPr lang="en-US" sz="3200" dirty="0">
                <a:solidFill>
                  <a:schemeClr val="bg1"/>
                </a:solidFill>
              </a:rPr>
              <a:t>Planning To Protect DDoS Threats</a:t>
            </a:r>
            <a:endParaRPr lang="en-IN" sz="3200" dirty="0">
              <a:solidFill>
                <a:schemeClr val="bg1"/>
              </a:solidFill>
            </a:endParaRPr>
          </a:p>
        </p:txBody>
      </p:sp>
      <p:graphicFrame>
        <p:nvGraphicFramePr>
          <p:cNvPr id="4" name="Diagram 3">
            <a:extLst>
              <a:ext uri="{FF2B5EF4-FFF2-40B4-BE49-F238E27FC236}">
                <a16:creationId xmlns:a16="http://schemas.microsoft.com/office/drawing/2014/main" id="{6B7E8170-B6AC-7DE1-1CCF-EF701E8E05F1}"/>
              </a:ext>
            </a:extLst>
          </p:cNvPr>
          <p:cNvGraphicFramePr/>
          <p:nvPr>
            <p:extLst>
              <p:ext uri="{D42A27DB-BD31-4B8C-83A1-F6EECF244321}">
                <p14:modId xmlns:p14="http://schemas.microsoft.com/office/powerpoint/2010/main" val="1766598528"/>
              </p:ext>
            </p:extLst>
          </p:nvPr>
        </p:nvGraphicFramePr>
        <p:xfrm>
          <a:off x="776515" y="1451429"/>
          <a:ext cx="10638970" cy="4557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13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8B77CDD-CCF4-2BC2-EE1B-B5840D52D9D7}"/>
              </a:ext>
            </a:extLst>
          </p:cNvPr>
          <p:cNvSpPr txBox="1">
            <a:spLocks/>
          </p:cNvSpPr>
          <p:nvPr/>
        </p:nvSpPr>
        <p:spPr>
          <a:xfrm>
            <a:off x="356075" y="346874"/>
            <a:ext cx="10060254" cy="615540"/>
          </a:xfrm>
          <a:prstGeom prst="rect">
            <a:avLst/>
          </a:prstGeom>
        </p:spPr>
        <p:txBody>
          <a:bodyPr/>
          <a:lst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a:lstStyle>
          <a:p>
            <a:r>
              <a:rPr lang="en-US" sz="3200" dirty="0">
                <a:solidFill>
                  <a:schemeClr val="bg1"/>
                </a:solidFill>
              </a:rPr>
              <a:t>How does Our Service Work?</a:t>
            </a:r>
          </a:p>
        </p:txBody>
      </p:sp>
      <p:graphicFrame>
        <p:nvGraphicFramePr>
          <p:cNvPr id="2" name="Diagram 1">
            <a:extLst>
              <a:ext uri="{FF2B5EF4-FFF2-40B4-BE49-F238E27FC236}">
                <a16:creationId xmlns:a16="http://schemas.microsoft.com/office/drawing/2014/main" id="{CD8CE258-179F-E5AE-4A2F-952DB0364C4C}"/>
              </a:ext>
            </a:extLst>
          </p:cNvPr>
          <p:cNvGraphicFramePr/>
          <p:nvPr/>
        </p:nvGraphicFramePr>
        <p:xfrm>
          <a:off x="356075" y="1199213"/>
          <a:ext cx="11231322" cy="4886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209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737608-6411-43df-b6f7-623960834065">
      <Terms xmlns="http://schemas.microsoft.com/office/infopath/2007/PartnerControls"/>
    </lcf76f155ced4ddcb4097134ff3c332f>
    <TaxCatchAll xmlns="19fbf001-7c56-4287-9c67-21e757b4767a" xsi:nil="true"/>
    <Produce_x0020_Name_x003a_ xmlns="a9737608-6411-43df-b6f7-623960834065"/>
    <Key_x0020_Words_x003a_ xmlns="a9737608-6411-43df-b6f7-623960834065"/>
    <Notes_x003a_ xmlns="a9737608-6411-43df-b6f7-623960834065"/>
    <Document_x0020_Category xmlns="a9737608-6411-43df-b6f7-623960834065">Client: Overview presentation</Document_x0020_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499AD8BA63924692DA443767D49F52" ma:contentTypeVersion="22" ma:contentTypeDescription="Create a new document." ma:contentTypeScope="" ma:versionID="4665f7074d3c2e7f3e14808e8efd724f">
  <xsd:schema xmlns:xsd="http://www.w3.org/2001/XMLSchema" xmlns:xs="http://www.w3.org/2001/XMLSchema" xmlns:p="http://schemas.microsoft.com/office/2006/metadata/properties" xmlns:ns2="a9737608-6411-43df-b6f7-623960834065" xmlns:ns3="f88915e0-1670-401d-a4a3-4cd49bc9dada" xmlns:ns4="a34cfb6f-27f8-4094-9ca9-c60d4da75307" xmlns:ns6="19fbf001-7c56-4287-9c67-21e757b4767a" targetNamespace="http://schemas.microsoft.com/office/2006/metadata/properties" ma:root="true" ma:fieldsID="ef1e91a6579072d4d485de2e0badc096" ns2:_="" ns3:_="" ns4:_="" ns6:_="">
    <xsd:import namespace="a9737608-6411-43df-b6f7-623960834065"/>
    <xsd:import namespace="f88915e0-1670-401d-a4a3-4cd49bc9dada"/>
    <xsd:import namespace="a34cfb6f-27f8-4094-9ca9-c60d4da75307"/>
    <xsd:import namespace="19fbf001-7c56-4287-9c67-21e757b4767a"/>
    <xsd:element name="properties">
      <xsd:complexType>
        <xsd:sequence>
          <xsd:element name="documentManagement">
            <xsd:complexType>
              <xsd:all>
                <xsd:element ref="ns2:Produce_x0020_Name_x003a_"/>
                <xsd:element ref="ns2:Document_x0020_Category"/>
                <xsd:element ref="ns2:Notes_x003a_"/>
                <xsd:element ref="ns2:Key_x0020_Words_x003a_"/>
                <xsd:element ref="ns3:SharedWithUsers" minOccurs="0"/>
                <xsd:element ref="ns4:SharingHintHash"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lcf76f155ced4ddcb4097134ff3c332f" minOccurs="0"/>
                <xsd:element ref="ns6: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737608-6411-43df-b6f7-623960834065" elementFormDefault="qualified">
    <xsd:import namespace="http://schemas.microsoft.com/office/2006/documentManagement/types"/>
    <xsd:import namespace="http://schemas.microsoft.com/office/infopath/2007/PartnerControls"/>
    <xsd:element name="Produce_x0020_Name_x003a_" ma:index="8" ma:displayName="Product Name:" ma:internalName="Produce_x0020_Name_x003a_">
      <xsd:simpleType>
        <xsd:restriction base="dms:Text">
          <xsd:maxLength value="255"/>
        </xsd:restriction>
      </xsd:simpleType>
    </xsd:element>
    <xsd:element name="Document_x0020_Category" ma:index="9" ma:displayName="Document Category" ma:default="Client: Overview presentation" ma:format="Dropdown" ma:internalName="Document_x0020_Category">
      <xsd:simpleType>
        <xsd:restriction base="dms:Choice">
          <xsd:enumeration value="Client: Overview presentation"/>
          <xsd:enumeration value="Client: Product Brochure"/>
          <xsd:enumeration value="Client: Case study"/>
          <xsd:enumeration value="Internal: Sales Guide"/>
          <xsd:enumeration value="Internal: SFA Checklist"/>
          <xsd:enumeration value="Internal: Pricing Mechanism"/>
          <xsd:enumeration value="Internal: Elevator pitch"/>
          <xsd:enumeration value="Internal: Sample proposal"/>
          <xsd:enumeration value="Internal: Proposal template"/>
          <xsd:enumeration value="Internal: Sample Task and Outcome Plan"/>
          <xsd:enumeration value="Internal: FAQ"/>
          <xsd:enumeration value="Internal: Deliverable templates (for different phases of the project)"/>
          <xsd:enumeration value="Internal: Scope of Work Delivery Checklist for SFA"/>
        </xsd:restriction>
      </xsd:simpleType>
    </xsd:element>
    <xsd:element name="Notes_x003a_" ma:index="10" ma:displayName="Notes:" ma:internalName="Notes_x003a_">
      <xsd:simpleType>
        <xsd:restriction base="dms:Note">
          <xsd:maxLength value="255"/>
        </xsd:restriction>
      </xsd:simpleType>
    </xsd:element>
    <xsd:element name="Key_x0020_Words_x003a_" ma:index="11" ma:displayName="Key Words:" ma:internalName="Key_x0020_Words_x003a_">
      <xsd:simpleType>
        <xsd:restriction base="dms:Text">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5225ff6-d8db-4da8-8d9c-1f925f835688" ma:termSetId="09814cd3-568e-fe90-9814-8d621ff8fb84" ma:anchorId="fba54fb3-c3e1-fe81-a776-ca4b69148c4d" ma:open="true" ma:isKeyword="false">
      <xsd:complexType>
        <xsd:sequence>
          <xsd:element ref="pc:Terms" minOccurs="0" maxOccurs="1"/>
        </xsd:sequence>
      </xsd:complex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8915e0-1670-401d-a4a3-4cd49bc9da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4cfb6f-27f8-4094-9ca9-c60d4da75307" elementFormDefault="qualified">
    <xsd:import namespace="http://schemas.microsoft.com/office/2006/documentManagement/types"/>
    <xsd:import namespace="http://schemas.microsoft.com/office/infopath/2007/PartnerControls"/>
    <xsd:element name="SharingHintHash" ma:index="13"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fbf001-7c56-4287-9c67-21e757b4767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879f881-150c-4e5b-a230-653b5cc4ab9b}" ma:internalName="TaxCatchAll" ma:showField="CatchAllData" ma:web="f88915e0-1670-401d-a4a3-4cd49bc9da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05225ff6-d8db-4da8-8d9c-1f925f835688"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FD2C79-46CB-4E2D-8085-A2079CF9B90F}">
  <ds:schemaRefs>
    <ds:schemaRef ds:uri="http://schemas.microsoft.com/office/2006/metadata/properties"/>
    <ds:schemaRef ds:uri="http://schemas.microsoft.com/office/infopath/2007/PartnerControls"/>
    <ds:schemaRef ds:uri="a9737608-6411-43df-b6f7-623960834065"/>
    <ds:schemaRef ds:uri="19fbf001-7c56-4287-9c67-21e757b4767a"/>
  </ds:schemaRefs>
</ds:datastoreItem>
</file>

<file path=customXml/itemProps2.xml><?xml version="1.0" encoding="utf-8"?>
<ds:datastoreItem xmlns:ds="http://schemas.openxmlformats.org/officeDocument/2006/customXml" ds:itemID="{661E7B00-7BC7-4AD1-AA9A-7605D2EF4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737608-6411-43df-b6f7-623960834065"/>
    <ds:schemaRef ds:uri="f88915e0-1670-401d-a4a3-4cd49bc9dada"/>
    <ds:schemaRef ds:uri="a34cfb6f-27f8-4094-9ca9-c60d4da75307"/>
    <ds:schemaRef ds:uri="19fbf001-7c56-4287-9c67-21e757b476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DFBFF9-EA01-4A4F-BBA1-76522EBB4586}">
  <ds:schemaRefs>
    <ds:schemaRef ds:uri="Microsoft.SharePoint.Taxonomy.ContentTypeSync"/>
  </ds:schemaRefs>
</ds:datastoreItem>
</file>

<file path=customXml/itemProps4.xml><?xml version="1.0" encoding="utf-8"?>
<ds:datastoreItem xmlns:ds="http://schemas.openxmlformats.org/officeDocument/2006/customXml" ds:itemID="{6E83B533-CF33-42D3-B2DC-18A2C38B66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1341</TotalTime>
  <Words>1606</Words>
  <Application>Microsoft Office PowerPoint</Application>
  <PresentationFormat>Widescreen</PresentationFormat>
  <Paragraphs>195</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Attack Monitoring &amp; Management</vt:lpstr>
      <vt:lpstr>Solution Architecture</vt:lpstr>
      <vt:lpstr>Managed Security Services – DELIVERABLES (1/2)</vt:lpstr>
      <vt:lpstr>Managed Security Services – deliverables (2/2)</vt:lpstr>
      <vt:lpstr>PowerPoint Presentation</vt:lpstr>
      <vt:lpstr>PowerPoint Presentation</vt:lpstr>
      <vt:lpstr>Attacks Mitigated in the Past 2 Years</vt:lpstr>
      <vt:lpstr>Customers Relying on Sify’s DDoS Mitigation Service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Sachi Hasmukhbhai Otia</dc:creator>
  <cp:lastModifiedBy>Rahul Nair</cp:lastModifiedBy>
  <cp:revision>2</cp:revision>
  <dcterms:created xsi:type="dcterms:W3CDTF">2023-09-13T12:09:30Z</dcterms:created>
  <dcterms:modified xsi:type="dcterms:W3CDTF">2024-11-19T12:48:30Z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0x01010094499AD8BA63924692DA443767D49F52</vt:lpwstr>
  </property>
  <property fmtid="{D5CDD505-2E9C-101B-9397-08002B2CF9AE}" pid="3" name="MediaServiceImageTags">
    <vt:lpwstr/>
  </property>
</Properties>
</file>