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  <p:sldMasterId id="2147483794" r:id="rId2"/>
  </p:sldMasterIdLst>
  <p:notesMasterIdLst>
    <p:notesMasterId r:id="rId26"/>
  </p:notesMasterIdLst>
  <p:sldIdLst>
    <p:sldId id="2147311314" r:id="rId3"/>
    <p:sldId id="2147311235" r:id="rId4"/>
    <p:sldId id="2147311172" r:id="rId5"/>
    <p:sldId id="2145705685" r:id="rId6"/>
    <p:sldId id="2147311233" r:id="rId7"/>
    <p:sldId id="890" r:id="rId8"/>
    <p:sldId id="297" r:id="rId9"/>
    <p:sldId id="2147311316" r:id="rId10"/>
    <p:sldId id="928" r:id="rId11"/>
    <p:sldId id="2147311319" r:id="rId12"/>
    <p:sldId id="2147311318" r:id="rId13"/>
    <p:sldId id="1247" r:id="rId14"/>
    <p:sldId id="2147311320" r:id="rId15"/>
    <p:sldId id="2147311173" r:id="rId16"/>
    <p:sldId id="2147311279" r:id="rId17"/>
    <p:sldId id="892" r:id="rId18"/>
    <p:sldId id="2147311280" r:id="rId19"/>
    <p:sldId id="2147311281" r:id="rId20"/>
    <p:sldId id="643" r:id="rId21"/>
    <p:sldId id="2146846798" r:id="rId22"/>
    <p:sldId id="2146846696" r:id="rId23"/>
    <p:sldId id="2147311225" r:id="rId24"/>
    <p:sldId id="2145705690" r:id="rId25"/>
  </p:sldIdLst>
  <p:sldSz cx="9144000" cy="5143500" type="screen16x9"/>
  <p:notesSz cx="6858000" cy="92964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984D07-1518-076C-AF61-0BD945087473}" name="Shombit Roy" initials="SR" userId="S::shombit.roy@sifycorp.com::c756c23c-bc98-4e37-a5fe-728e205ffcc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ha Bhasin Chawla" initials="N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6678"/>
    <a:srgbClr val="3CA2BE"/>
    <a:srgbClr val="64B7CE"/>
    <a:srgbClr val="6DD3CE"/>
    <a:srgbClr val="C8E9A0"/>
    <a:srgbClr val="9DACB2"/>
    <a:srgbClr val="BCD4DE"/>
    <a:srgbClr val="A5CCD1"/>
    <a:srgbClr val="25406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528" autoAdjust="0"/>
  </p:normalViewPr>
  <p:slideViewPr>
    <p:cSldViewPr snapToGrid="0">
      <p:cViewPr varScale="1">
        <p:scale>
          <a:sx n="91" d="100"/>
          <a:sy n="91" d="100"/>
        </p:scale>
        <p:origin x="7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37" Type="http://schemas.openxmlformats.org/officeDocument/2006/relationships/customXml" Target="../customXml/item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36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35" Type="http://schemas.openxmlformats.org/officeDocument/2006/relationships/customXml" Target="../customXml/item2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urabh Kumar Acharya" userId="d4fb898f-cee7-41ca-a167-1c1004152654" providerId="ADAL" clId="{2BBA803F-0EB1-4378-9E08-0D2272A57BA8}"/>
    <pc:docChg chg="delSld">
      <pc:chgData name="Saurabh Kumar Acharya" userId="d4fb898f-cee7-41ca-a167-1c1004152654" providerId="ADAL" clId="{2BBA803F-0EB1-4378-9E08-0D2272A57BA8}" dt="2023-11-08T07:10:54.168" v="1" actId="47"/>
      <pc:docMkLst>
        <pc:docMk/>
      </pc:docMkLst>
      <pc:sldChg chg="del">
        <pc:chgData name="Saurabh Kumar Acharya" userId="d4fb898f-cee7-41ca-a167-1c1004152654" providerId="ADAL" clId="{2BBA803F-0EB1-4378-9E08-0D2272A57BA8}" dt="2023-11-08T07:10:32.370" v="0" actId="47"/>
        <pc:sldMkLst>
          <pc:docMk/>
          <pc:sldMk cId="440720398" sldId="2147311234"/>
        </pc:sldMkLst>
      </pc:sldChg>
      <pc:sldChg chg="del">
        <pc:chgData name="Saurabh Kumar Acharya" userId="d4fb898f-cee7-41ca-a167-1c1004152654" providerId="ADAL" clId="{2BBA803F-0EB1-4378-9E08-0D2272A57BA8}" dt="2023-11-08T07:10:54.168" v="1" actId="47"/>
        <pc:sldMkLst>
          <pc:docMk/>
          <pc:sldMk cId="1342338428" sldId="214731132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4FA8BF-710E-4110-A0AD-AEF49F3FE888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5709AE6E-F2B4-4572-9E00-452B13C39806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266678"/>
        </a:solidFill>
        <a:ln>
          <a:noFill/>
        </a:ln>
      </dgm:spPr>
      <dgm:t>
        <a:bodyPr tIns="72000" anchor="ctr"/>
        <a:lstStyle/>
        <a:p>
          <a:pPr marL="0" algn="ctr" defTabSz="914286" rtl="0" eaLnBrk="1" latinLnBrk="0" hangingPunct="1"/>
          <a:r>
            <a:rPr lang="en-US" sz="1400" b="1" kern="1200" dirty="0">
              <a:solidFill>
                <a:schemeClr val="lt1"/>
              </a:solidFill>
              <a:latin typeface="Arial Nova" panose="020B0504020202020204" pitchFamily="34" charset="0"/>
              <a:ea typeface="Calibri" panose="020F0502020204030204" pitchFamily="34" charset="0"/>
              <a:cs typeface="Calibri" panose="020F0502020204030204" pitchFamily="34" charset="0"/>
            </a:rPr>
            <a:t>Silver</a:t>
          </a:r>
        </a:p>
      </dgm:t>
    </dgm:pt>
    <dgm:pt modelId="{62D1697C-6B7D-4261-9C96-1649C5188A43}" type="parTrans" cxnId="{4364FC46-B7D0-4249-B947-79C9EEFF88F1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2803CDC0-DA9B-4F81-8594-C5CB4BE3A864}" type="sibTrans" cxnId="{4364FC46-B7D0-4249-B947-79C9EEFF88F1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551F78C4-F657-4BA3-AF50-EA986146C06B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ZTP</a:t>
          </a:r>
        </a:p>
      </dgm:t>
    </dgm:pt>
    <dgm:pt modelId="{24C173D9-037B-4603-9DA6-FBBB6AEA56FF}" type="parTrans" cxnId="{617FFD36-469A-4756-901E-C5A31461C1FE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7C39504B-1416-48D9-9BE3-83C198CF73E1}" type="sibTrans" cxnId="{617FFD36-469A-4756-901E-C5A31461C1FE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22349FA1-A1D4-4554-8008-F79F4C3CFB28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266678"/>
        </a:solidFill>
        <a:ln>
          <a:noFill/>
        </a:ln>
      </dgm:spPr>
      <dgm:t>
        <a:bodyPr tIns="72000" anchor="ctr"/>
        <a:lstStyle/>
        <a:p>
          <a:pPr marL="0" algn="ctr" defTabSz="914286" rtl="0" eaLnBrk="1" latinLnBrk="0" hangingPunct="1"/>
          <a:r>
            <a:rPr lang="en-US" sz="1400" b="1" kern="1200" dirty="0">
              <a:solidFill>
                <a:schemeClr val="lt1"/>
              </a:solidFill>
              <a:latin typeface="Arial Nova" panose="020B0504020202020204" pitchFamily="34" charset="0"/>
              <a:ea typeface="Calibri" panose="020F0502020204030204" pitchFamily="34" charset="0"/>
              <a:cs typeface="Calibri" panose="020F0502020204030204" pitchFamily="34" charset="0"/>
            </a:rPr>
            <a:t>Gold</a:t>
          </a:r>
        </a:p>
      </dgm:t>
    </dgm:pt>
    <dgm:pt modelId="{9CABCAF6-9141-4270-A2B5-8BEA14DA31C5}" type="parTrans" cxnId="{FADC1EB3-47AB-42DE-8F6B-8638D3E57658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2DB2CE1F-F9F5-4FB5-BEE8-E783F6D78EB6}" type="sibTrans" cxnId="{FADC1EB3-47AB-42DE-8F6B-8638D3E57658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DF522154-A7DD-47BB-8F68-13C321AF9C57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pPr>
            <a:buNone/>
          </a:pPr>
          <a:r>
            <a:rPr lang="en-US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Silver+</a:t>
          </a:r>
        </a:p>
      </dgm:t>
    </dgm:pt>
    <dgm:pt modelId="{8072659B-BF08-4A7E-BABD-76B4D62C5B73}" type="parTrans" cxnId="{D789F921-90C2-498C-B284-4E9DBE44D491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F5689C4E-14C0-4A69-86CF-EE7F72CF83DA}" type="sibTrans" cxnId="{D789F921-90C2-498C-B284-4E9DBE44D491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36563515-3141-40FE-9C74-92142ABFF7E8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Performance measurement – synthetic and inline</a:t>
          </a:r>
        </a:p>
      </dgm:t>
    </dgm:pt>
    <dgm:pt modelId="{4E1E72A6-B6A1-4E30-9CB6-190522922A97}" type="parTrans" cxnId="{6885E75E-31FE-4970-B52B-554667CE0178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7A1A65EC-526D-42AD-83CE-18CD7B1BAAB1}" type="sibTrans" cxnId="{6885E75E-31FE-4970-B52B-554667CE0178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2E1F864A-154D-43CF-AF13-4631903E2412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App visibility</a:t>
          </a:r>
        </a:p>
      </dgm:t>
    </dgm:pt>
    <dgm:pt modelId="{CAF00EB6-AD46-41E3-867C-2F4C7DC82918}" type="parTrans" cxnId="{6DC62915-B787-41D0-B8D5-8CD40B9604B0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EC175650-7717-4B27-9853-E5E4189D6994}" type="sibTrans" cxnId="{6DC62915-B787-41D0-B8D5-8CD40B9604B0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53602593-F22D-4A53-8AD1-830BC90BD791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App aware routing</a:t>
          </a:r>
        </a:p>
      </dgm:t>
    </dgm:pt>
    <dgm:pt modelId="{37780E73-06B7-490D-B009-FE11E0B64E09}" type="parTrans" cxnId="{36E0B094-0F12-4458-AFA7-9741DC3A15A5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41B89288-0D8C-4C8E-9A4D-3984F746413F}" type="sibTrans" cxnId="{36E0B094-0F12-4458-AFA7-9741DC3A15A5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AB350552-D083-4ACC-9E7C-E7115A333595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TCP Optimization- FEC, Packet Cloning, Packet Stripping</a:t>
          </a:r>
        </a:p>
      </dgm:t>
    </dgm:pt>
    <dgm:pt modelId="{ECDCD9D2-6799-41B4-A987-4324B32A2E1A}" type="parTrans" cxnId="{45B96BA3-9FDF-479D-9F8B-6E4F5E0F9D39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3A72DA4A-DBFF-465F-9738-DD88A01E98E2}" type="sibTrans" cxnId="{45B96BA3-9FDF-479D-9F8B-6E4F5E0F9D39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C3DE60A5-AECF-4326-88DA-FEDE5D4D8CEF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266678"/>
        </a:solidFill>
        <a:ln>
          <a:noFill/>
        </a:ln>
      </dgm:spPr>
      <dgm:t>
        <a:bodyPr tIns="72000" anchor="ctr"/>
        <a:lstStyle/>
        <a:p>
          <a:pPr marL="0" algn="ctr" defTabSz="914286" rtl="0" eaLnBrk="1" latinLnBrk="0" hangingPunct="1"/>
          <a:r>
            <a:rPr lang="en-US" sz="1400" b="1" kern="1200" dirty="0">
              <a:solidFill>
                <a:schemeClr val="lt1"/>
              </a:solidFill>
              <a:latin typeface="Arial Nova" panose="020B0504020202020204" pitchFamily="34" charset="0"/>
              <a:ea typeface="Calibri" panose="020F0502020204030204" pitchFamily="34" charset="0"/>
              <a:cs typeface="Calibri" panose="020F0502020204030204" pitchFamily="34" charset="0"/>
            </a:rPr>
            <a:t>Diamond</a:t>
          </a:r>
        </a:p>
      </dgm:t>
    </dgm:pt>
    <dgm:pt modelId="{CCF01487-9A25-4820-B930-7AAD4E8CE02A}" type="parTrans" cxnId="{F92D58CA-25B3-4611-BDBD-BD1AC277C18D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017C341A-EBAB-4684-800C-1DE9505F3FA7}" type="sibTrans" cxnId="{F92D58CA-25B3-4611-BDBD-BD1AC277C18D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69CA64BE-0ECE-45F1-A3A7-B8ECF3539311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pPr>
            <a:buNone/>
          </a:pPr>
          <a:r>
            <a:rPr lang="en-US" sz="12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Gold+</a:t>
          </a:r>
          <a:endParaRPr lang="en-US" sz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F0EEA69C-2112-41C7-9D44-CF603B10BD7E}" type="parTrans" cxnId="{AABF7A9B-6090-408B-8FCC-94E02DBA4725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D7E8DE4A-0C28-45C0-A9B3-BAA712573A2D}" type="sibTrans" cxnId="{AABF7A9B-6090-408B-8FCC-94E02DBA4725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F97FA565-FB39-45BB-B091-B8C9C9BBF2CB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CGNAT</a:t>
          </a:r>
        </a:p>
      </dgm:t>
    </dgm:pt>
    <dgm:pt modelId="{F068929F-A1CE-4C78-8A78-F56F3C4B6D7A}" type="parTrans" cxnId="{D0F6CB4B-7327-473B-8BFE-BCC6835BAD8E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4F15750E-E1BA-4B17-8CFB-9A65B77F5757}" type="sibTrans" cxnId="{D0F6CB4B-7327-473B-8BFE-BCC6835BAD8E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608A6EBA-6021-4506-8E09-9FBEE5935FDF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URL filtering</a:t>
          </a:r>
        </a:p>
      </dgm:t>
    </dgm:pt>
    <dgm:pt modelId="{4E251D7C-22D5-4000-A274-6DCEA99C2098}" type="parTrans" cxnId="{803183B9-F8E5-4E28-A409-0E654F1347A2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3B751024-CFFC-4B09-AD25-F91DD14D36B7}" type="sibTrans" cxnId="{803183B9-F8E5-4E28-A409-0E654F1347A2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B23E954D-556C-4731-BF39-3500A580ADC6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SSL inspection</a:t>
          </a:r>
          <a:endParaRPr lang="en-IN" sz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3A2E6A1A-15E7-4397-BDB6-5C1127A0F75E}" type="parTrans" cxnId="{C9F795CC-D22B-4786-9C06-84BC80AE39BE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A6B1A011-0B2E-46DE-9DFE-27E0E13DC5BF}" type="sibTrans" cxnId="{C9F795CC-D22B-4786-9C06-84BC80AE39BE}">
      <dgm:prSet/>
      <dgm:spPr/>
      <dgm:t>
        <a:bodyPr/>
        <a:lstStyle/>
        <a:p>
          <a:endParaRPr lang="en-IN" sz="1600">
            <a:solidFill>
              <a:schemeClr val="tx1"/>
            </a:solidFill>
          </a:endParaRPr>
        </a:p>
      </dgm:t>
    </dgm:pt>
    <dgm:pt modelId="{93A4FCBF-F625-4697-9BD3-EC37CB658474}">
      <dgm:prSet phldrT="[Text]"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44000"/>
        <a:lstStyle/>
        <a:p>
          <a:r>
            <a:rPr lang="en-US" sz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DoS protection</a:t>
          </a:r>
        </a:p>
      </dgm:t>
    </dgm:pt>
    <dgm:pt modelId="{F43485F5-3B95-4FA6-8F81-DA09B4D0DFA8}" type="parTrans" cxnId="{F7C0B4FA-8D29-445D-B85E-2F47B91996AC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E84273EC-DEAB-4B65-98F7-5B831873F052}" type="sibTrans" cxnId="{F7C0B4FA-8D29-445D-B85E-2F47B91996AC}">
      <dgm:prSet/>
      <dgm:spPr/>
      <dgm:t>
        <a:bodyPr/>
        <a:lstStyle/>
        <a:p>
          <a:endParaRPr lang="en-US" sz="1600">
            <a:solidFill>
              <a:schemeClr val="tx1"/>
            </a:solidFill>
          </a:endParaRPr>
        </a:p>
      </dgm:t>
    </dgm:pt>
    <dgm:pt modelId="{2A8A8DEF-9A3A-41BD-9001-53AD9EBBFC62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VRRP</a:t>
          </a:r>
        </a:p>
      </dgm:t>
    </dgm:pt>
    <dgm:pt modelId="{A4C4E34D-006A-4599-8B99-FCC0F801DBED}" type="parTrans" cxnId="{6A1CE566-D921-478D-8288-50F6821859CC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9F4A7590-E605-45D2-A942-16BAC04A0347}" type="sibTrans" cxnId="{6A1CE566-D921-478D-8288-50F6821859CC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417D30CD-DD72-4C2F-9D6B-025170E3B5D2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OSPF – LAN</a:t>
          </a:r>
        </a:p>
      </dgm:t>
    </dgm:pt>
    <dgm:pt modelId="{8B9A1408-AB62-40B8-A579-3E5C6EFC8BF5}" type="parTrans" cxnId="{261B8D46-C4E7-4FF4-B479-5A584639FD40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3BB0EECD-EB8A-4229-8175-830E4F84B699}" type="sibTrans" cxnId="{261B8D46-C4E7-4FF4-B479-5A584639FD40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D8720636-593F-4AD3-80DE-C60F9BB1D433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MP-BGP – Controller</a:t>
          </a:r>
        </a:p>
      </dgm:t>
    </dgm:pt>
    <dgm:pt modelId="{C1DE85A3-BE26-4667-A8D1-3C8866E73E9E}" type="parTrans" cxnId="{1F063B13-22C8-4B70-A017-FA3F1A0D0F0A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06C8B991-A5D9-4BA9-A343-DFD64DCF2971}" type="sibTrans" cxnId="{1F063B13-22C8-4B70-A017-FA3F1A0D0F0A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3D25B632-A84E-400A-903E-39188FDC75E2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Routing policies</a:t>
          </a:r>
        </a:p>
      </dgm:t>
    </dgm:pt>
    <dgm:pt modelId="{4C59CDA1-9237-416C-81C8-A8AAE26D7463}" type="parTrans" cxnId="{F617C6CC-E009-4B65-BB1C-3FC3CAEA9C8B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DCC47F69-C267-4442-B0F7-6CE25BB6F0A3}" type="sibTrans" cxnId="{F617C6CC-E009-4B65-BB1C-3FC3CAEA9C8B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24CCF959-0F79-49B5-99BC-1B551B3EAF4A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VRF</a:t>
          </a:r>
        </a:p>
      </dgm:t>
    </dgm:pt>
    <dgm:pt modelId="{4C1BCA13-2609-42FD-9CD9-3A0270BCBBD3}" type="parTrans" cxnId="{57B97A3F-42A0-4E63-AD88-180592F65F08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5AA2FB67-6EE8-46A6-BF24-9D483C5E0269}" type="sibTrans" cxnId="{57B97A3F-42A0-4E63-AD88-180592F65F08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B38A6710-0BD2-492E-841C-E7D739A5D0FD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QOS/HQOS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</dgm:t>
    </dgm:pt>
    <dgm:pt modelId="{437821E8-22AE-403E-BF5A-A9F615D03927}" type="parTrans" cxnId="{BE188D99-8F19-4695-8748-8D353BFEDE98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DA618CD1-CED4-462B-907A-9CF4E44ABDE5}" type="sibTrans" cxnId="{BE188D99-8F19-4695-8748-8D353BFEDE98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4424DBDB-0695-4586-B83F-F6EDE8D2BCC9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IPSEC transport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</dgm:t>
    </dgm:pt>
    <dgm:pt modelId="{298A27C2-F5D8-4B92-A547-D2C3343410C1}" type="parTrans" cxnId="{E8888DA1-6285-4612-A788-02B694B2370C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B9D1F0F8-29C8-486D-A386-1184F2935156}" type="sibTrans" cxnId="{E8888DA1-6285-4612-A788-02B694B2370C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E748A3F7-6386-491E-A79B-CC71DD7D5736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Any to any IPSEC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</dgm:t>
    </dgm:pt>
    <dgm:pt modelId="{14A4ED08-BEEF-46C4-BAFE-86C522AC4A57}" type="parTrans" cxnId="{F889022A-1B28-447A-A48A-5D78C1BEB4F8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EE8993D2-D693-44FE-B153-C89BDD86CA07}" type="sibTrans" cxnId="{F889022A-1B28-447A-A48A-5D78C1BEB4F8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021B5D48-A2B6-459B-8C91-29DF4ECBBCA9}">
      <dgm:prSet custT="1"/>
      <dgm:spPr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216000" tIns="144000"/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Stateful firewall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</dgm:t>
    </dgm:pt>
    <dgm:pt modelId="{8316CBD7-4692-4C9B-B017-9DB1A9EA9313}" type="parTrans" cxnId="{02FF35B7-E0BF-4B0A-BCC4-51D906A858D9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397A53FE-E163-4EFC-903E-83FC4D6B1C8B}" type="sibTrans" cxnId="{02FF35B7-E0BF-4B0A-BCC4-51D906A858D9}">
      <dgm:prSet/>
      <dgm:spPr/>
      <dgm:t>
        <a:bodyPr/>
        <a:lstStyle/>
        <a:p>
          <a:endParaRPr lang="en-IN">
            <a:solidFill>
              <a:schemeClr val="tx1"/>
            </a:solidFill>
          </a:endParaRPr>
        </a:p>
      </dgm:t>
    </dgm:pt>
    <dgm:pt modelId="{7E8C9029-8F60-4190-8D30-D1B141747214}" type="pres">
      <dgm:prSet presAssocID="{7C4FA8BF-710E-4110-A0AD-AEF49F3FE888}" presName="Name0" presStyleCnt="0">
        <dgm:presLayoutVars>
          <dgm:dir/>
          <dgm:animLvl val="lvl"/>
          <dgm:resizeHandles val="exact"/>
        </dgm:presLayoutVars>
      </dgm:prSet>
      <dgm:spPr/>
    </dgm:pt>
    <dgm:pt modelId="{B890869A-17AD-4991-A1B2-443C013F8043}" type="pres">
      <dgm:prSet presAssocID="{5709AE6E-F2B4-4572-9E00-452B13C39806}" presName="composite" presStyleCnt="0"/>
      <dgm:spPr/>
    </dgm:pt>
    <dgm:pt modelId="{FA54A97B-91C3-4793-B531-5F034D3FDDAB}" type="pres">
      <dgm:prSet presAssocID="{5709AE6E-F2B4-4572-9E00-452B13C39806}" presName="parTx" presStyleLbl="alignNode1" presStyleIdx="0" presStyleCnt="3">
        <dgm:presLayoutVars>
          <dgm:chMax val="0"/>
          <dgm:chPref val="0"/>
          <dgm:bulletEnabled val="1"/>
        </dgm:presLayoutVars>
      </dgm:prSet>
      <dgm:spPr>
        <a:xfrm>
          <a:off x="2628" y="15000"/>
          <a:ext cx="2563080" cy="518400"/>
        </a:xfrm>
        <a:prstGeom prst="rect">
          <a:avLst/>
        </a:prstGeom>
      </dgm:spPr>
    </dgm:pt>
    <dgm:pt modelId="{6D2346E7-F38E-4FE6-A144-AAB34C09699F}" type="pres">
      <dgm:prSet presAssocID="{5709AE6E-F2B4-4572-9E00-452B13C39806}" presName="desTx" presStyleLbl="alignAccFollowNode1" presStyleIdx="0" presStyleCnt="3">
        <dgm:presLayoutVars>
          <dgm:bulletEnabled val="1"/>
        </dgm:presLayoutVars>
      </dgm:prSet>
      <dgm:spPr/>
    </dgm:pt>
    <dgm:pt modelId="{B115ADA1-0778-4FAA-AA20-312BBC34E10A}" type="pres">
      <dgm:prSet presAssocID="{2803CDC0-DA9B-4F81-8594-C5CB4BE3A864}" presName="space" presStyleCnt="0"/>
      <dgm:spPr/>
    </dgm:pt>
    <dgm:pt modelId="{A603DC77-2327-4407-BBB4-B259180BA387}" type="pres">
      <dgm:prSet presAssocID="{22349FA1-A1D4-4554-8008-F79F4C3CFB28}" presName="composite" presStyleCnt="0"/>
      <dgm:spPr/>
    </dgm:pt>
    <dgm:pt modelId="{95345350-6649-426C-A71F-3FE676CFFF3F}" type="pres">
      <dgm:prSet presAssocID="{22349FA1-A1D4-4554-8008-F79F4C3CFB28}" presName="parTx" presStyleLbl="alignNode1" presStyleIdx="1" presStyleCnt="3">
        <dgm:presLayoutVars>
          <dgm:chMax val="0"/>
          <dgm:chPref val="0"/>
          <dgm:bulletEnabled val="1"/>
        </dgm:presLayoutVars>
      </dgm:prSet>
      <dgm:spPr>
        <a:xfrm>
          <a:off x="2924541" y="15000"/>
          <a:ext cx="2563080" cy="518400"/>
        </a:xfrm>
        <a:prstGeom prst="rect">
          <a:avLst/>
        </a:prstGeom>
      </dgm:spPr>
    </dgm:pt>
    <dgm:pt modelId="{C121460D-C458-4DF6-AD19-1AC31CD2898E}" type="pres">
      <dgm:prSet presAssocID="{22349FA1-A1D4-4554-8008-F79F4C3CFB28}" presName="desTx" presStyleLbl="alignAccFollowNode1" presStyleIdx="1" presStyleCnt="3">
        <dgm:presLayoutVars>
          <dgm:bulletEnabled val="1"/>
        </dgm:presLayoutVars>
      </dgm:prSet>
      <dgm:spPr/>
    </dgm:pt>
    <dgm:pt modelId="{458ADF04-A035-44FE-BBEE-6C661DA9D4BB}" type="pres">
      <dgm:prSet presAssocID="{2DB2CE1F-F9F5-4FB5-BEE8-E783F6D78EB6}" presName="space" presStyleCnt="0"/>
      <dgm:spPr/>
    </dgm:pt>
    <dgm:pt modelId="{AC61B280-C4C4-42D9-B360-A576B6D8632C}" type="pres">
      <dgm:prSet presAssocID="{C3DE60A5-AECF-4326-88DA-FEDE5D4D8CEF}" presName="composite" presStyleCnt="0"/>
      <dgm:spPr/>
    </dgm:pt>
    <dgm:pt modelId="{590F449A-BD9C-4429-A443-ECE09CFBF2E1}" type="pres">
      <dgm:prSet presAssocID="{C3DE60A5-AECF-4326-88DA-FEDE5D4D8CEF}" presName="parTx" presStyleLbl="alignNode1" presStyleIdx="2" presStyleCnt="3">
        <dgm:presLayoutVars>
          <dgm:chMax val="0"/>
          <dgm:chPref val="0"/>
          <dgm:bulletEnabled val="1"/>
        </dgm:presLayoutVars>
      </dgm:prSet>
      <dgm:spPr>
        <a:xfrm>
          <a:off x="5846453" y="15000"/>
          <a:ext cx="2563080" cy="518400"/>
        </a:xfrm>
        <a:prstGeom prst="rect">
          <a:avLst/>
        </a:prstGeom>
      </dgm:spPr>
    </dgm:pt>
    <dgm:pt modelId="{EE38F39A-727B-48E1-9713-8D04ED4B15DB}" type="pres">
      <dgm:prSet presAssocID="{C3DE60A5-AECF-4326-88DA-FEDE5D4D8CE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F063B13-22C8-4B70-A017-FA3F1A0D0F0A}" srcId="{5709AE6E-F2B4-4572-9E00-452B13C39806}" destId="{D8720636-593F-4AD3-80DE-C60F9BB1D433}" srcOrd="3" destOrd="0" parTransId="{C1DE85A3-BE26-4667-A8D1-3C8866E73E9E}" sibTransId="{06C8B991-A5D9-4BA9-A343-DFD64DCF2971}"/>
    <dgm:cxn modelId="{6DC62915-B787-41D0-B8D5-8CD40B9604B0}" srcId="{22349FA1-A1D4-4554-8008-F79F4C3CFB28}" destId="{2E1F864A-154D-43CF-AF13-4631903E2412}" srcOrd="2" destOrd="0" parTransId="{CAF00EB6-AD46-41E3-867C-2F4C7DC82918}" sibTransId="{EC175650-7717-4B27-9853-E5E4189D6994}"/>
    <dgm:cxn modelId="{D789F921-90C2-498C-B284-4E9DBE44D491}" srcId="{22349FA1-A1D4-4554-8008-F79F4C3CFB28}" destId="{DF522154-A7DD-47BB-8F68-13C321AF9C57}" srcOrd="0" destOrd="0" parTransId="{8072659B-BF08-4A7E-BABD-76B4D62C5B73}" sibTransId="{F5689C4E-14C0-4A69-86CF-EE7F72CF83DA}"/>
    <dgm:cxn modelId="{125A2B23-CB6C-4BDE-9B30-9D74855F3177}" type="presOf" srcId="{608A6EBA-6021-4506-8E09-9FBEE5935FDF}" destId="{EE38F39A-727B-48E1-9713-8D04ED4B15DB}" srcOrd="0" destOrd="3" presId="urn:microsoft.com/office/officeart/2005/8/layout/hList1"/>
    <dgm:cxn modelId="{F889022A-1B28-447A-A48A-5D78C1BEB4F8}" srcId="{5709AE6E-F2B4-4572-9E00-452B13C39806}" destId="{E748A3F7-6386-491E-A79B-CC71DD7D5736}" srcOrd="8" destOrd="0" parTransId="{14A4ED08-BEEF-46C4-BAFE-86C522AC4A57}" sibTransId="{EE8993D2-D693-44FE-B153-C89BDD86CA07}"/>
    <dgm:cxn modelId="{ED1A0033-F873-45B8-85E3-417382626CF9}" type="presOf" srcId="{24CCF959-0F79-49B5-99BC-1B551B3EAF4A}" destId="{6D2346E7-F38E-4FE6-A144-AAB34C09699F}" srcOrd="0" destOrd="5" presId="urn:microsoft.com/office/officeart/2005/8/layout/hList1"/>
    <dgm:cxn modelId="{617FFD36-469A-4756-901E-C5A31461C1FE}" srcId="{5709AE6E-F2B4-4572-9E00-452B13C39806}" destId="{551F78C4-F657-4BA3-AF50-EA986146C06B}" srcOrd="0" destOrd="0" parTransId="{24C173D9-037B-4603-9DA6-FBBB6AEA56FF}" sibTransId="{7C39504B-1416-48D9-9BE3-83C198CF73E1}"/>
    <dgm:cxn modelId="{3F034739-BCC8-4612-AEC5-EC2CE4DAA370}" type="presOf" srcId="{22349FA1-A1D4-4554-8008-F79F4C3CFB28}" destId="{95345350-6649-426C-A71F-3FE676CFFF3F}" srcOrd="0" destOrd="0" presId="urn:microsoft.com/office/officeart/2005/8/layout/hList1"/>
    <dgm:cxn modelId="{B026F839-B529-4D94-B81F-970846E5B2C9}" type="presOf" srcId="{7C4FA8BF-710E-4110-A0AD-AEF49F3FE888}" destId="{7E8C9029-8F60-4190-8D30-D1B141747214}" srcOrd="0" destOrd="0" presId="urn:microsoft.com/office/officeart/2005/8/layout/hList1"/>
    <dgm:cxn modelId="{57B97A3F-42A0-4E63-AD88-180592F65F08}" srcId="{5709AE6E-F2B4-4572-9E00-452B13C39806}" destId="{24CCF959-0F79-49B5-99BC-1B551B3EAF4A}" srcOrd="5" destOrd="0" parTransId="{4C1BCA13-2609-42FD-9CD9-3A0270BCBBD3}" sibTransId="{5AA2FB67-6EE8-46A6-BF24-9D483C5E0269}"/>
    <dgm:cxn modelId="{5B55BA3F-A8A8-4BA9-A0AF-622317FDB3AE}" type="presOf" srcId="{3D25B632-A84E-400A-903E-39188FDC75E2}" destId="{6D2346E7-F38E-4FE6-A144-AAB34C09699F}" srcOrd="0" destOrd="4" presId="urn:microsoft.com/office/officeart/2005/8/layout/hList1"/>
    <dgm:cxn modelId="{6885E75E-31FE-4970-B52B-554667CE0178}" srcId="{22349FA1-A1D4-4554-8008-F79F4C3CFB28}" destId="{36563515-3141-40FE-9C74-92142ABFF7E8}" srcOrd="1" destOrd="0" parTransId="{4E1E72A6-B6A1-4E30-9CB6-190522922A97}" sibTransId="{7A1A65EC-526D-42AD-83CE-18CD7B1BAAB1}"/>
    <dgm:cxn modelId="{B4A48D44-4088-4577-A2BE-F18E95051FB7}" type="presOf" srcId="{36563515-3141-40FE-9C74-92142ABFF7E8}" destId="{C121460D-C458-4DF6-AD19-1AC31CD2898E}" srcOrd="0" destOrd="1" presId="urn:microsoft.com/office/officeart/2005/8/layout/hList1"/>
    <dgm:cxn modelId="{261B8D46-C4E7-4FF4-B479-5A584639FD40}" srcId="{5709AE6E-F2B4-4572-9E00-452B13C39806}" destId="{417D30CD-DD72-4C2F-9D6B-025170E3B5D2}" srcOrd="2" destOrd="0" parTransId="{8B9A1408-AB62-40B8-A579-3E5C6EFC8BF5}" sibTransId="{3BB0EECD-EB8A-4229-8175-830E4F84B699}"/>
    <dgm:cxn modelId="{6A1CE566-D921-478D-8288-50F6821859CC}" srcId="{5709AE6E-F2B4-4572-9E00-452B13C39806}" destId="{2A8A8DEF-9A3A-41BD-9001-53AD9EBBFC62}" srcOrd="1" destOrd="0" parTransId="{A4C4E34D-006A-4599-8B99-FCC0F801DBED}" sibTransId="{9F4A7590-E605-45D2-A942-16BAC04A0347}"/>
    <dgm:cxn modelId="{4364FC46-B7D0-4249-B947-79C9EEFF88F1}" srcId="{7C4FA8BF-710E-4110-A0AD-AEF49F3FE888}" destId="{5709AE6E-F2B4-4572-9E00-452B13C39806}" srcOrd="0" destOrd="0" parTransId="{62D1697C-6B7D-4261-9C96-1649C5188A43}" sibTransId="{2803CDC0-DA9B-4F81-8594-C5CB4BE3A864}"/>
    <dgm:cxn modelId="{FCDB2767-91BE-4642-9F2E-F0E41EE98419}" type="presOf" srcId="{5709AE6E-F2B4-4572-9E00-452B13C39806}" destId="{FA54A97B-91C3-4793-B531-5F034D3FDDAB}" srcOrd="0" destOrd="0" presId="urn:microsoft.com/office/officeart/2005/8/layout/hList1"/>
    <dgm:cxn modelId="{D0F6CB4B-7327-473B-8BFE-BCC6835BAD8E}" srcId="{C3DE60A5-AECF-4326-88DA-FEDE5D4D8CEF}" destId="{F97FA565-FB39-45BB-B091-B8C9C9BBF2CB}" srcOrd="1" destOrd="0" parTransId="{F068929F-A1CE-4C78-8A78-F56F3C4B6D7A}" sibTransId="{4F15750E-E1BA-4B17-8CFB-9A65B77F5757}"/>
    <dgm:cxn modelId="{28750150-47A5-4B0E-B6D7-079336155B4F}" type="presOf" srcId="{E748A3F7-6386-491E-A79B-CC71DD7D5736}" destId="{6D2346E7-F38E-4FE6-A144-AAB34C09699F}" srcOrd="0" destOrd="8" presId="urn:microsoft.com/office/officeart/2005/8/layout/hList1"/>
    <dgm:cxn modelId="{23C82E71-9763-4CE9-9A58-E8B0F44CD5F1}" type="presOf" srcId="{53602593-F22D-4A53-8AD1-830BC90BD791}" destId="{C121460D-C458-4DF6-AD19-1AC31CD2898E}" srcOrd="0" destOrd="3" presId="urn:microsoft.com/office/officeart/2005/8/layout/hList1"/>
    <dgm:cxn modelId="{A2ADE576-F7D5-4CE8-BE0D-88A7107C7DE3}" type="presOf" srcId="{B23E954D-556C-4731-BF39-3500A580ADC6}" destId="{EE38F39A-727B-48E1-9713-8D04ED4B15DB}" srcOrd="0" destOrd="4" presId="urn:microsoft.com/office/officeart/2005/8/layout/hList1"/>
    <dgm:cxn modelId="{D09AF75A-BD20-481D-9247-1CCF47E50CFA}" type="presOf" srcId="{C3DE60A5-AECF-4326-88DA-FEDE5D4D8CEF}" destId="{590F449A-BD9C-4429-A443-ECE09CFBF2E1}" srcOrd="0" destOrd="0" presId="urn:microsoft.com/office/officeart/2005/8/layout/hList1"/>
    <dgm:cxn modelId="{F7268082-1CF1-49F4-931B-F26BBB7D3CB3}" type="presOf" srcId="{D8720636-593F-4AD3-80DE-C60F9BB1D433}" destId="{6D2346E7-F38E-4FE6-A144-AAB34C09699F}" srcOrd="0" destOrd="3" presId="urn:microsoft.com/office/officeart/2005/8/layout/hList1"/>
    <dgm:cxn modelId="{3D8C9989-4692-44D4-901A-5B9545BB5BA5}" type="presOf" srcId="{B38A6710-0BD2-492E-841C-E7D739A5D0FD}" destId="{6D2346E7-F38E-4FE6-A144-AAB34C09699F}" srcOrd="0" destOrd="6" presId="urn:microsoft.com/office/officeart/2005/8/layout/hList1"/>
    <dgm:cxn modelId="{F3EEE590-4BA3-44D1-8AB8-33617225AD3F}" type="presOf" srcId="{2A8A8DEF-9A3A-41BD-9001-53AD9EBBFC62}" destId="{6D2346E7-F38E-4FE6-A144-AAB34C09699F}" srcOrd="0" destOrd="1" presId="urn:microsoft.com/office/officeart/2005/8/layout/hList1"/>
    <dgm:cxn modelId="{36E0B094-0F12-4458-AFA7-9741DC3A15A5}" srcId="{22349FA1-A1D4-4554-8008-F79F4C3CFB28}" destId="{53602593-F22D-4A53-8AD1-830BC90BD791}" srcOrd="3" destOrd="0" parTransId="{37780E73-06B7-490D-B009-FE11E0B64E09}" sibTransId="{41B89288-0D8C-4C8E-9A4D-3984F746413F}"/>
    <dgm:cxn modelId="{BE188D99-8F19-4695-8748-8D353BFEDE98}" srcId="{5709AE6E-F2B4-4572-9E00-452B13C39806}" destId="{B38A6710-0BD2-492E-841C-E7D739A5D0FD}" srcOrd="6" destOrd="0" parTransId="{437821E8-22AE-403E-BF5A-A9F615D03927}" sibTransId="{DA618CD1-CED4-462B-907A-9CF4E44ABDE5}"/>
    <dgm:cxn modelId="{AABF7A9B-6090-408B-8FCC-94E02DBA4725}" srcId="{C3DE60A5-AECF-4326-88DA-FEDE5D4D8CEF}" destId="{69CA64BE-0ECE-45F1-A3A7-B8ECF3539311}" srcOrd="0" destOrd="0" parTransId="{F0EEA69C-2112-41C7-9D44-CF603B10BD7E}" sibTransId="{D7E8DE4A-0C28-45C0-A9B3-BAA712573A2D}"/>
    <dgm:cxn modelId="{E8888DA1-6285-4612-A788-02B694B2370C}" srcId="{5709AE6E-F2B4-4572-9E00-452B13C39806}" destId="{4424DBDB-0695-4586-B83F-F6EDE8D2BCC9}" srcOrd="7" destOrd="0" parTransId="{298A27C2-F5D8-4B92-A547-D2C3343410C1}" sibTransId="{B9D1F0F8-29C8-486D-A386-1184F2935156}"/>
    <dgm:cxn modelId="{45B96BA3-9FDF-479D-9F8B-6E4F5E0F9D39}" srcId="{22349FA1-A1D4-4554-8008-F79F4C3CFB28}" destId="{AB350552-D083-4ACC-9E7C-E7115A333595}" srcOrd="4" destOrd="0" parTransId="{ECDCD9D2-6799-41B4-A987-4324B32A2E1A}" sibTransId="{3A72DA4A-DBFF-465F-9738-DD88A01E98E2}"/>
    <dgm:cxn modelId="{CCA18FA4-8820-4438-9224-21F4CCBB1FCD}" type="presOf" srcId="{2E1F864A-154D-43CF-AF13-4631903E2412}" destId="{C121460D-C458-4DF6-AD19-1AC31CD2898E}" srcOrd="0" destOrd="2" presId="urn:microsoft.com/office/officeart/2005/8/layout/hList1"/>
    <dgm:cxn modelId="{608E8AA6-B00A-4D6F-A64D-A09A40FD82F0}" type="presOf" srcId="{93A4FCBF-F625-4697-9BD3-EC37CB658474}" destId="{EE38F39A-727B-48E1-9713-8D04ED4B15DB}" srcOrd="0" destOrd="2" presId="urn:microsoft.com/office/officeart/2005/8/layout/hList1"/>
    <dgm:cxn modelId="{B87F88A8-FDED-4056-AA39-B2DFFCFCA128}" type="presOf" srcId="{69CA64BE-0ECE-45F1-A3A7-B8ECF3539311}" destId="{EE38F39A-727B-48E1-9713-8D04ED4B15DB}" srcOrd="0" destOrd="0" presId="urn:microsoft.com/office/officeart/2005/8/layout/hList1"/>
    <dgm:cxn modelId="{386DE9AE-131D-4326-9C55-7F3EDE28E73D}" type="presOf" srcId="{AB350552-D083-4ACC-9E7C-E7115A333595}" destId="{C121460D-C458-4DF6-AD19-1AC31CD2898E}" srcOrd="0" destOrd="4" presId="urn:microsoft.com/office/officeart/2005/8/layout/hList1"/>
    <dgm:cxn modelId="{C69A99AF-AEB0-48DB-903E-9B951EEAFD5D}" type="presOf" srcId="{021B5D48-A2B6-459B-8C91-29DF4ECBBCA9}" destId="{6D2346E7-F38E-4FE6-A144-AAB34C09699F}" srcOrd="0" destOrd="9" presId="urn:microsoft.com/office/officeart/2005/8/layout/hList1"/>
    <dgm:cxn modelId="{FADC1EB3-47AB-42DE-8F6B-8638D3E57658}" srcId="{7C4FA8BF-710E-4110-A0AD-AEF49F3FE888}" destId="{22349FA1-A1D4-4554-8008-F79F4C3CFB28}" srcOrd="1" destOrd="0" parTransId="{9CABCAF6-9141-4270-A2B5-8BEA14DA31C5}" sibTransId="{2DB2CE1F-F9F5-4FB5-BEE8-E783F6D78EB6}"/>
    <dgm:cxn modelId="{02FF35B7-E0BF-4B0A-BCC4-51D906A858D9}" srcId="{5709AE6E-F2B4-4572-9E00-452B13C39806}" destId="{021B5D48-A2B6-459B-8C91-29DF4ECBBCA9}" srcOrd="9" destOrd="0" parTransId="{8316CBD7-4692-4C9B-B017-9DB1A9EA9313}" sibTransId="{397A53FE-E163-4EFC-903E-83FC4D6B1C8B}"/>
    <dgm:cxn modelId="{803183B9-F8E5-4E28-A409-0E654F1347A2}" srcId="{C3DE60A5-AECF-4326-88DA-FEDE5D4D8CEF}" destId="{608A6EBA-6021-4506-8E09-9FBEE5935FDF}" srcOrd="3" destOrd="0" parTransId="{4E251D7C-22D5-4000-A274-6DCEA99C2098}" sibTransId="{3B751024-CFFC-4B09-AD25-F91DD14D36B7}"/>
    <dgm:cxn modelId="{5B6689BA-8115-4D4D-8ABF-804A3C5AD62B}" type="presOf" srcId="{551F78C4-F657-4BA3-AF50-EA986146C06B}" destId="{6D2346E7-F38E-4FE6-A144-AAB34C09699F}" srcOrd="0" destOrd="0" presId="urn:microsoft.com/office/officeart/2005/8/layout/hList1"/>
    <dgm:cxn modelId="{4808F3BC-7C31-41DA-933A-855CD0D36A4C}" type="presOf" srcId="{417D30CD-DD72-4C2F-9D6B-025170E3B5D2}" destId="{6D2346E7-F38E-4FE6-A144-AAB34C09699F}" srcOrd="0" destOrd="2" presId="urn:microsoft.com/office/officeart/2005/8/layout/hList1"/>
    <dgm:cxn modelId="{F92D58CA-25B3-4611-BDBD-BD1AC277C18D}" srcId="{7C4FA8BF-710E-4110-A0AD-AEF49F3FE888}" destId="{C3DE60A5-AECF-4326-88DA-FEDE5D4D8CEF}" srcOrd="2" destOrd="0" parTransId="{CCF01487-9A25-4820-B930-7AAD4E8CE02A}" sibTransId="{017C341A-EBAB-4684-800C-1DE9505F3FA7}"/>
    <dgm:cxn modelId="{C9F795CC-D22B-4786-9C06-84BC80AE39BE}" srcId="{C3DE60A5-AECF-4326-88DA-FEDE5D4D8CEF}" destId="{B23E954D-556C-4731-BF39-3500A580ADC6}" srcOrd="4" destOrd="0" parTransId="{3A2E6A1A-15E7-4397-BDB6-5C1127A0F75E}" sibTransId="{A6B1A011-0B2E-46DE-9DFE-27E0E13DC5BF}"/>
    <dgm:cxn modelId="{F617C6CC-E009-4B65-BB1C-3FC3CAEA9C8B}" srcId="{5709AE6E-F2B4-4572-9E00-452B13C39806}" destId="{3D25B632-A84E-400A-903E-39188FDC75E2}" srcOrd="4" destOrd="0" parTransId="{4C59CDA1-9237-416C-81C8-A8AAE26D7463}" sibTransId="{DCC47F69-C267-4442-B0F7-6CE25BB6F0A3}"/>
    <dgm:cxn modelId="{E90D29DF-56B3-4743-8730-0F50F58381F1}" type="presOf" srcId="{F97FA565-FB39-45BB-B091-B8C9C9BBF2CB}" destId="{EE38F39A-727B-48E1-9713-8D04ED4B15DB}" srcOrd="0" destOrd="1" presId="urn:microsoft.com/office/officeart/2005/8/layout/hList1"/>
    <dgm:cxn modelId="{747A5FE7-6DDF-4C2B-9008-C835BCFCC669}" type="presOf" srcId="{DF522154-A7DD-47BB-8F68-13C321AF9C57}" destId="{C121460D-C458-4DF6-AD19-1AC31CD2898E}" srcOrd="0" destOrd="0" presId="urn:microsoft.com/office/officeart/2005/8/layout/hList1"/>
    <dgm:cxn modelId="{F24389F4-E6D3-4FE0-9AF0-2492D948AB7F}" type="presOf" srcId="{4424DBDB-0695-4586-B83F-F6EDE8D2BCC9}" destId="{6D2346E7-F38E-4FE6-A144-AAB34C09699F}" srcOrd="0" destOrd="7" presId="urn:microsoft.com/office/officeart/2005/8/layout/hList1"/>
    <dgm:cxn modelId="{F7C0B4FA-8D29-445D-B85E-2F47B91996AC}" srcId="{C3DE60A5-AECF-4326-88DA-FEDE5D4D8CEF}" destId="{93A4FCBF-F625-4697-9BD3-EC37CB658474}" srcOrd="2" destOrd="0" parTransId="{F43485F5-3B95-4FA6-8F81-DA09B4D0DFA8}" sibTransId="{E84273EC-DEAB-4B65-98F7-5B831873F052}"/>
    <dgm:cxn modelId="{64A462B6-D8DB-463C-BCB2-BCAB04B9ADD0}" type="presParOf" srcId="{7E8C9029-8F60-4190-8D30-D1B141747214}" destId="{B890869A-17AD-4991-A1B2-443C013F8043}" srcOrd="0" destOrd="0" presId="urn:microsoft.com/office/officeart/2005/8/layout/hList1"/>
    <dgm:cxn modelId="{4D3EACB0-F3F7-465C-B143-C6BB18819B59}" type="presParOf" srcId="{B890869A-17AD-4991-A1B2-443C013F8043}" destId="{FA54A97B-91C3-4793-B531-5F034D3FDDAB}" srcOrd="0" destOrd="0" presId="urn:microsoft.com/office/officeart/2005/8/layout/hList1"/>
    <dgm:cxn modelId="{64F47D8B-EED0-4EC2-8E30-D3854DE37E77}" type="presParOf" srcId="{B890869A-17AD-4991-A1B2-443C013F8043}" destId="{6D2346E7-F38E-4FE6-A144-AAB34C09699F}" srcOrd="1" destOrd="0" presId="urn:microsoft.com/office/officeart/2005/8/layout/hList1"/>
    <dgm:cxn modelId="{FE6C9ADD-9525-49B3-A74C-62F6F9E40D66}" type="presParOf" srcId="{7E8C9029-8F60-4190-8D30-D1B141747214}" destId="{B115ADA1-0778-4FAA-AA20-312BBC34E10A}" srcOrd="1" destOrd="0" presId="urn:microsoft.com/office/officeart/2005/8/layout/hList1"/>
    <dgm:cxn modelId="{805996F2-527B-405C-93C7-B24F4ACA9ABF}" type="presParOf" srcId="{7E8C9029-8F60-4190-8D30-D1B141747214}" destId="{A603DC77-2327-4407-BBB4-B259180BA387}" srcOrd="2" destOrd="0" presId="urn:microsoft.com/office/officeart/2005/8/layout/hList1"/>
    <dgm:cxn modelId="{832CFAC9-C854-446B-B86F-BE424C7E32CE}" type="presParOf" srcId="{A603DC77-2327-4407-BBB4-B259180BA387}" destId="{95345350-6649-426C-A71F-3FE676CFFF3F}" srcOrd="0" destOrd="0" presId="urn:microsoft.com/office/officeart/2005/8/layout/hList1"/>
    <dgm:cxn modelId="{01FD7FC9-B988-44D4-9E24-A5DBE68B5441}" type="presParOf" srcId="{A603DC77-2327-4407-BBB4-B259180BA387}" destId="{C121460D-C458-4DF6-AD19-1AC31CD2898E}" srcOrd="1" destOrd="0" presId="urn:microsoft.com/office/officeart/2005/8/layout/hList1"/>
    <dgm:cxn modelId="{D7EF2EC9-DB03-494A-9167-1A0ABA1946E5}" type="presParOf" srcId="{7E8C9029-8F60-4190-8D30-D1B141747214}" destId="{458ADF04-A035-44FE-BBEE-6C661DA9D4BB}" srcOrd="3" destOrd="0" presId="urn:microsoft.com/office/officeart/2005/8/layout/hList1"/>
    <dgm:cxn modelId="{C60EB49D-63E6-4CCC-8933-B374E5C68420}" type="presParOf" srcId="{7E8C9029-8F60-4190-8D30-D1B141747214}" destId="{AC61B280-C4C4-42D9-B360-A576B6D8632C}" srcOrd="4" destOrd="0" presId="urn:microsoft.com/office/officeart/2005/8/layout/hList1"/>
    <dgm:cxn modelId="{8947B2E2-909F-4E97-8331-9F4783FA6E14}" type="presParOf" srcId="{AC61B280-C4C4-42D9-B360-A576B6D8632C}" destId="{590F449A-BD9C-4429-A443-ECE09CFBF2E1}" srcOrd="0" destOrd="0" presId="urn:microsoft.com/office/officeart/2005/8/layout/hList1"/>
    <dgm:cxn modelId="{66F33CC6-2D4F-4475-B1F1-9B28D33D9450}" type="presParOf" srcId="{AC61B280-C4C4-42D9-B360-A576B6D8632C}" destId="{EE38F39A-727B-48E1-9713-8D04ED4B15DB}" srcOrd="1" destOrd="0" presId="urn:microsoft.com/office/officeart/2005/8/layout/h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85594A-ED20-4D78-9AAF-572558A0AC8C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D7949086-C6F6-415A-A94B-65FAA71B6B72}">
      <dgm:prSet phldrT="[Text]"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Improving Cloud Application Performance </a:t>
          </a:r>
        </a:p>
      </dgm:t>
    </dgm:pt>
    <dgm:pt modelId="{C2846643-1132-4E01-819F-4C9C0CE6FC3A}" type="parTrans" cxnId="{F88EF958-EF63-43F2-9E73-EFB449648697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01C2B5CD-7DA2-41DE-AAA6-4DCC45ED232F}" type="sibTrans" cxnId="{F88EF958-EF63-43F2-9E73-EFB449648697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64445C4D-CBF7-4CCD-B552-B87CDA4978C4}">
      <dgm:prSet phldrT="[Text]"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Application QoS / Application Visibility</a:t>
          </a:r>
        </a:p>
      </dgm:t>
    </dgm:pt>
    <dgm:pt modelId="{A9193CE2-84D2-4963-A7B7-A4848BA7AAAB}" type="parTrans" cxnId="{53C02109-9630-4DA7-9683-EB2F939FD9C3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79F874E4-17A0-4ADB-893D-18D09418ACA1}" type="sibTrans" cxnId="{53C02109-9630-4DA7-9683-EB2F939FD9C3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32D17801-AD3C-44BF-9662-ADCFAB75F59A}">
      <dgm:prSet phldrT="[Text]"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Active-Active load Balancing across multiple WAN types</a:t>
          </a:r>
        </a:p>
      </dgm:t>
    </dgm:pt>
    <dgm:pt modelId="{AC6B79E1-861C-460C-B34C-1F3B7DC7D29C}" type="parTrans" cxnId="{B454440F-4254-48E9-9A28-6F9A4A5DB456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25728AB6-FCA5-4E72-9A13-39D6AED881CF}" type="sibTrans" cxnId="{B454440F-4254-48E9-9A28-6F9A4A5DB456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C477E444-9668-40D0-B842-0F508951373F}">
      <dgm:prSet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Auto-link switchover - Sub-second automatic fail over</a:t>
          </a:r>
        </a:p>
      </dgm:t>
    </dgm:pt>
    <dgm:pt modelId="{5342D450-CAA6-4EAE-A7A3-FF9F48953166}" type="parTrans" cxnId="{15F4D4E7-B448-49A9-8017-E2CC1F2AEDD6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61ECE3F3-3296-4777-A7FC-D60AE22D257C}" type="sibTrans" cxnId="{15F4D4E7-B448-49A9-8017-E2CC1F2AEDD6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4882F70F-F757-40E3-A06F-B3A1B0A6D1E9}">
      <dgm:prSet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Performance Monitoring – CPE health, availability report, etc.</a:t>
          </a:r>
        </a:p>
      </dgm:t>
    </dgm:pt>
    <dgm:pt modelId="{77E2D0D1-9D61-4CC7-9207-1FF5C84C07F8}" type="parTrans" cxnId="{6378C734-5230-4A75-A272-0D4DC7E8AFC4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1EE9A14F-1101-4EDB-B3FD-28421EC516FF}" type="sibTrans" cxnId="{6378C734-5230-4A75-A272-0D4DC7E8AFC4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E5A38C38-028E-41E9-A7A7-A84847AACEA1}">
      <dgm:prSet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Branch Network Security - real time threat detection</a:t>
          </a:r>
        </a:p>
      </dgm:t>
    </dgm:pt>
    <dgm:pt modelId="{B4F13313-DF03-4A13-92C5-7D7449DFC7A2}" type="parTrans" cxnId="{1EFC215F-7AC0-4F13-85EF-30016E1CE2A9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43C6FD74-B2F0-483B-9E28-E448D40ED3A0}" type="sibTrans" cxnId="{1EFC215F-7AC0-4F13-85EF-30016E1CE2A9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466F1A6A-D723-4C54-8E76-5E78B099B06D}">
      <dgm:prSet custT="1"/>
      <dgm:spPr>
        <a:ln>
          <a:noFill/>
        </a:ln>
      </dgm:spPr>
      <dgm:t>
        <a:bodyPr/>
        <a:lstStyle/>
        <a:p>
          <a:r>
            <a:rPr lang="en-IN" sz="1600" dirty="0">
              <a:latin typeface="Arial Nova" panose="020B0504020202020204" pitchFamily="34" charset="0"/>
            </a:rPr>
            <a:t>Centralized policy control - Enhanced Security and Compliance</a:t>
          </a:r>
        </a:p>
      </dgm:t>
    </dgm:pt>
    <dgm:pt modelId="{20637D45-9A3E-4EA5-A98D-9C52EA83885B}" type="parTrans" cxnId="{E55FA19B-9D80-481C-AD51-96A34C47FD7F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7E8D923D-F993-45EF-83A7-D0003A6BE9EE}" type="sibTrans" cxnId="{E55FA19B-9D80-481C-AD51-96A34C47FD7F}">
      <dgm:prSet/>
      <dgm:spPr/>
      <dgm:t>
        <a:bodyPr/>
        <a:lstStyle/>
        <a:p>
          <a:endParaRPr lang="en-IN" sz="1600">
            <a:latin typeface="Arial Nova" panose="020B0504020202020204" pitchFamily="34" charset="0"/>
          </a:endParaRPr>
        </a:p>
      </dgm:t>
    </dgm:pt>
    <dgm:pt modelId="{A75051A0-1009-4BF4-8388-F1CE281A0928}" type="pres">
      <dgm:prSet presAssocID="{A285594A-ED20-4D78-9AAF-572558A0AC8C}" presName="Name0" presStyleCnt="0">
        <dgm:presLayoutVars>
          <dgm:chMax val="7"/>
          <dgm:chPref val="7"/>
          <dgm:dir/>
        </dgm:presLayoutVars>
      </dgm:prSet>
      <dgm:spPr/>
    </dgm:pt>
    <dgm:pt modelId="{7A5618BE-3365-466E-8845-5C4AEBB4A8C0}" type="pres">
      <dgm:prSet presAssocID="{A285594A-ED20-4D78-9AAF-572558A0AC8C}" presName="Name1" presStyleCnt="0"/>
      <dgm:spPr/>
    </dgm:pt>
    <dgm:pt modelId="{550718E3-E450-4C26-9144-6BF930254AE6}" type="pres">
      <dgm:prSet presAssocID="{A285594A-ED20-4D78-9AAF-572558A0AC8C}" presName="cycle" presStyleCnt="0"/>
      <dgm:spPr/>
    </dgm:pt>
    <dgm:pt modelId="{E82A2F09-ED85-47D6-8E21-B874AEAE5894}" type="pres">
      <dgm:prSet presAssocID="{A285594A-ED20-4D78-9AAF-572558A0AC8C}" presName="srcNode" presStyleLbl="node1" presStyleIdx="0" presStyleCnt="7"/>
      <dgm:spPr/>
    </dgm:pt>
    <dgm:pt modelId="{D7F37CFD-2E15-4EF4-806C-A36E0A5C766A}" type="pres">
      <dgm:prSet presAssocID="{A285594A-ED20-4D78-9AAF-572558A0AC8C}" presName="conn" presStyleLbl="parChTrans1D2" presStyleIdx="0" presStyleCnt="1"/>
      <dgm:spPr/>
    </dgm:pt>
    <dgm:pt modelId="{02F49A86-535E-4181-8363-A3AA59D90F7F}" type="pres">
      <dgm:prSet presAssocID="{A285594A-ED20-4D78-9AAF-572558A0AC8C}" presName="extraNode" presStyleLbl="node1" presStyleIdx="0" presStyleCnt="7"/>
      <dgm:spPr/>
    </dgm:pt>
    <dgm:pt modelId="{E2EFF5E6-B9F5-4A2E-9D6C-954E0E2C3AA1}" type="pres">
      <dgm:prSet presAssocID="{A285594A-ED20-4D78-9AAF-572558A0AC8C}" presName="dstNode" presStyleLbl="node1" presStyleIdx="0" presStyleCnt="7"/>
      <dgm:spPr/>
    </dgm:pt>
    <dgm:pt modelId="{383895EF-1D5D-4494-A7C3-AE2106C1C1B2}" type="pres">
      <dgm:prSet presAssocID="{466F1A6A-D723-4C54-8E76-5E78B099B06D}" presName="text_1" presStyleLbl="node1" presStyleIdx="0" presStyleCnt="7">
        <dgm:presLayoutVars>
          <dgm:bulletEnabled val="1"/>
        </dgm:presLayoutVars>
      </dgm:prSet>
      <dgm:spPr/>
    </dgm:pt>
    <dgm:pt modelId="{946D0DCF-A03C-4E5F-8586-A9A91268B90C}" type="pres">
      <dgm:prSet presAssocID="{466F1A6A-D723-4C54-8E76-5E78B099B06D}" presName="accent_1" presStyleCnt="0"/>
      <dgm:spPr/>
    </dgm:pt>
    <dgm:pt modelId="{582EB277-FEC2-4B20-A68E-84EA2FAEF9DC}" type="pres">
      <dgm:prSet presAssocID="{466F1A6A-D723-4C54-8E76-5E78B099B06D}" presName="accentRepeatNode" presStyleLbl="solidFgAcc1" presStyleIdx="0" presStyleCnt="7"/>
      <dgm:spPr/>
    </dgm:pt>
    <dgm:pt modelId="{0BEC2BB0-034F-4519-AD9C-085F67699BFF}" type="pres">
      <dgm:prSet presAssocID="{D7949086-C6F6-415A-A94B-65FAA71B6B72}" presName="text_2" presStyleLbl="node1" presStyleIdx="1" presStyleCnt="7">
        <dgm:presLayoutVars>
          <dgm:bulletEnabled val="1"/>
        </dgm:presLayoutVars>
      </dgm:prSet>
      <dgm:spPr/>
    </dgm:pt>
    <dgm:pt modelId="{D97402C4-7EFE-476B-89F6-64FB0520D178}" type="pres">
      <dgm:prSet presAssocID="{D7949086-C6F6-415A-A94B-65FAA71B6B72}" presName="accent_2" presStyleCnt="0"/>
      <dgm:spPr/>
    </dgm:pt>
    <dgm:pt modelId="{5A6EB720-C8A5-4755-8EBC-00C89CC0F600}" type="pres">
      <dgm:prSet presAssocID="{D7949086-C6F6-415A-A94B-65FAA71B6B72}" presName="accentRepeatNode" presStyleLbl="solidFgAcc1" presStyleIdx="1" presStyleCnt="7"/>
      <dgm:spPr/>
    </dgm:pt>
    <dgm:pt modelId="{A1F244AD-5310-4D19-98FE-D18D7791EC44}" type="pres">
      <dgm:prSet presAssocID="{64445C4D-CBF7-4CCD-B552-B87CDA4978C4}" presName="text_3" presStyleLbl="node1" presStyleIdx="2" presStyleCnt="7">
        <dgm:presLayoutVars>
          <dgm:bulletEnabled val="1"/>
        </dgm:presLayoutVars>
      </dgm:prSet>
      <dgm:spPr/>
    </dgm:pt>
    <dgm:pt modelId="{205D3A46-75A3-4825-AC38-7CF889A1D826}" type="pres">
      <dgm:prSet presAssocID="{64445C4D-CBF7-4CCD-B552-B87CDA4978C4}" presName="accent_3" presStyleCnt="0"/>
      <dgm:spPr/>
    </dgm:pt>
    <dgm:pt modelId="{E098E255-F30E-4AC2-B283-41B9BE4341EC}" type="pres">
      <dgm:prSet presAssocID="{64445C4D-CBF7-4CCD-B552-B87CDA4978C4}" presName="accentRepeatNode" presStyleLbl="solidFgAcc1" presStyleIdx="2" presStyleCnt="7"/>
      <dgm:spPr/>
    </dgm:pt>
    <dgm:pt modelId="{EBCCD248-32C5-4F27-9D25-693871EEB1C8}" type="pres">
      <dgm:prSet presAssocID="{32D17801-AD3C-44BF-9662-ADCFAB75F59A}" presName="text_4" presStyleLbl="node1" presStyleIdx="3" presStyleCnt="7">
        <dgm:presLayoutVars>
          <dgm:bulletEnabled val="1"/>
        </dgm:presLayoutVars>
      </dgm:prSet>
      <dgm:spPr/>
    </dgm:pt>
    <dgm:pt modelId="{A91B0017-2B5D-4E6C-B4B4-F8BFBA2B12CC}" type="pres">
      <dgm:prSet presAssocID="{32D17801-AD3C-44BF-9662-ADCFAB75F59A}" presName="accent_4" presStyleCnt="0"/>
      <dgm:spPr/>
    </dgm:pt>
    <dgm:pt modelId="{5B8B93B0-A90E-452C-B3B6-1E90E4BC0257}" type="pres">
      <dgm:prSet presAssocID="{32D17801-AD3C-44BF-9662-ADCFAB75F59A}" presName="accentRepeatNode" presStyleLbl="solidFgAcc1" presStyleIdx="3" presStyleCnt="7"/>
      <dgm:spPr/>
    </dgm:pt>
    <dgm:pt modelId="{8A692802-09B6-4860-9854-F69BD2FB5D5D}" type="pres">
      <dgm:prSet presAssocID="{C477E444-9668-40D0-B842-0F508951373F}" presName="text_5" presStyleLbl="node1" presStyleIdx="4" presStyleCnt="7">
        <dgm:presLayoutVars>
          <dgm:bulletEnabled val="1"/>
        </dgm:presLayoutVars>
      </dgm:prSet>
      <dgm:spPr/>
    </dgm:pt>
    <dgm:pt modelId="{7FD0BA85-3849-4635-9B9C-D6785E9D433E}" type="pres">
      <dgm:prSet presAssocID="{C477E444-9668-40D0-B842-0F508951373F}" presName="accent_5" presStyleCnt="0"/>
      <dgm:spPr/>
    </dgm:pt>
    <dgm:pt modelId="{61A1122A-F68D-45E9-A646-5253FA188C53}" type="pres">
      <dgm:prSet presAssocID="{C477E444-9668-40D0-B842-0F508951373F}" presName="accentRepeatNode" presStyleLbl="solidFgAcc1" presStyleIdx="4" presStyleCnt="7"/>
      <dgm:spPr/>
    </dgm:pt>
    <dgm:pt modelId="{A92805C3-3A4B-4AC4-B440-F1441AC27807}" type="pres">
      <dgm:prSet presAssocID="{E5A38C38-028E-41E9-A7A7-A84847AACEA1}" presName="text_6" presStyleLbl="node1" presStyleIdx="5" presStyleCnt="7">
        <dgm:presLayoutVars>
          <dgm:bulletEnabled val="1"/>
        </dgm:presLayoutVars>
      </dgm:prSet>
      <dgm:spPr/>
    </dgm:pt>
    <dgm:pt modelId="{D606BD60-4366-4DCD-93A8-0A92D72C763C}" type="pres">
      <dgm:prSet presAssocID="{E5A38C38-028E-41E9-A7A7-A84847AACEA1}" presName="accent_6" presStyleCnt="0"/>
      <dgm:spPr/>
    </dgm:pt>
    <dgm:pt modelId="{1716C6F7-E58E-46F8-B44E-A9BC39FFF62C}" type="pres">
      <dgm:prSet presAssocID="{E5A38C38-028E-41E9-A7A7-A84847AACEA1}" presName="accentRepeatNode" presStyleLbl="solidFgAcc1" presStyleIdx="5" presStyleCnt="7"/>
      <dgm:spPr/>
    </dgm:pt>
    <dgm:pt modelId="{5D5472AF-6866-432B-930D-9D6B8EAF1C6B}" type="pres">
      <dgm:prSet presAssocID="{4882F70F-F757-40E3-A06F-B3A1B0A6D1E9}" presName="text_7" presStyleLbl="node1" presStyleIdx="6" presStyleCnt="7">
        <dgm:presLayoutVars>
          <dgm:bulletEnabled val="1"/>
        </dgm:presLayoutVars>
      </dgm:prSet>
      <dgm:spPr/>
    </dgm:pt>
    <dgm:pt modelId="{36E47575-3B8E-49C8-B6DF-E3DEFBD047CD}" type="pres">
      <dgm:prSet presAssocID="{4882F70F-F757-40E3-A06F-B3A1B0A6D1E9}" presName="accent_7" presStyleCnt="0"/>
      <dgm:spPr/>
    </dgm:pt>
    <dgm:pt modelId="{70FDFC1E-0202-4E64-B45B-B92D5C2B14BA}" type="pres">
      <dgm:prSet presAssocID="{4882F70F-F757-40E3-A06F-B3A1B0A6D1E9}" presName="accentRepeatNode" presStyleLbl="solidFgAcc1" presStyleIdx="6" presStyleCnt="7"/>
      <dgm:spPr/>
    </dgm:pt>
  </dgm:ptLst>
  <dgm:cxnLst>
    <dgm:cxn modelId="{53C02109-9630-4DA7-9683-EB2F939FD9C3}" srcId="{A285594A-ED20-4D78-9AAF-572558A0AC8C}" destId="{64445C4D-CBF7-4CCD-B552-B87CDA4978C4}" srcOrd="2" destOrd="0" parTransId="{A9193CE2-84D2-4963-A7B7-A4848BA7AAAB}" sibTransId="{79F874E4-17A0-4ADB-893D-18D09418ACA1}"/>
    <dgm:cxn modelId="{B454440F-4254-48E9-9A28-6F9A4A5DB456}" srcId="{A285594A-ED20-4D78-9AAF-572558A0AC8C}" destId="{32D17801-AD3C-44BF-9662-ADCFAB75F59A}" srcOrd="3" destOrd="0" parTransId="{AC6B79E1-861C-460C-B34C-1F3B7DC7D29C}" sibTransId="{25728AB6-FCA5-4E72-9A13-39D6AED881CF}"/>
    <dgm:cxn modelId="{EE038824-8CE7-45C5-BB99-BEC3CD1F811B}" type="presOf" srcId="{A285594A-ED20-4D78-9AAF-572558A0AC8C}" destId="{A75051A0-1009-4BF4-8388-F1CE281A0928}" srcOrd="0" destOrd="0" presId="urn:microsoft.com/office/officeart/2008/layout/VerticalCurvedList"/>
    <dgm:cxn modelId="{6378C734-5230-4A75-A272-0D4DC7E8AFC4}" srcId="{A285594A-ED20-4D78-9AAF-572558A0AC8C}" destId="{4882F70F-F757-40E3-A06F-B3A1B0A6D1E9}" srcOrd="6" destOrd="0" parTransId="{77E2D0D1-9D61-4CC7-9207-1FF5C84C07F8}" sibTransId="{1EE9A14F-1101-4EDB-B3FD-28421EC516FF}"/>
    <dgm:cxn modelId="{C941055E-038A-4EB4-A993-0CCBEB6AB0D6}" type="presOf" srcId="{C477E444-9668-40D0-B842-0F508951373F}" destId="{8A692802-09B6-4860-9854-F69BD2FB5D5D}" srcOrd="0" destOrd="0" presId="urn:microsoft.com/office/officeart/2008/layout/VerticalCurvedList"/>
    <dgm:cxn modelId="{1EFC215F-7AC0-4F13-85EF-30016E1CE2A9}" srcId="{A285594A-ED20-4D78-9AAF-572558A0AC8C}" destId="{E5A38C38-028E-41E9-A7A7-A84847AACEA1}" srcOrd="5" destOrd="0" parTransId="{B4F13313-DF03-4A13-92C5-7D7449DFC7A2}" sibTransId="{43C6FD74-B2F0-483B-9E28-E448D40ED3A0}"/>
    <dgm:cxn modelId="{2E472E62-670F-46C7-8B5B-4469AFEFFFB1}" type="presOf" srcId="{7E8D923D-F993-45EF-83A7-D0003A6BE9EE}" destId="{D7F37CFD-2E15-4EF4-806C-A36E0A5C766A}" srcOrd="0" destOrd="0" presId="urn:microsoft.com/office/officeart/2008/layout/VerticalCurvedList"/>
    <dgm:cxn modelId="{AC925567-3295-43EB-8204-4853A6024E47}" type="presOf" srcId="{32D17801-AD3C-44BF-9662-ADCFAB75F59A}" destId="{EBCCD248-32C5-4F27-9D25-693871EEB1C8}" srcOrd="0" destOrd="0" presId="urn:microsoft.com/office/officeart/2008/layout/VerticalCurvedList"/>
    <dgm:cxn modelId="{398F3C4C-5145-48BA-9BEF-5F2C029CB917}" type="presOf" srcId="{466F1A6A-D723-4C54-8E76-5E78B099B06D}" destId="{383895EF-1D5D-4494-A7C3-AE2106C1C1B2}" srcOrd="0" destOrd="0" presId="urn:microsoft.com/office/officeart/2008/layout/VerticalCurvedList"/>
    <dgm:cxn modelId="{6C7FC175-086A-4539-9886-29C08D9378C9}" type="presOf" srcId="{D7949086-C6F6-415A-A94B-65FAA71B6B72}" destId="{0BEC2BB0-034F-4519-AD9C-085F67699BFF}" srcOrd="0" destOrd="0" presId="urn:microsoft.com/office/officeart/2008/layout/VerticalCurvedList"/>
    <dgm:cxn modelId="{F88EF958-EF63-43F2-9E73-EFB449648697}" srcId="{A285594A-ED20-4D78-9AAF-572558A0AC8C}" destId="{D7949086-C6F6-415A-A94B-65FAA71B6B72}" srcOrd="1" destOrd="0" parTransId="{C2846643-1132-4E01-819F-4C9C0CE6FC3A}" sibTransId="{01C2B5CD-7DA2-41DE-AAA6-4DCC45ED232F}"/>
    <dgm:cxn modelId="{495DFA82-1EFE-4959-AA7A-1AC47B69B2D1}" type="presOf" srcId="{4882F70F-F757-40E3-A06F-B3A1B0A6D1E9}" destId="{5D5472AF-6866-432B-930D-9D6B8EAF1C6B}" srcOrd="0" destOrd="0" presId="urn:microsoft.com/office/officeart/2008/layout/VerticalCurvedList"/>
    <dgm:cxn modelId="{E55FA19B-9D80-481C-AD51-96A34C47FD7F}" srcId="{A285594A-ED20-4D78-9AAF-572558A0AC8C}" destId="{466F1A6A-D723-4C54-8E76-5E78B099B06D}" srcOrd="0" destOrd="0" parTransId="{20637D45-9A3E-4EA5-A98D-9C52EA83885B}" sibTransId="{7E8D923D-F993-45EF-83A7-D0003A6BE9EE}"/>
    <dgm:cxn modelId="{BBC6099F-59AD-4E3B-BA4C-E045C68E56B2}" type="presOf" srcId="{E5A38C38-028E-41E9-A7A7-A84847AACEA1}" destId="{A92805C3-3A4B-4AC4-B440-F1441AC27807}" srcOrd="0" destOrd="0" presId="urn:microsoft.com/office/officeart/2008/layout/VerticalCurvedList"/>
    <dgm:cxn modelId="{15F4D4E7-B448-49A9-8017-E2CC1F2AEDD6}" srcId="{A285594A-ED20-4D78-9AAF-572558A0AC8C}" destId="{C477E444-9668-40D0-B842-0F508951373F}" srcOrd="4" destOrd="0" parTransId="{5342D450-CAA6-4EAE-A7A3-FF9F48953166}" sibTransId="{61ECE3F3-3296-4777-A7FC-D60AE22D257C}"/>
    <dgm:cxn modelId="{177A0CF1-E0BE-4E14-9634-801D3CCD10F6}" type="presOf" srcId="{64445C4D-CBF7-4CCD-B552-B87CDA4978C4}" destId="{A1F244AD-5310-4D19-98FE-D18D7791EC44}" srcOrd="0" destOrd="0" presId="urn:microsoft.com/office/officeart/2008/layout/VerticalCurvedList"/>
    <dgm:cxn modelId="{D68A3215-0502-4E89-8461-17F217F3A739}" type="presParOf" srcId="{A75051A0-1009-4BF4-8388-F1CE281A0928}" destId="{7A5618BE-3365-466E-8845-5C4AEBB4A8C0}" srcOrd="0" destOrd="0" presId="urn:microsoft.com/office/officeart/2008/layout/VerticalCurvedList"/>
    <dgm:cxn modelId="{55676638-10E7-4585-8B1F-546AEDC6441B}" type="presParOf" srcId="{7A5618BE-3365-466E-8845-5C4AEBB4A8C0}" destId="{550718E3-E450-4C26-9144-6BF930254AE6}" srcOrd="0" destOrd="0" presId="urn:microsoft.com/office/officeart/2008/layout/VerticalCurvedList"/>
    <dgm:cxn modelId="{E47E0D9A-A832-47BE-B01C-07247DD57CC9}" type="presParOf" srcId="{550718E3-E450-4C26-9144-6BF930254AE6}" destId="{E82A2F09-ED85-47D6-8E21-B874AEAE5894}" srcOrd="0" destOrd="0" presId="urn:microsoft.com/office/officeart/2008/layout/VerticalCurvedList"/>
    <dgm:cxn modelId="{479B7CEC-1773-42E3-8D64-2EF321AC1161}" type="presParOf" srcId="{550718E3-E450-4C26-9144-6BF930254AE6}" destId="{D7F37CFD-2E15-4EF4-806C-A36E0A5C766A}" srcOrd="1" destOrd="0" presId="urn:microsoft.com/office/officeart/2008/layout/VerticalCurvedList"/>
    <dgm:cxn modelId="{EA8A79F5-818B-4B73-9085-776F72BFBF8F}" type="presParOf" srcId="{550718E3-E450-4C26-9144-6BF930254AE6}" destId="{02F49A86-535E-4181-8363-A3AA59D90F7F}" srcOrd="2" destOrd="0" presId="urn:microsoft.com/office/officeart/2008/layout/VerticalCurvedList"/>
    <dgm:cxn modelId="{B73C8589-5871-4210-9E53-C407E1B4A274}" type="presParOf" srcId="{550718E3-E450-4C26-9144-6BF930254AE6}" destId="{E2EFF5E6-B9F5-4A2E-9D6C-954E0E2C3AA1}" srcOrd="3" destOrd="0" presId="urn:microsoft.com/office/officeart/2008/layout/VerticalCurvedList"/>
    <dgm:cxn modelId="{0C1EC656-D415-47D6-8A26-3A7B33A1C42A}" type="presParOf" srcId="{7A5618BE-3365-466E-8845-5C4AEBB4A8C0}" destId="{383895EF-1D5D-4494-A7C3-AE2106C1C1B2}" srcOrd="1" destOrd="0" presId="urn:microsoft.com/office/officeart/2008/layout/VerticalCurvedList"/>
    <dgm:cxn modelId="{97CD0FD0-6697-492D-B850-F8D0B6F09086}" type="presParOf" srcId="{7A5618BE-3365-466E-8845-5C4AEBB4A8C0}" destId="{946D0DCF-A03C-4E5F-8586-A9A91268B90C}" srcOrd="2" destOrd="0" presId="urn:microsoft.com/office/officeart/2008/layout/VerticalCurvedList"/>
    <dgm:cxn modelId="{D41288C2-6CD7-4A27-8ABF-40737D6C93E2}" type="presParOf" srcId="{946D0DCF-A03C-4E5F-8586-A9A91268B90C}" destId="{582EB277-FEC2-4B20-A68E-84EA2FAEF9DC}" srcOrd="0" destOrd="0" presId="urn:microsoft.com/office/officeart/2008/layout/VerticalCurvedList"/>
    <dgm:cxn modelId="{E8C760A3-D063-4F45-A94F-ADB667634604}" type="presParOf" srcId="{7A5618BE-3365-466E-8845-5C4AEBB4A8C0}" destId="{0BEC2BB0-034F-4519-AD9C-085F67699BFF}" srcOrd="3" destOrd="0" presId="urn:microsoft.com/office/officeart/2008/layout/VerticalCurvedList"/>
    <dgm:cxn modelId="{0A776192-3AE8-4041-9B28-917C3319875A}" type="presParOf" srcId="{7A5618BE-3365-466E-8845-5C4AEBB4A8C0}" destId="{D97402C4-7EFE-476B-89F6-64FB0520D178}" srcOrd="4" destOrd="0" presId="urn:microsoft.com/office/officeart/2008/layout/VerticalCurvedList"/>
    <dgm:cxn modelId="{712164EB-B499-4CBC-9711-7A2DA645B170}" type="presParOf" srcId="{D97402C4-7EFE-476B-89F6-64FB0520D178}" destId="{5A6EB720-C8A5-4755-8EBC-00C89CC0F600}" srcOrd="0" destOrd="0" presId="urn:microsoft.com/office/officeart/2008/layout/VerticalCurvedList"/>
    <dgm:cxn modelId="{9681E075-B497-4D53-88E8-FA3387B7317F}" type="presParOf" srcId="{7A5618BE-3365-466E-8845-5C4AEBB4A8C0}" destId="{A1F244AD-5310-4D19-98FE-D18D7791EC44}" srcOrd="5" destOrd="0" presId="urn:microsoft.com/office/officeart/2008/layout/VerticalCurvedList"/>
    <dgm:cxn modelId="{04F94B39-394A-47E8-9ED3-8532C944DF3C}" type="presParOf" srcId="{7A5618BE-3365-466E-8845-5C4AEBB4A8C0}" destId="{205D3A46-75A3-4825-AC38-7CF889A1D826}" srcOrd="6" destOrd="0" presId="urn:microsoft.com/office/officeart/2008/layout/VerticalCurvedList"/>
    <dgm:cxn modelId="{A4A42B8E-4AB0-4A29-8FB4-8B8EE8AD4502}" type="presParOf" srcId="{205D3A46-75A3-4825-AC38-7CF889A1D826}" destId="{E098E255-F30E-4AC2-B283-41B9BE4341EC}" srcOrd="0" destOrd="0" presId="urn:microsoft.com/office/officeart/2008/layout/VerticalCurvedList"/>
    <dgm:cxn modelId="{1A9E1276-9C83-4180-B198-4283EEE39AA0}" type="presParOf" srcId="{7A5618BE-3365-466E-8845-5C4AEBB4A8C0}" destId="{EBCCD248-32C5-4F27-9D25-693871EEB1C8}" srcOrd="7" destOrd="0" presId="urn:microsoft.com/office/officeart/2008/layout/VerticalCurvedList"/>
    <dgm:cxn modelId="{95DC44EE-EBA6-49D7-BC85-B6C41DAD5CFD}" type="presParOf" srcId="{7A5618BE-3365-466E-8845-5C4AEBB4A8C0}" destId="{A91B0017-2B5D-4E6C-B4B4-F8BFBA2B12CC}" srcOrd="8" destOrd="0" presId="urn:microsoft.com/office/officeart/2008/layout/VerticalCurvedList"/>
    <dgm:cxn modelId="{4B6D9976-6DFA-403B-AE08-2609C1B311D9}" type="presParOf" srcId="{A91B0017-2B5D-4E6C-B4B4-F8BFBA2B12CC}" destId="{5B8B93B0-A90E-452C-B3B6-1E90E4BC0257}" srcOrd="0" destOrd="0" presId="urn:microsoft.com/office/officeart/2008/layout/VerticalCurvedList"/>
    <dgm:cxn modelId="{C10CA151-F5CE-473F-A7E0-C801ED11BC03}" type="presParOf" srcId="{7A5618BE-3365-466E-8845-5C4AEBB4A8C0}" destId="{8A692802-09B6-4860-9854-F69BD2FB5D5D}" srcOrd="9" destOrd="0" presId="urn:microsoft.com/office/officeart/2008/layout/VerticalCurvedList"/>
    <dgm:cxn modelId="{5662990B-E6A1-44D0-8F14-2DC70BD90D12}" type="presParOf" srcId="{7A5618BE-3365-466E-8845-5C4AEBB4A8C0}" destId="{7FD0BA85-3849-4635-9B9C-D6785E9D433E}" srcOrd="10" destOrd="0" presId="urn:microsoft.com/office/officeart/2008/layout/VerticalCurvedList"/>
    <dgm:cxn modelId="{037F90F2-06A1-4FA8-8F64-A105E813A0D7}" type="presParOf" srcId="{7FD0BA85-3849-4635-9B9C-D6785E9D433E}" destId="{61A1122A-F68D-45E9-A646-5253FA188C53}" srcOrd="0" destOrd="0" presId="urn:microsoft.com/office/officeart/2008/layout/VerticalCurvedList"/>
    <dgm:cxn modelId="{7F49479D-B7EE-4409-9F07-8D083B4CE314}" type="presParOf" srcId="{7A5618BE-3365-466E-8845-5C4AEBB4A8C0}" destId="{A92805C3-3A4B-4AC4-B440-F1441AC27807}" srcOrd="11" destOrd="0" presId="urn:microsoft.com/office/officeart/2008/layout/VerticalCurvedList"/>
    <dgm:cxn modelId="{0CAD2D16-E52D-477D-BC29-CE956FF2BA5C}" type="presParOf" srcId="{7A5618BE-3365-466E-8845-5C4AEBB4A8C0}" destId="{D606BD60-4366-4DCD-93A8-0A92D72C763C}" srcOrd="12" destOrd="0" presId="urn:microsoft.com/office/officeart/2008/layout/VerticalCurvedList"/>
    <dgm:cxn modelId="{A0DBC1B2-0BC7-4768-BA1E-94251322F5EA}" type="presParOf" srcId="{D606BD60-4366-4DCD-93A8-0A92D72C763C}" destId="{1716C6F7-E58E-46F8-B44E-A9BC39FFF62C}" srcOrd="0" destOrd="0" presId="urn:microsoft.com/office/officeart/2008/layout/VerticalCurvedList"/>
    <dgm:cxn modelId="{17208A2C-6D38-43B6-A08F-AC9572879BC5}" type="presParOf" srcId="{7A5618BE-3365-466E-8845-5C4AEBB4A8C0}" destId="{5D5472AF-6866-432B-930D-9D6B8EAF1C6B}" srcOrd="13" destOrd="0" presId="urn:microsoft.com/office/officeart/2008/layout/VerticalCurvedList"/>
    <dgm:cxn modelId="{1599652B-2045-4D66-A41A-1A1155C6D811}" type="presParOf" srcId="{7A5618BE-3365-466E-8845-5C4AEBB4A8C0}" destId="{36E47575-3B8E-49C8-B6DF-E3DEFBD047CD}" srcOrd="14" destOrd="0" presId="urn:microsoft.com/office/officeart/2008/layout/VerticalCurvedList"/>
    <dgm:cxn modelId="{2EE3EA0D-CE11-45C6-9DA2-30E4EBD747B0}" type="presParOf" srcId="{36E47575-3B8E-49C8-B6DF-E3DEFBD047CD}" destId="{70FDFC1E-0202-4E64-B45B-B92D5C2B14B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EB457E-87DC-DF4D-B89B-239F0F8D276C}" type="doc">
      <dgm:prSet loTypeId="urn:microsoft.com/office/officeart/2005/8/layout/hChevron3" loCatId="" qsTypeId="urn:microsoft.com/office/officeart/2005/8/quickstyle/simple2" qsCatId="simple" csTypeId="urn:microsoft.com/office/officeart/2005/8/colors/accent3_2" csCatId="accent3" phldr="1"/>
      <dgm:spPr/>
    </dgm:pt>
    <dgm:pt modelId="{8DFA2224-E272-3B41-98A1-FC219A06278E}">
      <dgm:prSet phldrT="[Text]"/>
      <dgm:spPr>
        <a:ln>
          <a:noFill/>
        </a:ln>
      </dgm:spPr>
      <dgm:t>
        <a:bodyPr/>
        <a:lstStyle/>
        <a:p>
          <a:pPr algn="ctr"/>
          <a:r>
            <a: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Consult </a:t>
          </a:r>
        </a:p>
      </dgm:t>
    </dgm:pt>
    <dgm:pt modelId="{49476D79-1CA3-634C-881B-0E4437619CB0}" type="parTrans" cxnId="{3C2B38EC-05CC-7348-AA57-19563300BFA4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C17DC-F91C-D74E-9A42-244C299A51CA}" type="sibTrans" cxnId="{3C2B38EC-05CC-7348-AA57-19563300BFA4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B5239B-92C8-E346-8EE2-DDB8793C236C}">
      <dgm:prSet phldrT="[Text]"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Design</a:t>
          </a:r>
        </a:p>
      </dgm:t>
    </dgm:pt>
    <dgm:pt modelId="{448D7F75-ABEB-F947-BF7C-5D1BA315FE89}" type="parTrans" cxnId="{CFC8DE1E-1099-414B-80BE-6CC85CE375B2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3FED80-3CFB-B84A-BF8A-D4F10311B4A4}" type="sibTrans" cxnId="{CFC8DE1E-1099-414B-80BE-6CC85CE375B2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B7C0D1-0BC2-AD40-8258-A1AB5BE22560}">
      <dgm:prSet phldrT="[Text]"/>
      <dgm:spPr>
        <a:ln>
          <a:noFill/>
        </a:ln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Implement</a:t>
          </a:r>
        </a:p>
      </dgm:t>
    </dgm:pt>
    <dgm:pt modelId="{F3A2F7D2-9591-9448-B9E3-AE26F6E8B73B}" type="parTrans" cxnId="{F839FA1F-B6FF-3340-A119-935C5C7BE3F7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876063-FB47-2B48-913B-9383C3C8F43B}" type="sibTrans" cxnId="{F839FA1F-B6FF-3340-A119-935C5C7BE3F7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EB3BA8-64B7-254E-9A30-1D48F2AE83F0}">
      <dgm:prSet phldrT="[Text]"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Migrate</a:t>
          </a:r>
        </a:p>
      </dgm:t>
    </dgm:pt>
    <dgm:pt modelId="{AB51A66F-C9F5-AD40-A465-25D944A76C7D}" type="parTrans" cxnId="{8752E3A1-85C2-3741-8DFE-AFD4A9C4724C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CEB3F8-3B77-9C44-A89E-2299A21F3DDB}" type="sibTrans" cxnId="{8752E3A1-85C2-3741-8DFE-AFD4A9C4724C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ACC3BB-4423-8544-A54B-370E08CDE5F7}">
      <dgm:prSet phldrT="[Text]"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Operate</a:t>
          </a:r>
        </a:p>
      </dgm:t>
    </dgm:pt>
    <dgm:pt modelId="{79E1276F-5239-0F41-8B49-9DD9F50E2B8B}" type="parTrans" cxnId="{BE4BF7D5-A44B-0A42-BC3D-D4660F52ABC6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5CADC0-2688-5D4B-BD07-B7F56BE1F482}" type="sibTrans" cxnId="{BE4BF7D5-A44B-0A42-BC3D-D4660F52ABC6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8EACAD-0E77-D442-8071-8D9CA21BAD4B}">
      <dgm:prSet phldrT="[Text]"/>
      <dgm:spPr>
        <a:ln>
          <a:noFill/>
        </a:ln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Transition</a:t>
          </a:r>
        </a:p>
      </dgm:t>
    </dgm:pt>
    <dgm:pt modelId="{0C6363A1-6532-1D46-BC20-E508E919D66A}" type="sibTrans" cxnId="{305E29D7-DE23-3B46-B8F5-8D1373079803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51A4E5-F217-884D-A592-90F68C3C59AA}" type="parTrans" cxnId="{305E29D7-DE23-3B46-B8F5-8D1373079803}">
      <dgm:prSet/>
      <dgm:spPr/>
      <dgm:t>
        <a:bodyPr/>
        <a:lstStyle/>
        <a:p>
          <a:endParaRPr lang="en-US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568FDA-3957-6149-9A8C-37947A57E1B3}" type="pres">
      <dgm:prSet presAssocID="{9EEB457E-87DC-DF4D-B89B-239F0F8D276C}" presName="Name0" presStyleCnt="0">
        <dgm:presLayoutVars>
          <dgm:dir/>
          <dgm:resizeHandles val="exact"/>
        </dgm:presLayoutVars>
      </dgm:prSet>
      <dgm:spPr/>
    </dgm:pt>
    <dgm:pt modelId="{71AD4370-30A3-CF4E-A140-6CE0BB1AB2DD}" type="pres">
      <dgm:prSet presAssocID="{8DFA2224-E272-3B41-98A1-FC219A06278E}" presName="parTxOnly" presStyleLbl="node1" presStyleIdx="0" presStyleCnt="6" custLinFactNeighborX="-3207">
        <dgm:presLayoutVars>
          <dgm:bulletEnabled val="1"/>
        </dgm:presLayoutVars>
      </dgm:prSet>
      <dgm:spPr/>
    </dgm:pt>
    <dgm:pt modelId="{4D46EDAC-7E50-4C4E-A4D7-732F896FB173}" type="pres">
      <dgm:prSet presAssocID="{546C17DC-F91C-D74E-9A42-244C299A51CA}" presName="parSpace" presStyleCnt="0"/>
      <dgm:spPr/>
    </dgm:pt>
    <dgm:pt modelId="{B567011B-E9C1-D44B-BF96-16F5848C280B}" type="pres">
      <dgm:prSet presAssocID="{BEB5239B-92C8-E346-8EE2-DDB8793C236C}" presName="parTxOnly" presStyleLbl="node1" presStyleIdx="1" presStyleCnt="6">
        <dgm:presLayoutVars>
          <dgm:bulletEnabled val="1"/>
        </dgm:presLayoutVars>
      </dgm:prSet>
      <dgm:spPr/>
    </dgm:pt>
    <dgm:pt modelId="{FF5B7DBE-77C6-5941-9502-A224AA38BB68}" type="pres">
      <dgm:prSet presAssocID="{AC3FED80-3CFB-B84A-BF8A-D4F10311B4A4}" presName="parSpace" presStyleCnt="0"/>
      <dgm:spPr/>
    </dgm:pt>
    <dgm:pt modelId="{D3682511-6FB2-6148-B727-5FC033E3FD67}" type="pres">
      <dgm:prSet presAssocID="{87B7C0D1-0BC2-AD40-8258-A1AB5BE22560}" presName="parTxOnly" presStyleLbl="node1" presStyleIdx="2" presStyleCnt="6">
        <dgm:presLayoutVars>
          <dgm:bulletEnabled val="1"/>
        </dgm:presLayoutVars>
      </dgm:prSet>
      <dgm:spPr/>
    </dgm:pt>
    <dgm:pt modelId="{9BC6C960-C0E5-A04E-8F99-75E0FCB7096C}" type="pres">
      <dgm:prSet presAssocID="{44876063-FB47-2B48-913B-9383C3C8F43B}" presName="parSpace" presStyleCnt="0"/>
      <dgm:spPr/>
    </dgm:pt>
    <dgm:pt modelId="{09ACBEE2-D389-D843-B85B-2F59632E56CF}" type="pres">
      <dgm:prSet presAssocID="{B1EB3BA8-64B7-254E-9A30-1D48F2AE83F0}" presName="parTxOnly" presStyleLbl="node1" presStyleIdx="3" presStyleCnt="6">
        <dgm:presLayoutVars>
          <dgm:bulletEnabled val="1"/>
        </dgm:presLayoutVars>
      </dgm:prSet>
      <dgm:spPr/>
    </dgm:pt>
    <dgm:pt modelId="{67381184-C2B0-B240-A68D-A95047197CE7}" type="pres">
      <dgm:prSet presAssocID="{91CEB3F8-3B77-9C44-A89E-2299A21F3DDB}" presName="parSpace" presStyleCnt="0"/>
      <dgm:spPr/>
    </dgm:pt>
    <dgm:pt modelId="{29C6EA2C-6DEE-714E-A8A3-76C5D922F382}" type="pres">
      <dgm:prSet presAssocID="{F48EACAD-0E77-D442-8071-8D9CA21BAD4B}" presName="parTxOnly" presStyleLbl="node1" presStyleIdx="4" presStyleCnt="6">
        <dgm:presLayoutVars>
          <dgm:bulletEnabled val="1"/>
        </dgm:presLayoutVars>
      </dgm:prSet>
      <dgm:spPr/>
    </dgm:pt>
    <dgm:pt modelId="{3339D089-96EB-DC4F-96EE-388AF5ED0F27}" type="pres">
      <dgm:prSet presAssocID="{0C6363A1-6532-1D46-BC20-E508E919D66A}" presName="parSpace" presStyleCnt="0"/>
      <dgm:spPr/>
    </dgm:pt>
    <dgm:pt modelId="{9830AA88-AFD2-6849-A312-FB84CA9ED2D4}" type="pres">
      <dgm:prSet presAssocID="{24ACC3BB-4423-8544-A54B-370E08CDE5F7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CFC8DE1E-1099-414B-80BE-6CC85CE375B2}" srcId="{9EEB457E-87DC-DF4D-B89B-239F0F8D276C}" destId="{BEB5239B-92C8-E346-8EE2-DDB8793C236C}" srcOrd="1" destOrd="0" parTransId="{448D7F75-ABEB-F947-BF7C-5D1BA315FE89}" sibTransId="{AC3FED80-3CFB-B84A-BF8A-D4F10311B4A4}"/>
    <dgm:cxn modelId="{F839FA1F-B6FF-3340-A119-935C5C7BE3F7}" srcId="{9EEB457E-87DC-DF4D-B89B-239F0F8D276C}" destId="{87B7C0D1-0BC2-AD40-8258-A1AB5BE22560}" srcOrd="2" destOrd="0" parTransId="{F3A2F7D2-9591-9448-B9E3-AE26F6E8B73B}" sibTransId="{44876063-FB47-2B48-913B-9383C3C8F43B}"/>
    <dgm:cxn modelId="{188A0A21-29AE-EB4C-9598-FAF541EEEA54}" type="presOf" srcId="{87B7C0D1-0BC2-AD40-8258-A1AB5BE22560}" destId="{D3682511-6FB2-6148-B727-5FC033E3FD67}" srcOrd="0" destOrd="0" presId="urn:microsoft.com/office/officeart/2005/8/layout/hChevron3"/>
    <dgm:cxn modelId="{945F654F-DFB8-7A48-81FF-1870759F3009}" type="presOf" srcId="{8DFA2224-E272-3B41-98A1-FC219A06278E}" destId="{71AD4370-30A3-CF4E-A140-6CE0BB1AB2DD}" srcOrd="0" destOrd="0" presId="urn:microsoft.com/office/officeart/2005/8/layout/hChevron3"/>
    <dgm:cxn modelId="{CBEF1C94-8864-0743-935D-188A6AF4F35A}" type="presOf" srcId="{BEB5239B-92C8-E346-8EE2-DDB8793C236C}" destId="{B567011B-E9C1-D44B-BF96-16F5848C280B}" srcOrd="0" destOrd="0" presId="urn:microsoft.com/office/officeart/2005/8/layout/hChevron3"/>
    <dgm:cxn modelId="{8752E3A1-85C2-3741-8DFE-AFD4A9C4724C}" srcId="{9EEB457E-87DC-DF4D-B89B-239F0F8D276C}" destId="{B1EB3BA8-64B7-254E-9A30-1D48F2AE83F0}" srcOrd="3" destOrd="0" parTransId="{AB51A66F-C9F5-AD40-A465-25D944A76C7D}" sibTransId="{91CEB3F8-3B77-9C44-A89E-2299A21F3DDB}"/>
    <dgm:cxn modelId="{B1C965A7-1679-CE4B-A847-0E9F8F27CDC1}" type="presOf" srcId="{24ACC3BB-4423-8544-A54B-370E08CDE5F7}" destId="{9830AA88-AFD2-6849-A312-FB84CA9ED2D4}" srcOrd="0" destOrd="0" presId="urn:microsoft.com/office/officeart/2005/8/layout/hChevron3"/>
    <dgm:cxn modelId="{FEA6F0B7-175E-F442-8D02-773C3C4CB754}" type="presOf" srcId="{B1EB3BA8-64B7-254E-9A30-1D48F2AE83F0}" destId="{09ACBEE2-D389-D843-B85B-2F59632E56CF}" srcOrd="0" destOrd="0" presId="urn:microsoft.com/office/officeart/2005/8/layout/hChevron3"/>
    <dgm:cxn modelId="{BE4BF7D5-A44B-0A42-BC3D-D4660F52ABC6}" srcId="{9EEB457E-87DC-DF4D-B89B-239F0F8D276C}" destId="{24ACC3BB-4423-8544-A54B-370E08CDE5F7}" srcOrd="5" destOrd="0" parTransId="{79E1276F-5239-0F41-8B49-9DD9F50E2B8B}" sibTransId="{6B5CADC0-2688-5D4B-BD07-B7F56BE1F482}"/>
    <dgm:cxn modelId="{62C056D6-F2CA-DF45-8237-2083B365B73E}" type="presOf" srcId="{F48EACAD-0E77-D442-8071-8D9CA21BAD4B}" destId="{29C6EA2C-6DEE-714E-A8A3-76C5D922F382}" srcOrd="0" destOrd="0" presId="urn:microsoft.com/office/officeart/2005/8/layout/hChevron3"/>
    <dgm:cxn modelId="{305E29D7-DE23-3B46-B8F5-8D1373079803}" srcId="{9EEB457E-87DC-DF4D-B89B-239F0F8D276C}" destId="{F48EACAD-0E77-D442-8071-8D9CA21BAD4B}" srcOrd="4" destOrd="0" parTransId="{BC51A4E5-F217-884D-A592-90F68C3C59AA}" sibTransId="{0C6363A1-6532-1D46-BC20-E508E919D66A}"/>
    <dgm:cxn modelId="{3C2B38EC-05CC-7348-AA57-19563300BFA4}" srcId="{9EEB457E-87DC-DF4D-B89B-239F0F8D276C}" destId="{8DFA2224-E272-3B41-98A1-FC219A06278E}" srcOrd="0" destOrd="0" parTransId="{49476D79-1CA3-634C-881B-0E4437619CB0}" sibTransId="{546C17DC-F91C-D74E-9A42-244C299A51CA}"/>
    <dgm:cxn modelId="{747990F3-1613-A341-8D1D-8162226CFC4D}" type="presOf" srcId="{9EEB457E-87DC-DF4D-B89B-239F0F8D276C}" destId="{E8568FDA-3957-6149-9A8C-37947A57E1B3}" srcOrd="0" destOrd="0" presId="urn:microsoft.com/office/officeart/2005/8/layout/hChevron3"/>
    <dgm:cxn modelId="{09A4658D-5185-1A45-AB74-CE95B234D108}" type="presParOf" srcId="{E8568FDA-3957-6149-9A8C-37947A57E1B3}" destId="{71AD4370-30A3-CF4E-A140-6CE0BB1AB2DD}" srcOrd="0" destOrd="0" presId="urn:microsoft.com/office/officeart/2005/8/layout/hChevron3"/>
    <dgm:cxn modelId="{0150239F-8B6C-6640-AA72-851354821993}" type="presParOf" srcId="{E8568FDA-3957-6149-9A8C-37947A57E1B3}" destId="{4D46EDAC-7E50-4C4E-A4D7-732F896FB173}" srcOrd="1" destOrd="0" presId="urn:microsoft.com/office/officeart/2005/8/layout/hChevron3"/>
    <dgm:cxn modelId="{717B4943-7EBD-BA48-A1AD-8D86E0EFF510}" type="presParOf" srcId="{E8568FDA-3957-6149-9A8C-37947A57E1B3}" destId="{B567011B-E9C1-D44B-BF96-16F5848C280B}" srcOrd="2" destOrd="0" presId="urn:microsoft.com/office/officeart/2005/8/layout/hChevron3"/>
    <dgm:cxn modelId="{D8589E99-5DA5-F049-8F0C-9CE51CD96BC3}" type="presParOf" srcId="{E8568FDA-3957-6149-9A8C-37947A57E1B3}" destId="{FF5B7DBE-77C6-5941-9502-A224AA38BB68}" srcOrd="3" destOrd="0" presId="urn:microsoft.com/office/officeart/2005/8/layout/hChevron3"/>
    <dgm:cxn modelId="{559B2B78-86AD-DA4A-9694-7A224C1E3687}" type="presParOf" srcId="{E8568FDA-3957-6149-9A8C-37947A57E1B3}" destId="{D3682511-6FB2-6148-B727-5FC033E3FD67}" srcOrd="4" destOrd="0" presId="urn:microsoft.com/office/officeart/2005/8/layout/hChevron3"/>
    <dgm:cxn modelId="{9666F761-2549-6C40-AE11-1657A548610A}" type="presParOf" srcId="{E8568FDA-3957-6149-9A8C-37947A57E1B3}" destId="{9BC6C960-C0E5-A04E-8F99-75E0FCB7096C}" srcOrd="5" destOrd="0" presId="urn:microsoft.com/office/officeart/2005/8/layout/hChevron3"/>
    <dgm:cxn modelId="{322EA0BD-5FF8-EE47-8831-4892B8D961EC}" type="presParOf" srcId="{E8568FDA-3957-6149-9A8C-37947A57E1B3}" destId="{09ACBEE2-D389-D843-B85B-2F59632E56CF}" srcOrd="6" destOrd="0" presId="urn:microsoft.com/office/officeart/2005/8/layout/hChevron3"/>
    <dgm:cxn modelId="{AA0C8B2A-D7D6-164F-92AB-3CD63BC1D1E1}" type="presParOf" srcId="{E8568FDA-3957-6149-9A8C-37947A57E1B3}" destId="{67381184-C2B0-B240-A68D-A95047197CE7}" srcOrd="7" destOrd="0" presId="urn:microsoft.com/office/officeart/2005/8/layout/hChevron3"/>
    <dgm:cxn modelId="{84AE057D-EE64-A24F-8852-D2B5FF118C71}" type="presParOf" srcId="{E8568FDA-3957-6149-9A8C-37947A57E1B3}" destId="{29C6EA2C-6DEE-714E-A8A3-76C5D922F382}" srcOrd="8" destOrd="0" presId="urn:microsoft.com/office/officeart/2005/8/layout/hChevron3"/>
    <dgm:cxn modelId="{53A850CC-E608-9E4E-9B0C-BED4ABA15C8C}" type="presParOf" srcId="{E8568FDA-3957-6149-9A8C-37947A57E1B3}" destId="{3339D089-96EB-DC4F-96EE-388AF5ED0F27}" srcOrd="9" destOrd="0" presId="urn:microsoft.com/office/officeart/2005/8/layout/hChevron3"/>
    <dgm:cxn modelId="{9214D65C-9D1E-AC41-B8BE-47EDC067C7FC}" type="presParOf" srcId="{E8568FDA-3957-6149-9A8C-37947A57E1B3}" destId="{9830AA88-AFD2-6849-A312-FB84CA9ED2D4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4A97B-91C3-4793-B531-5F034D3FDDAB}">
      <dsp:nvSpPr>
        <dsp:cNvPr id="0" name=""/>
        <dsp:cNvSpPr/>
      </dsp:nvSpPr>
      <dsp:spPr>
        <a:xfrm>
          <a:off x="2628" y="21142"/>
          <a:ext cx="2563080" cy="432000"/>
        </a:xfrm>
        <a:prstGeom prst="rect">
          <a:avLst/>
        </a:prstGeom>
        <a:solidFill>
          <a:srgbClr val="266678"/>
        </a:solidFill>
        <a:ln w="25400" cap="flat" cmpd="sng" algn="ctr">
          <a:noFill/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72000" rIns="99568" bIns="56896" numCol="1" spcCol="1270" anchor="ctr" anchorCtr="0">
          <a:noAutofit/>
        </a:bodyPr>
        <a:lstStyle/>
        <a:p>
          <a:pPr marL="0" lvl="0" indent="0" algn="ctr" defTabSz="914286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lt1"/>
              </a:solidFill>
              <a:latin typeface="Arial Nova" panose="020B0504020202020204" pitchFamily="34" charset="0"/>
              <a:ea typeface="Calibri" panose="020F0502020204030204" pitchFamily="34" charset="0"/>
              <a:cs typeface="Calibri" panose="020F0502020204030204" pitchFamily="34" charset="0"/>
            </a:rPr>
            <a:t>Silver</a:t>
          </a:r>
        </a:p>
      </dsp:txBody>
      <dsp:txXfrm>
        <a:off x="2628" y="21142"/>
        <a:ext cx="2563080" cy="432000"/>
      </dsp:txXfrm>
    </dsp:sp>
    <dsp:sp modelId="{6D2346E7-F38E-4FE6-A144-AAB34C09699F}">
      <dsp:nvSpPr>
        <dsp:cNvPr id="0" name=""/>
        <dsp:cNvSpPr/>
      </dsp:nvSpPr>
      <dsp:spPr>
        <a:xfrm>
          <a:off x="2628" y="453142"/>
          <a:ext cx="2563080" cy="234697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6000" tIns="144000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ZTP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VRRP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OSPF – LAN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MP-BGP – Controller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Routing policies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VRF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rPr>
            <a:t>QOS/HQOS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IPSEC transport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Any to any IPSEC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Stateful firewall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ea typeface="+mn-ea"/>
            <a:cs typeface="Segoe UI" panose="020B0502040204020203" pitchFamily="34" charset="0"/>
          </a:endParaRPr>
        </a:p>
      </dsp:txBody>
      <dsp:txXfrm>
        <a:off x="2628" y="453142"/>
        <a:ext cx="2563080" cy="2346975"/>
      </dsp:txXfrm>
    </dsp:sp>
    <dsp:sp modelId="{95345350-6649-426C-A71F-3FE676CFFF3F}">
      <dsp:nvSpPr>
        <dsp:cNvPr id="0" name=""/>
        <dsp:cNvSpPr/>
      </dsp:nvSpPr>
      <dsp:spPr>
        <a:xfrm>
          <a:off x="2924541" y="21142"/>
          <a:ext cx="2563080" cy="432000"/>
        </a:xfrm>
        <a:prstGeom prst="rect">
          <a:avLst/>
        </a:prstGeom>
        <a:solidFill>
          <a:srgbClr val="266678"/>
        </a:solidFill>
        <a:ln w="25400" cap="flat" cmpd="sng" algn="ctr">
          <a:noFill/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72000" rIns="99568" bIns="56896" numCol="1" spcCol="1270" anchor="ctr" anchorCtr="0">
          <a:noAutofit/>
        </a:bodyPr>
        <a:lstStyle/>
        <a:p>
          <a:pPr marL="0" lvl="0" indent="0" algn="ctr" defTabSz="914286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lt1"/>
              </a:solidFill>
              <a:latin typeface="Arial Nova" panose="020B0504020202020204" pitchFamily="34" charset="0"/>
              <a:ea typeface="Calibri" panose="020F0502020204030204" pitchFamily="34" charset="0"/>
              <a:cs typeface="Calibri" panose="020F0502020204030204" pitchFamily="34" charset="0"/>
            </a:rPr>
            <a:t>Gold</a:t>
          </a:r>
        </a:p>
      </dsp:txBody>
      <dsp:txXfrm>
        <a:off x="2924541" y="21142"/>
        <a:ext cx="2563080" cy="432000"/>
      </dsp:txXfrm>
    </dsp:sp>
    <dsp:sp modelId="{C121460D-C458-4DF6-AD19-1AC31CD2898E}">
      <dsp:nvSpPr>
        <dsp:cNvPr id="0" name=""/>
        <dsp:cNvSpPr/>
      </dsp:nvSpPr>
      <dsp:spPr>
        <a:xfrm>
          <a:off x="2924541" y="453142"/>
          <a:ext cx="2563080" cy="234697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00" tIns="144000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Silver+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Performance measurement – synthetic and inline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App visibility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App aware routing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TCP Optimization- FEC, Packet Cloning, Packet Stripping</a:t>
          </a:r>
        </a:p>
      </dsp:txBody>
      <dsp:txXfrm>
        <a:off x="2924541" y="453142"/>
        <a:ext cx="2563080" cy="2346975"/>
      </dsp:txXfrm>
    </dsp:sp>
    <dsp:sp modelId="{590F449A-BD9C-4429-A443-ECE09CFBF2E1}">
      <dsp:nvSpPr>
        <dsp:cNvPr id="0" name=""/>
        <dsp:cNvSpPr/>
      </dsp:nvSpPr>
      <dsp:spPr>
        <a:xfrm>
          <a:off x="5846453" y="21142"/>
          <a:ext cx="2563080" cy="432000"/>
        </a:xfrm>
        <a:prstGeom prst="rect">
          <a:avLst/>
        </a:prstGeom>
        <a:solidFill>
          <a:srgbClr val="266678"/>
        </a:solidFill>
        <a:ln w="25400" cap="flat" cmpd="sng" algn="ctr">
          <a:noFill/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9568" tIns="72000" rIns="99568" bIns="56896" numCol="1" spcCol="1270" anchor="ctr" anchorCtr="0">
          <a:noAutofit/>
        </a:bodyPr>
        <a:lstStyle/>
        <a:p>
          <a:pPr marL="0" lvl="0" indent="0" algn="ctr" defTabSz="914286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lt1"/>
              </a:solidFill>
              <a:latin typeface="Arial Nova" panose="020B0504020202020204" pitchFamily="34" charset="0"/>
              <a:ea typeface="Calibri" panose="020F0502020204030204" pitchFamily="34" charset="0"/>
              <a:cs typeface="Calibri" panose="020F0502020204030204" pitchFamily="34" charset="0"/>
            </a:rPr>
            <a:t>Diamond</a:t>
          </a:r>
        </a:p>
      </dsp:txBody>
      <dsp:txXfrm>
        <a:off x="5846453" y="21142"/>
        <a:ext cx="2563080" cy="432000"/>
      </dsp:txXfrm>
    </dsp:sp>
    <dsp:sp modelId="{EE38F39A-727B-48E1-9713-8D04ED4B15DB}">
      <dsp:nvSpPr>
        <dsp:cNvPr id="0" name=""/>
        <dsp:cNvSpPr/>
      </dsp:nvSpPr>
      <dsp:spPr>
        <a:xfrm>
          <a:off x="5846453" y="453142"/>
          <a:ext cx="2563080" cy="234697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00" tIns="144000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b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Gold+</a:t>
          </a:r>
          <a:endParaRPr lang="en-US" sz="1200" kern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CGNAT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DoS protection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URL filtering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SSL inspection</a:t>
          </a:r>
          <a:endParaRPr lang="en-IN" sz="1200" kern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846453" y="453142"/>
        <a:ext cx="2563080" cy="2346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37CFD-2E15-4EF4-806C-A36E0A5C766A}">
      <dsp:nvSpPr>
        <dsp:cNvPr id="0" name=""/>
        <dsp:cNvSpPr/>
      </dsp:nvSpPr>
      <dsp:spPr>
        <a:xfrm>
          <a:off x="-4593403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895EF-1D5D-4494-A7C3-AE2106C1C1B2}">
      <dsp:nvSpPr>
        <dsp:cNvPr id="0" name=""/>
        <dsp:cNvSpPr/>
      </dsp:nvSpPr>
      <dsp:spPr>
        <a:xfrm>
          <a:off x="285089" y="184749"/>
          <a:ext cx="7198106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Centralized policy control - Enhanced Security and Compliance</a:t>
          </a:r>
        </a:p>
      </dsp:txBody>
      <dsp:txXfrm>
        <a:off x="285089" y="184749"/>
        <a:ext cx="7198106" cy="369336"/>
      </dsp:txXfrm>
    </dsp:sp>
    <dsp:sp modelId="{582EB277-FEC2-4B20-A68E-84EA2FAEF9DC}">
      <dsp:nvSpPr>
        <dsp:cNvPr id="0" name=""/>
        <dsp:cNvSpPr/>
      </dsp:nvSpPr>
      <dsp:spPr>
        <a:xfrm>
          <a:off x="54254" y="138582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EC2BB0-034F-4519-AD9C-085F67699BFF}">
      <dsp:nvSpPr>
        <dsp:cNvPr id="0" name=""/>
        <dsp:cNvSpPr/>
      </dsp:nvSpPr>
      <dsp:spPr>
        <a:xfrm>
          <a:off x="619556" y="739079"/>
          <a:ext cx="6863639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Improving Cloud Application Performance </a:t>
          </a:r>
        </a:p>
      </dsp:txBody>
      <dsp:txXfrm>
        <a:off x="619556" y="739079"/>
        <a:ext cx="6863639" cy="369336"/>
      </dsp:txXfrm>
    </dsp:sp>
    <dsp:sp modelId="{5A6EB720-C8A5-4755-8EBC-00C89CC0F600}">
      <dsp:nvSpPr>
        <dsp:cNvPr id="0" name=""/>
        <dsp:cNvSpPr/>
      </dsp:nvSpPr>
      <dsp:spPr>
        <a:xfrm>
          <a:off x="388721" y="692912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244AD-5310-4D19-98FE-D18D7791EC44}">
      <dsp:nvSpPr>
        <dsp:cNvPr id="0" name=""/>
        <dsp:cNvSpPr/>
      </dsp:nvSpPr>
      <dsp:spPr>
        <a:xfrm>
          <a:off x="802843" y="1293002"/>
          <a:ext cx="6680353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Application QoS / Application Visibility</a:t>
          </a:r>
        </a:p>
      </dsp:txBody>
      <dsp:txXfrm>
        <a:off x="802843" y="1293002"/>
        <a:ext cx="6680353" cy="369336"/>
      </dsp:txXfrm>
    </dsp:sp>
    <dsp:sp modelId="{E098E255-F30E-4AC2-B283-41B9BE4341EC}">
      <dsp:nvSpPr>
        <dsp:cNvPr id="0" name=""/>
        <dsp:cNvSpPr/>
      </dsp:nvSpPr>
      <dsp:spPr>
        <a:xfrm>
          <a:off x="572008" y="1246835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CCD248-32C5-4F27-9D25-693871EEB1C8}">
      <dsp:nvSpPr>
        <dsp:cNvPr id="0" name=""/>
        <dsp:cNvSpPr/>
      </dsp:nvSpPr>
      <dsp:spPr>
        <a:xfrm>
          <a:off x="861364" y="1847331"/>
          <a:ext cx="6621831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Active-Active load Balancing across multiple WAN types</a:t>
          </a:r>
        </a:p>
      </dsp:txBody>
      <dsp:txXfrm>
        <a:off x="861364" y="1847331"/>
        <a:ext cx="6621831" cy="369336"/>
      </dsp:txXfrm>
    </dsp:sp>
    <dsp:sp modelId="{5B8B93B0-A90E-452C-B3B6-1E90E4BC0257}">
      <dsp:nvSpPr>
        <dsp:cNvPr id="0" name=""/>
        <dsp:cNvSpPr/>
      </dsp:nvSpPr>
      <dsp:spPr>
        <a:xfrm>
          <a:off x="630529" y="1801164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92802-09B6-4860-9854-F69BD2FB5D5D}">
      <dsp:nvSpPr>
        <dsp:cNvPr id="0" name=""/>
        <dsp:cNvSpPr/>
      </dsp:nvSpPr>
      <dsp:spPr>
        <a:xfrm>
          <a:off x="802843" y="2401661"/>
          <a:ext cx="6680353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Auto-link switchover - Sub-second automatic fail over</a:t>
          </a:r>
        </a:p>
      </dsp:txBody>
      <dsp:txXfrm>
        <a:off x="802843" y="2401661"/>
        <a:ext cx="6680353" cy="369336"/>
      </dsp:txXfrm>
    </dsp:sp>
    <dsp:sp modelId="{61A1122A-F68D-45E9-A646-5253FA188C53}">
      <dsp:nvSpPr>
        <dsp:cNvPr id="0" name=""/>
        <dsp:cNvSpPr/>
      </dsp:nvSpPr>
      <dsp:spPr>
        <a:xfrm>
          <a:off x="572008" y="2355494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2805C3-3A4B-4AC4-B440-F1441AC27807}">
      <dsp:nvSpPr>
        <dsp:cNvPr id="0" name=""/>
        <dsp:cNvSpPr/>
      </dsp:nvSpPr>
      <dsp:spPr>
        <a:xfrm>
          <a:off x="619556" y="2955584"/>
          <a:ext cx="6863639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Branch Network Security - real time threat detection</a:t>
          </a:r>
        </a:p>
      </dsp:txBody>
      <dsp:txXfrm>
        <a:off x="619556" y="2955584"/>
        <a:ext cx="6863639" cy="369336"/>
      </dsp:txXfrm>
    </dsp:sp>
    <dsp:sp modelId="{1716C6F7-E58E-46F8-B44E-A9BC39FFF62C}">
      <dsp:nvSpPr>
        <dsp:cNvPr id="0" name=""/>
        <dsp:cNvSpPr/>
      </dsp:nvSpPr>
      <dsp:spPr>
        <a:xfrm>
          <a:off x="388721" y="2909417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5472AF-6866-432B-930D-9D6B8EAF1C6B}">
      <dsp:nvSpPr>
        <dsp:cNvPr id="0" name=""/>
        <dsp:cNvSpPr/>
      </dsp:nvSpPr>
      <dsp:spPr>
        <a:xfrm>
          <a:off x="285089" y="3509914"/>
          <a:ext cx="7198106" cy="3693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16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kern="1200" dirty="0">
              <a:latin typeface="Arial Nova" panose="020B0504020202020204" pitchFamily="34" charset="0"/>
            </a:rPr>
            <a:t>Performance Monitoring – CPE health, availability report, etc.</a:t>
          </a:r>
        </a:p>
      </dsp:txBody>
      <dsp:txXfrm>
        <a:off x="285089" y="3509914"/>
        <a:ext cx="7198106" cy="369336"/>
      </dsp:txXfrm>
    </dsp:sp>
    <dsp:sp modelId="{70FDFC1E-0202-4E64-B45B-B92D5C2B14BA}">
      <dsp:nvSpPr>
        <dsp:cNvPr id="0" name=""/>
        <dsp:cNvSpPr/>
      </dsp:nvSpPr>
      <dsp:spPr>
        <a:xfrm>
          <a:off x="54254" y="3463747"/>
          <a:ext cx="461670" cy="46167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D4370-30A3-CF4E-A140-6CE0BB1AB2DD}">
      <dsp:nvSpPr>
        <dsp:cNvPr id="0" name=""/>
        <dsp:cNvSpPr/>
      </dsp:nvSpPr>
      <dsp:spPr>
        <a:xfrm>
          <a:off x="0" y="0"/>
          <a:ext cx="1716028" cy="456225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0678" tIns="45339" rIns="22670" bIns="4533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Consult </a:t>
          </a:r>
        </a:p>
      </dsp:txBody>
      <dsp:txXfrm>
        <a:off x="0" y="0"/>
        <a:ext cx="1601972" cy="456225"/>
      </dsp:txXfrm>
    </dsp:sp>
    <dsp:sp modelId="{B567011B-E9C1-D44B-BF96-16F5848C280B}">
      <dsp:nvSpPr>
        <dsp:cNvPr id="0" name=""/>
        <dsp:cNvSpPr/>
      </dsp:nvSpPr>
      <dsp:spPr>
        <a:xfrm>
          <a:off x="1373870" y="0"/>
          <a:ext cx="1716028" cy="456225"/>
        </a:xfrm>
        <a:prstGeom prst="chevron">
          <a:avLst/>
        </a:prstGeom>
        <a:solidFill>
          <a:srgbClr val="92D050"/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Design</a:t>
          </a:r>
        </a:p>
      </dsp:txBody>
      <dsp:txXfrm>
        <a:off x="1601983" y="0"/>
        <a:ext cx="1259803" cy="456225"/>
      </dsp:txXfrm>
    </dsp:sp>
    <dsp:sp modelId="{D3682511-6FB2-6148-B727-5FC033E3FD67}">
      <dsp:nvSpPr>
        <dsp:cNvPr id="0" name=""/>
        <dsp:cNvSpPr/>
      </dsp:nvSpPr>
      <dsp:spPr>
        <a:xfrm>
          <a:off x="2746693" y="0"/>
          <a:ext cx="1716028" cy="45622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Implement</a:t>
          </a:r>
        </a:p>
      </dsp:txBody>
      <dsp:txXfrm>
        <a:off x="2974806" y="0"/>
        <a:ext cx="1259803" cy="456225"/>
      </dsp:txXfrm>
    </dsp:sp>
    <dsp:sp modelId="{09ACBEE2-D389-D843-B85B-2F59632E56CF}">
      <dsp:nvSpPr>
        <dsp:cNvPr id="0" name=""/>
        <dsp:cNvSpPr/>
      </dsp:nvSpPr>
      <dsp:spPr>
        <a:xfrm>
          <a:off x="4119517" y="0"/>
          <a:ext cx="1716028" cy="456225"/>
        </a:xfrm>
        <a:prstGeom prst="chevron">
          <a:avLst/>
        </a:prstGeom>
        <a:solidFill>
          <a:srgbClr val="92D050"/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Migrate</a:t>
          </a:r>
        </a:p>
      </dsp:txBody>
      <dsp:txXfrm>
        <a:off x="4347630" y="0"/>
        <a:ext cx="1259803" cy="456225"/>
      </dsp:txXfrm>
    </dsp:sp>
    <dsp:sp modelId="{29C6EA2C-6DEE-714E-A8A3-76C5D922F382}">
      <dsp:nvSpPr>
        <dsp:cNvPr id="0" name=""/>
        <dsp:cNvSpPr/>
      </dsp:nvSpPr>
      <dsp:spPr>
        <a:xfrm>
          <a:off x="5492340" y="0"/>
          <a:ext cx="1716028" cy="45622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Transition</a:t>
          </a:r>
        </a:p>
      </dsp:txBody>
      <dsp:txXfrm>
        <a:off x="5720453" y="0"/>
        <a:ext cx="1259803" cy="456225"/>
      </dsp:txXfrm>
    </dsp:sp>
    <dsp:sp modelId="{9830AA88-AFD2-6849-A312-FB84CA9ED2D4}">
      <dsp:nvSpPr>
        <dsp:cNvPr id="0" name=""/>
        <dsp:cNvSpPr/>
      </dsp:nvSpPr>
      <dsp:spPr>
        <a:xfrm>
          <a:off x="6865163" y="0"/>
          <a:ext cx="1716028" cy="456225"/>
        </a:xfrm>
        <a:prstGeom prst="chevron">
          <a:avLst/>
        </a:prstGeom>
        <a:solidFill>
          <a:srgbClr val="92D050"/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Operate</a:t>
          </a:r>
        </a:p>
      </dsp:txBody>
      <dsp:txXfrm>
        <a:off x="7093276" y="0"/>
        <a:ext cx="1259803" cy="456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58456-C41B-40D1-8F1E-3E01E3ED8636}" type="datetimeFigureOut">
              <a:rPr lang="en-US" smtClean="0"/>
              <a:pPr/>
              <a:t>11/8/2023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0C7FB-05A3-4118-86D5-E4ADFF43D7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2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2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1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599C03-E950-4B29-825E-5D63E3AC6CF8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431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599C03-E950-4B29-825E-5D63E3AC6CF8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267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Sify</a:t>
            </a:r>
            <a:r>
              <a:rPr lang="en-US" dirty="0"/>
              <a:t> is an ideal partner for SDWAN deployments:</a:t>
            </a:r>
          </a:p>
          <a:p>
            <a:endParaRPr lang="en-US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Sify can provide SDWAN solution irrespective of Service providers and media types and provide </a:t>
            </a:r>
            <a:r>
              <a:rPr lang="en-US" sz="1200" kern="1200" dirty="0">
                <a:solidFill>
                  <a:srgbClr val="595959"/>
                </a:solidFill>
                <a:latin typeface="+mn-lt"/>
                <a:ea typeface="+mn-ea"/>
                <a:cs typeface="+mn-cs"/>
              </a:rPr>
              <a:t>End-to-End Managed Services Model- Edge CPEs, Subscription, Installation &amp; Support.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1200" dirty="0" err="1">
                <a:solidFill>
                  <a:srgbClr val="595959"/>
                </a:solidFill>
                <a:latin typeface="+mn-lt"/>
                <a:ea typeface="+mn-ea"/>
                <a:cs typeface="+mn-cs"/>
              </a:rPr>
              <a:t>Sify</a:t>
            </a:r>
            <a:r>
              <a:rPr lang="en-US" sz="1200" kern="1200" dirty="0">
                <a:solidFill>
                  <a:srgbClr val="595959"/>
                </a:solidFill>
                <a:latin typeface="+mn-lt"/>
                <a:ea typeface="+mn-ea"/>
                <a:cs typeface="+mn-cs"/>
              </a:rPr>
              <a:t> has created Geo redundant headend infra for SDWAN Control components in </a:t>
            </a:r>
            <a:r>
              <a:rPr lang="en-US" sz="1200" kern="1200" dirty="0" err="1">
                <a:solidFill>
                  <a:srgbClr val="595959"/>
                </a:solidFill>
                <a:latin typeface="+mn-lt"/>
                <a:ea typeface="+mn-ea"/>
                <a:cs typeface="+mn-cs"/>
              </a:rPr>
              <a:t>Sify’s</a:t>
            </a:r>
            <a:r>
              <a:rPr lang="en-US" sz="1200" kern="1200" dirty="0">
                <a:solidFill>
                  <a:srgbClr val="595959"/>
                </a:solidFill>
                <a:latin typeface="+mn-lt"/>
                <a:ea typeface="+mn-ea"/>
                <a:cs typeface="+mn-cs"/>
              </a:rPr>
              <a:t> own core network. This infra is managed 24x7 by skilled resources ensuring high availability. This high capacity infra can support multiple tenants and is highly scalable.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r>
              <a:rPr lang="en-US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0C7FB-05A3-4118-86D5-E4ADFF43D7F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81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ＭＳ Ｐゴシック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7A1FA6-25DE-9E4E-A34D-CF67DE7DBD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17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3BA5E4-996A-4167-A0A3-10BDA275CF3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032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5A46C-A1A7-4E9C-8330-2D54FC2AD1E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85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C0C7FB-05A3-4118-86D5-E4ADFF43D7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6577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SBI Life is a DC-DR SD-WAN customer (Versa)</a:t>
            </a:r>
          </a:p>
          <a:p>
            <a:r>
              <a:rPr lang="en-US" dirty="0"/>
              <a:t>Fincare 130</a:t>
            </a:r>
          </a:p>
          <a:p>
            <a:r>
              <a:rPr lang="en-US" dirty="0"/>
              <a:t>Knowlarity 350+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6BAD9-6C85-4C03-959E-B62A116471D1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6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microsoft.com/office/2007/relationships/hdphoto" Target="../media/hdphoto2.wdp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microsoft.com/office/2007/relationships/hdphoto" Target="../media/hdphoto2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69B1578-6875-4FE4-99AE-450C6FFB42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8193"/>
            <a:ext cx="9144000" cy="5143500"/>
          </a:xfrm>
          <a:prstGeom prst="rect">
            <a:avLst/>
          </a:prstGeom>
        </p:spPr>
      </p:pic>
      <p:pic>
        <p:nvPicPr>
          <p:cNvPr id="18" name="Picture 2" descr="Image result for sify logo">
            <a:extLst>
              <a:ext uri="{FF2B5EF4-FFF2-40B4-BE49-F238E27FC236}">
                <a16:creationId xmlns:a16="http://schemas.microsoft.com/office/drawing/2014/main" id="{7E477AC7-F05E-40F6-892D-1033110209F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71586" y="234500"/>
            <a:ext cx="905357" cy="5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B1CF07-5E87-417C-B723-5860BE4C9865}"/>
              </a:ext>
            </a:extLst>
          </p:cNvPr>
          <p:cNvSpPr txBox="1"/>
          <p:nvPr userDrawn="1"/>
        </p:nvSpPr>
        <p:spPr>
          <a:xfrm>
            <a:off x="323850" y="4270673"/>
            <a:ext cx="8496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Sify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 is a leading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integrated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ICT player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in India, helping customers to achieve their digital ambition through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cloud@core products and services, </a:t>
            </a:r>
          </a:p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built on its world class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Data Centers, Cloud &amp; Network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assets and wide portfolio of </a:t>
            </a:r>
            <a:r>
              <a:rPr kumimoji="0" lang="en-IN" sz="1200" i="0" u="none" strike="noStrike" kern="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 Narrow" panose="020B0606020202030204" pitchFamily="34" charset="0"/>
                <a:cs typeface="Arial"/>
                <a:sym typeface="Arial"/>
                <a:rtl val="0"/>
              </a:rPr>
              <a:t>professional and digital services</a:t>
            </a:r>
            <a:endParaRPr kumimoji="0" lang="en-US" sz="1200" i="0" u="none" strike="noStrike" kern="0" cap="none" spc="-57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 Narrow" panose="020B0606020202030204" pitchFamily="34" charset="0"/>
              <a:cs typeface="Arial" panose="020B0604020202020204" pitchFamily="34" charset="0"/>
              <a:sym typeface="Arial"/>
              <a:rtl val="0"/>
            </a:endParaRP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A0043FE2-98C6-40A8-A25D-C92BA3A47DC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9" y="1099316"/>
            <a:ext cx="4056532" cy="1454241"/>
          </a:xfrm>
        </p:spPr>
        <p:txBody>
          <a:bodyPr>
            <a:no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buNone/>
              <a:defRPr sz="2800" b="1" cap="all" baseline="0">
                <a:solidFill>
                  <a:srgbClr val="00FFFF"/>
                </a:solidFill>
              </a:defRPr>
            </a:lvl1pPr>
          </a:lstStyle>
          <a:p>
            <a:pPr lvl="0"/>
            <a:r>
              <a:rPr lang="en-US"/>
              <a:t>TITLE OF THE SLIDE - LINE ONE</a:t>
            </a:r>
            <a:endParaRPr lang="en-IN"/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AB770F6E-1524-4A33-82FC-93CB64C269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099" y="2553557"/>
            <a:ext cx="7316314" cy="341072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 Title 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155CA787-D36C-48A9-A94B-D13C3645EB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099" y="2996460"/>
            <a:ext cx="5112246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12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/>
              <a:t>Month 2021</a:t>
            </a:r>
          </a:p>
        </p:txBody>
      </p:sp>
    </p:spTree>
    <p:extLst>
      <p:ext uri="{BB962C8B-B14F-4D97-AF65-F5344CB8AC3E}">
        <p14:creationId xmlns:p14="http://schemas.microsoft.com/office/powerpoint/2010/main" val="232928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DA715-CF26-4BFF-8B3F-894401EBA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AB2D9E-1078-4956-B9B7-FC9341E258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B342A-830E-438F-A6A8-BEDF509AB0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1EA894-41D2-5B84-0BA9-0E6CAF4C19EE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10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58DCF0-1ED5-4F76-942B-A19560D269A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8E6274-20B3-C458-BF42-B3E71B49D800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87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3600" y="367206"/>
            <a:ext cx="7538400" cy="369322"/>
          </a:xfrm>
          <a:prstGeom prst="rect">
            <a:avLst/>
          </a:prstGeom>
        </p:spPr>
        <p:txBody>
          <a:bodyPr>
            <a:spAutoFit/>
          </a:bodyPr>
          <a:lstStyle>
            <a:lvl1pPr marL="0" marR="0" indent="0" algn="l" defTabSz="91426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TITLE OF THE SLIDE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8262AA-47AD-CC3A-27B0-7C0F1E88D2F9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820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445630"/>
            <a:ext cx="8345488" cy="52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F05B25-B161-4997-217C-DFDDA484346A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667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,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"/>
          <p:cNvSpPr>
            <a:spLocks noGrp="1"/>
          </p:cNvSpPr>
          <p:nvPr>
            <p:ph idx="10"/>
          </p:nvPr>
        </p:nvSpPr>
        <p:spPr>
          <a:xfrm>
            <a:off x="475509" y="1236691"/>
            <a:ext cx="7891272" cy="3257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dirty="0">
                <a:solidFill>
                  <a:srgbClr val="002C42"/>
                </a:solidFill>
              </a:defRPr>
            </a:lvl1pPr>
            <a:lvl2pPr>
              <a:defRPr lang="en-US" dirty="0">
                <a:solidFill>
                  <a:srgbClr val="002C42"/>
                </a:solidFill>
              </a:defRPr>
            </a:lvl2pPr>
            <a:lvl3pPr>
              <a:defRPr lang="en-US" dirty="0">
                <a:solidFill>
                  <a:srgbClr val="002C42"/>
                </a:solidFill>
              </a:defRPr>
            </a:lvl3pPr>
            <a:lvl4pPr>
              <a:defRPr lang="en-US" dirty="0">
                <a:solidFill>
                  <a:srgbClr val="002C42"/>
                </a:solidFill>
              </a:defRPr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5510" y="749953"/>
            <a:ext cx="7887036" cy="221599"/>
          </a:xfrm>
        </p:spPr>
        <p:txBody>
          <a:bodyPr>
            <a:normAutofit/>
          </a:bodyPr>
          <a:lstStyle>
            <a:lvl1pPr marL="0" indent="0">
              <a:buNone/>
              <a:defRPr sz="1500" cap="none" baseline="0">
                <a:solidFill>
                  <a:schemeClr val="accent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Title Placeholder 12">
            <a:extLst>
              <a:ext uri="{FF2B5EF4-FFF2-40B4-BE49-F238E27FC236}">
                <a16:creationId xmlns:a16="http://schemas.microsoft.com/office/drawing/2014/main" id="{341194BB-7CAD-6F47-A482-C829EE30E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509" y="307411"/>
            <a:ext cx="7891272" cy="327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7600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28F507-970A-A59D-3FF5-56576AF892D2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6114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B39CE10-FB02-2404-5C53-3E9ED5232B68}"/>
              </a:ext>
            </a:extLst>
          </p:cNvPr>
          <p:cNvSpPr/>
          <p:nvPr userDrawn="1"/>
        </p:nvSpPr>
        <p:spPr>
          <a:xfrm>
            <a:off x="1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>
              <a:latin typeface="TheSansOffice" panose="020B0503040302060204" pitchFamily="34" charset="0"/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C8FDB42C-DE6D-2ED8-101F-05F9FD78F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1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106277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8A9085D6-FD02-953D-1BDB-D087C1E6C8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sify logo">
            <a:extLst>
              <a:ext uri="{FF2B5EF4-FFF2-40B4-BE49-F238E27FC236}">
                <a16:creationId xmlns:a16="http://schemas.microsoft.com/office/drawing/2014/main" id="{7F095CEE-D1EC-3A59-DEB0-8B971F22AF1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14"/>
          <a:stretch/>
        </p:blipFill>
        <p:spPr bwMode="auto">
          <a:xfrm>
            <a:off x="7971586" y="234500"/>
            <a:ext cx="905357" cy="5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0838294-EAAE-F4D8-0CE0-1F67835165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099" y="1099316"/>
            <a:ext cx="4056532" cy="1454241"/>
          </a:xfrm>
        </p:spPr>
        <p:txBody>
          <a:bodyPr>
            <a:no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buNone/>
              <a:defRPr sz="2800" b="1" cap="all" baseline="0">
                <a:solidFill>
                  <a:srgbClr val="00FFFF"/>
                </a:solidFill>
              </a:defRPr>
            </a:lvl1pPr>
          </a:lstStyle>
          <a:p>
            <a:pPr lvl="0"/>
            <a:r>
              <a:rPr lang="en-US" dirty="0"/>
              <a:t>TITLE OF THE SLIDE - LINE ONE</a:t>
            </a:r>
            <a:endParaRPr lang="en-IN" dirty="0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8232E589-1BE1-FCEE-FBF0-DDABB8F6C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099" y="2553557"/>
            <a:ext cx="7316314" cy="341072"/>
          </a:xfr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 Title 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9469DBE9-0AA4-531D-E799-37BBEB6A35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099" y="2996460"/>
            <a:ext cx="5112246" cy="277103"/>
          </a:xfrm>
        </p:spPr>
        <p:txBody>
          <a:bodyPr anchor="t">
            <a:noAutofit/>
          </a:bodyPr>
          <a:lstStyle>
            <a:lvl1pPr marL="0" indent="0">
              <a:lnSpc>
                <a:spcPts val="1800"/>
              </a:lnSpc>
              <a:buNone/>
              <a:defRPr sz="1200" b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r>
              <a:rPr lang="en-US"/>
              <a:t>Month 2021</a:t>
            </a:r>
          </a:p>
        </p:txBody>
      </p:sp>
    </p:spTree>
    <p:extLst>
      <p:ext uri="{BB962C8B-B14F-4D97-AF65-F5344CB8AC3E}">
        <p14:creationId xmlns:p14="http://schemas.microsoft.com/office/powerpoint/2010/main" val="308543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A3C1BB-4921-D628-4435-000779696F94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15640DCA-D6C8-CD69-87E4-6107AB3EC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17A8E4-3C91-BC73-7CD5-876626006D08}"/>
              </a:ext>
            </a:extLst>
          </p:cNvPr>
          <p:cNvSpPr txBox="1"/>
          <p:nvPr userDrawn="1"/>
        </p:nvSpPr>
        <p:spPr>
          <a:xfrm>
            <a:off x="266700" y="4887674"/>
            <a:ext cx="1021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>
                <a:solidFill>
                  <a:schemeClr val="bg1"/>
                </a:solidFill>
                <a:latin typeface="TheSansOffice" panose="020B0503040302060204" pitchFamily="34" charset="0"/>
              </a:rPr>
              <a:t>cloud@core</a:t>
            </a:r>
            <a:r>
              <a:rPr lang="en-US" sz="800" baseline="30000" dirty="0" err="1">
                <a:solidFill>
                  <a:schemeClr val="bg1"/>
                </a:solidFill>
                <a:latin typeface="TheSansOffice" panose="020B0503040302060204" pitchFamily="34" charset="0"/>
              </a:rPr>
              <a:t>TM</a:t>
            </a:r>
            <a:endParaRPr lang="en-US" sz="1050" baseline="30000" dirty="0">
              <a:solidFill>
                <a:schemeClr val="bg1"/>
              </a:solidFill>
              <a:latin typeface="TheSansOffice" panose="020B050304030206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211A0-BC24-5489-5E9F-D23CCA1D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0" y="4960604"/>
            <a:ext cx="271859" cy="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9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B39CE10-FB02-2404-5C53-3E9ED5232B68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C8FDB42C-DE6D-2ED8-101F-05F9FD78FC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AFB653-8131-6648-6594-9AF3E8CC6030}"/>
              </a:ext>
            </a:extLst>
          </p:cNvPr>
          <p:cNvSpPr txBox="1"/>
          <p:nvPr userDrawn="1"/>
        </p:nvSpPr>
        <p:spPr>
          <a:xfrm>
            <a:off x="266700" y="4887674"/>
            <a:ext cx="1021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>
                <a:solidFill>
                  <a:schemeClr val="bg1"/>
                </a:solidFill>
                <a:latin typeface="TheSansOffice" panose="020B0503040302060204" pitchFamily="34" charset="0"/>
              </a:rPr>
              <a:t>cloud@core</a:t>
            </a:r>
            <a:r>
              <a:rPr lang="en-US" sz="800" baseline="30000" dirty="0" err="1">
                <a:solidFill>
                  <a:schemeClr val="bg1"/>
                </a:solidFill>
                <a:latin typeface="TheSansOffice" panose="020B0503040302060204" pitchFamily="34" charset="0"/>
              </a:rPr>
              <a:t>TM</a:t>
            </a:r>
            <a:endParaRPr lang="en-US" sz="1050" baseline="30000" dirty="0">
              <a:solidFill>
                <a:schemeClr val="bg1"/>
              </a:solidFill>
              <a:latin typeface="TheSansOffice" panose="020B050304030206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336C4A5-8CD0-8ADA-33A9-013B52A950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0" y="4960604"/>
            <a:ext cx="271859" cy="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2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7C8DB06-6B90-B680-3143-8A9AA9FD07AF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C103D4AA-74B2-A790-72CC-A5090D94C4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EDD4363-2EBB-D5EA-7B46-FD7ACCCFE41B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A2A1185-04ED-52A1-1045-E73B0ED50D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4AE7D3-EE27-BEE5-F928-D714827B497A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err="1">
                  <a:solidFill>
                    <a:schemeClr val="bg1"/>
                  </a:solidFill>
                  <a:latin typeface="TheSansOffice" panose="020B0503040302060204" pitchFamily="34" charset="0"/>
                </a:rPr>
                <a:t>cloud@core</a:t>
              </a:r>
              <a:r>
                <a:rPr lang="en-US" sz="800" baseline="30000" dirty="0" err="1">
                  <a:solidFill>
                    <a:schemeClr val="bg1"/>
                  </a:solidFill>
                  <a:latin typeface="TheSansOffice" panose="020B0503040302060204" pitchFamily="34" charset="0"/>
                </a:rPr>
                <a:t>TM</a:t>
              </a:r>
              <a:endParaRPr lang="en-US" sz="1050" baseline="300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64A393F-78B5-BD29-6075-66F6FB844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987425"/>
            <a:ext cx="8496150" cy="3744913"/>
          </a:xfrm>
        </p:spPr>
        <p:txBody>
          <a:bodyPr/>
          <a:lstStyle>
            <a:lvl1pPr marL="226772" indent="-226772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TheSansOffice" panose="020B0503040302060204" pitchFamily="34" charset="0"/>
              </a:defRPr>
            </a:lvl1pPr>
            <a:lvl2pPr>
              <a:defRPr sz="1600">
                <a:solidFill>
                  <a:schemeClr val="bg1"/>
                </a:solidFill>
                <a:latin typeface="TheSansOffice" panose="020B0503040302060204" pitchFamily="34" charset="0"/>
              </a:defRPr>
            </a:lvl2pPr>
            <a:lvl3pPr marL="792000">
              <a:defRPr sz="1600">
                <a:solidFill>
                  <a:schemeClr val="bg1"/>
                </a:solidFill>
                <a:latin typeface="TheSansOffice" panose="020B0503040302060204" pitchFamily="34" charset="0"/>
              </a:defRPr>
            </a:lvl3pPr>
            <a:lvl4pPr marL="1080000"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4pPr>
            <a:lvl5pPr marL="1332000"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8AEB2D0-D57C-2A16-7624-930E3F7FA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6433" y="4767264"/>
            <a:ext cx="487680" cy="274637"/>
          </a:xfrm>
        </p:spPr>
        <p:txBody>
          <a:bodyPr/>
          <a:lstStyle>
            <a:lvl1pPr>
              <a:defRPr>
                <a:latin typeface="TheSansOffice" panose="020B050304030206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4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80AB11FA-7A2E-4435-87AF-1B9AD03715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E1830AA-888D-429F-A0B3-7985C459007E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6CF50AE-69C2-4EE4-AB6B-07D8680E7B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E4665D-AC01-4335-8538-112E3A4E0754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Arial Nova" panose="020B0504020202020204" pitchFamily="34" charset="0"/>
                </a:rPr>
                <a:t>cloud@core</a:t>
              </a:r>
              <a:r>
                <a:rPr lang="en-US" sz="800" baseline="30000" dirty="0">
                  <a:solidFill>
                    <a:schemeClr val="bg1"/>
                  </a:solidFill>
                  <a:latin typeface="Arial Nova" panose="020B0504020202020204" pitchFamily="34" charset="0"/>
                </a:rPr>
                <a:t>TM</a:t>
              </a:r>
              <a:endParaRPr lang="en-US" sz="1050" baseline="30000" dirty="0">
                <a:solidFill>
                  <a:schemeClr val="bg1"/>
                </a:solidFill>
                <a:latin typeface="Arial Nova" panose="020B050402020202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000" y="987425"/>
            <a:ext cx="8496150" cy="3744913"/>
          </a:xfrm>
        </p:spPr>
        <p:txBody>
          <a:bodyPr/>
          <a:lstStyle>
            <a:lvl1pPr marL="226772" indent="-226772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 Nova" panose="020B0504020202020204" pitchFamily="34" charset="0"/>
              </a:defRPr>
            </a:lvl1pPr>
            <a:lvl2pPr>
              <a:defRPr sz="1600">
                <a:solidFill>
                  <a:schemeClr val="bg1"/>
                </a:solidFill>
                <a:latin typeface="Arial Nova" panose="020B0504020202020204" pitchFamily="34" charset="0"/>
              </a:defRPr>
            </a:lvl2pPr>
            <a:lvl3pPr marL="792000">
              <a:defRPr sz="1600">
                <a:solidFill>
                  <a:schemeClr val="bg1"/>
                </a:solidFill>
                <a:latin typeface="Arial Nova" panose="020B0504020202020204" pitchFamily="34" charset="0"/>
              </a:defRPr>
            </a:lvl3pPr>
            <a:lvl4pPr marL="1080000">
              <a:defRPr sz="1400">
                <a:solidFill>
                  <a:schemeClr val="bg1"/>
                </a:solidFill>
                <a:latin typeface="Arial Nova" panose="020B0504020202020204" pitchFamily="34" charset="0"/>
              </a:defRPr>
            </a:lvl4pPr>
            <a:lvl5pPr marL="1332000">
              <a:defRPr sz="1400">
                <a:solidFill>
                  <a:schemeClr val="bg1"/>
                </a:solidFill>
                <a:latin typeface="Arial Nova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A7F5C9-72C0-72E1-7AFA-EE991074A1D5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560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579D987-8DC7-7A34-8F78-BCDBFE518C6D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07B47567-2F50-5AAA-D231-D1F15EAEF8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65F52F5-1F02-509A-47D0-8B8A61B64278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696F05F-D2F9-10C1-5A8C-47FD8F24CF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204E09-B666-D666-F9B6-2EE138A911D2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err="1">
                  <a:solidFill>
                    <a:schemeClr val="bg1"/>
                  </a:solidFill>
                  <a:latin typeface="TheSansOffice" panose="020B0503040302060204" pitchFamily="34" charset="0"/>
                </a:rPr>
                <a:t>cloud@core</a:t>
              </a:r>
              <a:r>
                <a:rPr lang="en-US" sz="800" baseline="30000" dirty="0" err="1">
                  <a:solidFill>
                    <a:schemeClr val="bg1"/>
                  </a:solidFill>
                  <a:latin typeface="TheSansOffice" panose="020B0503040302060204" pitchFamily="34" charset="0"/>
                </a:rPr>
                <a:t>TM</a:t>
              </a:r>
              <a:endParaRPr lang="en-US" sz="1050" baseline="30000" dirty="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2F6F289-D211-D20F-3A65-822A87F4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00" y="987425"/>
            <a:ext cx="8496150" cy="3744913"/>
          </a:xfrm>
        </p:spPr>
        <p:txBody>
          <a:bodyPr/>
          <a:lstStyle>
            <a:lvl1pPr marL="226772" indent="-226772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TheSansOffice" panose="020B0503040302060204" pitchFamily="34" charset="0"/>
              </a:defRPr>
            </a:lvl1pPr>
            <a:lvl2pPr>
              <a:defRPr sz="1600">
                <a:solidFill>
                  <a:schemeClr val="bg1"/>
                </a:solidFill>
                <a:latin typeface="TheSansOffice" panose="020B0503040302060204" pitchFamily="34" charset="0"/>
              </a:defRPr>
            </a:lvl2pPr>
            <a:lvl3pPr marL="792000">
              <a:defRPr sz="1600">
                <a:solidFill>
                  <a:schemeClr val="bg1"/>
                </a:solidFill>
                <a:latin typeface="TheSansOffice" panose="020B0503040302060204" pitchFamily="34" charset="0"/>
              </a:defRPr>
            </a:lvl3pPr>
            <a:lvl4pPr marL="1080000"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4pPr>
            <a:lvl5pPr marL="1332000"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34C5C8D7-7D0B-50E8-E3B3-54DC0EF79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6433" y="4767264"/>
            <a:ext cx="487680" cy="274637"/>
          </a:xfrm>
        </p:spPr>
        <p:txBody>
          <a:bodyPr/>
          <a:lstStyle>
            <a:lvl1pPr>
              <a:defRPr>
                <a:latin typeface="TheSansOffice" panose="020B050304030206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6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DEAEFD-1C1C-4705-A7B4-C18700C0D051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32A6F2CD-2248-4E26-805E-67B423ABE9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29C921-18CF-4A1E-BB95-922460B5DC60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E64CED7-404C-42CF-AE0F-95F58C51F9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172F8D-805D-48CD-85FF-0ECF78909EF2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  <a:latin typeface="TheSansOffice" panose="020B0503040302060204" pitchFamily="34" charset="0"/>
                </a:rPr>
                <a:t>cloud@core</a:t>
              </a:r>
              <a:r>
                <a:rPr lang="en-US" sz="800" baseline="30000">
                  <a:solidFill>
                    <a:schemeClr val="bg1"/>
                  </a:solidFill>
                  <a:latin typeface="TheSansOffice" panose="020B0503040302060204" pitchFamily="34" charset="0"/>
                </a:rPr>
                <a:t>TM</a:t>
              </a:r>
              <a:endParaRPr lang="en-US" sz="1050" baseline="3000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23850" y="987426"/>
            <a:ext cx="4068763" cy="3744912"/>
          </a:xfrm>
        </p:spPr>
        <p:txBody>
          <a:bodyPr>
            <a:normAutofit/>
          </a:bodyPr>
          <a:lstStyle>
            <a:lvl1pPr marL="226772" indent="-226772"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TheSansOffice" panose="020B0503040302060204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TheSansOffice" panose="020B0503040302060204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TheSansOffice" panose="020B050304030206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1388" y="987426"/>
            <a:ext cx="4068762" cy="3744912"/>
          </a:xfrm>
        </p:spPr>
        <p:txBody>
          <a:bodyPr>
            <a:normAutofit/>
          </a:bodyPr>
          <a:lstStyle>
            <a:lvl1pPr marL="226772" indent="-226772"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TheSansOffice" panose="020B0503040302060204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TheSansOffice" panose="020B0503040302060204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TheSansOffice" panose="020B050304030206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heSansOffice" panose="020B050304030206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6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0809321-F4FE-46F7-A660-052C72F578F8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F18CE42A-829A-4A80-B49F-B0C1924DA3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CC5F23-F015-48C5-97CD-211FF0369FA1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430729C-85AD-42AF-B6D9-796498187C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56C6CF-97A7-492A-A27D-5647BF61341C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  <a:latin typeface="TheSansOffice" panose="020B0503040302060204" pitchFamily="34" charset="0"/>
                </a:rPr>
                <a:t>cloud@core</a:t>
              </a:r>
              <a:r>
                <a:rPr lang="en-US" sz="800" baseline="30000">
                  <a:solidFill>
                    <a:schemeClr val="bg1"/>
                  </a:solidFill>
                  <a:latin typeface="TheSansOffice" panose="020B0503040302060204" pitchFamily="34" charset="0"/>
                </a:rPr>
                <a:t>TM</a:t>
              </a:r>
              <a:endParaRPr lang="en-US" sz="1050" baseline="30000">
                <a:solidFill>
                  <a:schemeClr val="bg1"/>
                </a:solidFill>
                <a:latin typeface="TheSansOffice" panose="020B0503040302060204" pitchFamily="34" charset="0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4000" y="1025124"/>
            <a:ext cx="4068613" cy="215444"/>
          </a:xfrm>
        </p:spPr>
        <p:txBody>
          <a:bodyPr wrap="square" rIns="0" bIns="0" anchor="ctr">
            <a:spAutoFit/>
          </a:bodyPr>
          <a:lstStyle>
            <a:lvl1pPr marL="0" indent="0">
              <a:buNone/>
              <a:defRPr kumimoji="0" lang="en-US" sz="1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eSansOffice" panose="020B0503040302060204" pitchFamily="34" charset="0"/>
                <a:ea typeface="+mj-ea"/>
                <a:cs typeface="+mj-cs"/>
              </a:defRPr>
            </a:lvl1pPr>
            <a:lvl2pPr marL="457143" indent="0">
              <a:buNone/>
              <a:defRPr sz="2000" b="1"/>
            </a:lvl2pPr>
            <a:lvl3pPr marL="914286" indent="0">
              <a:buNone/>
              <a:defRPr sz="1800" b="1"/>
            </a:lvl3pPr>
            <a:lvl4pPr marL="1371429" indent="0">
              <a:buNone/>
              <a:defRPr sz="1600" b="1"/>
            </a:lvl4pPr>
            <a:lvl5pPr marL="1828572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1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Column heading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3999" y="1333501"/>
            <a:ext cx="4068614" cy="3398837"/>
          </a:xfrm>
        </p:spPr>
        <p:txBody>
          <a:bodyPr tIns="0">
            <a:normAutofit/>
          </a:bodyPr>
          <a:lstStyle>
            <a:lvl1pPr marL="226772" indent="-226772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  <a:defRPr lang="en-US" sz="1400" kern="1200" dirty="0" smtClean="0">
                <a:solidFill>
                  <a:schemeClr val="bg1"/>
                </a:solidFill>
                <a:latin typeface="TheSansOffice" panose="020B0503040302060204" pitchFamily="34" charset="0"/>
                <a:ea typeface="+mn-ea"/>
                <a:cs typeface="+mn-cs"/>
              </a:defRPr>
            </a:lvl1pPr>
            <a:lvl2pPr marL="568729">
              <a:lnSpc>
                <a:spcPct val="100000"/>
              </a:lnSpc>
              <a:spcBef>
                <a:spcPts val="400"/>
              </a:spcBef>
              <a:defRPr sz="1200">
                <a:solidFill>
                  <a:schemeClr val="bg1"/>
                </a:solidFill>
                <a:latin typeface="TheSansOffice" panose="020B0503040302060204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TheSansOffice" panose="020B0503040302060204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TheSansOffice" panose="020B0503040302060204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TheSansOffice" panose="020B050304030206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51388" y="1030314"/>
            <a:ext cx="4070126" cy="215444"/>
          </a:xfrm>
        </p:spPr>
        <p:txBody>
          <a:bodyPr wrap="square" rIns="0" bIns="0" anchor="ctr">
            <a:spAutoFit/>
          </a:bodyPr>
          <a:lstStyle>
            <a:lvl1pPr marL="0" marR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heSansOffice" panose="020B0503040302060204" pitchFamily="34" charset="0"/>
                <a:ea typeface="+mj-ea"/>
                <a:cs typeface="+mj-cs"/>
              </a:defRPr>
            </a:lvl1pPr>
            <a:lvl2pPr marL="457143" indent="0">
              <a:buNone/>
              <a:defRPr sz="2000" b="1"/>
            </a:lvl2pPr>
            <a:lvl3pPr marL="914286" indent="0">
              <a:buNone/>
              <a:defRPr sz="1800" b="1"/>
            </a:lvl3pPr>
            <a:lvl4pPr marL="1371429" indent="0">
              <a:buNone/>
              <a:defRPr sz="1600" b="1"/>
            </a:lvl4pPr>
            <a:lvl5pPr marL="1828572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1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Column heading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751387" y="1333501"/>
            <a:ext cx="4070125" cy="3398837"/>
          </a:xfrm>
        </p:spPr>
        <p:txBody>
          <a:bodyPr tIns="0"/>
          <a:lstStyle>
            <a:lvl1pPr marL="285750" indent="-285750">
              <a:buFont typeface="Wingdings" panose="05000000000000000000" pitchFamily="2" charset="2"/>
              <a:buChar char="§"/>
              <a:defRPr lang="en-US" sz="1400" kern="1200" dirty="0" smtClean="0">
                <a:solidFill>
                  <a:schemeClr val="bg1"/>
                </a:solidFill>
                <a:latin typeface="TheSansOffice" panose="020B0503040302060204" pitchFamily="34" charset="0"/>
                <a:ea typeface="+mn-ea"/>
                <a:cs typeface="+mn-cs"/>
              </a:defRPr>
            </a:lvl1pPr>
            <a:lvl2pPr marL="568729" indent="-285714">
              <a:defRPr lang="en-US" sz="1200" kern="1200" dirty="0" smtClean="0">
                <a:solidFill>
                  <a:schemeClr val="bg1"/>
                </a:solidFill>
                <a:latin typeface="TheSansOffice" panose="020B0503040302060204" pitchFamily="34" charset="0"/>
                <a:ea typeface="+mn-ea"/>
                <a:cs typeface="+mn-cs"/>
              </a:defRPr>
            </a:lvl2pPr>
            <a:lvl3pPr marL="1142857" indent="-228571">
              <a:defRPr lang="en-US" sz="1400" kern="1200" dirty="0" smtClean="0">
                <a:solidFill>
                  <a:schemeClr val="bg1"/>
                </a:solidFill>
                <a:latin typeface="TheSansOffice" panose="020B0503040302060204" pitchFamily="34" charset="0"/>
                <a:ea typeface="+mn-ea"/>
                <a:cs typeface="+mn-cs"/>
              </a:defRPr>
            </a:lvl3pPr>
            <a:lvl4pPr marL="1600000" indent="-228571">
              <a:defRPr lang="en-US" sz="1200" kern="1200" dirty="0" smtClean="0">
                <a:solidFill>
                  <a:schemeClr val="bg1"/>
                </a:solidFill>
                <a:latin typeface="TheSansOffice" panose="020B0503040302060204" pitchFamily="34" charset="0"/>
                <a:ea typeface="+mn-ea"/>
                <a:cs typeface="+mn-cs"/>
              </a:defRPr>
            </a:lvl4pPr>
            <a:lvl5pPr marL="2057143" indent="-228571">
              <a:defRPr lang="en-US" sz="1200" kern="1200" dirty="0">
                <a:solidFill>
                  <a:schemeClr val="bg1"/>
                </a:solidFill>
                <a:latin typeface="TheSansOffice" panose="020B0503040302060204" pitchFamily="34" charset="0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226772" lvl="0" indent="-226772" algn="l" defTabSz="914286" rtl="0" eaLnBrk="1" latinLnBrk="0" hangingPunct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/>
              <a:t>Click to edit Master text styles</a:t>
            </a:r>
          </a:p>
          <a:p>
            <a:pPr marL="568729" lvl="1" indent="-285714" algn="l" defTabSz="914286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Char char="–"/>
            </a:pPr>
            <a:r>
              <a:rPr lang="en-US"/>
              <a:t>Second level</a:t>
            </a:r>
          </a:p>
          <a:p>
            <a:pPr marL="1142857" lvl="2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1600000" lvl="3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2057143" lvl="4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»"/>
            </a:pPr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heSansOffice" panose="020B050304030206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A6D05EC-EEE1-E81F-D43E-78C0CFAB37A1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8CDDDB13-EAF7-B104-7B6B-7FF5F8556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6433" y="4767264"/>
            <a:ext cx="487680" cy="274637"/>
          </a:xfrm>
        </p:spPr>
        <p:txBody>
          <a:bodyPr/>
          <a:lstStyle/>
          <a:p>
            <a:fld id="{D6AB342A-830E-438F-A6A8-BEDF509AB0A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1623AC4-0B62-2693-8758-8D9B9FB246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1A8391-CA81-EB89-3311-0C98D06110B2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9128528-62CA-0955-7886-DE8F673906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6DFD918-14B1-81BC-98BA-D21F82C161E4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</a:rPr>
                <a:t>cloud@core</a:t>
              </a:r>
              <a:r>
                <a:rPr lang="en-US" sz="800" baseline="30000">
                  <a:solidFill>
                    <a:schemeClr val="bg1"/>
                  </a:solidFill>
                </a:rPr>
                <a:t>TM</a:t>
              </a:r>
              <a:endParaRPr lang="en-US" sz="1050" baseline="300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699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C91AF66-B8CE-4A9F-B639-EED934F06292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61AB2B98-6F00-B4E9-EFAD-1C8E18F45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6433" y="4767264"/>
            <a:ext cx="487680" cy="274637"/>
          </a:xfrm>
        </p:spPr>
        <p:txBody>
          <a:bodyPr/>
          <a:lstStyle/>
          <a:p>
            <a:fld id="{D6AB342A-830E-438F-A6A8-BEDF509AB0A8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3E20365D-D0CD-076C-1477-64EB6D1F6D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F83A61B-8F17-D29E-C719-DA9D7B3914C5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735C5AF-9311-D1AA-5589-EDD9A26E88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BF90201-2B3B-0F49-F459-BF40A371AF18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</a:rPr>
                <a:t>cloud@core</a:t>
              </a:r>
              <a:r>
                <a:rPr lang="en-US" sz="800" baseline="30000">
                  <a:solidFill>
                    <a:schemeClr val="bg1"/>
                  </a:solidFill>
                </a:rPr>
                <a:t>TM</a:t>
              </a:r>
              <a:endParaRPr lang="en-US" sz="1050" baseline="300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361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42A-830E-438F-A6A8-BEDF509AB0A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124DD0-F413-4142-9FCF-239BA62189AE}"/>
              </a:ext>
            </a:extLst>
          </p:cNvPr>
          <p:cNvSpPr/>
          <p:nvPr userDrawn="1"/>
        </p:nvSpPr>
        <p:spPr>
          <a:xfrm>
            <a:off x="7876310" y="0"/>
            <a:ext cx="1066800" cy="753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6B9338-5E3A-452C-A2B2-9AC19C783982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CD50EC3F-9D5B-4093-99F7-508D77C795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83773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551F0-5344-4C7C-82E5-0117CE6648A1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F6D109-04E4-4562-842F-5F0578233DEC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E53390-D7BE-4E27-89DC-6B35849083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1D7F33-480B-4F31-B802-4FFBE695CEF0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</a:rPr>
                <a:t>cloud@core</a:t>
              </a:r>
              <a:r>
                <a:rPr lang="en-US" sz="800" baseline="30000">
                  <a:solidFill>
                    <a:schemeClr val="bg1"/>
                  </a:solidFill>
                </a:rPr>
                <a:t>TM</a:t>
              </a:r>
              <a:endParaRPr lang="en-US" sz="1050" baseline="300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882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551F0-5344-4C7C-82E5-0117CE6648A1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TheSansOffice" panose="020B0503040302060204" pitchFamily="34" charset="0"/>
              </a:defRPr>
            </a:lvl1pPr>
          </a:lstStyle>
          <a:p>
            <a:r>
              <a:rPr lang="en-US"/>
              <a:t>TITLE OF THE SLIDE GOES HERE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F6D109-04E4-4562-842F-5F0578233DEC}"/>
              </a:ext>
            </a:extLst>
          </p:cNvPr>
          <p:cNvGrpSpPr/>
          <p:nvPr userDrawn="1"/>
        </p:nvGrpSpPr>
        <p:grpSpPr>
          <a:xfrm>
            <a:off x="457200" y="4887674"/>
            <a:ext cx="1223400" cy="261610"/>
            <a:chOff x="1066800" y="4063365"/>
            <a:chExt cx="1223400" cy="2616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E53390-D7BE-4E27-89DC-6B35849083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1D7F33-480B-4F31-B802-4FFBE695CEF0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</a:rPr>
                <a:t>cloud@core</a:t>
              </a:r>
              <a:r>
                <a:rPr lang="en-US" sz="800" baseline="30000">
                  <a:solidFill>
                    <a:schemeClr val="bg1"/>
                  </a:solidFill>
                </a:rPr>
                <a:t>TM</a:t>
              </a:r>
              <a:endParaRPr lang="en-US" sz="1050" baseline="300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6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94557FD-5713-4984-9A0E-03A4B760CE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286D9F2-E638-44D4-8E5E-7D3A3E917C44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rect">
            <a:avLst/>
          </a:prstGeom>
          <a:solidFill>
            <a:srgbClr val="10253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DEEFF8-DA08-4F45-9434-BB7AA3A1EA70}"/>
              </a:ext>
            </a:extLst>
          </p:cNvPr>
          <p:cNvSpPr/>
          <p:nvPr/>
        </p:nvSpPr>
        <p:spPr>
          <a:xfrm>
            <a:off x="-3251" y="3746785"/>
            <a:ext cx="9143997" cy="34745"/>
          </a:xfrm>
          <a:prstGeom prst="rect">
            <a:avLst/>
          </a:prstGeom>
          <a:solidFill>
            <a:srgbClr val="00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AE5952E-D6B0-4781-B308-23BA2AAD329D}"/>
              </a:ext>
            </a:extLst>
          </p:cNvPr>
          <p:cNvSpPr/>
          <p:nvPr/>
        </p:nvSpPr>
        <p:spPr>
          <a:xfrm>
            <a:off x="-3251" y="5108755"/>
            <a:ext cx="9143997" cy="34745"/>
          </a:xfrm>
          <a:prstGeom prst="rect">
            <a:avLst/>
          </a:prstGeom>
          <a:solidFill>
            <a:srgbClr val="00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D3431D-4776-4E72-8183-E70F4FBB8B40}"/>
              </a:ext>
            </a:extLst>
          </p:cNvPr>
          <p:cNvSpPr/>
          <p:nvPr userDrawn="1"/>
        </p:nvSpPr>
        <p:spPr>
          <a:xfrm>
            <a:off x="-6505" y="3788081"/>
            <a:ext cx="9150505" cy="1320673"/>
          </a:xfrm>
          <a:prstGeom prst="rect">
            <a:avLst/>
          </a:prstGeom>
          <a:solidFill>
            <a:schemeClr val="tx2">
              <a:lumMod val="50000"/>
              <a:alpha val="89804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  <a:sym typeface="Arial"/>
              <a:rtl val="0"/>
            </a:endParaRPr>
          </a:p>
        </p:txBody>
      </p:sp>
      <p:pic>
        <p:nvPicPr>
          <p:cNvPr id="16" name="Picture 2" descr="Image result for sify logo">
            <a:extLst>
              <a:ext uri="{FF2B5EF4-FFF2-40B4-BE49-F238E27FC236}">
                <a16:creationId xmlns:a16="http://schemas.microsoft.com/office/drawing/2014/main" id="{1EE9F260-C274-4C84-B741-C5A278EF8BB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14"/>
          <a:stretch/>
        </p:blipFill>
        <p:spPr bwMode="auto">
          <a:xfrm>
            <a:off x="7971586" y="234500"/>
            <a:ext cx="905357" cy="5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596" y="3822825"/>
            <a:ext cx="8499553" cy="1251183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00FFFF"/>
                </a:solidFill>
              </a:defRPr>
            </a:lvl1pPr>
          </a:lstStyle>
          <a:p>
            <a:pPr lvl="0"/>
            <a:r>
              <a:rPr lang="en-US"/>
              <a:t>Section </a:t>
            </a:r>
            <a:r>
              <a:rPr lang="en-US" err="1"/>
              <a:t>seperator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58DCF0-1ED5-4F76-942B-A19560D269A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537751-3942-4783-9212-4A763A64B904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B98732-4813-B51E-E51C-1781ED79D624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32A6F2CD-2248-4E26-805E-67B423ABE9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29C921-18CF-4A1E-BB95-922460B5DC60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E64CED7-404C-42CF-AE0F-95F58C51F9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172F8D-805D-48CD-85FF-0ECF78909EF2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Arial Nova" panose="020B0504020202020204" pitchFamily="34" charset="0"/>
                </a:rPr>
                <a:t>cloud@core</a:t>
              </a:r>
              <a:r>
                <a:rPr lang="en-US" sz="800" baseline="30000" dirty="0">
                  <a:solidFill>
                    <a:schemeClr val="bg1"/>
                  </a:solidFill>
                  <a:latin typeface="Arial Nova" panose="020B0504020202020204" pitchFamily="34" charset="0"/>
                </a:rPr>
                <a:t>TM</a:t>
              </a:r>
              <a:endParaRPr lang="en-US" sz="1050" baseline="30000" dirty="0">
                <a:solidFill>
                  <a:schemeClr val="bg1"/>
                </a:solidFill>
                <a:latin typeface="Arial Nova" panose="020B050402020202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23850" y="987426"/>
            <a:ext cx="4068763" cy="3744912"/>
          </a:xfrm>
        </p:spPr>
        <p:txBody>
          <a:bodyPr>
            <a:normAutofit/>
          </a:bodyPr>
          <a:lstStyle>
            <a:lvl1pPr marL="226772" indent="-226772"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 Nova" panose="020B05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 Nova" panose="020B0504020202020204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Arial Nova" panose="020B0504020202020204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 Nova" panose="020B0504020202020204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 Nova" panose="020B05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1388" y="987426"/>
            <a:ext cx="4068762" cy="3744912"/>
          </a:xfrm>
        </p:spPr>
        <p:txBody>
          <a:bodyPr>
            <a:normAutofit/>
          </a:bodyPr>
          <a:lstStyle>
            <a:lvl1pPr marL="226772" indent="-226772"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 Nova" panose="020B0504020202020204" pitchFamily="34" charset="0"/>
              </a:defRPr>
            </a:lvl1pPr>
            <a:lvl2pPr>
              <a:defRPr sz="1400">
                <a:solidFill>
                  <a:schemeClr val="bg1"/>
                </a:solidFill>
                <a:latin typeface="Arial Nova" panose="020B0504020202020204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Arial Nova" panose="020B0504020202020204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 Nova" panose="020B0504020202020204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 Nova" panose="020B05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24EE4B-7221-2FFA-D38A-D2C408BE7983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6483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9C74156F-A07A-47DD-A98A-14707D48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2031C83-E40D-4038-958F-45A64DCB1F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116214"/>
            <a:ext cx="905358" cy="759938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B979FE-0BC0-4175-85EA-2B1394483AE3}"/>
              </a:ext>
            </a:extLst>
          </p:cNvPr>
          <p:cNvCxnSpPr>
            <a:cxnSpLocks/>
          </p:cNvCxnSpPr>
          <p:nvPr userDrawn="1"/>
        </p:nvCxnSpPr>
        <p:spPr>
          <a:xfrm>
            <a:off x="0" y="2719567"/>
            <a:ext cx="4392611" cy="0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64975466-2ECA-4BF9-8C37-CB396AF78C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79" y="2869973"/>
            <a:ext cx="4044502" cy="358107"/>
          </a:xfrm>
          <a:prstGeom prst="rect">
            <a:avLst/>
          </a:prstGeom>
        </p:spPr>
      </p:pic>
      <p:pic>
        <p:nvPicPr>
          <p:cNvPr id="32" name="Picture 2" descr="Image result for sify logo">
            <a:extLst>
              <a:ext uri="{FF2B5EF4-FFF2-40B4-BE49-F238E27FC236}">
                <a16:creationId xmlns:a16="http://schemas.microsoft.com/office/drawing/2014/main" id="{EF7730B0-F0D3-40D4-85DE-A669BD4AEE7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14"/>
          <a:stretch/>
        </p:blipFill>
        <p:spPr bwMode="auto">
          <a:xfrm>
            <a:off x="7971586" y="234500"/>
            <a:ext cx="905357" cy="5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E3F7BAE5-2A5E-4224-915A-CAA7C538369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597" y="2071255"/>
            <a:ext cx="4072016" cy="497908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00FFFF"/>
                </a:solidFill>
              </a:defRPr>
            </a:lvl1pPr>
          </a:lstStyle>
          <a:p>
            <a:pPr lvl="0"/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7218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55DAF-9519-DE0B-02F1-37A92562FD97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B7C8FD1-5D0A-5274-9D68-0ED32358D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D7EF872D-1DDB-FD6B-9A78-58086EF7B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86433" y="4767264"/>
            <a:ext cx="487680" cy="274637"/>
          </a:xfrm>
        </p:spPr>
        <p:txBody>
          <a:bodyPr/>
          <a:lstStyle/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2C8242-A235-C5D9-306C-4AF3F12DEAAC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109782-223D-A72D-1EF3-EC45CCD02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EFBEF28-BF78-9B5B-EFDA-3F139E0F9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86433" y="4767264"/>
            <a:ext cx="487680" cy="274637"/>
          </a:xfrm>
        </p:spPr>
        <p:txBody>
          <a:bodyPr/>
          <a:lstStyle/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F18CE42A-829A-4A80-B49F-B0C1924DA3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CC5F23-F015-48C5-97CD-211FF0369FA1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430729C-85AD-42AF-B6D9-796498187C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56C6CF-97A7-492A-A27D-5647BF61341C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Arial Nova" panose="020B0504020202020204" pitchFamily="34" charset="0"/>
                </a:rPr>
                <a:t>cloud@core</a:t>
              </a:r>
              <a:r>
                <a:rPr lang="en-US" sz="800" baseline="30000" dirty="0">
                  <a:solidFill>
                    <a:schemeClr val="bg1"/>
                  </a:solidFill>
                  <a:latin typeface="Arial Nova" panose="020B0504020202020204" pitchFamily="34" charset="0"/>
                </a:rPr>
                <a:t>TM</a:t>
              </a:r>
              <a:endParaRPr lang="en-US" sz="1050" baseline="30000" dirty="0">
                <a:solidFill>
                  <a:schemeClr val="bg1"/>
                </a:solidFill>
                <a:latin typeface="Arial Nova" panose="020B0504020202020204" pitchFamily="34" charset="0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4000" y="1025124"/>
            <a:ext cx="4068613" cy="215444"/>
          </a:xfrm>
        </p:spPr>
        <p:txBody>
          <a:bodyPr wrap="square" rIns="0" bIns="0" anchor="ctr">
            <a:spAutoFit/>
          </a:bodyPr>
          <a:lstStyle>
            <a:lvl1pPr marL="0" indent="0">
              <a:buNone/>
              <a:defRPr kumimoji="0" lang="en-US" sz="1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ova" panose="020B0504020202020204" pitchFamily="34" charset="0"/>
                <a:ea typeface="+mj-ea"/>
                <a:cs typeface="+mj-cs"/>
              </a:defRPr>
            </a:lvl1pPr>
            <a:lvl2pPr marL="457143" indent="0">
              <a:buNone/>
              <a:defRPr sz="2000" b="1"/>
            </a:lvl2pPr>
            <a:lvl3pPr marL="914286" indent="0">
              <a:buNone/>
              <a:defRPr sz="1800" b="1"/>
            </a:lvl3pPr>
            <a:lvl4pPr marL="1371429" indent="0">
              <a:buNone/>
              <a:defRPr sz="1600" b="1"/>
            </a:lvl4pPr>
            <a:lvl5pPr marL="1828572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1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Column heading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3999" y="1333501"/>
            <a:ext cx="4068614" cy="3398837"/>
          </a:xfrm>
        </p:spPr>
        <p:txBody>
          <a:bodyPr tIns="0">
            <a:normAutofit/>
          </a:bodyPr>
          <a:lstStyle>
            <a:lvl1pPr marL="226772" indent="-226772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  <a:defRPr lang="en-US" sz="1400" kern="1200" dirty="0" smtClean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568729">
              <a:lnSpc>
                <a:spcPct val="100000"/>
              </a:lnSpc>
              <a:spcBef>
                <a:spcPts val="400"/>
              </a:spcBef>
              <a:defRPr sz="1200">
                <a:solidFill>
                  <a:schemeClr val="bg1"/>
                </a:solidFill>
                <a:latin typeface="Arial Nova" panose="020B0504020202020204" pitchFamily="34" charset="0"/>
              </a:defRPr>
            </a:lvl2pPr>
            <a:lvl3pPr>
              <a:defRPr sz="1400">
                <a:solidFill>
                  <a:schemeClr val="bg1"/>
                </a:solidFill>
                <a:latin typeface="Arial Nova" panose="020B0504020202020204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Arial Nova" panose="020B0504020202020204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Arial Nova" panose="020B05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51388" y="1030314"/>
            <a:ext cx="4070126" cy="215444"/>
          </a:xfrm>
        </p:spPr>
        <p:txBody>
          <a:bodyPr wrap="square" rIns="0" bIns="0" anchor="ctr">
            <a:spAutoFit/>
          </a:bodyPr>
          <a:lstStyle>
            <a:lvl1pPr marL="0" marR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ova" panose="020B0504020202020204" pitchFamily="34" charset="0"/>
                <a:ea typeface="+mj-ea"/>
                <a:cs typeface="+mj-cs"/>
              </a:defRPr>
            </a:lvl1pPr>
            <a:lvl2pPr marL="457143" indent="0">
              <a:buNone/>
              <a:defRPr sz="2000" b="1"/>
            </a:lvl2pPr>
            <a:lvl3pPr marL="914286" indent="0">
              <a:buNone/>
              <a:defRPr sz="1800" b="1"/>
            </a:lvl3pPr>
            <a:lvl4pPr marL="1371429" indent="0">
              <a:buNone/>
              <a:defRPr sz="1600" b="1"/>
            </a:lvl4pPr>
            <a:lvl5pPr marL="1828572" indent="0">
              <a:buNone/>
              <a:defRPr sz="1600" b="1"/>
            </a:lvl5pPr>
            <a:lvl6pPr marL="2285715" indent="0">
              <a:buNone/>
              <a:defRPr sz="1600" b="1"/>
            </a:lvl6pPr>
            <a:lvl7pPr marL="2742857" indent="0">
              <a:buNone/>
              <a:defRPr sz="1600" b="1"/>
            </a:lvl7pPr>
            <a:lvl8pPr marL="3200001" indent="0">
              <a:buNone/>
              <a:defRPr sz="1600" b="1"/>
            </a:lvl8pPr>
            <a:lvl9pPr marL="3657143" indent="0">
              <a:buNone/>
              <a:defRPr sz="1600" b="1"/>
            </a:lvl9pPr>
          </a:lstStyle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Column heading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751387" y="1333501"/>
            <a:ext cx="4070125" cy="3398837"/>
          </a:xfrm>
        </p:spPr>
        <p:txBody>
          <a:bodyPr tIns="0"/>
          <a:lstStyle>
            <a:lvl1pPr marL="285750" indent="-285750">
              <a:buFont typeface="Wingdings" panose="05000000000000000000" pitchFamily="2" charset="2"/>
              <a:buChar char="§"/>
              <a:defRPr lang="en-US" sz="1400" kern="1200" dirty="0" smtClean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1pPr>
            <a:lvl2pPr marL="568729" indent="-285714">
              <a:defRPr lang="en-US" sz="1200" kern="1200" dirty="0" smtClean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2pPr>
            <a:lvl3pPr marL="1142857" indent="-228571">
              <a:defRPr lang="en-US" sz="1400" kern="1200" dirty="0" smtClean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3pPr>
            <a:lvl4pPr marL="1600000" indent="-228571">
              <a:defRPr lang="en-US" sz="1200" kern="1200" dirty="0" smtClean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4pPr>
            <a:lvl5pPr marL="2057143" indent="-228571">
              <a:defRPr lang="en-US" sz="1200" kern="1200" dirty="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226772" lvl="0" indent="-226772" algn="l" defTabSz="914286" rtl="0" eaLnBrk="1" latinLnBrk="0" hangingPunct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dirty="0"/>
              <a:t>Click to edit Master text styles</a:t>
            </a:r>
          </a:p>
          <a:p>
            <a:pPr marL="568729" lvl="1" indent="-285714" algn="l" defTabSz="914286" rtl="0" eaLnBrk="1" latinLnBrk="0" hangingPunct="1">
              <a:lnSpc>
                <a:spcPct val="100000"/>
              </a:lnSpc>
              <a:spcBef>
                <a:spcPts val="4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marL="1142857" lvl="2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Third level</a:t>
            </a:r>
          </a:p>
          <a:p>
            <a:pPr marL="1600000" lvl="3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</a:pPr>
            <a:r>
              <a:rPr lang="en-US" dirty="0"/>
              <a:t>Fourth level</a:t>
            </a:r>
          </a:p>
          <a:p>
            <a:pPr marL="2057143" lvl="4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»"/>
            </a:pPr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E58435-AF35-995F-F95F-379B28F350E5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52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42A-830E-438F-A6A8-BEDF509A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CCE68003-E007-481A-83D1-DBB6D223A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FA2BF2A-DC40-4E69-B5EE-9EAEC1CBB70D}"/>
              </a:ext>
            </a:extLst>
          </p:cNvPr>
          <p:cNvGrpSpPr/>
          <p:nvPr userDrawn="1"/>
        </p:nvGrpSpPr>
        <p:grpSpPr>
          <a:xfrm>
            <a:off x="64380" y="4887674"/>
            <a:ext cx="1223400" cy="261610"/>
            <a:chOff x="1066800" y="4063365"/>
            <a:chExt cx="1223400" cy="26161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8B2F8DD-497E-4C1E-9B49-365DCEA87C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F0EAD1-980D-4C83-AB32-DEF5DBEE6874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cloud@core</a:t>
              </a:r>
              <a:r>
                <a:rPr lang="en-US" sz="800" baseline="30000" dirty="0">
                  <a:solidFill>
                    <a:schemeClr val="bg1"/>
                  </a:solidFill>
                </a:rPr>
                <a:t>TM</a:t>
              </a:r>
              <a:endParaRPr lang="en-US" sz="1050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75D3E12-02BF-ADC4-CE78-A64135E5B322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44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42A-830E-438F-A6A8-BEDF509A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124DD0-F413-4142-9FCF-239BA62189AE}"/>
              </a:ext>
            </a:extLst>
          </p:cNvPr>
          <p:cNvSpPr/>
          <p:nvPr userDrawn="1"/>
        </p:nvSpPr>
        <p:spPr>
          <a:xfrm>
            <a:off x="7876310" y="0"/>
            <a:ext cx="1066800" cy="753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CD50EC3F-9D5B-4093-99F7-508D77C795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072FE0-37BA-2BEB-7D14-3B51E6B31AB2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6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with Tit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CF6D109-04E4-4562-842F-5F0578233DEC}"/>
              </a:ext>
            </a:extLst>
          </p:cNvPr>
          <p:cNvGrpSpPr/>
          <p:nvPr userDrawn="1"/>
        </p:nvGrpSpPr>
        <p:grpSpPr>
          <a:xfrm>
            <a:off x="457200" y="4887674"/>
            <a:ext cx="1223400" cy="261610"/>
            <a:chOff x="1066800" y="4063365"/>
            <a:chExt cx="1223400" cy="2616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E53390-D7BE-4E27-89DC-6B35849083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4136295"/>
              <a:ext cx="271859" cy="144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81D7F33-480B-4F31-B802-4FFBE695CEF0}"/>
                </a:ext>
              </a:extLst>
            </p:cNvPr>
            <p:cNvSpPr txBox="1"/>
            <p:nvPr/>
          </p:nvSpPr>
          <p:spPr>
            <a:xfrm>
              <a:off x="1269120" y="4063365"/>
              <a:ext cx="1021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cloud@core</a:t>
              </a:r>
              <a:r>
                <a:rPr lang="en-US" sz="800" baseline="30000" dirty="0">
                  <a:solidFill>
                    <a:schemeClr val="bg1"/>
                  </a:solidFill>
                </a:rPr>
                <a:t>TM</a:t>
              </a:r>
              <a:endParaRPr lang="en-US" sz="1050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3D08D89-D5A0-182A-B5DD-13D7FC807D36}"/>
              </a:ext>
            </a:extLst>
          </p:cNvPr>
          <p:cNvSpPr/>
          <p:nvPr userDrawn="1"/>
        </p:nvSpPr>
        <p:spPr>
          <a:xfrm>
            <a:off x="0" y="0"/>
            <a:ext cx="9164516" cy="51435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heSansOffice" panose="020B0503040302060204" pitchFamily="34" charset="0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4049CFF1-BA03-FD1B-90A8-CE555238EF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211570"/>
            <a:ext cx="7537450" cy="461655"/>
          </a:xfrm>
        </p:spPr>
        <p:txBody>
          <a:bodyPr/>
          <a:lstStyle>
            <a:lvl1pPr>
              <a:defRPr sz="2400" baseline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211640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94557FD-5713-4984-9A0E-03A4B760CE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286D9F2-E638-44D4-8E5E-7D3A3E917C44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rect">
            <a:avLst/>
          </a:prstGeom>
          <a:solidFill>
            <a:srgbClr val="10253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DEEFF8-DA08-4F45-9434-BB7AA3A1EA70}"/>
              </a:ext>
            </a:extLst>
          </p:cNvPr>
          <p:cNvSpPr/>
          <p:nvPr/>
        </p:nvSpPr>
        <p:spPr>
          <a:xfrm>
            <a:off x="-3251" y="3746785"/>
            <a:ext cx="9143997" cy="34745"/>
          </a:xfrm>
          <a:prstGeom prst="rect">
            <a:avLst/>
          </a:prstGeom>
          <a:solidFill>
            <a:srgbClr val="00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AE5952E-D6B0-4781-B308-23BA2AAD329D}"/>
              </a:ext>
            </a:extLst>
          </p:cNvPr>
          <p:cNvSpPr/>
          <p:nvPr/>
        </p:nvSpPr>
        <p:spPr>
          <a:xfrm>
            <a:off x="-3251" y="5108755"/>
            <a:ext cx="9143997" cy="34745"/>
          </a:xfrm>
          <a:prstGeom prst="rect">
            <a:avLst/>
          </a:prstGeom>
          <a:solidFill>
            <a:srgbClr val="00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27F25071-BBB9-47AC-A5E5-4FA1422313E0}"/>
              </a:ext>
            </a:extLst>
          </p:cNvPr>
          <p:cNvSpPr/>
          <p:nvPr userDrawn="1"/>
        </p:nvSpPr>
        <p:spPr>
          <a:xfrm>
            <a:off x="6195272" y="2015775"/>
            <a:ext cx="394916" cy="394916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4FA2173-C01F-499E-9EC4-47F068652B3F}"/>
              </a:ext>
            </a:extLst>
          </p:cNvPr>
          <p:cNvSpPr/>
          <p:nvPr userDrawn="1"/>
        </p:nvSpPr>
        <p:spPr>
          <a:xfrm>
            <a:off x="6240114" y="2444897"/>
            <a:ext cx="305232" cy="305232"/>
          </a:xfrm>
          <a:prstGeom prst="flowChartConnector">
            <a:avLst/>
          </a:prstGeom>
          <a:solidFill>
            <a:srgbClr val="FFFFFF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D3431D-4776-4E72-8183-E70F4FBB8B40}"/>
              </a:ext>
            </a:extLst>
          </p:cNvPr>
          <p:cNvSpPr/>
          <p:nvPr userDrawn="1"/>
        </p:nvSpPr>
        <p:spPr>
          <a:xfrm>
            <a:off x="-6505" y="3788081"/>
            <a:ext cx="9150505" cy="1320673"/>
          </a:xfrm>
          <a:prstGeom prst="rect">
            <a:avLst/>
          </a:prstGeom>
          <a:solidFill>
            <a:schemeClr val="tx2">
              <a:lumMod val="50000"/>
              <a:alpha val="89804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  <a:sym typeface="Arial"/>
              <a:rtl val="0"/>
            </a:endParaRPr>
          </a:p>
        </p:txBody>
      </p:sp>
      <p:pic>
        <p:nvPicPr>
          <p:cNvPr id="16" name="Picture 2" descr="Image result for sify logo">
            <a:extLst>
              <a:ext uri="{FF2B5EF4-FFF2-40B4-BE49-F238E27FC236}">
                <a16:creationId xmlns:a16="http://schemas.microsoft.com/office/drawing/2014/main" id="{1EE9F260-C274-4C84-B741-C5A278EF8BB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71586" y="234500"/>
            <a:ext cx="905357" cy="5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20C6DDB-ECD9-4134-AD1E-3F734F6944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596" y="3822825"/>
            <a:ext cx="8499553" cy="1251183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00FFFF"/>
                </a:solidFill>
              </a:defRPr>
            </a:lvl1pPr>
          </a:lstStyle>
          <a:p>
            <a:pPr lvl="0"/>
            <a:r>
              <a:rPr lang="en-US"/>
              <a:t>Section </a:t>
            </a:r>
            <a:r>
              <a:rPr lang="en-US" err="1"/>
              <a:t>seperator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42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9C74156F-A07A-47DD-A98A-14707D4897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3B979FE-0BC0-4175-85EA-2B1394483AE3}"/>
              </a:ext>
            </a:extLst>
          </p:cNvPr>
          <p:cNvCxnSpPr>
            <a:cxnSpLocks/>
          </p:cNvCxnSpPr>
          <p:nvPr userDrawn="1"/>
        </p:nvCxnSpPr>
        <p:spPr>
          <a:xfrm>
            <a:off x="0" y="2719567"/>
            <a:ext cx="4392611" cy="0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64975466-2ECA-4BF9-8C37-CB396AF78C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79" y="2869973"/>
            <a:ext cx="4044502" cy="358107"/>
          </a:xfrm>
          <a:prstGeom prst="rect">
            <a:avLst/>
          </a:prstGeom>
        </p:spPr>
      </p:pic>
      <p:pic>
        <p:nvPicPr>
          <p:cNvPr id="32" name="Picture 2" descr="Image result for sify logo">
            <a:extLst>
              <a:ext uri="{FF2B5EF4-FFF2-40B4-BE49-F238E27FC236}">
                <a16:creationId xmlns:a16="http://schemas.microsoft.com/office/drawing/2014/main" id="{EF7730B0-F0D3-40D4-85DE-A669BD4AEE7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71586" y="234500"/>
            <a:ext cx="905357" cy="51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E3F7BAE5-2A5E-4224-915A-CAA7C538369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597" y="2071255"/>
            <a:ext cx="4072016" cy="497908"/>
          </a:xfrm>
        </p:spPr>
        <p:txBody>
          <a:bodyPr anchor="ctr">
            <a:norm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00FFFF"/>
                </a:solidFill>
              </a:defRPr>
            </a:lvl1pPr>
          </a:lstStyle>
          <a:p>
            <a:pPr lvl="0"/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4338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alphaModFix amt="10000"/>
            <a:lum/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5"/>
            <a:ext cx="8496150" cy="3744913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6433" y="4767264"/>
            <a:ext cx="487680" cy="274637"/>
          </a:xfrm>
          <a:prstGeom prst="rect">
            <a:avLst/>
          </a:prstGeom>
        </p:spPr>
        <p:txBody>
          <a:bodyPr vert="horz" lIns="91428" tIns="45715" rIns="0" bIns="4571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33053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86" r:id="rId7"/>
    <p:sldLayoutId id="2147483769" r:id="rId8"/>
    <p:sldLayoutId id="2147483772" r:id="rId9"/>
    <p:sldLayoutId id="2147483788" r:id="rId10"/>
    <p:sldLayoutId id="2147483790" r:id="rId11"/>
    <p:sldLayoutId id="2147483791" r:id="rId12"/>
    <p:sldLayoutId id="2147483792" r:id="rId13"/>
    <p:sldLayoutId id="2147483793" r:id="rId14"/>
    <p:sldLayoutId id="2147483812" r:id="rId15"/>
  </p:sldLayoutIdLst>
  <p:txStyles>
    <p:titleStyle>
      <a:lvl1pPr algn="l" defTabSz="914286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Arial Nova" panose="020B0504020202020204" pitchFamily="34" charset="0"/>
          <a:ea typeface="+mj-ea"/>
          <a:cs typeface="+mj-cs"/>
        </a:defRPr>
      </a:lvl1pPr>
    </p:titleStyle>
    <p:bodyStyle>
      <a:lvl1pPr marL="226772" indent="-226772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Arial Nova" panose="020B0504020202020204" pitchFamily="34" charset="0"/>
          <a:ea typeface="+mn-ea"/>
          <a:cs typeface="+mn-cs"/>
        </a:defRPr>
      </a:lvl1pPr>
      <a:lvl2pPr marL="568729" indent="-285714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Arial Nova" panose="020B0504020202020204" pitchFamily="34" charset="0"/>
          <a:ea typeface="+mn-ea"/>
          <a:cs typeface="+mn-cs"/>
        </a:defRPr>
      </a:lvl2pPr>
      <a:lvl3pPr marL="1142857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600000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143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86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9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2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2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1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2767">
          <p15:clr>
            <a:srgbClr val="F26B43"/>
          </p15:clr>
        </p15:guide>
        <p15:guide id="4" pos="2993">
          <p15:clr>
            <a:srgbClr val="F26B43"/>
          </p15:clr>
        </p15:guide>
        <p15:guide id="5" pos="204">
          <p15:clr>
            <a:srgbClr val="F26B43"/>
          </p15:clr>
        </p15:guide>
        <p15:guide id="6" pos="5556">
          <p15:clr>
            <a:srgbClr val="F26B43"/>
          </p15:clr>
        </p15:guide>
        <p15:guide id="7" orient="horz" pos="2981">
          <p15:clr>
            <a:srgbClr val="F26B43"/>
          </p15:clr>
        </p15:guide>
        <p15:guide id="8" orient="horz" pos="622">
          <p15:clr>
            <a:srgbClr val="F26B43"/>
          </p15:clr>
        </p15:guide>
        <p15:guide id="9" orient="horz" pos="395">
          <p15:clr>
            <a:srgbClr val="F26B43"/>
          </p15:clr>
        </p15:guide>
        <p15:guide id="10" userDrawn="1">
          <p15:clr>
            <a:srgbClr val="F26B43"/>
          </p15:clr>
        </p15:guide>
        <p15:guide id="11" pos="5760" userDrawn="1">
          <p15:clr>
            <a:srgbClr val="F26B43"/>
          </p15:clr>
        </p15:guide>
        <p15:guide id="12" orient="horz" pos="3240" userDrawn="1">
          <p15:clr>
            <a:srgbClr val="F26B43"/>
          </p15:clr>
        </p15:guide>
        <p15:guide id="13" orient="horz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alphaModFix amt="10000"/>
            <a:lum/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987425"/>
            <a:ext cx="8496150" cy="3744913"/>
          </a:xfrm>
          <a:prstGeom prst="rect">
            <a:avLst/>
          </a:prstGeom>
        </p:spPr>
        <p:txBody>
          <a:bodyPr vert="horz" lIns="0" tIns="0" rIns="91428" bIns="457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6433" y="4767264"/>
            <a:ext cx="487680" cy="274637"/>
          </a:xfrm>
          <a:prstGeom prst="rect">
            <a:avLst/>
          </a:prstGeom>
        </p:spPr>
        <p:txBody>
          <a:bodyPr vert="horz" lIns="91428" tIns="45715" rIns="0" bIns="4571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TheSansOffice" panose="020B0503040302060204" pitchFamily="34" charset="0"/>
              </a:defRPr>
            </a:lvl1pPr>
          </a:lstStyle>
          <a:p>
            <a:fld id="{D6AB342A-830E-438F-A6A8-BEDF509AB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Placeholder 11"/>
          <p:cNvSpPr>
            <a:spLocks noGrp="1"/>
          </p:cNvSpPr>
          <p:nvPr>
            <p:ph type="title"/>
          </p:nvPr>
        </p:nvSpPr>
        <p:spPr>
          <a:xfrm>
            <a:off x="324000" y="257731"/>
            <a:ext cx="8496150" cy="369332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/>
          <a:p>
            <a:pPr marL="0" marR="0" lvl="0" indent="0" algn="l" defTabSz="91428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TITLE OF THE SLIDE GOES HERE</a:t>
            </a:r>
          </a:p>
        </p:txBody>
      </p:sp>
    </p:spTree>
    <p:extLst>
      <p:ext uri="{BB962C8B-B14F-4D97-AF65-F5344CB8AC3E}">
        <p14:creationId xmlns:p14="http://schemas.microsoft.com/office/powerpoint/2010/main" val="110088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286" rtl="0" eaLnBrk="1" latinLnBrk="0" hangingPunct="1">
        <a:spcBef>
          <a:spcPct val="0"/>
        </a:spcBef>
        <a:buNone/>
        <a:defRPr kumimoji="0" lang="en-US" sz="1800" b="1" i="0" u="none" strike="noStrike" kern="1200" cap="all" spc="0" normalizeH="0" baseline="0" noProof="0" dirty="0" smtClean="0">
          <a:ln>
            <a:noFill/>
          </a:ln>
          <a:solidFill>
            <a:schemeClr val="tx2">
              <a:lumMod val="75000"/>
            </a:schemeClr>
          </a:solidFill>
          <a:effectLst/>
          <a:uLnTx/>
          <a:uFillTx/>
          <a:latin typeface="TheSansOffice" panose="020B0503040302060204" pitchFamily="34" charset="0"/>
          <a:ea typeface="+mj-ea"/>
          <a:cs typeface="+mj-cs"/>
        </a:defRPr>
      </a:lvl1pPr>
    </p:titleStyle>
    <p:bodyStyle>
      <a:lvl1pPr marL="226772" indent="-226772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1pPr>
      <a:lvl2pPr marL="568729" indent="-285714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rgbClr val="595959"/>
          </a:solidFill>
          <a:latin typeface="TheSansOffice" panose="020B0503040302060204" pitchFamily="34" charset="0"/>
          <a:ea typeface="+mn-ea"/>
          <a:cs typeface="+mn-cs"/>
        </a:defRPr>
      </a:lvl2pPr>
      <a:lvl3pPr marL="1142857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2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3pPr>
      <a:lvl4pPr marL="1600000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4pPr>
      <a:lvl5pPr marL="2057143" indent="-228571" algn="l" defTabSz="914286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»"/>
        <a:defRPr sz="1100" kern="1200">
          <a:solidFill>
            <a:srgbClr val="595959"/>
          </a:solidFill>
          <a:latin typeface="Trebuchet MS" pitchFamily="34" charset="0"/>
          <a:ea typeface="+mn-ea"/>
          <a:cs typeface="+mn-cs"/>
        </a:defRPr>
      </a:lvl5pPr>
      <a:lvl6pPr marL="2514286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9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2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5" indent="-228571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9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2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5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7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1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1620">
          <p15:clr>
            <a:srgbClr val="F26B43"/>
          </p15:clr>
        </p15:guide>
        <p15:guide id="3" pos="2767">
          <p15:clr>
            <a:srgbClr val="F26B43"/>
          </p15:clr>
        </p15:guide>
        <p15:guide id="4" pos="2993">
          <p15:clr>
            <a:srgbClr val="F26B43"/>
          </p15:clr>
        </p15:guide>
        <p15:guide id="5" pos="204">
          <p15:clr>
            <a:srgbClr val="F26B43"/>
          </p15:clr>
        </p15:guide>
        <p15:guide id="6" pos="5556">
          <p15:clr>
            <a:srgbClr val="F26B43"/>
          </p15:clr>
        </p15:guide>
        <p15:guide id="7" orient="horz" pos="2981">
          <p15:clr>
            <a:srgbClr val="F26B43"/>
          </p15:clr>
        </p15:guide>
        <p15:guide id="8" orient="horz" pos="622">
          <p15:clr>
            <a:srgbClr val="F26B43"/>
          </p15:clr>
        </p15:guide>
        <p15:guide id="9" orient="horz" pos="395">
          <p15:clr>
            <a:srgbClr val="F26B43"/>
          </p15:clr>
        </p15:guide>
        <p15:guide id="10">
          <p15:clr>
            <a:srgbClr val="F26B43"/>
          </p15:clr>
        </p15:guide>
        <p15:guide id="11" pos="5760">
          <p15:clr>
            <a:srgbClr val="F26B43"/>
          </p15:clr>
        </p15:guide>
        <p15:guide id="12" orient="horz" pos="3240">
          <p15:clr>
            <a:srgbClr val="F26B43"/>
          </p15:clr>
        </p15:guide>
        <p15:guide id="13" orient="horz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jpeg"/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4.jpeg"/><Relationship Id="rId11" Type="http://schemas.openxmlformats.org/officeDocument/2006/relationships/image" Target="../media/image59.pn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jpeg"/><Relationship Id="rId18" Type="http://schemas.openxmlformats.org/officeDocument/2006/relationships/image" Target="../media/image78.png"/><Relationship Id="rId3" Type="http://schemas.openxmlformats.org/officeDocument/2006/relationships/image" Target="../media/image63.png"/><Relationship Id="rId21" Type="http://schemas.openxmlformats.org/officeDocument/2006/relationships/image" Target="../media/image81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sv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5" Type="http://schemas.openxmlformats.org/officeDocument/2006/relationships/image" Target="../media/image75.png"/><Relationship Id="rId23" Type="http://schemas.openxmlformats.org/officeDocument/2006/relationships/image" Target="../media/image83.png"/><Relationship Id="rId10" Type="http://schemas.openxmlformats.org/officeDocument/2006/relationships/image" Target="../media/image70.jpeg"/><Relationship Id="rId19" Type="http://schemas.openxmlformats.org/officeDocument/2006/relationships/image" Target="../media/image79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4" Type="http://schemas.openxmlformats.org/officeDocument/2006/relationships/image" Target="../media/image74.png"/><Relationship Id="rId22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3" Type="http://schemas.openxmlformats.org/officeDocument/2006/relationships/image" Target="../media/image2.sv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384512-5803-4C47-805A-4FB5011AA643}"/>
              </a:ext>
            </a:extLst>
          </p:cNvPr>
          <p:cNvSpPr/>
          <p:nvPr/>
        </p:nvSpPr>
        <p:spPr>
          <a:xfrm>
            <a:off x="0" y="3682256"/>
            <a:ext cx="9144000" cy="1194704"/>
          </a:xfrm>
          <a:prstGeom prst="rect">
            <a:avLst/>
          </a:prstGeom>
          <a:solidFill>
            <a:schemeClr val="tx2">
              <a:alpha val="89804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  <a:sym typeface="Arial"/>
              <a:rtl val="0"/>
            </a:endParaRPr>
          </a:p>
        </p:txBody>
      </p:sp>
      <p:sp>
        <p:nvSpPr>
          <p:cNvPr id="9" name="object 19">
            <a:extLst>
              <a:ext uri="{FF2B5EF4-FFF2-40B4-BE49-F238E27FC236}">
                <a16:creationId xmlns:a16="http://schemas.microsoft.com/office/drawing/2014/main" id="{826B0F52-F3B6-4FEA-B702-A8EBC13E1142}"/>
              </a:ext>
            </a:extLst>
          </p:cNvPr>
          <p:cNvSpPr txBox="1"/>
          <p:nvPr/>
        </p:nvSpPr>
        <p:spPr>
          <a:xfrm>
            <a:off x="323850" y="3869810"/>
            <a:ext cx="8496300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SIFY is a leading integrated </a:t>
            </a:r>
            <a:r>
              <a:rPr kumimoji="0" lang="en-IN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ICT player </a:t>
            </a: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in India, </a:t>
            </a:r>
            <a:b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</a:b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helping customers to achieve their digital ambition through </a:t>
            </a:r>
            <a:r>
              <a:rPr kumimoji="0" lang="en-IN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cloud@core products and services, </a:t>
            </a:r>
          </a:p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built on its world class </a:t>
            </a:r>
            <a:r>
              <a:rPr kumimoji="0" lang="en-IN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Data Centers, Cloud &amp; Network </a:t>
            </a: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assets </a:t>
            </a:r>
            <a:b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</a:br>
            <a:r>
              <a:rPr kumimoji="0" lang="en-I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and wide portfolio of </a:t>
            </a:r>
            <a:r>
              <a:rPr kumimoji="0" lang="en-IN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Arial"/>
                <a:sym typeface="Arial"/>
                <a:rtl val="0"/>
              </a:rPr>
              <a:t>professional and digital services </a:t>
            </a:r>
            <a:endParaRPr kumimoji="0" lang="en-US" sz="1200" b="1" i="0" u="none" strike="noStrike" kern="0" cap="none" spc="-57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Arial" panose="020B0604020202020204" pitchFamily="34" charset="0"/>
              <a:sym typeface="Arial"/>
              <a:rtl val="0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66557FAE-16B8-A5EB-9254-51F4E2F4D550}"/>
              </a:ext>
            </a:extLst>
          </p:cNvPr>
          <p:cNvSpPr txBox="1">
            <a:spLocks/>
          </p:cNvSpPr>
          <p:nvPr/>
        </p:nvSpPr>
        <p:spPr>
          <a:xfrm>
            <a:off x="323850" y="1691236"/>
            <a:ext cx="6351270" cy="355084"/>
          </a:xfrm>
          <a:prstGeom prst="rect">
            <a:avLst/>
          </a:prstGeom>
        </p:spPr>
        <p:txBody>
          <a:bodyPr vert="horz" lIns="0" tIns="0" rIns="91428" bIns="45715" rtlCol="0">
            <a:normAutofit lnSpcReduction="10000"/>
          </a:bodyPr>
          <a:lstStyle>
            <a:lvl1pPr marL="226772" indent="-226772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rgbClr val="595959"/>
                </a:solidFill>
                <a:latin typeface="TheSansOffice" panose="020B0503040302060204" pitchFamily="34" charset="0"/>
                <a:ea typeface="+mn-ea"/>
                <a:cs typeface="+mn-cs"/>
              </a:defRPr>
            </a:lvl1pPr>
            <a:lvl2pPr marL="568729" indent="-285714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>
                <a:solidFill>
                  <a:srgbClr val="595959"/>
                </a:solidFill>
                <a:latin typeface="TheSansOffice" panose="020B0503040302060204" pitchFamily="34" charset="0"/>
                <a:ea typeface="+mn-ea"/>
                <a:cs typeface="+mn-cs"/>
              </a:defRPr>
            </a:lvl2pPr>
            <a:lvl3pPr marL="1142857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200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000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100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143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»"/>
              <a:defRPr sz="1100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286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9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72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15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IN" sz="2400" b="1">
                <a:solidFill>
                  <a:schemeClr val="bg1"/>
                </a:solidFill>
                <a:latin typeface="Montserrat" pitchFamily="2" charset="0"/>
              </a:rPr>
              <a:t>NETWORK MANAGED SERVICES</a:t>
            </a:r>
            <a:endParaRPr lang="en-IN" sz="2400" b="1" dirty="0">
              <a:solidFill>
                <a:schemeClr val="bg1"/>
              </a:solidFill>
              <a:latin typeface="Montserrat" pitchFamily="2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C396565-2EF6-FE69-8207-5E8A98C505FE}"/>
              </a:ext>
            </a:extLst>
          </p:cNvPr>
          <p:cNvSpPr txBox="1">
            <a:spLocks/>
          </p:cNvSpPr>
          <p:nvPr/>
        </p:nvSpPr>
        <p:spPr>
          <a:xfrm>
            <a:off x="323850" y="2311751"/>
            <a:ext cx="5051714" cy="355084"/>
          </a:xfrm>
          <a:prstGeom prst="rect">
            <a:avLst/>
          </a:prstGeom>
        </p:spPr>
        <p:txBody>
          <a:bodyPr vert="horz" lIns="0" tIns="0" rIns="91428" bIns="45715" rtlCol="0">
            <a:noAutofit/>
          </a:bodyPr>
          <a:lstStyle>
            <a:lvl1pPr marL="226772" indent="-226772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600" kern="1200">
                <a:solidFill>
                  <a:srgbClr val="595959"/>
                </a:solidFill>
                <a:latin typeface="TheSansOffice" panose="020B0503040302060204" pitchFamily="34" charset="0"/>
                <a:ea typeface="+mn-ea"/>
                <a:cs typeface="+mn-cs"/>
              </a:defRPr>
            </a:lvl1pPr>
            <a:lvl2pPr marL="568729" indent="-285714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400" kern="1200">
                <a:solidFill>
                  <a:srgbClr val="595959"/>
                </a:solidFill>
                <a:latin typeface="TheSansOffice" panose="020B0503040302060204" pitchFamily="34" charset="0"/>
                <a:ea typeface="+mn-ea"/>
                <a:cs typeface="+mn-cs"/>
              </a:defRPr>
            </a:lvl2pPr>
            <a:lvl3pPr marL="1142857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1200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000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100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143" indent="-228571" algn="l" defTabSz="914286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»"/>
              <a:defRPr sz="1100" kern="1200">
                <a:solidFill>
                  <a:srgbClr val="595959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286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9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72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15" indent="-228571" algn="l" defTabSz="9142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IN" sz="1800" b="1">
                <a:solidFill>
                  <a:schemeClr val="bg1"/>
                </a:solidFill>
                <a:latin typeface="Montserrat" pitchFamily="2" charset="0"/>
              </a:rPr>
              <a:t>MANAGED SD-WAN </a:t>
            </a:r>
            <a:endParaRPr lang="en-IN" sz="1800" b="1" dirty="0">
              <a:solidFill>
                <a:schemeClr val="bg1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97853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AC867-2AAB-4F07-9BE6-37F03AEC2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49" y="177378"/>
            <a:ext cx="7538400" cy="400099"/>
          </a:xfrm>
        </p:spPr>
        <p:txBody>
          <a:bodyPr/>
          <a:lstStyle/>
          <a:p>
            <a:r>
              <a:rPr lang="en-IN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</a:t>
            </a:r>
            <a:r>
              <a:rPr lang="en-IN" sz="2000" dirty="0">
                <a:latin typeface="TheSansOffice" panose="020B0503040302060204"/>
              </a:rPr>
              <a:t>FORTINET MANAGED SD-WAN FEATURE tierS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A18575-1C65-4766-A2E3-1896E6FDB490}"/>
              </a:ext>
            </a:extLst>
          </p:cNvPr>
          <p:cNvSpPr txBox="1"/>
          <p:nvPr/>
        </p:nvSpPr>
        <p:spPr>
          <a:xfrm>
            <a:off x="612648" y="647700"/>
            <a:ext cx="3410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         </a:t>
            </a:r>
            <a:endParaRPr lang="en-IN" sz="1600" b="1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2818351-F264-0DA1-469E-FE5C367547FF}"/>
              </a:ext>
            </a:extLst>
          </p:cNvPr>
          <p:cNvGrpSpPr/>
          <p:nvPr/>
        </p:nvGrpSpPr>
        <p:grpSpPr>
          <a:xfrm>
            <a:off x="789889" y="931425"/>
            <a:ext cx="7682382" cy="3880922"/>
            <a:chOff x="848970" y="942855"/>
            <a:chExt cx="7682382" cy="3880922"/>
          </a:xfrm>
        </p:grpSpPr>
        <p:sp>
          <p:nvSpPr>
            <p:cNvPr id="7" name="Rounded Rectangle 18">
              <a:extLst>
                <a:ext uri="{FF2B5EF4-FFF2-40B4-BE49-F238E27FC236}">
                  <a16:creationId xmlns:a16="http://schemas.microsoft.com/office/drawing/2014/main" id="{81508DE9-DBD5-DC4F-17E2-A05B91FEC39D}"/>
                </a:ext>
              </a:extLst>
            </p:cNvPr>
            <p:cNvSpPr/>
            <p:nvPr/>
          </p:nvSpPr>
          <p:spPr bwMode="auto">
            <a:xfrm>
              <a:off x="848971" y="1496397"/>
              <a:ext cx="3410711" cy="2606971"/>
            </a:xfrm>
            <a:prstGeom prst="rect">
              <a:avLst/>
            </a:prstGeom>
            <a:solidFill>
              <a:srgbClr val="3CA2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WAN Path Control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WAN Path Remediation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Application Steering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Advance Routing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Routing Segmentation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Secure VPN Overlay Tunnel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Management Orchestrator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Analytics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ZTP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SSL Inspection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Traffic shaping &amp; Policing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Identity based policy</a:t>
              </a:r>
            </a:p>
          </p:txBody>
        </p:sp>
        <p:sp>
          <p:nvSpPr>
            <p:cNvPr id="8" name="Rounded Rectangle 11">
              <a:extLst>
                <a:ext uri="{FF2B5EF4-FFF2-40B4-BE49-F238E27FC236}">
                  <a16:creationId xmlns:a16="http://schemas.microsoft.com/office/drawing/2014/main" id="{8DCC2094-5123-457A-A8F4-32519F82AA47}"/>
                </a:ext>
              </a:extLst>
            </p:cNvPr>
            <p:cNvSpPr/>
            <p:nvPr/>
          </p:nvSpPr>
          <p:spPr bwMode="auto">
            <a:xfrm>
              <a:off x="848972" y="942855"/>
              <a:ext cx="3410710" cy="451605"/>
            </a:xfrm>
            <a:prstGeom prst="roundRect">
              <a:avLst/>
            </a:prstGeom>
            <a:solidFill>
              <a:srgbClr val="2666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 b="1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Standard SD-WAN</a:t>
              </a:r>
            </a:p>
          </p:txBody>
        </p:sp>
        <p:sp>
          <p:nvSpPr>
            <p:cNvPr id="12" name="Rounded Rectangle 18">
              <a:extLst>
                <a:ext uri="{FF2B5EF4-FFF2-40B4-BE49-F238E27FC236}">
                  <a16:creationId xmlns:a16="http://schemas.microsoft.com/office/drawing/2014/main" id="{6FFB484C-D9A3-CB5C-B606-00C74F2AB796}"/>
                </a:ext>
              </a:extLst>
            </p:cNvPr>
            <p:cNvSpPr/>
            <p:nvPr/>
          </p:nvSpPr>
          <p:spPr bwMode="auto">
            <a:xfrm>
              <a:off x="5002481" y="1496398"/>
              <a:ext cx="3528871" cy="2606971"/>
            </a:xfrm>
            <a:prstGeom prst="rect">
              <a:avLst/>
            </a:prstGeom>
            <a:solidFill>
              <a:srgbClr val="3CA2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r>
                <a:rPr lang="en-US" sz="1200" b="1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Standard SD-WAN +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Content Filtering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Intrusion prevention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Application Control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Web Filtering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IP Reputation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Antivirus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Anti-Spam</a:t>
              </a:r>
            </a:p>
          </p:txBody>
        </p:sp>
        <p:sp>
          <p:nvSpPr>
            <p:cNvPr id="13" name="Rounded Rectangle 11">
              <a:extLst>
                <a:ext uri="{FF2B5EF4-FFF2-40B4-BE49-F238E27FC236}">
                  <a16:creationId xmlns:a16="http://schemas.microsoft.com/office/drawing/2014/main" id="{EF4257A2-89EB-9B0C-E5E7-9CC8E75A991A}"/>
                </a:ext>
              </a:extLst>
            </p:cNvPr>
            <p:cNvSpPr/>
            <p:nvPr/>
          </p:nvSpPr>
          <p:spPr bwMode="auto">
            <a:xfrm>
              <a:off x="5002481" y="942855"/>
              <a:ext cx="3528871" cy="451605"/>
            </a:xfrm>
            <a:prstGeom prst="roundRect">
              <a:avLst>
                <a:gd name="adj" fmla="val 7770"/>
              </a:avLst>
            </a:prstGeom>
            <a:solidFill>
              <a:srgbClr val="2666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 b="1" dirty="0">
                  <a:latin typeface="Arial Nova" panose="020B05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Secure SD-WAN</a:t>
              </a:r>
            </a:p>
          </p:txBody>
        </p:sp>
        <p:sp>
          <p:nvSpPr>
            <p:cNvPr id="18" name="Rounded Rectangle 1">
              <a:extLst>
                <a:ext uri="{FF2B5EF4-FFF2-40B4-BE49-F238E27FC236}">
                  <a16:creationId xmlns:a16="http://schemas.microsoft.com/office/drawing/2014/main" id="{2F9C639A-1686-718E-943E-64EB8ADAE043}"/>
                </a:ext>
              </a:extLst>
            </p:cNvPr>
            <p:cNvSpPr/>
            <p:nvPr/>
          </p:nvSpPr>
          <p:spPr>
            <a:xfrm>
              <a:off x="848970" y="4341694"/>
              <a:ext cx="7682381" cy="48208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200" b="1" dirty="0">
                  <a:solidFill>
                    <a:schemeClr val="tx1"/>
                  </a:solidFill>
                  <a:latin typeface="Arial Nova" panose="020B0504020202020204" pitchFamily="34" charset="0"/>
                  <a:cs typeface="Segoe UI" panose="020B0502040204020203" pitchFamily="34" charset="0"/>
                </a:rPr>
                <a:t>Subscription Model: Per Site Annual Recurring Charges</a:t>
              </a:r>
            </a:p>
            <a:p>
              <a:pPr algn="ctr"/>
              <a:r>
                <a:rPr lang="en-IN" sz="1200" b="1" dirty="0">
                  <a:solidFill>
                    <a:schemeClr val="tx1"/>
                  </a:solidFill>
                  <a:latin typeface="Arial Nova" panose="020B0504020202020204" pitchFamily="34" charset="0"/>
                  <a:cs typeface="Segoe UI" panose="020B0502040204020203" pitchFamily="34" charset="0"/>
                </a:rPr>
                <a:t>Includes- Edge CPEs, Platform Feature Subscription, Control Components and Managed Services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1798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54A1B5B-5A6C-A44C-A372-D948E6FAC45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7772400" imgH="10058400" progId="TCLayout.ActiveDocument.1">
                  <p:embed/>
                </p:oleObj>
              </mc:Choice>
              <mc:Fallback>
                <p:oleObj name="think-cell Slide" r:id="rId5" imgW="7772400" imgH="1005840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54A1B5B-5A6C-A44C-A372-D948E6FAC4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itle 1">
            <a:extLst>
              <a:ext uri="{FF2B5EF4-FFF2-40B4-BE49-F238E27FC236}">
                <a16:creationId xmlns:a16="http://schemas.microsoft.com/office/drawing/2014/main" id="{813C5511-4680-4393-A489-04A16AE0A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9" y="169675"/>
            <a:ext cx="8345488" cy="461649"/>
          </a:xfrm>
        </p:spPr>
        <p:txBody>
          <a:bodyPr vert="horz"/>
          <a:lstStyle/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Cisco MANAGED SD-WAN FEATURE TIERS</a:t>
            </a:r>
          </a:p>
        </p:txBody>
      </p:sp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1971C962-DA6C-7146-AB80-74C3AF5F7F0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" y="1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457189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5073"/>
              </a:solidFill>
              <a:latin typeface="CiscoSansTT ExtraLight" panose="020B0303020201020303"/>
              <a:sym typeface="CiscoSansTT ExtraLight" panose="020B0303020201020303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06DC242-E704-C250-0E60-2E10C9057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" y="987949"/>
            <a:ext cx="780097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04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036F3CB-EF6E-1D46-A94F-610EE61DBD27}"/>
              </a:ext>
            </a:extLst>
          </p:cNvPr>
          <p:cNvSpPr/>
          <p:nvPr/>
        </p:nvSpPr>
        <p:spPr bwMode="gray">
          <a:xfrm>
            <a:off x="6145276" y="1338731"/>
            <a:ext cx="2408838" cy="2893901"/>
          </a:xfrm>
          <a:prstGeom prst="rect">
            <a:avLst/>
          </a:prstGeom>
          <a:solidFill>
            <a:srgbClr val="BDE7F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lnSpc>
                <a:spcPct val="90000"/>
              </a:lnSpc>
            </a:pPr>
            <a:endParaRPr lang="en-US" sz="135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8FFB7CC-7F98-A34B-9E25-828F75E49153}"/>
              </a:ext>
            </a:extLst>
          </p:cNvPr>
          <p:cNvSpPr/>
          <p:nvPr/>
        </p:nvSpPr>
        <p:spPr bwMode="gray">
          <a:xfrm>
            <a:off x="3320874" y="1338731"/>
            <a:ext cx="2408838" cy="2893901"/>
          </a:xfrm>
          <a:prstGeom prst="rect">
            <a:avLst/>
          </a:prstGeom>
          <a:solidFill>
            <a:srgbClr val="CEEDF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lnSpc>
                <a:spcPct val="90000"/>
              </a:lnSpc>
            </a:pPr>
            <a:endParaRPr lang="en-US" sz="135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17138C-4F2D-5843-896E-0F579819078C}"/>
              </a:ext>
            </a:extLst>
          </p:cNvPr>
          <p:cNvSpPr/>
          <p:nvPr/>
        </p:nvSpPr>
        <p:spPr bwMode="gray">
          <a:xfrm>
            <a:off x="502274" y="1338731"/>
            <a:ext cx="2408838" cy="2893901"/>
          </a:xfrm>
          <a:prstGeom prst="rect">
            <a:avLst/>
          </a:prstGeom>
          <a:solidFill>
            <a:srgbClr val="BDE6F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lnSpc>
                <a:spcPct val="90000"/>
              </a:lnSpc>
            </a:pPr>
            <a:endParaRPr lang="en-US" sz="135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31A4365-9F74-6F42-8FDE-F743C25D7E46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46" y="1444904"/>
            <a:ext cx="1311553" cy="398931"/>
          </a:xfrm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 bwMode="white">
          <a:xfrm>
            <a:off x="464360" y="805938"/>
            <a:ext cx="7887037" cy="22157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industry’s most complete WAN edge platform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450842" y="317302"/>
            <a:ext cx="5123197" cy="307777"/>
          </a:xfr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heSansOffice" panose="020B0503040302060204"/>
              </a:rPr>
              <a:t>SILVERPEAK MANAGED SD-WAN FEATURE TIERS </a:t>
            </a:r>
          </a:p>
        </p:txBody>
      </p:sp>
      <p:pic>
        <p:nvPicPr>
          <p:cNvPr id="9" name="Picture 8" hidden="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971" y="2258747"/>
            <a:ext cx="5699780" cy="575455"/>
          </a:xfrm>
          <a:prstGeom prst="rect">
            <a:avLst/>
          </a:prstGeom>
        </p:spPr>
      </p:pic>
      <p:pic>
        <p:nvPicPr>
          <p:cNvPr id="117" name="Picture 116" hidden="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971" y="2258747"/>
            <a:ext cx="5699780" cy="575455"/>
          </a:xfrm>
          <a:prstGeom prst="rect">
            <a:avLst/>
          </a:prstGeom>
        </p:spPr>
      </p:pic>
      <p:pic>
        <p:nvPicPr>
          <p:cNvPr id="118" name="Picture 117" hidden="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971" y="2258748"/>
            <a:ext cx="5699780" cy="57545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gray">
          <a:xfrm>
            <a:off x="492892" y="2677313"/>
            <a:ext cx="2424614" cy="13189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56" tIns="182856" rIns="91428" rtlCol="0" anchor="t" anchorCtr="0"/>
          <a:lstStyle/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SaaS Express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Broadband Internet QoS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Advanced Routing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Secure IPsec Connectivity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Stateful and Zone Based Firewall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IDPS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Zero-touch provisioning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Rectangle 26"/>
          <p:cNvSpPr/>
          <p:nvPr/>
        </p:nvSpPr>
        <p:spPr bwMode="gray">
          <a:xfrm>
            <a:off x="492893" y="2210401"/>
            <a:ext cx="2418220" cy="481664"/>
          </a:xfrm>
          <a:prstGeom prst="rect">
            <a:avLst/>
          </a:prstGeom>
          <a:solidFill>
            <a:srgbClr val="0F32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37142" rIns="0" bIns="91428" rtlCol="0" anchor="t" anchorCtr="0">
            <a:noAutofit/>
          </a:bodyPr>
          <a:lstStyle/>
          <a:p>
            <a:pPr algn="ctr" defTabSz="685800">
              <a:lnSpc>
                <a:spcPct val="90000"/>
              </a:lnSpc>
              <a:spcBef>
                <a:spcPts val="900"/>
              </a:spcBef>
            </a:pPr>
            <a:r>
              <a:rPr lang="en-US" sz="1125" b="1" dirty="0">
                <a:solidFill>
                  <a:srgbClr val="FFFFFF"/>
                </a:solidFill>
                <a:latin typeface="Arial"/>
              </a:rPr>
              <a:t>Aruba EdgeConnect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3155" y="1855534"/>
            <a:ext cx="687735" cy="246209"/>
          </a:xfrm>
          <a:prstGeom prst="rect">
            <a:avLst/>
          </a:prstGeom>
          <a:ln>
            <a:noFill/>
          </a:ln>
        </p:spPr>
        <p:txBody>
          <a:bodyPr vert="horz" wrap="square" lIns="91428" tIns="45714" rIns="91428" bIns="45714" rtlCol="0">
            <a:spAutoFit/>
          </a:bodyPr>
          <a:lstStyle/>
          <a:p>
            <a:pPr marL="285714" indent="-285714" algn="ctr" defTabSz="685800">
              <a:buSzPct val="130000"/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Physical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45679" y="1855534"/>
            <a:ext cx="687735" cy="246209"/>
          </a:xfrm>
          <a:prstGeom prst="rect">
            <a:avLst/>
          </a:prstGeom>
          <a:ln>
            <a:noFill/>
          </a:ln>
        </p:spPr>
        <p:txBody>
          <a:bodyPr vert="horz" wrap="square" lIns="91428" tIns="45714" rIns="91428" bIns="45714" rtlCol="0">
            <a:spAutoFit/>
          </a:bodyPr>
          <a:lstStyle/>
          <a:p>
            <a:pPr marL="285714" indent="-285714" algn="ctr" defTabSz="685800">
              <a:buSzPct val="130000"/>
            </a:pPr>
            <a:r>
              <a:rPr lang="en-US" sz="1000" dirty="0">
                <a:solidFill>
                  <a:srgbClr val="000000"/>
                </a:solidFill>
                <a:latin typeface="Arial"/>
                <a:cs typeface="Arial"/>
              </a:rPr>
              <a:t>Virtual</a:t>
            </a:r>
          </a:p>
        </p:txBody>
      </p:sp>
      <p:sp>
        <p:nvSpPr>
          <p:cNvPr id="31" name="Rectangle 30"/>
          <p:cNvSpPr/>
          <p:nvPr/>
        </p:nvSpPr>
        <p:spPr bwMode="gray">
          <a:xfrm>
            <a:off x="3358222" y="2677312"/>
            <a:ext cx="2333720" cy="141449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56" tIns="182856" rIns="91428" rtlCol="0" anchor="t" anchorCtr="0"/>
          <a:lstStyle/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Single Screen Administration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Automated cloud integrations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Business Intent Overlays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First-packet iQ App Visibility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Fabric-wide Orchestration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Secure, Adaptive Internet Breakout</a:t>
            </a:r>
          </a:p>
        </p:txBody>
      </p:sp>
      <p:sp>
        <p:nvSpPr>
          <p:cNvPr id="36" name="Rectangle 35"/>
          <p:cNvSpPr/>
          <p:nvPr/>
        </p:nvSpPr>
        <p:spPr bwMode="gray">
          <a:xfrm>
            <a:off x="3313732" y="2204246"/>
            <a:ext cx="2424614" cy="477051"/>
          </a:xfrm>
          <a:prstGeom prst="rect">
            <a:avLst/>
          </a:prstGeom>
          <a:solidFill>
            <a:srgbClr val="0F32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37142" rIns="0" bIns="91428" rtlCol="0" anchor="t" anchorCtr="0">
            <a:noAutofit/>
          </a:bodyPr>
          <a:lstStyle/>
          <a:p>
            <a:pPr algn="ctr" defTabSz="685800">
              <a:lnSpc>
                <a:spcPct val="90000"/>
              </a:lnSpc>
              <a:spcBef>
                <a:spcPts val="900"/>
              </a:spcBef>
            </a:pPr>
            <a:r>
              <a:rPr lang="en-US" sz="1125" b="1" dirty="0">
                <a:solidFill>
                  <a:srgbClr val="FFFFFF"/>
                </a:solidFill>
                <a:latin typeface="Arial"/>
              </a:rPr>
              <a:t>Aruba Orchestrator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417105-66E6-1148-B40A-FF2275A82DC4}"/>
              </a:ext>
            </a:extLst>
          </p:cNvPr>
          <p:cNvGrpSpPr/>
          <p:nvPr/>
        </p:nvGrpSpPr>
        <p:grpSpPr>
          <a:xfrm>
            <a:off x="3698167" y="1440792"/>
            <a:ext cx="1688627" cy="684184"/>
            <a:chOff x="4785985" y="1764616"/>
            <a:chExt cx="2637418" cy="1068607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85985" y="1764616"/>
              <a:ext cx="1436777" cy="936889"/>
            </a:xfrm>
            <a:prstGeom prst="rect">
              <a:avLst/>
            </a:prstGeom>
            <a:ln w="6350"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11905" y="1893467"/>
              <a:ext cx="1290527" cy="939756"/>
            </a:xfrm>
            <a:prstGeom prst="rect">
              <a:avLst/>
            </a:prstGeom>
            <a:ln w="6350"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1716" y="1989099"/>
              <a:ext cx="941687" cy="748491"/>
            </a:xfrm>
            <a:prstGeom prst="rect">
              <a:avLst/>
            </a:prstGeom>
            <a:ln w="6350"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0AD04F0-522D-4D42-8AE7-23ED543351D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413" y="2303337"/>
            <a:ext cx="278084" cy="278084"/>
          </a:xfrm>
          <a:prstGeom prst="rect">
            <a:avLst/>
          </a:prstGeom>
          <a:ln>
            <a:noFill/>
          </a:ln>
        </p:spPr>
      </p:pic>
      <p:sp>
        <p:nvSpPr>
          <p:cNvPr id="37" name="Rectangle 36"/>
          <p:cNvSpPr/>
          <p:nvPr/>
        </p:nvSpPr>
        <p:spPr bwMode="gray">
          <a:xfrm>
            <a:off x="6140212" y="2677312"/>
            <a:ext cx="2424614" cy="141449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56" tIns="182856" rIns="91428" rtlCol="0" anchor="t" anchorCtr="0"/>
          <a:lstStyle/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Optional “One-click” WAN Optimization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Latency Mitigation 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Data Deduplication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Data Compression</a:t>
            </a:r>
          </a:p>
          <a:p>
            <a:pPr marL="112699" indent="-112699" defTabSz="6858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0000"/>
                </a:solidFill>
                <a:latin typeface="Arial"/>
              </a:rPr>
              <a:t>Apply Where Needed</a:t>
            </a:r>
          </a:p>
        </p:txBody>
      </p:sp>
      <p:sp>
        <p:nvSpPr>
          <p:cNvPr id="38" name="Rectangle 37"/>
          <p:cNvSpPr/>
          <p:nvPr/>
        </p:nvSpPr>
        <p:spPr bwMode="gray">
          <a:xfrm>
            <a:off x="6140212" y="2210400"/>
            <a:ext cx="2424614" cy="477051"/>
          </a:xfrm>
          <a:prstGeom prst="rect">
            <a:avLst/>
          </a:prstGeom>
          <a:solidFill>
            <a:srgbClr val="0F32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137142" rIns="0" bIns="91428" rtlCol="0" anchor="t" anchorCtr="0">
            <a:noAutofit/>
          </a:bodyPr>
          <a:lstStyle/>
          <a:p>
            <a:pPr algn="ctr" defTabSz="685800">
              <a:lnSpc>
                <a:spcPct val="90000"/>
              </a:lnSpc>
              <a:spcBef>
                <a:spcPts val="900"/>
              </a:spcBef>
            </a:pPr>
            <a:r>
              <a:rPr lang="en-US" sz="1125" b="1" dirty="0">
                <a:solidFill>
                  <a:srgbClr val="FFFFFF"/>
                </a:solidFill>
                <a:latin typeface="Arial"/>
              </a:rPr>
              <a:t>Aruba Boost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5136" y="1422635"/>
            <a:ext cx="1363820" cy="694017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91FF5BD-A757-6048-B31D-F1E225717F8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818" y="2322744"/>
            <a:ext cx="303756" cy="258939"/>
          </a:xfrm>
          <a:prstGeom prst="rect">
            <a:avLst/>
          </a:prstGeom>
          <a:ln>
            <a:noFill/>
          </a:ln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F105FFC2-1F44-AF4E-9BDD-49CCB0B2FB4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75" y="2346205"/>
            <a:ext cx="275596" cy="192480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0EE7AA-6EA9-AA4C-B107-72C99AED77A1}"/>
              </a:ext>
            </a:extLst>
          </p:cNvPr>
          <p:cNvSpPr txBox="1"/>
          <p:nvPr/>
        </p:nvSpPr>
        <p:spPr>
          <a:xfrm>
            <a:off x="6304286" y="4460112"/>
            <a:ext cx="181763" cy="235441"/>
          </a:xfrm>
          <a:prstGeom prst="rect">
            <a:avLst/>
          </a:prstGeom>
          <a:ln>
            <a:noFill/>
          </a:ln>
        </p:spPr>
        <p:txBody>
          <a:bodyPr vert="horz" wrap="none" lIns="68571" tIns="34286" rIns="68571" bIns="34286" rtlCol="0">
            <a:spAutoFit/>
          </a:bodyPr>
          <a:lstStyle/>
          <a:p>
            <a:pPr defTabSz="685800">
              <a:lnSpc>
                <a:spcPct val="90000"/>
              </a:lnSpc>
              <a:buSzPct val="130000"/>
            </a:pPr>
            <a:r>
              <a:rPr lang="en-US" sz="1200" dirty="0">
                <a:solidFill>
                  <a:srgbClr val="58595D"/>
                </a:solidFill>
                <a:latin typeface="Arial"/>
                <a:cs typeface="Arial"/>
              </a:rPr>
              <a:t>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C3928E8-2543-F449-A14D-9FAD20147CD4}"/>
              </a:ext>
            </a:extLst>
          </p:cNvPr>
          <p:cNvGrpSpPr/>
          <p:nvPr/>
        </p:nvGrpSpPr>
        <p:grpSpPr>
          <a:xfrm>
            <a:off x="2144539" y="1496034"/>
            <a:ext cx="490014" cy="352432"/>
            <a:chOff x="1682017" y="3835203"/>
            <a:chExt cx="653437" cy="46997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5C4133D-5889-7B43-9B73-22F68211375E}"/>
                </a:ext>
              </a:extLst>
            </p:cNvPr>
            <p:cNvGrpSpPr/>
            <p:nvPr/>
          </p:nvGrpSpPr>
          <p:grpSpPr>
            <a:xfrm>
              <a:off x="1682017" y="3835203"/>
              <a:ext cx="653437" cy="469970"/>
              <a:chOff x="871785" y="3778411"/>
              <a:chExt cx="653437" cy="46997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E5BF79E-D767-0A4E-8D5F-3FA4C8AD2D23}"/>
                  </a:ext>
                </a:extLst>
              </p:cNvPr>
              <p:cNvSpPr/>
              <p:nvPr/>
            </p:nvSpPr>
            <p:spPr>
              <a:xfrm>
                <a:off x="871785" y="3778411"/>
                <a:ext cx="653437" cy="46997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685800"/>
                <a:endParaRPr lang="en-US" sz="1350" dirty="0" err="1">
                  <a:solidFill>
                    <a:srgbClr val="58595D">
                      <a:lumMod val="75000"/>
                    </a:srgbClr>
                  </a:solidFill>
                  <a:latin typeface="Arial"/>
                </a:endParaRPr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C1BFF5CD-C7DC-AB44-8BED-7B79A5B07BDE}"/>
                  </a:ext>
                </a:extLst>
              </p:cNvPr>
              <p:cNvSpPr/>
              <p:nvPr/>
            </p:nvSpPr>
            <p:spPr>
              <a:xfrm>
                <a:off x="1076315" y="3918758"/>
                <a:ext cx="240612" cy="186589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685800"/>
                <a:endParaRPr lang="en-US" sz="1350" dirty="0" err="1">
                  <a:solidFill>
                    <a:srgbClr val="58595D">
                      <a:lumMod val="75000"/>
                    </a:srgbClr>
                  </a:solidFill>
                  <a:latin typeface="Arial"/>
                </a:endParaRPr>
              </a:p>
            </p:txBody>
          </p:sp>
        </p:grp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79FBD9F7-8D09-144F-BE83-9467474DECAA}"/>
                </a:ext>
              </a:extLst>
            </p:cNvPr>
            <p:cNvSpPr/>
            <p:nvPr/>
          </p:nvSpPr>
          <p:spPr>
            <a:xfrm>
              <a:off x="1728343" y="3887565"/>
              <a:ext cx="567504" cy="332042"/>
            </a:xfrm>
            <a:custGeom>
              <a:avLst/>
              <a:gdLst>
                <a:gd name="connsiteX0" fmla="*/ 384934 w 567504"/>
                <a:gd name="connsiteY0" fmla="*/ 0 h 332042"/>
                <a:gd name="connsiteX1" fmla="*/ 503696 w 567504"/>
                <a:gd name="connsiteY1" fmla="*/ 125233 h 332042"/>
                <a:gd name="connsiteX2" fmla="*/ 500875 w 567504"/>
                <a:gd name="connsiteY2" fmla="*/ 139967 h 332042"/>
                <a:gd name="connsiteX3" fmla="*/ 532719 w 567504"/>
                <a:gd name="connsiteY3" fmla="*/ 158359 h 332042"/>
                <a:gd name="connsiteX4" fmla="*/ 567504 w 567504"/>
                <a:gd name="connsiteY4" fmla="*/ 230301 h 332042"/>
                <a:gd name="connsiteX5" fmla="*/ 494969 w 567504"/>
                <a:gd name="connsiteY5" fmla="*/ 324047 h 332042"/>
                <a:gd name="connsiteX6" fmla="*/ 469105 w 567504"/>
                <a:gd name="connsiteY6" fmla="*/ 328520 h 332042"/>
                <a:gd name="connsiteX7" fmla="*/ 469105 w 567504"/>
                <a:gd name="connsiteY7" fmla="*/ 332041 h 332042"/>
                <a:gd name="connsiteX8" fmla="*/ 448748 w 567504"/>
                <a:gd name="connsiteY8" fmla="*/ 332041 h 332042"/>
                <a:gd name="connsiteX9" fmla="*/ 448742 w 567504"/>
                <a:gd name="connsiteY9" fmla="*/ 332042 h 332042"/>
                <a:gd name="connsiteX10" fmla="*/ 448736 w 567504"/>
                <a:gd name="connsiteY10" fmla="*/ 332041 h 332042"/>
                <a:gd name="connsiteX11" fmla="*/ 118768 w 567504"/>
                <a:gd name="connsiteY11" fmla="*/ 332041 h 332042"/>
                <a:gd name="connsiteX12" fmla="*/ 118762 w 567504"/>
                <a:gd name="connsiteY12" fmla="*/ 332042 h 332042"/>
                <a:gd name="connsiteX13" fmla="*/ 118756 w 567504"/>
                <a:gd name="connsiteY13" fmla="*/ 332041 h 332042"/>
                <a:gd name="connsiteX14" fmla="*/ 111296 w 567504"/>
                <a:gd name="connsiteY14" fmla="*/ 332041 h 332042"/>
                <a:gd name="connsiteX15" fmla="*/ 111296 w 567504"/>
                <a:gd name="connsiteY15" fmla="*/ 330751 h 332042"/>
                <a:gd name="connsiteX16" fmla="*/ 72535 w 567504"/>
                <a:gd name="connsiteY16" fmla="*/ 324047 h 332042"/>
                <a:gd name="connsiteX17" fmla="*/ 0 w 567504"/>
                <a:gd name="connsiteY17" fmla="*/ 230301 h 332042"/>
                <a:gd name="connsiteX18" fmla="*/ 72535 w 567504"/>
                <a:gd name="connsiteY18" fmla="*/ 136555 h 332042"/>
                <a:gd name="connsiteX19" fmla="*/ 103201 w 567504"/>
                <a:gd name="connsiteY19" fmla="*/ 131252 h 332042"/>
                <a:gd name="connsiteX20" fmla="*/ 104552 w 567504"/>
                <a:gd name="connsiteY20" fmla="*/ 124195 h 332042"/>
                <a:gd name="connsiteX21" fmla="*/ 213981 w 567504"/>
                <a:gd name="connsiteY21" fmla="*/ 47708 h 332042"/>
                <a:gd name="connsiteX22" fmla="*/ 249297 w 567504"/>
                <a:gd name="connsiteY22" fmla="*/ 53338 h 332042"/>
                <a:gd name="connsiteX23" fmla="*/ 280268 w 567504"/>
                <a:gd name="connsiteY23" fmla="*/ 69038 h 332042"/>
                <a:gd name="connsiteX24" fmla="*/ 300957 w 567504"/>
                <a:gd name="connsiteY24" fmla="*/ 36680 h 332042"/>
                <a:gd name="connsiteX25" fmla="*/ 384934 w 567504"/>
                <a:gd name="connsiteY25" fmla="*/ 0 h 332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67504" h="332042">
                  <a:moveTo>
                    <a:pt x="384934" y="0"/>
                  </a:moveTo>
                  <a:cubicBezTo>
                    <a:pt x="450524" y="0"/>
                    <a:pt x="503696" y="56069"/>
                    <a:pt x="503696" y="125233"/>
                  </a:cubicBezTo>
                  <a:lnTo>
                    <a:pt x="500875" y="139967"/>
                  </a:lnTo>
                  <a:lnTo>
                    <a:pt x="532719" y="158359"/>
                  </a:lnTo>
                  <a:cubicBezTo>
                    <a:pt x="554211" y="176771"/>
                    <a:pt x="567504" y="202206"/>
                    <a:pt x="567504" y="230301"/>
                  </a:cubicBezTo>
                  <a:cubicBezTo>
                    <a:pt x="567504" y="272444"/>
                    <a:pt x="537595" y="308602"/>
                    <a:pt x="494969" y="324047"/>
                  </a:cubicBezTo>
                  <a:lnTo>
                    <a:pt x="469105" y="328520"/>
                  </a:lnTo>
                  <a:lnTo>
                    <a:pt x="469105" y="332041"/>
                  </a:lnTo>
                  <a:lnTo>
                    <a:pt x="448748" y="332041"/>
                  </a:lnTo>
                  <a:lnTo>
                    <a:pt x="448742" y="332042"/>
                  </a:lnTo>
                  <a:lnTo>
                    <a:pt x="448736" y="332041"/>
                  </a:lnTo>
                  <a:lnTo>
                    <a:pt x="118768" y="332041"/>
                  </a:lnTo>
                  <a:lnTo>
                    <a:pt x="118762" y="332042"/>
                  </a:lnTo>
                  <a:lnTo>
                    <a:pt x="118756" y="332041"/>
                  </a:lnTo>
                  <a:lnTo>
                    <a:pt x="111296" y="332041"/>
                  </a:lnTo>
                  <a:lnTo>
                    <a:pt x="111296" y="330751"/>
                  </a:lnTo>
                  <a:lnTo>
                    <a:pt x="72535" y="324047"/>
                  </a:lnTo>
                  <a:cubicBezTo>
                    <a:pt x="29909" y="308602"/>
                    <a:pt x="0" y="272444"/>
                    <a:pt x="0" y="230301"/>
                  </a:cubicBezTo>
                  <a:cubicBezTo>
                    <a:pt x="0" y="188159"/>
                    <a:pt x="29909" y="152001"/>
                    <a:pt x="72535" y="136555"/>
                  </a:cubicBezTo>
                  <a:lnTo>
                    <a:pt x="103201" y="131252"/>
                  </a:lnTo>
                  <a:lnTo>
                    <a:pt x="104552" y="124195"/>
                  </a:lnTo>
                  <a:cubicBezTo>
                    <a:pt x="122581" y="79247"/>
                    <a:pt x="164789" y="47708"/>
                    <a:pt x="213981" y="47708"/>
                  </a:cubicBezTo>
                  <a:cubicBezTo>
                    <a:pt x="226279" y="47708"/>
                    <a:pt x="238141" y="49679"/>
                    <a:pt x="249297" y="53338"/>
                  </a:cubicBezTo>
                  <a:lnTo>
                    <a:pt x="280268" y="69038"/>
                  </a:lnTo>
                  <a:lnTo>
                    <a:pt x="300957" y="36680"/>
                  </a:lnTo>
                  <a:cubicBezTo>
                    <a:pt x="322449" y="14017"/>
                    <a:pt x="352139" y="0"/>
                    <a:pt x="384934" y="0"/>
                  </a:cubicBezTo>
                  <a:close/>
                </a:path>
              </a:pathLst>
            </a:custGeom>
            <a:noFill/>
            <a:ln w="190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71" tIns="34286" rIns="68571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en-US" sz="1350" dirty="0" err="1">
                <a:solidFill>
                  <a:srgbClr val="58595D">
                    <a:lumMod val="75000"/>
                  </a:srgbClr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33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10412-A966-4440-7138-46658B99E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Fatpipe License subscription options</a:t>
            </a:r>
            <a:endParaRPr lang="en-IN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08F1C4-0C27-DCFE-825D-88E878273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487627"/>
              </p:ext>
            </p:extLst>
          </p:nvPr>
        </p:nvGraphicFramePr>
        <p:xfrm>
          <a:off x="414154" y="793456"/>
          <a:ext cx="8405996" cy="398429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17819">
                  <a:extLst>
                    <a:ext uri="{9D8B030D-6E8A-4147-A177-3AD203B41FA5}">
                      <a16:colId xmlns:a16="http://schemas.microsoft.com/office/drawing/2014/main" val="3710941541"/>
                    </a:ext>
                  </a:extLst>
                </a:gridCol>
                <a:gridCol w="4056748">
                  <a:extLst>
                    <a:ext uri="{9D8B030D-6E8A-4147-A177-3AD203B41FA5}">
                      <a16:colId xmlns:a16="http://schemas.microsoft.com/office/drawing/2014/main" val="1118362009"/>
                    </a:ext>
                  </a:extLst>
                </a:gridCol>
                <a:gridCol w="1217227">
                  <a:extLst>
                    <a:ext uri="{9D8B030D-6E8A-4147-A177-3AD203B41FA5}">
                      <a16:colId xmlns:a16="http://schemas.microsoft.com/office/drawing/2014/main" val="2866629538"/>
                    </a:ext>
                  </a:extLst>
                </a:gridCol>
                <a:gridCol w="969729">
                  <a:extLst>
                    <a:ext uri="{9D8B030D-6E8A-4147-A177-3AD203B41FA5}">
                      <a16:colId xmlns:a16="http://schemas.microsoft.com/office/drawing/2014/main" val="1536981390"/>
                    </a:ext>
                  </a:extLst>
                </a:gridCol>
                <a:gridCol w="1044473">
                  <a:extLst>
                    <a:ext uri="{9D8B030D-6E8A-4147-A177-3AD203B41FA5}">
                      <a16:colId xmlns:a16="http://schemas.microsoft.com/office/drawing/2014/main" val="2354019523"/>
                    </a:ext>
                  </a:extLst>
                </a:gridCol>
              </a:tblGrid>
              <a:tr h="347709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IN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Fatpipe SD-WAN Feature Matrix</a:t>
                      </a:r>
                      <a:endParaRPr lang="en-IN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082204"/>
                  </a:ext>
                </a:extLst>
              </a:tr>
              <a:tr h="191399">
                <a:tc rowSpan="19">
                  <a:txBody>
                    <a:bodyPr/>
                    <a:lstStyle/>
                    <a:p>
                      <a:pPr algn="ctr" fontAlgn="ctr"/>
                      <a:r>
                        <a:rPr lang="en-IN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Features</a:t>
                      </a:r>
                      <a:r>
                        <a:rPr lang="en-IN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n-IN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Details </a:t>
                      </a:r>
                      <a:endParaRPr lang="en-IN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Silver</a:t>
                      </a:r>
                      <a:endParaRPr lang="en-IN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Gold</a:t>
                      </a:r>
                      <a:endParaRPr lang="en-IN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Diamond</a:t>
                      </a:r>
                      <a:endParaRPr lang="en-IN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575667923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nb-NO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Split Tunneling / Local Internet Breakout</a:t>
                      </a:r>
                      <a:endParaRPr lang="nb-NO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625940684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Outbound Load Balancing</a:t>
                      </a:r>
                      <a:endParaRPr lang="en-IN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503224713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 7 PRR</a:t>
                      </a:r>
                      <a:endParaRPr lang="en-IN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403619448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QoS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961187566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MPSec</a:t>
                      </a:r>
                      <a:endParaRPr lang="en-IN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599370111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Auto Config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794357899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Rotating IP Support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546680543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Stateful Firewall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78968082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Threshold Based Failover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120910386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IPSec VPN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50 tunnels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100 Tunnels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936564244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Sub-Second Failover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094583651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 Selective Encryption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2275927959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Advanced VLAN Support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840935242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SmartDNS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056061174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L2 and L3 Routing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27278270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Double NAT Support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745833612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Advanced Routing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375886286"/>
                  </a:ext>
                </a:extLst>
              </a:tr>
              <a:tr h="19139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Optional-(Add On) UTM Add-on for IPS, Web Filter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endParaRPr lang="en-IN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3522389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13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96F51-D5EE-F7EA-3728-1BC0B67CE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42348"/>
            <a:ext cx="7537450" cy="400099"/>
          </a:xfrm>
        </p:spPr>
        <p:txBody>
          <a:bodyPr/>
          <a:lstStyle/>
          <a:p>
            <a:r>
              <a:rPr lang="en-IN" sz="2000" dirty="0">
                <a:latin typeface="TheSansOffice" panose="020B0503040302060204" pitchFamily="34" charset="0"/>
              </a:rPr>
              <a:t>SD-WAN USE CASES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498CD7A-CCA2-A300-9903-CD74156C8C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1076708"/>
              </p:ext>
            </p:extLst>
          </p:nvPr>
        </p:nvGraphicFramePr>
        <p:xfrm>
          <a:off x="683172" y="867930"/>
          <a:ext cx="753745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4106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3B6DFF4D-7FC0-ED48-46CB-2E6E5E2071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6885821"/>
              </p:ext>
            </p:extLst>
          </p:nvPr>
        </p:nvGraphicFramePr>
        <p:xfrm>
          <a:off x="279819" y="1312180"/>
          <a:ext cx="8582240" cy="456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14864154-1FFC-D391-9FDB-BEC6BD9AF031}"/>
              </a:ext>
            </a:extLst>
          </p:cNvPr>
          <p:cNvGrpSpPr/>
          <p:nvPr/>
        </p:nvGrpSpPr>
        <p:grpSpPr>
          <a:xfrm>
            <a:off x="279819" y="1950149"/>
            <a:ext cx="8582240" cy="2898416"/>
            <a:chOff x="161068" y="1689809"/>
            <a:chExt cx="8821864" cy="2898416"/>
          </a:xfrm>
          <a:solidFill>
            <a:srgbClr val="C3D69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69CB33C-2667-5A8B-B175-1B0FFB678FDB}"/>
                </a:ext>
              </a:extLst>
            </p:cNvPr>
            <p:cNvSpPr/>
            <p:nvPr/>
          </p:nvSpPr>
          <p:spPr bwMode="auto">
            <a:xfrm>
              <a:off x="161068" y="1692842"/>
              <a:ext cx="1433947" cy="2895383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Develop a right WAN strategy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Assess current network and propose an SD-WAN design.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Align network design with transformation objectives.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Proof of concept against key objectives.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763FFE6-00E3-0E40-F4D4-4346728E5A07}"/>
                </a:ext>
              </a:extLst>
            </p:cNvPr>
            <p:cNvSpPr/>
            <p:nvPr/>
          </p:nvSpPr>
          <p:spPr bwMode="auto">
            <a:xfrm>
              <a:off x="1646968" y="1689810"/>
              <a:ext cx="1433947" cy="2895383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Network High level and low -level design.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Identify the right network partners 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Cloud connect design.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Configuration templates.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Documentation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AT plan.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0A3E06E-D5E5-678D-BEB4-1AC93EB20679}"/>
                </a:ext>
              </a:extLst>
            </p:cNvPr>
            <p:cNvSpPr/>
            <p:nvPr/>
          </p:nvSpPr>
          <p:spPr bwMode="auto">
            <a:xfrm>
              <a:off x="3122476" y="1689810"/>
              <a:ext cx="1433947" cy="2895383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Project Management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Site RFE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Links RFU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Hardware supply, I&amp;C.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Branch onboarding and provisioning.</a:t>
              </a:r>
              <a:b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AT &amp; Ops handoff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D35C29D-87CC-94CB-25B0-9ACDB9FA7BF6}"/>
                </a:ext>
              </a:extLst>
            </p:cNvPr>
            <p:cNvSpPr/>
            <p:nvPr/>
          </p:nvSpPr>
          <p:spPr bwMode="auto">
            <a:xfrm>
              <a:off x="4597979" y="1692842"/>
              <a:ext cx="1433947" cy="2895383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Migration plan.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Migration calendar.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Sites RFM assessment.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Migration execution.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Roll back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Failure assessment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8F99D4F-078A-B13A-4DE4-0B1474CBE0D5}"/>
                </a:ext>
              </a:extLst>
            </p:cNvPr>
            <p:cNvSpPr/>
            <p:nvPr/>
          </p:nvSpPr>
          <p:spPr bwMode="auto">
            <a:xfrm>
              <a:off x="6073482" y="1689810"/>
              <a:ext cx="1433947" cy="2895383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Documentation handover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Systems visibility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Design vs as-built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Customer contacts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Escalation matrix and review mechanisms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Custom KPIs.&amp; SLA review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Spares transfer.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Reporting custom build up 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Project signoff.</a:t>
              </a:r>
              <a:endParaRPr lang="en-IN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endParaRPr lang="en-US" sz="1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F34342-7CB9-997E-C18F-8F59DCCC55CE}"/>
                </a:ext>
              </a:extLst>
            </p:cNvPr>
            <p:cNvSpPr/>
            <p:nvPr/>
          </p:nvSpPr>
          <p:spPr bwMode="auto">
            <a:xfrm>
              <a:off x="7548985" y="1689809"/>
              <a:ext cx="1433947" cy="2895383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Network monitoring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Fault and Incident management.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Telco management.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Change, Assets Problem, config and SW management.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Security policy management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Solution sustenance &amp; continuity.</a:t>
              </a:r>
            </a:p>
            <a:p>
              <a:pPr marL="171446" indent="-171446" defTabSz="685783" fontAlgn="base">
                <a:spcBef>
                  <a:spcPct val="2000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en-US" sz="1000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Network MACDs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844119B-3226-E7B0-7F7D-3DE59EE2C1F2}"/>
              </a:ext>
            </a:extLst>
          </p:cNvPr>
          <p:cNvSpPr txBox="1"/>
          <p:nvPr/>
        </p:nvSpPr>
        <p:spPr>
          <a:xfrm>
            <a:off x="279819" y="1032205"/>
            <a:ext cx="1429679" cy="2539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 architects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9E497C-C6C7-2414-F9A4-8D65AD40A9F2}"/>
              </a:ext>
            </a:extLst>
          </p:cNvPr>
          <p:cNvSpPr txBox="1"/>
          <p:nvPr/>
        </p:nvSpPr>
        <p:spPr>
          <a:xfrm>
            <a:off x="1765718" y="1017897"/>
            <a:ext cx="4846299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Activation &amp; Delivery teams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A3D5FC-D224-72A1-B8B9-2C35B0D21FF0}"/>
              </a:ext>
            </a:extLst>
          </p:cNvPr>
          <p:cNvSpPr txBox="1"/>
          <p:nvPr/>
        </p:nvSpPr>
        <p:spPr>
          <a:xfrm>
            <a:off x="6659702" y="1017896"/>
            <a:ext cx="2202357" cy="2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NOC + Field Ops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CB3A9D-A205-0C47-60C2-3EA11E75C8A3}"/>
              </a:ext>
            </a:extLst>
          </p:cNvPr>
          <p:cNvSpPr txBox="1"/>
          <p:nvPr/>
        </p:nvSpPr>
        <p:spPr>
          <a:xfrm>
            <a:off x="1765716" y="726693"/>
            <a:ext cx="4846299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 Manager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F36485-8FC7-AD63-B028-9B9C790F6B23}"/>
              </a:ext>
            </a:extLst>
          </p:cNvPr>
          <p:cNvSpPr txBox="1"/>
          <p:nvPr/>
        </p:nvSpPr>
        <p:spPr>
          <a:xfrm>
            <a:off x="6659702" y="725153"/>
            <a:ext cx="2202357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Engagement Manager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B2E043-1078-6D9B-EED3-CEE5A0671322}"/>
              </a:ext>
            </a:extLst>
          </p:cNvPr>
          <p:cNvSpPr txBox="1"/>
          <p:nvPr/>
        </p:nvSpPr>
        <p:spPr>
          <a:xfrm>
            <a:off x="275551" y="725153"/>
            <a:ext cx="1433947" cy="276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A/C &amp; BD Team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17BF1D3-9A4C-60E1-6A35-2667D3A02B1A}"/>
              </a:ext>
            </a:extLst>
          </p:cNvPr>
          <p:cNvSpPr txBox="1">
            <a:spLocks/>
          </p:cNvSpPr>
          <p:nvPr/>
        </p:nvSpPr>
        <p:spPr>
          <a:xfrm>
            <a:off x="275551" y="170040"/>
            <a:ext cx="8496150" cy="400099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>
            <a:lvl1pPr algn="l" defTabSz="914286" rtl="0" eaLnBrk="1" latinLnBrk="0" hangingPunct="1">
              <a:spcBef>
                <a:spcPct val="0"/>
              </a:spcBef>
              <a:buNone/>
              <a:defRPr kumimoji="0" lang="en-US" sz="2400" b="1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TheSansOffice" panose="020B0503040302060204" pitchFamily="34" charset="0"/>
              </a:rPr>
              <a:t>Sify managed SDWAN Lifecycle management</a:t>
            </a:r>
          </a:p>
        </p:txBody>
      </p:sp>
    </p:spTree>
    <p:extLst>
      <p:ext uri="{BB962C8B-B14F-4D97-AF65-F5344CB8AC3E}">
        <p14:creationId xmlns:p14="http://schemas.microsoft.com/office/powerpoint/2010/main" val="3595563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FEA4C0-7670-651A-51DB-5CBDD5DAD098}"/>
              </a:ext>
            </a:extLst>
          </p:cNvPr>
          <p:cNvSpPr/>
          <p:nvPr/>
        </p:nvSpPr>
        <p:spPr>
          <a:xfrm>
            <a:off x="0" y="0"/>
            <a:ext cx="9143999" cy="2286000"/>
          </a:xfrm>
          <a:prstGeom prst="rect">
            <a:avLst/>
          </a:prstGeom>
          <a:solidFill>
            <a:srgbClr val="10253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  <a:latin typeface="TheSansOffice" panose="020B050304030206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8BE2962-1DA5-C0A7-6AC7-A6792B079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42348"/>
            <a:ext cx="7537450" cy="400099"/>
          </a:xfrm>
        </p:spPr>
        <p:txBody>
          <a:bodyPr/>
          <a:lstStyle/>
          <a:p>
            <a:r>
              <a:rPr lang="en-IN" sz="2000" dirty="0">
                <a:latin typeface="TheSansOffice" panose="020B0503040302060204" pitchFamily="34" charset="0"/>
              </a:rPr>
              <a:t>SD-WAN TOPOLOGY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26F94A5-3845-769D-FC56-B7534FEF6BD7}"/>
              </a:ext>
            </a:extLst>
          </p:cNvPr>
          <p:cNvCxnSpPr>
            <a:cxnSpLocks/>
          </p:cNvCxnSpPr>
          <p:nvPr/>
        </p:nvCxnSpPr>
        <p:spPr>
          <a:xfrm>
            <a:off x="0" y="2248762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0967A0C7-8780-0F85-BA2F-2D2C03D79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99" y="949453"/>
            <a:ext cx="7344000" cy="3890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47595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4B75-F26B-14F8-923A-27D0CECE0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925" y="210815"/>
            <a:ext cx="8496150" cy="400099"/>
          </a:xfrm>
        </p:spPr>
        <p:txBody>
          <a:bodyPr/>
          <a:lstStyle/>
          <a:p>
            <a:r>
              <a:rPr lang="en-US" sz="2000" dirty="0">
                <a:latin typeface="TheSansOffice" panose="020B0503040302060204" pitchFamily="34" charset="0"/>
              </a:rPr>
              <a:t>SIFY MANAGED SDWAN DELIVERABLES (1/2)</a:t>
            </a:r>
            <a:endParaRPr lang="en-IN" sz="2000" dirty="0">
              <a:latin typeface="TheSansOffice" panose="020B050304030206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C1CAF2-8DF2-E358-00B3-B0C70D3004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027582"/>
              </p:ext>
            </p:extLst>
          </p:nvPr>
        </p:nvGraphicFramePr>
        <p:xfrm>
          <a:off x="323925" y="755216"/>
          <a:ext cx="8427751" cy="416929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1972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55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1562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bg1"/>
                          </a:solidFill>
                        </a:rPr>
                        <a:t>Deliverable</a:t>
                      </a:r>
                      <a:endParaRPr 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US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Service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portal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Portal to customer,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able to view, configure, monitor WAN network performance of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Sify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and other providers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Capacity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Measure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WAN link utilization trends, create baselines and recommend customer on the actions taken – upgrade, downgrade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888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Transition and implementation services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Site survey,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CRD, HLD and LLD.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Deploy initial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CPE devices across all sites. Perform MACD as and when changes required [bandwidth upgrade/downgrade, new features]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Proactive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network monitoring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24x7 Monitoring of network related faults and performance management.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Able to view this alerts on self-service portal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96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Application visibility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Identify applications and sub-applications,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report the performance of applications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Incident reporting and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Trouble ticketing for all network related issues including other SP links.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Detection of alerts from fault and performance management systems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Problem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Diagnose,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identify and isolate issues. Work on fix and workarounds with providers and SD-WAN vendors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Configuration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Configuration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of managed CPE devices, auditing, backup of configuration, template-based configuration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Inventory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Manages inventory of CPE devices, resource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s – IP address, VLAN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etc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074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4B75-F26B-14F8-923A-27D0CECE0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10818"/>
            <a:ext cx="8496150" cy="400099"/>
          </a:xfrm>
        </p:spPr>
        <p:txBody>
          <a:bodyPr/>
          <a:lstStyle/>
          <a:p>
            <a:r>
              <a:rPr lang="en-US" sz="2000" dirty="0">
                <a:latin typeface="TheSansOffice" panose="020B0503040302060204" pitchFamily="34" charset="0"/>
              </a:rPr>
              <a:t>SIFY MANAGED SDWAN DELIVERABLES (2/2)</a:t>
            </a:r>
            <a:endParaRPr lang="en-IN" sz="2000" dirty="0">
              <a:latin typeface="TheSansOffice" panose="020B050304030206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CD2B087-6183-1BCD-E065-C66DB3315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4703"/>
              </p:ext>
            </p:extLst>
          </p:nvPr>
        </p:nvGraphicFramePr>
        <p:xfrm>
          <a:off x="356616" y="903517"/>
          <a:ext cx="8430768" cy="2918683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216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1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6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Deliverable</a:t>
                      </a:r>
                      <a:endParaRPr lang="en-US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US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12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Vendor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Co-ordinate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with vendors for issue reporting and resolution, faulty hardware management, recommended best practices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1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Change management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network changes – changing software based on EOL, proactive identification of network issues and resolution, MACD of WAN links and bandwidth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12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Service desk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24x7 technical support team to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co-ordinate with customer for issue reporting and resolution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12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Hardware replacement time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Replacement of faulty hardware and components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224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Support systems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IAM,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NTP, OOB management systems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12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Root cause analysis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Analysis of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issues and identify root causes – including CPE and provider links</a:t>
                      </a:r>
                      <a:endParaRPr lang="en-US" sz="12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105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CF42D8EC-8D06-486A-8292-C29EE31F179E}"/>
              </a:ext>
            </a:extLst>
          </p:cNvPr>
          <p:cNvSpPr/>
          <p:nvPr/>
        </p:nvSpPr>
        <p:spPr>
          <a:xfrm rot="10800000">
            <a:off x="3232643" y="4210458"/>
            <a:ext cx="2610049" cy="538609"/>
          </a:xfrm>
          <a:prstGeom prst="round2SameRect">
            <a:avLst>
              <a:gd name="adj1" fmla="val 8729"/>
              <a:gd name="adj2" fmla="val 0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Arial Nova" panose="020B0504020202020204" pitchFamily="34" charset="0"/>
            </a:endParaRP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40281921-D509-4BC0-8A49-5A88E7ADB4DE}"/>
              </a:ext>
            </a:extLst>
          </p:cNvPr>
          <p:cNvSpPr/>
          <p:nvPr/>
        </p:nvSpPr>
        <p:spPr>
          <a:xfrm rot="10800000">
            <a:off x="6140769" y="4210458"/>
            <a:ext cx="2678714" cy="538609"/>
          </a:xfrm>
          <a:prstGeom prst="round2SameRect">
            <a:avLst>
              <a:gd name="adj1" fmla="val 8729"/>
              <a:gd name="adj2" fmla="val 0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Arial Nova" panose="020B0504020202020204" pitchFamily="34" charset="0"/>
            </a:endParaRP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D20FDA1F-7605-412D-AA4A-6160758AA4AF}"/>
              </a:ext>
            </a:extLst>
          </p:cNvPr>
          <p:cNvSpPr/>
          <p:nvPr/>
        </p:nvSpPr>
        <p:spPr>
          <a:xfrm rot="10800000">
            <a:off x="323849" y="4210459"/>
            <a:ext cx="2610049" cy="538609"/>
          </a:xfrm>
          <a:prstGeom prst="round2SameRect">
            <a:avLst>
              <a:gd name="adj1" fmla="val 8729"/>
              <a:gd name="adj2" fmla="val 0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Arial Nova" panose="020B0504020202020204" pitchFamily="34" charset="0"/>
            </a:endParaRP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37A9E4B6-7396-4771-84DC-ADBA86491C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1" y="1580421"/>
            <a:ext cx="2610048" cy="257565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631ADE-7FBD-4062-A8B9-38D893F1D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644" y="1580421"/>
            <a:ext cx="2610048" cy="257565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09E97222-6349-4AB5-86FE-114757323A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36" y="1580421"/>
            <a:ext cx="2678713" cy="257565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0A867C-C85D-4BB5-ABF4-8847EC092A5B}"/>
              </a:ext>
            </a:extLst>
          </p:cNvPr>
          <p:cNvSpPr txBox="1"/>
          <p:nvPr/>
        </p:nvSpPr>
        <p:spPr>
          <a:xfrm>
            <a:off x="323850" y="826877"/>
            <a:ext cx="84963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1400" b="1" kern="0" dirty="0">
                <a:solidFill>
                  <a:schemeClr val="bg1"/>
                </a:solidFill>
                <a:latin typeface="Arial Nova" panose="020B0504020202020204" pitchFamily="34" charset="0"/>
                <a:ea typeface="Arial"/>
                <a:cs typeface="Segoe UI" panose="020B0502040204020203" pitchFamily="34" charset="0"/>
              </a:rPr>
              <a:t>Unified view of customers’ mission-critical network and assets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US" sz="1400" b="1" kern="0" dirty="0">
                <a:solidFill>
                  <a:schemeClr val="bg1"/>
                </a:solidFill>
                <a:latin typeface="Arial Nova" panose="020B0504020202020204" pitchFamily="34" charset="0"/>
                <a:ea typeface="Arial"/>
                <a:cs typeface="Segoe UI" panose="020B0502040204020203" pitchFamily="34" charset="0"/>
              </a:rPr>
              <a:t>Customized views and dashboards</a:t>
            </a:r>
            <a:endParaRPr lang="en-IN" sz="1400" b="1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E6F30B-391C-46D6-BB61-5AA04FE28F98}"/>
              </a:ext>
            </a:extLst>
          </p:cNvPr>
          <p:cNvSpPr txBox="1"/>
          <p:nvPr/>
        </p:nvSpPr>
        <p:spPr>
          <a:xfrm>
            <a:off x="323851" y="4264320"/>
            <a:ext cx="26100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kern="0" dirty="0">
                <a:latin typeface="Arial Nova" panose="020B0504020202020204" pitchFamily="34" charset="0"/>
                <a:ea typeface="Arial"/>
                <a:cs typeface="Segoe UI" panose="020B0502040204020203" pitchFamily="34" charset="0"/>
              </a:rPr>
              <a:t>Service requests, Network Performance reports, trouble tickets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2D0D5E-FDBE-4848-9B3B-D6686AC8D7AE}"/>
              </a:ext>
            </a:extLst>
          </p:cNvPr>
          <p:cNvSpPr txBox="1"/>
          <p:nvPr/>
        </p:nvSpPr>
        <p:spPr>
          <a:xfrm>
            <a:off x="3659286" y="4264320"/>
            <a:ext cx="1825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algn="ctr">
              <a:spcBef>
                <a:spcPts val="600"/>
              </a:spcBef>
              <a:buNone/>
            </a:pPr>
            <a:r>
              <a:rPr lang="en-US" sz="1100" b="1" kern="0" dirty="0">
                <a:latin typeface="Arial Nova" panose="020B0504020202020204" pitchFamily="34" charset="0"/>
                <a:ea typeface="Arial"/>
                <a:cs typeface="Segoe UI" panose="020B0502040204020203" pitchFamily="34" charset="0"/>
              </a:rPr>
              <a:t>Asset View - Device &amp; Link inventory</a:t>
            </a:r>
            <a:endParaRPr lang="en-US" sz="400" b="1" kern="0" dirty="0">
              <a:latin typeface="Arial Nova" panose="020B0504020202020204" pitchFamily="34" charset="0"/>
              <a:ea typeface="Arial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D3C6C4-8E89-4D10-BF66-B75570380231}"/>
              </a:ext>
            </a:extLst>
          </p:cNvPr>
          <p:cNvSpPr txBox="1"/>
          <p:nvPr/>
        </p:nvSpPr>
        <p:spPr>
          <a:xfrm>
            <a:off x="6306563" y="4348958"/>
            <a:ext cx="2347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algn="ctr">
              <a:spcBef>
                <a:spcPts val="600"/>
              </a:spcBef>
              <a:buNone/>
            </a:pPr>
            <a:r>
              <a:rPr lang="en-US" sz="1100" b="1" kern="0" dirty="0">
                <a:latin typeface="Arial Nova" panose="020B0504020202020204" pitchFamily="34" charset="0"/>
                <a:ea typeface="Arial"/>
                <a:cs typeface="Segoe UI" panose="020B0502040204020203" pitchFamily="34" charset="0"/>
              </a:rPr>
              <a:t>Billing – Invoice reports</a:t>
            </a:r>
            <a:endParaRPr lang="en-US" sz="400" b="1" kern="0" dirty="0">
              <a:latin typeface="Arial Nova" panose="020B0504020202020204" pitchFamily="34" charset="0"/>
              <a:ea typeface="Arial"/>
              <a:cs typeface="Segoe UI" panose="020B0502040204020203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1212B6-5BD5-40C6-A41F-E11CFA670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716" y="242620"/>
            <a:ext cx="7537450" cy="400099"/>
          </a:xfrm>
        </p:spPr>
        <p:txBody>
          <a:bodyPr/>
          <a:lstStyle/>
          <a:p>
            <a:r>
              <a:rPr lang="en-IN" sz="2000" dirty="0">
                <a:latin typeface="TheSansOffice" panose="020B0503040302060204" pitchFamily="34" charset="0"/>
              </a:rPr>
              <a:t>Sify Aakaash – Self-Service Portal</a:t>
            </a:r>
          </a:p>
        </p:txBody>
      </p:sp>
    </p:spTree>
    <p:extLst>
      <p:ext uri="{BB962C8B-B14F-4D97-AF65-F5344CB8AC3E}">
        <p14:creationId xmlns:p14="http://schemas.microsoft.com/office/powerpoint/2010/main" val="4015556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F8525CA2-423C-393E-1998-F2C0B61DD20B}"/>
              </a:ext>
            </a:extLst>
          </p:cNvPr>
          <p:cNvSpPr/>
          <p:nvPr/>
        </p:nvSpPr>
        <p:spPr>
          <a:xfrm>
            <a:off x="323849" y="1999281"/>
            <a:ext cx="3511981" cy="2733056"/>
          </a:xfrm>
          <a:prstGeom prst="homePlate">
            <a:avLst>
              <a:gd name="adj" fmla="val 21363"/>
            </a:avLst>
          </a:prstGeom>
          <a:solidFill>
            <a:srgbClr val="10253F">
              <a:alpha val="8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2F8772-C2A4-41FD-A6D4-336A248B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242348"/>
            <a:ext cx="8496150" cy="400099"/>
          </a:xfrm>
          <a:ln>
            <a:noFill/>
          </a:ln>
        </p:spPr>
        <p:txBody>
          <a:bodyPr/>
          <a:lstStyle/>
          <a:p>
            <a:r>
              <a:rPr lang="en-IN" sz="2000" dirty="0"/>
              <a:t>MANAGED NETWORK SERVICES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2E1C278A-5079-E51F-2D0C-6C63ABA8DD8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21960" y="2215946"/>
            <a:ext cx="4798190" cy="230474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001C0A1-52FC-1686-95BA-62F2E08EB7F8}"/>
              </a:ext>
            </a:extLst>
          </p:cNvPr>
          <p:cNvGrpSpPr/>
          <p:nvPr/>
        </p:nvGrpSpPr>
        <p:grpSpPr>
          <a:xfrm>
            <a:off x="324001" y="987426"/>
            <a:ext cx="8496150" cy="825876"/>
            <a:chOff x="475835" y="1156926"/>
            <a:chExt cx="11210819" cy="100766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6E7D3A3-A8D9-3EB6-FA98-B90548A11DDF}"/>
                </a:ext>
              </a:extLst>
            </p:cNvPr>
            <p:cNvSpPr/>
            <p:nvPr/>
          </p:nvSpPr>
          <p:spPr>
            <a:xfrm>
              <a:off x="475835" y="1156926"/>
              <a:ext cx="2156893" cy="1007660"/>
            </a:xfrm>
            <a:prstGeom prst="roundRect">
              <a:avLst/>
            </a:prstGeom>
            <a:solidFill>
              <a:srgbClr val="BED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Large Project Experience</a:t>
              </a:r>
              <a:endParaRPr kumimoji="0" lang="en-IN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97AE585-8EEB-94AB-AFAA-64AD69A74684}"/>
                </a:ext>
              </a:extLst>
            </p:cNvPr>
            <p:cNvSpPr/>
            <p:nvPr/>
          </p:nvSpPr>
          <p:spPr>
            <a:xfrm>
              <a:off x="2748630" y="1156926"/>
              <a:ext cx="2156893" cy="1007660"/>
            </a:xfrm>
            <a:prstGeom prst="roundRect">
              <a:avLst/>
            </a:prstGeom>
            <a:solidFill>
              <a:srgbClr val="BED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Extensive Skillsets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890727D-DB3E-6BE0-1967-6630E6CD8EA2}"/>
                </a:ext>
              </a:extLst>
            </p:cNvPr>
            <p:cNvSpPr/>
            <p:nvPr/>
          </p:nvSpPr>
          <p:spPr>
            <a:xfrm>
              <a:off x="5021425" y="1156926"/>
              <a:ext cx="2156893" cy="1007660"/>
            </a:xfrm>
            <a:prstGeom prst="roundRect">
              <a:avLst/>
            </a:prstGeom>
            <a:solidFill>
              <a:srgbClr val="BED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Advanced Network Tools &amp; Integration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82F432D-4424-6794-2624-6C1E5F9E805B}"/>
                </a:ext>
              </a:extLst>
            </p:cNvPr>
            <p:cNvSpPr/>
            <p:nvPr/>
          </p:nvSpPr>
          <p:spPr>
            <a:xfrm>
              <a:off x="7281802" y="1156926"/>
              <a:ext cx="2156893" cy="1007660"/>
            </a:xfrm>
            <a:prstGeom prst="roundRect">
              <a:avLst/>
            </a:prstGeom>
            <a:solidFill>
              <a:srgbClr val="BED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Constant Innovation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6E1034D-0539-08A3-2046-6EBE0BC84076}"/>
                </a:ext>
              </a:extLst>
            </p:cNvPr>
            <p:cNvSpPr/>
            <p:nvPr/>
          </p:nvSpPr>
          <p:spPr>
            <a:xfrm>
              <a:off x="9529761" y="1156926"/>
              <a:ext cx="2156893" cy="1007660"/>
            </a:xfrm>
            <a:prstGeom prst="roundRect">
              <a:avLst/>
            </a:prstGeom>
            <a:solidFill>
              <a:srgbClr val="BED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Technology Partnerships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143DEC3-B8CA-5002-93B4-A55937A9ABA6}"/>
              </a:ext>
            </a:extLst>
          </p:cNvPr>
          <p:cNvSpPr txBox="1"/>
          <p:nvPr/>
        </p:nvSpPr>
        <p:spPr>
          <a:xfrm>
            <a:off x="509979" y="2242424"/>
            <a:ext cx="2698170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Customers prefer Sify for its expertise in end-to-end managed solutions, deep engagement with OEMs,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ED73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Network-agnostic managed services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ED73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quick &amp; cost-effective rollouts, project implementation expertise and extensive operations support across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ED73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1500+ cities</a:t>
            </a:r>
          </a:p>
        </p:txBody>
      </p:sp>
    </p:spTree>
    <p:extLst>
      <p:ext uri="{BB962C8B-B14F-4D97-AF65-F5344CB8AC3E}">
        <p14:creationId xmlns:p14="http://schemas.microsoft.com/office/powerpoint/2010/main" val="331000273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1456" y="200330"/>
            <a:ext cx="7537450" cy="461655"/>
          </a:xfrm>
        </p:spPr>
        <p:txBody>
          <a:bodyPr>
            <a:normAutofit/>
          </a:bodyPr>
          <a:lstStyle/>
          <a:p>
            <a:r>
              <a:rPr lang="en-US" sz="2000" dirty="0"/>
              <a:t>Gartner Magic Quadrant Recognition</a:t>
            </a:r>
          </a:p>
        </p:txBody>
      </p:sp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11052FE1-ED1C-5625-0008-70085B7B3D75}"/>
              </a:ext>
            </a:extLst>
          </p:cNvPr>
          <p:cNvSpPr/>
          <p:nvPr/>
        </p:nvSpPr>
        <p:spPr>
          <a:xfrm>
            <a:off x="334849" y="826113"/>
            <a:ext cx="3672000" cy="3275248"/>
          </a:xfrm>
          <a:prstGeom prst="round2SameRect">
            <a:avLst>
              <a:gd name="adj1" fmla="val 4336"/>
              <a:gd name="adj2" fmla="val 0"/>
            </a:avLst>
          </a:prstGeom>
          <a:solidFill>
            <a:schemeClr val="bg1"/>
          </a:solidFill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IN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7C5848-A587-9B5C-E2DE-EC48B7350D53}"/>
              </a:ext>
            </a:extLst>
          </p:cNvPr>
          <p:cNvSpPr/>
          <p:nvPr/>
        </p:nvSpPr>
        <p:spPr>
          <a:xfrm>
            <a:off x="334849" y="4101361"/>
            <a:ext cx="3672000" cy="6542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63" tIns="44981" rIns="89963" bIns="44981" rtlCol="0" anchor="ctr"/>
          <a:lstStyle/>
          <a:p>
            <a:pPr algn="ctr" defTabSz="685749">
              <a:spcAft>
                <a:spcPts val="450"/>
              </a:spcAft>
              <a:defRPr/>
            </a:pPr>
            <a:r>
              <a:rPr lang="en-US" sz="1200" dirty="0">
                <a:solidFill>
                  <a:prstClr val="white"/>
                </a:solidFill>
                <a:latin typeface="Trebuchet MS"/>
                <a:cs typeface="Arial" panose="020B0604020202020204" pitchFamily="34" charset="0"/>
              </a:rPr>
              <a:t>Sify is a Niche Player in Gartner’s MQ for </a:t>
            </a:r>
          </a:p>
          <a:p>
            <a:pPr algn="ctr" defTabSz="685749">
              <a:spcAft>
                <a:spcPts val="450"/>
              </a:spcAft>
              <a:defRPr/>
            </a:pPr>
            <a:r>
              <a:rPr lang="en-US" sz="1200" b="1" dirty="0">
                <a:solidFill>
                  <a:srgbClr val="1F497D">
                    <a:lumMod val="50000"/>
                  </a:srgbClr>
                </a:solidFill>
                <a:latin typeface="Trebuchet MS"/>
                <a:cs typeface="Arial" panose="020B0604020202020204" pitchFamily="34" charset="0"/>
              </a:rPr>
              <a:t>Managed Network Services Global 2022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77C3AD-3793-B015-16F0-E0A2B671F82A}"/>
              </a:ext>
            </a:extLst>
          </p:cNvPr>
          <p:cNvSpPr/>
          <p:nvPr/>
        </p:nvSpPr>
        <p:spPr>
          <a:xfrm>
            <a:off x="4305925" y="826113"/>
            <a:ext cx="4426463" cy="2794013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685800">
              <a:spcBef>
                <a:spcPts val="450"/>
              </a:spcBef>
              <a:spcAft>
                <a:spcPts val="45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el Nova"/>
                <a:cs typeface="Calibri Light" panose="020F0302020204030204" pitchFamily="34" charset="0"/>
              </a:rPr>
              <a:t>Sify being an NSP, have a better understanding of customer network and its management requirements </a:t>
            </a:r>
          </a:p>
          <a:p>
            <a:pPr algn="just" defTabSz="685800">
              <a:spcBef>
                <a:spcPts val="450"/>
              </a:spcBef>
              <a:spcAft>
                <a:spcPts val="45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el Nova"/>
                <a:cs typeface="Calibri Light" panose="020F0302020204030204" pitchFamily="34" charset="0"/>
              </a:rPr>
              <a:t>Our offerings are NSP agnostic, and we offer product packages that have adjacent Network Services offerings</a:t>
            </a:r>
          </a:p>
          <a:p>
            <a:pPr algn="just" defTabSz="685800">
              <a:spcBef>
                <a:spcPts val="450"/>
              </a:spcBef>
              <a:spcAft>
                <a:spcPts val="45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el Nova"/>
                <a:cs typeface="Calibri Light" panose="020F0302020204030204" pitchFamily="34" charset="0"/>
              </a:rPr>
              <a:t>Our experience working with other NSPs enable us to provide great SLAs, Hybrid network support and Service Quality </a:t>
            </a:r>
          </a:p>
          <a:p>
            <a:pPr algn="just" defTabSz="685800">
              <a:spcBef>
                <a:spcPts val="450"/>
              </a:spcBef>
              <a:spcAft>
                <a:spcPts val="45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el Nova"/>
                <a:cs typeface="Calibri Light" panose="020F0302020204030204" pitchFamily="34" charset="0"/>
              </a:rPr>
              <a:t>Our services support hybrid distribution of workload for cloud apps</a:t>
            </a:r>
          </a:p>
          <a:p>
            <a:pPr algn="just" defTabSz="685800">
              <a:spcBef>
                <a:spcPts val="450"/>
              </a:spcBef>
              <a:spcAft>
                <a:spcPts val="45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el Nova"/>
                <a:cs typeface="Calibri Light" panose="020F0302020204030204" pitchFamily="34" charset="0"/>
              </a:rPr>
              <a:t>We have significant resource support for India-based field services customer support </a:t>
            </a:r>
          </a:p>
          <a:p>
            <a:pPr algn="just" defTabSz="685800">
              <a:spcBef>
                <a:spcPts val="450"/>
              </a:spcBef>
              <a:spcAft>
                <a:spcPts val="45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Ariel Nova"/>
                <a:cs typeface="Calibri Light" panose="020F0302020204030204" pitchFamily="34" charset="0"/>
              </a:rPr>
              <a:t>We manage nearly 135,000 LAN and WAN endpoints globally across approximately 36,000 customer sites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51C6EB-2CD7-ED47-4A5E-24FE00A018B1}"/>
              </a:ext>
            </a:extLst>
          </p:cNvPr>
          <p:cNvSpPr/>
          <p:nvPr/>
        </p:nvSpPr>
        <p:spPr>
          <a:xfrm>
            <a:off x="5239062" y="3781331"/>
            <a:ext cx="3493328" cy="2971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1198" tIns="61198" rIns="61198" bIns="61198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dirty="0">
                <a:solidFill>
                  <a:srgbClr val="1F497D">
                    <a:lumMod val="50000"/>
                  </a:srgb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Robust Service Delivery Platform</a:t>
            </a:r>
            <a:endParaRPr lang="en-IN" sz="1050" dirty="0">
              <a:solidFill>
                <a:srgbClr val="1F497D">
                  <a:lumMod val="50000"/>
                </a:srgb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F00F17-30F0-2B7E-4CAF-392E3C3B2C8E}"/>
              </a:ext>
            </a:extLst>
          </p:cNvPr>
          <p:cNvSpPr/>
          <p:nvPr/>
        </p:nvSpPr>
        <p:spPr>
          <a:xfrm>
            <a:off x="5239062" y="4131327"/>
            <a:ext cx="3493328" cy="2971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1198" tIns="61198" rIns="61198" bIns="61198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dirty="0">
                <a:solidFill>
                  <a:srgbClr val="1F497D">
                    <a:lumMod val="50000"/>
                  </a:srgb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Focus on Customer Experience Management</a:t>
            </a:r>
            <a:endParaRPr lang="en-IN" sz="1050" dirty="0">
              <a:solidFill>
                <a:srgbClr val="1F497D">
                  <a:lumMod val="50000"/>
                </a:srgb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7A6C1A-E872-064E-0FD8-1235DA78CFAA}"/>
              </a:ext>
            </a:extLst>
          </p:cNvPr>
          <p:cNvSpPr/>
          <p:nvPr/>
        </p:nvSpPr>
        <p:spPr>
          <a:xfrm>
            <a:off x="5239060" y="4473445"/>
            <a:ext cx="3493328" cy="2971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1198" tIns="61198" rIns="61198" bIns="61198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50" dirty="0">
                <a:solidFill>
                  <a:srgbClr val="1F497D">
                    <a:lumMod val="50000"/>
                  </a:srgb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Expertise in Managed WAN/LAN/WLAN Services</a:t>
            </a:r>
            <a:endParaRPr lang="en-IN" sz="1050" dirty="0">
              <a:solidFill>
                <a:srgbClr val="1F497D">
                  <a:lumMod val="50000"/>
                </a:srgb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7BEB30-A0D2-2B70-C2BB-651B025B403C}"/>
              </a:ext>
            </a:extLst>
          </p:cNvPr>
          <p:cNvSpPr/>
          <p:nvPr/>
        </p:nvSpPr>
        <p:spPr>
          <a:xfrm>
            <a:off x="4305925" y="3786082"/>
            <a:ext cx="933137" cy="984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1198" tIns="61198" rIns="61198" bIns="61198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dirty="0">
                <a:solidFill>
                  <a:srgbClr val="1F497D">
                    <a:lumMod val="50000"/>
                  </a:srgb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00" dirty="0">
                <a:solidFill>
                  <a:srgbClr val="1F497D">
                    <a:lumMod val="50000"/>
                  </a:srgb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Strengths</a:t>
            </a:r>
            <a:endParaRPr lang="en-IN" sz="1050" dirty="0">
              <a:solidFill>
                <a:srgbClr val="1F497D">
                  <a:lumMod val="50000"/>
                </a:srgb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E30F25-41CB-1135-7753-36BFAD3B9881}"/>
              </a:ext>
            </a:extLst>
          </p:cNvPr>
          <p:cNvSpPr/>
          <p:nvPr/>
        </p:nvSpPr>
        <p:spPr>
          <a:xfrm>
            <a:off x="4305925" y="3786083"/>
            <a:ext cx="4426463" cy="969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IN" sz="1350">
              <a:solidFill>
                <a:prstClr val="white"/>
              </a:solidFill>
              <a:latin typeface="Trebuchet MS"/>
            </a:endParaRPr>
          </a:p>
        </p:txBody>
      </p:sp>
      <p:pic>
        <p:nvPicPr>
          <p:cNvPr id="13" name="Picture 1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BF91D91-59BA-9BC9-1B7A-14DC251D7B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0" t="10708" r="25030"/>
          <a:stretch/>
        </p:blipFill>
        <p:spPr bwMode="auto">
          <a:xfrm>
            <a:off x="677685" y="974684"/>
            <a:ext cx="2976165" cy="30167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4887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CACF2D86-0CED-466A-9CB0-155217980DBA}"/>
              </a:ext>
            </a:extLst>
          </p:cNvPr>
          <p:cNvSpPr/>
          <p:nvPr/>
        </p:nvSpPr>
        <p:spPr>
          <a:xfrm>
            <a:off x="0" y="3811183"/>
            <a:ext cx="9143999" cy="133231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TheSansOffice" panose="020B0503040302060204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83434EF-D2B4-42EE-95D7-A4144E8FD3A5}"/>
              </a:ext>
            </a:extLst>
          </p:cNvPr>
          <p:cNvCxnSpPr>
            <a:cxnSpLocks/>
          </p:cNvCxnSpPr>
          <p:nvPr/>
        </p:nvCxnSpPr>
        <p:spPr>
          <a:xfrm>
            <a:off x="0" y="3791812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>
            <a:extLst>
              <a:ext uri="{FF2B5EF4-FFF2-40B4-BE49-F238E27FC236}">
                <a16:creationId xmlns:a16="http://schemas.microsoft.com/office/drawing/2014/main" id="{E0D88908-D1D2-48BD-A030-8FFF13CA2B93}"/>
              </a:ext>
            </a:extLst>
          </p:cNvPr>
          <p:cNvSpPr txBox="1">
            <a:spLocks/>
          </p:cNvSpPr>
          <p:nvPr/>
        </p:nvSpPr>
        <p:spPr>
          <a:xfrm>
            <a:off x="323850" y="242070"/>
            <a:ext cx="8496300" cy="400099"/>
          </a:xfrm>
          <a:prstGeom prst="rect">
            <a:avLst/>
          </a:prstGeom>
        </p:spPr>
        <p:txBody>
          <a:bodyPr vert="horz" wrap="square" lIns="0" tIns="45715" rIns="91428" bIns="45715" rtlCol="0" anchor="ctr">
            <a:spAutoFit/>
          </a:bodyPr>
          <a:lstStyle>
            <a:lvl1pPr algn="l" defTabSz="914286" rtl="0" eaLnBrk="1" latinLnBrk="0" hangingPunct="1">
              <a:spcBef>
                <a:spcPct val="0"/>
              </a:spcBef>
              <a:buNone/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bg1"/>
                </a:solidFill>
                <a:latin typeface="TheSansOffice" panose="020B0503040302060204" pitchFamily="34" charset="0"/>
              </a:rPr>
              <a:t>INDUSTRY RECOGNITIONS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53208D1-AF0D-4C68-8E11-96B73DB06391}"/>
              </a:ext>
            </a:extLst>
          </p:cNvPr>
          <p:cNvSpPr/>
          <p:nvPr/>
        </p:nvSpPr>
        <p:spPr>
          <a:xfrm>
            <a:off x="323850" y="2571750"/>
            <a:ext cx="8482184" cy="2133600"/>
          </a:xfrm>
          <a:prstGeom prst="roundRect">
            <a:avLst>
              <a:gd name="adj" fmla="val 6923"/>
            </a:avLst>
          </a:prstGeom>
          <a:solidFill>
            <a:srgbClr val="FFFFFF"/>
          </a:solid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63" tIns="44981" rIns="89963" bIns="44981" rtlCol="0" anchor="ctr"/>
          <a:lstStyle/>
          <a:p>
            <a:pPr marL="214308" marR="0" lvl="0" indent="-214308" algn="l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518A29-506C-453B-A45A-0226CA41C8BA}"/>
              </a:ext>
            </a:extLst>
          </p:cNvPr>
          <p:cNvSpPr txBox="1"/>
          <p:nvPr/>
        </p:nvSpPr>
        <p:spPr>
          <a:xfrm>
            <a:off x="3740243" y="3272774"/>
            <a:ext cx="1453807" cy="484746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Data Center Transformation Services</a:t>
            </a:r>
          </a:p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2018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BADF35-6011-4232-9309-A72BD5872F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9372" y="2716960"/>
            <a:ext cx="500298" cy="504000"/>
          </a:xfrm>
          <a:prstGeom prst="rect">
            <a:avLst/>
          </a:prstGeom>
          <a:noFill/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F5786BA-4A0B-4561-81AF-31828B7CF6EA}"/>
              </a:ext>
            </a:extLst>
          </p:cNvPr>
          <p:cNvSpPr txBox="1"/>
          <p:nvPr/>
        </p:nvSpPr>
        <p:spPr>
          <a:xfrm>
            <a:off x="5309621" y="3272774"/>
            <a:ext cx="1267242" cy="484746"/>
          </a:xfrm>
          <a:prstGeom prst="rect">
            <a:avLst/>
          </a:prstGeom>
          <a:noFill/>
        </p:spPr>
        <p:txBody>
          <a:bodyPr wrap="square" lIns="0" tIns="34289" rIns="0" bIns="34289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Network </a:t>
            </a:r>
          </a:p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Transformation Services</a:t>
            </a:r>
          </a:p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2018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9A05013-7596-440C-91C2-5DDB2E058D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9158" y="2680960"/>
            <a:ext cx="536034" cy="5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2" descr="Image result for Cisco service provider partner of the year 2017">
            <a:extLst>
              <a:ext uri="{FF2B5EF4-FFF2-40B4-BE49-F238E27FC236}">
                <a16:creationId xmlns:a16="http://schemas.microsoft.com/office/drawing/2014/main" id="{F46FC347-3D48-4649-996F-532099A48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1186" y="3973529"/>
            <a:ext cx="547541" cy="60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EAD9973-A315-4CC2-A715-FD8C6F22E573}"/>
              </a:ext>
            </a:extLst>
          </p:cNvPr>
          <p:cNvSpPr txBox="1"/>
          <p:nvPr/>
        </p:nvSpPr>
        <p:spPr>
          <a:xfrm>
            <a:off x="2134562" y="3272774"/>
            <a:ext cx="1443324" cy="484746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The Economic Times Iconic Brands 2020</a:t>
            </a:r>
          </a:p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Hybrid Multi Cloud</a:t>
            </a:r>
          </a:p>
        </p:txBody>
      </p:sp>
      <p:pic>
        <p:nvPicPr>
          <p:cNvPr id="29" name="Picture 2" descr="Image result for cybermedia">
            <a:extLst>
              <a:ext uri="{FF2B5EF4-FFF2-40B4-BE49-F238E27FC236}">
                <a16:creationId xmlns:a16="http://schemas.microsoft.com/office/drawing/2014/main" id="{4DDED044-F691-4315-BCCE-714FE1B20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1960" y="2823657"/>
            <a:ext cx="1356521" cy="39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93182AD-A62E-4B7A-81A2-A104DCB972F3}"/>
              </a:ext>
            </a:extLst>
          </p:cNvPr>
          <p:cNvSpPr txBox="1"/>
          <p:nvPr/>
        </p:nvSpPr>
        <p:spPr>
          <a:xfrm>
            <a:off x="6829977" y="3272774"/>
            <a:ext cx="1860486" cy="484746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Leadership Recognition</a:t>
            </a:r>
            <a:b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</a:b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Cloud Transformation (2018) </a:t>
            </a:r>
          </a:p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Network Transformation (2019)</a:t>
            </a:r>
          </a:p>
        </p:txBody>
      </p:sp>
      <p:pic>
        <p:nvPicPr>
          <p:cNvPr id="31" name="Picture 4" descr="Image result for idc">
            <a:extLst>
              <a:ext uri="{FF2B5EF4-FFF2-40B4-BE49-F238E27FC236}">
                <a16:creationId xmlns:a16="http://schemas.microsoft.com/office/drawing/2014/main" id="{9E30D56F-38DF-440D-99BA-E9A5136FF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813" y="2810014"/>
            <a:ext cx="1216724" cy="41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84CB84E-78F5-46EB-B6B6-C802B1A63E72}"/>
              </a:ext>
            </a:extLst>
          </p:cNvPr>
          <p:cNvSpPr txBox="1"/>
          <p:nvPr/>
        </p:nvSpPr>
        <p:spPr>
          <a:xfrm>
            <a:off x="353937" y="3272774"/>
            <a:ext cx="1673409" cy="484746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Major Player in </a:t>
            </a:r>
          </a:p>
          <a:p>
            <a:pPr marL="0" marR="0" lvl="0" indent="0" algn="ctr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MarketScape for Managed Cloud</a:t>
            </a:r>
            <a:r>
              <a:rPr lang="en-US" sz="900" b="1" dirty="0">
                <a:solidFill>
                  <a:schemeClr val="accent1"/>
                </a:solidFill>
                <a:latin typeface="TheSansOffice" panose="020B0503040302060204" pitchFamily="34" charset="0"/>
              </a:rPr>
              <a:t>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heSansOffice" panose="020B0503040302060204" pitchFamily="34" charset="0"/>
              </a:rPr>
              <a:t>Services APeJ 2021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53EDEB-20D8-4390-BE69-D4DCBDFAD215}"/>
              </a:ext>
            </a:extLst>
          </p:cNvPr>
          <p:cNvGrpSpPr/>
          <p:nvPr/>
        </p:nvGrpSpPr>
        <p:grpSpPr>
          <a:xfrm>
            <a:off x="635948" y="4039097"/>
            <a:ext cx="859038" cy="475040"/>
            <a:chOff x="4681538" y="3006505"/>
            <a:chExt cx="2848837" cy="17025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4" name="Picture 8" descr="Image result for microsoft hosting partner logo">
              <a:extLst>
                <a:ext uri="{FF2B5EF4-FFF2-40B4-BE49-F238E27FC236}">
                  <a16:creationId xmlns:a16="http://schemas.microsoft.com/office/drawing/2014/main" id="{BCBAE16B-4822-4AAB-97D1-E0058C680F8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3908" b="23173"/>
            <a:stretch/>
          </p:blipFill>
          <p:spPr bwMode="auto">
            <a:xfrm>
              <a:off x="4681538" y="3006505"/>
              <a:ext cx="2828925" cy="8568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13F973B-B8CE-412E-9396-DF812221CD5C}"/>
                </a:ext>
              </a:extLst>
            </p:cNvPr>
            <p:cNvSpPr/>
            <p:nvPr/>
          </p:nvSpPr>
          <p:spPr>
            <a:xfrm>
              <a:off x="4719484" y="3794682"/>
              <a:ext cx="2810891" cy="91439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/>
                  <a:ea typeface="+mn-ea"/>
                  <a:cs typeface="+mn-cs"/>
                </a:rPr>
                <a:t>Hosting Partner</a:t>
              </a: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7380380A-773C-4ADD-850D-3F4EB29B203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9530" y="3993507"/>
            <a:ext cx="1352463" cy="566221"/>
          </a:xfrm>
          <a:prstGeom prst="rect">
            <a:avLst/>
          </a:prstGeom>
        </p:spPr>
      </p:pic>
      <p:pic>
        <p:nvPicPr>
          <p:cNvPr id="38" name="Picture 37" descr="A picture containing bottle&#10;&#10;Description automatically generated">
            <a:extLst>
              <a:ext uri="{FF2B5EF4-FFF2-40B4-BE49-F238E27FC236}">
                <a16:creationId xmlns:a16="http://schemas.microsoft.com/office/drawing/2014/main" id="{FCAB812F-9B12-4247-916D-EB533C011B4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530" y="2680960"/>
            <a:ext cx="611918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B12EFAA-3789-42CB-A53B-D7BC424A5E2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4104" y="3993507"/>
            <a:ext cx="522752" cy="584616"/>
          </a:xfrm>
          <a:prstGeom prst="rect">
            <a:avLst/>
          </a:prstGeom>
        </p:spPr>
      </p:pic>
      <p:pic>
        <p:nvPicPr>
          <p:cNvPr id="44" name="Picture 2" descr="20 years of making a difference">
            <a:extLst>
              <a:ext uri="{FF2B5EF4-FFF2-40B4-BE49-F238E27FC236}">
                <a16:creationId xmlns:a16="http://schemas.microsoft.com/office/drawing/2014/main" id="{5268B0C2-F75B-4CC0-8F50-647423E792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33209" y="3973528"/>
            <a:ext cx="605272" cy="60618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F078B91-7CAB-49D3-A0D3-A806F1FDF48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4696" y="3973528"/>
            <a:ext cx="1174472" cy="60617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BD09E52-2911-4322-A346-E2E9137303C6}"/>
              </a:ext>
            </a:extLst>
          </p:cNvPr>
          <p:cNvCxnSpPr>
            <a:cxnSpLocks/>
          </p:cNvCxnSpPr>
          <p:nvPr/>
        </p:nvCxnSpPr>
        <p:spPr>
          <a:xfrm>
            <a:off x="323850" y="3809010"/>
            <a:ext cx="8496300" cy="2173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10A177-B3EE-4E34-808B-B619C94BE682}"/>
              </a:ext>
            </a:extLst>
          </p:cNvPr>
          <p:cNvGrpSpPr/>
          <p:nvPr/>
        </p:nvGrpSpPr>
        <p:grpSpPr>
          <a:xfrm>
            <a:off x="2020287" y="2571750"/>
            <a:ext cx="4695415" cy="1236880"/>
            <a:chOff x="2020287" y="1016606"/>
            <a:chExt cx="4695415" cy="3431850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187A873-1EA5-4749-9CD5-30E205372D6C}"/>
                </a:ext>
              </a:extLst>
            </p:cNvPr>
            <p:cNvCxnSpPr/>
            <p:nvPr/>
          </p:nvCxnSpPr>
          <p:spPr>
            <a:xfrm>
              <a:off x="2020287" y="1016606"/>
              <a:ext cx="0" cy="3431850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B477913-6C9C-4838-8280-657DBD5DA26A}"/>
                </a:ext>
              </a:extLst>
            </p:cNvPr>
            <p:cNvCxnSpPr/>
            <p:nvPr/>
          </p:nvCxnSpPr>
          <p:spPr>
            <a:xfrm>
              <a:off x="3716724" y="1016606"/>
              <a:ext cx="0" cy="3431850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DD79C72-9931-442A-A45F-F9BBB9115353}"/>
                </a:ext>
              </a:extLst>
            </p:cNvPr>
            <p:cNvCxnSpPr/>
            <p:nvPr/>
          </p:nvCxnSpPr>
          <p:spPr>
            <a:xfrm>
              <a:off x="5195345" y="1016606"/>
              <a:ext cx="0" cy="3431850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9CB7554-4F1B-4F5C-901D-B31A6CB81152}"/>
                </a:ext>
              </a:extLst>
            </p:cNvPr>
            <p:cNvCxnSpPr/>
            <p:nvPr/>
          </p:nvCxnSpPr>
          <p:spPr>
            <a:xfrm>
              <a:off x="6715702" y="1016606"/>
              <a:ext cx="0" cy="3431850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62E1236-1F99-4F36-A148-0110B50F06FD}"/>
              </a:ext>
            </a:extLst>
          </p:cNvPr>
          <p:cNvGrpSpPr/>
          <p:nvPr/>
        </p:nvGrpSpPr>
        <p:grpSpPr>
          <a:xfrm>
            <a:off x="1790439" y="3815613"/>
            <a:ext cx="5737286" cy="867979"/>
            <a:chOff x="1790439" y="3027999"/>
            <a:chExt cx="5737286" cy="1402667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5F6DB44-99B2-45C0-8706-0AFFD17DC2A6}"/>
                </a:ext>
              </a:extLst>
            </p:cNvPr>
            <p:cNvCxnSpPr/>
            <p:nvPr/>
          </p:nvCxnSpPr>
          <p:spPr>
            <a:xfrm>
              <a:off x="1790439" y="3027999"/>
              <a:ext cx="0" cy="1402667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00C2C9E-8567-4DAF-A734-E2B444FDE7A7}"/>
                </a:ext>
              </a:extLst>
            </p:cNvPr>
            <p:cNvCxnSpPr/>
            <p:nvPr/>
          </p:nvCxnSpPr>
          <p:spPr>
            <a:xfrm>
              <a:off x="3521925" y="3027999"/>
              <a:ext cx="0" cy="1402667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5CDECD5-954E-47D6-A14A-EDDC51AD28F4}"/>
                </a:ext>
              </a:extLst>
            </p:cNvPr>
            <p:cNvCxnSpPr/>
            <p:nvPr/>
          </p:nvCxnSpPr>
          <p:spPr>
            <a:xfrm>
              <a:off x="5107335" y="3027999"/>
              <a:ext cx="0" cy="1402667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D4196C0-2707-4CDC-AE7A-C7944F12412E}"/>
                </a:ext>
              </a:extLst>
            </p:cNvPr>
            <p:cNvCxnSpPr/>
            <p:nvPr/>
          </p:nvCxnSpPr>
          <p:spPr>
            <a:xfrm>
              <a:off x="6303234" y="3027999"/>
              <a:ext cx="0" cy="1402667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9AB8A10-D8E5-4D92-9DD8-00FE9BEF34CE}"/>
                </a:ext>
              </a:extLst>
            </p:cNvPr>
            <p:cNvCxnSpPr/>
            <p:nvPr/>
          </p:nvCxnSpPr>
          <p:spPr>
            <a:xfrm>
              <a:off x="7527725" y="3027999"/>
              <a:ext cx="0" cy="1402667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97F567-05F4-D113-CBBA-A03B5E2BB450}"/>
              </a:ext>
            </a:extLst>
          </p:cNvPr>
          <p:cNvGrpSpPr/>
          <p:nvPr/>
        </p:nvGrpSpPr>
        <p:grpSpPr>
          <a:xfrm>
            <a:off x="324245" y="1175482"/>
            <a:ext cx="8481393" cy="1135096"/>
            <a:chOff x="324245" y="1175482"/>
            <a:chExt cx="8481393" cy="113509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9CE207C-8DE5-DFA2-E2DC-50C4EB29839C}"/>
                </a:ext>
              </a:extLst>
            </p:cNvPr>
            <p:cNvSpPr/>
            <p:nvPr/>
          </p:nvSpPr>
          <p:spPr>
            <a:xfrm>
              <a:off x="324245" y="1175482"/>
              <a:ext cx="1008001" cy="1135096"/>
            </a:xfrm>
            <a:custGeom>
              <a:avLst/>
              <a:gdLst>
                <a:gd name="connsiteX0" fmla="*/ 0 w 1008001"/>
                <a:gd name="connsiteY0" fmla="*/ 168004 h 1135096"/>
                <a:gd name="connsiteX1" fmla="*/ 168004 w 1008001"/>
                <a:gd name="connsiteY1" fmla="*/ 0 h 1135096"/>
                <a:gd name="connsiteX2" fmla="*/ 839997 w 1008001"/>
                <a:gd name="connsiteY2" fmla="*/ 0 h 1135096"/>
                <a:gd name="connsiteX3" fmla="*/ 1008001 w 1008001"/>
                <a:gd name="connsiteY3" fmla="*/ 168004 h 1135096"/>
                <a:gd name="connsiteX4" fmla="*/ 1008001 w 1008001"/>
                <a:gd name="connsiteY4" fmla="*/ 967092 h 1135096"/>
                <a:gd name="connsiteX5" fmla="*/ 839997 w 1008001"/>
                <a:gd name="connsiteY5" fmla="*/ 1135096 h 1135096"/>
                <a:gd name="connsiteX6" fmla="*/ 168004 w 1008001"/>
                <a:gd name="connsiteY6" fmla="*/ 1135096 h 1135096"/>
                <a:gd name="connsiteX7" fmla="*/ 0 w 1008001"/>
                <a:gd name="connsiteY7" fmla="*/ 967092 h 1135096"/>
                <a:gd name="connsiteX8" fmla="*/ 0 w 1008001"/>
                <a:gd name="connsiteY8" fmla="*/ 168004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001" h="1135096">
                  <a:moveTo>
                    <a:pt x="0" y="168004"/>
                  </a:moveTo>
                  <a:cubicBezTo>
                    <a:pt x="0" y="75218"/>
                    <a:pt x="75218" y="0"/>
                    <a:pt x="168004" y="0"/>
                  </a:cubicBezTo>
                  <a:lnTo>
                    <a:pt x="839997" y="0"/>
                  </a:lnTo>
                  <a:cubicBezTo>
                    <a:pt x="932783" y="0"/>
                    <a:pt x="1008001" y="75218"/>
                    <a:pt x="1008001" y="168004"/>
                  </a:cubicBezTo>
                  <a:lnTo>
                    <a:pt x="1008001" y="967092"/>
                  </a:lnTo>
                  <a:cubicBezTo>
                    <a:pt x="1008001" y="1059878"/>
                    <a:pt x="932783" y="1135096"/>
                    <a:pt x="839997" y="1135096"/>
                  </a:cubicBezTo>
                  <a:lnTo>
                    <a:pt x="168004" y="1135096"/>
                  </a:lnTo>
                  <a:cubicBezTo>
                    <a:pt x="75218" y="1135096"/>
                    <a:pt x="0" y="1059878"/>
                    <a:pt x="0" y="967092"/>
                  </a:cubicBezTo>
                  <a:lnTo>
                    <a:pt x="0" y="168004"/>
                  </a:lnTo>
                  <a:close/>
                </a:path>
              </a:pathLst>
            </a:custGeom>
            <a:ln w="3175">
              <a:solidFill>
                <a:schemeClr val="accent1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497" tIns="83497" rIns="83497" bIns="83497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/>
                <a:t>Sify is a Niche Player in Gartner’s MQ for Managed Network Services </a:t>
              </a:r>
              <a:br>
                <a:rPr lang="en-US" sz="900" kern="1200" dirty="0"/>
              </a:br>
              <a:r>
                <a:rPr lang="en-US" sz="900" kern="1200" dirty="0"/>
                <a:t>Global 2021</a:t>
              </a:r>
              <a:endParaRPr lang="en-IN" sz="900" kern="1200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DE846BD-B01A-80AD-9037-1F763A4EE5C3}"/>
                </a:ext>
              </a:extLst>
            </p:cNvPr>
            <p:cNvSpPr/>
            <p:nvPr/>
          </p:nvSpPr>
          <p:spPr>
            <a:xfrm>
              <a:off x="1377443" y="1175482"/>
              <a:ext cx="1112179" cy="1135096"/>
            </a:xfrm>
            <a:custGeom>
              <a:avLst/>
              <a:gdLst>
                <a:gd name="connsiteX0" fmla="*/ 0 w 1112179"/>
                <a:gd name="connsiteY0" fmla="*/ 185367 h 1135096"/>
                <a:gd name="connsiteX1" fmla="*/ 185367 w 1112179"/>
                <a:gd name="connsiteY1" fmla="*/ 0 h 1135096"/>
                <a:gd name="connsiteX2" fmla="*/ 926812 w 1112179"/>
                <a:gd name="connsiteY2" fmla="*/ 0 h 1135096"/>
                <a:gd name="connsiteX3" fmla="*/ 1112179 w 1112179"/>
                <a:gd name="connsiteY3" fmla="*/ 185367 h 1135096"/>
                <a:gd name="connsiteX4" fmla="*/ 1112179 w 1112179"/>
                <a:gd name="connsiteY4" fmla="*/ 949729 h 1135096"/>
                <a:gd name="connsiteX5" fmla="*/ 926812 w 1112179"/>
                <a:gd name="connsiteY5" fmla="*/ 1135096 h 1135096"/>
                <a:gd name="connsiteX6" fmla="*/ 185367 w 1112179"/>
                <a:gd name="connsiteY6" fmla="*/ 1135096 h 1135096"/>
                <a:gd name="connsiteX7" fmla="*/ 0 w 1112179"/>
                <a:gd name="connsiteY7" fmla="*/ 949729 h 1135096"/>
                <a:gd name="connsiteX8" fmla="*/ 0 w 1112179"/>
                <a:gd name="connsiteY8" fmla="*/ 185367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2179" h="1135096">
                  <a:moveTo>
                    <a:pt x="0" y="185367"/>
                  </a:moveTo>
                  <a:cubicBezTo>
                    <a:pt x="0" y="82992"/>
                    <a:pt x="82992" y="0"/>
                    <a:pt x="185367" y="0"/>
                  </a:cubicBezTo>
                  <a:lnTo>
                    <a:pt x="926812" y="0"/>
                  </a:lnTo>
                  <a:cubicBezTo>
                    <a:pt x="1029187" y="0"/>
                    <a:pt x="1112179" y="82992"/>
                    <a:pt x="1112179" y="185367"/>
                  </a:cubicBezTo>
                  <a:lnTo>
                    <a:pt x="1112179" y="949729"/>
                  </a:lnTo>
                  <a:cubicBezTo>
                    <a:pt x="1112179" y="1052104"/>
                    <a:pt x="1029187" y="1135096"/>
                    <a:pt x="926812" y="1135096"/>
                  </a:cubicBezTo>
                  <a:lnTo>
                    <a:pt x="185367" y="1135096"/>
                  </a:lnTo>
                  <a:cubicBezTo>
                    <a:pt x="82992" y="1135096"/>
                    <a:pt x="0" y="1052104"/>
                    <a:pt x="0" y="949729"/>
                  </a:cubicBezTo>
                  <a:lnTo>
                    <a:pt x="0" y="185367"/>
                  </a:lnTo>
                  <a:close/>
                </a:path>
              </a:pathLst>
            </a:custGeom>
            <a:solidFill>
              <a:srgbClr val="4F81BD">
                <a:lumMod val="7500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582" tIns="88582" rIns="88582" bIns="88582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Recognition</a:t>
              </a:r>
              <a:r>
                <a:rPr lang="en-US" sz="900" kern="1200" dirty="0"/>
                <a:t> in Market Guide for Public Cloud Managed and Professional Services Providers APAC 2021</a:t>
              </a:r>
              <a:endParaRPr lang="en-IN" sz="900" kern="1200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B97FD36-C550-8F41-A6DF-731DC8FC09C3}"/>
                </a:ext>
              </a:extLst>
            </p:cNvPr>
            <p:cNvSpPr/>
            <p:nvPr/>
          </p:nvSpPr>
          <p:spPr>
            <a:xfrm>
              <a:off x="2534818" y="1175482"/>
              <a:ext cx="817698" cy="1135096"/>
            </a:xfrm>
            <a:custGeom>
              <a:avLst/>
              <a:gdLst>
                <a:gd name="connsiteX0" fmla="*/ 0 w 817698"/>
                <a:gd name="connsiteY0" fmla="*/ 136286 h 1135096"/>
                <a:gd name="connsiteX1" fmla="*/ 136286 w 817698"/>
                <a:gd name="connsiteY1" fmla="*/ 0 h 1135096"/>
                <a:gd name="connsiteX2" fmla="*/ 681412 w 817698"/>
                <a:gd name="connsiteY2" fmla="*/ 0 h 1135096"/>
                <a:gd name="connsiteX3" fmla="*/ 817698 w 817698"/>
                <a:gd name="connsiteY3" fmla="*/ 136286 h 1135096"/>
                <a:gd name="connsiteX4" fmla="*/ 817698 w 817698"/>
                <a:gd name="connsiteY4" fmla="*/ 998810 h 1135096"/>
                <a:gd name="connsiteX5" fmla="*/ 681412 w 817698"/>
                <a:gd name="connsiteY5" fmla="*/ 1135096 h 1135096"/>
                <a:gd name="connsiteX6" fmla="*/ 136286 w 817698"/>
                <a:gd name="connsiteY6" fmla="*/ 1135096 h 1135096"/>
                <a:gd name="connsiteX7" fmla="*/ 0 w 817698"/>
                <a:gd name="connsiteY7" fmla="*/ 998810 h 1135096"/>
                <a:gd name="connsiteX8" fmla="*/ 0 w 817698"/>
                <a:gd name="connsiteY8" fmla="*/ 136286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698" h="1135096">
                  <a:moveTo>
                    <a:pt x="0" y="136286"/>
                  </a:moveTo>
                  <a:cubicBezTo>
                    <a:pt x="0" y="61017"/>
                    <a:pt x="61017" y="0"/>
                    <a:pt x="136286" y="0"/>
                  </a:cubicBezTo>
                  <a:lnTo>
                    <a:pt x="681412" y="0"/>
                  </a:lnTo>
                  <a:cubicBezTo>
                    <a:pt x="756681" y="0"/>
                    <a:pt x="817698" y="61017"/>
                    <a:pt x="817698" y="136286"/>
                  </a:cubicBezTo>
                  <a:lnTo>
                    <a:pt x="817698" y="998810"/>
                  </a:lnTo>
                  <a:cubicBezTo>
                    <a:pt x="817698" y="1074079"/>
                    <a:pt x="756681" y="1135096"/>
                    <a:pt x="681412" y="1135096"/>
                  </a:cubicBezTo>
                  <a:lnTo>
                    <a:pt x="136286" y="1135096"/>
                  </a:lnTo>
                  <a:cubicBezTo>
                    <a:pt x="61017" y="1135096"/>
                    <a:pt x="0" y="1074079"/>
                    <a:pt x="0" y="998810"/>
                  </a:cubicBezTo>
                  <a:lnTo>
                    <a:pt x="0" y="136286"/>
                  </a:lnTo>
                  <a:close/>
                </a:path>
              </a:pathLst>
            </a:cu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4207" tIns="74207" rIns="74207" bIns="74207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Recognition in Market Guide for Backup as a Service 2021</a:t>
              </a:r>
              <a:endParaRPr lang="en-IN" sz="900" kern="1200" dirty="0">
                <a:solidFill>
                  <a:prstClr val="white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BE8D806-2ECC-5596-FCF7-BD9F66364191}"/>
                </a:ext>
              </a:extLst>
            </p:cNvPr>
            <p:cNvSpPr/>
            <p:nvPr/>
          </p:nvSpPr>
          <p:spPr>
            <a:xfrm>
              <a:off x="3397713" y="1175482"/>
              <a:ext cx="1051105" cy="1135096"/>
            </a:xfrm>
            <a:custGeom>
              <a:avLst/>
              <a:gdLst>
                <a:gd name="connsiteX0" fmla="*/ 0 w 1051105"/>
                <a:gd name="connsiteY0" fmla="*/ 175188 h 1135096"/>
                <a:gd name="connsiteX1" fmla="*/ 175188 w 1051105"/>
                <a:gd name="connsiteY1" fmla="*/ 0 h 1135096"/>
                <a:gd name="connsiteX2" fmla="*/ 875917 w 1051105"/>
                <a:gd name="connsiteY2" fmla="*/ 0 h 1135096"/>
                <a:gd name="connsiteX3" fmla="*/ 1051105 w 1051105"/>
                <a:gd name="connsiteY3" fmla="*/ 175188 h 1135096"/>
                <a:gd name="connsiteX4" fmla="*/ 1051105 w 1051105"/>
                <a:gd name="connsiteY4" fmla="*/ 959908 h 1135096"/>
                <a:gd name="connsiteX5" fmla="*/ 875917 w 1051105"/>
                <a:gd name="connsiteY5" fmla="*/ 1135096 h 1135096"/>
                <a:gd name="connsiteX6" fmla="*/ 175188 w 1051105"/>
                <a:gd name="connsiteY6" fmla="*/ 1135096 h 1135096"/>
                <a:gd name="connsiteX7" fmla="*/ 0 w 1051105"/>
                <a:gd name="connsiteY7" fmla="*/ 959908 h 1135096"/>
                <a:gd name="connsiteX8" fmla="*/ 0 w 1051105"/>
                <a:gd name="connsiteY8" fmla="*/ 175188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105" h="1135096">
                  <a:moveTo>
                    <a:pt x="0" y="175188"/>
                  </a:moveTo>
                  <a:cubicBezTo>
                    <a:pt x="0" y="78434"/>
                    <a:pt x="78434" y="0"/>
                    <a:pt x="175188" y="0"/>
                  </a:cubicBezTo>
                  <a:lnTo>
                    <a:pt x="875917" y="0"/>
                  </a:lnTo>
                  <a:cubicBezTo>
                    <a:pt x="972671" y="0"/>
                    <a:pt x="1051105" y="78434"/>
                    <a:pt x="1051105" y="175188"/>
                  </a:cubicBezTo>
                  <a:lnTo>
                    <a:pt x="1051105" y="959908"/>
                  </a:lnTo>
                  <a:cubicBezTo>
                    <a:pt x="1051105" y="1056662"/>
                    <a:pt x="972671" y="1135096"/>
                    <a:pt x="875917" y="1135096"/>
                  </a:cubicBezTo>
                  <a:lnTo>
                    <a:pt x="175188" y="1135096"/>
                  </a:lnTo>
                  <a:cubicBezTo>
                    <a:pt x="78434" y="1135096"/>
                    <a:pt x="0" y="1056662"/>
                    <a:pt x="0" y="959908"/>
                  </a:cubicBezTo>
                  <a:lnTo>
                    <a:pt x="0" y="175188"/>
                  </a:lnTo>
                  <a:close/>
                </a:path>
              </a:pathLst>
            </a:custGeom>
            <a:solidFill>
              <a:srgbClr val="4F81BD">
                <a:lumMod val="7500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601" tIns="85601" rIns="85601" bIns="85601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Recognition in Market Guide for Security Testing &amp; Consulting Services in India 2021</a:t>
              </a:r>
              <a:endParaRPr lang="en-IN" sz="900" kern="1200" dirty="0">
                <a:solidFill>
                  <a:prstClr val="white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3974CD8-E7F5-1997-4189-A16BBE3D6F21}"/>
                </a:ext>
              </a:extLst>
            </p:cNvPr>
            <p:cNvSpPr/>
            <p:nvPr/>
          </p:nvSpPr>
          <p:spPr>
            <a:xfrm>
              <a:off x="4494015" y="1175482"/>
              <a:ext cx="1175878" cy="1135096"/>
            </a:xfrm>
            <a:custGeom>
              <a:avLst/>
              <a:gdLst>
                <a:gd name="connsiteX0" fmla="*/ 0 w 1175878"/>
                <a:gd name="connsiteY0" fmla="*/ 189186 h 1135096"/>
                <a:gd name="connsiteX1" fmla="*/ 189186 w 1175878"/>
                <a:gd name="connsiteY1" fmla="*/ 0 h 1135096"/>
                <a:gd name="connsiteX2" fmla="*/ 986692 w 1175878"/>
                <a:gd name="connsiteY2" fmla="*/ 0 h 1135096"/>
                <a:gd name="connsiteX3" fmla="*/ 1175878 w 1175878"/>
                <a:gd name="connsiteY3" fmla="*/ 189186 h 1135096"/>
                <a:gd name="connsiteX4" fmla="*/ 1175878 w 1175878"/>
                <a:gd name="connsiteY4" fmla="*/ 945910 h 1135096"/>
                <a:gd name="connsiteX5" fmla="*/ 986692 w 1175878"/>
                <a:gd name="connsiteY5" fmla="*/ 1135096 h 1135096"/>
                <a:gd name="connsiteX6" fmla="*/ 189186 w 1175878"/>
                <a:gd name="connsiteY6" fmla="*/ 1135096 h 1135096"/>
                <a:gd name="connsiteX7" fmla="*/ 0 w 1175878"/>
                <a:gd name="connsiteY7" fmla="*/ 945910 h 1135096"/>
                <a:gd name="connsiteX8" fmla="*/ 0 w 1175878"/>
                <a:gd name="connsiteY8" fmla="*/ 189186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5878" h="1135096">
                  <a:moveTo>
                    <a:pt x="0" y="189186"/>
                  </a:moveTo>
                  <a:cubicBezTo>
                    <a:pt x="0" y="84701"/>
                    <a:pt x="84701" y="0"/>
                    <a:pt x="189186" y="0"/>
                  </a:cubicBezTo>
                  <a:lnTo>
                    <a:pt x="986692" y="0"/>
                  </a:lnTo>
                  <a:cubicBezTo>
                    <a:pt x="1091177" y="0"/>
                    <a:pt x="1175878" y="84701"/>
                    <a:pt x="1175878" y="189186"/>
                  </a:cubicBezTo>
                  <a:lnTo>
                    <a:pt x="1175878" y="945910"/>
                  </a:lnTo>
                  <a:cubicBezTo>
                    <a:pt x="1175878" y="1050395"/>
                    <a:pt x="1091177" y="1135096"/>
                    <a:pt x="986692" y="1135096"/>
                  </a:cubicBezTo>
                  <a:lnTo>
                    <a:pt x="189186" y="1135096"/>
                  </a:lnTo>
                  <a:cubicBezTo>
                    <a:pt x="84701" y="1135096"/>
                    <a:pt x="0" y="1050395"/>
                    <a:pt x="0" y="945910"/>
                  </a:cubicBezTo>
                  <a:lnTo>
                    <a:pt x="0" y="189186"/>
                  </a:lnTo>
                  <a:close/>
                </a:path>
              </a:pathLst>
            </a:cu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9701" tIns="89701" rIns="89701" bIns="89701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Notable vendor in MQ for Data Center Outsourcing and Hybrid Infrastructure Managed Services, APAC 2019</a:t>
              </a:r>
              <a:endParaRPr lang="en-IN" sz="900" kern="1200" dirty="0">
                <a:solidFill>
                  <a:prstClr val="white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3050F49-2CB6-31E6-8270-0C6090D24F2E}"/>
                </a:ext>
              </a:extLst>
            </p:cNvPr>
            <p:cNvSpPr/>
            <p:nvPr/>
          </p:nvSpPr>
          <p:spPr>
            <a:xfrm>
              <a:off x="5715090" y="1175482"/>
              <a:ext cx="1051105" cy="1135096"/>
            </a:xfrm>
            <a:custGeom>
              <a:avLst/>
              <a:gdLst>
                <a:gd name="connsiteX0" fmla="*/ 0 w 1051105"/>
                <a:gd name="connsiteY0" fmla="*/ 175188 h 1135096"/>
                <a:gd name="connsiteX1" fmla="*/ 175188 w 1051105"/>
                <a:gd name="connsiteY1" fmla="*/ 0 h 1135096"/>
                <a:gd name="connsiteX2" fmla="*/ 875917 w 1051105"/>
                <a:gd name="connsiteY2" fmla="*/ 0 h 1135096"/>
                <a:gd name="connsiteX3" fmla="*/ 1051105 w 1051105"/>
                <a:gd name="connsiteY3" fmla="*/ 175188 h 1135096"/>
                <a:gd name="connsiteX4" fmla="*/ 1051105 w 1051105"/>
                <a:gd name="connsiteY4" fmla="*/ 959908 h 1135096"/>
                <a:gd name="connsiteX5" fmla="*/ 875917 w 1051105"/>
                <a:gd name="connsiteY5" fmla="*/ 1135096 h 1135096"/>
                <a:gd name="connsiteX6" fmla="*/ 175188 w 1051105"/>
                <a:gd name="connsiteY6" fmla="*/ 1135096 h 1135096"/>
                <a:gd name="connsiteX7" fmla="*/ 0 w 1051105"/>
                <a:gd name="connsiteY7" fmla="*/ 959908 h 1135096"/>
                <a:gd name="connsiteX8" fmla="*/ 0 w 1051105"/>
                <a:gd name="connsiteY8" fmla="*/ 175188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105" h="1135096">
                  <a:moveTo>
                    <a:pt x="0" y="175188"/>
                  </a:moveTo>
                  <a:cubicBezTo>
                    <a:pt x="0" y="78434"/>
                    <a:pt x="78434" y="0"/>
                    <a:pt x="175188" y="0"/>
                  </a:cubicBezTo>
                  <a:lnTo>
                    <a:pt x="875917" y="0"/>
                  </a:lnTo>
                  <a:cubicBezTo>
                    <a:pt x="972671" y="0"/>
                    <a:pt x="1051105" y="78434"/>
                    <a:pt x="1051105" y="175188"/>
                  </a:cubicBezTo>
                  <a:lnTo>
                    <a:pt x="1051105" y="959908"/>
                  </a:lnTo>
                  <a:cubicBezTo>
                    <a:pt x="1051105" y="1056662"/>
                    <a:pt x="972671" y="1135096"/>
                    <a:pt x="875917" y="1135096"/>
                  </a:cubicBezTo>
                  <a:lnTo>
                    <a:pt x="175188" y="1135096"/>
                  </a:lnTo>
                  <a:cubicBezTo>
                    <a:pt x="78434" y="1135096"/>
                    <a:pt x="0" y="1056662"/>
                    <a:pt x="0" y="959908"/>
                  </a:cubicBezTo>
                  <a:lnTo>
                    <a:pt x="0" y="175188"/>
                  </a:lnTo>
                  <a:close/>
                </a:path>
              </a:pathLst>
            </a:custGeom>
            <a:solidFill>
              <a:srgbClr val="4F81BD">
                <a:lumMod val="7500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601" tIns="85601" rIns="85601" bIns="85601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Recognition in Critical Capabilities for Managed Hybrid Cloud Hosting APAC 2018</a:t>
              </a:r>
              <a:endParaRPr lang="en-IN" sz="900" kern="1200" dirty="0">
                <a:solidFill>
                  <a:prstClr val="white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D28DCE-C9AF-3710-679F-F9126EE2D82F}"/>
                </a:ext>
              </a:extLst>
            </p:cNvPr>
            <p:cNvSpPr/>
            <p:nvPr/>
          </p:nvSpPr>
          <p:spPr>
            <a:xfrm>
              <a:off x="6811392" y="1175482"/>
              <a:ext cx="897944" cy="1135096"/>
            </a:xfrm>
            <a:custGeom>
              <a:avLst/>
              <a:gdLst>
                <a:gd name="connsiteX0" fmla="*/ 0 w 897944"/>
                <a:gd name="connsiteY0" fmla="*/ 149660 h 1135096"/>
                <a:gd name="connsiteX1" fmla="*/ 149660 w 897944"/>
                <a:gd name="connsiteY1" fmla="*/ 0 h 1135096"/>
                <a:gd name="connsiteX2" fmla="*/ 748284 w 897944"/>
                <a:gd name="connsiteY2" fmla="*/ 0 h 1135096"/>
                <a:gd name="connsiteX3" fmla="*/ 897944 w 897944"/>
                <a:gd name="connsiteY3" fmla="*/ 149660 h 1135096"/>
                <a:gd name="connsiteX4" fmla="*/ 897944 w 897944"/>
                <a:gd name="connsiteY4" fmla="*/ 985436 h 1135096"/>
                <a:gd name="connsiteX5" fmla="*/ 748284 w 897944"/>
                <a:gd name="connsiteY5" fmla="*/ 1135096 h 1135096"/>
                <a:gd name="connsiteX6" fmla="*/ 149660 w 897944"/>
                <a:gd name="connsiteY6" fmla="*/ 1135096 h 1135096"/>
                <a:gd name="connsiteX7" fmla="*/ 0 w 897944"/>
                <a:gd name="connsiteY7" fmla="*/ 985436 h 1135096"/>
                <a:gd name="connsiteX8" fmla="*/ 0 w 897944"/>
                <a:gd name="connsiteY8" fmla="*/ 149660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7944" h="1135096">
                  <a:moveTo>
                    <a:pt x="0" y="149660"/>
                  </a:moveTo>
                  <a:cubicBezTo>
                    <a:pt x="0" y="67005"/>
                    <a:pt x="67005" y="0"/>
                    <a:pt x="149660" y="0"/>
                  </a:cubicBezTo>
                  <a:lnTo>
                    <a:pt x="748284" y="0"/>
                  </a:lnTo>
                  <a:cubicBezTo>
                    <a:pt x="830939" y="0"/>
                    <a:pt x="897944" y="67005"/>
                    <a:pt x="897944" y="149660"/>
                  </a:cubicBezTo>
                  <a:lnTo>
                    <a:pt x="897944" y="985436"/>
                  </a:lnTo>
                  <a:cubicBezTo>
                    <a:pt x="897944" y="1068091"/>
                    <a:pt x="830939" y="1135096"/>
                    <a:pt x="748284" y="1135096"/>
                  </a:cubicBezTo>
                  <a:lnTo>
                    <a:pt x="149660" y="1135096"/>
                  </a:lnTo>
                  <a:cubicBezTo>
                    <a:pt x="67005" y="1135096"/>
                    <a:pt x="0" y="1068091"/>
                    <a:pt x="0" y="985436"/>
                  </a:cubicBezTo>
                  <a:lnTo>
                    <a:pt x="0" y="149660"/>
                  </a:lnTo>
                  <a:close/>
                </a:path>
              </a:pathLst>
            </a:cu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124" tIns="78124" rIns="78124" bIns="78124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Recognition in Market Guide for Top Data Center Service Providers 2018</a:t>
              </a:r>
              <a:endParaRPr lang="en-IN" sz="900" kern="1200" dirty="0">
                <a:solidFill>
                  <a:prstClr val="white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E256604-37DB-3220-FB1C-E3B4306B7CB3}"/>
                </a:ext>
              </a:extLst>
            </p:cNvPr>
            <p:cNvSpPr/>
            <p:nvPr/>
          </p:nvSpPr>
          <p:spPr>
            <a:xfrm>
              <a:off x="7754533" y="1175482"/>
              <a:ext cx="1051105" cy="1135096"/>
            </a:xfrm>
            <a:custGeom>
              <a:avLst/>
              <a:gdLst>
                <a:gd name="connsiteX0" fmla="*/ 0 w 1051105"/>
                <a:gd name="connsiteY0" fmla="*/ 175188 h 1135096"/>
                <a:gd name="connsiteX1" fmla="*/ 175188 w 1051105"/>
                <a:gd name="connsiteY1" fmla="*/ 0 h 1135096"/>
                <a:gd name="connsiteX2" fmla="*/ 875917 w 1051105"/>
                <a:gd name="connsiteY2" fmla="*/ 0 h 1135096"/>
                <a:gd name="connsiteX3" fmla="*/ 1051105 w 1051105"/>
                <a:gd name="connsiteY3" fmla="*/ 175188 h 1135096"/>
                <a:gd name="connsiteX4" fmla="*/ 1051105 w 1051105"/>
                <a:gd name="connsiteY4" fmla="*/ 959908 h 1135096"/>
                <a:gd name="connsiteX5" fmla="*/ 875917 w 1051105"/>
                <a:gd name="connsiteY5" fmla="*/ 1135096 h 1135096"/>
                <a:gd name="connsiteX6" fmla="*/ 175188 w 1051105"/>
                <a:gd name="connsiteY6" fmla="*/ 1135096 h 1135096"/>
                <a:gd name="connsiteX7" fmla="*/ 0 w 1051105"/>
                <a:gd name="connsiteY7" fmla="*/ 959908 h 1135096"/>
                <a:gd name="connsiteX8" fmla="*/ 0 w 1051105"/>
                <a:gd name="connsiteY8" fmla="*/ 175188 h 11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105" h="1135096">
                  <a:moveTo>
                    <a:pt x="0" y="175188"/>
                  </a:moveTo>
                  <a:cubicBezTo>
                    <a:pt x="0" y="78434"/>
                    <a:pt x="78434" y="0"/>
                    <a:pt x="175188" y="0"/>
                  </a:cubicBezTo>
                  <a:lnTo>
                    <a:pt x="875917" y="0"/>
                  </a:lnTo>
                  <a:cubicBezTo>
                    <a:pt x="972671" y="0"/>
                    <a:pt x="1051105" y="78434"/>
                    <a:pt x="1051105" y="175188"/>
                  </a:cubicBezTo>
                  <a:lnTo>
                    <a:pt x="1051105" y="959908"/>
                  </a:lnTo>
                  <a:cubicBezTo>
                    <a:pt x="1051105" y="1056662"/>
                    <a:pt x="972671" y="1135096"/>
                    <a:pt x="875917" y="1135096"/>
                  </a:cubicBezTo>
                  <a:lnTo>
                    <a:pt x="175188" y="1135096"/>
                  </a:lnTo>
                  <a:cubicBezTo>
                    <a:pt x="78434" y="1135096"/>
                    <a:pt x="0" y="1056662"/>
                    <a:pt x="0" y="959908"/>
                  </a:cubicBezTo>
                  <a:lnTo>
                    <a:pt x="0" y="175188"/>
                  </a:lnTo>
                  <a:close/>
                </a:path>
              </a:pathLst>
            </a:custGeom>
            <a:solidFill>
              <a:srgbClr val="4F81BD">
                <a:lumMod val="75000"/>
              </a:srgbClr>
            </a:solidFill>
            <a:ln w="3175" cap="flat" cmpd="sng" algn="ctr">
              <a:solidFill>
                <a:srgbClr val="4F81BD">
                  <a:lumMod val="40000"/>
                  <a:lumOff val="60000"/>
                </a:srgbClr>
              </a:solidFill>
              <a:prstDash val="sysDot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601" tIns="85601" rIns="85601" bIns="85601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sz="900" kern="1200" dirty="0">
                  <a:solidFill>
                    <a:prstClr val="white"/>
                  </a:solidFill>
                  <a:latin typeface="Trebuchet MS"/>
                  <a:ea typeface="+mn-ea"/>
                  <a:cs typeface="+mn-cs"/>
                </a:rPr>
                <a:t>Sify in Challenger Quadrant in Gartner MQ for Managed Hybrid Cloud Hosting APAC 2017</a:t>
              </a:r>
              <a:endParaRPr lang="en-IN" sz="900" kern="1200" dirty="0">
                <a:solidFill>
                  <a:prstClr val="white"/>
                </a:solidFill>
                <a:latin typeface="Trebuchet MS"/>
                <a:ea typeface="+mn-ea"/>
                <a:cs typeface="+mn-cs"/>
              </a:endParaRPr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30BAC80C-49AA-46D4-AAF4-E0662E6CD15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9372" y="804817"/>
            <a:ext cx="777255" cy="17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14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63932EE-EBED-38D2-A7F5-400BEC9B7FB5}"/>
              </a:ext>
            </a:extLst>
          </p:cNvPr>
          <p:cNvSpPr/>
          <p:nvPr/>
        </p:nvSpPr>
        <p:spPr>
          <a:xfrm>
            <a:off x="323850" y="987425"/>
            <a:ext cx="8496300" cy="3702596"/>
          </a:xfrm>
          <a:prstGeom prst="roundRect">
            <a:avLst>
              <a:gd name="adj" fmla="val 9342"/>
            </a:avLst>
          </a:prstGeom>
          <a:solidFill>
            <a:schemeClr val="bg1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7" name="Picture 116" descr="Text&#10;&#10;Description automatically generated">
            <a:extLst>
              <a:ext uri="{FF2B5EF4-FFF2-40B4-BE49-F238E27FC236}">
                <a16:creationId xmlns:a16="http://schemas.microsoft.com/office/drawing/2014/main" id="{DEBCCE7D-4A92-4A26-9D29-D7100F7F33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853" y="2112511"/>
            <a:ext cx="1637399" cy="459239"/>
          </a:xfrm>
          <a:prstGeom prst="rect">
            <a:avLst/>
          </a:prstGeom>
        </p:spPr>
      </p:pic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53520285-6B8F-4219-9C20-2E4D193CD1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626" y="2726328"/>
            <a:ext cx="972546" cy="972546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BBF82E4B-F920-4786-B66C-246A15AA82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10515" y="1425764"/>
            <a:ext cx="1078015" cy="367634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B36FD217-FAC4-4AF0-B631-989D7D7CB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92" y="2039031"/>
            <a:ext cx="1078015" cy="53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United India Insurance Logo Vector | PNG - FREE Vector Design - Cdr, Ai,  EPS, PNG, SVG">
            <a:extLst>
              <a:ext uri="{FF2B5EF4-FFF2-40B4-BE49-F238E27FC236}">
                <a16:creationId xmlns:a16="http://schemas.microsoft.com/office/drawing/2014/main" id="{BF7A1092-D9B1-49FC-96E2-8F33EECB2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88" y="2924438"/>
            <a:ext cx="1075727" cy="80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incare Small Finance Bank | Smart Banking | Digital Banking">
            <a:extLst>
              <a:ext uri="{FF2B5EF4-FFF2-40B4-BE49-F238E27FC236}">
                <a16:creationId xmlns:a16="http://schemas.microsoft.com/office/drawing/2014/main" id="{39643098-2772-4EEC-9CC8-22B6613CB2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63"/>
          <a:stretch/>
        </p:blipFill>
        <p:spPr bwMode="auto">
          <a:xfrm>
            <a:off x="3818341" y="2067133"/>
            <a:ext cx="1564664" cy="51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UPPCL - Photos | Facebook">
            <a:extLst>
              <a:ext uri="{FF2B5EF4-FFF2-40B4-BE49-F238E27FC236}">
                <a16:creationId xmlns:a16="http://schemas.microsoft.com/office/drawing/2014/main" id="{E75BB9D9-1BA6-4CB3-BC1B-9830F808A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66" y="3359644"/>
            <a:ext cx="1121450" cy="112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aditya birla clothing online - Hot Sale">
            <a:extLst>
              <a:ext uri="{FF2B5EF4-FFF2-40B4-BE49-F238E27FC236}">
                <a16:creationId xmlns:a16="http://schemas.microsoft.com/office/drawing/2014/main" id="{24F3B869-AFA3-4D3C-8575-78E897A23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03" y="1066361"/>
            <a:ext cx="923746" cy="90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3F84E07-C179-2200-2AEA-0AB02E5521B7}"/>
              </a:ext>
            </a:extLst>
          </p:cNvPr>
          <p:cNvSpPr txBox="1">
            <a:spLocks/>
          </p:cNvSpPr>
          <p:nvPr/>
        </p:nvSpPr>
        <p:spPr>
          <a:xfrm>
            <a:off x="324000" y="292360"/>
            <a:ext cx="8496150" cy="300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en-US" sz="1500" spc="225" dirty="0">
              <a:solidFill>
                <a:prstClr val="black">
                  <a:lumMod val="75000"/>
                  <a:lumOff val="25000"/>
                </a:prstClr>
              </a:solidFill>
              <a:latin typeface="Montserrat SemiBold" panose="00000700000000000000" pitchFamily="2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E42FFB2-58DB-7812-B49F-46B36EB6279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9928" y="1139025"/>
            <a:ext cx="1161192" cy="654373"/>
          </a:xfrm>
          <a:prstGeom prst="rect">
            <a:avLst/>
          </a:prstGeom>
        </p:spPr>
      </p:pic>
      <p:pic>
        <p:nvPicPr>
          <p:cNvPr id="24" name="Picture 2" descr="Redington (India) Limited">
            <a:extLst>
              <a:ext uri="{FF2B5EF4-FFF2-40B4-BE49-F238E27FC236}">
                <a16:creationId xmlns:a16="http://schemas.microsoft.com/office/drawing/2014/main" id="{0FB680C2-C1EB-99B9-1711-CE0F7A04F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712" y="3951094"/>
            <a:ext cx="1521619" cy="42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Yes Bank - Wikipedia">
            <a:extLst>
              <a:ext uri="{FF2B5EF4-FFF2-40B4-BE49-F238E27FC236}">
                <a16:creationId xmlns:a16="http://schemas.microsoft.com/office/drawing/2014/main" id="{3DDA6C56-9225-63B6-974C-CE40B052D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323" y="3882116"/>
            <a:ext cx="1211185" cy="5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7F46C09-8CC4-4483-C445-C147524E5C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9" b="15108"/>
          <a:stretch/>
        </p:blipFill>
        <p:spPr bwMode="auto">
          <a:xfrm>
            <a:off x="7073749" y="2036712"/>
            <a:ext cx="1448332" cy="56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DEC1D0FC-311A-0831-0E30-F378F17406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52" b="26680"/>
          <a:stretch/>
        </p:blipFill>
        <p:spPr bwMode="auto">
          <a:xfrm>
            <a:off x="2104522" y="3898576"/>
            <a:ext cx="1893195" cy="57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25BC4F9-7FF3-8AA7-3B45-E3C515902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77259"/>
            <a:ext cx="8698976" cy="584765"/>
          </a:xfrm>
        </p:spPr>
        <p:txBody>
          <a:bodyPr/>
          <a:lstStyle/>
          <a:p>
            <a:r>
              <a:rPr lang="en-US" sz="2000" dirty="0">
                <a:latin typeface="TheSansOffice" panose="020B0503040302060204" pitchFamily="34" charset="0"/>
              </a:rPr>
              <a:t>KEY SD-WAN DEPLOYMENTS </a:t>
            </a:r>
            <a:br>
              <a:rPr lang="en-US" dirty="0"/>
            </a:br>
            <a:r>
              <a:rPr lang="en-US" sz="1200" b="0" dirty="0"/>
              <a:t>VERTICALS: BFSI, MFG, EDUCATION, HEALTHCARE  | MULTI-OEM, GEOGRAPHICALLY SPREAD</a:t>
            </a:r>
            <a:endParaRPr lang="en-IN" b="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929ADB0-5D82-8AB0-5FCF-6C014DF61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580" y="2757975"/>
            <a:ext cx="1080471" cy="108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274FCB5-83FB-D719-D827-9112EB9C8B3C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18269" b="14018"/>
          <a:stretch/>
        </p:blipFill>
        <p:spPr>
          <a:xfrm>
            <a:off x="5589182" y="3762708"/>
            <a:ext cx="1356571" cy="8591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D99F35-DEAA-A12F-2BE0-FC36C1497E0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400897" y="1273510"/>
            <a:ext cx="1797932" cy="4435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26D1FD-0F22-74D9-A5FE-57C6CDAE50D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791505" y="2091207"/>
            <a:ext cx="951927" cy="6667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E3321C-EF64-F9C5-2359-7CE1E94361F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60928" y="1208562"/>
            <a:ext cx="1302589" cy="520131"/>
          </a:xfrm>
          <a:prstGeom prst="rect">
            <a:avLst/>
          </a:prstGeom>
        </p:spPr>
      </p:pic>
      <p:pic>
        <p:nvPicPr>
          <p:cNvPr id="12" name="Picture 2" descr="shoppers-stop-logo-png">
            <a:extLst>
              <a:ext uri="{FF2B5EF4-FFF2-40B4-BE49-F238E27FC236}">
                <a16:creationId xmlns:a16="http://schemas.microsoft.com/office/drawing/2014/main" id="{F8528D14-E2DF-B6C1-15AA-E77F9BC54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33" y="2819826"/>
            <a:ext cx="1893195" cy="3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BB4910-7AEC-0E79-2000-4F1DF9EF3CC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150475" y="2976183"/>
            <a:ext cx="1388602" cy="70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7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5A95BE-D121-4F1A-83F2-4A1CB6EAE8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785" y="2071255"/>
            <a:ext cx="3996828" cy="497908"/>
          </a:xfrm>
        </p:spPr>
        <p:txBody>
          <a:bodyPr>
            <a:normAutofit/>
          </a:bodyPr>
          <a:lstStyle/>
          <a:p>
            <a:pPr algn="l"/>
            <a:r>
              <a:rPr lang="en-IN" sz="32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51450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"/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4A889-7CB5-055B-33D1-8A933DE42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24" y="152209"/>
            <a:ext cx="8704387" cy="400099"/>
          </a:xfrm>
        </p:spPr>
        <p:txBody>
          <a:bodyPr/>
          <a:lstStyle/>
          <a:p>
            <a:r>
              <a:rPr lang="en-IN" sz="2000" dirty="0">
                <a:latin typeface="TheSansOffice" panose="020B0503040302060204" pitchFamily="34" charset="0"/>
              </a:rPr>
              <a:t>SD-WAN : SIMPLIFYING Network CONNECTIVITY Management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48C9CBB-2377-ED10-FE40-556A4E04CF39}"/>
              </a:ext>
            </a:extLst>
          </p:cNvPr>
          <p:cNvGrpSpPr/>
          <p:nvPr/>
        </p:nvGrpSpPr>
        <p:grpSpPr>
          <a:xfrm>
            <a:off x="251701" y="812053"/>
            <a:ext cx="8892298" cy="4083270"/>
            <a:chOff x="251701" y="812053"/>
            <a:chExt cx="8892298" cy="408327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F207DE3-4384-C1DC-AD40-5A7DCC0937BC}"/>
                </a:ext>
              </a:extLst>
            </p:cNvPr>
            <p:cNvGrpSpPr/>
            <p:nvPr/>
          </p:nvGrpSpPr>
          <p:grpSpPr>
            <a:xfrm>
              <a:off x="6780448" y="812053"/>
              <a:ext cx="2363551" cy="4083270"/>
              <a:chOff x="6641511" y="766282"/>
              <a:chExt cx="2362010" cy="4083270"/>
            </a:xfrm>
          </p:grpSpPr>
          <p:sp>
            <p:nvSpPr>
              <p:cNvPr id="46" name="Shape 281">
                <a:extLst>
                  <a:ext uri="{FF2B5EF4-FFF2-40B4-BE49-F238E27FC236}">
                    <a16:creationId xmlns:a16="http://schemas.microsoft.com/office/drawing/2014/main" id="{DBDDEAE1-42A4-C08C-337F-F286A8552AD8}"/>
                  </a:ext>
                </a:extLst>
              </p:cNvPr>
              <p:cNvSpPr/>
              <p:nvPr/>
            </p:nvSpPr>
            <p:spPr>
              <a:xfrm>
                <a:off x="6642626" y="1028052"/>
                <a:ext cx="2259742" cy="839941"/>
              </a:xfrm>
              <a:prstGeom prst="rect">
                <a:avLst/>
              </a:prstGeom>
              <a:noFill/>
              <a:ln>
                <a:noFill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50800" tIns="50800" rIns="50800" bIns="50800"/>
              <a:lstStyle>
                <a:lvl1pPr>
                  <a:defRPr sz="1800" cap="none" spc="0">
                    <a:solidFill>
                      <a:srgbClr val="5E5E5E"/>
                    </a:solidFill>
                  </a:defRPr>
                </a:lvl1pPr>
              </a:lstStyle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Easily orchestrate configurations 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Enables connectivity for app requirements on-demand</a:t>
                </a:r>
              </a:p>
            </p:txBody>
          </p:sp>
          <p:sp>
            <p:nvSpPr>
              <p:cNvPr id="47" name="Shape 282">
                <a:extLst>
                  <a:ext uri="{FF2B5EF4-FFF2-40B4-BE49-F238E27FC236}">
                    <a16:creationId xmlns:a16="http://schemas.microsoft.com/office/drawing/2014/main" id="{75484872-E883-7B05-F232-39E0F9896CA5}"/>
                  </a:ext>
                </a:extLst>
              </p:cNvPr>
              <p:cNvSpPr/>
              <p:nvPr/>
            </p:nvSpPr>
            <p:spPr>
              <a:xfrm>
                <a:off x="6676163" y="766282"/>
                <a:ext cx="1704963" cy="36491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>
                  <a:lnSpc>
                    <a:spcPct val="80000"/>
                  </a:lnSpc>
                  <a:defRPr sz="4000"/>
                </a:lvl1pPr>
              </a:lstStyle>
              <a:p>
                <a:r>
                  <a:rPr lang="en-US" sz="1200" b="1" dirty="0">
                    <a:solidFill>
                      <a:schemeClr val="bg1"/>
                    </a:solidFill>
                  </a:rPr>
                  <a:t>Web-based consoles</a:t>
                </a:r>
                <a:endParaRPr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Shape 281">
                <a:extLst>
                  <a:ext uri="{FF2B5EF4-FFF2-40B4-BE49-F238E27FC236}">
                    <a16:creationId xmlns:a16="http://schemas.microsoft.com/office/drawing/2014/main" id="{42668880-6BB1-63FB-E1D1-1E366ADFDC00}"/>
                  </a:ext>
                </a:extLst>
              </p:cNvPr>
              <p:cNvSpPr/>
              <p:nvPr/>
            </p:nvSpPr>
            <p:spPr>
              <a:xfrm>
                <a:off x="6655829" y="3763943"/>
                <a:ext cx="2159658" cy="108560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/>
              <a:lstStyle>
                <a:lvl1pPr>
                  <a:defRPr sz="1800" cap="none" spc="0">
                    <a:solidFill>
                      <a:srgbClr val="5E5E5E"/>
                    </a:solidFill>
                  </a:defRPr>
                </a:lvl1pPr>
              </a:lstStyle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Apps managed with policies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Drives down costs 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Improving security, availability &amp; business continuity</a:t>
                </a:r>
                <a:endParaRPr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Shape 282">
                <a:extLst>
                  <a:ext uri="{FF2B5EF4-FFF2-40B4-BE49-F238E27FC236}">
                    <a16:creationId xmlns:a16="http://schemas.microsoft.com/office/drawing/2014/main" id="{96A80D2F-1AA3-1085-A4C3-DE423B6FBE05}"/>
                  </a:ext>
                </a:extLst>
              </p:cNvPr>
              <p:cNvSpPr/>
              <p:nvPr/>
            </p:nvSpPr>
            <p:spPr>
              <a:xfrm>
                <a:off x="6676163" y="3367410"/>
                <a:ext cx="2327358" cy="3561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>
                  <a:lnSpc>
                    <a:spcPct val="80000"/>
                  </a:lnSpc>
                  <a:defRPr sz="4000"/>
                </a:lvl1pPr>
              </a:lstStyle>
              <a:p>
                <a:r>
                  <a:rPr lang="en-US" sz="1200" b="1" dirty="0">
                    <a:solidFill>
                      <a:schemeClr val="bg1"/>
                    </a:solidFill>
                  </a:rPr>
                  <a:t>Fast setups for secure communication</a:t>
                </a:r>
              </a:p>
            </p:txBody>
          </p:sp>
          <p:sp>
            <p:nvSpPr>
              <p:cNvPr id="53" name="Shape 281">
                <a:extLst>
                  <a:ext uri="{FF2B5EF4-FFF2-40B4-BE49-F238E27FC236}">
                    <a16:creationId xmlns:a16="http://schemas.microsoft.com/office/drawing/2014/main" id="{B2865A43-6EA8-1C01-9561-9C2A002419F4}"/>
                  </a:ext>
                </a:extLst>
              </p:cNvPr>
              <p:cNvSpPr/>
              <p:nvPr/>
            </p:nvSpPr>
            <p:spPr>
              <a:xfrm>
                <a:off x="6641511" y="2380436"/>
                <a:ext cx="2173975" cy="7730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/>
              <a:lstStyle>
                <a:lvl1pPr>
                  <a:defRPr sz="1800" cap="none" spc="0">
                    <a:solidFill>
                      <a:srgbClr val="5E5E5E"/>
                    </a:solidFill>
                  </a:defRPr>
                </a:lvl1pPr>
              </a:lstStyle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Distributing bandwidth based on links across ISPs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Ensuring reliable outbound link for apps &amp; svc’s</a:t>
                </a:r>
                <a:endParaRPr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Shape 282">
                <a:extLst>
                  <a:ext uri="{FF2B5EF4-FFF2-40B4-BE49-F238E27FC236}">
                    <a16:creationId xmlns:a16="http://schemas.microsoft.com/office/drawing/2014/main" id="{25E69CD2-4BFC-7781-7B5D-E67E0C785A5D}"/>
                  </a:ext>
                </a:extLst>
              </p:cNvPr>
              <p:cNvSpPr/>
              <p:nvPr/>
            </p:nvSpPr>
            <p:spPr>
              <a:xfrm>
                <a:off x="6676163" y="1929677"/>
                <a:ext cx="2327358" cy="38907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>
                  <a:lnSpc>
                    <a:spcPct val="80000"/>
                  </a:lnSpc>
                  <a:defRPr sz="4000"/>
                </a:lvl1pPr>
              </a:lstStyle>
              <a:p>
                <a:r>
                  <a:rPr lang="en-US" sz="1200" b="1" dirty="0">
                    <a:solidFill>
                      <a:schemeClr val="bg1"/>
                    </a:solidFill>
                  </a:rPr>
                  <a:t>Performance-based policy routing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E73A77D-C5F4-8D49-4EC1-B3EDE2F3B01F}"/>
                </a:ext>
              </a:extLst>
            </p:cNvPr>
            <p:cNvGrpSpPr/>
            <p:nvPr/>
          </p:nvGrpSpPr>
          <p:grpSpPr>
            <a:xfrm>
              <a:off x="251701" y="812053"/>
              <a:ext cx="2620974" cy="3909765"/>
              <a:chOff x="115210" y="840288"/>
              <a:chExt cx="2620974" cy="3909765"/>
            </a:xfrm>
          </p:grpSpPr>
          <p:sp>
            <p:nvSpPr>
              <p:cNvPr id="48" name="Shape 281">
                <a:extLst>
                  <a:ext uri="{FF2B5EF4-FFF2-40B4-BE49-F238E27FC236}">
                    <a16:creationId xmlns:a16="http://schemas.microsoft.com/office/drawing/2014/main" id="{D8059A98-5A04-DB8A-F791-50EB7C596E5C}"/>
                  </a:ext>
                </a:extLst>
              </p:cNvPr>
              <p:cNvSpPr/>
              <p:nvPr/>
            </p:nvSpPr>
            <p:spPr>
              <a:xfrm>
                <a:off x="241632" y="1133506"/>
                <a:ext cx="1931021" cy="10181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/>
              <a:lstStyle>
                <a:lvl1pPr>
                  <a:defRPr sz="1800" cap="none" spc="0">
                    <a:solidFill>
                      <a:srgbClr val="5E5E5E"/>
                    </a:solidFill>
                  </a:defRPr>
                </a:lvl1pPr>
              </a:lstStyle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Changes can be made quickly across multiple sites. 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Allows template usage for same routing policies</a:t>
                </a:r>
                <a:endParaRPr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Shape 282">
                <a:extLst>
                  <a:ext uri="{FF2B5EF4-FFF2-40B4-BE49-F238E27FC236}">
                    <a16:creationId xmlns:a16="http://schemas.microsoft.com/office/drawing/2014/main" id="{2DC53EC8-6D11-0FFE-20A4-0AE7308F1D6B}"/>
                  </a:ext>
                </a:extLst>
              </p:cNvPr>
              <p:cNvSpPr/>
              <p:nvPr/>
            </p:nvSpPr>
            <p:spPr>
              <a:xfrm>
                <a:off x="115210" y="840288"/>
                <a:ext cx="2096790" cy="36029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>
                  <a:lnSpc>
                    <a:spcPct val="80000"/>
                  </a:lnSpc>
                  <a:defRPr sz="4000"/>
                </a:lvl1pPr>
              </a:lstStyle>
              <a:p>
                <a:r>
                  <a:rPr lang="en-IN" sz="1200" b="1" dirty="0">
                    <a:solidFill>
                      <a:schemeClr val="bg1"/>
                    </a:solidFill>
                  </a:rPr>
                  <a:t>Centralized management</a:t>
                </a:r>
                <a:endParaRPr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Shape 282">
                <a:extLst>
                  <a:ext uri="{FF2B5EF4-FFF2-40B4-BE49-F238E27FC236}">
                    <a16:creationId xmlns:a16="http://schemas.microsoft.com/office/drawing/2014/main" id="{C69ADA06-FF47-035F-0B74-F21B6252A477}"/>
                  </a:ext>
                </a:extLst>
              </p:cNvPr>
              <p:cNvSpPr/>
              <p:nvPr/>
            </p:nvSpPr>
            <p:spPr>
              <a:xfrm>
                <a:off x="140068" y="3593197"/>
                <a:ext cx="1806708" cy="29317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>
                  <a:lnSpc>
                    <a:spcPct val="80000"/>
                  </a:lnSpc>
                  <a:defRPr sz="4000"/>
                </a:lvl1pPr>
              </a:lstStyle>
              <a:p>
                <a:r>
                  <a:rPr lang="en-US" sz="1200" b="1" dirty="0">
                    <a:solidFill>
                      <a:schemeClr val="bg1"/>
                    </a:solidFill>
                  </a:rPr>
                  <a:t>Detailed Reporting</a:t>
                </a:r>
              </a:p>
            </p:txBody>
          </p:sp>
          <p:sp>
            <p:nvSpPr>
              <p:cNvPr id="55" name="Shape 281">
                <a:extLst>
                  <a:ext uri="{FF2B5EF4-FFF2-40B4-BE49-F238E27FC236}">
                    <a16:creationId xmlns:a16="http://schemas.microsoft.com/office/drawing/2014/main" id="{3D33F807-7F48-7BA4-7C5B-F03406A3A995}"/>
                  </a:ext>
                </a:extLst>
              </p:cNvPr>
              <p:cNvSpPr/>
              <p:nvPr/>
            </p:nvSpPr>
            <p:spPr>
              <a:xfrm>
                <a:off x="241632" y="2470994"/>
                <a:ext cx="1972602" cy="90554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/>
              <a:lstStyle>
                <a:lvl1pPr>
                  <a:defRPr sz="1800" cap="none" spc="0">
                    <a:solidFill>
                      <a:srgbClr val="5E5E5E"/>
                    </a:solidFill>
                  </a:defRPr>
                </a:lvl1pPr>
              </a:lstStyle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Automatic switching based on congestion &amp; criteria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Automated deployments across network from single console    </a:t>
                </a:r>
                <a:endParaRPr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Shape 282">
                <a:extLst>
                  <a:ext uri="{FF2B5EF4-FFF2-40B4-BE49-F238E27FC236}">
                    <a16:creationId xmlns:a16="http://schemas.microsoft.com/office/drawing/2014/main" id="{6BD3ABC7-D04E-FC99-18B4-05EC7648CC22}"/>
                  </a:ext>
                </a:extLst>
              </p:cNvPr>
              <p:cNvSpPr/>
              <p:nvPr/>
            </p:nvSpPr>
            <p:spPr>
              <a:xfrm>
                <a:off x="140479" y="2219549"/>
                <a:ext cx="1520349" cy="3186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>
                  <a:lnSpc>
                    <a:spcPct val="80000"/>
                  </a:lnSpc>
                  <a:defRPr sz="4000"/>
                </a:lvl1pPr>
              </a:lstStyle>
              <a:p>
                <a:r>
                  <a:rPr lang="en-US" sz="1200" b="1" dirty="0">
                    <a:solidFill>
                      <a:schemeClr val="bg1"/>
                    </a:solidFill>
                  </a:rPr>
                  <a:t>Automation</a:t>
                </a:r>
              </a:p>
            </p:txBody>
          </p:sp>
          <p:sp>
            <p:nvSpPr>
              <p:cNvPr id="57" name="Shape 281">
                <a:extLst>
                  <a:ext uri="{FF2B5EF4-FFF2-40B4-BE49-F238E27FC236}">
                    <a16:creationId xmlns:a16="http://schemas.microsoft.com/office/drawing/2014/main" id="{5DE4E848-878B-D93A-D86B-A1F9698191E0}"/>
                  </a:ext>
                </a:extLst>
              </p:cNvPr>
              <p:cNvSpPr/>
              <p:nvPr/>
            </p:nvSpPr>
            <p:spPr>
              <a:xfrm>
                <a:off x="208545" y="3844511"/>
                <a:ext cx="2527639" cy="90554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/>
              <a:lstStyle>
                <a:lvl1pPr>
                  <a:defRPr sz="1800" cap="none" spc="0">
                    <a:solidFill>
                      <a:srgbClr val="5E5E5E"/>
                    </a:solidFill>
                  </a:defRPr>
                </a:lvl1pPr>
              </a:lstStyle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Full Visibility Performance dashboards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</a:rPr>
                  <a:t>Enables network configuration based on </a:t>
                </a:r>
                <a:r>
                  <a:rPr lang="en-IN" sz="1050" dirty="0">
                    <a:solidFill>
                      <a:schemeClr val="bg1"/>
                    </a:solidFill>
                  </a:rPr>
                  <a:t>app intelligence &amp; UX</a:t>
                </a:r>
                <a:endParaRPr sz="105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97B4B7F-5306-D231-B5F0-9AD5F3746AAE}"/>
                </a:ext>
              </a:extLst>
            </p:cNvPr>
            <p:cNvGrpSpPr/>
            <p:nvPr/>
          </p:nvGrpSpPr>
          <p:grpSpPr>
            <a:xfrm>
              <a:off x="2403893" y="1110455"/>
              <a:ext cx="4345600" cy="3139678"/>
              <a:chOff x="2734665" y="1180704"/>
              <a:chExt cx="6640656" cy="4870266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047C5B1B-244B-626C-B160-0F0939D3E495}"/>
                  </a:ext>
                </a:extLst>
              </p:cNvPr>
              <p:cNvGrpSpPr/>
              <p:nvPr/>
            </p:nvGrpSpPr>
            <p:grpSpPr>
              <a:xfrm>
                <a:off x="3476650" y="1180704"/>
                <a:ext cx="5129289" cy="4870266"/>
                <a:chOff x="622300" y="457199"/>
                <a:chExt cx="2187290" cy="2076835"/>
              </a:xfrm>
            </p:grpSpPr>
            <p:sp>
              <p:nvSpPr>
                <p:cNvPr id="80" name="Shape 20">
                  <a:extLst>
                    <a:ext uri="{FF2B5EF4-FFF2-40B4-BE49-F238E27FC236}">
                      <a16:creationId xmlns:a16="http://schemas.microsoft.com/office/drawing/2014/main" id="{F77CC8D6-7BA8-04D2-C22B-C1D35470401C}"/>
                    </a:ext>
                  </a:extLst>
                </p:cNvPr>
                <p:cNvSpPr/>
                <p:nvPr/>
              </p:nvSpPr>
              <p:spPr>
                <a:xfrm>
                  <a:off x="1346200" y="1130300"/>
                  <a:ext cx="727683" cy="727695"/>
                </a:xfrm>
                <a:prstGeom prst="ellipse">
                  <a:avLst/>
                </a:prstGeom>
                <a:solidFill>
                  <a:srgbClr val="F4F5F5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1" name="Shape 21">
                  <a:extLst>
                    <a:ext uri="{FF2B5EF4-FFF2-40B4-BE49-F238E27FC236}">
                      <a16:creationId xmlns:a16="http://schemas.microsoft.com/office/drawing/2014/main" id="{CA4331E8-6723-7018-6787-E69194624B78}"/>
                    </a:ext>
                  </a:extLst>
                </p:cNvPr>
                <p:cNvSpPr/>
                <p:nvPr/>
              </p:nvSpPr>
              <p:spPr>
                <a:xfrm>
                  <a:off x="1752600" y="457199"/>
                  <a:ext cx="676002" cy="768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06" extrusionOk="0">
                      <a:moveTo>
                        <a:pt x="599" y="16508"/>
                      </a:moveTo>
                      <a:lnTo>
                        <a:pt x="10193" y="21365"/>
                      </a:lnTo>
                      <a:cubicBezTo>
                        <a:pt x="10564" y="21553"/>
                        <a:pt x="11021" y="21553"/>
                        <a:pt x="11392" y="21365"/>
                      </a:cubicBezTo>
                      <a:lnTo>
                        <a:pt x="20992" y="16519"/>
                      </a:lnTo>
                      <a:cubicBezTo>
                        <a:pt x="21354" y="16338"/>
                        <a:pt x="21577" y="16005"/>
                        <a:pt x="21591" y="15643"/>
                      </a:cubicBezTo>
                      <a:cubicBezTo>
                        <a:pt x="21591" y="15632"/>
                        <a:pt x="21593" y="15621"/>
                        <a:pt x="21593" y="15610"/>
                      </a:cubicBezTo>
                      <a:lnTo>
                        <a:pt x="21600" y="5908"/>
                      </a:lnTo>
                      <a:cubicBezTo>
                        <a:pt x="21600" y="5904"/>
                        <a:pt x="21599" y="5900"/>
                        <a:pt x="21599" y="5896"/>
                      </a:cubicBezTo>
                      <a:cubicBezTo>
                        <a:pt x="21594" y="5525"/>
                        <a:pt x="21367" y="5184"/>
                        <a:pt x="21001" y="4998"/>
                      </a:cubicBezTo>
                      <a:lnTo>
                        <a:pt x="11408" y="141"/>
                      </a:lnTo>
                      <a:cubicBezTo>
                        <a:pt x="11037" y="-46"/>
                        <a:pt x="10580" y="-47"/>
                        <a:pt x="10208" y="141"/>
                      </a:cubicBezTo>
                      <a:lnTo>
                        <a:pt x="608" y="4986"/>
                      </a:lnTo>
                      <a:cubicBezTo>
                        <a:pt x="236" y="5174"/>
                        <a:pt x="8" y="5520"/>
                        <a:pt x="7" y="5896"/>
                      </a:cubicBezTo>
                      <a:lnTo>
                        <a:pt x="0" y="15598"/>
                      </a:lnTo>
                      <a:cubicBezTo>
                        <a:pt x="0" y="15613"/>
                        <a:pt x="3" y="15628"/>
                        <a:pt x="4" y="15643"/>
                      </a:cubicBezTo>
                      <a:cubicBezTo>
                        <a:pt x="21" y="16000"/>
                        <a:pt x="243" y="16328"/>
                        <a:pt x="599" y="16508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" name="Shape 22">
                  <a:extLst>
                    <a:ext uri="{FF2B5EF4-FFF2-40B4-BE49-F238E27FC236}">
                      <a16:creationId xmlns:a16="http://schemas.microsoft.com/office/drawing/2014/main" id="{8F9F5E97-E927-D145-00BB-94D8CA8ECB6F}"/>
                    </a:ext>
                  </a:extLst>
                </p:cNvPr>
                <p:cNvSpPr/>
                <p:nvPr/>
              </p:nvSpPr>
              <p:spPr>
                <a:xfrm>
                  <a:off x="1003300" y="457199"/>
                  <a:ext cx="675996" cy="768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06" extrusionOk="0">
                      <a:moveTo>
                        <a:pt x="21000" y="4998"/>
                      </a:moveTo>
                      <a:lnTo>
                        <a:pt x="11407" y="141"/>
                      </a:lnTo>
                      <a:cubicBezTo>
                        <a:pt x="11036" y="-46"/>
                        <a:pt x="10579" y="-47"/>
                        <a:pt x="10208" y="141"/>
                      </a:cubicBezTo>
                      <a:lnTo>
                        <a:pt x="607" y="4986"/>
                      </a:lnTo>
                      <a:cubicBezTo>
                        <a:pt x="235" y="5174"/>
                        <a:pt x="7" y="5520"/>
                        <a:pt x="7" y="5896"/>
                      </a:cubicBezTo>
                      <a:lnTo>
                        <a:pt x="0" y="15598"/>
                      </a:lnTo>
                      <a:cubicBezTo>
                        <a:pt x="0" y="15613"/>
                        <a:pt x="2" y="15628"/>
                        <a:pt x="3" y="15643"/>
                      </a:cubicBezTo>
                      <a:cubicBezTo>
                        <a:pt x="21" y="16000"/>
                        <a:pt x="243" y="16328"/>
                        <a:pt x="599" y="16508"/>
                      </a:cubicBezTo>
                      <a:lnTo>
                        <a:pt x="10192" y="21365"/>
                      </a:lnTo>
                      <a:cubicBezTo>
                        <a:pt x="10563" y="21553"/>
                        <a:pt x="11021" y="21553"/>
                        <a:pt x="11392" y="21365"/>
                      </a:cubicBezTo>
                      <a:lnTo>
                        <a:pt x="20992" y="16519"/>
                      </a:lnTo>
                      <a:cubicBezTo>
                        <a:pt x="21353" y="16338"/>
                        <a:pt x="21578" y="16005"/>
                        <a:pt x="21590" y="15643"/>
                      </a:cubicBezTo>
                      <a:cubicBezTo>
                        <a:pt x="21591" y="15632"/>
                        <a:pt x="21593" y="15621"/>
                        <a:pt x="21593" y="15610"/>
                      </a:cubicBezTo>
                      <a:lnTo>
                        <a:pt x="21600" y="5908"/>
                      </a:lnTo>
                      <a:cubicBezTo>
                        <a:pt x="21600" y="5904"/>
                        <a:pt x="21599" y="5900"/>
                        <a:pt x="21599" y="5896"/>
                      </a:cubicBezTo>
                      <a:cubicBezTo>
                        <a:pt x="21594" y="5525"/>
                        <a:pt x="21368" y="5184"/>
                        <a:pt x="21000" y="499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3" name="Shape 23">
                  <a:extLst>
                    <a:ext uri="{FF2B5EF4-FFF2-40B4-BE49-F238E27FC236}">
                      <a16:creationId xmlns:a16="http://schemas.microsoft.com/office/drawing/2014/main" id="{CA5D0AC3-A082-A5BD-F147-7630816FBD41}"/>
                    </a:ext>
                  </a:extLst>
                </p:cNvPr>
                <p:cNvSpPr/>
                <p:nvPr/>
              </p:nvSpPr>
              <p:spPr>
                <a:xfrm>
                  <a:off x="622300" y="1117599"/>
                  <a:ext cx="675996" cy="7687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06" extrusionOk="0">
                      <a:moveTo>
                        <a:pt x="21591" y="15646"/>
                      </a:moveTo>
                      <a:cubicBezTo>
                        <a:pt x="21591" y="15634"/>
                        <a:pt x="21593" y="15622"/>
                        <a:pt x="21593" y="15611"/>
                      </a:cubicBezTo>
                      <a:lnTo>
                        <a:pt x="21600" y="5908"/>
                      </a:lnTo>
                      <a:cubicBezTo>
                        <a:pt x="21600" y="5905"/>
                        <a:pt x="21599" y="5902"/>
                        <a:pt x="21599" y="5898"/>
                      </a:cubicBezTo>
                      <a:cubicBezTo>
                        <a:pt x="21596" y="5527"/>
                        <a:pt x="21369" y="5184"/>
                        <a:pt x="21001" y="4998"/>
                      </a:cubicBezTo>
                      <a:lnTo>
                        <a:pt x="11407" y="141"/>
                      </a:lnTo>
                      <a:cubicBezTo>
                        <a:pt x="11036" y="-47"/>
                        <a:pt x="10579" y="-47"/>
                        <a:pt x="10208" y="140"/>
                      </a:cubicBezTo>
                      <a:lnTo>
                        <a:pt x="607" y="4986"/>
                      </a:lnTo>
                      <a:cubicBezTo>
                        <a:pt x="236" y="5174"/>
                        <a:pt x="7" y="5520"/>
                        <a:pt x="7" y="5896"/>
                      </a:cubicBezTo>
                      <a:lnTo>
                        <a:pt x="7" y="5898"/>
                      </a:lnTo>
                      <a:lnTo>
                        <a:pt x="0" y="15598"/>
                      </a:lnTo>
                      <a:cubicBezTo>
                        <a:pt x="0" y="15614"/>
                        <a:pt x="3" y="15630"/>
                        <a:pt x="4" y="15646"/>
                      </a:cubicBezTo>
                      <a:cubicBezTo>
                        <a:pt x="22" y="16002"/>
                        <a:pt x="244" y="16328"/>
                        <a:pt x="599" y="16508"/>
                      </a:cubicBezTo>
                      <a:lnTo>
                        <a:pt x="10192" y="21365"/>
                      </a:lnTo>
                      <a:cubicBezTo>
                        <a:pt x="10563" y="21553"/>
                        <a:pt x="11021" y="21553"/>
                        <a:pt x="11392" y="21366"/>
                      </a:cubicBezTo>
                      <a:lnTo>
                        <a:pt x="20992" y="16519"/>
                      </a:lnTo>
                      <a:cubicBezTo>
                        <a:pt x="21352" y="16338"/>
                        <a:pt x="21576" y="16007"/>
                        <a:pt x="21591" y="15646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4" name="Shape 24">
                  <a:extLst>
                    <a:ext uri="{FF2B5EF4-FFF2-40B4-BE49-F238E27FC236}">
                      <a16:creationId xmlns:a16="http://schemas.microsoft.com/office/drawing/2014/main" id="{1A4F47EC-34CB-6B79-26DB-858BEBDD3B79}"/>
                    </a:ext>
                  </a:extLst>
                </p:cNvPr>
                <p:cNvSpPr/>
                <p:nvPr/>
              </p:nvSpPr>
              <p:spPr>
                <a:xfrm>
                  <a:off x="2133600" y="1117599"/>
                  <a:ext cx="675990" cy="7687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06" extrusionOk="0">
                      <a:moveTo>
                        <a:pt x="21599" y="5898"/>
                      </a:moveTo>
                      <a:cubicBezTo>
                        <a:pt x="21596" y="5527"/>
                        <a:pt x="21369" y="5184"/>
                        <a:pt x="21001" y="4998"/>
                      </a:cubicBezTo>
                      <a:lnTo>
                        <a:pt x="11407" y="141"/>
                      </a:lnTo>
                      <a:cubicBezTo>
                        <a:pt x="11037" y="-47"/>
                        <a:pt x="10579" y="-47"/>
                        <a:pt x="10208" y="140"/>
                      </a:cubicBezTo>
                      <a:lnTo>
                        <a:pt x="607" y="4986"/>
                      </a:lnTo>
                      <a:cubicBezTo>
                        <a:pt x="236" y="5174"/>
                        <a:pt x="7" y="5520"/>
                        <a:pt x="7" y="5896"/>
                      </a:cubicBezTo>
                      <a:lnTo>
                        <a:pt x="7" y="5898"/>
                      </a:lnTo>
                      <a:lnTo>
                        <a:pt x="0" y="15598"/>
                      </a:lnTo>
                      <a:cubicBezTo>
                        <a:pt x="0" y="15614"/>
                        <a:pt x="3" y="15630"/>
                        <a:pt x="3" y="15646"/>
                      </a:cubicBezTo>
                      <a:cubicBezTo>
                        <a:pt x="22" y="16002"/>
                        <a:pt x="244" y="16328"/>
                        <a:pt x="599" y="16508"/>
                      </a:cubicBezTo>
                      <a:lnTo>
                        <a:pt x="10193" y="21365"/>
                      </a:lnTo>
                      <a:cubicBezTo>
                        <a:pt x="10563" y="21553"/>
                        <a:pt x="11021" y="21553"/>
                        <a:pt x="11392" y="21366"/>
                      </a:cubicBezTo>
                      <a:lnTo>
                        <a:pt x="20993" y="16519"/>
                      </a:lnTo>
                      <a:cubicBezTo>
                        <a:pt x="21352" y="16338"/>
                        <a:pt x="21576" y="16007"/>
                        <a:pt x="21591" y="15646"/>
                      </a:cubicBezTo>
                      <a:cubicBezTo>
                        <a:pt x="21591" y="15634"/>
                        <a:pt x="21593" y="15622"/>
                        <a:pt x="21593" y="15611"/>
                      </a:cubicBezTo>
                      <a:lnTo>
                        <a:pt x="21600" y="5908"/>
                      </a:lnTo>
                      <a:cubicBezTo>
                        <a:pt x="21600" y="5905"/>
                        <a:pt x="21599" y="5902"/>
                        <a:pt x="21599" y="5898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Shape 25">
                  <a:extLst>
                    <a:ext uri="{FF2B5EF4-FFF2-40B4-BE49-F238E27FC236}">
                      <a16:creationId xmlns:a16="http://schemas.microsoft.com/office/drawing/2014/main" id="{7EC45F28-6F44-6EC9-8957-B27947FFD9F2}"/>
                    </a:ext>
                  </a:extLst>
                </p:cNvPr>
                <p:cNvSpPr/>
                <p:nvPr/>
              </p:nvSpPr>
              <p:spPr>
                <a:xfrm>
                  <a:off x="1752600" y="1765299"/>
                  <a:ext cx="675990" cy="7687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06" extrusionOk="0">
                      <a:moveTo>
                        <a:pt x="21001" y="4998"/>
                      </a:moveTo>
                      <a:lnTo>
                        <a:pt x="11407" y="141"/>
                      </a:lnTo>
                      <a:cubicBezTo>
                        <a:pt x="11036" y="-47"/>
                        <a:pt x="10579" y="-47"/>
                        <a:pt x="10207" y="140"/>
                      </a:cubicBezTo>
                      <a:lnTo>
                        <a:pt x="607" y="4986"/>
                      </a:lnTo>
                      <a:cubicBezTo>
                        <a:pt x="241" y="5171"/>
                        <a:pt x="15" y="5511"/>
                        <a:pt x="8" y="5880"/>
                      </a:cubicBezTo>
                      <a:cubicBezTo>
                        <a:pt x="8" y="5885"/>
                        <a:pt x="6" y="5890"/>
                        <a:pt x="6" y="5896"/>
                      </a:cubicBezTo>
                      <a:lnTo>
                        <a:pt x="0" y="15598"/>
                      </a:lnTo>
                      <a:cubicBezTo>
                        <a:pt x="0" y="15608"/>
                        <a:pt x="2" y="15617"/>
                        <a:pt x="2" y="15626"/>
                      </a:cubicBezTo>
                      <a:cubicBezTo>
                        <a:pt x="13" y="15991"/>
                        <a:pt x="238" y="16325"/>
                        <a:pt x="599" y="16508"/>
                      </a:cubicBezTo>
                      <a:lnTo>
                        <a:pt x="10192" y="21365"/>
                      </a:lnTo>
                      <a:cubicBezTo>
                        <a:pt x="10563" y="21553"/>
                        <a:pt x="11021" y="21553"/>
                        <a:pt x="11392" y="21365"/>
                      </a:cubicBezTo>
                      <a:lnTo>
                        <a:pt x="20993" y="16519"/>
                      </a:lnTo>
                      <a:cubicBezTo>
                        <a:pt x="21359" y="16335"/>
                        <a:pt x="21585" y="15995"/>
                        <a:pt x="21592" y="15626"/>
                      </a:cubicBezTo>
                      <a:cubicBezTo>
                        <a:pt x="21592" y="15621"/>
                        <a:pt x="21593" y="15616"/>
                        <a:pt x="21593" y="15610"/>
                      </a:cubicBezTo>
                      <a:lnTo>
                        <a:pt x="21600" y="5908"/>
                      </a:lnTo>
                      <a:cubicBezTo>
                        <a:pt x="21600" y="5898"/>
                        <a:pt x="21598" y="5889"/>
                        <a:pt x="21598" y="5880"/>
                      </a:cubicBezTo>
                      <a:cubicBezTo>
                        <a:pt x="21587" y="5515"/>
                        <a:pt x="21362" y="5181"/>
                        <a:pt x="21001" y="4998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Shape 26">
                  <a:extLst>
                    <a:ext uri="{FF2B5EF4-FFF2-40B4-BE49-F238E27FC236}">
                      <a16:creationId xmlns:a16="http://schemas.microsoft.com/office/drawing/2014/main" id="{C9EB99F1-71FB-F208-07BD-91D374507A31}"/>
                    </a:ext>
                  </a:extLst>
                </p:cNvPr>
                <p:cNvSpPr/>
                <p:nvPr/>
              </p:nvSpPr>
              <p:spPr>
                <a:xfrm>
                  <a:off x="1003300" y="1765299"/>
                  <a:ext cx="675990" cy="7687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06" extrusionOk="0">
                      <a:moveTo>
                        <a:pt x="21001" y="4998"/>
                      </a:moveTo>
                      <a:lnTo>
                        <a:pt x="11408" y="141"/>
                      </a:lnTo>
                      <a:cubicBezTo>
                        <a:pt x="11037" y="-47"/>
                        <a:pt x="10579" y="-47"/>
                        <a:pt x="10208" y="140"/>
                      </a:cubicBezTo>
                      <a:lnTo>
                        <a:pt x="607" y="4986"/>
                      </a:lnTo>
                      <a:cubicBezTo>
                        <a:pt x="242" y="5171"/>
                        <a:pt x="15" y="5511"/>
                        <a:pt x="8" y="5880"/>
                      </a:cubicBezTo>
                      <a:cubicBezTo>
                        <a:pt x="8" y="5885"/>
                        <a:pt x="6" y="5890"/>
                        <a:pt x="6" y="5896"/>
                      </a:cubicBezTo>
                      <a:lnTo>
                        <a:pt x="0" y="15598"/>
                      </a:lnTo>
                      <a:cubicBezTo>
                        <a:pt x="0" y="15608"/>
                        <a:pt x="2" y="15617"/>
                        <a:pt x="2" y="15626"/>
                      </a:cubicBezTo>
                      <a:cubicBezTo>
                        <a:pt x="13" y="15991"/>
                        <a:pt x="238" y="16325"/>
                        <a:pt x="600" y="16508"/>
                      </a:cubicBezTo>
                      <a:lnTo>
                        <a:pt x="10193" y="21365"/>
                      </a:lnTo>
                      <a:cubicBezTo>
                        <a:pt x="10564" y="21553"/>
                        <a:pt x="11021" y="21553"/>
                        <a:pt x="11392" y="21365"/>
                      </a:cubicBezTo>
                      <a:lnTo>
                        <a:pt x="20993" y="16519"/>
                      </a:lnTo>
                      <a:cubicBezTo>
                        <a:pt x="21359" y="16335"/>
                        <a:pt x="21586" y="15995"/>
                        <a:pt x="21592" y="15626"/>
                      </a:cubicBezTo>
                      <a:cubicBezTo>
                        <a:pt x="21592" y="15621"/>
                        <a:pt x="21593" y="15616"/>
                        <a:pt x="21593" y="15610"/>
                      </a:cubicBezTo>
                      <a:lnTo>
                        <a:pt x="21600" y="5908"/>
                      </a:lnTo>
                      <a:cubicBezTo>
                        <a:pt x="21600" y="5898"/>
                        <a:pt x="21598" y="5889"/>
                        <a:pt x="21598" y="5880"/>
                      </a:cubicBezTo>
                      <a:cubicBezTo>
                        <a:pt x="21587" y="5515"/>
                        <a:pt x="21362" y="5181"/>
                        <a:pt x="21001" y="4998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03D8A1E-D41E-0309-134C-41B3B257BB51}"/>
                  </a:ext>
                </a:extLst>
              </p:cNvPr>
              <p:cNvGrpSpPr/>
              <p:nvPr/>
            </p:nvGrpSpPr>
            <p:grpSpPr>
              <a:xfrm>
                <a:off x="2734665" y="1560780"/>
                <a:ext cx="6640656" cy="3991414"/>
                <a:chOff x="2734665" y="1560780"/>
                <a:chExt cx="6640656" cy="3991414"/>
              </a:xfrm>
            </p:grpSpPr>
            <p:sp>
              <p:nvSpPr>
                <p:cNvPr id="61" name="Shape 585">
                  <a:extLst>
                    <a:ext uri="{FF2B5EF4-FFF2-40B4-BE49-F238E27FC236}">
                      <a16:creationId xmlns:a16="http://schemas.microsoft.com/office/drawing/2014/main" id="{DF843FD6-870B-C689-EF37-5E1EA4D1FE41}"/>
                    </a:ext>
                  </a:extLst>
                </p:cNvPr>
                <p:cNvSpPr/>
                <p:nvPr/>
              </p:nvSpPr>
              <p:spPr>
                <a:xfrm>
                  <a:off x="7914557" y="2052884"/>
                  <a:ext cx="987320" cy="0"/>
                </a:xfrm>
                <a:prstGeom prst="line">
                  <a:avLst/>
                </a:prstGeom>
                <a:ln w="12700">
                  <a:solidFill>
                    <a:srgbClr val="A6AAA9"/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algn="ctr">
                    <a:defRPr sz="8000">
                      <a:solidFill>
                        <a:srgbClr val="53585F"/>
                      </a:solidFill>
                      <a:latin typeface="Open Sans"/>
                      <a:ea typeface="Open Sans"/>
                      <a:cs typeface="Open Sans"/>
                      <a:sym typeface="Open Sans"/>
                    </a:defRPr>
                  </a:pPr>
                  <a:endParaRPr sz="6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Shape 32">
                  <a:extLst>
                    <a:ext uri="{FF2B5EF4-FFF2-40B4-BE49-F238E27FC236}">
                      <a16:creationId xmlns:a16="http://schemas.microsoft.com/office/drawing/2014/main" id="{42B351E2-A714-FB76-3625-79D017E40F15}"/>
                    </a:ext>
                  </a:extLst>
                </p:cNvPr>
                <p:cNvSpPr/>
                <p:nvPr/>
              </p:nvSpPr>
              <p:spPr>
                <a:xfrm>
                  <a:off x="8901878" y="1990356"/>
                  <a:ext cx="131593" cy="131569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" name="Shape 585">
                  <a:extLst>
                    <a:ext uri="{FF2B5EF4-FFF2-40B4-BE49-F238E27FC236}">
                      <a16:creationId xmlns:a16="http://schemas.microsoft.com/office/drawing/2014/main" id="{DF9CAA27-1732-CB62-647A-10BB528B9D29}"/>
                    </a:ext>
                  </a:extLst>
                </p:cNvPr>
                <p:cNvSpPr/>
                <p:nvPr/>
              </p:nvSpPr>
              <p:spPr>
                <a:xfrm rot="10800000">
                  <a:off x="3211362" y="2092203"/>
                  <a:ext cx="987320" cy="0"/>
                </a:xfrm>
                <a:prstGeom prst="line">
                  <a:avLst/>
                </a:prstGeom>
                <a:ln w="12700">
                  <a:solidFill>
                    <a:srgbClr val="A6AAA9"/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algn="ctr">
                    <a:defRPr sz="8000">
                      <a:solidFill>
                        <a:srgbClr val="53585F"/>
                      </a:solidFill>
                      <a:latin typeface="Open Sans"/>
                      <a:ea typeface="Open Sans"/>
                      <a:cs typeface="Open Sans"/>
                      <a:sym typeface="Open Sans"/>
                    </a:defRPr>
                  </a:pPr>
                  <a:endParaRPr sz="6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" name="Shape 32">
                  <a:extLst>
                    <a:ext uri="{FF2B5EF4-FFF2-40B4-BE49-F238E27FC236}">
                      <a16:creationId xmlns:a16="http://schemas.microsoft.com/office/drawing/2014/main" id="{B3D4A698-2628-D2AD-EB9D-D5309C473625}"/>
                    </a:ext>
                  </a:extLst>
                </p:cNvPr>
                <p:cNvSpPr/>
                <p:nvPr/>
              </p:nvSpPr>
              <p:spPr>
                <a:xfrm rot="10800000">
                  <a:off x="3194187" y="2036725"/>
                  <a:ext cx="131593" cy="131569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" name="Shape 585">
                  <a:extLst>
                    <a:ext uri="{FF2B5EF4-FFF2-40B4-BE49-F238E27FC236}">
                      <a16:creationId xmlns:a16="http://schemas.microsoft.com/office/drawing/2014/main" id="{036F892D-D8B8-E233-1DF4-FF669048D968}"/>
                    </a:ext>
                  </a:extLst>
                </p:cNvPr>
                <p:cNvSpPr/>
                <p:nvPr/>
              </p:nvSpPr>
              <p:spPr>
                <a:xfrm>
                  <a:off x="7914557" y="5109318"/>
                  <a:ext cx="987320" cy="0"/>
                </a:xfrm>
                <a:prstGeom prst="line">
                  <a:avLst/>
                </a:prstGeom>
                <a:ln w="12700">
                  <a:solidFill>
                    <a:srgbClr val="A6AAA9"/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algn="ctr">
                    <a:defRPr sz="8000">
                      <a:solidFill>
                        <a:srgbClr val="53585F"/>
                      </a:solidFill>
                      <a:latin typeface="Open Sans"/>
                      <a:ea typeface="Open Sans"/>
                      <a:cs typeface="Open Sans"/>
                      <a:sym typeface="Open Sans"/>
                    </a:defRPr>
                  </a:pPr>
                  <a:endParaRPr sz="6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" name="Shape 32">
                  <a:extLst>
                    <a:ext uri="{FF2B5EF4-FFF2-40B4-BE49-F238E27FC236}">
                      <a16:creationId xmlns:a16="http://schemas.microsoft.com/office/drawing/2014/main" id="{37994212-B37D-72BC-0CD7-354F64D5A97A}"/>
                    </a:ext>
                  </a:extLst>
                </p:cNvPr>
                <p:cNvSpPr/>
                <p:nvPr/>
              </p:nvSpPr>
              <p:spPr>
                <a:xfrm>
                  <a:off x="8901878" y="5046790"/>
                  <a:ext cx="131593" cy="131569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" name="Shape 585">
                  <a:extLst>
                    <a:ext uri="{FF2B5EF4-FFF2-40B4-BE49-F238E27FC236}">
                      <a16:creationId xmlns:a16="http://schemas.microsoft.com/office/drawing/2014/main" id="{F31977B6-A690-41C6-9025-E0A296B15AE5}"/>
                    </a:ext>
                  </a:extLst>
                </p:cNvPr>
                <p:cNvSpPr/>
                <p:nvPr/>
              </p:nvSpPr>
              <p:spPr>
                <a:xfrm rot="10800000">
                  <a:off x="3211363" y="5148637"/>
                  <a:ext cx="987320" cy="0"/>
                </a:xfrm>
                <a:prstGeom prst="line">
                  <a:avLst/>
                </a:prstGeom>
                <a:ln w="12700">
                  <a:solidFill>
                    <a:srgbClr val="A6AAA9"/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algn="ctr">
                    <a:defRPr sz="8000">
                      <a:solidFill>
                        <a:srgbClr val="53585F"/>
                      </a:solidFill>
                      <a:latin typeface="Open Sans"/>
                      <a:ea typeface="Open Sans"/>
                      <a:cs typeface="Open Sans"/>
                      <a:sym typeface="Open Sans"/>
                    </a:defRPr>
                  </a:pPr>
                  <a:endParaRPr sz="6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" name="Shape 32">
                  <a:extLst>
                    <a:ext uri="{FF2B5EF4-FFF2-40B4-BE49-F238E27FC236}">
                      <a16:creationId xmlns:a16="http://schemas.microsoft.com/office/drawing/2014/main" id="{B71BC263-1D54-B774-59B4-7972706825EA}"/>
                    </a:ext>
                  </a:extLst>
                </p:cNvPr>
                <p:cNvSpPr/>
                <p:nvPr/>
              </p:nvSpPr>
              <p:spPr>
                <a:xfrm rot="10800000">
                  <a:off x="3120111" y="5079596"/>
                  <a:ext cx="131593" cy="131569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" name="Shape 585">
                  <a:extLst>
                    <a:ext uri="{FF2B5EF4-FFF2-40B4-BE49-F238E27FC236}">
                      <a16:creationId xmlns:a16="http://schemas.microsoft.com/office/drawing/2014/main" id="{D327400C-4D29-EC8D-E455-5979120C6044}"/>
                    </a:ext>
                  </a:extLst>
                </p:cNvPr>
                <p:cNvSpPr/>
                <p:nvPr/>
              </p:nvSpPr>
              <p:spPr>
                <a:xfrm>
                  <a:off x="8784838" y="3648404"/>
                  <a:ext cx="458889" cy="0"/>
                </a:xfrm>
                <a:prstGeom prst="line">
                  <a:avLst/>
                </a:prstGeom>
                <a:ln w="12700">
                  <a:solidFill>
                    <a:srgbClr val="A6AAA9"/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algn="ctr">
                    <a:defRPr sz="8000">
                      <a:solidFill>
                        <a:srgbClr val="53585F"/>
                      </a:solidFill>
                      <a:latin typeface="Open Sans"/>
                      <a:ea typeface="Open Sans"/>
                      <a:cs typeface="Open Sans"/>
                      <a:sym typeface="Open Sans"/>
                    </a:defRPr>
                  </a:pPr>
                  <a:endParaRPr sz="6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" name="Shape 32">
                  <a:extLst>
                    <a:ext uri="{FF2B5EF4-FFF2-40B4-BE49-F238E27FC236}">
                      <a16:creationId xmlns:a16="http://schemas.microsoft.com/office/drawing/2014/main" id="{D1E7E163-C13C-E86B-00D9-30B4BE934C85}"/>
                    </a:ext>
                  </a:extLst>
                </p:cNvPr>
                <p:cNvSpPr/>
                <p:nvPr/>
              </p:nvSpPr>
              <p:spPr>
                <a:xfrm>
                  <a:off x="9243728" y="3585876"/>
                  <a:ext cx="131593" cy="131569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1" name="Shape 585">
                  <a:extLst>
                    <a:ext uri="{FF2B5EF4-FFF2-40B4-BE49-F238E27FC236}">
                      <a16:creationId xmlns:a16="http://schemas.microsoft.com/office/drawing/2014/main" id="{BC21EDED-5B3E-0675-8262-FDBDC979076C}"/>
                    </a:ext>
                  </a:extLst>
                </p:cNvPr>
                <p:cNvSpPr/>
                <p:nvPr/>
              </p:nvSpPr>
              <p:spPr>
                <a:xfrm rot="10800000">
                  <a:off x="2839365" y="3687723"/>
                  <a:ext cx="442305" cy="0"/>
                </a:xfrm>
                <a:prstGeom prst="line">
                  <a:avLst/>
                </a:prstGeom>
                <a:ln w="12700">
                  <a:solidFill>
                    <a:srgbClr val="A6AAA9"/>
                  </a:solidFill>
                  <a:miter lim="400000"/>
                </a:ln>
              </p:spPr>
              <p:txBody>
                <a:bodyPr lIns="50800" tIns="50800" rIns="50800" bIns="50800" anchor="ctr"/>
                <a:lstStyle/>
                <a:p>
                  <a:pPr algn="ctr">
                    <a:defRPr sz="8000">
                      <a:solidFill>
                        <a:srgbClr val="53585F"/>
                      </a:solidFill>
                      <a:latin typeface="Open Sans"/>
                      <a:ea typeface="Open Sans"/>
                      <a:cs typeface="Open Sans"/>
                      <a:sym typeface="Open Sans"/>
                    </a:defRPr>
                  </a:pPr>
                  <a:endParaRPr sz="6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2" name="Shape 32">
                  <a:extLst>
                    <a:ext uri="{FF2B5EF4-FFF2-40B4-BE49-F238E27FC236}">
                      <a16:creationId xmlns:a16="http://schemas.microsoft.com/office/drawing/2014/main" id="{2EE99C4F-1246-9C68-A125-7F555161863D}"/>
                    </a:ext>
                  </a:extLst>
                </p:cNvPr>
                <p:cNvSpPr/>
                <p:nvPr/>
              </p:nvSpPr>
              <p:spPr>
                <a:xfrm rot="10800000">
                  <a:off x="2734665" y="3618682"/>
                  <a:ext cx="131593" cy="131569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sz="2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Shape 282">
                  <a:extLst>
                    <a:ext uri="{FF2B5EF4-FFF2-40B4-BE49-F238E27FC236}">
                      <a16:creationId xmlns:a16="http://schemas.microsoft.com/office/drawing/2014/main" id="{7EED777D-CB92-B2AA-17C7-E10DC0A4CC73}"/>
                    </a:ext>
                  </a:extLst>
                </p:cNvPr>
                <p:cNvSpPr/>
                <p:nvPr/>
              </p:nvSpPr>
              <p:spPr>
                <a:xfrm>
                  <a:off x="5294112" y="3194353"/>
                  <a:ext cx="1466677" cy="970247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lIns="50800" tIns="50800" rIns="50800" bIns="50800" anchor="ctr"/>
                <a:lstStyle>
                  <a:lvl1pPr>
                    <a:lnSpc>
                      <a:spcPct val="80000"/>
                    </a:lnSpc>
                    <a:defRPr sz="4000"/>
                  </a:lvl1pPr>
                </a:lstStyle>
                <a:p>
                  <a:pPr algn="ctr">
                    <a:lnSpc>
                      <a:spcPts val="2000"/>
                    </a:lnSpc>
                  </a:pPr>
                  <a:r>
                    <a:rPr lang="en-US" sz="1800" b="1" dirty="0">
                      <a:solidFill>
                        <a:srgbClr val="254061"/>
                      </a:solidFill>
                    </a:rPr>
                    <a:t>SD-WAN</a:t>
                  </a:r>
                  <a:endParaRPr sz="1800" b="1" dirty="0">
                    <a:solidFill>
                      <a:srgbClr val="254061"/>
                    </a:solidFill>
                  </a:endParaRPr>
                </a:p>
              </p:txBody>
            </p:sp>
            <p:pic>
              <p:nvPicPr>
                <p:cNvPr id="74" name="Graphic 73" descr="Lock with solid fill">
                  <a:extLst>
                    <a:ext uri="{FF2B5EF4-FFF2-40B4-BE49-F238E27FC236}">
                      <a16:creationId xmlns:a16="http://schemas.microsoft.com/office/drawing/2014/main" id="{58860EAE-58B0-3BD5-47BD-A010C938BC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64480" y="4622396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75" name="Graphic 74" descr="Paper with solid fill">
                  <a:extLst>
                    <a:ext uri="{FF2B5EF4-FFF2-40B4-BE49-F238E27FC236}">
                      <a16:creationId xmlns:a16="http://schemas.microsoft.com/office/drawing/2014/main" id="{A88AEFD1-DD13-B23F-758D-F964DB46D0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79748" y="4786243"/>
                  <a:ext cx="765951" cy="765951"/>
                </a:xfrm>
                <a:prstGeom prst="rect">
                  <a:avLst/>
                </a:prstGeom>
              </p:spPr>
            </p:pic>
            <p:pic>
              <p:nvPicPr>
                <p:cNvPr id="76" name="Graphic 75" descr="Hierarchy with solid fill">
                  <a:extLst>
                    <a:ext uri="{FF2B5EF4-FFF2-40B4-BE49-F238E27FC236}">
                      <a16:creationId xmlns:a16="http://schemas.microsoft.com/office/drawing/2014/main" id="{99A9D33E-FEDD-8D8C-FB49-EC50C67BF1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05523" y="1560780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77" name="Graphic 76" descr="Internet Of Things with solid fill">
                  <a:extLst>
                    <a:ext uri="{FF2B5EF4-FFF2-40B4-BE49-F238E27FC236}">
                      <a16:creationId xmlns:a16="http://schemas.microsoft.com/office/drawing/2014/main" id="{1BCFD926-79E9-DD31-E0DB-D02BFCB875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64480" y="1625039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78" name="Graphic 77" descr="Compass with solid fill">
                  <a:extLst>
                    <a:ext uri="{FF2B5EF4-FFF2-40B4-BE49-F238E27FC236}">
                      <a16:creationId xmlns:a16="http://schemas.microsoft.com/office/drawing/2014/main" id="{CDDA38B7-E5A4-36D5-4B57-AEF670B2FA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81526" y="3199366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79" name="Graphic 78" descr="Robot Hand with solid fill">
                  <a:extLst>
                    <a:ext uri="{FF2B5EF4-FFF2-40B4-BE49-F238E27FC236}">
                      <a16:creationId xmlns:a16="http://schemas.microsoft.com/office/drawing/2014/main" id="{014F5BFF-51AA-B208-C6D1-4E812AAA5E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5240" y="3114523"/>
                  <a:ext cx="914400" cy="9144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05552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A1D3EC-272A-4B8E-B3A6-C4DCA8601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25" y="122373"/>
            <a:ext cx="7542847" cy="461655"/>
          </a:xfrm>
        </p:spPr>
        <p:txBody>
          <a:bodyPr/>
          <a:lstStyle/>
          <a:p>
            <a:r>
              <a:rPr lang="en-IN" dirty="0"/>
              <a:t>  </a:t>
            </a:r>
            <a:r>
              <a:rPr lang="en-IN" sz="2000" dirty="0">
                <a:latin typeface="TheSansOffice" panose="020B0503040302060204" pitchFamily="34" charset="0"/>
              </a:rPr>
              <a:t>Sify managed sd-wan value proposition</a:t>
            </a:r>
          </a:p>
        </p:txBody>
      </p:sp>
      <p:sp>
        <p:nvSpPr>
          <p:cNvPr id="7" name="Rounded Rectangle 1">
            <a:extLst>
              <a:ext uri="{FF2B5EF4-FFF2-40B4-BE49-F238E27FC236}">
                <a16:creationId xmlns:a16="http://schemas.microsoft.com/office/drawing/2014/main" id="{2E518F23-7EA5-4CDF-A9D5-1DF06523EB57}"/>
              </a:ext>
            </a:extLst>
          </p:cNvPr>
          <p:cNvSpPr/>
          <p:nvPr/>
        </p:nvSpPr>
        <p:spPr>
          <a:xfrm>
            <a:off x="396274" y="1075762"/>
            <a:ext cx="2217600" cy="80102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Connectivity-centric  to App centric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F0A31D2-D8DB-4AED-B790-62936A56DEBF}"/>
              </a:ext>
            </a:extLst>
          </p:cNvPr>
          <p:cNvSpPr/>
          <p:nvPr/>
        </p:nvSpPr>
        <p:spPr>
          <a:xfrm>
            <a:off x="233554" y="961154"/>
            <a:ext cx="343745" cy="314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2A6987-9DA9-4254-919C-294C0AC0474B}"/>
              </a:ext>
            </a:extLst>
          </p:cNvPr>
          <p:cNvSpPr/>
          <p:nvPr/>
        </p:nvSpPr>
        <p:spPr>
          <a:xfrm>
            <a:off x="281293" y="1919700"/>
            <a:ext cx="24475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Discover, understand needs and manage performance</a:t>
            </a:r>
          </a:p>
        </p:txBody>
      </p:sp>
      <p:sp>
        <p:nvSpPr>
          <p:cNvPr id="11" name="Rounded Rectangle 28">
            <a:extLst>
              <a:ext uri="{FF2B5EF4-FFF2-40B4-BE49-F238E27FC236}">
                <a16:creationId xmlns:a16="http://schemas.microsoft.com/office/drawing/2014/main" id="{89F641B0-86D9-4E61-A83E-A342B94C6979}"/>
              </a:ext>
            </a:extLst>
          </p:cNvPr>
          <p:cNvSpPr/>
          <p:nvPr/>
        </p:nvSpPr>
        <p:spPr>
          <a:xfrm>
            <a:off x="3514081" y="1075762"/>
            <a:ext cx="2216274" cy="80102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Enablement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FEDBBC3-A2DE-47AB-8A84-0408228F4B1C}"/>
              </a:ext>
            </a:extLst>
          </p:cNvPr>
          <p:cNvSpPr/>
          <p:nvPr/>
        </p:nvSpPr>
        <p:spPr>
          <a:xfrm>
            <a:off x="3359779" y="961154"/>
            <a:ext cx="343745" cy="314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ED3D8F-CA36-41DD-A65B-08A1C1B5F800}"/>
              </a:ext>
            </a:extLst>
          </p:cNvPr>
          <p:cNvSpPr/>
          <p:nvPr/>
        </p:nvSpPr>
        <p:spPr>
          <a:xfrm>
            <a:off x="3514081" y="1919700"/>
            <a:ext cx="2216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Facilitate &amp; manage performance </a:t>
            </a:r>
          </a:p>
        </p:txBody>
      </p:sp>
      <p:sp>
        <p:nvSpPr>
          <p:cNvPr id="15" name="Rounded Rectangle 39">
            <a:extLst>
              <a:ext uri="{FF2B5EF4-FFF2-40B4-BE49-F238E27FC236}">
                <a16:creationId xmlns:a16="http://schemas.microsoft.com/office/drawing/2014/main" id="{42C656DF-EC11-445E-AB30-AD7BCDD1291D}"/>
              </a:ext>
            </a:extLst>
          </p:cNvPr>
          <p:cNvSpPr/>
          <p:nvPr/>
        </p:nvSpPr>
        <p:spPr>
          <a:xfrm>
            <a:off x="6567605" y="1075762"/>
            <a:ext cx="2216273" cy="80102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Difficult to simplified operations 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3D2E6B9-B0A6-4D8A-BDDE-D72EF958F23D}"/>
              </a:ext>
            </a:extLst>
          </p:cNvPr>
          <p:cNvSpPr/>
          <p:nvPr/>
        </p:nvSpPr>
        <p:spPr>
          <a:xfrm>
            <a:off x="6412171" y="961154"/>
            <a:ext cx="343745" cy="314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687FBEE-498E-4AD1-96EC-F03B5C21241F}"/>
              </a:ext>
            </a:extLst>
          </p:cNvPr>
          <p:cNvSpPr/>
          <p:nvPr/>
        </p:nvSpPr>
        <p:spPr>
          <a:xfrm>
            <a:off x="6510365" y="1919700"/>
            <a:ext cx="23307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Automation, programmability, consolidation and agility</a:t>
            </a:r>
          </a:p>
        </p:txBody>
      </p:sp>
      <p:sp>
        <p:nvSpPr>
          <p:cNvPr id="19" name="Rounded Rectangle 35">
            <a:extLst>
              <a:ext uri="{FF2B5EF4-FFF2-40B4-BE49-F238E27FC236}">
                <a16:creationId xmlns:a16="http://schemas.microsoft.com/office/drawing/2014/main" id="{6711D23F-7205-4C18-9E1D-41FB26DC4E38}"/>
              </a:ext>
            </a:extLst>
          </p:cNvPr>
          <p:cNvSpPr/>
          <p:nvPr/>
        </p:nvSpPr>
        <p:spPr>
          <a:xfrm>
            <a:off x="396274" y="2713422"/>
            <a:ext cx="2217600" cy="7719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Inflexible to Flexible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3315638-C0CE-4AFC-B6E2-08945DB8317E}"/>
              </a:ext>
            </a:extLst>
          </p:cNvPr>
          <p:cNvSpPr/>
          <p:nvPr/>
        </p:nvSpPr>
        <p:spPr>
          <a:xfrm>
            <a:off x="233554" y="2598814"/>
            <a:ext cx="343745" cy="314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1C259C-25F0-4F60-ADB7-95276436BAAA}"/>
              </a:ext>
            </a:extLst>
          </p:cNvPr>
          <p:cNvSpPr/>
          <p:nvPr/>
        </p:nvSpPr>
        <p:spPr>
          <a:xfrm>
            <a:off x="385311" y="3578914"/>
            <a:ext cx="2239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Hybrid WAN, Topologies, Physical/Virtual, convergence</a:t>
            </a:r>
          </a:p>
        </p:txBody>
      </p:sp>
      <p:sp>
        <p:nvSpPr>
          <p:cNvPr id="23" name="Rounded Rectangle 46">
            <a:extLst>
              <a:ext uri="{FF2B5EF4-FFF2-40B4-BE49-F238E27FC236}">
                <a16:creationId xmlns:a16="http://schemas.microsoft.com/office/drawing/2014/main" id="{FA2ECF3D-7441-4D56-8652-4A002CD6D6F5}"/>
              </a:ext>
            </a:extLst>
          </p:cNvPr>
          <p:cNvSpPr/>
          <p:nvPr/>
        </p:nvSpPr>
        <p:spPr>
          <a:xfrm>
            <a:off x="3513418" y="2713422"/>
            <a:ext cx="2217600" cy="77191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Visibility &amp; Analytics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033686-9866-49A5-A55D-E9AE68DFBB64}"/>
              </a:ext>
            </a:extLst>
          </p:cNvPr>
          <p:cNvSpPr/>
          <p:nvPr/>
        </p:nvSpPr>
        <p:spPr>
          <a:xfrm>
            <a:off x="3359779" y="2598814"/>
            <a:ext cx="343745" cy="3143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74FDF3-0C9D-499E-AE75-BEFBB0E78B73}"/>
              </a:ext>
            </a:extLst>
          </p:cNvPr>
          <p:cNvSpPr/>
          <p:nvPr/>
        </p:nvSpPr>
        <p:spPr>
          <a:xfrm>
            <a:off x="3546505" y="3578914"/>
            <a:ext cx="21514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Behaviours, Trends and feedback loops</a:t>
            </a:r>
          </a:p>
        </p:txBody>
      </p:sp>
      <p:sp>
        <p:nvSpPr>
          <p:cNvPr id="27" name="Rounded Rectangle 53">
            <a:extLst>
              <a:ext uri="{FF2B5EF4-FFF2-40B4-BE49-F238E27FC236}">
                <a16:creationId xmlns:a16="http://schemas.microsoft.com/office/drawing/2014/main" id="{69506119-1860-4250-9566-B7AABD1FA382}"/>
              </a:ext>
            </a:extLst>
          </p:cNvPr>
          <p:cNvSpPr/>
          <p:nvPr/>
        </p:nvSpPr>
        <p:spPr>
          <a:xfrm>
            <a:off x="6566941" y="2713422"/>
            <a:ext cx="2217600" cy="77191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F465E41-31A1-4574-9C3B-5C71A6E0EFE8}"/>
              </a:ext>
            </a:extLst>
          </p:cNvPr>
          <p:cNvSpPr/>
          <p:nvPr/>
        </p:nvSpPr>
        <p:spPr>
          <a:xfrm>
            <a:off x="6412171" y="2569038"/>
            <a:ext cx="376301" cy="3441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F79DC65-E700-4530-8AFF-9F41BDBE53AE}"/>
              </a:ext>
            </a:extLst>
          </p:cNvPr>
          <p:cNvSpPr/>
          <p:nvPr/>
        </p:nvSpPr>
        <p:spPr>
          <a:xfrm>
            <a:off x="6600028" y="3578914"/>
            <a:ext cx="21514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perimeter branch and user security.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DEE2CE-E3CD-4438-8034-0E004B0C7B74}"/>
              </a:ext>
            </a:extLst>
          </p:cNvPr>
          <p:cNvSpPr txBox="1"/>
          <p:nvPr/>
        </p:nvSpPr>
        <p:spPr>
          <a:xfrm>
            <a:off x="313441" y="4375110"/>
            <a:ext cx="8517117" cy="307777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End to End Managed services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drive efficiencies, lead engagements through insights and value beyond cost economics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456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F8772-C2A4-41FD-A6D4-336A248B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96628"/>
            <a:ext cx="8496150" cy="400099"/>
          </a:xfrm>
        </p:spPr>
        <p:txBody>
          <a:bodyPr vert="horz" wrap="square" lIns="0" tIns="45715" rIns="91428" bIns="45715" rtlCol="0" anchor="ctr">
            <a:spAutoFit/>
          </a:bodyPr>
          <a:lstStyle/>
          <a:p>
            <a:r>
              <a:rPr lang="en-IN" sz="2000" dirty="0"/>
              <a:t>Sify Managed SD-WAN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294301-D52D-F8D0-9003-BE62CED1F50B}"/>
              </a:ext>
            </a:extLst>
          </p:cNvPr>
          <p:cNvSpPr/>
          <p:nvPr/>
        </p:nvSpPr>
        <p:spPr>
          <a:xfrm>
            <a:off x="639238" y="2663825"/>
            <a:ext cx="6643200" cy="8382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ONE </a:t>
            </a:r>
          </a:p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NETWORK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9327AE-58CD-F47C-3C23-2DD1F3D4B2A7}"/>
              </a:ext>
            </a:extLst>
          </p:cNvPr>
          <p:cNvSpPr/>
          <p:nvPr/>
        </p:nvSpPr>
        <p:spPr>
          <a:xfrm>
            <a:off x="639238" y="1825625"/>
            <a:ext cx="6643200" cy="8382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ONE </a:t>
            </a:r>
          </a:p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POLICY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C8E75812-E431-DFE3-9696-51364B5E6708}"/>
              </a:ext>
            </a:extLst>
          </p:cNvPr>
          <p:cNvSpPr>
            <a:spLocks noChangeAspect="1"/>
          </p:cNvSpPr>
          <p:nvPr/>
        </p:nvSpPr>
        <p:spPr bwMode="auto">
          <a:xfrm>
            <a:off x="5250308" y="4239948"/>
            <a:ext cx="446613" cy="288000"/>
          </a:xfrm>
          <a:custGeom>
            <a:avLst/>
            <a:gdLst>
              <a:gd name="T0" fmla="*/ 1843 w 2150"/>
              <a:gd name="T1" fmla="*/ 425 h 1108"/>
              <a:gd name="T2" fmla="*/ 1270 w 2150"/>
              <a:gd name="T3" fmla="*/ 0 h 1108"/>
              <a:gd name="T4" fmla="*/ 757 w 2150"/>
              <a:gd name="T5" fmla="*/ 250 h 1108"/>
              <a:gd name="T6" fmla="*/ 576 w 2150"/>
              <a:gd name="T7" fmla="*/ 207 h 1108"/>
              <a:gd name="T8" fmla="*/ 246 w 2150"/>
              <a:gd name="T9" fmla="*/ 467 h 1108"/>
              <a:gd name="T10" fmla="*/ 252 w 2150"/>
              <a:gd name="T11" fmla="*/ 515 h 1108"/>
              <a:gd name="T12" fmla="*/ 0 w 2150"/>
              <a:gd name="T13" fmla="*/ 802 h 1108"/>
              <a:gd name="T14" fmla="*/ 390 w 2150"/>
              <a:gd name="T15" fmla="*/ 1108 h 1108"/>
              <a:gd name="T16" fmla="*/ 1705 w 2150"/>
              <a:gd name="T17" fmla="*/ 1108 h 1108"/>
              <a:gd name="T18" fmla="*/ 2150 w 2150"/>
              <a:gd name="T19" fmla="*/ 758 h 1108"/>
              <a:gd name="T20" fmla="*/ 1843 w 2150"/>
              <a:gd name="T21" fmla="*/ 4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50" h="1108">
                <a:moveTo>
                  <a:pt x="1843" y="425"/>
                </a:moveTo>
                <a:cubicBezTo>
                  <a:pt x="1826" y="188"/>
                  <a:pt x="1575" y="0"/>
                  <a:pt x="1270" y="0"/>
                </a:cubicBezTo>
                <a:cubicBezTo>
                  <a:pt x="1050" y="0"/>
                  <a:pt x="852" y="98"/>
                  <a:pt x="757" y="250"/>
                </a:cubicBezTo>
                <a:cubicBezTo>
                  <a:pt x="703" y="222"/>
                  <a:pt x="640" y="207"/>
                  <a:pt x="576" y="207"/>
                </a:cubicBezTo>
                <a:cubicBezTo>
                  <a:pt x="394" y="207"/>
                  <a:pt x="246" y="324"/>
                  <a:pt x="246" y="467"/>
                </a:cubicBezTo>
                <a:cubicBezTo>
                  <a:pt x="246" y="483"/>
                  <a:pt x="248" y="499"/>
                  <a:pt x="252" y="515"/>
                </a:cubicBezTo>
                <a:cubicBezTo>
                  <a:pt x="103" y="559"/>
                  <a:pt x="0" y="673"/>
                  <a:pt x="0" y="802"/>
                </a:cubicBezTo>
                <a:cubicBezTo>
                  <a:pt x="0" y="971"/>
                  <a:pt x="175" y="1108"/>
                  <a:pt x="390" y="1108"/>
                </a:cubicBezTo>
                <a:cubicBezTo>
                  <a:pt x="1705" y="1108"/>
                  <a:pt x="1705" y="1108"/>
                  <a:pt x="1705" y="1108"/>
                </a:cubicBezTo>
                <a:cubicBezTo>
                  <a:pt x="1950" y="1108"/>
                  <a:pt x="2150" y="951"/>
                  <a:pt x="2150" y="758"/>
                </a:cubicBezTo>
                <a:cubicBezTo>
                  <a:pt x="2150" y="606"/>
                  <a:pt x="2023" y="472"/>
                  <a:pt x="1843" y="425"/>
                </a:cubicBezTo>
                <a:close/>
              </a:path>
            </a:pathLst>
          </a:cu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21920" tIns="60960" rIns="121920" bIns="60960"/>
          <a:lstStyle/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Freeform 82">
            <a:extLst>
              <a:ext uri="{FF2B5EF4-FFF2-40B4-BE49-F238E27FC236}">
                <a16:creationId xmlns:a16="http://schemas.microsoft.com/office/drawing/2014/main" id="{DF43C20C-8DBC-1FBB-798A-86BFB7A61D80}"/>
              </a:ext>
            </a:extLst>
          </p:cNvPr>
          <p:cNvSpPr>
            <a:spLocks noChangeAspect="1" noEditPoints="1"/>
          </p:cNvSpPr>
          <p:nvPr/>
        </p:nvSpPr>
        <p:spPr bwMode="gray">
          <a:xfrm>
            <a:off x="1009105" y="4239948"/>
            <a:ext cx="397597" cy="288000"/>
          </a:xfrm>
          <a:custGeom>
            <a:avLst/>
            <a:gdLst>
              <a:gd name="T0" fmla="*/ 1303 w 1952"/>
              <a:gd name="T1" fmla="*/ 457 h 1227"/>
              <a:gd name="T2" fmla="*/ 1189 w 1952"/>
              <a:gd name="T3" fmla="*/ 274 h 1227"/>
              <a:gd name="T4" fmla="*/ 759 w 1952"/>
              <a:gd name="T5" fmla="*/ 274 h 1227"/>
              <a:gd name="T6" fmla="*/ 645 w 1952"/>
              <a:gd name="T7" fmla="*/ 457 h 1227"/>
              <a:gd name="T8" fmla="*/ 1926 w 1952"/>
              <a:gd name="T9" fmla="*/ 1174 h 1227"/>
              <a:gd name="T10" fmla="*/ 1952 w 1952"/>
              <a:gd name="T11" fmla="*/ 1201 h 1227"/>
              <a:gd name="T12" fmla="*/ 1467 w 1952"/>
              <a:gd name="T13" fmla="*/ 1227 h 1227"/>
              <a:gd name="T14" fmla="*/ 481 w 1952"/>
              <a:gd name="T15" fmla="*/ 1227 h 1227"/>
              <a:gd name="T16" fmla="*/ 27 w 1952"/>
              <a:gd name="T17" fmla="*/ 1227 h 1227"/>
              <a:gd name="T18" fmla="*/ 0 w 1952"/>
              <a:gd name="T19" fmla="*/ 1201 h 1227"/>
              <a:gd name="T20" fmla="*/ 0 w 1952"/>
              <a:gd name="T21" fmla="*/ 1102 h 1227"/>
              <a:gd name="T22" fmla="*/ 81 w 1952"/>
              <a:gd name="T23" fmla="*/ 1075 h 1227"/>
              <a:gd name="T24" fmla="*/ 108 w 1952"/>
              <a:gd name="T25" fmla="*/ 997 h 1227"/>
              <a:gd name="T26" fmla="*/ 164 w 1952"/>
              <a:gd name="T27" fmla="*/ 511 h 1227"/>
              <a:gd name="T28" fmla="*/ 26 w 1952"/>
              <a:gd name="T29" fmla="*/ 484 h 1227"/>
              <a:gd name="T30" fmla="*/ 267 w 1952"/>
              <a:gd name="T31" fmla="*/ 236 h 1227"/>
              <a:gd name="T32" fmla="*/ 519 w 1952"/>
              <a:gd name="T33" fmla="*/ 0 h 1227"/>
              <a:gd name="T34" fmla="*/ 974 w 1952"/>
              <a:gd name="T35" fmla="*/ 0 h 1227"/>
              <a:gd name="T36" fmla="*/ 1226 w 1952"/>
              <a:gd name="T37" fmla="*/ 236 h 1227"/>
              <a:gd name="T38" fmla="*/ 1460 w 1952"/>
              <a:gd name="T39" fmla="*/ 503 h 1227"/>
              <a:gd name="T40" fmla="*/ 1330 w 1952"/>
              <a:gd name="T41" fmla="*/ 511 h 1227"/>
              <a:gd name="T42" fmla="*/ 1386 w 1952"/>
              <a:gd name="T43" fmla="*/ 997 h 1227"/>
              <a:gd name="T44" fmla="*/ 1412 w 1952"/>
              <a:gd name="T45" fmla="*/ 1075 h 1227"/>
              <a:gd name="T46" fmla="*/ 1493 w 1952"/>
              <a:gd name="T47" fmla="*/ 1102 h 1227"/>
              <a:gd name="T48" fmla="*/ 787 w 1952"/>
              <a:gd name="T49" fmla="*/ 578 h 1227"/>
              <a:gd name="T50" fmla="*/ 733 w 1952"/>
              <a:gd name="T51" fmla="*/ 578 h 1227"/>
              <a:gd name="T52" fmla="*/ 760 w 1952"/>
              <a:gd name="T53" fmla="*/ 999 h 1227"/>
              <a:gd name="T54" fmla="*/ 787 w 1952"/>
              <a:gd name="T55" fmla="*/ 578 h 1227"/>
              <a:gd name="T56" fmla="*/ 867 w 1952"/>
              <a:gd name="T57" fmla="*/ 551 h 1227"/>
              <a:gd name="T58" fmla="*/ 840 w 1952"/>
              <a:gd name="T59" fmla="*/ 972 h 1227"/>
              <a:gd name="T60" fmla="*/ 893 w 1952"/>
              <a:gd name="T61" fmla="*/ 972 h 1227"/>
              <a:gd name="T62" fmla="*/ 1000 w 1952"/>
              <a:gd name="T63" fmla="*/ 578 h 1227"/>
              <a:gd name="T64" fmla="*/ 947 w 1952"/>
              <a:gd name="T65" fmla="*/ 578 h 1227"/>
              <a:gd name="T66" fmla="*/ 973 w 1952"/>
              <a:gd name="T67" fmla="*/ 999 h 1227"/>
              <a:gd name="T68" fmla="*/ 1000 w 1952"/>
              <a:gd name="T69" fmla="*/ 578 h 1227"/>
              <a:gd name="T70" fmla="*/ 1080 w 1952"/>
              <a:gd name="T71" fmla="*/ 551 h 1227"/>
              <a:gd name="T72" fmla="*/ 1053 w 1952"/>
              <a:gd name="T73" fmla="*/ 972 h 1227"/>
              <a:gd name="T74" fmla="*/ 1106 w 1952"/>
              <a:gd name="T75" fmla="*/ 972 h 1227"/>
              <a:gd name="T76" fmla="*/ 1213 w 1952"/>
              <a:gd name="T77" fmla="*/ 578 h 1227"/>
              <a:gd name="T78" fmla="*/ 1160 w 1952"/>
              <a:gd name="T79" fmla="*/ 578 h 1227"/>
              <a:gd name="T80" fmla="*/ 1186 w 1952"/>
              <a:gd name="T81" fmla="*/ 999 h 1227"/>
              <a:gd name="T82" fmla="*/ 1213 w 1952"/>
              <a:gd name="T83" fmla="*/ 578 h 1227"/>
              <a:gd name="T84" fmla="*/ 974 w 1952"/>
              <a:gd name="T85" fmla="*/ 511 h 1227"/>
              <a:gd name="T86" fmla="*/ 672 w 1952"/>
              <a:gd name="T87" fmla="*/ 1024 h 1227"/>
              <a:gd name="T88" fmla="*/ 589 w 1952"/>
              <a:gd name="T89" fmla="*/ 1051 h 1227"/>
              <a:gd name="T90" fmla="*/ 562 w 1952"/>
              <a:gd name="T91" fmla="*/ 1129 h 1227"/>
              <a:gd name="T92" fmla="*/ 508 w 1952"/>
              <a:gd name="T93" fmla="*/ 1174 h 1227"/>
              <a:gd name="T94" fmla="*/ 1440 w 1952"/>
              <a:gd name="T95" fmla="*/ 1174 h 1227"/>
              <a:gd name="T96" fmla="*/ 1386 w 1952"/>
              <a:gd name="T97" fmla="*/ 1129 h 1227"/>
              <a:gd name="T98" fmla="*/ 1359 w 1952"/>
              <a:gd name="T99" fmla="*/ 1051 h 1227"/>
              <a:gd name="T100" fmla="*/ 1276 w 1952"/>
              <a:gd name="T101" fmla="*/ 1024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52" h="1227">
                <a:moveTo>
                  <a:pt x="645" y="457"/>
                </a:moveTo>
                <a:cubicBezTo>
                  <a:pt x="1303" y="457"/>
                  <a:pt x="1303" y="457"/>
                  <a:pt x="1303" y="457"/>
                </a:cubicBezTo>
                <a:cubicBezTo>
                  <a:pt x="1376" y="457"/>
                  <a:pt x="1376" y="457"/>
                  <a:pt x="1376" y="457"/>
                </a:cubicBezTo>
                <a:cubicBezTo>
                  <a:pt x="1189" y="274"/>
                  <a:pt x="1189" y="274"/>
                  <a:pt x="1189" y="274"/>
                </a:cubicBezTo>
                <a:cubicBezTo>
                  <a:pt x="974" y="64"/>
                  <a:pt x="974" y="64"/>
                  <a:pt x="974" y="64"/>
                </a:cubicBezTo>
                <a:cubicBezTo>
                  <a:pt x="759" y="274"/>
                  <a:pt x="759" y="274"/>
                  <a:pt x="759" y="274"/>
                </a:cubicBezTo>
                <a:cubicBezTo>
                  <a:pt x="572" y="457"/>
                  <a:pt x="572" y="457"/>
                  <a:pt x="572" y="457"/>
                </a:cubicBezTo>
                <a:cubicBezTo>
                  <a:pt x="645" y="457"/>
                  <a:pt x="645" y="457"/>
                  <a:pt x="645" y="457"/>
                </a:cubicBezTo>
                <a:close/>
                <a:moveTo>
                  <a:pt x="1493" y="1174"/>
                </a:moveTo>
                <a:cubicBezTo>
                  <a:pt x="1926" y="1174"/>
                  <a:pt x="1926" y="1174"/>
                  <a:pt x="1926" y="1174"/>
                </a:cubicBezTo>
                <a:cubicBezTo>
                  <a:pt x="1940" y="1174"/>
                  <a:pt x="1952" y="1186"/>
                  <a:pt x="1952" y="1201"/>
                </a:cubicBezTo>
                <a:cubicBezTo>
                  <a:pt x="1952" y="1201"/>
                  <a:pt x="1952" y="1201"/>
                  <a:pt x="1952" y="1201"/>
                </a:cubicBezTo>
                <a:cubicBezTo>
                  <a:pt x="1952" y="1215"/>
                  <a:pt x="1940" y="1227"/>
                  <a:pt x="1926" y="1227"/>
                </a:cubicBezTo>
                <a:cubicBezTo>
                  <a:pt x="1467" y="1227"/>
                  <a:pt x="1467" y="1227"/>
                  <a:pt x="1467" y="1227"/>
                </a:cubicBezTo>
                <a:cubicBezTo>
                  <a:pt x="1270" y="1227"/>
                  <a:pt x="1270" y="1227"/>
                  <a:pt x="1270" y="1227"/>
                </a:cubicBezTo>
                <a:cubicBezTo>
                  <a:pt x="481" y="1227"/>
                  <a:pt x="481" y="1227"/>
                  <a:pt x="481" y="1227"/>
                </a:cubicBezTo>
                <a:cubicBezTo>
                  <a:pt x="112" y="1227"/>
                  <a:pt x="112" y="1227"/>
                  <a:pt x="112" y="1227"/>
                </a:cubicBezTo>
                <a:cubicBezTo>
                  <a:pt x="27" y="1227"/>
                  <a:pt x="27" y="1227"/>
                  <a:pt x="27" y="1227"/>
                </a:cubicBezTo>
                <a:cubicBezTo>
                  <a:pt x="0" y="1227"/>
                  <a:pt x="0" y="1227"/>
                  <a:pt x="0" y="1227"/>
                </a:cubicBezTo>
                <a:cubicBezTo>
                  <a:pt x="0" y="1201"/>
                  <a:pt x="0" y="1201"/>
                  <a:pt x="0" y="1201"/>
                </a:cubicBezTo>
                <a:cubicBezTo>
                  <a:pt x="0" y="1142"/>
                  <a:pt x="0" y="1142"/>
                  <a:pt x="0" y="1142"/>
                </a:cubicBezTo>
                <a:cubicBezTo>
                  <a:pt x="0" y="1102"/>
                  <a:pt x="0" y="1102"/>
                  <a:pt x="0" y="1102"/>
                </a:cubicBezTo>
                <a:cubicBezTo>
                  <a:pt x="0" y="1087"/>
                  <a:pt x="12" y="1075"/>
                  <a:pt x="27" y="1075"/>
                </a:cubicBezTo>
                <a:cubicBezTo>
                  <a:pt x="81" y="1075"/>
                  <a:pt x="81" y="1075"/>
                  <a:pt x="81" y="1075"/>
                </a:cubicBezTo>
                <a:cubicBezTo>
                  <a:pt x="81" y="1024"/>
                  <a:pt x="81" y="1024"/>
                  <a:pt x="81" y="1024"/>
                </a:cubicBezTo>
                <a:cubicBezTo>
                  <a:pt x="81" y="1009"/>
                  <a:pt x="93" y="997"/>
                  <a:pt x="108" y="997"/>
                </a:cubicBezTo>
                <a:cubicBezTo>
                  <a:pt x="164" y="997"/>
                  <a:pt x="164" y="997"/>
                  <a:pt x="164" y="997"/>
                </a:cubicBezTo>
                <a:cubicBezTo>
                  <a:pt x="164" y="511"/>
                  <a:pt x="164" y="511"/>
                  <a:pt x="164" y="511"/>
                </a:cubicBezTo>
                <a:cubicBezTo>
                  <a:pt x="52" y="511"/>
                  <a:pt x="52" y="511"/>
                  <a:pt x="52" y="511"/>
                </a:cubicBezTo>
                <a:cubicBezTo>
                  <a:pt x="38" y="511"/>
                  <a:pt x="26" y="499"/>
                  <a:pt x="26" y="484"/>
                </a:cubicBezTo>
                <a:cubicBezTo>
                  <a:pt x="26" y="476"/>
                  <a:pt x="29" y="468"/>
                  <a:pt x="35" y="464"/>
                </a:cubicBezTo>
                <a:cubicBezTo>
                  <a:pt x="267" y="236"/>
                  <a:pt x="267" y="236"/>
                  <a:pt x="267" y="236"/>
                </a:cubicBezTo>
                <a:cubicBezTo>
                  <a:pt x="501" y="8"/>
                  <a:pt x="501" y="8"/>
                  <a:pt x="501" y="8"/>
                </a:cubicBezTo>
                <a:cubicBezTo>
                  <a:pt x="506" y="3"/>
                  <a:pt x="512" y="0"/>
                  <a:pt x="519" y="0"/>
                </a:cubicBezTo>
                <a:cubicBezTo>
                  <a:pt x="974" y="0"/>
                  <a:pt x="974" y="0"/>
                  <a:pt x="974" y="0"/>
                </a:cubicBezTo>
                <a:cubicBezTo>
                  <a:pt x="974" y="0"/>
                  <a:pt x="974" y="0"/>
                  <a:pt x="974" y="0"/>
                </a:cubicBezTo>
                <a:cubicBezTo>
                  <a:pt x="981" y="0"/>
                  <a:pt x="988" y="3"/>
                  <a:pt x="993" y="8"/>
                </a:cubicBezTo>
                <a:cubicBezTo>
                  <a:pt x="1069" y="85"/>
                  <a:pt x="1149" y="161"/>
                  <a:pt x="1226" y="236"/>
                </a:cubicBezTo>
                <a:cubicBezTo>
                  <a:pt x="1460" y="465"/>
                  <a:pt x="1460" y="465"/>
                  <a:pt x="1460" y="465"/>
                </a:cubicBezTo>
                <a:cubicBezTo>
                  <a:pt x="1470" y="475"/>
                  <a:pt x="1470" y="492"/>
                  <a:pt x="1460" y="503"/>
                </a:cubicBezTo>
                <a:cubicBezTo>
                  <a:pt x="1455" y="508"/>
                  <a:pt x="1448" y="511"/>
                  <a:pt x="1441" y="511"/>
                </a:cubicBezTo>
                <a:cubicBezTo>
                  <a:pt x="1330" y="511"/>
                  <a:pt x="1330" y="511"/>
                  <a:pt x="1330" y="511"/>
                </a:cubicBezTo>
                <a:cubicBezTo>
                  <a:pt x="1330" y="997"/>
                  <a:pt x="1330" y="997"/>
                  <a:pt x="1330" y="997"/>
                </a:cubicBezTo>
                <a:cubicBezTo>
                  <a:pt x="1386" y="997"/>
                  <a:pt x="1386" y="997"/>
                  <a:pt x="1386" y="997"/>
                </a:cubicBezTo>
                <a:cubicBezTo>
                  <a:pt x="1400" y="997"/>
                  <a:pt x="1412" y="1009"/>
                  <a:pt x="1412" y="1024"/>
                </a:cubicBezTo>
                <a:cubicBezTo>
                  <a:pt x="1412" y="1075"/>
                  <a:pt x="1412" y="1075"/>
                  <a:pt x="1412" y="1075"/>
                </a:cubicBezTo>
                <a:cubicBezTo>
                  <a:pt x="1467" y="1075"/>
                  <a:pt x="1467" y="1075"/>
                  <a:pt x="1467" y="1075"/>
                </a:cubicBezTo>
                <a:cubicBezTo>
                  <a:pt x="1481" y="1075"/>
                  <a:pt x="1493" y="1087"/>
                  <a:pt x="1493" y="1102"/>
                </a:cubicBezTo>
                <a:cubicBezTo>
                  <a:pt x="1493" y="1174"/>
                  <a:pt x="1493" y="1174"/>
                  <a:pt x="1493" y="1174"/>
                </a:cubicBezTo>
                <a:close/>
                <a:moveTo>
                  <a:pt x="787" y="578"/>
                </a:moveTo>
                <a:cubicBezTo>
                  <a:pt x="787" y="563"/>
                  <a:pt x="775" y="551"/>
                  <a:pt x="760" y="551"/>
                </a:cubicBezTo>
                <a:cubicBezTo>
                  <a:pt x="745" y="551"/>
                  <a:pt x="733" y="563"/>
                  <a:pt x="733" y="578"/>
                </a:cubicBezTo>
                <a:cubicBezTo>
                  <a:pt x="733" y="972"/>
                  <a:pt x="733" y="972"/>
                  <a:pt x="733" y="972"/>
                </a:cubicBezTo>
                <a:cubicBezTo>
                  <a:pt x="733" y="987"/>
                  <a:pt x="745" y="999"/>
                  <a:pt x="760" y="999"/>
                </a:cubicBezTo>
                <a:cubicBezTo>
                  <a:pt x="775" y="999"/>
                  <a:pt x="787" y="987"/>
                  <a:pt x="787" y="972"/>
                </a:cubicBezTo>
                <a:cubicBezTo>
                  <a:pt x="787" y="578"/>
                  <a:pt x="787" y="578"/>
                  <a:pt x="787" y="578"/>
                </a:cubicBezTo>
                <a:close/>
                <a:moveTo>
                  <a:pt x="893" y="578"/>
                </a:moveTo>
                <a:cubicBezTo>
                  <a:pt x="893" y="563"/>
                  <a:pt x="881" y="551"/>
                  <a:pt x="867" y="551"/>
                </a:cubicBezTo>
                <a:cubicBezTo>
                  <a:pt x="852" y="551"/>
                  <a:pt x="840" y="563"/>
                  <a:pt x="840" y="578"/>
                </a:cubicBezTo>
                <a:cubicBezTo>
                  <a:pt x="840" y="972"/>
                  <a:pt x="840" y="972"/>
                  <a:pt x="840" y="972"/>
                </a:cubicBezTo>
                <a:cubicBezTo>
                  <a:pt x="840" y="987"/>
                  <a:pt x="852" y="999"/>
                  <a:pt x="867" y="999"/>
                </a:cubicBezTo>
                <a:cubicBezTo>
                  <a:pt x="881" y="999"/>
                  <a:pt x="893" y="987"/>
                  <a:pt x="893" y="972"/>
                </a:cubicBezTo>
                <a:cubicBezTo>
                  <a:pt x="893" y="578"/>
                  <a:pt x="893" y="578"/>
                  <a:pt x="893" y="578"/>
                </a:cubicBezTo>
                <a:close/>
                <a:moveTo>
                  <a:pt x="1000" y="578"/>
                </a:moveTo>
                <a:cubicBezTo>
                  <a:pt x="1000" y="563"/>
                  <a:pt x="988" y="551"/>
                  <a:pt x="973" y="551"/>
                </a:cubicBezTo>
                <a:cubicBezTo>
                  <a:pt x="959" y="551"/>
                  <a:pt x="947" y="563"/>
                  <a:pt x="947" y="578"/>
                </a:cubicBezTo>
                <a:cubicBezTo>
                  <a:pt x="947" y="972"/>
                  <a:pt x="947" y="972"/>
                  <a:pt x="947" y="972"/>
                </a:cubicBezTo>
                <a:cubicBezTo>
                  <a:pt x="947" y="987"/>
                  <a:pt x="959" y="999"/>
                  <a:pt x="973" y="999"/>
                </a:cubicBezTo>
                <a:cubicBezTo>
                  <a:pt x="988" y="999"/>
                  <a:pt x="1000" y="987"/>
                  <a:pt x="1000" y="972"/>
                </a:cubicBezTo>
                <a:cubicBezTo>
                  <a:pt x="1000" y="578"/>
                  <a:pt x="1000" y="578"/>
                  <a:pt x="1000" y="578"/>
                </a:cubicBezTo>
                <a:close/>
                <a:moveTo>
                  <a:pt x="1106" y="578"/>
                </a:moveTo>
                <a:cubicBezTo>
                  <a:pt x="1106" y="563"/>
                  <a:pt x="1095" y="551"/>
                  <a:pt x="1080" y="551"/>
                </a:cubicBezTo>
                <a:cubicBezTo>
                  <a:pt x="1065" y="551"/>
                  <a:pt x="1053" y="563"/>
                  <a:pt x="1053" y="578"/>
                </a:cubicBezTo>
                <a:cubicBezTo>
                  <a:pt x="1053" y="972"/>
                  <a:pt x="1053" y="972"/>
                  <a:pt x="1053" y="972"/>
                </a:cubicBezTo>
                <a:cubicBezTo>
                  <a:pt x="1053" y="987"/>
                  <a:pt x="1065" y="999"/>
                  <a:pt x="1080" y="999"/>
                </a:cubicBezTo>
                <a:cubicBezTo>
                  <a:pt x="1095" y="999"/>
                  <a:pt x="1106" y="987"/>
                  <a:pt x="1106" y="972"/>
                </a:cubicBezTo>
                <a:cubicBezTo>
                  <a:pt x="1106" y="578"/>
                  <a:pt x="1106" y="578"/>
                  <a:pt x="1106" y="578"/>
                </a:cubicBezTo>
                <a:close/>
                <a:moveTo>
                  <a:pt x="1213" y="578"/>
                </a:moveTo>
                <a:cubicBezTo>
                  <a:pt x="1213" y="563"/>
                  <a:pt x="1201" y="551"/>
                  <a:pt x="1186" y="551"/>
                </a:cubicBezTo>
                <a:cubicBezTo>
                  <a:pt x="1172" y="551"/>
                  <a:pt x="1160" y="563"/>
                  <a:pt x="1160" y="578"/>
                </a:cubicBezTo>
                <a:cubicBezTo>
                  <a:pt x="1160" y="972"/>
                  <a:pt x="1160" y="972"/>
                  <a:pt x="1160" y="972"/>
                </a:cubicBezTo>
                <a:cubicBezTo>
                  <a:pt x="1160" y="987"/>
                  <a:pt x="1172" y="999"/>
                  <a:pt x="1186" y="999"/>
                </a:cubicBezTo>
                <a:cubicBezTo>
                  <a:pt x="1201" y="999"/>
                  <a:pt x="1213" y="987"/>
                  <a:pt x="1213" y="972"/>
                </a:cubicBezTo>
                <a:cubicBezTo>
                  <a:pt x="1213" y="578"/>
                  <a:pt x="1213" y="578"/>
                  <a:pt x="1213" y="578"/>
                </a:cubicBezTo>
                <a:close/>
                <a:moveTo>
                  <a:pt x="1276" y="511"/>
                </a:moveTo>
                <a:cubicBezTo>
                  <a:pt x="974" y="511"/>
                  <a:pt x="974" y="511"/>
                  <a:pt x="974" y="511"/>
                </a:cubicBezTo>
                <a:cubicBezTo>
                  <a:pt x="672" y="511"/>
                  <a:pt x="672" y="511"/>
                  <a:pt x="672" y="511"/>
                </a:cubicBezTo>
                <a:cubicBezTo>
                  <a:pt x="672" y="1024"/>
                  <a:pt x="672" y="1024"/>
                  <a:pt x="672" y="1024"/>
                </a:cubicBezTo>
                <a:cubicBezTo>
                  <a:pt x="672" y="1039"/>
                  <a:pt x="660" y="1051"/>
                  <a:pt x="645" y="1051"/>
                </a:cubicBezTo>
                <a:cubicBezTo>
                  <a:pt x="589" y="1051"/>
                  <a:pt x="589" y="1051"/>
                  <a:pt x="589" y="1051"/>
                </a:cubicBezTo>
                <a:cubicBezTo>
                  <a:pt x="589" y="1102"/>
                  <a:pt x="589" y="1102"/>
                  <a:pt x="589" y="1102"/>
                </a:cubicBezTo>
                <a:cubicBezTo>
                  <a:pt x="589" y="1117"/>
                  <a:pt x="577" y="1129"/>
                  <a:pt x="562" y="1129"/>
                </a:cubicBezTo>
                <a:cubicBezTo>
                  <a:pt x="508" y="1129"/>
                  <a:pt x="508" y="1129"/>
                  <a:pt x="508" y="1129"/>
                </a:cubicBezTo>
                <a:cubicBezTo>
                  <a:pt x="508" y="1174"/>
                  <a:pt x="508" y="1174"/>
                  <a:pt x="508" y="1174"/>
                </a:cubicBezTo>
                <a:cubicBezTo>
                  <a:pt x="1270" y="1174"/>
                  <a:pt x="1270" y="1174"/>
                  <a:pt x="1270" y="1174"/>
                </a:cubicBezTo>
                <a:cubicBezTo>
                  <a:pt x="1440" y="1174"/>
                  <a:pt x="1440" y="1174"/>
                  <a:pt x="1440" y="1174"/>
                </a:cubicBezTo>
                <a:cubicBezTo>
                  <a:pt x="1440" y="1129"/>
                  <a:pt x="1440" y="1129"/>
                  <a:pt x="1440" y="1129"/>
                </a:cubicBezTo>
                <a:cubicBezTo>
                  <a:pt x="1386" y="1129"/>
                  <a:pt x="1386" y="1129"/>
                  <a:pt x="1386" y="1129"/>
                </a:cubicBezTo>
                <a:cubicBezTo>
                  <a:pt x="1371" y="1129"/>
                  <a:pt x="1359" y="1117"/>
                  <a:pt x="1359" y="1102"/>
                </a:cubicBezTo>
                <a:cubicBezTo>
                  <a:pt x="1359" y="1051"/>
                  <a:pt x="1359" y="1051"/>
                  <a:pt x="1359" y="1051"/>
                </a:cubicBezTo>
                <a:cubicBezTo>
                  <a:pt x="1303" y="1051"/>
                  <a:pt x="1303" y="1051"/>
                  <a:pt x="1303" y="1051"/>
                </a:cubicBezTo>
                <a:cubicBezTo>
                  <a:pt x="1288" y="1051"/>
                  <a:pt x="1276" y="1039"/>
                  <a:pt x="1276" y="1024"/>
                </a:cubicBezTo>
                <a:lnTo>
                  <a:pt x="1276" y="511"/>
                </a:lnTo>
                <a:close/>
              </a:path>
            </a:pathLst>
          </a:cu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sp>
        <p:nvSpPr>
          <p:cNvPr id="14" name="Freeform 78">
            <a:extLst>
              <a:ext uri="{FF2B5EF4-FFF2-40B4-BE49-F238E27FC236}">
                <a16:creationId xmlns:a16="http://schemas.microsoft.com/office/drawing/2014/main" id="{42604D9F-2E51-30EE-3667-D3D8E48C51FE}"/>
              </a:ext>
            </a:extLst>
          </p:cNvPr>
          <p:cNvSpPr>
            <a:spLocks noChangeAspect="1"/>
          </p:cNvSpPr>
          <p:nvPr/>
        </p:nvSpPr>
        <p:spPr bwMode="gray">
          <a:xfrm>
            <a:off x="6723567" y="4239948"/>
            <a:ext cx="320087" cy="288000"/>
          </a:xfrm>
          <a:custGeom>
            <a:avLst/>
            <a:gdLst>
              <a:gd name="T0" fmla="*/ 412 w 412"/>
              <a:gd name="T1" fmla="*/ 32 h 474"/>
              <a:gd name="T2" fmla="*/ 412 w 412"/>
              <a:gd name="T3" fmla="*/ 473 h 474"/>
              <a:gd name="T4" fmla="*/ 277 w 412"/>
              <a:gd name="T5" fmla="*/ 473 h 474"/>
              <a:gd name="T6" fmla="*/ 277 w 412"/>
              <a:gd name="T7" fmla="*/ 473 h 474"/>
              <a:gd name="T8" fmla="*/ 0 w 412"/>
              <a:gd name="T9" fmla="*/ 474 h 474"/>
              <a:gd name="T10" fmla="*/ 0 w 412"/>
              <a:gd name="T11" fmla="*/ 446 h 474"/>
              <a:gd name="T12" fmla="*/ 277 w 412"/>
              <a:gd name="T13" fmla="*/ 444 h 474"/>
              <a:gd name="T14" fmla="*/ 277 w 412"/>
              <a:gd name="T15" fmla="*/ 392 h 474"/>
              <a:gd name="T16" fmla="*/ 0 w 412"/>
              <a:gd name="T17" fmla="*/ 398 h 474"/>
              <a:gd name="T18" fmla="*/ 0 w 412"/>
              <a:gd name="T19" fmla="*/ 369 h 474"/>
              <a:gd name="T20" fmla="*/ 277 w 412"/>
              <a:gd name="T21" fmla="*/ 362 h 474"/>
              <a:gd name="T22" fmla="*/ 277 w 412"/>
              <a:gd name="T23" fmla="*/ 298 h 474"/>
              <a:gd name="T24" fmla="*/ 0 w 412"/>
              <a:gd name="T25" fmla="*/ 312 h 474"/>
              <a:gd name="T26" fmla="*/ 0 w 412"/>
              <a:gd name="T27" fmla="*/ 288 h 474"/>
              <a:gd name="T28" fmla="*/ 277 w 412"/>
              <a:gd name="T29" fmla="*/ 267 h 474"/>
              <a:gd name="T30" fmla="*/ 277 w 412"/>
              <a:gd name="T31" fmla="*/ 205 h 474"/>
              <a:gd name="T32" fmla="*/ 0 w 412"/>
              <a:gd name="T33" fmla="*/ 231 h 474"/>
              <a:gd name="T34" fmla="*/ 0 w 412"/>
              <a:gd name="T35" fmla="*/ 205 h 474"/>
              <a:gd name="T36" fmla="*/ 277 w 412"/>
              <a:gd name="T37" fmla="*/ 174 h 474"/>
              <a:gd name="T38" fmla="*/ 277 w 412"/>
              <a:gd name="T39" fmla="*/ 111 h 474"/>
              <a:gd name="T40" fmla="*/ 0 w 412"/>
              <a:gd name="T41" fmla="*/ 149 h 474"/>
              <a:gd name="T42" fmla="*/ 0 w 412"/>
              <a:gd name="T43" fmla="*/ 124 h 474"/>
              <a:gd name="T44" fmla="*/ 277 w 412"/>
              <a:gd name="T45" fmla="*/ 82 h 474"/>
              <a:gd name="T46" fmla="*/ 277 w 412"/>
              <a:gd name="T47" fmla="*/ 30 h 474"/>
              <a:gd name="T48" fmla="*/ 0 w 412"/>
              <a:gd name="T49" fmla="*/ 71 h 474"/>
              <a:gd name="T50" fmla="*/ 0 w 412"/>
              <a:gd name="T51" fmla="*/ 54 h 474"/>
              <a:gd name="T52" fmla="*/ 277 w 412"/>
              <a:gd name="T53" fmla="*/ 1 h 474"/>
              <a:gd name="T54" fmla="*/ 277 w 412"/>
              <a:gd name="T55" fmla="*/ 0 h 474"/>
              <a:gd name="T56" fmla="*/ 412 w 412"/>
              <a:gd name="T57" fmla="*/ 3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2" h="474">
                <a:moveTo>
                  <a:pt x="412" y="32"/>
                </a:moveTo>
                <a:lnTo>
                  <a:pt x="412" y="473"/>
                </a:lnTo>
                <a:lnTo>
                  <a:pt x="277" y="473"/>
                </a:lnTo>
                <a:lnTo>
                  <a:pt x="277" y="473"/>
                </a:lnTo>
                <a:lnTo>
                  <a:pt x="0" y="474"/>
                </a:lnTo>
                <a:lnTo>
                  <a:pt x="0" y="446"/>
                </a:lnTo>
                <a:lnTo>
                  <a:pt x="277" y="444"/>
                </a:lnTo>
                <a:lnTo>
                  <a:pt x="277" y="392"/>
                </a:lnTo>
                <a:lnTo>
                  <a:pt x="0" y="398"/>
                </a:lnTo>
                <a:lnTo>
                  <a:pt x="0" y="369"/>
                </a:lnTo>
                <a:lnTo>
                  <a:pt x="277" y="362"/>
                </a:lnTo>
                <a:lnTo>
                  <a:pt x="277" y="298"/>
                </a:lnTo>
                <a:lnTo>
                  <a:pt x="0" y="312"/>
                </a:lnTo>
                <a:lnTo>
                  <a:pt x="0" y="288"/>
                </a:lnTo>
                <a:lnTo>
                  <a:pt x="277" y="267"/>
                </a:lnTo>
                <a:lnTo>
                  <a:pt x="277" y="205"/>
                </a:lnTo>
                <a:lnTo>
                  <a:pt x="0" y="231"/>
                </a:lnTo>
                <a:lnTo>
                  <a:pt x="0" y="205"/>
                </a:lnTo>
                <a:lnTo>
                  <a:pt x="277" y="174"/>
                </a:lnTo>
                <a:lnTo>
                  <a:pt x="277" y="111"/>
                </a:lnTo>
                <a:lnTo>
                  <a:pt x="0" y="149"/>
                </a:lnTo>
                <a:lnTo>
                  <a:pt x="0" y="124"/>
                </a:lnTo>
                <a:lnTo>
                  <a:pt x="277" y="82"/>
                </a:lnTo>
                <a:lnTo>
                  <a:pt x="277" y="30"/>
                </a:lnTo>
                <a:lnTo>
                  <a:pt x="0" y="71"/>
                </a:lnTo>
                <a:lnTo>
                  <a:pt x="0" y="54"/>
                </a:lnTo>
                <a:lnTo>
                  <a:pt x="277" y="1"/>
                </a:lnTo>
                <a:lnTo>
                  <a:pt x="277" y="0"/>
                </a:lnTo>
                <a:lnTo>
                  <a:pt x="412" y="32"/>
                </a:lnTo>
                <a:close/>
              </a:path>
            </a:pathLst>
          </a:cu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sp>
        <p:nvSpPr>
          <p:cNvPr id="15" name="Freeform 85">
            <a:extLst>
              <a:ext uri="{FF2B5EF4-FFF2-40B4-BE49-F238E27FC236}">
                <a16:creationId xmlns:a16="http://schemas.microsoft.com/office/drawing/2014/main" id="{CEC21246-73C0-0496-97B6-4A552B2C93E1}"/>
              </a:ext>
            </a:extLst>
          </p:cNvPr>
          <p:cNvSpPr>
            <a:spLocks noChangeAspect="1" noEditPoints="1"/>
          </p:cNvSpPr>
          <p:nvPr/>
        </p:nvSpPr>
        <p:spPr bwMode="gray">
          <a:xfrm>
            <a:off x="2454347" y="4239948"/>
            <a:ext cx="367893" cy="288000"/>
          </a:xfrm>
          <a:custGeom>
            <a:avLst/>
            <a:gdLst>
              <a:gd name="T0" fmla="*/ 617 w 1923"/>
              <a:gd name="T1" fmla="*/ 140 h 1172"/>
              <a:gd name="T2" fmla="*/ 589 w 1923"/>
              <a:gd name="T3" fmla="*/ 270 h 1172"/>
              <a:gd name="T4" fmla="*/ 617 w 1923"/>
              <a:gd name="T5" fmla="*/ 299 h 1172"/>
              <a:gd name="T6" fmla="*/ 645 w 1923"/>
              <a:gd name="T7" fmla="*/ 168 h 1172"/>
              <a:gd name="T8" fmla="*/ 1923 w 1923"/>
              <a:gd name="T9" fmla="*/ 1143 h 1172"/>
              <a:gd name="T10" fmla="*/ 964 w 1923"/>
              <a:gd name="T11" fmla="*/ 1172 h 1172"/>
              <a:gd name="T12" fmla="*/ 936 w 1923"/>
              <a:gd name="T13" fmla="*/ 1143 h 1172"/>
              <a:gd name="T14" fmla="*/ 457 w 1923"/>
              <a:gd name="T15" fmla="*/ 57 h 1172"/>
              <a:gd name="T16" fmla="*/ 405 w 1923"/>
              <a:gd name="T17" fmla="*/ 1172 h 1172"/>
              <a:gd name="T18" fmla="*/ 0 w 1923"/>
              <a:gd name="T19" fmla="*/ 52 h 1172"/>
              <a:gd name="T20" fmla="*/ 964 w 1923"/>
              <a:gd name="T21" fmla="*/ 0 h 1172"/>
              <a:gd name="T22" fmla="*/ 993 w 1923"/>
              <a:gd name="T23" fmla="*/ 28 h 1172"/>
              <a:gd name="T24" fmla="*/ 993 w 1923"/>
              <a:gd name="T25" fmla="*/ 556 h 1172"/>
              <a:gd name="T26" fmla="*/ 1315 w 1923"/>
              <a:gd name="T27" fmla="*/ 605 h 1172"/>
              <a:gd name="T28" fmla="*/ 1424 w 1923"/>
              <a:gd name="T29" fmla="*/ 1115 h 1172"/>
              <a:gd name="T30" fmla="*/ 1895 w 1923"/>
              <a:gd name="T31" fmla="*/ 1115 h 1172"/>
              <a:gd name="T32" fmla="*/ 1923 w 1923"/>
              <a:gd name="T33" fmla="*/ 1143 h 1172"/>
              <a:gd name="T34" fmla="*/ 776 w 1923"/>
              <a:gd name="T35" fmla="*/ 1013 h 1172"/>
              <a:gd name="T36" fmla="*/ 748 w 1923"/>
              <a:gd name="T37" fmla="*/ 1143 h 1172"/>
              <a:gd name="T38" fmla="*/ 776 w 1923"/>
              <a:gd name="T39" fmla="*/ 1172 h 1172"/>
              <a:gd name="T40" fmla="*/ 804 w 1923"/>
              <a:gd name="T41" fmla="*/ 1041 h 1172"/>
              <a:gd name="T42" fmla="*/ 776 w 1923"/>
              <a:gd name="T43" fmla="*/ 722 h 1172"/>
              <a:gd name="T44" fmla="*/ 748 w 1923"/>
              <a:gd name="T45" fmla="*/ 750 h 1172"/>
              <a:gd name="T46" fmla="*/ 776 w 1923"/>
              <a:gd name="T47" fmla="*/ 881 h 1172"/>
              <a:gd name="T48" fmla="*/ 804 w 1923"/>
              <a:gd name="T49" fmla="*/ 852 h 1172"/>
              <a:gd name="T50" fmla="*/ 776 w 1923"/>
              <a:gd name="T51" fmla="*/ 722 h 1172"/>
              <a:gd name="T52" fmla="*/ 776 w 1923"/>
              <a:gd name="T53" fmla="*/ 431 h 1172"/>
              <a:gd name="T54" fmla="*/ 748 w 1923"/>
              <a:gd name="T55" fmla="*/ 561 h 1172"/>
              <a:gd name="T56" fmla="*/ 776 w 1923"/>
              <a:gd name="T57" fmla="*/ 590 h 1172"/>
              <a:gd name="T58" fmla="*/ 804 w 1923"/>
              <a:gd name="T59" fmla="*/ 459 h 1172"/>
              <a:gd name="T60" fmla="*/ 776 w 1923"/>
              <a:gd name="T61" fmla="*/ 140 h 1172"/>
              <a:gd name="T62" fmla="*/ 748 w 1923"/>
              <a:gd name="T63" fmla="*/ 168 h 1172"/>
              <a:gd name="T64" fmla="*/ 776 w 1923"/>
              <a:gd name="T65" fmla="*/ 299 h 1172"/>
              <a:gd name="T66" fmla="*/ 804 w 1923"/>
              <a:gd name="T67" fmla="*/ 270 h 1172"/>
              <a:gd name="T68" fmla="*/ 776 w 1923"/>
              <a:gd name="T69" fmla="*/ 140 h 1172"/>
              <a:gd name="T70" fmla="*/ 617 w 1923"/>
              <a:gd name="T71" fmla="*/ 1013 h 1172"/>
              <a:gd name="T72" fmla="*/ 589 w 1923"/>
              <a:gd name="T73" fmla="*/ 1143 h 1172"/>
              <a:gd name="T74" fmla="*/ 617 w 1923"/>
              <a:gd name="T75" fmla="*/ 1172 h 1172"/>
              <a:gd name="T76" fmla="*/ 645 w 1923"/>
              <a:gd name="T77" fmla="*/ 1041 h 1172"/>
              <a:gd name="T78" fmla="*/ 617 w 1923"/>
              <a:gd name="T79" fmla="*/ 722 h 1172"/>
              <a:gd name="T80" fmla="*/ 589 w 1923"/>
              <a:gd name="T81" fmla="*/ 750 h 1172"/>
              <a:gd name="T82" fmla="*/ 617 w 1923"/>
              <a:gd name="T83" fmla="*/ 881 h 1172"/>
              <a:gd name="T84" fmla="*/ 645 w 1923"/>
              <a:gd name="T85" fmla="*/ 852 h 1172"/>
              <a:gd name="T86" fmla="*/ 617 w 1923"/>
              <a:gd name="T87" fmla="*/ 722 h 1172"/>
              <a:gd name="T88" fmla="*/ 617 w 1923"/>
              <a:gd name="T89" fmla="*/ 431 h 1172"/>
              <a:gd name="T90" fmla="*/ 589 w 1923"/>
              <a:gd name="T91" fmla="*/ 561 h 1172"/>
              <a:gd name="T92" fmla="*/ 617 w 1923"/>
              <a:gd name="T93" fmla="*/ 590 h 1172"/>
              <a:gd name="T94" fmla="*/ 645 w 1923"/>
              <a:gd name="T95" fmla="*/ 459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23" h="1172">
                <a:moveTo>
                  <a:pt x="617" y="140"/>
                </a:moveTo>
                <a:cubicBezTo>
                  <a:pt x="617" y="140"/>
                  <a:pt x="617" y="140"/>
                  <a:pt x="617" y="140"/>
                </a:cubicBezTo>
                <a:cubicBezTo>
                  <a:pt x="602" y="140"/>
                  <a:pt x="589" y="153"/>
                  <a:pt x="589" y="168"/>
                </a:cubicBezTo>
                <a:cubicBezTo>
                  <a:pt x="589" y="270"/>
                  <a:pt x="589" y="270"/>
                  <a:pt x="589" y="270"/>
                </a:cubicBezTo>
                <a:cubicBezTo>
                  <a:pt x="589" y="286"/>
                  <a:pt x="602" y="299"/>
                  <a:pt x="617" y="299"/>
                </a:cubicBezTo>
                <a:cubicBezTo>
                  <a:pt x="617" y="299"/>
                  <a:pt x="617" y="299"/>
                  <a:pt x="617" y="299"/>
                </a:cubicBezTo>
                <a:cubicBezTo>
                  <a:pt x="633" y="299"/>
                  <a:pt x="645" y="286"/>
                  <a:pt x="645" y="270"/>
                </a:cubicBezTo>
                <a:cubicBezTo>
                  <a:pt x="645" y="168"/>
                  <a:pt x="645" y="168"/>
                  <a:pt x="645" y="168"/>
                </a:cubicBezTo>
                <a:cubicBezTo>
                  <a:pt x="645" y="153"/>
                  <a:pt x="633" y="140"/>
                  <a:pt x="617" y="140"/>
                </a:cubicBezTo>
                <a:close/>
                <a:moveTo>
                  <a:pt x="1923" y="1143"/>
                </a:moveTo>
                <a:cubicBezTo>
                  <a:pt x="1923" y="1159"/>
                  <a:pt x="1910" y="1172"/>
                  <a:pt x="1895" y="1172"/>
                </a:cubicBezTo>
                <a:cubicBezTo>
                  <a:pt x="964" y="1172"/>
                  <a:pt x="964" y="1172"/>
                  <a:pt x="964" y="1172"/>
                </a:cubicBezTo>
                <a:cubicBezTo>
                  <a:pt x="949" y="1171"/>
                  <a:pt x="936" y="1159"/>
                  <a:pt x="936" y="1143"/>
                </a:cubicBezTo>
                <a:cubicBezTo>
                  <a:pt x="936" y="1143"/>
                  <a:pt x="936" y="1143"/>
                  <a:pt x="936" y="1143"/>
                </a:cubicBezTo>
                <a:cubicBezTo>
                  <a:pt x="936" y="57"/>
                  <a:pt x="936" y="57"/>
                  <a:pt x="936" y="57"/>
                </a:cubicBezTo>
                <a:cubicBezTo>
                  <a:pt x="457" y="57"/>
                  <a:pt x="457" y="57"/>
                  <a:pt x="457" y="57"/>
                </a:cubicBezTo>
                <a:cubicBezTo>
                  <a:pt x="457" y="1119"/>
                  <a:pt x="457" y="1119"/>
                  <a:pt x="457" y="1119"/>
                </a:cubicBezTo>
                <a:cubicBezTo>
                  <a:pt x="457" y="1148"/>
                  <a:pt x="434" y="1172"/>
                  <a:pt x="405" y="1172"/>
                </a:cubicBezTo>
                <a:cubicBezTo>
                  <a:pt x="270" y="1172"/>
                  <a:pt x="135" y="1172"/>
                  <a:pt x="0" y="1172"/>
                </a:cubicBezTo>
                <a:cubicBezTo>
                  <a:pt x="0" y="798"/>
                  <a:pt x="0" y="425"/>
                  <a:pt x="0" y="52"/>
                </a:cubicBezTo>
                <a:cubicBezTo>
                  <a:pt x="0" y="23"/>
                  <a:pt x="24" y="0"/>
                  <a:pt x="53" y="0"/>
                </a:cubicBezTo>
                <a:cubicBezTo>
                  <a:pt x="357" y="0"/>
                  <a:pt x="661" y="0"/>
                  <a:pt x="964" y="0"/>
                </a:cubicBezTo>
                <a:cubicBezTo>
                  <a:pt x="980" y="0"/>
                  <a:pt x="993" y="13"/>
                  <a:pt x="993" y="28"/>
                </a:cubicBezTo>
                <a:cubicBezTo>
                  <a:pt x="993" y="28"/>
                  <a:pt x="993" y="28"/>
                  <a:pt x="993" y="28"/>
                </a:cubicBezTo>
                <a:cubicBezTo>
                  <a:pt x="993" y="249"/>
                  <a:pt x="993" y="249"/>
                  <a:pt x="993" y="249"/>
                </a:cubicBezTo>
                <a:cubicBezTo>
                  <a:pt x="993" y="556"/>
                  <a:pt x="993" y="556"/>
                  <a:pt x="993" y="556"/>
                </a:cubicBezTo>
                <a:cubicBezTo>
                  <a:pt x="1265" y="556"/>
                  <a:pt x="1265" y="556"/>
                  <a:pt x="1265" y="556"/>
                </a:cubicBezTo>
                <a:cubicBezTo>
                  <a:pt x="1293" y="556"/>
                  <a:pt x="1315" y="578"/>
                  <a:pt x="1315" y="605"/>
                </a:cubicBezTo>
                <a:cubicBezTo>
                  <a:pt x="1315" y="1115"/>
                  <a:pt x="1315" y="1115"/>
                  <a:pt x="1315" y="1115"/>
                </a:cubicBezTo>
                <a:cubicBezTo>
                  <a:pt x="1424" y="1115"/>
                  <a:pt x="1424" y="1115"/>
                  <a:pt x="1424" y="1115"/>
                </a:cubicBezTo>
                <a:cubicBezTo>
                  <a:pt x="1659" y="1115"/>
                  <a:pt x="1659" y="1115"/>
                  <a:pt x="1659" y="1115"/>
                </a:cubicBezTo>
                <a:cubicBezTo>
                  <a:pt x="1895" y="1115"/>
                  <a:pt x="1895" y="1115"/>
                  <a:pt x="1895" y="1115"/>
                </a:cubicBezTo>
                <a:cubicBezTo>
                  <a:pt x="1910" y="1115"/>
                  <a:pt x="1923" y="1128"/>
                  <a:pt x="1923" y="1143"/>
                </a:cubicBezTo>
                <a:cubicBezTo>
                  <a:pt x="1923" y="1143"/>
                  <a:pt x="1923" y="1143"/>
                  <a:pt x="1923" y="1143"/>
                </a:cubicBezTo>
                <a:close/>
                <a:moveTo>
                  <a:pt x="776" y="1013"/>
                </a:moveTo>
                <a:cubicBezTo>
                  <a:pt x="776" y="1013"/>
                  <a:pt x="776" y="1013"/>
                  <a:pt x="776" y="1013"/>
                </a:cubicBezTo>
                <a:cubicBezTo>
                  <a:pt x="761" y="1013"/>
                  <a:pt x="748" y="1025"/>
                  <a:pt x="748" y="1041"/>
                </a:cubicBezTo>
                <a:cubicBezTo>
                  <a:pt x="748" y="1143"/>
                  <a:pt x="748" y="1143"/>
                  <a:pt x="748" y="1143"/>
                </a:cubicBezTo>
                <a:cubicBezTo>
                  <a:pt x="748" y="1159"/>
                  <a:pt x="761" y="1172"/>
                  <a:pt x="776" y="1172"/>
                </a:cubicBezTo>
                <a:cubicBezTo>
                  <a:pt x="776" y="1172"/>
                  <a:pt x="776" y="1172"/>
                  <a:pt x="776" y="1172"/>
                </a:cubicBezTo>
                <a:cubicBezTo>
                  <a:pt x="792" y="1172"/>
                  <a:pt x="804" y="1159"/>
                  <a:pt x="804" y="1143"/>
                </a:cubicBezTo>
                <a:cubicBezTo>
                  <a:pt x="804" y="1041"/>
                  <a:pt x="804" y="1041"/>
                  <a:pt x="804" y="1041"/>
                </a:cubicBezTo>
                <a:cubicBezTo>
                  <a:pt x="804" y="1025"/>
                  <a:pt x="792" y="1013"/>
                  <a:pt x="776" y="1013"/>
                </a:cubicBezTo>
                <a:close/>
                <a:moveTo>
                  <a:pt x="776" y="722"/>
                </a:moveTo>
                <a:cubicBezTo>
                  <a:pt x="776" y="722"/>
                  <a:pt x="776" y="722"/>
                  <a:pt x="776" y="722"/>
                </a:cubicBezTo>
                <a:cubicBezTo>
                  <a:pt x="761" y="722"/>
                  <a:pt x="748" y="734"/>
                  <a:pt x="748" y="750"/>
                </a:cubicBezTo>
                <a:cubicBezTo>
                  <a:pt x="748" y="784"/>
                  <a:pt x="748" y="818"/>
                  <a:pt x="748" y="852"/>
                </a:cubicBezTo>
                <a:cubicBezTo>
                  <a:pt x="748" y="868"/>
                  <a:pt x="761" y="881"/>
                  <a:pt x="776" y="881"/>
                </a:cubicBezTo>
                <a:cubicBezTo>
                  <a:pt x="776" y="881"/>
                  <a:pt x="776" y="881"/>
                  <a:pt x="776" y="881"/>
                </a:cubicBezTo>
                <a:cubicBezTo>
                  <a:pt x="792" y="881"/>
                  <a:pt x="804" y="868"/>
                  <a:pt x="804" y="852"/>
                </a:cubicBezTo>
                <a:cubicBezTo>
                  <a:pt x="804" y="818"/>
                  <a:pt x="804" y="784"/>
                  <a:pt x="804" y="750"/>
                </a:cubicBezTo>
                <a:cubicBezTo>
                  <a:pt x="804" y="734"/>
                  <a:pt x="792" y="722"/>
                  <a:pt x="776" y="722"/>
                </a:cubicBezTo>
                <a:close/>
                <a:moveTo>
                  <a:pt x="776" y="431"/>
                </a:moveTo>
                <a:cubicBezTo>
                  <a:pt x="776" y="431"/>
                  <a:pt x="776" y="431"/>
                  <a:pt x="776" y="431"/>
                </a:cubicBezTo>
                <a:cubicBezTo>
                  <a:pt x="761" y="431"/>
                  <a:pt x="748" y="443"/>
                  <a:pt x="748" y="459"/>
                </a:cubicBezTo>
                <a:cubicBezTo>
                  <a:pt x="748" y="493"/>
                  <a:pt x="748" y="527"/>
                  <a:pt x="748" y="561"/>
                </a:cubicBezTo>
                <a:cubicBezTo>
                  <a:pt x="748" y="577"/>
                  <a:pt x="761" y="590"/>
                  <a:pt x="776" y="590"/>
                </a:cubicBezTo>
                <a:cubicBezTo>
                  <a:pt x="776" y="590"/>
                  <a:pt x="776" y="590"/>
                  <a:pt x="776" y="590"/>
                </a:cubicBezTo>
                <a:cubicBezTo>
                  <a:pt x="792" y="590"/>
                  <a:pt x="804" y="577"/>
                  <a:pt x="804" y="561"/>
                </a:cubicBezTo>
                <a:cubicBezTo>
                  <a:pt x="804" y="527"/>
                  <a:pt x="804" y="493"/>
                  <a:pt x="804" y="459"/>
                </a:cubicBezTo>
                <a:cubicBezTo>
                  <a:pt x="804" y="443"/>
                  <a:pt x="792" y="431"/>
                  <a:pt x="776" y="431"/>
                </a:cubicBezTo>
                <a:close/>
                <a:moveTo>
                  <a:pt x="776" y="140"/>
                </a:moveTo>
                <a:cubicBezTo>
                  <a:pt x="776" y="140"/>
                  <a:pt x="776" y="140"/>
                  <a:pt x="776" y="140"/>
                </a:cubicBezTo>
                <a:cubicBezTo>
                  <a:pt x="761" y="140"/>
                  <a:pt x="748" y="153"/>
                  <a:pt x="748" y="168"/>
                </a:cubicBezTo>
                <a:cubicBezTo>
                  <a:pt x="748" y="270"/>
                  <a:pt x="748" y="270"/>
                  <a:pt x="748" y="270"/>
                </a:cubicBezTo>
                <a:cubicBezTo>
                  <a:pt x="748" y="286"/>
                  <a:pt x="761" y="299"/>
                  <a:pt x="776" y="299"/>
                </a:cubicBezTo>
                <a:cubicBezTo>
                  <a:pt x="776" y="299"/>
                  <a:pt x="776" y="299"/>
                  <a:pt x="776" y="299"/>
                </a:cubicBezTo>
                <a:cubicBezTo>
                  <a:pt x="792" y="299"/>
                  <a:pt x="804" y="286"/>
                  <a:pt x="804" y="270"/>
                </a:cubicBezTo>
                <a:cubicBezTo>
                  <a:pt x="804" y="168"/>
                  <a:pt x="804" y="168"/>
                  <a:pt x="804" y="168"/>
                </a:cubicBezTo>
                <a:cubicBezTo>
                  <a:pt x="804" y="153"/>
                  <a:pt x="792" y="140"/>
                  <a:pt x="776" y="140"/>
                </a:cubicBezTo>
                <a:close/>
                <a:moveTo>
                  <a:pt x="617" y="1013"/>
                </a:moveTo>
                <a:cubicBezTo>
                  <a:pt x="617" y="1013"/>
                  <a:pt x="617" y="1013"/>
                  <a:pt x="617" y="1013"/>
                </a:cubicBezTo>
                <a:cubicBezTo>
                  <a:pt x="602" y="1013"/>
                  <a:pt x="589" y="1025"/>
                  <a:pt x="589" y="1041"/>
                </a:cubicBezTo>
                <a:cubicBezTo>
                  <a:pt x="589" y="1143"/>
                  <a:pt x="589" y="1143"/>
                  <a:pt x="589" y="1143"/>
                </a:cubicBezTo>
                <a:cubicBezTo>
                  <a:pt x="589" y="1159"/>
                  <a:pt x="602" y="1172"/>
                  <a:pt x="617" y="1172"/>
                </a:cubicBezTo>
                <a:cubicBezTo>
                  <a:pt x="617" y="1172"/>
                  <a:pt x="617" y="1172"/>
                  <a:pt x="617" y="1172"/>
                </a:cubicBezTo>
                <a:cubicBezTo>
                  <a:pt x="633" y="1172"/>
                  <a:pt x="645" y="1159"/>
                  <a:pt x="645" y="1143"/>
                </a:cubicBezTo>
                <a:cubicBezTo>
                  <a:pt x="645" y="1041"/>
                  <a:pt x="645" y="1041"/>
                  <a:pt x="645" y="1041"/>
                </a:cubicBezTo>
                <a:cubicBezTo>
                  <a:pt x="645" y="1025"/>
                  <a:pt x="633" y="1013"/>
                  <a:pt x="617" y="1013"/>
                </a:cubicBezTo>
                <a:close/>
                <a:moveTo>
                  <a:pt x="617" y="722"/>
                </a:moveTo>
                <a:cubicBezTo>
                  <a:pt x="617" y="722"/>
                  <a:pt x="617" y="722"/>
                  <a:pt x="617" y="722"/>
                </a:cubicBezTo>
                <a:cubicBezTo>
                  <a:pt x="602" y="722"/>
                  <a:pt x="589" y="734"/>
                  <a:pt x="589" y="750"/>
                </a:cubicBezTo>
                <a:cubicBezTo>
                  <a:pt x="589" y="784"/>
                  <a:pt x="589" y="818"/>
                  <a:pt x="589" y="852"/>
                </a:cubicBezTo>
                <a:cubicBezTo>
                  <a:pt x="589" y="868"/>
                  <a:pt x="602" y="881"/>
                  <a:pt x="617" y="881"/>
                </a:cubicBezTo>
                <a:cubicBezTo>
                  <a:pt x="617" y="881"/>
                  <a:pt x="617" y="881"/>
                  <a:pt x="617" y="881"/>
                </a:cubicBezTo>
                <a:cubicBezTo>
                  <a:pt x="633" y="881"/>
                  <a:pt x="645" y="868"/>
                  <a:pt x="645" y="852"/>
                </a:cubicBezTo>
                <a:cubicBezTo>
                  <a:pt x="645" y="818"/>
                  <a:pt x="645" y="784"/>
                  <a:pt x="645" y="750"/>
                </a:cubicBezTo>
                <a:cubicBezTo>
                  <a:pt x="645" y="734"/>
                  <a:pt x="633" y="722"/>
                  <a:pt x="617" y="722"/>
                </a:cubicBezTo>
                <a:close/>
                <a:moveTo>
                  <a:pt x="617" y="431"/>
                </a:moveTo>
                <a:cubicBezTo>
                  <a:pt x="617" y="431"/>
                  <a:pt x="617" y="431"/>
                  <a:pt x="617" y="431"/>
                </a:cubicBezTo>
                <a:cubicBezTo>
                  <a:pt x="602" y="431"/>
                  <a:pt x="589" y="443"/>
                  <a:pt x="589" y="459"/>
                </a:cubicBezTo>
                <a:cubicBezTo>
                  <a:pt x="589" y="493"/>
                  <a:pt x="589" y="527"/>
                  <a:pt x="589" y="561"/>
                </a:cubicBezTo>
                <a:cubicBezTo>
                  <a:pt x="589" y="577"/>
                  <a:pt x="602" y="590"/>
                  <a:pt x="617" y="590"/>
                </a:cubicBezTo>
                <a:cubicBezTo>
                  <a:pt x="617" y="590"/>
                  <a:pt x="617" y="590"/>
                  <a:pt x="617" y="590"/>
                </a:cubicBezTo>
                <a:cubicBezTo>
                  <a:pt x="633" y="590"/>
                  <a:pt x="645" y="577"/>
                  <a:pt x="645" y="561"/>
                </a:cubicBezTo>
                <a:cubicBezTo>
                  <a:pt x="645" y="527"/>
                  <a:pt x="645" y="493"/>
                  <a:pt x="645" y="459"/>
                </a:cubicBezTo>
                <a:cubicBezTo>
                  <a:pt x="645" y="443"/>
                  <a:pt x="633" y="431"/>
                  <a:pt x="617" y="431"/>
                </a:cubicBezTo>
                <a:close/>
              </a:path>
            </a:pathLst>
          </a:cu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pic>
        <p:nvPicPr>
          <p:cNvPr id="17" name="Picture 306">
            <a:extLst>
              <a:ext uri="{FF2B5EF4-FFF2-40B4-BE49-F238E27FC236}">
                <a16:creationId xmlns:a16="http://schemas.microsoft.com/office/drawing/2014/main" id="{F4D5B48C-2D30-6BA8-837B-FD3E973ED8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9040" y="4239948"/>
            <a:ext cx="395027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reeform 94">
            <a:extLst>
              <a:ext uri="{FF2B5EF4-FFF2-40B4-BE49-F238E27FC236}">
                <a16:creationId xmlns:a16="http://schemas.microsoft.com/office/drawing/2014/main" id="{A66DF10E-EDBE-648D-EBE1-275CCA0B5F2B}"/>
              </a:ext>
            </a:extLst>
          </p:cNvPr>
          <p:cNvSpPr>
            <a:spLocks noChangeAspect="1" noEditPoints="1"/>
          </p:cNvSpPr>
          <p:nvPr/>
        </p:nvSpPr>
        <p:spPr bwMode="gray">
          <a:xfrm>
            <a:off x="972995" y="2740026"/>
            <a:ext cx="475487" cy="475487"/>
          </a:xfrm>
          <a:custGeom>
            <a:avLst/>
            <a:gdLst>
              <a:gd name="T0" fmla="*/ 550 w 1101"/>
              <a:gd name="T1" fmla="*/ 0 h 1101"/>
              <a:gd name="T2" fmla="*/ 0 w 1101"/>
              <a:gd name="T3" fmla="*/ 551 h 1101"/>
              <a:gd name="T4" fmla="*/ 550 w 1101"/>
              <a:gd name="T5" fmla="*/ 1101 h 1101"/>
              <a:gd name="T6" fmla="*/ 1101 w 1101"/>
              <a:gd name="T7" fmla="*/ 551 h 1101"/>
              <a:gd name="T8" fmla="*/ 550 w 1101"/>
              <a:gd name="T9" fmla="*/ 0 h 1101"/>
              <a:gd name="T10" fmla="*/ 244 w 1101"/>
              <a:gd name="T11" fmla="*/ 268 h 1101"/>
              <a:gd name="T12" fmla="*/ 268 w 1101"/>
              <a:gd name="T13" fmla="*/ 245 h 1101"/>
              <a:gd name="T14" fmla="*/ 316 w 1101"/>
              <a:gd name="T15" fmla="*/ 245 h 1101"/>
              <a:gd name="T16" fmla="*/ 411 w 1101"/>
              <a:gd name="T17" fmla="*/ 340 h 1101"/>
              <a:gd name="T18" fmla="*/ 435 w 1101"/>
              <a:gd name="T19" fmla="*/ 316 h 1101"/>
              <a:gd name="T20" fmla="*/ 464 w 1101"/>
              <a:gd name="T21" fmla="*/ 324 h 1101"/>
              <a:gd name="T22" fmla="*/ 507 w 1101"/>
              <a:gd name="T23" fmla="*/ 486 h 1101"/>
              <a:gd name="T24" fmla="*/ 486 w 1101"/>
              <a:gd name="T25" fmla="*/ 507 h 1101"/>
              <a:gd name="T26" fmla="*/ 324 w 1101"/>
              <a:gd name="T27" fmla="*/ 464 h 1101"/>
              <a:gd name="T28" fmla="*/ 316 w 1101"/>
              <a:gd name="T29" fmla="*/ 435 h 1101"/>
              <a:gd name="T30" fmla="*/ 340 w 1101"/>
              <a:gd name="T31" fmla="*/ 411 h 1101"/>
              <a:gd name="T32" fmla="*/ 244 w 1101"/>
              <a:gd name="T33" fmla="*/ 316 h 1101"/>
              <a:gd name="T34" fmla="*/ 244 w 1101"/>
              <a:gd name="T35" fmla="*/ 268 h 1101"/>
              <a:gd name="T36" fmla="*/ 516 w 1101"/>
              <a:gd name="T37" fmla="*/ 656 h 1101"/>
              <a:gd name="T38" fmla="*/ 421 w 1101"/>
              <a:gd name="T39" fmla="*/ 752 h 1101"/>
              <a:gd name="T40" fmla="*/ 444 w 1101"/>
              <a:gd name="T41" fmla="*/ 775 h 1101"/>
              <a:gd name="T42" fmla="*/ 437 w 1101"/>
              <a:gd name="T43" fmla="*/ 804 h 1101"/>
              <a:gd name="T44" fmla="*/ 275 w 1101"/>
              <a:gd name="T45" fmla="*/ 848 h 1101"/>
              <a:gd name="T46" fmla="*/ 253 w 1101"/>
              <a:gd name="T47" fmla="*/ 826 h 1101"/>
              <a:gd name="T48" fmla="*/ 297 w 1101"/>
              <a:gd name="T49" fmla="*/ 664 h 1101"/>
              <a:gd name="T50" fmla="*/ 326 w 1101"/>
              <a:gd name="T51" fmla="*/ 657 h 1101"/>
              <a:gd name="T52" fmla="*/ 349 w 1101"/>
              <a:gd name="T53" fmla="*/ 680 h 1101"/>
              <a:gd name="T54" fmla="*/ 445 w 1101"/>
              <a:gd name="T55" fmla="*/ 585 h 1101"/>
              <a:gd name="T56" fmla="*/ 492 w 1101"/>
              <a:gd name="T57" fmla="*/ 585 h 1101"/>
              <a:gd name="T58" fmla="*/ 516 w 1101"/>
              <a:gd name="T59" fmla="*/ 609 h 1101"/>
              <a:gd name="T60" fmla="*/ 516 w 1101"/>
              <a:gd name="T61" fmla="*/ 656 h 1101"/>
              <a:gd name="T62" fmla="*/ 585 w 1101"/>
              <a:gd name="T63" fmla="*/ 445 h 1101"/>
              <a:gd name="T64" fmla="*/ 680 w 1101"/>
              <a:gd name="T65" fmla="*/ 350 h 1101"/>
              <a:gd name="T66" fmla="*/ 657 w 1101"/>
              <a:gd name="T67" fmla="*/ 326 h 1101"/>
              <a:gd name="T68" fmla="*/ 664 w 1101"/>
              <a:gd name="T69" fmla="*/ 297 h 1101"/>
              <a:gd name="T70" fmla="*/ 826 w 1101"/>
              <a:gd name="T71" fmla="*/ 253 h 1101"/>
              <a:gd name="T72" fmla="*/ 848 w 1101"/>
              <a:gd name="T73" fmla="*/ 275 h 1101"/>
              <a:gd name="T74" fmla="*/ 804 w 1101"/>
              <a:gd name="T75" fmla="*/ 437 h 1101"/>
              <a:gd name="T76" fmla="*/ 775 w 1101"/>
              <a:gd name="T77" fmla="*/ 444 h 1101"/>
              <a:gd name="T78" fmla="*/ 751 w 1101"/>
              <a:gd name="T79" fmla="*/ 421 h 1101"/>
              <a:gd name="T80" fmla="*/ 656 w 1101"/>
              <a:gd name="T81" fmla="*/ 516 h 1101"/>
              <a:gd name="T82" fmla="*/ 609 w 1101"/>
              <a:gd name="T83" fmla="*/ 516 h 1101"/>
              <a:gd name="T84" fmla="*/ 585 w 1101"/>
              <a:gd name="T85" fmla="*/ 492 h 1101"/>
              <a:gd name="T86" fmla="*/ 585 w 1101"/>
              <a:gd name="T87" fmla="*/ 445 h 1101"/>
              <a:gd name="T88" fmla="*/ 856 w 1101"/>
              <a:gd name="T89" fmla="*/ 833 h 1101"/>
              <a:gd name="T90" fmla="*/ 833 w 1101"/>
              <a:gd name="T91" fmla="*/ 857 h 1101"/>
              <a:gd name="T92" fmla="*/ 785 w 1101"/>
              <a:gd name="T93" fmla="*/ 857 h 1101"/>
              <a:gd name="T94" fmla="*/ 690 w 1101"/>
              <a:gd name="T95" fmla="*/ 761 h 1101"/>
              <a:gd name="T96" fmla="*/ 666 w 1101"/>
              <a:gd name="T97" fmla="*/ 785 h 1101"/>
              <a:gd name="T98" fmla="*/ 637 w 1101"/>
              <a:gd name="T99" fmla="*/ 777 h 1101"/>
              <a:gd name="T100" fmla="*/ 594 w 1101"/>
              <a:gd name="T101" fmla="*/ 615 h 1101"/>
              <a:gd name="T102" fmla="*/ 615 w 1101"/>
              <a:gd name="T103" fmla="*/ 594 h 1101"/>
              <a:gd name="T104" fmla="*/ 777 w 1101"/>
              <a:gd name="T105" fmla="*/ 637 h 1101"/>
              <a:gd name="T106" fmla="*/ 785 w 1101"/>
              <a:gd name="T107" fmla="*/ 666 h 1101"/>
              <a:gd name="T108" fmla="*/ 761 w 1101"/>
              <a:gd name="T109" fmla="*/ 690 h 1101"/>
              <a:gd name="T110" fmla="*/ 856 w 1101"/>
              <a:gd name="T111" fmla="*/ 785 h 1101"/>
              <a:gd name="T112" fmla="*/ 856 w 1101"/>
              <a:gd name="T113" fmla="*/ 833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1" h="1101">
                <a:moveTo>
                  <a:pt x="550" y="0"/>
                </a:moveTo>
                <a:cubicBezTo>
                  <a:pt x="246" y="0"/>
                  <a:pt x="0" y="246"/>
                  <a:pt x="0" y="551"/>
                </a:cubicBezTo>
                <a:cubicBezTo>
                  <a:pt x="0" y="855"/>
                  <a:pt x="246" y="1101"/>
                  <a:pt x="550" y="1101"/>
                </a:cubicBezTo>
                <a:cubicBezTo>
                  <a:pt x="855" y="1101"/>
                  <a:pt x="1101" y="855"/>
                  <a:pt x="1101" y="551"/>
                </a:cubicBezTo>
                <a:cubicBezTo>
                  <a:pt x="1101" y="246"/>
                  <a:pt x="855" y="0"/>
                  <a:pt x="550" y="0"/>
                </a:cubicBezTo>
                <a:close/>
                <a:moveTo>
                  <a:pt x="244" y="268"/>
                </a:moveTo>
                <a:cubicBezTo>
                  <a:pt x="268" y="245"/>
                  <a:pt x="268" y="245"/>
                  <a:pt x="268" y="245"/>
                </a:cubicBezTo>
                <a:cubicBezTo>
                  <a:pt x="281" y="232"/>
                  <a:pt x="303" y="232"/>
                  <a:pt x="316" y="245"/>
                </a:cubicBezTo>
                <a:cubicBezTo>
                  <a:pt x="411" y="340"/>
                  <a:pt x="411" y="340"/>
                  <a:pt x="411" y="340"/>
                </a:cubicBezTo>
                <a:cubicBezTo>
                  <a:pt x="435" y="316"/>
                  <a:pt x="435" y="316"/>
                  <a:pt x="435" y="316"/>
                </a:cubicBezTo>
                <a:cubicBezTo>
                  <a:pt x="446" y="304"/>
                  <a:pt x="459" y="308"/>
                  <a:pt x="464" y="324"/>
                </a:cubicBezTo>
                <a:cubicBezTo>
                  <a:pt x="507" y="486"/>
                  <a:pt x="507" y="486"/>
                  <a:pt x="507" y="486"/>
                </a:cubicBezTo>
                <a:cubicBezTo>
                  <a:pt x="511" y="502"/>
                  <a:pt x="502" y="511"/>
                  <a:pt x="486" y="507"/>
                </a:cubicBezTo>
                <a:cubicBezTo>
                  <a:pt x="324" y="464"/>
                  <a:pt x="324" y="464"/>
                  <a:pt x="324" y="464"/>
                </a:cubicBezTo>
                <a:cubicBezTo>
                  <a:pt x="308" y="459"/>
                  <a:pt x="304" y="446"/>
                  <a:pt x="316" y="435"/>
                </a:cubicBezTo>
                <a:cubicBezTo>
                  <a:pt x="340" y="411"/>
                  <a:pt x="340" y="411"/>
                  <a:pt x="340" y="411"/>
                </a:cubicBezTo>
                <a:cubicBezTo>
                  <a:pt x="244" y="316"/>
                  <a:pt x="244" y="316"/>
                  <a:pt x="244" y="316"/>
                </a:cubicBezTo>
                <a:cubicBezTo>
                  <a:pt x="231" y="303"/>
                  <a:pt x="231" y="281"/>
                  <a:pt x="244" y="268"/>
                </a:cubicBezTo>
                <a:close/>
                <a:moveTo>
                  <a:pt x="516" y="656"/>
                </a:moveTo>
                <a:cubicBezTo>
                  <a:pt x="421" y="752"/>
                  <a:pt x="421" y="752"/>
                  <a:pt x="421" y="752"/>
                </a:cubicBezTo>
                <a:cubicBezTo>
                  <a:pt x="444" y="775"/>
                  <a:pt x="444" y="775"/>
                  <a:pt x="444" y="775"/>
                </a:cubicBezTo>
                <a:cubicBezTo>
                  <a:pt x="456" y="787"/>
                  <a:pt x="452" y="800"/>
                  <a:pt x="437" y="804"/>
                </a:cubicBezTo>
                <a:cubicBezTo>
                  <a:pt x="275" y="848"/>
                  <a:pt x="275" y="848"/>
                  <a:pt x="275" y="848"/>
                </a:cubicBezTo>
                <a:cubicBezTo>
                  <a:pt x="259" y="852"/>
                  <a:pt x="249" y="842"/>
                  <a:pt x="253" y="826"/>
                </a:cubicBezTo>
                <a:cubicBezTo>
                  <a:pt x="297" y="664"/>
                  <a:pt x="297" y="664"/>
                  <a:pt x="297" y="664"/>
                </a:cubicBezTo>
                <a:cubicBezTo>
                  <a:pt x="301" y="648"/>
                  <a:pt x="314" y="645"/>
                  <a:pt x="326" y="657"/>
                </a:cubicBezTo>
                <a:cubicBezTo>
                  <a:pt x="349" y="680"/>
                  <a:pt x="349" y="680"/>
                  <a:pt x="349" y="680"/>
                </a:cubicBezTo>
                <a:cubicBezTo>
                  <a:pt x="445" y="585"/>
                  <a:pt x="445" y="585"/>
                  <a:pt x="445" y="585"/>
                </a:cubicBezTo>
                <a:cubicBezTo>
                  <a:pt x="458" y="572"/>
                  <a:pt x="479" y="572"/>
                  <a:pt x="492" y="585"/>
                </a:cubicBezTo>
                <a:cubicBezTo>
                  <a:pt x="516" y="609"/>
                  <a:pt x="516" y="609"/>
                  <a:pt x="516" y="609"/>
                </a:cubicBezTo>
                <a:cubicBezTo>
                  <a:pt x="529" y="622"/>
                  <a:pt x="529" y="643"/>
                  <a:pt x="516" y="656"/>
                </a:cubicBezTo>
                <a:close/>
                <a:moveTo>
                  <a:pt x="585" y="445"/>
                </a:moveTo>
                <a:cubicBezTo>
                  <a:pt x="680" y="350"/>
                  <a:pt x="680" y="350"/>
                  <a:pt x="680" y="350"/>
                </a:cubicBezTo>
                <a:cubicBezTo>
                  <a:pt x="657" y="326"/>
                  <a:pt x="657" y="326"/>
                  <a:pt x="657" y="326"/>
                </a:cubicBezTo>
                <a:cubicBezTo>
                  <a:pt x="645" y="314"/>
                  <a:pt x="648" y="301"/>
                  <a:pt x="664" y="297"/>
                </a:cubicBezTo>
                <a:cubicBezTo>
                  <a:pt x="826" y="253"/>
                  <a:pt x="826" y="253"/>
                  <a:pt x="826" y="253"/>
                </a:cubicBezTo>
                <a:cubicBezTo>
                  <a:pt x="842" y="249"/>
                  <a:pt x="852" y="259"/>
                  <a:pt x="848" y="275"/>
                </a:cubicBezTo>
                <a:cubicBezTo>
                  <a:pt x="804" y="437"/>
                  <a:pt x="804" y="437"/>
                  <a:pt x="804" y="437"/>
                </a:cubicBezTo>
                <a:cubicBezTo>
                  <a:pt x="800" y="453"/>
                  <a:pt x="787" y="456"/>
                  <a:pt x="775" y="444"/>
                </a:cubicBezTo>
                <a:cubicBezTo>
                  <a:pt x="751" y="421"/>
                  <a:pt x="751" y="421"/>
                  <a:pt x="751" y="421"/>
                </a:cubicBezTo>
                <a:cubicBezTo>
                  <a:pt x="656" y="516"/>
                  <a:pt x="656" y="516"/>
                  <a:pt x="656" y="516"/>
                </a:cubicBezTo>
                <a:cubicBezTo>
                  <a:pt x="643" y="529"/>
                  <a:pt x="622" y="529"/>
                  <a:pt x="609" y="516"/>
                </a:cubicBezTo>
                <a:cubicBezTo>
                  <a:pt x="585" y="492"/>
                  <a:pt x="585" y="492"/>
                  <a:pt x="585" y="492"/>
                </a:cubicBezTo>
                <a:cubicBezTo>
                  <a:pt x="572" y="479"/>
                  <a:pt x="572" y="458"/>
                  <a:pt x="585" y="445"/>
                </a:cubicBezTo>
                <a:close/>
                <a:moveTo>
                  <a:pt x="856" y="833"/>
                </a:moveTo>
                <a:cubicBezTo>
                  <a:pt x="833" y="857"/>
                  <a:pt x="833" y="857"/>
                  <a:pt x="833" y="857"/>
                </a:cubicBezTo>
                <a:cubicBezTo>
                  <a:pt x="819" y="870"/>
                  <a:pt x="798" y="870"/>
                  <a:pt x="785" y="857"/>
                </a:cubicBezTo>
                <a:cubicBezTo>
                  <a:pt x="690" y="761"/>
                  <a:pt x="690" y="761"/>
                  <a:pt x="690" y="761"/>
                </a:cubicBezTo>
                <a:cubicBezTo>
                  <a:pt x="666" y="785"/>
                  <a:pt x="666" y="785"/>
                  <a:pt x="666" y="785"/>
                </a:cubicBezTo>
                <a:cubicBezTo>
                  <a:pt x="655" y="797"/>
                  <a:pt x="642" y="793"/>
                  <a:pt x="637" y="777"/>
                </a:cubicBezTo>
                <a:cubicBezTo>
                  <a:pt x="594" y="615"/>
                  <a:pt x="594" y="615"/>
                  <a:pt x="594" y="615"/>
                </a:cubicBezTo>
                <a:cubicBezTo>
                  <a:pt x="590" y="599"/>
                  <a:pt x="599" y="590"/>
                  <a:pt x="615" y="594"/>
                </a:cubicBezTo>
                <a:cubicBezTo>
                  <a:pt x="777" y="637"/>
                  <a:pt x="777" y="637"/>
                  <a:pt x="777" y="637"/>
                </a:cubicBezTo>
                <a:cubicBezTo>
                  <a:pt x="793" y="642"/>
                  <a:pt x="797" y="655"/>
                  <a:pt x="785" y="666"/>
                </a:cubicBezTo>
                <a:cubicBezTo>
                  <a:pt x="761" y="690"/>
                  <a:pt x="761" y="690"/>
                  <a:pt x="761" y="690"/>
                </a:cubicBezTo>
                <a:cubicBezTo>
                  <a:pt x="856" y="785"/>
                  <a:pt x="856" y="785"/>
                  <a:pt x="856" y="785"/>
                </a:cubicBezTo>
                <a:cubicBezTo>
                  <a:pt x="869" y="798"/>
                  <a:pt x="869" y="820"/>
                  <a:pt x="856" y="8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sp>
        <p:nvSpPr>
          <p:cNvPr id="19" name="Freeform 173">
            <a:extLst>
              <a:ext uri="{FF2B5EF4-FFF2-40B4-BE49-F238E27FC236}">
                <a16:creationId xmlns:a16="http://schemas.microsoft.com/office/drawing/2014/main" id="{55CEBDB9-147B-23E9-0093-B9AE70F731D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277696" y="2725300"/>
            <a:ext cx="476161" cy="475487"/>
          </a:xfrm>
          <a:custGeom>
            <a:avLst/>
            <a:gdLst>
              <a:gd name="T0" fmla="*/ 0 w 296"/>
              <a:gd name="T1" fmla="*/ 148 h 296"/>
              <a:gd name="T2" fmla="*/ 296 w 296"/>
              <a:gd name="T3" fmla="*/ 148 h 296"/>
              <a:gd name="T4" fmla="*/ 288 w 296"/>
              <a:gd name="T5" fmla="*/ 144 h 296"/>
              <a:gd name="T6" fmla="*/ 152 w 296"/>
              <a:gd name="T7" fmla="*/ 42 h 296"/>
              <a:gd name="T8" fmla="*/ 288 w 296"/>
              <a:gd name="T9" fmla="*/ 144 h 296"/>
              <a:gd name="T10" fmla="*/ 144 w 296"/>
              <a:gd name="T11" fmla="*/ 170 h 296"/>
              <a:gd name="T12" fmla="*/ 144 w 296"/>
              <a:gd name="T13" fmla="*/ 152 h 296"/>
              <a:gd name="T14" fmla="*/ 144 w 296"/>
              <a:gd name="T15" fmla="*/ 125 h 296"/>
              <a:gd name="T16" fmla="*/ 126 w 296"/>
              <a:gd name="T17" fmla="*/ 144 h 296"/>
              <a:gd name="T18" fmla="*/ 152 w 296"/>
              <a:gd name="T19" fmla="*/ 125 h 296"/>
              <a:gd name="T20" fmla="*/ 152 w 296"/>
              <a:gd name="T21" fmla="*/ 144 h 296"/>
              <a:gd name="T22" fmla="*/ 152 w 296"/>
              <a:gd name="T23" fmla="*/ 170 h 296"/>
              <a:gd name="T24" fmla="*/ 170 w 296"/>
              <a:gd name="T25" fmla="*/ 152 h 296"/>
              <a:gd name="T26" fmla="*/ 118 w 296"/>
              <a:gd name="T27" fmla="*/ 144 h 296"/>
              <a:gd name="T28" fmla="*/ 144 w 296"/>
              <a:gd name="T29" fmla="*/ 93 h 296"/>
              <a:gd name="T30" fmla="*/ 118 w 296"/>
              <a:gd name="T31" fmla="*/ 152 h 296"/>
              <a:gd name="T32" fmla="*/ 144 w 296"/>
              <a:gd name="T33" fmla="*/ 202 h 296"/>
              <a:gd name="T34" fmla="*/ 118 w 296"/>
              <a:gd name="T35" fmla="*/ 152 h 296"/>
              <a:gd name="T36" fmla="*/ 178 w 296"/>
              <a:gd name="T37" fmla="*/ 152 h 296"/>
              <a:gd name="T38" fmla="*/ 152 w 296"/>
              <a:gd name="T39" fmla="*/ 202 h 296"/>
              <a:gd name="T40" fmla="*/ 178 w 296"/>
              <a:gd name="T41" fmla="*/ 144 h 296"/>
              <a:gd name="T42" fmla="*/ 152 w 296"/>
              <a:gd name="T43" fmla="*/ 93 h 296"/>
              <a:gd name="T44" fmla="*/ 178 w 296"/>
              <a:gd name="T45" fmla="*/ 144 h 296"/>
              <a:gd name="T46" fmla="*/ 85 w 296"/>
              <a:gd name="T47" fmla="*/ 144 h 296"/>
              <a:gd name="T48" fmla="*/ 144 w 296"/>
              <a:gd name="T49" fmla="*/ 50 h 296"/>
              <a:gd name="T50" fmla="*/ 85 w 296"/>
              <a:gd name="T51" fmla="*/ 152 h 296"/>
              <a:gd name="T52" fmla="*/ 144 w 296"/>
              <a:gd name="T53" fmla="*/ 245 h 296"/>
              <a:gd name="T54" fmla="*/ 85 w 296"/>
              <a:gd name="T55" fmla="*/ 152 h 296"/>
              <a:gd name="T56" fmla="*/ 210 w 296"/>
              <a:gd name="T57" fmla="*/ 152 h 296"/>
              <a:gd name="T58" fmla="*/ 152 w 296"/>
              <a:gd name="T59" fmla="*/ 245 h 296"/>
              <a:gd name="T60" fmla="*/ 210 w 296"/>
              <a:gd name="T61" fmla="*/ 144 h 296"/>
              <a:gd name="T62" fmla="*/ 152 w 296"/>
              <a:gd name="T63" fmla="*/ 50 h 296"/>
              <a:gd name="T64" fmla="*/ 210 w 296"/>
              <a:gd name="T65" fmla="*/ 144 h 296"/>
              <a:gd name="T66" fmla="*/ 144 w 296"/>
              <a:gd name="T67" fmla="*/ 42 h 296"/>
              <a:gd name="T68" fmla="*/ 8 w 296"/>
              <a:gd name="T69" fmla="*/ 144 h 296"/>
              <a:gd name="T70" fmla="*/ 8 w 296"/>
              <a:gd name="T71" fmla="*/ 152 h 296"/>
              <a:gd name="T72" fmla="*/ 144 w 296"/>
              <a:gd name="T73" fmla="*/ 253 h 296"/>
              <a:gd name="T74" fmla="*/ 8 w 296"/>
              <a:gd name="T75" fmla="*/ 152 h 296"/>
              <a:gd name="T76" fmla="*/ 152 w 296"/>
              <a:gd name="T77" fmla="*/ 253 h 296"/>
              <a:gd name="T78" fmla="*/ 288 w 296"/>
              <a:gd name="T79" fmla="*/ 15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96" h="296">
                <a:moveTo>
                  <a:pt x="148" y="0"/>
                </a:moveTo>
                <a:cubicBezTo>
                  <a:pt x="66" y="0"/>
                  <a:pt x="0" y="66"/>
                  <a:pt x="0" y="148"/>
                </a:cubicBezTo>
                <a:cubicBezTo>
                  <a:pt x="0" y="229"/>
                  <a:pt x="66" y="296"/>
                  <a:pt x="148" y="296"/>
                </a:cubicBezTo>
                <a:cubicBezTo>
                  <a:pt x="230" y="296"/>
                  <a:pt x="296" y="229"/>
                  <a:pt x="296" y="148"/>
                </a:cubicBezTo>
                <a:cubicBezTo>
                  <a:pt x="296" y="66"/>
                  <a:pt x="230" y="0"/>
                  <a:pt x="148" y="0"/>
                </a:cubicBezTo>
                <a:close/>
                <a:moveTo>
                  <a:pt x="288" y="144"/>
                </a:moveTo>
                <a:cubicBezTo>
                  <a:pt x="253" y="144"/>
                  <a:pt x="253" y="144"/>
                  <a:pt x="253" y="144"/>
                </a:cubicBezTo>
                <a:cubicBezTo>
                  <a:pt x="251" y="89"/>
                  <a:pt x="207" y="44"/>
                  <a:pt x="152" y="42"/>
                </a:cubicBezTo>
                <a:cubicBezTo>
                  <a:pt x="152" y="8"/>
                  <a:pt x="152" y="8"/>
                  <a:pt x="152" y="8"/>
                </a:cubicBezTo>
                <a:cubicBezTo>
                  <a:pt x="226" y="10"/>
                  <a:pt x="286" y="70"/>
                  <a:pt x="288" y="144"/>
                </a:cubicBezTo>
                <a:close/>
                <a:moveTo>
                  <a:pt x="144" y="152"/>
                </a:moveTo>
                <a:cubicBezTo>
                  <a:pt x="144" y="170"/>
                  <a:pt x="144" y="170"/>
                  <a:pt x="144" y="170"/>
                </a:cubicBezTo>
                <a:cubicBezTo>
                  <a:pt x="135" y="168"/>
                  <a:pt x="127" y="161"/>
                  <a:pt x="126" y="152"/>
                </a:cubicBezTo>
                <a:lnTo>
                  <a:pt x="144" y="152"/>
                </a:lnTo>
                <a:close/>
                <a:moveTo>
                  <a:pt x="126" y="144"/>
                </a:moveTo>
                <a:cubicBezTo>
                  <a:pt x="127" y="134"/>
                  <a:pt x="135" y="127"/>
                  <a:pt x="144" y="125"/>
                </a:cubicBezTo>
                <a:cubicBezTo>
                  <a:pt x="144" y="144"/>
                  <a:pt x="144" y="144"/>
                  <a:pt x="144" y="144"/>
                </a:cubicBezTo>
                <a:lnTo>
                  <a:pt x="126" y="144"/>
                </a:lnTo>
                <a:close/>
                <a:moveTo>
                  <a:pt x="152" y="144"/>
                </a:moveTo>
                <a:cubicBezTo>
                  <a:pt x="152" y="125"/>
                  <a:pt x="152" y="125"/>
                  <a:pt x="152" y="125"/>
                </a:cubicBezTo>
                <a:cubicBezTo>
                  <a:pt x="161" y="127"/>
                  <a:pt x="169" y="134"/>
                  <a:pt x="170" y="144"/>
                </a:cubicBezTo>
                <a:lnTo>
                  <a:pt x="152" y="144"/>
                </a:lnTo>
                <a:close/>
                <a:moveTo>
                  <a:pt x="170" y="152"/>
                </a:moveTo>
                <a:cubicBezTo>
                  <a:pt x="169" y="161"/>
                  <a:pt x="161" y="168"/>
                  <a:pt x="152" y="170"/>
                </a:cubicBezTo>
                <a:cubicBezTo>
                  <a:pt x="152" y="152"/>
                  <a:pt x="152" y="152"/>
                  <a:pt x="152" y="152"/>
                </a:cubicBezTo>
                <a:lnTo>
                  <a:pt x="170" y="152"/>
                </a:lnTo>
                <a:close/>
                <a:moveTo>
                  <a:pt x="144" y="117"/>
                </a:moveTo>
                <a:cubicBezTo>
                  <a:pt x="130" y="119"/>
                  <a:pt x="119" y="130"/>
                  <a:pt x="118" y="144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5" y="117"/>
                  <a:pt x="117" y="95"/>
                  <a:pt x="144" y="93"/>
                </a:cubicBezTo>
                <a:lnTo>
                  <a:pt x="144" y="117"/>
                </a:lnTo>
                <a:close/>
                <a:moveTo>
                  <a:pt x="118" y="152"/>
                </a:moveTo>
                <a:cubicBezTo>
                  <a:pt x="119" y="165"/>
                  <a:pt x="130" y="176"/>
                  <a:pt x="144" y="178"/>
                </a:cubicBezTo>
                <a:cubicBezTo>
                  <a:pt x="144" y="202"/>
                  <a:pt x="144" y="202"/>
                  <a:pt x="144" y="202"/>
                </a:cubicBezTo>
                <a:cubicBezTo>
                  <a:pt x="117" y="200"/>
                  <a:pt x="95" y="179"/>
                  <a:pt x="93" y="152"/>
                </a:cubicBezTo>
                <a:lnTo>
                  <a:pt x="118" y="152"/>
                </a:lnTo>
                <a:close/>
                <a:moveTo>
                  <a:pt x="152" y="178"/>
                </a:moveTo>
                <a:cubicBezTo>
                  <a:pt x="166" y="176"/>
                  <a:pt x="177" y="165"/>
                  <a:pt x="178" y="152"/>
                </a:cubicBezTo>
                <a:cubicBezTo>
                  <a:pt x="202" y="152"/>
                  <a:pt x="202" y="152"/>
                  <a:pt x="202" y="152"/>
                </a:cubicBezTo>
                <a:cubicBezTo>
                  <a:pt x="200" y="179"/>
                  <a:pt x="179" y="200"/>
                  <a:pt x="152" y="202"/>
                </a:cubicBezTo>
                <a:lnTo>
                  <a:pt x="152" y="178"/>
                </a:lnTo>
                <a:close/>
                <a:moveTo>
                  <a:pt x="178" y="144"/>
                </a:moveTo>
                <a:cubicBezTo>
                  <a:pt x="177" y="130"/>
                  <a:pt x="166" y="119"/>
                  <a:pt x="152" y="117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79" y="95"/>
                  <a:pt x="200" y="117"/>
                  <a:pt x="202" y="144"/>
                </a:cubicBezTo>
                <a:lnTo>
                  <a:pt x="178" y="144"/>
                </a:lnTo>
                <a:close/>
                <a:moveTo>
                  <a:pt x="144" y="85"/>
                </a:moveTo>
                <a:cubicBezTo>
                  <a:pt x="113" y="87"/>
                  <a:pt x="87" y="112"/>
                  <a:pt x="85" y="144"/>
                </a:cubicBezTo>
                <a:cubicBezTo>
                  <a:pt x="51" y="144"/>
                  <a:pt x="51" y="144"/>
                  <a:pt x="51" y="144"/>
                </a:cubicBezTo>
                <a:cubicBezTo>
                  <a:pt x="53" y="93"/>
                  <a:pt x="93" y="52"/>
                  <a:pt x="144" y="50"/>
                </a:cubicBezTo>
                <a:lnTo>
                  <a:pt x="144" y="85"/>
                </a:lnTo>
                <a:close/>
                <a:moveTo>
                  <a:pt x="85" y="152"/>
                </a:moveTo>
                <a:cubicBezTo>
                  <a:pt x="87" y="183"/>
                  <a:pt x="113" y="208"/>
                  <a:pt x="144" y="210"/>
                </a:cubicBezTo>
                <a:cubicBezTo>
                  <a:pt x="144" y="245"/>
                  <a:pt x="144" y="245"/>
                  <a:pt x="144" y="245"/>
                </a:cubicBezTo>
                <a:cubicBezTo>
                  <a:pt x="93" y="243"/>
                  <a:pt x="53" y="202"/>
                  <a:pt x="51" y="152"/>
                </a:cubicBezTo>
                <a:lnTo>
                  <a:pt x="85" y="152"/>
                </a:lnTo>
                <a:close/>
                <a:moveTo>
                  <a:pt x="152" y="210"/>
                </a:moveTo>
                <a:cubicBezTo>
                  <a:pt x="183" y="208"/>
                  <a:pt x="208" y="183"/>
                  <a:pt x="210" y="152"/>
                </a:cubicBezTo>
                <a:cubicBezTo>
                  <a:pt x="245" y="152"/>
                  <a:pt x="245" y="152"/>
                  <a:pt x="245" y="152"/>
                </a:cubicBezTo>
                <a:cubicBezTo>
                  <a:pt x="243" y="202"/>
                  <a:pt x="202" y="243"/>
                  <a:pt x="152" y="245"/>
                </a:cubicBezTo>
                <a:lnTo>
                  <a:pt x="152" y="210"/>
                </a:lnTo>
                <a:close/>
                <a:moveTo>
                  <a:pt x="210" y="144"/>
                </a:moveTo>
                <a:cubicBezTo>
                  <a:pt x="208" y="112"/>
                  <a:pt x="183" y="87"/>
                  <a:pt x="152" y="8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202" y="52"/>
                  <a:pt x="243" y="93"/>
                  <a:pt x="245" y="144"/>
                </a:cubicBezTo>
                <a:lnTo>
                  <a:pt x="210" y="144"/>
                </a:lnTo>
                <a:close/>
                <a:moveTo>
                  <a:pt x="144" y="8"/>
                </a:moveTo>
                <a:cubicBezTo>
                  <a:pt x="144" y="42"/>
                  <a:pt x="144" y="42"/>
                  <a:pt x="144" y="42"/>
                </a:cubicBezTo>
                <a:cubicBezTo>
                  <a:pt x="89" y="44"/>
                  <a:pt x="45" y="89"/>
                  <a:pt x="43" y="144"/>
                </a:cubicBezTo>
                <a:cubicBezTo>
                  <a:pt x="8" y="144"/>
                  <a:pt x="8" y="144"/>
                  <a:pt x="8" y="144"/>
                </a:cubicBezTo>
                <a:cubicBezTo>
                  <a:pt x="10" y="70"/>
                  <a:pt x="70" y="10"/>
                  <a:pt x="144" y="8"/>
                </a:cubicBezTo>
                <a:close/>
                <a:moveTo>
                  <a:pt x="8" y="152"/>
                </a:moveTo>
                <a:cubicBezTo>
                  <a:pt x="43" y="152"/>
                  <a:pt x="43" y="152"/>
                  <a:pt x="43" y="152"/>
                </a:cubicBezTo>
                <a:cubicBezTo>
                  <a:pt x="45" y="207"/>
                  <a:pt x="89" y="251"/>
                  <a:pt x="144" y="253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70" y="285"/>
                  <a:pt x="10" y="226"/>
                  <a:pt x="8" y="152"/>
                </a:cubicBezTo>
                <a:close/>
                <a:moveTo>
                  <a:pt x="152" y="288"/>
                </a:moveTo>
                <a:cubicBezTo>
                  <a:pt x="152" y="253"/>
                  <a:pt x="152" y="253"/>
                  <a:pt x="152" y="253"/>
                </a:cubicBezTo>
                <a:cubicBezTo>
                  <a:pt x="207" y="251"/>
                  <a:pt x="251" y="207"/>
                  <a:pt x="253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6" y="226"/>
                  <a:pt x="226" y="285"/>
                  <a:pt x="152" y="2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B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grpSp>
        <p:nvGrpSpPr>
          <p:cNvPr id="20" name="Group 70">
            <a:extLst>
              <a:ext uri="{FF2B5EF4-FFF2-40B4-BE49-F238E27FC236}">
                <a16:creationId xmlns:a16="http://schemas.microsoft.com/office/drawing/2014/main" id="{80718476-D641-ACEA-4E5B-2B1D683C42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8838" y="2732944"/>
            <a:ext cx="476432" cy="475487"/>
            <a:chOff x="1876" y="2761"/>
            <a:chExt cx="504" cy="503"/>
          </a:xfrm>
          <a:solidFill>
            <a:schemeClr val="bg1"/>
          </a:solidFill>
        </p:grpSpPr>
        <p:sp>
          <p:nvSpPr>
            <p:cNvPr id="83" name="Freeform 71">
              <a:extLst>
                <a:ext uri="{FF2B5EF4-FFF2-40B4-BE49-F238E27FC236}">
                  <a16:creationId xmlns:a16="http://schemas.microsoft.com/office/drawing/2014/main" id="{46ED82DD-CC61-9796-BFDB-170C94EA3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" y="2771"/>
              <a:ext cx="22" cy="57"/>
            </a:xfrm>
            <a:custGeom>
              <a:avLst/>
              <a:gdLst>
                <a:gd name="T0" fmla="*/ 5 w 9"/>
                <a:gd name="T1" fmla="*/ 24 h 24"/>
                <a:gd name="T2" fmla="*/ 4 w 9"/>
                <a:gd name="T3" fmla="*/ 24 h 24"/>
                <a:gd name="T4" fmla="*/ 0 w 9"/>
                <a:gd name="T5" fmla="*/ 20 h 24"/>
                <a:gd name="T6" fmla="*/ 0 w 9"/>
                <a:gd name="T7" fmla="*/ 4 h 24"/>
                <a:gd name="T8" fmla="*/ 4 w 9"/>
                <a:gd name="T9" fmla="*/ 0 h 24"/>
                <a:gd name="T10" fmla="*/ 5 w 9"/>
                <a:gd name="T11" fmla="*/ 0 h 24"/>
                <a:gd name="T12" fmla="*/ 9 w 9"/>
                <a:gd name="T13" fmla="*/ 4 h 24"/>
                <a:gd name="T14" fmla="*/ 9 w 9"/>
                <a:gd name="T15" fmla="*/ 20 h 24"/>
                <a:gd name="T16" fmla="*/ 5 w 9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7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84" name="Freeform 72">
              <a:extLst>
                <a:ext uri="{FF2B5EF4-FFF2-40B4-BE49-F238E27FC236}">
                  <a16:creationId xmlns:a16="http://schemas.microsoft.com/office/drawing/2014/main" id="{70190692-9823-FC4D-DFF3-A76A91757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" y="2989"/>
              <a:ext cx="57" cy="24"/>
            </a:xfrm>
            <a:custGeom>
              <a:avLst/>
              <a:gdLst>
                <a:gd name="T0" fmla="*/ 24 w 24"/>
                <a:gd name="T1" fmla="*/ 4 h 10"/>
                <a:gd name="T2" fmla="*/ 24 w 24"/>
                <a:gd name="T3" fmla="*/ 6 h 10"/>
                <a:gd name="T4" fmla="*/ 20 w 24"/>
                <a:gd name="T5" fmla="*/ 10 h 10"/>
                <a:gd name="T6" fmla="*/ 4 w 24"/>
                <a:gd name="T7" fmla="*/ 10 h 10"/>
                <a:gd name="T8" fmla="*/ 0 w 24"/>
                <a:gd name="T9" fmla="*/ 6 h 10"/>
                <a:gd name="T10" fmla="*/ 0 w 24"/>
                <a:gd name="T11" fmla="*/ 4 h 10"/>
                <a:gd name="T12" fmla="*/ 4 w 24"/>
                <a:gd name="T13" fmla="*/ 0 h 10"/>
                <a:gd name="T14" fmla="*/ 20 w 24"/>
                <a:gd name="T15" fmla="*/ 0 h 10"/>
                <a:gd name="T16" fmla="*/ 24 w 24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">
                  <a:moveTo>
                    <a:pt x="24" y="4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4" y="8"/>
                    <a:pt x="22" y="10"/>
                    <a:pt x="2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85" name="Freeform 73">
              <a:extLst>
                <a:ext uri="{FF2B5EF4-FFF2-40B4-BE49-F238E27FC236}">
                  <a16:creationId xmlns:a16="http://schemas.microsoft.com/office/drawing/2014/main" id="{DC683268-11DB-A05E-59B0-F868126E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8" y="2989"/>
              <a:ext cx="57" cy="24"/>
            </a:xfrm>
            <a:custGeom>
              <a:avLst/>
              <a:gdLst>
                <a:gd name="T0" fmla="*/ 24 w 24"/>
                <a:gd name="T1" fmla="*/ 4 h 10"/>
                <a:gd name="T2" fmla="*/ 24 w 24"/>
                <a:gd name="T3" fmla="*/ 6 h 10"/>
                <a:gd name="T4" fmla="*/ 20 w 24"/>
                <a:gd name="T5" fmla="*/ 10 h 10"/>
                <a:gd name="T6" fmla="*/ 4 w 24"/>
                <a:gd name="T7" fmla="*/ 10 h 10"/>
                <a:gd name="T8" fmla="*/ 0 w 24"/>
                <a:gd name="T9" fmla="*/ 6 h 10"/>
                <a:gd name="T10" fmla="*/ 0 w 24"/>
                <a:gd name="T11" fmla="*/ 4 h 10"/>
                <a:gd name="T12" fmla="*/ 4 w 24"/>
                <a:gd name="T13" fmla="*/ 0 h 10"/>
                <a:gd name="T14" fmla="*/ 20 w 24"/>
                <a:gd name="T15" fmla="*/ 0 h 10"/>
                <a:gd name="T16" fmla="*/ 24 w 24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0">
                  <a:moveTo>
                    <a:pt x="24" y="4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4" y="8"/>
                    <a:pt x="22" y="10"/>
                    <a:pt x="2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86" name="Freeform 74">
              <a:extLst>
                <a:ext uri="{FF2B5EF4-FFF2-40B4-BE49-F238E27FC236}">
                  <a16:creationId xmlns:a16="http://schemas.microsoft.com/office/drawing/2014/main" id="{FBAB05F8-9B7D-0127-BD22-FEF385537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" y="2843"/>
              <a:ext cx="51" cy="50"/>
            </a:xfrm>
            <a:custGeom>
              <a:avLst/>
              <a:gdLst>
                <a:gd name="T0" fmla="*/ 18 w 21"/>
                <a:gd name="T1" fmla="*/ 1 h 21"/>
                <a:gd name="T2" fmla="*/ 19 w 21"/>
                <a:gd name="T3" fmla="*/ 2 h 21"/>
                <a:gd name="T4" fmla="*/ 19 w 21"/>
                <a:gd name="T5" fmla="*/ 8 h 21"/>
                <a:gd name="T6" fmla="*/ 8 w 21"/>
                <a:gd name="T7" fmla="*/ 19 h 21"/>
                <a:gd name="T8" fmla="*/ 2 w 21"/>
                <a:gd name="T9" fmla="*/ 19 h 21"/>
                <a:gd name="T10" fmla="*/ 1 w 21"/>
                <a:gd name="T11" fmla="*/ 18 h 21"/>
                <a:gd name="T12" fmla="*/ 1 w 21"/>
                <a:gd name="T13" fmla="*/ 12 h 21"/>
                <a:gd name="T14" fmla="*/ 13 w 21"/>
                <a:gd name="T15" fmla="*/ 1 h 21"/>
                <a:gd name="T16" fmla="*/ 18 w 21"/>
                <a:gd name="T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18" y="1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21" y="4"/>
                    <a:pt x="21" y="6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6" y="21"/>
                    <a:pt x="4" y="21"/>
                    <a:pt x="2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7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87" name="Freeform 75">
              <a:extLst>
                <a:ext uri="{FF2B5EF4-FFF2-40B4-BE49-F238E27FC236}">
                  <a16:creationId xmlns:a16="http://schemas.microsoft.com/office/drawing/2014/main" id="{B1210419-1291-91E3-B61F-09CD18A85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843"/>
              <a:ext cx="50" cy="50"/>
            </a:xfrm>
            <a:custGeom>
              <a:avLst/>
              <a:gdLst>
                <a:gd name="T0" fmla="*/ 19 w 21"/>
                <a:gd name="T1" fmla="*/ 18 h 21"/>
                <a:gd name="T2" fmla="*/ 18 w 21"/>
                <a:gd name="T3" fmla="*/ 19 h 21"/>
                <a:gd name="T4" fmla="*/ 12 w 21"/>
                <a:gd name="T5" fmla="*/ 19 h 21"/>
                <a:gd name="T6" fmla="*/ 1 w 21"/>
                <a:gd name="T7" fmla="*/ 8 h 21"/>
                <a:gd name="T8" fmla="*/ 1 w 21"/>
                <a:gd name="T9" fmla="*/ 2 h 21"/>
                <a:gd name="T10" fmla="*/ 2 w 21"/>
                <a:gd name="T11" fmla="*/ 1 h 21"/>
                <a:gd name="T12" fmla="*/ 8 w 21"/>
                <a:gd name="T13" fmla="*/ 1 h 21"/>
                <a:gd name="T14" fmla="*/ 19 w 21"/>
                <a:gd name="T15" fmla="*/ 12 h 21"/>
                <a:gd name="T16" fmla="*/ 19 w 21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19" y="18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4" y="21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1" y="14"/>
                    <a:pt x="21" y="17"/>
                    <a:pt x="1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88" name="Freeform 76">
              <a:extLst>
                <a:ext uri="{FF2B5EF4-FFF2-40B4-BE49-F238E27FC236}">
                  <a16:creationId xmlns:a16="http://schemas.microsoft.com/office/drawing/2014/main" id="{B2C2D754-257C-A5B7-EA30-4E548293B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" y="2915"/>
              <a:ext cx="117" cy="177"/>
            </a:xfrm>
            <a:custGeom>
              <a:avLst/>
              <a:gdLst>
                <a:gd name="T0" fmla="*/ 46 w 49"/>
                <a:gd name="T1" fmla="*/ 55 h 74"/>
                <a:gd name="T2" fmla="*/ 44 w 49"/>
                <a:gd name="T3" fmla="*/ 52 h 74"/>
                <a:gd name="T4" fmla="*/ 0 w 49"/>
                <a:gd name="T5" fmla="*/ 0 h 74"/>
                <a:gd name="T6" fmla="*/ 24 w 49"/>
                <a:gd name="T7" fmla="*/ 63 h 74"/>
                <a:gd name="T8" fmla="*/ 25 w 49"/>
                <a:gd name="T9" fmla="*/ 66 h 74"/>
                <a:gd name="T10" fmla="*/ 42 w 49"/>
                <a:gd name="T11" fmla="*/ 71 h 74"/>
                <a:gd name="T12" fmla="*/ 46 w 49"/>
                <a:gd name="T13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4">
                  <a:moveTo>
                    <a:pt x="46" y="55"/>
                  </a:moveTo>
                  <a:cubicBezTo>
                    <a:pt x="45" y="54"/>
                    <a:pt x="45" y="53"/>
                    <a:pt x="44" y="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64"/>
                    <a:pt x="25" y="65"/>
                    <a:pt x="25" y="66"/>
                  </a:cubicBezTo>
                  <a:cubicBezTo>
                    <a:pt x="29" y="72"/>
                    <a:pt x="36" y="74"/>
                    <a:pt x="42" y="71"/>
                  </a:cubicBezTo>
                  <a:cubicBezTo>
                    <a:pt x="47" y="67"/>
                    <a:pt x="49" y="60"/>
                    <a:pt x="4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89" name="Freeform 77">
              <a:extLst>
                <a:ext uri="{FF2B5EF4-FFF2-40B4-BE49-F238E27FC236}">
                  <a16:creationId xmlns:a16="http://schemas.microsoft.com/office/drawing/2014/main" id="{1F384354-1371-2D9A-7723-F16D1632C2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6" y="2761"/>
              <a:ext cx="504" cy="503"/>
            </a:xfrm>
            <a:custGeom>
              <a:avLst/>
              <a:gdLst>
                <a:gd name="T0" fmla="*/ 105 w 210"/>
                <a:gd name="T1" fmla="*/ 0 h 210"/>
                <a:gd name="T2" fmla="*/ 0 w 210"/>
                <a:gd name="T3" fmla="*/ 105 h 210"/>
                <a:gd name="T4" fmla="*/ 105 w 210"/>
                <a:gd name="T5" fmla="*/ 210 h 210"/>
                <a:gd name="T6" fmla="*/ 210 w 210"/>
                <a:gd name="T7" fmla="*/ 105 h 210"/>
                <a:gd name="T8" fmla="*/ 105 w 210"/>
                <a:gd name="T9" fmla="*/ 0 h 210"/>
                <a:gd name="T10" fmla="*/ 105 w 210"/>
                <a:gd name="T11" fmla="*/ 201 h 210"/>
                <a:gd name="T12" fmla="*/ 9 w 210"/>
                <a:gd name="T13" fmla="*/ 105 h 210"/>
                <a:gd name="T14" fmla="*/ 105 w 210"/>
                <a:gd name="T15" fmla="*/ 9 h 210"/>
                <a:gd name="T16" fmla="*/ 200 w 210"/>
                <a:gd name="T17" fmla="*/ 105 h 210"/>
                <a:gd name="T18" fmla="*/ 105 w 210"/>
                <a:gd name="T19" fmla="*/ 20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210">
                  <a:moveTo>
                    <a:pt x="105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5" y="210"/>
                  </a:cubicBezTo>
                  <a:cubicBezTo>
                    <a:pt x="163" y="210"/>
                    <a:pt x="210" y="163"/>
                    <a:pt x="210" y="105"/>
                  </a:cubicBezTo>
                  <a:cubicBezTo>
                    <a:pt x="210" y="47"/>
                    <a:pt x="163" y="0"/>
                    <a:pt x="105" y="0"/>
                  </a:cubicBezTo>
                  <a:close/>
                  <a:moveTo>
                    <a:pt x="105" y="201"/>
                  </a:moveTo>
                  <a:cubicBezTo>
                    <a:pt x="52" y="201"/>
                    <a:pt x="9" y="158"/>
                    <a:pt x="9" y="105"/>
                  </a:cubicBezTo>
                  <a:cubicBezTo>
                    <a:pt x="9" y="52"/>
                    <a:pt x="52" y="9"/>
                    <a:pt x="105" y="9"/>
                  </a:cubicBezTo>
                  <a:cubicBezTo>
                    <a:pt x="158" y="9"/>
                    <a:pt x="200" y="52"/>
                    <a:pt x="200" y="105"/>
                  </a:cubicBezTo>
                  <a:cubicBezTo>
                    <a:pt x="200" y="158"/>
                    <a:pt x="158" y="201"/>
                    <a:pt x="105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B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</p:grpSp>
      <p:sp>
        <p:nvSpPr>
          <p:cNvPr id="21" name="Freeform 99">
            <a:extLst>
              <a:ext uri="{FF2B5EF4-FFF2-40B4-BE49-F238E27FC236}">
                <a16:creationId xmlns:a16="http://schemas.microsoft.com/office/drawing/2014/main" id="{15206938-1A13-B908-6A55-1D8F1503D6C1}"/>
              </a:ext>
            </a:extLst>
          </p:cNvPr>
          <p:cNvSpPr>
            <a:spLocks noChangeAspect="1" noEditPoints="1"/>
          </p:cNvSpPr>
          <p:nvPr/>
        </p:nvSpPr>
        <p:spPr bwMode="gray">
          <a:xfrm>
            <a:off x="6534376" y="2750665"/>
            <a:ext cx="310285" cy="395613"/>
          </a:xfrm>
          <a:custGeom>
            <a:avLst/>
            <a:gdLst>
              <a:gd name="T0" fmla="*/ 814 w 884"/>
              <a:gd name="T1" fmla="*/ 463 h 1110"/>
              <a:gd name="T2" fmla="*/ 797 w 884"/>
              <a:gd name="T3" fmla="*/ 463 h 1110"/>
              <a:gd name="T4" fmla="*/ 797 w 884"/>
              <a:gd name="T5" fmla="*/ 416 h 1110"/>
              <a:gd name="T6" fmla="*/ 780 w 884"/>
              <a:gd name="T7" fmla="*/ 399 h 1110"/>
              <a:gd name="T8" fmla="*/ 762 w 884"/>
              <a:gd name="T9" fmla="*/ 399 h 1110"/>
              <a:gd name="T10" fmla="*/ 762 w 884"/>
              <a:gd name="T11" fmla="*/ 313 h 1110"/>
              <a:gd name="T12" fmla="*/ 450 w 884"/>
              <a:gd name="T13" fmla="*/ 0 h 1110"/>
              <a:gd name="T14" fmla="*/ 138 w 884"/>
              <a:gd name="T15" fmla="*/ 313 h 1110"/>
              <a:gd name="T16" fmla="*/ 138 w 884"/>
              <a:gd name="T17" fmla="*/ 463 h 1110"/>
              <a:gd name="T18" fmla="*/ 69 w 884"/>
              <a:gd name="T19" fmla="*/ 463 h 1110"/>
              <a:gd name="T20" fmla="*/ 0 w 884"/>
              <a:gd name="T21" fmla="*/ 532 h 1110"/>
              <a:gd name="T22" fmla="*/ 0 w 884"/>
              <a:gd name="T23" fmla="*/ 1040 h 1110"/>
              <a:gd name="T24" fmla="*/ 69 w 884"/>
              <a:gd name="T25" fmla="*/ 1110 h 1110"/>
              <a:gd name="T26" fmla="*/ 814 w 884"/>
              <a:gd name="T27" fmla="*/ 1110 h 1110"/>
              <a:gd name="T28" fmla="*/ 884 w 884"/>
              <a:gd name="T29" fmla="*/ 1040 h 1110"/>
              <a:gd name="T30" fmla="*/ 884 w 884"/>
              <a:gd name="T31" fmla="*/ 532 h 1110"/>
              <a:gd name="T32" fmla="*/ 814 w 884"/>
              <a:gd name="T33" fmla="*/ 463 h 1110"/>
              <a:gd name="T34" fmla="*/ 531 w 884"/>
              <a:gd name="T35" fmla="*/ 895 h 1110"/>
              <a:gd name="T36" fmla="*/ 341 w 884"/>
              <a:gd name="T37" fmla="*/ 895 h 1110"/>
              <a:gd name="T38" fmla="*/ 331 w 884"/>
              <a:gd name="T39" fmla="*/ 885 h 1110"/>
              <a:gd name="T40" fmla="*/ 344 w 884"/>
              <a:gd name="T41" fmla="*/ 786 h 1110"/>
              <a:gd name="T42" fmla="*/ 354 w 884"/>
              <a:gd name="T43" fmla="*/ 776 h 1110"/>
              <a:gd name="T44" fmla="*/ 371 w 884"/>
              <a:gd name="T45" fmla="*/ 776 h 1110"/>
              <a:gd name="T46" fmla="*/ 369 w 884"/>
              <a:gd name="T47" fmla="*/ 763 h 1110"/>
              <a:gd name="T48" fmla="*/ 436 w 884"/>
              <a:gd name="T49" fmla="*/ 696 h 1110"/>
              <a:gd name="T50" fmla="*/ 502 w 884"/>
              <a:gd name="T51" fmla="*/ 763 h 1110"/>
              <a:gd name="T52" fmla="*/ 501 w 884"/>
              <a:gd name="T53" fmla="*/ 776 h 1110"/>
              <a:gd name="T54" fmla="*/ 517 w 884"/>
              <a:gd name="T55" fmla="*/ 776 h 1110"/>
              <a:gd name="T56" fmla="*/ 527 w 884"/>
              <a:gd name="T57" fmla="*/ 786 h 1110"/>
              <a:gd name="T58" fmla="*/ 541 w 884"/>
              <a:gd name="T59" fmla="*/ 885 h 1110"/>
              <a:gd name="T60" fmla="*/ 531 w 884"/>
              <a:gd name="T61" fmla="*/ 895 h 1110"/>
              <a:gd name="T62" fmla="*/ 641 w 884"/>
              <a:gd name="T63" fmla="*/ 399 h 1110"/>
              <a:gd name="T64" fmla="*/ 624 w 884"/>
              <a:gd name="T65" fmla="*/ 399 h 1110"/>
              <a:gd name="T66" fmla="*/ 606 w 884"/>
              <a:gd name="T67" fmla="*/ 416 h 1110"/>
              <a:gd name="T68" fmla="*/ 606 w 884"/>
              <a:gd name="T69" fmla="*/ 463 h 1110"/>
              <a:gd name="T70" fmla="*/ 260 w 884"/>
              <a:gd name="T71" fmla="*/ 463 h 1110"/>
              <a:gd name="T72" fmla="*/ 260 w 884"/>
              <a:gd name="T73" fmla="*/ 313 h 1110"/>
              <a:gd name="T74" fmla="*/ 450 w 884"/>
              <a:gd name="T75" fmla="*/ 122 h 1110"/>
              <a:gd name="T76" fmla="*/ 641 w 884"/>
              <a:gd name="T77" fmla="*/ 313 h 1110"/>
              <a:gd name="T78" fmla="*/ 641 w 884"/>
              <a:gd name="T79" fmla="*/ 399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84" h="1110">
                <a:moveTo>
                  <a:pt x="814" y="463"/>
                </a:moveTo>
                <a:cubicBezTo>
                  <a:pt x="797" y="463"/>
                  <a:pt x="797" y="463"/>
                  <a:pt x="797" y="463"/>
                </a:cubicBezTo>
                <a:cubicBezTo>
                  <a:pt x="797" y="416"/>
                  <a:pt x="797" y="416"/>
                  <a:pt x="797" y="416"/>
                </a:cubicBezTo>
                <a:cubicBezTo>
                  <a:pt x="797" y="407"/>
                  <a:pt x="789" y="399"/>
                  <a:pt x="780" y="399"/>
                </a:cubicBezTo>
                <a:cubicBezTo>
                  <a:pt x="762" y="399"/>
                  <a:pt x="762" y="399"/>
                  <a:pt x="762" y="399"/>
                </a:cubicBezTo>
                <a:cubicBezTo>
                  <a:pt x="762" y="313"/>
                  <a:pt x="762" y="313"/>
                  <a:pt x="762" y="313"/>
                </a:cubicBezTo>
                <a:cubicBezTo>
                  <a:pt x="762" y="140"/>
                  <a:pt x="623" y="0"/>
                  <a:pt x="450" y="0"/>
                </a:cubicBezTo>
                <a:cubicBezTo>
                  <a:pt x="278" y="0"/>
                  <a:pt x="138" y="140"/>
                  <a:pt x="138" y="313"/>
                </a:cubicBezTo>
                <a:cubicBezTo>
                  <a:pt x="138" y="463"/>
                  <a:pt x="138" y="463"/>
                  <a:pt x="138" y="463"/>
                </a:cubicBezTo>
                <a:cubicBezTo>
                  <a:pt x="69" y="463"/>
                  <a:pt x="69" y="463"/>
                  <a:pt x="69" y="463"/>
                </a:cubicBezTo>
                <a:cubicBezTo>
                  <a:pt x="31" y="463"/>
                  <a:pt x="0" y="494"/>
                  <a:pt x="0" y="532"/>
                </a:cubicBezTo>
                <a:cubicBezTo>
                  <a:pt x="0" y="1040"/>
                  <a:pt x="0" y="1040"/>
                  <a:pt x="0" y="1040"/>
                </a:cubicBezTo>
                <a:cubicBezTo>
                  <a:pt x="0" y="1079"/>
                  <a:pt x="31" y="1110"/>
                  <a:pt x="69" y="1110"/>
                </a:cubicBezTo>
                <a:cubicBezTo>
                  <a:pt x="814" y="1110"/>
                  <a:pt x="814" y="1110"/>
                  <a:pt x="814" y="1110"/>
                </a:cubicBezTo>
                <a:cubicBezTo>
                  <a:pt x="853" y="1110"/>
                  <a:pt x="884" y="1079"/>
                  <a:pt x="884" y="1040"/>
                </a:cubicBezTo>
                <a:cubicBezTo>
                  <a:pt x="884" y="532"/>
                  <a:pt x="884" y="532"/>
                  <a:pt x="884" y="532"/>
                </a:cubicBezTo>
                <a:cubicBezTo>
                  <a:pt x="884" y="494"/>
                  <a:pt x="853" y="463"/>
                  <a:pt x="814" y="463"/>
                </a:cubicBezTo>
                <a:close/>
                <a:moveTo>
                  <a:pt x="531" y="895"/>
                </a:moveTo>
                <a:cubicBezTo>
                  <a:pt x="341" y="895"/>
                  <a:pt x="341" y="895"/>
                  <a:pt x="341" y="895"/>
                </a:cubicBezTo>
                <a:cubicBezTo>
                  <a:pt x="335" y="895"/>
                  <a:pt x="331" y="890"/>
                  <a:pt x="331" y="885"/>
                </a:cubicBezTo>
                <a:cubicBezTo>
                  <a:pt x="344" y="786"/>
                  <a:pt x="344" y="786"/>
                  <a:pt x="344" y="786"/>
                </a:cubicBezTo>
                <a:cubicBezTo>
                  <a:pt x="344" y="780"/>
                  <a:pt x="349" y="776"/>
                  <a:pt x="354" y="776"/>
                </a:cubicBezTo>
                <a:cubicBezTo>
                  <a:pt x="371" y="776"/>
                  <a:pt x="371" y="776"/>
                  <a:pt x="371" y="776"/>
                </a:cubicBezTo>
                <a:cubicBezTo>
                  <a:pt x="370" y="771"/>
                  <a:pt x="369" y="767"/>
                  <a:pt x="369" y="763"/>
                </a:cubicBezTo>
                <a:cubicBezTo>
                  <a:pt x="369" y="726"/>
                  <a:pt x="399" y="696"/>
                  <a:pt x="436" y="696"/>
                </a:cubicBezTo>
                <a:cubicBezTo>
                  <a:pt x="472" y="696"/>
                  <a:pt x="502" y="726"/>
                  <a:pt x="502" y="763"/>
                </a:cubicBezTo>
                <a:cubicBezTo>
                  <a:pt x="502" y="767"/>
                  <a:pt x="502" y="771"/>
                  <a:pt x="501" y="776"/>
                </a:cubicBezTo>
                <a:cubicBezTo>
                  <a:pt x="517" y="776"/>
                  <a:pt x="517" y="776"/>
                  <a:pt x="517" y="776"/>
                </a:cubicBezTo>
                <a:cubicBezTo>
                  <a:pt x="523" y="776"/>
                  <a:pt x="527" y="780"/>
                  <a:pt x="527" y="786"/>
                </a:cubicBezTo>
                <a:cubicBezTo>
                  <a:pt x="541" y="885"/>
                  <a:pt x="541" y="885"/>
                  <a:pt x="541" y="885"/>
                </a:cubicBezTo>
                <a:cubicBezTo>
                  <a:pt x="541" y="890"/>
                  <a:pt x="536" y="895"/>
                  <a:pt x="531" y="895"/>
                </a:cubicBezTo>
                <a:close/>
                <a:moveTo>
                  <a:pt x="641" y="399"/>
                </a:moveTo>
                <a:cubicBezTo>
                  <a:pt x="624" y="399"/>
                  <a:pt x="624" y="399"/>
                  <a:pt x="624" y="399"/>
                </a:cubicBezTo>
                <a:cubicBezTo>
                  <a:pt x="614" y="399"/>
                  <a:pt x="606" y="407"/>
                  <a:pt x="606" y="416"/>
                </a:cubicBezTo>
                <a:cubicBezTo>
                  <a:pt x="606" y="463"/>
                  <a:pt x="606" y="463"/>
                  <a:pt x="606" y="463"/>
                </a:cubicBezTo>
                <a:cubicBezTo>
                  <a:pt x="260" y="463"/>
                  <a:pt x="260" y="463"/>
                  <a:pt x="260" y="463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60" y="207"/>
                  <a:pt x="345" y="122"/>
                  <a:pt x="450" y="122"/>
                </a:cubicBezTo>
                <a:cubicBezTo>
                  <a:pt x="556" y="122"/>
                  <a:pt x="641" y="207"/>
                  <a:pt x="641" y="313"/>
                </a:cubicBezTo>
                <a:lnTo>
                  <a:pt x="641" y="3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8917C-CF02-AF79-3BAC-0DEC29589649}"/>
              </a:ext>
            </a:extLst>
          </p:cNvPr>
          <p:cNvSpPr txBox="1"/>
          <p:nvPr/>
        </p:nvSpPr>
        <p:spPr>
          <a:xfrm>
            <a:off x="597286" y="3227128"/>
            <a:ext cx="13085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Intelligent Routing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6B317F-D454-CD6E-32D0-6CF511B97B54}"/>
              </a:ext>
            </a:extLst>
          </p:cNvPr>
          <p:cNvSpPr txBox="1"/>
          <p:nvPr/>
        </p:nvSpPr>
        <p:spPr>
          <a:xfrm>
            <a:off x="2010839" y="3215512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Network Reliability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EAB121-C5C5-A49A-54B4-120A7C82B947}"/>
              </a:ext>
            </a:extLst>
          </p:cNvPr>
          <p:cNvSpPr txBox="1"/>
          <p:nvPr/>
        </p:nvSpPr>
        <p:spPr>
          <a:xfrm>
            <a:off x="4650190" y="3223203"/>
            <a:ext cx="15470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Network Optimization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63F4FD-88CD-8F3C-B455-B18A1C34AF32}"/>
              </a:ext>
            </a:extLst>
          </p:cNvPr>
          <p:cNvSpPr txBox="1"/>
          <p:nvPr/>
        </p:nvSpPr>
        <p:spPr>
          <a:xfrm>
            <a:off x="6277960" y="3212876"/>
            <a:ext cx="15470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Encryption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A134493-9003-8C80-202E-A212E3593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21" y="1988793"/>
            <a:ext cx="534871" cy="40115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F09A431-2558-D33B-5952-6F11042708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2559" y="1978025"/>
            <a:ext cx="534871" cy="41229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1771180-71E5-B97E-3684-47C8538CCF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429" y="2006341"/>
            <a:ext cx="549727" cy="41229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C8A01AD-B406-B7DD-FB45-1D43EF8A905D}"/>
              </a:ext>
            </a:extLst>
          </p:cNvPr>
          <p:cNvSpPr txBox="1"/>
          <p:nvPr/>
        </p:nvSpPr>
        <p:spPr>
          <a:xfrm>
            <a:off x="1905885" y="2413734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Content filtering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51EECB-063D-AD0B-94B7-5E210DC15A68}"/>
              </a:ext>
            </a:extLst>
          </p:cNvPr>
          <p:cNvSpPr txBox="1"/>
          <p:nvPr/>
        </p:nvSpPr>
        <p:spPr>
          <a:xfrm>
            <a:off x="473341" y="2389945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NG Firewall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D08008-7E4F-BA9E-F373-ACBCB6E3F69B}"/>
              </a:ext>
            </a:extLst>
          </p:cNvPr>
          <p:cNvSpPr txBox="1"/>
          <p:nvPr/>
        </p:nvSpPr>
        <p:spPr>
          <a:xfrm>
            <a:off x="4564967" y="2397946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Intrusion prevention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80CDC55-86FE-FBB9-7C74-597F463E484C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</a:blip>
          <a:stretch>
            <a:fillRect/>
          </a:stretch>
        </p:blipFill>
        <p:spPr>
          <a:xfrm>
            <a:off x="6411846" y="2089030"/>
            <a:ext cx="555346" cy="24682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173B65F-9BCF-D74C-E67C-E796BD48E65B}"/>
              </a:ext>
            </a:extLst>
          </p:cNvPr>
          <p:cNvSpPr txBox="1"/>
          <p:nvPr/>
        </p:nvSpPr>
        <p:spPr>
          <a:xfrm>
            <a:off x="6001294" y="2374676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PKI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0AEED6A-1077-5198-3888-AD20EB550213}"/>
              </a:ext>
            </a:extLst>
          </p:cNvPr>
          <p:cNvCxnSpPr>
            <a:cxnSpLocks/>
          </p:cNvCxnSpPr>
          <p:nvPr/>
        </p:nvCxnSpPr>
        <p:spPr>
          <a:xfrm>
            <a:off x="1158160" y="3487778"/>
            <a:ext cx="0" cy="57600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8DB1975-B3DF-0059-4844-BDCFB0DD7B87}"/>
              </a:ext>
            </a:extLst>
          </p:cNvPr>
          <p:cNvCxnSpPr>
            <a:cxnSpLocks/>
          </p:cNvCxnSpPr>
          <p:nvPr/>
        </p:nvCxnSpPr>
        <p:spPr>
          <a:xfrm>
            <a:off x="2478271" y="3487778"/>
            <a:ext cx="0" cy="57600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24F95AB-20C4-4166-B842-833A60C6D1A8}"/>
              </a:ext>
            </a:extLst>
          </p:cNvPr>
          <p:cNvCxnSpPr>
            <a:cxnSpLocks/>
          </p:cNvCxnSpPr>
          <p:nvPr/>
        </p:nvCxnSpPr>
        <p:spPr>
          <a:xfrm>
            <a:off x="3926553" y="3487778"/>
            <a:ext cx="0" cy="57600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B34D40-4931-5F3A-A835-005264A48CEF}"/>
              </a:ext>
            </a:extLst>
          </p:cNvPr>
          <p:cNvCxnSpPr>
            <a:cxnSpLocks/>
          </p:cNvCxnSpPr>
          <p:nvPr/>
        </p:nvCxnSpPr>
        <p:spPr>
          <a:xfrm>
            <a:off x="5464727" y="3487778"/>
            <a:ext cx="0" cy="57600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DF4003CA-8415-D62F-D9F0-F534193D9670}"/>
              </a:ext>
            </a:extLst>
          </p:cNvPr>
          <p:cNvSpPr/>
          <p:nvPr/>
        </p:nvSpPr>
        <p:spPr>
          <a:xfrm>
            <a:off x="6684312" y="3969300"/>
            <a:ext cx="396000" cy="218255"/>
          </a:xfrm>
          <a:prstGeom prst="ellipse">
            <a:avLst/>
          </a:prstGeom>
          <a:noFill/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CE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1DEFC0C-0ECB-F759-0F9C-501D5B16ABE6}"/>
              </a:ext>
            </a:extLst>
          </p:cNvPr>
          <p:cNvSpPr txBox="1"/>
          <p:nvPr/>
        </p:nvSpPr>
        <p:spPr>
          <a:xfrm>
            <a:off x="1152060" y="3593010"/>
            <a:ext cx="112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Sify MPLS/ Internet/BYOP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0EAAAF5-0150-053B-5393-F67B568A25D2}"/>
              </a:ext>
            </a:extLst>
          </p:cNvPr>
          <p:cNvSpPr txBox="1"/>
          <p:nvPr/>
        </p:nvSpPr>
        <p:spPr>
          <a:xfrm>
            <a:off x="2495125" y="3593010"/>
            <a:ext cx="996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Sify MPLS/Internet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2A9369-450D-BF52-4F8B-371E2F676164}"/>
              </a:ext>
            </a:extLst>
          </p:cNvPr>
          <p:cNvSpPr txBox="1"/>
          <p:nvPr/>
        </p:nvSpPr>
        <p:spPr>
          <a:xfrm>
            <a:off x="3964486" y="3593010"/>
            <a:ext cx="100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Sify CloudConnect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0EC207-1CEE-73BE-E2FC-8C9113966F34}"/>
              </a:ext>
            </a:extLst>
          </p:cNvPr>
          <p:cNvSpPr txBox="1"/>
          <p:nvPr/>
        </p:nvSpPr>
        <p:spPr>
          <a:xfrm>
            <a:off x="6329663" y="3490117"/>
            <a:ext cx="6357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Sify MPLS/ BYOP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C497451-8E63-238A-9645-317590FC0A37}"/>
              </a:ext>
            </a:extLst>
          </p:cNvPr>
          <p:cNvSpPr txBox="1"/>
          <p:nvPr/>
        </p:nvSpPr>
        <p:spPr>
          <a:xfrm>
            <a:off x="6528456" y="4508394"/>
            <a:ext cx="9464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Datacenter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FE163A-2E27-4596-D353-5824B274FAFA}"/>
              </a:ext>
            </a:extLst>
          </p:cNvPr>
          <p:cNvSpPr txBox="1"/>
          <p:nvPr/>
        </p:nvSpPr>
        <p:spPr>
          <a:xfrm>
            <a:off x="5167548" y="4508394"/>
            <a:ext cx="5943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Cloud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D4D03B-6823-7F5A-4475-805FDE719C04}"/>
              </a:ext>
            </a:extLst>
          </p:cNvPr>
          <p:cNvSpPr txBox="1"/>
          <p:nvPr/>
        </p:nvSpPr>
        <p:spPr>
          <a:xfrm>
            <a:off x="3673460" y="4508394"/>
            <a:ext cx="6319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Factory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D0C0779-06EE-73C0-518A-FE807AF1EC90}"/>
              </a:ext>
            </a:extLst>
          </p:cNvPr>
          <p:cNvSpPr txBox="1"/>
          <p:nvPr/>
        </p:nvSpPr>
        <p:spPr>
          <a:xfrm>
            <a:off x="2130789" y="4508394"/>
            <a:ext cx="11551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Corporate/HO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A91A8D4-3769-1A50-B3B6-57004CC8E60B}"/>
              </a:ext>
            </a:extLst>
          </p:cNvPr>
          <p:cNvSpPr txBox="1"/>
          <p:nvPr/>
        </p:nvSpPr>
        <p:spPr>
          <a:xfrm>
            <a:off x="866453" y="4508394"/>
            <a:ext cx="639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Branch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B9A4761-F163-4AB7-DD6A-E745980FC3A2}"/>
              </a:ext>
            </a:extLst>
          </p:cNvPr>
          <p:cNvSpPr/>
          <p:nvPr/>
        </p:nvSpPr>
        <p:spPr>
          <a:xfrm>
            <a:off x="3728553" y="4025090"/>
            <a:ext cx="396000" cy="218255"/>
          </a:xfrm>
          <a:prstGeom prst="ellipse">
            <a:avLst/>
          </a:prstGeom>
          <a:noFill/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CE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E12CA8C-6D63-C44F-0AA7-23A361D4F849}"/>
              </a:ext>
            </a:extLst>
          </p:cNvPr>
          <p:cNvSpPr/>
          <p:nvPr/>
        </p:nvSpPr>
        <p:spPr>
          <a:xfrm>
            <a:off x="2357857" y="4030768"/>
            <a:ext cx="396000" cy="218255"/>
          </a:xfrm>
          <a:prstGeom prst="ellipse">
            <a:avLst/>
          </a:prstGeom>
          <a:noFill/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CE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91CA429-4AF0-CDF2-F42C-3316A281E971}"/>
              </a:ext>
            </a:extLst>
          </p:cNvPr>
          <p:cNvSpPr/>
          <p:nvPr/>
        </p:nvSpPr>
        <p:spPr>
          <a:xfrm>
            <a:off x="989305" y="4020036"/>
            <a:ext cx="396000" cy="218255"/>
          </a:xfrm>
          <a:prstGeom prst="ellipse">
            <a:avLst/>
          </a:prstGeom>
          <a:noFill/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CE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4D58B06-2EB6-0C1B-2403-2F84FF02673F}"/>
              </a:ext>
            </a:extLst>
          </p:cNvPr>
          <p:cNvSpPr/>
          <p:nvPr/>
        </p:nvSpPr>
        <p:spPr>
          <a:xfrm>
            <a:off x="5252958" y="4009835"/>
            <a:ext cx="396000" cy="218255"/>
          </a:xfrm>
          <a:prstGeom prst="ellipse">
            <a:avLst/>
          </a:prstGeom>
          <a:noFill/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CE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BDD10BE-1BAB-F681-6A42-CA1DD05F71F3}"/>
              </a:ext>
            </a:extLst>
          </p:cNvPr>
          <p:cNvSpPr/>
          <p:nvPr/>
        </p:nvSpPr>
        <p:spPr>
          <a:xfrm>
            <a:off x="639238" y="987425"/>
            <a:ext cx="6643200" cy="838200"/>
          </a:xfrm>
          <a:prstGeom prst="rect">
            <a:avLst/>
          </a:prstGeom>
          <a:solidFill>
            <a:srgbClr val="BED73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ONE </a:t>
            </a:r>
          </a:p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MANAGEMENT</a:t>
            </a:r>
          </a:p>
        </p:txBody>
      </p:sp>
      <p:sp>
        <p:nvSpPr>
          <p:cNvPr id="55" name="Freeform 81">
            <a:extLst>
              <a:ext uri="{FF2B5EF4-FFF2-40B4-BE49-F238E27FC236}">
                <a16:creationId xmlns:a16="http://schemas.microsoft.com/office/drawing/2014/main" id="{318955F2-7FA2-1864-EE04-E14D0E174F4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584251" y="1191856"/>
            <a:ext cx="381182" cy="378317"/>
          </a:xfrm>
          <a:custGeom>
            <a:avLst/>
            <a:gdLst>
              <a:gd name="T0" fmla="*/ 588 w 1229"/>
              <a:gd name="T1" fmla="*/ 602 h 1229"/>
              <a:gd name="T2" fmla="*/ 25 w 1229"/>
              <a:gd name="T3" fmla="*/ 788 h 1229"/>
              <a:gd name="T4" fmla="*/ 0 w 1229"/>
              <a:gd name="T5" fmla="*/ 614 h 1229"/>
              <a:gd name="T6" fmla="*/ 357 w 1229"/>
              <a:gd name="T7" fmla="*/ 57 h 1229"/>
              <a:gd name="T8" fmla="*/ 588 w 1229"/>
              <a:gd name="T9" fmla="*/ 602 h 1229"/>
              <a:gd name="T10" fmla="*/ 810 w 1229"/>
              <a:gd name="T11" fmla="*/ 32 h 1229"/>
              <a:gd name="T12" fmla="*/ 633 w 1229"/>
              <a:gd name="T13" fmla="*/ 620 h 1229"/>
              <a:gd name="T14" fmla="*/ 633 w 1229"/>
              <a:gd name="T15" fmla="*/ 620 h 1229"/>
              <a:gd name="T16" fmla="*/ 632 w 1229"/>
              <a:gd name="T17" fmla="*/ 622 h 1229"/>
              <a:gd name="T18" fmla="*/ 630 w 1229"/>
              <a:gd name="T19" fmla="*/ 625 h 1229"/>
              <a:gd name="T20" fmla="*/ 628 w 1229"/>
              <a:gd name="T21" fmla="*/ 628 h 1229"/>
              <a:gd name="T22" fmla="*/ 626 w 1229"/>
              <a:gd name="T23" fmla="*/ 630 h 1229"/>
              <a:gd name="T24" fmla="*/ 625 w 1229"/>
              <a:gd name="T25" fmla="*/ 630 h 1229"/>
              <a:gd name="T26" fmla="*/ 625 w 1229"/>
              <a:gd name="T27" fmla="*/ 631 h 1229"/>
              <a:gd name="T28" fmla="*/ 622 w 1229"/>
              <a:gd name="T29" fmla="*/ 632 h 1229"/>
              <a:gd name="T30" fmla="*/ 622 w 1229"/>
              <a:gd name="T31" fmla="*/ 632 h 1229"/>
              <a:gd name="T32" fmla="*/ 621 w 1229"/>
              <a:gd name="T33" fmla="*/ 633 h 1229"/>
              <a:gd name="T34" fmla="*/ 38 w 1229"/>
              <a:gd name="T35" fmla="*/ 825 h 1229"/>
              <a:gd name="T36" fmla="*/ 615 w 1229"/>
              <a:gd name="T37" fmla="*/ 1229 h 1229"/>
              <a:gd name="T38" fmla="*/ 1229 w 1229"/>
              <a:gd name="T39" fmla="*/ 614 h 1229"/>
              <a:gd name="T40" fmla="*/ 810 w 1229"/>
              <a:gd name="T41" fmla="*/ 32 h 1229"/>
              <a:gd name="T42" fmla="*/ 772 w 1229"/>
              <a:gd name="T43" fmla="*/ 21 h 1229"/>
              <a:gd name="T44" fmla="*/ 615 w 1229"/>
              <a:gd name="T45" fmla="*/ 0 h 1229"/>
              <a:gd name="T46" fmla="*/ 393 w 1229"/>
              <a:gd name="T47" fmla="*/ 41 h 1229"/>
              <a:gd name="T48" fmla="*/ 612 w 1229"/>
              <a:gd name="T49" fmla="*/ 557 h 1229"/>
              <a:gd name="T50" fmla="*/ 772 w 1229"/>
              <a:gd name="T51" fmla="*/ 21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29" h="1229">
                <a:moveTo>
                  <a:pt x="588" y="602"/>
                </a:moveTo>
                <a:cubicBezTo>
                  <a:pt x="25" y="788"/>
                  <a:pt x="25" y="788"/>
                  <a:pt x="25" y="788"/>
                </a:cubicBezTo>
                <a:cubicBezTo>
                  <a:pt x="9" y="733"/>
                  <a:pt x="0" y="675"/>
                  <a:pt x="0" y="614"/>
                </a:cubicBezTo>
                <a:cubicBezTo>
                  <a:pt x="0" y="367"/>
                  <a:pt x="147" y="154"/>
                  <a:pt x="357" y="57"/>
                </a:cubicBezTo>
                <a:lnTo>
                  <a:pt x="588" y="602"/>
                </a:lnTo>
                <a:close/>
                <a:moveTo>
                  <a:pt x="810" y="32"/>
                </a:moveTo>
                <a:cubicBezTo>
                  <a:pt x="633" y="620"/>
                  <a:pt x="633" y="620"/>
                  <a:pt x="633" y="620"/>
                </a:cubicBezTo>
                <a:cubicBezTo>
                  <a:pt x="633" y="620"/>
                  <a:pt x="633" y="620"/>
                  <a:pt x="633" y="620"/>
                </a:cubicBezTo>
                <a:cubicBezTo>
                  <a:pt x="633" y="621"/>
                  <a:pt x="633" y="622"/>
                  <a:pt x="632" y="622"/>
                </a:cubicBezTo>
                <a:cubicBezTo>
                  <a:pt x="632" y="623"/>
                  <a:pt x="631" y="624"/>
                  <a:pt x="630" y="625"/>
                </a:cubicBezTo>
                <a:cubicBezTo>
                  <a:pt x="630" y="626"/>
                  <a:pt x="629" y="627"/>
                  <a:pt x="628" y="628"/>
                </a:cubicBezTo>
                <a:cubicBezTo>
                  <a:pt x="628" y="629"/>
                  <a:pt x="627" y="629"/>
                  <a:pt x="626" y="630"/>
                </a:cubicBezTo>
                <a:cubicBezTo>
                  <a:pt x="626" y="630"/>
                  <a:pt x="625" y="630"/>
                  <a:pt x="625" y="630"/>
                </a:cubicBezTo>
                <a:cubicBezTo>
                  <a:pt x="625" y="631"/>
                  <a:pt x="625" y="631"/>
                  <a:pt x="625" y="631"/>
                </a:cubicBezTo>
                <a:cubicBezTo>
                  <a:pt x="624" y="631"/>
                  <a:pt x="623" y="632"/>
                  <a:pt x="622" y="632"/>
                </a:cubicBezTo>
                <a:cubicBezTo>
                  <a:pt x="622" y="632"/>
                  <a:pt x="622" y="632"/>
                  <a:pt x="622" y="632"/>
                </a:cubicBezTo>
                <a:cubicBezTo>
                  <a:pt x="621" y="633"/>
                  <a:pt x="621" y="633"/>
                  <a:pt x="621" y="633"/>
                </a:cubicBezTo>
                <a:cubicBezTo>
                  <a:pt x="38" y="825"/>
                  <a:pt x="38" y="825"/>
                  <a:pt x="38" y="825"/>
                </a:cubicBezTo>
                <a:cubicBezTo>
                  <a:pt x="124" y="1060"/>
                  <a:pt x="349" y="1229"/>
                  <a:pt x="615" y="1229"/>
                </a:cubicBezTo>
                <a:cubicBezTo>
                  <a:pt x="954" y="1229"/>
                  <a:pt x="1229" y="954"/>
                  <a:pt x="1229" y="614"/>
                </a:cubicBezTo>
                <a:cubicBezTo>
                  <a:pt x="1229" y="343"/>
                  <a:pt x="1053" y="113"/>
                  <a:pt x="810" y="32"/>
                </a:cubicBezTo>
                <a:close/>
                <a:moveTo>
                  <a:pt x="772" y="21"/>
                </a:moveTo>
                <a:cubicBezTo>
                  <a:pt x="722" y="8"/>
                  <a:pt x="669" y="0"/>
                  <a:pt x="615" y="0"/>
                </a:cubicBezTo>
                <a:cubicBezTo>
                  <a:pt x="537" y="0"/>
                  <a:pt x="462" y="15"/>
                  <a:pt x="393" y="41"/>
                </a:cubicBezTo>
                <a:cubicBezTo>
                  <a:pt x="612" y="557"/>
                  <a:pt x="612" y="557"/>
                  <a:pt x="612" y="557"/>
                </a:cubicBezTo>
                <a:lnTo>
                  <a:pt x="772" y="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121913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0" cap="none" spc="0" normalizeH="0" baseline="0" noProof="0" dirty="0">
              <a:ln>
                <a:noFill/>
              </a:ln>
              <a:solidFill>
                <a:srgbClr val="515151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pic>
        <p:nvPicPr>
          <p:cNvPr id="56" name="Picture 55" descr="problem_management_white.png">
            <a:extLst>
              <a:ext uri="{FF2B5EF4-FFF2-40B4-BE49-F238E27FC236}">
                <a16:creationId xmlns:a16="http://schemas.microsoft.com/office/drawing/2014/main" id="{5C1B1D59-1440-8570-12B8-E0EA1BA2CA6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317" y="1066576"/>
            <a:ext cx="556944" cy="556944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D4C7D9EE-7541-5CC5-A8C9-201DD39537CD}"/>
              </a:ext>
            </a:extLst>
          </p:cNvPr>
          <p:cNvGrpSpPr/>
          <p:nvPr/>
        </p:nvGrpSpPr>
        <p:grpSpPr>
          <a:xfrm>
            <a:off x="5767643" y="1207651"/>
            <a:ext cx="315575" cy="346724"/>
            <a:chOff x="4940766" y="3138207"/>
            <a:chExt cx="196841" cy="196839"/>
          </a:xfrm>
        </p:grpSpPr>
        <p:sp>
          <p:nvSpPr>
            <p:cNvPr id="76" name="Rounded Rectangle 85">
              <a:extLst>
                <a:ext uri="{FF2B5EF4-FFF2-40B4-BE49-F238E27FC236}">
                  <a16:creationId xmlns:a16="http://schemas.microsoft.com/office/drawing/2014/main" id="{E343097C-BB9E-E86F-71E7-E9F2D844727C}"/>
                </a:ext>
              </a:extLst>
            </p:cNvPr>
            <p:cNvSpPr/>
            <p:nvPr/>
          </p:nvSpPr>
          <p:spPr bwMode="auto">
            <a:xfrm>
              <a:off x="4983619" y="3138207"/>
              <a:ext cx="153988" cy="190500"/>
            </a:xfrm>
            <a:prstGeom prst="roundRect">
              <a:avLst>
                <a:gd name="adj" fmla="val 9343"/>
              </a:avLst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cxnSp>
          <p:nvCxnSpPr>
            <p:cNvPr id="77" name="Straight Connector 1144">
              <a:extLst>
                <a:ext uri="{FF2B5EF4-FFF2-40B4-BE49-F238E27FC236}">
                  <a16:creationId xmlns:a16="http://schemas.microsoft.com/office/drawing/2014/main" id="{27895641-DC12-1C2E-178B-EC904C0E690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09732" y="3153738"/>
              <a:ext cx="103505" cy="0"/>
            </a:xfrm>
            <a:prstGeom prst="line">
              <a:avLst/>
            </a:prstGeom>
            <a:noFill/>
            <a:ln w="12700" cap="rnd">
              <a:solidFill>
                <a:srgbClr val="005E92"/>
              </a:solidFill>
              <a:round/>
              <a:headEnd/>
              <a:tailEnd/>
            </a:ln>
          </p:spPr>
        </p:cxnSp>
        <p:cxnSp>
          <p:nvCxnSpPr>
            <p:cNvPr id="78" name="Straight Connector 1145">
              <a:extLst>
                <a:ext uri="{FF2B5EF4-FFF2-40B4-BE49-F238E27FC236}">
                  <a16:creationId xmlns:a16="http://schemas.microsoft.com/office/drawing/2014/main" id="{3AA53849-D10E-9C90-3AC2-591C621C11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09732" y="3179392"/>
              <a:ext cx="103505" cy="0"/>
            </a:xfrm>
            <a:prstGeom prst="line">
              <a:avLst/>
            </a:prstGeom>
            <a:noFill/>
            <a:ln w="12700" cap="rnd">
              <a:solidFill>
                <a:srgbClr val="005E92"/>
              </a:solidFill>
              <a:round/>
              <a:headEnd/>
              <a:tailEnd/>
            </a:ln>
          </p:spPr>
        </p:cxnSp>
        <p:cxnSp>
          <p:nvCxnSpPr>
            <p:cNvPr id="79" name="Straight Connector 1146">
              <a:extLst>
                <a:ext uri="{FF2B5EF4-FFF2-40B4-BE49-F238E27FC236}">
                  <a16:creationId xmlns:a16="http://schemas.microsoft.com/office/drawing/2014/main" id="{879AF014-EB98-9CE4-3FF0-A56735A025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09732" y="3205045"/>
              <a:ext cx="103505" cy="0"/>
            </a:xfrm>
            <a:prstGeom prst="line">
              <a:avLst/>
            </a:prstGeom>
            <a:noFill/>
            <a:ln w="12700" cap="rnd">
              <a:solidFill>
                <a:srgbClr val="005E92"/>
              </a:solidFill>
              <a:round/>
              <a:headEnd/>
              <a:tailEnd/>
            </a:ln>
          </p:spPr>
        </p:cxnSp>
        <p:cxnSp>
          <p:nvCxnSpPr>
            <p:cNvPr id="80" name="Straight Connector 1147">
              <a:extLst>
                <a:ext uri="{FF2B5EF4-FFF2-40B4-BE49-F238E27FC236}">
                  <a16:creationId xmlns:a16="http://schemas.microsoft.com/office/drawing/2014/main" id="{A60B07ED-AB2E-962C-0740-9BF3154E19B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09732" y="3230698"/>
              <a:ext cx="103505" cy="0"/>
            </a:xfrm>
            <a:prstGeom prst="line">
              <a:avLst/>
            </a:prstGeom>
            <a:noFill/>
            <a:ln w="12700" cap="rnd">
              <a:solidFill>
                <a:srgbClr val="005E92"/>
              </a:solidFill>
              <a:round/>
              <a:headEnd/>
              <a:tailEnd/>
            </a:ln>
          </p:spPr>
        </p:cxnSp>
        <p:cxnSp>
          <p:nvCxnSpPr>
            <p:cNvPr id="81" name="Straight Connector 1148">
              <a:extLst>
                <a:ext uri="{FF2B5EF4-FFF2-40B4-BE49-F238E27FC236}">
                  <a16:creationId xmlns:a16="http://schemas.microsoft.com/office/drawing/2014/main" id="{BA731E65-D4D1-219E-4C09-8356C2D6E2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09732" y="3256352"/>
              <a:ext cx="103505" cy="0"/>
            </a:xfrm>
            <a:prstGeom prst="line">
              <a:avLst/>
            </a:prstGeom>
            <a:noFill/>
            <a:ln w="12700" cap="rnd">
              <a:solidFill>
                <a:srgbClr val="005E92"/>
              </a:solidFill>
              <a:round/>
              <a:headEnd/>
              <a:tailEnd/>
            </a:ln>
          </p:spPr>
        </p:cxnSp>
        <p:sp>
          <p:nvSpPr>
            <p:cNvPr id="82" name="Round Single Corner Rectangle 91">
              <a:extLst>
                <a:ext uri="{FF2B5EF4-FFF2-40B4-BE49-F238E27FC236}">
                  <a16:creationId xmlns:a16="http://schemas.microsoft.com/office/drawing/2014/main" id="{86A566A3-3DAE-4EF0-81CD-1679F37B7C0D}"/>
                </a:ext>
              </a:extLst>
            </p:cNvPr>
            <p:cNvSpPr/>
            <p:nvPr/>
          </p:nvSpPr>
          <p:spPr bwMode="auto">
            <a:xfrm>
              <a:off x="4940766" y="3217571"/>
              <a:ext cx="139701" cy="117475"/>
            </a:xfrm>
            <a:prstGeom prst="round1Rect">
              <a:avLst/>
            </a:prstGeom>
            <a:solidFill>
              <a:srgbClr val="005E92"/>
            </a:solidFill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913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</p:grpSp>
      <p:pic>
        <p:nvPicPr>
          <p:cNvPr id="58" name="Picture 57" descr="Service_watch_white.png">
            <a:extLst>
              <a:ext uri="{FF2B5EF4-FFF2-40B4-BE49-F238E27FC236}">
                <a16:creationId xmlns:a16="http://schemas.microsoft.com/office/drawing/2014/main" id="{24EA7930-80B5-E136-790E-F37F60FDC6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93" y="1177246"/>
            <a:ext cx="472896" cy="472896"/>
          </a:xfrm>
          <a:prstGeom prst="rect">
            <a:avLst/>
          </a:prstGeom>
        </p:spPr>
      </p:pic>
      <p:sp>
        <p:nvSpPr>
          <p:cNvPr id="59" name="Freeform 72">
            <a:extLst>
              <a:ext uri="{FF2B5EF4-FFF2-40B4-BE49-F238E27FC236}">
                <a16:creationId xmlns:a16="http://schemas.microsoft.com/office/drawing/2014/main" id="{D09698C2-88EB-9E95-89CD-C0CB9CB948E0}"/>
              </a:ext>
            </a:extLst>
          </p:cNvPr>
          <p:cNvSpPr>
            <a:spLocks noChangeAspect="1" noEditPoints="1"/>
          </p:cNvSpPr>
          <p:nvPr/>
        </p:nvSpPr>
        <p:spPr bwMode="gray">
          <a:xfrm>
            <a:off x="2469418" y="1214271"/>
            <a:ext cx="370566" cy="370566"/>
          </a:xfrm>
          <a:custGeom>
            <a:avLst/>
            <a:gdLst>
              <a:gd name="T0" fmla="*/ 2147483647 w 1229"/>
              <a:gd name="T1" fmla="*/ 2147483647 h 1229"/>
              <a:gd name="T2" fmla="*/ 2147483647 w 1229"/>
              <a:gd name="T3" fmla="*/ 2147483647 h 1229"/>
              <a:gd name="T4" fmla="*/ 2147483647 w 1229"/>
              <a:gd name="T5" fmla="*/ 2147483647 h 1229"/>
              <a:gd name="T6" fmla="*/ 0 w 1229"/>
              <a:gd name="T7" fmla="*/ 2147483647 h 1229"/>
              <a:gd name="T8" fmla="*/ 2147483647 w 1229"/>
              <a:gd name="T9" fmla="*/ 2147483647 h 1229"/>
              <a:gd name="T10" fmla="*/ 2147483647 w 1229"/>
              <a:gd name="T11" fmla="*/ 2147483647 h 1229"/>
              <a:gd name="T12" fmla="*/ 2147483647 w 1229"/>
              <a:gd name="T13" fmla="*/ 2147483647 h 1229"/>
              <a:gd name="T14" fmla="*/ 2147483647 w 1229"/>
              <a:gd name="T15" fmla="*/ 2147483647 h 1229"/>
              <a:gd name="T16" fmla="*/ 2147483647 w 1229"/>
              <a:gd name="T17" fmla="*/ 2147483647 h 1229"/>
              <a:gd name="T18" fmla="*/ 2147483647 w 1229"/>
              <a:gd name="T19" fmla="*/ 2147483647 h 1229"/>
              <a:gd name="T20" fmla="*/ 2147483647 w 1229"/>
              <a:gd name="T21" fmla="*/ 2147483647 h 1229"/>
              <a:gd name="T22" fmla="*/ 2147483647 w 1229"/>
              <a:gd name="T23" fmla="*/ 2147483647 h 1229"/>
              <a:gd name="T24" fmla="*/ 2147483647 w 1229"/>
              <a:gd name="T25" fmla="*/ 2147483647 h 1229"/>
              <a:gd name="T26" fmla="*/ 2147483647 w 1229"/>
              <a:gd name="T27" fmla="*/ 2147483647 h 1229"/>
              <a:gd name="T28" fmla="*/ 2147483647 w 1229"/>
              <a:gd name="T29" fmla="*/ 2147483647 h 1229"/>
              <a:gd name="T30" fmla="*/ 2147483647 w 1229"/>
              <a:gd name="T31" fmla="*/ 2147483647 h 1229"/>
              <a:gd name="T32" fmla="*/ 2147483647 w 1229"/>
              <a:gd name="T33" fmla="*/ 2147483647 h 1229"/>
              <a:gd name="T34" fmla="*/ 2147483647 w 1229"/>
              <a:gd name="T35" fmla="*/ 2147483647 h 1229"/>
              <a:gd name="T36" fmla="*/ 2147483647 w 1229"/>
              <a:gd name="T37" fmla="*/ 2147483647 h 1229"/>
              <a:gd name="T38" fmla="*/ 2147483647 w 1229"/>
              <a:gd name="T39" fmla="*/ 2147483647 h 1229"/>
              <a:gd name="T40" fmla="*/ 2147483647 w 1229"/>
              <a:gd name="T41" fmla="*/ 2147483647 h 1229"/>
              <a:gd name="T42" fmla="*/ 2147483647 w 1229"/>
              <a:gd name="T43" fmla="*/ 2147483647 h 1229"/>
              <a:gd name="T44" fmla="*/ 2147483647 w 1229"/>
              <a:gd name="T45" fmla="*/ 2147483647 h 1229"/>
              <a:gd name="T46" fmla="*/ 2147483647 w 1229"/>
              <a:gd name="T47" fmla="*/ 2147483647 h 1229"/>
              <a:gd name="T48" fmla="*/ 2147483647 w 1229"/>
              <a:gd name="T49" fmla="*/ 2147483647 h 1229"/>
              <a:gd name="T50" fmla="*/ 2147483647 w 1229"/>
              <a:gd name="T51" fmla="*/ 2147483647 h 1229"/>
              <a:gd name="T52" fmla="*/ 2147483647 w 1229"/>
              <a:gd name="T53" fmla="*/ 0 h 1229"/>
              <a:gd name="T54" fmla="*/ 2147483647 w 1229"/>
              <a:gd name="T55" fmla="*/ 2147483647 h 1229"/>
              <a:gd name="T56" fmla="*/ 2147483647 w 1229"/>
              <a:gd name="T57" fmla="*/ 2147483647 h 1229"/>
              <a:gd name="T58" fmla="*/ 2147483647 w 1229"/>
              <a:gd name="T59" fmla="*/ 2147483647 h 1229"/>
              <a:gd name="T60" fmla="*/ 2147483647 w 1229"/>
              <a:gd name="T61" fmla="*/ 2147483647 h 1229"/>
              <a:gd name="T62" fmla="*/ 2147483647 w 1229"/>
              <a:gd name="T63" fmla="*/ 0 h 122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29" h="1229">
                <a:moveTo>
                  <a:pt x="559" y="112"/>
                </a:moveTo>
                <a:cubicBezTo>
                  <a:pt x="493" y="176"/>
                  <a:pt x="343" y="368"/>
                  <a:pt x="336" y="710"/>
                </a:cubicBezTo>
                <a:cubicBezTo>
                  <a:pt x="306" y="687"/>
                  <a:pt x="254" y="656"/>
                  <a:pt x="189" y="656"/>
                </a:cubicBezTo>
                <a:cubicBezTo>
                  <a:pt x="87" y="656"/>
                  <a:pt x="0" y="727"/>
                  <a:pt x="0" y="727"/>
                </a:cubicBezTo>
                <a:cubicBezTo>
                  <a:pt x="0" y="207"/>
                  <a:pt x="418" y="124"/>
                  <a:pt x="559" y="112"/>
                </a:cubicBezTo>
                <a:close/>
                <a:moveTo>
                  <a:pt x="671" y="112"/>
                </a:moveTo>
                <a:cubicBezTo>
                  <a:pt x="737" y="176"/>
                  <a:pt x="886" y="368"/>
                  <a:pt x="894" y="710"/>
                </a:cubicBezTo>
                <a:cubicBezTo>
                  <a:pt x="924" y="687"/>
                  <a:pt x="976" y="656"/>
                  <a:pt x="1040" y="656"/>
                </a:cubicBezTo>
                <a:cubicBezTo>
                  <a:pt x="1143" y="656"/>
                  <a:pt x="1229" y="727"/>
                  <a:pt x="1229" y="727"/>
                </a:cubicBezTo>
                <a:cubicBezTo>
                  <a:pt x="1229" y="207"/>
                  <a:pt x="812" y="124"/>
                  <a:pt x="671" y="112"/>
                </a:cubicBezTo>
                <a:close/>
                <a:moveTo>
                  <a:pt x="634" y="168"/>
                </a:moveTo>
                <a:cubicBezTo>
                  <a:pt x="626" y="160"/>
                  <a:pt x="620" y="154"/>
                  <a:pt x="615" y="149"/>
                </a:cubicBezTo>
                <a:cubicBezTo>
                  <a:pt x="609" y="154"/>
                  <a:pt x="603" y="160"/>
                  <a:pt x="595" y="168"/>
                </a:cubicBezTo>
                <a:cubicBezTo>
                  <a:pt x="573" y="191"/>
                  <a:pt x="543" y="227"/>
                  <a:pt x="512" y="275"/>
                </a:cubicBezTo>
                <a:cubicBezTo>
                  <a:pt x="453" y="371"/>
                  <a:pt x="394" y="517"/>
                  <a:pt x="391" y="722"/>
                </a:cubicBezTo>
                <a:cubicBezTo>
                  <a:pt x="469" y="687"/>
                  <a:pt x="535" y="676"/>
                  <a:pt x="575" y="673"/>
                </a:cubicBezTo>
                <a:cubicBezTo>
                  <a:pt x="575" y="1042"/>
                  <a:pt x="575" y="1042"/>
                  <a:pt x="575" y="1042"/>
                </a:cubicBezTo>
                <a:cubicBezTo>
                  <a:pt x="575" y="1069"/>
                  <a:pt x="574" y="1157"/>
                  <a:pt x="503" y="1157"/>
                </a:cubicBezTo>
                <a:cubicBezTo>
                  <a:pt x="440" y="1157"/>
                  <a:pt x="424" y="1108"/>
                  <a:pt x="426" y="1039"/>
                </a:cubicBezTo>
                <a:cubicBezTo>
                  <a:pt x="345" y="1070"/>
                  <a:pt x="345" y="1070"/>
                  <a:pt x="345" y="1070"/>
                </a:cubicBezTo>
                <a:cubicBezTo>
                  <a:pt x="350" y="1111"/>
                  <a:pt x="356" y="1152"/>
                  <a:pt x="398" y="1191"/>
                </a:cubicBezTo>
                <a:cubicBezTo>
                  <a:pt x="429" y="1220"/>
                  <a:pt x="460" y="1229"/>
                  <a:pt x="496" y="1229"/>
                </a:cubicBezTo>
                <a:cubicBezTo>
                  <a:pt x="629" y="1229"/>
                  <a:pt x="657" y="1130"/>
                  <a:pt x="657" y="1017"/>
                </a:cubicBezTo>
                <a:cubicBezTo>
                  <a:pt x="657" y="673"/>
                  <a:pt x="657" y="673"/>
                  <a:pt x="657" y="673"/>
                </a:cubicBezTo>
                <a:cubicBezTo>
                  <a:pt x="697" y="677"/>
                  <a:pt x="762" y="688"/>
                  <a:pt x="839" y="722"/>
                </a:cubicBezTo>
                <a:cubicBezTo>
                  <a:pt x="835" y="413"/>
                  <a:pt x="701" y="237"/>
                  <a:pt x="634" y="168"/>
                </a:cubicBezTo>
                <a:close/>
                <a:moveTo>
                  <a:pt x="615" y="0"/>
                </a:moveTo>
                <a:cubicBezTo>
                  <a:pt x="584" y="0"/>
                  <a:pt x="559" y="25"/>
                  <a:pt x="559" y="56"/>
                </a:cubicBezTo>
                <a:cubicBezTo>
                  <a:pt x="559" y="112"/>
                  <a:pt x="559" y="112"/>
                  <a:pt x="559" y="112"/>
                </a:cubicBezTo>
                <a:cubicBezTo>
                  <a:pt x="671" y="112"/>
                  <a:pt x="671" y="112"/>
                  <a:pt x="671" y="112"/>
                </a:cubicBezTo>
                <a:cubicBezTo>
                  <a:pt x="671" y="56"/>
                  <a:pt x="671" y="56"/>
                  <a:pt x="671" y="56"/>
                </a:cubicBezTo>
                <a:cubicBezTo>
                  <a:pt x="671" y="25"/>
                  <a:pt x="646" y="0"/>
                  <a:pt x="6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SansOffice" panose="020B0503040302060204"/>
              <a:ea typeface="+mn-ea"/>
              <a:cs typeface="+mn-cs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3FBEEA4-C0BB-A7CB-02E1-77D735B92B4D}"/>
              </a:ext>
            </a:extLst>
          </p:cNvPr>
          <p:cNvGrpSpPr>
            <a:grpSpLocks noChangeAspect="1"/>
          </p:cNvGrpSpPr>
          <p:nvPr/>
        </p:nvGrpSpPr>
        <p:grpSpPr>
          <a:xfrm>
            <a:off x="4934508" y="1216026"/>
            <a:ext cx="462123" cy="306997"/>
            <a:chOff x="5043488" y="2065338"/>
            <a:chExt cx="676275" cy="449262"/>
          </a:xfrm>
          <a:solidFill>
            <a:schemeClr val="bg1"/>
          </a:solidFill>
        </p:grpSpPr>
        <p:sp>
          <p:nvSpPr>
            <p:cNvPr id="71" name="Freeform 1">
              <a:extLst>
                <a:ext uri="{FF2B5EF4-FFF2-40B4-BE49-F238E27FC236}">
                  <a16:creationId xmlns:a16="http://schemas.microsoft.com/office/drawing/2014/main" id="{311DF44D-B028-3A69-554B-1E474355E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5588" y="2098675"/>
              <a:ext cx="139700" cy="120650"/>
            </a:xfrm>
            <a:custGeom>
              <a:avLst/>
              <a:gdLst>
                <a:gd name="T0" fmla="*/ 251 w 387"/>
                <a:gd name="T1" fmla="*/ 201 h 335"/>
                <a:gd name="T2" fmla="*/ 251 w 387"/>
                <a:gd name="T3" fmla="*/ 88 h 335"/>
                <a:gd name="T4" fmla="*/ 0 w 387"/>
                <a:gd name="T5" fmla="*/ 88 h 335"/>
                <a:gd name="T6" fmla="*/ 0 w 387"/>
                <a:gd name="T7" fmla="*/ 0 h 335"/>
                <a:gd name="T8" fmla="*/ 339 w 387"/>
                <a:gd name="T9" fmla="*/ 0 h 335"/>
                <a:gd name="T10" fmla="*/ 339 w 387"/>
                <a:gd name="T11" fmla="*/ 201 h 335"/>
                <a:gd name="T12" fmla="*/ 339 w 387"/>
                <a:gd name="T13" fmla="*/ 201 h 335"/>
                <a:gd name="T14" fmla="*/ 386 w 387"/>
                <a:gd name="T15" fmla="*/ 201 h 335"/>
                <a:gd name="T16" fmla="*/ 296 w 387"/>
                <a:gd name="T17" fmla="*/ 334 h 335"/>
                <a:gd name="T18" fmla="*/ 209 w 387"/>
                <a:gd name="T19" fmla="*/ 201 h 335"/>
                <a:gd name="T20" fmla="*/ 251 w 387"/>
                <a:gd name="T21" fmla="*/ 20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7" h="335">
                  <a:moveTo>
                    <a:pt x="251" y="201"/>
                  </a:moveTo>
                  <a:lnTo>
                    <a:pt x="251" y="88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39" y="0"/>
                  </a:lnTo>
                  <a:lnTo>
                    <a:pt x="339" y="201"/>
                  </a:lnTo>
                  <a:lnTo>
                    <a:pt x="339" y="201"/>
                  </a:lnTo>
                  <a:lnTo>
                    <a:pt x="386" y="201"/>
                  </a:lnTo>
                  <a:lnTo>
                    <a:pt x="296" y="334"/>
                  </a:lnTo>
                  <a:lnTo>
                    <a:pt x="209" y="201"/>
                  </a:lnTo>
                  <a:lnTo>
                    <a:pt x="251" y="20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72" name="Freeform 2">
              <a:extLst>
                <a:ext uri="{FF2B5EF4-FFF2-40B4-BE49-F238E27FC236}">
                  <a16:creationId xmlns:a16="http://schemas.microsoft.com/office/drawing/2014/main" id="{8CFCEDF4-1909-5932-F0D6-39BBCB220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3863" y="2282825"/>
              <a:ext cx="139700" cy="120650"/>
            </a:xfrm>
            <a:custGeom>
              <a:avLst/>
              <a:gdLst>
                <a:gd name="T0" fmla="*/ 251 w 387"/>
                <a:gd name="T1" fmla="*/ 204 h 337"/>
                <a:gd name="T2" fmla="*/ 251 w 387"/>
                <a:gd name="T3" fmla="*/ 90 h 337"/>
                <a:gd name="T4" fmla="*/ 0 w 387"/>
                <a:gd name="T5" fmla="*/ 90 h 337"/>
                <a:gd name="T6" fmla="*/ 0 w 387"/>
                <a:gd name="T7" fmla="*/ 0 h 337"/>
                <a:gd name="T8" fmla="*/ 339 w 387"/>
                <a:gd name="T9" fmla="*/ 0 h 337"/>
                <a:gd name="T10" fmla="*/ 339 w 387"/>
                <a:gd name="T11" fmla="*/ 204 h 337"/>
                <a:gd name="T12" fmla="*/ 339 w 387"/>
                <a:gd name="T13" fmla="*/ 204 h 337"/>
                <a:gd name="T14" fmla="*/ 386 w 387"/>
                <a:gd name="T15" fmla="*/ 204 h 337"/>
                <a:gd name="T16" fmla="*/ 296 w 387"/>
                <a:gd name="T17" fmla="*/ 336 h 337"/>
                <a:gd name="T18" fmla="*/ 209 w 387"/>
                <a:gd name="T19" fmla="*/ 204 h 337"/>
                <a:gd name="T20" fmla="*/ 251 w 387"/>
                <a:gd name="T21" fmla="*/ 20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7" h="337">
                  <a:moveTo>
                    <a:pt x="251" y="204"/>
                  </a:moveTo>
                  <a:lnTo>
                    <a:pt x="251" y="90"/>
                  </a:lnTo>
                  <a:lnTo>
                    <a:pt x="0" y="90"/>
                  </a:lnTo>
                  <a:lnTo>
                    <a:pt x="0" y="0"/>
                  </a:lnTo>
                  <a:lnTo>
                    <a:pt x="339" y="0"/>
                  </a:lnTo>
                  <a:lnTo>
                    <a:pt x="339" y="204"/>
                  </a:lnTo>
                  <a:lnTo>
                    <a:pt x="339" y="204"/>
                  </a:lnTo>
                  <a:lnTo>
                    <a:pt x="386" y="204"/>
                  </a:lnTo>
                  <a:lnTo>
                    <a:pt x="296" y="336"/>
                  </a:lnTo>
                  <a:lnTo>
                    <a:pt x="209" y="204"/>
                  </a:lnTo>
                  <a:lnTo>
                    <a:pt x="251" y="20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73" name="Freeform 3">
              <a:extLst>
                <a:ext uri="{FF2B5EF4-FFF2-40B4-BE49-F238E27FC236}">
                  <a16:creationId xmlns:a16="http://schemas.microsoft.com/office/drawing/2014/main" id="{CB6CACCA-ABB8-50FD-A9E8-18683ADDB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3488" y="2065338"/>
              <a:ext cx="285750" cy="88900"/>
            </a:xfrm>
            <a:custGeom>
              <a:avLst/>
              <a:gdLst>
                <a:gd name="T0" fmla="*/ 396 w 792"/>
                <a:gd name="T1" fmla="*/ 247 h 248"/>
                <a:gd name="T2" fmla="*/ 0 w 792"/>
                <a:gd name="T3" fmla="*/ 247 h 248"/>
                <a:gd name="T4" fmla="*/ 0 w 792"/>
                <a:gd name="T5" fmla="*/ 0 h 248"/>
                <a:gd name="T6" fmla="*/ 791 w 792"/>
                <a:gd name="T7" fmla="*/ 0 h 248"/>
                <a:gd name="T8" fmla="*/ 791 w 792"/>
                <a:gd name="T9" fmla="*/ 247 h 248"/>
                <a:gd name="T10" fmla="*/ 396 w 792"/>
                <a:gd name="T11" fmla="*/ 24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248">
                  <a:moveTo>
                    <a:pt x="396" y="247"/>
                  </a:moveTo>
                  <a:lnTo>
                    <a:pt x="0" y="247"/>
                  </a:lnTo>
                  <a:lnTo>
                    <a:pt x="0" y="0"/>
                  </a:lnTo>
                  <a:lnTo>
                    <a:pt x="791" y="0"/>
                  </a:lnTo>
                  <a:lnTo>
                    <a:pt x="791" y="247"/>
                  </a:lnTo>
                  <a:lnTo>
                    <a:pt x="396" y="24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74" name="Freeform 4">
              <a:extLst>
                <a:ext uri="{FF2B5EF4-FFF2-40B4-BE49-F238E27FC236}">
                  <a16:creationId xmlns:a16="http://schemas.microsoft.com/office/drawing/2014/main" id="{6D3C6370-8B0C-179F-5283-A6138294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950" y="2244725"/>
              <a:ext cx="307975" cy="88900"/>
            </a:xfrm>
            <a:custGeom>
              <a:avLst/>
              <a:gdLst>
                <a:gd name="T0" fmla="*/ 428 w 857"/>
                <a:gd name="T1" fmla="*/ 246 h 247"/>
                <a:gd name="T2" fmla="*/ 0 w 857"/>
                <a:gd name="T3" fmla="*/ 246 h 247"/>
                <a:gd name="T4" fmla="*/ 0 w 857"/>
                <a:gd name="T5" fmla="*/ 0 h 247"/>
                <a:gd name="T6" fmla="*/ 856 w 857"/>
                <a:gd name="T7" fmla="*/ 0 h 247"/>
                <a:gd name="T8" fmla="*/ 856 w 857"/>
                <a:gd name="T9" fmla="*/ 246 h 247"/>
                <a:gd name="T10" fmla="*/ 428 w 857"/>
                <a:gd name="T11" fmla="*/ 24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7" h="247">
                  <a:moveTo>
                    <a:pt x="428" y="246"/>
                  </a:moveTo>
                  <a:lnTo>
                    <a:pt x="0" y="246"/>
                  </a:lnTo>
                  <a:lnTo>
                    <a:pt x="0" y="0"/>
                  </a:lnTo>
                  <a:lnTo>
                    <a:pt x="856" y="0"/>
                  </a:lnTo>
                  <a:lnTo>
                    <a:pt x="856" y="246"/>
                  </a:lnTo>
                  <a:lnTo>
                    <a:pt x="428" y="246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  <p:sp>
          <p:nvSpPr>
            <p:cNvPr id="75" name="Freeform 5">
              <a:extLst>
                <a:ext uri="{FF2B5EF4-FFF2-40B4-BE49-F238E27FC236}">
                  <a16:creationId xmlns:a16="http://schemas.microsoft.com/office/drawing/2014/main" id="{BE14AA29-1571-19DE-6D42-90AAF8E13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1150" y="2425700"/>
              <a:ext cx="328613" cy="88900"/>
            </a:xfrm>
            <a:custGeom>
              <a:avLst/>
              <a:gdLst>
                <a:gd name="T0" fmla="*/ 457 w 915"/>
                <a:gd name="T1" fmla="*/ 247 h 248"/>
                <a:gd name="T2" fmla="*/ 0 w 915"/>
                <a:gd name="T3" fmla="*/ 247 h 248"/>
                <a:gd name="T4" fmla="*/ 0 w 915"/>
                <a:gd name="T5" fmla="*/ 0 h 248"/>
                <a:gd name="T6" fmla="*/ 914 w 915"/>
                <a:gd name="T7" fmla="*/ 0 h 248"/>
                <a:gd name="T8" fmla="*/ 914 w 915"/>
                <a:gd name="T9" fmla="*/ 247 h 248"/>
                <a:gd name="T10" fmla="*/ 457 w 915"/>
                <a:gd name="T11" fmla="*/ 24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5" h="248">
                  <a:moveTo>
                    <a:pt x="457" y="247"/>
                  </a:moveTo>
                  <a:lnTo>
                    <a:pt x="0" y="247"/>
                  </a:lnTo>
                  <a:lnTo>
                    <a:pt x="0" y="0"/>
                  </a:lnTo>
                  <a:lnTo>
                    <a:pt x="914" y="0"/>
                  </a:lnTo>
                  <a:lnTo>
                    <a:pt x="914" y="247"/>
                  </a:lnTo>
                  <a:lnTo>
                    <a:pt x="457" y="24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2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12D7918B-736D-42AD-486E-369FB4D83827}"/>
              </a:ext>
            </a:extLst>
          </p:cNvPr>
          <p:cNvSpPr txBox="1"/>
          <p:nvPr/>
        </p:nvSpPr>
        <p:spPr>
          <a:xfrm>
            <a:off x="4490288" y="1561882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5F804AA-5C7C-4279-4CDB-53596009C649}"/>
              </a:ext>
            </a:extLst>
          </p:cNvPr>
          <p:cNvSpPr txBox="1"/>
          <p:nvPr/>
        </p:nvSpPr>
        <p:spPr>
          <a:xfrm>
            <a:off x="5227845" y="1569598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Field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6CFDFA6-A681-85CF-28FB-62F8E595942E}"/>
              </a:ext>
            </a:extLst>
          </p:cNvPr>
          <p:cNvSpPr txBox="1"/>
          <p:nvPr/>
        </p:nvSpPr>
        <p:spPr>
          <a:xfrm>
            <a:off x="6060344" y="1567639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Analytics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B9C7ABD-5281-00CB-A19E-DB48C458DCB4}"/>
              </a:ext>
            </a:extLst>
          </p:cNvPr>
          <p:cNvSpPr txBox="1"/>
          <p:nvPr/>
        </p:nvSpPr>
        <p:spPr>
          <a:xfrm>
            <a:off x="1934639" y="1576468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Problem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287EC8F-6A37-3281-0BA6-6D38FB1E3BE3}"/>
              </a:ext>
            </a:extLst>
          </p:cNvPr>
          <p:cNvSpPr txBox="1"/>
          <p:nvPr/>
        </p:nvSpPr>
        <p:spPr>
          <a:xfrm>
            <a:off x="308610" y="1564015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Watch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730ADC0-8E9D-C04F-084E-2412BE14E043}"/>
              </a:ext>
            </a:extLst>
          </p:cNvPr>
          <p:cNvSpPr txBox="1"/>
          <p:nvPr/>
        </p:nvSpPr>
        <p:spPr>
          <a:xfrm>
            <a:off x="1079361" y="1564462"/>
            <a:ext cx="14736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Incident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4FFE42B-1834-742F-B9CF-9F429F9760DD}"/>
              </a:ext>
            </a:extLst>
          </p:cNvPr>
          <p:cNvSpPr txBox="1"/>
          <p:nvPr/>
        </p:nvSpPr>
        <p:spPr>
          <a:xfrm>
            <a:off x="7458985" y="1821114"/>
            <a:ext cx="151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Unified security policy across the network &amp; locations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131C422-AB9B-46E3-496C-58B0869A0937}"/>
              </a:ext>
            </a:extLst>
          </p:cNvPr>
          <p:cNvSpPr txBox="1"/>
          <p:nvPr/>
        </p:nvSpPr>
        <p:spPr>
          <a:xfrm>
            <a:off x="7474923" y="2761541"/>
            <a:ext cx="151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SLA backed network services connecting users to DC/Cloud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7AF57C-D068-ADA3-B7AA-B39FDF5E6C6E}"/>
              </a:ext>
            </a:extLst>
          </p:cNvPr>
          <p:cNvSpPr txBox="1"/>
          <p:nvPr/>
        </p:nvSpPr>
        <p:spPr>
          <a:xfrm>
            <a:off x="7439701" y="1065354"/>
            <a:ext cx="151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+mn-cs"/>
              </a:rPr>
              <a:t>24/7 Managed services focused around outcomes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9DEE7AC-80D3-7174-C7C6-CED16B4D1046}"/>
              </a:ext>
            </a:extLst>
          </p:cNvPr>
          <p:cNvSpPr txBox="1"/>
          <p:nvPr/>
        </p:nvSpPr>
        <p:spPr>
          <a:xfrm rot="16200000">
            <a:off x="59489" y="2122458"/>
            <a:ext cx="861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heSansOffice" panose="020B0503040302060204"/>
                <a:ea typeface="+mn-ea"/>
                <a:cs typeface="Arial" panose="020B0604020202020204" pitchFamily="34" charset="0"/>
              </a:rPr>
              <a:t>Sify Cloud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B82D6B-5375-9C3A-B6E8-31958AA68318}"/>
              </a:ext>
            </a:extLst>
          </p:cNvPr>
          <p:cNvCxnSpPr>
            <a:cxnSpLocks/>
          </p:cNvCxnSpPr>
          <p:nvPr/>
        </p:nvCxnSpPr>
        <p:spPr>
          <a:xfrm>
            <a:off x="6877493" y="3487778"/>
            <a:ext cx="0" cy="57600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64470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chain&#10;&#10;Description generated with high confidence">
            <a:extLst>
              <a:ext uri="{FF2B5EF4-FFF2-40B4-BE49-F238E27FC236}">
                <a16:creationId xmlns:a16="http://schemas.microsoft.com/office/drawing/2014/main" id="{C0F94CF1-6985-4CDA-AEE2-ACCADEA361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61" t="-1" r="3901" b="-25854"/>
          <a:stretch/>
        </p:blipFill>
        <p:spPr>
          <a:xfrm>
            <a:off x="1" y="971550"/>
            <a:ext cx="3659225" cy="526236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613E6E-6E90-4479-9E31-D360E267B182}"/>
              </a:ext>
            </a:extLst>
          </p:cNvPr>
          <p:cNvSpPr/>
          <p:nvPr/>
        </p:nvSpPr>
        <p:spPr>
          <a:xfrm flipH="1">
            <a:off x="4689" y="971550"/>
            <a:ext cx="3659225" cy="41719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7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C90548-4DEF-473C-A126-2547F075404A}"/>
              </a:ext>
            </a:extLst>
          </p:cNvPr>
          <p:cNvSpPr txBox="1"/>
          <p:nvPr/>
        </p:nvSpPr>
        <p:spPr>
          <a:xfrm>
            <a:off x="4427538" y="1050644"/>
            <a:ext cx="4411662" cy="33701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400" b="1" dirty="0">
                <a:solidFill>
                  <a:schemeClr val="bg1"/>
                </a:solidFill>
                <a:latin typeface="+mj-lt"/>
              </a:rPr>
              <a:t>Network &amp; Service Provider Agnostic Solution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Supports multiple transport types – MPLS/ Internet/ LTE/ DSL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Support for 3</a:t>
            </a:r>
            <a:r>
              <a:rPr lang="en-US" sz="1200" baseline="30000" dirty="0">
                <a:solidFill>
                  <a:schemeClr val="bg1"/>
                </a:solidFill>
                <a:latin typeface="+mj-lt"/>
              </a:rPr>
              <a:t>rd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party ISP links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End-to-End Managed Services Model- Edge CPEs, Subscription, Installation &amp; Support</a:t>
            </a:r>
          </a:p>
          <a:p>
            <a:pPr>
              <a:spcBef>
                <a:spcPts val="1350"/>
              </a:spcBef>
              <a:spcAft>
                <a:spcPts val="450"/>
              </a:spcAft>
            </a:pPr>
            <a:r>
              <a:rPr lang="en-US" sz="1400" b="1" dirty="0">
                <a:solidFill>
                  <a:schemeClr val="bg1"/>
                </a:solidFill>
                <a:latin typeface="+mj-lt"/>
              </a:rPr>
              <a:t>Sify Owned Sify Managed Highly redundant SD-WAN Platform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Cloud based, Multi tenant platform hosted within Sify Core Network infrastructure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Geo-redundant core for business continuity (Mumbai and Chennai)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High level of redundancy for Connectivity links for the platform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Managed 24x7 by skilled resources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7E6747D-2C37-4E83-973E-3917704810AA}"/>
              </a:ext>
            </a:extLst>
          </p:cNvPr>
          <p:cNvGrpSpPr/>
          <p:nvPr/>
        </p:nvGrpSpPr>
        <p:grpSpPr>
          <a:xfrm>
            <a:off x="3945256" y="1047751"/>
            <a:ext cx="358346" cy="324759"/>
            <a:chOff x="-2378076" y="530225"/>
            <a:chExt cx="2047875" cy="2041525"/>
          </a:xfrm>
          <a:solidFill>
            <a:schemeClr val="accent1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55093A79-26A9-4F76-8F7B-8B89BE0A0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78076" y="530225"/>
              <a:ext cx="2047875" cy="2041525"/>
            </a:xfrm>
            <a:custGeom>
              <a:avLst/>
              <a:gdLst>
                <a:gd name="T0" fmla="*/ 1808 w 2048"/>
                <a:gd name="T1" fmla="*/ 1328 h 2048"/>
                <a:gd name="T2" fmla="*/ 1790 w 2048"/>
                <a:gd name="T3" fmla="*/ 378 h 2048"/>
                <a:gd name="T4" fmla="*/ 1388 w 2048"/>
                <a:gd name="T5" fmla="*/ 0 h 2048"/>
                <a:gd name="T6" fmla="*/ 240 w 2048"/>
                <a:gd name="T7" fmla="*/ 60 h 2048"/>
                <a:gd name="T8" fmla="*/ 180 w 2048"/>
                <a:gd name="T9" fmla="*/ 360 h 2048"/>
                <a:gd name="T10" fmla="*/ 0 w 2048"/>
                <a:gd name="T11" fmla="*/ 780 h 2048"/>
                <a:gd name="T12" fmla="*/ 240 w 2048"/>
                <a:gd name="T13" fmla="*/ 960 h 2048"/>
                <a:gd name="T14" fmla="*/ 300 w 2048"/>
                <a:gd name="T15" fmla="*/ 2048 h 2048"/>
                <a:gd name="T16" fmla="*/ 1808 w 2048"/>
                <a:gd name="T17" fmla="*/ 1988 h 2048"/>
                <a:gd name="T18" fmla="*/ 1868 w 2048"/>
                <a:gd name="T19" fmla="*/ 1928 h 2048"/>
                <a:gd name="T20" fmla="*/ 2048 w 2048"/>
                <a:gd name="T21" fmla="*/ 1508 h 2048"/>
                <a:gd name="T22" fmla="*/ 1928 w 2048"/>
                <a:gd name="T23" fmla="*/ 1508 h 2048"/>
                <a:gd name="T24" fmla="*/ 1868 w 2048"/>
                <a:gd name="T25" fmla="*/ 1568 h 2048"/>
                <a:gd name="T26" fmla="*/ 1448 w 2048"/>
                <a:gd name="T27" fmla="*/ 1628 h 2048"/>
                <a:gd name="T28" fmla="*/ 1256 w 2048"/>
                <a:gd name="T29" fmla="*/ 1508 h 2048"/>
                <a:gd name="T30" fmla="*/ 1448 w 2048"/>
                <a:gd name="T31" fmla="*/ 1388 h 2048"/>
                <a:gd name="T32" fmla="*/ 1868 w 2048"/>
                <a:gd name="T33" fmla="*/ 1448 h 2048"/>
                <a:gd name="T34" fmla="*/ 1448 w 2048"/>
                <a:gd name="T35" fmla="*/ 205 h 2048"/>
                <a:gd name="T36" fmla="*/ 1448 w 2048"/>
                <a:gd name="T37" fmla="*/ 360 h 2048"/>
                <a:gd name="T38" fmla="*/ 180 w 2048"/>
                <a:gd name="T39" fmla="*/ 480 h 2048"/>
                <a:gd name="T40" fmla="*/ 600 w 2048"/>
                <a:gd name="T41" fmla="*/ 420 h 2048"/>
                <a:gd name="T42" fmla="*/ 795 w 2048"/>
                <a:gd name="T43" fmla="*/ 540 h 2048"/>
                <a:gd name="T44" fmla="*/ 600 w 2048"/>
                <a:gd name="T45" fmla="*/ 660 h 2048"/>
                <a:gd name="T46" fmla="*/ 180 w 2048"/>
                <a:gd name="T47" fmla="*/ 600 h 2048"/>
                <a:gd name="T48" fmla="*/ 120 w 2048"/>
                <a:gd name="T49" fmla="*/ 540 h 2048"/>
                <a:gd name="T50" fmla="*/ 180 w 2048"/>
                <a:gd name="T51" fmla="*/ 840 h 2048"/>
                <a:gd name="T52" fmla="*/ 180 w 2048"/>
                <a:gd name="T53" fmla="*/ 720 h 2048"/>
                <a:gd name="T54" fmla="*/ 240 w 2048"/>
                <a:gd name="T55" fmla="*/ 840 h 2048"/>
                <a:gd name="T56" fmla="*/ 1688 w 2048"/>
                <a:gd name="T57" fmla="*/ 1928 h 2048"/>
                <a:gd name="T58" fmla="*/ 360 w 2048"/>
                <a:gd name="T59" fmla="*/ 720 h 2048"/>
                <a:gd name="T60" fmla="*/ 480 w 2048"/>
                <a:gd name="T61" fmla="*/ 780 h 2048"/>
                <a:gd name="T62" fmla="*/ 573 w 2048"/>
                <a:gd name="T63" fmla="*/ 830 h 2048"/>
                <a:gd name="T64" fmla="*/ 964 w 2048"/>
                <a:gd name="T65" fmla="*/ 540 h 2048"/>
                <a:gd name="T66" fmla="*/ 573 w 2048"/>
                <a:gd name="T67" fmla="*/ 250 h 2048"/>
                <a:gd name="T68" fmla="*/ 480 w 2048"/>
                <a:gd name="T69" fmla="*/ 300 h 2048"/>
                <a:gd name="T70" fmla="*/ 360 w 2048"/>
                <a:gd name="T71" fmla="*/ 360 h 2048"/>
                <a:gd name="T72" fmla="*/ 1328 w 2048"/>
                <a:gd name="T73" fmla="*/ 120 h 2048"/>
                <a:gd name="T74" fmla="*/ 1388 w 2048"/>
                <a:gd name="T75" fmla="*/ 480 h 2048"/>
                <a:gd name="T76" fmla="*/ 1688 w 2048"/>
                <a:gd name="T77" fmla="*/ 1328 h 2048"/>
                <a:gd name="T78" fmla="*/ 1568 w 2048"/>
                <a:gd name="T79" fmla="*/ 1268 h 2048"/>
                <a:gd name="T80" fmla="*/ 1475 w 2048"/>
                <a:gd name="T81" fmla="*/ 1218 h 2048"/>
                <a:gd name="T82" fmla="*/ 1088 w 2048"/>
                <a:gd name="T83" fmla="*/ 1508 h 2048"/>
                <a:gd name="T84" fmla="*/ 1475 w 2048"/>
                <a:gd name="T85" fmla="*/ 1798 h 2048"/>
                <a:gd name="T86" fmla="*/ 1568 w 2048"/>
                <a:gd name="T87" fmla="*/ 1748 h 2048"/>
                <a:gd name="T88" fmla="*/ 1688 w 2048"/>
                <a:gd name="T89" fmla="*/ 1688 h 2048"/>
                <a:gd name="T90" fmla="*/ 1868 w 2048"/>
                <a:gd name="T91" fmla="*/ 1808 h 2048"/>
                <a:gd name="T92" fmla="*/ 1808 w 2048"/>
                <a:gd name="T93" fmla="*/ 1688 h 2048"/>
                <a:gd name="T94" fmla="*/ 1928 w 2048"/>
                <a:gd name="T95" fmla="*/ 1748 h 2048"/>
                <a:gd name="T96" fmla="*/ 1868 w 2048"/>
                <a:gd name="T97" fmla="*/ 180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8" h="2048">
                  <a:moveTo>
                    <a:pt x="1868" y="1328"/>
                  </a:moveTo>
                  <a:cubicBezTo>
                    <a:pt x="1808" y="1328"/>
                    <a:pt x="1808" y="1328"/>
                    <a:pt x="1808" y="1328"/>
                  </a:cubicBezTo>
                  <a:cubicBezTo>
                    <a:pt x="1808" y="420"/>
                    <a:pt x="1808" y="420"/>
                    <a:pt x="1808" y="420"/>
                  </a:cubicBezTo>
                  <a:cubicBezTo>
                    <a:pt x="1808" y="404"/>
                    <a:pt x="1802" y="389"/>
                    <a:pt x="1790" y="378"/>
                  </a:cubicBezTo>
                  <a:cubicBezTo>
                    <a:pt x="1430" y="18"/>
                    <a:pt x="1430" y="18"/>
                    <a:pt x="1430" y="18"/>
                  </a:cubicBezTo>
                  <a:cubicBezTo>
                    <a:pt x="1420" y="7"/>
                    <a:pt x="1404" y="0"/>
                    <a:pt x="1388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267" y="0"/>
                    <a:pt x="240" y="27"/>
                    <a:pt x="240" y="6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180" y="360"/>
                    <a:pt x="180" y="360"/>
                    <a:pt x="180" y="360"/>
                  </a:cubicBezTo>
                  <a:cubicBezTo>
                    <a:pt x="81" y="360"/>
                    <a:pt x="0" y="441"/>
                    <a:pt x="0" y="540"/>
                  </a:cubicBezTo>
                  <a:cubicBezTo>
                    <a:pt x="0" y="780"/>
                    <a:pt x="0" y="780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ubicBezTo>
                    <a:pt x="240" y="960"/>
                    <a:pt x="240" y="960"/>
                    <a:pt x="240" y="960"/>
                  </a:cubicBezTo>
                  <a:cubicBezTo>
                    <a:pt x="240" y="1988"/>
                    <a:pt x="240" y="1988"/>
                    <a:pt x="240" y="1988"/>
                  </a:cubicBezTo>
                  <a:cubicBezTo>
                    <a:pt x="240" y="2021"/>
                    <a:pt x="267" y="2048"/>
                    <a:pt x="300" y="2048"/>
                  </a:cubicBezTo>
                  <a:cubicBezTo>
                    <a:pt x="1748" y="2048"/>
                    <a:pt x="1748" y="2048"/>
                    <a:pt x="1748" y="2048"/>
                  </a:cubicBezTo>
                  <a:cubicBezTo>
                    <a:pt x="1781" y="2048"/>
                    <a:pt x="1808" y="2021"/>
                    <a:pt x="1808" y="1988"/>
                  </a:cubicBezTo>
                  <a:cubicBezTo>
                    <a:pt x="1808" y="1928"/>
                    <a:pt x="1808" y="1928"/>
                    <a:pt x="1808" y="1928"/>
                  </a:cubicBezTo>
                  <a:cubicBezTo>
                    <a:pt x="1868" y="1928"/>
                    <a:pt x="1868" y="1928"/>
                    <a:pt x="1868" y="1928"/>
                  </a:cubicBezTo>
                  <a:cubicBezTo>
                    <a:pt x="1967" y="1928"/>
                    <a:pt x="2048" y="1847"/>
                    <a:pt x="2048" y="1748"/>
                  </a:cubicBezTo>
                  <a:cubicBezTo>
                    <a:pt x="2048" y="1508"/>
                    <a:pt x="2048" y="1508"/>
                    <a:pt x="2048" y="1508"/>
                  </a:cubicBezTo>
                  <a:cubicBezTo>
                    <a:pt x="2048" y="1409"/>
                    <a:pt x="1967" y="1328"/>
                    <a:pt x="1868" y="1328"/>
                  </a:cubicBezTo>
                  <a:close/>
                  <a:moveTo>
                    <a:pt x="1928" y="1508"/>
                  </a:moveTo>
                  <a:cubicBezTo>
                    <a:pt x="1928" y="1578"/>
                    <a:pt x="1928" y="1578"/>
                    <a:pt x="1928" y="1578"/>
                  </a:cubicBezTo>
                  <a:cubicBezTo>
                    <a:pt x="1909" y="1572"/>
                    <a:pt x="1889" y="1568"/>
                    <a:pt x="1868" y="1568"/>
                  </a:cubicBezTo>
                  <a:cubicBezTo>
                    <a:pt x="1824" y="1568"/>
                    <a:pt x="1547" y="1568"/>
                    <a:pt x="1508" y="1568"/>
                  </a:cubicBezTo>
                  <a:cubicBezTo>
                    <a:pt x="1475" y="1568"/>
                    <a:pt x="1448" y="1595"/>
                    <a:pt x="1448" y="1628"/>
                  </a:cubicBezTo>
                  <a:cubicBezTo>
                    <a:pt x="1448" y="1636"/>
                    <a:pt x="1448" y="1636"/>
                    <a:pt x="1448" y="1636"/>
                  </a:cubicBezTo>
                  <a:cubicBezTo>
                    <a:pt x="1256" y="1508"/>
                    <a:pt x="1256" y="1508"/>
                    <a:pt x="1256" y="1508"/>
                  </a:cubicBezTo>
                  <a:cubicBezTo>
                    <a:pt x="1448" y="1380"/>
                    <a:pt x="1448" y="1380"/>
                    <a:pt x="1448" y="1380"/>
                  </a:cubicBezTo>
                  <a:cubicBezTo>
                    <a:pt x="1448" y="1388"/>
                    <a:pt x="1448" y="1388"/>
                    <a:pt x="1448" y="1388"/>
                  </a:cubicBezTo>
                  <a:cubicBezTo>
                    <a:pt x="1448" y="1421"/>
                    <a:pt x="1475" y="1448"/>
                    <a:pt x="1508" y="1448"/>
                  </a:cubicBezTo>
                  <a:cubicBezTo>
                    <a:pt x="1868" y="1448"/>
                    <a:pt x="1868" y="1448"/>
                    <a:pt x="1868" y="1448"/>
                  </a:cubicBezTo>
                  <a:cubicBezTo>
                    <a:pt x="1901" y="1448"/>
                    <a:pt x="1928" y="1475"/>
                    <a:pt x="1928" y="1508"/>
                  </a:cubicBezTo>
                  <a:close/>
                  <a:moveTo>
                    <a:pt x="1448" y="205"/>
                  </a:moveTo>
                  <a:cubicBezTo>
                    <a:pt x="1603" y="360"/>
                    <a:pt x="1603" y="360"/>
                    <a:pt x="1603" y="360"/>
                  </a:cubicBezTo>
                  <a:cubicBezTo>
                    <a:pt x="1448" y="360"/>
                    <a:pt x="1448" y="360"/>
                    <a:pt x="1448" y="360"/>
                  </a:cubicBezTo>
                  <a:lnTo>
                    <a:pt x="1448" y="205"/>
                  </a:lnTo>
                  <a:close/>
                  <a:moveTo>
                    <a:pt x="180" y="480"/>
                  </a:moveTo>
                  <a:cubicBezTo>
                    <a:pt x="540" y="480"/>
                    <a:pt x="540" y="480"/>
                    <a:pt x="540" y="480"/>
                  </a:cubicBezTo>
                  <a:cubicBezTo>
                    <a:pt x="573" y="480"/>
                    <a:pt x="600" y="453"/>
                    <a:pt x="600" y="420"/>
                  </a:cubicBezTo>
                  <a:cubicBezTo>
                    <a:pt x="600" y="411"/>
                    <a:pt x="600" y="411"/>
                    <a:pt x="600" y="411"/>
                  </a:cubicBezTo>
                  <a:cubicBezTo>
                    <a:pt x="795" y="540"/>
                    <a:pt x="795" y="540"/>
                    <a:pt x="795" y="540"/>
                  </a:cubicBezTo>
                  <a:cubicBezTo>
                    <a:pt x="600" y="669"/>
                    <a:pt x="600" y="669"/>
                    <a:pt x="600" y="669"/>
                  </a:cubicBezTo>
                  <a:cubicBezTo>
                    <a:pt x="600" y="660"/>
                    <a:pt x="600" y="660"/>
                    <a:pt x="600" y="660"/>
                  </a:cubicBezTo>
                  <a:cubicBezTo>
                    <a:pt x="600" y="627"/>
                    <a:pt x="573" y="600"/>
                    <a:pt x="540" y="600"/>
                  </a:cubicBezTo>
                  <a:cubicBezTo>
                    <a:pt x="498" y="600"/>
                    <a:pt x="237" y="600"/>
                    <a:pt x="180" y="600"/>
                  </a:cubicBezTo>
                  <a:cubicBezTo>
                    <a:pt x="159" y="600"/>
                    <a:pt x="139" y="604"/>
                    <a:pt x="120" y="610"/>
                  </a:cubicBezTo>
                  <a:cubicBezTo>
                    <a:pt x="120" y="540"/>
                    <a:pt x="120" y="540"/>
                    <a:pt x="120" y="540"/>
                  </a:cubicBezTo>
                  <a:cubicBezTo>
                    <a:pt x="120" y="507"/>
                    <a:pt x="147" y="480"/>
                    <a:pt x="180" y="480"/>
                  </a:cubicBezTo>
                  <a:close/>
                  <a:moveTo>
                    <a:pt x="180" y="840"/>
                  </a:moveTo>
                  <a:cubicBezTo>
                    <a:pt x="147" y="840"/>
                    <a:pt x="120" y="813"/>
                    <a:pt x="120" y="780"/>
                  </a:cubicBezTo>
                  <a:cubicBezTo>
                    <a:pt x="120" y="747"/>
                    <a:pt x="147" y="720"/>
                    <a:pt x="180" y="720"/>
                  </a:cubicBezTo>
                  <a:cubicBezTo>
                    <a:pt x="240" y="720"/>
                    <a:pt x="240" y="720"/>
                    <a:pt x="240" y="720"/>
                  </a:cubicBezTo>
                  <a:cubicBezTo>
                    <a:pt x="240" y="840"/>
                    <a:pt x="240" y="840"/>
                    <a:pt x="240" y="840"/>
                  </a:cubicBezTo>
                  <a:lnTo>
                    <a:pt x="180" y="840"/>
                  </a:lnTo>
                  <a:close/>
                  <a:moveTo>
                    <a:pt x="1688" y="1928"/>
                  </a:moveTo>
                  <a:cubicBezTo>
                    <a:pt x="360" y="1928"/>
                    <a:pt x="360" y="1928"/>
                    <a:pt x="360" y="1928"/>
                  </a:cubicBezTo>
                  <a:cubicBezTo>
                    <a:pt x="360" y="1889"/>
                    <a:pt x="360" y="784"/>
                    <a:pt x="360" y="720"/>
                  </a:cubicBezTo>
                  <a:cubicBezTo>
                    <a:pt x="480" y="720"/>
                    <a:pt x="480" y="720"/>
                    <a:pt x="480" y="720"/>
                  </a:cubicBezTo>
                  <a:cubicBezTo>
                    <a:pt x="480" y="780"/>
                    <a:pt x="480" y="780"/>
                    <a:pt x="480" y="780"/>
                  </a:cubicBezTo>
                  <a:cubicBezTo>
                    <a:pt x="480" y="802"/>
                    <a:pt x="492" y="822"/>
                    <a:pt x="512" y="833"/>
                  </a:cubicBezTo>
                  <a:cubicBezTo>
                    <a:pt x="531" y="843"/>
                    <a:pt x="555" y="842"/>
                    <a:pt x="573" y="830"/>
                  </a:cubicBezTo>
                  <a:cubicBezTo>
                    <a:pt x="937" y="590"/>
                    <a:pt x="937" y="590"/>
                    <a:pt x="937" y="590"/>
                  </a:cubicBezTo>
                  <a:cubicBezTo>
                    <a:pt x="954" y="579"/>
                    <a:pt x="964" y="560"/>
                    <a:pt x="964" y="540"/>
                  </a:cubicBezTo>
                  <a:cubicBezTo>
                    <a:pt x="964" y="520"/>
                    <a:pt x="954" y="501"/>
                    <a:pt x="937" y="490"/>
                  </a:cubicBezTo>
                  <a:cubicBezTo>
                    <a:pt x="573" y="250"/>
                    <a:pt x="573" y="250"/>
                    <a:pt x="573" y="250"/>
                  </a:cubicBezTo>
                  <a:cubicBezTo>
                    <a:pt x="555" y="238"/>
                    <a:pt x="531" y="237"/>
                    <a:pt x="512" y="247"/>
                  </a:cubicBezTo>
                  <a:cubicBezTo>
                    <a:pt x="492" y="258"/>
                    <a:pt x="480" y="278"/>
                    <a:pt x="480" y="300"/>
                  </a:cubicBezTo>
                  <a:cubicBezTo>
                    <a:pt x="480" y="360"/>
                    <a:pt x="480" y="360"/>
                    <a:pt x="480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360" y="120"/>
                    <a:pt x="360" y="120"/>
                    <a:pt x="360" y="120"/>
                  </a:cubicBezTo>
                  <a:cubicBezTo>
                    <a:pt x="1328" y="120"/>
                    <a:pt x="1328" y="120"/>
                    <a:pt x="1328" y="120"/>
                  </a:cubicBezTo>
                  <a:cubicBezTo>
                    <a:pt x="1328" y="420"/>
                    <a:pt x="1328" y="420"/>
                    <a:pt x="1328" y="420"/>
                  </a:cubicBezTo>
                  <a:cubicBezTo>
                    <a:pt x="1328" y="453"/>
                    <a:pt x="1355" y="480"/>
                    <a:pt x="1388" y="480"/>
                  </a:cubicBezTo>
                  <a:cubicBezTo>
                    <a:pt x="1688" y="480"/>
                    <a:pt x="1688" y="480"/>
                    <a:pt x="1688" y="480"/>
                  </a:cubicBezTo>
                  <a:cubicBezTo>
                    <a:pt x="1688" y="1328"/>
                    <a:pt x="1688" y="1328"/>
                    <a:pt x="1688" y="1328"/>
                  </a:cubicBezTo>
                  <a:cubicBezTo>
                    <a:pt x="1568" y="1328"/>
                    <a:pt x="1568" y="1328"/>
                    <a:pt x="1568" y="1328"/>
                  </a:cubicBezTo>
                  <a:cubicBezTo>
                    <a:pt x="1568" y="1268"/>
                    <a:pt x="1568" y="1268"/>
                    <a:pt x="1568" y="1268"/>
                  </a:cubicBezTo>
                  <a:cubicBezTo>
                    <a:pt x="1568" y="1246"/>
                    <a:pt x="1556" y="1226"/>
                    <a:pt x="1536" y="1215"/>
                  </a:cubicBezTo>
                  <a:cubicBezTo>
                    <a:pt x="1517" y="1205"/>
                    <a:pt x="1493" y="1206"/>
                    <a:pt x="1475" y="1218"/>
                  </a:cubicBezTo>
                  <a:cubicBezTo>
                    <a:pt x="1115" y="1458"/>
                    <a:pt x="1115" y="1458"/>
                    <a:pt x="1115" y="1458"/>
                  </a:cubicBezTo>
                  <a:cubicBezTo>
                    <a:pt x="1098" y="1469"/>
                    <a:pt x="1088" y="1488"/>
                    <a:pt x="1088" y="1508"/>
                  </a:cubicBezTo>
                  <a:cubicBezTo>
                    <a:pt x="1088" y="1528"/>
                    <a:pt x="1098" y="1547"/>
                    <a:pt x="1115" y="1558"/>
                  </a:cubicBezTo>
                  <a:cubicBezTo>
                    <a:pt x="1475" y="1798"/>
                    <a:pt x="1475" y="1798"/>
                    <a:pt x="1475" y="1798"/>
                  </a:cubicBezTo>
                  <a:cubicBezTo>
                    <a:pt x="1493" y="1810"/>
                    <a:pt x="1517" y="1811"/>
                    <a:pt x="1536" y="1801"/>
                  </a:cubicBezTo>
                  <a:cubicBezTo>
                    <a:pt x="1556" y="1790"/>
                    <a:pt x="1568" y="1770"/>
                    <a:pt x="1568" y="1748"/>
                  </a:cubicBezTo>
                  <a:cubicBezTo>
                    <a:pt x="1568" y="1688"/>
                    <a:pt x="1568" y="1688"/>
                    <a:pt x="1568" y="1688"/>
                  </a:cubicBezTo>
                  <a:cubicBezTo>
                    <a:pt x="1688" y="1688"/>
                    <a:pt x="1688" y="1688"/>
                    <a:pt x="1688" y="1688"/>
                  </a:cubicBezTo>
                  <a:lnTo>
                    <a:pt x="1688" y="1928"/>
                  </a:lnTo>
                  <a:close/>
                  <a:moveTo>
                    <a:pt x="1868" y="1808"/>
                  </a:moveTo>
                  <a:cubicBezTo>
                    <a:pt x="1808" y="1808"/>
                    <a:pt x="1808" y="1808"/>
                    <a:pt x="1808" y="1808"/>
                  </a:cubicBezTo>
                  <a:cubicBezTo>
                    <a:pt x="1808" y="1688"/>
                    <a:pt x="1808" y="1688"/>
                    <a:pt x="1808" y="1688"/>
                  </a:cubicBezTo>
                  <a:cubicBezTo>
                    <a:pt x="1868" y="1688"/>
                    <a:pt x="1868" y="1688"/>
                    <a:pt x="1868" y="1688"/>
                  </a:cubicBezTo>
                  <a:cubicBezTo>
                    <a:pt x="1901" y="1688"/>
                    <a:pt x="1928" y="1715"/>
                    <a:pt x="1928" y="1748"/>
                  </a:cubicBezTo>
                  <a:cubicBezTo>
                    <a:pt x="1928" y="1781"/>
                    <a:pt x="1901" y="1808"/>
                    <a:pt x="1868" y="1808"/>
                  </a:cubicBezTo>
                  <a:close/>
                  <a:moveTo>
                    <a:pt x="1868" y="1808"/>
                  </a:moveTo>
                  <a:cubicBezTo>
                    <a:pt x="1868" y="1808"/>
                    <a:pt x="1868" y="1808"/>
                    <a:pt x="1868" y="18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4F7F4A4-A4EC-4ABD-85FB-74ED19307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09701" y="1128713"/>
              <a:ext cx="479425" cy="119062"/>
            </a:xfrm>
            <a:custGeom>
              <a:avLst/>
              <a:gdLst>
                <a:gd name="T0" fmla="*/ 60 w 480"/>
                <a:gd name="T1" fmla="*/ 120 h 120"/>
                <a:gd name="T2" fmla="*/ 420 w 480"/>
                <a:gd name="T3" fmla="*/ 120 h 120"/>
                <a:gd name="T4" fmla="*/ 480 w 480"/>
                <a:gd name="T5" fmla="*/ 60 h 120"/>
                <a:gd name="T6" fmla="*/ 420 w 480"/>
                <a:gd name="T7" fmla="*/ 0 h 120"/>
                <a:gd name="T8" fmla="*/ 60 w 480"/>
                <a:gd name="T9" fmla="*/ 0 h 120"/>
                <a:gd name="T10" fmla="*/ 0 w 480"/>
                <a:gd name="T11" fmla="*/ 60 h 120"/>
                <a:gd name="T12" fmla="*/ 60 w 480"/>
                <a:gd name="T13" fmla="*/ 120 h 120"/>
                <a:gd name="T14" fmla="*/ 60 w 480"/>
                <a:gd name="T15" fmla="*/ 120 h 120"/>
                <a:gd name="T16" fmla="*/ 60 w 480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20">
                  <a:moveTo>
                    <a:pt x="60" y="120"/>
                  </a:move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BE8B33D9-7085-4182-BE58-00188A783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09701" y="1366838"/>
              <a:ext cx="479425" cy="120650"/>
            </a:xfrm>
            <a:custGeom>
              <a:avLst/>
              <a:gdLst>
                <a:gd name="T0" fmla="*/ 60 w 480"/>
                <a:gd name="T1" fmla="*/ 120 h 120"/>
                <a:gd name="T2" fmla="*/ 420 w 480"/>
                <a:gd name="T3" fmla="*/ 120 h 120"/>
                <a:gd name="T4" fmla="*/ 480 w 480"/>
                <a:gd name="T5" fmla="*/ 60 h 120"/>
                <a:gd name="T6" fmla="*/ 420 w 480"/>
                <a:gd name="T7" fmla="*/ 0 h 120"/>
                <a:gd name="T8" fmla="*/ 60 w 480"/>
                <a:gd name="T9" fmla="*/ 0 h 120"/>
                <a:gd name="T10" fmla="*/ 0 w 480"/>
                <a:gd name="T11" fmla="*/ 60 h 120"/>
                <a:gd name="T12" fmla="*/ 60 w 480"/>
                <a:gd name="T13" fmla="*/ 120 h 120"/>
                <a:gd name="T14" fmla="*/ 60 w 480"/>
                <a:gd name="T15" fmla="*/ 120 h 120"/>
                <a:gd name="T16" fmla="*/ 60 w 480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20">
                  <a:moveTo>
                    <a:pt x="60" y="120"/>
                  </a:moveTo>
                  <a:cubicBezTo>
                    <a:pt x="420" y="120"/>
                    <a:pt x="420" y="120"/>
                    <a:pt x="420" y="120"/>
                  </a:cubicBezTo>
                  <a:cubicBezTo>
                    <a:pt x="453" y="120"/>
                    <a:pt x="480" y="93"/>
                    <a:pt x="480" y="60"/>
                  </a:cubicBezTo>
                  <a:cubicBezTo>
                    <a:pt x="480" y="27"/>
                    <a:pt x="453" y="0"/>
                    <a:pt x="42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B3738298-B45E-47C4-AF16-CA027F03F7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97063" y="1854200"/>
              <a:ext cx="482600" cy="119062"/>
            </a:xfrm>
            <a:custGeom>
              <a:avLst/>
              <a:gdLst>
                <a:gd name="T0" fmla="*/ 424 w 484"/>
                <a:gd name="T1" fmla="*/ 0 h 120"/>
                <a:gd name="T2" fmla="*/ 60 w 484"/>
                <a:gd name="T3" fmla="*/ 0 h 120"/>
                <a:gd name="T4" fmla="*/ 0 w 484"/>
                <a:gd name="T5" fmla="*/ 60 h 120"/>
                <a:gd name="T6" fmla="*/ 60 w 484"/>
                <a:gd name="T7" fmla="*/ 120 h 120"/>
                <a:gd name="T8" fmla="*/ 424 w 484"/>
                <a:gd name="T9" fmla="*/ 120 h 120"/>
                <a:gd name="T10" fmla="*/ 484 w 484"/>
                <a:gd name="T11" fmla="*/ 60 h 120"/>
                <a:gd name="T12" fmla="*/ 424 w 484"/>
                <a:gd name="T13" fmla="*/ 0 h 120"/>
                <a:gd name="T14" fmla="*/ 424 w 484"/>
                <a:gd name="T15" fmla="*/ 0 h 120"/>
                <a:gd name="T16" fmla="*/ 424 w 484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20">
                  <a:moveTo>
                    <a:pt x="424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424" y="120"/>
                    <a:pt x="424" y="120"/>
                    <a:pt x="424" y="120"/>
                  </a:cubicBezTo>
                  <a:cubicBezTo>
                    <a:pt x="457" y="120"/>
                    <a:pt x="484" y="93"/>
                    <a:pt x="484" y="60"/>
                  </a:cubicBezTo>
                  <a:cubicBezTo>
                    <a:pt x="484" y="27"/>
                    <a:pt x="457" y="0"/>
                    <a:pt x="424" y="0"/>
                  </a:cubicBezTo>
                  <a:close/>
                  <a:moveTo>
                    <a:pt x="424" y="0"/>
                  </a:moveTo>
                  <a:cubicBezTo>
                    <a:pt x="424" y="0"/>
                    <a:pt x="424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5EAFCB27-5D66-4153-86AA-16ED300D02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97063" y="2093913"/>
              <a:ext cx="482600" cy="119062"/>
            </a:xfrm>
            <a:custGeom>
              <a:avLst/>
              <a:gdLst>
                <a:gd name="T0" fmla="*/ 424 w 484"/>
                <a:gd name="T1" fmla="*/ 0 h 120"/>
                <a:gd name="T2" fmla="*/ 60 w 484"/>
                <a:gd name="T3" fmla="*/ 0 h 120"/>
                <a:gd name="T4" fmla="*/ 0 w 484"/>
                <a:gd name="T5" fmla="*/ 60 h 120"/>
                <a:gd name="T6" fmla="*/ 60 w 484"/>
                <a:gd name="T7" fmla="*/ 120 h 120"/>
                <a:gd name="T8" fmla="*/ 424 w 484"/>
                <a:gd name="T9" fmla="*/ 120 h 120"/>
                <a:gd name="T10" fmla="*/ 484 w 484"/>
                <a:gd name="T11" fmla="*/ 60 h 120"/>
                <a:gd name="T12" fmla="*/ 424 w 484"/>
                <a:gd name="T13" fmla="*/ 0 h 120"/>
                <a:gd name="T14" fmla="*/ 424 w 484"/>
                <a:gd name="T15" fmla="*/ 0 h 120"/>
                <a:gd name="T16" fmla="*/ 424 w 484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20">
                  <a:moveTo>
                    <a:pt x="424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424" y="120"/>
                    <a:pt x="424" y="120"/>
                    <a:pt x="424" y="120"/>
                  </a:cubicBezTo>
                  <a:cubicBezTo>
                    <a:pt x="457" y="120"/>
                    <a:pt x="484" y="93"/>
                    <a:pt x="484" y="60"/>
                  </a:cubicBezTo>
                  <a:cubicBezTo>
                    <a:pt x="484" y="27"/>
                    <a:pt x="457" y="0"/>
                    <a:pt x="424" y="0"/>
                  </a:cubicBezTo>
                  <a:close/>
                  <a:moveTo>
                    <a:pt x="424" y="0"/>
                  </a:moveTo>
                  <a:cubicBezTo>
                    <a:pt x="424" y="0"/>
                    <a:pt x="424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0D992D-1943-403C-A130-B2E66CE145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97063" y="1614488"/>
              <a:ext cx="966788" cy="119062"/>
            </a:xfrm>
            <a:custGeom>
              <a:avLst/>
              <a:gdLst>
                <a:gd name="T0" fmla="*/ 60 w 968"/>
                <a:gd name="T1" fmla="*/ 120 h 120"/>
                <a:gd name="T2" fmla="*/ 908 w 968"/>
                <a:gd name="T3" fmla="*/ 120 h 120"/>
                <a:gd name="T4" fmla="*/ 968 w 968"/>
                <a:gd name="T5" fmla="*/ 60 h 120"/>
                <a:gd name="T6" fmla="*/ 908 w 968"/>
                <a:gd name="T7" fmla="*/ 0 h 120"/>
                <a:gd name="T8" fmla="*/ 60 w 968"/>
                <a:gd name="T9" fmla="*/ 0 h 120"/>
                <a:gd name="T10" fmla="*/ 0 w 968"/>
                <a:gd name="T11" fmla="*/ 60 h 120"/>
                <a:gd name="T12" fmla="*/ 60 w 968"/>
                <a:gd name="T13" fmla="*/ 120 h 120"/>
                <a:gd name="T14" fmla="*/ 60 w 968"/>
                <a:gd name="T15" fmla="*/ 120 h 120"/>
                <a:gd name="T16" fmla="*/ 60 w 968"/>
                <a:gd name="T1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8" h="120">
                  <a:moveTo>
                    <a:pt x="60" y="120"/>
                  </a:moveTo>
                  <a:cubicBezTo>
                    <a:pt x="908" y="120"/>
                    <a:pt x="908" y="120"/>
                    <a:pt x="908" y="120"/>
                  </a:cubicBezTo>
                  <a:cubicBezTo>
                    <a:pt x="941" y="120"/>
                    <a:pt x="968" y="93"/>
                    <a:pt x="968" y="60"/>
                  </a:cubicBezTo>
                  <a:cubicBezTo>
                    <a:pt x="968" y="27"/>
                    <a:pt x="941" y="0"/>
                    <a:pt x="90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35EA95C-2433-4F8E-86B1-69D6A0030619}"/>
              </a:ext>
            </a:extLst>
          </p:cNvPr>
          <p:cNvGrpSpPr/>
          <p:nvPr/>
        </p:nvGrpSpPr>
        <p:grpSpPr>
          <a:xfrm>
            <a:off x="3851490" y="2394921"/>
            <a:ext cx="379095" cy="353657"/>
            <a:chOff x="12560300" y="2195513"/>
            <a:chExt cx="666751" cy="684212"/>
          </a:xfrm>
          <a:solidFill>
            <a:srgbClr val="C4D89B"/>
          </a:solidFill>
        </p:grpSpPr>
        <p:sp>
          <p:nvSpPr>
            <p:cNvPr id="37" name="Freeform 26">
              <a:extLst>
                <a:ext uri="{FF2B5EF4-FFF2-40B4-BE49-F238E27FC236}">
                  <a16:creationId xmlns:a16="http://schemas.microsoft.com/office/drawing/2014/main" id="{FDAD7E8B-4F21-4B90-896F-949C5E3151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3175" y="2405063"/>
              <a:ext cx="381000" cy="106363"/>
            </a:xfrm>
            <a:custGeom>
              <a:avLst/>
              <a:gdLst>
                <a:gd name="T0" fmla="*/ 166 w 175"/>
                <a:gd name="T1" fmla="*/ 0 h 49"/>
                <a:gd name="T2" fmla="*/ 10 w 175"/>
                <a:gd name="T3" fmla="*/ 0 h 49"/>
                <a:gd name="T4" fmla="*/ 0 w 175"/>
                <a:gd name="T5" fmla="*/ 9 h 49"/>
                <a:gd name="T6" fmla="*/ 0 w 175"/>
                <a:gd name="T7" fmla="*/ 40 h 49"/>
                <a:gd name="T8" fmla="*/ 10 w 175"/>
                <a:gd name="T9" fmla="*/ 49 h 49"/>
                <a:gd name="T10" fmla="*/ 166 w 175"/>
                <a:gd name="T11" fmla="*/ 49 h 49"/>
                <a:gd name="T12" fmla="*/ 175 w 175"/>
                <a:gd name="T13" fmla="*/ 40 h 49"/>
                <a:gd name="T14" fmla="*/ 175 w 175"/>
                <a:gd name="T15" fmla="*/ 9 h 49"/>
                <a:gd name="T16" fmla="*/ 166 w 175"/>
                <a:gd name="T17" fmla="*/ 0 h 49"/>
                <a:gd name="T18" fmla="*/ 17 w 175"/>
                <a:gd name="T19" fmla="*/ 21 h 49"/>
                <a:gd name="T20" fmla="*/ 11 w 175"/>
                <a:gd name="T21" fmla="*/ 16 h 49"/>
                <a:gd name="T22" fmla="*/ 17 w 175"/>
                <a:gd name="T23" fmla="*/ 10 h 49"/>
                <a:gd name="T24" fmla="*/ 22 w 175"/>
                <a:gd name="T25" fmla="*/ 16 h 49"/>
                <a:gd name="T26" fmla="*/ 17 w 175"/>
                <a:gd name="T27" fmla="*/ 21 h 49"/>
                <a:gd name="T28" fmla="*/ 151 w 175"/>
                <a:gd name="T29" fmla="*/ 37 h 49"/>
                <a:gd name="T30" fmla="*/ 112 w 175"/>
                <a:gd name="T31" fmla="*/ 37 h 49"/>
                <a:gd name="T32" fmla="*/ 112 w 175"/>
                <a:gd name="T33" fmla="*/ 24 h 49"/>
                <a:gd name="T34" fmla="*/ 151 w 175"/>
                <a:gd name="T35" fmla="*/ 24 h 49"/>
                <a:gd name="T36" fmla="*/ 151 w 175"/>
                <a:gd name="T37" fmla="*/ 37 h 49"/>
                <a:gd name="T38" fmla="*/ 151 w 175"/>
                <a:gd name="T39" fmla="*/ 37 h 49"/>
                <a:gd name="T40" fmla="*/ 151 w 175"/>
                <a:gd name="T4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49">
                  <a:moveTo>
                    <a:pt x="16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71" y="49"/>
                    <a:pt x="175" y="45"/>
                    <a:pt x="175" y="40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5" y="4"/>
                    <a:pt x="171" y="0"/>
                    <a:pt x="166" y="0"/>
                  </a:cubicBezTo>
                  <a:close/>
                  <a:moveTo>
                    <a:pt x="17" y="21"/>
                  </a:moveTo>
                  <a:cubicBezTo>
                    <a:pt x="14" y="21"/>
                    <a:pt x="11" y="19"/>
                    <a:pt x="11" y="16"/>
                  </a:cubicBezTo>
                  <a:cubicBezTo>
                    <a:pt x="11" y="13"/>
                    <a:pt x="14" y="10"/>
                    <a:pt x="17" y="10"/>
                  </a:cubicBezTo>
                  <a:cubicBezTo>
                    <a:pt x="20" y="10"/>
                    <a:pt x="22" y="13"/>
                    <a:pt x="22" y="16"/>
                  </a:cubicBezTo>
                  <a:cubicBezTo>
                    <a:pt x="22" y="19"/>
                    <a:pt x="20" y="21"/>
                    <a:pt x="17" y="21"/>
                  </a:cubicBezTo>
                  <a:close/>
                  <a:moveTo>
                    <a:pt x="151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51" y="24"/>
                    <a:pt x="151" y="24"/>
                    <a:pt x="151" y="24"/>
                  </a:cubicBezTo>
                  <a:lnTo>
                    <a:pt x="151" y="37"/>
                  </a:lnTo>
                  <a:close/>
                  <a:moveTo>
                    <a:pt x="151" y="37"/>
                  </a:moveTo>
                  <a:cubicBezTo>
                    <a:pt x="151" y="37"/>
                    <a:pt x="151" y="37"/>
                    <a:pt x="15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id="{E173422B-871E-4801-B548-016790BFAB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3175" y="2522538"/>
              <a:ext cx="381000" cy="106363"/>
            </a:xfrm>
            <a:custGeom>
              <a:avLst/>
              <a:gdLst>
                <a:gd name="T0" fmla="*/ 166 w 175"/>
                <a:gd name="T1" fmla="*/ 0 h 49"/>
                <a:gd name="T2" fmla="*/ 10 w 175"/>
                <a:gd name="T3" fmla="*/ 0 h 49"/>
                <a:gd name="T4" fmla="*/ 0 w 175"/>
                <a:gd name="T5" fmla="*/ 9 h 49"/>
                <a:gd name="T6" fmla="*/ 0 w 175"/>
                <a:gd name="T7" fmla="*/ 39 h 49"/>
                <a:gd name="T8" fmla="*/ 10 w 175"/>
                <a:gd name="T9" fmla="*/ 49 h 49"/>
                <a:gd name="T10" fmla="*/ 166 w 175"/>
                <a:gd name="T11" fmla="*/ 49 h 49"/>
                <a:gd name="T12" fmla="*/ 175 w 175"/>
                <a:gd name="T13" fmla="*/ 39 h 49"/>
                <a:gd name="T14" fmla="*/ 175 w 175"/>
                <a:gd name="T15" fmla="*/ 9 h 49"/>
                <a:gd name="T16" fmla="*/ 166 w 175"/>
                <a:gd name="T17" fmla="*/ 0 h 49"/>
                <a:gd name="T18" fmla="*/ 17 w 175"/>
                <a:gd name="T19" fmla="*/ 21 h 49"/>
                <a:gd name="T20" fmla="*/ 11 w 175"/>
                <a:gd name="T21" fmla="*/ 16 h 49"/>
                <a:gd name="T22" fmla="*/ 17 w 175"/>
                <a:gd name="T23" fmla="*/ 10 h 49"/>
                <a:gd name="T24" fmla="*/ 22 w 175"/>
                <a:gd name="T25" fmla="*/ 16 h 49"/>
                <a:gd name="T26" fmla="*/ 17 w 175"/>
                <a:gd name="T27" fmla="*/ 21 h 49"/>
                <a:gd name="T28" fmla="*/ 151 w 175"/>
                <a:gd name="T29" fmla="*/ 37 h 49"/>
                <a:gd name="T30" fmla="*/ 112 w 175"/>
                <a:gd name="T31" fmla="*/ 37 h 49"/>
                <a:gd name="T32" fmla="*/ 112 w 175"/>
                <a:gd name="T33" fmla="*/ 24 h 49"/>
                <a:gd name="T34" fmla="*/ 151 w 175"/>
                <a:gd name="T35" fmla="*/ 24 h 49"/>
                <a:gd name="T36" fmla="*/ 151 w 175"/>
                <a:gd name="T37" fmla="*/ 37 h 49"/>
                <a:gd name="T38" fmla="*/ 151 w 175"/>
                <a:gd name="T39" fmla="*/ 37 h 49"/>
                <a:gd name="T40" fmla="*/ 151 w 175"/>
                <a:gd name="T4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49">
                  <a:moveTo>
                    <a:pt x="16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5"/>
                    <a:pt x="5" y="49"/>
                    <a:pt x="10" y="49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71" y="49"/>
                    <a:pt x="175" y="45"/>
                    <a:pt x="175" y="39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5" y="4"/>
                    <a:pt x="171" y="0"/>
                    <a:pt x="166" y="0"/>
                  </a:cubicBezTo>
                  <a:close/>
                  <a:moveTo>
                    <a:pt x="17" y="21"/>
                  </a:moveTo>
                  <a:cubicBezTo>
                    <a:pt x="14" y="21"/>
                    <a:pt x="11" y="19"/>
                    <a:pt x="11" y="16"/>
                  </a:cubicBezTo>
                  <a:cubicBezTo>
                    <a:pt x="11" y="12"/>
                    <a:pt x="14" y="10"/>
                    <a:pt x="17" y="10"/>
                  </a:cubicBezTo>
                  <a:cubicBezTo>
                    <a:pt x="20" y="10"/>
                    <a:pt x="22" y="12"/>
                    <a:pt x="22" y="16"/>
                  </a:cubicBezTo>
                  <a:cubicBezTo>
                    <a:pt x="22" y="19"/>
                    <a:pt x="20" y="21"/>
                    <a:pt x="17" y="21"/>
                  </a:cubicBezTo>
                  <a:close/>
                  <a:moveTo>
                    <a:pt x="151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51" y="24"/>
                    <a:pt x="151" y="24"/>
                    <a:pt x="151" y="24"/>
                  </a:cubicBezTo>
                  <a:lnTo>
                    <a:pt x="151" y="37"/>
                  </a:lnTo>
                  <a:close/>
                  <a:moveTo>
                    <a:pt x="151" y="37"/>
                  </a:moveTo>
                  <a:cubicBezTo>
                    <a:pt x="151" y="37"/>
                    <a:pt x="151" y="37"/>
                    <a:pt x="15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39" name="Freeform 28">
              <a:extLst>
                <a:ext uri="{FF2B5EF4-FFF2-40B4-BE49-F238E27FC236}">
                  <a16:creationId xmlns:a16="http://schemas.microsoft.com/office/drawing/2014/main" id="{625F4B2E-4B92-4029-8C09-C708A35D7E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3175" y="2638425"/>
              <a:ext cx="381000" cy="104775"/>
            </a:xfrm>
            <a:custGeom>
              <a:avLst/>
              <a:gdLst>
                <a:gd name="T0" fmla="*/ 166 w 175"/>
                <a:gd name="T1" fmla="*/ 0 h 48"/>
                <a:gd name="T2" fmla="*/ 10 w 175"/>
                <a:gd name="T3" fmla="*/ 0 h 48"/>
                <a:gd name="T4" fmla="*/ 0 w 175"/>
                <a:gd name="T5" fmla="*/ 9 h 48"/>
                <a:gd name="T6" fmla="*/ 0 w 175"/>
                <a:gd name="T7" fmla="*/ 39 h 48"/>
                <a:gd name="T8" fmla="*/ 10 w 175"/>
                <a:gd name="T9" fmla="*/ 48 h 48"/>
                <a:gd name="T10" fmla="*/ 166 w 175"/>
                <a:gd name="T11" fmla="*/ 48 h 48"/>
                <a:gd name="T12" fmla="*/ 175 w 175"/>
                <a:gd name="T13" fmla="*/ 39 h 48"/>
                <a:gd name="T14" fmla="*/ 175 w 175"/>
                <a:gd name="T15" fmla="*/ 9 h 48"/>
                <a:gd name="T16" fmla="*/ 166 w 175"/>
                <a:gd name="T17" fmla="*/ 0 h 48"/>
                <a:gd name="T18" fmla="*/ 17 w 175"/>
                <a:gd name="T19" fmla="*/ 21 h 48"/>
                <a:gd name="T20" fmla="*/ 11 w 175"/>
                <a:gd name="T21" fmla="*/ 15 h 48"/>
                <a:gd name="T22" fmla="*/ 17 w 175"/>
                <a:gd name="T23" fmla="*/ 10 h 48"/>
                <a:gd name="T24" fmla="*/ 22 w 175"/>
                <a:gd name="T25" fmla="*/ 15 h 48"/>
                <a:gd name="T26" fmla="*/ 17 w 175"/>
                <a:gd name="T27" fmla="*/ 21 h 48"/>
                <a:gd name="T28" fmla="*/ 151 w 175"/>
                <a:gd name="T29" fmla="*/ 37 h 48"/>
                <a:gd name="T30" fmla="*/ 112 w 175"/>
                <a:gd name="T31" fmla="*/ 37 h 48"/>
                <a:gd name="T32" fmla="*/ 112 w 175"/>
                <a:gd name="T33" fmla="*/ 24 h 48"/>
                <a:gd name="T34" fmla="*/ 151 w 175"/>
                <a:gd name="T35" fmla="*/ 24 h 48"/>
                <a:gd name="T36" fmla="*/ 151 w 175"/>
                <a:gd name="T37" fmla="*/ 37 h 48"/>
                <a:gd name="T38" fmla="*/ 151 w 175"/>
                <a:gd name="T39" fmla="*/ 37 h 48"/>
                <a:gd name="T40" fmla="*/ 151 w 175"/>
                <a:gd name="T41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48">
                  <a:moveTo>
                    <a:pt x="16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5" y="48"/>
                    <a:pt x="10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71" y="48"/>
                    <a:pt x="175" y="44"/>
                    <a:pt x="175" y="39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5" y="4"/>
                    <a:pt x="171" y="0"/>
                    <a:pt x="166" y="0"/>
                  </a:cubicBezTo>
                  <a:close/>
                  <a:moveTo>
                    <a:pt x="17" y="21"/>
                  </a:moveTo>
                  <a:cubicBezTo>
                    <a:pt x="14" y="21"/>
                    <a:pt x="11" y="18"/>
                    <a:pt x="11" y="15"/>
                  </a:cubicBezTo>
                  <a:cubicBezTo>
                    <a:pt x="11" y="12"/>
                    <a:pt x="14" y="10"/>
                    <a:pt x="17" y="10"/>
                  </a:cubicBezTo>
                  <a:cubicBezTo>
                    <a:pt x="20" y="10"/>
                    <a:pt x="22" y="12"/>
                    <a:pt x="22" y="15"/>
                  </a:cubicBezTo>
                  <a:cubicBezTo>
                    <a:pt x="22" y="18"/>
                    <a:pt x="20" y="21"/>
                    <a:pt x="17" y="21"/>
                  </a:cubicBezTo>
                  <a:close/>
                  <a:moveTo>
                    <a:pt x="151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51" y="24"/>
                    <a:pt x="151" y="24"/>
                    <a:pt x="151" y="24"/>
                  </a:cubicBezTo>
                  <a:lnTo>
                    <a:pt x="151" y="37"/>
                  </a:lnTo>
                  <a:close/>
                  <a:moveTo>
                    <a:pt x="151" y="37"/>
                  </a:moveTo>
                  <a:cubicBezTo>
                    <a:pt x="151" y="37"/>
                    <a:pt x="151" y="37"/>
                    <a:pt x="15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40" name="Freeform 29">
              <a:extLst>
                <a:ext uri="{FF2B5EF4-FFF2-40B4-BE49-F238E27FC236}">
                  <a16:creationId xmlns:a16="http://schemas.microsoft.com/office/drawing/2014/main" id="{6A7A1E39-15D0-41E3-ADDF-9F61E8DD07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7938" y="2755900"/>
              <a:ext cx="371475" cy="123825"/>
            </a:xfrm>
            <a:custGeom>
              <a:avLst/>
              <a:gdLst>
                <a:gd name="T0" fmla="*/ 155 w 234"/>
                <a:gd name="T1" fmla="*/ 33 h 78"/>
                <a:gd name="T2" fmla="*/ 132 w 234"/>
                <a:gd name="T3" fmla="*/ 33 h 78"/>
                <a:gd name="T4" fmla="*/ 132 w 234"/>
                <a:gd name="T5" fmla="*/ 0 h 78"/>
                <a:gd name="T6" fmla="*/ 103 w 234"/>
                <a:gd name="T7" fmla="*/ 0 h 78"/>
                <a:gd name="T8" fmla="*/ 103 w 234"/>
                <a:gd name="T9" fmla="*/ 33 h 78"/>
                <a:gd name="T10" fmla="*/ 81 w 234"/>
                <a:gd name="T11" fmla="*/ 33 h 78"/>
                <a:gd name="T12" fmla="*/ 81 w 234"/>
                <a:gd name="T13" fmla="*/ 41 h 78"/>
                <a:gd name="T14" fmla="*/ 0 w 234"/>
                <a:gd name="T15" fmla="*/ 41 h 78"/>
                <a:gd name="T16" fmla="*/ 0 w 234"/>
                <a:gd name="T17" fmla="*/ 70 h 78"/>
                <a:gd name="T18" fmla="*/ 81 w 234"/>
                <a:gd name="T19" fmla="*/ 70 h 78"/>
                <a:gd name="T20" fmla="*/ 81 w 234"/>
                <a:gd name="T21" fmla="*/ 78 h 78"/>
                <a:gd name="T22" fmla="*/ 155 w 234"/>
                <a:gd name="T23" fmla="*/ 78 h 78"/>
                <a:gd name="T24" fmla="*/ 155 w 234"/>
                <a:gd name="T25" fmla="*/ 70 h 78"/>
                <a:gd name="T26" fmla="*/ 234 w 234"/>
                <a:gd name="T27" fmla="*/ 70 h 78"/>
                <a:gd name="T28" fmla="*/ 234 w 234"/>
                <a:gd name="T29" fmla="*/ 41 h 78"/>
                <a:gd name="T30" fmla="*/ 155 w 234"/>
                <a:gd name="T31" fmla="*/ 41 h 78"/>
                <a:gd name="T32" fmla="*/ 155 w 234"/>
                <a:gd name="T33" fmla="*/ 33 h 78"/>
                <a:gd name="T34" fmla="*/ 155 w 234"/>
                <a:gd name="T35" fmla="*/ 33 h 78"/>
                <a:gd name="T36" fmla="*/ 155 w 23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4" h="78">
                  <a:moveTo>
                    <a:pt x="155" y="33"/>
                  </a:moveTo>
                  <a:lnTo>
                    <a:pt x="132" y="33"/>
                  </a:lnTo>
                  <a:lnTo>
                    <a:pt x="132" y="0"/>
                  </a:lnTo>
                  <a:lnTo>
                    <a:pt x="103" y="0"/>
                  </a:lnTo>
                  <a:lnTo>
                    <a:pt x="103" y="33"/>
                  </a:lnTo>
                  <a:lnTo>
                    <a:pt x="81" y="33"/>
                  </a:lnTo>
                  <a:lnTo>
                    <a:pt x="81" y="41"/>
                  </a:lnTo>
                  <a:lnTo>
                    <a:pt x="0" y="41"/>
                  </a:lnTo>
                  <a:lnTo>
                    <a:pt x="0" y="70"/>
                  </a:lnTo>
                  <a:lnTo>
                    <a:pt x="81" y="70"/>
                  </a:lnTo>
                  <a:lnTo>
                    <a:pt x="81" y="78"/>
                  </a:lnTo>
                  <a:lnTo>
                    <a:pt x="155" y="78"/>
                  </a:lnTo>
                  <a:lnTo>
                    <a:pt x="155" y="70"/>
                  </a:lnTo>
                  <a:lnTo>
                    <a:pt x="234" y="70"/>
                  </a:lnTo>
                  <a:lnTo>
                    <a:pt x="234" y="41"/>
                  </a:lnTo>
                  <a:lnTo>
                    <a:pt x="155" y="41"/>
                  </a:lnTo>
                  <a:lnTo>
                    <a:pt x="155" y="33"/>
                  </a:lnTo>
                  <a:close/>
                  <a:moveTo>
                    <a:pt x="155" y="33"/>
                  </a:moveTo>
                  <a:lnTo>
                    <a:pt x="155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41" name="Freeform 30">
              <a:extLst>
                <a:ext uri="{FF2B5EF4-FFF2-40B4-BE49-F238E27FC236}">
                  <a16:creationId xmlns:a16="http://schemas.microsoft.com/office/drawing/2014/main" id="{5AAECDD4-25C5-47F8-9E99-1992B81BE3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7938" y="2755900"/>
              <a:ext cx="371475" cy="123825"/>
            </a:xfrm>
            <a:custGeom>
              <a:avLst/>
              <a:gdLst>
                <a:gd name="T0" fmla="*/ 155 w 234"/>
                <a:gd name="T1" fmla="*/ 33 h 78"/>
                <a:gd name="T2" fmla="*/ 132 w 234"/>
                <a:gd name="T3" fmla="*/ 33 h 78"/>
                <a:gd name="T4" fmla="*/ 132 w 234"/>
                <a:gd name="T5" fmla="*/ 0 h 78"/>
                <a:gd name="T6" fmla="*/ 103 w 234"/>
                <a:gd name="T7" fmla="*/ 0 h 78"/>
                <a:gd name="T8" fmla="*/ 103 w 234"/>
                <a:gd name="T9" fmla="*/ 33 h 78"/>
                <a:gd name="T10" fmla="*/ 81 w 234"/>
                <a:gd name="T11" fmla="*/ 33 h 78"/>
                <a:gd name="T12" fmla="*/ 81 w 234"/>
                <a:gd name="T13" fmla="*/ 41 h 78"/>
                <a:gd name="T14" fmla="*/ 0 w 234"/>
                <a:gd name="T15" fmla="*/ 41 h 78"/>
                <a:gd name="T16" fmla="*/ 0 w 234"/>
                <a:gd name="T17" fmla="*/ 70 h 78"/>
                <a:gd name="T18" fmla="*/ 81 w 234"/>
                <a:gd name="T19" fmla="*/ 70 h 78"/>
                <a:gd name="T20" fmla="*/ 81 w 234"/>
                <a:gd name="T21" fmla="*/ 78 h 78"/>
                <a:gd name="T22" fmla="*/ 155 w 234"/>
                <a:gd name="T23" fmla="*/ 78 h 78"/>
                <a:gd name="T24" fmla="*/ 155 w 234"/>
                <a:gd name="T25" fmla="*/ 70 h 78"/>
                <a:gd name="T26" fmla="*/ 234 w 234"/>
                <a:gd name="T27" fmla="*/ 70 h 78"/>
                <a:gd name="T28" fmla="*/ 234 w 234"/>
                <a:gd name="T29" fmla="*/ 41 h 78"/>
                <a:gd name="T30" fmla="*/ 155 w 234"/>
                <a:gd name="T31" fmla="*/ 41 h 78"/>
                <a:gd name="T32" fmla="*/ 155 w 234"/>
                <a:gd name="T33" fmla="*/ 33 h 78"/>
                <a:gd name="T34" fmla="*/ 155 w 234"/>
                <a:gd name="T35" fmla="*/ 33 h 78"/>
                <a:gd name="T36" fmla="*/ 155 w 23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4" h="78">
                  <a:moveTo>
                    <a:pt x="155" y="33"/>
                  </a:moveTo>
                  <a:lnTo>
                    <a:pt x="132" y="33"/>
                  </a:lnTo>
                  <a:lnTo>
                    <a:pt x="132" y="0"/>
                  </a:lnTo>
                  <a:lnTo>
                    <a:pt x="103" y="0"/>
                  </a:lnTo>
                  <a:lnTo>
                    <a:pt x="103" y="33"/>
                  </a:lnTo>
                  <a:lnTo>
                    <a:pt x="81" y="33"/>
                  </a:lnTo>
                  <a:lnTo>
                    <a:pt x="81" y="41"/>
                  </a:lnTo>
                  <a:lnTo>
                    <a:pt x="0" y="41"/>
                  </a:lnTo>
                  <a:lnTo>
                    <a:pt x="0" y="70"/>
                  </a:lnTo>
                  <a:lnTo>
                    <a:pt x="81" y="70"/>
                  </a:lnTo>
                  <a:lnTo>
                    <a:pt x="81" y="78"/>
                  </a:lnTo>
                  <a:lnTo>
                    <a:pt x="155" y="78"/>
                  </a:lnTo>
                  <a:lnTo>
                    <a:pt x="155" y="70"/>
                  </a:lnTo>
                  <a:lnTo>
                    <a:pt x="234" y="70"/>
                  </a:lnTo>
                  <a:lnTo>
                    <a:pt x="234" y="41"/>
                  </a:lnTo>
                  <a:lnTo>
                    <a:pt x="155" y="41"/>
                  </a:lnTo>
                  <a:lnTo>
                    <a:pt x="155" y="33"/>
                  </a:lnTo>
                  <a:moveTo>
                    <a:pt x="155" y="33"/>
                  </a:moveTo>
                  <a:lnTo>
                    <a:pt x="155" y="3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42" name="Freeform 31">
              <a:extLst>
                <a:ext uri="{FF2B5EF4-FFF2-40B4-BE49-F238E27FC236}">
                  <a16:creationId xmlns:a16="http://schemas.microsoft.com/office/drawing/2014/main" id="{361695D6-46A3-4075-B9D7-93F0520404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60300" y="2195513"/>
              <a:ext cx="666751" cy="388938"/>
            </a:xfrm>
            <a:custGeom>
              <a:avLst/>
              <a:gdLst>
                <a:gd name="T0" fmla="*/ 246 w 307"/>
                <a:gd name="T1" fmla="*/ 47 h 180"/>
                <a:gd name="T2" fmla="*/ 240 w 307"/>
                <a:gd name="T3" fmla="*/ 44 h 180"/>
                <a:gd name="T4" fmla="*/ 186 w 307"/>
                <a:gd name="T5" fmla="*/ 17 h 180"/>
                <a:gd name="T6" fmla="*/ 182 w 307"/>
                <a:gd name="T7" fmla="*/ 17 h 180"/>
                <a:gd name="T8" fmla="*/ 177 w 307"/>
                <a:gd name="T9" fmla="*/ 15 h 180"/>
                <a:gd name="T10" fmla="*/ 132 w 307"/>
                <a:gd name="T11" fmla="*/ 0 h 180"/>
                <a:gd name="T12" fmla="*/ 64 w 307"/>
                <a:gd name="T13" fmla="*/ 43 h 180"/>
                <a:gd name="T14" fmla="*/ 58 w 307"/>
                <a:gd name="T15" fmla="*/ 47 h 180"/>
                <a:gd name="T16" fmla="*/ 0 w 307"/>
                <a:gd name="T17" fmla="*/ 114 h 180"/>
                <a:gd name="T18" fmla="*/ 53 w 307"/>
                <a:gd name="T19" fmla="*/ 180 h 180"/>
                <a:gd name="T20" fmla="*/ 53 w 307"/>
                <a:gd name="T21" fmla="*/ 160 h 180"/>
                <a:gd name="T22" fmla="*/ 54 w 307"/>
                <a:gd name="T23" fmla="*/ 153 h 180"/>
                <a:gd name="T24" fmla="*/ 26 w 307"/>
                <a:gd name="T25" fmla="*/ 114 h 180"/>
                <a:gd name="T26" fmla="*/ 67 w 307"/>
                <a:gd name="T27" fmla="*/ 73 h 180"/>
                <a:gd name="T28" fmla="*/ 71 w 307"/>
                <a:gd name="T29" fmla="*/ 73 h 180"/>
                <a:gd name="T30" fmla="*/ 84 w 307"/>
                <a:gd name="T31" fmla="*/ 63 h 180"/>
                <a:gd name="T32" fmla="*/ 132 w 307"/>
                <a:gd name="T33" fmla="*/ 26 h 180"/>
                <a:gd name="T34" fmla="*/ 166 w 307"/>
                <a:gd name="T35" fmla="*/ 40 h 180"/>
                <a:gd name="T36" fmla="*/ 178 w 307"/>
                <a:gd name="T37" fmla="*/ 44 h 180"/>
                <a:gd name="T38" fmla="*/ 186 w 307"/>
                <a:gd name="T39" fmla="*/ 43 h 180"/>
                <a:gd name="T40" fmla="*/ 223 w 307"/>
                <a:gd name="T41" fmla="*/ 66 h 180"/>
                <a:gd name="T42" fmla="*/ 236 w 307"/>
                <a:gd name="T43" fmla="*/ 73 h 180"/>
                <a:gd name="T44" fmla="*/ 240 w 307"/>
                <a:gd name="T45" fmla="*/ 73 h 180"/>
                <a:gd name="T46" fmla="*/ 281 w 307"/>
                <a:gd name="T47" fmla="*/ 114 h 180"/>
                <a:gd name="T48" fmla="*/ 253 w 307"/>
                <a:gd name="T49" fmla="*/ 153 h 180"/>
                <a:gd name="T50" fmla="*/ 254 w 307"/>
                <a:gd name="T51" fmla="*/ 160 h 180"/>
                <a:gd name="T52" fmla="*/ 254 w 307"/>
                <a:gd name="T53" fmla="*/ 180 h 180"/>
                <a:gd name="T54" fmla="*/ 307 w 307"/>
                <a:gd name="T55" fmla="*/ 114 h 180"/>
                <a:gd name="T56" fmla="*/ 246 w 307"/>
                <a:gd name="T57" fmla="*/ 47 h 180"/>
                <a:gd name="T58" fmla="*/ 246 w 307"/>
                <a:gd name="T59" fmla="*/ 47 h 180"/>
                <a:gd name="T60" fmla="*/ 246 w 307"/>
                <a:gd name="T61" fmla="*/ 4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7" h="180">
                  <a:moveTo>
                    <a:pt x="246" y="47"/>
                  </a:moveTo>
                  <a:cubicBezTo>
                    <a:pt x="244" y="47"/>
                    <a:pt x="242" y="46"/>
                    <a:pt x="240" y="44"/>
                  </a:cubicBezTo>
                  <a:cubicBezTo>
                    <a:pt x="228" y="27"/>
                    <a:pt x="208" y="17"/>
                    <a:pt x="186" y="17"/>
                  </a:cubicBezTo>
                  <a:cubicBezTo>
                    <a:pt x="185" y="17"/>
                    <a:pt x="184" y="17"/>
                    <a:pt x="182" y="17"/>
                  </a:cubicBezTo>
                  <a:cubicBezTo>
                    <a:pt x="180" y="17"/>
                    <a:pt x="179" y="16"/>
                    <a:pt x="177" y="15"/>
                  </a:cubicBezTo>
                  <a:cubicBezTo>
                    <a:pt x="164" y="5"/>
                    <a:pt x="148" y="0"/>
                    <a:pt x="132" y="0"/>
                  </a:cubicBezTo>
                  <a:cubicBezTo>
                    <a:pt x="102" y="0"/>
                    <a:pt x="76" y="17"/>
                    <a:pt x="64" y="43"/>
                  </a:cubicBezTo>
                  <a:cubicBezTo>
                    <a:pt x="63" y="45"/>
                    <a:pt x="60" y="47"/>
                    <a:pt x="58" y="47"/>
                  </a:cubicBezTo>
                  <a:cubicBezTo>
                    <a:pt x="25" y="52"/>
                    <a:pt x="0" y="80"/>
                    <a:pt x="0" y="114"/>
                  </a:cubicBezTo>
                  <a:cubicBezTo>
                    <a:pt x="0" y="146"/>
                    <a:pt x="23" y="173"/>
                    <a:pt x="53" y="18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3" y="157"/>
                    <a:pt x="54" y="155"/>
                    <a:pt x="54" y="153"/>
                  </a:cubicBezTo>
                  <a:cubicBezTo>
                    <a:pt x="38" y="147"/>
                    <a:pt x="26" y="132"/>
                    <a:pt x="26" y="114"/>
                  </a:cubicBezTo>
                  <a:cubicBezTo>
                    <a:pt x="26" y="92"/>
                    <a:pt x="45" y="73"/>
                    <a:pt x="67" y="73"/>
                  </a:cubicBezTo>
                  <a:cubicBezTo>
                    <a:pt x="68" y="73"/>
                    <a:pt x="69" y="73"/>
                    <a:pt x="71" y="73"/>
                  </a:cubicBezTo>
                  <a:cubicBezTo>
                    <a:pt x="77" y="74"/>
                    <a:pt x="83" y="70"/>
                    <a:pt x="84" y="63"/>
                  </a:cubicBezTo>
                  <a:cubicBezTo>
                    <a:pt x="90" y="42"/>
                    <a:pt x="109" y="26"/>
                    <a:pt x="132" y="26"/>
                  </a:cubicBezTo>
                  <a:cubicBezTo>
                    <a:pt x="145" y="26"/>
                    <a:pt x="157" y="31"/>
                    <a:pt x="166" y="40"/>
                  </a:cubicBezTo>
                  <a:cubicBezTo>
                    <a:pt x="169" y="43"/>
                    <a:pt x="174" y="45"/>
                    <a:pt x="178" y="44"/>
                  </a:cubicBezTo>
                  <a:cubicBezTo>
                    <a:pt x="181" y="43"/>
                    <a:pt x="184" y="43"/>
                    <a:pt x="186" y="43"/>
                  </a:cubicBezTo>
                  <a:cubicBezTo>
                    <a:pt x="202" y="43"/>
                    <a:pt x="216" y="52"/>
                    <a:pt x="223" y="66"/>
                  </a:cubicBezTo>
                  <a:cubicBezTo>
                    <a:pt x="225" y="71"/>
                    <a:pt x="231" y="74"/>
                    <a:pt x="236" y="73"/>
                  </a:cubicBezTo>
                  <a:cubicBezTo>
                    <a:pt x="238" y="73"/>
                    <a:pt x="239" y="73"/>
                    <a:pt x="240" y="73"/>
                  </a:cubicBezTo>
                  <a:cubicBezTo>
                    <a:pt x="263" y="73"/>
                    <a:pt x="281" y="92"/>
                    <a:pt x="281" y="114"/>
                  </a:cubicBezTo>
                  <a:cubicBezTo>
                    <a:pt x="281" y="132"/>
                    <a:pt x="269" y="147"/>
                    <a:pt x="253" y="153"/>
                  </a:cubicBezTo>
                  <a:cubicBezTo>
                    <a:pt x="254" y="155"/>
                    <a:pt x="254" y="157"/>
                    <a:pt x="254" y="160"/>
                  </a:cubicBezTo>
                  <a:cubicBezTo>
                    <a:pt x="254" y="180"/>
                    <a:pt x="254" y="180"/>
                    <a:pt x="254" y="180"/>
                  </a:cubicBezTo>
                  <a:cubicBezTo>
                    <a:pt x="284" y="173"/>
                    <a:pt x="307" y="146"/>
                    <a:pt x="307" y="114"/>
                  </a:cubicBezTo>
                  <a:cubicBezTo>
                    <a:pt x="307" y="79"/>
                    <a:pt x="280" y="50"/>
                    <a:pt x="246" y="47"/>
                  </a:cubicBezTo>
                  <a:close/>
                  <a:moveTo>
                    <a:pt x="246" y="47"/>
                  </a:moveTo>
                  <a:cubicBezTo>
                    <a:pt x="246" y="47"/>
                    <a:pt x="246" y="47"/>
                    <a:pt x="246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688ACF-632E-44A4-9CCF-F600D416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4350"/>
            <a:ext cx="7538400" cy="400099"/>
          </a:xfrm>
        </p:spPr>
        <p:txBody>
          <a:bodyPr/>
          <a:lstStyle/>
          <a:p>
            <a:r>
              <a:rPr lang="en-US" sz="2000" dirty="0">
                <a:latin typeface="TheSansOffice" panose="020B0503040302060204" pitchFamily="34" charset="0"/>
              </a:rPr>
              <a:t>Sify as a SD-WAN partner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C819818-4D43-9BC4-CC80-04111918ADA4}"/>
              </a:ext>
            </a:extLst>
          </p:cNvPr>
          <p:cNvGrpSpPr/>
          <p:nvPr/>
        </p:nvGrpSpPr>
        <p:grpSpPr>
          <a:xfrm>
            <a:off x="3853773" y="1091006"/>
            <a:ext cx="379095" cy="353657"/>
            <a:chOff x="12560300" y="2195513"/>
            <a:chExt cx="666751" cy="684212"/>
          </a:xfrm>
          <a:solidFill>
            <a:srgbClr val="C4D89B"/>
          </a:solidFill>
        </p:grpSpPr>
        <p:sp>
          <p:nvSpPr>
            <p:cNvPr id="4" name="Freeform 26">
              <a:extLst>
                <a:ext uri="{FF2B5EF4-FFF2-40B4-BE49-F238E27FC236}">
                  <a16:creationId xmlns:a16="http://schemas.microsoft.com/office/drawing/2014/main" id="{3600202D-8D7F-61C9-986B-FCBAE8B154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3175" y="2405063"/>
              <a:ext cx="381000" cy="106363"/>
            </a:xfrm>
            <a:custGeom>
              <a:avLst/>
              <a:gdLst>
                <a:gd name="T0" fmla="*/ 166 w 175"/>
                <a:gd name="T1" fmla="*/ 0 h 49"/>
                <a:gd name="T2" fmla="*/ 10 w 175"/>
                <a:gd name="T3" fmla="*/ 0 h 49"/>
                <a:gd name="T4" fmla="*/ 0 w 175"/>
                <a:gd name="T5" fmla="*/ 9 h 49"/>
                <a:gd name="T6" fmla="*/ 0 w 175"/>
                <a:gd name="T7" fmla="*/ 40 h 49"/>
                <a:gd name="T8" fmla="*/ 10 w 175"/>
                <a:gd name="T9" fmla="*/ 49 h 49"/>
                <a:gd name="T10" fmla="*/ 166 w 175"/>
                <a:gd name="T11" fmla="*/ 49 h 49"/>
                <a:gd name="T12" fmla="*/ 175 w 175"/>
                <a:gd name="T13" fmla="*/ 40 h 49"/>
                <a:gd name="T14" fmla="*/ 175 w 175"/>
                <a:gd name="T15" fmla="*/ 9 h 49"/>
                <a:gd name="T16" fmla="*/ 166 w 175"/>
                <a:gd name="T17" fmla="*/ 0 h 49"/>
                <a:gd name="T18" fmla="*/ 17 w 175"/>
                <a:gd name="T19" fmla="*/ 21 h 49"/>
                <a:gd name="T20" fmla="*/ 11 w 175"/>
                <a:gd name="T21" fmla="*/ 16 h 49"/>
                <a:gd name="T22" fmla="*/ 17 w 175"/>
                <a:gd name="T23" fmla="*/ 10 h 49"/>
                <a:gd name="T24" fmla="*/ 22 w 175"/>
                <a:gd name="T25" fmla="*/ 16 h 49"/>
                <a:gd name="T26" fmla="*/ 17 w 175"/>
                <a:gd name="T27" fmla="*/ 21 h 49"/>
                <a:gd name="T28" fmla="*/ 151 w 175"/>
                <a:gd name="T29" fmla="*/ 37 h 49"/>
                <a:gd name="T30" fmla="*/ 112 w 175"/>
                <a:gd name="T31" fmla="*/ 37 h 49"/>
                <a:gd name="T32" fmla="*/ 112 w 175"/>
                <a:gd name="T33" fmla="*/ 24 h 49"/>
                <a:gd name="T34" fmla="*/ 151 w 175"/>
                <a:gd name="T35" fmla="*/ 24 h 49"/>
                <a:gd name="T36" fmla="*/ 151 w 175"/>
                <a:gd name="T37" fmla="*/ 37 h 49"/>
                <a:gd name="T38" fmla="*/ 151 w 175"/>
                <a:gd name="T39" fmla="*/ 37 h 49"/>
                <a:gd name="T40" fmla="*/ 151 w 175"/>
                <a:gd name="T4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49">
                  <a:moveTo>
                    <a:pt x="16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5" y="49"/>
                    <a:pt x="10" y="49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71" y="49"/>
                    <a:pt x="175" y="45"/>
                    <a:pt x="175" y="40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5" y="4"/>
                    <a:pt x="171" y="0"/>
                    <a:pt x="166" y="0"/>
                  </a:cubicBezTo>
                  <a:close/>
                  <a:moveTo>
                    <a:pt x="17" y="21"/>
                  </a:moveTo>
                  <a:cubicBezTo>
                    <a:pt x="14" y="21"/>
                    <a:pt x="11" y="19"/>
                    <a:pt x="11" y="16"/>
                  </a:cubicBezTo>
                  <a:cubicBezTo>
                    <a:pt x="11" y="13"/>
                    <a:pt x="14" y="10"/>
                    <a:pt x="17" y="10"/>
                  </a:cubicBezTo>
                  <a:cubicBezTo>
                    <a:pt x="20" y="10"/>
                    <a:pt x="22" y="13"/>
                    <a:pt x="22" y="16"/>
                  </a:cubicBezTo>
                  <a:cubicBezTo>
                    <a:pt x="22" y="19"/>
                    <a:pt x="20" y="21"/>
                    <a:pt x="17" y="21"/>
                  </a:cubicBezTo>
                  <a:close/>
                  <a:moveTo>
                    <a:pt x="151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51" y="24"/>
                    <a:pt x="151" y="24"/>
                    <a:pt x="151" y="24"/>
                  </a:cubicBezTo>
                  <a:lnTo>
                    <a:pt x="151" y="37"/>
                  </a:lnTo>
                  <a:close/>
                  <a:moveTo>
                    <a:pt x="151" y="37"/>
                  </a:moveTo>
                  <a:cubicBezTo>
                    <a:pt x="151" y="37"/>
                    <a:pt x="151" y="37"/>
                    <a:pt x="15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4E34E2A2-1EC6-D935-B2AC-ED45827733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3175" y="2522538"/>
              <a:ext cx="381000" cy="106363"/>
            </a:xfrm>
            <a:custGeom>
              <a:avLst/>
              <a:gdLst>
                <a:gd name="T0" fmla="*/ 166 w 175"/>
                <a:gd name="T1" fmla="*/ 0 h 49"/>
                <a:gd name="T2" fmla="*/ 10 w 175"/>
                <a:gd name="T3" fmla="*/ 0 h 49"/>
                <a:gd name="T4" fmla="*/ 0 w 175"/>
                <a:gd name="T5" fmla="*/ 9 h 49"/>
                <a:gd name="T6" fmla="*/ 0 w 175"/>
                <a:gd name="T7" fmla="*/ 39 h 49"/>
                <a:gd name="T8" fmla="*/ 10 w 175"/>
                <a:gd name="T9" fmla="*/ 49 h 49"/>
                <a:gd name="T10" fmla="*/ 166 w 175"/>
                <a:gd name="T11" fmla="*/ 49 h 49"/>
                <a:gd name="T12" fmla="*/ 175 w 175"/>
                <a:gd name="T13" fmla="*/ 39 h 49"/>
                <a:gd name="T14" fmla="*/ 175 w 175"/>
                <a:gd name="T15" fmla="*/ 9 h 49"/>
                <a:gd name="T16" fmla="*/ 166 w 175"/>
                <a:gd name="T17" fmla="*/ 0 h 49"/>
                <a:gd name="T18" fmla="*/ 17 w 175"/>
                <a:gd name="T19" fmla="*/ 21 h 49"/>
                <a:gd name="T20" fmla="*/ 11 w 175"/>
                <a:gd name="T21" fmla="*/ 16 h 49"/>
                <a:gd name="T22" fmla="*/ 17 w 175"/>
                <a:gd name="T23" fmla="*/ 10 h 49"/>
                <a:gd name="T24" fmla="*/ 22 w 175"/>
                <a:gd name="T25" fmla="*/ 16 h 49"/>
                <a:gd name="T26" fmla="*/ 17 w 175"/>
                <a:gd name="T27" fmla="*/ 21 h 49"/>
                <a:gd name="T28" fmla="*/ 151 w 175"/>
                <a:gd name="T29" fmla="*/ 37 h 49"/>
                <a:gd name="T30" fmla="*/ 112 w 175"/>
                <a:gd name="T31" fmla="*/ 37 h 49"/>
                <a:gd name="T32" fmla="*/ 112 w 175"/>
                <a:gd name="T33" fmla="*/ 24 h 49"/>
                <a:gd name="T34" fmla="*/ 151 w 175"/>
                <a:gd name="T35" fmla="*/ 24 h 49"/>
                <a:gd name="T36" fmla="*/ 151 w 175"/>
                <a:gd name="T37" fmla="*/ 37 h 49"/>
                <a:gd name="T38" fmla="*/ 151 w 175"/>
                <a:gd name="T39" fmla="*/ 37 h 49"/>
                <a:gd name="T40" fmla="*/ 151 w 175"/>
                <a:gd name="T4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49">
                  <a:moveTo>
                    <a:pt x="16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5"/>
                    <a:pt x="5" y="49"/>
                    <a:pt x="10" y="49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71" y="49"/>
                    <a:pt x="175" y="45"/>
                    <a:pt x="175" y="39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5" y="4"/>
                    <a:pt x="171" y="0"/>
                    <a:pt x="166" y="0"/>
                  </a:cubicBezTo>
                  <a:close/>
                  <a:moveTo>
                    <a:pt x="17" y="21"/>
                  </a:moveTo>
                  <a:cubicBezTo>
                    <a:pt x="14" y="21"/>
                    <a:pt x="11" y="19"/>
                    <a:pt x="11" y="16"/>
                  </a:cubicBezTo>
                  <a:cubicBezTo>
                    <a:pt x="11" y="12"/>
                    <a:pt x="14" y="10"/>
                    <a:pt x="17" y="10"/>
                  </a:cubicBezTo>
                  <a:cubicBezTo>
                    <a:pt x="20" y="10"/>
                    <a:pt x="22" y="12"/>
                    <a:pt x="22" y="16"/>
                  </a:cubicBezTo>
                  <a:cubicBezTo>
                    <a:pt x="22" y="19"/>
                    <a:pt x="20" y="21"/>
                    <a:pt x="17" y="21"/>
                  </a:cubicBezTo>
                  <a:close/>
                  <a:moveTo>
                    <a:pt x="151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51" y="24"/>
                    <a:pt x="151" y="24"/>
                    <a:pt x="151" y="24"/>
                  </a:cubicBezTo>
                  <a:lnTo>
                    <a:pt x="151" y="37"/>
                  </a:lnTo>
                  <a:close/>
                  <a:moveTo>
                    <a:pt x="151" y="37"/>
                  </a:moveTo>
                  <a:cubicBezTo>
                    <a:pt x="151" y="37"/>
                    <a:pt x="151" y="37"/>
                    <a:pt x="15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6" name="Freeform 28">
              <a:extLst>
                <a:ext uri="{FF2B5EF4-FFF2-40B4-BE49-F238E27FC236}">
                  <a16:creationId xmlns:a16="http://schemas.microsoft.com/office/drawing/2014/main" id="{57B841F2-D9A0-0BD0-201F-669B9A3E0D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3175" y="2638425"/>
              <a:ext cx="381000" cy="104775"/>
            </a:xfrm>
            <a:custGeom>
              <a:avLst/>
              <a:gdLst>
                <a:gd name="T0" fmla="*/ 166 w 175"/>
                <a:gd name="T1" fmla="*/ 0 h 48"/>
                <a:gd name="T2" fmla="*/ 10 w 175"/>
                <a:gd name="T3" fmla="*/ 0 h 48"/>
                <a:gd name="T4" fmla="*/ 0 w 175"/>
                <a:gd name="T5" fmla="*/ 9 h 48"/>
                <a:gd name="T6" fmla="*/ 0 w 175"/>
                <a:gd name="T7" fmla="*/ 39 h 48"/>
                <a:gd name="T8" fmla="*/ 10 w 175"/>
                <a:gd name="T9" fmla="*/ 48 h 48"/>
                <a:gd name="T10" fmla="*/ 166 w 175"/>
                <a:gd name="T11" fmla="*/ 48 h 48"/>
                <a:gd name="T12" fmla="*/ 175 w 175"/>
                <a:gd name="T13" fmla="*/ 39 h 48"/>
                <a:gd name="T14" fmla="*/ 175 w 175"/>
                <a:gd name="T15" fmla="*/ 9 h 48"/>
                <a:gd name="T16" fmla="*/ 166 w 175"/>
                <a:gd name="T17" fmla="*/ 0 h 48"/>
                <a:gd name="T18" fmla="*/ 17 w 175"/>
                <a:gd name="T19" fmla="*/ 21 h 48"/>
                <a:gd name="T20" fmla="*/ 11 w 175"/>
                <a:gd name="T21" fmla="*/ 15 h 48"/>
                <a:gd name="T22" fmla="*/ 17 w 175"/>
                <a:gd name="T23" fmla="*/ 10 h 48"/>
                <a:gd name="T24" fmla="*/ 22 w 175"/>
                <a:gd name="T25" fmla="*/ 15 h 48"/>
                <a:gd name="T26" fmla="*/ 17 w 175"/>
                <a:gd name="T27" fmla="*/ 21 h 48"/>
                <a:gd name="T28" fmla="*/ 151 w 175"/>
                <a:gd name="T29" fmla="*/ 37 h 48"/>
                <a:gd name="T30" fmla="*/ 112 w 175"/>
                <a:gd name="T31" fmla="*/ 37 h 48"/>
                <a:gd name="T32" fmla="*/ 112 w 175"/>
                <a:gd name="T33" fmla="*/ 24 h 48"/>
                <a:gd name="T34" fmla="*/ 151 w 175"/>
                <a:gd name="T35" fmla="*/ 24 h 48"/>
                <a:gd name="T36" fmla="*/ 151 w 175"/>
                <a:gd name="T37" fmla="*/ 37 h 48"/>
                <a:gd name="T38" fmla="*/ 151 w 175"/>
                <a:gd name="T39" fmla="*/ 37 h 48"/>
                <a:gd name="T40" fmla="*/ 151 w 175"/>
                <a:gd name="T41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48">
                  <a:moveTo>
                    <a:pt x="16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5" y="48"/>
                    <a:pt x="10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71" y="48"/>
                    <a:pt x="175" y="44"/>
                    <a:pt x="175" y="39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5" y="4"/>
                    <a:pt x="171" y="0"/>
                    <a:pt x="166" y="0"/>
                  </a:cubicBezTo>
                  <a:close/>
                  <a:moveTo>
                    <a:pt x="17" y="21"/>
                  </a:moveTo>
                  <a:cubicBezTo>
                    <a:pt x="14" y="21"/>
                    <a:pt x="11" y="18"/>
                    <a:pt x="11" y="15"/>
                  </a:cubicBezTo>
                  <a:cubicBezTo>
                    <a:pt x="11" y="12"/>
                    <a:pt x="14" y="10"/>
                    <a:pt x="17" y="10"/>
                  </a:cubicBezTo>
                  <a:cubicBezTo>
                    <a:pt x="20" y="10"/>
                    <a:pt x="22" y="12"/>
                    <a:pt x="22" y="15"/>
                  </a:cubicBezTo>
                  <a:cubicBezTo>
                    <a:pt x="22" y="18"/>
                    <a:pt x="20" y="21"/>
                    <a:pt x="17" y="21"/>
                  </a:cubicBezTo>
                  <a:close/>
                  <a:moveTo>
                    <a:pt x="151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51" y="24"/>
                    <a:pt x="151" y="24"/>
                    <a:pt x="151" y="24"/>
                  </a:cubicBezTo>
                  <a:lnTo>
                    <a:pt x="151" y="37"/>
                  </a:lnTo>
                  <a:close/>
                  <a:moveTo>
                    <a:pt x="151" y="37"/>
                  </a:moveTo>
                  <a:cubicBezTo>
                    <a:pt x="151" y="37"/>
                    <a:pt x="151" y="37"/>
                    <a:pt x="15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C879C6C6-1FDF-5F30-6D37-9724BB1020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7938" y="2755900"/>
              <a:ext cx="371475" cy="123825"/>
            </a:xfrm>
            <a:custGeom>
              <a:avLst/>
              <a:gdLst>
                <a:gd name="T0" fmla="*/ 155 w 234"/>
                <a:gd name="T1" fmla="*/ 33 h 78"/>
                <a:gd name="T2" fmla="*/ 132 w 234"/>
                <a:gd name="T3" fmla="*/ 33 h 78"/>
                <a:gd name="T4" fmla="*/ 132 w 234"/>
                <a:gd name="T5" fmla="*/ 0 h 78"/>
                <a:gd name="T6" fmla="*/ 103 w 234"/>
                <a:gd name="T7" fmla="*/ 0 h 78"/>
                <a:gd name="T8" fmla="*/ 103 w 234"/>
                <a:gd name="T9" fmla="*/ 33 h 78"/>
                <a:gd name="T10" fmla="*/ 81 w 234"/>
                <a:gd name="T11" fmla="*/ 33 h 78"/>
                <a:gd name="T12" fmla="*/ 81 w 234"/>
                <a:gd name="T13" fmla="*/ 41 h 78"/>
                <a:gd name="T14" fmla="*/ 0 w 234"/>
                <a:gd name="T15" fmla="*/ 41 h 78"/>
                <a:gd name="T16" fmla="*/ 0 w 234"/>
                <a:gd name="T17" fmla="*/ 70 h 78"/>
                <a:gd name="T18" fmla="*/ 81 w 234"/>
                <a:gd name="T19" fmla="*/ 70 h 78"/>
                <a:gd name="T20" fmla="*/ 81 w 234"/>
                <a:gd name="T21" fmla="*/ 78 h 78"/>
                <a:gd name="T22" fmla="*/ 155 w 234"/>
                <a:gd name="T23" fmla="*/ 78 h 78"/>
                <a:gd name="T24" fmla="*/ 155 w 234"/>
                <a:gd name="T25" fmla="*/ 70 h 78"/>
                <a:gd name="T26" fmla="*/ 234 w 234"/>
                <a:gd name="T27" fmla="*/ 70 h 78"/>
                <a:gd name="T28" fmla="*/ 234 w 234"/>
                <a:gd name="T29" fmla="*/ 41 h 78"/>
                <a:gd name="T30" fmla="*/ 155 w 234"/>
                <a:gd name="T31" fmla="*/ 41 h 78"/>
                <a:gd name="T32" fmla="*/ 155 w 234"/>
                <a:gd name="T33" fmla="*/ 33 h 78"/>
                <a:gd name="T34" fmla="*/ 155 w 234"/>
                <a:gd name="T35" fmla="*/ 33 h 78"/>
                <a:gd name="T36" fmla="*/ 155 w 23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4" h="78">
                  <a:moveTo>
                    <a:pt x="155" y="33"/>
                  </a:moveTo>
                  <a:lnTo>
                    <a:pt x="132" y="33"/>
                  </a:lnTo>
                  <a:lnTo>
                    <a:pt x="132" y="0"/>
                  </a:lnTo>
                  <a:lnTo>
                    <a:pt x="103" y="0"/>
                  </a:lnTo>
                  <a:lnTo>
                    <a:pt x="103" y="33"/>
                  </a:lnTo>
                  <a:lnTo>
                    <a:pt x="81" y="33"/>
                  </a:lnTo>
                  <a:lnTo>
                    <a:pt x="81" y="41"/>
                  </a:lnTo>
                  <a:lnTo>
                    <a:pt x="0" y="41"/>
                  </a:lnTo>
                  <a:lnTo>
                    <a:pt x="0" y="70"/>
                  </a:lnTo>
                  <a:lnTo>
                    <a:pt x="81" y="70"/>
                  </a:lnTo>
                  <a:lnTo>
                    <a:pt x="81" y="78"/>
                  </a:lnTo>
                  <a:lnTo>
                    <a:pt x="155" y="78"/>
                  </a:lnTo>
                  <a:lnTo>
                    <a:pt x="155" y="70"/>
                  </a:lnTo>
                  <a:lnTo>
                    <a:pt x="234" y="70"/>
                  </a:lnTo>
                  <a:lnTo>
                    <a:pt x="234" y="41"/>
                  </a:lnTo>
                  <a:lnTo>
                    <a:pt x="155" y="41"/>
                  </a:lnTo>
                  <a:lnTo>
                    <a:pt x="155" y="33"/>
                  </a:lnTo>
                  <a:close/>
                  <a:moveTo>
                    <a:pt x="155" y="33"/>
                  </a:moveTo>
                  <a:lnTo>
                    <a:pt x="155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6" name="Freeform 30">
              <a:extLst>
                <a:ext uri="{FF2B5EF4-FFF2-40B4-BE49-F238E27FC236}">
                  <a16:creationId xmlns:a16="http://schemas.microsoft.com/office/drawing/2014/main" id="{EBAC60A7-AE9D-3E01-E89D-CFF89405D9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7938" y="2755900"/>
              <a:ext cx="371475" cy="123825"/>
            </a:xfrm>
            <a:custGeom>
              <a:avLst/>
              <a:gdLst>
                <a:gd name="T0" fmla="*/ 155 w 234"/>
                <a:gd name="T1" fmla="*/ 33 h 78"/>
                <a:gd name="T2" fmla="*/ 132 w 234"/>
                <a:gd name="T3" fmla="*/ 33 h 78"/>
                <a:gd name="T4" fmla="*/ 132 w 234"/>
                <a:gd name="T5" fmla="*/ 0 h 78"/>
                <a:gd name="T6" fmla="*/ 103 w 234"/>
                <a:gd name="T7" fmla="*/ 0 h 78"/>
                <a:gd name="T8" fmla="*/ 103 w 234"/>
                <a:gd name="T9" fmla="*/ 33 h 78"/>
                <a:gd name="T10" fmla="*/ 81 w 234"/>
                <a:gd name="T11" fmla="*/ 33 h 78"/>
                <a:gd name="T12" fmla="*/ 81 w 234"/>
                <a:gd name="T13" fmla="*/ 41 h 78"/>
                <a:gd name="T14" fmla="*/ 0 w 234"/>
                <a:gd name="T15" fmla="*/ 41 h 78"/>
                <a:gd name="T16" fmla="*/ 0 w 234"/>
                <a:gd name="T17" fmla="*/ 70 h 78"/>
                <a:gd name="T18" fmla="*/ 81 w 234"/>
                <a:gd name="T19" fmla="*/ 70 h 78"/>
                <a:gd name="T20" fmla="*/ 81 w 234"/>
                <a:gd name="T21" fmla="*/ 78 h 78"/>
                <a:gd name="T22" fmla="*/ 155 w 234"/>
                <a:gd name="T23" fmla="*/ 78 h 78"/>
                <a:gd name="T24" fmla="*/ 155 w 234"/>
                <a:gd name="T25" fmla="*/ 70 h 78"/>
                <a:gd name="T26" fmla="*/ 234 w 234"/>
                <a:gd name="T27" fmla="*/ 70 h 78"/>
                <a:gd name="T28" fmla="*/ 234 w 234"/>
                <a:gd name="T29" fmla="*/ 41 h 78"/>
                <a:gd name="T30" fmla="*/ 155 w 234"/>
                <a:gd name="T31" fmla="*/ 41 h 78"/>
                <a:gd name="T32" fmla="*/ 155 w 234"/>
                <a:gd name="T33" fmla="*/ 33 h 78"/>
                <a:gd name="T34" fmla="*/ 155 w 234"/>
                <a:gd name="T35" fmla="*/ 33 h 78"/>
                <a:gd name="T36" fmla="*/ 155 w 23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4" h="78">
                  <a:moveTo>
                    <a:pt x="155" y="33"/>
                  </a:moveTo>
                  <a:lnTo>
                    <a:pt x="132" y="33"/>
                  </a:lnTo>
                  <a:lnTo>
                    <a:pt x="132" y="0"/>
                  </a:lnTo>
                  <a:lnTo>
                    <a:pt x="103" y="0"/>
                  </a:lnTo>
                  <a:lnTo>
                    <a:pt x="103" y="33"/>
                  </a:lnTo>
                  <a:lnTo>
                    <a:pt x="81" y="33"/>
                  </a:lnTo>
                  <a:lnTo>
                    <a:pt x="81" y="41"/>
                  </a:lnTo>
                  <a:lnTo>
                    <a:pt x="0" y="41"/>
                  </a:lnTo>
                  <a:lnTo>
                    <a:pt x="0" y="70"/>
                  </a:lnTo>
                  <a:lnTo>
                    <a:pt x="81" y="70"/>
                  </a:lnTo>
                  <a:lnTo>
                    <a:pt x="81" y="78"/>
                  </a:lnTo>
                  <a:lnTo>
                    <a:pt x="155" y="78"/>
                  </a:lnTo>
                  <a:lnTo>
                    <a:pt x="155" y="70"/>
                  </a:lnTo>
                  <a:lnTo>
                    <a:pt x="234" y="70"/>
                  </a:lnTo>
                  <a:lnTo>
                    <a:pt x="234" y="41"/>
                  </a:lnTo>
                  <a:lnTo>
                    <a:pt x="155" y="41"/>
                  </a:lnTo>
                  <a:lnTo>
                    <a:pt x="155" y="33"/>
                  </a:lnTo>
                  <a:moveTo>
                    <a:pt x="155" y="33"/>
                  </a:moveTo>
                  <a:lnTo>
                    <a:pt x="155" y="3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  <p:sp>
          <p:nvSpPr>
            <p:cNvPr id="17" name="Freeform 31">
              <a:extLst>
                <a:ext uri="{FF2B5EF4-FFF2-40B4-BE49-F238E27FC236}">
                  <a16:creationId xmlns:a16="http://schemas.microsoft.com/office/drawing/2014/main" id="{A64EA1A8-2DD8-7BD2-C6B5-2C9FA72AA7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60300" y="2195513"/>
              <a:ext cx="666751" cy="388938"/>
            </a:xfrm>
            <a:custGeom>
              <a:avLst/>
              <a:gdLst>
                <a:gd name="T0" fmla="*/ 246 w 307"/>
                <a:gd name="T1" fmla="*/ 47 h 180"/>
                <a:gd name="T2" fmla="*/ 240 w 307"/>
                <a:gd name="T3" fmla="*/ 44 h 180"/>
                <a:gd name="T4" fmla="*/ 186 w 307"/>
                <a:gd name="T5" fmla="*/ 17 h 180"/>
                <a:gd name="T6" fmla="*/ 182 w 307"/>
                <a:gd name="T7" fmla="*/ 17 h 180"/>
                <a:gd name="T8" fmla="*/ 177 w 307"/>
                <a:gd name="T9" fmla="*/ 15 h 180"/>
                <a:gd name="T10" fmla="*/ 132 w 307"/>
                <a:gd name="T11" fmla="*/ 0 h 180"/>
                <a:gd name="T12" fmla="*/ 64 w 307"/>
                <a:gd name="T13" fmla="*/ 43 h 180"/>
                <a:gd name="T14" fmla="*/ 58 w 307"/>
                <a:gd name="T15" fmla="*/ 47 h 180"/>
                <a:gd name="T16" fmla="*/ 0 w 307"/>
                <a:gd name="T17" fmla="*/ 114 h 180"/>
                <a:gd name="T18" fmla="*/ 53 w 307"/>
                <a:gd name="T19" fmla="*/ 180 h 180"/>
                <a:gd name="T20" fmla="*/ 53 w 307"/>
                <a:gd name="T21" fmla="*/ 160 h 180"/>
                <a:gd name="T22" fmla="*/ 54 w 307"/>
                <a:gd name="T23" fmla="*/ 153 h 180"/>
                <a:gd name="T24" fmla="*/ 26 w 307"/>
                <a:gd name="T25" fmla="*/ 114 h 180"/>
                <a:gd name="T26" fmla="*/ 67 w 307"/>
                <a:gd name="T27" fmla="*/ 73 h 180"/>
                <a:gd name="T28" fmla="*/ 71 w 307"/>
                <a:gd name="T29" fmla="*/ 73 h 180"/>
                <a:gd name="T30" fmla="*/ 84 w 307"/>
                <a:gd name="T31" fmla="*/ 63 h 180"/>
                <a:gd name="T32" fmla="*/ 132 w 307"/>
                <a:gd name="T33" fmla="*/ 26 h 180"/>
                <a:gd name="T34" fmla="*/ 166 w 307"/>
                <a:gd name="T35" fmla="*/ 40 h 180"/>
                <a:gd name="T36" fmla="*/ 178 w 307"/>
                <a:gd name="T37" fmla="*/ 44 h 180"/>
                <a:gd name="T38" fmla="*/ 186 w 307"/>
                <a:gd name="T39" fmla="*/ 43 h 180"/>
                <a:gd name="T40" fmla="*/ 223 w 307"/>
                <a:gd name="T41" fmla="*/ 66 h 180"/>
                <a:gd name="T42" fmla="*/ 236 w 307"/>
                <a:gd name="T43" fmla="*/ 73 h 180"/>
                <a:gd name="T44" fmla="*/ 240 w 307"/>
                <a:gd name="T45" fmla="*/ 73 h 180"/>
                <a:gd name="T46" fmla="*/ 281 w 307"/>
                <a:gd name="T47" fmla="*/ 114 h 180"/>
                <a:gd name="T48" fmla="*/ 253 w 307"/>
                <a:gd name="T49" fmla="*/ 153 h 180"/>
                <a:gd name="T50" fmla="*/ 254 w 307"/>
                <a:gd name="T51" fmla="*/ 160 h 180"/>
                <a:gd name="T52" fmla="*/ 254 w 307"/>
                <a:gd name="T53" fmla="*/ 180 h 180"/>
                <a:gd name="T54" fmla="*/ 307 w 307"/>
                <a:gd name="T55" fmla="*/ 114 h 180"/>
                <a:gd name="T56" fmla="*/ 246 w 307"/>
                <a:gd name="T57" fmla="*/ 47 h 180"/>
                <a:gd name="T58" fmla="*/ 246 w 307"/>
                <a:gd name="T59" fmla="*/ 47 h 180"/>
                <a:gd name="T60" fmla="*/ 246 w 307"/>
                <a:gd name="T61" fmla="*/ 4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7" h="180">
                  <a:moveTo>
                    <a:pt x="246" y="47"/>
                  </a:moveTo>
                  <a:cubicBezTo>
                    <a:pt x="244" y="47"/>
                    <a:pt x="242" y="46"/>
                    <a:pt x="240" y="44"/>
                  </a:cubicBezTo>
                  <a:cubicBezTo>
                    <a:pt x="228" y="27"/>
                    <a:pt x="208" y="17"/>
                    <a:pt x="186" y="17"/>
                  </a:cubicBezTo>
                  <a:cubicBezTo>
                    <a:pt x="185" y="17"/>
                    <a:pt x="184" y="17"/>
                    <a:pt x="182" y="17"/>
                  </a:cubicBezTo>
                  <a:cubicBezTo>
                    <a:pt x="180" y="17"/>
                    <a:pt x="179" y="16"/>
                    <a:pt x="177" y="15"/>
                  </a:cubicBezTo>
                  <a:cubicBezTo>
                    <a:pt x="164" y="5"/>
                    <a:pt x="148" y="0"/>
                    <a:pt x="132" y="0"/>
                  </a:cubicBezTo>
                  <a:cubicBezTo>
                    <a:pt x="102" y="0"/>
                    <a:pt x="76" y="17"/>
                    <a:pt x="64" y="43"/>
                  </a:cubicBezTo>
                  <a:cubicBezTo>
                    <a:pt x="63" y="45"/>
                    <a:pt x="60" y="47"/>
                    <a:pt x="58" y="47"/>
                  </a:cubicBezTo>
                  <a:cubicBezTo>
                    <a:pt x="25" y="52"/>
                    <a:pt x="0" y="80"/>
                    <a:pt x="0" y="114"/>
                  </a:cubicBezTo>
                  <a:cubicBezTo>
                    <a:pt x="0" y="146"/>
                    <a:pt x="23" y="173"/>
                    <a:pt x="53" y="18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3" y="157"/>
                    <a:pt x="54" y="155"/>
                    <a:pt x="54" y="153"/>
                  </a:cubicBezTo>
                  <a:cubicBezTo>
                    <a:pt x="38" y="147"/>
                    <a:pt x="26" y="132"/>
                    <a:pt x="26" y="114"/>
                  </a:cubicBezTo>
                  <a:cubicBezTo>
                    <a:pt x="26" y="92"/>
                    <a:pt x="45" y="73"/>
                    <a:pt x="67" y="73"/>
                  </a:cubicBezTo>
                  <a:cubicBezTo>
                    <a:pt x="68" y="73"/>
                    <a:pt x="69" y="73"/>
                    <a:pt x="71" y="73"/>
                  </a:cubicBezTo>
                  <a:cubicBezTo>
                    <a:pt x="77" y="74"/>
                    <a:pt x="83" y="70"/>
                    <a:pt x="84" y="63"/>
                  </a:cubicBezTo>
                  <a:cubicBezTo>
                    <a:pt x="90" y="42"/>
                    <a:pt x="109" y="26"/>
                    <a:pt x="132" y="26"/>
                  </a:cubicBezTo>
                  <a:cubicBezTo>
                    <a:pt x="145" y="26"/>
                    <a:pt x="157" y="31"/>
                    <a:pt x="166" y="40"/>
                  </a:cubicBezTo>
                  <a:cubicBezTo>
                    <a:pt x="169" y="43"/>
                    <a:pt x="174" y="45"/>
                    <a:pt x="178" y="44"/>
                  </a:cubicBezTo>
                  <a:cubicBezTo>
                    <a:pt x="181" y="43"/>
                    <a:pt x="184" y="43"/>
                    <a:pt x="186" y="43"/>
                  </a:cubicBezTo>
                  <a:cubicBezTo>
                    <a:pt x="202" y="43"/>
                    <a:pt x="216" y="52"/>
                    <a:pt x="223" y="66"/>
                  </a:cubicBezTo>
                  <a:cubicBezTo>
                    <a:pt x="225" y="71"/>
                    <a:pt x="231" y="74"/>
                    <a:pt x="236" y="73"/>
                  </a:cubicBezTo>
                  <a:cubicBezTo>
                    <a:pt x="238" y="73"/>
                    <a:pt x="239" y="73"/>
                    <a:pt x="240" y="73"/>
                  </a:cubicBezTo>
                  <a:cubicBezTo>
                    <a:pt x="263" y="73"/>
                    <a:pt x="281" y="92"/>
                    <a:pt x="281" y="114"/>
                  </a:cubicBezTo>
                  <a:cubicBezTo>
                    <a:pt x="281" y="132"/>
                    <a:pt x="269" y="147"/>
                    <a:pt x="253" y="153"/>
                  </a:cubicBezTo>
                  <a:cubicBezTo>
                    <a:pt x="254" y="155"/>
                    <a:pt x="254" y="157"/>
                    <a:pt x="254" y="160"/>
                  </a:cubicBezTo>
                  <a:cubicBezTo>
                    <a:pt x="254" y="180"/>
                    <a:pt x="254" y="180"/>
                    <a:pt x="254" y="180"/>
                  </a:cubicBezTo>
                  <a:cubicBezTo>
                    <a:pt x="284" y="173"/>
                    <a:pt x="307" y="146"/>
                    <a:pt x="307" y="114"/>
                  </a:cubicBezTo>
                  <a:cubicBezTo>
                    <a:pt x="307" y="79"/>
                    <a:pt x="280" y="50"/>
                    <a:pt x="246" y="47"/>
                  </a:cubicBezTo>
                  <a:close/>
                  <a:moveTo>
                    <a:pt x="246" y="47"/>
                  </a:moveTo>
                  <a:cubicBezTo>
                    <a:pt x="246" y="47"/>
                    <a:pt x="246" y="47"/>
                    <a:pt x="246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N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828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4994" y="167397"/>
            <a:ext cx="7538400" cy="400099"/>
          </a:xfrm>
        </p:spPr>
        <p:txBody>
          <a:bodyPr/>
          <a:lstStyle/>
          <a:p>
            <a:pPr defTabSz="914286"/>
            <a:r>
              <a:rPr lang="en-IN" sz="2000" dirty="0">
                <a:solidFill>
                  <a:schemeClr val="bg1"/>
                </a:solidFill>
                <a:latin typeface="TheSansOffice" panose="020B0503040302060204" pitchFamily="34" charset="0"/>
              </a:rPr>
              <a:t>Sify Managed SD-WAN Security Features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6209" y="2091247"/>
            <a:ext cx="1429012" cy="27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200" b="1" dirty="0">
                <a:solidFill>
                  <a:schemeClr val="bg1"/>
                </a:solidFill>
                <a:cs typeface="Calibri" pitchFamily="34" charset="0"/>
              </a:rPr>
              <a:t>Stateful firewall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78641" y="2013416"/>
            <a:ext cx="1044149" cy="0"/>
          </a:xfrm>
          <a:prstGeom prst="line">
            <a:avLst/>
          </a:prstGeom>
          <a:ln w="12700">
            <a:solidFill>
              <a:srgbClr val="8FB4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58774" y="1021079"/>
            <a:ext cx="1507917" cy="3663633"/>
          </a:xfrm>
          <a:prstGeom prst="roundRect">
            <a:avLst/>
          </a:prstGeom>
          <a:noFill/>
          <a:ln w="19050">
            <a:solidFill>
              <a:srgbClr val="8FB4E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477565" y="1021080"/>
            <a:ext cx="1507916" cy="3663632"/>
          </a:xfrm>
          <a:prstGeom prst="roundRect">
            <a:avLst/>
          </a:prstGeom>
          <a:noFill/>
          <a:ln w="19050">
            <a:solidFill>
              <a:srgbClr val="FDD5B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en-US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16900" y="2091247"/>
            <a:ext cx="1645771" cy="27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200" b="1" dirty="0">
                <a:solidFill>
                  <a:schemeClr val="bg1"/>
                </a:solidFill>
                <a:cs typeface="Calibri" pitchFamily="34" charset="0"/>
              </a:rPr>
              <a:t>Anti-virus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698910" y="2013416"/>
            <a:ext cx="1044149" cy="0"/>
          </a:xfrm>
          <a:prstGeom prst="line">
            <a:avLst/>
          </a:prstGeom>
          <a:ln w="12700">
            <a:solidFill>
              <a:srgbClr val="FDD5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3730858" y="1021080"/>
            <a:ext cx="1507917" cy="3663632"/>
          </a:xfrm>
          <a:prstGeom prst="roundRect">
            <a:avLst/>
          </a:prstGeom>
          <a:noFill/>
          <a:ln w="19050">
            <a:solidFill>
              <a:srgbClr val="93CED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66244" y="2091247"/>
            <a:ext cx="1429012" cy="27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200" b="1" dirty="0">
                <a:solidFill>
                  <a:schemeClr val="bg1"/>
                </a:solidFill>
                <a:cs typeface="Calibri" pitchFamily="34" charset="0"/>
              </a:rPr>
              <a:t>SSL inspection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3958675" y="2013416"/>
            <a:ext cx="1044149" cy="0"/>
          </a:xfrm>
          <a:prstGeom prst="line">
            <a:avLst/>
          </a:prstGeom>
          <a:ln w="12700">
            <a:solidFill>
              <a:srgbClr val="93C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7240796" y="1021080"/>
            <a:ext cx="1507917" cy="3663632"/>
          </a:xfrm>
          <a:prstGeom prst="roundRect">
            <a:avLst/>
          </a:prstGeom>
          <a:noFill/>
          <a:ln w="19050">
            <a:solidFill>
              <a:srgbClr val="B2A2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283050" y="2091247"/>
            <a:ext cx="1429012" cy="27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200" b="1" dirty="0">
                <a:solidFill>
                  <a:schemeClr val="bg1"/>
                </a:solidFill>
                <a:cs typeface="Calibri" pitchFamily="34" charset="0"/>
              </a:rPr>
              <a:t>IDS/IPS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7475482" y="2013416"/>
            <a:ext cx="1044149" cy="0"/>
          </a:xfrm>
          <a:prstGeom prst="line">
            <a:avLst/>
          </a:prstGeom>
          <a:ln w="12700">
            <a:solidFill>
              <a:srgbClr val="B2A2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2044816" y="1021080"/>
            <a:ext cx="1507917" cy="3663632"/>
          </a:xfrm>
          <a:prstGeom prst="roundRect">
            <a:avLst/>
          </a:prstGeom>
          <a:noFill/>
          <a:ln w="19050">
            <a:solidFill>
              <a:srgbClr val="E7B8B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082235" y="2091247"/>
            <a:ext cx="1429012" cy="27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200" b="1" dirty="0">
                <a:solidFill>
                  <a:schemeClr val="bg1"/>
                </a:solidFill>
                <a:cs typeface="Calibri" pitchFamily="34" charset="0"/>
              </a:rPr>
              <a:t>URL filtering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2274667" y="2013416"/>
            <a:ext cx="1044149" cy="0"/>
          </a:xfrm>
          <a:prstGeom prst="line">
            <a:avLst/>
          </a:prstGeom>
          <a:ln w="12700">
            <a:solidFill>
              <a:srgbClr val="E7B8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reeform 71"/>
          <p:cNvSpPr/>
          <p:nvPr/>
        </p:nvSpPr>
        <p:spPr>
          <a:xfrm>
            <a:off x="372491" y="2391188"/>
            <a:ext cx="1480482" cy="1565681"/>
          </a:xfrm>
          <a:custGeom>
            <a:avLst/>
            <a:gdLst>
              <a:gd name="connsiteX0" fmla="*/ 0 w 1526460"/>
              <a:gd name="connsiteY0" fmla="*/ 0 h 2810880"/>
              <a:gd name="connsiteX1" fmla="*/ 1526460 w 1526460"/>
              <a:gd name="connsiteY1" fmla="*/ 0 h 2810880"/>
              <a:gd name="connsiteX2" fmla="*/ 1526460 w 1526460"/>
              <a:gd name="connsiteY2" fmla="*/ 2810880 h 2810880"/>
              <a:gd name="connsiteX3" fmla="*/ 0 w 1526460"/>
              <a:gd name="connsiteY3" fmla="*/ 2810880 h 2810880"/>
              <a:gd name="connsiteX4" fmla="*/ 0 w 1526460"/>
              <a:gd name="connsiteY4" fmla="*/ 0 h 281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6460" h="2810880">
                <a:moveTo>
                  <a:pt x="0" y="0"/>
                </a:moveTo>
                <a:lnTo>
                  <a:pt x="1526460" y="0"/>
                </a:lnTo>
                <a:lnTo>
                  <a:pt x="1526460" y="2810880"/>
                </a:lnTo>
                <a:lnTo>
                  <a:pt x="0" y="28108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000" tIns="36000" rIns="36000" bIns="112014" numCol="1" spcCol="1270" anchor="t" anchorCtr="0">
            <a:noAutofit/>
          </a:bodyPr>
          <a:lstStyle/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L3 and L4 based stateful firewall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Zone based firewall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Application-level gateway</a:t>
            </a:r>
          </a:p>
        </p:txBody>
      </p:sp>
      <p:sp>
        <p:nvSpPr>
          <p:cNvPr id="73" name="Freeform 72"/>
          <p:cNvSpPr/>
          <p:nvPr/>
        </p:nvSpPr>
        <p:spPr>
          <a:xfrm>
            <a:off x="2052478" y="2391188"/>
            <a:ext cx="1480482" cy="2128425"/>
          </a:xfrm>
          <a:custGeom>
            <a:avLst/>
            <a:gdLst>
              <a:gd name="connsiteX0" fmla="*/ 0 w 1526460"/>
              <a:gd name="connsiteY0" fmla="*/ 0 h 2810880"/>
              <a:gd name="connsiteX1" fmla="*/ 1526460 w 1526460"/>
              <a:gd name="connsiteY1" fmla="*/ 0 h 2810880"/>
              <a:gd name="connsiteX2" fmla="*/ 1526460 w 1526460"/>
              <a:gd name="connsiteY2" fmla="*/ 2810880 h 2810880"/>
              <a:gd name="connsiteX3" fmla="*/ 0 w 1526460"/>
              <a:gd name="connsiteY3" fmla="*/ 2810880 h 2810880"/>
              <a:gd name="connsiteX4" fmla="*/ 0 w 1526460"/>
              <a:gd name="connsiteY4" fmla="*/ 0 h 281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6460" h="2810880">
                <a:moveTo>
                  <a:pt x="0" y="0"/>
                </a:moveTo>
                <a:lnTo>
                  <a:pt x="1526460" y="0"/>
                </a:lnTo>
                <a:lnTo>
                  <a:pt x="1526460" y="2810880"/>
                </a:lnTo>
                <a:lnTo>
                  <a:pt x="0" y="28108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000" tIns="36000" rIns="36000" bIns="112014" numCol="1" spcCol="1270" anchor="t" anchorCtr="0">
            <a:noAutofit/>
          </a:bodyPr>
          <a:lstStyle/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Local lookup – faster processing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 central repository lookup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Category, reputation, whitelist/blacklist, User-ID based integration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Actions – deny, allow, inspect, bandwidth control, time of day, HTTP redirect to captive portal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 package updates – refresh local URL DB </a:t>
            </a:r>
          </a:p>
        </p:txBody>
      </p:sp>
      <p:sp>
        <p:nvSpPr>
          <p:cNvPr id="74" name="Freeform 73"/>
          <p:cNvSpPr/>
          <p:nvPr/>
        </p:nvSpPr>
        <p:spPr>
          <a:xfrm>
            <a:off x="3773884" y="2364335"/>
            <a:ext cx="1456006" cy="1976025"/>
          </a:xfrm>
          <a:custGeom>
            <a:avLst/>
            <a:gdLst>
              <a:gd name="connsiteX0" fmla="*/ 0 w 1526460"/>
              <a:gd name="connsiteY0" fmla="*/ 0 h 2810880"/>
              <a:gd name="connsiteX1" fmla="*/ 1526460 w 1526460"/>
              <a:gd name="connsiteY1" fmla="*/ 0 h 2810880"/>
              <a:gd name="connsiteX2" fmla="*/ 1526460 w 1526460"/>
              <a:gd name="connsiteY2" fmla="*/ 2810880 h 2810880"/>
              <a:gd name="connsiteX3" fmla="*/ 0 w 1526460"/>
              <a:gd name="connsiteY3" fmla="*/ 2810880 h 2810880"/>
              <a:gd name="connsiteX4" fmla="*/ 0 w 1526460"/>
              <a:gd name="connsiteY4" fmla="*/ 0 h 281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6460" h="2810880">
                <a:moveTo>
                  <a:pt x="0" y="0"/>
                </a:moveTo>
                <a:lnTo>
                  <a:pt x="1526460" y="0"/>
                </a:lnTo>
                <a:lnTo>
                  <a:pt x="1526460" y="2810880"/>
                </a:lnTo>
                <a:lnTo>
                  <a:pt x="0" y="28108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000" tIns="36000" rIns="36000" bIns="112014" numCol="1" spcCol="1270" anchor="t" anchorCtr="0">
            <a:noAutofit/>
          </a:bodyPr>
          <a:lstStyle/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Inspect various attributes of SSL certificates and enforces security policy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SSL inspection policy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Expired SSL certificates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Untrusted issuers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Restrict cert extensions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Unsupported ciphers/key lengths/versions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Action, drop, allow, reject client, reject server</a:t>
            </a:r>
          </a:p>
        </p:txBody>
      </p:sp>
      <p:sp>
        <p:nvSpPr>
          <p:cNvPr id="75" name="Freeform 74"/>
          <p:cNvSpPr/>
          <p:nvPr/>
        </p:nvSpPr>
        <p:spPr>
          <a:xfrm>
            <a:off x="5480743" y="2391188"/>
            <a:ext cx="1480482" cy="1565681"/>
          </a:xfrm>
          <a:custGeom>
            <a:avLst/>
            <a:gdLst>
              <a:gd name="connsiteX0" fmla="*/ 0 w 1526460"/>
              <a:gd name="connsiteY0" fmla="*/ 0 h 2810880"/>
              <a:gd name="connsiteX1" fmla="*/ 1526460 w 1526460"/>
              <a:gd name="connsiteY1" fmla="*/ 0 h 2810880"/>
              <a:gd name="connsiteX2" fmla="*/ 1526460 w 1526460"/>
              <a:gd name="connsiteY2" fmla="*/ 2810880 h 2810880"/>
              <a:gd name="connsiteX3" fmla="*/ 0 w 1526460"/>
              <a:gd name="connsiteY3" fmla="*/ 2810880 h 2810880"/>
              <a:gd name="connsiteX4" fmla="*/ 0 w 1526460"/>
              <a:gd name="connsiteY4" fmla="*/ 0 h 281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6460" h="2810880">
                <a:moveTo>
                  <a:pt x="0" y="0"/>
                </a:moveTo>
                <a:lnTo>
                  <a:pt x="1526460" y="0"/>
                </a:lnTo>
                <a:lnTo>
                  <a:pt x="1526460" y="2810880"/>
                </a:lnTo>
                <a:lnTo>
                  <a:pt x="0" y="28108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000" tIns="36000" rIns="36000" bIns="112014" numCol="1" spcCol="1270" anchor="t" anchorCtr="0">
            <a:noAutofit/>
          </a:bodyPr>
          <a:lstStyle/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Blocks unwanted apps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Prevent malware and exploits into the network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Signature, heuristics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Signature based file type – FTP, HTTP, SMTP, POP3, IMAP</a:t>
            </a:r>
          </a:p>
        </p:txBody>
      </p:sp>
      <p:sp>
        <p:nvSpPr>
          <p:cNvPr id="76" name="Freeform 75"/>
          <p:cNvSpPr/>
          <p:nvPr/>
        </p:nvSpPr>
        <p:spPr>
          <a:xfrm>
            <a:off x="7249464" y="2391188"/>
            <a:ext cx="1480482" cy="1937925"/>
          </a:xfrm>
          <a:custGeom>
            <a:avLst/>
            <a:gdLst>
              <a:gd name="connsiteX0" fmla="*/ 0 w 1526460"/>
              <a:gd name="connsiteY0" fmla="*/ 0 h 2810880"/>
              <a:gd name="connsiteX1" fmla="*/ 1526460 w 1526460"/>
              <a:gd name="connsiteY1" fmla="*/ 0 h 2810880"/>
              <a:gd name="connsiteX2" fmla="*/ 1526460 w 1526460"/>
              <a:gd name="connsiteY2" fmla="*/ 2810880 h 2810880"/>
              <a:gd name="connsiteX3" fmla="*/ 0 w 1526460"/>
              <a:gd name="connsiteY3" fmla="*/ 2810880 h 2810880"/>
              <a:gd name="connsiteX4" fmla="*/ 0 w 1526460"/>
              <a:gd name="connsiteY4" fmla="*/ 0 h 281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6460" h="2810880">
                <a:moveTo>
                  <a:pt x="0" y="0"/>
                </a:moveTo>
                <a:lnTo>
                  <a:pt x="1526460" y="0"/>
                </a:lnTo>
                <a:lnTo>
                  <a:pt x="1526460" y="2810880"/>
                </a:lnTo>
                <a:lnTo>
                  <a:pt x="0" y="28108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1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000" tIns="36000" rIns="36000" bIns="112014" numCol="1" spcCol="1270" anchor="t" anchorCtr="0">
            <a:noAutofit/>
          </a:bodyPr>
          <a:lstStyle/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Blocks known and unknown network and application vulnerability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Protocol anomaly, protocol decoder, heuristics based, malformed packets, Fragmentation attacks, signature based, custom vulnerability signatures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Integrated DoS mitigation</a:t>
            </a:r>
          </a:p>
          <a:p>
            <a:pPr marL="114300" lvl="1" indent="-114300" defTabSz="6223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har char="••"/>
            </a:pPr>
            <a:r>
              <a:rPr lang="en-IN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DoS profiles – Syn, ICMP and UDP floo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729338" y="1271852"/>
            <a:ext cx="766789" cy="632957"/>
            <a:chOff x="-2124075" y="1300163"/>
            <a:chExt cx="1882775" cy="1554163"/>
          </a:xfrm>
          <a:solidFill>
            <a:srgbClr val="8FB4E0"/>
          </a:solidFill>
        </p:grpSpPr>
        <p:sp>
          <p:nvSpPr>
            <p:cNvPr id="81" name="Freeform 5"/>
            <p:cNvSpPr>
              <a:spLocks noEditPoints="1"/>
            </p:cNvSpPr>
            <p:nvPr/>
          </p:nvSpPr>
          <p:spPr bwMode="auto">
            <a:xfrm>
              <a:off x="-2124075" y="1300163"/>
              <a:ext cx="1882775" cy="1217613"/>
            </a:xfrm>
            <a:custGeom>
              <a:avLst/>
              <a:gdLst>
                <a:gd name="T0" fmla="*/ 0 w 2048"/>
                <a:gd name="T1" fmla="*/ 0 h 1320"/>
                <a:gd name="T2" fmla="*/ 0 w 2048"/>
                <a:gd name="T3" fmla="*/ 1320 h 1320"/>
                <a:gd name="T4" fmla="*/ 1088 w 2048"/>
                <a:gd name="T5" fmla="*/ 1320 h 1320"/>
                <a:gd name="T6" fmla="*/ 1084 w 2048"/>
                <a:gd name="T7" fmla="*/ 1257 h 1320"/>
                <a:gd name="T8" fmla="*/ 1087 w 2048"/>
                <a:gd name="T9" fmla="*/ 1200 h 1320"/>
                <a:gd name="T10" fmla="*/ 1084 w 2048"/>
                <a:gd name="T11" fmla="*/ 1200 h 1320"/>
                <a:gd name="T12" fmla="*/ 1084 w 2048"/>
                <a:gd name="T13" fmla="*/ 920 h 1320"/>
                <a:gd name="T14" fmla="*/ 1186 w 2048"/>
                <a:gd name="T15" fmla="*/ 920 h 1320"/>
                <a:gd name="T16" fmla="*/ 1261 w 2048"/>
                <a:gd name="T17" fmla="*/ 829 h 1320"/>
                <a:gd name="T18" fmla="*/ 1290 w 2048"/>
                <a:gd name="T19" fmla="*/ 800 h 1320"/>
                <a:gd name="T20" fmla="*/ 684 w 2048"/>
                <a:gd name="T21" fmla="*/ 800 h 1320"/>
                <a:gd name="T22" fmla="*/ 684 w 2048"/>
                <a:gd name="T23" fmla="*/ 520 h 1320"/>
                <a:gd name="T24" fmla="*/ 1364 w 2048"/>
                <a:gd name="T25" fmla="*/ 520 h 1320"/>
                <a:gd name="T26" fmla="*/ 1364 w 2048"/>
                <a:gd name="T27" fmla="*/ 726 h 1320"/>
                <a:gd name="T28" fmla="*/ 1484 w 2048"/>
                <a:gd name="T29" fmla="*/ 606 h 1320"/>
                <a:gd name="T30" fmla="*/ 1484 w 2048"/>
                <a:gd name="T31" fmla="*/ 520 h 1320"/>
                <a:gd name="T32" fmla="*/ 1570 w 2048"/>
                <a:gd name="T33" fmla="*/ 520 h 1320"/>
                <a:gd name="T34" fmla="*/ 1626 w 2048"/>
                <a:gd name="T35" fmla="*/ 464 h 1320"/>
                <a:gd name="T36" fmla="*/ 1682 w 2048"/>
                <a:gd name="T37" fmla="*/ 520 h 1320"/>
                <a:gd name="T38" fmla="*/ 1928 w 2048"/>
                <a:gd name="T39" fmla="*/ 520 h 1320"/>
                <a:gd name="T40" fmla="*/ 1928 w 2048"/>
                <a:gd name="T41" fmla="*/ 766 h 1320"/>
                <a:gd name="T42" fmla="*/ 1991 w 2048"/>
                <a:gd name="T43" fmla="*/ 829 h 1320"/>
                <a:gd name="T44" fmla="*/ 2048 w 2048"/>
                <a:gd name="T45" fmla="*/ 895 h 1320"/>
                <a:gd name="T46" fmla="*/ 2048 w 2048"/>
                <a:gd name="T47" fmla="*/ 0 h 1320"/>
                <a:gd name="T48" fmla="*/ 0 w 2048"/>
                <a:gd name="T49" fmla="*/ 0 h 1320"/>
                <a:gd name="T50" fmla="*/ 120 w 2048"/>
                <a:gd name="T51" fmla="*/ 520 h 1320"/>
                <a:gd name="T52" fmla="*/ 564 w 2048"/>
                <a:gd name="T53" fmla="*/ 520 h 1320"/>
                <a:gd name="T54" fmla="*/ 564 w 2048"/>
                <a:gd name="T55" fmla="*/ 800 h 1320"/>
                <a:gd name="T56" fmla="*/ 120 w 2048"/>
                <a:gd name="T57" fmla="*/ 800 h 1320"/>
                <a:gd name="T58" fmla="*/ 120 w 2048"/>
                <a:gd name="T59" fmla="*/ 520 h 1320"/>
                <a:gd name="T60" fmla="*/ 964 w 2048"/>
                <a:gd name="T61" fmla="*/ 920 h 1320"/>
                <a:gd name="T62" fmla="*/ 964 w 2048"/>
                <a:gd name="T63" fmla="*/ 1200 h 1320"/>
                <a:gd name="T64" fmla="*/ 120 w 2048"/>
                <a:gd name="T65" fmla="*/ 1200 h 1320"/>
                <a:gd name="T66" fmla="*/ 120 w 2048"/>
                <a:gd name="T67" fmla="*/ 920 h 1320"/>
                <a:gd name="T68" fmla="*/ 964 w 2048"/>
                <a:gd name="T69" fmla="*/ 920 h 1320"/>
                <a:gd name="T70" fmla="*/ 964 w 2048"/>
                <a:gd name="T71" fmla="*/ 400 h 1320"/>
                <a:gd name="T72" fmla="*/ 120 w 2048"/>
                <a:gd name="T73" fmla="*/ 400 h 1320"/>
                <a:gd name="T74" fmla="*/ 120 w 2048"/>
                <a:gd name="T75" fmla="*/ 120 h 1320"/>
                <a:gd name="T76" fmla="*/ 964 w 2048"/>
                <a:gd name="T77" fmla="*/ 120 h 1320"/>
                <a:gd name="T78" fmla="*/ 964 w 2048"/>
                <a:gd name="T79" fmla="*/ 400 h 1320"/>
                <a:gd name="T80" fmla="*/ 1928 w 2048"/>
                <a:gd name="T81" fmla="*/ 400 h 1320"/>
                <a:gd name="T82" fmla="*/ 1084 w 2048"/>
                <a:gd name="T83" fmla="*/ 400 h 1320"/>
                <a:gd name="T84" fmla="*/ 1084 w 2048"/>
                <a:gd name="T85" fmla="*/ 120 h 1320"/>
                <a:gd name="T86" fmla="*/ 1928 w 2048"/>
                <a:gd name="T87" fmla="*/ 120 h 1320"/>
                <a:gd name="T88" fmla="*/ 1928 w 2048"/>
                <a:gd name="T89" fmla="*/ 40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48" h="1320">
                  <a:moveTo>
                    <a:pt x="0" y="0"/>
                  </a:moveTo>
                  <a:cubicBezTo>
                    <a:pt x="0" y="1320"/>
                    <a:pt x="0" y="1320"/>
                    <a:pt x="0" y="1320"/>
                  </a:cubicBezTo>
                  <a:cubicBezTo>
                    <a:pt x="1088" y="1320"/>
                    <a:pt x="1088" y="1320"/>
                    <a:pt x="1088" y="1320"/>
                  </a:cubicBezTo>
                  <a:cubicBezTo>
                    <a:pt x="1085" y="1299"/>
                    <a:pt x="1084" y="1279"/>
                    <a:pt x="1084" y="1257"/>
                  </a:cubicBezTo>
                  <a:cubicBezTo>
                    <a:pt x="1084" y="1238"/>
                    <a:pt x="1085" y="1219"/>
                    <a:pt x="1087" y="1200"/>
                  </a:cubicBezTo>
                  <a:cubicBezTo>
                    <a:pt x="1084" y="1200"/>
                    <a:pt x="1084" y="1200"/>
                    <a:pt x="1084" y="1200"/>
                  </a:cubicBezTo>
                  <a:cubicBezTo>
                    <a:pt x="1084" y="920"/>
                    <a:pt x="1084" y="920"/>
                    <a:pt x="1084" y="920"/>
                  </a:cubicBezTo>
                  <a:cubicBezTo>
                    <a:pt x="1186" y="920"/>
                    <a:pt x="1186" y="920"/>
                    <a:pt x="1186" y="920"/>
                  </a:cubicBezTo>
                  <a:cubicBezTo>
                    <a:pt x="1208" y="888"/>
                    <a:pt x="1233" y="857"/>
                    <a:pt x="1261" y="829"/>
                  </a:cubicBezTo>
                  <a:cubicBezTo>
                    <a:pt x="1290" y="800"/>
                    <a:pt x="1290" y="800"/>
                    <a:pt x="1290" y="800"/>
                  </a:cubicBezTo>
                  <a:cubicBezTo>
                    <a:pt x="684" y="800"/>
                    <a:pt x="684" y="800"/>
                    <a:pt x="684" y="800"/>
                  </a:cubicBezTo>
                  <a:cubicBezTo>
                    <a:pt x="684" y="520"/>
                    <a:pt x="684" y="520"/>
                    <a:pt x="684" y="520"/>
                  </a:cubicBezTo>
                  <a:cubicBezTo>
                    <a:pt x="1364" y="520"/>
                    <a:pt x="1364" y="520"/>
                    <a:pt x="1364" y="520"/>
                  </a:cubicBezTo>
                  <a:cubicBezTo>
                    <a:pt x="1364" y="726"/>
                    <a:pt x="1364" y="726"/>
                    <a:pt x="1364" y="726"/>
                  </a:cubicBezTo>
                  <a:cubicBezTo>
                    <a:pt x="1484" y="606"/>
                    <a:pt x="1484" y="606"/>
                    <a:pt x="1484" y="606"/>
                  </a:cubicBezTo>
                  <a:cubicBezTo>
                    <a:pt x="1484" y="520"/>
                    <a:pt x="1484" y="520"/>
                    <a:pt x="1484" y="520"/>
                  </a:cubicBezTo>
                  <a:cubicBezTo>
                    <a:pt x="1570" y="520"/>
                    <a:pt x="1570" y="520"/>
                    <a:pt x="1570" y="520"/>
                  </a:cubicBezTo>
                  <a:cubicBezTo>
                    <a:pt x="1626" y="464"/>
                    <a:pt x="1626" y="464"/>
                    <a:pt x="1626" y="464"/>
                  </a:cubicBezTo>
                  <a:cubicBezTo>
                    <a:pt x="1682" y="520"/>
                    <a:pt x="1682" y="520"/>
                    <a:pt x="1682" y="520"/>
                  </a:cubicBezTo>
                  <a:cubicBezTo>
                    <a:pt x="1928" y="520"/>
                    <a:pt x="1928" y="520"/>
                    <a:pt x="1928" y="520"/>
                  </a:cubicBezTo>
                  <a:cubicBezTo>
                    <a:pt x="1928" y="766"/>
                    <a:pt x="1928" y="766"/>
                    <a:pt x="1928" y="766"/>
                  </a:cubicBezTo>
                  <a:cubicBezTo>
                    <a:pt x="1991" y="829"/>
                    <a:pt x="1991" y="829"/>
                    <a:pt x="1991" y="829"/>
                  </a:cubicBezTo>
                  <a:cubicBezTo>
                    <a:pt x="2011" y="850"/>
                    <a:pt x="2031" y="872"/>
                    <a:pt x="2048" y="895"/>
                  </a:cubicBezTo>
                  <a:cubicBezTo>
                    <a:pt x="2048" y="0"/>
                    <a:pt x="2048" y="0"/>
                    <a:pt x="2048" y="0"/>
                  </a:cubicBezTo>
                  <a:lnTo>
                    <a:pt x="0" y="0"/>
                  </a:lnTo>
                  <a:close/>
                  <a:moveTo>
                    <a:pt x="120" y="520"/>
                  </a:moveTo>
                  <a:cubicBezTo>
                    <a:pt x="564" y="520"/>
                    <a:pt x="564" y="520"/>
                    <a:pt x="564" y="520"/>
                  </a:cubicBezTo>
                  <a:cubicBezTo>
                    <a:pt x="564" y="800"/>
                    <a:pt x="564" y="800"/>
                    <a:pt x="564" y="800"/>
                  </a:cubicBezTo>
                  <a:cubicBezTo>
                    <a:pt x="120" y="800"/>
                    <a:pt x="120" y="800"/>
                    <a:pt x="120" y="800"/>
                  </a:cubicBezTo>
                  <a:lnTo>
                    <a:pt x="120" y="520"/>
                  </a:lnTo>
                  <a:close/>
                  <a:moveTo>
                    <a:pt x="964" y="920"/>
                  </a:moveTo>
                  <a:cubicBezTo>
                    <a:pt x="964" y="1200"/>
                    <a:pt x="964" y="1200"/>
                    <a:pt x="964" y="1200"/>
                  </a:cubicBezTo>
                  <a:cubicBezTo>
                    <a:pt x="120" y="1200"/>
                    <a:pt x="120" y="1200"/>
                    <a:pt x="120" y="1200"/>
                  </a:cubicBezTo>
                  <a:cubicBezTo>
                    <a:pt x="120" y="920"/>
                    <a:pt x="120" y="920"/>
                    <a:pt x="120" y="920"/>
                  </a:cubicBezTo>
                  <a:lnTo>
                    <a:pt x="964" y="920"/>
                  </a:lnTo>
                  <a:close/>
                  <a:moveTo>
                    <a:pt x="964" y="400"/>
                  </a:moveTo>
                  <a:cubicBezTo>
                    <a:pt x="120" y="400"/>
                    <a:pt x="120" y="400"/>
                    <a:pt x="120" y="400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964" y="120"/>
                    <a:pt x="964" y="120"/>
                    <a:pt x="964" y="120"/>
                  </a:cubicBezTo>
                  <a:lnTo>
                    <a:pt x="964" y="400"/>
                  </a:lnTo>
                  <a:close/>
                  <a:moveTo>
                    <a:pt x="1928" y="400"/>
                  </a:moveTo>
                  <a:cubicBezTo>
                    <a:pt x="1084" y="400"/>
                    <a:pt x="1084" y="400"/>
                    <a:pt x="1084" y="400"/>
                  </a:cubicBezTo>
                  <a:cubicBezTo>
                    <a:pt x="1084" y="120"/>
                    <a:pt x="1084" y="120"/>
                    <a:pt x="1084" y="120"/>
                  </a:cubicBezTo>
                  <a:cubicBezTo>
                    <a:pt x="1928" y="120"/>
                    <a:pt x="1928" y="120"/>
                    <a:pt x="1928" y="120"/>
                  </a:cubicBezTo>
                  <a:lnTo>
                    <a:pt x="1928" y="4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-1016000" y="1884363"/>
              <a:ext cx="774700" cy="969963"/>
            </a:xfrm>
            <a:custGeom>
              <a:avLst/>
              <a:gdLst>
                <a:gd name="T0" fmla="*/ 422 w 844"/>
                <a:gd name="T1" fmla="*/ 0 h 1050"/>
                <a:gd name="T2" fmla="*/ 142 w 844"/>
                <a:gd name="T3" fmla="*/ 280 h 1050"/>
                <a:gd name="T4" fmla="*/ 0 w 844"/>
                <a:gd name="T5" fmla="*/ 623 h 1050"/>
                <a:gd name="T6" fmla="*/ 419 w 844"/>
                <a:gd name="T7" fmla="*/ 1050 h 1050"/>
                <a:gd name="T8" fmla="*/ 422 w 844"/>
                <a:gd name="T9" fmla="*/ 1050 h 1050"/>
                <a:gd name="T10" fmla="*/ 422 w 844"/>
                <a:gd name="T11" fmla="*/ 1050 h 1050"/>
                <a:gd name="T12" fmla="*/ 422 w 844"/>
                <a:gd name="T13" fmla="*/ 1050 h 1050"/>
                <a:gd name="T14" fmla="*/ 422 w 844"/>
                <a:gd name="T15" fmla="*/ 1050 h 1050"/>
                <a:gd name="T16" fmla="*/ 719 w 844"/>
                <a:gd name="T17" fmla="*/ 928 h 1050"/>
                <a:gd name="T18" fmla="*/ 844 w 844"/>
                <a:gd name="T19" fmla="*/ 628 h 1050"/>
                <a:gd name="T20" fmla="*/ 844 w 844"/>
                <a:gd name="T21" fmla="*/ 623 h 1050"/>
                <a:gd name="T22" fmla="*/ 702 w 844"/>
                <a:gd name="T23" fmla="*/ 280 h 1050"/>
                <a:gd name="T24" fmla="*/ 422 w 844"/>
                <a:gd name="T25" fmla="*/ 0 h 1050"/>
                <a:gd name="T26" fmla="*/ 427 w 844"/>
                <a:gd name="T27" fmla="*/ 930 h 1050"/>
                <a:gd name="T28" fmla="*/ 421 w 844"/>
                <a:gd name="T29" fmla="*/ 930 h 1050"/>
                <a:gd name="T30" fmla="*/ 322 w 844"/>
                <a:gd name="T31" fmla="*/ 830 h 1050"/>
                <a:gd name="T32" fmla="*/ 422 w 844"/>
                <a:gd name="T33" fmla="*/ 730 h 1050"/>
                <a:gd name="T34" fmla="*/ 522 w 844"/>
                <a:gd name="T35" fmla="*/ 830 h 1050"/>
                <a:gd name="T36" fmla="*/ 427 w 844"/>
                <a:gd name="T37" fmla="*/ 930 h 1050"/>
                <a:gd name="T38" fmla="*/ 724 w 844"/>
                <a:gd name="T39" fmla="*/ 628 h 1050"/>
                <a:gd name="T40" fmla="*/ 642 w 844"/>
                <a:gd name="T41" fmla="*/ 835 h 1050"/>
                <a:gd name="T42" fmla="*/ 642 w 844"/>
                <a:gd name="T43" fmla="*/ 830 h 1050"/>
                <a:gd name="T44" fmla="*/ 422 w 844"/>
                <a:gd name="T45" fmla="*/ 610 h 1050"/>
                <a:gd name="T46" fmla="*/ 202 w 844"/>
                <a:gd name="T47" fmla="*/ 830 h 1050"/>
                <a:gd name="T48" fmla="*/ 202 w 844"/>
                <a:gd name="T49" fmla="*/ 833 h 1050"/>
                <a:gd name="T50" fmla="*/ 120 w 844"/>
                <a:gd name="T51" fmla="*/ 623 h 1050"/>
                <a:gd name="T52" fmla="*/ 227 w 844"/>
                <a:gd name="T53" fmla="*/ 365 h 1050"/>
                <a:gd name="T54" fmla="*/ 422 w 844"/>
                <a:gd name="T55" fmla="*/ 170 h 1050"/>
                <a:gd name="T56" fmla="*/ 617 w 844"/>
                <a:gd name="T57" fmla="*/ 365 h 1050"/>
                <a:gd name="T58" fmla="*/ 724 w 844"/>
                <a:gd name="T59" fmla="*/ 623 h 1050"/>
                <a:gd name="T60" fmla="*/ 724 w 844"/>
                <a:gd name="T61" fmla="*/ 62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44" h="1050">
                  <a:moveTo>
                    <a:pt x="422" y="0"/>
                  </a:moveTo>
                  <a:cubicBezTo>
                    <a:pt x="142" y="280"/>
                    <a:pt x="142" y="280"/>
                    <a:pt x="142" y="280"/>
                  </a:cubicBezTo>
                  <a:cubicBezTo>
                    <a:pt x="51" y="372"/>
                    <a:pt x="0" y="494"/>
                    <a:pt x="0" y="623"/>
                  </a:cubicBezTo>
                  <a:cubicBezTo>
                    <a:pt x="0" y="857"/>
                    <a:pt x="188" y="1048"/>
                    <a:pt x="419" y="1050"/>
                  </a:cubicBezTo>
                  <a:cubicBezTo>
                    <a:pt x="420" y="1050"/>
                    <a:pt x="421" y="1050"/>
                    <a:pt x="422" y="1050"/>
                  </a:cubicBezTo>
                  <a:cubicBezTo>
                    <a:pt x="422" y="1050"/>
                    <a:pt x="422" y="1050"/>
                    <a:pt x="422" y="1050"/>
                  </a:cubicBezTo>
                  <a:cubicBezTo>
                    <a:pt x="422" y="1050"/>
                    <a:pt x="422" y="1050"/>
                    <a:pt x="422" y="1050"/>
                  </a:cubicBezTo>
                  <a:cubicBezTo>
                    <a:pt x="422" y="1050"/>
                    <a:pt x="422" y="1050"/>
                    <a:pt x="422" y="1050"/>
                  </a:cubicBezTo>
                  <a:cubicBezTo>
                    <a:pt x="534" y="1050"/>
                    <a:pt x="640" y="1007"/>
                    <a:pt x="719" y="928"/>
                  </a:cubicBezTo>
                  <a:cubicBezTo>
                    <a:pt x="800" y="848"/>
                    <a:pt x="844" y="741"/>
                    <a:pt x="844" y="628"/>
                  </a:cubicBezTo>
                  <a:cubicBezTo>
                    <a:pt x="844" y="623"/>
                    <a:pt x="844" y="623"/>
                    <a:pt x="844" y="623"/>
                  </a:cubicBezTo>
                  <a:cubicBezTo>
                    <a:pt x="844" y="494"/>
                    <a:pt x="793" y="372"/>
                    <a:pt x="702" y="280"/>
                  </a:cubicBezTo>
                  <a:lnTo>
                    <a:pt x="422" y="0"/>
                  </a:lnTo>
                  <a:close/>
                  <a:moveTo>
                    <a:pt x="427" y="930"/>
                  </a:moveTo>
                  <a:cubicBezTo>
                    <a:pt x="425" y="930"/>
                    <a:pt x="423" y="930"/>
                    <a:pt x="421" y="930"/>
                  </a:cubicBezTo>
                  <a:cubicBezTo>
                    <a:pt x="366" y="929"/>
                    <a:pt x="322" y="885"/>
                    <a:pt x="322" y="830"/>
                  </a:cubicBezTo>
                  <a:cubicBezTo>
                    <a:pt x="322" y="775"/>
                    <a:pt x="367" y="730"/>
                    <a:pt x="422" y="730"/>
                  </a:cubicBezTo>
                  <a:cubicBezTo>
                    <a:pt x="477" y="730"/>
                    <a:pt x="522" y="775"/>
                    <a:pt x="522" y="830"/>
                  </a:cubicBezTo>
                  <a:cubicBezTo>
                    <a:pt x="522" y="883"/>
                    <a:pt x="480" y="927"/>
                    <a:pt x="427" y="930"/>
                  </a:cubicBezTo>
                  <a:close/>
                  <a:moveTo>
                    <a:pt x="724" y="628"/>
                  </a:moveTo>
                  <a:cubicBezTo>
                    <a:pt x="724" y="706"/>
                    <a:pt x="695" y="779"/>
                    <a:pt x="642" y="835"/>
                  </a:cubicBezTo>
                  <a:cubicBezTo>
                    <a:pt x="642" y="833"/>
                    <a:pt x="642" y="832"/>
                    <a:pt x="642" y="830"/>
                  </a:cubicBezTo>
                  <a:cubicBezTo>
                    <a:pt x="642" y="709"/>
                    <a:pt x="543" y="610"/>
                    <a:pt x="422" y="610"/>
                  </a:cubicBezTo>
                  <a:cubicBezTo>
                    <a:pt x="301" y="610"/>
                    <a:pt x="202" y="709"/>
                    <a:pt x="202" y="830"/>
                  </a:cubicBezTo>
                  <a:cubicBezTo>
                    <a:pt x="202" y="831"/>
                    <a:pt x="202" y="832"/>
                    <a:pt x="202" y="833"/>
                  </a:cubicBezTo>
                  <a:cubicBezTo>
                    <a:pt x="151" y="778"/>
                    <a:pt x="120" y="704"/>
                    <a:pt x="120" y="623"/>
                  </a:cubicBezTo>
                  <a:cubicBezTo>
                    <a:pt x="120" y="526"/>
                    <a:pt x="158" y="434"/>
                    <a:pt x="227" y="365"/>
                  </a:cubicBezTo>
                  <a:cubicBezTo>
                    <a:pt x="422" y="170"/>
                    <a:pt x="422" y="170"/>
                    <a:pt x="422" y="170"/>
                  </a:cubicBezTo>
                  <a:cubicBezTo>
                    <a:pt x="617" y="365"/>
                    <a:pt x="617" y="365"/>
                    <a:pt x="617" y="365"/>
                  </a:cubicBezTo>
                  <a:cubicBezTo>
                    <a:pt x="686" y="434"/>
                    <a:pt x="724" y="526"/>
                    <a:pt x="724" y="623"/>
                  </a:cubicBezTo>
                  <a:lnTo>
                    <a:pt x="724" y="6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chemeClr val="bg1"/>
                </a:solidFill>
              </a:endParaRPr>
            </a:p>
          </p:txBody>
        </p:sp>
      </p:grpSp>
      <p:sp>
        <p:nvSpPr>
          <p:cNvPr id="87" name="Freeform 10"/>
          <p:cNvSpPr>
            <a:spLocks noEditPoints="1"/>
          </p:cNvSpPr>
          <p:nvPr/>
        </p:nvSpPr>
        <p:spPr bwMode="auto">
          <a:xfrm>
            <a:off x="2456434" y="1236157"/>
            <a:ext cx="672570" cy="699429"/>
          </a:xfrm>
          <a:custGeom>
            <a:avLst/>
            <a:gdLst>
              <a:gd name="T0" fmla="*/ 160 w 160"/>
              <a:gd name="T1" fmla="*/ 22 h 166"/>
              <a:gd name="T2" fmla="*/ 80 w 160"/>
              <a:gd name="T3" fmla="*/ 0 h 166"/>
              <a:gd name="T4" fmla="*/ 0 w 160"/>
              <a:gd name="T5" fmla="*/ 22 h 166"/>
              <a:gd name="T6" fmla="*/ 6 w 160"/>
              <a:gd name="T7" fmla="*/ 31 h 166"/>
              <a:gd name="T8" fmla="*/ 61 w 160"/>
              <a:gd name="T9" fmla="*/ 107 h 166"/>
              <a:gd name="T10" fmla="*/ 61 w 160"/>
              <a:gd name="T11" fmla="*/ 163 h 166"/>
              <a:gd name="T12" fmla="*/ 61 w 160"/>
              <a:gd name="T13" fmla="*/ 166 h 166"/>
              <a:gd name="T14" fmla="*/ 64 w 160"/>
              <a:gd name="T15" fmla="*/ 166 h 166"/>
              <a:gd name="T16" fmla="*/ 66 w 160"/>
              <a:gd name="T17" fmla="*/ 166 h 166"/>
              <a:gd name="T18" fmla="*/ 99 w 160"/>
              <a:gd name="T19" fmla="*/ 132 h 166"/>
              <a:gd name="T20" fmla="*/ 99 w 160"/>
              <a:gd name="T21" fmla="*/ 107 h 166"/>
              <a:gd name="T22" fmla="*/ 154 w 160"/>
              <a:gd name="T23" fmla="*/ 31 h 166"/>
              <a:gd name="T24" fmla="*/ 160 w 160"/>
              <a:gd name="T25" fmla="*/ 22 h 166"/>
              <a:gd name="T26" fmla="*/ 80 w 160"/>
              <a:gd name="T27" fmla="*/ 6 h 166"/>
              <a:gd name="T28" fmla="*/ 154 w 160"/>
              <a:gd name="T29" fmla="*/ 22 h 166"/>
              <a:gd name="T30" fmla="*/ 80 w 160"/>
              <a:gd name="T31" fmla="*/ 38 h 166"/>
              <a:gd name="T32" fmla="*/ 6 w 160"/>
              <a:gd name="T33" fmla="*/ 22 h 166"/>
              <a:gd name="T34" fmla="*/ 80 w 160"/>
              <a:gd name="T35" fmla="*/ 6 h 166"/>
              <a:gd name="T36" fmla="*/ 80 w 160"/>
              <a:gd name="T37" fmla="*/ 6 h 166"/>
              <a:gd name="T38" fmla="*/ 80 w 160"/>
              <a:gd name="T39" fmla="*/ 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166">
                <a:moveTo>
                  <a:pt x="160" y="22"/>
                </a:moveTo>
                <a:cubicBezTo>
                  <a:pt x="160" y="8"/>
                  <a:pt x="120" y="0"/>
                  <a:pt x="80" y="0"/>
                </a:cubicBezTo>
                <a:cubicBezTo>
                  <a:pt x="40" y="0"/>
                  <a:pt x="0" y="8"/>
                  <a:pt x="0" y="22"/>
                </a:cubicBezTo>
                <a:cubicBezTo>
                  <a:pt x="0" y="26"/>
                  <a:pt x="2" y="29"/>
                  <a:pt x="6" y="3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63"/>
                  <a:pt x="61" y="163"/>
                  <a:pt x="61" y="163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4" y="166"/>
                  <a:pt x="64" y="166"/>
                  <a:pt x="64" y="166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8" y="29"/>
                  <a:pt x="160" y="26"/>
                  <a:pt x="160" y="22"/>
                </a:cubicBezTo>
                <a:close/>
                <a:moveTo>
                  <a:pt x="80" y="6"/>
                </a:moveTo>
                <a:cubicBezTo>
                  <a:pt x="125" y="6"/>
                  <a:pt x="154" y="16"/>
                  <a:pt x="154" y="22"/>
                </a:cubicBezTo>
                <a:cubicBezTo>
                  <a:pt x="154" y="29"/>
                  <a:pt x="125" y="38"/>
                  <a:pt x="80" y="38"/>
                </a:cubicBezTo>
                <a:cubicBezTo>
                  <a:pt x="35" y="38"/>
                  <a:pt x="6" y="29"/>
                  <a:pt x="6" y="22"/>
                </a:cubicBezTo>
                <a:cubicBezTo>
                  <a:pt x="6" y="16"/>
                  <a:pt x="35" y="6"/>
                  <a:pt x="80" y="6"/>
                </a:cubicBezTo>
                <a:close/>
                <a:moveTo>
                  <a:pt x="80" y="6"/>
                </a:moveTo>
                <a:cubicBezTo>
                  <a:pt x="80" y="6"/>
                  <a:pt x="80" y="6"/>
                  <a:pt x="80" y="6"/>
                </a:cubicBezTo>
              </a:path>
            </a:pathLst>
          </a:custGeom>
          <a:solidFill>
            <a:srgbClr val="E7B8B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650853" y="1437490"/>
            <a:ext cx="2837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200" b="1" dirty="0"/>
              <a:t>URL</a:t>
            </a:r>
          </a:p>
        </p:txBody>
      </p:sp>
      <p:sp>
        <p:nvSpPr>
          <p:cNvPr id="92" name="Freeform 14"/>
          <p:cNvSpPr>
            <a:spLocks noEditPoints="1"/>
          </p:cNvSpPr>
          <p:nvPr/>
        </p:nvSpPr>
        <p:spPr bwMode="auto">
          <a:xfrm>
            <a:off x="4129656" y="1271852"/>
            <a:ext cx="702185" cy="700238"/>
          </a:xfrm>
          <a:custGeom>
            <a:avLst/>
            <a:gdLst>
              <a:gd name="T0" fmla="*/ 1042 w 1061"/>
              <a:gd name="T1" fmla="*/ 974 h 1056"/>
              <a:gd name="T2" fmla="*/ 907 w 1061"/>
              <a:gd name="T3" fmla="*/ 839 h 1056"/>
              <a:gd name="T4" fmla="*/ 960 w 1061"/>
              <a:gd name="T5" fmla="*/ 672 h 1056"/>
              <a:gd name="T6" fmla="*/ 864 w 1061"/>
              <a:gd name="T7" fmla="*/ 458 h 1056"/>
              <a:gd name="T8" fmla="*/ 864 w 1061"/>
              <a:gd name="T9" fmla="*/ 240 h 1056"/>
              <a:gd name="T10" fmla="*/ 816 w 1061"/>
              <a:gd name="T11" fmla="*/ 192 h 1056"/>
              <a:gd name="T12" fmla="*/ 672 w 1061"/>
              <a:gd name="T13" fmla="*/ 192 h 1056"/>
              <a:gd name="T14" fmla="*/ 672 w 1061"/>
              <a:gd name="T15" fmla="*/ 48 h 1056"/>
              <a:gd name="T16" fmla="*/ 624 w 1061"/>
              <a:gd name="T17" fmla="*/ 0 h 1056"/>
              <a:gd name="T18" fmla="*/ 240 w 1061"/>
              <a:gd name="T19" fmla="*/ 0 h 1056"/>
              <a:gd name="T20" fmla="*/ 192 w 1061"/>
              <a:gd name="T21" fmla="*/ 48 h 1056"/>
              <a:gd name="T22" fmla="*/ 192 w 1061"/>
              <a:gd name="T23" fmla="*/ 192 h 1056"/>
              <a:gd name="T24" fmla="*/ 48 w 1061"/>
              <a:gd name="T25" fmla="*/ 192 h 1056"/>
              <a:gd name="T26" fmla="*/ 0 w 1061"/>
              <a:gd name="T27" fmla="*/ 240 h 1056"/>
              <a:gd name="T28" fmla="*/ 0 w 1061"/>
              <a:gd name="T29" fmla="*/ 752 h 1056"/>
              <a:gd name="T30" fmla="*/ 48 w 1061"/>
              <a:gd name="T31" fmla="*/ 800 h 1056"/>
              <a:gd name="T32" fmla="*/ 414 w 1061"/>
              <a:gd name="T33" fmla="*/ 800 h 1056"/>
              <a:gd name="T34" fmla="*/ 672 w 1061"/>
              <a:gd name="T35" fmla="*/ 960 h 1056"/>
              <a:gd name="T36" fmla="*/ 839 w 1061"/>
              <a:gd name="T37" fmla="*/ 907 h 1056"/>
              <a:gd name="T38" fmla="*/ 974 w 1061"/>
              <a:gd name="T39" fmla="*/ 1042 h 1056"/>
              <a:gd name="T40" fmla="*/ 1008 w 1061"/>
              <a:gd name="T41" fmla="*/ 1056 h 1056"/>
              <a:gd name="T42" fmla="*/ 1042 w 1061"/>
              <a:gd name="T43" fmla="*/ 1042 h 1056"/>
              <a:gd name="T44" fmla="*/ 1042 w 1061"/>
              <a:gd name="T45" fmla="*/ 974 h 1056"/>
              <a:gd name="T46" fmla="*/ 288 w 1061"/>
              <a:gd name="T47" fmla="*/ 96 h 1056"/>
              <a:gd name="T48" fmla="*/ 576 w 1061"/>
              <a:gd name="T49" fmla="*/ 96 h 1056"/>
              <a:gd name="T50" fmla="*/ 576 w 1061"/>
              <a:gd name="T51" fmla="*/ 192 h 1056"/>
              <a:gd name="T52" fmla="*/ 288 w 1061"/>
              <a:gd name="T53" fmla="*/ 192 h 1056"/>
              <a:gd name="T54" fmla="*/ 288 w 1061"/>
              <a:gd name="T55" fmla="*/ 96 h 1056"/>
              <a:gd name="T56" fmla="*/ 96 w 1061"/>
              <a:gd name="T57" fmla="*/ 704 h 1056"/>
              <a:gd name="T58" fmla="*/ 96 w 1061"/>
              <a:gd name="T59" fmla="*/ 288 h 1056"/>
              <a:gd name="T60" fmla="*/ 768 w 1061"/>
              <a:gd name="T61" fmla="*/ 288 h 1056"/>
              <a:gd name="T62" fmla="*/ 768 w 1061"/>
              <a:gd name="T63" fmla="*/ 400 h 1056"/>
              <a:gd name="T64" fmla="*/ 672 w 1061"/>
              <a:gd name="T65" fmla="*/ 384 h 1056"/>
              <a:gd name="T66" fmla="*/ 384 w 1061"/>
              <a:gd name="T67" fmla="*/ 672 h 1056"/>
              <a:gd name="T68" fmla="*/ 386 w 1061"/>
              <a:gd name="T69" fmla="*/ 704 h 1056"/>
              <a:gd name="T70" fmla="*/ 96 w 1061"/>
              <a:gd name="T71" fmla="*/ 704 h 1056"/>
              <a:gd name="T72" fmla="*/ 480 w 1061"/>
              <a:gd name="T73" fmla="*/ 672 h 1056"/>
              <a:gd name="T74" fmla="*/ 672 w 1061"/>
              <a:gd name="T75" fmla="*/ 480 h 1056"/>
              <a:gd name="T76" fmla="*/ 864 w 1061"/>
              <a:gd name="T77" fmla="*/ 672 h 1056"/>
              <a:gd name="T78" fmla="*/ 672 w 1061"/>
              <a:gd name="T79" fmla="*/ 864 h 1056"/>
              <a:gd name="T80" fmla="*/ 480 w 1061"/>
              <a:gd name="T81" fmla="*/ 672 h 1056"/>
              <a:gd name="T82" fmla="*/ 480 w 1061"/>
              <a:gd name="T83" fmla="*/ 672 h 1056"/>
              <a:gd name="T84" fmla="*/ 480 w 1061"/>
              <a:gd name="T85" fmla="*/ 672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61" h="1056">
                <a:moveTo>
                  <a:pt x="1042" y="974"/>
                </a:moveTo>
                <a:cubicBezTo>
                  <a:pt x="907" y="839"/>
                  <a:pt x="907" y="839"/>
                  <a:pt x="907" y="839"/>
                </a:cubicBezTo>
                <a:cubicBezTo>
                  <a:pt x="940" y="792"/>
                  <a:pt x="960" y="734"/>
                  <a:pt x="960" y="672"/>
                </a:cubicBezTo>
                <a:cubicBezTo>
                  <a:pt x="960" y="587"/>
                  <a:pt x="923" y="510"/>
                  <a:pt x="864" y="458"/>
                </a:cubicBezTo>
                <a:cubicBezTo>
                  <a:pt x="864" y="240"/>
                  <a:pt x="864" y="240"/>
                  <a:pt x="864" y="240"/>
                </a:cubicBezTo>
                <a:cubicBezTo>
                  <a:pt x="864" y="213"/>
                  <a:pt x="843" y="192"/>
                  <a:pt x="816" y="192"/>
                </a:cubicBezTo>
                <a:cubicBezTo>
                  <a:pt x="672" y="192"/>
                  <a:pt x="672" y="192"/>
                  <a:pt x="672" y="192"/>
                </a:cubicBezTo>
                <a:cubicBezTo>
                  <a:pt x="672" y="48"/>
                  <a:pt x="672" y="48"/>
                  <a:pt x="672" y="48"/>
                </a:cubicBezTo>
                <a:cubicBezTo>
                  <a:pt x="672" y="21"/>
                  <a:pt x="651" y="0"/>
                  <a:pt x="624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13" y="0"/>
                  <a:pt x="192" y="21"/>
                  <a:pt x="192" y="48"/>
                </a:cubicBezTo>
                <a:cubicBezTo>
                  <a:pt x="192" y="192"/>
                  <a:pt x="192" y="192"/>
                  <a:pt x="192" y="192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21" y="192"/>
                  <a:pt x="0" y="213"/>
                  <a:pt x="0" y="240"/>
                </a:cubicBezTo>
                <a:cubicBezTo>
                  <a:pt x="0" y="752"/>
                  <a:pt x="0" y="752"/>
                  <a:pt x="0" y="752"/>
                </a:cubicBezTo>
                <a:cubicBezTo>
                  <a:pt x="0" y="779"/>
                  <a:pt x="21" y="800"/>
                  <a:pt x="48" y="800"/>
                </a:cubicBezTo>
                <a:cubicBezTo>
                  <a:pt x="414" y="800"/>
                  <a:pt x="414" y="800"/>
                  <a:pt x="414" y="800"/>
                </a:cubicBezTo>
                <a:cubicBezTo>
                  <a:pt x="461" y="895"/>
                  <a:pt x="559" y="960"/>
                  <a:pt x="672" y="960"/>
                </a:cubicBezTo>
                <a:cubicBezTo>
                  <a:pt x="734" y="960"/>
                  <a:pt x="792" y="940"/>
                  <a:pt x="839" y="907"/>
                </a:cubicBezTo>
                <a:cubicBezTo>
                  <a:pt x="974" y="1042"/>
                  <a:pt x="974" y="1042"/>
                  <a:pt x="974" y="1042"/>
                </a:cubicBezTo>
                <a:cubicBezTo>
                  <a:pt x="983" y="1051"/>
                  <a:pt x="996" y="1056"/>
                  <a:pt x="1008" y="1056"/>
                </a:cubicBezTo>
                <a:cubicBezTo>
                  <a:pt x="1020" y="1056"/>
                  <a:pt x="1033" y="1051"/>
                  <a:pt x="1042" y="1042"/>
                </a:cubicBezTo>
                <a:cubicBezTo>
                  <a:pt x="1061" y="1023"/>
                  <a:pt x="1061" y="993"/>
                  <a:pt x="1042" y="974"/>
                </a:cubicBezTo>
                <a:close/>
                <a:moveTo>
                  <a:pt x="288" y="96"/>
                </a:moveTo>
                <a:cubicBezTo>
                  <a:pt x="576" y="96"/>
                  <a:pt x="576" y="96"/>
                  <a:pt x="576" y="96"/>
                </a:cubicBezTo>
                <a:cubicBezTo>
                  <a:pt x="576" y="192"/>
                  <a:pt x="576" y="192"/>
                  <a:pt x="576" y="192"/>
                </a:cubicBezTo>
                <a:cubicBezTo>
                  <a:pt x="288" y="192"/>
                  <a:pt x="288" y="192"/>
                  <a:pt x="288" y="192"/>
                </a:cubicBezTo>
                <a:lnTo>
                  <a:pt x="288" y="96"/>
                </a:lnTo>
                <a:close/>
                <a:moveTo>
                  <a:pt x="96" y="704"/>
                </a:moveTo>
                <a:cubicBezTo>
                  <a:pt x="96" y="288"/>
                  <a:pt x="96" y="288"/>
                  <a:pt x="96" y="288"/>
                </a:cubicBezTo>
                <a:cubicBezTo>
                  <a:pt x="768" y="288"/>
                  <a:pt x="768" y="288"/>
                  <a:pt x="768" y="288"/>
                </a:cubicBezTo>
                <a:cubicBezTo>
                  <a:pt x="768" y="400"/>
                  <a:pt x="768" y="400"/>
                  <a:pt x="768" y="400"/>
                </a:cubicBezTo>
                <a:cubicBezTo>
                  <a:pt x="738" y="390"/>
                  <a:pt x="706" y="384"/>
                  <a:pt x="672" y="384"/>
                </a:cubicBezTo>
                <a:cubicBezTo>
                  <a:pt x="513" y="384"/>
                  <a:pt x="384" y="513"/>
                  <a:pt x="384" y="672"/>
                </a:cubicBezTo>
                <a:cubicBezTo>
                  <a:pt x="384" y="683"/>
                  <a:pt x="385" y="693"/>
                  <a:pt x="386" y="704"/>
                </a:cubicBezTo>
                <a:lnTo>
                  <a:pt x="96" y="704"/>
                </a:lnTo>
                <a:close/>
                <a:moveTo>
                  <a:pt x="480" y="672"/>
                </a:moveTo>
                <a:cubicBezTo>
                  <a:pt x="480" y="566"/>
                  <a:pt x="566" y="480"/>
                  <a:pt x="672" y="480"/>
                </a:cubicBezTo>
                <a:cubicBezTo>
                  <a:pt x="778" y="480"/>
                  <a:pt x="864" y="566"/>
                  <a:pt x="864" y="672"/>
                </a:cubicBezTo>
                <a:cubicBezTo>
                  <a:pt x="864" y="778"/>
                  <a:pt x="778" y="864"/>
                  <a:pt x="672" y="864"/>
                </a:cubicBezTo>
                <a:cubicBezTo>
                  <a:pt x="566" y="864"/>
                  <a:pt x="480" y="778"/>
                  <a:pt x="480" y="672"/>
                </a:cubicBezTo>
                <a:close/>
                <a:moveTo>
                  <a:pt x="480" y="672"/>
                </a:moveTo>
                <a:cubicBezTo>
                  <a:pt x="480" y="672"/>
                  <a:pt x="480" y="672"/>
                  <a:pt x="480" y="672"/>
                </a:cubicBezTo>
              </a:path>
            </a:pathLst>
          </a:custGeom>
          <a:solidFill>
            <a:srgbClr val="93CE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480748" y="1639219"/>
            <a:ext cx="20197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N" sz="1000" b="1" dirty="0">
                <a:solidFill>
                  <a:schemeClr val="bg1"/>
                </a:solidFill>
              </a:rPr>
              <a:t>SSL</a:t>
            </a:r>
          </a:p>
        </p:txBody>
      </p:sp>
      <p:grpSp>
        <p:nvGrpSpPr>
          <p:cNvPr id="99" name="Group 98"/>
          <p:cNvGrpSpPr/>
          <p:nvPr/>
        </p:nvGrpSpPr>
        <p:grpSpPr>
          <a:xfrm>
            <a:off x="5882479" y="1284081"/>
            <a:ext cx="606378" cy="602562"/>
            <a:chOff x="9329738" y="165100"/>
            <a:chExt cx="2017712" cy="2005013"/>
          </a:xfrm>
          <a:solidFill>
            <a:srgbClr val="FDD5B4"/>
          </a:solidFill>
        </p:grpSpPr>
        <p:sp>
          <p:nvSpPr>
            <p:cNvPr id="97" name="Freeform 18"/>
            <p:cNvSpPr>
              <a:spLocks noEditPoints="1"/>
            </p:cNvSpPr>
            <p:nvPr/>
          </p:nvSpPr>
          <p:spPr bwMode="auto">
            <a:xfrm>
              <a:off x="9617075" y="165100"/>
              <a:ext cx="1730375" cy="1730375"/>
            </a:xfrm>
            <a:custGeom>
              <a:avLst/>
              <a:gdLst>
                <a:gd name="T0" fmla="*/ 756 w 802"/>
                <a:gd name="T1" fmla="*/ 0 h 800"/>
                <a:gd name="T2" fmla="*/ 46 w 802"/>
                <a:gd name="T3" fmla="*/ 0 h 800"/>
                <a:gd name="T4" fmla="*/ 0 w 802"/>
                <a:gd name="T5" fmla="*/ 46 h 800"/>
                <a:gd name="T6" fmla="*/ 0 w 802"/>
                <a:gd name="T7" fmla="*/ 370 h 800"/>
                <a:gd name="T8" fmla="*/ 67 w 802"/>
                <a:gd name="T9" fmla="*/ 344 h 800"/>
                <a:gd name="T10" fmla="*/ 91 w 802"/>
                <a:gd name="T11" fmla="*/ 338 h 800"/>
                <a:gd name="T12" fmla="*/ 91 w 802"/>
                <a:gd name="T13" fmla="*/ 232 h 800"/>
                <a:gd name="T14" fmla="*/ 120 w 802"/>
                <a:gd name="T15" fmla="*/ 203 h 800"/>
                <a:gd name="T16" fmla="*/ 681 w 802"/>
                <a:gd name="T17" fmla="*/ 203 h 800"/>
                <a:gd name="T18" fmla="*/ 711 w 802"/>
                <a:gd name="T19" fmla="*/ 232 h 800"/>
                <a:gd name="T20" fmla="*/ 711 w 802"/>
                <a:gd name="T21" fmla="*/ 680 h 800"/>
                <a:gd name="T22" fmla="*/ 681 w 802"/>
                <a:gd name="T23" fmla="*/ 710 h 800"/>
                <a:gd name="T24" fmla="*/ 376 w 802"/>
                <a:gd name="T25" fmla="*/ 710 h 800"/>
                <a:gd name="T26" fmla="*/ 338 w 802"/>
                <a:gd name="T27" fmla="*/ 800 h 800"/>
                <a:gd name="T28" fmla="*/ 756 w 802"/>
                <a:gd name="T29" fmla="*/ 800 h 800"/>
                <a:gd name="T30" fmla="*/ 802 w 802"/>
                <a:gd name="T31" fmla="*/ 755 h 800"/>
                <a:gd name="T32" fmla="*/ 802 w 802"/>
                <a:gd name="T33" fmla="*/ 46 h 800"/>
                <a:gd name="T34" fmla="*/ 756 w 802"/>
                <a:gd name="T35" fmla="*/ 0 h 800"/>
                <a:gd name="T36" fmla="*/ 457 w 802"/>
                <a:gd name="T37" fmla="*/ 131 h 800"/>
                <a:gd name="T38" fmla="*/ 441 w 802"/>
                <a:gd name="T39" fmla="*/ 147 h 800"/>
                <a:gd name="T40" fmla="*/ 395 w 802"/>
                <a:gd name="T41" fmla="*/ 147 h 800"/>
                <a:gd name="T42" fmla="*/ 379 w 802"/>
                <a:gd name="T43" fmla="*/ 131 h 800"/>
                <a:gd name="T44" fmla="*/ 379 w 802"/>
                <a:gd name="T45" fmla="*/ 85 h 800"/>
                <a:gd name="T46" fmla="*/ 395 w 802"/>
                <a:gd name="T47" fmla="*/ 69 h 800"/>
                <a:gd name="T48" fmla="*/ 441 w 802"/>
                <a:gd name="T49" fmla="*/ 69 h 800"/>
                <a:gd name="T50" fmla="*/ 457 w 802"/>
                <a:gd name="T51" fmla="*/ 85 h 800"/>
                <a:gd name="T52" fmla="*/ 457 w 802"/>
                <a:gd name="T53" fmla="*/ 131 h 800"/>
                <a:gd name="T54" fmla="*/ 584 w 802"/>
                <a:gd name="T55" fmla="*/ 131 h 800"/>
                <a:gd name="T56" fmla="*/ 568 w 802"/>
                <a:gd name="T57" fmla="*/ 147 h 800"/>
                <a:gd name="T58" fmla="*/ 522 w 802"/>
                <a:gd name="T59" fmla="*/ 147 h 800"/>
                <a:gd name="T60" fmla="*/ 506 w 802"/>
                <a:gd name="T61" fmla="*/ 131 h 800"/>
                <a:gd name="T62" fmla="*/ 506 w 802"/>
                <a:gd name="T63" fmla="*/ 85 h 800"/>
                <a:gd name="T64" fmla="*/ 522 w 802"/>
                <a:gd name="T65" fmla="*/ 69 h 800"/>
                <a:gd name="T66" fmla="*/ 568 w 802"/>
                <a:gd name="T67" fmla="*/ 69 h 800"/>
                <a:gd name="T68" fmla="*/ 584 w 802"/>
                <a:gd name="T69" fmla="*/ 85 h 800"/>
                <a:gd name="T70" fmla="*/ 584 w 802"/>
                <a:gd name="T71" fmla="*/ 131 h 800"/>
                <a:gd name="T72" fmla="*/ 711 w 802"/>
                <a:gd name="T73" fmla="*/ 131 h 800"/>
                <a:gd name="T74" fmla="*/ 695 w 802"/>
                <a:gd name="T75" fmla="*/ 147 h 800"/>
                <a:gd name="T76" fmla="*/ 649 w 802"/>
                <a:gd name="T77" fmla="*/ 147 h 800"/>
                <a:gd name="T78" fmla="*/ 633 w 802"/>
                <a:gd name="T79" fmla="*/ 131 h 800"/>
                <a:gd name="T80" fmla="*/ 633 w 802"/>
                <a:gd name="T81" fmla="*/ 85 h 800"/>
                <a:gd name="T82" fmla="*/ 649 w 802"/>
                <a:gd name="T83" fmla="*/ 69 h 800"/>
                <a:gd name="T84" fmla="*/ 695 w 802"/>
                <a:gd name="T85" fmla="*/ 69 h 800"/>
                <a:gd name="T86" fmla="*/ 711 w 802"/>
                <a:gd name="T87" fmla="*/ 85 h 800"/>
                <a:gd name="T88" fmla="*/ 711 w 802"/>
                <a:gd name="T89" fmla="*/ 131 h 800"/>
                <a:gd name="T90" fmla="*/ 711 w 802"/>
                <a:gd name="T91" fmla="*/ 131 h 800"/>
                <a:gd name="T92" fmla="*/ 711 w 802"/>
                <a:gd name="T93" fmla="*/ 131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2" h="800">
                  <a:moveTo>
                    <a:pt x="75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0"/>
                    <a:pt x="0" y="46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67" y="344"/>
                    <a:pt x="67" y="344"/>
                    <a:pt x="67" y="344"/>
                  </a:cubicBezTo>
                  <a:cubicBezTo>
                    <a:pt x="75" y="341"/>
                    <a:pt x="83" y="339"/>
                    <a:pt x="91" y="338"/>
                  </a:cubicBezTo>
                  <a:cubicBezTo>
                    <a:pt x="91" y="232"/>
                    <a:pt x="91" y="232"/>
                    <a:pt x="91" y="232"/>
                  </a:cubicBezTo>
                  <a:cubicBezTo>
                    <a:pt x="91" y="216"/>
                    <a:pt x="104" y="203"/>
                    <a:pt x="120" y="203"/>
                  </a:cubicBezTo>
                  <a:cubicBezTo>
                    <a:pt x="681" y="203"/>
                    <a:pt x="681" y="203"/>
                    <a:pt x="681" y="203"/>
                  </a:cubicBezTo>
                  <a:cubicBezTo>
                    <a:pt x="698" y="203"/>
                    <a:pt x="711" y="216"/>
                    <a:pt x="711" y="232"/>
                  </a:cubicBezTo>
                  <a:cubicBezTo>
                    <a:pt x="711" y="680"/>
                    <a:pt x="711" y="680"/>
                    <a:pt x="711" y="680"/>
                  </a:cubicBezTo>
                  <a:cubicBezTo>
                    <a:pt x="711" y="696"/>
                    <a:pt x="698" y="710"/>
                    <a:pt x="681" y="710"/>
                  </a:cubicBezTo>
                  <a:cubicBezTo>
                    <a:pt x="376" y="710"/>
                    <a:pt x="376" y="710"/>
                    <a:pt x="376" y="710"/>
                  </a:cubicBezTo>
                  <a:cubicBezTo>
                    <a:pt x="365" y="741"/>
                    <a:pt x="352" y="772"/>
                    <a:pt x="338" y="800"/>
                  </a:cubicBezTo>
                  <a:cubicBezTo>
                    <a:pt x="756" y="800"/>
                    <a:pt x="756" y="800"/>
                    <a:pt x="756" y="800"/>
                  </a:cubicBezTo>
                  <a:cubicBezTo>
                    <a:pt x="781" y="800"/>
                    <a:pt x="802" y="780"/>
                    <a:pt x="802" y="755"/>
                  </a:cubicBezTo>
                  <a:cubicBezTo>
                    <a:pt x="802" y="46"/>
                    <a:pt x="802" y="46"/>
                    <a:pt x="802" y="46"/>
                  </a:cubicBezTo>
                  <a:cubicBezTo>
                    <a:pt x="802" y="20"/>
                    <a:pt x="781" y="0"/>
                    <a:pt x="756" y="0"/>
                  </a:cubicBezTo>
                  <a:close/>
                  <a:moveTo>
                    <a:pt x="457" y="131"/>
                  </a:moveTo>
                  <a:cubicBezTo>
                    <a:pt x="457" y="140"/>
                    <a:pt x="450" y="147"/>
                    <a:pt x="441" y="147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86" y="147"/>
                    <a:pt x="379" y="140"/>
                    <a:pt x="379" y="131"/>
                  </a:cubicBezTo>
                  <a:cubicBezTo>
                    <a:pt x="379" y="85"/>
                    <a:pt x="379" y="85"/>
                    <a:pt x="379" y="85"/>
                  </a:cubicBezTo>
                  <a:cubicBezTo>
                    <a:pt x="379" y="76"/>
                    <a:pt x="386" y="69"/>
                    <a:pt x="395" y="69"/>
                  </a:cubicBezTo>
                  <a:cubicBezTo>
                    <a:pt x="441" y="69"/>
                    <a:pt x="441" y="69"/>
                    <a:pt x="441" y="69"/>
                  </a:cubicBezTo>
                  <a:cubicBezTo>
                    <a:pt x="450" y="69"/>
                    <a:pt x="457" y="76"/>
                    <a:pt x="457" y="85"/>
                  </a:cubicBezTo>
                  <a:lnTo>
                    <a:pt x="457" y="131"/>
                  </a:lnTo>
                  <a:close/>
                  <a:moveTo>
                    <a:pt x="584" y="131"/>
                  </a:moveTo>
                  <a:cubicBezTo>
                    <a:pt x="584" y="140"/>
                    <a:pt x="577" y="147"/>
                    <a:pt x="568" y="147"/>
                  </a:cubicBezTo>
                  <a:cubicBezTo>
                    <a:pt x="522" y="147"/>
                    <a:pt x="522" y="147"/>
                    <a:pt x="522" y="147"/>
                  </a:cubicBezTo>
                  <a:cubicBezTo>
                    <a:pt x="513" y="147"/>
                    <a:pt x="506" y="140"/>
                    <a:pt x="506" y="131"/>
                  </a:cubicBezTo>
                  <a:cubicBezTo>
                    <a:pt x="506" y="85"/>
                    <a:pt x="506" y="85"/>
                    <a:pt x="506" y="85"/>
                  </a:cubicBezTo>
                  <a:cubicBezTo>
                    <a:pt x="506" y="76"/>
                    <a:pt x="513" y="69"/>
                    <a:pt x="522" y="69"/>
                  </a:cubicBezTo>
                  <a:cubicBezTo>
                    <a:pt x="568" y="69"/>
                    <a:pt x="568" y="69"/>
                    <a:pt x="568" y="69"/>
                  </a:cubicBezTo>
                  <a:cubicBezTo>
                    <a:pt x="577" y="69"/>
                    <a:pt x="584" y="76"/>
                    <a:pt x="584" y="85"/>
                  </a:cubicBezTo>
                  <a:lnTo>
                    <a:pt x="584" y="131"/>
                  </a:lnTo>
                  <a:close/>
                  <a:moveTo>
                    <a:pt x="711" y="131"/>
                  </a:moveTo>
                  <a:cubicBezTo>
                    <a:pt x="711" y="140"/>
                    <a:pt x="704" y="147"/>
                    <a:pt x="695" y="147"/>
                  </a:cubicBezTo>
                  <a:cubicBezTo>
                    <a:pt x="649" y="147"/>
                    <a:pt x="649" y="147"/>
                    <a:pt x="649" y="147"/>
                  </a:cubicBezTo>
                  <a:cubicBezTo>
                    <a:pt x="640" y="147"/>
                    <a:pt x="633" y="140"/>
                    <a:pt x="633" y="131"/>
                  </a:cubicBezTo>
                  <a:cubicBezTo>
                    <a:pt x="633" y="85"/>
                    <a:pt x="633" y="85"/>
                    <a:pt x="633" y="85"/>
                  </a:cubicBezTo>
                  <a:cubicBezTo>
                    <a:pt x="633" y="76"/>
                    <a:pt x="640" y="69"/>
                    <a:pt x="649" y="69"/>
                  </a:cubicBezTo>
                  <a:cubicBezTo>
                    <a:pt x="695" y="69"/>
                    <a:pt x="695" y="69"/>
                    <a:pt x="695" y="69"/>
                  </a:cubicBezTo>
                  <a:cubicBezTo>
                    <a:pt x="704" y="69"/>
                    <a:pt x="711" y="76"/>
                    <a:pt x="711" y="85"/>
                  </a:cubicBezTo>
                  <a:lnTo>
                    <a:pt x="711" y="131"/>
                  </a:lnTo>
                  <a:close/>
                  <a:moveTo>
                    <a:pt x="711" y="131"/>
                  </a:moveTo>
                  <a:cubicBezTo>
                    <a:pt x="711" y="131"/>
                    <a:pt x="711" y="131"/>
                    <a:pt x="711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19"/>
            <p:cNvSpPr>
              <a:spLocks noEditPoints="1"/>
            </p:cNvSpPr>
            <p:nvPr/>
          </p:nvSpPr>
          <p:spPr bwMode="auto">
            <a:xfrm>
              <a:off x="9329738" y="1030288"/>
              <a:ext cx="1049338" cy="1139825"/>
            </a:xfrm>
            <a:custGeom>
              <a:avLst/>
              <a:gdLst>
                <a:gd name="T0" fmla="*/ 448 w 486"/>
                <a:gd name="T1" fmla="*/ 74 h 527"/>
                <a:gd name="T2" fmla="*/ 263 w 486"/>
                <a:gd name="T3" fmla="*/ 4 h 527"/>
                <a:gd name="T4" fmla="*/ 243 w 486"/>
                <a:gd name="T5" fmla="*/ 0 h 527"/>
                <a:gd name="T6" fmla="*/ 223 w 486"/>
                <a:gd name="T7" fmla="*/ 4 h 527"/>
                <a:gd name="T8" fmla="*/ 38 w 486"/>
                <a:gd name="T9" fmla="*/ 74 h 527"/>
                <a:gd name="T10" fmla="*/ 2 w 486"/>
                <a:gd name="T11" fmla="*/ 132 h 527"/>
                <a:gd name="T12" fmla="*/ 243 w 486"/>
                <a:gd name="T13" fmla="*/ 527 h 527"/>
                <a:gd name="T14" fmla="*/ 484 w 486"/>
                <a:gd name="T15" fmla="*/ 132 h 527"/>
                <a:gd name="T16" fmla="*/ 448 w 486"/>
                <a:gd name="T17" fmla="*/ 74 h 527"/>
                <a:gd name="T18" fmla="*/ 448 w 486"/>
                <a:gd name="T19" fmla="*/ 74 h 527"/>
                <a:gd name="T20" fmla="*/ 448 w 486"/>
                <a:gd name="T21" fmla="*/ 7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527">
                  <a:moveTo>
                    <a:pt x="448" y="74"/>
                  </a:moveTo>
                  <a:cubicBezTo>
                    <a:pt x="263" y="4"/>
                    <a:pt x="263" y="4"/>
                    <a:pt x="263" y="4"/>
                  </a:cubicBezTo>
                  <a:cubicBezTo>
                    <a:pt x="256" y="1"/>
                    <a:pt x="250" y="0"/>
                    <a:pt x="243" y="0"/>
                  </a:cubicBezTo>
                  <a:cubicBezTo>
                    <a:pt x="236" y="0"/>
                    <a:pt x="229" y="1"/>
                    <a:pt x="223" y="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14" y="83"/>
                    <a:pt x="0" y="107"/>
                    <a:pt x="2" y="132"/>
                  </a:cubicBezTo>
                  <a:cubicBezTo>
                    <a:pt x="18" y="296"/>
                    <a:pt x="120" y="527"/>
                    <a:pt x="243" y="527"/>
                  </a:cubicBezTo>
                  <a:cubicBezTo>
                    <a:pt x="366" y="527"/>
                    <a:pt x="467" y="296"/>
                    <a:pt x="484" y="132"/>
                  </a:cubicBezTo>
                  <a:cubicBezTo>
                    <a:pt x="486" y="107"/>
                    <a:pt x="471" y="83"/>
                    <a:pt x="448" y="74"/>
                  </a:cubicBezTo>
                  <a:close/>
                  <a:moveTo>
                    <a:pt x="448" y="74"/>
                  </a:moveTo>
                  <a:cubicBezTo>
                    <a:pt x="448" y="74"/>
                    <a:pt x="448" y="74"/>
                    <a:pt x="448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schemeClr val="bg1"/>
                </a:solidFill>
              </a:endParaRPr>
            </a:p>
          </p:txBody>
        </p:sp>
      </p:grpSp>
      <p:sp>
        <p:nvSpPr>
          <p:cNvPr id="103" name="Freeform 23"/>
          <p:cNvSpPr>
            <a:spLocks noEditPoints="1"/>
          </p:cNvSpPr>
          <p:nvPr/>
        </p:nvSpPr>
        <p:spPr bwMode="auto">
          <a:xfrm>
            <a:off x="7713394" y="1225675"/>
            <a:ext cx="638126" cy="598913"/>
          </a:xfrm>
          <a:custGeom>
            <a:avLst/>
            <a:gdLst>
              <a:gd name="T0" fmla="*/ 153 w 262"/>
              <a:gd name="T1" fmla="*/ 64 h 245"/>
              <a:gd name="T2" fmla="*/ 131 w 262"/>
              <a:gd name="T3" fmla="*/ 0 h 245"/>
              <a:gd name="T4" fmla="*/ 108 w 262"/>
              <a:gd name="T5" fmla="*/ 64 h 245"/>
              <a:gd name="T6" fmla="*/ 0 w 262"/>
              <a:gd name="T7" fmla="*/ 71 h 245"/>
              <a:gd name="T8" fmla="*/ 7 w 262"/>
              <a:gd name="T9" fmla="*/ 245 h 245"/>
              <a:gd name="T10" fmla="*/ 262 w 262"/>
              <a:gd name="T11" fmla="*/ 238 h 245"/>
              <a:gd name="T12" fmla="*/ 255 w 262"/>
              <a:gd name="T13" fmla="*/ 64 h 245"/>
              <a:gd name="T14" fmla="*/ 142 w 262"/>
              <a:gd name="T15" fmla="*/ 22 h 245"/>
              <a:gd name="T16" fmla="*/ 120 w 262"/>
              <a:gd name="T17" fmla="*/ 22 h 245"/>
              <a:gd name="T18" fmla="*/ 92 w 262"/>
              <a:gd name="T19" fmla="*/ 220 h 245"/>
              <a:gd name="T20" fmla="*/ 25 w 262"/>
              <a:gd name="T21" fmla="*/ 207 h 245"/>
              <a:gd name="T22" fmla="*/ 92 w 262"/>
              <a:gd name="T23" fmla="*/ 220 h 245"/>
              <a:gd name="T24" fmla="*/ 25 w 262"/>
              <a:gd name="T25" fmla="*/ 185 h 245"/>
              <a:gd name="T26" fmla="*/ 92 w 262"/>
              <a:gd name="T27" fmla="*/ 172 h 245"/>
              <a:gd name="T28" fmla="*/ 115 w 262"/>
              <a:gd name="T29" fmla="*/ 149 h 245"/>
              <a:gd name="T30" fmla="*/ 25 w 262"/>
              <a:gd name="T31" fmla="*/ 136 h 245"/>
              <a:gd name="T32" fmla="*/ 115 w 262"/>
              <a:gd name="T33" fmla="*/ 149 h 245"/>
              <a:gd name="T34" fmla="*/ 224 w 262"/>
              <a:gd name="T35" fmla="*/ 223 h 245"/>
              <a:gd name="T36" fmla="*/ 206 w 262"/>
              <a:gd name="T37" fmla="*/ 191 h 245"/>
              <a:gd name="T38" fmla="*/ 179 w 262"/>
              <a:gd name="T39" fmla="*/ 186 h 245"/>
              <a:gd name="T40" fmla="*/ 161 w 262"/>
              <a:gd name="T41" fmla="*/ 197 h 245"/>
              <a:gd name="T42" fmla="*/ 155 w 262"/>
              <a:gd name="T43" fmla="*/ 223 h 245"/>
              <a:gd name="T44" fmla="*/ 150 w 262"/>
              <a:gd name="T45" fmla="*/ 132 h 245"/>
              <a:gd name="T46" fmla="*/ 234 w 262"/>
              <a:gd name="T47" fmla="*/ 223 h 245"/>
              <a:gd name="T48" fmla="*/ 237 w 262"/>
              <a:gd name="T49" fmla="*/ 112 h 245"/>
              <a:gd name="T50" fmla="*/ 18 w 262"/>
              <a:gd name="T51" fmla="*/ 105 h 245"/>
              <a:gd name="T52" fmla="*/ 25 w 262"/>
              <a:gd name="T53" fmla="*/ 86 h 245"/>
              <a:gd name="T54" fmla="*/ 108 w 262"/>
              <a:gd name="T55" fmla="*/ 99 h 245"/>
              <a:gd name="T56" fmla="*/ 153 w 262"/>
              <a:gd name="T57" fmla="*/ 86 h 245"/>
              <a:gd name="T58" fmla="*/ 244 w 262"/>
              <a:gd name="T59" fmla="*/ 93 h 245"/>
              <a:gd name="T60" fmla="*/ 176 w 262"/>
              <a:gd name="T61" fmla="*/ 174 h 245"/>
              <a:gd name="T62" fmla="*/ 204 w 262"/>
              <a:gd name="T63" fmla="*/ 174 h 245"/>
              <a:gd name="T64" fmla="*/ 205 w 262"/>
              <a:gd name="T65" fmla="*/ 167 h 245"/>
              <a:gd name="T66" fmla="*/ 196 w 262"/>
              <a:gd name="T67" fmla="*/ 148 h 245"/>
              <a:gd name="T68" fmla="*/ 191 w 262"/>
              <a:gd name="T69" fmla="*/ 143 h 245"/>
              <a:gd name="T70" fmla="*/ 191 w 262"/>
              <a:gd name="T71" fmla="*/ 143 h 245"/>
              <a:gd name="T72" fmla="*/ 187 w 262"/>
              <a:gd name="T73" fmla="*/ 147 h 245"/>
              <a:gd name="T74" fmla="*/ 187 w 262"/>
              <a:gd name="T75" fmla="*/ 146 h 245"/>
              <a:gd name="T76" fmla="*/ 176 w 262"/>
              <a:gd name="T77" fmla="*/ 156 h 245"/>
              <a:gd name="T78" fmla="*/ 175 w 262"/>
              <a:gd name="T79" fmla="*/ 171 h 245"/>
              <a:gd name="T80" fmla="*/ 189 w 262"/>
              <a:gd name="T81" fmla="*/ 144 h 245"/>
              <a:gd name="T82" fmla="*/ 188 w 262"/>
              <a:gd name="T83" fmla="*/ 146 h 245"/>
              <a:gd name="T84" fmla="*/ 189 w 262"/>
              <a:gd name="T85" fmla="*/ 14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2" h="245">
                <a:moveTo>
                  <a:pt x="255" y="64"/>
                </a:moveTo>
                <a:cubicBezTo>
                  <a:pt x="153" y="64"/>
                  <a:pt x="153" y="64"/>
                  <a:pt x="153" y="64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153" y="10"/>
                  <a:pt x="143" y="0"/>
                  <a:pt x="131" y="0"/>
                </a:cubicBezTo>
                <a:cubicBezTo>
                  <a:pt x="118" y="0"/>
                  <a:pt x="108" y="10"/>
                  <a:pt x="108" y="22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3" y="64"/>
                  <a:pt x="0" y="67"/>
                  <a:pt x="0" y="71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2"/>
                  <a:pt x="3" y="245"/>
                  <a:pt x="7" y="245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9" y="245"/>
                  <a:pt x="262" y="242"/>
                  <a:pt x="262" y="238"/>
                </a:cubicBezTo>
                <a:cubicBezTo>
                  <a:pt x="262" y="71"/>
                  <a:pt x="262" y="71"/>
                  <a:pt x="262" y="71"/>
                </a:cubicBezTo>
                <a:cubicBezTo>
                  <a:pt x="262" y="67"/>
                  <a:pt x="259" y="64"/>
                  <a:pt x="255" y="64"/>
                </a:cubicBezTo>
                <a:close/>
                <a:moveTo>
                  <a:pt x="131" y="11"/>
                </a:moveTo>
                <a:cubicBezTo>
                  <a:pt x="137" y="11"/>
                  <a:pt x="142" y="16"/>
                  <a:pt x="142" y="22"/>
                </a:cubicBezTo>
                <a:cubicBezTo>
                  <a:pt x="142" y="29"/>
                  <a:pt x="137" y="34"/>
                  <a:pt x="131" y="34"/>
                </a:cubicBezTo>
                <a:cubicBezTo>
                  <a:pt x="125" y="34"/>
                  <a:pt x="120" y="29"/>
                  <a:pt x="120" y="22"/>
                </a:cubicBezTo>
                <a:cubicBezTo>
                  <a:pt x="120" y="16"/>
                  <a:pt x="125" y="11"/>
                  <a:pt x="131" y="11"/>
                </a:cubicBezTo>
                <a:close/>
                <a:moveTo>
                  <a:pt x="92" y="220"/>
                </a:moveTo>
                <a:cubicBezTo>
                  <a:pt x="25" y="220"/>
                  <a:pt x="25" y="220"/>
                  <a:pt x="25" y="220"/>
                </a:cubicBezTo>
                <a:cubicBezTo>
                  <a:pt x="25" y="207"/>
                  <a:pt x="25" y="207"/>
                  <a:pt x="25" y="207"/>
                </a:cubicBezTo>
                <a:cubicBezTo>
                  <a:pt x="92" y="207"/>
                  <a:pt x="92" y="207"/>
                  <a:pt x="92" y="207"/>
                </a:cubicBezTo>
                <a:lnTo>
                  <a:pt x="92" y="220"/>
                </a:lnTo>
                <a:close/>
                <a:moveTo>
                  <a:pt x="92" y="185"/>
                </a:moveTo>
                <a:cubicBezTo>
                  <a:pt x="25" y="185"/>
                  <a:pt x="25" y="185"/>
                  <a:pt x="25" y="185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92" y="172"/>
                  <a:pt x="92" y="172"/>
                  <a:pt x="92" y="172"/>
                </a:cubicBezTo>
                <a:lnTo>
                  <a:pt x="92" y="185"/>
                </a:lnTo>
                <a:close/>
                <a:moveTo>
                  <a:pt x="115" y="149"/>
                </a:moveTo>
                <a:cubicBezTo>
                  <a:pt x="25" y="149"/>
                  <a:pt x="25" y="149"/>
                  <a:pt x="25" y="149"/>
                </a:cubicBezTo>
                <a:cubicBezTo>
                  <a:pt x="25" y="136"/>
                  <a:pt x="25" y="136"/>
                  <a:pt x="25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5" y="149"/>
                </a:lnTo>
                <a:close/>
                <a:moveTo>
                  <a:pt x="234" y="223"/>
                </a:moveTo>
                <a:cubicBezTo>
                  <a:pt x="224" y="223"/>
                  <a:pt x="224" y="223"/>
                  <a:pt x="224" y="223"/>
                </a:cubicBezTo>
                <a:cubicBezTo>
                  <a:pt x="225" y="211"/>
                  <a:pt x="220" y="198"/>
                  <a:pt x="220" y="198"/>
                </a:cubicBezTo>
                <a:cubicBezTo>
                  <a:pt x="218" y="194"/>
                  <a:pt x="206" y="191"/>
                  <a:pt x="206" y="191"/>
                </a:cubicBezTo>
                <a:cubicBezTo>
                  <a:pt x="200" y="188"/>
                  <a:pt x="200" y="186"/>
                  <a:pt x="200" y="186"/>
                </a:cubicBezTo>
                <a:cubicBezTo>
                  <a:pt x="188" y="210"/>
                  <a:pt x="179" y="186"/>
                  <a:pt x="179" y="186"/>
                </a:cubicBezTo>
                <a:cubicBezTo>
                  <a:pt x="179" y="189"/>
                  <a:pt x="166" y="193"/>
                  <a:pt x="166" y="193"/>
                </a:cubicBezTo>
                <a:cubicBezTo>
                  <a:pt x="163" y="195"/>
                  <a:pt x="161" y="197"/>
                  <a:pt x="161" y="197"/>
                </a:cubicBezTo>
                <a:cubicBezTo>
                  <a:pt x="156" y="204"/>
                  <a:pt x="155" y="222"/>
                  <a:pt x="155" y="222"/>
                </a:cubicBezTo>
                <a:cubicBezTo>
                  <a:pt x="155" y="222"/>
                  <a:pt x="155" y="222"/>
                  <a:pt x="155" y="223"/>
                </a:cubicBezTo>
                <a:cubicBezTo>
                  <a:pt x="150" y="223"/>
                  <a:pt x="150" y="223"/>
                  <a:pt x="150" y="223"/>
                </a:cubicBezTo>
                <a:cubicBezTo>
                  <a:pt x="150" y="132"/>
                  <a:pt x="150" y="132"/>
                  <a:pt x="150" y="132"/>
                </a:cubicBezTo>
                <a:cubicBezTo>
                  <a:pt x="234" y="132"/>
                  <a:pt x="234" y="132"/>
                  <a:pt x="234" y="132"/>
                </a:cubicBezTo>
                <a:lnTo>
                  <a:pt x="234" y="223"/>
                </a:lnTo>
                <a:close/>
                <a:moveTo>
                  <a:pt x="244" y="105"/>
                </a:moveTo>
                <a:cubicBezTo>
                  <a:pt x="244" y="109"/>
                  <a:pt x="241" y="112"/>
                  <a:pt x="237" y="112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21" y="112"/>
                  <a:pt x="18" y="109"/>
                  <a:pt x="18" y="105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89"/>
                  <a:pt x="21" y="86"/>
                  <a:pt x="25" y="86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153" y="99"/>
                  <a:pt x="153" y="99"/>
                  <a:pt x="153" y="99"/>
                </a:cubicBezTo>
                <a:cubicBezTo>
                  <a:pt x="153" y="86"/>
                  <a:pt x="153" y="86"/>
                  <a:pt x="153" y="86"/>
                </a:cubicBezTo>
                <a:cubicBezTo>
                  <a:pt x="237" y="86"/>
                  <a:pt x="237" y="86"/>
                  <a:pt x="237" y="86"/>
                </a:cubicBezTo>
                <a:cubicBezTo>
                  <a:pt x="241" y="86"/>
                  <a:pt x="244" y="89"/>
                  <a:pt x="244" y="93"/>
                </a:cubicBezTo>
                <a:lnTo>
                  <a:pt x="244" y="105"/>
                </a:lnTo>
                <a:close/>
                <a:moveTo>
                  <a:pt x="176" y="174"/>
                </a:moveTo>
                <a:cubicBezTo>
                  <a:pt x="177" y="181"/>
                  <a:pt x="184" y="189"/>
                  <a:pt x="190" y="189"/>
                </a:cubicBezTo>
                <a:cubicBezTo>
                  <a:pt x="196" y="189"/>
                  <a:pt x="203" y="181"/>
                  <a:pt x="204" y="174"/>
                </a:cubicBezTo>
                <a:cubicBezTo>
                  <a:pt x="204" y="174"/>
                  <a:pt x="205" y="173"/>
                  <a:pt x="205" y="171"/>
                </a:cubicBezTo>
                <a:cubicBezTo>
                  <a:pt x="205" y="171"/>
                  <a:pt x="207" y="166"/>
                  <a:pt x="205" y="167"/>
                </a:cubicBezTo>
                <a:cubicBezTo>
                  <a:pt x="205" y="165"/>
                  <a:pt x="207" y="157"/>
                  <a:pt x="203" y="152"/>
                </a:cubicBezTo>
                <a:cubicBezTo>
                  <a:pt x="203" y="152"/>
                  <a:pt x="201" y="150"/>
                  <a:pt x="196" y="148"/>
                </a:cubicBezTo>
                <a:cubicBezTo>
                  <a:pt x="194" y="147"/>
                  <a:pt x="194" y="147"/>
                  <a:pt x="194" y="147"/>
                </a:cubicBezTo>
                <a:cubicBezTo>
                  <a:pt x="193" y="147"/>
                  <a:pt x="191" y="145"/>
                  <a:pt x="191" y="143"/>
                </a:cubicBezTo>
                <a:cubicBezTo>
                  <a:pt x="191" y="143"/>
                  <a:pt x="190" y="144"/>
                  <a:pt x="190" y="145"/>
                </a:cubicBezTo>
                <a:cubicBezTo>
                  <a:pt x="190" y="144"/>
                  <a:pt x="190" y="143"/>
                  <a:pt x="191" y="143"/>
                </a:cubicBezTo>
                <a:cubicBezTo>
                  <a:pt x="191" y="143"/>
                  <a:pt x="190" y="143"/>
                  <a:pt x="190" y="144"/>
                </a:cubicBezTo>
                <a:cubicBezTo>
                  <a:pt x="189" y="144"/>
                  <a:pt x="188" y="145"/>
                  <a:pt x="187" y="147"/>
                </a:cubicBezTo>
                <a:cubicBezTo>
                  <a:pt x="187" y="147"/>
                  <a:pt x="187" y="147"/>
                  <a:pt x="187" y="147"/>
                </a:cubicBezTo>
                <a:cubicBezTo>
                  <a:pt x="187" y="147"/>
                  <a:pt x="187" y="146"/>
                  <a:pt x="187" y="146"/>
                </a:cubicBezTo>
                <a:cubicBezTo>
                  <a:pt x="186" y="146"/>
                  <a:pt x="185" y="146"/>
                  <a:pt x="185" y="146"/>
                </a:cubicBezTo>
                <a:cubicBezTo>
                  <a:pt x="185" y="146"/>
                  <a:pt x="178" y="149"/>
                  <a:pt x="176" y="156"/>
                </a:cubicBezTo>
                <a:cubicBezTo>
                  <a:pt x="176" y="156"/>
                  <a:pt x="174" y="158"/>
                  <a:pt x="176" y="167"/>
                </a:cubicBezTo>
                <a:cubicBezTo>
                  <a:pt x="174" y="166"/>
                  <a:pt x="175" y="171"/>
                  <a:pt x="175" y="171"/>
                </a:cubicBezTo>
                <a:cubicBezTo>
                  <a:pt x="175" y="173"/>
                  <a:pt x="176" y="174"/>
                  <a:pt x="176" y="174"/>
                </a:cubicBezTo>
                <a:close/>
                <a:moveTo>
                  <a:pt x="189" y="144"/>
                </a:moveTo>
                <a:cubicBezTo>
                  <a:pt x="189" y="145"/>
                  <a:pt x="189" y="145"/>
                  <a:pt x="189" y="146"/>
                </a:cubicBezTo>
                <a:cubicBezTo>
                  <a:pt x="188" y="146"/>
                  <a:pt x="188" y="146"/>
                  <a:pt x="188" y="146"/>
                </a:cubicBezTo>
                <a:cubicBezTo>
                  <a:pt x="188" y="145"/>
                  <a:pt x="189" y="145"/>
                  <a:pt x="189" y="144"/>
                </a:cubicBezTo>
                <a:close/>
                <a:moveTo>
                  <a:pt x="189" y="144"/>
                </a:moveTo>
                <a:cubicBezTo>
                  <a:pt x="189" y="144"/>
                  <a:pt x="189" y="144"/>
                  <a:pt x="189" y="144"/>
                </a:cubicBezTo>
              </a:path>
            </a:pathLst>
          </a:custGeom>
          <a:solidFill>
            <a:srgbClr val="B2A2C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0785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4994" y="167397"/>
            <a:ext cx="7538400" cy="400099"/>
          </a:xfrm>
        </p:spPr>
        <p:txBody>
          <a:bodyPr/>
          <a:lstStyle/>
          <a:p>
            <a:pPr defTabSz="914286"/>
            <a:r>
              <a:rPr lang="en-IN" sz="2000" dirty="0">
                <a:solidFill>
                  <a:schemeClr val="bg1"/>
                </a:solidFill>
                <a:latin typeface="TheSansOffice" panose="020B0503040302060204" pitchFamily="34" charset="0"/>
              </a:rPr>
              <a:t>Sify's SD-WAN PLATFORMS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B8B4B25-66E9-938A-8EA7-F0CC22DD9FAE}"/>
              </a:ext>
            </a:extLst>
          </p:cNvPr>
          <p:cNvGrpSpPr/>
          <p:nvPr/>
        </p:nvGrpSpPr>
        <p:grpSpPr>
          <a:xfrm>
            <a:off x="349811" y="1651635"/>
            <a:ext cx="8444377" cy="1478064"/>
            <a:chOff x="174994" y="1965960"/>
            <a:chExt cx="8444377" cy="1211580"/>
          </a:xfrm>
        </p:grpSpPr>
        <p:sp>
          <p:nvSpPr>
            <p:cNvPr id="59" name="Rounded Rectangle 18">
              <a:extLst>
                <a:ext uri="{FF2B5EF4-FFF2-40B4-BE49-F238E27FC236}">
                  <a16:creationId xmlns:a16="http://schemas.microsoft.com/office/drawing/2014/main" id="{BA22152F-9582-0A74-0562-5526DF7B4461}"/>
                </a:ext>
              </a:extLst>
            </p:cNvPr>
            <p:cNvSpPr/>
            <p:nvPr/>
          </p:nvSpPr>
          <p:spPr bwMode="auto">
            <a:xfrm>
              <a:off x="174994" y="1965960"/>
              <a:ext cx="1530416" cy="1211580"/>
            </a:xfrm>
            <a:prstGeom prst="roundRect">
              <a:avLst>
                <a:gd name="adj" fmla="val 777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HPE Silverpeak</a:t>
              </a:r>
            </a:p>
          </p:txBody>
        </p:sp>
        <p:sp>
          <p:nvSpPr>
            <p:cNvPr id="63" name="Rounded Rectangle 24">
              <a:extLst>
                <a:ext uri="{FF2B5EF4-FFF2-40B4-BE49-F238E27FC236}">
                  <a16:creationId xmlns:a16="http://schemas.microsoft.com/office/drawing/2014/main" id="{A38E951A-D2AE-D742-3DAD-369C86EE78AE}"/>
                </a:ext>
              </a:extLst>
            </p:cNvPr>
            <p:cNvSpPr/>
            <p:nvPr/>
          </p:nvSpPr>
          <p:spPr bwMode="auto">
            <a:xfrm>
              <a:off x="1898879" y="1965960"/>
              <a:ext cx="1531480" cy="1211580"/>
            </a:xfrm>
            <a:prstGeom prst="roundRect">
              <a:avLst>
                <a:gd name="adj" fmla="val 777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Fatpipe</a:t>
              </a:r>
            </a:p>
          </p:txBody>
        </p:sp>
        <p:sp>
          <p:nvSpPr>
            <p:cNvPr id="69" name="Rounded Rectangle 5">
              <a:extLst>
                <a:ext uri="{FF2B5EF4-FFF2-40B4-BE49-F238E27FC236}">
                  <a16:creationId xmlns:a16="http://schemas.microsoft.com/office/drawing/2014/main" id="{D2F0E6FD-19FD-4473-3737-1F1550BBE337}"/>
                </a:ext>
              </a:extLst>
            </p:cNvPr>
            <p:cNvSpPr/>
            <p:nvPr/>
          </p:nvSpPr>
          <p:spPr bwMode="auto">
            <a:xfrm>
              <a:off x="3629259" y="1965960"/>
              <a:ext cx="1530416" cy="1211580"/>
            </a:xfrm>
            <a:prstGeom prst="roundRect">
              <a:avLst>
                <a:gd name="adj" fmla="val 777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Cisco</a:t>
              </a:r>
            </a:p>
          </p:txBody>
        </p:sp>
        <p:sp>
          <p:nvSpPr>
            <p:cNvPr id="73" name="Rounded Rectangle 11">
              <a:extLst>
                <a:ext uri="{FF2B5EF4-FFF2-40B4-BE49-F238E27FC236}">
                  <a16:creationId xmlns:a16="http://schemas.microsoft.com/office/drawing/2014/main" id="{2ED0E606-71F4-312F-ACB6-F1593CD276A2}"/>
                </a:ext>
              </a:extLst>
            </p:cNvPr>
            <p:cNvSpPr/>
            <p:nvPr/>
          </p:nvSpPr>
          <p:spPr bwMode="auto">
            <a:xfrm>
              <a:off x="5358575" y="1965960"/>
              <a:ext cx="1531480" cy="1211580"/>
            </a:xfrm>
            <a:prstGeom prst="roundRect">
              <a:avLst>
                <a:gd name="adj" fmla="val 777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Versa</a:t>
              </a:r>
            </a:p>
          </p:txBody>
        </p:sp>
        <p:sp>
          <p:nvSpPr>
            <p:cNvPr id="78" name="Rounded Rectangle 18">
              <a:extLst>
                <a:ext uri="{FF2B5EF4-FFF2-40B4-BE49-F238E27FC236}">
                  <a16:creationId xmlns:a16="http://schemas.microsoft.com/office/drawing/2014/main" id="{241B0ECD-A222-F7E1-D8C9-FA62E54B01D9}"/>
                </a:ext>
              </a:extLst>
            </p:cNvPr>
            <p:cNvSpPr/>
            <p:nvPr/>
          </p:nvSpPr>
          <p:spPr bwMode="auto">
            <a:xfrm>
              <a:off x="7088955" y="1965960"/>
              <a:ext cx="1530416" cy="1211580"/>
            </a:xfrm>
            <a:prstGeom prst="roundRect">
              <a:avLst>
                <a:gd name="adj" fmla="val 777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Fortinet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161766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AC867-2AAB-4F07-9BE6-37F03AEC2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129" y="76491"/>
            <a:ext cx="7538400" cy="461655"/>
          </a:xfrm>
        </p:spPr>
        <p:txBody>
          <a:bodyPr/>
          <a:lstStyle/>
          <a:p>
            <a:r>
              <a:rPr lang="en-IN" b="0" spc="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N" sz="2000" dirty="0">
                <a:latin typeface="TheSansOffice" panose="020B0503040302060204"/>
              </a:rPr>
              <a:t>VERSA MANAGED SD-WAN FEATURE tierS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0B5267-2E13-4066-98BC-B7B49824CD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713116"/>
              </p:ext>
            </p:extLst>
          </p:nvPr>
        </p:nvGraphicFramePr>
        <p:xfrm>
          <a:off x="323850" y="1025525"/>
          <a:ext cx="8412163" cy="2821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D889CFE3-A503-479C-823C-A1CFFE54C725}"/>
              </a:ext>
            </a:extLst>
          </p:cNvPr>
          <p:cNvSpPr/>
          <p:nvPr/>
        </p:nvSpPr>
        <p:spPr>
          <a:xfrm>
            <a:off x="299369" y="4117975"/>
            <a:ext cx="8436644" cy="49655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Subscription Model: Per Site Annual Recurring Charges</a:t>
            </a:r>
          </a:p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Includes- Edge CPEs, Platform Feature Subscription, Control Components and Managed Services</a:t>
            </a:r>
          </a:p>
        </p:txBody>
      </p:sp>
    </p:spTree>
    <p:extLst>
      <p:ext uri="{BB962C8B-B14F-4D97-AF65-F5344CB8AC3E}">
        <p14:creationId xmlns:p14="http://schemas.microsoft.com/office/powerpoint/2010/main" val="1889628100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pjfBglRwLOUFaYgfd.XQ"/>
</p:tagLst>
</file>

<file path=ppt/theme/theme1.xml><?xml version="1.0" encoding="utf-8"?>
<a:theme xmlns:a="http://schemas.openxmlformats.org/drawingml/2006/main" name="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2.xml><?xml version="1.0" encoding="utf-8"?>
<a:theme xmlns:a="http://schemas.openxmlformats.org/drawingml/2006/main" name="1_Sify Theme Nov2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fy New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fy Theme 11102018" id="{5D34ADB0-9B4B-4AC9-89EB-6B867DA4F5E7}" vid="{13943DAD-321F-49F1-803A-50B168C71F3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499AD8BA63924692DA443767D49F52" ma:contentTypeVersion="22" ma:contentTypeDescription="Create a new document." ma:contentTypeScope="" ma:versionID="4665f7074d3c2e7f3e14808e8efd724f">
  <xsd:schema xmlns:xsd="http://www.w3.org/2001/XMLSchema" xmlns:xs="http://www.w3.org/2001/XMLSchema" xmlns:p="http://schemas.microsoft.com/office/2006/metadata/properties" xmlns:ns2="a9737608-6411-43df-b6f7-623960834065" xmlns:ns3="f88915e0-1670-401d-a4a3-4cd49bc9dada" xmlns:ns4="a34cfb6f-27f8-4094-9ca9-c60d4da75307" xmlns:ns6="19fbf001-7c56-4287-9c67-21e757b4767a" targetNamespace="http://schemas.microsoft.com/office/2006/metadata/properties" ma:root="true" ma:fieldsID="ef1e91a6579072d4d485de2e0badc096" ns2:_="" ns3:_="" ns4:_="" ns6:_="">
    <xsd:import namespace="a9737608-6411-43df-b6f7-623960834065"/>
    <xsd:import namespace="f88915e0-1670-401d-a4a3-4cd49bc9dada"/>
    <xsd:import namespace="a34cfb6f-27f8-4094-9ca9-c60d4da75307"/>
    <xsd:import namespace="19fbf001-7c56-4287-9c67-21e757b4767a"/>
    <xsd:element name="properties">
      <xsd:complexType>
        <xsd:sequence>
          <xsd:element name="documentManagement">
            <xsd:complexType>
              <xsd:all>
                <xsd:element ref="ns2:Produce_x0020_Name_x003a_"/>
                <xsd:element ref="ns2:Document_x0020_Category"/>
                <xsd:element ref="ns2:Notes_x003a_"/>
                <xsd:element ref="ns2:Key_x0020_Words_x003a_"/>
                <xsd:element ref="ns3:SharedWithUsers" minOccurs="0"/>
                <xsd:element ref="ns4:SharingHintHash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6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737608-6411-43df-b6f7-623960834065" elementFormDefault="qualified">
    <xsd:import namespace="http://schemas.microsoft.com/office/2006/documentManagement/types"/>
    <xsd:import namespace="http://schemas.microsoft.com/office/infopath/2007/PartnerControls"/>
    <xsd:element name="Produce_x0020_Name_x003a_" ma:index="8" ma:displayName="Product Name:" ma:internalName="Produce_x0020_Name_x003a_">
      <xsd:simpleType>
        <xsd:restriction base="dms:Text">
          <xsd:maxLength value="255"/>
        </xsd:restriction>
      </xsd:simpleType>
    </xsd:element>
    <xsd:element name="Document_x0020_Category" ma:index="9" ma:displayName="Document Category" ma:default="Client: Overview presentation" ma:format="Dropdown" ma:internalName="Document_x0020_Category">
      <xsd:simpleType>
        <xsd:restriction base="dms:Choice">
          <xsd:enumeration value="Client: Overview presentation"/>
          <xsd:enumeration value="Client: Product Brochure"/>
          <xsd:enumeration value="Client: Case study"/>
          <xsd:enumeration value="Internal: Sales Guide"/>
          <xsd:enumeration value="Internal: SFA Checklist"/>
          <xsd:enumeration value="Internal: Pricing Mechanism"/>
          <xsd:enumeration value="Internal: Elevator pitch"/>
          <xsd:enumeration value="Internal: Sample proposal"/>
          <xsd:enumeration value="Internal: Proposal template"/>
          <xsd:enumeration value="Internal: Sample Task and Outcome Plan"/>
          <xsd:enumeration value="Internal: FAQ"/>
          <xsd:enumeration value="Internal: Deliverable templates (for different phases of the project)"/>
          <xsd:enumeration value="Internal: Scope of Work Delivery Checklist for SFA"/>
        </xsd:restriction>
      </xsd:simpleType>
    </xsd:element>
    <xsd:element name="Notes_x003a_" ma:index="10" ma:displayName="Notes:" ma:internalName="Notes_x003a_">
      <xsd:simpleType>
        <xsd:restriction base="dms:Note">
          <xsd:maxLength value="255"/>
        </xsd:restriction>
      </xsd:simpleType>
    </xsd:element>
    <xsd:element name="Key_x0020_Words_x003a_" ma:index="11" ma:displayName="Key Words:" ma:internalName="Key_x0020_Words_x003a_">
      <xsd:simpleType>
        <xsd:restriction base="dms:Text">
          <xsd:maxLength value="255"/>
        </xsd:restriction>
      </xsd:simpleType>
    </xsd:element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05225ff6-d8db-4da8-8d9c-1f925f8356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8915e0-1670-401d-a4a3-4cd49bc9dad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4cfb6f-27f8-4094-9ca9-c60d4da75307" elementFormDefault="qualified">
    <xsd:import namespace="http://schemas.microsoft.com/office/2006/documentManagement/types"/>
    <xsd:import namespace="http://schemas.microsoft.com/office/infopath/2007/PartnerControls"/>
    <xsd:element name="SharingHintHash" ma:index="13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bf001-7c56-4287-9c67-21e757b4767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6879f881-150c-4e5b-a230-653b5cc4ab9b}" ma:internalName="TaxCatchAll" ma:showField="CatchAllData" ma:web="f88915e0-1670-401d-a4a3-4cd49bc9da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05225ff6-d8db-4da8-8d9c-1f925f83568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duce_x0020_Name_x003a_ xmlns="a9737608-6411-43df-b6f7-623960834065"/>
    <Key_x0020_Words_x003a_ xmlns="a9737608-6411-43df-b6f7-623960834065"/>
    <Notes_x003a_ xmlns="a9737608-6411-43df-b6f7-623960834065"/>
    <Document_x0020_Category xmlns="a9737608-6411-43df-b6f7-623960834065">Client: Overview presentation</Document_x0020_Category>
    <lcf76f155ced4ddcb4097134ff3c332f xmlns="a9737608-6411-43df-b6f7-623960834065">
      <Terms xmlns="http://schemas.microsoft.com/office/infopath/2007/PartnerControls"/>
    </lcf76f155ced4ddcb4097134ff3c332f>
    <TaxCatchAll xmlns="19fbf001-7c56-4287-9c67-21e757b4767a" xsi:nil="true"/>
  </documentManagement>
</p:properties>
</file>

<file path=customXml/itemProps1.xml><?xml version="1.0" encoding="utf-8"?>
<ds:datastoreItem xmlns:ds="http://schemas.openxmlformats.org/officeDocument/2006/customXml" ds:itemID="{465D9F08-5A35-4399-967D-4AD252685035}"/>
</file>

<file path=customXml/itemProps2.xml><?xml version="1.0" encoding="utf-8"?>
<ds:datastoreItem xmlns:ds="http://schemas.openxmlformats.org/officeDocument/2006/customXml" ds:itemID="{ACD22D13-D0A2-40E0-87FE-B47D31DB2D52}"/>
</file>

<file path=customXml/itemProps3.xml><?xml version="1.0" encoding="utf-8"?>
<ds:datastoreItem xmlns:ds="http://schemas.openxmlformats.org/officeDocument/2006/customXml" ds:itemID="{230E648F-A97B-4EE0-9E95-3335DC66E825}"/>
</file>

<file path=customXml/itemProps4.xml><?xml version="1.0" encoding="utf-8"?>
<ds:datastoreItem xmlns:ds="http://schemas.openxmlformats.org/officeDocument/2006/customXml" ds:itemID="{6DA90B86-F75A-47ED-86D7-CC3727F7CFD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2632</TotalTime>
  <Words>2011</Words>
  <Application>Microsoft Office PowerPoint</Application>
  <PresentationFormat>On-screen Show (16:9)</PresentationFormat>
  <Paragraphs>459</Paragraphs>
  <Slides>23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Arial</vt:lpstr>
      <vt:lpstr>Arial Narrow</vt:lpstr>
      <vt:lpstr>Arial Nova</vt:lpstr>
      <vt:lpstr>Ariel Nova</vt:lpstr>
      <vt:lpstr>Calibri</vt:lpstr>
      <vt:lpstr>CiscoSansTT ExtraLight</vt:lpstr>
      <vt:lpstr>Montserrat</vt:lpstr>
      <vt:lpstr>Montserrat SemiBold</vt:lpstr>
      <vt:lpstr>Open Sans</vt:lpstr>
      <vt:lpstr>Poppins</vt:lpstr>
      <vt:lpstr>Roboto</vt:lpstr>
      <vt:lpstr>Segoe UI</vt:lpstr>
      <vt:lpstr>TheSansOffice</vt:lpstr>
      <vt:lpstr>Trebuchet MS</vt:lpstr>
      <vt:lpstr>Wingdings</vt:lpstr>
      <vt:lpstr>Sify Theme Nov20</vt:lpstr>
      <vt:lpstr>1_Sify Theme Nov20</vt:lpstr>
      <vt:lpstr>think-cell Slide</vt:lpstr>
      <vt:lpstr>PowerPoint Presentation</vt:lpstr>
      <vt:lpstr>MANAGED NETWORK SERVICES</vt:lpstr>
      <vt:lpstr>SD-WAN : SIMPLIFYING Network CONNECTIVITY Management</vt:lpstr>
      <vt:lpstr>  Sify managed sd-wan value proposition</vt:lpstr>
      <vt:lpstr>Sify Managed SD-WAN</vt:lpstr>
      <vt:lpstr>Sify as a SD-WAN partner</vt:lpstr>
      <vt:lpstr>Sify Managed SD-WAN Security Features</vt:lpstr>
      <vt:lpstr>Sify's SD-WAN PLATFORMS</vt:lpstr>
      <vt:lpstr>  VERSA MANAGED SD-WAN FEATURE tierS </vt:lpstr>
      <vt:lpstr>   FORTINET MANAGED SD-WAN FEATURE tierS</vt:lpstr>
      <vt:lpstr> Cisco MANAGED SD-WAN FEATURE TIERS</vt:lpstr>
      <vt:lpstr>SILVERPEAK MANAGED SD-WAN FEATURE TIERS </vt:lpstr>
      <vt:lpstr>Fatpipe License subscription options</vt:lpstr>
      <vt:lpstr>SD-WAN USE CASES</vt:lpstr>
      <vt:lpstr>PowerPoint Presentation</vt:lpstr>
      <vt:lpstr>SD-WAN TOPOLOGY</vt:lpstr>
      <vt:lpstr>SIFY MANAGED SDWAN DELIVERABLES (1/2)</vt:lpstr>
      <vt:lpstr>SIFY MANAGED SDWAN DELIVERABLES (2/2)</vt:lpstr>
      <vt:lpstr>Sify Aakaash – Self-Service Portal</vt:lpstr>
      <vt:lpstr>Gartner Magic Quadrant Recognition</vt:lpstr>
      <vt:lpstr>PowerPoint Presentation</vt:lpstr>
      <vt:lpstr>KEY SD-WAN DEPLOYMENTS  VERTICALS: BFSI, MFG, EDUCATION, HEALTHCARE  | MULTI-OEM, GEOGRAPHICALLY SPREAD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Shanker Sareen</dc:creator>
  <cp:lastModifiedBy>Saurabh Kumar Acharya</cp:lastModifiedBy>
  <cp:revision>30</cp:revision>
  <cp:lastPrinted>2020-02-03T07:18:41Z</cp:lastPrinted>
  <dcterms:created xsi:type="dcterms:W3CDTF">2018-05-30T06:38:40Z</dcterms:created>
  <dcterms:modified xsi:type="dcterms:W3CDTF">2023-11-08T07:11:00Z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0x01010094499AD8BA63924692DA443767D49F52</vt:lpwstr>
  </property>
</Properties>
</file>