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88" r:id="rId4"/>
    <p:sldMasterId id="2147483702" r:id="rId5"/>
  </p:sldMasterIdLst>
  <p:notesMasterIdLst>
    <p:notesMasterId r:id="rId7"/>
  </p:notesMasterIdLst>
  <p:sldIdLst>
    <p:sldId id="16604706" r:id="rId6"/>
    <p:sldId id="12539535" r:id="rId8"/>
    <p:sldId id="12539533" r:id="rId9"/>
    <p:sldId id="12539534" r:id="rId10"/>
    <p:sldId id="1614032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5F512-F218-4E98-9E46-4BF2956F23AE}" type="datetimeFigureOut">
              <a:rPr lang="en-IN" smtClean="0"/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E6952-2FA2-47E0-B353-BAC52F6B3601}" type="slidenum">
              <a:rPr lang="en-IN" smtClean="0"/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25E597-3BAA-4267-8E5F-96EE1B04E0CF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5" Type="http://schemas.openxmlformats.org/officeDocument/2006/relationships/image" Target="../media/image2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png"/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5" Type="http://schemas.openxmlformats.org/officeDocument/2006/relationships/image" Target="../media/image14.png"/><Relationship Id="rId4" Type="http://schemas.openxmlformats.org/officeDocument/2006/relationships/image" Target="../media/image10.png"/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5" Type="http://schemas.openxmlformats.org/officeDocument/2006/relationships/image" Target="../media/image14.png"/><Relationship Id="rId4" Type="http://schemas.openxmlformats.org/officeDocument/2006/relationships/image" Target="../media/image10.png"/><Relationship Id="rId3" Type="http://schemas.openxmlformats.org/officeDocument/2006/relationships/image" Target="../media/image21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08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rgbClr val="10253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40"/>
              </a:lnSpc>
            </a:pPr>
            <a:endParaRPr lang="en-IN" sz="2400" dirty="0"/>
          </a:p>
        </p:txBody>
      </p:sp>
      <p:pic>
        <p:nvPicPr>
          <p:cNvPr id="5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243127" y="412816"/>
            <a:ext cx="1595071" cy="90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5" y="2399475"/>
            <a:ext cx="5411352" cy="1001229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– </a:t>
            </a:r>
            <a:endParaRPr lang="en-US" dirty="0"/>
          </a:p>
          <a:p>
            <a:pPr lvl="0"/>
            <a:r>
              <a:rPr lang="en-US" dirty="0"/>
              <a:t>LINE ONE</a:t>
            </a:r>
            <a:endParaRPr lang="en-IN" dirty="0"/>
          </a:p>
        </p:txBody>
      </p:sp>
      <p:sp>
        <p:nvSpPr>
          <p:cNvPr id="34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5" y="3793167"/>
            <a:ext cx="5368776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Line two</a:t>
            </a:r>
            <a:endParaRPr lang="en-US" dirty="0"/>
          </a:p>
        </p:txBody>
      </p:sp>
      <p:sp>
        <p:nvSpPr>
          <p:cNvPr id="35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4851401"/>
            <a:ext cx="5411352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5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se study p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718457" y="472298"/>
            <a:ext cx="11041743" cy="502756"/>
          </a:xfrm>
        </p:spPr>
        <p:txBody>
          <a:bodyPr/>
          <a:lstStyle>
            <a:lvl1pPr>
              <a:defRPr sz="2665" baseline="0">
                <a:solidFill>
                  <a:schemeClr val="tx2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11" name="Rectangle: Top Corners Rounded 10"/>
          <p:cNvSpPr/>
          <p:nvPr userDrawn="1"/>
        </p:nvSpPr>
        <p:spPr>
          <a:xfrm rot="16200000" flipH="1">
            <a:off x="11856200" y="6357988"/>
            <a:ext cx="240000" cy="43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760300" y="6430359"/>
            <a:ext cx="43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1065" smtClean="0">
                <a:solidFill>
                  <a:schemeClr val="bg1">
                    <a:lumMod val="75000"/>
                  </a:schemeClr>
                </a:solidFill>
              </a:rPr>
            </a:fld>
            <a:endParaRPr lang="en-US" sz="1065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789150"/>
            <a:ext cx="4230108" cy="14749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5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6" y="3264106"/>
            <a:ext cx="4187531" cy="655092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0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6" y="4300374"/>
            <a:ext cx="4187531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9024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2494991"/>
            <a:ext cx="4230108" cy="14749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5" b="1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88043" y="3850935"/>
            <a:ext cx="4187531" cy="655092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4757931"/>
            <a:ext cx="4187531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rgbClr val="556677"/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2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5" y="2494991"/>
            <a:ext cx="5411352" cy="1702339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88043" y="4174453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4648203"/>
            <a:ext cx="5368776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5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5255B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192B5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chemeClr val="tx2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349975"/>
            <a:ext cx="10115957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AGENDA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195330"/>
            <a:ext cx="11328400" cy="49682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360583"/>
            <a:ext cx="10205440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2" name="Isosceles Triangle 1"/>
          <p:cNvSpPr/>
          <p:nvPr userDrawn="1"/>
        </p:nvSpPr>
        <p:spPr>
          <a:xfrm>
            <a:off x="11421534" y="6473009"/>
            <a:ext cx="677333" cy="39597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1459210" y="6576570"/>
            <a:ext cx="60198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6AB342A-830E-438F-A6A8-BEDF509AB0A8}" type="slidenum">
              <a:rPr lang="en-US" sz="1065" smtClean="0"/>
            </a:fld>
            <a:endParaRPr lang="en-US" sz="1200" dirty="0"/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200" y="283736"/>
            <a:ext cx="864000" cy="57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9038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316570"/>
            <a:ext cx="11328200" cy="4993217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/>
            </a:lvl1pPr>
            <a:lvl2pPr>
              <a:defRPr sz="2135"/>
            </a:lvl2pPr>
            <a:lvl3pPr marL="1056005">
              <a:defRPr sz="2135"/>
            </a:lvl3pPr>
            <a:lvl4pPr marL="1440180">
              <a:defRPr sz="1865"/>
            </a:lvl4pPr>
            <a:lvl5pPr marL="1776095">
              <a:defRPr sz="1865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4" y="1316568"/>
            <a:ext cx="5425017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465"/>
            </a:lvl4pPr>
            <a:lvl5pPr>
              <a:defRPr sz="1465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5184" y="1316568"/>
            <a:ext cx="5425016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latin typeface="TheSansOffice" panose="020B0503040302060204" pitchFamily="34" charset="77"/>
              </a:defRPr>
            </a:lvl1pPr>
            <a:lvl2pPr>
              <a:defRPr sz="1865">
                <a:latin typeface="TheSansOffice" panose="020B0503040302060204" pitchFamily="34" charset="77"/>
              </a:defRPr>
            </a:lvl2pPr>
            <a:lvl3pPr>
              <a:defRPr sz="1600">
                <a:latin typeface="TheSansOffice" panose="020B0503040302060204" pitchFamily="34" charset="77"/>
              </a:defRPr>
            </a:lvl3pPr>
            <a:lvl4pPr>
              <a:defRPr sz="1465">
                <a:latin typeface="TheSansOffice" panose="020B0503040302060204" pitchFamily="34" charset="77"/>
              </a:defRPr>
            </a:lvl4pPr>
            <a:lvl5pPr>
              <a:defRPr sz="1465">
                <a:latin typeface="TheSansOffice" panose="020B0503040302060204" pitchFamily="34" charset="77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359038"/>
            <a:ext cx="10104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6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0" y="1366804"/>
            <a:ext cx="5472000" cy="287323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heSansOffice" panose="020B0503040302060204" pitchFamily="34" charset="77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2 Column heading goes here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99" y="1778003"/>
            <a:ext cx="5472000" cy="4468284"/>
          </a:xfrm>
        </p:spPr>
        <p:txBody>
          <a:bodyPr tIns="0">
            <a:normAutofit/>
          </a:bodyPr>
          <a:lstStyle>
            <a:lvl1pPr marL="302260" indent="-302260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1pPr>
            <a:lvl2pPr marL="758190">
              <a:lnSpc>
                <a:spcPct val="100000"/>
              </a:lnSpc>
              <a:spcBef>
                <a:spcPts val="535"/>
              </a:spcBef>
              <a:defRPr sz="1600">
                <a:latin typeface="TheSansOffice" panose="020B0503040302060204" pitchFamily="34" charset="77"/>
              </a:defRPr>
            </a:lvl2pPr>
            <a:lvl3pPr>
              <a:defRPr sz="1865">
                <a:latin typeface="TheSansOffice" panose="020B0503040302060204" pitchFamily="34" charset="77"/>
              </a:defRPr>
            </a:lvl3pPr>
            <a:lvl4pPr>
              <a:defRPr sz="1600">
                <a:latin typeface="TheSansOffice" panose="020B0503040302060204" pitchFamily="34" charset="77"/>
              </a:defRPr>
            </a:lvl4pPr>
            <a:lvl5pPr>
              <a:defRPr sz="1600">
                <a:latin typeface="TheSansOffice" panose="020B0503040302060204" pitchFamily="34" charset="77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14019" y="1366804"/>
            <a:ext cx="5448000" cy="287323"/>
          </a:xfrm>
        </p:spPr>
        <p:txBody>
          <a:bodyPr wrap="square" rIns="0" bIns="0" anchor="ctr"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heSansOffice" panose="020B0503040302060204" pitchFamily="34" charset="77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2 Column heading goes here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4017" y="1778003"/>
            <a:ext cx="5448000" cy="4468284"/>
          </a:xfrm>
        </p:spPr>
        <p:txBody>
          <a:bodyPr tIns="0"/>
          <a:lstStyle>
            <a:lvl1pPr marL="381000" indent="-381000">
              <a:buFont typeface="Wingdings" panose="05000000000000000000" pitchFamily="2" charset="2"/>
              <a:buChar char="§"/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1pPr>
            <a:lvl2pPr marL="758190" indent="-381000">
              <a:defRPr lang="en-US" sz="1600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2pPr>
            <a:lvl3pPr marL="1524000" indent="-304800"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3pPr>
            <a:lvl4pPr marL="2132965" indent="-304800">
              <a:defRPr lang="en-US" sz="1600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4pPr>
            <a:lvl5pPr marL="2742565" indent="-304800">
              <a:defRPr lang="en-US" sz="1600" kern="1200" dirty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marL="302260" lvl="0" indent="-30226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  <a:endParaRPr lang="en-US"/>
          </a:p>
          <a:p>
            <a:pPr marL="758190" lvl="1" indent="-38100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Arial" panose="020B0604020202020204" pitchFamily="34" charset="0"/>
              <a:buChar char="–"/>
            </a:pPr>
            <a:r>
              <a:rPr lang="en-US"/>
              <a:t>Second level</a:t>
            </a:r>
            <a:endParaRPr lang="en-US"/>
          </a:p>
          <a:p>
            <a:pPr marL="1524000" lvl="2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  <a:endParaRPr lang="en-US"/>
          </a:p>
          <a:p>
            <a:pPr marL="2132965" lvl="3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</a:pPr>
            <a:r>
              <a:rPr lang="en-US"/>
              <a:t>Fourth level</a:t>
            </a:r>
            <a:endParaRPr lang="en-US"/>
          </a:p>
          <a:p>
            <a:pPr marL="2742565" lvl="4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»"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359038"/>
            <a:ext cx="10104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10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sp>
        <p:nvSpPr>
          <p:cNvPr id="26" name="Rectangle 25"/>
          <p:cNvSpPr/>
          <p:nvPr/>
        </p:nvSpPr>
        <p:spPr>
          <a:xfrm>
            <a:off x="0" y="5146443"/>
            <a:ext cx="12186048" cy="171155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46" name="Text Placeholder 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31800" y="5239096"/>
            <a:ext cx="11328400" cy="1475741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DIVIDER</a:t>
            </a:r>
            <a:endParaRPr lang="en-US"/>
          </a:p>
        </p:txBody>
      </p:sp>
      <p:pic>
        <p:nvPicPr>
          <p:cNvPr id="3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68000" y="412820"/>
            <a:ext cx="1170197" cy="66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1710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Color Palette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7028" y="1912706"/>
            <a:ext cx="1483843" cy="5902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6" name="Rectangle 5"/>
          <p:cNvSpPr/>
          <p:nvPr/>
        </p:nvSpPr>
        <p:spPr>
          <a:xfrm>
            <a:off x="2413373" y="1912706"/>
            <a:ext cx="1483843" cy="5902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7" name="Rectangle 6"/>
          <p:cNvSpPr/>
          <p:nvPr/>
        </p:nvSpPr>
        <p:spPr>
          <a:xfrm>
            <a:off x="4379721" y="1912706"/>
            <a:ext cx="1483843" cy="5902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8" name="Rectangle 7"/>
          <p:cNvSpPr/>
          <p:nvPr/>
        </p:nvSpPr>
        <p:spPr>
          <a:xfrm>
            <a:off x="6346066" y="1912706"/>
            <a:ext cx="1483843" cy="5902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Rectangle 8"/>
          <p:cNvSpPr/>
          <p:nvPr/>
        </p:nvSpPr>
        <p:spPr>
          <a:xfrm>
            <a:off x="8312413" y="1912706"/>
            <a:ext cx="1483843" cy="5902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Rectangle 9"/>
          <p:cNvSpPr/>
          <p:nvPr/>
        </p:nvSpPr>
        <p:spPr>
          <a:xfrm>
            <a:off x="10278761" y="1912706"/>
            <a:ext cx="1483843" cy="5902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TextBox 10"/>
          <p:cNvSpPr txBox="1"/>
          <p:nvPr/>
        </p:nvSpPr>
        <p:spPr>
          <a:xfrm>
            <a:off x="447026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1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149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179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215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330" y="1370160"/>
            <a:ext cx="1913857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PRIMARY COLORS</a:t>
            </a:r>
            <a:endParaRPr lang="en-IN" sz="1865" b="1">
              <a:solidFill>
                <a:srgbClr val="59595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13373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2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215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150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148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79720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3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195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214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155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46068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4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179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162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199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12413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5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147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205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221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78760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6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250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192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144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28" y="4005084"/>
            <a:ext cx="1443216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FONT COLOR</a:t>
            </a:r>
            <a:endParaRPr lang="en-IN" sz="1865" b="1">
              <a:solidFill>
                <a:srgbClr val="595959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7028" y="4402393"/>
            <a:ext cx="1483843" cy="5902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7030" y="5159892"/>
            <a:ext cx="1177695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FONT COLOR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0</a:t>
            </a:r>
            <a:endParaRPr lang="en-IN" sz="1600">
              <a:solidFill>
                <a:srgbClr val="595959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368608" y="4348050"/>
            <a:ext cx="2217020" cy="505591"/>
            <a:chOff x="3197275" y="3272707"/>
            <a:chExt cx="1662765" cy="379193"/>
          </a:xfrm>
        </p:grpSpPr>
        <p:sp>
          <p:nvSpPr>
            <p:cNvPr id="22" name="Rectangle 21"/>
            <p:cNvSpPr/>
            <p:nvPr/>
          </p:nvSpPr>
          <p:spPr>
            <a:xfrm>
              <a:off x="3197275" y="3272707"/>
              <a:ext cx="1662765" cy="379193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99099" y="3323804"/>
              <a:ext cx="145631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IN" sz="2400" b="1">
                  <a:solidFill>
                    <a:schemeClr val="bg1"/>
                  </a:solidFill>
                </a:rPr>
                <a:t>Trebuchet MS</a:t>
              </a:r>
              <a:endParaRPr lang="en-IN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368605" y="4005084"/>
            <a:ext cx="1248162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FONT TYPE</a:t>
            </a:r>
            <a:endParaRPr lang="en-IN" sz="1865" b="1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51320"/>
            <a:ext cx="11328200" cy="584765"/>
          </a:xfrm>
        </p:spPr>
        <p:txBody>
          <a:bodyPr/>
          <a:lstStyle>
            <a:lvl1pPr>
              <a:defRPr sz="3200" baseline="0">
                <a:solidFill>
                  <a:schemeClr val="tx2">
                    <a:lumMod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11" name="Rectangle: Top Corners Rounded 10"/>
          <p:cNvSpPr/>
          <p:nvPr userDrawn="1"/>
        </p:nvSpPr>
        <p:spPr>
          <a:xfrm rot="5400000">
            <a:off x="95800" y="6357988"/>
            <a:ext cx="240000" cy="43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199" y="6430359"/>
            <a:ext cx="43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1065" smtClean="0">
                <a:solidFill>
                  <a:schemeClr val="bg1">
                    <a:lumMod val="75000"/>
                  </a:schemeClr>
                </a:solidFill>
              </a:rPr>
            </a:fld>
            <a:endParaRPr lang="en-US" sz="1065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09073" y="6491819"/>
            <a:ext cx="27432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defTabSz="914400">
              <a:spcBef>
                <a:spcPct val="0"/>
              </a:spcBef>
              <a:defRPr/>
            </a:pPr>
            <a:fld id="{408A3319-5104-4E46-B7BB-4F68F196E486}" type="slidenum">
              <a:rPr lang="en-IN" sz="14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/>
              </a:rPr>
            </a:fld>
            <a:endParaRPr lang="en-IN" sz="1400">
              <a:solidFill>
                <a:srgbClr val="FFFFFF"/>
              </a:solidFill>
              <a:latin typeface="Arial" panose="020B0604020202020204" pitchFamily="34" charset="0"/>
              <a:cs typeface="Arial" panose="020B0604020202020204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51531" y="6544853"/>
            <a:ext cx="1994457" cy="256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Agility | </a:t>
            </a: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C0D7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Flexibility </a:t>
            </a: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Choices</a:t>
            </a:r>
            <a:endParaRPr kumimoji="0" lang="en-US" sz="935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38158" y="866140"/>
            <a:ext cx="11710004" cy="4701117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34678" y="11613"/>
            <a:ext cx="9654116" cy="70902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HEADING</a:t>
            </a:r>
            <a:endParaRPr lang="en-I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3349"/>
            <a:ext cx="12189024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451545"/>
            <a:ext cx="8455620" cy="858239"/>
            <a:chOff x="388418" y="4989095"/>
            <a:chExt cx="9958648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screen"/>
            <a:srcRect r="12288"/>
            <a:stretch>
              <a:fillRect/>
            </a:stretch>
          </p:blipFill>
          <p:spPr>
            <a:xfrm>
              <a:off x="388418" y="4994607"/>
              <a:ext cx="9958648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59042"/>
            <a:ext cx="11328200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592722"/>
            <a:ext cx="10515600" cy="196975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955FAA-B548-4C42-A7F7-1EE7353C52E3}" type="datetimeFigureOut">
              <a:rPr lang="en-IN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fld>
            <a:endParaRPr lang="en-IN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A3319-5104-4E46-B7BB-4F68F196E486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2400"/>
          </a:p>
        </p:txBody>
      </p:sp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432000" y="431105"/>
            <a:ext cx="10051200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sz="2400" b="1" i="0" u="none" strike="noStrike" kern="1200" cap="all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3175" y="6528235"/>
            <a:ext cx="1520077" cy="297453"/>
            <a:chOff x="297155" y="3564498"/>
            <a:chExt cx="855044" cy="167318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97155" y="3588877"/>
              <a:ext cx="256776" cy="13590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492234" y="3564498"/>
              <a:ext cx="659965" cy="167318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35"/>
                <a:t>cloud@core</a:t>
              </a:r>
              <a:r>
                <a:rPr lang="en-US" sz="1335" baseline="30000"/>
                <a:t>TM</a:t>
              </a:r>
              <a:endParaRPr lang="en-US" sz="1335" baseline="30000"/>
            </a:p>
          </p:txBody>
        </p:sp>
      </p:grp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66706"/>
            <a:ext cx="11328200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8887461" y="6323439"/>
            <a:ext cx="3462089" cy="535853"/>
            <a:chOff x="6671310" y="4750199"/>
            <a:chExt cx="2596567" cy="401890"/>
          </a:xfrm>
        </p:grpSpPr>
        <p:sp>
          <p:nvSpPr>
            <p:cNvPr id="5" name="TextBox 4"/>
            <p:cNvSpPr txBox="1"/>
            <p:nvPr userDrawn="1"/>
          </p:nvSpPr>
          <p:spPr>
            <a:xfrm>
              <a:off x="6671310" y="4750199"/>
              <a:ext cx="2146935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35">
                  <a:solidFill>
                    <a:schemeClr val="bg1">
                      <a:lumMod val="75000"/>
                    </a:schemeClr>
                  </a:solidFill>
                </a:rPr>
                <a:t>YOUR DIGITAL BRIDGE FOR TRANSFORMATION</a:t>
              </a:r>
              <a:endParaRPr lang="en-US" sz="935" baseline="30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5" name="TextBox 14"/>
            <p:cNvSpPr txBox="1"/>
            <p:nvPr userDrawn="1"/>
          </p:nvSpPr>
          <p:spPr>
            <a:xfrm>
              <a:off x="8880055" y="4750199"/>
              <a:ext cx="387822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935" b="1">
                  <a:solidFill>
                    <a:srgbClr val="B9D300"/>
                  </a:solidFill>
                </a:rPr>
                <a:t>4.0</a:t>
              </a:r>
              <a:endParaRPr lang="en-US" sz="935" b="1" baseline="30000">
                <a:solidFill>
                  <a:srgbClr val="B9D300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774645" y="4792089"/>
              <a:ext cx="44291" cy="360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8" name="Rectangle 17"/>
            <p:cNvSpPr/>
            <p:nvPr userDrawn="1"/>
          </p:nvSpPr>
          <p:spPr>
            <a:xfrm rot="16200000">
              <a:off x="7867908" y="4016177"/>
              <a:ext cx="44291" cy="1980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9" name="Rectangle 18"/>
            <p:cNvSpPr/>
            <p:nvPr userDrawn="1"/>
          </p:nvSpPr>
          <p:spPr>
            <a:xfrm rot="16200000">
              <a:off x="7845195" y="3989593"/>
              <a:ext cx="17717" cy="1908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grpSp>
          <p:nvGrpSpPr>
            <p:cNvPr id="23" name="Group 22"/>
            <p:cNvGrpSpPr/>
            <p:nvPr userDrawn="1"/>
          </p:nvGrpSpPr>
          <p:grpSpPr>
            <a:xfrm>
              <a:off x="8893110" y="4792089"/>
              <a:ext cx="260291" cy="360000"/>
              <a:chOff x="7976131" y="1661056"/>
              <a:chExt cx="1057822" cy="1463036"/>
            </a:xfrm>
          </p:grpSpPr>
          <p:sp>
            <p:nvSpPr>
              <p:cNvPr id="16" name="Rectangle 15"/>
              <p:cNvSpPr/>
              <p:nvPr userDrawn="1"/>
            </p:nvSpPr>
            <p:spPr>
              <a:xfrm>
                <a:off x="7976131" y="1661056"/>
                <a:ext cx="179998" cy="1463036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  <p:sp>
            <p:nvSpPr>
              <p:cNvPr id="20" name="Rectangle 19"/>
              <p:cNvSpPr/>
              <p:nvPr userDrawn="1"/>
            </p:nvSpPr>
            <p:spPr>
              <a:xfrm rot="16200000">
                <a:off x="8563875" y="1867116"/>
                <a:ext cx="72002" cy="819302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 rot="16200000">
                <a:off x="8505043" y="2092200"/>
                <a:ext cx="179998" cy="877822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</p:grpSp>
      </p:grpSp>
      <p:sp>
        <p:nvSpPr>
          <p:cNvPr id="11" name="Rectangle: Top Corners Rounded 10"/>
          <p:cNvSpPr/>
          <p:nvPr userDrawn="1"/>
        </p:nvSpPr>
        <p:spPr>
          <a:xfrm rot="5400000">
            <a:off x="95800" y="6357988"/>
            <a:ext cx="240000" cy="43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199" y="6430359"/>
            <a:ext cx="43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1065" smtClean="0">
                <a:solidFill>
                  <a:schemeClr val="bg1">
                    <a:lumMod val="75000"/>
                  </a:schemeClr>
                </a:solidFill>
              </a:rPr>
            </a:fld>
            <a:endParaRPr lang="en-US" sz="1065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316568"/>
            <a:ext cx="5889719" cy="2088176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3429001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Sub Title </a:t>
            </a:r>
            <a:endParaRPr lang="en-US"/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3995282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2">
              <a:lumMod val="5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71795"/>
            <a:ext cx="5650533" cy="1271581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38605"/>
            <a:ext cx="5411351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238690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A18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971795"/>
            <a:ext cx="5889719" cy="1457205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99752"/>
            <a:ext cx="6935280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053953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A18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71795"/>
            <a:ext cx="5650533" cy="1271581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38605"/>
            <a:ext cx="5411351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238690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9976812" y="6555351"/>
            <a:ext cx="2257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IN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1328200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THANK YOU</a:t>
            </a:r>
            <a:endParaRPr lang="en-US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screen">
            <a:biLevel thresh="25000"/>
          </a:blip>
          <a:stretch>
            <a:fillRect/>
          </a:stretch>
        </p:blipFill>
        <p:spPr>
          <a:xfrm>
            <a:off x="388419" y="208570"/>
            <a:ext cx="1320021" cy="11079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504995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1" y="1368215"/>
            <a:ext cx="11216217" cy="4878071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/>
            </a:lvl1pPr>
            <a:lvl2pPr>
              <a:defRPr sz="2135"/>
            </a:lvl2pPr>
            <a:lvl3pPr marL="1056005">
              <a:defRPr sz="2135"/>
            </a:lvl3pPr>
            <a:lvl4pPr marL="1440180">
              <a:defRPr sz="1865"/>
            </a:lvl4pPr>
            <a:lvl5pPr marL="1776095">
              <a:defRPr sz="1865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Image result for digital transformation shutterstock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7" b="6657"/>
          <a:stretch>
            <a:fillRect/>
          </a:stretch>
        </p:blipFill>
        <p:spPr bwMode="auto">
          <a:xfrm>
            <a:off x="3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2118" y="0"/>
            <a:ext cx="12192001" cy="685800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 Nova" panose="020B0504020202020204" pitchFamily="34" charset="0"/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8810985" y="2875670"/>
            <a:ext cx="1954179" cy="1106663"/>
            <a:chOff x="9753598" y="1"/>
            <a:chExt cx="1739885" cy="985307"/>
          </a:xfrm>
        </p:grpSpPr>
        <p:sp>
          <p:nvSpPr>
            <p:cNvPr id="26" name="Round Same Side Corner Rectangle 72"/>
            <p:cNvSpPr/>
            <p:nvPr/>
          </p:nvSpPr>
          <p:spPr>
            <a:xfrm rot="10800000">
              <a:off x="9753598" y="1"/>
              <a:ext cx="1739885" cy="98530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pic>
          <p:nvPicPr>
            <p:cNvPr id="28" name="Picture 2" descr="Image result for sify log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4"/>
            <a:stretch>
              <a:fillRect/>
            </a:stretch>
          </p:blipFill>
          <p:spPr bwMode="auto">
            <a:xfrm>
              <a:off x="9913463" y="95622"/>
              <a:ext cx="1420156" cy="804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/>
          <p:cNvGrpSpPr/>
          <p:nvPr userDrawn="1"/>
        </p:nvGrpSpPr>
        <p:grpSpPr>
          <a:xfrm>
            <a:off x="-1" y="2173323"/>
            <a:ext cx="8466668" cy="2525040"/>
            <a:chOff x="-1" y="1629992"/>
            <a:chExt cx="6829063" cy="1893780"/>
          </a:xfrm>
        </p:grpSpPr>
        <p:sp>
          <p:nvSpPr>
            <p:cNvPr id="31" name="Rectangle 30"/>
            <p:cNvSpPr/>
            <p:nvPr/>
          </p:nvSpPr>
          <p:spPr>
            <a:xfrm>
              <a:off x="-1" y="1710769"/>
              <a:ext cx="6829063" cy="1725139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0" y="1629992"/>
              <a:ext cx="6829062" cy="47916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0" y="3475856"/>
              <a:ext cx="6829062" cy="47916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</p:grpSp>
      <p:grpSp>
        <p:nvGrpSpPr>
          <p:cNvPr id="34" name="Group 33"/>
          <p:cNvGrpSpPr/>
          <p:nvPr userDrawn="1"/>
        </p:nvGrpSpPr>
        <p:grpSpPr>
          <a:xfrm>
            <a:off x="11136403" y="2281025"/>
            <a:ext cx="1055596" cy="2300187"/>
            <a:chOff x="8352302" y="0"/>
            <a:chExt cx="791697" cy="5143500"/>
          </a:xfrm>
        </p:grpSpPr>
        <p:sp>
          <p:nvSpPr>
            <p:cNvPr id="35" name="Rectangle 34"/>
            <p:cNvSpPr/>
            <p:nvPr/>
          </p:nvSpPr>
          <p:spPr>
            <a:xfrm>
              <a:off x="8877270" y="0"/>
              <a:ext cx="266729" cy="5143500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613456" y="0"/>
              <a:ext cx="266729" cy="5143500"/>
            </a:xfrm>
            <a:prstGeom prst="rect">
              <a:avLst/>
            </a:prstGeom>
            <a:solidFill>
              <a:srgbClr val="BDD70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352302" y="0"/>
              <a:ext cx="266729" cy="5143500"/>
            </a:xfrm>
            <a:prstGeom prst="rect">
              <a:avLst/>
            </a:prstGeom>
            <a:solidFill>
              <a:srgbClr val="BDD70C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</p:grpSp>
      <p:sp>
        <p:nvSpPr>
          <p:cNvPr id="3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88041" y="3086438"/>
            <a:ext cx="7267200" cy="698815"/>
          </a:xfrm>
        </p:spPr>
        <p:txBody>
          <a:bodyPr anchor="ctr">
            <a:normAutofit/>
          </a:bodyPr>
          <a:lstStyle>
            <a:lvl1pPr marL="0" indent="0">
              <a:buNone/>
              <a:defRPr sz="32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DIVIDER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08563"/>
            <a:ext cx="5411352" cy="2088176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3996739"/>
            <a:ext cx="5411351" cy="841181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4949438"/>
            <a:ext cx="5411352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25120" y="6516899"/>
            <a:ext cx="1361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cloud@core</a:t>
            </a:r>
            <a:r>
              <a:rPr lang="en-US" sz="1065" baseline="30000" dirty="0">
                <a:solidFill>
                  <a:schemeClr val="bg1"/>
                </a:solidFill>
              </a:rPr>
              <a:t>TM</a:t>
            </a:r>
            <a:endParaRPr lang="en-US" sz="1400" baseline="30000" dirty="0">
              <a:solidFill>
                <a:schemeClr val="bg1"/>
              </a:solidFill>
            </a:endParaRPr>
          </a:p>
        </p:txBody>
      </p:sp>
      <p:pic>
        <p:nvPicPr>
          <p:cNvPr id="9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42085" y="6571305"/>
            <a:ext cx="423587" cy="2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07712"/>
            <a:ext cx="11328200" cy="502756"/>
          </a:xfrm>
        </p:spPr>
        <p:txBody>
          <a:bodyPr/>
          <a:lstStyle>
            <a:lvl1pPr>
              <a:defRPr sz="2665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316569"/>
            <a:ext cx="11328200" cy="4993217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 marL="1056005"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 marL="1440180"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 marL="1776095"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2" y="1316568"/>
            <a:ext cx="5425017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5184" y="1316568"/>
            <a:ext cx="5425016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2" y="1366803"/>
            <a:ext cx="5424817" cy="287323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Column heading goes here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000" y="1778003"/>
            <a:ext cx="5424819" cy="4531783"/>
          </a:xfrm>
        </p:spPr>
        <p:txBody>
          <a:bodyPr tIns="0">
            <a:normAutofit/>
          </a:bodyPr>
          <a:lstStyle>
            <a:lvl1pPr marL="302260" indent="-302260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758190">
              <a:lnSpc>
                <a:spcPct val="100000"/>
              </a:lnSpc>
              <a:spcBef>
                <a:spcPts val="535"/>
              </a:spcBef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35185" y="1373723"/>
            <a:ext cx="5426835" cy="287323"/>
          </a:xfrm>
        </p:spPr>
        <p:txBody>
          <a:bodyPr wrap="square" rIns="0" bIns="0" anchor="ctr"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Column heading goes here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5185" y="1778003"/>
            <a:ext cx="5426833" cy="4531783"/>
          </a:xfrm>
        </p:spPr>
        <p:txBody>
          <a:bodyPr tIns="0"/>
          <a:lstStyle>
            <a:lvl1pPr marL="381000" indent="-381000">
              <a:buFont typeface="Wingdings" panose="05000000000000000000" pitchFamily="2" charset="2"/>
              <a:buChar char="§"/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758190" indent="-381000">
              <a:defRPr lang="en-US" sz="16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2pPr>
            <a:lvl3pPr marL="1524000" indent="-304800"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3pPr>
            <a:lvl4pPr marL="2132965" indent="-304800">
              <a:defRPr lang="en-US" sz="16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4pPr>
            <a:lvl5pPr marL="2742565" indent="-304800">
              <a:defRPr lang="en-US" sz="1600" kern="1200" dirty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marL="302260" lvl="0" indent="-30226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  <a:endParaRPr lang="en-US"/>
          </a:p>
          <a:p>
            <a:pPr marL="758190" lvl="1" indent="-38100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Arial" panose="020B0604020202020204" pitchFamily="34" charset="0"/>
              <a:buChar char="–"/>
            </a:pPr>
            <a:r>
              <a:rPr lang="en-US"/>
              <a:t>Second level</a:t>
            </a:r>
            <a:endParaRPr lang="en-US"/>
          </a:p>
          <a:p>
            <a:pPr marL="1524000" lvl="2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  <a:endParaRPr lang="en-US"/>
          </a:p>
          <a:p>
            <a:pPr marL="2132965" lvl="3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</a:pPr>
            <a:r>
              <a:rPr lang="en-US"/>
              <a:t>Fourth level</a:t>
            </a:r>
            <a:endParaRPr lang="en-US"/>
          </a:p>
          <a:p>
            <a:pPr marL="2742565" lvl="4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»"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07712"/>
            <a:ext cx="11328200" cy="502756"/>
          </a:xfrm>
        </p:spPr>
        <p:txBody>
          <a:bodyPr/>
          <a:lstStyle>
            <a:lvl1pPr>
              <a:defRPr sz="2665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0501747" y="1"/>
            <a:ext cx="1422400" cy="1005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</a:rPr>
                <a:t>TM</a:t>
              </a:r>
              <a:endParaRPr lang="en-US" sz="1400" baseline="30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09600" y="6516889"/>
            <a:ext cx="1631200" cy="307777"/>
            <a:chOff x="1066800" y="4063365"/>
            <a:chExt cx="1223400" cy="230833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</a:rPr>
                <a:t>TM</a:t>
              </a:r>
              <a:endParaRPr lang="en-US" sz="1400" baseline="30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3678" y="0"/>
            <a:ext cx="1221935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ess st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gnition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8673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1324" y="3429000"/>
            <a:ext cx="5429355" cy="108978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1324" y="3429000"/>
            <a:ext cx="5429355" cy="108978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6" Type="http://schemas.openxmlformats.org/officeDocument/2006/relationships/theme" Target="../theme/theme2.xml"/><Relationship Id="rId25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4" Type="http://schemas.openxmlformats.org/officeDocument/2006/relationships/theme" Target="../theme/theme3.xml"/><Relationship Id="rId13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0.xml"/><Relationship Id="rId8" Type="http://schemas.openxmlformats.org/officeDocument/2006/relationships/slideLayout" Target="../slideLayouts/slideLayout59.xml"/><Relationship Id="rId7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4.xml"/><Relationship Id="rId24" Type="http://schemas.openxmlformats.org/officeDocument/2006/relationships/theme" Target="../theme/theme4.xml"/><Relationship Id="rId23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981076"/>
            <a:ext cx="11328200" cy="5508624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230495"/>
            <a:ext cx="113282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77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77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77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9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4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5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 dirty="0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59039"/>
            <a:ext cx="113282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9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4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5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38486"/>
            <a:ext cx="11328200" cy="502756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665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25144" y="4766295"/>
            <a:ext cx="11065816" cy="77090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265" dirty="0"/>
              <a:t>KERELA, TAMIL NADU, WEST BENGAL SDCs</a:t>
            </a:r>
            <a:endParaRPr lang="en-IN" sz="4265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25144" y="5379720"/>
            <a:ext cx="5368776" cy="556363"/>
          </a:xfrm>
        </p:spPr>
        <p:txBody>
          <a:bodyPr anchor="ctr"/>
          <a:lstStyle/>
          <a:p>
            <a:r>
              <a:rPr lang="en-US" dirty="0"/>
              <a:t>Integrated Case Study</a:t>
            </a:r>
            <a:endParaRPr lang="en-I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453973" y="1316568"/>
            <a:ext cx="5306228" cy="3672865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Integrated Value and Outcome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6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Sify’s digitally-enabled products and services:</a:t>
            </a:r>
            <a:endParaRPr kumimoji="0" lang="en-US" sz="106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1143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Design, build, and manage integrated State Data Centers (SDCs) in Kerala to boost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eGovernance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activities of the state with private cloud build to ensure a scalable and resilient integrated infrastructure.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1143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115" indent="-170815" defTabSz="914400"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Private cloud and automation-enabled solution along with infrastructure for dynamic and on-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deman</a:t>
            </a:r>
            <a:r>
              <a:rPr lang="en-US" sz="1200" dirty="0">
                <a:solidFill>
                  <a:prstClr val="black"/>
                </a:solidFill>
                <a:latin typeface="Trebuchet MS" panose="020B0603020202020204" pitchFamily="34" charset="0"/>
              </a:rPr>
              <a:t>d allocation of SDC resources to different departments</a:t>
            </a:r>
            <a:endParaRPr lang="en-US" sz="1200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285115" indent="-170815" defTabSz="914400"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Seamless transition from existing DCO and OEM services for SDCs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115" indent="-170815" defTabSz="914400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Trebuchet MS" panose="020B0603020202020204" pitchFamily="34" charset="0"/>
              </a:rPr>
              <a:t>Committed SLA with Support Renewal for existing IT and non-IT infrastructure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Managed services with onsite team ensured reliable and efficient operations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ITIL based processes ensured seamless change, incident, and  process management with continual environment optimization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Full lifecycle responsibility through assessment, implementation, and </a:t>
            </a:r>
            <a:r>
              <a:rPr lang="en-US" sz="1200" dirty="0">
                <a:solidFill>
                  <a:prstClr val="black"/>
                </a:solidFill>
                <a:latin typeface="Trebuchet MS" panose="020B0603020202020204" pitchFamily="34" charset="0"/>
              </a:rPr>
              <a:t>tech refresh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within a record timeline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Compliance ready infrastructure to meet </a:t>
            </a:r>
            <a:r>
              <a:rPr lang="en-US" sz="1200" dirty="0">
                <a:solidFill>
                  <a:prstClr val="black"/>
                </a:solidFill>
                <a:latin typeface="Trebuchet MS" panose="020B0603020202020204" pitchFamily="34" charset="0"/>
              </a:rPr>
              <a:t>regulatory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guidelines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4872" y="1316568"/>
            <a:ext cx="4320000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Project Objective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IN" sz="1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Design and build integrated digital infrastructure on Private Cloud with </a:t>
            </a:r>
            <a:r>
              <a:rPr lang="en-IN" sz="1335" dirty="0">
                <a:solidFill>
                  <a:prstClr val="black"/>
                </a:solidFill>
                <a:latin typeface="Trebuchet MS" panose="020B0603020202020204" pitchFamily="34" charset="0"/>
              </a:rPr>
              <a:t>M</a:t>
            </a:r>
            <a:r>
              <a:rPr kumimoji="0" lang="en-IN" sz="13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anaged</a:t>
            </a:r>
            <a:r>
              <a:rPr kumimoji="0" lang="en-IN" sz="1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Services</a:t>
            </a:r>
            <a:endParaRPr kumimoji="0" lang="en-IN" sz="13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objective Icon 3428374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80" y="1316567"/>
            <a:ext cx="432000" cy="4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404872" y="2227486"/>
            <a:ext cx="43200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Project Model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Private Cloud IT Build model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028" name="Picture 4" descr="model Icon 1724316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80" y="2227485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404872" y="3020381"/>
            <a:ext cx="4320000" cy="1979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Sify’s Uniqueness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Sify’s experience, assets, and partner ecosystem for executing large scale </a:t>
            </a:r>
            <a:r>
              <a:rPr lang="en-US" sz="1335" dirty="0">
                <a:solidFill>
                  <a:prstClr val="black"/>
                </a:solidFill>
                <a:latin typeface="Trebuchet MS" panose="020B0603020202020204" pitchFamily="34" charset="0"/>
              </a:rPr>
              <a:t>SDC</a:t>
            </a: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projects for </a:t>
            </a:r>
            <a:r>
              <a:rPr lang="en-US" sz="1335" dirty="0">
                <a:solidFill>
                  <a:prstClr val="black"/>
                </a:solidFill>
                <a:latin typeface="Trebuchet MS" panose="020B0603020202020204" pitchFamily="34" charset="0"/>
              </a:rPr>
              <a:t>Government</a:t>
            </a: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. The Integrated solution covering different elements –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Scalable, highly available, and virtual </a:t>
            </a:r>
            <a:r>
              <a:rPr lang="en-US" sz="1335" dirty="0" err="1">
                <a:solidFill>
                  <a:prstClr val="black"/>
                </a:solidFill>
                <a:latin typeface="Trebuchet MS" panose="020B0603020202020204" pitchFamily="34" charset="0"/>
              </a:rPr>
              <a:t>i</a:t>
            </a:r>
            <a:r>
              <a:rPr kumimoji="0" lang="en-US" sz="13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nfrastructure</a:t>
            </a: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for private cloud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335" dirty="0">
                <a:solidFill>
                  <a:prstClr val="black"/>
                </a:solidFill>
                <a:latin typeface="Trebuchet MS" panose="020B0603020202020204" pitchFamily="34" charset="0"/>
              </a:rPr>
              <a:t>DC setup </a:t>
            </a: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using best-of-breed technology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335" dirty="0">
                <a:solidFill>
                  <a:prstClr val="black"/>
                </a:solidFill>
                <a:latin typeface="Trebuchet MS" panose="020B0603020202020204" pitchFamily="34" charset="0"/>
              </a:rPr>
              <a:t>Managed Services provider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Cost optimization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shape&#10;&#10;Description automatically generated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7880" y="3020380"/>
            <a:ext cx="528000" cy="528000"/>
          </a:xfrm>
          <a:prstGeom prst="rect">
            <a:avLst/>
          </a:prstGeom>
        </p:spPr>
      </p:pic>
      <p:pic>
        <p:nvPicPr>
          <p:cNvPr id="27" name="Picture 26" descr="A picture containing shape&#10;&#10;Description automatically generated"/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5856817" y="1316567"/>
            <a:ext cx="432000" cy="432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 rot="16200000">
            <a:off x="-3247531" y="3201370"/>
            <a:ext cx="6864397" cy="461665"/>
          </a:xfrm>
          <a:prstGeom prst="rect">
            <a:avLst/>
          </a:prstGeom>
          <a:solidFill>
            <a:schemeClr val="accent1"/>
          </a:solidFill>
          <a:ln>
            <a:solidFill>
              <a:srgbClr val="548ED6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685800">
              <a:defRPr b="1" cap="all" spc="113">
                <a:solidFill>
                  <a:prstClr val="white"/>
                </a:solidFill>
                <a:latin typeface="Trebuchet MS" panose="020B06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spc="151" dirty="0"/>
              <a:t>Private Cloud</a:t>
            </a:r>
            <a:r>
              <a:rPr kumimoji="0" lang="en-US" sz="2400" b="1" i="0" u="none" strike="noStrike" kern="1200" cap="all" spc="15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Build</a:t>
            </a:r>
            <a:endParaRPr kumimoji="0" lang="en-US" sz="2400" b="1" i="0" u="none" strike="noStrike" kern="1200" cap="all" spc="15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1800" y="965"/>
            <a:ext cx="2705147" cy="276999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>
              <a:defRPr sz="900" cap="all" spc="113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spc="151" dirty="0" err="1">
                <a:solidFill>
                  <a:prstClr val="white"/>
                </a:solidFill>
                <a:latin typeface="Trebuchet MS" panose="020B0603020202020204" pitchFamily="34" charset="0"/>
              </a:rPr>
              <a:t>Govn</a:t>
            </a:r>
            <a:r>
              <a:rPr lang="en-US" sz="1200" spc="151" dirty="0">
                <a:solidFill>
                  <a:prstClr val="white"/>
                </a:solidFill>
                <a:latin typeface="Trebuchet MS" panose="020B0603020202020204" pitchFamily="34" charset="0"/>
              </a:rPr>
              <a:t>.</a:t>
            </a:r>
            <a:endParaRPr kumimoji="0" lang="en-US" sz="1200" b="0" i="0" u="none" strike="noStrike" kern="1200" cap="all" spc="15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551" y="457200"/>
            <a:ext cx="7186228" cy="533400"/>
          </a:xfrm>
        </p:spPr>
        <p:txBody>
          <a:bodyPr>
            <a:normAutofit fontScale="90000"/>
          </a:bodyPr>
          <a:lstStyle/>
          <a:p>
            <a:r>
              <a:rPr lang="en-US" dirty="0"/>
              <a:t>Accelerating TRANSFORMATION Journey for the State Government</a:t>
            </a:r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6453972" y="5413490"/>
            <a:ext cx="5306228" cy="103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ts val="16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Value for Client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Single point of ownership for integrated infra build and </a:t>
            </a:r>
            <a:r>
              <a:rPr lang="en-US" sz="1200" dirty="0">
                <a:solidFill>
                  <a:prstClr val="black"/>
                </a:solidFill>
                <a:latin typeface="Trebuchet MS" panose="020B0603020202020204" pitchFamily="34" charset="0"/>
              </a:rPr>
              <a:t>management</a:t>
            </a:r>
            <a:endParaRPr lang="en-US" sz="1200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Trebuchet MS" panose="020B0603020202020204" pitchFamily="34" charset="0"/>
              </a:rPr>
              <a:t>Enhanced visibility and reduced downtime through highly available infrastructure</a:t>
            </a:r>
            <a:endParaRPr lang="en-US" sz="1200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Increased operational efficiency resulted in enhanced CSAT scores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453973" y="1316568"/>
            <a:ext cx="5306228" cy="2934201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Integrated Value and Outcome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6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Sify’s digitally-enabled products and services:</a:t>
            </a:r>
            <a:endParaRPr kumimoji="0" lang="en-US" sz="106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1143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1200" dirty="0">
                <a:solidFill>
                  <a:prstClr val="black"/>
                </a:solidFill>
                <a:latin typeface="Trebuchet MS" panose="020B0603020202020204" pitchFamily="34" charset="0"/>
              </a:rPr>
              <a:t>Design and build Disaster Recovery(DR) center to implement Business Continuity Plan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for critical business applications hosted on</a:t>
            </a:r>
            <a:r>
              <a:rPr lang="en-US" sz="1200" dirty="0">
                <a:solidFill>
                  <a:prstClr val="black"/>
                </a:solidFill>
                <a:latin typeface="Trebuchet MS" panose="020B0603020202020204" pitchFamily="34" charset="0"/>
              </a:rPr>
              <a:t> the SDC.</a:t>
            </a:r>
            <a:endParaRPr lang="en-US" sz="1200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Trebuchet MS" panose="020B0603020202020204"/>
              </a:rPr>
              <a:t>Data center build as per Tier III guidelines</a:t>
            </a:r>
            <a:endParaRPr lang="en-US" sz="1200" dirty="0">
              <a:solidFill>
                <a:prstClr val="black"/>
              </a:solidFill>
              <a:latin typeface="Trebuchet MS" panose="020B0603020202020204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Trebuchet MS" panose="020B0603020202020204"/>
              </a:rPr>
              <a:t>Site assessment, DR build, and complete IT and non-IT infra setup</a:t>
            </a:r>
            <a:endParaRPr lang="en-US" sz="1200" dirty="0">
              <a:solidFill>
                <a:prstClr val="black"/>
              </a:solidFill>
              <a:latin typeface="Trebuchet MS" panose="020B0603020202020204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Trebuchet MS" panose="020B0603020202020204"/>
              </a:rPr>
              <a:t>External virtualization for heterogenous storage</a:t>
            </a:r>
            <a:endParaRPr lang="en-US" sz="1200" dirty="0">
              <a:solidFill>
                <a:prstClr val="black"/>
              </a:solidFill>
              <a:latin typeface="Trebuchet MS" panose="020B0603020202020204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Trebuchet MS" panose="020B0603020202020204"/>
              </a:rPr>
              <a:t>Integrated networking solution ensuring low latency and seamless connectivity</a:t>
            </a:r>
            <a:endParaRPr lang="en-US" sz="1200" dirty="0">
              <a:solidFill>
                <a:prstClr val="black"/>
              </a:solidFill>
              <a:latin typeface="Trebuchet MS" panose="020B0603020202020204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Trebuchet MS" panose="020B0603020202020204"/>
              </a:rPr>
              <a:t>EMS suite of monitoring, performance, and fault management, SLA, and helpdesk management</a:t>
            </a:r>
            <a:endParaRPr lang="en-US" sz="1200" dirty="0">
              <a:solidFill>
                <a:prstClr val="black"/>
              </a:solidFill>
              <a:latin typeface="Trebuchet MS" panose="020B0603020202020204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Trebuchet MS" panose="020B0603020202020204"/>
              </a:rPr>
              <a:t>Disaster Recovery Management (DRM) tools and GSLB for automated DR and drills</a:t>
            </a:r>
            <a:endParaRPr lang="en-US" sz="1200" dirty="0">
              <a:solidFill>
                <a:prstClr val="black"/>
              </a:solidFill>
              <a:latin typeface="Trebuchet MS" panose="020B0603020202020204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Trebuchet MS" panose="020B0603020202020204"/>
              </a:rPr>
              <a:t>Unified security controls SIEM, Firewall, and physical security related components</a:t>
            </a:r>
            <a:endParaRPr lang="en-US" sz="1200" dirty="0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4872" y="1316568"/>
            <a:ext cx="4320000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Project Objective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IN" sz="1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Design and build DR setup with business continuity plan to ensure resiliency</a:t>
            </a:r>
            <a:endParaRPr kumimoji="0" lang="en-IN" sz="13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objective Icon 3428374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80" y="1316567"/>
            <a:ext cx="432000" cy="4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404872" y="2227486"/>
            <a:ext cx="43200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Project Model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On-premise DR Build model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028" name="Picture 4" descr="model Icon 1724316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80" y="2227485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404872" y="3020381"/>
            <a:ext cx="4320000" cy="1569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Sify’s Uniqueness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Sify’s experience, assets, and partner ecosystem for executing large scale SDC projects for Government . The Integrated solution covering different elements –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335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DR built using best-of-breed technology</a:t>
            </a:r>
            <a:endParaRPr kumimoji="0" lang="en-US" sz="1335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335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Application and Database Migration</a:t>
            </a:r>
            <a:endParaRPr kumimoji="0" lang="en-US" sz="1335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335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Cost optimization</a:t>
            </a:r>
            <a:endParaRPr kumimoji="0" lang="en-US" sz="1335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shape&#10;&#10;Description automatically generated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7880" y="3020380"/>
            <a:ext cx="528000" cy="528000"/>
          </a:xfrm>
          <a:prstGeom prst="rect">
            <a:avLst/>
          </a:prstGeom>
        </p:spPr>
      </p:pic>
      <p:pic>
        <p:nvPicPr>
          <p:cNvPr id="27" name="Picture 26" descr="A picture containing shape&#10;&#10;Description automatically generated"/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5856817" y="1316567"/>
            <a:ext cx="432000" cy="432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 rot="16200000">
            <a:off x="-3247531" y="3201370"/>
            <a:ext cx="6864397" cy="461665"/>
          </a:xfrm>
          <a:prstGeom prst="rect">
            <a:avLst/>
          </a:prstGeom>
          <a:solidFill>
            <a:schemeClr val="accent1"/>
          </a:solidFill>
          <a:ln>
            <a:solidFill>
              <a:srgbClr val="548ED6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685800">
              <a:defRPr b="1" cap="all" spc="113">
                <a:solidFill>
                  <a:prstClr val="white"/>
                </a:solidFill>
                <a:latin typeface="Trebuchet MS" panose="020B06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all" spc="15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</a:t>
            </a:r>
            <a:r>
              <a:rPr lang="en-US" sz="2400" spc="151" dirty="0"/>
              <a:t>R</a:t>
            </a:r>
            <a:r>
              <a:rPr kumimoji="0" lang="en-US" sz="2400" b="1" i="0" u="none" strike="noStrike" kern="1200" cap="all" spc="15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Build</a:t>
            </a:r>
            <a:endParaRPr kumimoji="0" lang="en-US" sz="2400" b="1" i="0" u="none" strike="noStrike" kern="1200" cap="all" spc="15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1800" y="965"/>
            <a:ext cx="2705147" cy="276999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>
              <a:defRPr sz="900" cap="all" spc="113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spc="151" dirty="0" err="1">
                <a:solidFill>
                  <a:prstClr val="white"/>
                </a:solidFill>
                <a:latin typeface="Trebuchet MS" panose="020B0603020202020204" pitchFamily="34" charset="0"/>
              </a:rPr>
              <a:t>Govn</a:t>
            </a:r>
            <a:r>
              <a:rPr lang="en-US" sz="1200" spc="151" dirty="0">
                <a:solidFill>
                  <a:prstClr val="white"/>
                </a:solidFill>
                <a:latin typeface="Trebuchet MS" panose="020B0603020202020204" pitchFamily="34" charset="0"/>
              </a:rPr>
              <a:t>.</a:t>
            </a:r>
            <a:endParaRPr kumimoji="0" lang="en-US" sz="1200" b="0" i="0" u="none" strike="noStrike" kern="1200" cap="all" spc="15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551" y="457200"/>
            <a:ext cx="7186228" cy="533400"/>
          </a:xfrm>
        </p:spPr>
        <p:txBody>
          <a:bodyPr>
            <a:normAutofit fontScale="90000"/>
          </a:bodyPr>
          <a:lstStyle/>
          <a:p>
            <a:r>
              <a:rPr lang="en-US" dirty="0"/>
              <a:t>Accelerating TRANSFORMATION Journey for the State Government</a:t>
            </a:r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6453972" y="5054674"/>
            <a:ext cx="5306228" cy="103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ts val="16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Value for Client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Single point of ownership for design, </a:t>
            </a:r>
            <a:r>
              <a:rPr lang="en-US" sz="1200" dirty="0">
                <a:solidFill>
                  <a:prstClr val="black"/>
                </a:solidFill>
                <a:latin typeface="Trebuchet MS" panose="020B0603020202020204" pitchFamily="34" charset="0"/>
              </a:rPr>
              <a:t>build,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and </a:t>
            </a:r>
            <a:r>
              <a:rPr lang="en-US" sz="1200" dirty="0">
                <a:solidFill>
                  <a:prstClr val="black"/>
                </a:solidFill>
                <a:latin typeface="Trebuchet MS" panose="020B0603020202020204" pitchFamily="34" charset="0"/>
              </a:rPr>
              <a:t>management</a:t>
            </a:r>
            <a:endParaRPr lang="en-US" sz="1200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Trebuchet MS" panose="020B0603020202020204" pitchFamily="34" charset="0"/>
              </a:rPr>
              <a:t>Highly available and scalable IT infrastructure ensuring higher visibility and availability</a:t>
            </a:r>
            <a:endParaRPr lang="en-US" sz="1200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Increased operational efficiency resulted in enhanced CSAT scores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453973" y="1316568"/>
            <a:ext cx="5306228" cy="3488199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Integrated Value and Outcome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6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Sify’s digitally-enabled products and services:</a:t>
            </a:r>
            <a:endParaRPr kumimoji="0" lang="en-US" sz="106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1143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Design and build state-of-the-art Disaster Recovery(DR) Center using best-of-breed technology elements at Hyderabad to ensure business resiliency during unprecedented events.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Seamless assessment and migration of applications and data at DR with minimal disruption as per customer’s requirements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Application</a:t>
            </a:r>
            <a:r>
              <a:rPr lang="en-US" sz="1200" dirty="0">
                <a:solidFill>
                  <a:prstClr val="black"/>
                </a:solidFill>
                <a:latin typeface="Trebuchet MS" panose="020B0603020202020204" pitchFamily="34" charset="0"/>
              </a:rPr>
              <a:t> centric Software Defined Network to ensure low latency</a:t>
            </a:r>
            <a:endParaRPr lang="en-US" sz="1200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285115" indent="-170815" defTabSz="914400"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DR security design &amp; implementation using new infra (SIEM, Proxy, IPS, Email security, WAF, APT, and end-point protection) ensuring advanced threat identification and remediation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License cost optimization of OS and DB through architectural efficiencies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Full lifecycle responsibility through assessment, implementation, and migration within a record timeline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Dashboards for real-time input to track</a:t>
            </a:r>
            <a:r>
              <a:rPr lang="en-US" sz="1200" dirty="0">
                <a:solidFill>
                  <a:prstClr val="black"/>
                </a:solidFill>
                <a:latin typeface="Trebuchet MS" panose="020B0603020202020204" pitchFamily="34" charset="0"/>
              </a:rPr>
              <a:t> RTO and RPO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Meeting core business requirements with compliance ready infrastructure to meet </a:t>
            </a:r>
            <a:r>
              <a:rPr lang="en-US" sz="1200" dirty="0">
                <a:solidFill>
                  <a:prstClr val="black"/>
                </a:solidFill>
                <a:latin typeface="Trebuchet MS" panose="020B0603020202020204" pitchFamily="34" charset="0"/>
              </a:rPr>
              <a:t>regulatory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guidelines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4872" y="1316568"/>
            <a:ext cx="4320000" cy="953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Project Objective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IN" sz="1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Design and Implement a state-of-the-art, cost-effective, automated and secure DR for business applications</a:t>
            </a:r>
            <a:endParaRPr kumimoji="0" lang="en-IN" sz="13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objective Icon 3428374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80" y="1316567"/>
            <a:ext cx="432000" cy="4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404872" y="2563153"/>
            <a:ext cx="43200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Project Model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On-premise DR Build model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028" name="Picture 4" descr="model Icon 1724316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80" y="2655752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404872" y="3819035"/>
            <a:ext cx="4320000" cy="2184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Sify’s Uniqueness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Sify’s experience, assets, and partner ecosystem for executing large scale migration projects for Government . The Integrated solution covering different elements –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335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Physical or virtual infra, Software-defined Network, Security, and Managed services</a:t>
            </a:r>
            <a:endParaRPr kumimoji="0" lang="en-US" sz="1335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335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DR workflow automation, SOP, and best practices</a:t>
            </a:r>
            <a:endParaRPr kumimoji="0" lang="en-US" sz="1335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335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Application and data migration from DC to DR</a:t>
            </a:r>
            <a:endParaRPr kumimoji="0" lang="en-US" sz="1335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335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Heterogeneous application aware data replication</a:t>
            </a:r>
            <a:endParaRPr kumimoji="0" lang="en-US" sz="1335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shape&#10;&#10;Description automatically generated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7880" y="3819034"/>
            <a:ext cx="528000" cy="528000"/>
          </a:xfrm>
          <a:prstGeom prst="rect">
            <a:avLst/>
          </a:prstGeom>
        </p:spPr>
      </p:pic>
      <p:pic>
        <p:nvPicPr>
          <p:cNvPr id="27" name="Picture 26" descr="A picture containing shape&#10;&#10;Description automatically generated"/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5856817" y="1316567"/>
            <a:ext cx="432000" cy="432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 rot="16200000">
            <a:off x="-3247531" y="3201370"/>
            <a:ext cx="6864397" cy="461665"/>
          </a:xfrm>
          <a:prstGeom prst="rect">
            <a:avLst/>
          </a:prstGeom>
          <a:solidFill>
            <a:schemeClr val="accent1"/>
          </a:solidFill>
          <a:ln>
            <a:solidFill>
              <a:srgbClr val="548ED6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685800">
              <a:defRPr b="1" cap="all" spc="113">
                <a:solidFill>
                  <a:prstClr val="white"/>
                </a:solidFill>
                <a:latin typeface="Trebuchet MS" panose="020B06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all" spc="15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DR Build</a:t>
            </a:r>
            <a:endParaRPr kumimoji="0" lang="en-US" sz="2400" b="1" i="0" u="none" strike="noStrike" kern="1200" cap="all" spc="15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1800" y="965"/>
            <a:ext cx="2705147" cy="276999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>
              <a:defRPr sz="900" cap="all" spc="113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all" spc="15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551" y="457200"/>
            <a:ext cx="7186228" cy="533400"/>
          </a:xfrm>
        </p:spPr>
        <p:txBody>
          <a:bodyPr>
            <a:normAutofit fontScale="90000"/>
          </a:bodyPr>
          <a:lstStyle/>
          <a:p>
            <a:r>
              <a:rPr lang="en-US" dirty="0"/>
              <a:t>Accelerating TRANSFORMATION Journey for a Leading Statutory Body</a:t>
            </a:r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6453972" y="5073104"/>
            <a:ext cx="5306228" cy="851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ts val="16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Value for Client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Trebuchet MS" panose="020B0603020202020204" pitchFamily="34" charset="0"/>
              </a:rPr>
              <a:t>Single pane of management for DC and DR</a:t>
            </a:r>
            <a:endParaRPr lang="en-US" sz="1200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Trebuchet MS" panose="020B0603020202020204" pitchFamily="34" charset="0"/>
              </a:rPr>
              <a:t>Higher application availability, visibility, and data availability</a:t>
            </a:r>
            <a:endParaRPr lang="en-US" sz="1200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Compliance</a:t>
            </a:r>
            <a:r>
              <a:rPr lang="en-US" sz="1200" dirty="0">
                <a:solidFill>
                  <a:prstClr val="black"/>
                </a:solidFill>
                <a:latin typeface="Trebuchet MS" panose="020B0603020202020204" pitchFamily="34" charset="0"/>
              </a:rPr>
              <a:t>-ready infrastructure with enhanced operational efficiency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1800" y="3429001"/>
            <a:ext cx="113284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</a:t>
            </a:r>
            <a:endParaRPr kumimoji="0" lang="en-IN" sz="5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D:\onedrive\OneDrive - Sify Technologies Limited\Desktop\Sify_Technologies_Limited_IN_English_2024_Certification_Badge.pngSify_Technologies_Limited_IN_English_2024_Certification_Badge"/>
          <p:cNvPicPr>
            <a:picLocks noChangeAspect="1"/>
          </p:cNvPicPr>
          <p:nvPr/>
        </p:nvPicPr>
        <p:blipFill>
          <a:blip r:embed="rId1"/>
          <a:srcRect l="8502" r="8502"/>
          <a:stretch>
            <a:fillRect/>
          </a:stretch>
        </p:blipFill>
        <p:spPr>
          <a:xfrm>
            <a:off x="5575516" y="1655498"/>
            <a:ext cx="1040969" cy="1773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4947</Words>
  <Application>WPS Presentation</Application>
  <PresentationFormat>Widescreen</PresentationFormat>
  <Paragraphs>106</Paragraphs>
  <Slides>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5</vt:i4>
      </vt:variant>
    </vt:vector>
  </HeadingPairs>
  <TitlesOfParts>
    <vt:vector size="25" baseType="lpstr">
      <vt:lpstr>Arial</vt:lpstr>
      <vt:lpstr>SimSun</vt:lpstr>
      <vt:lpstr>Wingdings</vt:lpstr>
      <vt:lpstr>TheSansOffice</vt:lpstr>
      <vt:lpstr>TheSansOffice</vt:lpstr>
      <vt:lpstr>Trebuchet MS</vt:lpstr>
      <vt:lpstr>Arial</vt:lpstr>
      <vt:lpstr>Courier New</vt:lpstr>
      <vt:lpstr>Arial Narrow</vt:lpstr>
      <vt:lpstr>Calibri</vt:lpstr>
      <vt:lpstr>Trebuchet MS</vt:lpstr>
      <vt:lpstr>Arial Nova</vt:lpstr>
      <vt:lpstr>Microsoft YaHei</vt:lpstr>
      <vt:lpstr>Arial Unicode MS</vt:lpstr>
      <vt:lpstr>Calibri Light</vt:lpstr>
      <vt:lpstr>Calibri</vt:lpstr>
      <vt:lpstr>Office Theme</vt:lpstr>
      <vt:lpstr>Sify Theme Nov20</vt:lpstr>
      <vt:lpstr>1_Sify Theme Nov20</vt:lpstr>
      <vt:lpstr>2_Sify Theme Nov20</vt:lpstr>
      <vt:lpstr>PowerPoint 演示文稿</vt:lpstr>
      <vt:lpstr>Accelerating TRANSFORMATION Journey for the State Government</vt:lpstr>
      <vt:lpstr>Accelerating TRANSFORMATION Journey for the State Government</vt:lpstr>
      <vt:lpstr>Accelerating TRANSFORMATION Journey for a Leading Statutory Body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Case Studies</dc:title>
  <dc:creator>Shubham Mishra</dc:creator>
  <cp:lastModifiedBy>017417</cp:lastModifiedBy>
  <cp:revision>3</cp:revision>
  <dcterms:created xsi:type="dcterms:W3CDTF">2023-10-04T05:47:00Z</dcterms:created>
  <dcterms:modified xsi:type="dcterms:W3CDTF">2024-08-23T09:56:17Z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DA858B2DF93045A0A711E416488C46DF_12</vt:lpwstr>
  </property>
  <property fmtid="{D5CDD505-2E9C-101B-9397-08002B2CF9AE}" pid="3" name="KSOProductBuildVer">
    <vt:lpwstr>1033-12.2.0.17545</vt:lpwstr>
  </property>
</Properties>
</file>