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notesMasterIdLst>
    <p:notesMasterId r:id="rId17"/>
  </p:notesMasterIdLst>
  <p:sldIdLst>
    <p:sldId id="256" r:id="rId2"/>
    <p:sldId id="2147482379" r:id="rId3"/>
    <p:sldId id="2147482384" r:id="rId4"/>
    <p:sldId id="2147482370" r:id="rId5"/>
    <p:sldId id="2147482388" r:id="rId6"/>
    <p:sldId id="2147480166" r:id="rId7"/>
    <p:sldId id="2147479873" r:id="rId8"/>
    <p:sldId id="2147482382" r:id="rId9"/>
    <p:sldId id="2147482361" r:id="rId10"/>
    <p:sldId id="2147482097" r:id="rId11"/>
    <p:sldId id="2147482381" r:id="rId12"/>
    <p:sldId id="2147482389" r:id="rId13"/>
    <p:sldId id="258" r:id="rId14"/>
    <p:sldId id="2147482396" r:id="rId15"/>
    <p:sldId id="2147479847" r:id="rId1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11D2BF4-133F-3646-A5BC-E2D6AB993A88}">
          <p14:sldIdLst>
            <p14:sldId id="256"/>
            <p14:sldId id="2147482379"/>
            <p14:sldId id="2147482384"/>
            <p14:sldId id="2147482370"/>
            <p14:sldId id="2147482388"/>
            <p14:sldId id="2147480166"/>
            <p14:sldId id="2147479873"/>
            <p14:sldId id="2147482382"/>
            <p14:sldId id="2147482361"/>
            <p14:sldId id="2147482097"/>
            <p14:sldId id="2147482381"/>
            <p14:sldId id="2147482389"/>
            <p14:sldId id="258"/>
            <p14:sldId id="2147482396"/>
            <p14:sldId id="2147479847"/>
          </p14:sldIdLst>
        </p14:section>
        <p14:section name="Backup / Context  Slides" id="{C74E3B84-89BE-5347-AAD0-1060C65A07CE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A984D07-1518-076C-AF61-0BD945087473}" name="Shombit Roy" initials="SR" userId="S::shombit.roy@sifycorp.com::c756c23c-bc98-4e37-a5fe-728e205ffcc6" providerId="AD"/>
  <p188:author id="{34FC0925-E2A8-9709-ACE5-9090C8602C3C}" name="Abhishek Singh Tomar" initials="AST" userId="S::abhishek.tomar@sifycorp.com::42be2351-8acd-4005-aae4-d092fa1b67a6" providerId="AD"/>
  <p188:author id="{A8477748-D022-2A9D-2469-623EFBC8BF20}" name="Vivekanandan Sivaguru" initials="VS" userId="S::vivekanandan.sivaguru@sifycorp.com::67c57917-f9ba-4e10-a8ca-4da79836ae93" providerId="AD"/>
  <p188:author id="{E6098560-E3D1-EDF3-E003-CAC34E384732}" name="Anoop Venugopal" initials="AV" userId="S::anoop.venugopal@sifycorp.com::073347bb-d80c-4ecb-90e0-6341ac035b54" providerId="AD"/>
  <p188:author id="{CE30718E-474F-1F76-5B64-D9FBD967A354}" name="Nizar Ahamed A R" initials="" userId="S::nizar.ahamed@sifycorp.com::adffb747-aaa0-46e0-848c-ae0c27f7bc73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hul Tandon" initials="RT" lastIdx="2" clrIdx="0">
    <p:extLst>
      <p:ext uri="{19B8F6BF-5375-455C-9EA6-DF929625EA0E}">
        <p15:presenceInfo xmlns:p15="http://schemas.microsoft.com/office/powerpoint/2012/main" userId="S::rahul.tandon@sifycorp.com::3a8efc80-71c3-4891-9bd7-c75e8145842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253F"/>
    <a:srgbClr val="000000"/>
    <a:srgbClr val="4F81BD"/>
    <a:srgbClr val="B9B59F"/>
    <a:srgbClr val="B59D8D"/>
    <a:srgbClr val="6C6D4D"/>
    <a:srgbClr val="968971"/>
    <a:srgbClr val="60554D"/>
    <a:srgbClr val="B79B8E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79" autoAdjust="0"/>
    <p:restoredTop sz="93969" autoAdjust="0"/>
  </p:normalViewPr>
  <p:slideViewPr>
    <p:cSldViewPr snapToGrid="0">
      <p:cViewPr varScale="1">
        <p:scale>
          <a:sx n="80" d="100"/>
          <a:sy n="80" d="100"/>
        </p:scale>
        <p:origin x="127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433196-9264-4FEB-B30F-942C09138286}" type="datetimeFigureOut">
              <a:rPr lang="en-IN" smtClean="0"/>
              <a:t>20-09-2024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02BD9-4983-4322-A08C-345F0664D44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89197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Pradhan Mantri Kaushal Vikas </a:t>
            </a:r>
            <a:r>
              <a:rPr lang="en-US" err="1"/>
              <a:t>Yojna</a:t>
            </a:r>
            <a:r>
              <a:rPr lang="en-US"/>
              <a:t> by Skill Development initiative by Govt.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C02BD9-4983-4322-A08C-345F0664D442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I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63923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C02BD9-4983-4322-A08C-345F0664D442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I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17188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Weel</a:t>
            </a:r>
            <a:r>
              <a:rPr lang="en-US" dirty="0"/>
              <a:t> architected Network &amp; Data Center – our pan India DC &amp; Network Architecture  </a:t>
            </a:r>
          </a:p>
          <a:p>
            <a:r>
              <a:rPr lang="en-US" dirty="0"/>
              <a:t>Most converged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200" b="1" i="0" dirty="0">
                <a:solidFill>
                  <a:schemeClr val="tx1"/>
                </a:solidFill>
              </a:rPr>
              <a:t>Reliable connectivity to all key business hubs in Chennai, India and Globally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200" b="1" i="0" dirty="0">
                <a:solidFill>
                  <a:schemeClr val="tx1"/>
                </a:solidFill>
              </a:rPr>
              <a:t>Seamlessly connecting- Chennai to India to Global   </a:t>
            </a:r>
            <a:endParaRPr lang="en-IN" sz="1200" b="1" dirty="0">
              <a:solidFill>
                <a:schemeClr val="tx1"/>
              </a:solidFill>
            </a:endParaRPr>
          </a:p>
          <a:p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02BD9-4983-4322-A08C-345F0664D442}" type="slidenum">
              <a:rPr lang="en-IN" smtClean="0"/>
              <a:t>14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922062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1E7714-FF3C-9412-B056-F9B7B2B00D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280D440-BE3F-63C1-4783-4188609727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C3F8403-93A0-5A79-13DC-B22EEE3F78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Embracing technology enhances our lives, drives societal progress, and fosters a sustainable and thriving future for all.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E5CEBF-24A4-C3F2-1183-543E935D1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C02BD9-4983-4322-A08C-345F0664D442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I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70282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C02BD9-4983-4322-A08C-345F0664D442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I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74989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/>
              <a:t>Swap cloud and dc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C02BD9-4983-4322-A08C-345F0664D442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I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46633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C02BD9-4983-4322-A08C-345F0664D442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I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74841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02BD9-4983-4322-A08C-345F0664D442}" type="slidenum">
              <a:rPr lang="en-IN" smtClean="0"/>
              <a:t>8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825475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02BD9-4983-4322-A08C-345F0664D442}" type="slidenum">
              <a:rPr lang="en-IN" smtClean="0"/>
              <a:t>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489682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Total power 1.5 X of IT power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C02BD9-4983-4322-A08C-345F0664D442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I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99260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/>
              <a:t>We are the largest to check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25E597-3BAA-4267-8E5F-96EE1B04E0CF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I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5260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8068CBFA-1B0D-00A5-8E51-3607C771356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2511"/>
            <a:ext cx="9139536" cy="5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2651C49-0D57-9670-9E18-376447B59CAC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>
              <a:lumMod val="5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6C731AD5-ED36-1751-CC67-94CF34AC2E7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796" y="162404"/>
            <a:ext cx="864000" cy="576000"/>
          </a:xfrm>
          <a:prstGeom prst="rect">
            <a:avLst/>
          </a:prstGeom>
        </p:spPr>
      </p:pic>
      <p:sp>
        <p:nvSpPr>
          <p:cNvPr id="5" name="Text Placeholder 16">
            <a:extLst>
              <a:ext uri="{FF2B5EF4-FFF2-40B4-BE49-F238E27FC236}">
                <a16:creationId xmlns:a16="http://schemas.microsoft.com/office/drawing/2014/main" id="{DC21E752-D648-41B6-DE28-294BE36B943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4102" y="1291640"/>
            <a:ext cx="5729812" cy="1046781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="1" cap="none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TITLE OF THE SLIDE - LINE ONE</a:t>
            </a:r>
            <a:endParaRPr lang="en-IN"/>
          </a:p>
        </p:txBody>
      </p:sp>
      <p:sp>
        <p:nvSpPr>
          <p:cNvPr id="6" name="Text Placeholder 16">
            <a:extLst>
              <a:ext uri="{FF2B5EF4-FFF2-40B4-BE49-F238E27FC236}">
                <a16:creationId xmlns:a16="http://schemas.microsoft.com/office/drawing/2014/main" id="{E7A12016-9A79-1732-D765-09981F5CAC1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4104" y="2339676"/>
            <a:ext cx="5729812" cy="491319"/>
          </a:xfrm>
        </p:spPr>
        <p:txBody>
          <a:bodyPr>
            <a:noAutofit/>
          </a:bodyPr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800" b="1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/>
              <a:t>Line two</a:t>
            </a:r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60542FC3-60D7-B1D5-1FEA-0AFB6860CD6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4104" y="3161521"/>
            <a:ext cx="2517377" cy="277103"/>
          </a:xfrm>
        </p:spPr>
        <p:txBody>
          <a:bodyPr anchor="t">
            <a:noAutofit/>
          </a:bodyPr>
          <a:lstStyle>
            <a:lvl1pPr marL="0" indent="0">
              <a:lnSpc>
                <a:spcPts val="1800"/>
              </a:lnSpc>
              <a:buNone/>
              <a:defRPr sz="1200" b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Month 2024</a:t>
            </a:r>
          </a:p>
        </p:txBody>
      </p:sp>
    </p:spTree>
    <p:extLst>
      <p:ext uri="{BB962C8B-B14F-4D97-AF65-F5344CB8AC3E}">
        <p14:creationId xmlns:p14="http://schemas.microsoft.com/office/powerpoint/2010/main" val="34096182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35217C-3A06-4AF7-2DF3-0E24D64A79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55155"/>
            <a:ext cx="6858000" cy="147731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F236041-9888-3289-A353-FCC44B2F52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7D1521-C48D-29C1-6A59-58DDD23E6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5335C-34CB-4AEE-B415-7886E05DF06B}" type="datetimeFigureOut">
              <a:rPr lang="en-IN" smtClean="0"/>
              <a:t>20-09-2024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55B5F6-268F-BA35-2F5C-62FD2907E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7AF45C-C14E-E8D4-84AE-9C28EEB68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65C12-609B-41F2-8E37-D7E8DB090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603544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6A939B8-69D9-4BB4-AF8A-4E245E9B6B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5335C-34CB-4AEE-B415-7886E05DF06B}" type="datetimeFigureOut">
              <a:rPr lang="en-IN" smtClean="0"/>
              <a:t>20-09-2024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917B51D-5068-3DA4-F217-B512F18E5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471683-2662-97AA-04D5-04AAC92D7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65C12-609B-41F2-8E37-D7E8DB090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97792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8068CBFA-1B0D-00A5-8E51-3607C771356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32" y="1256"/>
            <a:ext cx="9139536" cy="5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2651C49-0D57-9670-9E18-376447B59CAC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>
              <a:lumMod val="5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6C731AD5-ED36-1751-CC67-94CF34AC2E7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796" y="162404"/>
            <a:ext cx="864000" cy="576000"/>
          </a:xfrm>
          <a:prstGeom prst="rect">
            <a:avLst/>
          </a:prstGeom>
        </p:spPr>
      </p:pic>
      <p:sp>
        <p:nvSpPr>
          <p:cNvPr id="5" name="Text Placeholder 16">
            <a:extLst>
              <a:ext uri="{FF2B5EF4-FFF2-40B4-BE49-F238E27FC236}">
                <a16:creationId xmlns:a16="http://schemas.microsoft.com/office/drawing/2014/main" id="{DC21E752-D648-41B6-DE28-294BE36B943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3850" y="1268071"/>
            <a:ext cx="5809162" cy="1248508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="1" cap="none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TITLE OF THE SLIDE - LINE ONE</a:t>
            </a:r>
            <a:endParaRPr lang="en-IN"/>
          </a:p>
        </p:txBody>
      </p:sp>
      <p:sp>
        <p:nvSpPr>
          <p:cNvPr id="6" name="Text Placeholder 16">
            <a:extLst>
              <a:ext uri="{FF2B5EF4-FFF2-40B4-BE49-F238E27FC236}">
                <a16:creationId xmlns:a16="http://schemas.microsoft.com/office/drawing/2014/main" id="{E7A12016-9A79-1732-D765-09981F5CAC1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3850" y="2793682"/>
            <a:ext cx="5435173" cy="44284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/>
              <a:t>Line two</a:t>
            </a:r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60542FC3-60D7-B1D5-1FEA-0AFB6860CD6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3850" y="3330886"/>
            <a:ext cx="2527631" cy="277103"/>
          </a:xfrm>
        </p:spPr>
        <p:txBody>
          <a:bodyPr anchor="t">
            <a:noAutofit/>
          </a:bodyPr>
          <a:lstStyle>
            <a:lvl1pPr marL="0" indent="0">
              <a:lnSpc>
                <a:spcPts val="1800"/>
              </a:lnSpc>
              <a:buNone/>
              <a:defRPr sz="1200" b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Month 2024</a:t>
            </a:r>
          </a:p>
        </p:txBody>
      </p:sp>
    </p:spTree>
    <p:extLst>
      <p:ext uri="{BB962C8B-B14F-4D97-AF65-F5344CB8AC3E}">
        <p14:creationId xmlns:p14="http://schemas.microsoft.com/office/powerpoint/2010/main" val="3131822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ner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8B2F7CF-481F-CD39-0C15-A1D021C8A5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" y="0"/>
            <a:ext cx="9143999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257DB89-CFDA-370A-F43F-545BC20B5C25}"/>
              </a:ext>
            </a:extLst>
          </p:cNvPr>
          <p:cNvSpPr/>
          <p:nvPr userDrawn="1"/>
        </p:nvSpPr>
        <p:spPr>
          <a:xfrm>
            <a:off x="4" y="0"/>
            <a:ext cx="9143999" cy="51435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>
              <a:latin typeface="TheSansOffice" panose="020B0503040302060204" pitchFamily="34" charset="0"/>
            </a:endParaRPr>
          </a:p>
        </p:txBody>
      </p:sp>
      <p:sp>
        <p:nvSpPr>
          <p:cNvPr id="7" name="Title 4">
            <a:extLst>
              <a:ext uri="{FF2B5EF4-FFF2-40B4-BE49-F238E27FC236}">
                <a16:creationId xmlns:a16="http://schemas.microsoft.com/office/drawing/2014/main" id="{CCE68003-E007-481A-83D1-DBB6D223AC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211574"/>
            <a:ext cx="8496150" cy="415490"/>
          </a:xfrm>
        </p:spPr>
        <p:txBody>
          <a:bodyPr/>
          <a:lstStyle>
            <a:lvl1pPr>
              <a:defRPr sz="2000" baseline="0">
                <a:solidFill>
                  <a:srgbClr val="BED730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/>
              <a:t>TITLE OF THE SLIDE GOES HERE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A28207F-CAC6-072C-CFAB-75B3AEA15768}"/>
              </a:ext>
            </a:extLst>
          </p:cNvPr>
          <p:cNvSpPr txBox="1"/>
          <p:nvPr userDrawn="1"/>
        </p:nvSpPr>
        <p:spPr>
          <a:xfrm>
            <a:off x="244220" y="4862677"/>
            <a:ext cx="133736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1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Sify Confidential </a:t>
            </a:r>
            <a:endParaRPr kumimoji="0" lang="en-IN" sz="700" b="0" i="1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6765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n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8B2F7CF-481F-CD39-0C15-A1D021C8A5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" y="0"/>
            <a:ext cx="9143999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257DB89-CFDA-370A-F43F-545BC20B5C25}"/>
              </a:ext>
            </a:extLst>
          </p:cNvPr>
          <p:cNvSpPr/>
          <p:nvPr userDrawn="1"/>
        </p:nvSpPr>
        <p:spPr>
          <a:xfrm>
            <a:off x="4" y="0"/>
            <a:ext cx="9143999" cy="51435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>
              <a:latin typeface="TheSansOffice" panose="020B050304030206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328EB6B-7FB8-BD58-0714-EC09A1C53C0D}"/>
              </a:ext>
            </a:extLst>
          </p:cNvPr>
          <p:cNvSpPr txBox="1"/>
          <p:nvPr userDrawn="1"/>
        </p:nvSpPr>
        <p:spPr>
          <a:xfrm>
            <a:off x="244220" y="4862677"/>
            <a:ext cx="133736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1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Sify Confidential </a:t>
            </a:r>
            <a:endParaRPr kumimoji="0" lang="en-IN" sz="700" b="0" i="1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1BC223F-92D1-9879-EA40-F0BC9FB3B3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211574"/>
            <a:ext cx="8496150" cy="415490"/>
          </a:xfrm>
        </p:spPr>
        <p:txBody>
          <a:bodyPr/>
          <a:lstStyle>
            <a:lvl1pPr>
              <a:defRPr sz="2000" baseline="0">
                <a:solidFill>
                  <a:srgbClr val="BED730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2729696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CC54D60-252F-F612-EF8F-A74CAFA7E4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56680C3-01B3-5FA0-8C80-ECC82269C489}"/>
              </a:ext>
            </a:extLst>
          </p:cNvPr>
          <p:cNvSpPr/>
          <p:nvPr userDrawn="1"/>
        </p:nvSpPr>
        <p:spPr>
          <a:xfrm>
            <a:off x="-10258" y="0"/>
            <a:ext cx="9164516" cy="51435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>
              <a:latin typeface="TheSansOffice" panose="020B050304030206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9462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rvi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E8F71F-4755-EF6B-7086-DC614D25ED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286D9F2-E638-44D4-8E5E-7D3A3E917C44}"/>
              </a:ext>
            </a:extLst>
          </p:cNvPr>
          <p:cNvSpPr/>
          <p:nvPr userDrawn="1"/>
        </p:nvSpPr>
        <p:spPr>
          <a:xfrm>
            <a:off x="2" y="0"/>
            <a:ext cx="9144001" cy="5143500"/>
          </a:xfrm>
          <a:prstGeom prst="rect">
            <a:avLst/>
          </a:prstGeom>
          <a:solidFill>
            <a:srgbClr val="0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4" y="2015776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ECACB53A-C956-607C-EAC5-052ED3AFDB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796" y="162404"/>
            <a:ext cx="864000" cy="576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DB50C02-C64F-F570-5037-D890349727E4}"/>
              </a:ext>
            </a:extLst>
          </p:cNvPr>
          <p:cNvSpPr/>
          <p:nvPr userDrawn="1"/>
        </p:nvSpPr>
        <p:spPr>
          <a:xfrm>
            <a:off x="-36282" y="3859833"/>
            <a:ext cx="9216571" cy="1283669"/>
          </a:xfrm>
          <a:prstGeom prst="rect">
            <a:avLst/>
          </a:prstGeom>
          <a:solidFill>
            <a:srgbClr val="000000">
              <a:alpha val="69804"/>
            </a:srgbClr>
          </a:solidFill>
          <a:ln w="3175">
            <a:solidFill>
              <a:srgbClr val="BED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F72D8F-8E8B-A7FF-4F87-7F0905E038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3850" y="3929322"/>
            <a:ext cx="8496300" cy="1106806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/>
              <a:t>SECTION DIVIDER</a:t>
            </a:r>
          </a:p>
        </p:txBody>
      </p:sp>
    </p:spTree>
    <p:extLst>
      <p:ext uri="{BB962C8B-B14F-4D97-AF65-F5344CB8AC3E}">
        <p14:creationId xmlns:p14="http://schemas.microsoft.com/office/powerpoint/2010/main" val="1626545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rvi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E8F71F-4755-EF6B-7086-DC614D25ED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286D9F2-E638-44D4-8E5E-7D3A3E917C44}"/>
              </a:ext>
            </a:extLst>
          </p:cNvPr>
          <p:cNvSpPr/>
          <p:nvPr userDrawn="1"/>
        </p:nvSpPr>
        <p:spPr>
          <a:xfrm>
            <a:off x="2" y="0"/>
            <a:ext cx="9144001" cy="5143500"/>
          </a:xfrm>
          <a:prstGeom prst="rect">
            <a:avLst/>
          </a:prstGeom>
          <a:solidFill>
            <a:srgbClr val="0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4" y="2015776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ECACB53A-C956-607C-EAC5-052ED3AFDB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796" y="162404"/>
            <a:ext cx="86400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182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201A299A-BF04-2CCA-5422-9B7E992F7D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32" y="1256"/>
            <a:ext cx="9139536" cy="5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7AD35131-7371-4CF0-B282-66D9EF64198D}"/>
              </a:ext>
            </a:extLst>
          </p:cNvPr>
          <p:cNvSpPr/>
          <p:nvPr userDrawn="1"/>
        </p:nvSpPr>
        <p:spPr>
          <a:xfrm>
            <a:off x="3" y="0"/>
            <a:ext cx="9144001" cy="514350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IN" sz="180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AD19607-E94E-48EE-A274-950F2411742E}"/>
              </a:ext>
            </a:extLst>
          </p:cNvPr>
          <p:cNvSpPr/>
          <p:nvPr/>
        </p:nvSpPr>
        <p:spPr>
          <a:xfrm>
            <a:off x="-36282" y="3859833"/>
            <a:ext cx="9216571" cy="1283669"/>
          </a:xfrm>
          <a:prstGeom prst="rect">
            <a:avLst/>
          </a:prstGeom>
          <a:solidFill>
            <a:srgbClr val="000000">
              <a:alpha val="69804"/>
            </a:srgbClr>
          </a:solidFill>
          <a:ln w="3175">
            <a:solidFill>
              <a:srgbClr val="BED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  <p:sp>
        <p:nvSpPr>
          <p:cNvPr id="46" name="Text Placeholder 3">
            <a:extLst>
              <a:ext uri="{FF2B5EF4-FFF2-40B4-BE49-F238E27FC236}">
                <a16:creationId xmlns:a16="http://schemas.microsoft.com/office/drawing/2014/main" id="{FC89170F-4740-47C6-A37C-089B562BC848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323850" y="3929322"/>
            <a:ext cx="8496300" cy="1106806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/>
              <a:t>SECTION DIVIDER</a:t>
            </a:r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65AA10AE-5B92-B943-6B31-8EE580D7D06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796" y="162404"/>
            <a:ext cx="86400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367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n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65BA79F-C34F-D564-54A0-3C52CFA5D91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" y="0"/>
            <a:ext cx="9143999" cy="51435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E794680-026D-525E-495F-3EE907F68862}"/>
              </a:ext>
            </a:extLst>
          </p:cNvPr>
          <p:cNvSpPr/>
          <p:nvPr userDrawn="1"/>
        </p:nvSpPr>
        <p:spPr>
          <a:xfrm>
            <a:off x="3" y="0"/>
            <a:ext cx="9143999" cy="51435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>
              <a:latin typeface="TheSansOffice" panose="020B0503040302060204" pitchFamily="34" charset="0"/>
            </a:endParaRPr>
          </a:p>
        </p:txBody>
      </p:sp>
      <p:sp>
        <p:nvSpPr>
          <p:cNvPr id="11" name="Title 4">
            <a:extLst>
              <a:ext uri="{FF2B5EF4-FFF2-40B4-BE49-F238E27FC236}">
                <a16:creationId xmlns:a16="http://schemas.microsoft.com/office/drawing/2014/main" id="{289692E0-75EA-3CC9-02A2-875AE46836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176952"/>
            <a:ext cx="8496150" cy="461655"/>
          </a:xfrm>
        </p:spPr>
        <p:txBody>
          <a:bodyPr/>
          <a:lstStyle>
            <a:lvl1pPr>
              <a:defRPr sz="2400" baseline="0">
                <a:solidFill>
                  <a:srgbClr val="BED730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/>
              <a:t>TITLE OF THE SLIDE GOES HERE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2E3784-EDA8-E8A9-E9DC-FEB0E94F5DBE}"/>
              </a:ext>
            </a:extLst>
          </p:cNvPr>
          <p:cNvSpPr txBox="1"/>
          <p:nvPr userDrawn="1"/>
        </p:nvSpPr>
        <p:spPr>
          <a:xfrm>
            <a:off x="87466" y="4862677"/>
            <a:ext cx="133736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1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Sify Confidential </a:t>
            </a:r>
            <a:endParaRPr kumimoji="0" lang="en-IN" sz="700" b="0" i="1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1277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000" y="987425"/>
            <a:ext cx="8496150" cy="3744913"/>
          </a:xfrm>
          <a:prstGeom prst="rect">
            <a:avLst/>
          </a:prstGeom>
        </p:spPr>
        <p:txBody>
          <a:bodyPr vert="horz" lIns="0" tIns="0" rIns="91428" bIns="45715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86433" y="4767267"/>
            <a:ext cx="487680" cy="274637"/>
          </a:xfrm>
          <a:prstGeom prst="rect">
            <a:avLst/>
          </a:prstGeom>
        </p:spPr>
        <p:txBody>
          <a:bodyPr vert="horz" lIns="91428" tIns="45715" rIns="0" bIns="45715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TheSansOffice" panose="020B0503040302060204" pitchFamily="34" charset="0"/>
              </a:defRPr>
            </a:lvl1pPr>
          </a:lstStyle>
          <a:p>
            <a:fld id="{D6AB342A-830E-438F-A6A8-BEDF509AB0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itle Placeholder 11"/>
          <p:cNvSpPr>
            <a:spLocks noGrp="1"/>
          </p:cNvSpPr>
          <p:nvPr>
            <p:ph type="title"/>
          </p:nvPr>
        </p:nvSpPr>
        <p:spPr>
          <a:xfrm>
            <a:off x="323850" y="234659"/>
            <a:ext cx="8496300" cy="400099"/>
          </a:xfrm>
          <a:prstGeom prst="rect">
            <a:avLst/>
          </a:prstGeom>
        </p:spPr>
        <p:txBody>
          <a:bodyPr vert="horz" wrap="square" lIns="0" tIns="45715" rIns="91428" bIns="45715" rtlCol="0" anchor="ctr">
            <a:spAutoFit/>
          </a:bodyPr>
          <a:lstStyle/>
          <a:p>
            <a:pPr marL="0" marR="0" lvl="0" indent="0" algn="l" defTabSz="91421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TITLE OF THE SLIDE GOES HERE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63274-8EF9-DCCD-29A5-EF766D83A230}"/>
              </a:ext>
            </a:extLst>
          </p:cNvPr>
          <p:cNvSpPr txBox="1"/>
          <p:nvPr userDrawn="1"/>
        </p:nvSpPr>
        <p:spPr>
          <a:xfrm>
            <a:off x="244220" y="4862677"/>
            <a:ext cx="133736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1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Sify Confidential </a:t>
            </a:r>
            <a:endParaRPr kumimoji="0" lang="en-IN" sz="700" b="0" i="1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0100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08" r:id="rId1"/>
    <p:sldLayoutId id="2147483985" r:id="rId2"/>
    <p:sldLayoutId id="2147483989" r:id="rId3"/>
    <p:sldLayoutId id="2147483990" r:id="rId4"/>
    <p:sldLayoutId id="2147483986" r:id="rId5"/>
    <p:sldLayoutId id="2147484034" r:id="rId6"/>
    <p:sldLayoutId id="2147484032" r:id="rId7"/>
    <p:sldLayoutId id="2147483993" r:id="rId8"/>
    <p:sldLayoutId id="2147484033" r:id="rId9"/>
    <p:sldLayoutId id="2147484035" r:id="rId10"/>
    <p:sldLayoutId id="2147484036" r:id="rId11"/>
  </p:sldLayoutIdLst>
  <p:txStyles>
    <p:titleStyle>
      <a:lvl1pPr algn="l" defTabSz="914219" rtl="0" eaLnBrk="1" latinLnBrk="0" hangingPunct="1">
        <a:spcBef>
          <a:spcPct val="0"/>
        </a:spcBef>
        <a:buNone/>
        <a:defRPr kumimoji="0" lang="en-US" sz="2000" b="1" i="0" u="none" strike="noStrike" kern="1200" cap="all" spc="0" normalizeH="0" baseline="0" noProof="0" dirty="0" smtClean="0">
          <a:ln>
            <a:noFill/>
          </a:ln>
          <a:solidFill>
            <a:schemeClr val="tx2">
              <a:lumMod val="75000"/>
            </a:schemeClr>
          </a:solidFill>
          <a:effectLst/>
          <a:uLnTx/>
          <a:uFillTx/>
          <a:latin typeface="TheSansOffice" panose="020B0503040302060204" pitchFamily="34" charset="0"/>
          <a:ea typeface="+mj-ea"/>
          <a:cs typeface="+mj-cs"/>
        </a:defRPr>
      </a:lvl1pPr>
    </p:titleStyle>
    <p:bodyStyle>
      <a:lvl1pPr marL="226754" indent="-226754" algn="l" defTabSz="914219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600" kern="1200">
          <a:solidFill>
            <a:srgbClr val="595959"/>
          </a:solidFill>
          <a:latin typeface="TheSansOffice" panose="020B0503040302060204" pitchFamily="34" charset="0"/>
          <a:ea typeface="+mn-ea"/>
          <a:cs typeface="+mn-cs"/>
        </a:defRPr>
      </a:lvl1pPr>
      <a:lvl2pPr marL="568687" indent="-285693" algn="l" defTabSz="914219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400" kern="1200">
          <a:solidFill>
            <a:srgbClr val="595959"/>
          </a:solidFill>
          <a:latin typeface="TheSansOffice" panose="020B0503040302060204" pitchFamily="34" charset="0"/>
          <a:ea typeface="+mn-ea"/>
          <a:cs typeface="+mn-cs"/>
        </a:defRPr>
      </a:lvl2pPr>
      <a:lvl3pPr marL="1142771" indent="-228554" algn="l" defTabSz="914219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2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3pPr>
      <a:lvl4pPr marL="1599880" indent="-228554" algn="l" defTabSz="914219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1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4pPr>
      <a:lvl5pPr marL="2056990" indent="-228554" algn="l" defTabSz="914219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»"/>
        <a:defRPr sz="11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5pPr>
      <a:lvl6pPr marL="2514098" indent="-228554" algn="l" defTabSz="91421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7" indent="-228554" algn="l" defTabSz="91421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5" indent="-228554" algn="l" defTabSz="91421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24" indent="-228554" algn="l" defTabSz="91421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9" algn="l" defTabSz="9142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9" algn="l" defTabSz="9142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7" algn="l" defTabSz="9142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6" algn="l" defTabSz="9142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44" algn="l" defTabSz="9142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50" algn="l" defTabSz="9142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1" algn="l" defTabSz="9142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9" algn="l" defTabSz="9142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993">
          <p15:clr>
            <a:srgbClr val="F26B43"/>
          </p15:clr>
        </p15:guide>
        <p15:guide id="2" orient="horz" pos="1620" userDrawn="1">
          <p15:clr>
            <a:srgbClr val="F26B43"/>
          </p15:clr>
        </p15:guide>
        <p15:guide id="3" pos="2767">
          <p15:clr>
            <a:srgbClr val="F26B43"/>
          </p15:clr>
        </p15:guide>
        <p15:guide id="5" pos="204">
          <p15:clr>
            <a:srgbClr val="F26B43"/>
          </p15:clr>
        </p15:guide>
        <p15:guide id="6" pos="2880">
          <p15:clr>
            <a:srgbClr val="F26B43"/>
          </p15:clr>
        </p15:guide>
        <p15:guide id="8" orient="horz" pos="622">
          <p15:clr>
            <a:srgbClr val="F26B43"/>
          </p15:clr>
        </p15:guide>
        <p15:guide id="9" orient="horz" pos="395">
          <p15:clr>
            <a:srgbClr val="F26B43"/>
          </p15:clr>
        </p15:guide>
        <p15:guide id="11" pos="5556">
          <p15:clr>
            <a:srgbClr val="F26B43"/>
          </p15:clr>
        </p15:guide>
        <p15:guide id="12" orient="horz" pos="298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pn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9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7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1.svg"/><Relationship Id="rId5" Type="http://schemas.openxmlformats.org/officeDocument/2006/relationships/image" Target="../media/image50.png"/><Relationship Id="rId4" Type="http://schemas.openxmlformats.org/officeDocument/2006/relationships/image" Target="../media/image49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5.png"/><Relationship Id="rId5" Type="http://schemas.openxmlformats.org/officeDocument/2006/relationships/image" Target="../media/image54.jpeg"/><Relationship Id="rId4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14.png"/><Relationship Id="rId18" Type="http://schemas.openxmlformats.org/officeDocument/2006/relationships/image" Target="../media/image63.png"/><Relationship Id="rId3" Type="http://schemas.openxmlformats.org/officeDocument/2006/relationships/image" Target="../media/image58.png"/><Relationship Id="rId21" Type="http://schemas.openxmlformats.org/officeDocument/2006/relationships/image" Target="../media/image65.png"/><Relationship Id="rId7" Type="http://schemas.openxmlformats.org/officeDocument/2006/relationships/image" Target="../media/image21.svg"/><Relationship Id="rId12" Type="http://schemas.microsoft.com/office/2007/relationships/hdphoto" Target="../media/hdphoto2.wdp"/><Relationship Id="rId17" Type="http://schemas.openxmlformats.org/officeDocument/2006/relationships/image" Target="../media/image62.jpeg"/><Relationship Id="rId2" Type="http://schemas.openxmlformats.org/officeDocument/2006/relationships/image" Target="../media/image57.jpeg"/><Relationship Id="rId16" Type="http://schemas.openxmlformats.org/officeDocument/2006/relationships/image" Target="../media/image17.svg"/><Relationship Id="rId20" Type="http://schemas.openxmlformats.org/officeDocument/2006/relationships/image" Target="../media/image6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png"/><Relationship Id="rId11" Type="http://schemas.openxmlformats.org/officeDocument/2006/relationships/image" Target="../media/image29.png"/><Relationship Id="rId5" Type="http://schemas.openxmlformats.org/officeDocument/2006/relationships/image" Target="../media/image19.svg"/><Relationship Id="rId15" Type="http://schemas.openxmlformats.org/officeDocument/2006/relationships/image" Target="../media/image16.png"/><Relationship Id="rId23" Type="http://schemas.openxmlformats.org/officeDocument/2006/relationships/image" Target="../media/image44.png"/><Relationship Id="rId10" Type="http://schemas.openxmlformats.org/officeDocument/2006/relationships/image" Target="../media/image61.png"/><Relationship Id="rId19" Type="http://schemas.microsoft.com/office/2007/relationships/hdphoto" Target="../media/hdphoto3.wdp"/><Relationship Id="rId4" Type="http://schemas.openxmlformats.org/officeDocument/2006/relationships/image" Target="../media/image18.png"/><Relationship Id="rId9" Type="http://schemas.openxmlformats.org/officeDocument/2006/relationships/image" Target="../media/image60.png"/><Relationship Id="rId14" Type="http://schemas.openxmlformats.org/officeDocument/2006/relationships/image" Target="../media/image15.svg"/><Relationship Id="rId22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13" Type="http://schemas.openxmlformats.org/officeDocument/2006/relationships/image" Target="../media/image24.png"/><Relationship Id="rId18" Type="http://schemas.openxmlformats.org/officeDocument/2006/relationships/image" Target="../media/image2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17" Type="http://schemas.openxmlformats.org/officeDocument/2006/relationships/image" Target="../media/image28.sv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sv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5" Type="http://schemas.openxmlformats.org/officeDocument/2006/relationships/image" Target="../media/image26.svg"/><Relationship Id="rId10" Type="http://schemas.openxmlformats.org/officeDocument/2006/relationships/image" Target="../media/image21.svg"/><Relationship Id="rId19" Type="http://schemas.microsoft.com/office/2007/relationships/hdphoto" Target="../media/hdphoto1.wdp"/><Relationship Id="rId4" Type="http://schemas.openxmlformats.org/officeDocument/2006/relationships/image" Target="../media/image15.svg"/><Relationship Id="rId9" Type="http://schemas.openxmlformats.org/officeDocument/2006/relationships/image" Target="../media/image20.png"/><Relationship Id="rId1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6AFBE3F8-625A-A5EC-8018-835FB4DB3F1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102" y="1291640"/>
            <a:ext cx="5729812" cy="1046781"/>
          </a:xfrm>
        </p:spPr>
        <p:txBody>
          <a:bodyPr/>
          <a:lstStyle/>
          <a:p>
            <a:r>
              <a:rPr lang="en-US">
                <a:sym typeface="Arial"/>
              </a:rPr>
              <a:t>YOUR DIGITAL BRIDGE FOR BUSINESS TRANSFORMATION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9DC0B5-CC79-09A9-26B1-AE86998C656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4104" y="2339676"/>
            <a:ext cx="5729812" cy="491319"/>
          </a:xfrm>
        </p:spPr>
        <p:txBody>
          <a:bodyPr/>
          <a:lstStyle/>
          <a:p>
            <a:r>
              <a:rPr lang="en-US">
                <a:sym typeface="Arial"/>
              </a:rPr>
              <a:t>Built on world-class digital infrastructure, </a:t>
            </a:r>
          </a:p>
          <a:p>
            <a:r>
              <a:rPr lang="en-US">
                <a:sym typeface="Arial"/>
              </a:rPr>
              <a:t>platforms and services</a:t>
            </a:r>
            <a:endParaRPr lang="en-US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083B412C-84F2-3760-D669-ADEF2381388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4104" y="3161521"/>
            <a:ext cx="2517377" cy="277103"/>
          </a:xfrm>
        </p:spPr>
        <p:txBody>
          <a:bodyPr/>
          <a:lstStyle/>
          <a:p>
            <a:r>
              <a:rPr lang="en-US"/>
              <a:t>20 September 2024  |  Chennai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A221A6C-A805-35A9-4B0A-401E5DD32375}"/>
              </a:ext>
            </a:extLst>
          </p:cNvPr>
          <p:cNvSpPr/>
          <p:nvPr/>
        </p:nvSpPr>
        <p:spPr>
          <a:xfrm>
            <a:off x="0" y="4207615"/>
            <a:ext cx="9144000" cy="524723"/>
          </a:xfrm>
          <a:prstGeom prst="rect">
            <a:avLst/>
          </a:prstGeom>
          <a:solidFill>
            <a:schemeClr val="tx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4EFA4F-E136-F8A7-3F17-27BF5C85824F}"/>
              </a:ext>
            </a:extLst>
          </p:cNvPr>
          <p:cNvSpPr txBox="1"/>
          <p:nvPr/>
        </p:nvSpPr>
        <p:spPr>
          <a:xfrm>
            <a:off x="323850" y="4324493"/>
            <a:ext cx="8496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BED730"/>
                </a:solidFill>
              </a:rPr>
              <a:t>Raju Vegesna </a:t>
            </a:r>
            <a:r>
              <a:rPr lang="en-US" sz="1100" dirty="0">
                <a:solidFill>
                  <a:srgbClr val="BED730"/>
                </a:solidFill>
              </a:rPr>
              <a:t> </a:t>
            </a:r>
            <a:r>
              <a:rPr lang="en-US" sz="1100" dirty="0">
                <a:solidFill>
                  <a:schemeClr val="bg1"/>
                </a:solidFill>
              </a:rPr>
              <a:t>|  Chairman &amp; Managing Director</a:t>
            </a:r>
          </a:p>
        </p:txBody>
      </p:sp>
    </p:spTree>
    <p:extLst>
      <p:ext uri="{BB962C8B-B14F-4D97-AF65-F5344CB8AC3E}">
        <p14:creationId xmlns:p14="http://schemas.microsoft.com/office/powerpoint/2010/main" val="4160096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63B23685-D9CE-0896-454A-653B2AFEB9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" y="211574"/>
            <a:ext cx="8496150" cy="415490"/>
          </a:xfrm>
        </p:spPr>
        <p:txBody>
          <a:bodyPr/>
          <a:lstStyle/>
          <a:p>
            <a:r>
              <a:rPr lang="en-IN"/>
              <a:t>AI-READY, hyperscale, Hyperconnected, Green,</a:t>
            </a:r>
            <a:br>
              <a:rPr lang="en-IN"/>
            </a:br>
            <a:r>
              <a:rPr lang="en-IN"/>
              <a:t>Data Center campuses</a:t>
            </a:r>
          </a:p>
        </p:txBody>
      </p:sp>
      <p:pic>
        <p:nvPicPr>
          <p:cNvPr id="4" name="Picture 3" descr="A group of buildings with trees and roads&#10;&#10;Description automatically generated">
            <a:extLst>
              <a:ext uri="{FF2B5EF4-FFF2-40B4-BE49-F238E27FC236}">
                <a16:creationId xmlns:a16="http://schemas.microsoft.com/office/drawing/2014/main" id="{298E2DD3-3DBA-1640-2F99-2BA866D28E1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4" t="8479" r="3545" b="17637"/>
          <a:stretch/>
        </p:blipFill>
        <p:spPr>
          <a:xfrm>
            <a:off x="341289" y="1005020"/>
            <a:ext cx="3053537" cy="1045290"/>
          </a:xfrm>
          <a:prstGeom prst="rect">
            <a:avLst/>
          </a:prstGeom>
          <a:ln>
            <a:solidFill>
              <a:schemeClr val="bg1"/>
            </a:solidFill>
          </a:ln>
        </p:spPr>
      </p:pic>
      <p:grpSp>
        <p:nvGrpSpPr>
          <p:cNvPr id="39" name="Group 38">
            <a:extLst>
              <a:ext uri="{FF2B5EF4-FFF2-40B4-BE49-F238E27FC236}">
                <a16:creationId xmlns:a16="http://schemas.microsoft.com/office/drawing/2014/main" id="{91601B0A-B655-2F4C-532E-C09833854607}"/>
              </a:ext>
            </a:extLst>
          </p:cNvPr>
          <p:cNvGrpSpPr/>
          <p:nvPr/>
        </p:nvGrpSpPr>
        <p:grpSpPr>
          <a:xfrm>
            <a:off x="3585411" y="1000417"/>
            <a:ext cx="2609762" cy="1392536"/>
            <a:chOff x="319655" y="3038446"/>
            <a:chExt cx="2840665" cy="1548000"/>
          </a:xfrm>
        </p:grpSpPr>
        <p:pic>
          <p:nvPicPr>
            <p:cNvPr id="7" name="Picture 6" descr="A picture containing sky, building, outdoor, property&#10;&#10;Description automatically generated">
              <a:extLst>
                <a:ext uri="{FF2B5EF4-FFF2-40B4-BE49-F238E27FC236}">
                  <a16:creationId xmlns:a16="http://schemas.microsoft.com/office/drawing/2014/main" id="{E4ED5795-FCFC-F50B-5FF9-136EF542A4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80" t="325" r="6388" b="2329"/>
            <a:stretch/>
          </p:blipFill>
          <p:spPr>
            <a:xfrm>
              <a:off x="326360" y="3038446"/>
              <a:ext cx="2833960" cy="154800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04A3ACDC-CC6C-5285-CB30-6F48D9B4954F}"/>
                </a:ext>
              </a:extLst>
            </p:cNvPr>
            <p:cNvSpPr/>
            <p:nvPr/>
          </p:nvSpPr>
          <p:spPr>
            <a:xfrm>
              <a:off x="330340" y="4219558"/>
              <a:ext cx="2826000" cy="360000"/>
            </a:xfrm>
            <a:prstGeom prst="roundRect">
              <a:avLst>
                <a:gd name="adj" fmla="val 0"/>
              </a:avLst>
            </a:prstGeom>
            <a:solidFill>
              <a:srgbClr val="10253F">
                <a:alpha val="69804"/>
              </a:srgbClr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43018C1-4635-5FA4-B5B8-8D6C57704287}"/>
                </a:ext>
              </a:extLst>
            </p:cNvPr>
            <p:cNvSpPr txBox="1"/>
            <p:nvPr/>
          </p:nvSpPr>
          <p:spPr>
            <a:xfrm>
              <a:off x="319655" y="4227167"/>
              <a:ext cx="2833960" cy="359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1" i="0" u="none" strike="noStrike" kern="1200" cap="none" spc="0" normalizeH="0" baseline="0" noProof="0">
                  <a:ln>
                    <a:noFill/>
                  </a:ln>
                  <a:solidFill>
                    <a:srgbClr val="BED73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NOIDA 02 </a:t>
              </a:r>
            </a:p>
            <a:p>
              <a:pPr marL="0" marR="0" lvl="0" indent="0" algn="ct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>
                  <a:solidFill>
                    <a:prstClr val="white"/>
                  </a:solidFill>
                  <a:latin typeface="Trebuchet MS"/>
                </a:rPr>
                <a:t>IT Power: </a:t>
              </a:r>
              <a:r>
                <a:rPr lang="en-US" sz="700">
                  <a:solidFill>
                    <a:schemeClr val="bg1"/>
                  </a:solidFill>
                  <a:latin typeface="Trebuchet MS"/>
                </a:rPr>
                <a:t>130+ </a:t>
              </a:r>
              <a:r>
                <a:rPr kumimoji="0" lang="en-US" sz="7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MW </a:t>
              </a:r>
              <a:r>
                <a:rPr lang="en-US" sz="700">
                  <a:solidFill>
                    <a:schemeClr val="bg1"/>
                  </a:solidFill>
                  <a:latin typeface="Trebuchet MS"/>
                </a:rPr>
                <a:t>| </a:t>
              </a:r>
              <a:r>
                <a:rPr kumimoji="0" lang="en-US" sz="7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Racks: 13,000</a:t>
              </a:r>
              <a:endParaRPr kumimoji="0" lang="en-IN" sz="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EC178E9-79A3-8866-2D6C-BAA4D2075A12}"/>
              </a:ext>
            </a:extLst>
          </p:cNvPr>
          <p:cNvGrpSpPr/>
          <p:nvPr/>
        </p:nvGrpSpPr>
        <p:grpSpPr>
          <a:xfrm>
            <a:off x="6393137" y="1000894"/>
            <a:ext cx="2427013" cy="1403743"/>
            <a:chOff x="3286765" y="3038446"/>
            <a:chExt cx="2676428" cy="1548000"/>
          </a:xfrm>
        </p:grpSpPr>
        <p:pic>
          <p:nvPicPr>
            <p:cNvPr id="19" name="Picture 18" descr="A picture containing tower, building, sky, cloud&#10;&#10;Description automatically generated">
              <a:extLst>
                <a:ext uri="{FF2B5EF4-FFF2-40B4-BE49-F238E27FC236}">
                  <a16:creationId xmlns:a16="http://schemas.microsoft.com/office/drawing/2014/main" id="{7F6C634C-BF59-D091-AD99-DC332AA026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56" r="5746"/>
            <a:stretch/>
          </p:blipFill>
          <p:spPr>
            <a:xfrm>
              <a:off x="3292616" y="3038446"/>
              <a:ext cx="2665709" cy="154800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94E16A44-958B-E138-950D-47161E9831AB}"/>
                </a:ext>
              </a:extLst>
            </p:cNvPr>
            <p:cNvSpPr/>
            <p:nvPr/>
          </p:nvSpPr>
          <p:spPr>
            <a:xfrm>
              <a:off x="3287748" y="4219558"/>
              <a:ext cx="2675445" cy="360000"/>
            </a:xfrm>
            <a:prstGeom prst="roundRect">
              <a:avLst>
                <a:gd name="adj" fmla="val 0"/>
              </a:avLst>
            </a:prstGeom>
            <a:solidFill>
              <a:srgbClr val="10253F">
                <a:alpha val="69804"/>
              </a:srgbClr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F6ACD27-133D-4625-209E-A56F48A6B4A9}"/>
                </a:ext>
              </a:extLst>
            </p:cNvPr>
            <p:cNvSpPr txBox="1"/>
            <p:nvPr/>
          </p:nvSpPr>
          <p:spPr>
            <a:xfrm>
              <a:off x="3286765" y="4227033"/>
              <a:ext cx="2664000" cy="356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800" b="1" i="0" u="none" strike="noStrike" kern="1200" cap="none" spc="0" normalizeH="0" baseline="0" noProof="0">
                  <a:ln>
                    <a:noFill/>
                  </a:ln>
                  <a:solidFill>
                    <a:srgbClr val="BED73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CHENNAI 02, SIRUSERI </a:t>
              </a:r>
            </a:p>
            <a:p>
              <a:pPr marL="0" marR="0" lvl="0" indent="0" algn="ct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>
                  <a:solidFill>
                    <a:prstClr val="white"/>
                  </a:solidFill>
                  <a:latin typeface="Trebuchet MS"/>
                </a:rPr>
                <a:t>IT Power</a:t>
              </a:r>
              <a:r>
                <a:rPr kumimoji="0" lang="en-US" sz="7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: </a:t>
              </a:r>
              <a:r>
                <a:rPr lang="en-US" sz="700">
                  <a:solidFill>
                    <a:schemeClr val="bg1"/>
                  </a:solidFill>
                  <a:latin typeface="Trebuchet MS"/>
                </a:rPr>
                <a:t>130+</a:t>
              </a:r>
              <a:r>
                <a:rPr kumimoji="0" lang="en-US" sz="7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 MW </a:t>
              </a:r>
              <a:r>
                <a:rPr kumimoji="0" lang="en-US" sz="7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| Racks: 13,000</a:t>
              </a:r>
              <a:endParaRPr kumimoji="0" lang="en-IN" sz="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0909979-7DB9-204B-CEAA-A5681FFE73D1}"/>
              </a:ext>
            </a:extLst>
          </p:cNvPr>
          <p:cNvSpPr/>
          <p:nvPr/>
        </p:nvSpPr>
        <p:spPr>
          <a:xfrm>
            <a:off x="323850" y="1777638"/>
            <a:ext cx="3070976" cy="272672"/>
          </a:xfrm>
          <a:prstGeom prst="roundRect">
            <a:avLst>
              <a:gd name="adj" fmla="val 0"/>
            </a:avLst>
          </a:prstGeom>
          <a:solidFill>
            <a:srgbClr val="10253F">
              <a:alpha val="69804"/>
            </a:srgb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7505EC2-A9D6-D50E-12B1-8FB29795953F}"/>
              </a:ext>
            </a:extLst>
          </p:cNvPr>
          <p:cNvSpPr txBox="1"/>
          <p:nvPr/>
        </p:nvSpPr>
        <p:spPr>
          <a:xfrm>
            <a:off x="335269" y="1760919"/>
            <a:ext cx="293670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800" b="1" i="0" u="none" strike="noStrike" kern="1200" cap="none" spc="0" normalizeH="0" baseline="0" noProof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MUMBAI 03, RABALE</a:t>
            </a:r>
          </a:p>
          <a:p>
            <a:pPr marL="0" marR="0" lvl="0" indent="0" algn="ct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700" b="1">
                <a:solidFill>
                  <a:prstClr val="white"/>
                </a:solidFill>
                <a:latin typeface="Trebuchet MS"/>
              </a:rPr>
              <a:t>IT Power: </a:t>
            </a:r>
            <a:r>
              <a:rPr kumimoji="0" lang="en-IN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3</a:t>
            </a:r>
            <a:r>
              <a:rPr lang="en-IN" sz="700">
                <a:solidFill>
                  <a:prstClr val="white"/>
                </a:solidFill>
                <a:latin typeface="Trebuchet MS"/>
              </a:rPr>
              <a:t>77+</a:t>
            </a:r>
            <a:r>
              <a:rPr kumimoji="0" lang="en-IN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MW | Racks: 32,000</a:t>
            </a:r>
            <a:endParaRPr kumimoji="0" lang="en-IN" sz="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1B120D45-C984-44B8-5978-94E7278AA8B9}"/>
              </a:ext>
            </a:extLst>
          </p:cNvPr>
          <p:cNvGrpSpPr/>
          <p:nvPr/>
        </p:nvGrpSpPr>
        <p:grpSpPr>
          <a:xfrm>
            <a:off x="6310797" y="2887576"/>
            <a:ext cx="2504939" cy="1545304"/>
            <a:chOff x="6065584" y="3038446"/>
            <a:chExt cx="2762362" cy="154800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7FA23A9-DB14-B38A-AE6A-FF8897A1D10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76607" y="3038446"/>
              <a:ext cx="2751339" cy="1548000"/>
            </a:xfrm>
            <a:prstGeom prst="rect">
              <a:avLst/>
            </a:prstGeom>
            <a:ln w="9525">
              <a:solidFill>
                <a:schemeClr val="bg1"/>
              </a:solidFill>
            </a:ln>
          </p:spPr>
        </p:pic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C772BB5D-2C90-B631-B327-BE26EE5BB551}"/>
                </a:ext>
              </a:extLst>
            </p:cNvPr>
            <p:cNvSpPr/>
            <p:nvPr/>
          </p:nvSpPr>
          <p:spPr>
            <a:xfrm>
              <a:off x="6065584" y="4222969"/>
              <a:ext cx="2754566" cy="360000"/>
            </a:xfrm>
            <a:prstGeom prst="roundRect">
              <a:avLst>
                <a:gd name="adj" fmla="val 0"/>
              </a:avLst>
            </a:prstGeom>
            <a:solidFill>
              <a:srgbClr val="10253F">
                <a:alpha val="69804"/>
              </a:srgbClr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252A9EA-9B23-4789-663F-A12D96B5F4BB}"/>
                </a:ext>
              </a:extLst>
            </p:cNvPr>
            <p:cNvSpPr txBox="1"/>
            <p:nvPr/>
          </p:nvSpPr>
          <p:spPr>
            <a:xfrm>
              <a:off x="6076607" y="4230172"/>
              <a:ext cx="2624003" cy="323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1" i="0" u="none" strike="noStrike" kern="1200" cap="none" spc="0" normalizeH="0" baseline="0" noProof="0">
                  <a:ln>
                    <a:noFill/>
                  </a:ln>
                  <a:solidFill>
                    <a:srgbClr val="BED73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BENGALURU 02 </a:t>
              </a:r>
            </a:p>
            <a:p>
              <a:pPr marL="0" marR="0" lvl="0" indent="0" algn="ct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>
                  <a:solidFill>
                    <a:prstClr val="white"/>
                  </a:solidFill>
                  <a:latin typeface="Trebuchet MS"/>
                </a:rPr>
                <a:t>IT</a:t>
              </a:r>
              <a:r>
                <a:rPr kumimoji="0" lang="en-US" sz="7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 Power: </a:t>
              </a:r>
              <a:r>
                <a:rPr lang="en-US" sz="700">
                  <a:solidFill>
                    <a:schemeClr val="bg1"/>
                  </a:solidFill>
                  <a:latin typeface="Trebuchet MS"/>
                </a:rPr>
                <a:t>40+</a:t>
              </a:r>
              <a:r>
                <a:rPr kumimoji="0" lang="en-US" sz="7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 MW</a:t>
              </a:r>
              <a:r>
                <a:rPr lang="en-US" sz="700">
                  <a:solidFill>
                    <a:prstClr val="white"/>
                  </a:solidFill>
                  <a:latin typeface="Trebuchet MS"/>
                </a:rPr>
                <a:t> </a:t>
              </a:r>
              <a:r>
                <a:rPr kumimoji="0" lang="en-US" sz="7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| Racks: 4,500  </a:t>
              </a:r>
              <a:endParaRPr kumimoji="0" lang="en-IN" sz="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E707768-32D1-80E6-E783-1EDE847331F8}"/>
              </a:ext>
            </a:extLst>
          </p:cNvPr>
          <p:cNvGrpSpPr/>
          <p:nvPr/>
        </p:nvGrpSpPr>
        <p:grpSpPr>
          <a:xfrm>
            <a:off x="327780" y="2098872"/>
            <a:ext cx="1426382" cy="200055"/>
            <a:chOff x="327266" y="4683386"/>
            <a:chExt cx="772835" cy="220614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74033CD1-779E-D9C2-C811-7BE5BDBCB950}"/>
                </a:ext>
              </a:extLst>
            </p:cNvPr>
            <p:cNvSpPr txBox="1"/>
            <p:nvPr/>
          </p:nvSpPr>
          <p:spPr>
            <a:xfrm>
              <a:off x="327266" y="4737111"/>
              <a:ext cx="58516" cy="119099"/>
            </a:xfrm>
            <a:prstGeom prst="roundRect">
              <a:avLst>
                <a:gd name="adj" fmla="val 9442"/>
              </a:avLst>
            </a:prstGeom>
            <a:solidFill>
              <a:srgbClr val="BED730"/>
            </a:solidFill>
            <a:ln w="6350">
              <a:solidFill>
                <a:schemeClr val="bg1"/>
              </a:solidFill>
              <a:prstDash val="sysDot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algn="ctr" defTabSz="914174">
                <a:defRPr sz="700" b="1">
                  <a:solidFill>
                    <a:prstClr val="black"/>
                  </a:solidFill>
                  <a:latin typeface="+mj-lt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pPr marL="0" marR="0" lvl="0" indent="0" algn="ctr" defTabSz="9141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E7BEAFF-88B6-F7EF-8D6A-87EFF27ACDC9}"/>
                </a:ext>
              </a:extLst>
            </p:cNvPr>
            <p:cNvSpPr txBox="1"/>
            <p:nvPr/>
          </p:nvSpPr>
          <p:spPr>
            <a:xfrm>
              <a:off x="359712" y="4683386"/>
              <a:ext cx="740389" cy="220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 5 Towers Operational</a:t>
              </a:r>
              <a:endParaRPr kumimoji="0" lang="en-IN" sz="7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87FF8EC-3C1C-7518-9500-11CEFB8D4A27}"/>
              </a:ext>
            </a:extLst>
          </p:cNvPr>
          <p:cNvGrpSpPr/>
          <p:nvPr/>
        </p:nvGrpSpPr>
        <p:grpSpPr>
          <a:xfrm>
            <a:off x="1604609" y="2095159"/>
            <a:ext cx="1560348" cy="200056"/>
            <a:chOff x="1209224" y="4683390"/>
            <a:chExt cx="1017970" cy="246505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01E0E1C8-1BDC-13C4-2EA7-DCC3B406C430}"/>
                </a:ext>
              </a:extLst>
            </p:cNvPr>
            <p:cNvSpPr txBox="1"/>
            <p:nvPr/>
          </p:nvSpPr>
          <p:spPr>
            <a:xfrm>
              <a:off x="1209224" y="4737111"/>
              <a:ext cx="69277" cy="119099"/>
            </a:xfrm>
            <a:prstGeom prst="roundRect">
              <a:avLst>
                <a:gd name="adj" fmla="val 9442"/>
              </a:avLst>
            </a:prstGeom>
            <a:solidFill>
              <a:schemeClr val="accent6"/>
            </a:solidFill>
            <a:ln w="6350">
              <a:solidFill>
                <a:schemeClr val="accent6">
                  <a:lumMod val="40000"/>
                  <a:lumOff val="60000"/>
                </a:schemeClr>
              </a:solidFill>
              <a:prstDash val="sysDot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algn="ctr" defTabSz="914174">
                <a:defRPr sz="700" b="1">
                  <a:solidFill>
                    <a:prstClr val="black"/>
                  </a:solidFill>
                  <a:latin typeface="+mj-lt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pPr marL="0" marR="0" lvl="0" indent="0" algn="ctr" defTabSz="9141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E5621D6C-2934-382E-0555-0896089FB12E}"/>
                </a:ext>
              </a:extLst>
            </p:cNvPr>
            <p:cNvSpPr txBox="1"/>
            <p:nvPr/>
          </p:nvSpPr>
          <p:spPr>
            <a:xfrm>
              <a:off x="1261253" y="4683390"/>
              <a:ext cx="965941" cy="24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1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4 Towers in Development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6C054B8D-20F1-1B46-69A0-A31F48D8EC29}"/>
              </a:ext>
            </a:extLst>
          </p:cNvPr>
          <p:cNvGrpSpPr/>
          <p:nvPr/>
        </p:nvGrpSpPr>
        <p:grpSpPr>
          <a:xfrm>
            <a:off x="329677" y="2303870"/>
            <a:ext cx="1325814" cy="200055"/>
            <a:chOff x="2316731" y="4683390"/>
            <a:chExt cx="927624" cy="220614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E355C2BC-56AE-0593-F19F-C510512A429F}"/>
                </a:ext>
              </a:extLst>
            </p:cNvPr>
            <p:cNvSpPr txBox="1"/>
            <p:nvPr/>
          </p:nvSpPr>
          <p:spPr>
            <a:xfrm>
              <a:off x="2316731" y="4737112"/>
              <a:ext cx="75563" cy="119099"/>
            </a:xfrm>
            <a:prstGeom prst="roundRect">
              <a:avLst>
                <a:gd name="adj" fmla="val 9442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6350">
              <a:solidFill>
                <a:schemeClr val="accent2">
                  <a:lumMod val="40000"/>
                  <a:lumOff val="60000"/>
                </a:schemeClr>
              </a:solidFill>
              <a:prstDash val="sysDot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algn="ctr" defTabSz="914174">
                <a:defRPr sz="700" b="1">
                  <a:solidFill>
                    <a:prstClr val="black"/>
                  </a:solidFill>
                  <a:latin typeface="+mj-lt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pPr marL="0" marR="0" lvl="0" indent="0" algn="ctr" defTabSz="9141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F2357FBD-123B-F299-5B1F-15F8FC847205}"/>
                </a:ext>
              </a:extLst>
            </p:cNvPr>
            <p:cNvSpPr txBox="1"/>
            <p:nvPr/>
          </p:nvSpPr>
          <p:spPr>
            <a:xfrm>
              <a:off x="2383677" y="4683390"/>
              <a:ext cx="860678" cy="220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1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3 Towers in Planning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99736935-A261-AEBE-DD0B-B53665C27A3C}"/>
              </a:ext>
            </a:extLst>
          </p:cNvPr>
          <p:cNvGrpSpPr/>
          <p:nvPr/>
        </p:nvGrpSpPr>
        <p:grpSpPr>
          <a:xfrm>
            <a:off x="6310795" y="4461889"/>
            <a:ext cx="1096926" cy="215443"/>
            <a:chOff x="1206500" y="4702373"/>
            <a:chExt cx="1209656" cy="237584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C6F0C3A-E24C-7F18-C589-EFDA5A9B9D9A}"/>
                </a:ext>
              </a:extLst>
            </p:cNvPr>
            <p:cNvSpPr txBox="1"/>
            <p:nvPr/>
          </p:nvSpPr>
          <p:spPr>
            <a:xfrm>
              <a:off x="1206500" y="4761478"/>
              <a:ext cx="119099" cy="119099"/>
            </a:xfrm>
            <a:prstGeom prst="roundRect">
              <a:avLst>
                <a:gd name="adj" fmla="val 9442"/>
              </a:avLst>
            </a:prstGeom>
            <a:solidFill>
              <a:schemeClr val="accent6"/>
            </a:solidFill>
            <a:ln w="6350">
              <a:solidFill>
                <a:schemeClr val="accent6">
                  <a:lumMod val="40000"/>
                  <a:lumOff val="60000"/>
                </a:schemeClr>
              </a:solidFill>
              <a:prstDash val="sysDot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algn="ctr" defTabSz="914174">
                <a:defRPr sz="700" b="1">
                  <a:solidFill>
                    <a:prstClr val="black"/>
                  </a:solidFill>
                  <a:latin typeface="+mj-lt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pPr marL="0" marR="0" lvl="0" indent="0" algn="ctr" defTabSz="9141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6B604DF-6963-D02C-0729-1420094D9D5D}"/>
                </a:ext>
              </a:extLst>
            </p:cNvPr>
            <p:cNvSpPr txBox="1"/>
            <p:nvPr/>
          </p:nvSpPr>
          <p:spPr>
            <a:xfrm>
              <a:off x="1303512" y="4702373"/>
              <a:ext cx="1112644" cy="2375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1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In Development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B04B89A1-6C0A-3B9D-6A40-21A387FAFC2E}"/>
              </a:ext>
            </a:extLst>
          </p:cNvPr>
          <p:cNvGrpSpPr/>
          <p:nvPr/>
        </p:nvGrpSpPr>
        <p:grpSpPr>
          <a:xfrm>
            <a:off x="3586955" y="2416314"/>
            <a:ext cx="1406202" cy="195366"/>
            <a:chOff x="327267" y="4683390"/>
            <a:chExt cx="761901" cy="215444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6496E72-F8E9-D31B-B66A-DB91A080F4B6}"/>
                </a:ext>
              </a:extLst>
            </p:cNvPr>
            <p:cNvSpPr txBox="1"/>
            <p:nvPr/>
          </p:nvSpPr>
          <p:spPr>
            <a:xfrm>
              <a:off x="327267" y="4737112"/>
              <a:ext cx="58516" cy="119099"/>
            </a:xfrm>
            <a:prstGeom prst="roundRect">
              <a:avLst>
                <a:gd name="adj" fmla="val 9442"/>
              </a:avLst>
            </a:prstGeom>
            <a:solidFill>
              <a:srgbClr val="BED730"/>
            </a:solidFill>
            <a:ln w="6350">
              <a:solidFill>
                <a:schemeClr val="bg1"/>
              </a:solidFill>
              <a:prstDash val="sysDot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algn="ctr" defTabSz="914174">
                <a:defRPr sz="700" b="1">
                  <a:solidFill>
                    <a:prstClr val="black"/>
                  </a:solidFill>
                  <a:latin typeface="+mj-lt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pPr marL="0" marR="0" lvl="0" indent="0" algn="ctr" defTabSz="9141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C067B86-80C3-ACC5-653B-E3CDCCBBFCAE}"/>
                </a:ext>
              </a:extLst>
            </p:cNvPr>
            <p:cNvSpPr txBox="1"/>
            <p:nvPr/>
          </p:nvSpPr>
          <p:spPr>
            <a:xfrm>
              <a:off x="348779" y="4683390"/>
              <a:ext cx="74038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 1 Tower Operational</a:t>
              </a:r>
              <a:endPara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420D469-DE99-F2A2-9384-580712E36259}"/>
              </a:ext>
            </a:extLst>
          </p:cNvPr>
          <p:cNvGrpSpPr/>
          <p:nvPr/>
        </p:nvGrpSpPr>
        <p:grpSpPr>
          <a:xfrm>
            <a:off x="5040827" y="2416316"/>
            <a:ext cx="1284560" cy="215443"/>
            <a:chOff x="2316731" y="4683390"/>
            <a:chExt cx="898760" cy="237584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8F43257-FAFB-474C-04F0-9647810AA09E}"/>
                </a:ext>
              </a:extLst>
            </p:cNvPr>
            <p:cNvSpPr txBox="1"/>
            <p:nvPr/>
          </p:nvSpPr>
          <p:spPr>
            <a:xfrm>
              <a:off x="2316731" y="4737112"/>
              <a:ext cx="75563" cy="119099"/>
            </a:xfrm>
            <a:prstGeom prst="roundRect">
              <a:avLst>
                <a:gd name="adj" fmla="val 9442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6350">
              <a:solidFill>
                <a:schemeClr val="accent2">
                  <a:lumMod val="40000"/>
                  <a:lumOff val="60000"/>
                </a:schemeClr>
              </a:solidFill>
              <a:prstDash val="sysDot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algn="ctr" defTabSz="914174">
                <a:defRPr sz="700" b="1">
                  <a:solidFill>
                    <a:prstClr val="black"/>
                  </a:solidFill>
                  <a:latin typeface="+mj-lt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pPr marL="0" marR="0" lvl="0" indent="0" algn="ctr" defTabSz="9141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6231769-286C-7AF4-C92D-51BE586E95A3}"/>
                </a:ext>
              </a:extLst>
            </p:cNvPr>
            <p:cNvSpPr txBox="1"/>
            <p:nvPr/>
          </p:nvSpPr>
          <p:spPr>
            <a:xfrm>
              <a:off x="2392294" y="4683390"/>
              <a:ext cx="823197" cy="2375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1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2 Towers in Planning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D77D5196-A32B-460F-A794-D4CD6F724994}"/>
              </a:ext>
            </a:extLst>
          </p:cNvPr>
          <p:cNvGrpSpPr/>
          <p:nvPr/>
        </p:nvGrpSpPr>
        <p:grpSpPr>
          <a:xfrm>
            <a:off x="6393403" y="2428973"/>
            <a:ext cx="1392315" cy="195366"/>
            <a:chOff x="327267" y="4683390"/>
            <a:chExt cx="754377" cy="215444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1A4E8645-8AD8-2DEA-FBC0-E985A73A6723}"/>
                </a:ext>
              </a:extLst>
            </p:cNvPr>
            <p:cNvSpPr txBox="1"/>
            <p:nvPr/>
          </p:nvSpPr>
          <p:spPr>
            <a:xfrm>
              <a:off x="327267" y="4737112"/>
              <a:ext cx="58516" cy="119099"/>
            </a:xfrm>
            <a:prstGeom prst="roundRect">
              <a:avLst>
                <a:gd name="adj" fmla="val 9442"/>
              </a:avLst>
            </a:prstGeom>
            <a:solidFill>
              <a:srgbClr val="BED730"/>
            </a:solidFill>
            <a:ln w="6350">
              <a:solidFill>
                <a:schemeClr val="bg1"/>
              </a:solidFill>
              <a:prstDash val="sysDot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algn="ctr" defTabSz="914174">
                <a:defRPr sz="700" b="1">
                  <a:solidFill>
                    <a:prstClr val="black"/>
                  </a:solidFill>
                  <a:latin typeface="+mj-lt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pPr marL="0" marR="0" lvl="0" indent="0" algn="ctr" defTabSz="9141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57B8D12E-E42A-38BF-7D38-9E491732C164}"/>
                </a:ext>
              </a:extLst>
            </p:cNvPr>
            <p:cNvSpPr txBox="1"/>
            <p:nvPr/>
          </p:nvSpPr>
          <p:spPr>
            <a:xfrm>
              <a:off x="341255" y="4683390"/>
              <a:ext cx="74038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 1 Tower Operational</a:t>
              </a:r>
              <a:endPara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C069D4A9-59E3-42B5-ED73-A28D34619C9D}"/>
              </a:ext>
            </a:extLst>
          </p:cNvPr>
          <p:cNvGrpSpPr/>
          <p:nvPr/>
        </p:nvGrpSpPr>
        <p:grpSpPr>
          <a:xfrm>
            <a:off x="7670758" y="2421328"/>
            <a:ext cx="1270807" cy="215443"/>
            <a:chOff x="2316731" y="4683390"/>
            <a:chExt cx="889138" cy="237584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BB1DB610-3F64-F6BA-8F7E-EF9E9499D0D1}"/>
                </a:ext>
              </a:extLst>
            </p:cNvPr>
            <p:cNvSpPr txBox="1"/>
            <p:nvPr/>
          </p:nvSpPr>
          <p:spPr>
            <a:xfrm>
              <a:off x="2316731" y="4737112"/>
              <a:ext cx="75563" cy="119099"/>
            </a:xfrm>
            <a:prstGeom prst="roundRect">
              <a:avLst>
                <a:gd name="adj" fmla="val 9442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6350">
              <a:solidFill>
                <a:schemeClr val="accent2">
                  <a:lumMod val="40000"/>
                  <a:lumOff val="60000"/>
                </a:schemeClr>
              </a:solidFill>
              <a:prstDash val="sysDot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algn="ctr" defTabSz="914174">
                <a:defRPr sz="700" b="1">
                  <a:solidFill>
                    <a:prstClr val="black"/>
                  </a:solidFill>
                  <a:latin typeface="+mj-lt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pPr marL="0" marR="0" lvl="0" indent="0" algn="ctr" defTabSz="9141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7D37CCD-C1EC-EC99-E702-AC23D9C119F8}"/>
                </a:ext>
              </a:extLst>
            </p:cNvPr>
            <p:cNvSpPr txBox="1"/>
            <p:nvPr/>
          </p:nvSpPr>
          <p:spPr>
            <a:xfrm>
              <a:off x="2372744" y="4683390"/>
              <a:ext cx="833125" cy="2375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1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2 Towers in Planning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31B2AFF-1EEF-2E8C-4A8A-901197C0A1BE}"/>
              </a:ext>
            </a:extLst>
          </p:cNvPr>
          <p:cNvGrpSpPr/>
          <p:nvPr/>
        </p:nvGrpSpPr>
        <p:grpSpPr>
          <a:xfrm>
            <a:off x="3394826" y="2891035"/>
            <a:ext cx="2666904" cy="1722131"/>
            <a:chOff x="6400800" y="831878"/>
            <a:chExt cx="2666904" cy="1722131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4580C485-2A64-8633-138B-5E0C12B67D85}"/>
                </a:ext>
              </a:extLst>
            </p:cNvPr>
            <p:cNvGrpSpPr/>
            <p:nvPr/>
          </p:nvGrpSpPr>
          <p:grpSpPr>
            <a:xfrm>
              <a:off x="6400800" y="831878"/>
              <a:ext cx="2575301" cy="1487985"/>
              <a:chOff x="3165215" y="3038446"/>
              <a:chExt cx="2754566" cy="1548000"/>
            </a:xfrm>
          </p:grpSpPr>
          <p:pic>
            <p:nvPicPr>
              <p:cNvPr id="11" name="Picture 10" descr="A picture containing scale model, urban design, tree, building&#10;&#10;Description automatically generated">
                <a:extLst>
                  <a:ext uri="{FF2B5EF4-FFF2-40B4-BE49-F238E27FC236}">
                    <a16:creationId xmlns:a16="http://schemas.microsoft.com/office/drawing/2014/main" id="{494FBA20-B844-F2A0-5A33-B0EFEB965BF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81" r="3973"/>
              <a:stretch/>
            </p:blipFill>
            <p:spPr>
              <a:xfrm>
                <a:off x="3170655" y="3038446"/>
                <a:ext cx="2747161" cy="154800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sp>
            <p:nvSpPr>
              <p:cNvPr id="25" name="Rectangle: Rounded Corners 24">
                <a:extLst>
                  <a:ext uri="{FF2B5EF4-FFF2-40B4-BE49-F238E27FC236}">
                    <a16:creationId xmlns:a16="http://schemas.microsoft.com/office/drawing/2014/main" id="{98A59D3F-3FFE-6E60-4685-E0EBB37F0D8C}"/>
                  </a:ext>
                </a:extLst>
              </p:cNvPr>
              <p:cNvSpPr/>
              <p:nvPr/>
            </p:nvSpPr>
            <p:spPr>
              <a:xfrm>
                <a:off x="3165215" y="4226164"/>
                <a:ext cx="2754566" cy="360000"/>
              </a:xfrm>
              <a:prstGeom prst="roundRect">
                <a:avLst>
                  <a:gd name="adj" fmla="val 0"/>
                </a:avLst>
              </a:prstGeom>
              <a:solidFill>
                <a:srgbClr val="10253F">
                  <a:alpha val="69804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28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72DA3A2-F20D-A17D-3EE5-49229D98061C}"/>
                </a:ext>
              </a:extLst>
            </p:cNvPr>
            <p:cNvGrpSpPr/>
            <p:nvPr/>
          </p:nvGrpSpPr>
          <p:grpSpPr>
            <a:xfrm>
              <a:off x="6402145" y="2358643"/>
              <a:ext cx="770104" cy="195366"/>
              <a:chOff x="1234579" y="4683390"/>
              <a:chExt cx="849246" cy="215444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83C8B99D-1ECC-9A14-65F0-6E45AF41E4D5}"/>
                  </a:ext>
                </a:extLst>
              </p:cNvPr>
              <p:cNvSpPr txBox="1"/>
              <p:nvPr/>
            </p:nvSpPr>
            <p:spPr>
              <a:xfrm>
                <a:off x="1234579" y="4737112"/>
                <a:ext cx="119099" cy="119099"/>
              </a:xfrm>
              <a:prstGeom prst="roundRect">
                <a:avLst>
                  <a:gd name="adj" fmla="val 9442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 w="6350">
                <a:solidFill>
                  <a:schemeClr val="accent2">
                    <a:lumMod val="40000"/>
                    <a:lumOff val="60000"/>
                  </a:schemeClr>
                </a:solidFill>
                <a:prstDash val="sysDot"/>
              </a:ln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 defTabSz="914174">
                  <a:defRPr sz="700" b="1">
                    <a:solidFill>
                      <a:prstClr val="black"/>
                    </a:solidFill>
                    <a:latin typeface="+mj-lt"/>
                  </a:defRPr>
                </a:lvl1pPr>
                <a:lvl2pPr>
                  <a:defRPr>
                    <a:solidFill>
                      <a:schemeClr val="dk1"/>
                    </a:solidFill>
                  </a:defRPr>
                </a:lvl2pPr>
                <a:lvl3pPr>
                  <a:defRPr>
                    <a:solidFill>
                      <a:schemeClr val="dk1"/>
                    </a:solidFill>
                  </a:defRPr>
                </a:lvl3pPr>
                <a:lvl4pPr>
                  <a:defRPr>
                    <a:solidFill>
                      <a:schemeClr val="dk1"/>
                    </a:solidFill>
                  </a:defRPr>
                </a:lvl4pPr>
                <a:lvl5pPr>
                  <a:defRPr>
                    <a:solidFill>
                      <a:schemeClr val="dk1"/>
                    </a:solidFill>
                  </a:defRPr>
                </a:lvl5pPr>
                <a:lvl6pPr>
                  <a:defRPr>
                    <a:solidFill>
                      <a:schemeClr val="dk1"/>
                    </a:solidFill>
                  </a:defRPr>
                </a:lvl6pPr>
                <a:lvl7pPr>
                  <a:defRPr>
                    <a:solidFill>
                      <a:schemeClr val="dk1"/>
                    </a:solidFill>
                  </a:defRPr>
                </a:lvl7pPr>
                <a:lvl8pPr>
                  <a:defRPr>
                    <a:solidFill>
                      <a:schemeClr val="dk1"/>
                    </a:solidFill>
                  </a:defRPr>
                </a:lvl8pPr>
                <a:lvl9pPr>
                  <a:defRPr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17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7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BDF38D3-ECF2-F91D-C154-EE64CAFD4ABE}"/>
                  </a:ext>
                </a:extLst>
              </p:cNvPr>
              <p:cNvSpPr txBox="1"/>
              <p:nvPr/>
            </p:nvSpPr>
            <p:spPr>
              <a:xfrm>
                <a:off x="1342584" y="4683390"/>
                <a:ext cx="741241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19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>
                        <a:lumMod val="85000"/>
                      </a:prstClr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rPr>
                  <a:t>Planning</a:t>
                </a:r>
              </a:p>
            </p:txBody>
          </p: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071319E-44BC-5DBF-092E-B6270771C92D}"/>
                </a:ext>
              </a:extLst>
            </p:cNvPr>
            <p:cNvSpPr txBox="1"/>
            <p:nvPr/>
          </p:nvSpPr>
          <p:spPr>
            <a:xfrm>
              <a:off x="6449194" y="1976772"/>
              <a:ext cx="261851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1" i="0" u="none" strike="noStrike" kern="1200" cap="none" spc="0" normalizeH="0" baseline="0" noProof="0">
                  <a:ln>
                    <a:noFill/>
                  </a:ln>
                  <a:solidFill>
                    <a:srgbClr val="BED73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HYDERABAD 02, FAB CITY </a:t>
              </a:r>
            </a:p>
            <a:p>
              <a:pPr marL="0" marR="0" lvl="0" indent="0" algn="ct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>
                  <a:solidFill>
                    <a:prstClr val="white"/>
                  </a:solidFill>
                  <a:latin typeface="Trebuchet MS"/>
                </a:rPr>
                <a:t>IT </a:t>
              </a:r>
              <a:r>
                <a:rPr kumimoji="0" lang="en-US" sz="7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Power: 250+ MW | Racks: 25,000</a:t>
              </a:r>
              <a:endParaRPr kumimoji="0" lang="en-IN" sz="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29B241E-EED8-2FA1-A9DE-934935771F12}"/>
              </a:ext>
            </a:extLst>
          </p:cNvPr>
          <p:cNvGrpSpPr/>
          <p:nvPr/>
        </p:nvGrpSpPr>
        <p:grpSpPr>
          <a:xfrm>
            <a:off x="335269" y="2860425"/>
            <a:ext cx="2681540" cy="1757450"/>
            <a:chOff x="3546401" y="841387"/>
            <a:chExt cx="2681540" cy="175745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3BEC613-35F7-E3FE-070E-17AF44EF33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/>
            <a:srcRect/>
            <a:stretch/>
          </p:blipFill>
          <p:spPr bwMode="auto">
            <a:xfrm>
              <a:off x="3557575" y="841387"/>
              <a:ext cx="2669464" cy="1487985"/>
            </a:xfrm>
            <a:prstGeom prst="rect">
              <a:avLst/>
            </a:prstGeom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FC05ED05-EB3B-2067-07EE-101F15E61EF2}"/>
                </a:ext>
              </a:extLst>
            </p:cNvPr>
            <p:cNvSpPr/>
            <p:nvPr/>
          </p:nvSpPr>
          <p:spPr>
            <a:xfrm>
              <a:off x="3546401" y="2008002"/>
              <a:ext cx="2681540" cy="323164"/>
            </a:xfrm>
            <a:prstGeom prst="roundRect">
              <a:avLst>
                <a:gd name="adj" fmla="val 0"/>
              </a:avLst>
            </a:prstGeom>
            <a:solidFill>
              <a:srgbClr val="10253F">
                <a:alpha val="69804"/>
              </a:srgbClr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020B474-07D8-F137-5600-D87800176B80}"/>
                </a:ext>
              </a:extLst>
            </p:cNvPr>
            <p:cNvSpPr txBox="1"/>
            <p:nvPr/>
          </p:nvSpPr>
          <p:spPr>
            <a:xfrm>
              <a:off x="3636910" y="1995854"/>
              <a:ext cx="2500275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1" i="0" u="none" strike="noStrike" kern="1200" cap="none" spc="0" normalizeH="0" baseline="0" noProof="0">
                  <a:ln>
                    <a:noFill/>
                  </a:ln>
                  <a:solidFill>
                    <a:srgbClr val="BED73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HYDERABAD 01, FINANCIAL DISTRICT </a:t>
              </a:r>
            </a:p>
            <a:p>
              <a:pPr marL="0" marR="0" lvl="0" indent="0" algn="ct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>
                  <a:solidFill>
                    <a:prstClr val="white"/>
                  </a:solidFill>
                  <a:latin typeface="Trebuchet MS"/>
                </a:rPr>
                <a:t>IT </a:t>
              </a:r>
              <a:r>
                <a:rPr kumimoji="0" lang="en-US" sz="7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Power: 14.4+ MW | Racks: </a:t>
              </a:r>
              <a:r>
                <a:rPr lang="en-US" sz="700">
                  <a:solidFill>
                    <a:prstClr val="white"/>
                  </a:solidFill>
                  <a:latin typeface="Trebuchet MS"/>
                </a:rPr>
                <a:t>3,000</a:t>
              </a:r>
              <a:endParaRPr kumimoji="0" lang="en-IN" sz="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3CF53CB5-E0EA-123D-C296-396DEC1A4396}"/>
                </a:ext>
              </a:extLst>
            </p:cNvPr>
            <p:cNvGrpSpPr/>
            <p:nvPr/>
          </p:nvGrpSpPr>
          <p:grpSpPr>
            <a:xfrm>
              <a:off x="3550528" y="2398782"/>
              <a:ext cx="1420511" cy="200055"/>
              <a:chOff x="-54661" y="4754768"/>
              <a:chExt cx="769647" cy="220614"/>
            </a:xfrm>
          </p:grpSpPr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DEB1E490-A3C9-EE48-696D-0CFC601535C8}"/>
                  </a:ext>
                </a:extLst>
              </p:cNvPr>
              <p:cNvSpPr txBox="1"/>
              <p:nvPr/>
            </p:nvSpPr>
            <p:spPr>
              <a:xfrm>
                <a:off x="-54661" y="4802943"/>
                <a:ext cx="58516" cy="119099"/>
              </a:xfrm>
              <a:prstGeom prst="roundRect">
                <a:avLst>
                  <a:gd name="adj" fmla="val 9442"/>
                </a:avLst>
              </a:prstGeom>
              <a:solidFill>
                <a:srgbClr val="BED730"/>
              </a:solidFill>
              <a:ln w="6350">
                <a:solidFill>
                  <a:schemeClr val="bg1"/>
                </a:solidFill>
                <a:prstDash val="sysDot"/>
              </a:ln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 defTabSz="914174">
                  <a:defRPr sz="700" b="1">
                    <a:solidFill>
                      <a:prstClr val="black"/>
                    </a:solidFill>
                    <a:latin typeface="+mj-lt"/>
                  </a:defRPr>
                </a:lvl1pPr>
                <a:lvl2pPr>
                  <a:defRPr>
                    <a:solidFill>
                      <a:schemeClr val="dk1"/>
                    </a:solidFill>
                  </a:defRPr>
                </a:lvl2pPr>
                <a:lvl3pPr>
                  <a:defRPr>
                    <a:solidFill>
                      <a:schemeClr val="dk1"/>
                    </a:solidFill>
                  </a:defRPr>
                </a:lvl3pPr>
                <a:lvl4pPr>
                  <a:defRPr>
                    <a:solidFill>
                      <a:schemeClr val="dk1"/>
                    </a:solidFill>
                  </a:defRPr>
                </a:lvl4pPr>
                <a:lvl5pPr>
                  <a:defRPr>
                    <a:solidFill>
                      <a:schemeClr val="dk1"/>
                    </a:solidFill>
                  </a:defRPr>
                </a:lvl5pPr>
                <a:lvl6pPr>
                  <a:defRPr>
                    <a:solidFill>
                      <a:schemeClr val="dk1"/>
                    </a:solidFill>
                  </a:defRPr>
                </a:lvl6pPr>
                <a:lvl7pPr>
                  <a:defRPr>
                    <a:solidFill>
                      <a:schemeClr val="dk1"/>
                    </a:solidFill>
                  </a:defRPr>
                </a:lvl7pPr>
                <a:lvl8pPr>
                  <a:defRPr>
                    <a:solidFill>
                      <a:schemeClr val="dk1"/>
                    </a:solidFill>
                  </a:defRPr>
                </a:lvl8pPr>
                <a:lvl9pPr>
                  <a:defRPr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17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6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602C9FBB-35F2-0445-7F78-CF7ABCE038A7}"/>
                  </a:ext>
                </a:extLst>
              </p:cNvPr>
              <p:cNvSpPr txBox="1"/>
              <p:nvPr/>
            </p:nvSpPr>
            <p:spPr>
              <a:xfrm>
                <a:off x="-25403" y="4754768"/>
                <a:ext cx="740389" cy="2206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28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7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>
                        <a:lumMod val="85000"/>
                      </a:prstClr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rPr>
                  <a:t> Operational</a:t>
                </a:r>
                <a:endParaRPr kumimoji="0" lang="en-IN" sz="7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</p:grp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A29E65EC-8A72-8DA9-1805-8A94FC923C67}"/>
              </a:ext>
            </a:extLst>
          </p:cNvPr>
          <p:cNvSpPr txBox="1"/>
          <p:nvPr/>
        </p:nvSpPr>
        <p:spPr>
          <a:xfrm>
            <a:off x="2250803" y="4746854"/>
            <a:ext cx="656493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700">
                <a:solidFill>
                  <a:schemeClr val="bg1">
                    <a:lumMod val="75000"/>
                  </a:schemeClr>
                </a:solidFill>
              </a:rPr>
              <a:t>IT Power Capacity includes customized BTS towers designed for high-capacity AI workloads with liquid cooling.  </a:t>
            </a:r>
          </a:p>
          <a:p>
            <a:pPr algn="r"/>
            <a:r>
              <a:rPr lang="en-US" sz="700">
                <a:solidFill>
                  <a:schemeClr val="bg1">
                    <a:lumMod val="75000"/>
                  </a:schemeClr>
                </a:solidFill>
              </a:rPr>
              <a:t>Design Rack Capacity will vary based on customer power density, rack size, cage deployment, and other factors. </a:t>
            </a:r>
          </a:p>
        </p:txBody>
      </p:sp>
      <p:sp>
        <p:nvSpPr>
          <p:cNvPr id="58" name="Rectangle: Rounded Corners 55">
            <a:extLst>
              <a:ext uri="{FF2B5EF4-FFF2-40B4-BE49-F238E27FC236}">
                <a16:creationId xmlns:a16="http://schemas.microsoft.com/office/drawing/2014/main" id="{8AB32194-22DB-A249-204B-D2563DC7AE2F}"/>
              </a:ext>
            </a:extLst>
          </p:cNvPr>
          <p:cNvSpPr/>
          <p:nvPr/>
        </p:nvSpPr>
        <p:spPr>
          <a:xfrm>
            <a:off x="0" y="4768516"/>
            <a:ext cx="9144000" cy="360000"/>
          </a:xfrm>
          <a:prstGeom prst="roundRect">
            <a:avLst>
              <a:gd name="adj" fmla="val 0"/>
            </a:avLst>
          </a:prstGeom>
          <a:solidFill>
            <a:srgbClr val="BED73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189">
              <a:defRPr/>
            </a:pPr>
            <a:r>
              <a:rPr lang="en-US" sz="1100" b="1" i="1">
                <a:solidFill>
                  <a:prstClr val="black"/>
                </a:solidFill>
                <a:latin typeface="Trebuchet MS"/>
              </a:rPr>
              <a:t>14 DCs - 227+ MW IT power | 407+ MW by 2025 | Scalable to 970+ MW with BTS</a:t>
            </a:r>
          </a:p>
        </p:txBody>
      </p:sp>
      <p:pic>
        <p:nvPicPr>
          <p:cNvPr id="59" name="Picture 58" descr="Logos &amp; Brand Guidelines | NVIDIA">
            <a:extLst>
              <a:ext uri="{FF2B5EF4-FFF2-40B4-BE49-F238E27FC236}">
                <a16:creationId xmlns:a16="http://schemas.microsoft.com/office/drawing/2014/main" id="{D8744E3B-D7E5-3277-D493-030F699AFA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55208" y="233137"/>
            <a:ext cx="697220" cy="390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37DB465C-2856-0CD9-F581-C9CE6A55550C}"/>
              </a:ext>
            </a:extLst>
          </p:cNvPr>
          <p:cNvSpPr txBox="1"/>
          <p:nvPr/>
        </p:nvSpPr>
        <p:spPr>
          <a:xfrm>
            <a:off x="8052428" y="243692"/>
            <a:ext cx="1076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681">
              <a:defRPr/>
            </a:pPr>
            <a:r>
              <a:rPr lang="en-US" sz="600">
                <a:solidFill>
                  <a:schemeClr val="bg1"/>
                </a:solidFill>
                <a:latin typeface="Trebuchet MS"/>
              </a:rPr>
              <a:t>India’s 1</a:t>
            </a:r>
            <a:r>
              <a:rPr lang="en-US" sz="600" baseline="30000">
                <a:solidFill>
                  <a:schemeClr val="bg1"/>
                </a:solidFill>
                <a:latin typeface="Trebuchet MS"/>
              </a:rPr>
              <a:t>st</a:t>
            </a:r>
            <a:r>
              <a:rPr lang="en-US" sz="600">
                <a:solidFill>
                  <a:schemeClr val="bg1"/>
                </a:solidFill>
                <a:latin typeface="Trebuchet MS"/>
              </a:rPr>
              <a:t> Nvidia DGX Ready Liquid Cooled DCs</a:t>
            </a:r>
          </a:p>
          <a:p>
            <a:pPr defTabSz="685681">
              <a:defRPr/>
            </a:pPr>
            <a:r>
              <a:rPr lang="en-US" sz="600">
                <a:solidFill>
                  <a:schemeClr val="bg1"/>
                </a:solidFill>
                <a:latin typeface="Trebuchet MS"/>
              </a:rPr>
              <a:t>August 2024</a:t>
            </a:r>
            <a:endParaRPr lang="en-IN" sz="600">
              <a:solidFill>
                <a:schemeClr val="bg1"/>
              </a:solidFill>
              <a:latin typeface="Trebuchet MS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E7CD21B-139D-CC7A-D945-CAC5BDF60086}"/>
              </a:ext>
            </a:extLst>
          </p:cNvPr>
          <p:cNvSpPr txBox="1"/>
          <p:nvPr/>
        </p:nvSpPr>
        <p:spPr>
          <a:xfrm>
            <a:off x="6319737" y="243692"/>
            <a:ext cx="10354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681">
              <a:defRPr/>
            </a:pPr>
            <a:r>
              <a:rPr lang="en-US" sz="600">
                <a:solidFill>
                  <a:schemeClr val="bg1"/>
                </a:solidFill>
                <a:latin typeface="Trebuchet MS"/>
              </a:rPr>
              <a:t>India’s 1</a:t>
            </a:r>
            <a:r>
              <a:rPr lang="en-US" sz="600" baseline="30000">
                <a:solidFill>
                  <a:schemeClr val="bg1"/>
                </a:solidFill>
                <a:latin typeface="Trebuchet MS"/>
              </a:rPr>
              <a:t>st</a:t>
            </a:r>
            <a:r>
              <a:rPr lang="en-US" sz="600">
                <a:solidFill>
                  <a:schemeClr val="bg1"/>
                </a:solidFill>
                <a:latin typeface="Trebuchet MS"/>
              </a:rPr>
              <a:t> Nvidia DGX Ready Air-Cooled DCs</a:t>
            </a:r>
          </a:p>
          <a:p>
            <a:pPr algn="r" defTabSz="685681">
              <a:defRPr/>
            </a:pPr>
            <a:r>
              <a:rPr lang="en-US" sz="600">
                <a:solidFill>
                  <a:schemeClr val="bg1"/>
                </a:solidFill>
                <a:latin typeface="Trebuchet MS"/>
              </a:rPr>
              <a:t>March 2022</a:t>
            </a:r>
            <a:endParaRPr lang="en-IN" sz="600">
              <a:solidFill>
                <a:srgbClr val="C00000"/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024831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419B1DE-EC1E-1E73-B709-EED11278C0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69840" y="371928"/>
            <a:ext cx="5218931" cy="4911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8A01878-E859-747A-D768-BFE9234804D9}"/>
              </a:ext>
            </a:extLst>
          </p:cNvPr>
          <p:cNvSpPr txBox="1"/>
          <p:nvPr/>
        </p:nvSpPr>
        <p:spPr>
          <a:xfrm>
            <a:off x="323849" y="1910030"/>
            <a:ext cx="4068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b="1">
                <a:solidFill>
                  <a:schemeClr val="bg1"/>
                </a:solidFill>
              </a:rPr>
              <a:t>OUR LARGEST AI-READY </a:t>
            </a:r>
            <a:br>
              <a:rPr lang="en-IN" sz="2400" b="1">
                <a:solidFill>
                  <a:schemeClr val="bg1"/>
                </a:solidFill>
              </a:rPr>
            </a:br>
            <a:r>
              <a:rPr lang="en-IN" sz="2400" b="1">
                <a:solidFill>
                  <a:schemeClr val="bg1"/>
                </a:solidFill>
              </a:rPr>
              <a:t>HYPERSCALE DATA CENTER CAMPUS IN SOUTH INDIA:</a:t>
            </a:r>
            <a:br>
              <a:rPr lang="en-IN" sz="2400" b="1">
                <a:solidFill>
                  <a:schemeClr val="bg1"/>
                </a:solidFill>
              </a:rPr>
            </a:br>
            <a:r>
              <a:rPr lang="en-IN" sz="2400" b="1">
                <a:solidFill>
                  <a:srgbClr val="BED730"/>
                </a:solidFill>
              </a:rPr>
              <a:t>CHENNAI 02</a:t>
            </a:r>
          </a:p>
        </p:txBody>
      </p:sp>
      <p:sp>
        <p:nvSpPr>
          <p:cNvPr id="2" name="Action Button: Forward or Next 1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34C5F961-0DA5-E50D-F88F-3955E2B8ACBB}"/>
              </a:ext>
            </a:extLst>
          </p:cNvPr>
          <p:cNvSpPr/>
          <p:nvPr/>
        </p:nvSpPr>
        <p:spPr>
          <a:xfrm>
            <a:off x="446215" y="3578530"/>
            <a:ext cx="399820" cy="451970"/>
          </a:xfrm>
          <a:prstGeom prst="actionButtonForwardNext">
            <a:avLst/>
          </a:prstGeom>
          <a:solidFill>
            <a:srgbClr val="BED73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621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" name="Group 162">
            <a:extLst>
              <a:ext uri="{FF2B5EF4-FFF2-40B4-BE49-F238E27FC236}">
                <a16:creationId xmlns:a16="http://schemas.microsoft.com/office/drawing/2014/main" id="{3AB92B8A-E6AE-F3D5-CBCF-2DB456D9CD5D}"/>
              </a:ext>
            </a:extLst>
          </p:cNvPr>
          <p:cNvGrpSpPr/>
          <p:nvPr/>
        </p:nvGrpSpPr>
        <p:grpSpPr>
          <a:xfrm>
            <a:off x="2347317" y="992354"/>
            <a:ext cx="4449462" cy="2492966"/>
            <a:chOff x="2347317" y="992354"/>
            <a:chExt cx="4449462" cy="2492966"/>
          </a:xfrm>
        </p:grpSpPr>
        <p:pic>
          <p:nvPicPr>
            <p:cNvPr id="33" name="Picture 32" descr="A building with a glass wall&#10;&#10;Description automatically generated with medium confidence">
              <a:extLst>
                <a:ext uri="{FF2B5EF4-FFF2-40B4-BE49-F238E27FC236}">
                  <a16:creationId xmlns:a16="http://schemas.microsoft.com/office/drawing/2014/main" id="{79FA779E-D11E-F9F8-1C21-BC203E106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56078" y="992354"/>
              <a:ext cx="4431941" cy="249296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90E2433-6819-67D7-8C9C-FD46CA87CD44}"/>
                </a:ext>
              </a:extLst>
            </p:cNvPr>
            <p:cNvSpPr/>
            <p:nvPr/>
          </p:nvSpPr>
          <p:spPr>
            <a:xfrm>
              <a:off x="2347317" y="992354"/>
              <a:ext cx="4449462" cy="2492966"/>
            </a:xfrm>
            <a:prstGeom prst="rect">
              <a:avLst/>
            </a:prstGeom>
            <a:solidFill>
              <a:srgbClr val="00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703020202090204" pitchFamily="34" charset="0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8F1085D-1E16-B3C9-758D-6C8F82FCA8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" y="211574"/>
            <a:ext cx="8496150" cy="415490"/>
          </a:xfrm>
        </p:spPr>
        <p:txBody>
          <a:bodyPr/>
          <a:lstStyle/>
          <a:p>
            <a:r>
              <a:rPr lang="it-IT"/>
              <a:t>Overview: Chennai 02 Data Center Campus, SIRUSERI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9F1FDDA4-ACCC-9337-629C-13717E064EF6}"/>
              </a:ext>
            </a:extLst>
          </p:cNvPr>
          <p:cNvSpPr/>
          <p:nvPr/>
        </p:nvSpPr>
        <p:spPr>
          <a:xfrm>
            <a:off x="2347318" y="3495176"/>
            <a:ext cx="4449462" cy="287115"/>
          </a:xfrm>
          <a:prstGeom prst="rect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200" i="1">
                <a:solidFill>
                  <a:schemeClr val="tx1"/>
                </a:solidFill>
              </a:rPr>
              <a:t>Scalable, resilient, hyperconnected, secure and green</a:t>
            </a:r>
            <a:endParaRPr lang="en-US" sz="1200" i="1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501914-E901-CED9-BD67-DB0136BAFE3E}"/>
              </a:ext>
            </a:extLst>
          </p:cNvPr>
          <p:cNvSpPr txBox="1"/>
          <p:nvPr/>
        </p:nvSpPr>
        <p:spPr>
          <a:xfrm>
            <a:off x="340475" y="1230104"/>
            <a:ext cx="1728000" cy="720000"/>
          </a:xfrm>
          <a:prstGeom prst="roundRect">
            <a:avLst/>
          </a:prstGeom>
          <a:solidFill>
            <a:srgbClr val="10253F">
              <a:alpha val="50196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en-SG" sz="1200">
                <a:solidFill>
                  <a:srgbClr val="BED730"/>
                </a:solidFill>
                <a:latin typeface="Trebuchet MS"/>
              </a:rPr>
              <a:t>Hyperscale &amp; </a:t>
            </a:r>
          </a:p>
          <a:p>
            <a:pPr algn="ctr"/>
            <a:r>
              <a:rPr lang="en-SG" sz="1200">
                <a:solidFill>
                  <a:srgbClr val="BED730"/>
                </a:solidFill>
                <a:latin typeface="Trebuchet MS"/>
              </a:rPr>
              <a:t>AI-Ready Infrastructure</a:t>
            </a:r>
            <a:endParaRPr lang="en-SG" sz="1200">
              <a:solidFill>
                <a:srgbClr val="BED730"/>
              </a:solidFill>
              <a:latin typeface="Trebuchet MS" panose="020B070302020209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6B105D-70AB-7282-C428-6366AEFEA9EA}"/>
              </a:ext>
            </a:extLst>
          </p:cNvPr>
          <p:cNvSpPr txBox="1"/>
          <p:nvPr/>
        </p:nvSpPr>
        <p:spPr>
          <a:xfrm>
            <a:off x="340475" y="2971560"/>
            <a:ext cx="1728000" cy="720000"/>
          </a:xfrm>
          <a:prstGeom prst="roundRect">
            <a:avLst/>
          </a:prstGeom>
          <a:solidFill>
            <a:srgbClr val="10253F">
              <a:alpha val="50196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SG" sz="1200">
                <a:solidFill>
                  <a:srgbClr val="BED730"/>
                </a:solidFill>
                <a:latin typeface="Trebuchet MS" panose="020B0703020202090204" pitchFamily="34" charset="0"/>
              </a:rPr>
              <a:t>130+ MW IT capacity in 3 Data Center Towers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ADFA722-40A6-DCEB-3463-144363EC7F84}"/>
              </a:ext>
            </a:extLst>
          </p:cNvPr>
          <p:cNvSpPr txBox="1"/>
          <p:nvPr/>
        </p:nvSpPr>
        <p:spPr>
          <a:xfrm>
            <a:off x="340475" y="3844744"/>
            <a:ext cx="1728000" cy="715089"/>
          </a:xfrm>
          <a:prstGeom prst="roundRect">
            <a:avLst/>
          </a:prstGeom>
          <a:solidFill>
            <a:srgbClr val="10253F">
              <a:alpha val="50196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en-SG" sz="1200">
                <a:solidFill>
                  <a:srgbClr val="BED730"/>
                </a:solidFill>
                <a:latin typeface="Trebuchet MS"/>
              </a:rPr>
              <a:t>Option of 2 </a:t>
            </a:r>
          </a:p>
          <a:p>
            <a:pPr algn="ctr"/>
            <a:r>
              <a:rPr lang="en-SG" sz="1200">
                <a:solidFill>
                  <a:srgbClr val="BED730"/>
                </a:solidFill>
                <a:latin typeface="Trebuchet MS"/>
              </a:rPr>
              <a:t>Built To Suit Towers for 86+ MW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AAE9996-7B30-CDEE-9155-D029130A7351}"/>
              </a:ext>
            </a:extLst>
          </p:cNvPr>
          <p:cNvSpPr txBox="1"/>
          <p:nvPr/>
        </p:nvSpPr>
        <p:spPr>
          <a:xfrm>
            <a:off x="7075524" y="3634587"/>
            <a:ext cx="1728000" cy="919401"/>
          </a:xfrm>
          <a:prstGeom prst="roundRect">
            <a:avLst/>
          </a:prstGeom>
          <a:solidFill>
            <a:srgbClr val="10253F">
              <a:alpha val="50196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SG" sz="1200">
                <a:solidFill>
                  <a:srgbClr val="BED730"/>
                </a:solidFill>
                <a:latin typeface="Trebuchet MS" panose="020B0703020202090204" pitchFamily="34" charset="0"/>
              </a:rPr>
              <a:t>K8-rated </a:t>
            </a:r>
          </a:p>
          <a:p>
            <a:pPr algn="ctr"/>
            <a:r>
              <a:rPr lang="en-SG" sz="1200">
                <a:solidFill>
                  <a:srgbClr val="BED730"/>
                </a:solidFill>
                <a:latin typeface="Trebuchet MS" panose="020B0703020202090204" pitchFamily="34" charset="0"/>
              </a:rPr>
              <a:t>perimeter wall with 10 level secure access control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AA270CE-DAB7-94D7-113E-62FE68959F53}"/>
              </a:ext>
            </a:extLst>
          </p:cNvPr>
          <p:cNvSpPr txBox="1"/>
          <p:nvPr/>
        </p:nvSpPr>
        <p:spPr>
          <a:xfrm>
            <a:off x="2638168" y="4017249"/>
            <a:ext cx="2214871" cy="715089"/>
          </a:xfrm>
          <a:prstGeom prst="roundRect">
            <a:avLst/>
          </a:prstGeom>
          <a:solidFill>
            <a:srgbClr val="10253F">
              <a:alpha val="50196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>
                <a:solidFill>
                  <a:srgbClr val="BED730"/>
                </a:solidFill>
                <a:latin typeface="Trebuchet MS" panose="020B0703020202090204" pitchFamily="34" charset="0"/>
              </a:rPr>
              <a:t>Integrated Transpacific CLS designed for 4 cables with over 2 Petabyte capacity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B2A6BEC-B27D-9C4C-59B9-D1E58B5102A1}"/>
              </a:ext>
            </a:extLst>
          </p:cNvPr>
          <p:cNvSpPr txBox="1"/>
          <p:nvPr/>
        </p:nvSpPr>
        <p:spPr>
          <a:xfrm>
            <a:off x="5028255" y="4017249"/>
            <a:ext cx="1584000" cy="715089"/>
          </a:xfrm>
          <a:prstGeom prst="roundRect">
            <a:avLst/>
          </a:prstGeom>
          <a:solidFill>
            <a:srgbClr val="10253F">
              <a:alpha val="50196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SG" sz="1200">
                <a:solidFill>
                  <a:srgbClr val="BED730"/>
                </a:solidFill>
                <a:latin typeface="Trebuchet MS" panose="020B0703020202090204" pitchFamily="34" charset="0"/>
              </a:rPr>
              <a:t>4 dedicated fiber entry paths with multiple telcos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61C850F-2CDC-5126-316D-CC0CBD0F6178}"/>
              </a:ext>
            </a:extLst>
          </p:cNvPr>
          <p:cNvSpPr txBox="1"/>
          <p:nvPr/>
        </p:nvSpPr>
        <p:spPr>
          <a:xfrm>
            <a:off x="7075524" y="2537671"/>
            <a:ext cx="1728000" cy="715089"/>
          </a:xfrm>
          <a:prstGeom prst="roundRect">
            <a:avLst/>
          </a:prstGeom>
          <a:solidFill>
            <a:srgbClr val="10253F">
              <a:alpha val="50196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lvl="0" algn="ctr">
              <a:lnSpc>
                <a:spcPct val="100000"/>
              </a:lnSpc>
            </a:pPr>
            <a:r>
              <a:rPr lang="en-US" sz="1200">
                <a:solidFill>
                  <a:srgbClr val="BED730"/>
                </a:solidFill>
                <a:latin typeface="Trebuchet MS" panose="020B0703020202090204" pitchFamily="34" charset="0"/>
              </a:rPr>
              <a:t>Dedicated </a:t>
            </a:r>
          </a:p>
          <a:p>
            <a:pPr lvl="0" algn="ctr">
              <a:lnSpc>
                <a:spcPct val="100000"/>
              </a:lnSpc>
            </a:pPr>
            <a:r>
              <a:rPr lang="en-US" sz="1200">
                <a:solidFill>
                  <a:srgbClr val="BED730"/>
                </a:solidFill>
                <a:latin typeface="Trebuchet MS" panose="020B0703020202090204" pitchFamily="34" charset="0"/>
              </a:rPr>
              <a:t>on-site 230 kV </a:t>
            </a:r>
            <a:br>
              <a:rPr lang="en-US" sz="1200">
                <a:solidFill>
                  <a:srgbClr val="BED730"/>
                </a:solidFill>
                <a:latin typeface="Trebuchet MS" panose="020B0703020202090204" pitchFamily="34" charset="0"/>
              </a:rPr>
            </a:br>
            <a:r>
              <a:rPr lang="en-US" sz="1200">
                <a:solidFill>
                  <a:srgbClr val="BED730"/>
                </a:solidFill>
                <a:latin typeface="Trebuchet MS" panose="020B0703020202090204" pitchFamily="34" charset="0"/>
              </a:rPr>
              <a:t>GIS substation (N+1)</a:t>
            </a:r>
            <a:endParaRPr lang="en-IN" sz="1200">
              <a:solidFill>
                <a:srgbClr val="BED730"/>
              </a:solidFill>
              <a:latin typeface="Trebuchet MS" panose="020B070302020209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A8E4DA7-E451-7D76-DEF7-6B8E071644A3}"/>
              </a:ext>
            </a:extLst>
          </p:cNvPr>
          <p:cNvSpPr txBox="1"/>
          <p:nvPr/>
        </p:nvSpPr>
        <p:spPr>
          <a:xfrm>
            <a:off x="7075524" y="1236442"/>
            <a:ext cx="1728000" cy="919401"/>
          </a:xfrm>
          <a:prstGeom prst="roundRect">
            <a:avLst/>
          </a:prstGeom>
          <a:solidFill>
            <a:srgbClr val="10253F">
              <a:alpha val="50196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lvl="0" algn="ctr">
              <a:lnSpc>
                <a:spcPct val="100000"/>
              </a:lnSpc>
            </a:pPr>
            <a:r>
              <a:rPr lang="en-US" sz="1200">
                <a:solidFill>
                  <a:srgbClr val="BED730"/>
                </a:solidFill>
                <a:latin typeface="Trebuchet MS" panose="020B0703020202090204" pitchFamily="34" charset="0"/>
              </a:rPr>
              <a:t>IGBC Platinum Certified. </a:t>
            </a:r>
            <a:br>
              <a:rPr lang="en-US" sz="1200">
                <a:solidFill>
                  <a:srgbClr val="BED730"/>
                </a:solidFill>
                <a:latin typeface="Trebuchet MS" panose="020B0703020202090204" pitchFamily="34" charset="0"/>
              </a:rPr>
            </a:br>
            <a:r>
              <a:rPr lang="en-US" sz="1200">
                <a:solidFill>
                  <a:srgbClr val="BED730"/>
                </a:solidFill>
                <a:latin typeface="Trebuchet MS" panose="020B0703020202090204" pitchFamily="34" charset="0"/>
              </a:rPr>
              <a:t>ESG best practices, 60% RE power</a:t>
            </a:r>
            <a:endParaRPr lang="en-IN" sz="1200">
              <a:solidFill>
                <a:srgbClr val="BED730"/>
              </a:solidFill>
              <a:latin typeface="Trebuchet MS" panose="020B070302020209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67249A0-6697-804D-4EBE-21D543A10222}"/>
              </a:ext>
            </a:extLst>
          </p:cNvPr>
          <p:cNvSpPr txBox="1"/>
          <p:nvPr/>
        </p:nvSpPr>
        <p:spPr>
          <a:xfrm>
            <a:off x="340475" y="2100832"/>
            <a:ext cx="1728000" cy="720000"/>
          </a:xfrm>
          <a:prstGeom prst="roundRect">
            <a:avLst/>
          </a:prstGeom>
          <a:solidFill>
            <a:srgbClr val="10253F">
              <a:alpha val="50196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SG" sz="1200">
                <a:solidFill>
                  <a:srgbClr val="BED730"/>
                </a:solidFill>
                <a:latin typeface="Trebuchet MS" panose="020B0703020202090204" pitchFamily="34" charset="0"/>
              </a:rPr>
              <a:t>Vertical &amp; Horizontal expansion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62B9CDB4-DCC0-62A7-E397-158E10074A94}"/>
              </a:ext>
            </a:extLst>
          </p:cNvPr>
          <p:cNvSpPr txBox="1"/>
          <p:nvPr/>
        </p:nvSpPr>
        <p:spPr>
          <a:xfrm>
            <a:off x="2638168" y="1002210"/>
            <a:ext cx="11497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>
                <a:solidFill>
                  <a:srgbClr val="BED730"/>
                </a:solidFill>
              </a:rPr>
              <a:t>A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E1BBD407-13B5-CDED-2078-8658166697E8}"/>
              </a:ext>
            </a:extLst>
          </p:cNvPr>
          <p:cNvSpPr txBox="1"/>
          <p:nvPr/>
        </p:nvSpPr>
        <p:spPr>
          <a:xfrm>
            <a:off x="4052560" y="1002210"/>
            <a:ext cx="9756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>
                <a:solidFill>
                  <a:srgbClr val="BED730"/>
                </a:solidFill>
              </a:rPr>
              <a:t>B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A55EB7C7-3EC2-81F0-BC7C-CFBB49BAF50C}"/>
              </a:ext>
            </a:extLst>
          </p:cNvPr>
          <p:cNvSpPr txBox="1"/>
          <p:nvPr/>
        </p:nvSpPr>
        <p:spPr>
          <a:xfrm>
            <a:off x="5287556" y="1002210"/>
            <a:ext cx="9756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>
                <a:solidFill>
                  <a:srgbClr val="BED730"/>
                </a:solidFill>
              </a:rPr>
              <a:t>C</a:t>
            </a:r>
          </a:p>
        </p:txBody>
      </p:sp>
      <p:pic>
        <p:nvPicPr>
          <p:cNvPr id="127" name="Picture 126">
            <a:extLst>
              <a:ext uri="{FF2B5EF4-FFF2-40B4-BE49-F238E27FC236}">
                <a16:creationId xmlns:a16="http://schemas.microsoft.com/office/drawing/2014/main" id="{4C574591-1299-2627-8767-227125DABAA6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100000" contrast="100000"/>
            <a:alphaModFix amt="85000"/>
          </a:blip>
          <a:stretch>
            <a:fillRect/>
          </a:stretch>
        </p:blipFill>
        <p:spPr>
          <a:xfrm>
            <a:off x="4100106" y="3164219"/>
            <a:ext cx="244360" cy="191998"/>
          </a:xfrm>
          <a:prstGeom prst="rect">
            <a:avLst/>
          </a:prstGeom>
        </p:spPr>
      </p:pic>
      <p:pic>
        <p:nvPicPr>
          <p:cNvPr id="128" name="Picture 127">
            <a:extLst>
              <a:ext uri="{FF2B5EF4-FFF2-40B4-BE49-F238E27FC236}">
                <a16:creationId xmlns:a16="http://schemas.microsoft.com/office/drawing/2014/main" id="{5B4FC410-3995-4800-C0EF-BBBAED2927C3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100000" contrast="100000"/>
            <a:alphaModFix amt="85000"/>
          </a:blip>
          <a:stretch>
            <a:fillRect/>
          </a:stretch>
        </p:blipFill>
        <p:spPr>
          <a:xfrm>
            <a:off x="4424541" y="3161067"/>
            <a:ext cx="244360" cy="191998"/>
          </a:xfrm>
          <a:prstGeom prst="rect">
            <a:avLst/>
          </a:prstGeom>
        </p:spPr>
      </p:pic>
      <p:pic>
        <p:nvPicPr>
          <p:cNvPr id="129" name="Picture 128">
            <a:extLst>
              <a:ext uri="{FF2B5EF4-FFF2-40B4-BE49-F238E27FC236}">
                <a16:creationId xmlns:a16="http://schemas.microsoft.com/office/drawing/2014/main" id="{04BECFBA-09F3-BDA3-2E5B-4647781DBF55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100000" contrast="100000"/>
            <a:alphaModFix amt="85000"/>
          </a:blip>
          <a:stretch>
            <a:fillRect/>
          </a:stretch>
        </p:blipFill>
        <p:spPr>
          <a:xfrm>
            <a:off x="4748976" y="3164219"/>
            <a:ext cx="244360" cy="191998"/>
          </a:xfrm>
          <a:prstGeom prst="rect">
            <a:avLst/>
          </a:prstGeom>
        </p:spPr>
      </p:pic>
      <p:pic>
        <p:nvPicPr>
          <p:cNvPr id="130" name="Picture 129">
            <a:extLst>
              <a:ext uri="{FF2B5EF4-FFF2-40B4-BE49-F238E27FC236}">
                <a16:creationId xmlns:a16="http://schemas.microsoft.com/office/drawing/2014/main" id="{1A867401-228B-4ADD-828A-2A8EB423AD47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100000" contrast="100000"/>
            <a:alphaModFix amt="85000"/>
          </a:blip>
          <a:stretch>
            <a:fillRect/>
          </a:stretch>
        </p:blipFill>
        <p:spPr>
          <a:xfrm>
            <a:off x="4100106" y="2877840"/>
            <a:ext cx="244360" cy="191998"/>
          </a:xfrm>
          <a:prstGeom prst="rect">
            <a:avLst/>
          </a:prstGeom>
        </p:spPr>
      </p:pic>
      <p:pic>
        <p:nvPicPr>
          <p:cNvPr id="131" name="Picture 130">
            <a:extLst>
              <a:ext uri="{FF2B5EF4-FFF2-40B4-BE49-F238E27FC236}">
                <a16:creationId xmlns:a16="http://schemas.microsoft.com/office/drawing/2014/main" id="{9A610E60-31B4-2CC7-4629-F2426931AC14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100000" contrast="100000"/>
            <a:alphaModFix amt="85000"/>
          </a:blip>
          <a:stretch>
            <a:fillRect/>
          </a:stretch>
        </p:blipFill>
        <p:spPr>
          <a:xfrm>
            <a:off x="4424541" y="2874688"/>
            <a:ext cx="244360" cy="191998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9DA8A592-9200-3389-3FB9-75D12C63D651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100000" contrast="100000"/>
            <a:alphaModFix amt="85000"/>
          </a:blip>
          <a:stretch>
            <a:fillRect/>
          </a:stretch>
        </p:blipFill>
        <p:spPr>
          <a:xfrm>
            <a:off x="4748976" y="2877840"/>
            <a:ext cx="244360" cy="191998"/>
          </a:xfrm>
          <a:prstGeom prst="rect">
            <a:avLst/>
          </a:prstGeom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A28E6486-05B5-0800-1362-4DEA00521907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100000" contrast="100000"/>
            <a:alphaModFix amt="85000"/>
          </a:blip>
          <a:stretch>
            <a:fillRect/>
          </a:stretch>
        </p:blipFill>
        <p:spPr>
          <a:xfrm>
            <a:off x="4100106" y="2591461"/>
            <a:ext cx="244360" cy="191998"/>
          </a:xfrm>
          <a:prstGeom prst="rect">
            <a:avLst/>
          </a:prstGeom>
        </p:spPr>
      </p:pic>
      <p:pic>
        <p:nvPicPr>
          <p:cNvPr id="134" name="Picture 133">
            <a:extLst>
              <a:ext uri="{FF2B5EF4-FFF2-40B4-BE49-F238E27FC236}">
                <a16:creationId xmlns:a16="http://schemas.microsoft.com/office/drawing/2014/main" id="{224C2FAA-A110-6CA1-4CEC-53A6223E6374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100000" contrast="100000"/>
            <a:alphaModFix amt="85000"/>
          </a:blip>
          <a:stretch>
            <a:fillRect/>
          </a:stretch>
        </p:blipFill>
        <p:spPr>
          <a:xfrm>
            <a:off x="4424541" y="2588309"/>
            <a:ext cx="244360" cy="191998"/>
          </a:xfrm>
          <a:prstGeom prst="rect">
            <a:avLst/>
          </a:prstGeom>
        </p:spPr>
      </p:pic>
      <p:pic>
        <p:nvPicPr>
          <p:cNvPr id="135" name="Picture 134">
            <a:extLst>
              <a:ext uri="{FF2B5EF4-FFF2-40B4-BE49-F238E27FC236}">
                <a16:creationId xmlns:a16="http://schemas.microsoft.com/office/drawing/2014/main" id="{63DFD76E-EF7B-D271-782F-4F1667263CFE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100000" contrast="100000"/>
            <a:alphaModFix amt="85000"/>
          </a:blip>
          <a:stretch>
            <a:fillRect/>
          </a:stretch>
        </p:blipFill>
        <p:spPr>
          <a:xfrm>
            <a:off x="4748976" y="2591461"/>
            <a:ext cx="244360" cy="191998"/>
          </a:xfrm>
          <a:prstGeom prst="rect">
            <a:avLst/>
          </a:prstGeom>
        </p:spPr>
      </p:pic>
      <p:pic>
        <p:nvPicPr>
          <p:cNvPr id="136" name="Picture 135">
            <a:extLst>
              <a:ext uri="{FF2B5EF4-FFF2-40B4-BE49-F238E27FC236}">
                <a16:creationId xmlns:a16="http://schemas.microsoft.com/office/drawing/2014/main" id="{2E188C73-6E68-F673-F291-92620903B31B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100000" contrast="100000"/>
            <a:alphaModFix amt="85000"/>
          </a:blip>
          <a:stretch>
            <a:fillRect/>
          </a:stretch>
        </p:blipFill>
        <p:spPr>
          <a:xfrm>
            <a:off x="4100106" y="2305082"/>
            <a:ext cx="244360" cy="191998"/>
          </a:xfrm>
          <a:prstGeom prst="rect">
            <a:avLst/>
          </a:prstGeom>
        </p:spPr>
      </p:pic>
      <p:pic>
        <p:nvPicPr>
          <p:cNvPr id="137" name="Picture 136">
            <a:extLst>
              <a:ext uri="{FF2B5EF4-FFF2-40B4-BE49-F238E27FC236}">
                <a16:creationId xmlns:a16="http://schemas.microsoft.com/office/drawing/2014/main" id="{C505288D-CC78-BBE3-0EDE-BC95DC25E96F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100000" contrast="100000"/>
            <a:alphaModFix amt="85000"/>
          </a:blip>
          <a:stretch>
            <a:fillRect/>
          </a:stretch>
        </p:blipFill>
        <p:spPr>
          <a:xfrm>
            <a:off x="4424541" y="2301930"/>
            <a:ext cx="244360" cy="191998"/>
          </a:xfrm>
          <a:prstGeom prst="rect">
            <a:avLst/>
          </a:prstGeom>
        </p:spPr>
      </p:pic>
      <p:pic>
        <p:nvPicPr>
          <p:cNvPr id="138" name="Picture 137">
            <a:extLst>
              <a:ext uri="{FF2B5EF4-FFF2-40B4-BE49-F238E27FC236}">
                <a16:creationId xmlns:a16="http://schemas.microsoft.com/office/drawing/2014/main" id="{779176EE-1233-8ABA-43CB-2105195C5E3B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100000" contrast="100000"/>
            <a:alphaModFix amt="85000"/>
          </a:blip>
          <a:stretch>
            <a:fillRect/>
          </a:stretch>
        </p:blipFill>
        <p:spPr>
          <a:xfrm>
            <a:off x="4748976" y="2305082"/>
            <a:ext cx="244360" cy="191998"/>
          </a:xfrm>
          <a:prstGeom prst="rect">
            <a:avLst/>
          </a:prstGeom>
        </p:spPr>
      </p:pic>
      <p:pic>
        <p:nvPicPr>
          <p:cNvPr id="139" name="Picture 138">
            <a:extLst>
              <a:ext uri="{FF2B5EF4-FFF2-40B4-BE49-F238E27FC236}">
                <a16:creationId xmlns:a16="http://schemas.microsoft.com/office/drawing/2014/main" id="{84B34693-70BC-0151-E270-6F38D4F4D0C7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100000" contrast="100000"/>
            <a:alphaModFix amt="85000"/>
          </a:blip>
          <a:stretch>
            <a:fillRect/>
          </a:stretch>
        </p:blipFill>
        <p:spPr>
          <a:xfrm>
            <a:off x="4100106" y="2018703"/>
            <a:ext cx="244360" cy="191998"/>
          </a:xfrm>
          <a:prstGeom prst="rect">
            <a:avLst/>
          </a:prstGeom>
        </p:spPr>
      </p:pic>
      <p:pic>
        <p:nvPicPr>
          <p:cNvPr id="140" name="Picture 139">
            <a:extLst>
              <a:ext uri="{FF2B5EF4-FFF2-40B4-BE49-F238E27FC236}">
                <a16:creationId xmlns:a16="http://schemas.microsoft.com/office/drawing/2014/main" id="{448617E6-B815-DD21-5D6D-B21837B09344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100000" contrast="100000"/>
            <a:alphaModFix amt="85000"/>
          </a:blip>
          <a:stretch>
            <a:fillRect/>
          </a:stretch>
        </p:blipFill>
        <p:spPr>
          <a:xfrm>
            <a:off x="4424541" y="2015551"/>
            <a:ext cx="244360" cy="191998"/>
          </a:xfrm>
          <a:prstGeom prst="rect">
            <a:avLst/>
          </a:prstGeom>
        </p:spPr>
      </p:pic>
      <p:pic>
        <p:nvPicPr>
          <p:cNvPr id="141" name="Picture 140">
            <a:extLst>
              <a:ext uri="{FF2B5EF4-FFF2-40B4-BE49-F238E27FC236}">
                <a16:creationId xmlns:a16="http://schemas.microsoft.com/office/drawing/2014/main" id="{5296B596-654E-F720-2753-B3E73D86C241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100000" contrast="100000"/>
            <a:alphaModFix amt="85000"/>
          </a:blip>
          <a:stretch>
            <a:fillRect/>
          </a:stretch>
        </p:blipFill>
        <p:spPr>
          <a:xfrm>
            <a:off x="4748976" y="2018703"/>
            <a:ext cx="244360" cy="191998"/>
          </a:xfrm>
          <a:prstGeom prst="rect">
            <a:avLst/>
          </a:prstGeom>
        </p:spPr>
      </p:pic>
      <p:pic>
        <p:nvPicPr>
          <p:cNvPr id="142" name="Picture 141">
            <a:extLst>
              <a:ext uri="{FF2B5EF4-FFF2-40B4-BE49-F238E27FC236}">
                <a16:creationId xmlns:a16="http://schemas.microsoft.com/office/drawing/2014/main" id="{B166B2EC-6A76-C64F-F4CC-5E4F4D1A35B9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100000" contrast="100000"/>
            <a:alphaModFix amt="85000"/>
          </a:blip>
          <a:stretch>
            <a:fillRect/>
          </a:stretch>
        </p:blipFill>
        <p:spPr>
          <a:xfrm>
            <a:off x="4100106" y="1732324"/>
            <a:ext cx="244360" cy="191998"/>
          </a:xfrm>
          <a:prstGeom prst="rect">
            <a:avLst/>
          </a:prstGeom>
        </p:spPr>
      </p:pic>
      <p:pic>
        <p:nvPicPr>
          <p:cNvPr id="143" name="Picture 142">
            <a:extLst>
              <a:ext uri="{FF2B5EF4-FFF2-40B4-BE49-F238E27FC236}">
                <a16:creationId xmlns:a16="http://schemas.microsoft.com/office/drawing/2014/main" id="{FAB81A10-D5E2-18F8-5A7A-AD31876DA167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100000" contrast="100000"/>
            <a:alphaModFix amt="85000"/>
          </a:blip>
          <a:stretch>
            <a:fillRect/>
          </a:stretch>
        </p:blipFill>
        <p:spPr>
          <a:xfrm>
            <a:off x="4424541" y="1729172"/>
            <a:ext cx="244360" cy="191998"/>
          </a:xfrm>
          <a:prstGeom prst="rect">
            <a:avLst/>
          </a:prstGeom>
        </p:spPr>
      </p:pic>
      <p:pic>
        <p:nvPicPr>
          <p:cNvPr id="144" name="Picture 143">
            <a:extLst>
              <a:ext uri="{FF2B5EF4-FFF2-40B4-BE49-F238E27FC236}">
                <a16:creationId xmlns:a16="http://schemas.microsoft.com/office/drawing/2014/main" id="{2E5D5F12-B49C-0657-BA58-D41F842538FA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100000" contrast="100000"/>
            <a:alphaModFix amt="85000"/>
          </a:blip>
          <a:stretch>
            <a:fillRect/>
          </a:stretch>
        </p:blipFill>
        <p:spPr>
          <a:xfrm>
            <a:off x="4748976" y="1732324"/>
            <a:ext cx="244360" cy="191998"/>
          </a:xfrm>
          <a:prstGeom prst="rect">
            <a:avLst/>
          </a:prstGeom>
        </p:spPr>
      </p:pic>
      <p:grpSp>
        <p:nvGrpSpPr>
          <p:cNvPr id="164" name="Group 163">
            <a:extLst>
              <a:ext uri="{FF2B5EF4-FFF2-40B4-BE49-F238E27FC236}">
                <a16:creationId xmlns:a16="http://schemas.microsoft.com/office/drawing/2014/main" id="{17E4E3DD-4499-6EE8-9F5E-400946BC59A3}"/>
              </a:ext>
            </a:extLst>
          </p:cNvPr>
          <p:cNvGrpSpPr/>
          <p:nvPr/>
        </p:nvGrpSpPr>
        <p:grpSpPr>
          <a:xfrm>
            <a:off x="2894714" y="3161067"/>
            <a:ext cx="893230" cy="195150"/>
            <a:chOff x="2894714" y="3161067"/>
            <a:chExt cx="893230" cy="195150"/>
          </a:xfrm>
        </p:grpSpPr>
        <p:pic>
          <p:nvPicPr>
            <p:cNvPr id="145" name="Picture 144">
              <a:extLst>
                <a:ext uri="{FF2B5EF4-FFF2-40B4-BE49-F238E27FC236}">
                  <a16:creationId xmlns:a16="http://schemas.microsoft.com/office/drawing/2014/main" id="{45256DDF-F14D-9FDE-E410-3DABF9609A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2894714" y="3164219"/>
              <a:ext cx="244360" cy="191998"/>
            </a:xfrm>
            <a:prstGeom prst="rect">
              <a:avLst/>
            </a:prstGeom>
          </p:spPr>
        </p:pic>
        <p:pic>
          <p:nvPicPr>
            <p:cNvPr id="146" name="Picture 145">
              <a:extLst>
                <a:ext uri="{FF2B5EF4-FFF2-40B4-BE49-F238E27FC236}">
                  <a16:creationId xmlns:a16="http://schemas.microsoft.com/office/drawing/2014/main" id="{83228BD8-8F41-2901-AD23-1031F67D28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219149" y="3161067"/>
              <a:ext cx="244360" cy="191998"/>
            </a:xfrm>
            <a:prstGeom prst="rect">
              <a:avLst/>
            </a:prstGeom>
          </p:spPr>
        </p:pic>
        <p:pic>
          <p:nvPicPr>
            <p:cNvPr id="147" name="Picture 146">
              <a:extLst>
                <a:ext uri="{FF2B5EF4-FFF2-40B4-BE49-F238E27FC236}">
                  <a16:creationId xmlns:a16="http://schemas.microsoft.com/office/drawing/2014/main" id="{E4149781-BD6A-21D4-0976-5A034267C9B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543584" y="3164219"/>
              <a:ext cx="244360" cy="191998"/>
            </a:xfrm>
            <a:prstGeom prst="rect">
              <a:avLst/>
            </a:prstGeom>
          </p:spPr>
        </p:pic>
      </p:grpSp>
      <p:grpSp>
        <p:nvGrpSpPr>
          <p:cNvPr id="165" name="Group 164">
            <a:extLst>
              <a:ext uri="{FF2B5EF4-FFF2-40B4-BE49-F238E27FC236}">
                <a16:creationId xmlns:a16="http://schemas.microsoft.com/office/drawing/2014/main" id="{7AB4E1B9-A196-7ED9-EEE6-F2D143156D80}"/>
              </a:ext>
            </a:extLst>
          </p:cNvPr>
          <p:cNvGrpSpPr/>
          <p:nvPr/>
        </p:nvGrpSpPr>
        <p:grpSpPr>
          <a:xfrm>
            <a:off x="2894714" y="2874688"/>
            <a:ext cx="893230" cy="195150"/>
            <a:chOff x="2894714" y="2874688"/>
            <a:chExt cx="893230" cy="195150"/>
          </a:xfrm>
        </p:grpSpPr>
        <p:pic>
          <p:nvPicPr>
            <p:cNvPr id="148" name="Picture 147">
              <a:extLst>
                <a:ext uri="{FF2B5EF4-FFF2-40B4-BE49-F238E27FC236}">
                  <a16:creationId xmlns:a16="http://schemas.microsoft.com/office/drawing/2014/main" id="{D836A95E-1EAC-1FE4-4413-FB287E4705B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2894714" y="2877840"/>
              <a:ext cx="244360" cy="191998"/>
            </a:xfrm>
            <a:prstGeom prst="rect">
              <a:avLst/>
            </a:prstGeom>
          </p:spPr>
        </p:pic>
        <p:pic>
          <p:nvPicPr>
            <p:cNvPr id="149" name="Picture 148">
              <a:extLst>
                <a:ext uri="{FF2B5EF4-FFF2-40B4-BE49-F238E27FC236}">
                  <a16:creationId xmlns:a16="http://schemas.microsoft.com/office/drawing/2014/main" id="{729CFA4C-81C4-05BF-1FD6-1B3DB8C7634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219149" y="2874688"/>
              <a:ext cx="244360" cy="191998"/>
            </a:xfrm>
            <a:prstGeom prst="rect">
              <a:avLst/>
            </a:prstGeom>
          </p:spPr>
        </p:pic>
        <p:pic>
          <p:nvPicPr>
            <p:cNvPr id="150" name="Picture 149">
              <a:extLst>
                <a:ext uri="{FF2B5EF4-FFF2-40B4-BE49-F238E27FC236}">
                  <a16:creationId xmlns:a16="http://schemas.microsoft.com/office/drawing/2014/main" id="{D542AE1F-3F0E-E599-BED4-EC48E17D05A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543584" y="2877840"/>
              <a:ext cx="244360" cy="191998"/>
            </a:xfrm>
            <a:prstGeom prst="rect">
              <a:avLst/>
            </a:prstGeom>
          </p:spPr>
        </p:pic>
      </p:grpSp>
      <p:grpSp>
        <p:nvGrpSpPr>
          <p:cNvPr id="166" name="Group 165">
            <a:extLst>
              <a:ext uri="{FF2B5EF4-FFF2-40B4-BE49-F238E27FC236}">
                <a16:creationId xmlns:a16="http://schemas.microsoft.com/office/drawing/2014/main" id="{953972CA-5370-DBFE-B572-F9BC6DB79D46}"/>
              </a:ext>
            </a:extLst>
          </p:cNvPr>
          <p:cNvGrpSpPr/>
          <p:nvPr/>
        </p:nvGrpSpPr>
        <p:grpSpPr>
          <a:xfrm>
            <a:off x="2894714" y="2588309"/>
            <a:ext cx="893230" cy="195150"/>
            <a:chOff x="2894714" y="2588309"/>
            <a:chExt cx="893230" cy="195150"/>
          </a:xfrm>
        </p:grpSpPr>
        <p:pic>
          <p:nvPicPr>
            <p:cNvPr id="151" name="Picture 150">
              <a:extLst>
                <a:ext uri="{FF2B5EF4-FFF2-40B4-BE49-F238E27FC236}">
                  <a16:creationId xmlns:a16="http://schemas.microsoft.com/office/drawing/2014/main" id="{E67BC386-2F5E-AD08-F6DE-922038F95E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2894714" y="2591461"/>
              <a:ext cx="244360" cy="191998"/>
            </a:xfrm>
            <a:prstGeom prst="rect">
              <a:avLst/>
            </a:prstGeom>
          </p:spPr>
        </p:pic>
        <p:pic>
          <p:nvPicPr>
            <p:cNvPr id="152" name="Picture 151">
              <a:extLst>
                <a:ext uri="{FF2B5EF4-FFF2-40B4-BE49-F238E27FC236}">
                  <a16:creationId xmlns:a16="http://schemas.microsoft.com/office/drawing/2014/main" id="{4407DD5E-D16D-BE71-990A-20CE733DC14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219149" y="2588309"/>
              <a:ext cx="244360" cy="191998"/>
            </a:xfrm>
            <a:prstGeom prst="rect">
              <a:avLst/>
            </a:prstGeom>
          </p:spPr>
        </p:pic>
        <p:pic>
          <p:nvPicPr>
            <p:cNvPr id="153" name="Picture 152">
              <a:extLst>
                <a:ext uri="{FF2B5EF4-FFF2-40B4-BE49-F238E27FC236}">
                  <a16:creationId xmlns:a16="http://schemas.microsoft.com/office/drawing/2014/main" id="{20720095-A39B-736F-D4BC-6C8C4DED44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543584" y="2591461"/>
              <a:ext cx="244360" cy="191998"/>
            </a:xfrm>
            <a:prstGeom prst="rect">
              <a:avLst/>
            </a:prstGeom>
          </p:spPr>
        </p:pic>
      </p:grpSp>
      <p:grpSp>
        <p:nvGrpSpPr>
          <p:cNvPr id="167" name="Group 166">
            <a:extLst>
              <a:ext uri="{FF2B5EF4-FFF2-40B4-BE49-F238E27FC236}">
                <a16:creationId xmlns:a16="http://schemas.microsoft.com/office/drawing/2014/main" id="{5EF01C30-9753-3C8B-FB25-E8A5CF9DA194}"/>
              </a:ext>
            </a:extLst>
          </p:cNvPr>
          <p:cNvGrpSpPr/>
          <p:nvPr/>
        </p:nvGrpSpPr>
        <p:grpSpPr>
          <a:xfrm>
            <a:off x="2894714" y="2301930"/>
            <a:ext cx="893230" cy="195150"/>
            <a:chOff x="2894714" y="2301930"/>
            <a:chExt cx="893230" cy="195150"/>
          </a:xfrm>
        </p:grpSpPr>
        <p:pic>
          <p:nvPicPr>
            <p:cNvPr id="154" name="Picture 153">
              <a:extLst>
                <a:ext uri="{FF2B5EF4-FFF2-40B4-BE49-F238E27FC236}">
                  <a16:creationId xmlns:a16="http://schemas.microsoft.com/office/drawing/2014/main" id="{6493E5D8-3D0C-2A81-4B3D-B034F673952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2894714" y="2305082"/>
              <a:ext cx="244360" cy="191998"/>
            </a:xfrm>
            <a:prstGeom prst="rect">
              <a:avLst/>
            </a:prstGeom>
          </p:spPr>
        </p:pic>
        <p:pic>
          <p:nvPicPr>
            <p:cNvPr id="155" name="Picture 154">
              <a:extLst>
                <a:ext uri="{FF2B5EF4-FFF2-40B4-BE49-F238E27FC236}">
                  <a16:creationId xmlns:a16="http://schemas.microsoft.com/office/drawing/2014/main" id="{DEA4EE8B-924D-C020-720F-4C6B52EFD11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219149" y="2301930"/>
              <a:ext cx="244360" cy="191998"/>
            </a:xfrm>
            <a:prstGeom prst="rect">
              <a:avLst/>
            </a:prstGeom>
          </p:spPr>
        </p:pic>
        <p:pic>
          <p:nvPicPr>
            <p:cNvPr id="156" name="Picture 155">
              <a:extLst>
                <a:ext uri="{FF2B5EF4-FFF2-40B4-BE49-F238E27FC236}">
                  <a16:creationId xmlns:a16="http://schemas.microsoft.com/office/drawing/2014/main" id="{AC727BE2-4A25-0BAC-F5B4-50FE76D4EF7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543584" y="2305082"/>
              <a:ext cx="244360" cy="191998"/>
            </a:xfrm>
            <a:prstGeom prst="rect">
              <a:avLst/>
            </a:prstGeom>
          </p:spPr>
        </p:pic>
      </p:grpSp>
      <p:grpSp>
        <p:nvGrpSpPr>
          <p:cNvPr id="168" name="Group 167">
            <a:extLst>
              <a:ext uri="{FF2B5EF4-FFF2-40B4-BE49-F238E27FC236}">
                <a16:creationId xmlns:a16="http://schemas.microsoft.com/office/drawing/2014/main" id="{77BB9963-F432-4AA0-7BEA-ED3DFA42357A}"/>
              </a:ext>
            </a:extLst>
          </p:cNvPr>
          <p:cNvGrpSpPr/>
          <p:nvPr/>
        </p:nvGrpSpPr>
        <p:grpSpPr>
          <a:xfrm>
            <a:off x="2894714" y="2015551"/>
            <a:ext cx="893230" cy="195150"/>
            <a:chOff x="2894714" y="2015551"/>
            <a:chExt cx="893230" cy="195150"/>
          </a:xfrm>
        </p:grpSpPr>
        <p:pic>
          <p:nvPicPr>
            <p:cNvPr id="157" name="Picture 156">
              <a:extLst>
                <a:ext uri="{FF2B5EF4-FFF2-40B4-BE49-F238E27FC236}">
                  <a16:creationId xmlns:a16="http://schemas.microsoft.com/office/drawing/2014/main" id="{8FBBE9F7-85A2-8F1E-A862-F5404964B35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2894714" y="2018703"/>
              <a:ext cx="244360" cy="191998"/>
            </a:xfrm>
            <a:prstGeom prst="rect">
              <a:avLst/>
            </a:prstGeom>
          </p:spPr>
        </p:pic>
        <p:pic>
          <p:nvPicPr>
            <p:cNvPr id="158" name="Picture 157">
              <a:extLst>
                <a:ext uri="{FF2B5EF4-FFF2-40B4-BE49-F238E27FC236}">
                  <a16:creationId xmlns:a16="http://schemas.microsoft.com/office/drawing/2014/main" id="{B9F6FB0C-F012-0866-9FE3-356A1C6B67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219149" y="2015551"/>
              <a:ext cx="244360" cy="191998"/>
            </a:xfrm>
            <a:prstGeom prst="rect">
              <a:avLst/>
            </a:prstGeom>
          </p:spPr>
        </p:pic>
        <p:pic>
          <p:nvPicPr>
            <p:cNvPr id="159" name="Picture 158">
              <a:extLst>
                <a:ext uri="{FF2B5EF4-FFF2-40B4-BE49-F238E27FC236}">
                  <a16:creationId xmlns:a16="http://schemas.microsoft.com/office/drawing/2014/main" id="{77DD0011-A11E-7425-54B8-28A9EBC165B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543584" y="2018703"/>
              <a:ext cx="244360" cy="191998"/>
            </a:xfrm>
            <a:prstGeom prst="rect">
              <a:avLst/>
            </a:prstGeom>
          </p:spPr>
        </p:pic>
      </p:grpSp>
      <p:grpSp>
        <p:nvGrpSpPr>
          <p:cNvPr id="169" name="Group 168">
            <a:extLst>
              <a:ext uri="{FF2B5EF4-FFF2-40B4-BE49-F238E27FC236}">
                <a16:creationId xmlns:a16="http://schemas.microsoft.com/office/drawing/2014/main" id="{6666A2A7-E99F-B7FE-8C04-A483A1B379AF}"/>
              </a:ext>
            </a:extLst>
          </p:cNvPr>
          <p:cNvGrpSpPr/>
          <p:nvPr/>
        </p:nvGrpSpPr>
        <p:grpSpPr>
          <a:xfrm>
            <a:off x="2894714" y="1729172"/>
            <a:ext cx="893230" cy="195150"/>
            <a:chOff x="2894714" y="1729172"/>
            <a:chExt cx="893230" cy="195150"/>
          </a:xfrm>
        </p:grpSpPr>
        <p:pic>
          <p:nvPicPr>
            <p:cNvPr id="160" name="Picture 159">
              <a:extLst>
                <a:ext uri="{FF2B5EF4-FFF2-40B4-BE49-F238E27FC236}">
                  <a16:creationId xmlns:a16="http://schemas.microsoft.com/office/drawing/2014/main" id="{24A14277-A829-FBC2-49DA-33954B1A28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2894714" y="1732324"/>
              <a:ext cx="244360" cy="191998"/>
            </a:xfrm>
            <a:prstGeom prst="rect">
              <a:avLst/>
            </a:prstGeom>
          </p:spPr>
        </p:pic>
        <p:pic>
          <p:nvPicPr>
            <p:cNvPr id="161" name="Picture 160">
              <a:extLst>
                <a:ext uri="{FF2B5EF4-FFF2-40B4-BE49-F238E27FC236}">
                  <a16:creationId xmlns:a16="http://schemas.microsoft.com/office/drawing/2014/main" id="{D3F73E56-7B23-D334-ED05-113ABE7226D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219149" y="1729172"/>
              <a:ext cx="244360" cy="191998"/>
            </a:xfrm>
            <a:prstGeom prst="rect">
              <a:avLst/>
            </a:prstGeom>
          </p:spPr>
        </p:pic>
        <p:pic>
          <p:nvPicPr>
            <p:cNvPr id="162" name="Picture 161">
              <a:extLst>
                <a:ext uri="{FF2B5EF4-FFF2-40B4-BE49-F238E27FC236}">
                  <a16:creationId xmlns:a16="http://schemas.microsoft.com/office/drawing/2014/main" id="{605C7BC5-1339-2D42-EBA2-EC3C5C67ABE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543584" y="1732324"/>
              <a:ext cx="244360" cy="191998"/>
            </a:xfrm>
            <a:prstGeom prst="rect">
              <a:avLst/>
            </a:prstGeom>
          </p:spPr>
        </p:pic>
      </p:grpSp>
      <p:grpSp>
        <p:nvGrpSpPr>
          <p:cNvPr id="170" name="Group 169">
            <a:extLst>
              <a:ext uri="{FF2B5EF4-FFF2-40B4-BE49-F238E27FC236}">
                <a16:creationId xmlns:a16="http://schemas.microsoft.com/office/drawing/2014/main" id="{084E3DB2-7C21-9881-A2EB-4774EEA3E690}"/>
              </a:ext>
            </a:extLst>
          </p:cNvPr>
          <p:cNvGrpSpPr/>
          <p:nvPr/>
        </p:nvGrpSpPr>
        <p:grpSpPr>
          <a:xfrm>
            <a:off x="5281845" y="3161067"/>
            <a:ext cx="893230" cy="195150"/>
            <a:chOff x="2894714" y="3161067"/>
            <a:chExt cx="893230" cy="195150"/>
          </a:xfrm>
        </p:grpSpPr>
        <p:pic>
          <p:nvPicPr>
            <p:cNvPr id="171" name="Picture 170">
              <a:extLst>
                <a:ext uri="{FF2B5EF4-FFF2-40B4-BE49-F238E27FC236}">
                  <a16:creationId xmlns:a16="http://schemas.microsoft.com/office/drawing/2014/main" id="{5A5F19B5-2C25-0B36-4D92-2898222D8E2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2894714" y="3164219"/>
              <a:ext cx="244360" cy="191998"/>
            </a:xfrm>
            <a:prstGeom prst="rect">
              <a:avLst/>
            </a:prstGeom>
          </p:spPr>
        </p:pic>
        <p:pic>
          <p:nvPicPr>
            <p:cNvPr id="172" name="Picture 171">
              <a:extLst>
                <a:ext uri="{FF2B5EF4-FFF2-40B4-BE49-F238E27FC236}">
                  <a16:creationId xmlns:a16="http://schemas.microsoft.com/office/drawing/2014/main" id="{382986C2-6C45-FCF7-1E5B-3DD364848A0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219149" y="3161067"/>
              <a:ext cx="244360" cy="191998"/>
            </a:xfrm>
            <a:prstGeom prst="rect">
              <a:avLst/>
            </a:prstGeom>
          </p:spPr>
        </p:pic>
        <p:pic>
          <p:nvPicPr>
            <p:cNvPr id="173" name="Picture 172">
              <a:extLst>
                <a:ext uri="{FF2B5EF4-FFF2-40B4-BE49-F238E27FC236}">
                  <a16:creationId xmlns:a16="http://schemas.microsoft.com/office/drawing/2014/main" id="{7C51A17B-896B-EFE0-D5CD-2714217186C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543584" y="3164219"/>
              <a:ext cx="244360" cy="191998"/>
            </a:xfrm>
            <a:prstGeom prst="rect">
              <a:avLst/>
            </a:prstGeom>
          </p:spPr>
        </p:pic>
      </p:grpSp>
      <p:grpSp>
        <p:nvGrpSpPr>
          <p:cNvPr id="174" name="Group 173">
            <a:extLst>
              <a:ext uri="{FF2B5EF4-FFF2-40B4-BE49-F238E27FC236}">
                <a16:creationId xmlns:a16="http://schemas.microsoft.com/office/drawing/2014/main" id="{8C20EA9C-F98E-070F-3D73-540CDC2D0912}"/>
              </a:ext>
            </a:extLst>
          </p:cNvPr>
          <p:cNvGrpSpPr/>
          <p:nvPr/>
        </p:nvGrpSpPr>
        <p:grpSpPr>
          <a:xfrm>
            <a:off x="5281845" y="2874688"/>
            <a:ext cx="893230" cy="195150"/>
            <a:chOff x="2894714" y="2874688"/>
            <a:chExt cx="893230" cy="195150"/>
          </a:xfrm>
        </p:grpSpPr>
        <p:pic>
          <p:nvPicPr>
            <p:cNvPr id="175" name="Picture 174">
              <a:extLst>
                <a:ext uri="{FF2B5EF4-FFF2-40B4-BE49-F238E27FC236}">
                  <a16:creationId xmlns:a16="http://schemas.microsoft.com/office/drawing/2014/main" id="{2ACAD0FE-F38C-58D9-C71E-BE6A986D97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2894714" y="2877840"/>
              <a:ext cx="244360" cy="191998"/>
            </a:xfrm>
            <a:prstGeom prst="rect">
              <a:avLst/>
            </a:prstGeom>
          </p:spPr>
        </p:pic>
        <p:pic>
          <p:nvPicPr>
            <p:cNvPr id="176" name="Picture 175">
              <a:extLst>
                <a:ext uri="{FF2B5EF4-FFF2-40B4-BE49-F238E27FC236}">
                  <a16:creationId xmlns:a16="http://schemas.microsoft.com/office/drawing/2014/main" id="{C6913C2D-656A-ED00-D6AC-DED6409C1DF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219149" y="2874688"/>
              <a:ext cx="244360" cy="191998"/>
            </a:xfrm>
            <a:prstGeom prst="rect">
              <a:avLst/>
            </a:prstGeom>
          </p:spPr>
        </p:pic>
        <p:pic>
          <p:nvPicPr>
            <p:cNvPr id="177" name="Picture 176">
              <a:extLst>
                <a:ext uri="{FF2B5EF4-FFF2-40B4-BE49-F238E27FC236}">
                  <a16:creationId xmlns:a16="http://schemas.microsoft.com/office/drawing/2014/main" id="{CD1EDEDC-95AE-C0A6-8918-B10D647149B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543584" y="2877840"/>
              <a:ext cx="244360" cy="191998"/>
            </a:xfrm>
            <a:prstGeom prst="rect">
              <a:avLst/>
            </a:prstGeom>
          </p:spPr>
        </p:pic>
      </p:grpSp>
      <p:grpSp>
        <p:nvGrpSpPr>
          <p:cNvPr id="178" name="Group 177">
            <a:extLst>
              <a:ext uri="{FF2B5EF4-FFF2-40B4-BE49-F238E27FC236}">
                <a16:creationId xmlns:a16="http://schemas.microsoft.com/office/drawing/2014/main" id="{F79584DA-D0E0-D860-888E-1A3CCE5DF733}"/>
              </a:ext>
            </a:extLst>
          </p:cNvPr>
          <p:cNvGrpSpPr/>
          <p:nvPr/>
        </p:nvGrpSpPr>
        <p:grpSpPr>
          <a:xfrm>
            <a:off x="5281845" y="2588309"/>
            <a:ext cx="893230" cy="195150"/>
            <a:chOff x="2894714" y="2588309"/>
            <a:chExt cx="893230" cy="195150"/>
          </a:xfrm>
        </p:grpSpPr>
        <p:pic>
          <p:nvPicPr>
            <p:cNvPr id="179" name="Picture 178">
              <a:extLst>
                <a:ext uri="{FF2B5EF4-FFF2-40B4-BE49-F238E27FC236}">
                  <a16:creationId xmlns:a16="http://schemas.microsoft.com/office/drawing/2014/main" id="{E4E9CAD7-3A3D-5A8C-5304-A5FC85ED5D5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2894714" y="2591461"/>
              <a:ext cx="244360" cy="191998"/>
            </a:xfrm>
            <a:prstGeom prst="rect">
              <a:avLst/>
            </a:prstGeom>
          </p:spPr>
        </p:pic>
        <p:pic>
          <p:nvPicPr>
            <p:cNvPr id="180" name="Picture 179">
              <a:extLst>
                <a:ext uri="{FF2B5EF4-FFF2-40B4-BE49-F238E27FC236}">
                  <a16:creationId xmlns:a16="http://schemas.microsoft.com/office/drawing/2014/main" id="{223F6A95-B32E-5F6D-9AA9-6F189DAC20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219149" y="2588309"/>
              <a:ext cx="244360" cy="191998"/>
            </a:xfrm>
            <a:prstGeom prst="rect">
              <a:avLst/>
            </a:prstGeom>
          </p:spPr>
        </p:pic>
        <p:pic>
          <p:nvPicPr>
            <p:cNvPr id="181" name="Picture 180">
              <a:extLst>
                <a:ext uri="{FF2B5EF4-FFF2-40B4-BE49-F238E27FC236}">
                  <a16:creationId xmlns:a16="http://schemas.microsoft.com/office/drawing/2014/main" id="{EA525F16-4DE6-6B08-8A5B-2C03E1D7839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543584" y="2591461"/>
              <a:ext cx="244360" cy="191998"/>
            </a:xfrm>
            <a:prstGeom prst="rect">
              <a:avLst/>
            </a:prstGeom>
          </p:spPr>
        </p:pic>
      </p:grpSp>
      <p:grpSp>
        <p:nvGrpSpPr>
          <p:cNvPr id="182" name="Group 181">
            <a:extLst>
              <a:ext uri="{FF2B5EF4-FFF2-40B4-BE49-F238E27FC236}">
                <a16:creationId xmlns:a16="http://schemas.microsoft.com/office/drawing/2014/main" id="{7C6BBA24-40BF-F1AA-AB8D-FDCB3679DDE6}"/>
              </a:ext>
            </a:extLst>
          </p:cNvPr>
          <p:cNvGrpSpPr/>
          <p:nvPr/>
        </p:nvGrpSpPr>
        <p:grpSpPr>
          <a:xfrm>
            <a:off x="5281845" y="2301930"/>
            <a:ext cx="893230" cy="195150"/>
            <a:chOff x="2894714" y="2301930"/>
            <a:chExt cx="893230" cy="195150"/>
          </a:xfrm>
        </p:grpSpPr>
        <p:pic>
          <p:nvPicPr>
            <p:cNvPr id="183" name="Picture 182">
              <a:extLst>
                <a:ext uri="{FF2B5EF4-FFF2-40B4-BE49-F238E27FC236}">
                  <a16:creationId xmlns:a16="http://schemas.microsoft.com/office/drawing/2014/main" id="{3AEC688B-0BFA-D595-4682-227A65EA437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2894714" y="2305082"/>
              <a:ext cx="244360" cy="191998"/>
            </a:xfrm>
            <a:prstGeom prst="rect">
              <a:avLst/>
            </a:prstGeom>
          </p:spPr>
        </p:pic>
        <p:pic>
          <p:nvPicPr>
            <p:cNvPr id="184" name="Picture 183">
              <a:extLst>
                <a:ext uri="{FF2B5EF4-FFF2-40B4-BE49-F238E27FC236}">
                  <a16:creationId xmlns:a16="http://schemas.microsoft.com/office/drawing/2014/main" id="{C5C1C3CC-FC82-B950-F634-626C9C31F2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219149" y="2301930"/>
              <a:ext cx="244360" cy="191998"/>
            </a:xfrm>
            <a:prstGeom prst="rect">
              <a:avLst/>
            </a:prstGeom>
          </p:spPr>
        </p:pic>
        <p:pic>
          <p:nvPicPr>
            <p:cNvPr id="185" name="Picture 184">
              <a:extLst>
                <a:ext uri="{FF2B5EF4-FFF2-40B4-BE49-F238E27FC236}">
                  <a16:creationId xmlns:a16="http://schemas.microsoft.com/office/drawing/2014/main" id="{CD656F53-9749-63BD-08F5-02CF2E29C67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543584" y="2305082"/>
              <a:ext cx="244360" cy="191998"/>
            </a:xfrm>
            <a:prstGeom prst="rect">
              <a:avLst/>
            </a:prstGeom>
          </p:spPr>
        </p:pic>
      </p:grpSp>
      <p:grpSp>
        <p:nvGrpSpPr>
          <p:cNvPr id="186" name="Group 185">
            <a:extLst>
              <a:ext uri="{FF2B5EF4-FFF2-40B4-BE49-F238E27FC236}">
                <a16:creationId xmlns:a16="http://schemas.microsoft.com/office/drawing/2014/main" id="{1246976F-000C-6C80-1E4C-A557B961F575}"/>
              </a:ext>
            </a:extLst>
          </p:cNvPr>
          <p:cNvGrpSpPr/>
          <p:nvPr/>
        </p:nvGrpSpPr>
        <p:grpSpPr>
          <a:xfrm>
            <a:off x="5281845" y="2015551"/>
            <a:ext cx="893230" cy="195150"/>
            <a:chOff x="2894714" y="2015551"/>
            <a:chExt cx="893230" cy="195150"/>
          </a:xfrm>
        </p:grpSpPr>
        <p:pic>
          <p:nvPicPr>
            <p:cNvPr id="187" name="Picture 186">
              <a:extLst>
                <a:ext uri="{FF2B5EF4-FFF2-40B4-BE49-F238E27FC236}">
                  <a16:creationId xmlns:a16="http://schemas.microsoft.com/office/drawing/2014/main" id="{581886A5-D381-C1AD-F224-7AAACE98DF1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2894714" y="2018703"/>
              <a:ext cx="244360" cy="191998"/>
            </a:xfrm>
            <a:prstGeom prst="rect">
              <a:avLst/>
            </a:prstGeom>
          </p:spPr>
        </p:pic>
        <p:pic>
          <p:nvPicPr>
            <p:cNvPr id="188" name="Picture 187">
              <a:extLst>
                <a:ext uri="{FF2B5EF4-FFF2-40B4-BE49-F238E27FC236}">
                  <a16:creationId xmlns:a16="http://schemas.microsoft.com/office/drawing/2014/main" id="{DAC8D406-0DFF-F2F6-8535-745A9F04738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219149" y="2015551"/>
              <a:ext cx="244360" cy="191998"/>
            </a:xfrm>
            <a:prstGeom prst="rect">
              <a:avLst/>
            </a:prstGeom>
          </p:spPr>
        </p:pic>
        <p:pic>
          <p:nvPicPr>
            <p:cNvPr id="189" name="Picture 188">
              <a:extLst>
                <a:ext uri="{FF2B5EF4-FFF2-40B4-BE49-F238E27FC236}">
                  <a16:creationId xmlns:a16="http://schemas.microsoft.com/office/drawing/2014/main" id="{F80BE6EF-52E5-FCAF-9BEA-8002062DDC0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543584" y="2018703"/>
              <a:ext cx="244360" cy="191998"/>
            </a:xfrm>
            <a:prstGeom prst="rect">
              <a:avLst/>
            </a:prstGeom>
          </p:spPr>
        </p:pic>
      </p:grpSp>
      <p:grpSp>
        <p:nvGrpSpPr>
          <p:cNvPr id="190" name="Group 189">
            <a:extLst>
              <a:ext uri="{FF2B5EF4-FFF2-40B4-BE49-F238E27FC236}">
                <a16:creationId xmlns:a16="http://schemas.microsoft.com/office/drawing/2014/main" id="{B7A98222-EFB9-3BE3-FD7A-48CE700A5D7A}"/>
              </a:ext>
            </a:extLst>
          </p:cNvPr>
          <p:cNvGrpSpPr/>
          <p:nvPr/>
        </p:nvGrpSpPr>
        <p:grpSpPr>
          <a:xfrm>
            <a:off x="5281845" y="1729172"/>
            <a:ext cx="893230" cy="195150"/>
            <a:chOff x="2894714" y="1729172"/>
            <a:chExt cx="893230" cy="195150"/>
          </a:xfrm>
        </p:grpSpPr>
        <p:pic>
          <p:nvPicPr>
            <p:cNvPr id="191" name="Picture 190">
              <a:extLst>
                <a:ext uri="{FF2B5EF4-FFF2-40B4-BE49-F238E27FC236}">
                  <a16:creationId xmlns:a16="http://schemas.microsoft.com/office/drawing/2014/main" id="{CCCDE266-30B4-B0C7-09E3-31415C517D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2894714" y="1732324"/>
              <a:ext cx="244360" cy="191998"/>
            </a:xfrm>
            <a:prstGeom prst="rect">
              <a:avLst/>
            </a:prstGeom>
          </p:spPr>
        </p:pic>
        <p:pic>
          <p:nvPicPr>
            <p:cNvPr id="192" name="Picture 191">
              <a:extLst>
                <a:ext uri="{FF2B5EF4-FFF2-40B4-BE49-F238E27FC236}">
                  <a16:creationId xmlns:a16="http://schemas.microsoft.com/office/drawing/2014/main" id="{7D7D3AC5-E4BD-1747-DDD9-B38BAC0C0B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219149" y="1729172"/>
              <a:ext cx="244360" cy="191998"/>
            </a:xfrm>
            <a:prstGeom prst="rect">
              <a:avLst/>
            </a:prstGeom>
          </p:spPr>
        </p:pic>
        <p:pic>
          <p:nvPicPr>
            <p:cNvPr id="193" name="Picture 192">
              <a:extLst>
                <a:ext uri="{FF2B5EF4-FFF2-40B4-BE49-F238E27FC236}">
                  <a16:creationId xmlns:a16="http://schemas.microsoft.com/office/drawing/2014/main" id="{5048AE8E-A752-11EC-3D07-E6C3EC49A0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 contrast="100000"/>
              <a:alphaModFix amt="85000"/>
            </a:blip>
            <a:stretch>
              <a:fillRect/>
            </a:stretch>
          </p:blipFill>
          <p:spPr>
            <a:xfrm>
              <a:off x="3543584" y="1732324"/>
              <a:ext cx="244360" cy="1919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36979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9" dur="7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750"/>
                            </p:stCondLst>
                            <p:childTnLst>
                              <p:par>
                                <p:cTn id="81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83" dur="7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500"/>
                            </p:stCondLst>
                            <p:childTnLst>
                              <p:par>
                                <p:cTn id="8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87" dur="7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250"/>
                            </p:stCondLst>
                            <p:childTnLst>
                              <p:par>
                                <p:cTn id="89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91" dur="7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000"/>
                            </p:stCondLst>
                            <p:childTnLst>
                              <p:par>
                                <p:cTn id="93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95" dur="7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750"/>
                            </p:stCondLst>
                            <p:childTnLst>
                              <p:par>
                                <p:cTn id="97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99" dur="7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1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3" dur="7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4250"/>
                            </p:stCondLst>
                            <p:childTnLst>
                              <p:par>
                                <p:cTn id="10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7" dur="75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9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1" dur="75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5750"/>
                            </p:stCondLst>
                            <p:childTnLst>
                              <p:par>
                                <p:cTn id="113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5" dur="75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17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9" dur="7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7250"/>
                            </p:stCondLst>
                            <p:childTnLst>
                              <p:par>
                                <p:cTn id="121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3" dur="75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39">
            <a:extLst>
              <a:ext uri="{FF2B5EF4-FFF2-40B4-BE49-F238E27FC236}">
                <a16:creationId xmlns:a16="http://schemas.microsoft.com/office/drawing/2014/main" id="{7290E61D-3F45-50B9-0BBA-C7BF37FC2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" y="211574"/>
            <a:ext cx="8496150" cy="415490"/>
          </a:xfrm>
        </p:spPr>
        <p:txBody>
          <a:bodyPr/>
          <a:lstStyle/>
          <a:p>
            <a:r>
              <a:rPr lang="en-US"/>
              <a:t>our pan India Data Center &amp; Network Architecture  </a:t>
            </a: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077E4549-3EDD-CDDA-6AB2-9ED3B725452E}"/>
              </a:ext>
            </a:extLst>
          </p:cNvPr>
          <p:cNvGrpSpPr/>
          <p:nvPr/>
        </p:nvGrpSpPr>
        <p:grpSpPr>
          <a:xfrm>
            <a:off x="5611154" y="2699930"/>
            <a:ext cx="3208996" cy="1846670"/>
            <a:chOff x="5611154" y="2699930"/>
            <a:chExt cx="3208996" cy="1846670"/>
          </a:xfrm>
        </p:grpSpPr>
        <p:sp>
          <p:nvSpPr>
            <p:cNvPr id="82" name="Rectangular Callout 81">
              <a:extLst>
                <a:ext uri="{FF2B5EF4-FFF2-40B4-BE49-F238E27FC236}">
                  <a16:creationId xmlns:a16="http://schemas.microsoft.com/office/drawing/2014/main" id="{ED6D80E4-11FD-781A-B421-44F2504FA9EB}"/>
                </a:ext>
              </a:extLst>
            </p:cNvPr>
            <p:cNvSpPr/>
            <p:nvPr/>
          </p:nvSpPr>
          <p:spPr>
            <a:xfrm>
              <a:off x="5611154" y="2699930"/>
              <a:ext cx="3208996" cy="1846670"/>
            </a:xfrm>
            <a:prstGeom prst="wedgeRectCallout">
              <a:avLst>
                <a:gd name="adj1" fmla="val -118720"/>
                <a:gd name="adj2" fmla="val -3418"/>
              </a:avLst>
            </a:prstGeom>
            <a:noFill/>
            <a:ln w="9525">
              <a:solidFill>
                <a:srgbClr val="00B0F0"/>
              </a:solidFill>
              <a:prstDash val="sys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4" name="Picture 83">
              <a:extLst>
                <a:ext uri="{FF2B5EF4-FFF2-40B4-BE49-F238E27FC236}">
                  <a16:creationId xmlns:a16="http://schemas.microsoft.com/office/drawing/2014/main" id="{DEEDFD26-846C-DFDB-8375-813582E5252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632" b="6632"/>
            <a:stretch/>
          </p:blipFill>
          <p:spPr>
            <a:xfrm>
              <a:off x="5650276" y="2737361"/>
              <a:ext cx="3124609" cy="1751878"/>
            </a:xfrm>
            <a:prstGeom prst="rect">
              <a:avLst/>
            </a:prstGeom>
          </p:spPr>
        </p:pic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CE5E084-8052-520C-71F9-05D37777C0E0}"/>
              </a:ext>
            </a:extLst>
          </p:cNvPr>
          <p:cNvGrpSpPr/>
          <p:nvPr/>
        </p:nvGrpSpPr>
        <p:grpSpPr>
          <a:xfrm>
            <a:off x="469332" y="596900"/>
            <a:ext cx="5642099" cy="3988461"/>
            <a:chOff x="323850" y="790945"/>
            <a:chExt cx="5642099" cy="3988461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EC53A456-3BDE-F364-5F30-B26F9E67D4B1}"/>
                </a:ext>
              </a:extLst>
            </p:cNvPr>
            <p:cNvSpPr txBox="1"/>
            <p:nvPr/>
          </p:nvSpPr>
          <p:spPr>
            <a:xfrm rot="16200000">
              <a:off x="3132329" y="3583189"/>
              <a:ext cx="88838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Trebuchet MS" panose="020B0703020202090204" pitchFamily="34" charset="0"/>
                </a:rPr>
                <a:t>Bay of Bengal</a:t>
              </a:r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9D0CFB55-3997-B211-8DD5-96D6FCABC5E6}"/>
                </a:ext>
              </a:extLst>
            </p:cNvPr>
            <p:cNvGrpSpPr/>
            <p:nvPr/>
          </p:nvGrpSpPr>
          <p:grpSpPr>
            <a:xfrm>
              <a:off x="323850" y="790945"/>
              <a:ext cx="4633562" cy="3957684"/>
              <a:chOff x="2676045" y="1126125"/>
              <a:chExt cx="5321095" cy="3416293"/>
            </a:xfrm>
          </p:grpSpPr>
          <p:pic>
            <p:nvPicPr>
              <p:cNvPr id="4" name="Graphic 3">
                <a:extLst>
                  <a:ext uri="{FF2B5EF4-FFF2-40B4-BE49-F238E27FC236}">
                    <a16:creationId xmlns:a16="http://schemas.microsoft.com/office/drawing/2014/main" id="{8E9D4F7A-721C-94E3-D107-5DEB470BBB1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4662127" y="1126125"/>
                <a:ext cx="3250726" cy="2970000"/>
              </a:xfrm>
              <a:prstGeom prst="rect">
                <a:avLst/>
              </a:prstGeom>
            </p:spPr>
          </p:pic>
          <p:pic>
            <p:nvPicPr>
              <p:cNvPr id="6" name="Graphic 5">
                <a:extLst>
                  <a:ext uri="{FF2B5EF4-FFF2-40B4-BE49-F238E27FC236}">
                    <a16:creationId xmlns:a16="http://schemas.microsoft.com/office/drawing/2014/main" id="{707C3906-D78C-E11D-4C31-13ECF7E00F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6361849" y="1132338"/>
                <a:ext cx="133988" cy="288000"/>
              </a:xfrm>
              <a:prstGeom prst="rect">
                <a:avLst/>
              </a:prstGeom>
            </p:spPr>
          </p:pic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12400D4-AA3D-AF63-B1BB-65ADC3B3F8C3}"/>
                  </a:ext>
                </a:extLst>
              </p:cNvPr>
              <p:cNvSpPr txBox="1"/>
              <p:nvPr/>
            </p:nvSpPr>
            <p:spPr>
              <a:xfrm>
                <a:off x="6361848" y="1333962"/>
                <a:ext cx="1224506" cy="159405"/>
              </a:xfrm>
              <a:prstGeom prst="rect">
                <a:avLst/>
              </a:prstGeom>
              <a:solidFill>
                <a:srgbClr val="BED730"/>
              </a:solidFill>
            </p:spPr>
            <p:txBody>
              <a:bodyPr wrap="square" rtlCol="0" anchor="ctr">
                <a:spAutoFit/>
              </a:bodyPr>
              <a:lstStyle/>
              <a:p>
                <a:pPr defTabSz="685783"/>
                <a:r>
                  <a:rPr lang="en-IN" sz="600" b="1">
                    <a:solidFill>
                      <a:prstClr val="black"/>
                    </a:solidFill>
                    <a:latin typeface="Trebuchet MS" panose="020B0703020202090204" pitchFamily="34" charset="0"/>
                  </a:rPr>
                  <a:t>NOIDA</a:t>
                </a:r>
              </a:p>
            </p:txBody>
          </p:sp>
          <p:pic>
            <p:nvPicPr>
              <p:cNvPr id="9" name="Graphic 8">
                <a:extLst>
                  <a:ext uri="{FF2B5EF4-FFF2-40B4-BE49-F238E27FC236}">
                    <a16:creationId xmlns:a16="http://schemas.microsoft.com/office/drawing/2014/main" id="{6BF0265F-6ED3-0111-C44F-1039687341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6681339" y="2922644"/>
                <a:ext cx="133987" cy="288000"/>
              </a:xfrm>
              <a:prstGeom prst="rect">
                <a:avLst/>
              </a:prstGeom>
            </p:spPr>
          </p:pic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0801992-807D-8A4C-71DA-12B357AB3CD8}"/>
                  </a:ext>
                </a:extLst>
              </p:cNvPr>
              <p:cNvSpPr txBox="1"/>
              <p:nvPr/>
            </p:nvSpPr>
            <p:spPr>
              <a:xfrm>
                <a:off x="6681339" y="3139720"/>
                <a:ext cx="1315801" cy="159405"/>
              </a:xfrm>
              <a:prstGeom prst="rect">
                <a:avLst/>
              </a:prstGeom>
              <a:solidFill>
                <a:srgbClr val="BED730"/>
              </a:solidFill>
            </p:spPr>
            <p:txBody>
              <a:bodyPr wrap="square" rtlCol="0" anchor="ctr">
                <a:spAutoFit/>
              </a:bodyPr>
              <a:lstStyle/>
              <a:p>
                <a:pPr defTabSz="685783"/>
                <a:r>
                  <a:rPr lang="en-US" sz="600" b="1">
                    <a:solidFill>
                      <a:prstClr val="black"/>
                    </a:solidFill>
                    <a:latin typeface="Trebuchet MS" panose="020B0703020202090204" pitchFamily="34" charset="0"/>
                  </a:rPr>
                  <a:t>HYDERABAD </a:t>
                </a:r>
                <a:endParaRPr lang="en-IN" sz="600" b="1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EDE5886-D0C0-F148-5600-4F96DA26937B}"/>
                  </a:ext>
                </a:extLst>
              </p:cNvPr>
              <p:cNvSpPr txBox="1"/>
              <p:nvPr/>
            </p:nvSpPr>
            <p:spPr>
              <a:xfrm>
                <a:off x="6541191" y="3436060"/>
                <a:ext cx="212142" cy="1594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783"/>
                <a:endParaRPr lang="en-IN" sz="600">
                  <a:solidFill>
                    <a:srgbClr val="BED730"/>
                  </a:solidFill>
                  <a:latin typeface="Trebuchet MS" panose="020B0703020202090204" pitchFamily="34" charset="0"/>
                </a:endParaRPr>
              </a:p>
            </p:txBody>
          </p:sp>
          <p:pic>
            <p:nvPicPr>
              <p:cNvPr id="12" name="Graphic 11">
                <a:extLst>
                  <a:ext uri="{FF2B5EF4-FFF2-40B4-BE49-F238E27FC236}">
                    <a16:creationId xmlns:a16="http://schemas.microsoft.com/office/drawing/2014/main" id="{58F6B298-781B-FBB0-22FE-0D20456F64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6681339" y="3901006"/>
                <a:ext cx="133987" cy="288000"/>
              </a:xfrm>
              <a:prstGeom prst="rect">
                <a:avLst/>
              </a:prstGeom>
            </p:spPr>
          </p:pic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9AFEC325-B255-474C-D0F6-58B497669794}"/>
                  </a:ext>
                </a:extLst>
              </p:cNvPr>
              <p:cNvSpPr txBox="1"/>
              <p:nvPr/>
            </p:nvSpPr>
            <p:spPr>
              <a:xfrm>
                <a:off x="6681339" y="4102630"/>
                <a:ext cx="1315801" cy="159405"/>
              </a:xfrm>
              <a:prstGeom prst="rect">
                <a:avLst/>
              </a:prstGeom>
              <a:solidFill>
                <a:srgbClr val="BED730"/>
              </a:solidFill>
            </p:spPr>
            <p:txBody>
              <a:bodyPr wrap="square" rtlCol="0" anchor="ctr">
                <a:spAutoFit/>
              </a:bodyPr>
              <a:lstStyle/>
              <a:p>
                <a:pPr defTabSz="685783"/>
                <a:r>
                  <a:rPr lang="en-IN" sz="600" b="1">
                    <a:solidFill>
                      <a:prstClr val="black"/>
                    </a:solidFill>
                    <a:latin typeface="Trebuchet MS" panose="020B0703020202090204" pitchFamily="34" charset="0"/>
                  </a:rPr>
                  <a:t>CHENNAI </a:t>
                </a:r>
              </a:p>
            </p:txBody>
          </p:sp>
          <p:pic>
            <p:nvPicPr>
              <p:cNvPr id="14" name="Graphic 13">
                <a:extLst>
                  <a:ext uri="{FF2B5EF4-FFF2-40B4-BE49-F238E27FC236}">
                    <a16:creationId xmlns:a16="http://schemas.microsoft.com/office/drawing/2014/main" id="{3355F85A-CA3E-DE2A-817B-90DA98D559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3525792" y="4181390"/>
                <a:ext cx="133988" cy="288000"/>
              </a:xfrm>
              <a:prstGeom prst="rect">
                <a:avLst/>
              </a:prstGeom>
            </p:spPr>
          </p:pic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518313E-CD5D-F48F-12D2-C7D8B2711FD2}"/>
                  </a:ext>
                </a:extLst>
              </p:cNvPr>
              <p:cNvSpPr txBox="1"/>
              <p:nvPr/>
            </p:nvSpPr>
            <p:spPr>
              <a:xfrm>
                <a:off x="3525793" y="4383013"/>
                <a:ext cx="1349851" cy="159405"/>
              </a:xfrm>
              <a:prstGeom prst="rect">
                <a:avLst/>
              </a:prstGeom>
              <a:solidFill>
                <a:srgbClr val="BED730"/>
              </a:solidFill>
            </p:spPr>
            <p:txBody>
              <a:bodyPr wrap="square" rtlCol="0" anchor="ctr">
                <a:spAutoFit/>
              </a:bodyPr>
              <a:lstStyle/>
              <a:p>
                <a:pPr defTabSz="685783"/>
                <a:r>
                  <a:rPr lang="en-IN" sz="600" b="1">
                    <a:solidFill>
                      <a:prstClr val="black"/>
                    </a:solidFill>
                    <a:latin typeface="Trebuchet MS" panose="020B0703020202090204" pitchFamily="34" charset="0"/>
                  </a:rPr>
                  <a:t>BENGALURU </a:t>
                </a:r>
              </a:p>
            </p:txBody>
          </p:sp>
          <p:pic>
            <p:nvPicPr>
              <p:cNvPr id="17" name="Graphic 16">
                <a:extLst>
                  <a:ext uri="{FF2B5EF4-FFF2-40B4-BE49-F238E27FC236}">
                    <a16:creationId xmlns:a16="http://schemas.microsoft.com/office/drawing/2014/main" id="{D3CE8EF8-B1EC-D6E5-D3D1-E86F237C8F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2676045" y="2372930"/>
                <a:ext cx="133987" cy="288000"/>
              </a:xfrm>
              <a:prstGeom prst="rect">
                <a:avLst/>
              </a:prstGeom>
            </p:spPr>
          </p:pic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AD3B85DC-ADC6-28F0-1493-BDE1390F1C74}"/>
                  </a:ext>
                </a:extLst>
              </p:cNvPr>
              <p:cNvSpPr txBox="1"/>
              <p:nvPr/>
            </p:nvSpPr>
            <p:spPr>
              <a:xfrm>
                <a:off x="2676046" y="2574554"/>
                <a:ext cx="1952634" cy="159405"/>
              </a:xfrm>
              <a:prstGeom prst="rect">
                <a:avLst/>
              </a:prstGeom>
              <a:solidFill>
                <a:srgbClr val="BED730"/>
              </a:solidFill>
            </p:spPr>
            <p:txBody>
              <a:bodyPr wrap="square" rtlCol="0" anchor="ctr">
                <a:spAutoFit/>
              </a:bodyPr>
              <a:lstStyle/>
              <a:p>
                <a:pPr defTabSz="685783"/>
                <a:r>
                  <a:rPr lang="pt-BR" sz="600" b="1">
                    <a:solidFill>
                      <a:prstClr val="black"/>
                    </a:solidFill>
                    <a:latin typeface="Trebuchet MS" panose="020B0703020202090204" pitchFamily="34" charset="0"/>
                  </a:rPr>
                  <a:t>MUMBAI</a:t>
                </a:r>
                <a:endParaRPr lang="en-IN" sz="600" b="1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9" name="Freeform: Shape 28">
                <a:extLst>
                  <a:ext uri="{FF2B5EF4-FFF2-40B4-BE49-F238E27FC236}">
                    <a16:creationId xmlns:a16="http://schemas.microsoft.com/office/drawing/2014/main" id="{FE521362-8A41-6FAF-DB02-2DAB503228A0}"/>
                  </a:ext>
                </a:extLst>
              </p:cNvPr>
              <p:cNvSpPr/>
              <p:nvPr/>
            </p:nvSpPr>
            <p:spPr>
              <a:xfrm>
                <a:off x="5132736" y="3595068"/>
                <a:ext cx="611993" cy="891848"/>
              </a:xfrm>
              <a:custGeom>
                <a:avLst/>
                <a:gdLst>
                  <a:gd name="connsiteX0" fmla="*/ 0 w 815990"/>
                  <a:gd name="connsiteY0" fmla="*/ 1189130 h 1189130"/>
                  <a:gd name="connsiteX1" fmla="*/ 323936 w 815990"/>
                  <a:gd name="connsiteY1" fmla="*/ 1189130 h 1189130"/>
                  <a:gd name="connsiteX2" fmla="*/ 815990 w 815990"/>
                  <a:gd name="connsiteY2" fmla="*/ 0 h 1189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15990" h="1189130">
                    <a:moveTo>
                      <a:pt x="0" y="1189130"/>
                    </a:moveTo>
                    <a:lnTo>
                      <a:pt x="323936" y="1189130"/>
                    </a:lnTo>
                    <a:lnTo>
                      <a:pt x="815990" y="0"/>
                    </a:lnTo>
                  </a:path>
                </a:pathLst>
              </a:custGeom>
              <a:noFill/>
              <a:ln w="9525">
                <a:solidFill>
                  <a:srgbClr val="BED73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>
                  <a:latin typeface="Trebuchet MS" panose="020B0703020202090204" pitchFamily="34" charset="0"/>
                </a:endParaRPr>
              </a:p>
            </p:txBody>
          </p:sp>
          <p:sp>
            <p:nvSpPr>
              <p:cNvPr id="21" name="Freeform: Shape 32">
                <a:extLst>
                  <a:ext uri="{FF2B5EF4-FFF2-40B4-BE49-F238E27FC236}">
                    <a16:creationId xmlns:a16="http://schemas.microsoft.com/office/drawing/2014/main" id="{9AAEC015-0F95-B85C-4D4A-1ABD51AF8FCC}"/>
                  </a:ext>
                </a:extLst>
              </p:cNvPr>
              <p:cNvSpPr/>
              <p:nvPr/>
            </p:nvSpPr>
            <p:spPr>
              <a:xfrm>
                <a:off x="4571650" y="2677052"/>
                <a:ext cx="830340" cy="362890"/>
              </a:xfrm>
              <a:custGeom>
                <a:avLst/>
                <a:gdLst>
                  <a:gd name="connsiteX0" fmla="*/ 0 w 1107121"/>
                  <a:gd name="connsiteY0" fmla="*/ 0 h 483853"/>
                  <a:gd name="connsiteX1" fmla="*/ 336237 w 1107121"/>
                  <a:gd name="connsiteY1" fmla="*/ 0 h 483853"/>
                  <a:gd name="connsiteX2" fmla="*/ 1107121 w 1107121"/>
                  <a:gd name="connsiteY2" fmla="*/ 483853 h 483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07121" h="483853">
                    <a:moveTo>
                      <a:pt x="0" y="0"/>
                    </a:moveTo>
                    <a:lnTo>
                      <a:pt x="336237" y="0"/>
                    </a:lnTo>
                    <a:lnTo>
                      <a:pt x="1107121" y="483853"/>
                    </a:lnTo>
                  </a:path>
                </a:pathLst>
              </a:custGeom>
              <a:noFill/>
              <a:ln w="9525">
                <a:solidFill>
                  <a:srgbClr val="BED73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>
                  <a:latin typeface="Trebuchet MS" panose="020B0703020202090204" pitchFamily="34" charset="0"/>
                </a:endParaRPr>
              </a:p>
            </p:txBody>
          </p:sp>
          <p:sp>
            <p:nvSpPr>
              <p:cNvPr id="22" name="Freeform: Shape 35">
                <a:extLst>
                  <a:ext uri="{FF2B5EF4-FFF2-40B4-BE49-F238E27FC236}">
                    <a16:creationId xmlns:a16="http://schemas.microsoft.com/office/drawing/2014/main" id="{794E0183-71F6-6A5C-0406-FBFDF1B3DD20}"/>
                  </a:ext>
                </a:extLst>
              </p:cNvPr>
              <p:cNvSpPr/>
              <p:nvPr/>
            </p:nvSpPr>
            <p:spPr>
              <a:xfrm>
                <a:off x="5993831" y="3647349"/>
                <a:ext cx="685800" cy="538184"/>
              </a:xfrm>
              <a:custGeom>
                <a:avLst/>
                <a:gdLst>
                  <a:gd name="connsiteX0" fmla="*/ 914400 w 914400"/>
                  <a:gd name="connsiteY0" fmla="*/ 717578 h 717578"/>
                  <a:gd name="connsiteX1" fmla="*/ 557661 w 914400"/>
                  <a:gd name="connsiteY1" fmla="*/ 717578 h 717578"/>
                  <a:gd name="connsiteX2" fmla="*/ 0 w 914400"/>
                  <a:gd name="connsiteY2" fmla="*/ 0 h 717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4400" h="717578">
                    <a:moveTo>
                      <a:pt x="914400" y="717578"/>
                    </a:moveTo>
                    <a:lnTo>
                      <a:pt x="557661" y="717578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BED73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>
                  <a:latin typeface="Trebuchet MS" panose="020B0703020202090204" pitchFamily="34" charset="0"/>
                </a:endParaRPr>
              </a:p>
            </p:txBody>
          </p:sp>
          <p:sp>
            <p:nvSpPr>
              <p:cNvPr id="23" name="Freeform: Shape 37">
                <a:extLst>
                  <a:ext uri="{FF2B5EF4-FFF2-40B4-BE49-F238E27FC236}">
                    <a16:creationId xmlns:a16="http://schemas.microsoft.com/office/drawing/2014/main" id="{1DEA0538-1904-6401-FF64-092D036AF515}"/>
                  </a:ext>
                </a:extLst>
              </p:cNvPr>
              <p:cNvSpPr/>
              <p:nvPr/>
            </p:nvSpPr>
            <p:spPr>
              <a:xfrm>
                <a:off x="6015358" y="3053809"/>
                <a:ext cx="661198" cy="181175"/>
              </a:xfrm>
              <a:custGeom>
                <a:avLst/>
                <a:gdLst>
                  <a:gd name="connsiteX0" fmla="*/ 881597 w 881597"/>
                  <a:gd name="connsiteY0" fmla="*/ 405945 h 405945"/>
                  <a:gd name="connsiteX1" fmla="*/ 545360 w 881597"/>
                  <a:gd name="connsiteY1" fmla="*/ 405945 h 405945"/>
                  <a:gd name="connsiteX2" fmla="*/ 0 w 881597"/>
                  <a:gd name="connsiteY2" fmla="*/ 0 h 405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1597" h="405945">
                    <a:moveTo>
                      <a:pt x="881597" y="405945"/>
                    </a:moveTo>
                    <a:lnTo>
                      <a:pt x="545360" y="405945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BED73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>
                  <a:latin typeface="Trebuchet MS" panose="020B0703020202090204" pitchFamily="34" charset="0"/>
                </a:endParaRPr>
              </a:p>
            </p:txBody>
          </p:sp>
          <p:sp>
            <p:nvSpPr>
              <p:cNvPr id="25" name="Freeform: Shape 41">
                <a:extLst>
                  <a:ext uri="{FF2B5EF4-FFF2-40B4-BE49-F238E27FC236}">
                    <a16:creationId xmlns:a16="http://schemas.microsoft.com/office/drawing/2014/main" id="{1779801D-9F94-7416-0162-47977A1E4631}"/>
                  </a:ext>
                </a:extLst>
              </p:cNvPr>
              <p:cNvSpPr/>
              <p:nvPr/>
            </p:nvSpPr>
            <p:spPr>
              <a:xfrm>
                <a:off x="5846214" y="1451559"/>
                <a:ext cx="516657" cy="611992"/>
              </a:xfrm>
              <a:custGeom>
                <a:avLst/>
                <a:gdLst>
                  <a:gd name="connsiteX0" fmla="*/ 688876 w 688876"/>
                  <a:gd name="connsiteY0" fmla="*/ 0 h 815989"/>
                  <a:gd name="connsiteX1" fmla="*/ 438748 w 688876"/>
                  <a:gd name="connsiteY1" fmla="*/ 0 h 815989"/>
                  <a:gd name="connsiteX2" fmla="*/ 0 w 688876"/>
                  <a:gd name="connsiteY2" fmla="*/ 815989 h 815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88876" h="815989">
                    <a:moveTo>
                      <a:pt x="688876" y="0"/>
                    </a:moveTo>
                    <a:lnTo>
                      <a:pt x="438748" y="0"/>
                    </a:lnTo>
                    <a:lnTo>
                      <a:pt x="0" y="815989"/>
                    </a:lnTo>
                  </a:path>
                </a:pathLst>
              </a:custGeom>
              <a:noFill/>
              <a:ln w="9525">
                <a:solidFill>
                  <a:srgbClr val="BED73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>
                  <a:latin typeface="Trebuchet MS" panose="020B0703020202090204" pitchFamily="34" charset="0"/>
                </a:endParaRPr>
              </a:p>
            </p:txBody>
          </p:sp>
        </p:grpSp>
        <p:sp>
          <p:nvSpPr>
            <p:cNvPr id="44" name="Line Callout 2 43">
              <a:extLst>
                <a:ext uri="{FF2B5EF4-FFF2-40B4-BE49-F238E27FC236}">
                  <a16:creationId xmlns:a16="http://schemas.microsoft.com/office/drawing/2014/main" id="{79623101-A7E6-EA95-8F4E-10AF402B295C}"/>
                </a:ext>
              </a:extLst>
            </p:cNvPr>
            <p:cNvSpPr/>
            <p:nvPr/>
          </p:nvSpPr>
          <p:spPr>
            <a:xfrm>
              <a:off x="4684421" y="2493368"/>
              <a:ext cx="1281528" cy="203205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26565"/>
                <a:gd name="adj6" fmla="val -45250"/>
              </a:avLst>
            </a:prstGeom>
            <a:ln w="1270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700">
                  <a:latin typeface="Trebuchet MS" panose="020B0703020202090204" pitchFamily="34" charset="0"/>
                  <a:cs typeface="Calibri" panose="020F0502020204030204" pitchFamily="34" charset="0"/>
                </a:rPr>
                <a:t>SAARC GATEWAY, KOLKATA</a:t>
              </a:r>
            </a:p>
          </p:txBody>
        </p:sp>
        <p:sp>
          <p:nvSpPr>
            <p:cNvPr id="45" name="Line Callout 2 44">
              <a:extLst>
                <a:ext uri="{FF2B5EF4-FFF2-40B4-BE49-F238E27FC236}">
                  <a16:creationId xmlns:a16="http://schemas.microsoft.com/office/drawing/2014/main" id="{1307C693-CBEE-AFC6-8CD6-FF0350404020}"/>
                </a:ext>
              </a:extLst>
            </p:cNvPr>
            <p:cNvSpPr/>
            <p:nvPr/>
          </p:nvSpPr>
          <p:spPr>
            <a:xfrm>
              <a:off x="3752078" y="3716182"/>
              <a:ext cx="1071796" cy="203205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14065"/>
                <a:gd name="adj6" fmla="val -46371"/>
              </a:avLst>
            </a:prstGeom>
            <a:ln w="1270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700">
                  <a:latin typeface="Trebuchet MS" panose="020B0703020202090204" pitchFamily="34" charset="0"/>
                  <a:cs typeface="Calibri" panose="020F0502020204030204" pitchFamily="34" charset="0"/>
                </a:rPr>
                <a:t>CLS, CHENNAI</a:t>
              </a:r>
            </a:p>
          </p:txBody>
        </p:sp>
        <p:sp>
          <p:nvSpPr>
            <p:cNvPr id="46" name="Line Callout 2 45">
              <a:extLst>
                <a:ext uri="{FF2B5EF4-FFF2-40B4-BE49-F238E27FC236}">
                  <a16:creationId xmlns:a16="http://schemas.microsoft.com/office/drawing/2014/main" id="{3A29E912-2426-15AC-5509-1815CD9F5FAD}"/>
                </a:ext>
              </a:extLst>
            </p:cNvPr>
            <p:cNvSpPr/>
            <p:nvPr/>
          </p:nvSpPr>
          <p:spPr>
            <a:xfrm flipH="1">
              <a:off x="952391" y="3024976"/>
              <a:ext cx="1071796" cy="203205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-1560"/>
                <a:gd name="adj6" fmla="val -55258"/>
              </a:avLst>
            </a:prstGeom>
            <a:ln w="1270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700">
                  <a:latin typeface="Trebuchet MS" panose="020B0703020202090204" pitchFamily="34" charset="0"/>
                  <a:cs typeface="Calibri" panose="020F0502020204030204" pitchFamily="34" charset="0"/>
                </a:rPr>
                <a:t>CLS, MUMBAI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EFA8FF4-9644-61A7-1518-B6051D0FD15A}"/>
                </a:ext>
              </a:extLst>
            </p:cNvPr>
            <p:cNvSpPr txBox="1"/>
            <p:nvPr/>
          </p:nvSpPr>
          <p:spPr>
            <a:xfrm rot="16200000">
              <a:off x="1957754" y="3428476"/>
              <a:ext cx="793807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Trebuchet MS" panose="020B0703020202090204" pitchFamily="34" charset="0"/>
                </a:rPr>
                <a:t>Arabian Sea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DE755E2-51FD-AA02-8C2D-9FF17CE1EEC7}"/>
                </a:ext>
              </a:extLst>
            </p:cNvPr>
            <p:cNvSpPr txBox="1"/>
            <p:nvPr/>
          </p:nvSpPr>
          <p:spPr>
            <a:xfrm>
              <a:off x="3983830" y="993282"/>
              <a:ext cx="61587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r">
                <a:defRPr sz="500">
                  <a:solidFill>
                    <a:schemeClr val="tx1">
                      <a:lumMod val="85000"/>
                      <a:lumOff val="15000"/>
                    </a:schemeClr>
                  </a:solidFill>
                  <a:latin typeface="Trebuchet MS" panose="020B0703020202090204" pitchFamily="34" charset="0"/>
                </a:defRPr>
              </a:lvl1pPr>
            </a:lstStyle>
            <a:p>
              <a:r>
                <a:rPr lang="en-US"/>
                <a:t>NOIDA 01 DC</a:t>
              </a:r>
            </a:p>
            <a:p>
              <a:r>
                <a:rPr lang="en-US"/>
                <a:t>NOIDA 02 DC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FE6526E-62B8-6E93-0344-F921CB74AFC0}"/>
                </a:ext>
              </a:extLst>
            </p:cNvPr>
            <p:cNvSpPr txBox="1"/>
            <p:nvPr/>
          </p:nvSpPr>
          <p:spPr>
            <a:xfrm>
              <a:off x="763988" y="2449876"/>
              <a:ext cx="12499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500">
                  <a:solidFill>
                    <a:schemeClr val="tx1">
                      <a:lumMod val="85000"/>
                      <a:lumOff val="15000"/>
                    </a:schemeClr>
                  </a:solidFill>
                  <a:latin typeface="Trebuchet MS" panose="020B0703020202090204" pitchFamily="34" charset="0"/>
                </a:rPr>
                <a:t>MUMBAI01 DC | MUMBAI02 DC | MUMBAI03 DC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3EF67B5-074C-B284-FE66-64BD6ADACBD8}"/>
                </a:ext>
              </a:extLst>
            </p:cNvPr>
            <p:cNvSpPr txBox="1"/>
            <p:nvPr/>
          </p:nvSpPr>
          <p:spPr>
            <a:xfrm>
              <a:off x="4411432" y="3089545"/>
              <a:ext cx="545979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500">
                  <a:solidFill>
                    <a:schemeClr val="tx1">
                      <a:lumMod val="85000"/>
                      <a:lumOff val="15000"/>
                    </a:schemeClr>
                  </a:solidFill>
                  <a:latin typeface="Trebuchet MS" panose="020B0703020202090204" pitchFamily="34" charset="0"/>
                </a:rPr>
                <a:t>HYD01 DC HYD02 DC</a:t>
              </a:r>
            </a:p>
            <a:p>
              <a:pPr algn="r"/>
              <a:endParaRPr lang="en-US" sz="50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CD7A07D-A1F9-6071-CBCF-EFFF364EE7A7}"/>
                </a:ext>
              </a:extLst>
            </p:cNvPr>
            <p:cNvSpPr txBox="1"/>
            <p:nvPr/>
          </p:nvSpPr>
          <p:spPr>
            <a:xfrm>
              <a:off x="4344203" y="4203166"/>
              <a:ext cx="60305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500">
                  <a:solidFill>
                    <a:schemeClr val="tx1">
                      <a:lumMod val="85000"/>
                      <a:lumOff val="15000"/>
                    </a:schemeClr>
                  </a:solidFill>
                  <a:latin typeface="Trebuchet MS" panose="020B0703020202090204" pitchFamily="34" charset="0"/>
                </a:rPr>
                <a:t>CHENNAI01 DC</a:t>
              </a:r>
            </a:p>
            <a:p>
              <a:pPr algn="r"/>
              <a:r>
                <a:rPr lang="en-US" sz="500">
                  <a:solidFill>
                    <a:schemeClr val="tx1">
                      <a:lumMod val="85000"/>
                      <a:lumOff val="15000"/>
                    </a:schemeClr>
                  </a:solidFill>
                  <a:latin typeface="Trebuchet MS" panose="020B0703020202090204" pitchFamily="34" charset="0"/>
                </a:rPr>
                <a:t>CHENNAI02 DC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192A6FF-B278-27EF-0122-9391E3A41606}"/>
                </a:ext>
              </a:extLst>
            </p:cNvPr>
            <p:cNvSpPr txBox="1"/>
            <p:nvPr/>
          </p:nvSpPr>
          <p:spPr>
            <a:xfrm>
              <a:off x="1772387" y="4533185"/>
              <a:ext cx="45557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500">
                  <a:solidFill>
                    <a:schemeClr val="tx1">
                      <a:lumMod val="85000"/>
                      <a:lumOff val="15000"/>
                    </a:schemeClr>
                  </a:solidFill>
                  <a:latin typeface="Trebuchet MS" panose="020B0703020202090204" pitchFamily="34" charset="0"/>
                </a:rPr>
                <a:t>BLR01 DC</a:t>
              </a:r>
            </a:p>
            <a:p>
              <a:pPr algn="r"/>
              <a:r>
                <a:rPr lang="en-US" sz="500">
                  <a:solidFill>
                    <a:schemeClr val="tx1">
                      <a:lumMod val="85000"/>
                      <a:lumOff val="15000"/>
                    </a:schemeClr>
                  </a:solidFill>
                  <a:latin typeface="Trebuchet MS" panose="020B0703020202090204" pitchFamily="34" charset="0"/>
                </a:rPr>
                <a:t>BLR02 DC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031D917-65D7-00C8-741E-AEF508BB3779}"/>
                </a:ext>
              </a:extLst>
            </p:cNvPr>
            <p:cNvSpPr txBox="1"/>
            <p:nvPr/>
          </p:nvSpPr>
          <p:spPr>
            <a:xfrm>
              <a:off x="4234952" y="2769661"/>
              <a:ext cx="1145788" cy="184666"/>
            </a:xfrm>
            <a:prstGeom prst="rect">
              <a:avLst/>
            </a:prstGeom>
            <a:solidFill>
              <a:srgbClr val="BED730"/>
            </a:solidFill>
          </p:spPr>
          <p:txBody>
            <a:bodyPr wrap="square" rtlCol="0" anchor="ctr">
              <a:spAutoFit/>
            </a:bodyPr>
            <a:lstStyle/>
            <a:p>
              <a:pPr defTabSz="685783"/>
              <a:r>
                <a:rPr lang="en-IN" sz="600" b="1">
                  <a:solidFill>
                    <a:prstClr val="black"/>
                  </a:solidFill>
                  <a:latin typeface="Trebuchet MS" panose="020B0703020202090204" pitchFamily="34" charset="0"/>
                </a:rPr>
                <a:t>KOLKATA</a:t>
              </a:r>
            </a:p>
          </p:txBody>
        </p:sp>
        <p:sp>
          <p:nvSpPr>
            <p:cNvPr id="36" name="Freeform: Shape 37">
              <a:extLst>
                <a:ext uri="{FF2B5EF4-FFF2-40B4-BE49-F238E27FC236}">
                  <a16:creationId xmlns:a16="http://schemas.microsoft.com/office/drawing/2014/main" id="{88F8FD32-C5BA-75F2-2017-B13F3282D505}"/>
                </a:ext>
              </a:extLst>
            </p:cNvPr>
            <p:cNvSpPr/>
            <p:nvPr/>
          </p:nvSpPr>
          <p:spPr>
            <a:xfrm>
              <a:off x="4092728" y="2653926"/>
              <a:ext cx="142224" cy="209886"/>
            </a:xfrm>
            <a:custGeom>
              <a:avLst/>
              <a:gdLst>
                <a:gd name="connsiteX0" fmla="*/ 881597 w 881597"/>
                <a:gd name="connsiteY0" fmla="*/ 405945 h 405945"/>
                <a:gd name="connsiteX1" fmla="*/ 545360 w 881597"/>
                <a:gd name="connsiteY1" fmla="*/ 405945 h 405945"/>
                <a:gd name="connsiteX2" fmla="*/ 0 w 881597"/>
                <a:gd name="connsiteY2" fmla="*/ 0 h 405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1597" h="405945">
                  <a:moveTo>
                    <a:pt x="881597" y="405945"/>
                  </a:moveTo>
                  <a:lnTo>
                    <a:pt x="545360" y="405945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BED7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>
                <a:latin typeface="Trebuchet MS" panose="020B0703020202090204" pitchFamily="34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E8ED4B8-97E1-43E7-D546-36BB04EA63EB}"/>
                </a:ext>
              </a:extLst>
            </p:cNvPr>
            <p:cNvSpPr txBox="1"/>
            <p:nvPr/>
          </p:nvSpPr>
          <p:spPr>
            <a:xfrm>
              <a:off x="4762502" y="2778851"/>
              <a:ext cx="612667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500">
                  <a:solidFill>
                    <a:schemeClr val="tx1">
                      <a:lumMod val="85000"/>
                      <a:lumOff val="15000"/>
                    </a:schemeClr>
                  </a:solidFill>
                  <a:latin typeface="Trebuchet MS" panose="020B0703020202090204" pitchFamily="34" charset="0"/>
                </a:rPr>
                <a:t>KOLKATA01 DC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8D14BDB-69E8-7E8A-07DD-D96F41962BB6}"/>
              </a:ext>
            </a:extLst>
          </p:cNvPr>
          <p:cNvGrpSpPr/>
          <p:nvPr/>
        </p:nvGrpSpPr>
        <p:grpSpPr>
          <a:xfrm>
            <a:off x="2776544" y="1122316"/>
            <a:ext cx="4829063" cy="1314811"/>
            <a:chOff x="2776544" y="1122316"/>
            <a:chExt cx="4829063" cy="131481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BE7CFC4-6540-1485-1E2F-B6C4121059DE}"/>
                </a:ext>
              </a:extLst>
            </p:cNvPr>
            <p:cNvSpPr txBox="1"/>
            <p:nvPr/>
          </p:nvSpPr>
          <p:spPr>
            <a:xfrm>
              <a:off x="4745185" y="1122316"/>
              <a:ext cx="286042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685783"/>
              <a:r>
                <a:rPr lang="en-US" sz="800">
                  <a:solidFill>
                    <a:schemeClr val="bg1"/>
                  </a:solidFill>
                  <a:latin typeface="Trebuchet MS"/>
                </a:rPr>
                <a:t>Express Long-Haul Backbone, High Bandwidth </a:t>
              </a:r>
            </a:p>
            <a:p>
              <a:pPr algn="ctr" defTabSz="685783"/>
              <a:r>
                <a:rPr lang="en-US" sz="800">
                  <a:solidFill>
                    <a:schemeClr val="bg1"/>
                  </a:solidFill>
                  <a:latin typeface="Trebuchet MS"/>
                </a:rPr>
                <a:t> Low Latency across Key Locations</a:t>
              </a:r>
              <a:endParaRPr lang="en-IN" sz="800">
                <a:solidFill>
                  <a:schemeClr val="bg1"/>
                </a:solidFill>
                <a:latin typeface="Trebuchet MS"/>
              </a:endParaRPr>
            </a:p>
          </p:txBody>
        </p:sp>
        <p:sp>
          <p:nvSpPr>
            <p:cNvPr id="20" name="Freeform: Shape 54">
              <a:extLst>
                <a:ext uri="{FF2B5EF4-FFF2-40B4-BE49-F238E27FC236}">
                  <a16:creationId xmlns:a16="http://schemas.microsoft.com/office/drawing/2014/main" id="{BD71D431-E8A1-CC13-8B57-09A12CA30E3F}"/>
                </a:ext>
              </a:extLst>
            </p:cNvPr>
            <p:cNvSpPr/>
            <p:nvPr/>
          </p:nvSpPr>
          <p:spPr>
            <a:xfrm flipH="1">
              <a:off x="2776544" y="1241617"/>
              <a:ext cx="2326349" cy="1195510"/>
            </a:xfrm>
            <a:custGeom>
              <a:avLst/>
              <a:gdLst>
                <a:gd name="connsiteX0" fmla="*/ 2997427 w 2997427"/>
                <a:gd name="connsiteY0" fmla="*/ 1131724 h 1131724"/>
                <a:gd name="connsiteX1" fmla="*/ 2087128 w 2997427"/>
                <a:gd name="connsiteY1" fmla="*/ 0 h 1131724"/>
                <a:gd name="connsiteX2" fmla="*/ 0 w 2997427"/>
                <a:gd name="connsiteY2" fmla="*/ 0 h 1131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97427" h="1131724">
                  <a:moveTo>
                    <a:pt x="2997427" y="1131724"/>
                  </a:moveTo>
                  <a:lnTo>
                    <a:pt x="2087128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FFC000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49"/>
              <a:endParaRPr lang="en-IN" sz="1013">
                <a:solidFill>
                  <a:prstClr val="white"/>
                </a:solidFill>
                <a:latin typeface="Trebuchet M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9149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map of a city&#10;&#10;Description automatically generated">
            <a:extLst>
              <a:ext uri="{FF2B5EF4-FFF2-40B4-BE49-F238E27FC236}">
                <a16:creationId xmlns:a16="http://schemas.microsoft.com/office/drawing/2014/main" id="{AABEA6BC-90EA-C813-4235-D2DFAA59CE6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10"/>
            <a:ext cx="9144000" cy="5139589"/>
          </a:xfrm>
          <a:prstGeom prst="rect">
            <a:avLst/>
          </a:prstGeom>
        </p:spPr>
      </p:pic>
      <p:sp>
        <p:nvSpPr>
          <p:cNvPr id="1044" name="Rectangle 1043">
            <a:extLst>
              <a:ext uri="{FF2B5EF4-FFF2-40B4-BE49-F238E27FC236}">
                <a16:creationId xmlns:a16="http://schemas.microsoft.com/office/drawing/2014/main" id="{B4373CBB-4029-3CE7-2CBE-36D206E765E8}"/>
              </a:ext>
            </a:extLst>
          </p:cNvPr>
          <p:cNvSpPr/>
          <p:nvPr/>
        </p:nvSpPr>
        <p:spPr>
          <a:xfrm>
            <a:off x="66922" y="0"/>
            <a:ext cx="9144000" cy="5143500"/>
          </a:xfrm>
          <a:prstGeom prst="rect">
            <a:avLst/>
          </a:prstGeom>
          <a:solidFill>
            <a:srgbClr val="10253F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rebuchet MS" panose="020B070302020209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7F04D9A-9119-23EB-18EB-E78CCDD9C9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211574"/>
            <a:ext cx="8496150" cy="415490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Chennai 02 data center network ecosystem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B345D4B-3B5A-0140-CCA3-0A7FA335A27B}"/>
              </a:ext>
            </a:extLst>
          </p:cNvPr>
          <p:cNvSpPr/>
          <p:nvPr/>
        </p:nvSpPr>
        <p:spPr>
          <a:xfrm>
            <a:off x="4533467" y="4067942"/>
            <a:ext cx="900000" cy="360000"/>
          </a:xfrm>
          <a:prstGeom prst="rect">
            <a:avLst/>
          </a:prstGeom>
          <a:solidFill>
            <a:srgbClr val="BED730"/>
          </a:solidFill>
          <a:ln w="190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>
                <a:solidFill>
                  <a:schemeClr val="tx1"/>
                </a:solidFill>
                <a:latin typeface="Trebuchet MS" panose="020B0703020202090204" pitchFamily="34" charset="0"/>
              </a:rPr>
              <a:t>Sify Chennai 02</a:t>
            </a:r>
            <a:endParaRPr lang="en-IN" sz="800" b="1">
              <a:solidFill>
                <a:schemeClr val="tx1"/>
              </a:solidFill>
              <a:latin typeface="Trebuchet MS" panose="020B070302020209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52DD86C-4265-543D-3BBC-D3ABCC494329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8000"/>
          </a:blip>
          <a:stretch>
            <a:fillRect/>
          </a:stretch>
        </p:blipFill>
        <p:spPr>
          <a:xfrm>
            <a:off x="4533467" y="3625788"/>
            <a:ext cx="900000" cy="435346"/>
          </a:xfrm>
          <a:prstGeom prst="rect">
            <a:avLst/>
          </a:prstGeom>
        </p:spPr>
      </p:pic>
      <p:pic>
        <p:nvPicPr>
          <p:cNvPr id="1028" name="Picture 4" descr="What is OPGW ?">
            <a:extLst>
              <a:ext uri="{FF2B5EF4-FFF2-40B4-BE49-F238E27FC236}">
                <a16:creationId xmlns:a16="http://schemas.microsoft.com/office/drawing/2014/main" id="{1786C1FB-CC91-106F-F7CA-781487D501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alphaModFix amt="8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8514" y="3588649"/>
            <a:ext cx="1665380" cy="849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E697905-D207-509D-E58E-185D0184DFB7}"/>
              </a:ext>
            </a:extLst>
          </p:cNvPr>
          <p:cNvSpPr/>
          <p:nvPr/>
        </p:nvSpPr>
        <p:spPr>
          <a:xfrm>
            <a:off x="5954943" y="825166"/>
            <a:ext cx="900000" cy="360000"/>
          </a:xfrm>
          <a:prstGeom prst="rect">
            <a:avLst/>
          </a:prstGeom>
          <a:solidFill>
            <a:srgbClr val="BED730"/>
          </a:solidFill>
          <a:ln w="190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>
                <a:solidFill>
                  <a:schemeClr val="tx1"/>
                </a:solidFill>
                <a:latin typeface="Trebuchet MS" panose="020B0703020202090204" pitchFamily="34" charset="0"/>
              </a:rPr>
              <a:t>Sify Chennai 01</a:t>
            </a:r>
            <a:endParaRPr lang="en-IN" sz="800" b="1">
              <a:solidFill>
                <a:schemeClr val="tx1"/>
              </a:solidFill>
              <a:latin typeface="Trebuchet MS" panose="020B0703020202090204" pitchFamily="34" charset="0"/>
            </a:endParaRPr>
          </a:p>
        </p:txBody>
      </p:sp>
      <p:pic>
        <p:nvPicPr>
          <p:cNvPr id="1032" name="Picture 8" descr="Chennai Data Center &amp; Colocation Services - Sify Technologies">
            <a:extLst>
              <a:ext uri="{FF2B5EF4-FFF2-40B4-BE49-F238E27FC236}">
                <a16:creationId xmlns:a16="http://schemas.microsoft.com/office/drawing/2014/main" id="{93D23E84-85D2-63C6-AE2F-1BB15AA0AA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alphaModFix amt="8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87" t="10055" r="19618" b="11512"/>
          <a:stretch/>
        </p:blipFill>
        <p:spPr bwMode="auto">
          <a:xfrm>
            <a:off x="5391133" y="825167"/>
            <a:ext cx="556187" cy="371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6" name="Elbow Connector 35">
            <a:extLst>
              <a:ext uri="{FF2B5EF4-FFF2-40B4-BE49-F238E27FC236}">
                <a16:creationId xmlns:a16="http://schemas.microsoft.com/office/drawing/2014/main" id="{56A19C51-6CB6-6A19-6FF9-7A79BEAD1CC7}"/>
              </a:ext>
            </a:extLst>
          </p:cNvPr>
          <p:cNvCxnSpPr>
            <a:cxnSpLocks/>
            <a:stCxn id="18" idx="1"/>
            <a:endCxn id="11" idx="3"/>
          </p:cNvCxnSpPr>
          <p:nvPr/>
        </p:nvCxnSpPr>
        <p:spPr>
          <a:xfrm rot="10800000">
            <a:off x="4213895" y="3735698"/>
            <a:ext cx="319573" cy="512245"/>
          </a:xfrm>
          <a:prstGeom prst="bentConnector3">
            <a:avLst>
              <a:gd name="adj1" fmla="val 50000"/>
            </a:avLst>
          </a:prstGeom>
          <a:ln w="19050">
            <a:solidFill>
              <a:srgbClr val="00B0F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38">
            <a:extLst>
              <a:ext uri="{FF2B5EF4-FFF2-40B4-BE49-F238E27FC236}">
                <a16:creationId xmlns:a16="http://schemas.microsoft.com/office/drawing/2014/main" id="{4EB5FCA7-0354-8073-6DB7-0C4B3669F249}"/>
              </a:ext>
            </a:extLst>
          </p:cNvPr>
          <p:cNvCxnSpPr>
            <a:cxnSpLocks/>
            <a:endCxn id="11" idx="0"/>
          </p:cNvCxnSpPr>
          <p:nvPr/>
        </p:nvCxnSpPr>
        <p:spPr>
          <a:xfrm rot="16200000" flipH="1">
            <a:off x="2900404" y="2595699"/>
            <a:ext cx="1577389" cy="408509"/>
          </a:xfrm>
          <a:prstGeom prst="bentConnector3">
            <a:avLst>
              <a:gd name="adj1" fmla="val 50000"/>
            </a:avLst>
          </a:prstGeom>
          <a:ln w="19050">
            <a:solidFill>
              <a:srgbClr val="00B0F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Elbow Connector 41">
            <a:extLst>
              <a:ext uri="{FF2B5EF4-FFF2-40B4-BE49-F238E27FC236}">
                <a16:creationId xmlns:a16="http://schemas.microsoft.com/office/drawing/2014/main" id="{3FE4C7F2-C4DD-53B7-615D-E5A789BE5E90}"/>
              </a:ext>
            </a:extLst>
          </p:cNvPr>
          <p:cNvCxnSpPr>
            <a:cxnSpLocks/>
            <a:stCxn id="45" idx="3"/>
            <a:endCxn id="1032" idx="1"/>
          </p:cNvCxnSpPr>
          <p:nvPr/>
        </p:nvCxnSpPr>
        <p:spPr>
          <a:xfrm flipV="1">
            <a:off x="3886712" y="1010675"/>
            <a:ext cx="1504421" cy="798230"/>
          </a:xfrm>
          <a:prstGeom prst="bentConnector3">
            <a:avLst>
              <a:gd name="adj1" fmla="val 50000"/>
            </a:avLst>
          </a:prstGeom>
          <a:ln w="19050">
            <a:solidFill>
              <a:srgbClr val="00B0F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Elbow Connector 48">
            <a:extLst>
              <a:ext uri="{FF2B5EF4-FFF2-40B4-BE49-F238E27FC236}">
                <a16:creationId xmlns:a16="http://schemas.microsoft.com/office/drawing/2014/main" id="{BA58ED39-6028-D4A4-A724-2113BFC584BB}"/>
              </a:ext>
            </a:extLst>
          </p:cNvPr>
          <p:cNvCxnSpPr>
            <a:cxnSpLocks/>
            <a:stCxn id="52" idx="2"/>
            <a:endCxn id="10" idx="0"/>
          </p:cNvCxnSpPr>
          <p:nvPr/>
        </p:nvCxnSpPr>
        <p:spPr>
          <a:xfrm rot="5400000">
            <a:off x="5191809" y="2438301"/>
            <a:ext cx="979145" cy="1395828"/>
          </a:xfrm>
          <a:prstGeom prst="bentConnector3">
            <a:avLst>
              <a:gd name="adj1" fmla="val 50000"/>
            </a:avLst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51">
            <a:extLst>
              <a:ext uri="{FF2B5EF4-FFF2-40B4-BE49-F238E27FC236}">
                <a16:creationId xmlns:a16="http://schemas.microsoft.com/office/drawing/2014/main" id="{BB307CF7-B852-EEF3-C432-5AB18A5F4D9B}"/>
              </a:ext>
            </a:extLst>
          </p:cNvPr>
          <p:cNvSpPr/>
          <p:nvPr/>
        </p:nvSpPr>
        <p:spPr>
          <a:xfrm>
            <a:off x="6109295" y="2358643"/>
            <a:ext cx="540000" cy="288000"/>
          </a:xfrm>
          <a:prstGeom prst="rect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700" b="1">
                <a:solidFill>
                  <a:schemeClr val="tx1"/>
                </a:solidFill>
                <a:latin typeface="Trebuchet MS" panose="020B0703020202090204" pitchFamily="34" charset="0"/>
              </a:rPr>
              <a:t>To City Network</a:t>
            </a:r>
            <a:endParaRPr lang="en-IN" sz="700" b="1">
              <a:solidFill>
                <a:schemeClr val="tx1"/>
              </a:solidFill>
              <a:latin typeface="Trebuchet MS" panose="020B0703020202090204" pitchFamily="34" charset="0"/>
            </a:endParaRPr>
          </a:p>
        </p:txBody>
      </p:sp>
      <p:cxnSp>
        <p:nvCxnSpPr>
          <p:cNvPr id="55" name="Elbow Connector 54">
            <a:extLst>
              <a:ext uri="{FF2B5EF4-FFF2-40B4-BE49-F238E27FC236}">
                <a16:creationId xmlns:a16="http://schemas.microsoft.com/office/drawing/2014/main" id="{FEC18FF2-6B6B-AD21-5FF1-CFF0BAD1EEAD}"/>
              </a:ext>
            </a:extLst>
          </p:cNvPr>
          <p:cNvCxnSpPr>
            <a:cxnSpLocks/>
            <a:stCxn id="1032" idx="2"/>
            <a:endCxn id="52" idx="0"/>
          </p:cNvCxnSpPr>
          <p:nvPr/>
        </p:nvCxnSpPr>
        <p:spPr>
          <a:xfrm rot="16200000" flipH="1">
            <a:off x="5443031" y="1422379"/>
            <a:ext cx="1162460" cy="710068"/>
          </a:xfrm>
          <a:prstGeom prst="bentConnector3">
            <a:avLst>
              <a:gd name="adj1" fmla="val 50000"/>
            </a:avLst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759A52F6-F5A0-F2CF-88C0-D0EC9163B110}"/>
              </a:ext>
            </a:extLst>
          </p:cNvPr>
          <p:cNvSpPr txBox="1"/>
          <p:nvPr/>
        </p:nvSpPr>
        <p:spPr>
          <a:xfrm rot="16200000">
            <a:off x="7541025" y="2361494"/>
            <a:ext cx="10743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>
                <a:solidFill>
                  <a:schemeClr val="bg1">
                    <a:lumMod val="95000"/>
                  </a:schemeClr>
                </a:solidFill>
                <a:latin typeface="Trebuchet MS" panose="020B0703020202090204" pitchFamily="34" charset="0"/>
              </a:rPr>
              <a:t>Bay of Bengal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243EC2F-0385-3119-3667-DCF66BA7C052}"/>
              </a:ext>
            </a:extLst>
          </p:cNvPr>
          <p:cNvSpPr/>
          <p:nvPr/>
        </p:nvSpPr>
        <p:spPr>
          <a:xfrm>
            <a:off x="3572811" y="3588649"/>
            <a:ext cx="641083" cy="294095"/>
          </a:xfrm>
          <a:prstGeom prst="rect">
            <a:avLst/>
          </a:prstGeom>
          <a:solidFill>
            <a:srgbClr val="BED730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b="1">
                <a:solidFill>
                  <a:schemeClr val="tx1"/>
                </a:solidFill>
                <a:latin typeface="Trebuchet MS" panose="020B0703020202090204" pitchFamily="34" charset="0"/>
              </a:rPr>
              <a:t>OPGW Substation</a:t>
            </a:r>
            <a:endParaRPr lang="en-IN" sz="700" b="1">
              <a:solidFill>
                <a:schemeClr val="tx1"/>
              </a:solidFill>
              <a:latin typeface="Trebuchet MS" panose="020B0703020202090204" pitchFamily="34" charset="0"/>
            </a:endParaRPr>
          </a:p>
        </p:txBody>
      </p:sp>
      <p:cxnSp>
        <p:nvCxnSpPr>
          <p:cNvPr id="31" name="Elbow Connector 30">
            <a:extLst>
              <a:ext uri="{FF2B5EF4-FFF2-40B4-BE49-F238E27FC236}">
                <a16:creationId xmlns:a16="http://schemas.microsoft.com/office/drawing/2014/main" id="{E1319DDB-461B-438D-D04C-99342E12CC3F}"/>
              </a:ext>
            </a:extLst>
          </p:cNvPr>
          <p:cNvCxnSpPr>
            <a:cxnSpLocks/>
            <a:stCxn id="18" idx="2"/>
            <a:endCxn id="17" idx="1"/>
          </p:cNvCxnSpPr>
          <p:nvPr/>
        </p:nvCxnSpPr>
        <p:spPr>
          <a:xfrm rot="5400000" flipH="1" flipV="1">
            <a:off x="5456381" y="3775028"/>
            <a:ext cx="180000" cy="1125828"/>
          </a:xfrm>
          <a:prstGeom prst="bentConnector4">
            <a:avLst>
              <a:gd name="adj1" fmla="val -127000"/>
              <a:gd name="adj2" fmla="val 69985"/>
            </a:avLst>
          </a:prstGeom>
          <a:ln w="19050">
            <a:solidFill>
              <a:srgbClr val="00B0F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6C0BC4B-FDA3-BCE4-183A-FFB5805DAF98}"/>
              </a:ext>
            </a:extLst>
          </p:cNvPr>
          <p:cNvCxnSpPr>
            <a:cxnSpLocks/>
          </p:cNvCxnSpPr>
          <p:nvPr/>
        </p:nvCxnSpPr>
        <p:spPr>
          <a:xfrm>
            <a:off x="5555075" y="4247942"/>
            <a:ext cx="411362" cy="0"/>
          </a:xfrm>
          <a:prstGeom prst="line">
            <a:avLst/>
          </a:prstGeom>
          <a:ln w="508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46" name="TextBox 1045">
            <a:extLst>
              <a:ext uri="{FF2B5EF4-FFF2-40B4-BE49-F238E27FC236}">
                <a16:creationId xmlns:a16="http://schemas.microsoft.com/office/drawing/2014/main" id="{035F2492-BC91-C92D-6840-0B893BDD9000}"/>
              </a:ext>
            </a:extLst>
          </p:cNvPr>
          <p:cNvSpPr txBox="1"/>
          <p:nvPr/>
        </p:nvSpPr>
        <p:spPr>
          <a:xfrm>
            <a:off x="323850" y="2790294"/>
            <a:ext cx="210559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i="1" kern="100" dirty="0">
                <a:solidFill>
                  <a:schemeClr val="bg1"/>
                </a:solidFill>
                <a:latin typeface="Trebuchet MS" panose="020B070302020209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Your s</a:t>
            </a:r>
            <a:r>
              <a:rPr lang="en-US" sz="1200" b="1" i="1" kern="100" dirty="0">
                <a:solidFill>
                  <a:schemeClr val="bg1"/>
                </a:solidFill>
                <a:effectLst/>
                <a:latin typeface="Trebuchet MS" panose="020B070302020209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eamless gateway to the global communication network </a:t>
            </a:r>
            <a:r>
              <a:rPr lang="en-US" sz="1200" b="1" i="1" kern="100" dirty="0">
                <a:solidFill>
                  <a:schemeClr val="bg1"/>
                </a:solidFill>
                <a:latin typeface="Trebuchet MS" panose="020B070302020209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</a:t>
            </a:r>
            <a:r>
              <a:rPr lang="en-US" sz="1200" b="1" i="1" kern="100" dirty="0">
                <a:solidFill>
                  <a:schemeClr val="bg1"/>
                </a:solidFill>
                <a:effectLst/>
                <a:latin typeface="Trebuchet MS" panose="020B070302020209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high-speed connectivity.</a:t>
            </a:r>
            <a:endParaRPr lang="en-US" sz="1200" b="1" i="1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cxnSp>
        <p:nvCxnSpPr>
          <p:cNvPr id="1053" name="Straight Arrow Connector 1052">
            <a:extLst>
              <a:ext uri="{FF2B5EF4-FFF2-40B4-BE49-F238E27FC236}">
                <a16:creationId xmlns:a16="http://schemas.microsoft.com/office/drawing/2014/main" id="{AF53879F-2DF0-F688-33A3-B6F21028ECD6}"/>
              </a:ext>
            </a:extLst>
          </p:cNvPr>
          <p:cNvCxnSpPr>
            <a:cxnSpLocks/>
          </p:cNvCxnSpPr>
          <p:nvPr/>
        </p:nvCxnSpPr>
        <p:spPr>
          <a:xfrm flipH="1" flipV="1">
            <a:off x="2889250" y="1409790"/>
            <a:ext cx="274918" cy="196759"/>
          </a:xfrm>
          <a:prstGeom prst="straightConnector1">
            <a:avLst/>
          </a:prstGeom>
          <a:ln w="19050">
            <a:solidFill>
              <a:srgbClr val="00B0F0"/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6" name="Straight Arrow Connector 1055">
            <a:extLst>
              <a:ext uri="{FF2B5EF4-FFF2-40B4-BE49-F238E27FC236}">
                <a16:creationId xmlns:a16="http://schemas.microsoft.com/office/drawing/2014/main" id="{BB2438F9-3D5B-0081-B357-BDEEA9E6E6ED}"/>
              </a:ext>
            </a:extLst>
          </p:cNvPr>
          <p:cNvCxnSpPr>
            <a:cxnSpLocks/>
          </p:cNvCxnSpPr>
          <p:nvPr/>
        </p:nvCxnSpPr>
        <p:spPr>
          <a:xfrm flipH="1" flipV="1">
            <a:off x="2733193" y="1606550"/>
            <a:ext cx="430975" cy="147970"/>
          </a:xfrm>
          <a:prstGeom prst="straightConnector1">
            <a:avLst/>
          </a:prstGeom>
          <a:ln w="19050">
            <a:solidFill>
              <a:srgbClr val="00B0F0"/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8" name="Straight Arrow Connector 1057">
            <a:extLst>
              <a:ext uri="{FF2B5EF4-FFF2-40B4-BE49-F238E27FC236}">
                <a16:creationId xmlns:a16="http://schemas.microsoft.com/office/drawing/2014/main" id="{EA8B1B2E-C29C-10B1-69B2-3F0497599959}"/>
              </a:ext>
            </a:extLst>
          </p:cNvPr>
          <p:cNvCxnSpPr>
            <a:cxnSpLocks/>
          </p:cNvCxnSpPr>
          <p:nvPr/>
        </p:nvCxnSpPr>
        <p:spPr>
          <a:xfrm flipH="1">
            <a:off x="2691064" y="1886115"/>
            <a:ext cx="473104" cy="0"/>
          </a:xfrm>
          <a:prstGeom prst="straightConnector1">
            <a:avLst/>
          </a:prstGeom>
          <a:ln w="19050">
            <a:solidFill>
              <a:srgbClr val="00B0F0"/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3" name="Straight Arrow Connector 1062">
            <a:extLst>
              <a:ext uri="{FF2B5EF4-FFF2-40B4-BE49-F238E27FC236}">
                <a16:creationId xmlns:a16="http://schemas.microsoft.com/office/drawing/2014/main" id="{3482A089-3276-FE6C-9392-0270AD0050C8}"/>
              </a:ext>
            </a:extLst>
          </p:cNvPr>
          <p:cNvCxnSpPr>
            <a:cxnSpLocks/>
          </p:cNvCxnSpPr>
          <p:nvPr/>
        </p:nvCxnSpPr>
        <p:spPr>
          <a:xfrm flipH="1">
            <a:off x="2733193" y="1988904"/>
            <a:ext cx="473557" cy="131596"/>
          </a:xfrm>
          <a:prstGeom prst="straightConnector1">
            <a:avLst/>
          </a:prstGeom>
          <a:ln w="19050">
            <a:solidFill>
              <a:srgbClr val="00B0F0"/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ular Callout 21">
            <a:extLst>
              <a:ext uri="{FF2B5EF4-FFF2-40B4-BE49-F238E27FC236}">
                <a16:creationId xmlns:a16="http://schemas.microsoft.com/office/drawing/2014/main" id="{261D5A9F-F0F6-7E43-DF3D-986858508C8E}"/>
              </a:ext>
            </a:extLst>
          </p:cNvPr>
          <p:cNvSpPr/>
          <p:nvPr/>
        </p:nvSpPr>
        <p:spPr>
          <a:xfrm>
            <a:off x="5500389" y="3636196"/>
            <a:ext cx="502950" cy="249980"/>
          </a:xfrm>
          <a:prstGeom prst="wedgeRectCallout">
            <a:avLst>
              <a:gd name="adj1" fmla="val 1653"/>
              <a:gd name="adj2" fmla="val 190589"/>
            </a:avLst>
          </a:prstGeom>
          <a:solidFill>
            <a:srgbClr val="BED730"/>
          </a:solidFill>
          <a:ln w="9525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>
                <a:solidFill>
                  <a:schemeClr val="tx1"/>
                </a:solidFill>
                <a:latin typeface="Trebuchet MS" panose="020B0703020202090204" pitchFamily="34" charset="0"/>
              </a:rPr>
              <a:t>Creek Crossing</a:t>
            </a:r>
            <a:endParaRPr lang="en-IN" sz="600">
              <a:solidFill>
                <a:schemeClr val="tx1"/>
              </a:solidFill>
              <a:latin typeface="Trebuchet MS" panose="020B0703020202090204" pitchFamily="34" charset="0"/>
            </a:endParaRPr>
          </a:p>
        </p:txBody>
      </p:sp>
      <p:pic>
        <p:nvPicPr>
          <p:cNvPr id="35" name="Picture 34" descr="A diagram of a satellite&#10;&#10;Description automatically generated">
            <a:extLst>
              <a:ext uri="{FF2B5EF4-FFF2-40B4-BE49-F238E27FC236}">
                <a16:creationId xmlns:a16="http://schemas.microsoft.com/office/drawing/2014/main" id="{7821C3A2-D41F-2B11-A241-5396F3B8D13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5026" y="3465799"/>
            <a:ext cx="1897952" cy="963035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1B921454-FDD4-0198-301E-5C7F82DC06F8}"/>
              </a:ext>
            </a:extLst>
          </p:cNvPr>
          <p:cNvSpPr/>
          <p:nvPr/>
        </p:nvSpPr>
        <p:spPr>
          <a:xfrm>
            <a:off x="6109295" y="4067942"/>
            <a:ext cx="900000" cy="360000"/>
          </a:xfrm>
          <a:prstGeom prst="rect">
            <a:avLst/>
          </a:prstGeom>
          <a:solidFill>
            <a:srgbClr val="BED730"/>
          </a:solidFill>
          <a:ln w="190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>
                <a:solidFill>
                  <a:schemeClr val="tx1"/>
                </a:solidFill>
                <a:latin typeface="Trebuchet MS" panose="020B0703020202090204" pitchFamily="34" charset="0"/>
              </a:rPr>
              <a:t>Cable Landing Station</a:t>
            </a:r>
            <a:endParaRPr lang="en-IN" sz="800" b="1">
              <a:solidFill>
                <a:schemeClr val="tx1"/>
              </a:solidFill>
              <a:latin typeface="Trebuchet MS" panose="020B0703020202090204" pitchFamily="34" charset="0"/>
            </a:endParaRPr>
          </a:p>
        </p:txBody>
      </p:sp>
      <p:grpSp>
        <p:nvGrpSpPr>
          <p:cNvPr id="1101" name="Group 1100">
            <a:extLst>
              <a:ext uri="{FF2B5EF4-FFF2-40B4-BE49-F238E27FC236}">
                <a16:creationId xmlns:a16="http://schemas.microsoft.com/office/drawing/2014/main" id="{6072CC5E-41DF-000A-3A8D-7FEAD80C4A6C}"/>
              </a:ext>
            </a:extLst>
          </p:cNvPr>
          <p:cNvGrpSpPr/>
          <p:nvPr/>
        </p:nvGrpSpPr>
        <p:grpSpPr>
          <a:xfrm>
            <a:off x="5433468" y="987424"/>
            <a:ext cx="1811943" cy="3260518"/>
            <a:chOff x="5433468" y="987424"/>
            <a:chExt cx="1811943" cy="3260518"/>
          </a:xfrm>
        </p:grpSpPr>
        <p:cxnSp>
          <p:nvCxnSpPr>
            <p:cNvPr id="1029" name="Elbow Connector 1028">
              <a:extLst>
                <a:ext uri="{FF2B5EF4-FFF2-40B4-BE49-F238E27FC236}">
                  <a16:creationId xmlns:a16="http://schemas.microsoft.com/office/drawing/2014/main" id="{818A9D3C-93EF-29EB-66A7-719B0CBD0B6A}"/>
                </a:ext>
              </a:extLst>
            </p:cNvPr>
            <p:cNvCxnSpPr>
              <a:cxnSpLocks/>
              <a:endCxn id="18" idx="3"/>
            </p:cNvCxnSpPr>
            <p:nvPr/>
          </p:nvCxnSpPr>
          <p:spPr>
            <a:xfrm rot="10800000" flipV="1">
              <a:off x="5433468" y="3532120"/>
              <a:ext cx="1456755" cy="715822"/>
            </a:xfrm>
            <a:prstGeom prst="bentConnector3">
              <a:avLst>
                <a:gd name="adj1" fmla="val 56378"/>
              </a:avLst>
            </a:prstGeom>
            <a:ln w="19050">
              <a:solidFill>
                <a:srgbClr val="FFC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6" name="Straight Connector 1095">
              <a:extLst>
                <a:ext uri="{FF2B5EF4-FFF2-40B4-BE49-F238E27FC236}">
                  <a16:creationId xmlns:a16="http://schemas.microsoft.com/office/drawing/2014/main" id="{D00E14F4-5B64-CDA9-97D7-A59B7956083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890223" y="987424"/>
              <a:ext cx="355188" cy="2544696"/>
            </a:xfrm>
            <a:prstGeom prst="line">
              <a:avLst/>
            </a:prstGeom>
            <a:ln w="19050">
              <a:solidFill>
                <a:srgbClr val="FFC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8" name="Straight Arrow Connector 1097">
              <a:extLst>
                <a:ext uri="{FF2B5EF4-FFF2-40B4-BE49-F238E27FC236}">
                  <a16:creationId xmlns:a16="http://schemas.microsoft.com/office/drawing/2014/main" id="{947F7C4E-3090-F557-D757-9AD51266D7B7}"/>
                </a:ext>
              </a:extLst>
            </p:cNvPr>
            <p:cNvCxnSpPr>
              <a:cxnSpLocks/>
              <a:endCxn id="15" idx="3"/>
            </p:cNvCxnSpPr>
            <p:nvPr/>
          </p:nvCxnSpPr>
          <p:spPr>
            <a:xfrm flipH="1">
              <a:off x="6854943" y="1005166"/>
              <a:ext cx="390468" cy="0"/>
            </a:xfrm>
            <a:prstGeom prst="straightConnector1">
              <a:avLst/>
            </a:prstGeom>
            <a:ln w="19050">
              <a:solidFill>
                <a:srgbClr val="FFC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Rectangle 44">
            <a:extLst>
              <a:ext uri="{FF2B5EF4-FFF2-40B4-BE49-F238E27FC236}">
                <a16:creationId xmlns:a16="http://schemas.microsoft.com/office/drawing/2014/main" id="{DA6924D4-B9C8-5045-E8ED-9576D16F1971}"/>
              </a:ext>
            </a:extLst>
          </p:cNvPr>
          <p:cNvSpPr/>
          <p:nvPr/>
        </p:nvSpPr>
        <p:spPr>
          <a:xfrm>
            <a:off x="3059084" y="1628905"/>
            <a:ext cx="827628" cy="360000"/>
          </a:xfrm>
          <a:prstGeom prst="rect">
            <a:avLst/>
          </a:prstGeom>
          <a:solidFill>
            <a:srgbClr val="BED730"/>
          </a:solidFill>
          <a:ln w="190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>
                <a:solidFill>
                  <a:schemeClr val="tx1"/>
                </a:solidFill>
                <a:latin typeface="Trebuchet MS" panose="020B0703020202090204" pitchFamily="34" charset="0"/>
              </a:rPr>
              <a:t>To Sify NLD Network</a:t>
            </a:r>
            <a:endParaRPr lang="en-IN" sz="800" b="1">
              <a:solidFill>
                <a:schemeClr val="tx1"/>
              </a:solidFill>
              <a:latin typeface="Trebuchet MS" panose="020B070302020209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6171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>
            <a:extLst>
              <a:ext uri="{FF2B5EF4-FFF2-40B4-BE49-F238E27FC236}">
                <a16:creationId xmlns:a16="http://schemas.microsoft.com/office/drawing/2014/main" id="{17A1F92D-AD6B-A4ED-A180-41E7EB4A73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1256"/>
            <a:ext cx="9144000" cy="5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D24007B-9127-C0FE-8E8B-C6241B3DDD13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66">
              <a:defRPr/>
            </a:pPr>
            <a:endParaRPr lang="en-IN" sz="180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8E32C9A-3950-1E5A-5BBD-4D42C3F39A21}"/>
              </a:ext>
            </a:extLst>
          </p:cNvPr>
          <p:cNvSpPr txBox="1"/>
          <p:nvPr/>
        </p:nvSpPr>
        <p:spPr>
          <a:xfrm>
            <a:off x="1767118" y="4093804"/>
            <a:ext cx="5700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66">
              <a:spcAft>
                <a:spcPts val="600"/>
              </a:spcAft>
              <a:defRPr/>
            </a:pPr>
            <a:r>
              <a:rPr lang="en-IN" sz="2800">
                <a:solidFill>
                  <a:prstClr val="white"/>
                </a:solidFill>
                <a:latin typeface="Trebuchet MS" panose="020B0603020202020204" pitchFamily="34" charset="0"/>
              </a:rPr>
              <a:t>Thank You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330A5927-F0A3-9D94-3524-6ACA9E6F517A}"/>
              </a:ext>
            </a:extLst>
          </p:cNvPr>
          <p:cNvGrpSpPr/>
          <p:nvPr/>
        </p:nvGrpSpPr>
        <p:grpSpPr>
          <a:xfrm>
            <a:off x="1718134" y="1136586"/>
            <a:ext cx="5732705" cy="948743"/>
            <a:chOff x="323850" y="2753261"/>
            <a:chExt cx="8496300" cy="1406110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CAB60B1-3325-27EA-2F3F-BEC7F0EF10AC}"/>
                </a:ext>
              </a:extLst>
            </p:cNvPr>
            <p:cNvSpPr txBox="1"/>
            <p:nvPr/>
          </p:nvSpPr>
          <p:spPr>
            <a:xfrm>
              <a:off x="323850" y="2753261"/>
              <a:ext cx="8496300" cy="10491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766">
                <a:defRPr/>
              </a:pPr>
              <a:r>
                <a:rPr lang="en-US" sz="4000" b="1">
                  <a:solidFill>
                    <a:srgbClr val="BED730"/>
                  </a:solidFill>
                  <a:latin typeface="Trebuchet MS"/>
                </a:rPr>
                <a:t>Tried  Tested  Trusted</a:t>
              </a:r>
              <a:endParaRPr lang="en-IN" sz="4000" b="1">
                <a:solidFill>
                  <a:srgbClr val="BED730"/>
                </a:solidFill>
                <a:latin typeface="Trebuchet MS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D198489-A54F-9DE7-3B74-4C2422284570}"/>
                </a:ext>
              </a:extLst>
            </p:cNvPr>
            <p:cNvSpPr txBox="1"/>
            <p:nvPr/>
          </p:nvSpPr>
          <p:spPr>
            <a:xfrm>
              <a:off x="489373" y="3657608"/>
              <a:ext cx="8330777" cy="501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766">
                <a:defRPr/>
              </a:pPr>
              <a:r>
                <a:rPr lang="en-US" sz="1600" b="1">
                  <a:solidFill>
                    <a:prstClr val="white"/>
                  </a:solidFill>
                  <a:latin typeface="Trebuchet MS"/>
                </a:rPr>
                <a:t>Your digital infrastructure partner for over 25 years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2418B5EA-73D3-1DFE-E9AB-2C0724B83566}"/>
                </a:ext>
              </a:extLst>
            </p:cNvPr>
            <p:cNvSpPr/>
            <p:nvPr/>
          </p:nvSpPr>
          <p:spPr>
            <a:xfrm>
              <a:off x="2289846" y="3451067"/>
              <a:ext cx="113113" cy="1088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66">
                <a:defRPr/>
              </a:pPr>
              <a:endParaRPr lang="en-IN" sz="1013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9BCC286C-0C55-6539-0A6A-16706C54AE86}"/>
                </a:ext>
              </a:extLst>
            </p:cNvPr>
            <p:cNvSpPr/>
            <p:nvPr/>
          </p:nvSpPr>
          <p:spPr>
            <a:xfrm>
              <a:off x="5027976" y="3451067"/>
              <a:ext cx="113113" cy="1088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66">
                <a:defRPr/>
              </a:pPr>
              <a:endParaRPr lang="en-IN" sz="1013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7A024D9-4A9D-9349-7CF1-DFEFE490C776}"/>
                </a:ext>
              </a:extLst>
            </p:cNvPr>
            <p:cNvSpPr/>
            <p:nvPr/>
          </p:nvSpPr>
          <p:spPr>
            <a:xfrm>
              <a:off x="8128425" y="3451067"/>
              <a:ext cx="113113" cy="1088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66">
                <a:defRPr/>
              </a:pPr>
              <a:endParaRPr lang="en-IN" sz="1013">
                <a:solidFill>
                  <a:prstClr val="white"/>
                </a:solidFill>
                <a:latin typeface="Trebuchet MS"/>
              </a:endParaRPr>
            </a:p>
          </p:txBody>
        </p:sp>
      </p:grpSp>
      <p:pic>
        <p:nvPicPr>
          <p:cNvPr id="37" name="Picture 2" descr="Image result for sify logo">
            <a:extLst>
              <a:ext uri="{FF2B5EF4-FFF2-40B4-BE49-F238E27FC236}">
                <a16:creationId xmlns:a16="http://schemas.microsoft.com/office/drawing/2014/main" id="{EC67CE75-B098-BA2C-AEB6-ED420B2DF3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91" y="234502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2" name="Group 41">
            <a:extLst>
              <a:ext uri="{FF2B5EF4-FFF2-40B4-BE49-F238E27FC236}">
                <a16:creationId xmlns:a16="http://schemas.microsoft.com/office/drawing/2014/main" id="{2172AB10-2064-77EC-B5AD-6A162D606387}"/>
              </a:ext>
            </a:extLst>
          </p:cNvPr>
          <p:cNvGrpSpPr/>
          <p:nvPr/>
        </p:nvGrpSpPr>
        <p:grpSpPr>
          <a:xfrm>
            <a:off x="483929" y="2565720"/>
            <a:ext cx="945000" cy="894286"/>
            <a:chOff x="444173" y="2556318"/>
            <a:chExt cx="945000" cy="894286"/>
          </a:xfrm>
        </p:grpSpPr>
        <p:sp>
          <p:nvSpPr>
            <p:cNvPr id="7" name="Flowchart: Connector 3">
              <a:extLst>
                <a:ext uri="{FF2B5EF4-FFF2-40B4-BE49-F238E27FC236}">
                  <a16:creationId xmlns:a16="http://schemas.microsoft.com/office/drawing/2014/main" id="{B6DDA099-8BEE-BB84-2E44-A57A4A328DF9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648960" y="2556318"/>
              <a:ext cx="535427" cy="535427"/>
            </a:xfrm>
            <a:prstGeom prst="flowChartConnector">
              <a:avLst/>
            </a:prstGeom>
            <a:solidFill>
              <a:srgbClr val="BED730"/>
            </a:solidFill>
            <a:ln w="3175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299">
                <a:defRPr/>
              </a:pPr>
              <a:endParaRPr lang="en-IN" sz="1013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C9D187E-BE58-D3C3-D950-8587F89C002E}"/>
                </a:ext>
              </a:extLst>
            </p:cNvPr>
            <p:cNvSpPr txBox="1"/>
            <p:nvPr/>
          </p:nvSpPr>
          <p:spPr>
            <a:xfrm>
              <a:off x="444173" y="3127439"/>
              <a:ext cx="94500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>
                <a:defRPr/>
              </a:pPr>
              <a:r>
                <a:rPr lang="en-IN" sz="750">
                  <a:solidFill>
                    <a:prstClr val="white"/>
                  </a:solidFill>
                  <a:latin typeface="TheSansOffice" panose="020B0503040302060204"/>
                </a:rPr>
                <a:t>Network</a:t>
              </a:r>
            </a:p>
            <a:p>
              <a:pPr algn="ctr" defTabSz="685783">
                <a:defRPr/>
              </a:pPr>
              <a:r>
                <a:rPr lang="en-IN" sz="750">
                  <a:solidFill>
                    <a:prstClr val="white"/>
                  </a:solidFill>
                  <a:latin typeface="TheSansOffice" panose="020B0503040302060204"/>
                </a:rPr>
                <a:t>Infra Services</a:t>
              </a:r>
              <a:endParaRPr lang="en-US" sz="750">
                <a:solidFill>
                  <a:prstClr val="white"/>
                </a:solidFill>
                <a:latin typeface="TheSansOffice" panose="020B0503040302060204"/>
              </a:endParaRPr>
            </a:p>
          </p:txBody>
        </p:sp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DD6C9173-E925-B8E8-EAEA-29D72BEF225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68540" y="2664164"/>
              <a:ext cx="296267" cy="334642"/>
            </a:xfrm>
            <a:prstGeom prst="rect">
              <a:avLst/>
            </a:prstGeom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7DA2BBF5-3296-7BEC-AAA1-4B5BC250F0C2}"/>
              </a:ext>
            </a:extLst>
          </p:cNvPr>
          <p:cNvGrpSpPr/>
          <p:nvPr/>
        </p:nvGrpSpPr>
        <p:grpSpPr>
          <a:xfrm>
            <a:off x="5656784" y="2565722"/>
            <a:ext cx="945000" cy="886833"/>
            <a:chOff x="5726469" y="2563772"/>
            <a:chExt cx="945000" cy="886832"/>
          </a:xfrm>
        </p:grpSpPr>
        <p:sp>
          <p:nvSpPr>
            <p:cNvPr id="17" name="Flowchart: Connector 19">
              <a:extLst>
                <a:ext uri="{FF2B5EF4-FFF2-40B4-BE49-F238E27FC236}">
                  <a16:creationId xmlns:a16="http://schemas.microsoft.com/office/drawing/2014/main" id="{1E6BA7D2-269F-8266-37AB-2B4DB75D4CAC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5931256" y="2563772"/>
              <a:ext cx="535427" cy="535427"/>
            </a:xfrm>
            <a:prstGeom prst="flowChartConnector">
              <a:avLst/>
            </a:prstGeom>
            <a:solidFill>
              <a:srgbClr val="BED730"/>
            </a:solidFill>
            <a:ln w="3175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299">
                <a:defRPr/>
              </a:pPr>
              <a:endParaRPr lang="en-IN" sz="1013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B265CCB-1060-75F6-747E-4D3AC4AC5B5E}"/>
                </a:ext>
              </a:extLst>
            </p:cNvPr>
            <p:cNvSpPr txBox="1"/>
            <p:nvPr/>
          </p:nvSpPr>
          <p:spPr>
            <a:xfrm>
              <a:off x="5726469" y="3127439"/>
              <a:ext cx="94500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>
                <a:defRPr/>
              </a:pPr>
              <a:r>
                <a:rPr lang="en-IN" sz="750">
                  <a:solidFill>
                    <a:prstClr val="white"/>
                  </a:solidFill>
                  <a:latin typeface="TheSansOffice" panose="020B0503040302060204"/>
                </a:rPr>
                <a:t>Digital Apps</a:t>
              </a:r>
            </a:p>
            <a:p>
              <a:pPr algn="ctr" defTabSz="685783">
                <a:defRPr/>
              </a:pPr>
              <a:r>
                <a:rPr lang="en-IN" sz="750">
                  <a:solidFill>
                    <a:prstClr val="white"/>
                  </a:solidFill>
                  <a:latin typeface="TheSansOffice" panose="020B0503040302060204"/>
                </a:rPr>
                <a:t>Managed Services</a:t>
              </a:r>
              <a:endParaRPr lang="en-US" sz="750">
                <a:solidFill>
                  <a:prstClr val="white"/>
                </a:solidFill>
                <a:latin typeface="TheSansOffice" panose="020B0503040302060204"/>
              </a:endParaRPr>
            </a:p>
          </p:txBody>
        </p:sp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8DEBFA4B-A71C-2F7B-B8CB-215CB2F7A61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032617" y="2671618"/>
              <a:ext cx="332707" cy="334642"/>
            </a:xfrm>
            <a:prstGeom prst="rect">
              <a:avLst/>
            </a:prstGeom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2A696BCE-DD40-9C3B-EDCB-8A47889FC960}"/>
              </a:ext>
            </a:extLst>
          </p:cNvPr>
          <p:cNvGrpSpPr/>
          <p:nvPr/>
        </p:nvGrpSpPr>
        <p:grpSpPr>
          <a:xfrm>
            <a:off x="6691355" y="2565722"/>
            <a:ext cx="945000" cy="886833"/>
            <a:chOff x="6784264" y="2563771"/>
            <a:chExt cx="945000" cy="886833"/>
          </a:xfrm>
        </p:grpSpPr>
        <p:sp>
          <p:nvSpPr>
            <p:cNvPr id="19" name="Flowchart: Connector 21">
              <a:extLst>
                <a:ext uri="{FF2B5EF4-FFF2-40B4-BE49-F238E27FC236}">
                  <a16:creationId xmlns:a16="http://schemas.microsoft.com/office/drawing/2014/main" id="{A1D0A54F-5C45-9EED-1439-01FD150A8D0E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6989051" y="2563771"/>
              <a:ext cx="535427" cy="535427"/>
            </a:xfrm>
            <a:prstGeom prst="flowChartConnector">
              <a:avLst/>
            </a:prstGeom>
            <a:solidFill>
              <a:srgbClr val="BED730"/>
            </a:solidFill>
            <a:ln w="3175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299">
                <a:defRPr/>
              </a:pPr>
              <a:endParaRPr lang="en-IN" sz="1013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F7647D1-76A1-EA24-D385-0B6FA2E95AF7}"/>
                </a:ext>
              </a:extLst>
            </p:cNvPr>
            <p:cNvSpPr txBox="1"/>
            <p:nvPr/>
          </p:nvSpPr>
          <p:spPr>
            <a:xfrm>
              <a:off x="6784264" y="3127439"/>
              <a:ext cx="94500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>
                <a:defRPr/>
              </a:pPr>
              <a:r>
                <a:rPr lang="en-IN" sz="750">
                  <a:solidFill>
                    <a:prstClr val="white"/>
                  </a:solidFill>
                  <a:latin typeface="TheSansOffice" panose="020B0503040302060204"/>
                </a:rPr>
                <a:t>Industry Apps</a:t>
              </a:r>
            </a:p>
            <a:p>
              <a:pPr algn="ctr" defTabSz="685783">
                <a:defRPr/>
              </a:pPr>
              <a:r>
                <a:rPr lang="en-IN" sz="750">
                  <a:solidFill>
                    <a:prstClr val="white"/>
                  </a:solidFill>
                  <a:latin typeface="TheSansOffice" panose="020B0503040302060204"/>
                </a:rPr>
                <a:t>Managed Services</a:t>
              </a:r>
              <a:endParaRPr lang="en-US" sz="750">
                <a:solidFill>
                  <a:prstClr val="white"/>
                </a:solidFill>
                <a:latin typeface="TheSansOffice" panose="020B0503040302060204"/>
              </a:endParaRPr>
            </a:p>
          </p:txBody>
        </p:sp>
        <p:pic>
          <p:nvPicPr>
            <p:cNvPr id="27" name="Picture 26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7DE3FCA9-2F98-1C63-BD50-BA65C2F05D2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54416" y="2686424"/>
              <a:ext cx="404697" cy="346379"/>
            </a:xfrm>
            <a:prstGeom prst="rect">
              <a:avLst/>
            </a:prstGeom>
          </p:spPr>
        </p:pic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B161EA61-BEEF-5EA9-48A3-9C469BA043A2}"/>
              </a:ext>
            </a:extLst>
          </p:cNvPr>
          <p:cNvGrpSpPr/>
          <p:nvPr/>
        </p:nvGrpSpPr>
        <p:grpSpPr>
          <a:xfrm>
            <a:off x="4622213" y="2565720"/>
            <a:ext cx="945000" cy="892360"/>
            <a:chOff x="4675343" y="2558244"/>
            <a:chExt cx="945000" cy="892360"/>
          </a:xfrm>
        </p:grpSpPr>
        <p:sp>
          <p:nvSpPr>
            <p:cNvPr id="13" name="Flowchart: Connector 13">
              <a:extLst>
                <a:ext uri="{FF2B5EF4-FFF2-40B4-BE49-F238E27FC236}">
                  <a16:creationId xmlns:a16="http://schemas.microsoft.com/office/drawing/2014/main" id="{60CF8CE0-C886-9125-545B-024F154502A9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4880130" y="2558244"/>
              <a:ext cx="535427" cy="535427"/>
            </a:xfrm>
            <a:prstGeom prst="flowChartConnector">
              <a:avLst/>
            </a:prstGeom>
            <a:solidFill>
              <a:srgbClr val="BED730"/>
            </a:solidFill>
            <a:ln w="3175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299">
                <a:defRPr/>
              </a:pPr>
              <a:endParaRPr lang="en-IN" sz="1013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56F55AB-1E6E-D050-40F0-751A6A94EC1B}"/>
                </a:ext>
              </a:extLst>
            </p:cNvPr>
            <p:cNvSpPr txBox="1"/>
            <p:nvPr/>
          </p:nvSpPr>
          <p:spPr>
            <a:xfrm>
              <a:off x="4675343" y="3127439"/>
              <a:ext cx="94500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>
                <a:defRPr/>
              </a:pPr>
              <a:r>
                <a:rPr lang="en-IN" sz="750">
                  <a:solidFill>
                    <a:prstClr val="white"/>
                  </a:solidFill>
                  <a:latin typeface="TheSansOffice" panose="020B0503040302060204"/>
                </a:rPr>
                <a:t>Cloud &amp; IT</a:t>
              </a:r>
            </a:p>
            <a:p>
              <a:pPr algn="ctr" defTabSz="685783">
                <a:defRPr/>
              </a:pPr>
              <a:r>
                <a:rPr lang="en-IN" sz="750">
                  <a:solidFill>
                    <a:prstClr val="white"/>
                  </a:solidFill>
                  <a:latin typeface="TheSansOffice" panose="020B0503040302060204"/>
                </a:rPr>
                <a:t>Managed Services</a:t>
              </a:r>
              <a:endParaRPr lang="en-US" sz="750">
                <a:solidFill>
                  <a:prstClr val="white"/>
                </a:solidFill>
                <a:latin typeface="TheSansOffice" panose="020B0503040302060204"/>
              </a:endParaRPr>
            </a:p>
          </p:txBody>
        </p:sp>
        <p:pic>
          <p:nvPicPr>
            <p:cNvPr id="29" name="Picture 28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F9D569C8-7CA3-2DA2-28A0-0320D560644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55648" y="2648839"/>
              <a:ext cx="384392" cy="369318"/>
            </a:xfrm>
            <a:prstGeom prst="rect">
              <a:avLst/>
            </a:prstGeom>
          </p:spPr>
        </p:pic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A94A6B21-06EE-0C61-C912-530259C05D1B}"/>
              </a:ext>
            </a:extLst>
          </p:cNvPr>
          <p:cNvGrpSpPr/>
          <p:nvPr/>
        </p:nvGrpSpPr>
        <p:grpSpPr>
          <a:xfrm>
            <a:off x="2553071" y="2565723"/>
            <a:ext cx="945000" cy="879378"/>
            <a:chOff x="2568712" y="2571226"/>
            <a:chExt cx="945000" cy="879378"/>
          </a:xfrm>
        </p:grpSpPr>
        <p:sp>
          <p:nvSpPr>
            <p:cNvPr id="9" name="Flowchart: Connector 7">
              <a:extLst>
                <a:ext uri="{FF2B5EF4-FFF2-40B4-BE49-F238E27FC236}">
                  <a16:creationId xmlns:a16="http://schemas.microsoft.com/office/drawing/2014/main" id="{74F58237-A978-E081-987A-A2BB03A2ABE7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2773498" y="2571226"/>
              <a:ext cx="535427" cy="535427"/>
            </a:xfrm>
            <a:prstGeom prst="flowChartConnector">
              <a:avLst/>
            </a:prstGeom>
            <a:solidFill>
              <a:srgbClr val="BED730"/>
            </a:solidFill>
            <a:ln w="3175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299">
                <a:defRPr/>
              </a:pPr>
              <a:endParaRPr lang="en-IN" sz="1013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60831A9-B8C8-4D2B-C1B5-3E6FD55410E8}"/>
                </a:ext>
              </a:extLst>
            </p:cNvPr>
            <p:cNvSpPr txBox="1"/>
            <p:nvPr/>
          </p:nvSpPr>
          <p:spPr>
            <a:xfrm>
              <a:off x="2568712" y="3127439"/>
              <a:ext cx="94500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>
                <a:defRPr/>
              </a:pPr>
              <a:r>
                <a:rPr lang="pt-BR" sz="750">
                  <a:solidFill>
                    <a:prstClr val="white"/>
                  </a:solidFill>
                  <a:latin typeface="TheSansOffice" panose="020B0503040302060204"/>
                </a:rPr>
                <a:t>Data Center</a:t>
              </a:r>
            </a:p>
            <a:p>
              <a:pPr algn="ctr" defTabSz="685783">
                <a:defRPr/>
              </a:pPr>
              <a:r>
                <a:rPr lang="pt-BR" sz="750">
                  <a:solidFill>
                    <a:prstClr val="white"/>
                  </a:solidFill>
                  <a:latin typeface="TheSansOffice" panose="020B0503040302060204"/>
                </a:rPr>
                <a:t>Colo Services</a:t>
              </a:r>
              <a:endParaRPr lang="en-US" sz="750">
                <a:solidFill>
                  <a:prstClr val="white"/>
                </a:solidFill>
                <a:latin typeface="TheSansOffice" panose="020B0503040302060204"/>
              </a:endParaRPr>
            </a:p>
          </p:txBody>
        </p:sp>
        <p:pic>
          <p:nvPicPr>
            <p:cNvPr id="30" name="Picture 29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89E55E8B-806B-EC65-A0F1-C0A91EC08D0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70180" y="2639048"/>
              <a:ext cx="342065" cy="356621"/>
            </a:xfrm>
            <a:prstGeom prst="rect">
              <a:avLst/>
            </a:prstGeom>
          </p:spPr>
        </p:pic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C1240F7B-D242-AD24-D938-010189C2EE9B}"/>
              </a:ext>
            </a:extLst>
          </p:cNvPr>
          <p:cNvGrpSpPr/>
          <p:nvPr/>
        </p:nvGrpSpPr>
        <p:grpSpPr>
          <a:xfrm>
            <a:off x="3587642" y="2565720"/>
            <a:ext cx="945000" cy="892360"/>
            <a:chOff x="4099500" y="2558244"/>
            <a:chExt cx="945000" cy="892360"/>
          </a:xfrm>
        </p:grpSpPr>
        <p:sp>
          <p:nvSpPr>
            <p:cNvPr id="25" name="Flowchart: Connector 43">
              <a:extLst>
                <a:ext uri="{FF2B5EF4-FFF2-40B4-BE49-F238E27FC236}">
                  <a16:creationId xmlns:a16="http://schemas.microsoft.com/office/drawing/2014/main" id="{D62CC28D-5A88-3B65-18A9-47E447ECBB32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4304287" y="2558244"/>
              <a:ext cx="535427" cy="535427"/>
            </a:xfrm>
            <a:prstGeom prst="flowChartConnector">
              <a:avLst/>
            </a:prstGeom>
            <a:solidFill>
              <a:srgbClr val="BED730"/>
            </a:solidFill>
            <a:ln w="3175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299">
                <a:defRPr/>
              </a:pPr>
              <a:endParaRPr lang="en-IN" sz="1013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D66FB86-314A-B782-D769-C1E8F62EC723}"/>
                </a:ext>
              </a:extLst>
            </p:cNvPr>
            <p:cNvSpPr txBox="1"/>
            <p:nvPr/>
          </p:nvSpPr>
          <p:spPr>
            <a:xfrm>
              <a:off x="4099500" y="3127439"/>
              <a:ext cx="94500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>
                <a:defRPr/>
              </a:pPr>
              <a:r>
                <a:rPr lang="en-IN" sz="750">
                  <a:solidFill>
                    <a:prstClr val="white"/>
                  </a:solidFill>
                  <a:latin typeface="TheSansOffice" panose="020B0503040302060204"/>
                </a:rPr>
                <a:t>CloudInfinit</a:t>
              </a:r>
            </a:p>
            <a:p>
              <a:pPr algn="ctr" defTabSz="685783">
                <a:defRPr/>
              </a:pPr>
              <a:r>
                <a:rPr lang="en-IN" sz="750">
                  <a:solidFill>
                    <a:prstClr val="white"/>
                  </a:solidFill>
                  <a:latin typeface="TheSansOffice" panose="020B0503040302060204"/>
                </a:rPr>
                <a:t>Ent. Cloud Infra</a:t>
              </a:r>
              <a:endParaRPr lang="en-US" sz="750">
                <a:solidFill>
                  <a:prstClr val="white"/>
                </a:solidFill>
                <a:latin typeface="TheSansOffice" panose="020B0503040302060204"/>
              </a:endParaRPr>
            </a:p>
          </p:txBody>
        </p: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9185BF58-EB01-1F36-4E40-BBBD041842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harpenSoften amount="-50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369911" y="2688163"/>
              <a:ext cx="404178" cy="254943"/>
            </a:xfrm>
            <a:prstGeom prst="rect">
              <a:avLst/>
            </a:prstGeom>
          </p:spPr>
        </p:pic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8CF1548-6C19-20C9-32FE-3A32C9EF182F}"/>
              </a:ext>
            </a:extLst>
          </p:cNvPr>
          <p:cNvGrpSpPr/>
          <p:nvPr/>
        </p:nvGrpSpPr>
        <p:grpSpPr>
          <a:xfrm>
            <a:off x="1518500" y="2565720"/>
            <a:ext cx="945000" cy="869614"/>
            <a:chOff x="1508631" y="2580990"/>
            <a:chExt cx="945000" cy="869614"/>
          </a:xfrm>
        </p:grpSpPr>
        <p:sp>
          <p:nvSpPr>
            <p:cNvPr id="6" name="Flowchart: Connector 11">
              <a:extLst>
                <a:ext uri="{FF2B5EF4-FFF2-40B4-BE49-F238E27FC236}">
                  <a16:creationId xmlns:a16="http://schemas.microsoft.com/office/drawing/2014/main" id="{E72D2A5C-A44C-AA19-F472-418C1B4E5333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1713418" y="2580990"/>
              <a:ext cx="535427" cy="535427"/>
            </a:xfrm>
            <a:prstGeom prst="flowChartConnector">
              <a:avLst/>
            </a:prstGeom>
            <a:solidFill>
              <a:srgbClr val="BED730"/>
            </a:solidFill>
            <a:ln w="3175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299">
                <a:defRPr/>
              </a:pPr>
              <a:endParaRPr lang="en-IN" sz="1013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15075E7D-EE06-B640-FC4E-B6592E6A0A4E}"/>
                </a:ext>
              </a:extLst>
            </p:cNvPr>
            <p:cNvSpPr txBox="1"/>
            <p:nvPr/>
          </p:nvSpPr>
          <p:spPr>
            <a:xfrm>
              <a:off x="1508631" y="3127439"/>
              <a:ext cx="94500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>
                <a:defRPr/>
              </a:pPr>
              <a:r>
                <a:rPr lang="en-IN" sz="750">
                  <a:solidFill>
                    <a:prstClr val="white"/>
                  </a:solidFill>
                  <a:latin typeface="TheSansOffice" panose="020B0503040302060204"/>
                </a:rPr>
                <a:t>Network Digital </a:t>
              </a:r>
            </a:p>
            <a:p>
              <a:pPr algn="ctr" defTabSz="685783">
                <a:defRPr/>
              </a:pPr>
              <a:r>
                <a:rPr lang="en-IN" sz="750">
                  <a:solidFill>
                    <a:prstClr val="white"/>
                  </a:solidFill>
                  <a:latin typeface="TheSansOffice" panose="020B0503040302060204"/>
                </a:rPr>
                <a:t>Managed Services</a:t>
              </a:r>
              <a:endParaRPr lang="en-US" sz="750">
                <a:solidFill>
                  <a:prstClr val="white"/>
                </a:solidFill>
                <a:latin typeface="TheSansOffice" panose="020B0503040302060204"/>
              </a:endParaRPr>
            </a:p>
          </p:txBody>
        </p:sp>
        <p:pic>
          <p:nvPicPr>
            <p:cNvPr id="38" name="Graphic 37">
              <a:extLst>
                <a:ext uri="{FF2B5EF4-FFF2-40B4-BE49-F238E27FC236}">
                  <a16:creationId xmlns:a16="http://schemas.microsoft.com/office/drawing/2014/main" id="{0CD0ADC3-22CF-23AB-5FB3-818F9FB59CB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1776109" y="2665997"/>
              <a:ext cx="410045" cy="374389"/>
            </a:xfrm>
            <a:prstGeom prst="rect">
              <a:avLst/>
            </a:prstGeom>
          </p:spPr>
        </p:pic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CFCCD0EF-B7F8-8C8F-3127-BDF1B71AAFBB}"/>
              </a:ext>
            </a:extLst>
          </p:cNvPr>
          <p:cNvGrpSpPr/>
          <p:nvPr/>
        </p:nvGrpSpPr>
        <p:grpSpPr>
          <a:xfrm>
            <a:off x="7725925" y="2565720"/>
            <a:ext cx="945000" cy="862162"/>
            <a:chOff x="7837240" y="2588442"/>
            <a:chExt cx="945000" cy="862162"/>
          </a:xfrm>
        </p:grpSpPr>
        <p:sp>
          <p:nvSpPr>
            <p:cNvPr id="39" name="Flowchart: Connector 15">
              <a:extLst>
                <a:ext uri="{FF2B5EF4-FFF2-40B4-BE49-F238E27FC236}">
                  <a16:creationId xmlns:a16="http://schemas.microsoft.com/office/drawing/2014/main" id="{EF5804E3-F30F-9533-8F76-8160B0C28DB8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8042026" y="2588442"/>
              <a:ext cx="535427" cy="535427"/>
            </a:xfrm>
            <a:prstGeom prst="flowChartConnector">
              <a:avLst/>
            </a:prstGeom>
            <a:solidFill>
              <a:srgbClr val="BED730"/>
            </a:solidFill>
            <a:ln w="3175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299">
                <a:defRPr/>
              </a:pPr>
              <a:endParaRPr lang="en-IN" sz="1013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3808E0DD-D43B-C955-C1A4-7F33670D93AE}"/>
                </a:ext>
              </a:extLst>
            </p:cNvPr>
            <p:cNvSpPr txBox="1"/>
            <p:nvPr/>
          </p:nvSpPr>
          <p:spPr>
            <a:xfrm>
              <a:off x="7837240" y="3127439"/>
              <a:ext cx="94500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>
                <a:defRPr/>
              </a:pPr>
              <a:r>
                <a:rPr lang="en-IN" sz="750">
                  <a:solidFill>
                    <a:prstClr val="white"/>
                  </a:solidFill>
                  <a:latin typeface="TheSansOffice" panose="020B0503040302060204"/>
                </a:rPr>
                <a:t>Security </a:t>
              </a:r>
            </a:p>
            <a:p>
              <a:pPr algn="ctr" defTabSz="685783">
                <a:defRPr/>
              </a:pPr>
              <a:r>
                <a:rPr lang="en-IN" sz="750">
                  <a:solidFill>
                    <a:prstClr val="white"/>
                  </a:solidFill>
                  <a:latin typeface="TheSansOffice" panose="020B0503040302060204"/>
                </a:rPr>
                <a:t>Managed Services</a:t>
              </a:r>
              <a:endParaRPr lang="en-US" sz="750">
                <a:solidFill>
                  <a:prstClr val="white"/>
                </a:solidFill>
                <a:latin typeface="TheSansOffice" panose="020B0503040302060204"/>
              </a:endParaRPr>
            </a:p>
          </p:txBody>
        </p:sp>
        <p:pic>
          <p:nvPicPr>
            <p:cNvPr id="41" name="Graphic 40">
              <a:extLst>
                <a:ext uri="{FF2B5EF4-FFF2-40B4-BE49-F238E27FC236}">
                  <a16:creationId xmlns:a16="http://schemas.microsoft.com/office/drawing/2014/main" id="{1DD9D8F3-3354-E27C-DEA2-C96D393F70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8184046" y="2703288"/>
              <a:ext cx="251389" cy="334642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04E456D-A8A5-0276-9DAF-E12CFE60786F}"/>
              </a:ext>
            </a:extLst>
          </p:cNvPr>
          <p:cNvGrpSpPr/>
          <p:nvPr/>
        </p:nvGrpSpPr>
        <p:grpSpPr>
          <a:xfrm>
            <a:off x="2134372" y="363096"/>
            <a:ext cx="5003619" cy="825971"/>
            <a:chOff x="3223210" y="471004"/>
            <a:chExt cx="6671491" cy="1101294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272ADBCF-877A-A032-CB7B-DD0A8EA47B0F}"/>
                </a:ext>
              </a:extLst>
            </p:cNvPr>
            <p:cNvGrpSpPr/>
            <p:nvPr/>
          </p:nvGrpSpPr>
          <p:grpSpPr>
            <a:xfrm>
              <a:off x="3223210" y="476221"/>
              <a:ext cx="6671491" cy="940804"/>
              <a:chOff x="3043447" y="307145"/>
              <a:chExt cx="5003617" cy="705603"/>
            </a:xfrm>
          </p:grpSpPr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C40C3085-C98C-4490-F3E1-60989DBD82C8}"/>
                  </a:ext>
                </a:extLst>
              </p:cNvPr>
              <p:cNvSpPr txBox="1"/>
              <p:nvPr/>
            </p:nvSpPr>
            <p:spPr>
              <a:xfrm>
                <a:off x="3043447" y="674194"/>
                <a:ext cx="98102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457189"/>
                <a:r>
                  <a:rPr lang="en-US" sz="800">
                    <a:solidFill>
                      <a:prstClr val="white"/>
                    </a:solidFill>
                    <a:latin typeface="Trebuchet MS"/>
                  </a:rPr>
                  <a:t>Award for Sustainability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4BDC3DD2-F5C8-7CC2-B40E-5AB7B192C698}"/>
                  </a:ext>
                </a:extLst>
              </p:cNvPr>
              <p:cNvSpPr txBox="1"/>
              <p:nvPr/>
            </p:nvSpPr>
            <p:spPr>
              <a:xfrm>
                <a:off x="4138580" y="674194"/>
                <a:ext cx="86784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457189"/>
                <a:r>
                  <a:rPr lang="en-US" sz="800">
                    <a:solidFill>
                      <a:prstClr val="white"/>
                    </a:solidFill>
                    <a:latin typeface="Trebuchet MS"/>
                  </a:rPr>
                  <a:t>Innovation in Data Center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8FA783B9-1ABB-2365-8B9D-CC85D219BAD5}"/>
                  </a:ext>
                </a:extLst>
              </p:cNvPr>
              <p:cNvSpPr txBox="1"/>
              <p:nvPr/>
            </p:nvSpPr>
            <p:spPr>
              <a:xfrm>
                <a:off x="6112195" y="646937"/>
                <a:ext cx="106189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457189"/>
                <a:r>
                  <a:rPr lang="en-US" sz="800">
                    <a:solidFill>
                      <a:prstClr val="white"/>
                    </a:solidFill>
                    <a:latin typeface="Trebuchet MS"/>
                  </a:rPr>
                  <a:t>Best in </a:t>
                </a:r>
              </a:p>
              <a:p>
                <a:pPr algn="ctr" defTabSz="457189"/>
                <a:r>
                  <a:rPr lang="en-US" sz="800">
                    <a:solidFill>
                      <a:prstClr val="white"/>
                    </a:solidFill>
                    <a:latin typeface="Trebuchet MS"/>
                  </a:rPr>
                  <a:t>Services Industry</a:t>
                </a:r>
              </a:p>
            </p:txBody>
          </p:sp>
          <p:pic>
            <p:nvPicPr>
              <p:cNvPr id="45" name="Picture 44" descr="A logo with a sun&#10;&#10;Description automatically generated">
                <a:extLst>
                  <a:ext uri="{FF2B5EF4-FFF2-40B4-BE49-F238E27FC236}">
                    <a16:creationId xmlns:a16="http://schemas.microsoft.com/office/drawing/2014/main" id="{E0ACB252-53EC-8845-34D4-BCC3DFD202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242994" y="340439"/>
                <a:ext cx="659013" cy="309942"/>
              </a:xfrm>
              <a:prstGeom prst="rect">
                <a:avLst/>
              </a:prstGeom>
            </p:spPr>
          </p:pic>
          <p:pic>
            <p:nvPicPr>
              <p:cNvPr id="52" name="Picture 51" descr="A blue and black logo&#10;&#10;Description automatically generated">
                <a:extLst>
                  <a:ext uri="{FF2B5EF4-FFF2-40B4-BE49-F238E27FC236}">
                    <a16:creationId xmlns:a16="http://schemas.microsoft.com/office/drawing/2014/main" id="{61F6B167-7B12-75BE-BFAB-BE496966FB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 cstate="email">
                <a:extLst>
                  <a:ext uri="{BEBA8EAE-BF5A-486C-A8C5-ECC9F3942E4B}">
                    <a14:imgProps xmlns:a14="http://schemas.microsoft.com/office/drawing/2010/main">
                      <a14:imgLayer r:embed="rId19">
                        <a14:imgEffect>
                          <a14:brightnessContrast bright="100000" contras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39438" y="307145"/>
                <a:ext cx="434385" cy="320776"/>
              </a:xfrm>
              <a:prstGeom prst="rect">
                <a:avLst/>
              </a:prstGeom>
            </p:spPr>
          </p:pic>
          <p:pic>
            <p:nvPicPr>
              <p:cNvPr id="53" name="Picture 52" descr="A red white and blue sign&#10;&#10;Description automatically generated">
                <a:extLst>
                  <a:ext uri="{FF2B5EF4-FFF2-40B4-BE49-F238E27FC236}">
                    <a16:creationId xmlns:a16="http://schemas.microsoft.com/office/drawing/2014/main" id="{83ADAD85-30A6-A069-EE36-B942D0D2C8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171565" y="322322"/>
                <a:ext cx="724792" cy="338554"/>
              </a:xfrm>
              <a:prstGeom prst="rect">
                <a:avLst/>
              </a:prstGeom>
            </p:spPr>
          </p:pic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F71B3BFE-084C-A81C-8440-2AA63E6F5A54}"/>
                  </a:ext>
                </a:extLst>
              </p:cNvPr>
              <p:cNvSpPr txBox="1"/>
              <p:nvPr/>
            </p:nvSpPr>
            <p:spPr>
              <a:xfrm>
                <a:off x="6985170" y="652826"/>
                <a:ext cx="106189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457189"/>
                <a:r>
                  <a:rPr lang="en-US" sz="800">
                    <a:solidFill>
                      <a:prstClr val="white"/>
                    </a:solidFill>
                    <a:latin typeface="Trebuchet MS"/>
                  </a:rPr>
                  <a:t>Managed Network Services - MQ</a:t>
                </a:r>
              </a:p>
            </p:txBody>
          </p:sp>
          <p:pic>
            <p:nvPicPr>
              <p:cNvPr id="55" name="Picture 54">
                <a:extLst>
                  <a:ext uri="{FF2B5EF4-FFF2-40B4-BE49-F238E27FC236}">
                    <a16:creationId xmlns:a16="http://schemas.microsoft.com/office/drawing/2014/main" id="{A6D6C1DA-D90E-C2D5-29E2-FB4E599170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 cstate="email">
                <a:biLevel thresh="25000"/>
                <a:extLst>
                  <a:ext uri="{BEBA8EAE-BF5A-486C-A8C5-ECC9F3942E4B}">
                    <a14:imgProps xmlns:a14="http://schemas.microsoft.com/office/drawing/2010/main">
                      <a14:imgLayer r:embed="rId22">
                        <a14:imgEffect>
                          <a14:brightnessContrast bright="100000" contras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137103" y="378927"/>
                <a:ext cx="659013" cy="151572"/>
              </a:xfrm>
              <a:prstGeom prst="rect">
                <a:avLst/>
              </a:prstGeom>
            </p:spPr>
          </p:pic>
        </p:grpSp>
        <p:pic>
          <p:nvPicPr>
            <p:cNvPr id="15" name="Picture 14" descr="Logos &amp; Brand Guidelines | NVIDIA">
              <a:extLst>
                <a:ext uri="{FF2B5EF4-FFF2-40B4-BE49-F238E27FC236}">
                  <a16:creationId xmlns:a16="http://schemas.microsoft.com/office/drawing/2014/main" id="{D157B8E9-CCE0-490A-5626-628235B6DC3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5668" y="471004"/>
              <a:ext cx="800933" cy="4485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DD66AFA-648F-DD04-552E-23BEE82611AD}"/>
                </a:ext>
              </a:extLst>
            </p:cNvPr>
            <p:cNvSpPr txBox="1"/>
            <p:nvPr/>
          </p:nvSpPr>
          <p:spPr>
            <a:xfrm>
              <a:off x="5705449" y="956745"/>
              <a:ext cx="1981371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 defTabSz="609585">
                <a:defRPr sz="1067">
                  <a:solidFill>
                    <a:prstClr val="white"/>
                  </a:solidFill>
                  <a:latin typeface="Trebuchet MS"/>
                </a:defRPr>
              </a:lvl1pPr>
            </a:lstStyle>
            <a:p>
              <a:r>
                <a:rPr lang="en-US" sz="800"/>
                <a:t>India’s 1</a:t>
              </a:r>
              <a:r>
                <a:rPr lang="en-US" sz="800" baseline="30000"/>
                <a:t>st</a:t>
              </a:r>
              <a:r>
                <a:rPr lang="en-US" sz="800"/>
                <a:t> Nvidia </a:t>
              </a:r>
            </a:p>
            <a:p>
              <a:r>
                <a:rPr lang="en-US" sz="800"/>
                <a:t>DGX Ready Liquid &amp; </a:t>
              </a:r>
            </a:p>
            <a:p>
              <a:r>
                <a:rPr lang="en-US" sz="800"/>
                <a:t>Air Cooled DCs</a:t>
              </a:r>
              <a:endParaRPr lang="en-IN" sz="800"/>
            </a:p>
          </p:txBody>
        </p:sp>
      </p:grpSp>
    </p:spTree>
    <p:extLst>
      <p:ext uri="{BB962C8B-B14F-4D97-AF65-F5344CB8AC3E}">
        <p14:creationId xmlns:p14="http://schemas.microsoft.com/office/powerpoint/2010/main" val="4035430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844E1A3B-D419-40C5-66CF-01B06E5CA3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8000" y="3711912"/>
            <a:ext cx="9180000" cy="184556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0BBB45-BA92-797D-FD73-404F52EBAB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" y="211574"/>
            <a:ext cx="8496150" cy="415490"/>
          </a:xfrm>
        </p:spPr>
        <p:txBody>
          <a:bodyPr/>
          <a:lstStyle/>
          <a:p>
            <a:r>
              <a:rPr lang="en-US"/>
              <a:t>India's Journey From A Vibrant Culture </a:t>
            </a:r>
            <a:br>
              <a:rPr lang="en-US"/>
            </a:br>
            <a:r>
              <a:rPr lang="en-US"/>
              <a:t>to THE Digital Frontiers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7585ED7-8EE7-88A2-B4A3-B30672BB0477}"/>
              </a:ext>
            </a:extLst>
          </p:cNvPr>
          <p:cNvSpPr/>
          <p:nvPr/>
        </p:nvSpPr>
        <p:spPr>
          <a:xfrm>
            <a:off x="3061005" y="3719442"/>
            <a:ext cx="3021989" cy="512351"/>
          </a:xfrm>
          <a:prstGeom prst="roundRect">
            <a:avLst>
              <a:gd name="adj" fmla="val 50000"/>
            </a:avLst>
          </a:prstGeom>
          <a:solidFill>
            <a:srgbClr val="BED730">
              <a:alpha val="80000"/>
            </a:srgbClr>
          </a:solidFill>
          <a:ln>
            <a:solidFill>
              <a:schemeClr val="bg1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800" b="1">
                <a:solidFill>
                  <a:schemeClr val="tx1"/>
                </a:solidFill>
              </a:rPr>
              <a:t>DIGITAL HUB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C4DBCB-3531-FECC-104B-AFB09F43D5DC}"/>
              </a:ext>
            </a:extLst>
          </p:cNvPr>
          <p:cNvSpPr txBox="1"/>
          <p:nvPr/>
        </p:nvSpPr>
        <p:spPr>
          <a:xfrm>
            <a:off x="323850" y="3269613"/>
            <a:ext cx="8496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srgbClr val="FFFFFF"/>
                </a:solidFill>
              </a:rPr>
              <a:t>Now, we are also known for being a ...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A569ADE-E7B8-2441-63C5-D29D793D81C8}"/>
              </a:ext>
            </a:extLst>
          </p:cNvPr>
          <p:cNvGrpSpPr/>
          <p:nvPr/>
        </p:nvGrpSpPr>
        <p:grpSpPr>
          <a:xfrm>
            <a:off x="6082994" y="987423"/>
            <a:ext cx="2160000" cy="1944327"/>
            <a:chOff x="6082994" y="987423"/>
            <a:chExt cx="2160000" cy="1944327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AB4FCCBA-CF15-28A8-6DFD-D76F464A5F49}"/>
                </a:ext>
              </a:extLst>
            </p:cNvPr>
            <p:cNvSpPr/>
            <p:nvPr/>
          </p:nvSpPr>
          <p:spPr>
            <a:xfrm>
              <a:off x="6082994" y="2571750"/>
              <a:ext cx="2160000" cy="360000"/>
            </a:xfrm>
            <a:prstGeom prst="roundRect">
              <a:avLst>
                <a:gd name="adj" fmla="val 0"/>
              </a:avLst>
            </a:prstGeom>
            <a:solidFill>
              <a:srgbClr val="10253F">
                <a:alpha val="50196"/>
              </a:srgbClr>
            </a:solidFill>
            <a:ln w="6350">
              <a:solidFill>
                <a:schemeClr val="accent1">
                  <a:lumMod val="75000"/>
                </a:schemeClr>
              </a:solidFill>
            </a:ln>
            <a:effectLst>
              <a:reflection stA="80656" endPos="13000" dir="5400000" sy="-100000" algn="bl" rotWithShape="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en-US" sz="1400" b="1">
                  <a:solidFill>
                    <a:srgbClr val="BED730"/>
                  </a:solidFill>
                </a:rPr>
                <a:t>DIVERSITY</a:t>
              </a: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6EF9D2A-1CE3-DC0D-93D4-7361A8CB92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t="13464" b="13464"/>
            <a:stretch/>
          </p:blipFill>
          <p:spPr>
            <a:xfrm>
              <a:off x="6082994" y="987423"/>
              <a:ext cx="2160000" cy="1578334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4842BAF-4677-35D5-C5E1-2961811D2999}"/>
              </a:ext>
            </a:extLst>
          </p:cNvPr>
          <p:cNvGrpSpPr/>
          <p:nvPr/>
        </p:nvGrpSpPr>
        <p:grpSpPr>
          <a:xfrm>
            <a:off x="3491999" y="987422"/>
            <a:ext cx="2160307" cy="1944328"/>
            <a:chOff x="3491999" y="987422"/>
            <a:chExt cx="2160307" cy="1944328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EAFF2597-6AAC-C86D-69A6-774CF59692E0}"/>
                </a:ext>
              </a:extLst>
            </p:cNvPr>
            <p:cNvSpPr/>
            <p:nvPr/>
          </p:nvSpPr>
          <p:spPr>
            <a:xfrm>
              <a:off x="3492306" y="2571750"/>
              <a:ext cx="2160000" cy="360000"/>
            </a:xfrm>
            <a:prstGeom prst="roundRect">
              <a:avLst>
                <a:gd name="adj" fmla="val 0"/>
              </a:avLst>
            </a:prstGeom>
            <a:solidFill>
              <a:srgbClr val="10253F">
                <a:alpha val="50196"/>
              </a:srgbClr>
            </a:solidFill>
            <a:ln w="6350">
              <a:solidFill>
                <a:schemeClr val="accent1">
                  <a:lumMod val="75000"/>
                </a:schemeClr>
              </a:solidFill>
            </a:ln>
            <a:effectLst>
              <a:reflection stA="80656" endPos="13000" dir="5400000" sy="-100000" algn="bl" rotWithShape="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en-US" sz="1400" b="1">
                  <a:solidFill>
                    <a:srgbClr val="BED730"/>
                  </a:solidFill>
                </a:rPr>
                <a:t>ENTERTAINMENT</a:t>
              </a: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E2753A6-87BD-8FEA-601A-6D7CA9BC68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t="17982" b="8946"/>
            <a:stretch/>
          </p:blipFill>
          <p:spPr>
            <a:xfrm>
              <a:off x="3491999" y="987422"/>
              <a:ext cx="2160000" cy="1578335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1BE1A3F2-8B50-9949-5BDD-7B6D15BECEF7}"/>
              </a:ext>
            </a:extLst>
          </p:cNvPr>
          <p:cNvGrpSpPr/>
          <p:nvPr/>
        </p:nvGrpSpPr>
        <p:grpSpPr>
          <a:xfrm>
            <a:off x="901004" y="987422"/>
            <a:ext cx="2160000" cy="1944328"/>
            <a:chOff x="901004" y="987422"/>
            <a:chExt cx="2160000" cy="1944328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1050FCC5-E42B-8ACC-51E8-5642055D3813}"/>
                </a:ext>
              </a:extLst>
            </p:cNvPr>
            <p:cNvSpPr/>
            <p:nvPr/>
          </p:nvSpPr>
          <p:spPr>
            <a:xfrm>
              <a:off x="901004" y="2571750"/>
              <a:ext cx="2160000" cy="360000"/>
            </a:xfrm>
            <a:prstGeom prst="roundRect">
              <a:avLst>
                <a:gd name="adj" fmla="val 0"/>
              </a:avLst>
            </a:prstGeom>
            <a:solidFill>
              <a:srgbClr val="10253F">
                <a:alpha val="50196"/>
              </a:srgbClr>
            </a:solidFill>
            <a:ln w="6350">
              <a:solidFill>
                <a:schemeClr val="accent1">
                  <a:lumMod val="75000"/>
                </a:schemeClr>
              </a:solidFill>
            </a:ln>
            <a:effectLst>
              <a:reflection stA="80656" endPos="13000" dir="5400000" sy="-100000" algn="bl" rotWithShape="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>
                  <a:solidFill>
                    <a:srgbClr val="BED730"/>
                  </a:solidFill>
                </a:rPr>
                <a:t>CRICKET</a:t>
              </a: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BC1FCF7D-FA8E-EBA0-46EC-C1F14F9C7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t="13465" b="13465"/>
            <a:stretch/>
          </p:blipFill>
          <p:spPr>
            <a:xfrm>
              <a:off x="901004" y="987422"/>
              <a:ext cx="2160000" cy="1578335"/>
            </a:xfrm>
            <a:prstGeom prst="rect">
              <a:avLst/>
            </a:prstGeom>
          </p:spPr>
        </p:pic>
      </p:grpSp>
      <p:sp>
        <p:nvSpPr>
          <p:cNvPr id="14" name="Left Brace 13">
            <a:extLst>
              <a:ext uri="{FF2B5EF4-FFF2-40B4-BE49-F238E27FC236}">
                <a16:creationId xmlns:a16="http://schemas.microsoft.com/office/drawing/2014/main" id="{2CD27480-4E03-4410-6125-A26B5C011D51}"/>
              </a:ext>
            </a:extLst>
          </p:cNvPr>
          <p:cNvSpPr/>
          <p:nvPr/>
        </p:nvSpPr>
        <p:spPr>
          <a:xfrm rot="16200000">
            <a:off x="4364038" y="465341"/>
            <a:ext cx="415925" cy="5403274"/>
          </a:xfrm>
          <a:prstGeom prst="leftBrace">
            <a:avLst>
              <a:gd name="adj1" fmla="val 8333"/>
              <a:gd name="adj2" fmla="val 49538"/>
            </a:avLst>
          </a:prstGeom>
          <a:ln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74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75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36C6B6-6B3F-2A57-477A-59F92976D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" y="211574"/>
            <a:ext cx="8496150" cy="415490"/>
          </a:xfrm>
        </p:spPr>
        <p:txBody>
          <a:bodyPr/>
          <a:lstStyle/>
          <a:p>
            <a:r>
              <a:rPr lang="en-US"/>
              <a:t>India: Innovating, Growing &amp; Leading THE WORLD</a:t>
            </a:r>
          </a:p>
        </p:txBody>
      </p:sp>
      <p:pic>
        <p:nvPicPr>
          <p:cNvPr id="3" name="Picture 2" descr="A hand holding a card with arrows pointing up&#10;&#10;Description automatically generated">
            <a:extLst>
              <a:ext uri="{FF2B5EF4-FFF2-40B4-BE49-F238E27FC236}">
                <a16:creationId xmlns:a16="http://schemas.microsoft.com/office/drawing/2014/main" id="{4FADE9A9-DD83-468A-04D0-B2952A30A6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4732" y="1202891"/>
            <a:ext cx="1685588" cy="1243213"/>
          </a:xfrm>
          <a:prstGeom prst="round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AD75874-8236-4B63-A0AF-7926CD013A3D}"/>
              </a:ext>
            </a:extLst>
          </p:cNvPr>
          <p:cNvSpPr/>
          <p:nvPr/>
        </p:nvSpPr>
        <p:spPr>
          <a:xfrm>
            <a:off x="561719" y="996147"/>
            <a:ext cx="2448000" cy="889445"/>
          </a:xfrm>
          <a:prstGeom prst="roundRect">
            <a:avLst/>
          </a:prstGeom>
          <a:solidFill>
            <a:srgbClr val="00B0F0">
              <a:alpha val="50196"/>
            </a:srgbClr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spcAft>
                <a:spcPts val="600"/>
              </a:spcAft>
            </a:pPr>
            <a:r>
              <a:rPr lang="en-US" sz="1000" b="1">
                <a:solidFill>
                  <a:srgbClr val="BED730"/>
                </a:solidFill>
              </a:rPr>
              <a:t>The Billion-User Opportunity</a:t>
            </a:r>
          </a:p>
          <a:p>
            <a:pPr algn="ctr">
              <a:spcAft>
                <a:spcPts val="600"/>
              </a:spcAft>
            </a:pPr>
            <a:r>
              <a:rPr lang="en-US" sz="800">
                <a:solidFill>
                  <a:schemeClr val="bg1"/>
                </a:solidFill>
              </a:rPr>
              <a:t>50% of India's population is online (700 M+)</a:t>
            </a:r>
          </a:p>
          <a:p>
            <a:pPr algn="ctr">
              <a:spcAft>
                <a:spcPts val="600"/>
              </a:spcAft>
            </a:pPr>
            <a:r>
              <a:rPr lang="en-US" sz="800">
                <a:solidFill>
                  <a:schemeClr val="bg1"/>
                </a:solidFill>
              </a:rPr>
              <a:t>UPI, Aadhar, driving digital payments</a:t>
            </a:r>
          </a:p>
          <a:p>
            <a:pPr algn="ctr">
              <a:spcAft>
                <a:spcPts val="600"/>
              </a:spcAft>
            </a:pPr>
            <a:r>
              <a:rPr lang="en-US" sz="800">
                <a:solidFill>
                  <a:schemeClr val="bg1"/>
                </a:solidFill>
              </a:rPr>
              <a:t>BharatNet expanding rural access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1C40B14-E2FE-A355-256D-4C9320873ECF}"/>
              </a:ext>
            </a:extLst>
          </p:cNvPr>
          <p:cNvSpPr/>
          <p:nvPr/>
        </p:nvSpPr>
        <p:spPr>
          <a:xfrm>
            <a:off x="4145144" y="2948409"/>
            <a:ext cx="2003800" cy="1040826"/>
          </a:xfrm>
          <a:prstGeom prst="roundRect">
            <a:avLst/>
          </a:prstGeom>
          <a:solidFill>
            <a:srgbClr val="0070C0">
              <a:alpha val="50196"/>
            </a:srgbClr>
          </a:solidFill>
          <a:ln w="635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spcAft>
                <a:spcPts val="600"/>
              </a:spcAft>
            </a:pPr>
            <a:r>
              <a:rPr lang="en-US" sz="1000" b="1">
                <a:solidFill>
                  <a:srgbClr val="BED730"/>
                </a:solidFill>
              </a:rPr>
              <a:t>Innovation at Scale</a:t>
            </a:r>
          </a:p>
          <a:p>
            <a:pPr algn="ctr">
              <a:spcAft>
                <a:spcPts val="600"/>
              </a:spcAft>
            </a:pPr>
            <a:r>
              <a:rPr lang="en-US" sz="800">
                <a:solidFill>
                  <a:schemeClr val="bg1"/>
                </a:solidFill>
              </a:rPr>
              <a:t>90+ Unicorns, 3rd largest startup ecosystem. </a:t>
            </a:r>
          </a:p>
          <a:p>
            <a:pPr algn="ctr">
              <a:spcAft>
                <a:spcPts val="600"/>
              </a:spcAft>
            </a:pPr>
            <a:r>
              <a:rPr lang="en-US" sz="800">
                <a:solidFill>
                  <a:schemeClr val="bg1"/>
                </a:solidFill>
              </a:rPr>
              <a:t>India stack driving digital infrastructure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0B25459-9C16-CF9A-FFF6-85FF75B3CDDF}"/>
              </a:ext>
            </a:extLst>
          </p:cNvPr>
          <p:cNvSpPr/>
          <p:nvPr/>
        </p:nvSpPr>
        <p:spPr>
          <a:xfrm>
            <a:off x="6112742" y="1006381"/>
            <a:ext cx="2448000" cy="785929"/>
          </a:xfrm>
          <a:prstGeom prst="roundRect">
            <a:avLst/>
          </a:prstGeom>
          <a:solidFill>
            <a:srgbClr val="00B0F0">
              <a:alpha val="50196"/>
            </a:srgbClr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spcAft>
                <a:spcPts val="600"/>
              </a:spcAft>
            </a:pPr>
            <a:r>
              <a:rPr lang="en-US" sz="1000" b="1">
                <a:solidFill>
                  <a:srgbClr val="BED730"/>
                </a:solidFill>
              </a:rPr>
              <a:t>Skilling the Next-Gen IT workforce</a:t>
            </a:r>
            <a:endParaRPr lang="en-US" sz="900">
              <a:solidFill>
                <a:srgbClr val="BED730"/>
              </a:solidFill>
            </a:endParaRPr>
          </a:p>
          <a:p>
            <a:pPr algn="ctr">
              <a:spcAft>
                <a:spcPts val="600"/>
              </a:spcAft>
            </a:pPr>
            <a:r>
              <a:rPr lang="en-US" sz="800">
                <a:solidFill>
                  <a:schemeClr val="bg1"/>
                </a:solidFill>
              </a:rPr>
              <a:t>Largest youth population, Skill India &amp; PMKVY shaping digital talent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B5D2295-B733-2FC3-13EB-BDF6796B3A43}"/>
              </a:ext>
            </a:extLst>
          </p:cNvPr>
          <p:cNvSpPr/>
          <p:nvPr/>
        </p:nvSpPr>
        <p:spPr>
          <a:xfrm>
            <a:off x="6461921" y="2024361"/>
            <a:ext cx="2358229" cy="878680"/>
          </a:xfrm>
          <a:prstGeom prst="roundRect">
            <a:avLst/>
          </a:prstGeom>
          <a:solidFill>
            <a:srgbClr val="0070C0">
              <a:alpha val="50196"/>
            </a:srgbClr>
          </a:solidFill>
          <a:ln w="635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spcAft>
                <a:spcPts val="600"/>
              </a:spcAft>
            </a:pPr>
            <a:r>
              <a:rPr lang="en-US" sz="1000" b="1">
                <a:solidFill>
                  <a:srgbClr val="BED730"/>
                </a:solidFill>
              </a:rPr>
              <a:t>AI &amp; Cloud Superpower</a:t>
            </a:r>
          </a:p>
          <a:p>
            <a:pPr algn="ctr">
              <a:spcAft>
                <a:spcPts val="600"/>
              </a:spcAft>
            </a:pPr>
            <a:r>
              <a:rPr lang="en-US" sz="800">
                <a:solidFill>
                  <a:schemeClr val="bg1"/>
                </a:solidFill>
              </a:rPr>
              <a:t>AI-driven industries serving domestic &amp; international markets, Global cloud leaders choosing India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EF8DDBC-0295-D5FD-FF11-5867EA07FD2C}"/>
              </a:ext>
            </a:extLst>
          </p:cNvPr>
          <p:cNvSpPr/>
          <p:nvPr/>
        </p:nvSpPr>
        <p:spPr>
          <a:xfrm>
            <a:off x="6412977" y="3135092"/>
            <a:ext cx="2098821" cy="1040826"/>
          </a:xfrm>
          <a:prstGeom prst="roundRect">
            <a:avLst/>
          </a:prstGeom>
          <a:solidFill>
            <a:srgbClr val="00B0F0">
              <a:alpha val="50196"/>
            </a:srgbClr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spcAft>
                <a:spcPts val="600"/>
              </a:spcAft>
            </a:pPr>
            <a:r>
              <a:rPr lang="en-US" sz="1000" b="1">
                <a:solidFill>
                  <a:srgbClr val="BED730"/>
                </a:solidFill>
              </a:rPr>
              <a:t>Future-proof IT infrastructure</a:t>
            </a:r>
          </a:p>
          <a:p>
            <a:pPr algn="ctr">
              <a:spcAft>
                <a:spcPts val="600"/>
              </a:spcAft>
            </a:pPr>
            <a:r>
              <a:rPr lang="en-US" sz="800">
                <a:solidFill>
                  <a:schemeClr val="bg1"/>
                </a:solidFill>
              </a:rPr>
              <a:t>5G Revolution</a:t>
            </a:r>
          </a:p>
          <a:p>
            <a:pPr algn="ctr">
              <a:spcAft>
                <a:spcPts val="600"/>
              </a:spcAft>
            </a:pPr>
            <a:r>
              <a:rPr lang="en-US" sz="800">
                <a:solidFill>
                  <a:schemeClr val="bg1"/>
                </a:solidFill>
              </a:rPr>
              <a:t>Quantum computing on the rise, cybersecurity, Data Sovereignty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A50F356-E6FF-A330-BC3E-E11746EDC417}"/>
              </a:ext>
            </a:extLst>
          </p:cNvPr>
          <p:cNvSpPr/>
          <p:nvPr/>
        </p:nvSpPr>
        <p:spPr>
          <a:xfrm>
            <a:off x="2023650" y="2516917"/>
            <a:ext cx="1808517" cy="1604169"/>
          </a:xfrm>
          <a:prstGeom prst="roundRect">
            <a:avLst/>
          </a:prstGeom>
          <a:solidFill>
            <a:srgbClr val="00B0F0">
              <a:alpha val="50196"/>
            </a:srgbClr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spcAft>
                <a:spcPts val="600"/>
              </a:spcAft>
            </a:pPr>
            <a:r>
              <a:rPr lang="en-US" sz="1000" b="1">
                <a:solidFill>
                  <a:srgbClr val="BED730"/>
                </a:solidFill>
              </a:rPr>
              <a:t>Global Leadership &amp; Moonshot Tech</a:t>
            </a:r>
          </a:p>
          <a:p>
            <a:pPr algn="ctr">
              <a:spcAft>
                <a:spcPts val="600"/>
              </a:spcAft>
            </a:pPr>
            <a:r>
              <a:rPr lang="en-US" sz="800">
                <a:solidFill>
                  <a:schemeClr val="bg1"/>
                </a:solidFill>
              </a:rPr>
              <a:t>Indian CEOs leading global firms</a:t>
            </a:r>
          </a:p>
          <a:p>
            <a:pPr algn="ctr">
              <a:spcAft>
                <a:spcPts val="600"/>
              </a:spcAft>
            </a:pPr>
            <a:r>
              <a:rPr lang="en-US" sz="800">
                <a:solidFill>
                  <a:schemeClr val="bg1"/>
                </a:solidFill>
              </a:rPr>
              <a:t>focus on space tech, sustainable energy</a:t>
            </a:r>
          </a:p>
          <a:p>
            <a:pPr algn="ctr">
              <a:spcAft>
                <a:spcPts val="600"/>
              </a:spcAft>
            </a:pPr>
            <a:r>
              <a:rPr lang="en-US" sz="800">
                <a:solidFill>
                  <a:schemeClr val="bg1"/>
                </a:solidFill>
              </a:rPr>
              <a:t>Moonshot innovations in advanced robotics, electric mobility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F03CD82E-D0BE-1B85-3210-052790B85971}"/>
              </a:ext>
            </a:extLst>
          </p:cNvPr>
          <p:cNvSpPr/>
          <p:nvPr/>
        </p:nvSpPr>
        <p:spPr>
          <a:xfrm>
            <a:off x="323851" y="2168257"/>
            <a:ext cx="1461868" cy="1395554"/>
          </a:xfrm>
          <a:prstGeom prst="roundRect">
            <a:avLst/>
          </a:prstGeom>
          <a:solidFill>
            <a:srgbClr val="0070C0">
              <a:alpha val="50196"/>
            </a:srgbClr>
          </a:solidFill>
          <a:ln w="635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spcAft>
                <a:spcPts val="600"/>
              </a:spcAft>
            </a:pPr>
            <a:r>
              <a:rPr lang="en-US" sz="1000" b="1">
                <a:solidFill>
                  <a:srgbClr val="BED730"/>
                </a:solidFill>
              </a:rPr>
              <a:t>Digital India Program</a:t>
            </a:r>
          </a:p>
          <a:p>
            <a:pPr algn="ctr">
              <a:spcAft>
                <a:spcPts val="600"/>
              </a:spcAft>
            </a:pPr>
            <a:r>
              <a:rPr lang="en-US" sz="800">
                <a:solidFill>
                  <a:schemeClr val="bg1"/>
                </a:solidFill>
              </a:rPr>
              <a:t>Governance platforms enabling tech-enabled communities &amp; transparent government services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EF9B8D48-9CF6-6BF5-EF0F-E1FB443BC072}"/>
              </a:ext>
            </a:extLst>
          </p:cNvPr>
          <p:cNvSpPr/>
          <p:nvPr/>
        </p:nvSpPr>
        <p:spPr>
          <a:xfrm>
            <a:off x="0" y="4300338"/>
            <a:ext cx="9144000" cy="432000"/>
          </a:xfrm>
          <a:prstGeom prst="roundRect">
            <a:avLst>
              <a:gd name="adj" fmla="val 0"/>
            </a:avLst>
          </a:prstGeom>
          <a:solidFill>
            <a:srgbClr val="BED73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0" tIns="45720" rIns="91440" bIns="45720" rtlCol="0" anchor="ctr"/>
          <a:lstStyle/>
          <a:p>
            <a:pPr algn="ctr" defTabSz="914423">
              <a:defRPr/>
            </a:pPr>
            <a:endParaRPr lang="en-US" sz="1100" b="1" i="1" kern="0">
              <a:latin typeface="Trebuchet M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EC29502-B1E1-7827-47A6-F7B109312456}"/>
              </a:ext>
            </a:extLst>
          </p:cNvPr>
          <p:cNvSpPr txBox="1"/>
          <p:nvPr/>
        </p:nvSpPr>
        <p:spPr>
          <a:xfrm>
            <a:off x="323850" y="4377839"/>
            <a:ext cx="84963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kern="0">
                <a:latin typeface="Trebuchet MS"/>
              </a:rPr>
              <a:t>From Service Hubs to Global Innovators: Journey to becoming Global Leader in AI, Cloud, and emerging tech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83BE8C8-C8FF-D90B-ACEE-721A33EC06B7}"/>
              </a:ext>
            </a:extLst>
          </p:cNvPr>
          <p:cNvSpPr txBox="1"/>
          <p:nvPr/>
        </p:nvSpPr>
        <p:spPr>
          <a:xfrm>
            <a:off x="232756" y="627064"/>
            <a:ext cx="85873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>
                <a:solidFill>
                  <a:schemeClr val="bg1"/>
                </a:solidFill>
              </a:rPr>
              <a:t>The fastest growing economy, creating a wealth of opportunities both for Indian and International entrepreneurs &amp; investors. </a:t>
            </a:r>
          </a:p>
        </p:txBody>
      </p:sp>
      <p:cxnSp>
        <p:nvCxnSpPr>
          <p:cNvPr id="21" name="Elbow Connector 20">
            <a:extLst>
              <a:ext uri="{FF2B5EF4-FFF2-40B4-BE49-F238E27FC236}">
                <a16:creationId xmlns:a16="http://schemas.microsoft.com/office/drawing/2014/main" id="{1E66549E-2708-7258-4FE2-7C7FDB3C40D7}"/>
              </a:ext>
            </a:extLst>
          </p:cNvPr>
          <p:cNvCxnSpPr>
            <a:stCxn id="4" idx="2"/>
            <a:endCxn id="11" idx="0"/>
          </p:cNvCxnSpPr>
          <p:nvPr/>
        </p:nvCxnSpPr>
        <p:spPr>
          <a:xfrm rot="5400000">
            <a:off x="1278920" y="1661457"/>
            <a:ext cx="282665" cy="730934"/>
          </a:xfrm>
          <a:prstGeom prst="bentConnector3">
            <a:avLst/>
          </a:prstGeom>
          <a:ln>
            <a:solidFill>
              <a:srgbClr val="BED73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3">
            <a:extLst>
              <a:ext uri="{FF2B5EF4-FFF2-40B4-BE49-F238E27FC236}">
                <a16:creationId xmlns:a16="http://schemas.microsoft.com/office/drawing/2014/main" id="{6A4AC6F2-7673-9DC8-0C3B-07E2EE588CDD}"/>
              </a:ext>
            </a:extLst>
          </p:cNvPr>
          <p:cNvCxnSpPr>
            <a:stCxn id="11" idx="2"/>
            <a:endCxn id="10" idx="1"/>
          </p:cNvCxnSpPr>
          <p:nvPr/>
        </p:nvCxnSpPr>
        <p:spPr>
          <a:xfrm rot="5400000" flipH="1" flipV="1">
            <a:off x="1416812" y="2956974"/>
            <a:ext cx="244809" cy="968865"/>
          </a:xfrm>
          <a:prstGeom prst="bentConnector4">
            <a:avLst>
              <a:gd name="adj1" fmla="val -93379"/>
              <a:gd name="adj2" fmla="val 87721"/>
            </a:avLst>
          </a:prstGeom>
          <a:ln>
            <a:solidFill>
              <a:srgbClr val="BED73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Elbow Connector 26">
            <a:extLst>
              <a:ext uri="{FF2B5EF4-FFF2-40B4-BE49-F238E27FC236}">
                <a16:creationId xmlns:a16="http://schemas.microsoft.com/office/drawing/2014/main" id="{6467F1CD-FC1D-0B97-8503-DD0D4DC0BF5C}"/>
              </a:ext>
            </a:extLst>
          </p:cNvPr>
          <p:cNvCxnSpPr>
            <a:stCxn id="10" idx="3"/>
            <a:endCxn id="5" idx="1"/>
          </p:cNvCxnSpPr>
          <p:nvPr/>
        </p:nvCxnSpPr>
        <p:spPr>
          <a:xfrm>
            <a:off x="3832167" y="3319002"/>
            <a:ext cx="312977" cy="149820"/>
          </a:xfrm>
          <a:prstGeom prst="bentConnector3">
            <a:avLst/>
          </a:prstGeom>
          <a:ln>
            <a:solidFill>
              <a:srgbClr val="BED73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Elbow Connector 28">
            <a:extLst>
              <a:ext uri="{FF2B5EF4-FFF2-40B4-BE49-F238E27FC236}">
                <a16:creationId xmlns:a16="http://schemas.microsoft.com/office/drawing/2014/main" id="{C2F16498-3A43-A285-85F5-B37D679CDFCB}"/>
              </a:ext>
            </a:extLst>
          </p:cNvPr>
          <p:cNvCxnSpPr>
            <a:stCxn id="5" idx="3"/>
            <a:endCxn id="8" idx="1"/>
          </p:cNvCxnSpPr>
          <p:nvPr/>
        </p:nvCxnSpPr>
        <p:spPr>
          <a:xfrm>
            <a:off x="6148944" y="3468822"/>
            <a:ext cx="264033" cy="186683"/>
          </a:xfrm>
          <a:prstGeom prst="bentConnector3">
            <a:avLst/>
          </a:prstGeom>
          <a:ln>
            <a:solidFill>
              <a:srgbClr val="BED73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Elbow Connector 30">
            <a:extLst>
              <a:ext uri="{FF2B5EF4-FFF2-40B4-BE49-F238E27FC236}">
                <a16:creationId xmlns:a16="http://schemas.microsoft.com/office/drawing/2014/main" id="{3984C90B-F457-5B23-8C58-D4E289CB5175}"/>
              </a:ext>
            </a:extLst>
          </p:cNvPr>
          <p:cNvCxnSpPr>
            <a:stCxn id="8" idx="0"/>
            <a:endCxn id="7" idx="2"/>
          </p:cNvCxnSpPr>
          <p:nvPr/>
        </p:nvCxnSpPr>
        <p:spPr>
          <a:xfrm rot="5400000" flipH="1" flipV="1">
            <a:off x="7435687" y="2929743"/>
            <a:ext cx="232051" cy="178648"/>
          </a:xfrm>
          <a:prstGeom prst="bentConnector3">
            <a:avLst/>
          </a:prstGeom>
          <a:ln>
            <a:solidFill>
              <a:srgbClr val="BED73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>
            <a:extLst>
              <a:ext uri="{FF2B5EF4-FFF2-40B4-BE49-F238E27FC236}">
                <a16:creationId xmlns:a16="http://schemas.microsoft.com/office/drawing/2014/main" id="{BD631837-9F11-1912-314C-23EF935C0EA8}"/>
              </a:ext>
            </a:extLst>
          </p:cNvPr>
          <p:cNvCxnSpPr>
            <a:stCxn id="7" idx="0"/>
            <a:endCxn id="6" idx="2"/>
          </p:cNvCxnSpPr>
          <p:nvPr/>
        </p:nvCxnSpPr>
        <p:spPr>
          <a:xfrm rot="16200000" flipV="1">
            <a:off x="7372864" y="1756189"/>
            <a:ext cx="232051" cy="304294"/>
          </a:xfrm>
          <a:prstGeom prst="bentConnector3">
            <a:avLst/>
          </a:prstGeom>
          <a:ln>
            <a:solidFill>
              <a:srgbClr val="BED73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203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25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750"/>
                            </p:stCondLst>
                            <p:childTnLst>
                              <p:par>
                                <p:cTn id="4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250"/>
                            </p:stCondLst>
                            <p:childTnLst>
                              <p:par>
                                <p:cTn id="5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CFF1E1-BB57-AE35-0F88-6F9F24DC3C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rrow: Pentagon 1">
            <a:extLst>
              <a:ext uri="{FF2B5EF4-FFF2-40B4-BE49-F238E27FC236}">
                <a16:creationId xmlns:a16="http://schemas.microsoft.com/office/drawing/2014/main" id="{FEC4C7D0-4BB7-587E-0A33-99B0ABF6300A}"/>
              </a:ext>
            </a:extLst>
          </p:cNvPr>
          <p:cNvSpPr/>
          <p:nvPr/>
        </p:nvSpPr>
        <p:spPr>
          <a:xfrm flipH="1">
            <a:off x="323848" y="3549650"/>
            <a:ext cx="8496001" cy="686889"/>
          </a:xfrm>
          <a:prstGeom prst="roundRect">
            <a:avLst/>
          </a:prstGeom>
          <a:solidFill>
            <a:srgbClr val="1F497D">
              <a:alpha val="50196"/>
            </a:srgbClr>
          </a:solidFill>
          <a:ln w="9525">
            <a:solidFill>
              <a:schemeClr val="accent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78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1600">
              <a:solidFill>
                <a:prstClr val="white"/>
              </a:solidFill>
              <a:latin typeface="Trebuchet MS"/>
              <a:cs typeface="Helvetic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33F5E4B-303B-3851-B202-6EBCC846ED4B}"/>
              </a:ext>
            </a:extLst>
          </p:cNvPr>
          <p:cNvSpPr txBox="1"/>
          <p:nvPr/>
        </p:nvSpPr>
        <p:spPr>
          <a:xfrm>
            <a:off x="573851" y="3631484"/>
            <a:ext cx="79959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400" b="1" i="1">
                <a:solidFill>
                  <a:srgbClr val="BED730"/>
                </a:solidFill>
                <a:latin typeface="Trebuchet MS"/>
                <a:cs typeface="Helvetica"/>
              </a:rPr>
              <a:t>SIFY </a:t>
            </a:r>
            <a:r>
              <a:rPr lang="en-US" altLang="en-US" sz="1400" b="1" i="1">
                <a:solidFill>
                  <a:prstClr val="white"/>
                </a:solidFill>
                <a:latin typeface="Trebuchet MS"/>
                <a:cs typeface="Helvetica"/>
              </a:rPr>
              <a:t>is committed to making secure, scalable and compliant digital transformation for all, backed by 25 years of digital infra and platform capabilities </a:t>
            </a:r>
          </a:p>
        </p:txBody>
      </p:sp>
      <p:sp>
        <p:nvSpPr>
          <p:cNvPr id="24" name="Rectangle: Rounded Corners 55">
            <a:extLst>
              <a:ext uri="{FF2B5EF4-FFF2-40B4-BE49-F238E27FC236}">
                <a16:creationId xmlns:a16="http://schemas.microsoft.com/office/drawing/2014/main" id="{A9179CC9-B33D-C542-846F-7BDB759C09E8}"/>
              </a:ext>
            </a:extLst>
          </p:cNvPr>
          <p:cNvSpPr/>
          <p:nvPr/>
        </p:nvSpPr>
        <p:spPr>
          <a:xfrm>
            <a:off x="0" y="4367511"/>
            <a:ext cx="9144000" cy="360000"/>
          </a:xfrm>
          <a:prstGeom prst="roundRect">
            <a:avLst>
              <a:gd name="adj" fmla="val 0"/>
            </a:avLst>
          </a:prstGeom>
          <a:solidFill>
            <a:srgbClr val="BED73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7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100" b="1" i="1">
                <a:solidFill>
                  <a:prstClr val="black"/>
                </a:solidFill>
                <a:latin typeface="Trebuchet MS"/>
                <a:cs typeface="Helvetica"/>
              </a:rPr>
              <a:t>Technology touches everyone’s life, it is about fulfilling society’s aspirations and fostering a growing and sustainable nation</a:t>
            </a:r>
          </a:p>
        </p:txBody>
      </p:sp>
      <p:pic>
        <p:nvPicPr>
          <p:cNvPr id="7" name="Picture 6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F2C362BC-27AB-5137-E030-04C7161FAD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40052" y="363092"/>
            <a:ext cx="1403948" cy="2706538"/>
          </a:xfrm>
          <a:prstGeom prst="rect">
            <a:avLst/>
          </a:prstGeo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FC815D60-C0FD-E37D-E760-87D39ED4F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700" y="435618"/>
            <a:ext cx="8496150" cy="738654"/>
          </a:xfrm>
        </p:spPr>
        <p:txBody>
          <a:bodyPr/>
          <a:lstStyle/>
          <a:p>
            <a:pPr algn="ctr"/>
            <a:r>
              <a:rPr lang="en-US" altLang="en-US" sz="2100" i="1">
                <a:solidFill>
                  <a:prstClr val="white"/>
                </a:solidFill>
                <a:latin typeface="Trebuchet MS"/>
                <a:cs typeface="Helvetica"/>
              </a:rPr>
              <a:t>“Banking is not just a money lending business, it is a service to society at large”  - </a:t>
            </a:r>
            <a:r>
              <a:rPr lang="en-US" altLang="en-US" sz="1800" i="1">
                <a:solidFill>
                  <a:prstClr val="white"/>
                </a:solidFill>
                <a:latin typeface="Trebuchet MS"/>
                <a:cs typeface="Helvetica"/>
              </a:rPr>
              <a:t>Shri G. D. BIRLA</a:t>
            </a:r>
            <a:endParaRPr lang="en-US" sz="2100"/>
          </a:p>
        </p:txBody>
      </p:sp>
      <p:pic>
        <p:nvPicPr>
          <p:cNvPr id="1028" name="Picture 4" descr="Mr. G.D. Birla: A Pioneer, philanthropist and patriot - the Man who shaped  India's Industry - Articles - Aditya Birla Group">
            <a:extLst>
              <a:ext uri="{FF2B5EF4-FFF2-40B4-BE49-F238E27FC236}">
                <a16:creationId xmlns:a16="http://schemas.microsoft.com/office/drawing/2014/main" id="{1E5D33AA-D03F-D4FA-B7BA-E9D5818A28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23214" y="1329587"/>
            <a:ext cx="3097122" cy="2064748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8731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36C6B6-6B3F-2A57-477A-59F92976D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" y="211574"/>
            <a:ext cx="8496150" cy="415490"/>
          </a:xfrm>
        </p:spPr>
        <p:txBody>
          <a:bodyPr/>
          <a:lstStyle/>
          <a:p>
            <a:r>
              <a:rPr lang="en-US"/>
              <a:t>Innovating TO STAY Relevant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C2309A2-C6CB-61E8-0B4F-423EE51CCD19}"/>
              </a:ext>
            </a:extLst>
          </p:cNvPr>
          <p:cNvGrpSpPr/>
          <p:nvPr/>
        </p:nvGrpSpPr>
        <p:grpSpPr>
          <a:xfrm>
            <a:off x="2113117" y="990399"/>
            <a:ext cx="1693635" cy="2944307"/>
            <a:chOff x="2041347" y="990399"/>
            <a:chExt cx="1693635" cy="2944307"/>
          </a:xfrm>
        </p:grpSpPr>
        <p:sp>
          <p:nvSpPr>
            <p:cNvPr id="113" name="Rectangle: Rounded Corners 112">
              <a:extLst>
                <a:ext uri="{FF2B5EF4-FFF2-40B4-BE49-F238E27FC236}">
                  <a16:creationId xmlns:a16="http://schemas.microsoft.com/office/drawing/2014/main" id="{0548F9F6-AE37-2899-0FCE-D24EBF1C30BD}"/>
                </a:ext>
              </a:extLst>
            </p:cNvPr>
            <p:cNvSpPr/>
            <p:nvPr/>
          </p:nvSpPr>
          <p:spPr>
            <a:xfrm>
              <a:off x="2041347" y="990399"/>
              <a:ext cx="1620000" cy="1070664"/>
            </a:xfrm>
            <a:prstGeom prst="flowChartOffpageConnector">
              <a:avLst/>
            </a:prstGeom>
            <a:solidFill>
              <a:srgbClr val="10253F">
                <a:alpha val="50196"/>
              </a:srgbClr>
            </a:solidFill>
            <a:ln w="63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200" b="1">
                  <a:solidFill>
                    <a:srgbClr val="BED730"/>
                  </a:solidFill>
                  <a:latin typeface="Trebuchet MS" panose="020B0703020202090204" pitchFamily="34" charset="0"/>
                </a:rPr>
                <a:t>2006-2011</a:t>
              </a:r>
            </a:p>
            <a:p>
              <a:pPr algn="ctr">
                <a:spcAft>
                  <a:spcPts val="600"/>
                </a:spcAft>
              </a:pPr>
              <a:r>
                <a:rPr lang="en-US" sz="1200">
                  <a:latin typeface="Trebuchet MS" panose="020B0703020202090204" pitchFamily="34" charset="0"/>
                </a:rPr>
                <a:t>Data Explosion</a:t>
              </a:r>
              <a:endParaRPr lang="en-US" sz="900" b="1">
                <a:solidFill>
                  <a:srgbClr val="D9D9D9"/>
                </a:solidFill>
                <a:latin typeface="Trebuchet MS" panose="020B0703020202090204" pitchFamily="34" charset="0"/>
                <a:cs typeface="Segoe UI"/>
              </a:endParaRPr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1DD62149-BF25-EB40-A66F-CBB212922B7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445203" y="2284185"/>
              <a:ext cx="812288" cy="610910"/>
            </a:xfrm>
            <a:prstGeom prst="roundRect">
              <a:avLst/>
            </a:prstGeom>
            <a:solidFill>
              <a:srgbClr val="00B0F0">
                <a:alpha val="50196"/>
              </a:srgbClr>
            </a:solidFill>
            <a:ln w="6350">
              <a:noFill/>
              <a:prstDash val="sysDot"/>
              <a:round/>
              <a:headEnd/>
              <a:tailEnd/>
            </a:ln>
            <a:effectLst>
              <a:reflection blurRad="6350" stA="52000" endA="300" endPos="35000" dir="5400000" sy="-100000" algn="bl" rotWithShape="0"/>
            </a:effectLst>
          </p:spPr>
          <p:txBody>
            <a:bodyPr vert="horz" wrap="square" lIns="90849" tIns="45425" rIns="90849" bIns="45425" numCol="1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2665">
                <a:defRPr/>
              </a:pPr>
              <a:r>
                <a:rPr lang="en-US" sz="1600" b="1">
                  <a:solidFill>
                    <a:srgbClr val="BED730"/>
                  </a:solidFill>
                  <a:latin typeface="Trebuchet MS" panose="020B0703020202090204" pitchFamily="34" charset="0"/>
                </a:rPr>
                <a:t>Sify 2.0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10D5A7B-7735-4F3F-7BDF-0A86D8D4BB24}"/>
                </a:ext>
              </a:extLst>
            </p:cNvPr>
            <p:cNvSpPr txBox="1"/>
            <p:nvPr/>
          </p:nvSpPr>
          <p:spPr>
            <a:xfrm>
              <a:off x="2385122" y="3056250"/>
              <a:ext cx="1349860" cy="376580"/>
            </a:xfrm>
            <a:prstGeom prst="rect">
              <a:avLst/>
            </a:prstGeom>
            <a:noFill/>
          </p:spPr>
          <p:txBody>
            <a:bodyPr wrap="square" lIns="68137" tIns="34069" rIns="68137" bIns="34069" rtlCol="0">
              <a:spAutoFit/>
            </a:bodyPr>
            <a:lstStyle/>
            <a:p>
              <a:pPr defTabSz="684499">
                <a:defRPr/>
              </a:pPr>
              <a:r>
                <a:rPr lang="en-US" sz="1000" b="1">
                  <a:solidFill>
                    <a:srgbClr val="BED730"/>
                  </a:solidFill>
                  <a:latin typeface="Trebuchet MS" panose="020B0703020202090204" pitchFamily="34" charset="0"/>
                </a:rPr>
                <a:t>ENTERPRISE SERVICES COMPANY</a:t>
              </a:r>
              <a:endParaRPr lang="en-US" sz="1000">
                <a:solidFill>
                  <a:srgbClr val="BED730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BC2ED22-4D95-B57B-3B65-D22B98208958}"/>
                </a:ext>
              </a:extLst>
            </p:cNvPr>
            <p:cNvSpPr txBox="1"/>
            <p:nvPr/>
          </p:nvSpPr>
          <p:spPr>
            <a:xfrm>
              <a:off x="2391671" y="3450404"/>
              <a:ext cx="1336763" cy="484302"/>
            </a:xfrm>
            <a:prstGeom prst="rect">
              <a:avLst/>
            </a:prstGeom>
            <a:noFill/>
          </p:spPr>
          <p:txBody>
            <a:bodyPr wrap="square" lIns="68137" tIns="34069" rIns="68137" bIns="34069" rtlCol="0" anchor="t">
              <a:spAutoFit/>
            </a:bodyPr>
            <a:lstStyle/>
            <a:p>
              <a:pPr defTabSz="684499">
                <a:defRPr/>
              </a:pPr>
              <a:r>
                <a:rPr lang="en-US" sz="900">
                  <a:solidFill>
                    <a:prstClr val="white">
                      <a:lumMod val="85000"/>
                    </a:prstClr>
                  </a:solidFill>
                  <a:latin typeface="Trebuchet MS" panose="020B0703020202090204" pitchFamily="34" charset="0"/>
                </a:rPr>
                <a:t>Launch of </a:t>
              </a:r>
              <a:r>
                <a:rPr lang="en-US" sz="900" b="1">
                  <a:solidFill>
                    <a:prstClr val="white">
                      <a:lumMod val="85000"/>
                    </a:prstClr>
                  </a:solidFill>
                  <a:latin typeface="Trebuchet MS" panose="020B0703020202090204" pitchFamily="34" charset="0"/>
                </a:rPr>
                <a:t>MPLS &amp; </a:t>
              </a:r>
            </a:p>
            <a:p>
              <a:pPr defTabSz="684499">
                <a:defRPr/>
              </a:pPr>
              <a:r>
                <a:rPr lang="en-US" sz="900" b="1">
                  <a:solidFill>
                    <a:prstClr val="white">
                      <a:lumMod val="85000"/>
                    </a:prstClr>
                  </a:solidFill>
                  <a:latin typeface="Trebuchet MS" panose="020B0703020202090204" pitchFamily="34" charset="0"/>
                </a:rPr>
                <a:t>Data Center services </a:t>
              </a:r>
              <a:r>
                <a:rPr lang="en-US" sz="900">
                  <a:solidFill>
                    <a:prstClr val="white">
                      <a:lumMod val="85000"/>
                    </a:prstClr>
                  </a:solidFill>
                  <a:latin typeface="Trebuchet MS" panose="020B0703020202090204" pitchFamily="34" charset="0"/>
                </a:rPr>
                <a:t>in India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F2BE1B3-CFF5-3211-9B96-B44398D8AC49}"/>
              </a:ext>
            </a:extLst>
          </p:cNvPr>
          <p:cNvGrpSpPr/>
          <p:nvPr/>
        </p:nvGrpSpPr>
        <p:grpSpPr>
          <a:xfrm>
            <a:off x="3897917" y="990399"/>
            <a:ext cx="1707760" cy="2944307"/>
            <a:chOff x="3786056" y="990399"/>
            <a:chExt cx="1707760" cy="2944307"/>
          </a:xfrm>
        </p:grpSpPr>
        <p:sp>
          <p:nvSpPr>
            <p:cNvPr id="114" name="Rectangle: Rounded Corners 113">
              <a:extLst>
                <a:ext uri="{FF2B5EF4-FFF2-40B4-BE49-F238E27FC236}">
                  <a16:creationId xmlns:a16="http://schemas.microsoft.com/office/drawing/2014/main" id="{6A6A801A-CC2B-1978-43A9-C014CFEEFD99}"/>
                </a:ext>
              </a:extLst>
            </p:cNvPr>
            <p:cNvSpPr/>
            <p:nvPr/>
          </p:nvSpPr>
          <p:spPr>
            <a:xfrm>
              <a:off x="3786056" y="990399"/>
              <a:ext cx="1620000" cy="1070664"/>
            </a:xfrm>
            <a:prstGeom prst="flowChartOffpageConnector">
              <a:avLst/>
            </a:prstGeom>
            <a:solidFill>
              <a:srgbClr val="10253F">
                <a:alpha val="50196"/>
              </a:srgbClr>
            </a:solidFill>
            <a:ln w="63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200" b="1">
                  <a:solidFill>
                    <a:srgbClr val="BED730"/>
                  </a:solidFill>
                  <a:latin typeface="Trebuchet MS" panose="020B0703020202090204" pitchFamily="34" charset="0"/>
                </a:rPr>
                <a:t>2012-2020</a:t>
              </a:r>
              <a:endParaRPr lang="en-US" sz="1200" b="1">
                <a:solidFill>
                  <a:srgbClr val="FFFFFF"/>
                </a:solidFill>
                <a:latin typeface="Trebuchet MS" panose="020B0703020202090204" pitchFamily="34" charset="0"/>
              </a:endParaRPr>
            </a:p>
            <a:p>
              <a:pPr algn="ctr">
                <a:spcAft>
                  <a:spcPts val="600"/>
                </a:spcAft>
              </a:pPr>
              <a:r>
                <a:rPr lang="en-US" sz="1200">
                  <a:solidFill>
                    <a:srgbClr val="FFFFFF"/>
                  </a:solidFill>
                  <a:latin typeface="Trebuchet MS" panose="020B0703020202090204" pitchFamily="34" charset="0"/>
                </a:rPr>
                <a:t>Cloud Innovation</a:t>
              </a:r>
              <a:endParaRPr lang="en-US">
                <a:latin typeface="Trebuchet MS" panose="020B0703020202090204" pitchFamily="34" charset="0"/>
              </a:endParaRPr>
            </a:p>
          </p:txBody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A3E2F4BF-A160-094E-B2AE-8F71794C668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189912" y="2284185"/>
              <a:ext cx="812288" cy="610910"/>
            </a:xfrm>
            <a:prstGeom prst="roundRect">
              <a:avLst/>
            </a:prstGeom>
            <a:solidFill>
              <a:srgbClr val="00B0F0">
                <a:alpha val="50196"/>
              </a:srgbClr>
            </a:solidFill>
            <a:ln w="6350">
              <a:noFill/>
              <a:prstDash val="sysDot"/>
              <a:round/>
              <a:headEnd/>
              <a:tailEnd/>
            </a:ln>
            <a:effectLst>
              <a:reflection blurRad="6350" stA="52000" endA="300" endPos="35000" dir="5400000" sy="-100000" algn="bl" rotWithShape="0"/>
            </a:effectLst>
          </p:spPr>
          <p:txBody>
            <a:bodyPr vert="horz" wrap="square" lIns="90849" tIns="45425" rIns="90849" bIns="45425" numCol="1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2665">
                <a:defRPr/>
              </a:pPr>
              <a:r>
                <a:rPr lang="en-US" sz="1600" b="1">
                  <a:solidFill>
                    <a:srgbClr val="BED730"/>
                  </a:solidFill>
                  <a:latin typeface="Trebuchet MS" panose="020B0703020202090204" pitchFamily="34" charset="0"/>
                </a:rPr>
                <a:t>Sify 3.0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6172E22-64C8-3F3A-8359-F689D4A4CFC4}"/>
                </a:ext>
              </a:extLst>
            </p:cNvPr>
            <p:cNvSpPr txBox="1"/>
            <p:nvPr/>
          </p:nvSpPr>
          <p:spPr>
            <a:xfrm>
              <a:off x="4132882" y="3056250"/>
              <a:ext cx="1360934" cy="530468"/>
            </a:xfrm>
            <a:prstGeom prst="rect">
              <a:avLst/>
            </a:prstGeom>
            <a:noFill/>
          </p:spPr>
          <p:txBody>
            <a:bodyPr wrap="square" lIns="68137" tIns="34069" rIns="68137" bIns="34069" rtlCol="0">
              <a:spAutoFit/>
            </a:bodyPr>
            <a:lstStyle/>
            <a:p>
              <a:pPr defTabSz="684499">
                <a:defRPr/>
              </a:pPr>
              <a:r>
                <a:rPr lang="en-US" sz="1000" b="1">
                  <a:solidFill>
                    <a:srgbClr val="BED730"/>
                  </a:solidFill>
                  <a:latin typeface="Trebuchet MS" panose="020B0703020202090204" pitchFamily="34" charset="0"/>
                </a:rPr>
                <a:t>DIGITAL ICT SERVICES PROVIDER</a:t>
              </a:r>
            </a:p>
            <a:p>
              <a:pPr defTabSz="684499">
                <a:defRPr/>
              </a:pPr>
              <a:endParaRPr lang="en-US" sz="1000">
                <a:solidFill>
                  <a:srgbClr val="BED730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D2324D8-352B-E79A-4C57-55AF5F7FAB99}"/>
                </a:ext>
              </a:extLst>
            </p:cNvPr>
            <p:cNvSpPr txBox="1"/>
            <p:nvPr/>
          </p:nvSpPr>
          <p:spPr>
            <a:xfrm>
              <a:off x="4132882" y="3450404"/>
              <a:ext cx="1360934" cy="484302"/>
            </a:xfrm>
            <a:prstGeom prst="rect">
              <a:avLst/>
            </a:prstGeom>
            <a:noFill/>
          </p:spPr>
          <p:txBody>
            <a:bodyPr wrap="square" lIns="68137" tIns="34069" rIns="68137" bIns="34069" rtlCol="0" anchor="t">
              <a:spAutoFit/>
            </a:bodyPr>
            <a:lstStyle/>
            <a:p>
              <a:pPr defTabSz="684499">
                <a:defRPr/>
              </a:pPr>
              <a:r>
                <a:rPr lang="en-US" sz="900">
                  <a:solidFill>
                    <a:prstClr val="white">
                      <a:lumMod val="85000"/>
                    </a:prstClr>
                  </a:solidFill>
                  <a:latin typeface="Trebuchet MS" panose="020B0703020202090204" pitchFamily="34" charset="0"/>
                </a:rPr>
                <a:t>Launch of Enterprise </a:t>
              </a:r>
              <a:r>
                <a:rPr lang="en-US" sz="900" b="1">
                  <a:solidFill>
                    <a:prstClr val="white">
                      <a:lumMod val="85000"/>
                    </a:prstClr>
                  </a:solidFill>
                  <a:latin typeface="Trebuchet MS" panose="020B0703020202090204" pitchFamily="34" charset="0"/>
                </a:rPr>
                <a:t>Cloud platform &amp; Hybrid Cloud services</a:t>
              </a:r>
              <a:endParaRPr lang="en-US" sz="900">
                <a:solidFill>
                  <a:prstClr val="white">
                    <a:lumMod val="85000"/>
                  </a:prstClr>
                </a:solidFill>
                <a:latin typeface="Trebuchet MS" panose="020B0703020202090204" pitchFamily="34" charset="0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A99C2ACC-DE75-0002-DFE0-57C4766A3FE9}"/>
              </a:ext>
            </a:extLst>
          </p:cNvPr>
          <p:cNvGrpSpPr/>
          <p:nvPr/>
        </p:nvGrpSpPr>
        <p:grpSpPr>
          <a:xfrm>
            <a:off x="328317" y="990399"/>
            <a:ext cx="1690584" cy="2805807"/>
            <a:chOff x="328317" y="990399"/>
            <a:chExt cx="1690584" cy="2805807"/>
          </a:xfrm>
        </p:grpSpPr>
        <p:sp>
          <p:nvSpPr>
            <p:cNvPr id="112" name="Rectangle: Rounded Corners 111">
              <a:extLst>
                <a:ext uri="{FF2B5EF4-FFF2-40B4-BE49-F238E27FC236}">
                  <a16:creationId xmlns:a16="http://schemas.microsoft.com/office/drawing/2014/main" id="{7028CDE3-2091-C240-2389-2310886D1EBD}"/>
                </a:ext>
              </a:extLst>
            </p:cNvPr>
            <p:cNvSpPr/>
            <p:nvPr/>
          </p:nvSpPr>
          <p:spPr>
            <a:xfrm>
              <a:off x="328317" y="990399"/>
              <a:ext cx="1620000" cy="1070664"/>
            </a:xfrm>
            <a:prstGeom prst="flowChartOffpageConnector">
              <a:avLst/>
            </a:prstGeom>
            <a:solidFill>
              <a:srgbClr val="10253F">
                <a:alpha val="50196"/>
              </a:srgbClr>
            </a:solidFill>
            <a:ln w="63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200" b="1">
                  <a:solidFill>
                    <a:srgbClr val="BED730"/>
                  </a:solidFill>
                  <a:latin typeface="Trebuchet MS" panose="020B0703020202090204" pitchFamily="34" charset="0"/>
                </a:rPr>
                <a:t>1995-2005</a:t>
              </a:r>
            </a:p>
            <a:p>
              <a:pPr algn="ctr">
                <a:spcAft>
                  <a:spcPts val="600"/>
                </a:spcAft>
              </a:pPr>
              <a:r>
                <a:rPr lang="en-US" sz="1200">
                  <a:latin typeface="Trebuchet MS" panose="020B0703020202090204" pitchFamily="34" charset="0"/>
                </a:rPr>
                <a:t>Internet Revolution</a:t>
              </a:r>
              <a:endParaRPr lang="en-US">
                <a:latin typeface="Trebuchet MS" panose="020B0703020202090204" pitchFamily="34" charset="0"/>
              </a:endParaRPr>
            </a:p>
          </p:txBody>
        </p:sp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25F81518-4EDE-3740-B7C6-C06A4CD0E93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4699" y="2283925"/>
              <a:ext cx="887237" cy="611430"/>
            </a:xfrm>
            <a:prstGeom prst="roundRect">
              <a:avLst/>
            </a:prstGeom>
            <a:solidFill>
              <a:srgbClr val="00B0F0">
                <a:alpha val="50196"/>
              </a:srgbClr>
            </a:solidFill>
            <a:ln w="6350">
              <a:noFill/>
              <a:prstDash val="sysDot"/>
              <a:round/>
              <a:headEnd/>
              <a:tailEnd/>
            </a:ln>
            <a:effectLst>
              <a:reflection blurRad="6350" stA="52000" endA="300" endPos="35000" dir="5400000" sy="-100000" algn="bl" rotWithShape="0"/>
            </a:effectLst>
          </p:spPr>
          <p:txBody>
            <a:bodyPr vert="horz" wrap="square" lIns="122651" tIns="61323" rIns="122651" bIns="61323" numCol="1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197419">
                <a:defRPr/>
              </a:pPr>
              <a:r>
                <a:rPr lang="en-US" sz="1600" b="1">
                  <a:solidFill>
                    <a:srgbClr val="00B0F0"/>
                  </a:solidFill>
                  <a:latin typeface="Trebuchet MS" panose="020B0703020202090204" pitchFamily="34" charset="0"/>
                </a:rPr>
                <a:t>Sify 1.0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EEBF143-FBAA-BF1C-6E7B-E4F8B042D9A9}"/>
                </a:ext>
              </a:extLst>
            </p:cNvPr>
            <p:cNvSpPr txBox="1"/>
            <p:nvPr/>
          </p:nvSpPr>
          <p:spPr>
            <a:xfrm>
              <a:off x="657969" y="3056250"/>
              <a:ext cx="1360932" cy="376580"/>
            </a:xfrm>
            <a:prstGeom prst="rect">
              <a:avLst/>
            </a:prstGeom>
            <a:noFill/>
          </p:spPr>
          <p:txBody>
            <a:bodyPr wrap="square" lIns="68137" tIns="34069" rIns="68137" bIns="34069" rtlCol="0" anchor="t">
              <a:spAutoFit/>
            </a:bodyPr>
            <a:lstStyle/>
            <a:p>
              <a:pPr defTabSz="684499">
                <a:defRPr/>
              </a:pPr>
              <a:r>
                <a:rPr lang="en-US" sz="1000" b="1">
                  <a:solidFill>
                    <a:srgbClr val="BED730"/>
                  </a:solidFill>
                  <a:latin typeface="Trebuchet MS" panose="020B0703020202090204" pitchFamily="34" charset="0"/>
                </a:rPr>
                <a:t>RETAIL INTERNET SERVICE PROVIDER</a:t>
              </a:r>
              <a:endParaRPr lang="en-US" sz="1400">
                <a:solidFill>
                  <a:srgbClr val="BED730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4CA91ED9-6B15-817D-B8AC-421FADD941B0}"/>
                </a:ext>
              </a:extLst>
            </p:cNvPr>
            <p:cNvSpPr txBox="1"/>
            <p:nvPr/>
          </p:nvSpPr>
          <p:spPr>
            <a:xfrm>
              <a:off x="657969" y="3450404"/>
              <a:ext cx="1360932" cy="345802"/>
            </a:xfrm>
            <a:prstGeom prst="rect">
              <a:avLst/>
            </a:prstGeom>
            <a:noFill/>
          </p:spPr>
          <p:txBody>
            <a:bodyPr wrap="square" lIns="68137" tIns="34069" rIns="68137" bIns="34069" rtlCol="0" anchor="t">
              <a:spAutoFit/>
            </a:bodyPr>
            <a:lstStyle/>
            <a:p>
              <a:pPr defTabSz="684499">
                <a:defRPr/>
              </a:pPr>
              <a:r>
                <a:rPr lang="en-US" sz="900" b="1">
                  <a:solidFill>
                    <a:prstClr val="white">
                      <a:lumMod val="85000"/>
                    </a:prstClr>
                  </a:solidFill>
                  <a:latin typeface="Trebuchet MS" panose="020B0703020202090204" pitchFamily="34" charset="0"/>
                  <a:cs typeface="Segoe UI"/>
                </a:rPr>
                <a:t>First private </a:t>
              </a:r>
            </a:p>
            <a:p>
              <a:pPr defTabSz="684499">
                <a:defRPr/>
              </a:pPr>
              <a:r>
                <a:rPr lang="en-US" sz="900" b="1">
                  <a:solidFill>
                    <a:prstClr val="white">
                      <a:lumMod val="85000"/>
                    </a:prstClr>
                  </a:solidFill>
                  <a:latin typeface="Trebuchet MS" panose="020B0703020202090204" pitchFamily="34" charset="0"/>
                  <a:cs typeface="Segoe UI"/>
                </a:rPr>
                <a:t>ISP</a:t>
              </a:r>
              <a:r>
                <a:rPr lang="en-US" sz="900">
                  <a:solidFill>
                    <a:prstClr val="white">
                      <a:lumMod val="85000"/>
                    </a:prstClr>
                  </a:solidFill>
                  <a:latin typeface="Trebuchet MS" panose="020B0703020202090204" pitchFamily="34" charset="0"/>
                  <a:cs typeface="Segoe UI"/>
                </a:rPr>
                <a:t> in India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CB44B43-13CF-B79E-C741-4D13E6721A7F}"/>
              </a:ext>
            </a:extLst>
          </p:cNvPr>
          <p:cNvGrpSpPr/>
          <p:nvPr/>
        </p:nvGrpSpPr>
        <p:grpSpPr>
          <a:xfrm>
            <a:off x="5711884" y="990399"/>
            <a:ext cx="2016664" cy="2885838"/>
            <a:chOff x="5711884" y="1007685"/>
            <a:chExt cx="2016664" cy="2885838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8A52EFFF-9BD4-6526-8610-34EFEEB86A28}"/>
                </a:ext>
              </a:extLst>
            </p:cNvPr>
            <p:cNvSpPr/>
            <p:nvPr/>
          </p:nvSpPr>
          <p:spPr>
            <a:xfrm>
              <a:off x="5711884" y="1007685"/>
              <a:ext cx="1620000" cy="1070664"/>
            </a:xfrm>
            <a:prstGeom prst="flowChartOffpageConnector">
              <a:avLst/>
            </a:prstGeom>
            <a:solidFill>
              <a:srgbClr val="10253F">
                <a:alpha val="50196"/>
              </a:srgbClr>
            </a:solidFill>
            <a:ln w="63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200" b="1">
                  <a:solidFill>
                    <a:srgbClr val="BED730"/>
                  </a:solidFill>
                  <a:latin typeface="Trebuchet MS" panose="020B0703020202090204" pitchFamily="34" charset="0"/>
                </a:rPr>
                <a:t>2021 onwards</a:t>
              </a:r>
              <a:endParaRPr lang="en-US" sz="1200">
                <a:solidFill>
                  <a:srgbClr val="FFFFFF"/>
                </a:solidFill>
                <a:latin typeface="Trebuchet MS" panose="020B0703020202090204" pitchFamily="34" charset="0"/>
              </a:endParaRPr>
            </a:p>
            <a:p>
              <a:pPr algn="ctr">
                <a:spcAft>
                  <a:spcPts val="600"/>
                </a:spcAft>
              </a:pPr>
              <a:r>
                <a:rPr lang="en-US" sz="1200">
                  <a:solidFill>
                    <a:srgbClr val="FFFFFF"/>
                  </a:solidFill>
                  <a:latin typeface="Trebuchet MS" panose="020B0703020202090204" pitchFamily="34" charset="0"/>
                </a:rPr>
                <a:t>Digital Acceleration </a:t>
              </a:r>
              <a:endParaRPr lang="en-US" sz="1200">
                <a:latin typeface="Trebuchet MS" panose="020B0703020202090204" pitchFamily="34" charset="0"/>
              </a:endParaRPr>
            </a:p>
          </p:txBody>
        </p:sp>
        <p:sp>
          <p:nvSpPr>
            <p:cNvPr id="23" name="Freeform 13">
              <a:extLst>
                <a:ext uri="{FF2B5EF4-FFF2-40B4-BE49-F238E27FC236}">
                  <a16:creationId xmlns:a16="http://schemas.microsoft.com/office/drawing/2014/main" id="{C54CA80D-70E3-1749-A377-D0B9AEBF8EE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115740" y="2308188"/>
              <a:ext cx="812288" cy="610910"/>
            </a:xfrm>
            <a:prstGeom prst="roundRect">
              <a:avLst/>
            </a:prstGeom>
            <a:solidFill>
              <a:srgbClr val="00B0F0">
                <a:alpha val="50196"/>
              </a:srgbClr>
            </a:solidFill>
            <a:ln w="6350">
              <a:noFill/>
              <a:prstDash val="sysDot"/>
              <a:round/>
              <a:headEnd/>
              <a:tailEnd/>
            </a:ln>
            <a:effectLst>
              <a:reflection blurRad="6350" stA="52000" endA="300" endPos="35000" dir="5400000" sy="-100000" algn="bl" rotWithShape="0"/>
            </a:effectLst>
          </p:spPr>
          <p:txBody>
            <a:bodyPr vert="horz" wrap="square" lIns="90849" tIns="45425" rIns="90849" bIns="45425" numCol="1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2665">
                <a:defRPr/>
              </a:pPr>
              <a:endParaRPr lang="en-US" sz="1600" b="1">
                <a:solidFill>
                  <a:srgbClr val="BED730"/>
                </a:solidFill>
                <a:latin typeface="Trebuchet MS" panose="020B0703020202090204" pitchFamily="34" charset="0"/>
              </a:endParaRPr>
            </a:p>
            <a:p>
              <a:pPr algn="ctr" defTabSz="912665">
                <a:defRPr/>
              </a:pPr>
              <a:r>
                <a:rPr lang="en-US" sz="1600" b="1">
                  <a:solidFill>
                    <a:srgbClr val="BED730"/>
                  </a:solidFill>
                  <a:latin typeface="Trebuchet MS" panose="020B0703020202090204" pitchFamily="34" charset="0"/>
                </a:rPr>
                <a:t>Sify 4.0</a:t>
              </a:r>
            </a:p>
            <a:p>
              <a:pPr algn="ctr" defTabSz="912665">
                <a:defRPr/>
              </a:pPr>
              <a:endParaRPr lang="en-US" sz="1600" b="1">
                <a:solidFill>
                  <a:srgbClr val="BED730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10DC746-7E39-F676-D9A0-D607E43E8402}"/>
                </a:ext>
              </a:extLst>
            </p:cNvPr>
            <p:cNvSpPr txBox="1"/>
            <p:nvPr/>
          </p:nvSpPr>
          <p:spPr>
            <a:xfrm>
              <a:off x="6050216" y="3547721"/>
              <a:ext cx="1410657" cy="345802"/>
            </a:xfrm>
            <a:prstGeom prst="rect">
              <a:avLst/>
            </a:prstGeom>
            <a:noFill/>
          </p:spPr>
          <p:txBody>
            <a:bodyPr wrap="square" lIns="68137" tIns="34069" rIns="68137" bIns="34069" rtlCol="0" anchor="t">
              <a:spAutoFit/>
            </a:bodyPr>
            <a:lstStyle/>
            <a:p>
              <a:pPr defTabSz="684499">
                <a:defRPr/>
              </a:pPr>
              <a:r>
                <a:rPr lang="en-US" sz="900">
                  <a:solidFill>
                    <a:prstClr val="white">
                      <a:lumMod val="85000"/>
                    </a:prstClr>
                  </a:solidFill>
                  <a:latin typeface="Trebuchet MS" panose="020B0703020202090204" pitchFamily="34" charset="0"/>
                </a:rPr>
                <a:t>Launch of end-to-end </a:t>
              </a:r>
            </a:p>
            <a:p>
              <a:pPr defTabSz="684499">
                <a:defRPr/>
              </a:pPr>
              <a:r>
                <a:rPr lang="en-US" sz="900" b="1">
                  <a:solidFill>
                    <a:prstClr val="white">
                      <a:lumMod val="85000"/>
                    </a:prstClr>
                  </a:solidFill>
                  <a:latin typeface="Trebuchet MS" panose="020B0703020202090204" pitchFamily="34" charset="0"/>
                </a:rPr>
                <a:t>Digital services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468C5D1-E58D-3C62-6651-E324FAF1856A}"/>
                </a:ext>
              </a:extLst>
            </p:cNvPr>
            <p:cNvSpPr txBox="1"/>
            <p:nvPr/>
          </p:nvSpPr>
          <p:spPr>
            <a:xfrm>
              <a:off x="6050216" y="3056250"/>
              <a:ext cx="1678332" cy="530468"/>
            </a:xfrm>
            <a:prstGeom prst="rect">
              <a:avLst/>
            </a:prstGeom>
            <a:noFill/>
          </p:spPr>
          <p:txBody>
            <a:bodyPr wrap="square" lIns="68137" tIns="34069" rIns="68137" bIns="34069" rtlCol="0" anchor="t">
              <a:spAutoFit/>
            </a:bodyPr>
            <a:lstStyle/>
            <a:p>
              <a:pPr defTabSz="684499">
                <a:defRPr/>
              </a:pPr>
              <a:r>
                <a:rPr lang="en-US" sz="1000" b="1">
                  <a:solidFill>
                    <a:srgbClr val="BED730"/>
                  </a:solidFill>
                  <a:latin typeface="Trebuchet MS" panose="020B0703020202090204" pitchFamily="34" charset="0"/>
                </a:rPr>
                <a:t>DIGITAL TRANSFORMATION PARTNER (</a:t>
              </a:r>
              <a:r>
                <a:rPr lang="en-US" sz="1000" b="1" err="1">
                  <a:solidFill>
                    <a:srgbClr val="BED730"/>
                  </a:solidFill>
                  <a:latin typeface="Trebuchet MS" panose="020B0703020202090204" pitchFamily="34" charset="0"/>
                </a:rPr>
                <a:t>digital@core</a:t>
              </a:r>
              <a:r>
                <a:rPr lang="en-US" sz="1000" b="1">
                  <a:solidFill>
                    <a:srgbClr val="BED730"/>
                  </a:solidFill>
                  <a:latin typeface="Trebuchet MS" panose="020B0703020202090204" pitchFamily="34" charset="0"/>
                </a:rPr>
                <a:t>)</a:t>
              </a:r>
              <a:endParaRPr lang="en-US" sz="1400">
                <a:solidFill>
                  <a:srgbClr val="BED730"/>
                </a:solidFill>
                <a:latin typeface="Trebuchet MS" panose="020B0703020202090204" pitchFamily="34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23987A30-FE41-C6F1-9724-2E498DE7B859}"/>
              </a:ext>
            </a:extLst>
          </p:cNvPr>
          <p:cNvGrpSpPr/>
          <p:nvPr/>
        </p:nvGrpSpPr>
        <p:grpSpPr>
          <a:xfrm>
            <a:off x="0" y="4324124"/>
            <a:ext cx="9144000" cy="408214"/>
            <a:chOff x="0" y="4324124"/>
            <a:chExt cx="9144000" cy="408214"/>
          </a:xfrm>
        </p:grpSpPr>
        <p:sp>
          <p:nvSpPr>
            <p:cNvPr id="36" name="Rectangle: Rounded Corners 55">
              <a:extLst>
                <a:ext uri="{FF2B5EF4-FFF2-40B4-BE49-F238E27FC236}">
                  <a16:creationId xmlns:a16="http://schemas.microsoft.com/office/drawing/2014/main" id="{CF5EDEA1-58EF-CDD5-5629-1C9ECC766B5E}"/>
                </a:ext>
              </a:extLst>
            </p:cNvPr>
            <p:cNvSpPr/>
            <p:nvPr/>
          </p:nvSpPr>
          <p:spPr>
            <a:xfrm>
              <a:off x="0" y="4324124"/>
              <a:ext cx="9144000" cy="408214"/>
            </a:xfrm>
            <a:prstGeom prst="roundRect">
              <a:avLst>
                <a:gd name="adj" fmla="val 0"/>
              </a:avLst>
            </a:prstGeom>
            <a:solidFill>
              <a:srgbClr val="BED73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algn="ctr" defTabSz="914423">
                <a:defRPr/>
              </a:pPr>
              <a:endParaRPr lang="en-US" sz="1300" b="1" i="1" kern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7041CA1-FEF3-23B3-ADB2-5FCB7F0C6550}"/>
                </a:ext>
              </a:extLst>
            </p:cNvPr>
            <p:cNvSpPr txBox="1"/>
            <p:nvPr/>
          </p:nvSpPr>
          <p:spPr>
            <a:xfrm>
              <a:off x="323850" y="4389732"/>
              <a:ext cx="84963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196">
                <a:defRPr/>
              </a:pPr>
              <a:r>
                <a:rPr lang="en-IN" sz="1200" b="1" i="1" cap="none">
                  <a:latin typeface="Trebuchet MS" panose="020B0703020202090204" pitchFamily="34" charset="0"/>
                </a:rPr>
                <a:t>From revolutionizing consumer internet in the 90s to becoming a Digital Transformation Partner </a:t>
              </a:r>
              <a:r>
                <a:rPr lang="en-IN" sz="1200" b="1" i="1">
                  <a:latin typeface="Trebuchet MS" panose="020B0703020202090204" pitchFamily="34" charset="0"/>
                </a:rPr>
                <a:t>for </a:t>
              </a:r>
              <a:r>
                <a:rPr lang="en-IN" sz="1200" b="1" i="1" cap="none">
                  <a:latin typeface="Trebuchet MS" panose="020B0703020202090204" pitchFamily="34" charset="0"/>
                </a:rPr>
                <a:t>Enterprises</a:t>
              </a:r>
            </a:p>
          </p:txBody>
        </p:sp>
      </p:grp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5DA459A6-594E-A822-FBAE-F21B3B0B474D}"/>
              </a:ext>
            </a:extLst>
          </p:cNvPr>
          <p:cNvCxnSpPr>
            <a:cxnSpLocks/>
            <a:stCxn id="11" idx="3"/>
            <a:endCxn id="12" idx="1"/>
          </p:cNvCxnSpPr>
          <p:nvPr/>
        </p:nvCxnSpPr>
        <p:spPr>
          <a:xfrm>
            <a:off x="1581936" y="2589640"/>
            <a:ext cx="935037" cy="0"/>
          </a:xfrm>
          <a:prstGeom prst="straightConnector1">
            <a:avLst/>
          </a:prstGeom>
          <a:ln>
            <a:solidFill>
              <a:srgbClr val="BED73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109C41C7-B7A6-EB73-CB6B-27EC6DCB2952}"/>
              </a:ext>
            </a:extLst>
          </p:cNvPr>
          <p:cNvCxnSpPr>
            <a:cxnSpLocks/>
            <a:stCxn id="12" idx="3"/>
            <a:endCxn id="17" idx="1"/>
          </p:cNvCxnSpPr>
          <p:nvPr/>
        </p:nvCxnSpPr>
        <p:spPr>
          <a:xfrm>
            <a:off x="3329261" y="2589640"/>
            <a:ext cx="972512" cy="0"/>
          </a:xfrm>
          <a:prstGeom prst="straightConnector1">
            <a:avLst/>
          </a:prstGeom>
          <a:ln>
            <a:solidFill>
              <a:srgbClr val="BED73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806E180F-8174-4568-CDA3-F33B74EFF19C}"/>
              </a:ext>
            </a:extLst>
          </p:cNvPr>
          <p:cNvCxnSpPr>
            <a:cxnSpLocks/>
            <a:stCxn id="17" idx="3"/>
            <a:endCxn id="23" idx="1"/>
          </p:cNvCxnSpPr>
          <p:nvPr/>
        </p:nvCxnSpPr>
        <p:spPr>
          <a:xfrm>
            <a:off x="5114061" y="2589640"/>
            <a:ext cx="1001679" cy="6717"/>
          </a:xfrm>
          <a:prstGeom prst="straightConnector1">
            <a:avLst/>
          </a:prstGeom>
          <a:ln>
            <a:solidFill>
              <a:srgbClr val="BED73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0E1F104-9C60-EB76-D316-E6F2B1710B3A}"/>
              </a:ext>
            </a:extLst>
          </p:cNvPr>
          <p:cNvCxnSpPr>
            <a:cxnSpLocks/>
            <a:stCxn id="23" idx="3"/>
            <a:endCxn id="6" idx="1"/>
          </p:cNvCxnSpPr>
          <p:nvPr/>
        </p:nvCxnSpPr>
        <p:spPr>
          <a:xfrm flipV="1">
            <a:off x="6928028" y="2593141"/>
            <a:ext cx="862428" cy="3216"/>
          </a:xfrm>
          <a:prstGeom prst="straightConnector1">
            <a:avLst/>
          </a:prstGeom>
          <a:ln>
            <a:solidFill>
              <a:srgbClr val="BED73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 13">
            <a:extLst>
              <a:ext uri="{FF2B5EF4-FFF2-40B4-BE49-F238E27FC236}">
                <a16:creationId xmlns:a16="http://schemas.microsoft.com/office/drawing/2014/main" id="{DD78280B-0300-E7D5-92E5-2666024A2007}"/>
              </a:ext>
            </a:extLst>
          </p:cNvPr>
          <p:cNvSpPr>
            <a:spLocks noChangeAspect="1"/>
          </p:cNvSpPr>
          <p:nvPr/>
        </p:nvSpPr>
        <p:spPr bwMode="auto">
          <a:xfrm>
            <a:off x="7790456" y="1274884"/>
            <a:ext cx="1029694" cy="2636514"/>
          </a:xfrm>
          <a:prstGeom prst="roundRect">
            <a:avLst/>
          </a:prstGeom>
          <a:noFill/>
          <a:ln w="6350">
            <a:solidFill>
              <a:schemeClr val="accent3">
                <a:lumMod val="75000"/>
              </a:schemeClr>
            </a:solidFill>
            <a:prstDash val="sysDot"/>
            <a:round/>
            <a:headEnd/>
            <a:tailEnd/>
          </a:ln>
          <a:effectLst/>
        </p:spPr>
        <p:txBody>
          <a:bodyPr vert="horz" wrap="square" lIns="90849" tIns="45425" rIns="90849" bIns="45425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solidFill>
                  <a:schemeClr val="bg1"/>
                </a:solidFill>
                <a:latin typeface="Trebuchet MS" panose="020B0703020202090204" pitchFamily="34" charset="0"/>
              </a:rPr>
              <a:t>Age </a:t>
            </a:r>
          </a:p>
          <a:p>
            <a:pPr algn="ctr"/>
            <a:r>
              <a:rPr lang="en-US" sz="2000" b="1">
                <a:solidFill>
                  <a:schemeClr val="bg1"/>
                </a:solidFill>
                <a:latin typeface="Trebuchet MS" panose="020B0703020202090204" pitchFamily="34" charset="0"/>
              </a:rPr>
              <a:t>of</a:t>
            </a:r>
          </a:p>
          <a:p>
            <a:pPr algn="ctr"/>
            <a:r>
              <a:rPr lang="en-US" sz="2800" b="1">
                <a:solidFill>
                  <a:srgbClr val="BED730"/>
                </a:solidFill>
                <a:latin typeface="Trebuchet MS" panose="020B0703020202090204" pitchFamily="34" charset="0"/>
              </a:rPr>
              <a:t>AI</a:t>
            </a:r>
            <a:endParaRPr lang="en-US" sz="2800">
              <a:solidFill>
                <a:srgbClr val="BED730"/>
              </a:solidFill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25C24580-5337-90A5-DE30-EEAEE4A358EB}"/>
              </a:ext>
            </a:extLst>
          </p:cNvPr>
          <p:cNvCxnSpPr>
            <a:stCxn id="112" idx="3"/>
            <a:endCxn id="113" idx="1"/>
          </p:cNvCxnSpPr>
          <p:nvPr/>
        </p:nvCxnSpPr>
        <p:spPr>
          <a:xfrm>
            <a:off x="1948317" y="1525731"/>
            <a:ext cx="164800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1EE82876-C0D0-F048-0A1A-2DB1DB1F3650}"/>
              </a:ext>
            </a:extLst>
          </p:cNvPr>
          <p:cNvCxnSpPr>
            <a:stCxn id="113" idx="3"/>
            <a:endCxn id="114" idx="1"/>
          </p:cNvCxnSpPr>
          <p:nvPr/>
        </p:nvCxnSpPr>
        <p:spPr>
          <a:xfrm>
            <a:off x="3733117" y="1525731"/>
            <a:ext cx="164800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63930240-E3B9-E893-BA56-82DBF04DB524}"/>
              </a:ext>
            </a:extLst>
          </p:cNvPr>
          <p:cNvCxnSpPr>
            <a:stCxn id="114" idx="3"/>
            <a:endCxn id="20" idx="1"/>
          </p:cNvCxnSpPr>
          <p:nvPr/>
        </p:nvCxnSpPr>
        <p:spPr>
          <a:xfrm>
            <a:off x="5517917" y="1525731"/>
            <a:ext cx="193967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3BBEBC6B-B357-B237-82B0-49B8205EE0E8}"/>
              </a:ext>
            </a:extLst>
          </p:cNvPr>
          <p:cNvCxnSpPr>
            <a:cxnSpLocks/>
            <a:stCxn id="20" idx="3"/>
          </p:cNvCxnSpPr>
          <p:nvPr/>
        </p:nvCxnSpPr>
        <p:spPr>
          <a:xfrm>
            <a:off x="7331884" y="1525731"/>
            <a:ext cx="458572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7589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54">
            <a:extLst>
              <a:ext uri="{FF2B5EF4-FFF2-40B4-BE49-F238E27FC236}">
                <a16:creationId xmlns:a16="http://schemas.microsoft.com/office/drawing/2014/main" id="{A7C0D4B1-3EDC-6CF0-3319-3C179DBE8B6D}"/>
              </a:ext>
            </a:extLst>
          </p:cNvPr>
          <p:cNvSpPr/>
          <p:nvPr/>
        </p:nvSpPr>
        <p:spPr>
          <a:xfrm flipH="1">
            <a:off x="2776544" y="1925943"/>
            <a:ext cx="2418670" cy="511184"/>
          </a:xfrm>
          <a:custGeom>
            <a:avLst/>
            <a:gdLst>
              <a:gd name="connsiteX0" fmla="*/ 2997427 w 2997427"/>
              <a:gd name="connsiteY0" fmla="*/ 1131724 h 1131724"/>
              <a:gd name="connsiteX1" fmla="*/ 2087128 w 2997427"/>
              <a:gd name="connsiteY1" fmla="*/ 0 h 1131724"/>
              <a:gd name="connsiteX2" fmla="*/ 0 w 2997427"/>
              <a:gd name="connsiteY2" fmla="*/ 0 h 113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97427" h="1131724">
                <a:moveTo>
                  <a:pt x="2997427" y="1131724"/>
                </a:moveTo>
                <a:lnTo>
                  <a:pt x="2087128" y="0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49"/>
            <a:endParaRPr lang="en-IN" sz="1013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1014BCD-C861-672F-FEF4-C322E51B382B}"/>
              </a:ext>
            </a:extLst>
          </p:cNvPr>
          <p:cNvSpPr txBox="1"/>
          <p:nvPr/>
        </p:nvSpPr>
        <p:spPr>
          <a:xfrm>
            <a:off x="323849" y="750104"/>
            <a:ext cx="84963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715"/>
            <a:r>
              <a:rPr lang="en-IN" sz="900" b="1">
                <a:solidFill>
                  <a:prstClr val="white"/>
                </a:solidFill>
                <a:latin typeface="Trebuchet MS"/>
              </a:rPr>
              <a:t>India’s Top 10 banks, Top 4 Manufacturers, 3 Major Hyperscalers, Global Social Media, OTT, Security Players, and 10,000+ Enterprises trust Sify.</a:t>
            </a:r>
          </a:p>
        </p:txBody>
      </p:sp>
      <p:sp>
        <p:nvSpPr>
          <p:cNvPr id="112" name="Flowchart: Connector 3">
            <a:extLst>
              <a:ext uri="{FF2B5EF4-FFF2-40B4-BE49-F238E27FC236}">
                <a16:creationId xmlns:a16="http://schemas.microsoft.com/office/drawing/2014/main" id="{B9F32308-B706-201F-36D0-4F4D85B52753}"/>
              </a:ext>
            </a:extLst>
          </p:cNvPr>
          <p:cNvSpPr>
            <a:spLocks noChangeAspect="1"/>
          </p:cNvSpPr>
          <p:nvPr/>
        </p:nvSpPr>
        <p:spPr>
          <a:xfrm rot="2700000">
            <a:off x="6646072" y="1181218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299">
              <a:defRPr/>
            </a:pPr>
            <a:endParaRPr lang="en-IN" sz="1350">
              <a:solidFill>
                <a:srgbClr val="1F497D"/>
              </a:solidFill>
              <a:latin typeface="Trebuchet MS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5552D38D-735A-F52F-0582-1D2305E2ED4C}"/>
              </a:ext>
            </a:extLst>
          </p:cNvPr>
          <p:cNvSpPr txBox="1"/>
          <p:nvPr/>
        </p:nvSpPr>
        <p:spPr>
          <a:xfrm>
            <a:off x="6347276" y="1665162"/>
            <a:ext cx="11330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299">
              <a:defRPr/>
            </a:pPr>
            <a:r>
              <a:rPr lang="en-IN" sz="800" b="1">
                <a:solidFill>
                  <a:prstClr val="white"/>
                </a:solidFill>
                <a:latin typeface="Trebuchet MS" panose="020B0603020202020204" pitchFamily="34" charset="0"/>
              </a:rPr>
              <a:t>Network</a:t>
            </a:r>
          </a:p>
          <a:p>
            <a:pPr algn="ctr" defTabSz="514299">
              <a:defRPr/>
            </a:pPr>
            <a:r>
              <a:rPr lang="en-IN" sz="800" b="1">
                <a:solidFill>
                  <a:prstClr val="white"/>
                </a:solidFill>
                <a:latin typeface="Trebuchet MS" panose="020B0603020202020204" pitchFamily="34" charset="0"/>
              </a:rPr>
              <a:t>Infra Services</a:t>
            </a:r>
            <a:endParaRPr lang="en-US" sz="800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sp>
        <p:nvSpPr>
          <p:cNvPr id="114" name="Flowchart: Connector 7">
            <a:extLst>
              <a:ext uri="{FF2B5EF4-FFF2-40B4-BE49-F238E27FC236}">
                <a16:creationId xmlns:a16="http://schemas.microsoft.com/office/drawing/2014/main" id="{14281CDE-1C4F-F0DF-5CAA-267A721849EC}"/>
              </a:ext>
            </a:extLst>
          </p:cNvPr>
          <p:cNvSpPr>
            <a:spLocks noChangeAspect="1"/>
          </p:cNvSpPr>
          <p:nvPr/>
        </p:nvSpPr>
        <p:spPr>
          <a:xfrm rot="2700000">
            <a:off x="6636055" y="2147670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299">
              <a:defRPr/>
            </a:pPr>
            <a:endParaRPr lang="en-IN" sz="1350">
              <a:solidFill>
                <a:srgbClr val="1F497D"/>
              </a:solidFill>
              <a:latin typeface="Trebuchet MS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0630402C-53A6-1938-0480-51094D5C8AE4}"/>
              </a:ext>
            </a:extLst>
          </p:cNvPr>
          <p:cNvSpPr txBox="1"/>
          <p:nvPr/>
        </p:nvSpPr>
        <p:spPr>
          <a:xfrm>
            <a:off x="6247297" y="2631614"/>
            <a:ext cx="13129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299">
              <a:defRPr/>
            </a:pPr>
            <a:r>
              <a:rPr lang="pt-BR" sz="800" b="1">
                <a:solidFill>
                  <a:prstClr val="white"/>
                </a:solidFill>
                <a:latin typeface="Trebuchet MS" panose="020B0603020202020204" pitchFamily="34" charset="0"/>
              </a:rPr>
              <a:t>Data Center</a:t>
            </a:r>
          </a:p>
          <a:p>
            <a:pPr algn="ctr" defTabSz="514299">
              <a:defRPr/>
            </a:pPr>
            <a:r>
              <a:rPr lang="pt-BR" sz="800" b="1">
                <a:solidFill>
                  <a:prstClr val="white"/>
                </a:solidFill>
                <a:latin typeface="Trebuchet MS" panose="020B0603020202020204" pitchFamily="34" charset="0"/>
              </a:rPr>
              <a:t>Colo Services</a:t>
            </a:r>
            <a:endParaRPr lang="en-US" sz="800" b="1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sp>
        <p:nvSpPr>
          <p:cNvPr id="116" name="Flowchart: Connector 11">
            <a:extLst>
              <a:ext uri="{FF2B5EF4-FFF2-40B4-BE49-F238E27FC236}">
                <a16:creationId xmlns:a16="http://schemas.microsoft.com/office/drawing/2014/main" id="{7CF67572-1E32-B994-AF1F-DF6983802612}"/>
              </a:ext>
            </a:extLst>
          </p:cNvPr>
          <p:cNvSpPr>
            <a:spLocks noChangeAspect="1"/>
          </p:cNvSpPr>
          <p:nvPr/>
        </p:nvSpPr>
        <p:spPr>
          <a:xfrm rot="2700000">
            <a:off x="7923604" y="1187576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299">
              <a:defRPr/>
            </a:pPr>
            <a:endParaRPr lang="en-IN" sz="1350">
              <a:solidFill>
                <a:srgbClr val="1F497D"/>
              </a:solidFill>
              <a:latin typeface="Trebuchet MS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023186AF-913B-B90B-ED37-BE23D8EED65D}"/>
              </a:ext>
            </a:extLst>
          </p:cNvPr>
          <p:cNvSpPr txBox="1"/>
          <p:nvPr/>
        </p:nvSpPr>
        <p:spPr>
          <a:xfrm>
            <a:off x="7570321" y="1686538"/>
            <a:ext cx="12419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299">
              <a:defRPr/>
            </a:pPr>
            <a:r>
              <a:rPr lang="en-IN" sz="800" b="1">
                <a:solidFill>
                  <a:prstClr val="white"/>
                </a:solidFill>
                <a:latin typeface="Trebuchet MS" panose="020B0603020202020204" pitchFamily="34" charset="0"/>
              </a:rPr>
              <a:t>Network Digital </a:t>
            </a:r>
          </a:p>
          <a:p>
            <a:pPr algn="ctr" defTabSz="514299">
              <a:defRPr/>
            </a:pPr>
            <a:r>
              <a:rPr lang="en-IN" sz="800" b="1">
                <a:solidFill>
                  <a:prstClr val="white"/>
                </a:solidFill>
                <a:latin typeface="Trebuchet MS" panose="020B0603020202020204" pitchFamily="34" charset="0"/>
              </a:rPr>
              <a:t>Managed Services</a:t>
            </a:r>
            <a:endParaRPr lang="en-US" sz="800" b="1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sp>
        <p:nvSpPr>
          <p:cNvPr id="118" name="Flowchart: Connector 13">
            <a:extLst>
              <a:ext uri="{FF2B5EF4-FFF2-40B4-BE49-F238E27FC236}">
                <a16:creationId xmlns:a16="http://schemas.microsoft.com/office/drawing/2014/main" id="{AF440F4B-1E95-64E3-84FB-E61772AB4584}"/>
              </a:ext>
            </a:extLst>
          </p:cNvPr>
          <p:cNvSpPr>
            <a:spLocks noChangeAspect="1"/>
          </p:cNvSpPr>
          <p:nvPr/>
        </p:nvSpPr>
        <p:spPr>
          <a:xfrm rot="2700000">
            <a:off x="6646072" y="3079834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299">
              <a:defRPr/>
            </a:pPr>
            <a:endParaRPr lang="en-IN" sz="1350">
              <a:solidFill>
                <a:srgbClr val="1F497D"/>
              </a:solidFill>
              <a:latin typeface="Trebuchet MS"/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FF536CFF-5CBA-405D-208A-2566569C34A2}"/>
              </a:ext>
            </a:extLst>
          </p:cNvPr>
          <p:cNvSpPr txBox="1"/>
          <p:nvPr/>
        </p:nvSpPr>
        <p:spPr>
          <a:xfrm>
            <a:off x="6257315" y="3566228"/>
            <a:ext cx="13129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299">
              <a:defRPr/>
            </a:pPr>
            <a:r>
              <a:rPr lang="en-IN" sz="800" b="1">
                <a:solidFill>
                  <a:prstClr val="white"/>
                </a:solidFill>
                <a:latin typeface="Trebuchet MS" panose="020B0603020202020204" pitchFamily="34" charset="0"/>
              </a:rPr>
              <a:t>Cloud &amp; IT</a:t>
            </a:r>
          </a:p>
          <a:p>
            <a:pPr algn="ctr" defTabSz="514299">
              <a:defRPr/>
            </a:pPr>
            <a:r>
              <a:rPr lang="en-IN" sz="800" b="1">
                <a:solidFill>
                  <a:prstClr val="white"/>
                </a:solidFill>
                <a:latin typeface="Trebuchet MS" panose="020B0603020202020204" pitchFamily="34" charset="0"/>
              </a:rPr>
              <a:t>Managed Services</a:t>
            </a:r>
            <a:endParaRPr lang="en-US" sz="800" b="1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sp>
        <p:nvSpPr>
          <p:cNvPr id="120" name="Flowchart: Connector 15">
            <a:extLst>
              <a:ext uri="{FF2B5EF4-FFF2-40B4-BE49-F238E27FC236}">
                <a16:creationId xmlns:a16="http://schemas.microsoft.com/office/drawing/2014/main" id="{3B96972B-B04E-BD4D-25B1-B3691187C323}"/>
              </a:ext>
            </a:extLst>
          </p:cNvPr>
          <p:cNvSpPr>
            <a:spLocks noChangeAspect="1"/>
          </p:cNvSpPr>
          <p:nvPr/>
        </p:nvSpPr>
        <p:spPr>
          <a:xfrm rot="2700000">
            <a:off x="7992739" y="3079834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299">
              <a:defRPr/>
            </a:pPr>
            <a:endParaRPr lang="en-IN" sz="1350">
              <a:solidFill>
                <a:srgbClr val="1F497D"/>
              </a:solidFill>
              <a:latin typeface="Trebuchet MS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35F8C4D7-264F-06C7-834E-04FD374BC543}"/>
              </a:ext>
            </a:extLst>
          </p:cNvPr>
          <p:cNvSpPr txBox="1"/>
          <p:nvPr/>
        </p:nvSpPr>
        <p:spPr>
          <a:xfrm>
            <a:off x="7601138" y="3566228"/>
            <a:ext cx="13186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299">
              <a:defRPr/>
            </a:pPr>
            <a:r>
              <a:rPr lang="en-IN" sz="800" b="1">
                <a:solidFill>
                  <a:prstClr val="white"/>
                </a:solidFill>
                <a:latin typeface="Trebuchet MS" panose="020B0603020202020204" pitchFamily="34" charset="0"/>
              </a:rPr>
              <a:t>Security </a:t>
            </a:r>
          </a:p>
          <a:p>
            <a:pPr algn="ctr" defTabSz="514299">
              <a:defRPr/>
            </a:pPr>
            <a:r>
              <a:rPr lang="en-IN" sz="800" b="1">
                <a:solidFill>
                  <a:prstClr val="white"/>
                </a:solidFill>
                <a:latin typeface="Trebuchet MS" panose="020B0603020202020204" pitchFamily="34" charset="0"/>
              </a:rPr>
              <a:t>Managed Services</a:t>
            </a:r>
            <a:endParaRPr lang="en-US" sz="800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sp>
        <p:nvSpPr>
          <p:cNvPr id="122" name="Flowchart: Connector 19">
            <a:extLst>
              <a:ext uri="{FF2B5EF4-FFF2-40B4-BE49-F238E27FC236}">
                <a16:creationId xmlns:a16="http://schemas.microsoft.com/office/drawing/2014/main" id="{1494E248-CCF3-12DB-7FAE-45B57B61C763}"/>
              </a:ext>
            </a:extLst>
          </p:cNvPr>
          <p:cNvSpPr>
            <a:spLocks noChangeAspect="1"/>
          </p:cNvSpPr>
          <p:nvPr/>
        </p:nvSpPr>
        <p:spPr>
          <a:xfrm rot="2700000">
            <a:off x="6646072" y="4027320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299">
              <a:defRPr/>
            </a:pPr>
            <a:endParaRPr lang="en-IN" sz="1350">
              <a:solidFill>
                <a:srgbClr val="1F497D"/>
              </a:solidFill>
              <a:latin typeface="Trebuchet MS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1E80D42C-2CCF-FF44-A2CF-4B8F2978DB0D}"/>
              </a:ext>
            </a:extLst>
          </p:cNvPr>
          <p:cNvSpPr txBox="1"/>
          <p:nvPr/>
        </p:nvSpPr>
        <p:spPr>
          <a:xfrm>
            <a:off x="6273454" y="4529831"/>
            <a:ext cx="12806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299">
              <a:defRPr/>
            </a:pPr>
            <a:r>
              <a:rPr lang="en-IN" sz="800" b="1">
                <a:solidFill>
                  <a:prstClr val="white"/>
                </a:solidFill>
                <a:latin typeface="Trebuchet MS" panose="020B0603020202020204" pitchFamily="34" charset="0"/>
              </a:rPr>
              <a:t>Digital Apps</a:t>
            </a:r>
          </a:p>
          <a:p>
            <a:pPr algn="ctr" defTabSz="514299">
              <a:defRPr/>
            </a:pPr>
            <a:r>
              <a:rPr lang="en-IN" sz="800" b="1">
                <a:solidFill>
                  <a:prstClr val="white"/>
                </a:solidFill>
                <a:latin typeface="Trebuchet MS" panose="020B0603020202020204" pitchFamily="34" charset="0"/>
              </a:rPr>
              <a:t>Managed Services</a:t>
            </a:r>
            <a:endParaRPr lang="en-US" sz="800" b="1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sp>
        <p:nvSpPr>
          <p:cNvPr id="124" name="Flowchart: Connector 21">
            <a:extLst>
              <a:ext uri="{FF2B5EF4-FFF2-40B4-BE49-F238E27FC236}">
                <a16:creationId xmlns:a16="http://schemas.microsoft.com/office/drawing/2014/main" id="{BD4BE10F-BEAB-8D9D-9F19-3AC90FE80B6E}"/>
              </a:ext>
            </a:extLst>
          </p:cNvPr>
          <p:cNvSpPr>
            <a:spLocks noChangeAspect="1"/>
          </p:cNvSpPr>
          <p:nvPr/>
        </p:nvSpPr>
        <p:spPr>
          <a:xfrm rot="2700000">
            <a:off x="7992739" y="4027320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299">
              <a:defRPr/>
            </a:pPr>
            <a:endParaRPr lang="en-IN" sz="1350">
              <a:solidFill>
                <a:srgbClr val="1F497D"/>
              </a:solidFill>
              <a:latin typeface="Trebuchet MS"/>
            </a:endParaRP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CEEA8162-C24C-418A-F639-F98AF03473B8}"/>
              </a:ext>
            </a:extLst>
          </p:cNvPr>
          <p:cNvSpPr txBox="1"/>
          <p:nvPr/>
        </p:nvSpPr>
        <p:spPr>
          <a:xfrm>
            <a:off x="7596418" y="4529831"/>
            <a:ext cx="13280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299">
              <a:defRPr/>
            </a:pPr>
            <a:r>
              <a:rPr lang="en-IN" sz="800" b="1">
                <a:solidFill>
                  <a:prstClr val="white"/>
                </a:solidFill>
                <a:latin typeface="Trebuchet MS" panose="020B0603020202020204" pitchFamily="34" charset="0"/>
              </a:rPr>
              <a:t>Industry Apps</a:t>
            </a:r>
          </a:p>
          <a:p>
            <a:pPr algn="ctr" defTabSz="514299">
              <a:defRPr/>
            </a:pPr>
            <a:r>
              <a:rPr lang="en-IN" sz="800" b="1">
                <a:solidFill>
                  <a:prstClr val="white"/>
                </a:solidFill>
                <a:latin typeface="Trebuchet MS" panose="020B0603020202020204" pitchFamily="34" charset="0"/>
              </a:rPr>
              <a:t>Managed Services</a:t>
            </a:r>
            <a:endParaRPr lang="en-US" sz="800" b="1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pic>
        <p:nvPicPr>
          <p:cNvPr id="126" name="Graphic 125">
            <a:extLst>
              <a:ext uri="{FF2B5EF4-FFF2-40B4-BE49-F238E27FC236}">
                <a16:creationId xmlns:a16="http://schemas.microsoft.com/office/drawing/2014/main" id="{5AFC61D3-554A-0021-914A-E3B71884A4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86295" y="1268095"/>
            <a:ext cx="410045" cy="374389"/>
          </a:xfrm>
          <a:prstGeom prst="rect">
            <a:avLst/>
          </a:prstGeom>
        </p:spPr>
      </p:pic>
      <p:pic>
        <p:nvPicPr>
          <p:cNvPr id="127" name="Graphic 126">
            <a:extLst>
              <a:ext uri="{FF2B5EF4-FFF2-40B4-BE49-F238E27FC236}">
                <a16:creationId xmlns:a16="http://schemas.microsoft.com/office/drawing/2014/main" id="{D96B2AA2-D296-394B-3EFB-90A8BD31EC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134758" y="3180225"/>
            <a:ext cx="251389" cy="334642"/>
          </a:xfrm>
          <a:prstGeom prst="rect">
            <a:avLst/>
          </a:prstGeom>
        </p:spPr>
      </p:pic>
      <p:pic>
        <p:nvPicPr>
          <p:cNvPr id="128" name="Graphic 127">
            <a:extLst>
              <a:ext uri="{FF2B5EF4-FFF2-40B4-BE49-F238E27FC236}">
                <a16:creationId xmlns:a16="http://schemas.microsoft.com/office/drawing/2014/main" id="{ABC04A56-9EB1-0376-0003-5D778CEADDE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765652" y="1281609"/>
            <a:ext cx="296267" cy="334642"/>
          </a:xfrm>
          <a:prstGeom prst="rect">
            <a:avLst/>
          </a:prstGeom>
        </p:spPr>
      </p:pic>
      <p:pic>
        <p:nvPicPr>
          <p:cNvPr id="129" name="Graphic 128">
            <a:extLst>
              <a:ext uri="{FF2B5EF4-FFF2-40B4-BE49-F238E27FC236}">
                <a16:creationId xmlns:a16="http://schemas.microsoft.com/office/drawing/2014/main" id="{D1C64A8D-27D9-D0E9-8E33-03908D9BC22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747432" y="4127712"/>
            <a:ext cx="332707" cy="334642"/>
          </a:xfrm>
          <a:prstGeom prst="rect">
            <a:avLst/>
          </a:prstGeom>
        </p:spPr>
      </p:pic>
      <p:sp>
        <p:nvSpPr>
          <p:cNvPr id="131" name="Flowchart: Connector 43">
            <a:extLst>
              <a:ext uri="{FF2B5EF4-FFF2-40B4-BE49-F238E27FC236}">
                <a16:creationId xmlns:a16="http://schemas.microsoft.com/office/drawing/2014/main" id="{1DECEFA8-461F-D947-F81F-60CF0966628D}"/>
              </a:ext>
            </a:extLst>
          </p:cNvPr>
          <p:cNvSpPr>
            <a:spLocks noChangeAspect="1"/>
          </p:cNvSpPr>
          <p:nvPr/>
        </p:nvSpPr>
        <p:spPr>
          <a:xfrm rot="2700000">
            <a:off x="7950937" y="2131608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299">
              <a:defRPr/>
            </a:pPr>
            <a:endParaRPr lang="en-IN" sz="1350">
              <a:solidFill>
                <a:srgbClr val="1F497D"/>
              </a:solidFill>
              <a:latin typeface="Trebuchet MS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47AC02FC-6A4A-D221-DC25-9C6EE3508D68}"/>
              </a:ext>
            </a:extLst>
          </p:cNvPr>
          <p:cNvSpPr txBox="1"/>
          <p:nvPr/>
        </p:nvSpPr>
        <p:spPr>
          <a:xfrm>
            <a:off x="7562180" y="2630569"/>
            <a:ext cx="13129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299">
              <a:defRPr/>
            </a:pPr>
            <a:r>
              <a:rPr lang="en-IN" sz="800" b="1">
                <a:solidFill>
                  <a:prstClr val="white"/>
                </a:solidFill>
                <a:latin typeface="Trebuchet MS" panose="020B0603020202020204" pitchFamily="34" charset="0"/>
              </a:rPr>
              <a:t>CloudInfinit</a:t>
            </a:r>
          </a:p>
          <a:p>
            <a:pPr algn="ctr" defTabSz="514299">
              <a:defRPr/>
            </a:pPr>
            <a:r>
              <a:rPr lang="en-IN" sz="800" b="1">
                <a:solidFill>
                  <a:prstClr val="white"/>
                </a:solidFill>
                <a:latin typeface="Trebuchet MS" panose="020B0603020202020204" pitchFamily="34" charset="0"/>
              </a:rPr>
              <a:t>Ent. Cloud </a:t>
            </a:r>
            <a:endParaRPr lang="en-US" sz="800" b="1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pic>
        <p:nvPicPr>
          <p:cNvPr id="133" name="Picture 13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F2CF8701-C6D9-AAFA-82E2-1CB5E46942E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8104" y="4121844"/>
            <a:ext cx="404697" cy="346379"/>
          </a:xfrm>
          <a:prstGeom prst="rect">
            <a:avLst/>
          </a:prstGeom>
        </p:spPr>
      </p:pic>
      <p:pic>
        <p:nvPicPr>
          <p:cNvPr id="134" name="Picture 13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4C625E5D-DFF1-BBE8-8F2F-8A8381689E5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2502" y="3192589"/>
            <a:ext cx="322567" cy="309917"/>
          </a:xfrm>
          <a:prstGeom prst="rect">
            <a:avLst/>
          </a:prstGeom>
        </p:spPr>
      </p:pic>
      <p:pic>
        <p:nvPicPr>
          <p:cNvPr id="136" name="Picture 135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2C7506E-B797-D1DE-E7BD-50575DF8DCAE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736" y="2237073"/>
            <a:ext cx="342065" cy="356621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521978B-091A-AF4A-EEC4-2F67495B039B}"/>
              </a:ext>
            </a:extLst>
          </p:cNvPr>
          <p:cNvGrpSpPr/>
          <p:nvPr/>
        </p:nvGrpSpPr>
        <p:grpSpPr>
          <a:xfrm>
            <a:off x="349057" y="1318933"/>
            <a:ext cx="4925666" cy="3373520"/>
            <a:chOff x="2676045" y="635378"/>
            <a:chExt cx="6432657" cy="4260047"/>
          </a:xfrm>
        </p:grpSpPr>
        <p:pic>
          <p:nvPicPr>
            <p:cNvPr id="3" name="Graphic 2">
              <a:extLst>
                <a:ext uri="{FF2B5EF4-FFF2-40B4-BE49-F238E27FC236}">
                  <a16:creationId xmlns:a16="http://schemas.microsoft.com/office/drawing/2014/main" id="{56565C9D-3FC8-8AB7-3C0C-FD4D1062D70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4881364" y="1126125"/>
              <a:ext cx="2665004" cy="29700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50D06C6-777B-2ED6-25B8-90550CC01EE1}"/>
                </a:ext>
              </a:extLst>
            </p:cNvPr>
            <p:cNvSpPr txBox="1"/>
            <p:nvPr/>
          </p:nvSpPr>
          <p:spPr>
            <a:xfrm>
              <a:off x="2910526" y="635378"/>
              <a:ext cx="1970838" cy="8161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715"/>
              <a:r>
                <a:rPr lang="en-US" sz="900">
                  <a:solidFill>
                    <a:srgbClr val="F79646"/>
                  </a:solidFill>
                  <a:latin typeface="Trebuchet MS"/>
                </a:rPr>
                <a:t>Metro Networks </a:t>
              </a:r>
            </a:p>
            <a:p>
              <a:pPr defTabSz="685715"/>
              <a:r>
                <a:rPr lang="en-US" sz="900">
                  <a:solidFill>
                    <a:srgbClr val="F79646"/>
                  </a:solidFill>
                  <a:latin typeface="Trebuchet MS"/>
                </a:rPr>
                <a:t>Fiber access</a:t>
              </a:r>
            </a:p>
            <a:p>
              <a:pPr defTabSz="685715"/>
              <a:r>
                <a:rPr lang="en-US" sz="900">
                  <a:solidFill>
                    <a:srgbClr val="F79646"/>
                  </a:solidFill>
                  <a:latin typeface="Trebuchet MS"/>
                </a:rPr>
                <a:t>Connected Buildings </a:t>
              </a:r>
            </a:p>
            <a:p>
              <a:pPr defTabSz="685715"/>
              <a:r>
                <a:rPr lang="en-US" sz="900">
                  <a:solidFill>
                    <a:srgbClr val="F79646"/>
                  </a:solidFill>
                  <a:latin typeface="Trebuchet MS"/>
                </a:rPr>
                <a:t>Interconnected DCs</a:t>
              </a:r>
              <a:endParaRPr lang="en-IN" sz="900">
                <a:solidFill>
                  <a:srgbClr val="F79646"/>
                </a:solidFill>
                <a:latin typeface="Trebuchet MS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5B9D9D9-7E29-A3B8-3663-917DC7FDA609}"/>
                </a:ext>
              </a:extLst>
            </p:cNvPr>
            <p:cNvSpPr txBox="1"/>
            <p:nvPr/>
          </p:nvSpPr>
          <p:spPr>
            <a:xfrm>
              <a:off x="6608265" y="810274"/>
              <a:ext cx="2500437" cy="6412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defTabSz="685732">
                <a:defRPr sz="700">
                  <a:solidFill>
                    <a:srgbClr val="F79646">
                      <a:lumMod val="50000"/>
                    </a:srgbClr>
                  </a:solidFill>
                  <a:latin typeface="Trebuchet MS"/>
                </a:defRPr>
              </a:lvl1pPr>
            </a:lstStyle>
            <a:p>
              <a:pPr algn="r" defTabSz="685715"/>
              <a:r>
                <a:rPr lang="en-US" sz="900">
                  <a:solidFill>
                    <a:srgbClr val="F79646"/>
                  </a:solidFill>
                </a:rPr>
                <a:t>Express Long-Haul Backbone, High Bandwidth and Low Latency across Key Locations</a:t>
              </a:r>
              <a:endParaRPr lang="en-IN" sz="900">
                <a:solidFill>
                  <a:srgbClr val="F79646"/>
                </a:solidFill>
              </a:endParaRPr>
            </a:p>
          </p:txBody>
        </p:sp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684AF596-75E5-61A8-9401-4C22FA5CCF52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6361849" y="1081714"/>
              <a:ext cx="133988" cy="288000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5629547-6173-112D-365F-66944DE4E61D}"/>
                </a:ext>
              </a:extLst>
            </p:cNvPr>
            <p:cNvSpPr txBox="1"/>
            <p:nvPr/>
          </p:nvSpPr>
          <p:spPr>
            <a:xfrm>
              <a:off x="6361847" y="1277636"/>
              <a:ext cx="873382" cy="272061"/>
            </a:xfrm>
            <a:prstGeom prst="rect">
              <a:avLst/>
            </a:prstGeom>
            <a:solidFill>
              <a:srgbClr val="BED730"/>
            </a:solidFill>
          </p:spPr>
          <p:txBody>
            <a:bodyPr wrap="none" rtlCol="0" anchor="ctr">
              <a:spAutoFit/>
            </a:bodyPr>
            <a:lstStyle/>
            <a:p>
              <a:pPr defTabSz="685715"/>
              <a:r>
                <a:rPr lang="en-IN" sz="800" b="1">
                  <a:solidFill>
                    <a:prstClr val="black"/>
                  </a:solidFill>
                  <a:latin typeface="Trebuchet MS"/>
                </a:rPr>
                <a:t>NOIDA 02 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B337DD5-07B7-F9D3-8525-EF875C3B77B0}"/>
                </a:ext>
              </a:extLst>
            </p:cNvPr>
            <p:cNvSpPr txBox="1"/>
            <p:nvPr/>
          </p:nvSpPr>
          <p:spPr>
            <a:xfrm>
              <a:off x="6354621" y="1518181"/>
              <a:ext cx="837794" cy="2720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defTabSz="685732">
                <a:defRPr sz="600">
                  <a:solidFill>
                    <a:schemeClr val="tx2"/>
                  </a:solidFill>
                  <a:latin typeface="Trebuchet MS"/>
                </a:defRPr>
              </a:lvl1pPr>
            </a:lstStyle>
            <a:p>
              <a:pPr defTabSz="685715"/>
              <a:r>
                <a:rPr lang="en-IN" sz="800">
                  <a:solidFill>
                    <a:prstClr val="white">
                      <a:lumMod val="85000"/>
                    </a:prstClr>
                  </a:solidFill>
                </a:rPr>
                <a:t>NOIDA 01 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5EB3190-8EA8-17D3-1D57-5ED0389E8B0A}"/>
                </a:ext>
              </a:extLst>
            </p:cNvPr>
            <p:cNvSpPr txBox="1"/>
            <p:nvPr/>
          </p:nvSpPr>
          <p:spPr>
            <a:xfrm>
              <a:off x="7100951" y="2410791"/>
              <a:ext cx="1968250" cy="291492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 rtlCol="0" anchor="ctr">
              <a:spAutoFit/>
            </a:bodyPr>
            <a:lstStyle/>
            <a:p>
              <a:pPr defTabSz="685715"/>
              <a:r>
                <a:rPr lang="en-IN" sz="900" b="1">
                  <a:solidFill>
                    <a:prstClr val="white"/>
                  </a:solidFill>
                  <a:latin typeface="Trebuchet MS"/>
                </a:rPr>
                <a:t>SAARC Gateway, Kolkata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0734EFD-47E8-4FC1-6EA5-05903F314F4D}"/>
                </a:ext>
              </a:extLst>
            </p:cNvPr>
            <p:cNvSpPr txBox="1"/>
            <p:nvPr/>
          </p:nvSpPr>
          <p:spPr>
            <a:xfrm>
              <a:off x="7723288" y="2694488"/>
              <a:ext cx="971773" cy="2720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15"/>
              <a:r>
                <a:rPr lang="en-IN" sz="800">
                  <a:solidFill>
                    <a:prstClr val="white">
                      <a:lumMod val="85000"/>
                    </a:prstClr>
                  </a:solidFill>
                  <a:latin typeface="Trebuchet MS"/>
                </a:rPr>
                <a:t>KOLKATA 01</a:t>
              </a:r>
            </a:p>
          </p:txBody>
        </p:sp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13404A54-97D9-C8AF-B19E-6401C0A0D3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6681339" y="3012648"/>
              <a:ext cx="133987" cy="288000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C21DFF8-2335-5740-C693-CDCEE4EE6CDA}"/>
                </a:ext>
              </a:extLst>
            </p:cNvPr>
            <p:cNvSpPr txBox="1"/>
            <p:nvPr/>
          </p:nvSpPr>
          <p:spPr>
            <a:xfrm>
              <a:off x="6681342" y="3212788"/>
              <a:ext cx="1233452" cy="272061"/>
            </a:xfrm>
            <a:prstGeom prst="rect">
              <a:avLst/>
            </a:prstGeom>
            <a:solidFill>
              <a:srgbClr val="BED730"/>
            </a:solidFill>
          </p:spPr>
          <p:txBody>
            <a:bodyPr wrap="none" rtlCol="0" anchor="ctr">
              <a:spAutoFit/>
            </a:bodyPr>
            <a:lstStyle/>
            <a:p>
              <a:pPr defTabSz="685715"/>
              <a:r>
                <a:rPr lang="en-US" sz="800" b="1">
                  <a:solidFill>
                    <a:prstClr val="black"/>
                  </a:solidFill>
                  <a:latin typeface="Trebuchet MS"/>
                </a:rPr>
                <a:t>HYDERABAD 02 </a:t>
              </a:r>
              <a:endParaRPr lang="en-IN" sz="800" b="1">
                <a:solidFill>
                  <a:prstClr val="black"/>
                </a:solidFill>
                <a:latin typeface="Trebuchet MS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B9ACCC7-BA78-29BF-80B5-1CCD805E593E}"/>
                </a:ext>
              </a:extLst>
            </p:cNvPr>
            <p:cNvSpPr txBox="1"/>
            <p:nvPr/>
          </p:nvSpPr>
          <p:spPr>
            <a:xfrm>
              <a:off x="6541190" y="3436059"/>
              <a:ext cx="1135062" cy="2720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15"/>
              <a:r>
                <a:rPr lang="en-IN" sz="800">
                  <a:solidFill>
                    <a:prstClr val="white">
                      <a:lumMod val="85000"/>
                    </a:prstClr>
                  </a:solidFill>
                  <a:latin typeface="Trebuchet MS"/>
                </a:rPr>
                <a:t>HYDERABAD 01</a:t>
              </a:r>
            </a:p>
          </p:txBody>
        </p:sp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9D052C33-0A1D-C282-613A-1618F3E9B5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6681339" y="3802977"/>
              <a:ext cx="133987" cy="288000"/>
            </a:xfrm>
            <a:prstGeom prst="rect">
              <a:avLst/>
            </a:prstGeom>
          </p:spPr>
        </p:pic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9E6E7F7C-020D-4476-A98B-A93658C02383}"/>
                </a:ext>
              </a:extLst>
            </p:cNvPr>
            <p:cNvSpPr txBox="1"/>
            <p:nvPr/>
          </p:nvSpPr>
          <p:spPr>
            <a:xfrm>
              <a:off x="6681342" y="3998899"/>
              <a:ext cx="1032483" cy="272061"/>
            </a:xfrm>
            <a:prstGeom prst="rect">
              <a:avLst/>
            </a:prstGeom>
            <a:solidFill>
              <a:srgbClr val="BED730"/>
            </a:solidFill>
          </p:spPr>
          <p:txBody>
            <a:bodyPr wrap="none" rtlCol="0" anchor="ctr">
              <a:spAutoFit/>
            </a:bodyPr>
            <a:lstStyle/>
            <a:p>
              <a:pPr defTabSz="685715"/>
              <a:r>
                <a:rPr lang="en-IN" sz="800" b="1">
                  <a:solidFill>
                    <a:prstClr val="black"/>
                  </a:solidFill>
                  <a:latin typeface="Trebuchet MS"/>
                </a:rPr>
                <a:t>CHENNAI 02 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770FC5F7-A2F8-879B-D3F2-E8F4498BD9CC}"/>
                </a:ext>
              </a:extLst>
            </p:cNvPr>
            <p:cNvSpPr txBox="1"/>
            <p:nvPr/>
          </p:nvSpPr>
          <p:spPr>
            <a:xfrm>
              <a:off x="6541190" y="4242065"/>
              <a:ext cx="950839" cy="2720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15"/>
              <a:r>
                <a:rPr lang="en-IN" sz="800">
                  <a:solidFill>
                    <a:prstClr val="white">
                      <a:lumMod val="85000"/>
                    </a:prstClr>
                  </a:solidFill>
                  <a:latin typeface="Trebuchet MS"/>
                </a:rPr>
                <a:t>CHENNAI 01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393C7105-2666-63D7-66D3-88107AF19183}"/>
                </a:ext>
              </a:extLst>
            </p:cNvPr>
            <p:cNvSpPr txBox="1"/>
            <p:nvPr/>
          </p:nvSpPr>
          <p:spPr>
            <a:xfrm>
              <a:off x="6661179" y="4509017"/>
              <a:ext cx="1802867" cy="291492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 rtlCol="0" anchor="ctr">
              <a:spAutoFit/>
            </a:bodyPr>
            <a:lstStyle/>
            <a:p>
              <a:pPr defTabSz="685715"/>
              <a:r>
                <a:rPr lang="en-IN" sz="900" b="1">
                  <a:solidFill>
                    <a:prstClr val="white"/>
                  </a:solidFill>
                  <a:latin typeface="Trebuchet MS"/>
                </a:rPr>
                <a:t>CLS, Siruseri, Chennai</a:t>
              </a:r>
            </a:p>
          </p:txBody>
        </p:sp>
        <p:pic>
          <p:nvPicPr>
            <p:cNvPr id="60" name="Graphic 59">
              <a:extLst>
                <a:ext uri="{FF2B5EF4-FFF2-40B4-BE49-F238E27FC236}">
                  <a16:creationId xmlns:a16="http://schemas.microsoft.com/office/drawing/2014/main" id="{0BE8353C-BC11-001C-B0CD-BEDF617E6DA5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3872283" y="4134984"/>
              <a:ext cx="133988" cy="287999"/>
            </a:xfrm>
            <a:prstGeom prst="rect">
              <a:avLst/>
            </a:prstGeom>
          </p:spPr>
        </p:pic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7B29D241-3D1D-1B6A-EEFD-B335EF8B03A0}"/>
                </a:ext>
              </a:extLst>
            </p:cNvPr>
            <p:cNvSpPr txBox="1"/>
            <p:nvPr/>
          </p:nvSpPr>
          <p:spPr>
            <a:xfrm>
              <a:off x="3872284" y="4326685"/>
              <a:ext cx="1250200" cy="272061"/>
            </a:xfrm>
            <a:prstGeom prst="rect">
              <a:avLst/>
            </a:prstGeom>
            <a:solidFill>
              <a:srgbClr val="BED730"/>
            </a:solidFill>
          </p:spPr>
          <p:txBody>
            <a:bodyPr wrap="none" rtlCol="0" anchor="ctr">
              <a:spAutoFit/>
            </a:bodyPr>
            <a:lstStyle/>
            <a:p>
              <a:pPr defTabSz="685715"/>
              <a:r>
                <a:rPr lang="en-IN" sz="800" b="1">
                  <a:solidFill>
                    <a:prstClr val="black"/>
                  </a:solidFill>
                  <a:latin typeface="Trebuchet MS"/>
                </a:rPr>
                <a:t>BENGALURU O2 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B01206F5-89F1-4D12-5592-C69EA9BBFA3D}"/>
                </a:ext>
              </a:extLst>
            </p:cNvPr>
            <p:cNvSpPr txBox="1"/>
            <p:nvPr/>
          </p:nvSpPr>
          <p:spPr>
            <a:xfrm>
              <a:off x="3820272" y="4623364"/>
              <a:ext cx="1530643" cy="272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685715"/>
              <a:r>
                <a:rPr lang="en-IN" sz="800">
                  <a:solidFill>
                    <a:prstClr val="white">
                      <a:lumMod val="85000"/>
                    </a:prstClr>
                  </a:solidFill>
                  <a:latin typeface="Trebuchet MS"/>
                </a:rPr>
                <a:t>BENGALURU 01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8932D9DC-B2C8-AC0C-3DDD-EE6D4B4BCEF2}"/>
                </a:ext>
              </a:extLst>
            </p:cNvPr>
            <p:cNvSpPr txBox="1"/>
            <p:nvPr/>
          </p:nvSpPr>
          <p:spPr>
            <a:xfrm>
              <a:off x="2983461" y="3315766"/>
              <a:ext cx="1794493" cy="291492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 rtlCol="0" anchor="ctr">
              <a:spAutoFit/>
            </a:bodyPr>
            <a:lstStyle/>
            <a:p>
              <a:pPr defTabSz="685715"/>
              <a:r>
                <a:rPr lang="en-IN" sz="900" b="1">
                  <a:solidFill>
                    <a:prstClr val="white"/>
                  </a:solidFill>
                  <a:latin typeface="Trebuchet MS"/>
                </a:rPr>
                <a:t>CLS, Versova, Mumbai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F6AFB153-BB19-C0A6-FE47-E1CD064547D8}"/>
                </a:ext>
              </a:extLst>
            </p:cNvPr>
            <p:cNvSpPr txBox="1"/>
            <p:nvPr/>
          </p:nvSpPr>
          <p:spPr>
            <a:xfrm>
              <a:off x="3448270" y="3078333"/>
              <a:ext cx="1303528" cy="272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685715"/>
              <a:r>
                <a:rPr lang="en-IN" sz="800">
                  <a:solidFill>
                    <a:prstClr val="white">
                      <a:lumMod val="85000"/>
                    </a:prstClr>
                  </a:solidFill>
                  <a:latin typeface="Trebuchet MS"/>
                </a:rPr>
                <a:t>MUMBAI 01 VASHI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681CC05E-B709-1BD9-372D-2A961F626A6F}"/>
                </a:ext>
              </a:extLst>
            </p:cNvPr>
            <p:cNvSpPr txBox="1"/>
            <p:nvPr/>
          </p:nvSpPr>
          <p:spPr>
            <a:xfrm>
              <a:off x="2994844" y="2863633"/>
              <a:ext cx="1756955" cy="272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685715"/>
              <a:r>
                <a:rPr lang="en-IN" sz="800">
                  <a:solidFill>
                    <a:prstClr val="white">
                      <a:lumMod val="85000"/>
                    </a:prstClr>
                  </a:solidFill>
                  <a:latin typeface="Trebuchet MS"/>
                </a:rPr>
                <a:t>MUMBAI 02 AIROLI</a:t>
              </a:r>
            </a:p>
          </p:txBody>
        </p:sp>
        <p:pic>
          <p:nvPicPr>
            <p:cNvPr id="66" name="Graphic 65">
              <a:extLst>
                <a:ext uri="{FF2B5EF4-FFF2-40B4-BE49-F238E27FC236}">
                  <a16:creationId xmlns:a16="http://schemas.microsoft.com/office/drawing/2014/main" id="{F03FD792-861D-F3CB-D524-693F46B0D844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2676045" y="2343064"/>
              <a:ext cx="133987" cy="288000"/>
            </a:xfrm>
            <a:prstGeom prst="rect">
              <a:avLst/>
            </a:prstGeom>
          </p:spPr>
        </p:pic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79663ED7-4D51-C1E6-D37E-7BE1CBFDB673}"/>
                </a:ext>
              </a:extLst>
            </p:cNvPr>
            <p:cNvSpPr txBox="1"/>
            <p:nvPr/>
          </p:nvSpPr>
          <p:spPr>
            <a:xfrm>
              <a:off x="2676046" y="2518228"/>
              <a:ext cx="1952634" cy="272061"/>
            </a:xfrm>
            <a:prstGeom prst="rect">
              <a:avLst/>
            </a:prstGeom>
            <a:solidFill>
              <a:srgbClr val="BED730"/>
            </a:solidFill>
          </p:spPr>
          <p:txBody>
            <a:bodyPr wrap="square" rtlCol="0" anchor="ctr">
              <a:spAutoFit/>
            </a:bodyPr>
            <a:lstStyle/>
            <a:p>
              <a:pPr defTabSz="685715"/>
              <a:r>
                <a:rPr lang="pt-BR" sz="800" b="1">
                  <a:solidFill>
                    <a:prstClr val="black"/>
                  </a:solidFill>
                  <a:latin typeface="Trebuchet MS"/>
                </a:rPr>
                <a:t>MUMBAI 03 RABALE</a:t>
              </a:r>
              <a:endParaRPr lang="en-IN" sz="800" b="1">
                <a:solidFill>
                  <a:prstClr val="black"/>
                </a:solidFill>
                <a:latin typeface="Trebuchet MS"/>
              </a:endParaRPr>
            </a:p>
          </p:txBody>
        </p:sp>
        <p:sp>
          <p:nvSpPr>
            <p:cNvPr id="68" name="Freeform: Shape 38">
              <a:extLst>
                <a:ext uri="{FF2B5EF4-FFF2-40B4-BE49-F238E27FC236}">
                  <a16:creationId xmlns:a16="http://schemas.microsoft.com/office/drawing/2014/main" id="{7FD37CC1-82B0-FE2C-02A7-13F7AB0C5CB6}"/>
                </a:ext>
              </a:extLst>
            </p:cNvPr>
            <p:cNvSpPr/>
            <p:nvPr/>
          </p:nvSpPr>
          <p:spPr>
            <a:xfrm>
              <a:off x="5283815" y="3577908"/>
              <a:ext cx="462915" cy="1154430"/>
            </a:xfrm>
            <a:custGeom>
              <a:avLst/>
              <a:gdLst>
                <a:gd name="connsiteX0" fmla="*/ 0 w 617220"/>
                <a:gd name="connsiteY0" fmla="*/ 1531620 h 1539240"/>
                <a:gd name="connsiteX1" fmla="*/ 114300 w 617220"/>
                <a:gd name="connsiteY1" fmla="*/ 1539240 h 1539240"/>
                <a:gd name="connsiteX2" fmla="*/ 617220 w 617220"/>
                <a:gd name="connsiteY2" fmla="*/ 0 h 1539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7220" h="1539240">
                  <a:moveTo>
                    <a:pt x="0" y="1531620"/>
                  </a:moveTo>
                  <a:lnTo>
                    <a:pt x="114300" y="1539240"/>
                  </a:lnTo>
                  <a:lnTo>
                    <a:pt x="617220" y="0"/>
                  </a:lnTo>
                </a:path>
              </a:pathLst>
            </a:custGeom>
            <a:noFill/>
            <a:ln w="9525">
              <a:solidFill>
                <a:srgbClr val="BED7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49"/>
              <a:endParaRPr lang="en-IN" sz="1013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69" name="Freeform: Shape 39">
              <a:extLst>
                <a:ext uri="{FF2B5EF4-FFF2-40B4-BE49-F238E27FC236}">
                  <a16:creationId xmlns:a16="http://schemas.microsoft.com/office/drawing/2014/main" id="{F71BFDC4-2398-F77B-2EFB-9E47C973D1A5}"/>
                </a:ext>
              </a:extLst>
            </p:cNvPr>
            <p:cNvSpPr/>
            <p:nvPr/>
          </p:nvSpPr>
          <p:spPr>
            <a:xfrm>
              <a:off x="5132736" y="3595068"/>
              <a:ext cx="611993" cy="891848"/>
            </a:xfrm>
            <a:custGeom>
              <a:avLst/>
              <a:gdLst>
                <a:gd name="connsiteX0" fmla="*/ 0 w 815990"/>
                <a:gd name="connsiteY0" fmla="*/ 1189130 h 1189130"/>
                <a:gd name="connsiteX1" fmla="*/ 323936 w 815990"/>
                <a:gd name="connsiteY1" fmla="*/ 1189130 h 1189130"/>
                <a:gd name="connsiteX2" fmla="*/ 815990 w 815990"/>
                <a:gd name="connsiteY2" fmla="*/ 0 h 1189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5990" h="1189130">
                  <a:moveTo>
                    <a:pt x="0" y="1189130"/>
                  </a:moveTo>
                  <a:lnTo>
                    <a:pt x="323936" y="1189130"/>
                  </a:lnTo>
                  <a:lnTo>
                    <a:pt x="815990" y="0"/>
                  </a:lnTo>
                </a:path>
              </a:pathLst>
            </a:custGeom>
            <a:noFill/>
            <a:ln w="9525">
              <a:solidFill>
                <a:srgbClr val="BED7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49"/>
              <a:endParaRPr lang="en-IN" sz="1013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70" name="Freeform: Shape 40">
              <a:extLst>
                <a:ext uri="{FF2B5EF4-FFF2-40B4-BE49-F238E27FC236}">
                  <a16:creationId xmlns:a16="http://schemas.microsoft.com/office/drawing/2014/main" id="{416968A1-E9CB-77B8-820F-62FDBC808479}"/>
                </a:ext>
              </a:extLst>
            </p:cNvPr>
            <p:cNvSpPr/>
            <p:nvPr/>
          </p:nvSpPr>
          <p:spPr>
            <a:xfrm>
              <a:off x="4748319" y="3029207"/>
              <a:ext cx="710403" cy="436697"/>
            </a:xfrm>
            <a:custGeom>
              <a:avLst/>
              <a:gdLst>
                <a:gd name="connsiteX0" fmla="*/ 0 w 947204"/>
                <a:gd name="connsiteY0" fmla="*/ 582263 h 582263"/>
                <a:gd name="connsiteX1" fmla="*/ 172219 w 947204"/>
                <a:gd name="connsiteY1" fmla="*/ 582263 h 582263"/>
                <a:gd name="connsiteX2" fmla="*/ 947204 w 947204"/>
                <a:gd name="connsiteY2" fmla="*/ 0 h 582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7204" h="582263">
                  <a:moveTo>
                    <a:pt x="0" y="582263"/>
                  </a:moveTo>
                  <a:lnTo>
                    <a:pt x="172219" y="582263"/>
                  </a:lnTo>
                  <a:lnTo>
                    <a:pt x="947204" y="0"/>
                  </a:lnTo>
                </a:path>
              </a:pathLst>
            </a:custGeom>
            <a:noFill/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49"/>
              <a:endParaRPr lang="en-IN" sz="1013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71" name="Freeform: Shape 41">
              <a:extLst>
                <a:ext uri="{FF2B5EF4-FFF2-40B4-BE49-F238E27FC236}">
                  <a16:creationId xmlns:a16="http://schemas.microsoft.com/office/drawing/2014/main" id="{4EDD6EC1-30CE-4516-8BA2-25907C040CC9}"/>
                </a:ext>
              </a:extLst>
            </p:cNvPr>
            <p:cNvSpPr/>
            <p:nvPr/>
          </p:nvSpPr>
          <p:spPr>
            <a:xfrm>
              <a:off x="4671436" y="3035357"/>
              <a:ext cx="781136" cy="178370"/>
            </a:xfrm>
            <a:custGeom>
              <a:avLst/>
              <a:gdLst>
                <a:gd name="connsiteX0" fmla="*/ 0 w 1041514"/>
                <a:gd name="connsiteY0" fmla="*/ 237826 h 237826"/>
                <a:gd name="connsiteX1" fmla="*/ 254228 w 1041514"/>
                <a:gd name="connsiteY1" fmla="*/ 237826 h 237826"/>
                <a:gd name="connsiteX2" fmla="*/ 1041514 w 1041514"/>
                <a:gd name="connsiteY2" fmla="*/ 0 h 23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41514" h="237826">
                  <a:moveTo>
                    <a:pt x="0" y="237826"/>
                  </a:moveTo>
                  <a:lnTo>
                    <a:pt x="254228" y="237826"/>
                  </a:lnTo>
                  <a:lnTo>
                    <a:pt x="1041514" y="0"/>
                  </a:lnTo>
                </a:path>
              </a:pathLst>
            </a:custGeom>
            <a:noFill/>
            <a:ln w="9525">
              <a:solidFill>
                <a:srgbClr val="BED7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49"/>
              <a:endParaRPr lang="en-IN" sz="1013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72" name="Freeform: Shape 42">
              <a:extLst>
                <a:ext uri="{FF2B5EF4-FFF2-40B4-BE49-F238E27FC236}">
                  <a16:creationId xmlns:a16="http://schemas.microsoft.com/office/drawing/2014/main" id="{D21A1DA7-C3CF-5176-B506-3156C99BFBF5}"/>
                </a:ext>
              </a:extLst>
            </p:cNvPr>
            <p:cNvSpPr/>
            <p:nvPr/>
          </p:nvSpPr>
          <p:spPr>
            <a:xfrm>
              <a:off x="4665285" y="3001529"/>
              <a:ext cx="793437" cy="30753"/>
            </a:xfrm>
            <a:custGeom>
              <a:avLst/>
              <a:gdLst>
                <a:gd name="connsiteX0" fmla="*/ 0 w 1057916"/>
                <a:gd name="connsiteY0" fmla="*/ 0 h 41004"/>
                <a:gd name="connsiteX1" fmla="*/ 299333 w 1057916"/>
                <a:gd name="connsiteY1" fmla="*/ 0 h 41004"/>
                <a:gd name="connsiteX2" fmla="*/ 1057916 w 1057916"/>
                <a:gd name="connsiteY2" fmla="*/ 41004 h 41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7916" h="41004">
                  <a:moveTo>
                    <a:pt x="0" y="0"/>
                  </a:moveTo>
                  <a:lnTo>
                    <a:pt x="299333" y="0"/>
                  </a:lnTo>
                  <a:lnTo>
                    <a:pt x="1057916" y="41004"/>
                  </a:lnTo>
                </a:path>
              </a:pathLst>
            </a:custGeom>
            <a:noFill/>
            <a:ln w="9525">
              <a:solidFill>
                <a:srgbClr val="BED7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49"/>
              <a:endParaRPr lang="en-IN" sz="1013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73" name="Freeform: Shape 43">
              <a:extLst>
                <a:ext uri="{FF2B5EF4-FFF2-40B4-BE49-F238E27FC236}">
                  <a16:creationId xmlns:a16="http://schemas.microsoft.com/office/drawing/2014/main" id="{11C96D99-0909-0D91-7CF5-F43F8042C0E2}"/>
                </a:ext>
              </a:extLst>
            </p:cNvPr>
            <p:cNvSpPr/>
            <p:nvPr/>
          </p:nvSpPr>
          <p:spPr>
            <a:xfrm>
              <a:off x="4622231" y="2672468"/>
              <a:ext cx="830341" cy="362890"/>
            </a:xfrm>
            <a:custGeom>
              <a:avLst/>
              <a:gdLst>
                <a:gd name="connsiteX0" fmla="*/ 0 w 1107121"/>
                <a:gd name="connsiteY0" fmla="*/ 0 h 483853"/>
                <a:gd name="connsiteX1" fmla="*/ 336237 w 1107121"/>
                <a:gd name="connsiteY1" fmla="*/ 0 h 483853"/>
                <a:gd name="connsiteX2" fmla="*/ 1107121 w 1107121"/>
                <a:gd name="connsiteY2" fmla="*/ 483853 h 483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07121" h="483853">
                  <a:moveTo>
                    <a:pt x="0" y="0"/>
                  </a:moveTo>
                  <a:lnTo>
                    <a:pt x="336237" y="0"/>
                  </a:lnTo>
                  <a:lnTo>
                    <a:pt x="1107121" y="483853"/>
                  </a:lnTo>
                </a:path>
              </a:pathLst>
            </a:custGeom>
            <a:noFill/>
            <a:ln w="9525">
              <a:solidFill>
                <a:srgbClr val="BED7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49"/>
              <a:endParaRPr lang="en-IN" sz="1013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74" name="Freeform: Shape 44">
              <a:extLst>
                <a:ext uri="{FF2B5EF4-FFF2-40B4-BE49-F238E27FC236}">
                  <a16:creationId xmlns:a16="http://schemas.microsoft.com/office/drawing/2014/main" id="{0F2AE4CB-1752-5A17-E975-4205172A8BDE}"/>
                </a:ext>
              </a:extLst>
            </p:cNvPr>
            <p:cNvSpPr/>
            <p:nvPr/>
          </p:nvSpPr>
          <p:spPr>
            <a:xfrm>
              <a:off x="5993831" y="3647350"/>
              <a:ext cx="667348" cy="1011785"/>
            </a:xfrm>
            <a:custGeom>
              <a:avLst/>
              <a:gdLst>
                <a:gd name="connsiteX0" fmla="*/ 889797 w 889797"/>
                <a:gd name="connsiteY0" fmla="*/ 1349047 h 1349047"/>
                <a:gd name="connsiteX1" fmla="*/ 561761 w 889797"/>
                <a:gd name="connsiteY1" fmla="*/ 1349047 h 1349047"/>
                <a:gd name="connsiteX2" fmla="*/ 0 w 889797"/>
                <a:gd name="connsiteY2" fmla="*/ 0 h 1349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797" h="1349047">
                  <a:moveTo>
                    <a:pt x="889797" y="1349047"/>
                  </a:moveTo>
                  <a:lnTo>
                    <a:pt x="561761" y="1349047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49"/>
              <a:endParaRPr lang="en-IN" sz="1013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75" name="Freeform: Shape 45">
              <a:extLst>
                <a:ext uri="{FF2B5EF4-FFF2-40B4-BE49-F238E27FC236}">
                  <a16:creationId xmlns:a16="http://schemas.microsoft.com/office/drawing/2014/main" id="{360F4C38-7082-600D-BFB1-B3C5AB9AB746}"/>
                </a:ext>
              </a:extLst>
            </p:cNvPr>
            <p:cNvSpPr/>
            <p:nvPr/>
          </p:nvSpPr>
          <p:spPr>
            <a:xfrm>
              <a:off x="5996906" y="3647349"/>
              <a:ext cx="627369" cy="747307"/>
            </a:xfrm>
            <a:custGeom>
              <a:avLst/>
              <a:gdLst>
                <a:gd name="connsiteX0" fmla="*/ 836492 w 836492"/>
                <a:gd name="connsiteY0" fmla="*/ 996409 h 996409"/>
                <a:gd name="connsiteX1" fmla="*/ 553561 w 836492"/>
                <a:gd name="connsiteY1" fmla="*/ 996409 h 996409"/>
                <a:gd name="connsiteX2" fmla="*/ 0 w 836492"/>
                <a:gd name="connsiteY2" fmla="*/ 0 h 996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6492" h="996409">
                  <a:moveTo>
                    <a:pt x="836492" y="996409"/>
                  </a:moveTo>
                  <a:lnTo>
                    <a:pt x="553561" y="996409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BED7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49"/>
              <a:endParaRPr lang="en-IN" sz="1013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76" name="Freeform: Shape 46">
              <a:extLst>
                <a:ext uri="{FF2B5EF4-FFF2-40B4-BE49-F238E27FC236}">
                  <a16:creationId xmlns:a16="http://schemas.microsoft.com/office/drawing/2014/main" id="{4554DA75-E928-1858-6310-73AB1F4730FB}"/>
                </a:ext>
              </a:extLst>
            </p:cNvPr>
            <p:cNvSpPr/>
            <p:nvPr/>
          </p:nvSpPr>
          <p:spPr>
            <a:xfrm>
              <a:off x="5993831" y="3647349"/>
              <a:ext cx="685800" cy="538184"/>
            </a:xfrm>
            <a:custGeom>
              <a:avLst/>
              <a:gdLst>
                <a:gd name="connsiteX0" fmla="*/ 914400 w 914400"/>
                <a:gd name="connsiteY0" fmla="*/ 717578 h 717578"/>
                <a:gd name="connsiteX1" fmla="*/ 557661 w 914400"/>
                <a:gd name="connsiteY1" fmla="*/ 717578 h 717578"/>
                <a:gd name="connsiteX2" fmla="*/ 0 w 914400"/>
                <a:gd name="connsiteY2" fmla="*/ 0 h 717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4400" h="717578">
                  <a:moveTo>
                    <a:pt x="914400" y="717578"/>
                  </a:moveTo>
                  <a:lnTo>
                    <a:pt x="557661" y="717578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BED7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49"/>
              <a:endParaRPr lang="en-IN" sz="1013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77" name="Freeform: Shape 47">
              <a:extLst>
                <a:ext uri="{FF2B5EF4-FFF2-40B4-BE49-F238E27FC236}">
                  <a16:creationId xmlns:a16="http://schemas.microsoft.com/office/drawing/2014/main" id="{84CBBC49-5582-7D37-0A15-FC8FABBEB6A3}"/>
                </a:ext>
              </a:extLst>
            </p:cNvPr>
            <p:cNvSpPr/>
            <p:nvPr/>
          </p:nvSpPr>
          <p:spPr>
            <a:xfrm>
              <a:off x="6018434" y="3050734"/>
              <a:ext cx="608916" cy="525883"/>
            </a:xfrm>
            <a:custGeom>
              <a:avLst/>
              <a:gdLst>
                <a:gd name="connsiteX0" fmla="*/ 811888 w 811888"/>
                <a:gd name="connsiteY0" fmla="*/ 701177 h 701177"/>
                <a:gd name="connsiteX1" fmla="*/ 516656 w 811888"/>
                <a:gd name="connsiteY1" fmla="*/ 701177 h 701177"/>
                <a:gd name="connsiteX2" fmla="*/ 0 w 811888"/>
                <a:gd name="connsiteY2" fmla="*/ 0 h 701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1888" h="701177">
                  <a:moveTo>
                    <a:pt x="811888" y="701177"/>
                  </a:moveTo>
                  <a:lnTo>
                    <a:pt x="516656" y="701177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BED7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49"/>
              <a:endParaRPr lang="en-IN" sz="1013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78" name="Freeform: Shape 48">
              <a:extLst>
                <a:ext uri="{FF2B5EF4-FFF2-40B4-BE49-F238E27FC236}">
                  <a16:creationId xmlns:a16="http://schemas.microsoft.com/office/drawing/2014/main" id="{18F3FF76-99CC-9454-00FF-3ECDD8E9A70C}"/>
                </a:ext>
              </a:extLst>
            </p:cNvPr>
            <p:cNvSpPr/>
            <p:nvPr/>
          </p:nvSpPr>
          <p:spPr>
            <a:xfrm>
              <a:off x="6015358" y="3053809"/>
              <a:ext cx="661198" cy="304459"/>
            </a:xfrm>
            <a:custGeom>
              <a:avLst/>
              <a:gdLst>
                <a:gd name="connsiteX0" fmla="*/ 881597 w 881597"/>
                <a:gd name="connsiteY0" fmla="*/ 405945 h 405945"/>
                <a:gd name="connsiteX1" fmla="*/ 545360 w 881597"/>
                <a:gd name="connsiteY1" fmla="*/ 405945 h 405945"/>
                <a:gd name="connsiteX2" fmla="*/ 0 w 881597"/>
                <a:gd name="connsiteY2" fmla="*/ 0 h 405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1597" h="405945">
                  <a:moveTo>
                    <a:pt x="881597" y="405945"/>
                  </a:moveTo>
                  <a:lnTo>
                    <a:pt x="545360" y="405945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BED7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49"/>
              <a:endParaRPr lang="en-IN" sz="1013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79" name="Freeform: Shape 49">
              <a:extLst>
                <a:ext uri="{FF2B5EF4-FFF2-40B4-BE49-F238E27FC236}">
                  <a16:creationId xmlns:a16="http://schemas.microsoft.com/office/drawing/2014/main" id="{71383651-A56C-2B66-A943-1DF9CDBF54F5}"/>
                </a:ext>
              </a:extLst>
            </p:cNvPr>
            <p:cNvSpPr/>
            <p:nvPr/>
          </p:nvSpPr>
          <p:spPr>
            <a:xfrm>
              <a:off x="6781117" y="2641714"/>
              <a:ext cx="1017936" cy="215274"/>
            </a:xfrm>
            <a:custGeom>
              <a:avLst/>
              <a:gdLst>
                <a:gd name="connsiteX0" fmla="*/ 1357248 w 1357248"/>
                <a:gd name="connsiteY0" fmla="*/ 287032 h 287032"/>
                <a:gd name="connsiteX1" fmla="*/ 410045 w 1357248"/>
                <a:gd name="connsiteY1" fmla="*/ 287032 h 287032"/>
                <a:gd name="connsiteX2" fmla="*/ 0 w 1357248"/>
                <a:gd name="connsiteY2" fmla="*/ 0 h 287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57248" h="287032">
                  <a:moveTo>
                    <a:pt x="1357248" y="287032"/>
                  </a:moveTo>
                  <a:lnTo>
                    <a:pt x="410045" y="287032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92D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49"/>
              <a:endParaRPr lang="en-IN" sz="1013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80" name="Freeform: Shape 50">
              <a:extLst>
                <a:ext uri="{FF2B5EF4-FFF2-40B4-BE49-F238E27FC236}">
                  <a16:creationId xmlns:a16="http://schemas.microsoft.com/office/drawing/2014/main" id="{FF01318F-F052-B879-99DC-E9133839CF4B}"/>
                </a:ext>
              </a:extLst>
            </p:cNvPr>
            <p:cNvSpPr/>
            <p:nvPr/>
          </p:nvSpPr>
          <p:spPr>
            <a:xfrm>
              <a:off x="6790343" y="2641714"/>
              <a:ext cx="301383" cy="0"/>
            </a:xfrm>
            <a:custGeom>
              <a:avLst/>
              <a:gdLst>
                <a:gd name="connsiteX0" fmla="*/ 401844 w 401844"/>
                <a:gd name="connsiteY0" fmla="*/ 0 h 0"/>
                <a:gd name="connsiteX1" fmla="*/ 0 w 401844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1844">
                  <a:moveTo>
                    <a:pt x="401844" y="0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49"/>
              <a:endParaRPr lang="en-IN" sz="1013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81" name="Freeform: Shape 51">
              <a:extLst>
                <a:ext uri="{FF2B5EF4-FFF2-40B4-BE49-F238E27FC236}">
                  <a16:creationId xmlns:a16="http://schemas.microsoft.com/office/drawing/2014/main" id="{884CA506-EDC3-18FD-C3E0-151941046A40}"/>
                </a:ext>
              </a:extLst>
            </p:cNvPr>
            <p:cNvSpPr/>
            <p:nvPr/>
          </p:nvSpPr>
          <p:spPr>
            <a:xfrm>
              <a:off x="5849290" y="1669907"/>
              <a:ext cx="421321" cy="405945"/>
            </a:xfrm>
            <a:custGeom>
              <a:avLst/>
              <a:gdLst>
                <a:gd name="connsiteX0" fmla="*/ 561761 w 561761"/>
                <a:gd name="connsiteY0" fmla="*/ 0 h 541260"/>
                <a:gd name="connsiteX1" fmla="*/ 455150 w 561761"/>
                <a:gd name="connsiteY1" fmla="*/ 0 h 541260"/>
                <a:gd name="connsiteX2" fmla="*/ 0 w 561761"/>
                <a:gd name="connsiteY2" fmla="*/ 541260 h 541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1761" h="541260">
                  <a:moveTo>
                    <a:pt x="561761" y="0"/>
                  </a:moveTo>
                  <a:lnTo>
                    <a:pt x="455150" y="0"/>
                  </a:lnTo>
                  <a:lnTo>
                    <a:pt x="0" y="541260"/>
                  </a:lnTo>
                </a:path>
              </a:pathLst>
            </a:custGeom>
            <a:noFill/>
            <a:ln w="9525">
              <a:solidFill>
                <a:srgbClr val="BED7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49"/>
              <a:endParaRPr lang="en-IN" sz="1013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82" name="Freeform: Shape 52">
              <a:extLst>
                <a:ext uri="{FF2B5EF4-FFF2-40B4-BE49-F238E27FC236}">
                  <a16:creationId xmlns:a16="http://schemas.microsoft.com/office/drawing/2014/main" id="{43C3F5F3-E50D-18CA-416F-3D1034140869}"/>
                </a:ext>
              </a:extLst>
            </p:cNvPr>
            <p:cNvSpPr/>
            <p:nvPr/>
          </p:nvSpPr>
          <p:spPr>
            <a:xfrm>
              <a:off x="5846214" y="1451559"/>
              <a:ext cx="516657" cy="611992"/>
            </a:xfrm>
            <a:custGeom>
              <a:avLst/>
              <a:gdLst>
                <a:gd name="connsiteX0" fmla="*/ 688876 w 688876"/>
                <a:gd name="connsiteY0" fmla="*/ 0 h 815989"/>
                <a:gd name="connsiteX1" fmla="*/ 438748 w 688876"/>
                <a:gd name="connsiteY1" fmla="*/ 0 h 815989"/>
                <a:gd name="connsiteX2" fmla="*/ 0 w 688876"/>
                <a:gd name="connsiteY2" fmla="*/ 815989 h 815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8876" h="815989">
                  <a:moveTo>
                    <a:pt x="688876" y="0"/>
                  </a:moveTo>
                  <a:lnTo>
                    <a:pt x="438748" y="0"/>
                  </a:lnTo>
                  <a:lnTo>
                    <a:pt x="0" y="815989"/>
                  </a:lnTo>
                </a:path>
              </a:pathLst>
            </a:custGeom>
            <a:noFill/>
            <a:ln w="9525">
              <a:solidFill>
                <a:srgbClr val="BED7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49"/>
              <a:endParaRPr lang="en-IN" sz="1013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84" name="Freeform: Shape 54">
              <a:extLst>
                <a:ext uri="{FF2B5EF4-FFF2-40B4-BE49-F238E27FC236}">
                  <a16:creationId xmlns:a16="http://schemas.microsoft.com/office/drawing/2014/main" id="{8BEBBA49-916C-91D4-807B-D34468047CCC}"/>
                </a:ext>
              </a:extLst>
            </p:cNvPr>
            <p:cNvSpPr/>
            <p:nvPr/>
          </p:nvSpPr>
          <p:spPr>
            <a:xfrm>
              <a:off x="2910524" y="1467276"/>
              <a:ext cx="2763471" cy="746966"/>
            </a:xfrm>
            <a:custGeom>
              <a:avLst/>
              <a:gdLst>
                <a:gd name="connsiteX0" fmla="*/ 2997427 w 2997427"/>
                <a:gd name="connsiteY0" fmla="*/ 1131724 h 1131724"/>
                <a:gd name="connsiteX1" fmla="*/ 2087128 w 2997427"/>
                <a:gd name="connsiteY1" fmla="*/ 0 h 1131724"/>
                <a:gd name="connsiteX2" fmla="*/ 0 w 2997427"/>
                <a:gd name="connsiteY2" fmla="*/ 0 h 1131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97427" h="1131724">
                  <a:moveTo>
                    <a:pt x="2997427" y="1131724"/>
                  </a:moveTo>
                  <a:lnTo>
                    <a:pt x="2087128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FFC000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49"/>
              <a:endParaRPr lang="en-IN" sz="1013">
                <a:solidFill>
                  <a:prstClr val="white"/>
                </a:solidFill>
                <a:latin typeface="Trebuchet MS"/>
              </a:endParaRPr>
            </a:p>
          </p:txBody>
        </p:sp>
      </p:grpSp>
      <p:sp>
        <p:nvSpPr>
          <p:cNvPr id="90" name="Title 89">
            <a:extLst>
              <a:ext uri="{FF2B5EF4-FFF2-40B4-BE49-F238E27FC236}">
                <a16:creationId xmlns:a16="http://schemas.microsoft.com/office/drawing/2014/main" id="{4EEAC829-3AF4-1C19-B487-A213E90A28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" y="211574"/>
            <a:ext cx="8496150" cy="415490"/>
          </a:xfrm>
        </p:spPr>
        <p:txBody>
          <a:bodyPr/>
          <a:lstStyle/>
          <a:p>
            <a:r>
              <a:rPr lang="en-IN"/>
              <a:t>Our DIGITAL INFRASTRUCTURE &amp; PLATFORMS  </a:t>
            </a:r>
          </a:p>
        </p:txBody>
      </p:sp>
      <p:pic>
        <p:nvPicPr>
          <p:cNvPr id="98" name="Picture 97">
            <a:extLst>
              <a:ext uri="{FF2B5EF4-FFF2-40B4-BE49-F238E27FC236}">
                <a16:creationId xmlns:a16="http://schemas.microsoft.com/office/drawing/2014/main" id="{DD84E925-C395-0A08-92AF-1CDBE8892A2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-5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16560" y="2271850"/>
            <a:ext cx="404178" cy="254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156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E410C897-4A89-C1A1-F5F3-6B83F90A2987}"/>
              </a:ext>
            </a:extLst>
          </p:cNvPr>
          <p:cNvSpPr/>
          <p:nvPr/>
        </p:nvSpPr>
        <p:spPr>
          <a:xfrm>
            <a:off x="465342" y="1551515"/>
            <a:ext cx="1088077" cy="956537"/>
          </a:xfrm>
          <a:prstGeom prst="rect">
            <a:avLst/>
          </a:prstGeom>
          <a:solidFill>
            <a:schemeClr val="tx2">
              <a:lumMod val="75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AB163A9-580A-4C09-8CF8-99016E5AD775}"/>
              </a:ext>
            </a:extLst>
          </p:cNvPr>
          <p:cNvSpPr/>
          <p:nvPr/>
        </p:nvSpPr>
        <p:spPr>
          <a:xfrm>
            <a:off x="465342" y="2963337"/>
            <a:ext cx="1088077" cy="5400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9BA344B-A2B2-79E1-28BA-F4D0788AB8DA}"/>
              </a:ext>
            </a:extLst>
          </p:cNvPr>
          <p:cNvSpPr/>
          <p:nvPr/>
        </p:nvSpPr>
        <p:spPr>
          <a:xfrm>
            <a:off x="465342" y="3628957"/>
            <a:ext cx="1088077" cy="540000"/>
          </a:xfrm>
          <a:prstGeom prst="rect">
            <a:avLst/>
          </a:prstGeom>
          <a:solidFill>
            <a:schemeClr val="tx2">
              <a:lumMod val="75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818FCA8-1C4F-A4DA-C7D0-10A929D32CDE}"/>
              </a:ext>
            </a:extLst>
          </p:cNvPr>
          <p:cNvSpPr/>
          <p:nvPr/>
        </p:nvSpPr>
        <p:spPr>
          <a:xfrm>
            <a:off x="465342" y="4261717"/>
            <a:ext cx="1088077" cy="5400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86D621-0C74-4AAF-F51C-17044DC377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" y="211574"/>
            <a:ext cx="8496150" cy="415490"/>
          </a:xfrm>
        </p:spPr>
        <p:txBody>
          <a:bodyPr/>
          <a:lstStyle/>
          <a:p>
            <a:r>
              <a:rPr lang="en-US"/>
              <a:t>Empowering digital India</a:t>
            </a:r>
            <a:endParaRPr lang="en-IN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7716386-CA3B-760F-D222-E780AD439A84}"/>
              </a:ext>
            </a:extLst>
          </p:cNvPr>
          <p:cNvSpPr txBox="1"/>
          <p:nvPr/>
        </p:nvSpPr>
        <p:spPr>
          <a:xfrm>
            <a:off x="1690490" y="1222328"/>
            <a:ext cx="436218" cy="255389"/>
          </a:xfrm>
          <a:prstGeom prst="roundRect">
            <a:avLst/>
          </a:prstGeom>
          <a:solidFill>
            <a:schemeClr val="tx2"/>
          </a:solidFill>
        </p:spPr>
        <p:txBody>
          <a:bodyPr wrap="none" rtlCol="0" anchor="ctr">
            <a:spAutoFit/>
          </a:bodyPr>
          <a:lstStyle/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B</a:t>
            </a:r>
            <a:r>
              <a:rPr kumimoji="0" lang="en-IN" sz="9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FSI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7899C0-679E-F930-AB26-9A2F83ACD145}"/>
              </a:ext>
            </a:extLst>
          </p:cNvPr>
          <p:cNvSpPr txBox="1"/>
          <p:nvPr/>
        </p:nvSpPr>
        <p:spPr>
          <a:xfrm>
            <a:off x="2314911" y="1222328"/>
            <a:ext cx="1013413" cy="255389"/>
          </a:xfrm>
          <a:prstGeom prst="roundRect">
            <a:avLst/>
          </a:prstGeom>
          <a:solidFill>
            <a:schemeClr val="tx2"/>
          </a:solidFill>
        </p:spPr>
        <p:txBody>
          <a:bodyPr wrap="none" rtlCol="0" anchor="ctr">
            <a:spAutoFit/>
          </a:bodyPr>
          <a:lstStyle/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Manufacturing </a:t>
            </a:r>
            <a:endParaRPr kumimoji="0" lang="en-IN" sz="9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EFEE76-70BB-F99E-6E41-B5E7E3D69607}"/>
              </a:ext>
            </a:extLst>
          </p:cNvPr>
          <p:cNvSpPr txBox="1"/>
          <p:nvPr/>
        </p:nvSpPr>
        <p:spPr>
          <a:xfrm>
            <a:off x="5144109" y="1222328"/>
            <a:ext cx="833333" cy="255389"/>
          </a:xfrm>
          <a:prstGeom prst="roundRect">
            <a:avLst/>
          </a:prstGeom>
          <a:solidFill>
            <a:schemeClr val="tx2"/>
          </a:solidFill>
        </p:spPr>
        <p:txBody>
          <a:bodyPr wrap="none" rtlCol="0" anchor="ctr">
            <a:spAutoFit/>
          </a:bodyPr>
          <a:lstStyle/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Healthcare </a:t>
            </a:r>
            <a:endParaRPr kumimoji="0" lang="en-IN" sz="9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C3E1B39-092C-BE59-CB3F-1457CC1F793B}"/>
              </a:ext>
            </a:extLst>
          </p:cNvPr>
          <p:cNvSpPr txBox="1"/>
          <p:nvPr/>
        </p:nvSpPr>
        <p:spPr>
          <a:xfrm>
            <a:off x="6165645" y="1222328"/>
            <a:ext cx="742611" cy="255389"/>
          </a:xfrm>
          <a:prstGeom prst="roundRect">
            <a:avLst/>
          </a:prstGeom>
          <a:solidFill>
            <a:schemeClr val="tx2"/>
          </a:solidFill>
        </p:spPr>
        <p:txBody>
          <a:bodyPr wrap="none" rtlCol="0" anchor="ctr">
            <a:spAutoFit/>
          </a:bodyPr>
          <a:lstStyle/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Education</a:t>
            </a:r>
            <a:endParaRPr kumimoji="0" lang="en-IN" sz="9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5923E9-9D46-B1F8-7EF7-65ECECDFE590}"/>
              </a:ext>
            </a:extLst>
          </p:cNvPr>
          <p:cNvSpPr txBox="1"/>
          <p:nvPr/>
        </p:nvSpPr>
        <p:spPr>
          <a:xfrm>
            <a:off x="7096459" y="1222328"/>
            <a:ext cx="554784" cy="255389"/>
          </a:xfrm>
          <a:prstGeom prst="roundRect">
            <a:avLst/>
          </a:prstGeom>
          <a:solidFill>
            <a:schemeClr val="tx2"/>
          </a:solidFill>
        </p:spPr>
        <p:txBody>
          <a:bodyPr wrap="none" rtlCol="0" anchor="ctr">
            <a:spAutoFit/>
          </a:bodyPr>
          <a:lstStyle/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Media </a:t>
            </a:r>
            <a:endParaRPr kumimoji="0" lang="en-IN" sz="9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2EA30B7-5F8D-C126-9497-4F135AAE9D65}"/>
              </a:ext>
            </a:extLst>
          </p:cNvPr>
          <p:cNvSpPr txBox="1"/>
          <p:nvPr/>
        </p:nvSpPr>
        <p:spPr>
          <a:xfrm>
            <a:off x="3224096" y="3641490"/>
            <a:ext cx="1980000" cy="54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Trebuchet MS"/>
                <a:ea typeface="+mn-ea"/>
                <a:cs typeface="+mn-cs"/>
              </a:rPr>
              <a:t>CLOUDINFINIT Platform</a:t>
            </a:r>
          </a:p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Trebuchet MS"/>
                <a:ea typeface="+mn-ea"/>
                <a:cs typeface="+mn-cs"/>
              </a:rPr>
              <a:t>Enterprise Cloud</a:t>
            </a: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Trebuchet MS"/>
                <a:ea typeface="+mn-ea"/>
                <a:cs typeface="+mn-cs"/>
              </a:rPr>
              <a:t> 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Trebuchet MS"/>
                <a:ea typeface="+mn-ea"/>
                <a:cs typeface="+mn-cs"/>
              </a:rPr>
              <a:t> </a:t>
            </a:r>
            <a:endParaRPr kumimoji="0" lang="en-IN" sz="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E56269A-5CA6-3652-F8A0-83E91A2A5D31}"/>
              </a:ext>
            </a:extLst>
          </p:cNvPr>
          <p:cNvSpPr txBox="1"/>
          <p:nvPr/>
        </p:nvSpPr>
        <p:spPr>
          <a:xfrm>
            <a:off x="1627486" y="4268777"/>
            <a:ext cx="6954698" cy="540000"/>
          </a:xfrm>
          <a:prstGeom prst="rect">
            <a:avLst/>
          </a:prstGeom>
          <a:solidFill>
            <a:srgbClr val="FFC000"/>
          </a:solidFill>
        </p:spPr>
        <p:txBody>
          <a:bodyPr wrap="square" lIns="91440" tIns="45720" rIns="91440" bIns="45720" rtlCol="0" anchor="ctr">
            <a:spAutoFit/>
          </a:bodyPr>
          <a:lstStyle/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Network &amp; Data Center Infrastructure</a:t>
            </a:r>
          </a:p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Hyper Reach, </a:t>
            </a: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Hyperconnect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, Edge Connect, Private 5G, On-Demand Bandwidth| RAS Design, Hyperscale, BTS, Green, AIOps, AI Ready DCs </a:t>
            </a:r>
            <a:endParaRPr kumimoji="0" lang="en-IN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EFBDA76-55D4-A5EE-D7D0-53224CA4271E}"/>
              </a:ext>
            </a:extLst>
          </p:cNvPr>
          <p:cNvSpPr txBox="1"/>
          <p:nvPr/>
        </p:nvSpPr>
        <p:spPr>
          <a:xfrm>
            <a:off x="5324115" y="3663227"/>
            <a:ext cx="1879373" cy="54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Trebuchet MS"/>
                <a:ea typeface="+mn-ea"/>
                <a:cs typeface="+mn-cs"/>
              </a:rPr>
              <a:t>INFINITCMP</a:t>
            </a:r>
          </a:p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Trebuchet MS"/>
                <a:ea typeface="+mn-ea"/>
                <a:cs typeface="+mn-cs"/>
              </a:rPr>
              <a:t>Hybrid/Multi Cloud Services </a:t>
            </a:r>
            <a:endParaRPr kumimoji="0" lang="en-IN" sz="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9620587-A32C-44FA-EEF1-3F7F57DBCE40}"/>
              </a:ext>
            </a:extLst>
          </p:cNvPr>
          <p:cNvSpPr txBox="1"/>
          <p:nvPr/>
        </p:nvSpPr>
        <p:spPr>
          <a:xfrm>
            <a:off x="7325483" y="3633035"/>
            <a:ext cx="1260000" cy="54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Trebuchet MS"/>
                <a:ea typeface="+mn-ea"/>
                <a:cs typeface="+mn-cs"/>
              </a:rPr>
              <a:t>INFINITSECURITY</a:t>
            </a:r>
          </a:p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Trebuchet MS"/>
                <a:ea typeface="+mn-ea"/>
                <a:cs typeface="+mn-cs"/>
              </a:rPr>
              <a:t>SOC, MSS, MDR, GRC    </a:t>
            </a:r>
            <a:endParaRPr kumimoji="0" lang="en-IN" sz="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AAFB21F-8A18-B1B9-6B3D-F0BBA0236A40}"/>
              </a:ext>
            </a:extLst>
          </p:cNvPr>
          <p:cNvSpPr txBox="1"/>
          <p:nvPr/>
        </p:nvSpPr>
        <p:spPr>
          <a:xfrm rot="16200000">
            <a:off x="-1430879" y="2972562"/>
            <a:ext cx="3260800" cy="415498"/>
          </a:xfrm>
          <a:prstGeom prst="rect">
            <a:avLst/>
          </a:prstGeom>
          <a:solidFill>
            <a:srgbClr val="BED730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Managed Services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across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Cloud, DC, NW, Security, Digital, End User</a:t>
            </a:r>
            <a:endParaRPr kumimoji="0" lang="en-IN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A7D7357-2EDC-2BE0-9FF7-BDC48FBAB256}"/>
              </a:ext>
            </a:extLst>
          </p:cNvPr>
          <p:cNvSpPr txBox="1"/>
          <p:nvPr/>
        </p:nvSpPr>
        <p:spPr>
          <a:xfrm>
            <a:off x="7839446" y="1222328"/>
            <a:ext cx="747559" cy="255389"/>
          </a:xfrm>
          <a:prstGeom prst="roundRect">
            <a:avLst/>
          </a:prstGeom>
          <a:solidFill>
            <a:schemeClr val="tx2"/>
          </a:solidFill>
        </p:spPr>
        <p:txBody>
          <a:bodyPr wrap="none" rtlCol="0" anchor="ctr">
            <a:spAutoFit/>
          </a:bodyPr>
          <a:lstStyle/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Govt./PSU</a:t>
            </a:r>
            <a:endParaRPr kumimoji="0" lang="en-IN" sz="9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318E6DD-EA2D-D0BD-6CC4-BD5C89187BE9}"/>
              </a:ext>
            </a:extLst>
          </p:cNvPr>
          <p:cNvSpPr txBox="1"/>
          <p:nvPr/>
        </p:nvSpPr>
        <p:spPr>
          <a:xfrm>
            <a:off x="1624125" y="3633035"/>
            <a:ext cx="1476000" cy="54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Trebuchet MS"/>
                <a:ea typeface="+mn-ea"/>
                <a:cs typeface="+mn-cs"/>
              </a:rPr>
              <a:t>INFINITMNS Platform </a:t>
            </a:r>
          </a:p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Trebuchet MS"/>
                <a:ea typeface="+mn-ea"/>
                <a:cs typeface="+mn-cs"/>
              </a:rPr>
              <a:t>NOC, SDWAN, SASE</a:t>
            </a:r>
            <a:endParaRPr kumimoji="0" lang="en-IN" sz="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0E62202-A53F-DD36-792A-877C2724F4A5}"/>
              </a:ext>
            </a:extLst>
          </p:cNvPr>
          <p:cNvSpPr txBox="1"/>
          <p:nvPr/>
        </p:nvSpPr>
        <p:spPr>
          <a:xfrm>
            <a:off x="2851111" y="2530739"/>
            <a:ext cx="3816000" cy="389513"/>
          </a:xfrm>
          <a:prstGeom prst="roundRect">
            <a:avLst>
              <a:gd name="adj" fmla="val 50000"/>
            </a:avLst>
          </a:prstGeom>
          <a:solidFill>
            <a:srgbClr val="BED730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Trebuchet MS"/>
                <a:ea typeface="+mn-ea"/>
                <a:cs typeface="+mn-cs"/>
              </a:rPr>
              <a:t>INFINITFSO</a:t>
            </a:r>
            <a:endParaRPr kumimoji="0" lang="en-IN" sz="12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79B38B4-ADC3-C560-9619-0DF073D40BC0}"/>
              </a:ext>
            </a:extLst>
          </p:cNvPr>
          <p:cNvSpPr txBox="1"/>
          <p:nvPr/>
        </p:nvSpPr>
        <p:spPr>
          <a:xfrm rot="5400000">
            <a:off x="7356187" y="3041813"/>
            <a:ext cx="3260799" cy="276999"/>
          </a:xfrm>
          <a:prstGeom prst="rect">
            <a:avLst/>
          </a:prstGeom>
          <a:solidFill>
            <a:srgbClr val="BED730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AI/ML Powered Automation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6310DC8-2026-53AE-C89D-FFA26EE272A7}"/>
              </a:ext>
            </a:extLst>
          </p:cNvPr>
          <p:cNvSpPr txBox="1"/>
          <p:nvPr/>
        </p:nvSpPr>
        <p:spPr>
          <a:xfrm>
            <a:off x="5386227" y="3017826"/>
            <a:ext cx="3199256" cy="477054"/>
          </a:xfrm>
          <a:prstGeom prst="rect">
            <a:avLst/>
          </a:prstGeom>
          <a:solidFill>
            <a:srgbClr val="17375E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Industry Applications Services</a:t>
            </a:r>
          </a:p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SAP, Oracle, Microsoft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</a:t>
            </a: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</a:t>
            </a:r>
          </a:p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74EA6C9-DE54-BADC-1203-06F369FF29ED}"/>
              </a:ext>
            </a:extLst>
          </p:cNvPr>
          <p:cNvSpPr txBox="1"/>
          <p:nvPr/>
        </p:nvSpPr>
        <p:spPr>
          <a:xfrm>
            <a:off x="1624126" y="3014559"/>
            <a:ext cx="3691394" cy="47705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InfinitDigital Applications Services</a:t>
            </a:r>
          </a:p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AI/ML, DevSecOps, DAM</a:t>
            </a: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Trebuchet MS"/>
              </a:rPr>
              <a:t>, XR &amp; 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Digital Learning,</a:t>
            </a:r>
          </a:p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</a:t>
            </a: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Trebuchet MS"/>
              </a:rPr>
              <a:t>Retail Intelligence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, Digital Assessment</a:t>
            </a:r>
            <a:endParaRPr kumimoji="0" lang="en-IN" sz="8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78F0182-B4BF-4DF5-690B-D8D1CD4C55E7}"/>
              </a:ext>
            </a:extLst>
          </p:cNvPr>
          <p:cNvSpPr txBox="1"/>
          <p:nvPr/>
        </p:nvSpPr>
        <p:spPr>
          <a:xfrm>
            <a:off x="465342" y="4404759"/>
            <a:ext cx="108807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Infrastructure</a:t>
            </a:r>
            <a:endParaRPr kumimoji="0" lang="en-IN" sz="1050" b="0" i="0" u="none" strike="noStrike" kern="1200" cap="none" spc="0" normalizeH="0" baseline="0" noProof="0">
              <a:ln>
                <a:noFill/>
              </a:ln>
              <a:solidFill>
                <a:srgbClr val="BED730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8B0C6A1-17B9-E1B1-6DC7-0C8A9BFA1501}"/>
              </a:ext>
            </a:extLst>
          </p:cNvPr>
          <p:cNvSpPr txBox="1"/>
          <p:nvPr/>
        </p:nvSpPr>
        <p:spPr>
          <a:xfrm>
            <a:off x="1639886" y="2138610"/>
            <a:ext cx="1800000" cy="288000"/>
          </a:xfrm>
          <a:prstGeom prst="rect">
            <a:avLst/>
          </a:prstGeom>
          <a:solidFill>
            <a:srgbClr val="BED730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Scalability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2749B03-2323-440B-F794-F63997D4293E}"/>
              </a:ext>
            </a:extLst>
          </p:cNvPr>
          <p:cNvSpPr txBox="1"/>
          <p:nvPr/>
        </p:nvSpPr>
        <p:spPr>
          <a:xfrm>
            <a:off x="4216413" y="2138610"/>
            <a:ext cx="1800000" cy="288000"/>
          </a:xfrm>
          <a:prstGeom prst="rect">
            <a:avLst/>
          </a:prstGeom>
          <a:solidFill>
            <a:srgbClr val="BED730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Productivity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393D0C2-F28D-8668-421F-AF09E3EED3FE}"/>
              </a:ext>
            </a:extLst>
          </p:cNvPr>
          <p:cNvSpPr txBox="1"/>
          <p:nvPr/>
        </p:nvSpPr>
        <p:spPr>
          <a:xfrm>
            <a:off x="6792941" y="2138610"/>
            <a:ext cx="1800000" cy="288000"/>
          </a:xfrm>
          <a:prstGeom prst="rect">
            <a:avLst/>
          </a:prstGeom>
          <a:solidFill>
            <a:srgbClr val="BED730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Security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8BFC697-A460-F620-CD28-10E94BEBAD48}"/>
              </a:ext>
            </a:extLst>
          </p:cNvPr>
          <p:cNvSpPr txBox="1"/>
          <p:nvPr/>
        </p:nvSpPr>
        <p:spPr>
          <a:xfrm>
            <a:off x="1629309" y="1636451"/>
            <a:ext cx="1728000" cy="39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Enabling User</a:t>
            </a:r>
          </a:p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- Mobile First Engagement </a:t>
            </a:r>
            <a:endParaRPr kumimoji="0" lang="en-IN" sz="9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A85F982-347B-EEBD-B380-74AFF628D3F4}"/>
              </a:ext>
            </a:extLst>
          </p:cNvPr>
          <p:cNvSpPr txBox="1"/>
          <p:nvPr/>
        </p:nvSpPr>
        <p:spPr>
          <a:xfrm>
            <a:off x="3374520" y="1636451"/>
            <a:ext cx="1728000" cy="39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Enchanting User</a:t>
            </a:r>
          </a:p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- Immersive Experiences </a:t>
            </a:r>
            <a:endParaRPr kumimoji="0" lang="en-IN" sz="9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429A042-8B3C-26CC-152A-06CCE65D8E7F}"/>
              </a:ext>
            </a:extLst>
          </p:cNvPr>
          <p:cNvSpPr txBox="1"/>
          <p:nvPr/>
        </p:nvSpPr>
        <p:spPr>
          <a:xfrm>
            <a:off x="5119731" y="1636451"/>
            <a:ext cx="1728000" cy="39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Enriching User</a:t>
            </a:r>
          </a:p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- Omni Channel Experience </a:t>
            </a:r>
            <a:endParaRPr kumimoji="0" lang="en-IN" sz="9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5E4C368-BB3D-8848-8335-91B9F555821F}"/>
              </a:ext>
            </a:extLst>
          </p:cNvPr>
          <p:cNvSpPr txBox="1"/>
          <p:nvPr/>
        </p:nvSpPr>
        <p:spPr>
          <a:xfrm>
            <a:off x="6864941" y="1636451"/>
            <a:ext cx="1728000" cy="39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Empowering User</a:t>
            </a:r>
          </a:p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- Contextual Insights </a:t>
            </a:r>
            <a:endParaRPr kumimoji="0" lang="en-IN" sz="9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992929-90F7-23B7-38B9-2F04AD22A208}"/>
              </a:ext>
            </a:extLst>
          </p:cNvPr>
          <p:cNvSpPr txBox="1"/>
          <p:nvPr/>
        </p:nvSpPr>
        <p:spPr>
          <a:xfrm>
            <a:off x="465342" y="3768153"/>
            <a:ext cx="108807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Platforms</a:t>
            </a:r>
            <a:endParaRPr kumimoji="0" lang="en-IN" sz="1050" b="0" i="0" u="none" strike="noStrike" kern="1200" cap="none" spc="0" normalizeH="0" baseline="0" noProof="0">
              <a:ln>
                <a:noFill/>
              </a:ln>
              <a:solidFill>
                <a:srgbClr val="BED730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80E3CD2-43E2-B7BC-133C-62F74B6C416C}"/>
              </a:ext>
            </a:extLst>
          </p:cNvPr>
          <p:cNvSpPr txBox="1"/>
          <p:nvPr/>
        </p:nvSpPr>
        <p:spPr>
          <a:xfrm>
            <a:off x="465342" y="3124058"/>
            <a:ext cx="108807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Applications</a:t>
            </a:r>
            <a:endParaRPr kumimoji="0" lang="en-IN" sz="1050" b="0" i="0" u="none" strike="noStrike" kern="1200" cap="none" spc="0" normalizeH="0" baseline="0" noProof="0">
              <a:ln>
                <a:noFill/>
              </a:ln>
              <a:solidFill>
                <a:srgbClr val="BED730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0DB7AEA-9E8B-6A1F-D557-5B4623C05530}"/>
              </a:ext>
            </a:extLst>
          </p:cNvPr>
          <p:cNvSpPr txBox="1"/>
          <p:nvPr/>
        </p:nvSpPr>
        <p:spPr>
          <a:xfrm>
            <a:off x="465342" y="1821696"/>
            <a:ext cx="108807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Business Priorities</a:t>
            </a:r>
          </a:p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(CXOs) </a:t>
            </a:r>
            <a:endParaRPr kumimoji="0" lang="en-IN" sz="1050" b="0" i="0" u="none" strike="noStrike" kern="1200" cap="none" spc="0" normalizeH="0" baseline="0" noProof="0">
              <a:ln>
                <a:noFill/>
              </a:ln>
              <a:solidFill>
                <a:srgbClr val="BED730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3F0E982E-5312-8114-52A0-313AFAE1C4DB}"/>
              </a:ext>
            </a:extLst>
          </p:cNvPr>
          <p:cNvCxnSpPr/>
          <p:nvPr/>
        </p:nvCxnSpPr>
        <p:spPr>
          <a:xfrm>
            <a:off x="1553418" y="1551515"/>
            <a:ext cx="7266732" cy="0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8DA3A62F-13D3-27CC-814B-552B82127574}"/>
              </a:ext>
            </a:extLst>
          </p:cNvPr>
          <p:cNvCxnSpPr/>
          <p:nvPr/>
        </p:nvCxnSpPr>
        <p:spPr>
          <a:xfrm>
            <a:off x="1553418" y="3536196"/>
            <a:ext cx="7266732" cy="0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E963AA4A-EE6E-600F-3A1C-84070745BAAE}"/>
              </a:ext>
            </a:extLst>
          </p:cNvPr>
          <p:cNvCxnSpPr/>
          <p:nvPr/>
        </p:nvCxnSpPr>
        <p:spPr>
          <a:xfrm>
            <a:off x="1553418" y="3635147"/>
            <a:ext cx="7266732" cy="0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F30A3CEF-6DA3-AEFF-BB32-9D8CD6EC03BD}"/>
              </a:ext>
            </a:extLst>
          </p:cNvPr>
          <p:cNvCxnSpPr/>
          <p:nvPr/>
        </p:nvCxnSpPr>
        <p:spPr>
          <a:xfrm>
            <a:off x="1553418" y="4175690"/>
            <a:ext cx="7266732" cy="0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DC4BAD4F-4FAB-C1B8-E13F-4386D59F709C}"/>
              </a:ext>
            </a:extLst>
          </p:cNvPr>
          <p:cNvCxnSpPr/>
          <p:nvPr/>
        </p:nvCxnSpPr>
        <p:spPr>
          <a:xfrm>
            <a:off x="1553418" y="4261717"/>
            <a:ext cx="7266732" cy="0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62B2DFF5-6AAB-F3C8-D7EF-B48D7257CEF3}"/>
              </a:ext>
            </a:extLst>
          </p:cNvPr>
          <p:cNvCxnSpPr/>
          <p:nvPr/>
        </p:nvCxnSpPr>
        <p:spPr>
          <a:xfrm>
            <a:off x="1553418" y="4810711"/>
            <a:ext cx="7266732" cy="0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9DC537F9-9CEC-DDC2-10C6-73BF6B319C32}"/>
              </a:ext>
            </a:extLst>
          </p:cNvPr>
          <p:cNvCxnSpPr/>
          <p:nvPr/>
        </p:nvCxnSpPr>
        <p:spPr>
          <a:xfrm>
            <a:off x="8709655" y="1549911"/>
            <a:ext cx="0" cy="969402"/>
          </a:xfrm>
          <a:prstGeom prst="line">
            <a:avLst/>
          </a:prstGeom>
          <a:ln w="6350">
            <a:solidFill>
              <a:schemeClr val="accent1"/>
            </a:solidFill>
            <a:prstDash val="sysDot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98979D7C-D9AA-9433-D479-4095A1280AAB}"/>
              </a:ext>
            </a:extLst>
          </p:cNvPr>
          <p:cNvCxnSpPr>
            <a:cxnSpLocks/>
          </p:cNvCxnSpPr>
          <p:nvPr/>
        </p:nvCxnSpPr>
        <p:spPr>
          <a:xfrm>
            <a:off x="8709655" y="2600814"/>
            <a:ext cx="0" cy="935383"/>
          </a:xfrm>
          <a:prstGeom prst="line">
            <a:avLst/>
          </a:prstGeom>
          <a:ln w="6350">
            <a:solidFill>
              <a:schemeClr val="accent1"/>
            </a:solidFill>
            <a:prstDash val="sysDot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E809E3FA-D80B-3532-BB1F-6CE74CC7EFFB}"/>
              </a:ext>
            </a:extLst>
          </p:cNvPr>
          <p:cNvCxnSpPr>
            <a:cxnSpLocks/>
          </p:cNvCxnSpPr>
          <p:nvPr/>
        </p:nvCxnSpPr>
        <p:spPr>
          <a:xfrm>
            <a:off x="8709655" y="3628958"/>
            <a:ext cx="0" cy="546733"/>
          </a:xfrm>
          <a:prstGeom prst="line">
            <a:avLst/>
          </a:prstGeom>
          <a:ln w="6350">
            <a:solidFill>
              <a:schemeClr val="accent1"/>
            </a:solidFill>
            <a:prstDash val="sysDot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66F451B4-94B7-E642-D306-3B98E0B5F82D}"/>
              </a:ext>
            </a:extLst>
          </p:cNvPr>
          <p:cNvCxnSpPr>
            <a:cxnSpLocks/>
          </p:cNvCxnSpPr>
          <p:nvPr/>
        </p:nvCxnSpPr>
        <p:spPr>
          <a:xfrm>
            <a:off x="8709655" y="4261718"/>
            <a:ext cx="0" cy="546733"/>
          </a:xfrm>
          <a:prstGeom prst="line">
            <a:avLst/>
          </a:prstGeom>
          <a:ln w="6350">
            <a:solidFill>
              <a:schemeClr val="accent1"/>
            </a:solidFill>
            <a:prstDash val="sysDot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2" name="Picture 61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8834FF4D-15D2-DB50-6622-358844B9013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208" y="848302"/>
            <a:ext cx="288000" cy="288000"/>
          </a:xfrm>
          <a:prstGeom prst="rect">
            <a:avLst/>
          </a:prstGeom>
        </p:spPr>
      </p:pic>
      <p:pic>
        <p:nvPicPr>
          <p:cNvPr id="66" name="Picture 65" descr="A grey and black logo&#10;&#10;Description automatically generated with medium confidence">
            <a:extLst>
              <a:ext uri="{FF2B5EF4-FFF2-40B4-BE49-F238E27FC236}">
                <a16:creationId xmlns:a16="http://schemas.microsoft.com/office/drawing/2014/main" id="{DFAA9612-20E0-5F33-0152-76810180B126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2950" y="842937"/>
            <a:ext cx="288000" cy="288000"/>
          </a:xfrm>
          <a:prstGeom prst="rect">
            <a:avLst/>
          </a:prstGeom>
        </p:spPr>
      </p:pic>
      <p:pic>
        <p:nvPicPr>
          <p:cNvPr id="68" name="Picture 6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99771588-78F1-C19E-239B-0F62E7CCC7E1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8237" y="842937"/>
            <a:ext cx="288000" cy="288000"/>
          </a:xfrm>
          <a:prstGeom prst="rect">
            <a:avLst/>
          </a:prstGeom>
        </p:spPr>
      </p:pic>
      <p:pic>
        <p:nvPicPr>
          <p:cNvPr id="70" name="Picture 69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ADC7E3D0-7EA4-FD2D-A0E0-7AB032BF8A3A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3655" y="856511"/>
            <a:ext cx="288000" cy="288000"/>
          </a:xfrm>
          <a:prstGeom prst="rect">
            <a:avLst/>
          </a:prstGeom>
        </p:spPr>
      </p:pic>
      <p:pic>
        <p:nvPicPr>
          <p:cNvPr id="74" name="Picture 7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FE72BB67-9539-86E4-B7DF-8FC2E22E0397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617" y="848227"/>
            <a:ext cx="288000" cy="288000"/>
          </a:xfrm>
          <a:prstGeom prst="rect">
            <a:avLst/>
          </a:prstGeom>
        </p:spPr>
      </p:pic>
      <p:pic>
        <p:nvPicPr>
          <p:cNvPr id="76" name="Picture 75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2138D5D6-534D-E0F5-B79B-CDEC0DE3F8B3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8245" y="842937"/>
            <a:ext cx="288000" cy="288000"/>
          </a:xfrm>
          <a:prstGeom prst="rect">
            <a:avLst/>
          </a:prstGeom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04F4725-7FE8-0BEA-7F6D-839FBC1887B7}"/>
              </a:ext>
            </a:extLst>
          </p:cNvPr>
          <p:cNvCxnSpPr/>
          <p:nvPr/>
        </p:nvCxnSpPr>
        <p:spPr>
          <a:xfrm>
            <a:off x="1553418" y="2505274"/>
            <a:ext cx="7266732" cy="0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A2DCD54-95E7-7BDE-2840-43F76111A8EF}"/>
              </a:ext>
            </a:extLst>
          </p:cNvPr>
          <p:cNvCxnSpPr>
            <a:cxnSpLocks/>
          </p:cNvCxnSpPr>
          <p:nvPr/>
        </p:nvCxnSpPr>
        <p:spPr>
          <a:xfrm>
            <a:off x="1553418" y="2963337"/>
            <a:ext cx="7266732" cy="0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151DC4C-1BCB-9B5A-773B-E9D1BBDDB3ED}"/>
              </a:ext>
            </a:extLst>
          </p:cNvPr>
          <p:cNvCxnSpPr>
            <a:cxnSpLocks/>
          </p:cNvCxnSpPr>
          <p:nvPr/>
        </p:nvCxnSpPr>
        <p:spPr>
          <a:xfrm>
            <a:off x="6956919" y="2744368"/>
            <a:ext cx="1548000" cy="0"/>
          </a:xfrm>
          <a:prstGeom prst="line">
            <a:avLst/>
          </a:prstGeom>
          <a:ln w="6350">
            <a:solidFill>
              <a:schemeClr val="accent1"/>
            </a:solidFill>
            <a:prstDash val="sysDot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4DC56EA0-9A14-9232-FA6D-FB656674DF91}"/>
              </a:ext>
            </a:extLst>
          </p:cNvPr>
          <p:cNvCxnSpPr>
            <a:cxnSpLocks/>
          </p:cNvCxnSpPr>
          <p:nvPr/>
        </p:nvCxnSpPr>
        <p:spPr>
          <a:xfrm>
            <a:off x="835615" y="2740400"/>
            <a:ext cx="1716406" cy="0"/>
          </a:xfrm>
          <a:prstGeom prst="line">
            <a:avLst/>
          </a:prstGeom>
          <a:ln w="6350">
            <a:solidFill>
              <a:schemeClr val="accent1"/>
            </a:solidFill>
            <a:prstDash val="sysDot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37B8AA80-200F-0539-2E46-6FCEC99A8C86}"/>
              </a:ext>
            </a:extLst>
          </p:cNvPr>
          <p:cNvSpPr txBox="1"/>
          <p:nvPr/>
        </p:nvSpPr>
        <p:spPr>
          <a:xfrm>
            <a:off x="222074" y="516073"/>
            <a:ext cx="86260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chemeClr val="bg1"/>
                </a:solidFill>
              </a:rPr>
              <a:t>DIGITAL BRIDGE FOR BUSINESS TRANSFORMATION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0AFD60C-8140-B5C4-E61B-98307F9BF8D6}"/>
              </a:ext>
            </a:extLst>
          </p:cNvPr>
          <p:cNvSpPr txBox="1"/>
          <p:nvPr/>
        </p:nvSpPr>
        <p:spPr>
          <a:xfrm>
            <a:off x="3516527" y="1222328"/>
            <a:ext cx="551453" cy="255389"/>
          </a:xfrm>
          <a:prstGeom prst="roundRect">
            <a:avLst/>
          </a:prstGeom>
          <a:solidFill>
            <a:schemeClr val="tx2"/>
          </a:solidFill>
        </p:spPr>
        <p:txBody>
          <a:bodyPr wrap="none" rtlCol="0" anchor="ctr">
            <a:spAutoFit/>
          </a:bodyPr>
          <a:lstStyle/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Retail </a:t>
            </a:r>
            <a:endParaRPr kumimoji="0" lang="en-IN" sz="9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699F74C-2518-22A3-C1FF-57D2E94B779A}"/>
              </a:ext>
            </a:extLst>
          </p:cNvPr>
          <p:cNvSpPr txBox="1"/>
          <p:nvPr/>
        </p:nvSpPr>
        <p:spPr>
          <a:xfrm>
            <a:off x="4256183" y="1222328"/>
            <a:ext cx="699723" cy="255389"/>
          </a:xfrm>
          <a:prstGeom prst="roundRect">
            <a:avLst/>
          </a:prstGeom>
          <a:solidFill>
            <a:schemeClr val="tx2"/>
          </a:solidFill>
        </p:spPr>
        <p:txBody>
          <a:bodyPr wrap="none" rtlCol="0" anchor="ctr">
            <a:spAutoFit/>
          </a:bodyPr>
          <a:lstStyle/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Logistics </a:t>
            </a:r>
            <a:endParaRPr kumimoji="0" lang="en-IN" sz="9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73E9A4D5-E4C7-2ED1-E9EB-A67D7A6B9140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48253" y="848227"/>
            <a:ext cx="288000" cy="2880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A37285AF-E0AF-4BBE-28F7-9BD6A39A495E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43018" y="848227"/>
            <a:ext cx="288000" cy="288000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78FB34C7-5284-E8B7-A327-76D47339FE06}"/>
              </a:ext>
            </a:extLst>
          </p:cNvPr>
          <p:cNvSpPr txBox="1"/>
          <p:nvPr/>
        </p:nvSpPr>
        <p:spPr>
          <a:xfrm>
            <a:off x="3112477" y="-51874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806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9140B0-E6B8-C3DF-4A24-3E4287525AF5}"/>
              </a:ext>
            </a:extLst>
          </p:cNvPr>
          <p:cNvSpPr txBox="1"/>
          <p:nvPr/>
        </p:nvSpPr>
        <p:spPr>
          <a:xfrm>
            <a:off x="7547896" y="4928056"/>
            <a:ext cx="1596104" cy="20005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700">
                <a:solidFill>
                  <a:schemeClr val="bg1">
                    <a:lumMod val="75000"/>
                  </a:schemeClr>
                </a:solidFill>
              </a:rPr>
              <a:t>Source: Research Firms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9830C81-CACD-5601-FEE9-D6FDC07C369F}"/>
              </a:ext>
            </a:extLst>
          </p:cNvPr>
          <p:cNvGrpSpPr/>
          <p:nvPr/>
        </p:nvGrpSpPr>
        <p:grpSpPr>
          <a:xfrm>
            <a:off x="416100" y="2903734"/>
            <a:ext cx="1512000" cy="1828053"/>
            <a:chOff x="416100" y="2903734"/>
            <a:chExt cx="1512000" cy="1828053"/>
          </a:xfrm>
        </p:grpSpPr>
        <p:sp>
          <p:nvSpPr>
            <p:cNvPr id="14" name="Rectangle: Rounded Corners 111">
              <a:extLst>
                <a:ext uri="{FF2B5EF4-FFF2-40B4-BE49-F238E27FC236}">
                  <a16:creationId xmlns:a16="http://schemas.microsoft.com/office/drawing/2014/main" id="{56B996D2-D2D0-CF7B-0842-E31D98D9DCE1}"/>
                </a:ext>
              </a:extLst>
            </p:cNvPr>
            <p:cNvSpPr/>
            <p:nvPr/>
          </p:nvSpPr>
          <p:spPr>
            <a:xfrm flipV="1">
              <a:off x="416100" y="2903734"/>
              <a:ext cx="1512000" cy="1828053"/>
            </a:xfrm>
            <a:prstGeom prst="flowChartOffpageConnector">
              <a:avLst/>
            </a:prstGeom>
            <a:solidFill>
              <a:srgbClr val="10253F">
                <a:alpha val="50196"/>
              </a:srgbClr>
            </a:solidFill>
            <a:ln w="9525">
              <a:solidFill>
                <a:schemeClr val="accent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>
                <a:spcAft>
                  <a:spcPts val="600"/>
                </a:spcAft>
              </a:pPr>
              <a:endParaRPr lang="en-US">
                <a:latin typeface="Trebuchet MS" panose="020B0703020202090204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E1A47D1-F4B3-512A-7247-19DA5AE8FFA3}"/>
                </a:ext>
              </a:extLst>
            </p:cNvPr>
            <p:cNvSpPr txBox="1"/>
            <p:nvPr/>
          </p:nvSpPr>
          <p:spPr>
            <a:xfrm>
              <a:off x="532014" y="3346792"/>
              <a:ext cx="1283435" cy="738664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1400">
                  <a:solidFill>
                    <a:schemeClr val="bg1"/>
                  </a:solidFill>
                </a:rPr>
                <a:t>Digital Economy </a:t>
              </a:r>
              <a:r>
                <a:rPr lang="en-US" sz="1400" b="1">
                  <a:solidFill>
                    <a:srgbClr val="BED730"/>
                  </a:solidFill>
                </a:rPr>
                <a:t>Expansion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196ED298-D5FD-AD02-C55D-E786C0BDE13D}"/>
              </a:ext>
            </a:extLst>
          </p:cNvPr>
          <p:cNvGrpSpPr/>
          <p:nvPr/>
        </p:nvGrpSpPr>
        <p:grpSpPr>
          <a:xfrm>
            <a:off x="2122984" y="2903734"/>
            <a:ext cx="1512000" cy="1828053"/>
            <a:chOff x="2122984" y="2903734"/>
            <a:chExt cx="1512000" cy="1828053"/>
          </a:xfrm>
        </p:grpSpPr>
        <p:sp>
          <p:nvSpPr>
            <p:cNvPr id="15" name="Rectangle: Rounded Corners 112">
              <a:extLst>
                <a:ext uri="{FF2B5EF4-FFF2-40B4-BE49-F238E27FC236}">
                  <a16:creationId xmlns:a16="http://schemas.microsoft.com/office/drawing/2014/main" id="{2BB9297B-1B35-29CC-1C6D-3C0D2AD28F79}"/>
                </a:ext>
              </a:extLst>
            </p:cNvPr>
            <p:cNvSpPr/>
            <p:nvPr/>
          </p:nvSpPr>
          <p:spPr>
            <a:xfrm flipV="1">
              <a:off x="2122984" y="2903734"/>
              <a:ext cx="1512000" cy="1828053"/>
            </a:xfrm>
            <a:prstGeom prst="flowChartOffpageConnector">
              <a:avLst/>
            </a:prstGeom>
            <a:solidFill>
              <a:srgbClr val="10253F">
                <a:alpha val="50196"/>
              </a:srgbClr>
            </a:solidFill>
            <a:ln w="9525">
              <a:solidFill>
                <a:schemeClr val="accent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>
                <a:spcAft>
                  <a:spcPts val="600"/>
                </a:spcAft>
              </a:pPr>
              <a:endParaRPr lang="en-US" sz="900" b="1">
                <a:solidFill>
                  <a:srgbClr val="D9D9D9"/>
                </a:solidFill>
                <a:latin typeface="Trebuchet MS" panose="020B0703020202090204" pitchFamily="34" charset="0"/>
                <a:cs typeface="Segoe UI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8E23D6B-7619-02B5-F4E5-E7D7A09E0F79}"/>
                </a:ext>
              </a:extLst>
            </p:cNvPr>
            <p:cNvSpPr txBox="1"/>
            <p:nvPr/>
          </p:nvSpPr>
          <p:spPr>
            <a:xfrm>
              <a:off x="2236124" y="3346792"/>
              <a:ext cx="1288472" cy="738664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1400">
                  <a:solidFill>
                    <a:schemeClr val="bg1"/>
                  </a:solidFill>
                </a:rPr>
                <a:t>Increased Data </a:t>
              </a:r>
              <a:r>
                <a:rPr lang="en-US" sz="1400" b="1">
                  <a:solidFill>
                    <a:srgbClr val="BED730"/>
                  </a:solidFill>
                </a:rPr>
                <a:t>Consumption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BA5A689D-781B-0F30-C24F-E596DA231048}"/>
              </a:ext>
            </a:extLst>
          </p:cNvPr>
          <p:cNvGrpSpPr/>
          <p:nvPr/>
        </p:nvGrpSpPr>
        <p:grpSpPr>
          <a:xfrm>
            <a:off x="5511949" y="2903734"/>
            <a:ext cx="1512000" cy="1828053"/>
            <a:chOff x="5511949" y="2903734"/>
            <a:chExt cx="1512000" cy="1828053"/>
          </a:xfrm>
        </p:grpSpPr>
        <p:sp>
          <p:nvSpPr>
            <p:cNvPr id="17" name="Rectangle: Rounded Corners 114">
              <a:extLst>
                <a:ext uri="{FF2B5EF4-FFF2-40B4-BE49-F238E27FC236}">
                  <a16:creationId xmlns:a16="http://schemas.microsoft.com/office/drawing/2014/main" id="{6B26F7DB-50D3-912F-A7CF-ECEB7BF2EB16}"/>
                </a:ext>
              </a:extLst>
            </p:cNvPr>
            <p:cNvSpPr/>
            <p:nvPr/>
          </p:nvSpPr>
          <p:spPr>
            <a:xfrm flipV="1">
              <a:off x="5511949" y="2903734"/>
              <a:ext cx="1512000" cy="1828053"/>
            </a:xfrm>
            <a:prstGeom prst="flowChartOffpageConnector">
              <a:avLst/>
            </a:prstGeom>
            <a:solidFill>
              <a:srgbClr val="10253F">
                <a:alpha val="50196"/>
              </a:srgbClr>
            </a:solidFill>
            <a:ln w="9525">
              <a:solidFill>
                <a:schemeClr val="accent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>
                <a:spcAft>
                  <a:spcPts val="600"/>
                </a:spcAft>
              </a:pPr>
              <a:endParaRPr lang="en-US" sz="1200">
                <a:latin typeface="Trebuchet MS" panose="020B0703020202090204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08251AC-B914-EC17-616A-DAB4B7A10851}"/>
                </a:ext>
              </a:extLst>
            </p:cNvPr>
            <p:cNvSpPr txBox="1"/>
            <p:nvPr/>
          </p:nvSpPr>
          <p:spPr>
            <a:xfrm>
              <a:off x="5549269" y="3346792"/>
              <a:ext cx="1437360" cy="1169551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1400">
                  <a:solidFill>
                    <a:schemeClr val="bg1"/>
                  </a:solidFill>
                </a:rPr>
                <a:t>Growth Segments: </a:t>
              </a:r>
              <a:r>
                <a:rPr lang="en-US" sz="1400" b="1">
                  <a:solidFill>
                    <a:srgbClr val="BED730"/>
                  </a:solidFill>
                </a:rPr>
                <a:t>GDC/GCCs</a:t>
              </a:r>
            </a:p>
            <a:p>
              <a:r>
                <a:rPr lang="en-US" sz="1400" b="1">
                  <a:solidFill>
                    <a:srgbClr val="BED730"/>
                  </a:solidFill>
                </a:rPr>
                <a:t>30+ Cities- Tier 2 and 3</a:t>
              </a: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7C30F344-1A91-C159-3B23-29BA850911AB}"/>
              </a:ext>
            </a:extLst>
          </p:cNvPr>
          <p:cNvGrpSpPr/>
          <p:nvPr/>
        </p:nvGrpSpPr>
        <p:grpSpPr>
          <a:xfrm>
            <a:off x="7212919" y="2903734"/>
            <a:ext cx="1512000" cy="1828053"/>
            <a:chOff x="7212919" y="2903734"/>
            <a:chExt cx="1512000" cy="1828053"/>
          </a:xfrm>
        </p:grpSpPr>
        <p:sp>
          <p:nvSpPr>
            <p:cNvPr id="18" name="Rectangle: Rounded Corners 19">
              <a:extLst>
                <a:ext uri="{FF2B5EF4-FFF2-40B4-BE49-F238E27FC236}">
                  <a16:creationId xmlns:a16="http://schemas.microsoft.com/office/drawing/2014/main" id="{8236D9E1-2D4F-1435-D5FA-CDB6EE79BA20}"/>
                </a:ext>
              </a:extLst>
            </p:cNvPr>
            <p:cNvSpPr/>
            <p:nvPr/>
          </p:nvSpPr>
          <p:spPr>
            <a:xfrm flipV="1">
              <a:off x="7212919" y="2903734"/>
              <a:ext cx="1512000" cy="1828053"/>
            </a:xfrm>
            <a:prstGeom prst="flowChartOffpageConnector">
              <a:avLst/>
            </a:prstGeom>
            <a:solidFill>
              <a:srgbClr val="10253F">
                <a:alpha val="50196"/>
              </a:srgbClr>
            </a:solidFill>
            <a:ln w="9525">
              <a:solidFill>
                <a:schemeClr val="accent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>
                <a:spcAft>
                  <a:spcPts val="600"/>
                </a:spcAft>
              </a:pPr>
              <a:endParaRPr lang="en-US" sz="1200">
                <a:latin typeface="Trebuchet MS" panose="020B0703020202090204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35348E3-2ECB-2C55-2AC6-028E47F0AC37}"/>
                </a:ext>
              </a:extLst>
            </p:cNvPr>
            <p:cNvSpPr txBox="1"/>
            <p:nvPr/>
          </p:nvSpPr>
          <p:spPr>
            <a:xfrm>
              <a:off x="7307948" y="3346792"/>
              <a:ext cx="1304038" cy="1169551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1400">
                  <a:solidFill>
                    <a:schemeClr val="bg1"/>
                  </a:solidFill>
                </a:rPr>
                <a:t>Government policy &amp; Regulatory </a:t>
              </a:r>
              <a:r>
                <a:rPr lang="en-US" sz="1400" b="1">
                  <a:solidFill>
                    <a:srgbClr val="BED730"/>
                  </a:solidFill>
                </a:rPr>
                <a:t>Frameworks</a:t>
              </a:r>
            </a:p>
            <a:p>
              <a:endParaRPr 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10" name="Title 9">
            <a:extLst>
              <a:ext uri="{FF2B5EF4-FFF2-40B4-BE49-F238E27FC236}">
                <a16:creationId xmlns:a16="http://schemas.microsoft.com/office/drawing/2014/main" id="{8AB9FA92-3B6D-C342-3808-41CCC24E83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" y="211574"/>
            <a:ext cx="8496150" cy="415490"/>
          </a:xfrm>
        </p:spPr>
        <p:txBody>
          <a:bodyPr/>
          <a:lstStyle/>
          <a:p>
            <a:r>
              <a:rPr lang="en-US"/>
              <a:t>India: A Data Center Hub</a:t>
            </a:r>
          </a:p>
        </p:txBody>
      </p:sp>
      <p:cxnSp>
        <p:nvCxnSpPr>
          <p:cNvPr id="23" name="Elbow Connector 22">
            <a:extLst>
              <a:ext uri="{FF2B5EF4-FFF2-40B4-BE49-F238E27FC236}">
                <a16:creationId xmlns:a16="http://schemas.microsoft.com/office/drawing/2014/main" id="{8FCAA50F-D41C-999A-CD7A-656C8CBB08B5}"/>
              </a:ext>
            </a:extLst>
          </p:cNvPr>
          <p:cNvCxnSpPr>
            <a:cxnSpLocks/>
            <a:stCxn id="20" idx="2"/>
            <a:endCxn id="14" idx="2"/>
          </p:cNvCxnSpPr>
          <p:nvPr/>
        </p:nvCxnSpPr>
        <p:spPr>
          <a:xfrm rot="5400000">
            <a:off x="2696382" y="1028116"/>
            <a:ext cx="351336" cy="3399900"/>
          </a:xfrm>
          <a:prstGeom prst="bentConnector3">
            <a:avLst/>
          </a:prstGeom>
          <a:ln w="9525">
            <a:solidFill>
              <a:schemeClr val="accent1">
                <a:lumMod val="7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24">
            <a:extLst>
              <a:ext uri="{FF2B5EF4-FFF2-40B4-BE49-F238E27FC236}">
                <a16:creationId xmlns:a16="http://schemas.microsoft.com/office/drawing/2014/main" id="{46404102-C32E-1223-7B78-83DBEF9E5D74}"/>
              </a:ext>
            </a:extLst>
          </p:cNvPr>
          <p:cNvCxnSpPr>
            <a:cxnSpLocks/>
            <a:stCxn id="20" idx="2"/>
            <a:endCxn id="15" idx="2"/>
          </p:cNvCxnSpPr>
          <p:nvPr/>
        </p:nvCxnSpPr>
        <p:spPr>
          <a:xfrm rot="5400000">
            <a:off x="3549824" y="1881558"/>
            <a:ext cx="351336" cy="1693016"/>
          </a:xfrm>
          <a:prstGeom prst="bentConnector3">
            <a:avLst/>
          </a:prstGeom>
          <a:ln w="9525">
            <a:solidFill>
              <a:schemeClr val="accent1">
                <a:lumMod val="7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Group 46">
            <a:extLst>
              <a:ext uri="{FF2B5EF4-FFF2-40B4-BE49-F238E27FC236}">
                <a16:creationId xmlns:a16="http://schemas.microsoft.com/office/drawing/2014/main" id="{09B56880-DFDA-04A2-A189-77E446D9D8CA}"/>
              </a:ext>
            </a:extLst>
          </p:cNvPr>
          <p:cNvGrpSpPr/>
          <p:nvPr/>
        </p:nvGrpSpPr>
        <p:grpSpPr>
          <a:xfrm>
            <a:off x="3814880" y="2903734"/>
            <a:ext cx="1512000" cy="1828053"/>
            <a:chOff x="3814880" y="2903734"/>
            <a:chExt cx="1512000" cy="1828053"/>
          </a:xfrm>
        </p:grpSpPr>
        <p:sp>
          <p:nvSpPr>
            <p:cNvPr id="16" name="Rectangle: Rounded Corners 113">
              <a:extLst>
                <a:ext uri="{FF2B5EF4-FFF2-40B4-BE49-F238E27FC236}">
                  <a16:creationId xmlns:a16="http://schemas.microsoft.com/office/drawing/2014/main" id="{76A5B6E1-C469-99B6-23BF-479C56243D6A}"/>
                </a:ext>
              </a:extLst>
            </p:cNvPr>
            <p:cNvSpPr/>
            <p:nvPr/>
          </p:nvSpPr>
          <p:spPr>
            <a:xfrm flipV="1">
              <a:off x="3814880" y="2903734"/>
              <a:ext cx="1512000" cy="1828053"/>
            </a:xfrm>
            <a:prstGeom prst="flowChartOffpageConnector">
              <a:avLst/>
            </a:prstGeom>
            <a:solidFill>
              <a:srgbClr val="10253F">
                <a:alpha val="50196"/>
              </a:srgbClr>
            </a:solidFill>
            <a:ln w="9525">
              <a:solidFill>
                <a:schemeClr val="accent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>
                <a:spcAft>
                  <a:spcPts val="600"/>
                </a:spcAft>
              </a:pPr>
              <a:endParaRPr lang="en-US">
                <a:latin typeface="Trebuchet MS" panose="020B0703020202090204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3280B22-A2A4-94E7-66CD-17047A07DD6F}"/>
                </a:ext>
              </a:extLst>
            </p:cNvPr>
            <p:cNvSpPr txBox="1"/>
            <p:nvPr/>
          </p:nvSpPr>
          <p:spPr>
            <a:xfrm>
              <a:off x="3872874" y="3346792"/>
              <a:ext cx="1398251" cy="954107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1400">
                  <a:solidFill>
                    <a:srgbClr val="FFFFFF"/>
                  </a:solidFill>
                </a:rPr>
                <a:t>Cloud &amp; Emerging Tech:  </a:t>
              </a:r>
              <a:r>
                <a:rPr lang="en-US" sz="1400" b="1">
                  <a:solidFill>
                    <a:srgbClr val="BED730"/>
                  </a:solidFill>
                </a:rPr>
                <a:t>AI, 5G, Edge Solutions</a:t>
              </a:r>
            </a:p>
          </p:txBody>
        </p:sp>
      </p:grpSp>
      <p:cxnSp>
        <p:nvCxnSpPr>
          <p:cNvPr id="27" name="Elbow Connector 26">
            <a:extLst>
              <a:ext uri="{FF2B5EF4-FFF2-40B4-BE49-F238E27FC236}">
                <a16:creationId xmlns:a16="http://schemas.microsoft.com/office/drawing/2014/main" id="{B45AA5DA-F05C-6B40-729B-0FE4565E5132}"/>
              </a:ext>
            </a:extLst>
          </p:cNvPr>
          <p:cNvCxnSpPr>
            <a:cxnSpLocks/>
            <a:stCxn id="20" idx="2"/>
            <a:endCxn id="16" idx="2"/>
          </p:cNvCxnSpPr>
          <p:nvPr/>
        </p:nvCxnSpPr>
        <p:spPr>
          <a:xfrm rot="5400000">
            <a:off x="4395772" y="2727506"/>
            <a:ext cx="351336" cy="1120"/>
          </a:xfrm>
          <a:prstGeom prst="bentConnector3">
            <a:avLst/>
          </a:prstGeom>
          <a:ln w="9525">
            <a:solidFill>
              <a:schemeClr val="accent1">
                <a:lumMod val="7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Elbow Connector 28">
            <a:extLst>
              <a:ext uri="{FF2B5EF4-FFF2-40B4-BE49-F238E27FC236}">
                <a16:creationId xmlns:a16="http://schemas.microsoft.com/office/drawing/2014/main" id="{410471E1-2AE8-3479-124D-55B24AD2BB3B}"/>
              </a:ext>
            </a:extLst>
          </p:cNvPr>
          <p:cNvCxnSpPr>
            <a:cxnSpLocks/>
            <a:stCxn id="20" idx="2"/>
            <a:endCxn id="17" idx="2"/>
          </p:cNvCxnSpPr>
          <p:nvPr/>
        </p:nvCxnSpPr>
        <p:spPr>
          <a:xfrm rot="16200000" flipH="1">
            <a:off x="5244306" y="1880091"/>
            <a:ext cx="351336" cy="1695949"/>
          </a:xfrm>
          <a:prstGeom prst="bentConnector3">
            <a:avLst/>
          </a:prstGeom>
          <a:ln w="9525">
            <a:solidFill>
              <a:schemeClr val="accent1">
                <a:lumMod val="7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Elbow Connector 30">
            <a:extLst>
              <a:ext uri="{FF2B5EF4-FFF2-40B4-BE49-F238E27FC236}">
                <a16:creationId xmlns:a16="http://schemas.microsoft.com/office/drawing/2014/main" id="{3B2032A9-7779-D2A5-4F8F-188864C11563}"/>
              </a:ext>
            </a:extLst>
          </p:cNvPr>
          <p:cNvCxnSpPr>
            <a:cxnSpLocks/>
            <a:stCxn id="20" idx="2"/>
            <a:endCxn id="18" idx="2"/>
          </p:cNvCxnSpPr>
          <p:nvPr/>
        </p:nvCxnSpPr>
        <p:spPr>
          <a:xfrm rot="16200000" flipH="1">
            <a:off x="6094791" y="1029606"/>
            <a:ext cx="351336" cy="3396919"/>
          </a:xfrm>
          <a:prstGeom prst="bentConnector3">
            <a:avLst/>
          </a:prstGeom>
          <a:ln w="9525">
            <a:solidFill>
              <a:schemeClr val="accent1">
                <a:lumMod val="7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Group 44">
            <a:extLst>
              <a:ext uri="{FF2B5EF4-FFF2-40B4-BE49-F238E27FC236}">
                <a16:creationId xmlns:a16="http://schemas.microsoft.com/office/drawing/2014/main" id="{927F2596-FF4E-CA39-D88A-4792B8EE30F3}"/>
              </a:ext>
            </a:extLst>
          </p:cNvPr>
          <p:cNvGrpSpPr/>
          <p:nvPr/>
        </p:nvGrpSpPr>
        <p:grpSpPr>
          <a:xfrm>
            <a:off x="3179832" y="2102075"/>
            <a:ext cx="2784336" cy="450323"/>
            <a:chOff x="3179832" y="2102075"/>
            <a:chExt cx="2784336" cy="450323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C6EAFD55-86D0-45DB-0E5C-90CEF000AE59}"/>
                </a:ext>
              </a:extLst>
            </p:cNvPr>
            <p:cNvSpPr/>
            <p:nvPr/>
          </p:nvSpPr>
          <p:spPr>
            <a:xfrm>
              <a:off x="3179832" y="2102075"/>
              <a:ext cx="2784336" cy="450323"/>
            </a:xfrm>
            <a:prstGeom prst="roundRect">
              <a:avLst>
                <a:gd name="adj" fmla="val 50000"/>
              </a:avLst>
            </a:prstGeom>
            <a:solidFill>
              <a:srgbClr val="BED73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BB9E4B1-D8C7-7C60-503C-6520678EE99A}"/>
                </a:ext>
              </a:extLst>
            </p:cNvPr>
            <p:cNvSpPr txBox="1"/>
            <p:nvPr/>
          </p:nvSpPr>
          <p:spPr>
            <a:xfrm>
              <a:off x="3498746" y="2157959"/>
              <a:ext cx="21465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/>
                <a:t>KEY DRIVERS</a:t>
              </a:r>
            </a:p>
          </p:txBody>
        </p:sp>
      </p:grpSp>
      <p:sp>
        <p:nvSpPr>
          <p:cNvPr id="33" name="Rectangle: Rounded Corners 3">
            <a:extLst>
              <a:ext uri="{FF2B5EF4-FFF2-40B4-BE49-F238E27FC236}">
                <a16:creationId xmlns:a16="http://schemas.microsoft.com/office/drawing/2014/main" id="{1E1E106F-42CD-C086-B439-D46B54AF1750}"/>
              </a:ext>
            </a:extLst>
          </p:cNvPr>
          <p:cNvSpPr/>
          <p:nvPr/>
        </p:nvSpPr>
        <p:spPr>
          <a:xfrm>
            <a:off x="792613" y="987425"/>
            <a:ext cx="3600000" cy="720000"/>
          </a:xfrm>
          <a:prstGeom prst="roundRect">
            <a:avLst/>
          </a:prstGeom>
          <a:solidFill>
            <a:srgbClr val="00B0F0">
              <a:alpha val="50196"/>
            </a:srgbClr>
          </a:solidFill>
          <a:ln w="6350">
            <a:solidFill>
              <a:schemeClr val="accent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400">
                <a:solidFill>
                  <a:schemeClr val="bg1"/>
                </a:solidFill>
                <a:latin typeface="Trebuchet MS" panose="020B0703020202090204" pitchFamily="34" charset="0"/>
              </a:rPr>
              <a:t>India’s Colo Data Center capacity stood at </a:t>
            </a:r>
            <a:r>
              <a:rPr lang="en-US" sz="1400" b="1">
                <a:solidFill>
                  <a:srgbClr val="BED730"/>
                </a:solidFill>
                <a:latin typeface="Trebuchet MS" panose="020B0703020202090204" pitchFamily="34" charset="0"/>
              </a:rPr>
              <a:t>977 MW </a:t>
            </a:r>
            <a:r>
              <a:rPr lang="en-US" sz="1400">
                <a:solidFill>
                  <a:schemeClr val="bg1"/>
                </a:solidFill>
                <a:latin typeface="Trebuchet MS" panose="020B0703020202090204" pitchFamily="34" charset="0"/>
              </a:rPr>
              <a:t>IT Load as of H2 2023 </a:t>
            </a:r>
          </a:p>
        </p:txBody>
      </p:sp>
      <p:sp>
        <p:nvSpPr>
          <p:cNvPr id="34" name="Rectangle: Rounded Corners 10">
            <a:extLst>
              <a:ext uri="{FF2B5EF4-FFF2-40B4-BE49-F238E27FC236}">
                <a16:creationId xmlns:a16="http://schemas.microsoft.com/office/drawing/2014/main" id="{F49E02E1-1E9B-7581-04DB-80C22A8E158D}"/>
              </a:ext>
            </a:extLst>
          </p:cNvPr>
          <p:cNvSpPr/>
          <p:nvPr/>
        </p:nvSpPr>
        <p:spPr>
          <a:xfrm>
            <a:off x="4751389" y="988516"/>
            <a:ext cx="3600000" cy="720000"/>
          </a:xfrm>
          <a:prstGeom prst="roundRect">
            <a:avLst/>
          </a:prstGeom>
          <a:solidFill>
            <a:srgbClr val="0070C0">
              <a:alpha val="50196"/>
            </a:srgbClr>
          </a:solidFill>
          <a:ln w="6350">
            <a:solidFill>
              <a:schemeClr val="accent5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400">
                <a:solidFill>
                  <a:schemeClr val="bg1"/>
                </a:solidFill>
                <a:latin typeface="Trebuchet MS" panose="020B0703020202090204" pitchFamily="34" charset="0"/>
              </a:rPr>
              <a:t>India will be adding </a:t>
            </a:r>
            <a:r>
              <a:rPr lang="en-US" sz="1400" b="1">
                <a:solidFill>
                  <a:srgbClr val="BED730"/>
                </a:solidFill>
                <a:latin typeface="Trebuchet MS" panose="020B0703020202090204" pitchFamily="34" charset="0"/>
              </a:rPr>
              <a:t>464 MW </a:t>
            </a:r>
            <a:r>
              <a:rPr lang="en-US" sz="1400">
                <a:solidFill>
                  <a:schemeClr val="bg1"/>
                </a:solidFill>
                <a:latin typeface="Trebuchet MS" panose="020B0703020202090204" pitchFamily="34" charset="0"/>
              </a:rPr>
              <a:t>of new Colo capacity each year until 2028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2758C2D3-083D-692C-0876-45B3372D7A45}"/>
              </a:ext>
            </a:extLst>
          </p:cNvPr>
          <p:cNvCxnSpPr>
            <a:cxnSpLocks/>
            <a:stCxn id="33" idx="3"/>
            <a:endCxn id="34" idx="1"/>
          </p:cNvCxnSpPr>
          <p:nvPr/>
        </p:nvCxnSpPr>
        <p:spPr>
          <a:xfrm>
            <a:off x="4392613" y="1347425"/>
            <a:ext cx="358776" cy="1091"/>
          </a:xfrm>
          <a:prstGeom prst="straightConnector1">
            <a:avLst/>
          </a:prstGeom>
          <a:ln>
            <a:solidFill>
              <a:srgbClr val="BED73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6345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250"/>
                            </p:stCondLst>
                            <p:childTnLst>
                              <p:par>
                                <p:cTn id="3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750"/>
                            </p:stCondLst>
                            <p:childTnLst>
                              <p:par>
                                <p:cTn id="3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250"/>
                            </p:stCondLst>
                            <p:childTnLst>
                              <p:par>
                                <p:cTn id="4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250"/>
                            </p:stCondLst>
                            <p:childTnLst>
                              <p:par>
                                <p:cTn id="5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62DFEE73-1794-9728-CBFF-64DBC35E78FB}"/>
              </a:ext>
            </a:extLst>
          </p:cNvPr>
          <p:cNvSpPr/>
          <p:nvPr/>
        </p:nvSpPr>
        <p:spPr>
          <a:xfrm>
            <a:off x="1749885" y="2575620"/>
            <a:ext cx="2834756" cy="1584325"/>
          </a:xfrm>
          <a:prstGeom prst="rect">
            <a:avLst/>
          </a:prstGeom>
          <a:solidFill>
            <a:schemeClr val="tx2">
              <a:lumMod val="75000"/>
              <a:alpha val="2980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71B0669-0F00-E69D-7785-07125ACC250A}"/>
              </a:ext>
            </a:extLst>
          </p:cNvPr>
          <p:cNvSpPr/>
          <p:nvPr/>
        </p:nvSpPr>
        <p:spPr>
          <a:xfrm>
            <a:off x="4575985" y="2575620"/>
            <a:ext cx="2834756" cy="1584325"/>
          </a:xfrm>
          <a:prstGeom prst="rect">
            <a:avLst/>
          </a:prstGeom>
          <a:solidFill>
            <a:schemeClr val="tx2">
              <a:lumMod val="75000"/>
              <a:alpha val="2980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2B54C13-8C92-123C-814A-64AB8873B78A}"/>
              </a:ext>
            </a:extLst>
          </p:cNvPr>
          <p:cNvSpPr/>
          <p:nvPr/>
        </p:nvSpPr>
        <p:spPr>
          <a:xfrm>
            <a:off x="3158607" y="987425"/>
            <a:ext cx="2834756" cy="1584325"/>
          </a:xfrm>
          <a:prstGeom prst="rect">
            <a:avLst/>
          </a:prstGeom>
          <a:solidFill>
            <a:schemeClr val="tx2">
              <a:lumMod val="75000"/>
              <a:alpha val="2980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7AA318A-419A-7473-D535-DCDBACA01BDF}"/>
              </a:ext>
            </a:extLst>
          </p:cNvPr>
          <p:cNvSpPr/>
          <p:nvPr/>
        </p:nvSpPr>
        <p:spPr>
          <a:xfrm>
            <a:off x="0" y="4170794"/>
            <a:ext cx="9144000" cy="561543"/>
          </a:xfrm>
          <a:prstGeom prst="rect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8888D4-0532-52CA-0A7B-FC1BB79A30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heSansOffice"/>
              </a:rPr>
              <a:t>Future-READY data center architecture 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050DEA4-FE0F-01E6-F0C5-1235B9E4F2D6}"/>
              </a:ext>
            </a:extLst>
          </p:cNvPr>
          <p:cNvSpPr txBox="1"/>
          <p:nvPr/>
        </p:nvSpPr>
        <p:spPr>
          <a:xfrm>
            <a:off x="323850" y="4221500"/>
            <a:ext cx="84963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1" i="1"/>
              <a:t>Ensure business continuity, maximize uptime, resilient connectivity and sustainability </a:t>
            </a:r>
          </a:p>
          <a:p>
            <a:pPr algn="ctr"/>
            <a:r>
              <a:rPr lang="en-US" sz="1200" b="1" i="1"/>
              <a:t>with RAS designed scalable digital infrastructure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429CD33-E138-DF57-DB90-C2A8D3C28AF3}"/>
              </a:ext>
            </a:extLst>
          </p:cNvPr>
          <p:cNvCxnSpPr>
            <a:cxnSpLocks/>
          </p:cNvCxnSpPr>
          <p:nvPr/>
        </p:nvCxnSpPr>
        <p:spPr>
          <a:xfrm>
            <a:off x="323850" y="2579109"/>
            <a:ext cx="8496300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Group 37">
            <a:extLst>
              <a:ext uri="{FF2B5EF4-FFF2-40B4-BE49-F238E27FC236}">
                <a16:creationId xmlns:a16="http://schemas.microsoft.com/office/drawing/2014/main" id="{1734FAC0-7D0A-8F51-A0F7-D276B44FFB8B}"/>
              </a:ext>
            </a:extLst>
          </p:cNvPr>
          <p:cNvGrpSpPr/>
          <p:nvPr/>
        </p:nvGrpSpPr>
        <p:grpSpPr>
          <a:xfrm>
            <a:off x="3158607" y="987425"/>
            <a:ext cx="2834756" cy="1569033"/>
            <a:chOff x="3158607" y="987425"/>
            <a:chExt cx="2834756" cy="3183369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3BEE1A8-073E-D964-95E3-361DFB41F766}"/>
                </a:ext>
              </a:extLst>
            </p:cNvPr>
            <p:cNvCxnSpPr>
              <a:cxnSpLocks/>
            </p:cNvCxnSpPr>
            <p:nvPr/>
          </p:nvCxnSpPr>
          <p:spPr>
            <a:xfrm>
              <a:off x="5993363" y="987425"/>
              <a:ext cx="0" cy="3183369"/>
            </a:xfrm>
            <a:prstGeom prst="line">
              <a:avLst/>
            </a:prstGeom>
            <a:ln>
              <a:solidFill>
                <a:schemeClr val="accent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FE0651C-F251-02E6-C2FC-12FC38551537}"/>
                </a:ext>
              </a:extLst>
            </p:cNvPr>
            <p:cNvCxnSpPr>
              <a:cxnSpLocks/>
            </p:cNvCxnSpPr>
            <p:nvPr/>
          </p:nvCxnSpPr>
          <p:spPr>
            <a:xfrm>
              <a:off x="3158607" y="987425"/>
              <a:ext cx="0" cy="3183369"/>
            </a:xfrm>
            <a:prstGeom prst="line">
              <a:avLst/>
            </a:prstGeom>
            <a:ln>
              <a:solidFill>
                <a:schemeClr val="accent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F1C91E94-CD69-4056-D080-11611A7D4BBA}"/>
              </a:ext>
            </a:extLst>
          </p:cNvPr>
          <p:cNvSpPr txBox="1"/>
          <p:nvPr/>
        </p:nvSpPr>
        <p:spPr>
          <a:xfrm>
            <a:off x="548180" y="1089445"/>
            <a:ext cx="2386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>
                <a:solidFill>
                  <a:srgbClr val="BED730"/>
                </a:solidFill>
                <a:latin typeface="Trebuchet MS"/>
              </a:rPr>
              <a:t>CUSTOMIZABLE &amp; MODULAR INFRA</a:t>
            </a:r>
            <a:endParaRPr lang="en-US" sz="1400" b="1">
              <a:solidFill>
                <a:srgbClr val="BED73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CE56CDD-82E8-F46A-BC11-A5CA9F076CF8}"/>
              </a:ext>
            </a:extLst>
          </p:cNvPr>
          <p:cNvSpPr txBox="1"/>
          <p:nvPr/>
        </p:nvSpPr>
        <p:spPr>
          <a:xfrm>
            <a:off x="548180" y="1612665"/>
            <a:ext cx="238609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96"/>
            <a:r>
              <a:rPr lang="en-US" sz="1100">
                <a:solidFill>
                  <a:schemeClr val="bg1"/>
                </a:solidFill>
                <a:latin typeface="Trebuchet MS"/>
              </a:rPr>
              <a:t>Multi tower campuses with Vertical and Horizontal expansion to support future business growth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CD2FBF0-4409-63CD-72BA-829894E1C713}"/>
              </a:ext>
            </a:extLst>
          </p:cNvPr>
          <p:cNvSpPr txBox="1"/>
          <p:nvPr/>
        </p:nvSpPr>
        <p:spPr>
          <a:xfrm>
            <a:off x="3378951" y="1089445"/>
            <a:ext cx="2386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 b="1">
                <a:solidFill>
                  <a:srgbClr val="BED730"/>
                </a:solidFill>
                <a:latin typeface="Trebuchet MS"/>
              </a:defRPr>
            </a:lvl1pPr>
          </a:lstStyle>
          <a:p>
            <a:r>
              <a:rPr lang="en-US"/>
              <a:t>ENGINEERED FOR </a:t>
            </a:r>
            <a:br>
              <a:rPr lang="en-US"/>
            </a:br>
            <a:r>
              <a:rPr lang="en-US"/>
              <a:t>AI WORKLOADS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D11D24A-65BD-F0B2-6364-1F0DD78C41F8}"/>
              </a:ext>
            </a:extLst>
          </p:cNvPr>
          <p:cNvSpPr txBox="1"/>
          <p:nvPr/>
        </p:nvSpPr>
        <p:spPr>
          <a:xfrm>
            <a:off x="3378951" y="1612665"/>
            <a:ext cx="23860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96"/>
            <a:r>
              <a:rPr lang="en-US" sz="1100">
                <a:solidFill>
                  <a:schemeClr val="bg1"/>
                </a:solidFill>
                <a:latin typeface="Trebuchet MS"/>
              </a:rPr>
              <a:t>Designed for 200 kW/rack high density racks. 6.3m floor to floor height, 2100 kg/m</a:t>
            </a:r>
            <a:r>
              <a:rPr lang="en-US" sz="1100" baseline="30000">
                <a:solidFill>
                  <a:schemeClr val="bg1"/>
                </a:solidFill>
                <a:latin typeface="Trebuchet MS"/>
              </a:rPr>
              <a:t>2 </a:t>
            </a:r>
            <a:r>
              <a:rPr lang="en-US" sz="1100">
                <a:solidFill>
                  <a:schemeClr val="bg1"/>
                </a:solidFill>
                <a:latin typeface="Trebuchet MS"/>
              </a:rPr>
              <a:t>load bearing capacity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CC766AA-48CC-D8F5-21F8-E9033E31D1C1}"/>
              </a:ext>
            </a:extLst>
          </p:cNvPr>
          <p:cNvSpPr txBox="1"/>
          <p:nvPr/>
        </p:nvSpPr>
        <p:spPr>
          <a:xfrm>
            <a:off x="6213708" y="1089445"/>
            <a:ext cx="2386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 b="1">
                <a:solidFill>
                  <a:srgbClr val="BED730"/>
                </a:solidFill>
                <a:latin typeface="Trebuchet MS"/>
              </a:defRPr>
            </a:lvl1pPr>
          </a:lstStyle>
          <a:p>
            <a:r>
              <a:rPr lang="en-US"/>
              <a:t>MULTI-LAYERED NETWORKS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DB09EA1-3067-FF3B-C105-A7EF501CADC5}"/>
              </a:ext>
            </a:extLst>
          </p:cNvPr>
          <p:cNvSpPr txBox="1"/>
          <p:nvPr/>
        </p:nvSpPr>
        <p:spPr>
          <a:xfrm>
            <a:off x="6213708" y="1612665"/>
            <a:ext cx="23860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96"/>
            <a:r>
              <a:rPr lang="en-US" sz="1100">
                <a:solidFill>
                  <a:schemeClr val="bg1"/>
                </a:solidFill>
                <a:latin typeface="Trebuchet MS"/>
              </a:rPr>
              <a:t>Multi-tier fiber and copper for low-latency deployments, supporting high-capacity network bandwidth of 200 Gbps+</a:t>
            </a:r>
            <a:endParaRPr lang="en-US" sz="1100">
              <a:latin typeface="Trebuchet MS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491CEBB-E60D-FADA-EE86-A1A2556B2AC1}"/>
              </a:ext>
            </a:extLst>
          </p:cNvPr>
          <p:cNvSpPr txBox="1"/>
          <p:nvPr/>
        </p:nvSpPr>
        <p:spPr>
          <a:xfrm>
            <a:off x="1965558" y="2761394"/>
            <a:ext cx="2386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 b="1">
                <a:solidFill>
                  <a:srgbClr val="BED730"/>
                </a:solidFill>
                <a:latin typeface="Trebuchet MS"/>
              </a:defRPr>
            </a:lvl1pPr>
          </a:lstStyle>
          <a:p>
            <a:r>
              <a:rPr lang="en-US"/>
              <a:t>RELIABLE </a:t>
            </a:r>
          </a:p>
          <a:p>
            <a:r>
              <a:rPr lang="en-US"/>
              <a:t>POWER SUPPLY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A27A3FA-D9CB-F144-FADC-03AD5A2DB12A}"/>
              </a:ext>
            </a:extLst>
          </p:cNvPr>
          <p:cNvSpPr txBox="1"/>
          <p:nvPr/>
        </p:nvSpPr>
        <p:spPr>
          <a:xfrm>
            <a:off x="1965558" y="3284614"/>
            <a:ext cx="23860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96"/>
            <a:r>
              <a:rPr lang="en-US" sz="1100">
                <a:solidFill>
                  <a:schemeClr val="bg1"/>
                </a:solidFill>
                <a:latin typeface="Trebuchet MS"/>
              </a:rPr>
              <a:t>On-premises 110, 220, and 230 kV substation with 48 hours of fuel storage with redundant supply contracts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B48DC08-8B8F-A5D0-CD01-3C467D5D7A18}"/>
              </a:ext>
            </a:extLst>
          </p:cNvPr>
          <p:cNvSpPr txBox="1"/>
          <p:nvPr/>
        </p:nvSpPr>
        <p:spPr>
          <a:xfrm>
            <a:off x="4796329" y="2761394"/>
            <a:ext cx="2386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 b="1">
                <a:solidFill>
                  <a:srgbClr val="BED730"/>
                </a:solidFill>
                <a:latin typeface="Trebuchet MS"/>
              </a:defRPr>
            </a:lvl1pPr>
          </a:lstStyle>
          <a:p>
            <a:r>
              <a:rPr lang="en-US"/>
              <a:t>SUSTAINABLE </a:t>
            </a:r>
          </a:p>
          <a:p>
            <a:r>
              <a:rPr lang="en-US"/>
              <a:t>OPERATIONS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D3A65AB-27C6-2A56-48A5-194C3A9FA09B}"/>
              </a:ext>
            </a:extLst>
          </p:cNvPr>
          <p:cNvSpPr txBox="1"/>
          <p:nvPr/>
        </p:nvSpPr>
        <p:spPr>
          <a:xfrm>
            <a:off x="4796329" y="3284614"/>
            <a:ext cx="238609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96"/>
            <a:r>
              <a:rPr lang="en-US" sz="1100">
                <a:solidFill>
                  <a:schemeClr val="bg1"/>
                </a:solidFill>
                <a:latin typeface="Trebuchet MS"/>
              </a:rPr>
              <a:t>Liquid &amp; Air-cooling solutions, 60% renewable energy and automation led continuous monitoring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C8E12EC0-E3D8-EA31-8107-83F2C0B0FE3D}"/>
              </a:ext>
            </a:extLst>
          </p:cNvPr>
          <p:cNvCxnSpPr>
            <a:cxnSpLocks/>
          </p:cNvCxnSpPr>
          <p:nvPr/>
        </p:nvCxnSpPr>
        <p:spPr>
          <a:xfrm>
            <a:off x="4572000" y="2576822"/>
            <a:ext cx="0" cy="156903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0145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DC Them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ify New Them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ify Theme 11102018" id="{5D34ADB0-9B4B-4AC9-89EB-6B867DA4F5E7}" vid="{13943DAD-321F-49F1-803A-50B168C71F3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1474</Words>
  <Application>Microsoft Office PowerPoint</Application>
  <PresentationFormat>On-screen Show (16:9)</PresentationFormat>
  <Paragraphs>305</Paragraphs>
  <Slides>15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TheSansOffice</vt:lpstr>
      <vt:lpstr>Trebuchet MS</vt:lpstr>
      <vt:lpstr>DC Theme</vt:lpstr>
      <vt:lpstr>PowerPoint Presentation</vt:lpstr>
      <vt:lpstr>India's Journey From A Vibrant Culture  to THE Digital Frontiers</vt:lpstr>
      <vt:lpstr>India: Innovating, Growing &amp; Leading THE WORLD</vt:lpstr>
      <vt:lpstr>“Banking is not just a money lending business, it is a service to society at large”  - Shri G. D. BIRLA</vt:lpstr>
      <vt:lpstr>Innovating TO STAY Relevant</vt:lpstr>
      <vt:lpstr>Our DIGITAL INFRASTRUCTURE &amp; PLATFORMS  </vt:lpstr>
      <vt:lpstr>Empowering digital India</vt:lpstr>
      <vt:lpstr>India: A Data Center Hub</vt:lpstr>
      <vt:lpstr>Future-READY data center architecture  </vt:lpstr>
      <vt:lpstr>AI-READY, hyperscale, Hyperconnected, Green, Data Center campuses</vt:lpstr>
      <vt:lpstr>PowerPoint Presentation</vt:lpstr>
      <vt:lpstr>Overview: Chennai 02 Data Center Campus, SIRUSERI</vt:lpstr>
      <vt:lpstr>our pan India Data Center &amp; Network Architecture  </vt:lpstr>
      <vt:lpstr>Chennai 02 data center network ecosystem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Shombit Roy</dc:creator>
  <cp:lastModifiedBy>Shombit Roy</cp:lastModifiedBy>
  <cp:revision>1</cp:revision>
  <dcterms:created xsi:type="dcterms:W3CDTF">2022-08-25T05:56:44Z</dcterms:created>
  <dcterms:modified xsi:type="dcterms:W3CDTF">2024-09-20T08:13:53Z</dcterms:modified>
</cp:coreProperties>
</file>