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5"/>
    <p:sldMasterId id="2147484037" r:id="rId6"/>
  </p:sldMasterIdLst>
  <p:notesMasterIdLst>
    <p:notesMasterId r:id="rId29"/>
  </p:notesMasterIdLst>
  <p:sldIdLst>
    <p:sldId id="2147479897" r:id="rId7"/>
    <p:sldId id="2147482359" r:id="rId8"/>
    <p:sldId id="2147482348" r:id="rId9"/>
    <p:sldId id="2147482361" r:id="rId10"/>
    <p:sldId id="2147482387" r:id="rId11"/>
    <p:sldId id="2147482357" r:id="rId12"/>
    <p:sldId id="2147482351" r:id="rId13"/>
    <p:sldId id="258" r:id="rId14"/>
    <p:sldId id="2147482356" r:id="rId15"/>
    <p:sldId id="2147479887" r:id="rId16"/>
    <p:sldId id="2147311351" r:id="rId17"/>
    <p:sldId id="2147482398" r:id="rId18"/>
    <p:sldId id="2147482320" r:id="rId19"/>
    <p:sldId id="290" r:id="rId20"/>
    <p:sldId id="286" r:id="rId21"/>
    <p:sldId id="2147482321" r:id="rId22"/>
    <p:sldId id="267" r:id="rId23"/>
    <p:sldId id="2147482327" r:id="rId24"/>
    <p:sldId id="2147480171" r:id="rId25"/>
    <p:sldId id="289" r:id="rId26"/>
    <p:sldId id="2147482399" r:id="rId27"/>
    <p:sldId id="2147482397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58D0670A-FE7A-A6C1-1873-E50B66B6ECDE}" name="Diksha Maheshwari" initials="DM" userId="S::diksha.maheshwari@sifycorp.com::d085c4d2-a902-4d56-8f1d-303ea36d5c84" providerId="AD"/>
  <p188:author id="{A8477748-D022-2A9D-2469-623EFBC8BF20}" name="Vivekanandan Sivaguru" initials="VS" userId="S::vivekanandan.sivaguru@sifycorp.com::67c57917-f9ba-4e10-a8ca-4da79836ae93" providerId="AD"/>
  <p188:author id="{34DA5E50-3164-9A79-73EF-50D22E1D9A09}" name="Jasveen Singh" initials="JS" userId="S::jasveen.singh@sifycorp.com::4dbbeedc-bee5-4547-8caf-31649856d2ed" providerId="AD"/>
  <p188:author id="{E6098560-E3D1-EDF3-E003-CAC34E384732}" name="Anoop Venugopal" initials="AV" userId="S::anoop.venugopal@sifycorp.com::073347bb-d80c-4ecb-90e0-6341ac035b54" providerId="AD"/>
  <p188:author id="{3689D373-F271-BCC8-C3B5-E56EDF84E1F9}" name="Venkata Sai Vamsi Nekkanti" initials="VSVN" userId="S::venkatasai.vamsi@sifycorp.com::34b1c7a5-8959-48f1-8faa-3b4e6ee9062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BED730"/>
    <a:srgbClr val="10253F"/>
    <a:srgbClr val="376092"/>
    <a:srgbClr val="4F81BD"/>
    <a:srgbClr val="17375E"/>
    <a:srgbClr val="0070C0"/>
    <a:srgbClr val="000000"/>
    <a:srgbClr val="FFD646"/>
    <a:srgbClr val="0E21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2" autoAdjust="0"/>
    <p:restoredTop sz="94646"/>
  </p:normalViewPr>
  <p:slideViewPr>
    <p:cSldViewPr snapToGrid="0">
      <p:cViewPr varScale="1">
        <p:scale>
          <a:sx n="80" d="100"/>
          <a:sy n="80" d="100"/>
        </p:scale>
        <p:origin x="11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D62F68-6753-AC48-81FC-4F2B8E59D63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1983AC-FFD8-B748-9757-AF625A24D94D}">
      <dgm:prSet/>
      <dgm:spPr>
        <a:solidFill>
          <a:srgbClr val="10253F">
            <a:alpha val="50196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/>
            <a:t>Strategically located near business parks and IT hubs with excellent air, rail, and road connectivity.</a:t>
          </a:r>
          <a:endParaRPr lang="en-IN"/>
        </a:p>
      </dgm:t>
    </dgm:pt>
    <dgm:pt modelId="{54292B75-BB9A-FA48-82CB-49811378C465}" type="parTrans" cxnId="{E746755B-F31E-E640-90E9-9492AFDB9FA9}">
      <dgm:prSet/>
      <dgm:spPr/>
      <dgm:t>
        <a:bodyPr/>
        <a:lstStyle/>
        <a:p>
          <a:endParaRPr lang="en-US"/>
        </a:p>
      </dgm:t>
    </dgm:pt>
    <dgm:pt modelId="{53587CA4-70A0-BE45-B1AA-E425398C73FE}" type="sibTrans" cxnId="{E746755B-F31E-E640-90E9-9492AFDB9FA9}">
      <dgm:prSet/>
      <dgm:spPr/>
      <dgm:t>
        <a:bodyPr/>
        <a:lstStyle/>
        <a:p>
          <a:endParaRPr lang="en-US"/>
        </a:p>
      </dgm:t>
    </dgm:pt>
    <dgm:pt modelId="{5B77B478-BE80-0D4D-97E4-3FCC1F03772C}">
      <dgm:prSet/>
      <dgm:spPr>
        <a:solidFill>
          <a:schemeClr val="tx2">
            <a:lumMod val="75000"/>
            <a:alpha val="50196"/>
          </a:scheme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/>
            <a:t>Supports mission-critical customers across Hyperscalers, OTT, IT/</a:t>
          </a:r>
          <a:r>
            <a:rPr lang="en-US" dirty="0" err="1"/>
            <a:t>ITeS</a:t>
          </a:r>
          <a:r>
            <a:rPr lang="en-US" dirty="0"/>
            <a:t>, Manufacturing, BFSI, Healthcare/Pharma sectors.</a:t>
          </a:r>
          <a:endParaRPr lang="en-IN" dirty="0"/>
        </a:p>
      </dgm:t>
    </dgm:pt>
    <dgm:pt modelId="{56108DAD-2BC8-2540-BADA-69C73D652F90}" type="parTrans" cxnId="{B27BFF05-A9A8-4B4B-B59C-C15C09C00586}">
      <dgm:prSet/>
      <dgm:spPr/>
      <dgm:t>
        <a:bodyPr/>
        <a:lstStyle/>
        <a:p>
          <a:endParaRPr lang="en-US"/>
        </a:p>
      </dgm:t>
    </dgm:pt>
    <dgm:pt modelId="{13BE9DD0-B07A-A341-9449-E361B2612864}" type="sibTrans" cxnId="{B27BFF05-A9A8-4B4B-B59C-C15C09C00586}">
      <dgm:prSet/>
      <dgm:spPr/>
      <dgm:t>
        <a:bodyPr/>
        <a:lstStyle/>
        <a:p>
          <a:endParaRPr lang="en-US"/>
        </a:p>
      </dgm:t>
    </dgm:pt>
    <dgm:pt modelId="{38BD0991-C11C-F849-934A-088DF29253DC}">
      <dgm:prSet/>
      <dgm:spPr>
        <a:solidFill>
          <a:schemeClr val="tx2">
            <a:lumMod val="75000"/>
            <a:alpha val="50196"/>
          </a:scheme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/>
            <a:t>Robust network ecosystem, connecting to major city nodes and cable landing stations via geo-diverse routes.</a:t>
          </a:r>
          <a:endParaRPr lang="en-IN"/>
        </a:p>
      </dgm:t>
    </dgm:pt>
    <dgm:pt modelId="{718D4B0A-518F-8F43-AA23-C75EB5ADDADD}" type="parTrans" cxnId="{9198B14A-B753-7A4A-93C3-E7978C1FCEE5}">
      <dgm:prSet/>
      <dgm:spPr/>
      <dgm:t>
        <a:bodyPr/>
        <a:lstStyle/>
        <a:p>
          <a:endParaRPr lang="en-US"/>
        </a:p>
      </dgm:t>
    </dgm:pt>
    <dgm:pt modelId="{CD706AFA-5129-4D4E-A299-94DC111360E9}" type="sibTrans" cxnId="{9198B14A-B753-7A4A-93C3-E7978C1FCEE5}">
      <dgm:prSet/>
      <dgm:spPr/>
      <dgm:t>
        <a:bodyPr/>
        <a:lstStyle/>
        <a:p>
          <a:endParaRPr lang="en-US"/>
        </a:p>
      </dgm:t>
    </dgm:pt>
    <dgm:pt modelId="{FC765344-29A6-F84C-9F0C-62E2C6E9AE92}">
      <dgm:prSet/>
      <dgm:spPr>
        <a:solidFill>
          <a:srgbClr val="10253F">
            <a:alpha val="50196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/>
            <a:t>Four access paths from the main road ensure smooth logistics, IT asset transfer, personnel movement, and fuel replenishment.</a:t>
          </a:r>
          <a:endParaRPr lang="en-IN" dirty="0"/>
        </a:p>
      </dgm:t>
    </dgm:pt>
    <dgm:pt modelId="{04D28708-EEF1-1041-89EF-F7C788160719}" type="parTrans" cxnId="{00BC1662-9857-B148-83DC-C7F5B326EEF8}">
      <dgm:prSet/>
      <dgm:spPr/>
      <dgm:t>
        <a:bodyPr/>
        <a:lstStyle/>
        <a:p>
          <a:endParaRPr lang="en-US"/>
        </a:p>
      </dgm:t>
    </dgm:pt>
    <dgm:pt modelId="{53585FF4-5A3E-8348-96C2-E1402F863589}" type="sibTrans" cxnId="{00BC1662-9857-B148-83DC-C7F5B326EEF8}">
      <dgm:prSet/>
      <dgm:spPr/>
      <dgm:t>
        <a:bodyPr/>
        <a:lstStyle/>
        <a:p>
          <a:endParaRPr lang="en-US"/>
        </a:p>
      </dgm:t>
    </dgm:pt>
    <dgm:pt modelId="{C415D70B-422D-8E47-8310-2EB55E502AF6}">
      <dgm:prSet/>
      <dgm:spPr>
        <a:solidFill>
          <a:schemeClr val="tx2">
            <a:lumMod val="75000"/>
            <a:alpha val="50196"/>
          </a:scheme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/>
            <a:t>Four fiber entry paths to the campus for stable network. </a:t>
          </a:r>
          <a:endParaRPr lang="en-IN"/>
        </a:p>
      </dgm:t>
    </dgm:pt>
    <dgm:pt modelId="{2C0465D6-2C44-A942-8F13-FBDB3CD78E5A}" type="parTrans" cxnId="{9B8A46C6-0946-D848-8DFD-8847885BB3D5}">
      <dgm:prSet/>
      <dgm:spPr/>
      <dgm:t>
        <a:bodyPr/>
        <a:lstStyle/>
        <a:p>
          <a:endParaRPr lang="en-US"/>
        </a:p>
      </dgm:t>
    </dgm:pt>
    <dgm:pt modelId="{9829DE24-03DE-9A40-806F-470DA68DA150}" type="sibTrans" cxnId="{9B8A46C6-0946-D848-8DFD-8847885BB3D5}">
      <dgm:prSet/>
      <dgm:spPr/>
      <dgm:t>
        <a:bodyPr/>
        <a:lstStyle/>
        <a:p>
          <a:endParaRPr lang="en-US"/>
        </a:p>
      </dgm:t>
    </dgm:pt>
    <dgm:pt modelId="{89A5206A-FF3B-3D42-ADE6-1107DBBEEA3A}" type="pres">
      <dgm:prSet presAssocID="{FDD62F68-6753-AC48-81FC-4F2B8E59D63D}" presName="diagram" presStyleCnt="0">
        <dgm:presLayoutVars>
          <dgm:dir/>
          <dgm:resizeHandles val="exact"/>
        </dgm:presLayoutVars>
      </dgm:prSet>
      <dgm:spPr/>
    </dgm:pt>
    <dgm:pt modelId="{75F0DE17-72E9-3A46-8FF3-2F1C872E9F9C}" type="pres">
      <dgm:prSet presAssocID="{8F1983AC-FFD8-B748-9757-AF625A24D94D}" presName="node" presStyleLbl="node1" presStyleIdx="0" presStyleCnt="5" custScaleX="120507">
        <dgm:presLayoutVars>
          <dgm:bulletEnabled val="1"/>
        </dgm:presLayoutVars>
      </dgm:prSet>
      <dgm:spPr/>
    </dgm:pt>
    <dgm:pt modelId="{5E11D909-457A-CF4E-92B1-8FE0F78912C7}" type="pres">
      <dgm:prSet presAssocID="{53587CA4-70A0-BE45-B1AA-E425398C73FE}" presName="sibTrans" presStyleCnt="0"/>
      <dgm:spPr/>
    </dgm:pt>
    <dgm:pt modelId="{C4D43D66-0DFD-0147-B343-90AF3BBF832C}" type="pres">
      <dgm:prSet presAssocID="{5B77B478-BE80-0D4D-97E4-3FCC1F03772C}" presName="node" presStyleLbl="node1" presStyleIdx="1" presStyleCnt="5" custScaleX="120507">
        <dgm:presLayoutVars>
          <dgm:bulletEnabled val="1"/>
        </dgm:presLayoutVars>
      </dgm:prSet>
      <dgm:spPr/>
    </dgm:pt>
    <dgm:pt modelId="{B54CF652-BCBA-274A-8EE1-09832D217A52}" type="pres">
      <dgm:prSet presAssocID="{13BE9DD0-B07A-A341-9449-E361B2612864}" presName="sibTrans" presStyleCnt="0"/>
      <dgm:spPr/>
    </dgm:pt>
    <dgm:pt modelId="{C3542C53-CCDE-A948-8465-E302E71E81C3}" type="pres">
      <dgm:prSet presAssocID="{38BD0991-C11C-F849-934A-088DF29253DC}" presName="node" presStyleLbl="node1" presStyleIdx="2" presStyleCnt="5" custScaleX="120507">
        <dgm:presLayoutVars>
          <dgm:bulletEnabled val="1"/>
        </dgm:presLayoutVars>
      </dgm:prSet>
      <dgm:spPr/>
    </dgm:pt>
    <dgm:pt modelId="{7186E64C-2825-0E46-A65B-6DD82C5EE634}" type="pres">
      <dgm:prSet presAssocID="{CD706AFA-5129-4D4E-A299-94DC111360E9}" presName="sibTrans" presStyleCnt="0"/>
      <dgm:spPr/>
    </dgm:pt>
    <dgm:pt modelId="{0BB69A8D-0B38-0C40-A6CA-8655C25F5EED}" type="pres">
      <dgm:prSet presAssocID="{FC765344-29A6-F84C-9F0C-62E2C6E9AE92}" presName="node" presStyleLbl="node1" presStyleIdx="3" presStyleCnt="5" custScaleX="120507">
        <dgm:presLayoutVars>
          <dgm:bulletEnabled val="1"/>
        </dgm:presLayoutVars>
      </dgm:prSet>
      <dgm:spPr/>
    </dgm:pt>
    <dgm:pt modelId="{A8D0BD84-42EA-D64D-8365-8A20E37DE383}" type="pres">
      <dgm:prSet presAssocID="{53585FF4-5A3E-8348-96C2-E1402F863589}" presName="sibTrans" presStyleCnt="0"/>
      <dgm:spPr/>
    </dgm:pt>
    <dgm:pt modelId="{32152D2C-6470-C349-9EF7-C4A948676970}" type="pres">
      <dgm:prSet presAssocID="{C415D70B-422D-8E47-8310-2EB55E502AF6}" presName="node" presStyleLbl="node1" presStyleIdx="4" presStyleCnt="5" custScaleX="120507">
        <dgm:presLayoutVars>
          <dgm:bulletEnabled val="1"/>
        </dgm:presLayoutVars>
      </dgm:prSet>
      <dgm:spPr/>
    </dgm:pt>
  </dgm:ptLst>
  <dgm:cxnLst>
    <dgm:cxn modelId="{B27BFF05-A9A8-4B4B-B59C-C15C09C00586}" srcId="{FDD62F68-6753-AC48-81FC-4F2B8E59D63D}" destId="{5B77B478-BE80-0D4D-97E4-3FCC1F03772C}" srcOrd="1" destOrd="0" parTransId="{56108DAD-2BC8-2540-BADA-69C73D652F90}" sibTransId="{13BE9DD0-B07A-A341-9449-E361B2612864}"/>
    <dgm:cxn modelId="{C26A2210-2FB8-504F-BC44-18F746D0E05E}" type="presOf" srcId="{38BD0991-C11C-F849-934A-088DF29253DC}" destId="{C3542C53-CCDE-A948-8465-E302E71E81C3}" srcOrd="0" destOrd="0" presId="urn:microsoft.com/office/officeart/2005/8/layout/default"/>
    <dgm:cxn modelId="{3A93B539-FB86-184F-A79C-49B4C02F6DCA}" type="presOf" srcId="{8F1983AC-FFD8-B748-9757-AF625A24D94D}" destId="{75F0DE17-72E9-3A46-8FF3-2F1C872E9F9C}" srcOrd="0" destOrd="0" presId="urn:microsoft.com/office/officeart/2005/8/layout/default"/>
    <dgm:cxn modelId="{E746755B-F31E-E640-90E9-9492AFDB9FA9}" srcId="{FDD62F68-6753-AC48-81FC-4F2B8E59D63D}" destId="{8F1983AC-FFD8-B748-9757-AF625A24D94D}" srcOrd="0" destOrd="0" parTransId="{54292B75-BB9A-FA48-82CB-49811378C465}" sibTransId="{53587CA4-70A0-BE45-B1AA-E425398C73FE}"/>
    <dgm:cxn modelId="{00BC1662-9857-B148-83DC-C7F5B326EEF8}" srcId="{FDD62F68-6753-AC48-81FC-4F2B8E59D63D}" destId="{FC765344-29A6-F84C-9F0C-62E2C6E9AE92}" srcOrd="3" destOrd="0" parTransId="{04D28708-EEF1-1041-89EF-F7C788160719}" sibTransId="{53585FF4-5A3E-8348-96C2-E1402F863589}"/>
    <dgm:cxn modelId="{9198B14A-B753-7A4A-93C3-E7978C1FCEE5}" srcId="{FDD62F68-6753-AC48-81FC-4F2B8E59D63D}" destId="{38BD0991-C11C-F849-934A-088DF29253DC}" srcOrd="2" destOrd="0" parTransId="{718D4B0A-518F-8F43-AA23-C75EB5ADDADD}" sibTransId="{CD706AFA-5129-4D4E-A299-94DC111360E9}"/>
    <dgm:cxn modelId="{AF20284B-A317-4340-8D5C-249F49CD3BE4}" type="presOf" srcId="{FDD62F68-6753-AC48-81FC-4F2B8E59D63D}" destId="{89A5206A-FF3B-3D42-ADE6-1107DBBEEA3A}" srcOrd="0" destOrd="0" presId="urn:microsoft.com/office/officeart/2005/8/layout/default"/>
    <dgm:cxn modelId="{9C2276A0-DFE6-CE43-9034-12CEBE2F01E9}" type="presOf" srcId="{5B77B478-BE80-0D4D-97E4-3FCC1F03772C}" destId="{C4D43D66-0DFD-0147-B343-90AF3BBF832C}" srcOrd="0" destOrd="0" presId="urn:microsoft.com/office/officeart/2005/8/layout/default"/>
    <dgm:cxn modelId="{9B8A46C6-0946-D848-8DFD-8847885BB3D5}" srcId="{FDD62F68-6753-AC48-81FC-4F2B8E59D63D}" destId="{C415D70B-422D-8E47-8310-2EB55E502AF6}" srcOrd="4" destOrd="0" parTransId="{2C0465D6-2C44-A942-8F13-FBDB3CD78E5A}" sibTransId="{9829DE24-03DE-9A40-806F-470DA68DA150}"/>
    <dgm:cxn modelId="{1A8EC8E4-DDCA-CA47-9222-31AF609A8E35}" type="presOf" srcId="{FC765344-29A6-F84C-9F0C-62E2C6E9AE92}" destId="{0BB69A8D-0B38-0C40-A6CA-8655C25F5EED}" srcOrd="0" destOrd="0" presId="urn:microsoft.com/office/officeart/2005/8/layout/default"/>
    <dgm:cxn modelId="{8D67EBE4-9EDF-E54A-A30A-69D2CFC80D1C}" type="presOf" srcId="{C415D70B-422D-8E47-8310-2EB55E502AF6}" destId="{32152D2C-6470-C349-9EF7-C4A948676970}" srcOrd="0" destOrd="0" presId="urn:microsoft.com/office/officeart/2005/8/layout/default"/>
    <dgm:cxn modelId="{464BFDB6-3A28-714D-8C77-51391A5EC53E}" type="presParOf" srcId="{89A5206A-FF3B-3D42-ADE6-1107DBBEEA3A}" destId="{75F0DE17-72E9-3A46-8FF3-2F1C872E9F9C}" srcOrd="0" destOrd="0" presId="urn:microsoft.com/office/officeart/2005/8/layout/default"/>
    <dgm:cxn modelId="{298BBF00-4DAA-0840-8C8E-67885F5AF1AC}" type="presParOf" srcId="{89A5206A-FF3B-3D42-ADE6-1107DBBEEA3A}" destId="{5E11D909-457A-CF4E-92B1-8FE0F78912C7}" srcOrd="1" destOrd="0" presId="urn:microsoft.com/office/officeart/2005/8/layout/default"/>
    <dgm:cxn modelId="{163E6A87-9C49-1C4A-8A93-A4D7CE08BC3B}" type="presParOf" srcId="{89A5206A-FF3B-3D42-ADE6-1107DBBEEA3A}" destId="{C4D43D66-0DFD-0147-B343-90AF3BBF832C}" srcOrd="2" destOrd="0" presId="urn:microsoft.com/office/officeart/2005/8/layout/default"/>
    <dgm:cxn modelId="{E2C6BC28-28A2-024D-A82A-F28AB58D4B57}" type="presParOf" srcId="{89A5206A-FF3B-3D42-ADE6-1107DBBEEA3A}" destId="{B54CF652-BCBA-274A-8EE1-09832D217A52}" srcOrd="3" destOrd="0" presId="urn:microsoft.com/office/officeart/2005/8/layout/default"/>
    <dgm:cxn modelId="{19C49B32-0BB0-634B-8EA0-62F670295FFA}" type="presParOf" srcId="{89A5206A-FF3B-3D42-ADE6-1107DBBEEA3A}" destId="{C3542C53-CCDE-A948-8465-E302E71E81C3}" srcOrd="4" destOrd="0" presId="urn:microsoft.com/office/officeart/2005/8/layout/default"/>
    <dgm:cxn modelId="{9EB86FFC-05F2-7A46-978C-0C712F7ADE33}" type="presParOf" srcId="{89A5206A-FF3B-3D42-ADE6-1107DBBEEA3A}" destId="{7186E64C-2825-0E46-A65B-6DD82C5EE634}" srcOrd="5" destOrd="0" presId="urn:microsoft.com/office/officeart/2005/8/layout/default"/>
    <dgm:cxn modelId="{43179836-93F8-9E44-9AFD-724A659B9CDC}" type="presParOf" srcId="{89A5206A-FF3B-3D42-ADE6-1107DBBEEA3A}" destId="{0BB69A8D-0B38-0C40-A6CA-8655C25F5EED}" srcOrd="6" destOrd="0" presId="urn:microsoft.com/office/officeart/2005/8/layout/default"/>
    <dgm:cxn modelId="{7FD43B99-00F4-E44F-B9F1-0D4D2DBDE4BE}" type="presParOf" srcId="{89A5206A-FF3B-3D42-ADE6-1107DBBEEA3A}" destId="{A8D0BD84-42EA-D64D-8365-8A20E37DE383}" srcOrd="7" destOrd="0" presId="urn:microsoft.com/office/officeart/2005/8/layout/default"/>
    <dgm:cxn modelId="{A02DB0C9-F446-3647-9766-3FE646E1BDF6}" type="presParOf" srcId="{89A5206A-FF3B-3D42-ADE6-1107DBBEEA3A}" destId="{32152D2C-6470-C349-9EF7-C4A94867697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6FE4-B092-1E4E-8387-10C5D9FDC58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2EFE8E-D542-1A4E-BDD1-33BCDC98E36F}">
      <dgm:prSet custT="1"/>
      <dgm:spPr>
        <a:solidFill>
          <a:srgbClr val="00B0F0">
            <a:alpha val="40000"/>
          </a:srgbClr>
        </a:solidFill>
        <a:ln w="6350">
          <a:solidFill>
            <a:schemeClr val="accent5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Strategically Located in a risk-free zone</a:t>
          </a:r>
          <a:endParaRPr lang="en-IN" sz="1400"/>
        </a:p>
      </dgm:t>
    </dgm:pt>
    <dgm:pt modelId="{17E1719D-8F75-8E4D-8272-11310C6321D0}" type="parTrans" cxnId="{3F84DA36-9962-884A-BE68-064326C7D8F3}">
      <dgm:prSet/>
      <dgm:spPr/>
      <dgm:t>
        <a:bodyPr/>
        <a:lstStyle/>
        <a:p>
          <a:endParaRPr lang="en-US"/>
        </a:p>
      </dgm:t>
    </dgm:pt>
    <dgm:pt modelId="{003D7866-DCEB-6242-9D72-65477FA5F892}" type="sibTrans" cxnId="{3F84DA36-9962-884A-BE68-064326C7D8F3}">
      <dgm:prSet/>
      <dgm:spPr/>
      <dgm:t>
        <a:bodyPr/>
        <a:lstStyle/>
        <a:p>
          <a:endParaRPr lang="en-US"/>
        </a:p>
      </dgm:t>
    </dgm:pt>
    <dgm:pt modelId="{EF135F25-3358-F742-8712-84C28ACCF8B1}">
      <dgm:prSet custT="1"/>
      <dgm:spPr>
        <a:solidFill>
          <a:srgbClr val="0070C0">
            <a:alpha val="40000"/>
          </a:srgb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100-year flood risk study, declares the location as no probability of flood</a:t>
          </a:r>
          <a:endParaRPr lang="en-IN" sz="1400"/>
        </a:p>
      </dgm:t>
    </dgm:pt>
    <dgm:pt modelId="{45A14708-84F9-3E41-AF30-CFA447673CED}" type="parTrans" cxnId="{7B6CE3DE-39C9-754C-9EAF-6E2077D4F7F9}">
      <dgm:prSet/>
      <dgm:spPr/>
      <dgm:t>
        <a:bodyPr/>
        <a:lstStyle/>
        <a:p>
          <a:endParaRPr lang="en-US"/>
        </a:p>
      </dgm:t>
    </dgm:pt>
    <dgm:pt modelId="{06CD52D4-88FB-344F-A28B-A16A3C04373B}" type="sibTrans" cxnId="{7B6CE3DE-39C9-754C-9EAF-6E2077D4F7F9}">
      <dgm:prSet/>
      <dgm:spPr/>
      <dgm:t>
        <a:bodyPr/>
        <a:lstStyle/>
        <a:p>
          <a:endParaRPr lang="en-US"/>
        </a:p>
      </dgm:t>
    </dgm:pt>
    <dgm:pt modelId="{C69AC2F2-8009-9544-BC33-A2DC891FEA64}">
      <dgm:prSet custT="1"/>
      <dgm:spPr>
        <a:solidFill>
          <a:srgbClr val="00B0F0">
            <a:alpha val="40000"/>
          </a:srgbClr>
        </a:solidFill>
        <a:ln w="6350">
          <a:solidFill>
            <a:schemeClr val="accent5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Additional design features, floor level at 1.8 meter   from road level </a:t>
          </a:r>
          <a:endParaRPr lang="en-IN" sz="1400"/>
        </a:p>
      </dgm:t>
    </dgm:pt>
    <dgm:pt modelId="{60EFF729-7733-A845-927A-CE1A353557C9}" type="parTrans" cxnId="{9996AA23-4F15-414D-B149-4A7A30A748D8}">
      <dgm:prSet/>
      <dgm:spPr/>
      <dgm:t>
        <a:bodyPr/>
        <a:lstStyle/>
        <a:p>
          <a:endParaRPr lang="en-US"/>
        </a:p>
      </dgm:t>
    </dgm:pt>
    <dgm:pt modelId="{44F02D48-F100-4343-A31E-B109D4662756}" type="sibTrans" cxnId="{9996AA23-4F15-414D-B149-4A7A30A748D8}">
      <dgm:prSet/>
      <dgm:spPr/>
      <dgm:t>
        <a:bodyPr/>
        <a:lstStyle/>
        <a:p>
          <a:endParaRPr lang="en-US"/>
        </a:p>
      </dgm:t>
    </dgm:pt>
    <dgm:pt modelId="{995D2F34-0B56-9A4A-86BB-7591795C64F0}">
      <dgm:prSet custT="1"/>
      <dgm:spPr>
        <a:solidFill>
          <a:srgbClr val="0070C0">
            <a:alpha val="40000"/>
          </a:srgb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Storm water drainage along the perimeters and connection to the municipal drain network. Automatic dewatering pumps</a:t>
          </a:r>
          <a:endParaRPr lang="en-IN" sz="1400"/>
        </a:p>
      </dgm:t>
    </dgm:pt>
    <dgm:pt modelId="{125AB00B-3FA9-B947-B39A-A8F0F1C9588F}" type="parTrans" cxnId="{95D641FE-7175-A540-9A47-0CBECDC14F41}">
      <dgm:prSet/>
      <dgm:spPr/>
      <dgm:t>
        <a:bodyPr/>
        <a:lstStyle/>
        <a:p>
          <a:endParaRPr lang="en-US"/>
        </a:p>
      </dgm:t>
    </dgm:pt>
    <dgm:pt modelId="{62C546F5-F3B6-9345-9EED-18813789A8C5}" type="sibTrans" cxnId="{95D641FE-7175-A540-9A47-0CBECDC14F41}">
      <dgm:prSet/>
      <dgm:spPr/>
      <dgm:t>
        <a:bodyPr/>
        <a:lstStyle/>
        <a:p>
          <a:endParaRPr lang="en-US"/>
        </a:p>
      </dgm:t>
    </dgm:pt>
    <dgm:pt modelId="{0FEEC685-2968-3C4C-A083-A92A6EB43E38}">
      <dgm:prSet custT="1"/>
      <dgm:spPr>
        <a:solidFill>
          <a:srgbClr val="00B0F0">
            <a:alpha val="40000"/>
          </a:srgbClr>
        </a:solidFill>
        <a:ln w="6350">
          <a:solidFill>
            <a:schemeClr val="accent5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Zero risk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/>
            <a:t>from Tsunami</a:t>
          </a:r>
          <a:endParaRPr lang="en-IN" sz="1400"/>
        </a:p>
      </dgm:t>
    </dgm:pt>
    <dgm:pt modelId="{D8746339-36FD-5F42-9DCD-797F81F146FF}" type="parTrans" cxnId="{A06025A9-4B5E-E647-B1E8-596BE83A6BDE}">
      <dgm:prSet/>
      <dgm:spPr/>
      <dgm:t>
        <a:bodyPr/>
        <a:lstStyle/>
        <a:p>
          <a:endParaRPr lang="en-US"/>
        </a:p>
      </dgm:t>
    </dgm:pt>
    <dgm:pt modelId="{67B2F93C-CB4F-FA41-8B71-520C99BE54B1}" type="sibTrans" cxnId="{A06025A9-4B5E-E647-B1E8-596BE83A6BDE}">
      <dgm:prSet/>
      <dgm:spPr/>
      <dgm:t>
        <a:bodyPr/>
        <a:lstStyle/>
        <a:p>
          <a:endParaRPr lang="en-US"/>
        </a:p>
      </dgm:t>
    </dgm:pt>
    <dgm:pt modelId="{242709B3-617E-7445-AC49-5FF96DEFDF43}">
      <dgm:prSet custT="1"/>
      <dgm:spPr>
        <a:solidFill>
          <a:srgbClr val="0070C0">
            <a:alpha val="40000"/>
          </a:srgbClr>
        </a:solidFill>
        <a:ln w="6350">
          <a:solidFill>
            <a:schemeClr val="accent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400"/>
            <a:t>Building designed for   seismic compliances, wind conditions as per the latest building codes</a:t>
          </a:r>
          <a:endParaRPr lang="en-IN" sz="1400"/>
        </a:p>
      </dgm:t>
    </dgm:pt>
    <dgm:pt modelId="{4798E5B2-DFA0-0D45-AA9F-0BD9CA115198}" type="parTrans" cxnId="{C5404DF0-6A60-7745-8FF6-D004103C4135}">
      <dgm:prSet/>
      <dgm:spPr/>
      <dgm:t>
        <a:bodyPr/>
        <a:lstStyle/>
        <a:p>
          <a:endParaRPr lang="en-US"/>
        </a:p>
      </dgm:t>
    </dgm:pt>
    <dgm:pt modelId="{76FA9D11-287F-E24F-A5FC-F67009989438}" type="sibTrans" cxnId="{C5404DF0-6A60-7745-8FF6-D004103C4135}">
      <dgm:prSet/>
      <dgm:spPr/>
      <dgm:t>
        <a:bodyPr/>
        <a:lstStyle/>
        <a:p>
          <a:endParaRPr lang="en-US"/>
        </a:p>
      </dgm:t>
    </dgm:pt>
    <dgm:pt modelId="{9A922ED4-970C-A447-BB3F-2280443CCDC7}" type="pres">
      <dgm:prSet presAssocID="{F72C6FE4-B092-1E4E-8387-10C5D9FDC583}" presName="diagram" presStyleCnt="0">
        <dgm:presLayoutVars>
          <dgm:dir/>
          <dgm:resizeHandles val="exact"/>
        </dgm:presLayoutVars>
      </dgm:prSet>
      <dgm:spPr/>
    </dgm:pt>
    <dgm:pt modelId="{AA0F3A46-BB41-A044-BDF1-4030A6168AC8}" type="pres">
      <dgm:prSet presAssocID="{632EFE8E-D542-1A4E-BDD1-33BCDC98E36F}" presName="node" presStyleLbl="node1" presStyleIdx="0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  <dgm:pt modelId="{EE489F43-BC75-3948-8636-B7FA418CFA26}" type="pres">
      <dgm:prSet presAssocID="{003D7866-DCEB-6242-9D72-65477FA5F892}" presName="sibTrans" presStyleCnt="0"/>
      <dgm:spPr/>
    </dgm:pt>
    <dgm:pt modelId="{D0CDC99B-0B6D-D946-BF2C-F1E0BC7B7AB8}" type="pres">
      <dgm:prSet presAssocID="{EF135F25-3358-F742-8712-84C28ACCF8B1}" presName="node" presStyleLbl="node1" presStyleIdx="1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  <dgm:pt modelId="{FC0ABFCD-31A6-4A43-82B4-222554BB443B}" type="pres">
      <dgm:prSet presAssocID="{06CD52D4-88FB-344F-A28B-A16A3C04373B}" presName="sibTrans" presStyleCnt="0"/>
      <dgm:spPr/>
    </dgm:pt>
    <dgm:pt modelId="{9B276580-4BB9-434D-A756-FD753C35E9EE}" type="pres">
      <dgm:prSet presAssocID="{C69AC2F2-8009-9544-BC33-A2DC891FEA64}" presName="node" presStyleLbl="node1" presStyleIdx="2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  <dgm:pt modelId="{DC172E6D-70E0-3C46-A95B-270F6334628C}" type="pres">
      <dgm:prSet presAssocID="{44F02D48-F100-4343-A31E-B109D4662756}" presName="sibTrans" presStyleCnt="0"/>
      <dgm:spPr/>
    </dgm:pt>
    <dgm:pt modelId="{CEC149C1-81A9-B949-BEBD-F27D2D87B88D}" type="pres">
      <dgm:prSet presAssocID="{995D2F34-0B56-9A4A-86BB-7591795C64F0}" presName="node" presStyleLbl="node1" presStyleIdx="3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  <dgm:pt modelId="{AFF3DCC6-0490-7B4B-AC90-11717B88DF0D}" type="pres">
      <dgm:prSet presAssocID="{62C546F5-F3B6-9345-9EED-18813789A8C5}" presName="sibTrans" presStyleCnt="0"/>
      <dgm:spPr/>
    </dgm:pt>
    <dgm:pt modelId="{56EBCF8D-8966-6247-99A7-55323E1244FB}" type="pres">
      <dgm:prSet presAssocID="{0FEEC685-2968-3C4C-A083-A92A6EB43E38}" presName="node" presStyleLbl="node1" presStyleIdx="4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  <dgm:pt modelId="{86830C43-25C1-0949-805B-432029622C5B}" type="pres">
      <dgm:prSet presAssocID="{67B2F93C-CB4F-FA41-8B71-520C99BE54B1}" presName="sibTrans" presStyleCnt="0"/>
      <dgm:spPr/>
    </dgm:pt>
    <dgm:pt modelId="{340BCAF4-FDC6-3340-8722-CCED38B2C031}" type="pres">
      <dgm:prSet presAssocID="{242709B3-617E-7445-AC49-5FF96DEFDF43}" presName="node" presStyleLbl="node1" presStyleIdx="5" presStyleCnt="6" custScaleX="114874" custScaleY="108471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9996AA23-4F15-414D-B149-4A7A30A748D8}" srcId="{F72C6FE4-B092-1E4E-8387-10C5D9FDC583}" destId="{C69AC2F2-8009-9544-BC33-A2DC891FEA64}" srcOrd="2" destOrd="0" parTransId="{60EFF729-7733-A845-927A-CE1A353557C9}" sibTransId="{44F02D48-F100-4343-A31E-B109D4662756}"/>
    <dgm:cxn modelId="{3F84DA36-9962-884A-BE68-064326C7D8F3}" srcId="{F72C6FE4-B092-1E4E-8387-10C5D9FDC583}" destId="{632EFE8E-D542-1A4E-BDD1-33BCDC98E36F}" srcOrd="0" destOrd="0" parTransId="{17E1719D-8F75-8E4D-8272-11310C6321D0}" sibTransId="{003D7866-DCEB-6242-9D72-65477FA5F892}"/>
    <dgm:cxn modelId="{8E597A63-EAA7-B04D-A563-31857507C969}" type="presOf" srcId="{995D2F34-0B56-9A4A-86BB-7591795C64F0}" destId="{CEC149C1-81A9-B949-BEBD-F27D2D87B88D}" srcOrd="0" destOrd="0" presId="urn:microsoft.com/office/officeart/2005/8/layout/default"/>
    <dgm:cxn modelId="{1AB02C69-74F4-9046-B985-AD41D9E34ADE}" type="presOf" srcId="{F72C6FE4-B092-1E4E-8387-10C5D9FDC583}" destId="{9A922ED4-970C-A447-BB3F-2280443CCDC7}" srcOrd="0" destOrd="0" presId="urn:microsoft.com/office/officeart/2005/8/layout/default"/>
    <dgm:cxn modelId="{13FCF34E-D063-9445-A054-D0F95D88C796}" type="presOf" srcId="{0FEEC685-2968-3C4C-A083-A92A6EB43E38}" destId="{56EBCF8D-8966-6247-99A7-55323E1244FB}" srcOrd="0" destOrd="0" presId="urn:microsoft.com/office/officeart/2005/8/layout/default"/>
    <dgm:cxn modelId="{9CA23576-434A-764E-8EC9-50C026173E8F}" type="presOf" srcId="{C69AC2F2-8009-9544-BC33-A2DC891FEA64}" destId="{9B276580-4BB9-434D-A756-FD753C35E9EE}" srcOrd="0" destOrd="0" presId="urn:microsoft.com/office/officeart/2005/8/layout/default"/>
    <dgm:cxn modelId="{A06025A9-4B5E-E647-B1E8-596BE83A6BDE}" srcId="{F72C6FE4-B092-1E4E-8387-10C5D9FDC583}" destId="{0FEEC685-2968-3C4C-A083-A92A6EB43E38}" srcOrd="4" destOrd="0" parTransId="{D8746339-36FD-5F42-9DCD-797F81F146FF}" sibTransId="{67B2F93C-CB4F-FA41-8B71-520C99BE54B1}"/>
    <dgm:cxn modelId="{7B6CE3DE-39C9-754C-9EAF-6E2077D4F7F9}" srcId="{F72C6FE4-B092-1E4E-8387-10C5D9FDC583}" destId="{EF135F25-3358-F742-8712-84C28ACCF8B1}" srcOrd="1" destOrd="0" parTransId="{45A14708-84F9-3E41-AF30-CFA447673CED}" sibTransId="{06CD52D4-88FB-344F-A28B-A16A3C04373B}"/>
    <dgm:cxn modelId="{847089E7-6563-EC44-8683-29DF73D8787C}" type="presOf" srcId="{242709B3-617E-7445-AC49-5FF96DEFDF43}" destId="{340BCAF4-FDC6-3340-8722-CCED38B2C031}" srcOrd="0" destOrd="0" presId="urn:microsoft.com/office/officeart/2005/8/layout/default"/>
    <dgm:cxn modelId="{0EEC90EF-E690-8647-B760-3BB0279926D1}" type="presOf" srcId="{632EFE8E-D542-1A4E-BDD1-33BCDC98E36F}" destId="{AA0F3A46-BB41-A044-BDF1-4030A6168AC8}" srcOrd="0" destOrd="0" presId="urn:microsoft.com/office/officeart/2005/8/layout/default"/>
    <dgm:cxn modelId="{C5404DF0-6A60-7745-8FF6-D004103C4135}" srcId="{F72C6FE4-B092-1E4E-8387-10C5D9FDC583}" destId="{242709B3-617E-7445-AC49-5FF96DEFDF43}" srcOrd="5" destOrd="0" parTransId="{4798E5B2-DFA0-0D45-AA9F-0BD9CA115198}" sibTransId="{76FA9D11-287F-E24F-A5FC-F67009989438}"/>
    <dgm:cxn modelId="{6FDB19F5-79EC-134E-A355-33DB95FAD9AB}" type="presOf" srcId="{EF135F25-3358-F742-8712-84C28ACCF8B1}" destId="{D0CDC99B-0B6D-D946-BF2C-F1E0BC7B7AB8}" srcOrd="0" destOrd="0" presId="urn:microsoft.com/office/officeart/2005/8/layout/default"/>
    <dgm:cxn modelId="{95D641FE-7175-A540-9A47-0CBECDC14F41}" srcId="{F72C6FE4-B092-1E4E-8387-10C5D9FDC583}" destId="{995D2F34-0B56-9A4A-86BB-7591795C64F0}" srcOrd="3" destOrd="0" parTransId="{125AB00B-3FA9-B947-B39A-A8F0F1C9588F}" sibTransId="{62C546F5-F3B6-9345-9EED-18813789A8C5}"/>
    <dgm:cxn modelId="{27145F0A-285C-D440-83C6-A654B2976448}" type="presParOf" srcId="{9A922ED4-970C-A447-BB3F-2280443CCDC7}" destId="{AA0F3A46-BB41-A044-BDF1-4030A6168AC8}" srcOrd="0" destOrd="0" presId="urn:microsoft.com/office/officeart/2005/8/layout/default"/>
    <dgm:cxn modelId="{7C625E9D-B2B6-934D-9FD9-638E88D95FD1}" type="presParOf" srcId="{9A922ED4-970C-A447-BB3F-2280443CCDC7}" destId="{EE489F43-BC75-3948-8636-B7FA418CFA26}" srcOrd="1" destOrd="0" presId="urn:microsoft.com/office/officeart/2005/8/layout/default"/>
    <dgm:cxn modelId="{7B27A5FC-C8A9-2941-A804-963583651AFD}" type="presParOf" srcId="{9A922ED4-970C-A447-BB3F-2280443CCDC7}" destId="{D0CDC99B-0B6D-D946-BF2C-F1E0BC7B7AB8}" srcOrd="2" destOrd="0" presId="urn:microsoft.com/office/officeart/2005/8/layout/default"/>
    <dgm:cxn modelId="{10445DE0-90E9-9E4D-A6C6-D020497F7D21}" type="presParOf" srcId="{9A922ED4-970C-A447-BB3F-2280443CCDC7}" destId="{FC0ABFCD-31A6-4A43-82B4-222554BB443B}" srcOrd="3" destOrd="0" presId="urn:microsoft.com/office/officeart/2005/8/layout/default"/>
    <dgm:cxn modelId="{188DAA51-A6BB-1D46-AD50-D62264AAD35E}" type="presParOf" srcId="{9A922ED4-970C-A447-BB3F-2280443CCDC7}" destId="{9B276580-4BB9-434D-A756-FD753C35E9EE}" srcOrd="4" destOrd="0" presId="urn:microsoft.com/office/officeart/2005/8/layout/default"/>
    <dgm:cxn modelId="{64742E1A-5107-F142-859B-FD368A64A58F}" type="presParOf" srcId="{9A922ED4-970C-A447-BB3F-2280443CCDC7}" destId="{DC172E6D-70E0-3C46-A95B-270F6334628C}" srcOrd="5" destOrd="0" presId="urn:microsoft.com/office/officeart/2005/8/layout/default"/>
    <dgm:cxn modelId="{CB045088-A65B-384D-A125-3C82366F7BE9}" type="presParOf" srcId="{9A922ED4-970C-A447-BB3F-2280443CCDC7}" destId="{CEC149C1-81A9-B949-BEBD-F27D2D87B88D}" srcOrd="6" destOrd="0" presId="urn:microsoft.com/office/officeart/2005/8/layout/default"/>
    <dgm:cxn modelId="{AEE9DCB3-51C9-1847-9A4C-1847F8902207}" type="presParOf" srcId="{9A922ED4-970C-A447-BB3F-2280443CCDC7}" destId="{AFF3DCC6-0490-7B4B-AC90-11717B88DF0D}" srcOrd="7" destOrd="0" presId="urn:microsoft.com/office/officeart/2005/8/layout/default"/>
    <dgm:cxn modelId="{4A4B25C2-051A-214E-8323-9EFEDCC62EA1}" type="presParOf" srcId="{9A922ED4-970C-A447-BB3F-2280443CCDC7}" destId="{56EBCF8D-8966-6247-99A7-55323E1244FB}" srcOrd="8" destOrd="0" presId="urn:microsoft.com/office/officeart/2005/8/layout/default"/>
    <dgm:cxn modelId="{51FF574D-0A88-CC4A-A789-B866B6846DB7}" type="presParOf" srcId="{9A922ED4-970C-A447-BB3F-2280443CCDC7}" destId="{86830C43-25C1-0949-805B-432029622C5B}" srcOrd="9" destOrd="0" presId="urn:microsoft.com/office/officeart/2005/8/layout/default"/>
    <dgm:cxn modelId="{EB010A79-30D8-1E40-B694-5233A8CC9ECC}" type="presParOf" srcId="{9A922ED4-970C-A447-BB3F-2280443CCDC7}" destId="{340BCAF4-FDC6-3340-8722-CCED38B2C03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0DE17-72E9-3A46-8FF3-2F1C872E9F9C}">
      <dsp:nvSpPr>
        <dsp:cNvPr id="0" name=""/>
        <dsp:cNvSpPr/>
      </dsp:nvSpPr>
      <dsp:spPr>
        <a:xfrm>
          <a:off x="9701" y="380"/>
          <a:ext cx="1943998" cy="967909"/>
        </a:xfrm>
        <a:prstGeom prst="rect">
          <a:avLst/>
        </a:prstGeom>
        <a:solidFill>
          <a:srgbClr val="10253F">
            <a:alpha val="50196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/>
            <a:t>Strategically located near business parks and IT hubs with excellent air, rail, and road connectivity.</a:t>
          </a:r>
          <a:endParaRPr lang="en-IN" sz="1100" kern="1200"/>
        </a:p>
      </dsp:txBody>
      <dsp:txXfrm>
        <a:off x="9701" y="380"/>
        <a:ext cx="1943998" cy="967909"/>
      </dsp:txXfrm>
    </dsp:sp>
    <dsp:sp modelId="{C4D43D66-0DFD-0147-B343-90AF3BBF832C}">
      <dsp:nvSpPr>
        <dsp:cNvPr id="0" name=""/>
        <dsp:cNvSpPr/>
      </dsp:nvSpPr>
      <dsp:spPr>
        <a:xfrm>
          <a:off x="2115018" y="380"/>
          <a:ext cx="1943998" cy="967909"/>
        </a:xfrm>
        <a:prstGeom prst="rect">
          <a:avLst/>
        </a:prstGeom>
        <a:solidFill>
          <a:schemeClr val="tx2">
            <a:lumMod val="75000"/>
            <a:alpha val="50196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Supports mission-critical customers across Hyperscalers, OTT, IT/</a:t>
          </a:r>
          <a:r>
            <a:rPr lang="en-US" sz="1100" kern="1200" dirty="0" err="1"/>
            <a:t>ITeS</a:t>
          </a:r>
          <a:r>
            <a:rPr lang="en-US" sz="1100" kern="1200" dirty="0"/>
            <a:t>, Manufacturing, BFSI, Healthcare/Pharma sectors.</a:t>
          </a:r>
          <a:endParaRPr lang="en-IN" sz="1100" kern="1200" dirty="0"/>
        </a:p>
      </dsp:txBody>
      <dsp:txXfrm>
        <a:off x="2115018" y="380"/>
        <a:ext cx="1943998" cy="967909"/>
      </dsp:txXfrm>
    </dsp:sp>
    <dsp:sp modelId="{C3542C53-CCDE-A948-8465-E302E71E81C3}">
      <dsp:nvSpPr>
        <dsp:cNvPr id="0" name=""/>
        <dsp:cNvSpPr/>
      </dsp:nvSpPr>
      <dsp:spPr>
        <a:xfrm>
          <a:off x="9701" y="1129609"/>
          <a:ext cx="1943998" cy="967909"/>
        </a:xfrm>
        <a:prstGeom prst="rect">
          <a:avLst/>
        </a:prstGeom>
        <a:solidFill>
          <a:schemeClr val="tx2">
            <a:lumMod val="75000"/>
            <a:alpha val="50196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/>
            <a:t>Robust network ecosystem, connecting to major city nodes and cable landing stations via geo-diverse routes.</a:t>
          </a:r>
          <a:endParaRPr lang="en-IN" sz="1100" kern="1200"/>
        </a:p>
      </dsp:txBody>
      <dsp:txXfrm>
        <a:off x="9701" y="1129609"/>
        <a:ext cx="1943998" cy="967909"/>
      </dsp:txXfrm>
    </dsp:sp>
    <dsp:sp modelId="{0BB69A8D-0B38-0C40-A6CA-8655C25F5EED}">
      <dsp:nvSpPr>
        <dsp:cNvPr id="0" name=""/>
        <dsp:cNvSpPr/>
      </dsp:nvSpPr>
      <dsp:spPr>
        <a:xfrm>
          <a:off x="2115018" y="1129609"/>
          <a:ext cx="1943998" cy="967909"/>
        </a:xfrm>
        <a:prstGeom prst="rect">
          <a:avLst/>
        </a:prstGeom>
        <a:solidFill>
          <a:srgbClr val="10253F">
            <a:alpha val="50196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Four access paths from the main road ensure smooth logistics, IT asset transfer, personnel movement, and fuel replenishment.</a:t>
          </a:r>
          <a:endParaRPr lang="en-IN" sz="1100" kern="1200" dirty="0"/>
        </a:p>
      </dsp:txBody>
      <dsp:txXfrm>
        <a:off x="2115018" y="1129609"/>
        <a:ext cx="1943998" cy="967909"/>
      </dsp:txXfrm>
    </dsp:sp>
    <dsp:sp modelId="{32152D2C-6470-C349-9EF7-C4A948676970}">
      <dsp:nvSpPr>
        <dsp:cNvPr id="0" name=""/>
        <dsp:cNvSpPr/>
      </dsp:nvSpPr>
      <dsp:spPr>
        <a:xfrm>
          <a:off x="1062359" y="2258837"/>
          <a:ext cx="1943998" cy="967909"/>
        </a:xfrm>
        <a:prstGeom prst="rect">
          <a:avLst/>
        </a:prstGeom>
        <a:solidFill>
          <a:schemeClr val="tx2">
            <a:lumMod val="75000"/>
            <a:alpha val="50196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/>
            <a:t>Four fiber entry paths to the campus for stable network. </a:t>
          </a:r>
          <a:endParaRPr lang="en-IN" sz="1100" kern="1200"/>
        </a:p>
      </dsp:txBody>
      <dsp:txXfrm>
        <a:off x="1062359" y="2258837"/>
        <a:ext cx="1943998" cy="9679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3A46-BB41-A044-BDF1-4030A6168AC8}">
      <dsp:nvSpPr>
        <dsp:cNvPr id="0" name=""/>
        <dsp:cNvSpPr/>
      </dsp:nvSpPr>
      <dsp:spPr>
        <a:xfrm>
          <a:off x="20251" y="479"/>
          <a:ext cx="2663995" cy="1509303"/>
        </a:xfrm>
        <a:prstGeom prst="roundRect">
          <a:avLst/>
        </a:prstGeom>
        <a:solidFill>
          <a:srgbClr val="00B0F0">
            <a:alpha val="40000"/>
          </a:srgbClr>
        </a:solidFill>
        <a:ln w="635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Strategically Located in a risk-free zone</a:t>
          </a:r>
          <a:endParaRPr lang="en-IN" sz="1400" kern="1200"/>
        </a:p>
      </dsp:txBody>
      <dsp:txXfrm>
        <a:off x="93929" y="74157"/>
        <a:ext cx="2516639" cy="1361947"/>
      </dsp:txXfrm>
    </dsp:sp>
    <dsp:sp modelId="{D0CDC99B-0B6D-D946-BF2C-F1E0BC7B7AB8}">
      <dsp:nvSpPr>
        <dsp:cNvPr id="0" name=""/>
        <dsp:cNvSpPr/>
      </dsp:nvSpPr>
      <dsp:spPr>
        <a:xfrm>
          <a:off x="2916152" y="479"/>
          <a:ext cx="2663995" cy="1509303"/>
        </a:xfrm>
        <a:prstGeom prst="roundRect">
          <a:avLst/>
        </a:prstGeom>
        <a:solidFill>
          <a:srgbClr val="0070C0">
            <a:alpha val="40000"/>
          </a:srgb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100-year flood risk study, declares the location as no probability of flood</a:t>
          </a:r>
          <a:endParaRPr lang="en-IN" sz="1400" kern="1200"/>
        </a:p>
      </dsp:txBody>
      <dsp:txXfrm>
        <a:off x="2989830" y="74157"/>
        <a:ext cx="2516639" cy="1361947"/>
      </dsp:txXfrm>
    </dsp:sp>
    <dsp:sp modelId="{9B276580-4BB9-434D-A756-FD753C35E9EE}">
      <dsp:nvSpPr>
        <dsp:cNvPr id="0" name=""/>
        <dsp:cNvSpPr/>
      </dsp:nvSpPr>
      <dsp:spPr>
        <a:xfrm>
          <a:off x="5812053" y="479"/>
          <a:ext cx="2663995" cy="1509303"/>
        </a:xfrm>
        <a:prstGeom prst="roundRect">
          <a:avLst/>
        </a:prstGeom>
        <a:solidFill>
          <a:srgbClr val="00B0F0">
            <a:alpha val="40000"/>
          </a:srgbClr>
        </a:solidFill>
        <a:ln w="635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Additional design features, floor level at 1.8 meter   from road level </a:t>
          </a:r>
          <a:endParaRPr lang="en-IN" sz="1400" kern="1200"/>
        </a:p>
      </dsp:txBody>
      <dsp:txXfrm>
        <a:off x="5885731" y="74157"/>
        <a:ext cx="2516639" cy="1361947"/>
      </dsp:txXfrm>
    </dsp:sp>
    <dsp:sp modelId="{CEC149C1-81A9-B949-BEBD-F27D2D87B88D}">
      <dsp:nvSpPr>
        <dsp:cNvPr id="0" name=""/>
        <dsp:cNvSpPr/>
      </dsp:nvSpPr>
      <dsp:spPr>
        <a:xfrm>
          <a:off x="20251" y="1741688"/>
          <a:ext cx="2663995" cy="1509303"/>
        </a:xfrm>
        <a:prstGeom prst="roundRect">
          <a:avLst/>
        </a:prstGeom>
        <a:solidFill>
          <a:srgbClr val="0070C0">
            <a:alpha val="40000"/>
          </a:srgb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Storm water drainage along the perimeters and connection to the municipal drain network. Automatic dewatering pumps</a:t>
          </a:r>
          <a:endParaRPr lang="en-IN" sz="1400" kern="1200"/>
        </a:p>
      </dsp:txBody>
      <dsp:txXfrm>
        <a:off x="93929" y="1815366"/>
        <a:ext cx="2516639" cy="1361947"/>
      </dsp:txXfrm>
    </dsp:sp>
    <dsp:sp modelId="{56EBCF8D-8966-6247-99A7-55323E1244FB}">
      <dsp:nvSpPr>
        <dsp:cNvPr id="0" name=""/>
        <dsp:cNvSpPr/>
      </dsp:nvSpPr>
      <dsp:spPr>
        <a:xfrm>
          <a:off x="2916152" y="1741688"/>
          <a:ext cx="2663995" cy="1509303"/>
        </a:xfrm>
        <a:prstGeom prst="roundRect">
          <a:avLst/>
        </a:prstGeom>
        <a:solidFill>
          <a:srgbClr val="00B0F0">
            <a:alpha val="40000"/>
          </a:srgbClr>
        </a:solidFill>
        <a:ln w="635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Zero risk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/>
            <a:t>from Tsunami</a:t>
          </a:r>
          <a:endParaRPr lang="en-IN" sz="1400" kern="1200"/>
        </a:p>
      </dsp:txBody>
      <dsp:txXfrm>
        <a:off x="2989830" y="1815366"/>
        <a:ext cx="2516639" cy="1361947"/>
      </dsp:txXfrm>
    </dsp:sp>
    <dsp:sp modelId="{340BCAF4-FDC6-3340-8722-CCED38B2C031}">
      <dsp:nvSpPr>
        <dsp:cNvPr id="0" name=""/>
        <dsp:cNvSpPr/>
      </dsp:nvSpPr>
      <dsp:spPr>
        <a:xfrm>
          <a:off x="5812053" y="1741688"/>
          <a:ext cx="2663995" cy="1509303"/>
        </a:xfrm>
        <a:prstGeom prst="roundRect">
          <a:avLst/>
        </a:prstGeom>
        <a:solidFill>
          <a:srgbClr val="0070C0">
            <a:alpha val="40000"/>
          </a:srgb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400" kern="1200"/>
            <a:t>Building designed for   seismic compliances, wind conditions as per the latest building codes</a:t>
          </a:r>
          <a:endParaRPr lang="en-IN" sz="1400" kern="1200"/>
        </a:p>
      </dsp:txBody>
      <dsp:txXfrm>
        <a:off x="5885731" y="1815366"/>
        <a:ext cx="2516639" cy="1361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33196-9264-4FEB-B30F-942C09138286}" type="datetimeFigureOut">
              <a:rPr lang="en-IN" smtClean="0"/>
              <a:t>21-09-2024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02BD9-4983-4322-A08C-345F0664D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9197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964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 defTabSz="685800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en-IN" sz="90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512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537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5223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0E92AA-5162-4F4E-89F8-5248119E59A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54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FFFFFF"/>
                </a:solidFill>
                <a:latin typeface="Trebuchet MS"/>
              </a:rPr>
              <a:t>Access via high capacity </a:t>
            </a:r>
            <a:r>
              <a:rPr lang="en-US" sz="1200">
                <a:solidFill>
                  <a:srgbClr val="BED730"/>
                </a:solidFill>
                <a:latin typeface="Trebuchet MS"/>
              </a:rPr>
              <a:t>200 </a:t>
            </a:r>
            <a:r>
              <a:rPr lang="en-US" sz="1200" err="1">
                <a:solidFill>
                  <a:srgbClr val="BED730"/>
                </a:solidFill>
                <a:latin typeface="Trebuchet MS"/>
              </a:rPr>
              <a:t>gbps</a:t>
            </a:r>
            <a:r>
              <a:rPr lang="en-US" sz="1200">
                <a:solidFill>
                  <a:srgbClr val="BED730"/>
                </a:solidFill>
                <a:latin typeface="Trebuchet MS"/>
              </a:rPr>
              <a:t> </a:t>
            </a:r>
            <a:r>
              <a:rPr lang="en-US" sz="1200">
                <a:solidFill>
                  <a:srgbClr val="FFFFFF"/>
                </a:solidFill>
                <a:latin typeface="Trebuchet MS"/>
              </a:rPr>
              <a:t>+ networks</a:t>
            </a:r>
          </a:p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1200">
                <a:solidFill>
                  <a:prstClr val="white"/>
                </a:solidFill>
                <a:latin typeface="Trebuchet MS"/>
              </a:rPr>
              <a:t>Multi-tier Fiber and Copper for low latency deployments with high capacity 200 Gbps+ networks. </a:t>
            </a:r>
          </a:p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1200">
                <a:solidFill>
                  <a:prstClr val="white"/>
                </a:solidFill>
                <a:latin typeface="Trebuchet MS"/>
              </a:rPr>
              <a:t>Cluster based rack placement</a:t>
            </a:r>
          </a:p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1200">
                <a:solidFill>
                  <a:prstClr val="white"/>
                </a:solidFill>
                <a:latin typeface="Trebuchet MS"/>
              </a:rPr>
              <a:t>High capacity intra rack and inter rack network</a:t>
            </a:r>
            <a:endParaRPr lang="en-US">
              <a:solidFill>
                <a:prstClr val="white"/>
              </a:solidFill>
              <a:latin typeface="Trebuchet M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solidFill>
                <a:srgbClr val="FFFFFF"/>
              </a:solidFill>
              <a:latin typeface="Trebuchet MS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9226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Remove numbers, generic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57B615-20AD-A144-8712-EA25EA4A925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473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024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Calibri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4788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We are the largest to check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25E597-3BAA-4267-8E5F-96EE1B04E0CF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260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8968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Take animation to next slide </a:t>
            </a:r>
          </a:p>
          <a:p>
            <a:r>
              <a:rPr lang="en-US" dirty="0"/>
              <a:t>Can be over 2 Peta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116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6782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452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928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04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068CBFA-1B0D-00A5-8E51-3607C77135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51C49-0D57-9670-9E18-376447B59CA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731AD5-ED36-1751-CC67-94CF34AC2E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DC21E752-D648-41B6-DE28-294BE36B94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850" y="1268071"/>
            <a:ext cx="5809162" cy="124850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E7A12016-9A79-1732-D765-09981F5CAC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850" y="2793682"/>
            <a:ext cx="5435173" cy="44284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Line two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0542FC3-60D7-B1D5-1FEA-0AFB6860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850" y="3330886"/>
            <a:ext cx="2527631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</p:spTree>
    <p:extLst>
      <p:ext uri="{BB962C8B-B14F-4D97-AF65-F5344CB8AC3E}">
        <p14:creationId xmlns:p14="http://schemas.microsoft.com/office/powerpoint/2010/main" val="3131822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068CBFA-1B0D-00A5-8E51-3607C77135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511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51C49-0D57-9670-9E18-376447B59CA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731AD5-ED36-1751-CC67-94CF34AC2E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DC21E752-D648-41B6-DE28-294BE36B94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2" y="987425"/>
            <a:ext cx="6863533" cy="151600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E7A12016-9A79-1732-D765-09981F5CAC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3" y="2504681"/>
            <a:ext cx="6863531" cy="491319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Line two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0542FC3-60D7-B1D5-1FEA-0AFB6860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4" y="2997256"/>
            <a:ext cx="2517377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</p:spTree>
    <p:extLst>
      <p:ext uri="{BB962C8B-B14F-4D97-AF65-F5344CB8AC3E}">
        <p14:creationId xmlns:p14="http://schemas.microsoft.com/office/powerpoint/2010/main" val="116478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068CBFA-1B0D-00A5-8E51-3607C77135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51C49-0D57-9670-9E18-376447B59CA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731AD5-ED36-1751-CC67-94CF34AC2E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DC21E752-D648-41B6-DE28-294BE36B94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850" y="1268071"/>
            <a:ext cx="5809162" cy="124850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E7A12016-9A79-1732-D765-09981F5CAC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850" y="2793682"/>
            <a:ext cx="5435173" cy="44284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Line two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0542FC3-60D7-B1D5-1FEA-0AFB6860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850" y="3330886"/>
            <a:ext cx="2527631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</p:spTree>
    <p:extLst>
      <p:ext uri="{BB962C8B-B14F-4D97-AF65-F5344CB8AC3E}">
        <p14:creationId xmlns:p14="http://schemas.microsoft.com/office/powerpoint/2010/main" val="1448530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4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4"/>
            <a:ext cx="8496150" cy="415490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28207F-CAC6-072C-CFAB-75B3AEA15768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89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4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28EB6B-7FB8-BD58-0714-EC09A1C53C0D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BC223F-92D1-9879-EA40-F0BC9FB3B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4"/>
            <a:ext cx="8496150" cy="415490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035064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C54D60-252F-F612-EF8F-A74CAFA7E4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6680C3-01B3-5FA0-8C80-ECC82269C489}"/>
              </a:ext>
            </a:extLst>
          </p:cNvPr>
          <p:cNvSpPr/>
          <p:nvPr userDrawn="1"/>
        </p:nvSpPr>
        <p:spPr>
          <a:xfrm>
            <a:off x="-10258" y="0"/>
            <a:ext cx="9164516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013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B50C02-C64F-F570-5037-D890349727E4}"/>
              </a:ext>
            </a:extLst>
          </p:cNvPr>
          <p:cNvSpPr/>
          <p:nvPr userDrawn="1"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F72D8F-8E8B-A7FF-4F87-7F0905E038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569563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14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201A299A-BF04-2CCA-5422-9B7E992F7D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AD35131-7371-4CF0-B282-66D9EF64198D}"/>
              </a:ext>
            </a:extLst>
          </p:cNvPr>
          <p:cNvSpPr/>
          <p:nvPr userDrawn="1"/>
        </p:nvSpPr>
        <p:spPr>
          <a:xfrm>
            <a:off x="3" y="0"/>
            <a:ext cx="9144001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 sz="1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D19607-E94E-48EE-A274-950F2411742E}"/>
              </a:ext>
            </a:extLst>
          </p:cNvPr>
          <p:cNvSpPr/>
          <p:nvPr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FC89170F-4740-47C6-A37C-089B562BC84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5AA10AE-5B92-B943-6B31-8EE580D7D0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03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176952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2E3784-EDA8-E8A9-E9DC-FEB0E94F5DBE}"/>
              </a:ext>
            </a:extLst>
          </p:cNvPr>
          <p:cNvSpPr txBox="1"/>
          <p:nvPr userDrawn="1"/>
        </p:nvSpPr>
        <p:spPr>
          <a:xfrm>
            <a:off x="87466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789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5217C-3A06-4AF7-2DF3-0E24D64A7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55155"/>
            <a:ext cx="6858000" cy="147731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36041-9888-3289-A353-FCC44B2F5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D1521-C48D-29C1-6A59-58DDD23E6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21-09-2024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5B5F6-268F-BA35-2F5C-62FD2907E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AF45C-C14E-E8D4-84AE-9C28EEB68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4884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4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4"/>
            <a:ext cx="8496150" cy="415490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28207F-CAC6-072C-CFAB-75B3AEA15768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765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A939B8-69D9-4BB4-AF8A-4E245E9B6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21-09-2024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17B51D-5068-3DA4-F217-B512F18E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471683-2662-97AA-04D5-04AAC92D7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186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C54D60-252F-F612-EF8F-A74CAFA7E4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6680C3-01B3-5FA0-8C80-ECC82269C489}"/>
              </a:ext>
            </a:extLst>
          </p:cNvPr>
          <p:cNvSpPr/>
          <p:nvPr userDrawn="1"/>
        </p:nvSpPr>
        <p:spPr>
          <a:xfrm>
            <a:off x="-10258" y="0"/>
            <a:ext cx="9164516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B50C02-C64F-F570-5037-D890349727E4}"/>
              </a:ext>
            </a:extLst>
          </p:cNvPr>
          <p:cNvSpPr/>
          <p:nvPr userDrawn="1"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F72D8F-8E8B-A7FF-4F87-7F0905E038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162654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201A299A-BF04-2CCA-5422-9B7E992F7D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AD35131-7371-4CF0-B282-66D9EF64198D}"/>
              </a:ext>
            </a:extLst>
          </p:cNvPr>
          <p:cNvSpPr/>
          <p:nvPr userDrawn="1"/>
        </p:nvSpPr>
        <p:spPr>
          <a:xfrm>
            <a:off x="3" y="0"/>
            <a:ext cx="9144001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 sz="1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D19607-E94E-48EE-A274-950F2411742E}"/>
              </a:ext>
            </a:extLst>
          </p:cNvPr>
          <p:cNvSpPr/>
          <p:nvPr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FC89170F-4740-47C6-A37C-089B562BC84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5AA10AE-5B92-B943-6B31-8EE580D7D0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67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176952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2E3784-EDA8-E8A9-E9DC-FEB0E94F5DBE}"/>
              </a:ext>
            </a:extLst>
          </p:cNvPr>
          <p:cNvSpPr txBox="1"/>
          <p:nvPr userDrawn="1"/>
        </p:nvSpPr>
        <p:spPr>
          <a:xfrm>
            <a:off x="87466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7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5217C-3A06-4AF7-2DF3-0E24D64A7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55155"/>
            <a:ext cx="6858000" cy="147731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36041-9888-3289-A353-FCC44B2F5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D1521-C48D-29C1-6A59-58DDD23E6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21-09-2024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5B5F6-268F-BA35-2F5C-62FD2907E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AF45C-C14E-E8D4-84AE-9C28EEB68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0354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A939B8-69D9-4BB4-AF8A-4E245E9B6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21-09-2024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17B51D-5068-3DA4-F217-B512F18E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471683-2662-97AA-04D5-04AAC92D7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97792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5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7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3850" y="234659"/>
            <a:ext cx="8496300" cy="400099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63274-8EF9-DCCD-29A5-EF766D83A230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10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9" r:id="rId2"/>
    <p:sldLayoutId id="2147483986" r:id="rId3"/>
    <p:sldLayoutId id="2147484034" r:id="rId4"/>
    <p:sldLayoutId id="2147484032" r:id="rId5"/>
    <p:sldLayoutId id="2147483993" r:id="rId6"/>
    <p:sldLayoutId id="2147484033" r:id="rId7"/>
    <p:sldLayoutId id="2147484035" r:id="rId8"/>
    <p:sldLayoutId id="2147484036" r:id="rId9"/>
  </p:sldLayoutIdLst>
  <p:txStyles>
    <p:titleStyle>
      <a:lvl1pPr algn="l" defTabSz="914219" rtl="0" eaLnBrk="1" latinLnBrk="0" hangingPunct="1">
        <a:spcBef>
          <a:spcPct val="0"/>
        </a:spcBef>
        <a:buNone/>
        <a:defRPr kumimoji="0" lang="en-US" sz="20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54" indent="-2267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687" indent="-285693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771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88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699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098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7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5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4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7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6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4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1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93">
          <p15:clr>
            <a:srgbClr val="F26B43"/>
          </p15:clr>
        </p15:guide>
        <p15:guide id="2" orient="horz" pos="1620" userDrawn="1">
          <p15:clr>
            <a:srgbClr val="F26B43"/>
          </p15:clr>
        </p15:guide>
        <p15:guide id="3" pos="2767">
          <p15:clr>
            <a:srgbClr val="F26B43"/>
          </p15:clr>
        </p15:guide>
        <p15:guide id="5" pos="204">
          <p15:clr>
            <a:srgbClr val="F26B43"/>
          </p15:clr>
        </p15:guide>
        <p15:guide id="6" pos="2880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1" pos="5556">
          <p15:clr>
            <a:srgbClr val="F26B43"/>
          </p15:clr>
        </p15:guide>
        <p15:guide id="12" orient="horz" pos="298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5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7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3850" y="234659"/>
            <a:ext cx="8496300" cy="400099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63274-8EF9-DCCD-29A5-EF766D83A230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492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xStyles>
    <p:titleStyle>
      <a:lvl1pPr algn="l" defTabSz="914219" rtl="0" eaLnBrk="1" latinLnBrk="0" hangingPunct="1">
        <a:spcBef>
          <a:spcPct val="0"/>
        </a:spcBef>
        <a:buNone/>
        <a:defRPr kumimoji="0" lang="en-US" sz="20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54" indent="-2267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687" indent="-285693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771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88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699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098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7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5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4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7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6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4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1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93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5" pos="204">
          <p15:clr>
            <a:srgbClr val="F26B43"/>
          </p15:clr>
        </p15:guide>
        <p15:guide id="6" pos="2880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1" pos="5556">
          <p15:clr>
            <a:srgbClr val="F26B43"/>
          </p15:clr>
        </p15:guide>
        <p15:guide id="12" orient="horz" pos="298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jpe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emf"/><Relationship Id="rId7" Type="http://schemas.openxmlformats.org/officeDocument/2006/relationships/image" Target="../media/image61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image" Target="../media/image59.jpeg"/><Relationship Id="rId4" Type="http://schemas.openxmlformats.org/officeDocument/2006/relationships/image" Target="../media/image58.emf"/><Relationship Id="rId9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4.png"/><Relationship Id="rId10" Type="http://schemas.openxmlformats.org/officeDocument/2006/relationships/image" Target="../media/image78.png"/><Relationship Id="rId4" Type="http://schemas.openxmlformats.org/officeDocument/2006/relationships/image" Target="../media/image73.png"/><Relationship Id="rId9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9.png"/><Relationship Id="rId3" Type="http://schemas.openxmlformats.org/officeDocument/2006/relationships/image" Target="../media/image80.png"/><Relationship Id="rId7" Type="http://schemas.openxmlformats.org/officeDocument/2006/relationships/image" Target="../media/image84.svg"/><Relationship Id="rId12" Type="http://schemas.microsoft.com/office/2007/relationships/hdphoto" Target="../media/hdphoto2.wdp"/><Relationship Id="rId2" Type="http://schemas.openxmlformats.org/officeDocument/2006/relationships/image" Target="../media/image79.jpeg"/><Relationship Id="rId16" Type="http://schemas.openxmlformats.org/officeDocument/2006/relationships/image" Target="../media/image92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svg"/><Relationship Id="rId15" Type="http://schemas.openxmlformats.org/officeDocument/2006/relationships/image" Target="../media/image91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BDCA1C6-9572-4995-B8BA-3AC9718855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850" y="1268071"/>
            <a:ext cx="5809162" cy="1248508"/>
          </a:xfrm>
        </p:spPr>
        <p:txBody>
          <a:bodyPr/>
          <a:lstStyle/>
          <a:p>
            <a:r>
              <a:rPr lang="en-US" dirty="0"/>
              <a:t>AI-READY, HYPERSCALE, HYPERCONNECTED, GREEN </a:t>
            </a:r>
          </a:p>
          <a:p>
            <a:r>
              <a:rPr lang="en-US" dirty="0"/>
              <a:t>DATA CENTER CAMPUSES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77B36-D128-8682-48F2-105DC1145F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2793682"/>
            <a:ext cx="5435173" cy="442845"/>
          </a:xfrm>
        </p:spPr>
        <p:txBody>
          <a:bodyPr/>
          <a:lstStyle/>
          <a:p>
            <a:r>
              <a:rPr lang="en-US" dirty="0"/>
              <a:t>India’s Data Center Pioneer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52352-E5D7-ACEA-312B-DCB5E9F192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3850" y="3330886"/>
            <a:ext cx="2527631" cy="277103"/>
          </a:xfrm>
        </p:spPr>
        <p:txBody>
          <a:bodyPr/>
          <a:lstStyle/>
          <a:p>
            <a:r>
              <a:rPr lang="en-US"/>
              <a:t>September 2024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7A161AF-D07A-B129-E6AE-3BDB69B90462}"/>
              </a:ext>
            </a:extLst>
          </p:cNvPr>
          <p:cNvSpPr txBox="1">
            <a:spLocks/>
          </p:cNvSpPr>
          <p:nvPr/>
        </p:nvSpPr>
        <p:spPr>
          <a:xfrm>
            <a:off x="0" y="4192338"/>
            <a:ext cx="9143999" cy="540000"/>
          </a:xfrm>
          <a:prstGeom prst="rect">
            <a:avLst/>
          </a:prstGeom>
          <a:solidFill>
            <a:srgbClr val="10253F">
              <a:alpha val="50196"/>
            </a:srgbClr>
          </a:solidFill>
        </p:spPr>
        <p:txBody>
          <a:bodyPr anchor="ctr">
            <a:noAutofit/>
          </a:bodyPr>
          <a:lstStyle>
            <a:lvl1pPr marL="226760" indent="-226760" algn="l" defTabSz="914241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1pPr>
            <a:lvl2pPr marL="568701" indent="-285700" algn="l" defTabSz="914241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2pPr>
            <a:lvl3pPr marL="1142800" indent="-228560" algn="l" defTabSz="914241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2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599920" indent="-228560" algn="l" defTabSz="914241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4pPr>
            <a:lvl5pPr marL="2057041" indent="-228560" algn="l" defTabSz="914241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»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514161" indent="-228560" algn="l" defTabSz="91424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81" indent="-228560" algn="l" defTabSz="91424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400" indent="-228560" algn="l" defTabSz="91424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21" indent="-228560" algn="l" defTabSz="91424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heSansOffice" panose="020B0503040302060204" pitchFamily="34" charset="0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D8DB86-6056-3CA3-21FA-98BFEC73ED97}"/>
              </a:ext>
            </a:extLst>
          </p:cNvPr>
          <p:cNvSpPr txBox="1"/>
          <p:nvPr/>
        </p:nvSpPr>
        <p:spPr>
          <a:xfrm>
            <a:off x="259404" y="4308450"/>
            <a:ext cx="8560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EMPOWERING INDIA’S DIGITAL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174597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74F4E50-F308-6674-FFAA-AB89DE6DB75E}"/>
              </a:ext>
            </a:extLst>
          </p:cNvPr>
          <p:cNvSpPr/>
          <p:nvPr/>
        </p:nvSpPr>
        <p:spPr>
          <a:xfrm>
            <a:off x="4571012" y="983474"/>
            <a:ext cx="1414953" cy="259643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F749AF-B4A2-7BF3-83F8-782F12BA8ADB}"/>
              </a:ext>
            </a:extLst>
          </p:cNvPr>
          <p:cNvSpPr/>
          <p:nvPr/>
        </p:nvSpPr>
        <p:spPr>
          <a:xfrm>
            <a:off x="7406987" y="983474"/>
            <a:ext cx="1414953" cy="259643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0709015-5860-233B-A5D2-B2213CF04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IN"/>
              <a:t>ENHANCED SECURITY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43FF952-8EDD-B85B-F259-B3DB999C4CC2}"/>
              </a:ext>
            </a:extLst>
          </p:cNvPr>
          <p:cNvSpPr/>
          <p:nvPr/>
        </p:nvSpPr>
        <p:spPr>
          <a:xfrm>
            <a:off x="0" y="3595288"/>
            <a:ext cx="9144000" cy="156024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pic>
        <p:nvPicPr>
          <p:cNvPr id="9" name="Picture 2" descr="TC Technotronic Ltd | Perimeter security systems">
            <a:extLst>
              <a:ext uri="{FF2B5EF4-FFF2-40B4-BE49-F238E27FC236}">
                <a16:creationId xmlns:a16="http://schemas.microsoft.com/office/drawing/2014/main" id="{BA1BAA26-7941-0E7A-4BAA-5F37D6942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74" y="3795821"/>
            <a:ext cx="148780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UVSS &amp; LPRS | Under Vehicle Surveillance System | Under Vehicle Inspection  System">
            <a:extLst>
              <a:ext uri="{FF2B5EF4-FFF2-40B4-BE49-F238E27FC236}">
                <a16:creationId xmlns:a16="http://schemas.microsoft.com/office/drawing/2014/main" id="{E2D1E7FB-D949-D2DB-2CD5-351807F4E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411" y="3795821"/>
            <a:ext cx="1597046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utomatic Road Blockers - Auto Mate Systems Ltd.">
            <a:extLst>
              <a:ext uri="{FF2B5EF4-FFF2-40B4-BE49-F238E27FC236}">
                <a16:creationId xmlns:a16="http://schemas.microsoft.com/office/drawing/2014/main" id="{1D973A49-355F-22B4-548B-6B5E4EA68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894" y="3795821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459A63-5277-42E3-0D4A-337010B5DD75}"/>
              </a:ext>
            </a:extLst>
          </p:cNvPr>
          <p:cNvSpPr txBox="1"/>
          <p:nvPr/>
        </p:nvSpPr>
        <p:spPr>
          <a:xfrm>
            <a:off x="323851" y="992222"/>
            <a:ext cx="1329738" cy="47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US">
                <a:latin typeface="Trebuchet MS" panose="020B0703020202090204" pitchFamily="34" charset="0"/>
              </a:rPr>
              <a:t>K8 Rated </a:t>
            </a:r>
          </a:p>
          <a:p>
            <a:r>
              <a:rPr lang="en-US">
                <a:latin typeface="Trebuchet MS" panose="020B0703020202090204" pitchFamily="34" charset="0"/>
              </a:rPr>
              <a:t>Boundary Wall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7EF161-0923-95A9-110B-DD25F97B3303}"/>
              </a:ext>
            </a:extLst>
          </p:cNvPr>
          <p:cNvSpPr txBox="1"/>
          <p:nvPr/>
        </p:nvSpPr>
        <p:spPr>
          <a:xfrm>
            <a:off x="323850" y="1464629"/>
            <a:ext cx="1337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Anti-Terrorism/Force Protection (ATFP) US DOS standard; </a:t>
            </a:r>
            <a:r>
              <a:rPr lang="en-IN" sz="800" u="none" strike="noStrike" dirty="0">
                <a:solidFill>
                  <a:schemeClr val="bg1"/>
                </a:solidFill>
                <a:effectLst/>
                <a:latin typeface="Trebuchet MS" panose="020B0703020202090204" pitchFamily="34" charset="0"/>
                <a:cs typeface="Calibri" panose="020F0502020204030204" pitchFamily="34" charset="0"/>
              </a:rPr>
              <a:t>designed to stop a 15000-pound vehicle at 40MPH</a:t>
            </a:r>
            <a:endParaRPr lang="en-IN" sz="800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0FDF157-AF94-5701-6112-D91BA4131276}"/>
              </a:ext>
            </a:extLst>
          </p:cNvPr>
          <p:cNvSpPr/>
          <p:nvPr/>
        </p:nvSpPr>
        <p:spPr>
          <a:xfrm>
            <a:off x="1738008" y="983474"/>
            <a:ext cx="1414953" cy="2596438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A90D81-5C47-8498-1066-51F8D4BE63C7}"/>
              </a:ext>
            </a:extLst>
          </p:cNvPr>
          <p:cNvSpPr txBox="1"/>
          <p:nvPr/>
        </p:nvSpPr>
        <p:spPr>
          <a:xfrm>
            <a:off x="1733988" y="992222"/>
            <a:ext cx="1341257" cy="47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IN">
                <a:latin typeface="Trebuchet MS" panose="020B0703020202090204" pitchFamily="34" charset="0"/>
              </a:rPr>
              <a:t>Truck </a:t>
            </a:r>
          </a:p>
          <a:p>
            <a:r>
              <a:rPr lang="en-IN">
                <a:latin typeface="Trebuchet MS" panose="020B0703020202090204" pitchFamily="34" charset="0"/>
              </a:rPr>
              <a:t>Rejection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3CD0103-B816-6D6F-0C46-48A0A5EB6B8D}"/>
              </a:ext>
            </a:extLst>
          </p:cNvPr>
          <p:cNvSpPr txBox="1"/>
          <p:nvPr/>
        </p:nvSpPr>
        <p:spPr>
          <a:xfrm>
            <a:off x="1741301" y="1464629"/>
            <a:ext cx="1327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lvl="0" indent="-171450"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indent="0">
              <a:buNone/>
            </a:pPr>
            <a:r>
              <a:rPr lang="en-IN" sz="800" dirty="0">
                <a:latin typeface="Trebuchet MS" panose="020B0703020202090204" pitchFamily="34" charset="0"/>
              </a:rPr>
              <a:t>The truck entry path is designed in a way unauthorised trucks are rejected and exited without entering the compound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2C78154-42D0-0342-2080-1D01489F2C38}"/>
              </a:ext>
            </a:extLst>
          </p:cNvPr>
          <p:cNvSpPr txBox="1"/>
          <p:nvPr/>
        </p:nvSpPr>
        <p:spPr>
          <a:xfrm>
            <a:off x="5994336" y="992222"/>
            <a:ext cx="135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IN">
                <a:latin typeface="Trebuchet MS" panose="020B0703020202090204" pitchFamily="34" charset="0"/>
              </a:rPr>
              <a:t>Perimeter intrusion detection system (PIDS)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89C0226-9411-562C-9E54-0C7EEE7DB97D}"/>
              </a:ext>
            </a:extLst>
          </p:cNvPr>
          <p:cNvSpPr txBox="1"/>
          <p:nvPr/>
        </p:nvSpPr>
        <p:spPr>
          <a:xfrm>
            <a:off x="5994336" y="1823803"/>
            <a:ext cx="1331775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ctr">
              <a:defRPr sz="9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90488" lvl="1" indent="-90488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Electric pulse, gives a non-hazardous shock to intruders to disable  </a:t>
            </a:r>
          </a:p>
          <a:p>
            <a:pPr marL="90488" lvl="1" indent="-90488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Integrated with CCTV system – fixed zoom camera immediately takes images, PTZ will turn towards the incident area, with popup alert, audible alarm, email alert, and SMS to security officers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13C80F-A8DC-E4AB-FC40-F7B330BE2341}"/>
              </a:ext>
            </a:extLst>
          </p:cNvPr>
          <p:cNvSpPr txBox="1"/>
          <p:nvPr/>
        </p:nvSpPr>
        <p:spPr>
          <a:xfrm>
            <a:off x="4572000" y="992222"/>
            <a:ext cx="1342900" cy="66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US">
                <a:latin typeface="Trebuchet MS" panose="020B0703020202090204" pitchFamily="34" charset="0"/>
              </a:rPr>
              <a:t>Under Vehicle Surveillance System (UVSS)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B7BAA5F-2D04-4DCC-2E40-536AAA4BEEF2}"/>
              </a:ext>
            </a:extLst>
          </p:cNvPr>
          <p:cNvSpPr txBox="1"/>
          <p:nvPr/>
        </p:nvSpPr>
        <p:spPr>
          <a:xfrm>
            <a:off x="4572000" y="1659203"/>
            <a:ext cx="134413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lvl="0" algn="ctr">
              <a:defRPr sz="9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lvl="1"/>
            <a:r>
              <a:rPr lang="en-US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Provides automatic vehicle inspection, real-time monitoring, threat detection, image archiving, and integration with other security systems to enhance security protocols by thoroughly inspecting and capturing high-resolution images</a:t>
            </a:r>
            <a:endParaRPr lang="en-IN" sz="800" dirty="0">
              <a:solidFill>
                <a:schemeClr val="bg1"/>
              </a:solidFill>
              <a:latin typeface="Trebuchet MS" panose="020B070302020209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6A15095-9C61-890C-51EE-4BD940AAE73C}"/>
              </a:ext>
            </a:extLst>
          </p:cNvPr>
          <p:cNvSpPr txBox="1"/>
          <p:nvPr/>
        </p:nvSpPr>
        <p:spPr>
          <a:xfrm>
            <a:off x="3165926" y="992222"/>
            <a:ext cx="1356234" cy="47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IN" dirty="0">
                <a:latin typeface="Trebuchet MS" panose="020B0703020202090204" pitchFamily="34" charset="0"/>
              </a:rPr>
              <a:t>Automatic </a:t>
            </a:r>
          </a:p>
          <a:p>
            <a:r>
              <a:rPr lang="en-IN" dirty="0">
                <a:latin typeface="Trebuchet MS" panose="020B0703020202090204" pitchFamily="34" charset="0"/>
              </a:rPr>
              <a:t>Road Blocker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026AEE0-BDBC-3F6F-C9A6-802623E193CF}"/>
              </a:ext>
            </a:extLst>
          </p:cNvPr>
          <p:cNvSpPr txBox="1"/>
          <p:nvPr/>
        </p:nvSpPr>
        <p:spPr>
          <a:xfrm>
            <a:off x="3165926" y="1464629"/>
            <a:ext cx="1319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ctr">
              <a:defRPr sz="9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lvl="1"/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K8 rated road blocker - manually operated once the UVSS clears the vehicle.  Can also be automated once the UVSS system completes the vehicle scan and found normal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BD6630-0AED-B7BD-69C6-7AE2BABF4C46}"/>
              </a:ext>
            </a:extLst>
          </p:cNvPr>
          <p:cNvSpPr txBox="1"/>
          <p:nvPr/>
        </p:nvSpPr>
        <p:spPr>
          <a:xfrm>
            <a:off x="7405992" y="992222"/>
            <a:ext cx="1325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BED730"/>
                </a:solidFill>
              </a:defRPr>
            </a:lvl1pPr>
          </a:lstStyle>
          <a:p>
            <a:r>
              <a:rPr lang="en-IN">
                <a:latin typeface="Trebuchet MS" panose="020B0703020202090204" pitchFamily="34" charset="0"/>
              </a:rPr>
              <a:t>Advanced Security Software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F3C779-F821-AFE9-90AD-D70C0E653AA7}"/>
              </a:ext>
            </a:extLst>
          </p:cNvPr>
          <p:cNvSpPr txBox="1"/>
          <p:nvPr/>
        </p:nvSpPr>
        <p:spPr>
          <a:xfrm>
            <a:off x="7415358" y="1639934"/>
            <a:ext cx="14043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ctr">
              <a:defRPr sz="9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85725" lvl="1" indent="-8572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Video Analytics</a:t>
            </a:r>
          </a:p>
          <a:p>
            <a:pPr marL="85725" lvl="1" indent="-8572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Facial Recognition</a:t>
            </a:r>
          </a:p>
          <a:p>
            <a:pPr marL="85725" lvl="1" indent="-85725"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Integrated access and visitor management</a:t>
            </a:r>
          </a:p>
          <a:p>
            <a:pPr marL="85725" lvl="1" indent="-8572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Realtime access control dashboard</a:t>
            </a:r>
          </a:p>
          <a:p>
            <a:pPr marL="85725" lvl="1" indent="-8572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</a:rPr>
              <a:t>Contactless Palm Reader</a:t>
            </a:r>
          </a:p>
          <a:p>
            <a:pPr marL="0" lvl="1"/>
            <a:endParaRPr lang="en-IN" sz="800" dirty="0">
              <a:solidFill>
                <a:schemeClr val="bg1"/>
              </a:solidFill>
              <a:latin typeface="Trebuchet MS" panose="020B0703020202090204" pitchFamily="34" charset="0"/>
              <a:cs typeface="Calibri" panose="020F0502020204030204" pitchFamily="34" charset="0"/>
            </a:endParaRPr>
          </a:p>
          <a:p>
            <a:pPr marL="0" lvl="1"/>
            <a:endParaRPr lang="en-IN" sz="800" dirty="0">
              <a:solidFill>
                <a:schemeClr val="bg1"/>
              </a:solidFill>
              <a:latin typeface="Trebuchet MS" panose="020B0703020202090204" pitchFamily="34" charset="0"/>
              <a:cs typeface="Calibri" panose="020F0502020204030204" pitchFamily="34" charset="0"/>
            </a:endParaRPr>
          </a:p>
          <a:p>
            <a:pPr marL="0" lvl="1"/>
            <a:endParaRPr lang="en-IN" sz="800" dirty="0">
              <a:solidFill>
                <a:schemeClr val="bg1"/>
              </a:solidFill>
              <a:latin typeface="Trebuchet MS" panose="020B070302020209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1EE5CB2-C322-D563-DEC4-67DDE25DC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070" y="3717023"/>
            <a:ext cx="1206307" cy="1158798"/>
          </a:xfrm>
          <a:prstGeom prst="rect">
            <a:avLst/>
          </a:prstGeom>
        </p:spPr>
      </p:pic>
      <p:pic>
        <p:nvPicPr>
          <p:cNvPr id="32" name="Picture 2" descr="How Facial Recognition Systems Work? | by Shiv Vignesh | Analytics Vidhya |  Medium">
            <a:extLst>
              <a:ext uri="{FF2B5EF4-FFF2-40B4-BE49-F238E27FC236}">
                <a16:creationId xmlns:a16="http://schemas.microsoft.com/office/drawing/2014/main" id="{66ABEEC1-5F16-75BC-4867-906B6AB4A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810" y="3795821"/>
            <a:ext cx="1206665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IDEMIA MorphoWave - Arana Security">
            <a:extLst>
              <a:ext uri="{FF2B5EF4-FFF2-40B4-BE49-F238E27FC236}">
                <a16:creationId xmlns:a16="http://schemas.microsoft.com/office/drawing/2014/main" id="{6DAAE243-2F06-5663-18BD-105ABDE29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294" y="379582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A7CEC32-80FE-4A91-9825-3CAAA472D561}"/>
              </a:ext>
            </a:extLst>
          </p:cNvPr>
          <p:cNvGrpSpPr/>
          <p:nvPr/>
        </p:nvGrpSpPr>
        <p:grpSpPr>
          <a:xfrm>
            <a:off x="1738952" y="983472"/>
            <a:ext cx="5666595" cy="2596437"/>
            <a:chOff x="1738952" y="983473"/>
            <a:chExt cx="5666595" cy="288000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7715354-C8FD-2DE2-C8FB-E5BE6ED74E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38952" y="983473"/>
              <a:ext cx="148" cy="2880000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49A3DBC-8D42-DC18-B034-79CFFB8E7D6E}"/>
                </a:ext>
              </a:extLst>
            </p:cNvPr>
            <p:cNvCxnSpPr>
              <a:cxnSpLocks/>
            </p:cNvCxnSpPr>
            <p:nvPr/>
          </p:nvCxnSpPr>
          <p:spPr>
            <a:xfrm>
              <a:off x="4569304" y="983473"/>
              <a:ext cx="6039" cy="2880000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6376722-A871-7F28-1C75-AD175D163FDE}"/>
                </a:ext>
              </a:extLst>
            </p:cNvPr>
            <p:cNvCxnSpPr>
              <a:cxnSpLocks/>
            </p:cNvCxnSpPr>
            <p:nvPr/>
          </p:nvCxnSpPr>
          <p:spPr>
            <a:xfrm>
              <a:off x="3154202" y="983473"/>
              <a:ext cx="0" cy="2880000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E2E5F9F-525D-B613-ABE3-86EC54A8457A}"/>
                </a:ext>
              </a:extLst>
            </p:cNvPr>
            <p:cNvCxnSpPr>
              <a:cxnSpLocks/>
            </p:cNvCxnSpPr>
            <p:nvPr/>
          </p:nvCxnSpPr>
          <p:spPr>
            <a:xfrm>
              <a:off x="5990445" y="983473"/>
              <a:ext cx="0" cy="2880000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3E4A0CE-EE29-5287-94B7-E9E1AACA2FC2}"/>
                </a:ext>
              </a:extLst>
            </p:cNvPr>
            <p:cNvCxnSpPr>
              <a:cxnSpLocks/>
            </p:cNvCxnSpPr>
            <p:nvPr/>
          </p:nvCxnSpPr>
          <p:spPr>
            <a:xfrm>
              <a:off x="7405547" y="983473"/>
              <a:ext cx="0" cy="2880000"/>
            </a:xfrm>
            <a:prstGeom prst="line">
              <a:avLst/>
            </a:prstGeom>
            <a:ln w="6350"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740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36CC2DE-3AE3-C2D1-0E14-E48050EE21A2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AFF99C-990F-100E-5855-35B32E369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6126" y="1264492"/>
            <a:ext cx="4054024" cy="26145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E7C1DE-C43C-4F69-8371-6756B4938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ESG </a:t>
            </a:r>
            <a:r>
              <a:rPr lang="en-US" err="1"/>
              <a:t>FOcus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02AC99-9B8A-BBC9-F0E1-B97ADDD70735}"/>
              </a:ext>
            </a:extLst>
          </p:cNvPr>
          <p:cNvSpPr txBox="1"/>
          <p:nvPr/>
        </p:nvSpPr>
        <p:spPr>
          <a:xfrm>
            <a:off x="379012" y="1174902"/>
            <a:ext cx="1785767" cy="271103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914196">
              <a:defRPr sz="1200" b="1">
                <a:solidFill>
                  <a:schemeClr val="tx1"/>
                </a:solidFill>
                <a:latin typeface="Trebuchet MS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100"/>
              <a:t>Data Center MEP</a:t>
            </a:r>
            <a:endParaRPr lang="en-IN" sz="11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11CDBD-A909-40EE-BBF9-8206BF6B46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013" y="752184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BA56B9-391C-235C-66B9-A214BC346E50}"/>
              </a:ext>
            </a:extLst>
          </p:cNvPr>
          <p:cNvSpPr txBox="1"/>
          <p:nvPr/>
        </p:nvSpPr>
        <p:spPr>
          <a:xfrm>
            <a:off x="343776" y="1511775"/>
            <a:ext cx="182100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High efficiency for Equipment even at low utilization levels.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Selection of equipment with high energy saving parameters.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Right redundancy levels</a:t>
            </a:r>
            <a:endParaRPr lang="en-IN" sz="80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5D8B38-6A4A-BA05-EA20-D43795B3BDD3}"/>
              </a:ext>
            </a:extLst>
          </p:cNvPr>
          <p:cNvSpPr txBox="1"/>
          <p:nvPr/>
        </p:nvSpPr>
        <p:spPr>
          <a:xfrm>
            <a:off x="2671500" y="1511775"/>
            <a:ext cx="17880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ASHRAE Guidelines 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ISO 14001 Environmental Certification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Carbon abetment policy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Low PUE, WUE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7F5E8F1-0EEF-921F-A0CD-D8E3B40859F8}"/>
              </a:ext>
            </a:extLst>
          </p:cNvPr>
          <p:cNvSpPr txBox="1"/>
          <p:nvPr/>
        </p:nvSpPr>
        <p:spPr>
          <a:xfrm>
            <a:off x="2672683" y="1185547"/>
            <a:ext cx="1787965" cy="271103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219">
              <a:defRPr/>
            </a:pPr>
            <a:r>
              <a:rPr lang="en-US" sz="1100" b="1">
                <a:solidFill>
                  <a:schemeClr val="tx1"/>
                </a:solidFill>
                <a:latin typeface="Trebuchet MS"/>
              </a:rPr>
              <a:t>Sustainable Processes</a:t>
            </a:r>
            <a:endParaRPr lang="en-IN" sz="1100" b="1">
              <a:solidFill>
                <a:schemeClr val="tx1"/>
              </a:solidFill>
              <a:latin typeface="Trebuchet M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9DA179-6477-C67F-16D6-23BBAF3C90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5562" y="752184"/>
            <a:ext cx="360000" cy="360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81202DA-E9B1-12DC-E9FC-A50596EFF25A}"/>
              </a:ext>
            </a:extLst>
          </p:cNvPr>
          <p:cNvSpPr txBox="1"/>
          <p:nvPr/>
        </p:nvSpPr>
        <p:spPr>
          <a:xfrm>
            <a:off x="378779" y="2826280"/>
            <a:ext cx="1786232" cy="271103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rgbClr val="BED73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219">
              <a:defRPr/>
            </a:pPr>
            <a:r>
              <a:rPr lang="en-US" sz="1100" b="1">
                <a:solidFill>
                  <a:schemeClr val="tx1"/>
                </a:solidFill>
                <a:latin typeface="Trebuchet MS"/>
              </a:rPr>
              <a:t>Green Power Contracts</a:t>
            </a:r>
            <a:endParaRPr lang="en-IN" sz="1100" b="1">
              <a:solidFill>
                <a:schemeClr val="tx1"/>
              </a:solidFill>
              <a:latin typeface="Trebuchet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1C99E-6045-B1D8-B146-0428F6C6C9D9}"/>
              </a:ext>
            </a:extLst>
          </p:cNvPr>
          <p:cNvSpPr txBox="1"/>
          <p:nvPr/>
        </p:nvSpPr>
        <p:spPr>
          <a:xfrm>
            <a:off x="343776" y="3154475"/>
            <a:ext cx="1821004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Contracted </a:t>
            </a:r>
            <a:r>
              <a:rPr lang="en-US" sz="800">
                <a:solidFill>
                  <a:schemeClr val="bg1"/>
                </a:solidFill>
                <a:latin typeface="Trebuchet MS"/>
              </a:rPr>
              <a:t>231 MW Green power </a:t>
            </a: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via Power Purchase Agreements.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Additional nation-wide Green power for future projects.</a:t>
            </a:r>
            <a:r>
              <a:rPr lang="en-US" sz="800">
                <a:solidFill>
                  <a:prstClr val="white"/>
                </a:solidFill>
                <a:latin typeface="Trebuchet MS"/>
              </a:rPr>
              <a:t> ~500MW planned to meet long-term sustainability goals</a:t>
            </a:r>
          </a:p>
          <a:p>
            <a:pPr marL="95250" indent="-95250" defTabSz="914196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800">
                <a:solidFill>
                  <a:prstClr val="white"/>
                </a:solidFill>
                <a:latin typeface="Trebuchet MS"/>
              </a:rPr>
              <a:t>Up to 60% Green Power in Chennai</a:t>
            </a:r>
            <a:endParaRPr lang="en-US" sz="80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AA44A11-831A-9005-0379-EAA3CBCC3E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0792" y="2373549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647880-7658-E646-133B-DBDF562204B5}"/>
              </a:ext>
            </a:extLst>
          </p:cNvPr>
          <p:cNvSpPr txBox="1"/>
          <p:nvPr/>
        </p:nvSpPr>
        <p:spPr>
          <a:xfrm>
            <a:off x="2673865" y="2826280"/>
            <a:ext cx="1785600" cy="270000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rgbClr val="BED73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219">
              <a:defRPr/>
            </a:pPr>
            <a:r>
              <a:rPr lang="en-US" sz="1100" b="1">
                <a:solidFill>
                  <a:schemeClr val="tx1"/>
                </a:solidFill>
                <a:latin typeface="Trebuchet MS"/>
              </a:rPr>
              <a:t>Future Roadmap</a:t>
            </a:r>
            <a:endParaRPr lang="en-IN" sz="1100" b="1">
              <a:solidFill>
                <a:schemeClr val="tx1"/>
              </a:solidFill>
              <a:latin typeface="Trebuchet M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9BD71-4E7C-9A8A-3532-7127FAE6F78C}"/>
              </a:ext>
            </a:extLst>
          </p:cNvPr>
          <p:cNvSpPr txBox="1"/>
          <p:nvPr/>
        </p:nvSpPr>
        <p:spPr>
          <a:xfrm>
            <a:off x="2671500" y="3154475"/>
            <a:ext cx="1892779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indent="-95250" defTabSz="914219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To become RE100 (Carbon Neutral) by 2030. 29% GHG emission reduction by FY2025.</a:t>
            </a:r>
          </a:p>
          <a:p>
            <a:pPr marL="95250" indent="-95250" defTabSz="914219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Exploring options to secure up to highest RE penetration for Sify DCs, as permitted by regulation.</a:t>
            </a:r>
          </a:p>
          <a:p>
            <a:pPr marL="95250" lvl="1" indent="-95250" defTabSz="685783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800">
                <a:solidFill>
                  <a:prstClr val="white">
                    <a:lumMod val="85000"/>
                  </a:prstClr>
                </a:solidFill>
                <a:latin typeface="Trebuchet MS"/>
              </a:rPr>
              <a:t>Targeting high level of Renewable Energy penetration by year 2025.</a:t>
            </a:r>
          </a:p>
        </p:txBody>
      </p:sp>
      <p:pic>
        <p:nvPicPr>
          <p:cNvPr id="16" name="Graphic 15" descr="Road with solid fill">
            <a:extLst>
              <a:ext uri="{FF2B5EF4-FFF2-40B4-BE49-F238E27FC236}">
                <a16:creationId xmlns:a16="http://schemas.microsoft.com/office/drawing/2014/main" id="{528B9110-0A8C-C727-952E-8EDA23658D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51813" y="2373549"/>
            <a:ext cx="360000" cy="36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6A39B4C-AFE5-7C83-7E24-3DC23C9AD366}"/>
              </a:ext>
            </a:extLst>
          </p:cNvPr>
          <p:cNvSpPr txBox="1"/>
          <p:nvPr/>
        </p:nvSpPr>
        <p:spPr>
          <a:xfrm>
            <a:off x="324000" y="4395733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Driving sustainability from BASE BUILD - POD - PROCESS </a:t>
            </a:r>
          </a:p>
        </p:txBody>
      </p:sp>
    </p:spTree>
    <p:extLst>
      <p:ext uri="{BB962C8B-B14F-4D97-AF65-F5344CB8AC3E}">
        <p14:creationId xmlns:p14="http://schemas.microsoft.com/office/powerpoint/2010/main" val="87668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FA2EAFF-ECB0-368F-8816-7A2BBFB28EC4}"/>
              </a:ext>
            </a:extLst>
          </p:cNvPr>
          <p:cNvSpPr/>
          <p:nvPr/>
        </p:nvSpPr>
        <p:spPr>
          <a:xfrm>
            <a:off x="323850" y="987425"/>
            <a:ext cx="8496300" cy="3744913"/>
          </a:xfrm>
          <a:prstGeom prst="roundRect">
            <a:avLst>
              <a:gd name="adj" fmla="val 4314"/>
            </a:avLst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E03085-C680-A86F-24B1-D6D595E84248}"/>
              </a:ext>
            </a:extLst>
          </p:cNvPr>
          <p:cNvSpPr txBox="1"/>
          <p:nvPr/>
        </p:nvSpPr>
        <p:spPr>
          <a:xfrm>
            <a:off x="1274773" y="1200019"/>
            <a:ext cx="1161042" cy="1477328"/>
          </a:xfrm>
          <a:prstGeom prst="rect">
            <a:avLst/>
          </a:prstGeom>
          <a:noFill/>
          <a:ln w="6350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en-IN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3812F2C-03C4-CCE6-E355-2AA1E20B7928}"/>
              </a:ext>
            </a:extLst>
          </p:cNvPr>
          <p:cNvSpPr txBox="1"/>
          <p:nvPr/>
        </p:nvSpPr>
        <p:spPr>
          <a:xfrm>
            <a:off x="7495333" y="1200019"/>
            <a:ext cx="1161042" cy="1477328"/>
          </a:xfrm>
          <a:prstGeom prst="rect">
            <a:avLst/>
          </a:prstGeom>
          <a:noFill/>
          <a:ln w="6350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en-IN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16" name="Picture 2" descr="eGovernments Foundation">
            <a:extLst>
              <a:ext uri="{FF2B5EF4-FFF2-40B4-BE49-F238E27FC236}">
                <a16:creationId xmlns:a16="http://schemas.microsoft.com/office/drawing/2014/main" id="{5FB1BE3D-EFEC-E23A-4637-9089A4F48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368" y="1260535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FBFE85-E04B-43B8-AA36-B513ED692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COMPLIANCE AND CERTIFICATIONS</a:t>
            </a:r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FEE309-5B1B-4A0A-802D-B91883F13173}"/>
              </a:ext>
            </a:extLst>
          </p:cNvPr>
          <p:cNvSpPr txBox="1"/>
          <p:nvPr/>
        </p:nvSpPr>
        <p:spPr>
          <a:xfrm>
            <a:off x="2393667" y="2050406"/>
            <a:ext cx="1044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Rated 3: Concurrently Maintainable Site Infrastructure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869DF7-6666-4838-A3E8-550629472DF5}"/>
              </a:ext>
            </a:extLst>
          </p:cNvPr>
          <p:cNvSpPr txBox="1"/>
          <p:nvPr/>
        </p:nvSpPr>
        <p:spPr>
          <a:xfrm>
            <a:off x="348125" y="3787226"/>
            <a:ext cx="9436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PCI DSS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2CA045-F38F-4173-8C78-D91ABB70F17F}"/>
              </a:ext>
            </a:extLst>
          </p:cNvPr>
          <p:cNvSpPr txBox="1"/>
          <p:nvPr/>
        </p:nvSpPr>
        <p:spPr>
          <a:xfrm>
            <a:off x="3592731" y="2050406"/>
            <a:ext cx="1834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Data Center, Cloud &amp; </a:t>
            </a:r>
          </a:p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Managed Services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02E147-6919-4C62-B443-A34C0D874910}"/>
              </a:ext>
            </a:extLst>
          </p:cNvPr>
          <p:cNvSpPr txBox="1"/>
          <p:nvPr/>
        </p:nvSpPr>
        <p:spPr>
          <a:xfrm>
            <a:off x="4516520" y="3797590"/>
            <a:ext cx="1096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Environmental Management system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AC8FC6A-7F82-B7BD-2500-5A9F391B879C}"/>
              </a:ext>
            </a:extLst>
          </p:cNvPr>
          <p:cNvGrpSpPr/>
          <p:nvPr/>
        </p:nvGrpSpPr>
        <p:grpSpPr>
          <a:xfrm>
            <a:off x="1253608" y="2999314"/>
            <a:ext cx="857577" cy="997596"/>
            <a:chOff x="597202" y="2878547"/>
            <a:chExt cx="857577" cy="99759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A02630F-F28B-4282-831E-D2E166CDA967}"/>
                </a:ext>
              </a:extLst>
            </p:cNvPr>
            <p:cNvSpPr txBox="1"/>
            <p:nvPr/>
          </p:nvSpPr>
          <p:spPr>
            <a:xfrm>
              <a:off x="597202" y="3660699"/>
              <a:ext cx="85757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SOC 1 Type II</a:t>
              </a:r>
            </a:p>
          </p:txBody>
        </p:sp>
        <p:pic>
          <p:nvPicPr>
            <p:cNvPr id="17" name="Picture 16" descr="Graphical user interface, application&#10;&#10;Description automatically generated with medium confidence">
              <a:extLst>
                <a:ext uri="{FF2B5EF4-FFF2-40B4-BE49-F238E27FC236}">
                  <a16:creationId xmlns:a16="http://schemas.microsoft.com/office/drawing/2014/main" id="{EFA08639-DC99-45AA-8718-8FD6B41356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5990" y="2878547"/>
              <a:ext cx="720000" cy="730888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9490B24-9D4B-B2EA-3275-6CA2E9C636D9}"/>
              </a:ext>
            </a:extLst>
          </p:cNvPr>
          <p:cNvGrpSpPr/>
          <p:nvPr/>
        </p:nvGrpSpPr>
        <p:grpSpPr>
          <a:xfrm>
            <a:off x="2083616" y="2999314"/>
            <a:ext cx="852776" cy="997596"/>
            <a:chOff x="1558981" y="2878547"/>
            <a:chExt cx="852776" cy="99759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5C7D6AF-1464-4DFC-9C4F-0D23882298C4}"/>
                </a:ext>
              </a:extLst>
            </p:cNvPr>
            <p:cNvSpPr txBox="1"/>
            <p:nvPr/>
          </p:nvSpPr>
          <p:spPr>
            <a:xfrm>
              <a:off x="1558981" y="3660699"/>
              <a:ext cx="8527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SOC 2 Type II</a:t>
              </a:r>
            </a:p>
          </p:txBody>
        </p:sp>
        <p:pic>
          <p:nvPicPr>
            <p:cNvPr id="19" name="Picture 18" descr="A picture containing application&#10;&#10;Description automatically generated">
              <a:extLst>
                <a:ext uri="{FF2B5EF4-FFF2-40B4-BE49-F238E27FC236}">
                  <a16:creationId xmlns:a16="http://schemas.microsoft.com/office/drawing/2014/main" id="{540F91BD-BF8D-473C-A507-C3B3A44B1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5369" y="2878547"/>
              <a:ext cx="720000" cy="720000"/>
            </a:xfrm>
            <a:prstGeom prst="rect">
              <a:avLst/>
            </a:prstGeom>
          </p:spPr>
        </p:pic>
      </p:grp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AF3B938C-EF71-4C87-A528-041731EAD9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1599" y="1296535"/>
            <a:ext cx="647091" cy="720000"/>
          </a:xfrm>
          <a:prstGeom prst="rect">
            <a:avLst/>
          </a:prstGeom>
        </p:spPr>
      </p:pic>
      <p:pic>
        <p:nvPicPr>
          <p:cNvPr id="23" name="Picture 22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13F09AB1-C6C9-4532-8930-B163AC2FC6D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466" y="1296535"/>
            <a:ext cx="1842797" cy="720000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83AE48F8-ACE5-4171-A1B4-69E33A6791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985" y="2999313"/>
            <a:ext cx="790730" cy="720000"/>
          </a:xfrm>
          <a:prstGeom prst="rect">
            <a:avLst/>
          </a:prstGeom>
        </p:spPr>
      </p:pic>
      <p:pic>
        <p:nvPicPr>
          <p:cNvPr id="29" name="Picture 28" descr="Diagram&#10;&#10;Description automatically generated">
            <a:extLst>
              <a:ext uri="{FF2B5EF4-FFF2-40B4-BE49-F238E27FC236}">
                <a16:creationId xmlns:a16="http://schemas.microsoft.com/office/drawing/2014/main" id="{78D44E3D-4691-4D83-AAAF-8D50460FC5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68" y="2999313"/>
            <a:ext cx="805713" cy="720000"/>
          </a:xfrm>
          <a:prstGeom prst="rect">
            <a:avLst/>
          </a:prstGeom>
        </p:spPr>
      </p:pic>
      <p:pic>
        <p:nvPicPr>
          <p:cNvPr id="31" name="Picture 30" descr="A picture containing text, wheel, gear&#10;&#10;Description automatically generated">
            <a:extLst>
              <a:ext uri="{FF2B5EF4-FFF2-40B4-BE49-F238E27FC236}">
                <a16:creationId xmlns:a16="http://schemas.microsoft.com/office/drawing/2014/main" id="{8F6AB371-D34A-4908-915F-22598DC77BB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699" y="1296535"/>
            <a:ext cx="720000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9122FC-290B-F761-10C1-53C4A539DDB0}"/>
              </a:ext>
            </a:extLst>
          </p:cNvPr>
          <p:cNvSpPr txBox="1"/>
          <p:nvPr/>
        </p:nvSpPr>
        <p:spPr>
          <a:xfrm>
            <a:off x="6436429" y="2050406"/>
            <a:ext cx="101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Telecom Data Center &amp; Managed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B8D5FF-0C13-1BDD-D3E7-933CD6AA12F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6464" y="1296535"/>
            <a:ext cx="732987" cy="72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6508491-2D95-113A-677E-826FAF736448}"/>
              </a:ext>
            </a:extLst>
          </p:cNvPr>
          <p:cNvSpPr txBox="1"/>
          <p:nvPr/>
        </p:nvSpPr>
        <p:spPr>
          <a:xfrm>
            <a:off x="5573860" y="2050406"/>
            <a:ext cx="8625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</a:t>
            </a: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 Service Management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C1ACD81-D41E-8617-1F8D-DD9E582F35C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7565" y="1419916"/>
            <a:ext cx="955459" cy="4732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C2C76D-C411-99FE-B758-A5494E573CD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457" y="2938230"/>
            <a:ext cx="440471" cy="720000"/>
          </a:xfrm>
          <a:prstGeom prst="rect">
            <a:avLst/>
          </a:prstGeom>
        </p:spPr>
      </p:pic>
      <p:pic>
        <p:nvPicPr>
          <p:cNvPr id="30" name="Picture 2" descr="Image result for Cisco service provider partner of the year 2017">
            <a:extLst>
              <a:ext uri="{FF2B5EF4-FFF2-40B4-BE49-F238E27FC236}">
                <a16:creationId xmlns:a16="http://schemas.microsoft.com/office/drawing/2014/main" id="{2F4206FA-7465-FE87-44FC-D9FCAD6F5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742" y="2933245"/>
            <a:ext cx="642116" cy="70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F3A1B435-9EBA-D6ED-772D-F26D5DD8073F}"/>
              </a:ext>
            </a:extLst>
          </p:cNvPr>
          <p:cNvGrpSpPr/>
          <p:nvPr/>
        </p:nvGrpSpPr>
        <p:grpSpPr>
          <a:xfrm>
            <a:off x="6843553" y="2948082"/>
            <a:ext cx="1202621" cy="691062"/>
            <a:chOff x="3546100" y="4468830"/>
            <a:chExt cx="853036" cy="475040"/>
          </a:xfrm>
        </p:grpSpPr>
        <p:pic>
          <p:nvPicPr>
            <p:cNvPr id="1025" name="Picture 8" descr="Image result for microsoft hosting partner logo">
              <a:extLst>
                <a:ext uri="{FF2B5EF4-FFF2-40B4-BE49-F238E27FC236}">
                  <a16:creationId xmlns:a16="http://schemas.microsoft.com/office/drawing/2014/main" id="{76089BA5-25BE-734E-35D7-E52F207E37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908" b="23173"/>
            <a:stretch/>
          </p:blipFill>
          <p:spPr bwMode="auto">
            <a:xfrm>
              <a:off x="3546102" y="4468830"/>
              <a:ext cx="853034" cy="239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7" name="Rectangle 1026">
              <a:extLst>
                <a:ext uri="{FF2B5EF4-FFF2-40B4-BE49-F238E27FC236}">
                  <a16:creationId xmlns:a16="http://schemas.microsoft.com/office/drawing/2014/main" id="{63652CC7-27F4-323E-0DB0-72E8EC4935B0}"/>
                </a:ext>
              </a:extLst>
            </p:cNvPr>
            <p:cNvSpPr>
              <a:spLocks/>
            </p:cNvSpPr>
            <p:nvPr/>
          </p:nvSpPr>
          <p:spPr>
            <a:xfrm>
              <a:off x="3546100" y="4688741"/>
              <a:ext cx="853035" cy="2551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Hosting Partner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AA2C1070-39FA-7048-7AC5-12FFA69E7C37}"/>
              </a:ext>
            </a:extLst>
          </p:cNvPr>
          <p:cNvSpPr txBox="1"/>
          <p:nvPr/>
        </p:nvSpPr>
        <p:spPr>
          <a:xfrm>
            <a:off x="1306648" y="2050406"/>
            <a:ext cx="1097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800">
                <a:solidFill>
                  <a:prstClr val="white"/>
                </a:solidFill>
                <a:latin typeface="Trebuchet MS"/>
              </a:rPr>
              <a:t>India’s 1</a:t>
            </a:r>
            <a:r>
              <a:rPr lang="en-US" sz="800" baseline="30000">
                <a:solidFill>
                  <a:prstClr val="white"/>
                </a:solidFill>
                <a:latin typeface="Trebuchet MS"/>
              </a:rPr>
              <a:t>st</a:t>
            </a:r>
            <a:r>
              <a:rPr lang="en-US" sz="800">
                <a:solidFill>
                  <a:prstClr val="white"/>
                </a:solidFill>
                <a:latin typeface="Trebuchet MS"/>
              </a:rPr>
              <a:t> Nvidia DGX Ready</a:t>
            </a:r>
            <a:endParaRPr lang="en-IN" sz="80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8BC945-011E-F2C6-293B-3440F9C47187}"/>
              </a:ext>
            </a:extLst>
          </p:cNvPr>
          <p:cNvSpPr txBox="1"/>
          <p:nvPr/>
        </p:nvSpPr>
        <p:spPr>
          <a:xfrm>
            <a:off x="441368" y="2050406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MEITY Cloud Empanelled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33041A9-5405-0668-8FE2-EC0A0BB0E701}"/>
              </a:ext>
            </a:extLst>
          </p:cNvPr>
          <p:cNvSpPr txBox="1"/>
          <p:nvPr/>
        </p:nvSpPr>
        <p:spPr>
          <a:xfrm>
            <a:off x="5390673" y="3781466"/>
            <a:ext cx="736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Green Building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612C047-8534-478B-A285-26641B5DF1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" t="846" r="921" b="82"/>
          <a:stretch/>
        </p:blipFill>
        <p:spPr>
          <a:xfrm>
            <a:off x="6083914" y="3781466"/>
            <a:ext cx="594638" cy="38418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C550822-D89C-A3F5-3BE6-5547A089A528}"/>
              </a:ext>
            </a:extLst>
          </p:cNvPr>
          <p:cNvSpPr txBox="1"/>
          <p:nvPr/>
        </p:nvSpPr>
        <p:spPr>
          <a:xfrm>
            <a:off x="6760226" y="3722049"/>
            <a:ext cx="2158401" cy="6309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Certified In </a:t>
            </a: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Hosting Services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Certified In </a:t>
            </a: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Cloud Services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Certified In </a:t>
            </a: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 HANA Operations Services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Certified In </a:t>
            </a: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Application Management Services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B978266-A603-D2E1-973F-44FCB9E39312}"/>
              </a:ext>
            </a:extLst>
          </p:cNvPr>
          <p:cNvGrpSpPr/>
          <p:nvPr/>
        </p:nvGrpSpPr>
        <p:grpSpPr>
          <a:xfrm>
            <a:off x="2727922" y="2999314"/>
            <a:ext cx="1096625" cy="1490039"/>
            <a:chOff x="2400798" y="2878547"/>
            <a:chExt cx="1096625" cy="149003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24E47F8-5F69-4BD9-8414-DD039E48058B}"/>
                </a:ext>
              </a:extLst>
            </p:cNvPr>
            <p:cNvSpPr txBox="1"/>
            <p:nvPr/>
          </p:nvSpPr>
          <p:spPr>
            <a:xfrm>
              <a:off x="2400798" y="3660700"/>
              <a:ext cx="1096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World’s international standard for occupational health and safety</a:t>
              </a:r>
            </a:p>
          </p:txBody>
        </p:sp>
        <p:pic>
          <p:nvPicPr>
            <p:cNvPr id="1032" name="Picture 8" descr="ISO 45001 OHSAS - ISO 45001 Standard in KSA">
              <a:extLst>
                <a:ext uri="{FF2B5EF4-FFF2-40B4-BE49-F238E27FC236}">
                  <a16:creationId xmlns:a16="http://schemas.microsoft.com/office/drawing/2014/main" id="{7EA53366-7BDD-6B41-32BE-7920CE6943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396" y="2878547"/>
              <a:ext cx="820689" cy="752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7666746-704B-1B18-F396-E4FD74E59027}"/>
              </a:ext>
            </a:extLst>
          </p:cNvPr>
          <p:cNvGrpSpPr/>
          <p:nvPr/>
        </p:nvGrpSpPr>
        <p:grpSpPr>
          <a:xfrm>
            <a:off x="3704302" y="2999314"/>
            <a:ext cx="988193" cy="1366927"/>
            <a:chOff x="3597234" y="2878547"/>
            <a:chExt cx="988193" cy="136692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D9E0173-5A29-0BAC-AF07-7D70FA5292CB}"/>
                </a:ext>
              </a:extLst>
            </p:cNvPr>
            <p:cNvSpPr txBox="1"/>
            <p:nvPr/>
          </p:nvSpPr>
          <p:spPr>
            <a:xfrm>
              <a:off x="3597234" y="3660699"/>
              <a:ext cx="9881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Business Continuity Management System</a:t>
              </a:r>
            </a:p>
          </p:txBody>
        </p:sp>
        <p:pic>
          <p:nvPicPr>
            <p:cNvPr id="1036" name="Picture 12" descr="ISO 9001 Compliance Definition | Arena">
              <a:extLst>
                <a:ext uri="{FF2B5EF4-FFF2-40B4-BE49-F238E27FC236}">
                  <a16:creationId xmlns:a16="http://schemas.microsoft.com/office/drawing/2014/main" id="{26A1B625-8D8B-3E39-D76F-F422325CD8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1330" y="2878547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A1750A9-853F-09DE-9A46-14BF369E883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5631" y="1419916"/>
            <a:ext cx="955459" cy="47323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BC1DCDA-4E04-2DC9-E778-5155CADEA25C}"/>
              </a:ext>
            </a:extLst>
          </p:cNvPr>
          <p:cNvSpPr txBox="1"/>
          <p:nvPr/>
        </p:nvSpPr>
        <p:spPr>
          <a:xfrm>
            <a:off x="7482839" y="2050406"/>
            <a:ext cx="116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India’s 1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Nvidia DGX Ready </a:t>
            </a:r>
            <a:r>
              <a:rPr lang="en-US" sz="800">
                <a:solidFill>
                  <a:prstClr val="white"/>
                </a:solidFill>
                <a:latin typeface="Trebuchet MS"/>
              </a:rPr>
              <a:t>Liquid Cooled 130/KW/rack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DC since 2024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98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93979A-9238-C76D-CDFF-CBC50B8F9E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3850" y="3929322"/>
            <a:ext cx="8496300" cy="1106806"/>
          </a:xfrm>
        </p:spPr>
        <p:txBody>
          <a:bodyPr/>
          <a:lstStyle/>
          <a:p>
            <a:r>
              <a:rPr lang="en-US" dirty="0"/>
              <a:t>AI-readiness</a:t>
            </a:r>
          </a:p>
        </p:txBody>
      </p:sp>
    </p:spTree>
    <p:extLst>
      <p:ext uri="{BB962C8B-B14F-4D97-AF65-F5344CB8AC3E}">
        <p14:creationId xmlns:p14="http://schemas.microsoft.com/office/powerpoint/2010/main" val="235570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A915C0D-7FB1-04A2-4A7F-326E89C24DA7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542002-B7CB-5B44-CFD2-B3DAF04AC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Autofit/>
          </a:bodyPr>
          <a:lstStyle/>
          <a:p>
            <a:r>
              <a:rPr lang="en-US" dirty="0"/>
              <a:t>Data Center AI-Readiness 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DED0A3C-30B7-6C29-0872-E9885173D298}"/>
              </a:ext>
            </a:extLst>
          </p:cNvPr>
          <p:cNvSpPr/>
          <p:nvPr/>
        </p:nvSpPr>
        <p:spPr>
          <a:xfrm>
            <a:off x="5070364" y="1011094"/>
            <a:ext cx="3746156" cy="707932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Scalable and robust power infrastructure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Tolerant to dynamic load variations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Redundant distribution systems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C1E5AF-F4B1-9FED-6273-05C74D3E6B65}"/>
              </a:ext>
            </a:extLst>
          </p:cNvPr>
          <p:cNvSpPr/>
          <p:nvPr/>
        </p:nvSpPr>
        <p:spPr>
          <a:xfrm>
            <a:off x="5070364" y="1842565"/>
            <a:ext cx="3746156" cy="707932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Support multiple water temperature scenarios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Support different cooling methodologies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DE7AF27-0989-8F36-50C0-F9CF0D85EF7D}"/>
              </a:ext>
            </a:extLst>
          </p:cNvPr>
          <p:cNvSpPr/>
          <p:nvPr/>
        </p:nvSpPr>
        <p:spPr>
          <a:xfrm>
            <a:off x="5070364" y="2674036"/>
            <a:ext cx="3746156" cy="707932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High-capacity fiber and copper network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Multiple paths, dual meet-me-rooms, and distribution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E57307F8-CCE5-EA04-078E-06D111850A7A}"/>
              </a:ext>
            </a:extLst>
          </p:cNvPr>
          <p:cNvSpPr/>
          <p:nvPr/>
        </p:nvSpPr>
        <p:spPr>
          <a:xfrm>
            <a:off x="5070364" y="3505506"/>
            <a:ext cx="3746156" cy="707932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Purpose-built data center buildings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Trebuchet MS" panose="020B0703020202090204" pitchFamily="34" charset="0"/>
              </a:rPr>
              <a:t>Structural design to meet local codes and seismic rating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ED1C987-E2CE-CFE6-9641-A2ACD9A2EB62}"/>
              </a:ext>
            </a:extLst>
          </p:cNvPr>
          <p:cNvGrpSpPr/>
          <p:nvPr/>
        </p:nvGrpSpPr>
        <p:grpSpPr>
          <a:xfrm>
            <a:off x="424901" y="1113219"/>
            <a:ext cx="3746155" cy="3040367"/>
            <a:chOff x="424901" y="1113217"/>
            <a:chExt cx="4315622" cy="350254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6744C7E-FBF1-C6E9-175C-C23CD7000592}"/>
                </a:ext>
              </a:extLst>
            </p:cNvPr>
            <p:cNvSpPr>
              <a:spLocks/>
            </p:cNvSpPr>
            <p:nvPr/>
          </p:nvSpPr>
          <p:spPr>
            <a:xfrm>
              <a:off x="972389" y="1416605"/>
              <a:ext cx="2899073" cy="2899073"/>
            </a:xfrm>
            <a:prstGeom prst="ellipse">
              <a:avLst/>
            </a:prstGeom>
            <a:solidFill>
              <a:srgbClr val="BED730">
                <a:alpha val="9804"/>
              </a:srgbClr>
            </a:solidFill>
            <a:ln w="2857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Trebuchet MS" panose="020B070302020209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E6BD24E-6956-9ECB-E93F-1674C97668ED}"/>
                </a:ext>
              </a:extLst>
            </p:cNvPr>
            <p:cNvSpPr/>
            <p:nvPr/>
          </p:nvSpPr>
          <p:spPr>
            <a:xfrm>
              <a:off x="424901" y="2135270"/>
              <a:ext cx="1195975" cy="1195975"/>
            </a:xfrm>
            <a:prstGeom prst="ellipse">
              <a:avLst/>
            </a:prstGeom>
            <a:solidFill>
              <a:srgbClr val="BED73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Chip Images - Free Download on Freepik">
              <a:extLst>
                <a:ext uri="{FF2B5EF4-FFF2-40B4-BE49-F238E27FC236}">
                  <a16:creationId xmlns:a16="http://schemas.microsoft.com/office/drawing/2014/main" id="{63F1CBDD-21A9-76FE-2DB6-C215B9D275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1" t="22493" r="19317" b="23070"/>
            <a:stretch/>
          </p:blipFill>
          <p:spPr bwMode="auto">
            <a:xfrm>
              <a:off x="644636" y="2400063"/>
              <a:ext cx="685235" cy="62324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8F1856-E809-499E-493E-570E63816BAC}"/>
                </a:ext>
              </a:extLst>
            </p:cNvPr>
            <p:cNvSpPr txBox="1"/>
            <p:nvPr/>
          </p:nvSpPr>
          <p:spPr>
            <a:xfrm>
              <a:off x="2678923" y="4315678"/>
              <a:ext cx="103746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>
                  <a:solidFill>
                    <a:srgbClr val="BED730"/>
                  </a:solidFill>
                  <a:latin typeface="Trebuchet MS" panose="020B0703020202090204" pitchFamily="34" charset="0"/>
                </a:rPr>
                <a:t>Server Hall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17E0E0E-68DA-8152-93FF-E9025C06A205}"/>
                </a:ext>
              </a:extLst>
            </p:cNvPr>
            <p:cNvSpPr txBox="1"/>
            <p:nvPr/>
          </p:nvSpPr>
          <p:spPr>
            <a:xfrm>
              <a:off x="3880360" y="3638991"/>
              <a:ext cx="83388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>
                  <a:solidFill>
                    <a:srgbClr val="BED730"/>
                  </a:solidFill>
                  <a:latin typeface="Trebuchet MS" panose="020B0703020202090204" pitchFamily="34" charset="0"/>
                </a:rPr>
                <a:t>Network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E099EA-8545-6387-B08F-2CAFB1C14D2A}"/>
                </a:ext>
              </a:extLst>
            </p:cNvPr>
            <p:cNvSpPr txBox="1"/>
            <p:nvPr/>
          </p:nvSpPr>
          <p:spPr>
            <a:xfrm>
              <a:off x="3983585" y="2112444"/>
              <a:ext cx="75693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>
                  <a:solidFill>
                    <a:srgbClr val="BED730"/>
                  </a:solidFill>
                  <a:latin typeface="Trebuchet MS" panose="020B0703020202090204" pitchFamily="34" charset="0"/>
                </a:rPr>
                <a:t>Cooling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1F57D17-3814-4C55-66BD-D868F105BF91}"/>
                </a:ext>
              </a:extLst>
            </p:cNvPr>
            <p:cNvSpPr txBox="1"/>
            <p:nvPr/>
          </p:nvSpPr>
          <p:spPr>
            <a:xfrm>
              <a:off x="2741433" y="1113217"/>
              <a:ext cx="65582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>
                  <a:solidFill>
                    <a:srgbClr val="BED730"/>
                  </a:solidFill>
                  <a:latin typeface="Trebuchet MS" panose="020B0703020202090204" pitchFamily="34" charset="0"/>
                </a:rPr>
                <a:t>Power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3F8C0E4-C2C3-9210-C06C-A8FDD1C5CF10}"/>
                </a:ext>
              </a:extLst>
            </p:cNvPr>
            <p:cNvSpPr/>
            <p:nvPr/>
          </p:nvSpPr>
          <p:spPr>
            <a:xfrm>
              <a:off x="2129268" y="1164477"/>
              <a:ext cx="585314" cy="585314"/>
            </a:xfrm>
            <a:prstGeom prst="ellipse">
              <a:avLst/>
            </a:prstGeom>
            <a:solidFill>
              <a:schemeClr val="bg1"/>
            </a:solidFill>
            <a:ln w="9525"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45A8029-8047-BAA5-4252-395B11B0B1C2}"/>
                </a:ext>
              </a:extLst>
            </p:cNvPr>
            <p:cNvSpPr/>
            <p:nvPr/>
          </p:nvSpPr>
          <p:spPr>
            <a:xfrm>
              <a:off x="2129268" y="3984677"/>
              <a:ext cx="585314" cy="585314"/>
            </a:xfrm>
            <a:prstGeom prst="ellipse">
              <a:avLst/>
            </a:prstGeom>
            <a:solidFill>
              <a:schemeClr val="bg1"/>
            </a:solidFill>
            <a:ln w="9525"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01E8842-AA53-9601-9C01-1CD908093EC0}"/>
                </a:ext>
              </a:extLst>
            </p:cNvPr>
            <p:cNvSpPr/>
            <p:nvPr/>
          </p:nvSpPr>
          <p:spPr>
            <a:xfrm>
              <a:off x="3284597" y="3430282"/>
              <a:ext cx="585314" cy="585314"/>
            </a:xfrm>
            <a:prstGeom prst="ellipse">
              <a:avLst/>
            </a:prstGeom>
            <a:solidFill>
              <a:schemeClr val="bg1"/>
            </a:solidFill>
            <a:ln w="9525"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6B14B03-48E5-25E0-E806-A1F7F6E0A75C}"/>
                </a:ext>
              </a:extLst>
            </p:cNvPr>
            <p:cNvSpPr/>
            <p:nvPr/>
          </p:nvSpPr>
          <p:spPr>
            <a:xfrm>
              <a:off x="3398271" y="1944926"/>
              <a:ext cx="585314" cy="585314"/>
            </a:xfrm>
            <a:prstGeom prst="ellipse">
              <a:avLst/>
            </a:prstGeom>
            <a:solidFill>
              <a:schemeClr val="bg1"/>
            </a:solidFill>
            <a:ln w="9525"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64CA3E82-5731-B36B-CD3F-18700D639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0360" y="2053832"/>
              <a:ext cx="360000" cy="360000"/>
            </a:xfrm>
            <a:prstGeom prst="rect">
              <a:avLst/>
            </a:prstGeom>
          </p:spPr>
        </p:pic>
        <p:pic>
          <p:nvPicPr>
            <p:cNvPr id="18" name="Picture 17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547A049-9147-21F2-769C-0B3114091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7254" y="3526409"/>
              <a:ext cx="360000" cy="360000"/>
            </a:xfrm>
            <a:prstGeom prst="rect">
              <a:avLst/>
            </a:prstGeom>
          </p:spPr>
        </p:pic>
        <p:pic>
          <p:nvPicPr>
            <p:cNvPr id="20" name="Picture 19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638FC66-24E4-73D0-379F-C1CEDB488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25" y="1269828"/>
              <a:ext cx="360000" cy="360000"/>
            </a:xfrm>
            <a:prstGeom prst="rect">
              <a:avLst/>
            </a:prstGeom>
          </p:spPr>
        </p:pic>
        <p:pic>
          <p:nvPicPr>
            <p:cNvPr id="22" name="Picture 21" descr="A black and white image of a computer&#10;&#10;Description automatically generated">
              <a:extLst>
                <a:ext uri="{FF2B5EF4-FFF2-40B4-BE49-F238E27FC236}">
                  <a16:creationId xmlns:a16="http://schemas.microsoft.com/office/drawing/2014/main" id="{B9E76332-90BF-0EF7-CBAA-0D581D55E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3994" y="4105563"/>
              <a:ext cx="360000" cy="3600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E1F1BD-6B5A-E442-BD14-E0F5D87EB7A9}"/>
              </a:ext>
            </a:extLst>
          </p:cNvPr>
          <p:cNvSpPr txBox="1"/>
          <p:nvPr/>
        </p:nvSpPr>
        <p:spPr>
          <a:xfrm>
            <a:off x="324000" y="4416819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Designed and built to accelerate your AI Adoption  </a:t>
            </a:r>
          </a:p>
        </p:txBody>
      </p:sp>
    </p:spTree>
    <p:extLst>
      <p:ext uri="{BB962C8B-B14F-4D97-AF65-F5344CB8AC3E}">
        <p14:creationId xmlns:p14="http://schemas.microsoft.com/office/powerpoint/2010/main" val="16998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5264EBC-4553-5BAA-CB66-869EB84D6E45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36F4625-8B43-26AF-EEB1-373A2E8FA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Autofit/>
          </a:bodyPr>
          <a:lstStyle/>
          <a:p>
            <a:r>
              <a:rPr lang="en-US" dirty="0"/>
              <a:t>AI-Enabled Data Centers: Power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C0296DF-723E-2F51-CCC5-3EC262638E06}"/>
              </a:ext>
            </a:extLst>
          </p:cNvPr>
          <p:cNvCxnSpPr>
            <a:cxnSpLocks/>
          </p:cNvCxnSpPr>
          <p:nvPr/>
        </p:nvCxnSpPr>
        <p:spPr>
          <a:xfrm flipV="1">
            <a:off x="490855" y="1224839"/>
            <a:ext cx="7408785" cy="0"/>
          </a:xfrm>
          <a:prstGeom prst="straightConnector1">
            <a:avLst/>
          </a:prstGeom>
          <a:ln w="38100">
            <a:solidFill>
              <a:schemeClr val="accent3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F1F5BF0-320A-CABB-BD99-9CAA2651F6D7}"/>
              </a:ext>
            </a:extLst>
          </p:cNvPr>
          <p:cNvSpPr/>
          <p:nvPr/>
        </p:nvSpPr>
        <p:spPr>
          <a:xfrm>
            <a:off x="657860" y="1010495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Sub Station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96A55-2F59-DF46-CB6B-5B0CED29397D}"/>
              </a:ext>
            </a:extLst>
          </p:cNvPr>
          <p:cNvSpPr/>
          <p:nvPr/>
        </p:nvSpPr>
        <p:spPr>
          <a:xfrm>
            <a:off x="1604121" y="1010494"/>
            <a:ext cx="842700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Transformer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4688A0-1BDB-2C3A-79F3-B22BA74D9F7A}"/>
              </a:ext>
            </a:extLst>
          </p:cNvPr>
          <p:cNvSpPr/>
          <p:nvPr/>
        </p:nvSpPr>
        <p:spPr>
          <a:xfrm>
            <a:off x="2728799" y="1010494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Switch Gears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D3DDB8-F0D3-C8E6-859D-7955F95AF428}"/>
              </a:ext>
            </a:extLst>
          </p:cNvPr>
          <p:cNvSpPr/>
          <p:nvPr/>
        </p:nvSpPr>
        <p:spPr>
          <a:xfrm>
            <a:off x="3764268" y="1010494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UPS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F6F785-B429-9C1F-F50D-19F9510B1503}"/>
              </a:ext>
            </a:extLst>
          </p:cNvPr>
          <p:cNvSpPr/>
          <p:nvPr/>
        </p:nvSpPr>
        <p:spPr>
          <a:xfrm>
            <a:off x="4799738" y="1010494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Power Distribution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37547D-2EB5-F612-F34D-326FBFB95882}"/>
              </a:ext>
            </a:extLst>
          </p:cNvPr>
          <p:cNvSpPr/>
          <p:nvPr/>
        </p:nvSpPr>
        <p:spPr>
          <a:xfrm>
            <a:off x="5835208" y="1010494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Busway/ PDU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DD48C2-4639-8E84-1F2D-FA7B0DEDE3F0}"/>
              </a:ext>
            </a:extLst>
          </p:cNvPr>
          <p:cNvSpPr/>
          <p:nvPr/>
        </p:nvSpPr>
        <p:spPr>
          <a:xfrm>
            <a:off x="6870679" y="999523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Rack PDU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E4075B-AEB2-B2CC-158B-8346688D2053}"/>
              </a:ext>
            </a:extLst>
          </p:cNvPr>
          <p:cNvSpPr/>
          <p:nvPr/>
        </p:nvSpPr>
        <p:spPr>
          <a:xfrm>
            <a:off x="1908238" y="1948533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Diesel Generator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09F6CF-8AD3-222A-344E-25B218E0F9F9}"/>
              </a:ext>
            </a:extLst>
          </p:cNvPr>
          <p:cNvSpPr/>
          <p:nvPr/>
        </p:nvSpPr>
        <p:spPr>
          <a:xfrm>
            <a:off x="2773706" y="1948532"/>
            <a:ext cx="646933" cy="452338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>
                <a:solidFill>
                  <a:schemeClr val="tx1"/>
                </a:solidFill>
                <a:latin typeface="Trebuchet MS" panose="020B0703020202090204" pitchFamily="34" charset="0"/>
              </a:rPr>
              <a:t>Battery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730176-DD8A-1A9B-6DD8-5B3E985C38F3}"/>
              </a:ext>
            </a:extLst>
          </p:cNvPr>
          <p:cNvSpPr/>
          <p:nvPr/>
        </p:nvSpPr>
        <p:spPr>
          <a:xfrm>
            <a:off x="1689702" y="1841340"/>
            <a:ext cx="1949472" cy="720122"/>
          </a:xfrm>
          <a:prstGeom prst="rect">
            <a:avLst/>
          </a:prstGeom>
          <a:noFill/>
          <a:ln w="9525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Trebuchet MS" panose="020B070302020209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357CF2-1FDC-06D6-8457-79728AD1AB04}"/>
              </a:ext>
            </a:extLst>
          </p:cNvPr>
          <p:cNvSpPr/>
          <p:nvPr/>
        </p:nvSpPr>
        <p:spPr>
          <a:xfrm>
            <a:off x="490855" y="781359"/>
            <a:ext cx="8190583" cy="910609"/>
          </a:xfrm>
          <a:prstGeom prst="rect">
            <a:avLst/>
          </a:prstGeom>
          <a:noFill/>
          <a:ln w="635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Trebuchet MS" panose="020B0703020202090204" pitchFamily="34" charset="0"/>
            </a:endParaRPr>
          </a:p>
        </p:txBody>
      </p:sp>
      <p:pic>
        <p:nvPicPr>
          <p:cNvPr id="1028" name="Picture 4" descr="Chip Images - Free Download on Freepik">
            <a:extLst>
              <a:ext uri="{FF2B5EF4-FFF2-40B4-BE49-F238E27FC236}">
                <a16:creationId xmlns:a16="http://schemas.microsoft.com/office/drawing/2014/main" id="{27FDBEF6-9969-42A4-7408-0F39F3A4BB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1" t="22493" r="19317" b="23070"/>
          <a:stretch/>
        </p:blipFill>
        <p:spPr bwMode="auto">
          <a:xfrm>
            <a:off x="7899640" y="986845"/>
            <a:ext cx="480166" cy="4979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0757C7C-6ACB-0F46-9D40-7B1FDC7E82B4}"/>
              </a:ext>
            </a:extLst>
          </p:cNvPr>
          <p:cNvCxnSpPr>
            <a:cxnSpLocks/>
          </p:cNvCxnSpPr>
          <p:nvPr/>
        </p:nvCxnSpPr>
        <p:spPr>
          <a:xfrm flipV="1">
            <a:off x="2231704" y="1680996"/>
            <a:ext cx="0" cy="25656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A3166B6-7003-293F-3E24-E75C3C276D5E}"/>
              </a:ext>
            </a:extLst>
          </p:cNvPr>
          <p:cNvCxnSpPr>
            <a:cxnSpLocks/>
          </p:cNvCxnSpPr>
          <p:nvPr/>
        </p:nvCxnSpPr>
        <p:spPr>
          <a:xfrm flipV="1">
            <a:off x="3107373" y="1680996"/>
            <a:ext cx="0" cy="25656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1F45B0C-0A95-C3C2-D758-0B001840E37A}"/>
              </a:ext>
            </a:extLst>
          </p:cNvPr>
          <p:cNvSpPr txBox="1"/>
          <p:nvPr/>
        </p:nvSpPr>
        <p:spPr>
          <a:xfrm>
            <a:off x="3764268" y="1928247"/>
            <a:ext cx="123299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>
                <a:solidFill>
                  <a:schemeClr val="bg1"/>
                </a:solidFill>
                <a:latin typeface="Trebuchet MS" panose="020B0703020202090204" pitchFamily="34" charset="0"/>
              </a:rPr>
              <a:t>Typical Power Distribution for AI Data Centers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EF5693-646E-A72A-29E6-3F8653C93A31}"/>
              </a:ext>
            </a:extLst>
          </p:cNvPr>
          <p:cNvSpPr txBox="1"/>
          <p:nvPr/>
        </p:nvSpPr>
        <p:spPr>
          <a:xfrm>
            <a:off x="323849" y="2886269"/>
            <a:ext cx="53366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On site 220 KV substation connected to national grid for highly reliable power supply  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Facility power scalability up to 300 MW 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Redundant Power Transformer and Switchgears for the MV (medium voltage) distribution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endParaRPr lang="en-US" sz="100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Redundant Distribution and Switchgears for the low voltage (LV) distribution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N+N or 4N3 (for three bus requirement by certain AI racks) rack power distribution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32 A to 63A 3 </a:t>
            </a:r>
            <a:r>
              <a:rPr lang="en-US" sz="1000" err="1">
                <a:solidFill>
                  <a:schemeClr val="bg1"/>
                </a:solidFill>
                <a:latin typeface="Trebuchet MS" panose="020B0703020202090204" pitchFamily="34" charset="0"/>
              </a:rPr>
              <a:t>ph</a:t>
            </a: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 power with Up to 8 cables / Busways per rack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4B3738-BF8D-511F-E456-3D4795263C8B}"/>
              </a:ext>
            </a:extLst>
          </p:cNvPr>
          <p:cNvSpPr txBox="1"/>
          <p:nvPr/>
        </p:nvSpPr>
        <p:spPr>
          <a:xfrm>
            <a:off x="5567294" y="3697257"/>
            <a:ext cx="31596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AI workload racks Power Distribution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8B70F90-3B8C-F036-1EC7-1381EEE1A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7294" y="2046604"/>
            <a:ext cx="3159627" cy="16236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FD9D8F-6D87-A110-E779-4B65C59171BE}"/>
              </a:ext>
            </a:extLst>
          </p:cNvPr>
          <p:cNvSpPr txBox="1"/>
          <p:nvPr/>
        </p:nvSpPr>
        <p:spPr>
          <a:xfrm>
            <a:off x="321804" y="4411227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Scalable power infrastructure with high redundancy for maximum reliability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0C9345C-33C9-D05D-D213-BA4DE67C0797}"/>
              </a:ext>
            </a:extLst>
          </p:cNvPr>
          <p:cNvSpPr/>
          <p:nvPr/>
        </p:nvSpPr>
        <p:spPr>
          <a:xfrm>
            <a:off x="323850" y="636698"/>
            <a:ext cx="8496300" cy="3371709"/>
          </a:xfrm>
          <a:custGeom>
            <a:avLst/>
            <a:gdLst>
              <a:gd name="connsiteX0" fmla="*/ 0 w 8496300"/>
              <a:gd name="connsiteY0" fmla="*/ 0 h 3371709"/>
              <a:gd name="connsiteX1" fmla="*/ 8496300 w 8496300"/>
              <a:gd name="connsiteY1" fmla="*/ 0 h 3371709"/>
              <a:gd name="connsiteX2" fmla="*/ 8496300 w 8496300"/>
              <a:gd name="connsiteY2" fmla="*/ 2104910 h 3371709"/>
              <a:gd name="connsiteX3" fmla="*/ 8494254 w 8496300"/>
              <a:gd name="connsiteY3" fmla="*/ 2104910 h 3371709"/>
              <a:gd name="connsiteX4" fmla="*/ 8494254 w 8496300"/>
              <a:gd name="connsiteY4" fmla="*/ 3371709 h 3371709"/>
              <a:gd name="connsiteX5" fmla="*/ 5180978 w 8496300"/>
              <a:gd name="connsiteY5" fmla="*/ 3371709 h 3371709"/>
              <a:gd name="connsiteX6" fmla="*/ 5180978 w 8496300"/>
              <a:gd name="connsiteY6" fmla="*/ 2104910 h 3371709"/>
              <a:gd name="connsiteX7" fmla="*/ 0 w 8496300"/>
              <a:gd name="connsiteY7" fmla="*/ 2104910 h 3371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6300" h="3371709">
                <a:moveTo>
                  <a:pt x="0" y="0"/>
                </a:moveTo>
                <a:lnTo>
                  <a:pt x="8496300" y="0"/>
                </a:lnTo>
                <a:lnTo>
                  <a:pt x="8496300" y="2104910"/>
                </a:lnTo>
                <a:lnTo>
                  <a:pt x="8494254" y="2104910"/>
                </a:lnTo>
                <a:lnTo>
                  <a:pt x="8494254" y="3371709"/>
                </a:lnTo>
                <a:lnTo>
                  <a:pt x="5180978" y="3371709"/>
                </a:lnTo>
                <a:lnTo>
                  <a:pt x="5180978" y="2104910"/>
                </a:lnTo>
                <a:lnTo>
                  <a:pt x="0" y="2104910"/>
                </a:lnTo>
                <a:close/>
              </a:path>
            </a:pathLst>
          </a:custGeom>
          <a:noFill/>
          <a:ln w="12700">
            <a:solidFill>
              <a:srgbClr val="BED73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6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11D57A6-C55A-5B73-A697-6D1F7F6C1D47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76D709-1E8B-DF9C-268A-8084AD4A5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 dirty="0"/>
              <a:t> liquid cooling for ai &amp; power Dense workloads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2797D0-36F7-6CBE-A575-F26528BC1ECB}"/>
              </a:ext>
            </a:extLst>
          </p:cNvPr>
          <p:cNvSpPr txBox="1"/>
          <p:nvPr/>
        </p:nvSpPr>
        <p:spPr>
          <a:xfrm>
            <a:off x="504825" y="3153923"/>
            <a:ext cx="2146505" cy="584775"/>
          </a:xfrm>
          <a:prstGeom prst="rect">
            <a:avLst/>
          </a:prstGeom>
          <a:noFill/>
          <a:ln>
            <a:noFill/>
          </a:ln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 b="1" cap="all">
                <a:solidFill>
                  <a:schemeClr val="tx2"/>
                </a:solidFill>
                <a:latin typeface="TheSansOffice"/>
              </a:defRPr>
            </a:lvl1pPr>
          </a:lstStyle>
          <a:p>
            <a:r>
              <a:rPr lang="en-US">
                <a:solidFill>
                  <a:srgbClr val="BED730"/>
                </a:solidFill>
              </a:rPr>
              <a:t>REAR DOOR HEAT EXCHANGER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2485F9-4BC4-314E-DC0B-6BFB110539A3}"/>
              </a:ext>
            </a:extLst>
          </p:cNvPr>
          <p:cNvSpPr txBox="1"/>
          <p:nvPr/>
        </p:nvSpPr>
        <p:spPr>
          <a:xfrm>
            <a:off x="6423827" y="3153923"/>
            <a:ext cx="2135134" cy="584775"/>
          </a:xfrm>
          <a:prstGeom prst="rect">
            <a:avLst/>
          </a:prstGeom>
          <a:noFill/>
          <a:ln>
            <a:noFill/>
          </a:ln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1600" b="1" cap="all">
                <a:solidFill>
                  <a:srgbClr val="BED730"/>
                </a:solidFill>
                <a:latin typeface="TheSansOffice"/>
              </a:rPr>
              <a:t>Liquid immersion cooling</a:t>
            </a:r>
            <a:endParaRPr lang="en-US" sz="1000">
              <a:solidFill>
                <a:srgbClr val="BED73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C05C3F-C01A-8007-3EC0-BFF4BA71C962}"/>
              </a:ext>
            </a:extLst>
          </p:cNvPr>
          <p:cNvSpPr txBox="1"/>
          <p:nvPr/>
        </p:nvSpPr>
        <p:spPr>
          <a:xfrm>
            <a:off x="3477305" y="3153923"/>
            <a:ext cx="2189389" cy="338554"/>
          </a:xfrm>
          <a:prstGeom prst="rect">
            <a:avLst/>
          </a:prstGeom>
          <a:noFill/>
          <a:ln>
            <a:noFill/>
          </a:ln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 b="1" cap="all">
                <a:solidFill>
                  <a:schemeClr val="tx2"/>
                </a:solidFill>
                <a:latin typeface="TheSansOffice"/>
              </a:defRPr>
            </a:lvl1pPr>
          </a:lstStyle>
          <a:p>
            <a:r>
              <a:rPr lang="en-US">
                <a:solidFill>
                  <a:srgbClr val="BED730"/>
                </a:solidFill>
              </a:rPr>
              <a:t>Direct-to-chip</a:t>
            </a:r>
          </a:p>
        </p:txBody>
      </p:sp>
      <p:pic>
        <p:nvPicPr>
          <p:cNvPr id="14" name="Picture 13" descr="Liquid cooling&#10;">
            <a:extLst>
              <a:ext uri="{FF2B5EF4-FFF2-40B4-BE49-F238E27FC236}">
                <a16:creationId xmlns:a16="http://schemas.microsoft.com/office/drawing/2014/main" id="{924815B5-1BFF-6809-7DC2-5F27B9FA0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2540" y="1138652"/>
            <a:ext cx="2579399" cy="172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  <a:effectLst>
            <a:reflection blurRad="12700" stA="38000" endPos="28000" dist="5000" dir="5400000" sy="-100000" algn="bl" rotWithShape="0"/>
          </a:effectLst>
          <a:scene3d>
            <a:camera prst="perspectiveFront"/>
            <a:lightRig rig="threePt" dir="t"/>
          </a:scene3d>
        </p:spPr>
      </p:pic>
      <p:pic>
        <p:nvPicPr>
          <p:cNvPr id="15" name="Picture 14" descr="A row of black computer servers&#10;&#10;Description automatically generated with medium confidence">
            <a:extLst>
              <a:ext uri="{FF2B5EF4-FFF2-40B4-BE49-F238E27FC236}">
                <a16:creationId xmlns:a16="http://schemas.microsoft.com/office/drawing/2014/main" id="{04961AAA-8FFA-6092-E1B1-E05669A2D0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1" r="20287"/>
          <a:stretch/>
        </p:blipFill>
        <p:spPr>
          <a:xfrm>
            <a:off x="331283" y="1138652"/>
            <a:ext cx="2561617" cy="172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  <a:effectLst>
            <a:reflection blurRad="12700" stA="38000" endPos="28000" dist="5000" dir="5400000" sy="-100000" algn="bl" rotWithShape="0"/>
          </a:effectLst>
          <a:scene3d>
            <a:camera prst="perspectiveFront"/>
            <a:lightRig rig="threePt" dir="t"/>
          </a:scene3d>
        </p:spPr>
      </p:pic>
      <p:pic>
        <p:nvPicPr>
          <p:cNvPr id="1026" name="Picture 2" descr="SmartPod blue lights">
            <a:extLst>
              <a:ext uri="{FF2B5EF4-FFF2-40B4-BE49-F238E27FC236}">
                <a16:creationId xmlns:a16="http://schemas.microsoft.com/office/drawing/2014/main" id="{E88E6B74-8A1B-3B3A-477C-6A9007EA0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837" y="1138652"/>
            <a:ext cx="2579399" cy="1728000"/>
          </a:xfrm>
          <a:prstGeom prst="roundRect">
            <a:avLst>
              <a:gd name="adj" fmla="val 8594"/>
            </a:avLst>
          </a:prstGeom>
          <a:noFill/>
          <a:ln w="9525">
            <a:solidFill>
              <a:schemeClr val="accent1">
                <a:lumMod val="75000"/>
              </a:schemeClr>
            </a:solidFill>
            <a:prstDash val="sysDot"/>
          </a:ln>
          <a:effectLst>
            <a:reflection blurRad="12700" stA="38000" endPos="28000" dist="5000" dir="5400000" sy="-100000" algn="bl" rotWithShape="0"/>
          </a:effectLst>
          <a:scene3d>
            <a:camera prst="perspectiveFront"/>
            <a:lightRig rig="threePt" dir="t"/>
          </a:scene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3C62DE-7651-3CDA-76BE-73C3856C9034}"/>
              </a:ext>
            </a:extLst>
          </p:cNvPr>
          <p:cNvSpPr txBox="1"/>
          <p:nvPr/>
        </p:nvSpPr>
        <p:spPr>
          <a:xfrm>
            <a:off x="504824" y="3713395"/>
            <a:ext cx="214650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</a:rPr>
              <a:t>Ideal for 20-50 KW Rack load</a:t>
            </a:r>
          </a:p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</a:rPr>
              <a:t>PUE: 1.4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246BB-AEEA-105E-C69C-D580297A7D5D}"/>
              </a:ext>
            </a:extLst>
          </p:cNvPr>
          <p:cNvSpPr txBox="1"/>
          <p:nvPr/>
        </p:nvSpPr>
        <p:spPr>
          <a:xfrm>
            <a:off x="3477305" y="3713395"/>
            <a:ext cx="218938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</a:rPr>
              <a:t>Ideal for 50 – 150 KW Rack load</a:t>
            </a:r>
          </a:p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</a:rPr>
              <a:t>PUE: 1.2 - 1.4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791B7A-C5DE-D0B4-25EC-D5C61DD826B5}"/>
              </a:ext>
            </a:extLst>
          </p:cNvPr>
          <p:cNvSpPr txBox="1"/>
          <p:nvPr/>
        </p:nvSpPr>
        <p:spPr>
          <a:xfrm>
            <a:off x="6423827" y="3694966"/>
            <a:ext cx="21351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Ideal for 50-200 KW Rack load</a:t>
            </a:r>
          </a:p>
          <a:p>
            <a:pPr marL="88898" indent="-8889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PUE: 1.1 – 1.35</a:t>
            </a:r>
          </a:p>
        </p:txBody>
      </p:sp>
      <p:pic>
        <p:nvPicPr>
          <p:cNvPr id="16" name="Picture 15" descr="Logos &amp; Brand Guidelines | NVIDIA">
            <a:extLst>
              <a:ext uri="{FF2B5EF4-FFF2-40B4-BE49-F238E27FC236}">
                <a16:creationId xmlns:a16="http://schemas.microsoft.com/office/drawing/2014/main" id="{2CC1ADC8-D3C0-A915-0D31-93639F658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8036" y="626796"/>
            <a:ext cx="632114" cy="35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19ED9C6-FA2E-D968-E54C-3BE205E3CAEF}"/>
              </a:ext>
            </a:extLst>
          </p:cNvPr>
          <p:cNvSpPr txBox="1"/>
          <p:nvPr/>
        </p:nvSpPr>
        <p:spPr>
          <a:xfrm>
            <a:off x="6616931" y="619256"/>
            <a:ext cx="1571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r" defTabSz="914174" rtl="0" eaLnBrk="1" latinLnBrk="0" hangingPunct="1">
              <a:lnSpc>
                <a:spcPct val="100000"/>
              </a:lnSpc>
              <a:spcAft>
                <a:spcPts val="0"/>
              </a:spcAft>
            </a:pPr>
            <a:r>
              <a:rPr lang="en-US" sz="600" b="0" kern="1200" dirty="0">
                <a:solidFill>
                  <a:prstClr val="white"/>
                </a:solidFill>
                <a:latin typeface="Trebuchet MS" panose="020B0703020202090204" pitchFamily="34" charset="0"/>
                <a:ea typeface="+mn-ea"/>
                <a:cs typeface="+mn-cs"/>
              </a:rPr>
              <a:t>Sify is India’s first NVDIA certified DGX Ready Data Center Service Provider for Liquid Cooling </a:t>
            </a:r>
            <a:endParaRPr lang="en-IN" sz="600" b="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0C2782-8B4F-9945-EEC8-E5C4DF61010D}"/>
              </a:ext>
            </a:extLst>
          </p:cNvPr>
          <p:cNvSpPr txBox="1"/>
          <p:nvPr/>
        </p:nvSpPr>
        <p:spPr>
          <a:xfrm>
            <a:off x="324000" y="4395733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Advanced liquid cooling solutions to shield your AI hub from heat surges</a:t>
            </a:r>
          </a:p>
        </p:txBody>
      </p:sp>
    </p:spTree>
    <p:extLst>
      <p:ext uri="{BB962C8B-B14F-4D97-AF65-F5344CB8AC3E}">
        <p14:creationId xmlns:p14="http://schemas.microsoft.com/office/powerpoint/2010/main" val="129380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CD014-9479-88B7-10FE-6D5F74BF3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45E6C63-1401-5967-F521-AF9A66C24BCB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83BDAB-3135-4B0E-9B58-5DB8E0E4E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Autofit/>
          </a:bodyPr>
          <a:lstStyle/>
          <a:p>
            <a:r>
              <a:rPr lang="en-US" dirty="0"/>
              <a:t>AI-Enabled Data Centers: Cooling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19C3A2-AA58-C140-8710-CC7E7D679167}"/>
              </a:ext>
            </a:extLst>
          </p:cNvPr>
          <p:cNvGrpSpPr/>
          <p:nvPr/>
        </p:nvGrpSpPr>
        <p:grpSpPr>
          <a:xfrm>
            <a:off x="1509008" y="1095096"/>
            <a:ext cx="6067799" cy="1731427"/>
            <a:chOff x="2083792" y="1120134"/>
            <a:chExt cx="8024415" cy="329865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056456F-E927-7476-F038-92C3C50CF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5203" y="1189806"/>
              <a:ext cx="1943100" cy="73643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4B9C917-AE03-0F31-C486-6D26DA95B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2236" y="1189806"/>
              <a:ext cx="1943100" cy="73643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555340B-59A4-E322-20B1-F78656D4B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7055" y="2030897"/>
              <a:ext cx="1943100" cy="699959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AC5B330-591E-DDAE-24BF-B6E6B4214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45227" y="2799033"/>
              <a:ext cx="1943100" cy="73643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F4C8B98-9C1F-E694-314C-5438763F3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02236" y="3621885"/>
              <a:ext cx="1943100" cy="755359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054B69E-8515-DDD5-C436-C0B28362B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5203" y="3621885"/>
              <a:ext cx="1943100" cy="755359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FEB1271-37D0-B227-6CCA-60AA8C61F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83792" y="1120134"/>
              <a:ext cx="1286353" cy="520077"/>
            </a:xfrm>
            <a:prstGeom prst="rect">
              <a:avLst/>
            </a:prstGeom>
          </p:spPr>
        </p:pic>
        <p:cxnSp>
          <p:nvCxnSpPr>
            <p:cNvPr id="26" name="Elbow Connector 25">
              <a:extLst>
                <a:ext uri="{FF2B5EF4-FFF2-40B4-BE49-F238E27FC236}">
                  <a16:creationId xmlns:a16="http://schemas.microsoft.com/office/drawing/2014/main" id="{F3A49A7F-8C97-54B5-7A4B-12214EFB080C}"/>
                </a:ext>
              </a:extLst>
            </p:cNvPr>
            <p:cNvCxnSpPr>
              <a:stCxn id="24" idx="3"/>
              <a:endCxn id="11" idx="1"/>
            </p:cNvCxnSpPr>
            <p:nvPr/>
          </p:nvCxnSpPr>
          <p:spPr>
            <a:xfrm>
              <a:off x="3370145" y="1380172"/>
              <a:ext cx="832091" cy="177852"/>
            </a:xfrm>
            <a:prstGeom prst="bentConnector3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>
              <a:extLst>
                <a:ext uri="{FF2B5EF4-FFF2-40B4-BE49-F238E27FC236}">
                  <a16:creationId xmlns:a16="http://schemas.microsoft.com/office/drawing/2014/main" id="{71F7B4FC-3D79-C631-398D-3B5CD4E08932}"/>
                </a:ext>
              </a:extLst>
            </p:cNvPr>
            <p:cNvCxnSpPr>
              <a:cxnSpLocks/>
              <a:stCxn id="24" idx="3"/>
              <a:endCxn id="14" idx="1"/>
            </p:cNvCxnSpPr>
            <p:nvPr/>
          </p:nvCxnSpPr>
          <p:spPr>
            <a:xfrm>
              <a:off x="3370145" y="1380172"/>
              <a:ext cx="832091" cy="2619392"/>
            </a:xfrm>
            <a:prstGeom prst="bentConnector3">
              <a:avLst>
                <a:gd name="adj1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>
              <a:extLst>
                <a:ext uri="{FF2B5EF4-FFF2-40B4-BE49-F238E27FC236}">
                  <a16:creationId xmlns:a16="http://schemas.microsoft.com/office/drawing/2014/main" id="{BE45E89B-20BA-9B4B-A34A-0AA332D3F043}"/>
                </a:ext>
              </a:extLst>
            </p:cNvPr>
            <p:cNvCxnSpPr>
              <a:cxnSpLocks/>
              <a:stCxn id="24" idx="3"/>
              <a:endCxn id="13" idx="1"/>
            </p:cNvCxnSpPr>
            <p:nvPr/>
          </p:nvCxnSpPr>
          <p:spPr>
            <a:xfrm>
              <a:off x="3370145" y="1380172"/>
              <a:ext cx="1875082" cy="1787079"/>
            </a:xfrm>
            <a:prstGeom prst="bentConnector3">
              <a:avLst>
                <a:gd name="adj1" fmla="val 21807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>
              <a:extLst>
                <a:ext uri="{FF2B5EF4-FFF2-40B4-BE49-F238E27FC236}">
                  <a16:creationId xmlns:a16="http://schemas.microsoft.com/office/drawing/2014/main" id="{CD461063-DC5B-5635-B73F-7965DF4B98F0}"/>
                </a:ext>
              </a:extLst>
            </p:cNvPr>
            <p:cNvCxnSpPr>
              <a:cxnSpLocks/>
              <a:stCxn id="24" idx="3"/>
              <a:endCxn id="12" idx="1"/>
            </p:cNvCxnSpPr>
            <p:nvPr/>
          </p:nvCxnSpPr>
          <p:spPr>
            <a:xfrm>
              <a:off x="3370145" y="1380172"/>
              <a:ext cx="1856910" cy="1000704"/>
            </a:xfrm>
            <a:prstGeom prst="bentConnector3">
              <a:avLst>
                <a:gd name="adj1" fmla="val 22301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8" name="Picture 4" descr="Air-Cooled Heat Exchangers - Dry Coolers">
              <a:extLst>
                <a:ext uri="{FF2B5EF4-FFF2-40B4-BE49-F238E27FC236}">
                  <a16:creationId xmlns:a16="http://schemas.microsoft.com/office/drawing/2014/main" id="{84AB6E42-31BA-3720-479D-76434F33F1E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143" b="26041"/>
            <a:stretch/>
          </p:blipFill>
          <p:spPr bwMode="auto">
            <a:xfrm>
              <a:off x="8821854" y="1157502"/>
              <a:ext cx="1286353" cy="520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6" name="Elbow Connector 35">
              <a:extLst>
                <a:ext uri="{FF2B5EF4-FFF2-40B4-BE49-F238E27FC236}">
                  <a16:creationId xmlns:a16="http://schemas.microsoft.com/office/drawing/2014/main" id="{D91122C0-2752-CAF1-3AA9-90725596F72E}"/>
                </a:ext>
              </a:extLst>
            </p:cNvPr>
            <p:cNvCxnSpPr>
              <a:cxnSpLocks/>
              <a:stCxn id="1028" idx="1"/>
              <a:endCxn id="12" idx="3"/>
            </p:cNvCxnSpPr>
            <p:nvPr/>
          </p:nvCxnSpPr>
          <p:spPr>
            <a:xfrm rot="10800000" flipV="1">
              <a:off x="7170156" y="1417541"/>
              <a:ext cx="1651699" cy="963336"/>
            </a:xfrm>
            <a:prstGeom prst="bentConnector3">
              <a:avLst>
                <a:gd name="adj1" fmla="val 19327"/>
              </a:avLst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>
              <a:extLst>
                <a:ext uri="{FF2B5EF4-FFF2-40B4-BE49-F238E27FC236}">
                  <a16:creationId xmlns:a16="http://schemas.microsoft.com/office/drawing/2014/main" id="{C8CDA559-6C4D-38FB-0C7C-B891A915453F}"/>
                </a:ext>
              </a:extLst>
            </p:cNvPr>
            <p:cNvCxnSpPr>
              <a:cxnSpLocks/>
              <a:stCxn id="1028" idx="1"/>
              <a:endCxn id="13" idx="3"/>
            </p:cNvCxnSpPr>
            <p:nvPr/>
          </p:nvCxnSpPr>
          <p:spPr>
            <a:xfrm rot="10800000" flipV="1">
              <a:off x="7188328" y="1417541"/>
              <a:ext cx="1633527" cy="1749710"/>
            </a:xfrm>
            <a:prstGeom prst="bentConnector3">
              <a:avLst>
                <a:gd name="adj1" fmla="val 18986"/>
              </a:avLst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>
              <a:extLst>
                <a:ext uri="{FF2B5EF4-FFF2-40B4-BE49-F238E27FC236}">
                  <a16:creationId xmlns:a16="http://schemas.microsoft.com/office/drawing/2014/main" id="{4BBAFCF3-C8C4-138B-56F0-F4CCDD54EA84}"/>
                </a:ext>
              </a:extLst>
            </p:cNvPr>
            <p:cNvCxnSpPr>
              <a:cxnSpLocks/>
              <a:stCxn id="1028" idx="1"/>
              <a:endCxn id="20" idx="3"/>
            </p:cNvCxnSpPr>
            <p:nvPr/>
          </p:nvCxnSpPr>
          <p:spPr>
            <a:xfrm rot="10800000" flipV="1">
              <a:off x="8198304" y="1417541"/>
              <a:ext cx="623551" cy="2582024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C3A2E72A-B69C-E4CB-08B5-B3DEFED1F909}"/>
                </a:ext>
              </a:extLst>
            </p:cNvPr>
            <p:cNvSpPr txBox="1"/>
            <p:nvPr/>
          </p:nvSpPr>
          <p:spPr>
            <a:xfrm>
              <a:off x="4781963" y="1613688"/>
              <a:ext cx="2658786" cy="439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>
                  <a:solidFill>
                    <a:srgbClr val="FFC000"/>
                  </a:solidFill>
                  <a:latin typeface="Trebuchet MS" panose="020B0703020202090204" pitchFamily="34" charset="0"/>
                </a:rPr>
                <a:t>Rear Door Heat Exchanger (RDHx)</a:t>
              </a:r>
            </a:p>
          </p:txBody>
        </p:sp>
        <p:sp>
          <p:nvSpPr>
            <p:cNvPr id="1027" name="TextBox 1026">
              <a:extLst>
                <a:ext uri="{FF2B5EF4-FFF2-40B4-BE49-F238E27FC236}">
                  <a16:creationId xmlns:a16="http://schemas.microsoft.com/office/drawing/2014/main" id="{CB53EEB8-4B39-607B-00C1-97593E2BD3EC}"/>
                </a:ext>
              </a:extLst>
            </p:cNvPr>
            <p:cNvSpPr txBox="1"/>
            <p:nvPr/>
          </p:nvSpPr>
          <p:spPr>
            <a:xfrm>
              <a:off x="4823248" y="2762949"/>
              <a:ext cx="2824139" cy="439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>
                  <a:solidFill>
                    <a:srgbClr val="FFC000"/>
                  </a:solidFill>
                  <a:latin typeface="Trebuchet MS" panose="020B0703020202090204" pitchFamily="34" charset="0"/>
                </a:rPr>
                <a:t>Direct to Chip Liquid Cooling (DCLC)</a:t>
              </a:r>
            </a:p>
          </p:txBody>
        </p:sp>
        <p:sp>
          <p:nvSpPr>
            <p:cNvPr id="1029" name="TextBox 1028">
              <a:extLst>
                <a:ext uri="{FF2B5EF4-FFF2-40B4-BE49-F238E27FC236}">
                  <a16:creationId xmlns:a16="http://schemas.microsoft.com/office/drawing/2014/main" id="{FBF7D50B-0386-5790-1DD6-FDF1ED083FED}"/>
                </a:ext>
              </a:extLst>
            </p:cNvPr>
            <p:cNvSpPr txBox="1"/>
            <p:nvPr/>
          </p:nvSpPr>
          <p:spPr>
            <a:xfrm>
              <a:off x="5061903" y="3979017"/>
              <a:ext cx="2427716" cy="439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>
                  <a:solidFill>
                    <a:srgbClr val="FFC000"/>
                  </a:solidFill>
                  <a:latin typeface="Trebuchet MS" panose="020B0703020202090204" pitchFamily="34" charset="0"/>
                </a:rPr>
                <a:t>Liquid Immersion Cooling (LIC)</a:t>
              </a: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828CD405-DAE4-AA3C-5EE2-10CEF18BED0A}"/>
              </a:ext>
            </a:extLst>
          </p:cNvPr>
          <p:cNvSpPr txBox="1"/>
          <p:nvPr/>
        </p:nvSpPr>
        <p:spPr>
          <a:xfrm>
            <a:off x="365047" y="1361384"/>
            <a:ext cx="129554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BED730"/>
                </a:solidFill>
                <a:latin typeface="Trebuchet MS" panose="020B0703020202090204" pitchFamily="34" charset="0"/>
              </a:rPr>
              <a:t>Air Cooled Chiller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9C10A3AF-B547-2BBE-8D0D-A48CF4952608}"/>
              </a:ext>
            </a:extLst>
          </p:cNvPr>
          <p:cNvSpPr txBox="1"/>
          <p:nvPr/>
        </p:nvSpPr>
        <p:spPr>
          <a:xfrm>
            <a:off x="427115" y="1614598"/>
            <a:ext cx="22466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All Liquid Cooling systems that requires water temperature of 20 deg C to 22 Deg C we can support with the existing HVAC infrastructure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No Additional Infrastructure required to support this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No significant savings in PUE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B5D29F7B-BB1A-7D6F-3BD0-F370944DAE00}"/>
              </a:ext>
            </a:extLst>
          </p:cNvPr>
          <p:cNvSpPr txBox="1"/>
          <p:nvPr/>
        </p:nvSpPr>
        <p:spPr>
          <a:xfrm>
            <a:off x="6450670" y="1361384"/>
            <a:ext cx="19431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rgbClr val="BED730"/>
                </a:solidFill>
                <a:latin typeface="Trebuchet MS" panose="020B0703020202090204" pitchFamily="34" charset="0"/>
              </a:rPr>
              <a:t>Dry Cooler/Adiabatic Cooler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704ECA08-4FC3-1416-ADA5-6D87F75A71D4}"/>
              </a:ext>
            </a:extLst>
          </p:cNvPr>
          <p:cNvSpPr txBox="1"/>
          <p:nvPr/>
        </p:nvSpPr>
        <p:spPr>
          <a:xfrm>
            <a:off x="6450671" y="1614598"/>
            <a:ext cx="22991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Required for all Liquid cooling system that needs higher water temperature, general ask is 30</a:t>
            </a:r>
            <a:r>
              <a:rPr lang="en-US" sz="800" baseline="30000">
                <a:solidFill>
                  <a:schemeClr val="bg1"/>
                </a:solidFill>
                <a:latin typeface="Trebuchet MS" panose="020B0703020202090204" pitchFamily="34" charset="0"/>
              </a:rPr>
              <a:t>o</a:t>
            </a: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 C to 40</a:t>
            </a:r>
            <a:r>
              <a:rPr lang="en-US" sz="800" baseline="30000">
                <a:solidFill>
                  <a:schemeClr val="bg1"/>
                </a:solidFill>
                <a:latin typeface="Trebuchet MS" panose="020B0703020202090204" pitchFamily="34" charset="0"/>
              </a:rPr>
              <a:t>o</a:t>
            </a: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 C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All Gen3 DCs are feasible for provisioning  the required infrastructure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Trebuchet MS" panose="020B0703020202090204" pitchFamily="34" charset="0"/>
              </a:rPr>
              <a:t>Significant savings in PUE due to elimination of compressors for cooling</a:t>
            </a:r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1B00626C-D185-E5A1-B746-04D35B26DDE8}"/>
              </a:ext>
            </a:extLst>
          </p:cNvPr>
          <p:cNvSpPr/>
          <p:nvPr/>
        </p:nvSpPr>
        <p:spPr>
          <a:xfrm>
            <a:off x="325519" y="990855"/>
            <a:ext cx="2654447" cy="1823532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C1211425-1B8F-7416-578C-43F84CA80A6C}"/>
              </a:ext>
            </a:extLst>
          </p:cNvPr>
          <p:cNvSpPr/>
          <p:nvPr/>
        </p:nvSpPr>
        <p:spPr>
          <a:xfrm>
            <a:off x="6151691" y="990855"/>
            <a:ext cx="2654446" cy="182353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D1677B-A943-4E93-D71A-523A848FA6D0}"/>
              </a:ext>
            </a:extLst>
          </p:cNvPr>
          <p:cNvSpPr txBox="1"/>
          <p:nvPr/>
        </p:nvSpPr>
        <p:spPr>
          <a:xfrm>
            <a:off x="2979966" y="717070"/>
            <a:ext cx="33543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>
                <a:solidFill>
                  <a:srgbClr val="BED730"/>
                </a:solidFill>
                <a:latin typeface="Trebuchet MS" panose="020B0703020202090204" pitchFamily="34" charset="0"/>
              </a:rPr>
              <a:t>Liquid Cooling Technologies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1352E2-683A-629B-25E7-2D2DA18245D1}"/>
              </a:ext>
            </a:extLst>
          </p:cNvPr>
          <p:cNvSpPr txBox="1"/>
          <p:nvPr/>
        </p:nvSpPr>
        <p:spPr>
          <a:xfrm>
            <a:off x="323850" y="2858364"/>
            <a:ext cx="84962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Fault Tolerant Hybrid model using air-to-air and air-to-liquid cooling methodologies in single rack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Dual Chilled and warm water distribution using Chillers for 22 deg C and Dry Coolers for 30 deg C water supply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Compatible with all leading Coolant Distribution Unit (CDU) manufacturers for precise supply of water pressure, flow rate, and temperature 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Developed a unique water distribution system without the use of CDU to deliver precise pressure, flow, and temperature for specific AI chips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Can support scattered high-density AI racks with standalone liquid distribution equipment (e.g. side car or AHX)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endParaRPr lang="en-US" sz="100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All Data Centers are with Air Cooled chillers in closed loop eliminating dependency on Utility water supply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All components for the solution including CDUs and valves are integrated with BMS 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bg1"/>
                </a:solidFill>
                <a:latin typeface="Trebuchet MS" panose="020B0703020202090204" pitchFamily="34" charset="0"/>
              </a:rPr>
              <a:t>Adiabatic Cooling system for High ambient temperature environments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FC0AE2-EADE-FF60-2202-1F6F38296824}"/>
              </a:ext>
            </a:extLst>
          </p:cNvPr>
          <p:cNvSpPr txBox="1"/>
          <p:nvPr/>
        </p:nvSpPr>
        <p:spPr>
          <a:xfrm>
            <a:off x="324000" y="4411122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Fault-tolerant, hybrid cooling systems with precise liquid distribution for high-density racks</a:t>
            </a:r>
          </a:p>
        </p:txBody>
      </p:sp>
    </p:spTree>
    <p:extLst>
      <p:ext uri="{BB962C8B-B14F-4D97-AF65-F5344CB8AC3E}">
        <p14:creationId xmlns:p14="http://schemas.microsoft.com/office/powerpoint/2010/main" val="99421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71A76E-443A-6EB8-7F11-02F932736A6C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AE99CDA6-CBB2-43E6-A89F-CFCD51E37445}"/>
              </a:ext>
            </a:extLst>
          </p:cNvPr>
          <p:cNvSpPr/>
          <p:nvPr/>
        </p:nvSpPr>
        <p:spPr>
          <a:xfrm rot="5400000">
            <a:off x="382547" y="739317"/>
            <a:ext cx="1692000" cy="1800000"/>
          </a:xfrm>
          <a:prstGeom prst="homePlate">
            <a:avLst>
              <a:gd name="adj" fmla="val 16703"/>
            </a:avLst>
          </a:prstGeom>
          <a:noFill/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8" name="Arrow: Pentagon 47">
            <a:extLst>
              <a:ext uri="{FF2B5EF4-FFF2-40B4-BE49-F238E27FC236}">
                <a16:creationId xmlns:a16="http://schemas.microsoft.com/office/drawing/2014/main" id="{3F587B6B-9FF2-4BE6-BFD5-7CD0B02C37EB}"/>
              </a:ext>
            </a:extLst>
          </p:cNvPr>
          <p:cNvSpPr/>
          <p:nvPr/>
        </p:nvSpPr>
        <p:spPr>
          <a:xfrm rot="5400000">
            <a:off x="2342742" y="739317"/>
            <a:ext cx="1692000" cy="1800000"/>
          </a:xfrm>
          <a:prstGeom prst="homePlate">
            <a:avLst>
              <a:gd name="adj" fmla="val 16703"/>
            </a:avLst>
          </a:prstGeom>
          <a:solidFill>
            <a:srgbClr val="10253F">
              <a:alpha val="50196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9" name="Arrow: Pentagon 48">
            <a:extLst>
              <a:ext uri="{FF2B5EF4-FFF2-40B4-BE49-F238E27FC236}">
                <a16:creationId xmlns:a16="http://schemas.microsoft.com/office/drawing/2014/main" id="{83CA51A3-5161-4CB3-9C50-29EE7CDB08EB}"/>
              </a:ext>
            </a:extLst>
          </p:cNvPr>
          <p:cNvSpPr/>
          <p:nvPr/>
        </p:nvSpPr>
        <p:spPr>
          <a:xfrm rot="5400000">
            <a:off x="4302937" y="739317"/>
            <a:ext cx="1692000" cy="1800000"/>
          </a:xfrm>
          <a:prstGeom prst="homePlate">
            <a:avLst>
              <a:gd name="adj" fmla="val 16703"/>
            </a:avLst>
          </a:prstGeom>
          <a:noFill/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2448A1-0A00-43B4-B178-D652125EC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Network for AI deployments</a:t>
            </a:r>
            <a:endParaRPr lang="en-IN" dirty="0"/>
          </a:p>
        </p:txBody>
      </p:sp>
      <p:sp>
        <p:nvSpPr>
          <p:cNvPr id="65" name="Arrow: Pentagon 64">
            <a:extLst>
              <a:ext uri="{FF2B5EF4-FFF2-40B4-BE49-F238E27FC236}">
                <a16:creationId xmlns:a16="http://schemas.microsoft.com/office/drawing/2014/main" id="{80D44A66-A288-413F-85A4-C97CD78485F5}"/>
              </a:ext>
            </a:extLst>
          </p:cNvPr>
          <p:cNvSpPr/>
          <p:nvPr/>
        </p:nvSpPr>
        <p:spPr>
          <a:xfrm rot="5400000">
            <a:off x="4302937" y="2537017"/>
            <a:ext cx="1692000" cy="1800000"/>
          </a:xfrm>
          <a:prstGeom prst="homePlate">
            <a:avLst>
              <a:gd name="adj" fmla="val 16703"/>
            </a:avLst>
          </a:prstGeom>
          <a:solidFill>
            <a:srgbClr val="10253F">
              <a:alpha val="50196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247537D-5E7D-4D0C-8321-01D3E9E56F9A}"/>
              </a:ext>
            </a:extLst>
          </p:cNvPr>
          <p:cNvSpPr txBox="1"/>
          <p:nvPr/>
        </p:nvSpPr>
        <p:spPr>
          <a:xfrm>
            <a:off x="415118" y="1177627"/>
            <a:ext cx="1512596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/>
                <a:cs typeface="Times New Roman"/>
              </a:rPr>
              <a:t>Multi-tier Network </a:t>
            </a:r>
            <a:endParaRPr lang="en-IN" sz="1100" b="1">
              <a:solidFill>
                <a:srgbClr val="BED730"/>
              </a:solidFill>
              <a:latin typeface="Trebuchet MS"/>
              <a:ea typeface="Calibri"/>
              <a:cs typeface="Times New Roman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E424903-F2C8-4B5F-9814-4BD6475528F6}"/>
              </a:ext>
            </a:extLst>
          </p:cNvPr>
          <p:cNvSpPr txBox="1"/>
          <p:nvPr/>
        </p:nvSpPr>
        <p:spPr>
          <a:xfrm>
            <a:off x="415118" y="1435707"/>
            <a:ext cx="164736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800">
                <a:solidFill>
                  <a:prstClr val="white"/>
                </a:solidFill>
                <a:latin typeface="Trebuchet MS"/>
              </a:rPr>
              <a:t>Multi-tier Fiber and Copper for low latency Infini-band like deployment</a:t>
            </a:r>
          </a:p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800">
                <a:solidFill>
                  <a:prstClr val="white"/>
                </a:solidFill>
                <a:latin typeface="Trebuchet MS"/>
              </a:rPr>
              <a:t>Cluster based rack placement</a:t>
            </a:r>
          </a:p>
          <a:p>
            <a:pPr marL="92075" indent="-92075" defTabSz="685783">
              <a:buFont typeface="Arial" panose="020B0604020202020204" pitchFamily="34" charset="0"/>
              <a:buChar char="•"/>
            </a:pPr>
            <a:r>
              <a:rPr lang="en-IN" sz="800">
                <a:solidFill>
                  <a:prstClr val="white"/>
                </a:solidFill>
                <a:latin typeface="Trebuchet MS"/>
              </a:rPr>
              <a:t>High capacity intra rack and inter rack network</a:t>
            </a:r>
            <a:endParaRPr lang="en-US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73" name="Picture 72" descr="Shape&#10;&#10;Description automatically generated with low confidence">
            <a:extLst>
              <a:ext uri="{FF2B5EF4-FFF2-40B4-BE49-F238E27FC236}">
                <a16:creationId xmlns:a16="http://schemas.microsoft.com/office/drawing/2014/main" id="{A40C40D9-EE32-4F2C-9FCA-30F107B5FAE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3" y="891441"/>
            <a:ext cx="288000" cy="288000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8E582710-EE22-4265-854B-346C55B42E97}"/>
              </a:ext>
            </a:extLst>
          </p:cNvPr>
          <p:cNvSpPr txBox="1"/>
          <p:nvPr/>
        </p:nvSpPr>
        <p:spPr>
          <a:xfrm>
            <a:off x="4328678" y="2990176"/>
            <a:ext cx="1734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 panose="020F0502020204030204" pitchFamily="34" charset="0"/>
                <a:cs typeface="Times New Roman" panose="02020603050405020304" pitchFamily="18" charset="0"/>
              </a:rPr>
              <a:t>Access to Clouds Internet Exchanges &amp; Cable Landing stations</a:t>
            </a:r>
            <a:endParaRPr lang="en-IN" sz="1100" b="1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22B014FE-BDFA-43E5-946A-7CB370D8C45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0243" y="2693728"/>
            <a:ext cx="288000" cy="288000"/>
          </a:xfrm>
          <a:prstGeom prst="rect">
            <a:avLst/>
          </a:prstGeom>
        </p:spPr>
      </p:pic>
      <p:sp>
        <p:nvSpPr>
          <p:cNvPr id="42" name="Arrow: Pentagon 41">
            <a:extLst>
              <a:ext uri="{FF2B5EF4-FFF2-40B4-BE49-F238E27FC236}">
                <a16:creationId xmlns:a16="http://schemas.microsoft.com/office/drawing/2014/main" id="{0CF8FCCF-CFF4-4D8C-AAC5-B71F5557A2AE}"/>
              </a:ext>
            </a:extLst>
          </p:cNvPr>
          <p:cNvSpPr/>
          <p:nvPr/>
        </p:nvSpPr>
        <p:spPr>
          <a:xfrm rot="5400000">
            <a:off x="378256" y="2537017"/>
            <a:ext cx="1692000" cy="1800000"/>
          </a:xfrm>
          <a:prstGeom prst="homePlate">
            <a:avLst>
              <a:gd name="adj" fmla="val 16703"/>
            </a:avLst>
          </a:prstGeom>
          <a:solidFill>
            <a:srgbClr val="10253F">
              <a:alpha val="50196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5C7293A-D5A6-4EFA-B6EB-9F358F237E75}"/>
              </a:ext>
            </a:extLst>
          </p:cNvPr>
          <p:cNvSpPr txBox="1"/>
          <p:nvPr/>
        </p:nvSpPr>
        <p:spPr>
          <a:xfrm>
            <a:off x="4248937" y="3558194"/>
            <a:ext cx="1962339" cy="4873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91436" indent="-91436" defTabSz="68578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>
                <a:solidFill>
                  <a:prstClr val="white"/>
                </a:solidFill>
                <a:latin typeface="Trebuchet MS"/>
              </a:rPr>
              <a:t>Proximity  to Internet exchanges, Hyperscale, OTT, Social Media</a:t>
            </a:r>
          </a:p>
          <a:p>
            <a:pPr marL="91436" indent="-91436" defTabSz="68578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>
                <a:solidFill>
                  <a:prstClr val="white"/>
                </a:solidFill>
                <a:latin typeface="Trebuchet MS"/>
              </a:rPr>
              <a:t>Access to  Cable landing station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1527AF4-DA97-4B65-9B08-2E7EDAA59D8B}"/>
              </a:ext>
            </a:extLst>
          </p:cNvPr>
          <p:cNvSpPr txBox="1"/>
          <p:nvPr/>
        </p:nvSpPr>
        <p:spPr>
          <a:xfrm>
            <a:off x="415118" y="2990176"/>
            <a:ext cx="147267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/>
                <a:cs typeface="Times New Roman"/>
              </a:rPr>
              <a:t>Carrier Neutral</a:t>
            </a:r>
            <a:endParaRPr lang="en-IN" sz="11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0AC47AC-FE50-488F-822D-51A3FC425628}"/>
              </a:ext>
            </a:extLst>
          </p:cNvPr>
          <p:cNvSpPr txBox="1"/>
          <p:nvPr/>
        </p:nvSpPr>
        <p:spPr>
          <a:xfrm>
            <a:off x="415118" y="3287910"/>
            <a:ext cx="159181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91436" indent="-91436" defTabSz="685783">
              <a:buFont typeface="Arial" panose="020B0604020202020204" pitchFamily="34" charset="0"/>
              <a:buChar char="•"/>
            </a:pPr>
            <a:r>
              <a:rPr lang="en-US" sz="800">
                <a:solidFill>
                  <a:prstClr val="white"/>
                </a:solidFill>
                <a:latin typeface="Trebuchet MS"/>
              </a:rPr>
              <a:t>90% of fiber links are from non Sify Telcos </a:t>
            </a:r>
          </a:p>
          <a:p>
            <a:pPr marL="91436" indent="-91436" defTabSz="685783">
              <a:buFont typeface="Arial" panose="020B0604020202020204" pitchFamily="34" charset="0"/>
              <a:buChar char="•"/>
            </a:pPr>
            <a:r>
              <a:rPr lang="en-US" sz="800">
                <a:solidFill>
                  <a:prstClr val="white"/>
                </a:solidFill>
                <a:latin typeface="Trebuchet MS"/>
              </a:rPr>
              <a:t>Extension simplified with in-campus wiring and is a low capex option for all Telcos</a:t>
            </a:r>
            <a:endParaRPr lang="en-IN" sz="80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F1BA898-6161-4793-8F93-C769C7C3A89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83" y="2693728"/>
            <a:ext cx="288000" cy="288000"/>
          </a:xfrm>
          <a:prstGeom prst="rect">
            <a:avLst/>
          </a:prstGeom>
          <a:ln>
            <a:noFill/>
          </a:ln>
        </p:spPr>
      </p:pic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EED4680C-92F2-39B6-D5E5-B53BB82B0B6C}"/>
              </a:ext>
            </a:extLst>
          </p:cNvPr>
          <p:cNvSpPr/>
          <p:nvPr/>
        </p:nvSpPr>
        <p:spPr>
          <a:xfrm rot="5400000">
            <a:off x="2340597" y="2537018"/>
            <a:ext cx="1692000" cy="1800000"/>
          </a:xfrm>
          <a:prstGeom prst="homePlate">
            <a:avLst>
              <a:gd name="adj" fmla="val 16703"/>
            </a:avLst>
          </a:prstGeom>
          <a:noFill/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81FF8D-35FF-E47E-08F8-8CD4E3638672}"/>
              </a:ext>
            </a:extLst>
          </p:cNvPr>
          <p:cNvSpPr txBox="1"/>
          <p:nvPr/>
        </p:nvSpPr>
        <p:spPr>
          <a:xfrm>
            <a:off x="2359706" y="2990176"/>
            <a:ext cx="1466363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/>
                <a:cs typeface="Times New Roman"/>
              </a:rPr>
              <a:t>Meet-Me-Room</a:t>
            </a:r>
            <a:endParaRPr lang="en-IN" sz="11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7F6A96-E88D-DB5C-2800-93F431012092}"/>
              </a:ext>
            </a:extLst>
          </p:cNvPr>
          <p:cNvSpPr txBox="1"/>
          <p:nvPr/>
        </p:nvSpPr>
        <p:spPr>
          <a:xfrm>
            <a:off x="2359706" y="3287910"/>
            <a:ext cx="1542546" cy="733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91438" indent="-91438" defTabSz="685800">
              <a:spcAft>
                <a:spcPts val="200"/>
              </a:spcAft>
              <a:buFont typeface="Arial" panose="020B0604020202020204" pitchFamily="34" charset="0"/>
              <a:buChar char="•"/>
              <a:defRPr sz="800">
                <a:solidFill>
                  <a:prstClr val="white"/>
                </a:solidFill>
                <a:latin typeface="Trebuchet MS"/>
              </a:defRPr>
            </a:lvl1pPr>
          </a:lstStyle>
          <a:p>
            <a:r>
              <a:rPr lang="en-IN"/>
              <a:t>MDF(Network Closet) in every floor, connected to MMR via network risers</a:t>
            </a:r>
          </a:p>
          <a:p>
            <a:r>
              <a:rPr lang="en-IN"/>
              <a:t>Separate access to telco MMRs for O&amp;M in the BTS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34ADC3D-6AAA-79EF-121C-6F57B217E01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1271" y="2693728"/>
            <a:ext cx="288000" cy="28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F49B266-AE8E-4C1E-BE16-E3F0042EAA5B}"/>
              </a:ext>
            </a:extLst>
          </p:cNvPr>
          <p:cNvSpPr txBox="1"/>
          <p:nvPr/>
        </p:nvSpPr>
        <p:spPr>
          <a:xfrm>
            <a:off x="4328678" y="1177627"/>
            <a:ext cx="144759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/>
                <a:cs typeface="Times New Roman"/>
              </a:rPr>
              <a:t>Cross-Connectivity</a:t>
            </a:r>
            <a:endParaRPr lang="en-IN" sz="1100" b="1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6" name="Picture 15" descr="Shape&#10;&#10;Description automatically generated with low confidence">
            <a:extLst>
              <a:ext uri="{FF2B5EF4-FFF2-40B4-BE49-F238E27FC236}">
                <a16:creationId xmlns:a16="http://schemas.microsoft.com/office/drawing/2014/main" id="{F555E8C5-FAE5-4A15-A046-0FC1686857C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243" y="891441"/>
            <a:ext cx="288000" cy="288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86892C-9A08-48DD-B4F7-BE885FED64D8}"/>
              </a:ext>
            </a:extLst>
          </p:cNvPr>
          <p:cNvSpPr txBox="1"/>
          <p:nvPr/>
        </p:nvSpPr>
        <p:spPr>
          <a:xfrm>
            <a:off x="4328678" y="1435707"/>
            <a:ext cx="151015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91436" indent="-91436" defTabSz="685783">
              <a:buFont typeface="Arial" panose="020B0604020202020204" pitchFamily="34" charset="0"/>
              <a:buChar char="•"/>
            </a:pPr>
            <a:r>
              <a:rPr lang="en-US" sz="800">
                <a:solidFill>
                  <a:srgbClr val="FFFFFF"/>
                </a:solidFill>
                <a:latin typeface="Trebuchet MS"/>
              </a:rPr>
              <a:t>Access via high capacity </a:t>
            </a:r>
            <a:r>
              <a:rPr lang="en-US" sz="800">
                <a:solidFill>
                  <a:srgbClr val="BED730"/>
                </a:solidFill>
                <a:latin typeface="Trebuchet MS"/>
              </a:rPr>
              <a:t>200 </a:t>
            </a:r>
            <a:r>
              <a:rPr lang="en-US" sz="800" err="1">
                <a:solidFill>
                  <a:srgbClr val="BED730"/>
                </a:solidFill>
                <a:latin typeface="Trebuchet MS"/>
              </a:rPr>
              <a:t>gbps</a:t>
            </a:r>
            <a:r>
              <a:rPr lang="en-US" sz="800">
                <a:solidFill>
                  <a:srgbClr val="BED730"/>
                </a:solidFill>
                <a:latin typeface="Trebuchet MS"/>
              </a:rPr>
              <a:t> </a:t>
            </a:r>
            <a:r>
              <a:rPr lang="en-US" sz="800">
                <a:solidFill>
                  <a:srgbClr val="FFFFFF"/>
                </a:solidFill>
                <a:latin typeface="Trebuchet MS"/>
              </a:rPr>
              <a:t>+ networks</a:t>
            </a:r>
          </a:p>
          <a:p>
            <a:pPr marL="91436" indent="-91436" defTabSz="685783">
              <a:buFont typeface="Arial" panose="020B0604020202020204" pitchFamily="34" charset="0"/>
              <a:buChar char="•"/>
            </a:pPr>
            <a:r>
              <a:rPr lang="en-US" sz="800">
                <a:solidFill>
                  <a:srgbClr val="FFFFFF"/>
                </a:solidFill>
                <a:latin typeface="Trebuchet MS"/>
              </a:rPr>
              <a:t>Lower </a:t>
            </a:r>
            <a:r>
              <a:rPr lang="en-US" sz="800">
                <a:solidFill>
                  <a:srgbClr val="BED730"/>
                </a:solidFill>
                <a:latin typeface="Trebuchet MS"/>
              </a:rPr>
              <a:t>TCO </a:t>
            </a:r>
            <a:r>
              <a:rPr lang="en-US" sz="800">
                <a:solidFill>
                  <a:srgbClr val="FFFFFF"/>
                </a:solidFill>
                <a:latin typeface="Trebuchet MS"/>
              </a:rPr>
              <a:t>as expensive network bandwidth not required</a:t>
            </a:r>
            <a:endParaRPr lang="en-IN" sz="800">
              <a:solidFill>
                <a:srgbClr val="FFFFFF"/>
              </a:solidFill>
              <a:latin typeface="Trebuchet M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41F32A-CAE4-99DA-5A80-61F8614480A2}"/>
              </a:ext>
            </a:extLst>
          </p:cNvPr>
          <p:cNvSpPr txBox="1"/>
          <p:nvPr/>
        </p:nvSpPr>
        <p:spPr>
          <a:xfrm>
            <a:off x="2359706" y="1177627"/>
            <a:ext cx="1472674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783"/>
            <a:r>
              <a:rPr lang="en-US" sz="1100" b="1">
                <a:solidFill>
                  <a:srgbClr val="BED730"/>
                </a:solidFill>
                <a:latin typeface="Trebuchet MS"/>
                <a:ea typeface="Calibri"/>
                <a:cs typeface="Times New Roman"/>
              </a:rPr>
              <a:t>Reliable Network Access</a:t>
            </a:r>
            <a:endParaRPr lang="en-IN" sz="1100" b="1">
              <a:solidFill>
                <a:srgbClr val="BED730"/>
              </a:solidFill>
              <a:latin typeface="Trebuchet MS"/>
              <a:ea typeface="Calibri"/>
              <a:cs typeface="Times New Roman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9A6591-56B3-52A3-EEC1-1B56D00F0C45}"/>
              </a:ext>
            </a:extLst>
          </p:cNvPr>
          <p:cNvSpPr txBox="1"/>
          <p:nvPr/>
        </p:nvSpPr>
        <p:spPr>
          <a:xfrm>
            <a:off x="2359706" y="1519635"/>
            <a:ext cx="1495835" cy="81047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91436" indent="-91436" defTabSz="685783">
              <a:spcAft>
                <a:spcPts val="200"/>
              </a:spcAft>
              <a:buFont typeface="Arial,Sans-Serif"/>
              <a:buChar char="•"/>
            </a:pPr>
            <a:r>
              <a:rPr lang="en-IN" sz="90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Multiple Fiber routes to the building and MMRs at each tower of the DCs.</a:t>
            </a:r>
          </a:p>
          <a:p>
            <a:pPr marL="91436" indent="-91436" defTabSz="685783">
              <a:spcAft>
                <a:spcPts val="200"/>
              </a:spcAft>
              <a:buFont typeface="Arial,Sans-Serif"/>
              <a:buChar char="•"/>
            </a:pPr>
            <a:r>
              <a:rPr lang="en-IN" sz="90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Enables connect for </a:t>
            </a:r>
            <a:r>
              <a:rPr lang="en-IN" sz="900">
                <a:solidFill>
                  <a:srgbClr val="BED730"/>
                </a:solidFill>
                <a:latin typeface="Calibri"/>
                <a:ea typeface="Calibri"/>
                <a:cs typeface="Calibri"/>
              </a:rPr>
              <a:t>DR</a:t>
            </a:r>
            <a:r>
              <a:rPr lang="en-IN" sz="90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en-IN" sz="900">
                <a:solidFill>
                  <a:srgbClr val="BED730"/>
                </a:solidFill>
                <a:latin typeface="Calibri"/>
                <a:ea typeface="Calibri"/>
                <a:cs typeface="Calibri"/>
              </a:rPr>
              <a:t>NDR, FDR</a:t>
            </a:r>
            <a:r>
              <a:rPr lang="en-IN" sz="90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 deployments </a:t>
            </a:r>
          </a:p>
        </p:txBody>
      </p:sp>
      <p:pic>
        <p:nvPicPr>
          <p:cNvPr id="20" name="Picture 19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B380EF2B-11C3-5FB4-79CD-327B289DEDD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71" y="891441"/>
            <a:ext cx="288000" cy="28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EA037E7-4B34-D064-968E-CAB0D9DB1C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2645" y="2541139"/>
            <a:ext cx="2340377" cy="1738878"/>
          </a:xfrm>
          <a:prstGeom prst="rect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42A6C24-3940-E3BC-3F06-C1DEC095CD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45187" y="627063"/>
            <a:ext cx="1867835" cy="1883272"/>
          </a:xfrm>
          <a:prstGeom prst="rect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FB43AC-D12E-F49B-E803-69482CBB6B2A}"/>
              </a:ext>
            </a:extLst>
          </p:cNvPr>
          <p:cNvSpPr txBox="1"/>
          <p:nvPr/>
        </p:nvSpPr>
        <p:spPr>
          <a:xfrm>
            <a:off x="324000" y="4399524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High capacity, robust connectivity, and cost-effective bandwidth</a:t>
            </a:r>
          </a:p>
        </p:txBody>
      </p:sp>
    </p:spTree>
    <p:extLst>
      <p:ext uri="{BB962C8B-B14F-4D97-AF65-F5344CB8AC3E}">
        <p14:creationId xmlns:p14="http://schemas.microsoft.com/office/powerpoint/2010/main" val="63921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F3306-CFC3-4991-A093-4215ABB76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Autofit/>
          </a:bodyPr>
          <a:lstStyle/>
          <a:p>
            <a:r>
              <a:rPr lang="en-US" dirty="0"/>
              <a:t>AUTOMATION: data centers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AACBC6-39B2-384B-2DB7-6518558269A9}"/>
              </a:ext>
            </a:extLst>
          </p:cNvPr>
          <p:cNvGrpSpPr/>
          <p:nvPr/>
        </p:nvGrpSpPr>
        <p:grpSpPr>
          <a:xfrm>
            <a:off x="3241016" y="1006372"/>
            <a:ext cx="5584184" cy="2871504"/>
            <a:chOff x="323851" y="807098"/>
            <a:chExt cx="8578713" cy="4284672"/>
          </a:xfrm>
        </p:grpSpPr>
        <p:sp>
          <p:nvSpPr>
            <p:cNvPr id="145" name="Rectangle: Rounded Corners 2">
              <a:extLst>
                <a:ext uri="{FF2B5EF4-FFF2-40B4-BE49-F238E27FC236}">
                  <a16:creationId xmlns:a16="http://schemas.microsoft.com/office/drawing/2014/main" id="{4A047AA1-4482-4CD1-BFBD-398A9EA7CB94}"/>
                </a:ext>
              </a:extLst>
            </p:cNvPr>
            <p:cNvSpPr/>
            <p:nvPr/>
          </p:nvSpPr>
          <p:spPr>
            <a:xfrm>
              <a:off x="323851" y="807098"/>
              <a:ext cx="3517267" cy="376018"/>
            </a:xfrm>
            <a:prstGeom prst="roundRect">
              <a:avLst>
                <a:gd name="adj" fmla="val 50000"/>
              </a:avLst>
            </a:prstGeom>
            <a:solidFill>
              <a:srgbClr val="C2DB31"/>
            </a:solidFill>
            <a:ln>
              <a:solidFill>
                <a:schemeClr val="bg1"/>
              </a:solidFill>
            </a:ln>
            <a:effectLst/>
          </p:spPr>
          <p:txBody>
            <a:bodyPr spcFirstLastPara="0" vert="horz" wrap="square" lIns="18076" tIns="18076" rIns="18076" bIns="18076" numCol="1" spcCol="1270" anchor="ctr" anchorCtr="0">
              <a:noAutofit/>
            </a:bodyPr>
            <a:lstStyle/>
            <a:p>
              <a:pPr algn="ctr" defTabSz="3555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800" b="1">
                  <a:solidFill>
                    <a:prstClr val="black"/>
                  </a:solidFill>
                  <a:latin typeface="Trebuchet MS" panose="020B0703020202090204" pitchFamily="34" charset="0"/>
                </a:rPr>
                <a:t>Site Equipment</a:t>
              </a:r>
            </a:p>
          </p:txBody>
        </p:sp>
        <p:sp>
          <p:nvSpPr>
            <p:cNvPr id="5" name="Rounded Rectangle 36">
              <a:extLst>
                <a:ext uri="{FF2B5EF4-FFF2-40B4-BE49-F238E27FC236}">
                  <a16:creationId xmlns:a16="http://schemas.microsoft.com/office/drawing/2014/main" id="{A3BA684D-7DE6-4C94-9603-6D9FEC1B5599}"/>
                </a:ext>
              </a:extLst>
            </p:cNvPr>
            <p:cNvSpPr/>
            <p:nvPr/>
          </p:nvSpPr>
          <p:spPr>
            <a:xfrm>
              <a:off x="1543733" y="3835907"/>
              <a:ext cx="656322" cy="26178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L2 switch</a:t>
              </a:r>
            </a:p>
          </p:txBody>
        </p:sp>
        <p:sp>
          <p:nvSpPr>
            <p:cNvPr id="17" name="Rounded Rectangle 36">
              <a:extLst>
                <a:ext uri="{FF2B5EF4-FFF2-40B4-BE49-F238E27FC236}">
                  <a16:creationId xmlns:a16="http://schemas.microsoft.com/office/drawing/2014/main" id="{EECA628D-7D4B-4F26-AA93-4FF4C7DB8E1C}"/>
                </a:ext>
              </a:extLst>
            </p:cNvPr>
            <p:cNvSpPr/>
            <p:nvPr/>
          </p:nvSpPr>
          <p:spPr>
            <a:xfrm>
              <a:off x="511574" y="3843228"/>
              <a:ext cx="744461" cy="26178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UPS-1</a:t>
              </a:r>
            </a:p>
          </p:txBody>
        </p:sp>
        <p:sp>
          <p:nvSpPr>
            <p:cNvPr id="27" name="Rounded Rectangle 36">
              <a:extLst>
                <a:ext uri="{FF2B5EF4-FFF2-40B4-BE49-F238E27FC236}">
                  <a16:creationId xmlns:a16="http://schemas.microsoft.com/office/drawing/2014/main" id="{02344E82-7ECD-4F26-AA90-24CF4F652529}"/>
                </a:ext>
              </a:extLst>
            </p:cNvPr>
            <p:cNvSpPr/>
            <p:nvPr/>
          </p:nvSpPr>
          <p:spPr>
            <a:xfrm>
              <a:off x="596611" y="4429010"/>
              <a:ext cx="519392" cy="25136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TX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F492691-51F5-4226-BFEA-5D7E6F91DA64}"/>
                </a:ext>
              </a:extLst>
            </p:cNvPr>
            <p:cNvCxnSpPr>
              <a:cxnSpLocks/>
            </p:cNvCxnSpPr>
            <p:nvPr/>
          </p:nvCxnSpPr>
          <p:spPr>
            <a:xfrm>
              <a:off x="860474" y="4031756"/>
              <a:ext cx="0" cy="1493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000C564-3817-49BD-B3C8-135D3A9AEB95}"/>
                </a:ext>
              </a:extLst>
            </p:cNvPr>
            <p:cNvSpPr txBox="1"/>
            <p:nvPr/>
          </p:nvSpPr>
          <p:spPr>
            <a:xfrm>
              <a:off x="2790604" y="3759472"/>
              <a:ext cx="800015" cy="2755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Ethernet</a:t>
              </a:r>
            </a:p>
          </p:txBody>
        </p:sp>
        <p:pic>
          <p:nvPicPr>
            <p:cNvPr id="6" name="Picture 5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55070BF3-5F59-47ED-80B7-BB6C2B43F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938" y="4180082"/>
              <a:ext cx="309075" cy="309075"/>
            </a:xfrm>
            <a:prstGeom prst="rect">
              <a:avLst/>
            </a:prstGeom>
          </p:spPr>
        </p:pic>
        <p:pic>
          <p:nvPicPr>
            <p:cNvPr id="8" name="Picture 7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CB369C2C-6F79-436F-9A58-089322E08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29" y="3519232"/>
              <a:ext cx="344580" cy="344580"/>
            </a:xfrm>
            <a:prstGeom prst="rect">
              <a:avLst/>
            </a:prstGeom>
          </p:spPr>
        </p:pic>
        <p:sp>
          <p:nvSpPr>
            <p:cNvPr id="22" name="Rounded Rectangle 36">
              <a:extLst>
                <a:ext uri="{FF2B5EF4-FFF2-40B4-BE49-F238E27FC236}">
                  <a16:creationId xmlns:a16="http://schemas.microsoft.com/office/drawing/2014/main" id="{9EAAE877-6509-4CF0-A668-33ED0EF32DF9}"/>
                </a:ext>
              </a:extLst>
            </p:cNvPr>
            <p:cNvSpPr/>
            <p:nvPr/>
          </p:nvSpPr>
          <p:spPr>
            <a:xfrm>
              <a:off x="2856029" y="2580180"/>
              <a:ext cx="720000" cy="538672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</a:rPr>
                <a:t>Smart IO interface</a:t>
              </a:r>
            </a:p>
          </p:txBody>
        </p:sp>
        <p:pic>
          <p:nvPicPr>
            <p:cNvPr id="24" name="Picture 23" descr="A close up of a logo&#10;&#10;Description automatically generated">
              <a:extLst>
                <a:ext uri="{FF2B5EF4-FFF2-40B4-BE49-F238E27FC236}">
                  <a16:creationId xmlns:a16="http://schemas.microsoft.com/office/drawing/2014/main" id="{475BF09C-3045-41EC-A952-4CEAFD0C8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8340" y="2457580"/>
              <a:ext cx="1033826" cy="10338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</p:pic>
        <p:sp>
          <p:nvSpPr>
            <p:cNvPr id="26" name="Rounded Rectangle 36">
              <a:extLst>
                <a:ext uri="{FF2B5EF4-FFF2-40B4-BE49-F238E27FC236}">
                  <a16:creationId xmlns:a16="http://schemas.microsoft.com/office/drawing/2014/main" id="{96BEA4DE-E712-4D05-9080-E7D7295B4F57}"/>
                </a:ext>
              </a:extLst>
            </p:cNvPr>
            <p:cNvSpPr/>
            <p:nvPr/>
          </p:nvSpPr>
          <p:spPr>
            <a:xfrm>
              <a:off x="4594458" y="3652643"/>
              <a:ext cx="1078319" cy="261786"/>
            </a:xfrm>
            <a:prstGeom prst="roundRect">
              <a:avLst/>
            </a:prstGeom>
            <a:solidFill>
              <a:srgbClr val="C2DB3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</a:rPr>
                <a:t>IOT Gateway</a:t>
              </a:r>
            </a:p>
          </p:txBody>
        </p:sp>
        <p:sp>
          <p:nvSpPr>
            <p:cNvPr id="28" name="Rounded Rectangle 36">
              <a:extLst>
                <a:ext uri="{FF2B5EF4-FFF2-40B4-BE49-F238E27FC236}">
                  <a16:creationId xmlns:a16="http://schemas.microsoft.com/office/drawing/2014/main" id="{0FBCD82A-DBF0-418A-A3E6-E3620C53E68F}"/>
                </a:ext>
              </a:extLst>
            </p:cNvPr>
            <p:cNvSpPr/>
            <p:nvPr/>
          </p:nvSpPr>
          <p:spPr>
            <a:xfrm>
              <a:off x="2727866" y="4122663"/>
              <a:ext cx="582964" cy="23248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OPC</a:t>
              </a:r>
            </a:p>
          </p:txBody>
        </p:sp>
        <p:sp>
          <p:nvSpPr>
            <p:cNvPr id="29" name="Rounded Rectangle 36">
              <a:extLst>
                <a:ext uri="{FF2B5EF4-FFF2-40B4-BE49-F238E27FC236}">
                  <a16:creationId xmlns:a16="http://schemas.microsoft.com/office/drawing/2014/main" id="{30410DC0-20ED-4122-B141-C6DED359ED00}"/>
                </a:ext>
              </a:extLst>
            </p:cNvPr>
            <p:cNvSpPr/>
            <p:nvPr/>
          </p:nvSpPr>
          <p:spPr>
            <a:xfrm>
              <a:off x="2856029" y="1354444"/>
              <a:ext cx="720000" cy="1174020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</a:rPr>
                <a:t>Multiple Energy meters</a:t>
              </a:r>
            </a:p>
          </p:txBody>
        </p: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99E21E6A-4548-4199-85AC-37B7102C3AF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648420" y="2200691"/>
              <a:ext cx="0" cy="28800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ounded Rectangle 36">
              <a:extLst>
                <a:ext uri="{FF2B5EF4-FFF2-40B4-BE49-F238E27FC236}">
                  <a16:creationId xmlns:a16="http://schemas.microsoft.com/office/drawing/2014/main" id="{B3111DFD-AD08-4E1C-A211-0FF3404C439F}"/>
                </a:ext>
              </a:extLst>
            </p:cNvPr>
            <p:cNvSpPr/>
            <p:nvPr/>
          </p:nvSpPr>
          <p:spPr>
            <a:xfrm>
              <a:off x="1400124" y="4303159"/>
              <a:ext cx="943544" cy="435705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</a:rPr>
                <a:t>Transformers (LT &amp; HT)</a:t>
              </a:r>
            </a:p>
          </p:txBody>
        </p:sp>
        <p:sp>
          <p:nvSpPr>
            <p:cNvPr id="33" name="Rounded Rectangle 36">
              <a:extLst>
                <a:ext uri="{FF2B5EF4-FFF2-40B4-BE49-F238E27FC236}">
                  <a16:creationId xmlns:a16="http://schemas.microsoft.com/office/drawing/2014/main" id="{E0BA3C6C-981F-4B24-AF70-ED6E92799F55}"/>
                </a:ext>
              </a:extLst>
            </p:cNvPr>
            <p:cNvSpPr/>
            <p:nvPr/>
          </p:nvSpPr>
          <p:spPr>
            <a:xfrm>
              <a:off x="330987" y="1323665"/>
              <a:ext cx="2116912" cy="26178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POWER</a:t>
              </a:r>
            </a:p>
          </p:txBody>
        </p:sp>
        <p:sp>
          <p:nvSpPr>
            <p:cNvPr id="34" name="Rounded Rectangle 36">
              <a:extLst>
                <a:ext uri="{FF2B5EF4-FFF2-40B4-BE49-F238E27FC236}">
                  <a16:creationId xmlns:a16="http://schemas.microsoft.com/office/drawing/2014/main" id="{C80A7AE0-9724-4279-95DC-6A327F4AB9A8}"/>
                </a:ext>
              </a:extLst>
            </p:cNvPr>
            <p:cNvSpPr/>
            <p:nvPr/>
          </p:nvSpPr>
          <p:spPr>
            <a:xfrm>
              <a:off x="1453968" y="1645662"/>
              <a:ext cx="979064" cy="26178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Busway Sensors</a:t>
              </a:r>
            </a:p>
          </p:txBody>
        </p:sp>
        <p:sp>
          <p:nvSpPr>
            <p:cNvPr id="35" name="Rounded Rectangle 36">
              <a:extLst>
                <a:ext uri="{FF2B5EF4-FFF2-40B4-BE49-F238E27FC236}">
                  <a16:creationId xmlns:a16="http://schemas.microsoft.com/office/drawing/2014/main" id="{5A5C7C23-1A2F-47B8-9F15-DCF13863AE8E}"/>
                </a:ext>
              </a:extLst>
            </p:cNvPr>
            <p:cNvSpPr/>
            <p:nvPr/>
          </p:nvSpPr>
          <p:spPr>
            <a:xfrm>
              <a:off x="330988" y="1646507"/>
              <a:ext cx="979064" cy="568361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Chiller Plant</a:t>
              </a:r>
            </a:p>
          </p:txBody>
        </p:sp>
        <p:sp>
          <p:nvSpPr>
            <p:cNvPr id="36" name="Rounded Rectangle 36">
              <a:extLst>
                <a:ext uri="{FF2B5EF4-FFF2-40B4-BE49-F238E27FC236}">
                  <a16:creationId xmlns:a16="http://schemas.microsoft.com/office/drawing/2014/main" id="{46D15131-6FFE-4C54-8989-905BC1EDA8F0}"/>
                </a:ext>
              </a:extLst>
            </p:cNvPr>
            <p:cNvSpPr/>
            <p:nvPr/>
          </p:nvSpPr>
          <p:spPr>
            <a:xfrm>
              <a:off x="1453968" y="1945301"/>
              <a:ext cx="979064" cy="26178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DG</a:t>
              </a:r>
            </a:p>
          </p:txBody>
        </p:sp>
        <p:sp>
          <p:nvSpPr>
            <p:cNvPr id="41" name="Rounded Rectangle 36">
              <a:extLst>
                <a:ext uri="{FF2B5EF4-FFF2-40B4-BE49-F238E27FC236}">
                  <a16:creationId xmlns:a16="http://schemas.microsoft.com/office/drawing/2014/main" id="{0A0C13E1-0369-4F47-85F6-63DA1A667E21}"/>
                </a:ext>
              </a:extLst>
            </p:cNvPr>
            <p:cNvSpPr/>
            <p:nvPr/>
          </p:nvSpPr>
          <p:spPr>
            <a:xfrm>
              <a:off x="330988" y="2275923"/>
              <a:ext cx="979064" cy="926630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Multiple PACs/ CRAH/ AHU</a:t>
              </a:r>
            </a:p>
          </p:txBody>
        </p:sp>
        <p:sp>
          <p:nvSpPr>
            <p:cNvPr id="57" name="Rounded Rectangle 36">
              <a:extLst>
                <a:ext uri="{FF2B5EF4-FFF2-40B4-BE49-F238E27FC236}">
                  <a16:creationId xmlns:a16="http://schemas.microsoft.com/office/drawing/2014/main" id="{E5488027-6D74-48C4-8874-58D319D7F15E}"/>
                </a:ext>
              </a:extLst>
            </p:cNvPr>
            <p:cNvSpPr/>
            <p:nvPr/>
          </p:nvSpPr>
          <p:spPr>
            <a:xfrm>
              <a:off x="1442910" y="2574873"/>
              <a:ext cx="998203" cy="627685"/>
            </a:xfrm>
            <a:prstGeom prst="roundRect">
              <a:avLst>
                <a:gd name="adj" fmla="val 9545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  <a:ea typeface="Calibri" panose="020F0502020204030204"/>
                  <a:cs typeface="Calibri" panose="020F0502020204030204"/>
                  <a:sym typeface="Calibri" panose="020F0502020204030204"/>
                </a:rPr>
                <a:t>Ops Equipment</a:t>
              </a:r>
            </a:p>
            <a:p>
              <a:pPr algn="ctr" defTabSz="685766">
                <a:defRPr/>
              </a:pPr>
              <a:endParaRPr lang="en-US" sz="600">
                <a:solidFill>
                  <a:prstClr val="white"/>
                </a:solidFill>
                <a:latin typeface="Trebuchet MS" panose="020B0703020202090204" pitchFamily="34" charset="0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  <a:ea typeface="Calibri" panose="020F0502020204030204"/>
                  <a:cs typeface="Calibri" panose="020F0502020204030204"/>
                  <a:sym typeface="Calibri" panose="020F0502020204030204"/>
                </a:rPr>
                <a:t>Safety &amp; Security Equipment</a:t>
              </a:r>
              <a:endParaRPr lang="en-US" sz="600">
                <a:solidFill>
                  <a:prstClr val="white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9" name="Rounded Rectangle 36">
              <a:extLst>
                <a:ext uri="{FF2B5EF4-FFF2-40B4-BE49-F238E27FC236}">
                  <a16:creationId xmlns:a16="http://schemas.microsoft.com/office/drawing/2014/main" id="{45601365-C1C2-C346-9180-BE9F39A062DF}"/>
                </a:ext>
              </a:extLst>
            </p:cNvPr>
            <p:cNvSpPr/>
            <p:nvPr/>
          </p:nvSpPr>
          <p:spPr>
            <a:xfrm>
              <a:off x="1454215" y="2252875"/>
              <a:ext cx="979064" cy="26178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UPS</a:t>
              </a:r>
            </a:p>
          </p:txBody>
        </p:sp>
        <p:sp>
          <p:nvSpPr>
            <p:cNvPr id="16" name="Rounded Rectangle 36">
              <a:extLst>
                <a:ext uri="{FF2B5EF4-FFF2-40B4-BE49-F238E27FC236}">
                  <a16:creationId xmlns:a16="http://schemas.microsoft.com/office/drawing/2014/main" id="{F30FA80B-7021-4030-A06D-125D96AAAAF6}"/>
                </a:ext>
              </a:extLst>
            </p:cNvPr>
            <p:cNvSpPr/>
            <p:nvPr/>
          </p:nvSpPr>
          <p:spPr>
            <a:xfrm>
              <a:off x="1442909" y="3291774"/>
              <a:ext cx="986670" cy="454918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  <a:ea typeface="Calibri" panose="020F0502020204030204"/>
                  <a:cs typeface="Calibri" panose="020F0502020204030204"/>
                  <a:sym typeface="Calibri" panose="020F0502020204030204"/>
                </a:rPr>
                <a:t>Temperature &amp; Humidity Sensor</a:t>
              </a:r>
              <a:endParaRPr lang="en-US" sz="60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8" name="Rounded Rectangle 36">
              <a:extLst>
                <a:ext uri="{FF2B5EF4-FFF2-40B4-BE49-F238E27FC236}">
                  <a16:creationId xmlns:a16="http://schemas.microsoft.com/office/drawing/2014/main" id="{53E9B9E1-90E1-4B80-ACBE-D96DC697D09B}"/>
                </a:ext>
              </a:extLst>
            </p:cNvPr>
            <p:cNvSpPr/>
            <p:nvPr/>
          </p:nvSpPr>
          <p:spPr>
            <a:xfrm>
              <a:off x="2856029" y="3234798"/>
              <a:ext cx="720000" cy="538672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black"/>
                  </a:solidFill>
                  <a:latin typeface="Trebuchet MS" panose="020B0703020202090204" pitchFamily="34" charset="0"/>
                </a:rPr>
                <a:t>Wireless/ Wired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15F400EE-246D-4D8C-BB50-3ADCA0E8B93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648420" y="2759717"/>
              <a:ext cx="0" cy="28800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FBBFDC5D-5334-48E6-895A-561C32980A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636887" y="3371136"/>
              <a:ext cx="0" cy="28800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942FB61-152D-4100-A67C-8F13C4EA9138}"/>
                </a:ext>
              </a:extLst>
            </p:cNvPr>
            <p:cNvCxnSpPr>
              <a:cxnSpLocks/>
            </p:cNvCxnSpPr>
            <p:nvPr/>
          </p:nvCxnSpPr>
          <p:spPr>
            <a:xfrm>
              <a:off x="3992741" y="1411356"/>
              <a:ext cx="0" cy="332750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D2282EF0-F4FA-4452-9181-70989458FE3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332855" y="3853644"/>
              <a:ext cx="0" cy="20574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1F68FCF5-B642-4422-B1FF-62F8EC7220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06572" y="4382638"/>
              <a:ext cx="0" cy="205739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Graphic 75" descr="Cloud">
              <a:extLst>
                <a:ext uri="{FF2B5EF4-FFF2-40B4-BE49-F238E27FC236}">
                  <a16:creationId xmlns:a16="http://schemas.microsoft.com/office/drawing/2014/main" id="{78703376-DD54-4782-ADC6-1644CB10D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44593" y="1304062"/>
              <a:ext cx="1646112" cy="1646112"/>
            </a:xfrm>
            <a:prstGeom prst="rect">
              <a:avLst/>
            </a:prstGeom>
          </p:spPr>
        </p:pic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96EB05-41C8-496C-9B66-CCF205FDDEEE}"/>
                </a:ext>
              </a:extLst>
            </p:cNvPr>
            <p:cNvSpPr txBox="1"/>
            <p:nvPr/>
          </p:nvSpPr>
          <p:spPr>
            <a:xfrm>
              <a:off x="6829653" y="1888049"/>
              <a:ext cx="898177" cy="6084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9050" tIns="19050" rIns="19050" bIns="19050" numCol="1" spcCol="38100" rtlCol="0" anchor="ctr">
              <a:spAutoFit/>
            </a:bodyPr>
            <a:lstStyle/>
            <a:p>
              <a:pPr algn="ctr" defTabSz="685766">
                <a:defRPr/>
              </a:pPr>
              <a:r>
                <a:rPr lang="en-US" sz="800">
                  <a:solidFill>
                    <a:prstClr val="white"/>
                  </a:solidFill>
                  <a:latin typeface="Trebuchet MS" panose="020B0703020202090204" pitchFamily="34" charset="0"/>
                </a:rPr>
                <a:t>IOT Cloud with AI/ML Algorithms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21992C9E-1648-4621-8B41-AC02838BCEA0}"/>
                </a:ext>
              </a:extLst>
            </p:cNvPr>
            <p:cNvCxnSpPr>
              <a:cxnSpLocks/>
            </p:cNvCxnSpPr>
            <p:nvPr/>
          </p:nvCxnSpPr>
          <p:spPr>
            <a:xfrm>
              <a:off x="7292815" y="2528465"/>
              <a:ext cx="0" cy="424001"/>
            </a:xfrm>
            <a:prstGeom prst="straightConnector1">
              <a:avLst/>
            </a:prstGeom>
            <a:noFill/>
            <a:ln w="127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  <a:headEnd type="triangle" w="med" len="med"/>
              <a:tailEnd type="triangl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596D926-B6B3-4A6F-A57E-440BEFD48E77}"/>
                </a:ext>
              </a:extLst>
            </p:cNvPr>
            <p:cNvCxnSpPr>
              <a:cxnSpLocks/>
            </p:cNvCxnSpPr>
            <p:nvPr/>
          </p:nvCxnSpPr>
          <p:spPr>
            <a:xfrm>
              <a:off x="6159963" y="1354444"/>
              <a:ext cx="0" cy="3491594"/>
            </a:xfrm>
            <a:prstGeom prst="line">
              <a:avLst/>
            </a:prstGeom>
            <a:noFill/>
            <a:ln w="12700" cap="flat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400000"/>
              <a:headEnd type="oval" w="med" len="med"/>
              <a:tailEnd type="oval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80" name="Rectangle: Rounded Corners 2">
              <a:extLst>
                <a:ext uri="{FF2B5EF4-FFF2-40B4-BE49-F238E27FC236}">
                  <a16:creationId xmlns:a16="http://schemas.microsoft.com/office/drawing/2014/main" id="{86707F04-D3B7-44E8-AB0A-CA55C9AFDB2E}"/>
                </a:ext>
              </a:extLst>
            </p:cNvPr>
            <p:cNvSpPr/>
            <p:nvPr/>
          </p:nvSpPr>
          <p:spPr>
            <a:xfrm>
              <a:off x="6444593" y="814932"/>
              <a:ext cx="2457971" cy="376018"/>
            </a:xfrm>
            <a:prstGeom prst="roundRect">
              <a:avLst>
                <a:gd name="adj" fmla="val 50000"/>
              </a:avLst>
            </a:prstGeom>
            <a:solidFill>
              <a:srgbClr val="C2DB31"/>
            </a:solidFill>
            <a:ln>
              <a:solidFill>
                <a:schemeClr val="bg1"/>
              </a:solidFill>
            </a:ln>
            <a:effectLst/>
          </p:spPr>
          <p:txBody>
            <a:bodyPr spcFirstLastPara="0" vert="horz" wrap="square" lIns="18076" tIns="18076" rIns="18076" bIns="18076" numCol="1" spcCol="1270" anchor="ctr" anchorCtr="0">
              <a:noAutofit/>
            </a:bodyPr>
            <a:lstStyle/>
            <a:p>
              <a:pPr algn="ctr" defTabSz="3555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800" b="1">
                  <a:solidFill>
                    <a:prstClr val="black"/>
                  </a:solidFill>
                  <a:latin typeface="Trebuchet MS" panose="020B0703020202090204" pitchFamily="34" charset="0"/>
                </a:rPr>
                <a:t>Operation Command Center</a:t>
              </a:r>
            </a:p>
          </p:txBody>
        </p:sp>
        <p:pic>
          <p:nvPicPr>
            <p:cNvPr id="81" name="Picture 80" descr="A screen shot of an open computer sitting on top of a desk&#10;&#10;Description automatically generated">
              <a:extLst>
                <a:ext uri="{FF2B5EF4-FFF2-40B4-BE49-F238E27FC236}">
                  <a16:creationId xmlns:a16="http://schemas.microsoft.com/office/drawing/2014/main" id="{EBDBD057-57C5-4D15-BF64-2A625C294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2227" y="2876204"/>
              <a:ext cx="1767584" cy="987609"/>
            </a:xfrm>
            <a:prstGeom prst="rect">
              <a:avLst/>
            </a:prstGeom>
          </p:spPr>
        </p:pic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B1627FE-299B-4369-AE9F-51C279C0C5A6}"/>
                </a:ext>
              </a:extLst>
            </p:cNvPr>
            <p:cNvSpPr/>
            <p:nvPr/>
          </p:nvSpPr>
          <p:spPr>
            <a:xfrm>
              <a:off x="6472224" y="4207388"/>
              <a:ext cx="1959257" cy="551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Centralized dashboards, tickets and reports accessed via Laptop, Tablet, Mobile etc.</a:t>
              </a:r>
            </a:p>
          </p:txBody>
        </p:sp>
        <p:sp>
          <p:nvSpPr>
            <p:cNvPr id="83" name="Rounded Rectangle 25">
              <a:extLst>
                <a:ext uri="{FF2B5EF4-FFF2-40B4-BE49-F238E27FC236}">
                  <a16:creationId xmlns:a16="http://schemas.microsoft.com/office/drawing/2014/main" id="{098A97A7-FA49-4249-B846-6DCCAF936115}"/>
                </a:ext>
              </a:extLst>
            </p:cNvPr>
            <p:cNvSpPr/>
            <p:nvPr/>
          </p:nvSpPr>
          <p:spPr>
            <a:xfrm>
              <a:off x="6609038" y="3863584"/>
              <a:ext cx="1444557" cy="307076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 b="1">
                  <a:solidFill>
                    <a:prstClr val="black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Dashboard</a:t>
              </a:r>
            </a:p>
          </p:txBody>
        </p:sp>
        <p:sp>
          <p:nvSpPr>
            <p:cNvPr id="84" name="Rectangle: Rounded Corners 2">
              <a:extLst>
                <a:ext uri="{FF2B5EF4-FFF2-40B4-BE49-F238E27FC236}">
                  <a16:creationId xmlns:a16="http://schemas.microsoft.com/office/drawing/2014/main" id="{DAA56019-B3E0-455B-8B3A-B4CC1B1F0676}"/>
                </a:ext>
              </a:extLst>
            </p:cNvPr>
            <p:cNvSpPr/>
            <p:nvPr/>
          </p:nvSpPr>
          <p:spPr>
            <a:xfrm>
              <a:off x="7292816" y="2627772"/>
              <a:ext cx="822640" cy="222932"/>
            </a:xfrm>
            <a:prstGeom prst="roundRect">
              <a:avLst>
                <a:gd name="adj" fmla="val 15756"/>
              </a:avLst>
            </a:prstGeom>
            <a:noFill/>
            <a:ln>
              <a:noFill/>
            </a:ln>
            <a:effectLst/>
          </p:spPr>
          <p:txBody>
            <a:bodyPr spcFirstLastPara="0" vert="horz" wrap="square" lIns="18076" tIns="18076" rIns="18076" bIns="18076" numCol="1" spcCol="1270" anchor="ctr" anchorCtr="0">
              <a:noAutofit/>
            </a:bodyPr>
            <a:lstStyle/>
            <a:p>
              <a:pPr algn="ctr" defTabSz="3555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Internet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4DA3693-AD3A-4003-B7C8-93BB56F679A6}"/>
                </a:ext>
              </a:extLst>
            </p:cNvPr>
            <p:cNvSpPr/>
            <p:nvPr/>
          </p:nvSpPr>
          <p:spPr>
            <a:xfrm>
              <a:off x="6777808" y="3316099"/>
              <a:ext cx="131690" cy="1688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US" sz="800">
                <a:solidFill>
                  <a:prstClr val="white"/>
                </a:solidFill>
                <a:latin typeface="Trebuchet MS" panose="020B0703020202090204" pitchFamily="34" charset="0"/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FD2E0A37-69CE-4D25-849A-09141152B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741327" y="2937314"/>
              <a:ext cx="1245082" cy="706881"/>
            </a:xfrm>
            <a:prstGeom prst="rect">
              <a:avLst/>
            </a:prstGeom>
          </p:spPr>
        </p:pic>
        <p:sp>
          <p:nvSpPr>
            <p:cNvPr id="88" name="Rounded Rectangle 35">
              <a:extLst>
                <a:ext uri="{FF2B5EF4-FFF2-40B4-BE49-F238E27FC236}">
                  <a16:creationId xmlns:a16="http://schemas.microsoft.com/office/drawing/2014/main" id="{8BC35534-A777-4AE1-9CDD-80E7F84737EF}"/>
                </a:ext>
              </a:extLst>
            </p:cNvPr>
            <p:cNvSpPr/>
            <p:nvPr/>
          </p:nvSpPr>
          <p:spPr>
            <a:xfrm>
              <a:off x="7174039" y="1252060"/>
              <a:ext cx="1646112" cy="524496"/>
            </a:xfrm>
            <a:prstGeom prst="roundRect">
              <a:avLst>
                <a:gd name="adj" fmla="val 0"/>
              </a:avLst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685766">
                <a:defRPr/>
              </a:pPr>
              <a:r>
                <a:rPr lang="en-US" sz="800" b="1">
                  <a:solidFill>
                    <a:prstClr val="black"/>
                  </a:solidFill>
                  <a:latin typeface="Trebuchet MS" panose="020B0703020202090204" pitchFamily="34" charset="0"/>
                </a:rPr>
                <a:t>3</a:t>
              </a:r>
              <a:r>
                <a:rPr lang="en-US" sz="800" b="1" baseline="30000">
                  <a:solidFill>
                    <a:prstClr val="black"/>
                  </a:solidFill>
                  <a:latin typeface="Trebuchet MS" panose="020B0703020202090204" pitchFamily="34" charset="0"/>
                </a:rPr>
                <a:t>rd</a:t>
              </a:r>
              <a:r>
                <a:rPr lang="en-US" sz="800" b="1">
                  <a:solidFill>
                    <a:prstClr val="black"/>
                  </a:solidFill>
                  <a:latin typeface="Trebuchet MS" panose="020B0703020202090204" pitchFamily="34" charset="0"/>
                </a:rPr>
                <a:t> party Integration - ERPs &amp; tools</a:t>
              </a: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D1E3D95-F20C-48A0-98B5-B46B1BE70471}"/>
                </a:ext>
              </a:extLst>
            </p:cNvPr>
            <p:cNvCxnSpPr>
              <a:cxnSpLocks/>
              <a:endCxn id="88" idx="2"/>
            </p:cNvCxnSpPr>
            <p:nvPr/>
          </p:nvCxnSpPr>
          <p:spPr>
            <a:xfrm flipH="1" flipV="1">
              <a:off x="7997096" y="1776556"/>
              <a:ext cx="120496" cy="376868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8E0C594B-1CF4-4ECE-AEC1-B0B67BE7FD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97193" y="2153425"/>
              <a:ext cx="218262" cy="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: Rounded Corners 2">
              <a:extLst>
                <a:ext uri="{FF2B5EF4-FFF2-40B4-BE49-F238E27FC236}">
                  <a16:creationId xmlns:a16="http://schemas.microsoft.com/office/drawing/2014/main" id="{CD6482EC-E760-43FD-B6AF-41D5C2FD9479}"/>
                </a:ext>
              </a:extLst>
            </p:cNvPr>
            <p:cNvSpPr/>
            <p:nvPr/>
          </p:nvSpPr>
          <p:spPr>
            <a:xfrm>
              <a:off x="8045080" y="2074114"/>
              <a:ext cx="546158" cy="222932"/>
            </a:xfrm>
            <a:prstGeom prst="roundRect">
              <a:avLst>
                <a:gd name="adj" fmla="val 15756"/>
              </a:avLst>
            </a:prstGeom>
            <a:noFill/>
            <a:ln>
              <a:noFill/>
            </a:ln>
            <a:effectLst/>
          </p:spPr>
          <p:txBody>
            <a:bodyPr spcFirstLastPara="0" vert="horz" wrap="square" lIns="18076" tIns="18076" rIns="18076" bIns="18076" numCol="1" spcCol="1270" anchor="ctr" anchorCtr="0">
              <a:noAutofit/>
            </a:bodyPr>
            <a:lstStyle/>
            <a:p>
              <a:pPr algn="ctr" defTabSz="3555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API</a:t>
              </a:r>
            </a:p>
          </p:txBody>
        </p:sp>
        <p:sp>
          <p:nvSpPr>
            <p:cNvPr id="25" name="Rectangle: Rounded Corners 2">
              <a:extLst>
                <a:ext uri="{FF2B5EF4-FFF2-40B4-BE49-F238E27FC236}">
                  <a16:creationId xmlns:a16="http://schemas.microsoft.com/office/drawing/2014/main" id="{E78AF218-F2A0-4285-85CC-BD84780DC64A}"/>
                </a:ext>
              </a:extLst>
            </p:cNvPr>
            <p:cNvSpPr/>
            <p:nvPr/>
          </p:nvSpPr>
          <p:spPr>
            <a:xfrm>
              <a:off x="4056256" y="807098"/>
              <a:ext cx="2251468" cy="376018"/>
            </a:xfrm>
            <a:prstGeom prst="roundRect">
              <a:avLst>
                <a:gd name="adj" fmla="val 50000"/>
              </a:avLst>
            </a:prstGeom>
            <a:solidFill>
              <a:srgbClr val="C2DB31"/>
            </a:solidFill>
            <a:ln>
              <a:solidFill>
                <a:schemeClr val="bg1"/>
              </a:solidFill>
            </a:ln>
            <a:effectLst/>
          </p:spPr>
          <p:txBody>
            <a:bodyPr spcFirstLastPara="0" vert="horz" wrap="square" lIns="18076" tIns="18076" rIns="18076" bIns="18076" numCol="1" spcCol="1270" anchor="ctr" anchorCtr="0">
              <a:noAutofit/>
            </a:bodyPr>
            <a:lstStyle/>
            <a:p>
              <a:pPr algn="ctr" defTabSz="3555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800" b="1">
                  <a:solidFill>
                    <a:prstClr val="black"/>
                  </a:solidFill>
                  <a:latin typeface="Trebuchet MS" panose="020B0703020202090204" pitchFamily="34" charset="0"/>
                </a:rPr>
                <a:t>Hardware Connectivity</a:t>
              </a:r>
            </a:p>
          </p:txBody>
        </p: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250E52AE-1F32-4F39-9DCF-4890C150FCD4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 flipV="1">
              <a:off x="2189421" y="2974494"/>
              <a:ext cx="2418920" cy="1011343"/>
            </a:xfrm>
            <a:prstGeom prst="bentConnector3">
              <a:avLst>
                <a:gd name="adj1" fmla="val 63721"/>
              </a:avLst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C2768C55-1767-4E11-9386-7C7DD1F50C17}"/>
                </a:ext>
              </a:extLst>
            </p:cNvPr>
            <p:cNvCxnSpPr>
              <a:cxnSpLocks/>
              <a:stCxn id="100" idx="3"/>
              <a:endCxn id="26" idx="2"/>
            </p:cNvCxnSpPr>
            <p:nvPr/>
          </p:nvCxnSpPr>
          <p:spPr>
            <a:xfrm flipV="1">
              <a:off x="2343668" y="3914429"/>
              <a:ext cx="2789950" cy="606582"/>
            </a:xfrm>
            <a:prstGeom prst="bentConnector2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or: Elbow 98">
              <a:extLst>
                <a:ext uri="{FF2B5EF4-FFF2-40B4-BE49-F238E27FC236}">
                  <a16:creationId xmlns:a16="http://schemas.microsoft.com/office/drawing/2014/main" id="{1AA2F0BD-8331-496C-A5DC-52673F77E78B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3576030" y="1941454"/>
              <a:ext cx="1032311" cy="65072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ounded Rectangle 36">
              <a:extLst>
                <a:ext uri="{FF2B5EF4-FFF2-40B4-BE49-F238E27FC236}">
                  <a16:creationId xmlns:a16="http://schemas.microsoft.com/office/drawing/2014/main" id="{F7EBDA89-1465-454D-B2AE-66E0B41699B9}"/>
                </a:ext>
              </a:extLst>
            </p:cNvPr>
            <p:cNvSpPr/>
            <p:nvPr/>
          </p:nvSpPr>
          <p:spPr>
            <a:xfrm>
              <a:off x="3492380" y="1679647"/>
              <a:ext cx="582964" cy="2324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OPC</a:t>
              </a:r>
            </a:p>
          </p:txBody>
        </p:sp>
        <p:sp>
          <p:nvSpPr>
            <p:cNvPr id="107" name="Rounded Rectangle 36">
              <a:extLst>
                <a:ext uri="{FF2B5EF4-FFF2-40B4-BE49-F238E27FC236}">
                  <a16:creationId xmlns:a16="http://schemas.microsoft.com/office/drawing/2014/main" id="{31CD72F5-689E-4F6C-A664-E419CC54379E}"/>
                </a:ext>
              </a:extLst>
            </p:cNvPr>
            <p:cNvSpPr/>
            <p:nvPr/>
          </p:nvSpPr>
          <p:spPr>
            <a:xfrm>
              <a:off x="3524885" y="2433295"/>
              <a:ext cx="436203" cy="2324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OPC</a:t>
              </a:r>
            </a:p>
          </p:txBody>
        </p: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B4B81371-3343-44CD-AE62-C2DC7B38461D}"/>
                </a:ext>
              </a:extLst>
            </p:cNvPr>
            <p:cNvCxnSpPr>
              <a:cxnSpLocks/>
            </p:cNvCxnSpPr>
            <p:nvPr/>
          </p:nvCxnSpPr>
          <p:spPr>
            <a:xfrm>
              <a:off x="3590621" y="2833517"/>
              <a:ext cx="929239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Rounded Rectangle 35">
              <a:extLst>
                <a:ext uri="{FF2B5EF4-FFF2-40B4-BE49-F238E27FC236}">
                  <a16:creationId xmlns:a16="http://schemas.microsoft.com/office/drawing/2014/main" id="{27ECC173-8F4C-487A-A44F-46F525265A78}"/>
                </a:ext>
              </a:extLst>
            </p:cNvPr>
            <p:cNvSpPr/>
            <p:nvPr/>
          </p:nvSpPr>
          <p:spPr>
            <a:xfrm>
              <a:off x="6302485" y="4784638"/>
              <a:ext cx="1141805" cy="307132"/>
            </a:xfrm>
            <a:prstGeom prst="roundRect">
              <a:avLst/>
            </a:prstGeom>
            <a:solidFill>
              <a:srgbClr val="C2D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 b="1">
                  <a:solidFill>
                    <a:prstClr val="black"/>
                  </a:solidFill>
                  <a:latin typeface="Trebuchet MS" panose="020B0703020202090204" pitchFamily="34" charset="0"/>
                </a:rPr>
                <a:t>Solution Components</a:t>
              </a:r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05DDEC03-8329-434C-91F9-8566D99589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63917" y="1506126"/>
              <a:ext cx="0" cy="951454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675A4DF-FC2E-4513-8052-924F7D7E1B2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6255457" y="614586"/>
              <a:ext cx="0" cy="178308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EFF9AA77-4512-4AAD-AAD9-A3287E60748E}"/>
                </a:ext>
              </a:extLst>
            </p:cNvPr>
            <p:cNvCxnSpPr>
              <a:cxnSpLocks/>
            </p:cNvCxnSpPr>
            <p:nvPr/>
          </p:nvCxnSpPr>
          <p:spPr>
            <a:xfrm>
              <a:off x="7146997" y="1506126"/>
              <a:ext cx="0" cy="20574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ounded Rectangle 36">
              <a:extLst>
                <a:ext uri="{FF2B5EF4-FFF2-40B4-BE49-F238E27FC236}">
                  <a16:creationId xmlns:a16="http://schemas.microsoft.com/office/drawing/2014/main" id="{61126FA2-0C36-AA47-9B7F-535CFBBC24D2}"/>
                </a:ext>
              </a:extLst>
            </p:cNvPr>
            <p:cNvSpPr/>
            <p:nvPr/>
          </p:nvSpPr>
          <p:spPr>
            <a:xfrm>
              <a:off x="2408540" y="4567980"/>
              <a:ext cx="1340697" cy="308236"/>
            </a:xfrm>
            <a:prstGeom prst="roundRect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CMMS (Manual Ops Data)</a:t>
              </a:r>
            </a:p>
          </p:txBody>
        </p:sp>
        <p:cxnSp>
          <p:nvCxnSpPr>
            <p:cNvPr id="74" name="Connector: Elbow 44">
              <a:extLst>
                <a:ext uri="{FF2B5EF4-FFF2-40B4-BE49-F238E27FC236}">
                  <a16:creationId xmlns:a16="http://schemas.microsoft.com/office/drawing/2014/main" id="{A276E938-3E3D-284D-9602-0A03E522AE87}"/>
                </a:ext>
              </a:extLst>
            </p:cNvPr>
            <p:cNvCxnSpPr>
              <a:cxnSpLocks/>
              <a:stCxn id="73" idx="3"/>
            </p:cNvCxnSpPr>
            <p:nvPr/>
          </p:nvCxnSpPr>
          <p:spPr>
            <a:xfrm flipV="1">
              <a:off x="3749237" y="3914429"/>
              <a:ext cx="1537411" cy="807669"/>
            </a:xfrm>
            <a:prstGeom prst="bentConnector3">
              <a:avLst>
                <a:gd name="adj1" fmla="val 100508"/>
              </a:avLst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ounded Rectangle 36">
              <a:extLst>
                <a:ext uri="{FF2B5EF4-FFF2-40B4-BE49-F238E27FC236}">
                  <a16:creationId xmlns:a16="http://schemas.microsoft.com/office/drawing/2014/main" id="{4F7E26E1-F093-1D46-AF09-AEC8A3A27AD9}"/>
                </a:ext>
              </a:extLst>
            </p:cNvPr>
            <p:cNvSpPr/>
            <p:nvPr/>
          </p:nvSpPr>
          <p:spPr>
            <a:xfrm>
              <a:off x="3936897" y="4500495"/>
              <a:ext cx="582964" cy="2324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6">
                <a:defRPr/>
              </a:pPr>
              <a:r>
                <a:rPr lang="en-US" sz="600">
                  <a:solidFill>
                    <a:prstClr val="white"/>
                  </a:solidFill>
                  <a:latin typeface="Trebuchet MS" panose="020B0703020202090204" pitchFamily="34" charset="0"/>
                </a:rPr>
                <a:t>API’s</a:t>
              </a:r>
            </a:p>
          </p:txBody>
        </p:sp>
      </p:grpSp>
      <p:sp>
        <p:nvSpPr>
          <p:cNvPr id="7" name="Rounded Rectangle 4">
            <a:extLst>
              <a:ext uri="{FF2B5EF4-FFF2-40B4-BE49-F238E27FC236}">
                <a16:creationId xmlns:a16="http://schemas.microsoft.com/office/drawing/2014/main" id="{3A2C3A09-54F4-4408-3810-EC9120E652EB}"/>
              </a:ext>
            </a:extLst>
          </p:cNvPr>
          <p:cNvSpPr/>
          <p:nvPr/>
        </p:nvSpPr>
        <p:spPr>
          <a:xfrm>
            <a:off x="323852" y="4212920"/>
            <a:ext cx="1715173" cy="511354"/>
          </a:xfrm>
          <a:prstGeom prst="roundRect">
            <a:avLst/>
          </a:prstGeom>
          <a:solidFill>
            <a:srgbClr val="BED730">
              <a:alpha val="89804"/>
            </a:srgbClr>
          </a:solidFill>
          <a:ln w="6350">
            <a:solidFill>
              <a:schemeClr val="bg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Increased Savings </a:t>
            </a:r>
          </a:p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on PUE</a:t>
            </a:r>
            <a:endParaRPr lang="en-IN" sz="1100" b="1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2D86C890-6D6A-9E97-09FF-4DAF238DE4DA}"/>
              </a:ext>
            </a:extLst>
          </p:cNvPr>
          <p:cNvSpPr/>
          <p:nvPr/>
        </p:nvSpPr>
        <p:spPr>
          <a:xfrm>
            <a:off x="2123632" y="4220984"/>
            <a:ext cx="2398988" cy="511354"/>
          </a:xfrm>
          <a:prstGeom prst="roundRect">
            <a:avLst/>
          </a:prstGeom>
          <a:solidFill>
            <a:srgbClr val="BED730">
              <a:alpha val="89804"/>
            </a:srgbClr>
          </a:solidFill>
          <a:ln w="6350">
            <a:solidFill>
              <a:schemeClr val="bg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Improved </a:t>
            </a:r>
          </a:p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equipment uptime</a:t>
            </a:r>
            <a:endParaRPr lang="en-IN" sz="1100" b="1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E06ACA76-4AA0-437D-DD59-A7EA659EE309}"/>
              </a:ext>
            </a:extLst>
          </p:cNvPr>
          <p:cNvSpPr/>
          <p:nvPr/>
        </p:nvSpPr>
        <p:spPr>
          <a:xfrm>
            <a:off x="4618975" y="4216712"/>
            <a:ext cx="2398988" cy="511353"/>
          </a:xfrm>
          <a:prstGeom prst="roundRect">
            <a:avLst/>
          </a:prstGeom>
          <a:solidFill>
            <a:srgbClr val="BED730">
              <a:alpha val="89804"/>
            </a:srgbClr>
          </a:solidFill>
          <a:ln w="6350">
            <a:solidFill>
              <a:schemeClr val="bg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Increased Person hour </a:t>
            </a:r>
          </a:p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savings monthly</a:t>
            </a:r>
            <a:endParaRPr lang="en-IN" sz="1100" b="1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939B1ACB-2F88-B0EF-D068-38CEA2DD8CA6}"/>
              </a:ext>
            </a:extLst>
          </p:cNvPr>
          <p:cNvSpPr/>
          <p:nvPr/>
        </p:nvSpPr>
        <p:spPr>
          <a:xfrm>
            <a:off x="7102570" y="4219457"/>
            <a:ext cx="1717580" cy="511353"/>
          </a:xfrm>
          <a:prstGeom prst="roundRect">
            <a:avLst/>
          </a:prstGeom>
          <a:solidFill>
            <a:srgbClr val="BED730">
              <a:alpha val="89804"/>
            </a:srgbClr>
          </a:solidFill>
          <a:ln w="6350">
            <a:solidFill>
              <a:schemeClr val="bg1"/>
            </a:solidFill>
            <a:prstDash val="sysDot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1100" b="1">
                <a:solidFill>
                  <a:prstClr val="black"/>
                </a:solidFill>
                <a:latin typeface="Trebuchet MS" panose="020B0703020202090204" pitchFamily="34" charset="0"/>
              </a:rPr>
              <a:t>Reduction in operating costs</a:t>
            </a:r>
            <a:endParaRPr lang="en-IN" sz="1100" b="1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690EB4-A1B3-A2B3-BC7A-777669ED04EC}"/>
              </a:ext>
            </a:extLst>
          </p:cNvPr>
          <p:cNvSpPr txBox="1"/>
          <p:nvPr/>
        </p:nvSpPr>
        <p:spPr>
          <a:xfrm>
            <a:off x="318801" y="988958"/>
            <a:ext cx="274774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 defTabSz="45718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b="1">
                <a:solidFill>
                  <a:srgbClr val="C1D91B"/>
                </a:solidFill>
                <a:latin typeface="Trebuchet MS"/>
              </a:rPr>
              <a:t>Real time visibility:</a:t>
            </a:r>
            <a:r>
              <a:rPr lang="en-US" sz="900" b="1">
                <a:solidFill>
                  <a:prstClr val="white"/>
                </a:solidFill>
                <a:latin typeface="Trebuchet MS"/>
              </a:rPr>
              <a:t> </a:t>
            </a:r>
            <a:br>
              <a:rPr lang="en-US" sz="900">
                <a:solidFill>
                  <a:prstClr val="white"/>
                </a:solidFill>
                <a:latin typeface="Trebuchet MS"/>
              </a:rPr>
            </a:br>
            <a:r>
              <a:rPr lang="en-US" sz="900">
                <a:solidFill>
                  <a:prstClr val="white"/>
                </a:solidFill>
                <a:latin typeface="Trebuchet MS"/>
              </a:rPr>
              <a:t>into operations, assets, people and process. Better resource utilization across rack space, power, RE, cooling, security and cross connects</a:t>
            </a:r>
            <a:endParaRPr lang="en-US" sz="900">
              <a:solidFill>
                <a:srgbClr val="BED730"/>
              </a:solidFill>
              <a:latin typeface="Trebuchet MS"/>
            </a:endParaRPr>
          </a:p>
          <a:p>
            <a:pPr marL="128585" indent="-128585" defTabSz="45718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b="1">
                <a:solidFill>
                  <a:srgbClr val="BED730"/>
                </a:solidFill>
                <a:latin typeface="Trebuchet MS"/>
              </a:rPr>
              <a:t>Measurability: </a:t>
            </a:r>
            <a:br>
              <a:rPr lang="en-US" sz="900">
                <a:solidFill>
                  <a:srgbClr val="BED730"/>
                </a:solidFill>
                <a:latin typeface="Trebuchet MS"/>
              </a:rPr>
            </a:br>
            <a:r>
              <a:rPr lang="en-US" sz="900">
                <a:solidFill>
                  <a:prstClr val="white"/>
                </a:solidFill>
                <a:latin typeface="Trebuchet MS"/>
              </a:rPr>
              <a:t>in operations basis predefined conditions or SOPs. Resource capacity utilization and trend analysis. KPI based service contract renewals. Usage based Infra resource planning</a:t>
            </a:r>
          </a:p>
          <a:p>
            <a:pPr marL="128585" indent="-128585" defTabSz="45718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b="1">
                <a:solidFill>
                  <a:srgbClr val="BED730"/>
                </a:solidFill>
                <a:latin typeface="Trebuchet MS"/>
              </a:rPr>
              <a:t>Predictability: </a:t>
            </a:r>
            <a:br>
              <a:rPr lang="en-US" sz="900">
                <a:solidFill>
                  <a:srgbClr val="BED730"/>
                </a:solidFill>
                <a:latin typeface="Trebuchet MS"/>
              </a:rPr>
            </a:br>
            <a:r>
              <a:rPr lang="en-US" sz="900">
                <a:solidFill>
                  <a:prstClr val="white"/>
                </a:solidFill>
                <a:latin typeface="Trebuchet MS"/>
              </a:rPr>
              <a:t>in failure and downtime. Preventive maintenance of assets, AMC contract realization. Demand forecasting and capacity planning</a:t>
            </a:r>
          </a:p>
          <a:p>
            <a:pPr marL="128585" indent="-128585" defTabSz="45718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b="1">
                <a:solidFill>
                  <a:srgbClr val="BED730"/>
                </a:solidFill>
                <a:latin typeface="Trebuchet MS"/>
              </a:rPr>
              <a:t>Enhanced Efficiency: </a:t>
            </a:r>
            <a:br>
              <a:rPr lang="en-US" sz="900">
                <a:solidFill>
                  <a:srgbClr val="BED730"/>
                </a:solidFill>
                <a:latin typeface="Trebuchet MS"/>
              </a:rPr>
            </a:br>
            <a:r>
              <a:rPr lang="en-US" sz="900">
                <a:solidFill>
                  <a:prstClr val="white"/>
                </a:solidFill>
                <a:latin typeface="Trebuchet MS"/>
              </a:rPr>
              <a:t>in capacity utilization, PUE, WUE, DG power fuel, UPS power, DC carbon footprint, service and support efficiency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2F5408-642F-7612-9E29-5DBF377416BB}"/>
              </a:ext>
            </a:extLst>
          </p:cNvPr>
          <p:cNvCxnSpPr>
            <a:cxnSpLocks/>
          </p:cNvCxnSpPr>
          <p:nvPr/>
        </p:nvCxnSpPr>
        <p:spPr>
          <a:xfrm>
            <a:off x="3079099" y="997022"/>
            <a:ext cx="0" cy="29520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66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97E8265E-8695-82D5-BFBC-AD9F9CFE9E98}"/>
              </a:ext>
            </a:extLst>
          </p:cNvPr>
          <p:cNvGrpSpPr/>
          <p:nvPr/>
        </p:nvGrpSpPr>
        <p:grpSpPr>
          <a:xfrm>
            <a:off x="4074582" y="831142"/>
            <a:ext cx="2688284" cy="2988000"/>
            <a:chOff x="4074582" y="831142"/>
            <a:chExt cx="2688284" cy="2988000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5F3D99D2-D10D-7AC5-1A7E-E7F6BC201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074582" y="831142"/>
              <a:ext cx="2688284" cy="2988000"/>
            </a:xfrm>
            <a:prstGeom prst="rect">
              <a:avLst/>
            </a:prstGeom>
          </p:spPr>
        </p:pic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37848141-6A37-2FF0-641B-CD1EC6F188A6}"/>
                </a:ext>
              </a:extLst>
            </p:cNvPr>
            <p:cNvGrpSpPr/>
            <p:nvPr/>
          </p:nvGrpSpPr>
          <p:grpSpPr>
            <a:xfrm>
              <a:off x="4330933" y="1395216"/>
              <a:ext cx="1838031" cy="1994700"/>
              <a:chOff x="4548964" y="1633892"/>
              <a:chExt cx="1838031" cy="1994700"/>
            </a:xfrm>
          </p:grpSpPr>
          <p:pic>
            <p:nvPicPr>
              <p:cNvPr id="85" name="Picture 84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6D88F648-5FE9-3A92-7604-865F409C75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89135" y="1633892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6" name="Picture 85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17BE2FC-1018-5887-D232-EECEC86E6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4292" y="282149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7" name="Picture 86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CF1A446-5D93-8EB1-D01E-47749E6654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4292" y="3268592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89" name="Picture 88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18EF968A-08C5-4864-8795-2A76E0C233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8020" y="3243990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90" name="Picture 89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1C71985B-0C3E-7BF9-1519-3C07B0D6BC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8964" y="2599841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91" name="Picture 90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6D5FA882-3CB0-4839-44CB-1B4C37C70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26995" y="2274385"/>
                <a:ext cx="360000" cy="360000"/>
              </a:xfrm>
              <a:prstGeom prst="rect">
                <a:avLst/>
              </a:prstGeom>
            </p:spPr>
          </p:pic>
        </p:grp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181744-6935-6546-B4BD-F731C6F0EDAB}"/>
              </a:ext>
            </a:extLst>
          </p:cNvPr>
          <p:cNvCxnSpPr>
            <a:cxnSpLocks/>
          </p:cNvCxnSpPr>
          <p:nvPr/>
        </p:nvCxnSpPr>
        <p:spPr>
          <a:xfrm rot="16200000">
            <a:off x="6047638" y="409920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B2083CA-AA24-084E-AAF0-4CF6A761DFE6}"/>
              </a:ext>
            </a:extLst>
          </p:cNvPr>
          <p:cNvCxnSpPr>
            <a:cxnSpLocks/>
          </p:cNvCxnSpPr>
          <p:nvPr/>
        </p:nvCxnSpPr>
        <p:spPr>
          <a:xfrm rot="16200000">
            <a:off x="3626215" y="2515322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B38E3AD-9A71-5B47-897D-90F2785E5AD3}"/>
              </a:ext>
            </a:extLst>
          </p:cNvPr>
          <p:cNvSpPr txBox="1"/>
          <p:nvPr/>
        </p:nvSpPr>
        <p:spPr>
          <a:xfrm>
            <a:off x="7802756" y="655833"/>
            <a:ext cx="900000" cy="439989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17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/>
              <a:t>Tower B</a:t>
            </a:r>
          </a:p>
          <a:p>
            <a:r>
              <a:rPr lang="en-US" dirty="0"/>
              <a:t>43+ MW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D1D57E-36B5-4743-A9A7-D6F3E529B529}"/>
              </a:ext>
            </a:extLst>
          </p:cNvPr>
          <p:cNvSpPr txBox="1"/>
          <p:nvPr/>
        </p:nvSpPr>
        <p:spPr>
          <a:xfrm>
            <a:off x="4549484" y="4215129"/>
            <a:ext cx="900000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CHENNAI 01 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Tidel Park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3.6 MW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C75059-5D3C-BF44-8208-4F9D50094141}"/>
              </a:ext>
            </a:extLst>
          </p:cNvPr>
          <p:cNvSpPr txBox="1"/>
          <p:nvPr/>
        </p:nvSpPr>
        <p:spPr>
          <a:xfrm>
            <a:off x="6633292" y="4232734"/>
            <a:ext cx="900000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17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/>
              <a:t>Tower B</a:t>
            </a:r>
          </a:p>
          <a:p>
            <a:r>
              <a:rPr lang="en-US" dirty="0"/>
              <a:t>43+ MW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1B86C7-6DBC-8340-9C44-8B9869349E0F}"/>
              </a:ext>
            </a:extLst>
          </p:cNvPr>
          <p:cNvSpPr txBox="1"/>
          <p:nvPr/>
        </p:nvSpPr>
        <p:spPr>
          <a:xfrm>
            <a:off x="5921713" y="2901958"/>
            <a:ext cx="835027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HYDERABAD 01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Financial Dist.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14.4 MW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8BED03C-9501-5148-8CEE-70FA115DBD56}"/>
              </a:ext>
            </a:extLst>
          </p:cNvPr>
          <p:cNvSpPr txBox="1"/>
          <p:nvPr/>
        </p:nvSpPr>
        <p:spPr>
          <a:xfrm>
            <a:off x="6958737" y="2097621"/>
            <a:ext cx="921508" cy="39923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KOLKATA 01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2.2 MW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95F3268-58B7-0F46-9FCB-F261B744C6EA}"/>
              </a:ext>
            </a:extLst>
          </p:cNvPr>
          <p:cNvSpPr txBox="1"/>
          <p:nvPr/>
        </p:nvSpPr>
        <p:spPr>
          <a:xfrm>
            <a:off x="5644224" y="4246884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A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rebuchet MS"/>
              </a:rPr>
              <a:t>43+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01B1A0-8F8C-3C49-9B9C-74564C2CB672}"/>
              </a:ext>
            </a:extLst>
          </p:cNvPr>
          <p:cNvSpPr txBox="1"/>
          <p:nvPr/>
        </p:nvSpPr>
        <p:spPr>
          <a:xfrm>
            <a:off x="5132739" y="4760419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All Power references are Design IT Power at Full Capacity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5145113-E672-654A-8405-FAC2967FB54E}"/>
              </a:ext>
            </a:extLst>
          </p:cNvPr>
          <p:cNvSpPr txBox="1"/>
          <p:nvPr/>
        </p:nvSpPr>
        <p:spPr>
          <a:xfrm>
            <a:off x="7643865" y="4222498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C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43+ MW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FF7C88A-3643-B24C-8AC2-73CF1F210B64}"/>
              </a:ext>
            </a:extLst>
          </p:cNvPr>
          <p:cNvCxnSpPr>
            <a:cxnSpLocks/>
          </p:cNvCxnSpPr>
          <p:nvPr/>
        </p:nvCxnSpPr>
        <p:spPr>
          <a:xfrm>
            <a:off x="4985489" y="4024851"/>
            <a:ext cx="3112509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C2C2138-5482-D940-A2AD-F8FDF64C2D12}"/>
              </a:ext>
            </a:extLst>
          </p:cNvPr>
          <p:cNvCxnSpPr>
            <a:cxnSpLocks/>
          </p:cNvCxnSpPr>
          <p:nvPr/>
        </p:nvCxnSpPr>
        <p:spPr>
          <a:xfrm rot="5400000" flipV="1">
            <a:off x="3626215" y="2352446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18">
            <a:extLst>
              <a:ext uri="{FF2B5EF4-FFF2-40B4-BE49-F238E27FC236}">
                <a16:creationId xmlns:a16="http://schemas.microsoft.com/office/drawing/2014/main" id="{010AABB5-EE0F-1B4A-BB2B-8A6B8753CD23}"/>
              </a:ext>
            </a:extLst>
          </p:cNvPr>
          <p:cNvSpPr>
            <a:spLocks/>
          </p:cNvSpPr>
          <p:nvPr/>
        </p:nvSpPr>
        <p:spPr bwMode="auto">
          <a:xfrm>
            <a:off x="5419685" y="3695680"/>
            <a:ext cx="9183" cy="1147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5"/>
              </a:cxn>
              <a:cxn ang="0">
                <a:pos x="4" y="6"/>
              </a:cxn>
              <a:cxn ang="0">
                <a:pos x="5" y="5"/>
              </a:cxn>
              <a:cxn ang="0">
                <a:pos x="4" y="1"/>
              </a:cxn>
              <a:cxn ang="0">
                <a:pos x="4" y="0"/>
              </a:cxn>
              <a:cxn ang="0">
                <a:pos x="2" y="1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5" y="5"/>
                </a:cubicBezTo>
                <a:cubicBezTo>
                  <a:pt x="5" y="4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2" y="1"/>
                  <a:pt x="2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6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104" name="Freeform 26">
            <a:extLst>
              <a:ext uri="{FF2B5EF4-FFF2-40B4-BE49-F238E27FC236}">
                <a16:creationId xmlns:a16="http://schemas.microsoft.com/office/drawing/2014/main" id="{C44D92D6-841E-1A49-A5B3-532BC39ED11E}"/>
              </a:ext>
            </a:extLst>
          </p:cNvPr>
          <p:cNvSpPr>
            <a:spLocks/>
          </p:cNvSpPr>
          <p:nvPr/>
        </p:nvSpPr>
        <p:spPr bwMode="auto">
          <a:xfrm>
            <a:off x="5671435" y="3309430"/>
            <a:ext cx="13010" cy="11477"/>
          </a:xfrm>
          <a:custGeom>
            <a:avLst/>
            <a:gdLst/>
            <a:ahLst/>
            <a:cxnLst>
              <a:cxn ang="0">
                <a:pos x="7" y="6"/>
              </a:cxn>
              <a:cxn ang="0">
                <a:pos x="7" y="3"/>
              </a:cxn>
              <a:cxn ang="0">
                <a:pos x="5" y="0"/>
              </a:cxn>
              <a:cxn ang="0">
                <a:pos x="0" y="5"/>
              </a:cxn>
              <a:cxn ang="0">
                <a:pos x="7" y="6"/>
              </a:cxn>
              <a:cxn ang="0">
                <a:pos x="7" y="6"/>
              </a:cxn>
            </a:cxnLst>
            <a:rect l="0" t="0" r="r" b="b"/>
            <a:pathLst>
              <a:path w="7" h="6">
                <a:moveTo>
                  <a:pt x="7" y="6"/>
                </a:moveTo>
                <a:cubicBezTo>
                  <a:pt x="7" y="5"/>
                  <a:pt x="7" y="4"/>
                  <a:pt x="7" y="3"/>
                </a:cubicBezTo>
                <a:cubicBezTo>
                  <a:pt x="6" y="1"/>
                  <a:pt x="6" y="1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6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120" name="Freeform 77">
            <a:extLst>
              <a:ext uri="{FF2B5EF4-FFF2-40B4-BE49-F238E27FC236}">
                <a16:creationId xmlns:a16="http://schemas.microsoft.com/office/drawing/2014/main" id="{74A7FB34-EE38-904D-8235-F9E00104DF64}"/>
              </a:ext>
            </a:extLst>
          </p:cNvPr>
          <p:cNvSpPr/>
          <p:nvPr/>
        </p:nvSpPr>
        <p:spPr>
          <a:xfrm rot="16878557">
            <a:off x="4935233" y="2632326"/>
            <a:ext cx="840633" cy="466714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38093 w 538849"/>
              <a:gd name="connsiteY0" fmla="*/ 0 h 2170289"/>
              <a:gd name="connsiteX1" fmla="*/ 4743 w 538849"/>
              <a:gd name="connsiteY1" fmla="*/ 571500 h 2170289"/>
              <a:gd name="connsiteX2" fmla="*/ 242868 w 538849"/>
              <a:gd name="connsiteY2" fmla="*/ 1181100 h 2170289"/>
              <a:gd name="connsiteX3" fmla="*/ 538849 w 538849"/>
              <a:gd name="connsiteY3" fmla="*/ 2170289 h 2170289"/>
              <a:gd name="connsiteX0" fmla="*/ 157999 w 558755"/>
              <a:gd name="connsiteY0" fmla="*/ 0 h 2170289"/>
              <a:gd name="connsiteX1" fmla="*/ 24649 w 558755"/>
              <a:gd name="connsiteY1" fmla="*/ 571500 h 2170289"/>
              <a:gd name="connsiteX2" fmla="*/ 558755 w 558755"/>
              <a:gd name="connsiteY2" fmla="*/ 2170289 h 2170289"/>
              <a:gd name="connsiteX0" fmla="*/ 238880 w 639636"/>
              <a:gd name="connsiteY0" fmla="*/ 0 h 2170289"/>
              <a:gd name="connsiteX1" fmla="*/ 15218 w 639636"/>
              <a:gd name="connsiteY1" fmla="*/ 560211 h 2170289"/>
              <a:gd name="connsiteX2" fmla="*/ 639636 w 639636"/>
              <a:gd name="connsiteY2" fmla="*/ 2170289 h 2170289"/>
              <a:gd name="connsiteX0" fmla="*/ 368631 w 769387"/>
              <a:gd name="connsiteY0" fmla="*/ 0 h 2170289"/>
              <a:gd name="connsiteX1" fmla="*/ 9503 w 769387"/>
              <a:gd name="connsiteY1" fmla="*/ 808566 h 2170289"/>
              <a:gd name="connsiteX2" fmla="*/ 769387 w 769387"/>
              <a:gd name="connsiteY2" fmla="*/ 2170289 h 2170289"/>
              <a:gd name="connsiteX0" fmla="*/ -1 w 400755"/>
              <a:gd name="connsiteY0" fmla="*/ 0 h 2170289"/>
              <a:gd name="connsiteX1" fmla="*/ 400755 w 400755"/>
              <a:gd name="connsiteY1" fmla="*/ 2170289 h 2170289"/>
              <a:gd name="connsiteX0" fmla="*/ 247996 w 648752"/>
              <a:gd name="connsiteY0" fmla="*/ 0 h 2170289"/>
              <a:gd name="connsiteX1" fmla="*/ 648752 w 648752"/>
              <a:gd name="connsiteY1" fmla="*/ 2170289 h 2170289"/>
              <a:gd name="connsiteX0" fmla="*/ 318029 w 718785"/>
              <a:gd name="connsiteY0" fmla="*/ 0 h 2170289"/>
              <a:gd name="connsiteX1" fmla="*/ 718785 w 718785"/>
              <a:gd name="connsiteY1" fmla="*/ 2170289 h 2170289"/>
              <a:gd name="connsiteX0" fmla="*/ 291070 w 806304"/>
              <a:gd name="connsiteY0" fmla="*/ 0 h 2443706"/>
              <a:gd name="connsiteX1" fmla="*/ 806303 w 806304"/>
              <a:gd name="connsiteY1" fmla="*/ 2443706 h 2443706"/>
              <a:gd name="connsiteX0" fmla="*/ 519206 w 1034438"/>
              <a:gd name="connsiteY0" fmla="*/ 0 h 2443706"/>
              <a:gd name="connsiteX1" fmla="*/ 1034439 w 1034438"/>
              <a:gd name="connsiteY1" fmla="*/ 2443706 h 2443706"/>
              <a:gd name="connsiteX0" fmla="*/ 590268 w 1105502"/>
              <a:gd name="connsiteY0" fmla="*/ 0 h 2443706"/>
              <a:gd name="connsiteX1" fmla="*/ 1105501 w 1105502"/>
              <a:gd name="connsiteY1" fmla="*/ 2443706 h 2443706"/>
              <a:gd name="connsiteX0" fmla="*/ 570229 w 1135334"/>
              <a:gd name="connsiteY0" fmla="*/ 0 h 2530292"/>
              <a:gd name="connsiteX1" fmla="*/ 1135334 w 1135334"/>
              <a:gd name="connsiteY1" fmla="*/ 2530292 h 2530292"/>
              <a:gd name="connsiteX0" fmla="*/ 489914 w 1055019"/>
              <a:gd name="connsiteY0" fmla="*/ 0 h 2530292"/>
              <a:gd name="connsiteX1" fmla="*/ 1055019 w 1055019"/>
              <a:gd name="connsiteY1" fmla="*/ 2530292 h 2530292"/>
              <a:gd name="connsiteX0" fmla="*/ 235533 w 800638"/>
              <a:gd name="connsiteY0" fmla="*/ 0 h 2530292"/>
              <a:gd name="connsiteX1" fmla="*/ 800638 w 800638"/>
              <a:gd name="connsiteY1" fmla="*/ 2530292 h 2530292"/>
              <a:gd name="connsiteX0" fmla="*/ 1198 w 566303"/>
              <a:gd name="connsiteY0" fmla="*/ 0 h 2530292"/>
              <a:gd name="connsiteX1" fmla="*/ 566303 w 566303"/>
              <a:gd name="connsiteY1" fmla="*/ 2530292 h 2530292"/>
              <a:gd name="connsiteX0" fmla="*/ 232 w 739067"/>
              <a:gd name="connsiteY0" fmla="*/ 1 h 2607778"/>
              <a:gd name="connsiteX1" fmla="*/ 739067 w 739067"/>
              <a:gd name="connsiteY1" fmla="*/ 2607778 h 2607778"/>
              <a:gd name="connsiteX0" fmla="*/ 170 w 811748"/>
              <a:gd name="connsiteY0" fmla="*/ -2 h 1433476"/>
              <a:gd name="connsiteX1" fmla="*/ 811748 w 811748"/>
              <a:gd name="connsiteY1" fmla="*/ 1433476 h 1433476"/>
              <a:gd name="connsiteX0" fmla="*/ 0 w 811578"/>
              <a:gd name="connsiteY0" fmla="*/ 95352 h 1528830"/>
              <a:gd name="connsiteX1" fmla="*/ 811578 w 811578"/>
              <a:gd name="connsiteY1" fmla="*/ 1528830 h 1528830"/>
              <a:gd name="connsiteX0" fmla="*/ 0 w 811578"/>
              <a:gd name="connsiteY0" fmla="*/ 79861 h 1513339"/>
              <a:gd name="connsiteX1" fmla="*/ 811578 w 811578"/>
              <a:gd name="connsiteY1" fmla="*/ 1513339 h 1513339"/>
              <a:gd name="connsiteX0" fmla="*/ 0 w 811578"/>
              <a:gd name="connsiteY0" fmla="*/ 42845 h 1476323"/>
              <a:gd name="connsiteX1" fmla="*/ 811578 w 811578"/>
              <a:gd name="connsiteY1" fmla="*/ 1476323 h 147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1578" h="1476323">
                <a:moveTo>
                  <a:pt x="0" y="42845"/>
                </a:moveTo>
                <a:cubicBezTo>
                  <a:pt x="599229" y="-281205"/>
                  <a:pt x="701109" y="1334678"/>
                  <a:pt x="811578" y="1476323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121" name="Freeform 103">
            <a:extLst>
              <a:ext uri="{FF2B5EF4-FFF2-40B4-BE49-F238E27FC236}">
                <a16:creationId xmlns:a16="http://schemas.microsoft.com/office/drawing/2014/main" id="{CA18CB82-07E0-A245-8ADB-9CEBA9C41DFC}"/>
              </a:ext>
            </a:extLst>
          </p:cNvPr>
          <p:cNvSpPr/>
          <p:nvPr/>
        </p:nvSpPr>
        <p:spPr>
          <a:xfrm rot="18860595">
            <a:off x="5474740" y="1568211"/>
            <a:ext cx="121166" cy="869956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76610 w 837010"/>
              <a:gd name="connsiteY0" fmla="*/ 0 h 1651000"/>
              <a:gd name="connsiteX1" fmla="*/ 43260 w 837010"/>
              <a:gd name="connsiteY1" fmla="*/ 571500 h 1651000"/>
              <a:gd name="connsiteX2" fmla="*/ 837010 w 837010"/>
              <a:gd name="connsiteY2" fmla="*/ 1651000 h 1651000"/>
              <a:gd name="connsiteX0" fmla="*/ 0 w 660400"/>
              <a:gd name="connsiteY0" fmla="*/ 0 h 1651000"/>
              <a:gd name="connsiteX1" fmla="*/ 660400 w 660400"/>
              <a:gd name="connsiteY1" fmla="*/ 1651000 h 1651000"/>
              <a:gd name="connsiteX0" fmla="*/ 81663 w 742063"/>
              <a:gd name="connsiteY0" fmla="*/ 0 h 1651000"/>
              <a:gd name="connsiteX1" fmla="*/ 742063 w 742063"/>
              <a:gd name="connsiteY1" fmla="*/ 1651000 h 1651000"/>
              <a:gd name="connsiteX0" fmla="*/ 144761 w 345692"/>
              <a:gd name="connsiteY0" fmla="*/ 0 h 1696390"/>
              <a:gd name="connsiteX1" fmla="*/ 345692 w 345692"/>
              <a:gd name="connsiteY1" fmla="*/ 1696390 h 1696390"/>
              <a:gd name="connsiteX0" fmla="*/ 141994 w 342925"/>
              <a:gd name="connsiteY0" fmla="*/ 0 h 1696390"/>
              <a:gd name="connsiteX1" fmla="*/ 342925 w 342925"/>
              <a:gd name="connsiteY1" fmla="*/ 1696390 h 1696390"/>
              <a:gd name="connsiteX0" fmla="*/ 95020 w 596999"/>
              <a:gd name="connsiteY0" fmla="*/ 0 h 1243006"/>
              <a:gd name="connsiteX1" fmla="*/ 596998 w 596999"/>
              <a:gd name="connsiteY1" fmla="*/ 1243006 h 1243006"/>
              <a:gd name="connsiteX0" fmla="*/ 132969 w 634947"/>
              <a:gd name="connsiteY0" fmla="*/ 0 h 1243006"/>
              <a:gd name="connsiteX1" fmla="*/ 634947 w 634947"/>
              <a:gd name="connsiteY1" fmla="*/ 1243006 h 1243006"/>
              <a:gd name="connsiteX0" fmla="*/ 132970 w 634948"/>
              <a:gd name="connsiteY0" fmla="*/ 0 h 1243006"/>
              <a:gd name="connsiteX1" fmla="*/ 634948 w 634948"/>
              <a:gd name="connsiteY1" fmla="*/ 1243006 h 1243006"/>
              <a:gd name="connsiteX0" fmla="*/ 132172 w 638403"/>
              <a:gd name="connsiteY0" fmla="*/ 0 h 1202451"/>
              <a:gd name="connsiteX1" fmla="*/ 638403 w 638403"/>
              <a:gd name="connsiteY1" fmla="*/ 1202451 h 1202451"/>
              <a:gd name="connsiteX0" fmla="*/ 142258 w 648489"/>
              <a:gd name="connsiteY0" fmla="*/ 0 h 1239911"/>
              <a:gd name="connsiteX1" fmla="*/ 648489 w 648489"/>
              <a:gd name="connsiteY1" fmla="*/ 1202451 h 1239911"/>
              <a:gd name="connsiteX0" fmla="*/ 140316 w 646547"/>
              <a:gd name="connsiteY0" fmla="*/ 0 h 1215762"/>
              <a:gd name="connsiteX1" fmla="*/ 646547 w 646547"/>
              <a:gd name="connsiteY1" fmla="*/ 1202451 h 1215762"/>
              <a:gd name="connsiteX0" fmla="*/ 151438 w 657669"/>
              <a:gd name="connsiteY0" fmla="*/ 0 h 1202451"/>
              <a:gd name="connsiteX1" fmla="*/ 657669 w 657669"/>
              <a:gd name="connsiteY1" fmla="*/ 1202451 h 1202451"/>
              <a:gd name="connsiteX0" fmla="*/ 113676 w 619907"/>
              <a:gd name="connsiteY0" fmla="*/ 0 h 1202451"/>
              <a:gd name="connsiteX1" fmla="*/ 619907 w 619907"/>
              <a:gd name="connsiteY1" fmla="*/ 1202451 h 1202451"/>
              <a:gd name="connsiteX0" fmla="*/ 113675 w 619906"/>
              <a:gd name="connsiteY0" fmla="*/ 0 h 1202451"/>
              <a:gd name="connsiteX1" fmla="*/ 619906 w 619906"/>
              <a:gd name="connsiteY1" fmla="*/ 1202451 h 1202451"/>
              <a:gd name="connsiteX0" fmla="*/ 100564 w 671504"/>
              <a:gd name="connsiteY0" fmla="*/ 0 h 1244702"/>
              <a:gd name="connsiteX1" fmla="*/ 671504 w 671504"/>
              <a:gd name="connsiteY1" fmla="*/ 1244702 h 1244702"/>
              <a:gd name="connsiteX0" fmla="*/ 100564 w 671505"/>
              <a:gd name="connsiteY0" fmla="*/ 0 h 1244702"/>
              <a:gd name="connsiteX1" fmla="*/ 671505 w 671505"/>
              <a:gd name="connsiteY1" fmla="*/ 1244702 h 1244702"/>
              <a:gd name="connsiteX0" fmla="*/ 205370 w 435372"/>
              <a:gd name="connsiteY0" fmla="*/ 0 h 1013959"/>
              <a:gd name="connsiteX1" fmla="*/ 435372 w 435372"/>
              <a:gd name="connsiteY1" fmla="*/ 1013959 h 1013959"/>
              <a:gd name="connsiteX0" fmla="*/ 116916 w 346918"/>
              <a:gd name="connsiteY0" fmla="*/ 0 h 1013959"/>
              <a:gd name="connsiteX1" fmla="*/ 346918 w 346918"/>
              <a:gd name="connsiteY1" fmla="*/ 1013959 h 1013959"/>
              <a:gd name="connsiteX0" fmla="*/ 184028 w 227299"/>
              <a:gd name="connsiteY0" fmla="*/ 0 h 973477"/>
              <a:gd name="connsiteX1" fmla="*/ 227299 w 227299"/>
              <a:gd name="connsiteY1" fmla="*/ 973477 h 973477"/>
              <a:gd name="connsiteX0" fmla="*/ 88382 w 139605"/>
              <a:gd name="connsiteY0" fmla="*/ 0 h 973477"/>
              <a:gd name="connsiteX1" fmla="*/ 131653 w 139605"/>
              <a:gd name="connsiteY1" fmla="*/ 973477 h 973477"/>
              <a:gd name="connsiteX0" fmla="*/ -1 w 147173"/>
              <a:gd name="connsiteY0" fmla="*/ 0 h 973477"/>
              <a:gd name="connsiteX1" fmla="*/ 43270 w 147173"/>
              <a:gd name="connsiteY1" fmla="*/ 973477 h 973477"/>
              <a:gd name="connsiteX0" fmla="*/ 8630 w 137913"/>
              <a:gd name="connsiteY0" fmla="*/ 0 h 858485"/>
              <a:gd name="connsiteX1" fmla="*/ 1 w 137913"/>
              <a:gd name="connsiteY1" fmla="*/ 858485 h 858485"/>
              <a:gd name="connsiteX0" fmla="*/ 8629 w 163399"/>
              <a:gd name="connsiteY0" fmla="*/ 0 h 858485"/>
              <a:gd name="connsiteX1" fmla="*/ 0 w 163399"/>
              <a:gd name="connsiteY1" fmla="*/ 858485 h 858485"/>
              <a:gd name="connsiteX0" fmla="*/ 0 w 166688"/>
              <a:gd name="connsiteY0" fmla="*/ 0 h 872226"/>
              <a:gd name="connsiteX1" fmla="*/ 19993 w 166688"/>
              <a:gd name="connsiteY1" fmla="*/ 872226 h 872226"/>
              <a:gd name="connsiteX0" fmla="*/ 36498 w 180884"/>
              <a:gd name="connsiteY0" fmla="*/ 0 h 790869"/>
              <a:gd name="connsiteX1" fmla="*/ 0 w 180884"/>
              <a:gd name="connsiteY1" fmla="*/ 790869 h 790869"/>
              <a:gd name="connsiteX0" fmla="*/ 36498 w 127206"/>
              <a:gd name="connsiteY0" fmla="*/ 0 h 790869"/>
              <a:gd name="connsiteX1" fmla="*/ 0 w 127206"/>
              <a:gd name="connsiteY1" fmla="*/ 790869 h 790869"/>
              <a:gd name="connsiteX0" fmla="*/ 36498 w 134636"/>
              <a:gd name="connsiteY0" fmla="*/ 0 h 790869"/>
              <a:gd name="connsiteX1" fmla="*/ 0 w 134636"/>
              <a:gd name="connsiteY1" fmla="*/ 790869 h 7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636" h="790869">
                <a:moveTo>
                  <a:pt x="36498" y="0"/>
                </a:moveTo>
                <a:cubicBezTo>
                  <a:pt x="189291" y="378056"/>
                  <a:pt x="153324" y="487446"/>
                  <a:pt x="0" y="790869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F0BE55B-5DAA-EF48-939F-E1C094425B26}"/>
              </a:ext>
            </a:extLst>
          </p:cNvPr>
          <p:cNvSpPr txBox="1"/>
          <p:nvPr/>
        </p:nvSpPr>
        <p:spPr>
          <a:xfrm>
            <a:off x="6828798" y="1138019"/>
            <a:ext cx="900000" cy="314293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A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43</a:t>
            </a:r>
            <a:r>
              <a:rPr lang="en-US">
                <a:latin typeface="Trebuchet MS"/>
              </a:rPr>
              <a:t>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ADA9A84-B11A-5D45-BD9E-0DCD1F4361D9}"/>
              </a:ext>
            </a:extLst>
          </p:cNvPr>
          <p:cNvSpPr txBox="1"/>
          <p:nvPr/>
        </p:nvSpPr>
        <p:spPr>
          <a:xfrm>
            <a:off x="7797077" y="1125573"/>
            <a:ext cx="900000" cy="314293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C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rebuchet MS"/>
              </a:rPr>
              <a:t>43+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F4471930-FE4C-074C-B2B9-9AA24B7808B6}"/>
              </a:ext>
            </a:extLst>
          </p:cNvPr>
          <p:cNvCxnSpPr>
            <a:cxnSpLocks/>
          </p:cNvCxnSpPr>
          <p:nvPr/>
        </p:nvCxnSpPr>
        <p:spPr>
          <a:xfrm>
            <a:off x="8252756" y="1504459"/>
            <a:ext cx="0" cy="10800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5CA4E81-B504-AB40-9981-68ACDC108452}"/>
              </a:ext>
            </a:extLst>
          </p:cNvPr>
          <p:cNvSpPr/>
          <p:nvPr/>
        </p:nvSpPr>
        <p:spPr>
          <a:xfrm>
            <a:off x="3338215" y="1759933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74"/>
            <a:r>
              <a:rPr lang="en-US" sz="700" b="1">
                <a:solidFill>
                  <a:prstClr val="black"/>
                </a:solidFill>
                <a:latin typeface="Trebuchet MS"/>
              </a:rPr>
              <a:t>MUMBAI 01</a:t>
            </a:r>
          </a:p>
          <a:p>
            <a:pPr algn="ctr" defTabSz="914174"/>
            <a:r>
              <a:rPr lang="en-US" sz="700" b="1">
                <a:solidFill>
                  <a:prstClr val="black"/>
                </a:solidFill>
                <a:latin typeface="Trebuchet MS"/>
              </a:rPr>
              <a:t>Vashi</a:t>
            </a:r>
          </a:p>
          <a:p>
            <a:pPr algn="ctr" defTabSz="914174"/>
            <a:r>
              <a:rPr lang="en-US" sz="700" b="1">
                <a:solidFill>
                  <a:prstClr val="black"/>
                </a:solidFill>
                <a:latin typeface="Trebuchet MS"/>
              </a:rPr>
              <a:t>0.9 MW</a:t>
            </a: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id="{1211AE9B-8C38-354E-ABE5-00145F1EAE0A}"/>
              </a:ext>
            </a:extLst>
          </p:cNvPr>
          <p:cNvSpPr/>
          <p:nvPr/>
        </p:nvSpPr>
        <p:spPr>
          <a:xfrm>
            <a:off x="3338215" y="2693018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MUMBAI 02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Airoli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5.4 MW</a:t>
            </a: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E51DB885-E60D-8243-B3AE-97F358B2A29E}"/>
              </a:ext>
            </a:extLst>
          </p:cNvPr>
          <p:cNvCxnSpPr>
            <a:cxnSpLocks/>
          </p:cNvCxnSpPr>
          <p:nvPr/>
        </p:nvCxnSpPr>
        <p:spPr>
          <a:xfrm rot="16200000">
            <a:off x="6966767" y="409920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20BA0F5D-6341-2D48-932D-19ED5FBE9367}"/>
              </a:ext>
            </a:extLst>
          </p:cNvPr>
          <p:cNvCxnSpPr>
            <a:cxnSpLocks/>
          </p:cNvCxnSpPr>
          <p:nvPr/>
        </p:nvCxnSpPr>
        <p:spPr>
          <a:xfrm rot="16200000">
            <a:off x="8025996" y="409920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7D16C9AE-E5C2-2E42-ADC9-2B8C5B68C08D}"/>
              </a:ext>
            </a:extLst>
          </p:cNvPr>
          <p:cNvCxnSpPr>
            <a:cxnSpLocks/>
          </p:cNvCxnSpPr>
          <p:nvPr/>
        </p:nvCxnSpPr>
        <p:spPr>
          <a:xfrm rot="16200000">
            <a:off x="4913487" y="409920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E0D29E3D-6CE0-B743-A197-0B2243872F48}"/>
              </a:ext>
            </a:extLst>
          </p:cNvPr>
          <p:cNvSpPr txBox="1"/>
          <p:nvPr/>
        </p:nvSpPr>
        <p:spPr>
          <a:xfrm>
            <a:off x="5615180" y="976158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26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defRPr>
            </a:lvl1pPr>
          </a:lstStyle>
          <a:p>
            <a:pPr marL="0" marR="0" lvl="0" indent="0" algn="ct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NOIDA 01</a:t>
            </a:r>
          </a:p>
          <a:p>
            <a:pPr marL="0" marR="0" lvl="0" indent="0" algn="ct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Noida</a:t>
            </a:r>
          </a:p>
          <a:p>
            <a:pPr marL="0" marR="0" lvl="0" indent="0" algn="ct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10.8MW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E88582-FF6C-0147-8F8B-177FA84E3C8E}"/>
              </a:ext>
            </a:extLst>
          </p:cNvPr>
          <p:cNvSpPr/>
          <p:nvPr/>
        </p:nvSpPr>
        <p:spPr>
          <a:xfrm>
            <a:off x="74950" y="850344"/>
            <a:ext cx="3170548" cy="240719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C5E11-6F3B-074B-8987-9162DB81719E}"/>
              </a:ext>
            </a:extLst>
          </p:cNvPr>
          <p:cNvSpPr txBox="1"/>
          <p:nvPr/>
        </p:nvSpPr>
        <p:spPr>
          <a:xfrm>
            <a:off x="450953" y="2992219"/>
            <a:ext cx="2423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MUMBAI 03 CAMPUS (RABALE)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2B194BF-9574-E042-9A11-0B1347162899}"/>
              </a:ext>
            </a:extLst>
          </p:cNvPr>
          <p:cNvSpPr/>
          <p:nvPr/>
        </p:nvSpPr>
        <p:spPr>
          <a:xfrm>
            <a:off x="6550785" y="623085"/>
            <a:ext cx="2280612" cy="88943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99EA087-7F49-E547-98EF-61E343BF92DB}"/>
              </a:ext>
            </a:extLst>
          </p:cNvPr>
          <p:cNvSpPr txBox="1"/>
          <p:nvPr/>
        </p:nvSpPr>
        <p:spPr>
          <a:xfrm>
            <a:off x="6598148" y="663572"/>
            <a:ext cx="10457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NOIDA 02 CAMPUS 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46A8A2A-00BB-6446-94AE-E0814110679E}"/>
              </a:ext>
            </a:extLst>
          </p:cNvPr>
          <p:cNvSpPr/>
          <p:nvPr/>
        </p:nvSpPr>
        <p:spPr>
          <a:xfrm>
            <a:off x="5552210" y="3787258"/>
            <a:ext cx="3106452" cy="942320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CAB0F183-F882-2340-B697-886CDCE44163}"/>
              </a:ext>
            </a:extLst>
          </p:cNvPr>
          <p:cNvSpPr txBox="1"/>
          <p:nvPr/>
        </p:nvSpPr>
        <p:spPr>
          <a:xfrm>
            <a:off x="5615179" y="3787258"/>
            <a:ext cx="29286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CHENNAI 02 CAMPUS (SIRUSERI)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B74910B-A3F7-AE45-9431-B383765CC31F}"/>
              </a:ext>
            </a:extLst>
          </p:cNvPr>
          <p:cNvSpPr txBox="1"/>
          <p:nvPr/>
        </p:nvSpPr>
        <p:spPr>
          <a:xfrm>
            <a:off x="1172414" y="3852294"/>
            <a:ext cx="687782" cy="360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rebuchet MS"/>
              </a:rPr>
              <a:t>20+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Q2 2025</a:t>
            </a: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86D63C7-40CD-444A-AF28-1B87F38B9AD9}"/>
              </a:ext>
            </a:extLst>
          </p:cNvPr>
          <p:cNvCxnSpPr>
            <a:cxnSpLocks/>
          </p:cNvCxnSpPr>
          <p:nvPr/>
        </p:nvCxnSpPr>
        <p:spPr>
          <a:xfrm flipH="1" flipV="1">
            <a:off x="3698215" y="2443323"/>
            <a:ext cx="841189" cy="103919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130">
            <a:extLst>
              <a:ext uri="{FF2B5EF4-FFF2-40B4-BE49-F238E27FC236}">
                <a16:creationId xmlns:a16="http://schemas.microsoft.com/office/drawing/2014/main" id="{565B39B0-F258-4EA9-B467-DFE2E7F8BFCB}"/>
              </a:ext>
            </a:extLst>
          </p:cNvPr>
          <p:cNvSpPr/>
          <p:nvPr/>
        </p:nvSpPr>
        <p:spPr>
          <a:xfrm>
            <a:off x="6836647" y="2717012"/>
            <a:ext cx="2092433" cy="799226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E6B26A6-7245-46A4-83B0-D431F6B445AE}"/>
              </a:ext>
            </a:extLst>
          </p:cNvPr>
          <p:cNvSpPr txBox="1"/>
          <p:nvPr/>
        </p:nvSpPr>
        <p:spPr>
          <a:xfrm>
            <a:off x="6865886" y="2712708"/>
            <a:ext cx="1954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HYDERABAD 02 CAMPUS</a:t>
            </a:r>
          </a:p>
          <a:p>
            <a:pPr marL="0" marR="0" lvl="0" indent="0" algn="l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(FAB CITY)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052442D8-8246-43CA-A50E-8BCB49307687}"/>
              </a:ext>
            </a:extLst>
          </p:cNvPr>
          <p:cNvSpPr txBox="1"/>
          <p:nvPr/>
        </p:nvSpPr>
        <p:spPr>
          <a:xfrm>
            <a:off x="1111948" y="3436796"/>
            <a:ext cx="17427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BANGALORE 02 CAMPUS (AEROSPACE PARK)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035A21B-8B8C-4055-85DE-CD7C03EE13B0}"/>
              </a:ext>
            </a:extLst>
          </p:cNvPr>
          <p:cNvSpPr txBox="1"/>
          <p:nvPr/>
        </p:nvSpPr>
        <p:spPr>
          <a:xfrm>
            <a:off x="6958967" y="3094457"/>
            <a:ext cx="864020" cy="34131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Block 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26 MW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6E5BF5F4-5912-48FB-B647-9912BF4E7A37}"/>
              </a:ext>
            </a:extLst>
          </p:cNvPr>
          <p:cNvSpPr txBox="1"/>
          <p:nvPr/>
        </p:nvSpPr>
        <p:spPr>
          <a:xfrm>
            <a:off x="7861450" y="3094456"/>
            <a:ext cx="950967" cy="331121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Additional Blocks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26-52 MW each 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(including BTS)</a:t>
            </a:r>
          </a:p>
        </p:txBody>
      </p:sp>
      <p:sp>
        <p:nvSpPr>
          <p:cNvPr id="193" name="Title 2">
            <a:extLst>
              <a:ext uri="{FF2B5EF4-FFF2-40B4-BE49-F238E27FC236}">
                <a16:creationId xmlns:a16="http://schemas.microsoft.com/office/drawing/2014/main" id="{A2878140-FDC8-43CE-9F8C-AAAE30E7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 dirty="0"/>
              <a:t>Our DATA CENTERS: INDIA FOOTPRINT (SIX Markets)</a:t>
            </a:r>
            <a:endParaRPr lang="en-IN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041CB2B-706A-9FED-E1C8-BE723DC12023}"/>
              </a:ext>
            </a:extLst>
          </p:cNvPr>
          <p:cNvCxnSpPr>
            <a:cxnSpLocks/>
            <a:stCxn id="102" idx="3"/>
          </p:cNvCxnSpPr>
          <p:nvPr/>
        </p:nvCxnSpPr>
        <p:spPr>
          <a:xfrm flipV="1">
            <a:off x="3966522" y="3225682"/>
            <a:ext cx="925936" cy="48963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4B34ADE-77C0-A65F-D9DD-93CF26401C23}"/>
              </a:ext>
            </a:extLst>
          </p:cNvPr>
          <p:cNvCxnSpPr>
            <a:cxnSpLocks/>
            <a:stCxn id="51" idx="1"/>
          </p:cNvCxnSpPr>
          <p:nvPr/>
        </p:nvCxnSpPr>
        <p:spPr>
          <a:xfrm flipH="1" flipV="1">
            <a:off x="6037229" y="2248084"/>
            <a:ext cx="921508" cy="49152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93F2AE3-E310-1BDA-F39F-093C8A46916F}"/>
              </a:ext>
            </a:extLst>
          </p:cNvPr>
          <p:cNvCxnSpPr>
            <a:cxnSpLocks/>
          </p:cNvCxnSpPr>
          <p:nvPr/>
        </p:nvCxnSpPr>
        <p:spPr>
          <a:xfrm>
            <a:off x="3270469" y="2415953"/>
            <a:ext cx="434096" cy="2098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2F5A24B-B64F-5639-8766-D6034AD44E1F}"/>
              </a:ext>
            </a:extLst>
          </p:cNvPr>
          <p:cNvCxnSpPr>
            <a:cxnSpLocks/>
          </p:cNvCxnSpPr>
          <p:nvPr/>
        </p:nvCxnSpPr>
        <p:spPr>
          <a:xfrm flipV="1">
            <a:off x="6072795" y="1362630"/>
            <a:ext cx="0" cy="23406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4C5D6D6-77C6-494D-3890-749BE6E3E53D}"/>
              </a:ext>
            </a:extLst>
          </p:cNvPr>
          <p:cNvCxnSpPr>
            <a:cxnSpLocks/>
          </p:cNvCxnSpPr>
          <p:nvPr/>
        </p:nvCxnSpPr>
        <p:spPr>
          <a:xfrm flipV="1">
            <a:off x="5021870" y="1616495"/>
            <a:ext cx="3230887" cy="11565"/>
          </a:xfrm>
          <a:prstGeom prst="line">
            <a:avLst/>
          </a:prstGeom>
          <a:ln w="12700">
            <a:solidFill>
              <a:srgbClr val="C0D72F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FFBFBCB-98AE-281D-3BF0-D7D5C436DB35}"/>
              </a:ext>
            </a:extLst>
          </p:cNvPr>
          <p:cNvCxnSpPr>
            <a:cxnSpLocks/>
          </p:cNvCxnSpPr>
          <p:nvPr/>
        </p:nvCxnSpPr>
        <p:spPr>
          <a:xfrm>
            <a:off x="7198676" y="1504459"/>
            <a:ext cx="0" cy="10800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4038A76-D314-673A-B593-FABBB0276FB4}"/>
              </a:ext>
            </a:extLst>
          </p:cNvPr>
          <p:cNvCxnSpPr>
            <a:cxnSpLocks/>
            <a:stCxn id="152" idx="0"/>
          </p:cNvCxnSpPr>
          <p:nvPr/>
        </p:nvCxnSpPr>
        <p:spPr>
          <a:xfrm flipH="1" flipV="1">
            <a:off x="5145183" y="3216796"/>
            <a:ext cx="1934338" cy="570462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65093C2-95D3-1CFA-DEB6-04C238BC0DE0}"/>
              </a:ext>
            </a:extLst>
          </p:cNvPr>
          <p:cNvCxnSpPr>
            <a:cxnSpLocks/>
            <a:stCxn id="55" idx="1"/>
          </p:cNvCxnSpPr>
          <p:nvPr/>
        </p:nvCxnSpPr>
        <p:spPr>
          <a:xfrm flipH="1" flipV="1">
            <a:off x="5275923" y="2825297"/>
            <a:ext cx="645790" cy="256661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DA7E023-73D9-5CA1-2DDC-59578F8FCE88}"/>
              </a:ext>
            </a:extLst>
          </p:cNvPr>
          <p:cNvCxnSpPr>
            <a:cxnSpLocks/>
          </p:cNvCxnSpPr>
          <p:nvPr/>
        </p:nvCxnSpPr>
        <p:spPr>
          <a:xfrm>
            <a:off x="2962765" y="3722605"/>
            <a:ext cx="148409" cy="2774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0CB4359F-ACAA-8E3A-91EB-59F7792A1DA7}"/>
              </a:ext>
            </a:extLst>
          </p:cNvPr>
          <p:cNvSpPr txBox="1"/>
          <p:nvPr/>
        </p:nvSpPr>
        <p:spPr>
          <a:xfrm>
            <a:off x="3111195" y="3499320"/>
            <a:ext cx="855328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BANGALORE 01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Electronic City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7.6 MW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FCF83DD-766C-FBE6-22FD-9FA3640E612C}"/>
              </a:ext>
            </a:extLst>
          </p:cNvPr>
          <p:cNvSpPr/>
          <p:nvPr/>
        </p:nvSpPr>
        <p:spPr>
          <a:xfrm>
            <a:off x="1031634" y="3435959"/>
            <a:ext cx="1910088" cy="865629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C7F49D-A01F-8CCC-61D1-F86E71B7F8F4}"/>
              </a:ext>
            </a:extLst>
          </p:cNvPr>
          <p:cNvSpPr txBox="1"/>
          <p:nvPr/>
        </p:nvSpPr>
        <p:spPr>
          <a:xfrm>
            <a:off x="5132736" y="4760419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All Power references are Design IT Power at </a:t>
            </a: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Trebuchet MS"/>
                <a:cs typeface="Arial" panose="020B0604020202020204" pitchFamily="34" charset="0"/>
              </a:rPr>
              <a:t>maximum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Capacity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68C7F2-46B4-A741-91AE-0F1501F8919D}"/>
              </a:ext>
            </a:extLst>
          </p:cNvPr>
          <p:cNvSpPr txBox="1"/>
          <p:nvPr/>
        </p:nvSpPr>
        <p:spPr>
          <a:xfrm>
            <a:off x="327268" y="4610734"/>
            <a:ext cx="108000" cy="108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91CD5B9-D5B1-FB42-A964-FD88EC5176B0}"/>
              </a:ext>
            </a:extLst>
          </p:cNvPr>
          <p:cNvSpPr txBox="1"/>
          <p:nvPr/>
        </p:nvSpPr>
        <p:spPr>
          <a:xfrm>
            <a:off x="1209224" y="4610734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2FD6C04-B7E6-CC4D-8D4A-4AC6FD328A5B}"/>
              </a:ext>
            </a:extLst>
          </p:cNvPr>
          <p:cNvSpPr txBox="1"/>
          <p:nvPr/>
        </p:nvSpPr>
        <p:spPr>
          <a:xfrm>
            <a:off x="2316732" y="4610734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ABDBA5-D555-2BF1-D80E-6A494E7BA543}"/>
              </a:ext>
            </a:extLst>
          </p:cNvPr>
          <p:cNvSpPr txBox="1"/>
          <p:nvPr/>
        </p:nvSpPr>
        <p:spPr>
          <a:xfrm>
            <a:off x="435268" y="4557012"/>
            <a:ext cx="7403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Operational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931F41-D236-2C7B-14C2-85F8DF3BA9A1}"/>
              </a:ext>
            </a:extLst>
          </p:cNvPr>
          <p:cNvSpPr txBox="1"/>
          <p:nvPr/>
        </p:nvSpPr>
        <p:spPr>
          <a:xfrm>
            <a:off x="1317224" y="4557012"/>
            <a:ext cx="9659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 Development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38264E-0341-17DF-4CB4-CE8AD16D8DB5}"/>
              </a:ext>
            </a:extLst>
          </p:cNvPr>
          <p:cNvSpPr txBox="1"/>
          <p:nvPr/>
        </p:nvSpPr>
        <p:spPr>
          <a:xfrm>
            <a:off x="2424732" y="4557012"/>
            <a:ext cx="7412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Planning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B4C155E-C97F-2940-886B-2B4FF5E5317B}"/>
              </a:ext>
            </a:extLst>
          </p:cNvPr>
          <p:cNvSpPr txBox="1"/>
          <p:nvPr/>
        </p:nvSpPr>
        <p:spPr>
          <a:xfrm>
            <a:off x="1230498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2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9.6 MW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A66EDA-5821-DD48-9B92-134815689405}"/>
              </a:ext>
            </a:extLst>
          </p:cNvPr>
          <p:cNvSpPr txBox="1"/>
          <p:nvPr/>
        </p:nvSpPr>
        <p:spPr>
          <a:xfrm>
            <a:off x="231472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11.5 MW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C2D928E-054E-AB43-9C5F-557ED4C1C62D}"/>
              </a:ext>
            </a:extLst>
          </p:cNvPr>
          <p:cNvCxnSpPr>
            <a:cxnSpLocks/>
          </p:cNvCxnSpPr>
          <p:nvPr/>
        </p:nvCxnSpPr>
        <p:spPr>
          <a:xfrm rot="5400000" flipV="1">
            <a:off x="643445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1DFE8E6-34A9-E646-BC68-7429D21898DB}"/>
              </a:ext>
            </a:extLst>
          </p:cNvPr>
          <p:cNvCxnSpPr>
            <a:cxnSpLocks/>
          </p:cNvCxnSpPr>
          <p:nvPr/>
        </p:nvCxnSpPr>
        <p:spPr>
          <a:xfrm rot="5400000" flipV="1">
            <a:off x="129635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8CA9B810-5256-6048-9DDF-788A7E3EFCE3}"/>
              </a:ext>
            </a:extLst>
          </p:cNvPr>
          <p:cNvSpPr/>
          <p:nvPr/>
        </p:nvSpPr>
        <p:spPr>
          <a:xfrm>
            <a:off x="2231018" y="953206"/>
            <a:ext cx="904417" cy="360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3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BTS</a:t>
            </a: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406643CE-F9B2-5F47-8BCC-B56B5B10CA8E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253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2ADEDA2-7966-C178-676F-463AA701ABE9}"/>
              </a:ext>
            </a:extLst>
          </p:cNvPr>
          <p:cNvSpPr txBox="1"/>
          <p:nvPr/>
        </p:nvSpPr>
        <p:spPr>
          <a:xfrm>
            <a:off x="1238895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5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rebuchet MS"/>
              </a:rPr>
              <a:t>43+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FEBB2C-56F7-CA11-D547-D74FA0AE5A8C}"/>
              </a:ext>
            </a:extLst>
          </p:cNvPr>
          <p:cNvSpPr txBox="1"/>
          <p:nvPr/>
        </p:nvSpPr>
        <p:spPr>
          <a:xfrm>
            <a:off x="239869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4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8.1 MW</a:t>
            </a:r>
          </a:p>
        </p:txBody>
      </p:sp>
      <p:sp>
        <p:nvSpPr>
          <p:cNvPr id="8" name="Rounded Rectangle 140">
            <a:extLst>
              <a:ext uri="{FF2B5EF4-FFF2-40B4-BE49-F238E27FC236}">
                <a16:creationId xmlns:a16="http://schemas.microsoft.com/office/drawing/2014/main" id="{0073DD52-FC8D-97EB-9AF1-E506D00B9AAB}"/>
              </a:ext>
            </a:extLst>
          </p:cNvPr>
          <p:cNvSpPr/>
          <p:nvPr/>
        </p:nvSpPr>
        <p:spPr>
          <a:xfrm>
            <a:off x="2239480" y="1506123"/>
            <a:ext cx="904417" cy="360000"/>
          </a:xfrm>
          <a:prstGeom prst="roundRect">
            <a:avLst/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6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1">
                <a:solidFill>
                  <a:prstClr val="black"/>
                </a:solidFill>
                <a:latin typeface="Trebuchet MS"/>
              </a:rPr>
              <a:t>40+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Q2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010456-4B39-F95B-ADC1-8BD398F09D55}"/>
              </a:ext>
            </a:extLst>
          </p:cNvPr>
          <p:cNvSpPr txBox="1"/>
          <p:nvPr/>
        </p:nvSpPr>
        <p:spPr>
          <a:xfrm>
            <a:off x="986760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8</a:t>
            </a:r>
          </a:p>
          <a:p>
            <a:pPr marL="0" marR="0" lvl="0" indent="0" algn="ctr" defTabSz="9142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>
                <a:solidFill>
                  <a:prstClr val="black"/>
                </a:solidFill>
                <a:latin typeface="Trebuchet MS"/>
              </a:rPr>
              <a:t>40+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D9531C-CE2A-2F38-B908-C7CA66A6FE48}"/>
              </a:ext>
            </a:extLst>
          </p:cNvPr>
          <p:cNvSpPr txBox="1"/>
          <p:nvPr/>
        </p:nvSpPr>
        <p:spPr>
          <a:xfrm>
            <a:off x="233794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7</a:t>
            </a:r>
          </a:p>
          <a:p>
            <a:pPr marL="0" marR="0" lvl="0" indent="0" algn="ctr" defTabSz="9142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>
                <a:solidFill>
                  <a:prstClr val="black"/>
                </a:solidFill>
                <a:latin typeface="Trebuchet MS"/>
              </a:rPr>
              <a:t>40+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  <a:p>
            <a:pPr marL="0" marR="0" lvl="0" indent="0" algn="ctr" defTabSz="9142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Q3 2025</a:t>
            </a:r>
          </a:p>
        </p:txBody>
      </p:sp>
      <p:sp>
        <p:nvSpPr>
          <p:cNvPr id="11" name="Rounded Rectangle 140">
            <a:extLst>
              <a:ext uri="{FF2B5EF4-FFF2-40B4-BE49-F238E27FC236}">
                <a16:creationId xmlns:a16="http://schemas.microsoft.com/office/drawing/2014/main" id="{B11B1184-517B-A26D-2946-6A5CA7C8980C}"/>
              </a:ext>
            </a:extLst>
          </p:cNvPr>
          <p:cNvSpPr/>
          <p:nvPr/>
        </p:nvSpPr>
        <p:spPr>
          <a:xfrm>
            <a:off x="1739726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9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40+ MW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9A97AD-4FC2-FF22-779D-B2F4D8081868}"/>
              </a:ext>
            </a:extLst>
          </p:cNvPr>
          <p:cNvCxnSpPr>
            <a:cxnSpLocks/>
          </p:cNvCxnSpPr>
          <p:nvPr/>
        </p:nvCxnSpPr>
        <p:spPr>
          <a:xfrm rot="5400000" flipV="1">
            <a:off x="637946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DC0A7F-2232-692D-2D5F-A849F2BD430F}"/>
              </a:ext>
            </a:extLst>
          </p:cNvPr>
          <p:cNvCxnSpPr>
            <a:cxnSpLocks/>
          </p:cNvCxnSpPr>
          <p:nvPr/>
        </p:nvCxnSpPr>
        <p:spPr>
          <a:xfrm rot="5400000" flipV="1">
            <a:off x="1646058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4F7C35-CF29-E79A-73CD-33661530D39F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729" y="197000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140">
            <a:extLst>
              <a:ext uri="{FF2B5EF4-FFF2-40B4-BE49-F238E27FC236}">
                <a16:creationId xmlns:a16="http://schemas.microsoft.com/office/drawing/2014/main" id="{073F6474-D928-9EC6-64BB-8C54ED504B3D}"/>
              </a:ext>
            </a:extLst>
          </p:cNvPr>
          <p:cNvSpPr/>
          <p:nvPr/>
        </p:nvSpPr>
        <p:spPr>
          <a:xfrm>
            <a:off x="2492692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10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40+ MW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8E8875-4F7D-0137-B041-E3BB43356E60}"/>
              </a:ext>
            </a:extLst>
          </p:cNvPr>
          <p:cNvCxnSpPr>
            <a:cxnSpLocks/>
          </p:cNvCxnSpPr>
          <p:nvPr/>
        </p:nvCxnSpPr>
        <p:spPr>
          <a:xfrm rot="5400000" flipV="1">
            <a:off x="193516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0C0138-F9E0-D9AB-1419-18B5760172EA}"/>
              </a:ext>
            </a:extLst>
          </p:cNvPr>
          <p:cNvCxnSpPr>
            <a:cxnSpLocks/>
          </p:cNvCxnSpPr>
          <p:nvPr/>
        </p:nvCxnSpPr>
        <p:spPr>
          <a:xfrm>
            <a:off x="686056" y="2452303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F91367E-5838-E0EF-6A07-8AFB3A960E65}"/>
              </a:ext>
            </a:extLst>
          </p:cNvPr>
          <p:cNvCxnSpPr>
            <a:cxnSpLocks/>
          </p:cNvCxnSpPr>
          <p:nvPr/>
        </p:nvCxnSpPr>
        <p:spPr>
          <a:xfrm>
            <a:off x="1313332" y="2452303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140">
            <a:extLst>
              <a:ext uri="{FF2B5EF4-FFF2-40B4-BE49-F238E27FC236}">
                <a16:creationId xmlns:a16="http://schemas.microsoft.com/office/drawing/2014/main" id="{B00051C5-B2BB-9B73-10B4-3918FE7925A7}"/>
              </a:ext>
            </a:extLst>
          </p:cNvPr>
          <p:cNvSpPr/>
          <p:nvPr/>
        </p:nvSpPr>
        <p:spPr>
          <a:xfrm>
            <a:off x="323850" y="2578624"/>
            <a:ext cx="648000" cy="360000"/>
          </a:xfrm>
          <a:prstGeom prst="roundRect">
            <a:avLst/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11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1">
                <a:solidFill>
                  <a:prstClr val="black"/>
                </a:solidFill>
                <a:latin typeface="Trebuchet MS"/>
              </a:rPr>
              <a:t>40+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Q3 2025</a:t>
            </a:r>
          </a:p>
        </p:txBody>
      </p:sp>
      <p:sp>
        <p:nvSpPr>
          <p:cNvPr id="41" name="Rounded Rectangle 140">
            <a:extLst>
              <a:ext uri="{FF2B5EF4-FFF2-40B4-BE49-F238E27FC236}">
                <a16:creationId xmlns:a16="http://schemas.microsoft.com/office/drawing/2014/main" id="{E8F97E82-D728-D803-8344-0784715F2B68}"/>
              </a:ext>
            </a:extLst>
          </p:cNvPr>
          <p:cNvSpPr/>
          <p:nvPr/>
        </p:nvSpPr>
        <p:spPr>
          <a:xfrm>
            <a:off x="1066009" y="2578624"/>
            <a:ext cx="648000" cy="360000"/>
          </a:xfrm>
          <a:prstGeom prst="roundRect">
            <a:avLst/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12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1">
                <a:solidFill>
                  <a:prstClr val="black"/>
                </a:solidFill>
                <a:latin typeface="Trebuchet MS"/>
              </a:rPr>
              <a:t>40+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Q4 2025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CA22BC-9788-BFEB-64F8-AA26615C34A8}"/>
              </a:ext>
            </a:extLst>
          </p:cNvPr>
          <p:cNvSpPr txBox="1"/>
          <p:nvPr/>
        </p:nvSpPr>
        <p:spPr>
          <a:xfrm>
            <a:off x="2036494" y="3864132"/>
            <a:ext cx="687782" cy="360000"/>
          </a:xfrm>
          <a:prstGeom prst="roundRect">
            <a:avLst>
              <a:gd name="adj" fmla="val 9442"/>
            </a:avLst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Tower 2</a:t>
            </a:r>
          </a:p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rebuchet MS"/>
              </a:rPr>
              <a:t>20+</a:t>
            </a: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</a:t>
            </a:r>
          </a:p>
        </p:txBody>
      </p:sp>
      <p:sp>
        <p:nvSpPr>
          <p:cNvPr id="16" name="Star: 5 Points 14">
            <a:extLst>
              <a:ext uri="{FF2B5EF4-FFF2-40B4-BE49-F238E27FC236}">
                <a16:creationId xmlns:a16="http://schemas.microsoft.com/office/drawing/2014/main" id="{1756AC72-40BA-4598-C020-DE8D5F8B005B}"/>
              </a:ext>
            </a:extLst>
          </p:cNvPr>
          <p:cNvSpPr/>
          <p:nvPr/>
        </p:nvSpPr>
        <p:spPr>
          <a:xfrm>
            <a:off x="3499584" y="1113392"/>
            <a:ext cx="688026" cy="628108"/>
          </a:xfrm>
          <a:prstGeom prst="star6">
            <a:avLst/>
          </a:prstGeom>
          <a:solidFill>
            <a:srgbClr val="00B0F0"/>
          </a:solidFill>
          <a:ln w="63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457189"/>
            <a:endParaRPr lang="en-US" sz="800">
              <a:solidFill>
                <a:schemeClr val="tx1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257014-2E1D-6C18-BF6C-29A60A1F5282}"/>
              </a:ext>
            </a:extLst>
          </p:cNvPr>
          <p:cNvSpPr txBox="1"/>
          <p:nvPr/>
        </p:nvSpPr>
        <p:spPr>
          <a:xfrm>
            <a:off x="3500929" y="1258169"/>
            <a:ext cx="686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en-US" sz="800">
                <a:solidFill>
                  <a:schemeClr val="tx1"/>
                </a:solidFill>
                <a:latin typeface="Trebuchet MS"/>
              </a:rPr>
              <a:t>1</a:t>
            </a:r>
            <a:r>
              <a:rPr lang="en-US" sz="800" baseline="30000">
                <a:solidFill>
                  <a:schemeClr val="tx1"/>
                </a:solidFill>
                <a:latin typeface="Trebuchet MS"/>
              </a:rPr>
              <a:t>st</a:t>
            </a:r>
            <a:r>
              <a:rPr lang="en-US" sz="800">
                <a:solidFill>
                  <a:schemeClr val="tx1"/>
                </a:solidFill>
                <a:latin typeface="Trebuchet MS"/>
              </a:rPr>
              <a:t> Tier 3</a:t>
            </a:r>
          </a:p>
          <a:p>
            <a:pPr algn="ctr" defTabSz="457189"/>
            <a:r>
              <a:rPr lang="en-US" sz="800">
                <a:solidFill>
                  <a:schemeClr val="tx1"/>
                </a:solidFill>
                <a:latin typeface="Trebuchet MS"/>
              </a:rPr>
              <a:t>in 2000</a:t>
            </a:r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A0A97C0-4C77-624F-D1CC-B1361BA6B04D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391F6-01FB-3A4D-9634-C101C68E4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Autofit/>
          </a:bodyPr>
          <a:lstStyle/>
          <a:p>
            <a:r>
              <a:rPr lang="en-US" dirty="0"/>
              <a:t>AI-Enabled Data Centers: Readiness Summary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1514B0-31B1-72DF-5777-3CB106C4A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224922"/>
              </p:ext>
            </p:extLst>
          </p:nvPr>
        </p:nvGraphicFramePr>
        <p:xfrm>
          <a:off x="323850" y="987424"/>
          <a:ext cx="8496300" cy="3304182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425437">
                  <a:extLst>
                    <a:ext uri="{9D8B030D-6E8A-4147-A177-3AD203B41FA5}">
                      <a16:colId xmlns:a16="http://schemas.microsoft.com/office/drawing/2014/main" val="151223632"/>
                    </a:ext>
                  </a:extLst>
                </a:gridCol>
                <a:gridCol w="2161887">
                  <a:extLst>
                    <a:ext uri="{9D8B030D-6E8A-4147-A177-3AD203B41FA5}">
                      <a16:colId xmlns:a16="http://schemas.microsoft.com/office/drawing/2014/main" val="3941276650"/>
                    </a:ext>
                  </a:extLst>
                </a:gridCol>
                <a:gridCol w="2161887">
                  <a:extLst>
                    <a:ext uri="{9D8B030D-6E8A-4147-A177-3AD203B41FA5}">
                      <a16:colId xmlns:a16="http://schemas.microsoft.com/office/drawing/2014/main" val="1601599412"/>
                    </a:ext>
                  </a:extLst>
                </a:gridCol>
                <a:gridCol w="330898">
                  <a:extLst>
                    <a:ext uri="{9D8B030D-6E8A-4147-A177-3AD203B41FA5}">
                      <a16:colId xmlns:a16="http://schemas.microsoft.com/office/drawing/2014/main" val="30754424"/>
                    </a:ext>
                  </a:extLst>
                </a:gridCol>
                <a:gridCol w="2416191">
                  <a:extLst>
                    <a:ext uri="{9D8B030D-6E8A-4147-A177-3AD203B41FA5}">
                      <a16:colId xmlns:a16="http://schemas.microsoft.com/office/drawing/2014/main" val="2517253767"/>
                    </a:ext>
                  </a:extLst>
                </a:gridCol>
              </a:tblGrid>
              <a:tr h="19965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1"/>
                          </a:solidFill>
                        </a:rPr>
                        <a:t>SERVICES</a:t>
                      </a:r>
                    </a:p>
                  </a:txBody>
                  <a:tcPr marL="36000" marR="36000" marT="0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1"/>
                          </a:solidFill>
                        </a:rPr>
                        <a:t>CHALLENGES</a:t>
                      </a:r>
                    </a:p>
                  </a:txBody>
                  <a:tcPr marL="36000" marR="36000" marT="0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1"/>
                          </a:solidFill>
                        </a:rPr>
                        <a:t>SOLUTION</a:t>
                      </a:r>
                    </a:p>
                  </a:txBody>
                  <a:tcPr marL="36000" marR="36000" marT="0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1"/>
                          </a:solidFill>
                        </a:rPr>
                        <a:t>SIFY READINESS</a:t>
                      </a:r>
                    </a:p>
                  </a:txBody>
                  <a:tcPr marL="36000" marR="36000" marT="0" marB="0" anchor="ctr"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102982"/>
                  </a:ext>
                </a:extLst>
              </a:tr>
              <a:tr h="390264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POWER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Quality, Uninterrupted Power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Grid level feeder on 220Kv or above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 b="1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220kV onsite substation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69533224"/>
                  </a:ext>
                </a:extLst>
              </a:tr>
              <a:tr h="428568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POWER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Block power to support larger AI rack cluster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Design power clusters including UPS, Busbars that support larger power blocks, usually up to 1000KW per row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Each power blocks is in 2160kW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394796304"/>
                  </a:ext>
                </a:extLst>
              </a:tr>
              <a:tr h="428568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HYBRID COOLING TECHNOLOGIES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Any one type of cooling such as DX or Chilled water doesn’t support varying AI rack environment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Data center to support wider range of water temperature, usually from 18 deg C to 40 deg C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Supports multiple cooling technology such DX, Chillers and Dry Coolers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71977505"/>
                  </a:ext>
                </a:extLst>
              </a:tr>
              <a:tr h="428568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WATER DISTRIBUTION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Precise flow, pressure and temperature, controlled water distribution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Design the water distribution with the help of CFD analysis and design appropriate control systems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Supports CDU based and non-CDU based water distribution, delivering precise water parameters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79307942"/>
                  </a:ext>
                </a:extLst>
              </a:tr>
              <a:tr h="571424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WATER QUALITY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Maintain accurate level of water quality parameters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The primary and secondary water parameters to be maintained for efficient heat transfer and clog free distribution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Multistage water management system including chemical treatment to maintain the water parameters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73923092"/>
                  </a:ext>
                </a:extLst>
              </a:tr>
              <a:tr h="428568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BUILDING INFRASTRUCTURE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Adequate floor loading and height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Design buildings that supports high floor loading, and space for multilayer overhead infrastructure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Buildings comply with latest building codes, 6-meter room height, 2100kg floor loading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84743086"/>
                  </a:ext>
                </a:extLst>
              </a:tr>
              <a:tr h="428568">
                <a:tc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BED730"/>
                          </a:solidFill>
                        </a:rPr>
                        <a:t>NETWORK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Redundant and scalable backbone and internet connections 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Large capacity, inter data center, inter city and internet gateway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9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Network supports its data center with all types and capacities of network. Low latency connects to Hyperscale Clouds, OTTs, IXs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73072081"/>
                  </a:ext>
                </a:extLst>
              </a:tr>
            </a:tbl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B37BF887-4B45-DF1B-0B51-5F31CB5605AF}"/>
              </a:ext>
            </a:extLst>
          </p:cNvPr>
          <p:cNvSpPr>
            <a:spLocks noChangeAspect="1"/>
          </p:cNvSpPr>
          <p:nvPr/>
        </p:nvSpPr>
        <p:spPr>
          <a:xfrm>
            <a:off x="6171087" y="1333930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B690D0F-C6A2-FEF4-3CE0-A13BE9ED99D6}"/>
              </a:ext>
            </a:extLst>
          </p:cNvPr>
          <p:cNvSpPr>
            <a:spLocks noChangeAspect="1"/>
          </p:cNvSpPr>
          <p:nvPr/>
        </p:nvSpPr>
        <p:spPr>
          <a:xfrm>
            <a:off x="6171087" y="1761853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BB8A06-A984-FA9C-599E-48D48A68F3EE}"/>
              </a:ext>
            </a:extLst>
          </p:cNvPr>
          <p:cNvSpPr>
            <a:spLocks noChangeAspect="1"/>
          </p:cNvSpPr>
          <p:nvPr/>
        </p:nvSpPr>
        <p:spPr>
          <a:xfrm>
            <a:off x="6171087" y="2161116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F64B0BA-F6FD-4347-E919-3970A92FB08F}"/>
              </a:ext>
            </a:extLst>
          </p:cNvPr>
          <p:cNvSpPr>
            <a:spLocks noChangeAspect="1"/>
          </p:cNvSpPr>
          <p:nvPr/>
        </p:nvSpPr>
        <p:spPr>
          <a:xfrm>
            <a:off x="6171087" y="2608562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B0E8050-BA27-2558-E6F2-0E9D568DF371}"/>
              </a:ext>
            </a:extLst>
          </p:cNvPr>
          <p:cNvSpPr>
            <a:spLocks noChangeAspect="1"/>
          </p:cNvSpPr>
          <p:nvPr/>
        </p:nvSpPr>
        <p:spPr>
          <a:xfrm>
            <a:off x="6171087" y="3083948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B20E5D6-36CE-DDB4-6EF5-42EF4B484C0F}"/>
              </a:ext>
            </a:extLst>
          </p:cNvPr>
          <p:cNvSpPr>
            <a:spLocks noChangeAspect="1"/>
          </p:cNvSpPr>
          <p:nvPr/>
        </p:nvSpPr>
        <p:spPr>
          <a:xfrm>
            <a:off x="6171087" y="3615777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8A968CE-A298-D9A8-E77B-F3BBCD5323F5}"/>
              </a:ext>
            </a:extLst>
          </p:cNvPr>
          <p:cNvSpPr>
            <a:spLocks noChangeAspect="1"/>
          </p:cNvSpPr>
          <p:nvPr/>
        </p:nvSpPr>
        <p:spPr>
          <a:xfrm>
            <a:off x="6171087" y="4017280"/>
            <a:ext cx="144000" cy="144000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79565-6E7F-5095-95DE-7D16BD852E7E}"/>
              </a:ext>
            </a:extLst>
          </p:cNvPr>
          <p:cNvSpPr txBox="1"/>
          <p:nvPr/>
        </p:nvSpPr>
        <p:spPr>
          <a:xfrm>
            <a:off x="324000" y="4411122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Strategically designed framework to enable and optimize hosting for AI Workloads</a:t>
            </a:r>
          </a:p>
        </p:txBody>
      </p:sp>
    </p:spTree>
    <p:extLst>
      <p:ext uri="{BB962C8B-B14F-4D97-AF65-F5344CB8AC3E}">
        <p14:creationId xmlns:p14="http://schemas.microsoft.com/office/powerpoint/2010/main" val="24367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1F4B18-53B0-D688-8784-87DEC87241E1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51F729F-3795-E233-4094-88F1B96E0C8A}"/>
              </a:ext>
            </a:extLst>
          </p:cNvPr>
          <p:cNvSpPr/>
          <p:nvPr/>
        </p:nvSpPr>
        <p:spPr>
          <a:xfrm rot="5400000">
            <a:off x="809651" y="501365"/>
            <a:ext cx="1008699" cy="1980000"/>
          </a:xfrm>
          <a:prstGeom prst="homePlate">
            <a:avLst>
              <a:gd name="adj" fmla="val 25856"/>
            </a:avLst>
          </a:prstGeom>
          <a:solidFill>
            <a:schemeClr val="tx2">
              <a:lumMod val="50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/>
            <a:endParaRPr lang="en-IN">
              <a:solidFill>
                <a:prstClr val="white"/>
              </a:solidFill>
              <a:latin typeface="TheSansOffice" panose="020B0503040302060204" pitchFamily="34" charset="0"/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5677B32B-B6B7-6344-088B-C89A78179F1A}"/>
              </a:ext>
            </a:extLst>
          </p:cNvPr>
          <p:cNvSpPr/>
          <p:nvPr/>
        </p:nvSpPr>
        <p:spPr>
          <a:xfrm rot="5400000">
            <a:off x="2981450" y="501365"/>
            <a:ext cx="1008699" cy="1980000"/>
          </a:xfrm>
          <a:prstGeom prst="homePlate">
            <a:avLst>
              <a:gd name="adj" fmla="val 25856"/>
            </a:avLst>
          </a:prstGeom>
          <a:solidFill>
            <a:srgbClr val="17375E">
              <a:alpha val="80000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4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9F082CD0-1236-768D-031D-F49D6BD4B61A}"/>
              </a:ext>
            </a:extLst>
          </p:cNvPr>
          <p:cNvSpPr/>
          <p:nvPr/>
        </p:nvSpPr>
        <p:spPr>
          <a:xfrm rot="5400000">
            <a:off x="5153249" y="501365"/>
            <a:ext cx="1008699" cy="1980000"/>
          </a:xfrm>
          <a:prstGeom prst="homePlate">
            <a:avLst>
              <a:gd name="adj" fmla="val 25856"/>
            </a:avLst>
          </a:prstGeom>
          <a:solidFill>
            <a:schemeClr val="tx2">
              <a:lumMod val="50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/>
            <a:endParaRPr lang="en-IN">
              <a:solidFill>
                <a:prstClr val="white"/>
              </a:solidFill>
              <a:latin typeface="TheSansOffice" panose="020B0503040302060204" pitchFamily="34" charset="0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F7DC9D59-3C12-E4BC-0E4F-65B099373C63}"/>
              </a:ext>
            </a:extLst>
          </p:cNvPr>
          <p:cNvSpPr/>
          <p:nvPr/>
        </p:nvSpPr>
        <p:spPr>
          <a:xfrm rot="5400000">
            <a:off x="7325051" y="501365"/>
            <a:ext cx="1008699" cy="1980000"/>
          </a:xfrm>
          <a:prstGeom prst="homePlate">
            <a:avLst>
              <a:gd name="adj" fmla="val 25856"/>
            </a:avLst>
          </a:prstGeom>
          <a:solidFill>
            <a:srgbClr val="17375E">
              <a:alpha val="80000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4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3805E6-6E79-9061-6198-75C4FC752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 dirty="0"/>
              <a:t>Your trusted data center partner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AD77BC-6547-A0BC-FB1E-F56FCA6AC3D4}"/>
              </a:ext>
            </a:extLst>
          </p:cNvPr>
          <p:cNvSpPr txBox="1"/>
          <p:nvPr/>
        </p:nvSpPr>
        <p:spPr>
          <a:xfrm>
            <a:off x="457200" y="1073732"/>
            <a:ext cx="17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GB" sz="1400" b="1">
                <a:solidFill>
                  <a:srgbClr val="BED730"/>
                </a:solidFill>
                <a:latin typeface="Trebuchet MS"/>
              </a:rPr>
              <a:t>Mission Critical Customer Experience</a:t>
            </a:r>
            <a:endParaRPr lang="en-IN" sz="14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F13817-2CD3-9208-4788-C763910DFD7D}"/>
              </a:ext>
            </a:extLst>
          </p:cNvPr>
          <p:cNvSpPr txBox="1"/>
          <p:nvPr/>
        </p:nvSpPr>
        <p:spPr>
          <a:xfrm>
            <a:off x="2628000" y="1073732"/>
            <a:ext cx="17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1400" b="1">
                <a:solidFill>
                  <a:srgbClr val="BED730"/>
                </a:solidFill>
                <a:latin typeface="Trebuchet MS"/>
              </a:rPr>
              <a:t>2 Decades of Operational Experience</a:t>
            </a:r>
            <a:endParaRPr lang="en-IN" sz="14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50A0F8-467D-BA67-B845-21708F753876}"/>
              </a:ext>
            </a:extLst>
          </p:cNvPr>
          <p:cNvSpPr txBox="1"/>
          <p:nvPr/>
        </p:nvSpPr>
        <p:spPr>
          <a:xfrm>
            <a:off x="4801199" y="1135289"/>
            <a:ext cx="17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1400" b="1">
                <a:solidFill>
                  <a:srgbClr val="BED730"/>
                </a:solidFill>
                <a:latin typeface="Trebuchet MS"/>
              </a:rPr>
              <a:t>Future-ready </a:t>
            </a:r>
            <a:br>
              <a:rPr lang="en-US" sz="1400" b="1">
                <a:solidFill>
                  <a:srgbClr val="BED730"/>
                </a:solidFill>
                <a:latin typeface="Trebuchet MS"/>
              </a:rPr>
            </a:br>
            <a:r>
              <a:rPr lang="en-US" sz="1400" b="1">
                <a:solidFill>
                  <a:srgbClr val="BED730"/>
                </a:solidFill>
                <a:latin typeface="Trebuchet MS"/>
              </a:rPr>
              <a:t>Data Centers</a:t>
            </a:r>
            <a:endParaRPr lang="en-IN" sz="14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A11D98-CF66-7A34-C8F9-6EE1A547B484}"/>
              </a:ext>
            </a:extLst>
          </p:cNvPr>
          <p:cNvSpPr txBox="1"/>
          <p:nvPr/>
        </p:nvSpPr>
        <p:spPr>
          <a:xfrm>
            <a:off x="6972000" y="1126247"/>
            <a:ext cx="17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GB" sz="1400" b="1">
                <a:solidFill>
                  <a:srgbClr val="BED730"/>
                </a:solidFill>
                <a:latin typeface="Trebuchet MS"/>
              </a:rPr>
              <a:t> Trusted</a:t>
            </a:r>
          </a:p>
          <a:p>
            <a:pPr algn="ctr" defTabSz="685783"/>
            <a:r>
              <a:rPr lang="en-GB" sz="1400" b="1">
                <a:solidFill>
                  <a:srgbClr val="BED730"/>
                </a:solidFill>
                <a:latin typeface="Trebuchet MS"/>
              </a:rPr>
              <a:t>Partner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5624F17-4525-F381-0B3E-1D9CF38492F7}"/>
              </a:ext>
            </a:extLst>
          </p:cNvPr>
          <p:cNvSpPr txBox="1"/>
          <p:nvPr/>
        </p:nvSpPr>
        <p:spPr>
          <a:xfrm>
            <a:off x="457199" y="2082432"/>
            <a:ext cx="18612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3 out of 4 Hyperscalers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Global OTT &amp; social media players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India’s top 5 banks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Global InfoSec security providers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600+ customers across all major industries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450718C-E8AE-3A4B-0B5B-51546E3FDC95}"/>
              </a:ext>
            </a:extLst>
          </p:cNvPr>
          <p:cNvSpPr txBox="1"/>
          <p:nvPr/>
        </p:nvSpPr>
        <p:spPr>
          <a:xfrm>
            <a:off x="2496000" y="2082432"/>
            <a:ext cx="2076000" cy="2177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3 generations of Data Center experience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100% uptime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Best Practices covering Safety, Security, Availability, Excellence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PUE &amp; WUE </a:t>
            </a: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prediction and optimization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Certifications</a:t>
            </a:r>
            <a:r>
              <a:rPr lang="en-US" sz="1050">
                <a:solidFill>
                  <a:srgbClr val="BED730"/>
                </a:solidFill>
                <a:latin typeface="Trebuchet MS"/>
              </a:rPr>
              <a:t>: </a:t>
            </a: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Information Security, EHS, PCI-DSS, SOC 1 SOC 2, NVDIA, </a:t>
            </a:r>
            <a:r>
              <a:rPr lang="en-US" sz="1050" err="1">
                <a:solidFill>
                  <a:prstClr val="white">
                    <a:lumMod val="85000"/>
                  </a:prstClr>
                </a:solidFill>
                <a:latin typeface="Trebuchet MS"/>
              </a:rPr>
              <a:t>MeitY</a:t>
            </a:r>
            <a:r>
              <a:rPr lang="en-US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, IGBC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95103B-0D47-C908-8470-384B2725312D}"/>
              </a:ext>
            </a:extLst>
          </p:cNvPr>
          <p:cNvSpPr txBox="1"/>
          <p:nvPr/>
        </p:nvSpPr>
        <p:spPr>
          <a:xfrm>
            <a:off x="4572000" y="2082432"/>
            <a:ext cx="21793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Mega campus approach for long term scalability with BTS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Next Gen Data Center design &amp; operations. 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AI ready infra with liquid cooling solutions 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AI/ML platform enabling faster decision-making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>
                <a:solidFill>
                  <a:prstClr val="white">
                    <a:lumMod val="85000"/>
                  </a:prstClr>
                </a:solidFill>
                <a:latin typeface="Trebuchet MS"/>
              </a:rPr>
              <a:t>Up to 70% Green Power available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A05E04-2FDE-87B0-E0A8-BEDCE47A057B}"/>
              </a:ext>
            </a:extLst>
          </p:cNvPr>
          <p:cNvSpPr txBox="1"/>
          <p:nvPr/>
        </p:nvSpPr>
        <p:spPr>
          <a:xfrm>
            <a:off x="6847323" y="2082432"/>
            <a:ext cx="1915132" cy="17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1</a:t>
            </a:r>
            <a:r>
              <a:rPr lang="en-GB" sz="1050" baseline="30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st</a:t>
            </a: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 commercial Data Center provider in India since year 2000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Data Center, Networks Digital and Security services under one roof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Reliability for services</a:t>
            </a:r>
          </a:p>
          <a:p>
            <a:pPr marL="87309" indent="-87309" defTabSz="68578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Flexibility for customer requirements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798962-E8F0-D7A0-2346-0D775361D32E}"/>
              </a:ext>
            </a:extLst>
          </p:cNvPr>
          <p:cNvSpPr txBox="1"/>
          <p:nvPr/>
        </p:nvSpPr>
        <p:spPr>
          <a:xfrm>
            <a:off x="324000" y="4395733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Ensuring accountability, reliability, flexibility and choices through our innovative designs and services </a:t>
            </a:r>
          </a:p>
        </p:txBody>
      </p:sp>
    </p:spTree>
    <p:extLst>
      <p:ext uri="{BB962C8B-B14F-4D97-AF65-F5344CB8AC3E}">
        <p14:creationId xmlns:p14="http://schemas.microsoft.com/office/powerpoint/2010/main" val="127923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17A1F92D-AD6B-A4ED-A180-41E7EB4A7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56"/>
            <a:ext cx="9144000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24007B-9127-C0FE-8E8B-C6241B3DDD1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en-IN" sz="180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E32C9A-3950-1E5A-5BBD-4D42C3F39A21}"/>
              </a:ext>
            </a:extLst>
          </p:cNvPr>
          <p:cNvSpPr txBox="1"/>
          <p:nvPr/>
        </p:nvSpPr>
        <p:spPr>
          <a:xfrm>
            <a:off x="1767117" y="4093804"/>
            <a:ext cx="5700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spcAft>
                <a:spcPts val="600"/>
              </a:spcAft>
              <a:defRPr/>
            </a:pPr>
            <a:r>
              <a:rPr lang="en-IN" sz="2800">
                <a:solidFill>
                  <a:prstClr val="white"/>
                </a:solidFill>
                <a:latin typeface="Trebuchet MS" panose="020B0603020202020204" pitchFamily="34" charset="0"/>
              </a:rPr>
              <a:t>Thank You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30A5927-F0A3-9D94-3524-6ACA9E6F517A}"/>
              </a:ext>
            </a:extLst>
          </p:cNvPr>
          <p:cNvGrpSpPr/>
          <p:nvPr/>
        </p:nvGrpSpPr>
        <p:grpSpPr>
          <a:xfrm>
            <a:off x="1718133" y="1136585"/>
            <a:ext cx="5732705" cy="948743"/>
            <a:chOff x="323850" y="2753261"/>
            <a:chExt cx="8496300" cy="14061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AB60B1-3325-27EA-2F3F-BEC7F0EF10AC}"/>
                </a:ext>
              </a:extLst>
            </p:cNvPr>
            <p:cNvSpPr txBox="1"/>
            <p:nvPr/>
          </p:nvSpPr>
          <p:spPr>
            <a:xfrm>
              <a:off x="323850" y="2753261"/>
              <a:ext cx="8496300" cy="104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>
                <a:defRPr/>
              </a:pPr>
              <a:r>
                <a:rPr lang="en-US" sz="4000" b="1" dirty="0">
                  <a:solidFill>
                    <a:srgbClr val="BED730"/>
                  </a:solidFill>
                  <a:latin typeface="Trebuchet MS"/>
                </a:rPr>
                <a:t>Tried  Tested  Trusted</a:t>
              </a:r>
              <a:endParaRPr lang="en-IN" sz="4000" b="1" dirty="0">
                <a:solidFill>
                  <a:srgbClr val="BED730"/>
                </a:solidFill>
                <a:latin typeface="Trebuchet M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D198489-A54F-9DE7-3B74-4C2422284570}"/>
                </a:ext>
              </a:extLst>
            </p:cNvPr>
            <p:cNvSpPr txBox="1"/>
            <p:nvPr/>
          </p:nvSpPr>
          <p:spPr>
            <a:xfrm>
              <a:off x="489373" y="3657608"/>
              <a:ext cx="8330777" cy="50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Trebuchet MS"/>
                </a:rPr>
                <a:t>Your digital infrastructure partner for over 25 years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18B5EA-73D3-1DFE-E9AB-2C0724B83566}"/>
                </a:ext>
              </a:extLst>
            </p:cNvPr>
            <p:cNvSpPr/>
            <p:nvPr/>
          </p:nvSpPr>
          <p:spPr>
            <a:xfrm>
              <a:off x="2289846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CC286C-0C55-6539-0A6A-16706C54AE86}"/>
                </a:ext>
              </a:extLst>
            </p:cNvPr>
            <p:cNvSpPr/>
            <p:nvPr/>
          </p:nvSpPr>
          <p:spPr>
            <a:xfrm>
              <a:off x="5027976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7A024D9-4A9D-9349-7CF1-DFEFE490C776}"/>
                </a:ext>
              </a:extLst>
            </p:cNvPr>
            <p:cNvSpPr/>
            <p:nvPr/>
          </p:nvSpPr>
          <p:spPr>
            <a:xfrm>
              <a:off x="8128425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</p:grpSp>
      <p:pic>
        <p:nvPicPr>
          <p:cNvPr id="37" name="Picture 2" descr="Image result for sify logo">
            <a:extLst>
              <a:ext uri="{FF2B5EF4-FFF2-40B4-BE49-F238E27FC236}">
                <a16:creationId xmlns:a16="http://schemas.microsoft.com/office/drawing/2014/main" id="{EC67CE75-B098-BA2C-AEB6-ED420B2D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90" y="234502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2172AB10-2064-77EC-B5AD-6A162D606387}"/>
              </a:ext>
            </a:extLst>
          </p:cNvPr>
          <p:cNvGrpSpPr/>
          <p:nvPr/>
        </p:nvGrpSpPr>
        <p:grpSpPr>
          <a:xfrm>
            <a:off x="483929" y="2565720"/>
            <a:ext cx="945000" cy="894286"/>
            <a:chOff x="444173" y="2556318"/>
            <a:chExt cx="945000" cy="894286"/>
          </a:xfrm>
        </p:grpSpPr>
        <p:sp>
          <p:nvSpPr>
            <p:cNvPr id="7" name="Flowchart: Connector 3">
              <a:extLst>
                <a:ext uri="{FF2B5EF4-FFF2-40B4-BE49-F238E27FC236}">
                  <a16:creationId xmlns:a16="http://schemas.microsoft.com/office/drawing/2014/main" id="{B6DDA099-8BEE-BB84-2E44-A57A4A328DF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48960" y="2556318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9D187E-BE58-D3C3-D950-8587F89C002E}"/>
                </a:ext>
              </a:extLst>
            </p:cNvPr>
            <p:cNvSpPr txBox="1"/>
            <p:nvPr/>
          </p:nvSpPr>
          <p:spPr>
            <a:xfrm>
              <a:off x="444173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Network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Infra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D6C9173-E925-B8E8-EAEA-29D72BEF2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8540" y="2664164"/>
              <a:ext cx="296267" cy="334642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DA2BBF5-3296-7BEC-AAA1-4B5BC250F0C2}"/>
              </a:ext>
            </a:extLst>
          </p:cNvPr>
          <p:cNvGrpSpPr/>
          <p:nvPr/>
        </p:nvGrpSpPr>
        <p:grpSpPr>
          <a:xfrm>
            <a:off x="5656784" y="2565720"/>
            <a:ext cx="945000" cy="886832"/>
            <a:chOff x="5726469" y="2563772"/>
            <a:chExt cx="945000" cy="886832"/>
          </a:xfrm>
        </p:grpSpPr>
        <p:sp>
          <p:nvSpPr>
            <p:cNvPr id="17" name="Flowchart: Connector 19">
              <a:extLst>
                <a:ext uri="{FF2B5EF4-FFF2-40B4-BE49-F238E27FC236}">
                  <a16:creationId xmlns:a16="http://schemas.microsoft.com/office/drawing/2014/main" id="{1E6BA7D2-269F-8266-37AB-2B4DB75D4CA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931256" y="2563772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265CCB-1060-75F6-747E-4D3AC4AC5B5E}"/>
                </a:ext>
              </a:extLst>
            </p:cNvPr>
            <p:cNvSpPr txBox="1"/>
            <p:nvPr/>
          </p:nvSpPr>
          <p:spPr>
            <a:xfrm>
              <a:off x="5726469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Digital Apps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Managed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DEBFA4B-A71C-2F7B-B8CB-215CB2F7A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032617" y="2671618"/>
              <a:ext cx="332707" cy="33464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A696BCE-DD40-9C3B-EDCB-8A47889FC960}"/>
              </a:ext>
            </a:extLst>
          </p:cNvPr>
          <p:cNvGrpSpPr/>
          <p:nvPr/>
        </p:nvGrpSpPr>
        <p:grpSpPr>
          <a:xfrm>
            <a:off x="6691355" y="2565720"/>
            <a:ext cx="945000" cy="886833"/>
            <a:chOff x="6784264" y="2563771"/>
            <a:chExt cx="945000" cy="886833"/>
          </a:xfrm>
        </p:grpSpPr>
        <p:sp>
          <p:nvSpPr>
            <p:cNvPr id="19" name="Flowchart: Connector 21">
              <a:extLst>
                <a:ext uri="{FF2B5EF4-FFF2-40B4-BE49-F238E27FC236}">
                  <a16:creationId xmlns:a16="http://schemas.microsoft.com/office/drawing/2014/main" id="{A1D0A54F-5C45-9EED-1439-01FD150A8D0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989051" y="2563771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F7647D1-76A1-EA24-D385-0B6FA2E95AF7}"/>
                </a:ext>
              </a:extLst>
            </p:cNvPr>
            <p:cNvSpPr txBox="1"/>
            <p:nvPr/>
          </p:nvSpPr>
          <p:spPr>
            <a:xfrm>
              <a:off x="6784264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Industry Apps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Managed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27" name="Picture 2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7DE3FCA9-2F98-1C63-BD50-BA65C2F05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416" y="2686424"/>
              <a:ext cx="404697" cy="346379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161EA61-BEEF-5EA9-48A3-9C469BA043A2}"/>
              </a:ext>
            </a:extLst>
          </p:cNvPr>
          <p:cNvGrpSpPr/>
          <p:nvPr/>
        </p:nvGrpSpPr>
        <p:grpSpPr>
          <a:xfrm>
            <a:off x="4622213" y="2565720"/>
            <a:ext cx="945000" cy="892360"/>
            <a:chOff x="4675343" y="2558244"/>
            <a:chExt cx="945000" cy="892360"/>
          </a:xfrm>
        </p:grpSpPr>
        <p:sp>
          <p:nvSpPr>
            <p:cNvPr id="13" name="Flowchart: Connector 13">
              <a:extLst>
                <a:ext uri="{FF2B5EF4-FFF2-40B4-BE49-F238E27FC236}">
                  <a16:creationId xmlns:a16="http://schemas.microsoft.com/office/drawing/2014/main" id="{60CF8CE0-C886-9125-545B-024F154502A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880130" y="2558244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6F55AB-1E6E-D050-40F0-751A6A94EC1B}"/>
                </a:ext>
              </a:extLst>
            </p:cNvPr>
            <p:cNvSpPr txBox="1"/>
            <p:nvPr/>
          </p:nvSpPr>
          <p:spPr>
            <a:xfrm>
              <a:off x="4675343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Cloud &amp; IT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Managed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9D569C8-7CA3-2DA2-28A0-0320D5606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648" y="2648839"/>
              <a:ext cx="384392" cy="369318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94A6B21-06EE-0C61-C912-530259C05D1B}"/>
              </a:ext>
            </a:extLst>
          </p:cNvPr>
          <p:cNvGrpSpPr/>
          <p:nvPr/>
        </p:nvGrpSpPr>
        <p:grpSpPr>
          <a:xfrm>
            <a:off x="2553071" y="2565720"/>
            <a:ext cx="945000" cy="879378"/>
            <a:chOff x="2568712" y="2571226"/>
            <a:chExt cx="945000" cy="879378"/>
          </a:xfrm>
        </p:grpSpPr>
        <p:sp>
          <p:nvSpPr>
            <p:cNvPr id="9" name="Flowchart: Connector 7">
              <a:extLst>
                <a:ext uri="{FF2B5EF4-FFF2-40B4-BE49-F238E27FC236}">
                  <a16:creationId xmlns:a16="http://schemas.microsoft.com/office/drawing/2014/main" id="{74F58237-A978-E081-987A-A2BB03A2ABE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73498" y="2571226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60831A9-B8C8-4D2B-C1B5-3E6FD55410E8}"/>
                </a:ext>
              </a:extLst>
            </p:cNvPr>
            <p:cNvSpPr txBox="1"/>
            <p:nvPr/>
          </p:nvSpPr>
          <p:spPr>
            <a:xfrm>
              <a:off x="2568712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pt-BR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Data Center</a:t>
              </a:r>
            </a:p>
            <a:p>
              <a:pPr marL="0" algn="ctr" defTabSz="685800" rtl="0" eaLnBrk="1" latinLnBrk="0" hangingPunct="1">
                <a:defRPr/>
              </a:pPr>
              <a:r>
                <a:rPr lang="pt-BR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Colo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30" name="Picture 29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9E55E8B-806B-EC65-A0F1-C0A91EC08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0180" y="2639048"/>
              <a:ext cx="342065" cy="356621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1240F7B-D242-AD24-D938-010189C2EE9B}"/>
              </a:ext>
            </a:extLst>
          </p:cNvPr>
          <p:cNvGrpSpPr/>
          <p:nvPr/>
        </p:nvGrpSpPr>
        <p:grpSpPr>
          <a:xfrm>
            <a:off x="3587642" y="2565720"/>
            <a:ext cx="945000" cy="892360"/>
            <a:chOff x="4099500" y="2558244"/>
            <a:chExt cx="945000" cy="892360"/>
          </a:xfrm>
        </p:grpSpPr>
        <p:sp>
          <p:nvSpPr>
            <p:cNvPr id="25" name="Flowchart: Connector 43">
              <a:extLst>
                <a:ext uri="{FF2B5EF4-FFF2-40B4-BE49-F238E27FC236}">
                  <a16:creationId xmlns:a16="http://schemas.microsoft.com/office/drawing/2014/main" id="{D62CC28D-5A88-3B65-18A9-47E447ECBB3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304287" y="2558244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66FB86-314A-B782-D769-C1E8F62EC723}"/>
                </a:ext>
              </a:extLst>
            </p:cNvPr>
            <p:cNvSpPr txBox="1"/>
            <p:nvPr/>
          </p:nvSpPr>
          <p:spPr>
            <a:xfrm>
              <a:off x="4099500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CloudInfinit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Ent Cloud Infra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185BF58-EB01-1F36-4E40-BBBD04184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69911" y="2688163"/>
              <a:ext cx="404178" cy="254943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8CF1548-6C19-20C9-32FE-3A32C9EF182F}"/>
              </a:ext>
            </a:extLst>
          </p:cNvPr>
          <p:cNvGrpSpPr/>
          <p:nvPr/>
        </p:nvGrpSpPr>
        <p:grpSpPr>
          <a:xfrm>
            <a:off x="1518500" y="2565720"/>
            <a:ext cx="945000" cy="869614"/>
            <a:chOff x="1508631" y="2580990"/>
            <a:chExt cx="945000" cy="869614"/>
          </a:xfrm>
        </p:grpSpPr>
        <p:sp>
          <p:nvSpPr>
            <p:cNvPr id="6" name="Flowchart: Connector 11">
              <a:extLst>
                <a:ext uri="{FF2B5EF4-FFF2-40B4-BE49-F238E27FC236}">
                  <a16:creationId xmlns:a16="http://schemas.microsoft.com/office/drawing/2014/main" id="{E72D2A5C-A44C-AA19-F472-418C1B4E533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713418" y="2580990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5075E7D-EE06-B640-FC4E-B6592E6A0A4E}"/>
                </a:ext>
              </a:extLst>
            </p:cNvPr>
            <p:cNvSpPr txBox="1"/>
            <p:nvPr/>
          </p:nvSpPr>
          <p:spPr>
            <a:xfrm>
              <a:off x="1508631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Network Digital 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Managed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0CD0ADC3-22CF-23AB-5FB3-818F9FB59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776109" y="2665997"/>
              <a:ext cx="410045" cy="374389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FCCD0EF-B7F8-8C8F-3127-BDF1B71AAFBB}"/>
              </a:ext>
            </a:extLst>
          </p:cNvPr>
          <p:cNvGrpSpPr/>
          <p:nvPr/>
        </p:nvGrpSpPr>
        <p:grpSpPr>
          <a:xfrm>
            <a:off x="7725925" y="2565720"/>
            <a:ext cx="945000" cy="862162"/>
            <a:chOff x="7837240" y="2588442"/>
            <a:chExt cx="945000" cy="862162"/>
          </a:xfrm>
        </p:grpSpPr>
        <p:sp>
          <p:nvSpPr>
            <p:cNvPr id="39" name="Flowchart: Connector 15">
              <a:extLst>
                <a:ext uri="{FF2B5EF4-FFF2-40B4-BE49-F238E27FC236}">
                  <a16:creationId xmlns:a16="http://schemas.microsoft.com/office/drawing/2014/main" id="{EF5804E3-F30F-9533-8F76-8160B0C28DB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042026" y="2588442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12">
                <a:defRPr/>
              </a:pPr>
              <a:endParaRPr lang="en-IN" sz="135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808E0DD-D43B-C955-C1A4-7F33670D93AE}"/>
                </a:ext>
              </a:extLst>
            </p:cNvPr>
            <p:cNvSpPr txBox="1"/>
            <p:nvPr/>
          </p:nvSpPr>
          <p:spPr>
            <a:xfrm>
              <a:off x="7837240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Security </a:t>
              </a:r>
            </a:p>
            <a:p>
              <a:pPr marL="0" algn="ctr" defTabSz="685800" rtl="0" eaLnBrk="1" latinLnBrk="0" hangingPunct="1">
                <a:defRPr/>
              </a:pPr>
              <a:r>
                <a:rPr lang="en-IN" sz="750" kern="1200">
                  <a:solidFill>
                    <a:schemeClr val="bg1"/>
                  </a:solidFill>
                  <a:latin typeface="TheSansOffice" panose="020B0503040302060204"/>
                  <a:ea typeface="+mn-ea"/>
                  <a:cs typeface="+mn-cs"/>
                </a:rPr>
                <a:t>Managed Services</a:t>
              </a:r>
              <a:endParaRPr lang="en-US" sz="750" kern="1200">
                <a:solidFill>
                  <a:schemeClr val="bg1"/>
                </a:solidFill>
                <a:latin typeface="TheSansOffice" panose="020B0503040302060204"/>
                <a:ea typeface="+mn-ea"/>
                <a:cs typeface="+mn-cs"/>
              </a:endParaRP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DD9D8F3-3354-E27C-DEA2-C96D393F7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184046" y="2703288"/>
              <a:ext cx="251389" cy="334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328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19B1DE-EC1E-1E73-B709-EED11278C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9840" y="371928"/>
            <a:ext cx="5218931" cy="491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A01878-E859-747A-D768-BFE9234804D9}"/>
              </a:ext>
            </a:extLst>
          </p:cNvPr>
          <p:cNvSpPr txBox="1"/>
          <p:nvPr/>
        </p:nvSpPr>
        <p:spPr>
          <a:xfrm>
            <a:off x="323849" y="1897998"/>
            <a:ext cx="406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chemeClr val="bg1"/>
                </a:solidFill>
              </a:rPr>
              <a:t>OUR LARGEST AI-READY </a:t>
            </a:r>
            <a:br>
              <a:rPr lang="en-IN" sz="2400" b="1" dirty="0">
                <a:solidFill>
                  <a:schemeClr val="bg1"/>
                </a:solidFill>
              </a:rPr>
            </a:br>
            <a:r>
              <a:rPr lang="en-IN" sz="2400" b="1" dirty="0">
                <a:solidFill>
                  <a:schemeClr val="bg1"/>
                </a:solidFill>
              </a:rPr>
              <a:t>HYPERSCALE DATA CENTER CAMPUS IN SOUTH INDIA</a:t>
            </a:r>
            <a:br>
              <a:rPr lang="en-IN" sz="2400" b="1" dirty="0">
                <a:solidFill>
                  <a:schemeClr val="bg1"/>
                </a:solidFill>
              </a:rPr>
            </a:br>
            <a:r>
              <a:rPr lang="en-IN" sz="2400" b="1" dirty="0">
                <a:solidFill>
                  <a:srgbClr val="BED730"/>
                </a:solidFill>
              </a:rPr>
              <a:t>CHENNAI 02</a:t>
            </a:r>
          </a:p>
        </p:txBody>
      </p:sp>
    </p:spTree>
    <p:extLst>
      <p:ext uri="{BB962C8B-B14F-4D97-AF65-F5344CB8AC3E}">
        <p14:creationId xmlns:p14="http://schemas.microsoft.com/office/powerpoint/2010/main" val="385762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62DFEE73-1794-9728-CBFF-64DBC35E78FB}"/>
              </a:ext>
            </a:extLst>
          </p:cNvPr>
          <p:cNvSpPr/>
          <p:nvPr/>
        </p:nvSpPr>
        <p:spPr>
          <a:xfrm>
            <a:off x="1749885" y="2575620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71B0669-0F00-E69D-7785-07125ACC250A}"/>
              </a:ext>
            </a:extLst>
          </p:cNvPr>
          <p:cNvSpPr/>
          <p:nvPr/>
        </p:nvSpPr>
        <p:spPr>
          <a:xfrm>
            <a:off x="4575985" y="2575620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2B54C13-8C92-123C-814A-64AB8873B78A}"/>
              </a:ext>
            </a:extLst>
          </p:cNvPr>
          <p:cNvSpPr/>
          <p:nvPr/>
        </p:nvSpPr>
        <p:spPr>
          <a:xfrm>
            <a:off x="3158607" y="987425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AA318A-419A-7473-D535-DCDBACA01BDF}"/>
              </a:ext>
            </a:extLst>
          </p:cNvPr>
          <p:cNvSpPr/>
          <p:nvPr/>
        </p:nvSpPr>
        <p:spPr>
          <a:xfrm>
            <a:off x="0" y="4170794"/>
            <a:ext cx="9144000" cy="561543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8888D4-0532-52CA-0A7B-FC1BB79A3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92"/>
            <a:ext cx="8496150" cy="461655"/>
          </a:xfrm>
        </p:spPr>
        <p:txBody>
          <a:bodyPr/>
          <a:lstStyle/>
          <a:p>
            <a:r>
              <a:rPr lang="en-US"/>
              <a:t>Future ready data center architecture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50DEA4-FE0F-01E6-F0C5-1235B9E4F2D6}"/>
              </a:ext>
            </a:extLst>
          </p:cNvPr>
          <p:cNvSpPr txBox="1"/>
          <p:nvPr/>
        </p:nvSpPr>
        <p:spPr>
          <a:xfrm>
            <a:off x="323850" y="4219521"/>
            <a:ext cx="8496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Ensure business continuity, maximize uptime, resilient connectivity and sustainability </a:t>
            </a:r>
          </a:p>
          <a:p>
            <a:pPr algn="ctr"/>
            <a:r>
              <a:rPr lang="en-US" sz="1200" i="1" dirty="0"/>
              <a:t>with RAS designed scalable digital infrastructure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29CD33-E138-DF57-DB90-C2A8D3C28AF3}"/>
              </a:ext>
            </a:extLst>
          </p:cNvPr>
          <p:cNvCxnSpPr>
            <a:cxnSpLocks/>
          </p:cNvCxnSpPr>
          <p:nvPr/>
        </p:nvCxnSpPr>
        <p:spPr>
          <a:xfrm>
            <a:off x="323850" y="2579109"/>
            <a:ext cx="84963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734FAC0-7D0A-8F51-A0F7-D276B44FFB8B}"/>
              </a:ext>
            </a:extLst>
          </p:cNvPr>
          <p:cNvGrpSpPr/>
          <p:nvPr/>
        </p:nvGrpSpPr>
        <p:grpSpPr>
          <a:xfrm>
            <a:off x="3158607" y="987425"/>
            <a:ext cx="2834756" cy="1569033"/>
            <a:chOff x="3158607" y="987425"/>
            <a:chExt cx="2834756" cy="318336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3BEE1A8-073E-D964-95E3-361DFB41F766}"/>
                </a:ext>
              </a:extLst>
            </p:cNvPr>
            <p:cNvCxnSpPr>
              <a:cxnSpLocks/>
            </p:cNvCxnSpPr>
            <p:nvPr/>
          </p:nvCxnSpPr>
          <p:spPr>
            <a:xfrm>
              <a:off x="5993363" y="987425"/>
              <a:ext cx="0" cy="3183369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E0651C-F251-02E6-C2FC-12FC38551537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07" y="987425"/>
              <a:ext cx="0" cy="3183369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1C91E94-CD69-4056-D080-11611A7D4BBA}"/>
              </a:ext>
            </a:extLst>
          </p:cNvPr>
          <p:cNvSpPr txBox="1"/>
          <p:nvPr/>
        </p:nvSpPr>
        <p:spPr>
          <a:xfrm>
            <a:off x="548180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rgbClr val="BED730"/>
                </a:solidFill>
                <a:latin typeface="Trebuchet MS"/>
              </a:rPr>
              <a:t>CUSTOMIZABLE &amp; MODULAR INFRA</a:t>
            </a:r>
            <a:endParaRPr lang="en-US" sz="1400" b="1">
              <a:solidFill>
                <a:srgbClr val="BED73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E56CDD-82E8-F46A-BC11-A5CA9F076CF8}"/>
              </a:ext>
            </a:extLst>
          </p:cNvPr>
          <p:cNvSpPr txBox="1"/>
          <p:nvPr/>
        </p:nvSpPr>
        <p:spPr>
          <a:xfrm>
            <a:off x="548180" y="1612665"/>
            <a:ext cx="23860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Multi tower campuses with Vertical and Horizontal expansion to support future business growth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D2FBF0-4409-63CD-72BA-829894E1C713}"/>
              </a:ext>
            </a:extLst>
          </p:cNvPr>
          <p:cNvSpPr txBox="1"/>
          <p:nvPr/>
        </p:nvSpPr>
        <p:spPr>
          <a:xfrm>
            <a:off x="3378951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ENGINEERED FOR AI WORKLOADS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11D24A-65BD-F0B2-6364-1F0DD78C41F8}"/>
              </a:ext>
            </a:extLst>
          </p:cNvPr>
          <p:cNvSpPr txBox="1"/>
          <p:nvPr/>
        </p:nvSpPr>
        <p:spPr>
          <a:xfrm>
            <a:off x="3378951" y="1612665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 dirty="0">
                <a:solidFill>
                  <a:schemeClr val="bg1"/>
                </a:solidFill>
                <a:latin typeface="Trebuchet MS"/>
              </a:rPr>
              <a:t>Designed for 200 kW/rack high density racks. 6.3m floor to floor height, 2100 kg/m</a:t>
            </a:r>
            <a:r>
              <a:rPr lang="en-US" sz="1100" baseline="30000" dirty="0">
                <a:solidFill>
                  <a:schemeClr val="bg1"/>
                </a:solidFill>
                <a:latin typeface="Trebuchet MS"/>
              </a:rPr>
              <a:t>2 </a:t>
            </a:r>
            <a:r>
              <a:rPr lang="en-US" sz="1100" dirty="0">
                <a:solidFill>
                  <a:schemeClr val="bg1"/>
                </a:solidFill>
                <a:latin typeface="Trebuchet MS"/>
              </a:rPr>
              <a:t>load bearing capacity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C766AA-48CC-D8F5-21F8-E9033E31D1C1}"/>
              </a:ext>
            </a:extLst>
          </p:cNvPr>
          <p:cNvSpPr txBox="1"/>
          <p:nvPr/>
        </p:nvSpPr>
        <p:spPr>
          <a:xfrm>
            <a:off x="6213708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MULTI LAYERED NETWORKS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B09EA1-3067-FF3B-C105-A7EF501CADC5}"/>
              </a:ext>
            </a:extLst>
          </p:cNvPr>
          <p:cNvSpPr txBox="1"/>
          <p:nvPr/>
        </p:nvSpPr>
        <p:spPr>
          <a:xfrm>
            <a:off x="6213708" y="1612665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Multi-tier fiber and copper for low-latency deployments, supporting high-capacity network bandwidth of 200 Gbps+</a:t>
            </a:r>
            <a:endParaRPr lang="en-US" sz="1100">
              <a:latin typeface="Trebuchet M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91CEBB-E60D-FADA-EE86-A1A2556B2AC1}"/>
              </a:ext>
            </a:extLst>
          </p:cNvPr>
          <p:cNvSpPr txBox="1"/>
          <p:nvPr/>
        </p:nvSpPr>
        <p:spPr>
          <a:xfrm>
            <a:off x="1965558" y="2761394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RELIABLE </a:t>
            </a:r>
          </a:p>
          <a:p>
            <a:r>
              <a:rPr lang="en-US"/>
              <a:t>POWER SUPPLY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27A3FA-D9CB-F144-FADC-03AD5A2DB12A}"/>
              </a:ext>
            </a:extLst>
          </p:cNvPr>
          <p:cNvSpPr txBox="1"/>
          <p:nvPr/>
        </p:nvSpPr>
        <p:spPr>
          <a:xfrm>
            <a:off x="1965558" y="3284614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 dirty="0">
                <a:solidFill>
                  <a:schemeClr val="bg1"/>
                </a:solidFill>
                <a:latin typeface="Trebuchet MS"/>
              </a:rPr>
              <a:t>On premise 110, 220, 230 kV substation with 48 hours of fuel storage with redundant supply contracts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48DC08-8B8F-A5D0-CD01-3C467D5D7A18}"/>
              </a:ext>
            </a:extLst>
          </p:cNvPr>
          <p:cNvSpPr txBox="1"/>
          <p:nvPr/>
        </p:nvSpPr>
        <p:spPr>
          <a:xfrm>
            <a:off x="4796329" y="2761394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SUSTAINABLE </a:t>
            </a:r>
          </a:p>
          <a:p>
            <a:r>
              <a:rPr lang="en-US"/>
              <a:t>OPERATIONS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3A65AB-27C6-2A56-48A5-194C3A9FA09B}"/>
              </a:ext>
            </a:extLst>
          </p:cNvPr>
          <p:cNvSpPr txBox="1"/>
          <p:nvPr/>
        </p:nvSpPr>
        <p:spPr>
          <a:xfrm>
            <a:off x="4796329" y="3284614"/>
            <a:ext cx="23860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 dirty="0">
                <a:solidFill>
                  <a:schemeClr val="bg1"/>
                </a:solidFill>
                <a:latin typeface="Trebuchet MS"/>
              </a:rPr>
              <a:t>Liquid &amp; Air-cooling solutions, 60% renewable energy and automation led continuous monitoring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8E12EC0-E3D8-EA31-8107-83F2C0B0FE3D}"/>
              </a:ext>
            </a:extLst>
          </p:cNvPr>
          <p:cNvCxnSpPr>
            <a:cxnSpLocks/>
          </p:cNvCxnSpPr>
          <p:nvPr/>
        </p:nvCxnSpPr>
        <p:spPr>
          <a:xfrm>
            <a:off x="4572000" y="2576822"/>
            <a:ext cx="0" cy="1569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14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A building with a glass wall&#10;&#10;Description automatically generated with medium confidence">
            <a:extLst>
              <a:ext uri="{FF2B5EF4-FFF2-40B4-BE49-F238E27FC236}">
                <a16:creationId xmlns:a16="http://schemas.microsoft.com/office/drawing/2014/main" id="{79FA779E-D11E-F9F8-1C21-BC203E1069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520" y="1001453"/>
            <a:ext cx="4431941" cy="249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F1085D-1E16-B3C9-758D-6C8F82FCA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9270"/>
            <a:ext cx="8496150" cy="400099"/>
          </a:xfrm>
        </p:spPr>
        <p:txBody>
          <a:bodyPr/>
          <a:lstStyle/>
          <a:p>
            <a:r>
              <a:rPr lang="it-IT" dirty="0"/>
              <a:t>Overview: Chennai 02 Data Center Campus, SIRUSERI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F1FDDA4-ACCC-9337-629C-13717E064EF6}"/>
              </a:ext>
            </a:extLst>
          </p:cNvPr>
          <p:cNvSpPr/>
          <p:nvPr/>
        </p:nvSpPr>
        <p:spPr>
          <a:xfrm>
            <a:off x="2373552" y="3495176"/>
            <a:ext cx="4431940" cy="287115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Scalable, resilient, hyperconnected, secure and green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01914-E901-CED9-BD67-DB0136BAFE3E}"/>
              </a:ext>
            </a:extLst>
          </p:cNvPr>
          <p:cNvSpPr txBox="1"/>
          <p:nvPr/>
        </p:nvSpPr>
        <p:spPr>
          <a:xfrm>
            <a:off x="340475" y="1230104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Hyperscale &amp;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AI-Ready Infrastructure</a:t>
            </a:r>
            <a:endParaRPr kumimoji="0" lang="en-SG" sz="1200" b="0" i="0" u="none" strike="noStrike" kern="1200" cap="none" spc="0" normalizeH="0" baseline="0" noProof="0" dirty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6B105D-70AB-7282-C428-6366AEFEA9EA}"/>
              </a:ext>
            </a:extLst>
          </p:cNvPr>
          <p:cNvSpPr txBox="1"/>
          <p:nvPr/>
        </p:nvSpPr>
        <p:spPr>
          <a:xfrm>
            <a:off x="340475" y="2971560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130+ MW IT capacity in 3 Data Center Towers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DFA722-40A6-DCEB-3463-144363EC7F84}"/>
              </a:ext>
            </a:extLst>
          </p:cNvPr>
          <p:cNvSpPr txBox="1"/>
          <p:nvPr/>
        </p:nvSpPr>
        <p:spPr>
          <a:xfrm>
            <a:off x="340475" y="3844744"/>
            <a:ext cx="1728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Option of 2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Built To Suit Towers for 86+ MW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AAE9996-7B30-CDEE-9155-D029130A7351}"/>
              </a:ext>
            </a:extLst>
          </p:cNvPr>
          <p:cNvSpPr txBox="1"/>
          <p:nvPr/>
        </p:nvSpPr>
        <p:spPr>
          <a:xfrm>
            <a:off x="7075524" y="3634587"/>
            <a:ext cx="1728000" cy="919401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K8-rated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perimeter wall with 10 Level secure access 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A270CE-DAB7-94D7-113E-62FE68959F53}"/>
              </a:ext>
            </a:extLst>
          </p:cNvPr>
          <p:cNvSpPr txBox="1"/>
          <p:nvPr/>
        </p:nvSpPr>
        <p:spPr>
          <a:xfrm>
            <a:off x="2638168" y="4017249"/>
            <a:ext cx="2214871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Integrated Transpacific CLS designed for 4 cables with over 2 Petabyte capacity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2A6BEC-B27D-9C4C-59B9-D1E58B5102A1}"/>
              </a:ext>
            </a:extLst>
          </p:cNvPr>
          <p:cNvSpPr txBox="1"/>
          <p:nvPr/>
        </p:nvSpPr>
        <p:spPr>
          <a:xfrm>
            <a:off x="5028255" y="4017249"/>
            <a:ext cx="1584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4 dedicated fiber entry paths with multiple telcos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1C850F-2CDC-5126-316D-CC0CBD0F6178}"/>
              </a:ext>
            </a:extLst>
          </p:cNvPr>
          <p:cNvSpPr txBox="1"/>
          <p:nvPr/>
        </p:nvSpPr>
        <p:spPr>
          <a:xfrm>
            <a:off x="7075524" y="2537671"/>
            <a:ext cx="1728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Dedicated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on-site 230 kV 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GIS substation (N+1)</a:t>
            </a:r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A8E4DA7-E451-7D76-DEF7-6B8E071644A3}"/>
              </a:ext>
            </a:extLst>
          </p:cNvPr>
          <p:cNvSpPr txBox="1"/>
          <p:nvPr/>
        </p:nvSpPr>
        <p:spPr>
          <a:xfrm>
            <a:off x="7075524" y="1236442"/>
            <a:ext cx="1728000" cy="919401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IGBC Platinum Certified.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ESG best practices, 60% RE power</a:t>
            </a:r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7249A0-6697-804D-4EBE-21D543A10222}"/>
              </a:ext>
            </a:extLst>
          </p:cNvPr>
          <p:cNvSpPr txBox="1"/>
          <p:nvPr/>
        </p:nvSpPr>
        <p:spPr>
          <a:xfrm>
            <a:off x="340475" y="2100832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Vertical &amp; Horizontal expansion</a:t>
            </a:r>
          </a:p>
        </p:txBody>
      </p:sp>
    </p:spTree>
    <p:extLst>
      <p:ext uri="{BB962C8B-B14F-4D97-AF65-F5344CB8AC3E}">
        <p14:creationId xmlns:p14="http://schemas.microsoft.com/office/powerpoint/2010/main" val="165816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23B37-35EF-D626-A79A-C97933AB7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92"/>
            <a:ext cx="8496150" cy="461655"/>
          </a:xfrm>
        </p:spPr>
        <p:txBody>
          <a:bodyPr/>
          <a:lstStyle/>
          <a:p>
            <a:r>
              <a:rPr lang="it-IT" dirty="0"/>
              <a:t>FLEXIBLE AND scalable DESIGN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1D0B4B-FB8F-AAD5-22CE-A6BB1536F0EF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C82BA7-92C9-0C8E-3566-3D125A8B8C77}"/>
              </a:ext>
            </a:extLst>
          </p:cNvPr>
          <p:cNvSpPr txBox="1"/>
          <p:nvPr/>
        </p:nvSpPr>
        <p:spPr>
          <a:xfrm>
            <a:off x="315199" y="4423229"/>
            <a:ext cx="85049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Designed to support high-density workloads, ensuring scalability for future growth and enhanced operational efficiency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83DE95A-1C75-51A9-831C-03A2D3AD31BC}"/>
              </a:ext>
            </a:extLst>
          </p:cNvPr>
          <p:cNvSpPr/>
          <p:nvPr/>
        </p:nvSpPr>
        <p:spPr>
          <a:xfrm>
            <a:off x="5392498" y="3320785"/>
            <a:ext cx="3420000" cy="360000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22" name="Rectangle: Rounded Corners 4">
            <a:extLst>
              <a:ext uri="{FF2B5EF4-FFF2-40B4-BE49-F238E27FC236}">
                <a16:creationId xmlns:a16="http://schemas.microsoft.com/office/drawing/2014/main" id="{C84CCD78-BE44-9C5F-F6FB-2F30F2B09B44}"/>
              </a:ext>
            </a:extLst>
          </p:cNvPr>
          <p:cNvSpPr txBox="1"/>
          <p:nvPr/>
        </p:nvSpPr>
        <p:spPr>
          <a:xfrm>
            <a:off x="5482189" y="3299473"/>
            <a:ext cx="3240619" cy="4106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Independent office tower accessible from all towers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231EA6A-F556-01DF-8E58-8C5861F7E4D4}"/>
              </a:ext>
            </a:extLst>
          </p:cNvPr>
          <p:cNvSpPr/>
          <p:nvPr/>
        </p:nvSpPr>
        <p:spPr>
          <a:xfrm>
            <a:off x="5392498" y="3787459"/>
            <a:ext cx="3420000" cy="360000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25" name="Rectangle: Rounded Corners 4">
            <a:extLst>
              <a:ext uri="{FF2B5EF4-FFF2-40B4-BE49-F238E27FC236}">
                <a16:creationId xmlns:a16="http://schemas.microsoft.com/office/drawing/2014/main" id="{17CE7648-5648-1007-053F-6F7ABC02AEDE}"/>
              </a:ext>
            </a:extLst>
          </p:cNvPr>
          <p:cNvSpPr txBox="1"/>
          <p:nvPr/>
        </p:nvSpPr>
        <p:spPr>
          <a:xfrm>
            <a:off x="5522500" y="3782341"/>
            <a:ext cx="3159997" cy="3663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/>
              <a:t>Potential for both BTS and Colo in shared campus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8EDC541-5964-62B9-E868-762ED3E312F8}"/>
              </a:ext>
            </a:extLst>
          </p:cNvPr>
          <p:cNvSpPr/>
          <p:nvPr/>
        </p:nvSpPr>
        <p:spPr>
          <a:xfrm>
            <a:off x="5392498" y="2854113"/>
            <a:ext cx="3420000" cy="360000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28" name="Rectangle: Rounded Corners 4">
            <a:extLst>
              <a:ext uri="{FF2B5EF4-FFF2-40B4-BE49-F238E27FC236}">
                <a16:creationId xmlns:a16="http://schemas.microsoft.com/office/drawing/2014/main" id="{A8C1161B-DE22-E1C9-A5C6-0086E49D09FD}"/>
              </a:ext>
            </a:extLst>
          </p:cNvPr>
          <p:cNvSpPr txBox="1"/>
          <p:nvPr/>
        </p:nvSpPr>
        <p:spPr>
          <a:xfrm>
            <a:off x="5540121" y="2869849"/>
            <a:ext cx="3124754" cy="3324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Convertible floors for high-density expansion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2F97085-8026-8070-E18D-8ADF077AC301}"/>
              </a:ext>
            </a:extLst>
          </p:cNvPr>
          <p:cNvSpPr/>
          <p:nvPr/>
        </p:nvSpPr>
        <p:spPr>
          <a:xfrm>
            <a:off x="5392498" y="1920769"/>
            <a:ext cx="3420000" cy="360000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31" name="Rectangle: Rounded Corners 4">
            <a:extLst>
              <a:ext uri="{FF2B5EF4-FFF2-40B4-BE49-F238E27FC236}">
                <a16:creationId xmlns:a16="http://schemas.microsoft.com/office/drawing/2014/main" id="{456E7252-F81C-0CA0-5FCE-4B13C9494196}"/>
              </a:ext>
            </a:extLst>
          </p:cNvPr>
          <p:cNvSpPr txBox="1"/>
          <p:nvPr/>
        </p:nvSpPr>
        <p:spPr>
          <a:xfrm>
            <a:off x="5545702" y="1908087"/>
            <a:ext cx="3113593" cy="3795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Dual CHW system for air &amp; liquid cooling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31DA00E-87CD-EF94-A8F1-7DDD2E16BD11}"/>
              </a:ext>
            </a:extLst>
          </p:cNvPr>
          <p:cNvSpPr/>
          <p:nvPr/>
        </p:nvSpPr>
        <p:spPr>
          <a:xfrm>
            <a:off x="5392498" y="2387441"/>
            <a:ext cx="3420000" cy="360000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34" name="Rectangle: Rounded Corners 4">
            <a:extLst>
              <a:ext uri="{FF2B5EF4-FFF2-40B4-BE49-F238E27FC236}">
                <a16:creationId xmlns:a16="http://schemas.microsoft.com/office/drawing/2014/main" id="{ACA0378C-1B77-BD13-D14E-3BDCD648CA60}"/>
              </a:ext>
            </a:extLst>
          </p:cNvPr>
          <p:cNvSpPr txBox="1"/>
          <p:nvPr/>
        </p:nvSpPr>
        <p:spPr>
          <a:xfrm>
            <a:off x="5549185" y="2376498"/>
            <a:ext cx="3106627" cy="37953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Hot aisle or cold aisle options by floor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1BB3294-3A07-E159-FEB6-6F1852F544C0}"/>
              </a:ext>
            </a:extLst>
          </p:cNvPr>
          <p:cNvSpPr/>
          <p:nvPr/>
        </p:nvSpPr>
        <p:spPr>
          <a:xfrm>
            <a:off x="5392498" y="1454097"/>
            <a:ext cx="3420000" cy="360000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37" name="Rectangle: Rounded Corners 4">
            <a:extLst>
              <a:ext uri="{FF2B5EF4-FFF2-40B4-BE49-F238E27FC236}">
                <a16:creationId xmlns:a16="http://schemas.microsoft.com/office/drawing/2014/main" id="{656D6548-66B6-545E-66CC-492C26575357}"/>
              </a:ext>
            </a:extLst>
          </p:cNvPr>
          <p:cNvSpPr txBox="1"/>
          <p:nvPr/>
        </p:nvSpPr>
        <p:spPr>
          <a:xfrm>
            <a:off x="5531735" y="1464963"/>
            <a:ext cx="3141527" cy="31268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Expandable substation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B0D50BA-18C9-F9F6-DC87-AAC7C0CBE643}"/>
              </a:ext>
            </a:extLst>
          </p:cNvPr>
          <p:cNvSpPr/>
          <p:nvPr/>
        </p:nvSpPr>
        <p:spPr>
          <a:xfrm>
            <a:off x="5392498" y="987425"/>
            <a:ext cx="3420000" cy="360000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endParaRPr lang="en-US" sz="1000"/>
          </a:p>
        </p:txBody>
      </p:sp>
      <p:sp>
        <p:nvSpPr>
          <p:cNvPr id="40" name="Rectangle: Rounded Corners 4">
            <a:extLst>
              <a:ext uri="{FF2B5EF4-FFF2-40B4-BE49-F238E27FC236}">
                <a16:creationId xmlns:a16="http://schemas.microsoft.com/office/drawing/2014/main" id="{97E9E67E-1AD4-5D03-E750-6BB2F9492158}"/>
              </a:ext>
            </a:extLst>
          </p:cNvPr>
          <p:cNvSpPr txBox="1"/>
          <p:nvPr/>
        </p:nvSpPr>
        <p:spPr>
          <a:xfrm>
            <a:off x="5531112" y="1002784"/>
            <a:ext cx="3142772" cy="32928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/>
              <a:t>Vertical &amp; Horizontal expansion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418FD6-5E18-2C1D-1407-4570FCD4BAAF}"/>
              </a:ext>
            </a:extLst>
          </p:cNvPr>
          <p:cNvGrpSpPr/>
          <p:nvPr/>
        </p:nvGrpSpPr>
        <p:grpSpPr>
          <a:xfrm>
            <a:off x="315199" y="1262044"/>
            <a:ext cx="4449462" cy="2492966"/>
            <a:chOff x="2347317" y="992354"/>
            <a:chExt cx="4449462" cy="2492966"/>
          </a:xfrm>
        </p:grpSpPr>
        <p:pic>
          <p:nvPicPr>
            <p:cNvPr id="4" name="Picture 3" descr="A building with a glass wall&#10;&#10;Description automatically generated with medium confidence">
              <a:extLst>
                <a:ext uri="{FF2B5EF4-FFF2-40B4-BE49-F238E27FC236}">
                  <a16:creationId xmlns:a16="http://schemas.microsoft.com/office/drawing/2014/main" id="{37D4438E-E4C5-CE2A-A351-85ADBD5AD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56078" y="992354"/>
              <a:ext cx="4431941" cy="24929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F0DE130-13DA-7F3E-E8B0-439B68A9BAEC}"/>
                </a:ext>
              </a:extLst>
            </p:cNvPr>
            <p:cNvSpPr/>
            <p:nvPr/>
          </p:nvSpPr>
          <p:spPr>
            <a:xfrm>
              <a:off x="2347317" y="992354"/>
              <a:ext cx="4449462" cy="2492966"/>
            </a:xfrm>
            <a:prstGeom prst="rect">
              <a:avLst/>
            </a:prstGeom>
            <a:solidFill>
              <a:srgbClr val="0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70302020209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40C5003-884C-2B3A-94F9-AA14E620F7C8}"/>
              </a:ext>
            </a:extLst>
          </p:cNvPr>
          <p:cNvSpPr txBox="1"/>
          <p:nvPr/>
        </p:nvSpPr>
        <p:spPr>
          <a:xfrm>
            <a:off x="606050" y="1271900"/>
            <a:ext cx="1149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62ABA4-E174-4E38-1DA3-F7AA4EE66FF4}"/>
              </a:ext>
            </a:extLst>
          </p:cNvPr>
          <p:cNvSpPr txBox="1"/>
          <p:nvPr/>
        </p:nvSpPr>
        <p:spPr>
          <a:xfrm>
            <a:off x="2020442" y="1271900"/>
            <a:ext cx="975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078C1F9-6FE8-A259-2978-E95F7A817891}"/>
              </a:ext>
            </a:extLst>
          </p:cNvPr>
          <p:cNvSpPr txBox="1"/>
          <p:nvPr/>
        </p:nvSpPr>
        <p:spPr>
          <a:xfrm>
            <a:off x="3255438" y="1271900"/>
            <a:ext cx="975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C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687B8012-0215-2B9F-C5D8-9863C586D81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3433909"/>
            <a:ext cx="244360" cy="19199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198F363-2DAF-D952-F944-322AF3A74A1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3430757"/>
            <a:ext cx="244360" cy="19199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9EC3E29-E205-E487-029F-792D7DEC767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3433909"/>
            <a:ext cx="244360" cy="19199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C160AAD-0845-3BF8-660D-FC270F4C8B2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3147530"/>
            <a:ext cx="244360" cy="19199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5EECC28-6D0B-8AFD-960A-E4F9574A5FCD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3144378"/>
            <a:ext cx="244360" cy="19199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3ADEB98-7EDB-1708-4553-2D4F22C3452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3147530"/>
            <a:ext cx="244360" cy="19199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5CA433D-E64A-5CF3-5586-1AB4091FA48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2861151"/>
            <a:ext cx="244360" cy="1919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1BD873C-F02D-E4C0-0BCC-9D83BA3B17B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2857999"/>
            <a:ext cx="244360" cy="1919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C56CA7-96D6-651B-9FD1-EC71F134FD5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2861151"/>
            <a:ext cx="244360" cy="19199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7F73979-7AA0-545C-D450-D55E3EB7555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2574772"/>
            <a:ext cx="244360" cy="19199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E6D85B6-1741-0D1E-B5DC-8A841C2130E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2571620"/>
            <a:ext cx="244360" cy="1919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1F53D9F-C796-CE7E-B74C-1881CBA390A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2574772"/>
            <a:ext cx="244360" cy="19199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7C5E3B-31F9-904C-0C56-362D173C3D1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2288393"/>
            <a:ext cx="244360" cy="19199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774FBE3-C1F0-4539-CF3E-50311DDD30C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2285241"/>
            <a:ext cx="244360" cy="1919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C14B819-8E21-887A-AE45-F1735327FBD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2288393"/>
            <a:ext cx="244360" cy="19199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AA3D52C-F862-B657-105D-72B7D579C3E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067988" y="2002014"/>
            <a:ext cx="244360" cy="19199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05983B-7A49-F732-0665-4BE073D4479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392423" y="1998862"/>
            <a:ext cx="244360" cy="19199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027C661-31E7-CB88-7F65-C660D0FAB62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2716858" y="2002014"/>
            <a:ext cx="244360" cy="191998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DB42992B-46E3-BC79-6AE9-A3FD93A19DCB}"/>
              </a:ext>
            </a:extLst>
          </p:cNvPr>
          <p:cNvGrpSpPr/>
          <p:nvPr/>
        </p:nvGrpSpPr>
        <p:grpSpPr>
          <a:xfrm>
            <a:off x="862596" y="3430757"/>
            <a:ext cx="893230" cy="195150"/>
            <a:chOff x="2894714" y="3161067"/>
            <a:chExt cx="893230" cy="195150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B4A909D4-4C6B-154A-8BE7-3101700BF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3164219"/>
              <a:ext cx="244360" cy="191998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7DECD988-9D69-4E01-A11B-408E42CF9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3161067"/>
              <a:ext cx="244360" cy="191998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8B25E793-53DA-7735-CEA7-C4B4EEFEA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3164219"/>
              <a:ext cx="244360" cy="191998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EB00C3B3-1C2E-B6EE-5FF0-D1AB74E4982C}"/>
              </a:ext>
            </a:extLst>
          </p:cNvPr>
          <p:cNvGrpSpPr/>
          <p:nvPr/>
        </p:nvGrpSpPr>
        <p:grpSpPr>
          <a:xfrm>
            <a:off x="862596" y="3144378"/>
            <a:ext cx="893230" cy="195150"/>
            <a:chOff x="2894714" y="2874688"/>
            <a:chExt cx="893230" cy="195150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E8AD7B82-280C-EAE8-25D7-AEAD7D4A6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877840"/>
              <a:ext cx="244360" cy="191998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A31E448F-EC69-3AB7-2EFC-8846F838C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874688"/>
              <a:ext cx="244360" cy="191998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C1D80EF-5751-2981-857E-F62616F11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877840"/>
              <a:ext cx="244360" cy="191998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D7D8166-C644-D41F-9B01-1040CDD422B8}"/>
              </a:ext>
            </a:extLst>
          </p:cNvPr>
          <p:cNvGrpSpPr/>
          <p:nvPr/>
        </p:nvGrpSpPr>
        <p:grpSpPr>
          <a:xfrm>
            <a:off x="862596" y="2857999"/>
            <a:ext cx="893230" cy="195150"/>
            <a:chOff x="2894714" y="2588309"/>
            <a:chExt cx="893230" cy="195150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EAF0D23-37C7-0E86-990C-B2E484E73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591461"/>
              <a:ext cx="244360" cy="191998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01CB98CC-E478-4DD9-B885-52EBF8974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588309"/>
              <a:ext cx="244360" cy="191998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85A7598E-B222-80F4-753C-552AEE691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591461"/>
              <a:ext cx="244360" cy="191998"/>
            </a:xfrm>
            <a:prstGeom prst="rect">
              <a:avLst/>
            </a:prstGeom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F17A137-AAFA-B036-FA43-1904C0EBAF90}"/>
              </a:ext>
            </a:extLst>
          </p:cNvPr>
          <p:cNvGrpSpPr/>
          <p:nvPr/>
        </p:nvGrpSpPr>
        <p:grpSpPr>
          <a:xfrm>
            <a:off x="862596" y="2571620"/>
            <a:ext cx="893230" cy="195150"/>
            <a:chOff x="2894714" y="2301930"/>
            <a:chExt cx="893230" cy="195150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E599C675-0B1D-1D4A-DA6F-5E843072F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305082"/>
              <a:ext cx="244360" cy="191998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EBFA1AB9-AE29-B1FF-1E78-7EDC9AB6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301930"/>
              <a:ext cx="244360" cy="191998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34BAEEAE-A1F1-1631-011C-40246687B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305082"/>
              <a:ext cx="244360" cy="191998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F08944C-85B8-8AF8-E77E-A4D5245F6987}"/>
              </a:ext>
            </a:extLst>
          </p:cNvPr>
          <p:cNvGrpSpPr/>
          <p:nvPr/>
        </p:nvGrpSpPr>
        <p:grpSpPr>
          <a:xfrm>
            <a:off x="862596" y="2285241"/>
            <a:ext cx="893230" cy="195150"/>
            <a:chOff x="2894714" y="2015551"/>
            <a:chExt cx="893230" cy="195150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680B01B2-B5B1-AB53-F447-9A5A4FC67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018703"/>
              <a:ext cx="244360" cy="191998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8933055A-B94E-A603-6612-3FACB68F6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015551"/>
              <a:ext cx="244360" cy="191998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8924BBAD-3007-DFB7-B85C-20676221E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018703"/>
              <a:ext cx="244360" cy="191998"/>
            </a:xfrm>
            <a:prstGeom prst="rect">
              <a:avLst/>
            </a:prstGeom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BBC5D46-29C2-FDFF-F360-7F4B7C722D71}"/>
              </a:ext>
            </a:extLst>
          </p:cNvPr>
          <p:cNvGrpSpPr/>
          <p:nvPr/>
        </p:nvGrpSpPr>
        <p:grpSpPr>
          <a:xfrm>
            <a:off x="862596" y="1998862"/>
            <a:ext cx="893230" cy="195150"/>
            <a:chOff x="2894714" y="1729172"/>
            <a:chExt cx="893230" cy="195150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776CA05-F0FA-CF50-851A-7BFA1EB6D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1732324"/>
              <a:ext cx="244360" cy="191998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5676B34-A9B8-745D-DD88-989F88F79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1729172"/>
              <a:ext cx="244360" cy="191998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C63A4D9F-F785-2445-CEB8-CD314BF61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1732324"/>
              <a:ext cx="244360" cy="191998"/>
            </a:xfrm>
            <a:prstGeom prst="rect">
              <a:avLst/>
            </a:prstGeom>
          </p:spPr>
        </p:pic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0E1DF88-8F90-EC21-1A11-121EAF9B4594}"/>
              </a:ext>
            </a:extLst>
          </p:cNvPr>
          <p:cNvGrpSpPr/>
          <p:nvPr/>
        </p:nvGrpSpPr>
        <p:grpSpPr>
          <a:xfrm>
            <a:off x="3249727" y="3430757"/>
            <a:ext cx="893230" cy="195150"/>
            <a:chOff x="2894714" y="3161067"/>
            <a:chExt cx="893230" cy="195150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1737022F-23FE-FAD8-E317-33F737C69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3164219"/>
              <a:ext cx="244360" cy="191998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AD656F5D-7CF3-3665-9886-96D846E62F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3161067"/>
              <a:ext cx="244360" cy="191998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858E214D-0C7D-8DA6-86D0-F4454040D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3164219"/>
              <a:ext cx="244360" cy="191998"/>
            </a:xfrm>
            <a:prstGeom prst="rect">
              <a:avLst/>
            </a:prstGeom>
          </p:spPr>
        </p:pic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E127A3D-1BB5-C531-1E61-DDC09DFFF15C}"/>
              </a:ext>
            </a:extLst>
          </p:cNvPr>
          <p:cNvGrpSpPr/>
          <p:nvPr/>
        </p:nvGrpSpPr>
        <p:grpSpPr>
          <a:xfrm>
            <a:off x="3249727" y="3144378"/>
            <a:ext cx="893230" cy="195150"/>
            <a:chOff x="2894714" y="2874688"/>
            <a:chExt cx="893230" cy="195150"/>
          </a:xfrm>
        </p:grpSpPr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0F4A2EC-A296-0045-7D49-CAD33A6CA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877840"/>
              <a:ext cx="244360" cy="191998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74280B29-290C-CB5F-3CF1-D07633C8F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874688"/>
              <a:ext cx="244360" cy="191998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A4EC1014-0C41-4DBF-D408-C547C3695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877840"/>
              <a:ext cx="244360" cy="191998"/>
            </a:xfrm>
            <a:prstGeom prst="rect">
              <a:avLst/>
            </a:prstGeom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8E84D5C-2E21-753D-5470-1ACABE3210BF}"/>
              </a:ext>
            </a:extLst>
          </p:cNvPr>
          <p:cNvGrpSpPr/>
          <p:nvPr/>
        </p:nvGrpSpPr>
        <p:grpSpPr>
          <a:xfrm>
            <a:off x="3249727" y="2857999"/>
            <a:ext cx="893230" cy="195150"/>
            <a:chOff x="2894714" y="2588309"/>
            <a:chExt cx="893230" cy="195150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41E4A9C8-1433-0A0E-2C0A-F7636AB98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591461"/>
              <a:ext cx="244360" cy="191998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65EC87CA-B6DD-2E33-E64A-41DBD8A53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588309"/>
              <a:ext cx="244360" cy="191998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8CE143B9-763D-6356-5200-0C059D9CE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591461"/>
              <a:ext cx="244360" cy="191998"/>
            </a:xfrm>
            <a:prstGeom prst="rect">
              <a:avLst/>
            </a:prstGeom>
          </p:spPr>
        </p:pic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133E894F-EDBB-93AE-8CD7-FBB0C2A3E962}"/>
              </a:ext>
            </a:extLst>
          </p:cNvPr>
          <p:cNvGrpSpPr/>
          <p:nvPr/>
        </p:nvGrpSpPr>
        <p:grpSpPr>
          <a:xfrm>
            <a:off x="3249727" y="2571620"/>
            <a:ext cx="893230" cy="195150"/>
            <a:chOff x="2894714" y="2301930"/>
            <a:chExt cx="893230" cy="195150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F7A847D9-1B26-CB0B-6690-3F9E1DF8B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305082"/>
              <a:ext cx="244360" cy="191998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C1428409-0736-60BC-D1FF-BE5F9CFBE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301930"/>
              <a:ext cx="244360" cy="191998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5D63A5AE-7AC1-47C4-808A-DB8D4A656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305082"/>
              <a:ext cx="244360" cy="191998"/>
            </a:xfrm>
            <a:prstGeom prst="rect">
              <a:avLst/>
            </a:prstGeom>
          </p:spPr>
        </p:pic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8B953553-6A98-DCCA-F564-CB69149192C4}"/>
              </a:ext>
            </a:extLst>
          </p:cNvPr>
          <p:cNvGrpSpPr/>
          <p:nvPr/>
        </p:nvGrpSpPr>
        <p:grpSpPr>
          <a:xfrm>
            <a:off x="3249727" y="2285241"/>
            <a:ext cx="893230" cy="195150"/>
            <a:chOff x="2894714" y="2015551"/>
            <a:chExt cx="893230" cy="195150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AD681842-2910-857D-665D-FA218F77C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018703"/>
              <a:ext cx="244360" cy="191998"/>
            </a:xfrm>
            <a:prstGeom prst="rect">
              <a:avLst/>
            </a:prstGeom>
          </p:spPr>
        </p:pic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77D24952-063E-1548-C364-33E5D47E9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015551"/>
              <a:ext cx="244360" cy="191998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6BF5D28C-C70F-E259-7360-33EA7E399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018703"/>
              <a:ext cx="244360" cy="191998"/>
            </a:xfrm>
            <a:prstGeom prst="rect">
              <a:avLst/>
            </a:prstGeom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DB113F8-FACD-C113-D0E2-65361B872582}"/>
              </a:ext>
            </a:extLst>
          </p:cNvPr>
          <p:cNvGrpSpPr/>
          <p:nvPr/>
        </p:nvGrpSpPr>
        <p:grpSpPr>
          <a:xfrm>
            <a:off x="3249727" y="1998862"/>
            <a:ext cx="893230" cy="195150"/>
            <a:chOff x="2894714" y="1729172"/>
            <a:chExt cx="893230" cy="195150"/>
          </a:xfrm>
        </p:grpSpPr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EAE0D523-357C-5615-A9C5-41C560735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1732324"/>
              <a:ext cx="244360" cy="191998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69B2B123-2A95-121B-B71F-160FC56FE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1729172"/>
              <a:ext cx="244360" cy="191998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F9E27BDC-5336-A272-1486-2A5D15B1F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1732324"/>
              <a:ext cx="244360" cy="191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637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50"/>
                            </p:stCondLst>
                            <p:childTnLst>
                              <p:par>
                                <p:cTn id="8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50"/>
                            </p:stCondLst>
                            <p:childTnLst>
                              <p:par>
                                <p:cTn id="9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9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3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750"/>
                            </p:stCondLst>
                            <p:childTnLst>
                              <p:par>
                                <p:cTn id="1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5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9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250"/>
                            </p:stCondLst>
                            <p:childTnLst>
                              <p:par>
                                <p:cTn id="1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3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212075-C767-7E2D-A126-35EA6F6DFD2D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D8A328-AD3E-419E-B58D-C6D666252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92"/>
            <a:ext cx="8496150" cy="461655"/>
          </a:xfrm>
        </p:spPr>
        <p:txBody>
          <a:bodyPr/>
          <a:lstStyle/>
          <a:p>
            <a:r>
              <a:rPr lang="en-US" dirty="0"/>
              <a:t>strategic location</a:t>
            </a:r>
            <a:endParaRPr lang="en-IN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201466-4687-510A-B147-3FCDE3148B16}"/>
              </a:ext>
            </a:extLst>
          </p:cNvPr>
          <p:cNvCxnSpPr>
            <a:cxnSpLocks/>
            <a:stCxn id="3" idx="0"/>
          </p:cNvCxnSpPr>
          <p:nvPr/>
        </p:nvCxnSpPr>
        <p:spPr>
          <a:xfrm flipV="1">
            <a:off x="4572000" y="987430"/>
            <a:ext cx="0" cy="3379477"/>
          </a:xfrm>
          <a:prstGeom prst="line">
            <a:avLst/>
          </a:prstGeom>
          <a:ln w="9525">
            <a:solidFill>
              <a:srgbClr val="376092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1859813-D5C7-0983-7275-47F8995DC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852" y="987425"/>
            <a:ext cx="4068737" cy="2694744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AF024C6-C37A-F395-9A74-167BC04BA2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288332"/>
              </p:ext>
            </p:extLst>
          </p:nvPr>
        </p:nvGraphicFramePr>
        <p:xfrm>
          <a:off x="307411" y="987425"/>
          <a:ext cx="4068718" cy="3227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B2006C3-54D5-D099-DB8F-51E07EDF115F}"/>
              </a:ext>
            </a:extLst>
          </p:cNvPr>
          <p:cNvSpPr txBox="1"/>
          <p:nvPr/>
        </p:nvSpPr>
        <p:spPr>
          <a:xfrm>
            <a:off x="324000" y="4411122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/>
              <a:t>Strategically located, offering robust connectivity and ideal to support mission-critical operations</a:t>
            </a:r>
          </a:p>
        </p:txBody>
      </p:sp>
    </p:spTree>
    <p:extLst>
      <p:ext uri="{BB962C8B-B14F-4D97-AF65-F5344CB8AC3E}">
        <p14:creationId xmlns:p14="http://schemas.microsoft.com/office/powerpoint/2010/main" val="20489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7290E61D-3F45-50B9-0BBA-C7BF37FC2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 dirty="0"/>
              <a:t>Network Architecture  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77E4549-3EDD-CDDA-6AB2-9ED3B725452E}"/>
              </a:ext>
            </a:extLst>
          </p:cNvPr>
          <p:cNvGrpSpPr/>
          <p:nvPr/>
        </p:nvGrpSpPr>
        <p:grpSpPr>
          <a:xfrm>
            <a:off x="5611154" y="2699930"/>
            <a:ext cx="3208996" cy="1846670"/>
            <a:chOff x="5611154" y="2699930"/>
            <a:chExt cx="3208996" cy="1846670"/>
          </a:xfrm>
        </p:grpSpPr>
        <p:sp>
          <p:nvSpPr>
            <p:cNvPr id="82" name="Rectangular Callout 81">
              <a:extLst>
                <a:ext uri="{FF2B5EF4-FFF2-40B4-BE49-F238E27FC236}">
                  <a16:creationId xmlns:a16="http://schemas.microsoft.com/office/drawing/2014/main" id="{ED6D80E4-11FD-781A-B421-44F2504FA9EB}"/>
                </a:ext>
              </a:extLst>
            </p:cNvPr>
            <p:cNvSpPr/>
            <p:nvPr/>
          </p:nvSpPr>
          <p:spPr>
            <a:xfrm>
              <a:off x="5611154" y="2699930"/>
              <a:ext cx="3208996" cy="1846670"/>
            </a:xfrm>
            <a:prstGeom prst="wedgeRectCallout">
              <a:avLst>
                <a:gd name="adj1" fmla="val -118720"/>
                <a:gd name="adj2" fmla="val -3418"/>
              </a:avLst>
            </a:prstGeom>
            <a:noFill/>
            <a:ln w="9525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EEDFD26-846C-DFDB-8375-813582E52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2" b="6632"/>
            <a:stretch/>
          </p:blipFill>
          <p:spPr>
            <a:xfrm>
              <a:off x="5650276" y="2737361"/>
              <a:ext cx="3124609" cy="1751878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CE5E084-8052-520C-71F9-05D37777C0E0}"/>
              </a:ext>
            </a:extLst>
          </p:cNvPr>
          <p:cNvGrpSpPr/>
          <p:nvPr/>
        </p:nvGrpSpPr>
        <p:grpSpPr>
          <a:xfrm>
            <a:off x="469332" y="596900"/>
            <a:ext cx="5642099" cy="3988461"/>
            <a:chOff x="323850" y="790945"/>
            <a:chExt cx="5642099" cy="398846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C53A456-3BDE-F364-5F30-B26F9E67D4B1}"/>
                </a:ext>
              </a:extLst>
            </p:cNvPr>
            <p:cNvSpPr txBox="1"/>
            <p:nvPr/>
          </p:nvSpPr>
          <p:spPr>
            <a:xfrm rot="16200000">
              <a:off x="3132329" y="3583189"/>
              <a:ext cx="88838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Trebuchet MS" panose="020B0703020202090204" pitchFamily="34" charset="0"/>
                </a:rPr>
                <a:t>Bay of Bengal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D0CFB55-3997-B211-8DD5-96D6FCABC5E6}"/>
                </a:ext>
              </a:extLst>
            </p:cNvPr>
            <p:cNvGrpSpPr/>
            <p:nvPr/>
          </p:nvGrpSpPr>
          <p:grpSpPr>
            <a:xfrm>
              <a:off x="323850" y="790945"/>
              <a:ext cx="4633562" cy="3957684"/>
              <a:chOff x="2676045" y="1126125"/>
              <a:chExt cx="5321095" cy="3416293"/>
            </a:xfrm>
          </p:grpSpPr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8E9D4F7A-721C-94E3-D107-5DEB470BBB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662127" y="1126125"/>
                <a:ext cx="3250726" cy="2970000"/>
              </a:xfrm>
              <a:prstGeom prst="rect">
                <a:avLst/>
              </a:prstGeom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707C3906-D78C-E11D-4C31-13ECF7E00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361849" y="1132338"/>
                <a:ext cx="133988" cy="288000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12400D4-AA3D-AF63-B1BB-65ADC3B3F8C3}"/>
                  </a:ext>
                </a:extLst>
              </p:cNvPr>
              <p:cNvSpPr txBox="1"/>
              <p:nvPr/>
            </p:nvSpPr>
            <p:spPr>
              <a:xfrm>
                <a:off x="6361848" y="1333962"/>
                <a:ext cx="1224506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NOIDA</a:t>
                </a:r>
              </a:p>
            </p:txBody>
          </p:sp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6BF0265F-6ED3-0111-C44F-1039687341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681339" y="2922644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801992-807D-8A4C-71DA-12B357AB3CD8}"/>
                  </a:ext>
                </a:extLst>
              </p:cNvPr>
              <p:cNvSpPr txBox="1"/>
              <p:nvPr/>
            </p:nvSpPr>
            <p:spPr>
              <a:xfrm>
                <a:off x="6681339" y="3139720"/>
                <a:ext cx="131580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US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HYDERABAD </a:t>
                </a:r>
                <a:endParaRPr lang="en-IN" sz="600" b="1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DE5886-D0C0-F148-5600-4F96DA26937B}"/>
                  </a:ext>
                </a:extLst>
              </p:cNvPr>
              <p:cNvSpPr txBox="1"/>
              <p:nvPr/>
            </p:nvSpPr>
            <p:spPr>
              <a:xfrm>
                <a:off x="6541191" y="3436060"/>
                <a:ext cx="212142" cy="1594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endParaRPr lang="en-IN" sz="600">
                  <a:solidFill>
                    <a:srgbClr val="BED730"/>
                  </a:solidFill>
                  <a:latin typeface="Trebuchet MS" panose="020B0703020202090204" pitchFamily="34" charset="0"/>
                </a:endParaRPr>
              </a:p>
            </p:txBody>
          </p:sp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58F6B298-781B-FBB0-22FE-0D20456F64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681339" y="3901006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AFEC325-B255-474C-D0F6-58B497669794}"/>
                  </a:ext>
                </a:extLst>
              </p:cNvPr>
              <p:cNvSpPr txBox="1"/>
              <p:nvPr/>
            </p:nvSpPr>
            <p:spPr>
              <a:xfrm>
                <a:off x="6681339" y="4102630"/>
                <a:ext cx="131580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CHENNAI </a:t>
                </a:r>
              </a:p>
            </p:txBody>
          </p: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3355F85A-CA3E-DE2A-817B-90DA98D55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525792" y="4181390"/>
                <a:ext cx="133988" cy="288000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18313E-CD5D-F48F-12D2-C7D8B2711FD2}"/>
                  </a:ext>
                </a:extLst>
              </p:cNvPr>
              <p:cNvSpPr txBox="1"/>
              <p:nvPr/>
            </p:nvSpPr>
            <p:spPr>
              <a:xfrm>
                <a:off x="3525793" y="4383013"/>
                <a:ext cx="134985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BENGALURU </a:t>
                </a:r>
              </a:p>
            </p:txBody>
          </p:sp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D3CE8EF8-B1EC-D6E5-D3D1-E86F237C8F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676045" y="2372930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D3B85DC-ADC6-28F0-1493-BDE1390F1C74}"/>
                  </a:ext>
                </a:extLst>
              </p:cNvPr>
              <p:cNvSpPr txBox="1"/>
              <p:nvPr/>
            </p:nvSpPr>
            <p:spPr>
              <a:xfrm>
                <a:off x="2676046" y="2574554"/>
                <a:ext cx="1952634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pt-BR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MUMBAI</a:t>
                </a:r>
                <a:endParaRPr lang="en-IN" sz="600" b="1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" name="Freeform: Shape 28">
                <a:extLst>
                  <a:ext uri="{FF2B5EF4-FFF2-40B4-BE49-F238E27FC236}">
                    <a16:creationId xmlns:a16="http://schemas.microsoft.com/office/drawing/2014/main" id="{FE521362-8A41-6FAF-DB02-2DAB503228A0}"/>
                  </a:ext>
                </a:extLst>
              </p:cNvPr>
              <p:cNvSpPr/>
              <p:nvPr/>
            </p:nvSpPr>
            <p:spPr>
              <a:xfrm>
                <a:off x="5132736" y="3595068"/>
                <a:ext cx="611993" cy="891848"/>
              </a:xfrm>
              <a:custGeom>
                <a:avLst/>
                <a:gdLst>
                  <a:gd name="connsiteX0" fmla="*/ 0 w 815990"/>
                  <a:gd name="connsiteY0" fmla="*/ 1189130 h 1189130"/>
                  <a:gd name="connsiteX1" fmla="*/ 323936 w 815990"/>
                  <a:gd name="connsiteY1" fmla="*/ 1189130 h 1189130"/>
                  <a:gd name="connsiteX2" fmla="*/ 815990 w 815990"/>
                  <a:gd name="connsiteY2" fmla="*/ 0 h 118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5990" h="1189130">
                    <a:moveTo>
                      <a:pt x="0" y="1189130"/>
                    </a:moveTo>
                    <a:lnTo>
                      <a:pt x="323936" y="1189130"/>
                    </a:lnTo>
                    <a:lnTo>
                      <a:pt x="81599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1" name="Freeform: Shape 32">
                <a:extLst>
                  <a:ext uri="{FF2B5EF4-FFF2-40B4-BE49-F238E27FC236}">
                    <a16:creationId xmlns:a16="http://schemas.microsoft.com/office/drawing/2014/main" id="{9AAEC015-0F95-B85C-4D4A-1ABD51AF8FCC}"/>
                  </a:ext>
                </a:extLst>
              </p:cNvPr>
              <p:cNvSpPr/>
              <p:nvPr/>
            </p:nvSpPr>
            <p:spPr>
              <a:xfrm>
                <a:off x="4571650" y="2677052"/>
                <a:ext cx="830340" cy="362890"/>
              </a:xfrm>
              <a:custGeom>
                <a:avLst/>
                <a:gdLst>
                  <a:gd name="connsiteX0" fmla="*/ 0 w 1107121"/>
                  <a:gd name="connsiteY0" fmla="*/ 0 h 483853"/>
                  <a:gd name="connsiteX1" fmla="*/ 336237 w 1107121"/>
                  <a:gd name="connsiteY1" fmla="*/ 0 h 483853"/>
                  <a:gd name="connsiteX2" fmla="*/ 1107121 w 1107121"/>
                  <a:gd name="connsiteY2" fmla="*/ 483853 h 48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121" h="483853">
                    <a:moveTo>
                      <a:pt x="0" y="0"/>
                    </a:moveTo>
                    <a:lnTo>
                      <a:pt x="336237" y="0"/>
                    </a:lnTo>
                    <a:lnTo>
                      <a:pt x="1107121" y="483853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2" name="Freeform: Shape 35">
                <a:extLst>
                  <a:ext uri="{FF2B5EF4-FFF2-40B4-BE49-F238E27FC236}">
                    <a16:creationId xmlns:a16="http://schemas.microsoft.com/office/drawing/2014/main" id="{794E0183-71F6-6A5C-0406-FBFDF1B3DD20}"/>
                  </a:ext>
                </a:extLst>
              </p:cNvPr>
              <p:cNvSpPr/>
              <p:nvPr/>
            </p:nvSpPr>
            <p:spPr>
              <a:xfrm>
                <a:off x="5993831" y="3647349"/>
                <a:ext cx="685800" cy="538184"/>
              </a:xfrm>
              <a:custGeom>
                <a:avLst/>
                <a:gdLst>
                  <a:gd name="connsiteX0" fmla="*/ 914400 w 914400"/>
                  <a:gd name="connsiteY0" fmla="*/ 717578 h 717578"/>
                  <a:gd name="connsiteX1" fmla="*/ 557661 w 914400"/>
                  <a:gd name="connsiteY1" fmla="*/ 717578 h 717578"/>
                  <a:gd name="connsiteX2" fmla="*/ 0 w 914400"/>
                  <a:gd name="connsiteY2" fmla="*/ 0 h 717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4400" h="717578">
                    <a:moveTo>
                      <a:pt x="914400" y="717578"/>
                    </a:moveTo>
                    <a:lnTo>
                      <a:pt x="557661" y="71757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3" name="Freeform: Shape 37">
                <a:extLst>
                  <a:ext uri="{FF2B5EF4-FFF2-40B4-BE49-F238E27FC236}">
                    <a16:creationId xmlns:a16="http://schemas.microsoft.com/office/drawing/2014/main" id="{1DEA0538-1904-6401-FF64-092D036AF515}"/>
                  </a:ext>
                </a:extLst>
              </p:cNvPr>
              <p:cNvSpPr/>
              <p:nvPr/>
            </p:nvSpPr>
            <p:spPr>
              <a:xfrm>
                <a:off x="6015358" y="3053809"/>
                <a:ext cx="661198" cy="181175"/>
              </a:xfrm>
              <a:custGeom>
                <a:avLst/>
                <a:gdLst>
                  <a:gd name="connsiteX0" fmla="*/ 881597 w 881597"/>
                  <a:gd name="connsiteY0" fmla="*/ 405945 h 405945"/>
                  <a:gd name="connsiteX1" fmla="*/ 545360 w 881597"/>
                  <a:gd name="connsiteY1" fmla="*/ 405945 h 405945"/>
                  <a:gd name="connsiteX2" fmla="*/ 0 w 881597"/>
                  <a:gd name="connsiteY2" fmla="*/ 0 h 40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1597" h="405945">
                    <a:moveTo>
                      <a:pt x="881597" y="405945"/>
                    </a:moveTo>
                    <a:lnTo>
                      <a:pt x="545360" y="40594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5" name="Freeform: Shape 41">
                <a:extLst>
                  <a:ext uri="{FF2B5EF4-FFF2-40B4-BE49-F238E27FC236}">
                    <a16:creationId xmlns:a16="http://schemas.microsoft.com/office/drawing/2014/main" id="{1779801D-9F94-7416-0162-47977A1E4631}"/>
                  </a:ext>
                </a:extLst>
              </p:cNvPr>
              <p:cNvSpPr/>
              <p:nvPr/>
            </p:nvSpPr>
            <p:spPr>
              <a:xfrm>
                <a:off x="5846214" y="1451559"/>
                <a:ext cx="516657" cy="611992"/>
              </a:xfrm>
              <a:custGeom>
                <a:avLst/>
                <a:gdLst>
                  <a:gd name="connsiteX0" fmla="*/ 688876 w 688876"/>
                  <a:gd name="connsiteY0" fmla="*/ 0 h 815989"/>
                  <a:gd name="connsiteX1" fmla="*/ 438748 w 688876"/>
                  <a:gd name="connsiteY1" fmla="*/ 0 h 815989"/>
                  <a:gd name="connsiteX2" fmla="*/ 0 w 688876"/>
                  <a:gd name="connsiteY2" fmla="*/ 815989 h 81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8876" h="815989">
                    <a:moveTo>
                      <a:pt x="688876" y="0"/>
                    </a:moveTo>
                    <a:lnTo>
                      <a:pt x="438748" y="0"/>
                    </a:lnTo>
                    <a:lnTo>
                      <a:pt x="0" y="815989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44" name="Line Callout 2 43">
              <a:extLst>
                <a:ext uri="{FF2B5EF4-FFF2-40B4-BE49-F238E27FC236}">
                  <a16:creationId xmlns:a16="http://schemas.microsoft.com/office/drawing/2014/main" id="{79623101-A7E6-EA95-8F4E-10AF402B295C}"/>
                </a:ext>
              </a:extLst>
            </p:cNvPr>
            <p:cNvSpPr/>
            <p:nvPr/>
          </p:nvSpPr>
          <p:spPr>
            <a:xfrm>
              <a:off x="4684421" y="2493368"/>
              <a:ext cx="1281528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6565"/>
                <a:gd name="adj6" fmla="val -45250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SAARC GATEWAY, KOLKATA</a:t>
              </a:r>
            </a:p>
          </p:txBody>
        </p:sp>
        <p:sp>
          <p:nvSpPr>
            <p:cNvPr id="45" name="Line Callout 2 44">
              <a:extLst>
                <a:ext uri="{FF2B5EF4-FFF2-40B4-BE49-F238E27FC236}">
                  <a16:creationId xmlns:a16="http://schemas.microsoft.com/office/drawing/2014/main" id="{1307C693-CBEE-AFC6-8CD6-FF0350404020}"/>
                </a:ext>
              </a:extLst>
            </p:cNvPr>
            <p:cNvSpPr/>
            <p:nvPr/>
          </p:nvSpPr>
          <p:spPr>
            <a:xfrm>
              <a:off x="3752078" y="3716182"/>
              <a:ext cx="1071796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65"/>
                <a:gd name="adj6" fmla="val -46371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CLS, CHENNAI</a:t>
              </a:r>
            </a:p>
          </p:txBody>
        </p:sp>
        <p:sp>
          <p:nvSpPr>
            <p:cNvPr id="46" name="Line Callout 2 45">
              <a:extLst>
                <a:ext uri="{FF2B5EF4-FFF2-40B4-BE49-F238E27FC236}">
                  <a16:creationId xmlns:a16="http://schemas.microsoft.com/office/drawing/2014/main" id="{3A29E912-2426-15AC-5509-1815CD9F5FAD}"/>
                </a:ext>
              </a:extLst>
            </p:cNvPr>
            <p:cNvSpPr/>
            <p:nvPr/>
          </p:nvSpPr>
          <p:spPr>
            <a:xfrm flipH="1">
              <a:off x="952391" y="3024976"/>
              <a:ext cx="1071796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1560"/>
                <a:gd name="adj6" fmla="val -55258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CLS, MUMBAI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FA8FF4-9644-61A7-1518-B6051D0FD15A}"/>
                </a:ext>
              </a:extLst>
            </p:cNvPr>
            <p:cNvSpPr txBox="1"/>
            <p:nvPr/>
          </p:nvSpPr>
          <p:spPr>
            <a:xfrm rot="16200000">
              <a:off x="1957754" y="3428476"/>
              <a:ext cx="7938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Trebuchet MS" panose="020B0703020202090204" pitchFamily="34" charset="0"/>
                </a:rPr>
                <a:t>Arabian Sea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DE755E2-51FD-AA02-8C2D-9FF17CE1EEC7}"/>
                </a:ext>
              </a:extLst>
            </p:cNvPr>
            <p:cNvSpPr txBox="1"/>
            <p:nvPr/>
          </p:nvSpPr>
          <p:spPr>
            <a:xfrm>
              <a:off x="3983830" y="993282"/>
              <a:ext cx="6158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defRPr>
              </a:lvl1pPr>
            </a:lstStyle>
            <a:p>
              <a:r>
                <a:rPr lang="en-US"/>
                <a:t>NOIDA 01 DC</a:t>
              </a:r>
            </a:p>
            <a:p>
              <a:r>
                <a:rPr lang="en-US"/>
                <a:t>NOIDA 02 DC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E6526E-62B8-6E93-0344-F921CB74AFC0}"/>
                </a:ext>
              </a:extLst>
            </p:cNvPr>
            <p:cNvSpPr txBox="1"/>
            <p:nvPr/>
          </p:nvSpPr>
          <p:spPr>
            <a:xfrm>
              <a:off x="763988" y="2449876"/>
              <a:ext cx="12499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MUMBAI01 DC | MUMBAI02 DC | MUMBAI03 DC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3EF67B5-074C-B284-FE66-64BD6ADACBD8}"/>
                </a:ext>
              </a:extLst>
            </p:cNvPr>
            <p:cNvSpPr txBox="1"/>
            <p:nvPr/>
          </p:nvSpPr>
          <p:spPr>
            <a:xfrm>
              <a:off x="4411432" y="3089545"/>
              <a:ext cx="54597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HYD01 DC HYD02 DC</a:t>
              </a:r>
            </a:p>
            <a:p>
              <a:pPr algn="r"/>
              <a:endParaRPr lang="en-US" sz="50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CD7A07D-A1F9-6071-CBCF-EFFF364EE7A7}"/>
                </a:ext>
              </a:extLst>
            </p:cNvPr>
            <p:cNvSpPr txBox="1"/>
            <p:nvPr/>
          </p:nvSpPr>
          <p:spPr>
            <a:xfrm>
              <a:off x="4344203" y="4203166"/>
              <a:ext cx="60305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CHENNAI01 DC</a:t>
              </a:r>
            </a:p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CHENNAI02 DC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192A6FF-B278-27EF-0122-9391E3A41606}"/>
                </a:ext>
              </a:extLst>
            </p:cNvPr>
            <p:cNvSpPr txBox="1"/>
            <p:nvPr/>
          </p:nvSpPr>
          <p:spPr>
            <a:xfrm>
              <a:off x="1772387" y="4533185"/>
              <a:ext cx="4555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BLR01 DC</a:t>
              </a:r>
            </a:p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BLR02 DC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31D917-65D7-00C8-741E-AEF508BB3779}"/>
                </a:ext>
              </a:extLst>
            </p:cNvPr>
            <p:cNvSpPr txBox="1"/>
            <p:nvPr/>
          </p:nvSpPr>
          <p:spPr>
            <a:xfrm>
              <a:off x="4234952" y="2769661"/>
              <a:ext cx="1145788" cy="184666"/>
            </a:xfrm>
            <a:prstGeom prst="rect">
              <a:avLst/>
            </a:prstGeom>
            <a:solidFill>
              <a:srgbClr val="BED730"/>
            </a:solidFill>
          </p:spPr>
          <p:txBody>
            <a:bodyPr wrap="square" rtlCol="0" anchor="ctr">
              <a:spAutoFit/>
            </a:bodyPr>
            <a:lstStyle/>
            <a:p>
              <a:pPr defTabSz="685783"/>
              <a:r>
                <a:rPr lang="en-IN" sz="600" b="1">
                  <a:solidFill>
                    <a:prstClr val="black"/>
                  </a:solidFill>
                  <a:latin typeface="Trebuchet MS" panose="020B0703020202090204" pitchFamily="34" charset="0"/>
                </a:rPr>
                <a:t>KOLKATA</a:t>
              </a:r>
            </a:p>
          </p:txBody>
        </p:sp>
        <p:sp>
          <p:nvSpPr>
            <p:cNvPr id="36" name="Freeform: Shape 37">
              <a:extLst>
                <a:ext uri="{FF2B5EF4-FFF2-40B4-BE49-F238E27FC236}">
                  <a16:creationId xmlns:a16="http://schemas.microsoft.com/office/drawing/2014/main" id="{88F8FD32-C5BA-75F2-2017-B13F3282D505}"/>
                </a:ext>
              </a:extLst>
            </p:cNvPr>
            <p:cNvSpPr/>
            <p:nvPr/>
          </p:nvSpPr>
          <p:spPr>
            <a:xfrm>
              <a:off x="4092728" y="2653926"/>
              <a:ext cx="142224" cy="209886"/>
            </a:xfrm>
            <a:custGeom>
              <a:avLst/>
              <a:gdLst>
                <a:gd name="connsiteX0" fmla="*/ 881597 w 881597"/>
                <a:gd name="connsiteY0" fmla="*/ 405945 h 405945"/>
                <a:gd name="connsiteX1" fmla="*/ 545360 w 881597"/>
                <a:gd name="connsiteY1" fmla="*/ 405945 h 405945"/>
                <a:gd name="connsiteX2" fmla="*/ 0 w 881597"/>
                <a:gd name="connsiteY2" fmla="*/ 0 h 4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1597" h="405945">
                  <a:moveTo>
                    <a:pt x="881597" y="405945"/>
                  </a:moveTo>
                  <a:lnTo>
                    <a:pt x="545360" y="405945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Trebuchet MS" panose="020B070302020209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8ED4B8-97E1-43E7-D546-36BB04EA63EB}"/>
                </a:ext>
              </a:extLst>
            </p:cNvPr>
            <p:cNvSpPr txBox="1"/>
            <p:nvPr/>
          </p:nvSpPr>
          <p:spPr>
            <a:xfrm>
              <a:off x="4762502" y="2778851"/>
              <a:ext cx="612667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KOLKATA01 DC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D14BDB-69E8-7E8A-07DD-D96F41962BB6}"/>
              </a:ext>
            </a:extLst>
          </p:cNvPr>
          <p:cNvGrpSpPr/>
          <p:nvPr/>
        </p:nvGrpSpPr>
        <p:grpSpPr>
          <a:xfrm>
            <a:off x="2776544" y="1122316"/>
            <a:ext cx="4829063" cy="1314811"/>
            <a:chOff x="2776544" y="1122316"/>
            <a:chExt cx="4829063" cy="131481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BE7CFC4-6540-1485-1E2F-B6C4121059DE}"/>
                </a:ext>
              </a:extLst>
            </p:cNvPr>
            <p:cNvSpPr txBox="1"/>
            <p:nvPr/>
          </p:nvSpPr>
          <p:spPr>
            <a:xfrm>
              <a:off x="4745185" y="1122316"/>
              <a:ext cx="28604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783"/>
              <a:r>
                <a:rPr lang="en-US" sz="800">
                  <a:solidFill>
                    <a:schemeClr val="bg1"/>
                  </a:solidFill>
                  <a:latin typeface="Trebuchet MS"/>
                </a:rPr>
                <a:t>Express Long-Haul Backbone, High Bandwidth </a:t>
              </a:r>
            </a:p>
            <a:p>
              <a:pPr algn="ctr" defTabSz="685783"/>
              <a:r>
                <a:rPr lang="en-US" sz="800">
                  <a:solidFill>
                    <a:schemeClr val="bg1"/>
                  </a:solidFill>
                  <a:latin typeface="Trebuchet MS"/>
                </a:rPr>
                <a:t> Low Latency across Key Locations</a:t>
              </a:r>
              <a:endParaRPr lang="en-IN" sz="800">
                <a:solidFill>
                  <a:schemeClr val="bg1"/>
                </a:solidFill>
                <a:latin typeface="Trebuchet MS"/>
              </a:endParaRPr>
            </a:p>
          </p:txBody>
        </p:sp>
        <p:sp>
          <p:nvSpPr>
            <p:cNvPr id="20" name="Freeform: Shape 54">
              <a:extLst>
                <a:ext uri="{FF2B5EF4-FFF2-40B4-BE49-F238E27FC236}">
                  <a16:creationId xmlns:a16="http://schemas.microsoft.com/office/drawing/2014/main" id="{BD71D431-E8A1-CC13-8B57-09A12CA30E3F}"/>
                </a:ext>
              </a:extLst>
            </p:cNvPr>
            <p:cNvSpPr/>
            <p:nvPr/>
          </p:nvSpPr>
          <p:spPr>
            <a:xfrm flipH="1">
              <a:off x="2776544" y="1241617"/>
              <a:ext cx="2326349" cy="1195510"/>
            </a:xfrm>
            <a:custGeom>
              <a:avLst/>
              <a:gdLst>
                <a:gd name="connsiteX0" fmla="*/ 2997427 w 2997427"/>
                <a:gd name="connsiteY0" fmla="*/ 1131724 h 1131724"/>
                <a:gd name="connsiteX1" fmla="*/ 2087128 w 2997427"/>
                <a:gd name="connsiteY1" fmla="*/ 0 h 1131724"/>
                <a:gd name="connsiteX2" fmla="*/ 0 w 2997427"/>
                <a:gd name="connsiteY2" fmla="*/ 0 h 113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7427" h="1131724">
                  <a:moveTo>
                    <a:pt x="2997427" y="1131724"/>
                  </a:moveTo>
                  <a:lnTo>
                    <a:pt x="208712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554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AEF062-EC61-E9E5-5E91-4FACA43849BC}"/>
              </a:ext>
            </a:extLst>
          </p:cNvPr>
          <p:cNvSpPr/>
          <p:nvPr/>
        </p:nvSpPr>
        <p:spPr>
          <a:xfrm>
            <a:off x="0" y="4366907"/>
            <a:ext cx="9144000" cy="36543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D8A328-AD3E-419E-B58D-C6D666252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>
            <a:normAutofit/>
          </a:bodyPr>
          <a:lstStyle/>
          <a:p>
            <a:r>
              <a:rPr lang="en-US"/>
              <a:t>FLOOD-RESILIENT DATA CENTERS: ENSURING UNINTERRUPTED SERVICE</a:t>
            </a:r>
            <a:r>
              <a:rPr lang="en-IN"/>
              <a:t> 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0B144E89-39D9-6C04-68E8-27981254F0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335272"/>
              </p:ext>
            </p:extLst>
          </p:nvPr>
        </p:nvGraphicFramePr>
        <p:xfrm>
          <a:off x="323850" y="987426"/>
          <a:ext cx="8496300" cy="3251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DB1E499-7C8F-2085-4D09-476C722FE082}"/>
              </a:ext>
            </a:extLst>
          </p:cNvPr>
          <p:cNvSpPr txBox="1"/>
          <p:nvPr/>
        </p:nvSpPr>
        <p:spPr>
          <a:xfrm>
            <a:off x="324000" y="4411122"/>
            <a:ext cx="84963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Built for maximum flood protection with elevated campus and advanced drainage systems</a:t>
            </a:r>
          </a:p>
        </p:txBody>
      </p:sp>
    </p:spTree>
    <p:extLst>
      <p:ext uri="{BB962C8B-B14F-4D97-AF65-F5344CB8AC3E}">
        <p14:creationId xmlns:p14="http://schemas.microsoft.com/office/powerpoint/2010/main" val="11785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C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1_DC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5225ff6-d8db-4da8-8d9c-1f925f835688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7e037cb-8c19-4d7f-9769-8197b6cd340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DE787D56291D4DA175FF1553A71614" ma:contentTypeVersion="21" ma:contentTypeDescription="Create a new document." ma:contentTypeScope="" ma:versionID="c200d8ff223b2dc5986cdbe80441d7a5">
  <xsd:schema xmlns:xsd="http://www.w3.org/2001/XMLSchema" xmlns:xs="http://www.w3.org/2001/XMLSchema" xmlns:p="http://schemas.microsoft.com/office/2006/metadata/properties" xmlns:ns3="d7e037cb-8c19-4d7f-9769-8197b6cd3407" xmlns:ns4="7a94b284-e01b-4506-b47d-5e110868603f" targetNamespace="http://schemas.microsoft.com/office/2006/metadata/properties" ma:root="true" ma:fieldsID="1ab0417c1fb620be283fe500daea42e9" ns3:_="" ns4:_="">
    <xsd:import namespace="d7e037cb-8c19-4d7f-9769-8197b6cd3407"/>
    <xsd:import namespace="7a94b284-e01b-4506-b47d-5e110868603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e037cb-8c19-4d7f-9769-8197b6cd34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4b284-e01b-4506-b47d-5e110868603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ADC3E-09B2-4783-818F-1BE8DFDFB62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62C442F-02C3-4F3D-90E8-B0BBA6BB6268}">
  <ds:schemaRefs>
    <ds:schemaRef ds:uri="7a94b284-e01b-4506-b47d-5e110868603f"/>
    <ds:schemaRef ds:uri="d7e037cb-8c19-4d7f-9769-8197b6cd34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A1FA770-E21C-480C-A823-A4509603724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6BFCBD-0E85-41FE-A9FB-973A11B33620}">
  <ds:schemaRefs>
    <ds:schemaRef ds:uri="7a94b284-e01b-4506-b47d-5e110868603f"/>
    <ds:schemaRef ds:uri="d7e037cb-8c19-4d7f-9769-8197b6cd34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4670</TotalTime>
  <Words>2705</Words>
  <Application>Microsoft Office PowerPoint</Application>
  <PresentationFormat>On-screen Show (16:9)</PresentationFormat>
  <Paragraphs>480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Arial,Sans-Serif</vt:lpstr>
      <vt:lpstr>Calibri</vt:lpstr>
      <vt:lpstr>TheSansOffice</vt:lpstr>
      <vt:lpstr>Trebuchet MS</vt:lpstr>
      <vt:lpstr>DC Theme</vt:lpstr>
      <vt:lpstr>1_DC Theme</vt:lpstr>
      <vt:lpstr>PowerPoint Presentation</vt:lpstr>
      <vt:lpstr>Our DATA CENTERS: INDIA FOOTPRINT (SIX Markets)</vt:lpstr>
      <vt:lpstr>PowerPoint Presentation</vt:lpstr>
      <vt:lpstr>Future ready data center architecture  </vt:lpstr>
      <vt:lpstr>Overview: Chennai 02 Data Center Campus, SIRUSERI</vt:lpstr>
      <vt:lpstr>FLEXIBLE AND scalable DESIGN</vt:lpstr>
      <vt:lpstr>strategic location</vt:lpstr>
      <vt:lpstr>Network Architecture  </vt:lpstr>
      <vt:lpstr>FLOOD-RESILIENT DATA CENTERS: ENSURING UNINTERRUPTED SERVICE </vt:lpstr>
      <vt:lpstr>ENHANCED SECURITY</vt:lpstr>
      <vt:lpstr>ESG FOcus</vt:lpstr>
      <vt:lpstr>COMPLIANCE AND CERTIFICATIONS</vt:lpstr>
      <vt:lpstr>PowerPoint Presentation</vt:lpstr>
      <vt:lpstr>Data Center AI-Readiness </vt:lpstr>
      <vt:lpstr>AI-Enabled Data Centers: Power</vt:lpstr>
      <vt:lpstr> liquid cooling for ai &amp; power Dense workloads</vt:lpstr>
      <vt:lpstr>AI-Enabled Data Centers: Cooling</vt:lpstr>
      <vt:lpstr>Network for AI deployments</vt:lpstr>
      <vt:lpstr>AUTOMATION: data centers</vt:lpstr>
      <vt:lpstr>AI-Enabled Data Centers: Readiness Summary</vt:lpstr>
      <vt:lpstr>Your trusted data center partner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Nizar Ahamed A.R.</dc:creator>
  <cp:lastModifiedBy>Shombit Roy</cp:lastModifiedBy>
  <cp:revision>18</cp:revision>
  <dcterms:created xsi:type="dcterms:W3CDTF">2022-08-25T05:56:44Z</dcterms:created>
  <dcterms:modified xsi:type="dcterms:W3CDTF">2024-09-20T19:12:44Z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0x010100BADE787D56291D4DA175FF1553A71614</vt:lpwstr>
  </property>
</Properties>
</file>