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5" r:id="rId3"/>
    <p:sldMasterId id="2147483696" r:id="rId4"/>
    <p:sldMasterId id="2147483707" r:id="rId5"/>
    <p:sldMasterId id="2147483720" r:id="rId6"/>
  </p:sldMasterIdLst>
  <p:notesMasterIdLst>
    <p:notesMasterId r:id="rId9"/>
  </p:notesMasterIdLst>
  <p:sldIdLst>
    <p:sldId id="447" r:id="rId7"/>
    <p:sldId id="2076137055" r:id="rId8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3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789" userDrawn="1">
          <p15:clr>
            <a:srgbClr val="A4A3A4"/>
          </p15:clr>
        </p15:guide>
        <p15:guide id="8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2A2C8"/>
    <a:srgbClr val="E7B8B7"/>
    <a:srgbClr val="8FB4E0"/>
    <a:srgbClr val="98AE3B"/>
    <a:srgbClr val="B8D233"/>
    <a:srgbClr val="C3D79B"/>
    <a:srgbClr val="93CEDE"/>
    <a:srgbClr val="FDD5B4"/>
    <a:srgbClr val="13A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92870-2DF5-466D-85B5-AFE0D0B30FC9}" v="59" dt="2024-07-31T12:18:16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1103" autoAdjust="0"/>
  </p:normalViewPr>
  <p:slideViewPr>
    <p:cSldViewPr snapToGrid="0" showGuides="1">
      <p:cViewPr>
        <p:scale>
          <a:sx n="100" d="100"/>
          <a:sy n="100" d="100"/>
        </p:scale>
        <p:origin x="1075" y="216"/>
      </p:cViewPr>
      <p:guideLst>
        <p:guide orient="horz" pos="645"/>
        <p:guide orient="horz" pos="2935"/>
        <p:guide orient="horz" pos="395"/>
        <p:guide pos="226"/>
        <p:guide pos="5534"/>
        <p:guide pos="2880"/>
        <p:guide pos="2789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3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3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3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8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8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72976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9" y="744576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08A3319-5104-4E46-B7BB-4F68F196E4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915" y="30480"/>
            <a:ext cx="7345363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535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30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21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3052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19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9" y="744576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08A3319-5104-4E46-B7BB-4F68F196E4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915" y="30480"/>
            <a:ext cx="7345363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459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3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3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5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42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559743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44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9" y="744576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08A3319-5104-4E46-B7BB-4F68F196E4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915" y="30480"/>
            <a:ext cx="7345363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545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3028449"/>
            <a:ext cx="6829063" cy="1841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3028449"/>
            <a:ext cx="6829062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31" y="3348348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754390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367938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626394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3028449"/>
            <a:ext cx="6829063" cy="1841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3028449"/>
            <a:ext cx="6829062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31" y="3348348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754390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367938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476464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324000" y="970388"/>
            <a:ext cx="739298" cy="584775"/>
            <a:chOff x="324000" y="970388"/>
            <a:chExt cx="739298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324000" y="1609779"/>
            <a:ext cx="776242" cy="584775"/>
            <a:chOff x="324000" y="1609779"/>
            <a:chExt cx="776242" cy="5847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324000" y="2249170"/>
            <a:ext cx="776242" cy="584775"/>
            <a:chOff x="324000" y="2249170"/>
            <a:chExt cx="776242" cy="584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324000" y="2888561"/>
            <a:ext cx="776242" cy="584775"/>
            <a:chOff x="324000" y="2888561"/>
            <a:chExt cx="776242" cy="584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324000" y="3527952"/>
            <a:ext cx="869950" cy="584775"/>
            <a:chOff x="324000" y="3527952"/>
            <a:chExt cx="869950" cy="5847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324000" y="4167342"/>
            <a:ext cx="869950" cy="584775"/>
            <a:chOff x="324000" y="4167342"/>
            <a:chExt cx="869950" cy="5847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100" y="1145558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100" y="1784949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9100" y="2424340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100" y="3063731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100" y="370312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100" y="434251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73501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26161"/>
            <a:ext cx="8412163" cy="365855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7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1026478"/>
            <a:ext cx="4103688" cy="3669347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5513" y="1026478"/>
            <a:ext cx="4084637" cy="3669347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6720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2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0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335270" y="1434527"/>
            <a:ext cx="1112882" cy="442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402890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45368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6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15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3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9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9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49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955FAA-B548-4C42-A7F7-1EE7353C52E3}" type="datetimeFigureOut">
              <a:rPr lang="en-IN" sz="135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10-09-2024</a:t>
            </a:fld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99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3028449"/>
            <a:ext cx="6829063" cy="1841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3028449"/>
            <a:ext cx="6829062" cy="889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1" y="0"/>
            <a:ext cx="266729" cy="51435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7" y="0"/>
            <a:ext cx="266729" cy="51435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3" y="0"/>
            <a:ext cx="266729" cy="51435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306510" y="1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000" smtClean="0"/>
              <a:pPr/>
              <a:t>‹#›</a:t>
            </a:fld>
            <a:endParaRPr lang="en-IN" sz="10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31" y="3348349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754390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367938"/>
            <a:ext cx="5112246" cy="34107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80444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324001" y="970388"/>
            <a:ext cx="739298" cy="584775"/>
            <a:chOff x="324000" y="970388"/>
            <a:chExt cx="739298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324000" y="1609779"/>
            <a:ext cx="776242" cy="584775"/>
            <a:chOff x="324000" y="1609779"/>
            <a:chExt cx="776242" cy="5847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324000" y="2249170"/>
            <a:ext cx="776242" cy="584775"/>
            <a:chOff x="324000" y="2249170"/>
            <a:chExt cx="776242" cy="584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324000" y="2888560"/>
            <a:ext cx="776242" cy="584775"/>
            <a:chOff x="324000" y="2888561"/>
            <a:chExt cx="776242" cy="584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324000" y="3527951"/>
            <a:ext cx="869950" cy="584775"/>
            <a:chOff x="324000" y="3527952"/>
            <a:chExt cx="869950" cy="5847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324000" y="4167341"/>
            <a:ext cx="869950" cy="584775"/>
            <a:chOff x="324000" y="4167342"/>
            <a:chExt cx="869950" cy="5847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100" y="1145559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100" y="1784949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9100" y="2424340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100" y="306373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100" y="370312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100" y="4342513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769028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7"/>
            <a:ext cx="753840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1" y="1026162"/>
            <a:ext cx="8412163" cy="3658553"/>
          </a:xfrm>
        </p:spPr>
        <p:txBody>
          <a:bodyPr/>
          <a:lstStyle>
            <a:lvl1pPr marL="226766" indent="-226766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1981">
              <a:defRPr sz="1600"/>
            </a:lvl3pPr>
            <a:lvl4pPr marL="1079973">
              <a:defRPr sz="1400"/>
            </a:lvl4pPr>
            <a:lvl5pPr marL="1331967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4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1026479"/>
            <a:ext cx="4103688" cy="3669347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5514" y="1026479"/>
            <a:ext cx="4084637" cy="3669347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67207"/>
            <a:ext cx="757815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12"/>
            <a:ext cx="7538400" cy="369322"/>
          </a:xfrm>
          <a:prstGeom prst="rect">
            <a:avLst/>
          </a:prstGeom>
        </p:spPr>
        <p:txBody>
          <a:bodyPr anchor="b"/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5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1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2"/>
            <a:ext cx="4104000" cy="3351213"/>
          </a:xfrm>
        </p:spPr>
        <p:txBody>
          <a:bodyPr tIns="0">
            <a:normAutofit/>
          </a:bodyPr>
          <a:lstStyle>
            <a:lvl1pPr marL="226766" indent="-226766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15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5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1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2"/>
            <a:ext cx="4086000" cy="3351213"/>
          </a:xfrm>
        </p:spPr>
        <p:txBody>
          <a:bodyPr tIns="0"/>
          <a:lstStyle>
            <a:lvl1pPr marL="285743" indent="-285743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15" indent="-285707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28" indent="-228566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960" indent="-228566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092" indent="-228566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66" lvl="0" indent="-226766" algn="l" defTabSz="914264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15" lvl="1" indent="-285707" algn="l" defTabSz="914264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28" lvl="2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599960" lvl="3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092" lvl="4" indent="-228566" algn="l" defTabSz="914264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5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7"/>
            <a:ext cx="753840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335271" y="1434528"/>
            <a:ext cx="1112882" cy="442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1810030" y="1434528"/>
            <a:ext cx="1112882" cy="442655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3284791" y="1434528"/>
            <a:ext cx="1112882" cy="442655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4759550" y="1434528"/>
            <a:ext cx="1112882" cy="442655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6234310" y="1434528"/>
            <a:ext cx="1112882" cy="442655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7709071" y="1434528"/>
            <a:ext cx="1112882" cy="442655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33527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142</a:t>
            </a:r>
          </a:p>
          <a:p>
            <a:r>
              <a:rPr lang="en-IN" sz="1200">
                <a:solidFill>
                  <a:srgbClr val="595959"/>
                </a:solidFill>
              </a:rPr>
              <a:t>G: 180</a:t>
            </a:r>
          </a:p>
          <a:p>
            <a:r>
              <a:rPr lang="en-IN" sz="120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325746" y="1027619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181003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230</a:t>
            </a:r>
          </a:p>
          <a:p>
            <a:r>
              <a:rPr lang="en-IN" sz="1200">
                <a:solidFill>
                  <a:srgbClr val="595959"/>
                </a:solidFill>
              </a:rPr>
              <a:t>G: 185</a:t>
            </a:r>
          </a:p>
          <a:p>
            <a:r>
              <a:rPr lang="en-IN" sz="120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328479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179</a:t>
            </a:r>
          </a:p>
          <a:p>
            <a:r>
              <a:rPr lang="en-IN" sz="1200">
                <a:solidFill>
                  <a:srgbClr val="595959"/>
                </a:solidFill>
              </a:rPr>
              <a:t>G: 162</a:t>
            </a:r>
          </a:p>
          <a:p>
            <a:r>
              <a:rPr lang="en-IN" sz="120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4759551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252</a:t>
            </a:r>
          </a:p>
          <a:p>
            <a:r>
              <a:rPr lang="en-IN" sz="1200">
                <a:solidFill>
                  <a:srgbClr val="595959"/>
                </a:solidFill>
              </a:rPr>
              <a:t>G: 213</a:t>
            </a:r>
          </a:p>
          <a:p>
            <a:r>
              <a:rPr lang="en-IN" sz="120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623431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147</a:t>
            </a:r>
          </a:p>
          <a:p>
            <a:r>
              <a:rPr lang="en-IN" sz="1200">
                <a:solidFill>
                  <a:srgbClr val="595959"/>
                </a:solidFill>
              </a:rPr>
              <a:t>G: 205</a:t>
            </a:r>
          </a:p>
          <a:p>
            <a:r>
              <a:rPr lang="en-IN" sz="120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7709070" y="2002653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195</a:t>
            </a:r>
          </a:p>
          <a:p>
            <a:r>
              <a:rPr lang="en-IN" sz="1200">
                <a:solidFill>
                  <a:srgbClr val="595959"/>
                </a:solidFill>
              </a:rPr>
              <a:t>G: 214</a:t>
            </a:r>
          </a:p>
          <a:p>
            <a:r>
              <a:rPr lang="en-IN" sz="120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325746" y="3003811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335271" y="3301793"/>
            <a:ext cx="1112882" cy="4426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335271" y="3869918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>
                <a:solidFill>
                  <a:srgbClr val="595959"/>
                </a:solidFill>
              </a:rPr>
              <a:t>R: 89</a:t>
            </a:r>
          </a:p>
          <a:p>
            <a:r>
              <a:rPr lang="en-IN" sz="1200">
                <a:solidFill>
                  <a:srgbClr val="595959"/>
                </a:solidFill>
              </a:rPr>
              <a:t>G: 89</a:t>
            </a:r>
          </a:p>
          <a:p>
            <a:r>
              <a:rPr lang="en-IN" sz="120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3276455" y="3261034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1800" b="1">
                  <a:solidFill>
                    <a:schemeClr val="bg1"/>
                  </a:solidFill>
                </a:rPr>
                <a:t>Trebuchet MS</a:t>
              </a:r>
              <a:endParaRPr lang="en-IN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3276454" y="3003811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4182169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57892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6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311790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9F590-6FC7-1C4F-8E21-907E157C4E6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9A2F99-B8DE-5449-98F4-A551E6DCFABD}"/>
              </a:ext>
            </a:extLst>
          </p:cNvPr>
          <p:cNvGrpSpPr/>
          <p:nvPr userDrawn="1"/>
        </p:nvGrpSpPr>
        <p:grpSpPr>
          <a:xfrm>
            <a:off x="107381" y="4896181"/>
            <a:ext cx="1153298" cy="246221"/>
            <a:chOff x="324000" y="4788545"/>
            <a:chExt cx="1153298" cy="2462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AD7AA-CB4F-7945-86A0-70D55D154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3F8A55-6425-B443-85D9-EB0EF6F93434}"/>
                </a:ext>
              </a:extLst>
            </p:cNvPr>
            <p:cNvSpPr/>
            <p:nvPr userDrawn="1"/>
          </p:nvSpPr>
          <p:spPr>
            <a:xfrm>
              <a:off x="584105" y="4788545"/>
              <a:ext cx="893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/>
                <a:t>Confidential</a:t>
              </a:r>
              <a:endParaRPr lang="en-US" sz="1000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9645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9" y="744576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01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08A3319-5104-4E46-B7BB-4F68F196E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915" y="30480"/>
            <a:ext cx="7345363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589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2" r:id="rId8"/>
    <p:sldLayoutId id="2147483673" r:id="rId9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9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5232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5878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5" r:id="rId8"/>
    <p:sldLayoutId id="2147483706" r:id="rId9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9827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1" y="1026162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367273"/>
            <a:ext cx="75374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1847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9" r:id="rId8"/>
    <p:sldLayoutId id="2147483730" r:id="rId9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dos Oils Pvt. Ltd.">
            <a:extLst>
              <a:ext uri="{FF2B5EF4-FFF2-40B4-BE49-F238E27FC236}">
                <a16:creationId xmlns:a16="http://schemas.microsoft.com/office/drawing/2014/main" id="{077D5BD1-6636-11BD-0D51-36E45B29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2" y="1765935"/>
            <a:ext cx="1514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4917848" y="721355"/>
            <a:ext cx="4075357" cy="44406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Value and Outcome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Sify delivered SAP carve out, set up new SAP landscape in Sify CI, and managed services to ensure compliance &amp; establish data propriety for distinct business subsidiaries.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the SAP Sandbox server and perform carve-out of SAP data using manual approach based on specific company code level</a:t>
            </a: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up a new SAP landscape on Sify CI with the Carve-out data while ensuring data 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harmonization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Solution Manager 7.2 to ensure reliability and stability of SAP solutions</a:t>
            </a: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Enabled Site to Site VPN connectivity with security integration services ensuring seamless collaboration between the divesting businesses</a:t>
            </a: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 integration &amp; landscape were maintained without impacting the existing confi</a:t>
            </a:r>
            <a:r>
              <a:rPr lang="en-US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guration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SAP environment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Managed services enabling improved operational efficiency &amp; reduced IT costs through expert management &amp; optimization of SAP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marR="0" lvl="0" indent="-213995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lifecycle responsibility through assessment, 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identification to transfer to buyer’s system, 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 within a record timeline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3 months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ts val="144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for Client</a:t>
            </a:r>
          </a:p>
          <a:p>
            <a:pPr marL="171450" marR="0" lvl="0" indent="-171450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in the SAP system performance and operational efficiency post carve-out with minimal business impact</a:t>
            </a:r>
          </a:p>
          <a:p>
            <a:pPr marL="171450" marR="0" lvl="0" indent="-171450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Compliance-ready infrastructure to meet regulatory standards &amp; guidelines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Future-ready infrastructure to drive innovation &amp; generate new revenue streams through strategic digital initiatives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597474" y="1035763"/>
            <a:ext cx="3662430" cy="1031051"/>
            <a:chOff x="841632" y="1421961"/>
            <a:chExt cx="4883240" cy="13747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Objective</a:t>
              </a:r>
            </a:p>
            <a:p>
              <a:pPr marL="17145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I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 compliance through professional SAP Carve out services as per divesting business units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I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Segregate three different instances along with application workloads &amp; database to ensure zero data interchangeability between business subsidiaries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600782" y="2385477"/>
            <a:ext cx="3628680" cy="415498"/>
            <a:chOff x="886632" y="2210779"/>
            <a:chExt cx="4838240" cy="5539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Model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Subscription Based Model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590681" y="3041732"/>
            <a:ext cx="3662430" cy="1800493"/>
            <a:chOff x="841632" y="3749696"/>
            <a:chExt cx="4883240" cy="24006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240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Sify’s Uniqueness</a:t>
              </a:r>
              <a:endPara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Extensive experience in executing complex SAP carve out projects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Certified professional expertise with in-depth understanding of SAP solutions &amp; modules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Leading cloud service provider for both public &amp; private cloud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Integrated Network, Security, and end-to-end Managed services 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Implementation of best practices </a:t>
              </a: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governance models</a:t>
              </a:r>
              <a:endPara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369500" y="736595"/>
            <a:ext cx="405000" cy="405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2435648" y="2389482"/>
            <a:ext cx="514829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SAP transformation 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323168" y="724"/>
            <a:ext cx="2028860" cy="20774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white"/>
                </a:solidFill>
                <a:latin typeface="Trebuchet MS"/>
              </a:rPr>
              <a:t>Manufacturing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EC94F-5A6B-498D-8E79-132656F9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4" y="290329"/>
            <a:ext cx="5864286" cy="523210"/>
          </a:xfrm>
        </p:spPr>
        <p:txBody>
          <a:bodyPr/>
          <a:lstStyle/>
          <a:p>
            <a:pPr lvl="0"/>
            <a:r>
              <a:rPr lang="en-US" sz="1400" dirty="0"/>
              <a:t>Optimizing business operations of a Manufacturing major With SAP Carve-Out</a:t>
            </a:r>
          </a:p>
        </p:txBody>
      </p:sp>
      <p:pic>
        <p:nvPicPr>
          <p:cNvPr id="3" name="Picture 2" descr="Abdos Oils Pvt. Ltd.">
            <a:extLst>
              <a:ext uri="{FF2B5EF4-FFF2-40B4-BE49-F238E27FC236}">
                <a16:creationId xmlns:a16="http://schemas.microsoft.com/office/drawing/2014/main" id="{197C03E2-88EA-33BC-38F7-7166FA91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56" y="104598"/>
            <a:ext cx="925829" cy="5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97455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fy new templat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" id="{3ABE66E9-EAC3-49D9-B687-2E58DC9B0D92}" vid="{73A6C79C-FD6C-4D61-93FC-3B0256B9C1B2}"/>
    </a:ext>
  </a:extLst>
</a:theme>
</file>

<file path=ppt/theme/theme6.xml><?xml version="1.0" encoding="utf-8"?>
<a:theme xmlns:a="http://schemas.openxmlformats.org/drawingml/2006/main" name="4_Sify New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11245</TotalTime>
  <Words>299</Words>
  <Application>Microsoft Office PowerPoint</Application>
  <PresentationFormat>On-screen Show (16:9)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Sify New Theme</vt:lpstr>
      <vt:lpstr>1_Sify New Theme</vt:lpstr>
      <vt:lpstr>2_Sify New Theme</vt:lpstr>
      <vt:lpstr>3_Sify New Theme</vt:lpstr>
      <vt:lpstr>Sify new template</vt:lpstr>
      <vt:lpstr>4_Sify New Theme</vt:lpstr>
      <vt:lpstr>PowerPoint Presentation</vt:lpstr>
      <vt:lpstr>Optimizing business operations of a Manufacturing major With SAP Carve-Out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Shubham Mishra</cp:lastModifiedBy>
  <cp:revision>375</cp:revision>
  <dcterms:created xsi:type="dcterms:W3CDTF">2018-05-30T06:38:40Z</dcterms:created>
  <dcterms:modified xsi:type="dcterms:W3CDTF">2024-09-11T03:54:45Z</dcterms:modified>
</cp:coreProperties>
</file>